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9" r:id="rId4"/>
    <p:sldId id="262" r:id="rId5"/>
    <p:sldId id="263" r:id="rId6"/>
    <p:sldId id="264" r:id="rId7"/>
    <p:sldId id="266" r:id="rId8"/>
    <p:sldId id="267" r:id="rId9"/>
    <p:sldId id="268" r:id="rId10"/>
    <p:sldId id="269" r:id="rId11"/>
    <p:sldId id="270" r:id="rId12"/>
    <p:sldId id="273" r:id="rId13"/>
    <p:sldId id="274" r:id="rId14"/>
    <p:sldId id="275" r:id="rId15"/>
    <p:sldId id="283" r:id="rId16"/>
    <p:sldId id="284" r:id="rId17"/>
    <p:sldId id="286" r:id="rId18"/>
    <p:sldId id="291" r:id="rId19"/>
    <p:sldId id="300" r:id="rId20"/>
    <p:sldId id="301" r:id="rId21"/>
    <p:sldId id="306" r:id="rId22"/>
    <p:sldId id="307" r:id="rId23"/>
    <p:sldId id="310" r:id="rId24"/>
  </p:sldIdLst>
  <p:sldSz cx="18288000" cy="10287000"/>
  <p:notesSz cx="6858000" cy="9144000"/>
  <p:embeddedFontLst>
    <p:embeddedFont>
      <p:font typeface="Apricots" panose="020B0604020202020204" charset="0"/>
      <p:regular r:id="rId26"/>
    </p:embeddedFont>
    <p:embeddedFont>
      <p:font typeface="DM Serif Display" pitchFamily="2" charset="0"/>
      <p:regular r:id="rId27"/>
    </p:embeddedFont>
    <p:embeddedFont>
      <p:font typeface="Playlist Script" panose="020B0604020202020204" charset="0"/>
      <p:regular r:id="rId28"/>
    </p:embeddedFont>
    <p:embeddedFont>
      <p:font typeface="Poppins" panose="00000500000000000000" pitchFamily="2" charset="0"/>
      <p:regular r:id="rId29"/>
    </p:embeddedFont>
    <p:embeddedFont>
      <p:font typeface="Poppins Bold" panose="00000800000000000000" charset="0"/>
      <p:regular r:id="rId30"/>
    </p:embeddedFont>
    <p:embeddedFont>
      <p:font typeface="Source Sans Pro Bold" panose="020B0604020202020204" charset="0"/>
      <p:regular r:id="rId31"/>
    </p:embeddedFont>
    <p:embeddedFont>
      <p:font typeface="Source Sans Pro Italics" panose="020B0604020202020204" charset="0"/>
      <p:regular r:id="rId32"/>
    </p:embeddedFont>
    <p:embeddedFont>
      <p:font typeface="Source Serif Pro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180"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Consolidate through Slide 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Focus on Preventive Drug List</a:t>
            </a:r>
          </a:p>
          <a:p>
            <a:endParaRPr lang="en-US"/>
          </a:p>
          <a:p>
            <a:r>
              <a:rPr lang="en-US"/>
              <a:t>Rebuild chart</a:t>
            </a:r>
          </a:p>
          <a:p>
            <a:endParaRPr lang="en-US"/>
          </a:p>
          <a:p>
            <a:r>
              <a:rPr lang="en-US"/>
              <a:t>Do we have a copy of the 2023 list to have printed up and sent out to offices for agents to grab at the trainings?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Leah Suggestions Coming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Double Check with Jeff prior to launch of trainings - Mark will send updates to Jeff soon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LAST SLIDE TO EDIT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Info Updated, 8.7.23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Jeff sending slides from Hillary</a:t>
            </a:r>
          </a:p>
          <a:p>
            <a:endParaRPr lang="en-US"/>
          </a:p>
          <a:p>
            <a:r>
              <a:rPr lang="en-US"/>
              <a:t>APTC Updates highlighted later on in presentation? - See if previous Constant Contact includes verbiage we can recycle.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7.sv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sv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819" y="-1016962"/>
            <a:ext cx="19117638" cy="7648455"/>
          </a:xfrm>
          <a:custGeom>
            <a:avLst/>
            <a:gdLst/>
            <a:ahLst/>
            <a:cxnLst/>
            <a:rect l="l" t="t" r="r" b="b"/>
            <a:pathLst>
              <a:path w="19117638" h="7648455">
                <a:moveTo>
                  <a:pt x="0" y="0"/>
                </a:moveTo>
                <a:lnTo>
                  <a:pt x="19117638" y="0"/>
                </a:lnTo>
                <a:lnTo>
                  <a:pt x="19117638" y="7648455"/>
                </a:lnTo>
                <a:lnTo>
                  <a:pt x="0" y="7648455"/>
                </a:lnTo>
                <a:lnTo>
                  <a:pt x="0" y="0"/>
                </a:lnTo>
                <a:close/>
              </a:path>
            </a:pathLst>
          </a:custGeom>
          <a:blipFill>
            <a:blip r:embed="rId3"/>
            <a:stretch>
              <a:fillRect t="-2941" b="-63277"/>
            </a:stretch>
          </a:blipFill>
        </p:spPr>
        <p:txBody>
          <a:bodyPr/>
          <a:lstStyle/>
          <a:p>
            <a:endParaRPr lang="en-US"/>
          </a:p>
        </p:txBody>
      </p:sp>
      <p:grpSp>
        <p:nvGrpSpPr>
          <p:cNvPr id="3" name="Group 3"/>
          <p:cNvGrpSpPr/>
          <p:nvPr/>
        </p:nvGrpSpPr>
        <p:grpSpPr>
          <a:xfrm>
            <a:off x="183353" y="5889433"/>
            <a:ext cx="5535177" cy="1285578"/>
            <a:chOff x="0" y="0"/>
            <a:chExt cx="1794822" cy="416858"/>
          </a:xfrm>
        </p:grpSpPr>
        <p:sp>
          <p:nvSpPr>
            <p:cNvPr id="4" name="Freeform 4"/>
            <p:cNvSpPr/>
            <p:nvPr/>
          </p:nvSpPr>
          <p:spPr>
            <a:xfrm>
              <a:off x="0" y="0"/>
              <a:ext cx="1794822" cy="416858"/>
            </a:xfrm>
            <a:custGeom>
              <a:avLst/>
              <a:gdLst/>
              <a:ahLst/>
              <a:cxnLst/>
              <a:rect l="l" t="t" r="r" b="b"/>
              <a:pathLst>
                <a:path w="1794822" h="416858">
                  <a:moveTo>
                    <a:pt x="71332" y="0"/>
                  </a:moveTo>
                  <a:lnTo>
                    <a:pt x="1723490" y="0"/>
                  </a:lnTo>
                  <a:cubicBezTo>
                    <a:pt x="1762886" y="0"/>
                    <a:pt x="1794822" y="31937"/>
                    <a:pt x="1794822" y="71332"/>
                  </a:cubicBezTo>
                  <a:lnTo>
                    <a:pt x="1794822" y="345526"/>
                  </a:lnTo>
                  <a:cubicBezTo>
                    <a:pt x="1794822" y="364444"/>
                    <a:pt x="1787307" y="382588"/>
                    <a:pt x="1773930" y="395965"/>
                  </a:cubicBezTo>
                  <a:cubicBezTo>
                    <a:pt x="1760552" y="409343"/>
                    <a:pt x="1742408" y="416858"/>
                    <a:pt x="1723490" y="416858"/>
                  </a:cubicBezTo>
                  <a:lnTo>
                    <a:pt x="71332" y="416858"/>
                  </a:lnTo>
                  <a:cubicBezTo>
                    <a:pt x="31937" y="416858"/>
                    <a:pt x="0" y="384922"/>
                    <a:pt x="0" y="345526"/>
                  </a:cubicBezTo>
                  <a:lnTo>
                    <a:pt x="0" y="71332"/>
                  </a:lnTo>
                  <a:cubicBezTo>
                    <a:pt x="0" y="31937"/>
                    <a:pt x="31937" y="0"/>
                    <a:pt x="71332" y="0"/>
                  </a:cubicBezTo>
                  <a:close/>
                </a:path>
              </a:pathLst>
            </a:custGeom>
            <a:solidFill>
              <a:srgbClr val="232356"/>
            </a:solidFill>
          </p:spPr>
          <p:txBody>
            <a:bodyPr/>
            <a:lstStyle/>
            <a:p>
              <a:endParaRPr lang="en-US"/>
            </a:p>
          </p:txBody>
        </p:sp>
        <p:sp>
          <p:nvSpPr>
            <p:cNvPr id="5" name="TextBox 5"/>
            <p:cNvSpPr txBox="1"/>
            <p:nvPr/>
          </p:nvSpPr>
          <p:spPr>
            <a:xfrm>
              <a:off x="0" y="-47625"/>
              <a:ext cx="1794822" cy="464483"/>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1461315" y="6171732"/>
            <a:ext cx="2979253" cy="720979"/>
          </a:xfrm>
          <a:custGeom>
            <a:avLst/>
            <a:gdLst/>
            <a:ahLst/>
            <a:cxnLst/>
            <a:rect l="l" t="t" r="r" b="b"/>
            <a:pathLst>
              <a:path w="2979253" h="720979">
                <a:moveTo>
                  <a:pt x="0" y="0"/>
                </a:moveTo>
                <a:lnTo>
                  <a:pt x="2979253" y="0"/>
                </a:lnTo>
                <a:lnTo>
                  <a:pt x="2979253" y="720980"/>
                </a:lnTo>
                <a:lnTo>
                  <a:pt x="0" y="720980"/>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7682945"/>
            <a:ext cx="10210682" cy="1153264"/>
          </a:xfrm>
          <a:prstGeom prst="rect">
            <a:avLst/>
          </a:prstGeom>
        </p:spPr>
        <p:txBody>
          <a:bodyPr lIns="0" tIns="0" rIns="0" bIns="0" rtlCol="0" anchor="t">
            <a:spAutoFit/>
          </a:bodyPr>
          <a:lstStyle/>
          <a:p>
            <a:pPr marL="0" lvl="0" indent="0" algn="just">
              <a:lnSpc>
                <a:spcPts val="8776"/>
              </a:lnSpc>
            </a:pPr>
            <a:r>
              <a:rPr lang="en-US" sz="7978" b="1" spc="-79" dirty="0">
                <a:solidFill>
                  <a:srgbClr val="000000"/>
                </a:solidFill>
                <a:latin typeface="Source Serif Pro Bold"/>
                <a:ea typeface="Source Serif Pro Bold"/>
                <a:cs typeface="Source Serif Pro Bold"/>
                <a:sym typeface="Source Serif Pro Bold"/>
              </a:rPr>
              <a:t>2025 Training</a:t>
            </a:r>
          </a:p>
        </p:txBody>
      </p:sp>
      <p:sp>
        <p:nvSpPr>
          <p:cNvPr id="8" name="TextBox 8"/>
          <p:cNvSpPr txBox="1"/>
          <p:nvPr/>
        </p:nvSpPr>
        <p:spPr>
          <a:xfrm>
            <a:off x="11804951" y="7878279"/>
            <a:ext cx="5454349" cy="1165042"/>
          </a:xfrm>
          <a:prstGeom prst="rect">
            <a:avLst/>
          </a:prstGeom>
        </p:spPr>
        <p:txBody>
          <a:bodyPr lIns="0" tIns="0" rIns="0" bIns="0" rtlCol="0" anchor="t">
            <a:spAutoFit/>
          </a:bodyPr>
          <a:lstStyle/>
          <a:p>
            <a:pPr algn="r">
              <a:lnSpc>
                <a:spcPts val="3087"/>
              </a:lnSpc>
            </a:pPr>
            <a:r>
              <a:rPr lang="en-US" sz="2807" b="1" spc="-28">
                <a:solidFill>
                  <a:srgbClr val="000000"/>
                </a:solidFill>
                <a:latin typeface="Source Serif Pro Bold"/>
                <a:ea typeface="Source Serif Pro Bold"/>
                <a:cs typeface="Source Serif Pro Bold"/>
                <a:sym typeface="Source Serif Pro Bold"/>
              </a:rPr>
              <a:t>agentinfo@mhc.coop</a:t>
            </a:r>
          </a:p>
          <a:p>
            <a:pPr algn="r">
              <a:lnSpc>
                <a:spcPts val="3087"/>
              </a:lnSpc>
            </a:pPr>
            <a:r>
              <a:rPr lang="en-US" sz="2807" b="1" spc="-28">
                <a:solidFill>
                  <a:srgbClr val="000000"/>
                </a:solidFill>
                <a:latin typeface="Source Serif Pro Bold"/>
                <a:ea typeface="Source Serif Pro Bold"/>
                <a:cs typeface="Source Serif Pro Bold"/>
                <a:sym typeface="Source Serif Pro Bold"/>
              </a:rPr>
              <a:t>mountainhealth.coop</a:t>
            </a:r>
          </a:p>
          <a:p>
            <a:pPr marL="0" lvl="0" indent="0" algn="r">
              <a:lnSpc>
                <a:spcPts val="3087"/>
              </a:lnSpc>
            </a:pPr>
            <a:r>
              <a:rPr lang="en-US" sz="2807" b="1" spc="-28">
                <a:solidFill>
                  <a:srgbClr val="000000"/>
                </a:solidFill>
                <a:latin typeface="Source Serif Pro Bold"/>
                <a:ea typeface="Source Serif Pro Bold"/>
                <a:cs typeface="Source Serif Pro Bold"/>
                <a:sym typeface="Source Serif Pro Bold"/>
              </a:rPr>
              <a:t>800-299-6080</a:t>
            </a:r>
          </a:p>
        </p:txBody>
      </p:sp>
      <p:sp>
        <p:nvSpPr>
          <p:cNvPr id="9" name="TextBox 9"/>
          <p:cNvSpPr txBox="1"/>
          <p:nvPr/>
        </p:nvSpPr>
        <p:spPr>
          <a:xfrm>
            <a:off x="5757032" y="8609355"/>
            <a:ext cx="5482350" cy="772682"/>
          </a:xfrm>
          <a:prstGeom prst="rect">
            <a:avLst/>
          </a:prstGeom>
        </p:spPr>
        <p:txBody>
          <a:bodyPr lIns="0" tIns="0" rIns="0" bIns="0" rtlCol="0" anchor="t">
            <a:spAutoFit/>
          </a:bodyPr>
          <a:lstStyle/>
          <a:p>
            <a:pPr algn="just">
              <a:lnSpc>
                <a:spcPts val="6236"/>
              </a:lnSpc>
            </a:pPr>
            <a:r>
              <a:rPr lang="en-US" sz="4454">
                <a:solidFill>
                  <a:srgbClr val="000000"/>
                </a:solidFill>
                <a:latin typeface="Playlist Script"/>
                <a:ea typeface="Playlist Script"/>
                <a:cs typeface="Playlist Script"/>
                <a:sym typeface="Playlist Script"/>
              </a:rPr>
              <a:t>We're glad you're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4911" y="4664608"/>
            <a:ext cx="3388475" cy="2003436"/>
          </a:xfrm>
          <a:custGeom>
            <a:avLst/>
            <a:gdLst/>
            <a:ahLst/>
            <a:cxnLst/>
            <a:rect l="l" t="t" r="r" b="b"/>
            <a:pathLst>
              <a:path w="3388475" h="2003436">
                <a:moveTo>
                  <a:pt x="0" y="0"/>
                </a:moveTo>
                <a:lnTo>
                  <a:pt x="3388475" y="0"/>
                </a:lnTo>
                <a:lnTo>
                  <a:pt x="3388475" y="2003436"/>
                </a:lnTo>
                <a:lnTo>
                  <a:pt x="0" y="2003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2223955" y="7135983"/>
            <a:ext cx="4271241" cy="1154875"/>
          </a:xfrm>
          <a:prstGeom prst="rect">
            <a:avLst/>
          </a:prstGeom>
        </p:spPr>
        <p:txBody>
          <a:bodyPr lIns="0" tIns="0" rIns="0" bIns="0" rtlCol="0" anchor="t">
            <a:spAutoFit/>
          </a:bodyPr>
          <a:lstStyle/>
          <a:p>
            <a:pPr algn="ctr">
              <a:lnSpc>
                <a:spcPts val="3020"/>
              </a:lnSpc>
            </a:pPr>
            <a:r>
              <a:rPr lang="en-US" sz="2157">
                <a:solidFill>
                  <a:srgbClr val="000000"/>
                </a:solidFill>
                <a:latin typeface="Poppins"/>
                <a:ea typeface="Poppins"/>
                <a:cs typeface="Poppins"/>
                <a:sym typeface="Poppins"/>
              </a:rPr>
              <a:t>13,174 Individual Lives</a:t>
            </a:r>
          </a:p>
          <a:p>
            <a:pPr algn="ctr">
              <a:lnSpc>
                <a:spcPts val="3020"/>
              </a:lnSpc>
            </a:pPr>
            <a:r>
              <a:rPr lang="en-US" sz="2157">
                <a:solidFill>
                  <a:srgbClr val="000000"/>
                </a:solidFill>
                <a:latin typeface="Poppins"/>
                <a:ea typeface="Poppins"/>
                <a:cs typeface="Poppins"/>
                <a:sym typeface="Poppins"/>
              </a:rPr>
              <a:t>1,884 Group Lives</a:t>
            </a:r>
          </a:p>
          <a:p>
            <a:pPr algn="ctr">
              <a:lnSpc>
                <a:spcPts val="3020"/>
              </a:lnSpc>
            </a:pPr>
            <a:r>
              <a:rPr lang="en-US" sz="2157" b="1">
                <a:solidFill>
                  <a:srgbClr val="000000"/>
                </a:solidFill>
                <a:latin typeface="Poppins Bold"/>
                <a:ea typeface="Poppins Bold"/>
                <a:cs typeface="Poppins Bold"/>
                <a:sym typeface="Poppins Bold"/>
              </a:rPr>
              <a:t>15,058 Total Lives</a:t>
            </a:r>
          </a:p>
        </p:txBody>
      </p:sp>
      <p:sp>
        <p:nvSpPr>
          <p:cNvPr id="4" name="Freeform 4"/>
          <p:cNvSpPr/>
          <p:nvPr/>
        </p:nvSpPr>
        <p:spPr>
          <a:xfrm>
            <a:off x="8104984" y="3929826"/>
            <a:ext cx="2017679" cy="2773442"/>
          </a:xfrm>
          <a:custGeom>
            <a:avLst/>
            <a:gdLst/>
            <a:ahLst/>
            <a:cxnLst/>
            <a:rect l="l" t="t" r="r" b="b"/>
            <a:pathLst>
              <a:path w="2017679" h="2773442">
                <a:moveTo>
                  <a:pt x="0" y="0"/>
                </a:moveTo>
                <a:lnTo>
                  <a:pt x="2017679" y="0"/>
                </a:lnTo>
                <a:lnTo>
                  <a:pt x="2017679" y="2773442"/>
                </a:lnTo>
                <a:lnTo>
                  <a:pt x="0" y="27734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571624">
            <a:off x="12948683" y="4581726"/>
            <a:ext cx="2673128" cy="2158551"/>
          </a:xfrm>
          <a:custGeom>
            <a:avLst/>
            <a:gdLst/>
            <a:ahLst/>
            <a:cxnLst/>
            <a:rect l="l" t="t" r="r" b="b"/>
            <a:pathLst>
              <a:path w="2673128" h="2158551">
                <a:moveTo>
                  <a:pt x="0" y="0"/>
                </a:moveTo>
                <a:lnTo>
                  <a:pt x="2673128" y="0"/>
                </a:lnTo>
                <a:lnTo>
                  <a:pt x="2673128" y="2158551"/>
                </a:lnTo>
                <a:lnTo>
                  <a:pt x="0" y="215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288094" y="7135983"/>
            <a:ext cx="4462108" cy="1154875"/>
          </a:xfrm>
          <a:prstGeom prst="rect">
            <a:avLst/>
          </a:prstGeom>
        </p:spPr>
        <p:txBody>
          <a:bodyPr lIns="0" tIns="0" rIns="0" bIns="0" rtlCol="0" anchor="t">
            <a:spAutoFit/>
          </a:bodyPr>
          <a:lstStyle/>
          <a:p>
            <a:pPr marL="0" lvl="0" indent="0" algn="ctr">
              <a:lnSpc>
                <a:spcPts val="3020"/>
              </a:lnSpc>
              <a:spcBef>
                <a:spcPct val="0"/>
              </a:spcBef>
            </a:pPr>
            <a:r>
              <a:rPr lang="en-US" sz="2157" u="none" strike="noStrike">
                <a:solidFill>
                  <a:srgbClr val="000000"/>
                </a:solidFill>
                <a:latin typeface="Poppins"/>
                <a:ea typeface="Poppins"/>
                <a:cs typeface="Poppins"/>
                <a:sym typeface="Poppins"/>
              </a:rPr>
              <a:t>27,915 Individual Lives</a:t>
            </a:r>
          </a:p>
          <a:p>
            <a:pPr marL="0" lvl="0" indent="0" algn="ctr">
              <a:lnSpc>
                <a:spcPts val="3020"/>
              </a:lnSpc>
              <a:spcBef>
                <a:spcPct val="0"/>
              </a:spcBef>
            </a:pPr>
            <a:r>
              <a:rPr lang="en-US" sz="2157" u="none" strike="noStrike">
                <a:solidFill>
                  <a:srgbClr val="000000"/>
                </a:solidFill>
                <a:latin typeface="Poppins"/>
                <a:ea typeface="Poppins"/>
                <a:cs typeface="Poppins"/>
                <a:sym typeface="Poppins"/>
              </a:rPr>
              <a:t>4,717 Group Lives</a:t>
            </a:r>
          </a:p>
          <a:p>
            <a:pPr marL="0" lvl="0" indent="0" algn="ctr">
              <a:lnSpc>
                <a:spcPts val="3020"/>
              </a:lnSpc>
              <a:spcBef>
                <a:spcPct val="0"/>
              </a:spcBef>
            </a:pPr>
            <a:r>
              <a:rPr lang="en-US" sz="2157" b="1" u="none" strike="noStrike">
                <a:solidFill>
                  <a:srgbClr val="000000"/>
                </a:solidFill>
                <a:latin typeface="Poppins Bold"/>
                <a:ea typeface="Poppins Bold"/>
                <a:cs typeface="Poppins Bold"/>
                <a:sym typeface="Poppins Bold"/>
              </a:rPr>
              <a:t>32,632 Total Lives</a:t>
            </a:r>
          </a:p>
        </p:txBody>
      </p:sp>
      <p:sp>
        <p:nvSpPr>
          <p:cNvPr id="7" name="TextBox 7"/>
          <p:cNvSpPr txBox="1"/>
          <p:nvPr/>
        </p:nvSpPr>
        <p:spPr>
          <a:xfrm>
            <a:off x="7429851" y="7171207"/>
            <a:ext cx="3713099" cy="1154875"/>
          </a:xfrm>
          <a:prstGeom prst="rect">
            <a:avLst/>
          </a:prstGeom>
        </p:spPr>
        <p:txBody>
          <a:bodyPr lIns="0" tIns="0" rIns="0" bIns="0" rtlCol="0" anchor="t">
            <a:spAutoFit/>
          </a:bodyPr>
          <a:lstStyle/>
          <a:p>
            <a:pPr marL="0" lvl="0" indent="0" algn="ctr">
              <a:lnSpc>
                <a:spcPts val="3020"/>
              </a:lnSpc>
              <a:spcBef>
                <a:spcPct val="0"/>
              </a:spcBef>
            </a:pPr>
            <a:r>
              <a:rPr lang="en-US" sz="2157" u="none" strike="noStrike">
                <a:solidFill>
                  <a:srgbClr val="000000"/>
                </a:solidFill>
                <a:latin typeface="Poppins"/>
                <a:ea typeface="Poppins"/>
                <a:cs typeface="Poppins"/>
                <a:sym typeface="Poppins"/>
              </a:rPr>
              <a:t>5,436 Individual Lives</a:t>
            </a:r>
          </a:p>
          <a:p>
            <a:pPr marL="0" lvl="0" indent="0" algn="ctr">
              <a:lnSpc>
                <a:spcPts val="3020"/>
              </a:lnSpc>
              <a:spcBef>
                <a:spcPct val="0"/>
              </a:spcBef>
            </a:pPr>
            <a:r>
              <a:rPr lang="en-US" sz="2157" u="none" strike="noStrike">
                <a:solidFill>
                  <a:srgbClr val="000000"/>
                </a:solidFill>
                <a:latin typeface="Poppins"/>
                <a:ea typeface="Poppins"/>
                <a:cs typeface="Poppins"/>
                <a:sym typeface="Poppins"/>
              </a:rPr>
              <a:t>2,411 Group Lives</a:t>
            </a:r>
          </a:p>
          <a:p>
            <a:pPr marL="0" lvl="0" indent="0" algn="ctr">
              <a:lnSpc>
                <a:spcPts val="3020"/>
              </a:lnSpc>
              <a:spcBef>
                <a:spcPct val="0"/>
              </a:spcBef>
            </a:pPr>
            <a:r>
              <a:rPr lang="en-US" sz="2157" b="1" u="none" strike="noStrike">
                <a:solidFill>
                  <a:srgbClr val="000000"/>
                </a:solidFill>
                <a:latin typeface="Poppins Bold"/>
                <a:ea typeface="Poppins Bold"/>
                <a:cs typeface="Poppins Bold"/>
                <a:sym typeface="Poppins Bold"/>
              </a:rPr>
              <a:t>7,847 Total Lives</a:t>
            </a:r>
          </a:p>
        </p:txBody>
      </p:sp>
      <p:sp>
        <p:nvSpPr>
          <p:cNvPr id="8" name="TextBox 8"/>
          <p:cNvSpPr txBox="1"/>
          <p:nvPr/>
        </p:nvSpPr>
        <p:spPr>
          <a:xfrm>
            <a:off x="4808374" y="1667906"/>
            <a:ext cx="8115300" cy="860586"/>
          </a:xfrm>
          <a:prstGeom prst="rect">
            <a:avLst/>
          </a:prstGeom>
        </p:spPr>
        <p:txBody>
          <a:bodyPr lIns="0" tIns="0" rIns="0" bIns="0" rtlCol="0" anchor="t">
            <a:spAutoFit/>
          </a:bodyPr>
          <a:lstStyle/>
          <a:p>
            <a:pPr algn="l">
              <a:lnSpc>
                <a:spcPts val="6483"/>
              </a:lnSpc>
            </a:pPr>
            <a:r>
              <a:rPr lang="en-US" sz="6483" b="1">
                <a:solidFill>
                  <a:srgbClr val="000000"/>
                </a:solidFill>
                <a:latin typeface="Source Sans Pro Bold"/>
                <a:ea typeface="Source Sans Pro Bold"/>
                <a:cs typeface="Source Sans Pro Bold"/>
                <a:sym typeface="Source Sans Pro Bold"/>
              </a:rPr>
              <a:t>HEDIS -2022</a:t>
            </a:r>
          </a:p>
        </p:txBody>
      </p:sp>
      <p:grpSp>
        <p:nvGrpSpPr>
          <p:cNvPr id="9" name="Group 9"/>
          <p:cNvGrpSpPr/>
          <p:nvPr/>
        </p:nvGrpSpPr>
        <p:grpSpPr>
          <a:xfrm>
            <a:off x="2817151" y="1627671"/>
            <a:ext cx="12097745" cy="1357474"/>
            <a:chOff x="0" y="0"/>
            <a:chExt cx="3186237" cy="357524"/>
          </a:xfrm>
        </p:grpSpPr>
        <p:sp>
          <p:nvSpPr>
            <p:cNvPr id="10" name="Freeform 10"/>
            <p:cNvSpPr/>
            <p:nvPr/>
          </p:nvSpPr>
          <p:spPr>
            <a:xfrm>
              <a:off x="0" y="0"/>
              <a:ext cx="3186237" cy="357524"/>
            </a:xfrm>
            <a:custGeom>
              <a:avLst/>
              <a:gdLst/>
              <a:ahLst/>
              <a:cxnLst/>
              <a:rect l="l" t="t" r="r" b="b"/>
              <a:pathLst>
                <a:path w="3186237" h="357524">
                  <a:moveTo>
                    <a:pt x="32637" y="0"/>
                  </a:moveTo>
                  <a:lnTo>
                    <a:pt x="3153600" y="0"/>
                  </a:lnTo>
                  <a:cubicBezTo>
                    <a:pt x="3162256" y="0"/>
                    <a:pt x="3170558" y="3439"/>
                    <a:pt x="3176678" y="9559"/>
                  </a:cubicBezTo>
                  <a:cubicBezTo>
                    <a:pt x="3182799" y="15680"/>
                    <a:pt x="3186237" y="23981"/>
                    <a:pt x="3186237" y="32637"/>
                  </a:cubicBezTo>
                  <a:lnTo>
                    <a:pt x="3186237" y="324887"/>
                  </a:lnTo>
                  <a:cubicBezTo>
                    <a:pt x="3186237" y="342912"/>
                    <a:pt x="3171625" y="357524"/>
                    <a:pt x="3153600" y="357524"/>
                  </a:cubicBezTo>
                  <a:lnTo>
                    <a:pt x="32637" y="357524"/>
                  </a:lnTo>
                  <a:cubicBezTo>
                    <a:pt x="23981" y="357524"/>
                    <a:pt x="15680" y="354086"/>
                    <a:pt x="9559" y="347965"/>
                  </a:cubicBezTo>
                  <a:cubicBezTo>
                    <a:pt x="3439" y="341844"/>
                    <a:pt x="0" y="333543"/>
                    <a:pt x="0" y="324887"/>
                  </a:cubicBezTo>
                  <a:lnTo>
                    <a:pt x="0" y="32637"/>
                  </a:lnTo>
                  <a:cubicBezTo>
                    <a:pt x="0" y="23981"/>
                    <a:pt x="3439" y="15680"/>
                    <a:pt x="9559" y="9559"/>
                  </a:cubicBezTo>
                  <a:cubicBezTo>
                    <a:pt x="15680" y="3439"/>
                    <a:pt x="23981" y="0"/>
                    <a:pt x="32637" y="0"/>
                  </a:cubicBezTo>
                  <a:close/>
                </a:path>
              </a:pathLst>
            </a:custGeom>
            <a:solidFill>
              <a:srgbClr val="232356"/>
            </a:solidFill>
          </p:spPr>
          <p:txBody>
            <a:bodyPr/>
            <a:lstStyle/>
            <a:p>
              <a:endParaRPr lang="en-US"/>
            </a:p>
          </p:txBody>
        </p:sp>
        <p:sp>
          <p:nvSpPr>
            <p:cNvPr id="11" name="TextBox 11"/>
            <p:cNvSpPr txBox="1"/>
            <p:nvPr/>
          </p:nvSpPr>
          <p:spPr>
            <a:xfrm>
              <a:off x="0" y="-47625"/>
              <a:ext cx="3186237" cy="405149"/>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7202201" y="2027505"/>
            <a:ext cx="3940749" cy="634006"/>
          </a:xfrm>
          <a:prstGeom prst="rect">
            <a:avLst/>
          </a:prstGeom>
        </p:spPr>
        <p:txBody>
          <a:bodyPr lIns="0" tIns="0" rIns="0" bIns="0" rtlCol="0" anchor="t">
            <a:spAutoFit/>
          </a:bodyPr>
          <a:lstStyle/>
          <a:p>
            <a:pPr algn="ctr">
              <a:lnSpc>
                <a:spcPts val="4710"/>
              </a:lnSpc>
            </a:pPr>
            <a:r>
              <a:rPr lang="en-US" sz="4710">
                <a:solidFill>
                  <a:srgbClr val="FFFFFF"/>
                </a:solidFill>
                <a:latin typeface="DM Serif Display"/>
                <a:ea typeface="DM Serif Display"/>
                <a:cs typeface="DM Serif Display"/>
                <a:sym typeface="DM Serif Display"/>
              </a:rPr>
              <a:t>Membership</a:t>
            </a:r>
          </a:p>
        </p:txBody>
      </p:sp>
      <p:sp>
        <p:nvSpPr>
          <p:cNvPr id="13" name="Freeform 13"/>
          <p:cNvSpPr/>
          <p:nvPr/>
        </p:nvSpPr>
        <p:spPr>
          <a:xfrm>
            <a:off x="7636030" y="781050"/>
            <a:ext cx="2459988" cy="575637"/>
          </a:xfrm>
          <a:custGeom>
            <a:avLst/>
            <a:gdLst/>
            <a:ahLst/>
            <a:cxnLst/>
            <a:rect l="l" t="t" r="r" b="b"/>
            <a:pathLst>
              <a:path w="2459988" h="575637">
                <a:moveTo>
                  <a:pt x="0" y="0"/>
                </a:moveTo>
                <a:lnTo>
                  <a:pt x="2459988" y="0"/>
                </a:lnTo>
                <a:lnTo>
                  <a:pt x="2459988" y="575637"/>
                </a:lnTo>
                <a:lnTo>
                  <a:pt x="0" y="575637"/>
                </a:lnTo>
                <a:lnTo>
                  <a:pt x="0" y="0"/>
                </a:lnTo>
                <a:close/>
              </a:path>
            </a:pathLst>
          </a:custGeom>
          <a:blipFill>
            <a:blip r:embed="rId9"/>
            <a:stretch>
              <a:fillRect/>
            </a:stretch>
          </a:blipFill>
        </p:spPr>
        <p:txBody>
          <a:bodyPr/>
          <a:lstStyle/>
          <a:p>
            <a:endParaRPr lang="en-US"/>
          </a:p>
        </p:txBody>
      </p:sp>
      <p:grpSp>
        <p:nvGrpSpPr>
          <p:cNvPr id="14" name="Group 14"/>
          <p:cNvGrpSpPr/>
          <p:nvPr/>
        </p:nvGrpSpPr>
        <p:grpSpPr>
          <a:xfrm>
            <a:off x="0" y="8916632"/>
            <a:ext cx="18288000" cy="1806131"/>
            <a:chOff x="0" y="0"/>
            <a:chExt cx="4816593" cy="475689"/>
          </a:xfrm>
        </p:grpSpPr>
        <p:sp>
          <p:nvSpPr>
            <p:cNvPr id="15" name="Freeform 15"/>
            <p:cNvSpPr/>
            <p:nvPr/>
          </p:nvSpPr>
          <p:spPr>
            <a:xfrm>
              <a:off x="0" y="0"/>
              <a:ext cx="4816592" cy="475689"/>
            </a:xfrm>
            <a:custGeom>
              <a:avLst/>
              <a:gdLst/>
              <a:ahLst/>
              <a:cxnLst/>
              <a:rect l="l" t="t" r="r" b="b"/>
              <a:pathLst>
                <a:path w="4816592" h="475689">
                  <a:moveTo>
                    <a:pt x="21590" y="0"/>
                  </a:moveTo>
                  <a:lnTo>
                    <a:pt x="4795002" y="0"/>
                  </a:lnTo>
                  <a:cubicBezTo>
                    <a:pt x="4800728" y="0"/>
                    <a:pt x="4806220" y="2275"/>
                    <a:pt x="4810269" y="6324"/>
                  </a:cubicBezTo>
                  <a:cubicBezTo>
                    <a:pt x="4814318" y="10372"/>
                    <a:pt x="4816592" y="15864"/>
                    <a:pt x="4816592" y="21590"/>
                  </a:cubicBezTo>
                  <a:lnTo>
                    <a:pt x="4816592" y="454099"/>
                  </a:lnTo>
                  <a:cubicBezTo>
                    <a:pt x="4816592" y="466023"/>
                    <a:pt x="4806926" y="475689"/>
                    <a:pt x="4795002" y="475689"/>
                  </a:cubicBezTo>
                  <a:lnTo>
                    <a:pt x="21590" y="475689"/>
                  </a:lnTo>
                  <a:cubicBezTo>
                    <a:pt x="15864" y="475689"/>
                    <a:pt x="10372" y="473414"/>
                    <a:pt x="6324" y="469365"/>
                  </a:cubicBezTo>
                  <a:cubicBezTo>
                    <a:pt x="2275" y="465316"/>
                    <a:pt x="0" y="459825"/>
                    <a:pt x="0" y="454099"/>
                  </a:cubicBezTo>
                  <a:lnTo>
                    <a:pt x="0" y="21590"/>
                  </a:lnTo>
                  <a:cubicBezTo>
                    <a:pt x="0" y="9666"/>
                    <a:pt x="9666" y="0"/>
                    <a:pt x="21590" y="0"/>
                  </a:cubicBezTo>
                  <a:close/>
                </a:path>
              </a:pathLst>
            </a:custGeom>
            <a:solidFill>
              <a:srgbClr val="28C6B4"/>
            </a:solidFill>
          </p:spPr>
          <p:txBody>
            <a:bodyPr/>
            <a:lstStyle/>
            <a:p>
              <a:endParaRPr lang="en-US"/>
            </a:p>
          </p:txBody>
        </p:sp>
        <p:sp>
          <p:nvSpPr>
            <p:cNvPr id="16" name="TextBox 16"/>
            <p:cNvSpPr txBox="1"/>
            <p:nvPr/>
          </p:nvSpPr>
          <p:spPr>
            <a:xfrm>
              <a:off x="0" y="-47625"/>
              <a:ext cx="4816593" cy="523314"/>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4750615" y="9408439"/>
            <a:ext cx="8843920" cy="450492"/>
          </a:xfrm>
          <a:prstGeom prst="rect">
            <a:avLst/>
          </a:prstGeom>
        </p:spPr>
        <p:txBody>
          <a:bodyPr lIns="0" tIns="0" rIns="0" bIns="0" rtlCol="0" anchor="t">
            <a:spAutoFit/>
          </a:bodyPr>
          <a:lstStyle/>
          <a:p>
            <a:pPr algn="ctr">
              <a:lnSpc>
                <a:spcPts val="3110"/>
              </a:lnSpc>
            </a:pPr>
            <a:r>
              <a:rPr lang="en-US" sz="3110" b="1">
                <a:solidFill>
                  <a:srgbClr val="FFFFFF"/>
                </a:solidFill>
                <a:latin typeface="Poppins Bold"/>
                <a:ea typeface="Poppins Bold"/>
                <a:cs typeface="Poppins Bold"/>
                <a:sym typeface="Poppins Bold"/>
              </a:rPr>
              <a:t>55,537 Total Lives Covered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5451116" y="-1702752"/>
            <a:ext cx="24831040" cy="14750338"/>
            <a:chOff x="0" y="0"/>
            <a:chExt cx="6539862" cy="3884863"/>
          </a:xfrm>
        </p:grpSpPr>
        <p:sp>
          <p:nvSpPr>
            <p:cNvPr id="4" name="Freeform 4"/>
            <p:cNvSpPr/>
            <p:nvPr/>
          </p:nvSpPr>
          <p:spPr>
            <a:xfrm>
              <a:off x="0" y="0"/>
              <a:ext cx="6539863" cy="3884863"/>
            </a:xfrm>
            <a:custGeom>
              <a:avLst/>
              <a:gdLst/>
              <a:ahLst/>
              <a:cxnLst/>
              <a:rect l="l" t="t" r="r" b="b"/>
              <a:pathLst>
                <a:path w="6539863" h="3884863">
                  <a:moveTo>
                    <a:pt x="0" y="0"/>
                  </a:moveTo>
                  <a:lnTo>
                    <a:pt x="6539863" y="0"/>
                  </a:lnTo>
                  <a:lnTo>
                    <a:pt x="6539863" y="3884863"/>
                  </a:lnTo>
                  <a:lnTo>
                    <a:pt x="0" y="3884863"/>
                  </a:lnTo>
                  <a:close/>
                </a:path>
              </a:pathLst>
            </a:custGeom>
            <a:solidFill>
              <a:srgbClr val="232356">
                <a:alpha val="89804"/>
              </a:srgbClr>
            </a:solidFill>
          </p:spPr>
          <p:txBody>
            <a:bodyPr/>
            <a:lstStyle/>
            <a:p>
              <a:endParaRPr lang="en-US"/>
            </a:p>
          </p:txBody>
        </p:sp>
        <p:sp>
          <p:nvSpPr>
            <p:cNvPr id="5" name="TextBox 5"/>
            <p:cNvSpPr txBox="1"/>
            <p:nvPr/>
          </p:nvSpPr>
          <p:spPr>
            <a:xfrm>
              <a:off x="0" y="-47625"/>
              <a:ext cx="6539862" cy="3932488"/>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1611657" y="4660106"/>
            <a:ext cx="7283677" cy="1823833"/>
          </a:xfrm>
          <a:prstGeom prst="rect">
            <a:avLst/>
          </a:prstGeom>
        </p:spPr>
        <p:txBody>
          <a:bodyPr lIns="0" tIns="0" rIns="0" bIns="0" rtlCol="0" anchor="t">
            <a:spAutoFit/>
          </a:bodyPr>
          <a:lstStyle/>
          <a:p>
            <a:pPr marL="278298" lvl="1" algn="l">
              <a:lnSpc>
                <a:spcPts val="3609"/>
              </a:lnSpc>
            </a:pPr>
            <a:endParaRPr lang="en-US" sz="2578" dirty="0">
              <a:solidFill>
                <a:srgbClr val="FFFFFF"/>
              </a:solidFill>
              <a:latin typeface="Poppins"/>
              <a:ea typeface="Poppins"/>
              <a:cs typeface="Poppins"/>
              <a:sym typeface="Poppins"/>
            </a:endParaRPr>
          </a:p>
          <a:p>
            <a:pPr marL="556597" lvl="1" indent="-278298" algn="l">
              <a:lnSpc>
                <a:spcPts val="3609"/>
              </a:lnSpc>
              <a:buFont typeface="Arial"/>
              <a:buChar char="•"/>
            </a:pPr>
            <a:r>
              <a:rPr lang="en-US" sz="2578" dirty="0">
                <a:solidFill>
                  <a:srgbClr val="FFFFFF"/>
                </a:solidFill>
                <a:latin typeface="Poppins"/>
                <a:ea typeface="Poppins"/>
                <a:cs typeface="Poppins"/>
                <a:sym typeface="Poppins"/>
              </a:rPr>
              <a:t>Approximately 21.5% of members are enrolled in Cost Share Reduction (CSR) Plans</a:t>
            </a:r>
          </a:p>
        </p:txBody>
      </p:sp>
      <p:sp>
        <p:nvSpPr>
          <p:cNvPr id="7" name="Freeform 7"/>
          <p:cNvSpPr/>
          <p:nvPr/>
        </p:nvSpPr>
        <p:spPr>
          <a:xfrm>
            <a:off x="1465500" y="1636696"/>
            <a:ext cx="2536416" cy="615081"/>
          </a:xfrm>
          <a:custGeom>
            <a:avLst/>
            <a:gdLst/>
            <a:ahLst/>
            <a:cxnLst/>
            <a:rect l="l" t="t" r="r" b="b"/>
            <a:pathLst>
              <a:path w="2536416" h="615081">
                <a:moveTo>
                  <a:pt x="0" y="0"/>
                </a:moveTo>
                <a:lnTo>
                  <a:pt x="2536416" y="0"/>
                </a:lnTo>
                <a:lnTo>
                  <a:pt x="2536416" y="615081"/>
                </a:lnTo>
                <a:lnTo>
                  <a:pt x="0" y="615081"/>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869642" y="2439547"/>
            <a:ext cx="8846839" cy="1297051"/>
            <a:chOff x="0" y="0"/>
            <a:chExt cx="2330032" cy="341610"/>
          </a:xfrm>
        </p:grpSpPr>
        <p:sp>
          <p:nvSpPr>
            <p:cNvPr id="9" name="Freeform 9"/>
            <p:cNvSpPr/>
            <p:nvPr/>
          </p:nvSpPr>
          <p:spPr>
            <a:xfrm>
              <a:off x="0" y="0"/>
              <a:ext cx="2330032" cy="341610"/>
            </a:xfrm>
            <a:custGeom>
              <a:avLst/>
              <a:gdLst/>
              <a:ahLst/>
              <a:cxnLst/>
              <a:rect l="l" t="t" r="r" b="b"/>
              <a:pathLst>
                <a:path w="2330032" h="341610">
                  <a:moveTo>
                    <a:pt x="44630" y="0"/>
                  </a:moveTo>
                  <a:lnTo>
                    <a:pt x="2285401" y="0"/>
                  </a:lnTo>
                  <a:cubicBezTo>
                    <a:pt x="2310050" y="0"/>
                    <a:pt x="2330032" y="19982"/>
                    <a:pt x="2330032" y="44630"/>
                  </a:cubicBezTo>
                  <a:lnTo>
                    <a:pt x="2330032" y="296980"/>
                  </a:lnTo>
                  <a:cubicBezTo>
                    <a:pt x="2330032" y="308816"/>
                    <a:pt x="2325330" y="320168"/>
                    <a:pt x="2316960" y="328538"/>
                  </a:cubicBezTo>
                  <a:cubicBezTo>
                    <a:pt x="2308590" y="336908"/>
                    <a:pt x="2297238" y="341610"/>
                    <a:pt x="2285401" y="341610"/>
                  </a:cubicBezTo>
                  <a:lnTo>
                    <a:pt x="44630" y="341610"/>
                  </a:lnTo>
                  <a:cubicBezTo>
                    <a:pt x="32794" y="341610"/>
                    <a:pt x="21442" y="336908"/>
                    <a:pt x="13072" y="328538"/>
                  </a:cubicBezTo>
                  <a:cubicBezTo>
                    <a:pt x="4702" y="320168"/>
                    <a:pt x="0" y="308816"/>
                    <a:pt x="0" y="296980"/>
                  </a:cubicBezTo>
                  <a:lnTo>
                    <a:pt x="0" y="44630"/>
                  </a:lnTo>
                  <a:cubicBezTo>
                    <a:pt x="0" y="32794"/>
                    <a:pt x="4702" y="21442"/>
                    <a:pt x="13072" y="13072"/>
                  </a:cubicBezTo>
                  <a:cubicBezTo>
                    <a:pt x="21442" y="4702"/>
                    <a:pt x="32794" y="0"/>
                    <a:pt x="44630" y="0"/>
                  </a:cubicBezTo>
                  <a:close/>
                </a:path>
              </a:pathLst>
            </a:custGeom>
            <a:solidFill>
              <a:srgbClr val="232356"/>
            </a:solidFill>
          </p:spPr>
          <p:txBody>
            <a:bodyPr/>
            <a:lstStyle/>
            <a:p>
              <a:endParaRPr lang="en-US"/>
            </a:p>
          </p:txBody>
        </p:sp>
        <p:sp>
          <p:nvSpPr>
            <p:cNvPr id="10" name="TextBox 10"/>
            <p:cNvSpPr txBox="1"/>
            <p:nvPr/>
          </p:nvSpPr>
          <p:spPr>
            <a:xfrm>
              <a:off x="0" y="-47625"/>
              <a:ext cx="2330032" cy="389235"/>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269052" y="2839069"/>
            <a:ext cx="7968887" cy="545632"/>
          </a:xfrm>
          <a:prstGeom prst="rect">
            <a:avLst/>
          </a:prstGeom>
        </p:spPr>
        <p:txBody>
          <a:bodyPr lIns="0" tIns="0" rIns="0" bIns="0" rtlCol="0" anchor="t">
            <a:spAutoFit/>
          </a:bodyPr>
          <a:lstStyle/>
          <a:p>
            <a:pPr algn="l">
              <a:lnSpc>
                <a:spcPts val="4213"/>
              </a:lnSpc>
            </a:pPr>
            <a:r>
              <a:rPr lang="en-US" sz="3901">
                <a:solidFill>
                  <a:srgbClr val="FFFFFF"/>
                </a:solidFill>
                <a:latin typeface="DM Serif Display"/>
                <a:ea typeface="DM Serif Display"/>
                <a:cs typeface="DM Serif Display"/>
                <a:sym typeface="DM Serif Display"/>
              </a:rPr>
              <a:t>Membership - September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1358" y="-2534373"/>
            <a:ext cx="21330717" cy="14211590"/>
          </a:xfrm>
          <a:custGeom>
            <a:avLst/>
            <a:gdLst/>
            <a:ahLst/>
            <a:cxnLst/>
            <a:rect l="l" t="t" r="r" b="b"/>
            <a:pathLst>
              <a:path w="21330717" h="14211590">
                <a:moveTo>
                  <a:pt x="0" y="0"/>
                </a:moveTo>
                <a:lnTo>
                  <a:pt x="21330716" y="0"/>
                </a:lnTo>
                <a:lnTo>
                  <a:pt x="21330716" y="14211590"/>
                </a:lnTo>
                <a:lnTo>
                  <a:pt x="0" y="14211590"/>
                </a:lnTo>
                <a:lnTo>
                  <a:pt x="0" y="0"/>
                </a:lnTo>
                <a:close/>
              </a:path>
            </a:pathLst>
          </a:custGeom>
          <a:blipFill>
            <a:blip r:embed="rId2"/>
            <a:stretch>
              <a:fillRect t="-46" b="-46"/>
            </a:stretch>
          </a:blipFill>
        </p:spPr>
        <p:txBody>
          <a:bodyPr/>
          <a:lstStyle/>
          <a:p>
            <a:endParaRPr lang="en-US"/>
          </a:p>
        </p:txBody>
      </p:sp>
      <p:sp>
        <p:nvSpPr>
          <p:cNvPr id="3" name="TextBox 3"/>
          <p:cNvSpPr txBox="1"/>
          <p:nvPr/>
        </p:nvSpPr>
        <p:spPr>
          <a:xfrm>
            <a:off x="4811937" y="4347845"/>
            <a:ext cx="9066638" cy="2684248"/>
          </a:xfrm>
          <a:prstGeom prst="rect">
            <a:avLst/>
          </a:prstGeom>
        </p:spPr>
        <p:txBody>
          <a:bodyPr lIns="0" tIns="0" rIns="0" bIns="0" rtlCol="0" anchor="t">
            <a:spAutoFit/>
          </a:bodyPr>
          <a:lstStyle/>
          <a:p>
            <a:pPr algn="ctr">
              <a:lnSpc>
                <a:spcPts val="10003"/>
              </a:lnSpc>
            </a:pPr>
            <a:r>
              <a:rPr lang="en-US" sz="12199" dirty="0">
                <a:solidFill>
                  <a:srgbClr val="000000"/>
                </a:solidFill>
                <a:latin typeface="DM Serif Display"/>
                <a:ea typeface="DM Serif Display"/>
                <a:cs typeface="DM Serif Display"/>
                <a:sym typeface="DM Serif Display"/>
              </a:rPr>
              <a:t>2025 </a:t>
            </a:r>
          </a:p>
          <a:p>
            <a:pPr algn="ctr">
              <a:lnSpc>
                <a:spcPts val="10003"/>
              </a:lnSpc>
            </a:pPr>
            <a:r>
              <a:rPr lang="en-US" sz="12199" dirty="0">
                <a:solidFill>
                  <a:srgbClr val="000000"/>
                </a:solidFill>
                <a:latin typeface="DM Serif Display"/>
                <a:ea typeface="DM Serif Display"/>
                <a:cs typeface="DM Serif Display"/>
                <a:sym typeface="DM Serif Display"/>
              </a:rPr>
              <a:t>Plans</a:t>
            </a:r>
          </a:p>
        </p:txBody>
      </p:sp>
      <p:sp>
        <p:nvSpPr>
          <p:cNvPr id="4" name="Freeform 4"/>
          <p:cNvSpPr/>
          <p:nvPr/>
        </p:nvSpPr>
        <p:spPr>
          <a:xfrm>
            <a:off x="620085" y="668210"/>
            <a:ext cx="2979253" cy="720979"/>
          </a:xfrm>
          <a:custGeom>
            <a:avLst/>
            <a:gdLst/>
            <a:ahLst/>
            <a:cxnLst/>
            <a:rect l="l" t="t" r="r" b="b"/>
            <a:pathLst>
              <a:path w="2979253" h="720979">
                <a:moveTo>
                  <a:pt x="0" y="0"/>
                </a:moveTo>
                <a:lnTo>
                  <a:pt x="2979252" y="0"/>
                </a:lnTo>
                <a:lnTo>
                  <a:pt x="2979252" y="720980"/>
                </a:lnTo>
                <a:lnTo>
                  <a:pt x="0" y="72098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821" y="3511966"/>
            <a:ext cx="15696358" cy="450526"/>
            <a:chOff x="0" y="0"/>
            <a:chExt cx="5309632" cy="152400"/>
          </a:xfrm>
        </p:grpSpPr>
        <p:sp>
          <p:nvSpPr>
            <p:cNvPr id="3" name="Freeform 3"/>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4" name="Group 4"/>
          <p:cNvGrpSpPr/>
          <p:nvPr/>
        </p:nvGrpSpPr>
        <p:grpSpPr>
          <a:xfrm>
            <a:off x="1295821" y="4420488"/>
            <a:ext cx="15696358" cy="450526"/>
            <a:chOff x="0" y="0"/>
            <a:chExt cx="5309632" cy="152400"/>
          </a:xfrm>
        </p:grpSpPr>
        <p:sp>
          <p:nvSpPr>
            <p:cNvPr id="5" name="Freeform 5"/>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6" name="Group 6"/>
          <p:cNvGrpSpPr/>
          <p:nvPr/>
        </p:nvGrpSpPr>
        <p:grpSpPr>
          <a:xfrm>
            <a:off x="1295821" y="5345633"/>
            <a:ext cx="15696358" cy="450526"/>
            <a:chOff x="0" y="0"/>
            <a:chExt cx="5309632" cy="152400"/>
          </a:xfrm>
        </p:grpSpPr>
        <p:sp>
          <p:nvSpPr>
            <p:cNvPr id="7" name="Freeform 7"/>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8" name="Group 8"/>
          <p:cNvGrpSpPr/>
          <p:nvPr/>
        </p:nvGrpSpPr>
        <p:grpSpPr>
          <a:xfrm>
            <a:off x="1295821" y="6254155"/>
            <a:ext cx="15696358" cy="450526"/>
            <a:chOff x="0" y="0"/>
            <a:chExt cx="5309632" cy="152400"/>
          </a:xfrm>
        </p:grpSpPr>
        <p:sp>
          <p:nvSpPr>
            <p:cNvPr id="9" name="Freeform 9"/>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10" name="Group 10"/>
          <p:cNvGrpSpPr/>
          <p:nvPr/>
        </p:nvGrpSpPr>
        <p:grpSpPr>
          <a:xfrm>
            <a:off x="1295821" y="7182113"/>
            <a:ext cx="15696358" cy="450526"/>
            <a:chOff x="0" y="0"/>
            <a:chExt cx="5309632" cy="152400"/>
          </a:xfrm>
        </p:grpSpPr>
        <p:sp>
          <p:nvSpPr>
            <p:cNvPr id="11" name="Freeform 11"/>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12" name="Group 12"/>
          <p:cNvGrpSpPr/>
          <p:nvPr/>
        </p:nvGrpSpPr>
        <p:grpSpPr>
          <a:xfrm>
            <a:off x="1295821" y="8060791"/>
            <a:ext cx="15696358" cy="450526"/>
            <a:chOff x="0" y="0"/>
            <a:chExt cx="5309632" cy="152400"/>
          </a:xfrm>
        </p:grpSpPr>
        <p:sp>
          <p:nvSpPr>
            <p:cNvPr id="13" name="Freeform 13"/>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14" name="Group 14"/>
          <p:cNvGrpSpPr/>
          <p:nvPr/>
        </p:nvGrpSpPr>
        <p:grpSpPr>
          <a:xfrm>
            <a:off x="1295821" y="8988749"/>
            <a:ext cx="15696358" cy="450526"/>
            <a:chOff x="0" y="0"/>
            <a:chExt cx="5309632" cy="152400"/>
          </a:xfrm>
        </p:grpSpPr>
        <p:sp>
          <p:nvSpPr>
            <p:cNvPr id="15" name="Freeform 15"/>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sp>
        <p:nvSpPr>
          <p:cNvPr id="16" name="TextBox 16"/>
          <p:cNvSpPr txBox="1"/>
          <p:nvPr/>
        </p:nvSpPr>
        <p:spPr>
          <a:xfrm>
            <a:off x="1410816" y="3534502"/>
            <a:ext cx="2112050"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Plus Gold</a:t>
            </a:r>
          </a:p>
        </p:txBody>
      </p:sp>
      <p:sp>
        <p:nvSpPr>
          <p:cNvPr id="17" name="TextBox 17"/>
          <p:cNvSpPr txBox="1"/>
          <p:nvPr/>
        </p:nvSpPr>
        <p:spPr>
          <a:xfrm>
            <a:off x="1410816" y="3991066"/>
            <a:ext cx="3450162"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Plus Bronze Expanded</a:t>
            </a:r>
          </a:p>
        </p:txBody>
      </p:sp>
      <p:sp>
        <p:nvSpPr>
          <p:cNvPr id="18" name="TextBox 18"/>
          <p:cNvSpPr txBox="1"/>
          <p:nvPr/>
        </p:nvSpPr>
        <p:spPr>
          <a:xfrm>
            <a:off x="1395457" y="4415482"/>
            <a:ext cx="4791050"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Plus Gold Standard</a:t>
            </a:r>
          </a:p>
        </p:txBody>
      </p:sp>
      <p:sp>
        <p:nvSpPr>
          <p:cNvPr id="19" name="TextBox 19"/>
          <p:cNvSpPr txBox="1"/>
          <p:nvPr/>
        </p:nvSpPr>
        <p:spPr>
          <a:xfrm>
            <a:off x="1391766" y="4884623"/>
            <a:ext cx="269295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Plus Silver Standard</a:t>
            </a:r>
          </a:p>
        </p:txBody>
      </p:sp>
      <p:sp>
        <p:nvSpPr>
          <p:cNvPr id="20" name="TextBox 20"/>
          <p:cNvSpPr txBox="1"/>
          <p:nvPr/>
        </p:nvSpPr>
        <p:spPr>
          <a:xfrm>
            <a:off x="1410816" y="5345633"/>
            <a:ext cx="4370963"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Plus Bronze Standard Expanded</a:t>
            </a:r>
          </a:p>
        </p:txBody>
      </p:sp>
      <p:sp>
        <p:nvSpPr>
          <p:cNvPr id="21" name="TextBox 21"/>
          <p:cNvSpPr txBox="1"/>
          <p:nvPr/>
        </p:nvSpPr>
        <p:spPr>
          <a:xfrm>
            <a:off x="1410816" y="5779999"/>
            <a:ext cx="2990493"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Gold</a:t>
            </a:r>
          </a:p>
        </p:txBody>
      </p:sp>
      <p:sp>
        <p:nvSpPr>
          <p:cNvPr id="22" name="TextBox 22"/>
          <p:cNvSpPr txBox="1"/>
          <p:nvPr/>
        </p:nvSpPr>
        <p:spPr>
          <a:xfrm>
            <a:off x="1410816" y="6263201"/>
            <a:ext cx="4918313"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Bronze HDHP</a:t>
            </a:r>
          </a:p>
        </p:txBody>
      </p:sp>
      <p:sp>
        <p:nvSpPr>
          <p:cNvPr id="23" name="TextBox 23"/>
          <p:cNvSpPr txBox="1"/>
          <p:nvPr/>
        </p:nvSpPr>
        <p:spPr>
          <a:xfrm>
            <a:off x="1410816" y="6704681"/>
            <a:ext cx="3962400"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Silver Option 2</a:t>
            </a:r>
          </a:p>
        </p:txBody>
      </p:sp>
      <p:sp>
        <p:nvSpPr>
          <p:cNvPr id="24" name="TextBox 24"/>
          <p:cNvSpPr txBox="1"/>
          <p:nvPr/>
        </p:nvSpPr>
        <p:spPr>
          <a:xfrm>
            <a:off x="1391766" y="7175216"/>
            <a:ext cx="406159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Catastrophic</a:t>
            </a:r>
          </a:p>
        </p:txBody>
      </p:sp>
      <p:sp>
        <p:nvSpPr>
          <p:cNvPr id="25" name="TextBox 25"/>
          <p:cNvSpPr txBox="1"/>
          <p:nvPr/>
        </p:nvSpPr>
        <p:spPr>
          <a:xfrm>
            <a:off x="1391766" y="7628356"/>
            <a:ext cx="4235852"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Gold Standard</a:t>
            </a:r>
          </a:p>
        </p:txBody>
      </p:sp>
      <p:sp>
        <p:nvSpPr>
          <p:cNvPr id="26" name="TextBox 26"/>
          <p:cNvSpPr txBox="1"/>
          <p:nvPr/>
        </p:nvSpPr>
        <p:spPr>
          <a:xfrm>
            <a:off x="1529105" y="2997142"/>
            <a:ext cx="1438632" cy="514350"/>
          </a:xfrm>
          <a:prstGeom prst="rect">
            <a:avLst/>
          </a:prstGeom>
        </p:spPr>
        <p:txBody>
          <a:bodyPr lIns="0" tIns="0" rIns="0" bIns="0" rtlCol="0" anchor="t">
            <a:spAutoFit/>
          </a:bodyPr>
          <a:lstStyle/>
          <a:p>
            <a:pPr algn="ctr">
              <a:lnSpc>
                <a:spcPts val="4200"/>
              </a:lnSpc>
            </a:pPr>
            <a:r>
              <a:rPr lang="en-US" sz="3000">
                <a:solidFill>
                  <a:srgbClr val="000000"/>
                </a:solidFill>
                <a:latin typeface="DM Serif Display"/>
                <a:ea typeface="DM Serif Display"/>
                <a:cs typeface="DM Serif Display"/>
                <a:sym typeface="DM Serif Display"/>
              </a:rPr>
              <a:t>Product</a:t>
            </a:r>
          </a:p>
        </p:txBody>
      </p:sp>
      <p:sp>
        <p:nvSpPr>
          <p:cNvPr id="27" name="TextBox 27"/>
          <p:cNvSpPr txBox="1"/>
          <p:nvPr/>
        </p:nvSpPr>
        <p:spPr>
          <a:xfrm>
            <a:off x="6442482" y="2972216"/>
            <a:ext cx="1769031" cy="514350"/>
          </a:xfrm>
          <a:prstGeom prst="rect">
            <a:avLst/>
          </a:prstGeom>
        </p:spPr>
        <p:txBody>
          <a:bodyPr lIns="0" tIns="0" rIns="0" bIns="0" rtlCol="0" anchor="t">
            <a:spAutoFit/>
          </a:bodyPr>
          <a:lstStyle/>
          <a:p>
            <a:pPr algn="ctr">
              <a:lnSpc>
                <a:spcPts val="4200"/>
              </a:lnSpc>
            </a:pPr>
            <a:r>
              <a:rPr lang="en-US" sz="3000">
                <a:solidFill>
                  <a:srgbClr val="000000"/>
                </a:solidFill>
                <a:latin typeface="DM Serif Display"/>
                <a:ea typeface="DM Serif Display"/>
                <a:cs typeface="DM Serif Display"/>
                <a:sym typeface="DM Serif Display"/>
              </a:rPr>
              <a:t>2024 Rate</a:t>
            </a:r>
          </a:p>
        </p:txBody>
      </p:sp>
      <p:sp>
        <p:nvSpPr>
          <p:cNvPr id="28" name="TextBox 28"/>
          <p:cNvSpPr txBox="1"/>
          <p:nvPr/>
        </p:nvSpPr>
        <p:spPr>
          <a:xfrm>
            <a:off x="10416409" y="2972216"/>
            <a:ext cx="1769031" cy="514350"/>
          </a:xfrm>
          <a:prstGeom prst="rect">
            <a:avLst/>
          </a:prstGeom>
        </p:spPr>
        <p:txBody>
          <a:bodyPr lIns="0" tIns="0" rIns="0" bIns="0" rtlCol="0" anchor="t">
            <a:spAutoFit/>
          </a:bodyPr>
          <a:lstStyle/>
          <a:p>
            <a:pPr algn="ctr">
              <a:lnSpc>
                <a:spcPts val="4200"/>
              </a:lnSpc>
            </a:pPr>
            <a:r>
              <a:rPr lang="en-US" sz="3000">
                <a:solidFill>
                  <a:srgbClr val="000000"/>
                </a:solidFill>
                <a:latin typeface="DM Serif Display"/>
                <a:ea typeface="DM Serif Display"/>
                <a:cs typeface="DM Serif Display"/>
                <a:sym typeface="DM Serif Display"/>
              </a:rPr>
              <a:t>2025 Rate</a:t>
            </a:r>
          </a:p>
        </p:txBody>
      </p:sp>
      <p:sp>
        <p:nvSpPr>
          <p:cNvPr id="29" name="TextBox 29"/>
          <p:cNvSpPr txBox="1"/>
          <p:nvPr/>
        </p:nvSpPr>
        <p:spPr>
          <a:xfrm>
            <a:off x="14080543" y="2972216"/>
            <a:ext cx="2253377" cy="514350"/>
          </a:xfrm>
          <a:prstGeom prst="rect">
            <a:avLst/>
          </a:prstGeom>
        </p:spPr>
        <p:txBody>
          <a:bodyPr lIns="0" tIns="0" rIns="0" bIns="0" rtlCol="0" anchor="t">
            <a:spAutoFit/>
          </a:bodyPr>
          <a:lstStyle/>
          <a:p>
            <a:pPr algn="ctr">
              <a:lnSpc>
                <a:spcPts val="4200"/>
              </a:lnSpc>
            </a:pPr>
            <a:r>
              <a:rPr lang="en-US" sz="3000">
                <a:solidFill>
                  <a:srgbClr val="000000"/>
                </a:solidFill>
                <a:latin typeface="DM Serif Display"/>
                <a:ea typeface="DM Serif Display"/>
                <a:cs typeface="DM Serif Display"/>
                <a:sym typeface="DM Serif Display"/>
              </a:rPr>
              <a:t>Rate Change</a:t>
            </a:r>
          </a:p>
        </p:txBody>
      </p:sp>
      <p:sp>
        <p:nvSpPr>
          <p:cNvPr id="30" name="TextBox 30"/>
          <p:cNvSpPr txBox="1"/>
          <p:nvPr/>
        </p:nvSpPr>
        <p:spPr>
          <a:xfrm>
            <a:off x="14844805" y="3497198"/>
            <a:ext cx="850496"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13.61%</a:t>
            </a:r>
          </a:p>
        </p:txBody>
      </p:sp>
      <p:sp>
        <p:nvSpPr>
          <p:cNvPr id="31" name="TextBox 31"/>
          <p:cNvSpPr txBox="1"/>
          <p:nvPr/>
        </p:nvSpPr>
        <p:spPr>
          <a:xfrm>
            <a:off x="14682937" y="3967098"/>
            <a:ext cx="1103327"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13.92%</a:t>
            </a:r>
          </a:p>
        </p:txBody>
      </p:sp>
      <p:sp>
        <p:nvSpPr>
          <p:cNvPr id="32" name="TextBox 32"/>
          <p:cNvSpPr txBox="1"/>
          <p:nvPr/>
        </p:nvSpPr>
        <p:spPr>
          <a:xfrm>
            <a:off x="14892192" y="4407626"/>
            <a:ext cx="850496"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12.64%</a:t>
            </a:r>
          </a:p>
        </p:txBody>
      </p:sp>
      <p:sp>
        <p:nvSpPr>
          <p:cNvPr id="33" name="TextBox 33"/>
          <p:cNvSpPr txBox="1"/>
          <p:nvPr/>
        </p:nvSpPr>
        <p:spPr>
          <a:xfrm>
            <a:off x="14939579" y="4890064"/>
            <a:ext cx="984379"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13.53%</a:t>
            </a:r>
          </a:p>
        </p:txBody>
      </p:sp>
      <p:sp>
        <p:nvSpPr>
          <p:cNvPr id="34" name="TextBox 34"/>
          <p:cNvSpPr txBox="1"/>
          <p:nvPr/>
        </p:nvSpPr>
        <p:spPr>
          <a:xfrm>
            <a:off x="14844805" y="5334675"/>
            <a:ext cx="95241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10.45%</a:t>
            </a:r>
          </a:p>
        </p:txBody>
      </p:sp>
      <p:sp>
        <p:nvSpPr>
          <p:cNvPr id="35" name="TextBox 35"/>
          <p:cNvSpPr txBox="1"/>
          <p:nvPr/>
        </p:nvSpPr>
        <p:spPr>
          <a:xfrm>
            <a:off x="14892192" y="5783809"/>
            <a:ext cx="803109"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11.34%</a:t>
            </a:r>
          </a:p>
        </p:txBody>
      </p:sp>
      <p:sp>
        <p:nvSpPr>
          <p:cNvPr id="36" name="TextBox 36"/>
          <p:cNvSpPr txBox="1"/>
          <p:nvPr/>
        </p:nvSpPr>
        <p:spPr>
          <a:xfrm>
            <a:off x="14892192" y="6239388"/>
            <a:ext cx="103176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12.42%</a:t>
            </a:r>
          </a:p>
        </p:txBody>
      </p:sp>
      <p:sp>
        <p:nvSpPr>
          <p:cNvPr id="37" name="TextBox 37"/>
          <p:cNvSpPr txBox="1"/>
          <p:nvPr/>
        </p:nvSpPr>
        <p:spPr>
          <a:xfrm>
            <a:off x="14844805" y="6721103"/>
            <a:ext cx="850496"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10.74%</a:t>
            </a:r>
          </a:p>
        </p:txBody>
      </p:sp>
      <p:sp>
        <p:nvSpPr>
          <p:cNvPr id="38" name="TextBox 38"/>
          <p:cNvSpPr txBox="1"/>
          <p:nvPr/>
        </p:nvSpPr>
        <p:spPr>
          <a:xfrm>
            <a:off x="14873380" y="7201163"/>
            <a:ext cx="1273460"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-2.54%</a:t>
            </a:r>
          </a:p>
        </p:txBody>
      </p:sp>
      <p:sp>
        <p:nvSpPr>
          <p:cNvPr id="39" name="TextBox 39"/>
          <p:cNvSpPr txBox="1"/>
          <p:nvPr/>
        </p:nvSpPr>
        <p:spPr>
          <a:xfrm>
            <a:off x="14892192" y="7628356"/>
            <a:ext cx="905029"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12.28%</a:t>
            </a:r>
          </a:p>
        </p:txBody>
      </p:sp>
      <p:sp>
        <p:nvSpPr>
          <p:cNvPr id="40" name="TextBox 40"/>
          <p:cNvSpPr txBox="1"/>
          <p:nvPr/>
        </p:nvSpPr>
        <p:spPr>
          <a:xfrm>
            <a:off x="1410816" y="8055063"/>
            <a:ext cx="4370963"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Silver Standard</a:t>
            </a:r>
          </a:p>
        </p:txBody>
      </p:sp>
      <p:sp>
        <p:nvSpPr>
          <p:cNvPr id="41" name="TextBox 41"/>
          <p:cNvSpPr txBox="1"/>
          <p:nvPr/>
        </p:nvSpPr>
        <p:spPr>
          <a:xfrm>
            <a:off x="1410816" y="8533816"/>
            <a:ext cx="4918313"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Bronze Expanded Standard</a:t>
            </a:r>
          </a:p>
        </p:txBody>
      </p:sp>
      <p:sp>
        <p:nvSpPr>
          <p:cNvPr id="42" name="TextBox 42"/>
          <p:cNvSpPr txBox="1"/>
          <p:nvPr/>
        </p:nvSpPr>
        <p:spPr>
          <a:xfrm>
            <a:off x="1391766" y="8994826"/>
            <a:ext cx="468093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Rocky Mountain Gold Standard</a:t>
            </a:r>
          </a:p>
        </p:txBody>
      </p:sp>
      <p:grpSp>
        <p:nvGrpSpPr>
          <p:cNvPr id="43" name="Group 43"/>
          <p:cNvGrpSpPr/>
          <p:nvPr/>
        </p:nvGrpSpPr>
        <p:grpSpPr>
          <a:xfrm>
            <a:off x="10808482" y="3625195"/>
            <a:ext cx="984885" cy="5744916"/>
            <a:chOff x="0" y="0"/>
            <a:chExt cx="1313180" cy="7659887"/>
          </a:xfrm>
        </p:grpSpPr>
        <p:sp>
          <p:nvSpPr>
            <p:cNvPr id="44" name="TextBox 44"/>
            <p:cNvSpPr txBox="1"/>
            <p:nvPr/>
          </p:nvSpPr>
          <p:spPr>
            <a:xfrm>
              <a:off x="0" y="-57150"/>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$665.69</a:t>
              </a:r>
            </a:p>
          </p:txBody>
        </p:sp>
        <p:sp>
          <p:nvSpPr>
            <p:cNvPr id="45" name="TextBox 45"/>
            <p:cNvSpPr txBox="1"/>
            <p:nvPr/>
          </p:nvSpPr>
          <p:spPr>
            <a:xfrm>
              <a:off x="0" y="575940"/>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$446.52</a:t>
              </a:r>
            </a:p>
          </p:txBody>
        </p:sp>
        <p:sp>
          <p:nvSpPr>
            <p:cNvPr id="46" name="TextBox 46"/>
            <p:cNvSpPr txBox="1"/>
            <p:nvPr/>
          </p:nvSpPr>
          <p:spPr>
            <a:xfrm>
              <a:off x="0" y="1156753"/>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$661.60</a:t>
              </a:r>
            </a:p>
          </p:txBody>
        </p:sp>
        <p:sp>
          <p:nvSpPr>
            <p:cNvPr id="47" name="TextBox 47"/>
            <p:cNvSpPr txBox="1"/>
            <p:nvPr/>
          </p:nvSpPr>
          <p:spPr>
            <a:xfrm>
              <a:off x="0" y="1797829"/>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$592.49</a:t>
              </a:r>
            </a:p>
          </p:txBody>
        </p:sp>
        <p:sp>
          <p:nvSpPr>
            <p:cNvPr id="48" name="TextBox 48"/>
            <p:cNvSpPr txBox="1"/>
            <p:nvPr/>
          </p:nvSpPr>
          <p:spPr>
            <a:xfrm>
              <a:off x="0" y="2392819"/>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$443.06</a:t>
              </a:r>
            </a:p>
          </p:txBody>
        </p:sp>
        <p:sp>
          <p:nvSpPr>
            <p:cNvPr id="49" name="TextBox 49"/>
            <p:cNvSpPr txBox="1"/>
            <p:nvPr/>
          </p:nvSpPr>
          <p:spPr>
            <a:xfrm>
              <a:off x="0" y="2991665"/>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$688.42</a:t>
              </a:r>
            </a:p>
          </p:txBody>
        </p:sp>
        <p:sp>
          <p:nvSpPr>
            <p:cNvPr id="50" name="TextBox 50"/>
            <p:cNvSpPr txBox="1"/>
            <p:nvPr/>
          </p:nvSpPr>
          <p:spPr>
            <a:xfrm>
              <a:off x="0" y="3599103"/>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$468.25</a:t>
              </a:r>
            </a:p>
          </p:txBody>
        </p:sp>
        <p:sp>
          <p:nvSpPr>
            <p:cNvPr id="51" name="TextBox 51"/>
            <p:cNvSpPr txBox="1"/>
            <p:nvPr/>
          </p:nvSpPr>
          <p:spPr>
            <a:xfrm>
              <a:off x="0" y="4241390"/>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$621.73</a:t>
              </a:r>
            </a:p>
          </p:txBody>
        </p:sp>
        <p:sp>
          <p:nvSpPr>
            <p:cNvPr id="52" name="TextBox 52"/>
            <p:cNvSpPr txBox="1"/>
            <p:nvPr/>
          </p:nvSpPr>
          <p:spPr>
            <a:xfrm>
              <a:off x="0" y="4835750"/>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$269.48</a:t>
              </a:r>
            </a:p>
          </p:txBody>
        </p:sp>
        <p:sp>
          <p:nvSpPr>
            <p:cNvPr id="53" name="TextBox 53"/>
            <p:cNvSpPr txBox="1"/>
            <p:nvPr/>
          </p:nvSpPr>
          <p:spPr>
            <a:xfrm>
              <a:off x="0" y="5451060"/>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$683.42</a:t>
              </a:r>
            </a:p>
          </p:txBody>
        </p:sp>
        <p:sp>
          <p:nvSpPr>
            <p:cNvPr id="54" name="TextBox 54"/>
            <p:cNvSpPr txBox="1"/>
            <p:nvPr/>
          </p:nvSpPr>
          <p:spPr>
            <a:xfrm>
              <a:off x="0" y="6007951"/>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$610.19</a:t>
              </a:r>
            </a:p>
          </p:txBody>
        </p:sp>
        <p:sp>
          <p:nvSpPr>
            <p:cNvPr id="55" name="TextBox 55"/>
            <p:cNvSpPr txBox="1"/>
            <p:nvPr/>
          </p:nvSpPr>
          <p:spPr>
            <a:xfrm>
              <a:off x="0" y="6650238"/>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$455.03</a:t>
              </a:r>
            </a:p>
          </p:txBody>
        </p:sp>
        <p:sp>
          <p:nvSpPr>
            <p:cNvPr id="56" name="TextBox 56"/>
            <p:cNvSpPr txBox="1"/>
            <p:nvPr/>
          </p:nvSpPr>
          <p:spPr>
            <a:xfrm>
              <a:off x="0" y="7244598"/>
              <a:ext cx="1313180" cy="415289"/>
            </a:xfrm>
            <a:prstGeom prst="rect">
              <a:avLst/>
            </a:prstGeom>
          </p:spPr>
          <p:txBody>
            <a:bodyPr lIns="0" tIns="0" rIns="0" bIns="0" rtlCol="0" anchor="t">
              <a:spAutoFit/>
            </a:bodyPr>
            <a:lstStyle/>
            <a:p>
              <a:pPr algn="ctr">
                <a:lnSpc>
                  <a:spcPts val="2520"/>
                </a:lnSpc>
              </a:pPr>
              <a:r>
                <a:rPr lang="en-US" sz="1800">
                  <a:solidFill>
                    <a:srgbClr val="000000"/>
                  </a:solidFill>
                  <a:latin typeface="Poppins"/>
                  <a:ea typeface="Poppins"/>
                  <a:cs typeface="Poppins"/>
                  <a:sym typeface="Poppins"/>
                </a:rPr>
                <a:t>$549.99</a:t>
              </a:r>
            </a:p>
          </p:txBody>
        </p:sp>
      </p:grpSp>
      <p:sp>
        <p:nvSpPr>
          <p:cNvPr id="57" name="TextBox 57"/>
          <p:cNvSpPr txBox="1"/>
          <p:nvPr/>
        </p:nvSpPr>
        <p:spPr>
          <a:xfrm>
            <a:off x="14892192" y="8055063"/>
            <a:ext cx="850496"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13.11%</a:t>
            </a:r>
          </a:p>
        </p:txBody>
      </p:sp>
      <p:sp>
        <p:nvSpPr>
          <p:cNvPr id="58" name="TextBox 58"/>
          <p:cNvSpPr txBox="1"/>
          <p:nvPr/>
        </p:nvSpPr>
        <p:spPr>
          <a:xfrm>
            <a:off x="14892192" y="8500833"/>
            <a:ext cx="850496"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10.46%</a:t>
            </a:r>
          </a:p>
        </p:txBody>
      </p:sp>
      <p:sp>
        <p:nvSpPr>
          <p:cNvPr id="59" name="TextBox 59"/>
          <p:cNvSpPr txBox="1"/>
          <p:nvPr/>
        </p:nvSpPr>
        <p:spPr>
          <a:xfrm>
            <a:off x="14801228" y="8962316"/>
            <a:ext cx="985036"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7.35%</a:t>
            </a:r>
          </a:p>
        </p:txBody>
      </p:sp>
      <p:grpSp>
        <p:nvGrpSpPr>
          <p:cNvPr id="60" name="Group 60"/>
          <p:cNvGrpSpPr/>
          <p:nvPr/>
        </p:nvGrpSpPr>
        <p:grpSpPr>
          <a:xfrm>
            <a:off x="1134649" y="1397767"/>
            <a:ext cx="12097745" cy="1357474"/>
            <a:chOff x="0" y="0"/>
            <a:chExt cx="3186237" cy="357524"/>
          </a:xfrm>
        </p:grpSpPr>
        <p:sp>
          <p:nvSpPr>
            <p:cNvPr id="61" name="Freeform 61"/>
            <p:cNvSpPr/>
            <p:nvPr/>
          </p:nvSpPr>
          <p:spPr>
            <a:xfrm>
              <a:off x="0" y="0"/>
              <a:ext cx="3186237" cy="357524"/>
            </a:xfrm>
            <a:custGeom>
              <a:avLst/>
              <a:gdLst/>
              <a:ahLst/>
              <a:cxnLst/>
              <a:rect l="l" t="t" r="r" b="b"/>
              <a:pathLst>
                <a:path w="3186237" h="357524">
                  <a:moveTo>
                    <a:pt x="32637" y="0"/>
                  </a:moveTo>
                  <a:lnTo>
                    <a:pt x="3153600" y="0"/>
                  </a:lnTo>
                  <a:cubicBezTo>
                    <a:pt x="3162256" y="0"/>
                    <a:pt x="3170558" y="3439"/>
                    <a:pt x="3176678" y="9559"/>
                  </a:cubicBezTo>
                  <a:cubicBezTo>
                    <a:pt x="3182799" y="15680"/>
                    <a:pt x="3186237" y="23981"/>
                    <a:pt x="3186237" y="32637"/>
                  </a:cubicBezTo>
                  <a:lnTo>
                    <a:pt x="3186237" y="324887"/>
                  </a:lnTo>
                  <a:cubicBezTo>
                    <a:pt x="3186237" y="342912"/>
                    <a:pt x="3171625" y="357524"/>
                    <a:pt x="3153600" y="357524"/>
                  </a:cubicBezTo>
                  <a:lnTo>
                    <a:pt x="32637" y="357524"/>
                  </a:lnTo>
                  <a:cubicBezTo>
                    <a:pt x="23981" y="357524"/>
                    <a:pt x="15680" y="354086"/>
                    <a:pt x="9559" y="347965"/>
                  </a:cubicBezTo>
                  <a:cubicBezTo>
                    <a:pt x="3439" y="341844"/>
                    <a:pt x="0" y="333543"/>
                    <a:pt x="0" y="324887"/>
                  </a:cubicBezTo>
                  <a:lnTo>
                    <a:pt x="0" y="32637"/>
                  </a:lnTo>
                  <a:cubicBezTo>
                    <a:pt x="0" y="23981"/>
                    <a:pt x="3439" y="15680"/>
                    <a:pt x="9559" y="9559"/>
                  </a:cubicBezTo>
                  <a:cubicBezTo>
                    <a:pt x="15680" y="3439"/>
                    <a:pt x="23981" y="0"/>
                    <a:pt x="32637" y="0"/>
                  </a:cubicBezTo>
                  <a:close/>
                </a:path>
              </a:pathLst>
            </a:custGeom>
            <a:solidFill>
              <a:srgbClr val="232356"/>
            </a:solidFill>
          </p:spPr>
          <p:txBody>
            <a:bodyPr/>
            <a:lstStyle/>
            <a:p>
              <a:endParaRPr lang="en-US"/>
            </a:p>
          </p:txBody>
        </p:sp>
        <p:sp>
          <p:nvSpPr>
            <p:cNvPr id="62" name="TextBox 62"/>
            <p:cNvSpPr txBox="1"/>
            <p:nvPr/>
          </p:nvSpPr>
          <p:spPr>
            <a:xfrm>
              <a:off x="0" y="-47625"/>
              <a:ext cx="3186237" cy="405149"/>
            </a:xfrm>
            <a:prstGeom prst="rect">
              <a:avLst/>
            </a:prstGeom>
          </p:spPr>
          <p:txBody>
            <a:bodyPr lIns="50800" tIns="50800" rIns="50800" bIns="50800" rtlCol="0" anchor="ctr"/>
            <a:lstStyle/>
            <a:p>
              <a:pPr algn="ctr">
                <a:lnSpc>
                  <a:spcPts val="3359"/>
                </a:lnSpc>
              </a:pPr>
              <a:endParaRPr/>
            </a:p>
          </p:txBody>
        </p:sp>
      </p:grpSp>
      <p:sp>
        <p:nvSpPr>
          <p:cNvPr id="63" name="TextBox 63"/>
          <p:cNvSpPr txBox="1"/>
          <p:nvPr/>
        </p:nvSpPr>
        <p:spPr>
          <a:xfrm>
            <a:off x="1529105" y="1790563"/>
            <a:ext cx="10354526" cy="619506"/>
          </a:xfrm>
          <a:prstGeom prst="rect">
            <a:avLst/>
          </a:prstGeom>
        </p:spPr>
        <p:txBody>
          <a:bodyPr lIns="0" tIns="0" rIns="0" bIns="0" rtlCol="0" anchor="t">
            <a:spAutoFit/>
          </a:bodyPr>
          <a:lstStyle/>
          <a:p>
            <a:pPr algn="l">
              <a:lnSpc>
                <a:spcPts val="4752"/>
              </a:lnSpc>
            </a:pPr>
            <a:r>
              <a:rPr lang="en-US" sz="4400">
                <a:solidFill>
                  <a:srgbClr val="FFFFFF"/>
                </a:solidFill>
                <a:latin typeface="DM Serif Display"/>
                <a:ea typeface="DM Serif Display"/>
                <a:cs typeface="DM Serif Display"/>
                <a:sym typeface="DM Serif Display"/>
              </a:rPr>
              <a:t>Montana Individual Rates</a:t>
            </a:r>
          </a:p>
        </p:txBody>
      </p:sp>
      <p:grpSp>
        <p:nvGrpSpPr>
          <p:cNvPr id="64" name="Group 64"/>
          <p:cNvGrpSpPr/>
          <p:nvPr/>
        </p:nvGrpSpPr>
        <p:grpSpPr>
          <a:xfrm>
            <a:off x="6727972" y="3598705"/>
            <a:ext cx="984885" cy="5761426"/>
            <a:chOff x="0" y="0"/>
            <a:chExt cx="1313180" cy="7681901"/>
          </a:xfrm>
        </p:grpSpPr>
        <p:sp>
          <p:nvSpPr>
            <p:cNvPr id="65" name="TextBox 65"/>
            <p:cNvSpPr txBox="1"/>
            <p:nvPr/>
          </p:nvSpPr>
          <p:spPr>
            <a:xfrm>
              <a:off x="0" y="-57150"/>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$585.93</a:t>
              </a:r>
            </a:p>
          </p:txBody>
        </p:sp>
        <p:sp>
          <p:nvSpPr>
            <p:cNvPr id="66" name="TextBox 66"/>
            <p:cNvSpPr txBox="1"/>
            <p:nvPr/>
          </p:nvSpPr>
          <p:spPr>
            <a:xfrm>
              <a:off x="0" y="575940"/>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$391.96</a:t>
              </a:r>
            </a:p>
          </p:txBody>
        </p:sp>
        <p:sp>
          <p:nvSpPr>
            <p:cNvPr id="67" name="TextBox 67"/>
            <p:cNvSpPr txBox="1"/>
            <p:nvPr/>
          </p:nvSpPr>
          <p:spPr>
            <a:xfrm>
              <a:off x="0" y="1156753"/>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$587.37</a:t>
              </a:r>
            </a:p>
          </p:txBody>
        </p:sp>
        <p:sp>
          <p:nvSpPr>
            <p:cNvPr id="68" name="TextBox 68"/>
            <p:cNvSpPr txBox="1"/>
            <p:nvPr/>
          </p:nvSpPr>
          <p:spPr>
            <a:xfrm>
              <a:off x="0" y="1797829"/>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$521.86</a:t>
              </a:r>
            </a:p>
          </p:txBody>
        </p:sp>
        <p:sp>
          <p:nvSpPr>
            <p:cNvPr id="69" name="TextBox 69"/>
            <p:cNvSpPr txBox="1"/>
            <p:nvPr/>
          </p:nvSpPr>
          <p:spPr>
            <a:xfrm>
              <a:off x="0" y="2392819"/>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$401.15</a:t>
              </a:r>
            </a:p>
          </p:txBody>
        </p:sp>
        <p:sp>
          <p:nvSpPr>
            <p:cNvPr id="70" name="TextBox 70"/>
            <p:cNvSpPr txBox="1"/>
            <p:nvPr/>
          </p:nvSpPr>
          <p:spPr>
            <a:xfrm>
              <a:off x="0" y="2991665"/>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$618.30</a:t>
              </a:r>
            </a:p>
          </p:txBody>
        </p:sp>
        <p:sp>
          <p:nvSpPr>
            <p:cNvPr id="71" name="TextBox 71"/>
            <p:cNvSpPr txBox="1"/>
            <p:nvPr/>
          </p:nvSpPr>
          <p:spPr>
            <a:xfrm>
              <a:off x="0" y="3599103"/>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$416.52</a:t>
              </a:r>
            </a:p>
          </p:txBody>
        </p:sp>
        <p:sp>
          <p:nvSpPr>
            <p:cNvPr id="72" name="TextBox 72"/>
            <p:cNvSpPr txBox="1"/>
            <p:nvPr/>
          </p:nvSpPr>
          <p:spPr>
            <a:xfrm>
              <a:off x="0" y="4241390"/>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$561.46</a:t>
              </a:r>
            </a:p>
          </p:txBody>
        </p:sp>
        <p:sp>
          <p:nvSpPr>
            <p:cNvPr id="73" name="TextBox 73"/>
            <p:cNvSpPr txBox="1"/>
            <p:nvPr/>
          </p:nvSpPr>
          <p:spPr>
            <a:xfrm>
              <a:off x="0" y="4835750"/>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$273.51</a:t>
              </a:r>
            </a:p>
          </p:txBody>
        </p:sp>
        <p:sp>
          <p:nvSpPr>
            <p:cNvPr id="74" name="TextBox 74"/>
            <p:cNvSpPr txBox="1"/>
            <p:nvPr/>
          </p:nvSpPr>
          <p:spPr>
            <a:xfrm>
              <a:off x="0" y="5451060"/>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$608.70</a:t>
              </a:r>
            </a:p>
          </p:txBody>
        </p:sp>
        <p:sp>
          <p:nvSpPr>
            <p:cNvPr id="75" name="TextBox 75"/>
            <p:cNvSpPr txBox="1"/>
            <p:nvPr/>
          </p:nvSpPr>
          <p:spPr>
            <a:xfrm>
              <a:off x="0" y="6007951"/>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$539.45</a:t>
              </a:r>
            </a:p>
          </p:txBody>
        </p:sp>
        <p:sp>
          <p:nvSpPr>
            <p:cNvPr id="76" name="TextBox 76"/>
            <p:cNvSpPr txBox="1"/>
            <p:nvPr/>
          </p:nvSpPr>
          <p:spPr>
            <a:xfrm>
              <a:off x="0" y="6650238"/>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$411.93</a:t>
              </a:r>
            </a:p>
          </p:txBody>
        </p:sp>
        <p:sp>
          <p:nvSpPr>
            <p:cNvPr id="77" name="TextBox 77"/>
            <p:cNvSpPr txBox="1"/>
            <p:nvPr/>
          </p:nvSpPr>
          <p:spPr>
            <a:xfrm>
              <a:off x="0" y="7244598"/>
              <a:ext cx="1313180" cy="437303"/>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$512.33</a:t>
              </a:r>
            </a:p>
          </p:txBody>
        </p:sp>
      </p:grpSp>
      <p:sp>
        <p:nvSpPr>
          <p:cNvPr id="78" name="Freeform 78"/>
          <p:cNvSpPr/>
          <p:nvPr/>
        </p:nvSpPr>
        <p:spPr>
          <a:xfrm>
            <a:off x="1676069" y="741518"/>
            <a:ext cx="2193904" cy="513374"/>
          </a:xfrm>
          <a:custGeom>
            <a:avLst/>
            <a:gdLst/>
            <a:ahLst/>
            <a:cxnLst/>
            <a:rect l="l" t="t" r="r" b="b"/>
            <a:pathLst>
              <a:path w="2193904" h="513374">
                <a:moveTo>
                  <a:pt x="0" y="0"/>
                </a:moveTo>
                <a:lnTo>
                  <a:pt x="2193904" y="0"/>
                </a:lnTo>
                <a:lnTo>
                  <a:pt x="2193904" y="513374"/>
                </a:lnTo>
                <a:lnTo>
                  <a:pt x="0" y="51337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821" y="4389758"/>
            <a:ext cx="15696358" cy="450526"/>
            <a:chOff x="0" y="0"/>
            <a:chExt cx="5309632" cy="152400"/>
          </a:xfrm>
        </p:grpSpPr>
        <p:sp>
          <p:nvSpPr>
            <p:cNvPr id="3" name="Freeform 3"/>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4" name="Group 4"/>
          <p:cNvGrpSpPr/>
          <p:nvPr/>
        </p:nvGrpSpPr>
        <p:grpSpPr>
          <a:xfrm>
            <a:off x="1295821" y="5298281"/>
            <a:ext cx="15696358" cy="450526"/>
            <a:chOff x="0" y="0"/>
            <a:chExt cx="5309632" cy="152400"/>
          </a:xfrm>
        </p:grpSpPr>
        <p:sp>
          <p:nvSpPr>
            <p:cNvPr id="5" name="Freeform 5"/>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6" name="Group 6"/>
          <p:cNvGrpSpPr/>
          <p:nvPr/>
        </p:nvGrpSpPr>
        <p:grpSpPr>
          <a:xfrm>
            <a:off x="1295821" y="6223425"/>
            <a:ext cx="15696358" cy="450526"/>
            <a:chOff x="0" y="0"/>
            <a:chExt cx="5309632" cy="152400"/>
          </a:xfrm>
        </p:grpSpPr>
        <p:sp>
          <p:nvSpPr>
            <p:cNvPr id="7" name="Freeform 7"/>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grpSp>
        <p:nvGrpSpPr>
          <p:cNvPr id="8" name="Group 8"/>
          <p:cNvGrpSpPr/>
          <p:nvPr/>
        </p:nvGrpSpPr>
        <p:grpSpPr>
          <a:xfrm>
            <a:off x="1295821" y="7131948"/>
            <a:ext cx="15696358" cy="450526"/>
            <a:chOff x="0" y="0"/>
            <a:chExt cx="5309632" cy="152400"/>
          </a:xfrm>
        </p:grpSpPr>
        <p:sp>
          <p:nvSpPr>
            <p:cNvPr id="9" name="Freeform 9"/>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02A9A2">
                <a:alpha val="49804"/>
              </a:srgbClr>
            </a:solidFill>
          </p:spPr>
          <p:txBody>
            <a:bodyPr/>
            <a:lstStyle/>
            <a:p>
              <a:endParaRPr lang="en-US"/>
            </a:p>
          </p:txBody>
        </p:sp>
      </p:grpSp>
      <p:sp>
        <p:nvSpPr>
          <p:cNvPr id="10" name="TextBox 10"/>
          <p:cNvSpPr txBox="1"/>
          <p:nvPr/>
        </p:nvSpPr>
        <p:spPr>
          <a:xfrm>
            <a:off x="1410816" y="4414199"/>
            <a:ext cx="4791330"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Rocky Mountain Silver Standard</a:t>
            </a:r>
          </a:p>
        </p:txBody>
      </p:sp>
      <p:sp>
        <p:nvSpPr>
          <p:cNvPr id="11" name="TextBox 11"/>
          <p:cNvSpPr txBox="1"/>
          <p:nvPr/>
        </p:nvSpPr>
        <p:spPr>
          <a:xfrm>
            <a:off x="1410816" y="4868859"/>
            <a:ext cx="5423739"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Rocky Mountain Bronze Standard Expanded</a:t>
            </a:r>
          </a:p>
        </p:txBody>
      </p:sp>
      <p:sp>
        <p:nvSpPr>
          <p:cNvPr id="12" name="TextBox 12"/>
          <p:cNvSpPr txBox="1"/>
          <p:nvPr/>
        </p:nvSpPr>
        <p:spPr>
          <a:xfrm>
            <a:off x="1395457" y="5320518"/>
            <a:ext cx="4806689"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Plus Silver</a:t>
            </a:r>
          </a:p>
        </p:txBody>
      </p:sp>
      <p:sp>
        <p:nvSpPr>
          <p:cNvPr id="13" name="TextBox 13"/>
          <p:cNvSpPr txBox="1"/>
          <p:nvPr/>
        </p:nvSpPr>
        <p:spPr>
          <a:xfrm>
            <a:off x="1410816" y="5788811"/>
            <a:ext cx="3971470" cy="342265"/>
          </a:xfrm>
          <a:prstGeom prst="rect">
            <a:avLst/>
          </a:prstGeom>
        </p:spPr>
        <p:txBody>
          <a:bodyPr lIns="0" tIns="0" rIns="0" bIns="0" rtlCol="0" anchor="t">
            <a:spAutoFit/>
          </a:bodyPr>
          <a:lstStyle/>
          <a:p>
            <a:pPr algn="l">
              <a:lnSpc>
                <a:spcPts val="2659"/>
              </a:lnSpc>
            </a:pPr>
            <a:r>
              <a:rPr lang="en-US" sz="1899">
                <a:solidFill>
                  <a:srgbClr val="000000"/>
                </a:solidFill>
                <a:latin typeface="Poppins"/>
                <a:ea typeface="Poppins"/>
                <a:cs typeface="Poppins"/>
                <a:sym typeface="Poppins"/>
              </a:rPr>
              <a:t>Plus Bronze HDHP</a:t>
            </a:r>
          </a:p>
        </p:txBody>
      </p:sp>
      <p:sp>
        <p:nvSpPr>
          <p:cNvPr id="14" name="TextBox 14"/>
          <p:cNvSpPr txBox="1"/>
          <p:nvPr/>
        </p:nvSpPr>
        <p:spPr>
          <a:xfrm>
            <a:off x="1410816" y="6235851"/>
            <a:ext cx="3550303"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Silver</a:t>
            </a:r>
          </a:p>
        </p:txBody>
      </p:sp>
      <p:sp>
        <p:nvSpPr>
          <p:cNvPr id="15" name="TextBox 15"/>
          <p:cNvSpPr txBox="1"/>
          <p:nvPr/>
        </p:nvSpPr>
        <p:spPr>
          <a:xfrm>
            <a:off x="1410816" y="6683476"/>
            <a:ext cx="4618090"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Connect Bronze Expanded</a:t>
            </a:r>
          </a:p>
        </p:txBody>
      </p:sp>
      <p:sp>
        <p:nvSpPr>
          <p:cNvPr id="16" name="TextBox 16"/>
          <p:cNvSpPr txBox="1"/>
          <p:nvPr/>
        </p:nvSpPr>
        <p:spPr>
          <a:xfrm>
            <a:off x="1410816" y="7155564"/>
            <a:ext cx="5423739"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Rocky Mountain Gold</a:t>
            </a:r>
          </a:p>
        </p:txBody>
      </p:sp>
      <p:sp>
        <p:nvSpPr>
          <p:cNvPr id="17" name="TextBox 17"/>
          <p:cNvSpPr txBox="1"/>
          <p:nvPr/>
        </p:nvSpPr>
        <p:spPr>
          <a:xfrm>
            <a:off x="1391766" y="7595086"/>
            <a:ext cx="5795422"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Rocky Mountain Silver</a:t>
            </a:r>
          </a:p>
        </p:txBody>
      </p:sp>
      <p:sp>
        <p:nvSpPr>
          <p:cNvPr id="18" name="TextBox 18"/>
          <p:cNvSpPr txBox="1"/>
          <p:nvPr/>
        </p:nvSpPr>
        <p:spPr>
          <a:xfrm>
            <a:off x="1529105" y="3884460"/>
            <a:ext cx="1438632" cy="471805"/>
          </a:xfrm>
          <a:prstGeom prst="rect">
            <a:avLst/>
          </a:prstGeom>
        </p:spPr>
        <p:txBody>
          <a:bodyPr lIns="0" tIns="0" rIns="0" bIns="0" rtlCol="0" anchor="t">
            <a:spAutoFit/>
          </a:bodyPr>
          <a:lstStyle/>
          <a:p>
            <a:pPr algn="ctr">
              <a:lnSpc>
                <a:spcPts val="3920"/>
              </a:lnSpc>
            </a:pPr>
            <a:r>
              <a:rPr lang="en-US" sz="2800">
                <a:solidFill>
                  <a:srgbClr val="000000"/>
                </a:solidFill>
                <a:latin typeface="DM Serif Display"/>
                <a:ea typeface="DM Serif Display"/>
                <a:cs typeface="DM Serif Display"/>
                <a:sym typeface="DM Serif Display"/>
              </a:rPr>
              <a:t>Product</a:t>
            </a:r>
          </a:p>
        </p:txBody>
      </p:sp>
      <p:sp>
        <p:nvSpPr>
          <p:cNvPr id="19" name="TextBox 19"/>
          <p:cNvSpPr txBox="1"/>
          <p:nvPr/>
        </p:nvSpPr>
        <p:spPr>
          <a:xfrm>
            <a:off x="6623457" y="3859533"/>
            <a:ext cx="1769031" cy="471805"/>
          </a:xfrm>
          <a:prstGeom prst="rect">
            <a:avLst/>
          </a:prstGeom>
        </p:spPr>
        <p:txBody>
          <a:bodyPr lIns="0" tIns="0" rIns="0" bIns="0" rtlCol="0" anchor="t">
            <a:spAutoFit/>
          </a:bodyPr>
          <a:lstStyle/>
          <a:p>
            <a:pPr algn="ctr">
              <a:lnSpc>
                <a:spcPts val="3920"/>
              </a:lnSpc>
            </a:pPr>
            <a:r>
              <a:rPr lang="en-US" sz="2800">
                <a:solidFill>
                  <a:srgbClr val="000000"/>
                </a:solidFill>
                <a:latin typeface="DM Serif Display"/>
                <a:ea typeface="DM Serif Display"/>
                <a:cs typeface="DM Serif Display"/>
                <a:sym typeface="DM Serif Display"/>
              </a:rPr>
              <a:t>2024 Rate</a:t>
            </a:r>
          </a:p>
        </p:txBody>
      </p:sp>
      <p:sp>
        <p:nvSpPr>
          <p:cNvPr id="20" name="TextBox 20"/>
          <p:cNvSpPr txBox="1"/>
          <p:nvPr/>
        </p:nvSpPr>
        <p:spPr>
          <a:xfrm>
            <a:off x="10416409" y="3859533"/>
            <a:ext cx="1769031" cy="471805"/>
          </a:xfrm>
          <a:prstGeom prst="rect">
            <a:avLst/>
          </a:prstGeom>
        </p:spPr>
        <p:txBody>
          <a:bodyPr lIns="0" tIns="0" rIns="0" bIns="0" rtlCol="0" anchor="t">
            <a:spAutoFit/>
          </a:bodyPr>
          <a:lstStyle/>
          <a:p>
            <a:pPr algn="ctr">
              <a:lnSpc>
                <a:spcPts val="3920"/>
              </a:lnSpc>
            </a:pPr>
            <a:r>
              <a:rPr lang="en-US" sz="2800">
                <a:solidFill>
                  <a:srgbClr val="000000"/>
                </a:solidFill>
                <a:latin typeface="DM Serif Display"/>
                <a:ea typeface="DM Serif Display"/>
                <a:cs typeface="DM Serif Display"/>
                <a:sym typeface="DM Serif Display"/>
              </a:rPr>
              <a:t>2025 Rate</a:t>
            </a:r>
          </a:p>
        </p:txBody>
      </p:sp>
      <p:sp>
        <p:nvSpPr>
          <p:cNvPr id="21" name="TextBox 21"/>
          <p:cNvSpPr txBox="1"/>
          <p:nvPr/>
        </p:nvSpPr>
        <p:spPr>
          <a:xfrm>
            <a:off x="14080543" y="3859533"/>
            <a:ext cx="2253377" cy="471805"/>
          </a:xfrm>
          <a:prstGeom prst="rect">
            <a:avLst/>
          </a:prstGeom>
        </p:spPr>
        <p:txBody>
          <a:bodyPr lIns="0" tIns="0" rIns="0" bIns="0" rtlCol="0" anchor="t">
            <a:spAutoFit/>
          </a:bodyPr>
          <a:lstStyle/>
          <a:p>
            <a:pPr algn="ctr">
              <a:lnSpc>
                <a:spcPts val="3920"/>
              </a:lnSpc>
            </a:pPr>
            <a:r>
              <a:rPr lang="en-US" sz="2800">
                <a:solidFill>
                  <a:srgbClr val="000000"/>
                </a:solidFill>
                <a:latin typeface="DM Serif Display"/>
                <a:ea typeface="DM Serif Display"/>
                <a:cs typeface="DM Serif Display"/>
                <a:sym typeface="DM Serif Display"/>
              </a:rPr>
              <a:t>Rate Change</a:t>
            </a:r>
          </a:p>
        </p:txBody>
      </p:sp>
      <p:sp>
        <p:nvSpPr>
          <p:cNvPr id="22" name="TextBox 22"/>
          <p:cNvSpPr txBox="1"/>
          <p:nvPr/>
        </p:nvSpPr>
        <p:spPr>
          <a:xfrm>
            <a:off x="7015530" y="4414199"/>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$453.53</a:t>
            </a:r>
          </a:p>
        </p:txBody>
      </p:sp>
      <p:sp>
        <p:nvSpPr>
          <p:cNvPr id="23" name="TextBox 23"/>
          <p:cNvSpPr txBox="1"/>
          <p:nvPr/>
        </p:nvSpPr>
        <p:spPr>
          <a:xfrm>
            <a:off x="10808482" y="4414199"/>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$490.92</a:t>
            </a:r>
          </a:p>
        </p:txBody>
      </p:sp>
      <p:sp>
        <p:nvSpPr>
          <p:cNvPr id="24" name="TextBox 24"/>
          <p:cNvSpPr txBox="1"/>
          <p:nvPr/>
        </p:nvSpPr>
        <p:spPr>
          <a:xfrm>
            <a:off x="14844805" y="4418009"/>
            <a:ext cx="850496"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8.24%</a:t>
            </a:r>
          </a:p>
        </p:txBody>
      </p:sp>
      <p:sp>
        <p:nvSpPr>
          <p:cNvPr id="25" name="TextBox 25"/>
          <p:cNvSpPr txBox="1"/>
          <p:nvPr/>
        </p:nvSpPr>
        <p:spPr>
          <a:xfrm>
            <a:off x="7015530" y="4845999"/>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$347.00</a:t>
            </a:r>
          </a:p>
        </p:txBody>
      </p:sp>
      <p:sp>
        <p:nvSpPr>
          <p:cNvPr id="26" name="TextBox 26"/>
          <p:cNvSpPr txBox="1"/>
          <p:nvPr/>
        </p:nvSpPr>
        <p:spPr>
          <a:xfrm>
            <a:off x="10808482" y="4845999"/>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$366.27</a:t>
            </a:r>
          </a:p>
        </p:txBody>
      </p:sp>
      <p:sp>
        <p:nvSpPr>
          <p:cNvPr id="27" name="TextBox 27"/>
          <p:cNvSpPr txBox="1"/>
          <p:nvPr/>
        </p:nvSpPr>
        <p:spPr>
          <a:xfrm>
            <a:off x="14844805" y="4849809"/>
            <a:ext cx="850496"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5.55%</a:t>
            </a:r>
          </a:p>
        </p:txBody>
      </p:sp>
      <p:sp>
        <p:nvSpPr>
          <p:cNvPr id="28" name="TextBox 28"/>
          <p:cNvSpPr txBox="1"/>
          <p:nvPr/>
        </p:nvSpPr>
        <p:spPr>
          <a:xfrm>
            <a:off x="7015530" y="5299326"/>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$537.50</a:t>
            </a:r>
          </a:p>
        </p:txBody>
      </p:sp>
      <p:sp>
        <p:nvSpPr>
          <p:cNvPr id="29" name="TextBox 29"/>
          <p:cNvSpPr txBox="1"/>
          <p:nvPr/>
        </p:nvSpPr>
        <p:spPr>
          <a:xfrm>
            <a:off x="10808482" y="5299326"/>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N/A</a:t>
            </a:r>
          </a:p>
        </p:txBody>
      </p:sp>
      <p:sp>
        <p:nvSpPr>
          <p:cNvPr id="30" name="TextBox 30"/>
          <p:cNvSpPr txBox="1"/>
          <p:nvPr/>
        </p:nvSpPr>
        <p:spPr>
          <a:xfrm>
            <a:off x="14892192" y="5303136"/>
            <a:ext cx="198136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DISCONTINUED</a:t>
            </a:r>
          </a:p>
        </p:txBody>
      </p:sp>
      <p:sp>
        <p:nvSpPr>
          <p:cNvPr id="31" name="TextBox 31"/>
          <p:cNvSpPr txBox="1"/>
          <p:nvPr/>
        </p:nvSpPr>
        <p:spPr>
          <a:xfrm>
            <a:off x="7015530" y="5788811"/>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$404.71</a:t>
            </a:r>
          </a:p>
        </p:txBody>
      </p:sp>
      <p:sp>
        <p:nvSpPr>
          <p:cNvPr id="32" name="TextBox 32"/>
          <p:cNvSpPr txBox="1"/>
          <p:nvPr/>
        </p:nvSpPr>
        <p:spPr>
          <a:xfrm>
            <a:off x="6921153" y="6235851"/>
            <a:ext cx="1173640"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$554.08</a:t>
            </a:r>
          </a:p>
        </p:txBody>
      </p:sp>
      <p:sp>
        <p:nvSpPr>
          <p:cNvPr id="33" name="TextBox 33"/>
          <p:cNvSpPr txBox="1"/>
          <p:nvPr/>
        </p:nvSpPr>
        <p:spPr>
          <a:xfrm>
            <a:off x="7015530" y="6683476"/>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$424.53</a:t>
            </a:r>
          </a:p>
        </p:txBody>
      </p:sp>
      <p:sp>
        <p:nvSpPr>
          <p:cNvPr id="34" name="TextBox 34"/>
          <p:cNvSpPr txBox="1"/>
          <p:nvPr/>
        </p:nvSpPr>
        <p:spPr>
          <a:xfrm>
            <a:off x="7015530" y="7151754"/>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$520.40</a:t>
            </a:r>
          </a:p>
        </p:txBody>
      </p:sp>
      <p:sp>
        <p:nvSpPr>
          <p:cNvPr id="35" name="TextBox 35"/>
          <p:cNvSpPr txBox="1"/>
          <p:nvPr/>
        </p:nvSpPr>
        <p:spPr>
          <a:xfrm>
            <a:off x="7015530" y="7595086"/>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$465.83</a:t>
            </a:r>
          </a:p>
        </p:txBody>
      </p:sp>
      <p:grpSp>
        <p:nvGrpSpPr>
          <p:cNvPr id="36" name="Group 36"/>
          <p:cNvGrpSpPr/>
          <p:nvPr/>
        </p:nvGrpSpPr>
        <p:grpSpPr>
          <a:xfrm>
            <a:off x="1134649" y="1625759"/>
            <a:ext cx="12097745" cy="1357474"/>
            <a:chOff x="0" y="0"/>
            <a:chExt cx="3186237" cy="357524"/>
          </a:xfrm>
        </p:grpSpPr>
        <p:sp>
          <p:nvSpPr>
            <p:cNvPr id="37" name="Freeform 37"/>
            <p:cNvSpPr/>
            <p:nvPr/>
          </p:nvSpPr>
          <p:spPr>
            <a:xfrm>
              <a:off x="0" y="0"/>
              <a:ext cx="3186237" cy="357524"/>
            </a:xfrm>
            <a:custGeom>
              <a:avLst/>
              <a:gdLst/>
              <a:ahLst/>
              <a:cxnLst/>
              <a:rect l="l" t="t" r="r" b="b"/>
              <a:pathLst>
                <a:path w="3186237" h="357524">
                  <a:moveTo>
                    <a:pt x="32637" y="0"/>
                  </a:moveTo>
                  <a:lnTo>
                    <a:pt x="3153600" y="0"/>
                  </a:lnTo>
                  <a:cubicBezTo>
                    <a:pt x="3162256" y="0"/>
                    <a:pt x="3170558" y="3439"/>
                    <a:pt x="3176678" y="9559"/>
                  </a:cubicBezTo>
                  <a:cubicBezTo>
                    <a:pt x="3182799" y="15680"/>
                    <a:pt x="3186237" y="23981"/>
                    <a:pt x="3186237" y="32637"/>
                  </a:cubicBezTo>
                  <a:lnTo>
                    <a:pt x="3186237" y="324887"/>
                  </a:lnTo>
                  <a:cubicBezTo>
                    <a:pt x="3186237" y="342912"/>
                    <a:pt x="3171625" y="357524"/>
                    <a:pt x="3153600" y="357524"/>
                  </a:cubicBezTo>
                  <a:lnTo>
                    <a:pt x="32637" y="357524"/>
                  </a:lnTo>
                  <a:cubicBezTo>
                    <a:pt x="23981" y="357524"/>
                    <a:pt x="15680" y="354086"/>
                    <a:pt x="9559" y="347965"/>
                  </a:cubicBezTo>
                  <a:cubicBezTo>
                    <a:pt x="3439" y="341844"/>
                    <a:pt x="0" y="333543"/>
                    <a:pt x="0" y="324887"/>
                  </a:cubicBezTo>
                  <a:lnTo>
                    <a:pt x="0" y="32637"/>
                  </a:lnTo>
                  <a:cubicBezTo>
                    <a:pt x="0" y="23981"/>
                    <a:pt x="3439" y="15680"/>
                    <a:pt x="9559" y="9559"/>
                  </a:cubicBezTo>
                  <a:cubicBezTo>
                    <a:pt x="15680" y="3439"/>
                    <a:pt x="23981" y="0"/>
                    <a:pt x="32637" y="0"/>
                  </a:cubicBezTo>
                  <a:close/>
                </a:path>
              </a:pathLst>
            </a:custGeom>
            <a:solidFill>
              <a:srgbClr val="232356"/>
            </a:solidFill>
          </p:spPr>
          <p:txBody>
            <a:bodyPr/>
            <a:lstStyle/>
            <a:p>
              <a:endParaRPr lang="en-US"/>
            </a:p>
          </p:txBody>
        </p:sp>
        <p:sp>
          <p:nvSpPr>
            <p:cNvPr id="38" name="TextBox 38"/>
            <p:cNvSpPr txBox="1"/>
            <p:nvPr/>
          </p:nvSpPr>
          <p:spPr>
            <a:xfrm>
              <a:off x="0" y="-47625"/>
              <a:ext cx="3186237" cy="405149"/>
            </a:xfrm>
            <a:prstGeom prst="rect">
              <a:avLst/>
            </a:prstGeom>
          </p:spPr>
          <p:txBody>
            <a:bodyPr lIns="50800" tIns="50800" rIns="50800" bIns="50800" rtlCol="0" anchor="ctr"/>
            <a:lstStyle/>
            <a:p>
              <a:pPr algn="ctr">
                <a:lnSpc>
                  <a:spcPts val="3359"/>
                </a:lnSpc>
              </a:pPr>
              <a:endParaRPr/>
            </a:p>
          </p:txBody>
        </p:sp>
      </p:grpSp>
      <p:sp>
        <p:nvSpPr>
          <p:cNvPr id="39" name="TextBox 39"/>
          <p:cNvSpPr txBox="1"/>
          <p:nvPr/>
        </p:nvSpPr>
        <p:spPr>
          <a:xfrm>
            <a:off x="1529105" y="2018555"/>
            <a:ext cx="10354526" cy="619506"/>
          </a:xfrm>
          <a:prstGeom prst="rect">
            <a:avLst/>
          </a:prstGeom>
        </p:spPr>
        <p:txBody>
          <a:bodyPr lIns="0" tIns="0" rIns="0" bIns="0" rtlCol="0" anchor="t">
            <a:spAutoFit/>
          </a:bodyPr>
          <a:lstStyle/>
          <a:p>
            <a:pPr algn="l">
              <a:lnSpc>
                <a:spcPts val="4752"/>
              </a:lnSpc>
            </a:pPr>
            <a:r>
              <a:rPr lang="en-US" sz="4400">
                <a:solidFill>
                  <a:srgbClr val="FFFFFF"/>
                </a:solidFill>
                <a:latin typeface="DM Serif Display"/>
                <a:ea typeface="DM Serif Display"/>
                <a:cs typeface="DM Serif Display"/>
                <a:sym typeface="DM Serif Display"/>
              </a:rPr>
              <a:t>Montana Individual Rates</a:t>
            </a:r>
          </a:p>
        </p:txBody>
      </p:sp>
      <p:sp>
        <p:nvSpPr>
          <p:cNvPr id="40" name="Freeform 40"/>
          <p:cNvSpPr/>
          <p:nvPr/>
        </p:nvSpPr>
        <p:spPr>
          <a:xfrm>
            <a:off x="1676069" y="969510"/>
            <a:ext cx="2193904" cy="513374"/>
          </a:xfrm>
          <a:custGeom>
            <a:avLst/>
            <a:gdLst/>
            <a:ahLst/>
            <a:cxnLst/>
            <a:rect l="l" t="t" r="r" b="b"/>
            <a:pathLst>
              <a:path w="2193904" h="513374">
                <a:moveTo>
                  <a:pt x="0" y="0"/>
                </a:moveTo>
                <a:lnTo>
                  <a:pt x="2193904" y="0"/>
                </a:lnTo>
                <a:lnTo>
                  <a:pt x="2193904" y="513374"/>
                </a:lnTo>
                <a:lnTo>
                  <a:pt x="0" y="513374"/>
                </a:lnTo>
                <a:lnTo>
                  <a:pt x="0" y="0"/>
                </a:lnTo>
                <a:close/>
              </a:path>
            </a:pathLst>
          </a:custGeom>
          <a:blipFill>
            <a:blip r:embed="rId3"/>
            <a:stretch>
              <a:fillRect/>
            </a:stretch>
          </a:blipFill>
        </p:spPr>
        <p:txBody>
          <a:bodyPr/>
          <a:lstStyle/>
          <a:p>
            <a:endParaRPr lang="en-US"/>
          </a:p>
        </p:txBody>
      </p:sp>
      <p:sp>
        <p:nvSpPr>
          <p:cNvPr id="41" name="TextBox 41"/>
          <p:cNvSpPr txBox="1"/>
          <p:nvPr/>
        </p:nvSpPr>
        <p:spPr>
          <a:xfrm>
            <a:off x="10808482" y="5758331"/>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N/A</a:t>
            </a:r>
          </a:p>
        </p:txBody>
      </p:sp>
      <p:sp>
        <p:nvSpPr>
          <p:cNvPr id="42" name="TextBox 42"/>
          <p:cNvSpPr txBox="1"/>
          <p:nvPr/>
        </p:nvSpPr>
        <p:spPr>
          <a:xfrm>
            <a:off x="14892192" y="5762141"/>
            <a:ext cx="198136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DISCONTINUED</a:t>
            </a:r>
          </a:p>
        </p:txBody>
      </p:sp>
      <p:sp>
        <p:nvSpPr>
          <p:cNvPr id="43" name="TextBox 43"/>
          <p:cNvSpPr txBox="1"/>
          <p:nvPr/>
        </p:nvSpPr>
        <p:spPr>
          <a:xfrm>
            <a:off x="10808482" y="6235851"/>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N/A</a:t>
            </a:r>
          </a:p>
        </p:txBody>
      </p:sp>
      <p:sp>
        <p:nvSpPr>
          <p:cNvPr id="44" name="TextBox 44"/>
          <p:cNvSpPr txBox="1"/>
          <p:nvPr/>
        </p:nvSpPr>
        <p:spPr>
          <a:xfrm>
            <a:off x="14892192" y="6239661"/>
            <a:ext cx="198136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DISCONTINUED</a:t>
            </a:r>
          </a:p>
        </p:txBody>
      </p:sp>
      <p:sp>
        <p:nvSpPr>
          <p:cNvPr id="45" name="TextBox 45"/>
          <p:cNvSpPr txBox="1"/>
          <p:nvPr/>
        </p:nvSpPr>
        <p:spPr>
          <a:xfrm>
            <a:off x="10808482" y="6701337"/>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N/A</a:t>
            </a:r>
          </a:p>
        </p:txBody>
      </p:sp>
      <p:sp>
        <p:nvSpPr>
          <p:cNvPr id="46" name="TextBox 46"/>
          <p:cNvSpPr txBox="1"/>
          <p:nvPr/>
        </p:nvSpPr>
        <p:spPr>
          <a:xfrm>
            <a:off x="14892192" y="6705147"/>
            <a:ext cx="198136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DISCONTINUED</a:t>
            </a:r>
          </a:p>
        </p:txBody>
      </p:sp>
      <p:sp>
        <p:nvSpPr>
          <p:cNvPr id="47" name="TextBox 47"/>
          <p:cNvSpPr txBox="1"/>
          <p:nvPr/>
        </p:nvSpPr>
        <p:spPr>
          <a:xfrm>
            <a:off x="10808482" y="7161712"/>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N/A</a:t>
            </a:r>
          </a:p>
        </p:txBody>
      </p:sp>
      <p:sp>
        <p:nvSpPr>
          <p:cNvPr id="48" name="TextBox 48"/>
          <p:cNvSpPr txBox="1"/>
          <p:nvPr/>
        </p:nvSpPr>
        <p:spPr>
          <a:xfrm>
            <a:off x="14892192" y="7165522"/>
            <a:ext cx="198136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DISCONTINUED</a:t>
            </a:r>
          </a:p>
        </p:txBody>
      </p:sp>
      <p:sp>
        <p:nvSpPr>
          <p:cNvPr id="49" name="TextBox 49"/>
          <p:cNvSpPr txBox="1"/>
          <p:nvPr/>
        </p:nvSpPr>
        <p:spPr>
          <a:xfrm>
            <a:off x="10808482" y="7595086"/>
            <a:ext cx="984885" cy="342265"/>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N/A</a:t>
            </a:r>
          </a:p>
        </p:txBody>
      </p:sp>
      <p:sp>
        <p:nvSpPr>
          <p:cNvPr id="50" name="TextBox 50"/>
          <p:cNvSpPr txBox="1"/>
          <p:nvPr/>
        </p:nvSpPr>
        <p:spPr>
          <a:xfrm>
            <a:off x="14892192" y="7598896"/>
            <a:ext cx="1981366" cy="342265"/>
          </a:xfrm>
          <a:prstGeom prst="rect">
            <a:avLst/>
          </a:prstGeom>
        </p:spPr>
        <p:txBody>
          <a:bodyPr lIns="0" tIns="0" rIns="0" bIns="0" rtlCol="0" anchor="t">
            <a:spAutoFit/>
          </a:bodyPr>
          <a:lstStyle/>
          <a:p>
            <a:pPr algn="l">
              <a:lnSpc>
                <a:spcPts val="2660"/>
              </a:lnSpc>
            </a:pPr>
            <a:r>
              <a:rPr lang="en-US" sz="1900">
                <a:solidFill>
                  <a:srgbClr val="000000"/>
                </a:solidFill>
                <a:latin typeface="Poppins"/>
                <a:ea typeface="Poppins"/>
                <a:cs typeface="Poppins"/>
                <a:sym typeface="Poppins"/>
              </a:rPr>
              <a:t>DISCONTINUED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9290" y="1704597"/>
            <a:ext cx="8846839" cy="1297051"/>
            <a:chOff x="0" y="0"/>
            <a:chExt cx="2330032" cy="341610"/>
          </a:xfrm>
        </p:grpSpPr>
        <p:sp>
          <p:nvSpPr>
            <p:cNvPr id="3" name="Freeform 3"/>
            <p:cNvSpPr/>
            <p:nvPr/>
          </p:nvSpPr>
          <p:spPr>
            <a:xfrm>
              <a:off x="0" y="0"/>
              <a:ext cx="2330032" cy="341610"/>
            </a:xfrm>
            <a:custGeom>
              <a:avLst/>
              <a:gdLst/>
              <a:ahLst/>
              <a:cxnLst/>
              <a:rect l="l" t="t" r="r" b="b"/>
              <a:pathLst>
                <a:path w="2330032" h="341610">
                  <a:moveTo>
                    <a:pt x="44630" y="0"/>
                  </a:moveTo>
                  <a:lnTo>
                    <a:pt x="2285401" y="0"/>
                  </a:lnTo>
                  <a:cubicBezTo>
                    <a:pt x="2310050" y="0"/>
                    <a:pt x="2330032" y="19982"/>
                    <a:pt x="2330032" y="44630"/>
                  </a:cubicBezTo>
                  <a:lnTo>
                    <a:pt x="2330032" y="296980"/>
                  </a:lnTo>
                  <a:cubicBezTo>
                    <a:pt x="2330032" y="308816"/>
                    <a:pt x="2325330" y="320168"/>
                    <a:pt x="2316960" y="328538"/>
                  </a:cubicBezTo>
                  <a:cubicBezTo>
                    <a:pt x="2308590" y="336908"/>
                    <a:pt x="2297238" y="341610"/>
                    <a:pt x="2285401" y="341610"/>
                  </a:cubicBezTo>
                  <a:lnTo>
                    <a:pt x="44630" y="341610"/>
                  </a:lnTo>
                  <a:cubicBezTo>
                    <a:pt x="32794" y="341610"/>
                    <a:pt x="21442" y="336908"/>
                    <a:pt x="13072" y="328538"/>
                  </a:cubicBezTo>
                  <a:cubicBezTo>
                    <a:pt x="4702" y="320168"/>
                    <a:pt x="0" y="308816"/>
                    <a:pt x="0" y="296980"/>
                  </a:cubicBezTo>
                  <a:lnTo>
                    <a:pt x="0" y="44630"/>
                  </a:lnTo>
                  <a:cubicBezTo>
                    <a:pt x="0" y="32794"/>
                    <a:pt x="4702" y="21442"/>
                    <a:pt x="13072" y="13072"/>
                  </a:cubicBezTo>
                  <a:cubicBezTo>
                    <a:pt x="21442" y="4702"/>
                    <a:pt x="32794" y="0"/>
                    <a:pt x="44630" y="0"/>
                  </a:cubicBezTo>
                  <a:close/>
                </a:path>
              </a:pathLst>
            </a:custGeom>
            <a:solidFill>
              <a:srgbClr val="232356"/>
            </a:solidFill>
          </p:spPr>
          <p:txBody>
            <a:bodyPr/>
            <a:lstStyle/>
            <a:p>
              <a:endParaRPr lang="en-US"/>
            </a:p>
          </p:txBody>
        </p:sp>
        <p:sp>
          <p:nvSpPr>
            <p:cNvPr id="4" name="TextBox 4"/>
            <p:cNvSpPr txBox="1"/>
            <p:nvPr/>
          </p:nvSpPr>
          <p:spPr>
            <a:xfrm>
              <a:off x="0" y="-47625"/>
              <a:ext cx="2330032" cy="389235"/>
            </a:xfrm>
            <a:prstGeom prst="rect">
              <a:avLst/>
            </a:prstGeom>
          </p:spPr>
          <p:txBody>
            <a:bodyPr lIns="50800" tIns="50800" rIns="50800" bIns="50800" rtlCol="0" anchor="ctr"/>
            <a:lstStyle/>
            <a:p>
              <a:pPr algn="ctr">
                <a:lnSpc>
                  <a:spcPts val="3359"/>
                </a:lnSpc>
              </a:pPr>
              <a:endParaRPr/>
            </a:p>
          </p:txBody>
        </p:sp>
      </p:grpSp>
      <p:sp>
        <p:nvSpPr>
          <p:cNvPr id="5" name="TextBox 5"/>
          <p:cNvSpPr txBox="1"/>
          <p:nvPr/>
        </p:nvSpPr>
        <p:spPr>
          <a:xfrm>
            <a:off x="1028700" y="2104119"/>
            <a:ext cx="11119245" cy="545632"/>
          </a:xfrm>
          <a:prstGeom prst="rect">
            <a:avLst/>
          </a:prstGeom>
        </p:spPr>
        <p:txBody>
          <a:bodyPr lIns="0" tIns="0" rIns="0" bIns="0" rtlCol="0" anchor="t">
            <a:spAutoFit/>
          </a:bodyPr>
          <a:lstStyle/>
          <a:p>
            <a:pPr algn="l">
              <a:lnSpc>
                <a:spcPts val="4213"/>
              </a:lnSpc>
            </a:pPr>
            <a:r>
              <a:rPr lang="en-US" sz="3901">
                <a:solidFill>
                  <a:srgbClr val="FFFFFF"/>
                </a:solidFill>
                <a:latin typeface="DM Serif Display"/>
                <a:ea typeface="DM Serif Display"/>
                <a:cs typeface="DM Serif Display"/>
                <a:sym typeface="DM Serif Display"/>
              </a:rPr>
              <a:t>Pharmacy Benefit Manager (PBM)</a:t>
            </a:r>
          </a:p>
        </p:txBody>
      </p:sp>
      <p:sp>
        <p:nvSpPr>
          <p:cNvPr id="6" name="TextBox 6"/>
          <p:cNvSpPr txBox="1"/>
          <p:nvPr/>
        </p:nvSpPr>
        <p:spPr>
          <a:xfrm>
            <a:off x="10597688" y="7278820"/>
            <a:ext cx="4995356" cy="1118235"/>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Lower Overall Drug Costs for Members with Deductibles and Coinsurance</a:t>
            </a:r>
          </a:p>
        </p:txBody>
      </p:sp>
      <p:sp>
        <p:nvSpPr>
          <p:cNvPr id="7" name="TextBox 7"/>
          <p:cNvSpPr txBox="1"/>
          <p:nvPr/>
        </p:nvSpPr>
        <p:spPr>
          <a:xfrm>
            <a:off x="10597688" y="2245995"/>
            <a:ext cx="5552424" cy="471805"/>
          </a:xfrm>
          <a:prstGeom prst="rect">
            <a:avLst/>
          </a:prstGeom>
        </p:spPr>
        <p:txBody>
          <a:bodyPr lIns="0" tIns="0" rIns="0" bIns="0" rtlCol="0" anchor="t">
            <a:spAutoFit/>
          </a:bodyPr>
          <a:lstStyle/>
          <a:p>
            <a:pPr algn="l">
              <a:lnSpc>
                <a:spcPts val="3920"/>
              </a:lnSpc>
            </a:pPr>
            <a:r>
              <a:rPr lang="en-US" sz="2800">
                <a:solidFill>
                  <a:srgbClr val="000000"/>
                </a:solidFill>
                <a:latin typeface="DM Serif Display"/>
                <a:ea typeface="DM Serif Display"/>
                <a:cs typeface="DM Serif Display"/>
                <a:sym typeface="DM Serif Display"/>
              </a:rPr>
              <a:t>Member Support</a:t>
            </a:r>
          </a:p>
        </p:txBody>
      </p:sp>
      <p:sp>
        <p:nvSpPr>
          <p:cNvPr id="8" name="TextBox 8"/>
          <p:cNvSpPr txBox="1"/>
          <p:nvPr/>
        </p:nvSpPr>
        <p:spPr>
          <a:xfrm>
            <a:off x="10597688" y="3064548"/>
            <a:ext cx="4995356" cy="746760"/>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Our Service Team Knows the Area, Pharmacies and Our Members</a:t>
            </a:r>
          </a:p>
        </p:txBody>
      </p:sp>
      <p:sp>
        <p:nvSpPr>
          <p:cNvPr id="9" name="TextBox 9"/>
          <p:cNvSpPr txBox="1"/>
          <p:nvPr/>
        </p:nvSpPr>
        <p:spPr>
          <a:xfrm>
            <a:off x="10597688" y="4373248"/>
            <a:ext cx="5552424" cy="471805"/>
          </a:xfrm>
          <a:prstGeom prst="rect">
            <a:avLst/>
          </a:prstGeom>
        </p:spPr>
        <p:txBody>
          <a:bodyPr lIns="0" tIns="0" rIns="0" bIns="0" rtlCol="0" anchor="t">
            <a:spAutoFit/>
          </a:bodyPr>
          <a:lstStyle/>
          <a:p>
            <a:pPr algn="l">
              <a:lnSpc>
                <a:spcPts val="3920"/>
              </a:lnSpc>
            </a:pPr>
            <a:r>
              <a:rPr lang="en-US" sz="2800">
                <a:solidFill>
                  <a:srgbClr val="000000"/>
                </a:solidFill>
                <a:latin typeface="DM Serif Display"/>
                <a:ea typeface="DM Serif Display"/>
                <a:cs typeface="DM Serif Display"/>
                <a:sym typeface="DM Serif Display"/>
              </a:rPr>
              <a:t>Enhanced Integration</a:t>
            </a:r>
          </a:p>
        </p:txBody>
      </p:sp>
      <p:sp>
        <p:nvSpPr>
          <p:cNvPr id="10" name="TextBox 10"/>
          <p:cNvSpPr txBox="1"/>
          <p:nvPr/>
        </p:nvSpPr>
        <p:spPr>
          <a:xfrm>
            <a:off x="10597688" y="5191801"/>
            <a:ext cx="4792385" cy="1118235"/>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Clinical and Operations Team Work Hand-in-Hand with CO-OP Teams</a:t>
            </a:r>
          </a:p>
          <a:p>
            <a:pPr algn="l">
              <a:lnSpc>
                <a:spcPts val="2940"/>
              </a:lnSpc>
            </a:pPr>
            <a:endParaRPr lang="en-US" sz="2100">
              <a:solidFill>
                <a:srgbClr val="000000"/>
              </a:solidFill>
              <a:latin typeface="Poppins"/>
              <a:ea typeface="Poppins"/>
              <a:cs typeface="Poppins"/>
              <a:sym typeface="Poppins"/>
            </a:endParaRPr>
          </a:p>
        </p:txBody>
      </p:sp>
      <p:sp>
        <p:nvSpPr>
          <p:cNvPr id="11" name="Freeform 11"/>
          <p:cNvSpPr/>
          <p:nvPr/>
        </p:nvSpPr>
        <p:spPr>
          <a:xfrm>
            <a:off x="1249527" y="4878454"/>
            <a:ext cx="6567088" cy="1822367"/>
          </a:xfrm>
          <a:custGeom>
            <a:avLst/>
            <a:gdLst/>
            <a:ahLst/>
            <a:cxnLst/>
            <a:rect l="l" t="t" r="r" b="b"/>
            <a:pathLst>
              <a:path w="6567088" h="1822367">
                <a:moveTo>
                  <a:pt x="0" y="0"/>
                </a:moveTo>
                <a:lnTo>
                  <a:pt x="6567088" y="0"/>
                </a:lnTo>
                <a:lnTo>
                  <a:pt x="6567088" y="1822367"/>
                </a:lnTo>
                <a:lnTo>
                  <a:pt x="0" y="1822367"/>
                </a:lnTo>
                <a:lnTo>
                  <a:pt x="0" y="0"/>
                </a:lnTo>
                <a:close/>
              </a:path>
            </a:pathLst>
          </a:custGeom>
          <a:blipFill>
            <a:blip r:embed="rId3"/>
            <a:stretch>
              <a:fillRect/>
            </a:stretch>
          </a:blipFill>
        </p:spPr>
        <p:txBody>
          <a:bodyPr/>
          <a:lstStyle/>
          <a:p>
            <a:endParaRPr lang="en-US"/>
          </a:p>
        </p:txBody>
      </p:sp>
      <p:grpSp>
        <p:nvGrpSpPr>
          <p:cNvPr id="12" name="Group 12"/>
          <p:cNvGrpSpPr/>
          <p:nvPr/>
        </p:nvGrpSpPr>
        <p:grpSpPr>
          <a:xfrm>
            <a:off x="0" y="8929526"/>
            <a:ext cx="18288000" cy="1810650"/>
            <a:chOff x="0" y="0"/>
            <a:chExt cx="4816593" cy="476879"/>
          </a:xfrm>
        </p:grpSpPr>
        <p:sp>
          <p:nvSpPr>
            <p:cNvPr id="13" name="Freeform 13"/>
            <p:cNvSpPr/>
            <p:nvPr/>
          </p:nvSpPr>
          <p:spPr>
            <a:xfrm>
              <a:off x="0" y="0"/>
              <a:ext cx="4816592" cy="476879"/>
            </a:xfrm>
            <a:custGeom>
              <a:avLst/>
              <a:gdLst/>
              <a:ahLst/>
              <a:cxnLst/>
              <a:rect l="l" t="t" r="r" b="b"/>
              <a:pathLst>
                <a:path w="4816592" h="476879">
                  <a:moveTo>
                    <a:pt x="21590" y="0"/>
                  </a:moveTo>
                  <a:lnTo>
                    <a:pt x="4795002" y="0"/>
                  </a:lnTo>
                  <a:cubicBezTo>
                    <a:pt x="4800728" y="0"/>
                    <a:pt x="4806220" y="2275"/>
                    <a:pt x="4810269" y="6324"/>
                  </a:cubicBezTo>
                  <a:cubicBezTo>
                    <a:pt x="4814318" y="10372"/>
                    <a:pt x="4816592" y="15864"/>
                    <a:pt x="4816592" y="21590"/>
                  </a:cubicBezTo>
                  <a:lnTo>
                    <a:pt x="4816592" y="455289"/>
                  </a:lnTo>
                  <a:cubicBezTo>
                    <a:pt x="4816592" y="467213"/>
                    <a:pt x="4806926" y="476879"/>
                    <a:pt x="4795002" y="476879"/>
                  </a:cubicBezTo>
                  <a:lnTo>
                    <a:pt x="21590" y="476879"/>
                  </a:lnTo>
                  <a:cubicBezTo>
                    <a:pt x="15864" y="476879"/>
                    <a:pt x="10372" y="474604"/>
                    <a:pt x="6324" y="470556"/>
                  </a:cubicBezTo>
                  <a:cubicBezTo>
                    <a:pt x="2275" y="466507"/>
                    <a:pt x="0" y="461015"/>
                    <a:pt x="0" y="455289"/>
                  </a:cubicBezTo>
                  <a:lnTo>
                    <a:pt x="0" y="21590"/>
                  </a:lnTo>
                  <a:cubicBezTo>
                    <a:pt x="0" y="9666"/>
                    <a:pt x="9666" y="0"/>
                    <a:pt x="21590" y="0"/>
                  </a:cubicBezTo>
                  <a:close/>
                </a:path>
              </a:pathLst>
            </a:custGeom>
            <a:solidFill>
              <a:srgbClr val="28C6B4"/>
            </a:solidFill>
          </p:spPr>
          <p:txBody>
            <a:bodyPr/>
            <a:lstStyle/>
            <a:p>
              <a:endParaRPr lang="en-US"/>
            </a:p>
          </p:txBody>
        </p:sp>
        <p:sp>
          <p:nvSpPr>
            <p:cNvPr id="14" name="TextBox 14"/>
            <p:cNvSpPr txBox="1"/>
            <p:nvPr/>
          </p:nvSpPr>
          <p:spPr>
            <a:xfrm>
              <a:off x="0" y="-47625"/>
              <a:ext cx="4816593" cy="524504"/>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3802173" y="9461090"/>
            <a:ext cx="10684125" cy="373761"/>
          </a:xfrm>
          <a:prstGeom prst="rect">
            <a:avLst/>
          </a:prstGeom>
        </p:spPr>
        <p:txBody>
          <a:bodyPr lIns="0" tIns="0" rIns="0" bIns="0" rtlCol="0" anchor="t">
            <a:spAutoFit/>
          </a:bodyPr>
          <a:lstStyle/>
          <a:p>
            <a:pPr algn="ctr">
              <a:lnSpc>
                <a:spcPts val="2711"/>
              </a:lnSpc>
            </a:pPr>
            <a:r>
              <a:rPr lang="en-US" sz="2399" b="1">
                <a:solidFill>
                  <a:srgbClr val="000000"/>
                </a:solidFill>
                <a:latin typeface="Poppins Bold"/>
                <a:ea typeface="Poppins Bold"/>
                <a:cs typeface="Poppins Bold"/>
                <a:sym typeface="Poppins Bold"/>
              </a:rPr>
              <a:t>BONUS: Average turn-around time for pre-authorization is 72 hours!</a:t>
            </a:r>
          </a:p>
        </p:txBody>
      </p:sp>
      <p:sp>
        <p:nvSpPr>
          <p:cNvPr id="16" name="Freeform 16"/>
          <p:cNvSpPr/>
          <p:nvPr/>
        </p:nvSpPr>
        <p:spPr>
          <a:xfrm>
            <a:off x="1028700" y="954200"/>
            <a:ext cx="2246336" cy="525643"/>
          </a:xfrm>
          <a:custGeom>
            <a:avLst/>
            <a:gdLst/>
            <a:ahLst/>
            <a:cxnLst/>
            <a:rect l="l" t="t" r="r" b="b"/>
            <a:pathLst>
              <a:path w="2246336" h="525643">
                <a:moveTo>
                  <a:pt x="0" y="0"/>
                </a:moveTo>
                <a:lnTo>
                  <a:pt x="2246336" y="0"/>
                </a:lnTo>
                <a:lnTo>
                  <a:pt x="2246336" y="525643"/>
                </a:lnTo>
                <a:lnTo>
                  <a:pt x="0" y="525643"/>
                </a:lnTo>
                <a:lnTo>
                  <a:pt x="0" y="0"/>
                </a:lnTo>
                <a:close/>
              </a:path>
            </a:pathLst>
          </a:custGeom>
          <a:blipFill>
            <a:blip r:embed="rId4"/>
            <a:stretch>
              <a:fillRect/>
            </a:stretch>
          </a:blipFill>
        </p:spPr>
        <p:txBody>
          <a:bodyPr/>
          <a:lstStyle/>
          <a:p>
            <a:endParaRPr lang="en-US"/>
          </a:p>
        </p:txBody>
      </p:sp>
      <p:sp>
        <p:nvSpPr>
          <p:cNvPr id="17" name="TextBox 17"/>
          <p:cNvSpPr txBox="1"/>
          <p:nvPr/>
        </p:nvSpPr>
        <p:spPr>
          <a:xfrm>
            <a:off x="10597688" y="6557686"/>
            <a:ext cx="5552424" cy="471805"/>
          </a:xfrm>
          <a:prstGeom prst="rect">
            <a:avLst/>
          </a:prstGeom>
        </p:spPr>
        <p:txBody>
          <a:bodyPr lIns="0" tIns="0" rIns="0" bIns="0" rtlCol="0" anchor="t">
            <a:spAutoFit/>
          </a:bodyPr>
          <a:lstStyle/>
          <a:p>
            <a:pPr algn="l">
              <a:lnSpc>
                <a:spcPts val="3920"/>
              </a:lnSpc>
            </a:pPr>
            <a:r>
              <a:rPr lang="en-US" sz="2800">
                <a:solidFill>
                  <a:srgbClr val="000000"/>
                </a:solidFill>
                <a:latin typeface="DM Serif Display"/>
                <a:ea typeface="DM Serif Display"/>
                <a:cs typeface="DM Serif Display"/>
                <a:sym typeface="DM Serif Display"/>
              </a:rPr>
              <a:t>Immediate Member Savings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03928" y="0"/>
            <a:ext cx="22262236" cy="14832215"/>
          </a:xfrm>
          <a:custGeom>
            <a:avLst/>
            <a:gdLst/>
            <a:ahLst/>
            <a:cxnLst/>
            <a:rect l="l" t="t" r="r" b="b"/>
            <a:pathLst>
              <a:path w="22262236" h="14832215">
                <a:moveTo>
                  <a:pt x="22262235" y="0"/>
                </a:moveTo>
                <a:lnTo>
                  <a:pt x="0" y="0"/>
                </a:lnTo>
                <a:lnTo>
                  <a:pt x="0" y="14832215"/>
                </a:lnTo>
                <a:lnTo>
                  <a:pt x="22262235" y="14832215"/>
                </a:lnTo>
                <a:lnTo>
                  <a:pt x="22262235" y="0"/>
                </a:lnTo>
                <a:close/>
              </a:path>
            </a:pathLst>
          </a:custGeom>
          <a:blipFill>
            <a:blip r:embed="rId3"/>
            <a:stretch>
              <a:fillRect/>
            </a:stretch>
          </a:blipFill>
        </p:spPr>
        <p:txBody>
          <a:bodyPr/>
          <a:lstStyle/>
          <a:p>
            <a:endParaRPr lang="en-US"/>
          </a:p>
        </p:txBody>
      </p:sp>
      <p:grpSp>
        <p:nvGrpSpPr>
          <p:cNvPr id="3" name="Group 3"/>
          <p:cNvGrpSpPr/>
          <p:nvPr/>
        </p:nvGrpSpPr>
        <p:grpSpPr>
          <a:xfrm>
            <a:off x="-148355" y="-110335"/>
            <a:ext cx="18584709" cy="10397335"/>
            <a:chOff x="0" y="0"/>
            <a:chExt cx="4894738" cy="2738393"/>
          </a:xfrm>
        </p:grpSpPr>
        <p:sp>
          <p:nvSpPr>
            <p:cNvPr id="4" name="Freeform 4"/>
            <p:cNvSpPr/>
            <p:nvPr/>
          </p:nvSpPr>
          <p:spPr>
            <a:xfrm>
              <a:off x="0" y="0"/>
              <a:ext cx="4894738" cy="2738393"/>
            </a:xfrm>
            <a:custGeom>
              <a:avLst/>
              <a:gdLst/>
              <a:ahLst/>
              <a:cxnLst/>
              <a:rect l="l" t="t" r="r" b="b"/>
              <a:pathLst>
                <a:path w="4894738" h="2738393">
                  <a:moveTo>
                    <a:pt x="0" y="0"/>
                  </a:moveTo>
                  <a:lnTo>
                    <a:pt x="4894738" y="0"/>
                  </a:lnTo>
                  <a:lnTo>
                    <a:pt x="4894738" y="2738393"/>
                  </a:lnTo>
                  <a:lnTo>
                    <a:pt x="0" y="2738393"/>
                  </a:lnTo>
                  <a:close/>
                </a:path>
              </a:pathLst>
            </a:custGeom>
            <a:solidFill>
              <a:srgbClr val="232356">
                <a:alpha val="65882"/>
              </a:srgbClr>
            </a:solidFill>
          </p:spPr>
          <p:txBody>
            <a:bodyPr/>
            <a:lstStyle/>
            <a:p>
              <a:endParaRPr lang="en-US"/>
            </a:p>
          </p:txBody>
        </p:sp>
        <p:sp>
          <p:nvSpPr>
            <p:cNvPr id="5" name="TextBox 5"/>
            <p:cNvSpPr txBox="1"/>
            <p:nvPr/>
          </p:nvSpPr>
          <p:spPr>
            <a:xfrm>
              <a:off x="0" y="-47625"/>
              <a:ext cx="4894738" cy="2786018"/>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1379539" y="3739143"/>
            <a:ext cx="9959987" cy="4273945"/>
          </a:xfrm>
          <a:prstGeom prst="rect">
            <a:avLst/>
          </a:prstGeom>
        </p:spPr>
        <p:txBody>
          <a:bodyPr lIns="0" tIns="0" rIns="0" bIns="0" rtlCol="0" anchor="t">
            <a:spAutoFit/>
          </a:bodyPr>
          <a:lstStyle/>
          <a:p>
            <a:pPr marL="528127" lvl="1" indent="-264063" algn="l">
              <a:lnSpc>
                <a:spcPts val="3424"/>
              </a:lnSpc>
              <a:buFont typeface="Arial"/>
              <a:buChar char="•"/>
            </a:pPr>
            <a:r>
              <a:rPr lang="en-US" sz="2446">
                <a:solidFill>
                  <a:srgbClr val="FFFFFF"/>
                </a:solidFill>
                <a:latin typeface="Poppins"/>
                <a:ea typeface="Poppins"/>
                <a:cs typeface="Poppins"/>
                <a:sym typeface="Poppins"/>
              </a:rPr>
              <a:t>Provides NO Cost Share Drugs Before Deductible</a:t>
            </a:r>
          </a:p>
          <a:p>
            <a:pPr marL="528127" lvl="1" indent="-264063" algn="l">
              <a:lnSpc>
                <a:spcPts val="3424"/>
              </a:lnSpc>
              <a:buFont typeface="Arial"/>
              <a:buChar char="•"/>
            </a:pPr>
            <a:r>
              <a:rPr lang="en-US" sz="2446">
                <a:solidFill>
                  <a:srgbClr val="FFFFFF"/>
                </a:solidFill>
                <a:latin typeface="Poppins"/>
                <a:ea typeface="Poppins"/>
                <a:cs typeface="Poppins"/>
                <a:sym typeface="Poppins"/>
              </a:rPr>
              <a:t>For Individual and Group in all Three States (MT, ID, and WY)</a:t>
            </a:r>
          </a:p>
          <a:p>
            <a:pPr marL="528127" lvl="1" indent="-264063" algn="l">
              <a:lnSpc>
                <a:spcPts val="3424"/>
              </a:lnSpc>
              <a:buFont typeface="Arial"/>
              <a:buChar char="•"/>
            </a:pPr>
            <a:r>
              <a:rPr lang="en-US" sz="2446">
                <a:solidFill>
                  <a:srgbClr val="FFFFFF"/>
                </a:solidFill>
                <a:latin typeface="Poppins"/>
                <a:ea typeface="Poppins"/>
                <a:cs typeface="Poppins"/>
                <a:sym typeface="Poppins"/>
              </a:rPr>
              <a:t>Added More Drugs at No Cost, Including Drugs for</a:t>
            </a:r>
          </a:p>
          <a:p>
            <a:pPr marL="1056254" lvl="2" indent="-352085" algn="l">
              <a:lnSpc>
                <a:spcPts val="3424"/>
              </a:lnSpc>
              <a:buFont typeface="Arial"/>
              <a:buChar char="⚬"/>
            </a:pPr>
            <a:r>
              <a:rPr lang="en-US" sz="2446">
                <a:solidFill>
                  <a:srgbClr val="FFFFFF"/>
                </a:solidFill>
                <a:latin typeface="Poppins"/>
                <a:ea typeface="Poppins"/>
                <a:cs typeface="Poppins"/>
                <a:sym typeface="Poppins"/>
              </a:rPr>
              <a:t>Cardiovascular Drugs, including Xarelto and Eliquis</a:t>
            </a:r>
          </a:p>
          <a:p>
            <a:pPr marL="1056254" lvl="2" indent="-352085" algn="l">
              <a:lnSpc>
                <a:spcPts val="3424"/>
              </a:lnSpc>
              <a:buFont typeface="Arial"/>
              <a:buChar char="⚬"/>
            </a:pPr>
            <a:r>
              <a:rPr lang="en-US" sz="2446">
                <a:solidFill>
                  <a:srgbClr val="FFFFFF"/>
                </a:solidFill>
                <a:latin typeface="Poppins"/>
                <a:ea typeface="Poppins"/>
                <a:cs typeface="Poppins"/>
                <a:sym typeface="Poppins"/>
              </a:rPr>
              <a:t>Diabetes Medications (Including Many Insulins and some devices)</a:t>
            </a:r>
          </a:p>
          <a:p>
            <a:pPr marL="1056254" lvl="2" indent="-352085" algn="l">
              <a:lnSpc>
                <a:spcPts val="3424"/>
              </a:lnSpc>
              <a:buFont typeface="Arial"/>
              <a:buChar char="⚬"/>
            </a:pPr>
            <a:r>
              <a:rPr lang="en-US" sz="2446">
                <a:solidFill>
                  <a:srgbClr val="FFFFFF"/>
                </a:solidFill>
                <a:latin typeface="Poppins"/>
                <a:ea typeface="Poppins"/>
                <a:cs typeface="Poppins"/>
                <a:sym typeface="Poppins"/>
              </a:rPr>
              <a:t>Asthma/COPD Medications, Including Brand Inhalers</a:t>
            </a:r>
          </a:p>
          <a:p>
            <a:pPr marL="1056254" lvl="2" indent="-352085" algn="l">
              <a:lnSpc>
                <a:spcPts val="3424"/>
              </a:lnSpc>
              <a:buFont typeface="Arial"/>
              <a:buChar char="⚬"/>
            </a:pPr>
            <a:r>
              <a:rPr lang="en-US" sz="2446">
                <a:solidFill>
                  <a:srgbClr val="FFFFFF"/>
                </a:solidFill>
                <a:latin typeface="Poppins"/>
                <a:ea typeface="Poppins"/>
                <a:cs typeface="Poppins"/>
                <a:sym typeface="Poppins"/>
              </a:rPr>
              <a:t>Depression Medications</a:t>
            </a:r>
          </a:p>
          <a:p>
            <a:pPr marL="1056254" lvl="2" indent="-352085" algn="l">
              <a:lnSpc>
                <a:spcPts val="3424"/>
              </a:lnSpc>
              <a:buFont typeface="Arial"/>
              <a:buChar char="⚬"/>
            </a:pPr>
            <a:r>
              <a:rPr lang="en-US" sz="2446">
                <a:solidFill>
                  <a:srgbClr val="FFFFFF"/>
                </a:solidFill>
                <a:latin typeface="Poppins"/>
                <a:ea typeface="Poppins"/>
                <a:cs typeface="Poppins"/>
                <a:sym typeface="Poppins"/>
              </a:rPr>
              <a:t>Osteoporosis Medications</a:t>
            </a:r>
          </a:p>
          <a:p>
            <a:pPr marL="1056254" lvl="2" indent="-352085" algn="l">
              <a:lnSpc>
                <a:spcPts val="3424"/>
              </a:lnSpc>
              <a:buFont typeface="Arial"/>
              <a:buChar char="⚬"/>
            </a:pPr>
            <a:r>
              <a:rPr lang="en-US" sz="2446">
                <a:solidFill>
                  <a:srgbClr val="FFFFFF"/>
                </a:solidFill>
                <a:latin typeface="Poppins"/>
                <a:ea typeface="Poppins"/>
                <a:cs typeface="Poppins"/>
                <a:sym typeface="Poppins"/>
              </a:rPr>
              <a:t>Cholesterol Lowering Medications</a:t>
            </a:r>
          </a:p>
        </p:txBody>
      </p:sp>
      <p:sp>
        <p:nvSpPr>
          <p:cNvPr id="7" name="Freeform 7"/>
          <p:cNvSpPr/>
          <p:nvPr/>
        </p:nvSpPr>
        <p:spPr>
          <a:xfrm>
            <a:off x="1028700" y="1209970"/>
            <a:ext cx="2263499" cy="547767"/>
          </a:xfrm>
          <a:custGeom>
            <a:avLst/>
            <a:gdLst/>
            <a:ahLst/>
            <a:cxnLst/>
            <a:rect l="l" t="t" r="r" b="b"/>
            <a:pathLst>
              <a:path w="2263499" h="547767">
                <a:moveTo>
                  <a:pt x="0" y="0"/>
                </a:moveTo>
                <a:lnTo>
                  <a:pt x="2263499" y="0"/>
                </a:lnTo>
                <a:lnTo>
                  <a:pt x="2263499" y="547767"/>
                </a:lnTo>
                <a:lnTo>
                  <a:pt x="0" y="547767"/>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773103" y="1994862"/>
            <a:ext cx="7784021" cy="1355802"/>
            <a:chOff x="0" y="0"/>
            <a:chExt cx="2050113" cy="357084"/>
          </a:xfrm>
        </p:grpSpPr>
        <p:sp>
          <p:nvSpPr>
            <p:cNvPr id="9" name="Freeform 9"/>
            <p:cNvSpPr/>
            <p:nvPr/>
          </p:nvSpPr>
          <p:spPr>
            <a:xfrm>
              <a:off x="0" y="0"/>
              <a:ext cx="2050113" cy="357084"/>
            </a:xfrm>
            <a:custGeom>
              <a:avLst/>
              <a:gdLst/>
              <a:ahLst/>
              <a:cxnLst/>
              <a:rect l="l" t="t" r="r" b="b"/>
              <a:pathLst>
                <a:path w="2050113" h="357084">
                  <a:moveTo>
                    <a:pt x="50724" y="0"/>
                  </a:moveTo>
                  <a:lnTo>
                    <a:pt x="1999388" y="0"/>
                  </a:lnTo>
                  <a:cubicBezTo>
                    <a:pt x="2012841" y="0"/>
                    <a:pt x="2025743" y="5344"/>
                    <a:pt x="2035256" y="14857"/>
                  </a:cubicBezTo>
                  <a:cubicBezTo>
                    <a:pt x="2044769" y="24369"/>
                    <a:pt x="2050113" y="37271"/>
                    <a:pt x="2050113" y="50724"/>
                  </a:cubicBezTo>
                  <a:lnTo>
                    <a:pt x="2050113" y="306360"/>
                  </a:lnTo>
                  <a:cubicBezTo>
                    <a:pt x="2050113" y="319812"/>
                    <a:pt x="2044769" y="332714"/>
                    <a:pt x="2035256" y="342227"/>
                  </a:cubicBezTo>
                  <a:cubicBezTo>
                    <a:pt x="2025743" y="351740"/>
                    <a:pt x="2012841" y="357084"/>
                    <a:pt x="1999388" y="357084"/>
                  </a:cubicBezTo>
                  <a:lnTo>
                    <a:pt x="50724" y="357084"/>
                  </a:lnTo>
                  <a:cubicBezTo>
                    <a:pt x="37271" y="357084"/>
                    <a:pt x="24369" y="351740"/>
                    <a:pt x="14857" y="342227"/>
                  </a:cubicBezTo>
                  <a:cubicBezTo>
                    <a:pt x="5344" y="332714"/>
                    <a:pt x="0" y="319812"/>
                    <a:pt x="0" y="306360"/>
                  </a:cubicBezTo>
                  <a:lnTo>
                    <a:pt x="0" y="50724"/>
                  </a:lnTo>
                  <a:cubicBezTo>
                    <a:pt x="0" y="37271"/>
                    <a:pt x="5344" y="24369"/>
                    <a:pt x="14857" y="14857"/>
                  </a:cubicBezTo>
                  <a:cubicBezTo>
                    <a:pt x="24369" y="5344"/>
                    <a:pt x="37271" y="0"/>
                    <a:pt x="50724" y="0"/>
                  </a:cubicBezTo>
                  <a:close/>
                </a:path>
              </a:pathLst>
            </a:custGeom>
            <a:solidFill>
              <a:srgbClr val="232356"/>
            </a:solidFill>
          </p:spPr>
          <p:txBody>
            <a:bodyPr/>
            <a:lstStyle/>
            <a:p>
              <a:endParaRPr lang="en-US"/>
            </a:p>
          </p:txBody>
        </p:sp>
        <p:sp>
          <p:nvSpPr>
            <p:cNvPr id="10" name="TextBox 10"/>
            <p:cNvSpPr txBox="1"/>
            <p:nvPr/>
          </p:nvSpPr>
          <p:spPr>
            <a:xfrm>
              <a:off x="0" y="-47625"/>
              <a:ext cx="2050113" cy="404709"/>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028700" y="2404609"/>
            <a:ext cx="9444615" cy="583932"/>
          </a:xfrm>
          <a:prstGeom prst="rect">
            <a:avLst/>
          </a:prstGeom>
        </p:spPr>
        <p:txBody>
          <a:bodyPr lIns="0" tIns="0" rIns="0" bIns="0" rtlCol="0" anchor="t">
            <a:spAutoFit/>
          </a:bodyPr>
          <a:lstStyle/>
          <a:p>
            <a:pPr algn="l">
              <a:lnSpc>
                <a:spcPts val="4485"/>
              </a:lnSpc>
            </a:pPr>
            <a:r>
              <a:rPr lang="en-US" sz="4153">
                <a:solidFill>
                  <a:srgbClr val="FFFFFF"/>
                </a:solidFill>
                <a:latin typeface="DM Serif Display"/>
                <a:ea typeface="DM Serif Display"/>
                <a:cs typeface="DM Serif Display"/>
                <a:sym typeface="DM Serif Display"/>
              </a:rPr>
              <a:t>$0 Out-of-Pocket Medication</a:t>
            </a:r>
          </a:p>
        </p:txBody>
      </p:sp>
      <p:sp>
        <p:nvSpPr>
          <p:cNvPr id="12" name="TextBox 12"/>
          <p:cNvSpPr txBox="1"/>
          <p:nvPr/>
        </p:nvSpPr>
        <p:spPr>
          <a:xfrm>
            <a:off x="1507727" y="9548658"/>
            <a:ext cx="8057950" cy="317680"/>
          </a:xfrm>
          <a:prstGeom prst="rect">
            <a:avLst/>
          </a:prstGeom>
        </p:spPr>
        <p:txBody>
          <a:bodyPr lIns="0" tIns="0" rIns="0" bIns="0" rtlCol="0" anchor="t">
            <a:spAutoFit/>
          </a:bodyPr>
          <a:lstStyle/>
          <a:p>
            <a:pPr algn="ctr">
              <a:lnSpc>
                <a:spcPts val="2332"/>
              </a:lnSpc>
            </a:pPr>
            <a:r>
              <a:rPr lang="en-US" sz="2028" b="1">
                <a:solidFill>
                  <a:srgbClr val="FFFFFF"/>
                </a:solidFill>
                <a:latin typeface="Poppins Bold"/>
                <a:ea typeface="Poppins Bold"/>
                <a:cs typeface="Poppins Bold"/>
                <a:sym typeface="Poppins Bold"/>
              </a:rPr>
              <a:t>Download your copy of our Value Preventive Drug List today!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547271" y="6171064"/>
            <a:ext cx="4539728" cy="438218"/>
          </a:xfrm>
          <a:prstGeom prst="rect">
            <a:avLst/>
          </a:prstGeom>
        </p:spPr>
        <p:txBody>
          <a:bodyPr lIns="0" tIns="0" rIns="0" bIns="0" rtlCol="0" anchor="t">
            <a:spAutoFit/>
          </a:bodyPr>
          <a:lstStyle/>
          <a:p>
            <a:pPr marL="0" lvl="0" indent="0" algn="l">
              <a:lnSpc>
                <a:spcPts val="3379"/>
              </a:lnSpc>
              <a:spcBef>
                <a:spcPct val="0"/>
              </a:spcBef>
            </a:pPr>
            <a:r>
              <a:rPr lang="en-US" sz="3129" u="none" strike="noStrike">
                <a:solidFill>
                  <a:srgbClr val="000000"/>
                </a:solidFill>
                <a:latin typeface="DM Serif Display"/>
                <a:ea typeface="DM Serif Display"/>
                <a:cs typeface="DM Serif Display"/>
                <a:sym typeface="DM Serif Display"/>
              </a:rPr>
              <a:t>Connected Care</a:t>
            </a:r>
          </a:p>
        </p:txBody>
      </p:sp>
      <p:sp>
        <p:nvSpPr>
          <p:cNvPr id="3" name="TextBox 3"/>
          <p:cNvSpPr txBox="1"/>
          <p:nvPr/>
        </p:nvSpPr>
        <p:spPr>
          <a:xfrm>
            <a:off x="13547271" y="6716861"/>
            <a:ext cx="2857350" cy="257175"/>
          </a:xfrm>
          <a:prstGeom prst="rect">
            <a:avLst/>
          </a:prstGeom>
        </p:spPr>
        <p:txBody>
          <a:bodyPr lIns="0" tIns="0" rIns="0" bIns="0" rtlCol="0" anchor="t">
            <a:spAutoFit/>
          </a:bodyPr>
          <a:lstStyle/>
          <a:p>
            <a:pPr marL="0" lvl="0" indent="0" algn="l">
              <a:lnSpc>
                <a:spcPts val="2099"/>
              </a:lnSpc>
              <a:spcBef>
                <a:spcPct val="0"/>
              </a:spcBef>
            </a:pPr>
            <a:r>
              <a:rPr lang="en-US" sz="1499" b="1" u="none" strike="noStrike">
                <a:solidFill>
                  <a:srgbClr val="000000"/>
                </a:solidFill>
                <a:latin typeface="Poppins Bold"/>
                <a:ea typeface="Poppins Bold"/>
                <a:cs typeface="Poppins Bold"/>
                <a:sym typeface="Poppins Bold"/>
              </a:rPr>
              <a:t>Products: Individual</a:t>
            </a:r>
          </a:p>
        </p:txBody>
      </p:sp>
      <p:grpSp>
        <p:nvGrpSpPr>
          <p:cNvPr id="4" name="Group 4"/>
          <p:cNvGrpSpPr/>
          <p:nvPr/>
        </p:nvGrpSpPr>
        <p:grpSpPr>
          <a:xfrm>
            <a:off x="13547271" y="3855373"/>
            <a:ext cx="3207550" cy="1500478"/>
            <a:chOff x="0" y="0"/>
            <a:chExt cx="4276733" cy="2000638"/>
          </a:xfrm>
        </p:grpSpPr>
        <p:sp>
          <p:nvSpPr>
            <p:cNvPr id="5" name="TextBox 5"/>
            <p:cNvSpPr txBox="1"/>
            <p:nvPr/>
          </p:nvSpPr>
          <p:spPr>
            <a:xfrm>
              <a:off x="0" y="38100"/>
              <a:ext cx="4276733" cy="596991"/>
            </a:xfrm>
            <a:prstGeom prst="rect">
              <a:avLst/>
            </a:prstGeom>
          </p:spPr>
          <p:txBody>
            <a:bodyPr lIns="0" tIns="0" rIns="0" bIns="0" rtlCol="0" anchor="t">
              <a:spAutoFit/>
            </a:bodyPr>
            <a:lstStyle/>
            <a:p>
              <a:pPr marL="0" lvl="0" indent="0" algn="l">
                <a:lnSpc>
                  <a:spcPts val="3379"/>
                </a:lnSpc>
                <a:spcBef>
                  <a:spcPct val="0"/>
                </a:spcBef>
              </a:pPr>
              <a:r>
                <a:rPr lang="en-US" sz="3129" u="none" strike="noStrike">
                  <a:solidFill>
                    <a:srgbClr val="000000"/>
                  </a:solidFill>
                  <a:latin typeface="DM Serif Display"/>
                  <a:ea typeface="DM Serif Display"/>
                  <a:cs typeface="DM Serif Display"/>
                  <a:sym typeface="DM Serif Display"/>
                </a:rPr>
                <a:t>Access Care</a:t>
              </a:r>
            </a:p>
          </p:txBody>
        </p:sp>
        <p:sp>
          <p:nvSpPr>
            <p:cNvPr id="6" name="TextBox 6"/>
            <p:cNvSpPr txBox="1"/>
            <p:nvPr/>
          </p:nvSpPr>
          <p:spPr>
            <a:xfrm>
              <a:off x="0" y="1519307"/>
              <a:ext cx="4088882" cy="481331"/>
            </a:xfrm>
            <a:prstGeom prst="rect">
              <a:avLst/>
            </a:prstGeom>
          </p:spPr>
          <p:txBody>
            <a:bodyPr lIns="0" tIns="0" rIns="0" bIns="0" rtlCol="0" anchor="t">
              <a:spAutoFit/>
            </a:bodyPr>
            <a:lstStyle/>
            <a:p>
              <a:pPr marL="0" lvl="0" indent="0" algn="l">
                <a:lnSpc>
                  <a:spcPts val="2939"/>
                </a:lnSpc>
                <a:spcBef>
                  <a:spcPct val="0"/>
                </a:spcBef>
              </a:pPr>
              <a:r>
                <a:rPr lang="en-US" sz="2099" u="none" strike="noStrike">
                  <a:solidFill>
                    <a:srgbClr val="000000"/>
                  </a:solidFill>
                  <a:latin typeface="Poppins"/>
                  <a:ea typeface="Poppins"/>
                  <a:cs typeface="Poppins"/>
                  <a:sym typeface="Poppins"/>
                </a:rPr>
                <a:t>Statewide</a:t>
              </a:r>
            </a:p>
          </p:txBody>
        </p:sp>
        <p:sp>
          <p:nvSpPr>
            <p:cNvPr id="7" name="TextBox 7"/>
            <p:cNvSpPr txBox="1"/>
            <p:nvPr/>
          </p:nvSpPr>
          <p:spPr>
            <a:xfrm>
              <a:off x="0" y="780607"/>
              <a:ext cx="3684625" cy="330200"/>
            </a:xfrm>
            <a:prstGeom prst="rect">
              <a:avLst/>
            </a:prstGeom>
          </p:spPr>
          <p:txBody>
            <a:bodyPr lIns="0" tIns="0" rIns="0" bIns="0" rtlCol="0" anchor="t">
              <a:spAutoFit/>
            </a:bodyPr>
            <a:lstStyle/>
            <a:p>
              <a:pPr marL="0" lvl="0" indent="0" algn="l">
                <a:lnSpc>
                  <a:spcPts val="2099"/>
                </a:lnSpc>
                <a:spcBef>
                  <a:spcPct val="0"/>
                </a:spcBef>
              </a:pPr>
              <a:r>
                <a:rPr lang="en-US" sz="1499" b="1" u="none" strike="noStrike">
                  <a:solidFill>
                    <a:srgbClr val="000000"/>
                  </a:solidFill>
                  <a:latin typeface="Poppins Bold"/>
                  <a:ea typeface="Poppins Bold"/>
                  <a:cs typeface="Poppins Bold"/>
                  <a:sym typeface="Poppins Bold"/>
                </a:rPr>
                <a:t>Products: Group Only</a:t>
              </a:r>
            </a:p>
          </p:txBody>
        </p:sp>
      </p:grpSp>
      <p:grpSp>
        <p:nvGrpSpPr>
          <p:cNvPr id="8" name="Group 8"/>
          <p:cNvGrpSpPr/>
          <p:nvPr/>
        </p:nvGrpSpPr>
        <p:grpSpPr>
          <a:xfrm>
            <a:off x="7028981" y="3855373"/>
            <a:ext cx="5284730" cy="4555181"/>
            <a:chOff x="0" y="0"/>
            <a:chExt cx="7046306" cy="6073575"/>
          </a:xfrm>
        </p:grpSpPr>
        <p:sp>
          <p:nvSpPr>
            <p:cNvPr id="9" name="TextBox 9"/>
            <p:cNvSpPr txBox="1"/>
            <p:nvPr/>
          </p:nvSpPr>
          <p:spPr>
            <a:xfrm>
              <a:off x="0" y="38100"/>
              <a:ext cx="4202027" cy="596991"/>
            </a:xfrm>
            <a:prstGeom prst="rect">
              <a:avLst/>
            </a:prstGeom>
          </p:spPr>
          <p:txBody>
            <a:bodyPr lIns="0" tIns="0" rIns="0" bIns="0" rtlCol="0" anchor="t">
              <a:spAutoFit/>
            </a:bodyPr>
            <a:lstStyle/>
            <a:p>
              <a:pPr marL="0" lvl="0" indent="0" algn="l">
                <a:lnSpc>
                  <a:spcPts val="3379"/>
                </a:lnSpc>
                <a:spcBef>
                  <a:spcPct val="0"/>
                </a:spcBef>
              </a:pPr>
              <a:r>
                <a:rPr lang="en-US" sz="3129" u="none" strike="noStrike">
                  <a:solidFill>
                    <a:srgbClr val="000000"/>
                  </a:solidFill>
                  <a:latin typeface="DM Serif Display"/>
                  <a:ea typeface="DM Serif Display"/>
                  <a:cs typeface="DM Serif Display"/>
                  <a:sym typeface="DM Serif Display"/>
                </a:rPr>
                <a:t>Plus</a:t>
              </a:r>
            </a:p>
          </p:txBody>
        </p:sp>
        <p:sp>
          <p:nvSpPr>
            <p:cNvPr id="10" name="TextBox 10"/>
            <p:cNvSpPr txBox="1"/>
            <p:nvPr/>
          </p:nvSpPr>
          <p:spPr>
            <a:xfrm>
              <a:off x="0" y="1662541"/>
              <a:ext cx="7046306" cy="2932463"/>
            </a:xfrm>
            <a:prstGeom prst="rect">
              <a:avLst/>
            </a:prstGeom>
          </p:spPr>
          <p:txBody>
            <a:bodyPr lIns="0" tIns="0" rIns="0" bIns="0" rtlCol="0" anchor="t">
              <a:spAutoFit/>
            </a:bodyPr>
            <a:lstStyle/>
            <a:p>
              <a:pPr marL="0" lvl="0" indent="0" algn="l">
                <a:lnSpc>
                  <a:spcPts val="2939"/>
                </a:lnSpc>
                <a:spcBef>
                  <a:spcPct val="0"/>
                </a:spcBef>
              </a:pPr>
              <a:r>
                <a:rPr lang="en-US" sz="2099" u="none" strike="noStrike">
                  <a:solidFill>
                    <a:srgbClr val="000000"/>
                  </a:solidFill>
                  <a:latin typeface="Poppins"/>
                  <a:ea typeface="Poppins"/>
                  <a:cs typeface="Poppins"/>
                  <a:sym typeface="Poppins"/>
                </a:rPr>
                <a:t>Benefit from a lower copay when going to a participating Community Health Center.</a:t>
              </a:r>
            </a:p>
            <a:p>
              <a:pPr marL="0" lvl="0" indent="0" algn="l">
                <a:lnSpc>
                  <a:spcPts val="2939"/>
                </a:lnSpc>
                <a:spcBef>
                  <a:spcPct val="0"/>
                </a:spcBef>
              </a:pPr>
              <a:endParaRPr lang="en-US" sz="2099" u="none" strike="noStrike">
                <a:solidFill>
                  <a:srgbClr val="000000"/>
                </a:solidFill>
                <a:latin typeface="Poppins"/>
                <a:ea typeface="Poppins"/>
                <a:cs typeface="Poppins"/>
                <a:sym typeface="Poppins"/>
              </a:endParaRPr>
            </a:p>
            <a:p>
              <a:pPr marL="0" lvl="0" indent="0" algn="l">
                <a:lnSpc>
                  <a:spcPts val="2939"/>
                </a:lnSpc>
                <a:spcBef>
                  <a:spcPct val="0"/>
                </a:spcBef>
              </a:pPr>
              <a:r>
                <a:rPr lang="en-US" sz="2099" u="none" strike="noStrike">
                  <a:solidFill>
                    <a:srgbClr val="000000"/>
                  </a:solidFill>
                  <a:latin typeface="Poppins"/>
                  <a:ea typeface="Poppins"/>
                  <a:cs typeface="Poppins"/>
                  <a:sym typeface="Poppins"/>
                </a:rPr>
                <a:t>Otherwise, use the Connected Care network for in-network benefits.</a:t>
              </a:r>
            </a:p>
          </p:txBody>
        </p:sp>
        <p:sp>
          <p:nvSpPr>
            <p:cNvPr id="11" name="TextBox 11"/>
            <p:cNvSpPr txBox="1"/>
            <p:nvPr/>
          </p:nvSpPr>
          <p:spPr>
            <a:xfrm>
              <a:off x="0" y="793418"/>
              <a:ext cx="4807546" cy="330200"/>
            </a:xfrm>
            <a:prstGeom prst="rect">
              <a:avLst/>
            </a:prstGeom>
          </p:spPr>
          <p:txBody>
            <a:bodyPr lIns="0" tIns="0" rIns="0" bIns="0" rtlCol="0" anchor="t">
              <a:spAutoFit/>
            </a:bodyPr>
            <a:lstStyle/>
            <a:p>
              <a:pPr marL="0" lvl="0" indent="0" algn="l">
                <a:lnSpc>
                  <a:spcPts val="2099"/>
                </a:lnSpc>
                <a:spcBef>
                  <a:spcPct val="0"/>
                </a:spcBef>
              </a:pPr>
              <a:r>
                <a:rPr lang="en-US" sz="1499" b="1" u="none" strike="noStrike">
                  <a:solidFill>
                    <a:srgbClr val="000000"/>
                  </a:solidFill>
                  <a:latin typeface="Poppins Bold"/>
                  <a:ea typeface="Poppins Bold"/>
                  <a:cs typeface="Poppins Bold"/>
                  <a:sym typeface="Poppins Bold"/>
                </a:rPr>
                <a:t>Products: Individual and Group</a:t>
              </a:r>
            </a:p>
          </p:txBody>
        </p:sp>
        <p:sp>
          <p:nvSpPr>
            <p:cNvPr id="12" name="TextBox 12"/>
            <p:cNvSpPr txBox="1"/>
            <p:nvPr/>
          </p:nvSpPr>
          <p:spPr>
            <a:xfrm>
              <a:off x="0" y="5412963"/>
              <a:ext cx="7046306" cy="660612"/>
            </a:xfrm>
            <a:prstGeom prst="rect">
              <a:avLst/>
            </a:prstGeom>
          </p:spPr>
          <p:txBody>
            <a:bodyPr lIns="0" tIns="0" rIns="0" bIns="0" rtlCol="0" anchor="t">
              <a:spAutoFit/>
            </a:bodyPr>
            <a:lstStyle/>
            <a:p>
              <a:pPr algn="l">
                <a:lnSpc>
                  <a:spcPts val="1959"/>
                </a:lnSpc>
              </a:pPr>
              <a:r>
                <a:rPr lang="en-US" sz="1399">
                  <a:solidFill>
                    <a:srgbClr val="000000"/>
                  </a:solidFill>
                  <a:latin typeface="Poppins"/>
                  <a:ea typeface="Poppins"/>
                  <a:cs typeface="Poppins"/>
                  <a:sym typeface="Poppins"/>
                </a:rPr>
                <a:t>Tiering does not apply to the new federally required Standard Plans</a:t>
              </a:r>
            </a:p>
          </p:txBody>
        </p:sp>
      </p:grpSp>
      <p:grpSp>
        <p:nvGrpSpPr>
          <p:cNvPr id="13" name="Group 13"/>
          <p:cNvGrpSpPr/>
          <p:nvPr/>
        </p:nvGrpSpPr>
        <p:grpSpPr>
          <a:xfrm>
            <a:off x="629290" y="1216469"/>
            <a:ext cx="6399691" cy="1297051"/>
            <a:chOff x="0" y="0"/>
            <a:chExt cx="1685515" cy="341610"/>
          </a:xfrm>
        </p:grpSpPr>
        <p:sp>
          <p:nvSpPr>
            <p:cNvPr id="14" name="Freeform 14"/>
            <p:cNvSpPr/>
            <p:nvPr/>
          </p:nvSpPr>
          <p:spPr>
            <a:xfrm>
              <a:off x="0" y="0"/>
              <a:ext cx="1685515" cy="341610"/>
            </a:xfrm>
            <a:custGeom>
              <a:avLst/>
              <a:gdLst/>
              <a:ahLst/>
              <a:cxnLst/>
              <a:rect l="l" t="t" r="r" b="b"/>
              <a:pathLst>
                <a:path w="1685515" h="341610">
                  <a:moveTo>
                    <a:pt x="61696" y="0"/>
                  </a:moveTo>
                  <a:lnTo>
                    <a:pt x="1623819" y="0"/>
                  </a:lnTo>
                  <a:cubicBezTo>
                    <a:pt x="1640182" y="0"/>
                    <a:pt x="1655875" y="6500"/>
                    <a:pt x="1667445" y="18070"/>
                  </a:cubicBezTo>
                  <a:cubicBezTo>
                    <a:pt x="1679015" y="29641"/>
                    <a:pt x="1685515" y="45334"/>
                    <a:pt x="1685515" y="61696"/>
                  </a:cubicBezTo>
                  <a:lnTo>
                    <a:pt x="1685515" y="279914"/>
                  </a:lnTo>
                  <a:cubicBezTo>
                    <a:pt x="1685515" y="296277"/>
                    <a:pt x="1679015" y="311969"/>
                    <a:pt x="1667445" y="323540"/>
                  </a:cubicBezTo>
                  <a:cubicBezTo>
                    <a:pt x="1655875" y="335110"/>
                    <a:pt x="1640182" y="341610"/>
                    <a:pt x="1623819" y="341610"/>
                  </a:cubicBezTo>
                  <a:lnTo>
                    <a:pt x="61696" y="341610"/>
                  </a:lnTo>
                  <a:cubicBezTo>
                    <a:pt x="45334" y="341610"/>
                    <a:pt x="29641" y="335110"/>
                    <a:pt x="18070" y="323540"/>
                  </a:cubicBezTo>
                  <a:cubicBezTo>
                    <a:pt x="6500" y="311969"/>
                    <a:pt x="0" y="296277"/>
                    <a:pt x="0" y="279914"/>
                  </a:cubicBezTo>
                  <a:lnTo>
                    <a:pt x="0" y="61696"/>
                  </a:lnTo>
                  <a:cubicBezTo>
                    <a:pt x="0" y="45334"/>
                    <a:pt x="6500" y="29641"/>
                    <a:pt x="18070" y="18070"/>
                  </a:cubicBezTo>
                  <a:cubicBezTo>
                    <a:pt x="29641" y="6500"/>
                    <a:pt x="45334" y="0"/>
                    <a:pt x="61696" y="0"/>
                  </a:cubicBezTo>
                  <a:close/>
                </a:path>
              </a:pathLst>
            </a:custGeom>
            <a:solidFill>
              <a:srgbClr val="232356"/>
            </a:solidFill>
          </p:spPr>
          <p:txBody>
            <a:bodyPr/>
            <a:lstStyle/>
            <a:p>
              <a:endParaRPr lang="en-US"/>
            </a:p>
          </p:txBody>
        </p:sp>
        <p:sp>
          <p:nvSpPr>
            <p:cNvPr id="15" name="TextBox 15"/>
            <p:cNvSpPr txBox="1"/>
            <p:nvPr/>
          </p:nvSpPr>
          <p:spPr>
            <a:xfrm>
              <a:off x="0" y="-47625"/>
              <a:ext cx="1685515" cy="389235"/>
            </a:xfrm>
            <a:prstGeom prst="rect">
              <a:avLst/>
            </a:prstGeom>
          </p:spPr>
          <p:txBody>
            <a:bodyPr lIns="50800" tIns="50800" rIns="50800" bIns="50800" rtlCol="0" anchor="ctr"/>
            <a:lstStyle/>
            <a:p>
              <a:pPr algn="ctr">
                <a:lnSpc>
                  <a:spcPts val="3359"/>
                </a:lnSpc>
              </a:pPr>
              <a:endParaRPr/>
            </a:p>
          </p:txBody>
        </p:sp>
      </p:grpSp>
      <p:sp>
        <p:nvSpPr>
          <p:cNvPr id="16" name="TextBox 16"/>
          <p:cNvSpPr txBox="1"/>
          <p:nvPr/>
        </p:nvSpPr>
        <p:spPr>
          <a:xfrm>
            <a:off x="1028700" y="1615992"/>
            <a:ext cx="5484761" cy="545632"/>
          </a:xfrm>
          <a:prstGeom prst="rect">
            <a:avLst/>
          </a:prstGeom>
        </p:spPr>
        <p:txBody>
          <a:bodyPr lIns="0" tIns="0" rIns="0" bIns="0" rtlCol="0" anchor="t">
            <a:spAutoFit/>
          </a:bodyPr>
          <a:lstStyle/>
          <a:p>
            <a:pPr algn="l">
              <a:lnSpc>
                <a:spcPts val="4213"/>
              </a:lnSpc>
            </a:pPr>
            <a:r>
              <a:rPr lang="en-US" sz="3901">
                <a:solidFill>
                  <a:srgbClr val="FFFFFF"/>
                </a:solidFill>
                <a:latin typeface="DM Serif Display"/>
                <a:ea typeface="DM Serif Display"/>
                <a:cs typeface="DM Serif Display"/>
                <a:sym typeface="DM Serif Display"/>
              </a:rPr>
              <a:t>Networks (Montana)</a:t>
            </a:r>
          </a:p>
        </p:txBody>
      </p:sp>
      <p:sp>
        <p:nvSpPr>
          <p:cNvPr id="17" name="Freeform 17"/>
          <p:cNvSpPr/>
          <p:nvPr/>
        </p:nvSpPr>
        <p:spPr>
          <a:xfrm>
            <a:off x="1028700" y="466073"/>
            <a:ext cx="2246336" cy="525643"/>
          </a:xfrm>
          <a:custGeom>
            <a:avLst/>
            <a:gdLst/>
            <a:ahLst/>
            <a:cxnLst/>
            <a:rect l="l" t="t" r="r" b="b"/>
            <a:pathLst>
              <a:path w="2246336" h="525643">
                <a:moveTo>
                  <a:pt x="0" y="0"/>
                </a:moveTo>
                <a:lnTo>
                  <a:pt x="2246336" y="0"/>
                </a:lnTo>
                <a:lnTo>
                  <a:pt x="2246336" y="525642"/>
                </a:lnTo>
                <a:lnTo>
                  <a:pt x="0" y="525642"/>
                </a:lnTo>
                <a:lnTo>
                  <a:pt x="0" y="0"/>
                </a:lnTo>
                <a:close/>
              </a:path>
            </a:pathLst>
          </a:custGeom>
          <a:blipFill>
            <a:blip r:embed="rId3"/>
            <a:stretch>
              <a:fillRect/>
            </a:stretch>
          </a:blipFill>
        </p:spPr>
        <p:txBody>
          <a:bodyPr/>
          <a:lstStyle/>
          <a:p>
            <a:endParaRPr lang="en-US"/>
          </a:p>
        </p:txBody>
      </p:sp>
      <p:grpSp>
        <p:nvGrpSpPr>
          <p:cNvPr id="18" name="Group 18"/>
          <p:cNvGrpSpPr/>
          <p:nvPr/>
        </p:nvGrpSpPr>
        <p:grpSpPr>
          <a:xfrm>
            <a:off x="790413" y="3855373"/>
            <a:ext cx="5208625" cy="3835112"/>
            <a:chOff x="0" y="0"/>
            <a:chExt cx="6944834" cy="5113483"/>
          </a:xfrm>
        </p:grpSpPr>
        <p:sp>
          <p:nvSpPr>
            <p:cNvPr id="19" name="TextBox 19"/>
            <p:cNvSpPr txBox="1"/>
            <p:nvPr/>
          </p:nvSpPr>
          <p:spPr>
            <a:xfrm>
              <a:off x="0" y="38100"/>
              <a:ext cx="5614530" cy="594802"/>
            </a:xfrm>
            <a:prstGeom prst="rect">
              <a:avLst/>
            </a:prstGeom>
          </p:spPr>
          <p:txBody>
            <a:bodyPr lIns="0" tIns="0" rIns="0" bIns="0" rtlCol="0" anchor="t">
              <a:spAutoFit/>
            </a:bodyPr>
            <a:lstStyle/>
            <a:p>
              <a:pPr algn="l">
                <a:lnSpc>
                  <a:spcPts val="3379"/>
                </a:lnSpc>
              </a:pPr>
              <a:r>
                <a:rPr lang="en-US" sz="3129">
                  <a:solidFill>
                    <a:srgbClr val="000000"/>
                  </a:solidFill>
                  <a:latin typeface="DM Serif Display"/>
                  <a:ea typeface="DM Serif Display"/>
                  <a:cs typeface="DM Serif Display"/>
                  <a:sym typeface="DM Serif Display"/>
                </a:rPr>
                <a:t>Rocky Mountain</a:t>
              </a:r>
            </a:p>
          </p:txBody>
        </p:sp>
        <p:sp>
          <p:nvSpPr>
            <p:cNvPr id="20" name="TextBox 20"/>
            <p:cNvSpPr txBox="1"/>
            <p:nvPr/>
          </p:nvSpPr>
          <p:spPr>
            <a:xfrm>
              <a:off x="0" y="1660352"/>
              <a:ext cx="6944834" cy="3453131"/>
            </a:xfrm>
            <a:prstGeom prst="rect">
              <a:avLst/>
            </a:prstGeom>
          </p:spPr>
          <p:txBody>
            <a:bodyPr lIns="0" tIns="0" rIns="0" bIns="0" rtlCol="0" anchor="t">
              <a:spAutoFit/>
            </a:bodyPr>
            <a:lstStyle/>
            <a:p>
              <a:pPr algn="l">
                <a:lnSpc>
                  <a:spcPts val="2939"/>
                </a:lnSpc>
              </a:pPr>
              <a:r>
                <a:rPr lang="en-US" sz="2099">
                  <a:solidFill>
                    <a:srgbClr val="000000"/>
                  </a:solidFill>
                  <a:latin typeface="Poppins"/>
                  <a:ea typeface="Poppins"/>
                  <a:cs typeface="Poppins"/>
                  <a:sym typeface="Poppins"/>
                </a:rPr>
                <a:t>Partnership with Intermountain Health/St. Vincent Regional Hospital and Rocky Mountain Health Network.</a:t>
              </a:r>
            </a:p>
            <a:p>
              <a:pPr algn="l">
                <a:lnSpc>
                  <a:spcPts val="2939"/>
                </a:lnSpc>
              </a:pPr>
              <a:endParaRPr lang="en-US" sz="2099">
                <a:solidFill>
                  <a:srgbClr val="000000"/>
                </a:solidFill>
                <a:latin typeface="Poppins"/>
                <a:ea typeface="Poppins"/>
                <a:cs typeface="Poppins"/>
                <a:sym typeface="Poppins"/>
              </a:endParaRPr>
            </a:p>
            <a:p>
              <a:pPr algn="l">
                <a:lnSpc>
                  <a:spcPts val="2939"/>
                </a:lnSpc>
              </a:pPr>
              <a:r>
                <a:rPr lang="en-US" sz="2099" b="1">
                  <a:solidFill>
                    <a:srgbClr val="000000"/>
                  </a:solidFill>
                  <a:latin typeface="Poppins Bold"/>
                  <a:ea typeface="Poppins Bold"/>
                  <a:cs typeface="Poppins Bold"/>
                  <a:sym typeface="Poppins Bold"/>
                </a:rPr>
                <a:t>Offered in Yellowstone, Sweet Grass, Musselshell, and Carbon counties only</a:t>
              </a:r>
              <a:r>
                <a:rPr lang="en-US" sz="2099">
                  <a:solidFill>
                    <a:srgbClr val="000000"/>
                  </a:solidFill>
                  <a:latin typeface="Poppins"/>
                  <a:ea typeface="Poppins"/>
                  <a:cs typeface="Poppins"/>
                  <a:sym typeface="Poppins"/>
                </a:rPr>
                <a:t>.</a:t>
              </a:r>
            </a:p>
          </p:txBody>
        </p:sp>
        <p:sp>
          <p:nvSpPr>
            <p:cNvPr id="21" name="TextBox 21"/>
            <p:cNvSpPr txBox="1"/>
            <p:nvPr/>
          </p:nvSpPr>
          <p:spPr>
            <a:xfrm>
              <a:off x="0" y="791229"/>
              <a:ext cx="3809799" cy="330200"/>
            </a:xfrm>
            <a:prstGeom prst="rect">
              <a:avLst/>
            </a:prstGeom>
          </p:spPr>
          <p:txBody>
            <a:bodyPr lIns="0" tIns="0" rIns="0" bIns="0" rtlCol="0" anchor="t">
              <a:spAutoFit/>
            </a:bodyPr>
            <a:lstStyle/>
            <a:p>
              <a:pPr marL="0" lvl="0" indent="0" algn="l">
                <a:lnSpc>
                  <a:spcPts val="2099"/>
                </a:lnSpc>
                <a:spcBef>
                  <a:spcPct val="0"/>
                </a:spcBef>
              </a:pPr>
              <a:r>
                <a:rPr lang="en-US" sz="1499" b="1" u="none" strike="noStrike">
                  <a:solidFill>
                    <a:srgbClr val="000000"/>
                  </a:solidFill>
                  <a:latin typeface="Poppins Bold"/>
                  <a:ea typeface="Poppins Bold"/>
                  <a:cs typeface="Poppins Bold"/>
                  <a:sym typeface="Poppins Bold"/>
                </a:rPr>
                <a:t>Products: Individual &amp; Group</a:t>
              </a:r>
            </a:p>
          </p:txBody>
        </p:sp>
      </p:grpSp>
      <p:grpSp>
        <p:nvGrpSpPr>
          <p:cNvPr id="22" name="Group 22"/>
          <p:cNvGrpSpPr/>
          <p:nvPr/>
        </p:nvGrpSpPr>
        <p:grpSpPr>
          <a:xfrm>
            <a:off x="0" y="8929526"/>
            <a:ext cx="18288000" cy="1810650"/>
            <a:chOff x="0" y="0"/>
            <a:chExt cx="4816593" cy="476879"/>
          </a:xfrm>
        </p:grpSpPr>
        <p:sp>
          <p:nvSpPr>
            <p:cNvPr id="23" name="Freeform 23"/>
            <p:cNvSpPr/>
            <p:nvPr/>
          </p:nvSpPr>
          <p:spPr>
            <a:xfrm>
              <a:off x="0" y="0"/>
              <a:ext cx="4816592" cy="476879"/>
            </a:xfrm>
            <a:custGeom>
              <a:avLst/>
              <a:gdLst/>
              <a:ahLst/>
              <a:cxnLst/>
              <a:rect l="l" t="t" r="r" b="b"/>
              <a:pathLst>
                <a:path w="4816592" h="476879">
                  <a:moveTo>
                    <a:pt x="21590" y="0"/>
                  </a:moveTo>
                  <a:lnTo>
                    <a:pt x="4795002" y="0"/>
                  </a:lnTo>
                  <a:cubicBezTo>
                    <a:pt x="4800728" y="0"/>
                    <a:pt x="4806220" y="2275"/>
                    <a:pt x="4810269" y="6324"/>
                  </a:cubicBezTo>
                  <a:cubicBezTo>
                    <a:pt x="4814318" y="10372"/>
                    <a:pt x="4816592" y="15864"/>
                    <a:pt x="4816592" y="21590"/>
                  </a:cubicBezTo>
                  <a:lnTo>
                    <a:pt x="4816592" y="455289"/>
                  </a:lnTo>
                  <a:cubicBezTo>
                    <a:pt x="4816592" y="467213"/>
                    <a:pt x="4806926" y="476879"/>
                    <a:pt x="4795002" y="476879"/>
                  </a:cubicBezTo>
                  <a:lnTo>
                    <a:pt x="21590" y="476879"/>
                  </a:lnTo>
                  <a:cubicBezTo>
                    <a:pt x="15864" y="476879"/>
                    <a:pt x="10372" y="474604"/>
                    <a:pt x="6324" y="470556"/>
                  </a:cubicBezTo>
                  <a:cubicBezTo>
                    <a:pt x="2275" y="466507"/>
                    <a:pt x="0" y="461015"/>
                    <a:pt x="0" y="455289"/>
                  </a:cubicBezTo>
                  <a:lnTo>
                    <a:pt x="0" y="21590"/>
                  </a:lnTo>
                  <a:cubicBezTo>
                    <a:pt x="0" y="9666"/>
                    <a:pt x="9666" y="0"/>
                    <a:pt x="21590" y="0"/>
                  </a:cubicBezTo>
                  <a:close/>
                </a:path>
              </a:pathLst>
            </a:custGeom>
            <a:solidFill>
              <a:srgbClr val="28C6B4"/>
            </a:solidFill>
          </p:spPr>
          <p:txBody>
            <a:bodyPr/>
            <a:lstStyle/>
            <a:p>
              <a:endParaRPr lang="en-US"/>
            </a:p>
          </p:txBody>
        </p:sp>
        <p:sp>
          <p:nvSpPr>
            <p:cNvPr id="24" name="TextBox 24"/>
            <p:cNvSpPr txBox="1"/>
            <p:nvPr/>
          </p:nvSpPr>
          <p:spPr>
            <a:xfrm>
              <a:off x="0" y="-47625"/>
              <a:ext cx="4816593" cy="524504"/>
            </a:xfrm>
            <a:prstGeom prst="rect">
              <a:avLst/>
            </a:prstGeom>
          </p:spPr>
          <p:txBody>
            <a:bodyPr lIns="50800" tIns="50800" rIns="50800" bIns="50800" rtlCol="0" anchor="ctr"/>
            <a:lstStyle/>
            <a:p>
              <a:pPr algn="ctr">
                <a:lnSpc>
                  <a:spcPts val="3359"/>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39581" t="-18193" r="-1134" b="-20958"/>
            </a:stretch>
          </a:blipFill>
        </p:spPr>
        <p:txBody>
          <a:bodyPr/>
          <a:lstStyle/>
          <a:p>
            <a:endParaRPr lang="en-US"/>
          </a:p>
        </p:txBody>
      </p:sp>
      <p:sp>
        <p:nvSpPr>
          <p:cNvPr id="3" name="Freeform 3"/>
          <p:cNvSpPr/>
          <p:nvPr/>
        </p:nvSpPr>
        <p:spPr>
          <a:xfrm>
            <a:off x="1028700" y="8534924"/>
            <a:ext cx="4647707" cy="1127069"/>
          </a:xfrm>
          <a:custGeom>
            <a:avLst/>
            <a:gdLst/>
            <a:ahLst/>
            <a:cxnLst/>
            <a:rect l="l" t="t" r="r" b="b"/>
            <a:pathLst>
              <a:path w="4647707" h="1127069">
                <a:moveTo>
                  <a:pt x="0" y="0"/>
                </a:moveTo>
                <a:lnTo>
                  <a:pt x="4647707" y="0"/>
                </a:lnTo>
                <a:lnTo>
                  <a:pt x="4647707" y="1127069"/>
                </a:lnTo>
                <a:lnTo>
                  <a:pt x="0" y="1127069"/>
                </a:lnTo>
                <a:lnTo>
                  <a:pt x="0" y="0"/>
                </a:lnTo>
                <a:close/>
              </a:path>
            </a:pathLst>
          </a:custGeom>
          <a:blipFill>
            <a:blip r:embed="rId4"/>
            <a:stretch>
              <a:fillRect/>
            </a:stretch>
          </a:blipFill>
        </p:spPr>
        <p:txBody>
          <a:bodyPr/>
          <a:lstStyle/>
          <a:p>
            <a:endParaRPr lang="en-US"/>
          </a:p>
        </p:txBody>
      </p:sp>
      <p:sp>
        <p:nvSpPr>
          <p:cNvPr id="4" name="Freeform 4"/>
          <p:cNvSpPr/>
          <p:nvPr/>
        </p:nvSpPr>
        <p:spPr>
          <a:xfrm>
            <a:off x="-4704051" y="-1916526"/>
            <a:ext cx="23001576" cy="14893520"/>
          </a:xfrm>
          <a:custGeom>
            <a:avLst/>
            <a:gdLst/>
            <a:ahLst/>
            <a:cxnLst/>
            <a:rect l="l" t="t" r="r" b="b"/>
            <a:pathLst>
              <a:path w="23001576" h="14893520">
                <a:moveTo>
                  <a:pt x="0" y="0"/>
                </a:moveTo>
                <a:lnTo>
                  <a:pt x="23001576" y="0"/>
                </a:lnTo>
                <a:lnTo>
                  <a:pt x="23001576" y="14893520"/>
                </a:lnTo>
                <a:lnTo>
                  <a:pt x="0" y="14893520"/>
                </a:lnTo>
                <a:lnTo>
                  <a:pt x="0" y="0"/>
                </a:lnTo>
                <a:close/>
              </a:path>
            </a:pathLst>
          </a:custGeom>
          <a:blipFill>
            <a:blip r:embed="rId5"/>
            <a:stretch>
              <a:fillRect/>
            </a:stretch>
          </a:blipFill>
        </p:spPr>
        <p:txBody>
          <a:bodyPr/>
          <a:lstStyle/>
          <a:p>
            <a:endParaRPr lang="en-US"/>
          </a:p>
        </p:txBody>
      </p:sp>
      <p:sp>
        <p:nvSpPr>
          <p:cNvPr id="5" name="Freeform 5"/>
          <p:cNvSpPr/>
          <p:nvPr/>
        </p:nvSpPr>
        <p:spPr>
          <a:xfrm>
            <a:off x="-143891" y="0"/>
            <a:ext cx="18441416" cy="11295367"/>
          </a:xfrm>
          <a:custGeom>
            <a:avLst/>
            <a:gdLst/>
            <a:ahLst/>
            <a:cxnLst/>
            <a:rect l="l" t="t" r="r" b="b"/>
            <a:pathLst>
              <a:path w="18441416" h="11295367">
                <a:moveTo>
                  <a:pt x="0" y="0"/>
                </a:moveTo>
                <a:lnTo>
                  <a:pt x="18441416" y="0"/>
                </a:lnTo>
                <a:lnTo>
                  <a:pt x="18441416" y="11295367"/>
                </a:lnTo>
                <a:lnTo>
                  <a:pt x="0" y="11295367"/>
                </a:lnTo>
                <a:lnTo>
                  <a:pt x="0" y="0"/>
                </a:lnTo>
                <a:close/>
              </a:path>
            </a:pathLst>
          </a:custGeom>
          <a:blipFill>
            <a:blip r:embed="rId6"/>
            <a:stretch>
              <a:fillRect/>
            </a:stretch>
          </a:blipFill>
        </p:spPr>
        <p:txBody>
          <a:bodyPr/>
          <a:lstStyle/>
          <a:p>
            <a:endParaRPr lang="en-US"/>
          </a:p>
        </p:txBody>
      </p:sp>
      <p:sp>
        <p:nvSpPr>
          <p:cNvPr id="6" name="Freeform 6"/>
          <p:cNvSpPr/>
          <p:nvPr/>
        </p:nvSpPr>
        <p:spPr>
          <a:xfrm>
            <a:off x="-143891" y="-71743"/>
            <a:ext cx="19334277" cy="12905630"/>
          </a:xfrm>
          <a:custGeom>
            <a:avLst/>
            <a:gdLst/>
            <a:ahLst/>
            <a:cxnLst/>
            <a:rect l="l" t="t" r="r" b="b"/>
            <a:pathLst>
              <a:path w="19334277" h="12905630">
                <a:moveTo>
                  <a:pt x="0" y="0"/>
                </a:moveTo>
                <a:lnTo>
                  <a:pt x="19334277" y="0"/>
                </a:lnTo>
                <a:lnTo>
                  <a:pt x="19334277" y="12905630"/>
                </a:lnTo>
                <a:lnTo>
                  <a:pt x="0" y="12905630"/>
                </a:lnTo>
                <a:lnTo>
                  <a:pt x="0" y="0"/>
                </a:lnTo>
                <a:close/>
              </a:path>
            </a:pathLst>
          </a:custGeom>
          <a:blipFill>
            <a:blip r:embed="rId7"/>
            <a:stretch>
              <a:fillRect l="-93" r="-93"/>
            </a:stretch>
          </a:blipFill>
        </p:spPr>
        <p:txBody>
          <a:bodyPr/>
          <a:lstStyle/>
          <a:p>
            <a:endParaRPr lang="en-US"/>
          </a:p>
        </p:txBody>
      </p:sp>
      <p:grpSp>
        <p:nvGrpSpPr>
          <p:cNvPr id="7" name="Group 7"/>
          <p:cNvGrpSpPr/>
          <p:nvPr/>
        </p:nvGrpSpPr>
        <p:grpSpPr>
          <a:xfrm>
            <a:off x="-445506" y="-1168357"/>
            <a:ext cx="19179012" cy="12042199"/>
            <a:chOff x="0" y="0"/>
            <a:chExt cx="5051263" cy="3171608"/>
          </a:xfrm>
        </p:grpSpPr>
        <p:sp>
          <p:nvSpPr>
            <p:cNvPr id="8" name="Freeform 8"/>
            <p:cNvSpPr/>
            <p:nvPr/>
          </p:nvSpPr>
          <p:spPr>
            <a:xfrm>
              <a:off x="0" y="0"/>
              <a:ext cx="5051263" cy="3171608"/>
            </a:xfrm>
            <a:custGeom>
              <a:avLst/>
              <a:gdLst/>
              <a:ahLst/>
              <a:cxnLst/>
              <a:rect l="l" t="t" r="r" b="b"/>
              <a:pathLst>
                <a:path w="5051263" h="3171608">
                  <a:moveTo>
                    <a:pt x="0" y="0"/>
                  </a:moveTo>
                  <a:lnTo>
                    <a:pt x="5051263" y="0"/>
                  </a:lnTo>
                  <a:lnTo>
                    <a:pt x="5051263" y="3171608"/>
                  </a:lnTo>
                  <a:lnTo>
                    <a:pt x="0" y="3171608"/>
                  </a:lnTo>
                  <a:close/>
                </a:path>
              </a:pathLst>
            </a:custGeom>
            <a:solidFill>
              <a:srgbClr val="232356">
                <a:alpha val="87843"/>
              </a:srgbClr>
            </a:solidFill>
          </p:spPr>
          <p:txBody>
            <a:bodyPr/>
            <a:lstStyle/>
            <a:p>
              <a:endParaRPr lang="en-US"/>
            </a:p>
          </p:txBody>
        </p:sp>
        <p:sp>
          <p:nvSpPr>
            <p:cNvPr id="9" name="TextBox 9"/>
            <p:cNvSpPr txBox="1"/>
            <p:nvPr/>
          </p:nvSpPr>
          <p:spPr>
            <a:xfrm>
              <a:off x="0" y="-47625"/>
              <a:ext cx="5051263" cy="3219233"/>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2764303" y="4579950"/>
            <a:ext cx="12759394" cy="5335563"/>
          </a:xfrm>
          <a:prstGeom prst="rect">
            <a:avLst/>
          </a:prstGeom>
        </p:spPr>
        <p:txBody>
          <a:bodyPr lIns="0" tIns="0" rIns="0" bIns="0" rtlCol="0" anchor="t">
            <a:spAutoFit/>
          </a:bodyPr>
          <a:lstStyle/>
          <a:p>
            <a:pPr marL="582982" lvl="1" indent="-291491" algn="l">
              <a:lnSpc>
                <a:spcPts val="3780"/>
              </a:lnSpc>
              <a:buFont typeface="Arial"/>
              <a:buChar char="•"/>
            </a:pPr>
            <a:r>
              <a:rPr lang="en-US" sz="2700" dirty="0">
                <a:solidFill>
                  <a:srgbClr val="FFFFFF"/>
                </a:solidFill>
                <a:latin typeface="Poppins"/>
                <a:ea typeface="Poppins"/>
                <a:cs typeface="Poppins"/>
                <a:sym typeface="Poppins"/>
              </a:rPr>
              <a:t>Group (Large and Small) Aetna group PPO network for services outside of Montana, Wyoming, &amp; Idaho</a:t>
            </a:r>
          </a:p>
          <a:p>
            <a:pPr marL="582982" lvl="1" indent="-291491" algn="l">
              <a:lnSpc>
                <a:spcPts val="3780"/>
              </a:lnSpc>
              <a:buFont typeface="Arial"/>
              <a:buChar char="•"/>
            </a:pPr>
            <a:r>
              <a:rPr lang="en-US" sz="2700" dirty="0">
                <a:solidFill>
                  <a:srgbClr val="FFFFFF"/>
                </a:solidFill>
                <a:latin typeface="Poppins"/>
                <a:ea typeface="Poppins"/>
                <a:cs typeface="Poppins"/>
                <a:sym typeface="Poppins"/>
              </a:rPr>
              <a:t>Individual members have access to the Aetna PPO network in Colorado, Nebraska, South Dakota, and Utah (New for Idaho and Montana members)</a:t>
            </a:r>
          </a:p>
          <a:p>
            <a:pPr marL="1040182" lvl="2" indent="-291491">
              <a:lnSpc>
                <a:spcPts val="3780"/>
              </a:lnSpc>
              <a:buFont typeface="Arial"/>
              <a:buChar char="•"/>
            </a:pPr>
            <a:r>
              <a:rPr lang="en-US" sz="2700" dirty="0">
                <a:solidFill>
                  <a:srgbClr val="FFFFFF"/>
                </a:solidFill>
                <a:latin typeface="Poppins"/>
                <a:ea typeface="Poppins"/>
                <a:cs typeface="Poppins"/>
                <a:sym typeface="Poppins"/>
              </a:rPr>
              <a:t>Note-Individual Link members still require referral/authorization</a:t>
            </a:r>
          </a:p>
          <a:p>
            <a:pPr marL="582982" lvl="1" indent="-291491">
              <a:lnSpc>
                <a:spcPts val="3780"/>
              </a:lnSpc>
              <a:buFont typeface="Arial"/>
              <a:buChar char="•"/>
            </a:pPr>
            <a:r>
              <a:rPr lang="en-US" sz="2700" dirty="0">
                <a:solidFill>
                  <a:srgbClr val="FFFFFF"/>
                </a:solidFill>
                <a:latin typeface="Poppins"/>
                <a:ea typeface="Poppins"/>
                <a:cs typeface="Poppins"/>
                <a:sym typeface="Poppins"/>
              </a:rPr>
              <a:t>For urgent and emergent services outside our 3 state service area (ID,MT,WY) and states listed above (CO,NE,SD,UT) the Aetna group PPO network is available for individual members  </a:t>
            </a:r>
          </a:p>
          <a:p>
            <a:pPr marL="582982" lvl="1" indent="-291491" algn="l">
              <a:lnSpc>
                <a:spcPts val="3780"/>
              </a:lnSpc>
              <a:buFont typeface="Arial"/>
              <a:buChar char="•"/>
            </a:pPr>
            <a:endParaRPr lang="en-US" sz="2700" dirty="0">
              <a:solidFill>
                <a:srgbClr val="FFFFFF"/>
              </a:solidFill>
              <a:latin typeface="Poppins"/>
              <a:ea typeface="Poppins"/>
              <a:cs typeface="Poppins"/>
              <a:sym typeface="Poppins"/>
            </a:endParaRPr>
          </a:p>
          <a:p>
            <a:pPr algn="l">
              <a:lnSpc>
                <a:spcPts val="3780"/>
              </a:lnSpc>
            </a:pPr>
            <a:endParaRPr lang="en-US" sz="2700" dirty="0">
              <a:solidFill>
                <a:srgbClr val="FFFFFF"/>
              </a:solidFill>
              <a:latin typeface="Poppins"/>
              <a:ea typeface="Poppins"/>
              <a:cs typeface="Poppins"/>
              <a:sym typeface="Poppins"/>
            </a:endParaRPr>
          </a:p>
        </p:txBody>
      </p:sp>
      <p:sp>
        <p:nvSpPr>
          <p:cNvPr id="11" name="Freeform 11"/>
          <p:cNvSpPr/>
          <p:nvPr/>
        </p:nvSpPr>
        <p:spPr>
          <a:xfrm>
            <a:off x="7587191" y="1294081"/>
            <a:ext cx="2979253" cy="720979"/>
          </a:xfrm>
          <a:custGeom>
            <a:avLst/>
            <a:gdLst/>
            <a:ahLst/>
            <a:cxnLst/>
            <a:rect l="l" t="t" r="r" b="b"/>
            <a:pathLst>
              <a:path w="2979253" h="720979">
                <a:moveTo>
                  <a:pt x="0" y="0"/>
                </a:moveTo>
                <a:lnTo>
                  <a:pt x="2979253" y="0"/>
                </a:lnTo>
                <a:lnTo>
                  <a:pt x="2979253" y="720980"/>
                </a:lnTo>
                <a:lnTo>
                  <a:pt x="0" y="720980"/>
                </a:lnTo>
                <a:lnTo>
                  <a:pt x="0" y="0"/>
                </a:lnTo>
                <a:close/>
              </a:path>
            </a:pathLst>
          </a:custGeom>
          <a:blipFill>
            <a:blip r:embed="rId4"/>
            <a:stretch>
              <a:fillRect/>
            </a:stretch>
          </a:blipFill>
        </p:spPr>
        <p:txBody>
          <a:bodyPr/>
          <a:lstStyle/>
          <a:p>
            <a:endParaRPr lang="en-US"/>
          </a:p>
        </p:txBody>
      </p:sp>
      <p:grpSp>
        <p:nvGrpSpPr>
          <p:cNvPr id="12" name="Group 12"/>
          <p:cNvGrpSpPr/>
          <p:nvPr/>
        </p:nvGrpSpPr>
        <p:grpSpPr>
          <a:xfrm>
            <a:off x="4803499" y="2300811"/>
            <a:ext cx="8681003" cy="1660014"/>
            <a:chOff x="0" y="0"/>
            <a:chExt cx="2286355" cy="437205"/>
          </a:xfrm>
        </p:grpSpPr>
        <p:sp>
          <p:nvSpPr>
            <p:cNvPr id="13" name="Freeform 13"/>
            <p:cNvSpPr/>
            <p:nvPr/>
          </p:nvSpPr>
          <p:spPr>
            <a:xfrm>
              <a:off x="0" y="0"/>
              <a:ext cx="2286355" cy="437205"/>
            </a:xfrm>
            <a:custGeom>
              <a:avLst/>
              <a:gdLst/>
              <a:ahLst/>
              <a:cxnLst/>
              <a:rect l="l" t="t" r="r" b="b"/>
              <a:pathLst>
                <a:path w="2286355" h="437205">
                  <a:moveTo>
                    <a:pt x="45483" y="0"/>
                  </a:moveTo>
                  <a:lnTo>
                    <a:pt x="2240872" y="0"/>
                  </a:lnTo>
                  <a:cubicBezTo>
                    <a:pt x="2265991" y="0"/>
                    <a:pt x="2286355" y="20363"/>
                    <a:pt x="2286355" y="45483"/>
                  </a:cubicBezTo>
                  <a:lnTo>
                    <a:pt x="2286355" y="391722"/>
                  </a:lnTo>
                  <a:cubicBezTo>
                    <a:pt x="2286355" y="416842"/>
                    <a:pt x="2265991" y="437205"/>
                    <a:pt x="2240872" y="437205"/>
                  </a:cubicBezTo>
                  <a:lnTo>
                    <a:pt x="45483" y="437205"/>
                  </a:lnTo>
                  <a:cubicBezTo>
                    <a:pt x="20363" y="437205"/>
                    <a:pt x="0" y="416842"/>
                    <a:pt x="0" y="391722"/>
                  </a:cubicBezTo>
                  <a:lnTo>
                    <a:pt x="0" y="45483"/>
                  </a:lnTo>
                  <a:cubicBezTo>
                    <a:pt x="0" y="20363"/>
                    <a:pt x="20363" y="0"/>
                    <a:pt x="45483" y="0"/>
                  </a:cubicBezTo>
                  <a:close/>
                </a:path>
              </a:pathLst>
            </a:custGeom>
            <a:solidFill>
              <a:srgbClr val="232356"/>
            </a:solidFill>
          </p:spPr>
          <p:txBody>
            <a:bodyPr/>
            <a:lstStyle/>
            <a:p>
              <a:endParaRPr lang="en-US"/>
            </a:p>
          </p:txBody>
        </p:sp>
        <p:sp>
          <p:nvSpPr>
            <p:cNvPr id="14" name="TextBox 14"/>
            <p:cNvSpPr txBox="1"/>
            <p:nvPr/>
          </p:nvSpPr>
          <p:spPr>
            <a:xfrm>
              <a:off x="0" y="-47625"/>
              <a:ext cx="2286355" cy="48483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4147286" y="2769820"/>
            <a:ext cx="9993429" cy="779145"/>
          </a:xfrm>
          <a:prstGeom prst="rect">
            <a:avLst/>
          </a:prstGeom>
        </p:spPr>
        <p:txBody>
          <a:bodyPr lIns="0" tIns="0" rIns="0" bIns="0" rtlCol="0" anchor="t">
            <a:spAutoFit/>
          </a:bodyPr>
          <a:lstStyle/>
          <a:p>
            <a:pPr algn="ctr">
              <a:lnSpc>
                <a:spcPts val="5939"/>
              </a:lnSpc>
            </a:pPr>
            <a:r>
              <a:rPr lang="en-US" sz="5499">
                <a:solidFill>
                  <a:srgbClr val="FFFFFF"/>
                </a:solidFill>
                <a:latin typeface="DM Serif Display"/>
                <a:ea typeface="DM Serif Display"/>
                <a:cs typeface="DM Serif Display"/>
                <a:sym typeface="DM Serif Display"/>
              </a:rPr>
              <a:t>Networks (Out of State)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2915" y="3492793"/>
            <a:ext cx="1160678" cy="116067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2356"/>
            </a:solidFill>
          </p:spPr>
          <p:txBody>
            <a:bodyPr/>
            <a:lstStyle/>
            <a:p>
              <a:endParaRPr lang="en-US"/>
            </a:p>
          </p:txBody>
        </p:sp>
      </p:grpSp>
      <p:sp>
        <p:nvSpPr>
          <p:cNvPr id="4" name="Freeform 4"/>
          <p:cNvSpPr/>
          <p:nvPr/>
        </p:nvSpPr>
        <p:spPr>
          <a:xfrm>
            <a:off x="2540548" y="3724395"/>
            <a:ext cx="825412" cy="697473"/>
          </a:xfrm>
          <a:custGeom>
            <a:avLst/>
            <a:gdLst/>
            <a:ahLst/>
            <a:cxnLst/>
            <a:rect l="l" t="t" r="r" b="b"/>
            <a:pathLst>
              <a:path w="825412" h="697473">
                <a:moveTo>
                  <a:pt x="0" y="0"/>
                </a:moveTo>
                <a:lnTo>
                  <a:pt x="825413" y="0"/>
                </a:lnTo>
                <a:lnTo>
                  <a:pt x="825413" y="697473"/>
                </a:lnTo>
                <a:lnTo>
                  <a:pt x="0" y="6974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3789460" y="3422511"/>
            <a:ext cx="7607690" cy="514002"/>
          </a:xfrm>
          <a:prstGeom prst="rect">
            <a:avLst/>
          </a:prstGeom>
        </p:spPr>
        <p:txBody>
          <a:bodyPr lIns="0" tIns="0" rIns="0" bIns="0" rtlCol="0" anchor="t">
            <a:spAutoFit/>
          </a:bodyPr>
          <a:lstStyle/>
          <a:p>
            <a:pPr algn="l">
              <a:lnSpc>
                <a:spcPts val="4219"/>
              </a:lnSpc>
            </a:pPr>
            <a:r>
              <a:rPr lang="en-US" sz="3013">
                <a:solidFill>
                  <a:srgbClr val="000000"/>
                </a:solidFill>
                <a:latin typeface="DM Serif Display"/>
                <a:ea typeface="DM Serif Display"/>
                <a:cs typeface="DM Serif Display"/>
                <a:sym typeface="DM Serif Display"/>
              </a:rPr>
              <a:t>Hundreds of Medications at $0 Out of Pocket</a:t>
            </a:r>
          </a:p>
        </p:txBody>
      </p:sp>
      <p:sp>
        <p:nvSpPr>
          <p:cNvPr id="6" name="TextBox 6"/>
          <p:cNvSpPr txBox="1"/>
          <p:nvPr/>
        </p:nvSpPr>
        <p:spPr>
          <a:xfrm>
            <a:off x="3789460" y="3985132"/>
            <a:ext cx="11845325" cy="862602"/>
          </a:xfrm>
          <a:prstGeom prst="rect">
            <a:avLst/>
          </a:prstGeom>
        </p:spPr>
        <p:txBody>
          <a:bodyPr lIns="0" tIns="0" rIns="0" bIns="0" rtlCol="0" anchor="t">
            <a:spAutoFit/>
          </a:bodyPr>
          <a:lstStyle/>
          <a:p>
            <a:pPr algn="l">
              <a:lnSpc>
                <a:spcPts val="3380"/>
              </a:lnSpc>
            </a:pPr>
            <a:r>
              <a:rPr lang="en-US" sz="2414">
                <a:solidFill>
                  <a:srgbClr val="000000"/>
                </a:solidFill>
                <a:latin typeface="Poppins"/>
                <a:ea typeface="Poppins"/>
                <a:cs typeface="Poppins"/>
                <a:sym typeface="Poppins"/>
              </a:rPr>
              <a:t>We offer hundreds of prescriptions for members with no out-of-pocket cost, including medications for diabetes, depression, asthma, and more.</a:t>
            </a:r>
          </a:p>
        </p:txBody>
      </p:sp>
      <p:grpSp>
        <p:nvGrpSpPr>
          <p:cNvPr id="7" name="Group 7"/>
          <p:cNvGrpSpPr/>
          <p:nvPr/>
        </p:nvGrpSpPr>
        <p:grpSpPr>
          <a:xfrm>
            <a:off x="2372915" y="5301976"/>
            <a:ext cx="1146744" cy="114674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2356"/>
            </a:solidFill>
          </p:spPr>
          <p:txBody>
            <a:bodyPr/>
            <a:lstStyle/>
            <a:p>
              <a:endParaRPr lang="en-US"/>
            </a:p>
          </p:txBody>
        </p:sp>
      </p:grpSp>
      <p:sp>
        <p:nvSpPr>
          <p:cNvPr id="9" name="Freeform 9"/>
          <p:cNvSpPr/>
          <p:nvPr/>
        </p:nvSpPr>
        <p:spPr>
          <a:xfrm>
            <a:off x="2543993" y="5508811"/>
            <a:ext cx="825187" cy="771174"/>
          </a:xfrm>
          <a:custGeom>
            <a:avLst/>
            <a:gdLst/>
            <a:ahLst/>
            <a:cxnLst/>
            <a:rect l="l" t="t" r="r" b="b"/>
            <a:pathLst>
              <a:path w="825187" h="771174">
                <a:moveTo>
                  <a:pt x="0" y="0"/>
                </a:moveTo>
                <a:lnTo>
                  <a:pt x="825187" y="0"/>
                </a:lnTo>
                <a:lnTo>
                  <a:pt x="825187" y="771174"/>
                </a:lnTo>
                <a:lnTo>
                  <a:pt x="0" y="7711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3831992" y="5244826"/>
            <a:ext cx="7320946" cy="514002"/>
          </a:xfrm>
          <a:prstGeom prst="rect">
            <a:avLst/>
          </a:prstGeom>
        </p:spPr>
        <p:txBody>
          <a:bodyPr lIns="0" tIns="0" rIns="0" bIns="0" rtlCol="0" anchor="t">
            <a:spAutoFit/>
          </a:bodyPr>
          <a:lstStyle/>
          <a:p>
            <a:pPr algn="l">
              <a:lnSpc>
                <a:spcPts val="4219"/>
              </a:lnSpc>
            </a:pPr>
            <a:r>
              <a:rPr lang="en-US" sz="3013">
                <a:solidFill>
                  <a:srgbClr val="000000"/>
                </a:solidFill>
                <a:latin typeface="DM Serif Display"/>
                <a:ea typeface="DM Serif Display"/>
                <a:cs typeface="DM Serif Display"/>
                <a:sym typeface="DM Serif Display"/>
              </a:rPr>
              <a:t>24/7 Access to a Doctor</a:t>
            </a:r>
          </a:p>
        </p:txBody>
      </p:sp>
      <p:sp>
        <p:nvSpPr>
          <p:cNvPr id="11" name="TextBox 11"/>
          <p:cNvSpPr txBox="1"/>
          <p:nvPr/>
        </p:nvSpPr>
        <p:spPr>
          <a:xfrm>
            <a:off x="3843196" y="5833072"/>
            <a:ext cx="11791589" cy="1290990"/>
          </a:xfrm>
          <a:prstGeom prst="rect">
            <a:avLst/>
          </a:prstGeom>
        </p:spPr>
        <p:txBody>
          <a:bodyPr lIns="0" tIns="0" rIns="0" bIns="0" rtlCol="0" anchor="t">
            <a:spAutoFit/>
          </a:bodyPr>
          <a:lstStyle/>
          <a:p>
            <a:pPr algn="l">
              <a:lnSpc>
                <a:spcPts val="3393"/>
              </a:lnSpc>
            </a:pPr>
            <a:r>
              <a:rPr lang="en-US" sz="2423">
                <a:solidFill>
                  <a:srgbClr val="000000"/>
                </a:solidFill>
                <a:latin typeface="Poppins"/>
                <a:ea typeface="Poppins"/>
                <a:cs typeface="Poppins"/>
                <a:sym typeface="Poppins"/>
              </a:rPr>
              <a:t>Need to see a doctor at the drop of a hat?  Use your telehealth benefit to call or video chat with a provider for in-network care for your physical and mental health.</a:t>
            </a:r>
          </a:p>
        </p:txBody>
      </p:sp>
      <p:grpSp>
        <p:nvGrpSpPr>
          <p:cNvPr id="12" name="Group 12"/>
          <p:cNvGrpSpPr/>
          <p:nvPr/>
        </p:nvGrpSpPr>
        <p:grpSpPr>
          <a:xfrm>
            <a:off x="-106891" y="-816497"/>
            <a:ext cx="1135591" cy="12513197"/>
            <a:chOff x="0" y="0"/>
            <a:chExt cx="299086" cy="3295657"/>
          </a:xfrm>
        </p:grpSpPr>
        <p:sp>
          <p:nvSpPr>
            <p:cNvPr id="13" name="Freeform 13"/>
            <p:cNvSpPr/>
            <p:nvPr/>
          </p:nvSpPr>
          <p:spPr>
            <a:xfrm>
              <a:off x="0" y="0"/>
              <a:ext cx="299086" cy="3295657"/>
            </a:xfrm>
            <a:custGeom>
              <a:avLst/>
              <a:gdLst/>
              <a:ahLst/>
              <a:cxnLst/>
              <a:rect l="l" t="t" r="r" b="b"/>
              <a:pathLst>
                <a:path w="299086" h="3295657">
                  <a:moveTo>
                    <a:pt x="0" y="0"/>
                  </a:moveTo>
                  <a:lnTo>
                    <a:pt x="299086" y="0"/>
                  </a:lnTo>
                  <a:lnTo>
                    <a:pt x="299086" y="3295657"/>
                  </a:lnTo>
                  <a:lnTo>
                    <a:pt x="0" y="3295657"/>
                  </a:lnTo>
                  <a:close/>
                </a:path>
              </a:pathLst>
            </a:custGeom>
            <a:solidFill>
              <a:srgbClr val="28C6B4"/>
            </a:solidFill>
          </p:spPr>
          <p:txBody>
            <a:bodyPr/>
            <a:lstStyle/>
            <a:p>
              <a:endParaRPr lang="en-US"/>
            </a:p>
          </p:txBody>
        </p:sp>
        <p:sp>
          <p:nvSpPr>
            <p:cNvPr id="14" name="TextBox 14"/>
            <p:cNvSpPr txBox="1"/>
            <p:nvPr/>
          </p:nvSpPr>
          <p:spPr>
            <a:xfrm>
              <a:off x="0" y="-47625"/>
              <a:ext cx="299086" cy="3343282"/>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3797183" y="7502889"/>
            <a:ext cx="7320946" cy="514002"/>
          </a:xfrm>
          <a:prstGeom prst="rect">
            <a:avLst/>
          </a:prstGeom>
        </p:spPr>
        <p:txBody>
          <a:bodyPr lIns="0" tIns="0" rIns="0" bIns="0" rtlCol="0" anchor="t">
            <a:spAutoFit/>
          </a:bodyPr>
          <a:lstStyle/>
          <a:p>
            <a:pPr algn="l">
              <a:lnSpc>
                <a:spcPts val="4219"/>
              </a:lnSpc>
            </a:pPr>
            <a:r>
              <a:rPr lang="en-US" sz="3013">
                <a:solidFill>
                  <a:srgbClr val="000000"/>
                </a:solidFill>
                <a:latin typeface="DM Serif Display"/>
                <a:ea typeface="DM Serif Display"/>
                <a:cs typeface="DM Serif Display"/>
                <a:sym typeface="DM Serif Display"/>
              </a:rPr>
              <a:t>$100 Dental Exam Reimbursement</a:t>
            </a:r>
          </a:p>
        </p:txBody>
      </p:sp>
      <p:sp>
        <p:nvSpPr>
          <p:cNvPr id="16" name="TextBox 16"/>
          <p:cNvSpPr txBox="1"/>
          <p:nvPr/>
        </p:nvSpPr>
        <p:spPr>
          <a:xfrm>
            <a:off x="3808386" y="8091135"/>
            <a:ext cx="11826399" cy="1290990"/>
          </a:xfrm>
          <a:prstGeom prst="rect">
            <a:avLst/>
          </a:prstGeom>
        </p:spPr>
        <p:txBody>
          <a:bodyPr lIns="0" tIns="0" rIns="0" bIns="0" rtlCol="0" anchor="t">
            <a:spAutoFit/>
          </a:bodyPr>
          <a:lstStyle/>
          <a:p>
            <a:pPr algn="l">
              <a:lnSpc>
                <a:spcPts val="3393"/>
              </a:lnSpc>
            </a:pPr>
            <a:r>
              <a:rPr lang="en-US" sz="2423">
                <a:solidFill>
                  <a:srgbClr val="000000"/>
                </a:solidFill>
                <a:latin typeface="Poppins"/>
                <a:ea typeface="Poppins"/>
                <a:cs typeface="Poppins"/>
                <a:sym typeface="Poppins"/>
              </a:rPr>
              <a:t>Your oral health is a strong indicator of your overall health. That's why we offer each member an annual reimbursement of up to $100 for your dental exam. </a:t>
            </a:r>
          </a:p>
        </p:txBody>
      </p:sp>
      <p:grpSp>
        <p:nvGrpSpPr>
          <p:cNvPr id="17" name="Group 17"/>
          <p:cNvGrpSpPr/>
          <p:nvPr/>
        </p:nvGrpSpPr>
        <p:grpSpPr>
          <a:xfrm>
            <a:off x="2407725" y="7560039"/>
            <a:ext cx="1006366" cy="1006366"/>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2356"/>
            </a:solidFill>
          </p:spPr>
          <p:txBody>
            <a:bodyPr/>
            <a:lstStyle/>
            <a:p>
              <a:endParaRPr lang="en-US"/>
            </a:p>
          </p:txBody>
        </p:sp>
      </p:grpSp>
      <p:sp>
        <p:nvSpPr>
          <p:cNvPr id="19" name="Freeform 19"/>
          <p:cNvSpPr/>
          <p:nvPr/>
        </p:nvSpPr>
        <p:spPr>
          <a:xfrm>
            <a:off x="2642541" y="7664903"/>
            <a:ext cx="536733" cy="796636"/>
          </a:xfrm>
          <a:custGeom>
            <a:avLst/>
            <a:gdLst/>
            <a:ahLst/>
            <a:cxnLst/>
            <a:rect l="l" t="t" r="r" b="b"/>
            <a:pathLst>
              <a:path w="536733" h="796636">
                <a:moveTo>
                  <a:pt x="0" y="0"/>
                </a:moveTo>
                <a:lnTo>
                  <a:pt x="536733" y="0"/>
                </a:lnTo>
                <a:lnTo>
                  <a:pt x="536733" y="796636"/>
                </a:lnTo>
                <a:lnTo>
                  <a:pt x="0" y="7966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0" name="Group 20"/>
          <p:cNvGrpSpPr/>
          <p:nvPr/>
        </p:nvGrpSpPr>
        <p:grpSpPr>
          <a:xfrm>
            <a:off x="1730829" y="1453548"/>
            <a:ext cx="7937941" cy="1168864"/>
            <a:chOff x="0" y="0"/>
            <a:chExt cx="2090651" cy="307849"/>
          </a:xfrm>
        </p:grpSpPr>
        <p:sp>
          <p:nvSpPr>
            <p:cNvPr id="21" name="Freeform 21"/>
            <p:cNvSpPr/>
            <p:nvPr/>
          </p:nvSpPr>
          <p:spPr>
            <a:xfrm>
              <a:off x="0" y="0"/>
              <a:ext cx="2090651" cy="307849"/>
            </a:xfrm>
            <a:custGeom>
              <a:avLst/>
              <a:gdLst/>
              <a:ahLst/>
              <a:cxnLst/>
              <a:rect l="l" t="t" r="r" b="b"/>
              <a:pathLst>
                <a:path w="2090651" h="307849">
                  <a:moveTo>
                    <a:pt x="49741" y="0"/>
                  </a:moveTo>
                  <a:lnTo>
                    <a:pt x="2040911" y="0"/>
                  </a:lnTo>
                  <a:cubicBezTo>
                    <a:pt x="2068382" y="0"/>
                    <a:pt x="2090651" y="22270"/>
                    <a:pt x="2090651" y="49741"/>
                  </a:cubicBezTo>
                  <a:lnTo>
                    <a:pt x="2090651" y="258108"/>
                  </a:lnTo>
                  <a:cubicBezTo>
                    <a:pt x="2090651" y="271300"/>
                    <a:pt x="2085410" y="283952"/>
                    <a:pt x="2076082" y="293280"/>
                  </a:cubicBezTo>
                  <a:cubicBezTo>
                    <a:pt x="2066754" y="302608"/>
                    <a:pt x="2054103" y="307849"/>
                    <a:pt x="2040911" y="307849"/>
                  </a:cubicBezTo>
                  <a:lnTo>
                    <a:pt x="49741" y="307849"/>
                  </a:lnTo>
                  <a:cubicBezTo>
                    <a:pt x="22270" y="307849"/>
                    <a:pt x="0" y="285579"/>
                    <a:pt x="0" y="258108"/>
                  </a:cubicBezTo>
                  <a:lnTo>
                    <a:pt x="0" y="49741"/>
                  </a:lnTo>
                  <a:cubicBezTo>
                    <a:pt x="0" y="22270"/>
                    <a:pt x="22270" y="0"/>
                    <a:pt x="49741" y="0"/>
                  </a:cubicBezTo>
                  <a:close/>
                </a:path>
              </a:pathLst>
            </a:custGeom>
            <a:solidFill>
              <a:srgbClr val="232356"/>
            </a:solidFill>
          </p:spPr>
          <p:txBody>
            <a:bodyPr/>
            <a:lstStyle/>
            <a:p>
              <a:endParaRPr lang="en-US"/>
            </a:p>
          </p:txBody>
        </p:sp>
        <p:sp>
          <p:nvSpPr>
            <p:cNvPr id="22" name="TextBox 22"/>
            <p:cNvSpPr txBox="1"/>
            <p:nvPr/>
          </p:nvSpPr>
          <p:spPr>
            <a:xfrm>
              <a:off x="0" y="-47625"/>
              <a:ext cx="2090651" cy="355474"/>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140146" y="1783070"/>
            <a:ext cx="7935438" cy="547920"/>
          </a:xfrm>
          <a:prstGeom prst="rect">
            <a:avLst/>
          </a:prstGeom>
        </p:spPr>
        <p:txBody>
          <a:bodyPr lIns="0" tIns="0" rIns="0" bIns="0" rtlCol="0" anchor="t">
            <a:spAutoFit/>
          </a:bodyPr>
          <a:lstStyle/>
          <a:p>
            <a:pPr algn="l">
              <a:lnSpc>
                <a:spcPts val="4162"/>
              </a:lnSpc>
            </a:pPr>
            <a:r>
              <a:rPr lang="en-US" sz="3854">
                <a:solidFill>
                  <a:srgbClr val="FFFFFF"/>
                </a:solidFill>
                <a:latin typeface="DM Serif Display"/>
                <a:ea typeface="DM Serif Display"/>
                <a:cs typeface="DM Serif Display"/>
                <a:sym typeface="DM Serif Display"/>
              </a:rPr>
              <a:t>Signature Benefits</a:t>
            </a:r>
          </a:p>
        </p:txBody>
      </p:sp>
      <p:sp>
        <p:nvSpPr>
          <p:cNvPr id="24" name="Freeform 24"/>
          <p:cNvSpPr/>
          <p:nvPr/>
        </p:nvSpPr>
        <p:spPr>
          <a:xfrm>
            <a:off x="2140146" y="782117"/>
            <a:ext cx="2318667" cy="542568"/>
          </a:xfrm>
          <a:custGeom>
            <a:avLst/>
            <a:gdLst/>
            <a:ahLst/>
            <a:cxnLst/>
            <a:rect l="l" t="t" r="r" b="b"/>
            <a:pathLst>
              <a:path w="2318667" h="542568">
                <a:moveTo>
                  <a:pt x="0" y="0"/>
                </a:moveTo>
                <a:lnTo>
                  <a:pt x="2318667" y="0"/>
                </a:lnTo>
                <a:lnTo>
                  <a:pt x="2318667" y="542568"/>
                </a:lnTo>
                <a:lnTo>
                  <a:pt x="0" y="542568"/>
                </a:lnTo>
                <a:lnTo>
                  <a:pt x="0" y="0"/>
                </a:lnTo>
                <a:close/>
              </a:path>
            </a:pathLst>
          </a:custGeom>
          <a:blipFill>
            <a:blip r:embed="rId9"/>
            <a:stretch>
              <a:fillRect/>
            </a:stretch>
          </a:blipFill>
        </p:spPr>
        <p:txBody>
          <a:bodyPr/>
          <a:lstStyle/>
          <a:p>
            <a:endParaRPr lang="en-US"/>
          </a:p>
        </p:txBody>
      </p:sp>
      <p:sp>
        <p:nvSpPr>
          <p:cNvPr id="25" name="TextBox 25"/>
          <p:cNvSpPr txBox="1"/>
          <p:nvPr/>
        </p:nvSpPr>
        <p:spPr>
          <a:xfrm>
            <a:off x="10513075" y="9534525"/>
            <a:ext cx="6842366" cy="391049"/>
          </a:xfrm>
          <a:prstGeom prst="rect">
            <a:avLst/>
          </a:prstGeom>
        </p:spPr>
        <p:txBody>
          <a:bodyPr lIns="0" tIns="0" rIns="0" bIns="0" rtlCol="0" anchor="t">
            <a:spAutoFit/>
          </a:bodyPr>
          <a:lstStyle/>
          <a:p>
            <a:pPr algn="r">
              <a:lnSpc>
                <a:spcPts val="1546"/>
              </a:lnSpc>
            </a:pPr>
            <a:r>
              <a:rPr lang="en-US" sz="1431" b="1">
                <a:solidFill>
                  <a:srgbClr val="000000"/>
                </a:solidFill>
                <a:latin typeface="Poppins Bold"/>
                <a:ea typeface="Poppins Bold"/>
                <a:cs typeface="Poppins Bold"/>
                <a:sym typeface="Poppins Bold"/>
              </a:rPr>
              <a:t>Signature Benefits apply only to group and individual plans.  Exclusions apply.   Check your Outline of Coverage for more information.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209473" y="9079272"/>
            <a:ext cx="2531790" cy="613959"/>
          </a:xfrm>
          <a:custGeom>
            <a:avLst/>
            <a:gdLst/>
            <a:ahLst/>
            <a:cxnLst/>
            <a:rect l="l" t="t" r="r" b="b"/>
            <a:pathLst>
              <a:path w="2531790" h="613959">
                <a:moveTo>
                  <a:pt x="0" y="0"/>
                </a:moveTo>
                <a:lnTo>
                  <a:pt x="2531790" y="0"/>
                </a:lnTo>
                <a:lnTo>
                  <a:pt x="2531790" y="613959"/>
                </a:lnTo>
                <a:lnTo>
                  <a:pt x="0" y="613959"/>
                </a:lnTo>
                <a:lnTo>
                  <a:pt x="0" y="0"/>
                </a:lnTo>
                <a:close/>
              </a:path>
            </a:pathLst>
          </a:custGeom>
          <a:blipFill>
            <a:blip r:embed="rId4"/>
            <a:stretch>
              <a:fillRect/>
            </a:stretch>
          </a:blipFill>
        </p:spPr>
        <p:txBody>
          <a:bodyPr/>
          <a:lstStyle/>
          <a:p>
            <a:endParaRPr lang="en-US"/>
          </a:p>
        </p:txBody>
      </p:sp>
      <p:sp>
        <p:nvSpPr>
          <p:cNvPr id="4" name="Freeform 4"/>
          <p:cNvSpPr/>
          <p:nvPr/>
        </p:nvSpPr>
        <p:spPr>
          <a:xfrm>
            <a:off x="866380" y="2495782"/>
            <a:ext cx="4542492" cy="244159"/>
          </a:xfrm>
          <a:custGeom>
            <a:avLst/>
            <a:gdLst/>
            <a:ahLst/>
            <a:cxnLst/>
            <a:rect l="l" t="t" r="r" b="b"/>
            <a:pathLst>
              <a:path w="4542492" h="244159">
                <a:moveTo>
                  <a:pt x="0" y="0"/>
                </a:moveTo>
                <a:lnTo>
                  <a:pt x="4542493" y="0"/>
                </a:lnTo>
                <a:lnTo>
                  <a:pt x="4542493" y="244159"/>
                </a:lnTo>
                <a:lnTo>
                  <a:pt x="0" y="2441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845131" y="-2778683"/>
            <a:ext cx="19978263" cy="13310518"/>
          </a:xfrm>
          <a:custGeom>
            <a:avLst/>
            <a:gdLst/>
            <a:ahLst/>
            <a:cxnLst/>
            <a:rect l="l" t="t" r="r" b="b"/>
            <a:pathLst>
              <a:path w="19978263" h="13310518">
                <a:moveTo>
                  <a:pt x="19978262" y="0"/>
                </a:moveTo>
                <a:lnTo>
                  <a:pt x="0" y="0"/>
                </a:lnTo>
                <a:lnTo>
                  <a:pt x="0" y="13310518"/>
                </a:lnTo>
                <a:lnTo>
                  <a:pt x="19978262" y="13310518"/>
                </a:lnTo>
                <a:lnTo>
                  <a:pt x="19978262" y="0"/>
                </a:lnTo>
                <a:close/>
              </a:path>
            </a:pathLst>
          </a:custGeom>
          <a:blipFill>
            <a:blip r:embed="rId7"/>
            <a:stretch>
              <a:fillRect/>
            </a:stretch>
          </a:blipFill>
        </p:spPr>
        <p:txBody>
          <a:bodyPr/>
          <a:lstStyle/>
          <a:p>
            <a:endParaRPr lang="en-US"/>
          </a:p>
        </p:txBody>
      </p:sp>
      <p:grpSp>
        <p:nvGrpSpPr>
          <p:cNvPr id="6" name="Group 6"/>
          <p:cNvGrpSpPr/>
          <p:nvPr/>
        </p:nvGrpSpPr>
        <p:grpSpPr>
          <a:xfrm>
            <a:off x="-208778" y="-100485"/>
            <a:ext cx="18705556" cy="10487970"/>
            <a:chOff x="0" y="0"/>
            <a:chExt cx="4926566" cy="2762264"/>
          </a:xfrm>
        </p:grpSpPr>
        <p:sp>
          <p:nvSpPr>
            <p:cNvPr id="7" name="Freeform 7"/>
            <p:cNvSpPr/>
            <p:nvPr/>
          </p:nvSpPr>
          <p:spPr>
            <a:xfrm>
              <a:off x="0" y="0"/>
              <a:ext cx="4926566" cy="2762264"/>
            </a:xfrm>
            <a:custGeom>
              <a:avLst/>
              <a:gdLst/>
              <a:ahLst/>
              <a:cxnLst/>
              <a:rect l="l" t="t" r="r" b="b"/>
              <a:pathLst>
                <a:path w="4926566" h="2762264">
                  <a:moveTo>
                    <a:pt x="0" y="0"/>
                  </a:moveTo>
                  <a:lnTo>
                    <a:pt x="4926566" y="0"/>
                  </a:lnTo>
                  <a:lnTo>
                    <a:pt x="4926566" y="2762264"/>
                  </a:lnTo>
                  <a:lnTo>
                    <a:pt x="0" y="2762264"/>
                  </a:lnTo>
                  <a:close/>
                </a:path>
              </a:pathLst>
            </a:custGeom>
            <a:solidFill>
              <a:srgbClr val="232356">
                <a:alpha val="69804"/>
              </a:srgbClr>
            </a:solidFill>
          </p:spPr>
          <p:txBody>
            <a:bodyPr/>
            <a:lstStyle/>
            <a:p>
              <a:endParaRPr lang="en-US"/>
            </a:p>
          </p:txBody>
        </p:sp>
        <p:sp>
          <p:nvSpPr>
            <p:cNvPr id="8" name="TextBox 8"/>
            <p:cNvSpPr txBox="1"/>
            <p:nvPr/>
          </p:nvSpPr>
          <p:spPr>
            <a:xfrm>
              <a:off x="0" y="-47625"/>
              <a:ext cx="4926566" cy="2809889"/>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2970886" y="1610780"/>
            <a:ext cx="2979253" cy="720979"/>
          </a:xfrm>
          <a:custGeom>
            <a:avLst/>
            <a:gdLst/>
            <a:ahLst/>
            <a:cxnLst/>
            <a:rect l="l" t="t" r="r" b="b"/>
            <a:pathLst>
              <a:path w="2979253" h="720979">
                <a:moveTo>
                  <a:pt x="0" y="0"/>
                </a:moveTo>
                <a:lnTo>
                  <a:pt x="2979253" y="0"/>
                </a:lnTo>
                <a:lnTo>
                  <a:pt x="2979253" y="720980"/>
                </a:lnTo>
                <a:lnTo>
                  <a:pt x="0" y="720980"/>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3443852" y="4570487"/>
            <a:ext cx="7808901" cy="2220223"/>
          </a:xfrm>
          <a:prstGeom prst="rect">
            <a:avLst/>
          </a:prstGeom>
        </p:spPr>
        <p:txBody>
          <a:bodyPr lIns="0" tIns="0" rIns="0" bIns="0" rtlCol="0" anchor="t">
            <a:spAutoFit/>
          </a:bodyPr>
          <a:lstStyle/>
          <a:p>
            <a:pPr marL="627031" lvl="1" indent="-313516" algn="just">
              <a:lnSpc>
                <a:spcPts val="4356"/>
              </a:lnSpc>
              <a:buFont typeface="Arial"/>
              <a:buChar char="•"/>
            </a:pPr>
            <a:r>
              <a:rPr lang="en-US" sz="2904" b="1" dirty="0">
                <a:solidFill>
                  <a:srgbClr val="FFFFFF"/>
                </a:solidFill>
                <a:latin typeface="Poppins Bold"/>
                <a:ea typeface="Poppins Bold"/>
                <a:cs typeface="Poppins Bold"/>
                <a:sym typeface="Poppins Bold"/>
              </a:rPr>
              <a:t>CO-OP Updates</a:t>
            </a:r>
          </a:p>
          <a:p>
            <a:pPr marL="627031" lvl="1" indent="-313516" algn="just">
              <a:lnSpc>
                <a:spcPts val="4356"/>
              </a:lnSpc>
              <a:buFont typeface="Arial"/>
              <a:buChar char="•"/>
            </a:pPr>
            <a:r>
              <a:rPr lang="en-US" sz="2904" b="1" dirty="0">
                <a:solidFill>
                  <a:srgbClr val="FFFFFF"/>
                </a:solidFill>
                <a:latin typeface="Poppins Bold"/>
                <a:ea typeface="Poppins Bold"/>
                <a:cs typeface="Poppins Bold"/>
                <a:sym typeface="Poppins Bold"/>
              </a:rPr>
              <a:t>2025 Rates &amp; Networks</a:t>
            </a:r>
          </a:p>
          <a:p>
            <a:pPr marL="627031" lvl="1" indent="-313516" algn="just">
              <a:lnSpc>
                <a:spcPts val="4356"/>
              </a:lnSpc>
              <a:buFont typeface="Arial"/>
              <a:buChar char="•"/>
            </a:pPr>
            <a:r>
              <a:rPr lang="en-US" sz="2904" b="1" dirty="0">
                <a:solidFill>
                  <a:srgbClr val="FFFFFF"/>
                </a:solidFill>
                <a:latin typeface="Poppins Bold"/>
                <a:ea typeface="Poppins Bold"/>
                <a:cs typeface="Poppins Bold"/>
                <a:sym typeface="Poppins Bold"/>
              </a:rPr>
              <a:t>Membership</a:t>
            </a:r>
          </a:p>
          <a:p>
            <a:pPr marL="627031" lvl="1" indent="-313516" algn="just">
              <a:lnSpc>
                <a:spcPts val="4356"/>
              </a:lnSpc>
              <a:buFont typeface="Arial"/>
              <a:buChar char="•"/>
            </a:pPr>
            <a:r>
              <a:rPr lang="en-US" sz="2904" b="1" dirty="0">
                <a:solidFill>
                  <a:srgbClr val="FFFFFF"/>
                </a:solidFill>
                <a:latin typeface="Poppins Bold"/>
                <a:ea typeface="Poppins Bold"/>
                <a:cs typeface="Poppins Bold"/>
                <a:sym typeface="Poppins Bold"/>
              </a:rPr>
              <a:t>Signature Benefits</a:t>
            </a:r>
          </a:p>
        </p:txBody>
      </p:sp>
      <p:grpSp>
        <p:nvGrpSpPr>
          <p:cNvPr id="11" name="Group 11"/>
          <p:cNvGrpSpPr/>
          <p:nvPr/>
        </p:nvGrpSpPr>
        <p:grpSpPr>
          <a:xfrm>
            <a:off x="2731827" y="2617862"/>
            <a:ext cx="5729625" cy="1543050"/>
            <a:chOff x="0" y="0"/>
            <a:chExt cx="1509037" cy="406400"/>
          </a:xfrm>
        </p:grpSpPr>
        <p:sp>
          <p:nvSpPr>
            <p:cNvPr id="12" name="Freeform 12"/>
            <p:cNvSpPr/>
            <p:nvPr/>
          </p:nvSpPr>
          <p:spPr>
            <a:xfrm>
              <a:off x="0" y="0"/>
              <a:ext cx="1509037" cy="406400"/>
            </a:xfrm>
            <a:custGeom>
              <a:avLst/>
              <a:gdLst/>
              <a:ahLst/>
              <a:cxnLst/>
              <a:rect l="l" t="t" r="r" b="b"/>
              <a:pathLst>
                <a:path w="1509037" h="406400">
                  <a:moveTo>
                    <a:pt x="68912" y="0"/>
                  </a:moveTo>
                  <a:lnTo>
                    <a:pt x="1440125" y="0"/>
                  </a:lnTo>
                  <a:cubicBezTo>
                    <a:pt x="1458402" y="0"/>
                    <a:pt x="1475930" y="7260"/>
                    <a:pt x="1488853" y="20184"/>
                  </a:cubicBezTo>
                  <a:cubicBezTo>
                    <a:pt x="1501777" y="33107"/>
                    <a:pt x="1509037" y="50635"/>
                    <a:pt x="1509037" y="68912"/>
                  </a:cubicBezTo>
                  <a:lnTo>
                    <a:pt x="1509037" y="337488"/>
                  </a:lnTo>
                  <a:cubicBezTo>
                    <a:pt x="1509037" y="355765"/>
                    <a:pt x="1501777" y="373293"/>
                    <a:pt x="1488853" y="386216"/>
                  </a:cubicBezTo>
                  <a:cubicBezTo>
                    <a:pt x="1475930" y="399140"/>
                    <a:pt x="1458402" y="406400"/>
                    <a:pt x="1440125" y="406400"/>
                  </a:cubicBezTo>
                  <a:lnTo>
                    <a:pt x="68912" y="406400"/>
                  </a:lnTo>
                  <a:cubicBezTo>
                    <a:pt x="50635" y="406400"/>
                    <a:pt x="33107" y="399140"/>
                    <a:pt x="20184" y="386216"/>
                  </a:cubicBezTo>
                  <a:cubicBezTo>
                    <a:pt x="7260" y="373293"/>
                    <a:pt x="0" y="355765"/>
                    <a:pt x="0" y="337488"/>
                  </a:cubicBezTo>
                  <a:lnTo>
                    <a:pt x="0" y="68912"/>
                  </a:lnTo>
                  <a:cubicBezTo>
                    <a:pt x="0" y="50635"/>
                    <a:pt x="7260" y="33107"/>
                    <a:pt x="20184" y="20184"/>
                  </a:cubicBezTo>
                  <a:cubicBezTo>
                    <a:pt x="33107" y="7260"/>
                    <a:pt x="50635" y="0"/>
                    <a:pt x="68912" y="0"/>
                  </a:cubicBezTo>
                  <a:close/>
                </a:path>
              </a:pathLst>
            </a:custGeom>
            <a:solidFill>
              <a:srgbClr val="232356"/>
            </a:solidFill>
          </p:spPr>
          <p:txBody>
            <a:bodyPr/>
            <a:lstStyle/>
            <a:p>
              <a:endParaRPr lang="en-US"/>
            </a:p>
          </p:txBody>
        </p:sp>
        <p:sp>
          <p:nvSpPr>
            <p:cNvPr id="13" name="TextBox 13"/>
            <p:cNvSpPr txBox="1"/>
            <p:nvPr/>
          </p:nvSpPr>
          <p:spPr>
            <a:xfrm>
              <a:off x="0" y="-47625"/>
              <a:ext cx="1509037" cy="45402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3137627" y="2704023"/>
            <a:ext cx="3053060" cy="1227853"/>
          </a:xfrm>
          <a:prstGeom prst="rect">
            <a:avLst/>
          </a:prstGeom>
        </p:spPr>
        <p:txBody>
          <a:bodyPr lIns="0" tIns="0" rIns="0" bIns="0" rtlCol="0" anchor="t">
            <a:spAutoFit/>
          </a:bodyPr>
          <a:lstStyle/>
          <a:p>
            <a:pPr algn="ctr">
              <a:lnSpc>
                <a:spcPts val="10023"/>
              </a:lnSpc>
            </a:pPr>
            <a:r>
              <a:rPr lang="en-US" sz="7159">
                <a:solidFill>
                  <a:srgbClr val="FFFFFF"/>
                </a:solidFill>
                <a:latin typeface="DM Serif Display"/>
                <a:ea typeface="DM Serif Display"/>
                <a:cs typeface="DM Serif Display"/>
                <a:sym typeface="DM Serif Display"/>
              </a:rPr>
              <a:t>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891" y="-816497"/>
            <a:ext cx="1135591" cy="12513197"/>
            <a:chOff x="0" y="0"/>
            <a:chExt cx="299086" cy="3295657"/>
          </a:xfrm>
        </p:grpSpPr>
        <p:sp>
          <p:nvSpPr>
            <p:cNvPr id="3" name="Freeform 3"/>
            <p:cNvSpPr/>
            <p:nvPr/>
          </p:nvSpPr>
          <p:spPr>
            <a:xfrm>
              <a:off x="0" y="0"/>
              <a:ext cx="299086" cy="3295657"/>
            </a:xfrm>
            <a:custGeom>
              <a:avLst/>
              <a:gdLst/>
              <a:ahLst/>
              <a:cxnLst/>
              <a:rect l="l" t="t" r="r" b="b"/>
              <a:pathLst>
                <a:path w="299086" h="3295657">
                  <a:moveTo>
                    <a:pt x="0" y="0"/>
                  </a:moveTo>
                  <a:lnTo>
                    <a:pt x="299086" y="0"/>
                  </a:lnTo>
                  <a:lnTo>
                    <a:pt x="299086" y="3295657"/>
                  </a:lnTo>
                  <a:lnTo>
                    <a:pt x="0" y="3295657"/>
                  </a:lnTo>
                  <a:close/>
                </a:path>
              </a:pathLst>
            </a:custGeom>
            <a:solidFill>
              <a:srgbClr val="28C6B4"/>
            </a:solidFill>
          </p:spPr>
          <p:txBody>
            <a:bodyPr/>
            <a:lstStyle/>
            <a:p>
              <a:endParaRPr lang="en-US"/>
            </a:p>
          </p:txBody>
        </p:sp>
        <p:sp>
          <p:nvSpPr>
            <p:cNvPr id="4" name="TextBox 4"/>
            <p:cNvSpPr txBox="1"/>
            <p:nvPr/>
          </p:nvSpPr>
          <p:spPr>
            <a:xfrm>
              <a:off x="0" y="-47625"/>
              <a:ext cx="299086" cy="3343282"/>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2772739" y="5699800"/>
            <a:ext cx="14486561" cy="1908861"/>
            <a:chOff x="0" y="0"/>
            <a:chExt cx="19315414" cy="2545148"/>
          </a:xfrm>
        </p:grpSpPr>
        <p:sp>
          <p:nvSpPr>
            <p:cNvPr id="6" name="TextBox 6"/>
            <p:cNvSpPr txBox="1"/>
            <p:nvPr/>
          </p:nvSpPr>
          <p:spPr>
            <a:xfrm>
              <a:off x="1795901" y="-57150"/>
              <a:ext cx="13866536" cy="666286"/>
            </a:xfrm>
            <a:prstGeom prst="rect">
              <a:avLst/>
            </a:prstGeom>
          </p:spPr>
          <p:txBody>
            <a:bodyPr lIns="0" tIns="0" rIns="0" bIns="0" rtlCol="0" anchor="t">
              <a:spAutoFit/>
            </a:bodyPr>
            <a:lstStyle/>
            <a:p>
              <a:pPr algn="l">
                <a:lnSpc>
                  <a:spcPts val="4219"/>
                </a:lnSpc>
              </a:pPr>
              <a:r>
                <a:rPr lang="en-US" sz="3013">
                  <a:solidFill>
                    <a:srgbClr val="000000"/>
                  </a:solidFill>
                  <a:latin typeface="DM Serif Display"/>
                  <a:ea typeface="DM Serif Display"/>
                  <a:cs typeface="DM Serif Display"/>
                  <a:sym typeface="DM Serif Display"/>
                </a:rPr>
                <a:t>$50 Telehealth Wellness Assessment</a:t>
              </a:r>
            </a:p>
          </p:txBody>
        </p:sp>
        <p:sp>
          <p:nvSpPr>
            <p:cNvPr id="7" name="TextBox 7"/>
            <p:cNvSpPr txBox="1"/>
            <p:nvPr/>
          </p:nvSpPr>
          <p:spPr>
            <a:xfrm>
              <a:off x="1910201" y="845738"/>
              <a:ext cx="17405213" cy="1699411"/>
            </a:xfrm>
            <a:prstGeom prst="rect">
              <a:avLst/>
            </a:prstGeom>
          </p:spPr>
          <p:txBody>
            <a:bodyPr lIns="0" tIns="0" rIns="0" bIns="0" rtlCol="0" anchor="t">
              <a:spAutoFit/>
            </a:bodyPr>
            <a:lstStyle/>
            <a:p>
              <a:pPr algn="l">
                <a:lnSpc>
                  <a:spcPts val="3380"/>
                </a:lnSpc>
              </a:pPr>
              <a:r>
                <a:rPr lang="en-US" sz="2414">
                  <a:solidFill>
                    <a:srgbClr val="000000"/>
                  </a:solidFill>
                  <a:latin typeface="Poppins"/>
                  <a:ea typeface="Poppins"/>
                  <a:cs typeface="Poppins"/>
                  <a:sym typeface="Poppins"/>
                </a:rPr>
                <a:t>We partner with Porter to make quick, easy telehealth wellness assessments available for our members - and we'll even pay you $50 to complete one. *For members 18 years of age or older. Call Member Services for details.</a:t>
              </a:r>
            </a:p>
          </p:txBody>
        </p:sp>
        <p:grpSp>
          <p:nvGrpSpPr>
            <p:cNvPr id="8" name="Group 8"/>
            <p:cNvGrpSpPr/>
            <p:nvPr/>
          </p:nvGrpSpPr>
          <p:grpSpPr>
            <a:xfrm>
              <a:off x="0" y="0"/>
              <a:ext cx="1343342" cy="1343342"/>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2356"/>
              </a:solidFill>
            </p:spPr>
            <p:txBody>
              <a:bodyPr/>
              <a:lstStyle/>
              <a:p>
                <a:endParaRPr lang="en-US"/>
              </a:p>
            </p:txBody>
          </p:sp>
        </p:grpSp>
        <p:sp>
          <p:nvSpPr>
            <p:cNvPr id="10" name="Freeform 10"/>
            <p:cNvSpPr/>
            <p:nvPr/>
          </p:nvSpPr>
          <p:spPr>
            <a:xfrm>
              <a:off x="391311" y="174359"/>
              <a:ext cx="560719" cy="994624"/>
            </a:xfrm>
            <a:custGeom>
              <a:avLst/>
              <a:gdLst/>
              <a:ahLst/>
              <a:cxnLst/>
              <a:rect l="l" t="t" r="r" b="b"/>
              <a:pathLst>
                <a:path w="560719" h="994624">
                  <a:moveTo>
                    <a:pt x="0" y="0"/>
                  </a:moveTo>
                  <a:lnTo>
                    <a:pt x="560719" y="0"/>
                  </a:lnTo>
                  <a:lnTo>
                    <a:pt x="560719" y="994624"/>
                  </a:lnTo>
                  <a:lnTo>
                    <a:pt x="0" y="994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1"/>
          <p:cNvGrpSpPr/>
          <p:nvPr/>
        </p:nvGrpSpPr>
        <p:grpSpPr>
          <a:xfrm>
            <a:off x="2705676" y="3733926"/>
            <a:ext cx="14243605" cy="1389473"/>
            <a:chOff x="0" y="0"/>
            <a:chExt cx="18991473" cy="1852631"/>
          </a:xfrm>
        </p:grpSpPr>
        <p:sp>
          <p:nvSpPr>
            <p:cNvPr id="12" name="TextBox 12"/>
            <p:cNvSpPr txBox="1"/>
            <p:nvPr/>
          </p:nvSpPr>
          <p:spPr>
            <a:xfrm>
              <a:off x="1841944" y="-57150"/>
              <a:ext cx="9197457" cy="666481"/>
            </a:xfrm>
            <a:prstGeom prst="rect">
              <a:avLst/>
            </a:prstGeom>
          </p:spPr>
          <p:txBody>
            <a:bodyPr lIns="0" tIns="0" rIns="0" bIns="0" rtlCol="0" anchor="t">
              <a:spAutoFit/>
            </a:bodyPr>
            <a:lstStyle/>
            <a:p>
              <a:pPr algn="l">
                <a:lnSpc>
                  <a:spcPts val="4211"/>
                </a:lnSpc>
              </a:pPr>
              <a:r>
                <a:rPr lang="en-US" sz="3007">
                  <a:solidFill>
                    <a:srgbClr val="000000"/>
                  </a:solidFill>
                  <a:latin typeface="DM Serif Display"/>
                  <a:ea typeface="DM Serif Display"/>
                  <a:cs typeface="DM Serif Display"/>
                  <a:sym typeface="DM Serif Display"/>
                </a:rPr>
                <a:t>Travel Benefit</a:t>
              </a:r>
            </a:p>
          </p:txBody>
        </p:sp>
        <p:sp>
          <p:nvSpPr>
            <p:cNvPr id="13" name="TextBox 13"/>
            <p:cNvSpPr txBox="1"/>
            <p:nvPr/>
          </p:nvSpPr>
          <p:spPr>
            <a:xfrm>
              <a:off x="1867549" y="724720"/>
              <a:ext cx="17123925" cy="1127911"/>
            </a:xfrm>
            <a:prstGeom prst="rect">
              <a:avLst/>
            </a:prstGeom>
          </p:spPr>
          <p:txBody>
            <a:bodyPr lIns="0" tIns="0" rIns="0" bIns="0" rtlCol="0" anchor="t">
              <a:spAutoFit/>
            </a:bodyPr>
            <a:lstStyle/>
            <a:p>
              <a:pPr algn="l">
                <a:lnSpc>
                  <a:spcPts val="3380"/>
                </a:lnSpc>
              </a:pPr>
              <a:r>
                <a:rPr lang="en-US" sz="2414">
                  <a:solidFill>
                    <a:srgbClr val="000000"/>
                  </a:solidFill>
                  <a:latin typeface="Poppins"/>
                  <a:ea typeface="Poppins"/>
                  <a:cs typeface="Poppins"/>
                  <a:sym typeface="Poppins"/>
                </a:rPr>
                <a:t>Need to travel to a specialist? We'll help cover the cost for you to reach our preferred center so you get the care you need. *Preapproval required.</a:t>
              </a:r>
            </a:p>
          </p:txBody>
        </p:sp>
        <p:grpSp>
          <p:nvGrpSpPr>
            <p:cNvPr id="14" name="Group 14"/>
            <p:cNvGrpSpPr/>
            <p:nvPr/>
          </p:nvGrpSpPr>
          <p:grpSpPr>
            <a:xfrm>
              <a:off x="0" y="0"/>
              <a:ext cx="1458994" cy="1458994"/>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2356"/>
              </a:solidFill>
            </p:spPr>
            <p:txBody>
              <a:bodyPr/>
              <a:lstStyle/>
              <a:p>
                <a:endParaRPr lang="en-US"/>
              </a:p>
            </p:txBody>
          </p:sp>
        </p:grpSp>
        <p:sp>
          <p:nvSpPr>
            <p:cNvPr id="16" name="Freeform 16"/>
            <p:cNvSpPr/>
            <p:nvPr/>
          </p:nvSpPr>
          <p:spPr>
            <a:xfrm>
              <a:off x="241579" y="182801"/>
              <a:ext cx="979259" cy="1029814"/>
            </a:xfrm>
            <a:custGeom>
              <a:avLst/>
              <a:gdLst/>
              <a:ahLst/>
              <a:cxnLst/>
              <a:rect l="l" t="t" r="r" b="b"/>
              <a:pathLst>
                <a:path w="979259" h="1029814">
                  <a:moveTo>
                    <a:pt x="0" y="0"/>
                  </a:moveTo>
                  <a:lnTo>
                    <a:pt x="979259" y="0"/>
                  </a:lnTo>
                  <a:lnTo>
                    <a:pt x="979259" y="1029814"/>
                  </a:lnTo>
                  <a:lnTo>
                    <a:pt x="0" y="1029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7" name="Group 17"/>
          <p:cNvGrpSpPr/>
          <p:nvPr/>
        </p:nvGrpSpPr>
        <p:grpSpPr>
          <a:xfrm>
            <a:off x="2705676" y="1763939"/>
            <a:ext cx="14553624" cy="1393532"/>
            <a:chOff x="0" y="0"/>
            <a:chExt cx="19404832" cy="1858043"/>
          </a:xfrm>
        </p:grpSpPr>
        <p:grpSp>
          <p:nvGrpSpPr>
            <p:cNvPr id="18" name="Group 18"/>
            <p:cNvGrpSpPr/>
            <p:nvPr/>
          </p:nvGrpSpPr>
          <p:grpSpPr>
            <a:xfrm>
              <a:off x="0" y="0"/>
              <a:ext cx="1593613" cy="1593613"/>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2356"/>
              </a:solidFill>
            </p:spPr>
            <p:txBody>
              <a:bodyPr/>
              <a:lstStyle/>
              <a:p>
                <a:endParaRPr lang="en-US"/>
              </a:p>
            </p:txBody>
          </p:sp>
        </p:grpSp>
        <p:sp>
          <p:nvSpPr>
            <p:cNvPr id="20" name="Freeform 20"/>
            <p:cNvSpPr/>
            <p:nvPr/>
          </p:nvSpPr>
          <p:spPr>
            <a:xfrm>
              <a:off x="116623" y="566395"/>
              <a:ext cx="1360367" cy="460824"/>
            </a:xfrm>
            <a:custGeom>
              <a:avLst/>
              <a:gdLst/>
              <a:ahLst/>
              <a:cxnLst/>
              <a:rect l="l" t="t" r="r" b="b"/>
              <a:pathLst>
                <a:path w="1360367" h="460824">
                  <a:moveTo>
                    <a:pt x="0" y="0"/>
                  </a:moveTo>
                  <a:lnTo>
                    <a:pt x="1360367" y="0"/>
                  </a:lnTo>
                  <a:lnTo>
                    <a:pt x="1360367" y="460824"/>
                  </a:lnTo>
                  <a:lnTo>
                    <a:pt x="0" y="4608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1934769" y="-51738"/>
              <a:ext cx="9197457" cy="666481"/>
            </a:xfrm>
            <a:prstGeom prst="rect">
              <a:avLst/>
            </a:prstGeom>
          </p:spPr>
          <p:txBody>
            <a:bodyPr lIns="0" tIns="0" rIns="0" bIns="0" rtlCol="0" anchor="t">
              <a:spAutoFit/>
            </a:bodyPr>
            <a:lstStyle/>
            <a:p>
              <a:pPr algn="l">
                <a:lnSpc>
                  <a:spcPts val="4211"/>
                </a:lnSpc>
              </a:pPr>
              <a:r>
                <a:rPr lang="en-US" sz="3007">
                  <a:solidFill>
                    <a:srgbClr val="000000"/>
                  </a:solidFill>
                  <a:latin typeface="DM Serif Display"/>
                  <a:ea typeface="DM Serif Display"/>
                  <a:cs typeface="DM Serif Display"/>
                  <a:sym typeface="DM Serif Display"/>
                </a:rPr>
                <a:t>$60 Vision Exam Reimbursement</a:t>
              </a:r>
            </a:p>
          </p:txBody>
        </p:sp>
        <p:sp>
          <p:nvSpPr>
            <p:cNvPr id="22" name="TextBox 22"/>
            <p:cNvSpPr txBox="1"/>
            <p:nvPr/>
          </p:nvSpPr>
          <p:spPr>
            <a:xfrm>
              <a:off x="1960374" y="730132"/>
              <a:ext cx="17444459" cy="1127911"/>
            </a:xfrm>
            <a:prstGeom prst="rect">
              <a:avLst/>
            </a:prstGeom>
          </p:spPr>
          <p:txBody>
            <a:bodyPr lIns="0" tIns="0" rIns="0" bIns="0" rtlCol="0" anchor="t">
              <a:spAutoFit/>
            </a:bodyPr>
            <a:lstStyle/>
            <a:p>
              <a:pPr algn="l">
                <a:lnSpc>
                  <a:spcPts val="3380"/>
                </a:lnSpc>
              </a:pPr>
              <a:r>
                <a:rPr lang="en-US" sz="2414">
                  <a:solidFill>
                    <a:srgbClr val="000000"/>
                  </a:solidFill>
                  <a:latin typeface="Poppins"/>
                  <a:ea typeface="Poppins"/>
                  <a:cs typeface="Poppins"/>
                  <a:sym typeface="Poppins"/>
                </a:rPr>
                <a:t>Your eyes are a great indicator of other, underlying health conditions.  The CO-OP reimburses up to $60 for your vision exam.</a:t>
              </a:r>
            </a:p>
          </p:txBody>
        </p:sp>
      </p:grpSp>
      <p:sp>
        <p:nvSpPr>
          <p:cNvPr id="23" name="TextBox 23"/>
          <p:cNvSpPr txBox="1"/>
          <p:nvPr/>
        </p:nvSpPr>
        <p:spPr>
          <a:xfrm>
            <a:off x="10545122" y="637651"/>
            <a:ext cx="6842366" cy="391049"/>
          </a:xfrm>
          <a:prstGeom prst="rect">
            <a:avLst/>
          </a:prstGeom>
        </p:spPr>
        <p:txBody>
          <a:bodyPr lIns="0" tIns="0" rIns="0" bIns="0" rtlCol="0" anchor="t">
            <a:spAutoFit/>
          </a:bodyPr>
          <a:lstStyle/>
          <a:p>
            <a:pPr algn="r">
              <a:lnSpc>
                <a:spcPts val="1546"/>
              </a:lnSpc>
            </a:pPr>
            <a:r>
              <a:rPr lang="en-US" sz="1431" b="1">
                <a:solidFill>
                  <a:srgbClr val="000000"/>
                </a:solidFill>
                <a:latin typeface="Poppins Bold"/>
                <a:ea typeface="Poppins Bold"/>
                <a:cs typeface="Poppins Bold"/>
                <a:sym typeface="Poppins Bold"/>
              </a:rPr>
              <a:t>Signature Benefits apply only to group and individual plans.  Exclusions apply.   Check your Outline of Coverage for more information.</a:t>
            </a:r>
          </a:p>
        </p:txBody>
      </p:sp>
      <p:sp>
        <p:nvSpPr>
          <p:cNvPr id="24" name="Freeform 24"/>
          <p:cNvSpPr/>
          <p:nvPr/>
        </p:nvSpPr>
        <p:spPr>
          <a:xfrm>
            <a:off x="1613406" y="486132"/>
            <a:ext cx="2318667" cy="542568"/>
          </a:xfrm>
          <a:custGeom>
            <a:avLst/>
            <a:gdLst/>
            <a:ahLst/>
            <a:cxnLst/>
            <a:rect l="l" t="t" r="r" b="b"/>
            <a:pathLst>
              <a:path w="2318667" h="542568">
                <a:moveTo>
                  <a:pt x="0" y="0"/>
                </a:moveTo>
                <a:lnTo>
                  <a:pt x="2318666" y="0"/>
                </a:lnTo>
                <a:lnTo>
                  <a:pt x="2318666" y="542568"/>
                </a:lnTo>
                <a:lnTo>
                  <a:pt x="0" y="542568"/>
                </a:lnTo>
                <a:lnTo>
                  <a:pt x="0" y="0"/>
                </a:lnTo>
                <a:close/>
              </a:path>
            </a:pathLst>
          </a:custGeom>
          <a:blipFill>
            <a:blip r:embed="rId9"/>
            <a:stretch>
              <a:fillRect/>
            </a:stretch>
          </a:blipFill>
        </p:spPr>
        <p:txBody>
          <a:bodyPr/>
          <a:lstStyle/>
          <a:p>
            <a:endParaRPr lang="en-US"/>
          </a:p>
        </p:txBody>
      </p:sp>
      <p:grpSp>
        <p:nvGrpSpPr>
          <p:cNvPr id="25" name="Group 25"/>
          <p:cNvGrpSpPr/>
          <p:nvPr/>
        </p:nvGrpSpPr>
        <p:grpSpPr>
          <a:xfrm>
            <a:off x="2705676" y="8189686"/>
            <a:ext cx="14062487" cy="1333650"/>
            <a:chOff x="0" y="0"/>
            <a:chExt cx="18749983" cy="1778200"/>
          </a:xfrm>
        </p:grpSpPr>
        <p:grpSp>
          <p:nvGrpSpPr>
            <p:cNvPr id="26" name="Group 26"/>
            <p:cNvGrpSpPr/>
            <p:nvPr/>
          </p:nvGrpSpPr>
          <p:grpSpPr>
            <a:xfrm>
              <a:off x="0" y="0"/>
              <a:ext cx="1593613" cy="1593613"/>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2356"/>
              </a:solidFill>
            </p:spPr>
            <p:txBody>
              <a:bodyPr/>
              <a:lstStyle/>
              <a:p>
                <a:endParaRPr lang="en-US"/>
              </a:p>
            </p:txBody>
          </p:sp>
        </p:grpSp>
        <p:sp>
          <p:nvSpPr>
            <p:cNvPr id="28" name="TextBox 28"/>
            <p:cNvSpPr txBox="1"/>
            <p:nvPr/>
          </p:nvSpPr>
          <p:spPr>
            <a:xfrm>
              <a:off x="1934769" y="-51738"/>
              <a:ext cx="9197457" cy="666481"/>
            </a:xfrm>
            <a:prstGeom prst="rect">
              <a:avLst/>
            </a:prstGeom>
          </p:spPr>
          <p:txBody>
            <a:bodyPr lIns="0" tIns="0" rIns="0" bIns="0" rtlCol="0" anchor="t">
              <a:spAutoFit/>
            </a:bodyPr>
            <a:lstStyle/>
            <a:p>
              <a:pPr algn="l">
                <a:lnSpc>
                  <a:spcPts val="4211"/>
                </a:lnSpc>
              </a:pPr>
              <a:r>
                <a:rPr lang="en-US" sz="3007">
                  <a:solidFill>
                    <a:srgbClr val="000000"/>
                  </a:solidFill>
                  <a:latin typeface="DM Serif Display"/>
                  <a:ea typeface="DM Serif Display"/>
                  <a:cs typeface="DM Serif Display"/>
                  <a:sym typeface="DM Serif Display"/>
                </a:rPr>
                <a:t>$0 Mental Health Visit</a:t>
              </a:r>
            </a:p>
          </p:txBody>
        </p:sp>
        <p:sp>
          <p:nvSpPr>
            <p:cNvPr id="29" name="Freeform 29"/>
            <p:cNvSpPr/>
            <p:nvPr/>
          </p:nvSpPr>
          <p:spPr>
            <a:xfrm>
              <a:off x="263113" y="310077"/>
              <a:ext cx="1067387" cy="1046039"/>
            </a:xfrm>
            <a:custGeom>
              <a:avLst/>
              <a:gdLst/>
              <a:ahLst/>
              <a:cxnLst/>
              <a:rect l="l" t="t" r="r" b="b"/>
              <a:pathLst>
                <a:path w="1067387" h="1046039">
                  <a:moveTo>
                    <a:pt x="0" y="0"/>
                  </a:moveTo>
                  <a:lnTo>
                    <a:pt x="1067387" y="0"/>
                  </a:lnTo>
                  <a:lnTo>
                    <a:pt x="1067387" y="1046039"/>
                  </a:lnTo>
                  <a:lnTo>
                    <a:pt x="0" y="10460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0" name="TextBox 30"/>
            <p:cNvSpPr txBox="1"/>
            <p:nvPr/>
          </p:nvSpPr>
          <p:spPr>
            <a:xfrm>
              <a:off x="1999619" y="650289"/>
              <a:ext cx="16750364" cy="1127911"/>
            </a:xfrm>
            <a:prstGeom prst="rect">
              <a:avLst/>
            </a:prstGeom>
          </p:spPr>
          <p:txBody>
            <a:bodyPr lIns="0" tIns="0" rIns="0" bIns="0" rtlCol="0" anchor="t">
              <a:spAutoFit/>
            </a:bodyPr>
            <a:lstStyle/>
            <a:p>
              <a:pPr marL="0" lvl="0" indent="0" algn="l">
                <a:lnSpc>
                  <a:spcPts val="3380"/>
                </a:lnSpc>
                <a:spcBef>
                  <a:spcPct val="0"/>
                </a:spcBef>
              </a:pPr>
              <a:r>
                <a:rPr lang="en-US" sz="2414" u="none" strike="noStrike">
                  <a:solidFill>
                    <a:srgbClr val="000000"/>
                  </a:solidFill>
                  <a:latin typeface="Poppins"/>
                  <a:ea typeface="Poppins"/>
                  <a:cs typeface="Poppins"/>
                  <a:sym typeface="Poppins"/>
                </a:rPr>
                <a:t>Mental wellness is just as important as physical wellness.  That’s why we’re offering your first mental health visit of your plan year at no cost to you!  </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16402" y="2795332"/>
            <a:ext cx="13320276" cy="4552503"/>
          </a:xfrm>
          <a:prstGeom prst="rect">
            <a:avLst/>
          </a:prstGeom>
        </p:spPr>
        <p:txBody>
          <a:bodyPr lIns="0" tIns="0" rIns="0" bIns="0" rtlCol="0" anchor="t">
            <a:spAutoFit/>
          </a:bodyPr>
          <a:lstStyle/>
          <a:p>
            <a:pPr algn="l">
              <a:lnSpc>
                <a:spcPts val="4529"/>
              </a:lnSpc>
            </a:pPr>
            <a:endParaRPr/>
          </a:p>
          <a:p>
            <a:pPr marL="604516" lvl="1" indent="-302258" algn="l">
              <a:lnSpc>
                <a:spcPts val="3919"/>
              </a:lnSpc>
              <a:buFont typeface="Arial"/>
              <a:buChar char="•"/>
            </a:pPr>
            <a:r>
              <a:rPr lang="en-US" sz="2799">
                <a:solidFill>
                  <a:srgbClr val="000000"/>
                </a:solidFill>
                <a:latin typeface="Poppins"/>
                <a:ea typeface="Poppins"/>
                <a:cs typeface="Poppins"/>
                <a:sym typeface="Poppins"/>
              </a:rPr>
              <a:t>Our Sales Team</a:t>
            </a:r>
          </a:p>
          <a:p>
            <a:pPr marL="1209032" lvl="2" indent="-403011" algn="l">
              <a:lnSpc>
                <a:spcPts val="3919"/>
              </a:lnSpc>
              <a:buFont typeface="Arial"/>
              <a:buChar char="⚬"/>
            </a:pPr>
            <a:r>
              <a:rPr lang="en-US" sz="2799">
                <a:solidFill>
                  <a:srgbClr val="000000"/>
                </a:solidFill>
                <a:latin typeface="Poppins"/>
                <a:ea typeface="Poppins"/>
                <a:cs typeface="Poppins"/>
                <a:sym typeface="Poppins"/>
              </a:rPr>
              <a:t>Call us at 800-299-6080 and follow the prompts for agents!</a:t>
            </a:r>
          </a:p>
          <a:p>
            <a:pPr marL="1209032" lvl="2" indent="-403011" algn="l">
              <a:lnSpc>
                <a:spcPts val="3919"/>
              </a:lnSpc>
              <a:buFont typeface="Arial"/>
              <a:buChar char="⚬"/>
            </a:pPr>
            <a:r>
              <a:rPr lang="en-US" sz="2799">
                <a:solidFill>
                  <a:srgbClr val="000000"/>
                </a:solidFill>
                <a:latin typeface="Poppins"/>
                <a:ea typeface="Poppins"/>
                <a:cs typeface="Poppins"/>
                <a:sym typeface="Poppins"/>
              </a:rPr>
              <a:t>Email us at agentinfo@mhc.coop</a:t>
            </a:r>
          </a:p>
          <a:p>
            <a:pPr algn="l">
              <a:lnSpc>
                <a:spcPts val="3919"/>
              </a:lnSpc>
            </a:pPr>
            <a:endParaRPr lang="en-US" sz="2799">
              <a:solidFill>
                <a:srgbClr val="000000"/>
              </a:solidFill>
              <a:latin typeface="Poppins"/>
              <a:ea typeface="Poppins"/>
              <a:cs typeface="Poppins"/>
              <a:sym typeface="Poppins"/>
            </a:endParaRPr>
          </a:p>
          <a:p>
            <a:pPr marL="604516" lvl="1" indent="-302258" algn="l">
              <a:lnSpc>
                <a:spcPts val="3919"/>
              </a:lnSpc>
              <a:buFont typeface="Arial"/>
              <a:buChar char="•"/>
            </a:pPr>
            <a:r>
              <a:rPr lang="en-US" sz="2799">
                <a:solidFill>
                  <a:srgbClr val="000000"/>
                </a:solidFill>
                <a:latin typeface="Poppins"/>
                <a:ea typeface="Poppins"/>
                <a:cs typeface="Poppins"/>
                <a:sym typeface="Poppins"/>
              </a:rPr>
              <a:t>Member Services</a:t>
            </a:r>
          </a:p>
          <a:p>
            <a:pPr marL="1209032" lvl="2" indent="-403011" algn="l">
              <a:lnSpc>
                <a:spcPts val="3919"/>
              </a:lnSpc>
              <a:buFont typeface="Arial"/>
              <a:buChar char="⚬"/>
            </a:pPr>
            <a:r>
              <a:rPr lang="en-US" sz="2799">
                <a:solidFill>
                  <a:srgbClr val="000000"/>
                </a:solidFill>
                <a:latin typeface="Poppins"/>
                <a:ea typeface="Poppins"/>
                <a:cs typeface="Poppins"/>
                <a:sym typeface="Poppins"/>
              </a:rPr>
              <a:t>Call us at 800-299-6080 and follow the prompts to connect with Member Services</a:t>
            </a:r>
          </a:p>
          <a:p>
            <a:pPr marL="1209032" lvl="2" indent="-403011" algn="l">
              <a:lnSpc>
                <a:spcPts val="3919"/>
              </a:lnSpc>
              <a:buFont typeface="Arial"/>
              <a:buChar char="⚬"/>
            </a:pPr>
            <a:r>
              <a:rPr lang="en-US" sz="2799">
                <a:solidFill>
                  <a:srgbClr val="000000"/>
                </a:solidFill>
                <a:latin typeface="Poppins"/>
                <a:ea typeface="Poppins"/>
                <a:cs typeface="Poppins"/>
                <a:sym typeface="Poppins"/>
              </a:rPr>
              <a:t>For general inquiries, email memberservice@mhc.coop</a:t>
            </a:r>
          </a:p>
        </p:txBody>
      </p:sp>
      <p:sp>
        <p:nvSpPr>
          <p:cNvPr id="3" name="TextBox 3"/>
          <p:cNvSpPr txBox="1"/>
          <p:nvPr/>
        </p:nvSpPr>
        <p:spPr>
          <a:xfrm>
            <a:off x="12059712" y="7590504"/>
            <a:ext cx="4710098" cy="615258"/>
          </a:xfrm>
          <a:prstGeom prst="rect">
            <a:avLst/>
          </a:prstGeom>
        </p:spPr>
        <p:txBody>
          <a:bodyPr lIns="0" tIns="0" rIns="0" bIns="0" rtlCol="0" anchor="t">
            <a:spAutoFit/>
          </a:bodyPr>
          <a:lstStyle/>
          <a:p>
            <a:pPr algn="ctr">
              <a:lnSpc>
                <a:spcPts val="2453"/>
              </a:lnSpc>
            </a:pPr>
            <a:r>
              <a:rPr lang="en-US" sz="1752">
                <a:solidFill>
                  <a:srgbClr val="000000"/>
                </a:solidFill>
                <a:latin typeface="Poppins"/>
                <a:ea typeface="Poppins"/>
                <a:cs typeface="Poppins"/>
                <a:sym typeface="Poppins"/>
              </a:rPr>
              <a:t>Member messages must be sent securely </a:t>
            </a:r>
          </a:p>
          <a:p>
            <a:pPr algn="ctr">
              <a:lnSpc>
                <a:spcPts val="2453"/>
              </a:lnSpc>
            </a:pPr>
            <a:r>
              <a:rPr lang="en-US" sz="1752">
                <a:solidFill>
                  <a:srgbClr val="000000"/>
                </a:solidFill>
                <a:latin typeface="Poppins"/>
                <a:ea typeface="Poppins"/>
                <a:cs typeface="Poppins"/>
                <a:sym typeface="Poppins"/>
              </a:rPr>
              <a:t>through their new member portal</a:t>
            </a:r>
          </a:p>
        </p:txBody>
      </p:sp>
      <p:grpSp>
        <p:nvGrpSpPr>
          <p:cNvPr id="4" name="Group 4"/>
          <p:cNvGrpSpPr/>
          <p:nvPr/>
        </p:nvGrpSpPr>
        <p:grpSpPr>
          <a:xfrm>
            <a:off x="0" y="8929526"/>
            <a:ext cx="18288000" cy="1810650"/>
            <a:chOff x="0" y="0"/>
            <a:chExt cx="4816593" cy="476879"/>
          </a:xfrm>
        </p:grpSpPr>
        <p:sp>
          <p:nvSpPr>
            <p:cNvPr id="5" name="Freeform 5"/>
            <p:cNvSpPr/>
            <p:nvPr/>
          </p:nvSpPr>
          <p:spPr>
            <a:xfrm>
              <a:off x="0" y="0"/>
              <a:ext cx="4816592" cy="476879"/>
            </a:xfrm>
            <a:custGeom>
              <a:avLst/>
              <a:gdLst/>
              <a:ahLst/>
              <a:cxnLst/>
              <a:rect l="l" t="t" r="r" b="b"/>
              <a:pathLst>
                <a:path w="4816592" h="476879">
                  <a:moveTo>
                    <a:pt x="21590" y="0"/>
                  </a:moveTo>
                  <a:lnTo>
                    <a:pt x="4795002" y="0"/>
                  </a:lnTo>
                  <a:cubicBezTo>
                    <a:pt x="4800728" y="0"/>
                    <a:pt x="4806220" y="2275"/>
                    <a:pt x="4810269" y="6324"/>
                  </a:cubicBezTo>
                  <a:cubicBezTo>
                    <a:pt x="4814318" y="10372"/>
                    <a:pt x="4816592" y="15864"/>
                    <a:pt x="4816592" y="21590"/>
                  </a:cubicBezTo>
                  <a:lnTo>
                    <a:pt x="4816592" y="455289"/>
                  </a:lnTo>
                  <a:cubicBezTo>
                    <a:pt x="4816592" y="467213"/>
                    <a:pt x="4806926" y="476879"/>
                    <a:pt x="4795002" y="476879"/>
                  </a:cubicBezTo>
                  <a:lnTo>
                    <a:pt x="21590" y="476879"/>
                  </a:lnTo>
                  <a:cubicBezTo>
                    <a:pt x="15864" y="476879"/>
                    <a:pt x="10372" y="474604"/>
                    <a:pt x="6324" y="470556"/>
                  </a:cubicBezTo>
                  <a:cubicBezTo>
                    <a:pt x="2275" y="466507"/>
                    <a:pt x="0" y="461015"/>
                    <a:pt x="0" y="455289"/>
                  </a:cubicBezTo>
                  <a:lnTo>
                    <a:pt x="0" y="21590"/>
                  </a:lnTo>
                  <a:cubicBezTo>
                    <a:pt x="0" y="9666"/>
                    <a:pt x="9666" y="0"/>
                    <a:pt x="21590" y="0"/>
                  </a:cubicBezTo>
                  <a:close/>
                </a:path>
              </a:pathLst>
            </a:custGeom>
            <a:solidFill>
              <a:srgbClr val="28C6B4"/>
            </a:solidFill>
          </p:spPr>
          <p:txBody>
            <a:bodyPr/>
            <a:lstStyle/>
            <a:p>
              <a:endParaRPr lang="en-US"/>
            </a:p>
          </p:txBody>
        </p:sp>
        <p:sp>
          <p:nvSpPr>
            <p:cNvPr id="6" name="TextBox 6"/>
            <p:cNvSpPr txBox="1"/>
            <p:nvPr/>
          </p:nvSpPr>
          <p:spPr>
            <a:xfrm>
              <a:off x="0" y="-47625"/>
              <a:ext cx="4816593" cy="524504"/>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028700" y="1095375"/>
            <a:ext cx="6591520" cy="769620"/>
          </a:xfrm>
          <a:prstGeom prst="rect">
            <a:avLst/>
          </a:prstGeom>
        </p:spPr>
        <p:txBody>
          <a:bodyPr lIns="0" tIns="0" rIns="0" bIns="0" rtlCol="0" anchor="t">
            <a:spAutoFit/>
          </a:bodyPr>
          <a:lstStyle/>
          <a:p>
            <a:pPr algn="l">
              <a:lnSpc>
                <a:spcPts val="5940"/>
              </a:lnSpc>
            </a:pPr>
            <a:r>
              <a:rPr lang="en-US" sz="5500" b="1">
                <a:solidFill>
                  <a:srgbClr val="000000"/>
                </a:solidFill>
                <a:latin typeface="Source Sans Pro Bold"/>
                <a:ea typeface="Source Sans Pro Bold"/>
                <a:cs typeface="Source Sans Pro Bold"/>
                <a:sym typeface="Source Sans Pro Bold"/>
              </a:rPr>
              <a:t>BONUS FOR 2024</a:t>
            </a:r>
          </a:p>
        </p:txBody>
      </p:sp>
      <p:grpSp>
        <p:nvGrpSpPr>
          <p:cNvPr id="8" name="Group 8"/>
          <p:cNvGrpSpPr/>
          <p:nvPr/>
        </p:nvGrpSpPr>
        <p:grpSpPr>
          <a:xfrm>
            <a:off x="629290" y="1216469"/>
            <a:ext cx="5985443" cy="1297051"/>
            <a:chOff x="0" y="0"/>
            <a:chExt cx="1576413" cy="341610"/>
          </a:xfrm>
        </p:grpSpPr>
        <p:sp>
          <p:nvSpPr>
            <p:cNvPr id="9" name="Freeform 9"/>
            <p:cNvSpPr/>
            <p:nvPr/>
          </p:nvSpPr>
          <p:spPr>
            <a:xfrm>
              <a:off x="0" y="0"/>
              <a:ext cx="1576413" cy="341610"/>
            </a:xfrm>
            <a:custGeom>
              <a:avLst/>
              <a:gdLst/>
              <a:ahLst/>
              <a:cxnLst/>
              <a:rect l="l" t="t" r="r" b="b"/>
              <a:pathLst>
                <a:path w="1576413" h="341610">
                  <a:moveTo>
                    <a:pt x="65966" y="0"/>
                  </a:moveTo>
                  <a:lnTo>
                    <a:pt x="1510447" y="0"/>
                  </a:lnTo>
                  <a:cubicBezTo>
                    <a:pt x="1546879" y="0"/>
                    <a:pt x="1576413" y="29534"/>
                    <a:pt x="1576413" y="65966"/>
                  </a:cubicBezTo>
                  <a:lnTo>
                    <a:pt x="1576413" y="275644"/>
                  </a:lnTo>
                  <a:cubicBezTo>
                    <a:pt x="1576413" y="312076"/>
                    <a:pt x="1546879" y="341610"/>
                    <a:pt x="1510447" y="341610"/>
                  </a:cubicBezTo>
                  <a:lnTo>
                    <a:pt x="65966" y="341610"/>
                  </a:lnTo>
                  <a:cubicBezTo>
                    <a:pt x="29534" y="341610"/>
                    <a:pt x="0" y="312076"/>
                    <a:pt x="0" y="275644"/>
                  </a:cubicBezTo>
                  <a:lnTo>
                    <a:pt x="0" y="65966"/>
                  </a:lnTo>
                  <a:cubicBezTo>
                    <a:pt x="0" y="29534"/>
                    <a:pt x="29534" y="0"/>
                    <a:pt x="65966" y="0"/>
                  </a:cubicBezTo>
                  <a:close/>
                </a:path>
              </a:pathLst>
            </a:custGeom>
            <a:solidFill>
              <a:srgbClr val="232356"/>
            </a:solidFill>
          </p:spPr>
          <p:txBody>
            <a:bodyPr/>
            <a:lstStyle/>
            <a:p>
              <a:endParaRPr lang="en-US"/>
            </a:p>
          </p:txBody>
        </p:sp>
        <p:sp>
          <p:nvSpPr>
            <p:cNvPr id="10" name="TextBox 10"/>
            <p:cNvSpPr txBox="1"/>
            <p:nvPr/>
          </p:nvSpPr>
          <p:spPr>
            <a:xfrm>
              <a:off x="0" y="-47625"/>
              <a:ext cx="1576413" cy="38923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28700" y="466073"/>
            <a:ext cx="2246336" cy="525643"/>
          </a:xfrm>
          <a:custGeom>
            <a:avLst/>
            <a:gdLst/>
            <a:ahLst/>
            <a:cxnLst/>
            <a:rect l="l" t="t" r="r" b="b"/>
            <a:pathLst>
              <a:path w="2246336" h="525643">
                <a:moveTo>
                  <a:pt x="0" y="0"/>
                </a:moveTo>
                <a:lnTo>
                  <a:pt x="2246336" y="0"/>
                </a:lnTo>
                <a:lnTo>
                  <a:pt x="2246336" y="525642"/>
                </a:lnTo>
                <a:lnTo>
                  <a:pt x="0" y="525642"/>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1028700" y="1615992"/>
            <a:ext cx="4146886" cy="545632"/>
          </a:xfrm>
          <a:prstGeom prst="rect">
            <a:avLst/>
          </a:prstGeom>
        </p:spPr>
        <p:txBody>
          <a:bodyPr lIns="0" tIns="0" rIns="0" bIns="0" rtlCol="0" anchor="t">
            <a:spAutoFit/>
          </a:bodyPr>
          <a:lstStyle/>
          <a:p>
            <a:pPr algn="l">
              <a:lnSpc>
                <a:spcPts val="4213"/>
              </a:lnSpc>
            </a:pPr>
            <a:r>
              <a:rPr lang="en-US" sz="3901">
                <a:solidFill>
                  <a:srgbClr val="FFFFFF"/>
                </a:solidFill>
                <a:latin typeface="DM Serif Display"/>
                <a:ea typeface="DM Serif Display"/>
                <a:cs typeface="DM Serif Display"/>
                <a:sym typeface="DM Serif Display"/>
              </a:rPr>
              <a:t>Resources for You</a:t>
            </a:r>
          </a:p>
        </p:txBody>
      </p:sp>
      <p:sp>
        <p:nvSpPr>
          <p:cNvPr id="13" name="Freeform 13"/>
          <p:cNvSpPr/>
          <p:nvPr/>
        </p:nvSpPr>
        <p:spPr>
          <a:xfrm rot="4318253">
            <a:off x="13538796" y="6802733"/>
            <a:ext cx="870237" cy="643975"/>
          </a:xfrm>
          <a:custGeom>
            <a:avLst/>
            <a:gdLst/>
            <a:ahLst/>
            <a:cxnLst/>
            <a:rect l="l" t="t" r="r" b="b"/>
            <a:pathLst>
              <a:path w="870237" h="643975">
                <a:moveTo>
                  <a:pt x="0" y="0"/>
                </a:moveTo>
                <a:lnTo>
                  <a:pt x="870236" y="0"/>
                </a:lnTo>
                <a:lnTo>
                  <a:pt x="870236" y="643975"/>
                </a:lnTo>
                <a:lnTo>
                  <a:pt x="0" y="643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22297" y="3477708"/>
            <a:ext cx="14040847" cy="2128788"/>
          </a:xfrm>
          <a:prstGeom prst="rect">
            <a:avLst/>
          </a:prstGeom>
        </p:spPr>
        <p:txBody>
          <a:bodyPr lIns="0" tIns="0" rIns="0" bIns="0" rtlCol="0" anchor="t">
            <a:spAutoFit/>
          </a:bodyPr>
          <a:lstStyle/>
          <a:p>
            <a:pPr marL="327655" lvl="1" algn="l">
              <a:lnSpc>
                <a:spcPts val="4249"/>
              </a:lnSpc>
            </a:pPr>
            <a:endParaRPr lang="en-US" sz="3035" dirty="0">
              <a:solidFill>
                <a:srgbClr val="000000"/>
              </a:solidFill>
              <a:latin typeface="Poppins"/>
              <a:ea typeface="Poppins"/>
              <a:cs typeface="Poppins"/>
              <a:sym typeface="Poppins"/>
            </a:endParaRPr>
          </a:p>
          <a:p>
            <a:pPr marL="655310" lvl="1" indent="-327655" algn="l">
              <a:lnSpc>
                <a:spcPts val="4249"/>
              </a:lnSpc>
              <a:buFont typeface="Arial"/>
              <a:buChar char="•"/>
            </a:pPr>
            <a:r>
              <a:rPr lang="en-US" sz="3035" dirty="0">
                <a:solidFill>
                  <a:srgbClr val="000000"/>
                </a:solidFill>
                <a:latin typeface="Poppins"/>
                <a:ea typeface="Poppins"/>
                <a:cs typeface="Poppins"/>
                <a:sym typeface="Poppins"/>
              </a:rPr>
              <a:t>24/7 Pharmacy</a:t>
            </a:r>
          </a:p>
          <a:p>
            <a:pPr marL="1310621" lvl="2" indent="-436874" algn="l">
              <a:lnSpc>
                <a:spcPts val="4249"/>
              </a:lnSpc>
              <a:buFont typeface="Arial"/>
              <a:buChar char="⚬"/>
            </a:pPr>
            <a:r>
              <a:rPr lang="en-US" sz="3035" dirty="0">
                <a:solidFill>
                  <a:srgbClr val="000000"/>
                </a:solidFill>
                <a:latin typeface="Poppins"/>
                <a:ea typeface="Poppins"/>
                <a:cs typeface="Poppins"/>
                <a:sym typeface="Poppins"/>
              </a:rPr>
              <a:t>Pharmacy Customer Service: 1-855-885-7695</a:t>
            </a:r>
          </a:p>
          <a:p>
            <a:pPr marL="1310621" lvl="2" indent="-436874" algn="l">
              <a:lnSpc>
                <a:spcPts val="4249"/>
              </a:lnSpc>
              <a:buFont typeface="Arial"/>
              <a:buChar char="⚬"/>
            </a:pPr>
            <a:r>
              <a:rPr lang="en-US" sz="3035" dirty="0">
                <a:solidFill>
                  <a:srgbClr val="000000"/>
                </a:solidFill>
                <a:latin typeface="Poppins"/>
                <a:ea typeface="Poppins"/>
                <a:cs typeface="Poppins"/>
                <a:sym typeface="Poppins"/>
              </a:rPr>
              <a:t>CO-OP pharmacy website: mountainhealth.coop/pharmacy</a:t>
            </a:r>
          </a:p>
        </p:txBody>
      </p:sp>
      <p:grpSp>
        <p:nvGrpSpPr>
          <p:cNvPr id="3" name="Group 3"/>
          <p:cNvGrpSpPr/>
          <p:nvPr/>
        </p:nvGrpSpPr>
        <p:grpSpPr>
          <a:xfrm>
            <a:off x="0" y="8929526"/>
            <a:ext cx="18288000" cy="1810650"/>
            <a:chOff x="0" y="0"/>
            <a:chExt cx="4816593" cy="476879"/>
          </a:xfrm>
        </p:grpSpPr>
        <p:sp>
          <p:nvSpPr>
            <p:cNvPr id="4" name="Freeform 4"/>
            <p:cNvSpPr/>
            <p:nvPr/>
          </p:nvSpPr>
          <p:spPr>
            <a:xfrm>
              <a:off x="0" y="0"/>
              <a:ext cx="4816592" cy="476879"/>
            </a:xfrm>
            <a:custGeom>
              <a:avLst/>
              <a:gdLst/>
              <a:ahLst/>
              <a:cxnLst/>
              <a:rect l="l" t="t" r="r" b="b"/>
              <a:pathLst>
                <a:path w="4816592" h="476879">
                  <a:moveTo>
                    <a:pt x="21590" y="0"/>
                  </a:moveTo>
                  <a:lnTo>
                    <a:pt x="4795002" y="0"/>
                  </a:lnTo>
                  <a:cubicBezTo>
                    <a:pt x="4800728" y="0"/>
                    <a:pt x="4806220" y="2275"/>
                    <a:pt x="4810269" y="6324"/>
                  </a:cubicBezTo>
                  <a:cubicBezTo>
                    <a:pt x="4814318" y="10372"/>
                    <a:pt x="4816592" y="15864"/>
                    <a:pt x="4816592" y="21590"/>
                  </a:cubicBezTo>
                  <a:lnTo>
                    <a:pt x="4816592" y="455289"/>
                  </a:lnTo>
                  <a:cubicBezTo>
                    <a:pt x="4816592" y="467213"/>
                    <a:pt x="4806926" y="476879"/>
                    <a:pt x="4795002" y="476879"/>
                  </a:cubicBezTo>
                  <a:lnTo>
                    <a:pt x="21590" y="476879"/>
                  </a:lnTo>
                  <a:cubicBezTo>
                    <a:pt x="15864" y="476879"/>
                    <a:pt x="10372" y="474604"/>
                    <a:pt x="6324" y="470556"/>
                  </a:cubicBezTo>
                  <a:cubicBezTo>
                    <a:pt x="2275" y="466507"/>
                    <a:pt x="0" y="461015"/>
                    <a:pt x="0" y="455289"/>
                  </a:cubicBezTo>
                  <a:lnTo>
                    <a:pt x="0" y="21590"/>
                  </a:lnTo>
                  <a:cubicBezTo>
                    <a:pt x="0" y="9666"/>
                    <a:pt x="9666" y="0"/>
                    <a:pt x="21590" y="0"/>
                  </a:cubicBezTo>
                  <a:close/>
                </a:path>
              </a:pathLst>
            </a:custGeom>
            <a:solidFill>
              <a:srgbClr val="28C6B4"/>
            </a:solidFill>
          </p:spPr>
          <p:txBody>
            <a:bodyPr/>
            <a:lstStyle/>
            <a:p>
              <a:endParaRPr lang="en-US"/>
            </a:p>
          </p:txBody>
        </p:sp>
        <p:sp>
          <p:nvSpPr>
            <p:cNvPr id="5" name="TextBox 5"/>
            <p:cNvSpPr txBox="1"/>
            <p:nvPr/>
          </p:nvSpPr>
          <p:spPr>
            <a:xfrm>
              <a:off x="0" y="-47625"/>
              <a:ext cx="4816593" cy="524504"/>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1028700" y="1095375"/>
            <a:ext cx="6591520" cy="769620"/>
          </a:xfrm>
          <a:prstGeom prst="rect">
            <a:avLst/>
          </a:prstGeom>
        </p:spPr>
        <p:txBody>
          <a:bodyPr lIns="0" tIns="0" rIns="0" bIns="0" rtlCol="0" anchor="t">
            <a:spAutoFit/>
          </a:bodyPr>
          <a:lstStyle/>
          <a:p>
            <a:pPr algn="l">
              <a:lnSpc>
                <a:spcPts val="5940"/>
              </a:lnSpc>
            </a:pPr>
            <a:r>
              <a:rPr lang="en-US" sz="5500" b="1">
                <a:solidFill>
                  <a:srgbClr val="000000"/>
                </a:solidFill>
                <a:latin typeface="Source Sans Pro Bold"/>
                <a:ea typeface="Source Sans Pro Bold"/>
                <a:cs typeface="Source Sans Pro Bold"/>
                <a:sym typeface="Source Sans Pro Bold"/>
              </a:rPr>
              <a:t>BONUS FOR 2024</a:t>
            </a:r>
          </a:p>
        </p:txBody>
      </p:sp>
      <p:grpSp>
        <p:nvGrpSpPr>
          <p:cNvPr id="7" name="Group 7"/>
          <p:cNvGrpSpPr/>
          <p:nvPr/>
        </p:nvGrpSpPr>
        <p:grpSpPr>
          <a:xfrm>
            <a:off x="629290" y="1216469"/>
            <a:ext cx="5985443" cy="1297051"/>
            <a:chOff x="0" y="0"/>
            <a:chExt cx="1576413" cy="341610"/>
          </a:xfrm>
        </p:grpSpPr>
        <p:sp>
          <p:nvSpPr>
            <p:cNvPr id="8" name="Freeform 8"/>
            <p:cNvSpPr/>
            <p:nvPr/>
          </p:nvSpPr>
          <p:spPr>
            <a:xfrm>
              <a:off x="0" y="0"/>
              <a:ext cx="1576413" cy="341610"/>
            </a:xfrm>
            <a:custGeom>
              <a:avLst/>
              <a:gdLst/>
              <a:ahLst/>
              <a:cxnLst/>
              <a:rect l="l" t="t" r="r" b="b"/>
              <a:pathLst>
                <a:path w="1576413" h="341610">
                  <a:moveTo>
                    <a:pt x="65966" y="0"/>
                  </a:moveTo>
                  <a:lnTo>
                    <a:pt x="1510447" y="0"/>
                  </a:lnTo>
                  <a:cubicBezTo>
                    <a:pt x="1546879" y="0"/>
                    <a:pt x="1576413" y="29534"/>
                    <a:pt x="1576413" y="65966"/>
                  </a:cubicBezTo>
                  <a:lnTo>
                    <a:pt x="1576413" y="275644"/>
                  </a:lnTo>
                  <a:cubicBezTo>
                    <a:pt x="1576413" y="312076"/>
                    <a:pt x="1546879" y="341610"/>
                    <a:pt x="1510447" y="341610"/>
                  </a:cubicBezTo>
                  <a:lnTo>
                    <a:pt x="65966" y="341610"/>
                  </a:lnTo>
                  <a:cubicBezTo>
                    <a:pt x="29534" y="341610"/>
                    <a:pt x="0" y="312076"/>
                    <a:pt x="0" y="275644"/>
                  </a:cubicBezTo>
                  <a:lnTo>
                    <a:pt x="0" y="65966"/>
                  </a:lnTo>
                  <a:cubicBezTo>
                    <a:pt x="0" y="29534"/>
                    <a:pt x="29534" y="0"/>
                    <a:pt x="65966" y="0"/>
                  </a:cubicBezTo>
                  <a:close/>
                </a:path>
              </a:pathLst>
            </a:custGeom>
            <a:solidFill>
              <a:srgbClr val="232356"/>
            </a:solidFill>
          </p:spPr>
          <p:txBody>
            <a:bodyPr/>
            <a:lstStyle/>
            <a:p>
              <a:endParaRPr lang="en-US"/>
            </a:p>
          </p:txBody>
        </p:sp>
        <p:sp>
          <p:nvSpPr>
            <p:cNvPr id="9" name="TextBox 9"/>
            <p:cNvSpPr txBox="1"/>
            <p:nvPr/>
          </p:nvSpPr>
          <p:spPr>
            <a:xfrm>
              <a:off x="0" y="-47625"/>
              <a:ext cx="1576413" cy="389235"/>
            </a:xfrm>
            <a:prstGeom prst="rect">
              <a:avLst/>
            </a:prstGeom>
          </p:spPr>
          <p:txBody>
            <a:bodyPr lIns="50800" tIns="50800" rIns="50800" bIns="50800" rtlCol="0" anchor="ctr"/>
            <a:lstStyle/>
            <a:p>
              <a:pPr algn="ctr">
                <a:lnSpc>
                  <a:spcPts val="3359"/>
                </a:lnSpc>
              </a:pPr>
              <a:endParaRPr/>
            </a:p>
          </p:txBody>
        </p:sp>
      </p:grpSp>
      <p:sp>
        <p:nvSpPr>
          <p:cNvPr id="10" name="Freeform 10"/>
          <p:cNvSpPr/>
          <p:nvPr/>
        </p:nvSpPr>
        <p:spPr>
          <a:xfrm>
            <a:off x="1028700" y="466073"/>
            <a:ext cx="2246336" cy="525643"/>
          </a:xfrm>
          <a:custGeom>
            <a:avLst/>
            <a:gdLst/>
            <a:ahLst/>
            <a:cxnLst/>
            <a:rect l="l" t="t" r="r" b="b"/>
            <a:pathLst>
              <a:path w="2246336" h="525643">
                <a:moveTo>
                  <a:pt x="0" y="0"/>
                </a:moveTo>
                <a:lnTo>
                  <a:pt x="2246336" y="0"/>
                </a:lnTo>
                <a:lnTo>
                  <a:pt x="2246336" y="525642"/>
                </a:lnTo>
                <a:lnTo>
                  <a:pt x="0" y="525642"/>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1028700" y="1615992"/>
            <a:ext cx="4146886" cy="545632"/>
          </a:xfrm>
          <a:prstGeom prst="rect">
            <a:avLst/>
          </a:prstGeom>
        </p:spPr>
        <p:txBody>
          <a:bodyPr lIns="0" tIns="0" rIns="0" bIns="0" rtlCol="0" anchor="t">
            <a:spAutoFit/>
          </a:bodyPr>
          <a:lstStyle/>
          <a:p>
            <a:pPr algn="l">
              <a:lnSpc>
                <a:spcPts val="4213"/>
              </a:lnSpc>
            </a:pPr>
            <a:r>
              <a:rPr lang="en-US" sz="3901">
                <a:solidFill>
                  <a:srgbClr val="FFFFFF"/>
                </a:solidFill>
                <a:latin typeface="DM Serif Display"/>
                <a:ea typeface="DM Serif Display"/>
                <a:cs typeface="DM Serif Display"/>
                <a:sym typeface="DM Serif Display"/>
              </a:rPr>
              <a:t>Resources for You</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819" y="0"/>
            <a:ext cx="19117638" cy="8035613"/>
          </a:xfrm>
          <a:custGeom>
            <a:avLst/>
            <a:gdLst/>
            <a:ahLst/>
            <a:cxnLst/>
            <a:rect l="l" t="t" r="r" b="b"/>
            <a:pathLst>
              <a:path w="19117638" h="8035613">
                <a:moveTo>
                  <a:pt x="0" y="0"/>
                </a:moveTo>
                <a:lnTo>
                  <a:pt x="19117638" y="0"/>
                </a:lnTo>
                <a:lnTo>
                  <a:pt x="19117638" y="8035613"/>
                </a:lnTo>
                <a:lnTo>
                  <a:pt x="0" y="8035613"/>
                </a:lnTo>
                <a:lnTo>
                  <a:pt x="0" y="0"/>
                </a:lnTo>
                <a:close/>
              </a:path>
            </a:pathLst>
          </a:custGeom>
          <a:blipFill>
            <a:blip r:embed="rId3"/>
            <a:stretch>
              <a:fillRect t="-22673" b="-35834"/>
            </a:stretch>
          </a:blipFill>
        </p:spPr>
        <p:txBody>
          <a:bodyPr/>
          <a:lstStyle/>
          <a:p>
            <a:endParaRPr lang="en-US"/>
          </a:p>
        </p:txBody>
      </p:sp>
      <p:grpSp>
        <p:nvGrpSpPr>
          <p:cNvPr id="3" name="Group 3"/>
          <p:cNvGrpSpPr/>
          <p:nvPr/>
        </p:nvGrpSpPr>
        <p:grpSpPr>
          <a:xfrm>
            <a:off x="3884767" y="7392824"/>
            <a:ext cx="10710747" cy="1285578"/>
            <a:chOff x="0" y="0"/>
            <a:chExt cx="3473039" cy="416858"/>
          </a:xfrm>
        </p:grpSpPr>
        <p:sp>
          <p:nvSpPr>
            <p:cNvPr id="4" name="Freeform 4"/>
            <p:cNvSpPr/>
            <p:nvPr/>
          </p:nvSpPr>
          <p:spPr>
            <a:xfrm>
              <a:off x="0" y="0"/>
              <a:ext cx="3473039" cy="416858"/>
            </a:xfrm>
            <a:custGeom>
              <a:avLst/>
              <a:gdLst/>
              <a:ahLst/>
              <a:cxnLst/>
              <a:rect l="l" t="t" r="r" b="b"/>
              <a:pathLst>
                <a:path w="3473039" h="416858">
                  <a:moveTo>
                    <a:pt x="36864" y="0"/>
                  </a:moveTo>
                  <a:lnTo>
                    <a:pt x="3436176" y="0"/>
                  </a:lnTo>
                  <a:cubicBezTo>
                    <a:pt x="3445952" y="0"/>
                    <a:pt x="3455329" y="3884"/>
                    <a:pt x="3462242" y="10797"/>
                  </a:cubicBezTo>
                  <a:cubicBezTo>
                    <a:pt x="3469155" y="17710"/>
                    <a:pt x="3473039" y="27087"/>
                    <a:pt x="3473039" y="36864"/>
                  </a:cubicBezTo>
                  <a:lnTo>
                    <a:pt x="3473039" y="379994"/>
                  </a:lnTo>
                  <a:cubicBezTo>
                    <a:pt x="3473039" y="400354"/>
                    <a:pt x="3456535" y="416858"/>
                    <a:pt x="3436176" y="416858"/>
                  </a:cubicBezTo>
                  <a:lnTo>
                    <a:pt x="36864" y="416858"/>
                  </a:lnTo>
                  <a:cubicBezTo>
                    <a:pt x="16504" y="416858"/>
                    <a:pt x="0" y="400354"/>
                    <a:pt x="0" y="379994"/>
                  </a:cubicBezTo>
                  <a:lnTo>
                    <a:pt x="0" y="36864"/>
                  </a:lnTo>
                  <a:cubicBezTo>
                    <a:pt x="0" y="16504"/>
                    <a:pt x="16504" y="0"/>
                    <a:pt x="36864" y="0"/>
                  </a:cubicBezTo>
                  <a:close/>
                </a:path>
              </a:pathLst>
            </a:custGeom>
            <a:solidFill>
              <a:srgbClr val="232356"/>
            </a:solidFill>
          </p:spPr>
          <p:txBody>
            <a:bodyPr/>
            <a:lstStyle/>
            <a:p>
              <a:endParaRPr lang="en-US"/>
            </a:p>
          </p:txBody>
        </p:sp>
        <p:sp>
          <p:nvSpPr>
            <p:cNvPr id="5" name="TextBox 5"/>
            <p:cNvSpPr txBox="1"/>
            <p:nvPr/>
          </p:nvSpPr>
          <p:spPr>
            <a:xfrm>
              <a:off x="0" y="-47625"/>
              <a:ext cx="3473039" cy="464483"/>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15009131" y="6810859"/>
            <a:ext cx="2979253" cy="720979"/>
          </a:xfrm>
          <a:custGeom>
            <a:avLst/>
            <a:gdLst/>
            <a:ahLst/>
            <a:cxnLst/>
            <a:rect l="l" t="t" r="r" b="b"/>
            <a:pathLst>
              <a:path w="2979253" h="720979">
                <a:moveTo>
                  <a:pt x="0" y="0"/>
                </a:moveTo>
                <a:lnTo>
                  <a:pt x="2979253" y="0"/>
                </a:lnTo>
                <a:lnTo>
                  <a:pt x="2979253" y="720979"/>
                </a:lnTo>
                <a:lnTo>
                  <a:pt x="0" y="720979"/>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068595" y="7655663"/>
            <a:ext cx="8343091" cy="883723"/>
          </a:xfrm>
          <a:prstGeom prst="rect">
            <a:avLst/>
          </a:prstGeom>
        </p:spPr>
        <p:txBody>
          <a:bodyPr lIns="0" tIns="0" rIns="0" bIns="0" rtlCol="0" anchor="t">
            <a:spAutoFit/>
          </a:bodyPr>
          <a:lstStyle/>
          <a:p>
            <a:pPr algn="ctr">
              <a:lnSpc>
                <a:spcPts val="6667"/>
              </a:lnSpc>
            </a:pPr>
            <a:r>
              <a:rPr lang="en-US" sz="6667">
                <a:solidFill>
                  <a:srgbClr val="FFFFFF"/>
                </a:solidFill>
                <a:latin typeface="Apricots"/>
                <a:ea typeface="Apricots"/>
                <a:cs typeface="Apricots"/>
                <a:sym typeface="Apricots"/>
              </a:rPr>
              <a:t>Thank you!</a:t>
            </a:r>
          </a:p>
        </p:txBody>
      </p:sp>
      <p:sp>
        <p:nvSpPr>
          <p:cNvPr id="8" name="TextBox 8"/>
          <p:cNvSpPr txBox="1"/>
          <p:nvPr/>
        </p:nvSpPr>
        <p:spPr>
          <a:xfrm>
            <a:off x="4337133" y="8925173"/>
            <a:ext cx="10158531" cy="526733"/>
          </a:xfrm>
          <a:prstGeom prst="rect">
            <a:avLst/>
          </a:prstGeom>
        </p:spPr>
        <p:txBody>
          <a:bodyPr lIns="0" tIns="0" rIns="0" bIns="0" rtlCol="0" anchor="t">
            <a:spAutoFit/>
          </a:bodyPr>
          <a:lstStyle/>
          <a:p>
            <a:pPr algn="ctr">
              <a:lnSpc>
                <a:spcPts val="3967"/>
              </a:lnSpc>
            </a:pPr>
            <a:r>
              <a:rPr lang="en-US" sz="3450" b="1">
                <a:solidFill>
                  <a:srgbClr val="000000"/>
                </a:solidFill>
                <a:latin typeface="Poppins Bold"/>
                <a:ea typeface="Poppins Bold"/>
                <a:cs typeface="Poppins Bold"/>
                <a:sym typeface="Poppins Bold"/>
              </a:rPr>
              <a:t>We appreciate your partnership.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4819" y="-1016962"/>
            <a:ext cx="19117638" cy="6703072"/>
          </a:xfrm>
          <a:custGeom>
            <a:avLst/>
            <a:gdLst/>
            <a:ahLst/>
            <a:cxnLst/>
            <a:rect l="l" t="t" r="r" b="b"/>
            <a:pathLst>
              <a:path w="19117638" h="6703072">
                <a:moveTo>
                  <a:pt x="0" y="0"/>
                </a:moveTo>
                <a:lnTo>
                  <a:pt x="19117638" y="0"/>
                </a:lnTo>
                <a:lnTo>
                  <a:pt x="19117638" y="6703072"/>
                </a:lnTo>
                <a:lnTo>
                  <a:pt x="0" y="6703072"/>
                </a:lnTo>
                <a:lnTo>
                  <a:pt x="0" y="0"/>
                </a:lnTo>
                <a:close/>
              </a:path>
            </a:pathLst>
          </a:custGeom>
          <a:blipFill>
            <a:blip r:embed="rId3"/>
            <a:stretch>
              <a:fillRect t="-22570" b="-49623"/>
            </a:stretch>
          </a:blipFill>
        </p:spPr>
        <p:txBody>
          <a:bodyPr/>
          <a:lstStyle/>
          <a:p>
            <a:endParaRPr lang="en-US"/>
          </a:p>
        </p:txBody>
      </p:sp>
      <p:grpSp>
        <p:nvGrpSpPr>
          <p:cNvPr id="3" name="Group 3"/>
          <p:cNvGrpSpPr/>
          <p:nvPr/>
        </p:nvGrpSpPr>
        <p:grpSpPr>
          <a:xfrm>
            <a:off x="3788626" y="4821588"/>
            <a:ext cx="10710747" cy="1285578"/>
            <a:chOff x="0" y="0"/>
            <a:chExt cx="3473039" cy="416858"/>
          </a:xfrm>
        </p:grpSpPr>
        <p:sp>
          <p:nvSpPr>
            <p:cNvPr id="4" name="Freeform 4"/>
            <p:cNvSpPr/>
            <p:nvPr/>
          </p:nvSpPr>
          <p:spPr>
            <a:xfrm>
              <a:off x="0" y="0"/>
              <a:ext cx="3473039" cy="416858"/>
            </a:xfrm>
            <a:custGeom>
              <a:avLst/>
              <a:gdLst/>
              <a:ahLst/>
              <a:cxnLst/>
              <a:rect l="l" t="t" r="r" b="b"/>
              <a:pathLst>
                <a:path w="3473039" h="416858">
                  <a:moveTo>
                    <a:pt x="36864" y="0"/>
                  </a:moveTo>
                  <a:lnTo>
                    <a:pt x="3436176" y="0"/>
                  </a:lnTo>
                  <a:cubicBezTo>
                    <a:pt x="3445952" y="0"/>
                    <a:pt x="3455329" y="3884"/>
                    <a:pt x="3462242" y="10797"/>
                  </a:cubicBezTo>
                  <a:cubicBezTo>
                    <a:pt x="3469155" y="17710"/>
                    <a:pt x="3473039" y="27087"/>
                    <a:pt x="3473039" y="36864"/>
                  </a:cubicBezTo>
                  <a:lnTo>
                    <a:pt x="3473039" y="379994"/>
                  </a:lnTo>
                  <a:cubicBezTo>
                    <a:pt x="3473039" y="400354"/>
                    <a:pt x="3456535" y="416858"/>
                    <a:pt x="3436176" y="416858"/>
                  </a:cubicBezTo>
                  <a:lnTo>
                    <a:pt x="36864" y="416858"/>
                  </a:lnTo>
                  <a:cubicBezTo>
                    <a:pt x="16504" y="416858"/>
                    <a:pt x="0" y="400354"/>
                    <a:pt x="0" y="379994"/>
                  </a:cubicBezTo>
                  <a:lnTo>
                    <a:pt x="0" y="36864"/>
                  </a:lnTo>
                  <a:cubicBezTo>
                    <a:pt x="0" y="16504"/>
                    <a:pt x="16504" y="0"/>
                    <a:pt x="36864" y="0"/>
                  </a:cubicBezTo>
                  <a:close/>
                </a:path>
              </a:pathLst>
            </a:custGeom>
            <a:solidFill>
              <a:srgbClr val="232356"/>
            </a:solidFill>
          </p:spPr>
          <p:txBody>
            <a:bodyPr/>
            <a:lstStyle/>
            <a:p>
              <a:endParaRPr lang="en-US"/>
            </a:p>
          </p:txBody>
        </p:sp>
        <p:sp>
          <p:nvSpPr>
            <p:cNvPr id="5" name="TextBox 5"/>
            <p:cNvSpPr txBox="1"/>
            <p:nvPr/>
          </p:nvSpPr>
          <p:spPr>
            <a:xfrm>
              <a:off x="0" y="-47625"/>
              <a:ext cx="3473039" cy="464483"/>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982777" y="4026649"/>
            <a:ext cx="2609142" cy="631412"/>
          </a:xfrm>
          <a:custGeom>
            <a:avLst/>
            <a:gdLst/>
            <a:ahLst/>
            <a:cxnLst/>
            <a:rect l="l" t="t" r="r" b="b"/>
            <a:pathLst>
              <a:path w="2609142" h="631412">
                <a:moveTo>
                  <a:pt x="0" y="0"/>
                </a:moveTo>
                <a:lnTo>
                  <a:pt x="2609142" y="0"/>
                </a:lnTo>
                <a:lnTo>
                  <a:pt x="2609142" y="631413"/>
                </a:lnTo>
                <a:lnTo>
                  <a:pt x="0" y="63141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4972454" y="5210982"/>
            <a:ext cx="8343091" cy="592515"/>
          </a:xfrm>
          <a:prstGeom prst="rect">
            <a:avLst/>
          </a:prstGeom>
        </p:spPr>
        <p:txBody>
          <a:bodyPr lIns="0" tIns="0" rIns="0" bIns="0" rtlCol="0" anchor="t">
            <a:spAutoFit/>
          </a:bodyPr>
          <a:lstStyle/>
          <a:p>
            <a:pPr algn="ctr">
              <a:lnSpc>
                <a:spcPts val="4467"/>
              </a:lnSpc>
            </a:pPr>
            <a:r>
              <a:rPr lang="en-US" sz="4467">
                <a:solidFill>
                  <a:srgbClr val="FFFFFF"/>
                </a:solidFill>
                <a:latin typeface="DM Serif Display"/>
                <a:ea typeface="DM Serif Display"/>
                <a:cs typeface="DM Serif Display"/>
                <a:sym typeface="DM Serif Display"/>
              </a:rPr>
              <a:t>About Us</a:t>
            </a:r>
          </a:p>
        </p:txBody>
      </p:sp>
      <p:sp>
        <p:nvSpPr>
          <p:cNvPr id="8" name="TextBox 8"/>
          <p:cNvSpPr txBox="1"/>
          <p:nvPr/>
        </p:nvSpPr>
        <p:spPr>
          <a:xfrm>
            <a:off x="1259499" y="6981829"/>
            <a:ext cx="4664840" cy="2527587"/>
          </a:xfrm>
          <a:prstGeom prst="rect">
            <a:avLst/>
          </a:prstGeom>
        </p:spPr>
        <p:txBody>
          <a:bodyPr lIns="0" tIns="0" rIns="0" bIns="0" rtlCol="0" anchor="t">
            <a:spAutoFit/>
          </a:bodyPr>
          <a:lstStyle/>
          <a:p>
            <a:pPr algn="l">
              <a:lnSpc>
                <a:spcPts val="4009"/>
              </a:lnSpc>
            </a:pPr>
            <a:r>
              <a:rPr lang="en-US" sz="2863" b="1">
                <a:solidFill>
                  <a:srgbClr val="000000"/>
                </a:solidFill>
                <a:latin typeface="Poppins Bold"/>
                <a:ea typeface="Poppins Bold"/>
                <a:cs typeface="Poppins Bold"/>
                <a:sym typeface="Poppins Bold"/>
              </a:rPr>
              <a:t>We're Mountain Health CO-OP. created for, governed by, and proudly serving people just like you.</a:t>
            </a:r>
          </a:p>
        </p:txBody>
      </p:sp>
      <p:sp>
        <p:nvSpPr>
          <p:cNvPr id="9" name="TextBox 9"/>
          <p:cNvSpPr txBox="1"/>
          <p:nvPr/>
        </p:nvSpPr>
        <p:spPr>
          <a:xfrm>
            <a:off x="6693354" y="6878751"/>
            <a:ext cx="10885348" cy="2743269"/>
          </a:xfrm>
          <a:prstGeom prst="rect">
            <a:avLst/>
          </a:prstGeom>
        </p:spPr>
        <p:txBody>
          <a:bodyPr lIns="0" tIns="0" rIns="0" bIns="0" rtlCol="0" anchor="t">
            <a:spAutoFit/>
          </a:bodyPr>
          <a:lstStyle/>
          <a:p>
            <a:pPr marL="485190" lvl="1" indent="-242595" algn="l">
              <a:lnSpc>
                <a:spcPts val="3146"/>
              </a:lnSpc>
              <a:buFont typeface="Arial"/>
              <a:buChar char="•"/>
            </a:pPr>
            <a:r>
              <a:rPr lang="en-US" sz="2247">
                <a:solidFill>
                  <a:srgbClr val="000000"/>
                </a:solidFill>
                <a:latin typeface="Poppins"/>
                <a:ea typeface="Poppins"/>
                <a:cs typeface="Poppins"/>
                <a:sym typeface="Poppins"/>
              </a:rPr>
              <a:t> Our Board of Directors is made up of members from Idaho, Montana, and Wyoming</a:t>
            </a:r>
          </a:p>
          <a:p>
            <a:pPr marL="485190" lvl="1" indent="-242595" algn="l">
              <a:lnSpc>
                <a:spcPts val="3146"/>
              </a:lnSpc>
              <a:buFont typeface="Arial"/>
              <a:buChar char="•"/>
            </a:pPr>
            <a:r>
              <a:rPr lang="en-US" sz="2247">
                <a:solidFill>
                  <a:srgbClr val="000000"/>
                </a:solidFill>
                <a:latin typeface="Poppins"/>
                <a:ea typeface="Poppins"/>
                <a:cs typeface="Poppins"/>
                <a:sym typeface="Poppins"/>
              </a:rPr>
              <a:t>Reinvesting back into programs to benefit members with our line of Signature Benefits</a:t>
            </a:r>
          </a:p>
          <a:p>
            <a:pPr marL="970381" lvl="2" indent="-323460" algn="l">
              <a:lnSpc>
                <a:spcPts val="3146"/>
              </a:lnSpc>
              <a:buFont typeface="Arial"/>
              <a:buChar char="⚬"/>
            </a:pPr>
            <a:r>
              <a:rPr lang="en-US" sz="2247">
                <a:solidFill>
                  <a:srgbClr val="000000"/>
                </a:solidFill>
                <a:latin typeface="Poppins"/>
                <a:ea typeface="Poppins"/>
                <a:cs typeface="Poppins"/>
                <a:sym typeface="Poppins"/>
              </a:rPr>
              <a:t>Signature Benefits available for all individual and group members</a:t>
            </a:r>
          </a:p>
          <a:p>
            <a:pPr marL="970381" lvl="2" indent="-323460" algn="l">
              <a:lnSpc>
                <a:spcPts val="3146"/>
              </a:lnSpc>
              <a:buFont typeface="Arial"/>
              <a:buChar char="⚬"/>
            </a:pPr>
            <a:r>
              <a:rPr lang="en-US" sz="2247">
                <a:solidFill>
                  <a:srgbClr val="000000"/>
                </a:solidFill>
                <a:latin typeface="Poppins"/>
                <a:ea typeface="Poppins"/>
                <a:cs typeface="Poppins"/>
                <a:sym typeface="Poppins"/>
              </a:rPr>
              <a:t>Signature Benefits do not apply to Med Supp plans</a:t>
            </a:r>
          </a:p>
          <a:p>
            <a:pPr marL="485190" lvl="1" indent="-242595" algn="l">
              <a:lnSpc>
                <a:spcPts val="3146"/>
              </a:lnSpc>
              <a:buFont typeface="Arial"/>
              <a:buChar char="•"/>
            </a:pPr>
            <a:r>
              <a:rPr lang="en-US" sz="2247">
                <a:solidFill>
                  <a:srgbClr val="000000"/>
                </a:solidFill>
                <a:latin typeface="Poppins"/>
                <a:ea typeface="Poppins"/>
                <a:cs typeface="Poppins"/>
                <a:sym typeface="Poppins"/>
              </a:rPr>
              <a:t>Individual, Group, and Medicare Supplement Health Insurance Plans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11044" y="3080156"/>
            <a:ext cx="15129287" cy="5787225"/>
          </a:xfrm>
          <a:prstGeom prst="rect">
            <a:avLst/>
          </a:prstGeom>
        </p:spPr>
        <p:txBody>
          <a:bodyPr lIns="0" tIns="0" rIns="0" bIns="0" rtlCol="0" anchor="t">
            <a:spAutoFit/>
          </a:bodyPr>
          <a:lstStyle/>
          <a:p>
            <a:pPr marL="561342" lvl="1" indent="-280671" algn="l">
              <a:lnSpc>
                <a:spcPts val="3640"/>
              </a:lnSpc>
              <a:buFont typeface="Arial"/>
              <a:buChar char="•"/>
            </a:pPr>
            <a:r>
              <a:rPr lang="en-US" sz="2600" dirty="0">
                <a:solidFill>
                  <a:srgbClr val="000000"/>
                </a:solidFill>
                <a:latin typeface="Poppins"/>
                <a:ea typeface="Poppins"/>
                <a:cs typeface="Poppins"/>
                <a:sym typeface="Poppins"/>
              </a:rPr>
              <a:t>New TPA - Effective September 1, 2024</a:t>
            </a:r>
          </a:p>
          <a:p>
            <a:pPr marL="561342" lvl="1" indent="-280671" algn="l">
              <a:lnSpc>
                <a:spcPts val="3640"/>
              </a:lnSpc>
              <a:buFont typeface="Arial"/>
              <a:buChar char="•"/>
            </a:pPr>
            <a:r>
              <a:rPr lang="en-US" sz="2600" dirty="0">
                <a:solidFill>
                  <a:srgbClr val="000000"/>
                </a:solidFill>
                <a:latin typeface="Poppins"/>
                <a:ea typeface="Poppins"/>
                <a:cs typeface="Poppins"/>
                <a:sym typeface="Poppins"/>
              </a:rPr>
              <a:t>Blair Fjeseth, new CEO</a:t>
            </a:r>
          </a:p>
          <a:p>
            <a:pPr marL="561342" lvl="1" indent="-280671" algn="l">
              <a:lnSpc>
                <a:spcPts val="3640"/>
              </a:lnSpc>
              <a:buFont typeface="Arial"/>
              <a:buChar char="•"/>
            </a:pPr>
            <a:r>
              <a:rPr lang="en-US" sz="2600" dirty="0">
                <a:solidFill>
                  <a:srgbClr val="000000"/>
                </a:solidFill>
                <a:latin typeface="Poppins"/>
                <a:ea typeface="Poppins"/>
                <a:cs typeface="Poppins"/>
                <a:sym typeface="Poppins"/>
              </a:rPr>
              <a:t>Selling Individual Exchange only policies through </a:t>
            </a:r>
            <a:r>
              <a:rPr lang="en-US" sz="2600" dirty="0" err="1">
                <a:solidFill>
                  <a:srgbClr val="000000"/>
                </a:solidFill>
                <a:latin typeface="Poppins"/>
                <a:ea typeface="Poppins"/>
                <a:cs typeface="Poppins"/>
                <a:sym typeface="Poppins"/>
              </a:rPr>
              <a:t>HealthSherpa</a:t>
            </a:r>
            <a:r>
              <a:rPr lang="en-US" sz="2600" dirty="0">
                <a:solidFill>
                  <a:srgbClr val="000000"/>
                </a:solidFill>
                <a:latin typeface="Poppins"/>
                <a:ea typeface="Poppins"/>
                <a:cs typeface="Poppins"/>
                <a:sym typeface="Poppins"/>
              </a:rPr>
              <a:t>/Marketplace</a:t>
            </a:r>
          </a:p>
          <a:p>
            <a:pPr marL="561342" lvl="1" indent="-280671" algn="l">
              <a:lnSpc>
                <a:spcPts val="3640"/>
              </a:lnSpc>
              <a:buFont typeface="Arial"/>
              <a:buChar char="•"/>
            </a:pPr>
            <a:r>
              <a:rPr lang="en-US" sz="2600" dirty="0">
                <a:solidFill>
                  <a:srgbClr val="000000"/>
                </a:solidFill>
                <a:latin typeface="Poppins"/>
                <a:ea typeface="Poppins"/>
                <a:cs typeface="Poppins"/>
                <a:sym typeface="Poppins"/>
              </a:rPr>
              <a:t>Existing off-exchange members renew</a:t>
            </a:r>
          </a:p>
          <a:p>
            <a:pPr marL="561342" lvl="1" indent="-280671" algn="l">
              <a:lnSpc>
                <a:spcPts val="3640"/>
              </a:lnSpc>
              <a:buFont typeface="Arial"/>
              <a:buChar char="•"/>
            </a:pPr>
            <a:r>
              <a:rPr lang="en-US" sz="2600" dirty="0">
                <a:solidFill>
                  <a:srgbClr val="000000"/>
                </a:solidFill>
                <a:latin typeface="Poppins"/>
                <a:ea typeface="Poppins"/>
                <a:cs typeface="Poppins"/>
                <a:sym typeface="Poppins"/>
              </a:rPr>
              <a:t>No changes to Signature Benefits</a:t>
            </a:r>
          </a:p>
          <a:p>
            <a:pPr marL="561342" lvl="1" indent="-280671" algn="l">
              <a:lnSpc>
                <a:spcPts val="3640"/>
              </a:lnSpc>
              <a:buFont typeface="Arial"/>
              <a:buChar char="•"/>
            </a:pPr>
            <a:r>
              <a:rPr lang="en-US" sz="2600" dirty="0">
                <a:solidFill>
                  <a:srgbClr val="000000"/>
                </a:solidFill>
                <a:latin typeface="Poppins"/>
                <a:ea typeface="Poppins"/>
                <a:cs typeface="Poppins"/>
                <a:sym typeface="Poppins"/>
              </a:rPr>
              <a:t>Some plans discontinued due to federal requirements limiting nonstandard plan offerings</a:t>
            </a:r>
          </a:p>
          <a:p>
            <a:pPr marL="949969" lvl="2" indent="-316656" algn="l">
              <a:lnSpc>
                <a:spcPts val="3080"/>
              </a:lnSpc>
              <a:buFont typeface="Arial"/>
              <a:buChar char="⚬"/>
            </a:pPr>
            <a:r>
              <a:rPr lang="en-US" sz="2200" dirty="0">
                <a:solidFill>
                  <a:srgbClr val="000000"/>
                </a:solidFill>
                <a:latin typeface="Poppins"/>
                <a:ea typeface="Poppins"/>
                <a:cs typeface="Poppins"/>
                <a:sym typeface="Poppins"/>
              </a:rPr>
              <a:t>Idaho: 2 Individual, 4 Small Group </a:t>
            </a:r>
          </a:p>
          <a:p>
            <a:pPr marL="949969" lvl="2" indent="-316656" algn="l">
              <a:lnSpc>
                <a:spcPts val="3080"/>
              </a:lnSpc>
              <a:buFont typeface="Arial"/>
              <a:buChar char="⚬"/>
            </a:pPr>
            <a:r>
              <a:rPr lang="en-US" sz="2200" dirty="0">
                <a:solidFill>
                  <a:srgbClr val="000000"/>
                </a:solidFill>
                <a:latin typeface="Poppins"/>
                <a:ea typeface="Poppins"/>
                <a:cs typeface="Poppins"/>
                <a:sym typeface="Poppins"/>
              </a:rPr>
              <a:t>Montana: 6 Individual</a:t>
            </a:r>
          </a:p>
          <a:p>
            <a:pPr marL="949969" lvl="2" indent="-316656" algn="l">
              <a:lnSpc>
                <a:spcPts val="3080"/>
              </a:lnSpc>
              <a:buFont typeface="Arial"/>
              <a:buChar char="⚬"/>
            </a:pPr>
            <a:r>
              <a:rPr lang="en-US" sz="2200" dirty="0">
                <a:solidFill>
                  <a:srgbClr val="000000"/>
                </a:solidFill>
                <a:latin typeface="Poppins"/>
                <a:ea typeface="Poppins"/>
                <a:cs typeface="Poppins"/>
                <a:sym typeface="Poppins"/>
              </a:rPr>
              <a:t>Wyoming: No discontinued plans</a:t>
            </a:r>
          </a:p>
          <a:p>
            <a:pPr marL="561342" lvl="1" indent="-280671" algn="l">
              <a:lnSpc>
                <a:spcPts val="3640"/>
              </a:lnSpc>
              <a:buFont typeface="Arial"/>
              <a:buChar char="•"/>
            </a:pPr>
            <a:r>
              <a:rPr lang="en-US" sz="2600" dirty="0">
                <a:solidFill>
                  <a:srgbClr val="000000"/>
                </a:solidFill>
                <a:latin typeface="Poppins"/>
                <a:ea typeface="Poppins"/>
                <a:cs typeface="Poppins"/>
                <a:sym typeface="Poppins"/>
              </a:rPr>
              <a:t>Minimal changes to provider network</a:t>
            </a:r>
          </a:p>
          <a:p>
            <a:pPr marL="280671" lvl="1" algn="l">
              <a:lnSpc>
                <a:spcPts val="3640"/>
              </a:lnSpc>
            </a:pPr>
            <a:endParaRPr lang="en-US" sz="2600" dirty="0">
              <a:solidFill>
                <a:srgbClr val="000000"/>
              </a:solidFill>
              <a:latin typeface="Poppins"/>
              <a:ea typeface="Poppins"/>
              <a:cs typeface="Poppins"/>
              <a:sym typeface="Poppins"/>
            </a:endParaRPr>
          </a:p>
          <a:p>
            <a:pPr algn="l">
              <a:lnSpc>
                <a:spcPts val="3640"/>
              </a:lnSpc>
            </a:pPr>
            <a:endParaRPr lang="en-US" sz="2600" dirty="0">
              <a:solidFill>
                <a:srgbClr val="000000"/>
              </a:solidFill>
              <a:latin typeface="Poppins"/>
              <a:ea typeface="Poppins"/>
              <a:cs typeface="Poppins"/>
              <a:sym typeface="Poppins"/>
            </a:endParaRPr>
          </a:p>
        </p:txBody>
      </p:sp>
      <p:grpSp>
        <p:nvGrpSpPr>
          <p:cNvPr id="3" name="Group 3"/>
          <p:cNvGrpSpPr/>
          <p:nvPr/>
        </p:nvGrpSpPr>
        <p:grpSpPr>
          <a:xfrm>
            <a:off x="1225462" y="1525168"/>
            <a:ext cx="5509565" cy="1357474"/>
            <a:chOff x="0" y="0"/>
            <a:chExt cx="1451079" cy="357524"/>
          </a:xfrm>
        </p:grpSpPr>
        <p:sp>
          <p:nvSpPr>
            <p:cNvPr id="4" name="Freeform 4"/>
            <p:cNvSpPr/>
            <p:nvPr/>
          </p:nvSpPr>
          <p:spPr>
            <a:xfrm>
              <a:off x="0" y="0"/>
              <a:ext cx="1451079" cy="357524"/>
            </a:xfrm>
            <a:custGeom>
              <a:avLst/>
              <a:gdLst/>
              <a:ahLst/>
              <a:cxnLst/>
              <a:rect l="l" t="t" r="r" b="b"/>
              <a:pathLst>
                <a:path w="1451079" h="357524">
                  <a:moveTo>
                    <a:pt x="71664" y="0"/>
                  </a:moveTo>
                  <a:lnTo>
                    <a:pt x="1379415" y="0"/>
                  </a:lnTo>
                  <a:cubicBezTo>
                    <a:pt x="1398421" y="0"/>
                    <a:pt x="1416649" y="7550"/>
                    <a:pt x="1430089" y="20990"/>
                  </a:cubicBezTo>
                  <a:cubicBezTo>
                    <a:pt x="1443529" y="34430"/>
                    <a:pt x="1451079" y="52658"/>
                    <a:pt x="1451079" y="71664"/>
                  </a:cubicBezTo>
                  <a:lnTo>
                    <a:pt x="1451079" y="285860"/>
                  </a:lnTo>
                  <a:cubicBezTo>
                    <a:pt x="1451079" y="304867"/>
                    <a:pt x="1443529" y="323095"/>
                    <a:pt x="1430089" y="336534"/>
                  </a:cubicBezTo>
                  <a:cubicBezTo>
                    <a:pt x="1416649" y="349974"/>
                    <a:pt x="1398421" y="357524"/>
                    <a:pt x="1379415" y="357524"/>
                  </a:cubicBezTo>
                  <a:lnTo>
                    <a:pt x="71664" y="357524"/>
                  </a:lnTo>
                  <a:cubicBezTo>
                    <a:pt x="52658" y="357524"/>
                    <a:pt x="34430" y="349974"/>
                    <a:pt x="20990" y="336534"/>
                  </a:cubicBezTo>
                  <a:cubicBezTo>
                    <a:pt x="7550" y="323095"/>
                    <a:pt x="0" y="304867"/>
                    <a:pt x="0" y="285860"/>
                  </a:cubicBezTo>
                  <a:lnTo>
                    <a:pt x="0" y="71664"/>
                  </a:lnTo>
                  <a:cubicBezTo>
                    <a:pt x="0" y="52658"/>
                    <a:pt x="7550" y="34430"/>
                    <a:pt x="20990" y="20990"/>
                  </a:cubicBezTo>
                  <a:cubicBezTo>
                    <a:pt x="34430" y="7550"/>
                    <a:pt x="52658" y="0"/>
                    <a:pt x="71664" y="0"/>
                  </a:cubicBezTo>
                  <a:close/>
                </a:path>
              </a:pathLst>
            </a:custGeom>
            <a:solidFill>
              <a:srgbClr val="232356"/>
            </a:solidFill>
          </p:spPr>
          <p:txBody>
            <a:bodyPr/>
            <a:lstStyle/>
            <a:p>
              <a:endParaRPr lang="en-US"/>
            </a:p>
          </p:txBody>
        </p:sp>
        <p:sp>
          <p:nvSpPr>
            <p:cNvPr id="5" name="TextBox 5"/>
            <p:cNvSpPr txBox="1"/>
            <p:nvPr/>
          </p:nvSpPr>
          <p:spPr>
            <a:xfrm>
              <a:off x="0" y="-47625"/>
              <a:ext cx="1451079" cy="405149"/>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1711044" y="876300"/>
            <a:ext cx="1949941" cy="456286"/>
          </a:xfrm>
          <a:custGeom>
            <a:avLst/>
            <a:gdLst/>
            <a:ahLst/>
            <a:cxnLst/>
            <a:rect l="l" t="t" r="r" b="b"/>
            <a:pathLst>
              <a:path w="1949941" h="456286">
                <a:moveTo>
                  <a:pt x="0" y="0"/>
                </a:moveTo>
                <a:lnTo>
                  <a:pt x="1949941" y="0"/>
                </a:lnTo>
                <a:lnTo>
                  <a:pt x="1949941" y="456286"/>
                </a:lnTo>
                <a:lnTo>
                  <a:pt x="0" y="456286"/>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0" y="9608263"/>
            <a:ext cx="18288000" cy="1357474"/>
            <a:chOff x="0" y="0"/>
            <a:chExt cx="4816593" cy="357524"/>
          </a:xfrm>
        </p:grpSpPr>
        <p:sp>
          <p:nvSpPr>
            <p:cNvPr id="8" name="Freeform 8"/>
            <p:cNvSpPr/>
            <p:nvPr/>
          </p:nvSpPr>
          <p:spPr>
            <a:xfrm>
              <a:off x="0" y="0"/>
              <a:ext cx="4816592" cy="357524"/>
            </a:xfrm>
            <a:custGeom>
              <a:avLst/>
              <a:gdLst/>
              <a:ahLst/>
              <a:cxnLst/>
              <a:rect l="l" t="t" r="r" b="b"/>
              <a:pathLst>
                <a:path w="4816592" h="357524">
                  <a:moveTo>
                    <a:pt x="21590" y="0"/>
                  </a:moveTo>
                  <a:lnTo>
                    <a:pt x="4795002" y="0"/>
                  </a:lnTo>
                  <a:cubicBezTo>
                    <a:pt x="4800728" y="0"/>
                    <a:pt x="4806220" y="2275"/>
                    <a:pt x="4810269" y="6324"/>
                  </a:cubicBezTo>
                  <a:cubicBezTo>
                    <a:pt x="4814318" y="10372"/>
                    <a:pt x="4816592" y="15864"/>
                    <a:pt x="4816592" y="21590"/>
                  </a:cubicBezTo>
                  <a:lnTo>
                    <a:pt x="4816592" y="335934"/>
                  </a:lnTo>
                  <a:cubicBezTo>
                    <a:pt x="4816592" y="347858"/>
                    <a:pt x="4806926" y="357524"/>
                    <a:pt x="4795002" y="357524"/>
                  </a:cubicBezTo>
                  <a:lnTo>
                    <a:pt x="21590" y="357524"/>
                  </a:lnTo>
                  <a:cubicBezTo>
                    <a:pt x="15864" y="357524"/>
                    <a:pt x="10372" y="355250"/>
                    <a:pt x="6324" y="351201"/>
                  </a:cubicBezTo>
                  <a:cubicBezTo>
                    <a:pt x="2275" y="347152"/>
                    <a:pt x="0" y="341660"/>
                    <a:pt x="0" y="335934"/>
                  </a:cubicBezTo>
                  <a:lnTo>
                    <a:pt x="0" y="21590"/>
                  </a:lnTo>
                  <a:cubicBezTo>
                    <a:pt x="0" y="9666"/>
                    <a:pt x="9666" y="0"/>
                    <a:pt x="21590" y="0"/>
                  </a:cubicBezTo>
                  <a:close/>
                </a:path>
              </a:pathLst>
            </a:custGeom>
            <a:solidFill>
              <a:srgbClr val="28C6B4"/>
            </a:solidFill>
          </p:spPr>
          <p:txBody>
            <a:bodyPr/>
            <a:lstStyle/>
            <a:p>
              <a:endParaRPr lang="en-US"/>
            </a:p>
          </p:txBody>
        </p:sp>
        <p:sp>
          <p:nvSpPr>
            <p:cNvPr id="9" name="TextBox 9"/>
            <p:cNvSpPr txBox="1"/>
            <p:nvPr/>
          </p:nvSpPr>
          <p:spPr>
            <a:xfrm>
              <a:off x="0" y="-47625"/>
              <a:ext cx="4816593" cy="405149"/>
            </a:xfrm>
            <a:prstGeom prst="rect">
              <a:avLst/>
            </a:prstGeom>
          </p:spPr>
          <p:txBody>
            <a:bodyPr lIns="50800" tIns="50800" rIns="50800" bIns="50800" rtlCol="0" anchor="ctr"/>
            <a:lstStyle/>
            <a:p>
              <a:pPr algn="ctr">
                <a:lnSpc>
                  <a:spcPts val="3359"/>
                </a:lnSpc>
              </a:pPr>
              <a:endParaRPr/>
            </a:p>
          </p:txBody>
        </p:sp>
      </p:grpSp>
      <p:sp>
        <p:nvSpPr>
          <p:cNvPr id="10" name="Freeform 10"/>
          <p:cNvSpPr/>
          <p:nvPr/>
        </p:nvSpPr>
        <p:spPr>
          <a:xfrm rot="9467791">
            <a:off x="8402032" y="2143919"/>
            <a:ext cx="2175635" cy="614617"/>
          </a:xfrm>
          <a:custGeom>
            <a:avLst/>
            <a:gdLst/>
            <a:ahLst/>
            <a:cxnLst/>
            <a:rect l="l" t="t" r="r" b="b"/>
            <a:pathLst>
              <a:path w="2175635" h="614617">
                <a:moveTo>
                  <a:pt x="0" y="0"/>
                </a:moveTo>
                <a:lnTo>
                  <a:pt x="2175635" y="0"/>
                </a:lnTo>
                <a:lnTo>
                  <a:pt x="2175635" y="614617"/>
                </a:lnTo>
                <a:lnTo>
                  <a:pt x="0" y="614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1711044" y="1922497"/>
            <a:ext cx="4279695" cy="639017"/>
          </a:xfrm>
          <a:prstGeom prst="rect">
            <a:avLst/>
          </a:prstGeom>
        </p:spPr>
        <p:txBody>
          <a:bodyPr lIns="0" tIns="0" rIns="0" bIns="0" rtlCol="0" anchor="t">
            <a:spAutoFit/>
          </a:bodyPr>
          <a:lstStyle/>
          <a:p>
            <a:pPr algn="l">
              <a:lnSpc>
                <a:spcPts val="4710"/>
              </a:lnSpc>
            </a:pPr>
            <a:r>
              <a:rPr lang="en-US" sz="4710">
                <a:solidFill>
                  <a:srgbClr val="FFFFFF"/>
                </a:solidFill>
                <a:latin typeface="DM Serif Display"/>
                <a:ea typeface="DM Serif Display"/>
                <a:cs typeface="DM Serif Display"/>
                <a:sym typeface="DM Serif Display"/>
              </a:rPr>
              <a:t>Co-Op Updates</a:t>
            </a:r>
          </a:p>
        </p:txBody>
      </p:sp>
      <p:sp>
        <p:nvSpPr>
          <p:cNvPr id="12" name="TextBox 12"/>
          <p:cNvSpPr txBox="1"/>
          <p:nvPr/>
        </p:nvSpPr>
        <p:spPr>
          <a:xfrm rot="-821153">
            <a:off x="9272609" y="2126459"/>
            <a:ext cx="4450214" cy="603263"/>
          </a:xfrm>
          <a:prstGeom prst="rect">
            <a:avLst/>
          </a:prstGeom>
        </p:spPr>
        <p:txBody>
          <a:bodyPr lIns="0" tIns="0" rIns="0" bIns="0" rtlCol="0" anchor="t">
            <a:spAutoFit/>
          </a:bodyPr>
          <a:lstStyle/>
          <a:p>
            <a:pPr algn="ctr">
              <a:lnSpc>
                <a:spcPts val="2402"/>
              </a:lnSpc>
            </a:pPr>
            <a:r>
              <a:rPr lang="en-US" sz="1715">
                <a:solidFill>
                  <a:srgbClr val="000000"/>
                </a:solidFill>
                <a:latin typeface="Poppins"/>
                <a:ea typeface="Poppins"/>
                <a:cs typeface="Poppins"/>
                <a:sym typeface="Poppins"/>
              </a:rPr>
              <a:t>We’re covering this </a:t>
            </a:r>
          </a:p>
          <a:p>
            <a:pPr algn="ctr">
              <a:lnSpc>
                <a:spcPts val="2402"/>
              </a:lnSpc>
            </a:pPr>
            <a:r>
              <a:rPr lang="en-US" sz="1715">
                <a:solidFill>
                  <a:srgbClr val="000000"/>
                </a:solidFill>
                <a:latin typeface="Poppins"/>
                <a:ea typeface="Poppins"/>
                <a:cs typeface="Poppins"/>
                <a:sym typeface="Poppins"/>
              </a:rPr>
              <a:t>in a few minutes!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5462" y="1569366"/>
            <a:ext cx="12368401" cy="1357474"/>
            <a:chOff x="0" y="0"/>
            <a:chExt cx="3257521" cy="357524"/>
          </a:xfrm>
        </p:grpSpPr>
        <p:sp>
          <p:nvSpPr>
            <p:cNvPr id="3" name="Freeform 3"/>
            <p:cNvSpPr/>
            <p:nvPr/>
          </p:nvSpPr>
          <p:spPr>
            <a:xfrm>
              <a:off x="0" y="0"/>
              <a:ext cx="3257521" cy="357524"/>
            </a:xfrm>
            <a:custGeom>
              <a:avLst/>
              <a:gdLst/>
              <a:ahLst/>
              <a:cxnLst/>
              <a:rect l="l" t="t" r="r" b="b"/>
              <a:pathLst>
                <a:path w="3257521" h="357524">
                  <a:moveTo>
                    <a:pt x="31923" y="0"/>
                  </a:moveTo>
                  <a:lnTo>
                    <a:pt x="3225598" y="0"/>
                  </a:lnTo>
                  <a:cubicBezTo>
                    <a:pt x="3243229" y="0"/>
                    <a:pt x="3257521" y="14292"/>
                    <a:pt x="3257521" y="31923"/>
                  </a:cubicBezTo>
                  <a:lnTo>
                    <a:pt x="3257521" y="325601"/>
                  </a:lnTo>
                  <a:cubicBezTo>
                    <a:pt x="3257521" y="343232"/>
                    <a:pt x="3243229" y="357524"/>
                    <a:pt x="3225598" y="357524"/>
                  </a:cubicBezTo>
                  <a:lnTo>
                    <a:pt x="31923" y="357524"/>
                  </a:lnTo>
                  <a:cubicBezTo>
                    <a:pt x="14292" y="357524"/>
                    <a:pt x="0" y="343232"/>
                    <a:pt x="0" y="325601"/>
                  </a:cubicBezTo>
                  <a:lnTo>
                    <a:pt x="0" y="31923"/>
                  </a:lnTo>
                  <a:cubicBezTo>
                    <a:pt x="0" y="14292"/>
                    <a:pt x="14292" y="0"/>
                    <a:pt x="31923" y="0"/>
                  </a:cubicBezTo>
                  <a:close/>
                </a:path>
              </a:pathLst>
            </a:custGeom>
            <a:solidFill>
              <a:srgbClr val="232356"/>
            </a:solidFill>
          </p:spPr>
          <p:txBody>
            <a:bodyPr/>
            <a:lstStyle/>
            <a:p>
              <a:endParaRPr lang="en-US"/>
            </a:p>
          </p:txBody>
        </p:sp>
        <p:sp>
          <p:nvSpPr>
            <p:cNvPr id="4" name="TextBox 4"/>
            <p:cNvSpPr txBox="1"/>
            <p:nvPr/>
          </p:nvSpPr>
          <p:spPr>
            <a:xfrm>
              <a:off x="0" y="-47625"/>
              <a:ext cx="3257521" cy="405149"/>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711044" y="805619"/>
            <a:ext cx="2440877" cy="571165"/>
          </a:xfrm>
          <a:custGeom>
            <a:avLst/>
            <a:gdLst/>
            <a:ahLst/>
            <a:cxnLst/>
            <a:rect l="l" t="t" r="r" b="b"/>
            <a:pathLst>
              <a:path w="2440877" h="571165">
                <a:moveTo>
                  <a:pt x="0" y="0"/>
                </a:moveTo>
                <a:lnTo>
                  <a:pt x="2440878" y="0"/>
                </a:lnTo>
                <a:lnTo>
                  <a:pt x="2440878" y="571165"/>
                </a:lnTo>
                <a:lnTo>
                  <a:pt x="0" y="571165"/>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0" y="9608263"/>
            <a:ext cx="18288000" cy="1357474"/>
            <a:chOff x="0" y="0"/>
            <a:chExt cx="4816593" cy="357524"/>
          </a:xfrm>
        </p:grpSpPr>
        <p:sp>
          <p:nvSpPr>
            <p:cNvPr id="7" name="Freeform 7"/>
            <p:cNvSpPr/>
            <p:nvPr/>
          </p:nvSpPr>
          <p:spPr>
            <a:xfrm>
              <a:off x="0" y="0"/>
              <a:ext cx="4816592" cy="357524"/>
            </a:xfrm>
            <a:custGeom>
              <a:avLst/>
              <a:gdLst/>
              <a:ahLst/>
              <a:cxnLst/>
              <a:rect l="l" t="t" r="r" b="b"/>
              <a:pathLst>
                <a:path w="4816592" h="357524">
                  <a:moveTo>
                    <a:pt x="21590" y="0"/>
                  </a:moveTo>
                  <a:lnTo>
                    <a:pt x="4795002" y="0"/>
                  </a:lnTo>
                  <a:cubicBezTo>
                    <a:pt x="4800728" y="0"/>
                    <a:pt x="4806220" y="2275"/>
                    <a:pt x="4810269" y="6324"/>
                  </a:cubicBezTo>
                  <a:cubicBezTo>
                    <a:pt x="4814318" y="10372"/>
                    <a:pt x="4816592" y="15864"/>
                    <a:pt x="4816592" y="21590"/>
                  </a:cubicBezTo>
                  <a:lnTo>
                    <a:pt x="4816592" y="335934"/>
                  </a:lnTo>
                  <a:cubicBezTo>
                    <a:pt x="4816592" y="347858"/>
                    <a:pt x="4806926" y="357524"/>
                    <a:pt x="4795002" y="357524"/>
                  </a:cubicBezTo>
                  <a:lnTo>
                    <a:pt x="21590" y="357524"/>
                  </a:lnTo>
                  <a:cubicBezTo>
                    <a:pt x="15864" y="357524"/>
                    <a:pt x="10372" y="355250"/>
                    <a:pt x="6324" y="351201"/>
                  </a:cubicBezTo>
                  <a:cubicBezTo>
                    <a:pt x="2275" y="347152"/>
                    <a:pt x="0" y="341660"/>
                    <a:pt x="0" y="335934"/>
                  </a:cubicBezTo>
                  <a:lnTo>
                    <a:pt x="0" y="21590"/>
                  </a:lnTo>
                  <a:cubicBezTo>
                    <a:pt x="0" y="9666"/>
                    <a:pt x="9666" y="0"/>
                    <a:pt x="21590" y="0"/>
                  </a:cubicBezTo>
                  <a:close/>
                </a:path>
              </a:pathLst>
            </a:custGeom>
            <a:solidFill>
              <a:srgbClr val="28C6B4"/>
            </a:solidFill>
          </p:spPr>
          <p:txBody>
            <a:bodyPr/>
            <a:lstStyle/>
            <a:p>
              <a:endParaRPr lang="en-US"/>
            </a:p>
          </p:txBody>
        </p:sp>
        <p:sp>
          <p:nvSpPr>
            <p:cNvPr id="8" name="TextBox 8"/>
            <p:cNvSpPr txBox="1"/>
            <p:nvPr/>
          </p:nvSpPr>
          <p:spPr>
            <a:xfrm>
              <a:off x="0" y="-47625"/>
              <a:ext cx="4816593" cy="405149"/>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1711044" y="1966695"/>
            <a:ext cx="9999939" cy="639017"/>
          </a:xfrm>
          <a:prstGeom prst="rect">
            <a:avLst/>
          </a:prstGeom>
        </p:spPr>
        <p:txBody>
          <a:bodyPr lIns="0" tIns="0" rIns="0" bIns="0" rtlCol="0" anchor="t">
            <a:spAutoFit/>
          </a:bodyPr>
          <a:lstStyle/>
          <a:p>
            <a:pPr algn="l">
              <a:lnSpc>
                <a:spcPts val="4710"/>
              </a:lnSpc>
            </a:pPr>
            <a:r>
              <a:rPr lang="en-US" sz="4710">
                <a:solidFill>
                  <a:srgbClr val="FFFFFF"/>
                </a:solidFill>
                <a:latin typeface="DM Serif Display"/>
                <a:ea typeface="DM Serif Display"/>
                <a:cs typeface="DM Serif Display"/>
                <a:sym typeface="DM Serif Display"/>
              </a:rPr>
              <a:t>Third Party Administrator Update</a:t>
            </a:r>
          </a:p>
        </p:txBody>
      </p:sp>
      <p:sp>
        <p:nvSpPr>
          <p:cNvPr id="10" name="TextBox 10"/>
          <p:cNvSpPr txBox="1"/>
          <p:nvPr/>
        </p:nvSpPr>
        <p:spPr>
          <a:xfrm>
            <a:off x="2130013" y="3956459"/>
            <a:ext cx="14027974" cy="4967605"/>
          </a:xfrm>
          <a:prstGeom prst="rect">
            <a:avLst/>
          </a:prstGeom>
        </p:spPr>
        <p:txBody>
          <a:bodyPr lIns="0" tIns="0" rIns="0" bIns="0" rtlCol="0" anchor="t">
            <a:spAutoFit/>
          </a:bodyPr>
          <a:lstStyle/>
          <a:p>
            <a:pPr marL="604521" lvl="1" indent="-302261" algn="l">
              <a:lnSpc>
                <a:spcPts val="3920"/>
              </a:lnSpc>
              <a:buFont typeface="Arial"/>
              <a:buChar char="•"/>
            </a:pPr>
            <a:r>
              <a:rPr lang="en-US" sz="2800">
                <a:solidFill>
                  <a:srgbClr val="000000"/>
                </a:solidFill>
                <a:latin typeface="Poppins"/>
                <a:ea typeface="Poppins"/>
                <a:cs typeface="Poppins"/>
                <a:sym typeface="Poppins"/>
              </a:rPr>
              <a:t>New Third Party Administrator - Wipro HealthPlan Services, effective September 1, 2024</a:t>
            </a:r>
          </a:p>
          <a:p>
            <a:pPr marL="604521" lvl="1" indent="-302261" algn="l">
              <a:lnSpc>
                <a:spcPts val="3920"/>
              </a:lnSpc>
              <a:buFont typeface="Arial"/>
              <a:buChar char="•"/>
            </a:pPr>
            <a:r>
              <a:rPr lang="en-US" sz="2800">
                <a:solidFill>
                  <a:srgbClr val="000000"/>
                </a:solidFill>
                <a:latin typeface="Poppins"/>
                <a:ea typeface="Poppins"/>
                <a:cs typeface="Poppins"/>
                <a:sym typeface="Poppins"/>
              </a:rPr>
              <a:t>Enhancing future experience for Members</a:t>
            </a:r>
          </a:p>
          <a:p>
            <a:pPr marL="604521" lvl="1" indent="-302261" algn="l">
              <a:lnSpc>
                <a:spcPts val="3920"/>
              </a:lnSpc>
              <a:buFont typeface="Arial"/>
              <a:buChar char="•"/>
            </a:pPr>
            <a:r>
              <a:rPr lang="en-US" sz="2800">
                <a:solidFill>
                  <a:srgbClr val="000000"/>
                </a:solidFill>
                <a:latin typeface="Poppins"/>
                <a:ea typeface="Poppins"/>
                <a:cs typeface="Poppins"/>
                <a:sym typeface="Poppins"/>
              </a:rPr>
              <a:t>Improving the claims experience</a:t>
            </a:r>
          </a:p>
          <a:p>
            <a:pPr marL="604521" lvl="1" indent="-302261" algn="l">
              <a:lnSpc>
                <a:spcPts val="3920"/>
              </a:lnSpc>
              <a:buFont typeface="Arial"/>
              <a:buChar char="•"/>
            </a:pPr>
            <a:r>
              <a:rPr lang="en-US" sz="2800">
                <a:solidFill>
                  <a:srgbClr val="000000"/>
                </a:solidFill>
                <a:latin typeface="Poppins"/>
                <a:ea typeface="Poppins"/>
                <a:cs typeface="Poppins"/>
                <a:sym typeface="Poppins"/>
              </a:rPr>
              <a:t>New Member Portal</a:t>
            </a:r>
          </a:p>
          <a:p>
            <a:pPr marL="604521" lvl="1" indent="-302261" algn="l">
              <a:lnSpc>
                <a:spcPts val="3920"/>
              </a:lnSpc>
              <a:buFont typeface="Arial"/>
              <a:buChar char="•"/>
            </a:pPr>
            <a:r>
              <a:rPr lang="en-US" sz="2800">
                <a:solidFill>
                  <a:srgbClr val="000000"/>
                </a:solidFill>
                <a:latin typeface="Poppins"/>
                <a:ea typeface="Poppins"/>
                <a:cs typeface="Poppins"/>
                <a:sym typeface="Poppins"/>
              </a:rPr>
              <a:t>Better management/accountability of vendor partners</a:t>
            </a:r>
          </a:p>
          <a:p>
            <a:pPr marL="604521" lvl="1" indent="-302261" algn="l">
              <a:lnSpc>
                <a:spcPts val="3920"/>
              </a:lnSpc>
              <a:buFont typeface="Arial"/>
              <a:buChar char="•"/>
            </a:pPr>
            <a:r>
              <a:rPr lang="en-US" sz="2800">
                <a:solidFill>
                  <a:srgbClr val="000000"/>
                </a:solidFill>
                <a:latin typeface="Poppins"/>
                <a:ea typeface="Poppins"/>
                <a:cs typeface="Poppins"/>
                <a:sym typeface="Poppins"/>
              </a:rPr>
              <a:t>Help manage the growth we have experienced</a:t>
            </a:r>
          </a:p>
          <a:p>
            <a:pPr marL="604521" lvl="1" indent="-302261" algn="l">
              <a:lnSpc>
                <a:spcPts val="3920"/>
              </a:lnSpc>
              <a:buFont typeface="Arial"/>
              <a:buChar char="•"/>
            </a:pPr>
            <a:r>
              <a:rPr lang="en-US" sz="2800">
                <a:solidFill>
                  <a:srgbClr val="000000"/>
                </a:solidFill>
                <a:latin typeface="Poppins"/>
                <a:ea typeface="Poppins"/>
                <a:cs typeface="Poppins"/>
                <a:sym typeface="Poppins"/>
              </a:rPr>
              <a:t>Position us to look at other opportunities in the future</a:t>
            </a:r>
          </a:p>
          <a:p>
            <a:pPr algn="l">
              <a:lnSpc>
                <a:spcPts val="3920"/>
              </a:lnSpc>
            </a:pPr>
            <a:endParaRPr lang="en-US" sz="2800">
              <a:solidFill>
                <a:srgbClr val="000000"/>
              </a:solidFill>
              <a:latin typeface="Poppins"/>
              <a:ea typeface="Poppins"/>
              <a:cs typeface="Poppins"/>
              <a:sym typeface="Poppins"/>
            </a:endParaRPr>
          </a:p>
          <a:p>
            <a:pPr algn="l">
              <a:lnSpc>
                <a:spcPts val="3920"/>
              </a:lnSpc>
            </a:pPr>
            <a:endParaRPr lang="en-US" sz="2800">
              <a:solidFill>
                <a:srgbClr val="00000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3112" y="1569366"/>
            <a:ext cx="9982189" cy="1357474"/>
            <a:chOff x="0" y="0"/>
            <a:chExt cx="2629054" cy="357524"/>
          </a:xfrm>
        </p:grpSpPr>
        <p:sp>
          <p:nvSpPr>
            <p:cNvPr id="3" name="Freeform 3"/>
            <p:cNvSpPr/>
            <p:nvPr/>
          </p:nvSpPr>
          <p:spPr>
            <a:xfrm>
              <a:off x="0" y="0"/>
              <a:ext cx="2629054" cy="357524"/>
            </a:xfrm>
            <a:custGeom>
              <a:avLst/>
              <a:gdLst/>
              <a:ahLst/>
              <a:cxnLst/>
              <a:rect l="l" t="t" r="r" b="b"/>
              <a:pathLst>
                <a:path w="2629054" h="357524">
                  <a:moveTo>
                    <a:pt x="39554" y="0"/>
                  </a:moveTo>
                  <a:lnTo>
                    <a:pt x="2589500" y="0"/>
                  </a:lnTo>
                  <a:cubicBezTo>
                    <a:pt x="2599990" y="0"/>
                    <a:pt x="2610051" y="4167"/>
                    <a:pt x="2617469" y="11585"/>
                  </a:cubicBezTo>
                  <a:cubicBezTo>
                    <a:pt x="2624886" y="19003"/>
                    <a:pt x="2629054" y="29064"/>
                    <a:pt x="2629054" y="39554"/>
                  </a:cubicBezTo>
                  <a:lnTo>
                    <a:pt x="2629054" y="317970"/>
                  </a:lnTo>
                  <a:cubicBezTo>
                    <a:pt x="2629054" y="328460"/>
                    <a:pt x="2624886" y="338521"/>
                    <a:pt x="2617469" y="345939"/>
                  </a:cubicBezTo>
                  <a:cubicBezTo>
                    <a:pt x="2610051" y="353357"/>
                    <a:pt x="2599990" y="357524"/>
                    <a:pt x="2589500" y="357524"/>
                  </a:cubicBezTo>
                  <a:lnTo>
                    <a:pt x="39554" y="357524"/>
                  </a:lnTo>
                  <a:cubicBezTo>
                    <a:pt x="29064" y="357524"/>
                    <a:pt x="19003" y="353357"/>
                    <a:pt x="11585" y="345939"/>
                  </a:cubicBezTo>
                  <a:cubicBezTo>
                    <a:pt x="4167" y="338521"/>
                    <a:pt x="0" y="328460"/>
                    <a:pt x="0" y="317970"/>
                  </a:cubicBezTo>
                  <a:lnTo>
                    <a:pt x="0" y="39554"/>
                  </a:lnTo>
                  <a:cubicBezTo>
                    <a:pt x="0" y="29064"/>
                    <a:pt x="4167" y="19003"/>
                    <a:pt x="11585" y="11585"/>
                  </a:cubicBezTo>
                  <a:cubicBezTo>
                    <a:pt x="19003" y="4167"/>
                    <a:pt x="29064" y="0"/>
                    <a:pt x="39554" y="0"/>
                  </a:cubicBezTo>
                  <a:close/>
                </a:path>
              </a:pathLst>
            </a:custGeom>
            <a:solidFill>
              <a:srgbClr val="232356"/>
            </a:solidFill>
          </p:spPr>
          <p:txBody>
            <a:bodyPr/>
            <a:lstStyle/>
            <a:p>
              <a:endParaRPr lang="en-US"/>
            </a:p>
          </p:txBody>
        </p:sp>
        <p:sp>
          <p:nvSpPr>
            <p:cNvPr id="4" name="TextBox 4"/>
            <p:cNvSpPr txBox="1"/>
            <p:nvPr/>
          </p:nvSpPr>
          <p:spPr>
            <a:xfrm>
              <a:off x="0" y="-47625"/>
              <a:ext cx="2629054" cy="405149"/>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958694" y="805619"/>
            <a:ext cx="2440877" cy="571165"/>
          </a:xfrm>
          <a:custGeom>
            <a:avLst/>
            <a:gdLst/>
            <a:ahLst/>
            <a:cxnLst/>
            <a:rect l="l" t="t" r="r" b="b"/>
            <a:pathLst>
              <a:path w="2440877" h="571165">
                <a:moveTo>
                  <a:pt x="0" y="0"/>
                </a:moveTo>
                <a:lnTo>
                  <a:pt x="2440878" y="0"/>
                </a:lnTo>
                <a:lnTo>
                  <a:pt x="2440878" y="571165"/>
                </a:lnTo>
                <a:lnTo>
                  <a:pt x="0" y="571165"/>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0" y="9608263"/>
            <a:ext cx="18288000" cy="1357474"/>
            <a:chOff x="0" y="0"/>
            <a:chExt cx="4816593" cy="357524"/>
          </a:xfrm>
        </p:grpSpPr>
        <p:sp>
          <p:nvSpPr>
            <p:cNvPr id="7" name="Freeform 7"/>
            <p:cNvSpPr/>
            <p:nvPr/>
          </p:nvSpPr>
          <p:spPr>
            <a:xfrm>
              <a:off x="0" y="0"/>
              <a:ext cx="4816592" cy="357524"/>
            </a:xfrm>
            <a:custGeom>
              <a:avLst/>
              <a:gdLst/>
              <a:ahLst/>
              <a:cxnLst/>
              <a:rect l="l" t="t" r="r" b="b"/>
              <a:pathLst>
                <a:path w="4816592" h="357524">
                  <a:moveTo>
                    <a:pt x="21590" y="0"/>
                  </a:moveTo>
                  <a:lnTo>
                    <a:pt x="4795002" y="0"/>
                  </a:lnTo>
                  <a:cubicBezTo>
                    <a:pt x="4800728" y="0"/>
                    <a:pt x="4806220" y="2275"/>
                    <a:pt x="4810269" y="6324"/>
                  </a:cubicBezTo>
                  <a:cubicBezTo>
                    <a:pt x="4814318" y="10372"/>
                    <a:pt x="4816592" y="15864"/>
                    <a:pt x="4816592" y="21590"/>
                  </a:cubicBezTo>
                  <a:lnTo>
                    <a:pt x="4816592" y="335934"/>
                  </a:lnTo>
                  <a:cubicBezTo>
                    <a:pt x="4816592" y="347858"/>
                    <a:pt x="4806926" y="357524"/>
                    <a:pt x="4795002" y="357524"/>
                  </a:cubicBezTo>
                  <a:lnTo>
                    <a:pt x="21590" y="357524"/>
                  </a:lnTo>
                  <a:cubicBezTo>
                    <a:pt x="15864" y="357524"/>
                    <a:pt x="10372" y="355250"/>
                    <a:pt x="6324" y="351201"/>
                  </a:cubicBezTo>
                  <a:cubicBezTo>
                    <a:pt x="2275" y="347152"/>
                    <a:pt x="0" y="341660"/>
                    <a:pt x="0" y="335934"/>
                  </a:cubicBezTo>
                  <a:lnTo>
                    <a:pt x="0" y="21590"/>
                  </a:lnTo>
                  <a:cubicBezTo>
                    <a:pt x="0" y="9666"/>
                    <a:pt x="9666" y="0"/>
                    <a:pt x="21590" y="0"/>
                  </a:cubicBezTo>
                  <a:close/>
                </a:path>
              </a:pathLst>
            </a:custGeom>
            <a:solidFill>
              <a:srgbClr val="28C6B4"/>
            </a:solidFill>
          </p:spPr>
          <p:txBody>
            <a:bodyPr/>
            <a:lstStyle/>
            <a:p>
              <a:endParaRPr lang="en-US"/>
            </a:p>
          </p:txBody>
        </p:sp>
        <p:sp>
          <p:nvSpPr>
            <p:cNvPr id="8" name="TextBox 8"/>
            <p:cNvSpPr txBox="1"/>
            <p:nvPr/>
          </p:nvSpPr>
          <p:spPr>
            <a:xfrm>
              <a:off x="0" y="-47625"/>
              <a:ext cx="4816593" cy="405149"/>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10724828" y="1569366"/>
            <a:ext cx="5565946" cy="5380630"/>
          </a:xfrm>
          <a:custGeom>
            <a:avLst/>
            <a:gdLst/>
            <a:ahLst/>
            <a:cxnLst/>
            <a:rect l="l" t="t" r="r" b="b"/>
            <a:pathLst>
              <a:path w="5565946" h="5380630">
                <a:moveTo>
                  <a:pt x="0" y="0"/>
                </a:moveTo>
                <a:lnTo>
                  <a:pt x="5565946" y="0"/>
                </a:lnTo>
                <a:lnTo>
                  <a:pt x="5565946" y="5380630"/>
                </a:lnTo>
                <a:lnTo>
                  <a:pt x="0" y="5380630"/>
                </a:lnTo>
                <a:lnTo>
                  <a:pt x="0" y="0"/>
                </a:lnTo>
                <a:close/>
              </a:path>
            </a:pathLst>
          </a:custGeom>
          <a:blipFill>
            <a:blip r:embed="rId4"/>
            <a:stretch>
              <a:fillRect l="-21650" t="-4810" r="-77342" b="-31797"/>
            </a:stretch>
          </a:blipFill>
        </p:spPr>
        <p:txBody>
          <a:bodyPr/>
          <a:lstStyle/>
          <a:p>
            <a:endParaRPr lang="en-US"/>
          </a:p>
        </p:txBody>
      </p:sp>
      <p:sp>
        <p:nvSpPr>
          <p:cNvPr id="10" name="TextBox 10"/>
          <p:cNvSpPr txBox="1"/>
          <p:nvPr/>
        </p:nvSpPr>
        <p:spPr>
          <a:xfrm>
            <a:off x="1958694" y="1966695"/>
            <a:ext cx="8766134" cy="639017"/>
          </a:xfrm>
          <a:prstGeom prst="rect">
            <a:avLst/>
          </a:prstGeom>
        </p:spPr>
        <p:txBody>
          <a:bodyPr lIns="0" tIns="0" rIns="0" bIns="0" rtlCol="0" anchor="t">
            <a:spAutoFit/>
          </a:bodyPr>
          <a:lstStyle/>
          <a:p>
            <a:pPr algn="l">
              <a:lnSpc>
                <a:spcPts val="4710"/>
              </a:lnSpc>
            </a:pPr>
            <a:r>
              <a:rPr lang="en-US" sz="4710">
                <a:solidFill>
                  <a:srgbClr val="FFFFFF"/>
                </a:solidFill>
                <a:latin typeface="DM Serif Display"/>
                <a:ea typeface="DM Serif Display"/>
                <a:cs typeface="DM Serif Display"/>
                <a:sym typeface="DM Serif Display"/>
              </a:rPr>
              <a:t>New CEO, Blair Fjeseth</a:t>
            </a:r>
          </a:p>
        </p:txBody>
      </p:sp>
      <p:sp>
        <p:nvSpPr>
          <p:cNvPr id="11" name="TextBox 11"/>
          <p:cNvSpPr txBox="1"/>
          <p:nvPr/>
        </p:nvSpPr>
        <p:spPr>
          <a:xfrm>
            <a:off x="1958694" y="3384041"/>
            <a:ext cx="8261502" cy="3678567"/>
          </a:xfrm>
          <a:prstGeom prst="rect">
            <a:avLst/>
          </a:prstGeom>
        </p:spPr>
        <p:txBody>
          <a:bodyPr lIns="0" tIns="0" rIns="0" bIns="0" rtlCol="0" anchor="t">
            <a:spAutoFit/>
          </a:bodyPr>
          <a:lstStyle/>
          <a:p>
            <a:pPr algn="l">
              <a:lnSpc>
                <a:spcPts val="2946"/>
              </a:lnSpc>
            </a:pPr>
            <a:r>
              <a:rPr lang="en-US" sz="2104">
                <a:solidFill>
                  <a:srgbClr val="000000"/>
                </a:solidFill>
                <a:latin typeface="Poppins"/>
                <a:ea typeface="Poppins"/>
                <a:cs typeface="Poppins"/>
                <a:sym typeface="Poppins"/>
              </a:rPr>
              <a:t>Before beginning her tenure at Mountain Health Co-Op as the Vice President of Government &amp; Public Relations in 2018, Blair established a strong reputation as an innovative political and public relations force.   Not only did Blair serve as Communications Director and Deputy Secretary of State for the Montana Secretary of State’s office,  she was the Director of Communications for Strategies 360, where she oversaw public relations, government relations, and marketing efforts for Fortune 500 companies and grassroots organizations across the country.</a:t>
            </a:r>
          </a:p>
        </p:txBody>
      </p:sp>
      <p:sp>
        <p:nvSpPr>
          <p:cNvPr id="12" name="TextBox 12"/>
          <p:cNvSpPr txBox="1"/>
          <p:nvPr/>
        </p:nvSpPr>
        <p:spPr>
          <a:xfrm>
            <a:off x="1958694" y="7337171"/>
            <a:ext cx="14332080" cy="1473645"/>
          </a:xfrm>
          <a:prstGeom prst="rect">
            <a:avLst/>
          </a:prstGeom>
        </p:spPr>
        <p:txBody>
          <a:bodyPr lIns="0" tIns="0" rIns="0" bIns="0" rtlCol="0" anchor="t">
            <a:spAutoFit/>
          </a:bodyPr>
          <a:lstStyle/>
          <a:p>
            <a:pPr algn="l">
              <a:lnSpc>
                <a:spcPts val="2946"/>
              </a:lnSpc>
            </a:pPr>
            <a:r>
              <a:rPr lang="en-US" sz="2104">
                <a:solidFill>
                  <a:srgbClr val="000000"/>
                </a:solidFill>
                <a:latin typeface="Poppins"/>
                <a:ea typeface="Poppins"/>
                <a:cs typeface="Poppins"/>
                <a:sym typeface="Poppins"/>
              </a:rPr>
              <a:t>In her six years with the Co-Op, Blair has established herself as a strong advocate for its members and protected their best interests by working with regulators, legislators, other industry leaders.  She looks forward to exploring opportunities to improve on the Co-Op’s operations for our members, agents, and providers.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5462" y="1312191"/>
            <a:ext cx="8757324" cy="1357474"/>
            <a:chOff x="0" y="0"/>
            <a:chExt cx="2306456" cy="357524"/>
          </a:xfrm>
        </p:grpSpPr>
        <p:sp>
          <p:nvSpPr>
            <p:cNvPr id="3" name="Freeform 3"/>
            <p:cNvSpPr/>
            <p:nvPr/>
          </p:nvSpPr>
          <p:spPr>
            <a:xfrm>
              <a:off x="0" y="0"/>
              <a:ext cx="2306456" cy="357524"/>
            </a:xfrm>
            <a:custGeom>
              <a:avLst/>
              <a:gdLst/>
              <a:ahLst/>
              <a:cxnLst/>
              <a:rect l="l" t="t" r="r" b="b"/>
              <a:pathLst>
                <a:path w="2306456" h="357524">
                  <a:moveTo>
                    <a:pt x="45087" y="0"/>
                  </a:moveTo>
                  <a:lnTo>
                    <a:pt x="2261369" y="0"/>
                  </a:lnTo>
                  <a:cubicBezTo>
                    <a:pt x="2273327" y="0"/>
                    <a:pt x="2284795" y="4750"/>
                    <a:pt x="2293250" y="13206"/>
                  </a:cubicBezTo>
                  <a:cubicBezTo>
                    <a:pt x="2301706" y="21661"/>
                    <a:pt x="2306456" y="33129"/>
                    <a:pt x="2306456" y="45087"/>
                  </a:cubicBezTo>
                  <a:lnTo>
                    <a:pt x="2306456" y="312438"/>
                  </a:lnTo>
                  <a:cubicBezTo>
                    <a:pt x="2306456" y="324395"/>
                    <a:pt x="2301706" y="335863"/>
                    <a:pt x="2293250" y="344319"/>
                  </a:cubicBezTo>
                  <a:cubicBezTo>
                    <a:pt x="2284795" y="352774"/>
                    <a:pt x="2273327" y="357524"/>
                    <a:pt x="2261369" y="357524"/>
                  </a:cubicBezTo>
                  <a:lnTo>
                    <a:pt x="45087" y="357524"/>
                  </a:lnTo>
                  <a:cubicBezTo>
                    <a:pt x="33129" y="357524"/>
                    <a:pt x="21661" y="352774"/>
                    <a:pt x="13206" y="344319"/>
                  </a:cubicBezTo>
                  <a:cubicBezTo>
                    <a:pt x="4750" y="335863"/>
                    <a:pt x="0" y="324395"/>
                    <a:pt x="0" y="312438"/>
                  </a:cubicBezTo>
                  <a:lnTo>
                    <a:pt x="0" y="45087"/>
                  </a:lnTo>
                  <a:cubicBezTo>
                    <a:pt x="0" y="33129"/>
                    <a:pt x="4750" y="21661"/>
                    <a:pt x="13206" y="13206"/>
                  </a:cubicBezTo>
                  <a:cubicBezTo>
                    <a:pt x="21661" y="4750"/>
                    <a:pt x="33129" y="0"/>
                    <a:pt x="45087" y="0"/>
                  </a:cubicBezTo>
                  <a:close/>
                </a:path>
              </a:pathLst>
            </a:custGeom>
            <a:solidFill>
              <a:srgbClr val="232356"/>
            </a:solidFill>
          </p:spPr>
          <p:txBody>
            <a:bodyPr/>
            <a:lstStyle/>
            <a:p>
              <a:endParaRPr lang="en-US"/>
            </a:p>
          </p:txBody>
        </p:sp>
        <p:sp>
          <p:nvSpPr>
            <p:cNvPr id="4" name="TextBox 4"/>
            <p:cNvSpPr txBox="1"/>
            <p:nvPr/>
          </p:nvSpPr>
          <p:spPr>
            <a:xfrm>
              <a:off x="0" y="-47625"/>
              <a:ext cx="2306456" cy="405149"/>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711044" y="663323"/>
            <a:ext cx="1949941" cy="456286"/>
          </a:xfrm>
          <a:custGeom>
            <a:avLst/>
            <a:gdLst/>
            <a:ahLst/>
            <a:cxnLst/>
            <a:rect l="l" t="t" r="r" b="b"/>
            <a:pathLst>
              <a:path w="1949941" h="456286">
                <a:moveTo>
                  <a:pt x="0" y="0"/>
                </a:moveTo>
                <a:lnTo>
                  <a:pt x="1949941" y="0"/>
                </a:lnTo>
                <a:lnTo>
                  <a:pt x="1949941" y="456286"/>
                </a:lnTo>
                <a:lnTo>
                  <a:pt x="0" y="456286"/>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0" y="9608263"/>
            <a:ext cx="18288000" cy="1357474"/>
            <a:chOff x="0" y="0"/>
            <a:chExt cx="4816593" cy="357524"/>
          </a:xfrm>
        </p:grpSpPr>
        <p:sp>
          <p:nvSpPr>
            <p:cNvPr id="7" name="Freeform 7"/>
            <p:cNvSpPr/>
            <p:nvPr/>
          </p:nvSpPr>
          <p:spPr>
            <a:xfrm>
              <a:off x="0" y="0"/>
              <a:ext cx="4816592" cy="357524"/>
            </a:xfrm>
            <a:custGeom>
              <a:avLst/>
              <a:gdLst/>
              <a:ahLst/>
              <a:cxnLst/>
              <a:rect l="l" t="t" r="r" b="b"/>
              <a:pathLst>
                <a:path w="4816592" h="357524">
                  <a:moveTo>
                    <a:pt x="21590" y="0"/>
                  </a:moveTo>
                  <a:lnTo>
                    <a:pt x="4795002" y="0"/>
                  </a:lnTo>
                  <a:cubicBezTo>
                    <a:pt x="4800728" y="0"/>
                    <a:pt x="4806220" y="2275"/>
                    <a:pt x="4810269" y="6324"/>
                  </a:cubicBezTo>
                  <a:cubicBezTo>
                    <a:pt x="4814318" y="10372"/>
                    <a:pt x="4816592" y="15864"/>
                    <a:pt x="4816592" y="21590"/>
                  </a:cubicBezTo>
                  <a:lnTo>
                    <a:pt x="4816592" y="335934"/>
                  </a:lnTo>
                  <a:cubicBezTo>
                    <a:pt x="4816592" y="347858"/>
                    <a:pt x="4806926" y="357524"/>
                    <a:pt x="4795002" y="357524"/>
                  </a:cubicBezTo>
                  <a:lnTo>
                    <a:pt x="21590" y="357524"/>
                  </a:lnTo>
                  <a:cubicBezTo>
                    <a:pt x="15864" y="357524"/>
                    <a:pt x="10372" y="355250"/>
                    <a:pt x="6324" y="351201"/>
                  </a:cubicBezTo>
                  <a:cubicBezTo>
                    <a:pt x="2275" y="347152"/>
                    <a:pt x="0" y="341660"/>
                    <a:pt x="0" y="335934"/>
                  </a:cubicBezTo>
                  <a:lnTo>
                    <a:pt x="0" y="21590"/>
                  </a:lnTo>
                  <a:cubicBezTo>
                    <a:pt x="0" y="9666"/>
                    <a:pt x="9666" y="0"/>
                    <a:pt x="21590" y="0"/>
                  </a:cubicBezTo>
                  <a:close/>
                </a:path>
              </a:pathLst>
            </a:custGeom>
            <a:solidFill>
              <a:srgbClr val="28C6B4"/>
            </a:solidFill>
          </p:spPr>
          <p:txBody>
            <a:bodyPr/>
            <a:lstStyle/>
            <a:p>
              <a:endParaRPr lang="en-US"/>
            </a:p>
          </p:txBody>
        </p:sp>
        <p:sp>
          <p:nvSpPr>
            <p:cNvPr id="8" name="TextBox 8"/>
            <p:cNvSpPr txBox="1"/>
            <p:nvPr/>
          </p:nvSpPr>
          <p:spPr>
            <a:xfrm>
              <a:off x="0" y="-47625"/>
              <a:ext cx="4816593" cy="405149"/>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3326262" y="3659751"/>
            <a:ext cx="901943" cy="411512"/>
          </a:xfrm>
          <a:custGeom>
            <a:avLst/>
            <a:gdLst/>
            <a:ahLst/>
            <a:cxnLst/>
            <a:rect l="l" t="t" r="r" b="b"/>
            <a:pathLst>
              <a:path w="901943" h="411512">
                <a:moveTo>
                  <a:pt x="0" y="0"/>
                </a:moveTo>
                <a:lnTo>
                  <a:pt x="901944" y="0"/>
                </a:lnTo>
                <a:lnTo>
                  <a:pt x="901944" y="411512"/>
                </a:lnTo>
                <a:lnTo>
                  <a:pt x="0" y="411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890120" y="4286554"/>
            <a:ext cx="13388959" cy="843914"/>
          </a:xfrm>
          <a:prstGeom prst="rect">
            <a:avLst/>
          </a:prstGeom>
        </p:spPr>
        <p:txBody>
          <a:bodyPr lIns="0" tIns="0" rIns="0" bIns="0" rtlCol="0" anchor="t">
            <a:spAutoFit/>
          </a:bodyPr>
          <a:lstStyle/>
          <a:p>
            <a:pPr algn="l">
              <a:lnSpc>
                <a:spcPts val="3360"/>
              </a:lnSpc>
            </a:pPr>
            <a:r>
              <a:rPr lang="en-US" sz="2400">
                <a:solidFill>
                  <a:srgbClr val="000000"/>
                </a:solidFill>
                <a:latin typeface="Poppins"/>
                <a:ea typeface="Poppins"/>
                <a:cs typeface="Poppins"/>
                <a:sym typeface="Poppins"/>
              </a:rPr>
              <a:t>The new portal is the hub for everything members need to know about their coverage.  In the portal, members can...</a:t>
            </a:r>
          </a:p>
        </p:txBody>
      </p:sp>
      <p:sp>
        <p:nvSpPr>
          <p:cNvPr id="11" name="TextBox 11"/>
          <p:cNvSpPr txBox="1"/>
          <p:nvPr/>
        </p:nvSpPr>
        <p:spPr>
          <a:xfrm>
            <a:off x="1527541" y="5416219"/>
            <a:ext cx="7391587" cy="1953895"/>
          </a:xfrm>
          <a:prstGeom prst="rect">
            <a:avLst/>
          </a:prstGeom>
        </p:spPr>
        <p:txBody>
          <a:bodyPr lIns="0" tIns="0" rIns="0" bIns="0" rtlCol="0" anchor="t">
            <a:spAutoFit/>
          </a:bodyPr>
          <a:lstStyle/>
          <a:p>
            <a:pPr marL="474978" lvl="1" indent="-237489" algn="l">
              <a:lnSpc>
                <a:spcPts val="3079"/>
              </a:lnSpc>
              <a:buFont typeface="Arial"/>
              <a:buChar char="•"/>
            </a:pPr>
            <a:r>
              <a:rPr lang="en-US" sz="2199">
                <a:solidFill>
                  <a:srgbClr val="000000"/>
                </a:solidFill>
                <a:latin typeface="Poppins"/>
                <a:ea typeface="Poppins"/>
                <a:cs typeface="Poppins"/>
                <a:sym typeface="Poppins"/>
              </a:rPr>
              <a:t>download a digital copy of their member ID card</a:t>
            </a:r>
          </a:p>
          <a:p>
            <a:pPr marL="474978" lvl="1" indent="-237489" algn="l">
              <a:lnSpc>
                <a:spcPts val="3079"/>
              </a:lnSpc>
              <a:buFont typeface="Arial"/>
              <a:buChar char="•"/>
            </a:pPr>
            <a:r>
              <a:rPr lang="en-US" sz="2199">
                <a:solidFill>
                  <a:srgbClr val="000000"/>
                </a:solidFill>
                <a:latin typeface="Poppins"/>
                <a:ea typeface="Poppins"/>
                <a:cs typeface="Poppins"/>
                <a:sym typeface="Poppins"/>
              </a:rPr>
              <a:t>send secure messages to Member Services</a:t>
            </a:r>
          </a:p>
          <a:p>
            <a:pPr marL="474978" lvl="1" indent="-237489" algn="l">
              <a:lnSpc>
                <a:spcPts val="3079"/>
              </a:lnSpc>
              <a:buFont typeface="Arial"/>
              <a:buChar char="•"/>
            </a:pPr>
            <a:r>
              <a:rPr lang="en-US" sz="2199">
                <a:solidFill>
                  <a:srgbClr val="000000"/>
                </a:solidFill>
                <a:latin typeface="Poppins"/>
                <a:ea typeface="Poppins"/>
                <a:cs typeface="Poppins"/>
                <a:sym typeface="Poppins"/>
              </a:rPr>
              <a:t>submit proof of services received for vision and dental exam reimbursements</a:t>
            </a:r>
          </a:p>
          <a:p>
            <a:pPr marL="474978" lvl="1" indent="-237489" algn="l">
              <a:lnSpc>
                <a:spcPts val="3079"/>
              </a:lnSpc>
              <a:buFont typeface="Arial"/>
              <a:buChar char="•"/>
            </a:pPr>
            <a:r>
              <a:rPr lang="en-US" sz="2199">
                <a:solidFill>
                  <a:srgbClr val="000000"/>
                </a:solidFill>
                <a:latin typeface="Poppins"/>
                <a:ea typeface="Poppins"/>
                <a:cs typeface="Poppins"/>
                <a:sym typeface="Poppins"/>
              </a:rPr>
              <a:t>view claims</a:t>
            </a:r>
          </a:p>
        </p:txBody>
      </p:sp>
      <p:sp>
        <p:nvSpPr>
          <p:cNvPr id="12" name="TextBox 12"/>
          <p:cNvSpPr txBox="1"/>
          <p:nvPr/>
        </p:nvSpPr>
        <p:spPr>
          <a:xfrm>
            <a:off x="1711044" y="1709520"/>
            <a:ext cx="8766134" cy="639017"/>
          </a:xfrm>
          <a:prstGeom prst="rect">
            <a:avLst/>
          </a:prstGeom>
        </p:spPr>
        <p:txBody>
          <a:bodyPr lIns="0" tIns="0" rIns="0" bIns="0" rtlCol="0" anchor="t">
            <a:spAutoFit/>
          </a:bodyPr>
          <a:lstStyle/>
          <a:p>
            <a:pPr algn="l">
              <a:lnSpc>
                <a:spcPts val="4710"/>
              </a:lnSpc>
            </a:pPr>
            <a:r>
              <a:rPr lang="en-US" sz="4710">
                <a:solidFill>
                  <a:srgbClr val="FFFFFF"/>
                </a:solidFill>
                <a:latin typeface="DM Serif Display"/>
                <a:ea typeface="DM Serif Display"/>
                <a:cs typeface="DM Serif Display"/>
                <a:sym typeface="DM Serif Display"/>
              </a:rPr>
              <a:t>ID Cards &amp; Member Portal</a:t>
            </a:r>
          </a:p>
        </p:txBody>
      </p:sp>
      <p:sp>
        <p:nvSpPr>
          <p:cNvPr id="13" name="TextBox 13"/>
          <p:cNvSpPr txBox="1"/>
          <p:nvPr/>
        </p:nvSpPr>
        <p:spPr>
          <a:xfrm>
            <a:off x="2549424" y="3618841"/>
            <a:ext cx="12950890" cy="432435"/>
          </a:xfrm>
          <a:prstGeom prst="rect">
            <a:avLst/>
          </a:prstGeom>
        </p:spPr>
        <p:txBody>
          <a:bodyPr lIns="0" tIns="0" rIns="0" bIns="0" rtlCol="0" anchor="t">
            <a:spAutoFit/>
          </a:bodyPr>
          <a:lstStyle/>
          <a:p>
            <a:pPr algn="ctr">
              <a:lnSpc>
                <a:spcPts val="3420"/>
              </a:lnSpc>
            </a:pPr>
            <a:r>
              <a:rPr lang="en-US" sz="3000">
                <a:solidFill>
                  <a:srgbClr val="000000"/>
                </a:solidFill>
                <a:latin typeface="DM Serif Display"/>
                <a:ea typeface="DM Serif Display"/>
                <a:cs typeface="DM Serif Display"/>
                <a:sym typeface="DM Serif Display"/>
              </a:rPr>
              <a:t>New and Improved Member Portal - Live September 1</a:t>
            </a:r>
          </a:p>
        </p:txBody>
      </p:sp>
      <p:sp>
        <p:nvSpPr>
          <p:cNvPr id="14" name="TextBox 14"/>
          <p:cNvSpPr txBox="1"/>
          <p:nvPr/>
        </p:nvSpPr>
        <p:spPr>
          <a:xfrm>
            <a:off x="9610516" y="5416219"/>
            <a:ext cx="7391587" cy="1563370"/>
          </a:xfrm>
          <a:prstGeom prst="rect">
            <a:avLst/>
          </a:prstGeom>
        </p:spPr>
        <p:txBody>
          <a:bodyPr lIns="0" tIns="0" rIns="0" bIns="0" rtlCol="0" anchor="t">
            <a:spAutoFit/>
          </a:bodyPr>
          <a:lstStyle/>
          <a:p>
            <a:pPr marL="474978" lvl="1" indent="-237489" algn="l">
              <a:lnSpc>
                <a:spcPts val="3079"/>
              </a:lnSpc>
              <a:buFont typeface="Arial"/>
              <a:buChar char="•"/>
            </a:pPr>
            <a:r>
              <a:rPr lang="en-US" sz="2199">
                <a:solidFill>
                  <a:srgbClr val="000000"/>
                </a:solidFill>
                <a:latin typeface="Poppins"/>
                <a:ea typeface="Poppins"/>
                <a:cs typeface="Poppins"/>
                <a:sym typeface="Poppins"/>
              </a:rPr>
              <a:t>manage billing (Individual members)</a:t>
            </a:r>
          </a:p>
          <a:p>
            <a:pPr marL="474978" lvl="1" indent="-237489" algn="l">
              <a:lnSpc>
                <a:spcPts val="3079"/>
              </a:lnSpc>
              <a:buFont typeface="Arial"/>
              <a:buChar char="•"/>
            </a:pPr>
            <a:r>
              <a:rPr lang="en-US" sz="2199">
                <a:solidFill>
                  <a:srgbClr val="000000"/>
                </a:solidFill>
                <a:latin typeface="Poppins"/>
                <a:ea typeface="Poppins"/>
                <a:cs typeface="Poppins"/>
                <a:sym typeface="Poppins"/>
              </a:rPr>
              <a:t>maintain a list of their providers</a:t>
            </a:r>
          </a:p>
          <a:p>
            <a:pPr marL="474978" lvl="1" indent="-237489" algn="l">
              <a:lnSpc>
                <a:spcPts val="3079"/>
              </a:lnSpc>
              <a:buFont typeface="Arial"/>
              <a:buChar char="•"/>
            </a:pPr>
            <a:r>
              <a:rPr lang="en-US" sz="2199">
                <a:solidFill>
                  <a:srgbClr val="000000"/>
                </a:solidFill>
                <a:latin typeface="Poppins"/>
                <a:ea typeface="Poppins"/>
                <a:cs typeface="Poppins"/>
                <a:sym typeface="Poppins"/>
              </a:rPr>
              <a:t>monitor their deductible and out-of-pocket costs</a:t>
            </a:r>
          </a:p>
          <a:p>
            <a:pPr marL="474978" lvl="1" indent="-237489" algn="l">
              <a:lnSpc>
                <a:spcPts val="3079"/>
              </a:lnSpc>
              <a:buFont typeface="Arial"/>
              <a:buChar char="•"/>
            </a:pPr>
            <a:r>
              <a:rPr lang="en-US" sz="2199">
                <a:solidFill>
                  <a:srgbClr val="000000"/>
                </a:solidFill>
                <a:latin typeface="Poppins"/>
                <a:ea typeface="Poppins"/>
                <a:cs typeface="Poppins"/>
                <a:sym typeface="Poppins"/>
              </a:rPr>
              <a:t>and more!</a:t>
            </a:r>
          </a:p>
        </p:txBody>
      </p:sp>
      <p:sp>
        <p:nvSpPr>
          <p:cNvPr id="15" name="TextBox 15"/>
          <p:cNvSpPr txBox="1"/>
          <p:nvPr/>
        </p:nvSpPr>
        <p:spPr>
          <a:xfrm>
            <a:off x="2443683" y="8469193"/>
            <a:ext cx="12950890" cy="432435"/>
          </a:xfrm>
          <a:prstGeom prst="rect">
            <a:avLst/>
          </a:prstGeom>
        </p:spPr>
        <p:txBody>
          <a:bodyPr lIns="0" tIns="0" rIns="0" bIns="0" rtlCol="0" anchor="t">
            <a:spAutoFit/>
          </a:bodyPr>
          <a:lstStyle/>
          <a:p>
            <a:pPr algn="ctr">
              <a:lnSpc>
                <a:spcPts val="3420"/>
              </a:lnSpc>
            </a:pPr>
            <a:r>
              <a:rPr lang="en-US" sz="3000">
                <a:solidFill>
                  <a:srgbClr val="000000"/>
                </a:solidFill>
                <a:latin typeface="DM Serif Display"/>
                <a:ea typeface="DM Serif Display"/>
                <a:cs typeface="DM Serif Display"/>
                <a:sym typeface="DM Serif Display"/>
              </a:rPr>
              <a:t>New Member ID Cards - Coming Soon</a:t>
            </a:r>
          </a:p>
        </p:txBody>
      </p:sp>
      <p:sp>
        <p:nvSpPr>
          <p:cNvPr id="16" name="Freeform 16"/>
          <p:cNvSpPr/>
          <p:nvPr/>
        </p:nvSpPr>
        <p:spPr>
          <a:xfrm flipH="1">
            <a:off x="13871492" y="3639765"/>
            <a:ext cx="901943" cy="411512"/>
          </a:xfrm>
          <a:custGeom>
            <a:avLst/>
            <a:gdLst/>
            <a:ahLst/>
            <a:cxnLst/>
            <a:rect l="l" t="t" r="r" b="b"/>
            <a:pathLst>
              <a:path w="901943" h="411512">
                <a:moveTo>
                  <a:pt x="901943" y="0"/>
                </a:moveTo>
                <a:lnTo>
                  <a:pt x="0" y="0"/>
                </a:lnTo>
                <a:lnTo>
                  <a:pt x="0" y="411511"/>
                </a:lnTo>
                <a:lnTo>
                  <a:pt x="901943" y="411511"/>
                </a:lnTo>
                <a:lnTo>
                  <a:pt x="90194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072509" y="8470130"/>
            <a:ext cx="901943" cy="411512"/>
          </a:xfrm>
          <a:custGeom>
            <a:avLst/>
            <a:gdLst/>
            <a:ahLst/>
            <a:cxnLst/>
            <a:rect l="l" t="t" r="r" b="b"/>
            <a:pathLst>
              <a:path w="901943" h="411512">
                <a:moveTo>
                  <a:pt x="0" y="0"/>
                </a:moveTo>
                <a:lnTo>
                  <a:pt x="901944" y="0"/>
                </a:lnTo>
                <a:lnTo>
                  <a:pt x="901944" y="411511"/>
                </a:lnTo>
                <a:lnTo>
                  <a:pt x="0" y="411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flipH="1">
            <a:off x="12579112" y="8450143"/>
            <a:ext cx="901943" cy="411512"/>
          </a:xfrm>
          <a:custGeom>
            <a:avLst/>
            <a:gdLst/>
            <a:ahLst/>
            <a:cxnLst/>
            <a:rect l="l" t="t" r="r" b="b"/>
            <a:pathLst>
              <a:path w="901943" h="411512">
                <a:moveTo>
                  <a:pt x="901944" y="0"/>
                </a:moveTo>
                <a:lnTo>
                  <a:pt x="0" y="0"/>
                </a:lnTo>
                <a:lnTo>
                  <a:pt x="0" y="411512"/>
                </a:lnTo>
                <a:lnTo>
                  <a:pt x="901944" y="411512"/>
                </a:lnTo>
                <a:lnTo>
                  <a:pt x="90194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73259" y="8314180"/>
            <a:ext cx="3368888" cy="810770"/>
          </a:xfrm>
          <a:custGeom>
            <a:avLst/>
            <a:gdLst/>
            <a:ahLst/>
            <a:cxnLst/>
            <a:rect l="l" t="t" r="r" b="b"/>
            <a:pathLst>
              <a:path w="3368888" h="810770">
                <a:moveTo>
                  <a:pt x="0" y="0"/>
                </a:moveTo>
                <a:lnTo>
                  <a:pt x="3368888" y="0"/>
                </a:lnTo>
                <a:lnTo>
                  <a:pt x="3368888" y="810770"/>
                </a:lnTo>
                <a:lnTo>
                  <a:pt x="0" y="81077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9608263"/>
            <a:ext cx="18288000" cy="1357474"/>
            <a:chOff x="0" y="0"/>
            <a:chExt cx="4816593" cy="357524"/>
          </a:xfrm>
        </p:grpSpPr>
        <p:sp>
          <p:nvSpPr>
            <p:cNvPr id="4" name="Freeform 4"/>
            <p:cNvSpPr/>
            <p:nvPr/>
          </p:nvSpPr>
          <p:spPr>
            <a:xfrm>
              <a:off x="0" y="0"/>
              <a:ext cx="4816592" cy="357524"/>
            </a:xfrm>
            <a:custGeom>
              <a:avLst/>
              <a:gdLst/>
              <a:ahLst/>
              <a:cxnLst/>
              <a:rect l="l" t="t" r="r" b="b"/>
              <a:pathLst>
                <a:path w="4816592" h="357524">
                  <a:moveTo>
                    <a:pt x="21590" y="0"/>
                  </a:moveTo>
                  <a:lnTo>
                    <a:pt x="4795002" y="0"/>
                  </a:lnTo>
                  <a:cubicBezTo>
                    <a:pt x="4800728" y="0"/>
                    <a:pt x="4806220" y="2275"/>
                    <a:pt x="4810269" y="6324"/>
                  </a:cubicBezTo>
                  <a:cubicBezTo>
                    <a:pt x="4814318" y="10372"/>
                    <a:pt x="4816592" y="15864"/>
                    <a:pt x="4816592" y="21590"/>
                  </a:cubicBezTo>
                  <a:lnTo>
                    <a:pt x="4816592" y="335934"/>
                  </a:lnTo>
                  <a:cubicBezTo>
                    <a:pt x="4816592" y="347858"/>
                    <a:pt x="4806926" y="357524"/>
                    <a:pt x="4795002" y="357524"/>
                  </a:cubicBezTo>
                  <a:lnTo>
                    <a:pt x="21590" y="357524"/>
                  </a:lnTo>
                  <a:cubicBezTo>
                    <a:pt x="15864" y="357524"/>
                    <a:pt x="10372" y="355250"/>
                    <a:pt x="6324" y="351201"/>
                  </a:cubicBezTo>
                  <a:cubicBezTo>
                    <a:pt x="2275" y="347152"/>
                    <a:pt x="0" y="341660"/>
                    <a:pt x="0" y="335934"/>
                  </a:cubicBezTo>
                  <a:lnTo>
                    <a:pt x="0" y="21590"/>
                  </a:lnTo>
                  <a:cubicBezTo>
                    <a:pt x="0" y="9666"/>
                    <a:pt x="9666" y="0"/>
                    <a:pt x="21590" y="0"/>
                  </a:cubicBezTo>
                  <a:close/>
                </a:path>
              </a:pathLst>
            </a:custGeom>
            <a:solidFill>
              <a:srgbClr val="28C6B4"/>
            </a:solidFill>
          </p:spPr>
          <p:txBody>
            <a:bodyPr/>
            <a:lstStyle/>
            <a:p>
              <a:endParaRPr lang="en-US"/>
            </a:p>
          </p:txBody>
        </p:sp>
        <p:sp>
          <p:nvSpPr>
            <p:cNvPr id="5" name="TextBox 5"/>
            <p:cNvSpPr txBox="1"/>
            <p:nvPr/>
          </p:nvSpPr>
          <p:spPr>
            <a:xfrm>
              <a:off x="0" y="-47625"/>
              <a:ext cx="4816593" cy="405149"/>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225462" y="1239418"/>
            <a:ext cx="5509565" cy="1357474"/>
            <a:chOff x="0" y="0"/>
            <a:chExt cx="1451079" cy="357524"/>
          </a:xfrm>
        </p:grpSpPr>
        <p:sp>
          <p:nvSpPr>
            <p:cNvPr id="7" name="Freeform 7"/>
            <p:cNvSpPr/>
            <p:nvPr/>
          </p:nvSpPr>
          <p:spPr>
            <a:xfrm>
              <a:off x="0" y="0"/>
              <a:ext cx="1451079" cy="357524"/>
            </a:xfrm>
            <a:custGeom>
              <a:avLst/>
              <a:gdLst/>
              <a:ahLst/>
              <a:cxnLst/>
              <a:rect l="l" t="t" r="r" b="b"/>
              <a:pathLst>
                <a:path w="1451079" h="357524">
                  <a:moveTo>
                    <a:pt x="71664" y="0"/>
                  </a:moveTo>
                  <a:lnTo>
                    <a:pt x="1379415" y="0"/>
                  </a:lnTo>
                  <a:cubicBezTo>
                    <a:pt x="1398421" y="0"/>
                    <a:pt x="1416649" y="7550"/>
                    <a:pt x="1430089" y="20990"/>
                  </a:cubicBezTo>
                  <a:cubicBezTo>
                    <a:pt x="1443529" y="34430"/>
                    <a:pt x="1451079" y="52658"/>
                    <a:pt x="1451079" y="71664"/>
                  </a:cubicBezTo>
                  <a:lnTo>
                    <a:pt x="1451079" y="285860"/>
                  </a:lnTo>
                  <a:cubicBezTo>
                    <a:pt x="1451079" y="304867"/>
                    <a:pt x="1443529" y="323095"/>
                    <a:pt x="1430089" y="336534"/>
                  </a:cubicBezTo>
                  <a:cubicBezTo>
                    <a:pt x="1416649" y="349974"/>
                    <a:pt x="1398421" y="357524"/>
                    <a:pt x="1379415" y="357524"/>
                  </a:cubicBezTo>
                  <a:lnTo>
                    <a:pt x="71664" y="357524"/>
                  </a:lnTo>
                  <a:cubicBezTo>
                    <a:pt x="52658" y="357524"/>
                    <a:pt x="34430" y="349974"/>
                    <a:pt x="20990" y="336534"/>
                  </a:cubicBezTo>
                  <a:cubicBezTo>
                    <a:pt x="7550" y="323095"/>
                    <a:pt x="0" y="304867"/>
                    <a:pt x="0" y="285860"/>
                  </a:cubicBezTo>
                  <a:lnTo>
                    <a:pt x="0" y="71664"/>
                  </a:lnTo>
                  <a:cubicBezTo>
                    <a:pt x="0" y="52658"/>
                    <a:pt x="7550" y="34430"/>
                    <a:pt x="20990" y="20990"/>
                  </a:cubicBezTo>
                  <a:cubicBezTo>
                    <a:pt x="34430" y="7550"/>
                    <a:pt x="52658" y="0"/>
                    <a:pt x="71664" y="0"/>
                  </a:cubicBezTo>
                  <a:close/>
                </a:path>
              </a:pathLst>
            </a:custGeom>
            <a:solidFill>
              <a:srgbClr val="232356"/>
            </a:solidFill>
          </p:spPr>
          <p:txBody>
            <a:bodyPr/>
            <a:lstStyle/>
            <a:p>
              <a:endParaRPr lang="en-US"/>
            </a:p>
          </p:txBody>
        </p:sp>
        <p:sp>
          <p:nvSpPr>
            <p:cNvPr id="8" name="TextBox 8"/>
            <p:cNvSpPr txBox="1"/>
            <p:nvPr/>
          </p:nvSpPr>
          <p:spPr>
            <a:xfrm>
              <a:off x="0" y="-47625"/>
              <a:ext cx="1451079" cy="405149"/>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1711044" y="546112"/>
            <a:ext cx="2139847" cy="500724"/>
          </a:xfrm>
          <a:custGeom>
            <a:avLst/>
            <a:gdLst/>
            <a:ahLst/>
            <a:cxnLst/>
            <a:rect l="l" t="t" r="r" b="b"/>
            <a:pathLst>
              <a:path w="2139847" h="500724">
                <a:moveTo>
                  <a:pt x="0" y="0"/>
                </a:moveTo>
                <a:lnTo>
                  <a:pt x="2139847" y="0"/>
                </a:lnTo>
                <a:lnTo>
                  <a:pt x="2139847" y="500724"/>
                </a:lnTo>
                <a:lnTo>
                  <a:pt x="0" y="500724"/>
                </a:lnTo>
                <a:lnTo>
                  <a:pt x="0" y="0"/>
                </a:lnTo>
                <a:close/>
              </a:path>
            </a:pathLst>
          </a:custGeom>
          <a:blipFill>
            <a:blip r:embed="rId4"/>
            <a:stretch>
              <a:fillRect/>
            </a:stretch>
          </a:blipFill>
        </p:spPr>
        <p:txBody>
          <a:bodyPr/>
          <a:lstStyle/>
          <a:p>
            <a:endParaRPr lang="en-US"/>
          </a:p>
        </p:txBody>
      </p:sp>
      <p:sp>
        <p:nvSpPr>
          <p:cNvPr id="10" name="Freeform 10"/>
          <p:cNvSpPr/>
          <p:nvPr/>
        </p:nvSpPr>
        <p:spPr>
          <a:xfrm>
            <a:off x="3980245" y="-2015623"/>
            <a:ext cx="18430896" cy="12302623"/>
          </a:xfrm>
          <a:custGeom>
            <a:avLst/>
            <a:gdLst/>
            <a:ahLst/>
            <a:cxnLst/>
            <a:rect l="l" t="t" r="r" b="b"/>
            <a:pathLst>
              <a:path w="18430896" h="12302623">
                <a:moveTo>
                  <a:pt x="0" y="0"/>
                </a:moveTo>
                <a:lnTo>
                  <a:pt x="18430895" y="0"/>
                </a:lnTo>
                <a:lnTo>
                  <a:pt x="18430895" y="12302623"/>
                </a:lnTo>
                <a:lnTo>
                  <a:pt x="0" y="12302623"/>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225462" y="9229725"/>
            <a:ext cx="8716685" cy="240665"/>
          </a:xfrm>
          <a:prstGeom prst="rect">
            <a:avLst/>
          </a:prstGeom>
        </p:spPr>
        <p:txBody>
          <a:bodyPr lIns="0" tIns="0" rIns="0" bIns="0" rtlCol="0" anchor="t">
            <a:spAutoFit/>
          </a:bodyPr>
          <a:lstStyle/>
          <a:p>
            <a:pPr algn="ctr">
              <a:lnSpc>
                <a:spcPts val="1959"/>
              </a:lnSpc>
            </a:pPr>
            <a:r>
              <a:rPr lang="en-US" sz="1399" i="1">
                <a:solidFill>
                  <a:srgbClr val="000000"/>
                </a:solidFill>
                <a:latin typeface="Source Sans Pro Italics"/>
                <a:ea typeface="Source Sans Pro Italics"/>
                <a:cs typeface="Source Sans Pro Italics"/>
                <a:sym typeface="Source Sans Pro Italics"/>
              </a:rPr>
              <a:t>Please encourage your clients to contact their provider or consult their Outline of Coverage for details on what is covered.</a:t>
            </a:r>
          </a:p>
        </p:txBody>
      </p:sp>
      <p:sp>
        <p:nvSpPr>
          <p:cNvPr id="12" name="TextBox 12"/>
          <p:cNvSpPr txBox="1"/>
          <p:nvPr/>
        </p:nvSpPr>
        <p:spPr>
          <a:xfrm>
            <a:off x="1506784" y="3015992"/>
            <a:ext cx="9477499" cy="4777965"/>
          </a:xfrm>
          <a:prstGeom prst="rect">
            <a:avLst/>
          </a:prstGeom>
        </p:spPr>
        <p:txBody>
          <a:bodyPr lIns="0" tIns="0" rIns="0" bIns="0" rtlCol="0" anchor="t">
            <a:spAutoFit/>
          </a:bodyPr>
          <a:lstStyle/>
          <a:p>
            <a:pPr marL="523546" lvl="1" indent="-261773" algn="l">
              <a:lnSpc>
                <a:spcPts val="3685"/>
              </a:lnSpc>
              <a:buFont typeface="Arial"/>
              <a:buChar char="•"/>
            </a:pPr>
            <a:r>
              <a:rPr lang="en-US" sz="2424">
                <a:solidFill>
                  <a:srgbClr val="000000"/>
                </a:solidFill>
                <a:latin typeface="Poppins"/>
                <a:ea typeface="Poppins"/>
                <a:cs typeface="Poppins"/>
                <a:sym typeface="Poppins"/>
              </a:rPr>
              <a:t>Telehealth can be accessed through local providers during established office hours</a:t>
            </a:r>
          </a:p>
          <a:p>
            <a:pPr marL="917289" lvl="2" indent="-305763" algn="l">
              <a:lnSpc>
                <a:spcPts val="3228"/>
              </a:lnSpc>
              <a:buFont typeface="Arial"/>
              <a:buChar char="⚬"/>
            </a:pPr>
            <a:r>
              <a:rPr lang="en-US" sz="2124">
                <a:solidFill>
                  <a:srgbClr val="000000"/>
                </a:solidFill>
                <a:latin typeface="Poppins"/>
                <a:ea typeface="Poppins"/>
                <a:cs typeface="Poppins"/>
                <a:sym typeface="Poppins"/>
              </a:rPr>
              <a:t>Telehealth for local providers is being reimbursed at in-person rates</a:t>
            </a:r>
          </a:p>
          <a:p>
            <a:pPr marL="523546" lvl="1" indent="-261773" algn="l">
              <a:lnSpc>
                <a:spcPts val="3685"/>
              </a:lnSpc>
              <a:buFont typeface="Arial"/>
              <a:buChar char="•"/>
            </a:pPr>
            <a:r>
              <a:rPr lang="en-US" sz="2424">
                <a:solidFill>
                  <a:srgbClr val="000000"/>
                </a:solidFill>
                <a:latin typeface="Poppins"/>
                <a:ea typeface="Poppins"/>
                <a:cs typeface="Poppins"/>
                <a:sym typeface="Poppins"/>
              </a:rPr>
              <a:t>When their regular providers are not available, members can access 24/7 care via video chat with Doctor on Demand</a:t>
            </a:r>
          </a:p>
          <a:p>
            <a:pPr marL="917289" lvl="2" indent="-305763" algn="l">
              <a:lnSpc>
                <a:spcPts val="3228"/>
              </a:lnSpc>
              <a:buFont typeface="Arial"/>
              <a:buChar char="⚬"/>
            </a:pPr>
            <a:r>
              <a:rPr lang="en-US" sz="2124">
                <a:solidFill>
                  <a:srgbClr val="000000"/>
                </a:solidFill>
                <a:latin typeface="Poppins"/>
                <a:ea typeface="Poppins"/>
                <a:cs typeface="Poppins"/>
                <a:sym typeface="Poppins"/>
              </a:rPr>
              <a:t>Medical and Behavioral Health Providers</a:t>
            </a:r>
          </a:p>
          <a:p>
            <a:pPr marL="917289" lvl="2" indent="-305763" algn="l">
              <a:lnSpc>
                <a:spcPts val="3228"/>
              </a:lnSpc>
              <a:buFont typeface="Arial"/>
              <a:buChar char="⚬"/>
            </a:pPr>
            <a:r>
              <a:rPr lang="en-US" sz="2124">
                <a:solidFill>
                  <a:srgbClr val="000000"/>
                </a:solidFill>
                <a:latin typeface="Poppins"/>
                <a:ea typeface="Poppins"/>
                <a:cs typeface="Poppins"/>
                <a:sym typeface="Poppins"/>
              </a:rPr>
              <a:t>Always in-network</a:t>
            </a:r>
          </a:p>
          <a:p>
            <a:pPr marL="917289" lvl="2" indent="-305763" algn="l">
              <a:lnSpc>
                <a:spcPts val="3228"/>
              </a:lnSpc>
              <a:buFont typeface="Arial"/>
              <a:buChar char="⚬"/>
            </a:pPr>
            <a:r>
              <a:rPr lang="en-US" sz="2124">
                <a:solidFill>
                  <a:srgbClr val="000000"/>
                </a:solidFill>
                <a:latin typeface="Poppins"/>
                <a:ea typeface="Poppins"/>
                <a:cs typeface="Poppins"/>
                <a:sym typeface="Poppins"/>
              </a:rPr>
              <a:t>Can schedule repeat visits with the same provider</a:t>
            </a:r>
          </a:p>
          <a:p>
            <a:pPr marL="917289" lvl="2" indent="-305763" algn="l">
              <a:lnSpc>
                <a:spcPts val="3228"/>
              </a:lnSpc>
              <a:buFont typeface="Arial"/>
              <a:buChar char="⚬"/>
            </a:pPr>
            <a:r>
              <a:rPr lang="en-US" sz="2124">
                <a:solidFill>
                  <a:srgbClr val="000000"/>
                </a:solidFill>
                <a:latin typeface="Poppins"/>
                <a:ea typeface="Poppins"/>
                <a:cs typeface="Poppins"/>
                <a:sym typeface="Poppins"/>
              </a:rPr>
              <a:t>Providers can order labs and prescriptions</a:t>
            </a:r>
          </a:p>
        </p:txBody>
      </p:sp>
      <p:sp>
        <p:nvSpPr>
          <p:cNvPr id="13" name="TextBox 13"/>
          <p:cNvSpPr txBox="1"/>
          <p:nvPr/>
        </p:nvSpPr>
        <p:spPr>
          <a:xfrm>
            <a:off x="1711044" y="1636747"/>
            <a:ext cx="4279695" cy="639017"/>
          </a:xfrm>
          <a:prstGeom prst="rect">
            <a:avLst/>
          </a:prstGeom>
        </p:spPr>
        <p:txBody>
          <a:bodyPr lIns="0" tIns="0" rIns="0" bIns="0" rtlCol="0" anchor="t">
            <a:spAutoFit/>
          </a:bodyPr>
          <a:lstStyle/>
          <a:p>
            <a:pPr algn="l">
              <a:lnSpc>
                <a:spcPts val="4710"/>
              </a:lnSpc>
            </a:pPr>
            <a:r>
              <a:rPr lang="en-US" sz="4710">
                <a:solidFill>
                  <a:srgbClr val="FFFFFF"/>
                </a:solidFill>
                <a:latin typeface="DM Serif Display"/>
                <a:ea typeface="DM Serif Display"/>
                <a:cs typeface="DM Serif Display"/>
                <a:sym typeface="DM Serif Display"/>
              </a:rPr>
              <a:t>24/7 Telehealth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821" y="5074605"/>
            <a:ext cx="15696358" cy="824957"/>
            <a:chOff x="0" y="0"/>
            <a:chExt cx="5309632" cy="279059"/>
          </a:xfrm>
        </p:grpSpPr>
        <p:sp>
          <p:nvSpPr>
            <p:cNvPr id="3" name="Freeform 3"/>
            <p:cNvSpPr/>
            <p:nvPr/>
          </p:nvSpPr>
          <p:spPr>
            <a:xfrm>
              <a:off x="0" y="0"/>
              <a:ext cx="5309632" cy="279059"/>
            </a:xfrm>
            <a:custGeom>
              <a:avLst/>
              <a:gdLst/>
              <a:ahLst/>
              <a:cxnLst/>
              <a:rect l="l" t="t" r="r" b="b"/>
              <a:pathLst>
                <a:path w="5309632" h="279059">
                  <a:moveTo>
                    <a:pt x="0" y="0"/>
                  </a:moveTo>
                  <a:lnTo>
                    <a:pt x="5309632" y="0"/>
                  </a:lnTo>
                  <a:lnTo>
                    <a:pt x="5309632" y="279059"/>
                  </a:lnTo>
                  <a:lnTo>
                    <a:pt x="0" y="279059"/>
                  </a:lnTo>
                  <a:close/>
                </a:path>
              </a:pathLst>
            </a:custGeom>
            <a:solidFill>
              <a:srgbClr val="28C6B4">
                <a:alpha val="49804"/>
              </a:srgbClr>
            </a:solidFill>
          </p:spPr>
          <p:txBody>
            <a:bodyPr/>
            <a:lstStyle/>
            <a:p>
              <a:endParaRPr lang="en-US"/>
            </a:p>
          </p:txBody>
        </p:sp>
      </p:grpSp>
      <p:sp>
        <p:nvSpPr>
          <p:cNvPr id="4" name="TextBox 4"/>
          <p:cNvSpPr txBox="1"/>
          <p:nvPr/>
        </p:nvSpPr>
        <p:spPr>
          <a:xfrm>
            <a:off x="4779799" y="2067362"/>
            <a:ext cx="8115300" cy="860586"/>
          </a:xfrm>
          <a:prstGeom prst="rect">
            <a:avLst/>
          </a:prstGeom>
        </p:spPr>
        <p:txBody>
          <a:bodyPr lIns="0" tIns="0" rIns="0" bIns="0" rtlCol="0" anchor="t">
            <a:spAutoFit/>
          </a:bodyPr>
          <a:lstStyle/>
          <a:p>
            <a:pPr algn="l">
              <a:lnSpc>
                <a:spcPts val="6483"/>
              </a:lnSpc>
            </a:pPr>
            <a:r>
              <a:rPr lang="en-US" sz="6483" b="1">
                <a:solidFill>
                  <a:srgbClr val="000000"/>
                </a:solidFill>
                <a:latin typeface="Source Sans Pro Bold"/>
                <a:ea typeface="Source Sans Pro Bold"/>
                <a:cs typeface="Source Sans Pro Bold"/>
                <a:sym typeface="Source Sans Pro Bold"/>
              </a:rPr>
              <a:t>HEDIS -2022</a:t>
            </a:r>
          </a:p>
        </p:txBody>
      </p:sp>
      <p:grpSp>
        <p:nvGrpSpPr>
          <p:cNvPr id="5" name="Group 5"/>
          <p:cNvGrpSpPr/>
          <p:nvPr/>
        </p:nvGrpSpPr>
        <p:grpSpPr>
          <a:xfrm>
            <a:off x="2788576" y="2027126"/>
            <a:ext cx="12097745" cy="1357474"/>
            <a:chOff x="0" y="0"/>
            <a:chExt cx="3186237" cy="357524"/>
          </a:xfrm>
        </p:grpSpPr>
        <p:sp>
          <p:nvSpPr>
            <p:cNvPr id="6" name="Freeform 6"/>
            <p:cNvSpPr/>
            <p:nvPr/>
          </p:nvSpPr>
          <p:spPr>
            <a:xfrm>
              <a:off x="0" y="0"/>
              <a:ext cx="3186237" cy="357524"/>
            </a:xfrm>
            <a:custGeom>
              <a:avLst/>
              <a:gdLst/>
              <a:ahLst/>
              <a:cxnLst/>
              <a:rect l="l" t="t" r="r" b="b"/>
              <a:pathLst>
                <a:path w="3186237" h="357524">
                  <a:moveTo>
                    <a:pt x="32637" y="0"/>
                  </a:moveTo>
                  <a:lnTo>
                    <a:pt x="3153600" y="0"/>
                  </a:lnTo>
                  <a:cubicBezTo>
                    <a:pt x="3162256" y="0"/>
                    <a:pt x="3170558" y="3439"/>
                    <a:pt x="3176678" y="9559"/>
                  </a:cubicBezTo>
                  <a:cubicBezTo>
                    <a:pt x="3182799" y="15680"/>
                    <a:pt x="3186237" y="23981"/>
                    <a:pt x="3186237" y="32637"/>
                  </a:cubicBezTo>
                  <a:lnTo>
                    <a:pt x="3186237" y="324887"/>
                  </a:lnTo>
                  <a:cubicBezTo>
                    <a:pt x="3186237" y="342912"/>
                    <a:pt x="3171625" y="357524"/>
                    <a:pt x="3153600" y="357524"/>
                  </a:cubicBezTo>
                  <a:lnTo>
                    <a:pt x="32637" y="357524"/>
                  </a:lnTo>
                  <a:cubicBezTo>
                    <a:pt x="23981" y="357524"/>
                    <a:pt x="15680" y="354086"/>
                    <a:pt x="9559" y="347965"/>
                  </a:cubicBezTo>
                  <a:cubicBezTo>
                    <a:pt x="3439" y="341844"/>
                    <a:pt x="0" y="333543"/>
                    <a:pt x="0" y="324887"/>
                  </a:cubicBezTo>
                  <a:lnTo>
                    <a:pt x="0" y="32637"/>
                  </a:lnTo>
                  <a:cubicBezTo>
                    <a:pt x="0" y="23981"/>
                    <a:pt x="3439" y="15680"/>
                    <a:pt x="9559" y="9559"/>
                  </a:cubicBezTo>
                  <a:cubicBezTo>
                    <a:pt x="15680" y="3439"/>
                    <a:pt x="23981" y="0"/>
                    <a:pt x="32637" y="0"/>
                  </a:cubicBezTo>
                  <a:close/>
                </a:path>
              </a:pathLst>
            </a:custGeom>
            <a:solidFill>
              <a:srgbClr val="232356"/>
            </a:solidFill>
          </p:spPr>
          <p:txBody>
            <a:bodyPr/>
            <a:lstStyle/>
            <a:p>
              <a:endParaRPr lang="en-US"/>
            </a:p>
          </p:txBody>
        </p:sp>
        <p:sp>
          <p:nvSpPr>
            <p:cNvPr id="7" name="TextBox 7"/>
            <p:cNvSpPr txBox="1"/>
            <p:nvPr/>
          </p:nvSpPr>
          <p:spPr>
            <a:xfrm>
              <a:off x="0" y="-47625"/>
              <a:ext cx="3186237" cy="405149"/>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7607455" y="1180506"/>
            <a:ext cx="2459988" cy="575637"/>
          </a:xfrm>
          <a:custGeom>
            <a:avLst/>
            <a:gdLst/>
            <a:ahLst/>
            <a:cxnLst/>
            <a:rect l="l" t="t" r="r" b="b"/>
            <a:pathLst>
              <a:path w="2459988" h="575637">
                <a:moveTo>
                  <a:pt x="0" y="0"/>
                </a:moveTo>
                <a:lnTo>
                  <a:pt x="2459988" y="0"/>
                </a:lnTo>
                <a:lnTo>
                  <a:pt x="2459988" y="575637"/>
                </a:lnTo>
                <a:lnTo>
                  <a:pt x="0" y="575637"/>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1263337" y="6784064"/>
            <a:ext cx="15696358" cy="824957"/>
            <a:chOff x="0" y="0"/>
            <a:chExt cx="5309632" cy="279059"/>
          </a:xfrm>
        </p:grpSpPr>
        <p:sp>
          <p:nvSpPr>
            <p:cNvPr id="10" name="Freeform 10"/>
            <p:cNvSpPr/>
            <p:nvPr/>
          </p:nvSpPr>
          <p:spPr>
            <a:xfrm>
              <a:off x="0" y="0"/>
              <a:ext cx="5309632" cy="279059"/>
            </a:xfrm>
            <a:custGeom>
              <a:avLst/>
              <a:gdLst/>
              <a:ahLst/>
              <a:cxnLst/>
              <a:rect l="l" t="t" r="r" b="b"/>
              <a:pathLst>
                <a:path w="5309632" h="279059">
                  <a:moveTo>
                    <a:pt x="0" y="0"/>
                  </a:moveTo>
                  <a:lnTo>
                    <a:pt x="5309632" y="0"/>
                  </a:lnTo>
                  <a:lnTo>
                    <a:pt x="5309632" y="279059"/>
                  </a:lnTo>
                  <a:lnTo>
                    <a:pt x="0" y="279059"/>
                  </a:lnTo>
                  <a:close/>
                </a:path>
              </a:pathLst>
            </a:custGeom>
            <a:solidFill>
              <a:srgbClr val="28C6B4">
                <a:alpha val="49804"/>
              </a:srgbClr>
            </a:solidFill>
          </p:spPr>
          <p:txBody>
            <a:bodyPr/>
            <a:lstStyle/>
            <a:p>
              <a:endParaRPr lang="en-US"/>
            </a:p>
          </p:txBody>
        </p:sp>
      </p:grpSp>
      <p:sp>
        <p:nvSpPr>
          <p:cNvPr id="11" name="TextBox 11"/>
          <p:cNvSpPr txBox="1"/>
          <p:nvPr/>
        </p:nvSpPr>
        <p:spPr>
          <a:xfrm>
            <a:off x="7186825" y="2426961"/>
            <a:ext cx="3144225" cy="634006"/>
          </a:xfrm>
          <a:prstGeom prst="rect">
            <a:avLst/>
          </a:prstGeom>
        </p:spPr>
        <p:txBody>
          <a:bodyPr lIns="0" tIns="0" rIns="0" bIns="0" rtlCol="0" anchor="t">
            <a:spAutoFit/>
          </a:bodyPr>
          <a:lstStyle/>
          <a:p>
            <a:pPr algn="ctr">
              <a:lnSpc>
                <a:spcPts val="4710"/>
              </a:lnSpc>
            </a:pPr>
            <a:r>
              <a:rPr lang="en-US" sz="4710">
                <a:solidFill>
                  <a:srgbClr val="FFFFFF"/>
                </a:solidFill>
                <a:latin typeface="DM Serif Display"/>
                <a:ea typeface="DM Serif Display"/>
                <a:cs typeface="DM Serif Display"/>
                <a:sym typeface="DM Serif Display"/>
              </a:rPr>
              <a:t>HEDIS</a:t>
            </a:r>
          </a:p>
        </p:txBody>
      </p:sp>
      <p:sp>
        <p:nvSpPr>
          <p:cNvPr id="12" name="TextBox 12"/>
          <p:cNvSpPr txBox="1"/>
          <p:nvPr/>
        </p:nvSpPr>
        <p:spPr>
          <a:xfrm>
            <a:off x="1882196" y="5208138"/>
            <a:ext cx="1695875" cy="510719"/>
          </a:xfrm>
          <a:prstGeom prst="rect">
            <a:avLst/>
          </a:prstGeom>
        </p:spPr>
        <p:txBody>
          <a:bodyPr lIns="0" tIns="0" rIns="0" bIns="0" rtlCol="0" anchor="t">
            <a:spAutoFit/>
          </a:bodyPr>
          <a:lstStyle/>
          <a:p>
            <a:pPr algn="ctr">
              <a:lnSpc>
                <a:spcPts val="4005"/>
              </a:lnSpc>
            </a:pPr>
            <a:r>
              <a:rPr lang="en-US" sz="2861" b="1">
                <a:solidFill>
                  <a:srgbClr val="000000"/>
                </a:solidFill>
                <a:latin typeface="Poppins Bold"/>
                <a:ea typeface="Poppins Bold"/>
                <a:cs typeface="Poppins Bold"/>
                <a:sym typeface="Poppins Bold"/>
              </a:rPr>
              <a:t>Montana</a:t>
            </a:r>
          </a:p>
        </p:txBody>
      </p:sp>
      <p:sp>
        <p:nvSpPr>
          <p:cNvPr id="13" name="TextBox 13"/>
          <p:cNvSpPr txBox="1"/>
          <p:nvPr/>
        </p:nvSpPr>
        <p:spPr>
          <a:xfrm>
            <a:off x="2501045" y="6076735"/>
            <a:ext cx="1077025" cy="510719"/>
          </a:xfrm>
          <a:prstGeom prst="rect">
            <a:avLst/>
          </a:prstGeom>
        </p:spPr>
        <p:txBody>
          <a:bodyPr lIns="0" tIns="0" rIns="0" bIns="0" rtlCol="0" anchor="t">
            <a:spAutoFit/>
          </a:bodyPr>
          <a:lstStyle/>
          <a:p>
            <a:pPr algn="ctr">
              <a:lnSpc>
                <a:spcPts val="4005"/>
              </a:lnSpc>
            </a:pPr>
            <a:r>
              <a:rPr lang="en-US" sz="2861" b="1">
                <a:solidFill>
                  <a:srgbClr val="000000"/>
                </a:solidFill>
                <a:latin typeface="Poppins Bold"/>
                <a:ea typeface="Poppins Bold"/>
                <a:cs typeface="Poppins Bold"/>
                <a:sym typeface="Poppins Bold"/>
              </a:rPr>
              <a:t>Idaho</a:t>
            </a:r>
          </a:p>
        </p:txBody>
      </p:sp>
      <p:sp>
        <p:nvSpPr>
          <p:cNvPr id="14" name="TextBox 14"/>
          <p:cNvSpPr txBox="1"/>
          <p:nvPr/>
        </p:nvSpPr>
        <p:spPr>
          <a:xfrm>
            <a:off x="1816620" y="6898688"/>
            <a:ext cx="1827025" cy="510719"/>
          </a:xfrm>
          <a:prstGeom prst="rect">
            <a:avLst/>
          </a:prstGeom>
        </p:spPr>
        <p:txBody>
          <a:bodyPr lIns="0" tIns="0" rIns="0" bIns="0" rtlCol="0" anchor="t">
            <a:spAutoFit/>
          </a:bodyPr>
          <a:lstStyle/>
          <a:p>
            <a:pPr algn="ctr">
              <a:lnSpc>
                <a:spcPts val="4005"/>
              </a:lnSpc>
            </a:pPr>
            <a:r>
              <a:rPr lang="en-US" sz="2861" b="1">
                <a:solidFill>
                  <a:srgbClr val="000000"/>
                </a:solidFill>
                <a:latin typeface="Poppins Bold"/>
                <a:ea typeface="Poppins Bold"/>
                <a:cs typeface="Poppins Bold"/>
                <a:sym typeface="Poppins Bold"/>
              </a:rPr>
              <a:t>Wyoming</a:t>
            </a:r>
          </a:p>
        </p:txBody>
      </p:sp>
      <p:sp>
        <p:nvSpPr>
          <p:cNvPr id="15" name="TextBox 15"/>
          <p:cNvSpPr txBox="1"/>
          <p:nvPr/>
        </p:nvSpPr>
        <p:spPr>
          <a:xfrm>
            <a:off x="14632978" y="4517266"/>
            <a:ext cx="1905848" cy="390284"/>
          </a:xfrm>
          <a:prstGeom prst="rect">
            <a:avLst/>
          </a:prstGeom>
        </p:spPr>
        <p:txBody>
          <a:bodyPr lIns="0" tIns="0" rIns="0" bIns="0" rtlCol="0" anchor="t">
            <a:spAutoFit/>
          </a:bodyPr>
          <a:lstStyle/>
          <a:p>
            <a:pPr marL="0" lvl="0" indent="0" algn="ctr">
              <a:lnSpc>
                <a:spcPts val="3025"/>
              </a:lnSpc>
              <a:spcBef>
                <a:spcPct val="0"/>
              </a:spcBef>
            </a:pPr>
            <a:r>
              <a:rPr lang="en-US" sz="2161" b="1" u="none" strike="noStrike">
                <a:solidFill>
                  <a:srgbClr val="000000"/>
                </a:solidFill>
                <a:latin typeface="Poppins Bold"/>
                <a:ea typeface="Poppins Bold"/>
                <a:cs typeface="Poppins Bold"/>
                <a:sym typeface="Poppins Bold"/>
              </a:rPr>
              <a:t>Global Rating</a:t>
            </a:r>
          </a:p>
        </p:txBody>
      </p:sp>
      <p:sp>
        <p:nvSpPr>
          <p:cNvPr id="16" name="TextBox 16"/>
          <p:cNvSpPr txBox="1"/>
          <p:nvPr/>
        </p:nvSpPr>
        <p:spPr>
          <a:xfrm>
            <a:off x="4123274" y="4163712"/>
            <a:ext cx="2220754" cy="773782"/>
          </a:xfrm>
          <a:prstGeom prst="rect">
            <a:avLst/>
          </a:prstGeom>
        </p:spPr>
        <p:txBody>
          <a:bodyPr lIns="0" tIns="0" rIns="0" bIns="0" rtlCol="0" anchor="t">
            <a:spAutoFit/>
          </a:bodyPr>
          <a:lstStyle/>
          <a:p>
            <a:pPr algn="ctr">
              <a:lnSpc>
                <a:spcPts val="3025"/>
              </a:lnSpc>
            </a:pPr>
            <a:r>
              <a:rPr lang="en-US" sz="2161" b="1">
                <a:solidFill>
                  <a:srgbClr val="000000"/>
                </a:solidFill>
                <a:latin typeface="Poppins Bold"/>
                <a:ea typeface="Poppins Bold"/>
                <a:cs typeface="Poppins Bold"/>
                <a:sym typeface="Poppins Bold"/>
              </a:rPr>
              <a:t>Clinical Quality </a:t>
            </a:r>
          </a:p>
          <a:p>
            <a:pPr algn="ctr">
              <a:lnSpc>
                <a:spcPts val="3025"/>
              </a:lnSpc>
            </a:pPr>
            <a:r>
              <a:rPr lang="en-US" sz="2161" b="1">
                <a:solidFill>
                  <a:srgbClr val="000000"/>
                </a:solidFill>
                <a:latin typeface="Poppins Bold"/>
                <a:ea typeface="Poppins Bold"/>
                <a:cs typeface="Poppins Bold"/>
                <a:sym typeface="Poppins Bold"/>
              </a:rPr>
              <a:t>Management</a:t>
            </a:r>
          </a:p>
        </p:txBody>
      </p:sp>
      <p:sp>
        <p:nvSpPr>
          <p:cNvPr id="17" name="TextBox 17"/>
          <p:cNvSpPr txBox="1"/>
          <p:nvPr/>
        </p:nvSpPr>
        <p:spPr>
          <a:xfrm>
            <a:off x="7506529" y="4517266"/>
            <a:ext cx="2736294" cy="392782"/>
          </a:xfrm>
          <a:prstGeom prst="rect">
            <a:avLst/>
          </a:prstGeom>
        </p:spPr>
        <p:txBody>
          <a:bodyPr lIns="0" tIns="0" rIns="0" bIns="0" rtlCol="0" anchor="t">
            <a:spAutoFit/>
          </a:bodyPr>
          <a:lstStyle/>
          <a:p>
            <a:pPr algn="ctr">
              <a:lnSpc>
                <a:spcPts val="3025"/>
              </a:lnSpc>
            </a:pPr>
            <a:r>
              <a:rPr lang="en-US" sz="2161" b="1">
                <a:solidFill>
                  <a:srgbClr val="000000"/>
                </a:solidFill>
                <a:latin typeface="Poppins Bold"/>
                <a:ea typeface="Poppins Bold"/>
                <a:cs typeface="Poppins Bold"/>
                <a:sym typeface="Poppins Bold"/>
              </a:rPr>
              <a:t>Enrollee Experience</a:t>
            </a:r>
          </a:p>
        </p:txBody>
      </p:sp>
      <p:sp>
        <p:nvSpPr>
          <p:cNvPr id="18" name="TextBox 18"/>
          <p:cNvSpPr txBox="1"/>
          <p:nvPr/>
        </p:nvSpPr>
        <p:spPr>
          <a:xfrm>
            <a:off x="10581322" y="3755266"/>
            <a:ext cx="3579807" cy="1154782"/>
          </a:xfrm>
          <a:prstGeom prst="rect">
            <a:avLst/>
          </a:prstGeom>
        </p:spPr>
        <p:txBody>
          <a:bodyPr lIns="0" tIns="0" rIns="0" bIns="0" rtlCol="0" anchor="t">
            <a:spAutoFit/>
          </a:bodyPr>
          <a:lstStyle/>
          <a:p>
            <a:pPr algn="ctr">
              <a:lnSpc>
                <a:spcPts val="3025"/>
              </a:lnSpc>
            </a:pPr>
            <a:r>
              <a:rPr lang="en-US" sz="2161" b="1">
                <a:solidFill>
                  <a:srgbClr val="000000"/>
                </a:solidFill>
                <a:latin typeface="Poppins Bold"/>
                <a:ea typeface="Poppins Bold"/>
                <a:cs typeface="Poppins Bold"/>
                <a:sym typeface="Poppins Bold"/>
              </a:rPr>
              <a:t>Plan Efficiency, Affordability, &amp; Management</a:t>
            </a:r>
          </a:p>
        </p:txBody>
      </p:sp>
      <p:grpSp>
        <p:nvGrpSpPr>
          <p:cNvPr id="19" name="Group 19"/>
          <p:cNvGrpSpPr/>
          <p:nvPr/>
        </p:nvGrpSpPr>
        <p:grpSpPr>
          <a:xfrm>
            <a:off x="14410487" y="5281523"/>
            <a:ext cx="2128339" cy="407867"/>
            <a:chOff x="0" y="0"/>
            <a:chExt cx="2837785" cy="543823"/>
          </a:xfrm>
        </p:grpSpPr>
        <p:sp>
          <p:nvSpPr>
            <p:cNvPr id="20" name="Freeform 20"/>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25" name="Group 25"/>
          <p:cNvGrpSpPr/>
          <p:nvPr/>
        </p:nvGrpSpPr>
        <p:grpSpPr>
          <a:xfrm>
            <a:off x="4123274" y="5281523"/>
            <a:ext cx="2128339" cy="407867"/>
            <a:chOff x="0" y="0"/>
            <a:chExt cx="2837785" cy="543823"/>
          </a:xfrm>
        </p:grpSpPr>
        <p:sp>
          <p:nvSpPr>
            <p:cNvPr id="26" name="Freeform 26"/>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1" name="Group 31"/>
          <p:cNvGrpSpPr/>
          <p:nvPr/>
        </p:nvGrpSpPr>
        <p:grpSpPr>
          <a:xfrm>
            <a:off x="11344733" y="5281523"/>
            <a:ext cx="2128339" cy="407867"/>
            <a:chOff x="0" y="0"/>
            <a:chExt cx="2837785" cy="543823"/>
          </a:xfrm>
        </p:grpSpPr>
        <p:sp>
          <p:nvSpPr>
            <p:cNvPr id="32" name="Freeform 32"/>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Freeform 33"/>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Freeform 34"/>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37" name="Group 37"/>
          <p:cNvGrpSpPr/>
          <p:nvPr/>
        </p:nvGrpSpPr>
        <p:grpSpPr>
          <a:xfrm>
            <a:off x="7810507" y="5281523"/>
            <a:ext cx="2128339" cy="407867"/>
            <a:chOff x="0" y="0"/>
            <a:chExt cx="2837785" cy="543823"/>
          </a:xfrm>
        </p:grpSpPr>
        <p:sp>
          <p:nvSpPr>
            <p:cNvPr id="38" name="Freeform 38"/>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9" name="Freeform 39"/>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1" name="Freeform 41"/>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2" name="Freeform 42"/>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43" name="Group 43"/>
          <p:cNvGrpSpPr/>
          <p:nvPr/>
        </p:nvGrpSpPr>
        <p:grpSpPr>
          <a:xfrm>
            <a:off x="14410487" y="6107870"/>
            <a:ext cx="2128339" cy="407867"/>
            <a:chOff x="0" y="0"/>
            <a:chExt cx="2837785" cy="543823"/>
          </a:xfrm>
        </p:grpSpPr>
        <p:sp>
          <p:nvSpPr>
            <p:cNvPr id="44" name="Freeform 44"/>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5" name="Freeform 45"/>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Freeform 46"/>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7" name="Freeform 47"/>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8" name="Freeform 48"/>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9" name="Group 49"/>
          <p:cNvGrpSpPr/>
          <p:nvPr/>
        </p:nvGrpSpPr>
        <p:grpSpPr>
          <a:xfrm>
            <a:off x="7773279" y="6166261"/>
            <a:ext cx="2128339" cy="407867"/>
            <a:chOff x="0" y="0"/>
            <a:chExt cx="2837785" cy="543823"/>
          </a:xfrm>
        </p:grpSpPr>
        <p:sp>
          <p:nvSpPr>
            <p:cNvPr id="50" name="Freeform 50"/>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1" name="Freeform 51"/>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2" name="Freeform 52"/>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3" name="Freeform 53"/>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4" name="Freeform 54"/>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55" name="Group 55"/>
          <p:cNvGrpSpPr/>
          <p:nvPr/>
        </p:nvGrpSpPr>
        <p:grpSpPr>
          <a:xfrm>
            <a:off x="4123274" y="6107870"/>
            <a:ext cx="2128339" cy="407867"/>
            <a:chOff x="0" y="0"/>
            <a:chExt cx="2837785" cy="543823"/>
          </a:xfrm>
        </p:grpSpPr>
        <p:sp>
          <p:nvSpPr>
            <p:cNvPr id="56" name="Freeform 56"/>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7" name="Freeform 57"/>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8" name="Freeform 58"/>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9" name="Freeform 59"/>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0" name="Freeform 60"/>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61" name="Group 61"/>
          <p:cNvGrpSpPr/>
          <p:nvPr/>
        </p:nvGrpSpPr>
        <p:grpSpPr>
          <a:xfrm>
            <a:off x="11344733" y="6166261"/>
            <a:ext cx="2128339" cy="407867"/>
            <a:chOff x="0" y="0"/>
            <a:chExt cx="2837785" cy="543823"/>
          </a:xfrm>
        </p:grpSpPr>
        <p:sp>
          <p:nvSpPr>
            <p:cNvPr id="62" name="Freeform 62"/>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3" name="Freeform 63"/>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4" name="Freeform 64"/>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5" name="Freeform 65"/>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6" name="Freeform 66"/>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67" name="Group 67"/>
          <p:cNvGrpSpPr/>
          <p:nvPr/>
        </p:nvGrpSpPr>
        <p:grpSpPr>
          <a:xfrm>
            <a:off x="14410487" y="7001541"/>
            <a:ext cx="2128339" cy="407867"/>
            <a:chOff x="0" y="0"/>
            <a:chExt cx="2837785" cy="543823"/>
          </a:xfrm>
        </p:grpSpPr>
        <p:sp>
          <p:nvSpPr>
            <p:cNvPr id="68" name="Freeform 68"/>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9" name="Freeform 69"/>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0" name="Freeform 70"/>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1" name="Freeform 71"/>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2" name="Freeform 72"/>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73" name="Group 73"/>
          <p:cNvGrpSpPr/>
          <p:nvPr/>
        </p:nvGrpSpPr>
        <p:grpSpPr>
          <a:xfrm>
            <a:off x="4123274" y="7001541"/>
            <a:ext cx="2128339" cy="407867"/>
            <a:chOff x="0" y="0"/>
            <a:chExt cx="2837785" cy="543823"/>
          </a:xfrm>
        </p:grpSpPr>
        <p:sp>
          <p:nvSpPr>
            <p:cNvPr id="74" name="Freeform 74"/>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5" name="Freeform 75"/>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6" name="Freeform 76"/>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7" name="Freeform 77"/>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8" name="Freeform 78"/>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79" name="Group 79"/>
          <p:cNvGrpSpPr/>
          <p:nvPr/>
        </p:nvGrpSpPr>
        <p:grpSpPr>
          <a:xfrm>
            <a:off x="7773279" y="7001541"/>
            <a:ext cx="2128339" cy="407867"/>
            <a:chOff x="0" y="0"/>
            <a:chExt cx="2837785" cy="543823"/>
          </a:xfrm>
        </p:grpSpPr>
        <p:sp>
          <p:nvSpPr>
            <p:cNvPr id="80" name="Freeform 80"/>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1" name="Freeform 81"/>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2" name="Freeform 82"/>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3" name="Freeform 83"/>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4" name="Freeform 84"/>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85" name="Group 85"/>
          <p:cNvGrpSpPr/>
          <p:nvPr/>
        </p:nvGrpSpPr>
        <p:grpSpPr>
          <a:xfrm>
            <a:off x="11344733" y="7012279"/>
            <a:ext cx="2128339" cy="407867"/>
            <a:chOff x="0" y="0"/>
            <a:chExt cx="2837785" cy="543823"/>
          </a:xfrm>
        </p:grpSpPr>
        <p:sp>
          <p:nvSpPr>
            <p:cNvPr id="86" name="Freeform 86"/>
            <p:cNvSpPr/>
            <p:nvPr/>
          </p:nvSpPr>
          <p:spPr>
            <a:xfrm>
              <a:off x="0"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7" name="Freeform 87"/>
            <p:cNvSpPr/>
            <p:nvPr/>
          </p:nvSpPr>
          <p:spPr>
            <a:xfrm>
              <a:off x="567557"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8" name="Freeform 88"/>
            <p:cNvSpPr/>
            <p:nvPr/>
          </p:nvSpPr>
          <p:spPr>
            <a:xfrm>
              <a:off x="1135114"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9" name="Freeform 89"/>
            <p:cNvSpPr/>
            <p:nvPr/>
          </p:nvSpPr>
          <p:spPr>
            <a:xfrm>
              <a:off x="1702671"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0" name="Freeform 90"/>
            <p:cNvSpPr/>
            <p:nvPr/>
          </p:nvSpPr>
          <p:spPr>
            <a:xfrm>
              <a:off x="2270228" y="0"/>
              <a:ext cx="567557" cy="543823"/>
            </a:xfrm>
            <a:custGeom>
              <a:avLst/>
              <a:gdLst/>
              <a:ahLst/>
              <a:cxnLst/>
              <a:rect l="l" t="t" r="r" b="b"/>
              <a:pathLst>
                <a:path w="567557" h="543823">
                  <a:moveTo>
                    <a:pt x="0" y="0"/>
                  </a:moveTo>
                  <a:lnTo>
                    <a:pt x="567557" y="0"/>
                  </a:lnTo>
                  <a:lnTo>
                    <a:pt x="567557" y="543823"/>
                  </a:lnTo>
                  <a:lnTo>
                    <a:pt x="0" y="543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91" name="Group 91"/>
          <p:cNvGrpSpPr/>
          <p:nvPr/>
        </p:nvGrpSpPr>
        <p:grpSpPr>
          <a:xfrm>
            <a:off x="0" y="8932995"/>
            <a:ext cx="18288000" cy="1719424"/>
            <a:chOff x="0" y="0"/>
            <a:chExt cx="4816593" cy="452853"/>
          </a:xfrm>
        </p:grpSpPr>
        <p:sp>
          <p:nvSpPr>
            <p:cNvPr id="92" name="Freeform 92"/>
            <p:cNvSpPr/>
            <p:nvPr/>
          </p:nvSpPr>
          <p:spPr>
            <a:xfrm>
              <a:off x="0" y="0"/>
              <a:ext cx="4816592" cy="452853"/>
            </a:xfrm>
            <a:custGeom>
              <a:avLst/>
              <a:gdLst/>
              <a:ahLst/>
              <a:cxnLst/>
              <a:rect l="l" t="t" r="r" b="b"/>
              <a:pathLst>
                <a:path w="4816592" h="452853">
                  <a:moveTo>
                    <a:pt x="21590" y="0"/>
                  </a:moveTo>
                  <a:lnTo>
                    <a:pt x="4795002" y="0"/>
                  </a:lnTo>
                  <a:cubicBezTo>
                    <a:pt x="4800728" y="0"/>
                    <a:pt x="4806220" y="2275"/>
                    <a:pt x="4810269" y="6324"/>
                  </a:cubicBezTo>
                  <a:cubicBezTo>
                    <a:pt x="4814318" y="10372"/>
                    <a:pt x="4816592" y="15864"/>
                    <a:pt x="4816592" y="21590"/>
                  </a:cubicBezTo>
                  <a:lnTo>
                    <a:pt x="4816592" y="431263"/>
                  </a:lnTo>
                  <a:cubicBezTo>
                    <a:pt x="4816592" y="443186"/>
                    <a:pt x="4806926" y="452853"/>
                    <a:pt x="4795002" y="452853"/>
                  </a:cubicBezTo>
                  <a:lnTo>
                    <a:pt x="21590" y="452853"/>
                  </a:lnTo>
                  <a:cubicBezTo>
                    <a:pt x="15864" y="452853"/>
                    <a:pt x="10372" y="450578"/>
                    <a:pt x="6324" y="446529"/>
                  </a:cubicBezTo>
                  <a:cubicBezTo>
                    <a:pt x="2275" y="442480"/>
                    <a:pt x="0" y="436989"/>
                    <a:pt x="0" y="431263"/>
                  </a:cubicBezTo>
                  <a:lnTo>
                    <a:pt x="0" y="21590"/>
                  </a:lnTo>
                  <a:cubicBezTo>
                    <a:pt x="0" y="9666"/>
                    <a:pt x="9666" y="0"/>
                    <a:pt x="21590" y="0"/>
                  </a:cubicBezTo>
                  <a:close/>
                </a:path>
              </a:pathLst>
            </a:custGeom>
            <a:solidFill>
              <a:srgbClr val="232356"/>
            </a:solidFill>
          </p:spPr>
          <p:txBody>
            <a:bodyPr/>
            <a:lstStyle/>
            <a:p>
              <a:endParaRPr lang="en-US"/>
            </a:p>
          </p:txBody>
        </p:sp>
        <p:sp>
          <p:nvSpPr>
            <p:cNvPr id="93" name="TextBox 93"/>
            <p:cNvSpPr txBox="1"/>
            <p:nvPr/>
          </p:nvSpPr>
          <p:spPr>
            <a:xfrm>
              <a:off x="0" y="-47625"/>
              <a:ext cx="4816593" cy="500478"/>
            </a:xfrm>
            <a:prstGeom prst="rect">
              <a:avLst/>
            </a:prstGeom>
          </p:spPr>
          <p:txBody>
            <a:bodyPr lIns="50800" tIns="50800" rIns="50800" bIns="50800" rtlCol="0" anchor="ctr"/>
            <a:lstStyle/>
            <a:p>
              <a:pPr algn="ctr">
                <a:lnSpc>
                  <a:spcPts val="3359"/>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1723</Words>
  <Application>Microsoft Office PowerPoint</Application>
  <PresentationFormat>Custom</PresentationFormat>
  <Paragraphs>333</Paragraphs>
  <Slides>23</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Source Sans Pro Italics</vt:lpstr>
      <vt:lpstr>Source Sans Pro Bold</vt:lpstr>
      <vt:lpstr>Apricots</vt:lpstr>
      <vt:lpstr>Source Serif Pro Bold</vt:lpstr>
      <vt:lpstr>Poppins Bold</vt:lpstr>
      <vt:lpstr>Playlist Script</vt:lpstr>
      <vt:lpstr>Poppins</vt:lpstr>
      <vt:lpstr>DM Serif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Agent Training, CO-OP FINAL</dc:title>
  <dc:creator>Jeff Swingley</dc:creator>
  <cp:lastModifiedBy>Jeff Swingley</cp:lastModifiedBy>
  <cp:revision>6</cp:revision>
  <dcterms:created xsi:type="dcterms:W3CDTF">2006-08-16T00:00:00Z</dcterms:created>
  <dcterms:modified xsi:type="dcterms:W3CDTF">2024-10-09T16:31:24Z</dcterms:modified>
  <dc:identifier>DAGErL-PEDE</dc:identifier>
</cp:coreProperties>
</file>