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 id="266" r:id="rId9"/>
    <p:sldId id="267" r:id="rId10"/>
    <p:sldId id="268" r:id="rId11"/>
    <p:sldId id="269" r:id="rId12"/>
    <p:sldId id="270" r:id="rId13"/>
    <p:sldId id="271" r:id="rId14"/>
    <p:sldId id="272" r:id="rId15"/>
    <p:sldId id="274" r:id="rId16"/>
    <p:sldId id="273" r:id="rId17"/>
    <p:sldId id="275" r:id="rId18"/>
    <p:sldId id="276" r:id="rId19"/>
    <p:sldId id="277" r:id="rId20"/>
    <p:sldId id="278" r:id="rId21"/>
    <p:sldId id="284" r:id="rId22"/>
    <p:sldId id="282" r:id="rId23"/>
    <p:sldId id="285" r:id="rId24"/>
    <p:sldId id="279" r:id="rId25"/>
    <p:sldId id="287" r:id="rId26"/>
    <p:sldId id="288" r:id="rId27"/>
    <p:sldId id="289" r:id="rId28"/>
    <p:sldId id="290" r:id="rId29"/>
    <p:sldId id="291" r:id="rId30"/>
    <p:sldId id="292" r:id="rId31"/>
    <p:sldId id="293" r:id="rId32"/>
    <p:sldId id="294" r:id="rId33"/>
    <p:sldId id="295" r:id="rId34"/>
    <p:sldId id="296" r:id="rId35"/>
    <p:sldId id="299" r:id="rId36"/>
    <p:sldId id="300" r:id="rId37"/>
    <p:sldId id="302" r:id="rId38"/>
    <p:sldId id="301" r:id="rId39"/>
    <p:sldId id="303" r:id="rId40"/>
    <p:sldId id="263" r:id="rId41"/>
    <p:sldId id="264" r:id="rId42"/>
    <p:sldId id="26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16"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E7CB2-54D8-4709-8E40-047A1D97201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12C8148-B1FD-4BC0-AED1-F58F0516664D}">
      <dgm:prSet/>
      <dgm:spPr/>
      <dgm:t>
        <a:bodyPr/>
        <a:lstStyle/>
        <a:p>
          <a:r>
            <a:rPr lang="en-US" dirty="0">
              <a:latin typeface="Times New Roman" panose="02020603050405020304" pitchFamily="18" charset="0"/>
              <a:cs typeface="Times New Roman" panose="02020603050405020304" pitchFamily="18" charset="0"/>
            </a:rPr>
            <a:t>Currently 8 states have successfully passed legislation protecting the 340B program against contract pharmacy restrictions. </a:t>
          </a:r>
        </a:p>
      </dgm:t>
    </dgm:pt>
    <dgm:pt modelId="{6AEA5ADC-59C8-4C7B-A5FE-EE563BADD649}" type="parTrans" cxnId="{57FF40A0-6010-44DF-B2D8-3E1060AACA76}">
      <dgm:prSet/>
      <dgm:spPr/>
      <dgm:t>
        <a:bodyPr/>
        <a:lstStyle/>
        <a:p>
          <a:endParaRPr lang="en-US"/>
        </a:p>
      </dgm:t>
    </dgm:pt>
    <dgm:pt modelId="{06427947-0E78-488A-A258-551825A9908B}" type="sibTrans" cxnId="{57FF40A0-6010-44DF-B2D8-3E1060AACA76}">
      <dgm:prSet/>
      <dgm:spPr/>
      <dgm:t>
        <a:bodyPr/>
        <a:lstStyle/>
        <a:p>
          <a:endParaRPr lang="en-US"/>
        </a:p>
      </dgm:t>
    </dgm:pt>
    <dgm:pt modelId="{CCD91DD4-CC84-4BF8-A82A-F7CB14D2E614}">
      <dgm:prSet/>
      <dgm:spPr/>
      <dgm:t>
        <a:bodyPr/>
        <a:lstStyle/>
        <a:p>
          <a:r>
            <a:rPr lang="en-US" dirty="0">
              <a:latin typeface="Times New Roman" panose="02020603050405020304" pitchFamily="18" charset="0"/>
              <a:cs typeface="Times New Roman" panose="02020603050405020304" pitchFamily="18" charset="0"/>
            </a:rPr>
            <a:t>An additional 15 states are actively pursuing passing legislation against contract pharmacy restrictions. </a:t>
          </a:r>
        </a:p>
      </dgm:t>
    </dgm:pt>
    <dgm:pt modelId="{207FEDFA-16F6-48E8-90B5-D29ADED9BE92}" type="parTrans" cxnId="{22E7CA09-0986-4805-988B-D9E7D08E5F7C}">
      <dgm:prSet/>
      <dgm:spPr/>
      <dgm:t>
        <a:bodyPr/>
        <a:lstStyle/>
        <a:p>
          <a:endParaRPr lang="en-US"/>
        </a:p>
      </dgm:t>
    </dgm:pt>
    <dgm:pt modelId="{5C11D2C7-4BCE-457E-B635-23D657D6BDF8}" type="sibTrans" cxnId="{22E7CA09-0986-4805-988B-D9E7D08E5F7C}">
      <dgm:prSet/>
      <dgm:spPr/>
      <dgm:t>
        <a:bodyPr/>
        <a:lstStyle/>
        <a:p>
          <a:endParaRPr lang="en-US"/>
        </a:p>
      </dgm:t>
    </dgm:pt>
    <dgm:pt modelId="{DCC65F79-DB3F-4DC5-B0C1-9A2DA651EEFD}">
      <dgm:prSet/>
      <dgm:spPr/>
      <dgm:t>
        <a:bodyPr/>
        <a:lstStyle/>
        <a:p>
          <a:r>
            <a:rPr lang="en-US" b="1" dirty="0">
              <a:latin typeface="Times New Roman" panose="02020603050405020304" pitchFamily="18" charset="0"/>
              <a:cs typeface="Times New Roman" panose="02020603050405020304" pitchFamily="18" charset="0"/>
            </a:rPr>
            <a:t>The more states that successfully do this= the more states will follow and the more success we will be. </a:t>
          </a:r>
          <a:endParaRPr lang="en-US" dirty="0">
            <a:latin typeface="Times New Roman" panose="02020603050405020304" pitchFamily="18" charset="0"/>
            <a:cs typeface="Times New Roman" panose="02020603050405020304" pitchFamily="18" charset="0"/>
          </a:endParaRPr>
        </a:p>
      </dgm:t>
    </dgm:pt>
    <dgm:pt modelId="{2D351657-FC4D-4DB2-B79B-B08A8813DC0A}" type="parTrans" cxnId="{2C05193D-72B5-4AAB-8752-112D82453240}">
      <dgm:prSet/>
      <dgm:spPr/>
      <dgm:t>
        <a:bodyPr/>
        <a:lstStyle/>
        <a:p>
          <a:endParaRPr lang="en-US"/>
        </a:p>
      </dgm:t>
    </dgm:pt>
    <dgm:pt modelId="{8FCBE7DD-E5D9-4BE7-8DFB-7C29F240F4D9}" type="sibTrans" cxnId="{2C05193D-72B5-4AAB-8752-112D82453240}">
      <dgm:prSet/>
      <dgm:spPr/>
      <dgm:t>
        <a:bodyPr/>
        <a:lstStyle/>
        <a:p>
          <a:endParaRPr lang="en-US"/>
        </a:p>
      </dgm:t>
    </dgm:pt>
    <dgm:pt modelId="{719307AD-2A2A-49C6-9B34-0CB9683520A3}" type="pres">
      <dgm:prSet presAssocID="{E59E7CB2-54D8-4709-8E40-047A1D97201C}" presName="root" presStyleCnt="0">
        <dgm:presLayoutVars>
          <dgm:dir/>
          <dgm:resizeHandles val="exact"/>
        </dgm:presLayoutVars>
      </dgm:prSet>
      <dgm:spPr/>
    </dgm:pt>
    <dgm:pt modelId="{A38D037C-F504-40D8-8474-A46E12E078BE}" type="pres">
      <dgm:prSet presAssocID="{612C8148-B1FD-4BC0-AED1-F58F0516664D}" presName="compNode" presStyleCnt="0"/>
      <dgm:spPr/>
    </dgm:pt>
    <dgm:pt modelId="{1B5EF818-26FC-41A4-9887-869A9844B173}" type="pres">
      <dgm:prSet presAssocID="{612C8148-B1FD-4BC0-AED1-F58F0516664D}" presName="bgRect" presStyleLbl="bgShp" presStyleIdx="0" presStyleCnt="3"/>
      <dgm:spPr/>
    </dgm:pt>
    <dgm:pt modelId="{9A18E769-43FB-4F2D-91C0-7ECC8B6C2B21}" type="pres">
      <dgm:prSet presAssocID="{612C8148-B1FD-4BC0-AED1-F58F0516664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9D44FC4E-D525-494F-BC69-E0F264C94784}" type="pres">
      <dgm:prSet presAssocID="{612C8148-B1FD-4BC0-AED1-F58F0516664D}" presName="spaceRect" presStyleCnt="0"/>
      <dgm:spPr/>
    </dgm:pt>
    <dgm:pt modelId="{46540C55-C010-4AB6-A02E-4BE9C30739F6}" type="pres">
      <dgm:prSet presAssocID="{612C8148-B1FD-4BC0-AED1-F58F0516664D}" presName="parTx" presStyleLbl="revTx" presStyleIdx="0" presStyleCnt="3">
        <dgm:presLayoutVars>
          <dgm:chMax val="0"/>
          <dgm:chPref val="0"/>
        </dgm:presLayoutVars>
      </dgm:prSet>
      <dgm:spPr/>
    </dgm:pt>
    <dgm:pt modelId="{C752CAC9-9259-4125-A284-98347F9EA2E6}" type="pres">
      <dgm:prSet presAssocID="{06427947-0E78-488A-A258-551825A9908B}" presName="sibTrans" presStyleCnt="0"/>
      <dgm:spPr/>
    </dgm:pt>
    <dgm:pt modelId="{699EAE27-6930-403A-B66A-0D0D5DA63F7A}" type="pres">
      <dgm:prSet presAssocID="{CCD91DD4-CC84-4BF8-A82A-F7CB14D2E614}" presName="compNode" presStyleCnt="0"/>
      <dgm:spPr/>
    </dgm:pt>
    <dgm:pt modelId="{A157149C-9EB7-49DF-92A8-E12AB8668133}" type="pres">
      <dgm:prSet presAssocID="{CCD91DD4-CC84-4BF8-A82A-F7CB14D2E614}" presName="bgRect" presStyleLbl="bgShp" presStyleIdx="1" presStyleCnt="3"/>
      <dgm:spPr/>
    </dgm:pt>
    <dgm:pt modelId="{42127C25-33D4-4381-8E7E-14A649368DF4}" type="pres">
      <dgm:prSet presAssocID="{CCD91DD4-CC84-4BF8-A82A-F7CB14D2E61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C9D55A69-5C6F-45BE-B24A-7FC0ECB301C9}" type="pres">
      <dgm:prSet presAssocID="{CCD91DD4-CC84-4BF8-A82A-F7CB14D2E614}" presName="spaceRect" presStyleCnt="0"/>
      <dgm:spPr/>
    </dgm:pt>
    <dgm:pt modelId="{8D6C2B65-8E3F-4D34-BA3C-870648057523}" type="pres">
      <dgm:prSet presAssocID="{CCD91DD4-CC84-4BF8-A82A-F7CB14D2E614}" presName="parTx" presStyleLbl="revTx" presStyleIdx="1" presStyleCnt="3">
        <dgm:presLayoutVars>
          <dgm:chMax val="0"/>
          <dgm:chPref val="0"/>
        </dgm:presLayoutVars>
      </dgm:prSet>
      <dgm:spPr/>
    </dgm:pt>
    <dgm:pt modelId="{9401DF7B-694C-4163-8608-56C49B78E476}" type="pres">
      <dgm:prSet presAssocID="{5C11D2C7-4BCE-457E-B635-23D657D6BDF8}" presName="sibTrans" presStyleCnt="0"/>
      <dgm:spPr/>
    </dgm:pt>
    <dgm:pt modelId="{1014C2E7-FDBD-46BC-BCB2-794FA4BE7AB5}" type="pres">
      <dgm:prSet presAssocID="{DCC65F79-DB3F-4DC5-B0C1-9A2DA651EEFD}" presName="compNode" presStyleCnt="0"/>
      <dgm:spPr/>
    </dgm:pt>
    <dgm:pt modelId="{048FBAA2-92B4-4E17-BB3B-DA670C984E23}" type="pres">
      <dgm:prSet presAssocID="{DCC65F79-DB3F-4DC5-B0C1-9A2DA651EEFD}" presName="bgRect" presStyleLbl="bgShp" presStyleIdx="2" presStyleCnt="3"/>
      <dgm:spPr/>
    </dgm:pt>
    <dgm:pt modelId="{4CD17A44-10DA-4C6D-BDE7-15996A751886}" type="pres">
      <dgm:prSet presAssocID="{DCC65F79-DB3F-4DC5-B0C1-9A2DA651EEF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dium"/>
        </a:ext>
      </dgm:extLst>
    </dgm:pt>
    <dgm:pt modelId="{6B9BB528-0FE4-4075-A4D2-D9C87C036193}" type="pres">
      <dgm:prSet presAssocID="{DCC65F79-DB3F-4DC5-B0C1-9A2DA651EEFD}" presName="spaceRect" presStyleCnt="0"/>
      <dgm:spPr/>
    </dgm:pt>
    <dgm:pt modelId="{655D9E9C-967E-4AB6-BBFF-DD6BDAE17F74}" type="pres">
      <dgm:prSet presAssocID="{DCC65F79-DB3F-4DC5-B0C1-9A2DA651EEFD}" presName="parTx" presStyleLbl="revTx" presStyleIdx="2" presStyleCnt="3">
        <dgm:presLayoutVars>
          <dgm:chMax val="0"/>
          <dgm:chPref val="0"/>
        </dgm:presLayoutVars>
      </dgm:prSet>
      <dgm:spPr/>
    </dgm:pt>
  </dgm:ptLst>
  <dgm:cxnLst>
    <dgm:cxn modelId="{EBDA3B09-280D-423F-8DCE-D4BE326F31B2}" type="presOf" srcId="{612C8148-B1FD-4BC0-AED1-F58F0516664D}" destId="{46540C55-C010-4AB6-A02E-4BE9C30739F6}" srcOrd="0" destOrd="0" presId="urn:microsoft.com/office/officeart/2018/2/layout/IconVerticalSolidList"/>
    <dgm:cxn modelId="{22E7CA09-0986-4805-988B-D9E7D08E5F7C}" srcId="{E59E7CB2-54D8-4709-8E40-047A1D97201C}" destId="{CCD91DD4-CC84-4BF8-A82A-F7CB14D2E614}" srcOrd="1" destOrd="0" parTransId="{207FEDFA-16F6-48E8-90B5-D29ADED9BE92}" sibTransId="{5C11D2C7-4BCE-457E-B635-23D657D6BDF8}"/>
    <dgm:cxn modelId="{2C05193D-72B5-4AAB-8752-112D82453240}" srcId="{E59E7CB2-54D8-4709-8E40-047A1D97201C}" destId="{DCC65F79-DB3F-4DC5-B0C1-9A2DA651EEFD}" srcOrd="2" destOrd="0" parTransId="{2D351657-FC4D-4DB2-B79B-B08A8813DC0A}" sibTransId="{8FCBE7DD-E5D9-4BE7-8DFB-7C29F240F4D9}"/>
    <dgm:cxn modelId="{C6A3C08D-2D2C-4B6E-88A2-F8BE97E3FCC4}" type="presOf" srcId="{DCC65F79-DB3F-4DC5-B0C1-9A2DA651EEFD}" destId="{655D9E9C-967E-4AB6-BBFF-DD6BDAE17F74}" srcOrd="0" destOrd="0" presId="urn:microsoft.com/office/officeart/2018/2/layout/IconVerticalSolidList"/>
    <dgm:cxn modelId="{9E501F98-9F03-4570-9822-1E19BB9694FC}" type="presOf" srcId="{E59E7CB2-54D8-4709-8E40-047A1D97201C}" destId="{719307AD-2A2A-49C6-9B34-0CB9683520A3}" srcOrd="0" destOrd="0" presId="urn:microsoft.com/office/officeart/2018/2/layout/IconVerticalSolidList"/>
    <dgm:cxn modelId="{57FF40A0-6010-44DF-B2D8-3E1060AACA76}" srcId="{E59E7CB2-54D8-4709-8E40-047A1D97201C}" destId="{612C8148-B1FD-4BC0-AED1-F58F0516664D}" srcOrd="0" destOrd="0" parTransId="{6AEA5ADC-59C8-4C7B-A5FE-EE563BADD649}" sibTransId="{06427947-0E78-488A-A258-551825A9908B}"/>
    <dgm:cxn modelId="{1BFB5AC9-E20E-41B0-A224-5C137F9AE0D5}" type="presOf" srcId="{CCD91DD4-CC84-4BF8-A82A-F7CB14D2E614}" destId="{8D6C2B65-8E3F-4D34-BA3C-870648057523}" srcOrd="0" destOrd="0" presId="urn:microsoft.com/office/officeart/2018/2/layout/IconVerticalSolidList"/>
    <dgm:cxn modelId="{8891FAF2-1D38-46C8-A575-559788E96E0C}" type="presParOf" srcId="{719307AD-2A2A-49C6-9B34-0CB9683520A3}" destId="{A38D037C-F504-40D8-8474-A46E12E078BE}" srcOrd="0" destOrd="0" presId="urn:microsoft.com/office/officeart/2018/2/layout/IconVerticalSolidList"/>
    <dgm:cxn modelId="{237816F7-62D3-4DDA-A7CD-936D63FD3CF0}" type="presParOf" srcId="{A38D037C-F504-40D8-8474-A46E12E078BE}" destId="{1B5EF818-26FC-41A4-9887-869A9844B173}" srcOrd="0" destOrd="0" presId="urn:microsoft.com/office/officeart/2018/2/layout/IconVerticalSolidList"/>
    <dgm:cxn modelId="{31535D90-41BA-434D-A90F-E30EBA903D08}" type="presParOf" srcId="{A38D037C-F504-40D8-8474-A46E12E078BE}" destId="{9A18E769-43FB-4F2D-91C0-7ECC8B6C2B21}" srcOrd="1" destOrd="0" presId="urn:microsoft.com/office/officeart/2018/2/layout/IconVerticalSolidList"/>
    <dgm:cxn modelId="{6FD3C953-AF2A-451E-88D6-B4F85F3D5CEB}" type="presParOf" srcId="{A38D037C-F504-40D8-8474-A46E12E078BE}" destId="{9D44FC4E-D525-494F-BC69-E0F264C94784}" srcOrd="2" destOrd="0" presId="urn:microsoft.com/office/officeart/2018/2/layout/IconVerticalSolidList"/>
    <dgm:cxn modelId="{643E8490-093A-466C-AF1D-5AAE2C840CE0}" type="presParOf" srcId="{A38D037C-F504-40D8-8474-A46E12E078BE}" destId="{46540C55-C010-4AB6-A02E-4BE9C30739F6}" srcOrd="3" destOrd="0" presId="urn:microsoft.com/office/officeart/2018/2/layout/IconVerticalSolidList"/>
    <dgm:cxn modelId="{9E14C988-9207-4E62-8212-62FDD04113D1}" type="presParOf" srcId="{719307AD-2A2A-49C6-9B34-0CB9683520A3}" destId="{C752CAC9-9259-4125-A284-98347F9EA2E6}" srcOrd="1" destOrd="0" presId="urn:microsoft.com/office/officeart/2018/2/layout/IconVerticalSolidList"/>
    <dgm:cxn modelId="{41AA197B-5360-47BA-A232-4E0CDD552651}" type="presParOf" srcId="{719307AD-2A2A-49C6-9B34-0CB9683520A3}" destId="{699EAE27-6930-403A-B66A-0D0D5DA63F7A}" srcOrd="2" destOrd="0" presId="urn:microsoft.com/office/officeart/2018/2/layout/IconVerticalSolidList"/>
    <dgm:cxn modelId="{9E7DE0BB-0F65-4251-A199-EE90F896FB17}" type="presParOf" srcId="{699EAE27-6930-403A-B66A-0D0D5DA63F7A}" destId="{A157149C-9EB7-49DF-92A8-E12AB8668133}" srcOrd="0" destOrd="0" presId="urn:microsoft.com/office/officeart/2018/2/layout/IconVerticalSolidList"/>
    <dgm:cxn modelId="{236C3978-D7D8-46C1-9E9E-372478220DAF}" type="presParOf" srcId="{699EAE27-6930-403A-B66A-0D0D5DA63F7A}" destId="{42127C25-33D4-4381-8E7E-14A649368DF4}" srcOrd="1" destOrd="0" presId="urn:microsoft.com/office/officeart/2018/2/layout/IconVerticalSolidList"/>
    <dgm:cxn modelId="{3AC88286-0B87-4EF6-A420-AEE50389D3B9}" type="presParOf" srcId="{699EAE27-6930-403A-B66A-0D0D5DA63F7A}" destId="{C9D55A69-5C6F-45BE-B24A-7FC0ECB301C9}" srcOrd="2" destOrd="0" presId="urn:microsoft.com/office/officeart/2018/2/layout/IconVerticalSolidList"/>
    <dgm:cxn modelId="{A4839849-F139-45D1-8754-7D91D2F956D4}" type="presParOf" srcId="{699EAE27-6930-403A-B66A-0D0D5DA63F7A}" destId="{8D6C2B65-8E3F-4D34-BA3C-870648057523}" srcOrd="3" destOrd="0" presId="urn:microsoft.com/office/officeart/2018/2/layout/IconVerticalSolidList"/>
    <dgm:cxn modelId="{F0AE6411-5B8C-4BB2-8C2F-5B1E7943BB63}" type="presParOf" srcId="{719307AD-2A2A-49C6-9B34-0CB9683520A3}" destId="{9401DF7B-694C-4163-8608-56C49B78E476}" srcOrd="3" destOrd="0" presId="urn:microsoft.com/office/officeart/2018/2/layout/IconVerticalSolidList"/>
    <dgm:cxn modelId="{93E80821-7CA9-4C8F-B62C-27A744420D26}" type="presParOf" srcId="{719307AD-2A2A-49C6-9B34-0CB9683520A3}" destId="{1014C2E7-FDBD-46BC-BCB2-794FA4BE7AB5}" srcOrd="4" destOrd="0" presId="urn:microsoft.com/office/officeart/2018/2/layout/IconVerticalSolidList"/>
    <dgm:cxn modelId="{C0A64CDD-B180-4F52-B49D-6E1B0DC2F30A}" type="presParOf" srcId="{1014C2E7-FDBD-46BC-BCB2-794FA4BE7AB5}" destId="{048FBAA2-92B4-4E17-BB3B-DA670C984E23}" srcOrd="0" destOrd="0" presId="urn:microsoft.com/office/officeart/2018/2/layout/IconVerticalSolidList"/>
    <dgm:cxn modelId="{0FAB1B0D-2299-4817-94D5-7C4DB7B14E25}" type="presParOf" srcId="{1014C2E7-FDBD-46BC-BCB2-794FA4BE7AB5}" destId="{4CD17A44-10DA-4C6D-BDE7-15996A751886}" srcOrd="1" destOrd="0" presId="urn:microsoft.com/office/officeart/2018/2/layout/IconVerticalSolidList"/>
    <dgm:cxn modelId="{1359A452-EF15-4A29-9E01-F5A29FE3156A}" type="presParOf" srcId="{1014C2E7-FDBD-46BC-BCB2-794FA4BE7AB5}" destId="{6B9BB528-0FE4-4075-A4D2-D9C87C036193}" srcOrd="2" destOrd="0" presId="urn:microsoft.com/office/officeart/2018/2/layout/IconVerticalSolidList"/>
    <dgm:cxn modelId="{5363791E-06A6-4EC0-95C9-9169AFCB1E15}" type="presParOf" srcId="{1014C2E7-FDBD-46BC-BCB2-794FA4BE7AB5}" destId="{655D9E9C-967E-4AB6-BBFF-DD6BDAE17F7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C8F371-1A09-47E2-82BE-8C9E71429096}"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93167713-05E5-447A-8EBC-DC5AFF1DBA74}">
      <dgm:prSet/>
      <dgm:spPr/>
      <dgm:t>
        <a:bodyPr/>
        <a:lstStyle/>
        <a:p>
          <a:r>
            <a:rPr lang="en-US" dirty="0">
              <a:latin typeface="Times New Roman" panose="02020603050405020304" pitchFamily="18" charset="0"/>
              <a:cs typeface="Times New Roman" panose="02020603050405020304" pitchFamily="18" charset="0"/>
            </a:rPr>
            <a:t>Denial of MFP refunds to CEs based “reasonable belief” that claim is 340B.</a:t>
          </a:r>
        </a:p>
      </dgm:t>
    </dgm:pt>
    <dgm:pt modelId="{3951548E-EEFA-4117-8359-AAF45E15100D}" type="parTrans" cxnId="{0A027569-BADE-4FC2-AF97-4D9DAF6A8331}">
      <dgm:prSet/>
      <dgm:spPr/>
      <dgm:t>
        <a:bodyPr/>
        <a:lstStyle/>
        <a:p>
          <a:endParaRPr lang="en-US"/>
        </a:p>
      </dgm:t>
    </dgm:pt>
    <dgm:pt modelId="{3812BFFC-FE44-4366-9E6E-A7C6D40225D6}" type="sibTrans" cxnId="{0A027569-BADE-4FC2-AF97-4D9DAF6A8331}">
      <dgm:prSet/>
      <dgm:spPr/>
      <dgm:t>
        <a:bodyPr/>
        <a:lstStyle/>
        <a:p>
          <a:endParaRPr lang="en-US"/>
        </a:p>
      </dgm:t>
    </dgm:pt>
    <dgm:pt modelId="{C53CFEAD-AF60-46A8-9D8C-BD690DAE79C1}">
      <dgm:prSet/>
      <dgm:spPr/>
      <dgm:t>
        <a:bodyPr/>
        <a:lstStyle/>
        <a:p>
          <a:r>
            <a:rPr lang="en-US" dirty="0">
              <a:latin typeface="Times New Roman" panose="02020603050405020304" pitchFamily="18" charset="0"/>
              <a:cs typeface="Times New Roman" panose="02020603050405020304" pitchFamily="18" charset="0"/>
            </a:rPr>
            <a:t>Denial of 340B price unless CEs shared 340B claims data and wholesaler invoices with manufacturers (like ESP).</a:t>
          </a:r>
        </a:p>
      </dgm:t>
    </dgm:pt>
    <dgm:pt modelId="{58E9800B-98F9-44BA-8D7F-29FB8D9482DE}" type="parTrans" cxnId="{93B06168-B62F-4A6C-8840-AF3AB9DA8F43}">
      <dgm:prSet/>
      <dgm:spPr/>
      <dgm:t>
        <a:bodyPr/>
        <a:lstStyle/>
        <a:p>
          <a:endParaRPr lang="en-US"/>
        </a:p>
      </dgm:t>
    </dgm:pt>
    <dgm:pt modelId="{5BB4E2A7-8898-4239-803E-10DD066B1B03}" type="sibTrans" cxnId="{93B06168-B62F-4A6C-8840-AF3AB9DA8F43}">
      <dgm:prSet/>
      <dgm:spPr/>
      <dgm:t>
        <a:bodyPr/>
        <a:lstStyle/>
        <a:p>
          <a:endParaRPr lang="en-US"/>
        </a:p>
      </dgm:t>
    </dgm:pt>
    <dgm:pt modelId="{C43EAADA-F02C-4460-B8FC-47406867CBC9}">
      <dgm:prSet/>
      <dgm:spPr/>
      <dgm:t>
        <a:bodyPr/>
        <a:lstStyle/>
        <a:p>
          <a:r>
            <a:rPr lang="en-US" dirty="0">
              <a:latin typeface="Times New Roman" panose="02020603050405020304" pitchFamily="18" charset="0"/>
              <a:cs typeface="Times New Roman" panose="02020603050405020304" pitchFamily="18" charset="0"/>
            </a:rPr>
            <a:t>Will manufacturers rely on 340B modifiers/impose data sharing requirements on CEs that use modifiers?</a:t>
          </a:r>
        </a:p>
      </dgm:t>
    </dgm:pt>
    <dgm:pt modelId="{45EBB1F4-B3EF-4C3C-928B-3554D5CBA14A}" type="parTrans" cxnId="{427FD712-A780-4285-BF83-673483B146B7}">
      <dgm:prSet/>
      <dgm:spPr/>
      <dgm:t>
        <a:bodyPr/>
        <a:lstStyle/>
        <a:p>
          <a:endParaRPr lang="en-US"/>
        </a:p>
      </dgm:t>
    </dgm:pt>
    <dgm:pt modelId="{2B933FCB-F712-4FB9-8306-4581371F18FC}" type="sibTrans" cxnId="{427FD712-A780-4285-BF83-673483B146B7}">
      <dgm:prSet/>
      <dgm:spPr/>
      <dgm:t>
        <a:bodyPr/>
        <a:lstStyle/>
        <a:p>
          <a:endParaRPr lang="en-US"/>
        </a:p>
      </dgm:t>
    </dgm:pt>
    <dgm:pt modelId="{5486C10B-6225-4FF1-ADBC-DC6252177564}">
      <dgm:prSet/>
      <dgm:spPr/>
      <dgm:t>
        <a:bodyPr/>
        <a:lstStyle/>
        <a:p>
          <a:r>
            <a:rPr lang="en-US" dirty="0">
              <a:latin typeface="Times New Roman" panose="02020603050405020304" pitchFamily="18" charset="0"/>
              <a:cs typeface="Times New Roman" panose="02020603050405020304" pitchFamily="18" charset="0"/>
            </a:rPr>
            <a:t>What if manufacturers pay a CE the MFP on a 340B claim? They can recoup the funds (CEs will need to monitor the receipt of MFP/rebate funds).</a:t>
          </a:r>
        </a:p>
      </dgm:t>
    </dgm:pt>
    <dgm:pt modelId="{0E38124E-DD9D-452B-9D4E-6C22C4C46B40}" type="parTrans" cxnId="{A2812CE6-7092-4A37-9D4F-E488EAE4AAEE}">
      <dgm:prSet/>
      <dgm:spPr/>
      <dgm:t>
        <a:bodyPr/>
        <a:lstStyle/>
        <a:p>
          <a:endParaRPr lang="en-US"/>
        </a:p>
      </dgm:t>
    </dgm:pt>
    <dgm:pt modelId="{0652AC42-5341-4169-BFBC-B6D8092E9ED8}" type="sibTrans" cxnId="{A2812CE6-7092-4A37-9D4F-E488EAE4AAEE}">
      <dgm:prSet/>
      <dgm:spPr/>
      <dgm:t>
        <a:bodyPr/>
        <a:lstStyle/>
        <a:p>
          <a:endParaRPr lang="en-US"/>
        </a:p>
      </dgm:t>
    </dgm:pt>
    <dgm:pt modelId="{AE5A48B4-6378-4411-A38A-2B3496777C28}" type="pres">
      <dgm:prSet presAssocID="{9DC8F371-1A09-47E2-82BE-8C9E71429096}" presName="vert0" presStyleCnt="0">
        <dgm:presLayoutVars>
          <dgm:dir/>
          <dgm:animOne val="branch"/>
          <dgm:animLvl val="lvl"/>
        </dgm:presLayoutVars>
      </dgm:prSet>
      <dgm:spPr/>
    </dgm:pt>
    <dgm:pt modelId="{88AEE79C-023D-4114-9C6F-B743171B15CB}" type="pres">
      <dgm:prSet presAssocID="{93167713-05E5-447A-8EBC-DC5AFF1DBA74}" presName="thickLine" presStyleLbl="alignNode1" presStyleIdx="0" presStyleCnt="4"/>
      <dgm:spPr/>
    </dgm:pt>
    <dgm:pt modelId="{D9C81288-1831-4A9F-ABCF-8D11F150F84D}" type="pres">
      <dgm:prSet presAssocID="{93167713-05E5-447A-8EBC-DC5AFF1DBA74}" presName="horz1" presStyleCnt="0"/>
      <dgm:spPr/>
    </dgm:pt>
    <dgm:pt modelId="{821E3EBC-86F1-49D9-9AC9-55CF6B2733E1}" type="pres">
      <dgm:prSet presAssocID="{93167713-05E5-447A-8EBC-DC5AFF1DBA74}" presName="tx1" presStyleLbl="revTx" presStyleIdx="0" presStyleCnt="4"/>
      <dgm:spPr/>
    </dgm:pt>
    <dgm:pt modelId="{493C7728-5D73-4E66-90B6-15D2D5ADB21B}" type="pres">
      <dgm:prSet presAssocID="{93167713-05E5-447A-8EBC-DC5AFF1DBA74}" presName="vert1" presStyleCnt="0"/>
      <dgm:spPr/>
    </dgm:pt>
    <dgm:pt modelId="{5505B8FD-0D7A-4530-BADA-0FB1174DCBFF}" type="pres">
      <dgm:prSet presAssocID="{C53CFEAD-AF60-46A8-9D8C-BD690DAE79C1}" presName="thickLine" presStyleLbl="alignNode1" presStyleIdx="1" presStyleCnt="4"/>
      <dgm:spPr/>
    </dgm:pt>
    <dgm:pt modelId="{B2CE4462-9E2B-4E89-9E22-D81753CF5037}" type="pres">
      <dgm:prSet presAssocID="{C53CFEAD-AF60-46A8-9D8C-BD690DAE79C1}" presName="horz1" presStyleCnt="0"/>
      <dgm:spPr/>
    </dgm:pt>
    <dgm:pt modelId="{A4E12C05-7032-47E9-AD00-3DAABF7D8B43}" type="pres">
      <dgm:prSet presAssocID="{C53CFEAD-AF60-46A8-9D8C-BD690DAE79C1}" presName="tx1" presStyleLbl="revTx" presStyleIdx="1" presStyleCnt="4"/>
      <dgm:spPr/>
    </dgm:pt>
    <dgm:pt modelId="{71CA66E1-3F4D-4DCC-8933-16E6194CEB02}" type="pres">
      <dgm:prSet presAssocID="{C53CFEAD-AF60-46A8-9D8C-BD690DAE79C1}" presName="vert1" presStyleCnt="0"/>
      <dgm:spPr/>
    </dgm:pt>
    <dgm:pt modelId="{0D419A33-FF0F-4CFD-82DE-A3826E3711A4}" type="pres">
      <dgm:prSet presAssocID="{C43EAADA-F02C-4460-B8FC-47406867CBC9}" presName="thickLine" presStyleLbl="alignNode1" presStyleIdx="2" presStyleCnt="4"/>
      <dgm:spPr/>
    </dgm:pt>
    <dgm:pt modelId="{D73FC7AC-BD57-4776-B11B-EC40DE75C0BF}" type="pres">
      <dgm:prSet presAssocID="{C43EAADA-F02C-4460-B8FC-47406867CBC9}" presName="horz1" presStyleCnt="0"/>
      <dgm:spPr/>
    </dgm:pt>
    <dgm:pt modelId="{0ECE1525-D721-44B7-913A-016A5F0FE0FC}" type="pres">
      <dgm:prSet presAssocID="{C43EAADA-F02C-4460-B8FC-47406867CBC9}" presName="tx1" presStyleLbl="revTx" presStyleIdx="2" presStyleCnt="4"/>
      <dgm:spPr/>
    </dgm:pt>
    <dgm:pt modelId="{79F82CB0-DAF9-4657-A8F4-11766FCB77DC}" type="pres">
      <dgm:prSet presAssocID="{C43EAADA-F02C-4460-B8FC-47406867CBC9}" presName="vert1" presStyleCnt="0"/>
      <dgm:spPr/>
    </dgm:pt>
    <dgm:pt modelId="{FC45F75E-4311-42AF-A867-55F00596FF3B}" type="pres">
      <dgm:prSet presAssocID="{5486C10B-6225-4FF1-ADBC-DC6252177564}" presName="thickLine" presStyleLbl="alignNode1" presStyleIdx="3" presStyleCnt="4"/>
      <dgm:spPr/>
    </dgm:pt>
    <dgm:pt modelId="{41707422-B169-4E68-BC37-B0CAC6B405AA}" type="pres">
      <dgm:prSet presAssocID="{5486C10B-6225-4FF1-ADBC-DC6252177564}" presName="horz1" presStyleCnt="0"/>
      <dgm:spPr/>
    </dgm:pt>
    <dgm:pt modelId="{865A26AE-7AF0-41F8-8C84-8BD6956F339A}" type="pres">
      <dgm:prSet presAssocID="{5486C10B-6225-4FF1-ADBC-DC6252177564}" presName="tx1" presStyleLbl="revTx" presStyleIdx="3" presStyleCnt="4"/>
      <dgm:spPr/>
    </dgm:pt>
    <dgm:pt modelId="{A840897A-864A-45BF-B9C6-F340655E8F14}" type="pres">
      <dgm:prSet presAssocID="{5486C10B-6225-4FF1-ADBC-DC6252177564}" presName="vert1" presStyleCnt="0"/>
      <dgm:spPr/>
    </dgm:pt>
  </dgm:ptLst>
  <dgm:cxnLst>
    <dgm:cxn modelId="{427FD712-A780-4285-BF83-673483B146B7}" srcId="{9DC8F371-1A09-47E2-82BE-8C9E71429096}" destId="{C43EAADA-F02C-4460-B8FC-47406867CBC9}" srcOrd="2" destOrd="0" parTransId="{45EBB1F4-B3EF-4C3C-928B-3554D5CBA14A}" sibTransId="{2B933FCB-F712-4FB9-8306-4581371F18FC}"/>
    <dgm:cxn modelId="{CD4E7136-855B-42F9-A5A9-CB0B87B45FDA}" type="presOf" srcId="{C43EAADA-F02C-4460-B8FC-47406867CBC9}" destId="{0ECE1525-D721-44B7-913A-016A5F0FE0FC}" srcOrd="0" destOrd="0" presId="urn:microsoft.com/office/officeart/2008/layout/LinedList"/>
    <dgm:cxn modelId="{93B06168-B62F-4A6C-8840-AF3AB9DA8F43}" srcId="{9DC8F371-1A09-47E2-82BE-8C9E71429096}" destId="{C53CFEAD-AF60-46A8-9D8C-BD690DAE79C1}" srcOrd="1" destOrd="0" parTransId="{58E9800B-98F9-44BA-8D7F-29FB8D9482DE}" sibTransId="{5BB4E2A7-8898-4239-803E-10DD066B1B03}"/>
    <dgm:cxn modelId="{0A027569-BADE-4FC2-AF97-4D9DAF6A8331}" srcId="{9DC8F371-1A09-47E2-82BE-8C9E71429096}" destId="{93167713-05E5-447A-8EBC-DC5AFF1DBA74}" srcOrd="0" destOrd="0" parTransId="{3951548E-EEFA-4117-8359-AAF45E15100D}" sibTransId="{3812BFFC-FE44-4366-9E6E-A7C6D40225D6}"/>
    <dgm:cxn modelId="{6531057F-0C40-40E9-BF87-38D2211E9C1D}" type="presOf" srcId="{C53CFEAD-AF60-46A8-9D8C-BD690DAE79C1}" destId="{A4E12C05-7032-47E9-AD00-3DAABF7D8B43}" srcOrd="0" destOrd="0" presId="urn:microsoft.com/office/officeart/2008/layout/LinedList"/>
    <dgm:cxn modelId="{4263528A-FAEF-477A-82BF-3F7B77BFD698}" type="presOf" srcId="{5486C10B-6225-4FF1-ADBC-DC6252177564}" destId="{865A26AE-7AF0-41F8-8C84-8BD6956F339A}" srcOrd="0" destOrd="0" presId="urn:microsoft.com/office/officeart/2008/layout/LinedList"/>
    <dgm:cxn modelId="{6EBA4795-6D89-4077-A6DF-5DCF6D20167B}" type="presOf" srcId="{9DC8F371-1A09-47E2-82BE-8C9E71429096}" destId="{AE5A48B4-6378-4411-A38A-2B3496777C28}" srcOrd="0" destOrd="0" presId="urn:microsoft.com/office/officeart/2008/layout/LinedList"/>
    <dgm:cxn modelId="{A2812CE6-7092-4A37-9D4F-E488EAE4AAEE}" srcId="{9DC8F371-1A09-47E2-82BE-8C9E71429096}" destId="{5486C10B-6225-4FF1-ADBC-DC6252177564}" srcOrd="3" destOrd="0" parTransId="{0E38124E-DD9D-452B-9D4E-6C22C4C46B40}" sibTransId="{0652AC42-5341-4169-BFBC-B6D8092E9ED8}"/>
    <dgm:cxn modelId="{9F1BF4F0-E335-46ED-A7C7-13C621984A3C}" type="presOf" srcId="{93167713-05E5-447A-8EBC-DC5AFF1DBA74}" destId="{821E3EBC-86F1-49D9-9AC9-55CF6B2733E1}" srcOrd="0" destOrd="0" presId="urn:microsoft.com/office/officeart/2008/layout/LinedList"/>
    <dgm:cxn modelId="{3F20F9B0-8189-45A1-A60B-E34FF1F0C712}" type="presParOf" srcId="{AE5A48B4-6378-4411-A38A-2B3496777C28}" destId="{88AEE79C-023D-4114-9C6F-B743171B15CB}" srcOrd="0" destOrd="0" presId="urn:microsoft.com/office/officeart/2008/layout/LinedList"/>
    <dgm:cxn modelId="{9619F03C-5C96-4648-B80B-781789B7DC2E}" type="presParOf" srcId="{AE5A48B4-6378-4411-A38A-2B3496777C28}" destId="{D9C81288-1831-4A9F-ABCF-8D11F150F84D}" srcOrd="1" destOrd="0" presId="urn:microsoft.com/office/officeart/2008/layout/LinedList"/>
    <dgm:cxn modelId="{E26ACF97-B593-48A0-980E-84E166DBB6F0}" type="presParOf" srcId="{D9C81288-1831-4A9F-ABCF-8D11F150F84D}" destId="{821E3EBC-86F1-49D9-9AC9-55CF6B2733E1}" srcOrd="0" destOrd="0" presId="urn:microsoft.com/office/officeart/2008/layout/LinedList"/>
    <dgm:cxn modelId="{303ADDD4-DE2B-4A83-825B-906139F92865}" type="presParOf" srcId="{D9C81288-1831-4A9F-ABCF-8D11F150F84D}" destId="{493C7728-5D73-4E66-90B6-15D2D5ADB21B}" srcOrd="1" destOrd="0" presId="urn:microsoft.com/office/officeart/2008/layout/LinedList"/>
    <dgm:cxn modelId="{899B397F-0607-4147-AA4B-A2522829C693}" type="presParOf" srcId="{AE5A48B4-6378-4411-A38A-2B3496777C28}" destId="{5505B8FD-0D7A-4530-BADA-0FB1174DCBFF}" srcOrd="2" destOrd="0" presId="urn:microsoft.com/office/officeart/2008/layout/LinedList"/>
    <dgm:cxn modelId="{E835788C-703D-43AA-A04F-DBAA9C74A0EE}" type="presParOf" srcId="{AE5A48B4-6378-4411-A38A-2B3496777C28}" destId="{B2CE4462-9E2B-4E89-9E22-D81753CF5037}" srcOrd="3" destOrd="0" presId="urn:microsoft.com/office/officeart/2008/layout/LinedList"/>
    <dgm:cxn modelId="{90A3AE0A-422B-4625-861E-AA1205C5187B}" type="presParOf" srcId="{B2CE4462-9E2B-4E89-9E22-D81753CF5037}" destId="{A4E12C05-7032-47E9-AD00-3DAABF7D8B43}" srcOrd="0" destOrd="0" presId="urn:microsoft.com/office/officeart/2008/layout/LinedList"/>
    <dgm:cxn modelId="{D5A90210-0BCA-4D91-A43B-1A2B7BB7967B}" type="presParOf" srcId="{B2CE4462-9E2B-4E89-9E22-D81753CF5037}" destId="{71CA66E1-3F4D-4DCC-8933-16E6194CEB02}" srcOrd="1" destOrd="0" presId="urn:microsoft.com/office/officeart/2008/layout/LinedList"/>
    <dgm:cxn modelId="{01E52641-9636-45FD-9807-CCCCCB1A5FBC}" type="presParOf" srcId="{AE5A48B4-6378-4411-A38A-2B3496777C28}" destId="{0D419A33-FF0F-4CFD-82DE-A3826E3711A4}" srcOrd="4" destOrd="0" presId="urn:microsoft.com/office/officeart/2008/layout/LinedList"/>
    <dgm:cxn modelId="{19AADD71-36F4-4324-B746-7498AF77B3C0}" type="presParOf" srcId="{AE5A48B4-6378-4411-A38A-2B3496777C28}" destId="{D73FC7AC-BD57-4776-B11B-EC40DE75C0BF}" srcOrd="5" destOrd="0" presId="urn:microsoft.com/office/officeart/2008/layout/LinedList"/>
    <dgm:cxn modelId="{6EF6F23A-E8DA-45B5-8E68-18BE0C4C21FD}" type="presParOf" srcId="{D73FC7AC-BD57-4776-B11B-EC40DE75C0BF}" destId="{0ECE1525-D721-44B7-913A-016A5F0FE0FC}" srcOrd="0" destOrd="0" presId="urn:microsoft.com/office/officeart/2008/layout/LinedList"/>
    <dgm:cxn modelId="{E8D69EBD-0521-433A-9E94-C2AF369814DD}" type="presParOf" srcId="{D73FC7AC-BD57-4776-B11B-EC40DE75C0BF}" destId="{79F82CB0-DAF9-4657-A8F4-11766FCB77DC}" srcOrd="1" destOrd="0" presId="urn:microsoft.com/office/officeart/2008/layout/LinedList"/>
    <dgm:cxn modelId="{88290860-12CE-4262-8C7A-F32D5C8B04B3}" type="presParOf" srcId="{AE5A48B4-6378-4411-A38A-2B3496777C28}" destId="{FC45F75E-4311-42AF-A867-55F00596FF3B}" srcOrd="6" destOrd="0" presId="urn:microsoft.com/office/officeart/2008/layout/LinedList"/>
    <dgm:cxn modelId="{8CAAC45C-A222-4C33-90EA-2F14A19BB85F}" type="presParOf" srcId="{AE5A48B4-6378-4411-A38A-2B3496777C28}" destId="{41707422-B169-4E68-BC37-B0CAC6B405AA}" srcOrd="7" destOrd="0" presId="urn:microsoft.com/office/officeart/2008/layout/LinedList"/>
    <dgm:cxn modelId="{49F41140-35C6-4308-8B58-AE620300F520}" type="presParOf" srcId="{41707422-B169-4E68-BC37-B0CAC6B405AA}" destId="{865A26AE-7AF0-41F8-8C84-8BD6956F339A}" srcOrd="0" destOrd="0" presId="urn:microsoft.com/office/officeart/2008/layout/LinedList"/>
    <dgm:cxn modelId="{0ED2124A-E440-408E-BCCA-A4E3A24DF844}" type="presParOf" srcId="{41707422-B169-4E68-BC37-B0CAC6B405AA}" destId="{A840897A-864A-45BF-B9C6-F340655E8F1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79B0A0-98D3-4A72-8F86-6E33EF2216B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FAA5286-56E2-4A26-8F98-4414433F8C11}">
      <dgm:prSet custT="1"/>
      <dgm:spPr/>
      <dgm:t>
        <a:bodyPr/>
        <a:lstStyle/>
        <a:p>
          <a:pPr>
            <a:lnSpc>
              <a:spcPct val="100000"/>
            </a:lnSpc>
          </a:pPr>
          <a:r>
            <a:rPr lang="en-US" sz="1600" b="1" dirty="0">
              <a:latin typeface="Times New Roman" panose="02020603050405020304" pitchFamily="18" charset="0"/>
              <a:cs typeface="Times New Roman" panose="02020603050405020304" pitchFamily="18" charset="0"/>
            </a:rPr>
            <a:t>Denial of rebates- </a:t>
          </a:r>
          <a:r>
            <a:rPr lang="en-US" sz="1600" dirty="0">
              <a:latin typeface="Times New Roman" panose="02020603050405020304" pitchFamily="18" charset="0"/>
              <a:cs typeface="Times New Roman" panose="02020603050405020304" pitchFamily="18" charset="0"/>
            </a:rPr>
            <a:t>purchase meds at WAC, offer sliding fee, and have the rebate be denied; will we be able to offer 340B pricing upfront to our sliding fee/cash patients? </a:t>
          </a:r>
        </a:p>
      </dgm:t>
    </dgm:pt>
    <dgm:pt modelId="{BFF7DB16-315E-4177-AC1B-186FEFD1F75D}" type="parTrans" cxnId="{6195D0A3-38FD-4D8B-B1A2-76A5EB537F31}">
      <dgm:prSet/>
      <dgm:spPr/>
      <dgm:t>
        <a:bodyPr/>
        <a:lstStyle/>
        <a:p>
          <a:endParaRPr lang="en-US"/>
        </a:p>
      </dgm:t>
    </dgm:pt>
    <dgm:pt modelId="{442602A7-5D91-4547-B7C2-7797C96EC799}" type="sibTrans" cxnId="{6195D0A3-38FD-4D8B-B1A2-76A5EB537F31}">
      <dgm:prSet/>
      <dgm:spPr/>
      <dgm:t>
        <a:bodyPr/>
        <a:lstStyle/>
        <a:p>
          <a:endParaRPr lang="en-US"/>
        </a:p>
      </dgm:t>
    </dgm:pt>
    <dgm:pt modelId="{259AE3C9-0F20-484F-A369-06E99340D9EA}">
      <dgm:prSet custT="1"/>
      <dgm:spPr/>
      <dgm:t>
        <a:bodyPr/>
        <a:lstStyle/>
        <a:p>
          <a:pPr>
            <a:lnSpc>
              <a:spcPct val="100000"/>
            </a:lnSpc>
          </a:pPr>
          <a:r>
            <a:rPr lang="en-US" sz="1600" b="1" dirty="0">
              <a:latin typeface="Times New Roman" panose="02020603050405020304" pitchFamily="18" charset="0"/>
              <a:cs typeface="Times New Roman" panose="02020603050405020304" pitchFamily="18" charset="0"/>
            </a:rPr>
            <a:t>Cash flow- </a:t>
          </a:r>
          <a:r>
            <a:rPr lang="en-US" sz="1600" dirty="0">
              <a:latin typeface="Times New Roman" panose="02020603050405020304" pitchFamily="18" charset="0"/>
              <a:cs typeface="Times New Roman" panose="02020603050405020304" pitchFamily="18" charset="0"/>
            </a:rPr>
            <a:t>purchase medications at WAC and period wait an undisclosed period for a rebate; due to the significant amount of money that would be needed to purchase drugs at WAC, it may compromise services we are able to offer</a:t>
          </a:r>
        </a:p>
      </dgm:t>
    </dgm:pt>
    <dgm:pt modelId="{931F78EA-3A3B-44ED-A150-F4EAC6F08B03}" type="parTrans" cxnId="{7CB834F0-6152-48FB-A3DC-DF8C70F75DDC}">
      <dgm:prSet/>
      <dgm:spPr/>
      <dgm:t>
        <a:bodyPr/>
        <a:lstStyle/>
        <a:p>
          <a:endParaRPr lang="en-US"/>
        </a:p>
      </dgm:t>
    </dgm:pt>
    <dgm:pt modelId="{E69F0043-1F4C-4112-8DBC-5B54339EFAB0}" type="sibTrans" cxnId="{7CB834F0-6152-48FB-A3DC-DF8C70F75DDC}">
      <dgm:prSet/>
      <dgm:spPr/>
      <dgm:t>
        <a:bodyPr/>
        <a:lstStyle/>
        <a:p>
          <a:endParaRPr lang="en-US"/>
        </a:p>
      </dgm:t>
    </dgm:pt>
    <dgm:pt modelId="{B99DC522-957B-4535-B1DB-62E0F2B5661F}">
      <dgm:prSet custT="1"/>
      <dgm:spPr/>
      <dgm:t>
        <a:bodyPr/>
        <a:lstStyle/>
        <a:p>
          <a:pPr>
            <a:lnSpc>
              <a:spcPct val="100000"/>
            </a:lnSpc>
          </a:pPr>
          <a:r>
            <a:rPr lang="en-US" sz="1600" b="1" dirty="0">
              <a:latin typeface="Times New Roman" panose="02020603050405020304" pitchFamily="18" charset="0"/>
              <a:cs typeface="Times New Roman" panose="02020603050405020304" pitchFamily="18" charset="0"/>
            </a:rPr>
            <a:t>Manufacturers making their own rules- </a:t>
          </a:r>
          <a:r>
            <a:rPr lang="en-US" sz="1600" dirty="0">
              <a:latin typeface="Times New Roman" panose="02020603050405020304" pitchFamily="18" charset="0"/>
              <a:cs typeface="Times New Roman" panose="02020603050405020304" pitchFamily="18" charset="0"/>
            </a:rPr>
            <a:t>manufacturers can interpret 340B rules on their own; interpretation of patient definition is unknown; time for submitting claim data is different for each manufacturer; time for rebate to be issued is unknown</a:t>
          </a:r>
        </a:p>
      </dgm:t>
    </dgm:pt>
    <dgm:pt modelId="{C6839734-3F1C-4069-A011-C39C2C0E5B9A}" type="parTrans" cxnId="{5076DA4E-4A44-4151-83A5-EF62E743174C}">
      <dgm:prSet/>
      <dgm:spPr/>
      <dgm:t>
        <a:bodyPr/>
        <a:lstStyle/>
        <a:p>
          <a:endParaRPr lang="en-US"/>
        </a:p>
      </dgm:t>
    </dgm:pt>
    <dgm:pt modelId="{AC071016-74AD-4A5A-BB10-951F63DD00ED}" type="sibTrans" cxnId="{5076DA4E-4A44-4151-83A5-EF62E743174C}">
      <dgm:prSet/>
      <dgm:spPr/>
      <dgm:t>
        <a:bodyPr/>
        <a:lstStyle/>
        <a:p>
          <a:endParaRPr lang="en-US"/>
        </a:p>
      </dgm:t>
    </dgm:pt>
    <dgm:pt modelId="{62052696-384E-4B0D-986D-04CA3416FA7D}">
      <dgm:prSet/>
      <dgm:spPr/>
      <dgm:t>
        <a:bodyPr/>
        <a:lstStyle/>
        <a:p>
          <a:pPr>
            <a:lnSpc>
              <a:spcPct val="100000"/>
            </a:lnSpc>
          </a:pPr>
          <a:r>
            <a:rPr lang="en-US" b="1" dirty="0">
              <a:latin typeface="Times New Roman" panose="02020603050405020304" pitchFamily="18" charset="0"/>
              <a:cs typeface="Times New Roman" panose="02020603050405020304" pitchFamily="18" charset="0"/>
            </a:rPr>
            <a:t>Duplicate discounts- </a:t>
          </a:r>
          <a:r>
            <a:rPr lang="en-US" dirty="0">
              <a:latin typeface="Times New Roman" panose="02020603050405020304" pitchFamily="18" charset="0"/>
              <a:cs typeface="Times New Roman" panose="02020603050405020304" pitchFamily="18" charset="0"/>
            </a:rPr>
            <a:t>who will ensure they are not received (MFP/340B)</a:t>
          </a:r>
        </a:p>
      </dgm:t>
    </dgm:pt>
    <dgm:pt modelId="{26819D9E-17EB-457B-A13A-1CFA3C3EE28F}" type="parTrans" cxnId="{B48B8528-99FC-4564-B3D0-40825817BC81}">
      <dgm:prSet/>
      <dgm:spPr/>
      <dgm:t>
        <a:bodyPr/>
        <a:lstStyle/>
        <a:p>
          <a:endParaRPr lang="en-US"/>
        </a:p>
      </dgm:t>
    </dgm:pt>
    <dgm:pt modelId="{DF2A8385-7973-458A-ACD0-3D43B42FD2EF}" type="sibTrans" cxnId="{B48B8528-99FC-4564-B3D0-40825817BC81}">
      <dgm:prSet/>
      <dgm:spPr/>
      <dgm:t>
        <a:bodyPr/>
        <a:lstStyle/>
        <a:p>
          <a:endParaRPr lang="en-US"/>
        </a:p>
      </dgm:t>
    </dgm:pt>
    <dgm:pt modelId="{D0894AE9-08DD-4972-8947-15B25F0DC16E}">
      <dgm:prSet/>
      <dgm:spPr/>
      <dgm:t>
        <a:bodyPr/>
        <a:lstStyle/>
        <a:p>
          <a:pPr>
            <a:lnSpc>
              <a:spcPct val="100000"/>
            </a:lnSpc>
          </a:pPr>
          <a:r>
            <a:rPr lang="en-US" b="1" dirty="0">
              <a:latin typeface="Times New Roman" panose="02020603050405020304" pitchFamily="18" charset="0"/>
              <a:cs typeface="Times New Roman" panose="02020603050405020304" pitchFamily="18" charset="0"/>
            </a:rPr>
            <a:t>Lack of federal regulations: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340B is not funded by federal money, it is manufacturer money </a:t>
          </a:r>
          <a:endParaRPr lang="en-US" dirty="0">
            <a:latin typeface="Times New Roman" panose="02020603050405020304" pitchFamily="18" charset="0"/>
            <a:cs typeface="Times New Roman" panose="02020603050405020304" pitchFamily="18" charset="0"/>
          </a:endParaRPr>
        </a:p>
      </dgm:t>
    </dgm:pt>
    <dgm:pt modelId="{980AD7B6-06C4-4FC4-A096-17983739B0EA}" type="parTrans" cxnId="{DA000CD4-19C9-4CD2-8F8E-C3EFB67A3F7D}">
      <dgm:prSet/>
      <dgm:spPr/>
      <dgm:t>
        <a:bodyPr/>
        <a:lstStyle/>
        <a:p>
          <a:endParaRPr lang="en-US"/>
        </a:p>
      </dgm:t>
    </dgm:pt>
    <dgm:pt modelId="{03277B52-1035-4D42-937D-8DCCD92CBD1D}" type="sibTrans" cxnId="{DA000CD4-19C9-4CD2-8F8E-C3EFB67A3F7D}">
      <dgm:prSet/>
      <dgm:spPr/>
      <dgm:t>
        <a:bodyPr/>
        <a:lstStyle/>
        <a:p>
          <a:endParaRPr lang="en-US"/>
        </a:p>
      </dgm:t>
    </dgm:pt>
    <dgm:pt modelId="{F6272B4E-B1C0-419B-8DBF-D398C7BE36A0}" type="pres">
      <dgm:prSet presAssocID="{E779B0A0-98D3-4A72-8F86-6E33EF2216B1}" presName="root" presStyleCnt="0">
        <dgm:presLayoutVars>
          <dgm:dir/>
          <dgm:resizeHandles val="exact"/>
        </dgm:presLayoutVars>
      </dgm:prSet>
      <dgm:spPr/>
    </dgm:pt>
    <dgm:pt modelId="{3A6156F0-9261-429B-845D-9F0FCD3F31C4}" type="pres">
      <dgm:prSet presAssocID="{0FAA5286-56E2-4A26-8F98-4414433F8C11}" presName="compNode" presStyleCnt="0"/>
      <dgm:spPr/>
    </dgm:pt>
    <dgm:pt modelId="{C5DA0290-B377-4EF6-9100-41604CB54EDB}" type="pres">
      <dgm:prSet presAssocID="{0FAA5286-56E2-4A26-8F98-4414433F8C11}" presName="bgRect" presStyleLbl="bgShp" presStyleIdx="0" presStyleCnt="5"/>
      <dgm:spPr/>
    </dgm:pt>
    <dgm:pt modelId="{9A25FE83-22FB-4F7F-BAE4-011B724CABB1}" type="pres">
      <dgm:prSet presAssocID="{0FAA5286-56E2-4A26-8F98-4414433F8C1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45678662-A65C-4D9D-9977-A86F76E61C5B}" type="pres">
      <dgm:prSet presAssocID="{0FAA5286-56E2-4A26-8F98-4414433F8C11}" presName="spaceRect" presStyleCnt="0"/>
      <dgm:spPr/>
    </dgm:pt>
    <dgm:pt modelId="{C43A1F69-9F3E-4DE3-9DAF-0D3271549CA3}" type="pres">
      <dgm:prSet presAssocID="{0FAA5286-56E2-4A26-8F98-4414433F8C11}" presName="parTx" presStyleLbl="revTx" presStyleIdx="0" presStyleCnt="5">
        <dgm:presLayoutVars>
          <dgm:chMax val="0"/>
          <dgm:chPref val="0"/>
        </dgm:presLayoutVars>
      </dgm:prSet>
      <dgm:spPr/>
    </dgm:pt>
    <dgm:pt modelId="{0B797743-FD0F-4571-812D-75AFC082451E}" type="pres">
      <dgm:prSet presAssocID="{442602A7-5D91-4547-B7C2-7797C96EC799}" presName="sibTrans" presStyleCnt="0"/>
      <dgm:spPr/>
    </dgm:pt>
    <dgm:pt modelId="{59E9A5B5-89FE-4ECD-89D3-46B7CA1BB978}" type="pres">
      <dgm:prSet presAssocID="{259AE3C9-0F20-484F-A369-06E99340D9EA}" presName="compNode" presStyleCnt="0"/>
      <dgm:spPr/>
    </dgm:pt>
    <dgm:pt modelId="{E12D73EE-49AD-4752-A160-C56812CCE9D7}" type="pres">
      <dgm:prSet presAssocID="{259AE3C9-0F20-484F-A369-06E99340D9EA}" presName="bgRect" presStyleLbl="bgShp" presStyleIdx="1" presStyleCnt="5"/>
      <dgm:spPr/>
    </dgm:pt>
    <dgm:pt modelId="{1DB18D21-CEE1-497E-A0D6-459AC41BB80F}" type="pres">
      <dgm:prSet presAssocID="{259AE3C9-0F20-484F-A369-06E99340D9E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C774A443-D905-4A05-AF57-E4891B436766}" type="pres">
      <dgm:prSet presAssocID="{259AE3C9-0F20-484F-A369-06E99340D9EA}" presName="spaceRect" presStyleCnt="0"/>
      <dgm:spPr/>
    </dgm:pt>
    <dgm:pt modelId="{6775C670-3D90-454C-A253-EE97EE011325}" type="pres">
      <dgm:prSet presAssocID="{259AE3C9-0F20-484F-A369-06E99340D9EA}" presName="parTx" presStyleLbl="revTx" presStyleIdx="1" presStyleCnt="5">
        <dgm:presLayoutVars>
          <dgm:chMax val="0"/>
          <dgm:chPref val="0"/>
        </dgm:presLayoutVars>
      </dgm:prSet>
      <dgm:spPr/>
    </dgm:pt>
    <dgm:pt modelId="{799D4C6B-C327-4B1F-B862-6692E92DA83B}" type="pres">
      <dgm:prSet presAssocID="{E69F0043-1F4C-4112-8DBC-5B54339EFAB0}" presName="sibTrans" presStyleCnt="0"/>
      <dgm:spPr/>
    </dgm:pt>
    <dgm:pt modelId="{D88F7C77-2998-47E0-B447-20E636A18418}" type="pres">
      <dgm:prSet presAssocID="{B99DC522-957B-4535-B1DB-62E0F2B5661F}" presName="compNode" presStyleCnt="0"/>
      <dgm:spPr/>
    </dgm:pt>
    <dgm:pt modelId="{19B81C90-5AAC-4239-AC53-E09CC2F524EC}" type="pres">
      <dgm:prSet presAssocID="{B99DC522-957B-4535-B1DB-62E0F2B5661F}" presName="bgRect" presStyleLbl="bgShp" presStyleIdx="2" presStyleCnt="5"/>
      <dgm:spPr/>
    </dgm:pt>
    <dgm:pt modelId="{2FD69AA9-74A0-468F-82B9-5A831A535243}" type="pres">
      <dgm:prSet presAssocID="{B99DC522-957B-4535-B1DB-62E0F2B5661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FA3ADC78-7849-4DB4-8D8B-CD8CD41BDB8A}" type="pres">
      <dgm:prSet presAssocID="{B99DC522-957B-4535-B1DB-62E0F2B5661F}" presName="spaceRect" presStyleCnt="0"/>
      <dgm:spPr/>
    </dgm:pt>
    <dgm:pt modelId="{A6F53409-059D-449D-A050-17263E8BB48A}" type="pres">
      <dgm:prSet presAssocID="{B99DC522-957B-4535-B1DB-62E0F2B5661F}" presName="parTx" presStyleLbl="revTx" presStyleIdx="2" presStyleCnt="5">
        <dgm:presLayoutVars>
          <dgm:chMax val="0"/>
          <dgm:chPref val="0"/>
        </dgm:presLayoutVars>
      </dgm:prSet>
      <dgm:spPr/>
    </dgm:pt>
    <dgm:pt modelId="{2A919533-42B8-42E0-8F13-6643325107B4}" type="pres">
      <dgm:prSet presAssocID="{AC071016-74AD-4A5A-BB10-951F63DD00ED}" presName="sibTrans" presStyleCnt="0"/>
      <dgm:spPr/>
    </dgm:pt>
    <dgm:pt modelId="{501513F3-EE75-4A5B-8933-4485C2E0D515}" type="pres">
      <dgm:prSet presAssocID="{62052696-384E-4B0D-986D-04CA3416FA7D}" presName="compNode" presStyleCnt="0"/>
      <dgm:spPr/>
    </dgm:pt>
    <dgm:pt modelId="{9823CDF3-2A00-4872-B778-D9B92C4E0031}" type="pres">
      <dgm:prSet presAssocID="{62052696-384E-4B0D-986D-04CA3416FA7D}" presName="bgRect" presStyleLbl="bgShp" presStyleIdx="3" presStyleCnt="5"/>
      <dgm:spPr/>
    </dgm:pt>
    <dgm:pt modelId="{93ED75EB-21B8-411D-8FC7-F014C4FC24EE}" type="pres">
      <dgm:prSet presAssocID="{62052696-384E-4B0D-986D-04CA3416FA7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Add"/>
        </a:ext>
      </dgm:extLst>
    </dgm:pt>
    <dgm:pt modelId="{832B5B3C-A1FD-4554-80D3-CD21630EF00D}" type="pres">
      <dgm:prSet presAssocID="{62052696-384E-4B0D-986D-04CA3416FA7D}" presName="spaceRect" presStyleCnt="0"/>
      <dgm:spPr/>
    </dgm:pt>
    <dgm:pt modelId="{827D2B88-EF56-4486-AE4C-64C37390FDCB}" type="pres">
      <dgm:prSet presAssocID="{62052696-384E-4B0D-986D-04CA3416FA7D}" presName="parTx" presStyleLbl="revTx" presStyleIdx="3" presStyleCnt="5">
        <dgm:presLayoutVars>
          <dgm:chMax val="0"/>
          <dgm:chPref val="0"/>
        </dgm:presLayoutVars>
      </dgm:prSet>
      <dgm:spPr/>
    </dgm:pt>
    <dgm:pt modelId="{E66E8BF9-4993-4859-BFCC-14DDFD252356}" type="pres">
      <dgm:prSet presAssocID="{DF2A8385-7973-458A-ACD0-3D43B42FD2EF}" presName="sibTrans" presStyleCnt="0"/>
      <dgm:spPr/>
    </dgm:pt>
    <dgm:pt modelId="{3F7A2FF0-C9CF-49A7-B717-260B05B07515}" type="pres">
      <dgm:prSet presAssocID="{D0894AE9-08DD-4972-8947-15B25F0DC16E}" presName="compNode" presStyleCnt="0"/>
      <dgm:spPr/>
    </dgm:pt>
    <dgm:pt modelId="{AA94E947-A8A9-4685-A160-EE7B9DC6795F}" type="pres">
      <dgm:prSet presAssocID="{D0894AE9-08DD-4972-8947-15B25F0DC16E}" presName="bgRect" presStyleLbl="bgShp" presStyleIdx="4" presStyleCnt="5"/>
      <dgm:spPr/>
    </dgm:pt>
    <dgm:pt modelId="{A1E050AF-4761-4007-90CD-79B94215140A}" type="pres">
      <dgm:prSet presAssocID="{D0894AE9-08DD-4972-8947-15B25F0DC16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oney"/>
        </a:ext>
      </dgm:extLst>
    </dgm:pt>
    <dgm:pt modelId="{D1450FA4-DC83-4F97-BB6A-436812613CA1}" type="pres">
      <dgm:prSet presAssocID="{D0894AE9-08DD-4972-8947-15B25F0DC16E}" presName="spaceRect" presStyleCnt="0"/>
      <dgm:spPr/>
    </dgm:pt>
    <dgm:pt modelId="{89018AAD-7FDD-4F43-AD5A-FEA5E0C414EC}" type="pres">
      <dgm:prSet presAssocID="{D0894AE9-08DD-4972-8947-15B25F0DC16E}" presName="parTx" presStyleLbl="revTx" presStyleIdx="4" presStyleCnt="5">
        <dgm:presLayoutVars>
          <dgm:chMax val="0"/>
          <dgm:chPref val="0"/>
        </dgm:presLayoutVars>
      </dgm:prSet>
      <dgm:spPr/>
    </dgm:pt>
  </dgm:ptLst>
  <dgm:cxnLst>
    <dgm:cxn modelId="{A21A9B06-1207-49B9-9BD3-01BD19B988C4}" type="presOf" srcId="{62052696-384E-4B0D-986D-04CA3416FA7D}" destId="{827D2B88-EF56-4486-AE4C-64C37390FDCB}" srcOrd="0" destOrd="0" presId="urn:microsoft.com/office/officeart/2018/2/layout/IconVerticalSolidList"/>
    <dgm:cxn modelId="{E9747F0C-630F-4BB6-B281-F94F1D972509}" type="presOf" srcId="{0FAA5286-56E2-4A26-8F98-4414433F8C11}" destId="{C43A1F69-9F3E-4DE3-9DAF-0D3271549CA3}" srcOrd="0" destOrd="0" presId="urn:microsoft.com/office/officeart/2018/2/layout/IconVerticalSolidList"/>
    <dgm:cxn modelId="{D30B001D-6F0E-4B90-9CD6-F44733DEAD36}" type="presOf" srcId="{E779B0A0-98D3-4A72-8F86-6E33EF2216B1}" destId="{F6272B4E-B1C0-419B-8DBF-D398C7BE36A0}" srcOrd="0" destOrd="0" presId="urn:microsoft.com/office/officeart/2018/2/layout/IconVerticalSolidList"/>
    <dgm:cxn modelId="{B48B8528-99FC-4564-B3D0-40825817BC81}" srcId="{E779B0A0-98D3-4A72-8F86-6E33EF2216B1}" destId="{62052696-384E-4B0D-986D-04CA3416FA7D}" srcOrd="3" destOrd="0" parTransId="{26819D9E-17EB-457B-A13A-1CFA3C3EE28F}" sibTransId="{DF2A8385-7973-458A-ACD0-3D43B42FD2EF}"/>
    <dgm:cxn modelId="{23FC1B61-2ADA-4863-B7C9-C8DF8ADC7592}" type="presOf" srcId="{B99DC522-957B-4535-B1DB-62E0F2B5661F}" destId="{A6F53409-059D-449D-A050-17263E8BB48A}" srcOrd="0" destOrd="0" presId="urn:microsoft.com/office/officeart/2018/2/layout/IconVerticalSolidList"/>
    <dgm:cxn modelId="{89056B41-A62D-41F6-BBB8-7D56B875F227}" type="presOf" srcId="{259AE3C9-0F20-484F-A369-06E99340D9EA}" destId="{6775C670-3D90-454C-A253-EE97EE011325}" srcOrd="0" destOrd="0" presId="urn:microsoft.com/office/officeart/2018/2/layout/IconVerticalSolidList"/>
    <dgm:cxn modelId="{5076DA4E-4A44-4151-83A5-EF62E743174C}" srcId="{E779B0A0-98D3-4A72-8F86-6E33EF2216B1}" destId="{B99DC522-957B-4535-B1DB-62E0F2B5661F}" srcOrd="2" destOrd="0" parTransId="{C6839734-3F1C-4069-A011-C39C2C0E5B9A}" sibTransId="{AC071016-74AD-4A5A-BB10-951F63DD00ED}"/>
    <dgm:cxn modelId="{7A8E1496-00AD-4321-9A5F-923B4547D5FE}" type="presOf" srcId="{D0894AE9-08DD-4972-8947-15B25F0DC16E}" destId="{89018AAD-7FDD-4F43-AD5A-FEA5E0C414EC}" srcOrd="0" destOrd="0" presId="urn:microsoft.com/office/officeart/2018/2/layout/IconVerticalSolidList"/>
    <dgm:cxn modelId="{6195D0A3-38FD-4D8B-B1A2-76A5EB537F31}" srcId="{E779B0A0-98D3-4A72-8F86-6E33EF2216B1}" destId="{0FAA5286-56E2-4A26-8F98-4414433F8C11}" srcOrd="0" destOrd="0" parTransId="{BFF7DB16-315E-4177-AC1B-186FEFD1F75D}" sibTransId="{442602A7-5D91-4547-B7C2-7797C96EC799}"/>
    <dgm:cxn modelId="{DA000CD4-19C9-4CD2-8F8E-C3EFB67A3F7D}" srcId="{E779B0A0-98D3-4A72-8F86-6E33EF2216B1}" destId="{D0894AE9-08DD-4972-8947-15B25F0DC16E}" srcOrd="4" destOrd="0" parTransId="{980AD7B6-06C4-4FC4-A096-17983739B0EA}" sibTransId="{03277B52-1035-4D42-937D-8DCCD92CBD1D}"/>
    <dgm:cxn modelId="{7CB834F0-6152-48FB-A3DC-DF8C70F75DDC}" srcId="{E779B0A0-98D3-4A72-8F86-6E33EF2216B1}" destId="{259AE3C9-0F20-484F-A369-06E99340D9EA}" srcOrd="1" destOrd="0" parTransId="{931F78EA-3A3B-44ED-A150-F4EAC6F08B03}" sibTransId="{E69F0043-1F4C-4112-8DBC-5B54339EFAB0}"/>
    <dgm:cxn modelId="{3AC7ACFC-0FF5-4ECF-8DC1-4D6B585159E9}" type="presParOf" srcId="{F6272B4E-B1C0-419B-8DBF-D398C7BE36A0}" destId="{3A6156F0-9261-429B-845D-9F0FCD3F31C4}" srcOrd="0" destOrd="0" presId="urn:microsoft.com/office/officeart/2018/2/layout/IconVerticalSolidList"/>
    <dgm:cxn modelId="{10E88D5A-8FBA-4DA3-ADF5-BBE69E5E883C}" type="presParOf" srcId="{3A6156F0-9261-429B-845D-9F0FCD3F31C4}" destId="{C5DA0290-B377-4EF6-9100-41604CB54EDB}" srcOrd="0" destOrd="0" presId="urn:microsoft.com/office/officeart/2018/2/layout/IconVerticalSolidList"/>
    <dgm:cxn modelId="{427D23D2-2C59-47E3-B233-C7647089EA8F}" type="presParOf" srcId="{3A6156F0-9261-429B-845D-9F0FCD3F31C4}" destId="{9A25FE83-22FB-4F7F-BAE4-011B724CABB1}" srcOrd="1" destOrd="0" presId="urn:microsoft.com/office/officeart/2018/2/layout/IconVerticalSolidList"/>
    <dgm:cxn modelId="{23D024BA-0ABF-4579-A652-269EA4E8B6C1}" type="presParOf" srcId="{3A6156F0-9261-429B-845D-9F0FCD3F31C4}" destId="{45678662-A65C-4D9D-9977-A86F76E61C5B}" srcOrd="2" destOrd="0" presId="urn:microsoft.com/office/officeart/2018/2/layout/IconVerticalSolidList"/>
    <dgm:cxn modelId="{2098EF8D-98EA-414C-B344-D535D9AAADAB}" type="presParOf" srcId="{3A6156F0-9261-429B-845D-9F0FCD3F31C4}" destId="{C43A1F69-9F3E-4DE3-9DAF-0D3271549CA3}" srcOrd="3" destOrd="0" presId="urn:microsoft.com/office/officeart/2018/2/layout/IconVerticalSolidList"/>
    <dgm:cxn modelId="{E24F0C33-56E7-4D2B-82C0-11C48714D2C7}" type="presParOf" srcId="{F6272B4E-B1C0-419B-8DBF-D398C7BE36A0}" destId="{0B797743-FD0F-4571-812D-75AFC082451E}" srcOrd="1" destOrd="0" presId="urn:microsoft.com/office/officeart/2018/2/layout/IconVerticalSolidList"/>
    <dgm:cxn modelId="{C7B81C9C-1D88-4B11-8FCB-027926A8091E}" type="presParOf" srcId="{F6272B4E-B1C0-419B-8DBF-D398C7BE36A0}" destId="{59E9A5B5-89FE-4ECD-89D3-46B7CA1BB978}" srcOrd="2" destOrd="0" presId="urn:microsoft.com/office/officeart/2018/2/layout/IconVerticalSolidList"/>
    <dgm:cxn modelId="{8B7DEB70-4BF7-49D9-B485-0E10D2905FC2}" type="presParOf" srcId="{59E9A5B5-89FE-4ECD-89D3-46B7CA1BB978}" destId="{E12D73EE-49AD-4752-A160-C56812CCE9D7}" srcOrd="0" destOrd="0" presId="urn:microsoft.com/office/officeart/2018/2/layout/IconVerticalSolidList"/>
    <dgm:cxn modelId="{49A013C8-91C3-4906-BA9C-068B451631D3}" type="presParOf" srcId="{59E9A5B5-89FE-4ECD-89D3-46B7CA1BB978}" destId="{1DB18D21-CEE1-497E-A0D6-459AC41BB80F}" srcOrd="1" destOrd="0" presId="urn:microsoft.com/office/officeart/2018/2/layout/IconVerticalSolidList"/>
    <dgm:cxn modelId="{8ECA22C4-10EC-44FC-8F79-2E094FB19CCB}" type="presParOf" srcId="{59E9A5B5-89FE-4ECD-89D3-46B7CA1BB978}" destId="{C774A443-D905-4A05-AF57-E4891B436766}" srcOrd="2" destOrd="0" presId="urn:microsoft.com/office/officeart/2018/2/layout/IconVerticalSolidList"/>
    <dgm:cxn modelId="{5FCB8B0F-E2C3-472B-933D-CD800029B908}" type="presParOf" srcId="{59E9A5B5-89FE-4ECD-89D3-46B7CA1BB978}" destId="{6775C670-3D90-454C-A253-EE97EE011325}" srcOrd="3" destOrd="0" presId="urn:microsoft.com/office/officeart/2018/2/layout/IconVerticalSolidList"/>
    <dgm:cxn modelId="{825256FA-DE35-4190-80AC-C71007147A26}" type="presParOf" srcId="{F6272B4E-B1C0-419B-8DBF-D398C7BE36A0}" destId="{799D4C6B-C327-4B1F-B862-6692E92DA83B}" srcOrd="3" destOrd="0" presId="urn:microsoft.com/office/officeart/2018/2/layout/IconVerticalSolidList"/>
    <dgm:cxn modelId="{89205D0B-9986-4AD1-8B4E-96469ECDFD26}" type="presParOf" srcId="{F6272B4E-B1C0-419B-8DBF-D398C7BE36A0}" destId="{D88F7C77-2998-47E0-B447-20E636A18418}" srcOrd="4" destOrd="0" presId="urn:microsoft.com/office/officeart/2018/2/layout/IconVerticalSolidList"/>
    <dgm:cxn modelId="{6FB35617-D9C7-49FB-B7C5-CE4011C96188}" type="presParOf" srcId="{D88F7C77-2998-47E0-B447-20E636A18418}" destId="{19B81C90-5AAC-4239-AC53-E09CC2F524EC}" srcOrd="0" destOrd="0" presId="urn:microsoft.com/office/officeart/2018/2/layout/IconVerticalSolidList"/>
    <dgm:cxn modelId="{F3BE54CD-835B-4514-BA01-FDDD6A25EDD0}" type="presParOf" srcId="{D88F7C77-2998-47E0-B447-20E636A18418}" destId="{2FD69AA9-74A0-468F-82B9-5A831A535243}" srcOrd="1" destOrd="0" presId="urn:microsoft.com/office/officeart/2018/2/layout/IconVerticalSolidList"/>
    <dgm:cxn modelId="{5FE7FF2F-01D6-45E1-901C-26A10C2E29CE}" type="presParOf" srcId="{D88F7C77-2998-47E0-B447-20E636A18418}" destId="{FA3ADC78-7849-4DB4-8D8B-CD8CD41BDB8A}" srcOrd="2" destOrd="0" presId="urn:microsoft.com/office/officeart/2018/2/layout/IconVerticalSolidList"/>
    <dgm:cxn modelId="{0090CA49-A6FF-4751-A6D2-4979C8DFA741}" type="presParOf" srcId="{D88F7C77-2998-47E0-B447-20E636A18418}" destId="{A6F53409-059D-449D-A050-17263E8BB48A}" srcOrd="3" destOrd="0" presId="urn:microsoft.com/office/officeart/2018/2/layout/IconVerticalSolidList"/>
    <dgm:cxn modelId="{76DEF37A-04BB-45B8-AC58-E18443C0B95E}" type="presParOf" srcId="{F6272B4E-B1C0-419B-8DBF-D398C7BE36A0}" destId="{2A919533-42B8-42E0-8F13-6643325107B4}" srcOrd="5" destOrd="0" presId="urn:microsoft.com/office/officeart/2018/2/layout/IconVerticalSolidList"/>
    <dgm:cxn modelId="{32639C06-36F4-4720-961D-B5B2C3486792}" type="presParOf" srcId="{F6272B4E-B1C0-419B-8DBF-D398C7BE36A0}" destId="{501513F3-EE75-4A5B-8933-4485C2E0D515}" srcOrd="6" destOrd="0" presId="urn:microsoft.com/office/officeart/2018/2/layout/IconVerticalSolidList"/>
    <dgm:cxn modelId="{7FA402DD-2116-431D-9E58-9265E8FCB935}" type="presParOf" srcId="{501513F3-EE75-4A5B-8933-4485C2E0D515}" destId="{9823CDF3-2A00-4872-B778-D9B92C4E0031}" srcOrd="0" destOrd="0" presId="urn:microsoft.com/office/officeart/2018/2/layout/IconVerticalSolidList"/>
    <dgm:cxn modelId="{7E311E3F-FB04-4140-9EA9-13EF88AA773A}" type="presParOf" srcId="{501513F3-EE75-4A5B-8933-4485C2E0D515}" destId="{93ED75EB-21B8-411D-8FC7-F014C4FC24EE}" srcOrd="1" destOrd="0" presId="urn:microsoft.com/office/officeart/2018/2/layout/IconVerticalSolidList"/>
    <dgm:cxn modelId="{79EAC210-63E6-4F41-B934-4429EF8F0021}" type="presParOf" srcId="{501513F3-EE75-4A5B-8933-4485C2E0D515}" destId="{832B5B3C-A1FD-4554-80D3-CD21630EF00D}" srcOrd="2" destOrd="0" presId="urn:microsoft.com/office/officeart/2018/2/layout/IconVerticalSolidList"/>
    <dgm:cxn modelId="{61B64DD3-C90A-4E82-95D0-E77956FF1B39}" type="presParOf" srcId="{501513F3-EE75-4A5B-8933-4485C2E0D515}" destId="{827D2B88-EF56-4486-AE4C-64C37390FDCB}" srcOrd="3" destOrd="0" presId="urn:microsoft.com/office/officeart/2018/2/layout/IconVerticalSolidList"/>
    <dgm:cxn modelId="{8B223F41-8DB2-4470-A787-7DFA169F008C}" type="presParOf" srcId="{F6272B4E-B1C0-419B-8DBF-D398C7BE36A0}" destId="{E66E8BF9-4993-4859-BFCC-14DDFD252356}" srcOrd="7" destOrd="0" presId="urn:microsoft.com/office/officeart/2018/2/layout/IconVerticalSolidList"/>
    <dgm:cxn modelId="{16946A5D-9518-4FA1-B833-6EF80C7CB7CD}" type="presParOf" srcId="{F6272B4E-B1C0-419B-8DBF-D398C7BE36A0}" destId="{3F7A2FF0-C9CF-49A7-B717-260B05B07515}" srcOrd="8" destOrd="0" presId="urn:microsoft.com/office/officeart/2018/2/layout/IconVerticalSolidList"/>
    <dgm:cxn modelId="{6935E050-5721-4455-A56D-3AFD3F6BC479}" type="presParOf" srcId="{3F7A2FF0-C9CF-49A7-B717-260B05B07515}" destId="{AA94E947-A8A9-4685-A160-EE7B9DC6795F}" srcOrd="0" destOrd="0" presId="urn:microsoft.com/office/officeart/2018/2/layout/IconVerticalSolidList"/>
    <dgm:cxn modelId="{D75AA2BC-A81E-41D1-9AE7-3C898A58325C}" type="presParOf" srcId="{3F7A2FF0-C9CF-49A7-B717-260B05B07515}" destId="{A1E050AF-4761-4007-90CD-79B94215140A}" srcOrd="1" destOrd="0" presId="urn:microsoft.com/office/officeart/2018/2/layout/IconVerticalSolidList"/>
    <dgm:cxn modelId="{1C72848E-21B0-47E2-86C9-0DAC27987850}" type="presParOf" srcId="{3F7A2FF0-C9CF-49A7-B717-260B05B07515}" destId="{D1450FA4-DC83-4F97-BB6A-436812613CA1}" srcOrd="2" destOrd="0" presId="urn:microsoft.com/office/officeart/2018/2/layout/IconVerticalSolidList"/>
    <dgm:cxn modelId="{F7B4DF59-2EA0-4393-8AA3-E112F6321F27}" type="presParOf" srcId="{3F7A2FF0-C9CF-49A7-B717-260B05B07515}" destId="{89018AAD-7FDD-4F43-AD5A-FEA5E0C414E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7421CF-22CC-4A93-B885-507F92F0693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5B1650C-54BF-4EB9-A14C-6F4BED6A3B06}">
      <dgm:prSet/>
      <dgm:spPr/>
      <dgm:t>
        <a:bodyPr/>
        <a:lstStyle/>
        <a:p>
          <a:pPr>
            <a:lnSpc>
              <a:spcPct val="100000"/>
            </a:lnSpc>
          </a:pPr>
          <a:r>
            <a:rPr lang="en-US" b="1" dirty="0">
              <a:latin typeface="Times New Roman" panose="02020603050405020304" pitchFamily="18" charset="0"/>
              <a:cs typeface="Times New Roman" panose="02020603050405020304" pitchFamily="18" charset="0"/>
            </a:rPr>
            <a:t>Referral Capture- </a:t>
          </a:r>
          <a:r>
            <a:rPr lang="en-US" dirty="0">
              <a:latin typeface="Times New Roman" panose="02020603050405020304" pitchFamily="18" charset="0"/>
              <a:cs typeface="Times New Roman" panose="02020603050405020304" pitchFamily="18" charset="0"/>
            </a:rPr>
            <a:t>how will manufacturers determine if the prescriber is eligible, determine location restrictions, determine if the provider has an arrangement with the CE? Will a rebate model end referral capture?</a:t>
          </a:r>
        </a:p>
      </dgm:t>
    </dgm:pt>
    <dgm:pt modelId="{AB636F29-E961-441C-A31B-AD07811FBEC6}" type="parTrans" cxnId="{6A9E2C56-2E19-4E60-8699-0548D5D02234}">
      <dgm:prSet/>
      <dgm:spPr/>
      <dgm:t>
        <a:bodyPr/>
        <a:lstStyle/>
        <a:p>
          <a:endParaRPr lang="en-US"/>
        </a:p>
      </dgm:t>
    </dgm:pt>
    <dgm:pt modelId="{28C85A34-B404-425C-82BB-4667A502586C}" type="sibTrans" cxnId="{6A9E2C56-2E19-4E60-8699-0548D5D02234}">
      <dgm:prSet/>
      <dgm:spPr/>
      <dgm:t>
        <a:bodyPr/>
        <a:lstStyle/>
        <a:p>
          <a:endParaRPr lang="en-US"/>
        </a:p>
      </dgm:t>
    </dgm:pt>
    <dgm:pt modelId="{4C4461B9-3955-48C8-ABE7-DEB31A22828E}">
      <dgm:prSet/>
      <dgm:spPr/>
      <dgm:t>
        <a:bodyPr/>
        <a:lstStyle/>
        <a:p>
          <a:pPr>
            <a:lnSpc>
              <a:spcPct val="100000"/>
            </a:lnSpc>
          </a:pPr>
          <a:r>
            <a:rPr lang="en-US" b="1" dirty="0">
              <a:latin typeface="Times New Roman" panose="02020603050405020304" pitchFamily="18" charset="0"/>
              <a:cs typeface="Times New Roman" panose="02020603050405020304" pitchFamily="18" charset="0"/>
            </a:rPr>
            <a:t>CE Capacity: </a:t>
          </a:r>
          <a:r>
            <a:rPr lang="en-US" dirty="0">
              <a:latin typeface="Times New Roman" panose="02020603050405020304" pitchFamily="18" charset="0"/>
              <a:cs typeface="Times New Roman" panose="02020603050405020304" pitchFamily="18" charset="0"/>
            </a:rPr>
            <a:t>it has been noted that over 24 data points will be need to be submitted for each claim; it is suggested that most CEs will need a minimum of a full FTE to do rebates</a:t>
          </a:r>
        </a:p>
      </dgm:t>
    </dgm:pt>
    <dgm:pt modelId="{84A2B41A-AB07-420C-9755-9901EC657CB6}" type="parTrans" cxnId="{84B5D2F2-786E-47A2-A90A-6BB96D3C390C}">
      <dgm:prSet/>
      <dgm:spPr/>
      <dgm:t>
        <a:bodyPr/>
        <a:lstStyle/>
        <a:p>
          <a:endParaRPr lang="en-US"/>
        </a:p>
      </dgm:t>
    </dgm:pt>
    <dgm:pt modelId="{D1148BCD-1CA2-4BD9-821E-0C736E8D13F6}" type="sibTrans" cxnId="{84B5D2F2-786E-47A2-A90A-6BB96D3C390C}">
      <dgm:prSet/>
      <dgm:spPr/>
      <dgm:t>
        <a:bodyPr/>
        <a:lstStyle/>
        <a:p>
          <a:endParaRPr lang="en-US"/>
        </a:p>
      </dgm:t>
    </dgm:pt>
    <dgm:pt modelId="{4C33A2CB-450D-4723-87B8-953913DBB4B7}">
      <dgm:prSet/>
      <dgm:spPr/>
      <dgm:t>
        <a:bodyPr/>
        <a:lstStyle/>
        <a:p>
          <a:pPr>
            <a:lnSpc>
              <a:spcPct val="100000"/>
            </a:lnSpc>
          </a:pPr>
          <a:r>
            <a:rPr lang="en-US" b="1" dirty="0">
              <a:latin typeface="Times New Roman" panose="02020603050405020304" pitchFamily="18" charset="0"/>
              <a:cs typeface="Times New Roman" panose="02020603050405020304" pitchFamily="18" charset="0"/>
            </a:rPr>
            <a:t>Contract Pharmacies: </a:t>
          </a:r>
          <a:r>
            <a:rPr lang="en-US" dirty="0">
              <a:latin typeface="Times New Roman" panose="02020603050405020304" pitchFamily="18" charset="0"/>
              <a:cs typeface="Times New Roman" panose="02020603050405020304" pitchFamily="18" charset="0"/>
            </a:rPr>
            <a:t>how can this be managed at the contract pharmacies? will it end contract pharmacy arrangements?</a:t>
          </a:r>
        </a:p>
      </dgm:t>
    </dgm:pt>
    <dgm:pt modelId="{920F33D9-6665-46C3-8033-482776DBC09D}" type="parTrans" cxnId="{F8BD9BDC-8153-4D47-B93E-F5E9DBB1A0EB}">
      <dgm:prSet/>
      <dgm:spPr/>
      <dgm:t>
        <a:bodyPr/>
        <a:lstStyle/>
        <a:p>
          <a:endParaRPr lang="en-US"/>
        </a:p>
      </dgm:t>
    </dgm:pt>
    <dgm:pt modelId="{8977808A-CF1A-421B-8D2D-3C5E334D0BD9}" type="sibTrans" cxnId="{F8BD9BDC-8153-4D47-B93E-F5E9DBB1A0EB}">
      <dgm:prSet/>
      <dgm:spPr/>
      <dgm:t>
        <a:bodyPr/>
        <a:lstStyle/>
        <a:p>
          <a:endParaRPr lang="en-US"/>
        </a:p>
      </dgm:t>
    </dgm:pt>
    <dgm:pt modelId="{C4CFE5D6-17A7-433B-9D0E-3D3FB1CADCCB}" type="pres">
      <dgm:prSet presAssocID="{E37421CF-22CC-4A93-B885-507F92F06933}" presName="root" presStyleCnt="0">
        <dgm:presLayoutVars>
          <dgm:dir/>
          <dgm:resizeHandles val="exact"/>
        </dgm:presLayoutVars>
      </dgm:prSet>
      <dgm:spPr/>
    </dgm:pt>
    <dgm:pt modelId="{1FDAE4D9-38BB-441E-9C74-EEF471AF417B}" type="pres">
      <dgm:prSet presAssocID="{D5B1650C-54BF-4EB9-A14C-6F4BED6A3B06}" presName="compNode" presStyleCnt="0"/>
      <dgm:spPr/>
    </dgm:pt>
    <dgm:pt modelId="{A147ADB0-9BE0-4999-9D16-ADC1885F9C32}" type="pres">
      <dgm:prSet presAssocID="{D5B1650C-54BF-4EB9-A14C-6F4BED6A3B06}" presName="bgRect" presStyleLbl="bgShp" presStyleIdx="0" presStyleCnt="3"/>
      <dgm:spPr/>
    </dgm:pt>
    <dgm:pt modelId="{C3778D4D-2BCB-4475-A24E-6D96B7123F4B}" type="pres">
      <dgm:prSet presAssocID="{D5B1650C-54BF-4EB9-A14C-6F4BED6A3B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tract"/>
        </a:ext>
      </dgm:extLst>
    </dgm:pt>
    <dgm:pt modelId="{93EC0890-844B-4F32-9C09-3BEAF3C3340C}" type="pres">
      <dgm:prSet presAssocID="{D5B1650C-54BF-4EB9-A14C-6F4BED6A3B06}" presName="spaceRect" presStyleCnt="0"/>
      <dgm:spPr/>
    </dgm:pt>
    <dgm:pt modelId="{1E149C32-FC51-490B-97E4-360A3AA3F98E}" type="pres">
      <dgm:prSet presAssocID="{D5B1650C-54BF-4EB9-A14C-6F4BED6A3B06}" presName="parTx" presStyleLbl="revTx" presStyleIdx="0" presStyleCnt="3">
        <dgm:presLayoutVars>
          <dgm:chMax val="0"/>
          <dgm:chPref val="0"/>
        </dgm:presLayoutVars>
      </dgm:prSet>
      <dgm:spPr/>
    </dgm:pt>
    <dgm:pt modelId="{D587DB9B-AA79-44D3-A51F-F0DCCDB2AAA9}" type="pres">
      <dgm:prSet presAssocID="{28C85A34-B404-425C-82BB-4667A502586C}" presName="sibTrans" presStyleCnt="0"/>
      <dgm:spPr/>
    </dgm:pt>
    <dgm:pt modelId="{E12265B4-4548-4769-A3D0-CD315E134CCF}" type="pres">
      <dgm:prSet presAssocID="{4C4461B9-3955-48C8-ABE7-DEB31A22828E}" presName="compNode" presStyleCnt="0"/>
      <dgm:spPr/>
    </dgm:pt>
    <dgm:pt modelId="{12F1E130-6CEF-49FB-85A8-722152598884}" type="pres">
      <dgm:prSet presAssocID="{4C4461B9-3955-48C8-ABE7-DEB31A22828E}" presName="bgRect" presStyleLbl="bgShp" presStyleIdx="1" presStyleCnt="3"/>
      <dgm:spPr/>
    </dgm:pt>
    <dgm:pt modelId="{41873B87-745E-4058-ADFF-7FF014D57EC6}" type="pres">
      <dgm:prSet presAssocID="{4C4461B9-3955-48C8-ABE7-DEB31A2282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ACECBF9A-811C-4D93-AB1F-B167BC6CBCC1}" type="pres">
      <dgm:prSet presAssocID="{4C4461B9-3955-48C8-ABE7-DEB31A22828E}" presName="spaceRect" presStyleCnt="0"/>
      <dgm:spPr/>
    </dgm:pt>
    <dgm:pt modelId="{B416C5C1-5CFE-4055-8586-83A6E329BA57}" type="pres">
      <dgm:prSet presAssocID="{4C4461B9-3955-48C8-ABE7-DEB31A22828E}" presName="parTx" presStyleLbl="revTx" presStyleIdx="1" presStyleCnt="3">
        <dgm:presLayoutVars>
          <dgm:chMax val="0"/>
          <dgm:chPref val="0"/>
        </dgm:presLayoutVars>
      </dgm:prSet>
      <dgm:spPr/>
    </dgm:pt>
    <dgm:pt modelId="{EA28309F-B54F-447D-8EC5-388C0F7DA761}" type="pres">
      <dgm:prSet presAssocID="{D1148BCD-1CA2-4BD9-821E-0C736E8D13F6}" presName="sibTrans" presStyleCnt="0"/>
      <dgm:spPr/>
    </dgm:pt>
    <dgm:pt modelId="{FFB0B17C-5ED5-4170-9695-D6862B3CA167}" type="pres">
      <dgm:prSet presAssocID="{4C33A2CB-450D-4723-87B8-953913DBB4B7}" presName="compNode" presStyleCnt="0"/>
      <dgm:spPr/>
    </dgm:pt>
    <dgm:pt modelId="{BF027840-C8B5-472F-8BBA-DC4EDC2A1E7C}" type="pres">
      <dgm:prSet presAssocID="{4C33A2CB-450D-4723-87B8-953913DBB4B7}" presName="bgRect" presStyleLbl="bgShp" presStyleIdx="2" presStyleCnt="3"/>
      <dgm:spPr/>
    </dgm:pt>
    <dgm:pt modelId="{92122E15-D649-49FD-9712-66AFDBE2A1BF}" type="pres">
      <dgm:prSet presAssocID="{4C33A2CB-450D-4723-87B8-953913DBB4B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1D2542CA-F5EE-458E-B23F-AAC98E702558}" type="pres">
      <dgm:prSet presAssocID="{4C33A2CB-450D-4723-87B8-953913DBB4B7}" presName="spaceRect" presStyleCnt="0"/>
      <dgm:spPr/>
    </dgm:pt>
    <dgm:pt modelId="{C7C866A6-222F-4315-A2ED-BA8485C2DEE2}" type="pres">
      <dgm:prSet presAssocID="{4C33A2CB-450D-4723-87B8-953913DBB4B7}" presName="parTx" presStyleLbl="revTx" presStyleIdx="2" presStyleCnt="3">
        <dgm:presLayoutVars>
          <dgm:chMax val="0"/>
          <dgm:chPref val="0"/>
        </dgm:presLayoutVars>
      </dgm:prSet>
      <dgm:spPr/>
    </dgm:pt>
  </dgm:ptLst>
  <dgm:cxnLst>
    <dgm:cxn modelId="{57223B3C-70C2-4796-A7AE-99DDF3DA228E}" type="presOf" srcId="{D5B1650C-54BF-4EB9-A14C-6F4BED6A3B06}" destId="{1E149C32-FC51-490B-97E4-360A3AA3F98E}" srcOrd="0" destOrd="0" presId="urn:microsoft.com/office/officeart/2018/2/layout/IconVerticalSolidList"/>
    <dgm:cxn modelId="{6A9E2C56-2E19-4E60-8699-0548D5D02234}" srcId="{E37421CF-22CC-4A93-B885-507F92F06933}" destId="{D5B1650C-54BF-4EB9-A14C-6F4BED6A3B06}" srcOrd="0" destOrd="0" parTransId="{AB636F29-E961-441C-A31B-AD07811FBEC6}" sibTransId="{28C85A34-B404-425C-82BB-4667A502586C}"/>
    <dgm:cxn modelId="{0B468994-5906-403B-BA9A-A32CAAD12128}" type="presOf" srcId="{E37421CF-22CC-4A93-B885-507F92F06933}" destId="{C4CFE5D6-17A7-433B-9D0E-3D3FB1CADCCB}" srcOrd="0" destOrd="0" presId="urn:microsoft.com/office/officeart/2018/2/layout/IconVerticalSolidList"/>
    <dgm:cxn modelId="{584F76BF-9B9A-4EEB-BF82-780C4BAF09D4}" type="presOf" srcId="{4C4461B9-3955-48C8-ABE7-DEB31A22828E}" destId="{B416C5C1-5CFE-4055-8586-83A6E329BA57}" srcOrd="0" destOrd="0" presId="urn:microsoft.com/office/officeart/2018/2/layout/IconVerticalSolidList"/>
    <dgm:cxn modelId="{F8BD9BDC-8153-4D47-B93E-F5E9DBB1A0EB}" srcId="{E37421CF-22CC-4A93-B885-507F92F06933}" destId="{4C33A2CB-450D-4723-87B8-953913DBB4B7}" srcOrd="2" destOrd="0" parTransId="{920F33D9-6665-46C3-8033-482776DBC09D}" sibTransId="{8977808A-CF1A-421B-8D2D-3C5E334D0BD9}"/>
    <dgm:cxn modelId="{12BDA2E3-67E8-4D79-B039-82898D52BBA9}" type="presOf" srcId="{4C33A2CB-450D-4723-87B8-953913DBB4B7}" destId="{C7C866A6-222F-4315-A2ED-BA8485C2DEE2}" srcOrd="0" destOrd="0" presId="urn:microsoft.com/office/officeart/2018/2/layout/IconVerticalSolidList"/>
    <dgm:cxn modelId="{84B5D2F2-786E-47A2-A90A-6BB96D3C390C}" srcId="{E37421CF-22CC-4A93-B885-507F92F06933}" destId="{4C4461B9-3955-48C8-ABE7-DEB31A22828E}" srcOrd="1" destOrd="0" parTransId="{84A2B41A-AB07-420C-9755-9901EC657CB6}" sibTransId="{D1148BCD-1CA2-4BD9-821E-0C736E8D13F6}"/>
    <dgm:cxn modelId="{F7DE6ECB-9A31-44A8-82AC-9E83157EBB27}" type="presParOf" srcId="{C4CFE5D6-17A7-433B-9D0E-3D3FB1CADCCB}" destId="{1FDAE4D9-38BB-441E-9C74-EEF471AF417B}" srcOrd="0" destOrd="0" presId="urn:microsoft.com/office/officeart/2018/2/layout/IconVerticalSolidList"/>
    <dgm:cxn modelId="{16983F61-E03A-4BE4-98B9-E82D38E95565}" type="presParOf" srcId="{1FDAE4D9-38BB-441E-9C74-EEF471AF417B}" destId="{A147ADB0-9BE0-4999-9D16-ADC1885F9C32}" srcOrd="0" destOrd="0" presId="urn:microsoft.com/office/officeart/2018/2/layout/IconVerticalSolidList"/>
    <dgm:cxn modelId="{B4E42E17-A8E2-402F-B64C-1E60A6AD3933}" type="presParOf" srcId="{1FDAE4D9-38BB-441E-9C74-EEF471AF417B}" destId="{C3778D4D-2BCB-4475-A24E-6D96B7123F4B}" srcOrd="1" destOrd="0" presId="urn:microsoft.com/office/officeart/2018/2/layout/IconVerticalSolidList"/>
    <dgm:cxn modelId="{42848E3B-B221-4A9A-B08B-949CD4A0C52D}" type="presParOf" srcId="{1FDAE4D9-38BB-441E-9C74-EEF471AF417B}" destId="{93EC0890-844B-4F32-9C09-3BEAF3C3340C}" srcOrd="2" destOrd="0" presId="urn:microsoft.com/office/officeart/2018/2/layout/IconVerticalSolidList"/>
    <dgm:cxn modelId="{944EE058-2A12-44A9-B24D-005671E26066}" type="presParOf" srcId="{1FDAE4D9-38BB-441E-9C74-EEF471AF417B}" destId="{1E149C32-FC51-490B-97E4-360A3AA3F98E}" srcOrd="3" destOrd="0" presId="urn:microsoft.com/office/officeart/2018/2/layout/IconVerticalSolidList"/>
    <dgm:cxn modelId="{C984E572-FF7D-4E7F-AAB2-FC56579D41FD}" type="presParOf" srcId="{C4CFE5D6-17A7-433B-9D0E-3D3FB1CADCCB}" destId="{D587DB9B-AA79-44D3-A51F-F0DCCDB2AAA9}" srcOrd="1" destOrd="0" presId="urn:microsoft.com/office/officeart/2018/2/layout/IconVerticalSolidList"/>
    <dgm:cxn modelId="{31E2F15F-DE9D-4527-909C-74FEDDB0F69E}" type="presParOf" srcId="{C4CFE5D6-17A7-433B-9D0E-3D3FB1CADCCB}" destId="{E12265B4-4548-4769-A3D0-CD315E134CCF}" srcOrd="2" destOrd="0" presId="urn:microsoft.com/office/officeart/2018/2/layout/IconVerticalSolidList"/>
    <dgm:cxn modelId="{08BE89A9-9E72-41D1-8199-134305B77590}" type="presParOf" srcId="{E12265B4-4548-4769-A3D0-CD315E134CCF}" destId="{12F1E130-6CEF-49FB-85A8-722152598884}" srcOrd="0" destOrd="0" presId="urn:microsoft.com/office/officeart/2018/2/layout/IconVerticalSolidList"/>
    <dgm:cxn modelId="{A8AFC161-0E8C-4C4C-AFCE-6BAE85278F35}" type="presParOf" srcId="{E12265B4-4548-4769-A3D0-CD315E134CCF}" destId="{41873B87-745E-4058-ADFF-7FF014D57EC6}" srcOrd="1" destOrd="0" presId="urn:microsoft.com/office/officeart/2018/2/layout/IconVerticalSolidList"/>
    <dgm:cxn modelId="{13388468-EE39-4AF0-8671-EFD6507C182E}" type="presParOf" srcId="{E12265B4-4548-4769-A3D0-CD315E134CCF}" destId="{ACECBF9A-811C-4D93-AB1F-B167BC6CBCC1}" srcOrd="2" destOrd="0" presId="urn:microsoft.com/office/officeart/2018/2/layout/IconVerticalSolidList"/>
    <dgm:cxn modelId="{8E5F4BA8-4641-4539-956F-5FD413905220}" type="presParOf" srcId="{E12265B4-4548-4769-A3D0-CD315E134CCF}" destId="{B416C5C1-5CFE-4055-8586-83A6E329BA57}" srcOrd="3" destOrd="0" presId="urn:microsoft.com/office/officeart/2018/2/layout/IconVerticalSolidList"/>
    <dgm:cxn modelId="{C3BA0302-B5DA-4B2A-A943-244D8CE2EF5D}" type="presParOf" srcId="{C4CFE5D6-17A7-433B-9D0E-3D3FB1CADCCB}" destId="{EA28309F-B54F-447D-8EC5-388C0F7DA761}" srcOrd="3" destOrd="0" presId="urn:microsoft.com/office/officeart/2018/2/layout/IconVerticalSolidList"/>
    <dgm:cxn modelId="{E6FD58B8-DC5C-4E2F-8924-F272AF85BD66}" type="presParOf" srcId="{C4CFE5D6-17A7-433B-9D0E-3D3FB1CADCCB}" destId="{FFB0B17C-5ED5-4170-9695-D6862B3CA167}" srcOrd="4" destOrd="0" presId="urn:microsoft.com/office/officeart/2018/2/layout/IconVerticalSolidList"/>
    <dgm:cxn modelId="{DC100C93-882C-4FB6-939D-7953CFDCB466}" type="presParOf" srcId="{FFB0B17C-5ED5-4170-9695-D6862B3CA167}" destId="{BF027840-C8B5-472F-8BBA-DC4EDC2A1E7C}" srcOrd="0" destOrd="0" presId="urn:microsoft.com/office/officeart/2018/2/layout/IconVerticalSolidList"/>
    <dgm:cxn modelId="{DD90E9E7-6B00-463D-8201-E49464667FA3}" type="presParOf" srcId="{FFB0B17C-5ED5-4170-9695-D6862B3CA167}" destId="{92122E15-D649-49FD-9712-66AFDBE2A1BF}" srcOrd="1" destOrd="0" presId="urn:microsoft.com/office/officeart/2018/2/layout/IconVerticalSolidList"/>
    <dgm:cxn modelId="{2771D955-3DFF-4045-A3A9-E1CA98166F9D}" type="presParOf" srcId="{FFB0B17C-5ED5-4170-9695-D6862B3CA167}" destId="{1D2542CA-F5EE-458E-B23F-AAC98E702558}" srcOrd="2" destOrd="0" presId="urn:microsoft.com/office/officeart/2018/2/layout/IconVerticalSolidList"/>
    <dgm:cxn modelId="{F4465D6A-0072-43FF-919D-E2FD3DB38705}" type="presParOf" srcId="{FFB0B17C-5ED5-4170-9695-D6862B3CA167}" destId="{C7C866A6-222F-4315-A2ED-BA8485C2DEE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24A17C-A35B-480D-A378-5B59C2FAB456}"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11C7AD43-445C-468C-BFB6-D12961ACE899}">
      <dgm:prSet/>
      <dgm:spPr/>
      <dgm:t>
        <a:bodyPr/>
        <a:lstStyle/>
        <a:p>
          <a:r>
            <a:rPr lang="en-US" dirty="0">
              <a:latin typeface="Times New Roman" panose="02020603050405020304" pitchFamily="18" charset="0"/>
              <a:cs typeface="Times New Roman" panose="02020603050405020304" pitchFamily="18" charset="0"/>
            </a:rPr>
            <a:t>Manufacturers can use any platform they want for giving 340B rebates</a:t>
          </a:r>
        </a:p>
      </dgm:t>
    </dgm:pt>
    <dgm:pt modelId="{FA0CB754-4EAF-4276-9BFB-7B621BA8F849}" type="parTrans" cxnId="{43092858-C53E-48C6-9DB3-A1DFBD065618}">
      <dgm:prSet/>
      <dgm:spPr/>
      <dgm:t>
        <a:bodyPr/>
        <a:lstStyle/>
        <a:p>
          <a:endParaRPr lang="en-US"/>
        </a:p>
      </dgm:t>
    </dgm:pt>
    <dgm:pt modelId="{AD252772-5708-4130-844A-ECD91668362D}" type="sibTrans" cxnId="{43092858-C53E-48C6-9DB3-A1DFBD065618}">
      <dgm:prSet/>
      <dgm:spPr/>
      <dgm:t>
        <a:bodyPr/>
        <a:lstStyle/>
        <a:p>
          <a:endParaRPr lang="en-US"/>
        </a:p>
      </dgm:t>
    </dgm:pt>
    <dgm:pt modelId="{23E16D12-6410-4F16-B60D-38F5A067E60B}">
      <dgm:prSet/>
      <dgm:spPr/>
      <dgm:t>
        <a:bodyPr/>
        <a:lstStyle/>
        <a:p>
          <a:r>
            <a:rPr lang="en-US" dirty="0">
              <a:latin typeface="Times New Roman" panose="02020603050405020304" pitchFamily="18" charset="0"/>
              <a:cs typeface="Times New Roman" panose="02020603050405020304" pitchFamily="18" charset="0"/>
            </a:rPr>
            <a:t>The impact the IRA will have</a:t>
          </a:r>
        </a:p>
      </dgm:t>
    </dgm:pt>
    <dgm:pt modelId="{5EBAE58C-8945-4934-B070-BC56DAACCC21}" type="parTrans" cxnId="{9C89163F-8893-4558-BD1B-B21E2C0D3429}">
      <dgm:prSet/>
      <dgm:spPr/>
      <dgm:t>
        <a:bodyPr/>
        <a:lstStyle/>
        <a:p>
          <a:endParaRPr lang="en-US"/>
        </a:p>
      </dgm:t>
    </dgm:pt>
    <dgm:pt modelId="{385BD76E-6E6F-4CD5-8885-A203C1FA5780}" type="sibTrans" cxnId="{9C89163F-8893-4558-BD1B-B21E2C0D3429}">
      <dgm:prSet/>
      <dgm:spPr/>
      <dgm:t>
        <a:bodyPr/>
        <a:lstStyle/>
        <a:p>
          <a:endParaRPr lang="en-US"/>
        </a:p>
      </dgm:t>
    </dgm:pt>
    <dgm:pt modelId="{B1C5A6F8-61DF-4535-A4A1-3F15DFFE8A81}">
      <dgm:prSet/>
      <dgm:spPr/>
      <dgm:t>
        <a:bodyPr/>
        <a:lstStyle/>
        <a:p>
          <a:r>
            <a:rPr lang="en-US" dirty="0">
              <a:latin typeface="Times New Roman" panose="02020603050405020304" pitchFamily="18" charset="0"/>
              <a:cs typeface="Times New Roman" panose="02020603050405020304" pitchFamily="18" charset="0"/>
            </a:rPr>
            <a:t>There is no difference between rebate and replenishment models</a:t>
          </a:r>
        </a:p>
      </dgm:t>
    </dgm:pt>
    <dgm:pt modelId="{7FFC034B-A7BC-4E57-8C14-163DB20F5F14}" type="parTrans" cxnId="{54B54112-21F1-4D22-B6D2-A2BCDDE5D0E8}">
      <dgm:prSet/>
      <dgm:spPr/>
      <dgm:t>
        <a:bodyPr/>
        <a:lstStyle/>
        <a:p>
          <a:endParaRPr lang="en-US"/>
        </a:p>
      </dgm:t>
    </dgm:pt>
    <dgm:pt modelId="{9D40C222-43D0-4239-8912-DF513DE72268}" type="sibTrans" cxnId="{54B54112-21F1-4D22-B6D2-A2BCDDE5D0E8}">
      <dgm:prSet/>
      <dgm:spPr/>
      <dgm:t>
        <a:bodyPr/>
        <a:lstStyle/>
        <a:p>
          <a:endParaRPr lang="en-US"/>
        </a:p>
      </dgm:t>
    </dgm:pt>
    <dgm:pt modelId="{EE33A542-CCC8-4BA6-9F8D-13C5194BD1A2}">
      <dgm:prSet/>
      <dgm:spPr/>
      <dgm:t>
        <a:bodyPr/>
        <a:lstStyle/>
        <a:p>
          <a:r>
            <a:rPr lang="en-US" dirty="0">
              <a:latin typeface="Times New Roman" panose="02020603050405020304" pitchFamily="18" charset="0"/>
              <a:cs typeface="Times New Roman" panose="02020603050405020304" pitchFamily="18" charset="0"/>
            </a:rPr>
            <a:t>Abuse of the 340B program/lack of integrity of the 340B program </a:t>
          </a:r>
        </a:p>
      </dgm:t>
    </dgm:pt>
    <dgm:pt modelId="{EC75A3CD-2020-4A24-9385-2E22256706F8}" type="parTrans" cxnId="{6D587BE1-D29D-4A8A-962B-2A2E867E027B}">
      <dgm:prSet/>
      <dgm:spPr/>
      <dgm:t>
        <a:bodyPr/>
        <a:lstStyle/>
        <a:p>
          <a:endParaRPr lang="en-US"/>
        </a:p>
      </dgm:t>
    </dgm:pt>
    <dgm:pt modelId="{7A8F8836-6DC5-40C3-A111-EB0E86D15377}" type="sibTrans" cxnId="{6D587BE1-D29D-4A8A-962B-2A2E867E027B}">
      <dgm:prSet/>
      <dgm:spPr/>
      <dgm:t>
        <a:bodyPr/>
        <a:lstStyle/>
        <a:p>
          <a:endParaRPr lang="en-US"/>
        </a:p>
      </dgm:t>
    </dgm:pt>
    <dgm:pt modelId="{1F27AF45-1285-460C-A33A-D636493537FB}" type="pres">
      <dgm:prSet presAssocID="{6424A17C-A35B-480D-A378-5B59C2FAB456}" presName="outerComposite" presStyleCnt="0">
        <dgm:presLayoutVars>
          <dgm:chMax val="5"/>
          <dgm:dir/>
          <dgm:resizeHandles val="exact"/>
        </dgm:presLayoutVars>
      </dgm:prSet>
      <dgm:spPr/>
    </dgm:pt>
    <dgm:pt modelId="{5152ED3E-EBE4-4F38-8503-F4F91FAC2D95}" type="pres">
      <dgm:prSet presAssocID="{6424A17C-A35B-480D-A378-5B59C2FAB456}" presName="dummyMaxCanvas" presStyleCnt="0">
        <dgm:presLayoutVars/>
      </dgm:prSet>
      <dgm:spPr/>
    </dgm:pt>
    <dgm:pt modelId="{1CFF976F-502B-430F-9663-C4EF656C6BA2}" type="pres">
      <dgm:prSet presAssocID="{6424A17C-A35B-480D-A378-5B59C2FAB456}" presName="FourNodes_1" presStyleLbl="node1" presStyleIdx="0" presStyleCnt="4">
        <dgm:presLayoutVars>
          <dgm:bulletEnabled val="1"/>
        </dgm:presLayoutVars>
      </dgm:prSet>
      <dgm:spPr/>
    </dgm:pt>
    <dgm:pt modelId="{5372D369-A619-417C-BF90-C4068B799565}" type="pres">
      <dgm:prSet presAssocID="{6424A17C-A35B-480D-A378-5B59C2FAB456}" presName="FourNodes_2" presStyleLbl="node1" presStyleIdx="1" presStyleCnt="4" custLinFactNeighborX="-112" custLinFactNeighborY="11316">
        <dgm:presLayoutVars>
          <dgm:bulletEnabled val="1"/>
        </dgm:presLayoutVars>
      </dgm:prSet>
      <dgm:spPr/>
    </dgm:pt>
    <dgm:pt modelId="{37F05352-B769-496D-939F-D27009082792}" type="pres">
      <dgm:prSet presAssocID="{6424A17C-A35B-480D-A378-5B59C2FAB456}" presName="FourNodes_3" presStyleLbl="node1" presStyleIdx="2" presStyleCnt="4">
        <dgm:presLayoutVars>
          <dgm:bulletEnabled val="1"/>
        </dgm:presLayoutVars>
      </dgm:prSet>
      <dgm:spPr/>
    </dgm:pt>
    <dgm:pt modelId="{5579295A-E63E-4332-AED7-1BD155E0B6F0}" type="pres">
      <dgm:prSet presAssocID="{6424A17C-A35B-480D-A378-5B59C2FAB456}" presName="FourNodes_4" presStyleLbl="node1" presStyleIdx="3" presStyleCnt="4">
        <dgm:presLayoutVars>
          <dgm:bulletEnabled val="1"/>
        </dgm:presLayoutVars>
      </dgm:prSet>
      <dgm:spPr/>
    </dgm:pt>
    <dgm:pt modelId="{A87DAC05-ADF3-4ED0-8179-356AFCC88ED5}" type="pres">
      <dgm:prSet presAssocID="{6424A17C-A35B-480D-A378-5B59C2FAB456}" presName="FourConn_1-2" presStyleLbl="fgAccFollowNode1" presStyleIdx="0" presStyleCnt="3">
        <dgm:presLayoutVars>
          <dgm:bulletEnabled val="1"/>
        </dgm:presLayoutVars>
      </dgm:prSet>
      <dgm:spPr/>
    </dgm:pt>
    <dgm:pt modelId="{0F47AB82-E7BD-4D48-B43C-301D0EA48E50}" type="pres">
      <dgm:prSet presAssocID="{6424A17C-A35B-480D-A378-5B59C2FAB456}" presName="FourConn_2-3" presStyleLbl="fgAccFollowNode1" presStyleIdx="1" presStyleCnt="3">
        <dgm:presLayoutVars>
          <dgm:bulletEnabled val="1"/>
        </dgm:presLayoutVars>
      </dgm:prSet>
      <dgm:spPr/>
    </dgm:pt>
    <dgm:pt modelId="{FE739791-D480-444E-A9B4-F17040C1DFA6}" type="pres">
      <dgm:prSet presAssocID="{6424A17C-A35B-480D-A378-5B59C2FAB456}" presName="FourConn_3-4" presStyleLbl="fgAccFollowNode1" presStyleIdx="2" presStyleCnt="3">
        <dgm:presLayoutVars>
          <dgm:bulletEnabled val="1"/>
        </dgm:presLayoutVars>
      </dgm:prSet>
      <dgm:spPr/>
    </dgm:pt>
    <dgm:pt modelId="{85A10A66-2216-4AFE-B083-2313001BF25A}" type="pres">
      <dgm:prSet presAssocID="{6424A17C-A35B-480D-A378-5B59C2FAB456}" presName="FourNodes_1_text" presStyleLbl="node1" presStyleIdx="3" presStyleCnt="4">
        <dgm:presLayoutVars>
          <dgm:bulletEnabled val="1"/>
        </dgm:presLayoutVars>
      </dgm:prSet>
      <dgm:spPr/>
    </dgm:pt>
    <dgm:pt modelId="{56B9FF38-B7BE-4614-A94E-4E2B729D6A6A}" type="pres">
      <dgm:prSet presAssocID="{6424A17C-A35B-480D-A378-5B59C2FAB456}" presName="FourNodes_2_text" presStyleLbl="node1" presStyleIdx="3" presStyleCnt="4">
        <dgm:presLayoutVars>
          <dgm:bulletEnabled val="1"/>
        </dgm:presLayoutVars>
      </dgm:prSet>
      <dgm:spPr/>
    </dgm:pt>
    <dgm:pt modelId="{59D3DFBB-DE65-4995-9271-DDF20B4E8BA8}" type="pres">
      <dgm:prSet presAssocID="{6424A17C-A35B-480D-A378-5B59C2FAB456}" presName="FourNodes_3_text" presStyleLbl="node1" presStyleIdx="3" presStyleCnt="4">
        <dgm:presLayoutVars>
          <dgm:bulletEnabled val="1"/>
        </dgm:presLayoutVars>
      </dgm:prSet>
      <dgm:spPr/>
    </dgm:pt>
    <dgm:pt modelId="{B5D97538-E6E9-4651-91EF-F0896CD3E8EF}" type="pres">
      <dgm:prSet presAssocID="{6424A17C-A35B-480D-A378-5B59C2FAB456}" presName="FourNodes_4_text" presStyleLbl="node1" presStyleIdx="3" presStyleCnt="4">
        <dgm:presLayoutVars>
          <dgm:bulletEnabled val="1"/>
        </dgm:presLayoutVars>
      </dgm:prSet>
      <dgm:spPr/>
    </dgm:pt>
  </dgm:ptLst>
  <dgm:cxnLst>
    <dgm:cxn modelId="{A98A2E02-59C8-45D5-B8C6-574BF29916DA}" type="presOf" srcId="{6424A17C-A35B-480D-A378-5B59C2FAB456}" destId="{1F27AF45-1285-460C-A33A-D636493537FB}" srcOrd="0" destOrd="0" presId="urn:microsoft.com/office/officeart/2005/8/layout/vProcess5"/>
    <dgm:cxn modelId="{54B54112-21F1-4D22-B6D2-A2BCDDE5D0E8}" srcId="{6424A17C-A35B-480D-A378-5B59C2FAB456}" destId="{B1C5A6F8-61DF-4535-A4A1-3F15DFFE8A81}" srcOrd="2" destOrd="0" parTransId="{7FFC034B-A7BC-4E57-8C14-163DB20F5F14}" sibTransId="{9D40C222-43D0-4239-8912-DF513DE72268}"/>
    <dgm:cxn modelId="{0C1D0124-C389-4E44-BC96-F33228743F81}" type="presOf" srcId="{AD252772-5708-4130-844A-ECD91668362D}" destId="{A87DAC05-ADF3-4ED0-8179-356AFCC88ED5}" srcOrd="0" destOrd="0" presId="urn:microsoft.com/office/officeart/2005/8/layout/vProcess5"/>
    <dgm:cxn modelId="{5636A43E-8906-4DB3-B47F-262BD3CCCA57}" type="presOf" srcId="{23E16D12-6410-4F16-B60D-38F5A067E60B}" destId="{56B9FF38-B7BE-4614-A94E-4E2B729D6A6A}" srcOrd="1" destOrd="0" presId="urn:microsoft.com/office/officeart/2005/8/layout/vProcess5"/>
    <dgm:cxn modelId="{9C89163F-8893-4558-BD1B-B21E2C0D3429}" srcId="{6424A17C-A35B-480D-A378-5B59C2FAB456}" destId="{23E16D12-6410-4F16-B60D-38F5A067E60B}" srcOrd="1" destOrd="0" parTransId="{5EBAE58C-8945-4934-B070-BC56DAACCC21}" sibTransId="{385BD76E-6E6F-4CD5-8885-A203C1FA5780}"/>
    <dgm:cxn modelId="{98203543-81B1-4989-BF64-FB9763374E64}" type="presOf" srcId="{B1C5A6F8-61DF-4535-A4A1-3F15DFFE8A81}" destId="{37F05352-B769-496D-939F-D27009082792}" srcOrd="0" destOrd="0" presId="urn:microsoft.com/office/officeart/2005/8/layout/vProcess5"/>
    <dgm:cxn modelId="{C8D43F53-FB71-435F-8E43-C1FFAF6E12E1}" type="presOf" srcId="{9D40C222-43D0-4239-8912-DF513DE72268}" destId="{FE739791-D480-444E-A9B4-F17040C1DFA6}" srcOrd="0" destOrd="0" presId="urn:microsoft.com/office/officeart/2005/8/layout/vProcess5"/>
    <dgm:cxn modelId="{BCBD7E55-96AE-4B8D-BA97-D365E0F02772}" type="presOf" srcId="{EE33A542-CCC8-4BA6-9F8D-13C5194BD1A2}" destId="{5579295A-E63E-4332-AED7-1BD155E0B6F0}" srcOrd="0" destOrd="0" presId="urn:microsoft.com/office/officeart/2005/8/layout/vProcess5"/>
    <dgm:cxn modelId="{43092858-C53E-48C6-9DB3-A1DFBD065618}" srcId="{6424A17C-A35B-480D-A378-5B59C2FAB456}" destId="{11C7AD43-445C-468C-BFB6-D12961ACE899}" srcOrd="0" destOrd="0" parTransId="{FA0CB754-4EAF-4276-9BFB-7B621BA8F849}" sibTransId="{AD252772-5708-4130-844A-ECD91668362D}"/>
    <dgm:cxn modelId="{1BC43459-5B92-4A12-9500-BB13580A1E2C}" type="presOf" srcId="{11C7AD43-445C-468C-BFB6-D12961ACE899}" destId="{85A10A66-2216-4AFE-B083-2313001BF25A}" srcOrd="1" destOrd="0" presId="urn:microsoft.com/office/officeart/2005/8/layout/vProcess5"/>
    <dgm:cxn modelId="{7B55089B-14EA-4A44-B604-B2F7C8182BAD}" type="presOf" srcId="{11C7AD43-445C-468C-BFB6-D12961ACE899}" destId="{1CFF976F-502B-430F-9663-C4EF656C6BA2}" srcOrd="0" destOrd="0" presId="urn:microsoft.com/office/officeart/2005/8/layout/vProcess5"/>
    <dgm:cxn modelId="{45F008B1-D42A-40B2-A78F-87071F08C24D}" type="presOf" srcId="{B1C5A6F8-61DF-4535-A4A1-3F15DFFE8A81}" destId="{59D3DFBB-DE65-4995-9271-DDF20B4E8BA8}" srcOrd="1" destOrd="0" presId="urn:microsoft.com/office/officeart/2005/8/layout/vProcess5"/>
    <dgm:cxn modelId="{7013E3C3-65F8-4A7D-A4A2-8330C9D1639D}" type="presOf" srcId="{EE33A542-CCC8-4BA6-9F8D-13C5194BD1A2}" destId="{B5D97538-E6E9-4651-91EF-F0896CD3E8EF}" srcOrd="1" destOrd="0" presId="urn:microsoft.com/office/officeart/2005/8/layout/vProcess5"/>
    <dgm:cxn modelId="{6D587BE1-D29D-4A8A-962B-2A2E867E027B}" srcId="{6424A17C-A35B-480D-A378-5B59C2FAB456}" destId="{EE33A542-CCC8-4BA6-9F8D-13C5194BD1A2}" srcOrd="3" destOrd="0" parTransId="{EC75A3CD-2020-4A24-9385-2E22256706F8}" sibTransId="{7A8F8836-6DC5-40C3-A111-EB0E86D15377}"/>
    <dgm:cxn modelId="{FFC160EF-4E6B-40C9-B4F6-A5EC236DE897}" type="presOf" srcId="{385BD76E-6E6F-4CD5-8885-A203C1FA5780}" destId="{0F47AB82-E7BD-4D48-B43C-301D0EA48E50}" srcOrd="0" destOrd="0" presId="urn:microsoft.com/office/officeart/2005/8/layout/vProcess5"/>
    <dgm:cxn modelId="{05A9F8F6-08D5-4FC1-AE4E-98D258961974}" type="presOf" srcId="{23E16D12-6410-4F16-B60D-38F5A067E60B}" destId="{5372D369-A619-417C-BF90-C4068B799565}" srcOrd="0" destOrd="0" presId="urn:microsoft.com/office/officeart/2005/8/layout/vProcess5"/>
    <dgm:cxn modelId="{514E1D86-597C-4990-8486-E3A3E33F8BBD}" type="presParOf" srcId="{1F27AF45-1285-460C-A33A-D636493537FB}" destId="{5152ED3E-EBE4-4F38-8503-F4F91FAC2D95}" srcOrd="0" destOrd="0" presId="urn:microsoft.com/office/officeart/2005/8/layout/vProcess5"/>
    <dgm:cxn modelId="{19CEB3A3-0B3C-4BB5-8170-E951D1B1E63E}" type="presParOf" srcId="{1F27AF45-1285-460C-A33A-D636493537FB}" destId="{1CFF976F-502B-430F-9663-C4EF656C6BA2}" srcOrd="1" destOrd="0" presId="urn:microsoft.com/office/officeart/2005/8/layout/vProcess5"/>
    <dgm:cxn modelId="{210F9972-1BC9-45D9-B004-6F7CE011D929}" type="presParOf" srcId="{1F27AF45-1285-460C-A33A-D636493537FB}" destId="{5372D369-A619-417C-BF90-C4068B799565}" srcOrd="2" destOrd="0" presId="urn:microsoft.com/office/officeart/2005/8/layout/vProcess5"/>
    <dgm:cxn modelId="{5D751682-FBBD-4E6B-89D0-5627DD874574}" type="presParOf" srcId="{1F27AF45-1285-460C-A33A-D636493537FB}" destId="{37F05352-B769-496D-939F-D27009082792}" srcOrd="3" destOrd="0" presId="urn:microsoft.com/office/officeart/2005/8/layout/vProcess5"/>
    <dgm:cxn modelId="{D3527123-3745-4125-97D9-F78E0B51CE7A}" type="presParOf" srcId="{1F27AF45-1285-460C-A33A-D636493537FB}" destId="{5579295A-E63E-4332-AED7-1BD155E0B6F0}" srcOrd="4" destOrd="0" presId="urn:microsoft.com/office/officeart/2005/8/layout/vProcess5"/>
    <dgm:cxn modelId="{868A8D4B-55F7-4164-9828-BC3018B1DF77}" type="presParOf" srcId="{1F27AF45-1285-460C-A33A-D636493537FB}" destId="{A87DAC05-ADF3-4ED0-8179-356AFCC88ED5}" srcOrd="5" destOrd="0" presId="urn:microsoft.com/office/officeart/2005/8/layout/vProcess5"/>
    <dgm:cxn modelId="{6EC3C31D-29AA-40FB-83E8-3E5585BD8C5B}" type="presParOf" srcId="{1F27AF45-1285-460C-A33A-D636493537FB}" destId="{0F47AB82-E7BD-4D48-B43C-301D0EA48E50}" srcOrd="6" destOrd="0" presId="urn:microsoft.com/office/officeart/2005/8/layout/vProcess5"/>
    <dgm:cxn modelId="{5A3593E0-5C47-4CD6-922C-78EA9B7F0A07}" type="presParOf" srcId="{1F27AF45-1285-460C-A33A-D636493537FB}" destId="{FE739791-D480-444E-A9B4-F17040C1DFA6}" srcOrd="7" destOrd="0" presId="urn:microsoft.com/office/officeart/2005/8/layout/vProcess5"/>
    <dgm:cxn modelId="{8BCAC520-BB70-46FD-A42C-C2959135551F}" type="presParOf" srcId="{1F27AF45-1285-460C-A33A-D636493537FB}" destId="{85A10A66-2216-4AFE-B083-2313001BF25A}" srcOrd="8" destOrd="0" presId="urn:microsoft.com/office/officeart/2005/8/layout/vProcess5"/>
    <dgm:cxn modelId="{66B15564-F8A9-426F-8F1F-8AE9DE1251D4}" type="presParOf" srcId="{1F27AF45-1285-460C-A33A-D636493537FB}" destId="{56B9FF38-B7BE-4614-A94E-4E2B729D6A6A}" srcOrd="9" destOrd="0" presId="urn:microsoft.com/office/officeart/2005/8/layout/vProcess5"/>
    <dgm:cxn modelId="{C47F31A9-FCAF-4CA5-8318-DA0A8BFC5C01}" type="presParOf" srcId="{1F27AF45-1285-460C-A33A-D636493537FB}" destId="{59D3DFBB-DE65-4995-9271-DDF20B4E8BA8}" srcOrd="10" destOrd="0" presId="urn:microsoft.com/office/officeart/2005/8/layout/vProcess5"/>
    <dgm:cxn modelId="{DF417755-9E51-427A-AF3F-241EEB3CBD08}" type="presParOf" srcId="{1F27AF45-1285-460C-A33A-D636493537FB}" destId="{B5D97538-E6E9-4651-91EF-F0896CD3E8E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263631-2644-4E27-93A0-CBE4D3E33357}" type="doc">
      <dgm:prSet loTypeId="urn:microsoft.com/office/officeart/2008/layout/LinedList" loCatId="list" qsTypeId="urn:microsoft.com/office/officeart/2005/8/quickstyle/simple4" qsCatId="simple" csTypeId="urn:microsoft.com/office/officeart/2005/8/colors/accent6_2" csCatId="accent6" phldr="1"/>
      <dgm:spPr/>
      <dgm:t>
        <a:bodyPr/>
        <a:lstStyle/>
        <a:p>
          <a:endParaRPr lang="en-US"/>
        </a:p>
      </dgm:t>
    </dgm:pt>
    <dgm:pt modelId="{666B7126-AF63-4030-9878-53A42552995D}">
      <dgm:prSet/>
      <dgm:spPr/>
      <dgm:t>
        <a:bodyPr/>
        <a:lstStyle/>
        <a:p>
          <a:r>
            <a:rPr lang="en-US" dirty="0">
              <a:latin typeface="Times New Roman" panose="02020603050405020304" pitchFamily="18" charset="0"/>
              <a:cs typeface="Times New Roman" panose="02020603050405020304" pitchFamily="18" charset="0"/>
            </a:rPr>
            <a:t>Things are “WILD”</a:t>
          </a:r>
        </a:p>
      </dgm:t>
    </dgm:pt>
    <dgm:pt modelId="{3CC4DFBE-AD8B-4854-BFC0-92452F9D3B0D}" type="parTrans" cxnId="{6DB7BDD0-89B6-48A3-9E98-CA9668A4595A}">
      <dgm:prSet/>
      <dgm:spPr/>
      <dgm:t>
        <a:bodyPr/>
        <a:lstStyle/>
        <a:p>
          <a:endParaRPr lang="en-US"/>
        </a:p>
      </dgm:t>
    </dgm:pt>
    <dgm:pt modelId="{94E5C9E6-B458-42CC-971F-6D81A444ECFC}" type="sibTrans" cxnId="{6DB7BDD0-89B6-48A3-9E98-CA9668A4595A}">
      <dgm:prSet/>
      <dgm:spPr/>
      <dgm:t>
        <a:bodyPr/>
        <a:lstStyle/>
        <a:p>
          <a:endParaRPr lang="en-US"/>
        </a:p>
      </dgm:t>
    </dgm:pt>
    <dgm:pt modelId="{AD1F06A8-9866-4254-803B-5112A3C7BB8E}">
      <dgm:prSet/>
      <dgm:spPr/>
      <dgm:t>
        <a:bodyPr/>
        <a:lstStyle/>
        <a:p>
          <a:r>
            <a:rPr lang="en-US" dirty="0">
              <a:latin typeface="Times New Roman" panose="02020603050405020304" pitchFamily="18" charset="0"/>
              <a:cs typeface="Times New Roman" panose="02020603050405020304" pitchFamily="18" charset="0"/>
            </a:rPr>
            <a:t>“We are in danger”</a:t>
          </a:r>
        </a:p>
      </dgm:t>
    </dgm:pt>
    <dgm:pt modelId="{545EE134-3092-4C88-8D2C-51E9AD9DAD3D}" type="parTrans" cxnId="{2FA15977-A122-43EF-A114-904CCE45CD72}">
      <dgm:prSet/>
      <dgm:spPr/>
      <dgm:t>
        <a:bodyPr/>
        <a:lstStyle/>
        <a:p>
          <a:endParaRPr lang="en-US"/>
        </a:p>
      </dgm:t>
    </dgm:pt>
    <dgm:pt modelId="{1B2E9206-6498-4F71-8187-EE69F8C93060}" type="sibTrans" cxnId="{2FA15977-A122-43EF-A114-904CCE45CD72}">
      <dgm:prSet/>
      <dgm:spPr/>
      <dgm:t>
        <a:bodyPr/>
        <a:lstStyle/>
        <a:p>
          <a:endParaRPr lang="en-US"/>
        </a:p>
      </dgm:t>
    </dgm:pt>
    <dgm:pt modelId="{2EFF36B2-4DDE-4D43-8682-D6566A5FDA6A}">
      <dgm:prSet/>
      <dgm:spPr/>
      <dgm:t>
        <a:bodyPr/>
        <a:lstStyle/>
        <a:p>
          <a:r>
            <a:rPr lang="en-US" dirty="0">
              <a:latin typeface="Times New Roman" panose="02020603050405020304" pitchFamily="18" charset="0"/>
              <a:cs typeface="Times New Roman" panose="02020603050405020304" pitchFamily="18" charset="0"/>
            </a:rPr>
            <a:t>It is a time of great uncertainty, chaos, confusion; pharmacy used to be easy</a:t>
          </a:r>
        </a:p>
      </dgm:t>
    </dgm:pt>
    <dgm:pt modelId="{8F6C2473-656F-4852-A225-AEAF76357D13}" type="parTrans" cxnId="{E260B2F2-4DB1-487E-BC24-C3EEF89A6B79}">
      <dgm:prSet/>
      <dgm:spPr/>
      <dgm:t>
        <a:bodyPr/>
        <a:lstStyle/>
        <a:p>
          <a:endParaRPr lang="en-US"/>
        </a:p>
      </dgm:t>
    </dgm:pt>
    <dgm:pt modelId="{FCE94470-6470-462B-AD5B-330EFB38019C}" type="sibTrans" cxnId="{E260B2F2-4DB1-487E-BC24-C3EEF89A6B79}">
      <dgm:prSet/>
      <dgm:spPr/>
      <dgm:t>
        <a:bodyPr/>
        <a:lstStyle/>
        <a:p>
          <a:endParaRPr lang="en-US"/>
        </a:p>
      </dgm:t>
    </dgm:pt>
    <dgm:pt modelId="{8DB31E08-B609-4979-885A-86695CCEC033}">
      <dgm:prSet/>
      <dgm:spPr/>
      <dgm:t>
        <a:bodyPr/>
        <a:lstStyle/>
        <a:p>
          <a:r>
            <a:rPr lang="en-US" dirty="0">
              <a:latin typeface="Times New Roman" panose="02020603050405020304" pitchFamily="18" charset="0"/>
              <a:cs typeface="Times New Roman" panose="02020603050405020304" pitchFamily="18" charset="0"/>
            </a:rPr>
            <a:t>Concern that Pharma is giving into the IRA with a trade off to cut the 340B program (agreement with the new republican administration)</a:t>
          </a:r>
        </a:p>
      </dgm:t>
    </dgm:pt>
    <dgm:pt modelId="{86F9D115-374F-40B2-92F9-7971B025968B}" type="parTrans" cxnId="{E10C59D9-167D-43D4-992A-D546C6413D9E}">
      <dgm:prSet/>
      <dgm:spPr/>
      <dgm:t>
        <a:bodyPr/>
        <a:lstStyle/>
        <a:p>
          <a:endParaRPr lang="en-US"/>
        </a:p>
      </dgm:t>
    </dgm:pt>
    <dgm:pt modelId="{CA130148-89C4-42BC-AE52-4D2D4DDAC54D}" type="sibTrans" cxnId="{E10C59D9-167D-43D4-992A-D546C6413D9E}">
      <dgm:prSet/>
      <dgm:spPr/>
      <dgm:t>
        <a:bodyPr/>
        <a:lstStyle/>
        <a:p>
          <a:endParaRPr lang="en-US"/>
        </a:p>
      </dgm:t>
    </dgm:pt>
    <dgm:pt modelId="{261F2BB3-F32A-489B-8E88-B1CE7778CF0F}" type="pres">
      <dgm:prSet presAssocID="{5A263631-2644-4E27-93A0-CBE4D3E33357}" presName="vert0" presStyleCnt="0">
        <dgm:presLayoutVars>
          <dgm:dir/>
          <dgm:animOne val="branch"/>
          <dgm:animLvl val="lvl"/>
        </dgm:presLayoutVars>
      </dgm:prSet>
      <dgm:spPr/>
    </dgm:pt>
    <dgm:pt modelId="{1E9FB324-9C2E-4483-8D9C-E4C68E908212}" type="pres">
      <dgm:prSet presAssocID="{666B7126-AF63-4030-9878-53A42552995D}" presName="thickLine" presStyleLbl="alignNode1" presStyleIdx="0" presStyleCnt="4"/>
      <dgm:spPr/>
    </dgm:pt>
    <dgm:pt modelId="{103AC170-FCD9-4FA6-ABDF-81A5AAD1C475}" type="pres">
      <dgm:prSet presAssocID="{666B7126-AF63-4030-9878-53A42552995D}" presName="horz1" presStyleCnt="0"/>
      <dgm:spPr/>
    </dgm:pt>
    <dgm:pt modelId="{F9F7DF51-D21C-4722-AD9A-790D24910004}" type="pres">
      <dgm:prSet presAssocID="{666B7126-AF63-4030-9878-53A42552995D}" presName="tx1" presStyleLbl="revTx" presStyleIdx="0" presStyleCnt="4"/>
      <dgm:spPr/>
    </dgm:pt>
    <dgm:pt modelId="{FF837ACD-05BE-4943-8F0E-BE35FDEDF932}" type="pres">
      <dgm:prSet presAssocID="{666B7126-AF63-4030-9878-53A42552995D}" presName="vert1" presStyleCnt="0"/>
      <dgm:spPr/>
    </dgm:pt>
    <dgm:pt modelId="{29B8F615-D045-4E33-83A7-9F1CAAE6FBF0}" type="pres">
      <dgm:prSet presAssocID="{AD1F06A8-9866-4254-803B-5112A3C7BB8E}" presName="thickLine" presStyleLbl="alignNode1" presStyleIdx="1" presStyleCnt="4"/>
      <dgm:spPr/>
    </dgm:pt>
    <dgm:pt modelId="{2AAD6ECA-6853-4500-B4D6-702C59B075DB}" type="pres">
      <dgm:prSet presAssocID="{AD1F06A8-9866-4254-803B-5112A3C7BB8E}" presName="horz1" presStyleCnt="0"/>
      <dgm:spPr/>
    </dgm:pt>
    <dgm:pt modelId="{92641F52-BABD-4082-8CA8-459A26A86B01}" type="pres">
      <dgm:prSet presAssocID="{AD1F06A8-9866-4254-803B-5112A3C7BB8E}" presName="tx1" presStyleLbl="revTx" presStyleIdx="1" presStyleCnt="4"/>
      <dgm:spPr/>
    </dgm:pt>
    <dgm:pt modelId="{24C1A728-CC52-4E33-AE53-CDA448DAAC0E}" type="pres">
      <dgm:prSet presAssocID="{AD1F06A8-9866-4254-803B-5112A3C7BB8E}" presName="vert1" presStyleCnt="0"/>
      <dgm:spPr/>
    </dgm:pt>
    <dgm:pt modelId="{BB4C6783-62EC-4681-8AAA-E25171A194C6}" type="pres">
      <dgm:prSet presAssocID="{2EFF36B2-4DDE-4D43-8682-D6566A5FDA6A}" presName="thickLine" presStyleLbl="alignNode1" presStyleIdx="2" presStyleCnt="4"/>
      <dgm:spPr/>
    </dgm:pt>
    <dgm:pt modelId="{97633CEC-63F7-45CC-A12D-39FF9F4EF661}" type="pres">
      <dgm:prSet presAssocID="{2EFF36B2-4DDE-4D43-8682-D6566A5FDA6A}" presName="horz1" presStyleCnt="0"/>
      <dgm:spPr/>
    </dgm:pt>
    <dgm:pt modelId="{F254E636-B815-4A16-9512-F297B84D5ABE}" type="pres">
      <dgm:prSet presAssocID="{2EFF36B2-4DDE-4D43-8682-D6566A5FDA6A}" presName="tx1" presStyleLbl="revTx" presStyleIdx="2" presStyleCnt="4"/>
      <dgm:spPr/>
    </dgm:pt>
    <dgm:pt modelId="{93A3B280-2B7A-40E3-A067-73230B5C889A}" type="pres">
      <dgm:prSet presAssocID="{2EFF36B2-4DDE-4D43-8682-D6566A5FDA6A}" presName="vert1" presStyleCnt="0"/>
      <dgm:spPr/>
    </dgm:pt>
    <dgm:pt modelId="{D555F8EB-D63A-4656-9E20-271EACEB48EA}" type="pres">
      <dgm:prSet presAssocID="{8DB31E08-B609-4979-885A-86695CCEC033}" presName="thickLine" presStyleLbl="alignNode1" presStyleIdx="3" presStyleCnt="4"/>
      <dgm:spPr/>
    </dgm:pt>
    <dgm:pt modelId="{FC47F307-A060-487B-8DBD-0D3166C1E622}" type="pres">
      <dgm:prSet presAssocID="{8DB31E08-B609-4979-885A-86695CCEC033}" presName="horz1" presStyleCnt="0"/>
      <dgm:spPr/>
    </dgm:pt>
    <dgm:pt modelId="{60D9DF89-F0EA-4EC1-A862-701E4F08F752}" type="pres">
      <dgm:prSet presAssocID="{8DB31E08-B609-4979-885A-86695CCEC033}" presName="tx1" presStyleLbl="revTx" presStyleIdx="3" presStyleCnt="4"/>
      <dgm:spPr/>
    </dgm:pt>
    <dgm:pt modelId="{7ECE78CA-EA9B-4920-8E24-8EA104B9E7AA}" type="pres">
      <dgm:prSet presAssocID="{8DB31E08-B609-4979-885A-86695CCEC033}" presName="vert1" presStyleCnt="0"/>
      <dgm:spPr/>
    </dgm:pt>
  </dgm:ptLst>
  <dgm:cxnLst>
    <dgm:cxn modelId="{5A83181A-FB22-49E8-A534-7BDFC72BE39A}" type="presOf" srcId="{5A263631-2644-4E27-93A0-CBE4D3E33357}" destId="{261F2BB3-F32A-489B-8E88-B1CE7778CF0F}" srcOrd="0" destOrd="0" presId="urn:microsoft.com/office/officeart/2008/layout/LinedList"/>
    <dgm:cxn modelId="{2FA15977-A122-43EF-A114-904CCE45CD72}" srcId="{5A263631-2644-4E27-93A0-CBE4D3E33357}" destId="{AD1F06A8-9866-4254-803B-5112A3C7BB8E}" srcOrd="1" destOrd="0" parTransId="{545EE134-3092-4C88-8D2C-51E9AD9DAD3D}" sibTransId="{1B2E9206-6498-4F71-8187-EE69F8C93060}"/>
    <dgm:cxn modelId="{6654358B-4AF3-4810-9022-0557BE4DB793}" type="presOf" srcId="{666B7126-AF63-4030-9878-53A42552995D}" destId="{F9F7DF51-D21C-4722-AD9A-790D24910004}" srcOrd="0" destOrd="0" presId="urn:microsoft.com/office/officeart/2008/layout/LinedList"/>
    <dgm:cxn modelId="{7420A6B1-C0AC-4E63-AFFA-2C9C8FDF60A8}" type="presOf" srcId="{2EFF36B2-4DDE-4D43-8682-D6566A5FDA6A}" destId="{F254E636-B815-4A16-9512-F297B84D5ABE}" srcOrd="0" destOrd="0" presId="urn:microsoft.com/office/officeart/2008/layout/LinedList"/>
    <dgm:cxn modelId="{6DB7BDD0-89B6-48A3-9E98-CA9668A4595A}" srcId="{5A263631-2644-4E27-93A0-CBE4D3E33357}" destId="{666B7126-AF63-4030-9878-53A42552995D}" srcOrd="0" destOrd="0" parTransId="{3CC4DFBE-AD8B-4854-BFC0-92452F9D3B0D}" sibTransId="{94E5C9E6-B458-42CC-971F-6D81A444ECFC}"/>
    <dgm:cxn modelId="{E10C59D9-167D-43D4-992A-D546C6413D9E}" srcId="{5A263631-2644-4E27-93A0-CBE4D3E33357}" destId="{8DB31E08-B609-4979-885A-86695CCEC033}" srcOrd="3" destOrd="0" parTransId="{86F9D115-374F-40B2-92F9-7971B025968B}" sibTransId="{CA130148-89C4-42BC-AE52-4D2D4DDAC54D}"/>
    <dgm:cxn modelId="{CCDE3CE7-A406-44E7-B5D8-7971F0FA233F}" type="presOf" srcId="{8DB31E08-B609-4979-885A-86695CCEC033}" destId="{60D9DF89-F0EA-4EC1-A862-701E4F08F752}" srcOrd="0" destOrd="0" presId="urn:microsoft.com/office/officeart/2008/layout/LinedList"/>
    <dgm:cxn modelId="{037E03EC-FCB3-40CC-9028-8DF6F3663FE6}" type="presOf" srcId="{AD1F06A8-9866-4254-803B-5112A3C7BB8E}" destId="{92641F52-BABD-4082-8CA8-459A26A86B01}" srcOrd="0" destOrd="0" presId="urn:microsoft.com/office/officeart/2008/layout/LinedList"/>
    <dgm:cxn modelId="{E260B2F2-4DB1-487E-BC24-C3EEF89A6B79}" srcId="{5A263631-2644-4E27-93A0-CBE4D3E33357}" destId="{2EFF36B2-4DDE-4D43-8682-D6566A5FDA6A}" srcOrd="2" destOrd="0" parTransId="{8F6C2473-656F-4852-A225-AEAF76357D13}" sibTransId="{FCE94470-6470-462B-AD5B-330EFB38019C}"/>
    <dgm:cxn modelId="{982671AC-653C-4106-8494-B53AFD945EB1}" type="presParOf" srcId="{261F2BB3-F32A-489B-8E88-B1CE7778CF0F}" destId="{1E9FB324-9C2E-4483-8D9C-E4C68E908212}" srcOrd="0" destOrd="0" presId="urn:microsoft.com/office/officeart/2008/layout/LinedList"/>
    <dgm:cxn modelId="{3C7E7128-E4B4-4847-9848-C1D0BB1B3205}" type="presParOf" srcId="{261F2BB3-F32A-489B-8E88-B1CE7778CF0F}" destId="{103AC170-FCD9-4FA6-ABDF-81A5AAD1C475}" srcOrd="1" destOrd="0" presId="urn:microsoft.com/office/officeart/2008/layout/LinedList"/>
    <dgm:cxn modelId="{F8B67A60-935A-44CE-9ED5-BECF330912C6}" type="presParOf" srcId="{103AC170-FCD9-4FA6-ABDF-81A5AAD1C475}" destId="{F9F7DF51-D21C-4722-AD9A-790D24910004}" srcOrd="0" destOrd="0" presId="urn:microsoft.com/office/officeart/2008/layout/LinedList"/>
    <dgm:cxn modelId="{D1B5C6F2-B47C-417D-BA77-879EA53D3DD6}" type="presParOf" srcId="{103AC170-FCD9-4FA6-ABDF-81A5AAD1C475}" destId="{FF837ACD-05BE-4943-8F0E-BE35FDEDF932}" srcOrd="1" destOrd="0" presId="urn:microsoft.com/office/officeart/2008/layout/LinedList"/>
    <dgm:cxn modelId="{70BBF94A-A552-4B55-8272-289F56509590}" type="presParOf" srcId="{261F2BB3-F32A-489B-8E88-B1CE7778CF0F}" destId="{29B8F615-D045-4E33-83A7-9F1CAAE6FBF0}" srcOrd="2" destOrd="0" presId="urn:microsoft.com/office/officeart/2008/layout/LinedList"/>
    <dgm:cxn modelId="{D6B222A7-550A-4FB0-BF69-1067E9DDECF5}" type="presParOf" srcId="{261F2BB3-F32A-489B-8E88-B1CE7778CF0F}" destId="{2AAD6ECA-6853-4500-B4D6-702C59B075DB}" srcOrd="3" destOrd="0" presId="urn:microsoft.com/office/officeart/2008/layout/LinedList"/>
    <dgm:cxn modelId="{E2D6EBA3-2CF5-4FE9-AF30-BC82E1BA64BF}" type="presParOf" srcId="{2AAD6ECA-6853-4500-B4D6-702C59B075DB}" destId="{92641F52-BABD-4082-8CA8-459A26A86B01}" srcOrd="0" destOrd="0" presId="urn:microsoft.com/office/officeart/2008/layout/LinedList"/>
    <dgm:cxn modelId="{7347572C-7E1C-4B3A-A7E7-7C9D45C8113C}" type="presParOf" srcId="{2AAD6ECA-6853-4500-B4D6-702C59B075DB}" destId="{24C1A728-CC52-4E33-AE53-CDA448DAAC0E}" srcOrd="1" destOrd="0" presId="urn:microsoft.com/office/officeart/2008/layout/LinedList"/>
    <dgm:cxn modelId="{B668CA94-4855-4631-9253-7E499D12F99A}" type="presParOf" srcId="{261F2BB3-F32A-489B-8E88-B1CE7778CF0F}" destId="{BB4C6783-62EC-4681-8AAA-E25171A194C6}" srcOrd="4" destOrd="0" presId="urn:microsoft.com/office/officeart/2008/layout/LinedList"/>
    <dgm:cxn modelId="{EA0F4958-C544-4CEB-9C95-713B61C3C99B}" type="presParOf" srcId="{261F2BB3-F32A-489B-8E88-B1CE7778CF0F}" destId="{97633CEC-63F7-45CC-A12D-39FF9F4EF661}" srcOrd="5" destOrd="0" presId="urn:microsoft.com/office/officeart/2008/layout/LinedList"/>
    <dgm:cxn modelId="{733F46C5-80A3-4A4E-9098-47EB24F85AE7}" type="presParOf" srcId="{97633CEC-63F7-45CC-A12D-39FF9F4EF661}" destId="{F254E636-B815-4A16-9512-F297B84D5ABE}" srcOrd="0" destOrd="0" presId="urn:microsoft.com/office/officeart/2008/layout/LinedList"/>
    <dgm:cxn modelId="{26D8FE67-C3E0-4554-8564-241194F22F77}" type="presParOf" srcId="{97633CEC-63F7-45CC-A12D-39FF9F4EF661}" destId="{93A3B280-2B7A-40E3-A067-73230B5C889A}" srcOrd="1" destOrd="0" presId="urn:microsoft.com/office/officeart/2008/layout/LinedList"/>
    <dgm:cxn modelId="{3A9EE9DF-12B3-40F3-98CC-34B244825814}" type="presParOf" srcId="{261F2BB3-F32A-489B-8E88-B1CE7778CF0F}" destId="{D555F8EB-D63A-4656-9E20-271EACEB48EA}" srcOrd="6" destOrd="0" presId="urn:microsoft.com/office/officeart/2008/layout/LinedList"/>
    <dgm:cxn modelId="{449F39C4-5F6E-416D-AE46-4D3F1411DA3E}" type="presParOf" srcId="{261F2BB3-F32A-489B-8E88-B1CE7778CF0F}" destId="{FC47F307-A060-487B-8DBD-0D3166C1E622}" srcOrd="7" destOrd="0" presId="urn:microsoft.com/office/officeart/2008/layout/LinedList"/>
    <dgm:cxn modelId="{8DE559FD-649E-4279-B1B7-4351D8AFE38E}" type="presParOf" srcId="{FC47F307-A060-487B-8DBD-0D3166C1E622}" destId="{60D9DF89-F0EA-4EC1-A862-701E4F08F752}" srcOrd="0" destOrd="0" presId="urn:microsoft.com/office/officeart/2008/layout/LinedList"/>
    <dgm:cxn modelId="{64BD3894-C05D-463D-8D4F-EEC189342D3C}" type="presParOf" srcId="{FC47F307-A060-487B-8DBD-0D3166C1E622}" destId="{7ECE78CA-EA9B-4920-8E24-8EA104B9E7A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EF818-26FC-41A4-9887-869A9844B173}">
      <dsp:nvSpPr>
        <dsp:cNvPr id="0" name=""/>
        <dsp:cNvSpPr/>
      </dsp:nvSpPr>
      <dsp:spPr>
        <a:xfrm>
          <a:off x="0" y="705"/>
          <a:ext cx="6945655" cy="1650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18E769-43FB-4F2D-91C0-7ECC8B6C2B21}">
      <dsp:nvSpPr>
        <dsp:cNvPr id="0" name=""/>
        <dsp:cNvSpPr/>
      </dsp:nvSpPr>
      <dsp:spPr>
        <a:xfrm>
          <a:off x="499262" y="372057"/>
          <a:ext cx="907749" cy="9077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540C55-C010-4AB6-A02E-4BE9C30739F6}">
      <dsp:nvSpPr>
        <dsp:cNvPr id="0" name=""/>
        <dsp:cNvSpPr/>
      </dsp:nvSpPr>
      <dsp:spPr>
        <a:xfrm>
          <a:off x="1906274" y="705"/>
          <a:ext cx="5039380" cy="1650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73" tIns="174673" rIns="174673" bIns="174673"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Currently 8 states have successfully passed legislation protecting the 340B program against contract pharmacy restrictions. </a:t>
          </a:r>
        </a:p>
      </dsp:txBody>
      <dsp:txXfrm>
        <a:off x="1906274" y="705"/>
        <a:ext cx="5039380" cy="1650454"/>
      </dsp:txXfrm>
    </dsp:sp>
    <dsp:sp modelId="{A157149C-9EB7-49DF-92A8-E12AB8668133}">
      <dsp:nvSpPr>
        <dsp:cNvPr id="0" name=""/>
        <dsp:cNvSpPr/>
      </dsp:nvSpPr>
      <dsp:spPr>
        <a:xfrm>
          <a:off x="0" y="2063772"/>
          <a:ext cx="6945655" cy="1650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127C25-33D4-4381-8E7E-14A649368DF4}">
      <dsp:nvSpPr>
        <dsp:cNvPr id="0" name=""/>
        <dsp:cNvSpPr/>
      </dsp:nvSpPr>
      <dsp:spPr>
        <a:xfrm>
          <a:off x="499262" y="2435125"/>
          <a:ext cx="907749" cy="9077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6C2B65-8E3F-4D34-BA3C-870648057523}">
      <dsp:nvSpPr>
        <dsp:cNvPr id="0" name=""/>
        <dsp:cNvSpPr/>
      </dsp:nvSpPr>
      <dsp:spPr>
        <a:xfrm>
          <a:off x="1906274" y="2063772"/>
          <a:ext cx="5039380" cy="1650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73" tIns="174673" rIns="174673" bIns="174673"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An additional 15 states are actively pursuing passing legislation against contract pharmacy restrictions. </a:t>
          </a:r>
        </a:p>
      </dsp:txBody>
      <dsp:txXfrm>
        <a:off x="1906274" y="2063772"/>
        <a:ext cx="5039380" cy="1650454"/>
      </dsp:txXfrm>
    </dsp:sp>
    <dsp:sp modelId="{048FBAA2-92B4-4E17-BB3B-DA670C984E23}">
      <dsp:nvSpPr>
        <dsp:cNvPr id="0" name=""/>
        <dsp:cNvSpPr/>
      </dsp:nvSpPr>
      <dsp:spPr>
        <a:xfrm>
          <a:off x="0" y="4126840"/>
          <a:ext cx="6945655" cy="1650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17A44-10DA-4C6D-BDE7-15996A751886}">
      <dsp:nvSpPr>
        <dsp:cNvPr id="0" name=""/>
        <dsp:cNvSpPr/>
      </dsp:nvSpPr>
      <dsp:spPr>
        <a:xfrm>
          <a:off x="499262" y="4498192"/>
          <a:ext cx="907749" cy="9077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5D9E9C-967E-4AB6-BBFF-DD6BDAE17F74}">
      <dsp:nvSpPr>
        <dsp:cNvPr id="0" name=""/>
        <dsp:cNvSpPr/>
      </dsp:nvSpPr>
      <dsp:spPr>
        <a:xfrm>
          <a:off x="1906274" y="4126840"/>
          <a:ext cx="5039380" cy="1650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73" tIns="174673" rIns="174673" bIns="174673"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The more states that successfully do this= the more states will follow and the more success we will be. </a:t>
          </a:r>
          <a:endParaRPr lang="en-US" sz="2400" kern="1200" dirty="0">
            <a:latin typeface="Times New Roman" panose="02020603050405020304" pitchFamily="18" charset="0"/>
            <a:cs typeface="Times New Roman" panose="02020603050405020304" pitchFamily="18" charset="0"/>
          </a:endParaRPr>
        </a:p>
      </dsp:txBody>
      <dsp:txXfrm>
        <a:off x="1906274" y="4126840"/>
        <a:ext cx="5039380" cy="1650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EE79C-023D-4114-9C6F-B743171B15CB}">
      <dsp:nvSpPr>
        <dsp:cNvPr id="0" name=""/>
        <dsp:cNvSpPr/>
      </dsp:nvSpPr>
      <dsp:spPr>
        <a:xfrm>
          <a:off x="0" y="0"/>
          <a:ext cx="6668792" cy="0"/>
        </a:xfrm>
        <a:prstGeom prst="lin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21E3EBC-86F1-49D9-9AC9-55CF6B2733E1}">
      <dsp:nvSpPr>
        <dsp:cNvPr id="0" name=""/>
        <dsp:cNvSpPr/>
      </dsp:nvSpPr>
      <dsp:spPr>
        <a:xfrm>
          <a:off x="0" y="0"/>
          <a:ext cx="6668792" cy="144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Denial of MFP refunds to CEs based “reasonable belief” that claim is 340B.</a:t>
          </a:r>
        </a:p>
      </dsp:txBody>
      <dsp:txXfrm>
        <a:off x="0" y="0"/>
        <a:ext cx="6668792" cy="1444500"/>
      </dsp:txXfrm>
    </dsp:sp>
    <dsp:sp modelId="{5505B8FD-0D7A-4530-BADA-0FB1174DCBFF}">
      <dsp:nvSpPr>
        <dsp:cNvPr id="0" name=""/>
        <dsp:cNvSpPr/>
      </dsp:nvSpPr>
      <dsp:spPr>
        <a:xfrm>
          <a:off x="0" y="1444500"/>
          <a:ext cx="6668792" cy="0"/>
        </a:xfrm>
        <a:prstGeom prst="line">
          <a:avLst/>
        </a:prstGeom>
        <a:solidFill>
          <a:schemeClr val="accent2">
            <a:hueOff val="-2026668"/>
            <a:satOff val="-5715"/>
            <a:lumOff val="-2418"/>
            <a:alphaOff val="0"/>
          </a:schemeClr>
        </a:solidFill>
        <a:ln w="9525" cap="flat" cmpd="sng" algn="ctr">
          <a:solidFill>
            <a:schemeClr val="accent2">
              <a:hueOff val="-2026668"/>
              <a:satOff val="-5715"/>
              <a:lumOff val="-241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4E12C05-7032-47E9-AD00-3DAABF7D8B43}">
      <dsp:nvSpPr>
        <dsp:cNvPr id="0" name=""/>
        <dsp:cNvSpPr/>
      </dsp:nvSpPr>
      <dsp:spPr>
        <a:xfrm>
          <a:off x="0" y="1444500"/>
          <a:ext cx="6668792" cy="144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Denial of 340B price unless CEs shared 340B claims data and wholesaler invoices with manufacturers (like ESP).</a:t>
          </a:r>
        </a:p>
      </dsp:txBody>
      <dsp:txXfrm>
        <a:off x="0" y="1444500"/>
        <a:ext cx="6668792" cy="1444500"/>
      </dsp:txXfrm>
    </dsp:sp>
    <dsp:sp modelId="{0D419A33-FF0F-4CFD-82DE-A3826E3711A4}">
      <dsp:nvSpPr>
        <dsp:cNvPr id="0" name=""/>
        <dsp:cNvSpPr/>
      </dsp:nvSpPr>
      <dsp:spPr>
        <a:xfrm>
          <a:off x="0" y="2889000"/>
          <a:ext cx="6668792" cy="0"/>
        </a:xfrm>
        <a:prstGeom prst="line">
          <a:avLst/>
        </a:prstGeom>
        <a:solidFill>
          <a:schemeClr val="accent2">
            <a:hueOff val="-4053335"/>
            <a:satOff val="-11429"/>
            <a:lumOff val="-4837"/>
            <a:alphaOff val="0"/>
          </a:schemeClr>
        </a:solidFill>
        <a:ln w="9525" cap="flat" cmpd="sng" algn="ctr">
          <a:solidFill>
            <a:schemeClr val="accent2">
              <a:hueOff val="-4053335"/>
              <a:satOff val="-11429"/>
              <a:lumOff val="-4837"/>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ECE1525-D721-44B7-913A-016A5F0FE0FC}">
      <dsp:nvSpPr>
        <dsp:cNvPr id="0" name=""/>
        <dsp:cNvSpPr/>
      </dsp:nvSpPr>
      <dsp:spPr>
        <a:xfrm>
          <a:off x="0" y="2889000"/>
          <a:ext cx="6668792" cy="144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Will manufacturers rely on 340B modifiers/impose data sharing requirements on CEs that use modifiers?</a:t>
          </a:r>
        </a:p>
      </dsp:txBody>
      <dsp:txXfrm>
        <a:off x="0" y="2889000"/>
        <a:ext cx="6668792" cy="1444500"/>
      </dsp:txXfrm>
    </dsp:sp>
    <dsp:sp modelId="{FC45F75E-4311-42AF-A867-55F00596FF3B}">
      <dsp:nvSpPr>
        <dsp:cNvPr id="0" name=""/>
        <dsp:cNvSpPr/>
      </dsp:nvSpPr>
      <dsp:spPr>
        <a:xfrm>
          <a:off x="0" y="4333500"/>
          <a:ext cx="6668792" cy="0"/>
        </a:xfrm>
        <a:prstGeom prst="line">
          <a:avLst/>
        </a:prstGeom>
        <a:solidFill>
          <a:schemeClr val="accent2">
            <a:hueOff val="-6080002"/>
            <a:satOff val="-17144"/>
            <a:lumOff val="-7255"/>
            <a:alphaOff val="0"/>
          </a:schemeClr>
        </a:solidFill>
        <a:ln w="9525" cap="flat" cmpd="sng" algn="ctr">
          <a:solidFill>
            <a:schemeClr val="accent2">
              <a:hueOff val="-6080002"/>
              <a:satOff val="-17144"/>
              <a:lumOff val="-7255"/>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65A26AE-7AF0-41F8-8C84-8BD6956F339A}">
      <dsp:nvSpPr>
        <dsp:cNvPr id="0" name=""/>
        <dsp:cNvSpPr/>
      </dsp:nvSpPr>
      <dsp:spPr>
        <a:xfrm>
          <a:off x="0" y="4333500"/>
          <a:ext cx="6668792" cy="144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What if manufacturers pay a CE the MFP on a 340B claim? They can recoup the funds (CEs will need to monitor the receipt of MFP/rebate funds).</a:t>
          </a:r>
        </a:p>
      </dsp:txBody>
      <dsp:txXfrm>
        <a:off x="0" y="4333500"/>
        <a:ext cx="6668792" cy="1444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A0290-B377-4EF6-9100-41604CB54EDB}">
      <dsp:nvSpPr>
        <dsp:cNvPr id="0" name=""/>
        <dsp:cNvSpPr/>
      </dsp:nvSpPr>
      <dsp:spPr>
        <a:xfrm>
          <a:off x="0" y="6151"/>
          <a:ext cx="10213200" cy="7164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25FE83-22FB-4F7F-BAE4-011B724CABB1}">
      <dsp:nvSpPr>
        <dsp:cNvPr id="0" name=""/>
        <dsp:cNvSpPr/>
      </dsp:nvSpPr>
      <dsp:spPr>
        <a:xfrm>
          <a:off x="216720" y="167348"/>
          <a:ext cx="394423" cy="3940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A1F69-9F3E-4DE3-9DAF-0D3271549CA3}">
      <dsp:nvSpPr>
        <dsp:cNvPr id="0" name=""/>
        <dsp:cNvSpPr/>
      </dsp:nvSpPr>
      <dsp:spPr>
        <a:xfrm>
          <a:off x="827865" y="6151"/>
          <a:ext cx="9335608" cy="80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00" tIns="85300" rIns="85300" bIns="85300"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Denial of rebates- </a:t>
          </a:r>
          <a:r>
            <a:rPr lang="en-US" sz="1600" kern="1200" dirty="0">
              <a:latin typeface="Times New Roman" panose="02020603050405020304" pitchFamily="18" charset="0"/>
              <a:cs typeface="Times New Roman" panose="02020603050405020304" pitchFamily="18" charset="0"/>
            </a:rPr>
            <a:t>purchase meds at WAC, offer sliding fee, and have the rebate be denied; will we be able to offer 340B pricing upfront to our sliding fee/cash patients? </a:t>
          </a:r>
        </a:p>
      </dsp:txBody>
      <dsp:txXfrm>
        <a:off x="827865" y="6151"/>
        <a:ext cx="9335608" cy="805987"/>
      </dsp:txXfrm>
    </dsp:sp>
    <dsp:sp modelId="{E12D73EE-49AD-4752-A160-C56812CCE9D7}">
      <dsp:nvSpPr>
        <dsp:cNvPr id="0" name=""/>
        <dsp:cNvSpPr/>
      </dsp:nvSpPr>
      <dsp:spPr>
        <a:xfrm>
          <a:off x="0" y="1013635"/>
          <a:ext cx="10213200" cy="7164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B18D21-CEE1-497E-A0D6-459AC41BB80F}">
      <dsp:nvSpPr>
        <dsp:cNvPr id="0" name=""/>
        <dsp:cNvSpPr/>
      </dsp:nvSpPr>
      <dsp:spPr>
        <a:xfrm>
          <a:off x="216720" y="1174832"/>
          <a:ext cx="394423" cy="3940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75C670-3D90-454C-A253-EE97EE011325}">
      <dsp:nvSpPr>
        <dsp:cNvPr id="0" name=""/>
        <dsp:cNvSpPr/>
      </dsp:nvSpPr>
      <dsp:spPr>
        <a:xfrm>
          <a:off x="827865" y="1013635"/>
          <a:ext cx="9335608" cy="80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00" tIns="85300" rIns="85300" bIns="85300"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Cash flow- </a:t>
          </a:r>
          <a:r>
            <a:rPr lang="en-US" sz="1600" kern="1200" dirty="0">
              <a:latin typeface="Times New Roman" panose="02020603050405020304" pitchFamily="18" charset="0"/>
              <a:cs typeface="Times New Roman" panose="02020603050405020304" pitchFamily="18" charset="0"/>
            </a:rPr>
            <a:t>purchase medications at WAC and period wait an undisclosed period for a rebate; due to the significant amount of money that would be needed to purchase drugs at WAC, it may compromise services we are able to offer</a:t>
          </a:r>
        </a:p>
      </dsp:txBody>
      <dsp:txXfrm>
        <a:off x="827865" y="1013635"/>
        <a:ext cx="9335608" cy="805987"/>
      </dsp:txXfrm>
    </dsp:sp>
    <dsp:sp modelId="{19B81C90-5AAC-4239-AC53-E09CC2F524EC}">
      <dsp:nvSpPr>
        <dsp:cNvPr id="0" name=""/>
        <dsp:cNvSpPr/>
      </dsp:nvSpPr>
      <dsp:spPr>
        <a:xfrm>
          <a:off x="0" y="2021118"/>
          <a:ext cx="10213200" cy="7164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69AA9-74A0-468F-82B9-5A831A535243}">
      <dsp:nvSpPr>
        <dsp:cNvPr id="0" name=""/>
        <dsp:cNvSpPr/>
      </dsp:nvSpPr>
      <dsp:spPr>
        <a:xfrm>
          <a:off x="216720" y="2182316"/>
          <a:ext cx="394423" cy="3940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53409-059D-449D-A050-17263E8BB48A}">
      <dsp:nvSpPr>
        <dsp:cNvPr id="0" name=""/>
        <dsp:cNvSpPr/>
      </dsp:nvSpPr>
      <dsp:spPr>
        <a:xfrm>
          <a:off x="827865" y="2021118"/>
          <a:ext cx="9335608" cy="80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00" tIns="85300" rIns="85300" bIns="85300"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Manufacturers making their own rules- </a:t>
          </a:r>
          <a:r>
            <a:rPr lang="en-US" sz="1600" kern="1200" dirty="0">
              <a:latin typeface="Times New Roman" panose="02020603050405020304" pitchFamily="18" charset="0"/>
              <a:cs typeface="Times New Roman" panose="02020603050405020304" pitchFamily="18" charset="0"/>
            </a:rPr>
            <a:t>manufacturers can interpret 340B rules on their own; interpretation of patient definition is unknown; time for submitting claim data is different for each manufacturer; time for rebate to be issued is unknown</a:t>
          </a:r>
        </a:p>
      </dsp:txBody>
      <dsp:txXfrm>
        <a:off x="827865" y="2021118"/>
        <a:ext cx="9335608" cy="805987"/>
      </dsp:txXfrm>
    </dsp:sp>
    <dsp:sp modelId="{9823CDF3-2A00-4872-B778-D9B92C4E0031}">
      <dsp:nvSpPr>
        <dsp:cNvPr id="0" name=""/>
        <dsp:cNvSpPr/>
      </dsp:nvSpPr>
      <dsp:spPr>
        <a:xfrm>
          <a:off x="0" y="3028602"/>
          <a:ext cx="10213200" cy="7164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ED75EB-21B8-411D-8FC7-F014C4FC24EE}">
      <dsp:nvSpPr>
        <dsp:cNvPr id="0" name=""/>
        <dsp:cNvSpPr/>
      </dsp:nvSpPr>
      <dsp:spPr>
        <a:xfrm>
          <a:off x="216720" y="3189800"/>
          <a:ext cx="394423" cy="3940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D2B88-EF56-4486-AE4C-64C37390FDCB}">
      <dsp:nvSpPr>
        <dsp:cNvPr id="0" name=""/>
        <dsp:cNvSpPr/>
      </dsp:nvSpPr>
      <dsp:spPr>
        <a:xfrm>
          <a:off x="827865" y="3028602"/>
          <a:ext cx="9335608" cy="80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00" tIns="85300" rIns="85300" bIns="85300" numCol="1" spcCol="1270" anchor="ctr" anchorCtr="0">
          <a:noAutofit/>
        </a:bodyPr>
        <a:lstStyle/>
        <a:p>
          <a:pPr marL="0" lvl="0" indent="0" algn="l" defTabSz="844550">
            <a:lnSpc>
              <a:spcPct val="100000"/>
            </a:lnSpc>
            <a:spcBef>
              <a:spcPct val="0"/>
            </a:spcBef>
            <a:spcAft>
              <a:spcPct val="35000"/>
            </a:spcAft>
            <a:buNone/>
          </a:pPr>
          <a:r>
            <a:rPr lang="en-US" sz="1900" b="1" kern="1200" dirty="0">
              <a:latin typeface="Times New Roman" panose="02020603050405020304" pitchFamily="18" charset="0"/>
              <a:cs typeface="Times New Roman" panose="02020603050405020304" pitchFamily="18" charset="0"/>
            </a:rPr>
            <a:t>Duplicate discounts- </a:t>
          </a:r>
          <a:r>
            <a:rPr lang="en-US" sz="1900" kern="1200" dirty="0">
              <a:latin typeface="Times New Roman" panose="02020603050405020304" pitchFamily="18" charset="0"/>
              <a:cs typeface="Times New Roman" panose="02020603050405020304" pitchFamily="18" charset="0"/>
            </a:rPr>
            <a:t>who will ensure they are not received (MFP/340B)</a:t>
          </a:r>
        </a:p>
      </dsp:txBody>
      <dsp:txXfrm>
        <a:off x="827865" y="3028602"/>
        <a:ext cx="9335608" cy="805987"/>
      </dsp:txXfrm>
    </dsp:sp>
    <dsp:sp modelId="{AA94E947-A8A9-4685-A160-EE7B9DC6795F}">
      <dsp:nvSpPr>
        <dsp:cNvPr id="0" name=""/>
        <dsp:cNvSpPr/>
      </dsp:nvSpPr>
      <dsp:spPr>
        <a:xfrm>
          <a:off x="0" y="4036086"/>
          <a:ext cx="10213200" cy="7164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E050AF-4761-4007-90CD-79B94215140A}">
      <dsp:nvSpPr>
        <dsp:cNvPr id="0" name=""/>
        <dsp:cNvSpPr/>
      </dsp:nvSpPr>
      <dsp:spPr>
        <a:xfrm>
          <a:off x="216720" y="4197284"/>
          <a:ext cx="394423" cy="39403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018AAD-7FDD-4F43-AD5A-FEA5E0C414EC}">
      <dsp:nvSpPr>
        <dsp:cNvPr id="0" name=""/>
        <dsp:cNvSpPr/>
      </dsp:nvSpPr>
      <dsp:spPr>
        <a:xfrm>
          <a:off x="827865" y="4036086"/>
          <a:ext cx="9335608" cy="80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00" tIns="85300" rIns="85300" bIns="85300" numCol="1" spcCol="1270" anchor="ctr" anchorCtr="0">
          <a:noAutofit/>
        </a:bodyPr>
        <a:lstStyle/>
        <a:p>
          <a:pPr marL="0" lvl="0" indent="0" algn="l" defTabSz="844550">
            <a:lnSpc>
              <a:spcPct val="100000"/>
            </a:lnSpc>
            <a:spcBef>
              <a:spcPct val="0"/>
            </a:spcBef>
            <a:spcAft>
              <a:spcPct val="35000"/>
            </a:spcAft>
            <a:buNone/>
          </a:pPr>
          <a:r>
            <a:rPr lang="en-US" sz="1900" b="1" kern="1200" dirty="0">
              <a:latin typeface="Times New Roman" panose="02020603050405020304" pitchFamily="18" charset="0"/>
              <a:cs typeface="Times New Roman" panose="02020603050405020304" pitchFamily="18" charset="0"/>
            </a:rPr>
            <a:t>Lack of federal regulations:</a:t>
          </a:r>
          <a:r>
            <a:rPr lang="en-US" sz="1900" kern="1200" dirty="0">
              <a:latin typeface="Times New Roman" panose="02020603050405020304" pitchFamily="18" charset="0"/>
              <a:cs typeface="Times New Roman" panose="02020603050405020304" pitchFamily="18" charset="0"/>
            </a:rPr>
            <a:t> </a:t>
          </a:r>
          <a:r>
            <a:rPr lang="en-US" sz="1900" b="1" kern="1200" dirty="0">
              <a:latin typeface="Times New Roman" panose="02020603050405020304" pitchFamily="18" charset="0"/>
              <a:cs typeface="Times New Roman" panose="02020603050405020304" pitchFamily="18" charset="0"/>
            </a:rPr>
            <a:t>340B is not funded by federal money, it is manufacturer money </a:t>
          </a:r>
          <a:endParaRPr lang="en-US" sz="1900" kern="1200" dirty="0">
            <a:latin typeface="Times New Roman" panose="02020603050405020304" pitchFamily="18" charset="0"/>
            <a:cs typeface="Times New Roman" panose="02020603050405020304" pitchFamily="18" charset="0"/>
          </a:endParaRPr>
        </a:p>
      </dsp:txBody>
      <dsp:txXfrm>
        <a:off x="827865" y="4036086"/>
        <a:ext cx="9335608" cy="8059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7ADB0-9BE0-4999-9D16-ADC1885F9C32}">
      <dsp:nvSpPr>
        <dsp:cNvPr id="0" name=""/>
        <dsp:cNvSpPr/>
      </dsp:nvSpPr>
      <dsp:spPr>
        <a:xfrm>
          <a:off x="0" y="493"/>
          <a:ext cx="10213200" cy="1154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778D4D-2BCB-4475-A24E-6D96B7123F4B}">
      <dsp:nvSpPr>
        <dsp:cNvPr id="0" name=""/>
        <dsp:cNvSpPr/>
      </dsp:nvSpPr>
      <dsp:spPr>
        <a:xfrm>
          <a:off x="349102" y="260156"/>
          <a:ext cx="634732" cy="6347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149C32-FC51-490B-97E4-360A3AA3F98E}">
      <dsp:nvSpPr>
        <dsp:cNvPr id="0" name=""/>
        <dsp:cNvSpPr/>
      </dsp:nvSpPr>
      <dsp:spPr>
        <a:xfrm>
          <a:off x="1332937" y="493"/>
          <a:ext cx="8880262" cy="1154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38" tIns="122138" rIns="122138" bIns="122138"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Referral Capture- </a:t>
          </a:r>
          <a:r>
            <a:rPr lang="en-US" sz="2000" kern="1200" dirty="0">
              <a:latin typeface="Times New Roman" panose="02020603050405020304" pitchFamily="18" charset="0"/>
              <a:cs typeface="Times New Roman" panose="02020603050405020304" pitchFamily="18" charset="0"/>
            </a:rPr>
            <a:t>how will manufacturers determine if the prescriber is eligible, determine location restrictions, determine if the provider has an arrangement with the CE? Will a rebate model end referral capture?</a:t>
          </a:r>
        </a:p>
      </dsp:txBody>
      <dsp:txXfrm>
        <a:off x="1332937" y="493"/>
        <a:ext cx="8880262" cy="1154058"/>
      </dsp:txXfrm>
    </dsp:sp>
    <dsp:sp modelId="{12F1E130-6CEF-49FB-85A8-722152598884}">
      <dsp:nvSpPr>
        <dsp:cNvPr id="0" name=""/>
        <dsp:cNvSpPr/>
      </dsp:nvSpPr>
      <dsp:spPr>
        <a:xfrm>
          <a:off x="0" y="1443066"/>
          <a:ext cx="10213200" cy="1154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73B87-745E-4058-ADFF-7FF014D57EC6}">
      <dsp:nvSpPr>
        <dsp:cNvPr id="0" name=""/>
        <dsp:cNvSpPr/>
      </dsp:nvSpPr>
      <dsp:spPr>
        <a:xfrm>
          <a:off x="349102" y="1702729"/>
          <a:ext cx="634732" cy="6347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6C5C1-5CFE-4055-8586-83A6E329BA57}">
      <dsp:nvSpPr>
        <dsp:cNvPr id="0" name=""/>
        <dsp:cNvSpPr/>
      </dsp:nvSpPr>
      <dsp:spPr>
        <a:xfrm>
          <a:off x="1332937" y="1443066"/>
          <a:ext cx="8880262" cy="1154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38" tIns="122138" rIns="122138" bIns="122138"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CE Capacity: </a:t>
          </a:r>
          <a:r>
            <a:rPr lang="en-US" sz="2000" kern="1200" dirty="0">
              <a:latin typeface="Times New Roman" panose="02020603050405020304" pitchFamily="18" charset="0"/>
              <a:cs typeface="Times New Roman" panose="02020603050405020304" pitchFamily="18" charset="0"/>
            </a:rPr>
            <a:t>it has been noted that over 24 data points will be need to be submitted for each claim; it is suggested that most CEs will need a minimum of a full FTE to do rebates</a:t>
          </a:r>
        </a:p>
      </dsp:txBody>
      <dsp:txXfrm>
        <a:off x="1332937" y="1443066"/>
        <a:ext cx="8880262" cy="1154058"/>
      </dsp:txXfrm>
    </dsp:sp>
    <dsp:sp modelId="{BF027840-C8B5-472F-8BBA-DC4EDC2A1E7C}">
      <dsp:nvSpPr>
        <dsp:cNvPr id="0" name=""/>
        <dsp:cNvSpPr/>
      </dsp:nvSpPr>
      <dsp:spPr>
        <a:xfrm>
          <a:off x="0" y="2885639"/>
          <a:ext cx="10213200" cy="1154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122E15-D649-49FD-9712-66AFDBE2A1BF}">
      <dsp:nvSpPr>
        <dsp:cNvPr id="0" name=""/>
        <dsp:cNvSpPr/>
      </dsp:nvSpPr>
      <dsp:spPr>
        <a:xfrm>
          <a:off x="349102" y="3145302"/>
          <a:ext cx="634732" cy="6347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C866A6-222F-4315-A2ED-BA8485C2DEE2}">
      <dsp:nvSpPr>
        <dsp:cNvPr id="0" name=""/>
        <dsp:cNvSpPr/>
      </dsp:nvSpPr>
      <dsp:spPr>
        <a:xfrm>
          <a:off x="1332937" y="2885639"/>
          <a:ext cx="8880262" cy="1154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38" tIns="122138" rIns="122138" bIns="122138"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Contract Pharmacies: </a:t>
          </a:r>
          <a:r>
            <a:rPr lang="en-US" sz="2000" kern="1200" dirty="0">
              <a:latin typeface="Times New Roman" panose="02020603050405020304" pitchFamily="18" charset="0"/>
              <a:cs typeface="Times New Roman" panose="02020603050405020304" pitchFamily="18" charset="0"/>
            </a:rPr>
            <a:t>how can this be managed at the contract pharmacies? will it end contract pharmacy arrangements?</a:t>
          </a:r>
        </a:p>
      </dsp:txBody>
      <dsp:txXfrm>
        <a:off x="1332937" y="2885639"/>
        <a:ext cx="8880262" cy="11540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F976F-502B-430F-9663-C4EF656C6BA2}">
      <dsp:nvSpPr>
        <dsp:cNvPr id="0" name=""/>
        <dsp:cNvSpPr/>
      </dsp:nvSpPr>
      <dsp:spPr>
        <a:xfrm>
          <a:off x="0" y="0"/>
          <a:ext cx="8170560" cy="88884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Manufacturers can use any platform they want for giving 340B rebates</a:t>
          </a:r>
        </a:p>
      </dsp:txBody>
      <dsp:txXfrm>
        <a:off x="26033" y="26033"/>
        <a:ext cx="7136323" cy="836776"/>
      </dsp:txXfrm>
    </dsp:sp>
    <dsp:sp modelId="{5372D369-A619-417C-BF90-C4068B799565}">
      <dsp:nvSpPr>
        <dsp:cNvPr id="0" name=""/>
        <dsp:cNvSpPr/>
      </dsp:nvSpPr>
      <dsp:spPr>
        <a:xfrm>
          <a:off x="675133" y="1151031"/>
          <a:ext cx="8170560" cy="88884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The impact the IRA will have</a:t>
          </a:r>
        </a:p>
      </dsp:txBody>
      <dsp:txXfrm>
        <a:off x="701166" y="1177064"/>
        <a:ext cx="6856462" cy="836776"/>
      </dsp:txXfrm>
    </dsp:sp>
    <dsp:sp modelId="{37F05352-B769-496D-939F-D27009082792}">
      <dsp:nvSpPr>
        <dsp:cNvPr id="0" name=""/>
        <dsp:cNvSpPr/>
      </dsp:nvSpPr>
      <dsp:spPr>
        <a:xfrm>
          <a:off x="1358355" y="2100899"/>
          <a:ext cx="8170560" cy="88884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There is no difference between rebate and replenishment models</a:t>
          </a:r>
        </a:p>
      </dsp:txBody>
      <dsp:txXfrm>
        <a:off x="1384388" y="2126932"/>
        <a:ext cx="6866675" cy="836776"/>
      </dsp:txXfrm>
    </dsp:sp>
    <dsp:sp modelId="{5579295A-E63E-4332-AED7-1BD155E0B6F0}">
      <dsp:nvSpPr>
        <dsp:cNvPr id="0" name=""/>
        <dsp:cNvSpPr/>
      </dsp:nvSpPr>
      <dsp:spPr>
        <a:xfrm>
          <a:off x="2042639" y="3151348"/>
          <a:ext cx="8170560" cy="88884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Abuse of the 340B program/lack of integrity of the 340B program </a:t>
          </a:r>
        </a:p>
      </dsp:txBody>
      <dsp:txXfrm>
        <a:off x="2068672" y="3177381"/>
        <a:ext cx="6856462" cy="836776"/>
      </dsp:txXfrm>
    </dsp:sp>
    <dsp:sp modelId="{A87DAC05-ADF3-4ED0-8179-356AFCC88ED5}">
      <dsp:nvSpPr>
        <dsp:cNvPr id="0" name=""/>
        <dsp:cNvSpPr/>
      </dsp:nvSpPr>
      <dsp:spPr>
        <a:xfrm>
          <a:off x="7592812" y="680772"/>
          <a:ext cx="577747" cy="577747"/>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722805" y="680772"/>
        <a:ext cx="317761" cy="434755"/>
      </dsp:txXfrm>
    </dsp:sp>
    <dsp:sp modelId="{0F47AB82-E7BD-4D48-B43C-301D0EA48E50}">
      <dsp:nvSpPr>
        <dsp:cNvPr id="0" name=""/>
        <dsp:cNvSpPr/>
      </dsp:nvSpPr>
      <dsp:spPr>
        <a:xfrm>
          <a:off x="8277097" y="1731221"/>
          <a:ext cx="577747" cy="577747"/>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407090" y="1731221"/>
        <a:ext cx="317761" cy="434755"/>
      </dsp:txXfrm>
    </dsp:sp>
    <dsp:sp modelId="{FE739791-D480-444E-A9B4-F17040C1DFA6}">
      <dsp:nvSpPr>
        <dsp:cNvPr id="0" name=""/>
        <dsp:cNvSpPr/>
      </dsp:nvSpPr>
      <dsp:spPr>
        <a:xfrm>
          <a:off x="8951168" y="2781671"/>
          <a:ext cx="577747" cy="577747"/>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081161" y="2781671"/>
        <a:ext cx="317761" cy="4347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FB324-9C2E-4483-8D9C-E4C68E908212}">
      <dsp:nvSpPr>
        <dsp:cNvPr id="0" name=""/>
        <dsp:cNvSpPr/>
      </dsp:nvSpPr>
      <dsp:spPr>
        <a:xfrm>
          <a:off x="0" y="0"/>
          <a:ext cx="10033200" cy="0"/>
        </a:xfrm>
        <a:prstGeom prst="line">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9F7DF51-D21C-4722-AD9A-790D24910004}">
      <dsp:nvSpPr>
        <dsp:cNvPr id="0" name=""/>
        <dsp:cNvSpPr/>
      </dsp:nvSpPr>
      <dsp:spPr>
        <a:xfrm>
          <a:off x="0" y="0"/>
          <a:ext cx="10033200" cy="73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Things are “WILD”</a:t>
          </a:r>
        </a:p>
      </dsp:txBody>
      <dsp:txXfrm>
        <a:off x="0" y="0"/>
        <a:ext cx="10033200" cy="731440"/>
      </dsp:txXfrm>
    </dsp:sp>
    <dsp:sp modelId="{29B8F615-D045-4E33-83A7-9F1CAAE6FBF0}">
      <dsp:nvSpPr>
        <dsp:cNvPr id="0" name=""/>
        <dsp:cNvSpPr/>
      </dsp:nvSpPr>
      <dsp:spPr>
        <a:xfrm>
          <a:off x="0" y="731440"/>
          <a:ext cx="10033200" cy="0"/>
        </a:xfrm>
        <a:prstGeom prst="line">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2641F52-BABD-4082-8CA8-459A26A86B01}">
      <dsp:nvSpPr>
        <dsp:cNvPr id="0" name=""/>
        <dsp:cNvSpPr/>
      </dsp:nvSpPr>
      <dsp:spPr>
        <a:xfrm>
          <a:off x="0" y="731440"/>
          <a:ext cx="10033200" cy="73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“We are in danger”</a:t>
          </a:r>
        </a:p>
      </dsp:txBody>
      <dsp:txXfrm>
        <a:off x="0" y="731440"/>
        <a:ext cx="10033200" cy="731440"/>
      </dsp:txXfrm>
    </dsp:sp>
    <dsp:sp modelId="{BB4C6783-62EC-4681-8AAA-E25171A194C6}">
      <dsp:nvSpPr>
        <dsp:cNvPr id="0" name=""/>
        <dsp:cNvSpPr/>
      </dsp:nvSpPr>
      <dsp:spPr>
        <a:xfrm>
          <a:off x="0" y="1462881"/>
          <a:ext cx="10033200" cy="0"/>
        </a:xfrm>
        <a:prstGeom prst="line">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254E636-B815-4A16-9512-F297B84D5ABE}">
      <dsp:nvSpPr>
        <dsp:cNvPr id="0" name=""/>
        <dsp:cNvSpPr/>
      </dsp:nvSpPr>
      <dsp:spPr>
        <a:xfrm>
          <a:off x="0" y="1462881"/>
          <a:ext cx="10033200" cy="73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It is a time of great uncertainty, chaos, confusion; pharmacy used to be easy</a:t>
          </a:r>
        </a:p>
      </dsp:txBody>
      <dsp:txXfrm>
        <a:off x="0" y="1462881"/>
        <a:ext cx="10033200" cy="731440"/>
      </dsp:txXfrm>
    </dsp:sp>
    <dsp:sp modelId="{D555F8EB-D63A-4656-9E20-271EACEB48EA}">
      <dsp:nvSpPr>
        <dsp:cNvPr id="0" name=""/>
        <dsp:cNvSpPr/>
      </dsp:nvSpPr>
      <dsp:spPr>
        <a:xfrm>
          <a:off x="0" y="2194321"/>
          <a:ext cx="10033200" cy="0"/>
        </a:xfrm>
        <a:prstGeom prst="line">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0D9DF89-F0EA-4EC1-A862-701E4F08F752}">
      <dsp:nvSpPr>
        <dsp:cNvPr id="0" name=""/>
        <dsp:cNvSpPr/>
      </dsp:nvSpPr>
      <dsp:spPr>
        <a:xfrm>
          <a:off x="0" y="2194321"/>
          <a:ext cx="10033200" cy="73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Concern that Pharma is giving into the IRA with a trade off to cut the 340B program (agreement with the new republican administration)</a:t>
          </a:r>
        </a:p>
      </dsp:txBody>
      <dsp:txXfrm>
        <a:off x="0" y="2194321"/>
        <a:ext cx="10033200" cy="7314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3/19/2025</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0821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3/19/2025</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93420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3/19/2025</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8463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3/19/2025</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08939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3/19/2025</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20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3/19/2025</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47910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3/19/2025</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25841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3/19/2025</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05071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3/19/2025</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35000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3/19/2025</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79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3/19/2025</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95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3/19/2025</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67409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2" orient="horz" pos="2160">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2" pos="3840">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9FD45-7BB5-D501-270F-207AC734A2B2}"/>
              </a:ext>
            </a:extLst>
          </p:cNvPr>
          <p:cNvSpPr>
            <a:spLocks noGrp="1"/>
          </p:cNvSpPr>
          <p:nvPr>
            <p:ph type="ctrTitle"/>
          </p:nvPr>
        </p:nvSpPr>
        <p:spPr>
          <a:xfrm>
            <a:off x="1709928" y="1096964"/>
            <a:ext cx="8833104" cy="2848807"/>
          </a:xfrm>
        </p:spPr>
        <p:txBody>
          <a:bodyPr>
            <a:normAutofit fontScale="90000"/>
          </a:bodyPr>
          <a:lstStyle/>
          <a:p>
            <a:r>
              <a:rPr lang="en-US" sz="5300" dirty="0"/>
              <a:t>340B Winter Coalition Conference </a:t>
            </a:r>
            <a:br>
              <a:rPr lang="en-US" sz="5300" dirty="0"/>
            </a:br>
            <a:r>
              <a:rPr lang="en-US" sz="5300" dirty="0"/>
              <a:t>February 2025</a:t>
            </a:r>
            <a:br>
              <a:rPr lang="en-US" dirty="0"/>
            </a:br>
            <a:endParaRPr lang="en-US" dirty="0"/>
          </a:p>
        </p:txBody>
      </p:sp>
      <p:sp>
        <p:nvSpPr>
          <p:cNvPr id="3" name="Subtitle 2">
            <a:extLst>
              <a:ext uri="{FF2B5EF4-FFF2-40B4-BE49-F238E27FC236}">
                <a16:creationId xmlns:a16="http://schemas.microsoft.com/office/drawing/2014/main" id="{BAF89069-D6EF-BE46-CE6E-78444DF80AF3}"/>
              </a:ext>
            </a:extLst>
          </p:cNvPr>
          <p:cNvSpPr>
            <a:spLocks noGrp="1"/>
          </p:cNvSpPr>
          <p:nvPr>
            <p:ph type="subTitle" idx="1"/>
          </p:nvPr>
        </p:nvSpPr>
        <p:spPr/>
        <p:txBody>
          <a:bodyPr/>
          <a:lstStyle/>
          <a:p>
            <a:r>
              <a:rPr lang="en-US" dirty="0">
                <a:latin typeface="+mj-lt"/>
              </a:rPr>
              <a:t>Kate McGree, PharmD, BCGP, CPP</a:t>
            </a:r>
          </a:p>
        </p:txBody>
      </p:sp>
    </p:spTree>
    <p:extLst>
      <p:ext uri="{BB962C8B-B14F-4D97-AF65-F5344CB8AC3E}">
        <p14:creationId xmlns:p14="http://schemas.microsoft.com/office/powerpoint/2010/main" val="4181283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7C8A7-7026-211D-6AB3-2763C409673B}"/>
              </a:ext>
            </a:extLst>
          </p:cNvPr>
          <p:cNvSpPr>
            <a:spLocks noGrp="1"/>
          </p:cNvSpPr>
          <p:nvPr>
            <p:ph type="title"/>
          </p:nvPr>
        </p:nvSpPr>
        <p:spPr>
          <a:xfrm>
            <a:off x="989400" y="395289"/>
            <a:ext cx="6328800" cy="1112836"/>
          </a:xfrm>
        </p:spPr>
        <p:txBody>
          <a:bodyPr>
            <a:normAutofit/>
          </a:bodyPr>
          <a:lstStyle/>
          <a:p>
            <a:pPr algn="ctr"/>
            <a:r>
              <a:rPr lang="en-US" dirty="0"/>
              <a:t>IRA- Be Aware and Plan</a:t>
            </a:r>
          </a:p>
        </p:txBody>
      </p:sp>
      <p:sp>
        <p:nvSpPr>
          <p:cNvPr id="3" name="Content Placeholder 2">
            <a:extLst>
              <a:ext uri="{FF2B5EF4-FFF2-40B4-BE49-F238E27FC236}">
                <a16:creationId xmlns:a16="http://schemas.microsoft.com/office/drawing/2014/main" id="{851AF2BD-4907-D5E2-80F4-1E92ACD95B72}"/>
              </a:ext>
            </a:extLst>
          </p:cNvPr>
          <p:cNvSpPr>
            <a:spLocks noGrp="1"/>
          </p:cNvSpPr>
          <p:nvPr>
            <p:ph idx="1"/>
          </p:nvPr>
        </p:nvSpPr>
        <p:spPr>
          <a:xfrm>
            <a:off x="828677" y="2045319"/>
            <a:ext cx="6724266" cy="4355024"/>
          </a:xfrm>
        </p:spPr>
        <p:txBody>
          <a:bodyPr>
            <a:normAutofit/>
          </a:bodyPr>
          <a:lstStyle/>
          <a:p>
            <a:pPr marL="0" indent="0">
              <a:lnSpc>
                <a:spcPct val="140000"/>
              </a:lnSpc>
              <a:buNone/>
            </a:pPr>
            <a:r>
              <a:rPr lang="en-US" sz="1600" b="1" dirty="0">
                <a:latin typeface="Times New Roman" panose="02020603050405020304" pitchFamily="18" charset="0"/>
                <a:cs typeface="Times New Roman" panose="02020603050405020304" pitchFamily="18" charset="0"/>
              </a:rPr>
              <a:t>Lower 340B Savings- But by How Much?</a:t>
            </a:r>
          </a:p>
          <a:p>
            <a:pPr>
              <a:lnSpc>
                <a:spcPct val="140000"/>
              </a:lnSpc>
            </a:pPr>
            <a:r>
              <a:rPr lang="en-US" sz="1600" dirty="0">
                <a:latin typeface="Times New Roman" panose="02020603050405020304" pitchFamily="18" charset="0"/>
                <a:cs typeface="Times New Roman" panose="02020603050405020304" pitchFamily="18" charset="0"/>
              </a:rPr>
              <a:t>Medicare reimbursement will be at MFP. </a:t>
            </a:r>
          </a:p>
          <a:p>
            <a:pPr>
              <a:lnSpc>
                <a:spcPct val="140000"/>
              </a:lnSpc>
            </a:pPr>
            <a:r>
              <a:rPr lang="en-US" sz="1600" dirty="0">
                <a:latin typeface="Times New Roman" panose="02020603050405020304" pitchFamily="18" charset="0"/>
                <a:cs typeface="Times New Roman" panose="02020603050405020304" pitchFamily="18" charset="0"/>
              </a:rPr>
              <a:t>Manufacturers may cut WAC prices to avoid inflationary penalties.</a:t>
            </a:r>
          </a:p>
          <a:p>
            <a:pPr lvl="2">
              <a:lnSpc>
                <a:spcPct val="140000"/>
              </a:lnSpc>
            </a:pPr>
            <a:r>
              <a:rPr lang="en-US" sz="1600" dirty="0">
                <a:latin typeface="Times New Roman" panose="02020603050405020304" pitchFamily="18" charset="0"/>
                <a:cs typeface="Times New Roman" panose="02020603050405020304" pitchFamily="18" charset="0"/>
              </a:rPr>
              <a:t>Many MFP drugs were already subject to significant price negotiations, so the net price growth has been low.</a:t>
            </a:r>
          </a:p>
          <a:p>
            <a:pPr lvl="2">
              <a:lnSpc>
                <a:spcPct val="140000"/>
              </a:lnSpc>
            </a:pPr>
            <a:r>
              <a:rPr lang="en-US" sz="1600" dirty="0">
                <a:latin typeface="Times New Roman" panose="02020603050405020304" pitchFamily="18" charset="0"/>
                <a:cs typeface="Times New Roman" panose="02020603050405020304" pitchFamily="18" charset="0"/>
              </a:rPr>
              <a:t>This could bring 340B prices to MFP levels. If so, </a:t>
            </a:r>
            <a:r>
              <a:rPr lang="en-US" sz="1600" b="1" dirty="0">
                <a:latin typeface="Times New Roman" panose="02020603050405020304" pitchFamily="18" charset="0"/>
                <a:cs typeface="Times New Roman" panose="02020603050405020304" pitchFamily="18" charset="0"/>
              </a:rPr>
              <a:t>340B=MFP - 23.1%.</a:t>
            </a:r>
          </a:p>
          <a:p>
            <a:pPr>
              <a:lnSpc>
                <a:spcPct val="140000"/>
              </a:lnSpc>
            </a:pPr>
            <a:r>
              <a:rPr lang="en-US" sz="1600" dirty="0">
                <a:latin typeface="Times New Roman" panose="02020603050405020304" pitchFamily="18" charset="0"/>
                <a:cs typeface="Times New Roman" panose="02020603050405020304" pitchFamily="18" charset="0"/>
              </a:rPr>
              <a:t>Experts expect change in formularies and higher patient copays</a:t>
            </a:r>
          </a:p>
          <a:p>
            <a:pPr>
              <a:lnSpc>
                <a:spcPct val="140000"/>
              </a:lnSpc>
            </a:pPr>
            <a:r>
              <a:rPr lang="en-US" sz="1600" dirty="0">
                <a:latin typeface="Times New Roman" panose="02020603050405020304" pitchFamily="18" charset="0"/>
                <a:cs typeface="Times New Roman" panose="02020603050405020304" pitchFamily="18" charset="0"/>
              </a:rPr>
              <a:t>MFP drugs could be excluded from contract pharmacy agreements??</a:t>
            </a:r>
          </a:p>
          <a:p>
            <a:pPr lvl="1">
              <a:lnSpc>
                <a:spcPct val="140000"/>
              </a:lnSpc>
            </a:pPr>
            <a:endParaRPr lang="en-US" sz="1600" b="1" dirty="0">
              <a:latin typeface="Times New Roman" panose="02020603050405020304" pitchFamily="18" charset="0"/>
              <a:cs typeface="Times New Roman" panose="02020603050405020304" pitchFamily="18" charset="0"/>
            </a:endParaRPr>
          </a:p>
          <a:p>
            <a:pPr lvl="1">
              <a:lnSpc>
                <a:spcPct val="140000"/>
              </a:lnSpc>
            </a:pPr>
            <a:endParaRPr lang="en-US" sz="1400" dirty="0"/>
          </a:p>
        </p:txBody>
      </p:sp>
      <p:cxnSp>
        <p:nvCxnSpPr>
          <p:cNvPr id="19" name="Straight Connector 18">
            <a:extLst>
              <a:ext uri="{FF2B5EF4-FFF2-40B4-BE49-F238E27FC236}">
                <a16:creationId xmlns:a16="http://schemas.microsoft.com/office/drawing/2014/main" id="{C05D45D7-984D-4CDD-B1BC-0CF407C72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2485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7" name="Graphic 6" descr="Coins">
            <a:extLst>
              <a:ext uri="{FF2B5EF4-FFF2-40B4-BE49-F238E27FC236}">
                <a16:creationId xmlns:a16="http://schemas.microsoft.com/office/drawing/2014/main" id="{48975A8C-656F-EB54-8CF0-F8E6A62FF3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3650" y="2045319"/>
            <a:ext cx="2767362" cy="2767362"/>
          </a:xfrm>
          <a:prstGeom prst="rect">
            <a:avLst/>
          </a:prstGeom>
        </p:spPr>
      </p:pic>
    </p:spTree>
    <p:extLst>
      <p:ext uri="{BB962C8B-B14F-4D97-AF65-F5344CB8AC3E}">
        <p14:creationId xmlns:p14="http://schemas.microsoft.com/office/powerpoint/2010/main" val="4448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F6F35B-AD77-BBC9-6344-6EE5CBE7FD5D}"/>
              </a:ext>
            </a:extLst>
          </p:cNvPr>
          <p:cNvSpPr>
            <a:spLocks noGrp="1"/>
          </p:cNvSpPr>
          <p:nvPr>
            <p:ph type="title"/>
          </p:nvPr>
        </p:nvSpPr>
        <p:spPr>
          <a:xfrm>
            <a:off x="912276" y="271464"/>
            <a:ext cx="10367448" cy="1112836"/>
          </a:xfrm>
        </p:spPr>
        <p:txBody>
          <a:bodyPr>
            <a:normAutofit/>
          </a:bodyPr>
          <a:lstStyle/>
          <a:p>
            <a:pPr algn="ctr"/>
            <a:r>
              <a:rPr lang="en-US" sz="2800" dirty="0"/>
              <a:t>Meeting #3- Inflation Reduction Act and 340B: Impact and Implementation</a:t>
            </a:r>
          </a:p>
        </p:txBody>
      </p:sp>
      <p:pic>
        <p:nvPicPr>
          <p:cNvPr id="7" name="Content Placeholder 6">
            <a:extLst>
              <a:ext uri="{FF2B5EF4-FFF2-40B4-BE49-F238E27FC236}">
                <a16:creationId xmlns:a16="http://schemas.microsoft.com/office/drawing/2014/main" id="{1DE21EC4-5431-DDF4-DE4F-A723FE433F86}"/>
              </a:ext>
            </a:extLst>
          </p:cNvPr>
          <p:cNvPicPr>
            <a:picLocks noGrp="1" noChangeAspect="1"/>
          </p:cNvPicPr>
          <p:nvPr>
            <p:ph idx="1"/>
          </p:nvPr>
        </p:nvPicPr>
        <p:blipFill>
          <a:blip r:embed="rId2"/>
          <a:stretch>
            <a:fillRect/>
          </a:stretch>
        </p:blipFill>
        <p:spPr>
          <a:xfrm>
            <a:off x="1826737" y="1819275"/>
            <a:ext cx="8357296" cy="4767261"/>
          </a:xfrm>
        </p:spPr>
      </p:pic>
    </p:spTree>
    <p:extLst>
      <p:ext uri="{BB962C8B-B14F-4D97-AF65-F5344CB8AC3E}">
        <p14:creationId xmlns:p14="http://schemas.microsoft.com/office/powerpoint/2010/main" val="3005114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41332-E281-33A8-8FA1-CD2E12C7FE3E}"/>
              </a:ext>
            </a:extLst>
          </p:cNvPr>
          <p:cNvSpPr>
            <a:spLocks noGrp="1"/>
          </p:cNvSpPr>
          <p:nvPr>
            <p:ph type="title"/>
          </p:nvPr>
        </p:nvSpPr>
        <p:spPr/>
        <p:txBody>
          <a:bodyPr/>
          <a:lstStyle/>
          <a:p>
            <a:pPr algn="ctr"/>
            <a:r>
              <a:rPr lang="en-US" dirty="0"/>
              <a:t>Inflation Reduction Act and 340B: Impact and Implementation</a:t>
            </a:r>
          </a:p>
        </p:txBody>
      </p:sp>
      <p:pic>
        <p:nvPicPr>
          <p:cNvPr id="5" name="Content Placeholder 4">
            <a:extLst>
              <a:ext uri="{FF2B5EF4-FFF2-40B4-BE49-F238E27FC236}">
                <a16:creationId xmlns:a16="http://schemas.microsoft.com/office/drawing/2014/main" id="{BA95840C-FAC5-292B-47FF-7EB8C28CD18F}"/>
              </a:ext>
            </a:extLst>
          </p:cNvPr>
          <p:cNvPicPr>
            <a:picLocks noGrp="1" noChangeAspect="1"/>
          </p:cNvPicPr>
          <p:nvPr>
            <p:ph idx="1"/>
          </p:nvPr>
        </p:nvPicPr>
        <p:blipFill>
          <a:blip r:embed="rId2"/>
          <a:stretch>
            <a:fillRect/>
          </a:stretch>
        </p:blipFill>
        <p:spPr>
          <a:xfrm>
            <a:off x="1497827" y="1809751"/>
            <a:ext cx="8917554" cy="4652960"/>
          </a:xfrm>
        </p:spPr>
      </p:pic>
    </p:spTree>
    <p:extLst>
      <p:ext uri="{BB962C8B-B14F-4D97-AF65-F5344CB8AC3E}">
        <p14:creationId xmlns:p14="http://schemas.microsoft.com/office/powerpoint/2010/main" val="2131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90ED3EB-5686-E08C-6E7E-AA3815777D77}"/>
              </a:ext>
            </a:extLst>
          </p:cNvPr>
          <p:cNvSpPr>
            <a:spLocks noGrp="1"/>
          </p:cNvSpPr>
          <p:nvPr>
            <p:ph type="title"/>
          </p:nvPr>
        </p:nvSpPr>
        <p:spPr>
          <a:xfrm>
            <a:off x="990000" y="946800"/>
            <a:ext cx="2802386" cy="4689475"/>
          </a:xfrm>
        </p:spPr>
        <p:txBody>
          <a:bodyPr anchor="t">
            <a:normAutofit/>
          </a:bodyPr>
          <a:lstStyle/>
          <a:p>
            <a:r>
              <a:rPr lang="en-US" dirty="0"/>
              <a:t>IRA- What Will Happen?</a:t>
            </a:r>
          </a:p>
        </p:txBody>
      </p:sp>
      <p:cxnSp>
        <p:nvCxnSpPr>
          <p:cNvPr id="16" name="Straight Connector 15">
            <a:extLst>
              <a:ext uri="{FF2B5EF4-FFF2-40B4-BE49-F238E27FC236}">
                <a16:creationId xmlns:a16="http://schemas.microsoft.com/office/drawing/2014/main" id="{9B4757C4-228A-47E5-94C8-058312AB27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3230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17" name="Content Placeholder 4">
            <a:extLst>
              <a:ext uri="{FF2B5EF4-FFF2-40B4-BE49-F238E27FC236}">
                <a16:creationId xmlns:a16="http://schemas.microsoft.com/office/drawing/2014/main" id="{F4086633-5D48-0A51-AB33-FA29B5DE90E2}"/>
              </a:ext>
            </a:extLst>
          </p:cNvPr>
          <p:cNvGraphicFramePr>
            <a:graphicFrameLocks noGrp="1"/>
          </p:cNvGraphicFramePr>
          <p:nvPr>
            <p:ph idx="1"/>
            <p:extLst>
              <p:ext uri="{D42A27DB-BD31-4B8C-83A1-F6EECF244321}">
                <p14:modId xmlns:p14="http://schemas.microsoft.com/office/powerpoint/2010/main" val="3031099664"/>
              </p:ext>
            </p:extLst>
          </p:nvPr>
        </p:nvGraphicFramePr>
        <p:xfrm>
          <a:off x="4982215" y="537330"/>
          <a:ext cx="6668792" cy="57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8198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21" name="Group 20">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3"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2"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26" name="Rectangle 25">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A3AF5-9897-7092-F86C-6095D668EF41}"/>
              </a:ext>
            </a:extLst>
          </p:cNvPr>
          <p:cNvSpPr>
            <a:spLocks noGrp="1"/>
          </p:cNvSpPr>
          <p:nvPr>
            <p:ph type="title"/>
          </p:nvPr>
        </p:nvSpPr>
        <p:spPr>
          <a:xfrm>
            <a:off x="182879" y="531814"/>
            <a:ext cx="5643119" cy="1720850"/>
          </a:xfrm>
        </p:spPr>
        <p:txBody>
          <a:bodyPr vert="horz" lIns="91440" tIns="45720" rIns="91440" bIns="45720" rtlCol="0" anchor="ctr" anchorCtr="0">
            <a:normAutofit/>
          </a:bodyPr>
          <a:lstStyle/>
          <a:p>
            <a:pPr algn="ctr"/>
            <a:r>
              <a:rPr lang="en-US" sz="4800" dirty="0"/>
              <a:t>IRA and 340B Transparency</a:t>
            </a:r>
          </a:p>
        </p:txBody>
      </p:sp>
      <p:cxnSp>
        <p:nvCxnSpPr>
          <p:cNvPr id="28" name="Straight Connector 27">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1392239"/>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3343CAA9-9F3E-9B88-44E0-330A6D9D41FF}"/>
              </a:ext>
            </a:extLst>
          </p:cNvPr>
          <p:cNvPicPr>
            <a:picLocks noGrp="1" noChangeAspect="1"/>
          </p:cNvPicPr>
          <p:nvPr>
            <p:ph idx="1"/>
          </p:nvPr>
        </p:nvPicPr>
        <p:blipFill>
          <a:blip r:embed="rId2"/>
          <a:stretch>
            <a:fillRect/>
          </a:stretch>
        </p:blipFill>
        <p:spPr>
          <a:xfrm>
            <a:off x="2771778" y="2600325"/>
            <a:ext cx="6884256" cy="4000500"/>
          </a:xfrm>
          <a:prstGeom prst="rect">
            <a:avLst/>
          </a:prstGeom>
        </p:spPr>
      </p:pic>
    </p:spTree>
    <p:extLst>
      <p:ext uri="{BB962C8B-B14F-4D97-AF65-F5344CB8AC3E}">
        <p14:creationId xmlns:p14="http://schemas.microsoft.com/office/powerpoint/2010/main" val="4036230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93773F-8E9F-4F3E-A7D2-0EBECA70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company&#10;&#10;AI-generated content may be incorrect.">
            <a:extLst>
              <a:ext uri="{FF2B5EF4-FFF2-40B4-BE49-F238E27FC236}">
                <a16:creationId xmlns:a16="http://schemas.microsoft.com/office/drawing/2014/main" id="{D3E003D3-6489-AB3B-91D6-BA62713355C0}"/>
              </a:ext>
            </a:extLst>
          </p:cNvPr>
          <p:cNvPicPr>
            <a:picLocks noChangeAspect="1"/>
          </p:cNvPicPr>
          <p:nvPr/>
        </p:nvPicPr>
        <p:blipFill>
          <a:blip r:embed="rId2"/>
          <a:srcRect b="15802"/>
          <a:stretch/>
        </p:blipFill>
        <p:spPr>
          <a:xfrm>
            <a:off x="539400" y="540000"/>
            <a:ext cx="11113200" cy="5778000"/>
          </a:xfrm>
          <a:custGeom>
            <a:avLst/>
            <a:gdLst/>
            <a:ahLst/>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1989367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68346D-5E77-4906-AC8D-57FB88F11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E12222-A109-2177-7981-88A291CD1727}"/>
              </a:ext>
            </a:extLst>
          </p:cNvPr>
          <p:cNvSpPr>
            <a:spLocks noGrp="1"/>
          </p:cNvSpPr>
          <p:nvPr>
            <p:ph type="title"/>
          </p:nvPr>
        </p:nvSpPr>
        <p:spPr>
          <a:xfrm>
            <a:off x="7112369" y="536575"/>
            <a:ext cx="4078800" cy="1453003"/>
          </a:xfrm>
        </p:spPr>
        <p:txBody>
          <a:bodyPr wrap="square" anchor="b">
            <a:normAutofit/>
          </a:bodyPr>
          <a:lstStyle/>
          <a:p>
            <a:pPr algn="ctr"/>
            <a:r>
              <a:rPr lang="en-US" dirty="0"/>
              <a:t>IRA- MFP Impact on 340B Covered Entities</a:t>
            </a:r>
            <a:endParaRPr lang="en-US"/>
          </a:p>
        </p:txBody>
      </p:sp>
      <p:sp>
        <p:nvSpPr>
          <p:cNvPr id="12" name="Rectangle 11">
            <a:extLst>
              <a:ext uri="{FF2B5EF4-FFF2-40B4-BE49-F238E27FC236}">
                <a16:creationId xmlns:a16="http://schemas.microsoft.com/office/drawing/2014/main" id="{4168C6BE-41CC-4C4D-850F-F82321AE7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5" name="Picture 4">
            <a:extLst>
              <a:ext uri="{FF2B5EF4-FFF2-40B4-BE49-F238E27FC236}">
                <a16:creationId xmlns:a16="http://schemas.microsoft.com/office/drawing/2014/main" id="{D227EF5E-B9EA-B153-6DB5-E8AC0B2FBC35}"/>
              </a:ext>
            </a:extLst>
          </p:cNvPr>
          <p:cNvPicPr>
            <a:picLocks noChangeAspect="1"/>
          </p:cNvPicPr>
          <p:nvPr/>
        </p:nvPicPr>
        <p:blipFill>
          <a:blip r:embed="rId2"/>
          <a:stretch>
            <a:fillRect/>
          </a:stretch>
        </p:blipFill>
        <p:spPr>
          <a:xfrm>
            <a:off x="540000" y="2083953"/>
            <a:ext cx="4999885" cy="2687438"/>
          </a:xfrm>
          <a:prstGeom prst="rect">
            <a:avLst/>
          </a:prstGeom>
        </p:spPr>
      </p:pic>
      <p:cxnSp>
        <p:nvCxnSpPr>
          <p:cNvPr id="14" name="Straight Connector 13">
            <a:extLst>
              <a:ext uri="{FF2B5EF4-FFF2-40B4-BE49-F238E27FC236}">
                <a16:creationId xmlns:a16="http://schemas.microsoft.com/office/drawing/2014/main" id="{4CBC1FDF-AE13-4731-B38F-2761BDFDBB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5406667-5B2B-D477-B5FB-0F03B1176A24}"/>
              </a:ext>
            </a:extLst>
          </p:cNvPr>
          <p:cNvSpPr>
            <a:spLocks noGrp="1"/>
          </p:cNvSpPr>
          <p:nvPr>
            <p:ph idx="1"/>
          </p:nvPr>
        </p:nvSpPr>
        <p:spPr>
          <a:xfrm>
            <a:off x="6636000" y="2647949"/>
            <a:ext cx="5203575" cy="3673471"/>
          </a:xfrm>
        </p:spPr>
        <p:txBody>
          <a:bodyPr>
            <a:normAutofit/>
          </a:bodyPr>
          <a:lstStyle/>
          <a:p>
            <a:pPr>
              <a:lnSpc>
                <a:spcPct val="140000"/>
              </a:lnSpc>
            </a:pPr>
            <a:r>
              <a:rPr lang="en-US" dirty="0">
                <a:latin typeface="Times New Roman" panose="02020603050405020304" pitchFamily="18" charset="0"/>
                <a:cs typeface="Times New Roman" panose="02020603050405020304" pitchFamily="18" charset="0"/>
              </a:rPr>
              <a:t>MFP will result in reduced reimbursement for negotiated drugs covered by Medicare Part D.</a:t>
            </a:r>
          </a:p>
          <a:p>
            <a:pPr>
              <a:lnSpc>
                <a:spcPct val="140000"/>
              </a:lnSpc>
            </a:pPr>
            <a:endParaRPr lang="en-US" dirty="0">
              <a:latin typeface="Times New Roman" panose="02020603050405020304" pitchFamily="18" charset="0"/>
              <a:cs typeface="Times New Roman" panose="02020603050405020304" pitchFamily="18" charset="0"/>
            </a:endParaRPr>
          </a:p>
          <a:p>
            <a:pPr>
              <a:lnSpc>
                <a:spcPct val="140000"/>
              </a:lnSpc>
            </a:pPr>
            <a:r>
              <a:rPr lang="en-US" dirty="0">
                <a:latin typeface="Times New Roman" panose="02020603050405020304" pitchFamily="18" charset="0"/>
                <a:cs typeface="Times New Roman" panose="02020603050405020304" pitchFamily="18" charset="0"/>
              </a:rPr>
              <a:t>340B Covered Entities will see a decreased financial benefit from using 340B drugs for Medicare beneficiaries. </a:t>
            </a:r>
          </a:p>
          <a:p>
            <a:pPr marL="0" indent="0">
              <a:lnSpc>
                <a:spcPct val="140000"/>
              </a:lnSpc>
              <a:buNone/>
            </a:pPr>
            <a:endParaRPr lang="en-US" sz="1600" dirty="0"/>
          </a:p>
        </p:txBody>
      </p:sp>
    </p:spTree>
    <p:extLst>
      <p:ext uri="{BB962C8B-B14F-4D97-AF65-F5344CB8AC3E}">
        <p14:creationId xmlns:p14="http://schemas.microsoft.com/office/powerpoint/2010/main" val="96594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B87E3B-63FE-F872-0B72-488CBC3FE73E}"/>
              </a:ext>
            </a:extLst>
          </p:cNvPr>
          <p:cNvSpPr>
            <a:spLocks noGrp="1"/>
          </p:cNvSpPr>
          <p:nvPr>
            <p:ph type="title"/>
          </p:nvPr>
        </p:nvSpPr>
        <p:spPr>
          <a:xfrm>
            <a:off x="990000" y="801096"/>
            <a:ext cx="4078800" cy="1453003"/>
          </a:xfrm>
        </p:spPr>
        <p:txBody>
          <a:bodyPr wrap="square" anchor="b">
            <a:normAutofit/>
          </a:bodyPr>
          <a:lstStyle/>
          <a:p>
            <a:pPr algn="ctr"/>
            <a:r>
              <a:rPr lang="en-US" dirty="0"/>
              <a:t>Maximum Fair Prices- Effective 1/1/26</a:t>
            </a:r>
          </a:p>
        </p:txBody>
      </p:sp>
      <p:cxnSp>
        <p:nvCxnSpPr>
          <p:cNvPr id="41" name="Straight Connector 40">
            <a:extLst>
              <a:ext uri="{FF2B5EF4-FFF2-40B4-BE49-F238E27FC236}">
                <a16:creationId xmlns:a16="http://schemas.microsoft.com/office/drawing/2014/main" id="{76D745DA-D03E-47A2-9936-01C39D51A4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7594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400D878A-30C5-AFD2-9336-F4A737EDA0D6}"/>
              </a:ext>
            </a:extLst>
          </p:cNvPr>
          <p:cNvSpPr>
            <a:spLocks noGrp="1"/>
          </p:cNvSpPr>
          <p:nvPr>
            <p:ph idx="1"/>
          </p:nvPr>
        </p:nvSpPr>
        <p:spPr>
          <a:xfrm>
            <a:off x="990000" y="2877018"/>
            <a:ext cx="4078800" cy="2901482"/>
          </a:xfrm>
        </p:spPr>
        <p:txBody>
          <a:bodyPr>
            <a:normAutofit/>
          </a:bodyPr>
          <a:lstStyle/>
          <a:p>
            <a:endParaRPr lang="en-US" dirty="0"/>
          </a:p>
        </p:txBody>
      </p:sp>
      <p:sp>
        <p:nvSpPr>
          <p:cNvPr id="42" name="Rectangle 41">
            <a:extLst>
              <a:ext uri="{FF2B5EF4-FFF2-40B4-BE49-F238E27FC236}">
                <a16:creationId xmlns:a16="http://schemas.microsoft.com/office/drawing/2014/main" id="{E95A6F56-5B66-4656-B01E-938834D6A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9" name="Content Placeholder 8">
            <a:extLst>
              <a:ext uri="{FF2B5EF4-FFF2-40B4-BE49-F238E27FC236}">
                <a16:creationId xmlns:a16="http://schemas.microsoft.com/office/drawing/2014/main" id="{C755647E-D901-E7AC-2A63-EDC5A3AB0465}"/>
              </a:ext>
            </a:extLst>
          </p:cNvPr>
          <p:cNvPicPr>
            <a:picLocks noChangeAspect="1"/>
          </p:cNvPicPr>
          <p:nvPr/>
        </p:nvPicPr>
        <p:blipFill>
          <a:blip r:embed="rId2"/>
          <a:stretch>
            <a:fillRect/>
          </a:stretch>
        </p:blipFill>
        <p:spPr>
          <a:xfrm>
            <a:off x="6144367" y="2008955"/>
            <a:ext cx="5943033" cy="3372670"/>
          </a:xfrm>
          <a:prstGeom prst="rect">
            <a:avLst/>
          </a:prstGeom>
        </p:spPr>
      </p:pic>
    </p:spTree>
    <p:extLst>
      <p:ext uri="{BB962C8B-B14F-4D97-AF65-F5344CB8AC3E}">
        <p14:creationId xmlns:p14="http://schemas.microsoft.com/office/powerpoint/2010/main" val="2070618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D4889-5B9B-92F9-ADAA-02799C979BF9}"/>
              </a:ext>
            </a:extLst>
          </p:cNvPr>
          <p:cNvSpPr>
            <a:spLocks noGrp="1"/>
          </p:cNvSpPr>
          <p:nvPr>
            <p:ph type="title"/>
          </p:nvPr>
        </p:nvSpPr>
        <p:spPr>
          <a:xfrm>
            <a:off x="990000" y="536575"/>
            <a:ext cx="4078800" cy="1453003"/>
          </a:xfrm>
        </p:spPr>
        <p:txBody>
          <a:bodyPr wrap="square" anchor="b">
            <a:normAutofit/>
          </a:bodyPr>
          <a:lstStyle/>
          <a:p>
            <a:pPr algn="ctr"/>
            <a:r>
              <a:rPr lang="en-US" dirty="0"/>
              <a:t>MFP or 340B?</a:t>
            </a:r>
          </a:p>
        </p:txBody>
      </p:sp>
      <p:cxnSp>
        <p:nvCxnSpPr>
          <p:cNvPr id="12" name="Straight Connector 11">
            <a:extLst>
              <a:ext uri="{FF2B5EF4-FFF2-40B4-BE49-F238E27FC236}">
                <a16:creationId xmlns:a16="http://schemas.microsoft.com/office/drawing/2014/main" id="{76D745DA-D03E-47A2-9936-01C39D51A4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7594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C23F987-82EF-686E-012F-9A641F67EF7B}"/>
              </a:ext>
            </a:extLst>
          </p:cNvPr>
          <p:cNvSpPr>
            <a:spLocks noGrp="1"/>
          </p:cNvSpPr>
          <p:nvPr>
            <p:ph idx="1"/>
          </p:nvPr>
        </p:nvSpPr>
        <p:spPr>
          <a:xfrm>
            <a:off x="438150" y="2596897"/>
            <a:ext cx="5116862" cy="3889628"/>
          </a:xfrm>
        </p:spPr>
        <p:txBody>
          <a:bodyPr>
            <a:normAutofit/>
          </a:bodyPr>
          <a:lstStyle/>
          <a:p>
            <a:pPr>
              <a:lnSpc>
                <a:spcPct val="140000"/>
              </a:lnSpc>
            </a:pPr>
            <a:r>
              <a:rPr lang="en-US" sz="1800" dirty="0">
                <a:latin typeface="Times New Roman" panose="02020603050405020304" pitchFamily="18" charset="0"/>
                <a:cs typeface="Times New Roman" panose="02020603050405020304" pitchFamily="18" charset="0"/>
              </a:rPr>
              <a:t>CE may purchase drugs subject to MFP under 340B program or outside of 340B program. Manufacturers are not required to provide both 340B ceiling price and MFP on the same claim. </a:t>
            </a:r>
          </a:p>
          <a:p>
            <a:pPr>
              <a:lnSpc>
                <a:spcPct val="140000"/>
              </a:lnSpc>
            </a:pPr>
            <a:r>
              <a:rPr lang="en-US" sz="1800" dirty="0">
                <a:latin typeface="Times New Roman" panose="02020603050405020304" pitchFamily="18" charset="0"/>
                <a:cs typeface="Times New Roman" panose="02020603050405020304" pitchFamily="18" charset="0"/>
              </a:rPr>
              <a:t>Medicare Part D reimbursement is based on MFP. </a:t>
            </a:r>
          </a:p>
          <a:p>
            <a:pPr>
              <a:lnSpc>
                <a:spcPct val="140000"/>
              </a:lnSpc>
            </a:pPr>
            <a:r>
              <a:rPr lang="en-US" sz="1800" dirty="0">
                <a:latin typeface="Times New Roman" panose="02020603050405020304" pitchFamily="18" charset="0"/>
                <a:cs typeface="Times New Roman" panose="02020603050405020304" pitchFamily="18" charset="0"/>
              </a:rPr>
              <a:t>If 340B price is less than MFP, CE will have </a:t>
            </a:r>
            <a:r>
              <a:rPr lang="en-US" sz="1800" i="1" dirty="0">
                <a:latin typeface="Times New Roman" panose="02020603050405020304" pitchFamily="18" charset="0"/>
                <a:cs typeface="Times New Roman" panose="02020603050405020304" pitchFamily="18" charset="0"/>
              </a:rPr>
              <a:t>some </a:t>
            </a:r>
            <a:r>
              <a:rPr lang="en-US" sz="1800" dirty="0">
                <a:latin typeface="Times New Roman" panose="02020603050405020304" pitchFamily="18" charset="0"/>
                <a:cs typeface="Times New Roman" panose="02020603050405020304" pitchFamily="18" charset="0"/>
              </a:rPr>
              <a:t>savings. </a:t>
            </a:r>
          </a:p>
          <a:p>
            <a:pPr>
              <a:lnSpc>
                <a:spcPct val="140000"/>
              </a:lnSpc>
            </a:pPr>
            <a:endParaRPr lang="en-US" sz="1300" dirty="0"/>
          </a:p>
        </p:txBody>
      </p:sp>
      <p:sp>
        <p:nvSpPr>
          <p:cNvPr id="14" name="Rectangle 13">
            <a:extLst>
              <a:ext uri="{FF2B5EF4-FFF2-40B4-BE49-F238E27FC236}">
                <a16:creationId xmlns:a16="http://schemas.microsoft.com/office/drawing/2014/main" id="{E95A6F56-5B66-4656-B01E-938834D6A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5" name="Picture 4">
            <a:extLst>
              <a:ext uri="{FF2B5EF4-FFF2-40B4-BE49-F238E27FC236}">
                <a16:creationId xmlns:a16="http://schemas.microsoft.com/office/drawing/2014/main" id="{C966E68F-F85A-4A59-FA92-7C0A420735F4}"/>
              </a:ext>
            </a:extLst>
          </p:cNvPr>
          <p:cNvPicPr>
            <a:picLocks noChangeAspect="1"/>
          </p:cNvPicPr>
          <p:nvPr/>
        </p:nvPicPr>
        <p:blipFill>
          <a:blip r:embed="rId2"/>
          <a:stretch>
            <a:fillRect/>
          </a:stretch>
        </p:blipFill>
        <p:spPr>
          <a:xfrm>
            <a:off x="6651127" y="2083953"/>
            <a:ext cx="4999885" cy="2687438"/>
          </a:xfrm>
          <a:prstGeom prst="rect">
            <a:avLst/>
          </a:prstGeom>
        </p:spPr>
      </p:pic>
    </p:spTree>
    <p:extLst>
      <p:ext uri="{BB962C8B-B14F-4D97-AF65-F5344CB8AC3E}">
        <p14:creationId xmlns:p14="http://schemas.microsoft.com/office/powerpoint/2010/main" val="4115409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57673-6335-D5B1-0F91-3BBC0A93695F}"/>
              </a:ext>
            </a:extLst>
          </p:cNvPr>
          <p:cNvSpPr>
            <a:spLocks noGrp="1"/>
          </p:cNvSpPr>
          <p:nvPr>
            <p:ph type="title"/>
          </p:nvPr>
        </p:nvSpPr>
        <p:spPr>
          <a:xfrm>
            <a:off x="2748000" y="427220"/>
            <a:ext cx="6696000" cy="1077218"/>
          </a:xfrm>
        </p:spPr>
        <p:txBody>
          <a:bodyPr wrap="square" anchor="b">
            <a:normAutofit/>
          </a:bodyPr>
          <a:lstStyle/>
          <a:p>
            <a:pPr algn="ctr"/>
            <a:r>
              <a:rPr lang="en-US" dirty="0"/>
              <a:t>Anticipating Reduced Revenue</a:t>
            </a:r>
            <a:endParaRPr lang="en-US"/>
          </a:p>
        </p:txBody>
      </p:sp>
      <p:cxnSp>
        <p:nvCxnSpPr>
          <p:cNvPr id="13" name="Straight Connector 12">
            <a:extLst>
              <a:ext uri="{FF2B5EF4-FFF2-40B4-BE49-F238E27FC236}">
                <a16:creationId xmlns:a16="http://schemas.microsoft.com/office/drawing/2014/main" id="{653B9D3A-F8F6-4354-8088-6E520C2A64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194300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149063-E9D2-C579-1D35-093314A4FDE6}"/>
              </a:ext>
            </a:extLst>
          </p:cNvPr>
          <p:cNvSpPr>
            <a:spLocks noGrp="1"/>
          </p:cNvSpPr>
          <p:nvPr>
            <p:ph idx="1"/>
          </p:nvPr>
        </p:nvSpPr>
        <p:spPr>
          <a:xfrm>
            <a:off x="2352675" y="2391877"/>
            <a:ext cx="7639049" cy="3770795"/>
          </a:xfrm>
        </p:spPr>
        <p:txBody>
          <a:bodyPr>
            <a:normAutofit/>
          </a:bodyPr>
          <a:lstStyle/>
          <a:p>
            <a:pPr>
              <a:lnSpc>
                <a:spcPct val="140000"/>
              </a:lnSpc>
            </a:pPr>
            <a:r>
              <a:rPr lang="en-US" dirty="0">
                <a:latin typeface="Times New Roman" panose="02020603050405020304" pitchFamily="18" charset="0"/>
                <a:cs typeface="Times New Roman" panose="02020603050405020304" pitchFamily="18" charset="0"/>
              </a:rPr>
              <a:t>Based on the 2026 drug list and MFPs, we calculated potential reduced revenue at both of our in-house pharmacies and at our contract pharmacies.</a:t>
            </a:r>
          </a:p>
          <a:p>
            <a:pPr>
              <a:lnSpc>
                <a:spcPct val="140000"/>
              </a:lnSpc>
            </a:pPr>
            <a:r>
              <a:rPr lang="en-US" dirty="0">
                <a:latin typeface="Times New Roman" panose="02020603050405020304" pitchFamily="18" charset="0"/>
                <a:cs typeface="Times New Roman" panose="02020603050405020304" pitchFamily="18" charset="0"/>
              </a:rPr>
              <a:t>The potential reduced revenue may be extremely significant. </a:t>
            </a:r>
          </a:p>
          <a:p>
            <a:pPr>
              <a:lnSpc>
                <a:spcPct val="140000"/>
              </a:lnSpc>
            </a:pPr>
            <a:r>
              <a:rPr lang="en-US" dirty="0">
                <a:latin typeface="Times New Roman" panose="02020603050405020304" pitchFamily="18" charset="0"/>
                <a:cs typeface="Times New Roman" panose="02020603050405020304" pitchFamily="18" charset="0"/>
              </a:rPr>
              <a:t>It is VERY IMPORTANT that at we continue to monitor and start planning for this impact NOW. </a:t>
            </a:r>
          </a:p>
          <a:p>
            <a:pPr>
              <a:lnSpc>
                <a:spcPct val="140000"/>
              </a:lnSpc>
            </a:pPr>
            <a:r>
              <a:rPr lang="en-US" dirty="0">
                <a:latin typeface="Times New Roman" panose="02020603050405020304" pitchFamily="18" charset="0"/>
                <a:cs typeface="Times New Roman" panose="02020603050405020304" pitchFamily="18" charset="0"/>
              </a:rPr>
              <a:t>This will affect the entire organization. </a:t>
            </a:r>
          </a:p>
        </p:txBody>
      </p:sp>
    </p:spTree>
    <p:extLst>
      <p:ext uri="{BB962C8B-B14F-4D97-AF65-F5344CB8AC3E}">
        <p14:creationId xmlns:p14="http://schemas.microsoft.com/office/powerpoint/2010/main" val="2669297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274A0-A4FF-43B8-5A3A-1BE797DA42E7}"/>
              </a:ext>
            </a:extLst>
          </p:cNvPr>
          <p:cNvSpPr>
            <a:spLocks noGrp="1"/>
          </p:cNvSpPr>
          <p:nvPr>
            <p:ph type="title"/>
          </p:nvPr>
        </p:nvSpPr>
        <p:spPr>
          <a:xfrm>
            <a:off x="304805" y="1084263"/>
            <a:ext cx="5438769" cy="4689475"/>
          </a:xfrm>
        </p:spPr>
        <p:txBody>
          <a:bodyPr anchor="ctr">
            <a:normAutofit/>
          </a:bodyPr>
          <a:lstStyle/>
          <a:p>
            <a:pPr algn="ctr"/>
            <a:r>
              <a:rPr lang="en-US" dirty="0"/>
              <a:t>Meeting #1- Opening Remarks/State of 340B</a:t>
            </a:r>
          </a:p>
        </p:txBody>
      </p:sp>
      <p:cxnSp>
        <p:nvCxnSpPr>
          <p:cNvPr id="10" name="Straight Connector 9">
            <a:extLst>
              <a:ext uri="{FF2B5EF4-FFF2-40B4-BE49-F238E27FC236}">
                <a16:creationId xmlns:a16="http://schemas.microsoft.com/office/drawing/2014/main" id="{4B3C268A-06CC-4310-BA94-F0B6B6E8CF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3159000"/>
            <a:ext cx="0" cy="54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8BA749-8DD6-F71C-0E22-F6E3C819DDFA}"/>
              </a:ext>
            </a:extLst>
          </p:cNvPr>
          <p:cNvSpPr>
            <a:spLocks noGrp="1"/>
          </p:cNvSpPr>
          <p:nvPr>
            <p:ph idx="1"/>
          </p:nvPr>
        </p:nvSpPr>
        <p:spPr>
          <a:xfrm>
            <a:off x="6210302" y="514475"/>
            <a:ext cx="5867397" cy="6369050"/>
          </a:xfrm>
        </p:spPr>
        <p:txBody>
          <a:bodyPr anchor="ctr">
            <a:normAutofit fontScale="92500" lnSpcReduction="20000"/>
          </a:bodyPr>
          <a:lstStyle/>
          <a:p>
            <a:pPr marL="0" indent="0">
              <a:lnSpc>
                <a:spcPct val="140000"/>
              </a:lnSpc>
              <a:buNone/>
            </a:pPr>
            <a:endParaRPr lang="en-US" sz="1400" b="1" dirty="0"/>
          </a:p>
          <a:p>
            <a:pPr marL="0" indent="0">
              <a:lnSpc>
                <a:spcPct val="140000"/>
              </a:lnSpc>
              <a:buNone/>
            </a:pPr>
            <a:endParaRPr lang="en-US" sz="1400" b="1" dirty="0"/>
          </a:p>
          <a:p>
            <a:pPr marL="0" indent="0">
              <a:lnSpc>
                <a:spcPct val="140000"/>
              </a:lnSpc>
              <a:buNone/>
            </a:pPr>
            <a:endParaRPr lang="en-US" sz="1800" b="1" dirty="0"/>
          </a:p>
          <a:p>
            <a:pPr marL="0" indent="0">
              <a:lnSpc>
                <a:spcPct val="140000"/>
              </a:lnSpc>
              <a:buNone/>
            </a:pPr>
            <a:endParaRPr lang="en-US" sz="1800" b="1" dirty="0"/>
          </a:p>
          <a:p>
            <a:pPr marL="0" indent="0">
              <a:lnSpc>
                <a:spcPct val="140000"/>
              </a:lnSpc>
              <a:buNone/>
            </a:pPr>
            <a:r>
              <a:rPr lang="en-US" sz="1800" b="1" dirty="0">
                <a:latin typeface="Times New Roman" panose="02020603050405020304" pitchFamily="18" charset="0"/>
                <a:cs typeface="Times New Roman" panose="02020603050405020304" pitchFamily="18" charset="0"/>
              </a:rPr>
              <a:t>Theme</a:t>
            </a:r>
          </a:p>
          <a:p>
            <a:pPr>
              <a:lnSpc>
                <a:spcPct val="140000"/>
              </a:lnSpc>
            </a:pPr>
            <a:r>
              <a:rPr lang="en-US" sz="1800" dirty="0">
                <a:latin typeface="Times New Roman" panose="02020603050405020304" pitchFamily="18" charset="0"/>
                <a:cs typeface="Times New Roman" panose="02020603050405020304" pitchFamily="18" charset="0"/>
              </a:rPr>
              <a:t>There is a LOT going on right now; there is a lot of “talk” happening. These are “uncertain times” for sure. </a:t>
            </a:r>
          </a:p>
          <a:p>
            <a:pPr>
              <a:lnSpc>
                <a:spcPct val="140000"/>
              </a:lnSpc>
            </a:pPr>
            <a:endParaRPr lang="en-US" sz="1800" dirty="0">
              <a:latin typeface="Times New Roman" panose="02020603050405020304" pitchFamily="18" charset="0"/>
              <a:cs typeface="Times New Roman" panose="02020603050405020304" pitchFamily="18" charset="0"/>
            </a:endParaRPr>
          </a:p>
          <a:p>
            <a:pPr marL="0" indent="0">
              <a:lnSpc>
                <a:spcPct val="140000"/>
              </a:lnSpc>
              <a:buNone/>
            </a:pPr>
            <a:r>
              <a:rPr lang="en-US" sz="1800" b="1" dirty="0">
                <a:latin typeface="Times New Roman" panose="02020603050405020304" pitchFamily="18" charset="0"/>
                <a:cs typeface="Times New Roman" panose="02020603050405020304" pitchFamily="18" charset="0"/>
              </a:rPr>
              <a:t>The State of 340B</a:t>
            </a:r>
          </a:p>
          <a:p>
            <a:pPr>
              <a:lnSpc>
                <a:spcPct val="140000"/>
              </a:lnSpc>
            </a:pPr>
            <a:r>
              <a:rPr lang="en-US" sz="1800" dirty="0">
                <a:latin typeface="Times New Roman" panose="02020603050405020304" pitchFamily="18" charset="0"/>
                <a:cs typeface="Times New Roman" panose="02020603050405020304" pitchFamily="18" charset="0"/>
              </a:rPr>
              <a:t>Many states are taking action to protect the 340B program. </a:t>
            </a:r>
          </a:p>
          <a:p>
            <a:pPr>
              <a:lnSpc>
                <a:spcPct val="140000"/>
              </a:lnSpc>
            </a:pPr>
            <a:r>
              <a:rPr lang="en-US" sz="1800" dirty="0">
                <a:latin typeface="Times New Roman" panose="02020603050405020304" pitchFamily="18" charset="0"/>
                <a:cs typeface="Times New Roman" panose="02020603050405020304" pitchFamily="18" charset="0"/>
              </a:rPr>
              <a:t>Individual states are introducing 340B bills aimed at contract pharmacy restrictions and a potential rebate mode. </a:t>
            </a:r>
          </a:p>
          <a:p>
            <a:pPr>
              <a:lnSpc>
                <a:spcPct val="140000"/>
              </a:lnSpc>
            </a:pPr>
            <a:r>
              <a:rPr lang="en-US" sz="1800" dirty="0">
                <a:latin typeface="Times New Roman" panose="02020603050405020304" pitchFamily="18" charset="0"/>
                <a:cs typeface="Times New Roman" panose="02020603050405020304" pitchFamily="18" charset="0"/>
              </a:rPr>
              <a:t>This shows how important the 340B program is to each state. </a:t>
            </a:r>
          </a:p>
          <a:p>
            <a:pPr lvl="1">
              <a:lnSpc>
                <a:spcPct val="140000"/>
              </a:lnSpc>
            </a:pPr>
            <a:endParaRPr lang="en-US" sz="1400" dirty="0">
              <a:latin typeface="Times New Roman" panose="02020603050405020304" pitchFamily="18" charset="0"/>
              <a:cs typeface="Times New Roman" panose="02020603050405020304" pitchFamily="18" charset="0"/>
            </a:endParaRPr>
          </a:p>
          <a:p>
            <a:pPr marL="0" indent="0">
              <a:lnSpc>
                <a:spcPct val="140000"/>
              </a:lnSpc>
              <a:buNone/>
            </a:pPr>
            <a:endParaRPr lang="en-US" sz="1400" b="1" dirty="0">
              <a:latin typeface="Times New Roman" panose="02020603050405020304" pitchFamily="18" charset="0"/>
              <a:cs typeface="Times New Roman" panose="02020603050405020304" pitchFamily="18" charset="0"/>
            </a:endParaRPr>
          </a:p>
          <a:p>
            <a:pPr marL="0" indent="0">
              <a:lnSpc>
                <a:spcPct val="140000"/>
              </a:lnSpc>
              <a:buNone/>
            </a:pPr>
            <a:endParaRPr lang="en-US" sz="1400" b="1" dirty="0"/>
          </a:p>
          <a:p>
            <a:pPr marL="0" indent="0">
              <a:lnSpc>
                <a:spcPct val="140000"/>
              </a:lnSpc>
              <a:buNone/>
            </a:pPr>
            <a:endParaRPr lang="en-US" sz="1400" dirty="0"/>
          </a:p>
          <a:p>
            <a:pPr marL="0" indent="0">
              <a:lnSpc>
                <a:spcPct val="140000"/>
              </a:lnSpc>
              <a:buNone/>
            </a:pPr>
            <a:endParaRPr lang="en-US" sz="1400" dirty="0"/>
          </a:p>
          <a:p>
            <a:pPr>
              <a:lnSpc>
                <a:spcPct val="140000"/>
              </a:lnSpc>
            </a:pPr>
            <a:endParaRPr lang="en-US" sz="1400" dirty="0"/>
          </a:p>
          <a:p>
            <a:pPr marL="0" indent="0">
              <a:lnSpc>
                <a:spcPct val="140000"/>
              </a:lnSpc>
              <a:buNone/>
            </a:pPr>
            <a:endParaRPr lang="en-US" sz="1400" dirty="0"/>
          </a:p>
        </p:txBody>
      </p:sp>
    </p:spTree>
    <p:extLst>
      <p:ext uri="{BB962C8B-B14F-4D97-AF65-F5344CB8AC3E}">
        <p14:creationId xmlns:p14="http://schemas.microsoft.com/office/powerpoint/2010/main" val="2127399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0B7C3-9B53-4052-7CB2-46CFD2D8E8EF}"/>
              </a:ext>
            </a:extLst>
          </p:cNvPr>
          <p:cNvSpPr>
            <a:spLocks noGrp="1"/>
          </p:cNvSpPr>
          <p:nvPr>
            <p:ph type="title"/>
          </p:nvPr>
        </p:nvSpPr>
        <p:spPr>
          <a:xfrm>
            <a:off x="2748000" y="427220"/>
            <a:ext cx="6696000" cy="1077218"/>
          </a:xfrm>
        </p:spPr>
        <p:txBody>
          <a:bodyPr wrap="square" anchor="b">
            <a:normAutofit/>
          </a:bodyPr>
          <a:lstStyle/>
          <a:p>
            <a:pPr algn="ctr"/>
            <a:r>
              <a:rPr lang="en-US" dirty="0"/>
              <a:t>Rebates- Replacing Upfront 340B Discounts with Rebates</a:t>
            </a:r>
          </a:p>
        </p:txBody>
      </p:sp>
      <p:cxnSp>
        <p:nvCxnSpPr>
          <p:cNvPr id="8" name="Straight Connector 7">
            <a:extLst>
              <a:ext uri="{FF2B5EF4-FFF2-40B4-BE49-F238E27FC236}">
                <a16:creationId xmlns:a16="http://schemas.microsoft.com/office/drawing/2014/main" id="{653B9D3A-F8F6-4354-8088-6E520C2A64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194300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53A28B4-3D0A-ECBF-1975-C89FF2785A71}"/>
              </a:ext>
            </a:extLst>
          </p:cNvPr>
          <p:cNvSpPr>
            <a:spLocks noGrp="1"/>
          </p:cNvSpPr>
          <p:nvPr>
            <p:ph idx="1"/>
          </p:nvPr>
        </p:nvSpPr>
        <p:spPr>
          <a:xfrm>
            <a:off x="1885950" y="2391877"/>
            <a:ext cx="8305800" cy="4038902"/>
          </a:xfrm>
        </p:spPr>
        <p:txBody>
          <a:bodyPr>
            <a:normAutofit/>
          </a:bodyPr>
          <a:lstStyle/>
          <a:p>
            <a:pPr marL="0" indent="0">
              <a:lnSpc>
                <a:spcPct val="140000"/>
              </a:lnSpc>
              <a:buNone/>
            </a:pPr>
            <a:r>
              <a:rPr lang="en-US" dirty="0">
                <a:latin typeface="Times New Roman" panose="02020603050405020304" pitchFamily="18" charset="0"/>
                <a:cs typeface="Times New Roman" panose="02020603050405020304" pitchFamily="18" charset="0"/>
              </a:rPr>
              <a:t>Five manufacturers are suing HRSA to override HRSA’s determination that manufacturers may not implement rebates absent permission by HRSA. </a:t>
            </a:r>
          </a:p>
          <a:p>
            <a:pPr marL="0" indent="0">
              <a:lnSpc>
                <a:spcPct val="140000"/>
              </a:lnSpc>
              <a:buNone/>
            </a:pPr>
            <a:endParaRPr lang="en-US" dirty="0">
              <a:latin typeface="Times New Roman" panose="02020603050405020304" pitchFamily="18" charset="0"/>
              <a:cs typeface="Times New Roman" panose="02020603050405020304" pitchFamily="18" charset="0"/>
            </a:endParaRPr>
          </a:p>
          <a:p>
            <a:pPr marL="817200" lvl="1" indent="-457200">
              <a:lnSpc>
                <a:spcPct val="140000"/>
              </a:lnSpc>
              <a:buAutoNum type="arabicPeriod"/>
            </a:pPr>
            <a:r>
              <a:rPr lang="en-US" dirty="0">
                <a:latin typeface="Times New Roman" panose="02020603050405020304" pitchFamily="18" charset="0"/>
                <a:cs typeface="Times New Roman" panose="02020603050405020304" pitchFamily="18" charset="0"/>
              </a:rPr>
              <a:t>Johnson and Johnson</a:t>
            </a:r>
          </a:p>
          <a:p>
            <a:pPr marL="817200" lvl="1" indent="-457200">
              <a:lnSpc>
                <a:spcPct val="140000"/>
              </a:lnSpc>
              <a:buAutoNum type="arabicPeriod"/>
            </a:pPr>
            <a:r>
              <a:rPr lang="en-US" dirty="0">
                <a:latin typeface="Times New Roman" panose="02020603050405020304" pitchFamily="18" charset="0"/>
                <a:cs typeface="Times New Roman" panose="02020603050405020304" pitchFamily="18" charset="0"/>
              </a:rPr>
              <a:t>Sanofi</a:t>
            </a:r>
          </a:p>
          <a:p>
            <a:pPr marL="817200" lvl="1" indent="-457200">
              <a:lnSpc>
                <a:spcPct val="140000"/>
              </a:lnSpc>
              <a:buAutoNum type="arabicPeriod"/>
            </a:pPr>
            <a:r>
              <a:rPr lang="en-US" dirty="0">
                <a:latin typeface="Times New Roman" panose="02020603050405020304" pitchFamily="18" charset="0"/>
                <a:cs typeface="Times New Roman" panose="02020603050405020304" pitchFamily="18" charset="0"/>
              </a:rPr>
              <a:t>Bristol Myers Squibb</a:t>
            </a:r>
          </a:p>
          <a:p>
            <a:pPr marL="817200" lvl="1" indent="-457200">
              <a:lnSpc>
                <a:spcPct val="140000"/>
              </a:lnSpc>
              <a:buAutoNum type="arabicPeriod"/>
            </a:pPr>
            <a:r>
              <a:rPr lang="en-US" dirty="0">
                <a:latin typeface="Times New Roman" panose="02020603050405020304" pitchFamily="18" charset="0"/>
                <a:cs typeface="Times New Roman" panose="02020603050405020304" pitchFamily="18" charset="0"/>
              </a:rPr>
              <a:t>Eli Lilly</a:t>
            </a:r>
          </a:p>
          <a:p>
            <a:pPr marL="817200" lvl="1" indent="-457200">
              <a:lnSpc>
                <a:spcPct val="140000"/>
              </a:lnSpc>
              <a:buAutoNum type="arabicPeriod"/>
            </a:pPr>
            <a:r>
              <a:rPr lang="en-US" dirty="0">
                <a:latin typeface="Times New Roman" panose="02020603050405020304" pitchFamily="18" charset="0"/>
                <a:cs typeface="Times New Roman" panose="02020603050405020304" pitchFamily="18" charset="0"/>
              </a:rPr>
              <a:t>Novartis</a:t>
            </a:r>
          </a:p>
        </p:txBody>
      </p:sp>
    </p:spTree>
    <p:extLst>
      <p:ext uri="{BB962C8B-B14F-4D97-AF65-F5344CB8AC3E}">
        <p14:creationId xmlns:p14="http://schemas.microsoft.com/office/powerpoint/2010/main" val="2519123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68346D-5E77-4906-AC8D-57FB88F11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5C7E5-29E2-5A9F-E821-5511785B3CC5}"/>
              </a:ext>
            </a:extLst>
          </p:cNvPr>
          <p:cNvSpPr>
            <a:spLocks noGrp="1"/>
          </p:cNvSpPr>
          <p:nvPr>
            <p:ph type="title"/>
          </p:nvPr>
        </p:nvSpPr>
        <p:spPr>
          <a:xfrm>
            <a:off x="7112369" y="395297"/>
            <a:ext cx="4078800" cy="1594282"/>
          </a:xfrm>
        </p:spPr>
        <p:txBody>
          <a:bodyPr wrap="square" anchor="b">
            <a:normAutofit/>
          </a:bodyPr>
          <a:lstStyle/>
          <a:p>
            <a:pPr algn="ctr"/>
            <a:r>
              <a:rPr lang="en-US" dirty="0"/>
              <a:t>Rebates- How Do They Work?</a:t>
            </a:r>
            <a:endParaRPr lang="en-US"/>
          </a:p>
        </p:txBody>
      </p:sp>
      <p:pic>
        <p:nvPicPr>
          <p:cNvPr id="5" name="Picture 4" descr="Blue scheduled pillbox">
            <a:extLst>
              <a:ext uri="{FF2B5EF4-FFF2-40B4-BE49-F238E27FC236}">
                <a16:creationId xmlns:a16="http://schemas.microsoft.com/office/drawing/2014/main" id="{923F4FD4-2BCE-26A7-D10B-97988108E93E}"/>
              </a:ext>
            </a:extLst>
          </p:cNvPr>
          <p:cNvPicPr>
            <a:picLocks noChangeAspect="1"/>
          </p:cNvPicPr>
          <p:nvPr/>
        </p:nvPicPr>
        <p:blipFill>
          <a:blip r:embed="rId2"/>
          <a:srcRect l="13895" r="26620" b="-1"/>
          <a:stretch/>
        </p:blipFill>
        <p:spPr>
          <a:xfrm>
            <a:off x="20" y="10"/>
            <a:ext cx="5079612" cy="6857990"/>
          </a:xfrm>
          <a:prstGeom prst="rect">
            <a:avLst/>
          </a:prstGeom>
        </p:spPr>
      </p:pic>
      <p:cxnSp>
        <p:nvCxnSpPr>
          <p:cNvPr id="11" name="Straight Connector 10">
            <a:extLst>
              <a:ext uri="{FF2B5EF4-FFF2-40B4-BE49-F238E27FC236}">
                <a16:creationId xmlns:a16="http://schemas.microsoft.com/office/drawing/2014/main" id="{4CBC1FDF-AE13-4731-B38F-2761BDFDBB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B83D4D9-F57E-1518-EA25-32ED1228FFE8}"/>
              </a:ext>
            </a:extLst>
          </p:cNvPr>
          <p:cNvSpPr>
            <a:spLocks noGrp="1"/>
          </p:cNvSpPr>
          <p:nvPr>
            <p:ph idx="1"/>
          </p:nvPr>
        </p:nvSpPr>
        <p:spPr>
          <a:xfrm>
            <a:off x="5591175" y="2877018"/>
            <a:ext cx="6419850" cy="3423198"/>
          </a:xfrm>
        </p:spPr>
        <p:txBody>
          <a:bodyPr>
            <a:normAutofit/>
          </a:bodyPr>
          <a:lstStyle/>
          <a:p>
            <a:pPr>
              <a:lnSpc>
                <a:spcPct val="140000"/>
              </a:lnSpc>
            </a:pPr>
            <a:r>
              <a:rPr lang="en-US" sz="2400" dirty="0">
                <a:latin typeface="Times New Roman" panose="02020603050405020304" pitchFamily="18" charset="0"/>
                <a:cs typeface="Times New Roman" panose="02020603050405020304" pitchFamily="18" charset="0"/>
              </a:rPr>
              <a:t>CE purchases drugs at WAC, sends claims data to the manufacturer via a data collection platform, manufacturer determines if the claim is 340B eligible, manufacturer sends the CE a rebate if the claim is determined as eligible. </a:t>
            </a:r>
          </a:p>
          <a:p>
            <a:pPr>
              <a:lnSpc>
                <a:spcPct val="140000"/>
              </a:lnSpc>
            </a:pPr>
            <a:endParaRPr lang="en-US" sz="1600" dirty="0"/>
          </a:p>
        </p:txBody>
      </p:sp>
    </p:spTree>
    <p:extLst>
      <p:ext uri="{BB962C8B-B14F-4D97-AF65-F5344CB8AC3E}">
        <p14:creationId xmlns:p14="http://schemas.microsoft.com/office/powerpoint/2010/main" val="2416689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2F4B-1047-B547-9486-C9657E82243D}"/>
              </a:ext>
            </a:extLst>
          </p:cNvPr>
          <p:cNvSpPr>
            <a:spLocks noGrp="1"/>
          </p:cNvSpPr>
          <p:nvPr>
            <p:ph type="title"/>
          </p:nvPr>
        </p:nvSpPr>
        <p:spPr>
          <a:xfrm>
            <a:off x="989400" y="100014"/>
            <a:ext cx="10213200" cy="1112836"/>
          </a:xfrm>
        </p:spPr>
        <p:txBody>
          <a:bodyPr/>
          <a:lstStyle/>
          <a:p>
            <a:r>
              <a:rPr lang="en-US" dirty="0"/>
              <a:t>Rebates- Concern for CEs</a:t>
            </a:r>
          </a:p>
        </p:txBody>
      </p:sp>
      <p:graphicFrame>
        <p:nvGraphicFramePr>
          <p:cNvPr id="13" name="Content Placeholder 2">
            <a:extLst>
              <a:ext uri="{FF2B5EF4-FFF2-40B4-BE49-F238E27FC236}">
                <a16:creationId xmlns:a16="http://schemas.microsoft.com/office/drawing/2014/main" id="{815C003D-CB23-1BD0-7DA5-CDF172440813}"/>
              </a:ext>
            </a:extLst>
          </p:cNvPr>
          <p:cNvGraphicFramePr>
            <a:graphicFrameLocks noGrp="1"/>
          </p:cNvGraphicFramePr>
          <p:nvPr>
            <p:ph idx="1"/>
            <p:extLst>
              <p:ext uri="{D42A27DB-BD31-4B8C-83A1-F6EECF244321}">
                <p14:modId xmlns:p14="http://schemas.microsoft.com/office/powerpoint/2010/main" val="1967078661"/>
              </p:ext>
            </p:extLst>
          </p:nvPr>
        </p:nvGraphicFramePr>
        <p:xfrm>
          <a:off x="989400" y="1685925"/>
          <a:ext cx="10213200" cy="484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0073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9B17-4232-6A42-7CF7-19FB02A8944A}"/>
              </a:ext>
            </a:extLst>
          </p:cNvPr>
          <p:cNvSpPr>
            <a:spLocks noGrp="1"/>
          </p:cNvSpPr>
          <p:nvPr>
            <p:ph type="title"/>
          </p:nvPr>
        </p:nvSpPr>
        <p:spPr/>
        <p:txBody>
          <a:bodyPr/>
          <a:lstStyle/>
          <a:p>
            <a:r>
              <a:rPr lang="en-US" dirty="0"/>
              <a:t>Rebates- Concerns for CEs</a:t>
            </a:r>
          </a:p>
        </p:txBody>
      </p:sp>
      <p:graphicFrame>
        <p:nvGraphicFramePr>
          <p:cNvPr id="5" name="Content Placeholder 2">
            <a:extLst>
              <a:ext uri="{FF2B5EF4-FFF2-40B4-BE49-F238E27FC236}">
                <a16:creationId xmlns:a16="http://schemas.microsoft.com/office/drawing/2014/main" id="{6AFA952C-4CF9-2E91-DE12-9CF8FC880C5A}"/>
              </a:ext>
            </a:extLst>
          </p:cNvPr>
          <p:cNvGraphicFramePr>
            <a:graphicFrameLocks noGrp="1"/>
          </p:cNvGraphicFramePr>
          <p:nvPr>
            <p:ph idx="1"/>
            <p:extLst>
              <p:ext uri="{D42A27DB-BD31-4B8C-83A1-F6EECF244321}">
                <p14:modId xmlns:p14="http://schemas.microsoft.com/office/powerpoint/2010/main" val="4001490038"/>
              </p:ext>
            </p:extLst>
          </p:nvPr>
        </p:nvGraphicFramePr>
        <p:xfrm>
          <a:off x="989400" y="1685925"/>
          <a:ext cx="10213200" cy="4040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07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31B4-8393-85F0-CDAF-EAFB1D7CD644}"/>
              </a:ext>
            </a:extLst>
          </p:cNvPr>
          <p:cNvSpPr>
            <a:spLocks noGrp="1"/>
          </p:cNvSpPr>
          <p:nvPr>
            <p:ph type="title"/>
          </p:nvPr>
        </p:nvSpPr>
        <p:spPr>
          <a:xfrm>
            <a:off x="989400" y="120969"/>
            <a:ext cx="10213200" cy="1112836"/>
          </a:xfrm>
        </p:spPr>
        <p:txBody>
          <a:bodyPr/>
          <a:lstStyle/>
          <a:p>
            <a:pPr algn="ctr"/>
            <a:r>
              <a:rPr lang="en-US" dirty="0"/>
              <a:t>Rebates- Manufacturer Arguments </a:t>
            </a:r>
          </a:p>
        </p:txBody>
      </p:sp>
      <p:graphicFrame>
        <p:nvGraphicFramePr>
          <p:cNvPr id="5" name="Content Placeholder 2">
            <a:extLst>
              <a:ext uri="{FF2B5EF4-FFF2-40B4-BE49-F238E27FC236}">
                <a16:creationId xmlns:a16="http://schemas.microsoft.com/office/drawing/2014/main" id="{E64D23F2-AF0E-4CA6-F3B1-6E5C65B62E31}"/>
              </a:ext>
            </a:extLst>
          </p:cNvPr>
          <p:cNvGraphicFramePr>
            <a:graphicFrameLocks noGrp="1"/>
          </p:cNvGraphicFramePr>
          <p:nvPr>
            <p:ph idx="1"/>
            <p:extLst>
              <p:ext uri="{D42A27DB-BD31-4B8C-83A1-F6EECF244321}">
                <p14:modId xmlns:p14="http://schemas.microsoft.com/office/powerpoint/2010/main" val="535323128"/>
              </p:ext>
            </p:extLst>
          </p:nvPr>
        </p:nvGraphicFramePr>
        <p:xfrm>
          <a:off x="989400" y="1685925"/>
          <a:ext cx="10213200" cy="4040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8327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32E21D-5C5D-4CF0-BF66-D489034BCB70}"/>
              </a:ext>
            </a:extLst>
          </p:cNvPr>
          <p:cNvSpPr>
            <a:spLocks noGrp="1"/>
          </p:cNvSpPr>
          <p:nvPr>
            <p:ph type="title"/>
          </p:nvPr>
        </p:nvSpPr>
        <p:spPr>
          <a:xfrm>
            <a:off x="989400" y="251461"/>
            <a:ext cx="10213200" cy="1390902"/>
          </a:xfrm>
        </p:spPr>
        <p:txBody>
          <a:bodyPr anchor="ctr">
            <a:normAutofit/>
          </a:bodyPr>
          <a:lstStyle/>
          <a:p>
            <a:pPr algn="ctr"/>
            <a:r>
              <a:rPr lang="en-US" sz="4800"/>
              <a:t>FQHS Focused Information</a:t>
            </a:r>
          </a:p>
        </p:txBody>
      </p:sp>
      <p:cxnSp>
        <p:nvCxnSpPr>
          <p:cNvPr id="25" name="Straight Connector 24">
            <a:extLst>
              <a:ext uri="{FF2B5EF4-FFF2-40B4-BE49-F238E27FC236}">
                <a16:creationId xmlns:a16="http://schemas.microsoft.com/office/drawing/2014/main" id="{D9BF9BF3-7E9D-458B-A5D2-E730C5FFD0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19649" y="189383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6FECCAF-465A-F242-F1D7-0C2898BD5058}"/>
              </a:ext>
            </a:extLst>
          </p:cNvPr>
          <p:cNvGraphicFramePr>
            <a:graphicFrameLocks noGrp="1"/>
          </p:cNvGraphicFramePr>
          <p:nvPr>
            <p:ph idx="1"/>
            <p:extLst>
              <p:ext uri="{D42A27DB-BD31-4B8C-83A1-F6EECF244321}">
                <p14:modId xmlns:p14="http://schemas.microsoft.com/office/powerpoint/2010/main" val="566649720"/>
              </p:ext>
            </p:extLst>
          </p:nvPr>
        </p:nvGraphicFramePr>
        <p:xfrm>
          <a:off x="1079400" y="2843213"/>
          <a:ext cx="10033200" cy="292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483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15538-C2A4-8EDC-BE2D-61248D71FD11}"/>
              </a:ext>
            </a:extLst>
          </p:cNvPr>
          <p:cNvSpPr>
            <a:spLocks noGrp="1"/>
          </p:cNvSpPr>
          <p:nvPr>
            <p:ph type="title"/>
          </p:nvPr>
        </p:nvSpPr>
        <p:spPr>
          <a:xfrm>
            <a:off x="2748000" y="427220"/>
            <a:ext cx="6696000" cy="1077218"/>
          </a:xfrm>
        </p:spPr>
        <p:txBody>
          <a:bodyPr wrap="square" anchor="b">
            <a:normAutofit/>
          </a:bodyPr>
          <a:lstStyle/>
          <a:p>
            <a:pPr algn="ctr"/>
            <a:r>
              <a:rPr lang="en-US" dirty="0"/>
              <a:t>FQHC Focused Information</a:t>
            </a:r>
            <a:endParaRPr lang="en-US"/>
          </a:p>
        </p:txBody>
      </p:sp>
      <p:cxnSp>
        <p:nvCxnSpPr>
          <p:cNvPr id="8" name="Straight Connector 7">
            <a:extLst>
              <a:ext uri="{FF2B5EF4-FFF2-40B4-BE49-F238E27FC236}">
                <a16:creationId xmlns:a16="http://schemas.microsoft.com/office/drawing/2014/main" id="{653B9D3A-F8F6-4354-8088-6E520C2A64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194300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3AE6E9-6734-1BA4-DAE7-1B0BAFDD01F9}"/>
              </a:ext>
            </a:extLst>
          </p:cNvPr>
          <p:cNvSpPr>
            <a:spLocks noGrp="1"/>
          </p:cNvSpPr>
          <p:nvPr>
            <p:ph idx="1"/>
          </p:nvPr>
        </p:nvSpPr>
        <p:spPr>
          <a:xfrm>
            <a:off x="2390775" y="2391877"/>
            <a:ext cx="7496175" cy="3961298"/>
          </a:xfrm>
        </p:spPr>
        <p:txBody>
          <a:bodyPr>
            <a:normAutofit/>
          </a:bodyPr>
          <a:lstStyle/>
          <a:p>
            <a:pPr>
              <a:lnSpc>
                <a:spcPct val="140000"/>
              </a:lnSpc>
            </a:pPr>
            <a:r>
              <a:rPr lang="en-US" dirty="0">
                <a:latin typeface="Times New Roman" panose="02020603050405020304" pitchFamily="18" charset="0"/>
                <a:cs typeface="Times New Roman" panose="02020603050405020304" pitchFamily="18" charset="0"/>
              </a:rPr>
              <a:t>Numerous states have enacted bills to protect against contract pharmacy restrictions and rebate models. </a:t>
            </a:r>
          </a:p>
          <a:p>
            <a:pPr>
              <a:lnSpc>
                <a:spcPct val="140000"/>
              </a:lnSpc>
            </a:pPr>
            <a:r>
              <a:rPr lang="en-US" dirty="0">
                <a:latin typeface="Times New Roman" panose="02020603050405020304" pitchFamily="18" charset="0"/>
                <a:cs typeface="Times New Roman" panose="02020603050405020304" pitchFamily="18" charset="0"/>
              </a:rPr>
              <a:t>Montana does not have a 340B bill protecting against contract pharmacy restrictions or rebates. </a:t>
            </a:r>
          </a:p>
          <a:p>
            <a:pPr>
              <a:lnSpc>
                <a:spcPct val="140000"/>
              </a:lnSpc>
            </a:pPr>
            <a:r>
              <a:rPr lang="en-US" b="1" dirty="0">
                <a:latin typeface="Times New Roman" panose="02020603050405020304" pitchFamily="18" charset="0"/>
                <a:cs typeface="Times New Roman" panose="02020603050405020304" pitchFamily="18" charset="0"/>
              </a:rPr>
              <a:t>The overall theme is to GET ACTIVE and ADVOCATE within each state. </a:t>
            </a:r>
          </a:p>
          <a:p>
            <a:pPr marL="0" indent="0" algn="ctr">
              <a:lnSpc>
                <a:spcPct val="140000"/>
              </a:lnSpc>
              <a:buNone/>
            </a:pPr>
            <a:r>
              <a:rPr lang="en-US" b="1" dirty="0">
                <a:latin typeface="Times New Roman" panose="02020603050405020304" pitchFamily="18" charset="0"/>
                <a:cs typeface="Times New Roman" panose="02020603050405020304" pitchFamily="18" charset="0"/>
              </a:rPr>
              <a:t>REMEMBER WHO WE SERVE</a:t>
            </a:r>
          </a:p>
          <a:p>
            <a:pPr>
              <a:lnSpc>
                <a:spcPct val="140000"/>
              </a:lnSpc>
            </a:pPr>
            <a:endParaRPr lang="en-US" sz="1700" dirty="0"/>
          </a:p>
          <a:p>
            <a:pPr>
              <a:lnSpc>
                <a:spcPct val="140000"/>
              </a:lnSpc>
            </a:pPr>
            <a:endParaRPr lang="en-US" sz="1700" dirty="0"/>
          </a:p>
        </p:txBody>
      </p:sp>
    </p:spTree>
    <p:extLst>
      <p:ext uri="{BB962C8B-B14F-4D97-AF65-F5344CB8AC3E}">
        <p14:creationId xmlns:p14="http://schemas.microsoft.com/office/powerpoint/2010/main" val="988369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A1F9-A64D-2ED1-3F0B-169455740C40}"/>
              </a:ext>
            </a:extLst>
          </p:cNvPr>
          <p:cNvSpPr>
            <a:spLocks noGrp="1"/>
          </p:cNvSpPr>
          <p:nvPr>
            <p:ph type="title"/>
          </p:nvPr>
        </p:nvSpPr>
        <p:spPr>
          <a:xfrm>
            <a:off x="1514475" y="427220"/>
            <a:ext cx="8648699" cy="1211080"/>
          </a:xfrm>
        </p:spPr>
        <p:txBody>
          <a:bodyPr wrap="square" anchor="b">
            <a:noAutofit/>
          </a:bodyPr>
          <a:lstStyle/>
          <a:p>
            <a:pPr algn="ctr">
              <a:lnSpc>
                <a:spcPct val="90000"/>
              </a:lnSpc>
            </a:pPr>
            <a:r>
              <a:rPr lang="en-US" dirty="0"/>
              <a:t>What the New Congress and Trump Administration Might Mean for Health Policy and 340B</a:t>
            </a:r>
          </a:p>
        </p:txBody>
      </p:sp>
      <p:cxnSp>
        <p:nvCxnSpPr>
          <p:cNvPr id="8" name="Straight Connector 7">
            <a:extLst>
              <a:ext uri="{FF2B5EF4-FFF2-40B4-BE49-F238E27FC236}">
                <a16:creationId xmlns:a16="http://schemas.microsoft.com/office/drawing/2014/main" id="{653B9D3A-F8F6-4354-8088-6E520C2A64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194300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CF95FA-B4E7-D39F-E05C-641A4B849166}"/>
              </a:ext>
            </a:extLst>
          </p:cNvPr>
          <p:cNvSpPr>
            <a:spLocks noGrp="1"/>
          </p:cNvSpPr>
          <p:nvPr>
            <p:ph idx="1"/>
          </p:nvPr>
        </p:nvSpPr>
        <p:spPr>
          <a:xfrm>
            <a:off x="2748000" y="2391877"/>
            <a:ext cx="6696000" cy="3386621"/>
          </a:xfrm>
        </p:spPr>
        <p:txBody>
          <a:bodyPr>
            <a:normAutofit/>
          </a:bodyPr>
          <a:lstStyle/>
          <a:p>
            <a:pPr marL="0" indent="0" algn="ctr">
              <a:buNone/>
            </a:pPr>
            <a:r>
              <a:rPr lang="en-US" sz="3200" dirty="0">
                <a:latin typeface="Times New Roman" panose="02020603050405020304" pitchFamily="18" charset="0"/>
                <a:cs typeface="Times New Roman" panose="02020603050405020304" pitchFamily="18" charset="0"/>
              </a:rPr>
              <a:t>340B Congressional Developments</a:t>
            </a:r>
          </a:p>
          <a:p>
            <a:pPr algn="ctr"/>
            <a:r>
              <a:rPr lang="en-US" sz="3200" dirty="0">
                <a:latin typeface="Times New Roman" panose="02020603050405020304" pitchFamily="18" charset="0"/>
                <a:cs typeface="Times New Roman" panose="02020603050405020304" pitchFamily="18" charset="0"/>
              </a:rPr>
              <a:t>340B PATIENTS Act</a:t>
            </a:r>
          </a:p>
          <a:p>
            <a:pPr algn="ctr"/>
            <a:r>
              <a:rPr lang="en-US" sz="3200" dirty="0">
                <a:latin typeface="Times New Roman" panose="02020603050405020304" pitchFamily="18" charset="0"/>
                <a:cs typeface="Times New Roman" panose="02020603050405020304" pitchFamily="18" charset="0"/>
              </a:rPr>
              <a:t>SUSTAIN 340B Act</a:t>
            </a:r>
          </a:p>
          <a:p>
            <a:pPr algn="ctr"/>
            <a:r>
              <a:rPr lang="en-US" sz="3200" dirty="0">
                <a:latin typeface="Times New Roman" panose="02020603050405020304" pitchFamily="18" charset="0"/>
                <a:cs typeface="Times New Roman" panose="02020603050405020304" pitchFamily="18" charset="0"/>
              </a:rPr>
              <a:t>340B ACCESS Act</a:t>
            </a:r>
          </a:p>
        </p:txBody>
      </p:sp>
    </p:spTree>
    <p:extLst>
      <p:ext uri="{BB962C8B-B14F-4D97-AF65-F5344CB8AC3E}">
        <p14:creationId xmlns:p14="http://schemas.microsoft.com/office/powerpoint/2010/main" val="782628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29FC1E1-49BD-94D7-643E-C6DD2E17CF92}"/>
              </a:ext>
            </a:extLst>
          </p:cNvPr>
          <p:cNvSpPr>
            <a:spLocks noGrp="1"/>
          </p:cNvSpPr>
          <p:nvPr>
            <p:ph type="title"/>
          </p:nvPr>
        </p:nvSpPr>
        <p:spPr>
          <a:xfrm>
            <a:off x="990000" y="536575"/>
            <a:ext cx="4078800" cy="1453003"/>
          </a:xfrm>
        </p:spPr>
        <p:txBody>
          <a:bodyPr wrap="square" anchor="b">
            <a:normAutofit/>
          </a:bodyPr>
          <a:lstStyle/>
          <a:p>
            <a:pPr algn="ctr"/>
            <a:r>
              <a:rPr lang="en-US" dirty="0"/>
              <a:t>340B PATIENTS Act</a:t>
            </a:r>
            <a:endParaRPr lang="en-US"/>
          </a:p>
        </p:txBody>
      </p:sp>
      <p:cxnSp>
        <p:nvCxnSpPr>
          <p:cNvPr id="17" name="Straight Connector 16">
            <a:extLst>
              <a:ext uri="{FF2B5EF4-FFF2-40B4-BE49-F238E27FC236}">
                <a16:creationId xmlns:a16="http://schemas.microsoft.com/office/drawing/2014/main" id="{76D745DA-D03E-47A2-9936-01C39D51A4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7594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480DD56B-3E4E-DF04-89CC-B4BE5008EA26}"/>
              </a:ext>
            </a:extLst>
          </p:cNvPr>
          <p:cNvSpPr>
            <a:spLocks noGrp="1"/>
          </p:cNvSpPr>
          <p:nvPr>
            <p:ph idx="1"/>
          </p:nvPr>
        </p:nvSpPr>
        <p:spPr>
          <a:xfrm>
            <a:off x="540988" y="2771779"/>
            <a:ext cx="4773962" cy="3762370"/>
          </a:xfrm>
        </p:spPr>
        <p:txBody>
          <a:bodyPr>
            <a:normAutofit/>
          </a:bodyPr>
          <a:lstStyle/>
          <a:p>
            <a:pPr>
              <a:lnSpc>
                <a:spcPct val="140000"/>
              </a:lnSpc>
            </a:pPr>
            <a:r>
              <a:rPr lang="en-US" sz="1800" dirty="0">
                <a:latin typeface="Times New Roman" panose="02020603050405020304" pitchFamily="18" charset="0"/>
                <a:cs typeface="Times New Roman" panose="02020603050405020304" pitchFamily="18" charset="0"/>
              </a:rPr>
              <a:t>First introduced on September 11, 2024.</a:t>
            </a:r>
          </a:p>
          <a:p>
            <a:pPr>
              <a:lnSpc>
                <a:spcPct val="140000"/>
              </a:lnSpc>
            </a:pPr>
            <a:r>
              <a:rPr lang="en-US" sz="1800" dirty="0">
                <a:latin typeface="Times New Roman" panose="02020603050405020304" pitchFamily="18" charset="0"/>
                <a:cs typeface="Times New Roman" panose="02020603050405020304" pitchFamily="18" charset="0"/>
              </a:rPr>
              <a:t>Brings contract pharmacy back to pre-2020 for all covered entities and prohibits manufacturers from imposing conditions. </a:t>
            </a:r>
          </a:p>
          <a:p>
            <a:pPr>
              <a:lnSpc>
                <a:spcPct val="140000"/>
              </a:lnSpc>
            </a:pPr>
            <a:r>
              <a:rPr lang="en-US" sz="1800" dirty="0">
                <a:latin typeface="Times New Roman" panose="02020603050405020304" pitchFamily="18" charset="0"/>
                <a:cs typeface="Times New Roman" panose="02020603050405020304" pitchFamily="18" charset="0"/>
              </a:rPr>
              <a:t>Establishes civil monetary penalties for manufacturers’ contract pharmacy violations. </a:t>
            </a:r>
          </a:p>
          <a:p>
            <a:pPr>
              <a:lnSpc>
                <a:spcPct val="140000"/>
              </a:lnSpc>
            </a:pPr>
            <a:r>
              <a:rPr lang="en-US" sz="1800" dirty="0">
                <a:latin typeface="Times New Roman" panose="02020603050405020304" pitchFamily="18" charset="0"/>
                <a:cs typeface="Times New Roman" panose="02020603050405020304" pitchFamily="18" charset="0"/>
              </a:rPr>
              <a:t>Will be reintroduced soon!</a:t>
            </a:r>
          </a:p>
          <a:p>
            <a:pPr marL="0" indent="0">
              <a:lnSpc>
                <a:spcPct val="140000"/>
              </a:lnSpc>
              <a:buNone/>
            </a:pPr>
            <a:endParaRPr lang="en-US" sz="1400" dirty="0"/>
          </a:p>
        </p:txBody>
      </p:sp>
      <p:sp>
        <p:nvSpPr>
          <p:cNvPr id="19" name="Rectangle 18">
            <a:extLst>
              <a:ext uri="{FF2B5EF4-FFF2-40B4-BE49-F238E27FC236}">
                <a16:creationId xmlns:a16="http://schemas.microsoft.com/office/drawing/2014/main" id="{E95A6F56-5B66-4656-B01E-938834D6A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7" name="Picture 6">
            <a:extLst>
              <a:ext uri="{FF2B5EF4-FFF2-40B4-BE49-F238E27FC236}">
                <a16:creationId xmlns:a16="http://schemas.microsoft.com/office/drawing/2014/main" id="{681C7D0B-0E25-4416-F498-5C5F05378A6D}"/>
              </a:ext>
            </a:extLst>
          </p:cNvPr>
          <p:cNvPicPr>
            <a:picLocks noChangeAspect="1"/>
          </p:cNvPicPr>
          <p:nvPr/>
        </p:nvPicPr>
        <p:blipFill>
          <a:blip r:embed="rId2"/>
          <a:stretch>
            <a:fillRect/>
          </a:stretch>
        </p:blipFill>
        <p:spPr>
          <a:xfrm>
            <a:off x="6651127" y="733670"/>
            <a:ext cx="4513673" cy="4864050"/>
          </a:xfrm>
          <a:prstGeom prst="rect">
            <a:avLst/>
          </a:prstGeom>
        </p:spPr>
      </p:pic>
    </p:spTree>
    <p:extLst>
      <p:ext uri="{BB962C8B-B14F-4D97-AF65-F5344CB8AC3E}">
        <p14:creationId xmlns:p14="http://schemas.microsoft.com/office/powerpoint/2010/main" val="1124190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27336-291F-7241-95B4-9B516360F261}"/>
              </a:ext>
            </a:extLst>
          </p:cNvPr>
          <p:cNvSpPr>
            <a:spLocks noGrp="1"/>
          </p:cNvSpPr>
          <p:nvPr>
            <p:ph type="title"/>
          </p:nvPr>
        </p:nvSpPr>
        <p:spPr>
          <a:xfrm>
            <a:off x="1008600" y="0"/>
            <a:ext cx="4078800" cy="1597753"/>
          </a:xfrm>
        </p:spPr>
        <p:txBody>
          <a:bodyPr wrap="square" anchor="b">
            <a:normAutofit/>
          </a:bodyPr>
          <a:lstStyle/>
          <a:p>
            <a:pPr algn="ctr"/>
            <a:r>
              <a:rPr lang="en-US" dirty="0"/>
              <a:t>SUSTAIN 340B Act</a:t>
            </a:r>
          </a:p>
        </p:txBody>
      </p:sp>
      <p:sp>
        <p:nvSpPr>
          <p:cNvPr id="3" name="Content Placeholder 2">
            <a:extLst>
              <a:ext uri="{FF2B5EF4-FFF2-40B4-BE49-F238E27FC236}">
                <a16:creationId xmlns:a16="http://schemas.microsoft.com/office/drawing/2014/main" id="{B0079BAA-1D29-1D6D-2AE6-BF6823343106}"/>
              </a:ext>
            </a:extLst>
          </p:cNvPr>
          <p:cNvSpPr>
            <a:spLocks noGrp="1"/>
          </p:cNvSpPr>
          <p:nvPr>
            <p:ph idx="1"/>
          </p:nvPr>
        </p:nvSpPr>
        <p:spPr>
          <a:xfrm>
            <a:off x="447677" y="1971675"/>
            <a:ext cx="5200645" cy="4346358"/>
          </a:xfrm>
        </p:spPr>
        <p:txBody>
          <a:bodyPr>
            <a:noAutofit/>
          </a:bodyPr>
          <a:lstStyle/>
          <a:p>
            <a:pPr>
              <a:lnSpc>
                <a:spcPct val="140000"/>
              </a:lnSpc>
            </a:pPr>
            <a:r>
              <a:rPr lang="en-US" sz="1600" b="1" i="1" dirty="0">
                <a:latin typeface="Times New Roman" panose="02020603050405020304" pitchFamily="18" charset="0"/>
                <a:cs typeface="Times New Roman" panose="02020603050405020304" pitchFamily="18" charset="0"/>
              </a:rPr>
              <a:t>Supporting Underserved and Strengthening Transparency, Accountability, and Integrity Now and for the Future of 340B Act. </a:t>
            </a:r>
          </a:p>
          <a:p>
            <a:pPr>
              <a:lnSpc>
                <a:spcPct val="140000"/>
              </a:lnSpc>
            </a:pPr>
            <a:r>
              <a:rPr lang="en-US" sz="1600" dirty="0">
                <a:latin typeface="Times New Roman" panose="02020603050405020304" pitchFamily="18" charset="0"/>
                <a:cs typeface="Times New Roman" panose="02020603050405020304" pitchFamily="18" charset="0"/>
              </a:rPr>
              <a:t>Would address contract pharmacy restrictions, discriminatory payer restrictions, patient definition, child sites, transparency, duplicate discounts, mandatory sliding fee scales, government oversight, and other issues. </a:t>
            </a:r>
          </a:p>
          <a:p>
            <a:pPr>
              <a:lnSpc>
                <a:spcPct val="140000"/>
              </a:lnSpc>
            </a:pPr>
            <a:r>
              <a:rPr lang="en-US" sz="1600" dirty="0">
                <a:latin typeface="Times New Roman" panose="02020603050405020304" pitchFamily="18" charset="0"/>
                <a:cs typeface="Times New Roman" panose="02020603050405020304" pitchFamily="18" charset="0"/>
              </a:rPr>
              <a:t>Written by the “Gang of 6”, could be a “game changer”</a:t>
            </a:r>
          </a:p>
          <a:p>
            <a:pPr>
              <a:lnSpc>
                <a:spcPct val="140000"/>
              </a:lnSpc>
            </a:pPr>
            <a:r>
              <a:rPr lang="en-US" sz="1600" dirty="0">
                <a:latin typeface="Times New Roman" panose="02020603050405020304" pitchFamily="18" charset="0"/>
                <a:cs typeface="Times New Roman" panose="02020603050405020304" pitchFamily="18" charset="0"/>
              </a:rPr>
              <a:t>Not introduced in 2024; senators working to regroup/potentially release a draft bill</a:t>
            </a:r>
          </a:p>
        </p:txBody>
      </p:sp>
      <p:cxnSp>
        <p:nvCxnSpPr>
          <p:cNvPr id="21" name="Straight Connector 20">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67CD322-AD23-FF4A-6A17-32AE8C80B933}"/>
              </a:ext>
            </a:extLst>
          </p:cNvPr>
          <p:cNvPicPr>
            <a:picLocks noChangeAspect="1"/>
          </p:cNvPicPr>
          <p:nvPr/>
        </p:nvPicPr>
        <p:blipFill>
          <a:blip r:embed="rId2"/>
          <a:stretch>
            <a:fillRect/>
          </a:stretch>
        </p:blipFill>
        <p:spPr>
          <a:xfrm>
            <a:off x="6651127" y="2452695"/>
            <a:ext cx="4999885" cy="1949954"/>
          </a:xfrm>
          <a:prstGeom prst="rect">
            <a:avLst/>
          </a:prstGeom>
        </p:spPr>
      </p:pic>
    </p:spTree>
    <p:extLst>
      <p:ext uri="{BB962C8B-B14F-4D97-AF65-F5344CB8AC3E}">
        <p14:creationId xmlns:p14="http://schemas.microsoft.com/office/powerpoint/2010/main" val="1317323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27665-2BD5-B234-1DBE-E7985D4C5526}"/>
              </a:ext>
            </a:extLst>
          </p:cNvPr>
          <p:cNvSpPr>
            <a:spLocks noGrp="1"/>
          </p:cNvSpPr>
          <p:nvPr>
            <p:ph type="title"/>
          </p:nvPr>
        </p:nvSpPr>
        <p:spPr>
          <a:xfrm>
            <a:off x="352425" y="946800"/>
            <a:ext cx="3634353" cy="4689475"/>
          </a:xfrm>
        </p:spPr>
        <p:txBody>
          <a:bodyPr anchor="t">
            <a:normAutofit/>
          </a:bodyPr>
          <a:lstStyle/>
          <a:p>
            <a:pPr algn="ctr"/>
            <a:r>
              <a:rPr lang="en-US" dirty="0"/>
              <a:t>Opening Remarks/State of 340B</a:t>
            </a:r>
          </a:p>
        </p:txBody>
      </p:sp>
      <p:cxnSp>
        <p:nvCxnSpPr>
          <p:cNvPr id="14" name="Straight Connector 13">
            <a:extLst>
              <a:ext uri="{FF2B5EF4-FFF2-40B4-BE49-F238E27FC236}">
                <a16:creationId xmlns:a16="http://schemas.microsoft.com/office/drawing/2014/main" id="{9B4757C4-228A-47E5-94C8-058312AB27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3230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78B7DC2D-AFF6-CF5E-AE88-2B1B247E9ADB}"/>
              </a:ext>
            </a:extLst>
          </p:cNvPr>
          <p:cNvGraphicFramePr>
            <a:graphicFrameLocks noGrp="1"/>
          </p:cNvGraphicFramePr>
          <p:nvPr>
            <p:ph idx="1"/>
            <p:extLst>
              <p:ext uri="{D42A27DB-BD31-4B8C-83A1-F6EECF244321}">
                <p14:modId xmlns:p14="http://schemas.microsoft.com/office/powerpoint/2010/main" val="4137559610"/>
              </p:ext>
            </p:extLst>
          </p:nvPr>
        </p:nvGraphicFramePr>
        <p:xfrm>
          <a:off x="4705352" y="537330"/>
          <a:ext cx="6945655" cy="57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2301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709E59C-CF96-5F7A-4353-8420BB5ED329}"/>
              </a:ext>
            </a:extLst>
          </p:cNvPr>
          <p:cNvSpPr>
            <a:spLocks noGrp="1"/>
          </p:cNvSpPr>
          <p:nvPr>
            <p:ph type="title"/>
          </p:nvPr>
        </p:nvSpPr>
        <p:spPr>
          <a:xfrm>
            <a:off x="989400" y="395289"/>
            <a:ext cx="6328800" cy="1112836"/>
          </a:xfrm>
        </p:spPr>
        <p:txBody>
          <a:bodyPr>
            <a:normAutofit/>
          </a:bodyPr>
          <a:lstStyle/>
          <a:p>
            <a:pPr algn="ctr"/>
            <a:r>
              <a:rPr lang="en-US" dirty="0"/>
              <a:t>340B ACCESS Act</a:t>
            </a:r>
          </a:p>
        </p:txBody>
      </p:sp>
      <p:sp>
        <p:nvSpPr>
          <p:cNvPr id="5" name="Content Placeholder 4">
            <a:extLst>
              <a:ext uri="{FF2B5EF4-FFF2-40B4-BE49-F238E27FC236}">
                <a16:creationId xmlns:a16="http://schemas.microsoft.com/office/drawing/2014/main" id="{7CE24F7A-0F6C-EC39-0A3F-32FFEDDEEC72}"/>
              </a:ext>
            </a:extLst>
          </p:cNvPr>
          <p:cNvSpPr>
            <a:spLocks noGrp="1"/>
          </p:cNvSpPr>
          <p:nvPr>
            <p:ph idx="1"/>
          </p:nvPr>
        </p:nvSpPr>
        <p:spPr>
          <a:xfrm>
            <a:off x="989400" y="1864801"/>
            <a:ext cx="6328800" cy="3913700"/>
          </a:xfrm>
        </p:spPr>
        <p:txBody>
          <a:bodyPr>
            <a:normAutofit/>
          </a:bodyPr>
          <a:lstStyle/>
          <a:p>
            <a:pPr>
              <a:lnSpc>
                <a:spcPct val="140000"/>
              </a:lnSpc>
            </a:pPr>
            <a:r>
              <a:rPr lang="en-US" dirty="0">
                <a:latin typeface="Times New Roman" panose="02020603050405020304" pitchFamily="18" charset="0"/>
                <a:cs typeface="Times New Roman" panose="02020603050405020304" pitchFamily="18" charset="0"/>
              </a:rPr>
              <a:t>Focuses on hospital changes, but some restrictions would apply to grantees.</a:t>
            </a:r>
          </a:p>
          <a:p>
            <a:pPr>
              <a:lnSpc>
                <a:spcPct val="140000"/>
              </a:lnSpc>
            </a:pPr>
            <a:r>
              <a:rPr lang="en-US" dirty="0">
                <a:latin typeface="Times New Roman" panose="02020603050405020304" pitchFamily="18" charset="0"/>
                <a:cs typeface="Times New Roman" panose="02020603050405020304" pitchFamily="18" charset="0"/>
              </a:rPr>
              <a:t>Limitations on the use of contract pharmacies, codifies a new patient definition.</a:t>
            </a:r>
          </a:p>
          <a:p>
            <a:pPr>
              <a:lnSpc>
                <a:spcPct val="140000"/>
              </a:lnSpc>
            </a:pPr>
            <a:r>
              <a:rPr lang="en-US" dirty="0">
                <a:latin typeface="Times New Roman" panose="02020603050405020304" pitchFamily="18" charset="0"/>
                <a:cs typeface="Times New Roman" panose="02020603050405020304" pitchFamily="18" charset="0"/>
              </a:rPr>
              <a:t>Places limits on use of telehealth to qualify a prescription. </a:t>
            </a:r>
          </a:p>
          <a:p>
            <a:pPr>
              <a:lnSpc>
                <a:spcPct val="140000"/>
              </a:lnSpc>
            </a:pPr>
            <a:r>
              <a:rPr lang="en-US" dirty="0">
                <a:latin typeface="Times New Roman" panose="02020603050405020304" pitchFamily="18" charset="0"/>
                <a:cs typeface="Times New Roman" panose="02020603050405020304" pitchFamily="18" charset="0"/>
              </a:rPr>
              <a:t>It did not move in 2024 and there is currently no projected movement. </a:t>
            </a:r>
          </a:p>
          <a:p>
            <a:pPr marL="0" indent="0">
              <a:lnSpc>
                <a:spcPct val="140000"/>
              </a:lnSpc>
              <a:buNone/>
            </a:pPr>
            <a:endParaRPr lang="en-US" dirty="0"/>
          </a:p>
        </p:txBody>
      </p:sp>
      <p:cxnSp>
        <p:nvCxnSpPr>
          <p:cNvPr id="25" name="Straight Connector 24">
            <a:extLst>
              <a:ext uri="{FF2B5EF4-FFF2-40B4-BE49-F238E27FC236}">
                <a16:creationId xmlns:a16="http://schemas.microsoft.com/office/drawing/2014/main" id="{C05D45D7-984D-4CDD-B1BC-0CF407C72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2485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18" name="Graphic 17" descr="Medicine">
            <a:extLst>
              <a:ext uri="{FF2B5EF4-FFF2-40B4-BE49-F238E27FC236}">
                <a16:creationId xmlns:a16="http://schemas.microsoft.com/office/drawing/2014/main" id="{6D84EFCD-1F26-F43A-E33D-6A455F5692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3650" y="2045319"/>
            <a:ext cx="2767362" cy="2767362"/>
          </a:xfrm>
          <a:prstGeom prst="rect">
            <a:avLst/>
          </a:prstGeom>
        </p:spPr>
      </p:pic>
    </p:spTree>
    <p:extLst>
      <p:ext uri="{BB962C8B-B14F-4D97-AF65-F5344CB8AC3E}">
        <p14:creationId xmlns:p14="http://schemas.microsoft.com/office/powerpoint/2010/main" val="781095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85CA7B-445B-88D1-9EAC-E4E7468AC778}"/>
              </a:ext>
            </a:extLst>
          </p:cNvPr>
          <p:cNvSpPr>
            <a:spLocks noGrp="1"/>
          </p:cNvSpPr>
          <p:nvPr>
            <p:ph type="title"/>
          </p:nvPr>
        </p:nvSpPr>
        <p:spPr>
          <a:xfrm>
            <a:off x="589757" y="1430805"/>
            <a:ext cx="3531600" cy="2483074"/>
          </a:xfrm>
        </p:spPr>
        <p:txBody>
          <a:bodyPr anchor="t">
            <a:normAutofit/>
          </a:bodyPr>
          <a:lstStyle/>
          <a:p>
            <a:pPr algn="ctr"/>
            <a:r>
              <a:rPr lang="en-US" dirty="0"/>
              <a:t>Other Congressional Developments</a:t>
            </a:r>
          </a:p>
        </p:txBody>
      </p:sp>
      <p:sp>
        <p:nvSpPr>
          <p:cNvPr id="3" name="Content Placeholder 2">
            <a:extLst>
              <a:ext uri="{FF2B5EF4-FFF2-40B4-BE49-F238E27FC236}">
                <a16:creationId xmlns:a16="http://schemas.microsoft.com/office/drawing/2014/main" id="{4A0EB32E-FC12-F08C-E0E7-7CA9B94257BD}"/>
              </a:ext>
            </a:extLst>
          </p:cNvPr>
          <p:cNvSpPr>
            <a:spLocks noGrp="1"/>
          </p:cNvSpPr>
          <p:nvPr>
            <p:ph idx="1"/>
          </p:nvPr>
        </p:nvSpPr>
        <p:spPr>
          <a:xfrm>
            <a:off x="5099407" y="2037501"/>
            <a:ext cx="6114543" cy="4832975"/>
          </a:xfrm>
        </p:spPr>
        <p:txBody>
          <a:bodyPr>
            <a:normAutofit/>
          </a:bodyPr>
          <a:lstStyle/>
          <a:p>
            <a:r>
              <a:rPr lang="en-US" sz="2400" dirty="0">
                <a:latin typeface="Times New Roman" panose="02020603050405020304" pitchFamily="18" charset="0"/>
                <a:cs typeface="Times New Roman" panose="02020603050405020304" pitchFamily="18" charset="0"/>
              </a:rPr>
              <a:t>Rebates</a:t>
            </a:r>
          </a:p>
          <a:p>
            <a:r>
              <a:rPr lang="en-US" sz="2400" dirty="0">
                <a:latin typeface="Times New Roman" panose="02020603050405020304" pitchFamily="18" charset="0"/>
                <a:cs typeface="Times New Roman" panose="02020603050405020304" pitchFamily="18" charset="0"/>
              </a:rPr>
              <a:t>Reporting</a:t>
            </a:r>
          </a:p>
          <a:p>
            <a:r>
              <a:rPr lang="en-US" sz="2400" dirty="0">
                <a:latin typeface="Times New Roman" panose="02020603050405020304" pitchFamily="18" charset="0"/>
                <a:cs typeface="Times New Roman" panose="02020603050405020304" pitchFamily="18" charset="0"/>
              </a:rPr>
              <a:t>Medicaid Managed Care</a:t>
            </a:r>
          </a:p>
          <a:p>
            <a:r>
              <a:rPr lang="en-US" sz="2400" dirty="0">
                <a:latin typeface="Times New Roman" panose="02020603050405020304" pitchFamily="18" charset="0"/>
                <a:cs typeface="Times New Roman" panose="02020603050405020304" pitchFamily="18" charset="0"/>
              </a:rPr>
              <a:t>Illegal Immigration</a:t>
            </a:r>
          </a:p>
          <a:p>
            <a:r>
              <a:rPr lang="en-US" sz="2400" dirty="0">
                <a:latin typeface="Times New Roman" panose="02020603050405020304" pitchFamily="18" charset="0"/>
                <a:cs typeface="Times New Roman" panose="02020603050405020304" pitchFamily="18" charset="0"/>
              </a:rPr>
              <a:t>Drug Shortages</a:t>
            </a:r>
          </a:p>
        </p:txBody>
      </p:sp>
      <p:grpSp>
        <p:nvGrpSpPr>
          <p:cNvPr id="10" name="Group 9">
            <a:extLst>
              <a:ext uri="{FF2B5EF4-FFF2-40B4-BE49-F238E27FC236}">
                <a16:creationId xmlns:a16="http://schemas.microsoft.com/office/drawing/2014/main" id="{B48EE24C-0DEE-4852-98D1-766934BDA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1119768" y="3861832"/>
            <a:ext cx="1785984" cy="2211229"/>
            <a:chOff x="3125006" y="3171595"/>
            <a:chExt cx="1785984" cy="2211229"/>
          </a:xfrm>
        </p:grpSpPr>
        <p:grpSp>
          <p:nvGrpSpPr>
            <p:cNvPr id="11" name="Group 10">
              <a:extLst>
                <a:ext uri="{FF2B5EF4-FFF2-40B4-BE49-F238E27FC236}">
                  <a16:creationId xmlns:a16="http://schemas.microsoft.com/office/drawing/2014/main" id="{C6CBEAFE-2CF0-4684-B451-EB4CC26C1C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5" name="Straight Connector 14">
                <a:extLst>
                  <a:ext uri="{FF2B5EF4-FFF2-40B4-BE49-F238E27FC236}">
                    <a16:creationId xmlns:a16="http://schemas.microsoft.com/office/drawing/2014/main" id="{8829D087-6E8C-49B4-8B14-A7322D6C92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6AD7EE-911D-452D-BB96-558319A672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30">
                <a:extLst>
                  <a:ext uri="{FF2B5EF4-FFF2-40B4-BE49-F238E27FC236}">
                    <a16:creationId xmlns:a16="http://schemas.microsoft.com/office/drawing/2014/main" id="{EFB3432A-F33E-4636-93EA-39E5DE75C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0">
                <a:extLst>
                  <a:ext uri="{FF2B5EF4-FFF2-40B4-BE49-F238E27FC236}">
                    <a16:creationId xmlns:a16="http://schemas.microsoft.com/office/drawing/2014/main" id="{201E85ED-EC70-4C1F-ADA1-385AFA3DB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96CFCCC-96DF-4A61-9E5D-558B1B9475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3" name="Freeform: Shape 12">
                <a:extLst>
                  <a:ext uri="{FF2B5EF4-FFF2-40B4-BE49-F238E27FC236}">
                    <a16:creationId xmlns:a16="http://schemas.microsoft.com/office/drawing/2014/main" id="{FC78AD6F-09CE-4B30-BD5B-385DC487E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 name="Freeform: Shape 13">
                <a:extLst>
                  <a:ext uri="{FF2B5EF4-FFF2-40B4-BE49-F238E27FC236}">
                    <a16:creationId xmlns:a16="http://schemas.microsoft.com/office/drawing/2014/main" id="{5CE9B157-EB63-48A0-9199-65F4594C1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spTree>
    <p:extLst>
      <p:ext uri="{BB962C8B-B14F-4D97-AF65-F5344CB8AC3E}">
        <p14:creationId xmlns:p14="http://schemas.microsoft.com/office/powerpoint/2010/main" val="3308198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3268346D-5E77-4906-AC8D-57FB88F11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BE333A-8FC2-EA2B-7283-7D5ED0C003B2}"/>
              </a:ext>
            </a:extLst>
          </p:cNvPr>
          <p:cNvSpPr>
            <a:spLocks noGrp="1"/>
          </p:cNvSpPr>
          <p:nvPr>
            <p:ph type="title"/>
          </p:nvPr>
        </p:nvSpPr>
        <p:spPr>
          <a:xfrm>
            <a:off x="7112369" y="536575"/>
            <a:ext cx="4078800" cy="1453003"/>
          </a:xfrm>
        </p:spPr>
        <p:txBody>
          <a:bodyPr wrap="square" anchor="b">
            <a:normAutofit/>
          </a:bodyPr>
          <a:lstStyle/>
          <a:p>
            <a:pPr algn="ctr"/>
            <a:r>
              <a:rPr lang="en-US"/>
              <a:t>New Leaders</a:t>
            </a:r>
          </a:p>
        </p:txBody>
      </p:sp>
      <p:sp>
        <p:nvSpPr>
          <p:cNvPr id="42" name="Rectangle 41">
            <a:extLst>
              <a:ext uri="{FF2B5EF4-FFF2-40B4-BE49-F238E27FC236}">
                <a16:creationId xmlns:a16="http://schemas.microsoft.com/office/drawing/2014/main" id="{4168C6BE-41CC-4C4D-850F-F82321AE7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5" name="Content Placeholder 4">
            <a:extLst>
              <a:ext uri="{FF2B5EF4-FFF2-40B4-BE49-F238E27FC236}">
                <a16:creationId xmlns:a16="http://schemas.microsoft.com/office/drawing/2014/main" id="{8AE412CA-941C-0E54-C20F-A7E4DDCF8BC5}"/>
              </a:ext>
            </a:extLst>
          </p:cNvPr>
          <p:cNvPicPr>
            <a:picLocks noChangeAspect="1"/>
          </p:cNvPicPr>
          <p:nvPr/>
        </p:nvPicPr>
        <p:blipFill>
          <a:blip r:embed="rId2"/>
          <a:stretch>
            <a:fillRect/>
          </a:stretch>
        </p:blipFill>
        <p:spPr>
          <a:xfrm>
            <a:off x="540000" y="548174"/>
            <a:ext cx="5000400" cy="2737718"/>
          </a:xfrm>
          <a:prstGeom prst="rect">
            <a:avLst/>
          </a:prstGeom>
        </p:spPr>
      </p:pic>
      <p:cxnSp>
        <p:nvCxnSpPr>
          <p:cNvPr id="44" name="Straight Connector 43">
            <a:extLst>
              <a:ext uri="{FF2B5EF4-FFF2-40B4-BE49-F238E27FC236}">
                <a16:creationId xmlns:a16="http://schemas.microsoft.com/office/drawing/2014/main" id="{4CBC1FDF-AE13-4731-B38F-2761BDFDBB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613C300-FF24-7533-C08E-21B6AE7208C4}"/>
              </a:ext>
            </a:extLst>
          </p:cNvPr>
          <p:cNvPicPr>
            <a:picLocks noChangeAspect="1"/>
          </p:cNvPicPr>
          <p:nvPr/>
        </p:nvPicPr>
        <p:blipFill>
          <a:blip r:embed="rId3"/>
          <a:stretch>
            <a:fillRect/>
          </a:stretch>
        </p:blipFill>
        <p:spPr>
          <a:xfrm>
            <a:off x="540000" y="3590892"/>
            <a:ext cx="5000400" cy="2700215"/>
          </a:xfrm>
          <a:prstGeom prst="rect">
            <a:avLst/>
          </a:prstGeom>
        </p:spPr>
      </p:pic>
      <p:sp>
        <p:nvSpPr>
          <p:cNvPr id="9" name="Content Placeholder 8">
            <a:extLst>
              <a:ext uri="{FF2B5EF4-FFF2-40B4-BE49-F238E27FC236}">
                <a16:creationId xmlns:a16="http://schemas.microsoft.com/office/drawing/2014/main" id="{AC66266B-5694-B55D-7E52-DC2491360260}"/>
              </a:ext>
            </a:extLst>
          </p:cNvPr>
          <p:cNvSpPr>
            <a:spLocks noGrp="1"/>
          </p:cNvSpPr>
          <p:nvPr>
            <p:ph idx="1"/>
          </p:nvPr>
        </p:nvSpPr>
        <p:spPr>
          <a:xfrm>
            <a:off x="7112368" y="2877018"/>
            <a:ext cx="4539631" cy="2901482"/>
          </a:xfrm>
        </p:spPr>
        <p:txBody>
          <a:bodyPr>
            <a:normAutofit/>
          </a:bodyPr>
          <a:lstStyle/>
          <a:p>
            <a:r>
              <a:rPr lang="en-US" sz="2400" dirty="0">
                <a:latin typeface="Times New Roman" panose="02020603050405020304" pitchFamily="18" charset="0"/>
                <a:cs typeface="Times New Roman" panose="02020603050405020304" pitchFamily="18" charset="0"/>
              </a:rPr>
              <a:t>Vocal critics of the 340B program.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Advocacy is everything</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54649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135B20-0F52-F36E-1002-D44D27D4F08E}"/>
              </a:ext>
            </a:extLst>
          </p:cNvPr>
          <p:cNvSpPr>
            <a:spLocks noGrp="1"/>
          </p:cNvSpPr>
          <p:nvPr>
            <p:ph type="title"/>
          </p:nvPr>
        </p:nvSpPr>
        <p:spPr>
          <a:xfrm>
            <a:off x="990000" y="395288"/>
            <a:ext cx="4078800" cy="1597753"/>
          </a:xfrm>
        </p:spPr>
        <p:txBody>
          <a:bodyPr wrap="square" anchor="b">
            <a:normAutofit/>
          </a:bodyPr>
          <a:lstStyle/>
          <a:p>
            <a:pPr algn="ctr"/>
            <a:r>
              <a:rPr lang="en-US" dirty="0"/>
              <a:t>Federal Health Policy in 2025</a:t>
            </a:r>
            <a:endParaRPr lang="en-US"/>
          </a:p>
        </p:txBody>
      </p:sp>
      <p:sp>
        <p:nvSpPr>
          <p:cNvPr id="3" name="Content Placeholder 2">
            <a:extLst>
              <a:ext uri="{FF2B5EF4-FFF2-40B4-BE49-F238E27FC236}">
                <a16:creationId xmlns:a16="http://schemas.microsoft.com/office/drawing/2014/main" id="{2A3761A7-7E50-A657-B69E-1E0E655FE495}"/>
              </a:ext>
            </a:extLst>
          </p:cNvPr>
          <p:cNvSpPr>
            <a:spLocks noGrp="1"/>
          </p:cNvSpPr>
          <p:nvPr>
            <p:ph idx="1"/>
          </p:nvPr>
        </p:nvSpPr>
        <p:spPr>
          <a:xfrm>
            <a:off x="990000" y="2361601"/>
            <a:ext cx="4078800" cy="3416900"/>
          </a:xfrm>
        </p:spPr>
        <p:txBody>
          <a:bodyPr>
            <a:normAutofit/>
          </a:bodyPr>
          <a:lstStyle/>
          <a:p>
            <a:pPr marL="0" indent="0" algn="ctr">
              <a:buNone/>
            </a:pPr>
            <a:r>
              <a:rPr lang="en-US" sz="2400" dirty="0">
                <a:latin typeface="Times New Roman" panose="02020603050405020304" pitchFamily="18" charset="0"/>
                <a:cs typeface="Times New Roman" panose="02020603050405020304" pitchFamily="18" charset="0"/>
              </a:rPr>
              <a:t>“Separating the Signals from the Noise”</a:t>
            </a:r>
          </a:p>
          <a:p>
            <a:pPr marL="0" indent="0">
              <a:buNone/>
            </a:pPr>
            <a:endParaRPr lang="en-US" dirty="0"/>
          </a:p>
        </p:txBody>
      </p:sp>
      <p:cxnSp>
        <p:nvCxnSpPr>
          <p:cNvPr id="12" name="Straight Connector 11">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descr="A person with her mouth open and hands on her ears&#10;&#10;AI-generated content may be incorrect.">
            <a:extLst>
              <a:ext uri="{FF2B5EF4-FFF2-40B4-BE49-F238E27FC236}">
                <a16:creationId xmlns:a16="http://schemas.microsoft.com/office/drawing/2014/main" id="{A8BD080D-E4D4-9F52-4779-BB71EF0A5FDE}"/>
              </a:ext>
            </a:extLst>
          </p:cNvPr>
          <p:cNvPicPr>
            <a:picLocks noChangeAspect="1"/>
          </p:cNvPicPr>
          <p:nvPr/>
        </p:nvPicPr>
        <p:blipFill>
          <a:blip r:embed="rId2"/>
          <a:stretch>
            <a:fillRect/>
          </a:stretch>
        </p:blipFill>
        <p:spPr>
          <a:xfrm>
            <a:off x="6651127" y="1827710"/>
            <a:ext cx="4999885" cy="3199925"/>
          </a:xfrm>
          <a:prstGeom prst="rect">
            <a:avLst/>
          </a:prstGeom>
        </p:spPr>
      </p:pic>
    </p:spTree>
    <p:extLst>
      <p:ext uri="{BB962C8B-B14F-4D97-AF65-F5344CB8AC3E}">
        <p14:creationId xmlns:p14="http://schemas.microsoft.com/office/powerpoint/2010/main" val="1821437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E926C-21C7-216B-8E0C-243CD3F6EAF5}"/>
              </a:ext>
            </a:extLst>
          </p:cNvPr>
          <p:cNvSpPr>
            <a:spLocks noGrp="1"/>
          </p:cNvSpPr>
          <p:nvPr>
            <p:ph type="title"/>
          </p:nvPr>
        </p:nvSpPr>
        <p:spPr>
          <a:xfrm>
            <a:off x="989400" y="395289"/>
            <a:ext cx="6328800" cy="1112836"/>
          </a:xfrm>
        </p:spPr>
        <p:txBody>
          <a:bodyPr>
            <a:normAutofit/>
          </a:bodyPr>
          <a:lstStyle/>
          <a:p>
            <a:pPr algn="ctr"/>
            <a:r>
              <a:rPr lang="en-US" sz="5400" dirty="0"/>
              <a:t>Signals</a:t>
            </a:r>
          </a:p>
        </p:txBody>
      </p:sp>
      <p:sp>
        <p:nvSpPr>
          <p:cNvPr id="3" name="Content Placeholder 2">
            <a:extLst>
              <a:ext uri="{FF2B5EF4-FFF2-40B4-BE49-F238E27FC236}">
                <a16:creationId xmlns:a16="http://schemas.microsoft.com/office/drawing/2014/main" id="{72BCE8F9-1F8B-2123-3DA6-45BBCEF7E0F5}"/>
              </a:ext>
            </a:extLst>
          </p:cNvPr>
          <p:cNvSpPr>
            <a:spLocks noGrp="1"/>
          </p:cNvSpPr>
          <p:nvPr>
            <p:ph idx="1"/>
          </p:nvPr>
        </p:nvSpPr>
        <p:spPr>
          <a:xfrm>
            <a:off x="762001" y="1998151"/>
            <a:ext cx="6564824" cy="4464560"/>
          </a:xfrm>
        </p:spPr>
        <p:txBody>
          <a:bodyPr>
            <a:normAutofit/>
          </a:bodyPr>
          <a:lstStyle/>
          <a:p>
            <a:r>
              <a:rPr lang="en-US" sz="2400" dirty="0">
                <a:latin typeface="Times New Roman" panose="02020603050405020304" pitchFamily="18" charset="0"/>
                <a:cs typeface="Times New Roman" panose="02020603050405020304" pitchFamily="18" charset="0"/>
              </a:rPr>
              <a:t>Signal: GET BIG TAX CUTS DONE</a:t>
            </a:r>
          </a:p>
          <a:p>
            <a:r>
              <a:rPr lang="en-US" sz="2400" dirty="0">
                <a:latin typeface="Times New Roman" panose="02020603050405020304" pitchFamily="18" charset="0"/>
                <a:cs typeface="Times New Roman" panose="02020603050405020304" pitchFamily="18" charset="0"/>
              </a:rPr>
              <a:t>Signal: WILLINGNESS TO ADD TO THE DEFICITS AND DEBT, BUT HOW MUCH?</a:t>
            </a:r>
          </a:p>
          <a:p>
            <a:r>
              <a:rPr lang="en-US" sz="2400" dirty="0">
                <a:latin typeface="Times New Roman" panose="02020603050405020304" pitchFamily="18" charset="0"/>
                <a:cs typeface="Times New Roman" panose="02020603050405020304" pitchFamily="18" charset="0"/>
              </a:rPr>
              <a:t>Signal: The above will be very hard and painful to do!</a:t>
            </a:r>
          </a:p>
          <a:p>
            <a:r>
              <a:rPr lang="en-US" sz="2400" dirty="0">
                <a:latin typeface="Times New Roman" panose="02020603050405020304" pitchFamily="18" charset="0"/>
                <a:cs typeface="Times New Roman" panose="02020603050405020304" pitchFamily="18" charset="0"/>
              </a:rPr>
              <a:t>Signal: Health spending, especially Medicaid, targeted for major savings</a:t>
            </a:r>
          </a:p>
          <a:p>
            <a:endParaRPr lang="en-US" dirty="0">
              <a:latin typeface="Times New Roman" panose="02020603050405020304" pitchFamily="18" charset="0"/>
              <a:cs typeface="Times New Roman" panose="02020603050405020304" pitchFamily="18" charset="0"/>
            </a:endParaRPr>
          </a:p>
          <a:p>
            <a:endParaRPr lang="en-US" dirty="0"/>
          </a:p>
        </p:txBody>
      </p:sp>
      <p:cxnSp>
        <p:nvCxnSpPr>
          <p:cNvPr id="12" name="Straight Connector 11">
            <a:extLst>
              <a:ext uri="{FF2B5EF4-FFF2-40B4-BE49-F238E27FC236}">
                <a16:creationId xmlns:a16="http://schemas.microsoft.com/office/drawing/2014/main" id="{C05D45D7-984D-4CDD-B1BC-0CF407C72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2485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8BB25DD-1767-F11A-1E15-C32351BCF0AE}"/>
              </a:ext>
            </a:extLst>
          </p:cNvPr>
          <p:cNvPicPr>
            <a:picLocks noChangeAspect="1"/>
          </p:cNvPicPr>
          <p:nvPr/>
        </p:nvPicPr>
        <p:blipFill>
          <a:blip r:embed="rId2"/>
          <a:stretch>
            <a:fillRect/>
          </a:stretch>
        </p:blipFill>
        <p:spPr>
          <a:xfrm>
            <a:off x="8883649" y="2536525"/>
            <a:ext cx="3022867" cy="1949749"/>
          </a:xfrm>
          <a:prstGeom prst="rect">
            <a:avLst/>
          </a:prstGeom>
        </p:spPr>
      </p:pic>
    </p:spTree>
    <p:extLst>
      <p:ext uri="{BB962C8B-B14F-4D97-AF65-F5344CB8AC3E}">
        <p14:creationId xmlns:p14="http://schemas.microsoft.com/office/powerpoint/2010/main" val="526013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27" name="Group 26">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9"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8"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37" name="Rectangle 36">
            <a:extLst>
              <a:ext uri="{FF2B5EF4-FFF2-40B4-BE49-F238E27FC236}">
                <a16:creationId xmlns:a16="http://schemas.microsoft.com/office/drawing/2014/main" id="{0FA27539-4286-4FA8-9DA6-7CF23744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067CEA-3599-54E8-3844-4517D1B228E3}"/>
              </a:ext>
            </a:extLst>
          </p:cNvPr>
          <p:cNvSpPr>
            <a:spLocks noGrp="1"/>
          </p:cNvSpPr>
          <p:nvPr>
            <p:ph type="title"/>
          </p:nvPr>
        </p:nvSpPr>
        <p:spPr>
          <a:xfrm>
            <a:off x="7112369" y="1079500"/>
            <a:ext cx="4078800" cy="2138400"/>
          </a:xfrm>
        </p:spPr>
        <p:txBody>
          <a:bodyPr vert="horz" lIns="91440" tIns="45720" rIns="91440" bIns="45720" rtlCol="0" anchor="b" anchorCtr="0">
            <a:normAutofit/>
          </a:bodyPr>
          <a:lstStyle/>
          <a:p>
            <a:pPr algn="ctr"/>
            <a:r>
              <a:rPr lang="en-US" sz="3600" dirty="0"/>
              <a:t>What Could Be On the Chopping Block?</a:t>
            </a:r>
          </a:p>
        </p:txBody>
      </p:sp>
      <p:sp>
        <p:nvSpPr>
          <p:cNvPr id="38" name="Rectangle 37">
            <a:extLst>
              <a:ext uri="{FF2B5EF4-FFF2-40B4-BE49-F238E27FC236}">
                <a16:creationId xmlns:a16="http://schemas.microsoft.com/office/drawing/2014/main" id="{558CBFC2-B76A-4B2C-BC79-1EADF5EE44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15" name="Picture 14">
            <a:extLst>
              <a:ext uri="{FF2B5EF4-FFF2-40B4-BE49-F238E27FC236}">
                <a16:creationId xmlns:a16="http://schemas.microsoft.com/office/drawing/2014/main" id="{91E5E92C-4360-A71A-AD98-A571F1F6B378}"/>
              </a:ext>
            </a:extLst>
          </p:cNvPr>
          <p:cNvPicPr>
            <a:picLocks noChangeAspect="1"/>
          </p:cNvPicPr>
          <p:nvPr/>
        </p:nvPicPr>
        <p:blipFill>
          <a:blip r:embed="rId2"/>
          <a:stretch>
            <a:fillRect/>
          </a:stretch>
        </p:blipFill>
        <p:spPr>
          <a:xfrm>
            <a:off x="155962" y="1257341"/>
            <a:ext cx="2750645" cy="1533484"/>
          </a:xfrm>
          <a:prstGeom prst="rect">
            <a:avLst/>
          </a:prstGeom>
        </p:spPr>
      </p:pic>
      <p:pic>
        <p:nvPicPr>
          <p:cNvPr id="13" name="Content Placeholder 12">
            <a:extLst>
              <a:ext uri="{FF2B5EF4-FFF2-40B4-BE49-F238E27FC236}">
                <a16:creationId xmlns:a16="http://schemas.microsoft.com/office/drawing/2014/main" id="{477E32D6-5DB2-7926-2594-F536B04FA1F1}"/>
              </a:ext>
            </a:extLst>
          </p:cNvPr>
          <p:cNvPicPr>
            <a:picLocks noGrp="1" noChangeAspect="1"/>
          </p:cNvPicPr>
          <p:nvPr>
            <p:ph idx="1"/>
          </p:nvPr>
        </p:nvPicPr>
        <p:blipFill>
          <a:blip r:embed="rId3"/>
          <a:stretch>
            <a:fillRect/>
          </a:stretch>
        </p:blipFill>
        <p:spPr>
          <a:xfrm>
            <a:off x="3169605" y="1227759"/>
            <a:ext cx="2683375" cy="1563066"/>
          </a:xfrm>
          <a:prstGeom prst="rect">
            <a:avLst/>
          </a:prstGeom>
        </p:spPr>
      </p:pic>
      <p:pic>
        <p:nvPicPr>
          <p:cNvPr id="19" name="Picture 18">
            <a:extLst>
              <a:ext uri="{FF2B5EF4-FFF2-40B4-BE49-F238E27FC236}">
                <a16:creationId xmlns:a16="http://schemas.microsoft.com/office/drawing/2014/main" id="{082832F7-9D91-705E-94C2-7A79A4579D0A}"/>
              </a:ext>
            </a:extLst>
          </p:cNvPr>
          <p:cNvPicPr>
            <a:picLocks noChangeAspect="1"/>
          </p:cNvPicPr>
          <p:nvPr/>
        </p:nvPicPr>
        <p:blipFill>
          <a:blip r:embed="rId4"/>
          <a:stretch>
            <a:fillRect/>
          </a:stretch>
        </p:blipFill>
        <p:spPr>
          <a:xfrm>
            <a:off x="540000" y="4310891"/>
            <a:ext cx="2366607" cy="1260218"/>
          </a:xfrm>
          <a:prstGeom prst="rect">
            <a:avLst/>
          </a:prstGeom>
        </p:spPr>
      </p:pic>
      <p:pic>
        <p:nvPicPr>
          <p:cNvPr id="17" name="Picture 16">
            <a:extLst>
              <a:ext uri="{FF2B5EF4-FFF2-40B4-BE49-F238E27FC236}">
                <a16:creationId xmlns:a16="http://schemas.microsoft.com/office/drawing/2014/main" id="{B946C321-1F1F-2394-E23A-91B7E05ADC8F}"/>
              </a:ext>
            </a:extLst>
          </p:cNvPr>
          <p:cNvPicPr>
            <a:picLocks noChangeAspect="1"/>
          </p:cNvPicPr>
          <p:nvPr/>
        </p:nvPicPr>
        <p:blipFill>
          <a:blip r:embed="rId5"/>
          <a:stretch>
            <a:fillRect/>
          </a:stretch>
        </p:blipFill>
        <p:spPr>
          <a:xfrm>
            <a:off x="3169606" y="4269476"/>
            <a:ext cx="2366606" cy="1343048"/>
          </a:xfrm>
          <a:prstGeom prst="rect">
            <a:avLst/>
          </a:prstGeom>
        </p:spPr>
      </p:pic>
      <p:cxnSp>
        <p:nvCxnSpPr>
          <p:cNvPr id="36" name="Straight Connector 35">
            <a:extLst>
              <a:ext uri="{FF2B5EF4-FFF2-40B4-BE49-F238E27FC236}">
                <a16:creationId xmlns:a16="http://schemas.microsoft.com/office/drawing/2014/main" id="{C5E74535-9C0E-4211-B088-610AD56262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197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3674EC-BD9E-A22C-8529-173D9F115FC7}"/>
              </a:ext>
            </a:extLst>
          </p:cNvPr>
          <p:cNvSpPr>
            <a:spLocks noGrp="1"/>
          </p:cNvSpPr>
          <p:nvPr>
            <p:ph type="title"/>
          </p:nvPr>
        </p:nvSpPr>
        <p:spPr>
          <a:xfrm>
            <a:off x="990000" y="423382"/>
            <a:ext cx="4078800" cy="1569660"/>
          </a:xfrm>
        </p:spPr>
        <p:txBody>
          <a:bodyPr wrap="square" anchor="b">
            <a:normAutofit/>
          </a:bodyPr>
          <a:lstStyle/>
          <a:p>
            <a:pPr algn="ctr"/>
            <a:r>
              <a:rPr lang="en-US" dirty="0"/>
              <a:t>What Could Be On the Chopping Block?</a:t>
            </a:r>
            <a:endParaRPr lang="en-US"/>
          </a:p>
        </p:txBody>
      </p:sp>
      <p:sp>
        <p:nvSpPr>
          <p:cNvPr id="11" name="Content Placeholder 10">
            <a:extLst>
              <a:ext uri="{FF2B5EF4-FFF2-40B4-BE49-F238E27FC236}">
                <a16:creationId xmlns:a16="http://schemas.microsoft.com/office/drawing/2014/main" id="{4675AEE5-46F0-0C1C-07DC-C394EEE03F11}"/>
              </a:ext>
            </a:extLst>
          </p:cNvPr>
          <p:cNvSpPr>
            <a:spLocks noGrp="1"/>
          </p:cNvSpPr>
          <p:nvPr>
            <p:ph idx="1"/>
          </p:nvPr>
        </p:nvSpPr>
        <p:spPr>
          <a:xfrm>
            <a:off x="990000" y="2361601"/>
            <a:ext cx="4078800" cy="3416900"/>
          </a:xfrm>
        </p:spPr>
        <p:txBody>
          <a:bodyPr>
            <a:normAutofit/>
          </a:bodyPr>
          <a:lstStyle/>
          <a:p>
            <a:endParaRPr lang="en-US" dirty="0"/>
          </a:p>
        </p:txBody>
      </p:sp>
      <p:cxnSp>
        <p:nvCxnSpPr>
          <p:cNvPr id="16" name="Straight Connector 15">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B0D22975-2B5D-F76A-7393-22B5DEBFFD35}"/>
              </a:ext>
            </a:extLst>
          </p:cNvPr>
          <p:cNvPicPr>
            <a:picLocks noChangeAspect="1"/>
          </p:cNvPicPr>
          <p:nvPr/>
        </p:nvPicPr>
        <p:blipFill>
          <a:blip r:embed="rId2"/>
          <a:stretch>
            <a:fillRect/>
          </a:stretch>
        </p:blipFill>
        <p:spPr>
          <a:xfrm>
            <a:off x="7066542" y="540000"/>
            <a:ext cx="4172727" cy="2754000"/>
          </a:xfrm>
          <a:prstGeom prst="rect">
            <a:avLst/>
          </a:prstGeom>
        </p:spPr>
      </p:pic>
      <p:pic>
        <p:nvPicPr>
          <p:cNvPr id="7" name="Picture 6">
            <a:extLst>
              <a:ext uri="{FF2B5EF4-FFF2-40B4-BE49-F238E27FC236}">
                <a16:creationId xmlns:a16="http://schemas.microsoft.com/office/drawing/2014/main" id="{2226D7A8-FA0D-34EC-D36B-BCE0996A25D0}"/>
              </a:ext>
            </a:extLst>
          </p:cNvPr>
          <p:cNvPicPr>
            <a:picLocks noChangeAspect="1"/>
          </p:cNvPicPr>
          <p:nvPr/>
        </p:nvPicPr>
        <p:blipFill>
          <a:blip r:embed="rId3"/>
          <a:stretch>
            <a:fillRect/>
          </a:stretch>
        </p:blipFill>
        <p:spPr>
          <a:xfrm>
            <a:off x="6886239" y="3564000"/>
            <a:ext cx="4533333" cy="2754000"/>
          </a:xfrm>
          <a:prstGeom prst="rect">
            <a:avLst/>
          </a:prstGeom>
        </p:spPr>
      </p:pic>
    </p:spTree>
    <p:extLst>
      <p:ext uri="{BB962C8B-B14F-4D97-AF65-F5344CB8AC3E}">
        <p14:creationId xmlns:p14="http://schemas.microsoft.com/office/powerpoint/2010/main" val="963646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0C1CA8-A002-F013-FEA6-6683C15184BD}"/>
              </a:ext>
            </a:extLst>
          </p:cNvPr>
          <p:cNvPicPr>
            <a:picLocks noChangeAspect="1"/>
          </p:cNvPicPr>
          <p:nvPr/>
        </p:nvPicPr>
        <p:blipFill>
          <a:blip r:embed="rId2"/>
          <a:stretch>
            <a:fillRect/>
          </a:stretch>
        </p:blipFill>
        <p:spPr>
          <a:xfrm>
            <a:off x="1129115" y="822519"/>
            <a:ext cx="4724569" cy="2185113"/>
          </a:xfrm>
          <a:prstGeom prst="rect">
            <a:avLst/>
          </a:prstGeom>
        </p:spPr>
      </p:pic>
      <p:cxnSp>
        <p:nvCxnSpPr>
          <p:cNvPr id="16" name="Straight Connector 15">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4F82D0C-2B59-0ADF-4414-1A769BDE5F62}"/>
              </a:ext>
            </a:extLst>
          </p:cNvPr>
          <p:cNvPicPr>
            <a:picLocks noChangeAspect="1"/>
          </p:cNvPicPr>
          <p:nvPr/>
        </p:nvPicPr>
        <p:blipFill>
          <a:blip r:embed="rId3"/>
          <a:stretch>
            <a:fillRect/>
          </a:stretch>
        </p:blipFill>
        <p:spPr>
          <a:xfrm>
            <a:off x="6338316" y="885661"/>
            <a:ext cx="4732940" cy="2058828"/>
          </a:xfrm>
          <a:prstGeom prst="rect">
            <a:avLst/>
          </a:prstGeom>
        </p:spPr>
      </p:pic>
      <p:cxnSp>
        <p:nvCxnSpPr>
          <p:cNvPr id="18" name="Straight Connector 17">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D0393FC-EAD2-86F6-EB40-6CE16EA72C9C}"/>
              </a:ext>
            </a:extLst>
          </p:cNvPr>
          <p:cNvPicPr>
            <a:picLocks noChangeAspect="1"/>
          </p:cNvPicPr>
          <p:nvPr/>
        </p:nvPicPr>
        <p:blipFill>
          <a:blip r:embed="rId4"/>
          <a:stretch>
            <a:fillRect/>
          </a:stretch>
        </p:blipFill>
        <p:spPr>
          <a:xfrm>
            <a:off x="1129115" y="3698142"/>
            <a:ext cx="4724569" cy="2492210"/>
          </a:xfrm>
          <a:prstGeom prst="rect">
            <a:avLst/>
          </a:prstGeom>
        </p:spPr>
      </p:pic>
      <p:pic>
        <p:nvPicPr>
          <p:cNvPr id="5" name="Picture 4">
            <a:extLst>
              <a:ext uri="{FF2B5EF4-FFF2-40B4-BE49-F238E27FC236}">
                <a16:creationId xmlns:a16="http://schemas.microsoft.com/office/drawing/2014/main" id="{2448F78D-54EC-81E4-7734-BE9040B25F0E}"/>
              </a:ext>
            </a:extLst>
          </p:cNvPr>
          <p:cNvPicPr>
            <a:picLocks noChangeAspect="1"/>
          </p:cNvPicPr>
          <p:nvPr/>
        </p:nvPicPr>
        <p:blipFill>
          <a:blip r:embed="rId5"/>
          <a:stretch>
            <a:fillRect/>
          </a:stretch>
        </p:blipFill>
        <p:spPr>
          <a:xfrm>
            <a:off x="6351358" y="3671316"/>
            <a:ext cx="4706856" cy="2553469"/>
          </a:xfrm>
          <a:prstGeom prst="rect">
            <a:avLst/>
          </a:prstGeom>
        </p:spPr>
      </p:pic>
    </p:spTree>
    <p:extLst>
      <p:ext uri="{BB962C8B-B14F-4D97-AF65-F5344CB8AC3E}">
        <p14:creationId xmlns:p14="http://schemas.microsoft.com/office/powerpoint/2010/main" val="4080358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27EC6-61A4-4CA2-925A-D9C31421C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0227540-24C3-2266-4310-89AB035BB5B9}"/>
              </a:ext>
            </a:extLst>
          </p:cNvPr>
          <p:cNvPicPr>
            <a:picLocks noGrp="1" noChangeAspect="1"/>
          </p:cNvPicPr>
          <p:nvPr>
            <p:ph idx="1"/>
          </p:nvPr>
        </p:nvPicPr>
        <p:blipFill>
          <a:blip r:embed="rId2"/>
          <a:srcRect l="3111" r="1" b="1"/>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3573952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53B9D3A-F8F6-4354-8088-6E520C2A64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194300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763C51-5325-E4F8-963A-3DDA4C24759B}"/>
              </a:ext>
            </a:extLst>
          </p:cNvPr>
          <p:cNvSpPr>
            <a:spLocks noGrp="1"/>
          </p:cNvSpPr>
          <p:nvPr>
            <p:ph idx="4294967295"/>
          </p:nvPr>
        </p:nvSpPr>
        <p:spPr>
          <a:xfrm>
            <a:off x="1133475" y="2391877"/>
            <a:ext cx="9467849" cy="3386621"/>
          </a:xfrm>
        </p:spPr>
        <p:txBody>
          <a:bodyPr vert="horz" lIns="91440" tIns="45720" rIns="91440" bIns="45720" rtlCol="0">
            <a:normAutofit/>
          </a:bodyPr>
          <a:lstStyle/>
          <a:p>
            <a:pPr marL="0" indent="0" algn="ctr">
              <a:buNone/>
            </a:pPr>
            <a:r>
              <a:rPr lang="en-US" sz="4000" b="1" dirty="0">
                <a:latin typeface="+mj-lt"/>
              </a:rPr>
              <a:t>“340B is not a Pharmacy Program, it is a Health Center Program”</a:t>
            </a:r>
          </a:p>
        </p:txBody>
      </p:sp>
    </p:spTree>
    <p:extLst>
      <p:ext uri="{BB962C8B-B14F-4D97-AF65-F5344CB8AC3E}">
        <p14:creationId xmlns:p14="http://schemas.microsoft.com/office/powerpoint/2010/main" val="1432446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93773F-8E9F-4F3E-A7D2-0EBECA70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0624EFC-1B58-F865-79BA-AA920AC154B2}"/>
              </a:ext>
            </a:extLst>
          </p:cNvPr>
          <p:cNvPicPr>
            <a:picLocks noChangeAspect="1"/>
          </p:cNvPicPr>
          <p:nvPr/>
        </p:nvPicPr>
        <p:blipFill>
          <a:blip r:embed="rId2"/>
          <a:srcRect t="11878"/>
          <a:stretch/>
        </p:blipFill>
        <p:spPr>
          <a:xfrm>
            <a:off x="539400" y="540000"/>
            <a:ext cx="11113200" cy="5778000"/>
          </a:xfrm>
          <a:custGeom>
            <a:avLst/>
            <a:gdLst/>
            <a:ahLst/>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1370047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B792115-7796-D69F-30EF-C9FA04860B19}"/>
              </a:ext>
            </a:extLst>
          </p:cNvPr>
          <p:cNvSpPr>
            <a:spLocks noGrp="1"/>
          </p:cNvSpPr>
          <p:nvPr>
            <p:ph type="title"/>
          </p:nvPr>
        </p:nvSpPr>
        <p:spPr>
          <a:xfrm>
            <a:off x="365760" y="945926"/>
            <a:ext cx="4155840" cy="2483074"/>
          </a:xfrm>
        </p:spPr>
        <p:txBody>
          <a:bodyPr anchor="t">
            <a:normAutofit/>
          </a:bodyPr>
          <a:lstStyle/>
          <a:p>
            <a:pPr algn="ctr"/>
            <a:br>
              <a:rPr lang="en-US" dirty="0"/>
            </a:br>
            <a:r>
              <a:rPr lang="en-US" dirty="0"/>
              <a:t>Future of Healthcare Economics</a:t>
            </a:r>
          </a:p>
        </p:txBody>
      </p:sp>
      <p:sp>
        <p:nvSpPr>
          <p:cNvPr id="5" name="Content Placeholder 4">
            <a:extLst>
              <a:ext uri="{FF2B5EF4-FFF2-40B4-BE49-F238E27FC236}">
                <a16:creationId xmlns:a16="http://schemas.microsoft.com/office/drawing/2014/main" id="{AFBB6990-EE39-40DC-CF09-C6CB6D229947}"/>
              </a:ext>
            </a:extLst>
          </p:cNvPr>
          <p:cNvSpPr>
            <a:spLocks noGrp="1"/>
          </p:cNvSpPr>
          <p:nvPr>
            <p:ph idx="1"/>
          </p:nvPr>
        </p:nvSpPr>
        <p:spPr>
          <a:xfrm>
            <a:off x="5049504" y="1431961"/>
            <a:ext cx="6114543" cy="4832975"/>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There are 5 forces that are shaping the future of healthcare</a:t>
            </a:r>
          </a:p>
          <a:p>
            <a:pPr marL="457200" indent="-457200">
              <a:buAutoNum type="arabicPeriod"/>
            </a:pPr>
            <a:r>
              <a:rPr lang="en-US" sz="2400" dirty="0">
                <a:latin typeface="Times New Roman" panose="02020603050405020304" pitchFamily="18" charset="0"/>
                <a:cs typeface="Times New Roman" panose="02020603050405020304" pitchFamily="18" charset="0"/>
              </a:rPr>
              <a:t>Quality</a:t>
            </a:r>
          </a:p>
          <a:p>
            <a:pPr marL="457200" indent="-457200">
              <a:buAutoNum type="arabicPeriod"/>
            </a:pPr>
            <a:r>
              <a:rPr lang="en-US" sz="2400" dirty="0">
                <a:latin typeface="Times New Roman" panose="02020603050405020304" pitchFamily="18" charset="0"/>
                <a:cs typeface="Times New Roman" panose="02020603050405020304" pitchFamily="18" charset="0"/>
              </a:rPr>
              <a:t>Prevention 2.0</a:t>
            </a:r>
          </a:p>
          <a:p>
            <a:pPr marL="457200" indent="-457200">
              <a:buAutoNum type="arabicPeriod"/>
            </a:pPr>
            <a:r>
              <a:rPr lang="en-US" sz="2400" dirty="0">
                <a:latin typeface="Times New Roman" panose="02020603050405020304" pitchFamily="18" charset="0"/>
                <a:cs typeface="Times New Roman" panose="02020603050405020304" pitchFamily="18" charset="0"/>
              </a:rPr>
              <a:t>Cures</a:t>
            </a:r>
          </a:p>
          <a:p>
            <a:pPr marL="457200" indent="-457200">
              <a:buAutoNum type="arabicPeriod"/>
            </a:pPr>
            <a:r>
              <a:rPr lang="en-US" sz="2400" dirty="0">
                <a:latin typeface="Times New Roman" panose="02020603050405020304" pitchFamily="18" charset="0"/>
                <a:cs typeface="Times New Roman" panose="02020603050405020304" pitchFamily="18" charset="0"/>
              </a:rPr>
              <a:t>Access</a:t>
            </a:r>
          </a:p>
          <a:p>
            <a:pPr marL="457200" indent="-457200">
              <a:buAutoNum type="arabicPeriod"/>
            </a:pPr>
            <a:r>
              <a:rPr lang="en-US" sz="2400" dirty="0">
                <a:latin typeface="Times New Roman" panose="02020603050405020304" pitchFamily="18" charset="0"/>
                <a:cs typeface="Times New Roman" panose="02020603050405020304" pitchFamily="18" charset="0"/>
              </a:rPr>
              <a:t>Innovation</a:t>
            </a:r>
          </a:p>
        </p:txBody>
      </p:sp>
      <p:grpSp>
        <p:nvGrpSpPr>
          <p:cNvPr id="27" name="Group 26">
            <a:extLst>
              <a:ext uri="{FF2B5EF4-FFF2-40B4-BE49-F238E27FC236}">
                <a16:creationId xmlns:a16="http://schemas.microsoft.com/office/drawing/2014/main" id="{B48EE24C-0DEE-4852-98D1-766934BDA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1119768" y="3861832"/>
            <a:ext cx="1785984" cy="2211229"/>
            <a:chOff x="3125006" y="3171595"/>
            <a:chExt cx="1785984" cy="2211229"/>
          </a:xfrm>
        </p:grpSpPr>
        <p:grpSp>
          <p:nvGrpSpPr>
            <p:cNvPr id="28" name="Group 27">
              <a:extLst>
                <a:ext uri="{FF2B5EF4-FFF2-40B4-BE49-F238E27FC236}">
                  <a16:creationId xmlns:a16="http://schemas.microsoft.com/office/drawing/2014/main" id="{C6CBEAFE-2CF0-4684-B451-EB4CC26C1CA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2" name="Straight Connector 31">
                <a:extLst>
                  <a:ext uri="{FF2B5EF4-FFF2-40B4-BE49-F238E27FC236}">
                    <a16:creationId xmlns:a16="http://schemas.microsoft.com/office/drawing/2014/main" id="{8829D087-6E8C-49B4-8B14-A7322D6C92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06AD7EE-911D-452D-BB96-558319A672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Rectangle 30">
                <a:extLst>
                  <a:ext uri="{FF2B5EF4-FFF2-40B4-BE49-F238E27FC236}">
                    <a16:creationId xmlns:a16="http://schemas.microsoft.com/office/drawing/2014/main" id="{EFB3432A-F33E-4636-93EA-39E5DE75C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0">
                <a:extLst>
                  <a:ext uri="{FF2B5EF4-FFF2-40B4-BE49-F238E27FC236}">
                    <a16:creationId xmlns:a16="http://schemas.microsoft.com/office/drawing/2014/main" id="{201E85ED-EC70-4C1F-ADA1-385AFA3DB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596CFCCC-96DF-4A61-9E5D-558B1B9475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0" name="Freeform: Shape 29">
                <a:extLst>
                  <a:ext uri="{FF2B5EF4-FFF2-40B4-BE49-F238E27FC236}">
                    <a16:creationId xmlns:a16="http://schemas.microsoft.com/office/drawing/2014/main" id="{FC78AD6F-09CE-4B30-BD5B-385DC487E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1" name="Freeform: Shape 30">
                <a:extLst>
                  <a:ext uri="{FF2B5EF4-FFF2-40B4-BE49-F238E27FC236}">
                    <a16:creationId xmlns:a16="http://schemas.microsoft.com/office/drawing/2014/main" id="{5CE9B157-EB63-48A0-9199-65F4594C1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spTree>
    <p:extLst>
      <p:ext uri="{BB962C8B-B14F-4D97-AF65-F5344CB8AC3E}">
        <p14:creationId xmlns:p14="http://schemas.microsoft.com/office/powerpoint/2010/main" val="3621032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7967E3-F8F1-7C09-59D6-5175AE210D9C}"/>
              </a:ext>
            </a:extLst>
          </p:cNvPr>
          <p:cNvSpPr>
            <a:spLocks noGrp="1"/>
          </p:cNvSpPr>
          <p:nvPr>
            <p:ph type="title"/>
          </p:nvPr>
        </p:nvSpPr>
        <p:spPr>
          <a:xfrm>
            <a:off x="306912" y="214314"/>
            <a:ext cx="6918150" cy="1112836"/>
          </a:xfrm>
        </p:spPr>
        <p:txBody>
          <a:bodyPr>
            <a:normAutofit/>
          </a:bodyPr>
          <a:lstStyle/>
          <a:p>
            <a:pPr algn="ctr"/>
            <a:r>
              <a:rPr lang="en-US" sz="2800" dirty="0"/>
              <a:t>Future of Healthcare Economics</a:t>
            </a:r>
          </a:p>
        </p:txBody>
      </p:sp>
      <p:sp>
        <p:nvSpPr>
          <p:cNvPr id="3" name="Content Placeholder 2">
            <a:extLst>
              <a:ext uri="{FF2B5EF4-FFF2-40B4-BE49-F238E27FC236}">
                <a16:creationId xmlns:a16="http://schemas.microsoft.com/office/drawing/2014/main" id="{966D4EF8-70FF-67E7-3438-883E8B708149}"/>
              </a:ext>
            </a:extLst>
          </p:cNvPr>
          <p:cNvSpPr>
            <a:spLocks noGrp="1"/>
          </p:cNvSpPr>
          <p:nvPr>
            <p:ph idx="1"/>
          </p:nvPr>
        </p:nvSpPr>
        <p:spPr>
          <a:xfrm>
            <a:off x="400050" y="1695450"/>
            <a:ext cx="6918150" cy="4867275"/>
          </a:xfrm>
        </p:spPr>
        <p:txBody>
          <a:bodyPr>
            <a:normAutofit lnSpcReduction="10000"/>
          </a:bodyPr>
          <a:lstStyle/>
          <a:p>
            <a:pPr marL="0" indent="0">
              <a:lnSpc>
                <a:spcPct val="140000"/>
              </a:lnSpc>
              <a:buNone/>
            </a:pPr>
            <a:r>
              <a:rPr lang="en-US" sz="1400" b="1" dirty="0"/>
              <a:t>1. </a:t>
            </a:r>
            <a:r>
              <a:rPr lang="en-US" sz="1400" b="1" dirty="0">
                <a:latin typeface="Times New Roman" panose="02020603050405020304" pitchFamily="18" charset="0"/>
                <a:cs typeface="Times New Roman" panose="02020603050405020304" pitchFamily="18" charset="0"/>
              </a:rPr>
              <a:t>Quality</a:t>
            </a:r>
          </a:p>
          <a:p>
            <a:pPr>
              <a:lnSpc>
                <a:spcPct val="140000"/>
              </a:lnSpc>
            </a:pPr>
            <a:r>
              <a:rPr lang="en-US" sz="1400" dirty="0">
                <a:latin typeface="Times New Roman" panose="02020603050405020304" pitchFamily="18" charset="0"/>
                <a:cs typeface="Times New Roman" panose="02020603050405020304" pitchFamily="18" charset="0"/>
              </a:rPr>
              <a:t>There is variation in healthcare quality. Improvements are happening; much of the variation in quality occurs in those that serve minority patients and rural healthcare settings</a:t>
            </a:r>
          </a:p>
          <a:p>
            <a:pPr>
              <a:lnSpc>
                <a:spcPct val="140000"/>
              </a:lnSpc>
            </a:pPr>
            <a:r>
              <a:rPr lang="en-US" sz="1400" dirty="0">
                <a:latin typeface="Times New Roman" panose="02020603050405020304" pitchFamily="18" charset="0"/>
                <a:cs typeface="Times New Roman" panose="02020603050405020304" pitchFamily="18" charset="0"/>
              </a:rPr>
              <a:t>Example: to improve quality, consider using companion diagnostics using biomarkers to avoid using medications that will not work. </a:t>
            </a:r>
          </a:p>
          <a:p>
            <a:pPr>
              <a:lnSpc>
                <a:spcPct val="140000"/>
              </a:lnSpc>
            </a:pPr>
            <a:endParaRPr lang="en-US" sz="1400" dirty="0">
              <a:latin typeface="Times New Roman" panose="02020603050405020304" pitchFamily="18" charset="0"/>
              <a:cs typeface="Times New Roman" panose="02020603050405020304" pitchFamily="18" charset="0"/>
            </a:endParaRPr>
          </a:p>
          <a:p>
            <a:pPr marL="0" indent="0">
              <a:lnSpc>
                <a:spcPct val="140000"/>
              </a:lnSpc>
              <a:buNone/>
            </a:pPr>
            <a:r>
              <a:rPr lang="en-US" sz="1400" b="1" dirty="0">
                <a:latin typeface="Times New Roman" panose="02020603050405020304" pitchFamily="18" charset="0"/>
                <a:cs typeface="Times New Roman" panose="02020603050405020304" pitchFamily="18" charset="0"/>
              </a:rPr>
              <a:t>2. Prevention 2.0</a:t>
            </a:r>
          </a:p>
          <a:p>
            <a:pPr>
              <a:lnSpc>
                <a:spcPct val="140000"/>
              </a:lnSpc>
            </a:pPr>
            <a:r>
              <a:rPr lang="en-US" sz="1400" dirty="0">
                <a:latin typeface="Times New Roman" panose="02020603050405020304" pitchFamily="18" charset="0"/>
                <a:cs typeface="Times New Roman" panose="02020603050405020304" pitchFamily="18" charset="0"/>
              </a:rPr>
              <a:t>Use science versus prevention techniques to prevent disease. Example, look at genetics to prevents diseases instead of behavior changes. </a:t>
            </a:r>
          </a:p>
          <a:p>
            <a:pPr>
              <a:lnSpc>
                <a:spcPct val="140000"/>
              </a:lnSpc>
            </a:pPr>
            <a:r>
              <a:rPr lang="en-US" sz="1400" dirty="0">
                <a:latin typeface="Times New Roman" panose="02020603050405020304" pitchFamily="18" charset="0"/>
                <a:cs typeface="Times New Roman" panose="02020603050405020304" pitchFamily="18" charset="0"/>
              </a:rPr>
              <a:t>We many not be able to prevent a disease, but early detection is key. Many of our current diagnostic tests are from 1920-1960 (mammogram, colonoscopy)</a:t>
            </a:r>
          </a:p>
          <a:p>
            <a:pPr>
              <a:lnSpc>
                <a:spcPct val="140000"/>
              </a:lnSpc>
            </a:pPr>
            <a:r>
              <a:rPr lang="en-US" sz="1400" dirty="0">
                <a:latin typeface="Times New Roman" panose="02020603050405020304" pitchFamily="18" charset="0"/>
                <a:cs typeface="Times New Roman" panose="02020603050405020304" pitchFamily="18" charset="0"/>
              </a:rPr>
              <a:t>Think about liquid biopsy to look for cancers in the blood (look for cancer DNA in the blood). May be able to detect many cancers that are “hidden”. </a:t>
            </a:r>
          </a:p>
        </p:txBody>
      </p:sp>
      <p:pic>
        <p:nvPicPr>
          <p:cNvPr id="6" name="Picture 5" descr="Close-up unopened pill packets">
            <a:extLst>
              <a:ext uri="{FF2B5EF4-FFF2-40B4-BE49-F238E27FC236}">
                <a16:creationId xmlns:a16="http://schemas.microsoft.com/office/drawing/2014/main" id="{93B759C3-77AD-CF77-C8D0-C50CB0C20E47}"/>
              </a:ext>
            </a:extLst>
          </p:cNvPr>
          <p:cNvPicPr>
            <a:picLocks noChangeAspect="1"/>
          </p:cNvPicPr>
          <p:nvPr/>
        </p:nvPicPr>
        <p:blipFill>
          <a:blip r:embed="rId2"/>
          <a:srcRect l="30950" r="24842" b="2"/>
          <a:stretch/>
        </p:blipFill>
        <p:spPr>
          <a:xfrm>
            <a:off x="7766050" y="540000"/>
            <a:ext cx="3884962" cy="5778000"/>
          </a:xfrm>
          <a:prstGeom prst="rect">
            <a:avLst/>
          </a:prstGeom>
        </p:spPr>
      </p:pic>
    </p:spTree>
    <p:extLst>
      <p:ext uri="{BB962C8B-B14F-4D97-AF65-F5344CB8AC3E}">
        <p14:creationId xmlns:p14="http://schemas.microsoft.com/office/powerpoint/2010/main" val="3305924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137EC-89BB-448C-1BDE-30636969B450}"/>
              </a:ext>
            </a:extLst>
          </p:cNvPr>
          <p:cNvSpPr>
            <a:spLocks noGrp="1"/>
          </p:cNvSpPr>
          <p:nvPr>
            <p:ph type="title"/>
          </p:nvPr>
        </p:nvSpPr>
        <p:spPr>
          <a:xfrm>
            <a:off x="989999" y="395288"/>
            <a:ext cx="6317998" cy="1120439"/>
          </a:xfrm>
        </p:spPr>
        <p:txBody>
          <a:bodyPr wrap="square" anchor="b">
            <a:normAutofit/>
          </a:bodyPr>
          <a:lstStyle/>
          <a:p>
            <a:pPr algn="ctr"/>
            <a:r>
              <a:rPr lang="en-US" dirty="0"/>
              <a:t>Future of Healthcare Economics</a:t>
            </a:r>
          </a:p>
        </p:txBody>
      </p:sp>
      <p:cxnSp>
        <p:nvCxnSpPr>
          <p:cNvPr id="32" name="Straight Connector 31">
            <a:extLst>
              <a:ext uri="{FF2B5EF4-FFF2-40B4-BE49-F238E27FC236}">
                <a16:creationId xmlns:a16="http://schemas.microsoft.com/office/drawing/2014/main" id="{16C132CB-661F-4A80-B2A5-D78FF18C0C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78998"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ED7074-79B5-AA0F-FEA6-05F2BF8FE43F}"/>
              </a:ext>
            </a:extLst>
          </p:cNvPr>
          <p:cNvSpPr>
            <a:spLocks noGrp="1"/>
          </p:cNvSpPr>
          <p:nvPr>
            <p:ph idx="1"/>
          </p:nvPr>
        </p:nvSpPr>
        <p:spPr>
          <a:xfrm>
            <a:off x="561974" y="2134827"/>
            <a:ext cx="8029575" cy="4552945"/>
          </a:xfrm>
        </p:spPr>
        <p:txBody>
          <a:bodyPr>
            <a:normAutofit fontScale="92500" lnSpcReduction="10000"/>
          </a:bodyPr>
          <a:lstStyle/>
          <a:p>
            <a:pPr marL="0" indent="0">
              <a:lnSpc>
                <a:spcPct val="140000"/>
              </a:lnSpc>
              <a:buNone/>
            </a:pPr>
            <a:r>
              <a:rPr lang="en-US" sz="1400" b="1" dirty="0"/>
              <a:t>3</a:t>
            </a:r>
            <a:r>
              <a:rPr lang="en-US" sz="1600" b="1" dirty="0">
                <a:latin typeface="Times New Roman" panose="02020603050405020304" pitchFamily="18" charset="0"/>
                <a:cs typeface="Times New Roman" panose="02020603050405020304" pitchFamily="18" charset="0"/>
              </a:rPr>
              <a:t>. Cures</a:t>
            </a:r>
          </a:p>
          <a:p>
            <a:pPr>
              <a:lnSpc>
                <a:spcPct val="140000"/>
              </a:lnSpc>
            </a:pPr>
            <a:r>
              <a:rPr lang="en-US" sz="1600" dirty="0">
                <a:latin typeface="Times New Roman" panose="02020603050405020304" pitchFamily="18" charset="0"/>
                <a:cs typeface="Times New Roman" panose="02020603050405020304" pitchFamily="18" charset="0"/>
              </a:rPr>
              <a:t>Goal is to eliminate disease (ex Hep C medications). There are some curative treatments available, but cost and access are barriers. Treatments must be available, or they are no good. </a:t>
            </a:r>
          </a:p>
          <a:p>
            <a:pPr>
              <a:lnSpc>
                <a:spcPct val="140000"/>
              </a:lnSpc>
            </a:pPr>
            <a:r>
              <a:rPr lang="en-US" sz="1600" dirty="0">
                <a:latin typeface="Times New Roman" panose="02020603050405020304" pitchFamily="18" charset="0"/>
                <a:cs typeface="Times New Roman" panose="02020603050405020304" pitchFamily="18" charset="0"/>
              </a:rPr>
              <a:t>Example: Use stem cells to replace non-functioning beta cells in the pancreas; science cures Type 1 diabetes.</a:t>
            </a:r>
          </a:p>
          <a:p>
            <a:pPr marL="0" indent="0">
              <a:lnSpc>
                <a:spcPct val="140000"/>
              </a:lnSpc>
              <a:buNone/>
            </a:pP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4. Access</a:t>
            </a:r>
          </a:p>
          <a:p>
            <a:pPr>
              <a:lnSpc>
                <a:spcPct val="140000"/>
              </a:lnSpc>
            </a:pPr>
            <a:r>
              <a:rPr lang="en-US" sz="1600" dirty="0">
                <a:latin typeface="Times New Roman" panose="02020603050405020304" pitchFamily="18" charset="0"/>
                <a:cs typeface="Times New Roman" panose="02020603050405020304" pitchFamily="18" charset="0"/>
              </a:rPr>
              <a:t>Insured versus uninsured</a:t>
            </a:r>
          </a:p>
          <a:p>
            <a:pPr marL="0" indent="0">
              <a:lnSpc>
                <a:spcPct val="140000"/>
              </a:lnSpc>
              <a:buNone/>
            </a:pPr>
            <a:r>
              <a:rPr lang="en-US" sz="1600" b="1" dirty="0">
                <a:latin typeface="Times New Roman" panose="02020603050405020304" pitchFamily="18" charset="0"/>
                <a:cs typeface="Times New Roman" panose="02020603050405020304" pitchFamily="18" charset="0"/>
              </a:rPr>
              <a:t>5. Innovation</a:t>
            </a:r>
          </a:p>
          <a:p>
            <a:pPr>
              <a:lnSpc>
                <a:spcPct val="140000"/>
              </a:lnSpc>
            </a:pPr>
            <a:r>
              <a:rPr lang="en-US" sz="1600" dirty="0">
                <a:latin typeface="Times New Roman" panose="02020603050405020304" pitchFamily="18" charset="0"/>
                <a:cs typeface="Times New Roman" panose="02020603050405020304" pitchFamily="18" charset="0"/>
              </a:rPr>
              <a:t>The fear is that the Inflation Reduction Act will cut manufacturer innovation. With cuts in revenue, the incentive for innovation of new medicines will be decreased resulting in fewer new drugs coming to market. </a:t>
            </a:r>
          </a:p>
          <a:p>
            <a:pPr>
              <a:lnSpc>
                <a:spcPct val="140000"/>
              </a:lnSpc>
            </a:pPr>
            <a:endParaRPr lang="en-US" sz="800" dirty="0"/>
          </a:p>
          <a:p>
            <a:pPr marL="0" indent="0">
              <a:lnSpc>
                <a:spcPct val="140000"/>
              </a:lnSpc>
              <a:buNone/>
            </a:pPr>
            <a:endParaRPr lang="en-US" sz="800" dirty="0"/>
          </a:p>
        </p:txBody>
      </p:sp>
      <p:pic>
        <p:nvPicPr>
          <p:cNvPr id="5" name="Picture 4" descr="Capsules and pills inside a glass bowl">
            <a:extLst>
              <a:ext uri="{FF2B5EF4-FFF2-40B4-BE49-F238E27FC236}">
                <a16:creationId xmlns:a16="http://schemas.microsoft.com/office/drawing/2014/main" id="{B2486A90-2E89-EB65-4D1A-CF3D5E4B8961}"/>
              </a:ext>
            </a:extLst>
          </p:cNvPr>
          <p:cNvPicPr>
            <a:picLocks noChangeAspect="1"/>
          </p:cNvPicPr>
          <p:nvPr/>
        </p:nvPicPr>
        <p:blipFill>
          <a:blip r:embed="rId2"/>
          <a:srcRect l="2043" r="55623"/>
          <a:stretch/>
        </p:blipFill>
        <p:spPr>
          <a:xfrm>
            <a:off x="8963025" y="10"/>
            <a:ext cx="3228975" cy="6857990"/>
          </a:xfrm>
          <a:prstGeom prst="rect">
            <a:avLst/>
          </a:prstGeom>
        </p:spPr>
      </p:pic>
    </p:spTree>
    <p:extLst>
      <p:ext uri="{BB962C8B-B14F-4D97-AF65-F5344CB8AC3E}">
        <p14:creationId xmlns:p14="http://schemas.microsoft.com/office/powerpoint/2010/main" val="2678054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279C8A1-C4E4-4DE9-934E-91221AC99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E38E1F-9424-2252-4527-130B59814846}"/>
              </a:ext>
            </a:extLst>
          </p:cNvPr>
          <p:cNvSpPr>
            <a:spLocks noGrp="1"/>
          </p:cNvSpPr>
          <p:nvPr>
            <p:ph type="title"/>
          </p:nvPr>
        </p:nvSpPr>
        <p:spPr>
          <a:xfrm>
            <a:off x="4868987" y="395288"/>
            <a:ext cx="6317998" cy="1120439"/>
          </a:xfrm>
        </p:spPr>
        <p:txBody>
          <a:bodyPr wrap="square" anchor="b">
            <a:normAutofit/>
          </a:bodyPr>
          <a:lstStyle/>
          <a:p>
            <a:pPr algn="ctr"/>
            <a:r>
              <a:rPr lang="en-US" dirty="0"/>
              <a:t>Opening Remarks/State of 340B</a:t>
            </a:r>
          </a:p>
        </p:txBody>
      </p:sp>
      <p:pic>
        <p:nvPicPr>
          <p:cNvPr id="5" name="Picture 4" descr="Spiral Staircase">
            <a:extLst>
              <a:ext uri="{FF2B5EF4-FFF2-40B4-BE49-F238E27FC236}">
                <a16:creationId xmlns:a16="http://schemas.microsoft.com/office/drawing/2014/main" id="{A35B156E-A505-59C7-202E-A15E163D4F84}"/>
              </a:ext>
            </a:extLst>
          </p:cNvPr>
          <p:cNvPicPr>
            <a:picLocks noChangeAspect="1"/>
          </p:cNvPicPr>
          <p:nvPr/>
        </p:nvPicPr>
        <p:blipFill>
          <a:blip r:embed="rId2"/>
          <a:srcRect l="62392" r="-1" b="-1"/>
          <a:stretch/>
        </p:blipFill>
        <p:spPr>
          <a:xfrm>
            <a:off x="20" y="10"/>
            <a:ext cx="3863955" cy="6857989"/>
          </a:xfrm>
          <a:prstGeom prst="rect">
            <a:avLst/>
          </a:prstGeom>
        </p:spPr>
      </p:pic>
      <p:cxnSp>
        <p:nvCxnSpPr>
          <p:cNvPr id="25" name="Straight Connector 24">
            <a:extLst>
              <a:ext uri="{FF2B5EF4-FFF2-40B4-BE49-F238E27FC236}">
                <a16:creationId xmlns:a16="http://schemas.microsoft.com/office/drawing/2014/main" id="{26C7ED5D-77C4-4564-8B1A-E55609CF44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7986"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1FE5BD4-C401-22D9-D431-4C63B28DFA34}"/>
              </a:ext>
            </a:extLst>
          </p:cNvPr>
          <p:cNvSpPr>
            <a:spLocks noGrp="1"/>
          </p:cNvSpPr>
          <p:nvPr>
            <p:ph idx="1"/>
          </p:nvPr>
        </p:nvSpPr>
        <p:spPr>
          <a:xfrm>
            <a:off x="4343400" y="2249426"/>
            <a:ext cx="7105650" cy="4352542"/>
          </a:xfrm>
        </p:spPr>
        <p:txBody>
          <a:bodyPr>
            <a:normAutofit/>
          </a:bodyPr>
          <a:lstStyle/>
          <a:p>
            <a:pPr marL="0" indent="0">
              <a:lnSpc>
                <a:spcPct val="140000"/>
              </a:lnSpc>
              <a:buNone/>
            </a:pPr>
            <a:r>
              <a:rPr lang="en-US" sz="1800" b="1" dirty="0">
                <a:latin typeface="Times New Roman" panose="02020603050405020304" pitchFamily="18" charset="0"/>
                <a:cs typeface="Times New Roman" panose="02020603050405020304" pitchFamily="18" charset="0"/>
              </a:rPr>
              <a:t>These are unprecedented times</a:t>
            </a:r>
          </a:p>
          <a:p>
            <a:pPr>
              <a:lnSpc>
                <a:spcPct val="140000"/>
              </a:lnSpc>
            </a:pPr>
            <a:r>
              <a:rPr lang="en-US" sz="1800" dirty="0">
                <a:latin typeface="Times New Roman" panose="02020603050405020304" pitchFamily="18" charset="0"/>
                <a:cs typeface="Times New Roman" panose="02020603050405020304" pitchFamily="18" charset="0"/>
              </a:rPr>
              <a:t>Not ever has big manufacturers/Pharma sent representatives to state legislative sessions (happening in Montana right now).</a:t>
            </a:r>
          </a:p>
          <a:p>
            <a:pPr>
              <a:lnSpc>
                <a:spcPct val="140000"/>
              </a:lnSpc>
            </a:pPr>
            <a:endParaRPr lang="en-US" sz="1800" dirty="0">
              <a:latin typeface="Times New Roman" panose="02020603050405020304" pitchFamily="18" charset="0"/>
              <a:cs typeface="Times New Roman" panose="02020603050405020304" pitchFamily="18" charset="0"/>
            </a:endParaRPr>
          </a:p>
          <a:p>
            <a:pPr>
              <a:lnSpc>
                <a:spcPct val="140000"/>
              </a:lnSpc>
            </a:pPr>
            <a:r>
              <a:rPr lang="en-US" sz="1800" dirty="0">
                <a:latin typeface="Times New Roman" panose="02020603050405020304" pitchFamily="18" charset="0"/>
                <a:cs typeface="Times New Roman" panose="02020603050405020304" pitchFamily="18" charset="0"/>
              </a:rPr>
              <a:t>There are multiple attack ads aimed at the 340B program being played across the nation (television, mobile billboards, social media). </a:t>
            </a:r>
          </a:p>
          <a:p>
            <a:pPr>
              <a:lnSpc>
                <a:spcPct val="140000"/>
              </a:lnSpc>
            </a:pPr>
            <a:endParaRPr lang="en-US" sz="1800" dirty="0">
              <a:latin typeface="Times New Roman" panose="02020603050405020304" pitchFamily="18" charset="0"/>
              <a:cs typeface="Times New Roman" panose="02020603050405020304" pitchFamily="18" charset="0"/>
            </a:endParaRPr>
          </a:p>
          <a:p>
            <a:pPr marL="0" indent="0" algn="ctr">
              <a:lnSpc>
                <a:spcPct val="140000"/>
              </a:lnSpc>
              <a:buNone/>
            </a:pPr>
            <a:r>
              <a:rPr lang="en-US" sz="1800" b="1" dirty="0">
                <a:latin typeface="Times New Roman" panose="02020603050405020304" pitchFamily="18" charset="0"/>
                <a:cs typeface="Times New Roman" panose="02020603050405020304" pitchFamily="18" charset="0"/>
              </a:rPr>
              <a:t>ADVOCACY IN EACH STATE IS CRITICAL</a:t>
            </a:r>
          </a:p>
          <a:p>
            <a:pPr marL="0" indent="0">
              <a:lnSpc>
                <a:spcPct val="140000"/>
              </a:lnSpc>
              <a:buNone/>
            </a:pPr>
            <a:endParaRPr lang="en-US" sz="1300" dirty="0"/>
          </a:p>
        </p:txBody>
      </p:sp>
    </p:spTree>
    <p:extLst>
      <p:ext uri="{BB962C8B-B14F-4D97-AF65-F5344CB8AC3E}">
        <p14:creationId xmlns:p14="http://schemas.microsoft.com/office/powerpoint/2010/main" val="316778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6651B3B-2F8A-4E48-BEA0-5D35421C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pills and money&#10;&#10;AI-generated content may be incorrect.">
            <a:extLst>
              <a:ext uri="{FF2B5EF4-FFF2-40B4-BE49-F238E27FC236}">
                <a16:creationId xmlns:a16="http://schemas.microsoft.com/office/drawing/2014/main" id="{6A28D01C-34C8-6B79-A260-B4CC6D6B5C65}"/>
              </a:ext>
            </a:extLst>
          </p:cNvPr>
          <p:cNvPicPr>
            <a:picLocks noChangeAspect="1"/>
          </p:cNvPicPr>
          <p:nvPr/>
        </p:nvPicPr>
        <p:blipFill>
          <a:blip r:embed="rId2"/>
          <a:stretch>
            <a:fillRect/>
          </a:stretch>
        </p:blipFill>
        <p:spPr>
          <a:xfrm>
            <a:off x="2287755" y="321733"/>
            <a:ext cx="4634562" cy="2236177"/>
          </a:xfrm>
          <a:prstGeom prst="rect">
            <a:avLst/>
          </a:prstGeom>
        </p:spPr>
      </p:pic>
      <p:sp>
        <p:nvSpPr>
          <p:cNvPr id="16" name="Rectangle 15">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7"/>
            <a:ext cx="7566298" cy="822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pills&#10;&#10;AI-generated content may be incorrect.">
            <a:extLst>
              <a:ext uri="{FF2B5EF4-FFF2-40B4-BE49-F238E27FC236}">
                <a16:creationId xmlns:a16="http://schemas.microsoft.com/office/drawing/2014/main" id="{554A7B10-6ED6-C0AD-BC5C-9CE425090A1F}"/>
              </a:ext>
            </a:extLst>
          </p:cNvPr>
          <p:cNvPicPr>
            <a:picLocks noChangeAspect="1"/>
          </p:cNvPicPr>
          <p:nvPr/>
        </p:nvPicPr>
        <p:blipFill>
          <a:blip r:embed="rId3"/>
          <a:stretch>
            <a:fillRect/>
          </a:stretch>
        </p:blipFill>
        <p:spPr>
          <a:xfrm>
            <a:off x="1135721" y="3006496"/>
            <a:ext cx="5786597" cy="3385159"/>
          </a:xfrm>
          <a:prstGeom prst="rect">
            <a:avLst/>
          </a:prstGeom>
        </p:spPr>
      </p:pic>
      <p:sp>
        <p:nvSpPr>
          <p:cNvPr id="18" name="Rectangle 17">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822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le of colorful pills&#10;&#10;AI-generated content may be incorrect.">
            <a:extLst>
              <a:ext uri="{FF2B5EF4-FFF2-40B4-BE49-F238E27FC236}">
                <a16:creationId xmlns:a16="http://schemas.microsoft.com/office/drawing/2014/main" id="{0A246D93-E888-19E1-36EA-5E3719204256}"/>
              </a:ext>
            </a:extLst>
          </p:cNvPr>
          <p:cNvPicPr>
            <a:picLocks noChangeAspect="1"/>
          </p:cNvPicPr>
          <p:nvPr/>
        </p:nvPicPr>
        <p:blipFill>
          <a:blip r:embed="rId4"/>
          <a:stretch>
            <a:fillRect/>
          </a:stretch>
        </p:blipFill>
        <p:spPr>
          <a:xfrm>
            <a:off x="8292478" y="321735"/>
            <a:ext cx="2815659" cy="3218907"/>
          </a:xfrm>
          <a:prstGeom prst="rect">
            <a:avLst/>
          </a:prstGeom>
        </p:spPr>
      </p:pic>
      <p:sp>
        <p:nvSpPr>
          <p:cNvPr id="20" name="Rectangle 19">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822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and person sitting at a table&#10;&#10;AI-generated content may be incorrect.">
            <a:extLst>
              <a:ext uri="{FF2B5EF4-FFF2-40B4-BE49-F238E27FC236}">
                <a16:creationId xmlns:a16="http://schemas.microsoft.com/office/drawing/2014/main" id="{95F85E4A-2052-4E2F-4031-336A2D92EB9D}"/>
              </a:ext>
            </a:extLst>
          </p:cNvPr>
          <p:cNvPicPr>
            <a:picLocks noChangeAspect="1"/>
          </p:cNvPicPr>
          <p:nvPr/>
        </p:nvPicPr>
        <p:blipFill>
          <a:blip r:embed="rId5"/>
          <a:stretch>
            <a:fillRect/>
          </a:stretch>
        </p:blipFill>
        <p:spPr>
          <a:xfrm>
            <a:off x="8077895" y="4267009"/>
            <a:ext cx="3244562" cy="2133300"/>
          </a:xfrm>
          <a:prstGeom prst="rect">
            <a:avLst/>
          </a:prstGeom>
        </p:spPr>
      </p:pic>
    </p:spTree>
    <p:extLst>
      <p:ext uri="{BB962C8B-B14F-4D97-AF65-F5344CB8AC3E}">
        <p14:creationId xmlns:p14="http://schemas.microsoft.com/office/powerpoint/2010/main" val="2604504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279C8A1-C4E4-4DE9-934E-91221AC99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30E802E-A165-023D-C414-7D7ED1FEC7CB}"/>
              </a:ext>
            </a:extLst>
          </p:cNvPr>
          <p:cNvSpPr>
            <a:spLocks noGrp="1"/>
          </p:cNvSpPr>
          <p:nvPr>
            <p:ph type="title"/>
          </p:nvPr>
        </p:nvSpPr>
        <p:spPr>
          <a:xfrm>
            <a:off x="4868987" y="386512"/>
            <a:ext cx="6317998" cy="1113472"/>
          </a:xfrm>
        </p:spPr>
        <p:txBody>
          <a:bodyPr wrap="square" anchor="b">
            <a:normAutofit/>
          </a:bodyPr>
          <a:lstStyle/>
          <a:p>
            <a:pPr algn="ctr"/>
            <a:r>
              <a:rPr lang="en-US" dirty="0"/>
              <a:t>Opening Remarks/State of 340B</a:t>
            </a:r>
          </a:p>
        </p:txBody>
      </p:sp>
      <p:pic>
        <p:nvPicPr>
          <p:cNvPr id="10" name="Picture 9" descr="Colorful pills stacked to make a bar graph">
            <a:extLst>
              <a:ext uri="{FF2B5EF4-FFF2-40B4-BE49-F238E27FC236}">
                <a16:creationId xmlns:a16="http://schemas.microsoft.com/office/drawing/2014/main" id="{09C0D0AE-3C88-E9E1-D6D6-56093C017DF6}"/>
              </a:ext>
            </a:extLst>
          </p:cNvPr>
          <p:cNvPicPr>
            <a:picLocks noChangeAspect="1"/>
          </p:cNvPicPr>
          <p:nvPr/>
        </p:nvPicPr>
        <p:blipFill>
          <a:blip r:embed="rId2"/>
          <a:srcRect l="40170" r="21094" b="-1"/>
          <a:stretch/>
        </p:blipFill>
        <p:spPr>
          <a:xfrm>
            <a:off x="21" y="10"/>
            <a:ext cx="2843763" cy="6857989"/>
          </a:xfrm>
          <a:prstGeom prst="rect">
            <a:avLst/>
          </a:prstGeom>
        </p:spPr>
      </p:pic>
      <p:cxnSp>
        <p:nvCxnSpPr>
          <p:cNvPr id="16" name="Straight Connector 15">
            <a:extLst>
              <a:ext uri="{FF2B5EF4-FFF2-40B4-BE49-F238E27FC236}">
                <a16:creationId xmlns:a16="http://schemas.microsoft.com/office/drawing/2014/main" id="{26C7ED5D-77C4-4564-8B1A-E55609CF44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7986"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775EF3D2-3D5C-A0B1-9F48-F9338BC97B68}"/>
              </a:ext>
            </a:extLst>
          </p:cNvPr>
          <p:cNvSpPr>
            <a:spLocks noGrp="1"/>
          </p:cNvSpPr>
          <p:nvPr>
            <p:ph idx="1"/>
          </p:nvPr>
        </p:nvSpPr>
        <p:spPr>
          <a:xfrm>
            <a:off x="3346704" y="2148840"/>
            <a:ext cx="8567927" cy="4431768"/>
          </a:xfrm>
        </p:spPr>
        <p:txBody>
          <a:bodyPr>
            <a:normAutofit fontScale="92500" lnSpcReduction="10000"/>
          </a:bodyPr>
          <a:lstStyle/>
          <a:p>
            <a:pPr marL="0" indent="0" algn="ctr">
              <a:lnSpc>
                <a:spcPct val="140000"/>
              </a:lnSpc>
              <a:buNone/>
            </a:pPr>
            <a:r>
              <a:rPr lang="en-US" sz="1900" b="1" dirty="0">
                <a:latin typeface="Times New Roman" panose="02020603050405020304" pitchFamily="18" charset="0"/>
                <a:cs typeface="Times New Roman" panose="02020603050405020304" pitchFamily="18" charset="0"/>
              </a:rPr>
              <a:t>The Rebate Fight: “This is what is keeping everyone up at night”</a:t>
            </a:r>
          </a:p>
          <a:p>
            <a:pPr marL="0" indent="0">
              <a:lnSpc>
                <a:spcPct val="140000"/>
              </a:lnSpc>
              <a:buNone/>
            </a:pPr>
            <a:endParaRPr lang="en-US" sz="1600" b="1" dirty="0">
              <a:latin typeface="Times New Roman" panose="02020603050405020304" pitchFamily="18" charset="0"/>
              <a:cs typeface="Times New Roman" panose="02020603050405020304" pitchFamily="18" charset="0"/>
            </a:endParaRPr>
          </a:p>
          <a:p>
            <a:pPr>
              <a:lnSpc>
                <a:spcPct val="140000"/>
              </a:lnSpc>
            </a:pPr>
            <a:r>
              <a:rPr lang="en-US" sz="1600" dirty="0">
                <a:latin typeface="Times New Roman" panose="02020603050405020304" pitchFamily="18" charset="0"/>
                <a:cs typeface="Times New Roman" panose="02020603050405020304" pitchFamily="18" charset="0"/>
              </a:rPr>
              <a:t>A model where pharmacies purchase all drugs at WAC pricing and wait for a rebate= </a:t>
            </a:r>
            <a:r>
              <a:rPr lang="en-US" sz="1600" b="1" dirty="0">
                <a:latin typeface="Times New Roman" panose="02020603050405020304" pitchFamily="18" charset="0"/>
                <a:cs typeface="Times New Roman" panose="02020603050405020304" pitchFamily="18" charset="0"/>
              </a:rPr>
              <a:t>HUGE FINANCIAL BURDEN FOR ENTITIES</a:t>
            </a:r>
          </a:p>
          <a:p>
            <a:pPr marL="0" indent="0">
              <a:lnSpc>
                <a:spcPct val="140000"/>
              </a:lnSpc>
              <a:buNone/>
            </a:pPr>
            <a:endParaRPr lang="en-US" sz="1600" b="1" dirty="0">
              <a:latin typeface="Times New Roman" panose="02020603050405020304" pitchFamily="18" charset="0"/>
              <a:cs typeface="Times New Roman" panose="02020603050405020304" pitchFamily="18" charset="0"/>
            </a:endParaRPr>
          </a:p>
          <a:p>
            <a:pPr>
              <a:lnSpc>
                <a:spcPct val="140000"/>
              </a:lnSpc>
            </a:pPr>
            <a:r>
              <a:rPr lang="en-US" sz="1600" dirty="0">
                <a:latin typeface="Times New Roman" panose="02020603050405020304" pitchFamily="18" charset="0"/>
                <a:cs typeface="Times New Roman" panose="02020603050405020304" pitchFamily="18" charset="0"/>
              </a:rPr>
              <a:t>Currently there are 5 drug manufacturers suing HRSA regarding this model. If these manufacturers win, this model will “spread like wildfire” and all manufacturers will follow suit. </a:t>
            </a:r>
          </a:p>
          <a:p>
            <a:pPr>
              <a:lnSpc>
                <a:spcPct val="140000"/>
              </a:lnSpc>
            </a:pPr>
            <a:endParaRPr lang="en-US" sz="1600" dirty="0">
              <a:latin typeface="Times New Roman" panose="02020603050405020304" pitchFamily="18" charset="0"/>
              <a:cs typeface="Times New Roman" panose="02020603050405020304" pitchFamily="18" charset="0"/>
            </a:endParaRPr>
          </a:p>
          <a:p>
            <a:pPr marL="0" indent="0" algn="ctr">
              <a:lnSpc>
                <a:spcPct val="140000"/>
              </a:lnSpc>
              <a:buNone/>
            </a:pPr>
            <a:r>
              <a:rPr lang="en-US" sz="1600" b="1" dirty="0">
                <a:latin typeface="Times New Roman" panose="02020603050405020304" pitchFamily="18" charset="0"/>
                <a:cs typeface="Times New Roman" panose="02020603050405020304" pitchFamily="18" charset="0"/>
              </a:rPr>
              <a:t>It is critical to educate state and federal policy makes on the 340B program. Be able to demonstrate the value of the program and explain the significant negative impact a rebate model would have on your organization. </a:t>
            </a:r>
          </a:p>
          <a:p>
            <a:pPr marL="0" indent="0">
              <a:lnSpc>
                <a:spcPct val="140000"/>
              </a:lnSpc>
              <a:buNone/>
            </a:pPr>
            <a:endParaRPr lang="en-US" sz="1100" b="1" dirty="0"/>
          </a:p>
        </p:txBody>
      </p:sp>
    </p:spTree>
    <p:extLst>
      <p:ext uri="{BB962C8B-B14F-4D97-AF65-F5344CB8AC3E}">
        <p14:creationId xmlns:p14="http://schemas.microsoft.com/office/powerpoint/2010/main" val="408040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CF6C4D-BB10-8C87-08B1-CD91F54D3641}"/>
              </a:ext>
            </a:extLst>
          </p:cNvPr>
          <p:cNvSpPr>
            <a:spLocks noGrp="1"/>
          </p:cNvSpPr>
          <p:nvPr>
            <p:ph type="title"/>
          </p:nvPr>
        </p:nvSpPr>
        <p:spPr>
          <a:xfrm>
            <a:off x="989999" y="395288"/>
            <a:ext cx="6317998" cy="1120439"/>
          </a:xfrm>
        </p:spPr>
        <p:txBody>
          <a:bodyPr wrap="square" anchor="b">
            <a:normAutofit/>
          </a:bodyPr>
          <a:lstStyle/>
          <a:p>
            <a:pPr algn="ctr"/>
            <a:r>
              <a:rPr lang="en-US" sz="3000" dirty="0"/>
              <a:t>Inflation Reduction Act and 340B: Impact and Implementation</a:t>
            </a:r>
          </a:p>
        </p:txBody>
      </p:sp>
      <p:cxnSp>
        <p:nvCxnSpPr>
          <p:cNvPr id="11" name="Straight Connector 10">
            <a:extLst>
              <a:ext uri="{FF2B5EF4-FFF2-40B4-BE49-F238E27FC236}">
                <a16:creationId xmlns:a16="http://schemas.microsoft.com/office/drawing/2014/main" id="{16C132CB-661F-4A80-B2A5-D78FF18C0C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78998"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A07124-9BFF-90D5-E757-9D896AB6063E}"/>
              </a:ext>
            </a:extLst>
          </p:cNvPr>
          <p:cNvSpPr>
            <a:spLocks noGrp="1"/>
          </p:cNvSpPr>
          <p:nvPr>
            <p:ph idx="1"/>
          </p:nvPr>
        </p:nvSpPr>
        <p:spPr>
          <a:xfrm>
            <a:off x="619125" y="2381255"/>
            <a:ext cx="7867651" cy="4476745"/>
          </a:xfrm>
        </p:spPr>
        <p:txBody>
          <a:bodyPr>
            <a:noAutofit/>
          </a:bodyPr>
          <a:lstStyle/>
          <a:p>
            <a:pPr>
              <a:lnSpc>
                <a:spcPct val="140000"/>
              </a:lnSpc>
            </a:pPr>
            <a:r>
              <a:rPr lang="en-US" sz="1600" dirty="0">
                <a:latin typeface="Times New Roman" panose="02020603050405020304" pitchFamily="18" charset="0"/>
                <a:cs typeface="Times New Roman" panose="02020603050405020304" pitchFamily="18" charset="0"/>
              </a:rPr>
              <a:t>Inflation Reduction Act (IRA) was enacted in 2022. It establishes price caps for selected Medicare drugs, referred to as the Maximum Fair Price (MFP). </a:t>
            </a:r>
          </a:p>
          <a:p>
            <a:pPr>
              <a:lnSpc>
                <a:spcPct val="140000"/>
              </a:lnSpc>
            </a:pPr>
            <a:r>
              <a:rPr lang="en-US" sz="1600" dirty="0">
                <a:latin typeface="Times New Roman" panose="02020603050405020304" pitchFamily="18" charset="0"/>
                <a:cs typeface="Times New Roman" panose="02020603050405020304" pitchFamily="18" charset="0"/>
              </a:rPr>
              <a:t>10 drugs have been selected for 2026, 15 drugs will be added in 2027 and 2028, and up to 20 drugs will be added each year thereafter, totaling up to 80 drugs by 2030. </a:t>
            </a:r>
          </a:p>
          <a:p>
            <a:pPr>
              <a:lnSpc>
                <a:spcPct val="140000"/>
              </a:lnSpc>
            </a:pPr>
            <a:r>
              <a:rPr lang="en-US" sz="1600" dirty="0">
                <a:latin typeface="Times New Roman" panose="02020603050405020304" pitchFamily="18" charset="0"/>
                <a:cs typeface="Times New Roman" panose="02020603050405020304" pitchFamily="18" charset="0"/>
              </a:rPr>
              <a:t>Covered entities are entitled to the lower of the 340B ceiling price or MFP. </a:t>
            </a:r>
          </a:p>
          <a:p>
            <a:pPr>
              <a:lnSpc>
                <a:spcPct val="140000"/>
              </a:lnSpc>
            </a:pPr>
            <a:r>
              <a:rPr lang="en-US" sz="1600" dirty="0">
                <a:latin typeface="Times New Roman" panose="02020603050405020304" pitchFamily="18" charset="0"/>
                <a:cs typeface="Times New Roman" panose="02020603050405020304" pitchFamily="18" charset="0"/>
              </a:rPr>
              <a:t>Per CMS, no 340B pricing if the 340B price exceeds the MFP.</a:t>
            </a:r>
          </a:p>
          <a:p>
            <a:pPr marL="1422900" lvl="2" indent="-342900">
              <a:lnSpc>
                <a:spcPct val="14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This could happen for two quarters after a drug’s price is lowered. </a:t>
            </a:r>
          </a:p>
          <a:p>
            <a:pPr marL="1422900" lvl="2" indent="-342900">
              <a:lnSpc>
                <a:spcPct val="14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CEs would need to purchase these drugs on WAC</a:t>
            </a:r>
          </a:p>
        </p:txBody>
      </p:sp>
      <p:pic>
        <p:nvPicPr>
          <p:cNvPr id="5" name="Picture 4">
            <a:extLst>
              <a:ext uri="{FF2B5EF4-FFF2-40B4-BE49-F238E27FC236}">
                <a16:creationId xmlns:a16="http://schemas.microsoft.com/office/drawing/2014/main" id="{C6937CA2-2796-37E2-D337-C51D86F4E28E}"/>
              </a:ext>
            </a:extLst>
          </p:cNvPr>
          <p:cNvPicPr>
            <a:picLocks noChangeAspect="1"/>
          </p:cNvPicPr>
          <p:nvPr/>
        </p:nvPicPr>
        <p:blipFill>
          <a:blip r:embed="rId2"/>
          <a:srcRect l="27142" r="41108"/>
          <a:stretch/>
        </p:blipFill>
        <p:spPr>
          <a:xfrm>
            <a:off x="9476775" y="10"/>
            <a:ext cx="2715225" cy="6857990"/>
          </a:xfrm>
          <a:prstGeom prst="rect">
            <a:avLst/>
          </a:prstGeom>
        </p:spPr>
      </p:pic>
    </p:spTree>
    <p:extLst>
      <p:ext uri="{BB962C8B-B14F-4D97-AF65-F5344CB8AC3E}">
        <p14:creationId xmlns:p14="http://schemas.microsoft.com/office/powerpoint/2010/main" val="20851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6140FA-2AB7-C92B-A41D-4777BD8EFD7B}"/>
              </a:ext>
            </a:extLst>
          </p:cNvPr>
          <p:cNvPicPr>
            <a:picLocks noChangeAspect="1"/>
          </p:cNvPicPr>
          <p:nvPr/>
        </p:nvPicPr>
        <p:blipFill>
          <a:blip r:embed="rId2"/>
          <a:stretch>
            <a:fillRect/>
          </a:stretch>
        </p:blipFill>
        <p:spPr>
          <a:xfrm>
            <a:off x="642579" y="1942902"/>
            <a:ext cx="5134692" cy="2838846"/>
          </a:xfrm>
          <a:prstGeom prst="rect">
            <a:avLst/>
          </a:prstGeom>
        </p:spPr>
      </p:pic>
      <p:pic>
        <p:nvPicPr>
          <p:cNvPr id="9" name="Picture 8">
            <a:extLst>
              <a:ext uri="{FF2B5EF4-FFF2-40B4-BE49-F238E27FC236}">
                <a16:creationId xmlns:a16="http://schemas.microsoft.com/office/drawing/2014/main" id="{ADE3273A-DEC9-D9F8-1F38-B16659F1D989}"/>
              </a:ext>
            </a:extLst>
          </p:cNvPr>
          <p:cNvPicPr>
            <a:picLocks noChangeAspect="1"/>
          </p:cNvPicPr>
          <p:nvPr/>
        </p:nvPicPr>
        <p:blipFill>
          <a:blip r:embed="rId3"/>
          <a:stretch>
            <a:fillRect/>
          </a:stretch>
        </p:blipFill>
        <p:spPr>
          <a:xfrm>
            <a:off x="6414731" y="1990524"/>
            <a:ext cx="5410955" cy="2876951"/>
          </a:xfrm>
          <a:prstGeom prst="rect">
            <a:avLst/>
          </a:prstGeom>
        </p:spPr>
      </p:pic>
    </p:spTree>
    <p:extLst>
      <p:ext uri="{BB962C8B-B14F-4D97-AF65-F5344CB8AC3E}">
        <p14:creationId xmlns:p14="http://schemas.microsoft.com/office/powerpoint/2010/main" val="3920988788"/>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docProps/app.xml><?xml version="1.0" encoding="utf-8"?>
<Properties xmlns="http://schemas.openxmlformats.org/officeDocument/2006/extended-properties" xmlns:vt="http://schemas.openxmlformats.org/officeDocument/2006/docPropsVTypes">
  <Template>Frosty</Template>
  <TotalTime>2044</TotalTime>
  <Words>1910</Words>
  <Application>Microsoft Office PowerPoint</Application>
  <PresentationFormat>Widescreen</PresentationFormat>
  <Paragraphs>174</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Avenir Next LT Pro</vt:lpstr>
      <vt:lpstr>Goudy Old Style</vt:lpstr>
      <vt:lpstr>Times New Roman</vt:lpstr>
      <vt:lpstr>Wingdings</vt:lpstr>
      <vt:lpstr>FrostyVTI</vt:lpstr>
      <vt:lpstr>340B Winter Coalition Conference  February 2025 </vt:lpstr>
      <vt:lpstr>Meeting #1- Opening Remarks/State of 340B</vt:lpstr>
      <vt:lpstr>Opening Remarks/State of 340B</vt:lpstr>
      <vt:lpstr>PowerPoint Presentation</vt:lpstr>
      <vt:lpstr>Opening Remarks/State of 340B</vt:lpstr>
      <vt:lpstr>PowerPoint Presentation</vt:lpstr>
      <vt:lpstr>Opening Remarks/State of 340B</vt:lpstr>
      <vt:lpstr>Inflation Reduction Act and 340B: Impact and Implementation</vt:lpstr>
      <vt:lpstr>PowerPoint Presentation</vt:lpstr>
      <vt:lpstr>IRA- Be Aware and Plan</vt:lpstr>
      <vt:lpstr>Meeting #3- Inflation Reduction Act and 340B: Impact and Implementation</vt:lpstr>
      <vt:lpstr>Inflation Reduction Act and 340B: Impact and Implementation</vt:lpstr>
      <vt:lpstr>IRA- What Will Happen?</vt:lpstr>
      <vt:lpstr>IRA and 340B Transparency</vt:lpstr>
      <vt:lpstr>PowerPoint Presentation</vt:lpstr>
      <vt:lpstr>IRA- MFP Impact on 340B Covered Entities</vt:lpstr>
      <vt:lpstr>Maximum Fair Prices- Effective 1/1/26</vt:lpstr>
      <vt:lpstr>MFP or 340B?</vt:lpstr>
      <vt:lpstr>Anticipating Reduced Revenue</vt:lpstr>
      <vt:lpstr>Rebates- Replacing Upfront 340B Discounts with Rebates</vt:lpstr>
      <vt:lpstr>Rebates- How Do They Work?</vt:lpstr>
      <vt:lpstr>Rebates- Concern for CEs</vt:lpstr>
      <vt:lpstr>Rebates- Concerns for CEs</vt:lpstr>
      <vt:lpstr>Rebates- Manufacturer Arguments </vt:lpstr>
      <vt:lpstr>FQHS Focused Information</vt:lpstr>
      <vt:lpstr>FQHC Focused Information</vt:lpstr>
      <vt:lpstr>What the New Congress and Trump Administration Might Mean for Health Policy and 340B</vt:lpstr>
      <vt:lpstr>340B PATIENTS Act</vt:lpstr>
      <vt:lpstr>SUSTAIN 340B Act</vt:lpstr>
      <vt:lpstr>340B ACCESS Act</vt:lpstr>
      <vt:lpstr>Other Congressional Developments</vt:lpstr>
      <vt:lpstr>New Leaders</vt:lpstr>
      <vt:lpstr>Federal Health Policy in 2025</vt:lpstr>
      <vt:lpstr>Signals</vt:lpstr>
      <vt:lpstr>What Could Be On the Chopping Block?</vt:lpstr>
      <vt:lpstr>What Could Be On the Chopping Block?</vt:lpstr>
      <vt:lpstr>PowerPoint Presentation</vt:lpstr>
      <vt:lpstr>PowerPoint Presentation</vt:lpstr>
      <vt:lpstr>PowerPoint Presentation</vt:lpstr>
      <vt:lpstr> Future of Healthcare Economics</vt:lpstr>
      <vt:lpstr>Future of Healthcare Economics</vt:lpstr>
      <vt:lpstr>Future of Healthcare Economics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Katie McGree</dc:creator>
  <cp:lastModifiedBy>Anna Smith</cp:lastModifiedBy>
  <cp:revision>7</cp:revision>
  <dcterms:created xsi:type="dcterms:W3CDTF">2025-03-04T22:11:43Z</dcterms:created>
  <dcterms:modified xsi:type="dcterms:W3CDTF">2025-03-20T18:35:21Z</dcterms:modified>
</cp:coreProperties>
</file>