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2.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82" r:id="rId4"/>
    <p:sldMasterId id="2147483694" r:id="rId5"/>
    <p:sldMasterId id="2147483702" r:id="rId6"/>
    <p:sldMasterId id="2147483714" r:id="rId7"/>
    <p:sldMasterId id="2147483721" r:id="rId8"/>
    <p:sldMasterId id="2147483724" r:id="rId9"/>
    <p:sldMasterId id="2147483732" r:id="rId10"/>
    <p:sldMasterId id="2147483735" r:id="rId11"/>
    <p:sldMasterId id="2147483741" r:id="rId12"/>
    <p:sldMasterId id="2147483748" r:id="rId13"/>
  </p:sldMasterIdLst>
  <p:notesMasterIdLst>
    <p:notesMasterId r:id="rId83"/>
  </p:notesMasterIdLst>
  <p:sldIdLst>
    <p:sldId id="262" r:id="rId14"/>
    <p:sldId id="268" r:id="rId15"/>
    <p:sldId id="267" r:id="rId16"/>
    <p:sldId id="289" r:id="rId17"/>
    <p:sldId id="290" r:id="rId18"/>
    <p:sldId id="277" r:id="rId19"/>
    <p:sldId id="903" r:id="rId20"/>
    <p:sldId id="434" r:id="rId21"/>
    <p:sldId id="638" r:id="rId22"/>
    <p:sldId id="503" r:id="rId23"/>
    <p:sldId id="663" r:id="rId24"/>
    <p:sldId id="596" r:id="rId25"/>
    <p:sldId id="620" r:id="rId26"/>
    <p:sldId id="2788" r:id="rId27"/>
    <p:sldId id="2789" r:id="rId28"/>
    <p:sldId id="664" r:id="rId29"/>
    <p:sldId id="6688" r:id="rId30"/>
    <p:sldId id="6677" r:id="rId31"/>
    <p:sldId id="6680" r:id="rId32"/>
    <p:sldId id="6693" r:id="rId33"/>
    <p:sldId id="6692" r:id="rId34"/>
    <p:sldId id="6694" r:id="rId35"/>
    <p:sldId id="259" r:id="rId36"/>
    <p:sldId id="260" r:id="rId37"/>
    <p:sldId id="6695" r:id="rId38"/>
    <p:sldId id="269" r:id="rId39"/>
    <p:sldId id="275" r:id="rId40"/>
    <p:sldId id="283" r:id="rId41"/>
    <p:sldId id="6696" r:id="rId42"/>
    <p:sldId id="292" r:id="rId43"/>
    <p:sldId id="293" r:id="rId44"/>
    <p:sldId id="299" r:id="rId45"/>
    <p:sldId id="261" r:id="rId46"/>
    <p:sldId id="322" r:id="rId47"/>
    <p:sldId id="328" r:id="rId48"/>
    <p:sldId id="655" r:id="rId49"/>
    <p:sldId id="678" r:id="rId50"/>
    <p:sldId id="640" r:id="rId51"/>
    <p:sldId id="739" r:id="rId52"/>
    <p:sldId id="592" r:id="rId53"/>
    <p:sldId id="314" r:id="rId54"/>
    <p:sldId id="6697" r:id="rId55"/>
    <p:sldId id="368" r:id="rId56"/>
    <p:sldId id="369" r:id="rId57"/>
    <p:sldId id="745" r:id="rId58"/>
    <p:sldId id="741" r:id="rId59"/>
    <p:sldId id="370" r:id="rId60"/>
    <p:sldId id="681" r:id="rId61"/>
    <p:sldId id="454" r:id="rId62"/>
    <p:sldId id="729" r:id="rId63"/>
    <p:sldId id="730" r:id="rId64"/>
    <p:sldId id="446" r:id="rId65"/>
    <p:sldId id="435" r:id="rId66"/>
    <p:sldId id="603" r:id="rId67"/>
    <p:sldId id="436" r:id="rId68"/>
    <p:sldId id="712" r:id="rId69"/>
    <p:sldId id="437" r:id="rId70"/>
    <p:sldId id="429" r:id="rId71"/>
    <p:sldId id="445" r:id="rId72"/>
    <p:sldId id="6698" r:id="rId73"/>
    <p:sldId id="472" r:id="rId74"/>
    <p:sldId id="473" r:id="rId75"/>
    <p:sldId id="742" r:id="rId76"/>
    <p:sldId id="743" r:id="rId77"/>
    <p:sldId id="744" r:id="rId78"/>
    <p:sldId id="631" r:id="rId79"/>
    <p:sldId id="632" r:id="rId80"/>
    <p:sldId id="336" r:id="rId81"/>
    <p:sldId id="264"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30C445-90E8-4C3F-ACAC-F807CBF979B0}">
          <p14:sldIdLst>
            <p14:sldId id="262"/>
            <p14:sldId id="268"/>
            <p14:sldId id="267"/>
            <p14:sldId id="289"/>
            <p14:sldId id="290"/>
            <p14:sldId id="277"/>
            <p14:sldId id="903"/>
            <p14:sldId id="434"/>
            <p14:sldId id="638"/>
            <p14:sldId id="503"/>
            <p14:sldId id="663"/>
            <p14:sldId id="596"/>
            <p14:sldId id="620"/>
            <p14:sldId id="2788"/>
            <p14:sldId id="2789"/>
            <p14:sldId id="664"/>
            <p14:sldId id="6688"/>
            <p14:sldId id="6677"/>
            <p14:sldId id="6680"/>
            <p14:sldId id="6693"/>
            <p14:sldId id="6692"/>
            <p14:sldId id="6694"/>
            <p14:sldId id="259"/>
            <p14:sldId id="260"/>
            <p14:sldId id="6695"/>
            <p14:sldId id="269"/>
            <p14:sldId id="275"/>
            <p14:sldId id="283"/>
            <p14:sldId id="6696"/>
            <p14:sldId id="292"/>
            <p14:sldId id="293"/>
            <p14:sldId id="299"/>
            <p14:sldId id="261"/>
            <p14:sldId id="322"/>
            <p14:sldId id="328"/>
            <p14:sldId id="655"/>
            <p14:sldId id="678"/>
            <p14:sldId id="640"/>
            <p14:sldId id="739"/>
            <p14:sldId id="592"/>
            <p14:sldId id="314"/>
            <p14:sldId id="6697"/>
            <p14:sldId id="368"/>
            <p14:sldId id="369"/>
            <p14:sldId id="745"/>
            <p14:sldId id="741"/>
            <p14:sldId id="370"/>
            <p14:sldId id="681"/>
            <p14:sldId id="454"/>
            <p14:sldId id="729"/>
            <p14:sldId id="730"/>
            <p14:sldId id="446"/>
            <p14:sldId id="435"/>
            <p14:sldId id="603"/>
            <p14:sldId id="436"/>
            <p14:sldId id="712"/>
            <p14:sldId id="437"/>
            <p14:sldId id="429"/>
            <p14:sldId id="445"/>
            <p14:sldId id="6698"/>
            <p14:sldId id="472"/>
            <p14:sldId id="473"/>
            <p14:sldId id="742"/>
            <p14:sldId id="743"/>
            <p14:sldId id="744"/>
            <p14:sldId id="631"/>
            <p14:sldId id="632"/>
            <p14:sldId id="336"/>
            <p14:sldId id="26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A98CA-F7F5-4200-A147-FAC8F5E20A76}" v="11" dt="2020-10-29T18:37:16.9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4619" autoAdjust="0"/>
  </p:normalViewPr>
  <p:slideViewPr>
    <p:cSldViewPr snapToGrid="0">
      <p:cViewPr varScale="1">
        <p:scale>
          <a:sx n="104" d="100"/>
          <a:sy n="104" d="100"/>
        </p:scale>
        <p:origin x="810" y="78"/>
      </p:cViewPr>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06-24T08:51:40.732" idx="1">
    <p:pos x="10" y="10"/>
    <p:text>we need a slide like this for Navigator now that Navigator members have full access to FH/FC</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9-07-16T12:17:37.092" idx="2">
    <p:pos x="4324" y="576"/>
    <p:text>applies to MT/ID/OR only</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C08AC-1D1D-4663-9BA0-B8A54B179A68}" type="datetimeFigureOut">
              <a:rPr lang="en-US" smtClean="0"/>
              <a:t>10/29/2020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7863F-5BBA-485E-9377-DCC83DE4EF26}" type="slidenum">
              <a:rPr lang="en-US" smtClean="0"/>
              <a:t>‹#›</a:t>
            </a:fld>
            <a:endParaRPr lang="en-US" dirty="0"/>
          </a:p>
        </p:txBody>
      </p:sp>
    </p:spTree>
    <p:extLst>
      <p:ext uri="{BB962C8B-B14F-4D97-AF65-F5344CB8AC3E}">
        <p14:creationId xmlns:p14="http://schemas.microsoft.com/office/powerpoint/2010/main" val="150755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rs.gov/pub/irs-drop/n-19-45.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irs.gov/newsroom/irs-expands-list-of-preventive-care-for-hsa-participants-to-include-certain-care-for-chronic-conditi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rs.gov/pub/irs-drop/n-19-45.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irs.gov/newsroom/irs-expands-list-of-preventive-care-for-hsa-participants-to-include-certain-care-for-chronic-condi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Jeremy to say a few words. Jeremy Smith runs the Montana Navigator program. </a:t>
            </a:r>
          </a:p>
        </p:txBody>
      </p:sp>
      <p:sp>
        <p:nvSpPr>
          <p:cNvPr id="4" name="Slide Number Placeholder 3"/>
          <p:cNvSpPr>
            <a:spLocks noGrp="1"/>
          </p:cNvSpPr>
          <p:nvPr>
            <p:ph type="sldNum" sz="quarter" idx="5"/>
          </p:nvPr>
        </p:nvSpPr>
        <p:spPr/>
        <p:txBody>
          <a:bodyPr/>
          <a:lstStyle/>
          <a:p>
            <a:fld id="{CC97863F-5BBA-485E-9377-DCC83DE4EF26}" type="slidenum">
              <a:rPr lang="en-US" smtClean="0"/>
              <a:t>6</a:t>
            </a:fld>
            <a:endParaRPr lang="en-US" dirty="0"/>
          </a:p>
        </p:txBody>
      </p:sp>
    </p:spTree>
    <p:extLst>
      <p:ext uri="{BB962C8B-B14F-4D97-AF65-F5344CB8AC3E}">
        <p14:creationId xmlns:p14="http://schemas.microsoft.com/office/powerpoint/2010/main" val="1788801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9634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AB3B4DA3-D5C3-448F-BEF1-052D8AE7D43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5776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8745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mn-ea"/>
                <a:cs typeface="+mn-cs"/>
              </a:rPr>
              <a:t>Only the </a:t>
            </a:r>
            <a:r>
              <a:rPr lang="en-US" sz="1200" b="1" kern="1200" dirty="0">
                <a:solidFill>
                  <a:schemeClr val="tx1"/>
                </a:solidFill>
                <a:effectLst/>
                <a:latin typeface="Arial" charset="0"/>
                <a:ea typeface="+mn-ea"/>
                <a:cs typeface="+mn-cs"/>
              </a:rPr>
              <a:t>NEW Blue Preferred Bronze PPO 502 off-exchange HSA plan</a:t>
            </a:r>
            <a:r>
              <a:rPr lang="en-US" sz="1200" kern="1200" dirty="0">
                <a:solidFill>
                  <a:schemeClr val="tx1"/>
                </a:solidFill>
                <a:effectLst/>
                <a:latin typeface="Arial" charset="0"/>
                <a:ea typeface="+mn-ea"/>
                <a:cs typeface="+mn-cs"/>
              </a:rPr>
              <a:t> covers the preventive Rx at $0 for those conditions explicitly called out as preventive.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For details on the applicable conditions and subsequent prescriptions, see the following:</a:t>
            </a:r>
          </a:p>
          <a:p>
            <a:r>
              <a:rPr lang="en-US" sz="1200" u="sng" kern="1200" dirty="0">
                <a:solidFill>
                  <a:schemeClr val="tx1"/>
                </a:solidFill>
                <a:effectLst/>
                <a:latin typeface="Arial" charset="0"/>
                <a:ea typeface="+mn-ea"/>
                <a:cs typeface="+mn-cs"/>
                <a:hlinkClick r:id="rId3"/>
              </a:rPr>
              <a:t>https://www.irs.gov/pub/irs-drop/n-19-45.pdf</a:t>
            </a:r>
            <a:endParaRPr lang="en-US" sz="1200" kern="1200" dirty="0">
              <a:solidFill>
                <a:schemeClr val="tx1"/>
              </a:solidFill>
              <a:effectLst/>
              <a:latin typeface="Arial" charset="0"/>
              <a:ea typeface="+mn-ea"/>
              <a:cs typeface="+mn-cs"/>
            </a:endParaRPr>
          </a:p>
          <a:p>
            <a:r>
              <a:rPr lang="en-US" sz="1200" u="sng" kern="1200" dirty="0">
                <a:solidFill>
                  <a:schemeClr val="tx1"/>
                </a:solidFill>
                <a:effectLst/>
                <a:latin typeface="Arial" charset="0"/>
                <a:ea typeface="+mn-ea"/>
                <a:cs typeface="+mn-cs"/>
                <a:hlinkClick r:id="rId4"/>
              </a:rPr>
              <a:t>https://www.irs.gov/newsroom/irs-expands-list-of-preventive-care-for-hsa-participants-to-include-certain-care-for-chronic-conditions</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5563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Each state will have their own drug list, however Illinois will have two drug lists – a Non-HMO and a HMO list due to the capitation agreements</a:t>
            </a:r>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90940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06787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678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4C634-63B0-44BC-BBF9-4C994C6F5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233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4A44C-5163-4A39-9ED5-4E4DD79294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137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89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just going to overwhelm me? Are they just going to steal all my clients? </a:t>
            </a:r>
          </a:p>
        </p:txBody>
      </p:sp>
      <p:sp>
        <p:nvSpPr>
          <p:cNvPr id="4" name="Slide Number Placeholder 3"/>
          <p:cNvSpPr>
            <a:spLocks noGrp="1"/>
          </p:cNvSpPr>
          <p:nvPr>
            <p:ph type="sldNum" sz="quarter" idx="5"/>
          </p:nvPr>
        </p:nvSpPr>
        <p:spPr/>
        <p:txBody>
          <a:bodyPr/>
          <a:lstStyle/>
          <a:p>
            <a:fld id="{CC97863F-5BBA-485E-9377-DCC83DE4EF26}" type="slidenum">
              <a:rPr lang="en-US" smtClean="0"/>
              <a:t>7</a:t>
            </a:fld>
            <a:endParaRPr lang="en-US" dirty="0"/>
          </a:p>
        </p:txBody>
      </p:sp>
    </p:spTree>
    <p:extLst>
      <p:ext uri="{BB962C8B-B14F-4D97-AF65-F5344CB8AC3E}">
        <p14:creationId xmlns:p14="http://schemas.microsoft.com/office/powerpoint/2010/main" val="4041731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38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945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155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74769-D6FD-4620-A068-88164595A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481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925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857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443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050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60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100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68873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442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integration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B032-5DFB-42EA-B147-E71BAABE6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32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3CC1-25B2-4F49-980F-7CE3441743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717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374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81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27B38-34DD-44C3-8D40-CD541B96BF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136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B032-5DFB-42EA-B147-E71BAABE6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4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B032-5DFB-42EA-B147-E71BAABE6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679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15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B032-5DFB-42EA-B147-E71BAABE6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74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8781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878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723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331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4C634-63B0-44BC-BBF9-4C994C6F5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4123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7A330-6586-4D6F-8E6F-1959FB6700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203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B032-5DFB-42EA-B147-E71BAABE6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2496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979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CE54-D1CD-4C5B-BC6C-F31165B47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28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mn-ea"/>
                <a:cs typeface="+mn-cs"/>
              </a:rPr>
              <a:t>Only the </a:t>
            </a:r>
            <a:r>
              <a:rPr lang="en-US" sz="1200" b="1" kern="1200" dirty="0">
                <a:solidFill>
                  <a:schemeClr val="tx1"/>
                </a:solidFill>
                <a:effectLst/>
                <a:latin typeface="Arial" charset="0"/>
                <a:ea typeface="+mn-ea"/>
                <a:cs typeface="+mn-cs"/>
              </a:rPr>
              <a:t>NEW Blue Preferred Bronze PPO 502 off-exchange HSA plan</a:t>
            </a:r>
            <a:r>
              <a:rPr lang="en-US" sz="1200" kern="1200" dirty="0">
                <a:solidFill>
                  <a:schemeClr val="tx1"/>
                </a:solidFill>
                <a:effectLst/>
                <a:latin typeface="Arial" charset="0"/>
                <a:ea typeface="+mn-ea"/>
                <a:cs typeface="+mn-cs"/>
              </a:rPr>
              <a:t> covers the preventive Rx at $0 for those conditions explicitly called out as preventive.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For details on the applicable conditions and subsequent prescriptions, see the following:</a:t>
            </a:r>
          </a:p>
          <a:p>
            <a:r>
              <a:rPr lang="en-US" sz="1200" u="sng" kern="1200" dirty="0">
                <a:solidFill>
                  <a:schemeClr val="tx1"/>
                </a:solidFill>
                <a:effectLst/>
                <a:latin typeface="Arial" charset="0"/>
                <a:ea typeface="+mn-ea"/>
                <a:cs typeface="+mn-cs"/>
                <a:hlinkClick r:id="rId3"/>
              </a:rPr>
              <a:t>https://www.irs.gov/pub/irs-drop/n-19-45.pdf</a:t>
            </a:r>
            <a:endParaRPr lang="en-US" sz="1200" kern="1200" dirty="0">
              <a:solidFill>
                <a:schemeClr val="tx1"/>
              </a:solidFill>
              <a:effectLst/>
              <a:latin typeface="Arial" charset="0"/>
              <a:ea typeface="+mn-ea"/>
              <a:cs typeface="+mn-cs"/>
            </a:endParaRPr>
          </a:p>
          <a:p>
            <a:r>
              <a:rPr lang="en-US" sz="1200" u="sng" kern="1200" dirty="0">
                <a:solidFill>
                  <a:schemeClr val="tx1"/>
                </a:solidFill>
                <a:effectLst/>
                <a:latin typeface="Arial" charset="0"/>
                <a:ea typeface="+mn-ea"/>
                <a:cs typeface="+mn-cs"/>
                <a:hlinkClick r:id="rId4"/>
              </a:rPr>
              <a:t>https://www.irs.gov/newsroom/irs-expands-list-of-preventive-care-for-hsa-participants-to-include-certain-care-for-chronic-conditions</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3857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64174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9505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each plan may use a different term: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Montana: telemedicine</a:t>
            </a:r>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295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AE6FB42-C442-4312-8ABA-B2C4C2CF34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6317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1094720" cy="3566160"/>
          </a:xfrm>
          <a:solidFill>
            <a:schemeClr val="accent3"/>
          </a:solidFill>
        </p:spPr>
        <p:txBody>
          <a:bodyPr anchor="b">
            <a:normAutofit/>
          </a:bodyPr>
          <a:lstStyle>
            <a:lvl1pPr algn="l">
              <a:lnSpc>
                <a:spcPct val="90000"/>
              </a:lnSpc>
              <a:defRPr sz="8000" spc="-5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2"/>
                </a:solidFill>
                <a:latin typeface="Open Sans"/>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124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3483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userDrawn="1"/>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132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18117" name="Rectangle 5"/>
          <p:cNvSpPr>
            <a:spLocks noGrp="1" noChangeArrowheads="1"/>
          </p:cNvSpPr>
          <p:nvPr>
            <p:ph type="ctrTitle" sz="quarter"/>
          </p:nvPr>
        </p:nvSpPr>
        <p:spPr>
          <a:xfrm>
            <a:off x="619659" y="2322859"/>
            <a:ext cx="9412015" cy="732979"/>
          </a:xfrm>
          <a:prstGeom prst="rect">
            <a:avLst/>
          </a:prstGeom>
        </p:spPr>
        <p:txBody>
          <a:bodyPr anchor="t"/>
          <a:lstStyle>
            <a:lvl1pPr>
              <a:defRPr sz="3600" b="0">
                <a:solidFill>
                  <a:srgbClr val="0080C7"/>
                </a:solidFill>
                <a:latin typeface="Century Gothic" panose="020B0502020202020204" pitchFamily="34" charset="0"/>
              </a:defRPr>
            </a:lvl1pPr>
          </a:lstStyle>
          <a:p>
            <a:pPr lvl="0"/>
            <a:r>
              <a:rPr lang="en-US" noProof="0" dirty="0"/>
              <a:t>Click to edit Master title style</a:t>
            </a:r>
          </a:p>
        </p:txBody>
      </p:sp>
      <p:sp>
        <p:nvSpPr>
          <p:cNvPr id="218118" name="Rectangle 6"/>
          <p:cNvSpPr>
            <a:spLocks noGrp="1" noChangeArrowheads="1"/>
          </p:cNvSpPr>
          <p:nvPr>
            <p:ph type="subTitle" sz="quarter" idx="1"/>
          </p:nvPr>
        </p:nvSpPr>
        <p:spPr>
          <a:xfrm>
            <a:off x="619659" y="3085585"/>
            <a:ext cx="9412015" cy="1155700"/>
          </a:xfrm>
        </p:spPr>
        <p:txBody>
          <a:bodyPr/>
          <a:lstStyle>
            <a:lvl1pPr marL="0" indent="0">
              <a:spcBef>
                <a:spcPts val="600"/>
              </a:spcBef>
              <a:buFontTx/>
              <a:buNone/>
              <a:defRPr sz="2400">
                <a:solidFill>
                  <a:srgbClr val="333333"/>
                </a:solidFill>
                <a:latin typeface="Calibri" panose="020F0502020204030204" pitchFamily="34" charset="0"/>
              </a:defRPr>
            </a:lvl1pPr>
          </a:lstStyle>
          <a:p>
            <a:pPr lvl="0"/>
            <a:r>
              <a:rPr lang="en-US" noProof="0" dirty="0"/>
              <a:t>Click to edit Master subtitle style</a:t>
            </a:r>
          </a:p>
        </p:txBody>
      </p:sp>
    </p:spTree>
    <p:extLst>
      <p:ext uri="{BB962C8B-B14F-4D97-AF65-F5344CB8AC3E}">
        <p14:creationId xmlns:p14="http://schemas.microsoft.com/office/powerpoint/2010/main" val="1568063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A09015D3-1D3D-4262-8D03-5EC914FC7A53}"/>
              </a:ext>
            </a:extLst>
          </p:cNvPr>
          <p:cNvSpPr>
            <a:spLocks noGrp="1" noChangeArrowheads="1"/>
          </p:cNvSpPr>
          <p:nvPr>
            <p:ph type="ctrTitle" sz="quarter"/>
          </p:nvPr>
        </p:nvSpPr>
        <p:spPr>
          <a:xfrm>
            <a:off x="619659" y="3455627"/>
            <a:ext cx="9412015" cy="732979"/>
          </a:xfrm>
          <a:prstGeom prst="rect">
            <a:avLst/>
          </a:prstGeom>
        </p:spPr>
        <p:txBody>
          <a:bodyPr anchor="t"/>
          <a:lstStyle>
            <a:lvl1pPr>
              <a:defRPr sz="3600" b="0">
                <a:solidFill>
                  <a:srgbClr val="0080C7"/>
                </a:solidFill>
                <a:latin typeface="Century Gothic" panose="020B0502020202020204" pitchFamily="34" charset="0"/>
              </a:defRPr>
            </a:lvl1pPr>
          </a:lstStyle>
          <a:p>
            <a:pPr lvl="0"/>
            <a:r>
              <a:rPr lang="en-US" noProof="0" dirty="0"/>
              <a:t>Click to edit Master title style</a:t>
            </a:r>
          </a:p>
        </p:txBody>
      </p:sp>
      <p:sp>
        <p:nvSpPr>
          <p:cNvPr id="8" name="Rectangle 6">
            <a:extLst>
              <a:ext uri="{FF2B5EF4-FFF2-40B4-BE49-F238E27FC236}">
                <a16:creationId xmlns:a16="http://schemas.microsoft.com/office/drawing/2014/main" id="{26056EFA-6922-48A0-B9E6-8A4BB0E17C37}"/>
              </a:ext>
            </a:extLst>
          </p:cNvPr>
          <p:cNvSpPr>
            <a:spLocks noGrp="1" noChangeArrowheads="1"/>
          </p:cNvSpPr>
          <p:nvPr>
            <p:ph type="subTitle" sz="quarter" idx="1"/>
          </p:nvPr>
        </p:nvSpPr>
        <p:spPr>
          <a:xfrm>
            <a:off x="619659" y="4218353"/>
            <a:ext cx="9412015" cy="1155700"/>
          </a:xfrm>
        </p:spPr>
        <p:txBody>
          <a:bodyPr/>
          <a:lstStyle>
            <a:lvl1pPr marL="0" indent="0">
              <a:spcBef>
                <a:spcPts val="600"/>
              </a:spcBef>
              <a:buFontTx/>
              <a:buNone/>
              <a:defRPr sz="2400">
                <a:solidFill>
                  <a:srgbClr val="333333"/>
                </a:solidFill>
                <a:latin typeface="Calibri" panose="020F0502020204030204" pitchFamily="34" charset="0"/>
              </a:defRPr>
            </a:lvl1pPr>
          </a:lstStyle>
          <a:p>
            <a:pPr lvl="0"/>
            <a:r>
              <a:rPr lang="en-US" noProof="0" dirty="0"/>
              <a:t>Click to edit Master subtitle style</a:t>
            </a:r>
          </a:p>
        </p:txBody>
      </p:sp>
    </p:spTree>
    <p:extLst>
      <p:ext uri="{BB962C8B-B14F-4D97-AF65-F5344CB8AC3E}">
        <p14:creationId xmlns:p14="http://schemas.microsoft.com/office/powerpoint/2010/main" val="1860050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577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2021 Slide - shm ">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354539" y="134939"/>
            <a:ext cx="10972800" cy="59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5" name="Rectangle 3">
            <a:extLst>
              <a:ext uri="{FF2B5EF4-FFF2-40B4-BE49-F238E27FC236}">
                <a16:creationId xmlns:a16="http://schemas.microsoft.com/office/drawing/2014/main" id="{AD4CBF2F-3EFA-4B10-95EA-C9BCD8C219B3}"/>
              </a:ext>
            </a:extLst>
          </p:cNvPr>
          <p:cNvSpPr>
            <a:spLocks noGrp="1" noChangeArrowheads="1"/>
          </p:cNvSpPr>
          <p:nvPr>
            <p:ph idx="1"/>
          </p:nvPr>
        </p:nvSpPr>
        <p:spPr bwMode="auto">
          <a:xfrm>
            <a:off x="457200" y="914400"/>
            <a:ext cx="11278129"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14081965"/>
      </p:ext>
    </p:extLst>
  </p:cSld>
  <p:clrMapOvr>
    <a:masterClrMapping/>
  </p:clrMapOvr>
  <p:extLst>
    <p:ext uri="{DCECCB84-F9BA-43D5-87BE-67443E8EF086}">
      <p15:sldGuideLst xmlns:p15="http://schemas.microsoft.com/office/powerpoint/2012/main">
        <p15:guide id="1" orient="horz" pos="168">
          <p15:clr>
            <a:srgbClr val="FBAE40"/>
          </p15:clr>
        </p15:guide>
        <p15:guide id="2" pos="288">
          <p15:clr>
            <a:srgbClr val="FBAE40"/>
          </p15:clr>
        </p15:guide>
        <p15:guide id="3" pos="360">
          <p15:clr>
            <a:srgbClr val="FBAE40"/>
          </p15:clr>
        </p15:guide>
        <p15:guide id="4" pos="576">
          <p15:clr>
            <a:srgbClr val="FBAE40"/>
          </p15:clr>
        </p15:guide>
        <p15:guide id="5" pos="648">
          <p15:clr>
            <a:srgbClr val="FBAE40"/>
          </p15:clr>
        </p15:guide>
        <p15:guide id="6" orient="horz" pos="648">
          <p15:clr>
            <a:srgbClr val="FBAE40"/>
          </p15:clr>
        </p15:guide>
        <p15:guide id="7" orient="horz" pos="912">
          <p15:clr>
            <a:srgbClr val="FBAE40"/>
          </p15:clr>
        </p15:guide>
        <p15:guide id="8" orient="horz" pos="1800">
          <p15:clr>
            <a:srgbClr val="FBAE40"/>
          </p15:clr>
        </p15:guide>
        <p15:guide id="9" pos="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Slide 2021 NO TEXT BOX">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354539" y="134939"/>
            <a:ext cx="10972800" cy="59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699909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o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0E3CD3-3803-4042-83A7-398F07D5542B}"/>
              </a:ext>
            </a:extLst>
          </p:cNvPr>
          <p:cNvSpPr/>
          <p:nvPr userDrawn="1"/>
        </p:nvSpPr>
        <p:spPr bwMode="auto">
          <a:xfrm>
            <a:off x="-17485" y="5913099"/>
            <a:ext cx="2923671" cy="9745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AFCB7ED5-1892-4997-9A99-C90D73F45B9E}"/>
              </a:ext>
            </a:extLst>
          </p:cNvPr>
          <p:cNvSpPr>
            <a:spLocks noGrp="1" noChangeArrowheads="1"/>
          </p:cNvSpPr>
          <p:nvPr>
            <p:ph type="title"/>
          </p:nvPr>
        </p:nvSpPr>
        <p:spPr bwMode="auto">
          <a:xfrm>
            <a:off x="354539" y="134939"/>
            <a:ext cx="10972800" cy="59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15631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346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04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2098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127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1701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7844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024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904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53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639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739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633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207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2"/>
                </a:solidFill>
                <a:latin typeface="Open San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530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 Multiple LOBs">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4953000"/>
          </a:xfrm>
          <a:prstGeom prst="rect">
            <a:avLst/>
          </a:prstGeom>
        </p:spPr>
        <p:txBody>
          <a:bodyPr/>
          <a:lstStyle/>
          <a:p>
            <a:r>
              <a:rPr lang="en-US"/>
              <a:t>Click icon to add picture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3836" y="5312568"/>
            <a:ext cx="2081122" cy="1171576"/>
          </a:xfrm>
          <a:prstGeom prst="rect">
            <a:avLst/>
          </a:prstGeom>
        </p:spPr>
      </p:pic>
      <p:sp>
        <p:nvSpPr>
          <p:cNvPr id="17" name="Text Placeholder 15"/>
          <p:cNvSpPr>
            <a:spLocks noGrp="1"/>
          </p:cNvSpPr>
          <p:nvPr>
            <p:ph type="body" sz="quarter" idx="11"/>
          </p:nvPr>
        </p:nvSpPr>
        <p:spPr>
          <a:xfrm>
            <a:off x="619125" y="5162551"/>
            <a:ext cx="8601075" cy="1528762"/>
          </a:xfrm>
          <a:prstGeom prst="rect">
            <a:avLst/>
          </a:prstGeom>
        </p:spPr>
        <p:txBody>
          <a:bodyPr anchor="ctr"/>
          <a:lstStyle>
            <a:lvl1pPr marL="0" indent="0">
              <a:spcBef>
                <a:spcPts val="0"/>
              </a:spcBef>
              <a:spcAft>
                <a:spcPts val="0"/>
              </a:spcAft>
              <a:buNone/>
              <a:defRPr sz="4800" b="1">
                <a:solidFill>
                  <a:srgbClr val="21578A"/>
                </a:solidFill>
              </a:defRPr>
            </a:lvl1pPr>
            <a:lvl2pPr marL="457200" indent="0">
              <a:buNone/>
              <a:defRPr sz="4800" b="1">
                <a:solidFill>
                  <a:srgbClr val="21578A"/>
                </a:solidFill>
              </a:defRPr>
            </a:lvl2pPr>
            <a:lvl3pPr marL="914400" indent="0">
              <a:buNone/>
              <a:defRPr sz="4800" b="1">
                <a:solidFill>
                  <a:srgbClr val="21578A"/>
                </a:solidFill>
              </a:defRPr>
            </a:lvl3pPr>
            <a:lvl4pPr marL="1371600" indent="0">
              <a:buNone/>
              <a:defRPr sz="4800" b="1">
                <a:solidFill>
                  <a:srgbClr val="21578A"/>
                </a:solidFill>
              </a:defRPr>
            </a:lvl4pPr>
            <a:lvl5pPr marL="1828800" indent="0">
              <a:buNone/>
              <a:defRPr sz="4800" b="1">
                <a:solidFill>
                  <a:srgbClr val="21578A"/>
                </a:solidFill>
              </a:defRPr>
            </a:lvl5pPr>
          </a:lstStyle>
          <a:p>
            <a:pPr lvl="0"/>
            <a:r>
              <a:rPr lang="en-US"/>
              <a:t>Edit Master text styles</a:t>
            </a:r>
          </a:p>
        </p:txBody>
      </p:sp>
    </p:spTree>
    <p:extLst>
      <p:ext uri="{BB962C8B-B14F-4D97-AF65-F5344CB8AC3E}">
        <p14:creationId xmlns:p14="http://schemas.microsoft.com/office/powerpoint/2010/main" val="1998463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Health Plan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72675" y="5527597"/>
            <a:ext cx="1600200" cy="815615"/>
          </a:xfrm>
          <a:prstGeom prst="rect">
            <a:avLst/>
          </a:prstGeom>
        </p:spPr>
      </p:pic>
      <p:sp>
        <p:nvSpPr>
          <p:cNvPr id="5" name="Picture Placeholder 8"/>
          <p:cNvSpPr>
            <a:spLocks noGrp="1"/>
          </p:cNvSpPr>
          <p:nvPr>
            <p:ph type="pic" sz="quarter" idx="10"/>
          </p:nvPr>
        </p:nvSpPr>
        <p:spPr>
          <a:xfrm>
            <a:off x="0" y="0"/>
            <a:ext cx="12192000" cy="4953000"/>
          </a:xfrm>
          <a:prstGeom prst="rect">
            <a:avLst/>
          </a:prstGeom>
        </p:spPr>
        <p:txBody>
          <a:bodyPr/>
          <a:lstStyle/>
          <a:p>
            <a:r>
              <a:rPr lang="en-US"/>
              <a:t>Click icon to add picture</a:t>
            </a:r>
          </a:p>
        </p:txBody>
      </p:sp>
      <p:sp>
        <p:nvSpPr>
          <p:cNvPr id="7" name="Text Placeholder 15"/>
          <p:cNvSpPr>
            <a:spLocks noGrp="1"/>
          </p:cNvSpPr>
          <p:nvPr>
            <p:ph type="body" sz="quarter" idx="11"/>
          </p:nvPr>
        </p:nvSpPr>
        <p:spPr>
          <a:xfrm>
            <a:off x="619125" y="5162551"/>
            <a:ext cx="8601075" cy="1528762"/>
          </a:xfrm>
          <a:prstGeom prst="rect">
            <a:avLst/>
          </a:prstGeom>
        </p:spPr>
        <p:txBody>
          <a:bodyPr anchor="ctr"/>
          <a:lstStyle>
            <a:lvl1pPr marL="0" indent="0">
              <a:spcBef>
                <a:spcPts val="0"/>
              </a:spcBef>
              <a:buNone/>
              <a:defRPr sz="4800" b="1">
                <a:solidFill>
                  <a:srgbClr val="21578A"/>
                </a:solidFill>
              </a:defRPr>
            </a:lvl1pPr>
            <a:lvl2pPr marL="457200" indent="0">
              <a:buNone/>
              <a:defRPr sz="4800" b="1">
                <a:solidFill>
                  <a:srgbClr val="21578A"/>
                </a:solidFill>
              </a:defRPr>
            </a:lvl2pPr>
            <a:lvl3pPr marL="914400" indent="0">
              <a:buNone/>
              <a:defRPr sz="4800" b="1">
                <a:solidFill>
                  <a:srgbClr val="21578A"/>
                </a:solidFill>
              </a:defRPr>
            </a:lvl3pPr>
            <a:lvl4pPr marL="1371600" indent="0">
              <a:buNone/>
              <a:defRPr sz="4800" b="1">
                <a:solidFill>
                  <a:srgbClr val="21578A"/>
                </a:solidFill>
              </a:defRPr>
            </a:lvl4pPr>
            <a:lvl5pPr marL="1828800" indent="0">
              <a:buNone/>
              <a:defRPr sz="4800" b="1">
                <a:solidFill>
                  <a:srgbClr val="21578A"/>
                </a:solidFill>
              </a:defRPr>
            </a:lvl5pPr>
          </a:lstStyle>
          <a:p>
            <a:pPr lvl="0"/>
            <a:r>
              <a:rPr lang="en-US"/>
              <a:t>Edit Master text styles</a:t>
            </a:r>
          </a:p>
        </p:txBody>
      </p:sp>
    </p:spTree>
    <p:extLst>
      <p:ext uri="{BB962C8B-B14F-4D97-AF65-F5344CB8AC3E}">
        <p14:creationId xmlns:p14="http://schemas.microsoft.com/office/powerpoint/2010/main" val="35248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Medicare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7854" y="5528001"/>
            <a:ext cx="1549842" cy="814807"/>
          </a:xfrm>
          <a:prstGeom prst="rect">
            <a:avLst/>
          </a:prstGeom>
        </p:spPr>
      </p:pic>
      <p:sp>
        <p:nvSpPr>
          <p:cNvPr id="4" name="Picture Placeholder 8"/>
          <p:cNvSpPr>
            <a:spLocks noGrp="1"/>
          </p:cNvSpPr>
          <p:nvPr>
            <p:ph type="pic" sz="quarter" idx="10"/>
          </p:nvPr>
        </p:nvSpPr>
        <p:spPr>
          <a:xfrm>
            <a:off x="0" y="0"/>
            <a:ext cx="12192000" cy="4953000"/>
          </a:xfrm>
          <a:prstGeom prst="rect">
            <a:avLst/>
          </a:prstGeom>
        </p:spPr>
        <p:txBody>
          <a:bodyPr/>
          <a:lstStyle/>
          <a:p>
            <a:r>
              <a:rPr lang="en-US"/>
              <a:t>Click icon to add picture</a:t>
            </a:r>
          </a:p>
        </p:txBody>
      </p:sp>
      <p:sp>
        <p:nvSpPr>
          <p:cNvPr id="6" name="Text Placeholder 15"/>
          <p:cNvSpPr>
            <a:spLocks noGrp="1"/>
          </p:cNvSpPr>
          <p:nvPr>
            <p:ph type="body" sz="quarter" idx="11"/>
          </p:nvPr>
        </p:nvSpPr>
        <p:spPr>
          <a:xfrm>
            <a:off x="619125" y="5162551"/>
            <a:ext cx="8601075" cy="1528762"/>
          </a:xfrm>
          <a:prstGeom prst="rect">
            <a:avLst/>
          </a:prstGeom>
        </p:spPr>
        <p:txBody>
          <a:bodyPr anchor="ctr"/>
          <a:lstStyle>
            <a:lvl1pPr marL="0" indent="0">
              <a:spcBef>
                <a:spcPts val="0"/>
              </a:spcBef>
              <a:buNone/>
              <a:defRPr sz="4800" b="1">
                <a:solidFill>
                  <a:srgbClr val="21578A"/>
                </a:solidFill>
              </a:defRPr>
            </a:lvl1pPr>
            <a:lvl2pPr marL="457200" indent="0">
              <a:buNone/>
              <a:defRPr sz="4800" b="1">
                <a:solidFill>
                  <a:srgbClr val="21578A"/>
                </a:solidFill>
              </a:defRPr>
            </a:lvl2pPr>
            <a:lvl3pPr marL="914400" indent="0">
              <a:buNone/>
              <a:defRPr sz="4800" b="1">
                <a:solidFill>
                  <a:srgbClr val="21578A"/>
                </a:solidFill>
              </a:defRPr>
            </a:lvl3pPr>
            <a:lvl4pPr marL="1371600" indent="0">
              <a:buNone/>
              <a:defRPr sz="4800" b="1">
                <a:solidFill>
                  <a:srgbClr val="21578A"/>
                </a:solidFill>
              </a:defRPr>
            </a:lvl4pPr>
            <a:lvl5pPr marL="1828800" indent="0">
              <a:buNone/>
              <a:defRPr sz="4800" b="1">
                <a:solidFill>
                  <a:srgbClr val="21578A"/>
                </a:solidFill>
              </a:defRPr>
            </a:lvl5pPr>
          </a:lstStyle>
          <a:p>
            <a:pPr lvl="0"/>
            <a:r>
              <a:rPr lang="en-US"/>
              <a:t>Edit Master text styles</a:t>
            </a:r>
          </a:p>
        </p:txBody>
      </p:sp>
    </p:spTree>
    <p:extLst>
      <p:ext uri="{BB962C8B-B14F-4D97-AF65-F5344CB8AC3E}">
        <p14:creationId xmlns:p14="http://schemas.microsoft.com/office/powerpoint/2010/main" val="1275566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Community Solutions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6471" y="5528001"/>
            <a:ext cx="1472608" cy="814807"/>
          </a:xfrm>
          <a:prstGeom prst="rect">
            <a:avLst/>
          </a:prstGeom>
        </p:spPr>
      </p:pic>
      <p:sp>
        <p:nvSpPr>
          <p:cNvPr id="4" name="Picture Placeholder 8"/>
          <p:cNvSpPr>
            <a:spLocks noGrp="1"/>
          </p:cNvSpPr>
          <p:nvPr>
            <p:ph type="pic" sz="quarter" idx="10"/>
          </p:nvPr>
        </p:nvSpPr>
        <p:spPr>
          <a:xfrm>
            <a:off x="0" y="0"/>
            <a:ext cx="12192000" cy="4953000"/>
          </a:xfrm>
          <a:prstGeom prst="rect">
            <a:avLst/>
          </a:prstGeom>
        </p:spPr>
        <p:txBody>
          <a:bodyPr/>
          <a:lstStyle/>
          <a:p>
            <a:r>
              <a:rPr lang="en-US"/>
              <a:t>Click icon to add picture</a:t>
            </a:r>
          </a:p>
        </p:txBody>
      </p:sp>
      <p:sp>
        <p:nvSpPr>
          <p:cNvPr id="6" name="Text Placeholder 15"/>
          <p:cNvSpPr>
            <a:spLocks noGrp="1"/>
          </p:cNvSpPr>
          <p:nvPr>
            <p:ph type="body" sz="quarter" idx="11"/>
          </p:nvPr>
        </p:nvSpPr>
        <p:spPr>
          <a:xfrm>
            <a:off x="619125" y="5162551"/>
            <a:ext cx="8601075" cy="1528762"/>
          </a:xfrm>
          <a:prstGeom prst="rect">
            <a:avLst/>
          </a:prstGeom>
        </p:spPr>
        <p:txBody>
          <a:bodyPr anchor="ctr"/>
          <a:lstStyle>
            <a:lvl1pPr marL="0" indent="0">
              <a:spcBef>
                <a:spcPts val="0"/>
              </a:spcBef>
              <a:buNone/>
              <a:defRPr sz="4800" b="1">
                <a:solidFill>
                  <a:srgbClr val="21578A"/>
                </a:solidFill>
              </a:defRPr>
            </a:lvl1pPr>
            <a:lvl2pPr marL="457200" indent="0">
              <a:buNone/>
              <a:defRPr sz="4800" b="1">
                <a:solidFill>
                  <a:srgbClr val="21578A"/>
                </a:solidFill>
              </a:defRPr>
            </a:lvl2pPr>
            <a:lvl3pPr marL="914400" indent="0">
              <a:buNone/>
              <a:defRPr sz="4800" b="1">
                <a:solidFill>
                  <a:srgbClr val="21578A"/>
                </a:solidFill>
              </a:defRPr>
            </a:lvl3pPr>
            <a:lvl4pPr marL="1371600" indent="0">
              <a:buNone/>
              <a:defRPr sz="4800" b="1">
                <a:solidFill>
                  <a:srgbClr val="21578A"/>
                </a:solidFill>
              </a:defRPr>
            </a:lvl4pPr>
            <a:lvl5pPr marL="1828800" indent="0">
              <a:buNone/>
              <a:defRPr sz="4800" b="1">
                <a:solidFill>
                  <a:srgbClr val="21578A"/>
                </a:solidFill>
              </a:defRPr>
            </a:lvl5pPr>
          </a:lstStyle>
          <a:p>
            <a:pPr lvl="0"/>
            <a:r>
              <a:rPr lang="en-US"/>
              <a:t>Edit Master text styles</a:t>
            </a:r>
          </a:p>
        </p:txBody>
      </p:sp>
    </p:spTree>
    <p:extLst>
      <p:ext uri="{BB962C8B-B14F-4D97-AF65-F5344CB8AC3E}">
        <p14:creationId xmlns:p14="http://schemas.microsoft.com/office/powerpoint/2010/main" val="2492069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Administrators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72675" y="5528001"/>
            <a:ext cx="1600200" cy="814807"/>
          </a:xfrm>
          <a:prstGeom prst="rect">
            <a:avLst/>
          </a:prstGeom>
        </p:spPr>
      </p:pic>
      <p:sp>
        <p:nvSpPr>
          <p:cNvPr id="4" name="Picture Placeholder 8"/>
          <p:cNvSpPr>
            <a:spLocks noGrp="1"/>
          </p:cNvSpPr>
          <p:nvPr>
            <p:ph type="pic" sz="quarter" idx="10"/>
          </p:nvPr>
        </p:nvSpPr>
        <p:spPr>
          <a:xfrm>
            <a:off x="0" y="0"/>
            <a:ext cx="12192000" cy="4953000"/>
          </a:xfrm>
          <a:prstGeom prst="rect">
            <a:avLst/>
          </a:prstGeom>
        </p:spPr>
        <p:txBody>
          <a:bodyPr/>
          <a:lstStyle/>
          <a:p>
            <a:r>
              <a:rPr lang="en-US"/>
              <a:t>Click icon to add picture</a:t>
            </a:r>
            <a:endParaRPr lang="en-US" dirty="0"/>
          </a:p>
        </p:txBody>
      </p:sp>
      <p:sp>
        <p:nvSpPr>
          <p:cNvPr id="6" name="Text Placeholder 15"/>
          <p:cNvSpPr>
            <a:spLocks noGrp="1"/>
          </p:cNvSpPr>
          <p:nvPr>
            <p:ph type="body" sz="quarter" idx="11"/>
          </p:nvPr>
        </p:nvSpPr>
        <p:spPr>
          <a:xfrm>
            <a:off x="619125" y="5162551"/>
            <a:ext cx="8601075" cy="1528762"/>
          </a:xfrm>
          <a:prstGeom prst="rect">
            <a:avLst/>
          </a:prstGeom>
        </p:spPr>
        <p:txBody>
          <a:bodyPr anchor="ctr"/>
          <a:lstStyle>
            <a:lvl1pPr marL="0" indent="0">
              <a:spcBef>
                <a:spcPts val="0"/>
              </a:spcBef>
              <a:buNone/>
              <a:defRPr sz="4800" b="1">
                <a:solidFill>
                  <a:srgbClr val="21578A"/>
                </a:solidFill>
              </a:defRPr>
            </a:lvl1pPr>
            <a:lvl2pPr marL="457200" indent="0">
              <a:buNone/>
              <a:defRPr sz="4800" b="1">
                <a:solidFill>
                  <a:srgbClr val="21578A"/>
                </a:solidFill>
              </a:defRPr>
            </a:lvl2pPr>
            <a:lvl3pPr marL="914400" indent="0">
              <a:buNone/>
              <a:defRPr sz="4800" b="1">
                <a:solidFill>
                  <a:srgbClr val="21578A"/>
                </a:solidFill>
              </a:defRPr>
            </a:lvl3pPr>
            <a:lvl4pPr marL="1371600" indent="0">
              <a:buNone/>
              <a:defRPr sz="4800" b="1">
                <a:solidFill>
                  <a:srgbClr val="21578A"/>
                </a:solidFill>
              </a:defRPr>
            </a:lvl4pPr>
            <a:lvl5pPr marL="1828800" indent="0">
              <a:buNone/>
              <a:defRPr sz="4800" b="1">
                <a:solidFill>
                  <a:srgbClr val="21578A"/>
                </a:solidFill>
              </a:defRPr>
            </a:lvl5pPr>
          </a:lstStyle>
          <a:p>
            <a:pPr lvl="0"/>
            <a:r>
              <a:rPr lang="en-US"/>
              <a:t>Edit Master text styles</a:t>
            </a:r>
          </a:p>
        </p:txBody>
      </p:sp>
    </p:spTree>
    <p:extLst>
      <p:ext uri="{BB962C8B-B14F-4D97-AF65-F5344CB8AC3E}">
        <p14:creationId xmlns:p14="http://schemas.microsoft.com/office/powerpoint/2010/main" val="606592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0" y="0"/>
            <a:ext cx="12192000" cy="4953000"/>
          </a:xfrm>
          <a:prstGeom prst="rect">
            <a:avLst/>
          </a:prstGeom>
        </p:spPr>
        <p:txBody>
          <a:bodyPr/>
          <a:lstStyle/>
          <a:p>
            <a:r>
              <a:rPr lang="en-US"/>
              <a:t>Click icon to add picture</a:t>
            </a:r>
            <a:endParaRPr lang="en-US" dirty="0"/>
          </a:p>
        </p:txBody>
      </p:sp>
      <p:sp>
        <p:nvSpPr>
          <p:cNvPr id="4" name="Text Placeholder 15"/>
          <p:cNvSpPr>
            <a:spLocks noGrp="1"/>
          </p:cNvSpPr>
          <p:nvPr>
            <p:ph type="body" sz="quarter" idx="11"/>
          </p:nvPr>
        </p:nvSpPr>
        <p:spPr>
          <a:xfrm>
            <a:off x="619126" y="5162551"/>
            <a:ext cx="10954808" cy="1528762"/>
          </a:xfrm>
          <a:prstGeom prst="rect">
            <a:avLst/>
          </a:prstGeom>
        </p:spPr>
        <p:txBody>
          <a:bodyPr anchor="ctr"/>
          <a:lstStyle>
            <a:lvl1pPr marL="0" indent="0">
              <a:spcBef>
                <a:spcPts val="0"/>
              </a:spcBef>
              <a:buNone/>
              <a:defRPr sz="4800" b="1">
                <a:solidFill>
                  <a:srgbClr val="21578A"/>
                </a:solidFill>
              </a:defRPr>
            </a:lvl1pPr>
            <a:lvl2pPr marL="457200" indent="0">
              <a:buNone/>
              <a:defRPr sz="4800" b="1">
                <a:solidFill>
                  <a:srgbClr val="21578A"/>
                </a:solidFill>
              </a:defRPr>
            </a:lvl2pPr>
            <a:lvl3pPr marL="914400" indent="0">
              <a:buNone/>
              <a:defRPr sz="4800" b="1">
                <a:solidFill>
                  <a:srgbClr val="21578A"/>
                </a:solidFill>
              </a:defRPr>
            </a:lvl3pPr>
            <a:lvl4pPr marL="1371600" indent="0">
              <a:buNone/>
              <a:defRPr sz="4800" b="1">
                <a:solidFill>
                  <a:srgbClr val="21578A"/>
                </a:solidFill>
              </a:defRPr>
            </a:lvl4pPr>
            <a:lvl5pPr marL="1828800" indent="0">
              <a:buNone/>
              <a:defRPr sz="4800" b="1">
                <a:solidFill>
                  <a:srgbClr val="21578A"/>
                </a:solidFill>
              </a:defRPr>
            </a:lvl5pPr>
          </a:lstStyle>
          <a:p>
            <a:pPr lvl="0"/>
            <a:r>
              <a:rPr lang="en-US"/>
              <a:t>Edit Master text styles</a:t>
            </a:r>
          </a:p>
        </p:txBody>
      </p:sp>
    </p:spTree>
    <p:extLst>
      <p:ext uri="{BB962C8B-B14F-4D97-AF65-F5344CB8AC3E}">
        <p14:creationId xmlns:p14="http://schemas.microsoft.com/office/powerpoint/2010/main" val="2815996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104901" y="3162300"/>
            <a:ext cx="5400674" cy="3086100"/>
          </a:xfrm>
          <a:prstGeom prst="rect">
            <a:avLst/>
          </a:prstGeom>
        </p:spPr>
        <p:txBody>
          <a:bodyPr/>
          <a:lstStyle>
            <a:lvl1pPr>
              <a:lnSpc>
                <a:spcPct val="100000"/>
              </a:lnSpc>
              <a:spcBef>
                <a:spcPts val="1200"/>
              </a:spcBef>
              <a:defRPr>
                <a:solidFill>
                  <a:srgbClr val="21578A"/>
                </a:solidFill>
              </a:defRPr>
            </a:lvl1pPr>
            <a:lvl2pPr>
              <a:defRPr>
                <a:solidFill>
                  <a:srgbClr val="21578A"/>
                </a:solidFill>
              </a:defRPr>
            </a:lvl2pPr>
            <a:lvl3pPr>
              <a:defRPr>
                <a:solidFill>
                  <a:srgbClr val="21578A"/>
                </a:solidFill>
              </a:defRPr>
            </a:lvl3pPr>
            <a:lvl4pPr>
              <a:defRPr>
                <a:solidFill>
                  <a:srgbClr val="21578A"/>
                </a:solidFill>
              </a:defRPr>
            </a:lvl4pPr>
            <a:lvl5pPr>
              <a:defRPr>
                <a:solidFill>
                  <a:srgbClr val="21578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p:cNvSpPr>
            <a:spLocks noGrp="1"/>
          </p:cNvSpPr>
          <p:nvPr>
            <p:ph type="body" sz="quarter" idx="13"/>
          </p:nvPr>
        </p:nvSpPr>
        <p:spPr>
          <a:xfrm>
            <a:off x="1055511" y="542925"/>
            <a:ext cx="9906001" cy="1922464"/>
          </a:xfrm>
          <a:prstGeom prst="callout1">
            <a:avLst>
              <a:gd name="adj1" fmla="val 112360"/>
              <a:gd name="adj2" fmla="val 100178"/>
              <a:gd name="adj3" fmla="val 111994"/>
              <a:gd name="adj4" fmla="val 1045"/>
            </a:avLst>
          </a:prstGeom>
          <a:ln w="25400">
            <a:solidFill>
              <a:schemeClr val="bg2"/>
            </a:solidFill>
          </a:ln>
        </p:spPr>
        <p:txBody>
          <a:bodyPr anchor="b"/>
          <a:lstStyle>
            <a:lvl1pPr marL="0" indent="0">
              <a:buNone/>
              <a:defRPr sz="4800" b="1">
                <a:solidFill>
                  <a:srgbClr val="21578A"/>
                </a:solidFill>
              </a:defRPr>
            </a:lvl1pPr>
          </a:lstStyle>
          <a:p>
            <a:pPr lvl="0"/>
            <a:r>
              <a:rPr lang="en-US" dirty="0"/>
              <a:t>Click to edit Master text styles</a:t>
            </a:r>
          </a:p>
        </p:txBody>
      </p:sp>
      <p:sp>
        <p:nvSpPr>
          <p:cNvPr id="12" name="Picture Placeholder 8"/>
          <p:cNvSpPr>
            <a:spLocks noGrp="1"/>
          </p:cNvSpPr>
          <p:nvPr>
            <p:ph type="pic" sz="quarter" idx="11"/>
          </p:nvPr>
        </p:nvSpPr>
        <p:spPr>
          <a:xfrm>
            <a:off x="8210550" y="3419475"/>
            <a:ext cx="2552700" cy="2486025"/>
          </a:xfrm>
          <a:prstGeom prst="rect">
            <a:avLst/>
          </a:prstGeom>
        </p:spPr>
        <p:txBody>
          <a:bodyPr/>
          <a:lstStyle/>
          <a:p>
            <a:endParaRPr lang="en-US" dirty="0"/>
          </a:p>
        </p:txBody>
      </p:sp>
      <p:sp>
        <p:nvSpPr>
          <p:cNvPr id="9" name="Date Placeholder 8"/>
          <p:cNvSpPr>
            <a:spLocks noGrp="1"/>
          </p:cNvSpPr>
          <p:nvPr>
            <p:ph type="dt" sz="half" idx="14"/>
          </p:nvPr>
        </p:nvSpPr>
        <p:spPr/>
        <p:txBody>
          <a:bodyPr/>
          <a:lstStyle/>
          <a:p>
            <a:fld id="{7E1C4A30-7D6B-4955-B537-6C599E99E83A}" type="datetime1">
              <a:rPr lang="en-US" smtClean="0"/>
              <a:t>10/29/2020</a:t>
            </a:fld>
            <a:endParaRPr lang="en-US"/>
          </a:p>
        </p:txBody>
      </p:sp>
      <p:sp>
        <p:nvSpPr>
          <p:cNvPr id="10" name="Footer Placeholder 9"/>
          <p:cNvSpPr>
            <a:spLocks noGrp="1"/>
          </p:cNvSpPr>
          <p:nvPr>
            <p:ph type="ftr" sz="quarter" idx="15"/>
          </p:nvPr>
        </p:nvSpPr>
        <p:spPr/>
        <p:txBody>
          <a:bodyPr/>
          <a:lstStyle/>
          <a:p>
            <a:endParaRPr lang="en-US"/>
          </a:p>
        </p:txBody>
      </p:sp>
      <p:sp>
        <p:nvSpPr>
          <p:cNvPr id="13" name="Slide Number Placeholder 12"/>
          <p:cNvSpPr>
            <a:spLocks noGrp="1"/>
          </p:cNvSpPr>
          <p:nvPr>
            <p:ph type="sldNum" sz="quarter" idx="16"/>
          </p:nvPr>
        </p:nvSpPr>
        <p:spPr/>
        <p:txBody>
          <a:bodyPr/>
          <a:lstStyle/>
          <a:p>
            <a:fld id="{3DE4D214-9A69-4CE2-AAC8-F33EAC1FCFEC}" type="slidenum">
              <a:rPr lang="en-US" smtClean="0"/>
              <a:t>‹#›</a:t>
            </a:fld>
            <a:endParaRPr lang="en-US"/>
          </a:p>
        </p:txBody>
      </p:sp>
    </p:spTree>
    <p:extLst>
      <p:ext uri="{BB962C8B-B14F-4D97-AF65-F5344CB8AC3E}">
        <p14:creationId xmlns:p14="http://schemas.microsoft.com/office/powerpoint/2010/main" val="578139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21578A"/>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104901" y="3162300"/>
            <a:ext cx="5400674" cy="3086100"/>
          </a:xfrm>
          <a:prstGeom prst="rect">
            <a:avLst/>
          </a:prstGeom>
        </p:spPr>
        <p:txBody>
          <a:bodyPr/>
          <a:lstStyle>
            <a:lvl1pPr>
              <a:lnSpc>
                <a:spcPct val="100000"/>
              </a:lnSpc>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1"/>
          </p:nvPr>
        </p:nvSpPr>
        <p:spPr>
          <a:xfrm>
            <a:off x="8210550" y="3419475"/>
            <a:ext cx="2552700" cy="2486025"/>
          </a:xfrm>
          <a:prstGeom prst="rect">
            <a:avLst/>
          </a:prstGeom>
        </p:spPr>
        <p:txBody>
          <a:bodyPr/>
          <a:lstStyle/>
          <a:p>
            <a:endParaRPr lang="en-US" dirty="0"/>
          </a:p>
        </p:txBody>
      </p:sp>
      <p:sp>
        <p:nvSpPr>
          <p:cNvPr id="13" name="Text Placeholder 11"/>
          <p:cNvSpPr>
            <a:spLocks noGrp="1"/>
          </p:cNvSpPr>
          <p:nvPr>
            <p:ph type="body" sz="quarter" idx="12"/>
          </p:nvPr>
        </p:nvSpPr>
        <p:spPr>
          <a:xfrm>
            <a:off x="1057275" y="542925"/>
            <a:ext cx="9906001" cy="1922464"/>
          </a:xfrm>
          <a:prstGeom prst="callout1">
            <a:avLst>
              <a:gd name="adj1" fmla="val 112360"/>
              <a:gd name="adj2" fmla="val 100178"/>
              <a:gd name="adj3" fmla="val 111994"/>
              <a:gd name="adj4" fmla="val 1045"/>
            </a:avLst>
          </a:prstGeom>
          <a:ln w="25400">
            <a:solidFill>
              <a:schemeClr val="bg2"/>
            </a:solidFill>
          </a:ln>
        </p:spPr>
        <p:txBody>
          <a:bodyPr anchor="b"/>
          <a:lstStyle>
            <a:lvl1pPr marL="0" indent="0">
              <a:buNone/>
              <a:defRPr sz="4800" b="1">
                <a:solidFill>
                  <a:schemeClr val="bg1"/>
                </a:solidFill>
              </a:defRPr>
            </a:lvl1pPr>
          </a:lstStyle>
          <a:p>
            <a:pPr lvl="0"/>
            <a:r>
              <a:rPr lang="en-US" dirty="0"/>
              <a:t>Click to edit Master text styles</a:t>
            </a:r>
          </a:p>
        </p:txBody>
      </p:sp>
      <p:sp>
        <p:nvSpPr>
          <p:cNvPr id="2" name="Slide Number Placeholder 1"/>
          <p:cNvSpPr>
            <a:spLocks noGrp="1"/>
          </p:cNvSpPr>
          <p:nvPr>
            <p:ph type="sldNum" sz="quarter" idx="13"/>
          </p:nvPr>
        </p:nvSpPr>
        <p:spPr/>
        <p:txBody>
          <a:bodyPr/>
          <a:lstStyle/>
          <a:p>
            <a:fld id="{3DE4D214-9A69-4CE2-AAC8-F33EAC1FCFEC}" type="slidenum">
              <a:rPr lang="en-US" smtClean="0"/>
              <a:t>‹#›</a:t>
            </a:fld>
            <a:endParaRPr lang="en-US"/>
          </a:p>
        </p:txBody>
      </p:sp>
      <p:sp>
        <p:nvSpPr>
          <p:cNvPr id="3" name="Date Placeholder 2"/>
          <p:cNvSpPr>
            <a:spLocks noGrp="1"/>
          </p:cNvSpPr>
          <p:nvPr>
            <p:ph type="dt" sz="half" idx="14"/>
          </p:nvPr>
        </p:nvSpPr>
        <p:spPr/>
        <p:txBody>
          <a:bodyPr/>
          <a:lstStyle/>
          <a:p>
            <a:fld id="{574C2A5F-CD04-422E-A0D4-0E5B25805853}" type="datetime1">
              <a:rPr lang="en-US" smtClean="0"/>
              <a:t>10/29/2020</a:t>
            </a:fld>
            <a:endParaRPr lang="en-US"/>
          </a:p>
        </p:txBody>
      </p:sp>
      <p:sp>
        <p:nvSpPr>
          <p:cNvPr id="4" name="Footer Placeholder 3"/>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283419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1200"/>
              </a:spcBef>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3DE4D214-9A69-4CE2-AAC8-F33EAC1FCFEC}" type="slidenum">
              <a:rPr lang="en-US" smtClean="0"/>
              <a:t>‹#›</a:t>
            </a:fld>
            <a:endParaRPr lang="en-US"/>
          </a:p>
        </p:txBody>
      </p:sp>
      <p:sp>
        <p:nvSpPr>
          <p:cNvPr id="5" name="Date Placeholder 4"/>
          <p:cNvSpPr>
            <a:spLocks noGrp="1"/>
          </p:cNvSpPr>
          <p:nvPr>
            <p:ph type="dt" sz="half" idx="11"/>
          </p:nvPr>
        </p:nvSpPr>
        <p:spPr/>
        <p:txBody>
          <a:bodyPr/>
          <a:lstStyle/>
          <a:p>
            <a:fld id="{4DC0469E-452B-4B4E-B3E8-52E9077F43DC}" type="datetime1">
              <a:rPr lang="en-US" smtClean="0"/>
              <a:t>10/29/2020</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824154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ext Layout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0F258F71-5CD7-4737-B981-AD9174B78C1F}" type="datetime1">
              <a:rPr lang="en-US" smtClean="0"/>
              <a:t>10/29/2020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DE4D214-9A69-4CE2-AAC8-F33EAC1FCFEC}" type="slidenum">
              <a:rPr lang="en-US" smtClean="0"/>
              <a:t>‹#›</a:t>
            </a:fld>
            <a:endParaRPr lang="en-US"/>
          </a:p>
        </p:txBody>
      </p:sp>
    </p:spTree>
    <p:extLst>
      <p:ext uri="{BB962C8B-B14F-4D97-AF65-F5344CB8AC3E}">
        <p14:creationId xmlns:p14="http://schemas.microsoft.com/office/powerpoint/2010/main" val="411649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a:solidFill>
            <a:schemeClr val="bg1"/>
          </a:solidFill>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1097280" y="2120900"/>
            <a:ext cx="4639736" cy="3748193"/>
          </a:xfrm>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944" y="2120900"/>
            <a:ext cx="4639736" cy="3748194"/>
          </a:xfrm>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929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Layou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0"/>
          </p:nvPr>
        </p:nvSpPr>
        <p:spPr>
          <a:xfrm>
            <a:off x="6267450" y="1825625"/>
            <a:ext cx="5086350" cy="4351338"/>
          </a:xfrm>
        </p:spPr>
        <p:txBody>
          <a:bodyPr/>
          <a:lstStyle/>
          <a:p>
            <a:endParaRPr lang="en-US"/>
          </a:p>
        </p:txBody>
      </p:sp>
      <p:sp>
        <p:nvSpPr>
          <p:cNvPr id="4" name="Slide Number Placeholder 3"/>
          <p:cNvSpPr>
            <a:spLocks noGrp="1"/>
          </p:cNvSpPr>
          <p:nvPr>
            <p:ph type="sldNum" sz="quarter" idx="11"/>
          </p:nvPr>
        </p:nvSpPr>
        <p:spPr/>
        <p:txBody>
          <a:bodyPr/>
          <a:lstStyle/>
          <a:p>
            <a:fld id="{3DE4D214-9A69-4CE2-AAC8-F33EAC1FCFEC}" type="slidenum">
              <a:rPr lang="en-US" smtClean="0"/>
              <a:t>‹#›</a:t>
            </a:fld>
            <a:endParaRPr lang="en-US"/>
          </a:p>
        </p:txBody>
      </p:sp>
      <p:sp>
        <p:nvSpPr>
          <p:cNvPr id="5" name="Date Placeholder 4"/>
          <p:cNvSpPr>
            <a:spLocks noGrp="1"/>
          </p:cNvSpPr>
          <p:nvPr>
            <p:ph type="dt" sz="half" idx="12"/>
          </p:nvPr>
        </p:nvSpPr>
        <p:spPr/>
        <p:txBody>
          <a:bodyPr/>
          <a:lstStyle/>
          <a:p>
            <a:fld id="{83C42212-57CC-40E9-9EE2-9B067DC032BB}" type="datetime1">
              <a:rPr lang="en-US" smtClean="0"/>
              <a:t>10/29/2020</a:t>
            </a:fld>
            <a:endParaRPr lang="en-US"/>
          </a:p>
        </p:txBody>
      </p:sp>
      <p:sp>
        <p:nvSpPr>
          <p:cNvPr id="7" name="Footer Placeholder 6"/>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804960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Layout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4"/>
          <p:cNvSpPr>
            <a:spLocks noGrp="1"/>
          </p:cNvSpPr>
          <p:nvPr>
            <p:ph type="chart" sz="quarter" idx="10"/>
          </p:nvPr>
        </p:nvSpPr>
        <p:spPr>
          <a:xfrm>
            <a:off x="6334125" y="1825625"/>
            <a:ext cx="5019675" cy="4351338"/>
          </a:xfrm>
        </p:spPr>
        <p:txBody>
          <a:bodyPr/>
          <a:lstStyle/>
          <a:p>
            <a:endParaRPr lang="en-US"/>
          </a:p>
        </p:txBody>
      </p:sp>
      <p:sp>
        <p:nvSpPr>
          <p:cNvPr id="4" name="Slide Number Placeholder 3"/>
          <p:cNvSpPr>
            <a:spLocks noGrp="1"/>
          </p:cNvSpPr>
          <p:nvPr>
            <p:ph type="sldNum" sz="quarter" idx="11"/>
          </p:nvPr>
        </p:nvSpPr>
        <p:spPr/>
        <p:txBody>
          <a:bodyPr/>
          <a:lstStyle/>
          <a:p>
            <a:fld id="{3DE4D214-9A69-4CE2-AAC8-F33EAC1FCFEC}" type="slidenum">
              <a:rPr lang="en-US" smtClean="0"/>
              <a:t>‹#›</a:t>
            </a:fld>
            <a:endParaRPr lang="en-US"/>
          </a:p>
        </p:txBody>
      </p:sp>
      <p:sp>
        <p:nvSpPr>
          <p:cNvPr id="6" name="Date Placeholder 5"/>
          <p:cNvSpPr>
            <a:spLocks noGrp="1"/>
          </p:cNvSpPr>
          <p:nvPr>
            <p:ph type="dt" sz="half" idx="12"/>
          </p:nvPr>
        </p:nvSpPr>
        <p:spPr/>
        <p:txBody>
          <a:bodyPr/>
          <a:lstStyle/>
          <a:p>
            <a:fld id="{94502260-A6E6-47DD-B585-BBD38979B575}" type="datetime1">
              <a:rPr lang="en-US" smtClean="0"/>
              <a:t>10/29/2020</a:t>
            </a:fld>
            <a:endParaRPr lang="en-US"/>
          </a:p>
        </p:txBody>
      </p:sp>
      <p:sp>
        <p:nvSpPr>
          <p:cNvPr id="7" name="Footer Placeholder 6"/>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891654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ext Layout -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3DE4D214-9A69-4CE2-AAC8-F33EAC1FCFEC}" type="slidenum">
              <a:rPr lang="en-US" smtClean="0"/>
              <a:t>‹#›</a:t>
            </a:fld>
            <a:endParaRPr lang="en-US"/>
          </a:p>
        </p:txBody>
      </p:sp>
      <p:sp>
        <p:nvSpPr>
          <p:cNvPr id="4" name="Date Placeholder 3"/>
          <p:cNvSpPr>
            <a:spLocks noGrp="1"/>
          </p:cNvSpPr>
          <p:nvPr>
            <p:ph type="dt" sz="half" idx="11"/>
          </p:nvPr>
        </p:nvSpPr>
        <p:spPr/>
        <p:txBody>
          <a:bodyPr/>
          <a:lstStyle/>
          <a:p>
            <a:fld id="{464129A2-F0EC-43A8-BFB5-65A100E761E5}" type="datetime1">
              <a:rPr lang="en-US" smtClean="0"/>
              <a:t>10/29/2020</a:t>
            </a:fld>
            <a:endParaRPr lang="en-US"/>
          </a:p>
        </p:txBody>
      </p:sp>
      <p:sp>
        <p:nvSpPr>
          <p:cNvPr id="5" name="Footer Placeholder 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64930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21578A"/>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104901" y="3162300"/>
            <a:ext cx="5400674" cy="3086100"/>
          </a:xfrm>
          <a:prstGeom prst="rect">
            <a:avLst/>
          </a:prstGeom>
        </p:spPr>
        <p:txBody>
          <a:bodyPr/>
          <a:lstStyle>
            <a:lvl1pPr>
              <a:lnSpc>
                <a:spcPct val="100000"/>
              </a:lnSpc>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1"/>
          </p:nvPr>
        </p:nvSpPr>
        <p:spPr>
          <a:xfrm>
            <a:off x="8210550" y="3419475"/>
            <a:ext cx="2552700" cy="2486025"/>
          </a:xfrm>
          <a:prstGeom prst="rect">
            <a:avLst/>
          </a:prstGeom>
        </p:spPr>
        <p:txBody>
          <a:bodyPr/>
          <a:lstStyle/>
          <a:p>
            <a:endParaRPr lang="en-US" dirty="0"/>
          </a:p>
        </p:txBody>
      </p:sp>
      <p:sp>
        <p:nvSpPr>
          <p:cNvPr id="13" name="Text Placeholder 11"/>
          <p:cNvSpPr>
            <a:spLocks noGrp="1"/>
          </p:cNvSpPr>
          <p:nvPr>
            <p:ph type="body" sz="quarter" idx="12"/>
          </p:nvPr>
        </p:nvSpPr>
        <p:spPr>
          <a:xfrm>
            <a:off x="1057275" y="542925"/>
            <a:ext cx="9906001" cy="1922464"/>
          </a:xfrm>
          <a:prstGeom prst="callout1">
            <a:avLst>
              <a:gd name="adj1" fmla="val 112360"/>
              <a:gd name="adj2" fmla="val 100178"/>
              <a:gd name="adj3" fmla="val 111994"/>
              <a:gd name="adj4" fmla="val 1045"/>
            </a:avLst>
          </a:prstGeom>
          <a:ln w="6350">
            <a:solidFill>
              <a:schemeClr val="bg2"/>
            </a:solidFill>
          </a:ln>
        </p:spPr>
        <p:txBody>
          <a:bodyPr anchor="b"/>
          <a:lstStyle>
            <a:lvl1pPr marL="0" indent="0">
              <a:buNone/>
              <a:defRPr sz="4800" b="1">
                <a:solidFill>
                  <a:schemeClr val="bg1"/>
                </a:solidFill>
              </a:defRPr>
            </a:lvl1pPr>
          </a:lstStyle>
          <a:p>
            <a:pPr lvl="0"/>
            <a:r>
              <a:rPr lang="en-US" dirty="0"/>
              <a:t>Click to edit Master text styles</a:t>
            </a:r>
          </a:p>
        </p:txBody>
      </p:sp>
      <p:sp>
        <p:nvSpPr>
          <p:cNvPr id="2" name="Slide Number Placeholder 1"/>
          <p:cNvSpPr>
            <a:spLocks noGrp="1"/>
          </p:cNvSpPr>
          <p:nvPr>
            <p:ph type="sldNum" sz="quarter" idx="13"/>
          </p:nvPr>
        </p:nvSpPr>
        <p:spPr/>
        <p:txBody>
          <a:bodyPr/>
          <a:lstStyle/>
          <a:p>
            <a:fld id="{3DE4D214-9A69-4CE2-AAC8-F33EAC1FCFEC}" type="slidenum">
              <a:rPr lang="en-US" smtClean="0"/>
              <a:t>‹#›</a:t>
            </a:fld>
            <a:endParaRPr lang="en-US"/>
          </a:p>
        </p:txBody>
      </p:sp>
      <p:sp>
        <p:nvSpPr>
          <p:cNvPr id="3" name="Date Placeholder 2"/>
          <p:cNvSpPr>
            <a:spLocks noGrp="1"/>
          </p:cNvSpPr>
          <p:nvPr>
            <p:ph type="dt" sz="half" idx="14"/>
          </p:nvPr>
        </p:nvSpPr>
        <p:spPr/>
        <p:txBody>
          <a:bodyPr/>
          <a:lstStyle/>
          <a:p>
            <a:fld id="{574C2A5F-CD04-422E-A0D4-0E5B25805853}" type="datetime1">
              <a:rPr lang="en-US" smtClean="0"/>
              <a:t>10/29/2020</a:t>
            </a:fld>
            <a:endParaRPr lang="en-US"/>
          </a:p>
        </p:txBody>
      </p:sp>
      <p:sp>
        <p:nvSpPr>
          <p:cNvPr id="4" name="Footer Placeholder 3"/>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247128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ext - With Photo">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5283200" y="765175"/>
            <a:ext cx="6154738" cy="5133975"/>
          </a:xfrm>
        </p:spPr>
        <p:txBody>
          <a:bodyPr/>
          <a:lstStyle/>
          <a:p>
            <a:pPr lvl="0"/>
            <a:r>
              <a:rPr lang="en-US"/>
              <a:t>Click to edit Master text styles</a:t>
            </a:r>
          </a:p>
        </p:txBody>
      </p:sp>
      <p:sp>
        <p:nvSpPr>
          <p:cNvPr id="3" name="Date Placeholder 2"/>
          <p:cNvSpPr>
            <a:spLocks noGrp="1"/>
          </p:cNvSpPr>
          <p:nvPr>
            <p:ph type="dt" sz="half" idx="10"/>
          </p:nvPr>
        </p:nvSpPr>
        <p:spPr/>
        <p:txBody>
          <a:bodyPr/>
          <a:lstStyle/>
          <a:p>
            <a:fld id="{591B8B88-85CD-4EF8-889B-C3A01D6EE3F8}" type="datetime1">
              <a:rPr lang="en-US" smtClean="0">
                <a:solidFill>
                  <a:srgbClr val="080808">
                    <a:tint val="75000"/>
                  </a:srgbClr>
                </a:solidFill>
              </a:rPr>
              <a:pPr/>
              <a:t>10/29/2020</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BEC41A08-FA45-45B8-886A-EBF065DFB193}" type="slidenum">
              <a:rPr lang="en-US" smtClean="0">
                <a:solidFill>
                  <a:srgbClr val="080808">
                    <a:tint val="75000"/>
                  </a:srgbClr>
                </a:solidFill>
              </a:rPr>
              <a:pPr/>
              <a:t>‹#›</a:t>
            </a:fld>
            <a:endParaRPr lang="en-US">
              <a:solidFill>
                <a:srgbClr val="080808">
                  <a:tint val="75000"/>
                </a:srgbClr>
              </a:solidFill>
            </a:endParaRPr>
          </a:p>
        </p:txBody>
      </p:sp>
      <p:sp>
        <p:nvSpPr>
          <p:cNvPr id="11" name="Title 1"/>
          <p:cNvSpPr>
            <a:spLocks noGrp="1"/>
          </p:cNvSpPr>
          <p:nvPr>
            <p:ph type="title"/>
          </p:nvPr>
        </p:nvSpPr>
        <p:spPr>
          <a:xfrm>
            <a:off x="609601" y="765622"/>
            <a:ext cx="4250242" cy="1617163"/>
          </a:xfrm>
          <a:effectLst/>
        </p:spPr>
        <p:txBody>
          <a:bodyPr anchor="b">
            <a:normAutofit/>
          </a:bodyPr>
          <a:lstStyle>
            <a:lvl1pPr algn="l">
              <a:defRPr sz="3600" b="1">
                <a:solidFill>
                  <a:schemeClr val="accent1"/>
                </a:solidFill>
              </a:defRPr>
            </a:lvl1pPr>
          </a:lstStyle>
          <a:p>
            <a:r>
              <a:rPr lang="en-US"/>
              <a:t>Click to edit Master title style</a:t>
            </a:r>
            <a:endParaRPr lang="en-US" dirty="0"/>
          </a:p>
        </p:txBody>
      </p:sp>
      <p:sp>
        <p:nvSpPr>
          <p:cNvPr id="6" name="Content Placeholder 5"/>
          <p:cNvSpPr>
            <a:spLocks noGrp="1"/>
          </p:cNvSpPr>
          <p:nvPr>
            <p:ph sz="quarter" idx="15"/>
          </p:nvPr>
        </p:nvSpPr>
        <p:spPr>
          <a:xfrm>
            <a:off x="609600" y="2382838"/>
            <a:ext cx="4249738" cy="3516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657322"/>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104901" y="3162300"/>
            <a:ext cx="5400674" cy="3086100"/>
          </a:xfrm>
          <a:prstGeom prst="rect">
            <a:avLst/>
          </a:prstGeom>
        </p:spPr>
        <p:txBody>
          <a:bodyPr/>
          <a:lstStyle>
            <a:lvl1pPr>
              <a:lnSpc>
                <a:spcPct val="100000"/>
              </a:lnSpc>
              <a:spcBef>
                <a:spcPts val="1200"/>
              </a:spcBef>
              <a:defRPr>
                <a:solidFill>
                  <a:srgbClr val="21578A"/>
                </a:solidFill>
              </a:defRPr>
            </a:lvl1pPr>
            <a:lvl2pPr>
              <a:defRPr>
                <a:solidFill>
                  <a:srgbClr val="21578A"/>
                </a:solidFill>
              </a:defRPr>
            </a:lvl2pPr>
            <a:lvl3pPr>
              <a:defRPr>
                <a:solidFill>
                  <a:srgbClr val="21578A"/>
                </a:solidFill>
              </a:defRPr>
            </a:lvl3pPr>
            <a:lvl4pPr>
              <a:defRPr>
                <a:solidFill>
                  <a:srgbClr val="21578A"/>
                </a:solidFill>
              </a:defRPr>
            </a:lvl4pPr>
            <a:lvl5pPr>
              <a:defRPr>
                <a:solidFill>
                  <a:srgbClr val="21578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p:cNvSpPr>
            <a:spLocks noGrp="1"/>
          </p:cNvSpPr>
          <p:nvPr>
            <p:ph type="body" sz="quarter" idx="13"/>
          </p:nvPr>
        </p:nvSpPr>
        <p:spPr>
          <a:xfrm>
            <a:off x="1055511" y="542925"/>
            <a:ext cx="9906001" cy="1922464"/>
          </a:xfrm>
          <a:prstGeom prst="callout1">
            <a:avLst>
              <a:gd name="adj1" fmla="val 112360"/>
              <a:gd name="adj2" fmla="val 100178"/>
              <a:gd name="adj3" fmla="val 111994"/>
              <a:gd name="adj4" fmla="val 1045"/>
            </a:avLst>
          </a:prstGeom>
          <a:ln w="6350">
            <a:solidFill>
              <a:schemeClr val="bg2"/>
            </a:solidFill>
          </a:ln>
        </p:spPr>
        <p:txBody>
          <a:bodyPr anchor="b"/>
          <a:lstStyle>
            <a:lvl1pPr marL="0" indent="0">
              <a:buNone/>
              <a:defRPr sz="4800" b="1">
                <a:solidFill>
                  <a:srgbClr val="21578A"/>
                </a:solidFill>
              </a:defRPr>
            </a:lvl1pPr>
          </a:lstStyle>
          <a:p>
            <a:pPr lvl="0"/>
            <a:r>
              <a:rPr lang="en-US" dirty="0"/>
              <a:t>Click to edit Master text styles</a:t>
            </a:r>
          </a:p>
        </p:txBody>
      </p:sp>
      <p:sp>
        <p:nvSpPr>
          <p:cNvPr id="12" name="Picture Placeholder 8"/>
          <p:cNvSpPr>
            <a:spLocks noGrp="1"/>
          </p:cNvSpPr>
          <p:nvPr>
            <p:ph type="pic" sz="quarter" idx="11"/>
          </p:nvPr>
        </p:nvSpPr>
        <p:spPr>
          <a:xfrm>
            <a:off x="8210550" y="3419475"/>
            <a:ext cx="2552700" cy="2486025"/>
          </a:xfrm>
          <a:prstGeom prst="rect">
            <a:avLst/>
          </a:prstGeom>
        </p:spPr>
        <p:txBody>
          <a:bodyPr/>
          <a:lstStyle/>
          <a:p>
            <a:endParaRPr lang="en-US" dirty="0"/>
          </a:p>
        </p:txBody>
      </p:sp>
      <p:sp>
        <p:nvSpPr>
          <p:cNvPr id="9" name="Date Placeholder 8"/>
          <p:cNvSpPr>
            <a:spLocks noGrp="1"/>
          </p:cNvSpPr>
          <p:nvPr>
            <p:ph type="dt" sz="half" idx="14"/>
          </p:nvPr>
        </p:nvSpPr>
        <p:spPr/>
        <p:txBody>
          <a:bodyPr/>
          <a:lstStyle/>
          <a:p>
            <a:fld id="{7E1C4A30-7D6B-4955-B537-6C599E99E83A}" type="datetime1">
              <a:rPr lang="en-US" smtClean="0">
                <a:solidFill>
                  <a:srgbClr val="5D5B5B">
                    <a:tint val="75000"/>
                  </a:srgbClr>
                </a:solidFill>
              </a:rPr>
              <a:pPr/>
              <a:t>10/29/2020</a:t>
            </a:fld>
            <a:endParaRPr lang="en-US">
              <a:solidFill>
                <a:srgbClr val="5D5B5B">
                  <a:tint val="75000"/>
                </a:srgbClr>
              </a:solidFill>
            </a:endParaRPr>
          </a:p>
        </p:txBody>
      </p:sp>
      <p:sp>
        <p:nvSpPr>
          <p:cNvPr id="10" name="Footer Placeholder 9"/>
          <p:cNvSpPr>
            <a:spLocks noGrp="1"/>
          </p:cNvSpPr>
          <p:nvPr>
            <p:ph type="ftr" sz="quarter" idx="15"/>
          </p:nvPr>
        </p:nvSpPr>
        <p:spPr/>
        <p:txBody>
          <a:bodyPr/>
          <a:lstStyle/>
          <a:p>
            <a:endParaRPr lang="en-US">
              <a:solidFill>
                <a:srgbClr val="5D5B5B">
                  <a:tint val="75000"/>
                </a:srgbClr>
              </a:solidFill>
            </a:endParaRPr>
          </a:p>
        </p:txBody>
      </p:sp>
      <p:sp>
        <p:nvSpPr>
          <p:cNvPr id="13" name="Slide Number Placeholder 12"/>
          <p:cNvSpPr>
            <a:spLocks noGrp="1"/>
          </p:cNvSpPr>
          <p:nvPr>
            <p:ph type="sldNum" sz="quarter" idx="16"/>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Tree>
    <p:extLst>
      <p:ext uri="{BB962C8B-B14F-4D97-AF65-F5344CB8AC3E}">
        <p14:creationId xmlns:p14="http://schemas.microsoft.com/office/powerpoint/2010/main" val="1895795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21578A"/>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104901" y="3162300"/>
            <a:ext cx="5400674" cy="3086100"/>
          </a:xfrm>
          <a:prstGeom prst="rect">
            <a:avLst/>
          </a:prstGeom>
        </p:spPr>
        <p:txBody>
          <a:bodyPr/>
          <a:lstStyle>
            <a:lvl1pPr>
              <a:lnSpc>
                <a:spcPct val="100000"/>
              </a:lnSpc>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1"/>
          </p:nvPr>
        </p:nvSpPr>
        <p:spPr>
          <a:xfrm>
            <a:off x="8210550" y="3419475"/>
            <a:ext cx="2552700" cy="2486025"/>
          </a:xfrm>
          <a:prstGeom prst="rect">
            <a:avLst/>
          </a:prstGeom>
        </p:spPr>
        <p:txBody>
          <a:bodyPr/>
          <a:lstStyle/>
          <a:p>
            <a:endParaRPr lang="en-US" dirty="0"/>
          </a:p>
        </p:txBody>
      </p:sp>
      <p:sp>
        <p:nvSpPr>
          <p:cNvPr id="13" name="Text Placeholder 11"/>
          <p:cNvSpPr>
            <a:spLocks noGrp="1"/>
          </p:cNvSpPr>
          <p:nvPr>
            <p:ph type="body" sz="quarter" idx="12"/>
          </p:nvPr>
        </p:nvSpPr>
        <p:spPr>
          <a:xfrm>
            <a:off x="1057275" y="542925"/>
            <a:ext cx="9906001" cy="1922464"/>
          </a:xfrm>
          <a:prstGeom prst="callout1">
            <a:avLst>
              <a:gd name="adj1" fmla="val 112360"/>
              <a:gd name="adj2" fmla="val 100178"/>
              <a:gd name="adj3" fmla="val 111994"/>
              <a:gd name="adj4" fmla="val 1045"/>
            </a:avLst>
          </a:prstGeom>
          <a:ln w="6350">
            <a:solidFill>
              <a:schemeClr val="bg2"/>
            </a:solidFill>
          </a:ln>
        </p:spPr>
        <p:txBody>
          <a:bodyPr anchor="b"/>
          <a:lstStyle>
            <a:lvl1pPr marL="0" indent="0">
              <a:buNone/>
              <a:defRPr sz="4800" b="1">
                <a:solidFill>
                  <a:schemeClr val="bg1"/>
                </a:solidFill>
              </a:defRPr>
            </a:lvl1pPr>
          </a:lstStyle>
          <a:p>
            <a:pPr lvl="0"/>
            <a:r>
              <a:rPr lang="en-US" dirty="0"/>
              <a:t>Click to edit Master text styles</a:t>
            </a:r>
          </a:p>
        </p:txBody>
      </p:sp>
      <p:sp>
        <p:nvSpPr>
          <p:cNvPr id="2" name="Slide Number Placeholder 1"/>
          <p:cNvSpPr>
            <a:spLocks noGrp="1"/>
          </p:cNvSpPr>
          <p:nvPr>
            <p:ph type="sldNum" sz="quarter" idx="13"/>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3" name="Date Placeholder 2"/>
          <p:cNvSpPr>
            <a:spLocks noGrp="1"/>
          </p:cNvSpPr>
          <p:nvPr>
            <p:ph type="dt" sz="half" idx="14"/>
          </p:nvPr>
        </p:nvSpPr>
        <p:spPr/>
        <p:txBody>
          <a:bodyPr/>
          <a:lstStyle/>
          <a:p>
            <a:fld id="{574C2A5F-CD04-422E-A0D4-0E5B25805853}" type="datetime1">
              <a:rPr lang="en-US" smtClean="0">
                <a:solidFill>
                  <a:srgbClr val="5D5B5B">
                    <a:tint val="75000"/>
                  </a:srgbClr>
                </a:solidFill>
              </a:rPr>
              <a:pPr/>
              <a:t>10/29/2020</a:t>
            </a:fld>
            <a:endParaRPr lang="en-US">
              <a:solidFill>
                <a:srgbClr val="5D5B5B">
                  <a:tint val="75000"/>
                </a:srgbClr>
              </a:solidFill>
            </a:endParaRPr>
          </a:p>
        </p:txBody>
      </p:sp>
      <p:sp>
        <p:nvSpPr>
          <p:cNvPr id="4" name="Footer Placeholder 3"/>
          <p:cNvSpPr>
            <a:spLocks noGrp="1"/>
          </p:cNvSpPr>
          <p:nvPr>
            <p:ph type="ftr" sz="quarter" idx="15"/>
          </p:nvPr>
        </p:nvSpPr>
        <p:spPr/>
        <p:txBody>
          <a:bodyPr/>
          <a:lstStyle/>
          <a:p>
            <a:endParaRPr lang="en-US">
              <a:solidFill>
                <a:srgbClr val="5D5B5B">
                  <a:tint val="75000"/>
                </a:srgbClr>
              </a:solidFill>
            </a:endParaRPr>
          </a:p>
        </p:txBody>
      </p:sp>
    </p:spTree>
    <p:extLst>
      <p:ext uri="{BB962C8B-B14F-4D97-AF65-F5344CB8AC3E}">
        <p14:creationId xmlns:p14="http://schemas.microsoft.com/office/powerpoint/2010/main" val="1098142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1200"/>
              </a:spcBef>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5" name="Date Placeholder 4"/>
          <p:cNvSpPr>
            <a:spLocks noGrp="1"/>
          </p:cNvSpPr>
          <p:nvPr>
            <p:ph type="dt" sz="half" idx="11"/>
          </p:nvPr>
        </p:nvSpPr>
        <p:spPr/>
        <p:txBody>
          <a:bodyPr/>
          <a:lstStyle/>
          <a:p>
            <a:fld id="{4DC0469E-452B-4B4E-B3E8-52E9077F43DC}" type="datetime1">
              <a:rPr lang="en-US" smtClean="0">
                <a:solidFill>
                  <a:srgbClr val="5D5B5B">
                    <a:tint val="75000"/>
                  </a:srgbClr>
                </a:solidFill>
              </a:rPr>
              <a:pPr/>
              <a:t>10/29/2020</a:t>
            </a:fld>
            <a:endParaRPr lang="en-US">
              <a:solidFill>
                <a:srgbClr val="5D5B5B">
                  <a:tint val="75000"/>
                </a:srgbClr>
              </a:solidFill>
            </a:endParaRPr>
          </a:p>
        </p:txBody>
      </p:sp>
      <p:sp>
        <p:nvSpPr>
          <p:cNvPr id="6" name="Footer Placeholder 5"/>
          <p:cNvSpPr>
            <a:spLocks noGrp="1"/>
          </p:cNvSpPr>
          <p:nvPr>
            <p:ph type="ftr" sz="quarter" idx="12"/>
          </p:nvPr>
        </p:nvSpPr>
        <p:spPr/>
        <p:txBody>
          <a:bodyPr/>
          <a:lstStyle/>
          <a:p>
            <a:endParaRPr lang="en-US">
              <a:solidFill>
                <a:srgbClr val="5D5B5B">
                  <a:tint val="75000"/>
                </a:srgbClr>
              </a:solidFill>
            </a:endParaRPr>
          </a:p>
        </p:txBody>
      </p:sp>
    </p:spTree>
    <p:extLst>
      <p:ext uri="{BB962C8B-B14F-4D97-AF65-F5344CB8AC3E}">
        <p14:creationId xmlns:p14="http://schemas.microsoft.com/office/powerpoint/2010/main" val="3528962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ext Layout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0F258F71-5CD7-4737-B981-AD9174B78C1F}" type="datetime1">
              <a:rPr lang="en-US" smtClean="0">
                <a:solidFill>
                  <a:srgbClr val="5D5B5B">
                    <a:tint val="75000"/>
                  </a:srgbClr>
                </a:solidFill>
              </a:rPr>
              <a:pPr/>
              <a:t>10/29/2020</a:t>
            </a:fld>
            <a:endParaRPr lang="en-US">
              <a:solidFill>
                <a:srgbClr val="5D5B5B">
                  <a:tint val="75000"/>
                </a:srgbClr>
              </a:solidFill>
            </a:endParaRPr>
          </a:p>
        </p:txBody>
      </p:sp>
      <p:sp>
        <p:nvSpPr>
          <p:cNvPr id="9" name="Footer Placeholder 8"/>
          <p:cNvSpPr>
            <a:spLocks noGrp="1"/>
          </p:cNvSpPr>
          <p:nvPr>
            <p:ph type="ftr" sz="quarter" idx="11"/>
          </p:nvPr>
        </p:nvSpPr>
        <p:spPr/>
        <p:txBody>
          <a:bodyPr/>
          <a:lstStyle/>
          <a:p>
            <a:endParaRPr lang="en-US">
              <a:solidFill>
                <a:srgbClr val="5D5B5B">
                  <a:tint val="75000"/>
                </a:srgbClr>
              </a:solidFill>
            </a:endParaRPr>
          </a:p>
        </p:txBody>
      </p:sp>
      <p:sp>
        <p:nvSpPr>
          <p:cNvPr id="10" name="Slide Number Placeholder 9"/>
          <p:cNvSpPr>
            <a:spLocks noGrp="1"/>
          </p:cNvSpPr>
          <p:nvPr>
            <p:ph type="sldNum" sz="quarter" idx="12"/>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Tree>
    <p:extLst>
      <p:ext uri="{BB962C8B-B14F-4D97-AF65-F5344CB8AC3E}">
        <p14:creationId xmlns:p14="http://schemas.microsoft.com/office/powerpoint/2010/main" val="309674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Layou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0"/>
          </p:nvPr>
        </p:nvSpPr>
        <p:spPr>
          <a:xfrm>
            <a:off x="6267450" y="1825625"/>
            <a:ext cx="5086350" cy="4351338"/>
          </a:xfrm>
        </p:spPr>
        <p:txBody>
          <a:bodyPr/>
          <a:lstStyle/>
          <a:p>
            <a:endParaRPr lang="en-US"/>
          </a:p>
        </p:txBody>
      </p:sp>
      <p:sp>
        <p:nvSpPr>
          <p:cNvPr id="4" name="Slide Number Placeholder 3"/>
          <p:cNvSpPr>
            <a:spLocks noGrp="1"/>
          </p:cNvSpPr>
          <p:nvPr>
            <p:ph type="sldNum" sz="quarter" idx="11"/>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5" name="Date Placeholder 4"/>
          <p:cNvSpPr>
            <a:spLocks noGrp="1"/>
          </p:cNvSpPr>
          <p:nvPr>
            <p:ph type="dt" sz="half" idx="12"/>
          </p:nvPr>
        </p:nvSpPr>
        <p:spPr/>
        <p:txBody>
          <a:bodyPr/>
          <a:lstStyle/>
          <a:p>
            <a:fld id="{83C42212-57CC-40E9-9EE2-9B067DC032BB}" type="datetime1">
              <a:rPr lang="en-US" smtClean="0">
                <a:solidFill>
                  <a:srgbClr val="5D5B5B">
                    <a:tint val="75000"/>
                  </a:srgbClr>
                </a:solidFill>
              </a:rPr>
              <a:pPr/>
              <a:t>10/29/2020</a:t>
            </a:fld>
            <a:endParaRPr lang="en-US">
              <a:solidFill>
                <a:srgbClr val="5D5B5B">
                  <a:tint val="75000"/>
                </a:srgbClr>
              </a:solidFill>
            </a:endParaRPr>
          </a:p>
        </p:txBody>
      </p:sp>
      <p:sp>
        <p:nvSpPr>
          <p:cNvPr id="7" name="Footer Placeholder 6"/>
          <p:cNvSpPr>
            <a:spLocks noGrp="1"/>
          </p:cNvSpPr>
          <p:nvPr>
            <p:ph type="ftr" sz="quarter" idx="13"/>
          </p:nvPr>
        </p:nvSpPr>
        <p:spPr/>
        <p:txBody>
          <a:bodyPr/>
          <a:lstStyle/>
          <a:p>
            <a:endParaRPr lang="en-US">
              <a:solidFill>
                <a:srgbClr val="5D5B5B">
                  <a:tint val="75000"/>
                </a:srgbClr>
              </a:solidFill>
            </a:endParaRPr>
          </a:p>
        </p:txBody>
      </p:sp>
    </p:spTree>
    <p:extLst>
      <p:ext uri="{BB962C8B-B14F-4D97-AF65-F5344CB8AC3E}">
        <p14:creationId xmlns:p14="http://schemas.microsoft.com/office/powerpoint/2010/main" val="2638521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82188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Layout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4"/>
          <p:cNvSpPr>
            <a:spLocks noGrp="1"/>
          </p:cNvSpPr>
          <p:nvPr>
            <p:ph type="chart" sz="quarter" idx="10"/>
          </p:nvPr>
        </p:nvSpPr>
        <p:spPr>
          <a:xfrm>
            <a:off x="6334125" y="1825625"/>
            <a:ext cx="5019675" cy="4351338"/>
          </a:xfrm>
        </p:spPr>
        <p:txBody>
          <a:bodyPr/>
          <a:lstStyle/>
          <a:p>
            <a:endParaRPr lang="en-US"/>
          </a:p>
        </p:txBody>
      </p:sp>
      <p:sp>
        <p:nvSpPr>
          <p:cNvPr id="4" name="Slide Number Placeholder 3"/>
          <p:cNvSpPr>
            <a:spLocks noGrp="1"/>
          </p:cNvSpPr>
          <p:nvPr>
            <p:ph type="sldNum" sz="quarter" idx="11"/>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6" name="Date Placeholder 5"/>
          <p:cNvSpPr>
            <a:spLocks noGrp="1"/>
          </p:cNvSpPr>
          <p:nvPr>
            <p:ph type="dt" sz="half" idx="12"/>
          </p:nvPr>
        </p:nvSpPr>
        <p:spPr/>
        <p:txBody>
          <a:bodyPr/>
          <a:lstStyle/>
          <a:p>
            <a:fld id="{94502260-A6E6-47DD-B585-BBD38979B575}" type="datetime1">
              <a:rPr lang="en-US" smtClean="0">
                <a:solidFill>
                  <a:srgbClr val="5D5B5B">
                    <a:tint val="75000"/>
                  </a:srgbClr>
                </a:solidFill>
              </a:rPr>
              <a:pPr/>
              <a:t>10/29/2020</a:t>
            </a:fld>
            <a:endParaRPr lang="en-US">
              <a:solidFill>
                <a:srgbClr val="5D5B5B">
                  <a:tint val="75000"/>
                </a:srgbClr>
              </a:solidFill>
            </a:endParaRPr>
          </a:p>
        </p:txBody>
      </p:sp>
      <p:sp>
        <p:nvSpPr>
          <p:cNvPr id="7" name="Footer Placeholder 6"/>
          <p:cNvSpPr>
            <a:spLocks noGrp="1"/>
          </p:cNvSpPr>
          <p:nvPr>
            <p:ph type="ftr" sz="quarter" idx="13"/>
          </p:nvPr>
        </p:nvSpPr>
        <p:spPr/>
        <p:txBody>
          <a:bodyPr/>
          <a:lstStyle/>
          <a:p>
            <a:endParaRPr lang="en-US">
              <a:solidFill>
                <a:srgbClr val="5D5B5B">
                  <a:tint val="75000"/>
                </a:srgbClr>
              </a:solidFill>
            </a:endParaRPr>
          </a:p>
        </p:txBody>
      </p:sp>
    </p:spTree>
    <p:extLst>
      <p:ext uri="{BB962C8B-B14F-4D97-AF65-F5344CB8AC3E}">
        <p14:creationId xmlns:p14="http://schemas.microsoft.com/office/powerpoint/2010/main" val="3977475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ext Layout -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4" name="Date Placeholder 3"/>
          <p:cNvSpPr>
            <a:spLocks noGrp="1"/>
          </p:cNvSpPr>
          <p:nvPr>
            <p:ph type="dt" sz="half" idx="11"/>
          </p:nvPr>
        </p:nvSpPr>
        <p:spPr/>
        <p:txBody>
          <a:bodyPr/>
          <a:lstStyle/>
          <a:p>
            <a:fld id="{464129A2-F0EC-43A8-BFB5-65A100E761E5}" type="datetime1">
              <a:rPr lang="en-US" smtClean="0">
                <a:solidFill>
                  <a:srgbClr val="5D5B5B">
                    <a:tint val="75000"/>
                  </a:srgbClr>
                </a:solidFill>
              </a:rPr>
              <a:pPr/>
              <a:t>10/29/2020</a:t>
            </a:fld>
            <a:endParaRPr lang="en-US">
              <a:solidFill>
                <a:srgbClr val="5D5B5B">
                  <a:tint val="75000"/>
                </a:srgbClr>
              </a:solidFill>
            </a:endParaRPr>
          </a:p>
        </p:txBody>
      </p:sp>
      <p:sp>
        <p:nvSpPr>
          <p:cNvPr id="5" name="Footer Placeholder 4"/>
          <p:cNvSpPr>
            <a:spLocks noGrp="1"/>
          </p:cNvSpPr>
          <p:nvPr>
            <p:ph type="ftr" sz="quarter" idx="12"/>
          </p:nvPr>
        </p:nvSpPr>
        <p:spPr/>
        <p:txBody>
          <a:bodyPr/>
          <a:lstStyle/>
          <a:p>
            <a:endParaRPr lang="en-US">
              <a:solidFill>
                <a:srgbClr val="5D5B5B">
                  <a:tint val="75000"/>
                </a:srgbClr>
              </a:solidFill>
            </a:endParaRPr>
          </a:p>
        </p:txBody>
      </p:sp>
    </p:spTree>
    <p:extLst>
      <p:ext uri="{BB962C8B-B14F-4D97-AF65-F5344CB8AC3E}">
        <p14:creationId xmlns:p14="http://schemas.microsoft.com/office/powerpoint/2010/main" val="50054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1200"/>
              </a:spcBef>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5" name="Date Placeholder 4"/>
          <p:cNvSpPr>
            <a:spLocks noGrp="1"/>
          </p:cNvSpPr>
          <p:nvPr>
            <p:ph type="dt" sz="half" idx="11"/>
          </p:nvPr>
        </p:nvSpPr>
        <p:spPr/>
        <p:txBody>
          <a:bodyPr/>
          <a:lstStyle/>
          <a:p>
            <a:fld id="{4DC0469E-452B-4B4E-B3E8-52E9077F43DC}" type="datetime1">
              <a:rPr lang="en-US" smtClean="0">
                <a:solidFill>
                  <a:srgbClr val="5D5B5B">
                    <a:tint val="75000"/>
                  </a:srgbClr>
                </a:solidFill>
              </a:rPr>
              <a:pPr/>
              <a:t>10/29/2020</a:t>
            </a:fld>
            <a:endParaRPr lang="en-US">
              <a:solidFill>
                <a:srgbClr val="5D5B5B">
                  <a:tint val="75000"/>
                </a:srgbClr>
              </a:solidFill>
            </a:endParaRPr>
          </a:p>
        </p:txBody>
      </p:sp>
      <p:sp>
        <p:nvSpPr>
          <p:cNvPr id="6" name="Footer Placeholder 5"/>
          <p:cNvSpPr>
            <a:spLocks noGrp="1"/>
          </p:cNvSpPr>
          <p:nvPr>
            <p:ph type="ftr" sz="quarter" idx="12"/>
          </p:nvPr>
        </p:nvSpPr>
        <p:spPr/>
        <p:txBody>
          <a:bodyPr/>
          <a:lstStyle/>
          <a:p>
            <a:endParaRPr lang="en-US">
              <a:solidFill>
                <a:srgbClr val="5D5B5B">
                  <a:tint val="75000"/>
                </a:srgbClr>
              </a:solidFill>
            </a:endParaRPr>
          </a:p>
        </p:txBody>
      </p:sp>
    </p:spTree>
    <p:extLst>
      <p:ext uri="{BB962C8B-B14F-4D97-AF65-F5344CB8AC3E}">
        <p14:creationId xmlns:p14="http://schemas.microsoft.com/office/powerpoint/2010/main" val="274558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ext Layout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0F258F71-5CD7-4737-B981-AD9174B78C1F}" type="datetime1">
              <a:rPr lang="en-US" smtClean="0">
                <a:solidFill>
                  <a:srgbClr val="5D5B5B">
                    <a:tint val="75000"/>
                  </a:srgbClr>
                </a:solidFill>
              </a:rPr>
              <a:pPr/>
              <a:t>10/29/2020</a:t>
            </a:fld>
            <a:endParaRPr lang="en-US">
              <a:solidFill>
                <a:srgbClr val="5D5B5B">
                  <a:tint val="75000"/>
                </a:srgbClr>
              </a:solidFill>
            </a:endParaRPr>
          </a:p>
        </p:txBody>
      </p:sp>
      <p:sp>
        <p:nvSpPr>
          <p:cNvPr id="9" name="Footer Placeholder 8"/>
          <p:cNvSpPr>
            <a:spLocks noGrp="1"/>
          </p:cNvSpPr>
          <p:nvPr>
            <p:ph type="ftr" sz="quarter" idx="11"/>
          </p:nvPr>
        </p:nvSpPr>
        <p:spPr/>
        <p:txBody>
          <a:bodyPr/>
          <a:lstStyle/>
          <a:p>
            <a:endParaRPr lang="en-US">
              <a:solidFill>
                <a:srgbClr val="5D5B5B">
                  <a:tint val="75000"/>
                </a:srgbClr>
              </a:solidFill>
            </a:endParaRPr>
          </a:p>
        </p:txBody>
      </p:sp>
      <p:sp>
        <p:nvSpPr>
          <p:cNvPr id="10" name="Slide Number Placeholder 9"/>
          <p:cNvSpPr>
            <a:spLocks noGrp="1"/>
          </p:cNvSpPr>
          <p:nvPr>
            <p:ph type="sldNum" sz="quarter" idx="12"/>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Tree>
    <p:extLst>
      <p:ext uri="{BB962C8B-B14F-4D97-AF65-F5344CB8AC3E}">
        <p14:creationId xmlns:p14="http://schemas.microsoft.com/office/powerpoint/2010/main" val="27583133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Layou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0"/>
          </p:nvPr>
        </p:nvSpPr>
        <p:spPr>
          <a:xfrm>
            <a:off x="6267450" y="1825625"/>
            <a:ext cx="5086350" cy="4351338"/>
          </a:xfrm>
        </p:spPr>
        <p:txBody>
          <a:bodyPr/>
          <a:lstStyle/>
          <a:p>
            <a:endParaRPr lang="en-US"/>
          </a:p>
        </p:txBody>
      </p:sp>
      <p:sp>
        <p:nvSpPr>
          <p:cNvPr id="4" name="Slide Number Placeholder 3"/>
          <p:cNvSpPr>
            <a:spLocks noGrp="1"/>
          </p:cNvSpPr>
          <p:nvPr>
            <p:ph type="sldNum" sz="quarter" idx="11"/>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5" name="Date Placeholder 4"/>
          <p:cNvSpPr>
            <a:spLocks noGrp="1"/>
          </p:cNvSpPr>
          <p:nvPr>
            <p:ph type="dt" sz="half" idx="12"/>
          </p:nvPr>
        </p:nvSpPr>
        <p:spPr/>
        <p:txBody>
          <a:bodyPr/>
          <a:lstStyle/>
          <a:p>
            <a:fld id="{83C42212-57CC-40E9-9EE2-9B067DC032BB}" type="datetime1">
              <a:rPr lang="en-US" smtClean="0">
                <a:solidFill>
                  <a:srgbClr val="5D5B5B">
                    <a:tint val="75000"/>
                  </a:srgbClr>
                </a:solidFill>
              </a:rPr>
              <a:pPr/>
              <a:t>10/29/2020</a:t>
            </a:fld>
            <a:endParaRPr lang="en-US">
              <a:solidFill>
                <a:srgbClr val="5D5B5B">
                  <a:tint val="75000"/>
                </a:srgbClr>
              </a:solidFill>
            </a:endParaRPr>
          </a:p>
        </p:txBody>
      </p:sp>
      <p:sp>
        <p:nvSpPr>
          <p:cNvPr id="7" name="Footer Placeholder 6"/>
          <p:cNvSpPr>
            <a:spLocks noGrp="1"/>
          </p:cNvSpPr>
          <p:nvPr>
            <p:ph type="ftr" sz="quarter" idx="13"/>
          </p:nvPr>
        </p:nvSpPr>
        <p:spPr/>
        <p:txBody>
          <a:bodyPr/>
          <a:lstStyle/>
          <a:p>
            <a:endParaRPr lang="en-US">
              <a:solidFill>
                <a:srgbClr val="5D5B5B">
                  <a:tint val="75000"/>
                </a:srgbClr>
              </a:solidFill>
            </a:endParaRPr>
          </a:p>
        </p:txBody>
      </p:sp>
    </p:spTree>
    <p:extLst>
      <p:ext uri="{BB962C8B-B14F-4D97-AF65-F5344CB8AC3E}">
        <p14:creationId xmlns:p14="http://schemas.microsoft.com/office/powerpoint/2010/main" val="915204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Layout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4"/>
          <p:cNvSpPr>
            <a:spLocks noGrp="1"/>
          </p:cNvSpPr>
          <p:nvPr>
            <p:ph type="chart" sz="quarter" idx="10"/>
          </p:nvPr>
        </p:nvSpPr>
        <p:spPr>
          <a:xfrm>
            <a:off x="6334125" y="1825625"/>
            <a:ext cx="5019675" cy="4351338"/>
          </a:xfrm>
        </p:spPr>
        <p:txBody>
          <a:bodyPr/>
          <a:lstStyle/>
          <a:p>
            <a:endParaRPr lang="en-US"/>
          </a:p>
        </p:txBody>
      </p:sp>
      <p:sp>
        <p:nvSpPr>
          <p:cNvPr id="4" name="Slide Number Placeholder 3"/>
          <p:cNvSpPr>
            <a:spLocks noGrp="1"/>
          </p:cNvSpPr>
          <p:nvPr>
            <p:ph type="sldNum" sz="quarter" idx="11"/>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6" name="Date Placeholder 5"/>
          <p:cNvSpPr>
            <a:spLocks noGrp="1"/>
          </p:cNvSpPr>
          <p:nvPr>
            <p:ph type="dt" sz="half" idx="12"/>
          </p:nvPr>
        </p:nvSpPr>
        <p:spPr/>
        <p:txBody>
          <a:bodyPr/>
          <a:lstStyle/>
          <a:p>
            <a:fld id="{94502260-A6E6-47DD-B585-BBD38979B575}" type="datetime1">
              <a:rPr lang="en-US" smtClean="0">
                <a:solidFill>
                  <a:srgbClr val="5D5B5B">
                    <a:tint val="75000"/>
                  </a:srgbClr>
                </a:solidFill>
              </a:rPr>
              <a:pPr/>
              <a:t>10/29/2020</a:t>
            </a:fld>
            <a:endParaRPr lang="en-US">
              <a:solidFill>
                <a:srgbClr val="5D5B5B">
                  <a:tint val="75000"/>
                </a:srgbClr>
              </a:solidFill>
            </a:endParaRPr>
          </a:p>
        </p:txBody>
      </p:sp>
      <p:sp>
        <p:nvSpPr>
          <p:cNvPr id="7" name="Footer Placeholder 6"/>
          <p:cNvSpPr>
            <a:spLocks noGrp="1"/>
          </p:cNvSpPr>
          <p:nvPr>
            <p:ph type="ftr" sz="quarter" idx="13"/>
          </p:nvPr>
        </p:nvSpPr>
        <p:spPr/>
        <p:txBody>
          <a:bodyPr/>
          <a:lstStyle/>
          <a:p>
            <a:endParaRPr lang="en-US">
              <a:solidFill>
                <a:srgbClr val="5D5B5B">
                  <a:tint val="75000"/>
                </a:srgbClr>
              </a:solidFill>
            </a:endParaRPr>
          </a:p>
        </p:txBody>
      </p:sp>
    </p:spTree>
    <p:extLst>
      <p:ext uri="{BB962C8B-B14F-4D97-AF65-F5344CB8AC3E}">
        <p14:creationId xmlns:p14="http://schemas.microsoft.com/office/powerpoint/2010/main" val="3934465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ext Layout -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4" name="Date Placeholder 3"/>
          <p:cNvSpPr>
            <a:spLocks noGrp="1"/>
          </p:cNvSpPr>
          <p:nvPr>
            <p:ph type="dt" sz="half" idx="11"/>
          </p:nvPr>
        </p:nvSpPr>
        <p:spPr/>
        <p:txBody>
          <a:bodyPr/>
          <a:lstStyle/>
          <a:p>
            <a:fld id="{464129A2-F0EC-43A8-BFB5-65A100E761E5}" type="datetime1">
              <a:rPr lang="en-US" smtClean="0">
                <a:solidFill>
                  <a:srgbClr val="5D5B5B">
                    <a:tint val="75000"/>
                  </a:srgbClr>
                </a:solidFill>
              </a:rPr>
              <a:pPr/>
              <a:t>10/29/2020</a:t>
            </a:fld>
            <a:endParaRPr lang="en-US">
              <a:solidFill>
                <a:srgbClr val="5D5B5B">
                  <a:tint val="75000"/>
                </a:srgbClr>
              </a:solidFill>
            </a:endParaRPr>
          </a:p>
        </p:txBody>
      </p:sp>
      <p:sp>
        <p:nvSpPr>
          <p:cNvPr id="5" name="Footer Placeholder 4"/>
          <p:cNvSpPr>
            <a:spLocks noGrp="1"/>
          </p:cNvSpPr>
          <p:nvPr>
            <p:ph type="ftr" sz="quarter" idx="12"/>
          </p:nvPr>
        </p:nvSpPr>
        <p:spPr/>
        <p:txBody>
          <a:bodyPr/>
          <a:lstStyle/>
          <a:p>
            <a:endParaRPr lang="en-US">
              <a:solidFill>
                <a:srgbClr val="5D5B5B">
                  <a:tint val="75000"/>
                </a:srgbClr>
              </a:solidFill>
            </a:endParaRPr>
          </a:p>
        </p:txBody>
      </p:sp>
    </p:spTree>
    <p:extLst>
      <p:ext uri="{BB962C8B-B14F-4D97-AF65-F5344CB8AC3E}">
        <p14:creationId xmlns:p14="http://schemas.microsoft.com/office/powerpoint/2010/main" val="3255587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ext - With Photo">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5283200" y="765175"/>
            <a:ext cx="6154738" cy="5133975"/>
          </a:xfrm>
        </p:spPr>
        <p:txBody>
          <a:bodyPr/>
          <a:lstStyle/>
          <a:p>
            <a:pPr lvl="0"/>
            <a:r>
              <a:rPr lang="en-US"/>
              <a:t>Click to edit Master text styles</a:t>
            </a:r>
          </a:p>
        </p:txBody>
      </p:sp>
      <p:sp>
        <p:nvSpPr>
          <p:cNvPr id="3" name="Date Placeholder 2"/>
          <p:cNvSpPr>
            <a:spLocks noGrp="1"/>
          </p:cNvSpPr>
          <p:nvPr>
            <p:ph type="dt" sz="half" idx="10"/>
          </p:nvPr>
        </p:nvSpPr>
        <p:spPr/>
        <p:txBody>
          <a:bodyPr/>
          <a:lstStyle/>
          <a:p>
            <a:fld id="{591B8B88-85CD-4EF8-889B-C3A01D6EE3F8}" type="datetime1">
              <a:rPr lang="en-US" smtClean="0">
                <a:solidFill>
                  <a:srgbClr val="080808">
                    <a:tint val="75000"/>
                  </a:srgbClr>
                </a:solidFill>
              </a:rPr>
              <a:pPr/>
              <a:t>10/29/2020</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BEC41A08-FA45-45B8-886A-EBF065DFB193}" type="slidenum">
              <a:rPr lang="en-US" smtClean="0">
                <a:solidFill>
                  <a:srgbClr val="080808">
                    <a:tint val="75000"/>
                  </a:srgbClr>
                </a:solidFill>
              </a:rPr>
              <a:pPr/>
              <a:t>‹#›</a:t>
            </a:fld>
            <a:endParaRPr lang="en-US">
              <a:solidFill>
                <a:srgbClr val="080808">
                  <a:tint val="75000"/>
                </a:srgbClr>
              </a:solidFill>
            </a:endParaRPr>
          </a:p>
        </p:txBody>
      </p:sp>
      <p:sp>
        <p:nvSpPr>
          <p:cNvPr id="11" name="Title 1"/>
          <p:cNvSpPr>
            <a:spLocks noGrp="1"/>
          </p:cNvSpPr>
          <p:nvPr>
            <p:ph type="title"/>
          </p:nvPr>
        </p:nvSpPr>
        <p:spPr>
          <a:xfrm>
            <a:off x="609601" y="765622"/>
            <a:ext cx="4250242" cy="1617163"/>
          </a:xfrm>
          <a:effectLst/>
        </p:spPr>
        <p:txBody>
          <a:bodyPr anchor="b">
            <a:normAutofit/>
          </a:bodyPr>
          <a:lstStyle>
            <a:lvl1pPr algn="l">
              <a:defRPr sz="3600" b="1">
                <a:solidFill>
                  <a:schemeClr val="accent1"/>
                </a:solidFill>
              </a:defRPr>
            </a:lvl1pPr>
          </a:lstStyle>
          <a:p>
            <a:r>
              <a:rPr lang="en-US"/>
              <a:t>Click to edit Master title style</a:t>
            </a:r>
            <a:endParaRPr lang="en-US" dirty="0"/>
          </a:p>
        </p:txBody>
      </p:sp>
      <p:sp>
        <p:nvSpPr>
          <p:cNvPr id="6" name="Content Placeholder 5"/>
          <p:cNvSpPr>
            <a:spLocks noGrp="1"/>
          </p:cNvSpPr>
          <p:nvPr>
            <p:ph sz="quarter" idx="15"/>
          </p:nvPr>
        </p:nvSpPr>
        <p:spPr>
          <a:xfrm>
            <a:off x="609600" y="2382838"/>
            <a:ext cx="4249738" cy="3516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74144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12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7673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ext Layout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7080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a:solidFill>
            <a:schemeClr val="accent4"/>
          </a:solidFill>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a:solidFill>
            <a:schemeClr val="accent4"/>
          </a:solidFill>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7732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Layou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0"/>
          </p:nvPr>
        </p:nvSpPr>
        <p:spPr>
          <a:xfrm>
            <a:off x="6267450" y="1825625"/>
            <a:ext cx="5086350" cy="4351338"/>
          </a:xfrm>
        </p:spPr>
        <p:txBody>
          <a:bodyPr/>
          <a:lstStyle/>
          <a:p>
            <a:endParaRPr lang="en-US" dirty="0"/>
          </a:p>
        </p:txBody>
      </p:sp>
    </p:spTree>
    <p:extLst>
      <p:ext uri="{BB962C8B-B14F-4D97-AF65-F5344CB8AC3E}">
        <p14:creationId xmlns:p14="http://schemas.microsoft.com/office/powerpoint/2010/main" val="872887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Layout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4"/>
          <p:cNvSpPr>
            <a:spLocks noGrp="1"/>
          </p:cNvSpPr>
          <p:nvPr>
            <p:ph type="chart" sz="quarter" idx="10"/>
          </p:nvPr>
        </p:nvSpPr>
        <p:spPr>
          <a:xfrm>
            <a:off x="6334125" y="1825625"/>
            <a:ext cx="5019675" cy="4351338"/>
          </a:xfrm>
        </p:spPr>
        <p:txBody>
          <a:bodyPr/>
          <a:lstStyle/>
          <a:p>
            <a:endParaRPr lang="en-US" dirty="0"/>
          </a:p>
        </p:txBody>
      </p:sp>
    </p:spTree>
    <p:extLst>
      <p:ext uri="{BB962C8B-B14F-4D97-AF65-F5344CB8AC3E}">
        <p14:creationId xmlns:p14="http://schemas.microsoft.com/office/powerpoint/2010/main" val="757053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ext Layout -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2630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ext - No Phot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F4520A8-56B2-4209-912C-03306FCBA5D8}" type="slidenum">
              <a:rPr lang="en-US" smtClean="0"/>
              <a:t>‹#›</a:t>
            </a:fld>
            <a:endParaRPr lang="en-US" dirty="0"/>
          </a:p>
        </p:txBody>
      </p:sp>
      <p:sp>
        <p:nvSpPr>
          <p:cNvPr id="11" name="Title 1"/>
          <p:cNvSpPr>
            <a:spLocks noGrp="1"/>
          </p:cNvSpPr>
          <p:nvPr>
            <p:ph type="title"/>
          </p:nvPr>
        </p:nvSpPr>
        <p:spPr>
          <a:xfrm>
            <a:off x="609600" y="765622"/>
            <a:ext cx="10058399" cy="1617163"/>
          </a:xfrm>
          <a:effectLst/>
        </p:spPr>
        <p:txBody>
          <a:bodyPr anchor="b">
            <a:normAutofit/>
          </a:bodyPr>
          <a:lstStyle>
            <a:lvl1pPr algn="l">
              <a:defRPr sz="4000" b="0">
                <a:solidFill>
                  <a:schemeClr val="accent1"/>
                </a:solidFill>
              </a:defRPr>
            </a:lvl1pPr>
          </a:lstStyle>
          <a:p>
            <a:r>
              <a:rPr lang="en-US" dirty="0"/>
              <a:t>Click to edit Master title style</a:t>
            </a:r>
          </a:p>
        </p:txBody>
      </p:sp>
      <p:sp>
        <p:nvSpPr>
          <p:cNvPr id="12" name="Text Placeholder 3"/>
          <p:cNvSpPr>
            <a:spLocks noGrp="1"/>
          </p:cNvSpPr>
          <p:nvPr>
            <p:ph type="body" sz="half" idx="2"/>
          </p:nvPr>
        </p:nvSpPr>
        <p:spPr>
          <a:xfrm>
            <a:off x="609601" y="2382784"/>
            <a:ext cx="10058398" cy="3516365"/>
          </a:xfrm>
          <a:effectLst/>
        </p:spPr>
        <p:txBody>
          <a:bodyPr anchor="t">
            <a:normAutofit/>
          </a:bodyPr>
          <a:lstStyle>
            <a:lvl1pPr marL="0" indent="0">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893053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2_Swipe - No Photo">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393031" y="0"/>
            <a:ext cx="6677071" cy="6858000"/>
          </a:xfrm>
        </p:spPr>
        <p:txBody>
          <a:bodyPr/>
          <a:lstStyle>
            <a:lvl1pPr>
              <a:defRPr/>
            </a:lvl1pPr>
          </a:lstStyle>
          <a:p>
            <a:r>
              <a:rPr lang="en-US" dirty="0"/>
              <a:t>Click to insert a photo.</a:t>
            </a:r>
          </a:p>
        </p:txBody>
      </p:sp>
      <p:sp>
        <p:nvSpPr>
          <p:cNvPr id="2" name="Title 1"/>
          <p:cNvSpPr>
            <a:spLocks noGrp="1"/>
          </p:cNvSpPr>
          <p:nvPr>
            <p:ph type="title"/>
          </p:nvPr>
        </p:nvSpPr>
        <p:spPr>
          <a:xfrm>
            <a:off x="7259053" y="457200"/>
            <a:ext cx="4439610" cy="2438400"/>
          </a:xfrm>
        </p:spPr>
        <p:txBody>
          <a:bodyPr anchor="b">
            <a:normAutofit/>
          </a:bodyPr>
          <a:lstStyle>
            <a:lvl1pPr>
              <a:defRPr sz="36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945140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Swipe - With Photo">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dirty="0">
              <a:solidFill>
                <a:srgbClr val="000000">
                  <a:tint val="75000"/>
                </a:srgb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69998C8-BD0E-4D1B-80AD-10CAF337EEA8}" type="slidenum">
              <a:rPr lang="en-US" smtClean="0">
                <a:solidFill>
                  <a:srgbClr val="000000">
                    <a:tint val="75000"/>
                  </a:srgbClr>
                </a:solidFill>
              </a:rPr>
              <a:pPr/>
              <a:t>‹#›</a:t>
            </a:fld>
            <a:endParaRPr lang="en-US" dirty="0">
              <a:solidFill>
                <a:srgbClr val="000000">
                  <a:tint val="75000"/>
                </a:srgbClr>
              </a:solidFill>
            </a:endParaRPr>
          </a:p>
        </p:txBody>
      </p:sp>
      <p:sp>
        <p:nvSpPr>
          <p:cNvPr id="28" name="Picture Placeholder 27"/>
          <p:cNvSpPr>
            <a:spLocks noGrp="1"/>
          </p:cNvSpPr>
          <p:nvPr>
            <p:ph type="pic" sz="quarter" idx="14"/>
          </p:nvPr>
        </p:nvSpPr>
        <p:spPr>
          <a:xfrm>
            <a:off x="725" y="3547"/>
            <a:ext cx="6365803" cy="6859861"/>
          </a:xfrm>
          <a:custGeom>
            <a:avLst/>
            <a:gdLst>
              <a:gd name="connsiteX0" fmla="*/ 2015679 w 6053141"/>
              <a:gd name="connsiteY0" fmla="*/ 113 h 6699280"/>
              <a:gd name="connsiteX1" fmla="*/ 2317400 w 6053141"/>
              <a:gd name="connsiteY1" fmla="*/ 8151 h 6699280"/>
              <a:gd name="connsiteX2" fmla="*/ 2341699 w 6053141"/>
              <a:gd name="connsiteY2" fmla="*/ 10251 h 6699280"/>
              <a:gd name="connsiteX3" fmla="*/ 2430904 w 6053141"/>
              <a:gd name="connsiteY3" fmla="*/ 11336 h 6699280"/>
              <a:gd name="connsiteX4" fmla="*/ 6053141 w 6053141"/>
              <a:gd name="connsiteY4" fmla="*/ 3250027 h 6699280"/>
              <a:gd name="connsiteX5" fmla="*/ 3781429 w 6053141"/>
              <a:gd name="connsiteY5" fmla="*/ 5897183 h 6699280"/>
              <a:gd name="connsiteX6" fmla="*/ 3740473 w 6053141"/>
              <a:gd name="connsiteY6" fmla="*/ 5894630 h 6699280"/>
              <a:gd name="connsiteX7" fmla="*/ 3709989 w 6053141"/>
              <a:gd name="connsiteY7" fmla="*/ 5896783 h 6699280"/>
              <a:gd name="connsiteX8" fmla="*/ 2676966 w 6053141"/>
              <a:gd name="connsiteY8" fmla="*/ 5378035 h 6699280"/>
              <a:gd name="connsiteX9" fmla="*/ 2609851 w 6053141"/>
              <a:gd name="connsiteY9" fmla="*/ 5292709 h 6699280"/>
              <a:gd name="connsiteX10" fmla="*/ 2609851 w 6053141"/>
              <a:gd name="connsiteY10" fmla="*/ 5309816 h 6699280"/>
              <a:gd name="connsiteX11" fmla="*/ 2615655 w 6053141"/>
              <a:gd name="connsiteY11" fmla="*/ 5341012 h 6699280"/>
              <a:gd name="connsiteX12" fmla="*/ 3810000 w 6053141"/>
              <a:gd name="connsiteY12" fmla="*/ 6699280 h 6699280"/>
              <a:gd name="connsiteX13" fmla="*/ 2609851 w 6053141"/>
              <a:gd name="connsiteY13" fmla="*/ 6699280 h 6699280"/>
              <a:gd name="connsiteX14" fmla="*/ 2609850 w 6053141"/>
              <a:gd name="connsiteY14" fmla="*/ 6699280 h 6699280"/>
              <a:gd name="connsiteX15" fmla="*/ 0 w 6053141"/>
              <a:gd name="connsiteY15" fmla="*/ 6699280 h 6699280"/>
              <a:gd name="connsiteX16" fmla="*/ 0 w 6053141"/>
              <a:gd name="connsiteY16" fmla="*/ 593548 h 6699280"/>
              <a:gd name="connsiteX17" fmla="*/ 40436 w 6053141"/>
              <a:gd name="connsiteY17" fmla="*/ 562142 h 6699280"/>
              <a:gd name="connsiteX18" fmla="*/ 1482948 w 6053141"/>
              <a:gd name="connsiteY18" fmla="*/ 29198 h 6699280"/>
              <a:gd name="connsiteX19" fmla="*/ 2015679 w 6053141"/>
              <a:gd name="connsiteY19" fmla="*/ 113 h 6699280"/>
              <a:gd name="connsiteX0" fmla="*/ 2015679 w 6081716"/>
              <a:gd name="connsiteY0" fmla="*/ 113 h 6699280"/>
              <a:gd name="connsiteX1" fmla="*/ 2317400 w 6081716"/>
              <a:gd name="connsiteY1" fmla="*/ 8151 h 6699280"/>
              <a:gd name="connsiteX2" fmla="*/ 2341699 w 6081716"/>
              <a:gd name="connsiteY2" fmla="*/ 10251 h 6699280"/>
              <a:gd name="connsiteX3" fmla="*/ 2430904 w 6081716"/>
              <a:gd name="connsiteY3" fmla="*/ 11336 h 6699280"/>
              <a:gd name="connsiteX4" fmla="*/ 6081716 w 6081716"/>
              <a:gd name="connsiteY4" fmla="*/ 3269077 h 6699280"/>
              <a:gd name="connsiteX5" fmla="*/ 3781429 w 6081716"/>
              <a:gd name="connsiteY5" fmla="*/ 5897183 h 6699280"/>
              <a:gd name="connsiteX6" fmla="*/ 3740473 w 6081716"/>
              <a:gd name="connsiteY6" fmla="*/ 5894630 h 6699280"/>
              <a:gd name="connsiteX7" fmla="*/ 3709989 w 6081716"/>
              <a:gd name="connsiteY7" fmla="*/ 5896783 h 6699280"/>
              <a:gd name="connsiteX8" fmla="*/ 2676966 w 6081716"/>
              <a:gd name="connsiteY8" fmla="*/ 5378035 h 6699280"/>
              <a:gd name="connsiteX9" fmla="*/ 2609851 w 6081716"/>
              <a:gd name="connsiteY9" fmla="*/ 5292709 h 6699280"/>
              <a:gd name="connsiteX10" fmla="*/ 2609851 w 6081716"/>
              <a:gd name="connsiteY10" fmla="*/ 5309816 h 6699280"/>
              <a:gd name="connsiteX11" fmla="*/ 2615655 w 6081716"/>
              <a:gd name="connsiteY11" fmla="*/ 5341012 h 6699280"/>
              <a:gd name="connsiteX12" fmla="*/ 3810000 w 6081716"/>
              <a:gd name="connsiteY12" fmla="*/ 6699280 h 6699280"/>
              <a:gd name="connsiteX13" fmla="*/ 2609851 w 6081716"/>
              <a:gd name="connsiteY13" fmla="*/ 6699280 h 6699280"/>
              <a:gd name="connsiteX14" fmla="*/ 2609850 w 6081716"/>
              <a:gd name="connsiteY14" fmla="*/ 6699280 h 6699280"/>
              <a:gd name="connsiteX15" fmla="*/ 0 w 6081716"/>
              <a:gd name="connsiteY15" fmla="*/ 6699280 h 6699280"/>
              <a:gd name="connsiteX16" fmla="*/ 0 w 6081716"/>
              <a:gd name="connsiteY16" fmla="*/ 593548 h 6699280"/>
              <a:gd name="connsiteX17" fmla="*/ 40436 w 6081716"/>
              <a:gd name="connsiteY17" fmla="*/ 562142 h 6699280"/>
              <a:gd name="connsiteX18" fmla="*/ 1482948 w 6081716"/>
              <a:gd name="connsiteY18" fmla="*/ 29198 h 6699280"/>
              <a:gd name="connsiteX19" fmla="*/ 2015679 w 6081716"/>
              <a:gd name="connsiteY19" fmla="*/ 113 h 6699280"/>
              <a:gd name="connsiteX0" fmla="*/ 2015679 w 6081716"/>
              <a:gd name="connsiteY0" fmla="*/ 113 h 6699280"/>
              <a:gd name="connsiteX1" fmla="*/ 2317400 w 6081716"/>
              <a:gd name="connsiteY1" fmla="*/ 8151 h 6699280"/>
              <a:gd name="connsiteX2" fmla="*/ 2341699 w 6081716"/>
              <a:gd name="connsiteY2" fmla="*/ 10251 h 6699280"/>
              <a:gd name="connsiteX3" fmla="*/ 2430904 w 6081716"/>
              <a:gd name="connsiteY3" fmla="*/ 11336 h 6699280"/>
              <a:gd name="connsiteX4" fmla="*/ 6081716 w 6081716"/>
              <a:gd name="connsiteY4" fmla="*/ 3269077 h 6699280"/>
              <a:gd name="connsiteX5" fmla="*/ 3781429 w 6081716"/>
              <a:gd name="connsiteY5" fmla="*/ 5897183 h 6699280"/>
              <a:gd name="connsiteX6" fmla="*/ 3740473 w 6081716"/>
              <a:gd name="connsiteY6" fmla="*/ 5894630 h 6699280"/>
              <a:gd name="connsiteX7" fmla="*/ 3709989 w 6081716"/>
              <a:gd name="connsiteY7" fmla="*/ 5896783 h 6699280"/>
              <a:gd name="connsiteX8" fmla="*/ 2676966 w 6081716"/>
              <a:gd name="connsiteY8" fmla="*/ 5378035 h 6699280"/>
              <a:gd name="connsiteX9" fmla="*/ 2609851 w 6081716"/>
              <a:gd name="connsiteY9" fmla="*/ 5292709 h 6699280"/>
              <a:gd name="connsiteX10" fmla="*/ 2609851 w 6081716"/>
              <a:gd name="connsiteY10" fmla="*/ 5309816 h 6699280"/>
              <a:gd name="connsiteX11" fmla="*/ 2615655 w 6081716"/>
              <a:gd name="connsiteY11" fmla="*/ 5341012 h 6699280"/>
              <a:gd name="connsiteX12" fmla="*/ 3810000 w 6081716"/>
              <a:gd name="connsiteY12" fmla="*/ 6699280 h 6699280"/>
              <a:gd name="connsiteX13" fmla="*/ 2609851 w 6081716"/>
              <a:gd name="connsiteY13" fmla="*/ 6699280 h 6699280"/>
              <a:gd name="connsiteX14" fmla="*/ 2609850 w 6081716"/>
              <a:gd name="connsiteY14" fmla="*/ 6699280 h 6699280"/>
              <a:gd name="connsiteX15" fmla="*/ 0 w 6081716"/>
              <a:gd name="connsiteY15" fmla="*/ 6699280 h 6699280"/>
              <a:gd name="connsiteX16" fmla="*/ 0 w 6081716"/>
              <a:gd name="connsiteY16" fmla="*/ 593548 h 6699280"/>
              <a:gd name="connsiteX17" fmla="*/ 40436 w 6081716"/>
              <a:gd name="connsiteY17" fmla="*/ 562142 h 6699280"/>
              <a:gd name="connsiteX18" fmla="*/ 1482948 w 6081716"/>
              <a:gd name="connsiteY18" fmla="*/ 29198 h 6699280"/>
              <a:gd name="connsiteX19" fmla="*/ 2015679 w 6081716"/>
              <a:gd name="connsiteY19" fmla="*/ 113 h 6699280"/>
              <a:gd name="connsiteX0" fmla="*/ 2015679 w 6081716"/>
              <a:gd name="connsiteY0" fmla="*/ 113 h 6699280"/>
              <a:gd name="connsiteX1" fmla="*/ 2317400 w 6081716"/>
              <a:gd name="connsiteY1" fmla="*/ 8151 h 6699280"/>
              <a:gd name="connsiteX2" fmla="*/ 2341699 w 6081716"/>
              <a:gd name="connsiteY2" fmla="*/ 10251 h 6699280"/>
              <a:gd name="connsiteX3" fmla="*/ 2430904 w 6081716"/>
              <a:gd name="connsiteY3" fmla="*/ 11336 h 6699280"/>
              <a:gd name="connsiteX4" fmla="*/ 6081716 w 6081716"/>
              <a:gd name="connsiteY4" fmla="*/ 3269077 h 6699280"/>
              <a:gd name="connsiteX5" fmla="*/ 3781429 w 6081716"/>
              <a:gd name="connsiteY5" fmla="*/ 5897183 h 6699280"/>
              <a:gd name="connsiteX6" fmla="*/ 3740473 w 6081716"/>
              <a:gd name="connsiteY6" fmla="*/ 5894630 h 6699280"/>
              <a:gd name="connsiteX7" fmla="*/ 3709989 w 6081716"/>
              <a:gd name="connsiteY7" fmla="*/ 5896783 h 6699280"/>
              <a:gd name="connsiteX8" fmla="*/ 2676966 w 6081716"/>
              <a:gd name="connsiteY8" fmla="*/ 5378035 h 6699280"/>
              <a:gd name="connsiteX9" fmla="*/ 2609851 w 6081716"/>
              <a:gd name="connsiteY9" fmla="*/ 5292709 h 6699280"/>
              <a:gd name="connsiteX10" fmla="*/ 2609851 w 6081716"/>
              <a:gd name="connsiteY10" fmla="*/ 5309816 h 6699280"/>
              <a:gd name="connsiteX11" fmla="*/ 2615655 w 6081716"/>
              <a:gd name="connsiteY11" fmla="*/ 5341012 h 6699280"/>
              <a:gd name="connsiteX12" fmla="*/ 3810000 w 6081716"/>
              <a:gd name="connsiteY12" fmla="*/ 6699280 h 6699280"/>
              <a:gd name="connsiteX13" fmla="*/ 2609851 w 6081716"/>
              <a:gd name="connsiteY13" fmla="*/ 6699280 h 6699280"/>
              <a:gd name="connsiteX14" fmla="*/ 2609850 w 6081716"/>
              <a:gd name="connsiteY14" fmla="*/ 6699280 h 6699280"/>
              <a:gd name="connsiteX15" fmla="*/ 0 w 6081716"/>
              <a:gd name="connsiteY15" fmla="*/ 6699280 h 6699280"/>
              <a:gd name="connsiteX16" fmla="*/ 0 w 6081716"/>
              <a:gd name="connsiteY16" fmla="*/ 593548 h 6699280"/>
              <a:gd name="connsiteX17" fmla="*/ 40436 w 6081716"/>
              <a:gd name="connsiteY17" fmla="*/ 562142 h 6699280"/>
              <a:gd name="connsiteX18" fmla="*/ 1482948 w 6081716"/>
              <a:gd name="connsiteY18" fmla="*/ 29198 h 6699280"/>
              <a:gd name="connsiteX19" fmla="*/ 2015679 w 6081716"/>
              <a:gd name="connsiteY19" fmla="*/ 113 h 6699280"/>
              <a:gd name="connsiteX0" fmla="*/ 2015679 w 6081716"/>
              <a:gd name="connsiteY0" fmla="*/ 113 h 6699280"/>
              <a:gd name="connsiteX1" fmla="*/ 2317400 w 6081716"/>
              <a:gd name="connsiteY1" fmla="*/ 8151 h 6699280"/>
              <a:gd name="connsiteX2" fmla="*/ 2341699 w 6081716"/>
              <a:gd name="connsiteY2" fmla="*/ 10251 h 6699280"/>
              <a:gd name="connsiteX3" fmla="*/ 2430904 w 6081716"/>
              <a:gd name="connsiteY3" fmla="*/ 11336 h 6699280"/>
              <a:gd name="connsiteX4" fmla="*/ 6081716 w 6081716"/>
              <a:gd name="connsiteY4" fmla="*/ 3269077 h 6699280"/>
              <a:gd name="connsiteX5" fmla="*/ 3781429 w 6081716"/>
              <a:gd name="connsiteY5" fmla="*/ 5897183 h 6699280"/>
              <a:gd name="connsiteX6" fmla="*/ 3740473 w 6081716"/>
              <a:gd name="connsiteY6" fmla="*/ 5894630 h 6699280"/>
              <a:gd name="connsiteX7" fmla="*/ 3709989 w 6081716"/>
              <a:gd name="connsiteY7" fmla="*/ 5896783 h 6699280"/>
              <a:gd name="connsiteX8" fmla="*/ 2676966 w 6081716"/>
              <a:gd name="connsiteY8" fmla="*/ 5378035 h 6699280"/>
              <a:gd name="connsiteX9" fmla="*/ 2609851 w 6081716"/>
              <a:gd name="connsiteY9" fmla="*/ 5292709 h 6699280"/>
              <a:gd name="connsiteX10" fmla="*/ 2609851 w 6081716"/>
              <a:gd name="connsiteY10" fmla="*/ 5309816 h 6699280"/>
              <a:gd name="connsiteX11" fmla="*/ 2615655 w 6081716"/>
              <a:gd name="connsiteY11" fmla="*/ 5341012 h 6699280"/>
              <a:gd name="connsiteX12" fmla="*/ 3810000 w 6081716"/>
              <a:gd name="connsiteY12" fmla="*/ 6699280 h 6699280"/>
              <a:gd name="connsiteX13" fmla="*/ 2609851 w 6081716"/>
              <a:gd name="connsiteY13" fmla="*/ 6699280 h 6699280"/>
              <a:gd name="connsiteX14" fmla="*/ 2609850 w 6081716"/>
              <a:gd name="connsiteY14" fmla="*/ 6699280 h 6699280"/>
              <a:gd name="connsiteX15" fmla="*/ 0 w 6081716"/>
              <a:gd name="connsiteY15" fmla="*/ 6699280 h 6699280"/>
              <a:gd name="connsiteX16" fmla="*/ 0 w 6081716"/>
              <a:gd name="connsiteY16" fmla="*/ 593548 h 6699280"/>
              <a:gd name="connsiteX17" fmla="*/ 40436 w 6081716"/>
              <a:gd name="connsiteY17" fmla="*/ 562142 h 6699280"/>
              <a:gd name="connsiteX18" fmla="*/ 1482948 w 6081716"/>
              <a:gd name="connsiteY18" fmla="*/ 29198 h 6699280"/>
              <a:gd name="connsiteX19" fmla="*/ 2015679 w 6081716"/>
              <a:gd name="connsiteY19" fmla="*/ 113 h 6699280"/>
              <a:gd name="connsiteX0" fmla="*/ 2015679 w 6081716"/>
              <a:gd name="connsiteY0" fmla="*/ 113 h 6699280"/>
              <a:gd name="connsiteX1" fmla="*/ 2317400 w 6081716"/>
              <a:gd name="connsiteY1" fmla="*/ 8151 h 6699280"/>
              <a:gd name="connsiteX2" fmla="*/ 2341699 w 6081716"/>
              <a:gd name="connsiteY2" fmla="*/ 10251 h 6699280"/>
              <a:gd name="connsiteX3" fmla="*/ 2430904 w 6081716"/>
              <a:gd name="connsiteY3" fmla="*/ 11336 h 6699280"/>
              <a:gd name="connsiteX4" fmla="*/ 6081716 w 6081716"/>
              <a:gd name="connsiteY4" fmla="*/ 3269077 h 6699280"/>
              <a:gd name="connsiteX5" fmla="*/ 3781429 w 6081716"/>
              <a:gd name="connsiteY5" fmla="*/ 5897183 h 6699280"/>
              <a:gd name="connsiteX6" fmla="*/ 3740473 w 6081716"/>
              <a:gd name="connsiteY6" fmla="*/ 5894630 h 6699280"/>
              <a:gd name="connsiteX7" fmla="*/ 3709989 w 6081716"/>
              <a:gd name="connsiteY7" fmla="*/ 5896783 h 6699280"/>
              <a:gd name="connsiteX8" fmla="*/ 2676966 w 6081716"/>
              <a:gd name="connsiteY8" fmla="*/ 5378035 h 6699280"/>
              <a:gd name="connsiteX9" fmla="*/ 2609851 w 6081716"/>
              <a:gd name="connsiteY9" fmla="*/ 5292709 h 6699280"/>
              <a:gd name="connsiteX10" fmla="*/ 2609851 w 6081716"/>
              <a:gd name="connsiteY10" fmla="*/ 5309816 h 6699280"/>
              <a:gd name="connsiteX11" fmla="*/ 2615655 w 6081716"/>
              <a:gd name="connsiteY11" fmla="*/ 5341012 h 6699280"/>
              <a:gd name="connsiteX12" fmla="*/ 3810000 w 6081716"/>
              <a:gd name="connsiteY12" fmla="*/ 6699280 h 6699280"/>
              <a:gd name="connsiteX13" fmla="*/ 2609851 w 6081716"/>
              <a:gd name="connsiteY13" fmla="*/ 6699280 h 6699280"/>
              <a:gd name="connsiteX14" fmla="*/ 2609850 w 6081716"/>
              <a:gd name="connsiteY14" fmla="*/ 6699280 h 6699280"/>
              <a:gd name="connsiteX15" fmla="*/ 0 w 6081716"/>
              <a:gd name="connsiteY15" fmla="*/ 6699280 h 6699280"/>
              <a:gd name="connsiteX16" fmla="*/ 0 w 6081716"/>
              <a:gd name="connsiteY16" fmla="*/ 593548 h 6699280"/>
              <a:gd name="connsiteX17" fmla="*/ 40436 w 6081716"/>
              <a:gd name="connsiteY17" fmla="*/ 562142 h 6699280"/>
              <a:gd name="connsiteX18" fmla="*/ 1482948 w 6081716"/>
              <a:gd name="connsiteY18" fmla="*/ 29198 h 6699280"/>
              <a:gd name="connsiteX19" fmla="*/ 2015679 w 6081716"/>
              <a:gd name="connsiteY19" fmla="*/ 113 h 6699280"/>
              <a:gd name="connsiteX0" fmla="*/ 2015679 w 6081716"/>
              <a:gd name="connsiteY0" fmla="*/ 113 h 6699280"/>
              <a:gd name="connsiteX1" fmla="*/ 2317400 w 6081716"/>
              <a:gd name="connsiteY1" fmla="*/ 8151 h 6699280"/>
              <a:gd name="connsiteX2" fmla="*/ 2341699 w 6081716"/>
              <a:gd name="connsiteY2" fmla="*/ 10251 h 6699280"/>
              <a:gd name="connsiteX3" fmla="*/ 2430904 w 6081716"/>
              <a:gd name="connsiteY3" fmla="*/ 11336 h 6699280"/>
              <a:gd name="connsiteX4" fmla="*/ 6081716 w 6081716"/>
              <a:gd name="connsiteY4" fmla="*/ 3269077 h 6699280"/>
              <a:gd name="connsiteX5" fmla="*/ 3781429 w 6081716"/>
              <a:gd name="connsiteY5" fmla="*/ 5897183 h 6699280"/>
              <a:gd name="connsiteX6" fmla="*/ 3740473 w 6081716"/>
              <a:gd name="connsiteY6" fmla="*/ 5894630 h 6699280"/>
              <a:gd name="connsiteX7" fmla="*/ 3709989 w 6081716"/>
              <a:gd name="connsiteY7" fmla="*/ 5896783 h 6699280"/>
              <a:gd name="connsiteX8" fmla="*/ 2676966 w 6081716"/>
              <a:gd name="connsiteY8" fmla="*/ 5378035 h 6699280"/>
              <a:gd name="connsiteX9" fmla="*/ 2609851 w 6081716"/>
              <a:gd name="connsiteY9" fmla="*/ 5292709 h 6699280"/>
              <a:gd name="connsiteX10" fmla="*/ 2609851 w 6081716"/>
              <a:gd name="connsiteY10" fmla="*/ 5309816 h 6699280"/>
              <a:gd name="connsiteX11" fmla="*/ 2615655 w 6081716"/>
              <a:gd name="connsiteY11" fmla="*/ 5341012 h 6699280"/>
              <a:gd name="connsiteX12" fmla="*/ 3810000 w 6081716"/>
              <a:gd name="connsiteY12" fmla="*/ 6699280 h 6699280"/>
              <a:gd name="connsiteX13" fmla="*/ 2609851 w 6081716"/>
              <a:gd name="connsiteY13" fmla="*/ 6699280 h 6699280"/>
              <a:gd name="connsiteX14" fmla="*/ 2609850 w 6081716"/>
              <a:gd name="connsiteY14" fmla="*/ 6699280 h 6699280"/>
              <a:gd name="connsiteX15" fmla="*/ 0 w 6081716"/>
              <a:gd name="connsiteY15" fmla="*/ 6699280 h 6699280"/>
              <a:gd name="connsiteX16" fmla="*/ 0 w 6081716"/>
              <a:gd name="connsiteY16" fmla="*/ 593548 h 6699280"/>
              <a:gd name="connsiteX17" fmla="*/ 40436 w 6081716"/>
              <a:gd name="connsiteY17" fmla="*/ 562142 h 6699280"/>
              <a:gd name="connsiteX18" fmla="*/ 1482948 w 6081716"/>
              <a:gd name="connsiteY18" fmla="*/ 29198 h 6699280"/>
              <a:gd name="connsiteX19" fmla="*/ 2015679 w 6081716"/>
              <a:gd name="connsiteY19" fmla="*/ 113 h 6699280"/>
              <a:gd name="connsiteX0" fmla="*/ 2015679 w 6081716"/>
              <a:gd name="connsiteY0" fmla="*/ 113 h 6699280"/>
              <a:gd name="connsiteX1" fmla="*/ 2317400 w 6081716"/>
              <a:gd name="connsiteY1" fmla="*/ 8151 h 6699280"/>
              <a:gd name="connsiteX2" fmla="*/ 2341699 w 6081716"/>
              <a:gd name="connsiteY2" fmla="*/ 10251 h 6699280"/>
              <a:gd name="connsiteX3" fmla="*/ 2430904 w 6081716"/>
              <a:gd name="connsiteY3" fmla="*/ 11336 h 6699280"/>
              <a:gd name="connsiteX4" fmla="*/ 6081716 w 6081716"/>
              <a:gd name="connsiteY4" fmla="*/ 3269077 h 6699280"/>
              <a:gd name="connsiteX5" fmla="*/ 3781429 w 6081716"/>
              <a:gd name="connsiteY5" fmla="*/ 5897183 h 6699280"/>
              <a:gd name="connsiteX6" fmla="*/ 3740473 w 6081716"/>
              <a:gd name="connsiteY6" fmla="*/ 5894630 h 6699280"/>
              <a:gd name="connsiteX7" fmla="*/ 3709989 w 6081716"/>
              <a:gd name="connsiteY7" fmla="*/ 5896783 h 6699280"/>
              <a:gd name="connsiteX8" fmla="*/ 2676966 w 6081716"/>
              <a:gd name="connsiteY8" fmla="*/ 5378035 h 6699280"/>
              <a:gd name="connsiteX9" fmla="*/ 2609851 w 6081716"/>
              <a:gd name="connsiteY9" fmla="*/ 5292709 h 6699280"/>
              <a:gd name="connsiteX10" fmla="*/ 2609851 w 6081716"/>
              <a:gd name="connsiteY10" fmla="*/ 5309816 h 6699280"/>
              <a:gd name="connsiteX11" fmla="*/ 2615655 w 6081716"/>
              <a:gd name="connsiteY11" fmla="*/ 5341012 h 6699280"/>
              <a:gd name="connsiteX12" fmla="*/ 3810000 w 6081716"/>
              <a:gd name="connsiteY12" fmla="*/ 6689755 h 6699280"/>
              <a:gd name="connsiteX13" fmla="*/ 2609851 w 6081716"/>
              <a:gd name="connsiteY13" fmla="*/ 6699280 h 6699280"/>
              <a:gd name="connsiteX14" fmla="*/ 2609850 w 6081716"/>
              <a:gd name="connsiteY14" fmla="*/ 6699280 h 6699280"/>
              <a:gd name="connsiteX15" fmla="*/ 0 w 6081716"/>
              <a:gd name="connsiteY15" fmla="*/ 6699280 h 6699280"/>
              <a:gd name="connsiteX16" fmla="*/ 0 w 6081716"/>
              <a:gd name="connsiteY16" fmla="*/ 593548 h 6699280"/>
              <a:gd name="connsiteX17" fmla="*/ 40436 w 6081716"/>
              <a:gd name="connsiteY17" fmla="*/ 562142 h 6699280"/>
              <a:gd name="connsiteX18" fmla="*/ 1482948 w 6081716"/>
              <a:gd name="connsiteY18" fmla="*/ 29198 h 6699280"/>
              <a:gd name="connsiteX19" fmla="*/ 2015679 w 6081716"/>
              <a:gd name="connsiteY19" fmla="*/ 113 h 6699280"/>
              <a:gd name="connsiteX0" fmla="*/ 2015679 w 6081716"/>
              <a:gd name="connsiteY0" fmla="*/ 113 h 6699280"/>
              <a:gd name="connsiteX1" fmla="*/ 2317400 w 6081716"/>
              <a:gd name="connsiteY1" fmla="*/ 8151 h 6699280"/>
              <a:gd name="connsiteX2" fmla="*/ 2341699 w 6081716"/>
              <a:gd name="connsiteY2" fmla="*/ 10251 h 6699280"/>
              <a:gd name="connsiteX3" fmla="*/ 2430904 w 6081716"/>
              <a:gd name="connsiteY3" fmla="*/ 11336 h 6699280"/>
              <a:gd name="connsiteX4" fmla="*/ 6081716 w 6081716"/>
              <a:gd name="connsiteY4" fmla="*/ 3269077 h 6699280"/>
              <a:gd name="connsiteX5" fmla="*/ 3781429 w 6081716"/>
              <a:gd name="connsiteY5" fmla="*/ 5897183 h 6699280"/>
              <a:gd name="connsiteX6" fmla="*/ 3740473 w 6081716"/>
              <a:gd name="connsiteY6" fmla="*/ 5894630 h 6699280"/>
              <a:gd name="connsiteX7" fmla="*/ 3709989 w 6081716"/>
              <a:gd name="connsiteY7" fmla="*/ 5896783 h 6699280"/>
              <a:gd name="connsiteX8" fmla="*/ 2676966 w 6081716"/>
              <a:gd name="connsiteY8" fmla="*/ 5378035 h 6699280"/>
              <a:gd name="connsiteX9" fmla="*/ 2609851 w 6081716"/>
              <a:gd name="connsiteY9" fmla="*/ 5292709 h 6699280"/>
              <a:gd name="connsiteX10" fmla="*/ 2609851 w 6081716"/>
              <a:gd name="connsiteY10" fmla="*/ 5309816 h 6699280"/>
              <a:gd name="connsiteX11" fmla="*/ 2615655 w 6081716"/>
              <a:gd name="connsiteY11" fmla="*/ 5341012 h 6699280"/>
              <a:gd name="connsiteX12" fmla="*/ 3810000 w 6081716"/>
              <a:gd name="connsiteY12" fmla="*/ 6689755 h 6699280"/>
              <a:gd name="connsiteX13" fmla="*/ 2609851 w 6081716"/>
              <a:gd name="connsiteY13" fmla="*/ 6699280 h 6699280"/>
              <a:gd name="connsiteX14" fmla="*/ 2609850 w 6081716"/>
              <a:gd name="connsiteY14" fmla="*/ 6689755 h 6699280"/>
              <a:gd name="connsiteX15" fmla="*/ 0 w 6081716"/>
              <a:gd name="connsiteY15" fmla="*/ 6699280 h 6699280"/>
              <a:gd name="connsiteX16" fmla="*/ 0 w 6081716"/>
              <a:gd name="connsiteY16" fmla="*/ 593548 h 6699280"/>
              <a:gd name="connsiteX17" fmla="*/ 40436 w 6081716"/>
              <a:gd name="connsiteY17" fmla="*/ 562142 h 6699280"/>
              <a:gd name="connsiteX18" fmla="*/ 1482948 w 6081716"/>
              <a:gd name="connsiteY18" fmla="*/ 29198 h 6699280"/>
              <a:gd name="connsiteX19" fmla="*/ 2015679 w 6081716"/>
              <a:gd name="connsiteY19" fmla="*/ 113 h 6699280"/>
              <a:gd name="connsiteX0" fmla="*/ 2015679 w 6081716"/>
              <a:gd name="connsiteY0" fmla="*/ 113 h 6699280"/>
              <a:gd name="connsiteX1" fmla="*/ 2317400 w 6081716"/>
              <a:gd name="connsiteY1" fmla="*/ 8151 h 6699280"/>
              <a:gd name="connsiteX2" fmla="*/ 2341699 w 6081716"/>
              <a:gd name="connsiteY2" fmla="*/ 10251 h 6699280"/>
              <a:gd name="connsiteX3" fmla="*/ 2430904 w 6081716"/>
              <a:gd name="connsiteY3" fmla="*/ 11336 h 6699280"/>
              <a:gd name="connsiteX4" fmla="*/ 6081716 w 6081716"/>
              <a:gd name="connsiteY4" fmla="*/ 3269077 h 6699280"/>
              <a:gd name="connsiteX5" fmla="*/ 3781429 w 6081716"/>
              <a:gd name="connsiteY5" fmla="*/ 5897183 h 6699280"/>
              <a:gd name="connsiteX6" fmla="*/ 3740473 w 6081716"/>
              <a:gd name="connsiteY6" fmla="*/ 5894630 h 6699280"/>
              <a:gd name="connsiteX7" fmla="*/ 3709989 w 6081716"/>
              <a:gd name="connsiteY7" fmla="*/ 5896783 h 6699280"/>
              <a:gd name="connsiteX8" fmla="*/ 2676966 w 6081716"/>
              <a:gd name="connsiteY8" fmla="*/ 5378035 h 6699280"/>
              <a:gd name="connsiteX9" fmla="*/ 2609851 w 6081716"/>
              <a:gd name="connsiteY9" fmla="*/ 5292709 h 6699280"/>
              <a:gd name="connsiteX10" fmla="*/ 2609851 w 6081716"/>
              <a:gd name="connsiteY10" fmla="*/ 5309816 h 6699280"/>
              <a:gd name="connsiteX11" fmla="*/ 2615655 w 6081716"/>
              <a:gd name="connsiteY11" fmla="*/ 5341012 h 6699280"/>
              <a:gd name="connsiteX12" fmla="*/ 3810000 w 6081716"/>
              <a:gd name="connsiteY12" fmla="*/ 6689755 h 6699280"/>
              <a:gd name="connsiteX13" fmla="*/ 2609851 w 6081716"/>
              <a:gd name="connsiteY13" fmla="*/ 6699280 h 6699280"/>
              <a:gd name="connsiteX14" fmla="*/ 2609850 w 6081716"/>
              <a:gd name="connsiteY14" fmla="*/ 6689755 h 6699280"/>
              <a:gd name="connsiteX15" fmla="*/ 0 w 6081716"/>
              <a:gd name="connsiteY15" fmla="*/ 6699280 h 6699280"/>
              <a:gd name="connsiteX16" fmla="*/ 0 w 6081716"/>
              <a:gd name="connsiteY16" fmla="*/ 593548 h 6699280"/>
              <a:gd name="connsiteX17" fmla="*/ 40436 w 6081716"/>
              <a:gd name="connsiteY17" fmla="*/ 562142 h 6699280"/>
              <a:gd name="connsiteX18" fmla="*/ 1482948 w 6081716"/>
              <a:gd name="connsiteY18" fmla="*/ 29198 h 6699280"/>
              <a:gd name="connsiteX19" fmla="*/ 2015679 w 6081716"/>
              <a:gd name="connsiteY19" fmla="*/ 113 h 6699280"/>
              <a:gd name="connsiteX0" fmla="*/ 2121547 w 6187584"/>
              <a:gd name="connsiteY0" fmla="*/ 113 h 6699280"/>
              <a:gd name="connsiteX1" fmla="*/ 2423268 w 6187584"/>
              <a:gd name="connsiteY1" fmla="*/ 8151 h 6699280"/>
              <a:gd name="connsiteX2" fmla="*/ 2447567 w 6187584"/>
              <a:gd name="connsiteY2" fmla="*/ 10251 h 6699280"/>
              <a:gd name="connsiteX3" fmla="*/ 2536772 w 6187584"/>
              <a:gd name="connsiteY3" fmla="*/ 11336 h 6699280"/>
              <a:gd name="connsiteX4" fmla="*/ 6187584 w 6187584"/>
              <a:gd name="connsiteY4" fmla="*/ 3269077 h 6699280"/>
              <a:gd name="connsiteX5" fmla="*/ 3887297 w 6187584"/>
              <a:gd name="connsiteY5" fmla="*/ 5897183 h 6699280"/>
              <a:gd name="connsiteX6" fmla="*/ 3846341 w 6187584"/>
              <a:gd name="connsiteY6" fmla="*/ 5894630 h 6699280"/>
              <a:gd name="connsiteX7" fmla="*/ 3815857 w 6187584"/>
              <a:gd name="connsiteY7" fmla="*/ 5896783 h 6699280"/>
              <a:gd name="connsiteX8" fmla="*/ 2782834 w 6187584"/>
              <a:gd name="connsiteY8" fmla="*/ 5378035 h 6699280"/>
              <a:gd name="connsiteX9" fmla="*/ 2715719 w 6187584"/>
              <a:gd name="connsiteY9" fmla="*/ 5292709 h 6699280"/>
              <a:gd name="connsiteX10" fmla="*/ 2715719 w 6187584"/>
              <a:gd name="connsiteY10" fmla="*/ 5309816 h 6699280"/>
              <a:gd name="connsiteX11" fmla="*/ 2721523 w 6187584"/>
              <a:gd name="connsiteY11" fmla="*/ 5341012 h 6699280"/>
              <a:gd name="connsiteX12" fmla="*/ 3915868 w 6187584"/>
              <a:gd name="connsiteY12" fmla="*/ 6689755 h 6699280"/>
              <a:gd name="connsiteX13" fmla="*/ 2715719 w 6187584"/>
              <a:gd name="connsiteY13" fmla="*/ 6699280 h 6699280"/>
              <a:gd name="connsiteX14" fmla="*/ 2715718 w 6187584"/>
              <a:gd name="connsiteY14" fmla="*/ 6689755 h 6699280"/>
              <a:gd name="connsiteX15" fmla="*/ 105868 w 6187584"/>
              <a:gd name="connsiteY15" fmla="*/ 6699280 h 6699280"/>
              <a:gd name="connsiteX16" fmla="*/ 105868 w 6187584"/>
              <a:gd name="connsiteY16" fmla="*/ 593548 h 6699280"/>
              <a:gd name="connsiteX17" fmla="*/ 0 w 6187584"/>
              <a:gd name="connsiteY17" fmla="*/ 623102 h 6699280"/>
              <a:gd name="connsiteX18" fmla="*/ 1588816 w 6187584"/>
              <a:gd name="connsiteY18" fmla="*/ 29198 h 6699280"/>
              <a:gd name="connsiteX19" fmla="*/ 2121547 w 6187584"/>
              <a:gd name="connsiteY19" fmla="*/ 113 h 6699280"/>
              <a:gd name="connsiteX0" fmla="*/ 2121547 w 6187584"/>
              <a:gd name="connsiteY0" fmla="*/ 113 h 6699280"/>
              <a:gd name="connsiteX1" fmla="*/ 2423268 w 6187584"/>
              <a:gd name="connsiteY1" fmla="*/ 8151 h 6699280"/>
              <a:gd name="connsiteX2" fmla="*/ 2447567 w 6187584"/>
              <a:gd name="connsiteY2" fmla="*/ 10251 h 6699280"/>
              <a:gd name="connsiteX3" fmla="*/ 2536772 w 6187584"/>
              <a:gd name="connsiteY3" fmla="*/ 11336 h 6699280"/>
              <a:gd name="connsiteX4" fmla="*/ 6187584 w 6187584"/>
              <a:gd name="connsiteY4" fmla="*/ 3269077 h 6699280"/>
              <a:gd name="connsiteX5" fmla="*/ 3887297 w 6187584"/>
              <a:gd name="connsiteY5" fmla="*/ 5897183 h 6699280"/>
              <a:gd name="connsiteX6" fmla="*/ 3846341 w 6187584"/>
              <a:gd name="connsiteY6" fmla="*/ 5894630 h 6699280"/>
              <a:gd name="connsiteX7" fmla="*/ 3815857 w 6187584"/>
              <a:gd name="connsiteY7" fmla="*/ 5896783 h 6699280"/>
              <a:gd name="connsiteX8" fmla="*/ 2782834 w 6187584"/>
              <a:gd name="connsiteY8" fmla="*/ 5378035 h 6699280"/>
              <a:gd name="connsiteX9" fmla="*/ 2715719 w 6187584"/>
              <a:gd name="connsiteY9" fmla="*/ 5292709 h 6699280"/>
              <a:gd name="connsiteX10" fmla="*/ 2715719 w 6187584"/>
              <a:gd name="connsiteY10" fmla="*/ 5309816 h 6699280"/>
              <a:gd name="connsiteX11" fmla="*/ 2721523 w 6187584"/>
              <a:gd name="connsiteY11" fmla="*/ 5341012 h 6699280"/>
              <a:gd name="connsiteX12" fmla="*/ 3915868 w 6187584"/>
              <a:gd name="connsiteY12" fmla="*/ 6689755 h 6699280"/>
              <a:gd name="connsiteX13" fmla="*/ 2715719 w 6187584"/>
              <a:gd name="connsiteY13" fmla="*/ 6699280 h 6699280"/>
              <a:gd name="connsiteX14" fmla="*/ 2715718 w 6187584"/>
              <a:gd name="connsiteY14" fmla="*/ 6689755 h 6699280"/>
              <a:gd name="connsiteX15" fmla="*/ 105868 w 6187584"/>
              <a:gd name="connsiteY15" fmla="*/ 6699280 h 6699280"/>
              <a:gd name="connsiteX16" fmla="*/ 105868 w 6187584"/>
              <a:gd name="connsiteY16" fmla="*/ 593548 h 6699280"/>
              <a:gd name="connsiteX17" fmla="*/ 0 w 6187584"/>
              <a:gd name="connsiteY17" fmla="*/ 623102 h 6699280"/>
              <a:gd name="connsiteX18" fmla="*/ 1588816 w 6187584"/>
              <a:gd name="connsiteY18" fmla="*/ 29198 h 6699280"/>
              <a:gd name="connsiteX19" fmla="*/ 2121547 w 6187584"/>
              <a:gd name="connsiteY19" fmla="*/ 113 h 6699280"/>
              <a:gd name="connsiteX0" fmla="*/ 2121547 w 6187584"/>
              <a:gd name="connsiteY0" fmla="*/ 113 h 6699280"/>
              <a:gd name="connsiteX1" fmla="*/ 2423268 w 6187584"/>
              <a:gd name="connsiteY1" fmla="*/ 8151 h 6699280"/>
              <a:gd name="connsiteX2" fmla="*/ 2447567 w 6187584"/>
              <a:gd name="connsiteY2" fmla="*/ 10251 h 6699280"/>
              <a:gd name="connsiteX3" fmla="*/ 2536772 w 6187584"/>
              <a:gd name="connsiteY3" fmla="*/ 11336 h 6699280"/>
              <a:gd name="connsiteX4" fmla="*/ 6187584 w 6187584"/>
              <a:gd name="connsiteY4" fmla="*/ 3269077 h 6699280"/>
              <a:gd name="connsiteX5" fmla="*/ 3887297 w 6187584"/>
              <a:gd name="connsiteY5" fmla="*/ 5897183 h 6699280"/>
              <a:gd name="connsiteX6" fmla="*/ 3846341 w 6187584"/>
              <a:gd name="connsiteY6" fmla="*/ 5894630 h 6699280"/>
              <a:gd name="connsiteX7" fmla="*/ 3815857 w 6187584"/>
              <a:gd name="connsiteY7" fmla="*/ 5896783 h 6699280"/>
              <a:gd name="connsiteX8" fmla="*/ 2782834 w 6187584"/>
              <a:gd name="connsiteY8" fmla="*/ 5378035 h 6699280"/>
              <a:gd name="connsiteX9" fmla="*/ 2715719 w 6187584"/>
              <a:gd name="connsiteY9" fmla="*/ 5292709 h 6699280"/>
              <a:gd name="connsiteX10" fmla="*/ 2715719 w 6187584"/>
              <a:gd name="connsiteY10" fmla="*/ 5309816 h 6699280"/>
              <a:gd name="connsiteX11" fmla="*/ 2721523 w 6187584"/>
              <a:gd name="connsiteY11" fmla="*/ 5341012 h 6699280"/>
              <a:gd name="connsiteX12" fmla="*/ 3915868 w 6187584"/>
              <a:gd name="connsiteY12" fmla="*/ 6689755 h 6699280"/>
              <a:gd name="connsiteX13" fmla="*/ 2715719 w 6187584"/>
              <a:gd name="connsiteY13" fmla="*/ 6699280 h 6699280"/>
              <a:gd name="connsiteX14" fmla="*/ 2715718 w 6187584"/>
              <a:gd name="connsiteY14" fmla="*/ 6689755 h 6699280"/>
              <a:gd name="connsiteX15" fmla="*/ 105868 w 6187584"/>
              <a:gd name="connsiteY15" fmla="*/ 6699280 h 6699280"/>
              <a:gd name="connsiteX16" fmla="*/ 105868 w 6187584"/>
              <a:gd name="connsiteY16" fmla="*/ 593548 h 6699280"/>
              <a:gd name="connsiteX17" fmla="*/ 0 w 6187584"/>
              <a:gd name="connsiteY17" fmla="*/ 623102 h 6699280"/>
              <a:gd name="connsiteX18" fmla="*/ 1588816 w 6187584"/>
              <a:gd name="connsiteY18" fmla="*/ 29198 h 6699280"/>
              <a:gd name="connsiteX19" fmla="*/ 2121547 w 6187584"/>
              <a:gd name="connsiteY19" fmla="*/ 113 h 6699280"/>
              <a:gd name="connsiteX0" fmla="*/ 2121547 w 6216159"/>
              <a:gd name="connsiteY0" fmla="*/ 113 h 6699280"/>
              <a:gd name="connsiteX1" fmla="*/ 2423268 w 6216159"/>
              <a:gd name="connsiteY1" fmla="*/ 8151 h 6699280"/>
              <a:gd name="connsiteX2" fmla="*/ 2447567 w 6216159"/>
              <a:gd name="connsiteY2" fmla="*/ 10251 h 6699280"/>
              <a:gd name="connsiteX3" fmla="*/ 2536772 w 6216159"/>
              <a:gd name="connsiteY3" fmla="*/ 11336 h 6699280"/>
              <a:gd name="connsiteX4" fmla="*/ 6216159 w 6216159"/>
              <a:gd name="connsiteY4" fmla="*/ 3264314 h 6699280"/>
              <a:gd name="connsiteX5" fmla="*/ 3887297 w 6216159"/>
              <a:gd name="connsiteY5" fmla="*/ 5897183 h 6699280"/>
              <a:gd name="connsiteX6" fmla="*/ 3846341 w 6216159"/>
              <a:gd name="connsiteY6" fmla="*/ 5894630 h 6699280"/>
              <a:gd name="connsiteX7" fmla="*/ 3815857 w 6216159"/>
              <a:gd name="connsiteY7" fmla="*/ 5896783 h 6699280"/>
              <a:gd name="connsiteX8" fmla="*/ 2782834 w 6216159"/>
              <a:gd name="connsiteY8" fmla="*/ 5378035 h 6699280"/>
              <a:gd name="connsiteX9" fmla="*/ 2715719 w 6216159"/>
              <a:gd name="connsiteY9" fmla="*/ 5292709 h 6699280"/>
              <a:gd name="connsiteX10" fmla="*/ 2715719 w 6216159"/>
              <a:gd name="connsiteY10" fmla="*/ 5309816 h 6699280"/>
              <a:gd name="connsiteX11" fmla="*/ 2721523 w 6216159"/>
              <a:gd name="connsiteY11" fmla="*/ 5341012 h 6699280"/>
              <a:gd name="connsiteX12" fmla="*/ 3915868 w 6216159"/>
              <a:gd name="connsiteY12" fmla="*/ 6689755 h 6699280"/>
              <a:gd name="connsiteX13" fmla="*/ 2715719 w 6216159"/>
              <a:gd name="connsiteY13" fmla="*/ 6699280 h 6699280"/>
              <a:gd name="connsiteX14" fmla="*/ 2715718 w 6216159"/>
              <a:gd name="connsiteY14" fmla="*/ 6689755 h 6699280"/>
              <a:gd name="connsiteX15" fmla="*/ 105868 w 6216159"/>
              <a:gd name="connsiteY15" fmla="*/ 6699280 h 6699280"/>
              <a:gd name="connsiteX16" fmla="*/ 105868 w 6216159"/>
              <a:gd name="connsiteY16" fmla="*/ 593548 h 6699280"/>
              <a:gd name="connsiteX17" fmla="*/ 0 w 6216159"/>
              <a:gd name="connsiteY17" fmla="*/ 623102 h 6699280"/>
              <a:gd name="connsiteX18" fmla="*/ 1588816 w 6216159"/>
              <a:gd name="connsiteY18" fmla="*/ 29198 h 6699280"/>
              <a:gd name="connsiteX19" fmla="*/ 2121547 w 6216159"/>
              <a:gd name="connsiteY19" fmla="*/ 113 h 6699280"/>
              <a:gd name="connsiteX0" fmla="*/ 2015679 w 6110291"/>
              <a:gd name="connsiteY0" fmla="*/ 113 h 6699280"/>
              <a:gd name="connsiteX1" fmla="*/ 2317400 w 6110291"/>
              <a:gd name="connsiteY1" fmla="*/ 8151 h 6699280"/>
              <a:gd name="connsiteX2" fmla="*/ 2341699 w 6110291"/>
              <a:gd name="connsiteY2" fmla="*/ 10251 h 6699280"/>
              <a:gd name="connsiteX3" fmla="*/ 2430904 w 6110291"/>
              <a:gd name="connsiteY3" fmla="*/ 11336 h 6699280"/>
              <a:gd name="connsiteX4" fmla="*/ 6110291 w 6110291"/>
              <a:gd name="connsiteY4" fmla="*/ 3264314 h 6699280"/>
              <a:gd name="connsiteX5" fmla="*/ 3781429 w 6110291"/>
              <a:gd name="connsiteY5" fmla="*/ 5897183 h 6699280"/>
              <a:gd name="connsiteX6" fmla="*/ 3740473 w 6110291"/>
              <a:gd name="connsiteY6" fmla="*/ 5894630 h 6699280"/>
              <a:gd name="connsiteX7" fmla="*/ 3709989 w 6110291"/>
              <a:gd name="connsiteY7" fmla="*/ 5896783 h 6699280"/>
              <a:gd name="connsiteX8" fmla="*/ 2676966 w 6110291"/>
              <a:gd name="connsiteY8" fmla="*/ 5378035 h 6699280"/>
              <a:gd name="connsiteX9" fmla="*/ 2609851 w 6110291"/>
              <a:gd name="connsiteY9" fmla="*/ 5292709 h 6699280"/>
              <a:gd name="connsiteX10" fmla="*/ 2609851 w 6110291"/>
              <a:gd name="connsiteY10" fmla="*/ 5309816 h 6699280"/>
              <a:gd name="connsiteX11" fmla="*/ 2615655 w 6110291"/>
              <a:gd name="connsiteY11" fmla="*/ 5341012 h 6699280"/>
              <a:gd name="connsiteX12" fmla="*/ 3810000 w 6110291"/>
              <a:gd name="connsiteY12" fmla="*/ 6689755 h 6699280"/>
              <a:gd name="connsiteX13" fmla="*/ 2609851 w 6110291"/>
              <a:gd name="connsiteY13" fmla="*/ 6699280 h 6699280"/>
              <a:gd name="connsiteX14" fmla="*/ 2609850 w 6110291"/>
              <a:gd name="connsiteY14" fmla="*/ 6689755 h 6699280"/>
              <a:gd name="connsiteX15" fmla="*/ 0 w 6110291"/>
              <a:gd name="connsiteY15" fmla="*/ 6699280 h 6699280"/>
              <a:gd name="connsiteX16" fmla="*/ 0 w 6110291"/>
              <a:gd name="connsiteY16" fmla="*/ 593548 h 6699280"/>
              <a:gd name="connsiteX17" fmla="*/ 17957 w 6110291"/>
              <a:gd name="connsiteY17" fmla="*/ 532614 h 6699280"/>
              <a:gd name="connsiteX18" fmla="*/ 1482948 w 6110291"/>
              <a:gd name="connsiteY18" fmla="*/ 29198 h 6699280"/>
              <a:gd name="connsiteX19" fmla="*/ 2015679 w 6110291"/>
              <a:gd name="connsiteY19" fmla="*/ 113 h 6699280"/>
              <a:gd name="connsiteX0" fmla="*/ 2015679 w 6110291"/>
              <a:gd name="connsiteY0" fmla="*/ 113 h 6699280"/>
              <a:gd name="connsiteX1" fmla="*/ 2317400 w 6110291"/>
              <a:gd name="connsiteY1" fmla="*/ 8151 h 6699280"/>
              <a:gd name="connsiteX2" fmla="*/ 2341699 w 6110291"/>
              <a:gd name="connsiteY2" fmla="*/ 10251 h 6699280"/>
              <a:gd name="connsiteX3" fmla="*/ 2430904 w 6110291"/>
              <a:gd name="connsiteY3" fmla="*/ 11336 h 6699280"/>
              <a:gd name="connsiteX4" fmla="*/ 6110291 w 6110291"/>
              <a:gd name="connsiteY4" fmla="*/ 3264314 h 6699280"/>
              <a:gd name="connsiteX5" fmla="*/ 3781429 w 6110291"/>
              <a:gd name="connsiteY5" fmla="*/ 5897183 h 6699280"/>
              <a:gd name="connsiteX6" fmla="*/ 3740473 w 6110291"/>
              <a:gd name="connsiteY6" fmla="*/ 5894630 h 6699280"/>
              <a:gd name="connsiteX7" fmla="*/ 3709989 w 6110291"/>
              <a:gd name="connsiteY7" fmla="*/ 5896783 h 6699280"/>
              <a:gd name="connsiteX8" fmla="*/ 2676966 w 6110291"/>
              <a:gd name="connsiteY8" fmla="*/ 5378035 h 6699280"/>
              <a:gd name="connsiteX9" fmla="*/ 2609851 w 6110291"/>
              <a:gd name="connsiteY9" fmla="*/ 5292709 h 6699280"/>
              <a:gd name="connsiteX10" fmla="*/ 2609851 w 6110291"/>
              <a:gd name="connsiteY10" fmla="*/ 5309816 h 6699280"/>
              <a:gd name="connsiteX11" fmla="*/ 2615655 w 6110291"/>
              <a:gd name="connsiteY11" fmla="*/ 5341012 h 6699280"/>
              <a:gd name="connsiteX12" fmla="*/ 3810000 w 6110291"/>
              <a:gd name="connsiteY12" fmla="*/ 6689755 h 6699280"/>
              <a:gd name="connsiteX13" fmla="*/ 2609851 w 6110291"/>
              <a:gd name="connsiteY13" fmla="*/ 6699280 h 6699280"/>
              <a:gd name="connsiteX14" fmla="*/ 2609850 w 6110291"/>
              <a:gd name="connsiteY14" fmla="*/ 6689755 h 6699280"/>
              <a:gd name="connsiteX15" fmla="*/ 0 w 6110291"/>
              <a:gd name="connsiteY15" fmla="*/ 6699280 h 6699280"/>
              <a:gd name="connsiteX16" fmla="*/ 0 w 6110291"/>
              <a:gd name="connsiteY16" fmla="*/ 593548 h 6699280"/>
              <a:gd name="connsiteX17" fmla="*/ 1482948 w 6110291"/>
              <a:gd name="connsiteY17" fmla="*/ 29198 h 6699280"/>
              <a:gd name="connsiteX18" fmla="*/ 2015679 w 6110291"/>
              <a:gd name="connsiteY18" fmla="*/ 113 h 6699280"/>
              <a:gd name="connsiteX0" fmla="*/ 2015679 w 6110291"/>
              <a:gd name="connsiteY0" fmla="*/ 113 h 6699280"/>
              <a:gd name="connsiteX1" fmla="*/ 2317400 w 6110291"/>
              <a:gd name="connsiteY1" fmla="*/ 8151 h 6699280"/>
              <a:gd name="connsiteX2" fmla="*/ 2341699 w 6110291"/>
              <a:gd name="connsiteY2" fmla="*/ 10251 h 6699280"/>
              <a:gd name="connsiteX3" fmla="*/ 2430904 w 6110291"/>
              <a:gd name="connsiteY3" fmla="*/ 11336 h 6699280"/>
              <a:gd name="connsiteX4" fmla="*/ 6110291 w 6110291"/>
              <a:gd name="connsiteY4" fmla="*/ 3264314 h 6699280"/>
              <a:gd name="connsiteX5" fmla="*/ 3781429 w 6110291"/>
              <a:gd name="connsiteY5" fmla="*/ 5897183 h 6699280"/>
              <a:gd name="connsiteX6" fmla="*/ 3740473 w 6110291"/>
              <a:gd name="connsiteY6" fmla="*/ 5894630 h 6699280"/>
              <a:gd name="connsiteX7" fmla="*/ 3709989 w 6110291"/>
              <a:gd name="connsiteY7" fmla="*/ 5896783 h 6699280"/>
              <a:gd name="connsiteX8" fmla="*/ 2676966 w 6110291"/>
              <a:gd name="connsiteY8" fmla="*/ 5378035 h 6699280"/>
              <a:gd name="connsiteX9" fmla="*/ 2609851 w 6110291"/>
              <a:gd name="connsiteY9" fmla="*/ 5292709 h 6699280"/>
              <a:gd name="connsiteX10" fmla="*/ 2609851 w 6110291"/>
              <a:gd name="connsiteY10" fmla="*/ 5309816 h 6699280"/>
              <a:gd name="connsiteX11" fmla="*/ 2615655 w 6110291"/>
              <a:gd name="connsiteY11" fmla="*/ 5341012 h 6699280"/>
              <a:gd name="connsiteX12" fmla="*/ 3810000 w 6110291"/>
              <a:gd name="connsiteY12" fmla="*/ 6689755 h 6699280"/>
              <a:gd name="connsiteX13" fmla="*/ 2609851 w 6110291"/>
              <a:gd name="connsiteY13" fmla="*/ 6699280 h 6699280"/>
              <a:gd name="connsiteX14" fmla="*/ 2609850 w 6110291"/>
              <a:gd name="connsiteY14" fmla="*/ 6689755 h 6699280"/>
              <a:gd name="connsiteX15" fmla="*/ 0 w 6110291"/>
              <a:gd name="connsiteY15" fmla="*/ 6699280 h 6699280"/>
              <a:gd name="connsiteX16" fmla="*/ 4762 w 6110291"/>
              <a:gd name="connsiteY16" fmla="*/ 569735 h 6699280"/>
              <a:gd name="connsiteX17" fmla="*/ 1482948 w 6110291"/>
              <a:gd name="connsiteY17" fmla="*/ 29198 h 6699280"/>
              <a:gd name="connsiteX18" fmla="*/ 2015679 w 6110291"/>
              <a:gd name="connsiteY18" fmla="*/ 113 h 6699280"/>
              <a:gd name="connsiteX0" fmla="*/ 2015679 w 6110291"/>
              <a:gd name="connsiteY0" fmla="*/ 113 h 6699280"/>
              <a:gd name="connsiteX1" fmla="*/ 2317400 w 6110291"/>
              <a:gd name="connsiteY1" fmla="*/ 8151 h 6699280"/>
              <a:gd name="connsiteX2" fmla="*/ 2341699 w 6110291"/>
              <a:gd name="connsiteY2" fmla="*/ 10251 h 6699280"/>
              <a:gd name="connsiteX3" fmla="*/ 2430904 w 6110291"/>
              <a:gd name="connsiteY3" fmla="*/ 11336 h 6699280"/>
              <a:gd name="connsiteX4" fmla="*/ 6110291 w 6110291"/>
              <a:gd name="connsiteY4" fmla="*/ 3264314 h 6699280"/>
              <a:gd name="connsiteX5" fmla="*/ 3781429 w 6110291"/>
              <a:gd name="connsiteY5" fmla="*/ 5897183 h 6699280"/>
              <a:gd name="connsiteX6" fmla="*/ 3740473 w 6110291"/>
              <a:gd name="connsiteY6" fmla="*/ 5894630 h 6699280"/>
              <a:gd name="connsiteX7" fmla="*/ 3709989 w 6110291"/>
              <a:gd name="connsiteY7" fmla="*/ 5896783 h 6699280"/>
              <a:gd name="connsiteX8" fmla="*/ 2676966 w 6110291"/>
              <a:gd name="connsiteY8" fmla="*/ 5378035 h 6699280"/>
              <a:gd name="connsiteX9" fmla="*/ 2609851 w 6110291"/>
              <a:gd name="connsiteY9" fmla="*/ 5292709 h 6699280"/>
              <a:gd name="connsiteX10" fmla="*/ 2609851 w 6110291"/>
              <a:gd name="connsiteY10" fmla="*/ 5309816 h 6699280"/>
              <a:gd name="connsiteX11" fmla="*/ 2615655 w 6110291"/>
              <a:gd name="connsiteY11" fmla="*/ 5341012 h 6699280"/>
              <a:gd name="connsiteX12" fmla="*/ 3810000 w 6110291"/>
              <a:gd name="connsiteY12" fmla="*/ 6689755 h 6699280"/>
              <a:gd name="connsiteX13" fmla="*/ 2609851 w 6110291"/>
              <a:gd name="connsiteY13" fmla="*/ 6699280 h 6699280"/>
              <a:gd name="connsiteX14" fmla="*/ 2609850 w 6110291"/>
              <a:gd name="connsiteY14" fmla="*/ 6689755 h 6699280"/>
              <a:gd name="connsiteX15" fmla="*/ 0 w 6110291"/>
              <a:gd name="connsiteY15" fmla="*/ 6699280 h 6699280"/>
              <a:gd name="connsiteX16" fmla="*/ 4762 w 6110291"/>
              <a:gd name="connsiteY16" fmla="*/ 569735 h 6699280"/>
              <a:gd name="connsiteX17" fmla="*/ 1482948 w 6110291"/>
              <a:gd name="connsiteY17" fmla="*/ 29198 h 6699280"/>
              <a:gd name="connsiteX18" fmla="*/ 2015679 w 6110291"/>
              <a:gd name="connsiteY18" fmla="*/ 113 h 6699280"/>
              <a:gd name="connsiteX0" fmla="*/ 2015679 w 6110291"/>
              <a:gd name="connsiteY0" fmla="*/ 113 h 6699280"/>
              <a:gd name="connsiteX1" fmla="*/ 2317400 w 6110291"/>
              <a:gd name="connsiteY1" fmla="*/ 8151 h 6699280"/>
              <a:gd name="connsiteX2" fmla="*/ 2341699 w 6110291"/>
              <a:gd name="connsiteY2" fmla="*/ 10251 h 6699280"/>
              <a:gd name="connsiteX3" fmla="*/ 2430904 w 6110291"/>
              <a:gd name="connsiteY3" fmla="*/ 11336 h 6699280"/>
              <a:gd name="connsiteX4" fmla="*/ 6110291 w 6110291"/>
              <a:gd name="connsiteY4" fmla="*/ 3264314 h 6699280"/>
              <a:gd name="connsiteX5" fmla="*/ 3781429 w 6110291"/>
              <a:gd name="connsiteY5" fmla="*/ 5897183 h 6699280"/>
              <a:gd name="connsiteX6" fmla="*/ 3740473 w 6110291"/>
              <a:gd name="connsiteY6" fmla="*/ 5894630 h 6699280"/>
              <a:gd name="connsiteX7" fmla="*/ 3709989 w 6110291"/>
              <a:gd name="connsiteY7" fmla="*/ 5896783 h 6699280"/>
              <a:gd name="connsiteX8" fmla="*/ 2676966 w 6110291"/>
              <a:gd name="connsiteY8" fmla="*/ 5378035 h 6699280"/>
              <a:gd name="connsiteX9" fmla="*/ 2609851 w 6110291"/>
              <a:gd name="connsiteY9" fmla="*/ 5292709 h 6699280"/>
              <a:gd name="connsiteX10" fmla="*/ 2609851 w 6110291"/>
              <a:gd name="connsiteY10" fmla="*/ 5309816 h 6699280"/>
              <a:gd name="connsiteX11" fmla="*/ 2615655 w 6110291"/>
              <a:gd name="connsiteY11" fmla="*/ 5341012 h 6699280"/>
              <a:gd name="connsiteX12" fmla="*/ 3810000 w 6110291"/>
              <a:gd name="connsiteY12" fmla="*/ 6689755 h 6699280"/>
              <a:gd name="connsiteX13" fmla="*/ 2609851 w 6110291"/>
              <a:gd name="connsiteY13" fmla="*/ 6699280 h 6699280"/>
              <a:gd name="connsiteX14" fmla="*/ 2609850 w 6110291"/>
              <a:gd name="connsiteY14" fmla="*/ 6689755 h 6699280"/>
              <a:gd name="connsiteX15" fmla="*/ 0 w 6110291"/>
              <a:gd name="connsiteY15" fmla="*/ 6699280 h 6699280"/>
              <a:gd name="connsiteX16" fmla="*/ 4762 w 6110291"/>
              <a:gd name="connsiteY16" fmla="*/ 569735 h 6699280"/>
              <a:gd name="connsiteX17" fmla="*/ 1482948 w 6110291"/>
              <a:gd name="connsiteY17" fmla="*/ 29198 h 6699280"/>
              <a:gd name="connsiteX18" fmla="*/ 2015679 w 6110291"/>
              <a:gd name="connsiteY18" fmla="*/ 113 h 6699280"/>
              <a:gd name="connsiteX0" fmla="*/ 2015679 w 6110291"/>
              <a:gd name="connsiteY0" fmla="*/ 113 h 6699280"/>
              <a:gd name="connsiteX1" fmla="*/ 2317400 w 6110291"/>
              <a:gd name="connsiteY1" fmla="*/ 8151 h 6699280"/>
              <a:gd name="connsiteX2" fmla="*/ 2341699 w 6110291"/>
              <a:gd name="connsiteY2" fmla="*/ 10251 h 6699280"/>
              <a:gd name="connsiteX3" fmla="*/ 2430904 w 6110291"/>
              <a:gd name="connsiteY3" fmla="*/ 11336 h 6699280"/>
              <a:gd name="connsiteX4" fmla="*/ 6110291 w 6110291"/>
              <a:gd name="connsiteY4" fmla="*/ 3264314 h 6699280"/>
              <a:gd name="connsiteX5" fmla="*/ 3781429 w 6110291"/>
              <a:gd name="connsiteY5" fmla="*/ 5897183 h 6699280"/>
              <a:gd name="connsiteX6" fmla="*/ 3740473 w 6110291"/>
              <a:gd name="connsiteY6" fmla="*/ 5894630 h 6699280"/>
              <a:gd name="connsiteX7" fmla="*/ 3709989 w 6110291"/>
              <a:gd name="connsiteY7" fmla="*/ 5896783 h 6699280"/>
              <a:gd name="connsiteX8" fmla="*/ 2676966 w 6110291"/>
              <a:gd name="connsiteY8" fmla="*/ 5378035 h 6699280"/>
              <a:gd name="connsiteX9" fmla="*/ 2609851 w 6110291"/>
              <a:gd name="connsiteY9" fmla="*/ 5292709 h 6699280"/>
              <a:gd name="connsiteX10" fmla="*/ 2609851 w 6110291"/>
              <a:gd name="connsiteY10" fmla="*/ 5309816 h 6699280"/>
              <a:gd name="connsiteX11" fmla="*/ 2615655 w 6110291"/>
              <a:gd name="connsiteY11" fmla="*/ 5341012 h 6699280"/>
              <a:gd name="connsiteX12" fmla="*/ 3810000 w 6110291"/>
              <a:gd name="connsiteY12" fmla="*/ 6689755 h 6699280"/>
              <a:gd name="connsiteX13" fmla="*/ 2609851 w 6110291"/>
              <a:gd name="connsiteY13" fmla="*/ 6699280 h 6699280"/>
              <a:gd name="connsiteX14" fmla="*/ 2609850 w 6110291"/>
              <a:gd name="connsiteY14" fmla="*/ 6689755 h 6699280"/>
              <a:gd name="connsiteX15" fmla="*/ 0 w 6110291"/>
              <a:gd name="connsiteY15" fmla="*/ 6699280 h 6699280"/>
              <a:gd name="connsiteX16" fmla="*/ 4762 w 6110291"/>
              <a:gd name="connsiteY16" fmla="*/ 569735 h 6699280"/>
              <a:gd name="connsiteX17" fmla="*/ 1482948 w 6110291"/>
              <a:gd name="connsiteY17" fmla="*/ 29198 h 6699280"/>
              <a:gd name="connsiteX18" fmla="*/ 2015679 w 6110291"/>
              <a:gd name="connsiteY18" fmla="*/ 113 h 6699280"/>
              <a:gd name="connsiteX0" fmla="*/ 2015679 w 6110291"/>
              <a:gd name="connsiteY0" fmla="*/ 113 h 6699280"/>
              <a:gd name="connsiteX1" fmla="*/ 2317400 w 6110291"/>
              <a:gd name="connsiteY1" fmla="*/ 8151 h 6699280"/>
              <a:gd name="connsiteX2" fmla="*/ 2430904 w 6110291"/>
              <a:gd name="connsiteY2" fmla="*/ 11336 h 6699280"/>
              <a:gd name="connsiteX3" fmla="*/ 6110291 w 6110291"/>
              <a:gd name="connsiteY3" fmla="*/ 3264314 h 6699280"/>
              <a:gd name="connsiteX4" fmla="*/ 3781429 w 6110291"/>
              <a:gd name="connsiteY4" fmla="*/ 5897183 h 6699280"/>
              <a:gd name="connsiteX5" fmla="*/ 3740473 w 6110291"/>
              <a:gd name="connsiteY5" fmla="*/ 5894630 h 6699280"/>
              <a:gd name="connsiteX6" fmla="*/ 3709989 w 6110291"/>
              <a:gd name="connsiteY6" fmla="*/ 5896783 h 6699280"/>
              <a:gd name="connsiteX7" fmla="*/ 2676966 w 6110291"/>
              <a:gd name="connsiteY7" fmla="*/ 5378035 h 6699280"/>
              <a:gd name="connsiteX8" fmla="*/ 2609851 w 6110291"/>
              <a:gd name="connsiteY8" fmla="*/ 5292709 h 6699280"/>
              <a:gd name="connsiteX9" fmla="*/ 2609851 w 6110291"/>
              <a:gd name="connsiteY9" fmla="*/ 5309816 h 6699280"/>
              <a:gd name="connsiteX10" fmla="*/ 2615655 w 6110291"/>
              <a:gd name="connsiteY10" fmla="*/ 5341012 h 6699280"/>
              <a:gd name="connsiteX11" fmla="*/ 3810000 w 6110291"/>
              <a:gd name="connsiteY11" fmla="*/ 6689755 h 6699280"/>
              <a:gd name="connsiteX12" fmla="*/ 2609851 w 6110291"/>
              <a:gd name="connsiteY12" fmla="*/ 6699280 h 6699280"/>
              <a:gd name="connsiteX13" fmla="*/ 2609850 w 6110291"/>
              <a:gd name="connsiteY13" fmla="*/ 6689755 h 6699280"/>
              <a:gd name="connsiteX14" fmla="*/ 0 w 6110291"/>
              <a:gd name="connsiteY14" fmla="*/ 6699280 h 6699280"/>
              <a:gd name="connsiteX15" fmla="*/ 4762 w 6110291"/>
              <a:gd name="connsiteY15" fmla="*/ 569735 h 6699280"/>
              <a:gd name="connsiteX16" fmla="*/ 1482948 w 6110291"/>
              <a:gd name="connsiteY16" fmla="*/ 29198 h 6699280"/>
              <a:gd name="connsiteX17" fmla="*/ 2015679 w 6110291"/>
              <a:gd name="connsiteY17" fmla="*/ 113 h 6699280"/>
              <a:gd name="connsiteX0" fmla="*/ 2015679 w 6110291"/>
              <a:gd name="connsiteY0" fmla="*/ 234190 h 6933357"/>
              <a:gd name="connsiteX1" fmla="*/ 2430904 w 6110291"/>
              <a:gd name="connsiteY1" fmla="*/ 245413 h 6933357"/>
              <a:gd name="connsiteX2" fmla="*/ 6110291 w 6110291"/>
              <a:gd name="connsiteY2" fmla="*/ 3498391 h 6933357"/>
              <a:gd name="connsiteX3" fmla="*/ 3781429 w 6110291"/>
              <a:gd name="connsiteY3" fmla="*/ 6131260 h 6933357"/>
              <a:gd name="connsiteX4" fmla="*/ 3740473 w 6110291"/>
              <a:gd name="connsiteY4" fmla="*/ 6128707 h 6933357"/>
              <a:gd name="connsiteX5" fmla="*/ 3709989 w 6110291"/>
              <a:gd name="connsiteY5" fmla="*/ 6130860 h 6933357"/>
              <a:gd name="connsiteX6" fmla="*/ 2676966 w 6110291"/>
              <a:gd name="connsiteY6" fmla="*/ 5612112 h 6933357"/>
              <a:gd name="connsiteX7" fmla="*/ 2609851 w 6110291"/>
              <a:gd name="connsiteY7" fmla="*/ 5526786 h 6933357"/>
              <a:gd name="connsiteX8" fmla="*/ 2609851 w 6110291"/>
              <a:gd name="connsiteY8" fmla="*/ 5543893 h 6933357"/>
              <a:gd name="connsiteX9" fmla="*/ 2615655 w 6110291"/>
              <a:gd name="connsiteY9" fmla="*/ 5575089 h 6933357"/>
              <a:gd name="connsiteX10" fmla="*/ 3810000 w 6110291"/>
              <a:gd name="connsiteY10" fmla="*/ 6923832 h 6933357"/>
              <a:gd name="connsiteX11" fmla="*/ 2609851 w 6110291"/>
              <a:gd name="connsiteY11" fmla="*/ 6933357 h 6933357"/>
              <a:gd name="connsiteX12" fmla="*/ 2609850 w 6110291"/>
              <a:gd name="connsiteY12" fmla="*/ 6923832 h 6933357"/>
              <a:gd name="connsiteX13" fmla="*/ 0 w 6110291"/>
              <a:gd name="connsiteY13" fmla="*/ 6933357 h 6933357"/>
              <a:gd name="connsiteX14" fmla="*/ 4762 w 6110291"/>
              <a:gd name="connsiteY14" fmla="*/ 803812 h 6933357"/>
              <a:gd name="connsiteX15" fmla="*/ 1482948 w 6110291"/>
              <a:gd name="connsiteY15" fmla="*/ 263275 h 6933357"/>
              <a:gd name="connsiteX16" fmla="*/ 2015679 w 6110291"/>
              <a:gd name="connsiteY16" fmla="*/ 234190 h 6933357"/>
              <a:gd name="connsiteX0" fmla="*/ 2015679 w 6110291"/>
              <a:gd name="connsiteY0" fmla="*/ 1010 h 6700177"/>
              <a:gd name="connsiteX1" fmla="*/ 2430904 w 6110291"/>
              <a:gd name="connsiteY1" fmla="*/ 12233 h 6700177"/>
              <a:gd name="connsiteX2" fmla="*/ 6110291 w 6110291"/>
              <a:gd name="connsiteY2" fmla="*/ 3265211 h 6700177"/>
              <a:gd name="connsiteX3" fmla="*/ 3781429 w 6110291"/>
              <a:gd name="connsiteY3" fmla="*/ 5898080 h 6700177"/>
              <a:gd name="connsiteX4" fmla="*/ 3740473 w 6110291"/>
              <a:gd name="connsiteY4" fmla="*/ 5895527 h 6700177"/>
              <a:gd name="connsiteX5" fmla="*/ 3709989 w 6110291"/>
              <a:gd name="connsiteY5" fmla="*/ 5897680 h 6700177"/>
              <a:gd name="connsiteX6" fmla="*/ 2676966 w 6110291"/>
              <a:gd name="connsiteY6" fmla="*/ 5378932 h 6700177"/>
              <a:gd name="connsiteX7" fmla="*/ 2609851 w 6110291"/>
              <a:gd name="connsiteY7" fmla="*/ 5293606 h 6700177"/>
              <a:gd name="connsiteX8" fmla="*/ 2609851 w 6110291"/>
              <a:gd name="connsiteY8" fmla="*/ 5310713 h 6700177"/>
              <a:gd name="connsiteX9" fmla="*/ 2615655 w 6110291"/>
              <a:gd name="connsiteY9" fmla="*/ 5341909 h 6700177"/>
              <a:gd name="connsiteX10" fmla="*/ 3810000 w 6110291"/>
              <a:gd name="connsiteY10" fmla="*/ 6690652 h 6700177"/>
              <a:gd name="connsiteX11" fmla="*/ 2609851 w 6110291"/>
              <a:gd name="connsiteY11" fmla="*/ 6700177 h 6700177"/>
              <a:gd name="connsiteX12" fmla="*/ 2609850 w 6110291"/>
              <a:gd name="connsiteY12" fmla="*/ 6690652 h 6700177"/>
              <a:gd name="connsiteX13" fmla="*/ 0 w 6110291"/>
              <a:gd name="connsiteY13" fmla="*/ 6700177 h 6700177"/>
              <a:gd name="connsiteX14" fmla="*/ 4762 w 6110291"/>
              <a:gd name="connsiteY14" fmla="*/ 570632 h 6700177"/>
              <a:gd name="connsiteX15" fmla="*/ 1482948 w 6110291"/>
              <a:gd name="connsiteY15" fmla="*/ 30095 h 6700177"/>
              <a:gd name="connsiteX16" fmla="*/ 2015679 w 6110291"/>
              <a:gd name="connsiteY16" fmla="*/ 1010 h 6700177"/>
              <a:gd name="connsiteX0" fmla="*/ 1482948 w 6110291"/>
              <a:gd name="connsiteY0" fmla="*/ 274297 h 6944379"/>
              <a:gd name="connsiteX1" fmla="*/ 2430904 w 6110291"/>
              <a:gd name="connsiteY1" fmla="*/ 256435 h 6944379"/>
              <a:gd name="connsiteX2" fmla="*/ 6110291 w 6110291"/>
              <a:gd name="connsiteY2" fmla="*/ 3509413 h 6944379"/>
              <a:gd name="connsiteX3" fmla="*/ 3781429 w 6110291"/>
              <a:gd name="connsiteY3" fmla="*/ 6142282 h 6944379"/>
              <a:gd name="connsiteX4" fmla="*/ 3740473 w 6110291"/>
              <a:gd name="connsiteY4" fmla="*/ 6139729 h 6944379"/>
              <a:gd name="connsiteX5" fmla="*/ 3709989 w 6110291"/>
              <a:gd name="connsiteY5" fmla="*/ 6141882 h 6944379"/>
              <a:gd name="connsiteX6" fmla="*/ 2676966 w 6110291"/>
              <a:gd name="connsiteY6" fmla="*/ 5623134 h 6944379"/>
              <a:gd name="connsiteX7" fmla="*/ 2609851 w 6110291"/>
              <a:gd name="connsiteY7" fmla="*/ 5537808 h 6944379"/>
              <a:gd name="connsiteX8" fmla="*/ 2609851 w 6110291"/>
              <a:gd name="connsiteY8" fmla="*/ 5554915 h 6944379"/>
              <a:gd name="connsiteX9" fmla="*/ 2615655 w 6110291"/>
              <a:gd name="connsiteY9" fmla="*/ 5586111 h 6944379"/>
              <a:gd name="connsiteX10" fmla="*/ 3810000 w 6110291"/>
              <a:gd name="connsiteY10" fmla="*/ 6934854 h 6944379"/>
              <a:gd name="connsiteX11" fmla="*/ 2609851 w 6110291"/>
              <a:gd name="connsiteY11" fmla="*/ 6944379 h 6944379"/>
              <a:gd name="connsiteX12" fmla="*/ 2609850 w 6110291"/>
              <a:gd name="connsiteY12" fmla="*/ 6934854 h 6944379"/>
              <a:gd name="connsiteX13" fmla="*/ 0 w 6110291"/>
              <a:gd name="connsiteY13" fmla="*/ 6944379 h 6944379"/>
              <a:gd name="connsiteX14" fmla="*/ 4762 w 6110291"/>
              <a:gd name="connsiteY14" fmla="*/ 814834 h 6944379"/>
              <a:gd name="connsiteX15" fmla="*/ 1482948 w 6110291"/>
              <a:gd name="connsiteY15" fmla="*/ 274297 h 6944379"/>
              <a:gd name="connsiteX0" fmla="*/ 1482948 w 6110291"/>
              <a:gd name="connsiteY0" fmla="*/ 46841 h 6716923"/>
              <a:gd name="connsiteX1" fmla="*/ 2430904 w 6110291"/>
              <a:gd name="connsiteY1" fmla="*/ 28979 h 6716923"/>
              <a:gd name="connsiteX2" fmla="*/ 6110291 w 6110291"/>
              <a:gd name="connsiteY2" fmla="*/ 3281957 h 6716923"/>
              <a:gd name="connsiteX3" fmla="*/ 3781429 w 6110291"/>
              <a:gd name="connsiteY3" fmla="*/ 5914826 h 6716923"/>
              <a:gd name="connsiteX4" fmla="*/ 3740473 w 6110291"/>
              <a:gd name="connsiteY4" fmla="*/ 5912273 h 6716923"/>
              <a:gd name="connsiteX5" fmla="*/ 3709989 w 6110291"/>
              <a:gd name="connsiteY5" fmla="*/ 5914426 h 6716923"/>
              <a:gd name="connsiteX6" fmla="*/ 2676966 w 6110291"/>
              <a:gd name="connsiteY6" fmla="*/ 5395678 h 6716923"/>
              <a:gd name="connsiteX7" fmla="*/ 2609851 w 6110291"/>
              <a:gd name="connsiteY7" fmla="*/ 5310352 h 6716923"/>
              <a:gd name="connsiteX8" fmla="*/ 2609851 w 6110291"/>
              <a:gd name="connsiteY8" fmla="*/ 5327459 h 6716923"/>
              <a:gd name="connsiteX9" fmla="*/ 2615655 w 6110291"/>
              <a:gd name="connsiteY9" fmla="*/ 5358655 h 6716923"/>
              <a:gd name="connsiteX10" fmla="*/ 3810000 w 6110291"/>
              <a:gd name="connsiteY10" fmla="*/ 6707398 h 6716923"/>
              <a:gd name="connsiteX11" fmla="*/ 2609851 w 6110291"/>
              <a:gd name="connsiteY11" fmla="*/ 6716923 h 6716923"/>
              <a:gd name="connsiteX12" fmla="*/ 2609850 w 6110291"/>
              <a:gd name="connsiteY12" fmla="*/ 6707398 h 6716923"/>
              <a:gd name="connsiteX13" fmla="*/ 0 w 6110291"/>
              <a:gd name="connsiteY13" fmla="*/ 6716923 h 6716923"/>
              <a:gd name="connsiteX14" fmla="*/ 4762 w 6110291"/>
              <a:gd name="connsiteY14" fmla="*/ 587378 h 6716923"/>
              <a:gd name="connsiteX15" fmla="*/ 1482948 w 6110291"/>
              <a:gd name="connsiteY15" fmla="*/ 46841 h 6716923"/>
              <a:gd name="connsiteX0" fmla="*/ 1482948 w 6110291"/>
              <a:gd name="connsiteY0" fmla="*/ 24604 h 6694686"/>
              <a:gd name="connsiteX1" fmla="*/ 2430904 w 6110291"/>
              <a:gd name="connsiteY1" fmla="*/ 6742 h 6694686"/>
              <a:gd name="connsiteX2" fmla="*/ 6110291 w 6110291"/>
              <a:gd name="connsiteY2" fmla="*/ 3259720 h 6694686"/>
              <a:gd name="connsiteX3" fmla="*/ 3781429 w 6110291"/>
              <a:gd name="connsiteY3" fmla="*/ 5892589 h 6694686"/>
              <a:gd name="connsiteX4" fmla="*/ 3740473 w 6110291"/>
              <a:gd name="connsiteY4" fmla="*/ 5890036 h 6694686"/>
              <a:gd name="connsiteX5" fmla="*/ 3709989 w 6110291"/>
              <a:gd name="connsiteY5" fmla="*/ 5892189 h 6694686"/>
              <a:gd name="connsiteX6" fmla="*/ 2676966 w 6110291"/>
              <a:gd name="connsiteY6" fmla="*/ 5373441 h 6694686"/>
              <a:gd name="connsiteX7" fmla="*/ 2609851 w 6110291"/>
              <a:gd name="connsiteY7" fmla="*/ 5288115 h 6694686"/>
              <a:gd name="connsiteX8" fmla="*/ 2609851 w 6110291"/>
              <a:gd name="connsiteY8" fmla="*/ 5305222 h 6694686"/>
              <a:gd name="connsiteX9" fmla="*/ 2615655 w 6110291"/>
              <a:gd name="connsiteY9" fmla="*/ 5336418 h 6694686"/>
              <a:gd name="connsiteX10" fmla="*/ 3810000 w 6110291"/>
              <a:gd name="connsiteY10" fmla="*/ 6685161 h 6694686"/>
              <a:gd name="connsiteX11" fmla="*/ 2609851 w 6110291"/>
              <a:gd name="connsiteY11" fmla="*/ 6694686 h 6694686"/>
              <a:gd name="connsiteX12" fmla="*/ 2609850 w 6110291"/>
              <a:gd name="connsiteY12" fmla="*/ 6685161 h 6694686"/>
              <a:gd name="connsiteX13" fmla="*/ 0 w 6110291"/>
              <a:gd name="connsiteY13" fmla="*/ 6694686 h 6694686"/>
              <a:gd name="connsiteX14" fmla="*/ 4762 w 6110291"/>
              <a:gd name="connsiteY14" fmla="*/ 565141 h 6694686"/>
              <a:gd name="connsiteX15" fmla="*/ 1482948 w 6110291"/>
              <a:gd name="connsiteY15" fmla="*/ 24604 h 6694686"/>
              <a:gd name="connsiteX0" fmla="*/ 4762 w 6110291"/>
              <a:gd name="connsiteY0" fmla="*/ 878166 h 7007711"/>
              <a:gd name="connsiteX1" fmla="*/ 2430904 w 6110291"/>
              <a:gd name="connsiteY1" fmla="*/ 319767 h 7007711"/>
              <a:gd name="connsiteX2" fmla="*/ 6110291 w 6110291"/>
              <a:gd name="connsiteY2" fmla="*/ 3572745 h 7007711"/>
              <a:gd name="connsiteX3" fmla="*/ 3781429 w 6110291"/>
              <a:gd name="connsiteY3" fmla="*/ 6205614 h 7007711"/>
              <a:gd name="connsiteX4" fmla="*/ 3740473 w 6110291"/>
              <a:gd name="connsiteY4" fmla="*/ 6203061 h 7007711"/>
              <a:gd name="connsiteX5" fmla="*/ 3709989 w 6110291"/>
              <a:gd name="connsiteY5" fmla="*/ 6205214 h 7007711"/>
              <a:gd name="connsiteX6" fmla="*/ 2676966 w 6110291"/>
              <a:gd name="connsiteY6" fmla="*/ 5686466 h 7007711"/>
              <a:gd name="connsiteX7" fmla="*/ 2609851 w 6110291"/>
              <a:gd name="connsiteY7" fmla="*/ 5601140 h 7007711"/>
              <a:gd name="connsiteX8" fmla="*/ 2609851 w 6110291"/>
              <a:gd name="connsiteY8" fmla="*/ 5618247 h 7007711"/>
              <a:gd name="connsiteX9" fmla="*/ 2615655 w 6110291"/>
              <a:gd name="connsiteY9" fmla="*/ 5649443 h 7007711"/>
              <a:gd name="connsiteX10" fmla="*/ 3810000 w 6110291"/>
              <a:gd name="connsiteY10" fmla="*/ 6998186 h 7007711"/>
              <a:gd name="connsiteX11" fmla="*/ 2609851 w 6110291"/>
              <a:gd name="connsiteY11" fmla="*/ 7007711 h 7007711"/>
              <a:gd name="connsiteX12" fmla="*/ 2609850 w 6110291"/>
              <a:gd name="connsiteY12" fmla="*/ 6998186 h 7007711"/>
              <a:gd name="connsiteX13" fmla="*/ 0 w 6110291"/>
              <a:gd name="connsiteY13" fmla="*/ 7007711 h 7007711"/>
              <a:gd name="connsiteX14" fmla="*/ 4762 w 6110291"/>
              <a:gd name="connsiteY14" fmla="*/ 878166 h 7007711"/>
              <a:gd name="connsiteX0" fmla="*/ 4762 w 6110291"/>
              <a:gd name="connsiteY0" fmla="*/ 678290 h 6807835"/>
              <a:gd name="connsiteX1" fmla="*/ 2430904 w 6110291"/>
              <a:gd name="connsiteY1" fmla="*/ 119891 h 6807835"/>
              <a:gd name="connsiteX2" fmla="*/ 6110291 w 6110291"/>
              <a:gd name="connsiteY2" fmla="*/ 3372869 h 6807835"/>
              <a:gd name="connsiteX3" fmla="*/ 3781429 w 6110291"/>
              <a:gd name="connsiteY3" fmla="*/ 6005738 h 6807835"/>
              <a:gd name="connsiteX4" fmla="*/ 3740473 w 6110291"/>
              <a:gd name="connsiteY4" fmla="*/ 6003185 h 6807835"/>
              <a:gd name="connsiteX5" fmla="*/ 3709989 w 6110291"/>
              <a:gd name="connsiteY5" fmla="*/ 6005338 h 6807835"/>
              <a:gd name="connsiteX6" fmla="*/ 2676966 w 6110291"/>
              <a:gd name="connsiteY6" fmla="*/ 5486590 h 6807835"/>
              <a:gd name="connsiteX7" fmla="*/ 2609851 w 6110291"/>
              <a:gd name="connsiteY7" fmla="*/ 5401264 h 6807835"/>
              <a:gd name="connsiteX8" fmla="*/ 2609851 w 6110291"/>
              <a:gd name="connsiteY8" fmla="*/ 5418371 h 6807835"/>
              <a:gd name="connsiteX9" fmla="*/ 2615655 w 6110291"/>
              <a:gd name="connsiteY9" fmla="*/ 5449567 h 6807835"/>
              <a:gd name="connsiteX10" fmla="*/ 3810000 w 6110291"/>
              <a:gd name="connsiteY10" fmla="*/ 6798310 h 6807835"/>
              <a:gd name="connsiteX11" fmla="*/ 2609851 w 6110291"/>
              <a:gd name="connsiteY11" fmla="*/ 6807835 h 6807835"/>
              <a:gd name="connsiteX12" fmla="*/ 2609850 w 6110291"/>
              <a:gd name="connsiteY12" fmla="*/ 6798310 h 6807835"/>
              <a:gd name="connsiteX13" fmla="*/ 0 w 6110291"/>
              <a:gd name="connsiteY13" fmla="*/ 6807835 h 6807835"/>
              <a:gd name="connsiteX14" fmla="*/ 4762 w 6110291"/>
              <a:gd name="connsiteY14" fmla="*/ 678290 h 6807835"/>
              <a:gd name="connsiteX0" fmla="*/ 4762 w 6110291"/>
              <a:gd name="connsiteY0" fmla="*/ 558399 h 6687944"/>
              <a:gd name="connsiteX1" fmla="*/ 2430904 w 6110291"/>
              <a:gd name="connsiteY1" fmla="*/ 0 h 6687944"/>
              <a:gd name="connsiteX2" fmla="*/ 6110291 w 6110291"/>
              <a:gd name="connsiteY2" fmla="*/ 3252978 h 6687944"/>
              <a:gd name="connsiteX3" fmla="*/ 3781429 w 6110291"/>
              <a:gd name="connsiteY3" fmla="*/ 5885847 h 6687944"/>
              <a:gd name="connsiteX4" fmla="*/ 3740473 w 6110291"/>
              <a:gd name="connsiteY4" fmla="*/ 5883294 h 6687944"/>
              <a:gd name="connsiteX5" fmla="*/ 3709989 w 6110291"/>
              <a:gd name="connsiteY5" fmla="*/ 5885447 h 6687944"/>
              <a:gd name="connsiteX6" fmla="*/ 2676966 w 6110291"/>
              <a:gd name="connsiteY6" fmla="*/ 5366699 h 6687944"/>
              <a:gd name="connsiteX7" fmla="*/ 2609851 w 6110291"/>
              <a:gd name="connsiteY7" fmla="*/ 5281373 h 6687944"/>
              <a:gd name="connsiteX8" fmla="*/ 2609851 w 6110291"/>
              <a:gd name="connsiteY8" fmla="*/ 5298480 h 6687944"/>
              <a:gd name="connsiteX9" fmla="*/ 2615655 w 6110291"/>
              <a:gd name="connsiteY9" fmla="*/ 5329676 h 6687944"/>
              <a:gd name="connsiteX10" fmla="*/ 3810000 w 6110291"/>
              <a:gd name="connsiteY10" fmla="*/ 6678419 h 6687944"/>
              <a:gd name="connsiteX11" fmla="*/ 2609851 w 6110291"/>
              <a:gd name="connsiteY11" fmla="*/ 6687944 h 6687944"/>
              <a:gd name="connsiteX12" fmla="*/ 2609850 w 6110291"/>
              <a:gd name="connsiteY12" fmla="*/ 6678419 h 6687944"/>
              <a:gd name="connsiteX13" fmla="*/ 0 w 6110291"/>
              <a:gd name="connsiteY13" fmla="*/ 6687944 h 6687944"/>
              <a:gd name="connsiteX14" fmla="*/ 4762 w 6110291"/>
              <a:gd name="connsiteY14" fmla="*/ 558399 h 6687944"/>
              <a:gd name="connsiteX0" fmla="*/ 4762 w 6110291"/>
              <a:gd name="connsiteY0" fmla="*/ 558399 h 6687944"/>
              <a:gd name="connsiteX1" fmla="*/ 2430904 w 6110291"/>
              <a:gd name="connsiteY1" fmla="*/ 0 h 6687944"/>
              <a:gd name="connsiteX2" fmla="*/ 6110291 w 6110291"/>
              <a:gd name="connsiteY2" fmla="*/ 3252978 h 6687944"/>
              <a:gd name="connsiteX3" fmla="*/ 3781429 w 6110291"/>
              <a:gd name="connsiteY3" fmla="*/ 5885847 h 6687944"/>
              <a:gd name="connsiteX4" fmla="*/ 3740473 w 6110291"/>
              <a:gd name="connsiteY4" fmla="*/ 5883294 h 6687944"/>
              <a:gd name="connsiteX5" fmla="*/ 3709989 w 6110291"/>
              <a:gd name="connsiteY5" fmla="*/ 5885447 h 6687944"/>
              <a:gd name="connsiteX6" fmla="*/ 2676966 w 6110291"/>
              <a:gd name="connsiteY6" fmla="*/ 5366699 h 6687944"/>
              <a:gd name="connsiteX7" fmla="*/ 2609851 w 6110291"/>
              <a:gd name="connsiteY7" fmla="*/ 5281373 h 6687944"/>
              <a:gd name="connsiteX8" fmla="*/ 2609851 w 6110291"/>
              <a:gd name="connsiteY8" fmla="*/ 5298480 h 6687944"/>
              <a:gd name="connsiteX9" fmla="*/ 2615655 w 6110291"/>
              <a:gd name="connsiteY9" fmla="*/ 5329676 h 6687944"/>
              <a:gd name="connsiteX10" fmla="*/ 3810000 w 6110291"/>
              <a:gd name="connsiteY10" fmla="*/ 6678419 h 6687944"/>
              <a:gd name="connsiteX11" fmla="*/ 2609851 w 6110291"/>
              <a:gd name="connsiteY11" fmla="*/ 6687944 h 6687944"/>
              <a:gd name="connsiteX12" fmla="*/ 2609850 w 6110291"/>
              <a:gd name="connsiteY12" fmla="*/ 6678419 h 6687944"/>
              <a:gd name="connsiteX13" fmla="*/ 0 w 6110291"/>
              <a:gd name="connsiteY13" fmla="*/ 6687944 h 6687944"/>
              <a:gd name="connsiteX14" fmla="*/ 4762 w 6110291"/>
              <a:gd name="connsiteY14" fmla="*/ 558399 h 6687944"/>
              <a:gd name="connsiteX0" fmla="*/ 4762 w 6110291"/>
              <a:gd name="connsiteY0" fmla="*/ 558399 h 6687944"/>
              <a:gd name="connsiteX1" fmla="*/ 2430904 w 6110291"/>
              <a:gd name="connsiteY1" fmla="*/ 0 h 6687944"/>
              <a:gd name="connsiteX2" fmla="*/ 6110291 w 6110291"/>
              <a:gd name="connsiteY2" fmla="*/ 3252978 h 6687944"/>
              <a:gd name="connsiteX3" fmla="*/ 3781429 w 6110291"/>
              <a:gd name="connsiteY3" fmla="*/ 5885847 h 6687944"/>
              <a:gd name="connsiteX4" fmla="*/ 3740473 w 6110291"/>
              <a:gd name="connsiteY4" fmla="*/ 5883294 h 6687944"/>
              <a:gd name="connsiteX5" fmla="*/ 3709989 w 6110291"/>
              <a:gd name="connsiteY5" fmla="*/ 5885447 h 6687944"/>
              <a:gd name="connsiteX6" fmla="*/ 2676966 w 6110291"/>
              <a:gd name="connsiteY6" fmla="*/ 5366699 h 6687944"/>
              <a:gd name="connsiteX7" fmla="*/ 2609851 w 6110291"/>
              <a:gd name="connsiteY7" fmla="*/ 5281373 h 6687944"/>
              <a:gd name="connsiteX8" fmla="*/ 2609851 w 6110291"/>
              <a:gd name="connsiteY8" fmla="*/ 5298480 h 6687944"/>
              <a:gd name="connsiteX9" fmla="*/ 2615655 w 6110291"/>
              <a:gd name="connsiteY9" fmla="*/ 5329676 h 6687944"/>
              <a:gd name="connsiteX10" fmla="*/ 3810000 w 6110291"/>
              <a:gd name="connsiteY10" fmla="*/ 6678419 h 6687944"/>
              <a:gd name="connsiteX11" fmla="*/ 2609851 w 6110291"/>
              <a:gd name="connsiteY11" fmla="*/ 6687944 h 6687944"/>
              <a:gd name="connsiteX12" fmla="*/ 2609850 w 6110291"/>
              <a:gd name="connsiteY12" fmla="*/ 6678419 h 6687944"/>
              <a:gd name="connsiteX13" fmla="*/ 0 w 6110291"/>
              <a:gd name="connsiteY13" fmla="*/ 6687944 h 6687944"/>
              <a:gd name="connsiteX14" fmla="*/ 4762 w 6110291"/>
              <a:gd name="connsiteY14" fmla="*/ 558399 h 6687944"/>
              <a:gd name="connsiteX0" fmla="*/ 4762 w 6110291"/>
              <a:gd name="connsiteY0" fmla="*/ 567924 h 6697469"/>
              <a:gd name="connsiteX1" fmla="*/ 2440429 w 6110291"/>
              <a:gd name="connsiteY1" fmla="*/ 0 h 6697469"/>
              <a:gd name="connsiteX2" fmla="*/ 6110291 w 6110291"/>
              <a:gd name="connsiteY2" fmla="*/ 3262503 h 6697469"/>
              <a:gd name="connsiteX3" fmla="*/ 3781429 w 6110291"/>
              <a:gd name="connsiteY3" fmla="*/ 5895372 h 6697469"/>
              <a:gd name="connsiteX4" fmla="*/ 3740473 w 6110291"/>
              <a:gd name="connsiteY4" fmla="*/ 5892819 h 6697469"/>
              <a:gd name="connsiteX5" fmla="*/ 3709989 w 6110291"/>
              <a:gd name="connsiteY5" fmla="*/ 5894972 h 6697469"/>
              <a:gd name="connsiteX6" fmla="*/ 2676966 w 6110291"/>
              <a:gd name="connsiteY6" fmla="*/ 5376224 h 6697469"/>
              <a:gd name="connsiteX7" fmla="*/ 2609851 w 6110291"/>
              <a:gd name="connsiteY7" fmla="*/ 5290898 h 6697469"/>
              <a:gd name="connsiteX8" fmla="*/ 2609851 w 6110291"/>
              <a:gd name="connsiteY8" fmla="*/ 5308005 h 6697469"/>
              <a:gd name="connsiteX9" fmla="*/ 2615655 w 6110291"/>
              <a:gd name="connsiteY9" fmla="*/ 5339201 h 6697469"/>
              <a:gd name="connsiteX10" fmla="*/ 3810000 w 6110291"/>
              <a:gd name="connsiteY10" fmla="*/ 6687944 h 6697469"/>
              <a:gd name="connsiteX11" fmla="*/ 2609851 w 6110291"/>
              <a:gd name="connsiteY11" fmla="*/ 6697469 h 6697469"/>
              <a:gd name="connsiteX12" fmla="*/ 2609850 w 6110291"/>
              <a:gd name="connsiteY12" fmla="*/ 6687944 h 6697469"/>
              <a:gd name="connsiteX13" fmla="*/ 0 w 6110291"/>
              <a:gd name="connsiteY13" fmla="*/ 6697469 h 6697469"/>
              <a:gd name="connsiteX14" fmla="*/ 4762 w 6110291"/>
              <a:gd name="connsiteY14" fmla="*/ 567924 h 6697469"/>
              <a:gd name="connsiteX0" fmla="*/ 4762 w 6110291"/>
              <a:gd name="connsiteY0" fmla="*/ 582212 h 6711757"/>
              <a:gd name="connsiteX1" fmla="*/ 2288029 w 6110291"/>
              <a:gd name="connsiteY1" fmla="*/ 0 h 6711757"/>
              <a:gd name="connsiteX2" fmla="*/ 6110291 w 6110291"/>
              <a:gd name="connsiteY2" fmla="*/ 3276791 h 6711757"/>
              <a:gd name="connsiteX3" fmla="*/ 3781429 w 6110291"/>
              <a:gd name="connsiteY3" fmla="*/ 5909660 h 6711757"/>
              <a:gd name="connsiteX4" fmla="*/ 3740473 w 6110291"/>
              <a:gd name="connsiteY4" fmla="*/ 5907107 h 6711757"/>
              <a:gd name="connsiteX5" fmla="*/ 3709989 w 6110291"/>
              <a:gd name="connsiteY5" fmla="*/ 5909260 h 6711757"/>
              <a:gd name="connsiteX6" fmla="*/ 2676966 w 6110291"/>
              <a:gd name="connsiteY6" fmla="*/ 5390512 h 6711757"/>
              <a:gd name="connsiteX7" fmla="*/ 2609851 w 6110291"/>
              <a:gd name="connsiteY7" fmla="*/ 5305186 h 6711757"/>
              <a:gd name="connsiteX8" fmla="*/ 2609851 w 6110291"/>
              <a:gd name="connsiteY8" fmla="*/ 5322293 h 6711757"/>
              <a:gd name="connsiteX9" fmla="*/ 2615655 w 6110291"/>
              <a:gd name="connsiteY9" fmla="*/ 5353489 h 6711757"/>
              <a:gd name="connsiteX10" fmla="*/ 3810000 w 6110291"/>
              <a:gd name="connsiteY10" fmla="*/ 6702232 h 6711757"/>
              <a:gd name="connsiteX11" fmla="*/ 2609851 w 6110291"/>
              <a:gd name="connsiteY11" fmla="*/ 6711757 h 6711757"/>
              <a:gd name="connsiteX12" fmla="*/ 2609850 w 6110291"/>
              <a:gd name="connsiteY12" fmla="*/ 6702232 h 6711757"/>
              <a:gd name="connsiteX13" fmla="*/ 0 w 6110291"/>
              <a:gd name="connsiteY13" fmla="*/ 6711757 h 6711757"/>
              <a:gd name="connsiteX14" fmla="*/ 4762 w 6110291"/>
              <a:gd name="connsiteY14"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81429 w 6110291"/>
              <a:gd name="connsiteY3" fmla="*/ 5909660 h 6711757"/>
              <a:gd name="connsiteX4" fmla="*/ 3740473 w 6110291"/>
              <a:gd name="connsiteY4" fmla="*/ 5907107 h 6711757"/>
              <a:gd name="connsiteX5" fmla="*/ 3709989 w 6110291"/>
              <a:gd name="connsiteY5" fmla="*/ 5909260 h 6711757"/>
              <a:gd name="connsiteX6" fmla="*/ 2676966 w 6110291"/>
              <a:gd name="connsiteY6" fmla="*/ 5390512 h 6711757"/>
              <a:gd name="connsiteX7" fmla="*/ 2609851 w 6110291"/>
              <a:gd name="connsiteY7" fmla="*/ 5305186 h 6711757"/>
              <a:gd name="connsiteX8" fmla="*/ 2609851 w 6110291"/>
              <a:gd name="connsiteY8" fmla="*/ 5322293 h 6711757"/>
              <a:gd name="connsiteX9" fmla="*/ 2615655 w 6110291"/>
              <a:gd name="connsiteY9" fmla="*/ 5353489 h 6711757"/>
              <a:gd name="connsiteX10" fmla="*/ 3810000 w 6110291"/>
              <a:gd name="connsiteY10" fmla="*/ 6702232 h 6711757"/>
              <a:gd name="connsiteX11" fmla="*/ 2609851 w 6110291"/>
              <a:gd name="connsiteY11" fmla="*/ 6711757 h 6711757"/>
              <a:gd name="connsiteX12" fmla="*/ 2609850 w 6110291"/>
              <a:gd name="connsiteY12" fmla="*/ 6702232 h 6711757"/>
              <a:gd name="connsiteX13" fmla="*/ 0 w 6110291"/>
              <a:gd name="connsiteY13" fmla="*/ 6711757 h 6711757"/>
              <a:gd name="connsiteX14" fmla="*/ 4762 w 6110291"/>
              <a:gd name="connsiteY14"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81429 w 6110291"/>
              <a:gd name="connsiteY3" fmla="*/ 5909660 h 6711757"/>
              <a:gd name="connsiteX4" fmla="*/ 3740473 w 6110291"/>
              <a:gd name="connsiteY4" fmla="*/ 5907107 h 6711757"/>
              <a:gd name="connsiteX5" fmla="*/ 3709989 w 6110291"/>
              <a:gd name="connsiteY5" fmla="*/ 5909260 h 6711757"/>
              <a:gd name="connsiteX6" fmla="*/ 2676966 w 6110291"/>
              <a:gd name="connsiteY6" fmla="*/ 5390512 h 6711757"/>
              <a:gd name="connsiteX7" fmla="*/ 2609851 w 6110291"/>
              <a:gd name="connsiteY7" fmla="*/ 5305186 h 6711757"/>
              <a:gd name="connsiteX8" fmla="*/ 2609851 w 6110291"/>
              <a:gd name="connsiteY8" fmla="*/ 5322293 h 6711757"/>
              <a:gd name="connsiteX9" fmla="*/ 2615655 w 6110291"/>
              <a:gd name="connsiteY9" fmla="*/ 5353489 h 6711757"/>
              <a:gd name="connsiteX10" fmla="*/ 3810000 w 6110291"/>
              <a:gd name="connsiteY10" fmla="*/ 6702232 h 6711757"/>
              <a:gd name="connsiteX11" fmla="*/ 2609851 w 6110291"/>
              <a:gd name="connsiteY11" fmla="*/ 6711757 h 6711757"/>
              <a:gd name="connsiteX12" fmla="*/ 2609850 w 6110291"/>
              <a:gd name="connsiteY12" fmla="*/ 6702232 h 6711757"/>
              <a:gd name="connsiteX13" fmla="*/ 0 w 6110291"/>
              <a:gd name="connsiteY13" fmla="*/ 6711757 h 6711757"/>
              <a:gd name="connsiteX14" fmla="*/ 4762 w 6110291"/>
              <a:gd name="connsiteY14"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81429 w 6110291"/>
              <a:gd name="connsiteY3" fmla="*/ 5909660 h 6711757"/>
              <a:gd name="connsiteX4" fmla="*/ 3740473 w 6110291"/>
              <a:gd name="connsiteY4" fmla="*/ 5907107 h 6711757"/>
              <a:gd name="connsiteX5" fmla="*/ 3709989 w 6110291"/>
              <a:gd name="connsiteY5" fmla="*/ 5909260 h 6711757"/>
              <a:gd name="connsiteX6" fmla="*/ 2676966 w 6110291"/>
              <a:gd name="connsiteY6" fmla="*/ 5390512 h 6711757"/>
              <a:gd name="connsiteX7" fmla="*/ 2609851 w 6110291"/>
              <a:gd name="connsiteY7" fmla="*/ 5305186 h 6711757"/>
              <a:gd name="connsiteX8" fmla="*/ 2609851 w 6110291"/>
              <a:gd name="connsiteY8" fmla="*/ 5322293 h 6711757"/>
              <a:gd name="connsiteX9" fmla="*/ 2615655 w 6110291"/>
              <a:gd name="connsiteY9" fmla="*/ 5353489 h 6711757"/>
              <a:gd name="connsiteX10" fmla="*/ 3810000 w 6110291"/>
              <a:gd name="connsiteY10" fmla="*/ 6702232 h 6711757"/>
              <a:gd name="connsiteX11" fmla="*/ 2609851 w 6110291"/>
              <a:gd name="connsiteY11" fmla="*/ 6711757 h 6711757"/>
              <a:gd name="connsiteX12" fmla="*/ 2609850 w 6110291"/>
              <a:gd name="connsiteY12" fmla="*/ 6702232 h 6711757"/>
              <a:gd name="connsiteX13" fmla="*/ 0 w 6110291"/>
              <a:gd name="connsiteY13" fmla="*/ 6711757 h 6711757"/>
              <a:gd name="connsiteX14" fmla="*/ 4762 w 6110291"/>
              <a:gd name="connsiteY14"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81429 w 6110291"/>
              <a:gd name="connsiteY3" fmla="*/ 5909660 h 6711757"/>
              <a:gd name="connsiteX4" fmla="*/ 3740473 w 6110291"/>
              <a:gd name="connsiteY4" fmla="*/ 5907107 h 6711757"/>
              <a:gd name="connsiteX5" fmla="*/ 3709989 w 6110291"/>
              <a:gd name="connsiteY5" fmla="*/ 5909260 h 6711757"/>
              <a:gd name="connsiteX6" fmla="*/ 2676966 w 6110291"/>
              <a:gd name="connsiteY6" fmla="*/ 5390512 h 6711757"/>
              <a:gd name="connsiteX7" fmla="*/ 2609851 w 6110291"/>
              <a:gd name="connsiteY7" fmla="*/ 5305186 h 6711757"/>
              <a:gd name="connsiteX8" fmla="*/ 2609851 w 6110291"/>
              <a:gd name="connsiteY8" fmla="*/ 5322293 h 6711757"/>
              <a:gd name="connsiteX9" fmla="*/ 2615655 w 6110291"/>
              <a:gd name="connsiteY9" fmla="*/ 5353489 h 6711757"/>
              <a:gd name="connsiteX10" fmla="*/ 3810000 w 6110291"/>
              <a:gd name="connsiteY10" fmla="*/ 6702232 h 6711757"/>
              <a:gd name="connsiteX11" fmla="*/ 2609851 w 6110291"/>
              <a:gd name="connsiteY11" fmla="*/ 6711757 h 6711757"/>
              <a:gd name="connsiteX12" fmla="*/ 2609850 w 6110291"/>
              <a:gd name="connsiteY12" fmla="*/ 6702232 h 6711757"/>
              <a:gd name="connsiteX13" fmla="*/ 0 w 6110291"/>
              <a:gd name="connsiteY13" fmla="*/ 6711757 h 6711757"/>
              <a:gd name="connsiteX14" fmla="*/ 4762 w 6110291"/>
              <a:gd name="connsiteY14"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81429 w 6110291"/>
              <a:gd name="connsiteY3" fmla="*/ 5909660 h 6711757"/>
              <a:gd name="connsiteX4" fmla="*/ 3709989 w 6110291"/>
              <a:gd name="connsiteY4" fmla="*/ 5909260 h 6711757"/>
              <a:gd name="connsiteX5" fmla="*/ 2676966 w 6110291"/>
              <a:gd name="connsiteY5" fmla="*/ 5390512 h 6711757"/>
              <a:gd name="connsiteX6" fmla="*/ 2609851 w 6110291"/>
              <a:gd name="connsiteY6" fmla="*/ 5305186 h 6711757"/>
              <a:gd name="connsiteX7" fmla="*/ 2609851 w 6110291"/>
              <a:gd name="connsiteY7" fmla="*/ 5322293 h 6711757"/>
              <a:gd name="connsiteX8" fmla="*/ 2615655 w 6110291"/>
              <a:gd name="connsiteY8" fmla="*/ 5353489 h 6711757"/>
              <a:gd name="connsiteX9" fmla="*/ 3810000 w 6110291"/>
              <a:gd name="connsiteY9" fmla="*/ 6702232 h 6711757"/>
              <a:gd name="connsiteX10" fmla="*/ 2609851 w 6110291"/>
              <a:gd name="connsiteY10" fmla="*/ 6711757 h 6711757"/>
              <a:gd name="connsiteX11" fmla="*/ 2609850 w 6110291"/>
              <a:gd name="connsiteY11" fmla="*/ 6702232 h 6711757"/>
              <a:gd name="connsiteX12" fmla="*/ 0 w 6110291"/>
              <a:gd name="connsiteY12" fmla="*/ 6711757 h 6711757"/>
              <a:gd name="connsiteX13" fmla="*/ 4762 w 6110291"/>
              <a:gd name="connsiteY13"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81429 w 6110291"/>
              <a:gd name="connsiteY3" fmla="*/ 5909660 h 6711757"/>
              <a:gd name="connsiteX4" fmla="*/ 2676966 w 6110291"/>
              <a:gd name="connsiteY4" fmla="*/ 5390512 h 6711757"/>
              <a:gd name="connsiteX5" fmla="*/ 2609851 w 6110291"/>
              <a:gd name="connsiteY5" fmla="*/ 5305186 h 6711757"/>
              <a:gd name="connsiteX6" fmla="*/ 2609851 w 6110291"/>
              <a:gd name="connsiteY6" fmla="*/ 5322293 h 6711757"/>
              <a:gd name="connsiteX7" fmla="*/ 2615655 w 6110291"/>
              <a:gd name="connsiteY7" fmla="*/ 5353489 h 6711757"/>
              <a:gd name="connsiteX8" fmla="*/ 3810000 w 6110291"/>
              <a:gd name="connsiteY8" fmla="*/ 6702232 h 6711757"/>
              <a:gd name="connsiteX9" fmla="*/ 2609851 w 6110291"/>
              <a:gd name="connsiteY9" fmla="*/ 6711757 h 6711757"/>
              <a:gd name="connsiteX10" fmla="*/ 2609850 w 6110291"/>
              <a:gd name="connsiteY10" fmla="*/ 6702232 h 6711757"/>
              <a:gd name="connsiteX11" fmla="*/ 0 w 6110291"/>
              <a:gd name="connsiteY11" fmla="*/ 6711757 h 6711757"/>
              <a:gd name="connsiteX12" fmla="*/ 4762 w 6110291"/>
              <a:gd name="connsiteY12"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76966 w 6110291"/>
              <a:gd name="connsiteY4" fmla="*/ 5390512 h 6711757"/>
              <a:gd name="connsiteX5" fmla="*/ 2609851 w 6110291"/>
              <a:gd name="connsiteY5" fmla="*/ 5305186 h 6711757"/>
              <a:gd name="connsiteX6" fmla="*/ 2609851 w 6110291"/>
              <a:gd name="connsiteY6" fmla="*/ 5322293 h 6711757"/>
              <a:gd name="connsiteX7" fmla="*/ 2615655 w 6110291"/>
              <a:gd name="connsiteY7" fmla="*/ 5353489 h 6711757"/>
              <a:gd name="connsiteX8" fmla="*/ 3810000 w 6110291"/>
              <a:gd name="connsiteY8" fmla="*/ 6702232 h 6711757"/>
              <a:gd name="connsiteX9" fmla="*/ 2609851 w 6110291"/>
              <a:gd name="connsiteY9" fmla="*/ 6711757 h 6711757"/>
              <a:gd name="connsiteX10" fmla="*/ 2609850 w 6110291"/>
              <a:gd name="connsiteY10" fmla="*/ 6702232 h 6711757"/>
              <a:gd name="connsiteX11" fmla="*/ 0 w 6110291"/>
              <a:gd name="connsiteY11" fmla="*/ 6711757 h 6711757"/>
              <a:gd name="connsiteX12" fmla="*/ 4762 w 6110291"/>
              <a:gd name="connsiteY12"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76966 w 6110291"/>
              <a:gd name="connsiteY4" fmla="*/ 5390512 h 6711757"/>
              <a:gd name="connsiteX5" fmla="*/ 2609851 w 6110291"/>
              <a:gd name="connsiteY5" fmla="*/ 5305186 h 6711757"/>
              <a:gd name="connsiteX6" fmla="*/ 2609851 w 6110291"/>
              <a:gd name="connsiteY6" fmla="*/ 5322293 h 6711757"/>
              <a:gd name="connsiteX7" fmla="*/ 2615655 w 6110291"/>
              <a:gd name="connsiteY7" fmla="*/ 5353489 h 6711757"/>
              <a:gd name="connsiteX8" fmla="*/ 3810000 w 6110291"/>
              <a:gd name="connsiteY8" fmla="*/ 6702232 h 6711757"/>
              <a:gd name="connsiteX9" fmla="*/ 2609851 w 6110291"/>
              <a:gd name="connsiteY9" fmla="*/ 6711757 h 6711757"/>
              <a:gd name="connsiteX10" fmla="*/ 2609850 w 6110291"/>
              <a:gd name="connsiteY10" fmla="*/ 6702232 h 6711757"/>
              <a:gd name="connsiteX11" fmla="*/ 0 w 6110291"/>
              <a:gd name="connsiteY11" fmla="*/ 6711757 h 6711757"/>
              <a:gd name="connsiteX12" fmla="*/ 4762 w 6110291"/>
              <a:gd name="connsiteY12"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9851 w 6110291"/>
              <a:gd name="connsiteY4" fmla="*/ 5305186 h 6711757"/>
              <a:gd name="connsiteX5" fmla="*/ 2609851 w 6110291"/>
              <a:gd name="connsiteY5" fmla="*/ 5322293 h 6711757"/>
              <a:gd name="connsiteX6" fmla="*/ 2615655 w 6110291"/>
              <a:gd name="connsiteY6" fmla="*/ 5353489 h 6711757"/>
              <a:gd name="connsiteX7" fmla="*/ 3810000 w 6110291"/>
              <a:gd name="connsiteY7" fmla="*/ 6702232 h 6711757"/>
              <a:gd name="connsiteX8" fmla="*/ 2609851 w 6110291"/>
              <a:gd name="connsiteY8" fmla="*/ 6711757 h 6711757"/>
              <a:gd name="connsiteX9" fmla="*/ 2609850 w 6110291"/>
              <a:gd name="connsiteY9" fmla="*/ 6702232 h 6711757"/>
              <a:gd name="connsiteX10" fmla="*/ 0 w 6110291"/>
              <a:gd name="connsiteY10" fmla="*/ 6711757 h 6711757"/>
              <a:gd name="connsiteX11" fmla="*/ 4762 w 6110291"/>
              <a:gd name="connsiteY11"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9851 w 6110291"/>
              <a:gd name="connsiteY4" fmla="*/ 5305186 h 6711757"/>
              <a:gd name="connsiteX5" fmla="*/ 2609851 w 6110291"/>
              <a:gd name="connsiteY5" fmla="*/ 5322293 h 6711757"/>
              <a:gd name="connsiteX6" fmla="*/ 3810000 w 6110291"/>
              <a:gd name="connsiteY6" fmla="*/ 6702232 h 6711757"/>
              <a:gd name="connsiteX7" fmla="*/ 2609851 w 6110291"/>
              <a:gd name="connsiteY7" fmla="*/ 6711757 h 6711757"/>
              <a:gd name="connsiteX8" fmla="*/ 2609850 w 6110291"/>
              <a:gd name="connsiteY8" fmla="*/ 6702232 h 6711757"/>
              <a:gd name="connsiteX9" fmla="*/ 0 w 6110291"/>
              <a:gd name="connsiteY9" fmla="*/ 6711757 h 6711757"/>
              <a:gd name="connsiteX10" fmla="*/ 4762 w 6110291"/>
              <a:gd name="connsiteY10"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9851 w 6110291"/>
              <a:gd name="connsiteY4" fmla="*/ 5305186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28901 w 6110291"/>
              <a:gd name="connsiteY4" fmla="*/ 532899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28901 w 6110291"/>
              <a:gd name="connsiteY4" fmla="*/ 532899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6 w 6110291"/>
              <a:gd name="connsiteY4" fmla="*/ 5238511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566988 w 6110291"/>
              <a:gd name="connsiteY4" fmla="*/ 51575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2609851 w 6110291"/>
              <a:gd name="connsiteY6" fmla="*/ 6711757 h 6711757"/>
              <a:gd name="connsiteX7" fmla="*/ 2609850 w 6110291"/>
              <a:gd name="connsiteY7" fmla="*/ 6702232 h 6711757"/>
              <a:gd name="connsiteX8" fmla="*/ 0 w 6110291"/>
              <a:gd name="connsiteY8" fmla="*/ 6711757 h 6711757"/>
              <a:gd name="connsiteX9" fmla="*/ 4762 w 6110291"/>
              <a:gd name="connsiteY9" fmla="*/ 582212 h 6711757"/>
              <a:gd name="connsiteX0" fmla="*/ 4762 w 6110291"/>
              <a:gd name="connsiteY0" fmla="*/ 582212 h 7166150"/>
              <a:gd name="connsiteX1" fmla="*/ 2288029 w 6110291"/>
              <a:gd name="connsiteY1" fmla="*/ 0 h 7166150"/>
              <a:gd name="connsiteX2" fmla="*/ 6110291 w 6110291"/>
              <a:gd name="connsiteY2" fmla="*/ 3276791 h 7166150"/>
              <a:gd name="connsiteX3" fmla="*/ 3790954 w 6110291"/>
              <a:gd name="connsiteY3" fmla="*/ 5933473 h 7166150"/>
              <a:gd name="connsiteX4" fmla="*/ 2600325 w 6110291"/>
              <a:gd name="connsiteY4" fmla="*/ 5271849 h 7166150"/>
              <a:gd name="connsiteX5" fmla="*/ 3810000 w 6110291"/>
              <a:gd name="connsiteY5" fmla="*/ 6702232 h 7166150"/>
              <a:gd name="connsiteX6" fmla="*/ 2609851 w 6110291"/>
              <a:gd name="connsiteY6" fmla="*/ 6711757 h 7166150"/>
              <a:gd name="connsiteX7" fmla="*/ 0 w 6110291"/>
              <a:gd name="connsiteY7" fmla="*/ 6711757 h 7166150"/>
              <a:gd name="connsiteX8" fmla="*/ 4762 w 6110291"/>
              <a:gd name="connsiteY8" fmla="*/ 582212 h 7166150"/>
              <a:gd name="connsiteX0" fmla="*/ 4762 w 6110291"/>
              <a:gd name="connsiteY0" fmla="*/ 582212 h 7220287"/>
              <a:gd name="connsiteX1" fmla="*/ 2288029 w 6110291"/>
              <a:gd name="connsiteY1" fmla="*/ 0 h 7220287"/>
              <a:gd name="connsiteX2" fmla="*/ 6110291 w 6110291"/>
              <a:gd name="connsiteY2" fmla="*/ 3276791 h 7220287"/>
              <a:gd name="connsiteX3" fmla="*/ 3790954 w 6110291"/>
              <a:gd name="connsiteY3" fmla="*/ 5933473 h 7220287"/>
              <a:gd name="connsiteX4" fmla="*/ 2600325 w 6110291"/>
              <a:gd name="connsiteY4" fmla="*/ 5271849 h 7220287"/>
              <a:gd name="connsiteX5" fmla="*/ 3810000 w 6110291"/>
              <a:gd name="connsiteY5" fmla="*/ 6702232 h 7220287"/>
              <a:gd name="connsiteX6" fmla="*/ 0 w 6110291"/>
              <a:gd name="connsiteY6" fmla="*/ 6711757 h 7220287"/>
              <a:gd name="connsiteX7" fmla="*/ 4762 w 6110291"/>
              <a:gd name="connsiteY7" fmla="*/ 582212 h 7220287"/>
              <a:gd name="connsiteX0" fmla="*/ 4762 w 6110291"/>
              <a:gd name="connsiteY0" fmla="*/ 582212 h 7165152"/>
              <a:gd name="connsiteX1" fmla="*/ 2288029 w 6110291"/>
              <a:gd name="connsiteY1" fmla="*/ 0 h 7165152"/>
              <a:gd name="connsiteX2" fmla="*/ 6110291 w 6110291"/>
              <a:gd name="connsiteY2" fmla="*/ 3276791 h 7165152"/>
              <a:gd name="connsiteX3" fmla="*/ 3790954 w 6110291"/>
              <a:gd name="connsiteY3" fmla="*/ 5933473 h 7165152"/>
              <a:gd name="connsiteX4" fmla="*/ 2600325 w 6110291"/>
              <a:gd name="connsiteY4" fmla="*/ 5271849 h 7165152"/>
              <a:gd name="connsiteX5" fmla="*/ 3810000 w 6110291"/>
              <a:gd name="connsiteY5" fmla="*/ 6702232 h 7165152"/>
              <a:gd name="connsiteX6" fmla="*/ 0 w 6110291"/>
              <a:gd name="connsiteY6" fmla="*/ 6711757 h 7165152"/>
              <a:gd name="connsiteX7" fmla="*/ 4762 w 6110291"/>
              <a:gd name="connsiteY7" fmla="*/ 582212 h 7165152"/>
              <a:gd name="connsiteX0" fmla="*/ 4762 w 6110291"/>
              <a:gd name="connsiteY0" fmla="*/ 582212 h 6711757"/>
              <a:gd name="connsiteX1" fmla="*/ 2288029 w 6110291"/>
              <a:gd name="connsiteY1" fmla="*/ 0 h 6711757"/>
              <a:gd name="connsiteX2" fmla="*/ 6110291 w 6110291"/>
              <a:gd name="connsiteY2" fmla="*/ 3276791 h 6711757"/>
              <a:gd name="connsiteX3" fmla="*/ 3790954 w 6110291"/>
              <a:gd name="connsiteY3" fmla="*/ 5933473 h 6711757"/>
              <a:gd name="connsiteX4" fmla="*/ 2600325 w 6110291"/>
              <a:gd name="connsiteY4" fmla="*/ 5271849 h 6711757"/>
              <a:gd name="connsiteX5" fmla="*/ 3810000 w 6110291"/>
              <a:gd name="connsiteY5" fmla="*/ 6702232 h 6711757"/>
              <a:gd name="connsiteX6" fmla="*/ 0 w 6110291"/>
              <a:gd name="connsiteY6" fmla="*/ 6711757 h 6711757"/>
              <a:gd name="connsiteX7" fmla="*/ 4762 w 6110291"/>
              <a:gd name="connsiteY7" fmla="*/ 582212 h 6711757"/>
              <a:gd name="connsiteX0" fmla="*/ 19334 w 6110291"/>
              <a:gd name="connsiteY0" fmla="*/ 758600 h 6899074"/>
              <a:gd name="connsiteX1" fmla="*/ 2288029 w 6110291"/>
              <a:gd name="connsiteY1" fmla="*/ 187317 h 6899074"/>
              <a:gd name="connsiteX2" fmla="*/ 6110291 w 6110291"/>
              <a:gd name="connsiteY2" fmla="*/ 3464108 h 6899074"/>
              <a:gd name="connsiteX3" fmla="*/ 3790954 w 6110291"/>
              <a:gd name="connsiteY3" fmla="*/ 6120790 h 6899074"/>
              <a:gd name="connsiteX4" fmla="*/ 2600325 w 6110291"/>
              <a:gd name="connsiteY4" fmla="*/ 5459166 h 6899074"/>
              <a:gd name="connsiteX5" fmla="*/ 3810000 w 6110291"/>
              <a:gd name="connsiteY5" fmla="*/ 6889549 h 6899074"/>
              <a:gd name="connsiteX6" fmla="*/ 0 w 6110291"/>
              <a:gd name="connsiteY6" fmla="*/ 6899074 h 6899074"/>
              <a:gd name="connsiteX7" fmla="*/ 19334 w 6110291"/>
              <a:gd name="connsiteY7" fmla="*/ 758600 h 6899074"/>
              <a:gd name="connsiteX0" fmla="*/ 19334 w 6110291"/>
              <a:gd name="connsiteY0" fmla="*/ 571284 h 6711758"/>
              <a:gd name="connsiteX1" fmla="*/ 2288029 w 6110291"/>
              <a:gd name="connsiteY1" fmla="*/ 1 h 6711758"/>
              <a:gd name="connsiteX2" fmla="*/ 6110291 w 6110291"/>
              <a:gd name="connsiteY2" fmla="*/ 3276792 h 6711758"/>
              <a:gd name="connsiteX3" fmla="*/ 3790954 w 6110291"/>
              <a:gd name="connsiteY3" fmla="*/ 5933474 h 6711758"/>
              <a:gd name="connsiteX4" fmla="*/ 2600325 w 6110291"/>
              <a:gd name="connsiteY4" fmla="*/ 5271850 h 6711758"/>
              <a:gd name="connsiteX5" fmla="*/ 3810000 w 6110291"/>
              <a:gd name="connsiteY5" fmla="*/ 6702233 h 6711758"/>
              <a:gd name="connsiteX6" fmla="*/ 0 w 6110291"/>
              <a:gd name="connsiteY6" fmla="*/ 6711758 h 6711758"/>
              <a:gd name="connsiteX7" fmla="*/ 19334 w 6110291"/>
              <a:gd name="connsiteY7" fmla="*/ 571284 h 6711758"/>
              <a:gd name="connsiteX0" fmla="*/ 1119 w 6092076"/>
              <a:gd name="connsiteY0" fmla="*/ 571284 h 6706270"/>
              <a:gd name="connsiteX1" fmla="*/ 2269814 w 6092076"/>
              <a:gd name="connsiteY1" fmla="*/ 1 h 6706270"/>
              <a:gd name="connsiteX2" fmla="*/ 6092076 w 6092076"/>
              <a:gd name="connsiteY2" fmla="*/ 3276792 h 6706270"/>
              <a:gd name="connsiteX3" fmla="*/ 3772739 w 6092076"/>
              <a:gd name="connsiteY3" fmla="*/ 5933474 h 6706270"/>
              <a:gd name="connsiteX4" fmla="*/ 2582110 w 6092076"/>
              <a:gd name="connsiteY4" fmla="*/ 5271850 h 6706270"/>
              <a:gd name="connsiteX5" fmla="*/ 3791785 w 6092076"/>
              <a:gd name="connsiteY5" fmla="*/ 6702233 h 6706270"/>
              <a:gd name="connsiteX6" fmla="*/ 0 w 6092076"/>
              <a:gd name="connsiteY6" fmla="*/ 6700829 h 6706270"/>
              <a:gd name="connsiteX7" fmla="*/ 1119 w 6092076"/>
              <a:gd name="connsiteY7" fmla="*/ 571284 h 6706270"/>
              <a:gd name="connsiteX0" fmla="*/ 1119 w 6092076"/>
              <a:gd name="connsiteY0" fmla="*/ 571284 h 6703363"/>
              <a:gd name="connsiteX1" fmla="*/ 2269814 w 6092076"/>
              <a:gd name="connsiteY1" fmla="*/ 1 h 6703363"/>
              <a:gd name="connsiteX2" fmla="*/ 6092076 w 6092076"/>
              <a:gd name="connsiteY2" fmla="*/ 3276792 h 6703363"/>
              <a:gd name="connsiteX3" fmla="*/ 3772739 w 6092076"/>
              <a:gd name="connsiteY3" fmla="*/ 5933474 h 6703363"/>
              <a:gd name="connsiteX4" fmla="*/ 2582110 w 6092076"/>
              <a:gd name="connsiteY4" fmla="*/ 5271850 h 6703363"/>
              <a:gd name="connsiteX5" fmla="*/ 3788142 w 6092076"/>
              <a:gd name="connsiteY5" fmla="*/ 6698590 h 6703363"/>
              <a:gd name="connsiteX6" fmla="*/ 0 w 6092076"/>
              <a:gd name="connsiteY6" fmla="*/ 6700829 h 6703363"/>
              <a:gd name="connsiteX7" fmla="*/ 1119 w 6092076"/>
              <a:gd name="connsiteY7" fmla="*/ 571284 h 6703363"/>
              <a:gd name="connsiteX0" fmla="*/ 1119 w 6092076"/>
              <a:gd name="connsiteY0" fmla="*/ 571284 h 6700829"/>
              <a:gd name="connsiteX1" fmla="*/ 2269814 w 6092076"/>
              <a:gd name="connsiteY1" fmla="*/ 1 h 6700829"/>
              <a:gd name="connsiteX2" fmla="*/ 6092076 w 6092076"/>
              <a:gd name="connsiteY2" fmla="*/ 3276792 h 6700829"/>
              <a:gd name="connsiteX3" fmla="*/ 3772739 w 6092076"/>
              <a:gd name="connsiteY3" fmla="*/ 5933474 h 6700829"/>
              <a:gd name="connsiteX4" fmla="*/ 2582110 w 6092076"/>
              <a:gd name="connsiteY4" fmla="*/ 5271850 h 6700829"/>
              <a:gd name="connsiteX5" fmla="*/ 3788142 w 6092076"/>
              <a:gd name="connsiteY5" fmla="*/ 6698590 h 6700829"/>
              <a:gd name="connsiteX6" fmla="*/ 0 w 6092076"/>
              <a:gd name="connsiteY6" fmla="*/ 6700829 h 6700829"/>
              <a:gd name="connsiteX7" fmla="*/ 1119 w 6092076"/>
              <a:gd name="connsiteY7" fmla="*/ 571284 h 6700829"/>
              <a:gd name="connsiteX0" fmla="*/ 1119 w 6092076"/>
              <a:gd name="connsiteY0" fmla="*/ 571284 h 6700829"/>
              <a:gd name="connsiteX1" fmla="*/ 2269814 w 6092076"/>
              <a:gd name="connsiteY1" fmla="*/ 1 h 6700829"/>
              <a:gd name="connsiteX2" fmla="*/ 6092076 w 6092076"/>
              <a:gd name="connsiteY2" fmla="*/ 3276792 h 6700829"/>
              <a:gd name="connsiteX3" fmla="*/ 3772739 w 6092076"/>
              <a:gd name="connsiteY3" fmla="*/ 5933474 h 6700829"/>
              <a:gd name="connsiteX4" fmla="*/ 3624615 w 6092076"/>
              <a:gd name="connsiteY4" fmla="*/ 6172998 h 6700829"/>
              <a:gd name="connsiteX5" fmla="*/ 3788142 w 6092076"/>
              <a:gd name="connsiteY5" fmla="*/ 6698590 h 6700829"/>
              <a:gd name="connsiteX6" fmla="*/ 0 w 6092076"/>
              <a:gd name="connsiteY6" fmla="*/ 6700829 h 6700829"/>
              <a:gd name="connsiteX7" fmla="*/ 1119 w 6092076"/>
              <a:gd name="connsiteY7" fmla="*/ 571284 h 6700829"/>
              <a:gd name="connsiteX0" fmla="*/ 1119 w 6092076"/>
              <a:gd name="connsiteY0" fmla="*/ 571284 h 6700829"/>
              <a:gd name="connsiteX1" fmla="*/ 2269814 w 6092076"/>
              <a:gd name="connsiteY1" fmla="*/ 1 h 6700829"/>
              <a:gd name="connsiteX2" fmla="*/ 6092076 w 6092076"/>
              <a:gd name="connsiteY2" fmla="*/ 3276792 h 6700829"/>
              <a:gd name="connsiteX3" fmla="*/ 3772739 w 6092076"/>
              <a:gd name="connsiteY3" fmla="*/ 5933474 h 6700829"/>
              <a:gd name="connsiteX4" fmla="*/ 3624615 w 6092076"/>
              <a:gd name="connsiteY4" fmla="*/ 6172998 h 6700829"/>
              <a:gd name="connsiteX5" fmla="*/ 3788142 w 6092076"/>
              <a:gd name="connsiteY5" fmla="*/ 6698590 h 6700829"/>
              <a:gd name="connsiteX6" fmla="*/ 0 w 6092076"/>
              <a:gd name="connsiteY6" fmla="*/ 6700829 h 6700829"/>
              <a:gd name="connsiteX7" fmla="*/ 1119 w 6092076"/>
              <a:gd name="connsiteY7" fmla="*/ 571284 h 6700829"/>
              <a:gd name="connsiteX0" fmla="*/ 1119 w 6092076"/>
              <a:gd name="connsiteY0" fmla="*/ 571284 h 6700829"/>
              <a:gd name="connsiteX1" fmla="*/ 2269814 w 6092076"/>
              <a:gd name="connsiteY1" fmla="*/ 1 h 6700829"/>
              <a:gd name="connsiteX2" fmla="*/ 6092076 w 6092076"/>
              <a:gd name="connsiteY2" fmla="*/ 3276792 h 6700829"/>
              <a:gd name="connsiteX3" fmla="*/ 3772739 w 6092076"/>
              <a:gd name="connsiteY3" fmla="*/ 5933474 h 6700829"/>
              <a:gd name="connsiteX4" fmla="*/ 3624615 w 6092076"/>
              <a:gd name="connsiteY4" fmla="*/ 6172998 h 6700829"/>
              <a:gd name="connsiteX5" fmla="*/ 3788142 w 6092076"/>
              <a:gd name="connsiteY5" fmla="*/ 6698590 h 6700829"/>
              <a:gd name="connsiteX6" fmla="*/ 0 w 6092076"/>
              <a:gd name="connsiteY6" fmla="*/ 6700829 h 6700829"/>
              <a:gd name="connsiteX7" fmla="*/ 1119 w 6092076"/>
              <a:gd name="connsiteY7" fmla="*/ 571284 h 6700829"/>
              <a:gd name="connsiteX0" fmla="*/ 1119 w 6092076"/>
              <a:gd name="connsiteY0" fmla="*/ 571284 h 6700829"/>
              <a:gd name="connsiteX1" fmla="*/ 2269814 w 6092076"/>
              <a:gd name="connsiteY1" fmla="*/ 1 h 6700829"/>
              <a:gd name="connsiteX2" fmla="*/ 6092076 w 6092076"/>
              <a:gd name="connsiteY2" fmla="*/ 3276792 h 6700829"/>
              <a:gd name="connsiteX3" fmla="*/ 3772739 w 6092076"/>
              <a:gd name="connsiteY3" fmla="*/ 5933474 h 6700829"/>
              <a:gd name="connsiteX4" fmla="*/ 3788142 w 6092076"/>
              <a:gd name="connsiteY4" fmla="*/ 6698590 h 6700829"/>
              <a:gd name="connsiteX5" fmla="*/ 0 w 6092076"/>
              <a:gd name="connsiteY5" fmla="*/ 6700829 h 6700829"/>
              <a:gd name="connsiteX6" fmla="*/ 1119 w 6092076"/>
              <a:gd name="connsiteY6" fmla="*/ 571284 h 6700829"/>
              <a:gd name="connsiteX0" fmla="*/ 1119 w 6092076"/>
              <a:gd name="connsiteY0" fmla="*/ 571284 h 6700829"/>
              <a:gd name="connsiteX1" fmla="*/ 2269814 w 6092076"/>
              <a:gd name="connsiteY1" fmla="*/ 1 h 6700829"/>
              <a:gd name="connsiteX2" fmla="*/ 6092076 w 6092076"/>
              <a:gd name="connsiteY2" fmla="*/ 3276792 h 6700829"/>
              <a:gd name="connsiteX3" fmla="*/ 3772739 w 6092076"/>
              <a:gd name="connsiteY3" fmla="*/ 5933474 h 6700829"/>
              <a:gd name="connsiteX4" fmla="*/ 3788142 w 6092076"/>
              <a:gd name="connsiteY4" fmla="*/ 6698590 h 6700829"/>
              <a:gd name="connsiteX5" fmla="*/ 0 w 6092076"/>
              <a:gd name="connsiteY5" fmla="*/ 6700829 h 6700829"/>
              <a:gd name="connsiteX6" fmla="*/ 1119 w 6092076"/>
              <a:gd name="connsiteY6" fmla="*/ 571284 h 6700829"/>
              <a:gd name="connsiteX0" fmla="*/ 1119 w 6092076"/>
              <a:gd name="connsiteY0" fmla="*/ 725892 h 6855437"/>
              <a:gd name="connsiteX1" fmla="*/ 2260979 w 6092076"/>
              <a:gd name="connsiteY1" fmla="*/ 0 h 6855437"/>
              <a:gd name="connsiteX2" fmla="*/ 6092076 w 6092076"/>
              <a:gd name="connsiteY2" fmla="*/ 3431400 h 6855437"/>
              <a:gd name="connsiteX3" fmla="*/ 3772739 w 6092076"/>
              <a:gd name="connsiteY3" fmla="*/ 6088082 h 6855437"/>
              <a:gd name="connsiteX4" fmla="*/ 3788142 w 6092076"/>
              <a:gd name="connsiteY4" fmla="*/ 6853198 h 6855437"/>
              <a:gd name="connsiteX5" fmla="*/ 0 w 6092076"/>
              <a:gd name="connsiteY5" fmla="*/ 6855437 h 6855437"/>
              <a:gd name="connsiteX6" fmla="*/ 1119 w 6092076"/>
              <a:gd name="connsiteY6" fmla="*/ 725892 h 6855437"/>
              <a:gd name="connsiteX0" fmla="*/ 158 w 6099950"/>
              <a:gd name="connsiteY0" fmla="*/ 440500 h 7285662"/>
              <a:gd name="connsiteX1" fmla="*/ 2268853 w 6099950"/>
              <a:gd name="connsiteY1" fmla="*/ 430225 h 7285662"/>
              <a:gd name="connsiteX2" fmla="*/ 6099950 w 6099950"/>
              <a:gd name="connsiteY2" fmla="*/ 3861625 h 7285662"/>
              <a:gd name="connsiteX3" fmla="*/ 3780613 w 6099950"/>
              <a:gd name="connsiteY3" fmla="*/ 6518307 h 7285662"/>
              <a:gd name="connsiteX4" fmla="*/ 3796016 w 6099950"/>
              <a:gd name="connsiteY4" fmla="*/ 7283423 h 7285662"/>
              <a:gd name="connsiteX5" fmla="*/ 7874 w 6099950"/>
              <a:gd name="connsiteY5" fmla="*/ 7285662 h 7285662"/>
              <a:gd name="connsiteX6" fmla="*/ 158 w 6099950"/>
              <a:gd name="connsiteY6" fmla="*/ 440500 h 7285662"/>
              <a:gd name="connsiteX0" fmla="*/ 158 w 6099950"/>
              <a:gd name="connsiteY0" fmla="*/ 257941 h 7103103"/>
              <a:gd name="connsiteX1" fmla="*/ 2268853 w 6099950"/>
              <a:gd name="connsiteY1" fmla="*/ 247666 h 7103103"/>
              <a:gd name="connsiteX2" fmla="*/ 6099950 w 6099950"/>
              <a:gd name="connsiteY2" fmla="*/ 3679066 h 7103103"/>
              <a:gd name="connsiteX3" fmla="*/ 3780613 w 6099950"/>
              <a:gd name="connsiteY3" fmla="*/ 6335748 h 7103103"/>
              <a:gd name="connsiteX4" fmla="*/ 3796016 w 6099950"/>
              <a:gd name="connsiteY4" fmla="*/ 7100864 h 7103103"/>
              <a:gd name="connsiteX5" fmla="*/ 7874 w 6099950"/>
              <a:gd name="connsiteY5" fmla="*/ 7103103 h 7103103"/>
              <a:gd name="connsiteX6" fmla="*/ 158 w 6099950"/>
              <a:gd name="connsiteY6" fmla="*/ 257941 h 7103103"/>
              <a:gd name="connsiteX0" fmla="*/ 158 w 6099950"/>
              <a:gd name="connsiteY0" fmla="*/ 257941 h 7103103"/>
              <a:gd name="connsiteX1" fmla="*/ 2268853 w 6099950"/>
              <a:gd name="connsiteY1" fmla="*/ 247666 h 7103103"/>
              <a:gd name="connsiteX2" fmla="*/ 6099950 w 6099950"/>
              <a:gd name="connsiteY2" fmla="*/ 3679066 h 7103103"/>
              <a:gd name="connsiteX3" fmla="*/ 3780613 w 6099950"/>
              <a:gd name="connsiteY3" fmla="*/ 6335748 h 7103103"/>
              <a:gd name="connsiteX4" fmla="*/ 3796016 w 6099950"/>
              <a:gd name="connsiteY4" fmla="*/ 7100864 h 7103103"/>
              <a:gd name="connsiteX5" fmla="*/ 7874 w 6099950"/>
              <a:gd name="connsiteY5" fmla="*/ 7103103 h 7103103"/>
              <a:gd name="connsiteX6" fmla="*/ 158 w 6099950"/>
              <a:gd name="connsiteY6" fmla="*/ 257941 h 7103103"/>
              <a:gd name="connsiteX0" fmla="*/ 158 w 6099950"/>
              <a:gd name="connsiteY0" fmla="*/ 90236 h 6935398"/>
              <a:gd name="connsiteX1" fmla="*/ 2268853 w 6099950"/>
              <a:gd name="connsiteY1" fmla="*/ 79961 h 6935398"/>
              <a:gd name="connsiteX2" fmla="*/ 6099950 w 6099950"/>
              <a:gd name="connsiteY2" fmla="*/ 3511361 h 6935398"/>
              <a:gd name="connsiteX3" fmla="*/ 3780613 w 6099950"/>
              <a:gd name="connsiteY3" fmla="*/ 6168043 h 6935398"/>
              <a:gd name="connsiteX4" fmla="*/ 3796016 w 6099950"/>
              <a:gd name="connsiteY4" fmla="*/ 6933159 h 6935398"/>
              <a:gd name="connsiteX5" fmla="*/ 7874 w 6099950"/>
              <a:gd name="connsiteY5" fmla="*/ 6935398 h 6935398"/>
              <a:gd name="connsiteX6" fmla="*/ 158 w 6099950"/>
              <a:gd name="connsiteY6" fmla="*/ 90236 h 6935398"/>
              <a:gd name="connsiteX0" fmla="*/ 158 w 6099950"/>
              <a:gd name="connsiteY0" fmla="*/ 10364 h 6855526"/>
              <a:gd name="connsiteX1" fmla="*/ 2268853 w 6099950"/>
              <a:gd name="connsiteY1" fmla="*/ 89 h 6855526"/>
              <a:gd name="connsiteX2" fmla="*/ 6099950 w 6099950"/>
              <a:gd name="connsiteY2" fmla="*/ 3431489 h 6855526"/>
              <a:gd name="connsiteX3" fmla="*/ 3780613 w 6099950"/>
              <a:gd name="connsiteY3" fmla="*/ 6088171 h 6855526"/>
              <a:gd name="connsiteX4" fmla="*/ 3796016 w 6099950"/>
              <a:gd name="connsiteY4" fmla="*/ 6853287 h 6855526"/>
              <a:gd name="connsiteX5" fmla="*/ 7874 w 6099950"/>
              <a:gd name="connsiteY5" fmla="*/ 6855526 h 6855526"/>
              <a:gd name="connsiteX6" fmla="*/ 158 w 6099950"/>
              <a:gd name="connsiteY6" fmla="*/ 10364 h 6855526"/>
              <a:gd name="connsiteX0" fmla="*/ 158 w 6099950"/>
              <a:gd name="connsiteY0" fmla="*/ 10364 h 6855526"/>
              <a:gd name="connsiteX1" fmla="*/ 2268853 w 6099950"/>
              <a:gd name="connsiteY1" fmla="*/ 89 h 6855526"/>
              <a:gd name="connsiteX2" fmla="*/ 6099950 w 6099950"/>
              <a:gd name="connsiteY2" fmla="*/ 3431489 h 6855526"/>
              <a:gd name="connsiteX3" fmla="*/ 3780613 w 6099950"/>
              <a:gd name="connsiteY3" fmla="*/ 6088171 h 6855526"/>
              <a:gd name="connsiteX4" fmla="*/ 3796016 w 6099950"/>
              <a:gd name="connsiteY4" fmla="*/ 6853287 h 6855526"/>
              <a:gd name="connsiteX5" fmla="*/ 7874 w 6099950"/>
              <a:gd name="connsiteY5" fmla="*/ 6855526 h 6855526"/>
              <a:gd name="connsiteX6" fmla="*/ 158 w 6099950"/>
              <a:gd name="connsiteY6" fmla="*/ 10364 h 6855526"/>
              <a:gd name="connsiteX0" fmla="*/ 158 w 6099950"/>
              <a:gd name="connsiteY0" fmla="*/ 10364 h 6855526"/>
              <a:gd name="connsiteX1" fmla="*/ 2268853 w 6099950"/>
              <a:gd name="connsiteY1" fmla="*/ 89 h 6855526"/>
              <a:gd name="connsiteX2" fmla="*/ 6099950 w 6099950"/>
              <a:gd name="connsiteY2" fmla="*/ 3431489 h 6855526"/>
              <a:gd name="connsiteX3" fmla="*/ 3780613 w 6099950"/>
              <a:gd name="connsiteY3" fmla="*/ 6088171 h 6855526"/>
              <a:gd name="connsiteX4" fmla="*/ 3773929 w 6099950"/>
              <a:gd name="connsiteY4" fmla="*/ 6853287 h 6855526"/>
              <a:gd name="connsiteX5" fmla="*/ 7874 w 6099950"/>
              <a:gd name="connsiteY5" fmla="*/ 6855526 h 6855526"/>
              <a:gd name="connsiteX6" fmla="*/ 158 w 6099950"/>
              <a:gd name="connsiteY6" fmla="*/ 10364 h 6855526"/>
              <a:gd name="connsiteX0" fmla="*/ 158 w 6099950"/>
              <a:gd name="connsiteY0" fmla="*/ 10364 h 6855526"/>
              <a:gd name="connsiteX1" fmla="*/ 2268853 w 6099950"/>
              <a:gd name="connsiteY1" fmla="*/ 89 h 6855526"/>
              <a:gd name="connsiteX2" fmla="*/ 6099950 w 6099950"/>
              <a:gd name="connsiteY2" fmla="*/ 3431489 h 6855526"/>
              <a:gd name="connsiteX3" fmla="*/ 3780613 w 6099950"/>
              <a:gd name="connsiteY3" fmla="*/ 6088171 h 6855526"/>
              <a:gd name="connsiteX4" fmla="*/ 3773929 w 6099950"/>
              <a:gd name="connsiteY4" fmla="*/ 6853287 h 6855526"/>
              <a:gd name="connsiteX5" fmla="*/ 7874 w 6099950"/>
              <a:gd name="connsiteY5" fmla="*/ 6855526 h 6855526"/>
              <a:gd name="connsiteX6" fmla="*/ 158 w 6099950"/>
              <a:gd name="connsiteY6" fmla="*/ 10364 h 6855526"/>
              <a:gd name="connsiteX0" fmla="*/ 158 w 6099950"/>
              <a:gd name="connsiteY0" fmla="*/ 10364 h 6858603"/>
              <a:gd name="connsiteX1" fmla="*/ 2268853 w 6099950"/>
              <a:gd name="connsiteY1" fmla="*/ 89 h 6858603"/>
              <a:gd name="connsiteX2" fmla="*/ 6099950 w 6099950"/>
              <a:gd name="connsiteY2" fmla="*/ 3431489 h 6858603"/>
              <a:gd name="connsiteX3" fmla="*/ 3780613 w 6099950"/>
              <a:gd name="connsiteY3" fmla="*/ 6088171 h 6858603"/>
              <a:gd name="connsiteX4" fmla="*/ 3778346 w 6099950"/>
              <a:gd name="connsiteY4" fmla="*/ 6857704 h 6858603"/>
              <a:gd name="connsiteX5" fmla="*/ 7874 w 6099950"/>
              <a:gd name="connsiteY5" fmla="*/ 6855526 h 6858603"/>
              <a:gd name="connsiteX6" fmla="*/ 158 w 6099950"/>
              <a:gd name="connsiteY6" fmla="*/ 10364 h 6858603"/>
              <a:gd name="connsiteX0" fmla="*/ 253 w 6095627"/>
              <a:gd name="connsiteY0" fmla="*/ 251976 h 7109049"/>
              <a:gd name="connsiteX1" fmla="*/ 2264530 w 6095627"/>
              <a:gd name="connsiteY1" fmla="*/ 250535 h 7109049"/>
              <a:gd name="connsiteX2" fmla="*/ 6095627 w 6095627"/>
              <a:gd name="connsiteY2" fmla="*/ 3681935 h 7109049"/>
              <a:gd name="connsiteX3" fmla="*/ 3776290 w 6095627"/>
              <a:gd name="connsiteY3" fmla="*/ 6338617 h 7109049"/>
              <a:gd name="connsiteX4" fmla="*/ 3774023 w 6095627"/>
              <a:gd name="connsiteY4" fmla="*/ 7108150 h 7109049"/>
              <a:gd name="connsiteX5" fmla="*/ 3551 w 6095627"/>
              <a:gd name="connsiteY5" fmla="*/ 7105972 h 7109049"/>
              <a:gd name="connsiteX6" fmla="*/ 253 w 6095627"/>
              <a:gd name="connsiteY6" fmla="*/ 251976 h 7109049"/>
              <a:gd name="connsiteX0" fmla="*/ 253 w 6095627"/>
              <a:gd name="connsiteY0" fmla="*/ 256851 h 7113924"/>
              <a:gd name="connsiteX1" fmla="*/ 2264530 w 6095627"/>
              <a:gd name="connsiteY1" fmla="*/ 255410 h 7113924"/>
              <a:gd name="connsiteX2" fmla="*/ 6095627 w 6095627"/>
              <a:gd name="connsiteY2" fmla="*/ 3686810 h 7113924"/>
              <a:gd name="connsiteX3" fmla="*/ 3776290 w 6095627"/>
              <a:gd name="connsiteY3" fmla="*/ 6343492 h 7113924"/>
              <a:gd name="connsiteX4" fmla="*/ 3774023 w 6095627"/>
              <a:gd name="connsiteY4" fmla="*/ 7113025 h 7113924"/>
              <a:gd name="connsiteX5" fmla="*/ 3551 w 6095627"/>
              <a:gd name="connsiteY5" fmla="*/ 7110847 h 7113924"/>
              <a:gd name="connsiteX6" fmla="*/ 253 w 6095627"/>
              <a:gd name="connsiteY6" fmla="*/ 256851 h 7113924"/>
              <a:gd name="connsiteX0" fmla="*/ 253 w 6095627"/>
              <a:gd name="connsiteY0" fmla="*/ 253002 h 7110075"/>
              <a:gd name="connsiteX1" fmla="*/ 2264530 w 6095627"/>
              <a:gd name="connsiteY1" fmla="*/ 251561 h 7110075"/>
              <a:gd name="connsiteX2" fmla="*/ 6095627 w 6095627"/>
              <a:gd name="connsiteY2" fmla="*/ 3682961 h 7110075"/>
              <a:gd name="connsiteX3" fmla="*/ 3776290 w 6095627"/>
              <a:gd name="connsiteY3" fmla="*/ 6339643 h 7110075"/>
              <a:gd name="connsiteX4" fmla="*/ 3774023 w 6095627"/>
              <a:gd name="connsiteY4" fmla="*/ 7109176 h 7110075"/>
              <a:gd name="connsiteX5" fmla="*/ 3551 w 6095627"/>
              <a:gd name="connsiteY5" fmla="*/ 7106998 h 7110075"/>
              <a:gd name="connsiteX6" fmla="*/ 253 w 6095627"/>
              <a:gd name="connsiteY6" fmla="*/ 253002 h 7110075"/>
              <a:gd name="connsiteX0" fmla="*/ 253 w 6095627"/>
              <a:gd name="connsiteY0" fmla="*/ 4125 h 6861198"/>
              <a:gd name="connsiteX1" fmla="*/ 2264530 w 6095627"/>
              <a:gd name="connsiteY1" fmla="*/ 2684 h 6861198"/>
              <a:gd name="connsiteX2" fmla="*/ 6095627 w 6095627"/>
              <a:gd name="connsiteY2" fmla="*/ 3434084 h 6861198"/>
              <a:gd name="connsiteX3" fmla="*/ 3776290 w 6095627"/>
              <a:gd name="connsiteY3" fmla="*/ 6090766 h 6861198"/>
              <a:gd name="connsiteX4" fmla="*/ 3774023 w 6095627"/>
              <a:gd name="connsiteY4" fmla="*/ 6860299 h 6861198"/>
              <a:gd name="connsiteX5" fmla="*/ 3551 w 6095627"/>
              <a:gd name="connsiteY5" fmla="*/ 6858121 h 6861198"/>
              <a:gd name="connsiteX6" fmla="*/ 253 w 6095627"/>
              <a:gd name="connsiteY6" fmla="*/ 4125 h 6861198"/>
              <a:gd name="connsiteX0" fmla="*/ 253 w 6373922"/>
              <a:gd name="connsiteY0" fmla="*/ 257178 h 7114251"/>
              <a:gd name="connsiteX1" fmla="*/ 2264530 w 6373922"/>
              <a:gd name="connsiteY1" fmla="*/ 255737 h 7114251"/>
              <a:gd name="connsiteX2" fmla="*/ 6373922 w 6373922"/>
              <a:gd name="connsiteY2" fmla="*/ 3691554 h 7114251"/>
              <a:gd name="connsiteX3" fmla="*/ 3776290 w 6373922"/>
              <a:gd name="connsiteY3" fmla="*/ 6343819 h 7114251"/>
              <a:gd name="connsiteX4" fmla="*/ 3774023 w 6373922"/>
              <a:gd name="connsiteY4" fmla="*/ 7113352 h 7114251"/>
              <a:gd name="connsiteX5" fmla="*/ 3551 w 6373922"/>
              <a:gd name="connsiteY5" fmla="*/ 7111174 h 7114251"/>
              <a:gd name="connsiteX6" fmla="*/ 253 w 6373922"/>
              <a:gd name="connsiteY6" fmla="*/ 257178 h 7114251"/>
              <a:gd name="connsiteX0" fmla="*/ 253 w 6373922"/>
              <a:gd name="connsiteY0" fmla="*/ 240998 h 7098071"/>
              <a:gd name="connsiteX1" fmla="*/ 2564912 w 6373922"/>
              <a:gd name="connsiteY1" fmla="*/ 261644 h 7098071"/>
              <a:gd name="connsiteX2" fmla="*/ 6373922 w 6373922"/>
              <a:gd name="connsiteY2" fmla="*/ 3675374 h 7098071"/>
              <a:gd name="connsiteX3" fmla="*/ 3776290 w 6373922"/>
              <a:gd name="connsiteY3" fmla="*/ 6327639 h 7098071"/>
              <a:gd name="connsiteX4" fmla="*/ 3774023 w 6373922"/>
              <a:gd name="connsiteY4" fmla="*/ 7097172 h 7098071"/>
              <a:gd name="connsiteX5" fmla="*/ 3551 w 6373922"/>
              <a:gd name="connsiteY5" fmla="*/ 7094994 h 7098071"/>
              <a:gd name="connsiteX6" fmla="*/ 253 w 6373922"/>
              <a:gd name="connsiteY6" fmla="*/ 240998 h 7098071"/>
              <a:gd name="connsiteX0" fmla="*/ 253 w 6373922"/>
              <a:gd name="connsiteY0" fmla="*/ 1570 h 6858643"/>
              <a:gd name="connsiteX1" fmla="*/ 2564912 w 6373922"/>
              <a:gd name="connsiteY1" fmla="*/ 22216 h 6858643"/>
              <a:gd name="connsiteX2" fmla="*/ 6373922 w 6373922"/>
              <a:gd name="connsiteY2" fmla="*/ 3435946 h 6858643"/>
              <a:gd name="connsiteX3" fmla="*/ 3776290 w 6373922"/>
              <a:gd name="connsiteY3" fmla="*/ 6088211 h 6858643"/>
              <a:gd name="connsiteX4" fmla="*/ 3774023 w 6373922"/>
              <a:gd name="connsiteY4" fmla="*/ 6857744 h 6858643"/>
              <a:gd name="connsiteX5" fmla="*/ 3551 w 6373922"/>
              <a:gd name="connsiteY5" fmla="*/ 6855566 h 6858643"/>
              <a:gd name="connsiteX6" fmla="*/ 253 w 6373922"/>
              <a:gd name="connsiteY6" fmla="*/ 1570 h 6858643"/>
              <a:gd name="connsiteX0" fmla="*/ 253 w 6373922"/>
              <a:gd name="connsiteY0" fmla="*/ 5703 h 6862776"/>
              <a:gd name="connsiteX1" fmla="*/ 2485399 w 6373922"/>
              <a:gd name="connsiteY1" fmla="*/ 4262 h 6862776"/>
              <a:gd name="connsiteX2" fmla="*/ 6373922 w 6373922"/>
              <a:gd name="connsiteY2" fmla="*/ 3440079 h 6862776"/>
              <a:gd name="connsiteX3" fmla="*/ 3776290 w 6373922"/>
              <a:gd name="connsiteY3" fmla="*/ 6092344 h 6862776"/>
              <a:gd name="connsiteX4" fmla="*/ 3774023 w 6373922"/>
              <a:gd name="connsiteY4" fmla="*/ 6861877 h 6862776"/>
              <a:gd name="connsiteX5" fmla="*/ 3551 w 6373922"/>
              <a:gd name="connsiteY5" fmla="*/ 6859699 h 6862776"/>
              <a:gd name="connsiteX6" fmla="*/ 253 w 6373922"/>
              <a:gd name="connsiteY6" fmla="*/ 5703 h 6862776"/>
              <a:gd name="connsiteX0" fmla="*/ 253 w 6391961"/>
              <a:gd name="connsiteY0" fmla="*/ 5703 h 6861899"/>
              <a:gd name="connsiteX1" fmla="*/ 2485399 w 6391961"/>
              <a:gd name="connsiteY1" fmla="*/ 4262 h 6861899"/>
              <a:gd name="connsiteX2" fmla="*/ 6373922 w 6391961"/>
              <a:gd name="connsiteY2" fmla="*/ 3440079 h 6861899"/>
              <a:gd name="connsiteX3" fmla="*/ 3774023 w 6391961"/>
              <a:gd name="connsiteY3" fmla="*/ 6861877 h 6861899"/>
              <a:gd name="connsiteX4" fmla="*/ 3551 w 6391961"/>
              <a:gd name="connsiteY4" fmla="*/ 6859699 h 6861899"/>
              <a:gd name="connsiteX5" fmla="*/ 253 w 6391961"/>
              <a:gd name="connsiteY5" fmla="*/ 5703 h 6861899"/>
              <a:gd name="connsiteX0" fmla="*/ 253 w 6396084"/>
              <a:gd name="connsiteY0" fmla="*/ 5703 h 6861899"/>
              <a:gd name="connsiteX1" fmla="*/ 2485399 w 6396084"/>
              <a:gd name="connsiteY1" fmla="*/ 4262 h 6861899"/>
              <a:gd name="connsiteX2" fmla="*/ 6373922 w 6396084"/>
              <a:gd name="connsiteY2" fmla="*/ 3440079 h 6861899"/>
              <a:gd name="connsiteX3" fmla="*/ 3774023 w 6396084"/>
              <a:gd name="connsiteY3" fmla="*/ 6861877 h 6861899"/>
              <a:gd name="connsiteX4" fmla="*/ 3551 w 6396084"/>
              <a:gd name="connsiteY4" fmla="*/ 6859699 h 6861899"/>
              <a:gd name="connsiteX5" fmla="*/ 253 w 6396084"/>
              <a:gd name="connsiteY5" fmla="*/ 5703 h 6861899"/>
              <a:gd name="connsiteX0" fmla="*/ 253 w 6335130"/>
              <a:gd name="connsiteY0" fmla="*/ 257505 h 7113701"/>
              <a:gd name="connsiteX1" fmla="*/ 2485399 w 6335130"/>
              <a:gd name="connsiteY1" fmla="*/ 256064 h 7113701"/>
              <a:gd name="connsiteX2" fmla="*/ 6312078 w 6335130"/>
              <a:gd name="connsiteY2" fmla="*/ 3696299 h 7113701"/>
              <a:gd name="connsiteX3" fmla="*/ 3774023 w 6335130"/>
              <a:gd name="connsiteY3" fmla="*/ 7113679 h 7113701"/>
              <a:gd name="connsiteX4" fmla="*/ 3551 w 6335130"/>
              <a:gd name="connsiteY4" fmla="*/ 7111501 h 7113701"/>
              <a:gd name="connsiteX5" fmla="*/ 253 w 6335130"/>
              <a:gd name="connsiteY5" fmla="*/ 257505 h 7113701"/>
              <a:gd name="connsiteX0" fmla="*/ 253 w 6312078"/>
              <a:gd name="connsiteY0" fmla="*/ 257505 h 7113701"/>
              <a:gd name="connsiteX1" fmla="*/ 2485399 w 6312078"/>
              <a:gd name="connsiteY1" fmla="*/ 256064 h 7113701"/>
              <a:gd name="connsiteX2" fmla="*/ 6312078 w 6312078"/>
              <a:gd name="connsiteY2" fmla="*/ 3696299 h 7113701"/>
              <a:gd name="connsiteX3" fmla="*/ 3774023 w 6312078"/>
              <a:gd name="connsiteY3" fmla="*/ 7113679 h 7113701"/>
              <a:gd name="connsiteX4" fmla="*/ 3551 w 6312078"/>
              <a:gd name="connsiteY4" fmla="*/ 7111501 h 7113701"/>
              <a:gd name="connsiteX5" fmla="*/ 253 w 6312078"/>
              <a:gd name="connsiteY5" fmla="*/ 257505 h 7113701"/>
              <a:gd name="connsiteX0" fmla="*/ 253 w 6312078"/>
              <a:gd name="connsiteY0" fmla="*/ 257505 h 7113777"/>
              <a:gd name="connsiteX1" fmla="*/ 2485399 w 6312078"/>
              <a:gd name="connsiteY1" fmla="*/ 256064 h 7113777"/>
              <a:gd name="connsiteX2" fmla="*/ 6312078 w 6312078"/>
              <a:gd name="connsiteY2" fmla="*/ 3696299 h 7113777"/>
              <a:gd name="connsiteX3" fmla="*/ 3774023 w 6312078"/>
              <a:gd name="connsiteY3" fmla="*/ 7113679 h 7113777"/>
              <a:gd name="connsiteX4" fmla="*/ 3551 w 6312078"/>
              <a:gd name="connsiteY4" fmla="*/ 7111501 h 7113777"/>
              <a:gd name="connsiteX5" fmla="*/ 253 w 6312078"/>
              <a:gd name="connsiteY5" fmla="*/ 257505 h 7113777"/>
              <a:gd name="connsiteX0" fmla="*/ 253 w 6312078"/>
              <a:gd name="connsiteY0" fmla="*/ 257505 h 7111501"/>
              <a:gd name="connsiteX1" fmla="*/ 2485399 w 6312078"/>
              <a:gd name="connsiteY1" fmla="*/ 256064 h 7111501"/>
              <a:gd name="connsiteX2" fmla="*/ 6312078 w 6312078"/>
              <a:gd name="connsiteY2" fmla="*/ 3696299 h 7111501"/>
              <a:gd name="connsiteX3" fmla="*/ 3676840 w 6312078"/>
              <a:gd name="connsiteY3" fmla="*/ 7109262 h 7111501"/>
              <a:gd name="connsiteX4" fmla="*/ 3551 w 6312078"/>
              <a:gd name="connsiteY4" fmla="*/ 7111501 h 7111501"/>
              <a:gd name="connsiteX5" fmla="*/ 253 w 6312078"/>
              <a:gd name="connsiteY5" fmla="*/ 257505 h 7111501"/>
              <a:gd name="connsiteX0" fmla="*/ 253 w 6312078"/>
              <a:gd name="connsiteY0" fmla="*/ 257505 h 7111501"/>
              <a:gd name="connsiteX1" fmla="*/ 2485399 w 6312078"/>
              <a:gd name="connsiteY1" fmla="*/ 256064 h 7111501"/>
              <a:gd name="connsiteX2" fmla="*/ 6312078 w 6312078"/>
              <a:gd name="connsiteY2" fmla="*/ 3696299 h 7111501"/>
              <a:gd name="connsiteX3" fmla="*/ 3676840 w 6312078"/>
              <a:gd name="connsiteY3" fmla="*/ 7109262 h 7111501"/>
              <a:gd name="connsiteX4" fmla="*/ 3551 w 6312078"/>
              <a:gd name="connsiteY4" fmla="*/ 7111501 h 7111501"/>
              <a:gd name="connsiteX5" fmla="*/ 253 w 6312078"/>
              <a:gd name="connsiteY5" fmla="*/ 257505 h 7111501"/>
              <a:gd name="connsiteX0" fmla="*/ 253 w 6312078"/>
              <a:gd name="connsiteY0" fmla="*/ 257505 h 7111501"/>
              <a:gd name="connsiteX1" fmla="*/ 2485399 w 6312078"/>
              <a:gd name="connsiteY1" fmla="*/ 256064 h 7111501"/>
              <a:gd name="connsiteX2" fmla="*/ 6312078 w 6312078"/>
              <a:gd name="connsiteY2" fmla="*/ 3696299 h 7111501"/>
              <a:gd name="connsiteX3" fmla="*/ 3676840 w 6312078"/>
              <a:gd name="connsiteY3" fmla="*/ 7109262 h 7111501"/>
              <a:gd name="connsiteX4" fmla="*/ 3551 w 6312078"/>
              <a:gd name="connsiteY4" fmla="*/ 7111501 h 7111501"/>
              <a:gd name="connsiteX5" fmla="*/ 253 w 6312078"/>
              <a:gd name="connsiteY5" fmla="*/ 257505 h 7111501"/>
              <a:gd name="connsiteX0" fmla="*/ 253 w 6312078"/>
              <a:gd name="connsiteY0" fmla="*/ 2601 h 6856597"/>
              <a:gd name="connsiteX1" fmla="*/ 2485399 w 6312078"/>
              <a:gd name="connsiteY1" fmla="*/ 1160 h 6856597"/>
              <a:gd name="connsiteX2" fmla="*/ 6312078 w 6312078"/>
              <a:gd name="connsiteY2" fmla="*/ 3441395 h 6856597"/>
              <a:gd name="connsiteX3" fmla="*/ 3676840 w 6312078"/>
              <a:gd name="connsiteY3" fmla="*/ 6854358 h 6856597"/>
              <a:gd name="connsiteX4" fmla="*/ 3551 w 6312078"/>
              <a:gd name="connsiteY4" fmla="*/ 6856597 h 6856597"/>
              <a:gd name="connsiteX5" fmla="*/ 253 w 6312078"/>
              <a:gd name="connsiteY5" fmla="*/ 2601 h 6856597"/>
              <a:gd name="connsiteX0" fmla="*/ 253 w 6312078"/>
              <a:gd name="connsiteY0" fmla="*/ 2601 h 6856597"/>
              <a:gd name="connsiteX1" fmla="*/ 2255695 w 6312078"/>
              <a:gd name="connsiteY1" fmla="*/ 1160 h 6856597"/>
              <a:gd name="connsiteX2" fmla="*/ 6312078 w 6312078"/>
              <a:gd name="connsiteY2" fmla="*/ 3441395 h 6856597"/>
              <a:gd name="connsiteX3" fmla="*/ 3676840 w 6312078"/>
              <a:gd name="connsiteY3" fmla="*/ 6854358 h 6856597"/>
              <a:gd name="connsiteX4" fmla="*/ 3551 w 6312078"/>
              <a:gd name="connsiteY4" fmla="*/ 6856597 h 6856597"/>
              <a:gd name="connsiteX5" fmla="*/ 253 w 6312078"/>
              <a:gd name="connsiteY5" fmla="*/ 2601 h 6856597"/>
              <a:gd name="connsiteX0" fmla="*/ 253 w 6312078"/>
              <a:gd name="connsiteY0" fmla="*/ 2919 h 6856915"/>
              <a:gd name="connsiteX1" fmla="*/ 2255695 w 6312078"/>
              <a:gd name="connsiteY1" fmla="*/ 1478 h 6856915"/>
              <a:gd name="connsiteX2" fmla="*/ 6312078 w 6312078"/>
              <a:gd name="connsiteY2" fmla="*/ 3441713 h 6856915"/>
              <a:gd name="connsiteX3" fmla="*/ 3676840 w 6312078"/>
              <a:gd name="connsiteY3" fmla="*/ 6854676 h 6856915"/>
              <a:gd name="connsiteX4" fmla="*/ 3551 w 6312078"/>
              <a:gd name="connsiteY4" fmla="*/ 6856915 h 6856915"/>
              <a:gd name="connsiteX5" fmla="*/ 253 w 6312078"/>
              <a:gd name="connsiteY5" fmla="*/ 2919 h 6856915"/>
              <a:gd name="connsiteX0" fmla="*/ 253 w 6312827"/>
              <a:gd name="connsiteY0" fmla="*/ 2919 h 6856915"/>
              <a:gd name="connsiteX1" fmla="*/ 2255695 w 6312827"/>
              <a:gd name="connsiteY1" fmla="*/ 1478 h 6856915"/>
              <a:gd name="connsiteX2" fmla="*/ 6312078 w 6312827"/>
              <a:gd name="connsiteY2" fmla="*/ 3441713 h 6856915"/>
              <a:gd name="connsiteX3" fmla="*/ 3676840 w 6312827"/>
              <a:gd name="connsiteY3" fmla="*/ 6854676 h 6856915"/>
              <a:gd name="connsiteX4" fmla="*/ 3551 w 6312827"/>
              <a:gd name="connsiteY4" fmla="*/ 6856915 h 6856915"/>
              <a:gd name="connsiteX5" fmla="*/ 253 w 6312827"/>
              <a:gd name="connsiteY5" fmla="*/ 2919 h 6856915"/>
              <a:gd name="connsiteX0" fmla="*/ 253 w 6312827"/>
              <a:gd name="connsiteY0" fmla="*/ 2919 h 6856915"/>
              <a:gd name="connsiteX1" fmla="*/ 2255695 w 6312827"/>
              <a:gd name="connsiteY1" fmla="*/ 1478 h 6856915"/>
              <a:gd name="connsiteX2" fmla="*/ 6312078 w 6312827"/>
              <a:gd name="connsiteY2" fmla="*/ 3441713 h 6856915"/>
              <a:gd name="connsiteX3" fmla="*/ 3676840 w 6312827"/>
              <a:gd name="connsiteY3" fmla="*/ 6854676 h 6856915"/>
              <a:gd name="connsiteX4" fmla="*/ 3551 w 6312827"/>
              <a:gd name="connsiteY4" fmla="*/ 6856915 h 6856915"/>
              <a:gd name="connsiteX5" fmla="*/ 253 w 6312827"/>
              <a:gd name="connsiteY5" fmla="*/ 2919 h 6856915"/>
              <a:gd name="connsiteX0" fmla="*/ 253 w 6361387"/>
              <a:gd name="connsiteY0" fmla="*/ 262740 h 7116736"/>
              <a:gd name="connsiteX1" fmla="*/ 2255695 w 6361387"/>
              <a:gd name="connsiteY1" fmla="*/ 261299 h 7116736"/>
              <a:gd name="connsiteX2" fmla="*/ 6360669 w 6361387"/>
              <a:gd name="connsiteY2" fmla="*/ 3772212 h 7116736"/>
              <a:gd name="connsiteX3" fmla="*/ 3676840 w 6361387"/>
              <a:gd name="connsiteY3" fmla="*/ 7114497 h 7116736"/>
              <a:gd name="connsiteX4" fmla="*/ 3551 w 6361387"/>
              <a:gd name="connsiteY4" fmla="*/ 7116736 h 7116736"/>
              <a:gd name="connsiteX5" fmla="*/ 253 w 6361387"/>
              <a:gd name="connsiteY5" fmla="*/ 262740 h 7116736"/>
              <a:gd name="connsiteX0" fmla="*/ 253 w 6361387"/>
              <a:gd name="connsiteY0" fmla="*/ 2739 h 6856735"/>
              <a:gd name="connsiteX1" fmla="*/ 2255695 w 6361387"/>
              <a:gd name="connsiteY1" fmla="*/ 1298 h 6856735"/>
              <a:gd name="connsiteX2" fmla="*/ 6360669 w 6361387"/>
              <a:gd name="connsiteY2" fmla="*/ 3512211 h 6856735"/>
              <a:gd name="connsiteX3" fmla="*/ 3676840 w 6361387"/>
              <a:gd name="connsiteY3" fmla="*/ 6854496 h 6856735"/>
              <a:gd name="connsiteX4" fmla="*/ 3551 w 6361387"/>
              <a:gd name="connsiteY4" fmla="*/ 6856735 h 6856735"/>
              <a:gd name="connsiteX5" fmla="*/ 253 w 6361387"/>
              <a:gd name="connsiteY5" fmla="*/ 2739 h 6856735"/>
              <a:gd name="connsiteX0" fmla="*/ 1120 w 6362254"/>
              <a:gd name="connsiteY0" fmla="*/ 2739 h 6861152"/>
              <a:gd name="connsiteX1" fmla="*/ 2256562 w 6362254"/>
              <a:gd name="connsiteY1" fmla="*/ 1298 h 6861152"/>
              <a:gd name="connsiteX2" fmla="*/ 6361536 w 6362254"/>
              <a:gd name="connsiteY2" fmla="*/ 3512211 h 6861152"/>
              <a:gd name="connsiteX3" fmla="*/ 3677707 w 6362254"/>
              <a:gd name="connsiteY3" fmla="*/ 6854496 h 6861152"/>
              <a:gd name="connsiteX4" fmla="*/ 0 w 6362254"/>
              <a:gd name="connsiteY4" fmla="*/ 6861152 h 6861152"/>
              <a:gd name="connsiteX5" fmla="*/ 1120 w 6362254"/>
              <a:gd name="connsiteY5" fmla="*/ 2739 h 6861152"/>
              <a:gd name="connsiteX0" fmla="*/ 252 w 6365803"/>
              <a:gd name="connsiteY0" fmla="*/ 265680 h 7119676"/>
              <a:gd name="connsiteX1" fmla="*/ 2260111 w 6365803"/>
              <a:gd name="connsiteY1" fmla="*/ 259822 h 7119676"/>
              <a:gd name="connsiteX2" fmla="*/ 6365085 w 6365803"/>
              <a:gd name="connsiteY2" fmla="*/ 3770735 h 7119676"/>
              <a:gd name="connsiteX3" fmla="*/ 3681256 w 6365803"/>
              <a:gd name="connsiteY3" fmla="*/ 7113020 h 7119676"/>
              <a:gd name="connsiteX4" fmla="*/ 3549 w 6365803"/>
              <a:gd name="connsiteY4" fmla="*/ 7119676 h 7119676"/>
              <a:gd name="connsiteX5" fmla="*/ 252 w 6365803"/>
              <a:gd name="connsiteY5" fmla="*/ 265680 h 7119676"/>
              <a:gd name="connsiteX0" fmla="*/ 252 w 6365803"/>
              <a:gd name="connsiteY0" fmla="*/ 8077 h 6862073"/>
              <a:gd name="connsiteX1" fmla="*/ 2260111 w 6365803"/>
              <a:gd name="connsiteY1" fmla="*/ 2219 h 6862073"/>
              <a:gd name="connsiteX2" fmla="*/ 6365085 w 6365803"/>
              <a:gd name="connsiteY2" fmla="*/ 3513132 h 6862073"/>
              <a:gd name="connsiteX3" fmla="*/ 3681256 w 6365803"/>
              <a:gd name="connsiteY3" fmla="*/ 6855417 h 6862073"/>
              <a:gd name="connsiteX4" fmla="*/ 3549 w 6365803"/>
              <a:gd name="connsiteY4" fmla="*/ 6862073 h 6862073"/>
              <a:gd name="connsiteX5" fmla="*/ 252 w 6365803"/>
              <a:gd name="connsiteY5" fmla="*/ 8077 h 6862073"/>
              <a:gd name="connsiteX0" fmla="*/ 252 w 6365803"/>
              <a:gd name="connsiteY0" fmla="*/ 5865 h 6859861"/>
              <a:gd name="connsiteX1" fmla="*/ 2260111 w 6365803"/>
              <a:gd name="connsiteY1" fmla="*/ 7 h 6859861"/>
              <a:gd name="connsiteX2" fmla="*/ 6365085 w 6365803"/>
              <a:gd name="connsiteY2" fmla="*/ 3510920 h 6859861"/>
              <a:gd name="connsiteX3" fmla="*/ 3681256 w 6365803"/>
              <a:gd name="connsiteY3" fmla="*/ 6853205 h 6859861"/>
              <a:gd name="connsiteX4" fmla="*/ 3549 w 6365803"/>
              <a:gd name="connsiteY4" fmla="*/ 6859861 h 6859861"/>
              <a:gd name="connsiteX5" fmla="*/ 252 w 6365803"/>
              <a:gd name="connsiteY5" fmla="*/ 5865 h 685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5803" h="6859861">
                <a:moveTo>
                  <a:pt x="252" y="5865"/>
                </a:moveTo>
                <a:cubicBezTo>
                  <a:pt x="-3827" y="-1820"/>
                  <a:pt x="1049094" y="2612"/>
                  <a:pt x="2260111" y="7"/>
                </a:cubicBezTo>
                <a:cubicBezTo>
                  <a:pt x="3811247" y="-3330"/>
                  <a:pt x="6271050" y="1191390"/>
                  <a:pt x="6365085" y="3510920"/>
                </a:cubicBezTo>
                <a:cubicBezTo>
                  <a:pt x="6398742" y="5634517"/>
                  <a:pt x="5246567" y="6817773"/>
                  <a:pt x="3681256" y="6853205"/>
                </a:cubicBezTo>
                <a:cubicBezTo>
                  <a:pt x="3670212" y="6853660"/>
                  <a:pt x="847305" y="6855927"/>
                  <a:pt x="3549" y="6859861"/>
                </a:cubicBezTo>
                <a:cubicBezTo>
                  <a:pt x="5136" y="4816679"/>
                  <a:pt x="-1335" y="2049047"/>
                  <a:pt x="252" y="5865"/>
                </a:cubicBezTo>
                <a:close/>
              </a:path>
            </a:pathLst>
          </a:custGeom>
          <a:ln>
            <a:noFill/>
          </a:ln>
        </p:spPr>
        <p:style>
          <a:lnRef idx="2">
            <a:schemeClr val="accent4"/>
          </a:lnRef>
          <a:fillRef idx="1">
            <a:schemeClr val="lt1"/>
          </a:fillRef>
          <a:effectRef idx="0">
            <a:schemeClr val="accent4"/>
          </a:effectRef>
          <a:fontRef idx="none"/>
        </p:style>
        <p:txBody>
          <a:bodyPr wrap="square">
            <a:noAutofit/>
          </a:bodyPr>
          <a:lstStyle/>
          <a:p>
            <a:r>
              <a:rPr lang="en-US" dirty="0"/>
              <a:t>Click icon to add picture</a:t>
            </a:r>
          </a:p>
        </p:txBody>
      </p:sp>
      <p:sp>
        <p:nvSpPr>
          <p:cNvPr id="11" name="Title 1"/>
          <p:cNvSpPr>
            <a:spLocks noGrp="1"/>
          </p:cNvSpPr>
          <p:nvPr>
            <p:ph type="title"/>
          </p:nvPr>
        </p:nvSpPr>
        <p:spPr>
          <a:xfrm>
            <a:off x="7132320" y="765622"/>
            <a:ext cx="4221480" cy="1617163"/>
          </a:xfrm>
          <a:effectLst/>
        </p:spPr>
        <p:txBody>
          <a:bodyPr anchor="b">
            <a:normAutofit/>
          </a:bodyPr>
          <a:lstStyle>
            <a:lvl1pPr algn="l">
              <a:defRPr sz="3200" b="1">
                <a:solidFill>
                  <a:schemeClr val="accent1"/>
                </a:solidFill>
              </a:defRPr>
            </a:lvl1pPr>
          </a:lstStyle>
          <a:p>
            <a:r>
              <a:rPr lang="en-US"/>
              <a:t>Click to edit Master title style</a:t>
            </a:r>
            <a:endParaRPr lang="en-US" dirty="0"/>
          </a:p>
        </p:txBody>
      </p:sp>
      <p:sp>
        <p:nvSpPr>
          <p:cNvPr id="12" name="Text Placeholder 3"/>
          <p:cNvSpPr>
            <a:spLocks noGrp="1"/>
          </p:cNvSpPr>
          <p:nvPr>
            <p:ph type="body" sz="half" idx="2"/>
          </p:nvPr>
        </p:nvSpPr>
        <p:spPr>
          <a:xfrm>
            <a:off x="7132320" y="2382784"/>
            <a:ext cx="4221480" cy="3516365"/>
          </a:xfrm>
          <a:effectLst/>
        </p:spPr>
        <p:txBody>
          <a:bodyPr anchor="t">
            <a:normAutofit/>
          </a:bodyPr>
          <a:lstStyle>
            <a:lvl1pPr marL="0" indent="0">
              <a:buNone/>
              <a:defRPr sz="2400">
                <a:solidFill>
                  <a:srgbClr val="33333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Rectangle 12"/>
          <p:cNvSpPr/>
          <p:nvPr/>
        </p:nvSpPr>
        <p:spPr>
          <a:xfrm>
            <a:off x="0" y="0"/>
            <a:ext cx="12192000" cy="685800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254000">
                <a:solidFill>
                  <a:schemeClr val="tx1">
                    <a:lumMod val="75000"/>
                    <a:lumOff val="25000"/>
                  </a:schemeClr>
                </a:solidFill>
              </a:ln>
              <a:noFill/>
            </a:endParaRPr>
          </a:p>
        </p:txBody>
      </p:sp>
    </p:spTree>
    <p:extLst>
      <p:ext uri="{BB962C8B-B14F-4D97-AF65-F5344CB8AC3E}">
        <p14:creationId xmlns:p14="http://schemas.microsoft.com/office/powerpoint/2010/main" val="40197649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21578A"/>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104901" y="3162300"/>
            <a:ext cx="5400674" cy="3086100"/>
          </a:xfrm>
          <a:prstGeom prst="rect">
            <a:avLst/>
          </a:prstGeom>
        </p:spPr>
        <p:txBody>
          <a:bodyPr/>
          <a:lstStyle>
            <a:lvl1pPr>
              <a:lnSpc>
                <a:spcPct val="100000"/>
              </a:lnSpc>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1"/>
          </p:nvPr>
        </p:nvSpPr>
        <p:spPr>
          <a:xfrm>
            <a:off x="8210550" y="3419475"/>
            <a:ext cx="2552700" cy="2486025"/>
          </a:xfrm>
          <a:prstGeom prst="rect">
            <a:avLst/>
          </a:prstGeom>
        </p:spPr>
        <p:txBody>
          <a:bodyPr/>
          <a:lstStyle/>
          <a:p>
            <a:endParaRPr lang="en-US" dirty="0"/>
          </a:p>
        </p:txBody>
      </p:sp>
      <p:sp>
        <p:nvSpPr>
          <p:cNvPr id="13" name="Text Placeholder 11"/>
          <p:cNvSpPr>
            <a:spLocks noGrp="1"/>
          </p:cNvSpPr>
          <p:nvPr>
            <p:ph type="body" sz="quarter" idx="12"/>
          </p:nvPr>
        </p:nvSpPr>
        <p:spPr>
          <a:xfrm>
            <a:off x="1057275" y="542925"/>
            <a:ext cx="9906001" cy="1922464"/>
          </a:xfrm>
          <a:prstGeom prst="rect">
            <a:avLst/>
          </a:prstGeom>
        </p:spPr>
        <p:txBody>
          <a:bodyPr anchor="b"/>
          <a:lstStyle>
            <a:lvl1pPr marL="0" indent="0">
              <a:buNone/>
              <a:defRPr sz="48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074826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 With Photo">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5267325" y="765175"/>
            <a:ext cx="6162675" cy="5133975"/>
          </a:xfrm>
        </p:spPr>
        <p:txBody>
          <a:bodyPr/>
          <a:lstStyle>
            <a:lvl1pPr marL="0" indent="0">
              <a:buNone/>
              <a:defRPr/>
            </a:lvl1pPr>
          </a:lstStyle>
          <a:p>
            <a:pPr lvl="0"/>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F4520A8-56B2-4209-912C-03306FCBA5D8}" type="slidenum">
              <a:rPr lang="en-US" smtClean="0"/>
              <a:t>‹#›</a:t>
            </a:fld>
            <a:endParaRPr lang="en-US" dirty="0"/>
          </a:p>
        </p:txBody>
      </p:sp>
      <p:sp>
        <p:nvSpPr>
          <p:cNvPr id="11" name="Title 1"/>
          <p:cNvSpPr>
            <a:spLocks noGrp="1"/>
          </p:cNvSpPr>
          <p:nvPr>
            <p:ph type="title"/>
          </p:nvPr>
        </p:nvSpPr>
        <p:spPr>
          <a:xfrm>
            <a:off x="609601" y="765622"/>
            <a:ext cx="4250242" cy="1617163"/>
          </a:xfrm>
          <a:effectLst/>
        </p:spPr>
        <p:txBody>
          <a:bodyPr anchor="b">
            <a:normAutofit/>
          </a:bodyPr>
          <a:lstStyle>
            <a:lvl1pPr algn="l">
              <a:defRPr sz="4000" b="0">
                <a:solidFill>
                  <a:schemeClr val="accent1"/>
                </a:solidFill>
              </a:defRPr>
            </a:lvl1pPr>
          </a:lstStyle>
          <a:p>
            <a:r>
              <a:rPr lang="en-US" dirty="0"/>
              <a:t>Click to edit Master title style</a:t>
            </a:r>
          </a:p>
        </p:txBody>
      </p:sp>
      <p:sp>
        <p:nvSpPr>
          <p:cNvPr id="12" name="Text Placeholder 3"/>
          <p:cNvSpPr>
            <a:spLocks noGrp="1"/>
          </p:cNvSpPr>
          <p:nvPr>
            <p:ph type="body" sz="half" idx="2"/>
          </p:nvPr>
        </p:nvSpPr>
        <p:spPr>
          <a:xfrm>
            <a:off x="609601" y="2382784"/>
            <a:ext cx="4250242" cy="3516365"/>
          </a:xfrm>
          <a:effectLst/>
        </p:spPr>
        <p:txBody>
          <a:bodyPr anchor="t">
            <a:normAutofit/>
          </a:bodyPr>
          <a:lstStyle>
            <a:lvl1pPr marL="0" indent="0">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38440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lvl1pPr>
              <a:defRPr>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2747807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4716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63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10.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8.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a:solidFill>
            <a:schemeClr val="tx2"/>
          </a:solidFill>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8ABEB8C-2915-47CC-8969-79F3BD6427C4}"/>
              </a:ext>
            </a:extLst>
          </p:cNvPr>
          <p:cNvPicPr>
            <a:picLocks noChangeAspect="1"/>
          </p:cNvPicPr>
          <p:nvPr userDrawn="1"/>
        </p:nvPicPr>
        <p:blipFill>
          <a:blip r:embed="rId13"/>
          <a:stretch>
            <a:fillRect/>
          </a:stretch>
        </p:blipFill>
        <p:spPr>
          <a:xfrm>
            <a:off x="9923748" y="5278565"/>
            <a:ext cx="2268252" cy="1579435"/>
          </a:xfrm>
          <a:prstGeom prst="rect">
            <a:avLst/>
          </a:prstGeom>
        </p:spPr>
      </p:pic>
      <p:pic>
        <p:nvPicPr>
          <p:cNvPr id="9" name="Picture 8" descr="A close up of a logo&#10;&#10;Description automatically generated">
            <a:extLst>
              <a:ext uri="{FF2B5EF4-FFF2-40B4-BE49-F238E27FC236}">
                <a16:creationId xmlns:a16="http://schemas.microsoft.com/office/drawing/2014/main" id="{B33BD536-38CE-41DC-9AA4-7E3062A5BABE}"/>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9337523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93" r:id="rId5"/>
    <p:sldLayoutId id="2147483687" r:id="rId6"/>
    <p:sldLayoutId id="2147483688" r:id="rId7"/>
    <p:sldLayoutId id="2147483692" r:id="rId8"/>
    <p:sldLayoutId id="2147483689" r:id="rId9"/>
    <p:sldLayoutId id="2147483690" r:id="rId10"/>
    <p:sldLayoutId id="2147483691"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2"/>
          </a:solidFill>
          <a:latin typeface="Open sans"/>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accent3"/>
          </a:solidFill>
          <a:latin typeface="Open Sans"/>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Open Sans"/>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Open Sans"/>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Open Sans"/>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Open Sans"/>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2689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283676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Ls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lum/>
          </a:blip>
          <a:srcRect/>
          <a:stretch>
            <a:fillRect/>
          </a:stretch>
        </a:blipFill>
        <a:effectLst/>
      </p:bgPr>
    </p:bg>
    <p:spTree>
      <p:nvGrpSpPr>
        <p:cNvPr id="1" name=""/>
        <p:cNvGrpSpPr/>
        <p:nvPr/>
      </p:nvGrpSpPr>
      <p:grpSpPr>
        <a:xfrm>
          <a:off x="0" y="0"/>
          <a:ext cx="0" cy="0"/>
          <a:chOff x="0" y="0"/>
          <a:chExt cx="0" cy="0"/>
        </a:xfrm>
      </p:grpSpPr>
      <p:sp>
        <p:nvSpPr>
          <p:cNvPr id="217091" name="Rectangle 3"/>
          <p:cNvSpPr>
            <a:spLocks noGrp="1" noChangeArrowheads="1"/>
          </p:cNvSpPr>
          <p:nvPr>
            <p:ph type="body" idx="1"/>
          </p:nvPr>
        </p:nvSpPr>
        <p:spPr bwMode="auto">
          <a:xfrm>
            <a:off x="457200" y="914400"/>
            <a:ext cx="11278129"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Box 1"/>
          <p:cNvSpPr txBox="1"/>
          <p:nvPr/>
        </p:nvSpPr>
        <p:spPr>
          <a:xfrm>
            <a:off x="11309230" y="6466516"/>
            <a:ext cx="786728" cy="338554"/>
          </a:xfrm>
          <a:prstGeom prst="rect">
            <a:avLst/>
          </a:prstGeom>
          <a:noFill/>
        </p:spPr>
        <p:txBody>
          <a:bodyPr wrap="square" rtlCol="0">
            <a:spAutoFit/>
          </a:bodyPr>
          <a:lstStyle/>
          <a:p>
            <a:pPr algn="r"/>
            <a:r>
              <a:rPr lang="en-US" sz="1600" dirty="0">
                <a:solidFill>
                  <a:srgbClr val="005587"/>
                </a:solidFill>
                <a:latin typeface="Calibri" panose="020F0502020204030204" pitchFamily="34" charset="0"/>
              </a:rPr>
              <a:t>- </a:t>
            </a:r>
            <a:fld id="{FAAE0522-A9B6-42C5-8B0A-B416068EB5BC}" type="slidenum">
              <a:rPr lang="en-US" sz="1600" smtClean="0">
                <a:solidFill>
                  <a:srgbClr val="005587"/>
                </a:solidFill>
                <a:latin typeface="Calibri" panose="020F0502020204030204" pitchFamily="34" charset="0"/>
              </a:rPr>
              <a:pPr algn="r"/>
              <a:t>‹#›</a:t>
            </a:fld>
            <a:r>
              <a:rPr lang="en-US" sz="1600" dirty="0">
                <a:solidFill>
                  <a:srgbClr val="005587"/>
                </a:solidFill>
                <a:latin typeface="Calibri" panose="020F0502020204030204" pitchFamily="34" charset="0"/>
              </a:rPr>
              <a:t> -</a:t>
            </a:r>
          </a:p>
        </p:txBody>
      </p:sp>
    </p:spTree>
    <p:extLst>
      <p:ext uri="{BB962C8B-B14F-4D97-AF65-F5344CB8AC3E}">
        <p14:creationId xmlns:p14="http://schemas.microsoft.com/office/powerpoint/2010/main" val="142969242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hdr="0" ftr="0" dt="0"/>
  <p:txStyles>
    <p:titleStyle>
      <a:lvl1pPr algn="l" rtl="0" fontAlgn="base">
        <a:spcBef>
          <a:spcPct val="0"/>
        </a:spcBef>
        <a:spcAft>
          <a:spcPct val="0"/>
        </a:spcAft>
        <a:defRPr sz="3400" b="1" kern="1200" baseline="0">
          <a:solidFill>
            <a:srgbClr val="0080C7"/>
          </a:solidFill>
          <a:latin typeface="Calibri" panose="020F0502020204030204" pitchFamily="34" charset="0"/>
          <a:ea typeface="+mj-ea"/>
          <a:cs typeface="+mj-cs"/>
        </a:defRPr>
      </a:lvl1pPr>
      <a:lvl2pPr algn="l" rtl="0" fontAlgn="base">
        <a:spcBef>
          <a:spcPct val="0"/>
        </a:spcBef>
        <a:spcAft>
          <a:spcPct val="0"/>
        </a:spcAft>
        <a:defRPr sz="2800" b="1">
          <a:solidFill>
            <a:schemeClr val="bg1"/>
          </a:solidFill>
          <a:latin typeface="Arial" charset="0"/>
        </a:defRPr>
      </a:lvl2pPr>
      <a:lvl3pPr algn="l" rtl="0" fontAlgn="base">
        <a:spcBef>
          <a:spcPct val="0"/>
        </a:spcBef>
        <a:spcAft>
          <a:spcPct val="0"/>
        </a:spcAft>
        <a:defRPr sz="2800" b="1">
          <a:solidFill>
            <a:schemeClr val="bg1"/>
          </a:solidFill>
          <a:latin typeface="Arial" charset="0"/>
        </a:defRPr>
      </a:lvl3pPr>
      <a:lvl4pPr algn="l" rtl="0" fontAlgn="base">
        <a:spcBef>
          <a:spcPct val="0"/>
        </a:spcBef>
        <a:spcAft>
          <a:spcPct val="0"/>
        </a:spcAft>
        <a:defRPr sz="2800" b="1">
          <a:solidFill>
            <a:schemeClr val="bg1"/>
          </a:solidFill>
          <a:latin typeface="Arial" charset="0"/>
        </a:defRPr>
      </a:lvl4pPr>
      <a:lvl5pPr algn="l" rtl="0" fontAlgn="base">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fontAlgn="base">
        <a:spcBef>
          <a:spcPct val="40000"/>
        </a:spcBef>
        <a:spcAft>
          <a:spcPct val="0"/>
        </a:spcAft>
        <a:buClr>
          <a:schemeClr val="accent3"/>
        </a:buClr>
        <a:buSzPct val="110000"/>
        <a:buFont typeface="Arial" panose="020B0604020202020204" pitchFamily="34" charset="0"/>
        <a:buChar char="•"/>
        <a:defRPr sz="2400">
          <a:solidFill>
            <a:srgbClr val="000000"/>
          </a:solidFill>
          <a:latin typeface="Calibri" panose="020F0502020204030204" pitchFamily="34" charset="0"/>
          <a:ea typeface="+mn-ea"/>
          <a:cs typeface="+mn-cs"/>
        </a:defRPr>
      </a:lvl1pPr>
      <a:lvl2pPr marL="742950" indent="-285750" algn="l" rtl="0" fontAlgn="base">
        <a:spcBef>
          <a:spcPct val="20000"/>
        </a:spcBef>
        <a:spcAft>
          <a:spcPct val="0"/>
        </a:spcAft>
        <a:buClr>
          <a:schemeClr val="accent4"/>
        </a:buClr>
        <a:buSzPct val="85000"/>
        <a:buFont typeface="Wingdings" panose="05000000000000000000" pitchFamily="2" charset="2"/>
        <a:buChar char="§"/>
        <a:defRPr sz="2000">
          <a:solidFill>
            <a:srgbClr val="000000"/>
          </a:solidFill>
          <a:latin typeface="Calibri" panose="020F0502020204030204" pitchFamily="34" charset="0"/>
        </a:defRPr>
      </a:lvl2pPr>
      <a:lvl3pPr marL="1143000" indent="-228600" algn="l" rtl="0" fontAlgn="base">
        <a:spcBef>
          <a:spcPct val="20000"/>
        </a:spcBef>
        <a:spcAft>
          <a:spcPct val="0"/>
        </a:spcAft>
        <a:buChar char="•"/>
        <a:defRPr sz="1600">
          <a:solidFill>
            <a:srgbClr val="000000"/>
          </a:solidFill>
          <a:latin typeface="Calibri" panose="020F0502020204030204" pitchFamily="34" charset="0"/>
        </a:defRPr>
      </a:lvl3pPr>
      <a:lvl4pPr marL="1600200" indent="-228600" algn="l" rtl="0" fontAlgn="base">
        <a:spcBef>
          <a:spcPct val="20000"/>
        </a:spcBef>
        <a:spcAft>
          <a:spcPct val="0"/>
        </a:spcAft>
        <a:buChar char="–"/>
        <a:defRPr sz="1400">
          <a:solidFill>
            <a:srgbClr val="000000"/>
          </a:solidFill>
          <a:latin typeface="Calibri" panose="020F0502020204030204" pitchFamily="34" charset="0"/>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10/29/2020</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5003429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54549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hf sldNum="0" hdr="0" ftr="0" dt="0"/>
  <p:txStyles>
    <p:titleStyle>
      <a:lvl1pPr algn="l" defTabSz="914400" rtl="0" eaLnBrk="1" latinLnBrk="0" hangingPunct="1">
        <a:lnSpc>
          <a:spcPct val="90000"/>
        </a:lnSpc>
        <a:spcBef>
          <a:spcPct val="0"/>
        </a:spcBef>
        <a:buNone/>
        <a:defRPr sz="4400" kern="1200">
          <a:solidFill>
            <a:srgbClr val="21578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472334" y="270933"/>
            <a:ext cx="406400" cy="369332"/>
          </a:xfrm>
          <a:prstGeom prst="rect">
            <a:avLst/>
          </a:prstGeom>
          <a:noFill/>
        </p:spPr>
        <p:txBody>
          <a:bodyPr wrap="square" rtlCol="0">
            <a:spAutoFit/>
          </a:bodyPr>
          <a:lstStyle/>
          <a:p>
            <a:endParaRPr lang="en-US" dirty="0"/>
          </a:p>
        </p:txBody>
      </p:sp>
      <p:sp>
        <p:nvSpPr>
          <p:cNvPr id="4" name="Slide Number Placeholder 3"/>
          <p:cNvSpPr>
            <a:spLocks noGrp="1"/>
          </p:cNvSpPr>
          <p:nvPr>
            <p:ph type="sldNum" sz="quarter" idx="4"/>
          </p:nvPr>
        </p:nvSpPr>
        <p:spPr>
          <a:xfrm>
            <a:off x="9228667"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4D214-9A69-4CE2-AAC8-F33EAC1FCFEC}" type="slidenum">
              <a:rPr lang="en-US" smtClean="0"/>
              <a:t>‹#›</a:t>
            </a:fld>
            <a:endParaRPr lang="en-US"/>
          </a:p>
        </p:txBody>
      </p:sp>
      <p:sp>
        <p:nvSpPr>
          <p:cNvPr id="6" name="Date Placeholder 5"/>
          <p:cNvSpPr>
            <a:spLocks noGrp="1"/>
          </p:cNvSpPr>
          <p:nvPr>
            <p:ph type="dt" sz="half" idx="2"/>
          </p:nvPr>
        </p:nvSpPr>
        <p:spPr>
          <a:xfrm>
            <a:off x="2540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86EEC-6524-4DD9-AF4C-29E4FF034872}" type="datetime1">
              <a:rPr lang="en-US" smtClean="0"/>
              <a:t>10/29/2020</a:t>
            </a:fld>
            <a:endParaRPr lang="en-US"/>
          </a:p>
        </p:txBody>
      </p:sp>
      <p:sp>
        <p:nvSpPr>
          <p:cNvPr id="7" name="Footer Placeholder 6"/>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929486646"/>
      </p:ext>
    </p:extLst>
  </p:cSld>
  <p:clrMap bg1="lt1" tx1="dk1" bg2="lt2" tx2="dk2" accent1="accent1" accent2="accent2" accent3="accent3" accent4="accent4" accent5="accent5" accent6="accent6" hlink="hlink" folHlink="folHlink"/>
  <p:sldLayoutIdLst>
    <p:sldLayoutId id="2147483722" r:id="rId1"/>
    <p:sldLayoutId id="2147483723" r:id="rId2"/>
  </p:sldLayoutIdLst>
  <p:hf sldNum="0" hdr="0" ftr="0" dt="0"/>
  <p:txStyles>
    <p:titleStyle>
      <a:lvl1pPr algn="l" defTabSz="914400" rtl="0" eaLnBrk="1" latinLnBrk="0" hangingPunct="1">
        <a:lnSpc>
          <a:spcPct val="90000"/>
        </a:lnSpc>
        <a:spcBef>
          <a:spcPct val="0"/>
        </a:spcBef>
        <a:buNone/>
        <a:defRPr sz="48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2689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3"/>
          <p:cNvSpPr>
            <a:spLocks noGrp="1"/>
          </p:cNvSpPr>
          <p:nvPr>
            <p:ph type="sldNum" sz="quarter" idx="4"/>
          </p:nvPr>
        </p:nvSpPr>
        <p:spPr>
          <a:xfrm>
            <a:off x="9228667"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4D214-9A69-4CE2-AAC8-F33EAC1FCFEC}" type="slidenum">
              <a:rPr lang="en-US" smtClean="0"/>
              <a:t>‹#›</a:t>
            </a:fld>
            <a:endParaRPr lang="en-US"/>
          </a:p>
        </p:txBody>
      </p:sp>
      <p:sp>
        <p:nvSpPr>
          <p:cNvPr id="8" name="Date Placeholder 5"/>
          <p:cNvSpPr>
            <a:spLocks noGrp="1"/>
          </p:cNvSpPr>
          <p:nvPr>
            <p:ph type="dt" sz="half" idx="2"/>
          </p:nvPr>
        </p:nvSpPr>
        <p:spPr>
          <a:xfrm>
            <a:off x="4826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3320F-ED5B-406D-9B47-B962DA1F23B8}" type="datetime1">
              <a:rPr lang="en-US" smtClean="0"/>
              <a:t>10/29/2020</a:t>
            </a:fld>
            <a:endParaRPr lang="en-US"/>
          </a:p>
        </p:txBody>
      </p:sp>
      <p:sp>
        <p:nvSpPr>
          <p:cNvPr id="9" name="Footer Placeholder 6"/>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66694538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472334" y="270933"/>
            <a:ext cx="406400" cy="369332"/>
          </a:xfrm>
          <a:prstGeom prst="rect">
            <a:avLst/>
          </a:prstGeom>
          <a:noFill/>
        </p:spPr>
        <p:txBody>
          <a:bodyPr wrap="square" rtlCol="0">
            <a:spAutoFit/>
          </a:bodyPr>
          <a:lstStyle/>
          <a:p>
            <a:endParaRPr lang="en-US" dirty="0">
              <a:solidFill>
                <a:srgbClr val="5D5B5B"/>
              </a:solidFill>
            </a:endParaRPr>
          </a:p>
        </p:txBody>
      </p:sp>
      <p:sp>
        <p:nvSpPr>
          <p:cNvPr id="4" name="Slide Number Placeholder 3"/>
          <p:cNvSpPr>
            <a:spLocks noGrp="1"/>
          </p:cNvSpPr>
          <p:nvPr>
            <p:ph type="sldNum" sz="quarter" idx="4"/>
          </p:nvPr>
        </p:nvSpPr>
        <p:spPr>
          <a:xfrm>
            <a:off x="9228667"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6" name="Date Placeholder 5"/>
          <p:cNvSpPr>
            <a:spLocks noGrp="1"/>
          </p:cNvSpPr>
          <p:nvPr>
            <p:ph type="dt" sz="half" idx="2"/>
          </p:nvPr>
        </p:nvSpPr>
        <p:spPr>
          <a:xfrm>
            <a:off x="2540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86EEC-6524-4DD9-AF4C-29E4FF034872}" type="datetime1">
              <a:rPr lang="en-US" smtClean="0">
                <a:solidFill>
                  <a:srgbClr val="5D5B5B">
                    <a:tint val="75000"/>
                  </a:srgbClr>
                </a:solidFill>
              </a:rPr>
              <a:pPr/>
              <a:t>10/29/2020</a:t>
            </a:fld>
            <a:endParaRPr lang="en-US">
              <a:solidFill>
                <a:srgbClr val="5D5B5B">
                  <a:tint val="75000"/>
                </a:srgbClr>
              </a:solidFill>
            </a:endParaRPr>
          </a:p>
        </p:txBody>
      </p:sp>
      <p:sp>
        <p:nvSpPr>
          <p:cNvPr id="7" name="Footer Placeholder 6"/>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D5B5B">
                  <a:tint val="75000"/>
                </a:srgbClr>
              </a:solidFill>
            </a:endParaRPr>
          </a:p>
        </p:txBody>
      </p:sp>
    </p:spTree>
    <p:extLst>
      <p:ext uri="{BB962C8B-B14F-4D97-AF65-F5344CB8AC3E}">
        <p14:creationId xmlns:p14="http://schemas.microsoft.com/office/powerpoint/2010/main" val="2617579006"/>
      </p:ext>
    </p:extLst>
  </p:cSld>
  <p:clrMap bg1="lt1" tx1="dk1" bg2="lt2" tx2="dk2" accent1="accent1" accent2="accent2" accent3="accent3" accent4="accent4" accent5="accent5" accent6="accent6" hlink="hlink" folHlink="folHlink"/>
  <p:sldLayoutIdLst>
    <p:sldLayoutId id="2147483733" r:id="rId1"/>
    <p:sldLayoutId id="2147483734" r:id="rId2"/>
  </p:sldLayoutIdLst>
  <p:hf sldNum="0" hdr="0" ftr="0" dt="0"/>
  <p:txStyles>
    <p:titleStyle>
      <a:lvl1pPr algn="l" defTabSz="914400" rtl="0" eaLnBrk="1" latinLnBrk="0" hangingPunct="1">
        <a:lnSpc>
          <a:spcPct val="90000"/>
        </a:lnSpc>
        <a:spcBef>
          <a:spcPct val="0"/>
        </a:spcBef>
        <a:buNone/>
        <a:defRPr sz="48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2689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3"/>
          <p:cNvSpPr>
            <a:spLocks noGrp="1"/>
          </p:cNvSpPr>
          <p:nvPr>
            <p:ph type="sldNum" sz="quarter" idx="4"/>
          </p:nvPr>
        </p:nvSpPr>
        <p:spPr>
          <a:xfrm>
            <a:off x="9228667"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8" name="Date Placeholder 5"/>
          <p:cNvSpPr>
            <a:spLocks noGrp="1"/>
          </p:cNvSpPr>
          <p:nvPr>
            <p:ph type="dt" sz="half" idx="2"/>
          </p:nvPr>
        </p:nvSpPr>
        <p:spPr>
          <a:xfrm>
            <a:off x="4826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3320F-ED5B-406D-9B47-B962DA1F23B8}" type="datetime1">
              <a:rPr lang="en-US" smtClean="0">
                <a:solidFill>
                  <a:srgbClr val="5D5B5B">
                    <a:tint val="75000"/>
                  </a:srgbClr>
                </a:solidFill>
              </a:rPr>
              <a:pPr/>
              <a:t>10/29/2020</a:t>
            </a:fld>
            <a:endParaRPr lang="en-US">
              <a:solidFill>
                <a:srgbClr val="5D5B5B">
                  <a:tint val="75000"/>
                </a:srgbClr>
              </a:solidFill>
            </a:endParaRPr>
          </a:p>
        </p:txBody>
      </p:sp>
      <p:sp>
        <p:nvSpPr>
          <p:cNvPr id="9" name="Footer Placeholder 6"/>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D5B5B">
                  <a:tint val="75000"/>
                </a:srgbClr>
              </a:solidFill>
            </a:endParaRPr>
          </a:p>
        </p:txBody>
      </p:sp>
    </p:spTree>
    <p:extLst>
      <p:ext uri="{BB962C8B-B14F-4D97-AF65-F5344CB8AC3E}">
        <p14:creationId xmlns:p14="http://schemas.microsoft.com/office/powerpoint/2010/main" val="343396066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2689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3"/>
          <p:cNvSpPr>
            <a:spLocks noGrp="1"/>
          </p:cNvSpPr>
          <p:nvPr>
            <p:ph type="sldNum" sz="quarter" idx="4"/>
          </p:nvPr>
        </p:nvSpPr>
        <p:spPr>
          <a:xfrm>
            <a:off x="9228667"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4D214-9A69-4CE2-AAC8-F33EAC1FCFEC}" type="slidenum">
              <a:rPr lang="en-US" smtClean="0">
                <a:solidFill>
                  <a:srgbClr val="5D5B5B">
                    <a:tint val="75000"/>
                  </a:srgbClr>
                </a:solidFill>
              </a:rPr>
              <a:pPr/>
              <a:t>‹#›</a:t>
            </a:fld>
            <a:endParaRPr lang="en-US">
              <a:solidFill>
                <a:srgbClr val="5D5B5B">
                  <a:tint val="75000"/>
                </a:srgbClr>
              </a:solidFill>
            </a:endParaRPr>
          </a:p>
        </p:txBody>
      </p:sp>
      <p:sp>
        <p:nvSpPr>
          <p:cNvPr id="8" name="Date Placeholder 5"/>
          <p:cNvSpPr>
            <a:spLocks noGrp="1"/>
          </p:cNvSpPr>
          <p:nvPr>
            <p:ph type="dt" sz="half" idx="2"/>
          </p:nvPr>
        </p:nvSpPr>
        <p:spPr>
          <a:xfrm>
            <a:off x="4826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3320F-ED5B-406D-9B47-B962DA1F23B8}" type="datetime1">
              <a:rPr lang="en-US" smtClean="0">
                <a:solidFill>
                  <a:srgbClr val="5D5B5B">
                    <a:tint val="75000"/>
                  </a:srgbClr>
                </a:solidFill>
              </a:rPr>
              <a:pPr/>
              <a:t>10/29/2020</a:t>
            </a:fld>
            <a:endParaRPr lang="en-US">
              <a:solidFill>
                <a:srgbClr val="5D5B5B">
                  <a:tint val="75000"/>
                </a:srgbClr>
              </a:solidFill>
            </a:endParaRPr>
          </a:p>
        </p:txBody>
      </p:sp>
      <p:sp>
        <p:nvSpPr>
          <p:cNvPr id="9" name="Footer Placeholder 6"/>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D5B5B">
                  <a:tint val="75000"/>
                </a:srgbClr>
              </a:solidFill>
            </a:endParaRPr>
          </a:p>
        </p:txBody>
      </p:sp>
    </p:spTree>
    <p:extLst>
      <p:ext uri="{BB962C8B-B14F-4D97-AF65-F5344CB8AC3E}">
        <p14:creationId xmlns:p14="http://schemas.microsoft.com/office/powerpoint/2010/main" val="209201164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5.xml"/><Relationship Id="rId5" Type="http://schemas.openxmlformats.org/officeDocument/2006/relationships/image" Target="../media/image35.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7.xml"/><Relationship Id="rId4"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38.xml"/><Relationship Id="rId5" Type="http://schemas.openxmlformats.org/officeDocument/2006/relationships/image" Target="../media/image60.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4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42.xml"/><Relationship Id="rId6" Type="http://schemas.openxmlformats.org/officeDocument/2006/relationships/image" Target="../media/image70.jpeg"/><Relationship Id="rId5" Type="http://schemas.openxmlformats.org/officeDocument/2006/relationships/image" Target="../media/image69.jp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2" Type="http://schemas.openxmlformats.org/officeDocument/2006/relationships/hyperlink" Target="mailto:individual@pacificsource.com" TargetMode="Externa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hyperlink" Target="mailto:oriutta@mtpca.or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97C1-6093-4277-B8D3-B729DA9CE562}"/>
              </a:ext>
            </a:extLst>
          </p:cNvPr>
          <p:cNvSpPr>
            <a:spLocks noGrp="1"/>
          </p:cNvSpPr>
          <p:nvPr>
            <p:ph type="title"/>
          </p:nvPr>
        </p:nvSpPr>
        <p:spPr>
          <a:xfrm>
            <a:off x="1097280" y="2070599"/>
            <a:ext cx="10058400" cy="1450757"/>
          </a:xfrm>
        </p:spPr>
        <p:txBody>
          <a:bodyPr>
            <a:normAutofit/>
          </a:bodyPr>
          <a:lstStyle/>
          <a:p>
            <a:r>
              <a:rPr lang="en-US" dirty="0"/>
              <a:t>2021 Montana Marketplace Plans</a:t>
            </a:r>
          </a:p>
        </p:txBody>
      </p:sp>
      <p:sp>
        <p:nvSpPr>
          <p:cNvPr id="3" name="Content Placeholder 2">
            <a:extLst>
              <a:ext uri="{FF2B5EF4-FFF2-40B4-BE49-F238E27FC236}">
                <a16:creationId xmlns:a16="http://schemas.microsoft.com/office/drawing/2014/main" id="{0F6D0728-12E9-456D-8E7C-C9DF00241A6D}"/>
              </a:ext>
            </a:extLst>
          </p:cNvPr>
          <p:cNvSpPr>
            <a:spLocks noGrp="1"/>
          </p:cNvSpPr>
          <p:nvPr>
            <p:ph sz="half" idx="1"/>
          </p:nvPr>
        </p:nvSpPr>
        <p:spPr>
          <a:xfrm>
            <a:off x="1097280" y="3870664"/>
            <a:ext cx="8854588" cy="1998429"/>
          </a:xfrm>
        </p:spPr>
        <p:txBody>
          <a:bodyPr>
            <a:normAutofit/>
          </a:bodyPr>
          <a:lstStyle/>
          <a:p>
            <a:pPr marL="0" indent="0">
              <a:buNone/>
            </a:pPr>
            <a:r>
              <a:rPr lang="en-US" dirty="0"/>
              <a:t>October 29, 2020</a:t>
            </a:r>
          </a:p>
        </p:txBody>
      </p:sp>
      <p:pic>
        <p:nvPicPr>
          <p:cNvPr id="6" name="Picture 5" descr="A close up of a sign&#10;&#10;Description automatically generated">
            <a:extLst>
              <a:ext uri="{FF2B5EF4-FFF2-40B4-BE49-F238E27FC236}">
                <a16:creationId xmlns:a16="http://schemas.microsoft.com/office/drawing/2014/main" id="{747D0D58-07D9-41AE-BDB9-0BB5E2572A02}"/>
              </a:ext>
            </a:extLst>
          </p:cNvPr>
          <p:cNvPicPr>
            <a:picLocks noChangeAspect="1"/>
          </p:cNvPicPr>
          <p:nvPr/>
        </p:nvPicPr>
        <p:blipFill>
          <a:blip r:embed="rId2"/>
          <a:stretch>
            <a:fillRect/>
          </a:stretch>
        </p:blipFill>
        <p:spPr>
          <a:xfrm>
            <a:off x="8176651" y="4062022"/>
            <a:ext cx="4015349" cy="2795978"/>
          </a:xfrm>
          <a:prstGeom prst="rect">
            <a:avLst/>
          </a:prstGeom>
        </p:spPr>
      </p:pic>
    </p:spTree>
    <p:extLst>
      <p:ext uri="{BB962C8B-B14F-4D97-AF65-F5344CB8AC3E}">
        <p14:creationId xmlns:p14="http://schemas.microsoft.com/office/powerpoint/2010/main" val="2100152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err="1"/>
              <a:t>PY</a:t>
            </a:r>
            <a:r>
              <a:rPr lang="en-US" dirty="0"/>
              <a:t> 2021 Portfolio Changes Summary </a:t>
            </a:r>
            <a:endParaRPr lang="en-US" sz="3400" b="1" dirty="0">
              <a:solidFill>
                <a:srgbClr val="0080C7"/>
              </a:solidFill>
            </a:endParaRPr>
          </a:p>
        </p:txBody>
      </p:sp>
      <p:sp>
        <p:nvSpPr>
          <p:cNvPr id="5" name="Rounded Rectangle 4"/>
          <p:cNvSpPr/>
          <p:nvPr/>
        </p:nvSpPr>
        <p:spPr>
          <a:xfrm>
            <a:off x="467748" y="1077798"/>
            <a:ext cx="5394960" cy="551793"/>
          </a:xfrm>
          <a:prstGeom prst="roundRect">
            <a:avLst/>
          </a:prstGeom>
          <a:solidFill>
            <a:srgbClr val="0080C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p:cNvSpPr txBox="1"/>
          <p:nvPr/>
        </p:nvSpPr>
        <p:spPr>
          <a:xfrm>
            <a:off x="562337" y="1039832"/>
            <a:ext cx="502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MEDICAL &amp; DENTAL QHPs	</a:t>
            </a:r>
          </a:p>
        </p:txBody>
      </p:sp>
      <p:sp>
        <p:nvSpPr>
          <p:cNvPr id="9" name="Rounded Rectangle 8"/>
          <p:cNvSpPr/>
          <p:nvPr/>
        </p:nvSpPr>
        <p:spPr>
          <a:xfrm>
            <a:off x="6218308" y="4650662"/>
            <a:ext cx="5394960" cy="551793"/>
          </a:xfrm>
          <a:prstGeom prst="roundRect">
            <a:avLst/>
          </a:prstGeom>
          <a:solidFill>
            <a:srgbClr val="1FBFC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p:cNvSpPr txBox="1"/>
          <p:nvPr/>
        </p:nvSpPr>
        <p:spPr>
          <a:xfrm>
            <a:off x="6331945" y="4627210"/>
            <a:ext cx="484632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NETWORK	</a:t>
            </a:r>
          </a:p>
        </p:txBody>
      </p:sp>
      <p:sp>
        <p:nvSpPr>
          <p:cNvPr id="11" name="Rounded Rectangle 10"/>
          <p:cNvSpPr/>
          <p:nvPr/>
        </p:nvSpPr>
        <p:spPr>
          <a:xfrm>
            <a:off x="6237357" y="1075206"/>
            <a:ext cx="5394960" cy="551793"/>
          </a:xfrm>
          <a:prstGeom prst="roundRect">
            <a:avLst/>
          </a:prstGeom>
          <a:solidFill>
            <a:srgbClr val="A2DF56"/>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p:cNvSpPr txBox="1"/>
          <p:nvPr/>
        </p:nvSpPr>
        <p:spPr>
          <a:xfrm>
            <a:off x="6331945" y="1037240"/>
            <a:ext cx="512064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PRESCRIPTION &amp; PHARMACY</a:t>
            </a:r>
          </a:p>
        </p:txBody>
      </p:sp>
      <p:sp>
        <p:nvSpPr>
          <p:cNvPr id="13" name="Rounded Rectangle 12"/>
          <p:cNvSpPr/>
          <p:nvPr/>
        </p:nvSpPr>
        <p:spPr>
          <a:xfrm>
            <a:off x="454662" y="4657456"/>
            <a:ext cx="5394960" cy="551793"/>
          </a:xfrm>
          <a:prstGeom prst="roundRect">
            <a:avLst/>
          </a:prstGeom>
          <a:solidFill>
            <a:srgbClr val="E9A83B"/>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p:cNvSpPr txBox="1"/>
          <p:nvPr/>
        </p:nvSpPr>
        <p:spPr>
          <a:xfrm>
            <a:off x="539723" y="4638540"/>
            <a:ext cx="502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SUPPLEMENTAL	 PRODUCTS</a:t>
            </a:r>
          </a:p>
        </p:txBody>
      </p:sp>
      <p:sp>
        <p:nvSpPr>
          <p:cNvPr id="15" name="Rectangle 14">
            <a:extLst>
              <a:ext uri="{FF2B5EF4-FFF2-40B4-BE49-F238E27FC236}">
                <a16:creationId xmlns:a16="http://schemas.microsoft.com/office/drawing/2014/main" id="{5F51F448-D7AE-4BF1-A100-77FB293F0A83}"/>
              </a:ext>
            </a:extLst>
          </p:cNvPr>
          <p:cNvSpPr/>
          <p:nvPr/>
        </p:nvSpPr>
        <p:spPr>
          <a:xfrm>
            <a:off x="440464" y="5215847"/>
            <a:ext cx="5218458" cy="461665"/>
          </a:xfrm>
          <a:prstGeom prst="rect">
            <a:avLst/>
          </a:prstGeom>
          <a:noFill/>
        </p:spPr>
        <p:txBody>
          <a:bodyPr wrap="square">
            <a:spAutoFit/>
          </a:bodyPr>
          <a:lstStyle/>
          <a:p>
            <a:pPr marL="231775" marR="0" lvl="0" indent="-231775" algn="l" defTabSz="577850" rtl="0" eaLnBrk="1" fontAlgn="base" latinLnBrk="0" hangingPunct="1">
              <a:lnSpc>
                <a:spcPct val="100000"/>
              </a:lnSpc>
              <a:spcBef>
                <a:spcPts val="0"/>
              </a:spcBef>
              <a:spcAft>
                <a:spcPts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No major changes </a:t>
            </a:r>
          </a:p>
        </p:txBody>
      </p:sp>
      <p:sp>
        <p:nvSpPr>
          <p:cNvPr id="17" name="Rectangle 16">
            <a:extLst>
              <a:ext uri="{FF2B5EF4-FFF2-40B4-BE49-F238E27FC236}">
                <a16:creationId xmlns:a16="http://schemas.microsoft.com/office/drawing/2014/main" id="{CCB10F8B-F660-43BD-8858-AB0B00DA154B}"/>
              </a:ext>
            </a:extLst>
          </p:cNvPr>
          <p:cNvSpPr/>
          <p:nvPr/>
        </p:nvSpPr>
        <p:spPr>
          <a:xfrm>
            <a:off x="6222185" y="1660330"/>
            <a:ext cx="5513276" cy="1938992"/>
          </a:xfrm>
          <a:prstGeom prst="rect">
            <a:avLst/>
          </a:prstGeom>
          <a:noFill/>
        </p:spPr>
        <p:txBody>
          <a:bodyPr wrap="square">
            <a:spAutoFit/>
          </a:bodyPr>
          <a:lstStyle/>
          <a:p>
            <a:pPr marL="231775" marR="0" lvl="0" indent="-231775" algn="l" defTabSz="577850" rtl="0" eaLnBrk="1" fontAlgn="base" latinLnBrk="0" hangingPunct="1">
              <a:lnSpc>
                <a:spcPct val="100000"/>
              </a:lnSpc>
              <a:spcBef>
                <a:spcPts val="0"/>
              </a:spcBef>
              <a:spcAft>
                <a:spcPts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Sam’s Club is no longer an in-network pharmacy</a:t>
            </a:r>
          </a:p>
          <a:p>
            <a:pPr marL="688975" marR="0" lvl="1" indent="-231775" algn="l" defTabSz="577850" rtl="0" eaLnBrk="1" fontAlgn="base" latinLnBrk="0" hangingPunct="1">
              <a:lnSpc>
                <a:spcPct val="100000"/>
              </a:lnSpc>
              <a:spcBef>
                <a:spcPts val="0"/>
              </a:spcBef>
              <a:spcAft>
                <a:spcPts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No longer a preferred or non-preferred pharmacy</a:t>
            </a:r>
          </a:p>
          <a:p>
            <a:pPr marL="688975" marR="0" lvl="1" indent="-231775" algn="l" defTabSz="577850" rtl="0" eaLnBrk="1" fontAlgn="base" latinLnBrk="0" hangingPunct="1">
              <a:lnSpc>
                <a:spcPct val="100000"/>
              </a:lnSpc>
              <a:spcBef>
                <a:spcPts val="0"/>
              </a:spcBef>
              <a:spcAft>
                <a:spcPts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Will be considered out-of-network</a:t>
            </a:r>
          </a:p>
        </p:txBody>
      </p:sp>
      <p:sp>
        <p:nvSpPr>
          <p:cNvPr id="3" name="TextBox 2"/>
          <p:cNvSpPr txBox="1"/>
          <p:nvPr/>
        </p:nvSpPr>
        <p:spPr>
          <a:xfrm>
            <a:off x="466794" y="1660469"/>
            <a:ext cx="5403449" cy="2882840"/>
          </a:xfrm>
          <a:prstGeom prst="rect">
            <a:avLst/>
          </a:prstGeom>
          <a:solidFill>
            <a:schemeClr val="bg1"/>
          </a:solidFill>
        </p:spPr>
        <p:txBody>
          <a:bodyPr wrap="square" rtlCol="0">
            <a:spAutoFit/>
          </a:bodyPr>
          <a:lstStyle/>
          <a:p>
            <a:pPr marL="0" marR="0" lvl="3" indent="0" algn="l" defTabSz="914400" rtl="0" eaLnBrk="1" fontAlgn="base" latinLnBrk="0" hangingPunct="1">
              <a:lnSpc>
                <a:spcPct val="100000"/>
              </a:lnSpc>
              <a:spcBef>
                <a:spcPct val="0"/>
              </a:spcBef>
              <a:spcAft>
                <a:spcPts val="800"/>
              </a:spcAft>
              <a:buClr>
                <a:srgbClr val="000000"/>
              </a:buClr>
              <a:buSzTx/>
              <a:buFontTx/>
              <a:buNone/>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Arial" panose="020B0604020202020204" pitchFamily="34" charset="0"/>
              </a:rPr>
              <a:t>We increased our $0 offerings on some plans:</a:t>
            </a:r>
          </a:p>
          <a:p>
            <a:pPr marL="228600" marR="0" lvl="3" indent="-228600" algn="l" defTabSz="914400" rtl="0" eaLnBrk="1" fontAlgn="base" latinLnBrk="0" hangingPunct="1">
              <a:lnSpc>
                <a:spcPct val="100000"/>
              </a:lnSpc>
              <a:spcBef>
                <a:spcPct val="0"/>
              </a:spcBef>
              <a:spcAft>
                <a:spcPts val="40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Arial" panose="020B0604020202020204" pitchFamily="34" charset="0"/>
              </a:rPr>
              <a:t>$0 copays on PCP office visits</a:t>
            </a:r>
          </a:p>
          <a:p>
            <a:pPr marL="228600" marR="0" lvl="3" indent="-228600" algn="l" defTabSz="914400" rtl="0" eaLnBrk="1" fontAlgn="base" latinLnBrk="0" hangingPunct="1">
              <a:lnSpc>
                <a:spcPct val="100000"/>
              </a:lnSpc>
              <a:spcBef>
                <a:spcPct val="0"/>
              </a:spcBef>
              <a:spcAft>
                <a:spcPts val="40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Arial" panose="020B0604020202020204" pitchFamily="34" charset="0"/>
              </a:rPr>
              <a:t>$0 deductibles on 94% CSR Silver plans</a:t>
            </a:r>
          </a:p>
          <a:p>
            <a:pPr marL="228600" marR="0" lvl="3" indent="-228600" algn="l" defTabSz="914400" rtl="0" eaLnBrk="1" fontAlgn="base" latinLnBrk="0" hangingPunct="1">
              <a:lnSpc>
                <a:spcPct val="100000"/>
              </a:lnSpc>
              <a:spcBef>
                <a:spcPct val="0"/>
              </a:spcBef>
              <a:spcAft>
                <a:spcPts val="40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Arial" panose="020B0604020202020204" pitchFamily="34" charset="0"/>
              </a:rPr>
              <a:t>Blue Preferred Bronze PPO 502: New off-exchange HSA plan with $0 copays on expanded preventive drug list</a:t>
            </a:r>
          </a:p>
        </p:txBody>
      </p:sp>
      <p:sp>
        <p:nvSpPr>
          <p:cNvPr id="16" name="TextBox 15"/>
          <p:cNvSpPr txBox="1"/>
          <p:nvPr/>
        </p:nvSpPr>
        <p:spPr>
          <a:xfrm>
            <a:off x="6235694" y="5253995"/>
            <a:ext cx="5234157" cy="461665"/>
          </a:xfrm>
          <a:prstGeom prst="rect">
            <a:avLst/>
          </a:prstGeom>
          <a:solidFill>
            <a:schemeClr val="bg1"/>
          </a:solidFill>
        </p:spPr>
        <p:txBody>
          <a:bodyPr wrap="square" rtlCol="0">
            <a:spAutoFit/>
          </a:bodyPr>
          <a:lstStyle/>
          <a:p>
            <a:pPr marL="228600" marR="0" lvl="3" indent="-228600" algn="l" defTabSz="914400" rtl="0" eaLnBrk="1" fontAlgn="base" latinLnBrk="0" hangingPunct="1">
              <a:lnSpc>
                <a:spcPct val="100000"/>
              </a:lnSpc>
              <a:spcBef>
                <a:spcPct val="0"/>
              </a:spcBef>
              <a:spcAft>
                <a:spcPts val="80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No major changes</a:t>
            </a:r>
          </a:p>
        </p:txBody>
      </p:sp>
      <p:sp>
        <p:nvSpPr>
          <p:cNvPr id="18" name="Rectangle 17">
            <a:extLst>
              <a:ext uri="{FF2B5EF4-FFF2-40B4-BE49-F238E27FC236}">
                <a16:creationId xmlns:a16="http://schemas.microsoft.com/office/drawing/2014/main" id="{EDB01366-D192-4AC6-8BBE-6ADAB150CB63}"/>
              </a:ext>
            </a:extLst>
          </p:cNvPr>
          <p:cNvSpPr/>
          <p:nvPr/>
        </p:nvSpPr>
        <p:spPr>
          <a:xfrm>
            <a:off x="488619" y="3048000"/>
            <a:ext cx="11163658" cy="2037580"/>
          </a:xfrm>
          <a:prstGeom prst="rect">
            <a:avLst/>
          </a:prstGeom>
        </p:spPr>
        <p:txBody>
          <a:bodyPr wrap="square">
            <a:noAutofit/>
          </a:bodyPr>
          <a:lstStyle/>
          <a:p>
            <a:pPr marL="0" marR="0" lvl="0" indent="0" algn="ctr" defTabSz="914400" rtl="0" eaLnBrk="1" fontAlgn="base" latinLnBrk="0" hangingPunct="1">
              <a:lnSpc>
                <a:spcPts val="6000"/>
              </a:lnSpc>
              <a:spcBef>
                <a:spcPts val="0"/>
              </a:spcBef>
              <a:spcAft>
                <a:spcPct val="0"/>
              </a:spcAft>
              <a:buClrTx/>
              <a:buSzTx/>
              <a:buFontTx/>
              <a:buNone/>
              <a:tabLst/>
              <a:defRPr/>
            </a:pPr>
            <a:r>
              <a:rPr kumimoji="0" lang="en-US" sz="6000" b="0" i="0" u="none" strike="noStrike" kern="1200" cap="none" spc="0" normalizeH="0" baseline="0" noProof="0" dirty="0">
                <a:ln>
                  <a:noFill/>
                </a:ln>
                <a:solidFill>
                  <a:srgbClr val="FF0000">
                    <a:alpha val="15000"/>
                  </a:srgbClr>
                </a:solidFill>
                <a:effectLst/>
                <a:uLnTx/>
                <a:uFillTx/>
                <a:latin typeface="Calibri" panose="020F0502020204030204"/>
                <a:ea typeface="+mn-ea"/>
                <a:cs typeface="+mn-cs"/>
              </a:rPr>
              <a:t>For Training</a:t>
            </a:r>
          </a:p>
          <a:p>
            <a:pPr marL="0" marR="0" lvl="0" indent="0" algn="ctr" defTabSz="914400" rtl="0" eaLnBrk="1" fontAlgn="base" latinLnBrk="0" hangingPunct="1">
              <a:lnSpc>
                <a:spcPts val="6000"/>
              </a:lnSpc>
              <a:spcBef>
                <a:spcPts val="0"/>
              </a:spcBef>
              <a:spcAft>
                <a:spcPct val="0"/>
              </a:spcAft>
              <a:buClrTx/>
              <a:buSzTx/>
              <a:buFontTx/>
              <a:buNone/>
              <a:tabLst/>
              <a:defRPr/>
            </a:pPr>
            <a:r>
              <a:rPr kumimoji="0" lang="en-US" sz="6000" b="0" i="0" u="none" strike="noStrike" kern="1200" cap="none" spc="0" normalizeH="0" baseline="0" noProof="0" dirty="0">
                <a:ln>
                  <a:noFill/>
                </a:ln>
                <a:solidFill>
                  <a:srgbClr val="FF0000">
                    <a:alpha val="15000"/>
                  </a:srgbClr>
                </a:solidFill>
                <a:effectLst/>
                <a:uLnTx/>
                <a:uFillTx/>
                <a:latin typeface="Calibri" panose="020F0502020204030204"/>
                <a:ea typeface="+mn-ea"/>
                <a:cs typeface="+mn-cs"/>
              </a:rPr>
              <a:t>Purposes Only</a:t>
            </a:r>
          </a:p>
        </p:txBody>
      </p:sp>
      <p:sp>
        <p:nvSpPr>
          <p:cNvPr id="19" name="Rectangle 18">
            <a:extLst>
              <a:ext uri="{FF2B5EF4-FFF2-40B4-BE49-F238E27FC236}">
                <a16:creationId xmlns:a16="http://schemas.microsoft.com/office/drawing/2014/main" id="{10ACED2D-5208-4B6E-B554-A33A870535E7}"/>
              </a:ext>
            </a:extLst>
          </p:cNvPr>
          <p:cNvSpPr/>
          <p:nvPr/>
        </p:nvSpPr>
        <p:spPr>
          <a:xfrm>
            <a:off x="2991370" y="6352477"/>
            <a:ext cx="8140922" cy="505523"/>
          </a:xfrm>
          <a:prstGeom prst="rect">
            <a:avLst/>
          </a:prstGeom>
        </p:spPr>
        <p:txBody>
          <a:bodyPr wrap="square">
            <a:spAutoFit/>
          </a:bodyPr>
          <a:lstStyle/>
          <a:p>
            <a:pPr marL="0" marR="0" lvl="0" indent="0" algn="l" defTabSz="914400" rtl="0" eaLnBrk="1" fontAlgn="base" latinLnBrk="0" hangingPunct="1">
              <a:lnSpc>
                <a:spcPts val="1600"/>
              </a:lnSpc>
              <a:spcBef>
                <a:spcPts val="0"/>
              </a:spcBef>
              <a:spcAft>
                <a:spcPct val="0"/>
              </a:spcAft>
              <a:buClrTx/>
              <a:buSzTx/>
              <a:buFontTx/>
              <a:buNone/>
              <a:tabLst/>
              <a:defRPr/>
            </a:pPr>
            <a:r>
              <a:rPr kumimoji="0" lang="en-US" sz="1600" b="0" i="1" u="none" strike="noStrike" kern="1200" cap="none" spc="0" normalizeH="0" baseline="0" noProof="0" dirty="0">
                <a:ln>
                  <a:noFill/>
                </a:ln>
                <a:solidFill>
                  <a:srgbClr val="0070C0"/>
                </a:solidFill>
                <a:effectLst/>
                <a:uLnTx/>
                <a:uFillTx/>
                <a:latin typeface="Calibri" panose="020F0502020204030204"/>
                <a:ea typeface="+mn-ea"/>
                <a:cs typeface="+mn-cs"/>
              </a:rPr>
              <a:t>This information is preliminary in nature and is being shared for educational and training purposes only.  It may not be used for any other purposes, including marketing.</a:t>
            </a:r>
          </a:p>
        </p:txBody>
      </p:sp>
    </p:spTree>
    <p:extLst>
      <p:ext uri="{BB962C8B-B14F-4D97-AF65-F5344CB8AC3E}">
        <p14:creationId xmlns:p14="http://schemas.microsoft.com/office/powerpoint/2010/main" val="13401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Rate Changes</a:t>
            </a:r>
            <a:endParaRPr lang="en-US" b="1" dirty="0">
              <a:solidFill>
                <a:srgbClr val="C00000"/>
              </a:solidFill>
            </a:endParaRPr>
          </a:p>
        </p:txBody>
      </p:sp>
      <p:sp>
        <p:nvSpPr>
          <p:cNvPr id="7" name="Content Placeholder 2">
            <a:extLst>
              <a:ext uri="{FF2B5EF4-FFF2-40B4-BE49-F238E27FC236}">
                <a16:creationId xmlns:a16="http://schemas.microsoft.com/office/drawing/2014/main" id="{23DC783C-D56E-44CB-B480-5F103B37D6EC}"/>
              </a:ext>
            </a:extLst>
          </p:cNvPr>
          <p:cNvSpPr>
            <a:spLocks noGrp="1"/>
          </p:cNvSpPr>
          <p:nvPr>
            <p:ph idx="1"/>
          </p:nvPr>
        </p:nvSpPr>
        <p:spPr>
          <a:xfrm>
            <a:off x="457200" y="914400"/>
            <a:ext cx="3237721" cy="4678363"/>
          </a:xfrm>
        </p:spPr>
        <p:txBody>
          <a:bodyPr/>
          <a:lstStyle/>
          <a:p>
            <a:pPr marL="0" indent="0">
              <a:buNone/>
            </a:pPr>
            <a:r>
              <a:rPr lang="en-US" dirty="0"/>
              <a:t>Proposed rates are basically flat overall.</a:t>
            </a:r>
          </a:p>
        </p:txBody>
      </p:sp>
      <p:pic>
        <p:nvPicPr>
          <p:cNvPr id="5" name="Picture 4" descr="A screenshot of a cell phone&#10;&#10;Description automatically generated">
            <a:extLst>
              <a:ext uri="{FF2B5EF4-FFF2-40B4-BE49-F238E27FC236}">
                <a16:creationId xmlns:a16="http://schemas.microsoft.com/office/drawing/2014/main" id="{13FEE241-175F-43D0-8DB8-4B2D6EA33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206" y="914400"/>
            <a:ext cx="7709351" cy="5253135"/>
          </a:xfrm>
          <a:prstGeom prst="rect">
            <a:avLst/>
          </a:prstGeom>
          <a:ln w="3175">
            <a:solidFill>
              <a:schemeClr val="bg1">
                <a:lumMod val="50000"/>
              </a:schemeClr>
            </a:solidFill>
          </a:ln>
          <a:effectLst>
            <a:outerShdw blurRad="139700" dist="63500" dir="2700000" algn="tl" rotWithShape="0">
              <a:srgbClr val="333333">
                <a:alpha val="35000"/>
              </a:srgbClr>
            </a:outerShdw>
          </a:effectLst>
        </p:spPr>
      </p:pic>
      <p:sp>
        <p:nvSpPr>
          <p:cNvPr id="6" name="Rectangle: Rounded Corners 5">
            <a:extLst>
              <a:ext uri="{FF2B5EF4-FFF2-40B4-BE49-F238E27FC236}">
                <a16:creationId xmlns:a16="http://schemas.microsoft.com/office/drawing/2014/main" id="{F2DD94BC-3225-4BEA-8B60-85B6F67C626F}"/>
              </a:ext>
            </a:extLst>
          </p:cNvPr>
          <p:cNvSpPr/>
          <p:nvPr/>
        </p:nvSpPr>
        <p:spPr bwMode="auto">
          <a:xfrm>
            <a:off x="4136067" y="4837813"/>
            <a:ext cx="1344168" cy="713232"/>
          </a:xfrm>
          <a:prstGeom prst="roundRect">
            <a:avLst/>
          </a:prstGeom>
          <a:noFill/>
          <a:ln w="28575" cap="flat" cmpd="sng" algn="ctr">
            <a:solidFill>
              <a:srgbClr val="E271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5587"/>
              </a:solidFill>
              <a:effectLst/>
              <a:uLnTx/>
              <a:uFillTx/>
              <a:latin typeface="Arial" charset="0"/>
              <a:ea typeface="+mn-ea"/>
              <a:cs typeface="+mn-cs"/>
            </a:endParaRPr>
          </a:p>
        </p:txBody>
      </p:sp>
      <p:sp>
        <p:nvSpPr>
          <p:cNvPr id="9" name="Rectangle: Rounded Corners 8">
            <a:extLst>
              <a:ext uri="{FF2B5EF4-FFF2-40B4-BE49-F238E27FC236}">
                <a16:creationId xmlns:a16="http://schemas.microsoft.com/office/drawing/2014/main" id="{41391AF5-E1F9-431D-8542-40AB249CF129}"/>
              </a:ext>
            </a:extLst>
          </p:cNvPr>
          <p:cNvSpPr/>
          <p:nvPr/>
        </p:nvSpPr>
        <p:spPr bwMode="auto">
          <a:xfrm>
            <a:off x="7778748" y="4827180"/>
            <a:ext cx="1344168" cy="713232"/>
          </a:xfrm>
          <a:prstGeom prst="roundRect">
            <a:avLst/>
          </a:prstGeom>
          <a:noFill/>
          <a:ln w="28575" cap="flat" cmpd="sng" algn="ctr">
            <a:solidFill>
              <a:srgbClr val="E271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5587"/>
              </a:solidFill>
              <a:effectLst/>
              <a:uLnTx/>
              <a:uFillTx/>
              <a:latin typeface="Arial" charset="0"/>
              <a:ea typeface="+mn-ea"/>
              <a:cs typeface="+mn-cs"/>
            </a:endParaRPr>
          </a:p>
        </p:txBody>
      </p:sp>
    </p:spTree>
    <p:extLst>
      <p:ext uri="{BB962C8B-B14F-4D97-AF65-F5344CB8AC3E}">
        <p14:creationId xmlns:p14="http://schemas.microsoft.com/office/powerpoint/2010/main" val="813893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8669-1C83-4CBE-8C92-7EE54C26D4DF}"/>
              </a:ext>
            </a:extLst>
          </p:cNvPr>
          <p:cNvSpPr>
            <a:spLocks noGrp="1"/>
          </p:cNvSpPr>
          <p:nvPr>
            <p:ph type="title"/>
          </p:nvPr>
        </p:nvSpPr>
        <p:spPr/>
        <p:txBody>
          <a:bodyPr/>
          <a:lstStyle/>
          <a:p>
            <a:r>
              <a:rPr lang="en-US" dirty="0"/>
              <a:t>BCBSMT Retail Provider Networks</a:t>
            </a:r>
          </a:p>
        </p:txBody>
      </p:sp>
      <p:sp>
        <p:nvSpPr>
          <p:cNvPr id="30" name="Title 1">
            <a:extLst>
              <a:ext uri="{FF2B5EF4-FFF2-40B4-BE49-F238E27FC236}">
                <a16:creationId xmlns:a16="http://schemas.microsoft.com/office/drawing/2014/main" id="{0C419264-21FC-4B0A-B8A3-F894BFBEA59B}"/>
              </a:ext>
            </a:extLst>
          </p:cNvPr>
          <p:cNvSpPr txBox="1">
            <a:spLocks/>
          </p:cNvSpPr>
          <p:nvPr/>
        </p:nvSpPr>
        <p:spPr>
          <a:xfrm>
            <a:off x="-278769" y="2047569"/>
            <a:ext cx="9252168" cy="5949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400" b="1" i="0" u="none" strike="noStrike" kern="1200" cap="none" spc="0" normalizeH="0" baseline="0" noProof="0" dirty="0">
              <a:ln>
                <a:noFill/>
              </a:ln>
              <a:solidFill>
                <a:srgbClr val="0070C0"/>
              </a:solidFill>
              <a:effectLst/>
              <a:uLnTx/>
              <a:uFillTx/>
              <a:latin typeface="Calibri" panose="020F0502020204030204"/>
              <a:ea typeface="+mj-ea"/>
              <a:cs typeface="+mj-cs"/>
            </a:endParaRPr>
          </a:p>
        </p:txBody>
      </p:sp>
      <p:sp>
        <p:nvSpPr>
          <p:cNvPr id="19" name="TextBox 18">
            <a:extLst>
              <a:ext uri="{FF2B5EF4-FFF2-40B4-BE49-F238E27FC236}">
                <a16:creationId xmlns:a16="http://schemas.microsoft.com/office/drawing/2014/main" id="{060BAA43-84D3-431C-AC68-94A1EC86FD87}"/>
              </a:ext>
            </a:extLst>
          </p:cNvPr>
          <p:cNvSpPr txBox="1"/>
          <p:nvPr/>
        </p:nvSpPr>
        <p:spPr>
          <a:xfrm>
            <a:off x="653902" y="979170"/>
            <a:ext cx="5128652" cy="1523494"/>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27100"/>
                </a:solidFill>
                <a:effectLst/>
                <a:uLnTx/>
                <a:uFillTx/>
                <a:latin typeface="Calibri" panose="020F0502020204030204" pitchFamily="34" charset="0"/>
                <a:ea typeface="+mn-ea"/>
                <a:cs typeface="+mn-cs"/>
              </a:rPr>
              <a:t>Blue Preferred PPO (PPO)</a:t>
            </a:r>
          </a:p>
          <a:p>
            <a:pPr marL="0" marR="0" lvl="0" indent="0" algn="ctr" defTabSz="914400" rtl="0" eaLnBrk="1" fontAlgn="base" latinLnBrk="0" hangingPunct="1">
              <a:lnSpc>
                <a:spcPct val="100000"/>
              </a:lnSpc>
              <a:spcBef>
                <a:spcPts val="58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Existing statewide network</a:t>
            </a:r>
          </a:p>
          <a:p>
            <a:pPr marL="0" marR="0" lvl="0" indent="0" algn="ctr" defTabSz="914400" rtl="0" eaLnBrk="1" fontAlgn="base" latinLnBrk="0" hangingPunct="1">
              <a:lnSpc>
                <a:spcPct val="100000"/>
              </a:lnSpc>
              <a:spcBef>
                <a:spcPts val="58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On and Off Exchange</a:t>
            </a:r>
          </a:p>
          <a:p>
            <a:pPr marL="0" marR="0" lvl="0" indent="0" algn="ctr" defTabSz="914400" rtl="0" eaLnBrk="1" fontAlgn="base" latinLnBrk="0" hangingPunct="1">
              <a:lnSpc>
                <a:spcPct val="100000"/>
              </a:lnSpc>
              <a:spcBef>
                <a:spcPts val="58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Metallic Plans: Gold, Silver, Bronze, Catastrophic</a:t>
            </a:r>
          </a:p>
        </p:txBody>
      </p:sp>
      <p:sp>
        <p:nvSpPr>
          <p:cNvPr id="20" name="TextBox 19">
            <a:extLst>
              <a:ext uri="{FF2B5EF4-FFF2-40B4-BE49-F238E27FC236}">
                <a16:creationId xmlns:a16="http://schemas.microsoft.com/office/drawing/2014/main" id="{6894BE2D-B83D-42FE-B6CB-36FE23092D65}"/>
              </a:ext>
            </a:extLst>
          </p:cNvPr>
          <p:cNvSpPr txBox="1"/>
          <p:nvPr/>
        </p:nvSpPr>
        <p:spPr>
          <a:xfrm>
            <a:off x="1610213" y="5734050"/>
            <a:ext cx="3190253" cy="492443"/>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Network includes approximately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27100"/>
                </a:solidFill>
                <a:effectLst/>
                <a:uLnTx/>
                <a:uFillTx/>
                <a:latin typeface="Calibri" panose="020F0502020204030204" pitchFamily="34" charset="0"/>
                <a:ea typeface="+mn-ea"/>
                <a:cs typeface="+mn-cs"/>
              </a:rPr>
              <a:t>60 </a:t>
            </a: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hospitals and </a:t>
            </a:r>
            <a:r>
              <a:rPr kumimoji="0" lang="en-US" sz="1600" b="1" i="0" u="none" strike="noStrike" kern="1200" cap="none" spc="0" normalizeH="0" baseline="0" noProof="0" dirty="0">
                <a:ln>
                  <a:noFill/>
                </a:ln>
                <a:solidFill>
                  <a:srgbClr val="E27100"/>
                </a:solidFill>
                <a:effectLst/>
                <a:uLnTx/>
                <a:uFillTx/>
                <a:latin typeface="Calibri" panose="020F0502020204030204" pitchFamily="34" charset="0"/>
                <a:ea typeface="+mn-ea"/>
                <a:cs typeface="+mn-cs"/>
              </a:rPr>
              <a:t>8,400</a:t>
            </a: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 professionals</a:t>
            </a:r>
          </a:p>
        </p:txBody>
      </p:sp>
      <p:sp>
        <p:nvSpPr>
          <p:cNvPr id="22" name="TextBox 21">
            <a:extLst>
              <a:ext uri="{FF2B5EF4-FFF2-40B4-BE49-F238E27FC236}">
                <a16:creationId xmlns:a16="http://schemas.microsoft.com/office/drawing/2014/main" id="{D69C91B0-BD48-40EC-89AA-F02CF9F2EBF7}"/>
              </a:ext>
            </a:extLst>
          </p:cNvPr>
          <p:cNvSpPr txBox="1"/>
          <p:nvPr/>
        </p:nvSpPr>
        <p:spPr>
          <a:xfrm>
            <a:off x="6409448" y="979170"/>
            <a:ext cx="5120638" cy="1523494"/>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27100"/>
                </a:solidFill>
                <a:effectLst/>
                <a:uLnTx/>
                <a:uFillTx/>
                <a:latin typeface="Calibri" panose="020F0502020204030204" pitchFamily="34" charset="0"/>
                <a:ea typeface="+mn-ea"/>
                <a:cs typeface="+mn-cs"/>
              </a:rPr>
              <a:t>Blue Focus POS (BLC)</a:t>
            </a:r>
            <a:endParaRPr kumimoji="0" lang="en-US" sz="1400" b="1" i="0" u="none" strike="noStrike" kern="1200" cap="none" spc="0" normalizeH="0" baseline="0" noProof="0" dirty="0">
              <a:ln>
                <a:noFill/>
              </a:ln>
              <a:solidFill>
                <a:srgbClr val="E271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ts val="58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Existing network in Billings and Missoula</a:t>
            </a:r>
          </a:p>
          <a:p>
            <a:pPr marL="0" marR="0" lvl="0" indent="0" algn="ctr" defTabSz="914400" rtl="0" eaLnBrk="1" fontAlgn="base" latinLnBrk="0" hangingPunct="1">
              <a:lnSpc>
                <a:spcPct val="100000"/>
              </a:lnSpc>
              <a:spcBef>
                <a:spcPts val="58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On and Off Exchange</a:t>
            </a:r>
          </a:p>
          <a:p>
            <a:pPr marL="0" marR="0" lvl="0" indent="0" algn="ctr" defTabSz="914400" rtl="0" eaLnBrk="1" fontAlgn="base" latinLnBrk="0" hangingPunct="1">
              <a:lnSpc>
                <a:spcPct val="100000"/>
              </a:lnSpc>
              <a:spcBef>
                <a:spcPts val="58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Metallic Plans: Gold, Silver, Bronze</a:t>
            </a:r>
          </a:p>
        </p:txBody>
      </p:sp>
      <p:sp>
        <p:nvSpPr>
          <p:cNvPr id="23" name="TextBox 22">
            <a:extLst>
              <a:ext uri="{FF2B5EF4-FFF2-40B4-BE49-F238E27FC236}">
                <a16:creationId xmlns:a16="http://schemas.microsoft.com/office/drawing/2014/main" id="{909EC847-4C78-40C8-8A0E-FD7BCCEAC4BE}"/>
              </a:ext>
            </a:extLst>
          </p:cNvPr>
          <p:cNvSpPr txBox="1"/>
          <p:nvPr/>
        </p:nvSpPr>
        <p:spPr>
          <a:xfrm>
            <a:off x="7379396" y="5734050"/>
            <a:ext cx="3190253" cy="492443"/>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Network includes approximately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27100"/>
                </a:solidFill>
                <a:effectLst/>
                <a:uLnTx/>
                <a:uFillTx/>
                <a:latin typeface="Calibri" panose="020F0502020204030204" pitchFamily="34" charset="0"/>
                <a:ea typeface="+mn-ea"/>
                <a:cs typeface="+mn-cs"/>
              </a:rPr>
              <a:t>8 </a:t>
            </a: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hospitals and </a:t>
            </a:r>
            <a:r>
              <a:rPr kumimoji="0" lang="en-US" sz="1600" b="1" i="0" u="none" strike="noStrike" kern="1200" cap="none" spc="0" normalizeH="0" baseline="0" noProof="0" dirty="0">
                <a:ln>
                  <a:noFill/>
                </a:ln>
                <a:solidFill>
                  <a:srgbClr val="E27100"/>
                </a:solidFill>
                <a:effectLst/>
                <a:uLnTx/>
                <a:uFillTx/>
                <a:latin typeface="Calibri" panose="020F0502020204030204" pitchFamily="34" charset="0"/>
                <a:ea typeface="+mn-ea"/>
                <a:cs typeface="+mn-cs"/>
              </a:rPr>
              <a:t>1,020 </a:t>
            </a:r>
            <a:r>
              <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professionals</a:t>
            </a:r>
          </a:p>
        </p:txBody>
      </p:sp>
      <p:pic>
        <p:nvPicPr>
          <p:cNvPr id="27" name="Picture 26" descr="A close up of a map&#10;&#10;Description generated with high confidence">
            <a:extLst>
              <a:ext uri="{FF2B5EF4-FFF2-40B4-BE49-F238E27FC236}">
                <a16:creationId xmlns:a16="http://schemas.microsoft.com/office/drawing/2014/main" id="{62F43B3D-732A-487B-ADB7-6110E58EB2A6}"/>
              </a:ext>
            </a:extLst>
          </p:cNvPr>
          <p:cNvPicPr>
            <a:picLocks noChangeAspect="1"/>
          </p:cNvPicPr>
          <p:nvPr/>
        </p:nvPicPr>
        <p:blipFill rotWithShape="1">
          <a:blip r:embed="rId3">
            <a:extLst>
              <a:ext uri="{28A0092B-C50C-407E-A947-70E740481C1C}">
                <a14:useLocalDpi xmlns:a14="http://schemas.microsoft.com/office/drawing/2010/main" val="0"/>
              </a:ext>
            </a:extLst>
          </a:blip>
          <a:srcRect l="5695" t="8643" r="3789" b="18759"/>
          <a:stretch/>
        </p:blipFill>
        <p:spPr>
          <a:xfrm>
            <a:off x="6413079" y="2619335"/>
            <a:ext cx="5120640" cy="2861989"/>
          </a:xfrm>
          <a:prstGeom prst="rect">
            <a:avLst/>
          </a:prstGeom>
          <a:ln w="9525">
            <a:solidFill>
              <a:srgbClr val="005587"/>
            </a:solidFill>
          </a:ln>
        </p:spPr>
      </p:pic>
      <p:pic>
        <p:nvPicPr>
          <p:cNvPr id="28" name="Picture 27" descr="A picture containing text&#10;&#10;Description generated with very high confidence">
            <a:extLst>
              <a:ext uri="{FF2B5EF4-FFF2-40B4-BE49-F238E27FC236}">
                <a16:creationId xmlns:a16="http://schemas.microsoft.com/office/drawing/2014/main" id="{0DFCF8C0-D61E-4BCD-9E98-289356FD23A7}"/>
              </a:ext>
            </a:extLst>
          </p:cNvPr>
          <p:cNvPicPr>
            <a:picLocks noChangeAspect="1"/>
          </p:cNvPicPr>
          <p:nvPr/>
        </p:nvPicPr>
        <p:blipFill rotWithShape="1">
          <a:blip r:embed="rId4">
            <a:extLst>
              <a:ext uri="{28A0092B-C50C-407E-A947-70E740481C1C}">
                <a14:useLocalDpi xmlns:a14="http://schemas.microsoft.com/office/drawing/2010/main" val="0"/>
              </a:ext>
            </a:extLst>
          </a:blip>
          <a:srcRect l="5503" t="12476" r="6007" b="15466"/>
          <a:stretch/>
        </p:blipFill>
        <p:spPr>
          <a:xfrm>
            <a:off x="653901" y="2616797"/>
            <a:ext cx="5120640" cy="2864527"/>
          </a:xfrm>
          <a:prstGeom prst="rect">
            <a:avLst/>
          </a:prstGeom>
          <a:ln w="9525">
            <a:solidFill>
              <a:srgbClr val="005587"/>
            </a:solidFill>
          </a:ln>
        </p:spPr>
      </p:pic>
      <p:grpSp>
        <p:nvGrpSpPr>
          <p:cNvPr id="32" name="Group 31">
            <a:extLst>
              <a:ext uri="{FF2B5EF4-FFF2-40B4-BE49-F238E27FC236}">
                <a16:creationId xmlns:a16="http://schemas.microsoft.com/office/drawing/2014/main" id="{628D9BB3-A35F-4803-9BAD-8A1F1F44D27E}"/>
              </a:ext>
            </a:extLst>
          </p:cNvPr>
          <p:cNvGrpSpPr/>
          <p:nvPr/>
        </p:nvGrpSpPr>
        <p:grpSpPr>
          <a:xfrm>
            <a:off x="5339433" y="5710723"/>
            <a:ext cx="1579701" cy="219170"/>
            <a:chOff x="1038590" y="6456329"/>
            <a:chExt cx="1579701" cy="219170"/>
          </a:xfrm>
        </p:grpSpPr>
        <p:sp>
          <p:nvSpPr>
            <p:cNvPr id="33" name="Rectangle 32">
              <a:extLst>
                <a:ext uri="{FF2B5EF4-FFF2-40B4-BE49-F238E27FC236}">
                  <a16:creationId xmlns:a16="http://schemas.microsoft.com/office/drawing/2014/main" id="{A75E847E-60A7-4E6A-AA52-2273B146156D}"/>
                </a:ext>
              </a:extLst>
            </p:cNvPr>
            <p:cNvSpPr/>
            <p:nvPr/>
          </p:nvSpPr>
          <p:spPr bwMode="auto">
            <a:xfrm>
              <a:off x="1038590" y="6456329"/>
              <a:ext cx="231725" cy="219170"/>
            </a:xfrm>
            <a:prstGeom prst="rect">
              <a:avLst/>
            </a:prstGeom>
            <a:solidFill>
              <a:srgbClr val="6D8FB4"/>
            </a:solidFill>
            <a:ln w="9525" cap="flat" cmpd="sng" algn="ctr">
              <a:solidFill>
                <a:srgbClr val="292929"/>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5587"/>
                </a:solidFill>
                <a:effectLst/>
                <a:uLnTx/>
                <a:uFillTx/>
                <a:latin typeface="Calibri" panose="020F0502020204030204" pitchFamily="34" charset="0"/>
                <a:ea typeface="+mn-ea"/>
                <a:cs typeface="+mn-cs"/>
              </a:endParaRPr>
            </a:p>
          </p:txBody>
        </p:sp>
        <p:sp>
          <p:nvSpPr>
            <p:cNvPr id="36" name="TextBox 35">
              <a:extLst>
                <a:ext uri="{FF2B5EF4-FFF2-40B4-BE49-F238E27FC236}">
                  <a16:creationId xmlns:a16="http://schemas.microsoft.com/office/drawing/2014/main" id="{70D04587-0FDC-47E1-904B-7E2A03E241FC}"/>
                </a:ext>
              </a:extLst>
            </p:cNvPr>
            <p:cNvSpPr txBox="1"/>
            <p:nvPr/>
          </p:nvSpPr>
          <p:spPr>
            <a:xfrm>
              <a:off x="1331849" y="6463058"/>
              <a:ext cx="1286442" cy="18466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Existing Service Area</a:t>
              </a:r>
            </a:p>
          </p:txBody>
        </p:sp>
      </p:grpSp>
    </p:spTree>
    <p:extLst>
      <p:ext uri="{BB962C8B-B14F-4D97-AF65-F5344CB8AC3E}">
        <p14:creationId xmlns:p14="http://schemas.microsoft.com/office/powerpoint/2010/main" val="10605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US" dirty="0"/>
              <a:t>Telemedicine</a:t>
            </a:r>
          </a:p>
        </p:txBody>
      </p:sp>
      <p:sp>
        <p:nvSpPr>
          <p:cNvPr id="6" name="Subtitle 5">
            <a:extLst>
              <a:ext uri="{FF2B5EF4-FFF2-40B4-BE49-F238E27FC236}">
                <a16:creationId xmlns:a16="http://schemas.microsoft.com/office/drawing/2014/main" id="{F71DDB0A-5F1A-48CE-89BD-7E57624DC845}"/>
              </a:ext>
            </a:extLst>
          </p:cNvPr>
          <p:cNvSpPr>
            <a:spLocks noGrp="1"/>
          </p:cNvSpPr>
          <p:nvPr>
            <p:ph type="subTitle" sz="quarter" idx="1"/>
          </p:nvPr>
        </p:nvSpPr>
        <p:spPr/>
        <p:txBody>
          <a:bodyPr/>
          <a:lstStyle/>
          <a:p>
            <a:r>
              <a:rPr lang="en-US" dirty="0"/>
              <a:t>Temporary Benefits</a:t>
            </a:r>
          </a:p>
          <a:p>
            <a:r>
              <a:rPr lang="en-US" dirty="0"/>
              <a:t>Permanent Benefits</a:t>
            </a:r>
          </a:p>
          <a:p>
            <a:r>
              <a:rPr lang="en-US" dirty="0"/>
              <a:t>Virtual Visits powered by </a:t>
            </a:r>
            <a:r>
              <a:rPr lang="en-US" dirty="0" err="1"/>
              <a:t>MDLIVE</a:t>
            </a:r>
            <a:endParaRPr lang="en-US" dirty="0"/>
          </a:p>
        </p:txBody>
      </p:sp>
    </p:spTree>
    <p:extLst>
      <p:ext uri="{BB962C8B-B14F-4D97-AF65-F5344CB8AC3E}">
        <p14:creationId xmlns:p14="http://schemas.microsoft.com/office/powerpoint/2010/main" val="583903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64781C5-903E-40EB-8787-C594922CB804}"/>
              </a:ext>
            </a:extLst>
          </p:cNvPr>
          <p:cNvSpPr txBox="1"/>
          <p:nvPr/>
        </p:nvSpPr>
        <p:spPr>
          <a:xfrm>
            <a:off x="540689" y="861027"/>
            <a:ext cx="10786650" cy="3724096"/>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
                <a:srgbClr val="1FBFC9"/>
              </a:buClr>
              <a:buSzTx/>
              <a:buFontTx/>
              <a:buNone/>
              <a:tabLst/>
              <a:defRPr/>
            </a:pPr>
            <a:r>
              <a:rPr kumimoji="0" lang="en-US" sz="2800" b="1" i="0" u="none" strike="noStrike" kern="1200" cap="none" spc="0" normalizeH="0" baseline="0" noProof="0" dirty="0">
                <a:ln>
                  <a:noFill/>
                </a:ln>
                <a:solidFill>
                  <a:srgbClr val="292929"/>
                </a:solidFill>
                <a:effectLst/>
                <a:uLnTx/>
                <a:uFillTx/>
                <a:latin typeface="Calibri" panose="020F0502020204030204"/>
                <a:ea typeface="+mn-ea"/>
                <a:cs typeface="+mn-cs"/>
              </a:rPr>
              <a:t>Temporary Benefits for 2020 Plan Year Due to Public Health Emergency</a:t>
            </a:r>
          </a:p>
          <a:p>
            <a:pPr marL="230188" marR="0" lvl="0" indent="-230188" algn="l" defTabSz="914400" rtl="0" eaLnBrk="1" fontAlgn="base" latinLnBrk="0" hangingPunct="1">
              <a:lnSpc>
                <a:spcPct val="100000"/>
              </a:lnSpc>
              <a:spcBef>
                <a:spcPts val="1200"/>
              </a:spcBef>
              <a:spcAft>
                <a:spcPct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We have temporarily lifted cost-sharing and expanded coverage for clinically appropriate medical and behavioral health services delivered via telemedicine with local providers as well as Virtual Visits powered by MDLIVE through December 31, 2020.</a:t>
            </a:r>
          </a:p>
          <a:p>
            <a:pPr marL="230188" marR="0" lvl="0" indent="-230188" algn="l" defTabSz="914400" rtl="0" eaLnBrk="1" fontAlgn="base" latinLnBrk="0" hangingPunct="1">
              <a:lnSpc>
                <a:spcPct val="100000"/>
              </a:lnSpc>
              <a:spcBef>
                <a:spcPts val="1200"/>
              </a:spcBef>
              <a:spcAft>
                <a:spcPct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The billing codes covered could include professionals as well as facilities.</a:t>
            </a:r>
          </a:p>
          <a:p>
            <a:pPr marL="230188" marR="0" lvl="0" indent="-230188" algn="l" defTabSz="914400" rtl="0" eaLnBrk="1" fontAlgn="base" latinLnBrk="0" hangingPunct="1">
              <a:lnSpc>
                <a:spcPct val="100000"/>
              </a:lnSpc>
              <a:spcBef>
                <a:spcPts val="1200"/>
              </a:spcBef>
              <a:spcAft>
                <a:spcPct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For these services, members won’t pay copays, coinsurance or deductibles.</a:t>
            </a:r>
            <a:endParaRPr kumimoji="0" lang="en-US" sz="2400" b="0" i="0" u="sng" strike="noStrike" kern="1200" cap="none" spc="0" normalizeH="0" baseline="0" noProof="0" dirty="0">
              <a:ln>
                <a:noFill/>
              </a:ln>
              <a:solidFill>
                <a:srgbClr val="292929"/>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1200"/>
              </a:spcBef>
              <a:spcAft>
                <a:spcPct val="0"/>
              </a:spcAft>
              <a:buClr>
                <a:srgbClr val="1FBFC9"/>
              </a:buClr>
              <a:buSzTx/>
              <a:buFontTx/>
              <a:buNone/>
              <a:tabLst/>
              <a:defRPr/>
            </a:pPr>
            <a:endPar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13BD3824-EFED-4430-A390-F50563673392}"/>
              </a:ext>
            </a:extLst>
          </p:cNvPr>
          <p:cNvSpPr>
            <a:spLocks noGrp="1"/>
          </p:cNvSpPr>
          <p:nvPr>
            <p:ph type="title"/>
          </p:nvPr>
        </p:nvSpPr>
        <p:spPr/>
        <p:txBody>
          <a:bodyPr anchor="t"/>
          <a:lstStyle/>
          <a:p>
            <a:r>
              <a:rPr lang="en-US" dirty="0"/>
              <a:t>Telemedicine Benefits</a:t>
            </a:r>
            <a:endParaRPr lang="en-US" b="1" dirty="0"/>
          </a:p>
        </p:txBody>
      </p:sp>
    </p:spTree>
    <p:extLst>
      <p:ext uri="{BB962C8B-B14F-4D97-AF65-F5344CB8AC3E}">
        <p14:creationId xmlns:p14="http://schemas.microsoft.com/office/powerpoint/2010/main" val="112675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64781C5-903E-40EB-8787-C594922CB804}"/>
              </a:ext>
            </a:extLst>
          </p:cNvPr>
          <p:cNvSpPr txBox="1"/>
          <p:nvPr/>
        </p:nvSpPr>
        <p:spPr>
          <a:xfrm>
            <a:off x="540689" y="861027"/>
            <a:ext cx="10972801" cy="5124480"/>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
                <a:srgbClr val="1FBFC9"/>
              </a:buClr>
              <a:buSzTx/>
              <a:buFontTx/>
              <a:buNone/>
              <a:tabLst/>
              <a:defRPr/>
            </a:pPr>
            <a:r>
              <a:rPr kumimoji="0" lang="en-US" sz="2800" b="1" i="0" u="none" strike="noStrike" kern="1200" cap="none" spc="0" normalizeH="0" baseline="0" noProof="0" dirty="0">
                <a:ln>
                  <a:noFill/>
                </a:ln>
                <a:solidFill>
                  <a:srgbClr val="292929"/>
                </a:solidFill>
                <a:effectLst/>
                <a:uLnTx/>
                <a:uFillTx/>
                <a:latin typeface="Calibri" panose="020F0502020204030204"/>
                <a:ea typeface="+mn-ea"/>
                <a:cs typeface="+mn-cs"/>
              </a:rPr>
              <a:t>Permanent Benefits for 2021 Plan Year</a:t>
            </a:r>
          </a:p>
          <a:p>
            <a:pPr marL="230188" marR="0" lvl="0" indent="-230188" algn="l" defTabSz="914400" rtl="0" eaLnBrk="1" fontAlgn="base" latinLnBrk="0" hangingPunct="1">
              <a:lnSpc>
                <a:spcPct val="100000"/>
              </a:lnSpc>
              <a:spcBef>
                <a:spcPts val="600"/>
              </a:spcBef>
              <a:spcAft>
                <a:spcPct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Covid-19 has brought about an unprecedented increase in telemedicine demand. Providers are reporting 50-175x the number of telemedicine visits prior to Covid-19.</a:t>
            </a:r>
          </a:p>
          <a:p>
            <a:pPr marL="230188" marR="0" lvl="0" indent="-230188" algn="l" defTabSz="914400" rtl="0" eaLnBrk="1" fontAlgn="base" latinLnBrk="0" hangingPunct="1">
              <a:lnSpc>
                <a:spcPct val="100000"/>
              </a:lnSpc>
              <a:spcBef>
                <a:spcPts val="600"/>
              </a:spcBef>
              <a:spcAft>
                <a:spcPct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Member costs for telemedicine visits are the same as in-person visits.  </a:t>
            </a:r>
          </a:p>
          <a:p>
            <a:pPr marL="230188" marR="0" lvl="0" indent="-230188" algn="l" defTabSz="914400" rtl="0" eaLnBrk="1" fontAlgn="base" latinLnBrk="0" hangingPunct="1">
              <a:lnSpc>
                <a:spcPct val="100000"/>
              </a:lnSpc>
              <a:spcBef>
                <a:spcPts val="600"/>
              </a:spcBef>
              <a:spcAft>
                <a:spcPct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Telemedicine visits include visits with PCPs, specialists and behavioral health professionals.</a:t>
            </a:r>
          </a:p>
          <a:p>
            <a:pPr marL="230188" marR="0" lvl="0" indent="-230188" algn="l" defTabSz="914400" rtl="0" eaLnBrk="1" fontAlgn="base" latinLnBrk="0" hangingPunct="1">
              <a:lnSpc>
                <a:spcPct val="100000"/>
              </a:lnSpc>
              <a:spcBef>
                <a:spcPts val="600"/>
              </a:spcBef>
              <a:spcAft>
                <a:spcPct val="0"/>
              </a:spcAft>
              <a:buClr>
                <a:srgbClr val="1FBFC9"/>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292929"/>
                </a:solidFill>
                <a:effectLst/>
                <a:uLnTx/>
                <a:uFillTx/>
                <a:latin typeface="Calibri" panose="020F0502020204030204"/>
                <a:ea typeface="+mn-ea"/>
                <a:cs typeface="+mn-cs"/>
              </a:rPr>
              <a:t>Members will be able to access their medically necessary, covered benefits through providers who deliver services through telemedicine.</a:t>
            </a:r>
            <a:endPar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endParaRPr>
          </a:p>
          <a:p>
            <a:pPr marL="230188" marR="0" lvl="0" indent="-230188" algn="l" defTabSz="914400" rtl="0" eaLnBrk="1" fontAlgn="base" latinLnBrk="0" hangingPunct="1">
              <a:lnSpc>
                <a:spcPct val="100000"/>
              </a:lnSpc>
              <a:spcBef>
                <a:spcPts val="600"/>
              </a:spcBef>
              <a:spcAft>
                <a:spcPct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Members will have to contact providers to determine if they offer telemedicine visits.</a:t>
            </a:r>
          </a:p>
          <a:p>
            <a:pPr marL="230188" marR="0" lvl="0" indent="-230188" algn="l" defTabSz="914400" rtl="0" eaLnBrk="1" fontAlgn="base" latinLnBrk="0" hangingPunct="1">
              <a:lnSpc>
                <a:spcPct val="100000"/>
              </a:lnSpc>
              <a:spcBef>
                <a:spcPts val="600"/>
              </a:spcBef>
              <a:spcAft>
                <a:spcPct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We will cover telemedicine codes consistent with the permanent code list from CMS   and the American Medical Association (AMA).</a:t>
            </a:r>
          </a:p>
          <a:p>
            <a:pPr marL="230188" marR="0" lvl="0" indent="-230188" algn="l" defTabSz="914400" rtl="0" eaLnBrk="1" fontAlgn="base" latinLnBrk="0" hangingPunct="1">
              <a:lnSpc>
                <a:spcPct val="100000"/>
              </a:lnSpc>
              <a:spcBef>
                <a:spcPts val="600"/>
              </a:spcBef>
              <a:spcAft>
                <a:spcPct val="0"/>
              </a:spcAft>
              <a:buClr>
                <a:srgbClr val="1FBFC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929"/>
                </a:solidFill>
                <a:effectLst/>
                <a:uLnTx/>
                <a:uFillTx/>
                <a:latin typeface="Calibri" panose="020F0502020204030204"/>
                <a:ea typeface="+mn-ea"/>
                <a:cs typeface="+mn-cs"/>
              </a:rPr>
              <a:t>We will continue to follow applicable state and federal requirements. </a:t>
            </a:r>
          </a:p>
        </p:txBody>
      </p:sp>
      <p:sp>
        <p:nvSpPr>
          <p:cNvPr id="10" name="Title 1">
            <a:extLst>
              <a:ext uri="{FF2B5EF4-FFF2-40B4-BE49-F238E27FC236}">
                <a16:creationId xmlns:a16="http://schemas.microsoft.com/office/drawing/2014/main" id="{13BD3824-EFED-4430-A390-F50563673392}"/>
              </a:ext>
            </a:extLst>
          </p:cNvPr>
          <p:cNvSpPr>
            <a:spLocks noGrp="1"/>
          </p:cNvSpPr>
          <p:nvPr>
            <p:ph type="title"/>
          </p:nvPr>
        </p:nvSpPr>
        <p:spPr/>
        <p:txBody>
          <a:bodyPr anchor="t"/>
          <a:lstStyle/>
          <a:p>
            <a:r>
              <a:rPr lang="en-US" dirty="0"/>
              <a:t>Telemedicine Benefits</a:t>
            </a:r>
            <a:endParaRPr lang="en-US" b="1" dirty="0"/>
          </a:p>
        </p:txBody>
      </p:sp>
    </p:spTree>
    <p:extLst>
      <p:ext uri="{BB962C8B-B14F-4D97-AF65-F5344CB8AC3E}">
        <p14:creationId xmlns:p14="http://schemas.microsoft.com/office/powerpoint/2010/main" val="3442469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Virtual Visits </a:t>
            </a:r>
            <a:r>
              <a:rPr lang="en-US" b="0" i="1" dirty="0"/>
              <a:t>powered by </a:t>
            </a:r>
            <a:r>
              <a:rPr lang="en-US" b="1" dirty="0">
                <a:solidFill>
                  <a:schemeClr val="accent2"/>
                </a:solidFill>
              </a:rPr>
              <a:t>MDLIVE</a:t>
            </a:r>
          </a:p>
        </p:txBody>
      </p:sp>
      <p:sp>
        <p:nvSpPr>
          <p:cNvPr id="10" name="Content Placeholder 2">
            <a:extLst>
              <a:ext uri="{FF2B5EF4-FFF2-40B4-BE49-F238E27FC236}">
                <a16:creationId xmlns:a16="http://schemas.microsoft.com/office/drawing/2014/main" id="{1A454468-7021-4995-ABE1-ED8708257184}"/>
              </a:ext>
            </a:extLst>
          </p:cNvPr>
          <p:cNvSpPr>
            <a:spLocks noGrp="1"/>
          </p:cNvSpPr>
          <p:nvPr>
            <p:ph idx="1"/>
          </p:nvPr>
        </p:nvSpPr>
        <p:spPr>
          <a:xfrm>
            <a:off x="457200" y="914400"/>
            <a:ext cx="10972800" cy="4678363"/>
          </a:xfrm>
          <a:solidFill>
            <a:schemeClr val="bg1"/>
          </a:solidFill>
        </p:spPr>
        <p:txBody>
          <a:bodyPr/>
          <a:lstStyle/>
          <a:p>
            <a:pPr marL="287338" indent="-282575">
              <a:spcBef>
                <a:spcPts val="0"/>
              </a:spcBef>
              <a:buClr>
                <a:schemeClr val="accent3"/>
              </a:buClr>
            </a:pPr>
            <a:r>
              <a:rPr lang="en-US" sz="2300" dirty="0"/>
              <a:t>Non-emergency medical consults 24/7/365 </a:t>
            </a:r>
            <a:br>
              <a:rPr lang="en-US" sz="2300" dirty="0"/>
            </a:br>
            <a:r>
              <a:rPr lang="en-US" sz="2300" dirty="0"/>
              <a:t>by video</a:t>
            </a:r>
          </a:p>
          <a:p>
            <a:pPr marL="287338" indent="-282575">
              <a:spcBef>
                <a:spcPts val="0"/>
              </a:spcBef>
              <a:buClr>
                <a:schemeClr val="accent3"/>
              </a:buClr>
            </a:pPr>
            <a:r>
              <a:rPr lang="en-US" sz="2300" dirty="0"/>
              <a:t>Behavioral health consults 24/7/365 by video</a:t>
            </a:r>
          </a:p>
          <a:p>
            <a:pPr marL="287338" indent="-282575">
              <a:spcBef>
                <a:spcPts val="0"/>
              </a:spcBef>
              <a:buClr>
                <a:schemeClr val="accent3"/>
              </a:buClr>
            </a:pPr>
            <a:r>
              <a:rPr lang="en-US" sz="2300" dirty="0"/>
              <a:t>Utilizes MDLIVE’s national network of </a:t>
            </a:r>
            <a:br>
              <a:rPr lang="en-US" sz="2300" dirty="0"/>
            </a:br>
            <a:r>
              <a:rPr lang="en-US" sz="2300" dirty="0"/>
              <a:t>physicians, typically not “local” physicians</a:t>
            </a:r>
          </a:p>
          <a:p>
            <a:pPr marL="287338" indent="-282575">
              <a:spcBef>
                <a:spcPts val="0"/>
              </a:spcBef>
              <a:buClr>
                <a:schemeClr val="accent3"/>
              </a:buClr>
            </a:pPr>
            <a:r>
              <a:rPr lang="en-US" sz="2300" dirty="0"/>
              <a:t>English and Spanish speaking physicians </a:t>
            </a:r>
            <a:br>
              <a:rPr lang="en-US" sz="2300" dirty="0"/>
            </a:br>
            <a:r>
              <a:rPr lang="en-US" sz="2300" dirty="0"/>
              <a:t>available. Other languages available via </a:t>
            </a:r>
            <a:br>
              <a:rPr lang="en-US" sz="2300" dirty="0"/>
            </a:br>
            <a:r>
              <a:rPr lang="en-US" sz="2300" dirty="0"/>
              <a:t>translation services</a:t>
            </a:r>
          </a:p>
          <a:p>
            <a:pPr marL="287338" indent="-282575">
              <a:spcBef>
                <a:spcPts val="0"/>
              </a:spcBef>
              <a:buClr>
                <a:schemeClr val="accent3"/>
              </a:buClr>
            </a:pPr>
            <a:r>
              <a:rPr lang="en-US" sz="2300" dirty="0"/>
              <a:t>Single sign-on to the MDLIVE portal from Blue Access for Members, Digital Member Hub and mobile app</a:t>
            </a:r>
          </a:p>
          <a:p>
            <a:pPr marL="287338" indent="-282575">
              <a:spcBef>
                <a:spcPts val="0"/>
              </a:spcBef>
              <a:buClr>
                <a:schemeClr val="accent3"/>
              </a:buClr>
            </a:pPr>
            <a:r>
              <a:rPr lang="en-US" sz="2300" dirty="0"/>
              <a:t>Integrated with Provider Finder</a:t>
            </a:r>
          </a:p>
          <a:p>
            <a:pPr marL="287338" indent="-282575">
              <a:spcBef>
                <a:spcPts val="0"/>
              </a:spcBef>
              <a:buClr>
                <a:schemeClr val="accent3"/>
              </a:buClr>
            </a:pPr>
            <a:r>
              <a:rPr lang="en-US" sz="2300" dirty="0"/>
              <a:t>Warm transfers from Health Advocates, 24/7 </a:t>
            </a:r>
            <a:r>
              <a:rPr lang="en-US" sz="2300" dirty="0" err="1"/>
              <a:t>Nurseline</a:t>
            </a:r>
            <a:r>
              <a:rPr lang="en-US" sz="2300" dirty="0"/>
              <a:t> and customer service to </a:t>
            </a:r>
            <a:r>
              <a:rPr lang="en-US" sz="2300" dirty="0" err="1"/>
              <a:t>MDLIVE</a:t>
            </a:r>
            <a:endParaRPr lang="en-US" sz="2300" dirty="0"/>
          </a:p>
          <a:p>
            <a:pPr marL="287338" indent="-282575">
              <a:spcBef>
                <a:spcPts val="0"/>
              </a:spcBef>
              <a:buClr>
                <a:schemeClr val="accent3"/>
              </a:buClr>
            </a:pPr>
            <a:r>
              <a:rPr lang="en-US" sz="2300" dirty="0">
                <a:solidFill>
                  <a:srgbClr val="292929"/>
                </a:solidFill>
              </a:rPr>
              <a:t>Virtual Visits powered by </a:t>
            </a:r>
            <a:r>
              <a:rPr lang="en-US" sz="2300" dirty="0" err="1">
                <a:solidFill>
                  <a:srgbClr val="292929"/>
                </a:solidFill>
              </a:rPr>
              <a:t>MDLIVE</a:t>
            </a:r>
            <a:r>
              <a:rPr lang="en-US" sz="2300" dirty="0">
                <a:solidFill>
                  <a:srgbClr val="292929"/>
                </a:solidFill>
              </a:rPr>
              <a:t> are included with Blue Preferred PPO plans, but not included with Blue Focus POS plans</a:t>
            </a:r>
            <a:endParaRPr lang="en-US" sz="2300" dirty="0"/>
          </a:p>
          <a:p>
            <a:pPr marL="287338" indent="-282575">
              <a:spcBef>
                <a:spcPts val="500"/>
              </a:spcBef>
            </a:pPr>
            <a:endParaRPr lang="en-US" dirty="0"/>
          </a:p>
        </p:txBody>
      </p:sp>
      <p:sp>
        <p:nvSpPr>
          <p:cNvPr id="12" name="TextBox 11">
            <a:extLst>
              <a:ext uri="{FF2B5EF4-FFF2-40B4-BE49-F238E27FC236}">
                <a16:creationId xmlns:a16="http://schemas.microsoft.com/office/drawing/2014/main" id="{7BEA4D0E-0364-420B-A94B-6304921B22C2}"/>
              </a:ext>
            </a:extLst>
          </p:cNvPr>
          <p:cNvSpPr txBox="1"/>
          <p:nvPr/>
        </p:nvSpPr>
        <p:spPr>
          <a:xfrm>
            <a:off x="3294946" y="6550223"/>
            <a:ext cx="762070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80C7"/>
                </a:solidFill>
                <a:effectLst/>
                <a:uLnTx/>
                <a:uFillTx/>
                <a:latin typeface="Calibri" panose="020F0502020204030204" pitchFamily="34" charset="0"/>
                <a:ea typeface="+mn-ea"/>
                <a:cs typeface="+mn-cs"/>
              </a:rPr>
              <a:t>Disclaimer: Access to certain transparency products may not be available for all plans.</a:t>
            </a:r>
          </a:p>
        </p:txBody>
      </p:sp>
      <p:graphicFrame>
        <p:nvGraphicFramePr>
          <p:cNvPr id="13" name="Table 12">
            <a:extLst>
              <a:ext uri="{FF2B5EF4-FFF2-40B4-BE49-F238E27FC236}">
                <a16:creationId xmlns:a16="http://schemas.microsoft.com/office/drawing/2014/main" id="{764EDBD1-C63F-4387-80BA-B8FA730F40E5}"/>
              </a:ext>
            </a:extLst>
          </p:cNvPr>
          <p:cNvGraphicFramePr>
            <a:graphicFrameLocks noGrp="1"/>
          </p:cNvGraphicFramePr>
          <p:nvPr/>
        </p:nvGraphicFramePr>
        <p:xfrm>
          <a:off x="6609779" y="990600"/>
          <a:ext cx="5125021" cy="2670048"/>
        </p:xfrm>
        <a:graphic>
          <a:graphicData uri="http://schemas.openxmlformats.org/drawingml/2006/table">
            <a:tbl>
              <a:tblPr firstRow="1" bandRow="1">
                <a:effectLst>
                  <a:outerShdw blurRad="50800" dist="38100" dir="2700000" algn="tl" rotWithShape="0">
                    <a:prstClr val="black">
                      <a:alpha val="40000"/>
                    </a:prstClr>
                  </a:outerShdw>
                </a:effectLst>
                <a:tableStyleId>{00A15C55-8517-42AA-B614-E9B94910E393}</a:tableStyleId>
              </a:tblPr>
              <a:tblGrid>
                <a:gridCol w="1740311">
                  <a:extLst>
                    <a:ext uri="{9D8B030D-6E8A-4147-A177-3AD203B41FA5}">
                      <a16:colId xmlns:a16="http://schemas.microsoft.com/office/drawing/2014/main" val="2831542345"/>
                    </a:ext>
                  </a:extLst>
                </a:gridCol>
                <a:gridCol w="3384710">
                  <a:extLst>
                    <a:ext uri="{9D8B030D-6E8A-4147-A177-3AD203B41FA5}">
                      <a16:colId xmlns:a16="http://schemas.microsoft.com/office/drawing/2014/main" val="2809550436"/>
                    </a:ext>
                  </a:extLst>
                </a:gridCol>
              </a:tblGrid>
              <a:tr h="634689">
                <a:tc>
                  <a:txBody>
                    <a:bodyPr/>
                    <a:lstStyle/>
                    <a:p>
                      <a:pPr algn="ctr"/>
                      <a:r>
                        <a:rPr lang="en-US" sz="1800" dirty="0">
                          <a:latin typeface="Calibri" panose="020F0502020204030204" pitchFamily="34" charset="0"/>
                        </a:rPr>
                        <a:t>Examples of </a:t>
                      </a:r>
                      <a:br>
                        <a:rPr lang="en-US" sz="1800" dirty="0">
                          <a:latin typeface="Calibri" panose="020F0502020204030204" pitchFamily="34" charset="0"/>
                        </a:rPr>
                      </a:br>
                      <a:r>
                        <a:rPr lang="en-US" sz="1800" dirty="0">
                          <a:latin typeface="Calibri" panose="020F0502020204030204" pitchFamily="34" charset="0"/>
                        </a:rPr>
                        <a:t>Non-emergency </a:t>
                      </a:r>
                    </a:p>
                    <a:p>
                      <a:pPr algn="ctr"/>
                      <a:r>
                        <a:rPr lang="en-US" sz="1800" dirty="0">
                          <a:latin typeface="Calibri" panose="020F0502020204030204" pitchFamily="34" charset="0"/>
                        </a:rPr>
                        <a:t>Medical Needs</a:t>
                      </a:r>
                    </a:p>
                  </a:txBody>
                  <a:tcPr marL="9144" marR="9144" marT="9144" marB="9144" anchor="ctr">
                    <a:lnL w="12700" cap="flat" cmpd="sng" algn="ctr">
                      <a:solidFill>
                        <a:srgbClr val="005587"/>
                      </a:solidFill>
                      <a:prstDash val="solid"/>
                      <a:round/>
                      <a:headEnd type="none" w="med" len="med"/>
                      <a:tailEnd type="none" w="med" len="med"/>
                    </a:lnL>
                    <a:lnR w="12700" cap="flat" cmpd="sng" algn="ctr">
                      <a:solidFill>
                        <a:srgbClr val="005587"/>
                      </a:solidFill>
                      <a:prstDash val="solid"/>
                      <a:round/>
                      <a:headEnd type="none" w="med" len="med"/>
                      <a:tailEnd type="none" w="med" len="med"/>
                    </a:lnR>
                    <a:lnT w="12700" cap="flat" cmpd="sng" algn="ctr">
                      <a:solidFill>
                        <a:srgbClr val="005587"/>
                      </a:solidFill>
                      <a:prstDash val="solid"/>
                      <a:round/>
                      <a:headEnd type="none" w="med" len="med"/>
                      <a:tailEnd type="none" w="med" len="med"/>
                    </a:lnT>
                    <a:lnB w="12700" cap="flat" cmpd="sng" algn="ctr">
                      <a:solidFill>
                        <a:srgbClr val="005587"/>
                      </a:solidFill>
                      <a:prstDash val="solid"/>
                      <a:round/>
                      <a:headEnd type="none" w="med" len="med"/>
                      <a:tailEnd type="none" w="med" len="med"/>
                    </a:lnB>
                    <a:solidFill>
                      <a:srgbClr val="0080C7"/>
                    </a:solidFill>
                  </a:tcPr>
                </a:tc>
                <a:tc>
                  <a:txBody>
                    <a:bodyPr/>
                    <a:lstStyle/>
                    <a:p>
                      <a:pPr algn="ctr"/>
                      <a:r>
                        <a:rPr lang="en-US" sz="1800" dirty="0">
                          <a:latin typeface="Calibri" panose="020F0502020204030204" pitchFamily="34" charset="0"/>
                        </a:rPr>
                        <a:t>Examples of </a:t>
                      </a:r>
                      <a:br>
                        <a:rPr lang="en-US" sz="1800" dirty="0">
                          <a:latin typeface="Calibri" panose="020F0502020204030204" pitchFamily="34" charset="0"/>
                        </a:rPr>
                      </a:br>
                      <a:r>
                        <a:rPr lang="en-US" sz="1800" dirty="0">
                          <a:latin typeface="Calibri" panose="020F0502020204030204" pitchFamily="34" charset="0"/>
                        </a:rPr>
                        <a:t>Behavioral Health Needs</a:t>
                      </a:r>
                    </a:p>
                  </a:txBody>
                  <a:tcPr marL="9144" marR="9144" marT="9144" marB="9144" anchor="ctr">
                    <a:lnL w="12700" cap="flat" cmpd="sng" algn="ctr">
                      <a:solidFill>
                        <a:srgbClr val="005587"/>
                      </a:solidFill>
                      <a:prstDash val="solid"/>
                      <a:round/>
                      <a:headEnd type="none" w="med" len="med"/>
                      <a:tailEnd type="none" w="med" len="med"/>
                    </a:lnL>
                    <a:lnR w="12700" cap="flat" cmpd="sng" algn="ctr">
                      <a:solidFill>
                        <a:srgbClr val="005587"/>
                      </a:solidFill>
                      <a:prstDash val="solid"/>
                      <a:round/>
                      <a:headEnd type="none" w="med" len="med"/>
                      <a:tailEnd type="none" w="med" len="med"/>
                    </a:lnR>
                    <a:lnT w="12700" cap="flat" cmpd="sng" algn="ctr">
                      <a:solidFill>
                        <a:srgbClr val="005587"/>
                      </a:solidFill>
                      <a:prstDash val="solid"/>
                      <a:round/>
                      <a:headEnd type="none" w="med" len="med"/>
                      <a:tailEnd type="none" w="med" len="med"/>
                    </a:lnT>
                    <a:lnB w="12700" cap="flat" cmpd="sng" algn="ctr">
                      <a:solidFill>
                        <a:srgbClr val="005587"/>
                      </a:solidFill>
                      <a:prstDash val="solid"/>
                      <a:round/>
                      <a:headEnd type="none" w="med" len="med"/>
                      <a:tailEnd type="none" w="med" len="med"/>
                    </a:lnB>
                    <a:solidFill>
                      <a:srgbClr val="0080C7"/>
                    </a:solidFill>
                  </a:tcPr>
                </a:tc>
                <a:extLst>
                  <a:ext uri="{0D108BD9-81ED-4DB2-BD59-A6C34878D82A}">
                    <a16:rowId xmlns:a16="http://schemas.microsoft.com/office/drawing/2014/main" val="2576645938"/>
                  </a:ext>
                </a:extLst>
              </a:tr>
              <a:tr h="1828800">
                <a:tc>
                  <a:txBody>
                    <a:bodyPr/>
                    <a:lstStyle/>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Sinusitis</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Allergies</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Cold and flu</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Ear ache</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Fever</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Pink eye</a:t>
                      </a:r>
                      <a:endParaRPr lang="en-US" sz="1800" dirty="0">
                        <a:latin typeface="Calibri" panose="020F0502020204030204" pitchFamily="34" charset="0"/>
                      </a:endParaRPr>
                    </a:p>
                  </a:txBody>
                  <a:tcPr marL="9144" marR="9144" marT="9144" marB="9144" anchor="ctr">
                    <a:lnL w="12700" cap="flat" cmpd="sng" algn="ctr">
                      <a:solidFill>
                        <a:srgbClr val="005587"/>
                      </a:solidFill>
                      <a:prstDash val="solid"/>
                      <a:round/>
                      <a:headEnd type="none" w="med" len="med"/>
                      <a:tailEnd type="none" w="med" len="med"/>
                    </a:lnL>
                    <a:lnR w="12700" cap="flat" cmpd="sng" algn="ctr">
                      <a:solidFill>
                        <a:srgbClr val="005587"/>
                      </a:solidFill>
                      <a:prstDash val="solid"/>
                      <a:round/>
                      <a:headEnd type="none" w="med" len="med"/>
                      <a:tailEnd type="none" w="med" len="med"/>
                    </a:lnR>
                    <a:lnT w="12700" cap="flat" cmpd="sng" algn="ctr">
                      <a:solidFill>
                        <a:srgbClr val="005587"/>
                      </a:solidFill>
                      <a:prstDash val="solid"/>
                      <a:round/>
                      <a:headEnd type="none" w="med" len="med"/>
                      <a:tailEnd type="none" w="med" len="med"/>
                    </a:lnT>
                    <a:lnB w="12700" cap="flat" cmpd="sng" algn="ctr">
                      <a:solidFill>
                        <a:srgbClr val="005587"/>
                      </a:solidFill>
                      <a:prstDash val="solid"/>
                      <a:round/>
                      <a:headEnd type="none" w="med" len="med"/>
                      <a:tailEnd type="none" w="med" len="med"/>
                    </a:lnB>
                    <a:solidFill>
                      <a:schemeClr val="bg2">
                        <a:lumMod val="20000"/>
                        <a:lumOff val="80000"/>
                      </a:schemeClr>
                    </a:solidFill>
                  </a:tcPr>
                </a:tc>
                <a:tc>
                  <a:txBody>
                    <a:bodyPr/>
                    <a:lstStyle/>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Depression and anxiety</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Marital problems</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Child behavior and learning issues</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Financial hardship</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Coping with loss and grief</a:t>
                      </a:r>
                    </a:p>
                    <a:p>
                      <a:pPr marL="0" indent="0" algn="ctr">
                        <a:spcBef>
                          <a:spcPts val="100"/>
                        </a:spcBef>
                        <a:spcAft>
                          <a:spcPts val="100"/>
                        </a:spcAft>
                        <a:buFont typeface="Arial" panose="020B0604020202020204" pitchFamily="34" charset="0"/>
                        <a:buNone/>
                      </a:pPr>
                      <a:r>
                        <a:rPr lang="en-US" sz="1800" dirty="0">
                          <a:solidFill>
                            <a:srgbClr val="000000">
                              <a:lumMod val="95000"/>
                              <a:lumOff val="5000"/>
                            </a:srgbClr>
                          </a:solidFill>
                          <a:latin typeface="Calibri" panose="020F0502020204030204" pitchFamily="34" charset="0"/>
                        </a:rPr>
                        <a:t>Stresses of everyday life</a:t>
                      </a:r>
                    </a:p>
                  </a:txBody>
                  <a:tcPr marL="9144" marR="9144" marT="9144" marB="9144" anchor="ctr">
                    <a:lnL w="12700" cap="flat" cmpd="sng" algn="ctr">
                      <a:solidFill>
                        <a:srgbClr val="005587"/>
                      </a:solidFill>
                      <a:prstDash val="solid"/>
                      <a:round/>
                      <a:headEnd type="none" w="med" len="med"/>
                      <a:tailEnd type="none" w="med" len="med"/>
                    </a:lnL>
                    <a:lnR w="12700" cap="flat" cmpd="sng" algn="ctr">
                      <a:solidFill>
                        <a:srgbClr val="005587"/>
                      </a:solidFill>
                      <a:prstDash val="solid"/>
                      <a:round/>
                      <a:headEnd type="none" w="med" len="med"/>
                      <a:tailEnd type="none" w="med" len="med"/>
                    </a:lnR>
                    <a:lnT w="12700" cap="flat" cmpd="sng" algn="ctr">
                      <a:solidFill>
                        <a:srgbClr val="005587"/>
                      </a:solidFill>
                      <a:prstDash val="solid"/>
                      <a:round/>
                      <a:headEnd type="none" w="med" len="med"/>
                      <a:tailEnd type="none" w="med" len="med"/>
                    </a:lnT>
                    <a:lnB w="12700" cap="flat" cmpd="sng" algn="ctr">
                      <a:solidFill>
                        <a:srgbClr val="005587"/>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299829185"/>
                  </a:ext>
                </a:extLst>
              </a:tr>
            </a:tbl>
          </a:graphicData>
        </a:graphic>
      </p:graphicFrame>
    </p:spTree>
    <p:extLst>
      <p:ext uri="{BB962C8B-B14F-4D97-AF65-F5344CB8AC3E}">
        <p14:creationId xmlns:p14="http://schemas.microsoft.com/office/powerpoint/2010/main" val="47493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Pharmacy 2021 Changes</a:t>
            </a:r>
          </a:p>
        </p:txBody>
      </p:sp>
      <p:sp>
        <p:nvSpPr>
          <p:cNvPr id="2" name="Content Placeholder 1"/>
          <p:cNvSpPr>
            <a:spLocks noGrp="1"/>
          </p:cNvSpPr>
          <p:nvPr>
            <p:ph idx="1"/>
          </p:nvPr>
        </p:nvSpPr>
        <p:spPr>
          <a:xfrm>
            <a:off x="457200" y="914399"/>
            <a:ext cx="8836269" cy="4678363"/>
          </a:xfrm>
        </p:spPr>
        <p:txBody>
          <a:bodyPr/>
          <a:lstStyle/>
          <a:p>
            <a:pPr marL="0" indent="0">
              <a:buNone/>
            </a:pPr>
            <a:r>
              <a:rPr lang="en-US" sz="2800" b="1" dirty="0"/>
              <a:t>Sam’s Club Pharmacies Moving Out of Network</a:t>
            </a:r>
          </a:p>
          <a:p>
            <a:pPr>
              <a:buClr>
                <a:schemeClr val="accent3"/>
              </a:buClr>
            </a:pPr>
            <a:r>
              <a:rPr lang="en-US" dirty="0"/>
              <a:t>Sam’s Club will no longer be a Preferred or In-Network Pharmacy for 2021</a:t>
            </a:r>
          </a:p>
          <a:p>
            <a:pPr>
              <a:buClr>
                <a:schemeClr val="accent3"/>
              </a:buClr>
            </a:pPr>
            <a:r>
              <a:rPr lang="en-US" dirty="0"/>
              <a:t>Members will need to switch to an in-network pharmacy  </a:t>
            </a:r>
          </a:p>
          <a:p>
            <a:pPr>
              <a:buClr>
                <a:schemeClr val="accent3"/>
              </a:buClr>
            </a:pPr>
            <a:r>
              <a:rPr lang="en-US" dirty="0"/>
              <a:t>Additionally, some independent pharmacies may no longer be Preferred or may no longer be in-network</a:t>
            </a:r>
          </a:p>
        </p:txBody>
      </p:sp>
      <p:sp>
        <p:nvSpPr>
          <p:cNvPr id="5" name="Rectangle 4">
            <a:extLst>
              <a:ext uri="{FF2B5EF4-FFF2-40B4-BE49-F238E27FC236}">
                <a16:creationId xmlns:a16="http://schemas.microsoft.com/office/drawing/2014/main" id="{421EC428-CCA8-48EA-963B-BB473EF00712}"/>
              </a:ext>
            </a:extLst>
          </p:cNvPr>
          <p:cNvSpPr/>
          <p:nvPr/>
        </p:nvSpPr>
        <p:spPr bwMode="auto">
          <a:xfrm>
            <a:off x="9514800" y="1265237"/>
            <a:ext cx="2103120" cy="457200"/>
          </a:xfrm>
          <a:prstGeom prst="rect">
            <a:avLst/>
          </a:prstGeom>
          <a:solidFill>
            <a:srgbClr val="FFFFCC"/>
          </a:solidFill>
          <a:ln w="285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5587">
                    <a:hueOff val="0"/>
                    <a:satOff val="0"/>
                    <a:lumOff val="0"/>
                    <a:alphaOff val="0"/>
                  </a:srgbClr>
                </a:solidFill>
                <a:effectLst/>
                <a:uLnTx/>
                <a:uFillTx/>
                <a:latin typeface="Arial"/>
                <a:ea typeface="+mn-ea"/>
                <a:cs typeface="+mn-cs"/>
              </a:rPr>
              <a:t>Montana</a:t>
            </a:r>
            <a:endParaRPr kumimoji="0" lang="en-US" sz="2000" b="1" i="0" u="none" strike="noStrike" kern="1200" cap="none" spc="0" normalizeH="0" baseline="0" noProof="0" dirty="0">
              <a:ln>
                <a:noFill/>
              </a:ln>
              <a:solidFill>
                <a:srgbClr val="005587"/>
              </a:solidFill>
              <a:effectLst/>
              <a:uLnTx/>
              <a:uFillTx/>
              <a:latin typeface="Arial" charset="0"/>
              <a:ea typeface="+mn-ea"/>
              <a:cs typeface="+mn-cs"/>
            </a:endParaRPr>
          </a:p>
        </p:txBody>
      </p:sp>
      <p:sp>
        <p:nvSpPr>
          <p:cNvPr id="7" name="Freeform 5">
            <a:extLst>
              <a:ext uri="{FF2B5EF4-FFF2-40B4-BE49-F238E27FC236}">
                <a16:creationId xmlns:a16="http://schemas.microsoft.com/office/drawing/2014/main" id="{1F1650C9-EB57-45DE-8DF7-1EACB86EF64F}"/>
              </a:ext>
            </a:extLst>
          </p:cNvPr>
          <p:cNvSpPr/>
          <p:nvPr/>
        </p:nvSpPr>
        <p:spPr>
          <a:xfrm>
            <a:off x="9514800" y="1722437"/>
            <a:ext cx="2103120" cy="3943552"/>
          </a:xfrm>
          <a:custGeom>
            <a:avLst/>
            <a:gdLst>
              <a:gd name="connsiteX0" fmla="*/ 0 w 1598560"/>
              <a:gd name="connsiteY0" fmla="*/ 0 h 3785509"/>
              <a:gd name="connsiteX1" fmla="*/ 1598560 w 1598560"/>
              <a:gd name="connsiteY1" fmla="*/ 0 h 3785509"/>
              <a:gd name="connsiteX2" fmla="*/ 1598560 w 1598560"/>
              <a:gd name="connsiteY2" fmla="*/ 3785509 h 3785509"/>
              <a:gd name="connsiteX3" fmla="*/ 0 w 1598560"/>
              <a:gd name="connsiteY3" fmla="*/ 3785509 h 3785509"/>
              <a:gd name="connsiteX4" fmla="*/ 0 w 1598560"/>
              <a:gd name="connsiteY4" fmla="*/ 0 h 378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560" h="3785509">
                <a:moveTo>
                  <a:pt x="0" y="0"/>
                </a:moveTo>
                <a:lnTo>
                  <a:pt x="1598560" y="0"/>
                </a:lnTo>
                <a:lnTo>
                  <a:pt x="1598560" y="3785509"/>
                </a:lnTo>
                <a:lnTo>
                  <a:pt x="0" y="3785509"/>
                </a:lnTo>
                <a:lnTo>
                  <a:pt x="0" y="0"/>
                </a:lnTo>
                <a:close/>
              </a:path>
            </a:pathLst>
          </a:custGeom>
          <a:solidFill>
            <a:srgbClr val="005587"/>
          </a:solidFill>
          <a:ln w="28575">
            <a:solidFill>
              <a:schemeClr val="bg1">
                <a:lumMod val="50000"/>
              </a:schemeClr>
            </a:solidFill>
          </a:ln>
        </p:spPr>
        <p:style>
          <a:lnRef idx="2">
            <a:schemeClr val="lt1">
              <a:hueOff val="0"/>
              <a:satOff val="0"/>
              <a:lumOff val="0"/>
              <a:alphaOff val="0"/>
            </a:schemeClr>
          </a:lnRef>
          <a:fillRef idx="1">
            <a:scrgbClr r="0" g="0" b="0"/>
          </a:fillRef>
          <a:effectRef idx="0">
            <a:schemeClr val="accent2">
              <a:shade val="80000"/>
              <a:hueOff val="327188"/>
              <a:satOff val="-53155"/>
              <a:lumOff val="39358"/>
              <a:alphaOff val="0"/>
            </a:schemeClr>
          </a:effectRef>
          <a:fontRef idx="minor">
            <a:schemeClr val="lt1"/>
          </a:fontRef>
        </p:style>
        <p:txBody>
          <a:bodyPr spcFirstLastPara="0" vert="horz" wrap="square" lIns="142240" tIns="283040" rIns="142240" bIns="142240" numCol="1" spcCol="1270" anchor="ctr" anchorCtr="0">
            <a:noAutofit/>
          </a:bodyPr>
          <a:lstStyle/>
          <a:p>
            <a:pPr marL="0" marR="0" lvl="1" indent="0" algn="ctr" defTabSz="711200" rtl="0" eaLnBrk="1" fontAlgn="base" latinLnBrk="0" hangingPunct="1">
              <a:lnSpc>
                <a:spcPct val="100000"/>
              </a:lnSpc>
              <a:spcBef>
                <a:spcPts val="900"/>
              </a:spcBef>
              <a:spcAft>
                <a:spcPts val="9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Albertsons</a:t>
            </a:r>
          </a:p>
          <a:p>
            <a:pPr marL="0" marR="0" lvl="1" indent="0" algn="ctr" defTabSz="711200" rtl="0" eaLnBrk="1" fontAlgn="base" latinLnBrk="0" hangingPunct="1">
              <a:lnSpc>
                <a:spcPct val="100000"/>
              </a:lnSpc>
              <a:spcBef>
                <a:spcPts val="900"/>
              </a:spcBef>
              <a:spcAft>
                <a:spcPts val="9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Independent Pharmacies</a:t>
            </a:r>
          </a:p>
          <a:p>
            <a:pPr marL="0" marR="0" lvl="1" indent="0" algn="ctr" defTabSz="711200" rtl="0" eaLnBrk="1" fontAlgn="base" latinLnBrk="0" hangingPunct="1">
              <a:lnSpc>
                <a:spcPct val="100000"/>
              </a:lnSpc>
              <a:spcBef>
                <a:spcPts val="900"/>
              </a:spcBef>
              <a:spcAft>
                <a:spcPts val="9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Walgreens</a:t>
            </a:r>
          </a:p>
          <a:p>
            <a:pPr marL="0" marR="0" lvl="1" indent="0" algn="ctr" defTabSz="711200" rtl="0" eaLnBrk="1" fontAlgn="base" latinLnBrk="0" hangingPunct="1">
              <a:lnSpc>
                <a:spcPct val="100000"/>
              </a:lnSpc>
              <a:spcBef>
                <a:spcPts val="900"/>
              </a:spcBef>
              <a:spcAft>
                <a:spcPts val="9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Walmart</a:t>
            </a:r>
          </a:p>
        </p:txBody>
      </p:sp>
    </p:spTree>
    <p:extLst>
      <p:ext uri="{BB962C8B-B14F-4D97-AF65-F5344CB8AC3E}">
        <p14:creationId xmlns:p14="http://schemas.microsoft.com/office/powerpoint/2010/main" val="240452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Pharmacy 2021 Changes</a:t>
            </a:r>
            <a:endParaRPr lang="en-US" dirty="0"/>
          </a:p>
        </p:txBody>
      </p:sp>
      <p:sp>
        <p:nvSpPr>
          <p:cNvPr id="2" name="Content Placeholder 1"/>
          <p:cNvSpPr>
            <a:spLocks noGrp="1"/>
          </p:cNvSpPr>
          <p:nvPr>
            <p:ph idx="1"/>
          </p:nvPr>
        </p:nvSpPr>
        <p:spPr>
          <a:xfrm>
            <a:off x="457200" y="914400"/>
            <a:ext cx="11278129" cy="4678363"/>
          </a:xfrm>
        </p:spPr>
        <p:txBody>
          <a:bodyPr/>
          <a:lstStyle/>
          <a:p>
            <a:pPr marL="0" indent="0">
              <a:buNone/>
            </a:pPr>
            <a:r>
              <a:rPr lang="en-US" sz="2800" b="1" dirty="0" err="1"/>
              <a:t>HDHP</a:t>
            </a:r>
            <a:r>
              <a:rPr lang="en-US" sz="2800" b="1" dirty="0"/>
              <a:t> and HSA Preventive Drug Program </a:t>
            </a:r>
          </a:p>
          <a:p>
            <a:pPr marL="352425" indent="-352425">
              <a:spcBef>
                <a:spcPts val="600"/>
              </a:spcBef>
              <a:buClr>
                <a:schemeClr val="accent3"/>
              </a:buClr>
            </a:pPr>
            <a:r>
              <a:rPr lang="en-US" dirty="0"/>
              <a:t>High Deductible Health Plan (HDHP) and Health Savings Account (HSA) Preventive Drug Program is a benefit designed to support preventive drug coverage, when a HDHP and HSA are in place for select plans</a:t>
            </a:r>
          </a:p>
          <a:p>
            <a:pPr marL="352425" indent="-352425">
              <a:spcBef>
                <a:spcPts val="600"/>
              </a:spcBef>
              <a:buClr>
                <a:schemeClr val="accent3"/>
              </a:buClr>
            </a:pPr>
            <a:r>
              <a:rPr lang="en-US" dirty="0"/>
              <a:t>The Blue Preferred Bronze PPO 502 plan is designed to reduce out-of-pocket costs for members using select preventive drugs </a:t>
            </a:r>
          </a:p>
          <a:p>
            <a:pPr marL="352425" indent="-352425">
              <a:spcBef>
                <a:spcPts val="600"/>
              </a:spcBef>
              <a:buClr>
                <a:schemeClr val="accent3"/>
              </a:buClr>
            </a:pPr>
            <a:r>
              <a:rPr lang="en-US" dirty="0"/>
              <a:t>Deductible, copay and coinsurance will be waived ($0 member share) for select plans</a:t>
            </a:r>
          </a:p>
          <a:p>
            <a:pPr marL="352425" indent="-352425">
              <a:spcBef>
                <a:spcPts val="600"/>
              </a:spcBef>
              <a:buClr>
                <a:schemeClr val="accent3"/>
              </a:buClr>
            </a:pPr>
            <a:r>
              <a:rPr lang="en-US" dirty="0"/>
              <a:t>Categories include:</a:t>
            </a:r>
          </a:p>
          <a:p>
            <a:pPr marL="914400" lvl="2" indent="-336550">
              <a:spcBef>
                <a:spcPts val="0"/>
              </a:spcBef>
              <a:buClr>
                <a:schemeClr val="accent4"/>
              </a:buClr>
              <a:buFont typeface="Wingdings" panose="05000000000000000000" pitchFamily="2" charset="2"/>
              <a:buChar char="§"/>
            </a:pPr>
            <a:r>
              <a:rPr lang="en-US" sz="2000" dirty="0"/>
              <a:t>Anticoagulants/Antiplatelets</a:t>
            </a:r>
          </a:p>
          <a:p>
            <a:pPr marL="914400" lvl="2" indent="-336550">
              <a:spcBef>
                <a:spcPts val="0"/>
              </a:spcBef>
              <a:buClr>
                <a:schemeClr val="accent4"/>
              </a:buClr>
              <a:buFont typeface="Wingdings" panose="05000000000000000000" pitchFamily="2" charset="2"/>
              <a:buChar char="§"/>
            </a:pPr>
            <a:r>
              <a:rPr lang="en-US" sz="2000" dirty="0"/>
              <a:t>Depression (Selective Serotonin Reuptake Inhibitors [SSRIs])</a:t>
            </a:r>
          </a:p>
          <a:p>
            <a:pPr marL="914400" lvl="2" indent="-336550">
              <a:spcBef>
                <a:spcPts val="0"/>
              </a:spcBef>
              <a:buClr>
                <a:schemeClr val="accent4"/>
              </a:buClr>
              <a:buFont typeface="Wingdings" panose="05000000000000000000" pitchFamily="2" charset="2"/>
              <a:buChar char="§"/>
            </a:pPr>
            <a:r>
              <a:rPr lang="en-US" sz="2000" dirty="0"/>
              <a:t>Diabetic Medications</a:t>
            </a:r>
          </a:p>
          <a:p>
            <a:pPr marL="914400" lvl="2" indent="-336550">
              <a:spcBef>
                <a:spcPts val="0"/>
              </a:spcBef>
              <a:buClr>
                <a:schemeClr val="accent4"/>
              </a:buClr>
              <a:buFont typeface="Wingdings" panose="05000000000000000000" pitchFamily="2" charset="2"/>
              <a:buChar char="§"/>
            </a:pPr>
            <a:r>
              <a:rPr lang="en-US" sz="2000" dirty="0"/>
              <a:t>Diabetic Supplies</a:t>
            </a:r>
          </a:p>
          <a:p>
            <a:pPr marL="914400" lvl="2" indent="-336550">
              <a:spcBef>
                <a:spcPts val="0"/>
              </a:spcBef>
              <a:buClr>
                <a:schemeClr val="accent4"/>
              </a:buClr>
              <a:buFont typeface="Wingdings" panose="05000000000000000000" pitchFamily="2" charset="2"/>
              <a:buChar char="§"/>
            </a:pPr>
            <a:r>
              <a:rPr lang="en-US" sz="2000" dirty="0"/>
              <a:t>High Blood Pressure</a:t>
            </a:r>
          </a:p>
          <a:p>
            <a:pPr marL="914400" lvl="2" indent="-336550">
              <a:spcBef>
                <a:spcPts val="0"/>
              </a:spcBef>
              <a:buClr>
                <a:schemeClr val="accent4"/>
              </a:buClr>
              <a:buFont typeface="Wingdings" panose="05000000000000000000" pitchFamily="2" charset="2"/>
              <a:buChar char="§"/>
            </a:pPr>
            <a:r>
              <a:rPr lang="en-US" sz="2000" dirty="0"/>
              <a:t>High Cholesterol</a:t>
            </a:r>
          </a:p>
          <a:p>
            <a:pPr marL="914400" lvl="2" indent="-336550">
              <a:spcBef>
                <a:spcPts val="0"/>
              </a:spcBef>
              <a:buClr>
                <a:schemeClr val="accent4"/>
              </a:buClr>
              <a:buFont typeface="Wingdings" panose="05000000000000000000" pitchFamily="2" charset="2"/>
              <a:buChar char="§"/>
            </a:pPr>
            <a:r>
              <a:rPr lang="en-US" sz="2000" dirty="0"/>
              <a:t>Osteoporosis</a:t>
            </a:r>
          </a:p>
          <a:p>
            <a:pPr lvl="2"/>
            <a:endParaRPr lang="en-US" dirty="0"/>
          </a:p>
        </p:txBody>
      </p:sp>
    </p:spTree>
    <p:extLst>
      <p:ext uri="{BB962C8B-B14F-4D97-AF65-F5344CB8AC3E}">
        <p14:creationId xmlns:p14="http://schemas.microsoft.com/office/powerpoint/2010/main" val="134185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Prescription Drug Lists</a:t>
            </a:r>
            <a:endParaRPr lang="en-US" dirty="0"/>
          </a:p>
        </p:txBody>
      </p:sp>
      <p:sp>
        <p:nvSpPr>
          <p:cNvPr id="3" name="Content Placeholder 2"/>
          <p:cNvSpPr>
            <a:spLocks noGrp="1"/>
          </p:cNvSpPr>
          <p:nvPr>
            <p:ph idx="1"/>
          </p:nvPr>
        </p:nvSpPr>
        <p:spPr>
          <a:xfrm>
            <a:off x="457200" y="914400"/>
            <a:ext cx="8301789" cy="4678363"/>
          </a:xfrm>
        </p:spPr>
        <p:txBody>
          <a:bodyPr/>
          <a:lstStyle/>
          <a:p>
            <a:r>
              <a:rPr lang="en-US" dirty="0"/>
              <a:t>The drug lists can be accessed from </a:t>
            </a:r>
            <a:br>
              <a:rPr lang="en-US" dirty="0"/>
            </a:br>
            <a:r>
              <a:rPr lang="en-US" dirty="0"/>
              <a:t>each of our public websites</a:t>
            </a:r>
          </a:p>
          <a:p>
            <a:r>
              <a:rPr lang="en-US" dirty="0"/>
              <a:t>Plan year 2021 drug lists will be </a:t>
            </a:r>
            <a:br>
              <a:rPr lang="en-US" dirty="0"/>
            </a:br>
            <a:r>
              <a:rPr lang="en-US" dirty="0"/>
              <a:t>available no later than Nov. 1, 2020</a:t>
            </a:r>
          </a:p>
          <a:p>
            <a:r>
              <a:rPr lang="en-US" dirty="0"/>
              <a:t>Select drug list for Metallic </a:t>
            </a:r>
            <a:br>
              <a:rPr lang="en-US" dirty="0"/>
            </a:br>
            <a:r>
              <a:rPr lang="en-US" dirty="0"/>
              <a:t>Individual Plans</a:t>
            </a:r>
          </a:p>
          <a:p>
            <a:r>
              <a:rPr lang="en-US" dirty="0"/>
              <a:t>The drug list has instructions on </a:t>
            </a:r>
            <a:br>
              <a:rPr lang="en-US" dirty="0"/>
            </a:br>
            <a:r>
              <a:rPr lang="en-US" dirty="0"/>
              <a:t>how to use the list and search for </a:t>
            </a:r>
            <a:br>
              <a:rPr lang="en-US" dirty="0"/>
            </a:br>
            <a:r>
              <a:rPr lang="en-US" dirty="0"/>
              <a:t>a specific drug </a:t>
            </a:r>
          </a:p>
          <a:p>
            <a:r>
              <a:rPr lang="en-US" dirty="0"/>
              <a:t>Also includes information about the following: </a:t>
            </a:r>
          </a:p>
          <a:p>
            <a:pPr lvl="1"/>
            <a:r>
              <a:rPr lang="en-US" dirty="0"/>
              <a:t>Dispensing Limits, Prior Authorization, Step Therapy</a:t>
            </a:r>
          </a:p>
          <a:p>
            <a:pPr lvl="1"/>
            <a:r>
              <a:rPr lang="en-US" dirty="0"/>
              <a:t>Member Pay the Difference</a:t>
            </a:r>
          </a:p>
          <a:p>
            <a:pPr lvl="1"/>
            <a:r>
              <a:rPr lang="en-US" dirty="0"/>
              <a:t>Specialty Drugs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525" y="950562"/>
            <a:ext cx="6014007" cy="3744571"/>
          </a:xfrm>
          <a:prstGeom prst="rect">
            <a:avLst/>
          </a:prstGeom>
          <a:ln>
            <a:noFill/>
          </a:ln>
          <a:effectLst>
            <a:outerShdw blurRad="165100" dist="88900" dir="2700000" algn="tl" rotWithShape="0">
              <a:srgbClr val="333333">
                <a:alpha val="40000"/>
              </a:srgbClr>
            </a:outerShdw>
          </a:effectLst>
        </p:spPr>
      </p:pic>
    </p:spTree>
    <p:extLst>
      <p:ext uri="{BB962C8B-B14F-4D97-AF65-F5344CB8AC3E}">
        <p14:creationId xmlns:p14="http://schemas.microsoft.com/office/powerpoint/2010/main" val="243869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AE75-84EF-4CB1-BB58-CF40091CC95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89153E2-7C7A-4B0A-80FE-AFA63709CE1A}"/>
              </a:ext>
            </a:extLst>
          </p:cNvPr>
          <p:cNvSpPr>
            <a:spLocks noGrp="1"/>
          </p:cNvSpPr>
          <p:nvPr>
            <p:ph sz="half" idx="1"/>
          </p:nvPr>
        </p:nvSpPr>
        <p:spPr/>
        <p:txBody>
          <a:bodyPr>
            <a:normAutofit/>
          </a:bodyPr>
          <a:lstStyle/>
          <a:p>
            <a:r>
              <a:rPr lang="en-US" dirty="0"/>
              <a:t>Welcome </a:t>
            </a:r>
          </a:p>
          <a:p>
            <a:r>
              <a:rPr lang="en-US" dirty="0"/>
              <a:t>Announcements</a:t>
            </a:r>
          </a:p>
          <a:p>
            <a:r>
              <a:rPr lang="en-US" dirty="0"/>
              <a:t>Guest speakers:</a:t>
            </a:r>
          </a:p>
          <a:p>
            <a:r>
              <a:rPr lang="en-US" dirty="0"/>
              <a:t>- Blue Cross Blue Shield of Montana</a:t>
            </a:r>
          </a:p>
          <a:p>
            <a:r>
              <a:rPr lang="en-US" dirty="0"/>
              <a:t>- Mountain Health COOP</a:t>
            </a:r>
          </a:p>
          <a:p>
            <a:r>
              <a:rPr lang="en-US" dirty="0"/>
              <a:t>- </a:t>
            </a:r>
            <a:r>
              <a:rPr lang="en-US" dirty="0" err="1"/>
              <a:t>PacificSource</a:t>
            </a:r>
            <a:endParaRPr lang="en-US" dirty="0"/>
          </a:p>
          <a:p>
            <a:r>
              <a:rPr lang="en-US" dirty="0"/>
              <a:t>Questions</a:t>
            </a:r>
          </a:p>
        </p:txBody>
      </p:sp>
    </p:spTree>
    <p:extLst>
      <p:ext uri="{BB962C8B-B14F-4D97-AF65-F5344CB8AC3E}">
        <p14:creationId xmlns:p14="http://schemas.microsoft.com/office/powerpoint/2010/main" val="3600162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B53ED-1F7D-49C7-A6E2-56BE4F9F8ECC}"/>
              </a:ext>
            </a:extLst>
          </p:cNvPr>
          <p:cNvSpPr>
            <a:spLocks noGrp="1"/>
          </p:cNvSpPr>
          <p:nvPr>
            <p:ph type="title"/>
          </p:nvPr>
        </p:nvSpPr>
        <p:spPr/>
        <p:txBody>
          <a:bodyPr/>
          <a:lstStyle/>
          <a:p>
            <a:r>
              <a:rPr lang="en-US" dirty="0"/>
              <a:t>Enrolling in a BCBSMT Plan</a:t>
            </a:r>
          </a:p>
        </p:txBody>
      </p:sp>
      <p:sp>
        <p:nvSpPr>
          <p:cNvPr id="3" name="Content Placeholder 2">
            <a:extLst>
              <a:ext uri="{FF2B5EF4-FFF2-40B4-BE49-F238E27FC236}">
                <a16:creationId xmlns:a16="http://schemas.microsoft.com/office/drawing/2014/main" id="{314DBE1D-9CBD-4141-A696-C74DC8B01B8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4963C46-8604-480E-BA47-3E5E56CBCB6F}"/>
              </a:ext>
            </a:extLst>
          </p:cNvPr>
          <p:cNvPicPr>
            <a:picLocks noChangeAspect="1"/>
          </p:cNvPicPr>
          <p:nvPr/>
        </p:nvPicPr>
        <p:blipFill>
          <a:blip r:embed="rId2"/>
          <a:stretch>
            <a:fillRect/>
          </a:stretch>
        </p:blipFill>
        <p:spPr>
          <a:xfrm>
            <a:off x="456671" y="914399"/>
            <a:ext cx="11351172" cy="5473337"/>
          </a:xfrm>
          <a:prstGeom prst="rect">
            <a:avLst/>
          </a:prstGeom>
        </p:spPr>
      </p:pic>
    </p:spTree>
    <p:extLst>
      <p:ext uri="{BB962C8B-B14F-4D97-AF65-F5344CB8AC3E}">
        <p14:creationId xmlns:p14="http://schemas.microsoft.com/office/powerpoint/2010/main" val="3896215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DFFD25-F25D-4023-B1DF-5EEAA7C9CC0F}"/>
              </a:ext>
            </a:extLst>
          </p:cNvPr>
          <p:cNvSpPr>
            <a:spLocks noGrp="1"/>
          </p:cNvSpPr>
          <p:nvPr>
            <p:ph type="title"/>
          </p:nvPr>
        </p:nvSpPr>
        <p:spPr/>
        <p:txBody>
          <a:bodyPr/>
          <a:lstStyle/>
          <a:p>
            <a:r>
              <a:rPr lang="en-US"/>
              <a:t>Initial Premium Payment Deadlines</a:t>
            </a:r>
            <a:endParaRPr lang="en-US" dirty="0"/>
          </a:p>
        </p:txBody>
      </p:sp>
      <p:graphicFrame>
        <p:nvGraphicFramePr>
          <p:cNvPr id="7" name="Table 6">
            <a:extLst>
              <a:ext uri="{FF2B5EF4-FFF2-40B4-BE49-F238E27FC236}">
                <a16:creationId xmlns:a16="http://schemas.microsoft.com/office/drawing/2014/main" id="{BE830364-2C22-441E-8BF4-9593BA8867AB}"/>
              </a:ext>
            </a:extLst>
          </p:cNvPr>
          <p:cNvGraphicFramePr>
            <a:graphicFrameLocks noGrp="1"/>
          </p:cNvGraphicFramePr>
          <p:nvPr/>
        </p:nvGraphicFramePr>
        <p:xfrm>
          <a:off x="457200" y="1066800"/>
          <a:ext cx="11277600" cy="5063764"/>
        </p:xfrm>
        <a:graphic>
          <a:graphicData uri="http://schemas.openxmlformats.org/drawingml/2006/table">
            <a:tbl>
              <a:tblPr firstRow="1" firstCol="1" bandRow="1">
                <a:tableStyleId>{5C22544A-7EE6-4342-B048-85BDC9FD1C3A}</a:tableStyleId>
              </a:tblPr>
              <a:tblGrid>
                <a:gridCol w="5733658">
                  <a:extLst>
                    <a:ext uri="{9D8B030D-6E8A-4147-A177-3AD203B41FA5}">
                      <a16:colId xmlns:a16="http://schemas.microsoft.com/office/drawing/2014/main" val="1231274483"/>
                    </a:ext>
                  </a:extLst>
                </a:gridCol>
                <a:gridCol w="5543942">
                  <a:extLst>
                    <a:ext uri="{9D8B030D-6E8A-4147-A177-3AD203B41FA5}">
                      <a16:colId xmlns:a16="http://schemas.microsoft.com/office/drawing/2014/main" val="2468197884"/>
                    </a:ext>
                  </a:extLst>
                </a:gridCol>
              </a:tblGrid>
              <a:tr h="796564">
                <a:tc>
                  <a:txBody>
                    <a:bodyPr/>
                    <a:lstStyle/>
                    <a:p>
                      <a:pPr marL="0" marR="0" algn="ctr">
                        <a:spcBef>
                          <a:spcPts val="100"/>
                        </a:spcBef>
                        <a:spcAft>
                          <a:spcPts val="100"/>
                        </a:spcAft>
                      </a:pPr>
                      <a:r>
                        <a:rPr lang="en-US" sz="2400" b="1" dirty="0">
                          <a:solidFill>
                            <a:schemeClr val="bg1"/>
                          </a:solidFill>
                          <a:effectLst/>
                          <a:latin typeface="Calibri" panose="020F0502020204030204" pitchFamily="34" charset="0"/>
                        </a:rPr>
                        <a:t>OFF EXCHANGE </a:t>
                      </a:r>
                    </a:p>
                    <a:p>
                      <a:pPr marL="0" marR="0" algn="ctr">
                        <a:spcBef>
                          <a:spcPts val="100"/>
                        </a:spcBef>
                        <a:spcAft>
                          <a:spcPts val="100"/>
                        </a:spcAft>
                      </a:pPr>
                      <a:r>
                        <a:rPr lang="en-US" sz="2400" b="1" dirty="0">
                          <a:solidFill>
                            <a:schemeClr val="bg1"/>
                          </a:solidFill>
                          <a:effectLst/>
                          <a:latin typeface="Calibri" panose="020F0502020204030204" pitchFamily="34" charset="0"/>
                        </a:rPr>
                        <a:t>Initial Payment Deadline</a:t>
                      </a:r>
                      <a:endParaRPr lang="en-US" sz="24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0" marB="0" anchor="ctr">
                    <a:lnL w="12700" cap="flat" cmpd="sng" algn="ctr">
                      <a:solidFill>
                        <a:srgbClr val="5F5F5F"/>
                      </a:solidFill>
                      <a:prstDash val="solid"/>
                      <a:round/>
                      <a:headEnd type="none" w="med" len="med"/>
                      <a:tailEnd type="none" w="med" len="med"/>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0070C0"/>
                    </a:solidFill>
                  </a:tcPr>
                </a:tc>
                <a:tc>
                  <a:txBody>
                    <a:bodyPr/>
                    <a:lstStyle/>
                    <a:p>
                      <a:pPr marL="0" marR="0" algn="ctr">
                        <a:spcBef>
                          <a:spcPts val="100"/>
                        </a:spcBef>
                        <a:spcAft>
                          <a:spcPts val="100"/>
                        </a:spcAft>
                      </a:pPr>
                      <a:r>
                        <a:rPr lang="en-US" sz="2400" b="1" dirty="0">
                          <a:solidFill>
                            <a:schemeClr val="bg1"/>
                          </a:solidFill>
                          <a:effectLst/>
                          <a:latin typeface="Calibri" panose="020F0502020204030204" pitchFamily="34" charset="0"/>
                        </a:rPr>
                        <a:t>ON EXCHANGE</a:t>
                      </a:r>
                    </a:p>
                    <a:p>
                      <a:pPr marL="0" marR="0" algn="ctr">
                        <a:spcBef>
                          <a:spcPts val="100"/>
                        </a:spcBef>
                        <a:spcAft>
                          <a:spcPts val="100"/>
                        </a:spcAft>
                      </a:pPr>
                      <a:r>
                        <a:rPr lang="en-US" sz="2400" b="1" dirty="0">
                          <a:solidFill>
                            <a:schemeClr val="bg1"/>
                          </a:solidFill>
                          <a:effectLst/>
                          <a:latin typeface="Calibri" panose="020F0502020204030204" pitchFamily="34" charset="0"/>
                        </a:rPr>
                        <a:t>Initial Payment Deadline</a:t>
                      </a:r>
                      <a:endParaRPr lang="en-US" sz="24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a:txBody>
                  <a:tcPr marL="73025" marR="73025" marT="0" marB="0" anchor="ctr">
                    <a:lnL w="12700" cap="flat" cmpd="sng" algn="ctr">
                      <a:solidFill>
                        <a:srgbClr val="5F5F5F"/>
                      </a:solidFill>
                      <a:prstDash val="solid"/>
                      <a:round/>
                      <a:headEnd type="none" w="med" len="med"/>
                      <a:tailEnd type="none" w="med" len="med"/>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rgbClr val="E27100"/>
                    </a:solidFill>
                  </a:tcPr>
                </a:tc>
                <a:extLst>
                  <a:ext uri="{0D108BD9-81ED-4DB2-BD59-A6C34878D82A}">
                    <a16:rowId xmlns:a16="http://schemas.microsoft.com/office/drawing/2014/main" val="2446214643"/>
                  </a:ext>
                </a:extLst>
              </a:tr>
              <a:tr h="3592556">
                <a:tc>
                  <a:txBody>
                    <a:bodyPr/>
                    <a:lstStyle/>
                    <a:p>
                      <a:pPr marL="0" marR="0">
                        <a:spcBef>
                          <a:spcPts val="0"/>
                        </a:spcBef>
                        <a:spcAft>
                          <a:spcPts val="0"/>
                        </a:spcAft>
                      </a:pPr>
                      <a:r>
                        <a:rPr lang="en-US" sz="2200" b="0" dirty="0">
                          <a:solidFill>
                            <a:srgbClr val="292929"/>
                          </a:solidFill>
                          <a:effectLst/>
                          <a:latin typeface="Calibri" panose="020F0502020204030204" pitchFamily="34" charset="0"/>
                        </a:rPr>
                        <a:t>The initial premium payment due date is either </a:t>
                      </a:r>
                    </a:p>
                    <a:p>
                      <a:pPr marL="0" marR="0">
                        <a:spcBef>
                          <a:spcPts val="0"/>
                        </a:spcBef>
                        <a:spcAft>
                          <a:spcPts val="0"/>
                        </a:spcAft>
                      </a:pPr>
                      <a:endParaRPr lang="en-US" sz="2200" b="0" dirty="0">
                        <a:solidFill>
                          <a:srgbClr val="292929"/>
                        </a:solidFill>
                        <a:effectLst/>
                        <a:latin typeface="Calibri" panose="020F0502020204030204" pitchFamily="34" charset="0"/>
                      </a:endParaRPr>
                    </a:p>
                    <a:p>
                      <a:pPr marL="0" marR="0" algn="ctr">
                        <a:spcBef>
                          <a:spcPts val="0"/>
                        </a:spcBef>
                        <a:spcAft>
                          <a:spcPts val="0"/>
                        </a:spcAft>
                      </a:pPr>
                      <a:r>
                        <a:rPr lang="en-US" sz="2200" b="1" dirty="0">
                          <a:solidFill>
                            <a:srgbClr val="0070C0"/>
                          </a:solidFill>
                          <a:effectLst/>
                          <a:latin typeface="Calibri" panose="020F0502020204030204" pitchFamily="34" charset="0"/>
                        </a:rPr>
                        <a:t>30 calendar days from the first payment request </a:t>
                      </a:r>
                    </a:p>
                    <a:p>
                      <a:pPr marL="0" marR="0" algn="ctr">
                        <a:spcBef>
                          <a:spcPts val="0"/>
                        </a:spcBef>
                        <a:spcAft>
                          <a:spcPts val="0"/>
                        </a:spcAft>
                      </a:pPr>
                      <a:r>
                        <a:rPr lang="en-US" sz="2200" b="1" i="1" dirty="0">
                          <a:solidFill>
                            <a:srgbClr val="0070C0"/>
                          </a:solidFill>
                          <a:effectLst/>
                          <a:latin typeface="Calibri" panose="020F0502020204030204" pitchFamily="34" charset="0"/>
                        </a:rPr>
                        <a:t>or</a:t>
                      </a:r>
                    </a:p>
                    <a:p>
                      <a:pPr marL="0" marR="0" algn="ctr">
                        <a:spcBef>
                          <a:spcPts val="0"/>
                        </a:spcBef>
                        <a:spcAft>
                          <a:spcPts val="0"/>
                        </a:spcAft>
                      </a:pPr>
                      <a:r>
                        <a:rPr lang="en-US" sz="2200" b="1" dirty="0">
                          <a:solidFill>
                            <a:srgbClr val="0070C0"/>
                          </a:solidFill>
                          <a:effectLst/>
                          <a:latin typeface="Calibri" panose="020F0502020204030204" pitchFamily="34" charset="0"/>
                        </a:rPr>
                        <a:t>the effective date of the policy</a:t>
                      </a:r>
                    </a:p>
                    <a:p>
                      <a:pPr marL="0" marR="0" algn="ctr">
                        <a:spcBef>
                          <a:spcPts val="0"/>
                        </a:spcBef>
                        <a:spcAft>
                          <a:spcPts val="0"/>
                        </a:spcAft>
                      </a:pPr>
                      <a:r>
                        <a:rPr lang="en-US" sz="2200" b="1" dirty="0">
                          <a:solidFill>
                            <a:srgbClr val="0070C0"/>
                          </a:solidFill>
                          <a:effectLst/>
                          <a:latin typeface="Calibri" panose="020F0502020204030204" pitchFamily="34" charset="0"/>
                        </a:rPr>
                        <a:t>whichever is LATER</a:t>
                      </a:r>
                    </a:p>
                    <a:p>
                      <a:pPr marL="0" marR="0" algn="ctr">
                        <a:spcBef>
                          <a:spcPts val="0"/>
                        </a:spcBef>
                        <a:spcAft>
                          <a:spcPts val="0"/>
                        </a:spcAft>
                      </a:pPr>
                      <a:endParaRPr lang="en-US" sz="1600" b="0" dirty="0">
                        <a:solidFill>
                          <a:srgbClr val="292929"/>
                        </a:solidFill>
                        <a:effectLst/>
                        <a:latin typeface="Calibri" panose="020F0502020204030204" pitchFamily="34" charset="0"/>
                      </a:endParaRPr>
                    </a:p>
                    <a:p>
                      <a:pPr marL="342900" marR="0" indent="-342900">
                        <a:spcBef>
                          <a:spcPts val="0"/>
                        </a:spcBef>
                        <a:spcAft>
                          <a:spcPts val="0"/>
                        </a:spcAft>
                        <a:buSzPct val="120000"/>
                        <a:buFont typeface="Arial" panose="020B0604020202020204" pitchFamily="34" charset="0"/>
                        <a:buChar char="•"/>
                      </a:pPr>
                      <a:r>
                        <a:rPr lang="en-US" sz="2200" b="0" dirty="0">
                          <a:solidFill>
                            <a:srgbClr val="292929"/>
                          </a:solidFill>
                          <a:effectLst/>
                          <a:latin typeface="Calibri" panose="020F0502020204030204" pitchFamily="34" charset="0"/>
                        </a:rPr>
                        <a:t>The 30-calendar-day period begins the day we send the payment deadline letter. </a:t>
                      </a:r>
                    </a:p>
                    <a:p>
                      <a:pPr marL="342900" marR="0" indent="-342900">
                        <a:spcBef>
                          <a:spcPts val="0"/>
                        </a:spcBef>
                        <a:spcAft>
                          <a:spcPts val="0"/>
                        </a:spcAft>
                        <a:buSzPct val="120000"/>
                        <a:buFont typeface="Arial" panose="020B0604020202020204" pitchFamily="34" charset="0"/>
                        <a:buChar char="•"/>
                      </a:pPr>
                      <a:r>
                        <a:rPr lang="en-US" sz="2200" b="0" dirty="0">
                          <a:solidFill>
                            <a:srgbClr val="292929"/>
                          </a:solidFill>
                          <a:effectLst/>
                          <a:latin typeface="Calibri" panose="020F0502020204030204" pitchFamily="34" charset="0"/>
                        </a:rPr>
                        <a:t>If the payment deadline isn’t met, the application is withdrawn. </a:t>
                      </a:r>
                    </a:p>
                    <a:p>
                      <a:pPr marL="342900" marR="0" indent="-342900">
                        <a:spcBef>
                          <a:spcPts val="0"/>
                        </a:spcBef>
                        <a:spcAft>
                          <a:spcPts val="0"/>
                        </a:spcAft>
                        <a:buSzPct val="120000"/>
                        <a:buFont typeface="Arial" panose="020B0604020202020204" pitchFamily="34" charset="0"/>
                        <a:buChar char="•"/>
                      </a:pPr>
                      <a:r>
                        <a:rPr lang="en-US" sz="2200" b="0" dirty="0">
                          <a:solidFill>
                            <a:srgbClr val="292929"/>
                          </a:solidFill>
                          <a:effectLst/>
                          <a:latin typeface="Calibri" panose="020F0502020204030204" pitchFamily="34" charset="0"/>
                        </a:rPr>
                        <a:t>If the applicant pays by the deadline, the effective date remains Jan. 1, 2021.</a:t>
                      </a:r>
                      <a:endParaRPr lang="en-US" sz="2200" b="0" dirty="0">
                        <a:solidFill>
                          <a:srgbClr val="292929"/>
                        </a:solidFill>
                        <a:effectLst/>
                        <a:latin typeface="Calibri" panose="020F0502020204030204" pitchFamily="34" charset="0"/>
                        <a:ea typeface="Calibri" panose="020F0502020204030204" pitchFamily="34" charset="0"/>
                        <a:cs typeface="Arial" panose="020B0604020202020204" pitchFamily="34" charset="0"/>
                      </a:endParaRPr>
                    </a:p>
                  </a:txBody>
                  <a:tcPr marL="73025" marR="73025" marT="0" marB="0">
                    <a:lnL w="12700" cap="flat" cmpd="sng" algn="ctr">
                      <a:solidFill>
                        <a:srgbClr val="5F5F5F"/>
                      </a:solidFill>
                      <a:prstDash val="solid"/>
                      <a:round/>
                      <a:headEnd type="none" w="med" len="med"/>
                      <a:tailEnd type="none" w="med" len="med"/>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200" b="0" dirty="0">
                          <a:solidFill>
                            <a:srgbClr val="292929"/>
                          </a:solidFill>
                          <a:effectLst/>
                          <a:latin typeface="Calibri" panose="020F0502020204030204" pitchFamily="34" charset="0"/>
                        </a:rPr>
                        <a:t>The initial premium payment due date is either</a:t>
                      </a:r>
                    </a:p>
                    <a:p>
                      <a:pPr marL="0" marR="0">
                        <a:spcBef>
                          <a:spcPts val="0"/>
                        </a:spcBef>
                        <a:spcAft>
                          <a:spcPts val="0"/>
                        </a:spcAft>
                      </a:pPr>
                      <a:r>
                        <a:rPr lang="en-US" sz="2200" b="0" dirty="0">
                          <a:solidFill>
                            <a:srgbClr val="292929"/>
                          </a:solidFill>
                          <a:effectLst/>
                          <a:latin typeface="Calibri" panose="020F0502020204030204" pitchFamily="34" charset="0"/>
                        </a:rPr>
                        <a:t> </a:t>
                      </a:r>
                    </a:p>
                    <a:p>
                      <a:pPr marL="0" marR="0" algn="ctr">
                        <a:spcBef>
                          <a:spcPts val="0"/>
                        </a:spcBef>
                        <a:spcAft>
                          <a:spcPts val="0"/>
                        </a:spcAft>
                      </a:pPr>
                      <a:r>
                        <a:rPr lang="en-US" sz="2200" b="1" dirty="0">
                          <a:solidFill>
                            <a:srgbClr val="E27100"/>
                          </a:solidFill>
                          <a:effectLst/>
                          <a:latin typeface="Calibri" panose="020F0502020204030204" pitchFamily="34" charset="0"/>
                        </a:rPr>
                        <a:t>30 calendar days from application receipt </a:t>
                      </a:r>
                    </a:p>
                    <a:p>
                      <a:pPr marL="0" marR="0" algn="ctr">
                        <a:spcBef>
                          <a:spcPts val="0"/>
                        </a:spcBef>
                        <a:spcAft>
                          <a:spcPts val="0"/>
                        </a:spcAft>
                      </a:pPr>
                      <a:r>
                        <a:rPr lang="en-US" sz="2200" b="1" i="1" dirty="0">
                          <a:solidFill>
                            <a:srgbClr val="E27100"/>
                          </a:solidFill>
                          <a:effectLst/>
                          <a:latin typeface="Calibri" panose="020F0502020204030204" pitchFamily="34" charset="0"/>
                        </a:rPr>
                        <a:t>or</a:t>
                      </a:r>
                    </a:p>
                    <a:p>
                      <a:pPr marL="0" marR="0" algn="ctr">
                        <a:spcBef>
                          <a:spcPts val="0"/>
                        </a:spcBef>
                        <a:spcAft>
                          <a:spcPts val="0"/>
                        </a:spcAft>
                      </a:pPr>
                      <a:r>
                        <a:rPr lang="en-US" sz="2200" b="1" dirty="0">
                          <a:solidFill>
                            <a:srgbClr val="E27100"/>
                          </a:solidFill>
                          <a:effectLst/>
                          <a:latin typeface="Calibri" panose="020F0502020204030204" pitchFamily="34" charset="0"/>
                        </a:rPr>
                        <a:t>the effective date of the policy</a:t>
                      </a:r>
                    </a:p>
                    <a:p>
                      <a:pPr marL="0" marR="0" algn="ctr">
                        <a:spcBef>
                          <a:spcPts val="0"/>
                        </a:spcBef>
                        <a:spcAft>
                          <a:spcPts val="0"/>
                        </a:spcAft>
                      </a:pPr>
                      <a:r>
                        <a:rPr lang="en-US" sz="2200" b="1" dirty="0">
                          <a:solidFill>
                            <a:srgbClr val="E27100"/>
                          </a:solidFill>
                          <a:effectLst/>
                          <a:latin typeface="Calibri" panose="020F0502020204030204" pitchFamily="34" charset="0"/>
                        </a:rPr>
                        <a:t>whichever is LATER</a:t>
                      </a:r>
                    </a:p>
                    <a:p>
                      <a:pPr marL="0" marR="0" algn="ctr">
                        <a:spcBef>
                          <a:spcPts val="0"/>
                        </a:spcBef>
                        <a:spcAft>
                          <a:spcPts val="0"/>
                        </a:spcAft>
                      </a:pPr>
                      <a:endParaRPr lang="en-US" sz="1600" b="1" dirty="0">
                        <a:solidFill>
                          <a:srgbClr val="E27100"/>
                        </a:solidFill>
                        <a:effectLst/>
                        <a:latin typeface="Calibri" panose="020F0502020204030204" pitchFamily="34" charset="0"/>
                      </a:endParaRPr>
                    </a:p>
                    <a:p>
                      <a:pPr marL="342900" marR="0" indent="-342900">
                        <a:spcBef>
                          <a:spcPts val="0"/>
                        </a:spcBef>
                        <a:spcAft>
                          <a:spcPts val="0"/>
                        </a:spcAft>
                        <a:buSzPct val="120000"/>
                        <a:buFont typeface="Arial" panose="020B0604020202020204" pitchFamily="34" charset="0"/>
                        <a:buChar char="•"/>
                      </a:pPr>
                      <a:r>
                        <a:rPr lang="en-US" sz="2200" b="0" dirty="0">
                          <a:solidFill>
                            <a:srgbClr val="292929"/>
                          </a:solidFill>
                          <a:effectLst/>
                          <a:latin typeface="Calibri" panose="020F0502020204030204" pitchFamily="34" charset="0"/>
                        </a:rPr>
                        <a:t>The 30-calendar-day period begins the day we receive the application.</a:t>
                      </a:r>
                    </a:p>
                    <a:p>
                      <a:pPr marL="342900" marR="0" indent="-342900">
                        <a:spcBef>
                          <a:spcPts val="0"/>
                        </a:spcBef>
                        <a:spcAft>
                          <a:spcPts val="0"/>
                        </a:spcAft>
                        <a:buSzPct val="120000"/>
                        <a:buFont typeface="Arial" panose="020B0604020202020204" pitchFamily="34" charset="0"/>
                        <a:buChar char="•"/>
                      </a:pPr>
                      <a:r>
                        <a:rPr lang="en-US" sz="2200" b="0" dirty="0">
                          <a:solidFill>
                            <a:srgbClr val="292929"/>
                          </a:solidFill>
                          <a:effectLst/>
                          <a:latin typeface="Calibri" panose="020F0502020204030204" pitchFamily="34" charset="0"/>
                        </a:rPr>
                        <a:t>If the payment deadline isn’t met, the application is withdrawn. </a:t>
                      </a:r>
                    </a:p>
                    <a:p>
                      <a:pPr marL="342900" marR="0" indent="-342900">
                        <a:spcBef>
                          <a:spcPts val="0"/>
                        </a:spcBef>
                        <a:spcAft>
                          <a:spcPts val="0"/>
                        </a:spcAft>
                        <a:buSzPct val="120000"/>
                        <a:buFont typeface="Arial" panose="020B0604020202020204" pitchFamily="34" charset="0"/>
                        <a:buChar char="•"/>
                      </a:pPr>
                      <a:r>
                        <a:rPr lang="en-US" sz="2200" b="0" dirty="0">
                          <a:solidFill>
                            <a:srgbClr val="292929"/>
                          </a:solidFill>
                          <a:effectLst/>
                          <a:latin typeface="Calibri" panose="020F0502020204030204" pitchFamily="34" charset="0"/>
                        </a:rPr>
                        <a:t>If the applicant pays by the deadline, the effective date remains Jan. 1, 2021.</a:t>
                      </a:r>
                      <a:endParaRPr lang="en-US" sz="2200" b="0" dirty="0">
                        <a:solidFill>
                          <a:srgbClr val="292929"/>
                        </a:solidFill>
                        <a:effectLst/>
                        <a:latin typeface="Calibri" panose="020F0502020204030204" pitchFamily="34" charset="0"/>
                        <a:ea typeface="Calibri" panose="020F0502020204030204" pitchFamily="34" charset="0"/>
                        <a:cs typeface="Arial" panose="020B0604020202020204" pitchFamily="34" charset="0"/>
                      </a:endParaRPr>
                    </a:p>
                  </a:txBody>
                  <a:tcPr marL="73025" marR="73025" marT="0" marB="0">
                    <a:lnL w="12700" cap="flat" cmpd="sng" algn="ctr">
                      <a:solidFill>
                        <a:srgbClr val="5F5F5F"/>
                      </a:solidFill>
                      <a:prstDash val="solid"/>
                      <a:round/>
                      <a:headEnd type="none" w="med" len="med"/>
                      <a:tailEnd type="none" w="med" len="med"/>
                    </a:lnL>
                    <a:lnR w="12700" cap="flat" cmpd="sng" algn="ctr">
                      <a:solidFill>
                        <a:srgbClr val="5F5F5F"/>
                      </a:solidFill>
                      <a:prstDash val="solid"/>
                      <a:round/>
                      <a:headEnd type="none" w="med" len="med"/>
                      <a:tailEnd type="none" w="med" len="med"/>
                    </a:lnR>
                    <a:lnT w="12700" cap="flat" cmpd="sng" algn="ctr">
                      <a:solidFill>
                        <a:srgbClr val="5F5F5F"/>
                      </a:solidFill>
                      <a:prstDash val="solid"/>
                      <a:round/>
                      <a:headEnd type="none" w="med" len="med"/>
                      <a:tailEnd type="none" w="med" len="med"/>
                    </a:lnT>
                    <a:lnB w="12700" cap="flat" cmpd="sng" algn="ctr">
                      <a:solidFill>
                        <a:srgbClr val="5F5F5F"/>
                      </a:solidFill>
                      <a:prstDash val="solid"/>
                      <a:round/>
                      <a:headEnd type="none" w="med" len="med"/>
                      <a:tailEnd type="none" w="med" len="med"/>
                    </a:lnB>
                    <a:solidFill>
                      <a:schemeClr val="bg1"/>
                    </a:solidFill>
                  </a:tcPr>
                </a:tc>
                <a:extLst>
                  <a:ext uri="{0D108BD9-81ED-4DB2-BD59-A6C34878D82A}">
                    <a16:rowId xmlns:a16="http://schemas.microsoft.com/office/drawing/2014/main" val="3625533891"/>
                  </a:ext>
                </a:extLst>
              </a:tr>
            </a:tbl>
          </a:graphicData>
        </a:graphic>
      </p:graphicFrame>
    </p:spTree>
    <p:extLst>
      <p:ext uri="{BB962C8B-B14F-4D97-AF65-F5344CB8AC3E}">
        <p14:creationId xmlns:p14="http://schemas.microsoft.com/office/powerpoint/2010/main" val="238599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24D62-60E2-4CA7-B759-87DBEBF707D6}"/>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E219476D-D1B3-40B4-AD74-6D3785503B6B}"/>
              </a:ext>
            </a:extLst>
          </p:cNvPr>
          <p:cNvSpPr>
            <a:spLocks noGrp="1"/>
          </p:cNvSpPr>
          <p:nvPr>
            <p:ph idx="1"/>
          </p:nvPr>
        </p:nvSpPr>
        <p:spPr/>
        <p:txBody>
          <a:bodyPr/>
          <a:lstStyle/>
          <a:p>
            <a:r>
              <a:rPr lang="en-US" dirty="0"/>
              <a:t>Rhonda Nordahl</a:t>
            </a:r>
          </a:p>
          <a:p>
            <a:r>
              <a:rPr lang="en-US" dirty="0"/>
              <a:t>Rhonda_Nordahl@bcbsmt.com</a:t>
            </a:r>
          </a:p>
          <a:p>
            <a:r>
              <a:rPr lang="en-US" dirty="0"/>
              <a:t>Office: (406) 437-6317</a:t>
            </a:r>
          </a:p>
          <a:p>
            <a:r>
              <a:rPr lang="en-US" dirty="0"/>
              <a:t>Cell: (406) 431-0489</a:t>
            </a:r>
          </a:p>
          <a:p>
            <a:endParaRPr lang="en-US" dirty="0"/>
          </a:p>
        </p:txBody>
      </p:sp>
    </p:spTree>
    <p:extLst>
      <p:ext uri="{BB962C8B-B14F-4D97-AF65-F5344CB8AC3E}">
        <p14:creationId xmlns:p14="http://schemas.microsoft.com/office/powerpoint/2010/main" val="3285677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10595" b="1059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13011" y="376163"/>
            <a:ext cx="3820911" cy="926571"/>
          </a:xfrm>
          <a:prstGeom prst="rect">
            <a:avLst/>
          </a:prstGeom>
        </p:spPr>
      </p:pic>
      <p:grpSp>
        <p:nvGrpSpPr>
          <p:cNvPr id="3" name="Group 3"/>
          <p:cNvGrpSpPr/>
          <p:nvPr/>
        </p:nvGrpSpPr>
        <p:grpSpPr>
          <a:xfrm>
            <a:off x="5112216" y="4113855"/>
            <a:ext cx="7132857" cy="754655"/>
            <a:chOff x="0" y="0"/>
            <a:chExt cx="2808709" cy="297161"/>
          </a:xfrm>
        </p:grpSpPr>
        <p:sp>
          <p:nvSpPr>
            <p:cNvPr id="4" name="Freeform 4"/>
            <p:cNvSpPr/>
            <p:nvPr/>
          </p:nvSpPr>
          <p:spPr>
            <a:xfrm>
              <a:off x="0" y="0"/>
              <a:ext cx="2808709" cy="297161"/>
            </a:xfrm>
            <a:custGeom>
              <a:avLst/>
              <a:gdLst/>
              <a:ahLst/>
              <a:cxnLst/>
              <a:rect l="l" t="t" r="r" b="b"/>
              <a:pathLst>
                <a:path w="2808709" h="297161">
                  <a:moveTo>
                    <a:pt x="0" y="0"/>
                  </a:moveTo>
                  <a:lnTo>
                    <a:pt x="2808709" y="0"/>
                  </a:lnTo>
                  <a:lnTo>
                    <a:pt x="2808709" y="297161"/>
                  </a:lnTo>
                  <a:lnTo>
                    <a:pt x="0" y="297161"/>
                  </a:lnTo>
                  <a:close/>
                </a:path>
              </a:pathLst>
            </a:custGeom>
            <a:solidFill>
              <a:srgbClr val="FFFFFF"/>
            </a:solidFill>
          </p:spPr>
        </p:sp>
      </p:grpSp>
      <p:grpSp>
        <p:nvGrpSpPr>
          <p:cNvPr id="5" name="Group 5"/>
          <p:cNvGrpSpPr/>
          <p:nvPr/>
        </p:nvGrpSpPr>
        <p:grpSpPr>
          <a:xfrm>
            <a:off x="5639851" y="5084406"/>
            <a:ext cx="7691743" cy="754655"/>
            <a:chOff x="0" y="0"/>
            <a:chExt cx="3028783" cy="297161"/>
          </a:xfrm>
        </p:grpSpPr>
        <p:sp>
          <p:nvSpPr>
            <p:cNvPr id="6" name="Freeform 6"/>
            <p:cNvSpPr/>
            <p:nvPr/>
          </p:nvSpPr>
          <p:spPr>
            <a:xfrm>
              <a:off x="0" y="0"/>
              <a:ext cx="3028783" cy="297161"/>
            </a:xfrm>
            <a:custGeom>
              <a:avLst/>
              <a:gdLst/>
              <a:ahLst/>
              <a:cxnLst/>
              <a:rect l="l" t="t" r="r" b="b"/>
              <a:pathLst>
                <a:path w="3028783" h="297161">
                  <a:moveTo>
                    <a:pt x="0" y="0"/>
                  </a:moveTo>
                  <a:lnTo>
                    <a:pt x="3028783" y="0"/>
                  </a:lnTo>
                  <a:lnTo>
                    <a:pt x="3028783" y="297161"/>
                  </a:lnTo>
                  <a:lnTo>
                    <a:pt x="0" y="297161"/>
                  </a:lnTo>
                  <a:close/>
                </a:path>
              </a:pathLst>
            </a:custGeom>
            <a:solidFill>
              <a:srgbClr val="FFFFFF"/>
            </a:solidFill>
          </p:spPr>
        </p:sp>
      </p:grpSp>
      <p:sp>
        <p:nvSpPr>
          <p:cNvPr id="7" name="TextBox 7"/>
          <p:cNvSpPr txBox="1"/>
          <p:nvPr/>
        </p:nvSpPr>
        <p:spPr>
          <a:xfrm>
            <a:off x="6096001" y="4037655"/>
            <a:ext cx="8005955" cy="713400"/>
          </a:xfrm>
          <a:prstGeom prst="rect">
            <a:avLst/>
          </a:prstGeom>
        </p:spPr>
        <p:txBody>
          <a:bodyPr lIns="0" tIns="0" rIns="0" bIns="0" rtlCol="0" anchor="t">
            <a:spAutoFit/>
          </a:bodyPr>
          <a:lstStyle/>
          <a:p>
            <a:pPr defTabSz="609630">
              <a:lnSpc>
                <a:spcPts val="6073"/>
              </a:lnSpc>
            </a:pPr>
            <a:r>
              <a:rPr lang="en-US" sz="4338">
                <a:solidFill>
                  <a:srgbClr val="000000"/>
                </a:solidFill>
                <a:latin typeface="Oswald Bold"/>
              </a:rPr>
              <a:t>WHEREVER YOU'RE GOING, </a:t>
            </a:r>
          </a:p>
        </p:txBody>
      </p:sp>
      <p:sp>
        <p:nvSpPr>
          <p:cNvPr id="8" name="TextBox 8"/>
          <p:cNvSpPr txBox="1"/>
          <p:nvPr/>
        </p:nvSpPr>
        <p:spPr>
          <a:xfrm>
            <a:off x="5869823" y="5059944"/>
            <a:ext cx="6397711" cy="1495794"/>
          </a:xfrm>
          <a:prstGeom prst="rect">
            <a:avLst/>
          </a:prstGeom>
        </p:spPr>
        <p:txBody>
          <a:bodyPr lIns="0" tIns="0" rIns="0" bIns="0" rtlCol="0" anchor="t">
            <a:spAutoFit/>
          </a:bodyPr>
          <a:lstStyle/>
          <a:p>
            <a:pPr algn="ctr" defTabSz="609630">
              <a:lnSpc>
                <a:spcPts val="6079"/>
              </a:lnSpc>
            </a:pPr>
            <a:r>
              <a:rPr lang="en-US" sz="4342">
                <a:solidFill>
                  <a:srgbClr val="000000"/>
                </a:solidFill>
                <a:latin typeface="Oswald Bold"/>
              </a:rPr>
              <a:t>WE'VE GOT YOU COVERED.</a:t>
            </a:r>
          </a:p>
        </p:txBody>
      </p:sp>
      <p:sp>
        <p:nvSpPr>
          <p:cNvPr id="9" name="TextBox 9"/>
          <p:cNvSpPr txBox="1"/>
          <p:nvPr/>
        </p:nvSpPr>
        <p:spPr>
          <a:xfrm>
            <a:off x="6096000" y="6055622"/>
            <a:ext cx="5896807" cy="736035"/>
          </a:xfrm>
          <a:prstGeom prst="rect">
            <a:avLst/>
          </a:prstGeom>
        </p:spPr>
        <p:txBody>
          <a:bodyPr lIns="0" tIns="0" rIns="0" bIns="0" rtlCol="0" anchor="t">
            <a:spAutoFit/>
          </a:bodyPr>
          <a:lstStyle/>
          <a:p>
            <a:pPr algn="ctr" defTabSz="609630">
              <a:lnSpc>
                <a:spcPts val="3009"/>
              </a:lnSpc>
            </a:pPr>
            <a:r>
              <a:rPr lang="en-US" sz="2149">
                <a:solidFill>
                  <a:srgbClr val="FFFFFF"/>
                </a:solidFill>
                <a:latin typeface="Oswald Bold"/>
              </a:rPr>
              <a:t>Individual - Employer Plans - Medicare Supplements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l="7450" t="7892" b="2269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692366" y="6255402"/>
            <a:ext cx="2118342" cy="513698"/>
          </a:xfrm>
          <a:prstGeom prst="rect">
            <a:avLst/>
          </a:prstGeom>
        </p:spPr>
      </p:pic>
      <p:sp>
        <p:nvSpPr>
          <p:cNvPr id="3" name="TextBox 3"/>
          <p:cNvSpPr txBox="1"/>
          <p:nvPr/>
        </p:nvSpPr>
        <p:spPr>
          <a:xfrm>
            <a:off x="6538795" y="635000"/>
            <a:ext cx="5471785" cy="1756571"/>
          </a:xfrm>
          <a:prstGeom prst="rect">
            <a:avLst/>
          </a:prstGeom>
        </p:spPr>
        <p:txBody>
          <a:bodyPr lIns="0" tIns="0" rIns="0" bIns="0" rtlCol="0" anchor="t">
            <a:spAutoFit/>
          </a:bodyPr>
          <a:lstStyle/>
          <a:p>
            <a:pPr defTabSz="609630">
              <a:lnSpc>
                <a:spcPts val="3519"/>
              </a:lnSpc>
            </a:pPr>
            <a:r>
              <a:rPr lang="en-US" sz="2513">
                <a:solidFill>
                  <a:srgbClr val="000000"/>
                </a:solidFill>
                <a:latin typeface="Oswald Bold"/>
              </a:rPr>
              <a:t>WE'RE MOUNTAIN HEALTH CO-OP. CREATED FOR, GOVERNED BY, AND PROUDLY SERVING PEOPLE JUST LIKE YOU.</a:t>
            </a:r>
          </a:p>
        </p:txBody>
      </p:sp>
      <p:sp>
        <p:nvSpPr>
          <p:cNvPr id="4" name="TextBox 4"/>
          <p:cNvSpPr txBox="1"/>
          <p:nvPr/>
        </p:nvSpPr>
        <p:spPr>
          <a:xfrm>
            <a:off x="6524641" y="2574538"/>
            <a:ext cx="5485940" cy="2536207"/>
          </a:xfrm>
          <a:prstGeom prst="rect">
            <a:avLst/>
          </a:prstGeom>
        </p:spPr>
        <p:txBody>
          <a:bodyPr lIns="0" tIns="0" rIns="0" bIns="0" rtlCol="0" anchor="t">
            <a:spAutoFit/>
          </a:bodyPr>
          <a:lstStyle/>
          <a:p>
            <a:pPr defTabSz="609630">
              <a:lnSpc>
                <a:spcPts val="2471"/>
              </a:lnSpc>
            </a:pPr>
            <a:r>
              <a:rPr lang="en-US" sz="1765">
                <a:solidFill>
                  <a:srgbClr val="000000"/>
                </a:solidFill>
                <a:latin typeface="Source Sans Pro Bold"/>
              </a:rPr>
              <a:t>We believe in quality over quantity. There is strength in being locally owned. Our ideas on what it means to be an all-for-one and one-for-all CO-OP stretch further than any corporate tagline ever could.</a:t>
            </a:r>
          </a:p>
          <a:p>
            <a:pPr defTabSz="609630">
              <a:lnSpc>
                <a:spcPts val="2471"/>
              </a:lnSpc>
            </a:pPr>
            <a:endParaRPr lang="en-US" sz="1765">
              <a:solidFill>
                <a:srgbClr val="000000"/>
              </a:solidFill>
              <a:latin typeface="Source Sans Pro Bold"/>
            </a:endParaRPr>
          </a:p>
          <a:p>
            <a:pPr algn="just" defTabSz="609630">
              <a:lnSpc>
                <a:spcPts val="2471"/>
              </a:lnSpc>
            </a:pPr>
            <a:r>
              <a:rPr lang="en-US" sz="1765">
                <a:solidFill>
                  <a:srgbClr val="000000"/>
                </a:solidFill>
                <a:latin typeface="Source Sans Pro Bold"/>
              </a:rPr>
              <a:t>Come as you are, whoever you are. We're Mountain Health CO-OP,  we belong to you, and you belong here.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41726" y="169281"/>
            <a:ext cx="3722476" cy="870129"/>
          </a:xfrm>
          <a:prstGeom prst="rect">
            <a:avLst/>
          </a:prstGeom>
        </p:spPr>
      </p:pic>
      <p:grpSp>
        <p:nvGrpSpPr>
          <p:cNvPr id="3" name="Group 3"/>
          <p:cNvGrpSpPr/>
          <p:nvPr/>
        </p:nvGrpSpPr>
        <p:grpSpPr>
          <a:xfrm>
            <a:off x="3749032" y="1925720"/>
            <a:ext cx="1891564" cy="1875701"/>
            <a:chOff x="0" y="0"/>
            <a:chExt cx="3180080" cy="3153410"/>
          </a:xfrm>
        </p:grpSpPr>
        <p:sp>
          <p:nvSpPr>
            <p:cNvPr id="4" name="Freeform 4"/>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97EDAA"/>
            </a:solidFill>
          </p:spPr>
        </p:sp>
        <p:sp>
          <p:nvSpPr>
            <p:cNvPr id="5" name="Freeform 5"/>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4BCB48"/>
            </a:solidFill>
          </p:spPr>
        </p:sp>
      </p:grpSp>
      <p:grpSp>
        <p:nvGrpSpPr>
          <p:cNvPr id="6" name="Group 6"/>
          <p:cNvGrpSpPr/>
          <p:nvPr/>
        </p:nvGrpSpPr>
        <p:grpSpPr>
          <a:xfrm>
            <a:off x="5971621" y="1925720"/>
            <a:ext cx="1891564" cy="1875701"/>
            <a:chOff x="0" y="0"/>
            <a:chExt cx="3180080" cy="3153410"/>
          </a:xfrm>
        </p:grpSpPr>
        <p:sp>
          <p:nvSpPr>
            <p:cNvPr id="7" name="Freeform 7"/>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FFA2AD"/>
            </a:solidFill>
          </p:spPr>
        </p:sp>
        <p:sp>
          <p:nvSpPr>
            <p:cNvPr id="8" name="Freeform 8"/>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FF6363"/>
            </a:solidFill>
          </p:spPr>
        </p:sp>
      </p:grpSp>
      <p:grpSp>
        <p:nvGrpSpPr>
          <p:cNvPr id="9" name="Group 9"/>
          <p:cNvGrpSpPr/>
          <p:nvPr/>
        </p:nvGrpSpPr>
        <p:grpSpPr>
          <a:xfrm>
            <a:off x="1407273" y="1925720"/>
            <a:ext cx="1891564" cy="1875701"/>
            <a:chOff x="0" y="0"/>
            <a:chExt cx="3180080" cy="3153410"/>
          </a:xfrm>
        </p:grpSpPr>
        <p:sp>
          <p:nvSpPr>
            <p:cNvPr id="10" name="Freeform 10"/>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FFDC5D"/>
            </a:solidFill>
          </p:spPr>
        </p:sp>
        <p:sp>
          <p:nvSpPr>
            <p:cNvPr id="11" name="Freeform 11"/>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FFA500"/>
            </a:solidFill>
          </p:spPr>
        </p:sp>
      </p:grpSp>
      <p:sp>
        <p:nvSpPr>
          <p:cNvPr id="12" name="TextBox 12"/>
          <p:cNvSpPr txBox="1"/>
          <p:nvPr/>
        </p:nvSpPr>
        <p:spPr>
          <a:xfrm>
            <a:off x="1448907" y="2224090"/>
            <a:ext cx="1808295" cy="281616"/>
          </a:xfrm>
          <a:prstGeom prst="rect">
            <a:avLst/>
          </a:prstGeom>
        </p:spPr>
        <p:txBody>
          <a:bodyPr lIns="0" tIns="0" rIns="0" bIns="0" rtlCol="0" anchor="t">
            <a:spAutoFit/>
          </a:bodyPr>
          <a:lstStyle/>
          <a:p>
            <a:pPr algn="ctr" defTabSz="609630">
              <a:lnSpc>
                <a:spcPts val="2433"/>
              </a:lnSpc>
              <a:spcBef>
                <a:spcPct val="0"/>
              </a:spcBef>
            </a:pPr>
            <a:r>
              <a:rPr lang="en-US" sz="1738">
                <a:solidFill>
                  <a:srgbClr val="000000"/>
                </a:solidFill>
                <a:latin typeface="Source Sans Pro Bold"/>
              </a:rPr>
              <a:t>Bronze</a:t>
            </a:r>
          </a:p>
        </p:txBody>
      </p:sp>
      <p:grpSp>
        <p:nvGrpSpPr>
          <p:cNvPr id="13" name="Group 13"/>
          <p:cNvGrpSpPr/>
          <p:nvPr/>
        </p:nvGrpSpPr>
        <p:grpSpPr>
          <a:xfrm>
            <a:off x="8294857" y="1925720"/>
            <a:ext cx="1891564" cy="1875701"/>
            <a:chOff x="0" y="0"/>
            <a:chExt cx="3180080" cy="3153410"/>
          </a:xfrm>
        </p:grpSpPr>
        <p:sp>
          <p:nvSpPr>
            <p:cNvPr id="14" name="Freeform 14"/>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FFDC5D"/>
            </a:solidFill>
          </p:spPr>
        </p:sp>
        <p:sp>
          <p:nvSpPr>
            <p:cNvPr id="15" name="Freeform 15"/>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FFA500"/>
            </a:solidFill>
          </p:spPr>
        </p:sp>
      </p:grpSp>
      <p:sp>
        <p:nvSpPr>
          <p:cNvPr id="16" name="TextBox 16"/>
          <p:cNvSpPr txBox="1"/>
          <p:nvPr/>
        </p:nvSpPr>
        <p:spPr>
          <a:xfrm>
            <a:off x="6167376" y="357010"/>
            <a:ext cx="4392578" cy="1538883"/>
          </a:xfrm>
          <a:prstGeom prst="rect">
            <a:avLst/>
          </a:prstGeom>
        </p:spPr>
        <p:txBody>
          <a:bodyPr lIns="0" tIns="0" rIns="0" bIns="0" rtlCol="0" anchor="t">
            <a:spAutoFit/>
          </a:bodyPr>
          <a:lstStyle/>
          <a:p>
            <a:pPr defTabSz="609630">
              <a:lnSpc>
                <a:spcPts val="5986"/>
              </a:lnSpc>
            </a:pPr>
            <a:r>
              <a:rPr lang="en-US" sz="5542">
                <a:solidFill>
                  <a:srgbClr val="000000"/>
                </a:solidFill>
                <a:latin typeface="Oswald"/>
              </a:rPr>
              <a:t>MEMBERSHIP</a:t>
            </a:r>
          </a:p>
        </p:txBody>
      </p:sp>
      <p:sp>
        <p:nvSpPr>
          <p:cNvPr id="17" name="TextBox 17"/>
          <p:cNvSpPr txBox="1"/>
          <p:nvPr/>
        </p:nvSpPr>
        <p:spPr>
          <a:xfrm>
            <a:off x="1467578" y="1509160"/>
            <a:ext cx="605393" cy="833177"/>
          </a:xfrm>
          <a:prstGeom prst="rect">
            <a:avLst/>
          </a:prstGeom>
        </p:spPr>
        <p:txBody>
          <a:bodyPr lIns="0" tIns="0" rIns="0" bIns="0" rtlCol="0" anchor="t">
            <a:spAutoFit/>
          </a:bodyPr>
          <a:lstStyle/>
          <a:p>
            <a:pPr algn="ctr" defTabSz="609630">
              <a:lnSpc>
                <a:spcPts val="3360"/>
              </a:lnSpc>
            </a:pPr>
            <a:r>
              <a:rPr lang="en-US" sz="2400">
                <a:solidFill>
                  <a:srgbClr val="000000"/>
                </a:solidFill>
                <a:latin typeface="Oswald"/>
              </a:rPr>
              <a:t>Idaho</a:t>
            </a:r>
          </a:p>
        </p:txBody>
      </p:sp>
      <p:sp>
        <p:nvSpPr>
          <p:cNvPr id="18" name="TextBox 18"/>
          <p:cNvSpPr txBox="1"/>
          <p:nvPr/>
        </p:nvSpPr>
        <p:spPr>
          <a:xfrm>
            <a:off x="1448907" y="2706386"/>
            <a:ext cx="1808295" cy="589392"/>
          </a:xfrm>
          <a:prstGeom prst="rect">
            <a:avLst/>
          </a:prstGeom>
        </p:spPr>
        <p:txBody>
          <a:bodyPr lIns="0" tIns="0" rIns="0" bIns="0" rtlCol="0" anchor="t">
            <a:spAutoFit/>
          </a:bodyPr>
          <a:lstStyle/>
          <a:p>
            <a:pPr algn="ctr" defTabSz="609630">
              <a:lnSpc>
                <a:spcPts val="2433"/>
              </a:lnSpc>
            </a:pPr>
            <a:r>
              <a:rPr lang="en-US" sz="1738">
                <a:solidFill>
                  <a:srgbClr val="000000"/>
                </a:solidFill>
                <a:latin typeface="Source Sans Pro Bold"/>
              </a:rPr>
              <a:t>3,355</a:t>
            </a:r>
          </a:p>
          <a:p>
            <a:pPr algn="ctr" defTabSz="609630">
              <a:lnSpc>
                <a:spcPts val="2433"/>
              </a:lnSpc>
              <a:spcBef>
                <a:spcPct val="0"/>
              </a:spcBef>
            </a:pPr>
            <a:r>
              <a:rPr lang="en-US" sz="1738">
                <a:solidFill>
                  <a:srgbClr val="000000"/>
                </a:solidFill>
                <a:latin typeface="Source Sans Pro Bold"/>
              </a:rPr>
              <a:t>30%</a:t>
            </a:r>
          </a:p>
        </p:txBody>
      </p:sp>
      <p:sp>
        <p:nvSpPr>
          <p:cNvPr id="19" name="TextBox 19"/>
          <p:cNvSpPr txBox="1"/>
          <p:nvPr/>
        </p:nvSpPr>
        <p:spPr>
          <a:xfrm>
            <a:off x="3790667" y="2224090"/>
            <a:ext cx="1808295" cy="281616"/>
          </a:xfrm>
          <a:prstGeom prst="rect">
            <a:avLst/>
          </a:prstGeom>
        </p:spPr>
        <p:txBody>
          <a:bodyPr lIns="0" tIns="0" rIns="0" bIns="0" rtlCol="0" anchor="t">
            <a:spAutoFit/>
          </a:bodyPr>
          <a:lstStyle/>
          <a:p>
            <a:pPr algn="ctr" defTabSz="609630">
              <a:lnSpc>
                <a:spcPts val="2433"/>
              </a:lnSpc>
              <a:spcBef>
                <a:spcPct val="0"/>
              </a:spcBef>
            </a:pPr>
            <a:r>
              <a:rPr lang="en-US" sz="1738">
                <a:solidFill>
                  <a:srgbClr val="000000"/>
                </a:solidFill>
                <a:latin typeface="Source Sans Pro Bold"/>
              </a:rPr>
              <a:t>Cat</a:t>
            </a:r>
          </a:p>
        </p:txBody>
      </p:sp>
      <p:sp>
        <p:nvSpPr>
          <p:cNvPr id="20" name="TextBox 20"/>
          <p:cNvSpPr txBox="1"/>
          <p:nvPr/>
        </p:nvSpPr>
        <p:spPr>
          <a:xfrm>
            <a:off x="3790667" y="2706386"/>
            <a:ext cx="1808295" cy="589392"/>
          </a:xfrm>
          <a:prstGeom prst="rect">
            <a:avLst/>
          </a:prstGeom>
        </p:spPr>
        <p:txBody>
          <a:bodyPr lIns="0" tIns="0" rIns="0" bIns="0" rtlCol="0" anchor="t">
            <a:spAutoFit/>
          </a:bodyPr>
          <a:lstStyle/>
          <a:p>
            <a:pPr algn="ctr" defTabSz="609630">
              <a:lnSpc>
                <a:spcPts val="2433"/>
              </a:lnSpc>
            </a:pPr>
            <a:r>
              <a:rPr lang="en-US" sz="1738">
                <a:solidFill>
                  <a:srgbClr val="000000"/>
                </a:solidFill>
                <a:latin typeface="Source Sans Pro Bold"/>
              </a:rPr>
              <a:t>55</a:t>
            </a:r>
          </a:p>
          <a:p>
            <a:pPr algn="ctr" defTabSz="609630">
              <a:lnSpc>
                <a:spcPts val="2433"/>
              </a:lnSpc>
              <a:spcBef>
                <a:spcPct val="0"/>
              </a:spcBef>
            </a:pPr>
            <a:r>
              <a:rPr lang="en-US" sz="1738">
                <a:solidFill>
                  <a:srgbClr val="000000"/>
                </a:solidFill>
                <a:latin typeface="Source Sans Pro Bold"/>
              </a:rPr>
              <a:t>75%</a:t>
            </a:r>
          </a:p>
        </p:txBody>
      </p:sp>
      <p:sp>
        <p:nvSpPr>
          <p:cNvPr id="21" name="TextBox 21"/>
          <p:cNvSpPr txBox="1"/>
          <p:nvPr/>
        </p:nvSpPr>
        <p:spPr>
          <a:xfrm>
            <a:off x="6013256" y="2224090"/>
            <a:ext cx="1808295" cy="281616"/>
          </a:xfrm>
          <a:prstGeom prst="rect">
            <a:avLst/>
          </a:prstGeom>
        </p:spPr>
        <p:txBody>
          <a:bodyPr lIns="0" tIns="0" rIns="0" bIns="0" rtlCol="0" anchor="t">
            <a:spAutoFit/>
          </a:bodyPr>
          <a:lstStyle/>
          <a:p>
            <a:pPr algn="ctr" defTabSz="609630">
              <a:lnSpc>
                <a:spcPts val="2433"/>
              </a:lnSpc>
              <a:spcBef>
                <a:spcPct val="0"/>
              </a:spcBef>
            </a:pPr>
            <a:r>
              <a:rPr lang="en-US" sz="1738">
                <a:solidFill>
                  <a:srgbClr val="000000"/>
                </a:solidFill>
                <a:latin typeface="Source Sans Pro Bold"/>
              </a:rPr>
              <a:t>Gold</a:t>
            </a:r>
          </a:p>
        </p:txBody>
      </p:sp>
      <p:sp>
        <p:nvSpPr>
          <p:cNvPr id="22" name="TextBox 22"/>
          <p:cNvSpPr txBox="1"/>
          <p:nvPr/>
        </p:nvSpPr>
        <p:spPr>
          <a:xfrm>
            <a:off x="6013256" y="2706386"/>
            <a:ext cx="1808295" cy="589392"/>
          </a:xfrm>
          <a:prstGeom prst="rect">
            <a:avLst/>
          </a:prstGeom>
        </p:spPr>
        <p:txBody>
          <a:bodyPr lIns="0" tIns="0" rIns="0" bIns="0" rtlCol="0" anchor="t">
            <a:spAutoFit/>
          </a:bodyPr>
          <a:lstStyle/>
          <a:p>
            <a:pPr algn="ctr" defTabSz="609630">
              <a:lnSpc>
                <a:spcPts val="2433"/>
              </a:lnSpc>
            </a:pPr>
            <a:r>
              <a:rPr lang="en-US" sz="1738">
                <a:solidFill>
                  <a:srgbClr val="000000"/>
                </a:solidFill>
                <a:latin typeface="Source Sans Pro Bold"/>
              </a:rPr>
              <a:t>2,406</a:t>
            </a:r>
          </a:p>
          <a:p>
            <a:pPr algn="ctr" defTabSz="609630">
              <a:lnSpc>
                <a:spcPts val="2433"/>
              </a:lnSpc>
              <a:spcBef>
                <a:spcPct val="0"/>
              </a:spcBef>
            </a:pPr>
            <a:r>
              <a:rPr lang="en-US" sz="1738">
                <a:solidFill>
                  <a:srgbClr val="000000"/>
                </a:solidFill>
                <a:latin typeface="Source Sans Pro Bold"/>
              </a:rPr>
              <a:t>22%</a:t>
            </a:r>
          </a:p>
        </p:txBody>
      </p:sp>
      <p:sp>
        <p:nvSpPr>
          <p:cNvPr id="23" name="TextBox 23"/>
          <p:cNvSpPr txBox="1"/>
          <p:nvPr/>
        </p:nvSpPr>
        <p:spPr>
          <a:xfrm>
            <a:off x="8336492" y="2224090"/>
            <a:ext cx="1808295" cy="281616"/>
          </a:xfrm>
          <a:prstGeom prst="rect">
            <a:avLst/>
          </a:prstGeom>
        </p:spPr>
        <p:txBody>
          <a:bodyPr lIns="0" tIns="0" rIns="0" bIns="0" rtlCol="0" anchor="t">
            <a:spAutoFit/>
          </a:bodyPr>
          <a:lstStyle/>
          <a:p>
            <a:pPr algn="ctr" defTabSz="609630">
              <a:lnSpc>
                <a:spcPts val="2433"/>
              </a:lnSpc>
              <a:spcBef>
                <a:spcPct val="0"/>
              </a:spcBef>
            </a:pPr>
            <a:r>
              <a:rPr lang="en-US" sz="1738">
                <a:solidFill>
                  <a:srgbClr val="000000"/>
                </a:solidFill>
                <a:latin typeface="Source Sans Pro Bold"/>
              </a:rPr>
              <a:t>Silver</a:t>
            </a:r>
          </a:p>
        </p:txBody>
      </p:sp>
      <p:sp>
        <p:nvSpPr>
          <p:cNvPr id="24" name="TextBox 24"/>
          <p:cNvSpPr txBox="1"/>
          <p:nvPr/>
        </p:nvSpPr>
        <p:spPr>
          <a:xfrm>
            <a:off x="8336492" y="2706386"/>
            <a:ext cx="1808295" cy="589392"/>
          </a:xfrm>
          <a:prstGeom prst="rect">
            <a:avLst/>
          </a:prstGeom>
        </p:spPr>
        <p:txBody>
          <a:bodyPr lIns="0" tIns="0" rIns="0" bIns="0" rtlCol="0" anchor="t">
            <a:spAutoFit/>
          </a:bodyPr>
          <a:lstStyle/>
          <a:p>
            <a:pPr algn="ctr" defTabSz="609630">
              <a:lnSpc>
                <a:spcPts val="2433"/>
              </a:lnSpc>
            </a:pPr>
            <a:r>
              <a:rPr lang="en-US" sz="1738">
                <a:solidFill>
                  <a:srgbClr val="000000"/>
                </a:solidFill>
                <a:latin typeface="Source Sans Pro Bold"/>
              </a:rPr>
              <a:t>3,886</a:t>
            </a:r>
          </a:p>
          <a:p>
            <a:pPr algn="ctr" defTabSz="609630">
              <a:lnSpc>
                <a:spcPts val="2433"/>
              </a:lnSpc>
              <a:spcBef>
                <a:spcPct val="0"/>
              </a:spcBef>
            </a:pPr>
            <a:r>
              <a:rPr lang="en-US" sz="1738">
                <a:solidFill>
                  <a:srgbClr val="000000"/>
                </a:solidFill>
                <a:latin typeface="Source Sans Pro Bold"/>
              </a:rPr>
              <a:t>18%</a:t>
            </a:r>
          </a:p>
        </p:txBody>
      </p:sp>
      <p:grpSp>
        <p:nvGrpSpPr>
          <p:cNvPr id="25" name="Group 25"/>
          <p:cNvGrpSpPr/>
          <p:nvPr/>
        </p:nvGrpSpPr>
        <p:grpSpPr>
          <a:xfrm>
            <a:off x="3809336" y="4354075"/>
            <a:ext cx="1891564" cy="1875701"/>
            <a:chOff x="0" y="0"/>
            <a:chExt cx="3180080" cy="3153410"/>
          </a:xfrm>
        </p:grpSpPr>
        <p:sp>
          <p:nvSpPr>
            <p:cNvPr id="26" name="Freeform 26"/>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97EDAA"/>
            </a:solidFill>
          </p:spPr>
        </p:sp>
        <p:sp>
          <p:nvSpPr>
            <p:cNvPr id="27" name="Freeform 27"/>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4BCB48"/>
            </a:solidFill>
          </p:spPr>
        </p:sp>
      </p:grpSp>
      <p:grpSp>
        <p:nvGrpSpPr>
          <p:cNvPr id="28" name="Group 28"/>
          <p:cNvGrpSpPr/>
          <p:nvPr/>
        </p:nvGrpSpPr>
        <p:grpSpPr>
          <a:xfrm>
            <a:off x="6031926" y="4354075"/>
            <a:ext cx="1891564" cy="1875701"/>
            <a:chOff x="0" y="0"/>
            <a:chExt cx="3180080" cy="3153410"/>
          </a:xfrm>
        </p:grpSpPr>
        <p:sp>
          <p:nvSpPr>
            <p:cNvPr id="29" name="Freeform 29"/>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FFA2AD"/>
            </a:solidFill>
          </p:spPr>
        </p:sp>
        <p:sp>
          <p:nvSpPr>
            <p:cNvPr id="30" name="Freeform 30"/>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FF6363"/>
            </a:solidFill>
          </p:spPr>
        </p:sp>
      </p:grpSp>
      <p:grpSp>
        <p:nvGrpSpPr>
          <p:cNvPr id="31" name="Group 31"/>
          <p:cNvGrpSpPr/>
          <p:nvPr/>
        </p:nvGrpSpPr>
        <p:grpSpPr>
          <a:xfrm>
            <a:off x="1467577" y="4354075"/>
            <a:ext cx="1891564" cy="1875701"/>
            <a:chOff x="0" y="0"/>
            <a:chExt cx="3180080" cy="3153410"/>
          </a:xfrm>
        </p:grpSpPr>
        <p:sp>
          <p:nvSpPr>
            <p:cNvPr id="32" name="Freeform 32"/>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FFDC5D"/>
            </a:solidFill>
          </p:spPr>
        </p:sp>
        <p:sp>
          <p:nvSpPr>
            <p:cNvPr id="33" name="Freeform 33"/>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FFA500"/>
            </a:solidFill>
          </p:spPr>
        </p:sp>
      </p:grpSp>
      <p:sp>
        <p:nvSpPr>
          <p:cNvPr id="34" name="TextBox 34"/>
          <p:cNvSpPr txBox="1"/>
          <p:nvPr/>
        </p:nvSpPr>
        <p:spPr>
          <a:xfrm>
            <a:off x="1509212" y="4652445"/>
            <a:ext cx="1808295" cy="281616"/>
          </a:xfrm>
          <a:prstGeom prst="rect">
            <a:avLst/>
          </a:prstGeom>
        </p:spPr>
        <p:txBody>
          <a:bodyPr lIns="0" tIns="0" rIns="0" bIns="0" rtlCol="0" anchor="t">
            <a:spAutoFit/>
          </a:bodyPr>
          <a:lstStyle/>
          <a:p>
            <a:pPr algn="ctr" defTabSz="609630">
              <a:lnSpc>
                <a:spcPts val="2433"/>
              </a:lnSpc>
              <a:spcBef>
                <a:spcPct val="0"/>
              </a:spcBef>
            </a:pPr>
            <a:r>
              <a:rPr lang="en-US" sz="1738">
                <a:solidFill>
                  <a:srgbClr val="000000"/>
                </a:solidFill>
                <a:latin typeface="Source Sans Pro Bold"/>
              </a:rPr>
              <a:t>Bronze</a:t>
            </a:r>
          </a:p>
        </p:txBody>
      </p:sp>
      <p:grpSp>
        <p:nvGrpSpPr>
          <p:cNvPr id="35" name="Group 35"/>
          <p:cNvGrpSpPr/>
          <p:nvPr/>
        </p:nvGrpSpPr>
        <p:grpSpPr>
          <a:xfrm>
            <a:off x="8355162" y="4354075"/>
            <a:ext cx="1891564" cy="1875701"/>
            <a:chOff x="0" y="0"/>
            <a:chExt cx="3180080" cy="3153410"/>
          </a:xfrm>
        </p:grpSpPr>
        <p:sp>
          <p:nvSpPr>
            <p:cNvPr id="36" name="Freeform 36"/>
            <p:cNvSpPr/>
            <p:nvPr/>
          </p:nvSpPr>
          <p:spPr>
            <a:xfrm>
              <a:off x="0" y="218440"/>
              <a:ext cx="3178810" cy="2934970"/>
            </a:xfrm>
            <a:custGeom>
              <a:avLst/>
              <a:gdLst/>
              <a:ahLst/>
              <a:cxnLst/>
              <a:rect l="l" t="t" r="r" b="b"/>
              <a:pathLst>
                <a:path w="3178810" h="2934970">
                  <a:moveTo>
                    <a:pt x="0" y="16510"/>
                  </a:moveTo>
                  <a:cubicBezTo>
                    <a:pt x="0" y="16510"/>
                    <a:pt x="2540" y="345440"/>
                    <a:pt x="2540" y="754380"/>
                  </a:cubicBezTo>
                  <a:cubicBezTo>
                    <a:pt x="2540" y="1163320"/>
                    <a:pt x="7620" y="1753870"/>
                    <a:pt x="7620" y="2014220"/>
                  </a:cubicBezTo>
                  <a:cubicBezTo>
                    <a:pt x="7620" y="2208530"/>
                    <a:pt x="16510" y="2607310"/>
                    <a:pt x="21590" y="2799080"/>
                  </a:cubicBezTo>
                  <a:lnTo>
                    <a:pt x="130810" y="2913380"/>
                  </a:lnTo>
                  <a:cubicBezTo>
                    <a:pt x="275590" y="2921000"/>
                    <a:pt x="543560" y="2934970"/>
                    <a:pt x="793750" y="2934970"/>
                  </a:cubicBezTo>
                  <a:lnTo>
                    <a:pt x="3178810" y="2934970"/>
                  </a:lnTo>
                  <a:lnTo>
                    <a:pt x="3178810" y="698500"/>
                  </a:lnTo>
                  <a:cubicBezTo>
                    <a:pt x="3178810" y="323850"/>
                    <a:pt x="3169920" y="46990"/>
                    <a:pt x="3169920" y="46990"/>
                  </a:cubicBezTo>
                  <a:cubicBezTo>
                    <a:pt x="3014980" y="26670"/>
                    <a:pt x="2858770" y="16510"/>
                    <a:pt x="2701290" y="17780"/>
                  </a:cubicBezTo>
                  <a:cubicBezTo>
                    <a:pt x="2428240" y="17780"/>
                    <a:pt x="944880" y="22860"/>
                    <a:pt x="694690" y="13970"/>
                  </a:cubicBezTo>
                  <a:cubicBezTo>
                    <a:pt x="360680" y="0"/>
                    <a:pt x="0" y="16510"/>
                    <a:pt x="0" y="16510"/>
                  </a:cubicBezTo>
                  <a:close/>
                </a:path>
              </a:pathLst>
            </a:custGeom>
            <a:solidFill>
              <a:srgbClr val="FFDC5D"/>
            </a:solidFill>
          </p:spPr>
        </p:sp>
        <p:sp>
          <p:nvSpPr>
            <p:cNvPr id="37" name="Freeform 37"/>
            <p:cNvSpPr/>
            <p:nvPr/>
          </p:nvSpPr>
          <p:spPr>
            <a:xfrm>
              <a:off x="21590" y="0"/>
              <a:ext cx="2689860" cy="3133090"/>
            </a:xfrm>
            <a:custGeom>
              <a:avLst/>
              <a:gdLst/>
              <a:ahLst/>
              <a:cxnLst/>
              <a:rect l="l" t="t" r="r" b="b"/>
              <a:pathLst>
                <a:path w="2689860" h="3133090">
                  <a:moveTo>
                    <a:pt x="0" y="3018790"/>
                  </a:moveTo>
                  <a:lnTo>
                    <a:pt x="109220" y="3133090"/>
                  </a:lnTo>
                  <a:lnTo>
                    <a:pt x="123190" y="2999740"/>
                  </a:lnTo>
                  <a:lnTo>
                    <a:pt x="0" y="3018790"/>
                  </a:lnTo>
                  <a:close/>
                  <a:moveTo>
                    <a:pt x="1490980" y="106680"/>
                  </a:moveTo>
                  <a:cubicBezTo>
                    <a:pt x="1490980" y="106680"/>
                    <a:pt x="1908810" y="64770"/>
                    <a:pt x="2045970" y="55880"/>
                  </a:cubicBezTo>
                  <a:cubicBezTo>
                    <a:pt x="2183130" y="46990"/>
                    <a:pt x="2663190" y="0"/>
                    <a:pt x="2663190" y="0"/>
                  </a:cubicBezTo>
                  <a:cubicBezTo>
                    <a:pt x="2656840" y="41910"/>
                    <a:pt x="2655570" y="86360"/>
                    <a:pt x="2660650" y="128270"/>
                  </a:cubicBezTo>
                  <a:cubicBezTo>
                    <a:pt x="2667000" y="167640"/>
                    <a:pt x="2669540" y="208280"/>
                    <a:pt x="2668270" y="248920"/>
                  </a:cubicBezTo>
                  <a:lnTo>
                    <a:pt x="2689860" y="318770"/>
                  </a:lnTo>
                  <a:lnTo>
                    <a:pt x="2679700" y="419100"/>
                  </a:lnTo>
                  <a:cubicBezTo>
                    <a:pt x="2679700" y="419100"/>
                    <a:pt x="1929130" y="454660"/>
                    <a:pt x="1791970" y="471170"/>
                  </a:cubicBezTo>
                  <a:cubicBezTo>
                    <a:pt x="1654810" y="487680"/>
                    <a:pt x="1450340" y="486410"/>
                    <a:pt x="1450340" y="486410"/>
                  </a:cubicBezTo>
                  <a:cubicBezTo>
                    <a:pt x="1450340" y="486410"/>
                    <a:pt x="1442720" y="365760"/>
                    <a:pt x="1455420" y="322580"/>
                  </a:cubicBezTo>
                  <a:cubicBezTo>
                    <a:pt x="1465580" y="288290"/>
                    <a:pt x="1469390" y="251460"/>
                    <a:pt x="1464310" y="214630"/>
                  </a:cubicBezTo>
                  <a:cubicBezTo>
                    <a:pt x="1464310" y="186690"/>
                    <a:pt x="1490980" y="106680"/>
                    <a:pt x="1490980" y="106680"/>
                  </a:cubicBezTo>
                  <a:close/>
                </a:path>
              </a:pathLst>
            </a:custGeom>
            <a:solidFill>
              <a:srgbClr val="FFA500"/>
            </a:solidFill>
          </p:spPr>
        </p:sp>
      </p:grpSp>
      <p:sp>
        <p:nvSpPr>
          <p:cNvPr id="38" name="TextBox 38"/>
          <p:cNvSpPr txBox="1"/>
          <p:nvPr/>
        </p:nvSpPr>
        <p:spPr>
          <a:xfrm>
            <a:off x="1450553" y="3937515"/>
            <a:ext cx="951945" cy="833177"/>
          </a:xfrm>
          <a:prstGeom prst="rect">
            <a:avLst/>
          </a:prstGeom>
        </p:spPr>
        <p:txBody>
          <a:bodyPr lIns="0" tIns="0" rIns="0" bIns="0" rtlCol="0" anchor="t">
            <a:spAutoFit/>
          </a:bodyPr>
          <a:lstStyle/>
          <a:p>
            <a:pPr algn="ctr" defTabSz="609630">
              <a:lnSpc>
                <a:spcPts val="3360"/>
              </a:lnSpc>
            </a:pPr>
            <a:r>
              <a:rPr lang="en-US" sz="2400">
                <a:solidFill>
                  <a:srgbClr val="000000"/>
                </a:solidFill>
                <a:latin typeface="Oswald"/>
              </a:rPr>
              <a:t>Montana</a:t>
            </a:r>
          </a:p>
        </p:txBody>
      </p:sp>
      <p:sp>
        <p:nvSpPr>
          <p:cNvPr id="39" name="TextBox 39"/>
          <p:cNvSpPr txBox="1"/>
          <p:nvPr/>
        </p:nvSpPr>
        <p:spPr>
          <a:xfrm>
            <a:off x="1509212" y="5134740"/>
            <a:ext cx="1808295" cy="589392"/>
          </a:xfrm>
          <a:prstGeom prst="rect">
            <a:avLst/>
          </a:prstGeom>
        </p:spPr>
        <p:txBody>
          <a:bodyPr lIns="0" tIns="0" rIns="0" bIns="0" rtlCol="0" anchor="t">
            <a:spAutoFit/>
          </a:bodyPr>
          <a:lstStyle/>
          <a:p>
            <a:pPr algn="ctr" defTabSz="609630">
              <a:lnSpc>
                <a:spcPts val="2433"/>
              </a:lnSpc>
            </a:pPr>
            <a:r>
              <a:rPr lang="en-US" sz="1738">
                <a:solidFill>
                  <a:srgbClr val="000000"/>
                </a:solidFill>
                <a:latin typeface="Source Sans Pro Bold"/>
              </a:rPr>
              <a:t>11,579</a:t>
            </a:r>
          </a:p>
          <a:p>
            <a:pPr algn="ctr" defTabSz="609630">
              <a:lnSpc>
                <a:spcPts val="2433"/>
              </a:lnSpc>
              <a:spcBef>
                <a:spcPct val="0"/>
              </a:spcBef>
            </a:pPr>
            <a:r>
              <a:rPr lang="en-US" sz="1738">
                <a:solidFill>
                  <a:srgbClr val="000000"/>
                </a:solidFill>
                <a:latin typeface="Source Sans Pro Bold"/>
              </a:rPr>
              <a:t>73%</a:t>
            </a:r>
          </a:p>
        </p:txBody>
      </p:sp>
      <p:sp>
        <p:nvSpPr>
          <p:cNvPr id="40" name="TextBox 40"/>
          <p:cNvSpPr txBox="1"/>
          <p:nvPr/>
        </p:nvSpPr>
        <p:spPr>
          <a:xfrm>
            <a:off x="3850971" y="4652445"/>
            <a:ext cx="1808295" cy="281616"/>
          </a:xfrm>
          <a:prstGeom prst="rect">
            <a:avLst/>
          </a:prstGeom>
        </p:spPr>
        <p:txBody>
          <a:bodyPr lIns="0" tIns="0" rIns="0" bIns="0" rtlCol="0" anchor="t">
            <a:spAutoFit/>
          </a:bodyPr>
          <a:lstStyle/>
          <a:p>
            <a:pPr algn="ctr" defTabSz="609630">
              <a:lnSpc>
                <a:spcPts val="2433"/>
              </a:lnSpc>
              <a:spcBef>
                <a:spcPct val="0"/>
              </a:spcBef>
            </a:pPr>
            <a:r>
              <a:rPr lang="en-US" sz="1738">
                <a:solidFill>
                  <a:srgbClr val="000000"/>
                </a:solidFill>
                <a:latin typeface="Source Sans Pro Bold"/>
              </a:rPr>
              <a:t>Cat</a:t>
            </a:r>
          </a:p>
        </p:txBody>
      </p:sp>
      <p:sp>
        <p:nvSpPr>
          <p:cNvPr id="41" name="TextBox 41"/>
          <p:cNvSpPr txBox="1"/>
          <p:nvPr/>
        </p:nvSpPr>
        <p:spPr>
          <a:xfrm>
            <a:off x="3850971" y="5134740"/>
            <a:ext cx="1808295" cy="589392"/>
          </a:xfrm>
          <a:prstGeom prst="rect">
            <a:avLst/>
          </a:prstGeom>
        </p:spPr>
        <p:txBody>
          <a:bodyPr lIns="0" tIns="0" rIns="0" bIns="0" rtlCol="0" anchor="t">
            <a:spAutoFit/>
          </a:bodyPr>
          <a:lstStyle/>
          <a:p>
            <a:pPr algn="ctr" defTabSz="609630">
              <a:lnSpc>
                <a:spcPts val="2433"/>
              </a:lnSpc>
            </a:pPr>
            <a:r>
              <a:rPr lang="en-US" sz="1738">
                <a:solidFill>
                  <a:srgbClr val="000000"/>
                </a:solidFill>
                <a:latin typeface="Source Sans Pro Bold"/>
              </a:rPr>
              <a:t>136</a:t>
            </a:r>
          </a:p>
          <a:p>
            <a:pPr algn="ctr" defTabSz="609630">
              <a:lnSpc>
                <a:spcPts val="2433"/>
              </a:lnSpc>
              <a:spcBef>
                <a:spcPct val="0"/>
              </a:spcBef>
            </a:pPr>
            <a:r>
              <a:rPr lang="en-US" sz="1738">
                <a:solidFill>
                  <a:srgbClr val="000000"/>
                </a:solidFill>
                <a:latin typeface="Source Sans Pro Bold"/>
              </a:rPr>
              <a:t>81%</a:t>
            </a:r>
          </a:p>
        </p:txBody>
      </p:sp>
      <p:sp>
        <p:nvSpPr>
          <p:cNvPr id="42" name="TextBox 42"/>
          <p:cNvSpPr txBox="1"/>
          <p:nvPr/>
        </p:nvSpPr>
        <p:spPr>
          <a:xfrm>
            <a:off x="6073561" y="4652445"/>
            <a:ext cx="1808295" cy="281616"/>
          </a:xfrm>
          <a:prstGeom prst="rect">
            <a:avLst/>
          </a:prstGeom>
        </p:spPr>
        <p:txBody>
          <a:bodyPr lIns="0" tIns="0" rIns="0" bIns="0" rtlCol="0" anchor="t">
            <a:spAutoFit/>
          </a:bodyPr>
          <a:lstStyle/>
          <a:p>
            <a:pPr algn="ctr" defTabSz="609630">
              <a:lnSpc>
                <a:spcPts val="2433"/>
              </a:lnSpc>
              <a:spcBef>
                <a:spcPct val="0"/>
              </a:spcBef>
            </a:pPr>
            <a:r>
              <a:rPr lang="en-US" sz="1738">
                <a:solidFill>
                  <a:srgbClr val="000000"/>
                </a:solidFill>
                <a:latin typeface="Source Sans Pro Bold"/>
              </a:rPr>
              <a:t>Gold</a:t>
            </a:r>
          </a:p>
        </p:txBody>
      </p:sp>
      <p:sp>
        <p:nvSpPr>
          <p:cNvPr id="43" name="TextBox 43"/>
          <p:cNvSpPr txBox="1"/>
          <p:nvPr/>
        </p:nvSpPr>
        <p:spPr>
          <a:xfrm>
            <a:off x="6073561" y="5134740"/>
            <a:ext cx="1808295" cy="589392"/>
          </a:xfrm>
          <a:prstGeom prst="rect">
            <a:avLst/>
          </a:prstGeom>
        </p:spPr>
        <p:txBody>
          <a:bodyPr lIns="0" tIns="0" rIns="0" bIns="0" rtlCol="0" anchor="t">
            <a:spAutoFit/>
          </a:bodyPr>
          <a:lstStyle/>
          <a:p>
            <a:pPr algn="ctr" defTabSz="609630">
              <a:lnSpc>
                <a:spcPts val="2433"/>
              </a:lnSpc>
            </a:pPr>
            <a:r>
              <a:rPr lang="en-US" sz="1738">
                <a:solidFill>
                  <a:srgbClr val="000000"/>
                </a:solidFill>
                <a:latin typeface="Source Sans Pro Bold"/>
              </a:rPr>
              <a:t>1,825</a:t>
            </a:r>
          </a:p>
          <a:p>
            <a:pPr algn="ctr" defTabSz="609630">
              <a:lnSpc>
                <a:spcPts val="2433"/>
              </a:lnSpc>
              <a:spcBef>
                <a:spcPct val="0"/>
              </a:spcBef>
            </a:pPr>
            <a:r>
              <a:rPr lang="en-US" sz="1738">
                <a:solidFill>
                  <a:srgbClr val="000000"/>
                </a:solidFill>
                <a:latin typeface="Source Sans Pro Bold"/>
              </a:rPr>
              <a:t>64%</a:t>
            </a:r>
          </a:p>
        </p:txBody>
      </p:sp>
      <p:sp>
        <p:nvSpPr>
          <p:cNvPr id="44" name="TextBox 44"/>
          <p:cNvSpPr txBox="1"/>
          <p:nvPr/>
        </p:nvSpPr>
        <p:spPr>
          <a:xfrm>
            <a:off x="8396797" y="4652445"/>
            <a:ext cx="1808295" cy="281616"/>
          </a:xfrm>
          <a:prstGeom prst="rect">
            <a:avLst/>
          </a:prstGeom>
        </p:spPr>
        <p:txBody>
          <a:bodyPr lIns="0" tIns="0" rIns="0" bIns="0" rtlCol="0" anchor="t">
            <a:spAutoFit/>
          </a:bodyPr>
          <a:lstStyle/>
          <a:p>
            <a:pPr algn="ctr" defTabSz="609630">
              <a:lnSpc>
                <a:spcPts val="2433"/>
              </a:lnSpc>
              <a:spcBef>
                <a:spcPct val="0"/>
              </a:spcBef>
            </a:pPr>
            <a:r>
              <a:rPr lang="en-US" sz="1738">
                <a:solidFill>
                  <a:srgbClr val="000000"/>
                </a:solidFill>
                <a:latin typeface="Source Sans Pro Bold"/>
              </a:rPr>
              <a:t>Silver</a:t>
            </a:r>
          </a:p>
        </p:txBody>
      </p:sp>
      <p:sp>
        <p:nvSpPr>
          <p:cNvPr id="45" name="TextBox 45"/>
          <p:cNvSpPr txBox="1"/>
          <p:nvPr/>
        </p:nvSpPr>
        <p:spPr>
          <a:xfrm>
            <a:off x="8396797" y="5134740"/>
            <a:ext cx="1808295" cy="589392"/>
          </a:xfrm>
          <a:prstGeom prst="rect">
            <a:avLst/>
          </a:prstGeom>
        </p:spPr>
        <p:txBody>
          <a:bodyPr lIns="0" tIns="0" rIns="0" bIns="0" rtlCol="0" anchor="t">
            <a:spAutoFit/>
          </a:bodyPr>
          <a:lstStyle/>
          <a:p>
            <a:pPr algn="ctr" defTabSz="609630">
              <a:lnSpc>
                <a:spcPts val="2433"/>
              </a:lnSpc>
            </a:pPr>
            <a:r>
              <a:rPr lang="en-US" sz="1738">
                <a:solidFill>
                  <a:srgbClr val="000000"/>
                </a:solidFill>
                <a:latin typeface="Source Sans Pro Bold"/>
              </a:rPr>
              <a:t>5,130</a:t>
            </a:r>
          </a:p>
          <a:p>
            <a:pPr algn="ctr" defTabSz="609630">
              <a:lnSpc>
                <a:spcPts val="2433"/>
              </a:lnSpc>
              <a:spcBef>
                <a:spcPct val="0"/>
              </a:spcBef>
            </a:pPr>
            <a:r>
              <a:rPr lang="en-US" sz="1738">
                <a:solidFill>
                  <a:srgbClr val="000000"/>
                </a:solidFill>
                <a:latin typeface="Source Sans Pro Bold"/>
              </a:rPr>
              <a:t>74%</a:t>
            </a:r>
          </a:p>
        </p:txBody>
      </p:sp>
      <p:sp>
        <p:nvSpPr>
          <p:cNvPr id="46" name="TextBox 46"/>
          <p:cNvSpPr txBox="1"/>
          <p:nvPr/>
        </p:nvSpPr>
        <p:spPr>
          <a:xfrm>
            <a:off x="10471792" y="5935881"/>
            <a:ext cx="942985" cy="281616"/>
          </a:xfrm>
          <a:prstGeom prst="rect">
            <a:avLst/>
          </a:prstGeom>
        </p:spPr>
        <p:txBody>
          <a:bodyPr lIns="0" tIns="0" rIns="0" bIns="0" rtlCol="0" anchor="t">
            <a:spAutoFit/>
          </a:bodyPr>
          <a:lstStyle/>
          <a:p>
            <a:pPr defTabSz="609630">
              <a:lnSpc>
                <a:spcPts val="2433"/>
              </a:lnSpc>
              <a:spcBef>
                <a:spcPct val="0"/>
              </a:spcBef>
            </a:pPr>
            <a:r>
              <a:rPr lang="en-US" sz="1738">
                <a:solidFill>
                  <a:srgbClr val="000000"/>
                </a:solidFill>
                <a:latin typeface="Source Sans Pro Bold"/>
              </a:rPr>
              <a:t>No BOR</a:t>
            </a:r>
          </a:p>
        </p:txBody>
      </p:sp>
      <p:sp>
        <p:nvSpPr>
          <p:cNvPr id="47" name="TextBox 47"/>
          <p:cNvSpPr txBox="1"/>
          <p:nvPr/>
        </p:nvSpPr>
        <p:spPr>
          <a:xfrm>
            <a:off x="10341040" y="3507527"/>
            <a:ext cx="942985" cy="281616"/>
          </a:xfrm>
          <a:prstGeom prst="rect">
            <a:avLst/>
          </a:prstGeom>
        </p:spPr>
        <p:txBody>
          <a:bodyPr lIns="0" tIns="0" rIns="0" bIns="0" rtlCol="0" anchor="t">
            <a:spAutoFit/>
          </a:bodyPr>
          <a:lstStyle/>
          <a:p>
            <a:pPr defTabSz="609630">
              <a:lnSpc>
                <a:spcPts val="2433"/>
              </a:lnSpc>
              <a:spcBef>
                <a:spcPct val="0"/>
              </a:spcBef>
            </a:pPr>
            <a:r>
              <a:rPr lang="en-US" sz="1738">
                <a:solidFill>
                  <a:srgbClr val="000000"/>
                </a:solidFill>
                <a:latin typeface="Source Sans Pro Bold"/>
              </a:rPr>
              <a:t>No BOR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41726" y="169281"/>
            <a:ext cx="3722476" cy="870129"/>
          </a:xfrm>
          <a:prstGeom prst="rect">
            <a:avLst/>
          </a:prstGeom>
        </p:spPr>
      </p:pic>
      <p:grpSp>
        <p:nvGrpSpPr>
          <p:cNvPr id="3" name="Group 3"/>
          <p:cNvGrpSpPr/>
          <p:nvPr/>
        </p:nvGrpSpPr>
        <p:grpSpPr>
          <a:xfrm>
            <a:off x="863881" y="2367827"/>
            <a:ext cx="10464239" cy="300351"/>
            <a:chOff x="0" y="0"/>
            <a:chExt cx="5309632" cy="152400"/>
          </a:xfrm>
        </p:grpSpPr>
        <p:sp>
          <p:nvSpPr>
            <p:cNvPr id="4" name="Freeform 4"/>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D9D9D9"/>
            </a:solidFill>
          </p:spPr>
        </p:sp>
      </p:grpSp>
      <p:sp>
        <p:nvSpPr>
          <p:cNvPr id="5" name="TextBox 5"/>
          <p:cNvSpPr txBox="1"/>
          <p:nvPr/>
        </p:nvSpPr>
        <p:spPr>
          <a:xfrm>
            <a:off x="5288983" y="383541"/>
            <a:ext cx="4849171" cy="1359346"/>
          </a:xfrm>
          <a:prstGeom prst="rect">
            <a:avLst/>
          </a:prstGeom>
        </p:spPr>
        <p:txBody>
          <a:bodyPr lIns="0" tIns="0" rIns="0" bIns="0" rtlCol="0" anchor="t">
            <a:spAutoFit/>
          </a:bodyPr>
          <a:lstStyle/>
          <a:p>
            <a:pPr defTabSz="609630">
              <a:lnSpc>
                <a:spcPts val="5257"/>
              </a:lnSpc>
            </a:pPr>
            <a:r>
              <a:rPr lang="en-US" sz="4868">
                <a:solidFill>
                  <a:srgbClr val="000000"/>
                </a:solidFill>
                <a:latin typeface="Oswald"/>
              </a:rPr>
              <a:t>Montana Individual Rates</a:t>
            </a:r>
          </a:p>
        </p:txBody>
      </p:sp>
      <p:grpSp>
        <p:nvGrpSpPr>
          <p:cNvPr id="6" name="Group 6"/>
          <p:cNvGrpSpPr/>
          <p:nvPr/>
        </p:nvGrpSpPr>
        <p:grpSpPr>
          <a:xfrm>
            <a:off x="863881" y="2973509"/>
            <a:ext cx="10464239" cy="300351"/>
            <a:chOff x="0" y="0"/>
            <a:chExt cx="5309632" cy="152400"/>
          </a:xfrm>
        </p:grpSpPr>
        <p:sp>
          <p:nvSpPr>
            <p:cNvPr id="7" name="Freeform 7"/>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D9D9D9"/>
            </a:solidFill>
          </p:spPr>
        </p:sp>
      </p:grpSp>
      <p:grpSp>
        <p:nvGrpSpPr>
          <p:cNvPr id="8" name="Group 8"/>
          <p:cNvGrpSpPr/>
          <p:nvPr/>
        </p:nvGrpSpPr>
        <p:grpSpPr>
          <a:xfrm>
            <a:off x="863881" y="3590272"/>
            <a:ext cx="10464239" cy="300351"/>
            <a:chOff x="0" y="0"/>
            <a:chExt cx="5309632" cy="152400"/>
          </a:xfrm>
        </p:grpSpPr>
        <p:sp>
          <p:nvSpPr>
            <p:cNvPr id="9" name="Freeform 9"/>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D9D9D9"/>
            </a:solidFill>
          </p:spPr>
        </p:sp>
      </p:grpSp>
      <p:grpSp>
        <p:nvGrpSpPr>
          <p:cNvPr id="10" name="Group 10"/>
          <p:cNvGrpSpPr/>
          <p:nvPr/>
        </p:nvGrpSpPr>
        <p:grpSpPr>
          <a:xfrm>
            <a:off x="863881" y="4195954"/>
            <a:ext cx="10464239" cy="300351"/>
            <a:chOff x="0" y="0"/>
            <a:chExt cx="5309632" cy="152400"/>
          </a:xfrm>
        </p:grpSpPr>
        <p:sp>
          <p:nvSpPr>
            <p:cNvPr id="11" name="Freeform 11"/>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D9D9D9"/>
            </a:solidFill>
          </p:spPr>
        </p:sp>
      </p:grpSp>
      <p:grpSp>
        <p:nvGrpSpPr>
          <p:cNvPr id="12" name="Group 12"/>
          <p:cNvGrpSpPr/>
          <p:nvPr/>
        </p:nvGrpSpPr>
        <p:grpSpPr>
          <a:xfrm>
            <a:off x="863881" y="4814593"/>
            <a:ext cx="10464239" cy="300351"/>
            <a:chOff x="0" y="0"/>
            <a:chExt cx="5309632" cy="152400"/>
          </a:xfrm>
        </p:grpSpPr>
        <p:sp>
          <p:nvSpPr>
            <p:cNvPr id="13" name="Freeform 13"/>
            <p:cNvSpPr/>
            <p:nvPr/>
          </p:nvSpPr>
          <p:spPr>
            <a:xfrm>
              <a:off x="0" y="0"/>
              <a:ext cx="5309632" cy="152400"/>
            </a:xfrm>
            <a:custGeom>
              <a:avLst/>
              <a:gdLst/>
              <a:ahLst/>
              <a:cxnLst/>
              <a:rect l="l" t="t" r="r" b="b"/>
              <a:pathLst>
                <a:path w="5309632" h="152400">
                  <a:moveTo>
                    <a:pt x="0" y="0"/>
                  </a:moveTo>
                  <a:lnTo>
                    <a:pt x="5309632" y="0"/>
                  </a:lnTo>
                  <a:lnTo>
                    <a:pt x="5309632" y="152400"/>
                  </a:lnTo>
                  <a:lnTo>
                    <a:pt x="0" y="152400"/>
                  </a:lnTo>
                  <a:close/>
                </a:path>
              </a:pathLst>
            </a:custGeom>
            <a:solidFill>
              <a:srgbClr val="D9D9D9"/>
            </a:solidFill>
          </p:spPr>
        </p:sp>
      </p:grpSp>
      <p:sp>
        <p:nvSpPr>
          <p:cNvPr id="14" name="TextBox 14"/>
          <p:cNvSpPr txBox="1"/>
          <p:nvPr/>
        </p:nvSpPr>
        <p:spPr>
          <a:xfrm>
            <a:off x="940544" y="2361793"/>
            <a:ext cx="1408033"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CO-OP Plus Gold</a:t>
            </a:r>
          </a:p>
        </p:txBody>
      </p:sp>
      <p:sp>
        <p:nvSpPr>
          <p:cNvPr id="15" name="TextBox 15"/>
          <p:cNvSpPr txBox="1"/>
          <p:nvPr/>
        </p:nvSpPr>
        <p:spPr>
          <a:xfrm>
            <a:off x="940544" y="2693579"/>
            <a:ext cx="1484392" cy="265073"/>
          </a:xfrm>
          <a:prstGeom prst="rect">
            <a:avLst/>
          </a:prstGeom>
        </p:spPr>
        <p:txBody>
          <a:bodyPr lIns="0" tIns="0" rIns="0" bIns="0" rtlCol="0" anchor="t">
            <a:spAutoFit/>
          </a:bodyPr>
          <a:lstStyle/>
          <a:p>
            <a:pPr defTabSz="609630">
              <a:lnSpc>
                <a:spcPts val="2239"/>
              </a:lnSpc>
            </a:pPr>
            <a:r>
              <a:rPr lang="en-US" sz="1600" dirty="0">
                <a:solidFill>
                  <a:srgbClr val="000000"/>
                </a:solidFill>
                <a:latin typeface="Source Sans Pro"/>
              </a:rPr>
              <a:t>CO-OP Plus Silver</a:t>
            </a:r>
          </a:p>
        </p:txBody>
      </p:sp>
      <p:sp>
        <p:nvSpPr>
          <p:cNvPr id="16" name="TextBox 16"/>
          <p:cNvSpPr txBox="1"/>
          <p:nvPr/>
        </p:nvSpPr>
        <p:spPr>
          <a:xfrm>
            <a:off x="933688" y="2982873"/>
            <a:ext cx="1606312" cy="265073"/>
          </a:xfrm>
          <a:prstGeom prst="rect">
            <a:avLst/>
          </a:prstGeom>
        </p:spPr>
        <p:txBody>
          <a:bodyPr lIns="0" tIns="0" rIns="0" bIns="0" rtlCol="0" anchor="t">
            <a:spAutoFit/>
          </a:bodyPr>
          <a:lstStyle/>
          <a:p>
            <a:pPr algn="ctr" defTabSz="609630">
              <a:lnSpc>
                <a:spcPts val="2239"/>
              </a:lnSpc>
            </a:pPr>
            <a:r>
              <a:rPr lang="en-US" sz="1600" dirty="0">
                <a:solidFill>
                  <a:srgbClr val="000000"/>
                </a:solidFill>
                <a:latin typeface="Source Sans Pro"/>
              </a:rPr>
              <a:t>CO-OP Plus Bronze</a:t>
            </a:r>
          </a:p>
        </p:txBody>
      </p:sp>
      <p:sp>
        <p:nvSpPr>
          <p:cNvPr id="17" name="TextBox 17"/>
          <p:cNvSpPr txBox="1"/>
          <p:nvPr/>
        </p:nvSpPr>
        <p:spPr>
          <a:xfrm>
            <a:off x="758341" y="3297275"/>
            <a:ext cx="2170956" cy="265073"/>
          </a:xfrm>
          <a:prstGeom prst="rect">
            <a:avLst/>
          </a:prstGeom>
        </p:spPr>
        <p:txBody>
          <a:bodyPr wrap="square" lIns="0" tIns="0" rIns="0" bIns="0" rtlCol="0" anchor="t">
            <a:spAutoFit/>
          </a:bodyPr>
          <a:lstStyle/>
          <a:p>
            <a:pPr algn="ctr" defTabSz="609630">
              <a:lnSpc>
                <a:spcPts val="2239"/>
              </a:lnSpc>
            </a:pPr>
            <a:r>
              <a:rPr lang="en-US" sz="1600" dirty="0">
                <a:solidFill>
                  <a:srgbClr val="000000"/>
                </a:solidFill>
                <a:latin typeface="Source Sans Pro"/>
              </a:rPr>
              <a:t>Connected Care Gold</a:t>
            </a:r>
          </a:p>
        </p:txBody>
      </p:sp>
      <p:sp>
        <p:nvSpPr>
          <p:cNvPr id="18" name="TextBox 18"/>
          <p:cNvSpPr txBox="1"/>
          <p:nvPr/>
        </p:nvSpPr>
        <p:spPr>
          <a:xfrm>
            <a:off x="783446" y="3605391"/>
            <a:ext cx="2158256" cy="265073"/>
          </a:xfrm>
          <a:prstGeom prst="rect">
            <a:avLst/>
          </a:prstGeom>
        </p:spPr>
        <p:txBody>
          <a:bodyPr wrap="square" lIns="0" tIns="0" rIns="0" bIns="0" rtlCol="0" anchor="t">
            <a:spAutoFit/>
          </a:bodyPr>
          <a:lstStyle/>
          <a:p>
            <a:pPr algn="ctr" defTabSz="609630">
              <a:lnSpc>
                <a:spcPts val="2239"/>
              </a:lnSpc>
            </a:pPr>
            <a:r>
              <a:rPr lang="en-US" sz="1600" dirty="0">
                <a:solidFill>
                  <a:srgbClr val="000000"/>
                </a:solidFill>
                <a:latin typeface="Source Sans Pro"/>
              </a:rPr>
              <a:t>Connected Care Silver</a:t>
            </a:r>
          </a:p>
        </p:txBody>
      </p:sp>
      <p:sp>
        <p:nvSpPr>
          <p:cNvPr id="19" name="TextBox 19"/>
          <p:cNvSpPr txBox="1"/>
          <p:nvPr/>
        </p:nvSpPr>
        <p:spPr>
          <a:xfrm>
            <a:off x="727948" y="3886200"/>
            <a:ext cx="2472452" cy="265073"/>
          </a:xfrm>
          <a:prstGeom prst="rect">
            <a:avLst/>
          </a:prstGeom>
        </p:spPr>
        <p:txBody>
          <a:bodyPr wrap="square" lIns="0" tIns="0" rIns="0" bIns="0" rtlCol="0" anchor="t">
            <a:spAutoFit/>
          </a:bodyPr>
          <a:lstStyle/>
          <a:p>
            <a:pPr algn="ctr" defTabSz="609630">
              <a:lnSpc>
                <a:spcPts val="2239"/>
              </a:lnSpc>
            </a:pPr>
            <a:r>
              <a:rPr lang="en-US" sz="1600" dirty="0">
                <a:solidFill>
                  <a:srgbClr val="000000"/>
                </a:solidFill>
                <a:latin typeface="Source Sans Pro"/>
              </a:rPr>
              <a:t>Connected Care Bronze</a:t>
            </a:r>
          </a:p>
        </p:txBody>
      </p:sp>
      <p:sp>
        <p:nvSpPr>
          <p:cNvPr id="20" name="TextBox 20"/>
          <p:cNvSpPr txBox="1"/>
          <p:nvPr/>
        </p:nvSpPr>
        <p:spPr>
          <a:xfrm>
            <a:off x="711201" y="4192460"/>
            <a:ext cx="2865231" cy="265073"/>
          </a:xfrm>
          <a:prstGeom prst="rect">
            <a:avLst/>
          </a:prstGeom>
        </p:spPr>
        <p:txBody>
          <a:bodyPr wrap="square" lIns="0" tIns="0" rIns="0" bIns="0" rtlCol="0" anchor="t">
            <a:spAutoFit/>
          </a:bodyPr>
          <a:lstStyle/>
          <a:p>
            <a:pPr algn="ctr" defTabSz="609630">
              <a:lnSpc>
                <a:spcPts val="2239"/>
              </a:lnSpc>
            </a:pPr>
            <a:r>
              <a:rPr lang="en-US" sz="1600" dirty="0">
                <a:solidFill>
                  <a:srgbClr val="000000"/>
                </a:solidFill>
                <a:latin typeface="Source Sans Pro"/>
              </a:rPr>
              <a:t>Connected Care Bronze Plus</a:t>
            </a:r>
          </a:p>
        </p:txBody>
      </p:sp>
      <p:sp>
        <p:nvSpPr>
          <p:cNvPr id="21" name="TextBox 21"/>
          <p:cNvSpPr txBox="1"/>
          <p:nvPr/>
        </p:nvSpPr>
        <p:spPr>
          <a:xfrm>
            <a:off x="914400" y="4500903"/>
            <a:ext cx="2717056" cy="265073"/>
          </a:xfrm>
          <a:prstGeom prst="rect">
            <a:avLst/>
          </a:prstGeom>
        </p:spPr>
        <p:txBody>
          <a:bodyPr wrap="square" lIns="0" tIns="0" rIns="0" bIns="0" rtlCol="0" anchor="t">
            <a:spAutoFit/>
          </a:bodyPr>
          <a:lstStyle/>
          <a:p>
            <a:pPr algn="ctr" defTabSz="609630">
              <a:lnSpc>
                <a:spcPts val="2239"/>
              </a:lnSpc>
            </a:pPr>
            <a:r>
              <a:rPr lang="en-US" sz="1600" dirty="0">
                <a:solidFill>
                  <a:srgbClr val="000000"/>
                </a:solidFill>
                <a:latin typeface="Source Sans Pro"/>
              </a:rPr>
              <a:t>Connected Care Silver Option 2</a:t>
            </a:r>
          </a:p>
        </p:txBody>
      </p:sp>
      <p:sp>
        <p:nvSpPr>
          <p:cNvPr id="22" name="TextBox 22"/>
          <p:cNvSpPr txBox="1"/>
          <p:nvPr/>
        </p:nvSpPr>
        <p:spPr>
          <a:xfrm>
            <a:off x="711200" y="4811099"/>
            <a:ext cx="2983756" cy="265073"/>
          </a:xfrm>
          <a:prstGeom prst="rect">
            <a:avLst/>
          </a:prstGeom>
        </p:spPr>
        <p:txBody>
          <a:bodyPr wrap="square" lIns="0" tIns="0" rIns="0" bIns="0" rtlCol="0" anchor="t">
            <a:spAutoFit/>
          </a:bodyPr>
          <a:lstStyle/>
          <a:p>
            <a:pPr algn="ctr" defTabSz="609630">
              <a:lnSpc>
                <a:spcPts val="2239"/>
              </a:lnSpc>
            </a:pPr>
            <a:r>
              <a:rPr lang="en-US" sz="1600" dirty="0">
                <a:solidFill>
                  <a:srgbClr val="000000"/>
                </a:solidFill>
                <a:latin typeface="Source Sans Pro"/>
              </a:rPr>
              <a:t>Connected Care Catastrophic</a:t>
            </a:r>
          </a:p>
        </p:txBody>
      </p:sp>
      <p:sp>
        <p:nvSpPr>
          <p:cNvPr id="23" name="TextBox 23"/>
          <p:cNvSpPr txBox="1"/>
          <p:nvPr/>
        </p:nvSpPr>
        <p:spPr>
          <a:xfrm>
            <a:off x="710998" y="5118439"/>
            <a:ext cx="3403802" cy="265073"/>
          </a:xfrm>
          <a:prstGeom prst="rect">
            <a:avLst/>
          </a:prstGeom>
        </p:spPr>
        <p:txBody>
          <a:bodyPr wrap="square" lIns="0" tIns="0" rIns="0" bIns="0" rtlCol="0" anchor="t">
            <a:spAutoFit/>
          </a:bodyPr>
          <a:lstStyle/>
          <a:p>
            <a:pPr algn="ctr" defTabSz="609630">
              <a:lnSpc>
                <a:spcPts val="2239"/>
              </a:lnSpc>
            </a:pPr>
            <a:r>
              <a:rPr lang="en-US" sz="1600" dirty="0">
                <a:solidFill>
                  <a:srgbClr val="000000"/>
                </a:solidFill>
                <a:latin typeface="Source Sans Pro"/>
              </a:rPr>
              <a:t>Connected Care Expanded Bronze</a:t>
            </a:r>
          </a:p>
        </p:txBody>
      </p:sp>
      <p:sp>
        <p:nvSpPr>
          <p:cNvPr id="24" name="TextBox 24"/>
          <p:cNvSpPr txBox="1"/>
          <p:nvPr/>
        </p:nvSpPr>
        <p:spPr>
          <a:xfrm>
            <a:off x="1019403" y="2024612"/>
            <a:ext cx="1241293" cy="350802"/>
          </a:xfrm>
          <a:prstGeom prst="rect">
            <a:avLst/>
          </a:prstGeom>
        </p:spPr>
        <p:txBody>
          <a:bodyPr wrap="square" lIns="0" tIns="0" rIns="0" bIns="0" rtlCol="0" anchor="t">
            <a:spAutoFit/>
          </a:bodyPr>
          <a:lstStyle/>
          <a:p>
            <a:pPr algn="ctr" defTabSz="609630">
              <a:lnSpc>
                <a:spcPts val="2987"/>
              </a:lnSpc>
            </a:pPr>
            <a:r>
              <a:rPr lang="en-US" sz="2133" dirty="0">
                <a:solidFill>
                  <a:srgbClr val="000000"/>
                </a:solidFill>
                <a:latin typeface="Source Sans Pro Bold"/>
              </a:rPr>
              <a:t>Product</a:t>
            </a:r>
          </a:p>
        </p:txBody>
      </p:sp>
      <p:sp>
        <p:nvSpPr>
          <p:cNvPr id="25" name="TextBox 25"/>
          <p:cNvSpPr txBox="1"/>
          <p:nvPr/>
        </p:nvSpPr>
        <p:spPr>
          <a:xfrm>
            <a:off x="4294988" y="2007994"/>
            <a:ext cx="1179354" cy="735522"/>
          </a:xfrm>
          <a:prstGeom prst="rect">
            <a:avLst/>
          </a:prstGeom>
        </p:spPr>
        <p:txBody>
          <a:bodyPr lIns="0" tIns="0" rIns="0" bIns="0" rtlCol="0" anchor="t">
            <a:spAutoFit/>
          </a:bodyPr>
          <a:lstStyle/>
          <a:p>
            <a:pPr algn="ctr" defTabSz="609630">
              <a:lnSpc>
                <a:spcPts val="2987"/>
              </a:lnSpc>
            </a:pPr>
            <a:r>
              <a:rPr lang="en-US" sz="2133">
                <a:solidFill>
                  <a:srgbClr val="000000"/>
                </a:solidFill>
                <a:latin typeface="Source Sans Pro Bold"/>
              </a:rPr>
              <a:t>2020 Rate</a:t>
            </a:r>
          </a:p>
        </p:txBody>
      </p:sp>
      <p:sp>
        <p:nvSpPr>
          <p:cNvPr id="26" name="TextBox 26"/>
          <p:cNvSpPr txBox="1"/>
          <p:nvPr/>
        </p:nvSpPr>
        <p:spPr>
          <a:xfrm>
            <a:off x="6944273" y="2007994"/>
            <a:ext cx="1179354" cy="735522"/>
          </a:xfrm>
          <a:prstGeom prst="rect">
            <a:avLst/>
          </a:prstGeom>
        </p:spPr>
        <p:txBody>
          <a:bodyPr lIns="0" tIns="0" rIns="0" bIns="0" rtlCol="0" anchor="t">
            <a:spAutoFit/>
          </a:bodyPr>
          <a:lstStyle/>
          <a:p>
            <a:pPr algn="ctr" defTabSz="609630">
              <a:lnSpc>
                <a:spcPts val="2987"/>
              </a:lnSpc>
            </a:pPr>
            <a:r>
              <a:rPr lang="en-US" sz="2133" dirty="0">
                <a:solidFill>
                  <a:srgbClr val="000000"/>
                </a:solidFill>
                <a:latin typeface="Source Sans Pro Bold"/>
              </a:rPr>
              <a:t>2021 Rate</a:t>
            </a:r>
          </a:p>
        </p:txBody>
      </p:sp>
      <p:sp>
        <p:nvSpPr>
          <p:cNvPr id="27" name="TextBox 27"/>
          <p:cNvSpPr txBox="1"/>
          <p:nvPr/>
        </p:nvSpPr>
        <p:spPr>
          <a:xfrm>
            <a:off x="9365196" y="1713062"/>
            <a:ext cx="1502251" cy="656462"/>
          </a:xfrm>
          <a:prstGeom prst="rect">
            <a:avLst/>
          </a:prstGeom>
        </p:spPr>
        <p:txBody>
          <a:bodyPr lIns="0" tIns="0" rIns="0" bIns="0" rtlCol="0" anchor="t">
            <a:spAutoFit/>
          </a:bodyPr>
          <a:lstStyle/>
          <a:p>
            <a:pPr algn="ctr" defTabSz="609630"/>
            <a:r>
              <a:rPr lang="en-US" sz="2133" dirty="0">
                <a:solidFill>
                  <a:srgbClr val="000000"/>
                </a:solidFill>
                <a:latin typeface="Source Sans Pro Bold"/>
              </a:rPr>
              <a:t>Rate Change</a:t>
            </a:r>
          </a:p>
        </p:txBody>
      </p:sp>
      <p:sp>
        <p:nvSpPr>
          <p:cNvPr id="28" name="TextBox 28"/>
          <p:cNvSpPr txBox="1"/>
          <p:nvPr/>
        </p:nvSpPr>
        <p:spPr>
          <a:xfrm>
            <a:off x="4556370" y="2361793"/>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$407.50</a:t>
            </a:r>
          </a:p>
        </p:txBody>
      </p:sp>
      <p:sp>
        <p:nvSpPr>
          <p:cNvPr id="29" name="TextBox 29"/>
          <p:cNvSpPr txBox="1"/>
          <p:nvPr/>
        </p:nvSpPr>
        <p:spPr>
          <a:xfrm>
            <a:off x="7205655" y="2361793"/>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$400.01</a:t>
            </a:r>
          </a:p>
        </p:txBody>
      </p:sp>
      <p:sp>
        <p:nvSpPr>
          <p:cNvPr id="30" name="TextBox 30"/>
          <p:cNvSpPr txBox="1"/>
          <p:nvPr/>
        </p:nvSpPr>
        <p:spPr>
          <a:xfrm>
            <a:off x="9896537" y="2364333"/>
            <a:ext cx="483235"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-1.8%</a:t>
            </a:r>
          </a:p>
        </p:txBody>
      </p:sp>
      <p:sp>
        <p:nvSpPr>
          <p:cNvPr id="31" name="TextBox 31"/>
          <p:cNvSpPr txBox="1"/>
          <p:nvPr/>
        </p:nvSpPr>
        <p:spPr>
          <a:xfrm>
            <a:off x="4556370" y="2678339"/>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$388.93</a:t>
            </a:r>
          </a:p>
        </p:txBody>
      </p:sp>
      <p:sp>
        <p:nvSpPr>
          <p:cNvPr id="32" name="TextBox 32"/>
          <p:cNvSpPr txBox="1"/>
          <p:nvPr/>
        </p:nvSpPr>
        <p:spPr>
          <a:xfrm>
            <a:off x="7205655" y="2678339"/>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$366.64</a:t>
            </a:r>
          </a:p>
        </p:txBody>
      </p:sp>
      <p:sp>
        <p:nvSpPr>
          <p:cNvPr id="33" name="TextBox 33"/>
          <p:cNvSpPr txBox="1"/>
          <p:nvPr/>
        </p:nvSpPr>
        <p:spPr>
          <a:xfrm>
            <a:off x="9896537" y="2680879"/>
            <a:ext cx="483235" cy="547201"/>
          </a:xfrm>
          <a:prstGeom prst="rect">
            <a:avLst/>
          </a:prstGeom>
        </p:spPr>
        <p:txBody>
          <a:bodyPr lIns="0" tIns="0" rIns="0" bIns="0" rtlCol="0" anchor="t">
            <a:spAutoFit/>
          </a:bodyPr>
          <a:lstStyle/>
          <a:p>
            <a:pPr algn="ctr" defTabSz="609630">
              <a:lnSpc>
                <a:spcPts val="2239"/>
              </a:lnSpc>
            </a:pPr>
            <a:r>
              <a:rPr lang="en-US" sz="1600" dirty="0">
                <a:solidFill>
                  <a:srgbClr val="000000"/>
                </a:solidFill>
                <a:latin typeface="Source Sans Pro"/>
              </a:rPr>
              <a:t>-5.7%</a:t>
            </a:r>
          </a:p>
        </p:txBody>
      </p:sp>
      <p:sp>
        <p:nvSpPr>
          <p:cNvPr id="34" name="TextBox 34"/>
          <p:cNvSpPr txBox="1"/>
          <p:nvPr/>
        </p:nvSpPr>
        <p:spPr>
          <a:xfrm>
            <a:off x="4556370" y="2968745"/>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$263.80</a:t>
            </a:r>
          </a:p>
        </p:txBody>
      </p:sp>
      <p:sp>
        <p:nvSpPr>
          <p:cNvPr id="35" name="TextBox 35"/>
          <p:cNvSpPr txBox="1"/>
          <p:nvPr/>
        </p:nvSpPr>
        <p:spPr>
          <a:xfrm>
            <a:off x="7205655" y="2968745"/>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$270.04</a:t>
            </a:r>
          </a:p>
        </p:txBody>
      </p:sp>
      <p:sp>
        <p:nvSpPr>
          <p:cNvPr id="36" name="TextBox 36"/>
          <p:cNvSpPr txBox="1"/>
          <p:nvPr/>
        </p:nvSpPr>
        <p:spPr>
          <a:xfrm>
            <a:off x="9928128" y="2971285"/>
            <a:ext cx="420053"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2.4%</a:t>
            </a:r>
          </a:p>
        </p:txBody>
      </p:sp>
      <p:sp>
        <p:nvSpPr>
          <p:cNvPr id="37" name="TextBox 37"/>
          <p:cNvSpPr txBox="1"/>
          <p:nvPr/>
        </p:nvSpPr>
        <p:spPr>
          <a:xfrm>
            <a:off x="4556370" y="3289283"/>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$410.74</a:t>
            </a:r>
          </a:p>
        </p:txBody>
      </p:sp>
      <p:sp>
        <p:nvSpPr>
          <p:cNvPr id="38" name="TextBox 38"/>
          <p:cNvSpPr txBox="1"/>
          <p:nvPr/>
        </p:nvSpPr>
        <p:spPr>
          <a:xfrm>
            <a:off x="7205655" y="3289283"/>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$411.38</a:t>
            </a:r>
          </a:p>
        </p:txBody>
      </p:sp>
      <p:sp>
        <p:nvSpPr>
          <p:cNvPr id="39" name="TextBox 39"/>
          <p:cNvSpPr txBox="1"/>
          <p:nvPr/>
        </p:nvSpPr>
        <p:spPr>
          <a:xfrm>
            <a:off x="9928128" y="3291823"/>
            <a:ext cx="420053"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0.2%</a:t>
            </a:r>
          </a:p>
        </p:txBody>
      </p:sp>
      <p:sp>
        <p:nvSpPr>
          <p:cNvPr id="40" name="TextBox 40"/>
          <p:cNvSpPr txBox="1"/>
          <p:nvPr/>
        </p:nvSpPr>
        <p:spPr>
          <a:xfrm>
            <a:off x="4556370" y="3586778"/>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$389.12</a:t>
            </a:r>
          </a:p>
        </p:txBody>
      </p:sp>
      <p:sp>
        <p:nvSpPr>
          <p:cNvPr id="41" name="TextBox 41"/>
          <p:cNvSpPr txBox="1"/>
          <p:nvPr/>
        </p:nvSpPr>
        <p:spPr>
          <a:xfrm>
            <a:off x="7205655" y="3586778"/>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$382.05</a:t>
            </a:r>
          </a:p>
        </p:txBody>
      </p:sp>
      <p:sp>
        <p:nvSpPr>
          <p:cNvPr id="42" name="TextBox 42"/>
          <p:cNvSpPr txBox="1"/>
          <p:nvPr/>
        </p:nvSpPr>
        <p:spPr>
          <a:xfrm>
            <a:off x="9896537" y="3589318"/>
            <a:ext cx="483235"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-1.8%</a:t>
            </a:r>
          </a:p>
        </p:txBody>
      </p:sp>
      <p:sp>
        <p:nvSpPr>
          <p:cNvPr id="43" name="TextBox 43"/>
          <p:cNvSpPr txBox="1"/>
          <p:nvPr/>
        </p:nvSpPr>
        <p:spPr>
          <a:xfrm>
            <a:off x="4556370" y="3886201"/>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$265.18</a:t>
            </a:r>
          </a:p>
        </p:txBody>
      </p:sp>
      <p:sp>
        <p:nvSpPr>
          <p:cNvPr id="44" name="TextBox 44"/>
          <p:cNvSpPr txBox="1"/>
          <p:nvPr/>
        </p:nvSpPr>
        <p:spPr>
          <a:xfrm>
            <a:off x="7205655" y="3886201"/>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$278.95</a:t>
            </a:r>
          </a:p>
        </p:txBody>
      </p:sp>
      <p:sp>
        <p:nvSpPr>
          <p:cNvPr id="45" name="TextBox 45"/>
          <p:cNvSpPr txBox="1"/>
          <p:nvPr/>
        </p:nvSpPr>
        <p:spPr>
          <a:xfrm>
            <a:off x="9928128" y="3888741"/>
            <a:ext cx="420053"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5.2%</a:t>
            </a:r>
          </a:p>
        </p:txBody>
      </p:sp>
      <p:sp>
        <p:nvSpPr>
          <p:cNvPr id="46" name="TextBox 46"/>
          <p:cNvSpPr txBox="1"/>
          <p:nvPr/>
        </p:nvSpPr>
        <p:spPr>
          <a:xfrm>
            <a:off x="4556370" y="4189920"/>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$282.24</a:t>
            </a:r>
          </a:p>
        </p:txBody>
      </p:sp>
      <p:sp>
        <p:nvSpPr>
          <p:cNvPr id="47" name="TextBox 47"/>
          <p:cNvSpPr txBox="1"/>
          <p:nvPr/>
        </p:nvSpPr>
        <p:spPr>
          <a:xfrm>
            <a:off x="7205655" y="4189920"/>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$292.65</a:t>
            </a:r>
          </a:p>
        </p:txBody>
      </p:sp>
      <p:sp>
        <p:nvSpPr>
          <p:cNvPr id="48" name="TextBox 48"/>
          <p:cNvSpPr txBox="1"/>
          <p:nvPr/>
        </p:nvSpPr>
        <p:spPr>
          <a:xfrm>
            <a:off x="9928128" y="4192460"/>
            <a:ext cx="420053"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3.7%</a:t>
            </a:r>
          </a:p>
        </p:txBody>
      </p:sp>
      <p:sp>
        <p:nvSpPr>
          <p:cNvPr id="49" name="TextBox 49"/>
          <p:cNvSpPr txBox="1"/>
          <p:nvPr/>
        </p:nvSpPr>
        <p:spPr>
          <a:xfrm>
            <a:off x="4556370" y="4511063"/>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$377.23</a:t>
            </a:r>
          </a:p>
        </p:txBody>
      </p:sp>
      <p:sp>
        <p:nvSpPr>
          <p:cNvPr id="50" name="TextBox 50"/>
          <p:cNvSpPr txBox="1"/>
          <p:nvPr/>
        </p:nvSpPr>
        <p:spPr>
          <a:xfrm>
            <a:off x="7205655" y="4511063"/>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$375.15</a:t>
            </a:r>
          </a:p>
        </p:txBody>
      </p:sp>
      <p:sp>
        <p:nvSpPr>
          <p:cNvPr id="51" name="TextBox 51"/>
          <p:cNvSpPr txBox="1"/>
          <p:nvPr/>
        </p:nvSpPr>
        <p:spPr>
          <a:xfrm>
            <a:off x="9896537" y="4513603"/>
            <a:ext cx="483235"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-0.6%</a:t>
            </a:r>
          </a:p>
        </p:txBody>
      </p:sp>
      <p:sp>
        <p:nvSpPr>
          <p:cNvPr id="52" name="TextBox 52"/>
          <p:cNvSpPr txBox="1"/>
          <p:nvPr/>
        </p:nvSpPr>
        <p:spPr>
          <a:xfrm>
            <a:off x="4556370" y="4808243"/>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$239.28</a:t>
            </a:r>
          </a:p>
        </p:txBody>
      </p:sp>
      <p:sp>
        <p:nvSpPr>
          <p:cNvPr id="53" name="TextBox 53"/>
          <p:cNvSpPr txBox="1"/>
          <p:nvPr/>
        </p:nvSpPr>
        <p:spPr>
          <a:xfrm>
            <a:off x="7205655" y="4808243"/>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$231.16</a:t>
            </a:r>
          </a:p>
        </p:txBody>
      </p:sp>
      <p:sp>
        <p:nvSpPr>
          <p:cNvPr id="54" name="TextBox 54"/>
          <p:cNvSpPr txBox="1"/>
          <p:nvPr/>
        </p:nvSpPr>
        <p:spPr>
          <a:xfrm>
            <a:off x="9896537" y="4810783"/>
            <a:ext cx="483235"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-3.4%</a:t>
            </a:r>
          </a:p>
        </p:txBody>
      </p:sp>
      <p:sp>
        <p:nvSpPr>
          <p:cNvPr id="55" name="TextBox 55"/>
          <p:cNvSpPr txBox="1"/>
          <p:nvPr/>
        </p:nvSpPr>
        <p:spPr>
          <a:xfrm>
            <a:off x="4556370" y="5115899"/>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$278.42</a:t>
            </a:r>
          </a:p>
        </p:txBody>
      </p:sp>
      <p:sp>
        <p:nvSpPr>
          <p:cNvPr id="56" name="TextBox 56"/>
          <p:cNvSpPr txBox="1"/>
          <p:nvPr/>
        </p:nvSpPr>
        <p:spPr>
          <a:xfrm>
            <a:off x="7205655" y="5115899"/>
            <a:ext cx="656590"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$284.84</a:t>
            </a:r>
          </a:p>
        </p:txBody>
      </p:sp>
      <p:sp>
        <p:nvSpPr>
          <p:cNvPr id="57" name="TextBox 57"/>
          <p:cNvSpPr txBox="1"/>
          <p:nvPr/>
        </p:nvSpPr>
        <p:spPr>
          <a:xfrm>
            <a:off x="9928128" y="5118439"/>
            <a:ext cx="420053" cy="547201"/>
          </a:xfrm>
          <a:prstGeom prst="rect">
            <a:avLst/>
          </a:prstGeom>
        </p:spPr>
        <p:txBody>
          <a:bodyPr lIns="0" tIns="0" rIns="0" bIns="0" rtlCol="0" anchor="t">
            <a:spAutoFit/>
          </a:bodyPr>
          <a:lstStyle/>
          <a:p>
            <a:pPr algn="ctr" defTabSz="609630">
              <a:lnSpc>
                <a:spcPts val="2239"/>
              </a:lnSpc>
            </a:pPr>
            <a:r>
              <a:rPr lang="en-US" sz="1600">
                <a:solidFill>
                  <a:srgbClr val="000000"/>
                </a:solidFill>
                <a:latin typeface="Source Sans Pro"/>
              </a:rPr>
              <a:t>2.3%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A9A2"/>
        </a:solidFill>
        <a:effectLst/>
      </p:bgPr>
    </p:bg>
    <p:spTree>
      <p:nvGrpSpPr>
        <p:cNvPr id="1" name=""/>
        <p:cNvGrpSpPr/>
        <p:nvPr/>
      </p:nvGrpSpPr>
      <p:grpSpPr>
        <a:xfrm>
          <a:off x="0" y="0"/>
          <a:ext cx="0" cy="0"/>
          <a:chOff x="0" y="0"/>
          <a:chExt cx="0" cy="0"/>
        </a:xfrm>
      </p:grpSpPr>
      <p:grpSp>
        <p:nvGrpSpPr>
          <p:cNvPr id="2" name="Group 2"/>
          <p:cNvGrpSpPr/>
          <p:nvPr/>
        </p:nvGrpSpPr>
        <p:grpSpPr>
          <a:xfrm>
            <a:off x="620389" y="3150346"/>
            <a:ext cx="649153" cy="649153"/>
            <a:chOff x="0" y="0"/>
            <a:chExt cx="1298305" cy="1298305"/>
          </a:xfrm>
        </p:grpSpPr>
        <p:grpSp>
          <p:nvGrpSpPr>
            <p:cNvPr id="3" name="Group 3"/>
            <p:cNvGrpSpPr/>
            <p:nvPr/>
          </p:nvGrpSpPr>
          <p:grpSpPr>
            <a:xfrm>
              <a:off x="0" y="0"/>
              <a:ext cx="1298305" cy="129830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5" name="Picture 5"/>
            <p:cNvPicPr>
              <a:picLocks noChangeAspect="1"/>
            </p:cNvPicPr>
            <p:nvPr/>
          </p:nvPicPr>
          <p:blipFill>
            <a:blip r:embed="rId2"/>
            <a:srcRect/>
            <a:stretch>
              <a:fillRect/>
            </a:stretch>
          </p:blipFill>
          <p:spPr>
            <a:xfrm>
              <a:off x="179110" y="198869"/>
              <a:ext cx="940085" cy="940085"/>
            </a:xfrm>
            <a:prstGeom prst="rect">
              <a:avLst/>
            </a:prstGeom>
          </p:spPr>
        </p:pic>
      </p:grpSp>
      <p:grpSp>
        <p:nvGrpSpPr>
          <p:cNvPr id="6" name="Group 6"/>
          <p:cNvGrpSpPr/>
          <p:nvPr/>
        </p:nvGrpSpPr>
        <p:grpSpPr>
          <a:xfrm>
            <a:off x="6532498" y="3056010"/>
            <a:ext cx="649153" cy="649153"/>
            <a:chOff x="0" y="0"/>
            <a:chExt cx="1298305" cy="1298305"/>
          </a:xfrm>
        </p:grpSpPr>
        <p:grpSp>
          <p:nvGrpSpPr>
            <p:cNvPr id="7" name="Group 7"/>
            <p:cNvGrpSpPr/>
            <p:nvPr/>
          </p:nvGrpSpPr>
          <p:grpSpPr>
            <a:xfrm>
              <a:off x="0" y="0"/>
              <a:ext cx="1298305" cy="129830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3"/>
            <a:srcRect/>
            <a:stretch>
              <a:fillRect/>
            </a:stretch>
          </p:blipFill>
          <p:spPr>
            <a:xfrm>
              <a:off x="365209" y="137651"/>
              <a:ext cx="567888" cy="1061473"/>
            </a:xfrm>
            <a:prstGeom prst="rect">
              <a:avLst/>
            </a:prstGeom>
          </p:spPr>
        </p:pic>
        <p:pic>
          <p:nvPicPr>
            <p:cNvPr id="10" name="Picture 10"/>
            <p:cNvPicPr>
              <a:picLocks noChangeAspect="1"/>
            </p:cNvPicPr>
            <p:nvPr/>
          </p:nvPicPr>
          <p:blipFill>
            <a:blip r:embed="rId4"/>
            <a:srcRect/>
            <a:stretch>
              <a:fillRect/>
            </a:stretch>
          </p:blipFill>
          <p:spPr>
            <a:xfrm>
              <a:off x="481426" y="369824"/>
              <a:ext cx="672525" cy="721207"/>
            </a:xfrm>
            <a:prstGeom prst="rect">
              <a:avLst/>
            </a:prstGeom>
          </p:spPr>
        </p:pic>
      </p:grpSp>
      <p:grpSp>
        <p:nvGrpSpPr>
          <p:cNvPr id="11" name="Group 11"/>
          <p:cNvGrpSpPr/>
          <p:nvPr/>
        </p:nvGrpSpPr>
        <p:grpSpPr>
          <a:xfrm>
            <a:off x="620389" y="4233767"/>
            <a:ext cx="649153" cy="649153"/>
            <a:chOff x="0" y="0"/>
            <a:chExt cx="1298305" cy="1298305"/>
          </a:xfrm>
        </p:grpSpPr>
        <p:grpSp>
          <p:nvGrpSpPr>
            <p:cNvPr id="12" name="Group 12"/>
            <p:cNvGrpSpPr/>
            <p:nvPr/>
          </p:nvGrpSpPr>
          <p:grpSpPr>
            <a:xfrm>
              <a:off x="0" y="0"/>
              <a:ext cx="1298305" cy="129830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4" name="Picture 14"/>
            <p:cNvPicPr>
              <a:picLocks noChangeAspect="1"/>
            </p:cNvPicPr>
            <p:nvPr/>
          </p:nvPicPr>
          <p:blipFill>
            <a:blip r:embed="rId5"/>
            <a:srcRect/>
            <a:stretch>
              <a:fillRect/>
            </a:stretch>
          </p:blipFill>
          <p:spPr>
            <a:xfrm>
              <a:off x="98565" y="368192"/>
              <a:ext cx="1093855" cy="720577"/>
            </a:xfrm>
            <a:prstGeom prst="rect">
              <a:avLst/>
            </a:prstGeom>
          </p:spPr>
        </p:pic>
      </p:grpSp>
      <p:grpSp>
        <p:nvGrpSpPr>
          <p:cNvPr id="15" name="Group 15"/>
          <p:cNvGrpSpPr/>
          <p:nvPr/>
        </p:nvGrpSpPr>
        <p:grpSpPr>
          <a:xfrm>
            <a:off x="6532498" y="4244250"/>
            <a:ext cx="649153" cy="649153"/>
            <a:chOff x="0" y="0"/>
            <a:chExt cx="1298305" cy="1298305"/>
          </a:xfrm>
        </p:grpSpPr>
        <p:grpSp>
          <p:nvGrpSpPr>
            <p:cNvPr id="16" name="Group 16"/>
            <p:cNvGrpSpPr/>
            <p:nvPr/>
          </p:nvGrpSpPr>
          <p:grpSpPr>
            <a:xfrm>
              <a:off x="0" y="0"/>
              <a:ext cx="1298305" cy="1298305"/>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8" name="Picture 18"/>
            <p:cNvPicPr>
              <a:picLocks noChangeAspect="1"/>
            </p:cNvPicPr>
            <p:nvPr/>
          </p:nvPicPr>
          <p:blipFill>
            <a:blip r:embed="rId6"/>
            <a:srcRect/>
            <a:stretch>
              <a:fillRect/>
            </a:stretch>
          </p:blipFill>
          <p:spPr>
            <a:xfrm>
              <a:off x="422913" y="200745"/>
              <a:ext cx="716930" cy="955906"/>
            </a:xfrm>
            <a:prstGeom prst="rect">
              <a:avLst/>
            </a:prstGeom>
          </p:spPr>
        </p:pic>
      </p:grpSp>
      <p:grpSp>
        <p:nvGrpSpPr>
          <p:cNvPr id="19" name="Group 19"/>
          <p:cNvGrpSpPr/>
          <p:nvPr/>
        </p:nvGrpSpPr>
        <p:grpSpPr>
          <a:xfrm>
            <a:off x="620389" y="5393888"/>
            <a:ext cx="649153" cy="649153"/>
            <a:chOff x="0" y="0"/>
            <a:chExt cx="1298305" cy="1298305"/>
          </a:xfrm>
        </p:grpSpPr>
        <p:grpSp>
          <p:nvGrpSpPr>
            <p:cNvPr id="20" name="Group 20"/>
            <p:cNvGrpSpPr/>
            <p:nvPr/>
          </p:nvGrpSpPr>
          <p:grpSpPr>
            <a:xfrm>
              <a:off x="0" y="0"/>
              <a:ext cx="1298305" cy="129830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22" name="Picture 22"/>
            <p:cNvPicPr>
              <a:picLocks noChangeAspect="1"/>
            </p:cNvPicPr>
            <p:nvPr/>
          </p:nvPicPr>
          <p:blipFill>
            <a:blip r:embed="rId7"/>
            <a:srcRect/>
            <a:stretch>
              <a:fillRect/>
            </a:stretch>
          </p:blipFill>
          <p:spPr>
            <a:xfrm>
              <a:off x="34745" y="38404"/>
              <a:ext cx="1221496" cy="1221496"/>
            </a:xfrm>
            <a:prstGeom prst="rect">
              <a:avLst/>
            </a:prstGeom>
          </p:spPr>
        </p:pic>
      </p:grpSp>
      <p:grpSp>
        <p:nvGrpSpPr>
          <p:cNvPr id="23" name="Group 23"/>
          <p:cNvGrpSpPr>
            <a:grpSpLocks noChangeAspect="1"/>
          </p:cNvGrpSpPr>
          <p:nvPr/>
        </p:nvGrpSpPr>
        <p:grpSpPr>
          <a:xfrm>
            <a:off x="-1214948" y="-1209311"/>
            <a:ext cx="6887274" cy="4432859"/>
            <a:chOff x="0" y="0"/>
            <a:chExt cx="5513070" cy="3548380"/>
          </a:xfrm>
        </p:grpSpPr>
        <p:sp>
          <p:nvSpPr>
            <p:cNvPr id="24" name="Freeform 2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8"/>
              <a:stretch>
                <a:fillRect l="-23" t="-3732"/>
              </a:stretch>
            </a:blipFill>
          </p:spPr>
        </p:sp>
      </p:grpSp>
      <p:sp>
        <p:nvSpPr>
          <p:cNvPr id="25" name="TextBox 25"/>
          <p:cNvSpPr txBox="1"/>
          <p:nvPr/>
        </p:nvSpPr>
        <p:spPr>
          <a:xfrm>
            <a:off x="1394048" y="3024260"/>
            <a:ext cx="4684481" cy="822533"/>
          </a:xfrm>
          <a:prstGeom prst="rect">
            <a:avLst/>
          </a:prstGeom>
        </p:spPr>
        <p:txBody>
          <a:bodyPr lIns="0" tIns="0" rIns="0" bIns="0" rtlCol="0" anchor="t">
            <a:spAutoFit/>
          </a:bodyPr>
          <a:lstStyle/>
          <a:p>
            <a:pPr defTabSz="609630">
              <a:lnSpc>
                <a:spcPts val="2239"/>
              </a:lnSpc>
            </a:pPr>
            <a:r>
              <a:rPr lang="en-US" sz="1600">
                <a:solidFill>
                  <a:srgbClr val="FFFFFF"/>
                </a:solidFill>
                <a:latin typeface="Source Sans Pro Bold"/>
              </a:rPr>
              <a:t>We believe in whole body health. Each member has a reimbursement credit for annual dental and vision exams.  </a:t>
            </a:r>
          </a:p>
        </p:txBody>
      </p:sp>
      <p:sp>
        <p:nvSpPr>
          <p:cNvPr id="26" name="TextBox 26"/>
          <p:cNvSpPr txBox="1"/>
          <p:nvPr/>
        </p:nvSpPr>
        <p:spPr>
          <a:xfrm>
            <a:off x="7463069" y="2957084"/>
            <a:ext cx="4043131" cy="822533"/>
          </a:xfrm>
          <a:prstGeom prst="rect">
            <a:avLst/>
          </a:prstGeom>
        </p:spPr>
        <p:txBody>
          <a:bodyPr lIns="0" tIns="0" rIns="0" bIns="0" rtlCol="0" anchor="t">
            <a:spAutoFit/>
          </a:bodyPr>
          <a:lstStyle/>
          <a:p>
            <a:pPr defTabSz="609630">
              <a:lnSpc>
                <a:spcPts val="2239"/>
              </a:lnSpc>
            </a:pPr>
            <a:r>
              <a:rPr lang="en-US" sz="1600">
                <a:solidFill>
                  <a:srgbClr val="FFFFFF"/>
                </a:solidFill>
                <a:latin typeface="Source Sans Pro Bold"/>
              </a:rPr>
              <a:t>Members have access to board certified doctors wherever they go, 24/7 via their phone, tablet or computer. </a:t>
            </a:r>
          </a:p>
        </p:txBody>
      </p:sp>
      <p:sp>
        <p:nvSpPr>
          <p:cNvPr id="27" name="TextBox 27"/>
          <p:cNvSpPr txBox="1"/>
          <p:nvPr/>
        </p:nvSpPr>
        <p:spPr>
          <a:xfrm>
            <a:off x="1394048" y="4202017"/>
            <a:ext cx="3523883" cy="822533"/>
          </a:xfrm>
          <a:prstGeom prst="rect">
            <a:avLst/>
          </a:prstGeom>
        </p:spPr>
        <p:txBody>
          <a:bodyPr lIns="0" tIns="0" rIns="0" bIns="0" rtlCol="0" anchor="t">
            <a:spAutoFit/>
          </a:bodyPr>
          <a:lstStyle/>
          <a:p>
            <a:pPr defTabSz="609630">
              <a:lnSpc>
                <a:spcPts val="2239"/>
              </a:lnSpc>
            </a:pPr>
            <a:r>
              <a:rPr lang="en-US" sz="1600">
                <a:solidFill>
                  <a:srgbClr val="FFFFFF"/>
                </a:solidFill>
                <a:latin typeface="Source Sans Pro Bold"/>
              </a:rPr>
              <a:t>The CO-OP covers travel expenses for members in need of certain out-of-state care. </a:t>
            </a:r>
          </a:p>
        </p:txBody>
      </p:sp>
      <p:sp>
        <p:nvSpPr>
          <p:cNvPr id="28" name="TextBox 28"/>
          <p:cNvSpPr txBox="1"/>
          <p:nvPr/>
        </p:nvSpPr>
        <p:spPr>
          <a:xfrm>
            <a:off x="1394049" y="5475047"/>
            <a:ext cx="3281011" cy="822533"/>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Source Sans Pro Bold"/>
              </a:rPr>
              <a:t> We proudly cover 100% of preventive check-ups and screenings.</a:t>
            </a:r>
          </a:p>
        </p:txBody>
      </p:sp>
      <p:sp>
        <p:nvSpPr>
          <p:cNvPr id="29" name="TextBox 29"/>
          <p:cNvSpPr txBox="1"/>
          <p:nvPr/>
        </p:nvSpPr>
        <p:spPr>
          <a:xfrm>
            <a:off x="7463069" y="4202017"/>
            <a:ext cx="3523883" cy="822533"/>
          </a:xfrm>
          <a:prstGeom prst="rect">
            <a:avLst/>
          </a:prstGeom>
        </p:spPr>
        <p:txBody>
          <a:bodyPr lIns="0" tIns="0" rIns="0" bIns="0" rtlCol="0" anchor="t">
            <a:spAutoFit/>
          </a:bodyPr>
          <a:lstStyle/>
          <a:p>
            <a:pPr defTabSz="609630">
              <a:lnSpc>
                <a:spcPts val="2239"/>
              </a:lnSpc>
            </a:pPr>
            <a:r>
              <a:rPr lang="en-US" sz="1600">
                <a:solidFill>
                  <a:srgbClr val="FFFFFF"/>
                </a:solidFill>
                <a:latin typeface="Source Sans Pro Bold"/>
              </a:rPr>
              <a:t>The CO-OP's pharmacy program offers hundreds of drugs at zero cost for members.</a:t>
            </a:r>
          </a:p>
        </p:txBody>
      </p:sp>
      <p:sp>
        <p:nvSpPr>
          <p:cNvPr id="30" name="TextBox 30"/>
          <p:cNvSpPr txBox="1"/>
          <p:nvPr/>
        </p:nvSpPr>
        <p:spPr>
          <a:xfrm>
            <a:off x="2166697" y="3635665"/>
            <a:ext cx="1376653" cy="221536"/>
          </a:xfrm>
          <a:prstGeom prst="rect">
            <a:avLst/>
          </a:prstGeom>
        </p:spPr>
        <p:txBody>
          <a:bodyPr lIns="0" tIns="0" rIns="0" bIns="0" rtlCol="0" anchor="t">
            <a:spAutoFit/>
          </a:bodyPr>
          <a:lstStyle/>
          <a:p>
            <a:pPr defTabSz="609630">
              <a:lnSpc>
                <a:spcPts val="1861"/>
              </a:lnSpc>
            </a:pPr>
            <a:r>
              <a:rPr lang="en-US" sz="1329">
                <a:solidFill>
                  <a:srgbClr val="FFFFFF"/>
                </a:solidFill>
                <a:latin typeface="Source Sans Pro Bold Italics"/>
              </a:rPr>
              <a:t>*Group plans vary</a:t>
            </a:r>
          </a:p>
        </p:txBody>
      </p:sp>
      <p:sp>
        <p:nvSpPr>
          <p:cNvPr id="31" name="TextBox 31"/>
          <p:cNvSpPr txBox="1"/>
          <p:nvPr/>
        </p:nvSpPr>
        <p:spPr>
          <a:xfrm>
            <a:off x="6276080" y="537973"/>
            <a:ext cx="5097490" cy="1179810"/>
          </a:xfrm>
          <a:prstGeom prst="rect">
            <a:avLst/>
          </a:prstGeom>
        </p:spPr>
        <p:txBody>
          <a:bodyPr lIns="0" tIns="0" rIns="0" bIns="0" rtlCol="0" anchor="t">
            <a:spAutoFit/>
          </a:bodyPr>
          <a:lstStyle/>
          <a:p>
            <a:pPr defTabSz="609630">
              <a:lnSpc>
                <a:spcPts val="4602"/>
              </a:lnSpc>
            </a:pPr>
            <a:r>
              <a:rPr lang="en-US" sz="4262">
                <a:solidFill>
                  <a:srgbClr val="FFFFFF"/>
                </a:solidFill>
                <a:latin typeface="Oswald Bold"/>
              </a:rPr>
              <a:t>2021 PRODUCTS AND BENEFITS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2A9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440444" y="6151719"/>
            <a:ext cx="2395078" cy="580807"/>
          </a:xfrm>
          <a:prstGeom prst="rect">
            <a:avLst/>
          </a:prstGeom>
        </p:spPr>
      </p:pic>
      <p:pic>
        <p:nvPicPr>
          <p:cNvPr id="3" name="Picture 3"/>
          <p:cNvPicPr>
            <a:picLocks noChangeAspect="1"/>
          </p:cNvPicPr>
          <p:nvPr/>
        </p:nvPicPr>
        <p:blipFill>
          <a:blip r:embed="rId3"/>
          <a:srcRect l="10928" t="4921" r="10287" b="5505"/>
          <a:stretch>
            <a:fillRect/>
          </a:stretch>
        </p:blipFill>
        <p:spPr>
          <a:xfrm>
            <a:off x="6054207" y="1914908"/>
            <a:ext cx="5663659" cy="3588425"/>
          </a:xfrm>
          <a:prstGeom prst="rect">
            <a:avLst/>
          </a:prstGeom>
        </p:spPr>
      </p:pic>
      <p:sp>
        <p:nvSpPr>
          <p:cNvPr id="4" name="TextBox 4"/>
          <p:cNvSpPr txBox="1"/>
          <p:nvPr/>
        </p:nvSpPr>
        <p:spPr>
          <a:xfrm>
            <a:off x="185186" y="730251"/>
            <a:ext cx="12458262" cy="1128514"/>
          </a:xfrm>
          <a:prstGeom prst="rect">
            <a:avLst/>
          </a:prstGeom>
        </p:spPr>
        <p:txBody>
          <a:bodyPr lIns="0" tIns="0" rIns="0" bIns="0" rtlCol="0" anchor="t">
            <a:spAutoFit/>
          </a:bodyPr>
          <a:lstStyle/>
          <a:p>
            <a:pPr defTabSz="609630">
              <a:lnSpc>
                <a:spcPts val="4447"/>
              </a:lnSpc>
            </a:pPr>
            <a:r>
              <a:rPr lang="en-US" sz="4118">
                <a:solidFill>
                  <a:srgbClr val="FFFFFF"/>
                </a:solidFill>
                <a:latin typeface="Oswald"/>
              </a:rPr>
              <a:t>VALUE-BASED PREVENTIVE DRUG LIST FOR 2021</a:t>
            </a:r>
          </a:p>
        </p:txBody>
      </p:sp>
      <p:sp>
        <p:nvSpPr>
          <p:cNvPr id="5" name="TextBox 5"/>
          <p:cNvSpPr txBox="1"/>
          <p:nvPr/>
        </p:nvSpPr>
        <p:spPr>
          <a:xfrm>
            <a:off x="0" y="1826008"/>
            <a:ext cx="5924709" cy="3647217"/>
          </a:xfrm>
          <a:prstGeom prst="rect">
            <a:avLst/>
          </a:prstGeom>
        </p:spPr>
        <p:txBody>
          <a:bodyPr lIns="0" tIns="0" rIns="0" bIns="0" rtlCol="0" anchor="t">
            <a:spAutoFit/>
          </a:bodyPr>
          <a:lstStyle/>
          <a:p>
            <a:pPr marL="417336" lvl="1" indent="-208668" defTabSz="609630">
              <a:lnSpc>
                <a:spcPts val="3247"/>
              </a:lnSpc>
              <a:buFont typeface="Arial"/>
              <a:buChar char="•"/>
            </a:pPr>
            <a:r>
              <a:rPr lang="en-US" sz="1933">
                <a:solidFill>
                  <a:srgbClr val="FFFFFF"/>
                </a:solidFill>
                <a:latin typeface="Source Sans Pro Bold"/>
              </a:rPr>
              <a:t>Provides NO Cost Share Drugs Before Deductible</a:t>
            </a:r>
          </a:p>
          <a:p>
            <a:pPr marL="417336" lvl="1" indent="-208668" defTabSz="609630">
              <a:lnSpc>
                <a:spcPts val="3247"/>
              </a:lnSpc>
              <a:buFont typeface="Arial"/>
              <a:buChar char="•"/>
            </a:pPr>
            <a:r>
              <a:rPr lang="en-US" sz="1933">
                <a:solidFill>
                  <a:srgbClr val="FFFFFF"/>
                </a:solidFill>
                <a:latin typeface="Source Sans Pro Bold"/>
              </a:rPr>
              <a:t>For ALL Plans in all Three States (MT, ID, and WY)</a:t>
            </a:r>
          </a:p>
          <a:p>
            <a:pPr marL="417336" lvl="1" indent="-208668" defTabSz="609630">
              <a:lnSpc>
                <a:spcPts val="3247"/>
              </a:lnSpc>
              <a:buFont typeface="Arial"/>
              <a:buChar char="•"/>
            </a:pPr>
            <a:r>
              <a:rPr lang="en-US" sz="1933">
                <a:solidFill>
                  <a:srgbClr val="FFFFFF"/>
                </a:solidFill>
                <a:latin typeface="Source Sans Pro Bold"/>
              </a:rPr>
              <a:t>Added More Drugs at No Cost, Including Drugs for</a:t>
            </a:r>
          </a:p>
          <a:p>
            <a:pPr marL="834670" lvl="2" indent="-278223" defTabSz="609630">
              <a:lnSpc>
                <a:spcPts val="3247"/>
              </a:lnSpc>
              <a:buFont typeface="Arial"/>
              <a:buChar char="⚬"/>
            </a:pPr>
            <a:r>
              <a:rPr lang="en-US" sz="1933">
                <a:solidFill>
                  <a:srgbClr val="FFFFFF"/>
                </a:solidFill>
                <a:latin typeface="Source Sans Pro Bold"/>
              </a:rPr>
              <a:t>Cardiovascular Disease</a:t>
            </a:r>
          </a:p>
          <a:p>
            <a:pPr marL="834670" lvl="2" indent="-278223" defTabSz="609630">
              <a:lnSpc>
                <a:spcPts val="3247"/>
              </a:lnSpc>
              <a:buFont typeface="Arial"/>
              <a:buChar char="⚬"/>
            </a:pPr>
            <a:r>
              <a:rPr lang="en-US" sz="1933">
                <a:solidFill>
                  <a:srgbClr val="FFFFFF"/>
                </a:solidFill>
                <a:latin typeface="Source Sans Pro Bold"/>
              </a:rPr>
              <a:t>Diabetes (Including Many Insulins)</a:t>
            </a:r>
          </a:p>
          <a:p>
            <a:pPr marL="834670" lvl="2" indent="-278223" defTabSz="609630">
              <a:lnSpc>
                <a:spcPts val="3247"/>
              </a:lnSpc>
              <a:buFont typeface="Arial"/>
              <a:buChar char="⚬"/>
            </a:pPr>
            <a:r>
              <a:rPr lang="en-US" sz="1933">
                <a:solidFill>
                  <a:srgbClr val="FFFFFF"/>
                </a:solidFill>
                <a:latin typeface="Source Sans Pro Bold"/>
              </a:rPr>
              <a:t>Asthma/COPD</a:t>
            </a:r>
          </a:p>
          <a:p>
            <a:pPr marL="834670" lvl="2" indent="-278223" defTabSz="609630">
              <a:lnSpc>
                <a:spcPts val="3247"/>
              </a:lnSpc>
              <a:buFont typeface="Arial"/>
              <a:buChar char="⚬"/>
            </a:pPr>
            <a:r>
              <a:rPr lang="en-US" sz="1933">
                <a:solidFill>
                  <a:srgbClr val="FFFFFF"/>
                </a:solidFill>
                <a:latin typeface="Source Sans Pro Bold"/>
              </a:rPr>
              <a:t>Depression</a:t>
            </a:r>
          </a:p>
          <a:p>
            <a:pPr marL="834670" lvl="2" indent="-278223" defTabSz="609630">
              <a:lnSpc>
                <a:spcPts val="3247"/>
              </a:lnSpc>
              <a:buFont typeface="Arial"/>
              <a:buChar char="⚬"/>
            </a:pPr>
            <a:r>
              <a:rPr lang="en-US" sz="1933">
                <a:solidFill>
                  <a:srgbClr val="FFFFFF"/>
                </a:solidFill>
                <a:latin typeface="Source Sans Pro Bold"/>
              </a:rPr>
              <a:t>Osteoporosis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41726" y="169281"/>
            <a:ext cx="3722476" cy="870129"/>
          </a:xfrm>
          <a:prstGeom prst="rect">
            <a:avLst/>
          </a:prstGeom>
        </p:spPr>
      </p:pic>
      <p:grpSp>
        <p:nvGrpSpPr>
          <p:cNvPr id="3" name="Group 3"/>
          <p:cNvGrpSpPr/>
          <p:nvPr/>
        </p:nvGrpSpPr>
        <p:grpSpPr>
          <a:xfrm>
            <a:off x="2547569" y="1470197"/>
            <a:ext cx="2206363" cy="1081648"/>
            <a:chOff x="0" y="0"/>
            <a:chExt cx="4412726" cy="2163296"/>
          </a:xfrm>
        </p:grpSpPr>
        <p:pic>
          <p:nvPicPr>
            <p:cNvPr id="4" name="Picture 4"/>
            <p:cNvPicPr>
              <a:picLocks noChangeAspect="1"/>
            </p:cNvPicPr>
            <p:nvPr/>
          </p:nvPicPr>
          <p:blipFill>
            <a:blip r:embed="rId3"/>
            <a:srcRect l="13283" r="13283"/>
            <a:stretch>
              <a:fillRect/>
            </a:stretch>
          </p:blipFill>
          <p:spPr>
            <a:xfrm>
              <a:off x="0" y="0"/>
              <a:ext cx="4412724" cy="2163296"/>
            </a:xfrm>
            <a:prstGeom prst="rect">
              <a:avLst/>
            </a:prstGeom>
          </p:spPr>
        </p:pic>
        <p:sp>
          <p:nvSpPr>
            <p:cNvPr id="5" name="TextBox 5"/>
            <p:cNvSpPr txBox="1"/>
            <p:nvPr/>
          </p:nvSpPr>
          <p:spPr>
            <a:xfrm>
              <a:off x="101870" y="408040"/>
              <a:ext cx="4310856" cy="538608"/>
            </a:xfrm>
            <a:prstGeom prst="rect">
              <a:avLst/>
            </a:prstGeom>
          </p:spPr>
          <p:txBody>
            <a:bodyPr lIns="0" tIns="0" rIns="0" bIns="0" rtlCol="0" anchor="t">
              <a:spAutoFit/>
            </a:bodyPr>
            <a:lstStyle/>
            <a:p>
              <a:pPr defTabSz="609630">
                <a:lnSpc>
                  <a:spcPts val="2115"/>
                </a:lnSpc>
              </a:pPr>
              <a:r>
                <a:rPr lang="en-US" sz="2014">
                  <a:solidFill>
                    <a:srgbClr val="FFFFFF"/>
                  </a:solidFill>
                  <a:latin typeface="Source Sans Pro Bold"/>
                </a:rPr>
                <a:t>Open 24/7.</a:t>
              </a:r>
            </a:p>
          </p:txBody>
        </p:sp>
      </p:grpSp>
      <p:sp>
        <p:nvSpPr>
          <p:cNvPr id="6" name="TextBox 6"/>
          <p:cNvSpPr txBox="1"/>
          <p:nvPr/>
        </p:nvSpPr>
        <p:spPr>
          <a:xfrm>
            <a:off x="423759" y="2583595"/>
            <a:ext cx="6332231" cy="3818225"/>
          </a:xfrm>
          <a:prstGeom prst="rect">
            <a:avLst/>
          </a:prstGeom>
        </p:spPr>
        <p:txBody>
          <a:bodyPr lIns="0" tIns="0" rIns="0" bIns="0" rtlCol="0" anchor="t">
            <a:spAutoFit/>
          </a:bodyPr>
          <a:lstStyle/>
          <a:p>
            <a:pPr marL="378420" lvl="1" indent="-189210" defTabSz="609630">
              <a:lnSpc>
                <a:spcPts val="2453"/>
              </a:lnSpc>
              <a:buFont typeface="Arial"/>
              <a:buChar char="•"/>
            </a:pPr>
            <a:r>
              <a:rPr lang="en-US" sz="1753">
                <a:solidFill>
                  <a:srgbClr val="000000"/>
                </a:solidFill>
                <a:latin typeface="Source Sans Pro Bold"/>
              </a:rPr>
              <a:t>Cost-Effective - Copay for Urgent Care for Traditional Plans (Currently $0, due to COVID-19)</a:t>
            </a:r>
          </a:p>
          <a:p>
            <a:pPr marL="378420" lvl="1" indent="-189210" defTabSz="609630">
              <a:lnSpc>
                <a:spcPts val="2453"/>
              </a:lnSpc>
              <a:buFont typeface="Arial"/>
              <a:buChar char="•"/>
            </a:pPr>
            <a:r>
              <a:rPr lang="en-US" sz="1753">
                <a:solidFill>
                  <a:srgbClr val="000000"/>
                </a:solidFill>
                <a:latin typeface="Source Sans Pro Bold"/>
              </a:rPr>
              <a:t>Urgent Care Can Treat Conditions Such as</a:t>
            </a:r>
          </a:p>
          <a:p>
            <a:pPr marL="756841" lvl="2" indent="-252280" defTabSz="609630">
              <a:lnSpc>
                <a:spcPts val="2453"/>
              </a:lnSpc>
              <a:buFont typeface="Arial"/>
              <a:buChar char="⚬"/>
            </a:pPr>
            <a:r>
              <a:rPr lang="en-US" sz="1753">
                <a:solidFill>
                  <a:srgbClr val="000000"/>
                </a:solidFill>
                <a:latin typeface="Source Sans Pro Bold"/>
              </a:rPr>
              <a:t>Bladder Infections, Bronchitis, Fevers, Pink Eye, Rash, Sinus Problems, Stomachaches </a:t>
            </a:r>
          </a:p>
          <a:p>
            <a:pPr marL="378420" lvl="1" indent="-189210" defTabSz="609630">
              <a:lnSpc>
                <a:spcPts val="2453"/>
              </a:lnSpc>
              <a:buFont typeface="Arial"/>
              <a:buChar char="•"/>
            </a:pPr>
            <a:r>
              <a:rPr lang="en-US" sz="1753">
                <a:solidFill>
                  <a:srgbClr val="000000"/>
                </a:solidFill>
                <a:latin typeface="Source Sans Pro Bold"/>
              </a:rPr>
              <a:t>Behavior Health Care (15-50 Minute Visits)</a:t>
            </a:r>
          </a:p>
          <a:p>
            <a:pPr marL="756841" lvl="2" indent="-252280" defTabSz="609630">
              <a:lnSpc>
                <a:spcPts val="2453"/>
              </a:lnSpc>
              <a:buFont typeface="Arial"/>
              <a:buChar char="⚬"/>
            </a:pPr>
            <a:r>
              <a:rPr lang="en-US" sz="1753">
                <a:solidFill>
                  <a:srgbClr val="000000"/>
                </a:solidFill>
                <a:latin typeface="Source Sans Pro Bold"/>
              </a:rPr>
              <a:t>Urgent Care - Less Than 3 Minutes</a:t>
            </a:r>
          </a:p>
          <a:p>
            <a:pPr marL="756841" lvl="2" indent="-252280" defTabSz="609630">
              <a:lnSpc>
                <a:spcPts val="2453"/>
              </a:lnSpc>
              <a:buFont typeface="Arial"/>
              <a:buChar char="⚬"/>
            </a:pPr>
            <a:r>
              <a:rPr lang="en-US" sz="1753">
                <a:solidFill>
                  <a:srgbClr val="000000"/>
                </a:solidFill>
                <a:latin typeface="Source Sans Pro Bold"/>
              </a:rPr>
              <a:t>Behavioral Health - Less than 24 Hours</a:t>
            </a:r>
          </a:p>
          <a:p>
            <a:pPr marL="756841" lvl="2" indent="-252280" defTabSz="609630">
              <a:lnSpc>
                <a:spcPts val="2453"/>
              </a:lnSpc>
              <a:buFont typeface="Arial"/>
              <a:buChar char="⚬"/>
            </a:pPr>
            <a:r>
              <a:rPr lang="en-US" sz="1753">
                <a:solidFill>
                  <a:srgbClr val="000000"/>
                </a:solidFill>
                <a:latin typeface="Source Sans Pro Bold"/>
              </a:rPr>
              <a:t>No Crisis Care</a:t>
            </a:r>
          </a:p>
          <a:p>
            <a:pPr marL="378420" lvl="1" indent="-189210" defTabSz="609630">
              <a:lnSpc>
                <a:spcPts val="2453"/>
              </a:lnSpc>
              <a:buFont typeface="Arial"/>
              <a:buChar char="•"/>
            </a:pPr>
            <a:r>
              <a:rPr lang="en-US" sz="1753">
                <a:solidFill>
                  <a:srgbClr val="000000"/>
                </a:solidFill>
                <a:latin typeface="Source Sans Pro Bold"/>
              </a:rPr>
              <a:t>Providers Can Order Scripts &amp; Labs</a:t>
            </a:r>
          </a:p>
          <a:p>
            <a:pPr marL="378420" lvl="1" indent="-189210" defTabSz="609630">
              <a:lnSpc>
                <a:spcPts val="2453"/>
              </a:lnSpc>
              <a:buFont typeface="Arial"/>
              <a:buChar char="•"/>
            </a:pPr>
            <a:r>
              <a:rPr lang="en-US" sz="1753">
                <a:solidFill>
                  <a:srgbClr val="000000"/>
                </a:solidFill>
                <a:latin typeface="Source Sans Pro Bold"/>
              </a:rPr>
              <a:t>Repeat Provider Services</a:t>
            </a:r>
          </a:p>
          <a:p>
            <a:pPr marL="378420" lvl="1" indent="-189210" defTabSz="609630">
              <a:lnSpc>
                <a:spcPts val="2453"/>
              </a:lnSpc>
              <a:buFont typeface="Arial"/>
              <a:buChar char="•"/>
            </a:pPr>
            <a:r>
              <a:rPr lang="en-US" sz="1753">
                <a:solidFill>
                  <a:srgbClr val="000000"/>
                </a:solidFill>
                <a:latin typeface="Source Sans Pro Bold"/>
              </a:rPr>
              <a:t>To Access, Download the Doctor On Demand App</a:t>
            </a:r>
          </a:p>
        </p:txBody>
      </p:sp>
      <p:pic>
        <p:nvPicPr>
          <p:cNvPr id="7" name="Picture 7"/>
          <p:cNvPicPr>
            <a:picLocks noChangeAspect="1"/>
          </p:cNvPicPr>
          <p:nvPr/>
        </p:nvPicPr>
        <p:blipFill>
          <a:blip r:embed="rId4"/>
          <a:srcRect/>
          <a:stretch>
            <a:fillRect/>
          </a:stretch>
        </p:blipFill>
        <p:spPr>
          <a:xfrm>
            <a:off x="5596281" y="217416"/>
            <a:ext cx="5603607" cy="1348586"/>
          </a:xfrm>
          <a:prstGeom prst="rect">
            <a:avLst/>
          </a:prstGeom>
        </p:spPr>
      </p:pic>
      <p:grpSp>
        <p:nvGrpSpPr>
          <p:cNvPr id="8" name="Group 8"/>
          <p:cNvGrpSpPr>
            <a:grpSpLocks noChangeAspect="1"/>
          </p:cNvGrpSpPr>
          <p:nvPr/>
        </p:nvGrpSpPr>
        <p:grpSpPr>
          <a:xfrm>
            <a:off x="5618042" y="1953823"/>
            <a:ext cx="8195681" cy="5274990"/>
            <a:chOff x="0" y="0"/>
            <a:chExt cx="5513070" cy="3548380"/>
          </a:xfrm>
        </p:grpSpPr>
        <p:sp>
          <p:nvSpPr>
            <p:cNvPr id="9" name="Freeform 9"/>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23" t="-1795" b="-1807"/>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F44B4BB-A964-4C2A-B5F0-42E69C9E3B64}"/>
              </a:ext>
            </a:extLst>
          </p:cNvPr>
          <p:cNvSpPr>
            <a:spLocks noGrp="1"/>
          </p:cNvSpPr>
          <p:nvPr>
            <p:ph type="title"/>
          </p:nvPr>
        </p:nvSpPr>
        <p:spPr>
          <a:xfrm>
            <a:off x="388620" y="-113447"/>
            <a:ext cx="10058400" cy="1240911"/>
          </a:xfrm>
        </p:spPr>
        <p:txBody>
          <a:bodyPr anchor="b">
            <a:normAutofit/>
          </a:bodyPr>
          <a:lstStyle/>
          <a:p>
            <a:r>
              <a:rPr lang="en-US" dirty="0"/>
              <a:t>MPCA &amp; Cover Montana</a:t>
            </a:r>
          </a:p>
        </p:txBody>
      </p:sp>
      <p:sp>
        <p:nvSpPr>
          <p:cNvPr id="11" name="Text Placeholder 3">
            <a:extLst>
              <a:ext uri="{FF2B5EF4-FFF2-40B4-BE49-F238E27FC236}">
                <a16:creationId xmlns:a16="http://schemas.microsoft.com/office/drawing/2014/main" id="{AF376F7A-A3A2-4FC5-989D-8DE7ABD86DE8}"/>
              </a:ext>
            </a:extLst>
          </p:cNvPr>
          <p:cNvSpPr>
            <a:spLocks noGrp="1"/>
          </p:cNvSpPr>
          <p:nvPr>
            <p:ph sz="half" idx="1"/>
          </p:nvPr>
        </p:nvSpPr>
        <p:spPr>
          <a:xfrm>
            <a:off x="388620" y="1292955"/>
            <a:ext cx="5612130" cy="4069933"/>
          </a:xfrm>
        </p:spPr>
        <p:txBody>
          <a:bodyPr>
            <a:normAutofit lnSpcReduction="10000"/>
          </a:bodyPr>
          <a:lstStyle/>
          <a:p>
            <a:pPr fontAlgn="base">
              <a:lnSpc>
                <a:spcPct val="100000"/>
              </a:lnSpc>
            </a:pPr>
            <a:r>
              <a:rPr lang="en-US" sz="1800" dirty="0"/>
              <a:t>The </a:t>
            </a:r>
            <a:r>
              <a:rPr lang="en-US" sz="1800" b="1" dirty="0"/>
              <a:t>Mission</a:t>
            </a:r>
            <a:r>
              <a:rPr lang="en-US" sz="1800" dirty="0"/>
              <a:t> of the Montana Primary Care Association is to promote integrated primary healthcare to achieve health and well-being for Montana’s most vulnerable populations.</a:t>
            </a:r>
          </a:p>
          <a:p>
            <a:pPr fontAlgn="base">
              <a:lnSpc>
                <a:spcPct val="100000"/>
              </a:lnSpc>
            </a:pPr>
            <a:r>
              <a:rPr lang="en-US" sz="1800" dirty="0"/>
              <a:t>The </a:t>
            </a:r>
            <a:r>
              <a:rPr lang="en-US" sz="1800" b="1" dirty="0"/>
              <a:t>Vision</a:t>
            </a:r>
            <a:r>
              <a:rPr lang="en-US" sz="1800" dirty="0"/>
              <a:t> of MPCA is health equity for all Montanans.</a:t>
            </a:r>
          </a:p>
          <a:p>
            <a:pPr fontAlgn="base">
              <a:lnSpc>
                <a:spcPct val="100000"/>
              </a:lnSpc>
            </a:pPr>
            <a:r>
              <a:rPr lang="en-US" sz="1800" dirty="0"/>
              <a:t>MPCA values integrity, collaborations, and innovation.</a:t>
            </a:r>
          </a:p>
          <a:p>
            <a:pPr>
              <a:lnSpc>
                <a:spcPct val="100000"/>
              </a:lnSpc>
            </a:pPr>
            <a:r>
              <a:rPr lang="en-US" sz="1800" dirty="0"/>
              <a:t>The Montana Primary Care Association is the support organization for Montana’s 14 Community Health Centers and 4 of our Urban Indian Centers. MPCA centers serve over 117,500 patients across Montana.</a:t>
            </a:r>
          </a:p>
          <a:p>
            <a:pPr>
              <a:lnSpc>
                <a:spcPct val="100000"/>
              </a:lnSpc>
            </a:pPr>
            <a:r>
              <a:rPr lang="en-US" sz="1800" b="1" dirty="0"/>
              <a:t>Cover Montana</a:t>
            </a:r>
            <a:r>
              <a:rPr lang="en-US" sz="1800" dirty="0"/>
              <a:t> was developed in 2014, after the first open enrollment period. MPCA facilitates Cover Montana and hosts the www.covermt.org website. </a:t>
            </a:r>
          </a:p>
          <a:p>
            <a:pPr>
              <a:lnSpc>
                <a:spcPct val="100000"/>
              </a:lnSpc>
            </a:pPr>
            <a:endParaRPr lang="en-US" sz="1800" dirty="0"/>
          </a:p>
          <a:p>
            <a:pPr>
              <a:lnSpc>
                <a:spcPct val="100000"/>
              </a:lnSpc>
            </a:pPr>
            <a:endParaRPr lang="en-US" sz="1500" dirty="0"/>
          </a:p>
        </p:txBody>
      </p:sp>
      <p:pic>
        <p:nvPicPr>
          <p:cNvPr id="4" name="Picture 3" descr="A close up of a map&#10;&#10;Description automatically generated">
            <a:extLst>
              <a:ext uri="{FF2B5EF4-FFF2-40B4-BE49-F238E27FC236}">
                <a16:creationId xmlns:a16="http://schemas.microsoft.com/office/drawing/2014/main" id="{8C6CF50C-1CD9-4178-8059-CC6E077F6DA3}"/>
              </a:ext>
            </a:extLst>
          </p:cNvPr>
          <p:cNvPicPr>
            <a:picLocks noChangeAspect="1"/>
          </p:cNvPicPr>
          <p:nvPr/>
        </p:nvPicPr>
        <p:blipFill>
          <a:blip r:embed="rId2"/>
          <a:stretch>
            <a:fillRect/>
          </a:stretch>
        </p:blipFill>
        <p:spPr>
          <a:xfrm>
            <a:off x="6096000" y="1681574"/>
            <a:ext cx="6125941" cy="3292693"/>
          </a:xfrm>
          <a:prstGeom prst="rect">
            <a:avLst/>
          </a:prstGeom>
          <a:noFill/>
        </p:spPr>
      </p:pic>
    </p:spTree>
    <p:extLst>
      <p:ext uri="{BB962C8B-B14F-4D97-AF65-F5344CB8AC3E}">
        <p14:creationId xmlns:p14="http://schemas.microsoft.com/office/powerpoint/2010/main" val="1823585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41726" y="169281"/>
            <a:ext cx="3722476" cy="870129"/>
          </a:xfrm>
          <a:prstGeom prst="rect">
            <a:avLst/>
          </a:prstGeom>
        </p:spPr>
      </p:pic>
      <p:grpSp>
        <p:nvGrpSpPr>
          <p:cNvPr id="3" name="Group 3"/>
          <p:cNvGrpSpPr>
            <a:grpSpLocks noChangeAspect="1"/>
          </p:cNvGrpSpPr>
          <p:nvPr/>
        </p:nvGrpSpPr>
        <p:grpSpPr>
          <a:xfrm>
            <a:off x="-1548623" y="1306110"/>
            <a:ext cx="7114733" cy="5218762"/>
            <a:chOff x="0" y="0"/>
            <a:chExt cx="4198620" cy="3079750"/>
          </a:xfrm>
        </p:grpSpPr>
        <p:sp>
          <p:nvSpPr>
            <p:cNvPr id="4" name="Freeform 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34867" t="-754" b="-21821"/>
              </a:stretch>
            </a:blipFill>
          </p:spPr>
        </p:sp>
      </p:grpSp>
      <p:sp>
        <p:nvSpPr>
          <p:cNvPr id="5" name="TextBox 5"/>
          <p:cNvSpPr txBox="1"/>
          <p:nvPr/>
        </p:nvSpPr>
        <p:spPr>
          <a:xfrm>
            <a:off x="5685364" y="1551708"/>
            <a:ext cx="5988349" cy="5100627"/>
          </a:xfrm>
          <a:prstGeom prst="rect">
            <a:avLst/>
          </a:prstGeom>
        </p:spPr>
        <p:txBody>
          <a:bodyPr lIns="0" tIns="0" rIns="0" bIns="0" rtlCol="0" anchor="t">
            <a:spAutoFit/>
          </a:bodyPr>
          <a:lstStyle/>
          <a:p>
            <a:pPr marL="378420" lvl="1" indent="-189210" defTabSz="609630">
              <a:lnSpc>
                <a:spcPts val="2453"/>
              </a:lnSpc>
              <a:buFont typeface="Arial"/>
              <a:buChar char="•"/>
            </a:pPr>
            <a:r>
              <a:rPr lang="en-US" sz="1753">
                <a:solidFill>
                  <a:srgbClr val="000000"/>
                </a:solidFill>
                <a:latin typeface="Source Sans Pro Bold"/>
              </a:rPr>
              <a:t>Members Pick their Providers</a:t>
            </a:r>
          </a:p>
          <a:p>
            <a:pPr marL="756841" lvl="2" indent="-252280" defTabSz="609630">
              <a:lnSpc>
                <a:spcPts val="2453"/>
              </a:lnSpc>
              <a:buFont typeface="Arial"/>
              <a:buChar char="⚬"/>
            </a:pPr>
            <a:r>
              <a:rPr lang="en-US" sz="1753">
                <a:solidFill>
                  <a:srgbClr val="000000"/>
                </a:solidFill>
                <a:latin typeface="Source Sans Pro Bold"/>
              </a:rPr>
              <a:t>Tip: Call the Provider to Request the Cost of the Exam to Make Sure Their $60 Reimbursement Goes Farther</a:t>
            </a:r>
          </a:p>
          <a:p>
            <a:pPr marL="378420" lvl="1" indent="-189210" defTabSz="609630">
              <a:lnSpc>
                <a:spcPts val="2453"/>
              </a:lnSpc>
              <a:buFont typeface="Arial"/>
              <a:buChar char="•"/>
            </a:pPr>
            <a:r>
              <a:rPr lang="en-US" sz="1753">
                <a:solidFill>
                  <a:srgbClr val="000000"/>
                </a:solidFill>
                <a:latin typeface="Source Sans Pro Bold"/>
              </a:rPr>
              <a:t>Members go to Their Appointments and Pay Directly, Making Sure to Get a Copy of Their Receipt</a:t>
            </a:r>
          </a:p>
          <a:p>
            <a:pPr marL="378420" lvl="1" indent="-189210" defTabSz="609630">
              <a:lnSpc>
                <a:spcPts val="2453"/>
              </a:lnSpc>
              <a:buFont typeface="Arial"/>
              <a:buChar char="•"/>
            </a:pPr>
            <a:r>
              <a:rPr lang="en-US" sz="1753">
                <a:solidFill>
                  <a:srgbClr val="000000"/>
                </a:solidFill>
                <a:latin typeface="Source Sans Pro Bold"/>
              </a:rPr>
              <a:t>The Member Then Submits Their Receipt Along with the Claim Form, Which is Available at www.mountainhealth.coop, and submit via </a:t>
            </a:r>
          </a:p>
          <a:p>
            <a:pPr marL="756841" lvl="2" indent="-252280" defTabSz="609630">
              <a:lnSpc>
                <a:spcPts val="2453"/>
              </a:lnSpc>
              <a:buFont typeface="Arial"/>
              <a:buChar char="⚬"/>
            </a:pPr>
            <a:r>
              <a:rPr lang="en-US" sz="1753">
                <a:solidFill>
                  <a:srgbClr val="000000"/>
                </a:solidFill>
                <a:latin typeface="Source Sans Pro Bold"/>
              </a:rPr>
              <a:t>Mail, to University of Utah Health Plans, PO Box 45180, Salt Lake CIty, UT 84145-0180</a:t>
            </a:r>
          </a:p>
          <a:p>
            <a:pPr marL="756841" lvl="2" indent="-252280" defTabSz="609630">
              <a:lnSpc>
                <a:spcPts val="2453"/>
              </a:lnSpc>
              <a:buFont typeface="Arial"/>
              <a:buChar char="⚬"/>
            </a:pPr>
            <a:r>
              <a:rPr lang="en-US" sz="1753">
                <a:solidFill>
                  <a:srgbClr val="000000"/>
                </a:solidFill>
                <a:latin typeface="Source Sans Pro Bold"/>
              </a:rPr>
              <a:t>Fax, to 801-281-6121, or</a:t>
            </a:r>
          </a:p>
          <a:p>
            <a:pPr marL="756841" lvl="2" indent="-252280" defTabSz="609630">
              <a:lnSpc>
                <a:spcPts val="2453"/>
              </a:lnSpc>
              <a:buFont typeface="Arial"/>
              <a:buChar char="⚬"/>
            </a:pPr>
            <a:r>
              <a:rPr lang="en-US" sz="1753">
                <a:solidFill>
                  <a:srgbClr val="000000"/>
                </a:solidFill>
                <a:latin typeface="Source Sans Pro Bold"/>
              </a:rPr>
              <a:t>Email, to uuhp@hsc.utah.edu</a:t>
            </a:r>
          </a:p>
          <a:p>
            <a:pPr marL="378420" lvl="1" indent="-189210" defTabSz="609630">
              <a:lnSpc>
                <a:spcPts val="2453"/>
              </a:lnSpc>
              <a:buFont typeface="Arial"/>
              <a:buChar char="•"/>
            </a:pPr>
            <a:r>
              <a:rPr lang="en-US" sz="1753">
                <a:solidFill>
                  <a:srgbClr val="000000"/>
                </a:solidFill>
                <a:latin typeface="Source Sans Pro Bold"/>
              </a:rPr>
              <a:t>This benefit is paid as part of your medical benefit plan with the CO-OP.  If you have other vision coverage, this benefit will </a:t>
            </a:r>
            <a:r>
              <a:rPr lang="en-US" sz="1753" u="sng">
                <a:solidFill>
                  <a:srgbClr val="000000"/>
                </a:solidFill>
                <a:latin typeface="Source Sans Pro Bold"/>
              </a:rPr>
              <a:t>not </a:t>
            </a:r>
            <a:r>
              <a:rPr lang="en-US" sz="1753">
                <a:solidFill>
                  <a:srgbClr val="000000"/>
                </a:solidFill>
                <a:latin typeface="Source Sans Pro Bold"/>
              </a:rPr>
              <a:t>coordinate with that coverage.</a:t>
            </a:r>
          </a:p>
        </p:txBody>
      </p:sp>
      <p:sp>
        <p:nvSpPr>
          <p:cNvPr id="6" name="TextBox 6"/>
          <p:cNvSpPr txBox="1"/>
          <p:nvPr/>
        </p:nvSpPr>
        <p:spPr>
          <a:xfrm>
            <a:off x="5288983" y="383541"/>
            <a:ext cx="5674490" cy="1359346"/>
          </a:xfrm>
          <a:prstGeom prst="rect">
            <a:avLst/>
          </a:prstGeom>
        </p:spPr>
        <p:txBody>
          <a:bodyPr lIns="0" tIns="0" rIns="0" bIns="0" rtlCol="0" anchor="t">
            <a:spAutoFit/>
          </a:bodyPr>
          <a:lstStyle/>
          <a:p>
            <a:pPr defTabSz="609630">
              <a:lnSpc>
                <a:spcPts val="5257"/>
              </a:lnSpc>
            </a:pPr>
            <a:r>
              <a:rPr lang="en-US" sz="4868">
                <a:solidFill>
                  <a:srgbClr val="000000"/>
                </a:solidFill>
                <a:latin typeface="Oswald"/>
              </a:rPr>
              <a:t>ADULT VISION EXAMS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8860642" y="308872"/>
            <a:ext cx="3114038" cy="753857"/>
          </a:xfrm>
          <a:prstGeom prst="rect">
            <a:avLst/>
          </a:prstGeom>
        </p:spPr>
      </p:pic>
      <p:sp>
        <p:nvSpPr>
          <p:cNvPr id="3" name="TextBox 3"/>
          <p:cNvSpPr txBox="1"/>
          <p:nvPr/>
        </p:nvSpPr>
        <p:spPr>
          <a:xfrm>
            <a:off x="685800" y="3669966"/>
            <a:ext cx="7086437" cy="1564531"/>
          </a:xfrm>
          <a:prstGeom prst="rect">
            <a:avLst/>
          </a:prstGeom>
        </p:spPr>
        <p:txBody>
          <a:bodyPr lIns="0" tIns="0" rIns="0" bIns="0" rtlCol="0" anchor="t">
            <a:spAutoFit/>
          </a:bodyPr>
          <a:lstStyle/>
          <a:p>
            <a:pPr defTabSz="609630">
              <a:lnSpc>
                <a:spcPts val="6122"/>
              </a:lnSpc>
            </a:pPr>
            <a:r>
              <a:rPr lang="en-US" sz="6122">
                <a:solidFill>
                  <a:srgbClr val="FFFFFF"/>
                </a:solidFill>
                <a:latin typeface="Oswald Bold"/>
              </a:rPr>
              <a:t>Need Your teeth </a:t>
            </a:r>
          </a:p>
          <a:p>
            <a:pPr defTabSz="609630">
              <a:lnSpc>
                <a:spcPts val="6122"/>
              </a:lnSpc>
              <a:spcBef>
                <a:spcPct val="0"/>
              </a:spcBef>
            </a:pPr>
            <a:r>
              <a:rPr lang="en-US" sz="6122">
                <a:solidFill>
                  <a:srgbClr val="FFFFFF"/>
                </a:solidFill>
                <a:latin typeface="Oswald Bold"/>
              </a:rPr>
              <a:t>cleaned?</a:t>
            </a:r>
          </a:p>
        </p:txBody>
      </p:sp>
      <p:sp>
        <p:nvSpPr>
          <p:cNvPr id="4" name="TextBox 4"/>
          <p:cNvSpPr txBox="1"/>
          <p:nvPr/>
        </p:nvSpPr>
        <p:spPr>
          <a:xfrm>
            <a:off x="685800" y="5513204"/>
            <a:ext cx="8668523" cy="1038746"/>
          </a:xfrm>
          <a:prstGeom prst="rect">
            <a:avLst/>
          </a:prstGeom>
        </p:spPr>
        <p:txBody>
          <a:bodyPr lIns="0" tIns="0" rIns="0" bIns="0" rtlCol="0" anchor="t">
            <a:spAutoFit/>
          </a:bodyPr>
          <a:lstStyle/>
          <a:p>
            <a:pPr defTabSz="609630">
              <a:lnSpc>
                <a:spcPts val="2719"/>
              </a:lnSpc>
            </a:pPr>
            <a:r>
              <a:rPr lang="en-US" sz="2267">
                <a:solidFill>
                  <a:srgbClr val="FFFFFF"/>
                </a:solidFill>
                <a:latin typeface="Source Sans Pro Bold"/>
              </a:rPr>
              <a:t>We've got you covered. </a:t>
            </a:r>
          </a:p>
          <a:p>
            <a:pPr defTabSz="609630">
              <a:lnSpc>
                <a:spcPts val="2719"/>
              </a:lnSpc>
            </a:pPr>
            <a:r>
              <a:rPr lang="en-US" sz="2267">
                <a:solidFill>
                  <a:srgbClr val="FFFFFF"/>
                </a:solidFill>
                <a:latin typeface="Source Sans Pro"/>
              </a:rPr>
              <a:t>Now offering dental exam reimbursements.</a:t>
            </a:r>
          </a:p>
          <a:p>
            <a:pPr defTabSz="609630">
              <a:lnSpc>
                <a:spcPts val="2719"/>
              </a:lnSpc>
              <a:spcBef>
                <a:spcPct val="0"/>
              </a:spcBef>
            </a:pPr>
            <a:r>
              <a:rPr lang="en-US" sz="2266">
                <a:solidFill>
                  <a:srgbClr val="FFFFFF"/>
                </a:solidFill>
                <a:latin typeface="Source Sans Pro"/>
              </a:rPr>
              <a:t>mountainhealth.coop</a:t>
            </a:r>
            <a:r>
              <a:rPr lang="en-US" sz="2267">
                <a:solidFill>
                  <a:srgbClr val="FFFFFF"/>
                </a:solidFill>
                <a:latin typeface="Source Sans Pro"/>
              </a:rPr>
              <a:t> </a:t>
            </a:r>
          </a:p>
        </p:txBody>
      </p:sp>
      <p:sp>
        <p:nvSpPr>
          <p:cNvPr id="5" name="TextBox 5"/>
          <p:cNvSpPr txBox="1"/>
          <p:nvPr/>
        </p:nvSpPr>
        <p:spPr>
          <a:xfrm rot="-1418982">
            <a:off x="729519" y="139427"/>
            <a:ext cx="2934616" cy="3126112"/>
          </a:xfrm>
          <a:prstGeom prst="rect">
            <a:avLst/>
          </a:prstGeom>
        </p:spPr>
        <p:txBody>
          <a:bodyPr lIns="0" tIns="0" rIns="0" bIns="0" rtlCol="0" anchor="t">
            <a:spAutoFit/>
          </a:bodyPr>
          <a:lstStyle/>
          <a:p>
            <a:pPr defTabSz="609630">
              <a:lnSpc>
                <a:spcPts val="12127"/>
              </a:lnSpc>
              <a:spcBef>
                <a:spcPct val="0"/>
              </a:spcBef>
            </a:pPr>
            <a:r>
              <a:rPr lang="en-US" sz="12127">
                <a:solidFill>
                  <a:srgbClr val="FFFFFF"/>
                </a:solidFill>
                <a:latin typeface="Playlist Script Bold"/>
              </a:rPr>
              <a:t>New!</a:t>
            </a:r>
          </a:p>
        </p:txBody>
      </p:sp>
      <p:sp>
        <p:nvSpPr>
          <p:cNvPr id="6" name="TextBox 6"/>
          <p:cNvSpPr txBox="1"/>
          <p:nvPr/>
        </p:nvSpPr>
        <p:spPr>
          <a:xfrm>
            <a:off x="6446516" y="5340484"/>
            <a:ext cx="5465037" cy="1384995"/>
          </a:xfrm>
          <a:prstGeom prst="rect">
            <a:avLst/>
          </a:prstGeom>
        </p:spPr>
        <p:txBody>
          <a:bodyPr lIns="0" tIns="0" rIns="0" bIns="0" rtlCol="0" anchor="t">
            <a:spAutoFit/>
          </a:bodyPr>
          <a:lstStyle/>
          <a:p>
            <a:pPr marL="489397" lvl="1" indent="-244699" defTabSz="609630">
              <a:lnSpc>
                <a:spcPts val="2719"/>
              </a:lnSpc>
              <a:buFont typeface="Arial"/>
              <a:buChar char="•"/>
            </a:pPr>
            <a:r>
              <a:rPr lang="en-US" sz="2267">
                <a:solidFill>
                  <a:srgbClr val="FFFFFF"/>
                </a:solidFill>
                <a:latin typeface="Source Sans Pro"/>
              </a:rPr>
              <a:t>$100 Maximum</a:t>
            </a:r>
          </a:p>
          <a:p>
            <a:pPr marL="489397" lvl="1" indent="-244699" defTabSz="609630">
              <a:lnSpc>
                <a:spcPts val="2719"/>
              </a:lnSpc>
              <a:buFont typeface="Arial"/>
              <a:buChar char="•"/>
            </a:pPr>
            <a:r>
              <a:rPr lang="en-US" sz="2266">
                <a:solidFill>
                  <a:srgbClr val="FFFFFF"/>
                </a:solidFill>
                <a:latin typeface="Source Sans Pro"/>
              </a:rPr>
              <a:t>Includes Cleaning, Exam, and Fluoride (No X-Rays)</a:t>
            </a:r>
          </a:p>
          <a:p>
            <a:pPr marL="489398" lvl="1" indent="-244699" defTabSz="609630">
              <a:lnSpc>
                <a:spcPts val="2719"/>
              </a:lnSpc>
              <a:buFont typeface="Arial"/>
              <a:buChar char="•"/>
            </a:pPr>
            <a:r>
              <a:rPr lang="en-US" sz="2266">
                <a:solidFill>
                  <a:srgbClr val="FFFFFF"/>
                </a:solidFill>
                <a:latin typeface="Source Sans Pro"/>
              </a:rPr>
              <a:t>Implemented for all Plans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rcRect l="1598" t="6024" r="518" b="11428"/>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6202968" y="3383303"/>
            <a:ext cx="5386351" cy="2256580"/>
          </a:xfrm>
          <a:prstGeom prst="rect">
            <a:avLst/>
          </a:prstGeom>
        </p:spPr>
        <p:txBody>
          <a:bodyPr lIns="0" tIns="0" rIns="0" bIns="0" rtlCol="0" anchor="t">
            <a:spAutoFit/>
          </a:bodyPr>
          <a:lstStyle/>
          <a:p>
            <a:pPr algn="ctr" defTabSz="609630">
              <a:lnSpc>
                <a:spcPts val="9200"/>
              </a:lnSpc>
            </a:pPr>
            <a:r>
              <a:rPr lang="en-US" sz="6571">
                <a:solidFill>
                  <a:srgbClr val="FFFFFF"/>
                </a:solidFill>
                <a:latin typeface="Oswald"/>
              </a:rPr>
              <a:t>You belong here.  </a:t>
            </a:r>
          </a:p>
        </p:txBody>
      </p:sp>
      <p:pic>
        <p:nvPicPr>
          <p:cNvPr id="3" name="Picture 3"/>
          <p:cNvPicPr>
            <a:picLocks noChangeAspect="1"/>
          </p:cNvPicPr>
          <p:nvPr/>
        </p:nvPicPr>
        <p:blipFill>
          <a:blip r:embed="rId3"/>
          <a:srcRect/>
          <a:stretch>
            <a:fillRect/>
          </a:stretch>
        </p:blipFill>
        <p:spPr>
          <a:xfrm>
            <a:off x="955029" y="5865144"/>
            <a:ext cx="3127449" cy="75840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pPr>
              <a:spcBef>
                <a:spcPts val="0"/>
              </a:spcBef>
            </a:pPr>
            <a:r>
              <a:rPr lang="en-US" dirty="0"/>
              <a:t>PacificSource</a:t>
            </a:r>
          </a:p>
          <a:p>
            <a:pPr>
              <a:spcBef>
                <a:spcPts val="0"/>
              </a:spcBef>
            </a:pPr>
            <a:r>
              <a:rPr lang="en-US" dirty="0">
                <a:solidFill>
                  <a:schemeClr val="bg2"/>
                </a:solidFill>
              </a:rPr>
              <a:t>2021 Product Training</a:t>
            </a:r>
          </a:p>
        </p:txBody>
      </p:sp>
      <p:pic>
        <p:nvPicPr>
          <p:cNvPr id="6" name="Picture Placeholder 3"/>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a:stretch/>
        </p:blipFill>
        <p:spPr>
          <a:xfrm>
            <a:off x="0" y="-8"/>
            <a:ext cx="12192000" cy="4953000"/>
          </a:xfrm>
        </p:spPr>
      </p:pic>
    </p:spTree>
    <p:extLst>
      <p:ext uri="{BB962C8B-B14F-4D97-AF65-F5344CB8AC3E}">
        <p14:creationId xmlns:p14="http://schemas.microsoft.com/office/powerpoint/2010/main" val="1248571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pPr algn="ctr"/>
            <a:r>
              <a:rPr lang="en-US" dirty="0"/>
              <a:t>Our Mission</a:t>
            </a:r>
          </a:p>
        </p:txBody>
      </p:sp>
      <p:sp>
        <p:nvSpPr>
          <p:cNvPr id="11" name="Text Placeholder 1"/>
          <p:cNvSpPr>
            <a:spLocks noGrp="1"/>
          </p:cNvSpPr>
          <p:nvPr>
            <p:ph type="body" sz="quarter" idx="10"/>
          </p:nvPr>
        </p:nvSpPr>
        <p:spPr>
          <a:xfrm>
            <a:off x="1104900" y="3162300"/>
            <a:ext cx="9858375" cy="3086100"/>
          </a:xfrm>
        </p:spPr>
        <p:txBody>
          <a:bodyPr/>
          <a:lstStyle/>
          <a:p>
            <a:pPr marL="0" indent="0" algn="ctr">
              <a:lnSpc>
                <a:spcPct val="120000"/>
              </a:lnSpc>
              <a:buNone/>
            </a:pPr>
            <a:r>
              <a:rPr lang="en-US" sz="3200" dirty="0"/>
              <a:t>To provide </a:t>
            </a:r>
            <a:r>
              <a:rPr lang="en-US" sz="3200" b="1" dirty="0"/>
              <a:t>better health, better care, </a:t>
            </a:r>
            <a:r>
              <a:rPr lang="en-US" sz="3200" dirty="0"/>
              <a:t>and </a:t>
            </a:r>
            <a:br>
              <a:rPr lang="en-US" sz="3200" dirty="0"/>
            </a:br>
            <a:r>
              <a:rPr lang="en-US" sz="3200" b="1" dirty="0"/>
              <a:t>better cost </a:t>
            </a:r>
            <a:r>
              <a:rPr lang="en-US" sz="3200" dirty="0"/>
              <a:t>to the people and communities we serve.</a:t>
            </a:r>
          </a:p>
        </p:txBody>
      </p:sp>
    </p:spTree>
    <p:extLst>
      <p:ext uri="{BB962C8B-B14F-4D97-AF65-F5344CB8AC3E}">
        <p14:creationId xmlns:p14="http://schemas.microsoft.com/office/powerpoint/2010/main" val="3054421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8117"/>
            <a:ext cx="10515600" cy="1325563"/>
          </a:xfrm>
        </p:spPr>
        <p:txBody>
          <a:bodyPr/>
          <a:lstStyle/>
          <a:p>
            <a:r>
              <a:rPr lang="en-US" dirty="0"/>
              <a:t>Members: At the Center of Everything We Do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931" y="2227155"/>
            <a:ext cx="1905000" cy="1905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108" y="2227155"/>
            <a:ext cx="1905000" cy="1905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3043" y="2227155"/>
            <a:ext cx="1905000" cy="1905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1772" y="1950371"/>
            <a:ext cx="2305392" cy="2516936"/>
          </a:xfrm>
          <a:prstGeom prst="rect">
            <a:avLst/>
          </a:prstGeom>
        </p:spPr>
      </p:pic>
      <p:sp>
        <p:nvSpPr>
          <p:cNvPr id="12" name="Oval 11"/>
          <p:cNvSpPr/>
          <p:nvPr/>
        </p:nvSpPr>
        <p:spPr>
          <a:xfrm>
            <a:off x="4914720" y="3275934"/>
            <a:ext cx="739302" cy="673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p:cNvSpPr txBox="1"/>
          <p:nvPr/>
        </p:nvSpPr>
        <p:spPr>
          <a:xfrm>
            <a:off x="2210792" y="2375029"/>
            <a:ext cx="8130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AD00"/>
                </a:solidFill>
                <a:effectLst/>
                <a:uLnTx/>
                <a:uFillTx/>
                <a:latin typeface="Arial"/>
                <a:ea typeface="+mn-ea"/>
                <a:cs typeface="+mn-cs"/>
              </a:rPr>
              <a:t>98</a:t>
            </a:r>
            <a:r>
              <a:rPr kumimoji="0" lang="en-US" sz="2000" b="1" i="0" u="none" strike="noStrike" kern="1200" cap="none" spc="0" normalizeH="0" baseline="0" noProof="0" dirty="0">
                <a:ln>
                  <a:noFill/>
                </a:ln>
                <a:solidFill>
                  <a:srgbClr val="A2AD00"/>
                </a:solidFill>
                <a:effectLst/>
                <a:uLnTx/>
                <a:uFillTx/>
                <a:latin typeface="Arial"/>
                <a:ea typeface="+mn-ea"/>
                <a:cs typeface="+mn-cs"/>
              </a:rPr>
              <a:t>%</a:t>
            </a:r>
            <a:endParaRPr kumimoji="0" lang="en-US" sz="2800" b="1" i="0" u="none" strike="noStrike" kern="1200" cap="none" spc="0" normalizeH="0" baseline="0" noProof="0" dirty="0">
              <a:ln>
                <a:noFill/>
              </a:ln>
              <a:solidFill>
                <a:srgbClr val="A2AD00"/>
              </a:solidFill>
              <a:effectLst/>
              <a:uLnTx/>
              <a:uFillTx/>
              <a:latin typeface="Arial"/>
              <a:ea typeface="+mn-ea"/>
              <a:cs typeface="+mn-cs"/>
            </a:endParaRPr>
          </a:p>
        </p:txBody>
      </p:sp>
      <p:sp>
        <p:nvSpPr>
          <p:cNvPr id="14" name="TextBox 13"/>
          <p:cNvSpPr txBox="1"/>
          <p:nvPr/>
        </p:nvSpPr>
        <p:spPr>
          <a:xfrm>
            <a:off x="7188052" y="2656435"/>
            <a:ext cx="13131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AD00"/>
                </a:solidFill>
                <a:effectLst/>
                <a:uLnTx/>
                <a:uFillTx/>
                <a:latin typeface="Arial"/>
                <a:ea typeface="+mn-ea"/>
                <a:cs typeface="+mn-cs"/>
              </a:rPr>
              <a:t>99.78</a:t>
            </a:r>
            <a:r>
              <a:rPr kumimoji="0" lang="en-US" sz="2000" b="1" i="0" u="none" strike="noStrike" kern="1200" cap="none" spc="0" normalizeH="0" baseline="0" noProof="0" dirty="0">
                <a:ln>
                  <a:noFill/>
                </a:ln>
                <a:solidFill>
                  <a:srgbClr val="A2AD00"/>
                </a:solidFill>
                <a:effectLst/>
                <a:uLnTx/>
                <a:uFillTx/>
                <a:latin typeface="Arial"/>
                <a:ea typeface="+mn-ea"/>
                <a:cs typeface="+mn-cs"/>
              </a:rPr>
              <a:t>%</a:t>
            </a:r>
            <a:endParaRPr kumimoji="0" lang="en-US" sz="2800" b="1" i="0" u="none" strike="noStrike" kern="1200" cap="none" spc="0" normalizeH="0" baseline="0" noProof="0" dirty="0">
              <a:ln>
                <a:noFill/>
              </a:ln>
              <a:solidFill>
                <a:srgbClr val="A2AD00"/>
              </a:solidFill>
              <a:effectLst/>
              <a:uLnTx/>
              <a:uFillTx/>
              <a:latin typeface="Arial"/>
              <a:ea typeface="+mn-ea"/>
              <a:cs typeface="+mn-cs"/>
            </a:endParaRPr>
          </a:p>
        </p:txBody>
      </p:sp>
      <p:grpSp>
        <p:nvGrpSpPr>
          <p:cNvPr id="17" name="Group 16"/>
          <p:cNvGrpSpPr/>
          <p:nvPr/>
        </p:nvGrpSpPr>
        <p:grpSpPr>
          <a:xfrm>
            <a:off x="4889672" y="3231818"/>
            <a:ext cx="710451" cy="717614"/>
            <a:chOff x="8860123" y="5346764"/>
            <a:chExt cx="710451" cy="717614"/>
          </a:xfrm>
        </p:grpSpPr>
        <p:sp>
          <p:nvSpPr>
            <p:cNvPr id="15" name="TextBox 14"/>
            <p:cNvSpPr txBox="1"/>
            <p:nvPr/>
          </p:nvSpPr>
          <p:spPr>
            <a:xfrm>
              <a:off x="8922641" y="5346764"/>
              <a:ext cx="58541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AD00"/>
                  </a:solidFill>
                  <a:effectLst/>
                  <a:uLnTx/>
                  <a:uFillTx/>
                  <a:latin typeface="Arial"/>
                  <a:ea typeface="+mn-ea"/>
                  <a:cs typeface="+mn-cs"/>
                </a:rPr>
                <a:t>12</a:t>
              </a:r>
            </a:p>
          </p:txBody>
        </p:sp>
        <p:sp>
          <p:nvSpPr>
            <p:cNvPr id="16" name="TextBox 15"/>
            <p:cNvSpPr txBox="1"/>
            <p:nvPr/>
          </p:nvSpPr>
          <p:spPr>
            <a:xfrm>
              <a:off x="8860123" y="5695046"/>
              <a:ext cx="71045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2AD00"/>
                  </a:solidFill>
                  <a:effectLst/>
                  <a:uLnTx/>
                  <a:uFillTx/>
                  <a:latin typeface="Arial"/>
                  <a:ea typeface="+mn-ea"/>
                  <a:cs typeface="+mn-cs"/>
                </a:rPr>
                <a:t>days</a:t>
              </a:r>
            </a:p>
          </p:txBody>
        </p:sp>
      </p:grpSp>
      <p:sp>
        <p:nvSpPr>
          <p:cNvPr id="18" name="TextBox 17"/>
          <p:cNvSpPr txBox="1"/>
          <p:nvPr/>
        </p:nvSpPr>
        <p:spPr>
          <a:xfrm>
            <a:off x="9677082" y="298514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2AD00"/>
                </a:solidFill>
                <a:effectLst/>
                <a:uLnTx/>
                <a:uFillTx/>
                <a:latin typeface="Arial"/>
                <a:ea typeface="+mn-ea"/>
                <a:cs typeface="+mn-cs"/>
              </a:rPr>
              <a:t>13</a:t>
            </a:r>
          </a:p>
        </p:txBody>
      </p:sp>
      <p:sp>
        <p:nvSpPr>
          <p:cNvPr id="19" name="TextBox 18"/>
          <p:cNvSpPr txBox="1"/>
          <p:nvPr/>
        </p:nvSpPr>
        <p:spPr>
          <a:xfrm>
            <a:off x="849522" y="4337879"/>
            <a:ext cx="2174313"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1578A"/>
                </a:solidFill>
                <a:effectLst/>
                <a:uLnTx/>
                <a:uFillTx/>
                <a:latin typeface="Arial"/>
                <a:ea typeface="+mn-ea"/>
                <a:cs typeface="+mn-cs"/>
              </a:rPr>
              <a:t>Employer</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21578A"/>
                </a:solidFill>
                <a:effectLst/>
                <a:uLnTx/>
                <a:uFillTx/>
                <a:latin typeface="Arial"/>
                <a:ea typeface="+mn-ea"/>
                <a:cs typeface="+mn-cs"/>
              </a:rPr>
              <a:t>Satisfaction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B5B"/>
                </a:solidFill>
                <a:effectLst/>
                <a:uLnTx/>
                <a:uFillTx/>
                <a:latin typeface="Arial"/>
                <a:ea typeface="+mn-ea"/>
                <a:cs typeface="+mn-cs"/>
              </a:rPr>
              <a:t>(Employer </a:t>
            </a:r>
            <a:br>
              <a:rPr kumimoji="0" lang="en-US" sz="1400" b="0" i="0" u="none" strike="noStrike" kern="1200" cap="none" spc="0" normalizeH="0" baseline="0" noProof="0" dirty="0">
                <a:ln>
                  <a:noFill/>
                </a:ln>
                <a:solidFill>
                  <a:srgbClr val="5D5B5B"/>
                </a:solidFill>
                <a:effectLst/>
                <a:uLnTx/>
                <a:uFillTx/>
                <a:latin typeface="Arial"/>
                <a:ea typeface="+mn-ea"/>
                <a:cs typeface="+mn-cs"/>
              </a:rPr>
            </a:br>
            <a:r>
              <a:rPr kumimoji="0" lang="en-US" sz="1400" b="0" i="0" u="none" strike="noStrike" kern="1200" cap="none" spc="0" normalizeH="0" baseline="0" noProof="0" dirty="0">
                <a:ln>
                  <a:noFill/>
                </a:ln>
                <a:solidFill>
                  <a:srgbClr val="5D5B5B"/>
                </a:solidFill>
                <a:effectLst/>
                <a:uLnTx/>
                <a:uFillTx/>
                <a:latin typeface="Arial"/>
                <a:ea typeface="+mn-ea"/>
                <a:cs typeface="+mn-cs"/>
              </a:rPr>
              <a:t>Satisfaction Survey)</a:t>
            </a:r>
          </a:p>
        </p:txBody>
      </p:sp>
      <p:sp>
        <p:nvSpPr>
          <p:cNvPr id="20" name="TextBox 19"/>
          <p:cNvSpPr txBox="1"/>
          <p:nvPr/>
        </p:nvSpPr>
        <p:spPr>
          <a:xfrm>
            <a:off x="3581560" y="4337879"/>
            <a:ext cx="2174313"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1578A"/>
                </a:solidFill>
                <a:effectLst/>
                <a:uLnTx/>
                <a:uFillTx/>
                <a:latin typeface="Arial"/>
                <a:ea typeface="+mn-ea"/>
                <a:cs typeface="+mn-cs"/>
              </a:rPr>
              <a:t>Claims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21578A"/>
                </a:solidFill>
                <a:effectLst/>
                <a:uLnTx/>
                <a:uFillTx/>
                <a:latin typeface="Arial"/>
                <a:ea typeface="+mn-ea"/>
                <a:cs typeface="+mn-cs"/>
              </a:rPr>
              <a:t>Turnaround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B5B"/>
                </a:solidFill>
                <a:effectLst/>
                <a:uLnTx/>
                <a:uFillTx/>
                <a:latin typeface="Arial"/>
                <a:ea typeface="+mn-ea"/>
                <a:cs typeface="+mn-cs"/>
              </a:rPr>
              <a:t>(Claims Monthly Turnaround Report)</a:t>
            </a:r>
          </a:p>
        </p:txBody>
      </p:sp>
      <p:sp>
        <p:nvSpPr>
          <p:cNvPr id="21" name="TextBox 20"/>
          <p:cNvSpPr txBox="1"/>
          <p:nvPr/>
        </p:nvSpPr>
        <p:spPr>
          <a:xfrm>
            <a:off x="6316980" y="4337503"/>
            <a:ext cx="2174313"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1578A"/>
                </a:solidFill>
                <a:effectLst/>
                <a:uLnTx/>
                <a:uFillTx/>
                <a:latin typeface="Arial"/>
                <a:ea typeface="+mn-ea"/>
                <a:cs typeface="+mn-cs"/>
              </a:rPr>
              <a:t>Claims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21578A"/>
                </a:solidFill>
                <a:effectLst/>
                <a:uLnTx/>
                <a:uFillTx/>
                <a:latin typeface="Arial"/>
                <a:ea typeface="+mn-ea"/>
                <a:cs typeface="+mn-cs"/>
              </a:rPr>
              <a:t>Accuracy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B5B"/>
                </a:solidFill>
                <a:effectLst/>
                <a:uLnTx/>
                <a:uFillTx/>
                <a:latin typeface="Arial"/>
                <a:ea typeface="+mn-ea"/>
                <a:cs typeface="+mn-cs"/>
              </a:rPr>
              <a:t>(Random Audit </a:t>
            </a:r>
            <a:br>
              <a:rPr kumimoji="0" lang="en-US" sz="1400" b="0" i="0" u="none" strike="noStrike" kern="1200" cap="none" spc="0" normalizeH="0" baseline="0" noProof="0" dirty="0">
                <a:ln>
                  <a:noFill/>
                </a:ln>
                <a:solidFill>
                  <a:srgbClr val="5D5B5B"/>
                </a:solidFill>
                <a:effectLst/>
                <a:uLnTx/>
                <a:uFillTx/>
                <a:latin typeface="Arial"/>
                <a:ea typeface="+mn-ea"/>
                <a:cs typeface="+mn-cs"/>
              </a:rPr>
            </a:br>
            <a:r>
              <a:rPr kumimoji="0" lang="en-US" sz="1400" b="0" i="0" u="none" strike="noStrike" kern="1200" cap="none" spc="0" normalizeH="0" baseline="0" noProof="0" dirty="0">
                <a:ln>
                  <a:noFill/>
                </a:ln>
                <a:solidFill>
                  <a:srgbClr val="5D5B5B"/>
                </a:solidFill>
                <a:effectLst/>
                <a:uLnTx/>
                <a:uFillTx/>
                <a:latin typeface="Arial"/>
                <a:ea typeface="+mn-ea"/>
                <a:cs typeface="+mn-cs"/>
              </a:rPr>
              <a:t>Results Report)</a:t>
            </a:r>
          </a:p>
        </p:txBody>
      </p:sp>
      <p:sp>
        <p:nvSpPr>
          <p:cNvPr id="22" name="TextBox 21"/>
          <p:cNvSpPr txBox="1"/>
          <p:nvPr/>
        </p:nvSpPr>
        <p:spPr>
          <a:xfrm>
            <a:off x="8941213" y="4337503"/>
            <a:ext cx="217431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1578A"/>
                </a:solidFill>
                <a:effectLst/>
                <a:uLnTx/>
                <a:uFillTx/>
                <a:latin typeface="Arial"/>
                <a:ea typeface="+mn-ea"/>
                <a:cs typeface="+mn-cs"/>
              </a:rPr>
              <a:t>Call</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21578A"/>
                </a:solidFill>
                <a:effectLst/>
                <a:uLnTx/>
                <a:uFillTx/>
                <a:latin typeface="Arial"/>
                <a:ea typeface="+mn-ea"/>
                <a:cs typeface="+mn-cs"/>
              </a:rPr>
              <a:t>Answer Speed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B5B"/>
                </a:solidFill>
                <a:effectLst/>
                <a:uLnTx/>
                <a:uFillTx/>
                <a:latin typeface="Arial"/>
                <a:ea typeface="+mn-ea"/>
                <a:cs typeface="+mn-cs"/>
              </a:rPr>
              <a:t>(Call Volume Report)</a:t>
            </a:r>
          </a:p>
        </p:txBody>
      </p:sp>
    </p:spTree>
    <p:extLst>
      <p:ext uri="{BB962C8B-B14F-4D97-AF65-F5344CB8AC3E}">
        <p14:creationId xmlns:p14="http://schemas.microsoft.com/office/powerpoint/2010/main" val="1675536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Products</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23190" y="3949430"/>
            <a:ext cx="2140086" cy="214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206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Navigator Products Attributes</a:t>
            </a:r>
          </a:p>
        </p:txBody>
      </p:sp>
      <p:sp>
        <p:nvSpPr>
          <p:cNvPr id="3" name="Content Placeholder 2"/>
          <p:cNvSpPr>
            <a:spLocks noGrp="1"/>
          </p:cNvSpPr>
          <p:nvPr>
            <p:ph idx="1"/>
          </p:nvPr>
        </p:nvSpPr>
        <p:spPr/>
        <p:txBody>
          <a:bodyPr>
            <a:normAutofit fontScale="92500"/>
          </a:bodyPr>
          <a:lstStyle/>
          <a:p>
            <a:r>
              <a:rPr lang="en-US" b="1" dirty="0">
                <a:solidFill>
                  <a:srgbClr val="21578A"/>
                </a:solidFill>
              </a:rPr>
              <a:t>Navigator</a:t>
            </a:r>
            <a:r>
              <a:rPr lang="en-US" dirty="0"/>
              <a:t> gives you a more integrated approach to care—helping members get the right care, at the right time, in the right place. It’s care that’s coordinated to simplify the member experience, improve access to care, and promote member engagement through shared decision-making within an accountable network of providers.</a:t>
            </a:r>
          </a:p>
          <a:p>
            <a:r>
              <a:rPr lang="en-US" sz="2600" b="1" dirty="0">
                <a:solidFill>
                  <a:srgbClr val="21578A"/>
                </a:solidFill>
              </a:rPr>
              <a:t>Product Attributes</a:t>
            </a:r>
          </a:p>
          <a:p>
            <a:pPr lvl="1"/>
            <a:r>
              <a:rPr lang="en-US" sz="2200" dirty="0"/>
              <a:t>Member experience</a:t>
            </a:r>
          </a:p>
          <a:p>
            <a:pPr lvl="1"/>
            <a:r>
              <a:rPr lang="en-US" sz="2200" dirty="0"/>
              <a:t>Provider contracting attributes</a:t>
            </a:r>
          </a:p>
          <a:p>
            <a:pPr lvl="1"/>
            <a:r>
              <a:rPr lang="en-US" sz="2200" dirty="0"/>
              <a:t>Plan design </a:t>
            </a:r>
          </a:p>
          <a:p>
            <a:pPr lvl="1"/>
            <a:r>
              <a:rPr lang="en-US" sz="2200" dirty="0"/>
              <a:t>Provider network</a:t>
            </a:r>
          </a:p>
          <a:p>
            <a:pPr lvl="1"/>
            <a:r>
              <a:rPr lang="en-US" sz="2200" dirty="0"/>
              <a:t>Pricing and marketability</a:t>
            </a:r>
          </a:p>
          <a:p>
            <a:endParaRPr lang="en-US" dirty="0"/>
          </a:p>
        </p:txBody>
      </p:sp>
      <p:pic>
        <p:nvPicPr>
          <p:cNvPr id="4098" name="Picture 2" descr="https://cdn2.webdamdb.com/220th_sm_c2t1tP3tpJT5.png?15446454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925" y="4081462"/>
            <a:ext cx="2047875"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007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Navigator is Offered in Specific Counties</a:t>
            </a:r>
          </a:p>
        </p:txBody>
      </p:sp>
      <p:sp>
        <p:nvSpPr>
          <p:cNvPr id="3" name="Content Placeholder 2"/>
          <p:cNvSpPr>
            <a:spLocks noGrp="1"/>
          </p:cNvSpPr>
          <p:nvPr>
            <p:ph idx="1"/>
          </p:nvPr>
        </p:nvSpPr>
        <p:spPr/>
        <p:txBody>
          <a:bodyPr>
            <a:normAutofit/>
          </a:bodyPr>
          <a:lstStyle/>
          <a:p>
            <a:pPr marL="0" indent="0">
              <a:buNone/>
            </a:pPr>
            <a:r>
              <a:rPr lang="en-US" b="1" dirty="0">
                <a:solidFill>
                  <a:srgbClr val="21578A"/>
                </a:solidFill>
              </a:rPr>
              <a:t>Navigator</a:t>
            </a:r>
            <a:r>
              <a:rPr lang="en-US" dirty="0">
                <a:solidFill>
                  <a:schemeClr val="tx1"/>
                </a:solidFill>
              </a:rPr>
              <a:t> is only offered in specific counties where we have been successful in working with our major delivery systems and providers to achieve quality outcome goals. </a:t>
            </a:r>
          </a:p>
          <a:p>
            <a:pPr marL="0" indent="0">
              <a:buNone/>
            </a:pPr>
            <a:r>
              <a:rPr lang="en-US" b="1" dirty="0">
                <a:solidFill>
                  <a:srgbClr val="21578A"/>
                </a:solidFill>
              </a:rPr>
              <a:t>Navigator Counties include:</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dirty="0">
                <a:solidFill>
                  <a:schemeClr val="tx1"/>
                </a:solidFill>
              </a:rPr>
              <a:t> </a:t>
            </a:r>
          </a:p>
          <a:p>
            <a:pPr lvl="1">
              <a:spcBef>
                <a:spcPts val="1200"/>
              </a:spcBef>
            </a:pPr>
            <a:endParaRPr lang="en-US" sz="2800" dirty="0">
              <a:solidFill>
                <a:schemeClr val="tx1"/>
              </a:solidFill>
            </a:endParaRPr>
          </a:p>
        </p:txBody>
      </p:sp>
      <p:sp>
        <p:nvSpPr>
          <p:cNvPr id="4" name="TextBox 3"/>
          <p:cNvSpPr txBox="1"/>
          <p:nvPr/>
        </p:nvSpPr>
        <p:spPr>
          <a:xfrm>
            <a:off x="1971030" y="3857176"/>
            <a:ext cx="2138661"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Flathead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Lake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Lewis and Clark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Missoula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Musselshell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Park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Sweet Grass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Stillwater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Wheatland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Yellowstone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D5B5B"/>
              </a:solidFill>
              <a:effectLst/>
              <a:uLnTx/>
              <a:uFillTx/>
              <a:latin typeface="Arial"/>
              <a:ea typeface="+mn-ea"/>
              <a:cs typeface="+mn-cs"/>
            </a:endParaRPr>
          </a:p>
        </p:txBody>
      </p:sp>
      <p:sp>
        <p:nvSpPr>
          <p:cNvPr id="5" name="TextBox 4"/>
          <p:cNvSpPr txBox="1"/>
          <p:nvPr/>
        </p:nvSpPr>
        <p:spPr>
          <a:xfrm>
            <a:off x="5152767" y="3857176"/>
            <a:ext cx="188646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578A"/>
                </a:solidFill>
                <a:effectLst/>
                <a:uLnTx/>
                <a:uFillTx/>
                <a:latin typeface="Arial"/>
                <a:ea typeface="+mn-ea"/>
                <a:cs typeface="+mn-cs"/>
              </a:rPr>
              <a:t>New for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Broadwater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Custer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Deer Lodge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Gallatin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Granite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Jefferson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Powell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Silver Bow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Ravalli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D5B5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D5B5B"/>
              </a:solidFill>
              <a:effectLst/>
              <a:uLnTx/>
              <a:uFillTx/>
              <a:latin typeface="Arial"/>
              <a:ea typeface="+mn-ea"/>
              <a:cs typeface="+mn-cs"/>
            </a:endParaRPr>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462" y="4203076"/>
            <a:ext cx="3466338" cy="1973887"/>
          </a:xfrm>
          <a:prstGeom prst="rect">
            <a:avLst/>
          </a:prstGeom>
        </p:spPr>
      </p:pic>
    </p:spTree>
    <p:extLst>
      <p:ext uri="{BB962C8B-B14F-4D97-AF65-F5344CB8AC3E}">
        <p14:creationId xmlns:p14="http://schemas.microsoft.com/office/powerpoint/2010/main" val="1398581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Voyager Products</a:t>
            </a:r>
          </a:p>
        </p:txBody>
      </p:sp>
      <p:sp>
        <p:nvSpPr>
          <p:cNvPr id="3" name="Content Placeholder 2"/>
          <p:cNvSpPr>
            <a:spLocks noGrp="1"/>
          </p:cNvSpPr>
          <p:nvPr>
            <p:ph idx="1"/>
          </p:nvPr>
        </p:nvSpPr>
        <p:spPr/>
        <p:txBody>
          <a:bodyPr/>
          <a:lstStyle/>
          <a:p>
            <a:r>
              <a:rPr lang="en-US" b="1" dirty="0">
                <a:solidFill>
                  <a:srgbClr val="21578A"/>
                </a:solidFill>
              </a:rPr>
              <a:t>Voyager</a:t>
            </a:r>
            <a:r>
              <a:rPr lang="en-US" dirty="0"/>
              <a:t> products are sold in counties where a </a:t>
            </a:r>
            <a:r>
              <a:rPr lang="en-US" b="1" dirty="0">
                <a:solidFill>
                  <a:srgbClr val="21578A"/>
                </a:solidFill>
              </a:rPr>
              <a:t>Navigator</a:t>
            </a:r>
            <a:r>
              <a:rPr lang="en-US" dirty="0"/>
              <a:t> products are not available </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407" y="2946400"/>
            <a:ext cx="5673185" cy="3230563"/>
          </a:xfrm>
          <a:prstGeom prst="rect">
            <a:avLst/>
          </a:prstGeom>
        </p:spPr>
      </p:pic>
    </p:spTree>
    <p:extLst>
      <p:ext uri="{BB962C8B-B14F-4D97-AF65-F5344CB8AC3E}">
        <p14:creationId xmlns:p14="http://schemas.microsoft.com/office/powerpoint/2010/main" val="129081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D807-1383-43A8-AEBA-6DF050F49D2F}"/>
              </a:ext>
            </a:extLst>
          </p:cNvPr>
          <p:cNvSpPr>
            <a:spLocks noGrp="1"/>
          </p:cNvSpPr>
          <p:nvPr>
            <p:ph type="title"/>
          </p:nvPr>
        </p:nvSpPr>
        <p:spPr/>
        <p:txBody>
          <a:bodyPr/>
          <a:lstStyle/>
          <a:p>
            <a:r>
              <a:rPr lang="en-US" dirty="0"/>
              <a:t>Announcements</a:t>
            </a:r>
          </a:p>
        </p:txBody>
      </p:sp>
      <p:pic>
        <p:nvPicPr>
          <p:cNvPr id="5" name="Content Placeholder 4">
            <a:extLst>
              <a:ext uri="{FF2B5EF4-FFF2-40B4-BE49-F238E27FC236}">
                <a16:creationId xmlns:a16="http://schemas.microsoft.com/office/drawing/2014/main" id="{1B09A86D-FC5A-405E-888F-154C92CDBBD7}"/>
              </a:ext>
            </a:extLst>
          </p:cNvPr>
          <p:cNvPicPr>
            <a:picLocks noGrp="1" noChangeAspect="1"/>
          </p:cNvPicPr>
          <p:nvPr>
            <p:ph sz="half" idx="1"/>
          </p:nvPr>
        </p:nvPicPr>
        <p:blipFill>
          <a:blip r:embed="rId2"/>
          <a:stretch>
            <a:fillRect/>
          </a:stretch>
        </p:blipFill>
        <p:spPr>
          <a:xfrm>
            <a:off x="6928701" y="104540"/>
            <a:ext cx="5263299" cy="6786299"/>
          </a:xfrm>
          <a:prstGeom prst="rect">
            <a:avLst/>
          </a:prstGeom>
        </p:spPr>
      </p:pic>
      <p:sp>
        <p:nvSpPr>
          <p:cNvPr id="6" name="Content Placeholder 5">
            <a:extLst>
              <a:ext uri="{FF2B5EF4-FFF2-40B4-BE49-F238E27FC236}">
                <a16:creationId xmlns:a16="http://schemas.microsoft.com/office/drawing/2014/main" id="{F348DCB0-E61D-40AA-AEF3-6EB5D29B99EA}"/>
              </a:ext>
            </a:extLst>
          </p:cNvPr>
          <p:cNvSpPr>
            <a:spLocks noGrp="1"/>
          </p:cNvSpPr>
          <p:nvPr>
            <p:ph sz="half" idx="2"/>
          </p:nvPr>
        </p:nvSpPr>
        <p:spPr>
          <a:xfrm>
            <a:off x="1097280" y="1970071"/>
            <a:ext cx="4639736" cy="3748194"/>
          </a:xfrm>
        </p:spPr>
        <p:txBody>
          <a:bodyPr>
            <a:normAutofit/>
          </a:bodyPr>
          <a:lstStyle/>
          <a:p>
            <a:r>
              <a:rPr lang="en-US" dirty="0"/>
              <a:t>Do you need Cover Montana materials?</a:t>
            </a:r>
          </a:p>
          <a:p>
            <a:r>
              <a:rPr lang="en-US" dirty="0"/>
              <a:t>- 1 pager (front and back)</a:t>
            </a:r>
          </a:p>
          <a:p>
            <a:r>
              <a:rPr lang="en-US" dirty="0"/>
              <a:t>- OE 8 Posters</a:t>
            </a:r>
          </a:p>
          <a:p>
            <a:r>
              <a:rPr lang="en-US" dirty="0"/>
              <a:t>Let us know and we’ll mail them to you! </a:t>
            </a:r>
          </a:p>
          <a:p>
            <a:pPr marL="0" indent="0">
              <a:buNone/>
            </a:pPr>
            <a:endParaRPr lang="en-US" dirty="0"/>
          </a:p>
        </p:txBody>
      </p:sp>
    </p:spTree>
    <p:extLst>
      <p:ext uri="{BB962C8B-B14F-4D97-AF65-F5344CB8AC3E}">
        <p14:creationId xmlns:p14="http://schemas.microsoft.com/office/powerpoint/2010/main" val="3977042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9469" y="238586"/>
            <a:ext cx="8966199" cy="1069686"/>
          </a:xfrm>
        </p:spPr>
        <p:txBody>
          <a:bodyPr/>
          <a:lstStyle/>
          <a:p>
            <a:r>
              <a:rPr lang="en-US" dirty="0"/>
              <a:t>Nationwide Provider Network</a:t>
            </a:r>
          </a:p>
        </p:txBody>
      </p:sp>
      <p:sp>
        <p:nvSpPr>
          <p:cNvPr id="2" name="Content Placeholder 1"/>
          <p:cNvSpPr>
            <a:spLocks noGrp="1"/>
          </p:cNvSpPr>
          <p:nvPr>
            <p:ph sz="quarter" idx="15"/>
          </p:nvPr>
        </p:nvSpPr>
        <p:spPr>
          <a:xfrm>
            <a:off x="829468" y="1651000"/>
            <a:ext cx="9940131" cy="4920476"/>
          </a:xfrm>
        </p:spPr>
        <p:txBody>
          <a:bodyPr>
            <a:normAutofit/>
          </a:bodyPr>
          <a:lstStyle/>
          <a:p>
            <a:pPr marL="0" indent="0">
              <a:spcAft>
                <a:spcPts val="1200"/>
              </a:spcAft>
              <a:buNone/>
            </a:pPr>
            <a:r>
              <a:rPr lang="en-US" b="1" dirty="0"/>
              <a:t>We partner with more than 92,000 participating providers.</a:t>
            </a:r>
          </a:p>
          <a:p>
            <a:pPr lvl="1">
              <a:spcBef>
                <a:spcPts val="0"/>
              </a:spcBef>
            </a:pPr>
            <a:r>
              <a:rPr lang="en-US" sz="2800" b="1" dirty="0"/>
              <a:t>Voyager / Navigator Network</a:t>
            </a:r>
          </a:p>
          <a:p>
            <a:pPr lvl="2"/>
            <a:r>
              <a:rPr lang="en-US" sz="2800" dirty="0"/>
              <a:t>Large region-wide PPO network. </a:t>
            </a:r>
          </a:p>
          <a:p>
            <a:pPr lvl="2"/>
            <a:r>
              <a:rPr lang="en-US" sz="2800" dirty="0"/>
              <a:t>Covers all of Oregon, Idaho, </a:t>
            </a:r>
            <a:br>
              <a:rPr lang="en-US" sz="2800" dirty="0"/>
            </a:br>
            <a:r>
              <a:rPr lang="en-US" sz="2800" dirty="0"/>
              <a:t>Montana and Washington</a:t>
            </a:r>
          </a:p>
          <a:p>
            <a:pPr lvl="1">
              <a:spcBef>
                <a:spcPts val="1200"/>
              </a:spcBef>
            </a:pPr>
            <a:r>
              <a:rPr lang="en-US" sz="2800" b="1" dirty="0"/>
              <a:t>First Health Network</a:t>
            </a:r>
          </a:p>
          <a:p>
            <a:pPr marL="457200" lvl="1" indent="0">
              <a:spcBef>
                <a:spcPts val="1200"/>
              </a:spcBef>
              <a:buNone/>
            </a:pPr>
            <a:r>
              <a:rPr lang="en-US" sz="2800" b="1" dirty="0"/>
              <a:t>  </a:t>
            </a:r>
            <a:r>
              <a:rPr lang="en-US" sz="2800" b="1" dirty="0" err="1"/>
              <a:t>FirstChoice</a:t>
            </a:r>
            <a:r>
              <a:rPr lang="en-US" sz="2800" b="1" dirty="0"/>
              <a:t> Network</a:t>
            </a:r>
            <a:endParaRPr lang="en-US" sz="2400" b="1" dirty="0"/>
          </a:p>
          <a:p>
            <a:pPr marL="0" indent="0">
              <a:buNone/>
            </a:pPr>
            <a:r>
              <a:rPr lang="en-US" dirty="0"/>
              <a:t>Travel networks available when </a:t>
            </a:r>
            <a:br>
              <a:rPr lang="en-US" dirty="0"/>
            </a:br>
            <a:r>
              <a:rPr lang="en-US" dirty="0"/>
              <a:t>members travel outside their </a:t>
            </a:r>
            <a:br>
              <a:rPr lang="en-US" dirty="0"/>
            </a:br>
            <a:r>
              <a:rPr lang="en-US" dirty="0"/>
              <a:t>Voyager / Navigator service area.</a:t>
            </a:r>
          </a:p>
          <a:p>
            <a:endParaRPr lang="en-US" dirty="0"/>
          </a:p>
          <a:p>
            <a:endParaRPr lang="en-US" dirty="0"/>
          </a:p>
        </p:txBody>
      </p:sp>
      <p:sp>
        <p:nvSpPr>
          <p:cNvPr id="13" name="Rectangle 12"/>
          <p:cNvSpPr/>
          <p:nvPr/>
        </p:nvSpPr>
        <p:spPr>
          <a:xfrm>
            <a:off x="1274206" y="4151709"/>
            <a:ext cx="228600" cy="228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1253929" y="2340593"/>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p:cNvSpPr/>
          <p:nvPr/>
        </p:nvSpPr>
        <p:spPr>
          <a:xfrm>
            <a:off x="1274206" y="4691505"/>
            <a:ext cx="228600" cy="228600"/>
          </a:xfrm>
          <a:prstGeom prst="rec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3167" y="3720123"/>
            <a:ext cx="5594033" cy="2851353"/>
          </a:xfrm>
          <a:prstGeom prst="rect">
            <a:avLst/>
          </a:prstGeom>
        </p:spPr>
      </p:pic>
    </p:spTree>
    <p:extLst>
      <p:ext uri="{BB962C8B-B14F-4D97-AF65-F5344CB8AC3E}">
        <p14:creationId xmlns:p14="http://schemas.microsoft.com/office/powerpoint/2010/main" val="2663756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On Exchange </a:t>
            </a:r>
          </a:p>
          <a:p>
            <a:r>
              <a:rPr lang="en-US" dirty="0"/>
              <a:t>Off Exchange</a:t>
            </a:r>
          </a:p>
        </p:txBody>
      </p:sp>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8502236" y="4240156"/>
            <a:ext cx="2203864" cy="1184388"/>
          </a:xfrm>
        </p:spPr>
      </p:pic>
      <p:sp>
        <p:nvSpPr>
          <p:cNvPr id="4" name="Text Placeholder 3"/>
          <p:cNvSpPr>
            <a:spLocks noGrp="1"/>
          </p:cNvSpPr>
          <p:nvPr>
            <p:ph type="body" sz="quarter" idx="12"/>
          </p:nvPr>
        </p:nvSpPr>
        <p:spPr/>
        <p:txBody>
          <a:bodyPr/>
          <a:lstStyle/>
          <a:p>
            <a:r>
              <a:rPr lang="en-US" dirty="0"/>
              <a:t>Individual Products</a:t>
            </a:r>
          </a:p>
        </p:txBody>
      </p:sp>
    </p:spTree>
    <p:extLst>
      <p:ext uri="{BB962C8B-B14F-4D97-AF65-F5344CB8AC3E}">
        <p14:creationId xmlns:p14="http://schemas.microsoft.com/office/powerpoint/2010/main" val="2894238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057" y="409854"/>
            <a:ext cx="10515600" cy="1325563"/>
          </a:xfrm>
        </p:spPr>
        <p:txBody>
          <a:bodyPr/>
          <a:lstStyle/>
          <a:p>
            <a:r>
              <a:rPr lang="en-US" b="1" dirty="0">
                <a:latin typeface="+mn-lt"/>
              </a:rPr>
              <a:t>Individual Product Sales Areas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0656" y="1793903"/>
            <a:ext cx="8160122" cy="3871703"/>
          </a:xfrm>
          <a:prstGeom prst="rect">
            <a:avLst/>
          </a:prstGeom>
        </p:spPr>
      </p:pic>
    </p:spTree>
    <p:extLst>
      <p:ext uri="{BB962C8B-B14F-4D97-AF65-F5344CB8AC3E}">
        <p14:creationId xmlns:p14="http://schemas.microsoft.com/office/powerpoint/2010/main" val="940275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&amp; Off Exchange Plans</a:t>
            </a:r>
          </a:p>
        </p:txBody>
      </p:sp>
      <p:graphicFrame>
        <p:nvGraphicFramePr>
          <p:cNvPr id="4" name="Content Placeholder 3"/>
          <p:cNvGraphicFramePr>
            <a:graphicFrameLocks noGrp="1"/>
          </p:cNvGraphicFramePr>
          <p:nvPr>
            <p:ph idx="1"/>
          </p:nvPr>
        </p:nvGraphicFramePr>
        <p:xfrm>
          <a:off x="838200" y="1825625"/>
          <a:ext cx="10515600" cy="3840480"/>
        </p:xfrm>
        <a:graphic>
          <a:graphicData uri="http://schemas.openxmlformats.org/drawingml/2006/table">
            <a:tbl>
              <a:tblPr firstRow="1" bandRow="1">
                <a:tableStyleId>{5C22544A-7EE6-4342-B048-85BDC9FD1C3A}</a:tableStyleId>
              </a:tblPr>
              <a:tblGrid>
                <a:gridCol w="1620915">
                  <a:extLst>
                    <a:ext uri="{9D8B030D-6E8A-4147-A177-3AD203B41FA5}">
                      <a16:colId xmlns:a16="http://schemas.microsoft.com/office/drawing/2014/main" val="20000"/>
                    </a:ext>
                  </a:extLst>
                </a:gridCol>
                <a:gridCol w="1411549">
                  <a:extLst>
                    <a:ext uri="{9D8B030D-6E8A-4147-A177-3AD203B41FA5}">
                      <a16:colId xmlns:a16="http://schemas.microsoft.com/office/drawing/2014/main" val="20001"/>
                    </a:ext>
                  </a:extLst>
                </a:gridCol>
                <a:gridCol w="1074198">
                  <a:extLst>
                    <a:ext uri="{9D8B030D-6E8A-4147-A177-3AD203B41FA5}">
                      <a16:colId xmlns:a16="http://schemas.microsoft.com/office/drawing/2014/main" val="20002"/>
                    </a:ext>
                  </a:extLst>
                </a:gridCol>
                <a:gridCol w="2059620">
                  <a:extLst>
                    <a:ext uri="{9D8B030D-6E8A-4147-A177-3AD203B41FA5}">
                      <a16:colId xmlns:a16="http://schemas.microsoft.com/office/drawing/2014/main" val="20003"/>
                    </a:ext>
                  </a:extLst>
                </a:gridCol>
                <a:gridCol w="1900979">
                  <a:extLst>
                    <a:ext uri="{9D8B030D-6E8A-4147-A177-3AD203B41FA5}">
                      <a16:colId xmlns:a16="http://schemas.microsoft.com/office/drawing/2014/main" val="20004"/>
                    </a:ext>
                  </a:extLst>
                </a:gridCol>
                <a:gridCol w="2448339">
                  <a:extLst>
                    <a:ext uri="{9D8B030D-6E8A-4147-A177-3AD203B41FA5}">
                      <a16:colId xmlns:a16="http://schemas.microsoft.com/office/drawing/2014/main" val="20005"/>
                    </a:ext>
                  </a:extLst>
                </a:gridCol>
              </a:tblGrid>
              <a:tr h="370840">
                <a:tc>
                  <a:txBody>
                    <a:bodyPr/>
                    <a:lstStyle/>
                    <a:p>
                      <a:r>
                        <a:rPr lang="en-US" dirty="0"/>
                        <a:t>Plan name</a:t>
                      </a:r>
                    </a:p>
                  </a:txBody>
                  <a:tcPr/>
                </a:tc>
                <a:tc>
                  <a:txBody>
                    <a:bodyPr/>
                    <a:lstStyle/>
                    <a:p>
                      <a:r>
                        <a:rPr lang="en-US" dirty="0"/>
                        <a:t>Deductible</a:t>
                      </a:r>
                    </a:p>
                  </a:txBody>
                  <a:tcPr/>
                </a:tc>
                <a:tc>
                  <a:txBody>
                    <a:bodyPr/>
                    <a:lstStyle/>
                    <a:p>
                      <a:r>
                        <a:rPr lang="en-US" dirty="0"/>
                        <a:t>Out-of-pocket</a:t>
                      </a:r>
                    </a:p>
                  </a:txBody>
                  <a:tcPr/>
                </a:tc>
                <a:tc>
                  <a:txBody>
                    <a:bodyPr/>
                    <a:lstStyle/>
                    <a:p>
                      <a:r>
                        <a:rPr lang="en-US" dirty="0"/>
                        <a:t>Copay OV/Spec</a:t>
                      </a:r>
                    </a:p>
                  </a:txBody>
                  <a:tcPr/>
                </a:tc>
                <a:tc>
                  <a:txBody>
                    <a:bodyPr/>
                    <a:lstStyle/>
                    <a:p>
                      <a:r>
                        <a:rPr lang="en-US" dirty="0"/>
                        <a:t>Coinsurance</a:t>
                      </a:r>
                    </a:p>
                  </a:txBody>
                  <a:tcPr/>
                </a:tc>
                <a:tc>
                  <a:txBody>
                    <a:bodyPr/>
                    <a:lstStyle/>
                    <a:p>
                      <a:r>
                        <a:rPr lang="en-US" dirty="0"/>
                        <a:t>Rx structure</a:t>
                      </a:r>
                    </a:p>
                  </a:txBody>
                  <a:tcPr/>
                </a:tc>
                <a:extLst>
                  <a:ext uri="{0D108BD9-81ED-4DB2-BD59-A6C34878D82A}">
                    <a16:rowId xmlns:a16="http://schemas.microsoft.com/office/drawing/2014/main" val="10000"/>
                  </a:ext>
                </a:extLst>
              </a:tr>
              <a:tr h="370840">
                <a:tc>
                  <a:txBody>
                    <a:bodyPr/>
                    <a:lstStyle/>
                    <a:p>
                      <a:r>
                        <a:rPr lang="en-US" dirty="0"/>
                        <a:t>Bronze</a:t>
                      </a:r>
                      <a:r>
                        <a:rPr lang="en-US" baseline="0" dirty="0"/>
                        <a:t> HSA 6900</a:t>
                      </a:r>
                      <a:endParaRPr lang="en-US" dirty="0"/>
                    </a:p>
                  </a:txBody>
                  <a:tcPr/>
                </a:tc>
                <a:tc>
                  <a:txBody>
                    <a:bodyPr/>
                    <a:lstStyle/>
                    <a:p>
                      <a:r>
                        <a:rPr lang="en-US" strike="sngStrike" dirty="0">
                          <a:solidFill>
                            <a:srgbClr val="FF0000"/>
                          </a:solidFill>
                        </a:rPr>
                        <a:t>$6,750</a:t>
                      </a:r>
                    </a:p>
                    <a:p>
                      <a:r>
                        <a:rPr lang="en-US" dirty="0"/>
                        <a:t>$6,900</a:t>
                      </a:r>
                    </a:p>
                  </a:txBody>
                  <a:tcPr/>
                </a:tc>
                <a:tc>
                  <a:txBody>
                    <a:bodyPr/>
                    <a:lstStyle/>
                    <a:p>
                      <a:r>
                        <a:rPr lang="en-US" strike="sngStrike" dirty="0">
                          <a:solidFill>
                            <a:srgbClr val="FF0000"/>
                          </a:solidFill>
                        </a:rPr>
                        <a:t>$6,750</a:t>
                      </a:r>
                    </a:p>
                    <a:p>
                      <a:r>
                        <a:rPr lang="en-US" dirty="0"/>
                        <a:t>$6,900</a:t>
                      </a:r>
                    </a:p>
                  </a:txBody>
                  <a:tcPr/>
                </a:tc>
                <a:tc>
                  <a:txBody>
                    <a:bodyPr/>
                    <a:lstStyle/>
                    <a:p>
                      <a:r>
                        <a:rPr lang="en-US" dirty="0"/>
                        <a:t>After deductible</a:t>
                      </a:r>
                      <a:r>
                        <a:rPr lang="en-US" baseline="0" dirty="0"/>
                        <a:t> 0%</a:t>
                      </a:r>
                      <a:endParaRPr lang="en-US" dirty="0"/>
                    </a:p>
                  </a:txBody>
                  <a:tcPr/>
                </a:tc>
                <a:tc>
                  <a:txBody>
                    <a:bodyPr/>
                    <a:lstStyle/>
                    <a:p>
                      <a:r>
                        <a:rPr lang="en-US" dirty="0"/>
                        <a:t>After deductible, 0%</a:t>
                      </a:r>
                    </a:p>
                  </a:txBody>
                  <a:tcPr/>
                </a:tc>
                <a:tc>
                  <a:txBody>
                    <a:bodyPr/>
                    <a:lstStyle/>
                    <a:p>
                      <a:r>
                        <a:rPr lang="en-US" dirty="0"/>
                        <a:t>After deductible</a:t>
                      </a:r>
                      <a:r>
                        <a:rPr lang="en-US" baseline="0" dirty="0"/>
                        <a:t> 0%</a:t>
                      </a:r>
                      <a:endParaRPr lang="en-US" dirty="0"/>
                    </a:p>
                  </a:txBody>
                  <a:tcPr/>
                </a:tc>
                <a:extLst>
                  <a:ext uri="{0D108BD9-81ED-4DB2-BD59-A6C34878D82A}">
                    <a16:rowId xmlns:a16="http://schemas.microsoft.com/office/drawing/2014/main" val="10001"/>
                  </a:ext>
                </a:extLst>
              </a:tr>
              <a:tr h="370840">
                <a:tc>
                  <a:txBody>
                    <a:bodyPr/>
                    <a:lstStyle/>
                    <a:p>
                      <a:r>
                        <a:rPr lang="en-US" dirty="0"/>
                        <a:t>Silver</a:t>
                      </a:r>
                      <a:r>
                        <a:rPr lang="en-US" baseline="0" dirty="0"/>
                        <a:t> HSA 3500</a:t>
                      </a:r>
                      <a:endParaRPr lang="en-US" dirty="0"/>
                    </a:p>
                  </a:txBody>
                  <a:tcPr/>
                </a:tc>
                <a:tc>
                  <a:txBody>
                    <a:bodyPr/>
                    <a:lstStyle/>
                    <a:p>
                      <a:r>
                        <a:rPr lang="en-US" dirty="0"/>
                        <a:t>$3,500</a:t>
                      </a:r>
                    </a:p>
                  </a:txBody>
                  <a:tcPr/>
                </a:tc>
                <a:tc>
                  <a:txBody>
                    <a:bodyPr/>
                    <a:lstStyle/>
                    <a:p>
                      <a:r>
                        <a:rPr lang="en-US" dirty="0"/>
                        <a:t>$6,750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a:t>
                      </a:r>
                      <a:r>
                        <a:rPr lang="en-US" baseline="0" dirty="0"/>
                        <a:t> deductible 25%</a:t>
                      </a:r>
                      <a:endParaRPr lang="en-US" dirty="0"/>
                    </a:p>
                  </a:txBody>
                  <a:tcPr/>
                </a:tc>
                <a:tc>
                  <a:txBody>
                    <a:bodyPr/>
                    <a:lstStyle/>
                    <a:p>
                      <a:r>
                        <a:rPr lang="en-US" dirty="0"/>
                        <a:t>After deductible, 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a:t>
                      </a:r>
                      <a:r>
                        <a:rPr lang="en-US" baseline="0" dirty="0"/>
                        <a:t> deductible 25%</a:t>
                      </a:r>
                      <a:endParaRPr lang="en-US" dirty="0"/>
                    </a:p>
                    <a:p>
                      <a:endParaRPr lang="en-US" dirty="0"/>
                    </a:p>
                  </a:txBody>
                  <a:tcPr/>
                </a:tc>
                <a:extLst>
                  <a:ext uri="{0D108BD9-81ED-4DB2-BD59-A6C34878D82A}">
                    <a16:rowId xmlns:a16="http://schemas.microsoft.com/office/drawing/2014/main" val="10002"/>
                  </a:ext>
                </a:extLst>
              </a:tr>
              <a:tr h="370840">
                <a:tc>
                  <a:txBody>
                    <a:bodyPr/>
                    <a:lstStyle/>
                    <a:p>
                      <a:r>
                        <a:rPr lang="en-US" dirty="0"/>
                        <a:t>Gold 1500</a:t>
                      </a:r>
                    </a:p>
                  </a:txBody>
                  <a:tcPr/>
                </a:tc>
                <a:tc>
                  <a:txBody>
                    <a:bodyPr/>
                    <a:lstStyle/>
                    <a:p>
                      <a:r>
                        <a:rPr lang="en-US" dirty="0"/>
                        <a:t>$1,500</a:t>
                      </a:r>
                    </a:p>
                  </a:txBody>
                  <a:tcPr/>
                </a:tc>
                <a:tc>
                  <a:txBody>
                    <a:bodyPr/>
                    <a:lstStyle/>
                    <a:p>
                      <a:r>
                        <a:rPr lang="en-US" dirty="0"/>
                        <a:t>$5,000</a:t>
                      </a:r>
                    </a:p>
                  </a:txBody>
                  <a:tcPr/>
                </a:tc>
                <a:tc>
                  <a:txBody>
                    <a:bodyPr/>
                    <a:lstStyle/>
                    <a:p>
                      <a:r>
                        <a:rPr lang="en-US" dirty="0"/>
                        <a:t>After deductible, 10%</a:t>
                      </a:r>
                    </a:p>
                  </a:txBody>
                  <a:tcPr/>
                </a:tc>
                <a:tc>
                  <a:txBody>
                    <a:bodyPr/>
                    <a:lstStyle/>
                    <a:p>
                      <a:r>
                        <a:rPr lang="en-US" dirty="0"/>
                        <a:t>After deductible, 10%</a:t>
                      </a:r>
                    </a:p>
                  </a:txBody>
                  <a:tcPr/>
                </a:tc>
                <a:tc>
                  <a:txBody>
                    <a:bodyPr/>
                    <a:lstStyle/>
                    <a:p>
                      <a:r>
                        <a:rPr lang="en-US" dirty="0"/>
                        <a:t>$15 / $60 / $100 / $250</a:t>
                      </a:r>
                    </a:p>
                  </a:txBody>
                  <a:tcPr/>
                </a:tc>
                <a:extLst>
                  <a:ext uri="{0D108BD9-81ED-4DB2-BD59-A6C34878D82A}">
                    <a16:rowId xmlns:a16="http://schemas.microsoft.com/office/drawing/2014/main" val="10003"/>
                  </a:ext>
                </a:extLst>
              </a:tr>
              <a:tr h="370840">
                <a:tc>
                  <a:txBody>
                    <a:bodyPr/>
                    <a:lstStyle/>
                    <a:p>
                      <a:r>
                        <a:rPr lang="en-US" dirty="0"/>
                        <a:t>Bronze</a:t>
                      </a:r>
                      <a:r>
                        <a:rPr lang="en-US" baseline="0" dirty="0"/>
                        <a:t> 7000</a:t>
                      </a:r>
                      <a:endParaRPr lang="en-US" dirty="0"/>
                    </a:p>
                  </a:txBody>
                  <a:tcPr/>
                </a:tc>
                <a:tc>
                  <a:txBody>
                    <a:bodyPr/>
                    <a:lstStyle/>
                    <a:p>
                      <a:r>
                        <a:rPr lang="en-US" dirty="0"/>
                        <a:t>$7,000</a:t>
                      </a:r>
                    </a:p>
                  </a:txBody>
                  <a:tcPr/>
                </a:tc>
                <a:tc>
                  <a:txBody>
                    <a:bodyPr/>
                    <a:lstStyle/>
                    <a:p>
                      <a:r>
                        <a:rPr lang="en-US" strike="sngStrike" dirty="0">
                          <a:solidFill>
                            <a:srgbClr val="FF0000"/>
                          </a:solidFill>
                        </a:rPr>
                        <a:t>$8,150</a:t>
                      </a:r>
                    </a:p>
                    <a:p>
                      <a:r>
                        <a:rPr lang="en-US" dirty="0"/>
                        <a:t>$8,550</a:t>
                      </a:r>
                    </a:p>
                  </a:txBody>
                  <a:tcPr/>
                </a:tc>
                <a:tc>
                  <a:txBody>
                    <a:bodyPr/>
                    <a:lstStyle/>
                    <a:p>
                      <a:r>
                        <a:rPr lang="en-US" dirty="0"/>
                        <a:t>$35 / after</a:t>
                      </a:r>
                      <a:r>
                        <a:rPr lang="en-US" baseline="0" dirty="0"/>
                        <a:t> deductible 40%</a:t>
                      </a:r>
                      <a:endParaRPr lang="en-US" dirty="0"/>
                    </a:p>
                  </a:txBody>
                  <a:tcPr/>
                </a:tc>
                <a:tc>
                  <a:txBody>
                    <a:bodyPr/>
                    <a:lstStyle/>
                    <a:p>
                      <a:r>
                        <a:rPr lang="en-US" dirty="0"/>
                        <a:t>After deductible, 40%</a:t>
                      </a:r>
                    </a:p>
                  </a:txBody>
                  <a:tcPr/>
                </a:tc>
                <a:tc>
                  <a:txBody>
                    <a:bodyPr/>
                    <a:lstStyle/>
                    <a:p>
                      <a:r>
                        <a:rPr lang="en-US" dirty="0"/>
                        <a:t>After deductible 40%</a:t>
                      </a:r>
                    </a:p>
                  </a:txBody>
                  <a:tcPr/>
                </a:tc>
                <a:extLst>
                  <a:ext uri="{0D108BD9-81ED-4DB2-BD59-A6C34878D82A}">
                    <a16:rowId xmlns:a16="http://schemas.microsoft.com/office/drawing/2014/main" val="10005"/>
                  </a:ext>
                </a:extLst>
              </a:tr>
              <a:tr h="370840">
                <a:tc>
                  <a:txBody>
                    <a:bodyPr/>
                    <a:lstStyle/>
                    <a:p>
                      <a:r>
                        <a:rPr lang="en-US" dirty="0"/>
                        <a:t>Silver 5000</a:t>
                      </a:r>
                    </a:p>
                  </a:txBody>
                  <a:tcPr/>
                </a:tc>
                <a:tc>
                  <a:txBody>
                    <a:bodyPr/>
                    <a:lstStyle/>
                    <a:p>
                      <a:r>
                        <a:rPr lang="en-US" dirty="0"/>
                        <a:t>$5,000</a:t>
                      </a:r>
                    </a:p>
                  </a:txBody>
                  <a:tcPr/>
                </a:tc>
                <a:tc>
                  <a:txBody>
                    <a:bodyPr/>
                    <a:lstStyle/>
                    <a:p>
                      <a:r>
                        <a:rPr lang="en-US" dirty="0"/>
                        <a:t>$8,150</a:t>
                      </a:r>
                    </a:p>
                  </a:txBody>
                  <a:tcPr/>
                </a:tc>
                <a:tc>
                  <a:txBody>
                    <a:bodyPr/>
                    <a:lstStyle/>
                    <a:p>
                      <a:r>
                        <a:rPr lang="en-US" dirty="0"/>
                        <a:t>$35 / $70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deductible, 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a:t>
                      </a:r>
                      <a:r>
                        <a:rPr lang="en-US" baseline="0" dirty="0"/>
                        <a:t> deductible 30%</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59970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 Exchange Only</a:t>
            </a:r>
          </a:p>
        </p:txBody>
      </p:sp>
      <p:graphicFrame>
        <p:nvGraphicFramePr>
          <p:cNvPr id="4" name="Content Placeholder 3"/>
          <p:cNvGraphicFramePr>
            <a:graphicFrameLocks noGrp="1"/>
          </p:cNvGraphicFramePr>
          <p:nvPr>
            <p:ph idx="1"/>
          </p:nvPr>
        </p:nvGraphicFramePr>
        <p:xfrm>
          <a:off x="838200" y="1825625"/>
          <a:ext cx="10515600" cy="1651000"/>
        </p:xfrm>
        <a:graphic>
          <a:graphicData uri="http://schemas.openxmlformats.org/drawingml/2006/table">
            <a:tbl>
              <a:tblPr firstRow="1" bandRow="1">
                <a:tableStyleId>{5C22544A-7EE6-4342-B048-85BDC9FD1C3A}</a:tableStyleId>
              </a:tblPr>
              <a:tblGrid>
                <a:gridCol w="1523260">
                  <a:extLst>
                    <a:ext uri="{9D8B030D-6E8A-4147-A177-3AD203B41FA5}">
                      <a16:colId xmlns:a16="http://schemas.microsoft.com/office/drawing/2014/main" val="20000"/>
                    </a:ext>
                  </a:extLst>
                </a:gridCol>
                <a:gridCol w="1544715">
                  <a:extLst>
                    <a:ext uri="{9D8B030D-6E8A-4147-A177-3AD203B41FA5}">
                      <a16:colId xmlns:a16="http://schemas.microsoft.com/office/drawing/2014/main" val="20001"/>
                    </a:ext>
                  </a:extLst>
                </a:gridCol>
                <a:gridCol w="1038687">
                  <a:extLst>
                    <a:ext uri="{9D8B030D-6E8A-4147-A177-3AD203B41FA5}">
                      <a16:colId xmlns:a16="http://schemas.microsoft.com/office/drawing/2014/main" val="20002"/>
                    </a:ext>
                  </a:extLst>
                </a:gridCol>
                <a:gridCol w="1988598">
                  <a:extLst>
                    <a:ext uri="{9D8B030D-6E8A-4147-A177-3AD203B41FA5}">
                      <a16:colId xmlns:a16="http://schemas.microsoft.com/office/drawing/2014/main" val="20003"/>
                    </a:ext>
                  </a:extLst>
                </a:gridCol>
                <a:gridCol w="1658474">
                  <a:extLst>
                    <a:ext uri="{9D8B030D-6E8A-4147-A177-3AD203B41FA5}">
                      <a16:colId xmlns:a16="http://schemas.microsoft.com/office/drawing/2014/main" val="20004"/>
                    </a:ext>
                  </a:extLst>
                </a:gridCol>
                <a:gridCol w="2761866">
                  <a:extLst>
                    <a:ext uri="{9D8B030D-6E8A-4147-A177-3AD203B41FA5}">
                      <a16:colId xmlns:a16="http://schemas.microsoft.com/office/drawing/2014/main" val="20005"/>
                    </a:ext>
                  </a:extLst>
                </a:gridCol>
              </a:tblGrid>
              <a:tr h="370840">
                <a:tc>
                  <a:txBody>
                    <a:bodyPr/>
                    <a:lstStyle/>
                    <a:p>
                      <a:r>
                        <a:rPr lang="en-US" dirty="0"/>
                        <a:t>Plan name</a:t>
                      </a:r>
                    </a:p>
                  </a:txBody>
                  <a:tcPr/>
                </a:tc>
                <a:tc>
                  <a:txBody>
                    <a:bodyPr/>
                    <a:lstStyle/>
                    <a:p>
                      <a:r>
                        <a:rPr lang="en-US" dirty="0"/>
                        <a:t>Deductible</a:t>
                      </a:r>
                    </a:p>
                  </a:txBody>
                  <a:tcPr/>
                </a:tc>
                <a:tc>
                  <a:txBody>
                    <a:bodyPr/>
                    <a:lstStyle/>
                    <a:p>
                      <a:r>
                        <a:rPr lang="en-US" dirty="0"/>
                        <a:t>Out-of-pocket</a:t>
                      </a:r>
                    </a:p>
                  </a:txBody>
                  <a:tcPr/>
                </a:tc>
                <a:tc>
                  <a:txBody>
                    <a:bodyPr/>
                    <a:lstStyle/>
                    <a:p>
                      <a:r>
                        <a:rPr lang="en-US" dirty="0"/>
                        <a:t>Copay OV/Spec</a:t>
                      </a:r>
                    </a:p>
                  </a:txBody>
                  <a:tcPr/>
                </a:tc>
                <a:tc>
                  <a:txBody>
                    <a:bodyPr/>
                    <a:lstStyle/>
                    <a:p>
                      <a:r>
                        <a:rPr lang="en-US" dirty="0"/>
                        <a:t>Coinsurance</a:t>
                      </a:r>
                    </a:p>
                  </a:txBody>
                  <a:tcPr/>
                </a:tc>
                <a:tc>
                  <a:txBody>
                    <a:bodyPr/>
                    <a:lstStyle/>
                    <a:p>
                      <a:r>
                        <a:rPr lang="en-US" dirty="0"/>
                        <a:t>Rx structure</a:t>
                      </a:r>
                    </a:p>
                  </a:txBody>
                  <a:tcPr/>
                </a:tc>
                <a:extLst>
                  <a:ext uri="{0D108BD9-81ED-4DB2-BD59-A6C34878D82A}">
                    <a16:rowId xmlns:a16="http://schemas.microsoft.com/office/drawing/2014/main" val="10000"/>
                  </a:ext>
                </a:extLst>
              </a:tr>
              <a:tr h="370840">
                <a:tc>
                  <a:txBody>
                    <a:bodyPr/>
                    <a:lstStyle/>
                    <a:p>
                      <a:r>
                        <a:rPr lang="en-US" dirty="0"/>
                        <a:t>Silver 4000</a:t>
                      </a:r>
                    </a:p>
                  </a:txBody>
                  <a:tcPr/>
                </a:tc>
                <a:tc>
                  <a:txBody>
                    <a:bodyPr/>
                    <a:lstStyle/>
                    <a:p>
                      <a:r>
                        <a:rPr lang="en-US" dirty="0"/>
                        <a:t>$4,000</a:t>
                      </a:r>
                    </a:p>
                  </a:txBody>
                  <a:tcPr/>
                </a:tc>
                <a:tc>
                  <a:txBody>
                    <a:bodyPr/>
                    <a:lstStyle/>
                    <a:p>
                      <a:r>
                        <a:rPr lang="en-US" dirty="0"/>
                        <a:t>$7,000</a:t>
                      </a:r>
                    </a:p>
                  </a:txBody>
                  <a:tcPr/>
                </a:tc>
                <a:tc>
                  <a:txBody>
                    <a:bodyPr/>
                    <a:lstStyle/>
                    <a:p>
                      <a:r>
                        <a:rPr lang="en-US" dirty="0"/>
                        <a:t>$35 / $70</a:t>
                      </a:r>
                    </a:p>
                  </a:txBody>
                  <a:tcPr/>
                </a:tc>
                <a:tc>
                  <a:txBody>
                    <a:bodyPr/>
                    <a:lstStyle/>
                    <a:p>
                      <a:r>
                        <a:rPr lang="en-US" baseline="0" dirty="0"/>
                        <a:t>30%</a:t>
                      </a:r>
                    </a:p>
                  </a:txBody>
                  <a:tcPr/>
                </a:tc>
                <a:tc>
                  <a:txBody>
                    <a:bodyPr/>
                    <a:lstStyle/>
                    <a:p>
                      <a:r>
                        <a:rPr lang="en-US" dirty="0"/>
                        <a:t>After deductible</a:t>
                      </a:r>
                      <a:r>
                        <a:rPr lang="en-US" baseline="0" dirty="0"/>
                        <a:t> 30%</a:t>
                      </a:r>
                    </a:p>
                  </a:txBody>
                  <a:tcPr/>
                </a:tc>
                <a:extLst>
                  <a:ext uri="{0D108BD9-81ED-4DB2-BD59-A6C34878D82A}">
                    <a16:rowId xmlns:a16="http://schemas.microsoft.com/office/drawing/2014/main" val="10001"/>
                  </a:ext>
                </a:extLst>
              </a:tr>
              <a:tr h="370840">
                <a:tc>
                  <a:txBody>
                    <a:bodyPr/>
                    <a:lstStyle/>
                    <a:p>
                      <a:r>
                        <a:rPr lang="en-US" dirty="0"/>
                        <a:t>Silver 3000</a:t>
                      </a:r>
                    </a:p>
                  </a:txBody>
                  <a:tcPr/>
                </a:tc>
                <a:tc>
                  <a:txBody>
                    <a:bodyPr/>
                    <a:lstStyle/>
                    <a:p>
                      <a:r>
                        <a:rPr lang="en-US" dirty="0"/>
                        <a:t>$3,000</a:t>
                      </a:r>
                    </a:p>
                  </a:txBody>
                  <a:tcPr/>
                </a:tc>
                <a:tc>
                  <a:txBody>
                    <a:bodyPr/>
                    <a:lstStyle/>
                    <a:p>
                      <a:r>
                        <a:rPr lang="en-US" dirty="0"/>
                        <a:t>$8,150</a:t>
                      </a:r>
                    </a:p>
                  </a:txBody>
                  <a:tcPr/>
                </a:tc>
                <a:tc>
                  <a:txBody>
                    <a:bodyPr/>
                    <a:lstStyle/>
                    <a:p>
                      <a:r>
                        <a:rPr lang="en-US" dirty="0"/>
                        <a:t>$35 / after deductible 40%</a:t>
                      </a:r>
                    </a:p>
                  </a:txBody>
                  <a:tcPr/>
                </a:tc>
                <a:tc>
                  <a:txBody>
                    <a:bodyPr/>
                    <a:lstStyle/>
                    <a:p>
                      <a:r>
                        <a:rPr lang="en-US" dirty="0"/>
                        <a:t>40%</a:t>
                      </a:r>
                    </a:p>
                  </a:txBody>
                  <a:tcPr/>
                </a:tc>
                <a:tc>
                  <a:txBody>
                    <a:bodyPr/>
                    <a:lstStyle/>
                    <a:p>
                      <a:r>
                        <a:rPr lang="en-US" dirty="0"/>
                        <a:t>$15 / $60 / $100 /</a:t>
                      </a:r>
                      <a:r>
                        <a:rPr lang="en-US" baseline="0" dirty="0"/>
                        <a:t> $250</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13631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silver loading? </a:t>
            </a:r>
          </a:p>
        </p:txBody>
      </p:sp>
      <p:sp>
        <p:nvSpPr>
          <p:cNvPr id="3" name="Content Placeholder 2"/>
          <p:cNvSpPr>
            <a:spLocks noGrp="1"/>
          </p:cNvSpPr>
          <p:nvPr>
            <p:ph idx="1"/>
          </p:nvPr>
        </p:nvSpPr>
        <p:spPr/>
        <p:txBody>
          <a:bodyPr/>
          <a:lstStyle/>
          <a:p>
            <a:r>
              <a:rPr lang="en-US" dirty="0"/>
              <a:t>Cost share reduction plans offer lower deductibles, copays, and out of pocket limits for those that qualify based on income. </a:t>
            </a:r>
          </a:p>
          <a:p>
            <a:r>
              <a:rPr lang="en-US" dirty="0"/>
              <a:t>The government would pay the difference between the standard plan and the CSR plan, however that is no longer happening. </a:t>
            </a:r>
          </a:p>
          <a:p>
            <a:r>
              <a:rPr lang="en-US" dirty="0"/>
              <a:t>To account for the difference carriers are rate loading the premium on silver plans sold on the exchange. </a:t>
            </a:r>
          </a:p>
          <a:p>
            <a:r>
              <a:rPr lang="en-US" dirty="0"/>
              <a:t>HC.gov has some good resources on explaining CSR plans. </a:t>
            </a:r>
          </a:p>
        </p:txBody>
      </p:sp>
    </p:spTree>
    <p:extLst>
      <p:ext uri="{BB962C8B-B14F-4D97-AF65-F5344CB8AC3E}">
        <p14:creationId xmlns:p14="http://schemas.microsoft.com/office/powerpoint/2010/main" val="3584664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Dollar Benefits</a:t>
            </a:r>
          </a:p>
        </p:txBody>
      </p:sp>
      <p:sp>
        <p:nvSpPr>
          <p:cNvPr id="3" name="Content Placeholder 2"/>
          <p:cNvSpPr>
            <a:spLocks noGrp="1"/>
          </p:cNvSpPr>
          <p:nvPr>
            <p:ph idx="1"/>
          </p:nvPr>
        </p:nvSpPr>
        <p:spPr/>
        <p:txBody>
          <a:bodyPr>
            <a:normAutofit fontScale="92500" lnSpcReduction="10000"/>
          </a:bodyPr>
          <a:lstStyle/>
          <a:p>
            <a:r>
              <a:rPr lang="en-US" dirty="0"/>
              <a:t>$500 accident benefit</a:t>
            </a:r>
          </a:p>
          <a:p>
            <a:r>
              <a:rPr lang="en-US" dirty="0"/>
              <a:t>$35 PCP/Mental Health copay on our Bronze 7000 and Silver 5000 plans (on and off exchange)</a:t>
            </a:r>
          </a:p>
          <a:p>
            <a:r>
              <a:rPr lang="en-US" dirty="0"/>
              <a:t>$35 PCP/Mental Health copay on Silver 4000 and Silver 3000 (off exchange only)</a:t>
            </a:r>
          </a:p>
          <a:p>
            <a:r>
              <a:rPr lang="en-US" dirty="0"/>
              <a:t>Silver 3000 has first dollar Rx copays (off exchange only)</a:t>
            </a:r>
          </a:p>
          <a:p>
            <a:r>
              <a:rPr lang="en-US" dirty="0"/>
              <a:t>$150 annual Health Education Benefit</a:t>
            </a:r>
          </a:p>
          <a:p>
            <a:r>
              <a:rPr lang="en-US" dirty="0"/>
              <a:t>Kids vision exams and hardware</a:t>
            </a:r>
          </a:p>
          <a:p>
            <a:r>
              <a:rPr lang="en-US" dirty="0"/>
              <a:t>Preventive care services and Preventive Rx </a:t>
            </a:r>
          </a:p>
          <a:p>
            <a:endParaRPr lang="en-US" dirty="0"/>
          </a:p>
          <a:p>
            <a:endParaRPr lang="en-US" dirty="0"/>
          </a:p>
        </p:txBody>
      </p:sp>
    </p:spTree>
    <p:extLst>
      <p:ext uri="{BB962C8B-B14F-4D97-AF65-F5344CB8AC3E}">
        <p14:creationId xmlns:p14="http://schemas.microsoft.com/office/powerpoint/2010/main" val="662237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Pediatric and Family Dental Plans</a:t>
            </a:r>
          </a:p>
        </p:txBody>
      </p:sp>
      <p:graphicFrame>
        <p:nvGraphicFramePr>
          <p:cNvPr id="4" name="Content Placeholder 3"/>
          <p:cNvGraphicFramePr>
            <a:graphicFrameLocks noGrp="1"/>
          </p:cNvGraphicFramePr>
          <p:nvPr>
            <p:ph idx="1"/>
          </p:nvPr>
        </p:nvGraphicFramePr>
        <p:xfrm>
          <a:off x="838200" y="1825625"/>
          <a:ext cx="10515600" cy="439420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a:txBody>
                    <a:bodyPr/>
                    <a:lstStyle/>
                    <a:p>
                      <a:r>
                        <a:rPr lang="en-US" dirty="0"/>
                        <a:t>Plan</a:t>
                      </a:r>
                      <a:r>
                        <a:rPr lang="en-US" baseline="0" dirty="0"/>
                        <a:t> Name</a:t>
                      </a:r>
                      <a:endParaRPr lang="en-US" dirty="0"/>
                    </a:p>
                  </a:txBody>
                  <a:tcPr/>
                </a:tc>
                <a:tc>
                  <a:txBody>
                    <a:bodyPr/>
                    <a:lstStyle/>
                    <a:p>
                      <a:r>
                        <a:rPr lang="en-US" dirty="0"/>
                        <a:t>Class I</a:t>
                      </a:r>
                      <a:r>
                        <a:rPr lang="en-US" baseline="0" dirty="0"/>
                        <a:t> coinsurance</a:t>
                      </a:r>
                      <a:endParaRPr lang="en-US" dirty="0"/>
                    </a:p>
                  </a:txBody>
                  <a:tcPr/>
                </a:tc>
                <a:tc>
                  <a:txBody>
                    <a:bodyPr/>
                    <a:lstStyle/>
                    <a:p>
                      <a:r>
                        <a:rPr lang="en-US" dirty="0"/>
                        <a:t>Class II coinsurance</a:t>
                      </a:r>
                    </a:p>
                  </a:txBody>
                  <a:tcPr/>
                </a:tc>
                <a:tc>
                  <a:txBody>
                    <a:bodyPr/>
                    <a:lstStyle/>
                    <a:p>
                      <a:r>
                        <a:rPr lang="en-US" dirty="0"/>
                        <a:t>Class III coinsurance</a:t>
                      </a:r>
                    </a:p>
                  </a:txBody>
                  <a:tcPr/>
                </a:tc>
                <a:tc>
                  <a:txBody>
                    <a:bodyPr/>
                    <a:lstStyle/>
                    <a:p>
                      <a:r>
                        <a:rPr lang="en-US" dirty="0"/>
                        <a:t>Deductible</a:t>
                      </a:r>
                    </a:p>
                  </a:txBody>
                  <a:tcPr/>
                </a:tc>
                <a:tc>
                  <a:txBody>
                    <a:bodyPr/>
                    <a:lstStyle/>
                    <a:p>
                      <a:r>
                        <a:rPr lang="en-US" dirty="0"/>
                        <a:t>Annual</a:t>
                      </a:r>
                      <a:r>
                        <a:rPr lang="en-US" baseline="0" dirty="0"/>
                        <a:t> Max</a:t>
                      </a:r>
                      <a:endParaRPr lang="en-US" dirty="0"/>
                    </a:p>
                  </a:txBody>
                  <a:tcPr/>
                </a:tc>
                <a:extLst>
                  <a:ext uri="{0D108BD9-81ED-4DB2-BD59-A6C34878D82A}">
                    <a16:rowId xmlns:a16="http://schemas.microsoft.com/office/drawing/2014/main" val="10000"/>
                  </a:ext>
                </a:extLst>
              </a:tr>
              <a:tr h="370840">
                <a:tc>
                  <a:txBody>
                    <a:bodyPr/>
                    <a:lstStyle/>
                    <a:p>
                      <a:r>
                        <a:rPr lang="en-US" dirty="0"/>
                        <a:t>Dental</a:t>
                      </a:r>
                      <a:r>
                        <a:rPr lang="en-US" baseline="0" dirty="0"/>
                        <a:t> Choice 0-20-50 1000</a:t>
                      </a:r>
                      <a:endParaRPr lang="en-US" dirty="0"/>
                    </a:p>
                  </a:txBody>
                  <a:tcPr/>
                </a:tc>
                <a:tc>
                  <a:txBody>
                    <a:bodyPr/>
                    <a:lstStyle/>
                    <a:p>
                      <a:r>
                        <a:rPr lang="en-US" dirty="0"/>
                        <a:t>No deductible,</a:t>
                      </a:r>
                      <a:r>
                        <a:rPr lang="en-US" baseline="0" dirty="0"/>
                        <a:t> 0%</a:t>
                      </a:r>
                      <a:endParaRPr lang="en-US" dirty="0"/>
                    </a:p>
                  </a:txBody>
                  <a:tcPr/>
                </a:tc>
                <a:tc>
                  <a:txBody>
                    <a:bodyPr/>
                    <a:lstStyle/>
                    <a:p>
                      <a:r>
                        <a:rPr lang="en-US" dirty="0"/>
                        <a:t>After deductible,</a:t>
                      </a:r>
                      <a:r>
                        <a:rPr lang="en-US" baseline="0" dirty="0"/>
                        <a:t> 20%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deductible,</a:t>
                      </a:r>
                      <a:r>
                        <a:rPr lang="en-US" baseline="0" dirty="0"/>
                        <a:t> 50%</a:t>
                      </a:r>
                      <a:endParaRPr lang="en-US" dirty="0"/>
                    </a:p>
                  </a:txBody>
                  <a:tcPr/>
                </a:tc>
                <a:tc>
                  <a:txBody>
                    <a:bodyPr/>
                    <a:lstStyle/>
                    <a:p>
                      <a:r>
                        <a:rPr lang="en-US" dirty="0"/>
                        <a:t>$50 Individual</a:t>
                      </a:r>
                    </a:p>
                    <a:p>
                      <a:r>
                        <a:rPr lang="en-US" dirty="0"/>
                        <a:t>$150</a:t>
                      </a:r>
                      <a:r>
                        <a:rPr lang="en-US" baseline="0" dirty="0"/>
                        <a:t> Family</a:t>
                      </a:r>
                      <a:endParaRPr lang="en-US" dirty="0"/>
                    </a:p>
                  </a:txBody>
                  <a:tcPr/>
                </a:tc>
                <a:tc>
                  <a:txBody>
                    <a:bodyPr/>
                    <a:lstStyle/>
                    <a:p>
                      <a:r>
                        <a:rPr lang="en-US" dirty="0"/>
                        <a:t>Adult annual Max $1,000</a:t>
                      </a:r>
                    </a:p>
                  </a:txBody>
                  <a:tcPr/>
                </a:tc>
                <a:extLst>
                  <a:ext uri="{0D108BD9-81ED-4DB2-BD59-A6C34878D82A}">
                    <a16:rowId xmlns:a16="http://schemas.microsoft.com/office/drawing/2014/main" val="10001"/>
                  </a:ext>
                </a:extLst>
              </a:tr>
              <a:tr h="370840">
                <a:tc>
                  <a:txBody>
                    <a:bodyPr/>
                    <a:lstStyle/>
                    <a:p>
                      <a:r>
                        <a:rPr lang="en-US" dirty="0"/>
                        <a:t>Dental</a:t>
                      </a:r>
                      <a:r>
                        <a:rPr lang="en-US" baseline="0" dirty="0"/>
                        <a:t> Choice 0-20-50 1500</a:t>
                      </a:r>
                      <a:endParaRPr lang="en-US" dirty="0"/>
                    </a:p>
                  </a:txBody>
                  <a:tcPr/>
                </a:tc>
                <a:tc>
                  <a:txBody>
                    <a:bodyPr/>
                    <a:lstStyle/>
                    <a:p>
                      <a:r>
                        <a:rPr lang="en-US" dirty="0"/>
                        <a:t>No deductible,</a:t>
                      </a:r>
                      <a:r>
                        <a:rPr lang="en-US" baseline="0" dirty="0"/>
                        <a:t> 0%</a:t>
                      </a:r>
                      <a:endParaRPr lang="en-US" dirty="0"/>
                    </a:p>
                  </a:txBody>
                  <a:tcPr/>
                </a:tc>
                <a:tc>
                  <a:txBody>
                    <a:bodyPr/>
                    <a:lstStyle/>
                    <a:p>
                      <a:r>
                        <a:rPr lang="en-US" dirty="0"/>
                        <a:t>After deductible,</a:t>
                      </a:r>
                      <a:r>
                        <a:rPr lang="en-US" baseline="0" dirty="0"/>
                        <a:t> 20%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deductible,</a:t>
                      </a:r>
                      <a:r>
                        <a:rPr lang="en-US" baseline="0" dirty="0"/>
                        <a:t> 50%</a:t>
                      </a:r>
                      <a:endParaRPr lang="en-US" dirty="0"/>
                    </a:p>
                  </a:txBody>
                  <a:tcPr/>
                </a:tc>
                <a:tc>
                  <a:txBody>
                    <a:bodyPr/>
                    <a:lstStyle/>
                    <a:p>
                      <a:r>
                        <a:rPr lang="en-US" dirty="0"/>
                        <a:t>$50 Individual</a:t>
                      </a:r>
                    </a:p>
                    <a:p>
                      <a:r>
                        <a:rPr lang="en-US" dirty="0"/>
                        <a:t>$150</a:t>
                      </a:r>
                      <a:r>
                        <a:rPr lang="en-US" baseline="0" dirty="0"/>
                        <a:t> Family</a:t>
                      </a:r>
                      <a:endParaRPr lang="en-US" dirty="0"/>
                    </a:p>
                  </a:txBody>
                  <a:tcPr/>
                </a:tc>
                <a:tc>
                  <a:txBody>
                    <a:bodyPr/>
                    <a:lstStyle/>
                    <a:p>
                      <a:r>
                        <a:rPr lang="en-US" dirty="0"/>
                        <a:t>Adult annual Max $1,500</a:t>
                      </a:r>
                    </a:p>
                  </a:txBody>
                  <a:tcPr/>
                </a:tc>
                <a:extLst>
                  <a:ext uri="{0D108BD9-81ED-4DB2-BD59-A6C34878D82A}">
                    <a16:rowId xmlns:a16="http://schemas.microsoft.com/office/drawing/2014/main" val="10002"/>
                  </a:ext>
                </a:extLst>
              </a:tr>
              <a:tr h="370840">
                <a:tc>
                  <a:txBody>
                    <a:bodyPr/>
                    <a:lstStyle/>
                    <a:p>
                      <a:r>
                        <a:rPr lang="en-US" dirty="0"/>
                        <a:t>Kids</a:t>
                      </a:r>
                      <a:r>
                        <a:rPr lang="en-US" baseline="0" dirty="0"/>
                        <a:t> Dental Choice 0-20-50</a:t>
                      </a:r>
                      <a:endParaRPr lang="en-US" dirty="0"/>
                    </a:p>
                  </a:txBody>
                  <a:tcPr/>
                </a:tc>
                <a:tc>
                  <a:txBody>
                    <a:bodyPr/>
                    <a:lstStyle/>
                    <a:p>
                      <a:r>
                        <a:rPr lang="en-US" dirty="0"/>
                        <a:t>No deductible,</a:t>
                      </a:r>
                      <a:r>
                        <a:rPr lang="en-US" baseline="0" dirty="0"/>
                        <a:t> 0%</a:t>
                      </a:r>
                      <a:endParaRPr lang="en-US" dirty="0"/>
                    </a:p>
                  </a:txBody>
                  <a:tcPr/>
                </a:tc>
                <a:tc>
                  <a:txBody>
                    <a:bodyPr/>
                    <a:lstStyle/>
                    <a:p>
                      <a:r>
                        <a:rPr lang="en-US" dirty="0"/>
                        <a:t>After deductible,</a:t>
                      </a:r>
                      <a:r>
                        <a:rPr lang="en-US" baseline="0" dirty="0"/>
                        <a:t> 20%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deductible,</a:t>
                      </a:r>
                      <a:r>
                        <a:rPr lang="en-US" baseline="0" dirty="0"/>
                        <a:t> 50%</a:t>
                      </a:r>
                      <a:endParaRPr lang="en-US" dirty="0"/>
                    </a:p>
                  </a:txBody>
                  <a:tcPr/>
                </a:tc>
                <a:tc>
                  <a:txBody>
                    <a:bodyPr/>
                    <a:lstStyle/>
                    <a:p>
                      <a:r>
                        <a:rPr lang="en-US" dirty="0"/>
                        <a:t>$50 Individual</a:t>
                      </a:r>
                    </a:p>
                    <a:p>
                      <a:r>
                        <a:rPr lang="en-US" dirty="0"/>
                        <a:t>$150</a:t>
                      </a:r>
                      <a:r>
                        <a:rPr lang="en-US" baseline="0" dirty="0"/>
                        <a:t> Family</a:t>
                      </a:r>
                      <a:endParaRPr lang="en-US" dirty="0"/>
                    </a:p>
                    <a:p>
                      <a:endParaRPr lang="en-US" dirty="0"/>
                    </a:p>
                  </a:txBody>
                  <a:tcPr/>
                </a:tc>
                <a:tc>
                  <a:txBody>
                    <a:bodyPr/>
                    <a:lstStyle/>
                    <a:p>
                      <a:r>
                        <a:rPr lang="en-US" dirty="0"/>
                        <a:t>$350 Individual</a:t>
                      </a:r>
                    </a:p>
                    <a:p>
                      <a:r>
                        <a:rPr lang="en-US" dirty="0"/>
                        <a:t>$700 Family</a:t>
                      </a:r>
                    </a:p>
                    <a:p>
                      <a:r>
                        <a:rPr lang="en-US" dirty="0"/>
                        <a:t>Max</a:t>
                      </a:r>
                      <a:r>
                        <a:rPr lang="en-US" baseline="0" dirty="0"/>
                        <a:t> OOP</a:t>
                      </a:r>
                      <a:endParaRPr lang="en-US" dirty="0"/>
                    </a:p>
                  </a:txBody>
                  <a:tcPr/>
                </a:tc>
                <a:extLst>
                  <a:ext uri="{0D108BD9-81ED-4DB2-BD59-A6C34878D82A}">
                    <a16:rowId xmlns:a16="http://schemas.microsoft.com/office/drawing/2014/main" val="10003"/>
                  </a:ext>
                </a:extLst>
              </a:tr>
              <a:tr h="370840">
                <a:tc gridSpan="6">
                  <a:txBody>
                    <a:bodyPr/>
                    <a:lstStyle/>
                    <a:p>
                      <a:pPr algn="ctr"/>
                      <a:r>
                        <a:rPr lang="en-US" b="1" dirty="0"/>
                        <a:t>All plans</a:t>
                      </a:r>
                      <a:r>
                        <a:rPr lang="en-US" b="1" baseline="0" dirty="0"/>
                        <a:t> offered on and off the marketplace. </a:t>
                      </a:r>
                      <a:endParaRPr lang="en-US" b="1" dirty="0"/>
                    </a:p>
                  </a:txBody>
                  <a:tcPr/>
                </a:tc>
                <a:tc hMerge="1">
                  <a:txBody>
                    <a:bodyPr/>
                    <a:lstStyle/>
                    <a:p>
                      <a:endParaRPr lang="en-US" dirty="0"/>
                    </a:p>
                  </a:txBody>
                  <a:tcPr/>
                </a:tc>
                <a:tc hMerge="1">
                  <a:txBody>
                    <a:bodyPr/>
                    <a:lstStyle/>
                    <a:p>
                      <a:endParaRPr 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4"/>
                  </a:ext>
                </a:extLst>
              </a:tr>
              <a:tr h="370840">
                <a:tc gridSpan="6">
                  <a:txBody>
                    <a:bodyPr/>
                    <a:lstStyle/>
                    <a:p>
                      <a:pPr algn="ctr"/>
                      <a:r>
                        <a:rPr lang="en-US" b="1" dirty="0"/>
                        <a:t>Adult</a:t>
                      </a:r>
                      <a:r>
                        <a:rPr lang="en-US" b="1" baseline="0" dirty="0"/>
                        <a:t> services: 6-month exclusion for Class II services and 12-month exclusion for Class III services </a:t>
                      </a:r>
                      <a:endParaRPr lang="en-US" b="1"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16813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Dental Updates</a:t>
            </a:r>
          </a:p>
        </p:txBody>
      </p:sp>
      <p:sp>
        <p:nvSpPr>
          <p:cNvPr id="3" name="Content Placeholder 2"/>
          <p:cNvSpPr>
            <a:spLocks noGrp="1"/>
          </p:cNvSpPr>
          <p:nvPr>
            <p:ph idx="1"/>
          </p:nvPr>
        </p:nvSpPr>
        <p:spPr/>
        <p:txBody>
          <a:bodyPr>
            <a:normAutofit/>
          </a:bodyPr>
          <a:lstStyle/>
          <a:p>
            <a:r>
              <a:rPr lang="en-US" dirty="0">
                <a:solidFill>
                  <a:schemeClr val="tx1"/>
                </a:solidFill>
              </a:rPr>
              <a:t>Change frequency limitation for amalgam and composite fillings from one time per calendar year per surface per tooth to one filling per surface per tooth every 24 months </a:t>
            </a:r>
          </a:p>
          <a:p>
            <a:r>
              <a:rPr lang="en-US" dirty="0">
                <a:solidFill>
                  <a:schemeClr val="tx1"/>
                </a:solidFill>
              </a:rPr>
              <a:t>Increased UCR from the 85</a:t>
            </a:r>
            <a:r>
              <a:rPr lang="en-US" baseline="30000" dirty="0">
                <a:solidFill>
                  <a:schemeClr val="tx1"/>
                </a:solidFill>
              </a:rPr>
              <a:t>th</a:t>
            </a:r>
            <a:r>
              <a:rPr lang="en-US" dirty="0">
                <a:solidFill>
                  <a:schemeClr val="tx1"/>
                </a:solidFill>
              </a:rPr>
              <a:t> to 90</a:t>
            </a:r>
            <a:r>
              <a:rPr lang="en-US" baseline="30000" dirty="0">
                <a:solidFill>
                  <a:schemeClr val="tx1"/>
                </a:solidFill>
              </a:rPr>
              <a:t>th</a:t>
            </a:r>
            <a:r>
              <a:rPr lang="en-US" dirty="0">
                <a:solidFill>
                  <a:schemeClr val="tx1"/>
                </a:solidFill>
              </a:rPr>
              <a:t> percentile</a:t>
            </a:r>
          </a:p>
          <a:p>
            <a:endParaRPr lang="en-US" dirty="0"/>
          </a:p>
        </p:txBody>
      </p:sp>
      <p:pic>
        <p:nvPicPr>
          <p:cNvPr id="13314" name="Picture 2" descr="https://cdn2.webdamdb.com/220th_sm_E6eBzLnm7E66.png?1544645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4081462"/>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455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5399" b="5399"/>
          <a:stretch>
            <a:fillRect/>
          </a:stretch>
        </p:blipFill>
        <p:spPr>
          <a:xfrm>
            <a:off x="8559386" y="3759200"/>
            <a:ext cx="2203864" cy="2146300"/>
          </a:xfrm>
        </p:spPr>
      </p:pic>
      <p:sp>
        <p:nvSpPr>
          <p:cNvPr id="4" name="Text Placeholder 3"/>
          <p:cNvSpPr>
            <a:spLocks noGrp="1"/>
          </p:cNvSpPr>
          <p:nvPr>
            <p:ph type="body" sz="quarter" idx="12"/>
          </p:nvPr>
        </p:nvSpPr>
        <p:spPr/>
        <p:txBody>
          <a:bodyPr/>
          <a:lstStyle/>
          <a:p>
            <a:r>
              <a:rPr lang="en-US" dirty="0"/>
              <a:t>Pharmacy</a:t>
            </a:r>
          </a:p>
        </p:txBody>
      </p:sp>
    </p:spTree>
    <p:extLst>
      <p:ext uri="{BB962C8B-B14F-4D97-AF65-F5344CB8AC3E}">
        <p14:creationId xmlns:p14="http://schemas.microsoft.com/office/powerpoint/2010/main" val="162063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8E12E6-1307-43BC-BEBA-CE3F020A1E26}"/>
              </a:ext>
            </a:extLst>
          </p:cNvPr>
          <p:cNvPicPr>
            <a:picLocks noChangeAspect="1"/>
          </p:cNvPicPr>
          <p:nvPr/>
        </p:nvPicPr>
        <p:blipFill>
          <a:blip r:embed="rId2"/>
          <a:stretch>
            <a:fillRect/>
          </a:stretch>
        </p:blipFill>
        <p:spPr>
          <a:xfrm>
            <a:off x="4431894" y="68065"/>
            <a:ext cx="4392509" cy="6721870"/>
          </a:xfrm>
          <a:prstGeom prst="rect">
            <a:avLst/>
          </a:prstGeom>
        </p:spPr>
      </p:pic>
    </p:spTree>
    <p:extLst>
      <p:ext uri="{BB962C8B-B14F-4D97-AF65-F5344CB8AC3E}">
        <p14:creationId xmlns:p14="http://schemas.microsoft.com/office/powerpoint/2010/main" val="1169716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668" y="365125"/>
            <a:ext cx="10515600" cy="1325563"/>
          </a:xfrm>
        </p:spPr>
        <p:txBody>
          <a:bodyPr>
            <a:normAutofit/>
          </a:bodyPr>
          <a:lstStyle/>
          <a:p>
            <a:r>
              <a:rPr lang="en-US" b="1" dirty="0">
                <a:latin typeface="+mn-lt"/>
                <a:ea typeface="Times New Roman" panose="02020603050405020304" pitchFamily="18" charset="0"/>
                <a:cs typeface="Times New Roman" panose="02020603050405020304" pitchFamily="18" charset="0"/>
              </a:rPr>
              <a:t>Partnership with CVS Caremark</a:t>
            </a:r>
            <a:endParaRPr lang="en-US" b="1" dirty="0">
              <a:latin typeface="+mn-lt"/>
            </a:endParaRPr>
          </a:p>
        </p:txBody>
      </p:sp>
      <p:sp>
        <p:nvSpPr>
          <p:cNvPr id="14" name="Text Placeholder 13"/>
          <p:cNvSpPr>
            <a:spLocks noGrp="1"/>
          </p:cNvSpPr>
          <p:nvPr>
            <p:ph idx="1"/>
          </p:nvPr>
        </p:nvSpPr>
        <p:spPr>
          <a:xfrm>
            <a:off x="808668" y="1628274"/>
            <a:ext cx="8383458" cy="4548689"/>
          </a:xfrm>
        </p:spPr>
        <p:txBody>
          <a:bodyPr>
            <a:noAutofit/>
          </a:bodyPr>
          <a:lstStyle/>
          <a:p>
            <a:pPr marL="0" marR="0" indent="0">
              <a:spcBef>
                <a:spcPts val="0"/>
              </a:spcBef>
              <a:spcAft>
                <a:spcPts val="0"/>
              </a:spcAft>
              <a:buNone/>
            </a:pPr>
            <a:r>
              <a:rPr lang="en-US" b="1" dirty="0">
                <a:solidFill>
                  <a:schemeClr val="accent2">
                    <a:lumMod val="75000"/>
                  </a:schemeClr>
                </a:solidFill>
                <a:ea typeface="Times New Roman" panose="02020603050405020304" pitchFamily="18" charset="0"/>
                <a:cs typeface="Times New Roman" panose="02020603050405020304" pitchFamily="18" charset="0"/>
              </a:rPr>
              <a:t>Pharmacy Network</a:t>
            </a:r>
          </a:p>
          <a:p>
            <a:pPr>
              <a:spcBef>
                <a:spcPts val="0"/>
              </a:spcBef>
              <a:spcAft>
                <a:spcPts val="1200"/>
              </a:spcAft>
            </a:pPr>
            <a:r>
              <a:rPr lang="en-US" sz="2400" dirty="0">
                <a:solidFill>
                  <a:schemeClr val="tx1"/>
                </a:solidFill>
                <a:ea typeface="Times New Roman" panose="02020603050405020304" pitchFamily="18" charset="0"/>
                <a:cs typeface="Times New Roman" panose="02020603050405020304" pitchFamily="18" charset="0"/>
              </a:rPr>
              <a:t>The CVS Health National Network is specifically designed to provide maximum geographic coverage at marketplace-competitive rates and fees.  </a:t>
            </a:r>
          </a:p>
          <a:p>
            <a:pPr>
              <a:spcBef>
                <a:spcPts val="0"/>
              </a:spcBef>
              <a:spcAft>
                <a:spcPts val="1200"/>
              </a:spcAft>
            </a:pPr>
            <a:r>
              <a:rPr lang="en-US" sz="2400" dirty="0">
                <a:solidFill>
                  <a:schemeClr val="tx1"/>
                </a:solidFill>
                <a:ea typeface="Times New Roman" panose="02020603050405020304" pitchFamily="18" charset="0"/>
                <a:cs typeface="Times New Roman" panose="02020603050405020304" pitchFamily="18" charset="0"/>
              </a:rPr>
              <a:t>As one of the largest PBMs in the nation, we can utilize their strength, size, and market presence to ensure that their National Network and competitive pricing ultimately benefits both our clients and their members.  </a:t>
            </a:r>
            <a:endParaRPr lang="en-US" sz="2400" dirty="0">
              <a:solidFill>
                <a:schemeClr val="tx1"/>
              </a:solidFill>
              <a:ea typeface="Times New Roman" panose="02020603050405020304" pitchFamily="18" charset="0"/>
            </a:endParaRPr>
          </a:p>
          <a:p>
            <a:pPr>
              <a:spcBef>
                <a:spcPts val="0"/>
              </a:spcBef>
              <a:spcAft>
                <a:spcPts val="1200"/>
              </a:spcAft>
            </a:pPr>
            <a:r>
              <a:rPr lang="en-US" sz="2400" dirty="0">
                <a:solidFill>
                  <a:schemeClr val="tx1"/>
                </a:solidFill>
              </a:rPr>
              <a:t>A nationwide network of more than 68,000 participating retail pharmacies</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9914237" y="4916905"/>
            <a:ext cx="1782864" cy="1644935"/>
          </a:xfrm>
          <a:prstGeom prst="rect">
            <a:avLst/>
          </a:prstGeom>
        </p:spPr>
      </p:pic>
      <p:pic>
        <p:nvPicPr>
          <p:cNvPr id="4" name="Picture 3"/>
          <p:cNvPicPr>
            <a:picLocks noChangeAspect="1"/>
          </p:cNvPicPr>
          <p:nvPr/>
        </p:nvPicPr>
        <p:blipFill>
          <a:blip r:embed="rId4"/>
          <a:stretch>
            <a:fillRect/>
          </a:stretch>
        </p:blipFill>
        <p:spPr>
          <a:xfrm>
            <a:off x="9360400" y="168275"/>
            <a:ext cx="2238375" cy="1657350"/>
          </a:xfrm>
          <a:prstGeom prst="rect">
            <a:avLst/>
          </a:prstGeom>
        </p:spPr>
      </p:pic>
    </p:spTree>
    <p:extLst>
      <p:ext uri="{BB962C8B-B14F-4D97-AF65-F5344CB8AC3E}">
        <p14:creationId xmlns:p14="http://schemas.microsoft.com/office/powerpoint/2010/main" val="1371384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2021 Pharmacy Updates </a:t>
            </a:r>
          </a:p>
        </p:txBody>
      </p:sp>
      <p:sp>
        <p:nvSpPr>
          <p:cNvPr id="3" name="Content Placeholder 2"/>
          <p:cNvSpPr>
            <a:spLocks noGrp="1"/>
          </p:cNvSpPr>
          <p:nvPr>
            <p:ph sz="half" idx="1"/>
          </p:nvPr>
        </p:nvSpPr>
        <p:spPr>
          <a:xfrm>
            <a:off x="838199" y="1579418"/>
            <a:ext cx="10766367" cy="4597545"/>
          </a:xfrm>
        </p:spPr>
        <p:txBody>
          <a:bodyPr/>
          <a:lstStyle/>
          <a:p>
            <a:r>
              <a:rPr lang="en-US" dirty="0"/>
              <a:t>Individual products are moving from MAC A to MAC B</a:t>
            </a:r>
          </a:p>
          <a:p>
            <a:r>
              <a:rPr lang="en-US" dirty="0" err="1"/>
              <a:t>Truvada</a:t>
            </a:r>
            <a:r>
              <a:rPr lang="en-US" dirty="0"/>
              <a:t> for </a:t>
            </a:r>
            <a:r>
              <a:rPr lang="en-US" dirty="0" err="1"/>
              <a:t>PrEP</a:t>
            </a:r>
            <a:r>
              <a:rPr lang="en-US" dirty="0"/>
              <a:t> added to ACA</a:t>
            </a:r>
          </a:p>
          <a:p>
            <a:r>
              <a:rPr lang="en-US" dirty="0"/>
              <a:t>True Accumulation Program</a:t>
            </a:r>
          </a:p>
          <a:p>
            <a:pPr lvl="1"/>
            <a:r>
              <a:rPr lang="en-US" dirty="0"/>
              <a:t>Amounts paid by manufacture coupon/discount programs will not accumulate towards members DED/OOP</a:t>
            </a:r>
          </a:p>
          <a:p>
            <a:pPr lvl="1"/>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879" y="4276358"/>
            <a:ext cx="1960901" cy="2116708"/>
          </a:xfrm>
          <a:prstGeom prst="rect">
            <a:avLst/>
          </a:prstGeom>
        </p:spPr>
      </p:pic>
    </p:spTree>
    <p:extLst>
      <p:ext uri="{BB962C8B-B14F-4D97-AF65-F5344CB8AC3E}">
        <p14:creationId xmlns:p14="http://schemas.microsoft.com/office/powerpoint/2010/main" val="97184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Value-added Benefits</a:t>
            </a:r>
          </a:p>
        </p:txBody>
      </p:sp>
      <p:pic>
        <p:nvPicPr>
          <p:cNvPr id="10244" name="Picture 4" descr="https://cdn2.webdamdb.com/220th_sm_w2iCPOPGwE22.png?15446454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176" y="4243517"/>
            <a:ext cx="19431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154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p:txBody>
          <a:bodyPr/>
          <a:lstStyle/>
          <a:p>
            <a:r>
              <a:rPr lang="en-US" dirty="0"/>
              <a:t>Value-added Programs</a:t>
            </a:r>
          </a:p>
        </p:txBody>
      </p:sp>
      <p:sp>
        <p:nvSpPr>
          <p:cNvPr id="3" name="Content Placeholder 2"/>
          <p:cNvSpPr>
            <a:spLocks noGrp="1"/>
          </p:cNvSpPr>
          <p:nvPr>
            <p:ph sz="half" idx="1"/>
          </p:nvPr>
        </p:nvSpPr>
        <p:spPr>
          <a:xfrm>
            <a:off x="838200" y="1825625"/>
            <a:ext cx="5499100" cy="4351338"/>
          </a:xfrm>
        </p:spPr>
        <p:txBody>
          <a:bodyPr/>
          <a:lstStyle/>
          <a:p>
            <a:r>
              <a:rPr lang="en-US" dirty="0"/>
              <a:t>Teladoc</a:t>
            </a:r>
            <a:r>
              <a:rPr lang="en-US" baseline="30000" dirty="0"/>
              <a:t> ®</a:t>
            </a:r>
            <a:endParaRPr lang="en-US" dirty="0"/>
          </a:p>
          <a:p>
            <a:r>
              <a:rPr lang="en-US" dirty="0" err="1"/>
              <a:t>Active&amp;Fit</a:t>
            </a:r>
            <a:r>
              <a:rPr lang="en-US" dirty="0"/>
              <a:t> Direct</a:t>
            </a:r>
            <a:r>
              <a:rPr lang="en-US" baseline="30000" dirty="0"/>
              <a:t> TM</a:t>
            </a:r>
            <a:r>
              <a:rPr lang="en-US" dirty="0"/>
              <a:t> program</a:t>
            </a:r>
          </a:p>
          <a:p>
            <a:r>
              <a:rPr lang="en-US" dirty="0"/>
              <a:t>Assist America</a:t>
            </a:r>
            <a:r>
              <a:rPr lang="en-US" baseline="30000" dirty="0"/>
              <a:t> ®</a:t>
            </a:r>
            <a:endParaRPr lang="en-US" dirty="0"/>
          </a:p>
          <a:p>
            <a:r>
              <a:rPr lang="en-US" dirty="0"/>
              <a:t>24-Hour </a:t>
            </a:r>
            <a:r>
              <a:rPr lang="en-US" dirty="0" err="1"/>
              <a:t>NurseLine</a:t>
            </a:r>
            <a:endParaRPr lang="en-US" dirty="0"/>
          </a:p>
          <a:p>
            <a:r>
              <a:rPr lang="en-US" dirty="0"/>
              <a:t>Quit For Life</a:t>
            </a:r>
            <a:r>
              <a:rPr lang="en-US" baseline="30000" dirty="0"/>
              <a:t>®</a:t>
            </a:r>
            <a:r>
              <a:rPr lang="en-US" dirty="0"/>
              <a:t> tobacco cessation</a:t>
            </a:r>
          </a:p>
          <a:p>
            <a:r>
              <a:rPr lang="en-US" dirty="0"/>
              <a:t>Café Well</a:t>
            </a:r>
          </a:p>
          <a:p>
            <a:endParaRPr lang="en-US" dirty="0"/>
          </a:p>
        </p:txBody>
      </p:sp>
      <p:sp>
        <p:nvSpPr>
          <p:cNvPr id="2" name="Content Placeholder 1"/>
          <p:cNvSpPr>
            <a:spLocks noGrp="1"/>
          </p:cNvSpPr>
          <p:nvPr>
            <p:ph sz="half" idx="2"/>
          </p:nvPr>
        </p:nvSpPr>
        <p:spPr>
          <a:xfrm>
            <a:off x="6816436" y="1825625"/>
            <a:ext cx="5159664" cy="4351338"/>
          </a:xfrm>
        </p:spPr>
        <p:txBody>
          <a:bodyPr/>
          <a:lstStyle/>
          <a:p>
            <a:r>
              <a:rPr lang="en-US" dirty="0"/>
              <a:t>Weight Watchers</a:t>
            </a:r>
            <a:r>
              <a:rPr lang="en-US" baseline="30000" dirty="0"/>
              <a:t>®</a:t>
            </a:r>
            <a:r>
              <a:rPr lang="en-US" dirty="0"/>
              <a:t> (</a:t>
            </a:r>
            <a:r>
              <a:rPr lang="en-US"/>
              <a:t>WW</a:t>
            </a:r>
            <a:r>
              <a:rPr lang="en-US" baseline="30000"/>
              <a:t> ®</a:t>
            </a:r>
            <a:r>
              <a:rPr lang="en-US"/>
              <a:t>)</a:t>
            </a:r>
            <a:endParaRPr lang="en-US" baseline="30000" dirty="0"/>
          </a:p>
          <a:p>
            <a:r>
              <a:rPr lang="en-US" dirty="0" err="1"/>
              <a:t>HealthKicks</a:t>
            </a:r>
            <a:r>
              <a:rPr lang="en-US" dirty="0"/>
              <a:t>! (wellness </a:t>
            </a:r>
            <a:br>
              <a:rPr lang="en-US" dirty="0"/>
            </a:br>
            <a:r>
              <a:rPr lang="en-US" dirty="0"/>
              <a:t>for kids)</a:t>
            </a:r>
          </a:p>
          <a:p>
            <a:r>
              <a:rPr lang="en-US" dirty="0"/>
              <a:t>Health Education Classes</a:t>
            </a:r>
          </a:p>
          <a:p>
            <a:r>
              <a:rPr lang="en-US" dirty="0" err="1"/>
              <a:t>PacificSource</a:t>
            </a:r>
            <a:r>
              <a:rPr lang="en-US" dirty="0"/>
              <a:t> Prenatal Program</a:t>
            </a:r>
          </a:p>
        </p:txBody>
      </p:sp>
    </p:spTree>
    <p:extLst>
      <p:ext uri="{BB962C8B-B14F-4D97-AF65-F5344CB8AC3E}">
        <p14:creationId xmlns:p14="http://schemas.microsoft.com/office/powerpoint/2010/main" val="1129745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7702"/>
            <a:ext cx="10515600" cy="1325563"/>
          </a:xfrm>
        </p:spPr>
        <p:txBody>
          <a:bodyPr>
            <a:normAutofit/>
          </a:bodyPr>
          <a:lstStyle/>
          <a:p>
            <a:r>
              <a:rPr lang="en-US" dirty="0"/>
              <a:t>Additional Accident Benefit</a:t>
            </a:r>
          </a:p>
        </p:txBody>
      </p:sp>
      <p:sp>
        <p:nvSpPr>
          <p:cNvPr id="3" name="Text Placeholder 2"/>
          <p:cNvSpPr>
            <a:spLocks noGrp="1"/>
          </p:cNvSpPr>
          <p:nvPr>
            <p:ph idx="1"/>
          </p:nvPr>
        </p:nvSpPr>
        <p:spPr>
          <a:xfrm>
            <a:off x="838200" y="1825624"/>
            <a:ext cx="10629900" cy="4892675"/>
          </a:xfrm>
        </p:spPr>
        <p:txBody>
          <a:bodyPr>
            <a:normAutofit fontScale="92500" lnSpcReduction="20000"/>
          </a:bodyPr>
          <a:lstStyle/>
          <a:p>
            <a:pPr marL="0" indent="0">
              <a:buNone/>
            </a:pPr>
            <a:r>
              <a:rPr lang="en-US" b="1" dirty="0">
                <a:solidFill>
                  <a:schemeClr val="tx1"/>
                </a:solidFill>
              </a:rPr>
              <a:t>Included on all Individual and Small Group plans; available on Large Group plans.</a:t>
            </a:r>
          </a:p>
          <a:p>
            <a:pPr>
              <a:spcBef>
                <a:spcPts val="1800"/>
              </a:spcBef>
            </a:pPr>
            <a:r>
              <a:rPr lang="en-US" dirty="0">
                <a:solidFill>
                  <a:schemeClr val="tx1"/>
                </a:solidFill>
              </a:rPr>
              <a:t>Support for an active lifestyle.</a:t>
            </a:r>
          </a:p>
          <a:p>
            <a:pPr>
              <a:spcBef>
                <a:spcPts val="1800"/>
              </a:spcBef>
            </a:pPr>
            <a:r>
              <a:rPr lang="en-US" dirty="0">
                <a:solidFill>
                  <a:schemeClr val="tx1"/>
                </a:solidFill>
              </a:rPr>
              <a:t>First $500 of an accidental injury within 90 days.</a:t>
            </a:r>
          </a:p>
          <a:p>
            <a:pPr>
              <a:spcBef>
                <a:spcPts val="1800"/>
              </a:spcBef>
            </a:pPr>
            <a:r>
              <a:rPr lang="en-US" dirty="0">
                <a:solidFill>
                  <a:schemeClr val="tx1"/>
                </a:solidFill>
              </a:rPr>
              <a:t>Caused through external and accidental means. </a:t>
            </a:r>
          </a:p>
          <a:p>
            <a:pPr>
              <a:spcBef>
                <a:spcPts val="1800"/>
              </a:spcBef>
            </a:pPr>
            <a:r>
              <a:rPr lang="en-US" dirty="0">
                <a:solidFill>
                  <a:schemeClr val="tx1"/>
                </a:solidFill>
              </a:rPr>
              <a:t>“Accident” means an unforeseen or unexpected event-causing injury that requires medical attention. </a:t>
            </a:r>
          </a:p>
          <a:p>
            <a:pPr>
              <a:spcBef>
                <a:spcPts val="1800"/>
              </a:spcBef>
            </a:pPr>
            <a:r>
              <a:rPr lang="en-US" dirty="0">
                <a:solidFill>
                  <a:schemeClr val="tx1"/>
                </a:solidFill>
              </a:rPr>
              <a:t>Independent of disease or infirmity. </a:t>
            </a:r>
          </a:p>
          <a:p>
            <a:pPr>
              <a:spcBef>
                <a:spcPts val="1800"/>
              </a:spcBef>
            </a:pPr>
            <a:r>
              <a:rPr lang="en-US" dirty="0">
                <a:solidFill>
                  <a:schemeClr val="tx1"/>
                </a:solidFill>
              </a:rPr>
              <a:t>Does not include musculoskeletal sprains or strains obtained in the performance of physical activity. </a:t>
            </a:r>
          </a:p>
        </p:txBody>
      </p:sp>
    </p:spTree>
    <p:extLst>
      <p:ext uri="{BB962C8B-B14F-4D97-AF65-F5344CB8AC3E}">
        <p14:creationId xmlns:p14="http://schemas.microsoft.com/office/powerpoint/2010/main" val="2823838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Teladoc</a:t>
            </a:r>
            <a:r>
              <a:rPr lang="en-US" sz="1600" dirty="0"/>
              <a:t>®</a:t>
            </a:r>
            <a:r>
              <a:rPr lang="en-US" dirty="0"/>
              <a:t> | Additional Access to Care</a:t>
            </a:r>
          </a:p>
        </p:txBody>
      </p:sp>
      <p:graphicFrame>
        <p:nvGraphicFramePr>
          <p:cNvPr id="2" name="Content Placeholder 1"/>
          <p:cNvGraphicFramePr>
            <a:graphicFrameLocks noGrp="1"/>
          </p:cNvGraphicFramePr>
          <p:nvPr>
            <p:ph idx="1"/>
          </p:nvPr>
        </p:nvGraphicFramePr>
        <p:xfrm>
          <a:off x="2136808" y="3676805"/>
          <a:ext cx="7886700" cy="1615440"/>
        </p:xfrm>
        <a:graphic>
          <a:graphicData uri="http://schemas.openxmlformats.org/drawingml/2006/table">
            <a:tbl>
              <a:tblPr firstRow="1" bandRow="1">
                <a:tableStyleId>{2D5ABB26-0587-4C30-8999-92F81FD0307C}</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370840">
                <a:tc>
                  <a:txBody>
                    <a:bodyPr/>
                    <a:lstStyle/>
                    <a:p>
                      <a:pPr marL="0" indent="0" algn="ctr" fontAlgn="t">
                        <a:buNone/>
                      </a:pPr>
                      <a:r>
                        <a:rPr lang="en-US" sz="2000" b="1" dirty="0"/>
                        <a:t>Access</a:t>
                      </a:r>
                      <a:r>
                        <a:rPr lang="en-US" sz="2000" b="1" baseline="0" dirty="0"/>
                        <a:t> A</a:t>
                      </a:r>
                      <a:r>
                        <a:rPr lang="en-US" sz="2000" b="1" dirty="0"/>
                        <a:t>nytime</a:t>
                      </a:r>
                      <a:br>
                        <a:rPr lang="en-US" dirty="0"/>
                      </a:br>
                      <a:r>
                        <a:rPr lang="en-US" sz="1600" dirty="0"/>
                        <a:t>Provide 24/7, on-demand access to board-certified providers by video, phone, or mobile app.</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Services Offered</a:t>
                      </a:r>
                      <a:br>
                        <a:rPr lang="en-US" sz="2000" dirty="0"/>
                      </a:br>
                      <a:r>
                        <a:rPr lang="en-US" sz="1600" dirty="0"/>
                        <a:t>Behavioral health</a:t>
                      </a:r>
                      <a:r>
                        <a:rPr lang="en-US" sz="1600" baseline="0" dirty="0"/>
                        <a:t> and general medical</a:t>
                      </a:r>
                      <a:r>
                        <a:rPr lang="en-US" sz="1600" dirty="0"/>
                        <a:t> </a:t>
                      </a:r>
                      <a:br>
                        <a:rPr lang="en-US" sz="1600" dirty="0"/>
                      </a:br>
                      <a:r>
                        <a:rPr lang="en-US" sz="1600" dirty="0"/>
                        <a:t>coverage available.</a:t>
                      </a:r>
                      <a:endParaRPr lang="en-US" sz="1600" dirty="0">
                        <a:solidFill>
                          <a:prstClr val="black"/>
                        </a:solidFill>
                      </a:endParaRPr>
                    </a:p>
                  </a:txBody>
                  <a:tcPr/>
                </a:tc>
                <a:tc>
                  <a:txBody>
                    <a:bodyPr/>
                    <a:lstStyle/>
                    <a:p>
                      <a:pPr algn="ctr"/>
                      <a:r>
                        <a:rPr lang="en-US" sz="2000" b="1" dirty="0">
                          <a:solidFill>
                            <a:schemeClr val="tx1"/>
                          </a:solidFill>
                        </a:rPr>
                        <a:t>Treat Health Issues</a:t>
                      </a:r>
                    </a:p>
                    <a:p>
                      <a:pPr algn="ctr"/>
                      <a:r>
                        <a:rPr lang="en-US" sz="1600" dirty="0">
                          <a:solidFill>
                            <a:schemeClr val="tx1">
                              <a:lumMod val="75000"/>
                            </a:schemeClr>
                          </a:solidFill>
                        </a:rPr>
                        <a:t>Diagnose, treat, and prescribe medications (if necessary) for common health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endParaRPr>
                    </a:p>
                  </a:txBody>
                  <a:tcPr/>
                </a:tc>
                <a:extLst>
                  <a:ext uri="{0D108BD9-81ED-4DB2-BD59-A6C34878D82A}">
                    <a16:rowId xmlns:a16="http://schemas.microsoft.com/office/drawing/2014/main" val="10000"/>
                  </a:ext>
                </a:extLst>
              </a:tr>
            </a:tbl>
          </a:graphicData>
        </a:graphic>
      </p:graphicFrame>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5779" y="2056755"/>
            <a:ext cx="1628848" cy="155448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9792" y="2148723"/>
            <a:ext cx="1437218" cy="1371600"/>
          </a:xfrm>
          <a:prstGeom prst="rect">
            <a:avLst/>
          </a:prstGeom>
        </p:spPr>
      </p:pic>
      <p:pic>
        <p:nvPicPr>
          <p:cNvPr id="1028" name="Picture 4" descr="https://cdn2.webdamdb.com/220th_sm_6t7LMghEtV44.png?15446456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701" y="2052034"/>
            <a:ext cx="1431047" cy="155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198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Teladoc</a:t>
            </a:r>
            <a:r>
              <a:rPr lang="en-US" sz="1600" dirty="0"/>
              <a:t>®</a:t>
            </a:r>
            <a:r>
              <a:rPr lang="en-US" dirty="0"/>
              <a:t> Fees</a:t>
            </a:r>
          </a:p>
        </p:txBody>
      </p:sp>
      <p:graphicFrame>
        <p:nvGraphicFramePr>
          <p:cNvPr id="4" name="Content Placeholder 3"/>
          <p:cNvGraphicFramePr>
            <a:graphicFrameLocks noGrp="1"/>
          </p:cNvGraphicFramePr>
          <p:nvPr>
            <p:ph idx="1"/>
          </p:nvPr>
        </p:nvGraphicFramePr>
        <p:xfrm>
          <a:off x="838200" y="1825625"/>
          <a:ext cx="7886700" cy="1854200"/>
        </p:xfrm>
        <a:graphic>
          <a:graphicData uri="http://schemas.openxmlformats.org/drawingml/2006/table">
            <a:tbl>
              <a:tblPr firstRow="1" bandRow="1">
                <a:tableStyleId>{5C22544A-7EE6-4342-B048-85BDC9FD1C3A}</a:tableStyleId>
              </a:tblPr>
              <a:tblGrid>
                <a:gridCol w="3066826">
                  <a:extLst>
                    <a:ext uri="{9D8B030D-6E8A-4147-A177-3AD203B41FA5}">
                      <a16:colId xmlns:a16="http://schemas.microsoft.com/office/drawing/2014/main" val="722917562"/>
                    </a:ext>
                  </a:extLst>
                </a:gridCol>
                <a:gridCol w="2190974">
                  <a:extLst>
                    <a:ext uri="{9D8B030D-6E8A-4147-A177-3AD203B41FA5}">
                      <a16:colId xmlns:a16="http://schemas.microsoft.com/office/drawing/2014/main" val="3591460657"/>
                    </a:ext>
                  </a:extLst>
                </a:gridCol>
                <a:gridCol w="2628900">
                  <a:extLst>
                    <a:ext uri="{9D8B030D-6E8A-4147-A177-3AD203B41FA5}">
                      <a16:colId xmlns:a16="http://schemas.microsoft.com/office/drawing/2014/main" val="1100034956"/>
                    </a:ext>
                  </a:extLst>
                </a:gridCol>
              </a:tblGrid>
              <a:tr h="370840">
                <a:tc>
                  <a:txBody>
                    <a:bodyPr/>
                    <a:lstStyle/>
                    <a:p>
                      <a:r>
                        <a:rPr lang="en-US" dirty="0"/>
                        <a:t> Type of Appointment</a:t>
                      </a:r>
                    </a:p>
                  </a:txBody>
                  <a:tcPr/>
                </a:tc>
                <a:tc>
                  <a:txBody>
                    <a:bodyPr/>
                    <a:lstStyle/>
                    <a:p>
                      <a:r>
                        <a:rPr lang="en-US" dirty="0"/>
                        <a:t> 2020</a:t>
                      </a:r>
                      <a:r>
                        <a:rPr lang="en-US" baseline="0" dirty="0"/>
                        <a:t> Fees</a:t>
                      </a:r>
                      <a:endParaRPr lang="en-US" dirty="0"/>
                    </a:p>
                  </a:txBody>
                  <a:tcPr/>
                </a:tc>
                <a:tc>
                  <a:txBody>
                    <a:bodyPr/>
                    <a:lstStyle/>
                    <a:p>
                      <a:r>
                        <a:rPr lang="en-US" dirty="0"/>
                        <a:t>2021 Fees</a:t>
                      </a:r>
                    </a:p>
                  </a:txBody>
                  <a:tcPr/>
                </a:tc>
                <a:extLst>
                  <a:ext uri="{0D108BD9-81ED-4DB2-BD59-A6C34878D82A}">
                    <a16:rowId xmlns:a16="http://schemas.microsoft.com/office/drawing/2014/main" val="1910895378"/>
                  </a:ext>
                </a:extLst>
              </a:tr>
              <a:tr h="370840">
                <a:tc>
                  <a:txBody>
                    <a:bodyPr/>
                    <a:lstStyle/>
                    <a:p>
                      <a:r>
                        <a:rPr lang="en-US" dirty="0"/>
                        <a:t>General Medicine</a:t>
                      </a:r>
                    </a:p>
                  </a:txBody>
                  <a:tcPr/>
                </a:tc>
                <a:tc>
                  <a:txBody>
                    <a:bodyPr/>
                    <a:lstStyle/>
                    <a:p>
                      <a:r>
                        <a:rPr lang="en-US" dirty="0"/>
                        <a:t>$45</a:t>
                      </a:r>
                    </a:p>
                  </a:txBody>
                  <a:tcPr/>
                </a:tc>
                <a:tc>
                  <a:txBody>
                    <a:bodyPr/>
                    <a:lstStyle/>
                    <a:p>
                      <a:r>
                        <a:rPr lang="en-US" dirty="0"/>
                        <a:t>$55</a:t>
                      </a:r>
                    </a:p>
                  </a:txBody>
                  <a:tcPr/>
                </a:tc>
                <a:extLst>
                  <a:ext uri="{0D108BD9-81ED-4DB2-BD59-A6C34878D82A}">
                    <a16:rowId xmlns:a16="http://schemas.microsoft.com/office/drawing/2014/main" val="1486001212"/>
                  </a:ext>
                </a:extLst>
              </a:tr>
              <a:tr h="370840">
                <a:tc>
                  <a:txBody>
                    <a:bodyPr/>
                    <a:lstStyle/>
                    <a:p>
                      <a:r>
                        <a:rPr lang="en-US" dirty="0"/>
                        <a:t>Licensed Therapist</a:t>
                      </a:r>
                    </a:p>
                  </a:txBody>
                  <a:tcPr/>
                </a:tc>
                <a:tc>
                  <a:txBody>
                    <a:bodyPr/>
                    <a:lstStyle/>
                    <a:p>
                      <a:r>
                        <a:rPr lang="en-US" dirty="0"/>
                        <a:t>$80</a:t>
                      </a:r>
                    </a:p>
                  </a:txBody>
                  <a:tcPr/>
                </a:tc>
                <a:tc>
                  <a:txBody>
                    <a:bodyPr/>
                    <a:lstStyle/>
                    <a:p>
                      <a:r>
                        <a:rPr lang="en-US" dirty="0"/>
                        <a:t>$90</a:t>
                      </a:r>
                    </a:p>
                  </a:txBody>
                  <a:tcPr/>
                </a:tc>
                <a:extLst>
                  <a:ext uri="{0D108BD9-81ED-4DB2-BD59-A6C34878D82A}">
                    <a16:rowId xmlns:a16="http://schemas.microsoft.com/office/drawing/2014/main" val="1433519128"/>
                  </a:ext>
                </a:extLst>
              </a:tr>
              <a:tr h="370840">
                <a:tc>
                  <a:txBody>
                    <a:bodyPr/>
                    <a:lstStyle/>
                    <a:p>
                      <a:r>
                        <a:rPr lang="en-US" dirty="0"/>
                        <a:t>Initial Psychiatrist Visit</a:t>
                      </a:r>
                    </a:p>
                  </a:txBody>
                  <a:tcPr/>
                </a:tc>
                <a:tc>
                  <a:txBody>
                    <a:bodyPr/>
                    <a:lstStyle/>
                    <a:p>
                      <a:r>
                        <a:rPr lang="en-US" dirty="0"/>
                        <a:t>$160</a:t>
                      </a:r>
                    </a:p>
                  </a:txBody>
                  <a:tcPr/>
                </a:tc>
                <a:tc>
                  <a:txBody>
                    <a:bodyPr/>
                    <a:lstStyle/>
                    <a:p>
                      <a:r>
                        <a:rPr lang="en-US" dirty="0"/>
                        <a:t>$220</a:t>
                      </a:r>
                    </a:p>
                  </a:txBody>
                  <a:tcPr/>
                </a:tc>
                <a:extLst>
                  <a:ext uri="{0D108BD9-81ED-4DB2-BD59-A6C34878D82A}">
                    <a16:rowId xmlns:a16="http://schemas.microsoft.com/office/drawing/2014/main" val="4141712953"/>
                  </a:ext>
                </a:extLst>
              </a:tr>
              <a:tr h="370840">
                <a:tc>
                  <a:txBody>
                    <a:bodyPr/>
                    <a:lstStyle/>
                    <a:p>
                      <a:r>
                        <a:rPr lang="en-US" dirty="0"/>
                        <a:t>Ongoing Psychiatrist Visit</a:t>
                      </a:r>
                    </a:p>
                  </a:txBody>
                  <a:tcPr/>
                </a:tc>
                <a:tc>
                  <a:txBody>
                    <a:bodyPr/>
                    <a:lstStyle/>
                    <a:p>
                      <a:r>
                        <a:rPr lang="en-US" dirty="0"/>
                        <a:t>$90</a:t>
                      </a:r>
                    </a:p>
                  </a:txBody>
                  <a:tcPr/>
                </a:tc>
                <a:tc>
                  <a:txBody>
                    <a:bodyPr/>
                    <a:lstStyle/>
                    <a:p>
                      <a:r>
                        <a:rPr lang="en-US" dirty="0"/>
                        <a:t>$100</a:t>
                      </a:r>
                    </a:p>
                  </a:txBody>
                  <a:tcPr/>
                </a:tc>
                <a:extLst>
                  <a:ext uri="{0D108BD9-81ED-4DB2-BD59-A6C34878D82A}">
                    <a16:rowId xmlns:a16="http://schemas.microsoft.com/office/drawing/2014/main" val="3424198303"/>
                  </a:ext>
                </a:extLst>
              </a:tr>
            </a:tbl>
          </a:graphicData>
        </a:graphic>
      </p:graphicFrame>
      <p:sp>
        <p:nvSpPr>
          <p:cNvPr id="5" name="TextBox 4"/>
          <p:cNvSpPr txBox="1"/>
          <p:nvPr/>
        </p:nvSpPr>
        <p:spPr>
          <a:xfrm>
            <a:off x="838200" y="3937414"/>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For copay style plans, the Teladoc copay is $10. For all other plans they pay the fees listed above.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For telehealth cost-share information, see the benefits in our plan summaries.  </a:t>
            </a:r>
          </a:p>
        </p:txBody>
      </p:sp>
    </p:spTree>
    <p:extLst>
      <p:ext uri="{BB962C8B-B14F-4D97-AF65-F5344CB8AC3E}">
        <p14:creationId xmlns:p14="http://schemas.microsoft.com/office/powerpoint/2010/main" val="3065772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851401" y="1695143"/>
            <a:ext cx="2921547" cy="3516365"/>
          </a:xfrm>
        </p:spPr>
        <p:txBody>
          <a:bodyPr/>
          <a:lstStyle/>
          <a:p>
            <a:pPr marL="0" indent="0">
              <a:buNone/>
            </a:pPr>
            <a:r>
              <a:rPr lang="en-US" dirty="0"/>
              <a:t>Help at your fingertips!</a:t>
            </a:r>
          </a:p>
        </p:txBody>
      </p:sp>
      <p:sp>
        <p:nvSpPr>
          <p:cNvPr id="32770" name="Rectangle 2"/>
          <p:cNvSpPr>
            <a:spLocks noGrp="1" noChangeArrowheads="1"/>
          </p:cNvSpPr>
          <p:nvPr>
            <p:ph type="title"/>
          </p:nvPr>
        </p:nvSpPr>
        <p:spPr>
          <a:xfrm>
            <a:off x="851401" y="671844"/>
            <a:ext cx="7810499" cy="644078"/>
          </a:xfrm>
        </p:spPr>
        <p:txBody>
          <a:bodyPr/>
          <a:lstStyle/>
          <a:p>
            <a:r>
              <a:rPr lang="en-US" dirty="0"/>
              <a:t>Assist America Mobile App</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7000" y="1897991"/>
            <a:ext cx="2634905" cy="4684274"/>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6576" y="3514363"/>
            <a:ext cx="1501875" cy="44305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4602" y="4055774"/>
            <a:ext cx="1501875" cy="44305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85598" y="1897991"/>
            <a:ext cx="2636952" cy="4684274"/>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266355" y="1890316"/>
            <a:ext cx="2636952" cy="4684274"/>
          </a:xfrm>
          <a:prstGeom prst="rect">
            <a:avLst/>
          </a:prstGeom>
          <a:effectLst>
            <a:outerShdw blurRad="50800" dist="38100" dir="2700000" algn="tl" rotWithShape="0">
              <a:prstClr val="black">
                <a:alpha val="40000"/>
              </a:prstClr>
            </a:outerShdw>
          </a:effectLst>
        </p:spPr>
      </p:pic>
      <p:pic>
        <p:nvPicPr>
          <p:cNvPr id="2050" name="Picture 2" descr="http://www.altitude-games.com/wp-content/uploads/2015/12/amazon-appStore-button2-1.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51401" y="4570916"/>
            <a:ext cx="1537435" cy="531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358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CaféWell</a:t>
            </a:r>
            <a:r>
              <a:rPr lang="en-US" dirty="0"/>
              <a:t>—Support for Better Health</a:t>
            </a:r>
          </a:p>
        </p:txBody>
      </p:sp>
      <p:sp>
        <p:nvSpPr>
          <p:cNvPr id="3" name="Content Placeholder 2"/>
          <p:cNvSpPr>
            <a:spLocks noGrp="1"/>
          </p:cNvSpPr>
          <p:nvPr>
            <p:ph idx="1"/>
          </p:nvPr>
        </p:nvSpPr>
        <p:spPr/>
        <p:txBody>
          <a:bodyPr/>
          <a:lstStyle/>
          <a:p>
            <a:r>
              <a:rPr lang="en-US" dirty="0">
                <a:solidFill>
                  <a:schemeClr val="tx1"/>
                </a:solidFill>
              </a:rPr>
              <a:t>Secure health engagement portal for health and wellness resources, support, and guidance.</a:t>
            </a:r>
          </a:p>
          <a:p>
            <a:r>
              <a:rPr lang="en-US" dirty="0">
                <a:solidFill>
                  <a:schemeClr val="tx1"/>
                </a:solidFill>
              </a:rPr>
              <a:t>Create a personalized plan based on your health goal.</a:t>
            </a:r>
          </a:p>
          <a:p>
            <a:r>
              <a:rPr lang="en-US" dirty="0">
                <a:solidFill>
                  <a:schemeClr val="tx1"/>
                </a:solidFill>
              </a:rPr>
              <a:t>Access a variety of activities, wellness challenges, expert health coaching, and more.</a:t>
            </a:r>
          </a:p>
        </p:txBody>
      </p:sp>
    </p:spTree>
    <p:extLst>
      <p:ext uri="{BB962C8B-B14F-4D97-AF65-F5344CB8AC3E}">
        <p14:creationId xmlns:p14="http://schemas.microsoft.com/office/powerpoint/2010/main" val="2391039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Classes  </a:t>
            </a:r>
          </a:p>
        </p:txBody>
      </p:sp>
      <p:sp>
        <p:nvSpPr>
          <p:cNvPr id="3" name="Content Placeholder 2"/>
          <p:cNvSpPr>
            <a:spLocks noGrp="1"/>
          </p:cNvSpPr>
          <p:nvPr>
            <p:ph idx="1"/>
          </p:nvPr>
        </p:nvSpPr>
        <p:spPr>
          <a:xfrm>
            <a:off x="838200" y="1690688"/>
            <a:ext cx="10515600" cy="4811711"/>
          </a:xfrm>
        </p:spPr>
        <p:txBody>
          <a:bodyPr>
            <a:normAutofit/>
          </a:bodyPr>
          <a:lstStyle/>
          <a:p>
            <a:pPr marL="0" indent="0">
              <a:spcAft>
                <a:spcPts val="1200"/>
              </a:spcAft>
              <a:buNone/>
            </a:pPr>
            <a:r>
              <a:rPr lang="en-US" dirty="0">
                <a:solidFill>
                  <a:schemeClr val="tx1"/>
                </a:solidFill>
              </a:rPr>
              <a:t>Members and their dependents are eligible for a $150 per plan year reimbursement for taking part in a course on any of these health education topics:</a:t>
            </a:r>
          </a:p>
          <a:p>
            <a:pPr lvl="1"/>
            <a:r>
              <a:rPr lang="en-US" dirty="0">
                <a:solidFill>
                  <a:schemeClr val="tx1"/>
                </a:solidFill>
              </a:rPr>
              <a:t>First aid</a:t>
            </a:r>
          </a:p>
          <a:p>
            <a:pPr lvl="1"/>
            <a:r>
              <a:rPr lang="en-US" dirty="0">
                <a:solidFill>
                  <a:schemeClr val="tx1"/>
                </a:solidFill>
              </a:rPr>
              <a:t>CPR</a:t>
            </a:r>
          </a:p>
          <a:p>
            <a:pPr lvl="1"/>
            <a:r>
              <a:rPr lang="en-US" dirty="0">
                <a:solidFill>
                  <a:schemeClr val="tx1"/>
                </a:solidFill>
              </a:rPr>
              <a:t>Prenatal classes</a:t>
            </a:r>
          </a:p>
          <a:p>
            <a:pPr lvl="1"/>
            <a:r>
              <a:rPr lang="en-US" dirty="0">
                <a:solidFill>
                  <a:schemeClr val="tx1"/>
                </a:solidFill>
              </a:rPr>
              <a:t>Parenting</a:t>
            </a:r>
          </a:p>
          <a:p>
            <a:pPr lvl="1"/>
            <a:r>
              <a:rPr lang="en-US" dirty="0">
                <a:solidFill>
                  <a:schemeClr val="tx1"/>
                </a:solidFill>
              </a:rPr>
              <a:t>Heart health </a:t>
            </a:r>
          </a:p>
          <a:p>
            <a:pPr lvl="1"/>
            <a:r>
              <a:rPr lang="en-US" dirty="0">
                <a:solidFill>
                  <a:schemeClr val="tx1"/>
                </a:solidFill>
              </a:rPr>
              <a:t>Nutrition – when connected with a chronic condition</a:t>
            </a:r>
          </a:p>
        </p:txBody>
      </p:sp>
      <p:pic>
        <p:nvPicPr>
          <p:cNvPr id="4100" name="Picture 4" descr="https://cdn2.webdamdb.com/220th_sm_ATz2Yl9A0Wp2.png?15446454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4406898"/>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97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3376-120B-4749-A238-A16CA7902418}"/>
              </a:ext>
            </a:extLst>
          </p:cNvPr>
          <p:cNvSpPr>
            <a:spLocks noGrp="1"/>
          </p:cNvSpPr>
          <p:nvPr>
            <p:ph type="title"/>
          </p:nvPr>
        </p:nvSpPr>
        <p:spPr/>
        <p:txBody>
          <a:bodyPr/>
          <a:lstStyle/>
          <a:p>
            <a:r>
              <a:rPr lang="en-US" dirty="0"/>
              <a:t>Increasing Statewide Capacity</a:t>
            </a:r>
          </a:p>
        </p:txBody>
      </p:sp>
      <p:sp>
        <p:nvSpPr>
          <p:cNvPr id="3" name="Content Placeholder 2">
            <a:extLst>
              <a:ext uri="{FF2B5EF4-FFF2-40B4-BE49-F238E27FC236}">
                <a16:creationId xmlns:a16="http://schemas.microsoft.com/office/drawing/2014/main" id="{25BD8A78-CD33-439A-89CD-9E2908149919}"/>
              </a:ext>
            </a:extLst>
          </p:cNvPr>
          <p:cNvSpPr>
            <a:spLocks noGrp="1"/>
          </p:cNvSpPr>
          <p:nvPr>
            <p:ph sz="half" idx="1"/>
          </p:nvPr>
        </p:nvSpPr>
        <p:spPr/>
        <p:txBody>
          <a:bodyPr>
            <a:normAutofit lnSpcReduction="10000"/>
          </a:bodyPr>
          <a:lstStyle/>
          <a:p>
            <a:pPr marL="0" indent="0">
              <a:buNone/>
            </a:pPr>
            <a:r>
              <a:rPr lang="en-US" dirty="0"/>
              <a:t>The goals: Improve access to information, provide local referrals, and use the Montana Navigation program to back up the local efforts. </a:t>
            </a:r>
          </a:p>
          <a:p>
            <a:pPr marL="0" indent="0">
              <a:buNone/>
            </a:pPr>
            <a:r>
              <a:rPr lang="en-US" dirty="0"/>
              <a:t>- New Cover Montana Help Line: </a:t>
            </a:r>
            <a:br>
              <a:rPr lang="en-US" dirty="0"/>
            </a:br>
            <a:r>
              <a:rPr lang="en-US" dirty="0"/>
              <a:t>1(844) 682-6837, 1(844) MT-COVER</a:t>
            </a:r>
          </a:p>
          <a:p>
            <a:pPr marL="0" indent="0">
              <a:buNone/>
            </a:pPr>
            <a:r>
              <a:rPr lang="en-US" dirty="0"/>
              <a:t>- Live Chat function on the Cover Montana website</a:t>
            </a:r>
          </a:p>
          <a:p>
            <a:pPr marL="0" indent="0">
              <a:buNone/>
            </a:pPr>
            <a:r>
              <a:rPr lang="en-US" dirty="0"/>
              <a:t>First Choice Services is providing the Help Line and chat support. </a:t>
            </a:r>
          </a:p>
          <a:p>
            <a:pPr marL="0" indent="0">
              <a:buNone/>
            </a:pPr>
            <a:endParaRPr lang="en-US" dirty="0"/>
          </a:p>
        </p:txBody>
      </p:sp>
      <p:sp>
        <p:nvSpPr>
          <p:cNvPr id="4" name="Content Placeholder 3">
            <a:extLst>
              <a:ext uri="{FF2B5EF4-FFF2-40B4-BE49-F238E27FC236}">
                <a16:creationId xmlns:a16="http://schemas.microsoft.com/office/drawing/2014/main" id="{EEB570C7-904F-47F0-81C1-910DB2EDC886}"/>
              </a:ext>
            </a:extLst>
          </p:cNvPr>
          <p:cNvSpPr>
            <a:spLocks noGrp="1"/>
          </p:cNvSpPr>
          <p:nvPr>
            <p:ph sz="half" idx="2"/>
          </p:nvPr>
        </p:nvSpPr>
        <p:spPr/>
        <p:txBody>
          <a:bodyPr>
            <a:normAutofit lnSpcReduction="10000"/>
          </a:bodyPr>
          <a:lstStyle/>
          <a:p>
            <a:r>
              <a:rPr lang="en-US" dirty="0"/>
              <a:t>What can the help line and chat do? </a:t>
            </a:r>
          </a:p>
          <a:p>
            <a:r>
              <a:rPr lang="en-US" dirty="0"/>
              <a:t>- Answer questions</a:t>
            </a:r>
          </a:p>
          <a:p>
            <a:r>
              <a:rPr lang="en-US" dirty="0"/>
              <a:t>- Provide referrals to local assisters</a:t>
            </a:r>
          </a:p>
          <a:p>
            <a:r>
              <a:rPr lang="en-US" dirty="0"/>
              <a:t>- Refer to the Montana Navigator program to those who want to enroll immediately or for those who don’t have a local assister. </a:t>
            </a:r>
          </a:p>
          <a:p>
            <a:pPr marL="0" indent="0">
              <a:buNone/>
            </a:pPr>
            <a:r>
              <a:rPr lang="en-US" dirty="0"/>
              <a:t> </a:t>
            </a:r>
          </a:p>
        </p:txBody>
      </p:sp>
    </p:spTree>
    <p:extLst>
      <p:ext uri="{BB962C8B-B14F-4D97-AF65-F5344CB8AC3E}">
        <p14:creationId xmlns:p14="http://schemas.microsoft.com/office/powerpoint/2010/main" val="58931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4901" y="3125356"/>
            <a:ext cx="5400674" cy="3086100"/>
          </a:xfrm>
        </p:spPr>
        <p:txBody>
          <a:bodyPr>
            <a:normAutofit/>
          </a:bodyPr>
          <a:lstStyle/>
          <a:p>
            <a:pPr marL="0" indent="0">
              <a:buNone/>
            </a:pPr>
            <a:r>
              <a:rPr lang="en-US" b="1" dirty="0"/>
              <a:t>InTouch</a:t>
            </a:r>
          </a:p>
          <a:p>
            <a:pPr marL="0" indent="0">
              <a:buNone/>
            </a:pPr>
            <a:r>
              <a:rPr lang="en-US" b="1" dirty="0" err="1"/>
              <a:t>myPacificSource</a:t>
            </a:r>
            <a:r>
              <a:rPr lang="en-US" b="1" dirty="0"/>
              <a:t> Mobile App</a:t>
            </a:r>
          </a:p>
          <a:p>
            <a:pPr marL="0" indent="0">
              <a:buNone/>
            </a:pPr>
            <a:r>
              <a:rPr lang="en-US" b="1" dirty="0"/>
              <a:t>Online Enrollment Portal</a:t>
            </a:r>
          </a:p>
        </p:txBody>
      </p:sp>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637" r="2637"/>
          <a:stretch>
            <a:fillRect/>
          </a:stretch>
        </p:blipFill>
        <p:spPr/>
      </p:pic>
      <p:sp>
        <p:nvSpPr>
          <p:cNvPr id="4" name="Text Placeholder 3"/>
          <p:cNvSpPr>
            <a:spLocks noGrp="1"/>
          </p:cNvSpPr>
          <p:nvPr>
            <p:ph type="body" sz="quarter" idx="12"/>
          </p:nvPr>
        </p:nvSpPr>
        <p:spPr/>
        <p:txBody>
          <a:bodyPr/>
          <a:lstStyle/>
          <a:p>
            <a:r>
              <a:rPr lang="en-US" dirty="0"/>
              <a:t>Online Tools</a:t>
            </a:r>
          </a:p>
        </p:txBody>
      </p:sp>
    </p:spTree>
    <p:extLst>
      <p:ext uri="{BB962C8B-B14F-4D97-AF65-F5344CB8AC3E}">
        <p14:creationId xmlns:p14="http://schemas.microsoft.com/office/powerpoint/2010/main" val="2809759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908710" y="112005"/>
            <a:ext cx="11283289" cy="1617163"/>
          </a:xfrm>
        </p:spPr>
        <p:txBody>
          <a:bodyPr>
            <a:noAutofit/>
          </a:bodyPr>
          <a:lstStyle/>
          <a:p>
            <a:r>
              <a:rPr lang="en-US" sz="3600" dirty="0"/>
              <a:t>24/7 Member Access with </a:t>
            </a:r>
            <a:r>
              <a:rPr lang="en-US" sz="3600" dirty="0" err="1"/>
              <a:t>m</a:t>
            </a:r>
            <a:r>
              <a:rPr lang="en-US" sz="3600" b="1" dirty="0" err="1"/>
              <a:t>yPacificSource</a:t>
            </a:r>
            <a:endParaRPr lang="en-US" sz="3600" b="1" dirty="0"/>
          </a:p>
        </p:txBody>
      </p:sp>
      <p:sp>
        <p:nvSpPr>
          <p:cNvPr id="13" name="Text Placeholder 14"/>
          <p:cNvSpPr txBox="1">
            <a:spLocks/>
          </p:cNvSpPr>
          <p:nvPr/>
        </p:nvSpPr>
        <p:spPr>
          <a:xfrm>
            <a:off x="908712" y="1825957"/>
            <a:ext cx="4250242" cy="3516365"/>
          </a:xfrm>
          <a:prstGeom prst="rect">
            <a:avLst/>
          </a:prstGeom>
        </p:spPr>
        <p:txBody>
          <a:bodyPr/>
          <a:lst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D5B5B"/>
                </a:solidFill>
                <a:effectLst/>
                <a:uLnTx/>
                <a:uFillTx/>
                <a:latin typeface="Arial"/>
                <a:ea typeface="+mn-ea"/>
                <a:cs typeface="+mn-cs"/>
              </a:rPr>
              <a:t>Member ID card</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D5B5B"/>
                </a:solidFill>
                <a:effectLst/>
                <a:uLnTx/>
                <a:uFillTx/>
                <a:latin typeface="Arial"/>
                <a:ea typeface="+mn-ea"/>
                <a:cs typeface="+mn-cs"/>
              </a:rPr>
              <a:t>Provider directory</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D5B5B"/>
                </a:solidFill>
                <a:effectLst/>
                <a:uLnTx/>
                <a:uFillTx/>
                <a:latin typeface="Arial"/>
                <a:ea typeface="+mn-ea"/>
                <a:cs typeface="+mn-cs"/>
              </a:rPr>
              <a:t>Benefits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D5B5B"/>
                </a:solidFill>
                <a:effectLst/>
                <a:uLnTx/>
                <a:uFillTx/>
                <a:latin typeface="Arial"/>
                <a:ea typeface="+mn-ea"/>
                <a:cs typeface="+mn-cs"/>
              </a:rPr>
              <a:t>24-Hour </a:t>
            </a:r>
            <a:r>
              <a:rPr kumimoji="0" lang="en-US" sz="2800" b="0" i="0" u="none" strike="noStrike" kern="1200" cap="none" spc="0" normalizeH="0" baseline="0" noProof="0" dirty="0" err="1">
                <a:ln>
                  <a:noFill/>
                </a:ln>
                <a:solidFill>
                  <a:srgbClr val="5D5B5B"/>
                </a:solidFill>
                <a:effectLst/>
                <a:uLnTx/>
                <a:uFillTx/>
                <a:latin typeface="Arial"/>
                <a:ea typeface="+mn-ea"/>
                <a:cs typeface="+mn-cs"/>
              </a:rPr>
              <a:t>NurseLine</a:t>
            </a:r>
            <a:endParaRPr kumimoji="0" lang="en-US" sz="2800" b="0" i="0" u="none" strike="noStrike" kern="1200" cap="none" spc="0" normalizeH="0" baseline="0" noProof="0" dirty="0">
              <a:ln>
                <a:noFill/>
              </a:ln>
              <a:solidFill>
                <a:srgbClr val="5D5B5B"/>
              </a:solidFill>
              <a:effectLst/>
              <a:uLnTx/>
              <a:uFillTx/>
              <a:latin typeface="Arial"/>
              <a:ea typeface="+mn-ea"/>
              <a:cs typeface="+mn-cs"/>
            </a:endParaRPr>
          </a:p>
        </p:txBody>
      </p:sp>
      <p:sp>
        <p:nvSpPr>
          <p:cNvPr id="14" name="Rectangle 13"/>
          <p:cNvSpPr/>
          <p:nvPr/>
        </p:nvSpPr>
        <p:spPr>
          <a:xfrm>
            <a:off x="10637520" y="2438400"/>
            <a:ext cx="67056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p:cNvSpPr/>
          <p:nvPr/>
        </p:nvSpPr>
        <p:spPr>
          <a:xfrm>
            <a:off x="10397490" y="2209800"/>
            <a:ext cx="922020" cy="17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p:cNvSpPr/>
          <p:nvPr/>
        </p:nvSpPr>
        <p:spPr>
          <a:xfrm>
            <a:off x="7772400" y="3124200"/>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5576" y="5699369"/>
            <a:ext cx="1501875" cy="443053"/>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84315" y="5699368"/>
            <a:ext cx="1501875" cy="443053"/>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21433" y="5699367"/>
            <a:ext cx="1491044" cy="443053"/>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8925" y="1754568"/>
            <a:ext cx="2533759" cy="5067518"/>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2990" y="1754568"/>
            <a:ext cx="2533759" cy="5067518"/>
          </a:xfrm>
          <a:prstGeom prst="rect">
            <a:avLst/>
          </a:prstGeom>
        </p:spPr>
      </p:pic>
    </p:spTree>
    <p:extLst>
      <p:ext uri="{BB962C8B-B14F-4D97-AF65-F5344CB8AC3E}">
        <p14:creationId xmlns:p14="http://schemas.microsoft.com/office/powerpoint/2010/main" val="1843922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555357" y="914400"/>
            <a:ext cx="705678" cy="188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6"/>
          <p:cNvSpPr txBox="1">
            <a:spLocks noChangeArrowheads="1"/>
          </p:cNvSpPr>
          <p:nvPr/>
        </p:nvSpPr>
        <p:spPr>
          <a:xfrm>
            <a:off x="895254" y="525480"/>
            <a:ext cx="5217611" cy="1617163"/>
          </a:xfrm>
          <a:prstGeom prst="rect">
            <a:avLst/>
          </a:prstGeom>
          <a:effectLst/>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1578A"/>
                </a:solidFill>
                <a:effectLst/>
                <a:uLnTx/>
                <a:uFillTx/>
                <a:latin typeface="Arial Bold"/>
                <a:ea typeface="+mj-ea"/>
                <a:cs typeface="Arial" panose="020B0604020202020204" pitchFamily="34" charset="0"/>
              </a:rPr>
              <a:t>Secure online access, 24/7, with </a:t>
            </a:r>
            <a:r>
              <a:rPr kumimoji="0" lang="en-US" sz="3600" b="1" i="0" u="none" strike="noStrike" kern="1200" cap="none" spc="0" normalizeH="0" baseline="0" noProof="0" dirty="0">
                <a:ln>
                  <a:noFill/>
                </a:ln>
                <a:solidFill>
                  <a:srgbClr val="21578A"/>
                </a:solidFill>
                <a:effectLst/>
                <a:uLnTx/>
                <a:uFillTx/>
                <a:latin typeface="Arial Bold"/>
                <a:ea typeface="+mj-ea"/>
                <a:cs typeface="Arial" panose="020B0604020202020204" pitchFamily="34" charset="0"/>
              </a:rPr>
              <a:t>InTouch for Members</a:t>
            </a:r>
          </a:p>
        </p:txBody>
      </p:sp>
      <p:sp>
        <p:nvSpPr>
          <p:cNvPr id="9" name="Text Placeholder 6"/>
          <p:cNvSpPr txBox="1">
            <a:spLocks/>
          </p:cNvSpPr>
          <p:nvPr/>
        </p:nvSpPr>
        <p:spPr>
          <a:xfrm>
            <a:off x="895255" y="2503522"/>
            <a:ext cx="4934046" cy="4011578"/>
          </a:xfrm>
          <a:prstGeom prst="rect">
            <a:avLst/>
          </a:prstGeom>
        </p:spPr>
        <p:txBody>
          <a:bodyPr>
            <a:noAutofit/>
          </a:bodyPr>
          <a:lstStyle>
            <a:lvl1pPr marL="228600" indent="-228600" algn="l" defTabSz="914400" rtl="0" eaLnBrk="1" latinLnBrk="0" hangingPunct="1">
              <a:lnSpc>
                <a:spcPct val="100000"/>
              </a:lnSpc>
              <a:spcBef>
                <a:spcPts val="1400"/>
              </a:spcBef>
              <a:buFont typeface="Arial" panose="020B0604020202020204" pitchFamily="34" charset="0"/>
              <a:buChar char="•"/>
              <a:defRPr sz="2400" kern="1200">
                <a:solidFill>
                  <a:srgbClr val="333333"/>
                </a:solidFill>
                <a:latin typeface="+mn-lt"/>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rgbClr val="333333"/>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rgbClr val="333333"/>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rgbClr val="333333"/>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rgbClr val="333333"/>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D5B5B"/>
                </a:solidFill>
                <a:effectLst/>
                <a:uLnTx/>
                <a:uFillTx/>
                <a:latin typeface="Arial"/>
                <a:ea typeface="+mn-ea"/>
                <a:cs typeface="Arial" panose="020B0604020202020204" pitchFamily="34" charset="0"/>
              </a:rPr>
              <a:t>Members can use InTouch to:</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D5B5B"/>
                </a:solidFill>
                <a:effectLst/>
                <a:uLnTx/>
                <a:uFillTx/>
                <a:latin typeface="Arial"/>
                <a:ea typeface="+mn-ea"/>
                <a:cs typeface="Arial" panose="020B0604020202020204" pitchFamily="34" charset="0"/>
              </a:rPr>
              <a:t>Review coverage and preauthorization information</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D5B5B"/>
                </a:solidFill>
                <a:effectLst/>
                <a:uLnTx/>
                <a:uFillTx/>
                <a:latin typeface="Arial"/>
                <a:ea typeface="+mn-ea"/>
                <a:cs typeface="Arial" panose="020B0604020202020204" pitchFamily="34" charset="0"/>
              </a:rPr>
              <a:t>View explanation of benefits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D5B5B"/>
                </a:solidFill>
                <a:effectLst/>
                <a:uLnTx/>
                <a:uFillTx/>
                <a:latin typeface="Arial"/>
                <a:ea typeface="+mn-ea"/>
                <a:cs typeface="Arial" panose="020B0604020202020204" pitchFamily="34" charset="0"/>
              </a:rPr>
              <a:t>Request a temporary ID card</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D5B5B"/>
                </a:solidFill>
                <a:effectLst/>
                <a:uLnTx/>
                <a:uFillTx/>
                <a:latin typeface="Arial"/>
                <a:ea typeface="+mn-ea"/>
                <a:cs typeface="Arial" panose="020B0604020202020204" pitchFamily="34" charset="0"/>
              </a:rPr>
              <a:t>Go paper-free</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D5B5B"/>
                </a:solidFill>
                <a:effectLst/>
                <a:uLnTx/>
                <a:uFillTx/>
                <a:latin typeface="Arial"/>
                <a:ea typeface="+mn-ea"/>
                <a:cs typeface="Arial" panose="020B0604020202020204" pitchFamily="34" charset="0"/>
              </a:rPr>
              <a:t>Access </a:t>
            </a:r>
            <a:r>
              <a:rPr kumimoji="0" lang="en-US" sz="2400" b="0" i="0" u="none" strike="noStrike" kern="1200" cap="none" spc="0" normalizeH="0" baseline="0" noProof="0" dirty="0" err="1">
                <a:ln>
                  <a:noFill/>
                </a:ln>
                <a:solidFill>
                  <a:srgbClr val="5D5B5B"/>
                </a:solidFill>
                <a:effectLst/>
                <a:uLnTx/>
                <a:uFillTx/>
                <a:latin typeface="Arial"/>
                <a:ea typeface="+mn-ea"/>
                <a:cs typeface="Arial" panose="020B0604020202020204" pitchFamily="34" charset="0"/>
              </a:rPr>
              <a:t>CaféWell</a:t>
            </a:r>
            <a:endParaRPr kumimoji="0" lang="en-US" sz="2400" b="0" i="0" u="none" strike="noStrike" kern="1200" cap="none" spc="0" normalizeH="0" baseline="0" noProof="0" dirty="0">
              <a:ln>
                <a:noFill/>
              </a:ln>
              <a:solidFill>
                <a:srgbClr val="5D5B5B"/>
              </a:solidFill>
              <a:effectLst/>
              <a:uLnTx/>
              <a:uFillTx/>
              <a:latin typeface="Arial"/>
              <a:ea typeface="+mn-ea"/>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pic>
        <p:nvPicPr>
          <p:cNvPr id="10" name="Picture Placeholder 2"/>
          <p:cNvPicPr>
            <a:picLocks noChangeAspect="1"/>
          </p:cNvPicPr>
          <p:nvPr/>
        </p:nvPicPr>
        <p:blipFill rotWithShape="1">
          <a:blip r:embed="rId3" cstate="screen">
            <a:extLst>
              <a:ext uri="{28A0092B-C50C-407E-A947-70E740481C1C}">
                <a14:useLocalDpi xmlns:a14="http://schemas.microsoft.com/office/drawing/2010/main"/>
              </a:ext>
            </a:extLst>
          </a:blip>
          <a:srcRect l="13179" t="7634" r="15510" b="9364"/>
          <a:stretch/>
        </p:blipFill>
        <p:spPr>
          <a:xfrm>
            <a:off x="6531725" y="552537"/>
            <a:ext cx="5070764" cy="5810250"/>
          </a:xfrm>
          <a:prstGeom prst="rect">
            <a:avLst/>
          </a:prstGeom>
          <a:ln>
            <a:solidFill>
              <a:schemeClr val="bg2">
                <a:lumMod val="40000"/>
                <a:lumOff val="6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4415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4" name="Text Placeholder 3"/>
          <p:cNvSpPr>
            <a:spLocks noGrp="1"/>
          </p:cNvSpPr>
          <p:nvPr>
            <p:ph type="body" sz="quarter" idx="12"/>
          </p:nvPr>
        </p:nvSpPr>
        <p:spPr/>
        <p:txBody>
          <a:bodyPr/>
          <a:lstStyle/>
          <a:p>
            <a:r>
              <a:rPr lang="en-US" dirty="0"/>
              <a:t>Open Enrollment</a:t>
            </a:r>
          </a:p>
        </p:txBody>
      </p:sp>
      <p:pic>
        <p:nvPicPr>
          <p:cNvPr id="5" name="Picture Placeholder 8"/>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37" r="2637"/>
          <a:stretch>
            <a:fillRect/>
          </a:stretch>
        </p:blipFill>
        <p:spPr/>
      </p:pic>
    </p:spTree>
    <p:extLst>
      <p:ext uri="{BB962C8B-B14F-4D97-AF65-F5344CB8AC3E}">
        <p14:creationId xmlns:p14="http://schemas.microsoft.com/office/powerpoint/2010/main" val="983392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8604"/>
            <a:ext cx="10515600" cy="1325563"/>
          </a:xfrm>
        </p:spPr>
        <p:txBody>
          <a:bodyPr/>
          <a:lstStyle/>
          <a:p>
            <a:r>
              <a:rPr lang="en-US" dirty="0"/>
              <a:t>Individual Open Enrollment</a:t>
            </a:r>
          </a:p>
        </p:txBody>
      </p:sp>
      <p:sp>
        <p:nvSpPr>
          <p:cNvPr id="4" name="Content Placeholder 3"/>
          <p:cNvSpPr>
            <a:spLocks noGrp="1"/>
          </p:cNvSpPr>
          <p:nvPr>
            <p:ph idx="1"/>
          </p:nvPr>
        </p:nvSpPr>
        <p:spPr>
          <a:xfrm>
            <a:off x="838200" y="1825625"/>
            <a:ext cx="10515600" cy="4834668"/>
          </a:xfrm>
        </p:spPr>
        <p:txBody>
          <a:bodyPr>
            <a:normAutofit/>
          </a:bodyPr>
          <a:lstStyle/>
          <a:p>
            <a:r>
              <a:rPr lang="en-US" b="1" dirty="0">
                <a:solidFill>
                  <a:srgbClr val="5D5B5B"/>
                </a:solidFill>
              </a:rPr>
              <a:t>MARKETPLACE: </a:t>
            </a:r>
            <a:r>
              <a:rPr lang="en-US" dirty="0">
                <a:solidFill>
                  <a:srgbClr val="5D5B5B"/>
                </a:solidFill>
              </a:rPr>
              <a:t>For</a:t>
            </a:r>
            <a:r>
              <a:rPr lang="en-US" b="1" dirty="0">
                <a:solidFill>
                  <a:srgbClr val="5D5B5B"/>
                </a:solidFill>
              </a:rPr>
              <a:t> </a:t>
            </a:r>
            <a:r>
              <a:rPr lang="en-US" dirty="0">
                <a:solidFill>
                  <a:srgbClr val="5D5B5B"/>
                </a:solidFill>
              </a:rPr>
              <a:t>New and Renewal, follow all enrollment and payment parameters set by the Marketplace.</a:t>
            </a:r>
          </a:p>
          <a:p>
            <a:r>
              <a:rPr lang="en-US" b="1" dirty="0">
                <a:solidFill>
                  <a:srgbClr val="5D5B5B"/>
                </a:solidFill>
              </a:rPr>
              <a:t>DIRECT:</a:t>
            </a:r>
            <a:r>
              <a:rPr lang="en-US" dirty="0">
                <a:solidFill>
                  <a:srgbClr val="5D5B5B"/>
                </a:solidFill>
              </a:rPr>
              <a:t> Deadline to submit applications for January 1, 2020, effective date is December 15, 2019.</a:t>
            </a:r>
          </a:p>
          <a:p>
            <a:r>
              <a:rPr lang="en-US" dirty="0">
                <a:solidFill>
                  <a:srgbClr val="5D5B5B"/>
                </a:solidFill>
              </a:rPr>
              <a:t>Paper applications must be received (not just postmarked) by 5:00 p.m., December 15, 2019.   </a:t>
            </a:r>
          </a:p>
          <a:p>
            <a:pPr lvl="1"/>
            <a:r>
              <a:rPr lang="en-US" dirty="0">
                <a:solidFill>
                  <a:srgbClr val="5D5B5B"/>
                </a:solidFill>
              </a:rPr>
              <a:t>Fax number, P.O. Box, and email address are on the application.</a:t>
            </a:r>
          </a:p>
          <a:p>
            <a:r>
              <a:rPr lang="en-US" dirty="0">
                <a:solidFill>
                  <a:srgbClr val="5D5B5B"/>
                </a:solidFill>
              </a:rPr>
              <a:t>Electronic applications submitted through agent </a:t>
            </a:r>
            <a:r>
              <a:rPr lang="en-US" dirty="0" err="1">
                <a:solidFill>
                  <a:srgbClr val="5D5B5B"/>
                </a:solidFill>
              </a:rPr>
              <a:t>iStore</a:t>
            </a:r>
            <a:r>
              <a:rPr lang="en-US" dirty="0">
                <a:solidFill>
                  <a:srgbClr val="5D5B5B"/>
                </a:solidFill>
              </a:rPr>
              <a:t> must be received in the system by midnight, December 15, 2019.</a:t>
            </a:r>
          </a:p>
        </p:txBody>
      </p:sp>
    </p:spTree>
    <p:extLst>
      <p:ext uri="{BB962C8B-B14F-4D97-AF65-F5344CB8AC3E}">
        <p14:creationId xmlns:p14="http://schemas.microsoft.com/office/powerpoint/2010/main" val="974930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go for help during open enrollment?</a:t>
            </a:r>
          </a:p>
        </p:txBody>
      </p:sp>
      <p:sp>
        <p:nvSpPr>
          <p:cNvPr id="3" name="Content Placeholder 2"/>
          <p:cNvSpPr>
            <a:spLocks noGrp="1"/>
          </p:cNvSpPr>
          <p:nvPr>
            <p:ph idx="1"/>
          </p:nvPr>
        </p:nvSpPr>
        <p:spPr/>
        <p:txBody>
          <a:bodyPr/>
          <a:lstStyle/>
          <a:p>
            <a:r>
              <a:rPr lang="en-US" dirty="0"/>
              <a:t>Call PacificSource assistors at (855) 330-2792</a:t>
            </a:r>
          </a:p>
          <a:p>
            <a:r>
              <a:rPr lang="en-US" dirty="0"/>
              <a:t>Email questions to </a:t>
            </a:r>
            <a:r>
              <a:rPr lang="en-US" dirty="0">
                <a:hlinkClick r:id="rId2"/>
              </a:rPr>
              <a:t>individual@pacificsource.com</a:t>
            </a:r>
            <a:endParaRPr lang="en-US" dirty="0"/>
          </a:p>
          <a:p>
            <a:endParaRPr lang="en-US" dirty="0"/>
          </a:p>
        </p:txBody>
      </p:sp>
    </p:spTree>
    <p:extLst>
      <p:ext uri="{BB962C8B-B14F-4D97-AF65-F5344CB8AC3E}">
        <p14:creationId xmlns:p14="http://schemas.microsoft.com/office/powerpoint/2010/main" val="3111048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What our members are saying</a:t>
            </a:r>
          </a:p>
        </p:txBody>
      </p:sp>
      <p:pic>
        <p:nvPicPr>
          <p:cNvPr id="3086" name="Picture 14" descr="https://cdn2.webdamdb.com/220th_sm_UoOqjgV2E7z0.png?1544650135"/>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t="4847" b="484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1948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Satisfaction</a:t>
            </a:r>
            <a:br>
              <a:rPr lang="en-US" dirty="0"/>
            </a:br>
            <a:r>
              <a:rPr lang="en-US" sz="3200" dirty="0">
                <a:solidFill>
                  <a:schemeClr val="bg2"/>
                </a:solidFill>
              </a:rPr>
              <a:t>The survey says…</a:t>
            </a:r>
          </a:p>
        </p:txBody>
      </p:sp>
      <p:sp>
        <p:nvSpPr>
          <p:cNvPr id="3" name="Content Placeholder 2"/>
          <p:cNvSpPr>
            <a:spLocks noGrp="1"/>
          </p:cNvSpPr>
          <p:nvPr>
            <p:ph idx="1"/>
          </p:nvPr>
        </p:nvSpPr>
        <p:spPr/>
        <p:txBody>
          <a:bodyPr>
            <a:normAutofit fontScale="77500" lnSpcReduction="20000"/>
          </a:bodyPr>
          <a:lstStyle/>
          <a:p>
            <a:r>
              <a:rPr lang="en-US" dirty="0">
                <a:solidFill>
                  <a:schemeClr val="tx1"/>
                </a:solidFill>
              </a:rPr>
              <a:t>“Of all the health insurance companies I have had over the years, PacificSource is clearly a cut above the rest. All my concerns and questions are answered easily and my providers have mentioned how easy PacificSource is to deal with.” </a:t>
            </a:r>
            <a:r>
              <a:rPr lang="en-US" sz="2600" dirty="0">
                <a:solidFill>
                  <a:schemeClr val="tx1"/>
                </a:solidFill>
              </a:rPr>
              <a:t>(Member did not leave their name)</a:t>
            </a:r>
          </a:p>
          <a:p>
            <a:r>
              <a:rPr lang="en-US" dirty="0">
                <a:solidFill>
                  <a:schemeClr val="tx1"/>
                </a:solidFill>
              </a:rPr>
              <a:t>“Thank you. It's how health insurance should be: clear what's covered and good quality of providers on your panel.” – Kara L.</a:t>
            </a:r>
          </a:p>
          <a:p>
            <a:r>
              <a:rPr lang="en-US" dirty="0">
                <a:solidFill>
                  <a:schemeClr val="tx1"/>
                </a:solidFill>
              </a:rPr>
              <a:t>“Very happy with our plan!  Keep up the good work! Definitely best experience we've ever had with a health plan!” </a:t>
            </a:r>
            <a:r>
              <a:rPr lang="en-US" sz="2600" dirty="0">
                <a:solidFill>
                  <a:schemeClr val="tx1"/>
                </a:solidFill>
              </a:rPr>
              <a:t>(Member did not leave their name)</a:t>
            </a:r>
          </a:p>
          <a:p>
            <a:r>
              <a:rPr lang="en-US" dirty="0">
                <a:solidFill>
                  <a:schemeClr val="tx1"/>
                </a:solidFill>
              </a:rPr>
              <a:t>“Love you!  Best experience ever. Our broker described </a:t>
            </a:r>
            <a:r>
              <a:rPr lang="en-US" dirty="0" err="1">
                <a:solidFill>
                  <a:schemeClr val="tx1"/>
                </a:solidFill>
              </a:rPr>
              <a:t>PacificSouce</a:t>
            </a:r>
            <a:r>
              <a:rPr lang="en-US" dirty="0">
                <a:solidFill>
                  <a:schemeClr val="tx1"/>
                </a:solidFill>
              </a:rPr>
              <a:t> as the Maserati of plans and he was right.” – Erin M.</a:t>
            </a:r>
          </a:p>
          <a:p>
            <a:r>
              <a:rPr lang="en-US" dirty="0">
                <a:solidFill>
                  <a:schemeClr val="tx1"/>
                </a:solidFill>
              </a:rPr>
              <a:t>“I have been very pleased with both the personal service when I call customer service and with the online program, InTouch.” – Karen G.</a:t>
            </a:r>
          </a:p>
          <a:p>
            <a:endParaRPr lang="en-US" dirty="0"/>
          </a:p>
        </p:txBody>
      </p:sp>
      <p:sp>
        <p:nvSpPr>
          <p:cNvPr id="4" name="TextBox 3"/>
          <p:cNvSpPr txBox="1"/>
          <p:nvPr/>
        </p:nvSpPr>
        <p:spPr>
          <a:xfrm>
            <a:off x="940158" y="6323527"/>
            <a:ext cx="7173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D5B5B"/>
                </a:solidFill>
                <a:effectLst/>
                <a:uLnTx/>
                <a:uFillTx/>
                <a:latin typeface="Arial"/>
                <a:ea typeface="+mn-ea"/>
                <a:cs typeface="+mn-cs"/>
              </a:rPr>
              <a:t>Source: Monthly customer satisfaction surveys</a:t>
            </a:r>
          </a:p>
        </p:txBody>
      </p:sp>
    </p:spTree>
    <p:extLst>
      <p:ext uri="{BB962C8B-B14F-4D97-AF65-F5344CB8AC3E}">
        <p14:creationId xmlns:p14="http://schemas.microsoft.com/office/powerpoint/2010/main" val="811560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Questions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6311" y="3543300"/>
            <a:ext cx="2746965" cy="2708275"/>
          </a:xfrm>
          <a:prstGeom prst="rect">
            <a:avLst/>
          </a:prstGeom>
        </p:spPr>
      </p:pic>
    </p:spTree>
    <p:extLst>
      <p:ext uri="{BB962C8B-B14F-4D97-AF65-F5344CB8AC3E}">
        <p14:creationId xmlns:p14="http://schemas.microsoft.com/office/powerpoint/2010/main" val="3293711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799EAA-D7F0-44F9-8E8C-DCCCC70EC19C}"/>
              </a:ext>
            </a:extLst>
          </p:cNvPr>
          <p:cNvSpPr>
            <a:spLocks noGrp="1"/>
          </p:cNvSpPr>
          <p:nvPr>
            <p:ph type="title"/>
          </p:nvPr>
        </p:nvSpPr>
        <p:spPr/>
        <p:txBody>
          <a:bodyPr/>
          <a:lstStyle/>
          <a:p>
            <a:r>
              <a:rPr lang="en-US" dirty="0"/>
              <a:t>Thank you for joining us and </a:t>
            </a:r>
            <a:br>
              <a:rPr lang="en-US" dirty="0"/>
            </a:br>
            <a:r>
              <a:rPr lang="en-US" dirty="0"/>
              <a:t>please reach out with questions</a:t>
            </a:r>
          </a:p>
        </p:txBody>
      </p:sp>
      <p:sp>
        <p:nvSpPr>
          <p:cNvPr id="6" name="Content Placeholder 5">
            <a:extLst>
              <a:ext uri="{FF2B5EF4-FFF2-40B4-BE49-F238E27FC236}">
                <a16:creationId xmlns:a16="http://schemas.microsoft.com/office/drawing/2014/main" id="{AFCED842-C2F8-40FF-B9E5-00D050392301}"/>
              </a:ext>
            </a:extLst>
          </p:cNvPr>
          <p:cNvSpPr>
            <a:spLocks noGrp="1"/>
          </p:cNvSpPr>
          <p:nvPr>
            <p:ph sz="half" idx="1"/>
          </p:nvPr>
        </p:nvSpPr>
        <p:spPr/>
        <p:txBody>
          <a:bodyPr/>
          <a:lstStyle/>
          <a:p>
            <a:r>
              <a:rPr lang="en-US" dirty="0">
                <a:hlinkClick r:id="rId2"/>
              </a:rPr>
              <a:t>Olivia Riutta</a:t>
            </a:r>
          </a:p>
          <a:p>
            <a:r>
              <a:rPr lang="en-US" dirty="0">
                <a:hlinkClick r:id="rId2"/>
              </a:rPr>
              <a:t>oriutta@mtpca.org</a:t>
            </a:r>
            <a:br>
              <a:rPr lang="en-US" dirty="0"/>
            </a:br>
            <a:r>
              <a:rPr lang="en-US" dirty="0"/>
              <a:t>(406) 880-3374 </a:t>
            </a:r>
          </a:p>
          <a:p>
            <a:endParaRPr lang="en-US" dirty="0"/>
          </a:p>
        </p:txBody>
      </p:sp>
    </p:spTree>
    <p:extLst>
      <p:ext uri="{BB962C8B-B14F-4D97-AF65-F5344CB8AC3E}">
        <p14:creationId xmlns:p14="http://schemas.microsoft.com/office/powerpoint/2010/main" val="4279318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8F02-BE73-4ED0-BB3E-C83EFEF5E5F3}"/>
              </a:ext>
            </a:extLst>
          </p:cNvPr>
          <p:cNvSpPr>
            <a:spLocks noGrp="1"/>
          </p:cNvSpPr>
          <p:nvPr>
            <p:ph type="title"/>
          </p:nvPr>
        </p:nvSpPr>
        <p:spPr/>
        <p:txBody>
          <a:bodyPr/>
          <a:lstStyle/>
          <a:p>
            <a:r>
              <a:rPr lang="en-US" dirty="0"/>
              <a:t>How is the help line going to work? </a:t>
            </a:r>
          </a:p>
        </p:txBody>
      </p:sp>
      <p:sp>
        <p:nvSpPr>
          <p:cNvPr id="3" name="Content Placeholder 2">
            <a:extLst>
              <a:ext uri="{FF2B5EF4-FFF2-40B4-BE49-F238E27FC236}">
                <a16:creationId xmlns:a16="http://schemas.microsoft.com/office/drawing/2014/main" id="{B50010EC-8AF1-4025-811C-8C2066122746}"/>
              </a:ext>
            </a:extLst>
          </p:cNvPr>
          <p:cNvSpPr>
            <a:spLocks noGrp="1"/>
          </p:cNvSpPr>
          <p:nvPr>
            <p:ph sz="half" idx="1"/>
          </p:nvPr>
        </p:nvSpPr>
        <p:spPr/>
        <p:txBody>
          <a:bodyPr>
            <a:normAutofit fontScale="85000" lnSpcReduction="10000"/>
          </a:bodyPr>
          <a:lstStyle/>
          <a:p>
            <a:r>
              <a:rPr lang="en-US" dirty="0"/>
              <a:t>Scenario A: </a:t>
            </a:r>
          </a:p>
          <a:p>
            <a:r>
              <a:rPr lang="en-US" dirty="0"/>
              <a:t>Mattie Montanan calls the help line. They live in Billings and need help during Open Enrollment. </a:t>
            </a:r>
          </a:p>
          <a:p>
            <a:r>
              <a:rPr lang="en-US" dirty="0"/>
              <a:t>Mattie wants to meet with someone face-to-face, so the help line will refer Mattie to an assister in Billings who is currently providing face-to-face assistance. </a:t>
            </a:r>
          </a:p>
          <a:p>
            <a:r>
              <a:rPr lang="en-US" dirty="0"/>
              <a:t>There are multiple Billings organizations providing enrollment assistance, the help line will figure out if there is an organization that Mattie already works with and trusts, but will also work to ensure that it is a hot-line transfer, if possible. </a:t>
            </a:r>
          </a:p>
        </p:txBody>
      </p:sp>
      <p:sp>
        <p:nvSpPr>
          <p:cNvPr id="4" name="Content Placeholder 3">
            <a:extLst>
              <a:ext uri="{FF2B5EF4-FFF2-40B4-BE49-F238E27FC236}">
                <a16:creationId xmlns:a16="http://schemas.microsoft.com/office/drawing/2014/main" id="{A42AD1C2-A4A6-47BE-8FEA-1B31F7EFDF72}"/>
              </a:ext>
            </a:extLst>
          </p:cNvPr>
          <p:cNvSpPr>
            <a:spLocks noGrp="1"/>
          </p:cNvSpPr>
          <p:nvPr>
            <p:ph sz="half" idx="2"/>
          </p:nvPr>
        </p:nvSpPr>
        <p:spPr/>
        <p:txBody>
          <a:bodyPr>
            <a:normAutofit fontScale="85000" lnSpcReduction="10000"/>
          </a:bodyPr>
          <a:lstStyle/>
          <a:p>
            <a:r>
              <a:rPr lang="en-US" dirty="0"/>
              <a:t>Scenario B:</a:t>
            </a:r>
          </a:p>
          <a:p>
            <a:r>
              <a:rPr lang="en-US" dirty="0"/>
              <a:t>Mattie Montanan’s cousin calls the Help Line. They live in Harlowton. There are no enrollment assisters in Harlowton. They don’t want to meet anyone face-to-face and want to do a phone enrollment. </a:t>
            </a:r>
          </a:p>
          <a:p>
            <a:r>
              <a:rPr lang="en-US" dirty="0"/>
              <a:t>The help line may transfer them to a local assister, if the cousin prefers to work with someone “locally.” </a:t>
            </a:r>
          </a:p>
          <a:p>
            <a:r>
              <a:rPr lang="en-US" dirty="0"/>
              <a:t>The help line may also refer to Montana Navigator to enroll the cousin immediately </a:t>
            </a:r>
          </a:p>
        </p:txBody>
      </p:sp>
    </p:spTree>
    <p:extLst>
      <p:ext uri="{BB962C8B-B14F-4D97-AF65-F5344CB8AC3E}">
        <p14:creationId xmlns:p14="http://schemas.microsoft.com/office/powerpoint/2010/main" val="2088898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530173" y="3478964"/>
            <a:ext cx="8316944" cy="748346"/>
          </a:xfrm>
          <a:prstGeom prst="rect">
            <a:avLst/>
          </a:prstGeom>
        </p:spPr>
        <p:txBody>
          <a:bodyPr anchor="t"/>
          <a:lstStyle/>
          <a:p>
            <a:r>
              <a:rPr lang="en-US" sz="4800" dirty="0">
                <a:latin typeface="Century Gothic" panose="020B0502020202020204" pitchFamily="34" charset="0"/>
              </a:rPr>
              <a:t>2021 </a:t>
            </a:r>
            <a:r>
              <a:rPr lang="en-US" sz="4800" dirty="0"/>
              <a:t>Marketplace Plans</a:t>
            </a:r>
            <a:endParaRPr lang="en-US" sz="4800" dirty="0">
              <a:latin typeface="Century Gothic" panose="020B0502020202020204" pitchFamily="34" charset="0"/>
            </a:endParaRPr>
          </a:p>
        </p:txBody>
      </p:sp>
      <p:sp>
        <p:nvSpPr>
          <p:cNvPr id="5" name="Subtitle 4"/>
          <p:cNvSpPr>
            <a:spLocks noGrp="1"/>
          </p:cNvSpPr>
          <p:nvPr>
            <p:ph type="subTitle" sz="quarter" idx="1"/>
          </p:nvPr>
        </p:nvSpPr>
        <p:spPr>
          <a:xfrm>
            <a:off x="562831" y="4393406"/>
            <a:ext cx="10003971" cy="477944"/>
          </a:xfrm>
        </p:spPr>
        <p:txBody>
          <a:bodyPr/>
          <a:lstStyle/>
          <a:p>
            <a:pPr marL="0" indent="0">
              <a:spcBef>
                <a:spcPts val="600"/>
              </a:spcBef>
              <a:buNone/>
            </a:pPr>
            <a:r>
              <a:rPr lang="en-US" sz="2200" b="1" spc="50" dirty="0">
                <a:latin typeface="Calibri" panose="020F0502020204030204" pitchFamily="34" charset="0"/>
              </a:rPr>
              <a:t>October 29, 2020</a:t>
            </a:r>
          </a:p>
        </p:txBody>
      </p:sp>
      <p:sp>
        <p:nvSpPr>
          <p:cNvPr id="6" name="Subtitle 5">
            <a:extLst>
              <a:ext uri="{FF2B5EF4-FFF2-40B4-BE49-F238E27FC236}">
                <a16:creationId xmlns:a16="http://schemas.microsoft.com/office/drawing/2014/main" id="{1F9D67B7-59D9-48E4-B3CF-C5FA85CCD634}"/>
              </a:ext>
            </a:extLst>
          </p:cNvPr>
          <p:cNvSpPr txBox="1">
            <a:spLocks/>
          </p:cNvSpPr>
          <p:nvPr/>
        </p:nvSpPr>
        <p:spPr bwMode="auto">
          <a:xfrm>
            <a:off x="562831" y="6444084"/>
            <a:ext cx="11136088" cy="23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007FBD"/>
              </a:buClr>
              <a:buSzPct val="120000"/>
              <a:buFontTx/>
              <a:buNone/>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400">
                <a:solidFill>
                  <a:schemeClr val="tx1"/>
                </a:solidFill>
                <a:latin typeface="+mn-lt"/>
              </a:defRPr>
            </a:lvl2pPr>
            <a:lvl3pPr marL="1143000" indent="-228600" algn="l" rtl="0" eaLnBrk="1" fontAlgn="base" hangingPunct="1">
              <a:spcBef>
                <a:spcPct val="20000"/>
              </a:spcBef>
              <a:spcAft>
                <a:spcPct val="0"/>
              </a:spcAft>
              <a:buChar char="•"/>
              <a:defRPr sz="14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007FBD"/>
              </a:buClr>
              <a:buSzPct val="120000"/>
              <a:buFontTx/>
              <a:buNone/>
              <a:tabLst/>
              <a:defRPr/>
            </a:pPr>
            <a:r>
              <a:rPr kumimoji="0" lang="en-US" sz="900" b="1" i="0" u="none" strike="noStrike" kern="0" cap="none" spc="0" normalizeH="0" baseline="0" noProof="0" dirty="0">
                <a:ln>
                  <a:noFill/>
                </a:ln>
                <a:solidFill>
                  <a:srgbClr val="292929"/>
                </a:solidFill>
                <a:effectLst/>
                <a:uLnTx/>
                <a:uFillTx/>
                <a:latin typeface="Calibri" panose="020F0502020204030204"/>
                <a:ea typeface="+mn-ea"/>
                <a:cs typeface="+mn-cs"/>
              </a:rPr>
              <a:t>A Division of Health Care Service Corporation, a Mutual Legal Reserve Company, an Independent Licensee of the Blue Cross and Blue Shield Association.</a:t>
            </a:r>
          </a:p>
        </p:txBody>
      </p:sp>
      <p:pic>
        <p:nvPicPr>
          <p:cNvPr id="7" name="Picture 6">
            <a:extLst>
              <a:ext uri="{FF2B5EF4-FFF2-40B4-BE49-F238E27FC236}">
                <a16:creationId xmlns:a16="http://schemas.microsoft.com/office/drawing/2014/main" id="{011FAD65-0A3A-4559-8812-CA60A3295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027" y="2529077"/>
            <a:ext cx="4745746" cy="466345"/>
          </a:xfrm>
          <a:prstGeom prst="rect">
            <a:avLst/>
          </a:prstGeom>
        </p:spPr>
      </p:pic>
    </p:spTree>
    <p:extLst>
      <p:ext uri="{BB962C8B-B14F-4D97-AF65-F5344CB8AC3E}">
        <p14:creationId xmlns:p14="http://schemas.microsoft.com/office/powerpoint/2010/main" val="662021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CCBDE54-960A-47ED-939D-4B5796B03AC6}"/>
              </a:ext>
            </a:extLst>
          </p:cNvPr>
          <p:cNvGraphicFramePr>
            <a:graphicFrameLocks noGrp="1"/>
          </p:cNvGraphicFramePr>
          <p:nvPr/>
        </p:nvGraphicFramePr>
        <p:xfrm>
          <a:off x="457200" y="1007055"/>
          <a:ext cx="11217349" cy="5047488"/>
        </p:xfrm>
        <a:graphic>
          <a:graphicData uri="http://schemas.openxmlformats.org/drawingml/2006/table">
            <a:tbl>
              <a:tblPr/>
              <a:tblGrid>
                <a:gridCol w="457200">
                  <a:extLst>
                    <a:ext uri="{9D8B030D-6E8A-4147-A177-3AD203B41FA5}">
                      <a16:colId xmlns:a16="http://schemas.microsoft.com/office/drawing/2014/main" val="3965877991"/>
                    </a:ext>
                  </a:extLst>
                </a:gridCol>
                <a:gridCol w="3108960">
                  <a:extLst>
                    <a:ext uri="{9D8B030D-6E8A-4147-A177-3AD203B41FA5}">
                      <a16:colId xmlns:a16="http://schemas.microsoft.com/office/drawing/2014/main" val="1246837070"/>
                    </a:ext>
                  </a:extLst>
                </a:gridCol>
                <a:gridCol w="1005840">
                  <a:extLst>
                    <a:ext uri="{9D8B030D-6E8A-4147-A177-3AD203B41FA5}">
                      <a16:colId xmlns:a16="http://schemas.microsoft.com/office/drawing/2014/main" val="4070841062"/>
                    </a:ext>
                  </a:extLst>
                </a:gridCol>
                <a:gridCol w="1097280">
                  <a:extLst>
                    <a:ext uri="{9D8B030D-6E8A-4147-A177-3AD203B41FA5}">
                      <a16:colId xmlns:a16="http://schemas.microsoft.com/office/drawing/2014/main" val="3532028083"/>
                    </a:ext>
                  </a:extLst>
                </a:gridCol>
                <a:gridCol w="827284">
                  <a:extLst>
                    <a:ext uri="{9D8B030D-6E8A-4147-A177-3AD203B41FA5}">
                      <a16:colId xmlns:a16="http://schemas.microsoft.com/office/drawing/2014/main" val="3279888072"/>
                    </a:ext>
                  </a:extLst>
                </a:gridCol>
                <a:gridCol w="822960">
                  <a:extLst>
                    <a:ext uri="{9D8B030D-6E8A-4147-A177-3AD203B41FA5}">
                      <a16:colId xmlns:a16="http://schemas.microsoft.com/office/drawing/2014/main" val="382279309"/>
                    </a:ext>
                  </a:extLst>
                </a:gridCol>
                <a:gridCol w="676868">
                  <a:extLst>
                    <a:ext uri="{9D8B030D-6E8A-4147-A177-3AD203B41FA5}">
                      <a16:colId xmlns:a16="http://schemas.microsoft.com/office/drawing/2014/main" val="3140780127"/>
                    </a:ext>
                  </a:extLst>
                </a:gridCol>
                <a:gridCol w="752077">
                  <a:extLst>
                    <a:ext uri="{9D8B030D-6E8A-4147-A177-3AD203B41FA5}">
                      <a16:colId xmlns:a16="http://schemas.microsoft.com/office/drawing/2014/main" val="3358072610"/>
                    </a:ext>
                  </a:extLst>
                </a:gridCol>
                <a:gridCol w="822960">
                  <a:extLst>
                    <a:ext uri="{9D8B030D-6E8A-4147-A177-3AD203B41FA5}">
                      <a16:colId xmlns:a16="http://schemas.microsoft.com/office/drawing/2014/main" val="2586580769"/>
                    </a:ext>
                  </a:extLst>
                </a:gridCol>
                <a:gridCol w="822960">
                  <a:extLst>
                    <a:ext uri="{9D8B030D-6E8A-4147-A177-3AD203B41FA5}">
                      <a16:colId xmlns:a16="http://schemas.microsoft.com/office/drawing/2014/main" val="3776641998"/>
                    </a:ext>
                  </a:extLst>
                </a:gridCol>
                <a:gridCol w="822960">
                  <a:extLst>
                    <a:ext uri="{9D8B030D-6E8A-4147-A177-3AD203B41FA5}">
                      <a16:colId xmlns:a16="http://schemas.microsoft.com/office/drawing/2014/main" val="3543704456"/>
                    </a:ext>
                  </a:extLst>
                </a:gridCol>
              </a:tblGrid>
              <a:tr h="82296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a:solidFill>
                            <a:schemeClr val="bg1"/>
                          </a:solidFill>
                          <a:effectLst/>
                          <a:latin typeface="Calibri" panose="020F0502020204030204" pitchFamily="34" charset="0"/>
                        </a:rPr>
                        <a:t>Net-work</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bg1"/>
                          </a:solidFill>
                          <a:effectLst/>
                          <a:latin typeface="Calibri" panose="020F0502020204030204" pitchFamily="34" charset="0"/>
                        </a:rPr>
                        <a:t>Plan Name†</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rgbClr val="FFFFFF"/>
                          </a:solidFill>
                          <a:effectLst/>
                          <a:latin typeface="Calibri" panose="020F0502020204030204" pitchFamily="34" charset="0"/>
                        </a:rPr>
                        <a:t>ON or OFF Exchange</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n-US" sz="1600" b="1" i="0" u="none" strike="noStrike" dirty="0">
                          <a:solidFill>
                            <a:srgbClr val="FFFFFF"/>
                          </a:solidFill>
                          <a:effectLst/>
                          <a:latin typeface="Calibri" panose="020F0502020204030204" pitchFamily="34" charset="0"/>
                        </a:rPr>
                        <a:t>New or Renewing</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rgbClr val="FFFFFF"/>
                          </a:solidFill>
                          <a:effectLst/>
                          <a:latin typeface="Calibri" panose="020F0502020204030204" pitchFamily="34" charset="0"/>
                        </a:rPr>
                        <a:t>Deduct-</a:t>
                      </a:r>
                      <a:r>
                        <a:rPr lang="en-US" sz="1600" b="1" i="0" u="none" strike="noStrike" dirty="0" err="1">
                          <a:solidFill>
                            <a:srgbClr val="FFFFFF"/>
                          </a:solidFill>
                          <a:effectLst/>
                          <a:latin typeface="Calibri" panose="020F0502020204030204" pitchFamily="34" charset="0"/>
                        </a:rPr>
                        <a:t>ible</a:t>
                      </a:r>
                      <a:endParaRPr lang="en-US" sz="1600" b="1" i="0" u="none" strike="noStrike" dirty="0">
                        <a:solidFill>
                          <a:schemeClr val="bg1"/>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err="1">
                          <a:solidFill>
                            <a:schemeClr val="bg1"/>
                          </a:solidFill>
                          <a:effectLst/>
                          <a:latin typeface="Calibri" panose="020F0502020204030204" pitchFamily="34" charset="0"/>
                        </a:rPr>
                        <a:t>OPX</a:t>
                      </a:r>
                      <a:r>
                        <a:rPr lang="en-US" sz="1600" b="1" i="0" u="none" strike="noStrike" dirty="0">
                          <a:solidFill>
                            <a:schemeClr val="bg1"/>
                          </a:solidFill>
                          <a:effectLst/>
                          <a:latin typeface="Calibri" panose="020F0502020204030204" pitchFamily="34" charset="0"/>
                        </a:rPr>
                        <a:t>**</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bg1"/>
                          </a:solidFill>
                          <a:effectLst/>
                          <a:latin typeface="Calibri" panose="020F0502020204030204" pitchFamily="34" charset="0"/>
                        </a:rPr>
                        <a:t>Coins</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bg1"/>
                          </a:solidFill>
                          <a:effectLst/>
                          <a:latin typeface="Calibri" panose="020F0502020204030204" pitchFamily="34" charset="0"/>
                        </a:rPr>
                        <a:t>PCP Office Visit</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bg1"/>
                          </a:solidFill>
                          <a:effectLst/>
                          <a:latin typeface="Calibri" panose="020F0502020204030204" pitchFamily="34" charset="0"/>
                        </a:rPr>
                        <a:t>Pref Generic</a:t>
                      </a:r>
                      <a:endParaRPr lang="en-US" sz="1600" b="1" i="0" u="none" strike="noStrike" baseline="20000" dirty="0">
                        <a:solidFill>
                          <a:schemeClr val="bg1"/>
                        </a:solidFill>
                        <a:effectLst/>
                        <a:latin typeface="Calibri" panose="020F0502020204030204" pitchFamily="34" charset="0"/>
                      </a:endParaRPr>
                    </a:p>
                    <a:p>
                      <a:pPr algn="ctr" rtl="0" fontAlgn="ctr"/>
                      <a:r>
                        <a:rPr lang="en-US" sz="1600" b="1" i="0" u="none" strike="noStrike" dirty="0">
                          <a:solidFill>
                            <a:schemeClr val="bg1"/>
                          </a:solidFill>
                          <a:effectLst/>
                          <a:latin typeface="Calibri" panose="020F0502020204030204" pitchFamily="34" charset="0"/>
                        </a:rPr>
                        <a:t>(Tier 1</a:t>
                      </a:r>
                      <a:r>
                        <a:rPr lang="en-US" sz="1600" b="1" i="0" u="none" strike="noStrike" baseline="20000" dirty="0">
                          <a:solidFill>
                            <a:schemeClr val="bg1"/>
                          </a:solidFill>
                          <a:effectLst/>
                          <a:latin typeface="Calibri" panose="020F0502020204030204" pitchFamily="34" charset="0"/>
                        </a:rPr>
                        <a:t>‡</a:t>
                      </a:r>
                      <a:r>
                        <a:rPr lang="en-US" sz="1600" b="1" i="0" u="none" strike="noStrike" dirty="0">
                          <a:solidFill>
                            <a:schemeClr val="bg1"/>
                          </a:solidFill>
                          <a:effectLst/>
                          <a:latin typeface="Calibri" panose="020F0502020204030204" pitchFamily="34" charset="0"/>
                        </a:rPr>
                        <a:t>)</a:t>
                      </a:r>
                      <a:r>
                        <a:rPr lang="en-US" sz="1600" dirty="0">
                          <a:solidFill>
                            <a:schemeClr val="bg1"/>
                          </a:solidFill>
                          <a:latin typeface="Calibri" panose="020F0502020204030204" pitchFamily="34" charset="0"/>
                        </a:rPr>
                        <a:t> </a:t>
                      </a:r>
                      <a:endParaRPr lang="en-US" sz="1600" b="1" i="0" u="none" strike="noStrike" dirty="0">
                        <a:solidFill>
                          <a:schemeClr val="bg1"/>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en-US" sz="1600" b="1" i="0" u="none" strike="noStrike" dirty="0">
                          <a:solidFill>
                            <a:schemeClr val="bg1"/>
                          </a:solidFill>
                          <a:effectLst/>
                          <a:latin typeface="Calibri" panose="020F0502020204030204" pitchFamily="34" charset="0"/>
                        </a:rPr>
                        <a:t>Non-Pref Generic</a:t>
                      </a:r>
                      <a:endParaRPr lang="en-US" sz="1600" b="1" i="0" u="none" strike="noStrike" baseline="20000" dirty="0">
                        <a:solidFill>
                          <a:schemeClr val="bg1"/>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a:solidFill>
                            <a:schemeClr val="bg1"/>
                          </a:solidFill>
                          <a:effectLst/>
                          <a:latin typeface="Calibri" panose="020F0502020204030204" pitchFamily="34" charset="0"/>
                        </a:rPr>
                        <a:t>(Tier 2</a:t>
                      </a:r>
                      <a:r>
                        <a:rPr lang="en-US" sz="1600" b="1" i="0" u="none" strike="noStrike" baseline="20000" dirty="0">
                          <a:solidFill>
                            <a:schemeClr val="bg1"/>
                          </a:solidFill>
                          <a:effectLst/>
                          <a:latin typeface="Calibri" panose="020F0502020204030204" pitchFamily="34" charset="0"/>
                        </a:rPr>
                        <a:t>‡</a:t>
                      </a:r>
                      <a:r>
                        <a:rPr lang="en-US" sz="1600" b="1" i="0" u="none" strike="noStrike" dirty="0">
                          <a:solidFill>
                            <a:schemeClr val="bg1"/>
                          </a:solidFill>
                          <a:effectLst/>
                          <a:latin typeface="Calibri" panose="020F0502020204030204" pitchFamily="34" charset="0"/>
                        </a:rPr>
                        <a:t>)</a:t>
                      </a:r>
                      <a:r>
                        <a:rPr lang="en-US" sz="1600" dirty="0">
                          <a:solidFill>
                            <a:schemeClr val="bg1"/>
                          </a:solidFill>
                          <a:latin typeface="Calibri" panose="020F0502020204030204" pitchFamily="34" charset="0"/>
                        </a:rPr>
                        <a:t> </a:t>
                      </a:r>
                      <a:endParaRPr lang="en-US" sz="1600" b="1" i="0" u="none" strike="noStrike" dirty="0">
                        <a:solidFill>
                          <a:schemeClr val="bg1"/>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a:solidFill>
                            <a:schemeClr val="bg1"/>
                          </a:solidFill>
                          <a:effectLst/>
                          <a:latin typeface="Calibri" panose="020F0502020204030204" pitchFamily="34" charset="0"/>
                        </a:rPr>
                        <a:t>Pref Brand</a:t>
                      </a:r>
                      <a:r>
                        <a:rPr lang="en-US" sz="1600" b="1" i="0" u="none" strike="noStrike" baseline="20000" dirty="0">
                          <a:solidFill>
                            <a:schemeClr val="bg1"/>
                          </a:solidFill>
                          <a:effectLst/>
                          <a:latin typeface="Calibri" panose="020F0502020204030204" pitchFamily="34" charset="0"/>
                        </a:rPr>
                        <a:t> </a:t>
                      </a:r>
                      <a:r>
                        <a:rPr lang="en-US" sz="1600" b="1" i="0" u="none" strike="noStrike" dirty="0">
                          <a:solidFill>
                            <a:schemeClr val="bg1"/>
                          </a:solidFill>
                          <a:effectLst/>
                          <a:latin typeface="Calibri" panose="020F0502020204030204" pitchFamily="34" charset="0"/>
                        </a:rPr>
                        <a:t>(Tier 3</a:t>
                      </a:r>
                      <a:r>
                        <a:rPr lang="en-US" sz="1600" b="1" i="0" u="none" strike="noStrike" baseline="20000" dirty="0">
                          <a:solidFill>
                            <a:schemeClr val="bg1"/>
                          </a:solidFill>
                          <a:effectLst/>
                          <a:latin typeface="Calibri" panose="020F0502020204030204" pitchFamily="34" charset="0"/>
                        </a:rPr>
                        <a:t>‡</a:t>
                      </a:r>
                      <a:r>
                        <a:rPr lang="en-US" sz="1600" b="1" i="0" u="none" strike="noStrike" dirty="0">
                          <a:solidFill>
                            <a:schemeClr val="bg1"/>
                          </a:solidFill>
                          <a:effectLst/>
                          <a:latin typeface="Calibri" panose="020F0502020204030204" pitchFamily="34" charset="0"/>
                        </a:rPr>
                        <a:t>)</a:t>
                      </a:r>
                      <a:r>
                        <a:rPr lang="en-US" sz="1600" dirty="0">
                          <a:solidFill>
                            <a:schemeClr val="bg1"/>
                          </a:solidFill>
                          <a:latin typeface="Calibri" panose="020F0502020204030204" pitchFamily="34" charset="0"/>
                        </a:rPr>
                        <a:t> </a:t>
                      </a:r>
                      <a:endParaRPr lang="en-US" sz="1600" b="1" i="0" u="none" strike="noStrike" dirty="0">
                        <a:solidFill>
                          <a:schemeClr val="bg1"/>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948057929"/>
                  </a:ext>
                </a:extLst>
              </a:tr>
              <a:tr h="301752">
                <a:tc rowSpan="9">
                  <a:txBody>
                    <a:bodyPr/>
                    <a:lstStyle/>
                    <a:p>
                      <a:pPr algn="ctr" rtl="0" fontAlgn="b"/>
                      <a:r>
                        <a:rPr lang="en-US" sz="1600" b="1" i="0" u="none" strike="noStrike" dirty="0">
                          <a:solidFill>
                            <a:srgbClr val="000000"/>
                          </a:solidFill>
                          <a:effectLst/>
                          <a:latin typeface="Calibri" panose="020F0502020204030204" pitchFamily="34" charset="0"/>
                        </a:rPr>
                        <a:t>Blue Preferred PPO</a:t>
                      </a:r>
                    </a:p>
                  </a:txBody>
                  <a:tcPr marL="9144" marR="6011" marT="6011" marB="0" vert="vert27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Preferred Bronze PPO 301</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Both</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extLst>
                  <a:ext uri="{0D108BD9-81ED-4DB2-BD59-A6C34878D82A}">
                    <a16:rowId xmlns:a16="http://schemas.microsoft.com/office/drawing/2014/main" val="2446628134"/>
                  </a:ext>
                </a:extLst>
              </a:tr>
              <a:tr h="301752">
                <a:tc vMerge="1">
                  <a:txBody>
                    <a:bodyPr/>
                    <a:lstStyle/>
                    <a:p>
                      <a:pPr algn="l" rtl="0" fontAlgn="b"/>
                      <a:endParaRPr lang="en-US"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Preferred Bronze PPO 302*</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OFF Only</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$5,200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$6,900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25%</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extLst>
                  <a:ext uri="{0D108BD9-81ED-4DB2-BD59-A6C34878D82A}">
                    <a16:rowId xmlns:a16="http://schemas.microsoft.com/office/drawing/2014/main" val="689305303"/>
                  </a:ext>
                </a:extLst>
              </a:tr>
              <a:tr h="301752">
                <a:tc vMerge="1">
                  <a:txBody>
                    <a:bodyPr/>
                    <a:lstStyle/>
                    <a:p>
                      <a:pPr algn="l" rtl="0" fontAlgn="b"/>
                      <a:endParaRPr lang="en-US"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Preferred Bronze PPO 201</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Both</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$3,</a:t>
                      </a:r>
                      <a:r>
                        <a:rPr lang="en-US" sz="1600" b="1" i="0" u="none" strike="noStrike" baseline="0" dirty="0">
                          <a:solidFill>
                            <a:srgbClr val="000000"/>
                          </a:solidFill>
                          <a:effectLst/>
                          <a:latin typeface="Calibri" panose="020F0502020204030204" pitchFamily="34" charset="0"/>
                        </a:rPr>
                        <a:t>200</a:t>
                      </a:r>
                      <a:r>
                        <a:rPr lang="en-US" sz="1600" b="1" i="0" u="none" strike="noStrike" dirty="0">
                          <a:solidFill>
                            <a:srgbClr val="000000"/>
                          </a:solidFill>
                          <a:effectLst/>
                          <a:latin typeface="Calibri" panose="020F0502020204030204" pitchFamily="34" charset="0"/>
                        </a:rPr>
                        <a:t>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$25</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a:solidFill>
                            <a:srgbClr val="000000"/>
                          </a:solidFill>
                          <a:effectLst/>
                          <a:latin typeface="Calibri" panose="020F0502020204030204" pitchFamily="34" charset="0"/>
                        </a:rPr>
                        <a:t>20%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extLst>
                  <a:ext uri="{0D108BD9-81ED-4DB2-BD59-A6C34878D82A}">
                    <a16:rowId xmlns:a16="http://schemas.microsoft.com/office/drawing/2014/main" val="2981615887"/>
                  </a:ext>
                </a:extLst>
              </a:tr>
              <a:tr h="301752">
                <a:tc vMerge="1">
                  <a:txBody>
                    <a:bodyPr/>
                    <a:lstStyle/>
                    <a:p>
                      <a:pPr algn="l" rtl="0" fontAlgn="b"/>
                      <a:endParaRPr lang="en-US"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Preferred Bronze PPO 202*</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Both</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$4,</a:t>
                      </a:r>
                      <a:r>
                        <a:rPr lang="en-US" sz="1600" b="1" i="0" u="none" strike="noStrike" baseline="0" dirty="0">
                          <a:solidFill>
                            <a:srgbClr val="000000"/>
                          </a:solidFill>
                          <a:effectLst/>
                          <a:latin typeface="Calibri" panose="020F0502020204030204" pitchFamily="34" charset="0"/>
                        </a:rPr>
                        <a:t>0</a:t>
                      </a:r>
                      <a:r>
                        <a:rPr lang="en-US" sz="1600" b="1" i="0" u="none" strike="noStrike" dirty="0">
                          <a:solidFill>
                            <a:srgbClr val="000000"/>
                          </a:solidFill>
                          <a:effectLst/>
                          <a:latin typeface="Calibri" panose="020F0502020204030204" pitchFamily="34" charset="0"/>
                        </a:rPr>
                        <a:t>00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$6,900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25%</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extLst>
                  <a:ext uri="{0D108BD9-81ED-4DB2-BD59-A6C34878D82A}">
                    <a16:rowId xmlns:a16="http://schemas.microsoft.com/office/drawing/2014/main" val="3409402998"/>
                  </a:ext>
                </a:extLst>
              </a:tr>
              <a:tr h="301752">
                <a:tc vMerge="1">
                  <a:txBody>
                    <a:bodyPr/>
                    <a:lstStyle/>
                    <a:p>
                      <a:pPr algn="l" fontAlgn="ctr"/>
                      <a:endParaRPr lang="en-US" sz="1200" b="1" i="0" u="none" strike="noStrike" dirty="0">
                        <a:solidFill>
                          <a:srgbClr val="000000"/>
                        </a:solidFill>
                        <a:effectLst/>
                        <a:highlight>
                          <a:srgbClr val="FFFF00"/>
                        </a:highlight>
                        <a:latin typeface="Calibri"/>
                      </a:endParaRPr>
                    </a:p>
                  </a:txBody>
                  <a:tcPr marL="9525" marR="9525" marT="9525"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algn="l" fontAlgn="ctr"/>
                      <a:r>
                        <a:rPr lang="en-US" sz="1600" b="1" i="0" u="none" strike="noStrike" dirty="0">
                          <a:solidFill>
                            <a:srgbClr val="000000"/>
                          </a:solidFill>
                          <a:effectLst/>
                          <a:latin typeface="Calibri"/>
                        </a:rPr>
                        <a:t> Blue Preferred Bronze PPO 502*</a:t>
                      </a:r>
                      <a:endParaRPr lang="en-US" sz="1600" b="1" i="0" u="none" strike="noStrike" dirty="0">
                        <a:solidFill>
                          <a:srgbClr val="000000"/>
                        </a:solidFill>
                        <a:effectLst/>
                        <a:highlight>
                          <a:srgbClr val="FFFF00"/>
                        </a:highlight>
                        <a:latin typeface="Calibri"/>
                      </a:endParaRPr>
                    </a:p>
                  </a:txBody>
                  <a:tcPr marL="9525" marR="9525" marT="9525"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OFF Only</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27100"/>
                          </a:solidFill>
                          <a:effectLst/>
                          <a:uLnTx/>
                          <a:uFillTx/>
                          <a:latin typeface="Calibri" panose="020F0502020204030204" pitchFamily="34" charset="0"/>
                          <a:ea typeface="+mn-ea"/>
                          <a:cs typeface="+mn-cs"/>
                        </a:rPr>
                        <a:t>NEW</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algn="ctr" rtl="0" fontAlgn="b"/>
                      <a:r>
                        <a:rPr lang="en-US" sz="1600" b="1" i="0" u="none" strike="noStrike" dirty="0">
                          <a:solidFill>
                            <a:srgbClr val="000000"/>
                          </a:solidFill>
                          <a:effectLst/>
                          <a:latin typeface="Calibri" panose="020F0502020204030204" pitchFamily="34" charset="0"/>
                        </a:rPr>
                        <a:t>$5,000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algn="ctr" rtl="0" fontAlgn="b"/>
                      <a:r>
                        <a:rPr lang="en-US" sz="1600" b="1" i="0" u="none" strike="noStrike" dirty="0">
                          <a:solidFill>
                            <a:srgbClr val="000000"/>
                          </a:solidFill>
                          <a:effectLst/>
                          <a:latin typeface="Calibri" panose="020F0502020204030204" pitchFamily="34" charset="0"/>
                        </a:rPr>
                        <a:t>$6,900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algn="ctr" rtl="0" fontAlgn="b"/>
                      <a:r>
                        <a:rPr lang="en-US" sz="1600" b="1" i="0" u="none" strike="noStrike" dirty="0">
                          <a:solidFill>
                            <a:srgbClr val="000000"/>
                          </a:solidFill>
                          <a:effectLst/>
                          <a:latin typeface="Calibri" panose="020F0502020204030204" pitchFamily="34" charset="0"/>
                        </a:rPr>
                        <a:t>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a:solidFill>
                            <a:srgbClr val="000000"/>
                          </a:solidFill>
                          <a:effectLst/>
                          <a:latin typeface="Calibri" panose="020F0502020204030204" pitchFamily="34" charset="0"/>
                        </a:rPr>
                        <a:t>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algn="ctr" rtl="0" fontAlgn="b"/>
                      <a:r>
                        <a:rPr lang="en-US" sz="1600" b="1" i="0" u="none" strike="noStrike" dirty="0">
                          <a:solidFill>
                            <a:srgbClr val="000000"/>
                          </a:solidFill>
                          <a:effectLst/>
                          <a:latin typeface="Calibri" panose="020F0502020204030204" pitchFamily="34" charset="0"/>
                        </a:rPr>
                        <a:t>20%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algn="ctr" rtl="0" fontAlgn="b"/>
                      <a:r>
                        <a:rPr lang="en-US" sz="1600" b="1" i="0" u="none" strike="noStrike" dirty="0">
                          <a:solidFill>
                            <a:srgbClr val="000000"/>
                          </a:solidFill>
                          <a:effectLst/>
                          <a:latin typeface="Calibri" panose="020F0502020204030204" pitchFamily="34" charset="0"/>
                        </a:rPr>
                        <a:t>25%</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algn="ctr" rtl="0" fontAlgn="b"/>
                      <a:r>
                        <a:rPr lang="en-US" sz="1600" b="1"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extLst>
                  <a:ext uri="{0D108BD9-81ED-4DB2-BD59-A6C34878D82A}">
                    <a16:rowId xmlns:a16="http://schemas.microsoft.com/office/drawing/2014/main" val="10005"/>
                  </a:ext>
                </a:extLst>
              </a:tr>
              <a:tr h="301752">
                <a:tc vMerge="1">
                  <a:txBody>
                    <a:bodyPr/>
                    <a:lstStyle/>
                    <a:p>
                      <a:pPr algn="l" rtl="0" fontAlgn="b"/>
                      <a:endParaRPr lang="en-US"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Preferred Silver PPO 306</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OFF Only</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algn="ctr" rtl="0" fontAlgn="b"/>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endParaRPr lang="en-US"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$4,500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$25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$15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a:solidFill>
                            <a:srgbClr val="000000"/>
                          </a:solidFill>
                          <a:effectLst/>
                          <a:latin typeface="Calibri" panose="020F0502020204030204" pitchFamily="34" charset="0"/>
                        </a:rPr>
                        <a:t>$50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extLst>
                  <a:ext uri="{0D108BD9-81ED-4DB2-BD59-A6C34878D82A}">
                    <a16:rowId xmlns:a16="http://schemas.microsoft.com/office/drawing/2014/main" val="3187305460"/>
                  </a:ext>
                </a:extLst>
              </a:tr>
              <a:tr h="301752">
                <a:tc vMerge="1">
                  <a:txBody>
                    <a:bodyPr/>
                    <a:lstStyle/>
                    <a:p>
                      <a:pPr algn="l" rtl="0" fontAlgn="b"/>
                      <a:endParaRPr lang="en-US"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Preferred Silver PPO 308</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Both</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endParaRPr lang="en-US"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$15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extLst>
                  <a:ext uri="{0D108BD9-81ED-4DB2-BD59-A6C34878D82A}">
                    <a16:rowId xmlns:a16="http://schemas.microsoft.com/office/drawing/2014/main" val="1946013765"/>
                  </a:ext>
                </a:extLst>
              </a:tr>
              <a:tr h="301752">
                <a:tc vMerge="1">
                  <a:txBody>
                    <a:bodyPr/>
                    <a:lstStyle/>
                    <a:p>
                      <a:pPr algn="l" rtl="0" fontAlgn="b"/>
                      <a:endParaRPr lang="en-US"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Preferred Silver PPO 203</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Both</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endParaRPr lang="en-US"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$800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40%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25%</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extLst>
                  <a:ext uri="{0D108BD9-81ED-4DB2-BD59-A6C34878D82A}">
                    <a16:rowId xmlns:a16="http://schemas.microsoft.com/office/drawing/2014/main" val="932794131"/>
                  </a:ext>
                </a:extLst>
              </a:tr>
              <a:tr h="301752">
                <a:tc vMerge="1">
                  <a:txBody>
                    <a:bodyPr/>
                    <a:lstStyle/>
                    <a:p>
                      <a:pPr algn="l" rtl="0" fontAlgn="b"/>
                      <a:endParaRPr lang="en-US"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Preferred Gold PPO 204</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Both</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p>
                      <a:pPr algn="ctr" rtl="0" fontAlgn="b"/>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endParaRPr lang="en-US"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$750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extLst>
                  <a:ext uri="{0D108BD9-81ED-4DB2-BD59-A6C34878D82A}">
                    <a16:rowId xmlns:a16="http://schemas.microsoft.com/office/drawing/2014/main" val="890588181"/>
                  </a:ext>
                </a:extLst>
              </a:tr>
              <a:tr h="301752">
                <a:tc rowSpan="5">
                  <a:txBody>
                    <a:bodyPr/>
                    <a:lstStyle/>
                    <a:p>
                      <a:pPr algn="ctr" rtl="0" fontAlgn="b"/>
                      <a:r>
                        <a:rPr lang="en-US" sz="1600" b="1" i="0" u="none" strike="noStrike" dirty="0">
                          <a:solidFill>
                            <a:srgbClr val="000000"/>
                          </a:solidFill>
                          <a:effectLst/>
                          <a:latin typeface="Calibri" panose="020F0502020204030204" pitchFamily="34" charset="0"/>
                        </a:rPr>
                        <a:t>Blue Focus POS</a:t>
                      </a:r>
                    </a:p>
                  </a:txBody>
                  <a:tcPr marL="9144" marR="6011" marT="6011" marB="0" vert="vert27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Focus Bronze POS 205</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Both</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$4,700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$40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extLst>
                  <a:ext uri="{0D108BD9-81ED-4DB2-BD59-A6C34878D82A}">
                    <a16:rowId xmlns:a16="http://schemas.microsoft.com/office/drawing/2014/main" val="1342342183"/>
                  </a:ext>
                </a:extLst>
              </a:tr>
              <a:tr h="301752">
                <a:tc vMerge="1">
                  <a:txBody>
                    <a:bodyPr/>
                    <a:lstStyle/>
                    <a:p>
                      <a:pPr algn="l" rtl="0" fontAlgn="b"/>
                      <a:endParaRPr lang="en-US"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Focus Bronze POS 302</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OFF Only</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$5,200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$6,900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25%</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BD7C3"/>
                    </a:solidFill>
                  </a:tcPr>
                </a:tc>
                <a:extLst>
                  <a:ext uri="{0D108BD9-81ED-4DB2-BD59-A6C34878D82A}">
                    <a16:rowId xmlns:a16="http://schemas.microsoft.com/office/drawing/2014/main" val="2696101799"/>
                  </a:ext>
                </a:extLst>
              </a:tr>
              <a:tr h="301752">
                <a:tc vMerge="1">
                  <a:txBody>
                    <a:bodyPr/>
                    <a:lstStyle/>
                    <a:p>
                      <a:pPr algn="l" rtl="0" fontAlgn="b"/>
                      <a:endParaRPr lang="pt-BR"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pt-BR" sz="1600" b="0" i="0" u="none" strike="noStrike" dirty="0">
                          <a:solidFill>
                            <a:srgbClr val="000000"/>
                          </a:solidFill>
                          <a:effectLst/>
                          <a:latin typeface="Calibri" panose="020F0502020204030204" pitchFamily="34" charset="0"/>
                        </a:rPr>
                        <a:t>Blue Focus Silver POS 306</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OFF Only</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algn="ctr" rtl="0" fontAlgn="b"/>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endParaRPr lang="pt-BR"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$4,500 </a:t>
                      </a:r>
                      <a:endParaRPr lang="pt-BR"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a:t>
                      </a:r>
                      <a:endParaRPr lang="pt-BR"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$25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$15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extLst>
                  <a:ext uri="{0D108BD9-81ED-4DB2-BD59-A6C34878D82A}">
                    <a16:rowId xmlns:a16="http://schemas.microsoft.com/office/drawing/2014/main" val="4216353008"/>
                  </a:ext>
                </a:extLst>
              </a:tr>
              <a:tr h="301752">
                <a:tc vMerge="1">
                  <a:txBody>
                    <a:bodyPr/>
                    <a:lstStyle/>
                    <a:p>
                      <a:pPr algn="l" rtl="0" fontAlgn="b"/>
                      <a:endParaRPr lang="pt-BR"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pt-BR" sz="1600" b="0" i="0" u="none" strike="noStrike" dirty="0">
                          <a:solidFill>
                            <a:srgbClr val="000000"/>
                          </a:solidFill>
                          <a:effectLst/>
                          <a:latin typeface="Calibri" panose="020F0502020204030204" pitchFamily="34" charset="0"/>
                        </a:rPr>
                        <a:t>Blue Focus Silver POS 206</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Both</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p>
                      <a:pPr algn="ctr" rtl="0" fontAlgn="b"/>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endParaRPr lang="pt-BR"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1" i="0" u="none" strike="noStrike" dirty="0">
                          <a:solidFill>
                            <a:srgbClr val="000000"/>
                          </a:solidFill>
                          <a:effectLst/>
                          <a:latin typeface="Calibri" panose="020F0502020204030204" pitchFamily="34" charset="0"/>
                        </a:rPr>
                        <a:t>$4,200 </a:t>
                      </a:r>
                      <a:endParaRPr lang="pt-BR" sz="1600" b="1"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a:t>
                      </a:r>
                      <a:endParaRPr lang="pt-BR"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$25</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$15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$50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E0E0E0"/>
                    </a:solidFill>
                  </a:tcPr>
                </a:tc>
                <a:extLst>
                  <a:ext uri="{0D108BD9-81ED-4DB2-BD59-A6C34878D82A}">
                    <a16:rowId xmlns:a16="http://schemas.microsoft.com/office/drawing/2014/main" val="1145600818"/>
                  </a:ext>
                </a:extLst>
              </a:tr>
              <a:tr h="301752">
                <a:tc vMerge="1">
                  <a:txBody>
                    <a:bodyPr/>
                    <a:lstStyle/>
                    <a:p>
                      <a:pPr algn="l" rtl="0" fontAlgn="b"/>
                      <a:endParaRPr lang="en-US" sz="1200" b="0" i="0" u="none" strike="noStrike" dirty="0">
                        <a:solidFill>
                          <a:srgbClr val="000000"/>
                        </a:solidFill>
                        <a:effectLst/>
                        <a:latin typeface="Calibri" panose="020F0502020204030204" pitchFamily="34" charset="0"/>
                      </a:endParaRP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b"/>
                      <a:r>
                        <a:rPr lang="en-US" sz="1600" b="0" i="0" u="none" strike="noStrike" dirty="0">
                          <a:solidFill>
                            <a:srgbClr val="000000"/>
                          </a:solidFill>
                          <a:effectLst/>
                          <a:latin typeface="Calibri" panose="020F0502020204030204" pitchFamily="34" charset="0"/>
                        </a:rPr>
                        <a:t>Blue Focus Gold POS 207</a:t>
                      </a:r>
                    </a:p>
                  </a:txBody>
                  <a:tcPr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Both</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p>
                      <a:pPr algn="ctr" rtl="0" fontAlgn="b"/>
                      <a:r>
                        <a:rPr kumimoji="0" lang="en-US" sz="1600" b="0" i="0" u="none" strike="noStrike" kern="1200" cap="none" spc="0" normalizeH="0" baseline="0" noProof="0" dirty="0">
                          <a:ln>
                            <a:noFill/>
                          </a:ln>
                          <a:solidFill>
                            <a:srgbClr val="000A1E"/>
                          </a:solidFill>
                          <a:effectLst/>
                          <a:uLnTx/>
                          <a:uFillTx/>
                          <a:latin typeface="Calibri" panose="020F0502020204030204" pitchFamily="34" charset="0"/>
                          <a:ea typeface="+mn-ea"/>
                          <a:cs typeface="+mn-cs"/>
                        </a:rPr>
                        <a:t>Renewing</a:t>
                      </a:r>
                      <a:endParaRPr lang="en-US" sz="1600" b="0" i="0" u="none" strike="noStrike" dirty="0">
                        <a:solidFill>
                          <a:srgbClr val="000000"/>
                        </a:solidFill>
                        <a:effectLst/>
                        <a:latin typeface="Calibri" panose="020F0502020204030204" pitchFamily="34" charset="0"/>
                      </a:endParaRP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$8,550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40%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20%</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10%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20%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b"/>
                      <a:r>
                        <a:rPr lang="en-US" sz="1600" b="0" i="0" u="none" strike="noStrike" dirty="0">
                          <a:solidFill>
                            <a:srgbClr val="000000"/>
                          </a:solidFill>
                          <a:effectLst/>
                          <a:latin typeface="Calibri" panose="020F0502020204030204" pitchFamily="34" charset="0"/>
                        </a:rPr>
                        <a:t>30% </a:t>
                      </a:r>
                    </a:p>
                  </a:txBody>
                  <a:tcPr marL="6011" marR="6011" marT="6011" marB="0" anchor="ctr">
                    <a:lnL w="12700" cap="flat" cmpd="sng" algn="ctr">
                      <a:solidFill>
                        <a:srgbClr val="4F4F4F"/>
                      </a:solidFill>
                      <a:prstDash val="solid"/>
                      <a:round/>
                      <a:headEnd type="none" w="med" len="med"/>
                      <a:tailEnd type="none" w="med" len="med"/>
                    </a:lnL>
                    <a:lnR w="12700" cap="flat" cmpd="sng" algn="ctr">
                      <a:solidFill>
                        <a:srgbClr val="4F4F4F"/>
                      </a:solidFill>
                      <a:prstDash val="solid"/>
                      <a:round/>
                      <a:headEnd type="none" w="med" len="med"/>
                      <a:tailEnd type="none" w="med" len="med"/>
                    </a:lnR>
                    <a:lnT w="12700" cap="flat" cmpd="sng" algn="ctr">
                      <a:solidFill>
                        <a:srgbClr val="4F4F4F"/>
                      </a:solidFill>
                      <a:prstDash val="solid"/>
                      <a:round/>
                      <a:headEnd type="none" w="med" len="med"/>
                      <a:tailEnd type="none" w="med" len="med"/>
                    </a:lnT>
                    <a:lnB w="12700" cap="flat" cmpd="sng" algn="ctr">
                      <a:solidFill>
                        <a:srgbClr val="4F4F4F"/>
                      </a:solidFill>
                      <a:prstDash val="solid"/>
                      <a:round/>
                      <a:headEnd type="none" w="med" len="med"/>
                      <a:tailEnd type="none" w="med" len="med"/>
                    </a:lnB>
                    <a:lnTlToBr w="12700" cmpd="sng">
                      <a:noFill/>
                      <a:prstDash val="solid"/>
                    </a:lnTlToBr>
                    <a:lnBlToTr w="12700" cmpd="sng">
                      <a:noFill/>
                      <a:prstDash val="solid"/>
                    </a:lnBlToTr>
                    <a:solidFill>
                      <a:srgbClr val="FFDE9B"/>
                    </a:solidFill>
                  </a:tcPr>
                </a:tc>
                <a:extLst>
                  <a:ext uri="{0D108BD9-81ED-4DB2-BD59-A6C34878D82A}">
                    <a16:rowId xmlns:a16="http://schemas.microsoft.com/office/drawing/2014/main" val="674082059"/>
                  </a:ext>
                </a:extLst>
              </a:tr>
            </a:tbl>
          </a:graphicData>
        </a:graphic>
      </p:graphicFrame>
      <p:sp>
        <p:nvSpPr>
          <p:cNvPr id="2" name="Title 1"/>
          <p:cNvSpPr>
            <a:spLocks noGrp="1"/>
          </p:cNvSpPr>
          <p:nvPr>
            <p:ph type="title"/>
          </p:nvPr>
        </p:nvSpPr>
        <p:spPr>
          <a:prstGeom prst="rect">
            <a:avLst/>
          </a:prstGeom>
        </p:spPr>
        <p:txBody>
          <a:bodyPr/>
          <a:lstStyle/>
          <a:p>
            <a:pPr algn="l"/>
            <a:r>
              <a:rPr lang="en-US" sz="3400" b="1" dirty="0">
                <a:solidFill>
                  <a:srgbClr val="0080C7"/>
                </a:solidFill>
              </a:rPr>
              <a:t>BCBSMT 2021 On- </a:t>
            </a:r>
            <a:r>
              <a:rPr lang="en-US" sz="3400" dirty="0">
                <a:solidFill>
                  <a:srgbClr val="0080C7"/>
                </a:solidFill>
              </a:rPr>
              <a:t>and </a:t>
            </a:r>
            <a:r>
              <a:rPr lang="en-US" sz="3400" b="1" dirty="0">
                <a:solidFill>
                  <a:srgbClr val="0080C7"/>
                </a:solidFill>
              </a:rPr>
              <a:t>Off-Exchange Product Offering</a:t>
            </a:r>
          </a:p>
        </p:txBody>
      </p:sp>
      <p:sp>
        <p:nvSpPr>
          <p:cNvPr id="6" name="Rectangle 5"/>
          <p:cNvSpPr/>
          <p:nvPr/>
        </p:nvSpPr>
        <p:spPr>
          <a:xfrm>
            <a:off x="2513776" y="6054756"/>
            <a:ext cx="8742053" cy="276999"/>
          </a:xfrm>
          <a:prstGeom prst="rect">
            <a:avLst/>
          </a:prstGeom>
        </p:spPr>
        <p:txBody>
          <a:bodyPr wrap="square" num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HSA plan       ** Out of Pocket Maximum (includes deductible)        </a:t>
            </a:r>
            <a:r>
              <a:rPr kumimoji="0" lang="en-US" sz="1200" b="1" i="0" u="none" strike="noStrike" kern="1200" cap="none" spc="0" normalizeH="0" baseline="20000" noProof="0" dirty="0">
                <a:ln>
                  <a:noFill/>
                </a:ln>
                <a:solidFill>
                  <a:srgbClr val="000000"/>
                </a:solidFill>
                <a:effectLst/>
                <a:uLnTx/>
                <a:uFillTx/>
                <a:latin typeface="Calibri"/>
                <a:ea typeface="+mn-ea"/>
                <a:cs typeface="+mn-cs"/>
              </a:rPr>
              <a:t>‡</a:t>
            </a:r>
            <a:r>
              <a:rPr kumimoji="0" lang="en-US" sz="1200" b="1" i="0" u="none" strike="noStrike" kern="1200" cap="none" spc="0" normalizeH="0" baseline="0" noProof="0" dirty="0">
                <a:ln>
                  <a:noFill/>
                </a:ln>
                <a:solidFill>
                  <a:srgbClr val="000000"/>
                </a:solidFill>
                <a:effectLst/>
                <a:uLnTx/>
                <a:uFillTx/>
                <a:latin typeface="Calibri"/>
                <a:ea typeface="+mn-ea"/>
                <a:cs typeface="+mn-cs"/>
              </a:rPr>
              <a:t>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All RX coinsurance percentages are subject to the deductible</a:t>
            </a:r>
            <a:endParaRPr kumimoji="0" lang="en-US" sz="1200" b="1" i="0" u="none" strike="sng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C95D7E0D-BE26-4DA7-A6E4-21A417E8867E}"/>
              </a:ext>
            </a:extLst>
          </p:cNvPr>
          <p:cNvSpPr/>
          <p:nvPr/>
        </p:nvSpPr>
        <p:spPr>
          <a:xfrm>
            <a:off x="488619" y="2777256"/>
            <a:ext cx="11185930" cy="2308324"/>
          </a:xfrm>
          <a:prstGeom prst="rect">
            <a:avLst/>
          </a:prstGeom>
        </p:spPr>
        <p:txBody>
          <a:bodyPr wrap="square">
            <a:noAutofit/>
          </a:bodyPr>
          <a:lstStyle/>
          <a:p>
            <a:pPr marL="0" marR="0" lvl="0" indent="0" algn="ctr" defTabSz="914400" rtl="0" eaLnBrk="1" fontAlgn="base" latinLnBrk="0" hangingPunct="1">
              <a:lnSpc>
                <a:spcPts val="6000"/>
              </a:lnSpc>
              <a:spcBef>
                <a:spcPts val="0"/>
              </a:spcBef>
              <a:spcAft>
                <a:spcPct val="0"/>
              </a:spcAft>
              <a:buClrTx/>
              <a:buSzTx/>
              <a:buFontTx/>
              <a:buNone/>
              <a:tabLst/>
              <a:defRPr/>
            </a:pPr>
            <a:r>
              <a:rPr kumimoji="0" lang="en-US" sz="6000" b="0" i="0" u="none" strike="noStrike" kern="1200" cap="none" spc="0" normalizeH="0" baseline="0" noProof="0" dirty="0">
                <a:ln>
                  <a:noFill/>
                </a:ln>
                <a:solidFill>
                  <a:srgbClr val="FF0000">
                    <a:alpha val="15000"/>
                  </a:srgbClr>
                </a:solidFill>
                <a:effectLst/>
                <a:uLnTx/>
                <a:uFillTx/>
                <a:latin typeface="Calibri" panose="020F0502020204030204"/>
                <a:ea typeface="+mn-ea"/>
                <a:cs typeface="+mn-cs"/>
              </a:rPr>
              <a:t>For Training</a:t>
            </a:r>
          </a:p>
          <a:p>
            <a:pPr marL="0" marR="0" lvl="0" indent="0" algn="ctr" defTabSz="914400" rtl="0" eaLnBrk="1" fontAlgn="base" latinLnBrk="0" hangingPunct="1">
              <a:lnSpc>
                <a:spcPts val="6000"/>
              </a:lnSpc>
              <a:spcBef>
                <a:spcPts val="0"/>
              </a:spcBef>
              <a:spcAft>
                <a:spcPct val="0"/>
              </a:spcAft>
              <a:buClrTx/>
              <a:buSzTx/>
              <a:buFontTx/>
              <a:buNone/>
              <a:tabLst/>
              <a:defRPr/>
            </a:pPr>
            <a:r>
              <a:rPr kumimoji="0" lang="en-US" sz="6000" b="0" i="0" u="none" strike="noStrike" kern="1200" cap="none" spc="0" normalizeH="0" baseline="0" noProof="0" dirty="0">
                <a:ln>
                  <a:noFill/>
                </a:ln>
                <a:solidFill>
                  <a:srgbClr val="FF0000">
                    <a:alpha val="15000"/>
                  </a:srgbClr>
                </a:solidFill>
                <a:effectLst/>
                <a:uLnTx/>
                <a:uFillTx/>
                <a:latin typeface="Calibri" panose="020F0502020204030204"/>
                <a:ea typeface="+mn-ea"/>
                <a:cs typeface="+mn-cs"/>
              </a:rPr>
              <a:t>Purposes Only</a:t>
            </a:r>
          </a:p>
        </p:txBody>
      </p:sp>
      <p:sp>
        <p:nvSpPr>
          <p:cNvPr id="8" name="Rectangle 7">
            <a:extLst>
              <a:ext uri="{FF2B5EF4-FFF2-40B4-BE49-F238E27FC236}">
                <a16:creationId xmlns:a16="http://schemas.microsoft.com/office/drawing/2014/main" id="{1B7F038F-DCA2-4894-B835-F766F445DF6C}"/>
              </a:ext>
            </a:extLst>
          </p:cNvPr>
          <p:cNvSpPr/>
          <p:nvPr/>
        </p:nvSpPr>
        <p:spPr>
          <a:xfrm>
            <a:off x="2991370" y="6352477"/>
            <a:ext cx="8140922" cy="505523"/>
          </a:xfrm>
          <a:prstGeom prst="rect">
            <a:avLst/>
          </a:prstGeom>
        </p:spPr>
        <p:txBody>
          <a:bodyPr wrap="square">
            <a:spAutoFit/>
          </a:bodyPr>
          <a:lstStyle/>
          <a:p>
            <a:pPr marL="0" marR="0" lvl="0" indent="0" algn="l" defTabSz="914400" rtl="0" eaLnBrk="1" fontAlgn="base" latinLnBrk="0" hangingPunct="1">
              <a:lnSpc>
                <a:spcPts val="1600"/>
              </a:lnSpc>
              <a:spcBef>
                <a:spcPts val="0"/>
              </a:spcBef>
              <a:spcAft>
                <a:spcPct val="0"/>
              </a:spcAft>
              <a:buClrTx/>
              <a:buSzTx/>
              <a:buFontTx/>
              <a:buNone/>
              <a:tabLst/>
              <a:defRPr/>
            </a:pPr>
            <a:r>
              <a:rPr kumimoji="0" lang="en-US" sz="1600" b="0" i="1" u="none" strike="noStrike" kern="1200" cap="none" spc="0" normalizeH="0" baseline="0" noProof="0" dirty="0">
                <a:ln>
                  <a:noFill/>
                </a:ln>
                <a:solidFill>
                  <a:srgbClr val="0070C0"/>
                </a:solidFill>
                <a:effectLst/>
                <a:uLnTx/>
                <a:uFillTx/>
                <a:latin typeface="Calibri" panose="020F0502020204030204"/>
                <a:ea typeface="+mn-ea"/>
                <a:cs typeface="+mn-cs"/>
              </a:rPr>
              <a:t>This information is preliminary in nature and is being shared for educational and training purposes only.  It may not be used for any other purposes, including marketing.</a:t>
            </a:r>
          </a:p>
        </p:txBody>
      </p:sp>
    </p:spTree>
    <p:extLst>
      <p:ext uri="{BB962C8B-B14F-4D97-AF65-F5344CB8AC3E}">
        <p14:creationId xmlns:p14="http://schemas.microsoft.com/office/powerpoint/2010/main" val="99399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y 2020 Version 1">
  <a:themeElements>
    <a:clrScheme name="MPCA May 2020">
      <a:dk1>
        <a:srgbClr val="1E1E1E"/>
      </a:dk1>
      <a:lt1>
        <a:sysClr val="window" lastClr="FFFFFF"/>
      </a:lt1>
      <a:dk2>
        <a:srgbClr val="0D3759"/>
      </a:dk2>
      <a:lt2>
        <a:srgbClr val="F5F6F4"/>
      </a:lt2>
      <a:accent1>
        <a:srgbClr val="ED1F24"/>
      </a:accent1>
      <a:accent2>
        <a:srgbClr val="CEEFF8"/>
      </a:accent2>
      <a:accent3>
        <a:srgbClr val="0F687F"/>
      </a:accent3>
      <a:accent4>
        <a:srgbClr val="26A3AB"/>
      </a:accent4>
      <a:accent5>
        <a:srgbClr val="F29523"/>
      </a:accent5>
      <a:accent6>
        <a:srgbClr val="60A83C"/>
      </a:accent6>
      <a:hlink>
        <a:srgbClr val="0C722D"/>
      </a:hlink>
      <a:folHlink>
        <a:srgbClr val="26A3AB"/>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ay 2020 Version 1" id="{9D392BF9-CB93-4687-A398-5BB913769DF3}" vid="{F56F3293-3356-40D6-BD8B-CF2ADA6C332A}"/>
    </a:ext>
  </a:extLst>
</a:theme>
</file>

<file path=ppt/theme/theme10.xml><?xml version="1.0" encoding="utf-8"?>
<a:theme xmlns:a="http://schemas.openxmlformats.org/drawingml/2006/main" name="3_Text Layout">
  <a:themeElements>
    <a:clrScheme name="PacificSource Graphics">
      <a:dk1>
        <a:srgbClr val="5D5B5B"/>
      </a:dk1>
      <a:lt1>
        <a:sysClr val="window" lastClr="FFFFFF"/>
      </a:lt1>
      <a:dk2>
        <a:srgbClr val="21578A"/>
      </a:dk2>
      <a:lt2>
        <a:srgbClr val="A2AD00"/>
      </a:lt2>
      <a:accent1>
        <a:srgbClr val="21578A"/>
      </a:accent1>
      <a:accent2>
        <a:srgbClr val="A2AD00"/>
      </a:accent2>
      <a:accent3>
        <a:srgbClr val="009C98"/>
      </a:accent3>
      <a:accent4>
        <a:srgbClr val="92CFF8"/>
      </a:accent4>
      <a:accent5>
        <a:srgbClr val="D1D597"/>
      </a:accent5>
      <a:accent6>
        <a:srgbClr val="0099C5"/>
      </a:accent6>
      <a:hlink>
        <a:srgbClr val="21578A"/>
      </a:hlink>
      <a:folHlink>
        <a:srgbClr val="21578A"/>
      </a:folHlink>
    </a:clrScheme>
    <a:fontScheme name="PacificSource Slide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ADM_032918.potx" id="{30522B66-08D8-40E6-9AE7-D4DF99C1883A}" vid="{8E882C1D-6919-439C-814F-84951148651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1 DESIGN shm">
  <a:themeElements>
    <a:clrScheme name="Sarah's Colors">
      <a:dk1>
        <a:srgbClr val="005587"/>
      </a:dk1>
      <a:lt1>
        <a:srgbClr val="FFFFFF"/>
      </a:lt1>
      <a:dk2>
        <a:srgbClr val="0080C7"/>
      </a:dk2>
      <a:lt2>
        <a:srgbClr val="FFD362"/>
      </a:lt2>
      <a:accent1>
        <a:srgbClr val="E9A83B"/>
      </a:accent1>
      <a:accent2>
        <a:srgbClr val="FE6005"/>
      </a:accent2>
      <a:accent3>
        <a:srgbClr val="1FBFC9"/>
      </a:accent3>
      <a:accent4>
        <a:srgbClr val="8CC049"/>
      </a:accent4>
      <a:accent5>
        <a:srgbClr val="C3F08B"/>
      </a:accent5>
      <a:accent6>
        <a:srgbClr val="63CCDC"/>
      </a:accent6>
      <a:hlink>
        <a:srgbClr val="0080C7"/>
      </a:hlink>
      <a:folHlink>
        <a:srgbClr val="0080C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sz="2400" b="0" dirty="0" err="1" smtClean="0">
            <a:solidFill>
              <a:srgbClr val="292929"/>
            </a:solidFill>
            <a:latin typeface="+mn-lt"/>
          </a:defRPr>
        </a:defPPr>
      </a:lstStyle>
    </a:txDef>
  </a:objectDefaults>
  <a:extraClrSchemeLst>
    <a:extraClrScheme>
      <a:clrScheme name="3_Default Design 1">
        <a:dk1>
          <a:srgbClr val="000000"/>
        </a:dk1>
        <a:lt1>
          <a:srgbClr val="FFFFFF"/>
        </a:lt1>
        <a:dk2>
          <a:srgbClr val="000000"/>
        </a:dk2>
        <a:lt2>
          <a:srgbClr val="808080"/>
        </a:lt2>
        <a:accent1>
          <a:srgbClr val="A0CF67"/>
        </a:accent1>
        <a:accent2>
          <a:srgbClr val="0397D7"/>
        </a:accent2>
        <a:accent3>
          <a:srgbClr val="FFFFFF"/>
        </a:accent3>
        <a:accent4>
          <a:srgbClr val="000000"/>
        </a:accent4>
        <a:accent5>
          <a:srgbClr val="CDE4B8"/>
        </a:accent5>
        <a:accent6>
          <a:srgbClr val="0288C3"/>
        </a:accent6>
        <a:hlink>
          <a:srgbClr val="7B7B7B"/>
        </a:hlink>
        <a:folHlink>
          <a:srgbClr val="A4DBF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Slides with Photos">
  <a:themeElements>
    <a:clrScheme name="PacificSource Graphics">
      <a:dk1>
        <a:srgbClr val="5D5B5B"/>
      </a:dk1>
      <a:lt1>
        <a:sysClr val="window" lastClr="FFFFFF"/>
      </a:lt1>
      <a:dk2>
        <a:srgbClr val="21578A"/>
      </a:dk2>
      <a:lt2>
        <a:srgbClr val="A2AD00"/>
      </a:lt2>
      <a:accent1>
        <a:srgbClr val="21578A"/>
      </a:accent1>
      <a:accent2>
        <a:srgbClr val="0099C5"/>
      </a:accent2>
      <a:accent3>
        <a:srgbClr val="92CFF8"/>
      </a:accent3>
      <a:accent4>
        <a:srgbClr val="D1D597"/>
      </a:accent4>
      <a:accent5>
        <a:srgbClr val="A2AD00"/>
      </a:accent5>
      <a:accent6>
        <a:srgbClr val="009C98"/>
      </a:accent6>
      <a:hlink>
        <a:srgbClr val="21578A"/>
      </a:hlink>
      <a:folHlink>
        <a:srgbClr val="21578A"/>
      </a:folHlink>
    </a:clrScheme>
    <a:fontScheme name="PacificSource Slide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ADM_041718.potx" id="{681F64B5-8715-4B5A-9603-353681966C53}" vid="{4B0B3180-4E15-4CE8-8197-4B664B2A18A4}"/>
    </a:ext>
  </a:extLst>
</a:theme>
</file>

<file path=ppt/theme/theme5.xml><?xml version="1.0" encoding="utf-8"?>
<a:theme xmlns:a="http://schemas.openxmlformats.org/drawingml/2006/main" name="Section Header Slide">
  <a:themeElements>
    <a:clrScheme name="PacificSource Graphics">
      <a:dk1>
        <a:srgbClr val="5D5B5B"/>
      </a:dk1>
      <a:lt1>
        <a:sysClr val="window" lastClr="FFFFFF"/>
      </a:lt1>
      <a:dk2>
        <a:srgbClr val="21578A"/>
      </a:dk2>
      <a:lt2>
        <a:srgbClr val="A2AD00"/>
      </a:lt2>
      <a:accent1>
        <a:srgbClr val="21578A"/>
      </a:accent1>
      <a:accent2>
        <a:srgbClr val="0099C5"/>
      </a:accent2>
      <a:accent3>
        <a:srgbClr val="92CFF8"/>
      </a:accent3>
      <a:accent4>
        <a:srgbClr val="D1D597"/>
      </a:accent4>
      <a:accent5>
        <a:srgbClr val="A2AD00"/>
      </a:accent5>
      <a:accent6>
        <a:srgbClr val="009C98"/>
      </a:accent6>
      <a:hlink>
        <a:srgbClr val="21578A"/>
      </a:hlink>
      <a:folHlink>
        <a:srgbClr val="21578A"/>
      </a:folHlink>
    </a:clrScheme>
    <a:fontScheme name="PacificSource Slide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ADM_041718.potx" id="{681F64B5-8715-4B5A-9603-353681966C53}" vid="{30EB1301-6050-4BB4-830A-F0E65FEE3535}"/>
    </a:ext>
  </a:extLst>
</a:theme>
</file>

<file path=ppt/theme/theme6.xml><?xml version="1.0" encoding="utf-8"?>
<a:theme xmlns:a="http://schemas.openxmlformats.org/drawingml/2006/main" name="Text Layout">
  <a:themeElements>
    <a:clrScheme name="PacificSource Graphics">
      <a:dk1>
        <a:srgbClr val="5D5B5B"/>
      </a:dk1>
      <a:lt1>
        <a:sysClr val="window" lastClr="FFFFFF"/>
      </a:lt1>
      <a:dk2>
        <a:srgbClr val="21578A"/>
      </a:dk2>
      <a:lt2>
        <a:srgbClr val="A2AD00"/>
      </a:lt2>
      <a:accent1>
        <a:srgbClr val="21578A"/>
      </a:accent1>
      <a:accent2>
        <a:srgbClr val="A2AD00"/>
      </a:accent2>
      <a:accent3>
        <a:srgbClr val="009C98"/>
      </a:accent3>
      <a:accent4>
        <a:srgbClr val="92CFF8"/>
      </a:accent4>
      <a:accent5>
        <a:srgbClr val="D1D597"/>
      </a:accent5>
      <a:accent6>
        <a:srgbClr val="0099C5"/>
      </a:accent6>
      <a:hlink>
        <a:srgbClr val="21578A"/>
      </a:hlink>
      <a:folHlink>
        <a:srgbClr val="21578A"/>
      </a:folHlink>
    </a:clrScheme>
    <a:fontScheme name="PacificSource Slide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ADM_041718.potx" id="{681F64B5-8715-4B5A-9603-353681966C53}" vid="{D74B7FB6-E6D8-4EDF-993B-E19C757EEBD4}"/>
    </a:ext>
  </a:extLst>
</a:theme>
</file>

<file path=ppt/theme/theme7.xml><?xml version="1.0" encoding="utf-8"?>
<a:theme xmlns:a="http://schemas.openxmlformats.org/drawingml/2006/main" name="1_Section Header Slide">
  <a:themeElements>
    <a:clrScheme name="PacificSource Graphics">
      <a:dk1>
        <a:srgbClr val="5D5B5B"/>
      </a:dk1>
      <a:lt1>
        <a:sysClr val="window" lastClr="FFFFFF"/>
      </a:lt1>
      <a:dk2>
        <a:srgbClr val="21578A"/>
      </a:dk2>
      <a:lt2>
        <a:srgbClr val="A2AD00"/>
      </a:lt2>
      <a:accent1>
        <a:srgbClr val="21578A"/>
      </a:accent1>
      <a:accent2>
        <a:srgbClr val="0099C5"/>
      </a:accent2>
      <a:accent3>
        <a:srgbClr val="92CFF8"/>
      </a:accent3>
      <a:accent4>
        <a:srgbClr val="D1D597"/>
      </a:accent4>
      <a:accent5>
        <a:srgbClr val="A2AD00"/>
      </a:accent5>
      <a:accent6>
        <a:srgbClr val="009C98"/>
      </a:accent6>
      <a:hlink>
        <a:srgbClr val="21578A"/>
      </a:hlink>
      <a:folHlink>
        <a:srgbClr val="21578A"/>
      </a:folHlink>
    </a:clrScheme>
    <a:fontScheme name="PacificSource Slide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roduct Proposal" id="{FD05B574-FEF8-4AE3-9A47-5E0B04C52E13}" vid="{25CB88A7-6BE5-4786-BF77-50D1AF3F130F}"/>
    </a:ext>
  </a:extLst>
</a:theme>
</file>

<file path=ppt/theme/theme8.xml><?xml version="1.0" encoding="utf-8"?>
<a:theme xmlns:a="http://schemas.openxmlformats.org/drawingml/2006/main" name="2_Text Layout">
  <a:themeElements>
    <a:clrScheme name="PacificSource Graphics">
      <a:dk1>
        <a:srgbClr val="5D5B5B"/>
      </a:dk1>
      <a:lt1>
        <a:sysClr val="window" lastClr="FFFFFF"/>
      </a:lt1>
      <a:dk2>
        <a:srgbClr val="21578A"/>
      </a:dk2>
      <a:lt2>
        <a:srgbClr val="A2AD00"/>
      </a:lt2>
      <a:accent1>
        <a:srgbClr val="21578A"/>
      </a:accent1>
      <a:accent2>
        <a:srgbClr val="A2AD00"/>
      </a:accent2>
      <a:accent3>
        <a:srgbClr val="009C98"/>
      </a:accent3>
      <a:accent4>
        <a:srgbClr val="92CFF8"/>
      </a:accent4>
      <a:accent5>
        <a:srgbClr val="D1D597"/>
      </a:accent5>
      <a:accent6>
        <a:srgbClr val="0099C5"/>
      </a:accent6>
      <a:hlink>
        <a:srgbClr val="21578A"/>
      </a:hlink>
      <a:folHlink>
        <a:srgbClr val="21578A"/>
      </a:folHlink>
    </a:clrScheme>
    <a:fontScheme name="PacificSource Slide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roduct Proposal" id="{FD05B574-FEF8-4AE3-9A47-5E0B04C52E13}" vid="{EB2F10EF-9C4F-4E0E-9AD9-E2169616D9D4}"/>
    </a:ext>
  </a:extLst>
</a:theme>
</file>

<file path=ppt/theme/theme9.xml><?xml version="1.0" encoding="utf-8"?>
<a:theme xmlns:a="http://schemas.openxmlformats.org/drawingml/2006/main" name="1_Text Layout">
  <a:themeElements>
    <a:clrScheme name="PacificSource Graphics">
      <a:dk1>
        <a:srgbClr val="5D5B5B"/>
      </a:dk1>
      <a:lt1>
        <a:sysClr val="window" lastClr="FFFFFF"/>
      </a:lt1>
      <a:dk2>
        <a:srgbClr val="21578A"/>
      </a:dk2>
      <a:lt2>
        <a:srgbClr val="A2AD00"/>
      </a:lt2>
      <a:accent1>
        <a:srgbClr val="21578A"/>
      </a:accent1>
      <a:accent2>
        <a:srgbClr val="A2AD00"/>
      </a:accent2>
      <a:accent3>
        <a:srgbClr val="009C98"/>
      </a:accent3>
      <a:accent4>
        <a:srgbClr val="92CFF8"/>
      </a:accent4>
      <a:accent5>
        <a:srgbClr val="D1D597"/>
      </a:accent5>
      <a:accent6>
        <a:srgbClr val="0099C5"/>
      </a:accent6>
      <a:hlink>
        <a:srgbClr val="21578A"/>
      </a:hlink>
      <a:folHlink>
        <a:srgbClr val="21578A"/>
      </a:folHlink>
    </a:clrScheme>
    <a:fontScheme name="PacificSource Slide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roduct Proposal" id="{FD05B574-FEF8-4AE3-9A47-5E0B04C52E13}" vid="{EB2F10EF-9C4F-4E0E-9AD9-E2169616D9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800BF692BDB44AB2C4310219435BBD" ma:contentTypeVersion="12" ma:contentTypeDescription="Create a new document." ma:contentTypeScope="" ma:versionID="2e8bf44167ea2532f3e801e2643af28a">
  <xsd:schema xmlns:xsd="http://www.w3.org/2001/XMLSchema" xmlns:xs="http://www.w3.org/2001/XMLSchema" xmlns:p="http://schemas.microsoft.com/office/2006/metadata/properties" xmlns:ns3="8e1add89-a43d-434a-ae0c-e4cdf6775524" xmlns:ns4="609a710d-b6af-494c-ba08-cc936d5cb620" targetNamespace="http://schemas.microsoft.com/office/2006/metadata/properties" ma:root="true" ma:fieldsID="459d6a9fc3ac5914bb8d2a7dfb943607" ns3:_="" ns4:_="">
    <xsd:import namespace="8e1add89-a43d-434a-ae0c-e4cdf6775524"/>
    <xsd:import namespace="609a710d-b6af-494c-ba08-cc936d5cb62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add89-a43d-434a-ae0c-e4cdf677552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9a710d-b6af-494c-ba08-cc936d5cb62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609a710d-b6af-494c-ba08-cc936d5cb620" xsi:nil="true"/>
  </documentManagement>
</p:properties>
</file>

<file path=customXml/itemProps1.xml><?xml version="1.0" encoding="utf-8"?>
<ds:datastoreItem xmlns:ds="http://schemas.openxmlformats.org/officeDocument/2006/customXml" ds:itemID="{2E5ECA37-C458-4BA2-A090-D7A19E07B434}">
  <ds:schemaRefs>
    <ds:schemaRef ds:uri="http://schemas.microsoft.com/sharepoint/v3/contenttype/forms"/>
  </ds:schemaRefs>
</ds:datastoreItem>
</file>

<file path=customXml/itemProps2.xml><?xml version="1.0" encoding="utf-8"?>
<ds:datastoreItem xmlns:ds="http://schemas.openxmlformats.org/officeDocument/2006/customXml" ds:itemID="{1379E5A1-C1EA-4157-9E92-257561EFCC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1add89-a43d-434a-ae0c-e4cdf6775524"/>
    <ds:schemaRef ds:uri="609a710d-b6af-494c-ba08-cc936d5cb6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F503EC-3FFF-4193-A86F-39150E2BAC75}">
  <ds:schemaRefs>
    <ds:schemaRef ds:uri="http://schemas.microsoft.com/office/2006/metadata/properties"/>
    <ds:schemaRef ds:uri="http://schemas.microsoft.com/office/infopath/2007/PartnerControls"/>
    <ds:schemaRef ds:uri="609a710d-b6af-494c-ba08-cc936d5cb620"/>
  </ds:schemaRefs>
</ds:datastoreItem>
</file>

<file path=docProps/app.xml><?xml version="1.0" encoding="utf-8"?>
<Properties xmlns="http://schemas.openxmlformats.org/officeDocument/2006/extended-properties" xmlns:vt="http://schemas.openxmlformats.org/officeDocument/2006/docPropsVTypes">
  <Template/>
  <TotalTime>0</TotalTime>
  <Words>4463</Words>
  <Application>Microsoft Office PowerPoint</Application>
  <PresentationFormat>Widescreen</PresentationFormat>
  <Paragraphs>816</Paragraphs>
  <Slides>69</Slides>
  <Notes>47</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69</vt:i4>
      </vt:variant>
    </vt:vector>
  </HeadingPairs>
  <TitlesOfParts>
    <vt:vector size="94" baseType="lpstr">
      <vt:lpstr>Arial</vt:lpstr>
      <vt:lpstr>Arial Bold</vt:lpstr>
      <vt:lpstr>Arial Narrow</vt:lpstr>
      <vt:lpstr>Calibri</vt:lpstr>
      <vt:lpstr>Century Gothic</vt:lpstr>
      <vt:lpstr>Open Sans</vt:lpstr>
      <vt:lpstr>Open Sans</vt:lpstr>
      <vt:lpstr>Oswald</vt:lpstr>
      <vt:lpstr>Oswald Bold</vt:lpstr>
      <vt:lpstr>Playlist Script Bold</vt:lpstr>
      <vt:lpstr>Source Sans Pro</vt:lpstr>
      <vt:lpstr>Source Sans Pro Bold</vt:lpstr>
      <vt:lpstr>Source Sans Pro Bold Italics</vt:lpstr>
      <vt:lpstr>Tahoma</vt:lpstr>
      <vt:lpstr>Wingdings</vt:lpstr>
      <vt:lpstr>May 2020 Version 1</vt:lpstr>
      <vt:lpstr>2021 DESIGN shm</vt:lpstr>
      <vt:lpstr>Office Theme</vt:lpstr>
      <vt:lpstr>Title Slides with Photos</vt:lpstr>
      <vt:lpstr>Section Header Slide</vt:lpstr>
      <vt:lpstr>Text Layout</vt:lpstr>
      <vt:lpstr>1_Section Header Slide</vt:lpstr>
      <vt:lpstr>2_Text Layout</vt:lpstr>
      <vt:lpstr>1_Text Layout</vt:lpstr>
      <vt:lpstr>3_Text Layout</vt:lpstr>
      <vt:lpstr>2021 Montana Marketplace Plans</vt:lpstr>
      <vt:lpstr>Agenda</vt:lpstr>
      <vt:lpstr>MPCA &amp; Cover Montana</vt:lpstr>
      <vt:lpstr>Announcements</vt:lpstr>
      <vt:lpstr>PowerPoint Presentation</vt:lpstr>
      <vt:lpstr>Increasing Statewide Capacity</vt:lpstr>
      <vt:lpstr>How is the help line going to work? </vt:lpstr>
      <vt:lpstr>2021 Marketplace Plans</vt:lpstr>
      <vt:lpstr>BCBSMT 2021 On- and Off-Exchange Product Offering</vt:lpstr>
      <vt:lpstr>PY 2021 Portfolio Changes Summary </vt:lpstr>
      <vt:lpstr>Rate Changes</vt:lpstr>
      <vt:lpstr>BCBSMT Retail Provider Networks</vt:lpstr>
      <vt:lpstr>Telemedicine</vt:lpstr>
      <vt:lpstr>Telemedicine Benefits</vt:lpstr>
      <vt:lpstr>Telemedicine Benefits</vt:lpstr>
      <vt:lpstr>Virtual Visits powered by MDLIVE</vt:lpstr>
      <vt:lpstr>Pharmacy 2021 Changes</vt:lpstr>
      <vt:lpstr>Pharmacy 2021 Changes</vt:lpstr>
      <vt:lpstr>Prescription Drug Lists</vt:lpstr>
      <vt:lpstr>Enrolling in a BCBSMT Plan</vt:lpstr>
      <vt:lpstr>Initial Premium Payment Deadlines</vt:lpstr>
      <vt:lpstr>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 At the Center of Everything We Do</vt:lpstr>
      <vt:lpstr>PowerPoint Presentation</vt:lpstr>
      <vt:lpstr>Navigator Products Attributes</vt:lpstr>
      <vt:lpstr>Navigator is Offered in Specific Counties</vt:lpstr>
      <vt:lpstr>Voyager Products</vt:lpstr>
      <vt:lpstr>Nationwide Provider Network</vt:lpstr>
      <vt:lpstr>PowerPoint Presentation</vt:lpstr>
      <vt:lpstr>Individual Product Sales Areas</vt:lpstr>
      <vt:lpstr>On &amp; Off Exchange Plans</vt:lpstr>
      <vt:lpstr>Off Exchange Only</vt:lpstr>
      <vt:lpstr>What is silver loading? </vt:lpstr>
      <vt:lpstr>First Dollar Benefits</vt:lpstr>
      <vt:lpstr>Pediatric and Family Dental Plans</vt:lpstr>
      <vt:lpstr>Dental Updates</vt:lpstr>
      <vt:lpstr>PowerPoint Presentation</vt:lpstr>
      <vt:lpstr>Partnership with CVS Caremark</vt:lpstr>
      <vt:lpstr>2021 Pharmacy Updates </vt:lpstr>
      <vt:lpstr>PowerPoint Presentation</vt:lpstr>
      <vt:lpstr>Value-added Programs</vt:lpstr>
      <vt:lpstr>Additional Accident Benefit</vt:lpstr>
      <vt:lpstr>Teladoc® | Additional Access to Care</vt:lpstr>
      <vt:lpstr>Teladoc® Fees</vt:lpstr>
      <vt:lpstr>Assist America Mobile App</vt:lpstr>
      <vt:lpstr>CaféWell—Support for Better Health</vt:lpstr>
      <vt:lpstr>Health Education Classes  </vt:lpstr>
      <vt:lpstr>PowerPoint Presentation</vt:lpstr>
      <vt:lpstr>24/7 Member Access with myPacificSource</vt:lpstr>
      <vt:lpstr>PowerPoint Presentation</vt:lpstr>
      <vt:lpstr>PowerPoint Presentation</vt:lpstr>
      <vt:lpstr>Individual Open Enrollment</vt:lpstr>
      <vt:lpstr>Where to go for help during open enrollment?</vt:lpstr>
      <vt:lpstr>PowerPoint Presentation</vt:lpstr>
      <vt:lpstr>Customer Satisfaction The survey says…</vt:lpstr>
      <vt:lpstr>PowerPoint Presentation</vt:lpstr>
      <vt:lpstr>Thank you for joining us and  please reach out with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2020-05-27T16:58:45Z</dcterms:created>
  <dcterms:modified xsi:type="dcterms:W3CDTF">2020-10-29T18:37:17Z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0x010100F0800BF692BDB44AB2C4310219435BBD</vt:lpwstr>
  </property>
</Properties>
</file>