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62"/>
  </p:notesMasterIdLst>
  <p:sldIdLst>
    <p:sldId id="256" r:id="rId2"/>
    <p:sldId id="286" r:id="rId3"/>
    <p:sldId id="317" r:id="rId4"/>
    <p:sldId id="279" r:id="rId5"/>
    <p:sldId id="291" r:id="rId6"/>
    <p:sldId id="289" r:id="rId7"/>
    <p:sldId id="290" r:id="rId8"/>
    <p:sldId id="295" r:id="rId9"/>
    <p:sldId id="296" r:id="rId10"/>
    <p:sldId id="292" r:id="rId11"/>
    <p:sldId id="299" r:id="rId12"/>
    <p:sldId id="301" r:id="rId13"/>
    <p:sldId id="257" r:id="rId14"/>
    <p:sldId id="303" r:id="rId15"/>
    <p:sldId id="304" r:id="rId16"/>
    <p:sldId id="302" r:id="rId17"/>
    <p:sldId id="306" r:id="rId18"/>
    <p:sldId id="305" r:id="rId19"/>
    <p:sldId id="298" r:id="rId20"/>
    <p:sldId id="318" r:id="rId21"/>
    <p:sldId id="259" r:id="rId22"/>
    <p:sldId id="261" r:id="rId23"/>
    <p:sldId id="316" r:id="rId24"/>
    <p:sldId id="307" r:id="rId25"/>
    <p:sldId id="262" r:id="rId26"/>
    <p:sldId id="263" r:id="rId27"/>
    <p:sldId id="284" r:id="rId28"/>
    <p:sldId id="310" r:id="rId29"/>
    <p:sldId id="266" r:id="rId30"/>
    <p:sldId id="264" r:id="rId31"/>
    <p:sldId id="309" r:id="rId32"/>
    <p:sldId id="308" r:id="rId33"/>
    <p:sldId id="311" r:id="rId34"/>
    <p:sldId id="265" r:id="rId35"/>
    <p:sldId id="285" r:id="rId36"/>
    <p:sldId id="287" r:id="rId37"/>
    <p:sldId id="260" r:id="rId38"/>
    <p:sldId id="267" r:id="rId39"/>
    <p:sldId id="288" r:id="rId40"/>
    <p:sldId id="278" r:id="rId41"/>
    <p:sldId id="271" r:id="rId42"/>
    <p:sldId id="283" r:id="rId43"/>
    <p:sldId id="270" r:id="rId44"/>
    <p:sldId id="312" r:id="rId45"/>
    <p:sldId id="272" r:id="rId46"/>
    <p:sldId id="268" r:id="rId47"/>
    <p:sldId id="269" r:id="rId48"/>
    <p:sldId id="273" r:id="rId49"/>
    <p:sldId id="274" r:id="rId50"/>
    <p:sldId id="313" r:id="rId51"/>
    <p:sldId id="282" r:id="rId52"/>
    <p:sldId id="277" r:id="rId53"/>
    <p:sldId id="280" r:id="rId54"/>
    <p:sldId id="281" r:id="rId55"/>
    <p:sldId id="294" r:id="rId56"/>
    <p:sldId id="314" r:id="rId57"/>
    <p:sldId id="315" r:id="rId58"/>
    <p:sldId id="275" r:id="rId59"/>
    <p:sldId id="258" r:id="rId60"/>
    <p:sldId id="276"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047" autoAdjust="0"/>
  </p:normalViewPr>
  <p:slideViewPr>
    <p:cSldViewPr snapToGrid="0">
      <p:cViewPr varScale="1">
        <p:scale>
          <a:sx n="87" d="100"/>
          <a:sy n="87" d="100"/>
        </p:scale>
        <p:origin x="14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237239-7DBF-47D5-B46F-6DB5346AD3D3}"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700DB227-552A-4C7D-BB01-13BB7ADD24DD}">
      <dgm:prSet phldrT="[Text]"/>
      <dgm:spPr/>
      <dgm:t>
        <a:bodyPr/>
        <a:lstStyle/>
        <a:p>
          <a:r>
            <a:rPr lang="en-US" dirty="0" smtClean="0"/>
            <a:t>Pros</a:t>
          </a:r>
          <a:endParaRPr lang="en-US" dirty="0"/>
        </a:p>
      </dgm:t>
    </dgm:pt>
    <dgm:pt modelId="{2F13C144-86EC-4807-B82E-04C94FE59DFA}" type="parTrans" cxnId="{092587ED-F4D1-41C3-85DB-86A6D8F0F07A}">
      <dgm:prSet/>
      <dgm:spPr/>
      <dgm:t>
        <a:bodyPr/>
        <a:lstStyle/>
        <a:p>
          <a:endParaRPr lang="en-US"/>
        </a:p>
      </dgm:t>
    </dgm:pt>
    <dgm:pt modelId="{CA9AF62B-6D87-4287-8EFD-C4741411CA43}" type="sibTrans" cxnId="{092587ED-F4D1-41C3-85DB-86A6D8F0F07A}">
      <dgm:prSet/>
      <dgm:spPr/>
      <dgm:t>
        <a:bodyPr/>
        <a:lstStyle/>
        <a:p>
          <a:endParaRPr lang="en-US"/>
        </a:p>
      </dgm:t>
    </dgm:pt>
    <dgm:pt modelId="{1A29B3D2-D10F-4A37-8535-CCCE364C065E}">
      <dgm:prSet phldrT="[Text]"/>
      <dgm:spPr/>
      <dgm:t>
        <a:bodyPr/>
        <a:lstStyle/>
        <a:p>
          <a:r>
            <a:rPr lang="en-US" dirty="0" smtClean="0"/>
            <a:t>More Common </a:t>
          </a:r>
          <a:br>
            <a:rPr lang="en-US" dirty="0" smtClean="0"/>
          </a:br>
          <a:r>
            <a:rPr lang="en-US" dirty="0" smtClean="0"/>
            <a:t>(for now)</a:t>
          </a:r>
          <a:endParaRPr lang="en-US" dirty="0"/>
        </a:p>
      </dgm:t>
    </dgm:pt>
    <dgm:pt modelId="{6B9A2053-D0D1-4970-9ACB-19B3A99EFFE6}" type="parTrans" cxnId="{B1211F11-234A-4C28-A8D1-AB20C3960DA1}">
      <dgm:prSet/>
      <dgm:spPr/>
      <dgm:t>
        <a:bodyPr/>
        <a:lstStyle/>
        <a:p>
          <a:endParaRPr lang="en-US"/>
        </a:p>
      </dgm:t>
    </dgm:pt>
    <dgm:pt modelId="{2EB6A5FE-D866-40AE-B718-E7AF09D9A163}" type="sibTrans" cxnId="{B1211F11-234A-4C28-A8D1-AB20C3960DA1}">
      <dgm:prSet/>
      <dgm:spPr/>
      <dgm:t>
        <a:bodyPr/>
        <a:lstStyle/>
        <a:p>
          <a:endParaRPr lang="en-US"/>
        </a:p>
      </dgm:t>
    </dgm:pt>
    <dgm:pt modelId="{1D1209A6-8D2A-4BFB-B1DF-090BCC51E346}">
      <dgm:prSet phldrT="[Text]"/>
      <dgm:spPr/>
      <dgm:t>
        <a:bodyPr/>
        <a:lstStyle/>
        <a:p>
          <a:r>
            <a:rPr lang="en-US" dirty="0" smtClean="0"/>
            <a:t>Specificity</a:t>
          </a:r>
          <a:endParaRPr lang="en-US" dirty="0"/>
        </a:p>
      </dgm:t>
    </dgm:pt>
    <dgm:pt modelId="{AEF1EB93-DA17-4DBF-8745-312B0CB10455}" type="parTrans" cxnId="{4393CC6F-C8F0-4208-BEB7-81A9E8271454}">
      <dgm:prSet/>
      <dgm:spPr/>
      <dgm:t>
        <a:bodyPr/>
        <a:lstStyle/>
        <a:p>
          <a:endParaRPr lang="en-US"/>
        </a:p>
      </dgm:t>
    </dgm:pt>
    <dgm:pt modelId="{1F64F16C-6E11-4BEF-B0D8-70D072B29F78}" type="sibTrans" cxnId="{4393CC6F-C8F0-4208-BEB7-81A9E8271454}">
      <dgm:prSet/>
      <dgm:spPr/>
      <dgm:t>
        <a:bodyPr/>
        <a:lstStyle/>
        <a:p>
          <a:endParaRPr lang="en-US"/>
        </a:p>
      </dgm:t>
    </dgm:pt>
    <dgm:pt modelId="{52307B89-F7EC-4442-8D9D-6CC8989D4DAF}">
      <dgm:prSet phldrT="[Text]"/>
      <dgm:spPr/>
      <dgm:t>
        <a:bodyPr/>
        <a:lstStyle/>
        <a:p>
          <a:r>
            <a:rPr lang="en-US" dirty="0" smtClean="0"/>
            <a:t>Cons</a:t>
          </a:r>
          <a:endParaRPr lang="en-US" dirty="0"/>
        </a:p>
      </dgm:t>
    </dgm:pt>
    <dgm:pt modelId="{C46100B2-58F0-4A45-AF45-18A8412DEE1B}" type="parTrans" cxnId="{25B715CD-B24F-4830-84DE-CBB38605CB93}">
      <dgm:prSet/>
      <dgm:spPr/>
      <dgm:t>
        <a:bodyPr/>
        <a:lstStyle/>
        <a:p>
          <a:endParaRPr lang="en-US"/>
        </a:p>
      </dgm:t>
    </dgm:pt>
    <dgm:pt modelId="{83C8FEC2-D474-46E5-B3B7-31DA5E711768}" type="sibTrans" cxnId="{25B715CD-B24F-4830-84DE-CBB38605CB93}">
      <dgm:prSet/>
      <dgm:spPr/>
      <dgm:t>
        <a:bodyPr/>
        <a:lstStyle/>
        <a:p>
          <a:endParaRPr lang="en-US"/>
        </a:p>
      </dgm:t>
    </dgm:pt>
    <dgm:pt modelId="{BC6993AE-BB8F-4980-BC8E-8FD8032E0E58}">
      <dgm:prSet phldrT="[Text]"/>
      <dgm:spPr/>
      <dgm:t>
        <a:bodyPr/>
        <a:lstStyle/>
        <a:p>
          <a:r>
            <a:rPr lang="en-US" dirty="0" smtClean="0"/>
            <a:t>Varies by Staff</a:t>
          </a:r>
          <a:endParaRPr lang="en-US" dirty="0"/>
        </a:p>
      </dgm:t>
    </dgm:pt>
    <dgm:pt modelId="{17E6D73D-80D0-4318-A7D6-FB30E9C0F3D4}" type="parTrans" cxnId="{FB7ABE67-9E00-4E20-B25B-748652374501}">
      <dgm:prSet/>
      <dgm:spPr/>
      <dgm:t>
        <a:bodyPr/>
        <a:lstStyle/>
        <a:p>
          <a:endParaRPr lang="en-US"/>
        </a:p>
      </dgm:t>
    </dgm:pt>
    <dgm:pt modelId="{AE603781-1F39-4725-8245-7D40B5114981}" type="sibTrans" cxnId="{FB7ABE67-9E00-4E20-B25B-748652374501}">
      <dgm:prSet/>
      <dgm:spPr/>
      <dgm:t>
        <a:bodyPr/>
        <a:lstStyle/>
        <a:p>
          <a:endParaRPr lang="en-US"/>
        </a:p>
      </dgm:t>
    </dgm:pt>
    <dgm:pt modelId="{585E3216-C8BD-448E-AE86-DA0482634089}">
      <dgm:prSet phldrT="[Text]"/>
      <dgm:spPr/>
      <dgm:t>
        <a:bodyPr/>
        <a:lstStyle/>
        <a:p>
          <a:r>
            <a:rPr lang="en-US" dirty="0" smtClean="0"/>
            <a:t>Subjective </a:t>
          </a:r>
        </a:p>
        <a:p>
          <a:r>
            <a:rPr lang="en-US" dirty="0" smtClean="0"/>
            <a:t>(Patient Complaints)</a:t>
          </a:r>
          <a:endParaRPr lang="en-US" dirty="0"/>
        </a:p>
      </dgm:t>
    </dgm:pt>
    <dgm:pt modelId="{24FC8C10-B60A-4026-BF85-A423D1497DCC}" type="parTrans" cxnId="{4BD4F44B-DCB9-4589-A576-C159314DD1C1}">
      <dgm:prSet/>
      <dgm:spPr/>
      <dgm:t>
        <a:bodyPr/>
        <a:lstStyle/>
        <a:p>
          <a:endParaRPr lang="en-US"/>
        </a:p>
      </dgm:t>
    </dgm:pt>
    <dgm:pt modelId="{0519BA7C-1A4B-431B-B051-3832D3E7DFA7}" type="sibTrans" cxnId="{4BD4F44B-DCB9-4589-A576-C159314DD1C1}">
      <dgm:prSet/>
      <dgm:spPr/>
      <dgm:t>
        <a:bodyPr/>
        <a:lstStyle/>
        <a:p>
          <a:endParaRPr lang="en-US"/>
        </a:p>
      </dgm:t>
    </dgm:pt>
    <dgm:pt modelId="{CA54DBD2-E317-4C6B-B341-C9B80CCCA3D2}">
      <dgm:prSet phldrT="[Text]"/>
      <dgm:spPr/>
      <dgm:t>
        <a:bodyPr/>
        <a:lstStyle/>
        <a:p>
          <a:r>
            <a:rPr lang="en-US" dirty="0" smtClean="0"/>
            <a:t>Time Consuming</a:t>
          </a:r>
          <a:endParaRPr lang="en-US" dirty="0"/>
        </a:p>
      </dgm:t>
    </dgm:pt>
    <dgm:pt modelId="{2B35B1B5-D50C-4B2D-9766-EA9ECD7E6816}" type="parTrans" cxnId="{3FC5C2CA-D51B-4943-A678-1D0E4106E415}">
      <dgm:prSet/>
      <dgm:spPr/>
      <dgm:t>
        <a:bodyPr/>
        <a:lstStyle/>
        <a:p>
          <a:endParaRPr lang="en-US"/>
        </a:p>
      </dgm:t>
    </dgm:pt>
    <dgm:pt modelId="{6A01506D-C77E-4C74-83F9-E47540B7566D}" type="sibTrans" cxnId="{3FC5C2CA-D51B-4943-A678-1D0E4106E415}">
      <dgm:prSet/>
      <dgm:spPr/>
      <dgm:t>
        <a:bodyPr/>
        <a:lstStyle/>
        <a:p>
          <a:endParaRPr lang="en-US"/>
        </a:p>
      </dgm:t>
    </dgm:pt>
    <dgm:pt modelId="{CDF19FB3-237F-493D-8BB7-01499BEF17A9}" type="pres">
      <dgm:prSet presAssocID="{CD237239-7DBF-47D5-B46F-6DB5346AD3D3}" presName="outerComposite" presStyleCnt="0">
        <dgm:presLayoutVars>
          <dgm:chMax val="2"/>
          <dgm:animLvl val="lvl"/>
          <dgm:resizeHandles val="exact"/>
        </dgm:presLayoutVars>
      </dgm:prSet>
      <dgm:spPr/>
      <dgm:t>
        <a:bodyPr/>
        <a:lstStyle/>
        <a:p>
          <a:endParaRPr lang="en-US"/>
        </a:p>
      </dgm:t>
    </dgm:pt>
    <dgm:pt modelId="{7284C924-AE33-40F1-B237-89D5E02A2827}" type="pres">
      <dgm:prSet presAssocID="{CD237239-7DBF-47D5-B46F-6DB5346AD3D3}" presName="dummyMaxCanvas" presStyleCnt="0"/>
      <dgm:spPr/>
    </dgm:pt>
    <dgm:pt modelId="{0571CC16-3DFE-4FF4-BC7E-C7E39DC3A106}" type="pres">
      <dgm:prSet presAssocID="{CD237239-7DBF-47D5-B46F-6DB5346AD3D3}" presName="parentComposite" presStyleCnt="0"/>
      <dgm:spPr/>
    </dgm:pt>
    <dgm:pt modelId="{ADA70971-50B7-470A-B3DD-92EA3745B7AE}" type="pres">
      <dgm:prSet presAssocID="{CD237239-7DBF-47D5-B46F-6DB5346AD3D3}" presName="parent1" presStyleLbl="alignAccFollowNode1" presStyleIdx="0" presStyleCnt="4" custScaleY="57997" custLinFactNeighborX="-142" custLinFactNeighborY="-4705">
        <dgm:presLayoutVars>
          <dgm:chMax val="4"/>
        </dgm:presLayoutVars>
      </dgm:prSet>
      <dgm:spPr/>
      <dgm:t>
        <a:bodyPr/>
        <a:lstStyle/>
        <a:p>
          <a:endParaRPr lang="en-US"/>
        </a:p>
      </dgm:t>
    </dgm:pt>
    <dgm:pt modelId="{5231198C-75BD-4416-8FA6-52C6B67198C8}" type="pres">
      <dgm:prSet presAssocID="{CD237239-7DBF-47D5-B46F-6DB5346AD3D3}" presName="parent2" presStyleLbl="alignAccFollowNode1" presStyleIdx="1" presStyleCnt="4" custScaleY="54815" custLinFactNeighborX="23335" custLinFactNeighborY="-4705">
        <dgm:presLayoutVars>
          <dgm:chMax val="4"/>
        </dgm:presLayoutVars>
      </dgm:prSet>
      <dgm:spPr/>
      <dgm:t>
        <a:bodyPr/>
        <a:lstStyle/>
        <a:p>
          <a:endParaRPr lang="en-US"/>
        </a:p>
      </dgm:t>
    </dgm:pt>
    <dgm:pt modelId="{76A16E88-A161-4BBC-99E3-2CC93FDE1F14}" type="pres">
      <dgm:prSet presAssocID="{CD237239-7DBF-47D5-B46F-6DB5346AD3D3}" presName="childrenComposite" presStyleCnt="0"/>
      <dgm:spPr/>
    </dgm:pt>
    <dgm:pt modelId="{D613E576-11FD-456A-9ED7-6CFE570975F0}" type="pres">
      <dgm:prSet presAssocID="{CD237239-7DBF-47D5-B46F-6DB5346AD3D3}" presName="dummyMaxCanvas_ChildArea" presStyleCnt="0"/>
      <dgm:spPr/>
    </dgm:pt>
    <dgm:pt modelId="{6D0FAF37-0C3F-4B7A-B804-605566FDE9DD}" type="pres">
      <dgm:prSet presAssocID="{CD237239-7DBF-47D5-B46F-6DB5346AD3D3}" presName="fulcrum" presStyleLbl="alignAccFollowNode1" presStyleIdx="2" presStyleCnt="4"/>
      <dgm:spPr/>
    </dgm:pt>
    <dgm:pt modelId="{9D35A43F-F086-4C22-BEDF-839812DF2D1A}" type="pres">
      <dgm:prSet presAssocID="{CD237239-7DBF-47D5-B46F-6DB5346AD3D3}" presName="balance_23" presStyleLbl="alignAccFollowNode1" presStyleIdx="3" presStyleCnt="4">
        <dgm:presLayoutVars>
          <dgm:bulletEnabled val="1"/>
        </dgm:presLayoutVars>
      </dgm:prSet>
      <dgm:spPr/>
    </dgm:pt>
    <dgm:pt modelId="{3D467ADB-7AC2-45B1-A33C-2CCEC9A4154B}" type="pres">
      <dgm:prSet presAssocID="{CD237239-7DBF-47D5-B46F-6DB5346AD3D3}" presName="right_23_1" presStyleLbl="node1" presStyleIdx="0" presStyleCnt="5">
        <dgm:presLayoutVars>
          <dgm:bulletEnabled val="1"/>
        </dgm:presLayoutVars>
      </dgm:prSet>
      <dgm:spPr/>
      <dgm:t>
        <a:bodyPr/>
        <a:lstStyle/>
        <a:p>
          <a:endParaRPr lang="en-US"/>
        </a:p>
      </dgm:t>
    </dgm:pt>
    <dgm:pt modelId="{1A9E8EF2-1E1D-4815-B957-025D096DE7A9}" type="pres">
      <dgm:prSet presAssocID="{CD237239-7DBF-47D5-B46F-6DB5346AD3D3}" presName="right_23_2" presStyleLbl="node1" presStyleIdx="1" presStyleCnt="5">
        <dgm:presLayoutVars>
          <dgm:bulletEnabled val="1"/>
        </dgm:presLayoutVars>
      </dgm:prSet>
      <dgm:spPr/>
      <dgm:t>
        <a:bodyPr/>
        <a:lstStyle/>
        <a:p>
          <a:endParaRPr lang="en-US"/>
        </a:p>
      </dgm:t>
    </dgm:pt>
    <dgm:pt modelId="{9BD08DC4-090D-43D4-BE4B-769356BAAB46}" type="pres">
      <dgm:prSet presAssocID="{CD237239-7DBF-47D5-B46F-6DB5346AD3D3}" presName="right_23_3" presStyleLbl="node1" presStyleIdx="2" presStyleCnt="5">
        <dgm:presLayoutVars>
          <dgm:bulletEnabled val="1"/>
        </dgm:presLayoutVars>
      </dgm:prSet>
      <dgm:spPr/>
      <dgm:t>
        <a:bodyPr/>
        <a:lstStyle/>
        <a:p>
          <a:endParaRPr lang="en-US"/>
        </a:p>
      </dgm:t>
    </dgm:pt>
    <dgm:pt modelId="{0A09B667-0842-4312-B8C8-31A132890DD1}" type="pres">
      <dgm:prSet presAssocID="{CD237239-7DBF-47D5-B46F-6DB5346AD3D3}" presName="left_23_1" presStyleLbl="node1" presStyleIdx="3" presStyleCnt="5">
        <dgm:presLayoutVars>
          <dgm:bulletEnabled val="1"/>
        </dgm:presLayoutVars>
      </dgm:prSet>
      <dgm:spPr/>
      <dgm:t>
        <a:bodyPr/>
        <a:lstStyle/>
        <a:p>
          <a:endParaRPr lang="en-US"/>
        </a:p>
      </dgm:t>
    </dgm:pt>
    <dgm:pt modelId="{D4332D04-7384-4A8C-AC08-0762FF9E0190}" type="pres">
      <dgm:prSet presAssocID="{CD237239-7DBF-47D5-B46F-6DB5346AD3D3}" presName="left_23_2" presStyleLbl="node1" presStyleIdx="4" presStyleCnt="5">
        <dgm:presLayoutVars>
          <dgm:bulletEnabled val="1"/>
        </dgm:presLayoutVars>
      </dgm:prSet>
      <dgm:spPr/>
      <dgm:t>
        <a:bodyPr/>
        <a:lstStyle/>
        <a:p>
          <a:endParaRPr lang="en-US"/>
        </a:p>
      </dgm:t>
    </dgm:pt>
  </dgm:ptLst>
  <dgm:cxnLst>
    <dgm:cxn modelId="{092587ED-F4D1-41C3-85DB-86A6D8F0F07A}" srcId="{CD237239-7DBF-47D5-B46F-6DB5346AD3D3}" destId="{700DB227-552A-4C7D-BB01-13BB7ADD24DD}" srcOrd="0" destOrd="0" parTransId="{2F13C144-86EC-4807-B82E-04C94FE59DFA}" sibTransId="{CA9AF62B-6D87-4287-8EFD-C4741411CA43}"/>
    <dgm:cxn modelId="{B1211F11-234A-4C28-A8D1-AB20C3960DA1}" srcId="{700DB227-552A-4C7D-BB01-13BB7ADD24DD}" destId="{1A29B3D2-D10F-4A37-8535-CCCE364C065E}" srcOrd="0" destOrd="0" parTransId="{6B9A2053-D0D1-4970-9ACB-19B3A99EFFE6}" sibTransId="{2EB6A5FE-D866-40AE-B718-E7AF09D9A163}"/>
    <dgm:cxn modelId="{4BD4F44B-DCB9-4589-A576-C159314DD1C1}" srcId="{52307B89-F7EC-4442-8D9D-6CC8989D4DAF}" destId="{585E3216-C8BD-448E-AE86-DA0482634089}" srcOrd="1" destOrd="0" parTransId="{24FC8C10-B60A-4026-BF85-A423D1497DCC}" sibTransId="{0519BA7C-1A4B-431B-B051-3832D3E7DFA7}"/>
    <dgm:cxn modelId="{F9538A34-8012-4A1D-8BF1-782C8DFFBAFE}" type="presOf" srcId="{1D1209A6-8D2A-4BFB-B1DF-090BCC51E346}" destId="{D4332D04-7384-4A8C-AC08-0762FF9E0190}" srcOrd="0" destOrd="0" presId="urn:microsoft.com/office/officeart/2005/8/layout/balance1"/>
    <dgm:cxn modelId="{0B409DC5-3A35-485A-A3BE-AFE84B260E79}" type="presOf" srcId="{585E3216-C8BD-448E-AE86-DA0482634089}" destId="{1A9E8EF2-1E1D-4815-B957-025D096DE7A9}" srcOrd="0" destOrd="0" presId="urn:microsoft.com/office/officeart/2005/8/layout/balance1"/>
    <dgm:cxn modelId="{FB7ABE67-9E00-4E20-B25B-748652374501}" srcId="{52307B89-F7EC-4442-8D9D-6CC8989D4DAF}" destId="{BC6993AE-BB8F-4980-BC8E-8FD8032E0E58}" srcOrd="0" destOrd="0" parTransId="{17E6D73D-80D0-4318-A7D6-FB30E9C0F3D4}" sibTransId="{AE603781-1F39-4725-8245-7D40B5114981}"/>
    <dgm:cxn modelId="{3FC5C2CA-D51B-4943-A678-1D0E4106E415}" srcId="{52307B89-F7EC-4442-8D9D-6CC8989D4DAF}" destId="{CA54DBD2-E317-4C6B-B341-C9B80CCCA3D2}" srcOrd="2" destOrd="0" parTransId="{2B35B1B5-D50C-4B2D-9766-EA9ECD7E6816}" sibTransId="{6A01506D-C77E-4C74-83F9-E47540B7566D}"/>
    <dgm:cxn modelId="{4393CC6F-C8F0-4208-BEB7-81A9E8271454}" srcId="{700DB227-552A-4C7D-BB01-13BB7ADD24DD}" destId="{1D1209A6-8D2A-4BFB-B1DF-090BCC51E346}" srcOrd="1" destOrd="0" parTransId="{AEF1EB93-DA17-4DBF-8745-312B0CB10455}" sibTransId="{1F64F16C-6E11-4BEF-B0D8-70D072B29F78}"/>
    <dgm:cxn modelId="{E47B9463-00B3-4C55-9C64-C37A480A5F3C}" type="presOf" srcId="{52307B89-F7EC-4442-8D9D-6CC8989D4DAF}" destId="{5231198C-75BD-4416-8FA6-52C6B67198C8}" srcOrd="0" destOrd="0" presId="urn:microsoft.com/office/officeart/2005/8/layout/balance1"/>
    <dgm:cxn modelId="{8BD8D35C-F3A2-499B-9462-39F89C646166}" type="presOf" srcId="{CA54DBD2-E317-4C6B-B341-C9B80CCCA3D2}" destId="{9BD08DC4-090D-43D4-BE4B-769356BAAB46}" srcOrd="0" destOrd="0" presId="urn:microsoft.com/office/officeart/2005/8/layout/balance1"/>
    <dgm:cxn modelId="{4AC2382A-9D25-410D-A6E6-D366E12438EA}" type="presOf" srcId="{CD237239-7DBF-47D5-B46F-6DB5346AD3D3}" destId="{CDF19FB3-237F-493D-8BB7-01499BEF17A9}" srcOrd="0" destOrd="0" presId="urn:microsoft.com/office/officeart/2005/8/layout/balance1"/>
    <dgm:cxn modelId="{0846393C-9E42-4BD4-917C-387ECA71384E}" type="presOf" srcId="{1A29B3D2-D10F-4A37-8535-CCCE364C065E}" destId="{0A09B667-0842-4312-B8C8-31A132890DD1}" srcOrd="0" destOrd="0" presId="urn:microsoft.com/office/officeart/2005/8/layout/balance1"/>
    <dgm:cxn modelId="{97D60F9D-AC9D-479E-A6A4-45F57489C90E}" type="presOf" srcId="{BC6993AE-BB8F-4980-BC8E-8FD8032E0E58}" destId="{3D467ADB-7AC2-45B1-A33C-2CCEC9A4154B}" srcOrd="0" destOrd="0" presId="urn:microsoft.com/office/officeart/2005/8/layout/balance1"/>
    <dgm:cxn modelId="{5622A3BA-155B-417B-8031-8D7E006F582E}" type="presOf" srcId="{700DB227-552A-4C7D-BB01-13BB7ADD24DD}" destId="{ADA70971-50B7-470A-B3DD-92EA3745B7AE}" srcOrd="0" destOrd="0" presId="urn:microsoft.com/office/officeart/2005/8/layout/balance1"/>
    <dgm:cxn modelId="{25B715CD-B24F-4830-84DE-CBB38605CB93}" srcId="{CD237239-7DBF-47D5-B46F-6DB5346AD3D3}" destId="{52307B89-F7EC-4442-8D9D-6CC8989D4DAF}" srcOrd="1" destOrd="0" parTransId="{C46100B2-58F0-4A45-AF45-18A8412DEE1B}" sibTransId="{83C8FEC2-D474-46E5-B3B7-31DA5E711768}"/>
    <dgm:cxn modelId="{3D5C4637-CCB9-49D6-B767-BCAE167B4F1F}" type="presParOf" srcId="{CDF19FB3-237F-493D-8BB7-01499BEF17A9}" destId="{7284C924-AE33-40F1-B237-89D5E02A2827}" srcOrd="0" destOrd="0" presId="urn:microsoft.com/office/officeart/2005/8/layout/balance1"/>
    <dgm:cxn modelId="{3BDDC69D-8D0C-4178-9E63-90A1CA417B51}" type="presParOf" srcId="{CDF19FB3-237F-493D-8BB7-01499BEF17A9}" destId="{0571CC16-3DFE-4FF4-BC7E-C7E39DC3A106}" srcOrd="1" destOrd="0" presId="urn:microsoft.com/office/officeart/2005/8/layout/balance1"/>
    <dgm:cxn modelId="{18F44FC2-7A1E-4ED0-9D57-225CE359B297}" type="presParOf" srcId="{0571CC16-3DFE-4FF4-BC7E-C7E39DC3A106}" destId="{ADA70971-50B7-470A-B3DD-92EA3745B7AE}" srcOrd="0" destOrd="0" presId="urn:microsoft.com/office/officeart/2005/8/layout/balance1"/>
    <dgm:cxn modelId="{DD8163EF-0B7E-4683-A4E9-BA41F7EB4678}" type="presParOf" srcId="{0571CC16-3DFE-4FF4-BC7E-C7E39DC3A106}" destId="{5231198C-75BD-4416-8FA6-52C6B67198C8}" srcOrd="1" destOrd="0" presId="urn:microsoft.com/office/officeart/2005/8/layout/balance1"/>
    <dgm:cxn modelId="{D9D9BCF7-C3BB-4B5A-B0BA-1805660235FF}" type="presParOf" srcId="{CDF19FB3-237F-493D-8BB7-01499BEF17A9}" destId="{76A16E88-A161-4BBC-99E3-2CC93FDE1F14}" srcOrd="2" destOrd="0" presId="urn:microsoft.com/office/officeart/2005/8/layout/balance1"/>
    <dgm:cxn modelId="{669816C2-E6AA-4D71-8B48-2A22EF617A57}" type="presParOf" srcId="{76A16E88-A161-4BBC-99E3-2CC93FDE1F14}" destId="{D613E576-11FD-456A-9ED7-6CFE570975F0}" srcOrd="0" destOrd="0" presId="urn:microsoft.com/office/officeart/2005/8/layout/balance1"/>
    <dgm:cxn modelId="{9D0CF148-802F-4AFD-B63E-C2F78C2960F6}" type="presParOf" srcId="{76A16E88-A161-4BBC-99E3-2CC93FDE1F14}" destId="{6D0FAF37-0C3F-4B7A-B804-605566FDE9DD}" srcOrd="1" destOrd="0" presId="urn:microsoft.com/office/officeart/2005/8/layout/balance1"/>
    <dgm:cxn modelId="{6850938A-A693-4BB7-AE34-7AB075DA2396}" type="presParOf" srcId="{76A16E88-A161-4BBC-99E3-2CC93FDE1F14}" destId="{9D35A43F-F086-4C22-BEDF-839812DF2D1A}" srcOrd="2" destOrd="0" presId="urn:microsoft.com/office/officeart/2005/8/layout/balance1"/>
    <dgm:cxn modelId="{15981208-4794-4968-B701-73EF52C307FF}" type="presParOf" srcId="{76A16E88-A161-4BBC-99E3-2CC93FDE1F14}" destId="{3D467ADB-7AC2-45B1-A33C-2CCEC9A4154B}" srcOrd="3" destOrd="0" presId="urn:microsoft.com/office/officeart/2005/8/layout/balance1"/>
    <dgm:cxn modelId="{E476958B-6F1D-42E2-989F-A3E8F31505E1}" type="presParOf" srcId="{76A16E88-A161-4BBC-99E3-2CC93FDE1F14}" destId="{1A9E8EF2-1E1D-4815-B957-025D096DE7A9}" srcOrd="4" destOrd="0" presId="urn:microsoft.com/office/officeart/2005/8/layout/balance1"/>
    <dgm:cxn modelId="{11E1B3E4-A8A1-47E3-9880-C60EDD05C7F0}" type="presParOf" srcId="{76A16E88-A161-4BBC-99E3-2CC93FDE1F14}" destId="{9BD08DC4-090D-43D4-BE4B-769356BAAB46}" srcOrd="5" destOrd="0" presId="urn:microsoft.com/office/officeart/2005/8/layout/balance1"/>
    <dgm:cxn modelId="{C539B857-26D0-4B89-A0FA-B70B0F6B279D}" type="presParOf" srcId="{76A16E88-A161-4BBC-99E3-2CC93FDE1F14}" destId="{0A09B667-0842-4312-B8C8-31A132890DD1}" srcOrd="6" destOrd="0" presId="urn:microsoft.com/office/officeart/2005/8/layout/balance1"/>
    <dgm:cxn modelId="{DD1DD305-7DF1-4023-BD51-49151712567C}" type="presParOf" srcId="{76A16E88-A161-4BBC-99E3-2CC93FDE1F14}" destId="{D4332D04-7384-4A8C-AC08-0762FF9E0190}" srcOrd="7" destOrd="0" presId="urn:microsoft.com/office/officeart/2005/8/layout/balanc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2B0725-A02D-4439-8C7C-11F5416C4678}"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8902C698-9FB0-4E4C-BF2D-E5B735E6DCA1}">
      <dgm:prSet phldrT="[Text]"/>
      <dgm:spPr/>
      <dgm:t>
        <a:bodyPr/>
        <a:lstStyle/>
        <a:p>
          <a:r>
            <a:rPr lang="en-US" dirty="0" smtClean="0"/>
            <a:t>Pros</a:t>
          </a:r>
          <a:endParaRPr lang="en-US" dirty="0"/>
        </a:p>
      </dgm:t>
    </dgm:pt>
    <dgm:pt modelId="{A195D354-BDA6-42EA-9FD4-EBBFBECD8C5C}" type="parTrans" cxnId="{F52D8C27-28C5-4441-B78C-431B6DD9CBB0}">
      <dgm:prSet/>
      <dgm:spPr/>
      <dgm:t>
        <a:bodyPr/>
        <a:lstStyle/>
        <a:p>
          <a:endParaRPr lang="en-US"/>
        </a:p>
      </dgm:t>
    </dgm:pt>
    <dgm:pt modelId="{B9BEA677-5E60-40D2-B352-2C115C3A5548}" type="sibTrans" cxnId="{F52D8C27-28C5-4441-B78C-431B6DD9CBB0}">
      <dgm:prSet/>
      <dgm:spPr/>
      <dgm:t>
        <a:bodyPr/>
        <a:lstStyle/>
        <a:p>
          <a:endParaRPr lang="en-US"/>
        </a:p>
      </dgm:t>
    </dgm:pt>
    <dgm:pt modelId="{A2B13330-75A9-4F0F-8330-8EDE3C74EC6D}">
      <dgm:prSet phldrT="[Text]"/>
      <dgm:spPr/>
      <dgm:t>
        <a:bodyPr/>
        <a:lstStyle/>
        <a:p>
          <a:r>
            <a:rPr lang="en-US" dirty="0" smtClean="0"/>
            <a:t>Vital Signs</a:t>
          </a:r>
          <a:endParaRPr lang="en-US" dirty="0"/>
        </a:p>
      </dgm:t>
    </dgm:pt>
    <dgm:pt modelId="{4F1077F9-A367-4DF1-8D78-F85A7399A688}" type="parTrans" cxnId="{89B8EE81-526B-4C54-9EBB-BF742FE24B3C}">
      <dgm:prSet/>
      <dgm:spPr/>
      <dgm:t>
        <a:bodyPr/>
        <a:lstStyle/>
        <a:p>
          <a:endParaRPr lang="en-US"/>
        </a:p>
      </dgm:t>
    </dgm:pt>
    <dgm:pt modelId="{FC150639-FC22-413A-8642-4FBFE521B380}" type="sibTrans" cxnId="{89B8EE81-526B-4C54-9EBB-BF742FE24B3C}">
      <dgm:prSet/>
      <dgm:spPr/>
      <dgm:t>
        <a:bodyPr/>
        <a:lstStyle/>
        <a:p>
          <a:endParaRPr lang="en-US"/>
        </a:p>
      </dgm:t>
    </dgm:pt>
    <dgm:pt modelId="{FF141DB5-DE03-4DF7-8E0C-2FA43B99DE04}">
      <dgm:prSet phldrT="[Text]"/>
      <dgm:spPr/>
      <dgm:t>
        <a:bodyPr/>
        <a:lstStyle/>
        <a:p>
          <a:r>
            <a:rPr lang="en-US" dirty="0" smtClean="0"/>
            <a:t>Observable symptoms</a:t>
          </a:r>
          <a:endParaRPr lang="en-US" dirty="0"/>
        </a:p>
      </dgm:t>
    </dgm:pt>
    <dgm:pt modelId="{4E51A6C0-DD3E-4CE7-B9EB-40DEDB438E11}" type="parTrans" cxnId="{BA396586-45BA-4D0A-911D-E725B9760112}">
      <dgm:prSet/>
      <dgm:spPr/>
      <dgm:t>
        <a:bodyPr/>
        <a:lstStyle/>
        <a:p>
          <a:endParaRPr lang="en-US"/>
        </a:p>
      </dgm:t>
    </dgm:pt>
    <dgm:pt modelId="{543EC7FD-8D5E-4C4D-9373-02A095036622}" type="sibTrans" cxnId="{BA396586-45BA-4D0A-911D-E725B9760112}">
      <dgm:prSet/>
      <dgm:spPr/>
      <dgm:t>
        <a:bodyPr/>
        <a:lstStyle/>
        <a:p>
          <a:endParaRPr lang="en-US"/>
        </a:p>
      </dgm:t>
    </dgm:pt>
    <dgm:pt modelId="{B221AA62-7CB3-48ED-AE5D-3A1E357D5182}">
      <dgm:prSet phldrT="[Text]"/>
      <dgm:spPr/>
      <dgm:t>
        <a:bodyPr/>
        <a:lstStyle/>
        <a:p>
          <a:r>
            <a:rPr lang="en-US" dirty="0" smtClean="0"/>
            <a:t>Cons</a:t>
          </a:r>
          <a:endParaRPr lang="en-US" dirty="0"/>
        </a:p>
      </dgm:t>
    </dgm:pt>
    <dgm:pt modelId="{4A0FAA8D-4027-44F3-872D-AC7634A12DCA}" type="parTrans" cxnId="{C8EA8B86-4DCC-4E02-98C1-7CECBDF9D22A}">
      <dgm:prSet/>
      <dgm:spPr/>
      <dgm:t>
        <a:bodyPr/>
        <a:lstStyle/>
        <a:p>
          <a:endParaRPr lang="en-US"/>
        </a:p>
      </dgm:t>
    </dgm:pt>
    <dgm:pt modelId="{336D5C8D-F5DE-45A1-A5C4-0DB65AB68D45}" type="sibTrans" cxnId="{C8EA8B86-4DCC-4E02-98C1-7CECBDF9D22A}">
      <dgm:prSet/>
      <dgm:spPr/>
      <dgm:t>
        <a:bodyPr/>
        <a:lstStyle/>
        <a:p>
          <a:endParaRPr lang="en-US"/>
        </a:p>
      </dgm:t>
    </dgm:pt>
    <dgm:pt modelId="{F36641D2-0575-4F91-A4B8-45FAB2FAED3D}">
      <dgm:prSet phldrT="[Text]"/>
      <dgm:spPr/>
      <dgm:t>
        <a:bodyPr/>
        <a:lstStyle/>
        <a:p>
          <a:r>
            <a:rPr lang="en-US" dirty="0" smtClean="0"/>
            <a:t>Newer/Less familiar</a:t>
          </a:r>
          <a:br>
            <a:rPr lang="en-US" dirty="0" smtClean="0"/>
          </a:br>
          <a:r>
            <a:rPr lang="en-US" dirty="0" smtClean="0"/>
            <a:t>Protocol</a:t>
          </a:r>
          <a:endParaRPr lang="en-US" dirty="0"/>
        </a:p>
      </dgm:t>
    </dgm:pt>
    <dgm:pt modelId="{6518187E-C167-4D40-8E13-C923A73874F9}" type="parTrans" cxnId="{614A382B-6D5E-43F6-AEE1-9384021CEA1B}">
      <dgm:prSet/>
      <dgm:spPr/>
      <dgm:t>
        <a:bodyPr/>
        <a:lstStyle/>
        <a:p>
          <a:endParaRPr lang="en-US"/>
        </a:p>
      </dgm:t>
    </dgm:pt>
    <dgm:pt modelId="{C6E2D6E5-EA46-4EDD-B669-D4F151AEEE6E}" type="sibTrans" cxnId="{614A382B-6D5E-43F6-AEE1-9384021CEA1B}">
      <dgm:prSet/>
      <dgm:spPr/>
      <dgm:t>
        <a:bodyPr/>
        <a:lstStyle/>
        <a:p>
          <a:endParaRPr lang="en-US"/>
        </a:p>
      </dgm:t>
    </dgm:pt>
    <dgm:pt modelId="{3F023735-DC68-42F0-8BD1-318B7B25E6C9}">
      <dgm:prSet phldrT="[Text]"/>
      <dgm:spPr/>
      <dgm:t>
        <a:bodyPr/>
        <a:lstStyle/>
        <a:p>
          <a:r>
            <a:rPr lang="en-US" dirty="0" smtClean="0"/>
            <a:t>Quicker</a:t>
          </a:r>
          <a:endParaRPr lang="en-US" dirty="0"/>
        </a:p>
      </dgm:t>
    </dgm:pt>
    <dgm:pt modelId="{339C9638-7493-4F20-A112-FCB399DF12C4}" type="parTrans" cxnId="{12F036D7-57D3-4813-BC53-AE11E35F27E1}">
      <dgm:prSet/>
      <dgm:spPr/>
      <dgm:t>
        <a:bodyPr/>
        <a:lstStyle/>
        <a:p>
          <a:endParaRPr lang="en-US"/>
        </a:p>
      </dgm:t>
    </dgm:pt>
    <dgm:pt modelId="{F2B28726-775C-4D62-80B9-8F92B399B145}" type="sibTrans" cxnId="{12F036D7-57D3-4813-BC53-AE11E35F27E1}">
      <dgm:prSet/>
      <dgm:spPr/>
      <dgm:t>
        <a:bodyPr/>
        <a:lstStyle/>
        <a:p>
          <a:endParaRPr lang="en-US"/>
        </a:p>
      </dgm:t>
    </dgm:pt>
    <dgm:pt modelId="{E0DC9148-C247-4E62-8828-90046A4B4224}">
      <dgm:prSet phldrT="[Text]"/>
      <dgm:spPr/>
      <dgm:t>
        <a:bodyPr/>
        <a:lstStyle/>
        <a:p>
          <a:endParaRPr lang="en-US" dirty="0"/>
        </a:p>
      </dgm:t>
    </dgm:pt>
    <dgm:pt modelId="{CDB56090-C1A3-4C81-AB1C-D7107B4C16BA}" type="parTrans" cxnId="{629A4EE4-44FB-4131-90EA-A6D59E00BED4}">
      <dgm:prSet/>
      <dgm:spPr/>
      <dgm:t>
        <a:bodyPr/>
        <a:lstStyle/>
        <a:p>
          <a:endParaRPr lang="en-US"/>
        </a:p>
      </dgm:t>
    </dgm:pt>
    <dgm:pt modelId="{94536290-A732-49CA-84DB-9FB60596E7FE}" type="sibTrans" cxnId="{629A4EE4-44FB-4131-90EA-A6D59E00BED4}">
      <dgm:prSet/>
      <dgm:spPr/>
      <dgm:t>
        <a:bodyPr/>
        <a:lstStyle/>
        <a:p>
          <a:endParaRPr lang="en-US"/>
        </a:p>
      </dgm:t>
    </dgm:pt>
    <dgm:pt modelId="{FDCB8175-6269-480D-A3F8-902F27C6168A}" type="pres">
      <dgm:prSet presAssocID="{F02B0725-A02D-4439-8C7C-11F5416C4678}" presName="outerComposite" presStyleCnt="0">
        <dgm:presLayoutVars>
          <dgm:chMax val="2"/>
          <dgm:animLvl val="lvl"/>
          <dgm:resizeHandles val="exact"/>
        </dgm:presLayoutVars>
      </dgm:prSet>
      <dgm:spPr/>
      <dgm:t>
        <a:bodyPr/>
        <a:lstStyle/>
        <a:p>
          <a:endParaRPr lang="en-US"/>
        </a:p>
      </dgm:t>
    </dgm:pt>
    <dgm:pt modelId="{25AD0CFC-C189-4D0A-B454-D9FDE4FEEE8B}" type="pres">
      <dgm:prSet presAssocID="{F02B0725-A02D-4439-8C7C-11F5416C4678}" presName="dummyMaxCanvas" presStyleCnt="0"/>
      <dgm:spPr/>
    </dgm:pt>
    <dgm:pt modelId="{BBDCB020-B82C-4F33-93AB-F51606123C2E}" type="pres">
      <dgm:prSet presAssocID="{F02B0725-A02D-4439-8C7C-11F5416C4678}" presName="parentComposite" presStyleCnt="0"/>
      <dgm:spPr/>
    </dgm:pt>
    <dgm:pt modelId="{C155BB90-37C3-4269-B7E6-5B81BD4F25E1}" type="pres">
      <dgm:prSet presAssocID="{F02B0725-A02D-4439-8C7C-11F5416C4678}" presName="parent1" presStyleLbl="alignAccFollowNode1" presStyleIdx="0" presStyleCnt="4" custScaleY="60879" custLinFactNeighborX="-6448" custLinFactNeighborY="-15972">
        <dgm:presLayoutVars>
          <dgm:chMax val="4"/>
        </dgm:presLayoutVars>
      </dgm:prSet>
      <dgm:spPr/>
      <dgm:t>
        <a:bodyPr/>
        <a:lstStyle/>
        <a:p>
          <a:endParaRPr lang="en-US"/>
        </a:p>
      </dgm:t>
    </dgm:pt>
    <dgm:pt modelId="{3A396B30-7C15-4734-8E10-EB02E57A231E}" type="pres">
      <dgm:prSet presAssocID="{F02B0725-A02D-4439-8C7C-11F5416C4678}" presName="parent2" presStyleLbl="alignAccFollowNode1" presStyleIdx="1" presStyleCnt="4" custScaleY="61059" custLinFactNeighborX="-10483" custLinFactNeighborY="-15970">
        <dgm:presLayoutVars>
          <dgm:chMax val="4"/>
        </dgm:presLayoutVars>
      </dgm:prSet>
      <dgm:spPr/>
      <dgm:t>
        <a:bodyPr/>
        <a:lstStyle/>
        <a:p>
          <a:endParaRPr lang="en-US"/>
        </a:p>
      </dgm:t>
    </dgm:pt>
    <dgm:pt modelId="{EECCEBAC-DE4A-4363-AA5B-26201BB46EF7}" type="pres">
      <dgm:prSet presAssocID="{F02B0725-A02D-4439-8C7C-11F5416C4678}" presName="childrenComposite" presStyleCnt="0"/>
      <dgm:spPr/>
    </dgm:pt>
    <dgm:pt modelId="{47A51717-0C31-46CB-862F-FF07FEAAA4EE}" type="pres">
      <dgm:prSet presAssocID="{F02B0725-A02D-4439-8C7C-11F5416C4678}" presName="dummyMaxCanvas_ChildArea" presStyleCnt="0"/>
      <dgm:spPr/>
    </dgm:pt>
    <dgm:pt modelId="{627D2CD0-DFDC-477F-B11A-D0A39C2C4F45}" type="pres">
      <dgm:prSet presAssocID="{F02B0725-A02D-4439-8C7C-11F5416C4678}" presName="fulcrum" presStyleLbl="alignAccFollowNode1" presStyleIdx="2" presStyleCnt="4" custScaleX="121992" custScaleY="125795" custLinFactNeighborY="34565"/>
      <dgm:spPr/>
    </dgm:pt>
    <dgm:pt modelId="{4AEA5E6E-F11E-4B1B-AFC6-3DA807FC999D}" type="pres">
      <dgm:prSet presAssocID="{F02B0725-A02D-4439-8C7C-11F5416C4678}" presName="balance_31" presStyleLbl="alignAccFollowNode1" presStyleIdx="3" presStyleCnt="4" custLinFactNeighborX="0" custLinFactNeighborY="34672">
        <dgm:presLayoutVars>
          <dgm:bulletEnabled val="1"/>
        </dgm:presLayoutVars>
      </dgm:prSet>
      <dgm:spPr/>
    </dgm:pt>
    <dgm:pt modelId="{C5C53BE1-D146-41F9-958C-BA7F6B0536EF}" type="pres">
      <dgm:prSet presAssocID="{F02B0725-A02D-4439-8C7C-11F5416C4678}" presName="left_31_1" presStyleLbl="node1" presStyleIdx="0" presStyleCnt="4" custLinFactNeighborY="21168">
        <dgm:presLayoutVars>
          <dgm:bulletEnabled val="1"/>
        </dgm:presLayoutVars>
      </dgm:prSet>
      <dgm:spPr/>
      <dgm:t>
        <a:bodyPr/>
        <a:lstStyle/>
        <a:p>
          <a:endParaRPr lang="en-US"/>
        </a:p>
      </dgm:t>
    </dgm:pt>
    <dgm:pt modelId="{73AFF9CA-C0DC-4AEF-BC77-9EF90F89F827}" type="pres">
      <dgm:prSet presAssocID="{F02B0725-A02D-4439-8C7C-11F5416C4678}" presName="left_31_2" presStyleLbl="node1" presStyleIdx="1" presStyleCnt="4" custLinFactNeighborY="22680">
        <dgm:presLayoutVars>
          <dgm:bulletEnabled val="1"/>
        </dgm:presLayoutVars>
      </dgm:prSet>
      <dgm:spPr/>
      <dgm:t>
        <a:bodyPr/>
        <a:lstStyle/>
        <a:p>
          <a:endParaRPr lang="en-US"/>
        </a:p>
      </dgm:t>
    </dgm:pt>
    <dgm:pt modelId="{07E993C6-7675-4BE0-B581-DBB5EFF364CB}" type="pres">
      <dgm:prSet presAssocID="{F02B0725-A02D-4439-8C7C-11F5416C4678}" presName="left_31_3" presStyleLbl="node1" presStyleIdx="2" presStyleCnt="4" custLinFactNeighborY="24192">
        <dgm:presLayoutVars>
          <dgm:bulletEnabled val="1"/>
        </dgm:presLayoutVars>
      </dgm:prSet>
      <dgm:spPr/>
      <dgm:t>
        <a:bodyPr/>
        <a:lstStyle/>
        <a:p>
          <a:endParaRPr lang="en-US"/>
        </a:p>
      </dgm:t>
    </dgm:pt>
    <dgm:pt modelId="{D10EBAAB-E5A1-4175-BFFC-D6123CED44DB}" type="pres">
      <dgm:prSet presAssocID="{F02B0725-A02D-4439-8C7C-11F5416C4678}" presName="right_31_1" presStyleLbl="node1" presStyleIdx="3" presStyleCnt="4" custScaleX="119535" custLinFactNeighborX="-5495" custLinFactNeighborY="22680">
        <dgm:presLayoutVars>
          <dgm:bulletEnabled val="1"/>
        </dgm:presLayoutVars>
      </dgm:prSet>
      <dgm:spPr/>
      <dgm:t>
        <a:bodyPr/>
        <a:lstStyle/>
        <a:p>
          <a:endParaRPr lang="en-US"/>
        </a:p>
      </dgm:t>
    </dgm:pt>
  </dgm:ptLst>
  <dgm:cxnLst>
    <dgm:cxn modelId="{F52D8C27-28C5-4441-B78C-431B6DD9CBB0}" srcId="{F02B0725-A02D-4439-8C7C-11F5416C4678}" destId="{8902C698-9FB0-4E4C-BF2D-E5B735E6DCA1}" srcOrd="0" destOrd="0" parTransId="{A195D354-BDA6-42EA-9FD4-EBBFBECD8C5C}" sibTransId="{B9BEA677-5E60-40D2-B352-2C115C3A5548}"/>
    <dgm:cxn modelId="{BA396586-45BA-4D0A-911D-E725B9760112}" srcId="{8902C698-9FB0-4E4C-BF2D-E5B735E6DCA1}" destId="{FF141DB5-DE03-4DF7-8E0C-2FA43B99DE04}" srcOrd="1" destOrd="0" parTransId="{4E51A6C0-DD3E-4CE7-B9EB-40DEDB438E11}" sibTransId="{543EC7FD-8D5E-4C4D-9373-02A095036622}"/>
    <dgm:cxn modelId="{C8EA8B86-4DCC-4E02-98C1-7CECBDF9D22A}" srcId="{F02B0725-A02D-4439-8C7C-11F5416C4678}" destId="{B221AA62-7CB3-48ED-AE5D-3A1E357D5182}" srcOrd="1" destOrd="0" parTransId="{4A0FAA8D-4027-44F3-872D-AC7634A12DCA}" sibTransId="{336D5C8D-F5DE-45A1-A5C4-0DB65AB68D45}"/>
    <dgm:cxn modelId="{614A382B-6D5E-43F6-AEE1-9384021CEA1B}" srcId="{B221AA62-7CB3-48ED-AE5D-3A1E357D5182}" destId="{F36641D2-0575-4F91-A4B8-45FAB2FAED3D}" srcOrd="0" destOrd="0" parTransId="{6518187E-C167-4D40-8E13-C923A73874F9}" sibTransId="{C6E2D6E5-EA46-4EDD-B669-D4F151AEEE6E}"/>
    <dgm:cxn modelId="{437FD54F-73BA-4E40-8B01-90B1D51DDF77}" type="presOf" srcId="{F36641D2-0575-4F91-A4B8-45FAB2FAED3D}" destId="{D10EBAAB-E5A1-4175-BFFC-D6123CED44DB}" srcOrd="0" destOrd="0" presId="urn:microsoft.com/office/officeart/2005/8/layout/balance1"/>
    <dgm:cxn modelId="{F03AF3FD-92C7-4ABF-8AA7-3F78710C3B90}" type="presOf" srcId="{3F023735-DC68-42F0-8BD1-318B7B25E6C9}" destId="{07E993C6-7675-4BE0-B581-DBB5EFF364CB}" srcOrd="0" destOrd="0" presId="urn:microsoft.com/office/officeart/2005/8/layout/balance1"/>
    <dgm:cxn modelId="{12F036D7-57D3-4813-BC53-AE11E35F27E1}" srcId="{8902C698-9FB0-4E4C-BF2D-E5B735E6DCA1}" destId="{3F023735-DC68-42F0-8BD1-318B7B25E6C9}" srcOrd="2" destOrd="0" parTransId="{339C9638-7493-4F20-A112-FCB399DF12C4}" sibTransId="{F2B28726-775C-4D62-80B9-8F92B399B145}"/>
    <dgm:cxn modelId="{89B8EE81-526B-4C54-9EBB-BF742FE24B3C}" srcId="{8902C698-9FB0-4E4C-BF2D-E5B735E6DCA1}" destId="{A2B13330-75A9-4F0F-8330-8EDE3C74EC6D}" srcOrd="0" destOrd="0" parTransId="{4F1077F9-A367-4DF1-8D78-F85A7399A688}" sibTransId="{FC150639-FC22-413A-8642-4FBFE521B380}"/>
    <dgm:cxn modelId="{DE878ACC-C8C1-4689-8A71-72DB00FB5870}" type="presOf" srcId="{F02B0725-A02D-4439-8C7C-11F5416C4678}" destId="{FDCB8175-6269-480D-A3F8-902F27C6168A}" srcOrd="0" destOrd="0" presId="urn:microsoft.com/office/officeart/2005/8/layout/balance1"/>
    <dgm:cxn modelId="{A3C29C5F-D546-4A61-A804-796F042E21D2}" type="presOf" srcId="{8902C698-9FB0-4E4C-BF2D-E5B735E6DCA1}" destId="{C155BB90-37C3-4269-B7E6-5B81BD4F25E1}" srcOrd="0" destOrd="0" presId="urn:microsoft.com/office/officeart/2005/8/layout/balance1"/>
    <dgm:cxn modelId="{53D02A4D-409B-408B-BEE2-5D85105B8060}" type="presOf" srcId="{FF141DB5-DE03-4DF7-8E0C-2FA43B99DE04}" destId="{73AFF9CA-C0DC-4AEF-BC77-9EF90F89F827}" srcOrd="0" destOrd="0" presId="urn:microsoft.com/office/officeart/2005/8/layout/balance1"/>
    <dgm:cxn modelId="{629A4EE4-44FB-4131-90EA-A6D59E00BED4}" srcId="{F02B0725-A02D-4439-8C7C-11F5416C4678}" destId="{E0DC9148-C247-4E62-8828-90046A4B4224}" srcOrd="2" destOrd="0" parTransId="{CDB56090-C1A3-4C81-AB1C-D7107B4C16BA}" sibTransId="{94536290-A732-49CA-84DB-9FB60596E7FE}"/>
    <dgm:cxn modelId="{4AA39DF7-A434-4BB9-A366-59C197E8056A}" type="presOf" srcId="{B221AA62-7CB3-48ED-AE5D-3A1E357D5182}" destId="{3A396B30-7C15-4734-8E10-EB02E57A231E}" srcOrd="0" destOrd="0" presId="urn:microsoft.com/office/officeart/2005/8/layout/balance1"/>
    <dgm:cxn modelId="{05A8F0BC-53CC-4359-B964-66AC4B0E3E92}" type="presOf" srcId="{A2B13330-75A9-4F0F-8330-8EDE3C74EC6D}" destId="{C5C53BE1-D146-41F9-958C-BA7F6B0536EF}" srcOrd="0" destOrd="0" presId="urn:microsoft.com/office/officeart/2005/8/layout/balance1"/>
    <dgm:cxn modelId="{D8B2E26D-CA47-4E7A-87BA-48116C15BAD5}" type="presParOf" srcId="{FDCB8175-6269-480D-A3F8-902F27C6168A}" destId="{25AD0CFC-C189-4D0A-B454-D9FDE4FEEE8B}" srcOrd="0" destOrd="0" presId="urn:microsoft.com/office/officeart/2005/8/layout/balance1"/>
    <dgm:cxn modelId="{335966BF-31EC-4B79-9961-0A450E8BD941}" type="presParOf" srcId="{FDCB8175-6269-480D-A3F8-902F27C6168A}" destId="{BBDCB020-B82C-4F33-93AB-F51606123C2E}" srcOrd="1" destOrd="0" presId="urn:microsoft.com/office/officeart/2005/8/layout/balance1"/>
    <dgm:cxn modelId="{1B2DD6B9-29BB-4713-BB2B-175272767857}" type="presParOf" srcId="{BBDCB020-B82C-4F33-93AB-F51606123C2E}" destId="{C155BB90-37C3-4269-B7E6-5B81BD4F25E1}" srcOrd="0" destOrd="0" presId="urn:microsoft.com/office/officeart/2005/8/layout/balance1"/>
    <dgm:cxn modelId="{0E807AEB-042B-4A9E-B7BF-DCAFEC333049}" type="presParOf" srcId="{BBDCB020-B82C-4F33-93AB-F51606123C2E}" destId="{3A396B30-7C15-4734-8E10-EB02E57A231E}" srcOrd="1" destOrd="0" presId="urn:microsoft.com/office/officeart/2005/8/layout/balance1"/>
    <dgm:cxn modelId="{2C8DE950-D66D-487C-841B-D2009B9E7A8B}" type="presParOf" srcId="{FDCB8175-6269-480D-A3F8-902F27C6168A}" destId="{EECCEBAC-DE4A-4363-AA5B-26201BB46EF7}" srcOrd="2" destOrd="0" presId="urn:microsoft.com/office/officeart/2005/8/layout/balance1"/>
    <dgm:cxn modelId="{31FC6FE2-3A7E-4BE3-A5DE-E4F0C18FFFAE}" type="presParOf" srcId="{EECCEBAC-DE4A-4363-AA5B-26201BB46EF7}" destId="{47A51717-0C31-46CB-862F-FF07FEAAA4EE}" srcOrd="0" destOrd="0" presId="urn:microsoft.com/office/officeart/2005/8/layout/balance1"/>
    <dgm:cxn modelId="{B0AEC433-65DE-429A-ABAE-88C4BA605C19}" type="presParOf" srcId="{EECCEBAC-DE4A-4363-AA5B-26201BB46EF7}" destId="{627D2CD0-DFDC-477F-B11A-D0A39C2C4F45}" srcOrd="1" destOrd="0" presId="urn:microsoft.com/office/officeart/2005/8/layout/balance1"/>
    <dgm:cxn modelId="{4E7BC613-197B-474D-AB74-85F244592D38}" type="presParOf" srcId="{EECCEBAC-DE4A-4363-AA5B-26201BB46EF7}" destId="{4AEA5E6E-F11E-4B1B-AFC6-3DA807FC999D}" srcOrd="2" destOrd="0" presId="urn:microsoft.com/office/officeart/2005/8/layout/balance1"/>
    <dgm:cxn modelId="{0607BB5A-7520-4768-BAEE-B4C28EFBF169}" type="presParOf" srcId="{EECCEBAC-DE4A-4363-AA5B-26201BB46EF7}" destId="{C5C53BE1-D146-41F9-958C-BA7F6B0536EF}" srcOrd="3" destOrd="0" presId="urn:microsoft.com/office/officeart/2005/8/layout/balance1"/>
    <dgm:cxn modelId="{AF3EAD0E-6737-4E2D-BC64-B9B7130B43C2}" type="presParOf" srcId="{EECCEBAC-DE4A-4363-AA5B-26201BB46EF7}" destId="{73AFF9CA-C0DC-4AEF-BC77-9EF90F89F827}" srcOrd="4" destOrd="0" presId="urn:microsoft.com/office/officeart/2005/8/layout/balance1"/>
    <dgm:cxn modelId="{E7FCB023-2094-495A-9699-A28CBEF410B2}" type="presParOf" srcId="{EECCEBAC-DE4A-4363-AA5B-26201BB46EF7}" destId="{07E993C6-7675-4BE0-B581-DBB5EFF364CB}" srcOrd="5" destOrd="0" presId="urn:microsoft.com/office/officeart/2005/8/layout/balance1"/>
    <dgm:cxn modelId="{6A532683-1859-4753-AFF3-93A7EF52E4D9}" type="presParOf" srcId="{EECCEBAC-DE4A-4363-AA5B-26201BB46EF7}" destId="{D10EBAAB-E5A1-4175-BFFC-D6123CED44DB}" srcOrd="6"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70971-50B7-470A-B3DD-92EA3745B7AE}">
      <dsp:nvSpPr>
        <dsp:cNvPr id="0" name=""/>
        <dsp:cNvSpPr/>
      </dsp:nvSpPr>
      <dsp:spPr>
        <a:xfrm>
          <a:off x="1212960" y="130882"/>
          <a:ext cx="1445633" cy="465791"/>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Pros</a:t>
          </a:r>
          <a:endParaRPr lang="en-US" sz="1900" kern="1200" dirty="0"/>
        </a:p>
      </dsp:txBody>
      <dsp:txXfrm>
        <a:off x="1226603" y="144525"/>
        <a:ext cx="1418347" cy="438505"/>
      </dsp:txXfrm>
    </dsp:sp>
    <dsp:sp modelId="{5231198C-75BD-4416-8FA6-52C6B67198C8}">
      <dsp:nvSpPr>
        <dsp:cNvPr id="0" name=""/>
        <dsp:cNvSpPr/>
      </dsp:nvSpPr>
      <dsp:spPr>
        <a:xfrm>
          <a:off x="3640488" y="143659"/>
          <a:ext cx="1445633" cy="44023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Cons</a:t>
          </a:r>
          <a:endParaRPr lang="en-US" sz="1900" kern="1200" dirty="0"/>
        </a:p>
      </dsp:txBody>
      <dsp:txXfrm>
        <a:off x="3653382" y="156553"/>
        <a:ext cx="1419845" cy="414447"/>
      </dsp:txXfrm>
    </dsp:sp>
    <dsp:sp modelId="{6D0FAF37-0C3F-4B7A-B804-605566FDE9DD}">
      <dsp:nvSpPr>
        <dsp:cNvPr id="0" name=""/>
        <dsp:cNvSpPr/>
      </dsp:nvSpPr>
      <dsp:spPr>
        <a:xfrm>
          <a:off x="2680724" y="3413300"/>
          <a:ext cx="602347" cy="602347"/>
        </a:xfrm>
        <a:prstGeom prst="triangl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35A43F-F086-4C22-BEDF-839812DF2D1A}">
      <dsp:nvSpPr>
        <dsp:cNvPr id="0" name=""/>
        <dsp:cNvSpPr/>
      </dsp:nvSpPr>
      <dsp:spPr>
        <a:xfrm rot="240000">
          <a:off x="1174305" y="3155188"/>
          <a:ext cx="3615186" cy="25279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467ADB-7AC2-45B1-A33C-2CCEC9A4154B}">
      <dsp:nvSpPr>
        <dsp:cNvPr id="0" name=""/>
        <dsp:cNvSpPr/>
      </dsp:nvSpPr>
      <dsp:spPr>
        <a:xfrm rot="240000">
          <a:off x="3344910" y="2523129"/>
          <a:ext cx="1442425" cy="6720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Varies by Staff</a:t>
          </a:r>
          <a:endParaRPr lang="en-US" sz="1200" kern="1200" dirty="0"/>
        </a:p>
      </dsp:txBody>
      <dsp:txXfrm>
        <a:off x="3377715" y="2555934"/>
        <a:ext cx="1376815" cy="606412"/>
      </dsp:txXfrm>
    </dsp:sp>
    <dsp:sp modelId="{1A9E8EF2-1E1D-4815-B957-025D096DE7A9}">
      <dsp:nvSpPr>
        <dsp:cNvPr id="0" name=""/>
        <dsp:cNvSpPr/>
      </dsp:nvSpPr>
      <dsp:spPr>
        <a:xfrm rot="240000">
          <a:off x="3397114" y="1800313"/>
          <a:ext cx="1442425" cy="6720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Subjective </a:t>
          </a:r>
        </a:p>
        <a:p>
          <a:pPr lvl="0" algn="ctr" defTabSz="533400">
            <a:lnSpc>
              <a:spcPct val="90000"/>
            </a:lnSpc>
            <a:spcBef>
              <a:spcPct val="0"/>
            </a:spcBef>
            <a:spcAft>
              <a:spcPct val="35000"/>
            </a:spcAft>
          </a:pPr>
          <a:r>
            <a:rPr lang="en-US" sz="1200" kern="1200" dirty="0" smtClean="0"/>
            <a:t>(Patient Complaints)</a:t>
          </a:r>
          <a:endParaRPr lang="en-US" sz="1200" kern="1200" dirty="0"/>
        </a:p>
      </dsp:txBody>
      <dsp:txXfrm>
        <a:off x="3429919" y="1833118"/>
        <a:ext cx="1376815" cy="606412"/>
      </dsp:txXfrm>
    </dsp:sp>
    <dsp:sp modelId="{9BD08DC4-090D-43D4-BE4B-769356BAAB46}">
      <dsp:nvSpPr>
        <dsp:cNvPr id="0" name=""/>
        <dsp:cNvSpPr/>
      </dsp:nvSpPr>
      <dsp:spPr>
        <a:xfrm rot="240000">
          <a:off x="3449317" y="1093559"/>
          <a:ext cx="1442425" cy="6720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Time Consuming</a:t>
          </a:r>
          <a:endParaRPr lang="en-US" sz="1200" kern="1200" dirty="0"/>
        </a:p>
      </dsp:txBody>
      <dsp:txXfrm>
        <a:off x="3482122" y="1126364"/>
        <a:ext cx="1376815" cy="606412"/>
      </dsp:txXfrm>
    </dsp:sp>
    <dsp:sp modelId="{0A09B667-0842-4312-B8C8-31A132890DD1}">
      <dsp:nvSpPr>
        <dsp:cNvPr id="0" name=""/>
        <dsp:cNvSpPr/>
      </dsp:nvSpPr>
      <dsp:spPr>
        <a:xfrm rot="240000">
          <a:off x="1276851" y="2378566"/>
          <a:ext cx="1442425" cy="6720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More Common </a:t>
          </a:r>
          <a:br>
            <a:rPr lang="en-US" sz="1200" kern="1200" dirty="0" smtClean="0"/>
          </a:br>
          <a:r>
            <a:rPr lang="en-US" sz="1200" kern="1200" dirty="0" smtClean="0"/>
            <a:t>(for now)</a:t>
          </a:r>
          <a:endParaRPr lang="en-US" sz="1200" kern="1200" dirty="0"/>
        </a:p>
      </dsp:txBody>
      <dsp:txXfrm>
        <a:off x="1309656" y="2411371"/>
        <a:ext cx="1376815" cy="606412"/>
      </dsp:txXfrm>
    </dsp:sp>
    <dsp:sp modelId="{D4332D04-7384-4A8C-AC08-0762FF9E0190}">
      <dsp:nvSpPr>
        <dsp:cNvPr id="0" name=""/>
        <dsp:cNvSpPr/>
      </dsp:nvSpPr>
      <dsp:spPr>
        <a:xfrm rot="240000">
          <a:off x="1329055" y="1655749"/>
          <a:ext cx="1442425" cy="6720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Specificity</a:t>
          </a:r>
          <a:endParaRPr lang="en-US" sz="1200" kern="1200" dirty="0"/>
        </a:p>
      </dsp:txBody>
      <dsp:txXfrm>
        <a:off x="1361860" y="1688554"/>
        <a:ext cx="1376815" cy="606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5BB90-37C3-4269-B7E6-5B81BD4F25E1}">
      <dsp:nvSpPr>
        <dsp:cNvPr id="0" name=""/>
        <dsp:cNvSpPr/>
      </dsp:nvSpPr>
      <dsp:spPr>
        <a:xfrm>
          <a:off x="139598" y="223985"/>
          <a:ext cx="1366113" cy="462042"/>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Pros</a:t>
          </a:r>
          <a:endParaRPr lang="en-US" sz="2000" kern="1200" dirty="0"/>
        </a:p>
      </dsp:txBody>
      <dsp:txXfrm>
        <a:off x="153131" y="237518"/>
        <a:ext cx="1339047" cy="434976"/>
      </dsp:txXfrm>
    </dsp:sp>
    <dsp:sp modelId="{3A396B30-7C15-4734-8E10-EB02E57A231E}">
      <dsp:nvSpPr>
        <dsp:cNvPr id="0" name=""/>
        <dsp:cNvSpPr/>
      </dsp:nvSpPr>
      <dsp:spPr>
        <a:xfrm>
          <a:off x="2057751" y="223318"/>
          <a:ext cx="1366113" cy="46340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Cons</a:t>
          </a:r>
          <a:endParaRPr lang="en-US" sz="2000" kern="1200" dirty="0"/>
        </a:p>
      </dsp:txBody>
      <dsp:txXfrm>
        <a:off x="2071324" y="236891"/>
        <a:ext cx="1338967" cy="436262"/>
      </dsp:txXfrm>
    </dsp:sp>
    <dsp:sp modelId="{627D2CD0-DFDC-477F-B11A-D0A39C2C4F45}">
      <dsp:nvSpPr>
        <dsp:cNvPr id="0" name=""/>
        <dsp:cNvSpPr/>
      </dsp:nvSpPr>
      <dsp:spPr>
        <a:xfrm>
          <a:off x="1550182" y="3508924"/>
          <a:ext cx="694395" cy="716042"/>
        </a:xfrm>
        <a:prstGeom prst="triangl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EA5E6E-F11E-4B1B-AFC6-3DA807FC999D}">
      <dsp:nvSpPr>
        <dsp:cNvPr id="0" name=""/>
        <dsp:cNvSpPr/>
      </dsp:nvSpPr>
      <dsp:spPr>
        <a:xfrm rot="21360000">
          <a:off x="189216" y="3306929"/>
          <a:ext cx="3416327" cy="2388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C53BE1-D146-41F9-958C-BA7F6B0536EF}">
      <dsp:nvSpPr>
        <dsp:cNvPr id="0" name=""/>
        <dsp:cNvSpPr/>
      </dsp:nvSpPr>
      <dsp:spPr>
        <a:xfrm rot="21360000">
          <a:off x="191253" y="2698613"/>
          <a:ext cx="1363082" cy="6350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Vital Signs</a:t>
          </a:r>
          <a:endParaRPr lang="en-US" sz="1400" kern="1200" dirty="0"/>
        </a:p>
      </dsp:txBody>
      <dsp:txXfrm>
        <a:off x="222254" y="2729614"/>
        <a:ext cx="1301080" cy="573055"/>
      </dsp:txXfrm>
    </dsp:sp>
    <dsp:sp modelId="{73AFF9CA-C0DC-4AEF-BC77-9EF90F89F827}">
      <dsp:nvSpPr>
        <dsp:cNvPr id="0" name=""/>
        <dsp:cNvSpPr/>
      </dsp:nvSpPr>
      <dsp:spPr>
        <a:xfrm rot="21360000">
          <a:off x="141921" y="2026572"/>
          <a:ext cx="1363082" cy="6350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Observable symptoms</a:t>
          </a:r>
          <a:endParaRPr lang="en-US" sz="1400" kern="1200" dirty="0"/>
        </a:p>
      </dsp:txBody>
      <dsp:txXfrm>
        <a:off x="172922" y="2057573"/>
        <a:ext cx="1301080" cy="573055"/>
      </dsp:txXfrm>
    </dsp:sp>
    <dsp:sp modelId="{07E993C6-7675-4BE0-B581-DBB5EFF364CB}">
      <dsp:nvSpPr>
        <dsp:cNvPr id="0" name=""/>
        <dsp:cNvSpPr/>
      </dsp:nvSpPr>
      <dsp:spPr>
        <a:xfrm rot="21360000">
          <a:off x="92589" y="1369711"/>
          <a:ext cx="1363082" cy="6350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Quicker</a:t>
          </a:r>
          <a:endParaRPr lang="en-US" sz="1400" kern="1200" dirty="0"/>
        </a:p>
      </dsp:txBody>
      <dsp:txXfrm>
        <a:off x="123590" y="1400712"/>
        <a:ext cx="1301080" cy="573055"/>
      </dsp:txXfrm>
    </dsp:sp>
    <dsp:sp modelId="{D10EBAAB-E5A1-4175-BFFC-D6123CED44DB}">
      <dsp:nvSpPr>
        <dsp:cNvPr id="0" name=""/>
        <dsp:cNvSpPr/>
      </dsp:nvSpPr>
      <dsp:spPr>
        <a:xfrm rot="21360000">
          <a:off x="1930249" y="2582678"/>
          <a:ext cx="1639386" cy="6157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Newer/Less familiar</a:t>
          </a:r>
          <a:br>
            <a:rPr lang="en-US" sz="1400" kern="1200" dirty="0" smtClean="0"/>
          </a:br>
          <a:r>
            <a:rPr lang="en-US" sz="1400" kern="1200" dirty="0" smtClean="0"/>
            <a:t>Protocol</a:t>
          </a:r>
          <a:endParaRPr lang="en-US" sz="1400" kern="1200" dirty="0"/>
        </a:p>
      </dsp:txBody>
      <dsp:txXfrm>
        <a:off x="1960307" y="2612736"/>
        <a:ext cx="1579270" cy="555620"/>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55BC88-7321-446E-A906-D77D15889B83}" type="datetimeFigureOut">
              <a:rPr lang="en-US" smtClean="0"/>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0E5CD7-F199-460F-A87F-684EECAECFFD}" type="slidenum">
              <a:rPr lang="en-US" smtClean="0"/>
              <a:t>‹#›</a:t>
            </a:fld>
            <a:endParaRPr lang="en-US"/>
          </a:p>
        </p:txBody>
      </p:sp>
    </p:spTree>
    <p:extLst>
      <p:ext uri="{BB962C8B-B14F-4D97-AF65-F5344CB8AC3E}">
        <p14:creationId xmlns:p14="http://schemas.microsoft.com/office/powerpoint/2010/main" val="4247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GABA:  gamma</a:t>
            </a:r>
            <a:r>
              <a:rPr lang="en-US" baseline="0" dirty="0" smtClean="0"/>
              <a:t> amino butyric acid; neurotransmitter. </a:t>
            </a:r>
            <a:r>
              <a:rPr lang="en-US" sz="1200" b="0" i="0" kern="1200" dirty="0" smtClean="0">
                <a:solidFill>
                  <a:schemeClr val="tx1"/>
                </a:solidFill>
                <a:effectLst/>
                <a:latin typeface="+mn-lt"/>
                <a:ea typeface="+mn-ea"/>
                <a:cs typeface="+mn-cs"/>
              </a:rPr>
              <a:t>Chronic ethanol use induces an insensitivity to GABA such that more inhibitor is required to maintain a constant inhibitory tone.</a:t>
            </a:r>
            <a:endParaRPr lang="en-US" baseline="0" dirty="0" smtClean="0"/>
          </a:p>
          <a:p>
            <a:endParaRPr lang="en-US" dirty="0" smtClean="0"/>
          </a:p>
          <a:p>
            <a:r>
              <a:rPr lang="en-US" dirty="0" smtClean="0"/>
              <a:t>Glutamate: amino acid, excitatory. </a:t>
            </a:r>
            <a:r>
              <a:rPr lang="en-US" sz="1200" b="0" i="0" kern="1200" dirty="0" smtClean="0">
                <a:solidFill>
                  <a:schemeClr val="tx1"/>
                </a:solidFill>
                <a:effectLst/>
                <a:latin typeface="+mn-lt"/>
                <a:ea typeface="+mn-ea"/>
                <a:cs typeface="+mn-cs"/>
              </a:rPr>
              <a:t> Ethanol inhibits glutamate-induced excitation. The brain will adapt by increasing the number of glutamate receptors in an attempt to maintain a normal state of arousal. Cessation of alcohol or a reduction from chronically elevated concentrations results in unregulated excess excitation.</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4</a:t>
            </a:fld>
            <a:endParaRPr lang="en-US"/>
          </a:p>
        </p:txBody>
      </p:sp>
    </p:spTree>
    <p:extLst>
      <p:ext uri="{BB962C8B-B14F-4D97-AF65-F5344CB8AC3E}">
        <p14:creationId xmlns:p14="http://schemas.microsoft.com/office/powerpoint/2010/main" val="2498282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a:t>
            </a:r>
            <a:r>
              <a:rPr lang="en-US" baseline="0" dirty="0" smtClean="0"/>
              <a:t> score 12 or 16</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16</a:t>
            </a:fld>
            <a:endParaRPr lang="en-US"/>
          </a:p>
        </p:txBody>
      </p:sp>
    </p:spTree>
    <p:extLst>
      <p:ext uri="{BB962C8B-B14F-4D97-AF65-F5344CB8AC3E}">
        <p14:creationId xmlns:p14="http://schemas.microsoft.com/office/powerpoint/2010/main" val="3572945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Patient’s new score is 12, but since YOU are </a:t>
            </a:r>
            <a:r>
              <a:rPr lang="en-US" smtClean="0"/>
              <a:t>expressing concern,</a:t>
            </a:r>
            <a:r>
              <a:rPr lang="en-US" baseline="0" smtClean="0"/>
              <a:t> actually a </a:t>
            </a:r>
            <a:r>
              <a:rPr lang="en-US" smtClean="0"/>
              <a:t>16</a:t>
            </a:r>
            <a:r>
              <a:rPr lang="en-US" dirty="0" smtClean="0"/>
              <a:t>….</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17</a:t>
            </a:fld>
            <a:endParaRPr lang="en-US"/>
          </a:p>
        </p:txBody>
      </p:sp>
    </p:spTree>
    <p:extLst>
      <p:ext uri="{BB962C8B-B14F-4D97-AF65-F5344CB8AC3E}">
        <p14:creationId xmlns:p14="http://schemas.microsoft.com/office/powerpoint/2010/main" val="970492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a:t>
            </a:r>
            <a:r>
              <a:rPr lang="en-US" baseline="0" dirty="0" smtClean="0"/>
              <a:t> my patients are coming to me, ready to stop using alcohol, but not everyone is IN withdrawal by the time they come see me.</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19</a:t>
            </a:fld>
            <a:endParaRPr lang="en-US"/>
          </a:p>
        </p:txBody>
      </p:sp>
    </p:spTree>
    <p:extLst>
      <p:ext uri="{BB962C8B-B14F-4D97-AF65-F5344CB8AC3E}">
        <p14:creationId xmlns:p14="http://schemas.microsoft.com/office/powerpoint/2010/main" val="1562906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NOTE: Maximum score = 10. This instrument is intended as a screening tool. The greater the number of positive findings, the higher the risk for development of alcohol withdrawal syndromes (AWS). A score of ≥4 suggests high risk for moderate to severe AWS; prophylaxis and/or treatment may be indicated.</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20</a:t>
            </a:fld>
            <a:endParaRPr lang="en-US"/>
          </a:p>
        </p:txBody>
      </p:sp>
    </p:spTree>
    <p:extLst>
      <p:ext uri="{BB962C8B-B14F-4D97-AF65-F5344CB8AC3E}">
        <p14:creationId xmlns:p14="http://schemas.microsoft.com/office/powerpoint/2010/main" val="3852713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 patient is already</a:t>
            </a:r>
            <a:r>
              <a:rPr lang="en-US" baseline="0" dirty="0" smtClean="0"/>
              <a:t> complaining of withdrawal, we use these!</a:t>
            </a:r>
            <a:endParaRPr lang="en-US" dirty="0" smtClean="0"/>
          </a:p>
          <a:p>
            <a:endParaRPr lang="en-US" dirty="0" smtClean="0"/>
          </a:p>
          <a:p>
            <a:r>
              <a:rPr lang="en-US" dirty="0" smtClean="0"/>
              <a:t>Interpretation:</a:t>
            </a:r>
          </a:p>
          <a:p>
            <a:r>
              <a:rPr lang="en-US" dirty="0" smtClean="0"/>
              <a:t>&lt;8 indicates</a:t>
            </a:r>
            <a:r>
              <a:rPr lang="en-US" baseline="0" dirty="0" smtClean="0"/>
              <a:t> mild withdrawal</a:t>
            </a:r>
          </a:p>
          <a:p>
            <a:r>
              <a:rPr lang="en-US" baseline="0" dirty="0" smtClean="0"/>
              <a:t>&lt;15 indicates moderate withdrawal</a:t>
            </a:r>
          </a:p>
          <a:p>
            <a:r>
              <a:rPr lang="en-US" baseline="0" dirty="0" smtClean="0"/>
              <a:t>15 or above indicates severe withdrawal, with possible impending DTs</a:t>
            </a:r>
          </a:p>
          <a:p>
            <a:endParaRPr lang="en-US" baseline="0" dirty="0" smtClean="0"/>
          </a:p>
          <a:p>
            <a:r>
              <a:rPr lang="en-US" baseline="0" dirty="0" smtClean="0"/>
              <a:t>0-7 scale, except for orientation</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21</a:t>
            </a:fld>
            <a:endParaRPr lang="en-US"/>
          </a:p>
        </p:txBody>
      </p:sp>
    </p:spTree>
    <p:extLst>
      <p:ext uri="{BB962C8B-B14F-4D97-AF65-F5344CB8AC3E}">
        <p14:creationId xmlns:p14="http://schemas.microsoft.com/office/powerpoint/2010/main" val="2866954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Allows</a:t>
            </a:r>
            <a:r>
              <a:rPr lang="en-US" baseline="0" dirty="0" smtClean="0"/>
              <a:t> for faster time to medication (reduced by a day)</a:t>
            </a:r>
          </a:p>
          <a:p>
            <a:r>
              <a:rPr lang="en-US" baseline="0" dirty="0" smtClean="0"/>
              <a:t>Can be done on patients that aren’t able to respond (i.e. ICU)</a:t>
            </a:r>
          </a:p>
          <a:p>
            <a:r>
              <a:rPr lang="en-US" baseline="0" dirty="0" smtClean="0"/>
              <a:t>SEWS is about a decade newer than CIWA, and is being implanted more and more</a:t>
            </a:r>
            <a:endParaRPr lang="en-US" dirty="0" smtClean="0"/>
          </a:p>
          <a:p>
            <a:endParaRPr lang="en-US" dirty="0" smtClean="0"/>
          </a:p>
          <a:p>
            <a:r>
              <a:rPr lang="en-US" dirty="0" smtClean="0"/>
              <a:t>Interpretation:</a:t>
            </a:r>
          </a:p>
          <a:p>
            <a:r>
              <a:rPr lang="en-US" dirty="0" smtClean="0"/>
              <a:t>&lt;5 is lower risk of withdrawal</a:t>
            </a:r>
          </a:p>
          <a:p>
            <a:r>
              <a:rPr lang="en-US" dirty="0" smtClean="0"/>
              <a:t>6-11 is moderate risk for withdrawal</a:t>
            </a:r>
          </a:p>
          <a:p>
            <a:r>
              <a:rPr lang="en-US" dirty="0" smtClean="0"/>
              <a:t>12 or more is high risk</a:t>
            </a:r>
          </a:p>
        </p:txBody>
      </p:sp>
      <p:sp>
        <p:nvSpPr>
          <p:cNvPr id="4" name="Slide Number Placeholder 3"/>
          <p:cNvSpPr>
            <a:spLocks noGrp="1"/>
          </p:cNvSpPr>
          <p:nvPr>
            <p:ph type="sldNum" sz="quarter" idx="10"/>
          </p:nvPr>
        </p:nvSpPr>
        <p:spPr/>
        <p:txBody>
          <a:bodyPr/>
          <a:lstStyle/>
          <a:p>
            <a:fld id="{7E0E5CD7-F199-460F-A87F-684EECAECFFD}" type="slidenum">
              <a:rPr lang="en-US" smtClean="0"/>
              <a:t>22</a:t>
            </a:fld>
            <a:endParaRPr lang="en-US"/>
          </a:p>
        </p:txBody>
      </p:sp>
    </p:spTree>
    <p:extLst>
      <p:ext uri="{BB962C8B-B14F-4D97-AF65-F5344CB8AC3E}">
        <p14:creationId xmlns:p14="http://schemas.microsoft.com/office/powerpoint/2010/main" val="2651023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24</a:t>
            </a:fld>
            <a:endParaRPr lang="en-US"/>
          </a:p>
        </p:txBody>
      </p:sp>
    </p:spTree>
    <p:extLst>
      <p:ext uri="{BB962C8B-B14F-4D97-AF65-F5344CB8AC3E}">
        <p14:creationId xmlns:p14="http://schemas.microsoft.com/office/powerpoint/2010/main" val="3125163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Fasciculations</a:t>
            </a:r>
            <a:r>
              <a:rPr lang="en-US" sz="1200" b="0" i="0" kern="1200" dirty="0" smtClean="0">
                <a:solidFill>
                  <a:schemeClr val="tx1"/>
                </a:solidFill>
                <a:effectLst/>
                <a:latin typeface="+mn-lt"/>
                <a:ea typeface="+mn-ea"/>
                <a:cs typeface="+mn-cs"/>
              </a:rPr>
              <a:t> of the tongue, or lingual </a:t>
            </a:r>
            <a:r>
              <a:rPr lang="en-US" sz="1200" b="0" i="0" kern="1200" dirty="0" err="1" smtClean="0">
                <a:solidFill>
                  <a:schemeClr val="tx1"/>
                </a:solidFill>
                <a:effectLst/>
                <a:latin typeface="+mn-lt"/>
                <a:ea typeface="+mn-ea"/>
                <a:cs typeface="+mn-cs"/>
              </a:rPr>
              <a:t>fasciculations</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25</a:t>
            </a:fld>
            <a:endParaRPr lang="en-US"/>
          </a:p>
        </p:txBody>
      </p:sp>
    </p:spTree>
    <p:extLst>
      <p:ext uri="{BB962C8B-B14F-4D97-AF65-F5344CB8AC3E}">
        <p14:creationId xmlns:p14="http://schemas.microsoft.com/office/powerpoint/2010/main" val="1296966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CIWA: 12</a:t>
            </a:r>
          </a:p>
          <a:p>
            <a:endParaRPr lang="en-US" dirty="0" smtClean="0"/>
          </a:p>
          <a:p>
            <a:r>
              <a:rPr lang="en-US" dirty="0" smtClean="0"/>
              <a:t>SEWS: 13</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26</a:t>
            </a:fld>
            <a:endParaRPr lang="en-US"/>
          </a:p>
        </p:txBody>
      </p:sp>
    </p:spTree>
    <p:extLst>
      <p:ext uri="{BB962C8B-B14F-4D97-AF65-F5344CB8AC3E}">
        <p14:creationId xmlns:p14="http://schemas.microsoft.com/office/powerpoint/2010/main" val="1597228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 repeat that: We do not use breathalyzers or BALs</a:t>
            </a:r>
            <a:r>
              <a:rPr lang="en-US" baseline="0" dirty="0" smtClean="0"/>
              <a:t> to assess WITHDRAWAL STATUS.</a:t>
            </a:r>
          </a:p>
          <a:p>
            <a:endParaRPr lang="en-US" baseline="0" dirty="0" smtClean="0"/>
          </a:p>
          <a:p>
            <a:r>
              <a:rPr lang="en-US" baseline="0" dirty="0" smtClean="0"/>
              <a:t>If my patient tells me they had a drink before the got off the elevator for today’s appointment, will they be at risk for withdrawal right now?  It all depends on when was the last drink before that one!</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27</a:t>
            </a:fld>
            <a:endParaRPr lang="en-US"/>
          </a:p>
        </p:txBody>
      </p:sp>
    </p:spTree>
    <p:extLst>
      <p:ext uri="{BB962C8B-B14F-4D97-AF65-F5344CB8AC3E}">
        <p14:creationId xmlns:p14="http://schemas.microsoft.com/office/powerpoint/2010/main" val="2621061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Panic.  This entire slide is just to remind</a:t>
            </a:r>
            <a:r>
              <a:rPr lang="en-US" baseline="0" dirty="0" smtClean="0"/>
              <a:t> us all of this one point…  To increase GABA, we should avoid alcohol.  Patients consuming a lot of alcohol will have depleted levels of GABA as well as an insensitivity to GABA.</a:t>
            </a:r>
          </a:p>
          <a:p>
            <a:endParaRPr lang="en-US" baseline="0" dirty="0" smtClean="0"/>
          </a:p>
          <a:p>
            <a:r>
              <a:rPr lang="en-US" baseline="0" dirty="0" smtClean="0"/>
              <a:t>The GABA receptor complex has highly specific binding sites for ethanol</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5</a:t>
            </a:fld>
            <a:endParaRPr lang="en-US"/>
          </a:p>
        </p:txBody>
      </p:sp>
    </p:spTree>
    <p:extLst>
      <p:ext uri="{BB962C8B-B14F-4D97-AF65-F5344CB8AC3E}">
        <p14:creationId xmlns:p14="http://schemas.microsoft.com/office/powerpoint/2010/main" val="4145040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patient about their</a:t>
            </a:r>
            <a:r>
              <a:rPr lang="en-US" baseline="0" dirty="0" smtClean="0"/>
              <a:t> experiences with the symptoms- they are the experts, and they typically know exactly when the symptoms will start.</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28</a:t>
            </a:fld>
            <a:endParaRPr lang="en-US"/>
          </a:p>
        </p:txBody>
      </p:sp>
    </p:spTree>
    <p:extLst>
      <p:ext uri="{BB962C8B-B14F-4D97-AF65-F5344CB8AC3E}">
        <p14:creationId xmlns:p14="http://schemas.microsoft.com/office/powerpoint/2010/main" val="3686777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that symptoms develop in the setting of acute reduction or abstinence from </a:t>
            </a:r>
            <a:r>
              <a:rPr lang="en-US" dirty="0" err="1" smtClean="0"/>
              <a:t>EtOH</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30</a:t>
            </a:fld>
            <a:endParaRPr lang="en-US"/>
          </a:p>
        </p:txBody>
      </p:sp>
    </p:spTree>
    <p:extLst>
      <p:ext uri="{BB962C8B-B14F-4D97-AF65-F5344CB8AC3E}">
        <p14:creationId xmlns:p14="http://schemas.microsoft.com/office/powerpoint/2010/main" val="1730968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our treatments, we are looking for this… A positive allosteric modulating effect.</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39</a:t>
            </a:fld>
            <a:endParaRPr lang="en-US"/>
          </a:p>
        </p:txBody>
      </p:sp>
    </p:spTree>
    <p:extLst>
      <p:ext uri="{BB962C8B-B14F-4D97-AF65-F5344CB8AC3E}">
        <p14:creationId xmlns:p14="http://schemas.microsoft.com/office/powerpoint/2010/main" val="912272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crosses</a:t>
            </a:r>
            <a:r>
              <a:rPr lang="en-US" baseline="0" dirty="0" smtClean="0"/>
              <a:t> the blood-brain barrier quickly, which makes it effective, but also releases dopamine, which makes it potentially problematic!  When the brain learns that making you feel anxious results in taking a fast-acting benzo, that effect gets reinforced!  The brain loves dopamine, and it also loves efficiency…</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41</a:t>
            </a:fld>
            <a:endParaRPr lang="en-US"/>
          </a:p>
        </p:txBody>
      </p:sp>
    </p:spTree>
    <p:extLst>
      <p:ext uri="{BB962C8B-B14F-4D97-AF65-F5344CB8AC3E}">
        <p14:creationId xmlns:p14="http://schemas.microsoft.com/office/powerpoint/2010/main" val="2919355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what a</a:t>
            </a:r>
            <a:r>
              <a:rPr lang="en-US" baseline="0" dirty="0" smtClean="0"/>
              <a:t> lorazepam, symptom driven treatment protocol may look like.  Frequent reassessments are needed.</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42</a:t>
            </a:fld>
            <a:endParaRPr lang="en-US"/>
          </a:p>
        </p:txBody>
      </p:sp>
    </p:spTree>
    <p:extLst>
      <p:ext uri="{BB962C8B-B14F-4D97-AF65-F5344CB8AC3E}">
        <p14:creationId xmlns:p14="http://schemas.microsoft.com/office/powerpoint/2010/main" val="1969013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Enough about these… Lets talk about what I actually</a:t>
            </a:r>
            <a:r>
              <a:rPr lang="en-US" baseline="0" dirty="0" smtClean="0"/>
              <a:t> use in clinic</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45</a:t>
            </a:fld>
            <a:endParaRPr lang="en-US"/>
          </a:p>
        </p:txBody>
      </p:sp>
    </p:spTree>
    <p:extLst>
      <p:ext uri="{BB962C8B-B14F-4D97-AF65-F5344CB8AC3E}">
        <p14:creationId xmlns:p14="http://schemas.microsoft.com/office/powerpoint/2010/main" val="59209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some recommendations to start off on a very high dose, like 1200</a:t>
            </a:r>
            <a:r>
              <a:rPr lang="en-US" baseline="0" dirty="0" smtClean="0"/>
              <a:t> mg per day, then drop by 300 mg per day, going from every 6 hours to every 8 hours.  This is very complicated, and forces providers to Rx large quantities of 300 mg capsules.  Since there is an abuse potential with this medication, I recommend as few tablets as possible.  I usually send #12…</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46</a:t>
            </a:fld>
            <a:endParaRPr lang="en-US"/>
          </a:p>
        </p:txBody>
      </p:sp>
    </p:spTree>
    <p:extLst>
      <p:ext uri="{BB962C8B-B14F-4D97-AF65-F5344CB8AC3E}">
        <p14:creationId xmlns:p14="http://schemas.microsoft.com/office/powerpoint/2010/main" val="2870375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patients assume</a:t>
            </a:r>
            <a:r>
              <a:rPr lang="en-US" baseline="0" dirty="0" smtClean="0"/>
              <a:t> they are experiencing prolonged withdrawal symptoms, but it is actually an unmasked essential tremor.</a:t>
            </a:r>
          </a:p>
          <a:p>
            <a:endParaRPr lang="en-US" baseline="0" dirty="0" smtClean="0"/>
          </a:p>
          <a:p>
            <a:r>
              <a:rPr lang="en-US" baseline="0" dirty="0" smtClean="0"/>
              <a:t>Lets talk about some other treatment points…</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49</a:t>
            </a:fld>
            <a:endParaRPr lang="en-US"/>
          </a:p>
        </p:txBody>
      </p:sp>
    </p:spTree>
    <p:extLst>
      <p:ext uri="{BB962C8B-B14F-4D97-AF65-F5344CB8AC3E}">
        <p14:creationId xmlns:p14="http://schemas.microsoft.com/office/powerpoint/2010/main" val="1899497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this?!</a:t>
            </a:r>
          </a:p>
          <a:p>
            <a:r>
              <a:rPr lang="en-US" dirty="0" smtClean="0"/>
              <a:t>Luxury, on demand IV fluids for your hangover needs!</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50</a:t>
            </a:fld>
            <a:endParaRPr lang="en-US"/>
          </a:p>
        </p:txBody>
      </p:sp>
    </p:spTree>
    <p:extLst>
      <p:ext uri="{BB962C8B-B14F-4D97-AF65-F5344CB8AC3E}">
        <p14:creationId xmlns:p14="http://schemas.microsoft.com/office/powerpoint/2010/main" val="3432458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51</a:t>
            </a:fld>
            <a:endParaRPr lang="en-US"/>
          </a:p>
        </p:txBody>
      </p:sp>
    </p:spTree>
    <p:extLst>
      <p:ext uri="{BB962C8B-B14F-4D97-AF65-F5344CB8AC3E}">
        <p14:creationId xmlns:p14="http://schemas.microsoft.com/office/powerpoint/2010/main" val="1632540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6</a:t>
            </a:fld>
            <a:endParaRPr lang="en-US"/>
          </a:p>
        </p:txBody>
      </p:sp>
    </p:spTree>
    <p:extLst>
      <p:ext uri="{BB962C8B-B14F-4D97-AF65-F5344CB8AC3E}">
        <p14:creationId xmlns:p14="http://schemas.microsoft.com/office/powerpoint/2010/main" val="3100943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serotonin receptor antagonists and reuptake inhibitors (SARIs)</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57</a:t>
            </a:fld>
            <a:endParaRPr lang="en-US"/>
          </a:p>
        </p:txBody>
      </p:sp>
    </p:spTree>
    <p:extLst>
      <p:ext uri="{BB962C8B-B14F-4D97-AF65-F5344CB8AC3E}">
        <p14:creationId xmlns:p14="http://schemas.microsoft.com/office/powerpoint/2010/main" val="2125788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59</a:t>
            </a:fld>
            <a:endParaRPr lang="en-US"/>
          </a:p>
        </p:txBody>
      </p:sp>
    </p:spTree>
    <p:extLst>
      <p:ext uri="{BB962C8B-B14F-4D97-AF65-F5344CB8AC3E}">
        <p14:creationId xmlns:p14="http://schemas.microsoft.com/office/powerpoint/2010/main" val="3984761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7</a:t>
            </a:fld>
            <a:endParaRPr lang="en-US"/>
          </a:p>
        </p:txBody>
      </p:sp>
    </p:spTree>
    <p:extLst>
      <p:ext uri="{BB962C8B-B14F-4D97-AF65-F5344CB8AC3E}">
        <p14:creationId xmlns:p14="http://schemas.microsoft.com/office/powerpoint/2010/main" val="1278152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Chronic ethanol use induces an insensitivity to GABA so more inhibitor is required to maintain a constant inhibitory tone. As alcohol tolerance develops, the individual retains arousal at alcohol concentrations that would normally produce lethargy or even coma in relatively alcohol-naïve individuals.</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8</a:t>
            </a:fld>
            <a:endParaRPr lang="en-US"/>
          </a:p>
        </p:txBody>
      </p:sp>
    </p:spTree>
    <p:extLst>
      <p:ext uri="{BB962C8B-B14F-4D97-AF65-F5344CB8AC3E}">
        <p14:creationId xmlns:p14="http://schemas.microsoft.com/office/powerpoint/2010/main" val="401306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Up To Date: </a:t>
            </a:r>
            <a:r>
              <a:rPr lang="en-US" sz="1200" b="0" i="0" kern="1200" dirty="0" smtClean="0">
                <a:solidFill>
                  <a:schemeClr val="tx1"/>
                </a:solidFill>
                <a:effectLst/>
                <a:latin typeface="+mn-lt"/>
                <a:ea typeface="+mn-ea"/>
                <a:cs typeface="+mn-cs"/>
              </a:rPr>
              <a:t>symptoms and signs of withdrawal can develop with abstinence after as little as a few weeks of consistent, heavy alcohol use</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9</a:t>
            </a:fld>
            <a:endParaRPr lang="en-US"/>
          </a:p>
        </p:txBody>
      </p:sp>
    </p:spTree>
    <p:extLst>
      <p:ext uri="{BB962C8B-B14F-4D97-AF65-F5344CB8AC3E}">
        <p14:creationId xmlns:p14="http://schemas.microsoft.com/office/powerpoint/2010/main" val="76615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that we have a refresher on the basics</a:t>
            </a:r>
            <a:r>
              <a:rPr lang="en-US" baseline="0" dirty="0" smtClean="0"/>
              <a:t> of alcohol, lets think about how we are addressing alcohol use.</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11</a:t>
            </a:fld>
            <a:endParaRPr lang="en-US"/>
          </a:p>
        </p:txBody>
      </p:sp>
    </p:spTree>
    <p:extLst>
      <p:ext uri="{BB962C8B-B14F-4D97-AF65-F5344CB8AC3E}">
        <p14:creationId xmlns:p14="http://schemas.microsoft.com/office/powerpoint/2010/main" val="3819543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Quick</a:t>
            </a:r>
            <a:r>
              <a:rPr lang="en-US" baseline="0" dirty="0" smtClean="0"/>
              <a:t> screening, maybe used annually</a:t>
            </a:r>
          </a:p>
          <a:p>
            <a:r>
              <a:rPr lang="en-US" baseline="0" dirty="0" smtClean="0"/>
              <a:t>Appreciate that the SBIRT includes other substances</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13</a:t>
            </a:fld>
            <a:endParaRPr lang="en-US"/>
          </a:p>
        </p:txBody>
      </p:sp>
    </p:spTree>
    <p:extLst>
      <p:ext uri="{BB962C8B-B14F-4D97-AF65-F5344CB8AC3E}">
        <p14:creationId xmlns:p14="http://schemas.microsoft.com/office/powerpoint/2010/main" val="2740908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 gave herself between 0 and 1 on the amount.  I always</a:t>
            </a:r>
            <a:r>
              <a:rPr lang="en-US" baseline="0" dirty="0" smtClean="0"/>
              <a:t> round up!</a:t>
            </a:r>
          </a:p>
          <a:p>
            <a:endParaRPr lang="en-US" baseline="0" dirty="0" smtClean="0"/>
          </a:p>
          <a:p>
            <a:r>
              <a:rPr lang="en-US" baseline="0" dirty="0" smtClean="0"/>
              <a:t>Her score is elevated, so lets do a more in-depth screening…</a:t>
            </a:r>
            <a:endParaRPr lang="en-US" dirty="0"/>
          </a:p>
        </p:txBody>
      </p:sp>
      <p:sp>
        <p:nvSpPr>
          <p:cNvPr id="4" name="Slide Number Placeholder 3"/>
          <p:cNvSpPr>
            <a:spLocks noGrp="1"/>
          </p:cNvSpPr>
          <p:nvPr>
            <p:ph type="sldNum" sz="quarter" idx="10"/>
          </p:nvPr>
        </p:nvSpPr>
        <p:spPr/>
        <p:txBody>
          <a:bodyPr/>
          <a:lstStyle/>
          <a:p>
            <a:fld id="{7E0E5CD7-F199-460F-A87F-684EECAECFFD}" type="slidenum">
              <a:rPr lang="en-US" smtClean="0"/>
              <a:t>15</a:t>
            </a:fld>
            <a:endParaRPr lang="en-US"/>
          </a:p>
        </p:txBody>
      </p:sp>
    </p:spTree>
    <p:extLst>
      <p:ext uri="{BB962C8B-B14F-4D97-AF65-F5344CB8AC3E}">
        <p14:creationId xmlns:p14="http://schemas.microsoft.com/office/powerpoint/2010/main" val="2958429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98411FE-8272-4371-83D6-BD45BFCE2187}" type="datetimeFigureOut">
              <a:rPr lang="en-US" smtClean="0"/>
              <a:t>6/4/2025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5A46AC-1B18-4C3A-A822-15BAF69C3360}" type="slidenum">
              <a:rPr lang="en-US" smtClean="0"/>
              <a:t>‹#›</a:t>
            </a:fld>
            <a:endParaRPr lang="en-US"/>
          </a:p>
        </p:txBody>
      </p:sp>
    </p:spTree>
    <p:extLst>
      <p:ext uri="{BB962C8B-B14F-4D97-AF65-F5344CB8AC3E}">
        <p14:creationId xmlns:p14="http://schemas.microsoft.com/office/powerpoint/2010/main" val="2524996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8411FE-8272-4371-83D6-BD45BFCE2187}"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5A46AC-1B18-4C3A-A822-15BAF69C3360}" type="slidenum">
              <a:rPr lang="en-US" smtClean="0"/>
              <a:t>‹#›</a:t>
            </a:fld>
            <a:endParaRPr lang="en-US"/>
          </a:p>
        </p:txBody>
      </p:sp>
    </p:spTree>
    <p:extLst>
      <p:ext uri="{BB962C8B-B14F-4D97-AF65-F5344CB8AC3E}">
        <p14:creationId xmlns:p14="http://schemas.microsoft.com/office/powerpoint/2010/main" val="3526497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8411FE-8272-4371-83D6-BD45BFCE2187}"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5A46AC-1B18-4C3A-A822-15BAF69C3360}" type="slidenum">
              <a:rPr lang="en-US" smtClean="0"/>
              <a:t>‹#›</a:t>
            </a:fld>
            <a:endParaRPr lang="en-US"/>
          </a:p>
        </p:txBody>
      </p:sp>
    </p:spTree>
    <p:extLst>
      <p:ext uri="{BB962C8B-B14F-4D97-AF65-F5344CB8AC3E}">
        <p14:creationId xmlns:p14="http://schemas.microsoft.com/office/powerpoint/2010/main" val="2314469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98411FE-8272-4371-83D6-BD45BFCE2187}" type="datetimeFigureOut">
              <a:rPr lang="en-US" smtClean="0"/>
              <a:t>6/4/2025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5A46AC-1B18-4C3A-A822-15BAF69C3360}" type="slidenum">
              <a:rPr lang="en-US" smtClean="0"/>
              <a:t>‹#›</a:t>
            </a:fld>
            <a:endParaRPr lang="en-US"/>
          </a:p>
        </p:txBody>
      </p:sp>
    </p:spTree>
    <p:extLst>
      <p:ext uri="{BB962C8B-B14F-4D97-AF65-F5344CB8AC3E}">
        <p14:creationId xmlns:p14="http://schemas.microsoft.com/office/powerpoint/2010/main" val="1290235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7" name="Date Placeholder 6"/>
          <p:cNvSpPr>
            <a:spLocks noGrp="1"/>
          </p:cNvSpPr>
          <p:nvPr>
            <p:ph type="dt" sz="half" idx="10"/>
          </p:nvPr>
        </p:nvSpPr>
        <p:spPr/>
        <p:txBody>
          <a:bodyPr/>
          <a:lstStyle/>
          <a:p>
            <a:fld id="{E98411FE-8272-4371-83D6-BD45BFCE2187}" type="datetimeFigureOut">
              <a:rPr lang="en-US" smtClean="0"/>
              <a:t>6/4/2025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5A46AC-1B18-4C3A-A822-15BAF69C3360}" type="slidenum">
              <a:rPr lang="en-US" smtClean="0"/>
              <a:t>‹#›</a:t>
            </a:fld>
            <a:endParaRPr lang="en-US"/>
          </a:p>
        </p:txBody>
      </p:sp>
    </p:spTree>
    <p:extLst>
      <p:ext uri="{BB962C8B-B14F-4D97-AF65-F5344CB8AC3E}">
        <p14:creationId xmlns:p14="http://schemas.microsoft.com/office/powerpoint/2010/main" val="1994424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E98411FE-8272-4371-83D6-BD45BFCE2187}" type="datetimeFigureOut">
              <a:rPr lang="en-US" smtClean="0"/>
              <a:t>6/4/2025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95A46AC-1B18-4C3A-A822-15BAF69C3360}" type="slidenum">
              <a:rPr lang="en-US" smtClean="0"/>
              <a:t>‹#›</a:t>
            </a:fld>
            <a:endParaRPr lang="en-US"/>
          </a:p>
        </p:txBody>
      </p:sp>
    </p:spTree>
    <p:extLst>
      <p:ext uri="{BB962C8B-B14F-4D97-AF65-F5344CB8AC3E}">
        <p14:creationId xmlns:p14="http://schemas.microsoft.com/office/powerpoint/2010/main" val="3763008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6"/>
          <p:cNvSpPr>
            <a:spLocks noGrp="1"/>
          </p:cNvSpPr>
          <p:nvPr>
            <p:ph type="dt" sz="half" idx="10"/>
          </p:nvPr>
        </p:nvSpPr>
        <p:spPr/>
        <p:txBody>
          <a:bodyPr/>
          <a:lstStyle/>
          <a:p>
            <a:fld id="{E98411FE-8272-4371-83D6-BD45BFCE2187}" type="datetimeFigureOut">
              <a:rPr lang="en-US" smtClean="0"/>
              <a:t>6/4/2025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5A46AC-1B18-4C3A-A822-15BAF69C3360}"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974441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98411FE-8272-4371-83D6-BD45BFCE2187}" type="datetimeFigureOut">
              <a:rPr lang="en-US" smtClean="0"/>
              <a:t>6/4/2025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5A46AC-1B18-4C3A-A822-15BAF69C3360}" type="slidenum">
              <a:rPr lang="en-US" smtClean="0"/>
              <a:t>‹#›</a:t>
            </a:fld>
            <a:endParaRPr lang="en-US"/>
          </a:p>
        </p:txBody>
      </p:sp>
    </p:spTree>
    <p:extLst>
      <p:ext uri="{BB962C8B-B14F-4D97-AF65-F5344CB8AC3E}">
        <p14:creationId xmlns:p14="http://schemas.microsoft.com/office/powerpoint/2010/main" val="2386209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411FE-8272-4371-83D6-BD45BFCE2187}" type="datetimeFigureOut">
              <a:rPr lang="en-US" smtClean="0"/>
              <a:t>6/4/2025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5A46AC-1B18-4C3A-A822-15BAF69C3360}" type="slidenum">
              <a:rPr lang="en-US" smtClean="0"/>
              <a:t>‹#›</a:t>
            </a:fld>
            <a:endParaRPr lang="en-US"/>
          </a:p>
        </p:txBody>
      </p:sp>
    </p:spTree>
    <p:extLst>
      <p:ext uri="{BB962C8B-B14F-4D97-AF65-F5344CB8AC3E}">
        <p14:creationId xmlns:p14="http://schemas.microsoft.com/office/powerpoint/2010/main" val="1958434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2"/>
      </p:bgRef>
    </p:bg>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9" name="Date Placeholder 8"/>
          <p:cNvSpPr>
            <a:spLocks noGrp="1"/>
          </p:cNvSpPr>
          <p:nvPr>
            <p:ph type="dt" sz="half" idx="10"/>
          </p:nvPr>
        </p:nvSpPr>
        <p:spPr/>
        <p:txBody>
          <a:bodyPr/>
          <a:lstStyle/>
          <a:p>
            <a:fld id="{E98411FE-8272-4371-83D6-BD45BFCE2187}" type="datetimeFigureOut">
              <a:rPr lang="en-US" smtClean="0"/>
              <a:t>6/4/2025</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B95A46AC-1B18-4C3A-A822-15BAF69C3360}" type="slidenum">
              <a:rPr lang="en-US" smtClean="0"/>
              <a:t>‹#›</a:t>
            </a:fld>
            <a:endParaRPr lang="en-US"/>
          </a:p>
        </p:txBody>
      </p:sp>
    </p:spTree>
    <p:extLst>
      <p:ext uri="{BB962C8B-B14F-4D97-AF65-F5344CB8AC3E}">
        <p14:creationId xmlns:p14="http://schemas.microsoft.com/office/powerpoint/2010/main" val="717342258"/>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tx1">
              <a:lumMod val="8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E98411FE-8272-4371-83D6-BD45BFCE2187}" type="datetimeFigureOut">
              <a:rPr lang="en-US" smtClean="0"/>
              <a:t>6/4/2025</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B95A46AC-1B18-4C3A-A822-15BAF69C3360}" type="slidenum">
              <a:rPr lang="en-US" smtClean="0"/>
              <a:t>‹#›</a:t>
            </a:fld>
            <a:endParaRPr lang="en-US"/>
          </a:p>
        </p:txBody>
      </p:sp>
    </p:spTree>
    <p:extLst>
      <p:ext uri="{BB962C8B-B14F-4D97-AF65-F5344CB8AC3E}">
        <p14:creationId xmlns:p14="http://schemas.microsoft.com/office/powerpoint/2010/main" val="150582011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chemeClr val="bg2">
              <a:lumMod val="60000"/>
              <a:lumOff val="40000"/>
              <a:alpha val="15000"/>
            </a:schemeClr>
          </a:solidFill>
          <a:ln w="31750" cap="sq">
            <a:solidFill>
              <a:schemeClr val="tx1">
                <a:lumMod val="75000"/>
                <a:lumOff val="25000"/>
              </a:schemeClr>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E98411FE-8272-4371-83D6-BD45BFCE2187}" type="datetimeFigureOut">
              <a:rPr lang="en-US" smtClean="0"/>
              <a:t>6/4/2025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B95A46AC-1B18-4C3A-A822-15BAF69C3360}" type="slidenum">
              <a:rPr lang="en-US" smtClean="0"/>
              <a:t>‹#›</a:t>
            </a:fld>
            <a:endParaRPr lang="en-US"/>
          </a:p>
        </p:txBody>
      </p:sp>
    </p:spTree>
    <p:extLst>
      <p:ext uri="{BB962C8B-B14F-4D97-AF65-F5344CB8AC3E}">
        <p14:creationId xmlns:p14="http://schemas.microsoft.com/office/powerpoint/2010/main" val="410395760"/>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2.png"/><Relationship Id="rId7" Type="http://schemas.openxmlformats.org/officeDocument/2006/relationships/diagramQuickStyle" Target="../diagrams/quickStyle1.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3.pn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hyperlink" Target="https://www.rcpsych.ac.uk/" TargetMode="External"/><Relationship Id="rId3" Type="http://schemas.openxmlformats.org/officeDocument/2006/relationships/hyperlink" Target="https://my.clevelandclinic.org/" TargetMode="External"/><Relationship Id="rId7" Type="http://schemas.openxmlformats.org/officeDocument/2006/relationships/hyperlink" Target="https://www.therecoveryvillage.com/"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hyperlink" Target="https://academic.oup.com/" TargetMode="External"/><Relationship Id="rId5" Type="http://schemas.openxmlformats.org/officeDocument/2006/relationships/hyperlink" Target="https://alcoholtreatmentguidelines.com.au/" TargetMode="External"/><Relationship Id="rId4" Type="http://schemas.openxmlformats.org/officeDocument/2006/relationships/hyperlink" Target="https://www.sbirt.care/tools.aspx"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573144"/>
            <a:ext cx="8991600" cy="1645920"/>
          </a:xfrm>
        </p:spPr>
        <p:txBody>
          <a:bodyPr/>
          <a:lstStyle/>
          <a:p>
            <a:r>
              <a:rPr lang="en-US" dirty="0" smtClean="0"/>
              <a:t>Alcohol Withdrawal</a:t>
            </a:r>
            <a:endParaRPr lang="en-US" dirty="0"/>
          </a:p>
        </p:txBody>
      </p:sp>
      <p:sp>
        <p:nvSpPr>
          <p:cNvPr id="3" name="Subtitle 2"/>
          <p:cNvSpPr>
            <a:spLocks noGrp="1"/>
          </p:cNvSpPr>
          <p:nvPr>
            <p:ph type="subTitle" idx="1"/>
          </p:nvPr>
        </p:nvSpPr>
        <p:spPr>
          <a:xfrm>
            <a:off x="1600200" y="3466944"/>
            <a:ext cx="8991600" cy="1239894"/>
          </a:xfrm>
        </p:spPr>
        <p:txBody>
          <a:bodyPr>
            <a:normAutofit/>
          </a:bodyPr>
          <a:lstStyle/>
          <a:p>
            <a:r>
              <a:rPr lang="en-US" sz="2800" dirty="0" smtClean="0">
                <a:solidFill>
                  <a:schemeClr val="bg2">
                    <a:lumMod val="50000"/>
                  </a:schemeClr>
                </a:solidFill>
              </a:rPr>
              <a:t>The Do’s and Don’ts of Outpatient Management</a:t>
            </a:r>
            <a:endParaRPr lang="en-US" sz="2800" dirty="0">
              <a:solidFill>
                <a:schemeClr val="bg2">
                  <a:lumMod val="50000"/>
                </a:schemeClr>
              </a:solidFill>
            </a:endParaRPr>
          </a:p>
        </p:txBody>
      </p:sp>
      <p:sp>
        <p:nvSpPr>
          <p:cNvPr id="4" name="TextBox 3"/>
          <p:cNvSpPr txBox="1"/>
          <p:nvPr/>
        </p:nvSpPr>
        <p:spPr>
          <a:xfrm>
            <a:off x="1600200" y="5457600"/>
            <a:ext cx="4248000" cy="923330"/>
          </a:xfrm>
          <a:prstGeom prst="rect">
            <a:avLst/>
          </a:prstGeom>
          <a:noFill/>
        </p:spPr>
        <p:txBody>
          <a:bodyPr wrap="square" rtlCol="0">
            <a:spAutoFit/>
          </a:bodyPr>
          <a:lstStyle/>
          <a:p>
            <a:r>
              <a:rPr lang="en-US" dirty="0" smtClean="0"/>
              <a:t>Megan Zawacki, PA-C</a:t>
            </a:r>
          </a:p>
          <a:p>
            <a:r>
              <a:rPr lang="en-US" dirty="0" smtClean="0"/>
              <a:t>Assistant Director of Addiction Medicine</a:t>
            </a:r>
          </a:p>
          <a:p>
            <a:r>
              <a:rPr lang="en-US" dirty="0"/>
              <a:t>St. Peter’s </a:t>
            </a:r>
            <a:r>
              <a:rPr lang="en-US" dirty="0" smtClean="0"/>
              <a:t>Health</a:t>
            </a:r>
            <a:endParaRPr lang="en-US" dirty="0"/>
          </a:p>
        </p:txBody>
      </p:sp>
    </p:spTree>
    <p:extLst>
      <p:ext uri="{BB962C8B-B14F-4D97-AF65-F5344CB8AC3E}">
        <p14:creationId xmlns:p14="http://schemas.microsoft.com/office/powerpoint/2010/main" val="1157859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28925" y="14287"/>
            <a:ext cx="6534150" cy="6829425"/>
          </a:xfrm>
          <a:prstGeom prst="rect">
            <a:avLst/>
          </a:prstGeom>
          <a:ln>
            <a:noFill/>
          </a:ln>
          <a:effectLst>
            <a:softEdge rad="112500"/>
          </a:effectLst>
        </p:spPr>
      </p:pic>
    </p:spTree>
    <p:extLst>
      <p:ext uri="{BB962C8B-B14F-4D97-AF65-F5344CB8AC3E}">
        <p14:creationId xmlns:p14="http://schemas.microsoft.com/office/powerpoint/2010/main" val="18434396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Benefits of Alcohol</a:t>
            </a:r>
            <a:endParaRPr lang="en-US" dirty="0"/>
          </a:p>
        </p:txBody>
      </p:sp>
      <p:sp>
        <p:nvSpPr>
          <p:cNvPr id="3" name="Content Placeholder 2"/>
          <p:cNvSpPr>
            <a:spLocks noGrp="1"/>
          </p:cNvSpPr>
          <p:nvPr>
            <p:ph idx="1"/>
          </p:nvPr>
        </p:nvSpPr>
        <p:spPr/>
        <p:txBody>
          <a:bodyPr/>
          <a:lstStyle/>
          <a:p>
            <a:pPr marL="0" indent="0">
              <a:buNone/>
            </a:pPr>
            <a:r>
              <a:rPr lang="en-US" dirty="0" smtClean="0"/>
              <a:t>…</a:t>
            </a:r>
            <a:endParaRPr lang="en-US" dirty="0"/>
          </a:p>
        </p:txBody>
      </p:sp>
    </p:spTree>
    <p:extLst>
      <p:ext uri="{BB962C8B-B14F-4D97-AF65-F5344CB8AC3E}">
        <p14:creationId xmlns:p14="http://schemas.microsoft.com/office/powerpoint/2010/main" val="24136583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are we asking about alcohol use?</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867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647" y="299672"/>
            <a:ext cx="10515600" cy="1188720"/>
          </a:xfrm>
        </p:spPr>
        <p:txBody>
          <a:bodyPr/>
          <a:lstStyle/>
          <a:p>
            <a:r>
              <a:rPr lang="en-US" dirty="0" smtClean="0"/>
              <a:t>Screening tools</a:t>
            </a:r>
            <a:endParaRPr lang="en-US" dirty="0"/>
          </a:p>
        </p:txBody>
      </p:sp>
      <p:pic>
        <p:nvPicPr>
          <p:cNvPr id="4" name="Content Placeholder 3"/>
          <p:cNvPicPr>
            <a:picLocks noGrp="1" noChangeAspect="1"/>
          </p:cNvPicPr>
          <p:nvPr>
            <p:ph idx="1"/>
          </p:nvPr>
        </p:nvPicPr>
        <p:blipFill>
          <a:blip r:embed="rId3"/>
          <a:stretch>
            <a:fillRect/>
          </a:stretch>
        </p:blipFill>
        <p:spPr>
          <a:xfrm>
            <a:off x="332510" y="2255964"/>
            <a:ext cx="4424404" cy="4351338"/>
          </a:xfrm>
          <a:prstGeom prst="rect">
            <a:avLst/>
          </a:prstGeom>
        </p:spPr>
      </p:pic>
      <p:pic>
        <p:nvPicPr>
          <p:cNvPr id="5" name="Picture 4"/>
          <p:cNvPicPr>
            <a:picLocks noChangeAspect="1"/>
          </p:cNvPicPr>
          <p:nvPr/>
        </p:nvPicPr>
        <p:blipFill>
          <a:blip r:embed="rId4"/>
          <a:stretch>
            <a:fillRect/>
          </a:stretch>
        </p:blipFill>
        <p:spPr>
          <a:xfrm>
            <a:off x="4756913" y="1690688"/>
            <a:ext cx="7130287" cy="4916614"/>
          </a:xfrm>
          <a:prstGeom prst="rect">
            <a:avLst/>
          </a:prstGeom>
        </p:spPr>
      </p:pic>
      <p:sp>
        <p:nvSpPr>
          <p:cNvPr id="6" name="TextBox 5"/>
          <p:cNvSpPr txBox="1"/>
          <p:nvPr/>
        </p:nvSpPr>
        <p:spPr>
          <a:xfrm>
            <a:off x="332510" y="1690688"/>
            <a:ext cx="4424403" cy="646331"/>
          </a:xfrm>
          <a:prstGeom prst="rect">
            <a:avLst/>
          </a:prstGeom>
          <a:solidFill>
            <a:schemeClr val="bg1"/>
          </a:solidFill>
        </p:spPr>
        <p:txBody>
          <a:bodyPr wrap="square" rtlCol="0">
            <a:spAutoFit/>
          </a:bodyPr>
          <a:lstStyle/>
          <a:p>
            <a:pPr algn="ctr"/>
            <a:endParaRPr lang="en-US" sz="400" b="1" dirty="0" smtClean="0">
              <a:latin typeface="Times New Roman" panose="02020603050405020304" pitchFamily="18" charset="0"/>
              <a:cs typeface="Times New Roman" panose="02020603050405020304" pitchFamily="18" charset="0"/>
            </a:endParaRPr>
          </a:p>
          <a:p>
            <a:pPr algn="ctr"/>
            <a:r>
              <a:rPr lang="en-US" sz="1600" b="1" dirty="0" smtClean="0">
                <a:latin typeface="Times New Roman" panose="02020603050405020304" pitchFamily="18" charset="0"/>
                <a:cs typeface="Times New Roman" panose="02020603050405020304" pitchFamily="18" charset="0"/>
              </a:rPr>
              <a:t>SBIRT</a:t>
            </a:r>
            <a:endParaRPr lang="en-US" sz="1400" b="1" dirty="0" smtClean="0">
              <a:latin typeface="Times New Roman" panose="02020603050405020304" pitchFamily="18" charset="0"/>
              <a:cs typeface="Times New Roman" panose="02020603050405020304" pitchFamily="18" charset="0"/>
            </a:endParaRPr>
          </a:p>
          <a:p>
            <a:pPr algn="ct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30635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1 (Jane)</a:t>
            </a:r>
            <a:endParaRPr lang="en-US" dirty="0"/>
          </a:p>
        </p:txBody>
      </p:sp>
      <p:sp>
        <p:nvSpPr>
          <p:cNvPr id="3" name="Content Placeholder 2"/>
          <p:cNvSpPr>
            <a:spLocks noGrp="1"/>
          </p:cNvSpPr>
          <p:nvPr>
            <p:ph idx="1"/>
          </p:nvPr>
        </p:nvSpPr>
        <p:spPr>
          <a:xfrm>
            <a:off x="2231136" y="2401677"/>
            <a:ext cx="7729728" cy="4362679"/>
          </a:xfrm>
        </p:spPr>
        <p:txBody>
          <a:bodyPr>
            <a:normAutofit fontScale="92500" lnSpcReduction="20000"/>
          </a:bodyPr>
          <a:lstStyle/>
          <a:p>
            <a:r>
              <a:rPr lang="en-US" dirty="0" smtClean="0"/>
              <a:t>45 </a:t>
            </a:r>
            <a:r>
              <a:rPr lang="en-US" dirty="0" err="1" smtClean="0"/>
              <a:t>yo</a:t>
            </a:r>
            <a:r>
              <a:rPr lang="en-US" dirty="0" smtClean="0"/>
              <a:t> female, presenting for annual WWE.</a:t>
            </a:r>
          </a:p>
          <a:p>
            <a:r>
              <a:rPr lang="en-US" dirty="0" smtClean="0"/>
              <a:t>C/O </a:t>
            </a:r>
            <a:r>
              <a:rPr lang="en-US" dirty="0" err="1" smtClean="0"/>
              <a:t>peri</a:t>
            </a:r>
            <a:r>
              <a:rPr lang="en-US" dirty="0" smtClean="0"/>
              <a:t>-menopausal symptoms, including weight gain, poor sleep, night sweats</a:t>
            </a:r>
          </a:p>
          <a:p>
            <a:r>
              <a:rPr lang="en-US" dirty="0" err="1" smtClean="0"/>
              <a:t>Dx</a:t>
            </a:r>
            <a:r>
              <a:rPr lang="en-US" dirty="0" smtClean="0"/>
              <a:t> HTN, Obesity (Class 1, BMI 31)</a:t>
            </a:r>
          </a:p>
          <a:p>
            <a:pPr lvl="1"/>
            <a:r>
              <a:rPr lang="en-US" dirty="0" smtClean="0"/>
              <a:t>NO history of substance use disorders</a:t>
            </a:r>
            <a:br>
              <a:rPr lang="en-US" dirty="0" smtClean="0"/>
            </a:br>
            <a:endParaRPr lang="en-US" dirty="0" smtClean="0"/>
          </a:p>
          <a:p>
            <a:r>
              <a:rPr lang="en-US" dirty="0" smtClean="0"/>
              <a:t>Anticipatory Guidelines: </a:t>
            </a:r>
          </a:p>
          <a:p>
            <a:pPr lvl="1"/>
            <a:r>
              <a:rPr lang="en-US" dirty="0" smtClean="0"/>
              <a:t>Pap and HPV screening, colonoscopy, mammogram, labs</a:t>
            </a:r>
            <a:r>
              <a:rPr lang="en-US" dirty="0"/>
              <a:t/>
            </a:r>
            <a:br>
              <a:rPr lang="en-US" dirty="0"/>
            </a:br>
            <a:endParaRPr lang="en-US" dirty="0"/>
          </a:p>
          <a:p>
            <a:r>
              <a:rPr lang="en-US" dirty="0" smtClean="0"/>
              <a:t>What else?</a:t>
            </a:r>
          </a:p>
          <a:p>
            <a:pPr lvl="1"/>
            <a:r>
              <a:rPr lang="en-US" dirty="0" smtClean="0"/>
              <a:t>PHQ 9/GAD 7, STOP-BANG,  AUDIT-C</a:t>
            </a:r>
          </a:p>
          <a:p>
            <a:r>
              <a:rPr lang="en-US" dirty="0" smtClean="0"/>
              <a:t>Results</a:t>
            </a:r>
          </a:p>
          <a:p>
            <a:pPr lvl="1"/>
            <a:r>
              <a:rPr lang="en-US" dirty="0" smtClean="0"/>
              <a:t>PHQ 9 score is 15 (moderate/severe depression)</a:t>
            </a:r>
            <a:br>
              <a:rPr lang="en-US" dirty="0" smtClean="0"/>
            </a:br>
            <a:r>
              <a:rPr lang="en-US" dirty="0" smtClean="0"/>
              <a:t>GAD 7 score is 3 (minimal to mild symptoms)</a:t>
            </a:r>
          </a:p>
          <a:p>
            <a:pPr lvl="1"/>
            <a:r>
              <a:rPr lang="en-US" dirty="0" smtClean="0"/>
              <a:t>STOP-BANG shows she is HIGH risk for sleep apnea</a:t>
            </a:r>
          </a:p>
        </p:txBody>
      </p:sp>
    </p:spTree>
    <p:extLst>
      <p:ext uri="{BB962C8B-B14F-4D97-AF65-F5344CB8AC3E}">
        <p14:creationId xmlns:p14="http://schemas.microsoft.com/office/powerpoint/2010/main" val="341044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Patient 1</a:t>
            </a:r>
            <a:endParaRPr lang="en-US" dirty="0"/>
          </a:p>
        </p:txBody>
      </p:sp>
      <p:pic>
        <p:nvPicPr>
          <p:cNvPr id="10" name="Content Placeholder 9"/>
          <p:cNvPicPr>
            <a:picLocks noGrp="1" noChangeAspect="1"/>
          </p:cNvPicPr>
          <p:nvPr>
            <p:ph idx="1"/>
          </p:nvPr>
        </p:nvPicPr>
        <p:blipFill>
          <a:blip r:embed="rId3"/>
          <a:stretch>
            <a:fillRect/>
          </a:stretch>
        </p:blipFill>
        <p:spPr>
          <a:xfrm>
            <a:off x="6169140" y="1500780"/>
            <a:ext cx="5941738" cy="4098275"/>
          </a:xfrm>
          <a:prstGeom prst="rect">
            <a:avLst/>
          </a:prstGeom>
        </p:spPr>
      </p:pic>
      <p:sp>
        <p:nvSpPr>
          <p:cNvPr id="9" name="Text Placeholder 8"/>
          <p:cNvSpPr>
            <a:spLocks noGrp="1"/>
          </p:cNvSpPr>
          <p:nvPr>
            <p:ph type="body" sz="half" idx="2"/>
          </p:nvPr>
        </p:nvSpPr>
        <p:spPr/>
        <p:txBody>
          <a:bodyPr/>
          <a:lstStyle/>
          <a:p>
            <a:r>
              <a:rPr lang="en-US" dirty="0" smtClean="0"/>
              <a:t>Score?</a:t>
            </a:r>
          </a:p>
          <a:p>
            <a:endParaRPr lang="en-US" dirty="0"/>
          </a:p>
          <a:p>
            <a:r>
              <a:rPr lang="en-US" dirty="0" smtClean="0"/>
              <a:t>And now what do we do?</a:t>
            </a:r>
            <a:endParaRPr lang="en-US" dirty="0"/>
          </a:p>
        </p:txBody>
      </p:sp>
      <p:sp>
        <p:nvSpPr>
          <p:cNvPr id="11" name="Oval 10"/>
          <p:cNvSpPr/>
          <p:nvPr/>
        </p:nvSpPr>
        <p:spPr>
          <a:xfrm>
            <a:off x="10355855" y="2577947"/>
            <a:ext cx="892367" cy="3194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894725" y="3330240"/>
            <a:ext cx="662848" cy="3194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226149" y="3865085"/>
            <a:ext cx="892367" cy="3194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46523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AUDIT</a:t>
            </a:r>
            <a:endParaRPr lang="en-US" dirty="0"/>
          </a:p>
        </p:txBody>
      </p:sp>
      <p:pic>
        <p:nvPicPr>
          <p:cNvPr id="5" name="Content Placeholder 4"/>
          <p:cNvPicPr>
            <a:picLocks noGrp="1" noChangeAspect="1"/>
          </p:cNvPicPr>
          <p:nvPr>
            <p:ph idx="1"/>
          </p:nvPr>
        </p:nvPicPr>
        <p:blipFill>
          <a:blip r:embed="rId3"/>
          <a:stretch>
            <a:fillRect/>
          </a:stretch>
        </p:blipFill>
        <p:spPr>
          <a:xfrm>
            <a:off x="6129051" y="-22035"/>
            <a:ext cx="6033571" cy="6818912"/>
          </a:xfrm>
          <a:prstGeom prst="rect">
            <a:avLst/>
          </a:prstGeom>
        </p:spPr>
      </p:pic>
      <p:sp>
        <p:nvSpPr>
          <p:cNvPr id="4" name="Text Placeholder 3"/>
          <p:cNvSpPr>
            <a:spLocks noGrp="1"/>
          </p:cNvSpPr>
          <p:nvPr>
            <p:ph type="body" sz="half" idx="2"/>
          </p:nvPr>
        </p:nvSpPr>
        <p:spPr/>
        <p:txBody>
          <a:bodyPr/>
          <a:lstStyle/>
          <a:p>
            <a:pPr algn="l"/>
            <a:r>
              <a:rPr lang="en-US" dirty="0" smtClean="0"/>
              <a:t>More in-depth</a:t>
            </a:r>
          </a:p>
          <a:p>
            <a:pPr algn="l"/>
            <a:r>
              <a:rPr lang="en-US" dirty="0" smtClean="0"/>
              <a:t>Also asks about history of treatment (though specific for alcohol treatment)</a:t>
            </a:r>
          </a:p>
          <a:p>
            <a:pPr algn="l"/>
            <a:r>
              <a:rPr lang="en-US" dirty="0" smtClean="0"/>
              <a:t>May be more accurate with depictions of standard drink sizes</a:t>
            </a:r>
          </a:p>
          <a:p>
            <a:pPr algn="l"/>
            <a:r>
              <a:rPr lang="en-US" dirty="0" smtClean="0"/>
              <a:t>More time-consuming</a:t>
            </a:r>
            <a:endParaRPr lang="en-US" dirty="0"/>
          </a:p>
        </p:txBody>
      </p:sp>
      <p:sp>
        <p:nvSpPr>
          <p:cNvPr id="6" name="Oval 5"/>
          <p:cNvSpPr/>
          <p:nvPr/>
        </p:nvSpPr>
        <p:spPr>
          <a:xfrm>
            <a:off x="10862632" y="3216660"/>
            <a:ext cx="407624" cy="27542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593856" y="2230976"/>
            <a:ext cx="407624" cy="27542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604873" y="1793913"/>
            <a:ext cx="407624" cy="27542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987924" y="2741372"/>
            <a:ext cx="407624" cy="27542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1521806" y="1386288"/>
            <a:ext cx="407624" cy="27542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8960588" y="3792507"/>
            <a:ext cx="414564" cy="286537"/>
          </a:xfrm>
          <a:prstGeom prst="rect">
            <a:avLst/>
          </a:prstGeom>
        </p:spPr>
      </p:pic>
      <p:pic>
        <p:nvPicPr>
          <p:cNvPr id="12" name="Picture 11"/>
          <p:cNvPicPr>
            <a:picLocks noChangeAspect="1"/>
          </p:cNvPicPr>
          <p:nvPr/>
        </p:nvPicPr>
        <p:blipFill>
          <a:blip r:embed="rId4"/>
          <a:stretch>
            <a:fillRect/>
          </a:stretch>
        </p:blipFill>
        <p:spPr>
          <a:xfrm>
            <a:off x="10855692" y="4222422"/>
            <a:ext cx="414564" cy="286537"/>
          </a:xfrm>
          <a:prstGeom prst="rect">
            <a:avLst/>
          </a:prstGeom>
        </p:spPr>
      </p:pic>
      <p:pic>
        <p:nvPicPr>
          <p:cNvPr id="13" name="Picture 12"/>
          <p:cNvPicPr>
            <a:picLocks noChangeAspect="1"/>
          </p:cNvPicPr>
          <p:nvPr/>
        </p:nvPicPr>
        <p:blipFill>
          <a:blip r:embed="rId4"/>
          <a:stretch>
            <a:fillRect/>
          </a:stretch>
        </p:blipFill>
        <p:spPr>
          <a:xfrm>
            <a:off x="8960588" y="4757793"/>
            <a:ext cx="414564" cy="286537"/>
          </a:xfrm>
          <a:prstGeom prst="rect">
            <a:avLst/>
          </a:prstGeom>
        </p:spPr>
      </p:pic>
      <p:pic>
        <p:nvPicPr>
          <p:cNvPr id="15" name="Picture 14"/>
          <p:cNvPicPr>
            <a:picLocks noChangeAspect="1"/>
          </p:cNvPicPr>
          <p:nvPr/>
        </p:nvPicPr>
        <p:blipFill>
          <a:blip r:embed="rId4"/>
          <a:stretch>
            <a:fillRect/>
          </a:stretch>
        </p:blipFill>
        <p:spPr>
          <a:xfrm>
            <a:off x="8965890" y="5224699"/>
            <a:ext cx="414564" cy="286537"/>
          </a:xfrm>
          <a:prstGeom prst="rect">
            <a:avLst/>
          </a:prstGeom>
        </p:spPr>
      </p:pic>
      <p:pic>
        <p:nvPicPr>
          <p:cNvPr id="16" name="Picture 15"/>
          <p:cNvPicPr>
            <a:picLocks noChangeAspect="1"/>
          </p:cNvPicPr>
          <p:nvPr/>
        </p:nvPicPr>
        <p:blipFill>
          <a:blip r:embed="rId4"/>
          <a:stretch>
            <a:fillRect/>
          </a:stretch>
        </p:blipFill>
        <p:spPr>
          <a:xfrm>
            <a:off x="11496505" y="5694112"/>
            <a:ext cx="414564" cy="286537"/>
          </a:xfrm>
          <a:prstGeom prst="rect">
            <a:avLst/>
          </a:prstGeom>
        </p:spPr>
      </p:pic>
    </p:spTree>
    <p:extLst>
      <p:ext uri="{BB962C8B-B14F-4D97-AF65-F5344CB8AC3E}">
        <p14:creationId xmlns:p14="http://schemas.microsoft.com/office/powerpoint/2010/main" val="383884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46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15240" y="310464"/>
            <a:ext cx="7670092" cy="6098829"/>
          </a:xfrm>
          <a:prstGeom prst="rect">
            <a:avLst/>
          </a:prstGeom>
        </p:spPr>
      </p:pic>
      <p:sp>
        <p:nvSpPr>
          <p:cNvPr id="10" name="Freeform 9"/>
          <p:cNvSpPr/>
          <p:nvPr/>
        </p:nvSpPr>
        <p:spPr>
          <a:xfrm>
            <a:off x="6926391" y="5574535"/>
            <a:ext cx="2515064" cy="572877"/>
          </a:xfrm>
          <a:custGeom>
            <a:avLst/>
            <a:gdLst>
              <a:gd name="connsiteX0" fmla="*/ 135421 w 2515064"/>
              <a:gd name="connsiteY0" fmla="*/ 176269 h 794472"/>
              <a:gd name="connsiteX1" fmla="*/ 102370 w 2515064"/>
              <a:gd name="connsiteY1" fmla="*/ 253388 h 794472"/>
              <a:gd name="connsiteX2" fmla="*/ 58303 w 2515064"/>
              <a:gd name="connsiteY2" fmla="*/ 297455 h 794472"/>
              <a:gd name="connsiteX3" fmla="*/ 14236 w 2515064"/>
              <a:gd name="connsiteY3" fmla="*/ 473725 h 794472"/>
              <a:gd name="connsiteX4" fmla="*/ 36269 w 2515064"/>
              <a:gd name="connsiteY4" fmla="*/ 782197 h 794472"/>
              <a:gd name="connsiteX5" fmla="*/ 212539 w 2515064"/>
              <a:gd name="connsiteY5" fmla="*/ 683045 h 794472"/>
              <a:gd name="connsiteX6" fmla="*/ 234573 w 2515064"/>
              <a:gd name="connsiteY6" fmla="*/ 649995 h 794472"/>
              <a:gd name="connsiteX7" fmla="*/ 300674 w 2515064"/>
              <a:gd name="connsiteY7" fmla="*/ 561860 h 794472"/>
              <a:gd name="connsiteX8" fmla="*/ 311691 w 2515064"/>
              <a:gd name="connsiteY8" fmla="*/ 528809 h 794472"/>
              <a:gd name="connsiteX9" fmla="*/ 377792 w 2515064"/>
              <a:gd name="connsiteY9" fmla="*/ 418641 h 794472"/>
              <a:gd name="connsiteX10" fmla="*/ 454910 w 2515064"/>
              <a:gd name="connsiteY10" fmla="*/ 352539 h 794472"/>
              <a:gd name="connsiteX11" fmla="*/ 487961 w 2515064"/>
              <a:gd name="connsiteY11" fmla="*/ 319489 h 794472"/>
              <a:gd name="connsiteX12" fmla="*/ 554062 w 2515064"/>
              <a:gd name="connsiteY12" fmla="*/ 286438 h 794472"/>
              <a:gd name="connsiteX13" fmla="*/ 598129 w 2515064"/>
              <a:gd name="connsiteY13" fmla="*/ 297455 h 794472"/>
              <a:gd name="connsiteX14" fmla="*/ 609146 w 2515064"/>
              <a:gd name="connsiteY14" fmla="*/ 330506 h 794472"/>
              <a:gd name="connsiteX15" fmla="*/ 620163 w 2515064"/>
              <a:gd name="connsiteY15" fmla="*/ 517792 h 794472"/>
              <a:gd name="connsiteX16" fmla="*/ 675248 w 2515064"/>
              <a:gd name="connsiteY16" fmla="*/ 506776 h 794472"/>
              <a:gd name="connsiteX17" fmla="*/ 708298 w 2515064"/>
              <a:gd name="connsiteY17" fmla="*/ 473725 h 794472"/>
              <a:gd name="connsiteX18" fmla="*/ 774399 w 2515064"/>
              <a:gd name="connsiteY18" fmla="*/ 374573 h 794472"/>
              <a:gd name="connsiteX19" fmla="*/ 785416 w 2515064"/>
              <a:gd name="connsiteY19" fmla="*/ 341522 h 794472"/>
              <a:gd name="connsiteX20" fmla="*/ 851517 w 2515064"/>
              <a:gd name="connsiteY20" fmla="*/ 264404 h 794472"/>
              <a:gd name="connsiteX21" fmla="*/ 873551 w 2515064"/>
              <a:gd name="connsiteY21" fmla="*/ 231354 h 794472"/>
              <a:gd name="connsiteX22" fmla="*/ 994737 w 2515064"/>
              <a:gd name="connsiteY22" fmla="*/ 132202 h 794472"/>
              <a:gd name="connsiteX23" fmla="*/ 1093889 w 2515064"/>
              <a:gd name="connsiteY23" fmla="*/ 66101 h 794472"/>
              <a:gd name="connsiteX24" fmla="*/ 1159990 w 2515064"/>
              <a:gd name="connsiteY24" fmla="*/ 99151 h 794472"/>
              <a:gd name="connsiteX25" fmla="*/ 1171007 w 2515064"/>
              <a:gd name="connsiteY25" fmla="*/ 176269 h 794472"/>
              <a:gd name="connsiteX26" fmla="*/ 1193040 w 2515064"/>
              <a:gd name="connsiteY26" fmla="*/ 308472 h 794472"/>
              <a:gd name="connsiteX27" fmla="*/ 1204057 w 2515064"/>
              <a:gd name="connsiteY27" fmla="*/ 363556 h 794472"/>
              <a:gd name="connsiteX28" fmla="*/ 1248125 w 2515064"/>
              <a:gd name="connsiteY28" fmla="*/ 385590 h 794472"/>
              <a:gd name="connsiteX29" fmla="*/ 1336260 w 2515064"/>
              <a:gd name="connsiteY29" fmla="*/ 374573 h 794472"/>
              <a:gd name="connsiteX30" fmla="*/ 1369310 w 2515064"/>
              <a:gd name="connsiteY30" fmla="*/ 363556 h 794472"/>
              <a:gd name="connsiteX31" fmla="*/ 1424395 w 2515064"/>
              <a:gd name="connsiteY31" fmla="*/ 341522 h 794472"/>
              <a:gd name="connsiteX32" fmla="*/ 1512529 w 2515064"/>
              <a:gd name="connsiteY32" fmla="*/ 275421 h 794472"/>
              <a:gd name="connsiteX33" fmla="*/ 1611681 w 2515064"/>
              <a:gd name="connsiteY33" fmla="*/ 154236 h 794472"/>
              <a:gd name="connsiteX34" fmla="*/ 1688799 w 2515064"/>
              <a:gd name="connsiteY34" fmla="*/ 88135 h 794472"/>
              <a:gd name="connsiteX35" fmla="*/ 1743884 w 2515064"/>
              <a:gd name="connsiteY35" fmla="*/ 99151 h 794472"/>
              <a:gd name="connsiteX36" fmla="*/ 1754901 w 2515064"/>
              <a:gd name="connsiteY36" fmla="*/ 143219 h 794472"/>
              <a:gd name="connsiteX37" fmla="*/ 1776934 w 2515064"/>
              <a:gd name="connsiteY37" fmla="*/ 187286 h 794472"/>
              <a:gd name="connsiteX38" fmla="*/ 1809985 w 2515064"/>
              <a:gd name="connsiteY38" fmla="*/ 275421 h 794472"/>
              <a:gd name="connsiteX39" fmla="*/ 1832019 w 2515064"/>
              <a:gd name="connsiteY39" fmla="*/ 385590 h 794472"/>
              <a:gd name="connsiteX40" fmla="*/ 1843036 w 2515064"/>
              <a:gd name="connsiteY40" fmla="*/ 429657 h 794472"/>
              <a:gd name="connsiteX41" fmla="*/ 1876086 w 2515064"/>
              <a:gd name="connsiteY41" fmla="*/ 440674 h 794472"/>
              <a:gd name="connsiteX42" fmla="*/ 1931170 w 2515064"/>
              <a:gd name="connsiteY42" fmla="*/ 429657 h 794472"/>
              <a:gd name="connsiteX43" fmla="*/ 1964221 w 2515064"/>
              <a:gd name="connsiteY43" fmla="*/ 396607 h 794472"/>
              <a:gd name="connsiteX44" fmla="*/ 2030322 w 2515064"/>
              <a:gd name="connsiteY44" fmla="*/ 308472 h 794472"/>
              <a:gd name="connsiteX45" fmla="*/ 2052356 w 2515064"/>
              <a:gd name="connsiteY45" fmla="*/ 253388 h 794472"/>
              <a:gd name="connsiteX46" fmla="*/ 2063373 w 2515064"/>
              <a:gd name="connsiteY46" fmla="*/ 220337 h 794472"/>
              <a:gd name="connsiteX47" fmla="*/ 2206592 w 2515064"/>
              <a:gd name="connsiteY47" fmla="*/ 66101 h 794472"/>
              <a:gd name="connsiteX48" fmla="*/ 2283710 w 2515064"/>
              <a:gd name="connsiteY48" fmla="*/ 11016 h 794472"/>
              <a:gd name="connsiteX49" fmla="*/ 2327778 w 2515064"/>
              <a:gd name="connsiteY49" fmla="*/ 0 h 794472"/>
              <a:gd name="connsiteX50" fmla="*/ 2426929 w 2515064"/>
              <a:gd name="connsiteY50" fmla="*/ 11016 h 794472"/>
              <a:gd name="connsiteX51" fmla="*/ 2470997 w 2515064"/>
              <a:gd name="connsiteY51" fmla="*/ 44067 h 794472"/>
              <a:gd name="connsiteX52" fmla="*/ 2504048 w 2515064"/>
              <a:gd name="connsiteY52" fmla="*/ 66101 h 794472"/>
              <a:gd name="connsiteX53" fmla="*/ 2515064 w 2515064"/>
              <a:gd name="connsiteY53" fmla="*/ 66101 h 79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515064" h="794472">
                <a:moveTo>
                  <a:pt x="135421" y="176269"/>
                </a:moveTo>
                <a:cubicBezTo>
                  <a:pt x="124404" y="201975"/>
                  <a:pt x="117385" y="229793"/>
                  <a:pt x="102370" y="253388"/>
                </a:cubicBezTo>
                <a:cubicBezTo>
                  <a:pt x="91217" y="270914"/>
                  <a:pt x="66018" y="278167"/>
                  <a:pt x="58303" y="297455"/>
                </a:cubicBezTo>
                <a:cubicBezTo>
                  <a:pt x="35810" y="353688"/>
                  <a:pt x="14236" y="473725"/>
                  <a:pt x="14236" y="473725"/>
                </a:cubicBezTo>
                <a:cubicBezTo>
                  <a:pt x="21580" y="576549"/>
                  <a:pt x="-34628" y="707361"/>
                  <a:pt x="36269" y="782197"/>
                </a:cubicBezTo>
                <a:cubicBezTo>
                  <a:pt x="82633" y="831137"/>
                  <a:pt x="156447" y="720440"/>
                  <a:pt x="212539" y="683045"/>
                </a:cubicBezTo>
                <a:cubicBezTo>
                  <a:pt x="223556" y="675701"/>
                  <a:pt x="226785" y="660703"/>
                  <a:pt x="234573" y="649995"/>
                </a:cubicBezTo>
                <a:cubicBezTo>
                  <a:pt x="256172" y="620296"/>
                  <a:pt x="278640" y="591238"/>
                  <a:pt x="300674" y="561860"/>
                </a:cubicBezTo>
                <a:cubicBezTo>
                  <a:pt x="304346" y="550843"/>
                  <a:pt x="307116" y="539483"/>
                  <a:pt x="311691" y="528809"/>
                </a:cubicBezTo>
                <a:cubicBezTo>
                  <a:pt x="328042" y="490657"/>
                  <a:pt x="352875" y="450677"/>
                  <a:pt x="377792" y="418641"/>
                </a:cubicBezTo>
                <a:cubicBezTo>
                  <a:pt x="405127" y="383496"/>
                  <a:pt x="420416" y="382105"/>
                  <a:pt x="454910" y="352539"/>
                </a:cubicBezTo>
                <a:cubicBezTo>
                  <a:pt x="466739" y="342400"/>
                  <a:pt x="475992" y="329463"/>
                  <a:pt x="487961" y="319489"/>
                </a:cubicBezTo>
                <a:cubicBezTo>
                  <a:pt x="516438" y="295758"/>
                  <a:pt x="520936" y="297480"/>
                  <a:pt x="554062" y="286438"/>
                </a:cubicBezTo>
                <a:cubicBezTo>
                  <a:pt x="568751" y="290110"/>
                  <a:pt x="586306" y="287996"/>
                  <a:pt x="598129" y="297455"/>
                </a:cubicBezTo>
                <a:cubicBezTo>
                  <a:pt x="607197" y="304710"/>
                  <a:pt x="607990" y="318951"/>
                  <a:pt x="609146" y="330506"/>
                </a:cubicBezTo>
                <a:cubicBezTo>
                  <a:pt x="615369" y="392732"/>
                  <a:pt x="616491" y="455363"/>
                  <a:pt x="620163" y="517792"/>
                </a:cubicBezTo>
                <a:cubicBezTo>
                  <a:pt x="638525" y="514120"/>
                  <a:pt x="658500" y="515150"/>
                  <a:pt x="675248" y="506776"/>
                </a:cubicBezTo>
                <a:cubicBezTo>
                  <a:pt x="689183" y="499808"/>
                  <a:pt x="698159" y="485554"/>
                  <a:pt x="708298" y="473725"/>
                </a:cubicBezTo>
                <a:cubicBezTo>
                  <a:pt x="730441" y="447891"/>
                  <a:pt x="759605" y="404162"/>
                  <a:pt x="774399" y="374573"/>
                </a:cubicBezTo>
                <a:cubicBezTo>
                  <a:pt x="779592" y="364186"/>
                  <a:pt x="779654" y="351605"/>
                  <a:pt x="785416" y="341522"/>
                </a:cubicBezTo>
                <a:cubicBezTo>
                  <a:pt x="815418" y="289019"/>
                  <a:pt x="816003" y="307021"/>
                  <a:pt x="851517" y="264404"/>
                </a:cubicBezTo>
                <a:cubicBezTo>
                  <a:pt x="859993" y="254232"/>
                  <a:pt x="864188" y="240716"/>
                  <a:pt x="873551" y="231354"/>
                </a:cubicBezTo>
                <a:cubicBezTo>
                  <a:pt x="932369" y="172537"/>
                  <a:pt x="941069" y="175136"/>
                  <a:pt x="994737" y="132202"/>
                </a:cubicBezTo>
                <a:cubicBezTo>
                  <a:pt x="1075118" y="67897"/>
                  <a:pt x="1031459" y="86911"/>
                  <a:pt x="1093889" y="66101"/>
                </a:cubicBezTo>
                <a:cubicBezTo>
                  <a:pt x="1115923" y="77118"/>
                  <a:pt x="1145863" y="78970"/>
                  <a:pt x="1159990" y="99151"/>
                </a:cubicBezTo>
                <a:cubicBezTo>
                  <a:pt x="1174881" y="120424"/>
                  <a:pt x="1167575" y="150530"/>
                  <a:pt x="1171007" y="176269"/>
                </a:cubicBezTo>
                <a:cubicBezTo>
                  <a:pt x="1191981" y="333577"/>
                  <a:pt x="1170710" y="207989"/>
                  <a:pt x="1193040" y="308472"/>
                </a:cubicBezTo>
                <a:cubicBezTo>
                  <a:pt x="1197102" y="326751"/>
                  <a:pt x="1193173" y="348319"/>
                  <a:pt x="1204057" y="363556"/>
                </a:cubicBezTo>
                <a:cubicBezTo>
                  <a:pt x="1213603" y="376920"/>
                  <a:pt x="1233436" y="378245"/>
                  <a:pt x="1248125" y="385590"/>
                </a:cubicBezTo>
                <a:cubicBezTo>
                  <a:pt x="1277503" y="381918"/>
                  <a:pt x="1307131" y="379869"/>
                  <a:pt x="1336260" y="374573"/>
                </a:cubicBezTo>
                <a:cubicBezTo>
                  <a:pt x="1347685" y="372496"/>
                  <a:pt x="1358437" y="367634"/>
                  <a:pt x="1369310" y="363556"/>
                </a:cubicBezTo>
                <a:cubicBezTo>
                  <a:pt x="1387827" y="356612"/>
                  <a:pt x="1406707" y="350366"/>
                  <a:pt x="1424395" y="341522"/>
                </a:cubicBezTo>
                <a:cubicBezTo>
                  <a:pt x="1447782" y="329829"/>
                  <a:pt x="1499013" y="286234"/>
                  <a:pt x="1512529" y="275421"/>
                </a:cubicBezTo>
                <a:cubicBezTo>
                  <a:pt x="1550821" y="198838"/>
                  <a:pt x="1522950" y="242967"/>
                  <a:pt x="1611681" y="154236"/>
                </a:cubicBezTo>
                <a:cubicBezTo>
                  <a:pt x="1665111" y="100806"/>
                  <a:pt x="1638464" y="121691"/>
                  <a:pt x="1688799" y="88135"/>
                </a:cubicBezTo>
                <a:cubicBezTo>
                  <a:pt x="1707161" y="91807"/>
                  <a:pt x="1729499" y="87164"/>
                  <a:pt x="1743884" y="99151"/>
                </a:cubicBezTo>
                <a:cubicBezTo>
                  <a:pt x="1755516" y="108844"/>
                  <a:pt x="1749585" y="129042"/>
                  <a:pt x="1754901" y="143219"/>
                </a:cubicBezTo>
                <a:cubicBezTo>
                  <a:pt x="1760667" y="158596"/>
                  <a:pt x="1770618" y="172127"/>
                  <a:pt x="1776934" y="187286"/>
                </a:cubicBezTo>
                <a:cubicBezTo>
                  <a:pt x="1789002" y="216249"/>
                  <a:pt x="1798968" y="246043"/>
                  <a:pt x="1809985" y="275421"/>
                </a:cubicBezTo>
                <a:cubicBezTo>
                  <a:pt x="1828786" y="407027"/>
                  <a:pt x="1810044" y="308678"/>
                  <a:pt x="1832019" y="385590"/>
                </a:cubicBezTo>
                <a:cubicBezTo>
                  <a:pt x="1836179" y="400149"/>
                  <a:pt x="1833577" y="417834"/>
                  <a:pt x="1843036" y="429657"/>
                </a:cubicBezTo>
                <a:cubicBezTo>
                  <a:pt x="1850290" y="438725"/>
                  <a:pt x="1865069" y="437002"/>
                  <a:pt x="1876086" y="440674"/>
                </a:cubicBezTo>
                <a:cubicBezTo>
                  <a:pt x="1894447" y="437002"/>
                  <a:pt x="1914422" y="438031"/>
                  <a:pt x="1931170" y="429657"/>
                </a:cubicBezTo>
                <a:cubicBezTo>
                  <a:pt x="1945105" y="422689"/>
                  <a:pt x="1954355" y="408665"/>
                  <a:pt x="1964221" y="396607"/>
                </a:cubicBezTo>
                <a:cubicBezTo>
                  <a:pt x="1987475" y="368185"/>
                  <a:pt x="2011076" y="339747"/>
                  <a:pt x="2030322" y="308472"/>
                </a:cubicBezTo>
                <a:cubicBezTo>
                  <a:pt x="2040686" y="291630"/>
                  <a:pt x="2045412" y="271905"/>
                  <a:pt x="2052356" y="253388"/>
                </a:cubicBezTo>
                <a:cubicBezTo>
                  <a:pt x="2056434" y="242514"/>
                  <a:pt x="2057138" y="230134"/>
                  <a:pt x="2063373" y="220337"/>
                </a:cubicBezTo>
                <a:cubicBezTo>
                  <a:pt x="2116582" y="136722"/>
                  <a:pt x="2132206" y="126962"/>
                  <a:pt x="2206592" y="66101"/>
                </a:cubicBezTo>
                <a:cubicBezTo>
                  <a:pt x="2210726" y="62718"/>
                  <a:pt x="2271816" y="16113"/>
                  <a:pt x="2283710" y="11016"/>
                </a:cubicBezTo>
                <a:cubicBezTo>
                  <a:pt x="2297627" y="5052"/>
                  <a:pt x="2313089" y="3672"/>
                  <a:pt x="2327778" y="0"/>
                </a:cubicBezTo>
                <a:cubicBezTo>
                  <a:pt x="2360828" y="3672"/>
                  <a:pt x="2395146" y="1237"/>
                  <a:pt x="2426929" y="11016"/>
                </a:cubicBezTo>
                <a:cubicBezTo>
                  <a:pt x="2444479" y="16416"/>
                  <a:pt x="2456055" y="33394"/>
                  <a:pt x="2470997" y="44067"/>
                </a:cubicBezTo>
                <a:cubicBezTo>
                  <a:pt x="2481771" y="51763"/>
                  <a:pt x="2492205" y="60179"/>
                  <a:pt x="2504048" y="66101"/>
                </a:cubicBezTo>
                <a:cubicBezTo>
                  <a:pt x="2507332" y="67743"/>
                  <a:pt x="2511392" y="66101"/>
                  <a:pt x="2515064" y="661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9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1</a:t>
            </a:r>
            <a:endParaRPr lang="en-US" dirty="0"/>
          </a:p>
        </p:txBody>
      </p:sp>
      <p:sp>
        <p:nvSpPr>
          <p:cNvPr id="3" name="Content Placeholder 2"/>
          <p:cNvSpPr>
            <a:spLocks noGrp="1"/>
          </p:cNvSpPr>
          <p:nvPr>
            <p:ph idx="1"/>
          </p:nvPr>
        </p:nvSpPr>
        <p:spPr>
          <a:xfrm>
            <a:off x="2231136" y="2638044"/>
            <a:ext cx="7729728" cy="4038178"/>
          </a:xfrm>
        </p:spPr>
        <p:txBody>
          <a:bodyPr>
            <a:normAutofit/>
          </a:bodyPr>
          <a:lstStyle/>
          <a:p>
            <a:r>
              <a:rPr lang="en-US" dirty="0" smtClean="0"/>
              <a:t>Recognizes that many of her complaints could be alcohol related.</a:t>
            </a:r>
          </a:p>
          <a:p>
            <a:r>
              <a:rPr lang="en-US" dirty="0" smtClean="0"/>
              <a:t>She is agreeable to a 1 month trial of No Alcohol</a:t>
            </a:r>
          </a:p>
          <a:p>
            <a:endParaRPr lang="en-US" dirty="0" smtClean="0"/>
          </a:p>
          <a:p>
            <a:r>
              <a:rPr lang="en-US" dirty="0" smtClean="0"/>
              <a:t>Notes that she feels shaky on the morning of Day 2 without alcohol, so typically doesn’t go more than 1-2 days without any alcohol for the past few years</a:t>
            </a:r>
          </a:p>
          <a:p>
            <a:pPr lvl="1"/>
            <a:r>
              <a:rPr lang="en-US" dirty="0" smtClean="0"/>
              <a:t>None of our screening questions so far have assessed her risk of withdrawal!</a:t>
            </a:r>
          </a:p>
          <a:p>
            <a:pPr lvl="1"/>
            <a:r>
              <a:rPr lang="en-US" dirty="0" smtClean="0"/>
              <a:t>Get a good history of how long after Last Drink do symptoms develop, any trips to the ER/hospital stays</a:t>
            </a:r>
          </a:p>
          <a:p>
            <a:pPr lvl="1"/>
            <a:r>
              <a:rPr lang="en-US" dirty="0" smtClean="0"/>
              <a:t>Most importantly, a history of seizure-like activity!</a:t>
            </a:r>
            <a:endParaRPr lang="en-US" dirty="0"/>
          </a:p>
        </p:txBody>
      </p:sp>
    </p:spTree>
    <p:extLst>
      <p:ext uri="{BB962C8B-B14F-4D97-AF65-F5344CB8AC3E}">
        <p14:creationId xmlns:p14="http://schemas.microsoft.com/office/powerpoint/2010/main" val="397581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6" end="6"/>
                                            </p:txEl>
                                          </p:spTgt>
                                        </p:tgtEl>
                                      </p:cBhvr>
                                    </p:animEffect>
                                    <p:animScale>
                                      <p:cBhvr>
                                        <p:cTn id="7" dur="250" autoRev="1" fill="hold"/>
                                        <p:tgtEl>
                                          <p:spTgt spid="3">
                                            <p:txEl>
                                              <p:pRg st="6" end="6"/>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are we Assessing Withdrawal</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106492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Disclosures</a:t>
            </a:r>
            <a:endParaRPr lang="en-US" dirty="0"/>
          </a:p>
        </p:txBody>
      </p:sp>
      <p:sp>
        <p:nvSpPr>
          <p:cNvPr id="3" name="Content Placeholder 2"/>
          <p:cNvSpPr>
            <a:spLocks noGrp="1"/>
          </p:cNvSpPr>
          <p:nvPr>
            <p:ph idx="1"/>
          </p:nvPr>
        </p:nvSpPr>
        <p:spPr/>
        <p:txBody>
          <a:bodyPr/>
          <a:lstStyle/>
          <a:p>
            <a:r>
              <a:rPr lang="en-US" dirty="0" smtClean="0"/>
              <a:t>None.  </a:t>
            </a:r>
          </a:p>
          <a:p>
            <a:pPr lvl="1"/>
            <a:r>
              <a:rPr lang="en-US" dirty="0" smtClean="0"/>
              <a:t>But I do hate benzodiazepines…</a:t>
            </a:r>
            <a:endParaRPr lang="en-US" dirty="0"/>
          </a:p>
        </p:txBody>
      </p:sp>
    </p:spTree>
    <p:extLst>
      <p:ext uri="{BB962C8B-B14F-4D97-AF65-F5344CB8AC3E}">
        <p14:creationId xmlns:p14="http://schemas.microsoft.com/office/powerpoint/2010/main" val="358458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PAWWS: </a:t>
            </a:r>
            <a:br>
              <a:rPr lang="en-US" dirty="0" smtClean="0"/>
            </a:br>
            <a:r>
              <a:rPr lang="en-US" dirty="0"/>
              <a:t>P</a:t>
            </a:r>
            <a:r>
              <a:rPr lang="en-US" dirty="0" smtClean="0"/>
              <a:t>rediction </a:t>
            </a:r>
            <a:r>
              <a:rPr lang="en-US" dirty="0"/>
              <a:t>of Alcohol Withdrawal Severity Scale </a:t>
            </a:r>
            <a:r>
              <a:rPr lang="en-US" dirty="0" smtClean="0"/>
              <a:t> </a:t>
            </a:r>
            <a:endParaRPr lang="en-US" dirty="0"/>
          </a:p>
        </p:txBody>
      </p:sp>
      <p:pic>
        <p:nvPicPr>
          <p:cNvPr id="6" name="Content Placeholder 5"/>
          <p:cNvPicPr>
            <a:picLocks noGrp="1" noChangeAspect="1"/>
          </p:cNvPicPr>
          <p:nvPr>
            <p:ph idx="1"/>
          </p:nvPr>
        </p:nvPicPr>
        <p:blipFill>
          <a:blip r:embed="rId3"/>
          <a:stretch>
            <a:fillRect/>
          </a:stretch>
        </p:blipFill>
        <p:spPr>
          <a:xfrm>
            <a:off x="2215829" y="2491346"/>
            <a:ext cx="7745035" cy="4282111"/>
          </a:xfrm>
          <a:prstGeom prst="rect">
            <a:avLst/>
          </a:prstGeom>
        </p:spPr>
      </p:pic>
    </p:spTree>
    <p:extLst>
      <p:ext uri="{BB962C8B-B14F-4D97-AF65-F5344CB8AC3E}">
        <p14:creationId xmlns:p14="http://schemas.microsoft.com/office/powerpoint/2010/main" val="3987386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121" y="782735"/>
            <a:ext cx="4494998" cy="1134640"/>
          </a:xfrm>
        </p:spPr>
        <p:txBody>
          <a:bodyPr/>
          <a:lstStyle/>
          <a:p>
            <a:r>
              <a:rPr lang="en-US" dirty="0" smtClean="0"/>
              <a:t/>
            </a:r>
            <a:br>
              <a:rPr lang="en-US" dirty="0" smtClean="0"/>
            </a:br>
            <a:r>
              <a:rPr lang="en-US" dirty="0" smtClean="0"/>
              <a:t>CIWA</a:t>
            </a:r>
            <a:r>
              <a:rPr lang="en-US" dirty="0"/>
              <a:t>: </a:t>
            </a:r>
            <a:br>
              <a:rPr lang="en-US" dirty="0"/>
            </a:br>
            <a:r>
              <a:rPr lang="en-US" dirty="0"/>
              <a:t>Clinical Institute Withdrawal </a:t>
            </a:r>
            <a:r>
              <a:rPr lang="en-US" dirty="0" smtClean="0"/>
              <a:t>Assessment</a:t>
            </a:r>
            <a:r>
              <a:rPr lang="en-US" dirty="0"/>
              <a:t/>
            </a:r>
            <a:br>
              <a:rPr lang="en-US" dirty="0"/>
            </a:br>
            <a:r>
              <a:rPr lang="en-US" dirty="0"/>
              <a:t> </a:t>
            </a:r>
          </a:p>
        </p:txBody>
      </p:sp>
      <p:pic>
        <p:nvPicPr>
          <p:cNvPr id="10" name="Picture 9"/>
          <p:cNvPicPr>
            <a:picLocks noChangeAspect="1"/>
          </p:cNvPicPr>
          <p:nvPr/>
        </p:nvPicPr>
        <p:blipFill>
          <a:blip r:embed="rId3"/>
          <a:stretch>
            <a:fillRect/>
          </a:stretch>
        </p:blipFill>
        <p:spPr>
          <a:xfrm>
            <a:off x="6095999" y="1432731"/>
            <a:ext cx="4378595" cy="5458520"/>
          </a:xfrm>
          <a:prstGeom prst="rect">
            <a:avLst/>
          </a:prstGeom>
        </p:spPr>
      </p:pic>
      <p:pic>
        <p:nvPicPr>
          <p:cNvPr id="11" name="Picture Placeholder 10"/>
          <p:cNvPicPr>
            <a:picLocks noGrp="1" noChangeAspect="1"/>
          </p:cNvPicPr>
          <p:nvPr>
            <p:ph type="pic" idx="1"/>
          </p:nvPr>
        </p:nvPicPr>
        <p:blipFill>
          <a:blip r:embed="rId4"/>
          <a:srcRect t="853" b="853"/>
          <a:stretch>
            <a:fillRect/>
          </a:stretch>
        </p:blipFill>
        <p:spPr>
          <a:xfrm>
            <a:off x="7556778" y="1"/>
            <a:ext cx="4635221" cy="5544588"/>
          </a:xfrm>
          <a:prstGeom prst="rect">
            <a:avLst/>
          </a:prstGeom>
        </p:spPr>
      </p:pic>
      <p:sp>
        <p:nvSpPr>
          <p:cNvPr id="4" name="TextBox 3"/>
          <p:cNvSpPr txBox="1"/>
          <p:nvPr/>
        </p:nvSpPr>
        <p:spPr>
          <a:xfrm>
            <a:off x="914400" y="3844887"/>
            <a:ext cx="4208443" cy="2765233"/>
          </a:xfrm>
          <a:prstGeom prst="rect">
            <a:avLst/>
          </a:prstGeom>
          <a:noFill/>
        </p:spPr>
        <p:txBody>
          <a:bodyPr wrap="square" rtlCol="0">
            <a:spAutoFit/>
          </a:bodyPr>
          <a:lstStyle/>
          <a:p>
            <a:endParaRPr lang="en-US" dirty="0"/>
          </a:p>
        </p:txBody>
      </p:sp>
      <p:graphicFrame>
        <p:nvGraphicFramePr>
          <p:cNvPr id="7" name="Diagram 6"/>
          <p:cNvGraphicFramePr/>
          <p:nvPr>
            <p:extLst>
              <p:ext uri="{D42A27DB-BD31-4B8C-83A1-F6EECF244321}">
                <p14:modId xmlns:p14="http://schemas.microsoft.com/office/powerpoint/2010/main" val="1877182022"/>
              </p:ext>
            </p:extLst>
          </p:nvPr>
        </p:nvGraphicFramePr>
        <p:xfrm>
          <a:off x="36722" y="2842352"/>
          <a:ext cx="5963797" cy="40156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696122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449" y="767564"/>
            <a:ext cx="4494998" cy="1134640"/>
          </a:xfrm>
        </p:spPr>
        <p:txBody>
          <a:bodyPr/>
          <a:lstStyle/>
          <a:p>
            <a:r>
              <a:rPr lang="en-US" dirty="0" smtClean="0"/>
              <a:t>SEWS:</a:t>
            </a:r>
            <a:br>
              <a:rPr lang="en-US" dirty="0" smtClean="0"/>
            </a:br>
            <a:r>
              <a:rPr lang="en-US" dirty="0" smtClean="0"/>
              <a:t>Severity of Ethanol Withdrawal Scale </a:t>
            </a:r>
            <a:endParaRPr lang="en-US" dirty="0"/>
          </a:p>
        </p:txBody>
      </p:sp>
      <p:graphicFrame>
        <p:nvGraphicFramePr>
          <p:cNvPr id="3" name="Diagram 2"/>
          <p:cNvGraphicFramePr/>
          <p:nvPr>
            <p:extLst>
              <p:ext uri="{D42A27DB-BD31-4B8C-83A1-F6EECF244321}">
                <p14:modId xmlns:p14="http://schemas.microsoft.com/office/powerpoint/2010/main" val="3539334312"/>
              </p:ext>
            </p:extLst>
          </p:nvPr>
        </p:nvGraphicFramePr>
        <p:xfrm>
          <a:off x="1115568" y="2633031"/>
          <a:ext cx="3794760" cy="4224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icture Placeholder 5"/>
          <p:cNvSpPr>
            <a:spLocks noGrp="1"/>
          </p:cNvSpPr>
          <p:nvPr>
            <p:ph type="pic" idx="1"/>
          </p:nvPr>
        </p:nvSpPr>
        <p:spPr>
          <a:solidFill>
            <a:schemeClr val="tx2">
              <a:lumMod val="10000"/>
            </a:schemeClr>
          </a:solidFill>
        </p:spPr>
      </p:sp>
      <p:pic>
        <p:nvPicPr>
          <p:cNvPr id="4" name="Picture 3"/>
          <p:cNvPicPr>
            <a:picLocks noChangeAspect="1"/>
          </p:cNvPicPr>
          <p:nvPr/>
        </p:nvPicPr>
        <p:blipFill rotWithShape="1">
          <a:blip r:embed="rId8"/>
          <a:srcRect t="1270" r="59770" b="902"/>
          <a:stretch/>
        </p:blipFill>
        <p:spPr>
          <a:xfrm>
            <a:off x="6096000" y="11289"/>
            <a:ext cx="4684890" cy="6846709"/>
          </a:xfrm>
          <a:prstGeom prst="rect">
            <a:avLst/>
          </a:prstGeom>
        </p:spPr>
      </p:pic>
      <p:pic>
        <p:nvPicPr>
          <p:cNvPr id="5" name="Picture 4"/>
          <p:cNvPicPr>
            <a:picLocks noChangeAspect="1"/>
          </p:cNvPicPr>
          <p:nvPr/>
        </p:nvPicPr>
        <p:blipFill rotWithShape="1">
          <a:blip r:embed="rId9"/>
          <a:srcRect t="825" b="412"/>
          <a:stretch/>
        </p:blipFill>
        <p:spPr>
          <a:xfrm>
            <a:off x="10728334" y="11289"/>
            <a:ext cx="1463666" cy="6846709"/>
          </a:xfrm>
          <a:prstGeom prst="rect">
            <a:avLst/>
          </a:prstGeom>
        </p:spPr>
      </p:pic>
    </p:spTree>
    <p:extLst>
      <p:ext uri="{BB962C8B-B14F-4D97-AF65-F5344CB8AC3E}">
        <p14:creationId xmlns:p14="http://schemas.microsoft.com/office/powerpoint/2010/main" val="25628258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MINDS:</a:t>
            </a:r>
            <a:br>
              <a:rPr lang="en-US" dirty="0" smtClean="0"/>
            </a:br>
            <a:r>
              <a:rPr lang="en-US" dirty="0" smtClean="0"/>
              <a:t>Minnesota Detox Scale</a:t>
            </a:r>
            <a:endParaRPr lang="en-US" dirty="0"/>
          </a:p>
        </p:txBody>
      </p:sp>
      <p:sp>
        <p:nvSpPr>
          <p:cNvPr id="7" name="Text Placeholder 6"/>
          <p:cNvSpPr>
            <a:spLocks noGrp="1"/>
          </p:cNvSpPr>
          <p:nvPr>
            <p:ph type="body" sz="half" idx="2"/>
          </p:nvPr>
        </p:nvSpPr>
        <p:spPr/>
        <p:txBody>
          <a:bodyPr/>
          <a:lstStyle/>
          <a:p>
            <a:pPr marL="285750" indent="-285750" algn="l">
              <a:buClr>
                <a:schemeClr val="tx1"/>
              </a:buClr>
              <a:buFont typeface="Courier New" panose="02070309020205020404" pitchFamily="49" charset="0"/>
              <a:buChar char="o"/>
            </a:pPr>
            <a:r>
              <a:rPr lang="en-US" dirty="0" smtClean="0"/>
              <a:t>Similar to the CIWA</a:t>
            </a:r>
          </a:p>
          <a:p>
            <a:pPr marL="285750" indent="-285750" algn="l">
              <a:buClr>
                <a:schemeClr val="tx1"/>
              </a:buClr>
              <a:buFont typeface="Courier New" panose="02070309020205020404" pitchFamily="49" charset="0"/>
              <a:buChar char="o"/>
            </a:pPr>
            <a:r>
              <a:rPr lang="en-US" dirty="0" smtClean="0"/>
              <a:t>Still very subjective</a:t>
            </a:r>
          </a:p>
          <a:p>
            <a:pPr marL="285750" indent="-285750" algn="l">
              <a:buClr>
                <a:schemeClr val="tx1"/>
              </a:buClr>
              <a:buFont typeface="Courier New" panose="02070309020205020404" pitchFamily="49" charset="0"/>
              <a:buChar char="o"/>
            </a:pPr>
            <a:r>
              <a:rPr lang="en-US" dirty="0" smtClean="0"/>
              <a:t>… Seizures?</a:t>
            </a:r>
            <a:endParaRPr lang="en-US" dirty="0"/>
          </a:p>
        </p:txBody>
      </p:sp>
      <p:pic>
        <p:nvPicPr>
          <p:cNvPr id="5" name="Picture 4"/>
          <p:cNvPicPr>
            <a:picLocks noChangeAspect="1"/>
          </p:cNvPicPr>
          <p:nvPr/>
        </p:nvPicPr>
        <p:blipFill>
          <a:blip r:embed="rId2"/>
          <a:stretch>
            <a:fillRect/>
          </a:stretch>
        </p:blipFill>
        <p:spPr>
          <a:xfrm>
            <a:off x="7205030" y="1"/>
            <a:ext cx="4099377" cy="6858000"/>
          </a:xfrm>
          <a:prstGeom prst="rect">
            <a:avLst/>
          </a:prstGeom>
        </p:spPr>
      </p:pic>
    </p:spTree>
    <p:extLst>
      <p:ext uri="{BB962C8B-B14F-4D97-AF65-F5344CB8AC3E}">
        <p14:creationId xmlns:p14="http://schemas.microsoft.com/office/powerpoint/2010/main" val="30390635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31136" y="237579"/>
            <a:ext cx="7729728" cy="1188720"/>
          </a:xfrm>
          <a:solidFill>
            <a:schemeClr val="tx1"/>
          </a:solidFill>
          <a:ln>
            <a:solidFill>
              <a:schemeClr val="bg2"/>
            </a:solidFill>
          </a:ln>
        </p:spPr>
        <p:txBody>
          <a:bodyPr>
            <a:normAutofit fontScale="90000"/>
          </a:bodyPr>
          <a:lstStyle/>
          <a:p>
            <a:r>
              <a:rPr lang="en-US" dirty="0" smtClean="0">
                <a:solidFill>
                  <a:schemeClr val="bg2"/>
                </a:solidFill>
              </a:rPr>
              <a:t>RASS:</a:t>
            </a:r>
            <a:br>
              <a:rPr lang="en-US" dirty="0" smtClean="0">
                <a:solidFill>
                  <a:schemeClr val="bg2"/>
                </a:solidFill>
              </a:rPr>
            </a:br>
            <a:r>
              <a:rPr lang="en-US" dirty="0" smtClean="0">
                <a:solidFill>
                  <a:schemeClr val="bg2"/>
                </a:solidFill>
              </a:rPr>
              <a:t>Richmond Agitation-Sedation Scale</a:t>
            </a:r>
            <a:br>
              <a:rPr lang="en-US" dirty="0" smtClean="0">
                <a:solidFill>
                  <a:schemeClr val="bg2"/>
                </a:solidFill>
              </a:rPr>
            </a:br>
            <a:endParaRPr lang="en-US" dirty="0">
              <a:solidFill>
                <a:schemeClr val="bg2"/>
              </a:solidFill>
            </a:endParaRPr>
          </a:p>
        </p:txBody>
      </p:sp>
      <p:pic>
        <p:nvPicPr>
          <p:cNvPr id="7" name="Content Placeholder 6"/>
          <p:cNvPicPr>
            <a:picLocks noGrp="1" noChangeAspect="1"/>
          </p:cNvPicPr>
          <p:nvPr>
            <p:ph idx="1"/>
          </p:nvPr>
        </p:nvPicPr>
        <p:blipFill>
          <a:blip r:embed="rId3"/>
          <a:stretch>
            <a:fillRect/>
          </a:stretch>
        </p:blipFill>
        <p:spPr>
          <a:xfrm>
            <a:off x="1190903" y="1519949"/>
            <a:ext cx="9810193" cy="5282966"/>
          </a:xfrm>
        </p:spPr>
      </p:pic>
    </p:spTree>
    <p:extLst>
      <p:ext uri="{BB962C8B-B14F-4D97-AF65-F5344CB8AC3E}">
        <p14:creationId xmlns:p14="http://schemas.microsoft.com/office/powerpoint/2010/main" val="4743718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2 (Mike)</a:t>
            </a:r>
            <a:endParaRPr lang="en-US" dirty="0"/>
          </a:p>
        </p:txBody>
      </p:sp>
      <p:sp>
        <p:nvSpPr>
          <p:cNvPr id="3" name="Content Placeholder 2"/>
          <p:cNvSpPr>
            <a:spLocks noGrp="1"/>
          </p:cNvSpPr>
          <p:nvPr>
            <p:ph idx="1"/>
          </p:nvPr>
        </p:nvSpPr>
        <p:spPr>
          <a:xfrm>
            <a:off x="2231136" y="2638044"/>
            <a:ext cx="7729728" cy="4219956"/>
          </a:xfrm>
        </p:spPr>
        <p:txBody>
          <a:bodyPr>
            <a:normAutofit fontScale="92500" lnSpcReduction="20000"/>
          </a:bodyPr>
          <a:lstStyle/>
          <a:p>
            <a:r>
              <a:rPr lang="en-US" dirty="0" smtClean="0"/>
              <a:t>50 </a:t>
            </a:r>
            <a:r>
              <a:rPr lang="en-US" dirty="0" err="1" smtClean="0"/>
              <a:t>yo</a:t>
            </a:r>
            <a:r>
              <a:rPr lang="en-US" dirty="0" smtClean="0"/>
              <a:t> male, presenting for evaluation and treatment for alcohol use disorder</a:t>
            </a:r>
          </a:p>
          <a:p>
            <a:r>
              <a:rPr lang="en-US" dirty="0" smtClean="0"/>
              <a:t>30+ years of heavy alcohol use, intermittent periods of sobriety</a:t>
            </a:r>
          </a:p>
          <a:p>
            <a:pPr lvl="1"/>
            <a:r>
              <a:rPr lang="en-US" dirty="0" smtClean="0"/>
              <a:t>Has gone to inpatient treatment 3 times, most recently 5 years ago</a:t>
            </a:r>
          </a:p>
          <a:p>
            <a:pPr lvl="1"/>
            <a:r>
              <a:rPr lang="en-US" dirty="0" smtClean="0"/>
              <a:t>Reports a history of DT’s anytime he goes into withdrawal</a:t>
            </a:r>
          </a:p>
          <a:p>
            <a:r>
              <a:rPr lang="en-US" dirty="0" smtClean="0"/>
              <a:t>Recently has been drinking 10+ standard drinks throughout the day</a:t>
            </a:r>
          </a:p>
          <a:p>
            <a:pPr lvl="1"/>
            <a:r>
              <a:rPr lang="en-US" dirty="0" smtClean="0"/>
              <a:t>Waking in the night with night sweats and tremors, so drinks in the night</a:t>
            </a:r>
          </a:p>
          <a:p>
            <a:pPr lvl="1"/>
            <a:r>
              <a:rPr lang="en-US" dirty="0" smtClean="0"/>
              <a:t>Waking in the morning with severe tremors (hands only)</a:t>
            </a:r>
          </a:p>
          <a:p>
            <a:r>
              <a:rPr lang="en-US" dirty="0" smtClean="0"/>
              <a:t>At this time, last drink was about an hour before the appointment, experiencing anxiety, nausea.</a:t>
            </a:r>
          </a:p>
          <a:p>
            <a:pPr lvl="1"/>
            <a:r>
              <a:rPr lang="en-US" dirty="0" smtClean="0"/>
              <a:t>Vitals:  BP 156/95, HR 110,  Temp 99.0F</a:t>
            </a:r>
          </a:p>
          <a:p>
            <a:pPr lvl="1"/>
            <a:r>
              <a:rPr lang="en-US" dirty="0" smtClean="0"/>
              <a:t>PHQ 9:  15 (insomnia, anhedonia, appetite changes, mood, concentration, NO SI)</a:t>
            </a:r>
          </a:p>
          <a:p>
            <a:pPr lvl="1"/>
            <a:r>
              <a:rPr lang="en-US" dirty="0" smtClean="0"/>
              <a:t>GAD 7:  10 (nervous, worrying, restless, irritable)</a:t>
            </a:r>
          </a:p>
          <a:p>
            <a:pPr lvl="1"/>
            <a:r>
              <a:rPr lang="en-US" dirty="0"/>
              <a:t>Exam:  Appears anxious, restless, sweating, tongue </a:t>
            </a:r>
            <a:r>
              <a:rPr lang="en-US" dirty="0" err="1" smtClean="0"/>
              <a:t>fasciculations</a:t>
            </a:r>
            <a:endParaRPr lang="en-US" dirty="0"/>
          </a:p>
        </p:txBody>
      </p:sp>
    </p:spTree>
    <p:extLst>
      <p:ext uri="{BB962C8B-B14F-4D97-AF65-F5344CB8AC3E}">
        <p14:creationId xmlns:p14="http://schemas.microsoft.com/office/powerpoint/2010/main" val="42859916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So what is our patient’s score?</a:t>
            </a:r>
            <a:endParaRPr lang="en-US" dirty="0"/>
          </a:p>
        </p:txBody>
      </p:sp>
      <p:sp>
        <p:nvSpPr>
          <p:cNvPr id="6" name="Text Placeholder 5"/>
          <p:cNvSpPr>
            <a:spLocks noGrp="1"/>
          </p:cNvSpPr>
          <p:nvPr>
            <p:ph idx="1"/>
          </p:nvPr>
        </p:nvSpPr>
        <p:spPr/>
        <p:txBody>
          <a:bodyPr/>
          <a:lstStyle/>
          <a:p>
            <a:pPr marL="0" indent="0">
              <a:buNone/>
            </a:pPr>
            <a:endParaRPr lang="en-US" dirty="0"/>
          </a:p>
        </p:txBody>
      </p:sp>
      <p:pic>
        <p:nvPicPr>
          <p:cNvPr id="10" name="Picture 9"/>
          <p:cNvPicPr>
            <a:picLocks noChangeAspect="1"/>
          </p:cNvPicPr>
          <p:nvPr/>
        </p:nvPicPr>
        <p:blipFill>
          <a:blip r:embed="rId3"/>
          <a:stretch>
            <a:fillRect/>
          </a:stretch>
        </p:blipFill>
        <p:spPr>
          <a:xfrm>
            <a:off x="2231136" y="2470068"/>
            <a:ext cx="7729728" cy="3982486"/>
          </a:xfrm>
          <a:prstGeom prst="rect">
            <a:avLst/>
          </a:prstGeom>
        </p:spPr>
      </p:pic>
    </p:spTree>
    <p:extLst>
      <p:ext uri="{BB962C8B-B14F-4D97-AF65-F5344CB8AC3E}">
        <p14:creationId xmlns:p14="http://schemas.microsoft.com/office/powerpoint/2010/main" val="23926702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672" y="1401428"/>
            <a:ext cx="4486656" cy="1141497"/>
          </a:xfrm>
        </p:spPr>
        <p:txBody>
          <a:bodyPr/>
          <a:lstStyle/>
          <a:p>
            <a:r>
              <a:rPr lang="en-US" dirty="0" smtClean="0"/>
              <a:t>Consider the Following:</a:t>
            </a:r>
            <a:endParaRPr lang="en-US" dirty="0"/>
          </a:p>
        </p:txBody>
      </p:sp>
      <p:sp>
        <p:nvSpPr>
          <p:cNvPr id="4" name="Text Placeholder 3"/>
          <p:cNvSpPr>
            <a:spLocks noGrp="1"/>
          </p:cNvSpPr>
          <p:nvPr>
            <p:ph type="body" sz="half" idx="2"/>
          </p:nvPr>
        </p:nvSpPr>
        <p:spPr>
          <a:xfrm>
            <a:off x="1116000" y="2894400"/>
            <a:ext cx="3808800" cy="3909600"/>
          </a:xfrm>
        </p:spPr>
        <p:txBody>
          <a:bodyPr>
            <a:normAutofit/>
          </a:bodyPr>
          <a:lstStyle/>
          <a:p>
            <a:pPr marL="285750" indent="-285750" algn="l">
              <a:buClr>
                <a:schemeClr val="tx1"/>
              </a:buClr>
              <a:buFont typeface="Courier New" panose="02070309020205020404" pitchFamily="49" charset="0"/>
              <a:buChar char="o"/>
            </a:pPr>
            <a:r>
              <a:rPr lang="en-US" dirty="0" smtClean="0">
                <a:solidFill>
                  <a:schemeClr val="tx1"/>
                </a:solidFill>
              </a:rPr>
              <a:t>We don’t use breathalyzers or blood alcohol levels to assess withdrawal status.</a:t>
            </a:r>
          </a:p>
          <a:p>
            <a:pPr marL="285750" indent="-285750" algn="l">
              <a:buClr>
                <a:schemeClr val="tx1"/>
              </a:buClr>
              <a:buFont typeface="Courier New" panose="02070309020205020404" pitchFamily="49" charset="0"/>
              <a:buChar char="o"/>
            </a:pPr>
            <a:r>
              <a:rPr lang="en-US" dirty="0" smtClean="0">
                <a:solidFill>
                  <a:schemeClr val="tx1"/>
                </a:solidFill>
              </a:rPr>
              <a:t>Depending on a patient’s drinking patterns, these methods cannot dictate when a patient will develop withdrawal symptoms or how severe withdrawal symptoms will be.</a:t>
            </a:r>
          </a:p>
          <a:p>
            <a:pPr marL="285750" indent="-285750" algn="l">
              <a:buClr>
                <a:schemeClr val="tx1"/>
              </a:buClr>
              <a:buFont typeface="Courier New" panose="02070309020205020404" pitchFamily="49" charset="0"/>
              <a:buChar char="o"/>
            </a:pPr>
            <a:r>
              <a:rPr lang="en-US" dirty="0" smtClean="0">
                <a:solidFill>
                  <a:schemeClr val="tx1"/>
                </a:solidFill>
              </a:rPr>
              <a:t>History and physical exam need to be the deciding factors!</a:t>
            </a:r>
          </a:p>
          <a:p>
            <a:pPr marL="742950" lvl="1" indent="-285750">
              <a:buClr>
                <a:schemeClr val="tx1"/>
              </a:buClr>
              <a:buFont typeface="Courier New" panose="02070309020205020404" pitchFamily="49" charset="0"/>
              <a:buChar char="o"/>
            </a:pPr>
            <a:r>
              <a:rPr lang="en-US" dirty="0" smtClean="0">
                <a:solidFill>
                  <a:schemeClr val="tx1"/>
                </a:solidFill>
              </a:rPr>
              <a:t>Typically, symptoms develop WITHIN 4 hours of last alcohol use…</a:t>
            </a:r>
          </a:p>
          <a:p>
            <a:pPr marL="1200150" lvl="2" indent="-285750">
              <a:buClr>
                <a:schemeClr val="tx1"/>
              </a:buClr>
              <a:buFont typeface="Courier New" panose="02070309020205020404" pitchFamily="49" charset="0"/>
              <a:buChar char="o"/>
            </a:pPr>
            <a:r>
              <a:rPr lang="en-US" dirty="0" smtClean="0">
                <a:solidFill>
                  <a:schemeClr val="tx1"/>
                </a:solidFill>
              </a:rPr>
              <a:t>UNLESS they have been attempting to wean themselves down</a:t>
            </a:r>
          </a:p>
          <a:p>
            <a:pPr marL="1200150" lvl="2" indent="-285750">
              <a:buClr>
                <a:schemeClr val="tx1"/>
              </a:buClr>
              <a:buFont typeface="Courier New" panose="02070309020205020404" pitchFamily="49" charset="0"/>
              <a:buChar char="o"/>
            </a:pPr>
            <a:r>
              <a:rPr lang="en-US" dirty="0" smtClean="0">
                <a:solidFill>
                  <a:schemeClr val="tx1"/>
                </a:solidFill>
              </a:rPr>
              <a:t>OR they are drinking nonstop</a:t>
            </a:r>
            <a:endParaRPr lang="en-US" dirty="0">
              <a:solidFill>
                <a:schemeClr val="tx1"/>
              </a:solidFill>
            </a:endParaRPr>
          </a:p>
        </p:txBody>
      </p:sp>
      <p:pic>
        <p:nvPicPr>
          <p:cNvPr id="7" name="Content Placeholder 6"/>
          <p:cNvPicPr>
            <a:picLocks noGrp="1" noChangeAspect="1"/>
          </p:cNvPicPr>
          <p:nvPr>
            <p:ph idx="1"/>
          </p:nvPr>
        </p:nvPicPr>
        <p:blipFill>
          <a:blip r:embed="rId3"/>
          <a:stretch>
            <a:fillRect/>
          </a:stretch>
        </p:blipFill>
        <p:spPr>
          <a:xfrm>
            <a:off x="6999543" y="193032"/>
            <a:ext cx="4270714" cy="6406072"/>
          </a:xfrm>
          <a:prstGeom prst="rect">
            <a:avLst/>
          </a:prstGeom>
          <a:ln>
            <a:noFill/>
          </a:ln>
          <a:effectLst>
            <a:softEdge rad="112500"/>
          </a:effectLst>
        </p:spPr>
      </p:pic>
    </p:spTree>
    <p:extLst>
      <p:ext uri="{BB962C8B-B14F-4D97-AF65-F5344CB8AC3E}">
        <p14:creationId xmlns:p14="http://schemas.microsoft.com/office/powerpoint/2010/main" val="62517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Patient 3 (Kate)</a:t>
            </a:r>
            <a:endParaRPr lang="en-US" dirty="0"/>
          </a:p>
        </p:txBody>
      </p:sp>
      <p:sp>
        <p:nvSpPr>
          <p:cNvPr id="3" name="Content Placeholder 2"/>
          <p:cNvSpPr>
            <a:spLocks noGrp="1"/>
          </p:cNvSpPr>
          <p:nvPr>
            <p:ph sz="half" idx="2"/>
          </p:nvPr>
        </p:nvSpPr>
        <p:spPr/>
        <p:txBody>
          <a:bodyPr/>
          <a:lstStyle/>
          <a:p>
            <a:r>
              <a:rPr lang="en-US" dirty="0" smtClean="0"/>
              <a:t>30 something female</a:t>
            </a:r>
          </a:p>
          <a:p>
            <a:r>
              <a:rPr lang="en-US" dirty="0" smtClean="0"/>
              <a:t>Drinking daily</a:t>
            </a:r>
          </a:p>
          <a:p>
            <a:r>
              <a:rPr lang="en-US" dirty="0" smtClean="0"/>
              <a:t>Last drink was 1 hour ago</a:t>
            </a:r>
          </a:p>
          <a:p>
            <a:pPr lvl="1"/>
            <a:r>
              <a:rPr lang="en-US" dirty="0" smtClean="0"/>
              <a:t>Has been drinking 6 standard drinks daily, but only in the afternoon/evening</a:t>
            </a:r>
          </a:p>
          <a:p>
            <a:r>
              <a:rPr lang="en-US" dirty="0" smtClean="0"/>
              <a:t>Does wake up shaky, but doesn’t need alcohol to get through the morning</a:t>
            </a:r>
            <a:endParaRPr lang="en-US" dirty="0"/>
          </a:p>
        </p:txBody>
      </p:sp>
      <p:sp>
        <p:nvSpPr>
          <p:cNvPr id="4" name="Content Placeholder 3"/>
          <p:cNvSpPr>
            <a:spLocks noGrp="1"/>
          </p:cNvSpPr>
          <p:nvPr>
            <p:ph sz="quarter" idx="4"/>
          </p:nvPr>
        </p:nvSpPr>
        <p:spPr/>
        <p:txBody>
          <a:bodyPr>
            <a:normAutofit lnSpcReduction="10000"/>
          </a:bodyPr>
          <a:lstStyle/>
          <a:p>
            <a:r>
              <a:rPr lang="en-US" dirty="0" smtClean="0"/>
              <a:t>30 something female</a:t>
            </a:r>
          </a:p>
          <a:p>
            <a:r>
              <a:rPr lang="en-US" dirty="0" smtClean="0"/>
              <a:t>Drinking daily</a:t>
            </a:r>
          </a:p>
          <a:p>
            <a:r>
              <a:rPr lang="en-US" dirty="0" smtClean="0"/>
              <a:t>Last drink was 1 hour ago</a:t>
            </a:r>
          </a:p>
          <a:p>
            <a:pPr lvl="1"/>
            <a:r>
              <a:rPr lang="en-US" dirty="0" smtClean="0"/>
              <a:t>And the last drink before that was an hour before… And the hour before that… And the hour before that….</a:t>
            </a:r>
            <a:endParaRPr lang="en-US" dirty="0"/>
          </a:p>
          <a:p>
            <a:r>
              <a:rPr lang="en-US" dirty="0" smtClean="0"/>
              <a:t>Has to drink throughout the night to prevent shakes and nausea/vomiting</a:t>
            </a:r>
            <a:endParaRPr lang="en-US" dirty="0"/>
          </a:p>
        </p:txBody>
      </p:sp>
      <p:sp>
        <p:nvSpPr>
          <p:cNvPr id="5" name="Text Placeholder 4"/>
          <p:cNvSpPr>
            <a:spLocks noGrp="1"/>
          </p:cNvSpPr>
          <p:nvPr>
            <p:ph type="body" sz="quarter" idx="13"/>
          </p:nvPr>
        </p:nvSpPr>
        <p:spPr/>
        <p:txBody>
          <a:bodyPr/>
          <a:lstStyle/>
          <a:p>
            <a:r>
              <a:rPr lang="en-US" dirty="0" smtClean="0"/>
              <a:t>Patient 4 (Cat)</a:t>
            </a:r>
            <a:endParaRPr lang="en-US" dirty="0"/>
          </a:p>
        </p:txBody>
      </p:sp>
      <p:sp>
        <p:nvSpPr>
          <p:cNvPr id="6" name="Title 5"/>
          <p:cNvSpPr>
            <a:spLocks noGrp="1"/>
          </p:cNvSpPr>
          <p:nvPr>
            <p:ph type="title"/>
          </p:nvPr>
        </p:nvSpPr>
        <p:spPr/>
        <p:txBody>
          <a:bodyPr/>
          <a:lstStyle/>
          <a:p>
            <a:r>
              <a:rPr lang="en-US" dirty="0" smtClean="0"/>
              <a:t>Comparing Withdrawal</a:t>
            </a:r>
            <a:endParaRPr lang="en-US" dirty="0"/>
          </a:p>
        </p:txBody>
      </p:sp>
    </p:spTree>
    <p:extLst>
      <p:ext uri="{BB962C8B-B14F-4D97-AF65-F5344CB8AC3E}">
        <p14:creationId xmlns:p14="http://schemas.microsoft.com/office/powerpoint/2010/main" val="310062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960876" y="2325572"/>
            <a:ext cx="4270248" cy="704087"/>
          </a:xfrm>
        </p:spPr>
        <p:txBody>
          <a:bodyPr/>
          <a:lstStyle/>
          <a:p>
            <a:r>
              <a:rPr lang="en-US" dirty="0" smtClean="0"/>
              <a:t>Major</a:t>
            </a:r>
            <a:endParaRPr lang="en-US" dirty="0"/>
          </a:p>
        </p:txBody>
      </p:sp>
      <p:sp>
        <p:nvSpPr>
          <p:cNvPr id="4" name="Content Placeholder 3"/>
          <p:cNvSpPr>
            <a:spLocks noGrp="1"/>
          </p:cNvSpPr>
          <p:nvPr>
            <p:ph sz="quarter" idx="4"/>
          </p:nvPr>
        </p:nvSpPr>
        <p:spPr>
          <a:xfrm>
            <a:off x="8589836" y="3012842"/>
            <a:ext cx="3035175" cy="2596776"/>
          </a:xfrm>
        </p:spPr>
        <p:txBody>
          <a:bodyPr/>
          <a:lstStyle/>
          <a:p>
            <a:r>
              <a:rPr lang="en-US" dirty="0" smtClean="0"/>
              <a:t>Delirium Tremens</a:t>
            </a:r>
          </a:p>
          <a:p>
            <a:r>
              <a:rPr lang="en-US" dirty="0" smtClean="0"/>
              <a:t>Seizures</a:t>
            </a:r>
            <a:endParaRPr lang="en-US" dirty="0"/>
          </a:p>
        </p:txBody>
      </p:sp>
      <p:sp>
        <p:nvSpPr>
          <p:cNvPr id="5" name="Text Placeholder 4"/>
          <p:cNvSpPr>
            <a:spLocks noGrp="1"/>
          </p:cNvSpPr>
          <p:nvPr>
            <p:ph type="body" sz="quarter" idx="13"/>
          </p:nvPr>
        </p:nvSpPr>
        <p:spPr>
          <a:xfrm>
            <a:off x="8231124" y="2328622"/>
            <a:ext cx="3752601" cy="704087"/>
          </a:xfrm>
        </p:spPr>
        <p:txBody>
          <a:bodyPr/>
          <a:lstStyle/>
          <a:p>
            <a:r>
              <a:rPr lang="en-US" dirty="0" smtClean="0"/>
              <a:t>Severe</a:t>
            </a:r>
            <a:endParaRPr lang="en-US" dirty="0"/>
          </a:p>
        </p:txBody>
      </p:sp>
      <p:sp>
        <p:nvSpPr>
          <p:cNvPr id="6" name="Title 5"/>
          <p:cNvSpPr>
            <a:spLocks noGrp="1"/>
          </p:cNvSpPr>
          <p:nvPr>
            <p:ph type="title"/>
          </p:nvPr>
        </p:nvSpPr>
        <p:spPr/>
        <p:txBody>
          <a:bodyPr/>
          <a:lstStyle/>
          <a:p>
            <a:r>
              <a:rPr lang="en-US" dirty="0" smtClean="0"/>
              <a:t>Categorizing the Withdrawals</a:t>
            </a:r>
            <a:endParaRPr lang="en-US" dirty="0"/>
          </a:p>
        </p:txBody>
      </p:sp>
      <p:pic>
        <p:nvPicPr>
          <p:cNvPr id="7" name="Picture 6"/>
          <p:cNvPicPr>
            <a:picLocks noChangeAspect="1"/>
          </p:cNvPicPr>
          <p:nvPr/>
        </p:nvPicPr>
        <p:blipFill>
          <a:blip r:embed="rId2"/>
          <a:stretch>
            <a:fillRect/>
          </a:stretch>
        </p:blipFill>
        <p:spPr>
          <a:xfrm>
            <a:off x="0" y="2214197"/>
            <a:ext cx="4273666" cy="798645"/>
          </a:xfrm>
          <a:prstGeom prst="rect">
            <a:avLst/>
          </a:prstGeom>
        </p:spPr>
      </p:pic>
      <p:sp>
        <p:nvSpPr>
          <p:cNvPr id="8" name="Text Placeholder 1"/>
          <p:cNvSpPr>
            <a:spLocks noGrp="1"/>
          </p:cNvSpPr>
          <p:nvPr>
            <p:ph sz="half" idx="2"/>
          </p:nvPr>
        </p:nvSpPr>
        <p:spPr>
          <a:xfrm>
            <a:off x="537626" y="3143250"/>
            <a:ext cx="4270375" cy="2597150"/>
          </a:xfrm>
        </p:spPr>
        <p:txBody>
          <a:bodyPr/>
          <a:lstStyle/>
          <a:p>
            <a:r>
              <a:rPr lang="en-US" dirty="0" smtClean="0"/>
              <a:t>Tremor (hands, tongue)</a:t>
            </a:r>
          </a:p>
          <a:p>
            <a:r>
              <a:rPr lang="en-US" dirty="0" smtClean="0"/>
              <a:t>Anxiety</a:t>
            </a:r>
          </a:p>
          <a:p>
            <a:r>
              <a:rPr lang="en-US" dirty="0" smtClean="0"/>
              <a:t>Nausea/Vomiting</a:t>
            </a:r>
          </a:p>
          <a:p>
            <a:r>
              <a:rPr lang="en-US" dirty="0" smtClean="0"/>
              <a:t>Insomnia</a:t>
            </a:r>
          </a:p>
        </p:txBody>
      </p:sp>
      <p:pic>
        <p:nvPicPr>
          <p:cNvPr id="11" name="Picture 10"/>
          <p:cNvPicPr>
            <a:picLocks noChangeAspect="1"/>
          </p:cNvPicPr>
          <p:nvPr/>
        </p:nvPicPr>
        <p:blipFill>
          <a:blip r:embed="rId3"/>
          <a:stretch>
            <a:fillRect/>
          </a:stretch>
        </p:blipFill>
        <p:spPr>
          <a:xfrm>
            <a:off x="4458631" y="3012842"/>
            <a:ext cx="4310246" cy="2633700"/>
          </a:xfrm>
          <a:prstGeom prst="rect">
            <a:avLst/>
          </a:prstGeom>
        </p:spPr>
      </p:pic>
    </p:spTree>
    <p:extLst>
      <p:ext uri="{BB962C8B-B14F-4D97-AF65-F5344CB8AC3E}">
        <p14:creationId xmlns:p14="http://schemas.microsoft.com/office/powerpoint/2010/main" val="17097081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Recognize the effects of alcohol on the brain and body</a:t>
            </a:r>
          </a:p>
          <a:p>
            <a:r>
              <a:rPr lang="en-US" dirty="0" smtClean="0"/>
              <a:t>Become familiar with different screening tools</a:t>
            </a:r>
          </a:p>
          <a:p>
            <a:r>
              <a:rPr lang="en-US" dirty="0" smtClean="0"/>
              <a:t>Recognize the signs and symptoms of withdrawal</a:t>
            </a:r>
          </a:p>
          <a:p>
            <a:r>
              <a:rPr lang="en-US" dirty="0" smtClean="0"/>
              <a:t>Develop a comfort with medications used to manage withdrawal</a:t>
            </a:r>
          </a:p>
          <a:p>
            <a:r>
              <a:rPr lang="en-US" dirty="0" smtClean="0"/>
              <a:t>Recognize higher-risk withdrawal issues</a:t>
            </a:r>
            <a:endParaRPr lang="en-US" dirty="0"/>
          </a:p>
        </p:txBody>
      </p:sp>
    </p:spTree>
    <p:extLst>
      <p:ext uri="{BB962C8B-B14F-4D97-AF65-F5344CB8AC3E}">
        <p14:creationId xmlns:p14="http://schemas.microsoft.com/office/powerpoint/2010/main" val="3034733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Delirium Tremens</a:t>
            </a:r>
            <a:r>
              <a:rPr lang="en-US" dirty="0"/>
              <a:t/>
            </a:r>
            <a:br>
              <a:rPr lang="en-US" dirty="0"/>
            </a:br>
            <a:r>
              <a:rPr lang="en-US" sz="2200" dirty="0"/>
              <a:t>AKA DTs,  Alcohol Withdrawal Delirium</a:t>
            </a:r>
            <a:br>
              <a:rPr lang="en-US" sz="2200" dirty="0"/>
            </a:br>
            <a:endParaRPr lang="en-US" dirty="0"/>
          </a:p>
        </p:txBody>
      </p:sp>
      <p:sp>
        <p:nvSpPr>
          <p:cNvPr id="3" name="Content Placeholder 2"/>
          <p:cNvSpPr>
            <a:spLocks noGrp="1"/>
          </p:cNvSpPr>
          <p:nvPr>
            <p:ph idx="1"/>
          </p:nvPr>
        </p:nvSpPr>
        <p:spPr>
          <a:xfrm>
            <a:off x="2231136" y="2638044"/>
            <a:ext cx="7729728" cy="4047764"/>
          </a:xfrm>
        </p:spPr>
        <p:txBody>
          <a:bodyPr>
            <a:normAutofit/>
          </a:bodyPr>
          <a:lstStyle/>
          <a:p>
            <a:r>
              <a:rPr lang="en-US" dirty="0" smtClean="0"/>
              <a:t>Profound </a:t>
            </a:r>
            <a:r>
              <a:rPr lang="en-US" dirty="0"/>
              <a:t>global </a:t>
            </a:r>
            <a:r>
              <a:rPr lang="en-US" dirty="0" smtClean="0"/>
              <a:t>confusion</a:t>
            </a:r>
          </a:p>
          <a:p>
            <a:r>
              <a:rPr lang="en-US" dirty="0" smtClean="0"/>
              <a:t>Agitation</a:t>
            </a:r>
          </a:p>
          <a:p>
            <a:r>
              <a:rPr lang="en-US" dirty="0" smtClean="0"/>
              <a:t>Disorientation</a:t>
            </a:r>
          </a:p>
          <a:p>
            <a:r>
              <a:rPr lang="en-US" dirty="0" smtClean="0"/>
              <a:t>Hallucinations</a:t>
            </a:r>
          </a:p>
          <a:p>
            <a:r>
              <a:rPr lang="en-US" dirty="0" smtClean="0"/>
              <a:t>Fever</a:t>
            </a:r>
          </a:p>
          <a:p>
            <a:r>
              <a:rPr lang="en-US" dirty="0" smtClean="0"/>
              <a:t>Hypertension</a:t>
            </a:r>
          </a:p>
          <a:p>
            <a:r>
              <a:rPr lang="en-US" dirty="0" smtClean="0"/>
              <a:t>Diaphoresis</a:t>
            </a:r>
          </a:p>
          <a:p>
            <a:r>
              <a:rPr lang="en-US" dirty="0"/>
              <a:t>A</a:t>
            </a:r>
            <a:r>
              <a:rPr lang="en-US" dirty="0" smtClean="0"/>
              <a:t>utonomic </a:t>
            </a:r>
            <a:r>
              <a:rPr lang="en-US" dirty="0"/>
              <a:t>hyperactivity (tachycardia and hypertension</a:t>
            </a:r>
            <a:r>
              <a:rPr lang="en-US" dirty="0" smtClean="0"/>
              <a:t>)</a:t>
            </a:r>
          </a:p>
          <a:p>
            <a:pPr lvl="1"/>
            <a:r>
              <a:rPr lang="en-US" dirty="0" smtClean="0"/>
              <a:t>Can </a:t>
            </a:r>
            <a:r>
              <a:rPr lang="en-US" dirty="0"/>
              <a:t>progress to cardiovascular collapse. </a:t>
            </a:r>
          </a:p>
        </p:txBody>
      </p:sp>
    </p:spTree>
    <p:extLst>
      <p:ext uri="{BB962C8B-B14F-4D97-AF65-F5344CB8AC3E}">
        <p14:creationId xmlns:p14="http://schemas.microsoft.com/office/powerpoint/2010/main" val="18616510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DTs</a:t>
            </a:r>
            <a:endParaRPr lang="en-US" dirty="0"/>
          </a:p>
        </p:txBody>
      </p:sp>
      <p:sp>
        <p:nvSpPr>
          <p:cNvPr id="3" name="Content Placeholder 2"/>
          <p:cNvSpPr>
            <a:spLocks noGrp="1"/>
          </p:cNvSpPr>
          <p:nvPr>
            <p:ph idx="1"/>
          </p:nvPr>
        </p:nvSpPr>
        <p:spPr>
          <a:xfrm>
            <a:off x="2231136" y="2626755"/>
            <a:ext cx="6687086" cy="4056267"/>
          </a:xfrm>
        </p:spPr>
        <p:txBody>
          <a:bodyPr>
            <a:normAutofit/>
          </a:bodyPr>
          <a:lstStyle/>
          <a:p>
            <a:r>
              <a:rPr lang="en-US" dirty="0" smtClean="0"/>
              <a:t>Only occurring in about 5% of patients that develop alcohol withdrawal</a:t>
            </a:r>
          </a:p>
          <a:p>
            <a:r>
              <a:rPr lang="en-US" dirty="0" smtClean="0"/>
              <a:t>Symptoms typically start between 48-96 hours after last alcohol use</a:t>
            </a:r>
          </a:p>
          <a:p>
            <a:pPr lvl="1"/>
            <a:r>
              <a:rPr lang="en-US" dirty="0" smtClean="0"/>
              <a:t>Can last up to 5 days</a:t>
            </a:r>
          </a:p>
          <a:p>
            <a:r>
              <a:rPr lang="en-US" dirty="0" smtClean="0"/>
              <a:t>Patients have increased cardiac index, oxygen delivery, and increased oxygen consumption</a:t>
            </a:r>
          </a:p>
          <a:p>
            <a:pPr lvl="1"/>
            <a:r>
              <a:rPr lang="en-US" dirty="0" smtClean="0"/>
              <a:t>Patients hyperventilate </a:t>
            </a:r>
          </a:p>
          <a:p>
            <a:pPr lvl="2"/>
            <a:r>
              <a:rPr lang="en-US" dirty="0" smtClean="0"/>
              <a:t>Rebound effect from respiratory depression from alcohol?</a:t>
            </a:r>
          </a:p>
          <a:p>
            <a:pPr lvl="1"/>
            <a:r>
              <a:rPr lang="en-US" dirty="0" smtClean="0"/>
              <a:t>Arterial pH rises due to hyperventilation</a:t>
            </a:r>
          </a:p>
          <a:p>
            <a:pPr lvl="1"/>
            <a:r>
              <a:rPr lang="en-US" dirty="0" smtClean="0"/>
              <a:t>This leads to respiratory alkalosis</a:t>
            </a:r>
          </a:p>
          <a:p>
            <a:pPr lvl="1"/>
            <a:r>
              <a:rPr lang="en-US" dirty="0" smtClean="0"/>
              <a:t>Which leads to decreased cerebral blood flow</a:t>
            </a:r>
          </a:p>
        </p:txBody>
      </p:sp>
      <p:pic>
        <p:nvPicPr>
          <p:cNvPr id="4" name="Picture 3"/>
          <p:cNvPicPr>
            <a:picLocks noChangeAspect="1"/>
          </p:cNvPicPr>
          <p:nvPr/>
        </p:nvPicPr>
        <p:blipFill>
          <a:blip r:embed="rId2"/>
          <a:stretch>
            <a:fillRect/>
          </a:stretch>
        </p:blipFill>
        <p:spPr>
          <a:xfrm>
            <a:off x="8503920" y="4125426"/>
            <a:ext cx="3688080" cy="2732573"/>
          </a:xfrm>
          <a:prstGeom prst="rect">
            <a:avLst/>
          </a:prstGeom>
          <a:ln>
            <a:noFill/>
          </a:ln>
          <a:effectLst>
            <a:softEdge rad="112500"/>
          </a:effectLst>
        </p:spPr>
      </p:pic>
    </p:spTree>
    <p:extLst>
      <p:ext uri="{BB962C8B-B14F-4D97-AF65-F5344CB8AC3E}">
        <p14:creationId xmlns:p14="http://schemas.microsoft.com/office/powerpoint/2010/main" val="7631449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a:t>
            </a:r>
            <a:r>
              <a:rPr lang="en-US" dirty="0" err="1" smtClean="0"/>
              <a:t>Hallucinosis</a:t>
            </a:r>
            <a:endParaRPr lang="en-US" dirty="0"/>
          </a:p>
        </p:txBody>
      </p:sp>
      <p:sp>
        <p:nvSpPr>
          <p:cNvPr id="3" name="Content Placeholder 2"/>
          <p:cNvSpPr>
            <a:spLocks noGrp="1"/>
          </p:cNvSpPr>
          <p:nvPr>
            <p:ph idx="1"/>
          </p:nvPr>
        </p:nvSpPr>
        <p:spPr>
          <a:xfrm>
            <a:off x="2231136" y="2638044"/>
            <a:ext cx="7729728" cy="4016144"/>
          </a:xfrm>
        </p:spPr>
        <p:txBody>
          <a:bodyPr>
            <a:normAutofit/>
          </a:bodyPr>
          <a:lstStyle/>
          <a:p>
            <a:r>
              <a:rPr lang="en-US" dirty="0" smtClean="0"/>
              <a:t>Hallucinations </a:t>
            </a:r>
            <a:r>
              <a:rPr lang="en-US" dirty="0"/>
              <a:t>that develop within 12 to 24 hours of </a:t>
            </a:r>
            <a:r>
              <a:rPr lang="en-US" dirty="0" smtClean="0"/>
              <a:t>abstinence</a:t>
            </a:r>
          </a:p>
          <a:p>
            <a:r>
              <a:rPr lang="en-US" dirty="0" smtClean="0"/>
              <a:t>Typically </a:t>
            </a:r>
            <a:r>
              <a:rPr lang="en-US" dirty="0"/>
              <a:t>resolve within 24 to 48 hours </a:t>
            </a:r>
            <a:endParaRPr lang="en-US" dirty="0" smtClean="0"/>
          </a:p>
          <a:p>
            <a:pPr lvl="1"/>
            <a:r>
              <a:rPr lang="en-US" dirty="0" smtClean="0"/>
              <a:t>(</a:t>
            </a:r>
            <a:r>
              <a:rPr lang="en-US" dirty="0"/>
              <a:t>which is the earliest point at which DT typically develops</a:t>
            </a:r>
            <a:r>
              <a:rPr lang="en-US" dirty="0" smtClean="0"/>
              <a:t>)</a:t>
            </a:r>
          </a:p>
          <a:p>
            <a:r>
              <a:rPr lang="en-US" dirty="0" smtClean="0"/>
              <a:t> Usually visual</a:t>
            </a:r>
          </a:p>
          <a:p>
            <a:pPr lvl="1"/>
            <a:r>
              <a:rPr lang="en-US" dirty="0"/>
              <a:t>A</a:t>
            </a:r>
            <a:r>
              <a:rPr lang="en-US" dirty="0" smtClean="0"/>
              <a:t>uditory </a:t>
            </a:r>
            <a:r>
              <a:rPr lang="en-US" dirty="0"/>
              <a:t>and tactile phenomena </a:t>
            </a:r>
            <a:r>
              <a:rPr lang="en-US" dirty="0" smtClean="0"/>
              <a:t>have been described</a:t>
            </a:r>
          </a:p>
          <a:p>
            <a:r>
              <a:rPr lang="en-US" dirty="0" smtClean="0"/>
              <a:t>Patients </a:t>
            </a:r>
            <a:r>
              <a:rPr lang="en-US" dirty="0"/>
              <a:t>are aware that they are hallucinating and often very distressed. </a:t>
            </a:r>
            <a:endParaRPr lang="en-US" dirty="0" smtClean="0"/>
          </a:p>
          <a:p>
            <a:pPr lvl="1"/>
            <a:r>
              <a:rPr lang="en-US" dirty="0" smtClean="0"/>
              <a:t>In </a:t>
            </a:r>
            <a:r>
              <a:rPr lang="en-US" dirty="0"/>
              <a:t>contrast to </a:t>
            </a:r>
            <a:r>
              <a:rPr lang="en-US" dirty="0" smtClean="0"/>
              <a:t>DT:</a:t>
            </a:r>
          </a:p>
          <a:p>
            <a:pPr lvl="2"/>
            <a:r>
              <a:rPr lang="en-US" dirty="0" smtClean="0"/>
              <a:t>NOT </a:t>
            </a:r>
            <a:r>
              <a:rPr lang="en-US" dirty="0"/>
              <a:t>associated with global clouding of the </a:t>
            </a:r>
            <a:r>
              <a:rPr lang="en-US" dirty="0" smtClean="0"/>
              <a:t>sensorium</a:t>
            </a:r>
          </a:p>
          <a:p>
            <a:pPr lvl="2"/>
            <a:r>
              <a:rPr lang="en-US" dirty="0" smtClean="0"/>
              <a:t>Only </a:t>
            </a:r>
            <a:r>
              <a:rPr lang="en-US" dirty="0"/>
              <a:t>with specific </a:t>
            </a:r>
            <a:r>
              <a:rPr lang="en-US" dirty="0" smtClean="0"/>
              <a:t>hallucinations</a:t>
            </a:r>
          </a:p>
          <a:p>
            <a:pPr lvl="2"/>
            <a:r>
              <a:rPr lang="en-US" dirty="0"/>
              <a:t>V</a:t>
            </a:r>
            <a:r>
              <a:rPr lang="en-US" dirty="0" smtClean="0"/>
              <a:t>ital </a:t>
            </a:r>
            <a:r>
              <a:rPr lang="en-US" dirty="0"/>
              <a:t>signs are </a:t>
            </a:r>
            <a:r>
              <a:rPr lang="en-US" dirty="0" smtClean="0"/>
              <a:t>(usually) NORMAL</a:t>
            </a:r>
            <a:endParaRPr lang="en-US" dirty="0"/>
          </a:p>
        </p:txBody>
      </p:sp>
    </p:spTree>
    <p:extLst>
      <p:ext uri="{BB962C8B-B14F-4D97-AF65-F5344CB8AC3E}">
        <p14:creationId xmlns:p14="http://schemas.microsoft.com/office/powerpoint/2010/main" val="32246412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5 (Fred)</a:t>
            </a:r>
            <a:endParaRPr lang="en-US" dirty="0"/>
          </a:p>
        </p:txBody>
      </p:sp>
      <p:sp>
        <p:nvSpPr>
          <p:cNvPr id="3" name="Content Placeholder 2"/>
          <p:cNvSpPr>
            <a:spLocks noGrp="1"/>
          </p:cNvSpPr>
          <p:nvPr>
            <p:ph idx="1"/>
          </p:nvPr>
        </p:nvSpPr>
        <p:spPr>
          <a:xfrm>
            <a:off x="2231136" y="2638044"/>
            <a:ext cx="7729728" cy="4038178"/>
          </a:xfrm>
        </p:spPr>
        <p:txBody>
          <a:bodyPr>
            <a:normAutofit/>
          </a:bodyPr>
          <a:lstStyle/>
          <a:p>
            <a:r>
              <a:rPr lang="en-US" dirty="0" smtClean="0"/>
              <a:t>60 </a:t>
            </a:r>
            <a:r>
              <a:rPr lang="en-US" dirty="0" err="1" smtClean="0"/>
              <a:t>yo</a:t>
            </a:r>
            <a:r>
              <a:rPr lang="en-US" dirty="0" smtClean="0"/>
              <a:t> male, currently in-patient at detox unit</a:t>
            </a:r>
          </a:p>
          <a:p>
            <a:r>
              <a:rPr lang="en-US" dirty="0" smtClean="0"/>
              <a:t>On Day 2</a:t>
            </a:r>
          </a:p>
          <a:p>
            <a:pPr lvl="1"/>
            <a:r>
              <a:rPr lang="en-US" dirty="0" smtClean="0"/>
              <a:t>Started on medication protocol, vital sign monitoring every 4 hours</a:t>
            </a:r>
          </a:p>
          <a:p>
            <a:pPr lvl="2"/>
            <a:r>
              <a:rPr lang="en-US" dirty="0" smtClean="0"/>
              <a:t>BP 140/95, HR 101, Temp 99.3 F,</a:t>
            </a:r>
          </a:p>
          <a:p>
            <a:pPr lvl="2"/>
            <a:r>
              <a:rPr lang="en-US" dirty="0"/>
              <a:t>T</a:t>
            </a:r>
            <a:r>
              <a:rPr lang="en-US" dirty="0" smtClean="0"/>
              <a:t>remulous for the past 24 hours, improving with medications</a:t>
            </a:r>
          </a:p>
          <a:p>
            <a:r>
              <a:rPr lang="en-US" dirty="0" smtClean="0"/>
              <a:t>Asking for the remote to the TV in his room…</a:t>
            </a:r>
          </a:p>
          <a:p>
            <a:endParaRPr lang="en-US" dirty="0"/>
          </a:p>
          <a:p>
            <a:r>
              <a:rPr lang="en-US" dirty="0" smtClean="0"/>
              <a:t>Does he have:</a:t>
            </a:r>
          </a:p>
          <a:p>
            <a:pPr lvl="1"/>
            <a:r>
              <a:rPr lang="en-US" dirty="0" smtClean="0"/>
              <a:t>A:  Alcohol </a:t>
            </a:r>
            <a:r>
              <a:rPr lang="en-US" dirty="0" err="1" smtClean="0"/>
              <a:t>Hallucinosis</a:t>
            </a:r>
            <a:endParaRPr lang="en-US" dirty="0" smtClean="0"/>
          </a:p>
          <a:p>
            <a:pPr lvl="1"/>
            <a:r>
              <a:rPr lang="en-US" dirty="0" smtClean="0"/>
              <a:t>B:  Delirium Tremens</a:t>
            </a:r>
            <a:endParaRPr lang="en-US" dirty="0"/>
          </a:p>
        </p:txBody>
      </p:sp>
      <p:sp>
        <p:nvSpPr>
          <p:cNvPr id="4" name="Oval 3"/>
          <p:cNvSpPr/>
          <p:nvPr/>
        </p:nvSpPr>
        <p:spPr>
          <a:xfrm>
            <a:off x="2533880" y="6026227"/>
            <a:ext cx="2258457" cy="64999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05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500"/>
                                        <p:tgtEl>
                                          <p:spTgt spid="3">
                                            <p:txEl>
                                              <p:pRg st="8" end="8"/>
                                            </p:txEl>
                                          </p:spTgt>
                                        </p:tgtEl>
                                      </p:cBhvr>
                                    </p:animEffect>
                                  </p:childTnLst>
                                </p:cTn>
                              </p:par>
                            </p:childTnLst>
                          </p:cTn>
                        </p:par>
                        <p:par>
                          <p:cTn id="13" fill="hold">
                            <p:stCondLst>
                              <p:cond delay="500"/>
                            </p:stCondLst>
                            <p:childTnLst>
                              <p:par>
                                <p:cTn id="14" presetID="10" presetClass="entr" presetSubtype="0" fill="hold" nodeType="afterEffect">
                                  <p:stCondLst>
                                    <p:cond delay="1500"/>
                                  </p:stCondLst>
                                  <p:childTnLst>
                                    <p:set>
                                      <p:cBhvr>
                                        <p:cTn id="15" dur="1" fill="hold">
                                          <p:stCondLst>
                                            <p:cond delay="0"/>
                                          </p:stCondLst>
                                        </p:cTn>
                                        <p:tgtEl>
                                          <p:spTgt spid="3">
                                            <p:txEl>
                                              <p:pRg st="9" end="9"/>
                                            </p:txEl>
                                          </p:spTgt>
                                        </p:tgtEl>
                                        <p:attrNameLst>
                                          <p:attrName>style.visibility</p:attrName>
                                        </p:attrNameLst>
                                      </p:cBhvr>
                                      <p:to>
                                        <p:strVal val="visible"/>
                                      </p:to>
                                    </p:set>
                                    <p:animEffect transition="in" filter="fade">
                                      <p:cBhvr>
                                        <p:cTn id="16" dur="500"/>
                                        <p:tgtEl>
                                          <p:spTgt spid="3">
                                            <p:txEl>
                                              <p:pRg st="9" end="9"/>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Wernicke-</a:t>
            </a:r>
            <a:r>
              <a:rPr lang="en-US" dirty="0" err="1" smtClean="0"/>
              <a:t>Korsakoff</a:t>
            </a:r>
            <a:r>
              <a:rPr lang="en-US" dirty="0" smtClean="0"/>
              <a:t> Syndrome</a:t>
            </a:r>
            <a:endParaRPr lang="en-US" dirty="0"/>
          </a:p>
        </p:txBody>
      </p:sp>
      <p:sp>
        <p:nvSpPr>
          <p:cNvPr id="3" name="Content Placeholder 2"/>
          <p:cNvSpPr>
            <a:spLocks noGrp="1"/>
          </p:cNvSpPr>
          <p:nvPr>
            <p:ph idx="1"/>
          </p:nvPr>
        </p:nvSpPr>
        <p:spPr>
          <a:xfrm>
            <a:off x="2231136" y="2638044"/>
            <a:ext cx="7729728" cy="4219956"/>
          </a:xfrm>
        </p:spPr>
        <p:txBody>
          <a:bodyPr>
            <a:normAutofit fontScale="92500" lnSpcReduction="20000"/>
          </a:bodyPr>
          <a:lstStyle/>
          <a:p>
            <a:r>
              <a:rPr lang="en-US" dirty="0" err="1" smtClean="0"/>
              <a:t>Neuropyschiatric</a:t>
            </a:r>
            <a:r>
              <a:rPr lang="en-US" dirty="0" smtClean="0"/>
              <a:t> disorder caused by severe thiamine (B1) deficiency</a:t>
            </a:r>
          </a:p>
          <a:p>
            <a:pPr lvl="1"/>
            <a:r>
              <a:rPr lang="en-US" dirty="0" smtClean="0"/>
              <a:t>Confusion and Disorientation</a:t>
            </a:r>
          </a:p>
          <a:p>
            <a:pPr lvl="1"/>
            <a:r>
              <a:rPr lang="en-US" dirty="0" smtClean="0"/>
              <a:t>Memory loss</a:t>
            </a:r>
          </a:p>
          <a:p>
            <a:pPr lvl="1"/>
            <a:r>
              <a:rPr lang="en-US" dirty="0" smtClean="0"/>
              <a:t>Confabulation</a:t>
            </a:r>
          </a:p>
          <a:p>
            <a:pPr lvl="1"/>
            <a:r>
              <a:rPr lang="en-US" dirty="0" smtClean="0"/>
              <a:t>Eye problems: Double Vision, Nystagmus, Eyelid drooping</a:t>
            </a:r>
          </a:p>
          <a:p>
            <a:pPr lvl="1"/>
            <a:r>
              <a:rPr lang="en-US" dirty="0" smtClean="0"/>
              <a:t>Gait disturbances and Ataxia</a:t>
            </a:r>
          </a:p>
          <a:p>
            <a:pPr lvl="1"/>
            <a:r>
              <a:rPr lang="en-US" dirty="0" smtClean="0"/>
              <a:t>Tremors</a:t>
            </a:r>
          </a:p>
          <a:p>
            <a:pPr lvl="1"/>
            <a:r>
              <a:rPr lang="en-US" dirty="0" smtClean="0"/>
              <a:t>Hallucinations</a:t>
            </a:r>
            <a:br>
              <a:rPr lang="en-US" dirty="0" smtClean="0"/>
            </a:br>
            <a:endParaRPr lang="en-US" dirty="0" smtClean="0"/>
          </a:p>
          <a:p>
            <a:pPr lvl="1"/>
            <a:r>
              <a:rPr lang="en-US" dirty="0" smtClean="0"/>
              <a:t>Most commonly associated with chronic alcohol abuse</a:t>
            </a:r>
            <a:endParaRPr lang="en-US" dirty="0"/>
          </a:p>
          <a:p>
            <a:pPr lvl="1"/>
            <a:r>
              <a:rPr lang="en-US" dirty="0" smtClean="0"/>
              <a:t>Other conditions:</a:t>
            </a:r>
          </a:p>
          <a:p>
            <a:pPr lvl="2"/>
            <a:r>
              <a:rPr lang="en-US" dirty="0" smtClean="0"/>
              <a:t>Malnutrition</a:t>
            </a:r>
          </a:p>
          <a:p>
            <a:pPr lvl="2"/>
            <a:r>
              <a:rPr lang="en-US" dirty="0" smtClean="0"/>
              <a:t>Eating Disorders</a:t>
            </a:r>
          </a:p>
          <a:p>
            <a:pPr lvl="2"/>
            <a:r>
              <a:rPr lang="en-US" dirty="0" smtClean="0"/>
              <a:t>Gastric Surgery</a:t>
            </a:r>
          </a:p>
        </p:txBody>
      </p:sp>
    </p:spTree>
    <p:extLst>
      <p:ext uri="{BB962C8B-B14F-4D97-AF65-F5344CB8AC3E}">
        <p14:creationId xmlns:p14="http://schemas.microsoft.com/office/powerpoint/2010/main" val="264947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p:cTn id="7"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9" dur="500"/>
                                        <p:tgtEl>
                                          <p:spTgt spid="3">
                                            <p:txEl>
                                              <p:pRg st="10" end="1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1" end="11"/>
                                            </p:txEl>
                                          </p:spTgt>
                                        </p:tgtEl>
                                        <p:attrNameLst>
                                          <p:attrName>style.visibility</p:attrName>
                                        </p:attrNameLst>
                                      </p:cBhvr>
                                      <p:to>
                                        <p:strVal val="visible"/>
                                      </p:to>
                                    </p:set>
                                    <p:anim calcmode="lin" valueType="num">
                                      <p:cBhvr>
                                        <p:cTn id="14"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16" dur="500"/>
                                        <p:tgtEl>
                                          <p:spTgt spid="3">
                                            <p:txEl>
                                              <p:pRg st="11" end="1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anim calcmode="lin" valueType="num">
                                      <p:cBhvr>
                                        <p:cTn id="21" dur="5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2" end="12"/>
                                            </p:txEl>
                                          </p:spTgt>
                                        </p:tgtEl>
                                        <p:attrNameLst>
                                          <p:attrName>ppt_h</p:attrName>
                                        </p:attrNameLst>
                                      </p:cBhvr>
                                      <p:tavLst>
                                        <p:tav tm="0">
                                          <p:val>
                                            <p:fltVal val="0"/>
                                          </p:val>
                                        </p:tav>
                                        <p:tav tm="100000">
                                          <p:val>
                                            <p:strVal val="#ppt_h"/>
                                          </p:val>
                                        </p:tav>
                                      </p:tavLst>
                                    </p:anim>
                                    <p:animEffect transition="in" filter="fade">
                                      <p:cBhvr>
                                        <p:cTn id="2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Wernicke’s Encephalopathy</a:t>
            </a:r>
            <a:endParaRPr lang="en-US" dirty="0"/>
          </a:p>
        </p:txBody>
      </p:sp>
      <p:sp>
        <p:nvSpPr>
          <p:cNvPr id="3" name="Content Placeholder 2"/>
          <p:cNvSpPr>
            <a:spLocks noGrp="1"/>
          </p:cNvSpPr>
          <p:nvPr>
            <p:ph sz="half" idx="2"/>
          </p:nvPr>
        </p:nvSpPr>
        <p:spPr>
          <a:xfrm>
            <a:off x="1583436" y="3143250"/>
            <a:ext cx="4270248" cy="3495150"/>
          </a:xfrm>
        </p:spPr>
        <p:txBody>
          <a:bodyPr>
            <a:normAutofit/>
          </a:bodyPr>
          <a:lstStyle/>
          <a:p>
            <a:r>
              <a:rPr lang="en-US" dirty="0" smtClean="0"/>
              <a:t>Early stage</a:t>
            </a:r>
          </a:p>
          <a:p>
            <a:pPr lvl="1"/>
            <a:r>
              <a:rPr lang="en-US" dirty="0" smtClean="0"/>
              <a:t>Disorientation, confusion</a:t>
            </a:r>
          </a:p>
          <a:p>
            <a:pPr lvl="2"/>
            <a:r>
              <a:rPr lang="en-US" dirty="0" smtClean="0"/>
              <a:t>About 80% will have this symptom only</a:t>
            </a:r>
          </a:p>
          <a:p>
            <a:pPr lvl="1"/>
            <a:r>
              <a:rPr lang="en-US" dirty="0" smtClean="0"/>
              <a:t>Unsteadiness</a:t>
            </a:r>
          </a:p>
          <a:p>
            <a:pPr lvl="1"/>
            <a:r>
              <a:rPr lang="en-US" dirty="0" smtClean="0"/>
              <a:t>Nystagmus</a:t>
            </a:r>
          </a:p>
          <a:p>
            <a:r>
              <a:rPr lang="en-US" dirty="0" smtClean="0"/>
              <a:t>Requires early intervention</a:t>
            </a:r>
          </a:p>
          <a:p>
            <a:pPr lvl="1"/>
            <a:r>
              <a:rPr lang="en-US" dirty="0" smtClean="0"/>
              <a:t>B1 treatment</a:t>
            </a:r>
            <a:endParaRPr lang="en-US" dirty="0"/>
          </a:p>
        </p:txBody>
      </p:sp>
      <p:sp>
        <p:nvSpPr>
          <p:cNvPr id="4" name="Content Placeholder 3"/>
          <p:cNvSpPr>
            <a:spLocks noGrp="1"/>
          </p:cNvSpPr>
          <p:nvPr>
            <p:ph sz="quarter" idx="4"/>
          </p:nvPr>
        </p:nvSpPr>
        <p:spPr>
          <a:xfrm>
            <a:off x="7065429" y="3143250"/>
            <a:ext cx="4253484" cy="3495150"/>
          </a:xfrm>
        </p:spPr>
        <p:txBody>
          <a:bodyPr/>
          <a:lstStyle/>
          <a:p>
            <a:r>
              <a:rPr lang="en-US" dirty="0" smtClean="0"/>
              <a:t>Chronic stage</a:t>
            </a:r>
          </a:p>
          <a:p>
            <a:r>
              <a:rPr lang="en-US" dirty="0" smtClean="0"/>
              <a:t>Often irreversible</a:t>
            </a:r>
          </a:p>
          <a:p>
            <a:r>
              <a:rPr lang="en-US" dirty="0" smtClean="0"/>
              <a:t>Memory changes</a:t>
            </a:r>
          </a:p>
          <a:p>
            <a:pPr lvl="1"/>
            <a:r>
              <a:rPr lang="en-US" dirty="0" smtClean="0"/>
              <a:t>Anterograde amnesia</a:t>
            </a:r>
          </a:p>
          <a:p>
            <a:pPr lvl="1"/>
            <a:r>
              <a:rPr lang="en-US" dirty="0" smtClean="0"/>
              <a:t>Confabulation</a:t>
            </a:r>
          </a:p>
          <a:p>
            <a:r>
              <a:rPr lang="en-US" dirty="0" smtClean="0"/>
              <a:t>Personality changes</a:t>
            </a:r>
          </a:p>
        </p:txBody>
      </p:sp>
      <p:sp>
        <p:nvSpPr>
          <p:cNvPr id="5" name="Text Placeholder 4"/>
          <p:cNvSpPr>
            <a:spLocks noGrp="1"/>
          </p:cNvSpPr>
          <p:nvPr>
            <p:ph type="body" sz="quarter" idx="13"/>
          </p:nvPr>
        </p:nvSpPr>
        <p:spPr/>
        <p:txBody>
          <a:bodyPr/>
          <a:lstStyle/>
          <a:p>
            <a:r>
              <a:rPr lang="en-US" dirty="0" err="1" smtClean="0"/>
              <a:t>Karsakoff</a:t>
            </a:r>
            <a:r>
              <a:rPr lang="en-US" dirty="0" smtClean="0"/>
              <a:t> Syndrome</a:t>
            </a:r>
            <a:endParaRPr lang="en-US" dirty="0"/>
          </a:p>
        </p:txBody>
      </p:sp>
      <p:sp>
        <p:nvSpPr>
          <p:cNvPr id="6" name="Title 5"/>
          <p:cNvSpPr>
            <a:spLocks noGrp="1"/>
          </p:cNvSpPr>
          <p:nvPr>
            <p:ph type="title"/>
          </p:nvPr>
        </p:nvSpPr>
        <p:spPr/>
        <p:txBody>
          <a:bodyPr/>
          <a:lstStyle/>
          <a:p>
            <a:r>
              <a:rPr lang="en-US" dirty="0" smtClean="0"/>
              <a:t>Wernicke-</a:t>
            </a:r>
            <a:r>
              <a:rPr lang="en-US" dirty="0" err="1" smtClean="0"/>
              <a:t>KorsaKoff</a:t>
            </a:r>
            <a:r>
              <a:rPr lang="en-US" dirty="0" smtClean="0"/>
              <a:t> </a:t>
            </a:r>
            <a:endParaRPr lang="en-US" dirty="0"/>
          </a:p>
        </p:txBody>
      </p:sp>
    </p:spTree>
    <p:extLst>
      <p:ext uri="{BB962C8B-B14F-4D97-AF65-F5344CB8AC3E}">
        <p14:creationId xmlns:p14="http://schemas.microsoft.com/office/powerpoint/2010/main" val="284410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p:cTn id="7"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 Changes with WKS</a:t>
            </a:r>
            <a:endParaRPr lang="en-US" dirty="0"/>
          </a:p>
        </p:txBody>
      </p:sp>
      <p:pic>
        <p:nvPicPr>
          <p:cNvPr id="5" name="Picture Placeholder 4"/>
          <p:cNvPicPr>
            <a:picLocks noGrp="1" noChangeAspect="1"/>
          </p:cNvPicPr>
          <p:nvPr>
            <p:ph type="pic" idx="1"/>
          </p:nvPr>
        </p:nvPicPr>
        <p:blipFill>
          <a:blip r:embed="rId2"/>
          <a:srcRect l="12363" r="12363"/>
          <a:stretch>
            <a:fillRect/>
          </a:stretch>
        </p:blipFill>
        <p:spPr>
          <a:xfrm>
            <a:off x="7005663" y="885468"/>
            <a:ext cx="4436433" cy="4986000"/>
          </a:xfrm>
          <a:prstGeom prst="rect">
            <a:avLst/>
          </a:prstGeom>
        </p:spPr>
      </p:pic>
      <p:sp>
        <p:nvSpPr>
          <p:cNvPr id="4" name="Text Placeholder 3"/>
          <p:cNvSpPr>
            <a:spLocks noGrp="1"/>
          </p:cNvSpPr>
          <p:nvPr>
            <p:ph type="body" sz="half" idx="2"/>
          </p:nvPr>
        </p:nvSpPr>
        <p:spPr/>
        <p:txBody>
          <a:bodyPr/>
          <a:lstStyle/>
          <a:p>
            <a:pPr marL="285750" indent="-285750" algn="l">
              <a:buClr>
                <a:schemeClr val="tx1"/>
              </a:buClr>
              <a:buFont typeface="Courier New" panose="02070309020205020404" pitchFamily="49" charset="0"/>
              <a:buChar char="o"/>
            </a:pPr>
            <a:r>
              <a:rPr lang="en-US" dirty="0" smtClean="0"/>
              <a:t>Less </a:t>
            </a:r>
            <a:r>
              <a:rPr lang="en-US" dirty="0"/>
              <a:t>brain </a:t>
            </a:r>
            <a:r>
              <a:rPr lang="en-US" dirty="0" smtClean="0"/>
              <a:t>volume</a:t>
            </a:r>
          </a:p>
          <a:p>
            <a:pPr marL="285750" indent="-285750" algn="l">
              <a:buClr>
                <a:schemeClr val="tx1"/>
              </a:buClr>
              <a:buFont typeface="Courier New" panose="02070309020205020404" pitchFamily="49" charset="0"/>
              <a:buChar char="o"/>
            </a:pPr>
            <a:r>
              <a:rPr lang="en-US" dirty="0"/>
              <a:t>L</a:t>
            </a:r>
            <a:r>
              <a:rPr lang="en-US" dirty="0" smtClean="0"/>
              <a:t>arger </a:t>
            </a:r>
            <a:r>
              <a:rPr lang="en-US" dirty="0"/>
              <a:t>cavities within the brain</a:t>
            </a:r>
          </a:p>
        </p:txBody>
      </p:sp>
    </p:spTree>
    <p:extLst>
      <p:ext uri="{BB962C8B-B14F-4D97-AF65-F5344CB8AC3E}">
        <p14:creationId xmlns:p14="http://schemas.microsoft.com/office/powerpoint/2010/main" val="15354272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and now what do we do?</a:t>
            </a:r>
            <a:endParaRPr lang="en-US" dirty="0"/>
          </a:p>
        </p:txBody>
      </p:sp>
      <p:sp>
        <p:nvSpPr>
          <p:cNvPr id="3" name="Content Placeholder 2"/>
          <p:cNvSpPr>
            <a:spLocks noGrp="1"/>
          </p:cNvSpPr>
          <p:nvPr>
            <p:ph idx="1"/>
          </p:nvPr>
        </p:nvSpPr>
        <p:spPr>
          <a:xfrm>
            <a:off x="2231136" y="2638044"/>
            <a:ext cx="7729728" cy="3952761"/>
          </a:xfrm>
        </p:spPr>
        <p:txBody>
          <a:bodyPr>
            <a:normAutofit/>
          </a:bodyPr>
          <a:lstStyle/>
          <a:p>
            <a:r>
              <a:rPr lang="en-US" dirty="0" smtClean="0"/>
              <a:t>First of all, prevent withdrawal seizures</a:t>
            </a:r>
          </a:p>
          <a:p>
            <a:r>
              <a:rPr lang="en-US" dirty="0" smtClean="0"/>
              <a:t>Secondly, prevent long-term complications</a:t>
            </a:r>
          </a:p>
          <a:p>
            <a:r>
              <a:rPr lang="en-US" dirty="0" smtClean="0"/>
              <a:t>Third, manage the symptoms</a:t>
            </a:r>
          </a:p>
          <a:p>
            <a:pPr lvl="1"/>
            <a:r>
              <a:rPr lang="en-US" dirty="0" smtClean="0"/>
              <a:t>Anxiety</a:t>
            </a:r>
          </a:p>
          <a:p>
            <a:pPr lvl="1"/>
            <a:r>
              <a:rPr lang="en-US" dirty="0" smtClean="0"/>
              <a:t>Sleep</a:t>
            </a:r>
          </a:p>
          <a:p>
            <a:pPr lvl="1"/>
            <a:r>
              <a:rPr lang="en-US" dirty="0" smtClean="0"/>
              <a:t>Nausea/vomiting</a:t>
            </a:r>
          </a:p>
          <a:p>
            <a:pPr lvl="1"/>
            <a:r>
              <a:rPr lang="en-US" dirty="0" smtClean="0"/>
              <a:t>Tremors</a:t>
            </a:r>
          </a:p>
          <a:p>
            <a:pPr lvl="1"/>
            <a:r>
              <a:rPr lang="en-US" dirty="0" smtClean="0"/>
              <a:t>Cardiac</a:t>
            </a:r>
          </a:p>
          <a:p>
            <a:pPr lvl="2"/>
            <a:r>
              <a:rPr lang="en-US" dirty="0" smtClean="0"/>
              <a:t>Heart palpitations</a:t>
            </a:r>
          </a:p>
          <a:p>
            <a:pPr lvl="2"/>
            <a:r>
              <a:rPr lang="en-US" dirty="0" smtClean="0"/>
              <a:t>Tachycardia, Hypertension</a:t>
            </a:r>
            <a:endParaRPr lang="en-US" dirty="0"/>
          </a:p>
        </p:txBody>
      </p:sp>
    </p:spTree>
    <p:extLst>
      <p:ext uri="{BB962C8B-B14F-4D97-AF65-F5344CB8AC3E}">
        <p14:creationId xmlns:p14="http://schemas.microsoft.com/office/powerpoint/2010/main" val="39563585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Treatments</a:t>
            </a:r>
            <a:endParaRPr lang="en-US" dirty="0"/>
          </a:p>
        </p:txBody>
      </p:sp>
      <p:sp>
        <p:nvSpPr>
          <p:cNvPr id="3" name="Text Placeholder 2"/>
          <p:cNvSpPr>
            <a:spLocks noGrp="1"/>
          </p:cNvSpPr>
          <p:nvPr>
            <p:ph type="body" idx="1"/>
          </p:nvPr>
        </p:nvSpPr>
        <p:spPr/>
        <p:txBody>
          <a:bodyPr/>
          <a:lstStyle/>
          <a:p>
            <a:r>
              <a:rPr lang="en-US" dirty="0" smtClean="0"/>
              <a:t>Benzos, Anticonvulsants, Anti-emetics, OH MY!</a:t>
            </a:r>
            <a:endParaRPr lang="en-US" dirty="0"/>
          </a:p>
        </p:txBody>
      </p:sp>
      <p:pic>
        <p:nvPicPr>
          <p:cNvPr id="4" name="Picture 3"/>
          <p:cNvPicPr>
            <a:picLocks noChangeAspect="1"/>
          </p:cNvPicPr>
          <p:nvPr/>
        </p:nvPicPr>
        <p:blipFill>
          <a:blip r:embed="rId2"/>
          <a:stretch>
            <a:fillRect/>
          </a:stretch>
        </p:blipFill>
        <p:spPr>
          <a:xfrm>
            <a:off x="4314287" y="4786389"/>
            <a:ext cx="3551756" cy="1988984"/>
          </a:xfrm>
          <a:prstGeom prst="rect">
            <a:avLst/>
          </a:prstGeom>
        </p:spPr>
      </p:pic>
    </p:spTree>
    <p:extLst>
      <p:ext uri="{BB962C8B-B14F-4D97-AF65-F5344CB8AC3E}">
        <p14:creationId xmlns:p14="http://schemas.microsoft.com/office/powerpoint/2010/main" val="24756679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Positive Allosteric Modulators</a:t>
            </a:r>
            <a:endParaRPr lang="en-US" dirty="0"/>
          </a:p>
        </p:txBody>
      </p:sp>
      <p:sp>
        <p:nvSpPr>
          <p:cNvPr id="3" name="Content Placeholder 2"/>
          <p:cNvSpPr>
            <a:spLocks noGrp="1"/>
          </p:cNvSpPr>
          <p:nvPr>
            <p:ph idx="1"/>
          </p:nvPr>
        </p:nvSpPr>
        <p:spPr>
          <a:xfrm>
            <a:off x="2231136" y="2638044"/>
            <a:ext cx="7729728" cy="3994110"/>
          </a:xfrm>
        </p:spPr>
        <p:txBody>
          <a:bodyPr>
            <a:normAutofit/>
          </a:bodyPr>
          <a:lstStyle/>
          <a:p>
            <a:pPr lvl="1"/>
            <a:r>
              <a:rPr lang="en-US" dirty="0" smtClean="0"/>
              <a:t>The </a:t>
            </a:r>
            <a:r>
              <a:rPr lang="en-US" dirty="0"/>
              <a:t>GABA-positive allosteric modulators in clinical practice fall under 5 categories:</a:t>
            </a:r>
          </a:p>
          <a:p>
            <a:pPr marL="1028700" lvl="3" indent="-342900">
              <a:buFont typeface="+mj-lt"/>
              <a:buAutoNum type="arabicPeriod"/>
            </a:pPr>
            <a:r>
              <a:rPr lang="en-US" dirty="0"/>
              <a:t>Benzodiazepines</a:t>
            </a:r>
          </a:p>
          <a:p>
            <a:pPr marL="1028700" lvl="3" indent="-342900">
              <a:buFont typeface="+mj-lt"/>
              <a:buAutoNum type="arabicPeriod"/>
            </a:pPr>
            <a:r>
              <a:rPr lang="en-US" dirty="0"/>
              <a:t>Barbiturates (phenobarbital)</a:t>
            </a:r>
          </a:p>
          <a:p>
            <a:pPr marL="1028700" lvl="3" indent="-342900">
              <a:buFont typeface="+mj-lt"/>
              <a:buAutoNum type="arabicPeriod"/>
            </a:pPr>
            <a:r>
              <a:rPr lang="en-US" dirty="0"/>
              <a:t>Ethanol</a:t>
            </a:r>
          </a:p>
          <a:p>
            <a:pPr marL="1028700" lvl="3" indent="-342900">
              <a:buFont typeface="+mj-lt"/>
              <a:buAutoNum type="arabicPeriod"/>
            </a:pPr>
            <a:r>
              <a:rPr lang="en-US" dirty="0"/>
              <a:t>Non-benzodiazepine/sedative Hypnotics (the so-called Z drugs, zolpidem, </a:t>
            </a:r>
            <a:r>
              <a:rPr lang="en-US" dirty="0" err="1"/>
              <a:t>zopiclone</a:t>
            </a:r>
            <a:r>
              <a:rPr lang="en-US" dirty="0"/>
              <a:t>, and </a:t>
            </a:r>
            <a:r>
              <a:rPr lang="en-US" dirty="0" err="1"/>
              <a:t>zaleplon</a:t>
            </a:r>
            <a:r>
              <a:rPr lang="en-US" dirty="0"/>
              <a:t>)</a:t>
            </a:r>
          </a:p>
          <a:p>
            <a:pPr marL="1028700" lvl="3" indent="-342900">
              <a:buFont typeface="+mj-lt"/>
              <a:buAutoNum type="arabicPeriod"/>
            </a:pPr>
            <a:r>
              <a:rPr lang="en-US" dirty="0"/>
              <a:t>Induction Anesthetics (such as </a:t>
            </a:r>
            <a:r>
              <a:rPr lang="en-US" dirty="0" err="1"/>
              <a:t>etomidate</a:t>
            </a:r>
            <a:r>
              <a:rPr lang="en-US" dirty="0"/>
              <a:t>, </a:t>
            </a:r>
            <a:r>
              <a:rPr lang="en-US" dirty="0" err="1"/>
              <a:t>propofol</a:t>
            </a:r>
            <a:r>
              <a:rPr lang="en-US" dirty="0"/>
              <a:t>, midazolam, and thiopental)</a:t>
            </a:r>
          </a:p>
          <a:p>
            <a:pPr lvl="1"/>
            <a:r>
              <a:rPr lang="en-US" dirty="0"/>
              <a:t>Generally, these drugs will cause sedation, anticonvulsant, anxiolytic, and muscle relaxant effects.</a:t>
            </a:r>
          </a:p>
        </p:txBody>
      </p:sp>
    </p:spTree>
    <p:extLst>
      <p:ext uri="{BB962C8B-B14F-4D97-AF65-F5344CB8AC3E}">
        <p14:creationId xmlns:p14="http://schemas.microsoft.com/office/powerpoint/2010/main" val="33781790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quick A&amp;P lesson</a:t>
            </a:r>
            <a:endParaRPr lang="en-US" dirty="0"/>
          </a:p>
        </p:txBody>
      </p:sp>
      <p:sp>
        <p:nvSpPr>
          <p:cNvPr id="3" name="Content Placeholder 2"/>
          <p:cNvSpPr>
            <a:spLocks noGrp="1"/>
          </p:cNvSpPr>
          <p:nvPr>
            <p:ph idx="1"/>
          </p:nvPr>
        </p:nvSpPr>
        <p:spPr>
          <a:xfrm>
            <a:off x="2231136" y="2638044"/>
            <a:ext cx="5976430" cy="4086605"/>
          </a:xfrm>
        </p:spPr>
        <p:txBody>
          <a:bodyPr>
            <a:normAutofit/>
          </a:bodyPr>
          <a:lstStyle/>
          <a:p>
            <a:r>
              <a:rPr lang="en-US" dirty="0" smtClean="0"/>
              <a:t>GABA</a:t>
            </a:r>
          </a:p>
          <a:p>
            <a:pPr lvl="1"/>
            <a:r>
              <a:rPr lang="en-US" dirty="0" smtClean="0"/>
              <a:t>GABA receptors, when bound by GABA, </a:t>
            </a:r>
            <a:r>
              <a:rPr lang="en-US" sz="1800" dirty="0" smtClean="0">
                <a:solidFill>
                  <a:schemeClr val="accent2">
                    <a:lumMod val="60000"/>
                    <a:lumOff val="40000"/>
                  </a:schemeClr>
                </a:solidFill>
              </a:rPr>
              <a:t>INHIBIT</a:t>
            </a:r>
            <a:r>
              <a:rPr lang="en-US" dirty="0" smtClean="0"/>
              <a:t> excitation in the CNS</a:t>
            </a:r>
          </a:p>
          <a:p>
            <a:pPr lvl="1"/>
            <a:r>
              <a:rPr lang="en-US" dirty="0" smtClean="0"/>
              <a:t>Calming effect on the brain</a:t>
            </a:r>
          </a:p>
          <a:p>
            <a:r>
              <a:rPr lang="en-US" dirty="0" smtClean="0"/>
              <a:t>Glutamate</a:t>
            </a:r>
          </a:p>
          <a:p>
            <a:pPr lvl="1"/>
            <a:r>
              <a:rPr lang="en-US" dirty="0" smtClean="0"/>
              <a:t>Primary excitatory neurotransmitter in the CNS</a:t>
            </a:r>
          </a:p>
          <a:p>
            <a:pPr lvl="1"/>
            <a:r>
              <a:rPr lang="en-US" sz="1800" dirty="0" smtClean="0">
                <a:solidFill>
                  <a:schemeClr val="accent2">
                    <a:lumMod val="60000"/>
                    <a:lumOff val="40000"/>
                  </a:schemeClr>
                </a:solidFill>
              </a:rPr>
              <a:t>STIMULATES</a:t>
            </a:r>
            <a:r>
              <a:rPr lang="en-US" dirty="0" smtClean="0"/>
              <a:t> the brain and body</a:t>
            </a:r>
          </a:p>
          <a:p>
            <a:pPr lvl="1"/>
            <a:r>
              <a:rPr lang="en-US" dirty="0" smtClean="0"/>
              <a:t>Important for learning, memory, mood regulation, metabolism, motor function, sensory processing, and neuroplasticity</a:t>
            </a:r>
          </a:p>
          <a:p>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Props>
              </a:ext>
            </a:extLst>
          </a:blip>
          <a:stretch>
            <a:fillRect/>
          </a:stretch>
        </p:blipFill>
        <p:spPr>
          <a:xfrm>
            <a:off x="8433338" y="2423710"/>
            <a:ext cx="3592433" cy="4300939"/>
          </a:xfrm>
          <a:prstGeom prst="rect">
            <a:avLst/>
          </a:prstGeom>
          <a:gradFill>
            <a:gsLst>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190500" algn="tl" rotWithShape="0">
              <a:srgbClr val="000000">
                <a:alpha val="70000"/>
              </a:srgbClr>
            </a:outerShdw>
            <a:softEdge rad="0"/>
          </a:effectLst>
        </p:spPr>
      </p:pic>
    </p:spTree>
    <p:extLst>
      <p:ext uri="{BB962C8B-B14F-4D97-AF65-F5344CB8AC3E}">
        <p14:creationId xmlns:p14="http://schemas.microsoft.com/office/powerpoint/2010/main" val="35243111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Benzodiazepines</a:t>
            </a:r>
            <a:endParaRPr lang="en-US" dirty="0"/>
          </a:p>
        </p:txBody>
      </p:sp>
      <p:sp>
        <p:nvSpPr>
          <p:cNvPr id="3" name="Content Placeholder 2"/>
          <p:cNvSpPr>
            <a:spLocks noGrp="1"/>
          </p:cNvSpPr>
          <p:nvPr>
            <p:ph idx="1"/>
          </p:nvPr>
        </p:nvSpPr>
        <p:spPr>
          <a:xfrm>
            <a:off x="2231136" y="2638044"/>
            <a:ext cx="7729728" cy="3971556"/>
          </a:xfrm>
        </p:spPr>
        <p:txBody>
          <a:bodyPr>
            <a:normAutofit/>
          </a:bodyPr>
          <a:lstStyle/>
          <a:p>
            <a:r>
              <a:rPr lang="en-US" dirty="0" smtClean="0"/>
              <a:t>Full disclosure:  I hate these.</a:t>
            </a:r>
          </a:p>
          <a:p>
            <a:r>
              <a:rPr lang="en-US" dirty="0" smtClean="0"/>
              <a:t>They act as a depressant</a:t>
            </a:r>
          </a:p>
          <a:p>
            <a:r>
              <a:rPr lang="en-US" dirty="0" smtClean="0"/>
              <a:t>Risk of bi-phasic withdrawals</a:t>
            </a:r>
          </a:p>
          <a:p>
            <a:pPr lvl="1"/>
            <a:r>
              <a:rPr lang="en-US" dirty="0" smtClean="0"/>
              <a:t>Initial withdrawal 1-7 days after last dose</a:t>
            </a:r>
          </a:p>
          <a:p>
            <a:pPr lvl="1"/>
            <a:r>
              <a:rPr lang="en-US" dirty="0" smtClean="0"/>
              <a:t>Peak withdrawal 14 days after last dose</a:t>
            </a:r>
          </a:p>
          <a:p>
            <a:pPr lvl="1"/>
            <a:r>
              <a:rPr lang="en-US" dirty="0" smtClean="0"/>
              <a:t>Resolution 3-4 weeks after last dose</a:t>
            </a:r>
          </a:p>
          <a:p>
            <a:r>
              <a:rPr lang="en-US" dirty="0" smtClean="0"/>
              <a:t>Avoid Alprazolam and Diazepam</a:t>
            </a:r>
            <a:endParaRPr lang="en-US" dirty="0"/>
          </a:p>
          <a:p>
            <a:pPr lvl="1"/>
            <a:r>
              <a:rPr lang="en-US" dirty="0" smtClean="0"/>
              <a:t>They have lower efficacy, and the move faster across the blood-brain barrier, contributing to the “high” sensation</a:t>
            </a:r>
            <a:endParaRPr lang="en-US" dirty="0"/>
          </a:p>
        </p:txBody>
      </p:sp>
      <p:pic>
        <p:nvPicPr>
          <p:cNvPr id="4" name="Picture 3"/>
          <p:cNvPicPr>
            <a:picLocks noChangeAspect="1"/>
          </p:cNvPicPr>
          <p:nvPr/>
        </p:nvPicPr>
        <p:blipFill>
          <a:blip r:embed="rId2"/>
          <a:stretch>
            <a:fillRect/>
          </a:stretch>
        </p:blipFill>
        <p:spPr>
          <a:xfrm>
            <a:off x="6895318" y="3456000"/>
            <a:ext cx="4382281" cy="1579162"/>
          </a:xfrm>
          <a:prstGeom prst="rect">
            <a:avLst/>
          </a:prstGeom>
        </p:spPr>
      </p:pic>
    </p:spTree>
    <p:extLst>
      <p:ext uri="{BB962C8B-B14F-4D97-AF65-F5344CB8AC3E}">
        <p14:creationId xmlns:p14="http://schemas.microsoft.com/office/powerpoint/2010/main" val="24750826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Lorazepam</a:t>
            </a:r>
            <a:endParaRPr lang="en-US" dirty="0"/>
          </a:p>
        </p:txBody>
      </p:sp>
      <p:sp>
        <p:nvSpPr>
          <p:cNvPr id="4" name="Text Placeholder 3"/>
          <p:cNvSpPr>
            <a:spLocks noGrp="1"/>
          </p:cNvSpPr>
          <p:nvPr>
            <p:ph type="body" sz="half" idx="2"/>
          </p:nvPr>
        </p:nvSpPr>
        <p:spPr>
          <a:xfrm>
            <a:off x="1115568" y="3549917"/>
            <a:ext cx="3794760" cy="2961051"/>
          </a:xfrm>
        </p:spPr>
        <p:txBody>
          <a:bodyPr/>
          <a:lstStyle/>
          <a:p>
            <a:pPr marL="285750" indent="-285750" algn="l">
              <a:buClr>
                <a:schemeClr val="tx1"/>
              </a:buClr>
              <a:buFont typeface="Courier New" panose="02070309020205020404" pitchFamily="49" charset="0"/>
              <a:buChar char="o"/>
            </a:pPr>
            <a:r>
              <a:rPr lang="en-US" dirty="0" smtClean="0"/>
              <a:t>Quick acting</a:t>
            </a:r>
          </a:p>
          <a:p>
            <a:pPr marL="285750" indent="-285750" algn="l">
              <a:buClr>
                <a:schemeClr val="tx1"/>
              </a:buClr>
              <a:buFont typeface="Courier New" panose="02070309020205020404" pitchFamily="49" charset="0"/>
              <a:buChar char="o"/>
            </a:pPr>
            <a:r>
              <a:rPr lang="en-US" dirty="0" smtClean="0"/>
              <a:t>Can be dosed at the onset/recurrence of symptoms</a:t>
            </a:r>
          </a:p>
          <a:p>
            <a:pPr marL="285750" indent="-285750" algn="l">
              <a:buClr>
                <a:schemeClr val="tx1"/>
              </a:buClr>
              <a:buFont typeface="Courier New" panose="02070309020205020404" pitchFamily="49" charset="0"/>
              <a:buChar char="o"/>
            </a:pPr>
            <a:r>
              <a:rPr lang="en-US" dirty="0" smtClean="0"/>
              <a:t>Treats underlying anxiety</a:t>
            </a:r>
          </a:p>
          <a:p>
            <a:pPr marL="742950" lvl="1" indent="-285750">
              <a:buClr>
                <a:schemeClr val="tx1"/>
              </a:buClr>
              <a:buFont typeface="Courier New" panose="02070309020205020404" pitchFamily="49" charset="0"/>
              <a:buChar char="o"/>
            </a:pPr>
            <a:r>
              <a:rPr lang="en-US" dirty="0" smtClean="0"/>
              <a:t>Can reinforce panic attacks…</a:t>
            </a:r>
          </a:p>
          <a:p>
            <a:pPr marL="285750" indent="-285750" algn="l">
              <a:buClr>
                <a:schemeClr val="tx1"/>
              </a:buClr>
              <a:buFont typeface="Courier New" panose="02070309020205020404" pitchFamily="49" charset="0"/>
              <a:buChar char="o"/>
            </a:pPr>
            <a:r>
              <a:rPr lang="en-US" dirty="0" smtClean="0"/>
              <a:t>Short courses don’t need to be tapered</a:t>
            </a:r>
          </a:p>
        </p:txBody>
      </p:sp>
      <p:pic>
        <p:nvPicPr>
          <p:cNvPr id="7" name="Content Placeholder 6"/>
          <p:cNvPicPr>
            <a:picLocks noGrp="1" noChangeAspect="1"/>
          </p:cNvPicPr>
          <p:nvPr>
            <p:ph idx="1"/>
          </p:nvPr>
        </p:nvPicPr>
        <p:blipFill rotWithShape="1">
          <a:blip r:embed="rId3"/>
          <a:srcRect t="1" b="7439"/>
          <a:stretch/>
        </p:blipFill>
        <p:spPr>
          <a:xfrm>
            <a:off x="6761207" y="727744"/>
            <a:ext cx="4879948" cy="5210347"/>
          </a:xfrm>
          <a:prstGeom prst="rect">
            <a:avLst/>
          </a:prstGeom>
        </p:spPr>
      </p:pic>
    </p:spTree>
    <p:extLst>
      <p:ext uri="{BB962C8B-B14F-4D97-AF65-F5344CB8AC3E}">
        <p14:creationId xmlns:p14="http://schemas.microsoft.com/office/powerpoint/2010/main" val="15395614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28862" y="195262"/>
            <a:ext cx="7534275" cy="6467475"/>
          </a:xfrm>
          <a:prstGeom prst="rect">
            <a:avLst/>
          </a:prstGeom>
        </p:spPr>
      </p:pic>
    </p:spTree>
    <p:extLst>
      <p:ext uri="{BB962C8B-B14F-4D97-AF65-F5344CB8AC3E}">
        <p14:creationId xmlns:p14="http://schemas.microsoft.com/office/powerpoint/2010/main" val="20611812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Clonazepam</a:t>
            </a:r>
            <a:endParaRPr lang="en-US" dirty="0"/>
          </a:p>
        </p:txBody>
      </p:sp>
      <p:sp>
        <p:nvSpPr>
          <p:cNvPr id="4" name="Text Placeholder 3"/>
          <p:cNvSpPr>
            <a:spLocks noGrp="1"/>
          </p:cNvSpPr>
          <p:nvPr>
            <p:ph type="body" sz="half" idx="2"/>
          </p:nvPr>
        </p:nvSpPr>
        <p:spPr>
          <a:xfrm>
            <a:off x="1115568" y="3549917"/>
            <a:ext cx="3794760" cy="3016135"/>
          </a:xfrm>
        </p:spPr>
        <p:txBody>
          <a:bodyPr>
            <a:normAutofit/>
          </a:bodyPr>
          <a:lstStyle/>
          <a:p>
            <a:pPr marL="285750" indent="-285750" algn="l">
              <a:buClr>
                <a:schemeClr val="tx1"/>
              </a:buClr>
              <a:buFont typeface="Courier New" panose="02070309020205020404" pitchFamily="49" charset="0"/>
              <a:buChar char="o"/>
            </a:pPr>
            <a:r>
              <a:rPr lang="en-US" dirty="0" smtClean="0"/>
              <a:t>Longer acting</a:t>
            </a:r>
          </a:p>
          <a:p>
            <a:pPr marL="285750" indent="-285750" algn="l">
              <a:buClr>
                <a:schemeClr val="tx1"/>
              </a:buClr>
              <a:buFont typeface="Courier New" panose="02070309020205020404" pitchFamily="49" charset="0"/>
              <a:buChar char="o"/>
            </a:pPr>
            <a:r>
              <a:rPr lang="en-US" dirty="0" smtClean="0"/>
              <a:t>Dose every 12 hours</a:t>
            </a:r>
          </a:p>
          <a:p>
            <a:pPr marL="285750" indent="-285750" algn="l">
              <a:buClr>
                <a:schemeClr val="tx1"/>
              </a:buClr>
              <a:buFont typeface="Courier New" panose="02070309020205020404" pitchFamily="49" charset="0"/>
              <a:buChar char="o"/>
            </a:pPr>
            <a:r>
              <a:rPr lang="en-US" dirty="0" smtClean="0"/>
              <a:t>Can replace other benzodiazepine use (Rx or otherwise) in the setting of alcohol withdrawal</a:t>
            </a:r>
          </a:p>
          <a:p>
            <a:pPr marL="285750" indent="-285750" algn="l">
              <a:buClr>
                <a:schemeClr val="tx1"/>
              </a:buClr>
              <a:buFont typeface="Courier New" panose="02070309020205020404" pitchFamily="49" charset="0"/>
              <a:buChar char="o"/>
            </a:pPr>
            <a:r>
              <a:rPr lang="en-US" dirty="0" smtClean="0"/>
              <a:t>“Safer” for longer-term use</a:t>
            </a:r>
          </a:p>
          <a:p>
            <a:pPr marL="285750" indent="-285750" algn="l">
              <a:buClr>
                <a:schemeClr val="tx1"/>
              </a:buClr>
              <a:buFont typeface="Courier New" panose="02070309020205020404" pitchFamily="49" charset="0"/>
              <a:buChar char="o"/>
            </a:pPr>
            <a:r>
              <a:rPr lang="en-US" dirty="0" smtClean="0"/>
              <a:t>Usually tapered</a:t>
            </a:r>
            <a:endParaRPr lang="en-US" dirty="0"/>
          </a:p>
        </p:txBody>
      </p:sp>
      <p:pic>
        <p:nvPicPr>
          <p:cNvPr id="7" name="Content Placeholder 6"/>
          <p:cNvPicPr>
            <a:picLocks noGrp="1" noChangeAspect="1"/>
          </p:cNvPicPr>
          <p:nvPr>
            <p:ph idx="1"/>
          </p:nvPr>
        </p:nvPicPr>
        <p:blipFill rotWithShape="1">
          <a:blip r:embed="rId2"/>
          <a:srcRect b="4217"/>
          <a:stretch/>
        </p:blipFill>
        <p:spPr>
          <a:xfrm>
            <a:off x="6764358" y="714028"/>
            <a:ext cx="4892948" cy="5272445"/>
          </a:xfrm>
          <a:prstGeom prst="rect">
            <a:avLst/>
          </a:prstGeom>
        </p:spPr>
      </p:pic>
    </p:spTree>
    <p:extLst>
      <p:ext uri="{BB962C8B-B14F-4D97-AF65-F5344CB8AC3E}">
        <p14:creationId xmlns:p14="http://schemas.microsoft.com/office/powerpoint/2010/main" val="6784345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00789" y="374576"/>
            <a:ext cx="6049636" cy="6049636"/>
          </a:xfrm>
          <a:prstGeom prst="rect">
            <a:avLst/>
          </a:prstGeom>
        </p:spPr>
      </p:pic>
    </p:spTree>
    <p:extLst>
      <p:ext uri="{BB962C8B-B14F-4D97-AF65-F5344CB8AC3E}">
        <p14:creationId xmlns:p14="http://schemas.microsoft.com/office/powerpoint/2010/main" val="7620808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Librium</a:t>
            </a:r>
            <a:endParaRPr lang="en-US" dirty="0"/>
          </a:p>
        </p:txBody>
      </p:sp>
      <p:sp>
        <p:nvSpPr>
          <p:cNvPr id="4" name="Text Placeholder 3"/>
          <p:cNvSpPr>
            <a:spLocks noGrp="1"/>
          </p:cNvSpPr>
          <p:nvPr>
            <p:ph type="body" sz="half" idx="2"/>
          </p:nvPr>
        </p:nvSpPr>
        <p:spPr/>
        <p:txBody>
          <a:bodyPr/>
          <a:lstStyle/>
          <a:p>
            <a:pPr marL="285750" indent="-285750" algn="l">
              <a:buClr>
                <a:schemeClr val="tx1"/>
              </a:buClr>
              <a:buFont typeface="Courier New" panose="02070309020205020404" pitchFamily="49" charset="0"/>
              <a:buChar char="o"/>
            </a:pPr>
            <a:r>
              <a:rPr lang="en-US" dirty="0" smtClean="0"/>
              <a:t>Needs a loading dose</a:t>
            </a:r>
          </a:p>
          <a:p>
            <a:pPr marL="285750" indent="-285750" algn="l">
              <a:buClr>
                <a:schemeClr val="tx1"/>
              </a:buClr>
              <a:buFont typeface="Courier New" panose="02070309020205020404" pitchFamily="49" charset="0"/>
              <a:buChar char="o"/>
            </a:pPr>
            <a:r>
              <a:rPr lang="en-US" dirty="0" smtClean="0"/>
              <a:t>Scheduled or symptom-based dosing</a:t>
            </a:r>
          </a:p>
          <a:p>
            <a:pPr marL="285750" indent="-285750" algn="l">
              <a:buClr>
                <a:schemeClr val="tx1"/>
              </a:buClr>
              <a:buFont typeface="Courier New" panose="02070309020205020404" pitchFamily="49" charset="0"/>
              <a:buChar char="o"/>
            </a:pPr>
            <a:r>
              <a:rPr lang="en-US" dirty="0" smtClean="0"/>
              <a:t>Typically 25-50 mg per dose</a:t>
            </a:r>
          </a:p>
          <a:p>
            <a:pPr marL="285750" indent="-285750" algn="l">
              <a:buClr>
                <a:schemeClr val="tx1"/>
              </a:buClr>
              <a:buFont typeface="Courier New" panose="02070309020205020404" pitchFamily="49" charset="0"/>
              <a:buChar char="o"/>
            </a:pPr>
            <a:r>
              <a:rPr lang="en-US" dirty="0" smtClean="0"/>
              <a:t>Usually tapered</a:t>
            </a:r>
          </a:p>
        </p:txBody>
      </p:sp>
      <p:pic>
        <p:nvPicPr>
          <p:cNvPr id="7" name="Content Placeholder 6"/>
          <p:cNvPicPr>
            <a:picLocks noGrp="1" noChangeAspect="1"/>
          </p:cNvPicPr>
          <p:nvPr>
            <p:ph idx="1"/>
          </p:nvPr>
        </p:nvPicPr>
        <p:blipFill rotWithShape="1">
          <a:blip r:embed="rId3"/>
          <a:srcRect b="7020"/>
          <a:stretch/>
        </p:blipFill>
        <p:spPr>
          <a:xfrm>
            <a:off x="6763398" y="804863"/>
            <a:ext cx="4761204" cy="5067127"/>
          </a:xfrm>
          <a:prstGeom prst="rect">
            <a:avLst/>
          </a:prstGeom>
        </p:spPr>
      </p:pic>
    </p:spTree>
    <p:extLst>
      <p:ext uri="{BB962C8B-B14F-4D97-AF65-F5344CB8AC3E}">
        <p14:creationId xmlns:p14="http://schemas.microsoft.com/office/powerpoint/2010/main" val="14229148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GAbapentin</a:t>
            </a:r>
            <a:endParaRPr lang="en-US" dirty="0"/>
          </a:p>
        </p:txBody>
      </p:sp>
      <p:sp>
        <p:nvSpPr>
          <p:cNvPr id="3" name="Content Placeholder 2"/>
          <p:cNvSpPr>
            <a:spLocks noGrp="1"/>
          </p:cNvSpPr>
          <p:nvPr>
            <p:ph idx="1"/>
          </p:nvPr>
        </p:nvSpPr>
        <p:spPr>
          <a:xfrm>
            <a:off x="6736080" y="804672"/>
            <a:ext cx="4815840" cy="5695280"/>
          </a:xfrm>
        </p:spPr>
        <p:txBody>
          <a:bodyPr/>
          <a:lstStyle/>
          <a:p>
            <a:pPr marL="0" indent="0">
              <a:buNone/>
            </a:pPr>
            <a:r>
              <a:rPr lang="en-US" dirty="0" smtClean="0"/>
              <a:t>Instructions:</a:t>
            </a:r>
          </a:p>
          <a:p>
            <a:pPr marL="0" indent="0">
              <a:buNone/>
            </a:pPr>
            <a:r>
              <a:rPr lang="en-US" dirty="0" smtClean="0"/>
              <a:t>I’m so glad you came in today!  We are going to get through this!</a:t>
            </a:r>
          </a:p>
          <a:p>
            <a:pPr marL="0" indent="0">
              <a:buNone/>
            </a:pPr>
            <a:r>
              <a:rPr lang="en-US" dirty="0" smtClean="0"/>
              <a:t>Lets start with gabapentin:  Take 800 mg every 8 hours, on a strict schedule, for the next 3 days.</a:t>
            </a:r>
          </a:p>
          <a:p>
            <a:pPr marL="0" indent="0">
              <a:buNone/>
            </a:pPr>
            <a:r>
              <a:rPr lang="en-US" dirty="0" smtClean="0"/>
              <a:t>If this is too sedating, you can break them in half for a 400 mg dose.</a:t>
            </a:r>
          </a:p>
          <a:p>
            <a:pPr marL="0" indent="0">
              <a:buNone/>
            </a:pPr>
            <a:r>
              <a:rPr lang="en-US" dirty="0" smtClean="0"/>
              <a:t>The lower dose may need to be taken a little more frequently- monitor your symptoms, and take the other ½ tablet ANY TIME between the 8 hours.  Call or message me with an update if this happens!</a:t>
            </a:r>
          </a:p>
          <a:p>
            <a:pPr marL="0" indent="0">
              <a:buNone/>
            </a:pPr>
            <a:r>
              <a:rPr lang="en-US" dirty="0" smtClean="0"/>
              <a:t>We will see you in 2 days, but don’t hesitate to reach out if you need something sooner!</a:t>
            </a:r>
          </a:p>
          <a:p>
            <a:pPr marL="0" indent="0">
              <a:buNone/>
            </a:pPr>
            <a:r>
              <a:rPr lang="en-US" dirty="0" smtClean="0"/>
              <a:t>YOU’VE GOT THIS!</a:t>
            </a:r>
            <a:endParaRPr lang="en-US" dirty="0"/>
          </a:p>
        </p:txBody>
      </p:sp>
      <p:sp>
        <p:nvSpPr>
          <p:cNvPr id="4" name="Text Placeholder 3"/>
          <p:cNvSpPr>
            <a:spLocks noGrp="1"/>
          </p:cNvSpPr>
          <p:nvPr>
            <p:ph type="body" sz="half" idx="2"/>
          </p:nvPr>
        </p:nvSpPr>
        <p:spPr>
          <a:xfrm>
            <a:off x="1115568" y="3549918"/>
            <a:ext cx="3794760" cy="3027152"/>
          </a:xfrm>
        </p:spPr>
        <p:txBody>
          <a:bodyPr/>
          <a:lstStyle/>
          <a:p>
            <a:pPr marL="285750" indent="-285750" algn="l">
              <a:buClr>
                <a:schemeClr val="tx1"/>
              </a:buClr>
              <a:buFont typeface="Courier New" panose="02070309020205020404" pitchFamily="49" charset="0"/>
              <a:buChar char="o"/>
            </a:pPr>
            <a:r>
              <a:rPr lang="en-US" dirty="0" smtClean="0"/>
              <a:t>600 or 800 mg tablets</a:t>
            </a:r>
          </a:p>
          <a:p>
            <a:pPr marL="285750" indent="-285750" algn="l">
              <a:buClr>
                <a:schemeClr val="tx1"/>
              </a:buClr>
              <a:buFont typeface="Courier New" panose="02070309020205020404" pitchFamily="49" charset="0"/>
              <a:buChar char="o"/>
            </a:pPr>
            <a:r>
              <a:rPr lang="en-US" dirty="0" smtClean="0"/>
              <a:t>Dose every 8 hours</a:t>
            </a:r>
          </a:p>
          <a:p>
            <a:pPr marL="742950" lvl="1" indent="-285750">
              <a:buClr>
                <a:schemeClr val="tx1"/>
              </a:buClr>
              <a:buFont typeface="Courier New" panose="02070309020205020404" pitchFamily="49" charset="0"/>
              <a:buChar char="o"/>
            </a:pPr>
            <a:r>
              <a:rPr lang="en-US" dirty="0" smtClean="0"/>
              <a:t>Highly adjustable</a:t>
            </a:r>
          </a:p>
          <a:p>
            <a:pPr marL="285750" indent="-285750" algn="l">
              <a:buClr>
                <a:schemeClr val="tx1"/>
              </a:buClr>
              <a:buFont typeface="Courier New" panose="02070309020205020404" pitchFamily="49" charset="0"/>
              <a:buChar char="o"/>
            </a:pPr>
            <a:r>
              <a:rPr lang="en-US" dirty="0" smtClean="0"/>
              <a:t>Also helps with anxiety and cravings</a:t>
            </a:r>
          </a:p>
          <a:p>
            <a:pPr marL="285750" indent="-285750" algn="l">
              <a:buClr>
                <a:schemeClr val="tx1"/>
              </a:buClr>
              <a:buFont typeface="Courier New" panose="02070309020205020404" pitchFamily="49" charset="0"/>
              <a:buChar char="o"/>
            </a:pPr>
            <a:r>
              <a:rPr lang="en-US" dirty="0" smtClean="0"/>
              <a:t>Well-tolerated</a:t>
            </a:r>
          </a:p>
          <a:p>
            <a:pPr marL="285750" indent="-285750" algn="l">
              <a:buClr>
                <a:schemeClr val="tx1"/>
              </a:buClr>
              <a:buFont typeface="Courier New" panose="02070309020205020404" pitchFamily="49" charset="0"/>
              <a:buChar char="o"/>
            </a:pPr>
            <a:r>
              <a:rPr lang="en-US" dirty="0" smtClean="0"/>
              <a:t>Short courses don’t need a taper</a:t>
            </a:r>
            <a:endParaRPr lang="en-US" dirty="0"/>
          </a:p>
        </p:txBody>
      </p:sp>
    </p:spTree>
    <p:extLst>
      <p:ext uri="{BB962C8B-B14F-4D97-AF65-F5344CB8AC3E}">
        <p14:creationId xmlns:p14="http://schemas.microsoft.com/office/powerpoint/2010/main" val="29917693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Divalproex/Valproate</a:t>
            </a:r>
            <a:br>
              <a:rPr lang="en-US" dirty="0" smtClean="0"/>
            </a:br>
            <a:r>
              <a:rPr lang="en-US" dirty="0"/>
              <a:t>(</a:t>
            </a:r>
            <a:r>
              <a:rPr lang="en-US" dirty="0" smtClean="0"/>
              <a:t>Depakote)</a:t>
            </a:r>
            <a:endParaRPr lang="en-US" dirty="0"/>
          </a:p>
        </p:txBody>
      </p:sp>
      <p:sp>
        <p:nvSpPr>
          <p:cNvPr id="3" name="Content Placeholder 2"/>
          <p:cNvSpPr>
            <a:spLocks noGrp="1"/>
          </p:cNvSpPr>
          <p:nvPr>
            <p:ph idx="1"/>
          </p:nvPr>
        </p:nvSpPr>
        <p:spPr/>
        <p:txBody>
          <a:bodyPr/>
          <a:lstStyle/>
          <a:p>
            <a:pPr marL="0" indent="0">
              <a:buNone/>
            </a:pPr>
            <a:r>
              <a:rPr lang="en-US" dirty="0" smtClean="0"/>
              <a:t>Instructions:</a:t>
            </a:r>
          </a:p>
          <a:p>
            <a:pPr marL="0" indent="0">
              <a:buNone/>
            </a:pPr>
            <a:r>
              <a:rPr lang="en-US" dirty="0" smtClean="0"/>
              <a:t>We are going to have you start the Depakote this evening.  Refrain from using any alcohol for the 2 hours before you take the medication.</a:t>
            </a:r>
          </a:p>
          <a:p>
            <a:pPr marL="0" indent="0">
              <a:buNone/>
            </a:pPr>
            <a:r>
              <a:rPr lang="en-US" dirty="0" smtClean="0"/>
              <a:t>It can be very sedating, so hopefully it will help you get a full night of sleep!</a:t>
            </a:r>
          </a:p>
          <a:p>
            <a:pPr marL="0" indent="0">
              <a:buNone/>
            </a:pPr>
            <a:r>
              <a:rPr lang="en-US" dirty="0" smtClean="0"/>
              <a:t>If you wake up tomorrow feeling shaky, you can take another dose.  </a:t>
            </a:r>
          </a:p>
          <a:p>
            <a:pPr marL="0" indent="0">
              <a:buNone/>
            </a:pPr>
            <a:r>
              <a:rPr lang="en-US" dirty="0" smtClean="0"/>
              <a:t>Check in with us tomorrow with an update, and we will discuss adjusting your dose if needed.</a:t>
            </a:r>
          </a:p>
          <a:p>
            <a:pPr marL="0" indent="0">
              <a:buNone/>
            </a:pPr>
            <a:r>
              <a:rPr lang="en-US" dirty="0" smtClean="0"/>
              <a:t>Otherwise, we will see you in 2 days.</a:t>
            </a:r>
            <a:endParaRPr lang="en-US" dirty="0"/>
          </a:p>
        </p:txBody>
      </p:sp>
      <p:sp>
        <p:nvSpPr>
          <p:cNvPr id="4" name="Text Placeholder 3"/>
          <p:cNvSpPr>
            <a:spLocks noGrp="1"/>
          </p:cNvSpPr>
          <p:nvPr>
            <p:ph type="body" sz="half" idx="2"/>
          </p:nvPr>
        </p:nvSpPr>
        <p:spPr>
          <a:xfrm>
            <a:off x="1145754" y="3536413"/>
            <a:ext cx="3764574" cy="2831335"/>
          </a:xfrm>
        </p:spPr>
        <p:txBody>
          <a:bodyPr>
            <a:normAutofit lnSpcReduction="10000"/>
          </a:bodyPr>
          <a:lstStyle/>
          <a:p>
            <a:pPr marL="285750" indent="-285750" algn="l">
              <a:buClr>
                <a:schemeClr val="tx1"/>
              </a:buClr>
              <a:buFont typeface="Courier New" panose="02070309020205020404" pitchFamily="49" charset="0"/>
              <a:buChar char="o"/>
            </a:pPr>
            <a:r>
              <a:rPr lang="en-US" dirty="0" smtClean="0"/>
              <a:t>250 mg XR</a:t>
            </a:r>
          </a:p>
          <a:p>
            <a:pPr marL="285750" indent="-285750" algn="l">
              <a:buClr>
                <a:schemeClr val="tx1"/>
              </a:buClr>
              <a:buFont typeface="Courier New" panose="02070309020205020404" pitchFamily="49" charset="0"/>
              <a:buChar char="o"/>
            </a:pPr>
            <a:r>
              <a:rPr lang="en-US" dirty="0" smtClean="0"/>
              <a:t>A little less forgiving with sedation</a:t>
            </a:r>
          </a:p>
          <a:p>
            <a:pPr marL="285750" indent="-285750" algn="l">
              <a:buClr>
                <a:schemeClr val="tx1"/>
              </a:buClr>
              <a:buFont typeface="Courier New" panose="02070309020205020404" pitchFamily="49" charset="0"/>
              <a:buChar char="o"/>
            </a:pPr>
            <a:r>
              <a:rPr lang="en-US" dirty="0" smtClean="0"/>
              <a:t>Can help with mood</a:t>
            </a:r>
          </a:p>
          <a:p>
            <a:pPr marL="285750" indent="-285750" algn="l">
              <a:buClr>
                <a:schemeClr val="tx1"/>
              </a:buClr>
              <a:buFont typeface="Courier New" panose="02070309020205020404" pitchFamily="49" charset="0"/>
              <a:buChar char="o"/>
            </a:pPr>
            <a:r>
              <a:rPr lang="en-US" dirty="0" smtClean="0"/>
              <a:t>Start with 1 tablet, typically QHS</a:t>
            </a:r>
          </a:p>
          <a:p>
            <a:pPr marL="742950" lvl="1" indent="-285750">
              <a:buClr>
                <a:schemeClr val="tx1"/>
              </a:buClr>
              <a:buFont typeface="Courier New" panose="02070309020205020404" pitchFamily="49" charset="0"/>
              <a:buChar char="o"/>
            </a:pPr>
            <a:r>
              <a:rPr lang="en-US" dirty="0" smtClean="0"/>
              <a:t>Can add 2</a:t>
            </a:r>
            <a:r>
              <a:rPr lang="en-US" baseline="30000" dirty="0" smtClean="0"/>
              <a:t>nd</a:t>
            </a:r>
            <a:r>
              <a:rPr lang="en-US" dirty="0" smtClean="0"/>
              <a:t> dose at any point if needed</a:t>
            </a:r>
          </a:p>
          <a:p>
            <a:pPr marL="285750" indent="-285750" algn="l">
              <a:buClr>
                <a:schemeClr val="tx1"/>
              </a:buClr>
              <a:buFont typeface="Courier New" panose="02070309020205020404" pitchFamily="49" charset="0"/>
              <a:buChar char="o"/>
            </a:pPr>
            <a:r>
              <a:rPr lang="en-US" dirty="0" smtClean="0"/>
              <a:t>Better choice if the patient hasn’t stopped drinking yet…</a:t>
            </a:r>
          </a:p>
          <a:p>
            <a:pPr marL="285750" indent="-285750" algn="l">
              <a:buClr>
                <a:schemeClr val="tx1"/>
              </a:buClr>
              <a:buFont typeface="Courier New" panose="02070309020205020404" pitchFamily="49" charset="0"/>
              <a:buChar char="o"/>
            </a:pPr>
            <a:r>
              <a:rPr lang="en-US" b="1" dirty="0" smtClean="0"/>
              <a:t>Caution</a:t>
            </a:r>
            <a:r>
              <a:rPr lang="en-US" dirty="0" smtClean="0"/>
              <a:t>:  Hepatotoxicity risk</a:t>
            </a:r>
          </a:p>
        </p:txBody>
      </p:sp>
    </p:spTree>
    <p:extLst>
      <p:ext uri="{BB962C8B-B14F-4D97-AF65-F5344CB8AC3E}">
        <p14:creationId xmlns:p14="http://schemas.microsoft.com/office/powerpoint/2010/main" val="37397431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lgn="l"/>
            <a:r>
              <a:rPr lang="en-US" dirty="0" smtClean="0"/>
              <a:t>Ondansetron</a:t>
            </a:r>
            <a:endParaRPr lang="en-US" dirty="0"/>
          </a:p>
        </p:txBody>
      </p:sp>
      <p:sp>
        <p:nvSpPr>
          <p:cNvPr id="3" name="Content Placeholder 2"/>
          <p:cNvSpPr>
            <a:spLocks noGrp="1"/>
          </p:cNvSpPr>
          <p:nvPr>
            <p:ph sz="half" idx="2"/>
          </p:nvPr>
        </p:nvSpPr>
        <p:spPr>
          <a:xfrm>
            <a:off x="2466218" y="3143250"/>
            <a:ext cx="4270248" cy="2596776"/>
          </a:xfrm>
        </p:spPr>
        <p:txBody>
          <a:bodyPr/>
          <a:lstStyle/>
          <a:p>
            <a:r>
              <a:rPr lang="en-US" dirty="0" smtClean="0"/>
              <a:t>Dissolvable</a:t>
            </a:r>
          </a:p>
          <a:p>
            <a:r>
              <a:rPr lang="en-US" dirty="0" smtClean="0"/>
              <a:t>Constipating</a:t>
            </a:r>
            <a:endParaRPr lang="en-US" dirty="0"/>
          </a:p>
        </p:txBody>
      </p:sp>
      <p:sp>
        <p:nvSpPr>
          <p:cNvPr id="4" name="Content Placeholder 3"/>
          <p:cNvSpPr>
            <a:spLocks noGrp="1"/>
          </p:cNvSpPr>
          <p:nvPr>
            <p:ph sz="quarter" idx="4"/>
          </p:nvPr>
        </p:nvSpPr>
        <p:spPr>
          <a:xfrm>
            <a:off x="7131530" y="3143250"/>
            <a:ext cx="4253484" cy="2596776"/>
          </a:xfrm>
        </p:spPr>
        <p:txBody>
          <a:bodyPr/>
          <a:lstStyle/>
          <a:p>
            <a:r>
              <a:rPr lang="en-US" dirty="0"/>
              <a:t>Injectable </a:t>
            </a:r>
            <a:r>
              <a:rPr lang="en-US" dirty="0" smtClean="0"/>
              <a:t>option</a:t>
            </a:r>
          </a:p>
          <a:p>
            <a:r>
              <a:rPr lang="en-US" dirty="0" smtClean="0"/>
              <a:t>Sedating</a:t>
            </a:r>
          </a:p>
        </p:txBody>
      </p:sp>
      <p:sp>
        <p:nvSpPr>
          <p:cNvPr id="5" name="Text Placeholder 4"/>
          <p:cNvSpPr>
            <a:spLocks noGrp="1"/>
          </p:cNvSpPr>
          <p:nvPr>
            <p:ph type="body" sz="quarter" idx="13"/>
          </p:nvPr>
        </p:nvSpPr>
        <p:spPr/>
        <p:txBody>
          <a:bodyPr/>
          <a:lstStyle/>
          <a:p>
            <a:r>
              <a:rPr lang="en-US" dirty="0" smtClean="0"/>
              <a:t>Promethazine</a:t>
            </a:r>
            <a:endParaRPr lang="en-US" dirty="0"/>
          </a:p>
        </p:txBody>
      </p:sp>
      <p:sp>
        <p:nvSpPr>
          <p:cNvPr id="6" name="Title 5"/>
          <p:cNvSpPr>
            <a:spLocks noGrp="1"/>
          </p:cNvSpPr>
          <p:nvPr>
            <p:ph type="title"/>
          </p:nvPr>
        </p:nvSpPr>
        <p:spPr/>
        <p:txBody>
          <a:bodyPr/>
          <a:lstStyle/>
          <a:p>
            <a:r>
              <a:rPr lang="en-US" dirty="0" smtClean="0"/>
              <a:t>Anti-Emetics</a:t>
            </a:r>
            <a:endParaRPr lang="en-US" dirty="0"/>
          </a:p>
        </p:txBody>
      </p:sp>
    </p:spTree>
    <p:extLst>
      <p:ext uri="{BB962C8B-B14F-4D97-AF65-F5344CB8AC3E}">
        <p14:creationId xmlns:p14="http://schemas.microsoft.com/office/powerpoint/2010/main" val="6676592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Propranolol</a:t>
            </a:r>
            <a:endParaRPr lang="en-US" dirty="0"/>
          </a:p>
        </p:txBody>
      </p:sp>
      <p:sp>
        <p:nvSpPr>
          <p:cNvPr id="3" name="Content Placeholder 2"/>
          <p:cNvSpPr>
            <a:spLocks noGrp="1"/>
          </p:cNvSpPr>
          <p:nvPr>
            <p:ph sz="half" idx="2"/>
          </p:nvPr>
        </p:nvSpPr>
        <p:spPr>
          <a:xfrm>
            <a:off x="2354617" y="3143249"/>
            <a:ext cx="4270248" cy="3356702"/>
          </a:xfrm>
        </p:spPr>
        <p:txBody>
          <a:bodyPr/>
          <a:lstStyle/>
          <a:p>
            <a:r>
              <a:rPr lang="en-US" dirty="0" smtClean="0"/>
              <a:t>Beta-blocker</a:t>
            </a:r>
            <a:endParaRPr lang="en-US" dirty="0"/>
          </a:p>
          <a:p>
            <a:r>
              <a:rPr lang="en-US" dirty="0" smtClean="0"/>
              <a:t>Max dose is 320 mg per day</a:t>
            </a:r>
          </a:p>
          <a:p>
            <a:pPr lvl="1"/>
            <a:r>
              <a:rPr lang="en-US" dirty="0" smtClean="0"/>
              <a:t>But up to 640 mg may be used</a:t>
            </a:r>
          </a:p>
          <a:p>
            <a:r>
              <a:rPr lang="en-US" dirty="0" smtClean="0"/>
              <a:t>Low dose, frequently, for elevated blood pressure, tachycardia/palpitations</a:t>
            </a:r>
          </a:p>
          <a:p>
            <a:r>
              <a:rPr lang="en-US" dirty="0" smtClean="0"/>
              <a:t>Also treats underlying essential tremor</a:t>
            </a:r>
          </a:p>
        </p:txBody>
      </p:sp>
      <p:sp>
        <p:nvSpPr>
          <p:cNvPr id="4" name="Content Placeholder 3"/>
          <p:cNvSpPr>
            <a:spLocks noGrp="1"/>
          </p:cNvSpPr>
          <p:nvPr>
            <p:ph sz="quarter" idx="4"/>
          </p:nvPr>
        </p:nvSpPr>
        <p:spPr>
          <a:xfrm>
            <a:off x="7451019" y="3143249"/>
            <a:ext cx="4253484" cy="3147381"/>
          </a:xfrm>
        </p:spPr>
        <p:txBody>
          <a:bodyPr/>
          <a:lstStyle/>
          <a:p>
            <a:r>
              <a:rPr lang="en-US" dirty="0" smtClean="0"/>
              <a:t>Centrally acting alpha-agonist</a:t>
            </a:r>
          </a:p>
          <a:p>
            <a:r>
              <a:rPr lang="en-US" dirty="0" smtClean="0"/>
              <a:t>Max dose 2.4 mg per day</a:t>
            </a:r>
          </a:p>
          <a:p>
            <a:pPr lvl="1"/>
            <a:r>
              <a:rPr lang="en-US" dirty="0" smtClean="0"/>
              <a:t>BUT should only be increased by 0.1 mg/day in weekly intervals!</a:t>
            </a:r>
          </a:p>
          <a:p>
            <a:r>
              <a:rPr lang="en-US" dirty="0" smtClean="0"/>
              <a:t>Start with once a day, with an option to take 2</a:t>
            </a:r>
            <a:r>
              <a:rPr lang="en-US" baseline="30000" dirty="0" smtClean="0"/>
              <a:t>nd</a:t>
            </a:r>
            <a:r>
              <a:rPr lang="en-US" dirty="0" smtClean="0"/>
              <a:t> dose in 12 hours</a:t>
            </a:r>
          </a:p>
          <a:p>
            <a:r>
              <a:rPr lang="en-US" dirty="0" smtClean="0"/>
              <a:t>Treats concurrent anxiety </a:t>
            </a:r>
            <a:endParaRPr lang="en-US" dirty="0"/>
          </a:p>
        </p:txBody>
      </p:sp>
      <p:sp>
        <p:nvSpPr>
          <p:cNvPr id="5" name="Text Placeholder 4"/>
          <p:cNvSpPr>
            <a:spLocks noGrp="1"/>
          </p:cNvSpPr>
          <p:nvPr>
            <p:ph type="body" sz="quarter" idx="13"/>
          </p:nvPr>
        </p:nvSpPr>
        <p:spPr/>
        <p:txBody>
          <a:bodyPr/>
          <a:lstStyle/>
          <a:p>
            <a:r>
              <a:rPr lang="en-US" dirty="0" smtClean="0"/>
              <a:t>Clonidine</a:t>
            </a:r>
            <a:endParaRPr lang="en-US" dirty="0"/>
          </a:p>
        </p:txBody>
      </p:sp>
      <p:sp>
        <p:nvSpPr>
          <p:cNvPr id="6" name="Title 5"/>
          <p:cNvSpPr>
            <a:spLocks noGrp="1"/>
          </p:cNvSpPr>
          <p:nvPr>
            <p:ph type="title"/>
          </p:nvPr>
        </p:nvSpPr>
        <p:spPr>
          <a:xfrm>
            <a:off x="2231136" y="368135"/>
            <a:ext cx="7729728" cy="1785277"/>
          </a:xfrm>
        </p:spPr>
        <p:txBody>
          <a:bodyPr>
            <a:normAutofit fontScale="90000"/>
          </a:bodyPr>
          <a:lstStyle/>
          <a:p>
            <a:r>
              <a:rPr lang="en-US" dirty="0" smtClean="0"/>
              <a:t>Are You suffering from: </a:t>
            </a:r>
            <a:br>
              <a:rPr lang="en-US" dirty="0" smtClean="0"/>
            </a:br>
            <a:r>
              <a:rPr lang="en-US" dirty="0" smtClean="0"/>
              <a:t>High Blood Pressure?</a:t>
            </a:r>
            <a:br>
              <a:rPr lang="en-US" dirty="0" smtClean="0"/>
            </a:br>
            <a:r>
              <a:rPr lang="en-US" dirty="0" smtClean="0"/>
              <a:t>	Anxiety?</a:t>
            </a:r>
            <a:br>
              <a:rPr lang="en-US" dirty="0" smtClean="0"/>
            </a:br>
            <a:r>
              <a:rPr lang="en-US" dirty="0"/>
              <a:t>	</a:t>
            </a:r>
            <a:r>
              <a:rPr lang="en-US" dirty="0" smtClean="0"/>
              <a:t>	Tremors?</a:t>
            </a:r>
            <a:br>
              <a:rPr lang="en-US" dirty="0" smtClean="0"/>
            </a:br>
            <a:r>
              <a:rPr lang="en-US" dirty="0" smtClean="0"/>
              <a:t>Do We have options for YOU!</a:t>
            </a:r>
            <a:endParaRPr lang="en-US" dirty="0"/>
          </a:p>
        </p:txBody>
      </p:sp>
    </p:spTree>
    <p:extLst>
      <p:ext uri="{BB962C8B-B14F-4D97-AF65-F5344CB8AC3E}">
        <p14:creationId xmlns:p14="http://schemas.microsoft.com/office/powerpoint/2010/main" val="34496516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800" y="56700"/>
            <a:ext cx="12052800" cy="6767550"/>
          </a:xfrm>
          <a:prstGeom prst="rect">
            <a:avLst/>
          </a:prstGeom>
        </p:spPr>
      </p:pic>
      <p:sp>
        <p:nvSpPr>
          <p:cNvPr id="3" name="Up Arrow 2"/>
          <p:cNvSpPr/>
          <p:nvPr/>
        </p:nvSpPr>
        <p:spPr>
          <a:xfrm>
            <a:off x="9155018" y="5012675"/>
            <a:ext cx="473725" cy="1410159"/>
          </a:xfrm>
          <a:prstGeom prst="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83235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69620" y="492146"/>
            <a:ext cx="4486656" cy="1141497"/>
          </a:xfrm>
        </p:spPr>
        <p:txBody>
          <a:bodyPr/>
          <a:lstStyle/>
          <a:p>
            <a:r>
              <a:rPr lang="en-US" dirty="0" smtClean="0"/>
              <a:t>A banana Bag!</a:t>
            </a:r>
            <a:endParaRPr lang="en-US" dirty="0"/>
          </a:p>
        </p:txBody>
      </p:sp>
      <p:pic>
        <p:nvPicPr>
          <p:cNvPr id="8" name="Picture Placeholder 7"/>
          <p:cNvPicPr>
            <a:picLocks noGrp="1" noChangeAspect="1"/>
          </p:cNvPicPr>
          <p:nvPr>
            <p:ph idx="1"/>
          </p:nvPr>
        </p:nvPicPr>
        <p:blipFill>
          <a:blip r:embed="rId3"/>
          <a:stretch>
            <a:fillRect/>
          </a:stretch>
        </p:blipFill>
        <p:spPr>
          <a:xfrm>
            <a:off x="7401545" y="804863"/>
            <a:ext cx="3484910" cy="5248275"/>
          </a:xfrm>
          <a:prstGeom prst="rect">
            <a:avLst/>
          </a:prstGeom>
        </p:spPr>
      </p:pic>
      <p:pic>
        <p:nvPicPr>
          <p:cNvPr id="11" name="Picture 10"/>
          <p:cNvPicPr>
            <a:picLocks noChangeAspect="1"/>
          </p:cNvPicPr>
          <p:nvPr/>
        </p:nvPicPr>
        <p:blipFill>
          <a:blip r:embed="rId4"/>
          <a:stretch>
            <a:fillRect/>
          </a:stretch>
        </p:blipFill>
        <p:spPr>
          <a:xfrm>
            <a:off x="1740500" y="1736078"/>
            <a:ext cx="2544896" cy="5044803"/>
          </a:xfrm>
          <a:prstGeom prst="rect">
            <a:avLst/>
          </a:prstGeom>
        </p:spPr>
      </p:pic>
    </p:spTree>
    <p:extLst>
      <p:ext uri="{BB962C8B-B14F-4D97-AF65-F5344CB8AC3E}">
        <p14:creationId xmlns:p14="http://schemas.microsoft.com/office/powerpoint/2010/main" val="323234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Supplemental Care</a:t>
            </a:r>
            <a:endParaRPr lang="en-US" dirty="0"/>
          </a:p>
        </p:txBody>
      </p:sp>
      <p:sp>
        <p:nvSpPr>
          <p:cNvPr id="3" name="Content Placeholder 2"/>
          <p:cNvSpPr>
            <a:spLocks noGrp="1"/>
          </p:cNvSpPr>
          <p:nvPr>
            <p:ph idx="1"/>
          </p:nvPr>
        </p:nvSpPr>
        <p:spPr>
          <a:xfrm>
            <a:off x="2231136" y="2638044"/>
            <a:ext cx="7729728" cy="3939026"/>
          </a:xfrm>
        </p:spPr>
        <p:txBody>
          <a:bodyPr>
            <a:normAutofit/>
          </a:bodyPr>
          <a:lstStyle/>
          <a:p>
            <a:r>
              <a:rPr lang="en-US" dirty="0" smtClean="0"/>
              <a:t>Vitamin B1</a:t>
            </a:r>
          </a:p>
          <a:p>
            <a:pPr lvl="1"/>
            <a:r>
              <a:rPr lang="en-US" dirty="0" smtClean="0"/>
              <a:t>Parenteral for patients with a poor nutritional status for 3-5 days</a:t>
            </a:r>
          </a:p>
          <a:p>
            <a:pPr lvl="1"/>
            <a:r>
              <a:rPr lang="en-US" dirty="0" smtClean="0"/>
              <a:t>Oral supplementation for those with adequate nutrition or to be continued after 3-5 days of parenteral treatment</a:t>
            </a:r>
          </a:p>
          <a:p>
            <a:pPr lvl="2"/>
            <a:r>
              <a:rPr lang="en-US" dirty="0" smtClean="0"/>
              <a:t>300 mg daily</a:t>
            </a:r>
          </a:p>
          <a:p>
            <a:r>
              <a:rPr lang="en-US" dirty="0" smtClean="0"/>
              <a:t>BBRAT Diet</a:t>
            </a:r>
          </a:p>
          <a:p>
            <a:pPr lvl="1"/>
            <a:r>
              <a:rPr lang="en-US" dirty="0" smtClean="0"/>
              <a:t>Bananas, Broth, Rice, </a:t>
            </a:r>
            <a:r>
              <a:rPr lang="en-US" dirty="0" err="1" smtClean="0"/>
              <a:t>AppleSAUCE</a:t>
            </a:r>
            <a:r>
              <a:rPr lang="en-US" dirty="0" smtClean="0"/>
              <a:t>, and Toast</a:t>
            </a:r>
          </a:p>
          <a:p>
            <a:r>
              <a:rPr lang="en-US" dirty="0" smtClean="0"/>
              <a:t>Electrolyte drinks</a:t>
            </a:r>
          </a:p>
          <a:p>
            <a:r>
              <a:rPr lang="en-US" dirty="0" smtClean="0"/>
              <a:t>Sleep hygiene</a:t>
            </a:r>
          </a:p>
          <a:p>
            <a:pPr lvl="1"/>
            <a:r>
              <a:rPr lang="en-US" dirty="0" smtClean="0"/>
              <a:t>Trazodone, Hydroxyzine</a:t>
            </a:r>
          </a:p>
          <a:p>
            <a:endParaRPr lang="en-US" dirty="0"/>
          </a:p>
        </p:txBody>
      </p:sp>
    </p:spTree>
    <p:extLst>
      <p:ext uri="{BB962C8B-B14F-4D97-AF65-F5344CB8AC3E}">
        <p14:creationId xmlns:p14="http://schemas.microsoft.com/office/powerpoint/2010/main" val="7072858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Beyond Out Patient…</a:t>
            </a:r>
            <a:endParaRPr lang="en-US" dirty="0"/>
          </a:p>
        </p:txBody>
      </p:sp>
      <p:sp>
        <p:nvSpPr>
          <p:cNvPr id="6" name="Content Placeholder 5"/>
          <p:cNvSpPr>
            <a:spLocks noGrp="1"/>
          </p:cNvSpPr>
          <p:nvPr>
            <p:ph idx="1"/>
          </p:nvPr>
        </p:nvSpPr>
        <p:spPr/>
        <p:txBody>
          <a:bodyPr/>
          <a:lstStyle/>
          <a:p>
            <a:r>
              <a:rPr lang="en-US" dirty="0" smtClean="0"/>
              <a:t>Phenobarbital</a:t>
            </a:r>
          </a:p>
          <a:p>
            <a:pPr lvl="1"/>
            <a:r>
              <a:rPr lang="en-US" dirty="0" smtClean="0"/>
              <a:t>Dosed in the ER, then patients are allowed to leave without further intervention</a:t>
            </a:r>
          </a:p>
          <a:p>
            <a:pPr lvl="1"/>
            <a:r>
              <a:rPr lang="en-US" dirty="0" smtClean="0"/>
              <a:t>Self-tapering due to long half-life</a:t>
            </a:r>
          </a:p>
          <a:p>
            <a:pPr lvl="2"/>
            <a:r>
              <a:rPr lang="en-US" dirty="0" smtClean="0"/>
              <a:t>Patients may test positive for up to a month!</a:t>
            </a:r>
          </a:p>
          <a:p>
            <a:r>
              <a:rPr lang="en-US" dirty="0" smtClean="0"/>
              <a:t>Benzodiazepines</a:t>
            </a:r>
          </a:p>
          <a:p>
            <a:pPr lvl="1"/>
            <a:r>
              <a:rPr lang="en-US" dirty="0" smtClean="0"/>
              <a:t>If patients can’t tolerate other options, it’s time to be at the hospital</a:t>
            </a:r>
          </a:p>
          <a:p>
            <a:endParaRPr lang="en-US" dirty="0"/>
          </a:p>
        </p:txBody>
      </p:sp>
    </p:spTree>
    <p:extLst>
      <p:ext uri="{BB962C8B-B14F-4D97-AF65-F5344CB8AC3E}">
        <p14:creationId xmlns:p14="http://schemas.microsoft.com/office/powerpoint/2010/main" val="983266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AfterCare</a:t>
            </a:r>
            <a:r>
              <a:rPr lang="en-US" dirty="0" smtClean="0"/>
              <a:t>: Cravings</a:t>
            </a:r>
            <a:endParaRPr lang="en-US" dirty="0"/>
          </a:p>
        </p:txBody>
      </p:sp>
      <p:sp>
        <p:nvSpPr>
          <p:cNvPr id="3" name="Content Placeholder 2"/>
          <p:cNvSpPr>
            <a:spLocks noGrp="1"/>
          </p:cNvSpPr>
          <p:nvPr>
            <p:ph idx="1"/>
          </p:nvPr>
        </p:nvSpPr>
        <p:spPr>
          <a:xfrm>
            <a:off x="2231136" y="2638044"/>
            <a:ext cx="7729728" cy="3905260"/>
          </a:xfrm>
        </p:spPr>
        <p:txBody>
          <a:bodyPr/>
          <a:lstStyle/>
          <a:p>
            <a:r>
              <a:rPr lang="en-US" dirty="0" err="1" smtClean="0"/>
              <a:t>Acamprosate</a:t>
            </a:r>
            <a:endParaRPr lang="en-US" dirty="0" smtClean="0"/>
          </a:p>
          <a:p>
            <a:pPr lvl="1"/>
            <a:r>
              <a:rPr lang="en-US" dirty="0" smtClean="0"/>
              <a:t>TID dosing</a:t>
            </a:r>
          </a:p>
          <a:p>
            <a:pPr lvl="1"/>
            <a:r>
              <a:rPr lang="en-US" dirty="0"/>
              <a:t>L</a:t>
            </a:r>
            <a:r>
              <a:rPr lang="en-US" dirty="0" smtClean="0"/>
              <a:t>imited supply at this time</a:t>
            </a:r>
          </a:p>
          <a:p>
            <a:r>
              <a:rPr lang="en-US" dirty="0" smtClean="0"/>
              <a:t>Naltrexone</a:t>
            </a:r>
          </a:p>
          <a:p>
            <a:pPr lvl="1"/>
            <a:r>
              <a:rPr lang="en-US" dirty="0" smtClean="0"/>
              <a:t>Once daily</a:t>
            </a:r>
          </a:p>
          <a:p>
            <a:pPr lvl="1"/>
            <a:r>
              <a:rPr lang="en-US" dirty="0" smtClean="0"/>
              <a:t>Often too activating to be used in acute withdrawal, but could be started prior to withdrawal to help reduce use for harm reduction</a:t>
            </a:r>
          </a:p>
          <a:p>
            <a:pPr lvl="1"/>
            <a:r>
              <a:rPr lang="en-US" dirty="0" smtClean="0"/>
              <a:t>Available in oral and injectable formulations</a:t>
            </a:r>
          </a:p>
          <a:p>
            <a:pPr lvl="2"/>
            <a:r>
              <a:rPr lang="en-US" dirty="0" smtClean="0"/>
              <a:t>Cost of injectable is $2000 monthly</a:t>
            </a:r>
          </a:p>
          <a:p>
            <a:pPr lvl="2"/>
            <a:r>
              <a:rPr lang="en-US" dirty="0" smtClean="0"/>
              <a:t>Contact </a:t>
            </a:r>
            <a:r>
              <a:rPr lang="en-US" dirty="0" err="1" smtClean="0"/>
              <a:t>Alkermes</a:t>
            </a:r>
            <a:r>
              <a:rPr lang="en-US" dirty="0" smtClean="0"/>
              <a:t> representative for samples!</a:t>
            </a:r>
            <a:endParaRPr lang="en-US" dirty="0"/>
          </a:p>
        </p:txBody>
      </p:sp>
    </p:spTree>
    <p:extLst>
      <p:ext uri="{BB962C8B-B14F-4D97-AF65-F5344CB8AC3E}">
        <p14:creationId xmlns:p14="http://schemas.microsoft.com/office/powerpoint/2010/main" val="19819178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Aftercare: Anxiety</a:t>
            </a:r>
            <a:endParaRPr lang="en-US" dirty="0"/>
          </a:p>
        </p:txBody>
      </p:sp>
      <p:sp>
        <p:nvSpPr>
          <p:cNvPr id="3" name="Content Placeholder 2"/>
          <p:cNvSpPr>
            <a:spLocks noGrp="1"/>
          </p:cNvSpPr>
          <p:nvPr>
            <p:ph idx="1"/>
          </p:nvPr>
        </p:nvSpPr>
        <p:spPr>
          <a:xfrm>
            <a:off x="2231136" y="2419200"/>
            <a:ext cx="7729728" cy="4219106"/>
          </a:xfrm>
        </p:spPr>
        <p:txBody>
          <a:bodyPr>
            <a:normAutofit fontScale="77500" lnSpcReduction="20000"/>
          </a:bodyPr>
          <a:lstStyle/>
          <a:p>
            <a:r>
              <a:rPr lang="en-US" dirty="0" smtClean="0"/>
              <a:t>Mood</a:t>
            </a:r>
          </a:p>
          <a:p>
            <a:pPr lvl="1"/>
            <a:r>
              <a:rPr lang="en-US" dirty="0" smtClean="0"/>
              <a:t>Hydroxyzine</a:t>
            </a:r>
          </a:p>
          <a:p>
            <a:pPr lvl="2"/>
            <a:r>
              <a:rPr lang="en-US" dirty="0" smtClean="0"/>
              <a:t>Anxiety</a:t>
            </a:r>
          </a:p>
          <a:p>
            <a:pPr lvl="2"/>
            <a:r>
              <a:rPr lang="en-US" dirty="0" smtClean="0"/>
              <a:t>Insomnia</a:t>
            </a:r>
          </a:p>
          <a:p>
            <a:pPr lvl="2"/>
            <a:r>
              <a:rPr lang="en-US" dirty="0" smtClean="0"/>
              <a:t>Itching</a:t>
            </a:r>
          </a:p>
          <a:p>
            <a:pPr lvl="2"/>
            <a:r>
              <a:rPr lang="en-US" dirty="0" smtClean="0"/>
              <a:t>Nausea</a:t>
            </a:r>
            <a:endParaRPr lang="en-US" dirty="0"/>
          </a:p>
          <a:p>
            <a:pPr lvl="2"/>
            <a:r>
              <a:rPr lang="en-US" dirty="0" smtClean="0"/>
              <a:t>Can be dosed OFTEN</a:t>
            </a:r>
          </a:p>
          <a:p>
            <a:pPr lvl="3"/>
            <a:r>
              <a:rPr lang="en-US" dirty="0" smtClean="0"/>
              <a:t>10 mg, up to every 2-4 hours, double dose if needed</a:t>
            </a:r>
          </a:p>
          <a:p>
            <a:pPr lvl="3"/>
            <a:r>
              <a:rPr lang="en-US" dirty="0" smtClean="0"/>
              <a:t>Max dose is 50 mg, every 6 hours</a:t>
            </a:r>
          </a:p>
          <a:p>
            <a:pPr lvl="1"/>
            <a:r>
              <a:rPr lang="en-US" dirty="0" err="1" smtClean="0"/>
              <a:t>Buspirone</a:t>
            </a:r>
            <a:endParaRPr lang="en-US" dirty="0" smtClean="0"/>
          </a:p>
          <a:p>
            <a:pPr lvl="2"/>
            <a:r>
              <a:rPr lang="en-US" dirty="0" smtClean="0"/>
              <a:t>Anxiety</a:t>
            </a:r>
          </a:p>
          <a:p>
            <a:pPr lvl="2"/>
            <a:r>
              <a:rPr lang="en-US" dirty="0" smtClean="0"/>
              <a:t>Cravings</a:t>
            </a:r>
          </a:p>
          <a:p>
            <a:pPr lvl="2"/>
            <a:r>
              <a:rPr lang="en-US" dirty="0" smtClean="0"/>
              <a:t>Recommend TID dosing, but BID dosing is still effective</a:t>
            </a:r>
          </a:p>
          <a:p>
            <a:pPr lvl="2"/>
            <a:r>
              <a:rPr lang="en-US" dirty="0" smtClean="0"/>
              <a:t>Minimal side effects</a:t>
            </a:r>
          </a:p>
          <a:p>
            <a:pPr lvl="3"/>
            <a:r>
              <a:rPr lang="en-US" dirty="0" smtClean="0"/>
              <a:t>Serotonin Syndrome</a:t>
            </a:r>
          </a:p>
        </p:txBody>
      </p:sp>
    </p:spTree>
    <p:extLst>
      <p:ext uri="{BB962C8B-B14F-4D97-AF65-F5344CB8AC3E}">
        <p14:creationId xmlns:p14="http://schemas.microsoft.com/office/powerpoint/2010/main" val="6831014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a:bodyPr>
          <a:lstStyle/>
          <a:p>
            <a:r>
              <a:rPr lang="en-US" dirty="0" smtClean="0"/>
              <a:t>Wellbutrin</a:t>
            </a:r>
          </a:p>
        </p:txBody>
      </p:sp>
      <p:sp>
        <p:nvSpPr>
          <p:cNvPr id="5" name="Content Placeholder 4"/>
          <p:cNvSpPr>
            <a:spLocks noGrp="1"/>
          </p:cNvSpPr>
          <p:nvPr>
            <p:ph sz="half" idx="2"/>
          </p:nvPr>
        </p:nvSpPr>
        <p:spPr/>
        <p:txBody>
          <a:bodyPr/>
          <a:lstStyle/>
          <a:p>
            <a:r>
              <a:rPr lang="en-US" dirty="0"/>
              <a:t>Norepinephrine-dopamine reuptake inhibitor (NDRI)</a:t>
            </a:r>
          </a:p>
          <a:p>
            <a:pPr lvl="1"/>
            <a:r>
              <a:rPr lang="en-US" dirty="0"/>
              <a:t>Increasing dopamine in the brain, which helps in early recovery</a:t>
            </a:r>
          </a:p>
          <a:p>
            <a:r>
              <a:rPr lang="en-US" dirty="0"/>
              <a:t>Very stimulating, so may need to be avoided in acute withdrawal</a:t>
            </a:r>
          </a:p>
          <a:p>
            <a:endParaRPr lang="en-US" dirty="0"/>
          </a:p>
        </p:txBody>
      </p:sp>
      <p:sp>
        <p:nvSpPr>
          <p:cNvPr id="6" name="Content Placeholder 5"/>
          <p:cNvSpPr>
            <a:spLocks noGrp="1"/>
          </p:cNvSpPr>
          <p:nvPr>
            <p:ph sz="quarter" idx="4"/>
          </p:nvPr>
        </p:nvSpPr>
        <p:spPr/>
        <p:txBody>
          <a:bodyPr/>
          <a:lstStyle/>
          <a:p>
            <a:r>
              <a:rPr lang="en-US" dirty="0"/>
              <a:t>Typically, faster acting is better, but all </a:t>
            </a:r>
            <a:r>
              <a:rPr lang="en-US" dirty="0" smtClean="0"/>
              <a:t>help </a:t>
            </a:r>
            <a:r>
              <a:rPr lang="en-US" dirty="0"/>
              <a:t>with serotonin</a:t>
            </a:r>
          </a:p>
          <a:p>
            <a:r>
              <a:rPr lang="en-US" dirty="0"/>
              <a:t>Caution with history of bipolar disorder! </a:t>
            </a:r>
          </a:p>
        </p:txBody>
      </p:sp>
      <p:sp>
        <p:nvSpPr>
          <p:cNvPr id="7" name="Text Placeholder 6"/>
          <p:cNvSpPr>
            <a:spLocks noGrp="1"/>
          </p:cNvSpPr>
          <p:nvPr>
            <p:ph type="body" sz="quarter" idx="13"/>
          </p:nvPr>
        </p:nvSpPr>
        <p:spPr/>
        <p:txBody>
          <a:bodyPr/>
          <a:lstStyle/>
          <a:p>
            <a:r>
              <a:rPr lang="en-US" dirty="0" smtClean="0"/>
              <a:t>SSRI/SNRI</a:t>
            </a:r>
            <a:endParaRPr lang="en-US" dirty="0"/>
          </a:p>
        </p:txBody>
      </p:sp>
      <p:sp>
        <p:nvSpPr>
          <p:cNvPr id="2" name="Title 1"/>
          <p:cNvSpPr>
            <a:spLocks noGrp="1"/>
          </p:cNvSpPr>
          <p:nvPr>
            <p:ph type="title"/>
          </p:nvPr>
        </p:nvSpPr>
        <p:spPr/>
        <p:txBody>
          <a:bodyPr/>
          <a:lstStyle/>
          <a:p>
            <a:r>
              <a:rPr lang="en-US" dirty="0" err="1" smtClean="0"/>
              <a:t>AfterCare</a:t>
            </a:r>
            <a:r>
              <a:rPr lang="en-US" dirty="0" smtClean="0"/>
              <a:t>: Depression</a:t>
            </a:r>
            <a:endParaRPr lang="en-US" dirty="0"/>
          </a:p>
        </p:txBody>
      </p:sp>
    </p:spTree>
    <p:extLst>
      <p:ext uri="{BB962C8B-B14F-4D97-AF65-F5344CB8AC3E}">
        <p14:creationId xmlns:p14="http://schemas.microsoft.com/office/powerpoint/2010/main" val="13101636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AfterCare</a:t>
            </a:r>
            <a:r>
              <a:rPr lang="en-US" dirty="0" smtClean="0"/>
              <a:t>: Sleep</a:t>
            </a:r>
            <a:endParaRPr lang="en-US" dirty="0"/>
          </a:p>
        </p:txBody>
      </p:sp>
      <p:pic>
        <p:nvPicPr>
          <p:cNvPr id="4" name="Content Placeholder 3"/>
          <p:cNvPicPr>
            <a:picLocks noGrp="1" noChangeAspect="1"/>
          </p:cNvPicPr>
          <p:nvPr>
            <p:ph idx="1"/>
          </p:nvPr>
        </p:nvPicPr>
        <p:blipFill>
          <a:blip r:embed="rId2"/>
          <a:stretch>
            <a:fillRect/>
          </a:stretch>
        </p:blipFill>
        <p:spPr>
          <a:xfrm>
            <a:off x="2423711" y="2313543"/>
            <a:ext cx="7304183" cy="4296578"/>
          </a:xfrm>
          <a:prstGeom prst="rect">
            <a:avLst/>
          </a:prstGeom>
        </p:spPr>
      </p:pic>
    </p:spTree>
    <p:extLst>
      <p:ext uri="{BB962C8B-B14F-4D97-AF65-F5344CB8AC3E}">
        <p14:creationId xmlns:p14="http://schemas.microsoft.com/office/powerpoint/2010/main" val="3275383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AfterCare</a:t>
            </a:r>
            <a:r>
              <a:rPr lang="en-US" dirty="0"/>
              <a:t>: Sleep</a:t>
            </a:r>
          </a:p>
        </p:txBody>
      </p:sp>
      <p:sp>
        <p:nvSpPr>
          <p:cNvPr id="3" name="Content Placeholder 2"/>
          <p:cNvSpPr>
            <a:spLocks noGrp="1"/>
          </p:cNvSpPr>
          <p:nvPr>
            <p:ph idx="1"/>
          </p:nvPr>
        </p:nvSpPr>
        <p:spPr>
          <a:xfrm>
            <a:off x="2231136" y="2638044"/>
            <a:ext cx="7729728" cy="3939026"/>
          </a:xfrm>
        </p:spPr>
        <p:txBody>
          <a:bodyPr>
            <a:normAutofit fontScale="92500" lnSpcReduction="10000"/>
          </a:bodyPr>
          <a:lstStyle/>
          <a:p>
            <a:r>
              <a:rPr lang="en-US" dirty="0" smtClean="0"/>
              <a:t>Discuss sleep hygiene</a:t>
            </a:r>
          </a:p>
          <a:p>
            <a:pPr lvl="1"/>
            <a:r>
              <a:rPr lang="en-US" dirty="0" smtClean="0"/>
              <a:t>Dark room, cool temperature, white noise</a:t>
            </a:r>
          </a:p>
          <a:p>
            <a:pPr lvl="1"/>
            <a:r>
              <a:rPr lang="en-US" dirty="0" smtClean="0"/>
              <a:t>AVOID SCREEN TIME FOR AN HOUR BEFORE BEDTIME</a:t>
            </a:r>
          </a:p>
          <a:p>
            <a:endParaRPr lang="en-US" dirty="0" smtClean="0"/>
          </a:p>
          <a:p>
            <a:r>
              <a:rPr lang="en-US" dirty="0" smtClean="0"/>
              <a:t>Hydroxyzine</a:t>
            </a:r>
          </a:p>
          <a:p>
            <a:pPr lvl="1"/>
            <a:r>
              <a:rPr lang="en-US" dirty="0" smtClean="0"/>
              <a:t>10-50 mg, 30 min before bedtime</a:t>
            </a:r>
          </a:p>
          <a:p>
            <a:pPr lvl="1"/>
            <a:r>
              <a:rPr lang="en-US" dirty="0" smtClean="0"/>
              <a:t>Better for falling asleep, not staying asleep</a:t>
            </a:r>
          </a:p>
          <a:p>
            <a:r>
              <a:rPr lang="en-US" dirty="0" smtClean="0"/>
              <a:t>Trazodone</a:t>
            </a:r>
          </a:p>
          <a:p>
            <a:pPr lvl="1"/>
            <a:r>
              <a:rPr lang="en-US" dirty="0" smtClean="0"/>
              <a:t>SARI</a:t>
            </a:r>
          </a:p>
          <a:p>
            <a:pPr lvl="1"/>
            <a:r>
              <a:rPr lang="en-US" dirty="0" smtClean="0"/>
              <a:t>50 mg, 30 min before bedtime</a:t>
            </a:r>
          </a:p>
          <a:p>
            <a:pPr lvl="1"/>
            <a:r>
              <a:rPr lang="en-US" dirty="0" smtClean="0"/>
              <a:t>Increasing the dose doesn’t always equal better effect!</a:t>
            </a:r>
          </a:p>
        </p:txBody>
      </p:sp>
    </p:spTree>
    <p:extLst>
      <p:ext uri="{BB962C8B-B14F-4D97-AF65-F5344CB8AC3E}">
        <p14:creationId xmlns:p14="http://schemas.microsoft.com/office/powerpoint/2010/main" val="26218484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Final Thoughts</a:t>
            </a:r>
            <a:endParaRPr lang="en-US" dirty="0"/>
          </a:p>
        </p:txBody>
      </p:sp>
      <p:sp>
        <p:nvSpPr>
          <p:cNvPr id="8" name="Content Placeholder 7"/>
          <p:cNvSpPr>
            <a:spLocks noGrp="1"/>
          </p:cNvSpPr>
          <p:nvPr>
            <p:ph idx="1"/>
          </p:nvPr>
        </p:nvSpPr>
        <p:spPr>
          <a:xfrm>
            <a:off x="2231136" y="2527200"/>
            <a:ext cx="9264178" cy="4193089"/>
          </a:xfrm>
        </p:spPr>
        <p:txBody>
          <a:bodyPr>
            <a:normAutofit fontScale="92500" lnSpcReduction="10000"/>
          </a:bodyPr>
          <a:lstStyle/>
          <a:p>
            <a:r>
              <a:rPr lang="en-US" sz="2400" dirty="0" smtClean="0"/>
              <a:t>Be comfortable with a Withdrawal Scale</a:t>
            </a:r>
          </a:p>
          <a:p>
            <a:pPr lvl="1"/>
            <a:r>
              <a:rPr lang="en-US" sz="2200" dirty="0" smtClean="0"/>
              <a:t>The SEWS is probably better, though!</a:t>
            </a:r>
          </a:p>
          <a:p>
            <a:r>
              <a:rPr lang="en-US" sz="2400" dirty="0" smtClean="0"/>
              <a:t>Detoxification is difficult, but never impossible</a:t>
            </a:r>
          </a:p>
          <a:p>
            <a:pPr lvl="1"/>
            <a:r>
              <a:rPr lang="en-US" sz="2000" dirty="0" smtClean="0"/>
              <a:t>Be flexible in your treatment plan and have close follow up so you can adapt to the patient’s needs quickly</a:t>
            </a:r>
          </a:p>
          <a:p>
            <a:pPr lvl="1"/>
            <a:r>
              <a:rPr lang="en-US" sz="2000" dirty="0" smtClean="0"/>
              <a:t>Have lots of options, and never rely on a single treatment plan</a:t>
            </a:r>
          </a:p>
          <a:p>
            <a:r>
              <a:rPr lang="en-US" sz="2400" dirty="0" smtClean="0"/>
              <a:t>Have support on multiple fronts</a:t>
            </a:r>
          </a:p>
          <a:p>
            <a:pPr lvl="1"/>
            <a:r>
              <a:rPr lang="en-US" sz="2000" dirty="0" smtClean="0"/>
              <a:t>Clinical, mental health, social support</a:t>
            </a:r>
          </a:p>
          <a:p>
            <a:r>
              <a:rPr lang="en-US" sz="2400" dirty="0" smtClean="0"/>
              <a:t>Detox is NOT treatment!  It’s just the second step…</a:t>
            </a:r>
          </a:p>
          <a:p>
            <a:pPr lvl="1"/>
            <a:r>
              <a:rPr lang="en-US" sz="2000" dirty="0" smtClean="0"/>
              <a:t>The first step was the patient coming to you for help, and you can do it!</a:t>
            </a:r>
            <a:endParaRPr lang="en-US" sz="2000" dirty="0"/>
          </a:p>
        </p:txBody>
      </p:sp>
    </p:spTree>
    <p:extLst>
      <p:ext uri="{BB962C8B-B14F-4D97-AF65-F5344CB8AC3E}">
        <p14:creationId xmlns:p14="http://schemas.microsoft.com/office/powerpoint/2010/main" val="54679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xEl>
                                              <p:pRg st="8" end="8"/>
                                            </p:txEl>
                                          </p:spTgt>
                                        </p:tgtEl>
                                      </p:cBhvr>
                                    </p:animEffect>
                                    <p:animScale>
                                      <p:cBhvr>
                                        <p:cTn id="7" dur="250" autoRev="1" fill="hold"/>
                                        <p:tgtEl>
                                          <p:spTgt spid="8">
                                            <p:txEl>
                                              <p:pRg st="8" end="8"/>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sz="half" idx="1"/>
          </p:nvPr>
        </p:nvSpPr>
        <p:spPr>
          <a:xfrm>
            <a:off x="1581912" y="2638044"/>
            <a:ext cx="4271771" cy="4108356"/>
          </a:xfrm>
        </p:spPr>
        <p:txBody>
          <a:bodyPr>
            <a:normAutofit/>
          </a:bodyPr>
          <a:lstStyle/>
          <a:p>
            <a:r>
              <a:rPr lang="en-US" dirty="0" smtClean="0"/>
              <a:t>Cleveland Clinic</a:t>
            </a:r>
          </a:p>
          <a:p>
            <a:pPr lvl="1"/>
            <a:r>
              <a:rPr lang="en-US" dirty="0">
                <a:hlinkClick r:id="rId3"/>
              </a:rPr>
              <a:t>https://</a:t>
            </a:r>
            <a:r>
              <a:rPr lang="en-US" dirty="0" smtClean="0">
                <a:hlinkClick r:id="rId3"/>
              </a:rPr>
              <a:t>my.clevelandclinic.org</a:t>
            </a:r>
            <a:endParaRPr lang="en-US" dirty="0"/>
          </a:p>
          <a:p>
            <a:r>
              <a:rPr lang="en-US" dirty="0" smtClean="0"/>
              <a:t>Clinician Tools:  SBIRT for Substance Abuse</a:t>
            </a:r>
          </a:p>
          <a:p>
            <a:pPr lvl="1"/>
            <a:r>
              <a:rPr lang="en-US" dirty="0" smtClean="0">
                <a:hlinkClick r:id="rId4"/>
              </a:rPr>
              <a:t>https://www.sbirt.care/tools.aspx</a:t>
            </a:r>
            <a:endParaRPr lang="en-US" dirty="0" smtClean="0"/>
          </a:p>
          <a:p>
            <a:r>
              <a:rPr lang="en-US" dirty="0" smtClean="0"/>
              <a:t>Guidelines for the Treatment of Alcohol Problems</a:t>
            </a:r>
          </a:p>
          <a:p>
            <a:pPr lvl="1"/>
            <a:r>
              <a:rPr lang="en-US" dirty="0" smtClean="0">
                <a:hlinkClick r:id="rId5"/>
              </a:rPr>
              <a:t>https://alcoholtreatmentguidelines.com.au</a:t>
            </a:r>
            <a:endParaRPr lang="en-US" dirty="0" smtClean="0"/>
          </a:p>
          <a:p>
            <a:r>
              <a:rPr lang="en-US" dirty="0" smtClean="0"/>
              <a:t>Medical Council on Alcohol</a:t>
            </a:r>
          </a:p>
          <a:p>
            <a:pPr lvl="1"/>
            <a:r>
              <a:rPr lang="en-US" dirty="0" smtClean="0">
                <a:hlinkClick r:id="rId6"/>
              </a:rPr>
              <a:t>https</a:t>
            </a:r>
            <a:r>
              <a:rPr lang="en-US" dirty="0">
                <a:hlinkClick r:id="rId6"/>
              </a:rPr>
              <a:t>://</a:t>
            </a:r>
            <a:r>
              <a:rPr lang="en-US" dirty="0" smtClean="0">
                <a:hlinkClick r:id="rId6"/>
              </a:rPr>
              <a:t>academic.oup.com</a:t>
            </a:r>
            <a:endParaRPr lang="en-US" dirty="0" smtClean="0"/>
          </a:p>
          <a:p>
            <a:pPr lvl="1"/>
            <a:endParaRPr lang="en-US" dirty="0"/>
          </a:p>
        </p:txBody>
      </p:sp>
      <p:sp>
        <p:nvSpPr>
          <p:cNvPr id="4" name="Content Placeholder 3"/>
          <p:cNvSpPr>
            <a:spLocks noGrp="1"/>
          </p:cNvSpPr>
          <p:nvPr>
            <p:ph sz="half" idx="2"/>
          </p:nvPr>
        </p:nvSpPr>
        <p:spPr>
          <a:xfrm>
            <a:off x="6338315" y="2638044"/>
            <a:ext cx="4270247" cy="4108356"/>
          </a:xfrm>
        </p:spPr>
        <p:txBody>
          <a:bodyPr>
            <a:normAutofit/>
          </a:bodyPr>
          <a:lstStyle/>
          <a:p>
            <a:r>
              <a:rPr lang="en-US" dirty="0" smtClean="0"/>
              <a:t>MD </a:t>
            </a:r>
            <a:r>
              <a:rPr lang="en-US" dirty="0" err="1" smtClean="0"/>
              <a:t>Calc</a:t>
            </a:r>
            <a:endParaRPr lang="en-US" dirty="0" smtClean="0"/>
          </a:p>
          <a:p>
            <a:r>
              <a:rPr lang="en-US" dirty="0" smtClean="0"/>
              <a:t>National </a:t>
            </a:r>
            <a:r>
              <a:rPr lang="en-US" dirty="0"/>
              <a:t>Health Institute</a:t>
            </a:r>
          </a:p>
          <a:p>
            <a:r>
              <a:rPr lang="en-US" dirty="0"/>
              <a:t>The Recovery Village</a:t>
            </a:r>
          </a:p>
          <a:p>
            <a:pPr lvl="1"/>
            <a:r>
              <a:rPr lang="en-US" dirty="0">
                <a:hlinkClick r:id="rId7"/>
              </a:rPr>
              <a:t>https://</a:t>
            </a:r>
            <a:r>
              <a:rPr lang="en-US" dirty="0" smtClean="0">
                <a:hlinkClick r:id="rId7"/>
              </a:rPr>
              <a:t>www.therecoveryvillage.com</a:t>
            </a:r>
            <a:endParaRPr lang="en-US" dirty="0" smtClean="0"/>
          </a:p>
          <a:p>
            <a:r>
              <a:rPr lang="en-US" dirty="0" smtClean="0"/>
              <a:t>UK</a:t>
            </a:r>
          </a:p>
          <a:p>
            <a:pPr lvl="1"/>
            <a:r>
              <a:rPr lang="en-US" dirty="0">
                <a:hlinkClick r:id="rId8"/>
              </a:rPr>
              <a:t>https://</a:t>
            </a:r>
            <a:r>
              <a:rPr lang="en-US" dirty="0" smtClean="0">
                <a:hlinkClick r:id="rId8"/>
              </a:rPr>
              <a:t>www.rcpsych.ac.uk</a:t>
            </a:r>
            <a:endParaRPr lang="en-US" dirty="0" smtClean="0"/>
          </a:p>
          <a:p>
            <a:r>
              <a:rPr lang="en-US" dirty="0" smtClean="0"/>
              <a:t>Up To Date</a:t>
            </a:r>
          </a:p>
          <a:p>
            <a:endParaRPr lang="en-US" dirty="0"/>
          </a:p>
        </p:txBody>
      </p:sp>
    </p:spTree>
    <p:extLst>
      <p:ext uri="{BB962C8B-B14F-4D97-AF65-F5344CB8AC3E}">
        <p14:creationId xmlns:p14="http://schemas.microsoft.com/office/powerpoint/2010/main" val="2395333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Effects on the Brain</a:t>
            </a:r>
            <a:endParaRPr lang="en-US" dirty="0"/>
          </a:p>
        </p:txBody>
      </p:sp>
      <p:sp>
        <p:nvSpPr>
          <p:cNvPr id="3" name="Content Placeholder 2"/>
          <p:cNvSpPr>
            <a:spLocks noGrp="1"/>
          </p:cNvSpPr>
          <p:nvPr>
            <p:ph idx="1"/>
          </p:nvPr>
        </p:nvSpPr>
        <p:spPr>
          <a:xfrm>
            <a:off x="2231136" y="2638044"/>
            <a:ext cx="7729728" cy="4115296"/>
          </a:xfrm>
        </p:spPr>
        <p:txBody>
          <a:bodyPr>
            <a:normAutofit/>
          </a:bodyPr>
          <a:lstStyle/>
          <a:p>
            <a:r>
              <a:rPr lang="en-US" dirty="0" smtClean="0"/>
              <a:t>Increases GABA effect in the brain</a:t>
            </a:r>
          </a:p>
          <a:p>
            <a:pPr lvl="1"/>
            <a:r>
              <a:rPr lang="en-US" dirty="0" smtClean="0"/>
              <a:t>Calm, less anxious at LOW levels</a:t>
            </a:r>
          </a:p>
          <a:p>
            <a:r>
              <a:rPr lang="en-US" dirty="0" smtClean="0"/>
              <a:t>Decreases the effect of Glutamate</a:t>
            </a:r>
          </a:p>
          <a:p>
            <a:pPr lvl="1"/>
            <a:r>
              <a:rPr lang="en-US" dirty="0" smtClean="0"/>
              <a:t>Decreases alertness</a:t>
            </a:r>
          </a:p>
          <a:p>
            <a:r>
              <a:rPr lang="en-US" dirty="0" smtClean="0"/>
              <a:t>Frontal Lobe disturbance</a:t>
            </a:r>
          </a:p>
          <a:p>
            <a:pPr lvl="1"/>
            <a:r>
              <a:rPr lang="en-US" dirty="0" smtClean="0"/>
              <a:t>Low impulse control</a:t>
            </a:r>
          </a:p>
          <a:p>
            <a:r>
              <a:rPr lang="en-US" dirty="0" smtClean="0"/>
              <a:t>Short-term memory disturbances</a:t>
            </a:r>
          </a:p>
          <a:p>
            <a:pPr lvl="1"/>
            <a:r>
              <a:rPr lang="en-US" dirty="0" smtClean="0"/>
              <a:t>Blackouts</a:t>
            </a:r>
          </a:p>
          <a:p>
            <a:r>
              <a:rPr lang="en-US" dirty="0" smtClean="0"/>
              <a:t>Cerebellar changes</a:t>
            </a:r>
          </a:p>
          <a:p>
            <a:pPr lvl="1"/>
            <a:r>
              <a:rPr lang="en-US" dirty="0" smtClean="0"/>
              <a:t>Walking and balance changes, increased risk of falls</a:t>
            </a:r>
          </a:p>
        </p:txBody>
      </p:sp>
    </p:spTree>
    <p:extLst>
      <p:ext uri="{BB962C8B-B14F-4D97-AF65-F5344CB8AC3E}">
        <p14:creationId xmlns:p14="http://schemas.microsoft.com/office/powerpoint/2010/main" val="26459929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00200" y="1282339"/>
            <a:ext cx="8991600" cy="1645920"/>
          </a:xfrm>
        </p:spPr>
        <p:txBody>
          <a:bodyPr/>
          <a:lstStyle/>
          <a:p>
            <a:r>
              <a:rPr lang="en-US" dirty="0" smtClean="0"/>
              <a:t>Questions?</a:t>
            </a:r>
            <a:endParaRPr lang="en-US" dirty="0"/>
          </a:p>
        </p:txBody>
      </p:sp>
      <p:sp>
        <p:nvSpPr>
          <p:cNvPr id="5" name="Text Placeholder 4"/>
          <p:cNvSpPr>
            <a:spLocks noGrp="1"/>
          </p:cNvSpPr>
          <p:nvPr>
            <p:ph type="body" idx="1"/>
          </p:nvPr>
        </p:nvSpPr>
        <p:spPr>
          <a:xfrm>
            <a:off x="2695194" y="4411842"/>
            <a:ext cx="6801612" cy="1265082"/>
          </a:xfrm>
        </p:spPr>
        <p:txBody>
          <a:bodyPr>
            <a:normAutofit/>
          </a:bodyPr>
          <a:lstStyle/>
          <a:p>
            <a:r>
              <a:rPr lang="en-US" sz="5400" dirty="0" smtClean="0">
                <a:effectLst>
                  <a:outerShdw blurRad="38100" dist="38100" dir="2700000" algn="tl">
                    <a:srgbClr val="000000">
                      <a:alpha val="43137"/>
                    </a:srgbClr>
                  </a:outerShdw>
                </a:effectLst>
              </a:rPr>
              <a:t>Thank you so much!</a:t>
            </a:r>
            <a:endParaRPr lang="en-US" sz="5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258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effects: Short Term</a:t>
            </a:r>
            <a:endParaRPr lang="en-US" dirty="0"/>
          </a:p>
        </p:txBody>
      </p:sp>
      <p:sp>
        <p:nvSpPr>
          <p:cNvPr id="4" name="Content Placeholder 3"/>
          <p:cNvSpPr>
            <a:spLocks noGrp="1"/>
          </p:cNvSpPr>
          <p:nvPr>
            <p:ph idx="1"/>
          </p:nvPr>
        </p:nvSpPr>
        <p:spPr/>
        <p:txBody>
          <a:bodyPr>
            <a:normAutofit/>
          </a:bodyPr>
          <a:lstStyle/>
          <a:p>
            <a:r>
              <a:rPr lang="en-US" dirty="0" smtClean="0"/>
              <a:t>Diuresis</a:t>
            </a:r>
            <a:endParaRPr lang="en-US" dirty="0"/>
          </a:p>
          <a:p>
            <a:pPr lvl="1"/>
            <a:r>
              <a:rPr lang="en-US" dirty="0"/>
              <a:t>Inhibition of anti-diuretic </a:t>
            </a:r>
            <a:r>
              <a:rPr lang="en-US" dirty="0" smtClean="0"/>
              <a:t>hormone</a:t>
            </a:r>
          </a:p>
          <a:p>
            <a:r>
              <a:rPr lang="en-US" dirty="0"/>
              <a:t>Inhibition</a:t>
            </a:r>
          </a:p>
          <a:p>
            <a:pPr lvl="1"/>
            <a:r>
              <a:rPr lang="en-US" dirty="0"/>
              <a:t>Slowing of the pre-frontal </a:t>
            </a:r>
            <a:r>
              <a:rPr lang="en-US" dirty="0" smtClean="0"/>
              <a:t>cortex</a:t>
            </a:r>
            <a:endParaRPr lang="en-US" dirty="0"/>
          </a:p>
          <a:p>
            <a:r>
              <a:rPr lang="en-US" dirty="0"/>
              <a:t>Muscle </a:t>
            </a:r>
            <a:r>
              <a:rPr lang="en-US" dirty="0" smtClean="0"/>
              <a:t>relaxation</a:t>
            </a:r>
            <a:endParaRPr lang="en-US" dirty="0"/>
          </a:p>
          <a:p>
            <a:r>
              <a:rPr lang="en-US" dirty="0"/>
              <a:t>Vasodilation</a:t>
            </a:r>
          </a:p>
          <a:p>
            <a:pPr lvl="1"/>
            <a:r>
              <a:rPr lang="en-US" dirty="0"/>
              <a:t>Skin flushing, fluctuations in blood </a:t>
            </a:r>
            <a:r>
              <a:rPr lang="en-US" dirty="0" smtClean="0"/>
              <a:t>pressure</a:t>
            </a:r>
            <a:endParaRPr lang="en-US" dirty="0"/>
          </a:p>
        </p:txBody>
      </p:sp>
    </p:spTree>
    <p:extLst>
      <p:ext uri="{BB962C8B-B14F-4D97-AF65-F5344CB8AC3E}">
        <p14:creationId xmlns:p14="http://schemas.microsoft.com/office/powerpoint/2010/main" val="39325983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034" y="22034"/>
            <a:ext cx="12019402" cy="6709271"/>
          </a:xfrm>
          <a:prstGeom prst="rect">
            <a:avLst/>
          </a:prstGeom>
          <a:ln>
            <a:solidFill>
              <a:schemeClr val="accent1"/>
            </a:solidFill>
          </a:ln>
        </p:spPr>
      </p:pic>
    </p:spTree>
    <p:extLst>
      <p:ext uri="{BB962C8B-B14F-4D97-AF65-F5344CB8AC3E}">
        <p14:creationId xmlns:p14="http://schemas.microsoft.com/office/powerpoint/2010/main" val="3796928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Effects: Long Term</a:t>
            </a:r>
            <a:endParaRPr lang="en-US" dirty="0"/>
          </a:p>
        </p:txBody>
      </p:sp>
      <p:sp>
        <p:nvSpPr>
          <p:cNvPr id="4" name="Content Placeholder 4"/>
          <p:cNvSpPr>
            <a:spLocks noGrp="1"/>
          </p:cNvSpPr>
          <p:nvPr>
            <p:ph idx="1"/>
          </p:nvPr>
        </p:nvSpPr>
        <p:spPr>
          <a:xfrm>
            <a:off x="2231136" y="2638044"/>
            <a:ext cx="7729728" cy="3994110"/>
          </a:xfrm>
        </p:spPr>
        <p:txBody>
          <a:bodyPr>
            <a:normAutofit fontScale="85000" lnSpcReduction="20000"/>
          </a:bodyPr>
          <a:lstStyle/>
          <a:p>
            <a:r>
              <a:rPr lang="en-US" dirty="0" smtClean="0"/>
              <a:t>Brain/CNS</a:t>
            </a:r>
          </a:p>
          <a:p>
            <a:pPr lvl="1"/>
            <a:r>
              <a:rPr lang="en-US" dirty="0" smtClean="0"/>
              <a:t>Altered GABA function</a:t>
            </a:r>
          </a:p>
          <a:p>
            <a:pPr lvl="2"/>
            <a:r>
              <a:rPr lang="en-US" dirty="0" smtClean="0"/>
              <a:t>Tolerance, dependence, </a:t>
            </a:r>
            <a:r>
              <a:rPr lang="en-US" dirty="0"/>
              <a:t>w</a:t>
            </a:r>
            <a:r>
              <a:rPr lang="en-US" dirty="0" smtClean="0"/>
              <a:t>ithdrawal symptoms</a:t>
            </a:r>
          </a:p>
          <a:p>
            <a:r>
              <a:rPr lang="en-US" dirty="0" smtClean="0"/>
              <a:t>GI </a:t>
            </a:r>
            <a:r>
              <a:rPr lang="en-US" dirty="0"/>
              <a:t>Track</a:t>
            </a:r>
          </a:p>
          <a:p>
            <a:pPr lvl="1"/>
            <a:r>
              <a:rPr lang="en-US" dirty="0"/>
              <a:t>Decreases absorption of vitamins and nutrients</a:t>
            </a:r>
          </a:p>
          <a:p>
            <a:pPr lvl="2"/>
            <a:r>
              <a:rPr lang="en-US" dirty="0"/>
              <a:t>Especially thiamine and magnesium</a:t>
            </a:r>
          </a:p>
          <a:p>
            <a:pPr lvl="1"/>
            <a:r>
              <a:rPr lang="en-US" dirty="0" smtClean="0"/>
              <a:t>Liver inflammation/damage</a:t>
            </a:r>
            <a:endParaRPr lang="en-US" dirty="0"/>
          </a:p>
          <a:p>
            <a:pPr lvl="1"/>
            <a:r>
              <a:rPr lang="en-US" dirty="0" smtClean="0"/>
              <a:t>Pancreas inflammation</a:t>
            </a:r>
            <a:endParaRPr lang="en-US" dirty="0"/>
          </a:p>
          <a:p>
            <a:r>
              <a:rPr lang="en-US" dirty="0" smtClean="0"/>
              <a:t>Circulatory System</a:t>
            </a:r>
            <a:endParaRPr lang="en-US" dirty="0"/>
          </a:p>
          <a:p>
            <a:pPr lvl="1"/>
            <a:r>
              <a:rPr lang="en-US" dirty="0" smtClean="0"/>
              <a:t>Dysrhythmias, Anemia</a:t>
            </a:r>
            <a:endParaRPr lang="en-US" dirty="0"/>
          </a:p>
          <a:p>
            <a:r>
              <a:rPr lang="en-US" dirty="0" smtClean="0"/>
              <a:t>Immune </a:t>
            </a:r>
            <a:r>
              <a:rPr lang="en-US" dirty="0"/>
              <a:t>System</a:t>
            </a:r>
          </a:p>
          <a:p>
            <a:pPr lvl="1"/>
            <a:r>
              <a:rPr lang="en-US" dirty="0"/>
              <a:t>Cancer</a:t>
            </a:r>
          </a:p>
          <a:p>
            <a:pPr lvl="2"/>
            <a:r>
              <a:rPr lang="en-US" dirty="0"/>
              <a:t>Liver, stomach, mouth, head/neck, breast, </a:t>
            </a:r>
            <a:r>
              <a:rPr lang="en-US" dirty="0" smtClean="0"/>
              <a:t>colon</a:t>
            </a:r>
            <a:endParaRPr lang="en-US" dirty="0"/>
          </a:p>
        </p:txBody>
      </p:sp>
    </p:spTree>
    <p:extLst>
      <p:ext uri="{BB962C8B-B14F-4D97-AF65-F5344CB8AC3E}">
        <p14:creationId xmlns:p14="http://schemas.microsoft.com/office/powerpoint/2010/main" val="4210104772"/>
      </p:ext>
    </p:extLst>
  </p:cSld>
  <p:clrMapOvr>
    <a:masterClrMapping/>
  </p:clrMapOvr>
  <p:timing>
    <p:tnLst>
      <p:par>
        <p:cTn id="1" dur="indefinite" restart="never" nodeType="tmRoot"/>
      </p:par>
    </p:tnLst>
  </p:timing>
</p:sld>
</file>

<file path=ppt/theme/theme1.xml><?xml version="1.0" encoding="utf-8"?>
<a:theme xmlns:a="http://schemas.openxmlformats.org/drawingml/2006/main" name="Parcel">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0BDC4BB7-8AF9-46FD-8C32-AB93AC9C41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3250</TotalTime>
  <Words>3287</Words>
  <Application>Microsoft Office PowerPoint</Application>
  <PresentationFormat>Widescreen</PresentationFormat>
  <Paragraphs>504</Paragraphs>
  <Slides>60</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Courier New</vt:lpstr>
      <vt:lpstr>Gill Sans MT</vt:lpstr>
      <vt:lpstr>Times New Roman</vt:lpstr>
      <vt:lpstr>Parcel</vt:lpstr>
      <vt:lpstr>Alcohol Withdrawal</vt:lpstr>
      <vt:lpstr>Disclosures</vt:lpstr>
      <vt:lpstr>Objectives</vt:lpstr>
      <vt:lpstr>A quick A&amp;P lesson</vt:lpstr>
      <vt:lpstr>PowerPoint Presentation</vt:lpstr>
      <vt:lpstr>Alcohol Effects on the Brain</vt:lpstr>
      <vt:lpstr>Alcohol effects: Short Term</vt:lpstr>
      <vt:lpstr>PowerPoint Presentation</vt:lpstr>
      <vt:lpstr>Alcohol Effects: Long Term</vt:lpstr>
      <vt:lpstr>PowerPoint Presentation</vt:lpstr>
      <vt:lpstr>Health Benefits of Alcohol</vt:lpstr>
      <vt:lpstr>How are we asking about alcohol use?</vt:lpstr>
      <vt:lpstr>Screening tools</vt:lpstr>
      <vt:lpstr>Patient 1 (Jane)</vt:lpstr>
      <vt:lpstr>Patient 1</vt:lpstr>
      <vt:lpstr>AUDIT</vt:lpstr>
      <vt:lpstr>PowerPoint Presentation</vt:lpstr>
      <vt:lpstr>Patient 1</vt:lpstr>
      <vt:lpstr>How are we Assessing Withdrawal</vt:lpstr>
      <vt:lpstr>PAWWS:  Prediction of Alcohol Withdrawal Severity Scale  </vt:lpstr>
      <vt:lpstr> CIWA:  Clinical Institute Withdrawal Assessment  </vt:lpstr>
      <vt:lpstr>SEWS: Severity of Ethanol Withdrawal Scale </vt:lpstr>
      <vt:lpstr>MINDS: Minnesota Detox Scale</vt:lpstr>
      <vt:lpstr>RASS: Richmond Agitation-Sedation Scale </vt:lpstr>
      <vt:lpstr>Patient 2 (Mike)</vt:lpstr>
      <vt:lpstr>So what is our patient’s score?</vt:lpstr>
      <vt:lpstr>Consider the Following:</vt:lpstr>
      <vt:lpstr>Comparing Withdrawal</vt:lpstr>
      <vt:lpstr>Categorizing the Withdrawals</vt:lpstr>
      <vt:lpstr>Delirium Tremens AKA DTs,  Alcohol Withdrawal Delirium </vt:lpstr>
      <vt:lpstr>DTs</vt:lpstr>
      <vt:lpstr>Alcohol Hallucinosis</vt:lpstr>
      <vt:lpstr>Patient 5 (Fred)</vt:lpstr>
      <vt:lpstr>Wernicke-Korsakoff Syndrome</vt:lpstr>
      <vt:lpstr>Wernicke-KorsaKoff </vt:lpstr>
      <vt:lpstr>Brain Changes with WKS</vt:lpstr>
      <vt:lpstr>… and now what do we do?</vt:lpstr>
      <vt:lpstr>The Treatments</vt:lpstr>
      <vt:lpstr>Positive Allosteric Modulators</vt:lpstr>
      <vt:lpstr>Benzodiazepines</vt:lpstr>
      <vt:lpstr>Lorazepam</vt:lpstr>
      <vt:lpstr>PowerPoint Presentation</vt:lpstr>
      <vt:lpstr>Clonazepam</vt:lpstr>
      <vt:lpstr>PowerPoint Presentation</vt:lpstr>
      <vt:lpstr>Librium</vt:lpstr>
      <vt:lpstr>GAbapentin</vt:lpstr>
      <vt:lpstr>Divalproex/Valproate (Depakote)</vt:lpstr>
      <vt:lpstr>Anti-Emetics</vt:lpstr>
      <vt:lpstr>Are You suffering from:  High Blood Pressure?  Anxiety?   Tremors? Do We have options for YOU!</vt:lpstr>
      <vt:lpstr>A banana Bag!</vt:lpstr>
      <vt:lpstr>Supplemental Care</vt:lpstr>
      <vt:lpstr>Beyond Out Patient…</vt:lpstr>
      <vt:lpstr>AfterCare: Cravings</vt:lpstr>
      <vt:lpstr>Aftercare: Anxiety</vt:lpstr>
      <vt:lpstr>AfterCare: Depression</vt:lpstr>
      <vt:lpstr>AfterCare: Sleep</vt:lpstr>
      <vt:lpstr>AfterCare: Sleep</vt:lpstr>
      <vt:lpstr>Final Thoughts</vt:lpstr>
      <vt:lpstr>Resources</vt:lpstr>
      <vt:lpstr>Questions?</vt:lpstr>
    </vt:vector>
  </TitlesOfParts>
  <Company>St Peter's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Alcohol Withdrawal</dc:title>
  <dc:creator>Megan Zawacki</dc:creator>
  <cp:lastModifiedBy>Megan Zawacki</cp:lastModifiedBy>
  <cp:revision>169</cp:revision>
  <dcterms:created xsi:type="dcterms:W3CDTF">2025-05-14T14:41:57Z</dcterms:created>
  <dcterms:modified xsi:type="dcterms:W3CDTF">2025-06-04T14:41:11Z</dcterms:modified>
</cp:coreProperties>
</file>