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256" r:id="rId2"/>
    <p:sldId id="312" r:id="rId3"/>
    <p:sldId id="2145712246" r:id="rId4"/>
    <p:sldId id="257" r:id="rId5"/>
    <p:sldId id="311" r:id="rId6"/>
    <p:sldId id="2145712245" r:id="rId7"/>
    <p:sldId id="314" r:id="rId8"/>
    <p:sldId id="317" r:id="rId9"/>
    <p:sldId id="2145712237" r:id="rId10"/>
    <p:sldId id="276" r:id="rId11"/>
    <p:sldId id="305" r:id="rId12"/>
    <p:sldId id="2145712210" r:id="rId13"/>
    <p:sldId id="2145712236" r:id="rId14"/>
    <p:sldId id="2145712244" r:id="rId15"/>
    <p:sldId id="335" r:id="rId16"/>
    <p:sldId id="320" r:id="rId17"/>
    <p:sldId id="324" r:id="rId18"/>
    <p:sldId id="331" r:id="rId19"/>
    <p:sldId id="334" r:id="rId20"/>
    <p:sldId id="2145712205" r:id="rId21"/>
    <p:sldId id="336" r:id="rId22"/>
    <p:sldId id="321" r:id="rId23"/>
    <p:sldId id="322" r:id="rId24"/>
    <p:sldId id="2145712208" r:id="rId25"/>
    <p:sldId id="2145712213" r:id="rId26"/>
    <p:sldId id="266" r:id="rId27"/>
    <p:sldId id="2145712238" r:id="rId28"/>
    <p:sldId id="2145712239" r:id="rId29"/>
    <p:sldId id="2145712240" r:id="rId30"/>
    <p:sldId id="267" r:id="rId31"/>
    <p:sldId id="2145712241" r:id="rId32"/>
    <p:sldId id="268" r:id="rId33"/>
    <p:sldId id="269" r:id="rId34"/>
    <p:sldId id="329" r:id="rId35"/>
    <p:sldId id="271" r:id="rId36"/>
    <p:sldId id="2145712229" r:id="rId37"/>
    <p:sldId id="272" r:id="rId38"/>
    <p:sldId id="274" r:id="rId39"/>
    <p:sldId id="273" r:id="rId40"/>
    <p:sldId id="275" r:id="rId41"/>
    <p:sldId id="2145712242" r:id="rId42"/>
    <p:sldId id="277" r:id="rId43"/>
    <p:sldId id="2145712226" r:id="rId44"/>
    <p:sldId id="278" r:id="rId45"/>
    <p:sldId id="2145712243" r:id="rId46"/>
    <p:sldId id="2145712219" r:id="rId47"/>
    <p:sldId id="330" r:id="rId48"/>
    <p:sldId id="2145712217" r:id="rId49"/>
    <p:sldId id="280" r:id="rId50"/>
    <p:sldId id="2145712218" r:id="rId51"/>
    <p:sldId id="289" r:id="rId52"/>
    <p:sldId id="2145712221" r:id="rId53"/>
    <p:sldId id="2050" r:id="rId5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jXTVS2Wd5HVlGlcQWAJ4NlosDX3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8ECCAD-3E7A-40AA-DA05-81C8C42C3CA0}" name="Guest User" initials="GU" userId="S::urn:spo:anon#86b52c2e77617c25fe4eab4f3e5612e1c8dd781f50df255786942d54d1dbe3d0::" providerId="AD"/>
  <p188:author id="{30B18CEF-39A3-CE51-1FBF-B5C554F39BD9}" name="Dawn Lindsay" initials="DL" userId="S::dlindsay@asam.org::eed024ca-6dab-4271-b588-b07ae163188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39759B-6366-8C52-D429-CF42BF4A6946}" v="2" dt="2025-04-24T20:35:41.401"/>
    <p1510:client id="{13D53FD7-2B7E-4FA1-98B9-381D584F2F26}" v="48" dt="2025-04-25T15:35:11.098"/>
    <p1510:client id="{E97B7DDB-2D9E-4D3B-A2B0-B38A7584A349}" v="29" dt="2025-04-25T04:55:16.0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 Target="slides/slide4.xml"/><Relationship Id="rId82"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73" Type="http://customschemas.google.com/relationships/presentationmetadata" Target="metadata"/><Relationship Id="rId78" Type="http://schemas.microsoft.com/office/2015/10/relationships/revisionInfo" Target="revisionInfo.xml"/><Relationship Id="rId8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0" name="Google Shape;12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2:notes"/>
          <p:cNvSpPr txBox="1">
            <a:spLocks noGrp="1"/>
          </p:cNvSpPr>
          <p:nvPr>
            <p:ph type="body" idx="1"/>
          </p:nvPr>
        </p:nvSpPr>
        <p:spPr>
          <a:xfrm>
            <a:off x="731520" y="4560570"/>
            <a:ext cx="5852100" cy="432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Emily</a:t>
            </a:r>
            <a:endParaRPr dirty="0"/>
          </a:p>
        </p:txBody>
      </p:sp>
      <p:sp>
        <p:nvSpPr>
          <p:cNvPr id="356" name="Google Shape;356;p12:notes"/>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073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F23591-02F1-4731-B5CF-B600023241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687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5773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E04CD-EFD2-D58E-1966-A17EC6D41A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2AC8A-B830-3B05-3C93-3B7E54E09B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6D75F-724A-04DD-9FE6-53FAA0D444A6}"/>
              </a:ext>
            </a:extLst>
          </p:cNvPr>
          <p:cNvSpPr>
            <a:spLocks noGrp="1"/>
          </p:cNvSpPr>
          <p:nvPr>
            <p:ph type="body" idx="1"/>
          </p:nvPr>
        </p:nvSpPr>
        <p:spPr/>
        <p:txBody>
          <a:bodyPr/>
          <a:lstStyle/>
          <a:p>
            <a:r>
              <a:rPr lang="en-US" dirty="0"/>
              <a:t>Emily</a:t>
            </a:r>
          </a:p>
        </p:txBody>
      </p:sp>
      <p:sp>
        <p:nvSpPr>
          <p:cNvPr id="4" name="Slide Number Placeholder 3">
            <a:extLst>
              <a:ext uri="{FF2B5EF4-FFF2-40B4-BE49-F238E27FC236}">
                <a16:creationId xmlns:a16="http://schemas.microsoft.com/office/drawing/2014/main" id="{19579F9D-DBC7-40DF-7031-BE3D298E4951}"/>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9991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Tricia</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71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3955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Tricia</a:t>
            </a:r>
          </a:p>
          <a:p>
            <a:r>
              <a:rPr lang="en-US" dirty="0"/>
              <a:t>Of note, let's be clear this is not based on specific evidence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2790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8621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3697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516AC725-7EFC-E781-036C-F528B46B515E}"/>
            </a:ext>
          </a:extLst>
        </p:cNvPr>
        <p:cNvGrpSpPr/>
        <p:nvPr/>
      </p:nvGrpSpPr>
      <p:grpSpPr>
        <a:xfrm>
          <a:off x="0" y="0"/>
          <a:ext cx="0" cy="0"/>
          <a:chOff x="0" y="0"/>
          <a:chExt cx="0" cy="0"/>
        </a:xfrm>
      </p:grpSpPr>
      <p:sp>
        <p:nvSpPr>
          <p:cNvPr id="126" name="Google Shape;126;p2:notes">
            <a:extLst>
              <a:ext uri="{FF2B5EF4-FFF2-40B4-BE49-F238E27FC236}">
                <a16:creationId xmlns:a16="http://schemas.microsoft.com/office/drawing/2014/main" id="{9B833C67-DB4C-EF63-176B-98AA5C5933F9}"/>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a:extLst>
              <a:ext uri="{FF2B5EF4-FFF2-40B4-BE49-F238E27FC236}">
                <a16:creationId xmlns:a16="http://schemas.microsoft.com/office/drawing/2014/main" id="{9B51684B-5700-E8F8-FF7F-4018E673510A}"/>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8" name="Google Shape;128;p2:notes">
            <a:extLst>
              <a:ext uri="{FF2B5EF4-FFF2-40B4-BE49-F238E27FC236}">
                <a16:creationId xmlns:a16="http://schemas.microsoft.com/office/drawing/2014/main" id="{0D293DAF-0DB5-1A24-E89D-CC39625E8227}"/>
              </a:ext>
            </a:extLst>
          </p:cNvPr>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a:t>
            </a:fld>
            <a:endParaRPr/>
          </a:p>
        </p:txBody>
      </p:sp>
    </p:spTree>
    <p:extLst>
      <p:ext uri="{BB962C8B-B14F-4D97-AF65-F5344CB8AC3E}">
        <p14:creationId xmlns:p14="http://schemas.microsoft.com/office/powerpoint/2010/main" val="3726381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Tricia</a:t>
            </a:r>
          </a:p>
        </p:txBody>
      </p:sp>
      <p:sp>
        <p:nvSpPr>
          <p:cNvPr id="4" name="Slide Number Placeholder 3"/>
          <p:cNvSpPr>
            <a:spLocks noGrp="1"/>
          </p:cNvSpPr>
          <p:nvPr>
            <p:ph type="sldNum" sz="quarter" idx="5"/>
          </p:nvPr>
        </p:nvSpPr>
        <p:spPr/>
        <p:txBody>
          <a:bodyPr/>
          <a:lstStyle/>
          <a:p>
            <a:fld id="{C6319622-E371-F14C-99D6-2D2234F59C4D}" type="slidenum">
              <a:rPr lang="en-US" smtClean="0"/>
              <a:t>20</a:t>
            </a:fld>
            <a:endParaRPr lang="en-US"/>
          </a:p>
        </p:txBody>
      </p:sp>
    </p:spTree>
    <p:extLst>
      <p:ext uri="{BB962C8B-B14F-4D97-AF65-F5344CB8AC3E}">
        <p14:creationId xmlns:p14="http://schemas.microsoft.com/office/powerpoint/2010/main" val="2787048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4942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5593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3441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Tricia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F23591-02F1-4731-B5CF-B600023241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591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683BE557-FED1-1DDB-4EAE-3943A2925224}"/>
            </a:ext>
          </a:extLst>
        </p:cNvPr>
        <p:cNvGrpSpPr/>
        <p:nvPr/>
      </p:nvGrpSpPr>
      <p:grpSpPr>
        <a:xfrm>
          <a:off x="0" y="0"/>
          <a:ext cx="0" cy="0"/>
          <a:chOff x="0" y="0"/>
          <a:chExt cx="0" cy="0"/>
        </a:xfrm>
      </p:grpSpPr>
      <p:sp>
        <p:nvSpPr>
          <p:cNvPr id="126" name="Google Shape;126;p2:notes">
            <a:extLst>
              <a:ext uri="{FF2B5EF4-FFF2-40B4-BE49-F238E27FC236}">
                <a16:creationId xmlns:a16="http://schemas.microsoft.com/office/drawing/2014/main" id="{E08C9E3D-7490-AAD5-0D2A-5414EDB736E7}"/>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a:extLst>
              <a:ext uri="{FF2B5EF4-FFF2-40B4-BE49-F238E27FC236}">
                <a16:creationId xmlns:a16="http://schemas.microsoft.com/office/drawing/2014/main" id="{205FD791-DFC6-64E1-F1B9-0F8FD3F32D48}"/>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Tricia</a:t>
            </a:r>
            <a:endParaRPr dirty="0"/>
          </a:p>
        </p:txBody>
      </p:sp>
      <p:sp>
        <p:nvSpPr>
          <p:cNvPr id="128" name="Google Shape;128;p2:notes">
            <a:extLst>
              <a:ext uri="{FF2B5EF4-FFF2-40B4-BE49-F238E27FC236}">
                <a16:creationId xmlns:a16="http://schemas.microsoft.com/office/drawing/2014/main" id="{07644DDF-8CA4-3D78-4D4C-693AB20163C9}"/>
              </a:ext>
            </a:extLst>
          </p:cNvPr>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25</a:t>
            </a:fld>
            <a:endParaRPr/>
          </a:p>
        </p:txBody>
      </p:sp>
    </p:spTree>
    <p:extLst>
      <p:ext uri="{BB962C8B-B14F-4D97-AF65-F5344CB8AC3E}">
        <p14:creationId xmlns:p14="http://schemas.microsoft.com/office/powerpoint/2010/main" val="2391200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Chinyere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5386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Chinyere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5813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Chinyere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7236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Chinyere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6330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A840A4DF-87F1-B511-C77D-E6EAD36201CF}"/>
            </a:ext>
          </a:extLst>
        </p:cNvPr>
        <p:cNvGrpSpPr/>
        <p:nvPr/>
      </p:nvGrpSpPr>
      <p:grpSpPr>
        <a:xfrm>
          <a:off x="0" y="0"/>
          <a:ext cx="0" cy="0"/>
          <a:chOff x="0" y="0"/>
          <a:chExt cx="0" cy="0"/>
        </a:xfrm>
      </p:grpSpPr>
      <p:sp>
        <p:nvSpPr>
          <p:cNvPr id="126" name="Google Shape;126;p2:notes">
            <a:extLst>
              <a:ext uri="{FF2B5EF4-FFF2-40B4-BE49-F238E27FC236}">
                <a16:creationId xmlns:a16="http://schemas.microsoft.com/office/drawing/2014/main" id="{3FB70616-79FF-FC7E-83B2-6BCEEE413E16}"/>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a:extLst>
              <a:ext uri="{FF2B5EF4-FFF2-40B4-BE49-F238E27FC236}">
                <a16:creationId xmlns:a16="http://schemas.microsoft.com/office/drawing/2014/main" id="{87DB3684-3BAE-7130-32FF-00D35FAEF187}"/>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8" name="Google Shape;128;p2:notes">
            <a:extLst>
              <a:ext uri="{FF2B5EF4-FFF2-40B4-BE49-F238E27FC236}">
                <a16:creationId xmlns:a16="http://schemas.microsoft.com/office/drawing/2014/main" id="{95BE4DC3-A5F5-6432-3A4F-89A63607B0BE}"/>
              </a:ext>
            </a:extLst>
          </p:cNvPr>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3</a:t>
            </a:fld>
            <a:endParaRPr/>
          </a:p>
        </p:txBody>
      </p:sp>
    </p:spTree>
    <p:extLst>
      <p:ext uri="{BB962C8B-B14F-4D97-AF65-F5344CB8AC3E}">
        <p14:creationId xmlns:p14="http://schemas.microsoft.com/office/powerpoint/2010/main" val="3098101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Chinyere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2770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7B2E18BB-E77C-1611-F087-6D3C57369A03}"/>
            </a:ext>
          </a:extLst>
        </p:cNvPr>
        <p:cNvGrpSpPr/>
        <p:nvPr/>
      </p:nvGrpSpPr>
      <p:grpSpPr>
        <a:xfrm>
          <a:off x="0" y="0"/>
          <a:ext cx="0" cy="0"/>
          <a:chOff x="0" y="0"/>
          <a:chExt cx="0" cy="0"/>
        </a:xfrm>
      </p:grpSpPr>
      <p:sp>
        <p:nvSpPr>
          <p:cNvPr id="126" name="Google Shape;126;p2:notes">
            <a:extLst>
              <a:ext uri="{FF2B5EF4-FFF2-40B4-BE49-F238E27FC236}">
                <a16:creationId xmlns:a16="http://schemas.microsoft.com/office/drawing/2014/main" id="{5EBC47C0-7ED6-6A9F-020B-7BC6C9EF5CC4}"/>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a:extLst>
              <a:ext uri="{FF2B5EF4-FFF2-40B4-BE49-F238E27FC236}">
                <a16:creationId xmlns:a16="http://schemas.microsoft.com/office/drawing/2014/main" id="{D90B852B-4518-410F-659E-F6197D2FAB3A}"/>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Chinyere</a:t>
            </a:r>
            <a:endParaRPr dirty="0"/>
          </a:p>
        </p:txBody>
      </p:sp>
      <p:sp>
        <p:nvSpPr>
          <p:cNvPr id="128" name="Google Shape;128;p2:notes">
            <a:extLst>
              <a:ext uri="{FF2B5EF4-FFF2-40B4-BE49-F238E27FC236}">
                <a16:creationId xmlns:a16="http://schemas.microsoft.com/office/drawing/2014/main" id="{EAB8375C-1E60-EDB0-5A26-4749E6A0698F}"/>
              </a:ext>
            </a:extLst>
          </p:cNvPr>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31</a:t>
            </a:fld>
            <a:endParaRPr/>
          </a:p>
        </p:txBody>
      </p:sp>
    </p:spTree>
    <p:extLst>
      <p:ext uri="{BB962C8B-B14F-4D97-AF65-F5344CB8AC3E}">
        <p14:creationId xmlns:p14="http://schemas.microsoft.com/office/powerpoint/2010/main" val="243711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Chinyere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205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Chinyere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2427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 back to Tricia</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0367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DF3AFB80-1EA7-C8BF-9D78-9E45699AD569}"/>
            </a:ext>
          </a:extLst>
        </p:cNvPr>
        <p:cNvGrpSpPr/>
        <p:nvPr/>
      </p:nvGrpSpPr>
      <p:grpSpPr>
        <a:xfrm>
          <a:off x="0" y="0"/>
          <a:ext cx="0" cy="0"/>
          <a:chOff x="0" y="0"/>
          <a:chExt cx="0" cy="0"/>
        </a:xfrm>
      </p:grpSpPr>
      <p:sp>
        <p:nvSpPr>
          <p:cNvPr id="126" name="Google Shape;126;p2:notes">
            <a:extLst>
              <a:ext uri="{FF2B5EF4-FFF2-40B4-BE49-F238E27FC236}">
                <a16:creationId xmlns:a16="http://schemas.microsoft.com/office/drawing/2014/main" id="{C5AD5BDB-C46A-89EC-92A5-15958EBFF4F8}"/>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a:extLst>
              <a:ext uri="{FF2B5EF4-FFF2-40B4-BE49-F238E27FC236}">
                <a16:creationId xmlns:a16="http://schemas.microsoft.com/office/drawing/2014/main" id="{32CCA7E3-30E5-6C1E-9CB8-2E316379D902}"/>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8" name="Google Shape;128;p2:notes">
            <a:extLst>
              <a:ext uri="{FF2B5EF4-FFF2-40B4-BE49-F238E27FC236}">
                <a16:creationId xmlns:a16="http://schemas.microsoft.com/office/drawing/2014/main" id="{B42ED4FF-B3DA-6FA3-4017-6D696C472D6A}"/>
              </a:ext>
            </a:extLst>
          </p:cNvPr>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41</a:t>
            </a:fld>
            <a:endParaRPr/>
          </a:p>
        </p:txBody>
      </p:sp>
    </p:spTree>
    <p:extLst>
      <p:ext uri="{BB962C8B-B14F-4D97-AF65-F5344CB8AC3E}">
        <p14:creationId xmlns:p14="http://schemas.microsoft.com/office/powerpoint/2010/main" val="2277526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8EF2FCBA-E6C7-ADDF-9CD9-490D3442F4CE}"/>
            </a:ext>
          </a:extLst>
        </p:cNvPr>
        <p:cNvGrpSpPr/>
        <p:nvPr/>
      </p:nvGrpSpPr>
      <p:grpSpPr>
        <a:xfrm>
          <a:off x="0" y="0"/>
          <a:ext cx="0" cy="0"/>
          <a:chOff x="0" y="0"/>
          <a:chExt cx="0" cy="0"/>
        </a:xfrm>
      </p:grpSpPr>
      <p:sp>
        <p:nvSpPr>
          <p:cNvPr id="126" name="Google Shape;126;p2:notes">
            <a:extLst>
              <a:ext uri="{FF2B5EF4-FFF2-40B4-BE49-F238E27FC236}">
                <a16:creationId xmlns:a16="http://schemas.microsoft.com/office/drawing/2014/main" id="{FEF7701F-94D4-6E45-D8F9-246A380E08D9}"/>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a:extLst>
              <a:ext uri="{FF2B5EF4-FFF2-40B4-BE49-F238E27FC236}">
                <a16:creationId xmlns:a16="http://schemas.microsoft.com/office/drawing/2014/main" id="{74A3A6AA-5DB3-60FF-12D0-94249BE07E17}"/>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8" name="Google Shape;128;p2:notes">
            <a:extLst>
              <a:ext uri="{FF2B5EF4-FFF2-40B4-BE49-F238E27FC236}">
                <a16:creationId xmlns:a16="http://schemas.microsoft.com/office/drawing/2014/main" id="{758FB8B9-5360-A9E3-0922-EA44CC032B3B}"/>
              </a:ext>
            </a:extLst>
          </p:cNvPr>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45</a:t>
            </a:fld>
            <a:endParaRPr/>
          </a:p>
        </p:txBody>
      </p:sp>
    </p:spTree>
    <p:extLst>
      <p:ext uri="{BB962C8B-B14F-4D97-AF65-F5344CB8AC3E}">
        <p14:creationId xmlns:p14="http://schemas.microsoft.com/office/powerpoint/2010/main" val="2266263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spcAft>
                <a:spcPts val="0"/>
              </a:spcAft>
              <a:buNone/>
            </a:pPr>
            <a:r>
              <a:rPr lang="en-US" dirty="0"/>
              <a:t>Scan the QR code for additional resources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D16E6-9569-4B09-AABA-30ED093773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2453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7691-EF6A-79EC-1986-24371B900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1E417F-8F4E-904B-9C0E-90C7A597E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9A25C-1B95-A7E5-37B0-3D53CD9365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Scan the QR code for additional resources</a:t>
            </a:r>
          </a:p>
        </p:txBody>
      </p:sp>
      <p:sp>
        <p:nvSpPr>
          <p:cNvPr id="4" name="Slide Number Placeholder 3">
            <a:extLst>
              <a:ext uri="{FF2B5EF4-FFF2-40B4-BE49-F238E27FC236}">
                <a16:creationId xmlns:a16="http://schemas.microsoft.com/office/drawing/2014/main" id="{C9A2C4C9-E5DE-E1B9-1722-F725FF14F6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D16E6-9569-4B09-AABA-30ED093773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317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Brian Hurley M.D., M.B.A., FAPA, DFASAM</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9/17/2024</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6090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p:cNvSpPr txBox="1">
            <a:spLocks noGrp="1"/>
          </p:cNvSpPr>
          <p:nvPr>
            <p:ph type="body" idx="1"/>
          </p:nvPr>
        </p:nvSpPr>
        <p:spPr>
          <a:xfrm>
            <a:off x="731520" y="4560570"/>
            <a:ext cx="5852100" cy="432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28" name="Google Shape;128;p2:notes"/>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D6E59930-E0DF-0B08-669E-4B8D91E459E1}"/>
            </a:ext>
          </a:extLst>
        </p:cNvPr>
        <p:cNvGrpSpPr/>
        <p:nvPr/>
      </p:nvGrpSpPr>
      <p:grpSpPr>
        <a:xfrm>
          <a:off x="0" y="0"/>
          <a:ext cx="0" cy="0"/>
          <a:chOff x="0" y="0"/>
          <a:chExt cx="0" cy="0"/>
        </a:xfrm>
      </p:grpSpPr>
      <p:sp>
        <p:nvSpPr>
          <p:cNvPr id="126" name="Google Shape;126;p2:notes">
            <a:extLst>
              <a:ext uri="{FF2B5EF4-FFF2-40B4-BE49-F238E27FC236}">
                <a16:creationId xmlns:a16="http://schemas.microsoft.com/office/drawing/2014/main" id="{5A1AA03E-259E-C095-E09F-F7AA4F696C91}"/>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a:extLst>
              <a:ext uri="{FF2B5EF4-FFF2-40B4-BE49-F238E27FC236}">
                <a16:creationId xmlns:a16="http://schemas.microsoft.com/office/drawing/2014/main" id="{9D76AF4E-2653-3E11-79F1-3693814FC8BB}"/>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Emily</a:t>
            </a:r>
            <a:endParaRPr dirty="0"/>
          </a:p>
        </p:txBody>
      </p:sp>
      <p:sp>
        <p:nvSpPr>
          <p:cNvPr id="128" name="Google Shape;128;p2:notes">
            <a:extLst>
              <a:ext uri="{FF2B5EF4-FFF2-40B4-BE49-F238E27FC236}">
                <a16:creationId xmlns:a16="http://schemas.microsoft.com/office/drawing/2014/main" id="{BDD6E6C4-3C66-C693-931E-5F8FF2DB0E72}"/>
              </a:ext>
            </a:extLst>
          </p:cNvPr>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5</a:t>
            </a:fld>
            <a:endParaRPr/>
          </a:p>
        </p:txBody>
      </p:sp>
    </p:spTree>
    <p:extLst>
      <p:ext uri="{BB962C8B-B14F-4D97-AF65-F5344CB8AC3E}">
        <p14:creationId xmlns:p14="http://schemas.microsoft.com/office/powerpoint/2010/main" val="528620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6A620F74-8F01-8911-E60D-5972BB4C453C}"/>
            </a:ext>
          </a:extLst>
        </p:cNvPr>
        <p:cNvGrpSpPr/>
        <p:nvPr/>
      </p:nvGrpSpPr>
      <p:grpSpPr>
        <a:xfrm>
          <a:off x="0" y="0"/>
          <a:ext cx="0" cy="0"/>
          <a:chOff x="0" y="0"/>
          <a:chExt cx="0" cy="0"/>
        </a:xfrm>
      </p:grpSpPr>
      <p:sp>
        <p:nvSpPr>
          <p:cNvPr id="126" name="Google Shape;126;p2:notes">
            <a:extLst>
              <a:ext uri="{FF2B5EF4-FFF2-40B4-BE49-F238E27FC236}">
                <a16:creationId xmlns:a16="http://schemas.microsoft.com/office/drawing/2014/main" id="{4B8B6FF4-F8D7-1BDF-63C2-C5C0D16DA5AF}"/>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a:extLst>
              <a:ext uri="{FF2B5EF4-FFF2-40B4-BE49-F238E27FC236}">
                <a16:creationId xmlns:a16="http://schemas.microsoft.com/office/drawing/2014/main" id="{29233DEB-8204-4734-A862-020B43A5FB76}"/>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Emily</a:t>
            </a:r>
            <a:endParaRPr dirty="0"/>
          </a:p>
        </p:txBody>
      </p:sp>
      <p:sp>
        <p:nvSpPr>
          <p:cNvPr id="128" name="Google Shape;128;p2:notes">
            <a:extLst>
              <a:ext uri="{FF2B5EF4-FFF2-40B4-BE49-F238E27FC236}">
                <a16:creationId xmlns:a16="http://schemas.microsoft.com/office/drawing/2014/main" id="{A95060C4-3255-A617-A8AB-39BB816B653C}"/>
              </a:ext>
            </a:extLst>
          </p:cNvPr>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6</a:t>
            </a:fld>
            <a:endParaRPr/>
          </a:p>
        </p:txBody>
      </p:sp>
    </p:spTree>
    <p:extLst>
      <p:ext uri="{BB962C8B-B14F-4D97-AF65-F5344CB8AC3E}">
        <p14:creationId xmlns:p14="http://schemas.microsoft.com/office/powerpoint/2010/main" val="3734784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14D2873E-427C-0E26-F4AE-8D734AB2655A}"/>
            </a:ext>
          </a:extLst>
        </p:cNvPr>
        <p:cNvGrpSpPr/>
        <p:nvPr/>
      </p:nvGrpSpPr>
      <p:grpSpPr>
        <a:xfrm>
          <a:off x="0" y="0"/>
          <a:ext cx="0" cy="0"/>
          <a:chOff x="0" y="0"/>
          <a:chExt cx="0" cy="0"/>
        </a:xfrm>
      </p:grpSpPr>
      <p:sp>
        <p:nvSpPr>
          <p:cNvPr id="126" name="Google Shape;126;p2:notes">
            <a:extLst>
              <a:ext uri="{FF2B5EF4-FFF2-40B4-BE49-F238E27FC236}">
                <a16:creationId xmlns:a16="http://schemas.microsoft.com/office/drawing/2014/main" id="{28BA95F1-F941-D841-C69A-D79B0BD432D8}"/>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a:extLst>
              <a:ext uri="{FF2B5EF4-FFF2-40B4-BE49-F238E27FC236}">
                <a16:creationId xmlns:a16="http://schemas.microsoft.com/office/drawing/2014/main" id="{E4D5491E-E9F4-A842-8110-252304095AF6}"/>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Emily</a:t>
            </a:r>
          </a:p>
        </p:txBody>
      </p:sp>
      <p:sp>
        <p:nvSpPr>
          <p:cNvPr id="128" name="Google Shape;128;p2:notes">
            <a:extLst>
              <a:ext uri="{FF2B5EF4-FFF2-40B4-BE49-F238E27FC236}">
                <a16:creationId xmlns:a16="http://schemas.microsoft.com/office/drawing/2014/main" id="{4530EFCD-FE56-58EE-E5C2-AEF9A02C5024}"/>
              </a:ext>
            </a:extLst>
          </p:cNvPr>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7</a:t>
            </a:fld>
            <a:endParaRPr/>
          </a:p>
        </p:txBody>
      </p:sp>
    </p:spTree>
    <p:extLst>
      <p:ext uri="{BB962C8B-B14F-4D97-AF65-F5344CB8AC3E}">
        <p14:creationId xmlns:p14="http://schemas.microsoft.com/office/powerpoint/2010/main" val="2641470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8F7C2403-7F35-61E2-DFDA-0958BEC96FA7}"/>
            </a:ext>
          </a:extLst>
        </p:cNvPr>
        <p:cNvGrpSpPr/>
        <p:nvPr/>
      </p:nvGrpSpPr>
      <p:grpSpPr>
        <a:xfrm>
          <a:off x="0" y="0"/>
          <a:ext cx="0" cy="0"/>
          <a:chOff x="0" y="0"/>
          <a:chExt cx="0" cy="0"/>
        </a:xfrm>
      </p:grpSpPr>
      <p:sp>
        <p:nvSpPr>
          <p:cNvPr id="126" name="Google Shape;126;p2:notes">
            <a:extLst>
              <a:ext uri="{FF2B5EF4-FFF2-40B4-BE49-F238E27FC236}">
                <a16:creationId xmlns:a16="http://schemas.microsoft.com/office/drawing/2014/main" id="{F9DE43DE-1D0E-203E-137B-BD841C757306}"/>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a:extLst>
              <a:ext uri="{FF2B5EF4-FFF2-40B4-BE49-F238E27FC236}">
                <a16:creationId xmlns:a16="http://schemas.microsoft.com/office/drawing/2014/main" id="{3E4523F3-6251-E20E-1196-5175E7B5A2BE}"/>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Emily</a:t>
            </a:r>
            <a:endParaRPr dirty="0"/>
          </a:p>
        </p:txBody>
      </p:sp>
      <p:sp>
        <p:nvSpPr>
          <p:cNvPr id="128" name="Google Shape;128;p2:notes">
            <a:extLst>
              <a:ext uri="{FF2B5EF4-FFF2-40B4-BE49-F238E27FC236}">
                <a16:creationId xmlns:a16="http://schemas.microsoft.com/office/drawing/2014/main" id="{06FB8242-1C16-10F0-ACD4-4D6F3FB10695}"/>
              </a:ext>
            </a:extLst>
          </p:cNvPr>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8</a:t>
            </a:fld>
            <a:endParaRPr/>
          </a:p>
        </p:txBody>
      </p:sp>
    </p:spTree>
    <p:extLst>
      <p:ext uri="{BB962C8B-B14F-4D97-AF65-F5344CB8AC3E}">
        <p14:creationId xmlns:p14="http://schemas.microsoft.com/office/powerpoint/2010/main" val="56342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a:extLst>
            <a:ext uri="{FF2B5EF4-FFF2-40B4-BE49-F238E27FC236}">
              <a16:creationId xmlns:a16="http://schemas.microsoft.com/office/drawing/2014/main" id="{B9F76370-FEA6-A66B-2E7B-24C752DE53D7}"/>
            </a:ext>
          </a:extLst>
        </p:cNvPr>
        <p:cNvGrpSpPr/>
        <p:nvPr/>
      </p:nvGrpSpPr>
      <p:grpSpPr>
        <a:xfrm>
          <a:off x="0" y="0"/>
          <a:ext cx="0" cy="0"/>
          <a:chOff x="0" y="0"/>
          <a:chExt cx="0" cy="0"/>
        </a:xfrm>
      </p:grpSpPr>
      <p:sp>
        <p:nvSpPr>
          <p:cNvPr id="126" name="Google Shape;126;p2:notes">
            <a:extLst>
              <a:ext uri="{FF2B5EF4-FFF2-40B4-BE49-F238E27FC236}">
                <a16:creationId xmlns:a16="http://schemas.microsoft.com/office/drawing/2014/main" id="{D091B16E-0E0E-BBEB-76DE-77E09D400809}"/>
              </a:ext>
            </a:extLst>
          </p:cNvPr>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2:notes">
            <a:extLst>
              <a:ext uri="{FF2B5EF4-FFF2-40B4-BE49-F238E27FC236}">
                <a16:creationId xmlns:a16="http://schemas.microsoft.com/office/drawing/2014/main" id="{93E3EA66-32C2-6899-C188-9FE68CA99580}"/>
              </a:ext>
            </a:extLst>
          </p:cNvPr>
          <p:cNvSpPr txBox="1">
            <a:spLocks noGrp="1"/>
          </p:cNvSpPr>
          <p:nvPr>
            <p:ph type="body" idx="1"/>
          </p:nvPr>
        </p:nvSpPr>
        <p:spPr>
          <a:xfrm>
            <a:off x="731520" y="4560570"/>
            <a:ext cx="5852100" cy="4320600"/>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Emily</a:t>
            </a:r>
            <a:endParaRPr dirty="0"/>
          </a:p>
        </p:txBody>
      </p:sp>
      <p:sp>
        <p:nvSpPr>
          <p:cNvPr id="128" name="Google Shape;128;p2:notes">
            <a:extLst>
              <a:ext uri="{FF2B5EF4-FFF2-40B4-BE49-F238E27FC236}">
                <a16:creationId xmlns:a16="http://schemas.microsoft.com/office/drawing/2014/main" id="{0DEBE928-FB34-DFAE-D238-BF39D346FCDA}"/>
              </a:ext>
            </a:extLst>
          </p:cNvPr>
          <p:cNvSpPr txBox="1">
            <a:spLocks noGrp="1"/>
          </p:cNvSpPr>
          <p:nvPr>
            <p:ph type="sldNum" idx="12"/>
          </p:nvPr>
        </p:nvSpPr>
        <p:spPr>
          <a:xfrm>
            <a:off x="4143587" y="9119474"/>
            <a:ext cx="3169800" cy="4800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9</a:t>
            </a:fld>
            <a:endParaRPr/>
          </a:p>
        </p:txBody>
      </p:sp>
    </p:spTree>
    <p:extLst>
      <p:ext uri="{BB962C8B-B14F-4D97-AF65-F5344CB8AC3E}">
        <p14:creationId xmlns:p14="http://schemas.microsoft.com/office/powerpoint/2010/main" val="187202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48"/>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0" name="Google Shape;20;p4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69"/>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69"/>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4" name="Google Shape;114;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74658-2B68-846C-22D1-407C02361B1A}"/>
              </a:ext>
            </a:extLst>
          </p:cNvPr>
          <p:cNvSpPr>
            <a:spLocks noGrp="1"/>
          </p:cNvSpPr>
          <p:nvPr>
            <p:ph type="dt" sz="half" idx="10"/>
          </p:nvPr>
        </p:nvSpPr>
        <p:spPr/>
        <p:txBody>
          <a:bodyPr/>
          <a:lstStyle/>
          <a:p>
            <a:fld id="{66B2D91A-212C-40AC-B1F2-2C91A4375150}" type="datetimeFigureOut">
              <a:rPr lang="en-US" smtClean="0"/>
              <a:t>6/2/2025</a:t>
            </a:fld>
            <a:endParaRPr lang="en-US"/>
          </a:p>
        </p:txBody>
      </p:sp>
      <p:sp>
        <p:nvSpPr>
          <p:cNvPr id="3" name="Footer Placeholder 2">
            <a:extLst>
              <a:ext uri="{FF2B5EF4-FFF2-40B4-BE49-F238E27FC236}">
                <a16:creationId xmlns:a16="http://schemas.microsoft.com/office/drawing/2014/main" id="{88901F08-D7C7-8D44-CD19-FAF8510F28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D0B331-8110-F09C-648B-E4209D4D52AF}"/>
              </a:ext>
            </a:extLst>
          </p:cNvPr>
          <p:cNvSpPr>
            <a:spLocks noGrp="1"/>
          </p:cNvSpPr>
          <p:nvPr>
            <p:ph type="sldNum" sz="quarter" idx="12"/>
          </p:nvPr>
        </p:nvSpPr>
        <p:spPr/>
        <p:txBody>
          <a:bodyPr/>
          <a:lstStyle/>
          <a:p>
            <a:fld id="{188AA2D9-BECF-4AA9-9668-B1697808B433}" type="slidenum">
              <a:rPr lang="en-US" smtClean="0"/>
              <a:t>‹#›</a:t>
            </a:fld>
            <a:endParaRPr lang="en-US"/>
          </a:p>
        </p:txBody>
      </p:sp>
    </p:spTree>
    <p:extLst>
      <p:ext uri="{BB962C8B-B14F-4D97-AF65-F5344CB8AC3E}">
        <p14:creationId xmlns:p14="http://schemas.microsoft.com/office/powerpoint/2010/main" val="3838258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4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4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50"/>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0"/>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2" name="Google Shape;32;p5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2">
    <p:spTree>
      <p:nvGrpSpPr>
        <p:cNvPr id="1" name="Shape 56"/>
        <p:cNvGrpSpPr/>
        <p:nvPr/>
      </p:nvGrpSpPr>
      <p:grpSpPr>
        <a:xfrm>
          <a:off x="0" y="0"/>
          <a:ext cx="0" cy="0"/>
          <a:chOff x="0" y="0"/>
          <a:chExt cx="0" cy="0"/>
        </a:xfrm>
      </p:grpSpPr>
      <p:sp>
        <p:nvSpPr>
          <p:cNvPr id="57" name="Google Shape;57;p5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6"/>
          <p:cNvSpPr txBox="1">
            <a:spLocks noGrp="1"/>
          </p:cNvSpPr>
          <p:nvPr>
            <p:ph type="body" idx="1"/>
          </p:nvPr>
        </p:nvSpPr>
        <p:spPr>
          <a:xfrm>
            <a:off x="609600" y="1600201"/>
            <a:ext cx="10972800" cy="4190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9" name="Google Shape;59;p5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56"/>
          <p:cNvSpPr txBox="1">
            <a:spLocks noGrp="1"/>
          </p:cNvSpPr>
          <p:nvPr>
            <p:ph type="body" idx="2"/>
          </p:nvPr>
        </p:nvSpPr>
        <p:spPr>
          <a:xfrm>
            <a:off x="609600" y="5791200"/>
            <a:ext cx="9939867" cy="565150"/>
          </a:xfrm>
          <a:prstGeom prst="rect">
            <a:avLst/>
          </a:prstGeom>
          <a:noFill/>
          <a:ln>
            <a:noFill/>
          </a:ln>
        </p:spPr>
        <p:txBody>
          <a:bodyPr spcFirstLastPara="1" wrap="square" lIns="91425" tIns="45700" rIns="91425" bIns="45700" anchor="t" anchorCtr="0">
            <a:normAutofit/>
          </a:bodyPr>
          <a:lstStyle>
            <a:lvl1pPr marL="457200" lvl="0" indent="-285750" algn="l">
              <a:lnSpc>
                <a:spcPct val="100000"/>
              </a:lnSpc>
              <a:spcBef>
                <a:spcPts val="0"/>
              </a:spcBef>
              <a:spcAft>
                <a:spcPts val="0"/>
              </a:spcAft>
              <a:buClr>
                <a:schemeClr val="dk1"/>
              </a:buClr>
              <a:buSzPts val="900"/>
              <a:buFont typeface="Calibri"/>
              <a:buAutoNum type="arabicPeriod"/>
              <a:defRPr sz="900"/>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5"/>
        <p:cNvGrpSpPr/>
        <p:nvPr/>
      </p:nvGrpSpPr>
      <p:grpSpPr>
        <a:xfrm>
          <a:off x="0" y="0"/>
          <a:ext cx="0" cy="0"/>
          <a:chOff x="0" y="0"/>
          <a:chExt cx="0" cy="0"/>
        </a:xfrm>
      </p:grpSpPr>
      <p:sp>
        <p:nvSpPr>
          <p:cNvPr id="76" name="Google Shape;76;p6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8" name="Google Shape;78;p64"/>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9" name="Google Shape;79;p6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6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5" name="Google Shape;85;p6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86" name="Google Shape;86;p6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87" name="Google Shape;87;p6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88" name="Google Shape;88;p6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6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6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1"/>
        <p:cNvGrpSpPr/>
        <p:nvPr/>
      </p:nvGrpSpPr>
      <p:grpSpPr>
        <a:xfrm>
          <a:off x="0" y="0"/>
          <a:ext cx="0" cy="0"/>
          <a:chOff x="0" y="0"/>
          <a:chExt cx="0" cy="0"/>
        </a:xfrm>
      </p:grpSpPr>
      <p:sp>
        <p:nvSpPr>
          <p:cNvPr id="92" name="Google Shape;92;p66"/>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66"/>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94" name="Google Shape;94;p66"/>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95" name="Google Shape;95;p6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6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6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8"/>
        <p:cNvGrpSpPr/>
        <p:nvPr/>
      </p:nvGrpSpPr>
      <p:grpSpPr>
        <a:xfrm>
          <a:off x="0" y="0"/>
          <a:ext cx="0" cy="0"/>
          <a:chOff x="0" y="0"/>
          <a:chExt cx="0" cy="0"/>
        </a:xfrm>
      </p:grpSpPr>
      <p:sp>
        <p:nvSpPr>
          <p:cNvPr id="99" name="Google Shape;99;p67"/>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67"/>
          <p:cNvSpPr>
            <a:spLocks noGrp="1"/>
          </p:cNvSpPr>
          <p:nvPr>
            <p:ph type="pic" idx="2"/>
          </p:nvPr>
        </p:nvSpPr>
        <p:spPr>
          <a:xfrm>
            <a:off x="2389717" y="612775"/>
            <a:ext cx="7315200" cy="4114800"/>
          </a:xfrm>
          <a:prstGeom prst="rect">
            <a:avLst/>
          </a:prstGeom>
          <a:noFill/>
          <a:ln>
            <a:noFill/>
          </a:ln>
        </p:spPr>
      </p:sp>
      <p:sp>
        <p:nvSpPr>
          <p:cNvPr id="101" name="Google Shape;101;p67"/>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02" name="Google Shape;102;p6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6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6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5"/>
        <p:cNvGrpSpPr/>
        <p:nvPr/>
      </p:nvGrpSpPr>
      <p:grpSpPr>
        <a:xfrm>
          <a:off x="0" y="0"/>
          <a:ext cx="0" cy="0"/>
          <a:chOff x="0" y="0"/>
          <a:chExt cx="0" cy="0"/>
        </a:xfrm>
      </p:grpSpPr>
      <p:sp>
        <p:nvSpPr>
          <p:cNvPr id="106" name="Google Shape;106;p6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68"/>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8" name="Google Shape;108;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7"/>
          <p:cNvSpPr/>
          <p:nvPr/>
        </p:nvSpPr>
        <p:spPr>
          <a:xfrm>
            <a:off x="0" y="6096000"/>
            <a:ext cx="12192000" cy="762000"/>
          </a:xfrm>
          <a:prstGeom prst="rect">
            <a:avLst/>
          </a:prstGeom>
          <a:solidFill>
            <a:srgbClr val="17365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 name="Google Shape;16;p47"/>
          <p:cNvPicPr preferRelativeResize="0"/>
          <p:nvPr/>
        </p:nvPicPr>
        <p:blipFill rotWithShape="1">
          <a:blip r:embed="rId13">
            <a:alphaModFix/>
          </a:blip>
          <a:srcRect/>
          <a:stretch/>
        </p:blipFill>
        <p:spPr>
          <a:xfrm>
            <a:off x="8495394" y="6172200"/>
            <a:ext cx="3010806" cy="62965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 id="2147483660" r:id="rId5"/>
    <p:sldLayoutId id="2147483661" r:id="rId6"/>
    <p:sldLayoutId id="2147483662" r:id="rId7"/>
    <p:sldLayoutId id="2147483663" r:id="rId8"/>
    <p:sldLayoutId id="2147483664" r:id="rId9"/>
    <p:sldLayoutId id="2147483665" r:id="rId10"/>
    <p:sldLayoutId id="214748366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1.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_Recommendations__"/><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8.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9.wdp"/></Relationships>
</file>

<file path=ppt/slides/_rels/slide4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hyperlink" Target="http://www.asam.org/" TargetMode="Externa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hyperlink" Target="mailto:bhurley@ucla.edu" TargetMode="External"/><Relationship Id="rId5" Type="http://schemas.openxmlformats.org/officeDocument/2006/relationships/hyperlink" Target="http://www.aaap.org/" TargetMode="External"/><Relationship Id="rId4" Type="http://schemas.openxmlformats.org/officeDocument/2006/relationships/hyperlink" Target="http://www.nwasam.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
          <p:cNvSpPr txBox="1">
            <a:spLocks noGrp="1"/>
          </p:cNvSpPr>
          <p:nvPr>
            <p:ph type="ctrTitle"/>
          </p:nvPr>
        </p:nvSpPr>
        <p:spPr>
          <a:xfrm>
            <a:off x="914400" y="1264317"/>
            <a:ext cx="5867400" cy="291465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ct val="111111"/>
              <a:buFont typeface="Calibri"/>
              <a:buNone/>
            </a:pPr>
            <a:r>
              <a:rPr lang="en-US" sz="3400" b="1">
                <a:solidFill>
                  <a:schemeClr val="dk2"/>
                </a:solidFill>
                <a:latin typeface="Arial"/>
                <a:ea typeface="Arial"/>
                <a:cs typeface="Arial"/>
                <a:sym typeface="Arial"/>
              </a:rPr>
              <a:t>Safe Tapering of Benzodiazepines: Insights from the Joint Clinical Practice Guideline on Benzodiazepine Tapering</a:t>
            </a:r>
            <a:endParaRPr sz="3400" b="1">
              <a:solidFill>
                <a:schemeClr val="dk2"/>
              </a:solidFill>
              <a:latin typeface="Arial"/>
              <a:ea typeface="Arial"/>
              <a:cs typeface="Arial"/>
              <a:sym typeface="Arial"/>
            </a:endParaRPr>
          </a:p>
        </p:txBody>
      </p:sp>
      <p:sp>
        <p:nvSpPr>
          <p:cNvPr id="123" name="Google Shape;123;p1"/>
          <p:cNvSpPr txBox="1">
            <a:spLocks noGrp="1"/>
          </p:cNvSpPr>
          <p:nvPr>
            <p:ph type="subTitle" idx="1"/>
          </p:nvPr>
        </p:nvSpPr>
        <p:spPr>
          <a:xfrm>
            <a:off x="914400" y="4475749"/>
            <a:ext cx="6002664" cy="111793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888888"/>
              </a:buClr>
              <a:buSzPts val="3200"/>
              <a:buNone/>
            </a:pPr>
            <a:r>
              <a:rPr lang="en-US" b="1" dirty="0">
                <a:latin typeface="Arial"/>
                <a:ea typeface="Arial"/>
                <a:cs typeface="Arial"/>
                <a:sym typeface="Arial"/>
              </a:rPr>
              <a:t>Montana Primary Care Association June 3, 2025</a:t>
            </a:r>
            <a:endParaRPr dirty="0"/>
          </a:p>
          <a:p>
            <a:pPr marL="0" lvl="0" indent="0" algn="l" rtl="0">
              <a:lnSpc>
                <a:spcPct val="100000"/>
              </a:lnSpc>
              <a:spcBef>
                <a:spcPts val="0"/>
              </a:spcBef>
              <a:spcAft>
                <a:spcPts val="0"/>
              </a:spcAft>
              <a:buClr>
                <a:srgbClr val="888888"/>
              </a:buClr>
              <a:buSzPts val="3200"/>
              <a:buNone/>
            </a:pPr>
            <a:endParaRPr b="1" dirty="0">
              <a:latin typeface="Arial"/>
              <a:ea typeface="Arial"/>
              <a:cs typeface="Arial"/>
              <a:sym typeface="Arial"/>
            </a:endParaRPr>
          </a:p>
          <a:p>
            <a:pPr marL="0" lvl="0" indent="0" algn="l" rtl="0">
              <a:lnSpc>
                <a:spcPct val="100000"/>
              </a:lnSpc>
              <a:spcBef>
                <a:spcPts val="640"/>
              </a:spcBef>
              <a:spcAft>
                <a:spcPts val="0"/>
              </a:spcAft>
              <a:buClr>
                <a:srgbClr val="888888"/>
              </a:buClr>
              <a:buSzPts val="3200"/>
              <a:buNone/>
            </a:pPr>
            <a:endParaRPr dirty="0"/>
          </a:p>
        </p:txBody>
      </p:sp>
      <p:pic>
        <p:nvPicPr>
          <p:cNvPr id="124" name="Google Shape;124;p1" descr="https://www.asamcontinuum.org/wp-content/uploads/2016/01/ASAM_Seal_DarkBlue.png"/>
          <p:cNvPicPr preferRelativeResize="0"/>
          <p:nvPr/>
        </p:nvPicPr>
        <p:blipFill rotWithShape="1">
          <a:blip r:embed="rId3">
            <a:alphaModFix/>
          </a:blip>
          <a:srcRect/>
          <a:stretch/>
        </p:blipFill>
        <p:spPr>
          <a:xfrm>
            <a:off x="7010400" y="1066800"/>
            <a:ext cx="4126509" cy="42862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2"/>
          <p:cNvSpPr txBox="1">
            <a:spLocks noGrp="1"/>
          </p:cNvSpPr>
          <p:nvPr>
            <p:ph type="title"/>
          </p:nvPr>
        </p:nvSpPr>
        <p:spPr>
          <a:xfrm>
            <a:off x="584131" y="1079802"/>
            <a:ext cx="6285828" cy="250031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5400"/>
              <a:buFont typeface="Calibri"/>
              <a:buNone/>
            </a:pPr>
            <a:r>
              <a:rPr lang="en-US" sz="3600" b="1" i="1">
                <a:solidFill>
                  <a:schemeClr val="dk2"/>
                </a:solidFill>
                <a:latin typeface="Arial"/>
                <a:ea typeface="Arial"/>
                <a:cs typeface="Arial"/>
                <a:sym typeface="Arial"/>
              </a:rPr>
              <a:t>Joint Clinical Practice Guideline on Benzodiazepine Tapering</a:t>
            </a:r>
            <a:endParaRPr sz="3600" b="1" i="1">
              <a:solidFill>
                <a:schemeClr val="dk2"/>
              </a:solidFill>
              <a:latin typeface="Arial"/>
              <a:ea typeface="Arial"/>
              <a:cs typeface="Arial"/>
              <a:sym typeface="Arial"/>
            </a:endParaRPr>
          </a:p>
        </p:txBody>
      </p:sp>
      <p:sp>
        <p:nvSpPr>
          <p:cNvPr id="359" name="Google Shape;359;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
        <p:nvSpPr>
          <p:cNvPr id="361" name="Google Shape;361;p12"/>
          <p:cNvSpPr txBox="1"/>
          <p:nvPr/>
        </p:nvSpPr>
        <p:spPr>
          <a:xfrm>
            <a:off x="584131" y="3580119"/>
            <a:ext cx="3000316"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a:t>https://www.asam.org/quality-care/clinical-guidelines/benzodiazepine-tapering</a:t>
            </a:r>
            <a:endParaRPr sz="1400" b="0" i="0" u="none" strike="noStrike" cap="none">
              <a:solidFill>
                <a:srgbClr val="000000"/>
              </a:solidFill>
              <a:latin typeface="Arial"/>
              <a:ea typeface="Arial"/>
              <a:cs typeface="Arial"/>
              <a:sym typeface="Arial"/>
            </a:endParaRPr>
          </a:p>
        </p:txBody>
      </p:sp>
      <p:pic>
        <p:nvPicPr>
          <p:cNvPr id="3" name="Picture 2" descr="A qr code on a white background&#10;&#10;AI-generated content may be incorrect.">
            <a:extLst>
              <a:ext uri="{FF2B5EF4-FFF2-40B4-BE49-F238E27FC236}">
                <a16:creationId xmlns:a16="http://schemas.microsoft.com/office/drawing/2014/main" id="{1E751C19-1C51-9997-3AE0-6762E404D47B}"/>
              </a:ext>
            </a:extLst>
          </p:cNvPr>
          <p:cNvPicPr>
            <a:picLocks noChangeAspect="1"/>
          </p:cNvPicPr>
          <p:nvPr/>
        </p:nvPicPr>
        <p:blipFill>
          <a:blip r:embed="rId3"/>
          <a:stretch>
            <a:fillRect/>
          </a:stretch>
        </p:blipFill>
        <p:spPr>
          <a:xfrm>
            <a:off x="3940289" y="3580119"/>
            <a:ext cx="2056590" cy="2056590"/>
          </a:xfrm>
          <a:prstGeom prst="rect">
            <a:avLst/>
          </a:prstGeom>
        </p:spPr>
      </p:pic>
      <p:pic>
        <p:nvPicPr>
          <p:cNvPr id="5" name="Picture 4" descr="A book cover with text&#10;&#10;AI-generated content may be incorrect.">
            <a:extLst>
              <a:ext uri="{FF2B5EF4-FFF2-40B4-BE49-F238E27FC236}">
                <a16:creationId xmlns:a16="http://schemas.microsoft.com/office/drawing/2014/main" id="{6B4B1D5B-393A-F8C4-A6B0-E323E468F9BE}"/>
              </a:ext>
            </a:extLst>
          </p:cNvPr>
          <p:cNvPicPr>
            <a:picLocks noChangeAspect="1"/>
          </p:cNvPicPr>
          <p:nvPr/>
        </p:nvPicPr>
        <p:blipFill>
          <a:blip r:embed="rId4"/>
          <a:stretch>
            <a:fillRect/>
          </a:stretch>
        </p:blipFill>
        <p:spPr>
          <a:xfrm>
            <a:off x="6869959" y="1161673"/>
            <a:ext cx="3567315" cy="4616525"/>
          </a:xfrm>
          <a:prstGeom prst="rect">
            <a:avLst/>
          </a:prstGeom>
          <a:ln>
            <a:solidFill>
              <a:schemeClr val="tx1"/>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FE187-E60A-2B8D-C74A-6EABFF1B63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16551-7B03-D5BF-6A83-2F4090721FAE}"/>
              </a:ext>
            </a:extLst>
          </p:cNvPr>
          <p:cNvSpPr>
            <a:spLocks noGrp="1"/>
          </p:cNvSpPr>
          <p:nvPr>
            <p:ph type="title"/>
          </p:nvPr>
        </p:nvSpPr>
        <p:spPr/>
        <p:txBody>
          <a:bodyPr>
            <a:normAutofit/>
          </a:bodyPr>
          <a:lstStyle/>
          <a:p>
            <a:r>
              <a:rPr lang="en-US" sz="4400">
                <a:solidFill>
                  <a:srgbClr val="366092"/>
                </a:solidFill>
              </a:rPr>
              <a:t>Partner Organizations</a:t>
            </a:r>
            <a:endParaRPr lang="en-US"/>
          </a:p>
        </p:txBody>
      </p:sp>
      <p:pic>
        <p:nvPicPr>
          <p:cNvPr id="6" name="Picture 5">
            <a:extLst>
              <a:ext uri="{FF2B5EF4-FFF2-40B4-BE49-F238E27FC236}">
                <a16:creationId xmlns:a16="http://schemas.microsoft.com/office/drawing/2014/main" id="{786A5298-CF34-4028-79FB-E481000ECFAE}"/>
              </a:ext>
            </a:extLst>
          </p:cNvPr>
          <p:cNvPicPr>
            <a:picLocks noChangeAspect="1"/>
          </p:cNvPicPr>
          <p:nvPr/>
        </p:nvPicPr>
        <p:blipFill>
          <a:blip r:embed="rId3"/>
          <a:stretch>
            <a:fillRect/>
          </a:stretch>
        </p:blipFill>
        <p:spPr>
          <a:xfrm>
            <a:off x="3081366" y="1845459"/>
            <a:ext cx="2627307" cy="844729"/>
          </a:xfrm>
          <a:prstGeom prst="rect">
            <a:avLst/>
          </a:prstGeom>
        </p:spPr>
      </p:pic>
      <p:pic>
        <p:nvPicPr>
          <p:cNvPr id="7" name="Picture 6">
            <a:extLst>
              <a:ext uri="{FF2B5EF4-FFF2-40B4-BE49-F238E27FC236}">
                <a16:creationId xmlns:a16="http://schemas.microsoft.com/office/drawing/2014/main" id="{B61783E2-71F3-CB1C-4FE3-F6CB1937D1CE}"/>
              </a:ext>
            </a:extLst>
          </p:cNvPr>
          <p:cNvPicPr>
            <a:picLocks noChangeAspect="1"/>
          </p:cNvPicPr>
          <p:nvPr/>
        </p:nvPicPr>
        <p:blipFill>
          <a:blip r:embed="rId4"/>
          <a:stretch>
            <a:fillRect/>
          </a:stretch>
        </p:blipFill>
        <p:spPr>
          <a:xfrm>
            <a:off x="6483329" y="2036577"/>
            <a:ext cx="1773543" cy="625037"/>
          </a:xfrm>
          <a:prstGeom prst="rect">
            <a:avLst/>
          </a:prstGeom>
        </p:spPr>
      </p:pic>
      <p:pic>
        <p:nvPicPr>
          <p:cNvPr id="8" name="Picture 7">
            <a:extLst>
              <a:ext uri="{FF2B5EF4-FFF2-40B4-BE49-F238E27FC236}">
                <a16:creationId xmlns:a16="http://schemas.microsoft.com/office/drawing/2014/main" id="{1CC84258-C383-4FAC-B6A0-7500BA1245A2}"/>
              </a:ext>
            </a:extLst>
          </p:cNvPr>
          <p:cNvPicPr>
            <a:picLocks noChangeAspect="1"/>
          </p:cNvPicPr>
          <p:nvPr/>
        </p:nvPicPr>
        <p:blipFill>
          <a:blip r:embed="rId5"/>
          <a:stretch>
            <a:fillRect/>
          </a:stretch>
        </p:blipFill>
        <p:spPr>
          <a:xfrm>
            <a:off x="3316629" y="3429000"/>
            <a:ext cx="1873553" cy="688657"/>
          </a:xfrm>
          <a:prstGeom prst="rect">
            <a:avLst/>
          </a:prstGeom>
        </p:spPr>
      </p:pic>
      <p:pic>
        <p:nvPicPr>
          <p:cNvPr id="9" name="Picture 8">
            <a:extLst>
              <a:ext uri="{FF2B5EF4-FFF2-40B4-BE49-F238E27FC236}">
                <a16:creationId xmlns:a16="http://schemas.microsoft.com/office/drawing/2014/main" id="{2539910A-74A0-FB85-1169-E82582B8F202}"/>
              </a:ext>
            </a:extLst>
          </p:cNvPr>
          <p:cNvPicPr>
            <a:picLocks noChangeAspect="1"/>
          </p:cNvPicPr>
          <p:nvPr/>
        </p:nvPicPr>
        <p:blipFill>
          <a:blip r:embed="rId6"/>
          <a:stretch>
            <a:fillRect/>
          </a:stretch>
        </p:blipFill>
        <p:spPr>
          <a:xfrm>
            <a:off x="9221660" y="2095966"/>
            <a:ext cx="1412658" cy="728968"/>
          </a:xfrm>
          <a:prstGeom prst="rect">
            <a:avLst/>
          </a:prstGeom>
        </p:spPr>
      </p:pic>
      <p:pic>
        <p:nvPicPr>
          <p:cNvPr id="10" name="Picture 9">
            <a:extLst>
              <a:ext uri="{FF2B5EF4-FFF2-40B4-BE49-F238E27FC236}">
                <a16:creationId xmlns:a16="http://schemas.microsoft.com/office/drawing/2014/main" id="{3E0ADDD1-B2B9-5EB5-AB7C-F2FD593A8578}"/>
              </a:ext>
            </a:extLst>
          </p:cNvPr>
          <p:cNvPicPr>
            <a:picLocks noChangeAspect="1"/>
          </p:cNvPicPr>
          <p:nvPr/>
        </p:nvPicPr>
        <p:blipFill>
          <a:blip r:embed="rId7"/>
          <a:stretch>
            <a:fillRect/>
          </a:stretch>
        </p:blipFill>
        <p:spPr>
          <a:xfrm>
            <a:off x="9011340" y="3376999"/>
            <a:ext cx="1873553" cy="792657"/>
          </a:xfrm>
          <a:prstGeom prst="rect">
            <a:avLst/>
          </a:prstGeom>
        </p:spPr>
      </p:pic>
      <p:pic>
        <p:nvPicPr>
          <p:cNvPr id="11" name="Picture 2" descr="American Psychiatric Association - Wikipedia">
            <a:extLst>
              <a:ext uri="{FF2B5EF4-FFF2-40B4-BE49-F238E27FC236}">
                <a16:creationId xmlns:a16="http://schemas.microsoft.com/office/drawing/2014/main" id="{62C1B2E4-0098-2E8E-DBAA-3DDB125F7E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119" y="2139536"/>
            <a:ext cx="1946413" cy="6418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ome | AAFP">
            <a:extLst>
              <a:ext uri="{FF2B5EF4-FFF2-40B4-BE49-F238E27FC236}">
                <a16:creationId xmlns:a16="http://schemas.microsoft.com/office/drawing/2014/main" id="{A456372D-0064-B93E-8E2C-FC2699EB7A7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008" t="32259" r="19726" b="20477"/>
          <a:stretch/>
        </p:blipFill>
        <p:spPr bwMode="auto">
          <a:xfrm>
            <a:off x="524207" y="3429000"/>
            <a:ext cx="2117198" cy="8737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APP KGI 2022-2023 Student Chapter Membership - Keck Graduate Institute  September 15, 2022, 8:00 am">
            <a:extLst>
              <a:ext uri="{FF2B5EF4-FFF2-40B4-BE49-F238E27FC236}">
                <a16:creationId xmlns:a16="http://schemas.microsoft.com/office/drawing/2014/main" id="{6F1CAC18-7080-D409-8D1B-619FE499721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43595"/>
          <a:stretch/>
        </p:blipFill>
        <p:spPr bwMode="auto">
          <a:xfrm>
            <a:off x="6245887" y="3295949"/>
            <a:ext cx="1571202" cy="873707"/>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a:extLst>
              <a:ext uri="{FF2B5EF4-FFF2-40B4-BE49-F238E27FC236}">
                <a16:creationId xmlns:a16="http://schemas.microsoft.com/office/drawing/2014/main" id="{8B0928D1-D5F9-06CB-9229-882BD56A2D4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72387" y="4708450"/>
            <a:ext cx="4661931" cy="737782"/>
          </a:xfrm>
          <a:prstGeom prst="rect">
            <a:avLst/>
          </a:prstGeom>
        </p:spPr>
      </p:pic>
      <p:pic>
        <p:nvPicPr>
          <p:cNvPr id="17" name="Picture 16" descr="A blue text on a black background&#10;&#10;Description automatically generated">
            <a:extLst>
              <a:ext uri="{FF2B5EF4-FFF2-40B4-BE49-F238E27FC236}">
                <a16:creationId xmlns:a16="http://schemas.microsoft.com/office/drawing/2014/main" id="{1122966F-FFFC-111E-4A61-1EBF504ADF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2046" y="4545478"/>
            <a:ext cx="4496633" cy="941799"/>
          </a:xfrm>
          <a:prstGeom prst="rect">
            <a:avLst/>
          </a:prstGeom>
        </p:spPr>
      </p:pic>
    </p:spTree>
    <p:extLst>
      <p:ext uri="{BB962C8B-B14F-4D97-AF65-F5344CB8AC3E}">
        <p14:creationId xmlns:p14="http://schemas.microsoft.com/office/powerpoint/2010/main" val="904788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E94E710C-BDB0-5617-1E0C-7A3290A2A3D9}"/>
              </a:ext>
            </a:extLst>
          </p:cNvPr>
          <p:cNvSpPr txBox="1"/>
          <p:nvPr/>
        </p:nvSpPr>
        <p:spPr>
          <a:xfrm>
            <a:off x="518038" y="1484878"/>
            <a:ext cx="6907693" cy="3488134"/>
          </a:xfrm>
          <a:prstGeom prst="rect">
            <a:avLst/>
          </a:prstGeom>
        </p:spPr>
        <p:txBody>
          <a:bodyPr wrap="square" lIns="0" tIns="0" rIns="0" bIns="0" rtlCol="0" anchor="t">
            <a:spAutoFit/>
          </a:bodyPr>
          <a:lstStyle/>
          <a:p>
            <a:pPr marL="345456" lvl="2" indent="-172728" defTabSz="609630">
              <a:lnSpc>
                <a:spcPts val="2399"/>
              </a:lnSpc>
              <a:spcBef>
                <a:spcPts val="1000"/>
              </a:spcBef>
              <a:spcAft>
                <a:spcPts val="600"/>
              </a:spcAft>
              <a:buFont typeface="Arial"/>
              <a:buChar char="•"/>
              <a:defRPr/>
            </a:pPr>
            <a:r>
              <a:rPr lang="en-US" sz="1800">
                <a:latin typeface="Calibri" panose="020F0502020204030204" pitchFamily="34" charset="0"/>
                <a:ea typeface="Calibri" panose="020F0502020204030204" pitchFamily="34" charset="0"/>
                <a:cs typeface="Calibri" panose="020F0502020204030204" pitchFamily="34" charset="0"/>
              </a:rPr>
              <a:t>Clinicians—including behavioral health professionals, physicians, advanced practice providers, and pharmacists—who prescribe BZDs or provide or support treatment for indications for which BZDs are often prescribed. </a:t>
            </a:r>
          </a:p>
          <a:p>
            <a:pPr marL="345456" lvl="2" indent="-172728" defTabSz="609630">
              <a:lnSpc>
                <a:spcPts val="2399"/>
              </a:lnSpc>
              <a:spcBef>
                <a:spcPts val="1000"/>
              </a:spcBef>
              <a:spcAft>
                <a:spcPts val="600"/>
              </a:spcAft>
              <a:buFont typeface="Arial"/>
              <a:buChar char="•"/>
              <a:defRPr/>
            </a:pPr>
            <a:r>
              <a:rPr lang="en-US" sz="1800">
                <a:latin typeface="Calibri" panose="020F0502020204030204" pitchFamily="34" charset="0"/>
                <a:ea typeface="Calibri" panose="020F0502020204030204" pitchFamily="34" charset="0"/>
                <a:cs typeface="Calibri" panose="020F0502020204030204" pitchFamily="34" charset="0"/>
              </a:rPr>
              <a:t>Clinicians who practice in diverse settings such as primary care offices, ambulatory care clinics for a broad range of specialty clinicians, EDs, hospitals, and outpatient, and residential addiction and mental health treatment settings. </a:t>
            </a:r>
          </a:p>
          <a:p>
            <a:pPr marL="345456" lvl="2" indent="-172728" defTabSz="609630">
              <a:lnSpc>
                <a:spcPts val="2399"/>
              </a:lnSpc>
              <a:spcBef>
                <a:spcPts val="1000"/>
              </a:spcBef>
              <a:spcAft>
                <a:spcPts val="600"/>
              </a:spcAft>
              <a:buFont typeface="Arial"/>
              <a:buChar char="•"/>
              <a:defRPr/>
            </a:pPr>
            <a:r>
              <a:rPr lang="en-US" sz="1800">
                <a:latin typeface="Calibri" panose="020F0502020204030204" pitchFamily="34" charset="0"/>
                <a:ea typeface="Calibri" panose="020F0502020204030204" pitchFamily="34" charset="0"/>
                <a:cs typeface="Calibri" panose="020F0502020204030204" pitchFamily="34" charset="0"/>
              </a:rPr>
              <a:t>Some recommendations only apply to specific settings (e.g., inpatient treatment, medically managed settings). </a:t>
            </a:r>
          </a:p>
        </p:txBody>
      </p:sp>
      <p:sp>
        <p:nvSpPr>
          <p:cNvPr id="5" name="TextBox 7">
            <a:extLst>
              <a:ext uri="{FF2B5EF4-FFF2-40B4-BE49-F238E27FC236}">
                <a16:creationId xmlns:a16="http://schemas.microsoft.com/office/drawing/2014/main" id="{F9DE248F-B722-75B0-79E4-283FF3D69AAA}"/>
              </a:ext>
            </a:extLst>
          </p:cNvPr>
          <p:cNvSpPr txBox="1"/>
          <p:nvPr/>
        </p:nvSpPr>
        <p:spPr>
          <a:xfrm>
            <a:off x="518038" y="741935"/>
            <a:ext cx="6998129" cy="492443"/>
          </a:xfrm>
          <a:prstGeom prst="rect">
            <a:avLst/>
          </a:prstGeom>
        </p:spPr>
        <p:txBody>
          <a:bodyPr wrap="square" lIns="0" tIns="0" rIns="0" bIns="0" rtlCol="0" anchor="t">
            <a:spAutoFit/>
          </a:bodyPr>
          <a:lstStyle/>
          <a:p>
            <a:pPr marL="0" marR="0" lvl="0" indent="0" algn="l" defTabSz="609630" rtl="0" eaLnBrk="1" fontAlgn="auto" latinLnBrk="0" hangingPunct="1">
              <a:spcBef>
                <a:spcPct val="0"/>
              </a:spcBef>
              <a:spcAft>
                <a:spcPts val="0"/>
              </a:spcAft>
              <a:buClrTx/>
              <a:buSzTx/>
              <a:buFontTx/>
              <a:buNone/>
              <a:tabLst/>
              <a:defRPr/>
            </a:pPr>
            <a:r>
              <a:rPr kumimoji="0" lang="en-US" sz="3200" b="0" i="0" u="none" strike="noStrike" kern="1200" cap="none" spc="0" normalizeH="0" baseline="0" noProof="0">
                <a:ln>
                  <a:noFill/>
                </a:ln>
                <a:solidFill>
                  <a:srgbClr val="001D48"/>
                </a:solidFill>
                <a:effectLst/>
                <a:uLnTx/>
                <a:uFillTx/>
                <a:latin typeface="Calibri" panose="020F0502020204030204" pitchFamily="34" charset="0"/>
                <a:ea typeface="Calibri" panose="020F0502020204030204" pitchFamily="34" charset="0"/>
                <a:cs typeface="Calibri" panose="020F0502020204030204" pitchFamily="34" charset="0"/>
              </a:rPr>
              <a:t>Intended Audience for Guideline</a:t>
            </a:r>
            <a:endParaRPr kumimoji="0" lang="en-US" sz="3200" b="0" i="1" u="none" strike="noStrike" kern="1200" cap="none" spc="0" normalizeH="0" baseline="0" noProof="0">
              <a:ln>
                <a:noFill/>
              </a:ln>
              <a:solidFill>
                <a:srgbClr val="001D48"/>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3135E0F-68D2-6950-49B5-E5B45032C1A4}"/>
              </a:ext>
            </a:extLst>
          </p:cNvPr>
          <p:cNvSpPr txBox="1"/>
          <p:nvPr/>
        </p:nvSpPr>
        <p:spPr>
          <a:xfrm>
            <a:off x="518038" y="5223512"/>
            <a:ext cx="6998129" cy="738664"/>
          </a:xfrm>
          <a:prstGeom prst="rect">
            <a:avLst/>
          </a:prstGeom>
          <a:solidFill>
            <a:srgbClr val="4280A5"/>
          </a:solidFill>
        </p:spPr>
        <p:txBody>
          <a:bodyPr wrap="square" lIns="822960" tIns="91440" bIns="91440">
            <a:spAutoFit/>
          </a:bodyPr>
          <a:lstStyle/>
          <a:p>
            <a:r>
              <a:rPr lang="en-US" sz="1800" b="1" kern="100">
                <a:solidFill>
                  <a:schemeClr val="bg1"/>
                </a:solidFill>
                <a:latin typeface="Calibri" panose="020F0502020204030204" pitchFamily="34" charset="0"/>
                <a:ea typeface="Calibri" panose="020F0502020204030204" pitchFamily="34" charset="0"/>
                <a:cs typeface="Calibri" panose="020F0502020204030204" pitchFamily="34" charset="0"/>
              </a:rPr>
              <a:t>Note: </a:t>
            </a:r>
            <a:r>
              <a:rPr lang="en-US" sz="1800" kern="100">
                <a:solidFill>
                  <a:schemeClr val="bg1"/>
                </a:solidFill>
                <a:latin typeface="Calibri" panose="020F0502020204030204" pitchFamily="34" charset="0"/>
                <a:ea typeface="Calibri" panose="020F0502020204030204" pitchFamily="34" charset="0"/>
                <a:cs typeface="Calibri" panose="020F0502020204030204" pitchFamily="34" charset="0"/>
              </a:rPr>
              <a:t>These guidelines are </a:t>
            </a:r>
            <a:r>
              <a:rPr lang="en-US" sz="1800" b="1" u="sng" kern="100">
                <a:solidFill>
                  <a:schemeClr val="bg1"/>
                </a:solidFill>
                <a:latin typeface="Calibri" panose="020F0502020204030204" pitchFamily="34" charset="0"/>
                <a:ea typeface="Calibri" panose="020F0502020204030204" pitchFamily="34" charset="0"/>
                <a:cs typeface="Calibri" panose="020F0502020204030204" pitchFamily="34" charset="0"/>
              </a:rPr>
              <a:t>not meant to apply</a:t>
            </a:r>
            <a:r>
              <a:rPr lang="en-US" sz="1800" b="1" kern="10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800" kern="100">
                <a:solidFill>
                  <a:schemeClr val="bg1"/>
                </a:solidFill>
                <a:latin typeface="Calibri" panose="020F0502020204030204" pitchFamily="34" charset="0"/>
                <a:ea typeface="Calibri" panose="020F0502020204030204" pitchFamily="34" charset="0"/>
                <a:cs typeface="Calibri" panose="020F0502020204030204" pitchFamily="34" charset="0"/>
              </a:rPr>
              <a:t>to </a:t>
            </a:r>
            <a:r>
              <a:rPr lang="en-US" sz="1800" kern="100">
                <a:solidFill>
                  <a:schemeClr val="bg1"/>
                </a:solidFill>
                <a:effectLst/>
                <a:latin typeface="Calibri" panose="020F0502020204030204" pitchFamily="34" charset="0"/>
                <a:ea typeface="Calibri" panose="020F0502020204030204" pitchFamily="34" charset="0"/>
                <a:cs typeface="Calibri" panose="020F0502020204030204" pitchFamily="34" charset="0"/>
              </a:rPr>
              <a:t>palliative and end-of-life care. </a:t>
            </a:r>
          </a:p>
        </p:txBody>
      </p:sp>
      <p:pic>
        <p:nvPicPr>
          <p:cNvPr id="8" name="Graphic 7">
            <a:extLst>
              <a:ext uri="{FF2B5EF4-FFF2-40B4-BE49-F238E27FC236}">
                <a16:creationId xmlns:a16="http://schemas.microsoft.com/office/drawing/2014/main" id="{0D8F13CA-C94B-8FE8-4558-01A8E2E022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322" y="5303581"/>
            <a:ext cx="640080" cy="640080"/>
          </a:xfrm>
          <a:prstGeom prst="rect">
            <a:avLst/>
          </a:prstGeom>
        </p:spPr>
      </p:pic>
      <p:pic>
        <p:nvPicPr>
          <p:cNvPr id="10" name="Picture 9">
            <a:extLst>
              <a:ext uri="{FF2B5EF4-FFF2-40B4-BE49-F238E27FC236}">
                <a16:creationId xmlns:a16="http://schemas.microsoft.com/office/drawing/2014/main" id="{018B545F-862B-E0F0-8EBC-D87646C0B1E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6846" r="52045"/>
          <a:stretch/>
        </p:blipFill>
        <p:spPr>
          <a:xfrm>
            <a:off x="8129116" y="10"/>
            <a:ext cx="4223658" cy="6857990"/>
          </a:xfrm>
          <a:prstGeom prst="rect">
            <a:avLst/>
          </a:prstGeom>
        </p:spPr>
      </p:pic>
    </p:spTree>
    <p:extLst>
      <p:ext uri="{BB962C8B-B14F-4D97-AF65-F5344CB8AC3E}">
        <p14:creationId xmlns:p14="http://schemas.microsoft.com/office/powerpoint/2010/main" val="185622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B676-4080-610D-361E-6A039C5007C4}"/>
              </a:ext>
            </a:extLst>
          </p:cNvPr>
          <p:cNvSpPr>
            <a:spLocks noGrp="1"/>
          </p:cNvSpPr>
          <p:nvPr>
            <p:ph type="title"/>
          </p:nvPr>
        </p:nvSpPr>
        <p:spPr/>
        <p:txBody>
          <a:bodyPr>
            <a:normAutofit/>
          </a:bodyPr>
          <a:lstStyle/>
          <a:p>
            <a:r>
              <a:rPr lang="en-US"/>
              <a:t>Potential Risks of Discontinuation</a:t>
            </a:r>
          </a:p>
        </p:txBody>
      </p:sp>
      <p:sp>
        <p:nvSpPr>
          <p:cNvPr id="3" name="Text Placeholder 2">
            <a:extLst>
              <a:ext uri="{FF2B5EF4-FFF2-40B4-BE49-F238E27FC236}">
                <a16:creationId xmlns:a16="http://schemas.microsoft.com/office/drawing/2014/main" id="{BC8268D6-FD90-CE07-B618-BD637213F38E}"/>
              </a:ext>
            </a:extLst>
          </p:cNvPr>
          <p:cNvSpPr>
            <a:spLocks noGrp="1"/>
          </p:cNvSpPr>
          <p:nvPr>
            <p:ph type="body" idx="1"/>
          </p:nvPr>
        </p:nvSpPr>
        <p:spPr>
          <a:xfrm>
            <a:off x="609600" y="1600201"/>
            <a:ext cx="6213987" cy="3561734"/>
          </a:xfrm>
        </p:spPr>
        <p:txBody>
          <a:bodyPr>
            <a:normAutofit fontScale="92500" lnSpcReduction="20000"/>
          </a:bodyPr>
          <a:lstStyle/>
          <a:p>
            <a:r>
              <a:rPr lang="en-US" sz="2400" dirty="0"/>
              <a:t>Recent retrospective cohort study of U.S. commercial healthcare claims database of adults with long-term BZD prescription</a:t>
            </a:r>
          </a:p>
          <a:p>
            <a:r>
              <a:rPr lang="en-US" sz="2400" dirty="0"/>
              <a:t>Mortality risk of people who discontinued medication was 1.6 times that of people who did not discontinue</a:t>
            </a:r>
          </a:p>
          <a:p>
            <a:r>
              <a:rPr lang="en-US" sz="2400" i="1" dirty="0"/>
              <a:t>However</a:t>
            </a:r>
            <a:r>
              <a:rPr lang="en-US" sz="2400" dirty="0"/>
              <a:t>, authors were not able to analyze </a:t>
            </a:r>
            <a:r>
              <a:rPr lang="en-US" sz="2400" u="sng" dirty="0"/>
              <a:t>why</a:t>
            </a:r>
            <a:r>
              <a:rPr lang="en-US" sz="2400" dirty="0"/>
              <a:t> clinicians discontinued the BZD, or </a:t>
            </a:r>
            <a:r>
              <a:rPr lang="en-US" sz="2400" u="sng" dirty="0"/>
              <a:t>how</a:t>
            </a:r>
            <a:r>
              <a:rPr lang="en-US" sz="2400" dirty="0"/>
              <a:t> the medication was discontinued (e.g., rate of tapering or discontinuation), which would be important to put the findings into context</a:t>
            </a:r>
          </a:p>
          <a:p>
            <a:endParaRPr lang="en-US" sz="2400" dirty="0"/>
          </a:p>
        </p:txBody>
      </p:sp>
      <p:sp>
        <p:nvSpPr>
          <p:cNvPr id="5" name="TextBox 4">
            <a:extLst>
              <a:ext uri="{FF2B5EF4-FFF2-40B4-BE49-F238E27FC236}">
                <a16:creationId xmlns:a16="http://schemas.microsoft.com/office/drawing/2014/main" id="{3CCD3435-8218-45A8-B09D-8B13448B6BD2}"/>
              </a:ext>
            </a:extLst>
          </p:cNvPr>
          <p:cNvSpPr txBox="1"/>
          <p:nvPr/>
        </p:nvSpPr>
        <p:spPr>
          <a:xfrm>
            <a:off x="843534" y="5442364"/>
            <a:ext cx="10738866" cy="584775"/>
          </a:xfrm>
          <a:prstGeom prst="rect">
            <a:avLst/>
          </a:prstGeom>
          <a:noFill/>
        </p:spPr>
        <p:txBody>
          <a:bodyPr wrap="square">
            <a:spAutoFit/>
          </a:bodyPr>
          <a:lstStyle/>
          <a:p>
            <a:pPr marL="0" indent="0">
              <a:buNone/>
              <a:defRPr/>
            </a:pPr>
            <a:r>
              <a:rPr lang="en-US" sz="1600" i="1" spc="-59" dirty="0">
                <a:solidFill>
                  <a:srgbClr val="4280A5"/>
                </a:solidFill>
                <a:latin typeface="Lato" panose="020F0502020204030203" pitchFamily="34" charset="0"/>
                <a:ea typeface="Lato" panose="020F0502020204030203" pitchFamily="34" charset="0"/>
                <a:cs typeface="Lato" panose="020F0502020204030203" pitchFamily="34" charset="0"/>
              </a:rPr>
              <a:t>Maust DT, Petzold K, Strominger J, Kim HM, Bohnert ASB. Benzodiazepine Discontinuation and Mortality Among Patients Receiving Long-Term Benzodiazepine Therapy. JAMA </a:t>
            </a:r>
            <a:r>
              <a:rPr lang="en-US" sz="1600" i="1" spc="-59" dirty="0" err="1">
                <a:solidFill>
                  <a:srgbClr val="4280A5"/>
                </a:solidFill>
                <a:latin typeface="Lato" panose="020F0502020204030203" pitchFamily="34" charset="0"/>
                <a:ea typeface="Lato" panose="020F0502020204030203" pitchFamily="34" charset="0"/>
                <a:cs typeface="Lato" panose="020F0502020204030203" pitchFamily="34" charset="0"/>
              </a:rPr>
              <a:t>Netw</a:t>
            </a:r>
            <a:r>
              <a:rPr lang="en-US" sz="1600" i="1" spc="-59" dirty="0">
                <a:solidFill>
                  <a:srgbClr val="4280A5"/>
                </a:solidFill>
                <a:latin typeface="Lato" panose="020F0502020204030203" pitchFamily="34" charset="0"/>
                <a:ea typeface="Lato" panose="020F0502020204030203" pitchFamily="34" charset="0"/>
                <a:cs typeface="Lato" panose="020F0502020204030203" pitchFamily="34" charset="0"/>
              </a:rPr>
              <a:t> Open 2023;6:e2348557.</a:t>
            </a:r>
          </a:p>
        </p:txBody>
      </p:sp>
      <p:pic>
        <p:nvPicPr>
          <p:cNvPr id="6" name="Picture 5">
            <a:extLst>
              <a:ext uri="{FF2B5EF4-FFF2-40B4-BE49-F238E27FC236}">
                <a16:creationId xmlns:a16="http://schemas.microsoft.com/office/drawing/2014/main" id="{D1B2E5E2-D7B6-5520-05C0-601C30F839B6}"/>
              </a:ext>
            </a:extLst>
          </p:cNvPr>
          <p:cNvPicPr>
            <a:picLocks noChangeAspect="1"/>
          </p:cNvPicPr>
          <p:nvPr/>
        </p:nvPicPr>
        <p:blipFill>
          <a:blip r:embed="rId3"/>
          <a:stretch>
            <a:fillRect/>
          </a:stretch>
        </p:blipFill>
        <p:spPr>
          <a:xfrm>
            <a:off x="7290732" y="1600201"/>
            <a:ext cx="2748005" cy="3556241"/>
          </a:xfrm>
          <a:prstGeom prst="rect">
            <a:avLst/>
          </a:prstGeom>
          <a:ln>
            <a:solidFill>
              <a:schemeClr val="tx1"/>
            </a:solidFill>
          </a:ln>
        </p:spPr>
      </p:pic>
    </p:spTree>
    <p:extLst>
      <p:ext uri="{BB962C8B-B14F-4D97-AF65-F5344CB8AC3E}">
        <p14:creationId xmlns:p14="http://schemas.microsoft.com/office/powerpoint/2010/main" val="3990774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4A22B-20E1-FDF2-D26C-2BCF669EF7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D4B95-1EF7-0A4C-ED85-A5AE64259727}"/>
              </a:ext>
            </a:extLst>
          </p:cNvPr>
          <p:cNvSpPr>
            <a:spLocks noGrp="1"/>
          </p:cNvSpPr>
          <p:nvPr>
            <p:ph type="title"/>
          </p:nvPr>
        </p:nvSpPr>
        <p:spPr/>
        <p:txBody>
          <a:bodyPr>
            <a:normAutofit/>
          </a:bodyPr>
          <a:lstStyle/>
          <a:p>
            <a:r>
              <a:rPr lang="en-US"/>
              <a:t>Potential Risks of Discontinuation</a:t>
            </a:r>
          </a:p>
        </p:txBody>
      </p:sp>
      <p:sp>
        <p:nvSpPr>
          <p:cNvPr id="3" name="Text Placeholder 2">
            <a:extLst>
              <a:ext uri="{FF2B5EF4-FFF2-40B4-BE49-F238E27FC236}">
                <a16:creationId xmlns:a16="http://schemas.microsoft.com/office/drawing/2014/main" id="{7C84B170-C0E2-8048-3FFE-8BF7C97805C8}"/>
              </a:ext>
            </a:extLst>
          </p:cNvPr>
          <p:cNvSpPr>
            <a:spLocks noGrp="1"/>
          </p:cNvSpPr>
          <p:nvPr>
            <p:ph type="body" idx="1"/>
          </p:nvPr>
        </p:nvSpPr>
        <p:spPr>
          <a:xfrm>
            <a:off x="609600" y="1600201"/>
            <a:ext cx="5801032" cy="3699386"/>
          </a:xfrm>
        </p:spPr>
        <p:txBody>
          <a:bodyPr>
            <a:noAutofit/>
          </a:bodyPr>
          <a:lstStyle/>
          <a:p>
            <a:r>
              <a:rPr lang="en-US" sz="2200" dirty="0"/>
              <a:t>Main findings of this study were correlational, not causal</a:t>
            </a:r>
          </a:p>
          <a:p>
            <a:r>
              <a:rPr lang="en-US" sz="2200" dirty="0"/>
              <a:t>Many confounders limited the ability to interpret the results of the study</a:t>
            </a:r>
          </a:p>
          <a:p>
            <a:r>
              <a:rPr lang="en-US" sz="2200" dirty="0"/>
              <a:t>Dr. Maust was on the guideline committee; this study was discussed extensively and it was determined that while important, this study did not negate the overall literature, which generally points to risks for long-term BZD use that outweigh benefits</a:t>
            </a:r>
          </a:p>
        </p:txBody>
      </p:sp>
      <p:sp>
        <p:nvSpPr>
          <p:cNvPr id="5" name="TextBox 4">
            <a:extLst>
              <a:ext uri="{FF2B5EF4-FFF2-40B4-BE49-F238E27FC236}">
                <a16:creationId xmlns:a16="http://schemas.microsoft.com/office/drawing/2014/main" id="{62B550BC-6B46-F47C-9A96-9AD7BF61D276}"/>
              </a:ext>
            </a:extLst>
          </p:cNvPr>
          <p:cNvSpPr txBox="1"/>
          <p:nvPr/>
        </p:nvSpPr>
        <p:spPr>
          <a:xfrm>
            <a:off x="843534" y="5442364"/>
            <a:ext cx="10738866" cy="584775"/>
          </a:xfrm>
          <a:prstGeom prst="rect">
            <a:avLst/>
          </a:prstGeom>
          <a:noFill/>
        </p:spPr>
        <p:txBody>
          <a:bodyPr wrap="square">
            <a:spAutoFit/>
          </a:bodyPr>
          <a:lstStyle/>
          <a:p>
            <a:pPr marL="0" indent="0">
              <a:buNone/>
              <a:defRPr/>
            </a:pPr>
            <a:r>
              <a:rPr lang="en-US" sz="1600" i="1" spc="-59" dirty="0">
                <a:solidFill>
                  <a:srgbClr val="4280A5"/>
                </a:solidFill>
                <a:latin typeface="Lato" panose="020F0502020204030203" pitchFamily="34" charset="0"/>
                <a:ea typeface="Lato" panose="020F0502020204030203" pitchFamily="34" charset="0"/>
                <a:cs typeface="Lato" panose="020F0502020204030203" pitchFamily="34" charset="0"/>
              </a:rPr>
              <a:t>Maust DT, Petzold K, Strominger J, Kim HM, Bohnert ASB. Benzodiazepine Discontinuation and Mortality Among Patients Receiving Long-Term Benzodiazepine Therapy. JAMA </a:t>
            </a:r>
            <a:r>
              <a:rPr lang="en-US" sz="1600" i="1" spc="-59" dirty="0" err="1">
                <a:solidFill>
                  <a:srgbClr val="4280A5"/>
                </a:solidFill>
                <a:latin typeface="Lato" panose="020F0502020204030203" pitchFamily="34" charset="0"/>
                <a:ea typeface="Lato" panose="020F0502020204030203" pitchFamily="34" charset="0"/>
                <a:cs typeface="Lato" panose="020F0502020204030203" pitchFamily="34" charset="0"/>
              </a:rPr>
              <a:t>Netw</a:t>
            </a:r>
            <a:r>
              <a:rPr lang="en-US" sz="1600" i="1" spc="-59" dirty="0">
                <a:solidFill>
                  <a:srgbClr val="4280A5"/>
                </a:solidFill>
                <a:latin typeface="Lato" panose="020F0502020204030203" pitchFamily="34" charset="0"/>
                <a:ea typeface="Lato" panose="020F0502020204030203" pitchFamily="34" charset="0"/>
                <a:cs typeface="Lato" panose="020F0502020204030203" pitchFamily="34" charset="0"/>
              </a:rPr>
              <a:t> Open 2023;6:e2348557.</a:t>
            </a:r>
          </a:p>
        </p:txBody>
      </p:sp>
      <p:pic>
        <p:nvPicPr>
          <p:cNvPr id="4" name="Picture 3">
            <a:extLst>
              <a:ext uri="{FF2B5EF4-FFF2-40B4-BE49-F238E27FC236}">
                <a16:creationId xmlns:a16="http://schemas.microsoft.com/office/drawing/2014/main" id="{D2C475F2-D449-A93A-BF4A-25EF32627086}"/>
              </a:ext>
            </a:extLst>
          </p:cNvPr>
          <p:cNvPicPr>
            <a:picLocks noChangeAspect="1"/>
          </p:cNvPicPr>
          <p:nvPr/>
        </p:nvPicPr>
        <p:blipFill>
          <a:blip r:embed="rId3"/>
          <a:stretch>
            <a:fillRect/>
          </a:stretch>
        </p:blipFill>
        <p:spPr>
          <a:xfrm>
            <a:off x="6985932" y="1650879"/>
            <a:ext cx="2748005" cy="3556241"/>
          </a:xfrm>
          <a:prstGeom prst="rect">
            <a:avLst/>
          </a:prstGeom>
          <a:ln>
            <a:solidFill>
              <a:schemeClr val="tx1"/>
            </a:solidFill>
          </a:ln>
        </p:spPr>
      </p:pic>
    </p:spTree>
    <p:extLst>
      <p:ext uri="{BB962C8B-B14F-4D97-AF65-F5344CB8AC3E}">
        <p14:creationId xmlns:p14="http://schemas.microsoft.com/office/powerpoint/2010/main" val="2209953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E4C73-B04B-D223-1EE4-DBFBA14A5E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57845-0686-52FC-0223-95EB0E5FF7E5}"/>
              </a:ext>
            </a:extLst>
          </p:cNvPr>
          <p:cNvSpPr>
            <a:spLocks noGrp="1"/>
          </p:cNvSpPr>
          <p:nvPr>
            <p:ph type="title"/>
          </p:nvPr>
        </p:nvSpPr>
        <p:spPr/>
        <p:txBody>
          <a:bodyPr>
            <a:normAutofit/>
          </a:bodyPr>
          <a:lstStyle/>
          <a:p>
            <a:r>
              <a:rPr lang="en-US"/>
              <a:t>Partnering with Patients</a:t>
            </a:r>
          </a:p>
        </p:txBody>
      </p:sp>
      <p:sp>
        <p:nvSpPr>
          <p:cNvPr id="3" name="Text Placeholder 2">
            <a:extLst>
              <a:ext uri="{FF2B5EF4-FFF2-40B4-BE49-F238E27FC236}">
                <a16:creationId xmlns:a16="http://schemas.microsoft.com/office/drawing/2014/main" id="{F35BBCC5-E6DB-3558-5002-DEB7876C851E}"/>
              </a:ext>
            </a:extLst>
          </p:cNvPr>
          <p:cNvSpPr>
            <a:spLocks noGrp="1"/>
          </p:cNvSpPr>
          <p:nvPr>
            <p:ph type="body" idx="1"/>
          </p:nvPr>
        </p:nvSpPr>
        <p:spPr>
          <a:xfrm>
            <a:off x="977341" y="1417638"/>
            <a:ext cx="6928410" cy="1789015"/>
          </a:xfrm>
        </p:spPr>
        <p:txBody>
          <a:bodyPr>
            <a:noAutofit/>
          </a:bodyPr>
          <a:lstStyle/>
          <a:p>
            <a:pPr marL="342900"/>
            <a:r>
              <a:rPr lang="en-US" sz="2400" kern="100">
                <a:latin typeface="Aptos" panose="020B0004020202020204" pitchFamily="34" charset="0"/>
                <a:ea typeface="Aptos" panose="020B0004020202020204" pitchFamily="34" charset="0"/>
              </a:rPr>
              <a:t>Patient-centered</a:t>
            </a:r>
          </a:p>
          <a:p>
            <a:pPr marL="342900"/>
            <a:r>
              <a:rPr lang="en-US" sz="2400" kern="100">
                <a:effectLst/>
                <a:latin typeface="Aptos" panose="020B0004020202020204" pitchFamily="34" charset="0"/>
                <a:ea typeface="Aptos" panose="020B0004020202020204" pitchFamily="34" charset="0"/>
              </a:rPr>
              <a:t>Focus on education re BZD risks and benefits</a:t>
            </a:r>
          </a:p>
          <a:p>
            <a:pPr marL="342900"/>
            <a:r>
              <a:rPr lang="en-US" sz="2400" kern="100">
                <a:latin typeface="Aptos" panose="020B0004020202020204" pitchFamily="34" charset="0"/>
                <a:ea typeface="Aptos" panose="020B0004020202020204" pitchFamily="34" charset="0"/>
              </a:rPr>
              <a:t>Discuss alternative options for symptom management</a:t>
            </a:r>
            <a:endParaRPr lang="en-US" sz="2400" kern="100">
              <a:effectLst/>
              <a:latin typeface="Aptos" panose="020B0004020202020204" pitchFamily="34" charset="0"/>
              <a:ea typeface="Aptos" panose="020B0004020202020204" pitchFamily="34" charset="0"/>
            </a:endParaRPr>
          </a:p>
        </p:txBody>
      </p:sp>
      <p:sp>
        <p:nvSpPr>
          <p:cNvPr id="6" name="TextBox 5">
            <a:extLst>
              <a:ext uri="{FF2B5EF4-FFF2-40B4-BE49-F238E27FC236}">
                <a16:creationId xmlns:a16="http://schemas.microsoft.com/office/drawing/2014/main" id="{DC8E81A8-435A-6A6E-B24A-29500FFF7C24}"/>
              </a:ext>
            </a:extLst>
          </p:cNvPr>
          <p:cNvSpPr txBox="1"/>
          <p:nvPr/>
        </p:nvSpPr>
        <p:spPr>
          <a:xfrm>
            <a:off x="977341" y="3581400"/>
            <a:ext cx="6928410" cy="2308324"/>
          </a:xfrm>
          <a:prstGeom prst="rect">
            <a:avLst/>
          </a:prstGeom>
          <a:noFill/>
          <a:ln>
            <a:solidFill>
              <a:schemeClr val="tx1"/>
            </a:solidFill>
          </a:ln>
        </p:spPr>
        <p:txBody>
          <a:bodyPr wrap="square">
            <a:spAutoFit/>
          </a:bodyPr>
          <a:lstStyle/>
          <a:p>
            <a:pPr marL="0" indent="0">
              <a:buNone/>
            </a:pPr>
            <a:r>
              <a:rPr lang="en-US" sz="2400" b="1" kern="100">
                <a:effectLst/>
                <a:latin typeface="Aptos" panose="020B0004020202020204" pitchFamily="34" charset="0"/>
                <a:ea typeface="Aptos" panose="020B0004020202020204" pitchFamily="34" charset="0"/>
              </a:rPr>
              <a:t>The recommendations in this Guideline should be interpreted in the context of shared decision-making with patients.</a:t>
            </a:r>
            <a:r>
              <a:rPr lang="en-US" sz="2400" kern="100">
                <a:effectLst/>
                <a:latin typeface="Aptos" panose="020B0004020202020204" pitchFamily="34" charset="0"/>
                <a:ea typeface="Aptos" panose="020B0004020202020204" pitchFamily="34" charset="0"/>
              </a:rPr>
              <a:t> In other words, when a recommendation says, “clinicians should consider,” it should be understood to include “in partnership with the patient.”</a:t>
            </a:r>
            <a:endParaRPr lang="en-US" sz="2400" kern="100">
              <a:effectLst/>
              <a:latin typeface="Times New Roman" panose="02020603050405020304" pitchFamily="18" charset="0"/>
              <a:ea typeface="Aptos" panose="020B0004020202020204" pitchFamily="34" charset="0"/>
            </a:endParaRPr>
          </a:p>
        </p:txBody>
      </p:sp>
      <p:pic>
        <p:nvPicPr>
          <p:cNvPr id="7" name="Picture 6">
            <a:extLst>
              <a:ext uri="{FF2B5EF4-FFF2-40B4-BE49-F238E27FC236}">
                <a16:creationId xmlns:a16="http://schemas.microsoft.com/office/drawing/2014/main" id="{84F7AC73-6A97-1227-1AA1-CF74331A7D1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3527" r="13527"/>
          <a:stretch/>
        </p:blipFill>
        <p:spPr>
          <a:xfrm>
            <a:off x="8184032" y="1363760"/>
            <a:ext cx="3293593" cy="4525964"/>
          </a:xfrm>
          <a:prstGeom prst="rect">
            <a:avLst/>
          </a:prstGeom>
          <a:noFill/>
        </p:spPr>
      </p:pic>
    </p:spTree>
    <p:extLst>
      <p:ext uri="{BB962C8B-B14F-4D97-AF65-F5344CB8AC3E}">
        <p14:creationId xmlns:p14="http://schemas.microsoft.com/office/powerpoint/2010/main" val="3458947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8C56D-437F-3817-039D-D2D23F50EA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34806-D6DD-5D20-2062-854CFA9C35B2}"/>
              </a:ext>
            </a:extLst>
          </p:cNvPr>
          <p:cNvSpPr>
            <a:spLocks noGrp="1"/>
          </p:cNvSpPr>
          <p:nvPr>
            <p:ph type="title"/>
          </p:nvPr>
        </p:nvSpPr>
        <p:spPr/>
        <p:txBody>
          <a:bodyPr>
            <a:normAutofit fontScale="90000"/>
          </a:bodyPr>
          <a:lstStyle/>
          <a:p>
            <a:r>
              <a:rPr lang="en-US" sz="4400" b="1" i="1" kern="100">
                <a:effectLst/>
                <a:latin typeface="Aptos" panose="020B0004020202020204" pitchFamily="34" charset="0"/>
                <a:ea typeface="Yu Gothic Light" panose="020B0300000000000000" pitchFamily="34" charset="-128"/>
                <a:cs typeface="Times New Roman" panose="02020603050405020304" pitchFamily="18" charset="0"/>
              </a:rPr>
              <a:t>Recommendation for Partnering with Patients</a:t>
            </a:r>
            <a:endParaRPr lang="en-US"/>
          </a:p>
        </p:txBody>
      </p:sp>
      <p:sp>
        <p:nvSpPr>
          <p:cNvPr id="3" name="Text Placeholder 2">
            <a:extLst>
              <a:ext uri="{FF2B5EF4-FFF2-40B4-BE49-F238E27FC236}">
                <a16:creationId xmlns:a16="http://schemas.microsoft.com/office/drawing/2014/main" id="{AB720580-7259-F7FC-C7D5-8628EE9D91B1}"/>
              </a:ext>
            </a:extLst>
          </p:cNvPr>
          <p:cNvSpPr>
            <a:spLocks noGrp="1"/>
          </p:cNvSpPr>
          <p:nvPr>
            <p:ph type="body" idx="1"/>
          </p:nvPr>
        </p:nvSpPr>
        <p:spPr/>
        <p:txBody>
          <a:bodyPr>
            <a:normAutofit/>
          </a:bodyPr>
          <a:lstStyle/>
          <a:p>
            <a:pPr>
              <a:spcBef>
                <a:spcPts val="600"/>
              </a:spcBef>
              <a:spcAft>
                <a:spcPts val="1200"/>
              </a:spcAft>
            </a:pPr>
            <a:r>
              <a:rPr lang="en-US" sz="2400" kern="100">
                <a:effectLst/>
                <a:latin typeface="Aptos" panose="020B0004020202020204" pitchFamily="34" charset="0"/>
                <a:ea typeface="Aptos" panose="020B0004020202020204" pitchFamily="34" charset="0"/>
              </a:rPr>
              <a:t>Clinicians should develop the BZD tapering strategy in coordination with patients and their care partners in a shared decision-making process whenever possible (</a:t>
            </a:r>
            <a:r>
              <a:rPr lang="en-US" sz="2400" i="1" kern="100">
                <a:solidFill>
                  <a:srgbClr val="BF4E14"/>
                </a:solidFill>
                <a:effectLst/>
                <a:latin typeface="Aptos" panose="020B0004020202020204" pitchFamily="34" charset="0"/>
                <a:ea typeface="Aptos" panose="020B0004020202020204" pitchFamily="34" charset="0"/>
              </a:rPr>
              <a:t>Clinical Consensus</a:t>
            </a:r>
            <a:r>
              <a:rPr lang="en-US" sz="2400" kern="100">
                <a:effectLst/>
                <a:latin typeface="Aptos" panose="020B0004020202020204" pitchFamily="34" charset="0"/>
                <a:ea typeface="Aptos" panose="020B0004020202020204" pitchFamily="34" charset="0"/>
              </a:rPr>
              <a:t>, Strong Recommendation).</a:t>
            </a:r>
            <a:endParaRPr lang="en-US" sz="2400" kern="100">
              <a:effectLst/>
              <a:latin typeface="Times New Roman" panose="02020603050405020304" pitchFamily="18" charset="0"/>
              <a:ea typeface="Aptos" panose="020B0004020202020204" pitchFamily="34" charset="0"/>
            </a:endParaRPr>
          </a:p>
          <a:p>
            <a:pPr marL="114300" indent="0">
              <a:lnSpc>
                <a:spcPct val="100000"/>
              </a:lnSpc>
              <a:spcBef>
                <a:spcPts val="600"/>
              </a:spcBef>
              <a:spcAft>
                <a:spcPts val="1200"/>
              </a:spcAft>
              <a:buNone/>
            </a:pPr>
            <a:endParaRPr lang="en-US" sz="2400" kern="100">
              <a:effectLst/>
              <a:latin typeface="Times New Roman" panose="02020603050405020304" pitchFamily="18" charset="0"/>
              <a:ea typeface="Aptos" panose="020B0004020202020204" pitchFamily="34" charset="0"/>
            </a:endParaRPr>
          </a:p>
        </p:txBody>
      </p:sp>
      <p:sp>
        <p:nvSpPr>
          <p:cNvPr id="4" name="TextBox 3">
            <a:extLst>
              <a:ext uri="{FF2B5EF4-FFF2-40B4-BE49-F238E27FC236}">
                <a16:creationId xmlns:a16="http://schemas.microsoft.com/office/drawing/2014/main" id="{602B8975-DB93-3453-9C32-34ABFC2C7A42}"/>
              </a:ext>
            </a:extLst>
          </p:cNvPr>
          <p:cNvSpPr txBox="1"/>
          <p:nvPr/>
        </p:nvSpPr>
        <p:spPr>
          <a:xfrm>
            <a:off x="2456122" y="3244702"/>
            <a:ext cx="727089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1B39C654-4144-8FE2-D2AF-81DCE984AAED}"/>
              </a:ext>
            </a:extLst>
          </p:cNvPr>
          <p:cNvSpPr txBox="1"/>
          <p:nvPr/>
        </p:nvSpPr>
        <p:spPr>
          <a:xfrm>
            <a:off x="2252330" y="3244701"/>
            <a:ext cx="7678478" cy="193899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ptos"/>
              </a:rPr>
              <a:t>Implementation Considerations:</a:t>
            </a:r>
          </a:p>
          <a:p>
            <a:pPr marL="285750" indent="-285750">
              <a:buChar char="•"/>
            </a:pPr>
            <a:r>
              <a:rPr lang="en-US" sz="2000">
                <a:latin typeface="Aptos"/>
              </a:rPr>
              <a:t>Clinicians can consider utilizing educational resources when developing BZD tapering strategies with patients. </a:t>
            </a:r>
          </a:p>
          <a:p>
            <a:pPr marL="285750" indent="-285750">
              <a:buChar char="•"/>
            </a:pPr>
            <a:r>
              <a:rPr lang="en-US" sz="2000">
                <a:latin typeface="Aptos"/>
              </a:rPr>
              <a:t>Clinicians can consider utilizing a motivational interviewing (MI) framework, which is patient-centered and seeks to involve patients in resolving ambivalence to change. </a:t>
            </a:r>
          </a:p>
        </p:txBody>
      </p:sp>
    </p:spTree>
    <p:extLst>
      <p:ext uri="{BB962C8B-B14F-4D97-AF65-F5344CB8AC3E}">
        <p14:creationId xmlns:p14="http://schemas.microsoft.com/office/powerpoint/2010/main" val="3850587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60CD0-4337-B405-AD13-667E914D5C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900023-690E-F017-C1DF-05CABC05E94F}"/>
              </a:ext>
            </a:extLst>
          </p:cNvPr>
          <p:cNvSpPr>
            <a:spLocks noGrp="1"/>
          </p:cNvSpPr>
          <p:nvPr>
            <p:ph type="title"/>
          </p:nvPr>
        </p:nvSpPr>
        <p:spPr/>
        <p:txBody>
          <a:bodyPr>
            <a:normAutofit fontScale="90000"/>
          </a:bodyPr>
          <a:lstStyle/>
          <a:p>
            <a:r>
              <a:rPr lang="en-US" sz="44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Considerations for Tapering Benzodiazepines</a:t>
            </a:r>
            <a:endParaRPr lang="en-US"/>
          </a:p>
        </p:txBody>
      </p:sp>
      <p:sp>
        <p:nvSpPr>
          <p:cNvPr id="3" name="Text Placeholder 2">
            <a:extLst>
              <a:ext uri="{FF2B5EF4-FFF2-40B4-BE49-F238E27FC236}">
                <a16:creationId xmlns:a16="http://schemas.microsoft.com/office/drawing/2014/main" id="{B98BB6E7-138B-56D8-41EB-0DFD9E6B4C7C}"/>
              </a:ext>
            </a:extLst>
          </p:cNvPr>
          <p:cNvSpPr>
            <a:spLocks noGrp="1"/>
          </p:cNvSpPr>
          <p:nvPr>
            <p:ph type="body" idx="1"/>
          </p:nvPr>
        </p:nvSpPr>
        <p:spPr/>
        <p:txBody>
          <a:bodyPr>
            <a:normAutofit/>
          </a:bodyPr>
          <a:lstStyle/>
          <a:p>
            <a:pPr>
              <a:lnSpc>
                <a:spcPct val="100000"/>
              </a:lnSpc>
              <a:spcBef>
                <a:spcPts val="600"/>
              </a:spcBef>
              <a:spcAft>
                <a:spcPts val="1200"/>
              </a:spcAft>
            </a:pPr>
            <a:r>
              <a:rPr lang="en-US" sz="2400" kern="100" dirty="0">
                <a:effectLst/>
                <a:latin typeface="Aptos" panose="020B0004020202020204" pitchFamily="34" charset="0"/>
                <a:ea typeface="Aptos" panose="020B0004020202020204" pitchFamily="34" charset="0"/>
              </a:rPr>
              <a:t>Clinicians should ideally assess the risks and benefits of ongoing BZD prescribing at least every 3 months for each patient taking BZD medications (</a:t>
            </a:r>
            <a:r>
              <a:rPr lang="en-US" sz="2400" i="1" kern="100" dirty="0">
                <a:solidFill>
                  <a:srgbClr val="BF4E14"/>
                </a:solidFill>
                <a:effectLst/>
                <a:latin typeface="Aptos" panose="020B0004020202020204" pitchFamily="34" charset="0"/>
                <a:ea typeface="Aptos" panose="020B0004020202020204" pitchFamily="34" charset="0"/>
              </a:rPr>
              <a:t>Clinical Consensus</a:t>
            </a:r>
            <a:r>
              <a:rPr lang="en-US" sz="2400" kern="100" dirty="0">
                <a:effectLst/>
                <a:latin typeface="Aptos" panose="020B0004020202020204" pitchFamily="34" charset="0"/>
                <a:ea typeface="Aptos" panose="020B0004020202020204" pitchFamily="34" charset="0"/>
              </a:rPr>
              <a:t>, Strong Recommendation).</a:t>
            </a:r>
            <a:endParaRPr lang="en-US" sz="2400" kern="100" dirty="0">
              <a:effectLst/>
              <a:latin typeface="Times New Roman" panose="02020603050405020304" pitchFamily="18" charset="0"/>
              <a:ea typeface="Aptos" panose="020B0004020202020204" pitchFamily="34" charset="0"/>
            </a:endParaRPr>
          </a:p>
          <a:p>
            <a:pPr lvl="1">
              <a:lnSpc>
                <a:spcPct val="100000"/>
              </a:lnSpc>
            </a:pPr>
            <a:r>
              <a:rPr lang="en-US" sz="2400" kern="100" dirty="0">
                <a:effectLst/>
                <a:latin typeface="Aptos" panose="020B0004020202020204" pitchFamily="34" charset="0"/>
                <a:ea typeface="Aptos" panose="020B0004020202020204" pitchFamily="34" charset="0"/>
              </a:rPr>
              <a:t>At a minimum, clinicians should assess the risks and benefits with each new BZD prescription or BZD prescription renewal (</a:t>
            </a:r>
            <a:r>
              <a:rPr lang="en-US" sz="2400" i="1" kern="100" dirty="0">
                <a:solidFill>
                  <a:srgbClr val="BF4E14"/>
                </a:solidFill>
                <a:effectLst/>
                <a:latin typeface="Aptos" panose="020B0004020202020204" pitchFamily="34" charset="0"/>
                <a:ea typeface="Aptos" panose="020B0004020202020204" pitchFamily="34" charset="0"/>
              </a:rPr>
              <a:t>Clinical Consensus</a:t>
            </a:r>
            <a:r>
              <a:rPr lang="en-US" sz="2400" kern="100" dirty="0">
                <a:effectLst/>
                <a:latin typeface="Aptos" panose="020B0004020202020204" pitchFamily="34" charset="0"/>
                <a:ea typeface="Aptos" panose="020B0004020202020204" pitchFamily="34" charset="0"/>
              </a:rPr>
              <a:t>, Strong Recommendation).</a:t>
            </a:r>
            <a:endParaRPr lang="en-US" sz="2400" kern="100" dirty="0">
              <a:effectLst/>
              <a:latin typeface="Times New Roman" panose="02020603050405020304" pitchFamily="18" charset="0"/>
              <a:ea typeface="Aptos" panose="020B0004020202020204" pitchFamily="34" charset="0"/>
            </a:endParaRPr>
          </a:p>
          <a:p>
            <a:pPr lvl="1">
              <a:lnSpc>
                <a:spcPct val="100000"/>
              </a:lnSpc>
              <a:spcBef>
                <a:spcPts val="600"/>
              </a:spcBef>
              <a:spcAft>
                <a:spcPts val="1200"/>
              </a:spcAft>
            </a:pPr>
            <a:r>
              <a:rPr lang="en-US" sz="2400" kern="100" dirty="0">
                <a:effectLst/>
                <a:latin typeface="Aptos" panose="020B0004020202020204" pitchFamily="34" charset="0"/>
                <a:ea typeface="Aptos" panose="020B0004020202020204" pitchFamily="34" charset="0"/>
              </a:rPr>
              <a:t>Clinicians should review the information in the relevant prescription drug monitoring programs (PDMP) as part of the risk–benefit assessment (</a:t>
            </a:r>
            <a:r>
              <a:rPr lang="en-US" sz="2400" i="1" kern="100" dirty="0">
                <a:solidFill>
                  <a:srgbClr val="BF4E14"/>
                </a:solidFill>
                <a:effectLst/>
                <a:latin typeface="Aptos" panose="020B0004020202020204" pitchFamily="34" charset="0"/>
                <a:ea typeface="Aptos" panose="020B0004020202020204" pitchFamily="34" charset="0"/>
              </a:rPr>
              <a:t>Clinical Consensus</a:t>
            </a:r>
            <a:r>
              <a:rPr lang="en-US" sz="2400" kern="100" dirty="0">
                <a:effectLst/>
                <a:latin typeface="Aptos" panose="020B0004020202020204" pitchFamily="34" charset="0"/>
                <a:ea typeface="Aptos" panose="020B0004020202020204" pitchFamily="34" charset="0"/>
              </a:rPr>
              <a:t>, Strong Recommendation).</a:t>
            </a:r>
            <a:endParaRPr lang="en-US" sz="24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10781354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5C4D39C-7D6E-F8CD-EA29-F286F180CAC5}"/>
              </a:ext>
            </a:extLst>
          </p:cNvPr>
          <p:cNvSpPr>
            <a:spLocks noGrp="1"/>
          </p:cNvSpPr>
          <p:nvPr>
            <p:ph type="title"/>
          </p:nvPr>
        </p:nvSpPr>
        <p:spPr>
          <a:xfrm>
            <a:off x="240145" y="274638"/>
            <a:ext cx="11850255" cy="1143000"/>
          </a:xfrm>
        </p:spPr>
        <p:txBody>
          <a:bodyPr>
            <a:noAutofit/>
          </a:bodyPr>
          <a:lstStyle/>
          <a:p>
            <a:r>
              <a:rPr lang="en-US" sz="3200"/>
              <a:t>Potential Benefits and Risks of Continued BZD Use and BZD Tapering </a:t>
            </a:r>
          </a:p>
        </p:txBody>
      </p:sp>
      <p:sp>
        <p:nvSpPr>
          <p:cNvPr id="3" name="Text Placeholder 2">
            <a:extLst>
              <a:ext uri="{FF2B5EF4-FFF2-40B4-BE49-F238E27FC236}">
                <a16:creationId xmlns:a16="http://schemas.microsoft.com/office/drawing/2014/main" id="{458FC934-9F77-97FF-917F-F012591DA702}"/>
              </a:ext>
            </a:extLst>
          </p:cNvPr>
          <p:cNvSpPr>
            <a:spLocks noGrp="1"/>
          </p:cNvSpPr>
          <p:nvPr>
            <p:ph type="body" idx="1"/>
          </p:nvPr>
        </p:nvSpPr>
        <p:spPr/>
        <p:txBody>
          <a:bodyPr/>
          <a:lstStyle/>
          <a:p>
            <a:endParaRPr lang="en-US"/>
          </a:p>
          <a:p>
            <a:pPr marL="114300" indent="0">
              <a:buNone/>
            </a:pPr>
            <a:endParaRPr lang="en-US"/>
          </a:p>
        </p:txBody>
      </p:sp>
      <p:graphicFrame>
        <p:nvGraphicFramePr>
          <p:cNvPr id="12" name="Content Placeholder 7">
            <a:extLst>
              <a:ext uri="{FF2B5EF4-FFF2-40B4-BE49-F238E27FC236}">
                <a16:creationId xmlns:a16="http://schemas.microsoft.com/office/drawing/2014/main" id="{D0130704-7BA2-B243-0885-EFDDC8B415F5}"/>
              </a:ext>
            </a:extLst>
          </p:cNvPr>
          <p:cNvGraphicFramePr>
            <a:graphicFrameLocks/>
          </p:cNvGraphicFramePr>
          <p:nvPr>
            <p:extLst>
              <p:ext uri="{D42A27DB-BD31-4B8C-83A1-F6EECF244321}">
                <p14:modId xmlns:p14="http://schemas.microsoft.com/office/powerpoint/2010/main" val="3059570110"/>
              </p:ext>
            </p:extLst>
          </p:nvPr>
        </p:nvGraphicFramePr>
        <p:xfrm>
          <a:off x="743528" y="1124586"/>
          <a:ext cx="10704944" cy="5001578"/>
        </p:xfrm>
        <a:graphic>
          <a:graphicData uri="http://schemas.openxmlformats.org/drawingml/2006/table">
            <a:tbl>
              <a:tblPr firstRow="1" firstCol="1" bandRow="1">
                <a:tableStyleId>{5C22544A-7EE6-4342-B048-85BDC9FD1C3A}</a:tableStyleId>
              </a:tblPr>
              <a:tblGrid>
                <a:gridCol w="2977536">
                  <a:extLst>
                    <a:ext uri="{9D8B030D-6E8A-4147-A177-3AD203B41FA5}">
                      <a16:colId xmlns:a16="http://schemas.microsoft.com/office/drawing/2014/main" val="129333666"/>
                    </a:ext>
                  </a:extLst>
                </a:gridCol>
                <a:gridCol w="4076326">
                  <a:extLst>
                    <a:ext uri="{9D8B030D-6E8A-4147-A177-3AD203B41FA5}">
                      <a16:colId xmlns:a16="http://schemas.microsoft.com/office/drawing/2014/main" val="2927371481"/>
                    </a:ext>
                  </a:extLst>
                </a:gridCol>
                <a:gridCol w="3651082">
                  <a:extLst>
                    <a:ext uri="{9D8B030D-6E8A-4147-A177-3AD203B41FA5}">
                      <a16:colId xmlns:a16="http://schemas.microsoft.com/office/drawing/2014/main" val="1255685594"/>
                    </a:ext>
                  </a:extLst>
                </a:gridCol>
              </a:tblGrid>
              <a:tr h="296290">
                <a:tc>
                  <a:txBody>
                    <a:bodyPr/>
                    <a:lstStyle/>
                    <a:p>
                      <a:pPr marL="0" marR="0" algn="ctr">
                        <a:lnSpc>
                          <a:spcPct val="115000"/>
                        </a:lnSpc>
                        <a:buNone/>
                      </a:pPr>
                      <a:r>
                        <a:rPr lang="en-CA" sz="2000" kern="100">
                          <a:effectLst/>
                          <a:latin typeface="Lato" panose="020F0502020204030203" pitchFamily="34" charset="0"/>
                          <a:ea typeface="Lato" panose="020F0502020204030203" pitchFamily="34" charset="0"/>
                          <a:cs typeface="Lato" panose="020F0502020204030203" pitchFamily="34" charset="0"/>
                        </a:rPr>
                        <a:t>+ Potential Benefits</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40738" marR="40738" marT="0" marB="0">
                    <a:solidFill>
                      <a:srgbClr val="727780"/>
                    </a:solidFill>
                  </a:tcPr>
                </a:tc>
                <a:tc gridSpan="2">
                  <a:txBody>
                    <a:bodyPr/>
                    <a:lstStyle/>
                    <a:p>
                      <a:pPr marL="0" marR="0" algn="ctr">
                        <a:lnSpc>
                          <a:spcPct val="115000"/>
                        </a:lnSpc>
                        <a:buNone/>
                      </a:pPr>
                      <a:r>
                        <a:rPr lang="en-CA" sz="2000" kern="100">
                          <a:effectLst/>
                          <a:latin typeface="Lato" panose="020F0502020204030203" pitchFamily="34" charset="0"/>
                          <a:ea typeface="Lato" panose="020F0502020204030203" pitchFamily="34" charset="0"/>
                          <a:cs typeface="Lato" panose="020F0502020204030203" pitchFamily="34" charset="0"/>
                        </a:rPr>
                        <a:t>- Potential Risks</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40738" marR="40738" marT="0" marB="0">
                    <a:solidFill>
                      <a:srgbClr val="4280A5"/>
                    </a:solidFill>
                  </a:tcPr>
                </a:tc>
                <a:tc hMerge="1">
                  <a:txBody>
                    <a:bodyPr/>
                    <a:lstStyle/>
                    <a:p>
                      <a:endParaRPr lang="en-US"/>
                    </a:p>
                  </a:txBody>
                  <a:tcPr/>
                </a:tc>
                <a:extLst>
                  <a:ext uri="{0D108BD9-81ED-4DB2-BD59-A6C34878D82A}">
                    <a16:rowId xmlns:a16="http://schemas.microsoft.com/office/drawing/2014/main" val="2182380494"/>
                  </a:ext>
                </a:extLst>
              </a:tr>
              <a:tr h="266674">
                <a:tc>
                  <a:txBody>
                    <a:bodyPr/>
                    <a:lstStyle/>
                    <a:p>
                      <a:pPr marL="0" marR="0" algn="ctr">
                        <a:lnSpc>
                          <a:spcPct val="115000"/>
                        </a:lnSpc>
                        <a:buNone/>
                      </a:pPr>
                      <a:r>
                        <a:rPr lang="en-CA" sz="1800" kern="100">
                          <a:solidFill>
                            <a:schemeClr val="tx1"/>
                          </a:solidFill>
                          <a:effectLst/>
                          <a:latin typeface="Lato" panose="020F0502020204030203" pitchFamily="34" charset="0"/>
                          <a:ea typeface="Lato" panose="020F0502020204030203" pitchFamily="34" charset="0"/>
                          <a:cs typeface="Lato" panose="020F0502020204030203" pitchFamily="34" charset="0"/>
                        </a:rPr>
                        <a:t>BZD Use</a:t>
                      </a:r>
                      <a:endParaRPr lang="en-US" sz="1800" kern="1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0738" marR="40738" marT="0" marB="0">
                    <a:solidFill>
                      <a:srgbClr val="727780">
                        <a:alpha val="49507"/>
                      </a:srgbClr>
                    </a:solidFill>
                  </a:tcPr>
                </a:tc>
                <a:tc>
                  <a:txBody>
                    <a:bodyPr/>
                    <a:lstStyle/>
                    <a:p>
                      <a:pPr marL="0" marR="0" algn="ctr">
                        <a:lnSpc>
                          <a:spcPct val="115000"/>
                        </a:lnSpc>
                        <a:buNone/>
                      </a:pPr>
                      <a:r>
                        <a:rPr lang="en-CA" sz="1800" b="1" kern="100">
                          <a:solidFill>
                            <a:schemeClr val="tx1"/>
                          </a:solidFill>
                          <a:effectLst/>
                          <a:latin typeface="Lato" panose="020F0502020204030203" pitchFamily="34" charset="0"/>
                          <a:ea typeface="Lato" panose="020F0502020204030203" pitchFamily="34" charset="0"/>
                          <a:cs typeface="Lato" panose="020F0502020204030203" pitchFamily="34" charset="0"/>
                        </a:rPr>
                        <a:t>BZD Use</a:t>
                      </a:r>
                      <a:endParaRPr lang="en-US" sz="1800" b="1" kern="1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0738" marR="40738" marT="0" marB="0">
                    <a:solidFill>
                      <a:srgbClr val="4280A5">
                        <a:alpha val="60000"/>
                      </a:srgbClr>
                    </a:solidFill>
                  </a:tcPr>
                </a:tc>
                <a:tc>
                  <a:txBody>
                    <a:bodyPr/>
                    <a:lstStyle/>
                    <a:p>
                      <a:pPr marL="0" marR="0" algn="ctr">
                        <a:lnSpc>
                          <a:spcPct val="115000"/>
                        </a:lnSpc>
                        <a:buNone/>
                      </a:pPr>
                      <a:r>
                        <a:rPr lang="en-CA" sz="1800" b="1" kern="100">
                          <a:solidFill>
                            <a:schemeClr val="tx1"/>
                          </a:solidFill>
                          <a:effectLst/>
                          <a:latin typeface="Lato" panose="020F0502020204030203" pitchFamily="34" charset="0"/>
                          <a:ea typeface="Lato" panose="020F0502020204030203" pitchFamily="34" charset="0"/>
                          <a:cs typeface="Lato" panose="020F0502020204030203" pitchFamily="34" charset="0"/>
                        </a:rPr>
                        <a:t>BZD Taper</a:t>
                      </a:r>
                      <a:endParaRPr lang="en-US" sz="1800" b="1" kern="1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40738" marR="40738" marT="0" marB="0">
                    <a:solidFill>
                      <a:srgbClr val="4280A5">
                        <a:alpha val="60000"/>
                      </a:srgbClr>
                    </a:solidFill>
                  </a:tcPr>
                </a:tc>
                <a:extLst>
                  <a:ext uri="{0D108BD9-81ED-4DB2-BD59-A6C34878D82A}">
                    <a16:rowId xmlns:a16="http://schemas.microsoft.com/office/drawing/2014/main" val="2379181697"/>
                  </a:ext>
                </a:extLst>
              </a:tr>
              <a:tr h="4111979">
                <a:tc>
                  <a:txBody>
                    <a:bodyPr/>
                    <a:lstStyle/>
                    <a:p>
                      <a:pPr marL="461963" marR="0" lvl="0" indent="-225425">
                        <a:lnSpc>
                          <a:spcPts val="1820"/>
                        </a:lnSpc>
                        <a:spcBef>
                          <a:spcPts val="200"/>
                        </a:spcBef>
                        <a:spcAft>
                          <a:spcPts val="200"/>
                        </a:spcAft>
                        <a:buFont typeface="Symbol" panose="05050102010706020507" pitchFamily="18" charset="2"/>
                        <a:buChar char=""/>
                        <a:tabLst/>
                      </a:pPr>
                      <a:r>
                        <a:rPr lang="en-CA" sz="1600" b="0" kern="100">
                          <a:solidFill>
                            <a:sysClr val="windowText" lastClr="000000"/>
                          </a:solidFill>
                          <a:effectLst/>
                          <a:latin typeface="Lato" panose="020F0502020204030203" pitchFamily="34" charset="0"/>
                          <a:ea typeface="Lato" panose="020F0502020204030203" pitchFamily="34" charset="0"/>
                          <a:cs typeface="Lato" panose="020F0502020204030203" pitchFamily="34" charset="0"/>
                        </a:rPr>
                        <a:t>Effectiveness in managing a patient’s mental and physical health condition(s)</a:t>
                      </a:r>
                      <a:endParaRPr lang="en-US" sz="1600" b="0" kern="100">
                        <a:solidFill>
                          <a:sysClr val="windowText" lastClr="000000"/>
                        </a:solidFill>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b="0" kern="100">
                          <a:solidFill>
                            <a:sysClr val="windowText" lastClr="000000"/>
                          </a:solidFill>
                          <a:effectLst/>
                          <a:latin typeface="Lato" panose="020F0502020204030203" pitchFamily="34" charset="0"/>
                          <a:ea typeface="Lato" panose="020F0502020204030203" pitchFamily="34" charset="0"/>
                          <a:cs typeface="Lato" panose="020F0502020204030203" pitchFamily="34" charset="0"/>
                        </a:rPr>
                        <a:t>Related functional improvements</a:t>
                      </a:r>
                      <a:endParaRPr lang="en-US" sz="1600" b="0" kern="100">
                        <a:solidFill>
                          <a:sysClr val="windowText" lastClr="000000"/>
                        </a:solidFill>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b="0" kern="100">
                          <a:solidFill>
                            <a:sysClr val="windowText" lastClr="000000"/>
                          </a:solidFill>
                          <a:effectLst/>
                          <a:latin typeface="Lato" panose="020F0502020204030203" pitchFamily="34" charset="0"/>
                          <a:ea typeface="Lato" panose="020F0502020204030203" pitchFamily="34" charset="0"/>
                          <a:cs typeface="Lato" panose="020F0502020204030203" pitchFamily="34" charset="0"/>
                        </a:rPr>
                        <a:t>Quality of life improvements</a:t>
                      </a:r>
                      <a:endParaRPr lang="en-US" sz="1600" b="0" kern="100">
                        <a:solidFill>
                          <a:sysClr val="windowText" lastClr="000000"/>
                        </a:solidFill>
                        <a:effectLst/>
                        <a:latin typeface="Lato" panose="020F0502020204030203" pitchFamily="34" charset="0"/>
                        <a:ea typeface="Lato" panose="020F0502020204030203" pitchFamily="34" charset="0"/>
                        <a:cs typeface="Lato" panose="020F0502020204030203" pitchFamily="34" charset="0"/>
                      </a:endParaRPr>
                    </a:p>
                  </a:txBody>
                  <a:tcPr marL="40738" marT="91440" marB="91440">
                    <a:solidFill>
                      <a:srgbClr val="727780">
                        <a:alpha val="15000"/>
                      </a:srgbClr>
                    </a:solidFill>
                  </a:tcPr>
                </a:tc>
                <a:tc>
                  <a:txBody>
                    <a:bodyPr/>
                    <a:lstStyle/>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Oversedation, including consideration of use with other sedating medications, alcohol, or other drugs </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Falls and related injuries</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Memory and cognitive impacts</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Motor vehicle accidents</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Medical safety concerns (e.g., medication interactions)</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Impacts on co-occurring mental and physical health conditions</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Disrupted sleep patterns</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Diversion</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Substance use disorder</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Overdose</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Fetal harm</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Suicidality</a:t>
                      </a:r>
                      <a:endParaRPr lang="en-US" sz="1600" kern="100">
                        <a:effectLst/>
                        <a:latin typeface="Lato" panose="020F0502020204030203" pitchFamily="34" charset="0"/>
                        <a:ea typeface="Lato" panose="020F0502020204030203" pitchFamily="34" charset="0"/>
                        <a:cs typeface="Lato" panose="020F0502020204030203" pitchFamily="34" charset="0"/>
                      </a:endParaRPr>
                    </a:p>
                  </a:txBody>
                  <a:tcPr marL="40738" marT="91440" marB="91440">
                    <a:solidFill>
                      <a:srgbClr val="4280A5">
                        <a:alpha val="15000"/>
                      </a:srgbClr>
                    </a:solidFill>
                  </a:tcPr>
                </a:tc>
                <a:tc>
                  <a:txBody>
                    <a:bodyPr/>
                    <a:lstStyle/>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Withdrawal symptoms including severe or complicated withdrawal (e.g., seizures, delirium)</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Recurrence of the condition for which BZD was prescribed</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Impacts on co-occurring mental and physical health conditions</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Protracted withdrawal</a:t>
                      </a:r>
                      <a:endParaRPr lang="en-US" sz="1600" kern="100">
                        <a:effectLst/>
                        <a:latin typeface="Lato" panose="020F0502020204030203" pitchFamily="34" charset="0"/>
                        <a:ea typeface="Lato" panose="020F0502020204030203" pitchFamily="34" charset="0"/>
                        <a:cs typeface="Lato" panose="020F0502020204030203" pitchFamily="34" charset="0"/>
                      </a:endParaRPr>
                    </a:p>
                    <a:p>
                      <a:pPr marL="461963" marR="0" lvl="0" indent="-225425">
                        <a:lnSpc>
                          <a:spcPts val="1820"/>
                        </a:lnSpc>
                        <a:spcBef>
                          <a:spcPts val="200"/>
                        </a:spcBef>
                        <a:spcAft>
                          <a:spcPts val="200"/>
                        </a:spcAft>
                        <a:buFont typeface="Symbol" panose="05050102010706020507" pitchFamily="18" charset="2"/>
                        <a:buChar char=""/>
                        <a:tabLst/>
                      </a:pPr>
                      <a:r>
                        <a:rPr lang="en-CA" sz="1600" kern="100">
                          <a:effectLst/>
                          <a:latin typeface="Lato" panose="020F0502020204030203" pitchFamily="34" charset="0"/>
                          <a:ea typeface="Lato" panose="020F0502020204030203" pitchFamily="34" charset="0"/>
                          <a:cs typeface="Lato" panose="020F0502020204030203" pitchFamily="34" charset="0"/>
                        </a:rPr>
                        <a:t>Transition to illicit BZD use</a:t>
                      </a:r>
                      <a:endParaRPr lang="en-US" sz="1600" kern="100">
                        <a:effectLst/>
                        <a:latin typeface="Lato" panose="020F0502020204030203" pitchFamily="34" charset="0"/>
                        <a:ea typeface="Lato" panose="020F0502020204030203" pitchFamily="34" charset="0"/>
                        <a:cs typeface="Lato" panose="020F0502020204030203" pitchFamily="34" charset="0"/>
                      </a:endParaRPr>
                    </a:p>
                  </a:txBody>
                  <a:tcPr marL="40738" marT="91440" marB="91440">
                    <a:solidFill>
                      <a:srgbClr val="4280A5">
                        <a:alpha val="15000"/>
                      </a:srgbClr>
                    </a:solidFill>
                  </a:tcPr>
                </a:tc>
                <a:extLst>
                  <a:ext uri="{0D108BD9-81ED-4DB2-BD59-A6C34878D82A}">
                    <a16:rowId xmlns:a16="http://schemas.microsoft.com/office/drawing/2014/main" val="1376025109"/>
                  </a:ext>
                </a:extLst>
              </a:tr>
            </a:tbl>
          </a:graphicData>
        </a:graphic>
      </p:graphicFrame>
    </p:spTree>
    <p:extLst>
      <p:ext uri="{BB962C8B-B14F-4D97-AF65-F5344CB8AC3E}">
        <p14:creationId xmlns:p14="http://schemas.microsoft.com/office/powerpoint/2010/main" val="2176875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763A5-0D06-42B7-D6D7-ADF24266868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96F2320-9ED3-ABA3-DAAC-20C2CD910B15}"/>
              </a:ext>
            </a:extLst>
          </p:cNvPr>
          <p:cNvSpPr>
            <a:spLocks noGrp="1"/>
          </p:cNvSpPr>
          <p:nvPr>
            <p:ph type="title"/>
          </p:nvPr>
        </p:nvSpPr>
        <p:spPr>
          <a:xfrm>
            <a:off x="240145" y="274638"/>
            <a:ext cx="11850255" cy="1143000"/>
          </a:xfrm>
        </p:spPr>
        <p:txBody>
          <a:bodyPr>
            <a:noAutofit/>
          </a:bodyPr>
          <a:lstStyle/>
          <a:p>
            <a:r>
              <a:rPr lang="en-US" sz="3200">
                <a:effectLst/>
                <a:latin typeface="Calibri" panose="020F0502020204030204" pitchFamily="34" charset="0"/>
                <a:ea typeface="Calibri" panose="020F0502020204030204" pitchFamily="34" charset="0"/>
                <a:cs typeface="Calibri" panose="020F0502020204030204" pitchFamily="34" charset="0"/>
              </a:rPr>
              <a:t>Risk for Clinically Significant BZD Withdrawal</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90529BFE-08C9-BF3E-ECBF-E9F5F7557C5F}"/>
              </a:ext>
            </a:extLst>
          </p:cNvPr>
          <p:cNvSpPr>
            <a:spLocks noGrp="1"/>
          </p:cNvSpPr>
          <p:nvPr>
            <p:ph type="body" idx="1"/>
          </p:nvPr>
        </p:nvSpPr>
        <p:spPr/>
        <p:txBody>
          <a:bodyPr/>
          <a:lstStyle/>
          <a:p>
            <a:endParaRPr lang="en-US"/>
          </a:p>
          <a:p>
            <a:pPr marL="114300" indent="0">
              <a:buNone/>
            </a:pPr>
            <a:endParaRPr lang="en-US"/>
          </a:p>
        </p:txBody>
      </p:sp>
      <p:grpSp>
        <p:nvGrpSpPr>
          <p:cNvPr id="4" name="Group 3">
            <a:extLst>
              <a:ext uri="{FF2B5EF4-FFF2-40B4-BE49-F238E27FC236}">
                <a16:creationId xmlns:a16="http://schemas.microsoft.com/office/drawing/2014/main" id="{148FFB3D-8998-7414-3F20-56AAEAB37BD8}"/>
              </a:ext>
            </a:extLst>
          </p:cNvPr>
          <p:cNvGrpSpPr/>
          <p:nvPr/>
        </p:nvGrpSpPr>
        <p:grpSpPr>
          <a:xfrm>
            <a:off x="607787" y="1417638"/>
            <a:ext cx="10974613" cy="4369117"/>
            <a:chOff x="832950" y="1862004"/>
            <a:chExt cx="10974613" cy="3688188"/>
          </a:xfrm>
        </p:grpSpPr>
        <p:graphicFrame>
          <p:nvGraphicFramePr>
            <p:cNvPr id="5" name="Content Placeholder 3">
              <a:extLst>
                <a:ext uri="{FF2B5EF4-FFF2-40B4-BE49-F238E27FC236}">
                  <a16:creationId xmlns:a16="http://schemas.microsoft.com/office/drawing/2014/main" id="{C84769FB-3101-1B6F-701F-9B72981CEB31}"/>
                </a:ext>
              </a:extLst>
            </p:cNvPr>
            <p:cNvGraphicFramePr>
              <a:graphicFrameLocks/>
            </p:cNvGraphicFramePr>
            <p:nvPr/>
          </p:nvGraphicFramePr>
          <p:xfrm>
            <a:off x="832950" y="1862004"/>
            <a:ext cx="10974613" cy="3688188"/>
          </p:xfrm>
          <a:graphic>
            <a:graphicData uri="http://schemas.openxmlformats.org/drawingml/2006/table">
              <a:tbl>
                <a:tblPr firstRow="1" firstCol="1" bandRow="1">
                  <a:tableStyleId>{5C22544A-7EE6-4342-B048-85BDC9FD1C3A}</a:tableStyleId>
                </a:tblPr>
                <a:tblGrid>
                  <a:gridCol w="1695589">
                    <a:extLst>
                      <a:ext uri="{9D8B030D-6E8A-4147-A177-3AD203B41FA5}">
                        <a16:colId xmlns:a16="http://schemas.microsoft.com/office/drawing/2014/main" val="2818764785"/>
                      </a:ext>
                    </a:extLst>
                  </a:gridCol>
                  <a:gridCol w="2189128">
                    <a:extLst>
                      <a:ext uri="{9D8B030D-6E8A-4147-A177-3AD203B41FA5}">
                        <a16:colId xmlns:a16="http://schemas.microsoft.com/office/drawing/2014/main" val="2518188913"/>
                      </a:ext>
                    </a:extLst>
                  </a:gridCol>
                  <a:gridCol w="1676206">
                    <a:extLst>
                      <a:ext uri="{9D8B030D-6E8A-4147-A177-3AD203B41FA5}">
                        <a16:colId xmlns:a16="http://schemas.microsoft.com/office/drawing/2014/main" val="3474754850"/>
                      </a:ext>
                    </a:extLst>
                  </a:gridCol>
                  <a:gridCol w="3726159">
                    <a:extLst>
                      <a:ext uri="{9D8B030D-6E8A-4147-A177-3AD203B41FA5}">
                        <a16:colId xmlns:a16="http://schemas.microsoft.com/office/drawing/2014/main" val="1223103042"/>
                      </a:ext>
                    </a:extLst>
                  </a:gridCol>
                  <a:gridCol w="1687531">
                    <a:extLst>
                      <a:ext uri="{9D8B030D-6E8A-4147-A177-3AD203B41FA5}">
                        <a16:colId xmlns:a16="http://schemas.microsoft.com/office/drawing/2014/main" val="2946862648"/>
                      </a:ext>
                    </a:extLst>
                  </a:gridCol>
                </a:tblGrid>
                <a:tr h="632628">
                  <a:tc>
                    <a:txBody>
                      <a:bodyPr/>
                      <a:lstStyle/>
                      <a:p>
                        <a:pPr marL="0" marR="0" algn="ctr">
                          <a:lnSpc>
                            <a:spcPct val="100000"/>
                          </a:lnSpc>
                          <a:spcBef>
                            <a:spcPts val="0"/>
                          </a:spcBef>
                          <a:spcAft>
                            <a:spcPts val="0"/>
                          </a:spcAft>
                          <a:buNone/>
                        </a:pPr>
                        <a:r>
                          <a:rPr lang="en-US" sz="2200" b="0" kern="0">
                            <a:effectLst/>
                            <a:latin typeface="Lato" panose="020F0502020204030203" pitchFamily="34" charset="0"/>
                            <a:ea typeface="Lato" panose="020F0502020204030203" pitchFamily="34" charset="0"/>
                            <a:cs typeface="Lato" panose="020F0502020204030203" pitchFamily="34" charset="0"/>
                          </a:rPr>
                          <a:t>Duration of BZD Use</a:t>
                        </a:r>
                        <a:endParaRPr lang="en-US" sz="2200" b="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80A5"/>
                      </a:solidFill>
                    </a:tcPr>
                  </a:tc>
                  <a:tc>
                    <a:txBody>
                      <a:bodyPr/>
                      <a:lstStyle/>
                      <a:p>
                        <a:pPr marL="0" marR="0" algn="ctr">
                          <a:lnSpc>
                            <a:spcPct val="100000"/>
                          </a:lnSpc>
                          <a:spcBef>
                            <a:spcPts val="0"/>
                          </a:spcBef>
                          <a:spcAft>
                            <a:spcPts val="0"/>
                          </a:spcAft>
                          <a:buNone/>
                        </a:pPr>
                        <a:r>
                          <a:rPr lang="en-US" sz="2200" b="0" kern="0">
                            <a:effectLst/>
                            <a:latin typeface="Lato" panose="020F0502020204030203" pitchFamily="34" charset="0"/>
                            <a:ea typeface="Lato" panose="020F0502020204030203" pitchFamily="34" charset="0"/>
                            <a:cs typeface="Lato" panose="020F0502020204030203" pitchFamily="34" charset="0"/>
                          </a:rPr>
                          <a:t>Frequency of </a:t>
                        </a:r>
                        <a:br>
                          <a:rPr lang="en-US" sz="2200" b="0" kern="0">
                            <a:effectLst/>
                            <a:latin typeface="Lato" panose="020F0502020204030203" pitchFamily="34" charset="0"/>
                            <a:ea typeface="Lato" panose="020F0502020204030203" pitchFamily="34" charset="0"/>
                            <a:cs typeface="Lato" panose="020F0502020204030203" pitchFamily="34" charset="0"/>
                          </a:rPr>
                        </a:br>
                        <a:r>
                          <a:rPr lang="en-US" sz="2200" b="0" kern="0">
                            <a:effectLst/>
                            <a:latin typeface="Lato" panose="020F0502020204030203" pitchFamily="34" charset="0"/>
                            <a:ea typeface="Lato" panose="020F0502020204030203" pitchFamily="34" charset="0"/>
                            <a:cs typeface="Lato" panose="020F0502020204030203" pitchFamily="34" charset="0"/>
                          </a:rPr>
                          <a:t>BZD Use</a:t>
                        </a:r>
                        <a:endParaRPr lang="en-US" sz="2200" b="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80A5"/>
                      </a:solidFill>
                    </a:tcPr>
                  </a:tc>
                  <a:tc>
                    <a:txBody>
                      <a:bodyPr/>
                      <a:lstStyle/>
                      <a:p>
                        <a:pPr marL="0" marR="0" algn="ctr">
                          <a:lnSpc>
                            <a:spcPct val="100000"/>
                          </a:lnSpc>
                          <a:spcBef>
                            <a:spcPts val="0"/>
                          </a:spcBef>
                          <a:spcAft>
                            <a:spcPts val="0"/>
                          </a:spcAft>
                          <a:buNone/>
                        </a:pPr>
                        <a:r>
                          <a:rPr lang="en-US" sz="2200" b="0" kern="0">
                            <a:effectLst/>
                            <a:latin typeface="Lato" panose="020F0502020204030203" pitchFamily="34" charset="0"/>
                            <a:ea typeface="Lato" panose="020F0502020204030203" pitchFamily="34" charset="0"/>
                            <a:cs typeface="Lato" panose="020F0502020204030203" pitchFamily="34" charset="0"/>
                          </a:rPr>
                          <a:t>Total Daily </a:t>
                        </a:r>
                        <a:br>
                          <a:rPr lang="en-US" sz="2200" b="0" kern="0">
                            <a:effectLst/>
                            <a:latin typeface="Lato" panose="020F0502020204030203" pitchFamily="34" charset="0"/>
                            <a:ea typeface="Lato" panose="020F0502020204030203" pitchFamily="34" charset="0"/>
                            <a:cs typeface="Lato" panose="020F0502020204030203" pitchFamily="34" charset="0"/>
                          </a:rPr>
                        </a:br>
                        <a:r>
                          <a:rPr lang="en-US" sz="2200" b="0" kern="0">
                            <a:effectLst/>
                            <a:latin typeface="Lato" panose="020F0502020204030203" pitchFamily="34" charset="0"/>
                            <a:ea typeface="Lato" panose="020F0502020204030203" pitchFamily="34" charset="0"/>
                            <a:cs typeface="Lato" panose="020F0502020204030203" pitchFamily="34" charset="0"/>
                          </a:rPr>
                          <a:t>BZD Dose</a:t>
                        </a:r>
                        <a:endParaRPr lang="en-US" sz="2200" b="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80A5"/>
                      </a:solidFill>
                    </a:tcPr>
                  </a:tc>
                  <a:tc>
                    <a:txBody>
                      <a:bodyPr/>
                      <a:lstStyle/>
                      <a:p>
                        <a:pPr marL="0" marR="0" algn="ctr">
                          <a:lnSpc>
                            <a:spcPct val="100000"/>
                          </a:lnSpc>
                          <a:spcBef>
                            <a:spcPts val="0"/>
                          </a:spcBef>
                          <a:spcAft>
                            <a:spcPts val="0"/>
                          </a:spcAft>
                          <a:buNone/>
                        </a:pPr>
                        <a:r>
                          <a:rPr lang="en-US" sz="2200" b="0" kern="0">
                            <a:effectLst/>
                            <a:latin typeface="Lato" panose="020F0502020204030203" pitchFamily="34" charset="0"/>
                            <a:ea typeface="Lato" panose="020F0502020204030203" pitchFamily="34" charset="0"/>
                            <a:cs typeface="Lato" panose="020F0502020204030203" pitchFamily="34" charset="0"/>
                          </a:rPr>
                          <a:t>Risk for Clinically </a:t>
                        </a:r>
                        <a:br>
                          <a:rPr lang="en-US" sz="2200" b="0" kern="0">
                            <a:effectLst/>
                            <a:latin typeface="Lato" panose="020F0502020204030203" pitchFamily="34" charset="0"/>
                            <a:ea typeface="Lato" panose="020F0502020204030203" pitchFamily="34" charset="0"/>
                            <a:cs typeface="Lato" panose="020F0502020204030203" pitchFamily="34" charset="0"/>
                          </a:rPr>
                        </a:br>
                        <a:r>
                          <a:rPr lang="en-US" sz="2200" b="0" kern="0">
                            <a:effectLst/>
                            <a:latin typeface="Lato" panose="020F0502020204030203" pitchFamily="34" charset="0"/>
                            <a:ea typeface="Lato" panose="020F0502020204030203" pitchFamily="34" charset="0"/>
                            <a:cs typeface="Lato" panose="020F0502020204030203" pitchFamily="34" charset="0"/>
                          </a:rPr>
                          <a:t>Significant Withdrawal</a:t>
                        </a:r>
                        <a:endParaRPr lang="en-US" sz="2200" b="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280A5"/>
                      </a:solidFill>
                    </a:tcPr>
                  </a:tc>
                  <a:tc rowSpan="6">
                    <a:txBody>
                      <a:bodyPr/>
                      <a:lstStyle/>
                      <a:p>
                        <a:pPr algn="ctr">
                          <a:spcBef>
                            <a:spcPts val="400"/>
                          </a:spcBef>
                          <a:spcAft>
                            <a:spcPts val="400"/>
                          </a:spcAft>
                        </a:pPr>
                        <a:r>
                          <a:rPr lang="en-US" sz="2200" b="1">
                            <a:solidFill>
                              <a:sysClr val="windowText" lastClr="000000"/>
                            </a:solidFill>
                            <a:latin typeface="Lato" panose="020F0502020204030203" pitchFamily="34" charset="0"/>
                            <a:ea typeface="Lato" panose="020F0502020204030203" pitchFamily="34" charset="0"/>
                            <a:cs typeface="Lato" panose="020F0502020204030203" pitchFamily="34" charset="0"/>
                          </a:rPr>
                          <a:t>Need for taper?</a:t>
                        </a:r>
                        <a:endParaRPr lang="en-US" sz="2200">
                          <a:solidFill>
                            <a:sysClr val="windowText" lastClr="000000"/>
                          </a:solidFill>
                          <a:latin typeface="Lato" panose="020F0502020204030203" pitchFamily="34" charset="0"/>
                          <a:ea typeface="Lato" panose="020F0502020204030203" pitchFamily="34" charset="0"/>
                          <a:cs typeface="Lato" panose="020F0502020204030203" pitchFamily="34" charset="0"/>
                        </a:endParaRPr>
                      </a:p>
                      <a:p>
                        <a:pPr algn="ctr"/>
                        <a:r>
                          <a:rPr lang="en-US" sz="2200" b="0">
                            <a:solidFill>
                              <a:sysClr val="windowText" lastClr="000000"/>
                            </a:solidFill>
                            <a:latin typeface="Lato" panose="020F0502020204030203" pitchFamily="34" charset="0"/>
                            <a:ea typeface="Lato" panose="020F0502020204030203" pitchFamily="34" charset="0"/>
                            <a:cs typeface="Lato" panose="020F0502020204030203" pitchFamily="34" charset="0"/>
                          </a:rPr>
                          <a:t>LOW</a:t>
                        </a:r>
                      </a:p>
                      <a:p>
                        <a:pPr algn="ctr"/>
                        <a:endParaRPr lang="en-US" sz="2200" b="0">
                          <a:solidFill>
                            <a:sysClr val="windowText" lastClr="000000"/>
                          </a:solidFill>
                          <a:latin typeface="Lato" panose="020F0502020204030203" pitchFamily="34" charset="0"/>
                          <a:ea typeface="Lato" panose="020F0502020204030203" pitchFamily="34" charset="0"/>
                          <a:cs typeface="Lato" panose="020F0502020204030203" pitchFamily="34" charset="0"/>
                        </a:endParaRPr>
                      </a:p>
                      <a:p>
                        <a:pPr algn="ctr"/>
                        <a:endParaRPr lang="en-US" sz="2200" b="0">
                          <a:solidFill>
                            <a:sysClr val="windowText" lastClr="000000"/>
                          </a:solidFill>
                          <a:latin typeface="Lato" panose="020F0502020204030203" pitchFamily="34" charset="0"/>
                          <a:ea typeface="Lato" panose="020F0502020204030203" pitchFamily="34" charset="0"/>
                          <a:cs typeface="Lato" panose="020F0502020204030203" pitchFamily="34" charset="0"/>
                        </a:endParaRPr>
                      </a:p>
                      <a:p>
                        <a:pPr algn="ctr"/>
                        <a:endParaRPr lang="en-US" sz="2200" b="0">
                          <a:solidFill>
                            <a:sysClr val="windowText" lastClr="000000"/>
                          </a:solidFill>
                          <a:latin typeface="Lato" panose="020F0502020204030203" pitchFamily="34" charset="0"/>
                          <a:ea typeface="Lato" panose="020F0502020204030203" pitchFamily="34" charset="0"/>
                          <a:cs typeface="Lato" panose="020F0502020204030203" pitchFamily="34" charset="0"/>
                        </a:endParaRPr>
                      </a:p>
                      <a:p>
                        <a:pPr algn="ctr"/>
                        <a:endParaRPr lang="en-US" sz="2200" b="0">
                          <a:solidFill>
                            <a:sysClr val="windowText" lastClr="000000"/>
                          </a:solidFill>
                          <a:latin typeface="Lato" panose="020F0502020204030203" pitchFamily="34" charset="0"/>
                          <a:ea typeface="Lato" panose="020F0502020204030203" pitchFamily="34" charset="0"/>
                          <a:cs typeface="Lato" panose="020F0502020204030203" pitchFamily="34" charset="0"/>
                        </a:endParaRPr>
                      </a:p>
                      <a:p>
                        <a:pPr algn="ctr"/>
                        <a:endParaRPr lang="en-US" sz="2200" b="0">
                          <a:solidFill>
                            <a:sysClr val="windowText" lastClr="000000"/>
                          </a:solidFill>
                          <a:latin typeface="Lato" panose="020F0502020204030203" pitchFamily="34" charset="0"/>
                          <a:ea typeface="Lato" panose="020F0502020204030203" pitchFamily="34" charset="0"/>
                          <a:cs typeface="Lato" panose="020F0502020204030203" pitchFamily="34" charset="0"/>
                        </a:endParaRPr>
                      </a:p>
                      <a:p>
                        <a:pPr algn="ctr">
                          <a:spcBef>
                            <a:spcPts val="400"/>
                          </a:spcBef>
                          <a:spcAft>
                            <a:spcPts val="400"/>
                          </a:spcAft>
                        </a:pPr>
                        <a:endParaRPr lang="en-US" sz="2200" b="0">
                          <a:solidFill>
                            <a:sysClr val="windowText" lastClr="000000"/>
                          </a:solidFill>
                          <a:latin typeface="Lato" panose="020F0502020204030203" pitchFamily="34" charset="0"/>
                          <a:ea typeface="Lato" panose="020F0502020204030203" pitchFamily="34" charset="0"/>
                          <a:cs typeface="Lato" panose="020F0502020204030203" pitchFamily="34" charset="0"/>
                        </a:endParaRPr>
                      </a:p>
                      <a:p>
                        <a:pPr algn="ctr"/>
                        <a:r>
                          <a:rPr lang="en-US" sz="2200" b="0">
                            <a:solidFill>
                              <a:sysClr val="windowText" lastClr="000000"/>
                            </a:solidFill>
                            <a:latin typeface="Lato" panose="020F0502020204030203" pitchFamily="34" charset="0"/>
                            <a:ea typeface="Lato" panose="020F0502020204030203" pitchFamily="34" charset="0"/>
                            <a:cs typeface="Lato" panose="020F0502020204030203" pitchFamily="34" charset="0"/>
                          </a:rPr>
                          <a:t>HIGH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1869601"/>
                    </a:ext>
                  </a:extLst>
                </a:tr>
                <a:tr h="533540">
                  <a:tc>
                    <a:txBody>
                      <a:bodyPr/>
                      <a:lstStyle/>
                      <a:p>
                        <a:pPr marL="0" marR="0" algn="l">
                          <a:lnSpc>
                            <a:spcPct val="100000"/>
                          </a:lnSpc>
                          <a:spcBef>
                            <a:spcPts val="600"/>
                          </a:spcBef>
                          <a:spcAft>
                            <a:spcPts val="1200"/>
                          </a:spcAft>
                          <a:buNone/>
                        </a:pPr>
                        <a:r>
                          <a:rPr lang="en-US" sz="2200" b="0" kern="0">
                            <a:solidFill>
                              <a:schemeClr val="tx1"/>
                            </a:solidFill>
                            <a:effectLst/>
                            <a:latin typeface="Lato" panose="020F0502020204030203" pitchFamily="34" charset="0"/>
                            <a:ea typeface="Lato" panose="020F0502020204030203" pitchFamily="34" charset="0"/>
                            <a:cs typeface="Lato" panose="020F0502020204030203" pitchFamily="34" charset="0"/>
                          </a:rPr>
                          <a:t>Any</a:t>
                        </a:r>
                        <a:endParaRPr lang="en-US" sz="2200" b="0" kern="1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≤3 days per week</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Any</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Rare</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pPr marL="0" marR="0">
                          <a:lnSpc>
                            <a:spcPct val="100000"/>
                          </a:lnSpc>
                          <a:spcBef>
                            <a:spcPts val="600"/>
                          </a:spcBef>
                          <a:spcAft>
                            <a:spcPts val="1200"/>
                          </a:spcAft>
                          <a:buNone/>
                        </a:pP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tc>
                  <a:extLst>
                    <a:ext uri="{0D108BD9-81ED-4DB2-BD59-A6C34878D82A}">
                      <a16:rowId xmlns:a16="http://schemas.microsoft.com/office/drawing/2014/main" val="413685979"/>
                    </a:ext>
                  </a:extLst>
                </a:tr>
                <a:tr h="561810">
                  <a:tc>
                    <a:txBody>
                      <a:bodyPr/>
                      <a:lstStyle/>
                      <a:p>
                        <a:pPr marL="0" marR="0" algn="l">
                          <a:lnSpc>
                            <a:spcPct val="100000"/>
                          </a:lnSpc>
                          <a:spcBef>
                            <a:spcPts val="600"/>
                          </a:spcBef>
                          <a:spcAft>
                            <a:spcPts val="1200"/>
                          </a:spcAft>
                          <a:buNone/>
                        </a:pPr>
                        <a:r>
                          <a:rPr lang="en-US" sz="2200" b="0" kern="0">
                            <a:solidFill>
                              <a:schemeClr val="tx1"/>
                            </a:solidFill>
                            <a:effectLst/>
                            <a:latin typeface="Lato" panose="020F0502020204030203" pitchFamily="34" charset="0"/>
                            <a:ea typeface="Lato" panose="020F0502020204030203" pitchFamily="34" charset="0"/>
                            <a:cs typeface="Lato" panose="020F0502020204030203" pitchFamily="34" charset="0"/>
                          </a:rPr>
                          <a:t>&lt;1 month</a:t>
                        </a:r>
                        <a:endParaRPr lang="en-US" sz="2200" b="0" kern="1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≥4 days per week</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Any</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Lower risk, but possible</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marL="0" marR="0">
                          <a:lnSpc>
                            <a:spcPct val="100000"/>
                          </a:lnSpc>
                          <a:spcBef>
                            <a:spcPts val="600"/>
                          </a:spcBef>
                          <a:spcAft>
                            <a:spcPts val="1200"/>
                          </a:spcAft>
                          <a:buNone/>
                        </a:pP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tc>
                  <a:extLst>
                    <a:ext uri="{0D108BD9-81ED-4DB2-BD59-A6C34878D82A}">
                      <a16:rowId xmlns:a16="http://schemas.microsoft.com/office/drawing/2014/main" val="4243681800"/>
                    </a:ext>
                  </a:extLst>
                </a:tr>
                <a:tr h="570871">
                  <a:tc>
                    <a:txBody>
                      <a:bodyPr/>
                      <a:lstStyle/>
                      <a:p>
                        <a:pPr marL="0" marR="0" algn="l">
                          <a:lnSpc>
                            <a:spcPct val="100000"/>
                          </a:lnSpc>
                          <a:spcBef>
                            <a:spcPts val="600"/>
                          </a:spcBef>
                          <a:spcAft>
                            <a:spcPts val="1200"/>
                          </a:spcAft>
                          <a:buNone/>
                        </a:pPr>
                        <a:r>
                          <a:rPr lang="en-US" sz="2200" b="0" kern="0">
                            <a:solidFill>
                              <a:schemeClr val="tx1"/>
                            </a:solidFill>
                            <a:effectLst/>
                            <a:latin typeface="Lato" panose="020F0502020204030203" pitchFamily="34" charset="0"/>
                            <a:ea typeface="Lato" panose="020F0502020204030203" pitchFamily="34" charset="0"/>
                            <a:cs typeface="Lato" panose="020F0502020204030203" pitchFamily="34" charset="0"/>
                          </a:rPr>
                          <a:t>1–3 months</a:t>
                        </a:r>
                        <a:endParaRPr lang="en-US" sz="2200" b="0" kern="1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≥4 days per week</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Low</a:t>
                        </a:r>
                        <a:r>
                          <a:rPr lang="en-US" sz="2000" kern="0" baseline="30000">
                            <a:effectLst/>
                            <a:latin typeface="Lato" panose="020F0502020204030203" pitchFamily="34" charset="0"/>
                            <a:ea typeface="Lato" panose="020F0502020204030203" pitchFamily="34" charset="0"/>
                            <a:cs typeface="Lato" panose="020F0502020204030203" pitchFamily="34" charset="0"/>
                          </a:rPr>
                          <a:t>‡</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Lower risk, but possible</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pPr marL="0" marR="0">
                          <a:lnSpc>
                            <a:spcPct val="100000"/>
                          </a:lnSpc>
                          <a:spcBef>
                            <a:spcPts val="600"/>
                          </a:spcBef>
                          <a:spcAft>
                            <a:spcPts val="1200"/>
                          </a:spcAft>
                          <a:buNone/>
                        </a:pP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tc>
                  <a:extLst>
                    <a:ext uri="{0D108BD9-81ED-4DB2-BD59-A6C34878D82A}">
                      <a16:rowId xmlns:a16="http://schemas.microsoft.com/office/drawing/2014/main" val="1817199969"/>
                    </a:ext>
                  </a:extLst>
                </a:tr>
                <a:tr h="632628">
                  <a:tc>
                    <a:txBody>
                      <a:bodyPr/>
                      <a:lstStyle/>
                      <a:p>
                        <a:pPr marL="0" marR="0" algn="l">
                          <a:lnSpc>
                            <a:spcPct val="100000"/>
                          </a:lnSpc>
                          <a:spcBef>
                            <a:spcPts val="600"/>
                          </a:spcBef>
                          <a:spcAft>
                            <a:spcPts val="1200"/>
                          </a:spcAft>
                          <a:buNone/>
                        </a:pPr>
                        <a:r>
                          <a:rPr lang="en-US" sz="2200" b="0" kern="0">
                            <a:solidFill>
                              <a:schemeClr val="tx1"/>
                            </a:solidFill>
                            <a:effectLst/>
                            <a:latin typeface="Lato" panose="020F0502020204030203" pitchFamily="34" charset="0"/>
                            <a:ea typeface="Lato" panose="020F0502020204030203" pitchFamily="34" charset="0"/>
                            <a:cs typeface="Lato" panose="020F0502020204030203" pitchFamily="34" charset="0"/>
                          </a:rPr>
                          <a:t>1–3 months</a:t>
                        </a:r>
                        <a:endParaRPr lang="en-US" sz="2200" b="0" kern="1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≥4 days per week</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Moderate</a:t>
                        </a:r>
                        <a:r>
                          <a:rPr lang="en-US" sz="2000" kern="0" baseline="30000">
                            <a:effectLst/>
                            <a:latin typeface="Lato" panose="020F0502020204030203" pitchFamily="34" charset="0"/>
                            <a:ea typeface="Lato" panose="020F0502020204030203" pitchFamily="34" charset="0"/>
                            <a:cs typeface="Lato" panose="020F0502020204030203" pitchFamily="34" charset="0"/>
                          </a:rPr>
                          <a:t>§</a:t>
                        </a:r>
                        <a:r>
                          <a:rPr lang="en-US" sz="2000" kern="0">
                            <a:effectLst/>
                            <a:latin typeface="Lato" panose="020F0502020204030203" pitchFamily="34" charset="0"/>
                            <a:ea typeface="Lato" panose="020F0502020204030203" pitchFamily="34" charset="0"/>
                            <a:cs typeface="Lato" panose="020F0502020204030203" pitchFamily="34" charset="0"/>
                          </a:rPr>
                          <a:t> </a:t>
                        </a:r>
                        <a:br>
                          <a:rPr lang="en-US" sz="2000" kern="0">
                            <a:effectLst/>
                            <a:latin typeface="Lato" panose="020F0502020204030203" pitchFamily="34" charset="0"/>
                            <a:ea typeface="Lato" panose="020F0502020204030203" pitchFamily="34" charset="0"/>
                            <a:cs typeface="Lato" panose="020F0502020204030203" pitchFamily="34" charset="0"/>
                          </a:rPr>
                        </a:br>
                        <a:r>
                          <a:rPr lang="en-US" sz="2000" kern="0">
                            <a:effectLst/>
                            <a:latin typeface="Lato" panose="020F0502020204030203" pitchFamily="34" charset="0"/>
                            <a:ea typeface="Lato" panose="020F0502020204030203" pitchFamily="34" charset="0"/>
                            <a:cs typeface="Lato" panose="020F0502020204030203" pitchFamily="34" charset="0"/>
                          </a:rPr>
                          <a:t>to high**</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Yes, with greater risk with increasing dose and duration</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marL="0" marR="0">
                          <a:lnSpc>
                            <a:spcPct val="100000"/>
                          </a:lnSpc>
                          <a:spcBef>
                            <a:spcPts val="600"/>
                          </a:spcBef>
                          <a:spcAft>
                            <a:spcPts val="1200"/>
                          </a:spcAft>
                          <a:buNone/>
                        </a:pP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tc>
                  <a:extLst>
                    <a:ext uri="{0D108BD9-81ED-4DB2-BD59-A6C34878D82A}">
                      <a16:rowId xmlns:a16="http://schemas.microsoft.com/office/drawing/2014/main" val="1355917579"/>
                    </a:ext>
                  </a:extLst>
                </a:tr>
                <a:tr h="632628">
                  <a:tc>
                    <a:txBody>
                      <a:bodyPr/>
                      <a:lstStyle/>
                      <a:p>
                        <a:pPr marL="0" marR="0" algn="l">
                          <a:lnSpc>
                            <a:spcPct val="100000"/>
                          </a:lnSpc>
                          <a:spcBef>
                            <a:spcPts val="600"/>
                          </a:spcBef>
                          <a:spcAft>
                            <a:spcPts val="1200"/>
                          </a:spcAft>
                          <a:buNone/>
                        </a:pPr>
                        <a:r>
                          <a:rPr lang="en-US" sz="2200" b="0" kern="0">
                            <a:solidFill>
                              <a:schemeClr val="tx1"/>
                            </a:solidFill>
                            <a:effectLst/>
                            <a:latin typeface="Lato" panose="020F0502020204030203" pitchFamily="34" charset="0"/>
                            <a:ea typeface="Lato" panose="020F0502020204030203" pitchFamily="34" charset="0"/>
                            <a:cs typeface="Lato" panose="020F0502020204030203" pitchFamily="34" charset="0"/>
                          </a:rPr>
                          <a:t>≥3 months</a:t>
                        </a:r>
                        <a:endParaRPr lang="en-US" sz="2200" b="0" kern="100">
                          <a:solidFill>
                            <a:schemeClr val="tx1"/>
                          </a:solidFill>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≥4 days per week</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Any</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gn="l">
                          <a:lnSpc>
                            <a:spcPct val="100000"/>
                          </a:lnSpc>
                          <a:spcBef>
                            <a:spcPts val="600"/>
                          </a:spcBef>
                          <a:spcAft>
                            <a:spcPts val="1200"/>
                          </a:spcAft>
                          <a:buNone/>
                        </a:pPr>
                        <a:r>
                          <a:rPr lang="en-US" sz="2000" kern="0">
                            <a:effectLst/>
                            <a:latin typeface="Lato" panose="020F0502020204030203" pitchFamily="34" charset="0"/>
                            <a:ea typeface="Lato" panose="020F0502020204030203" pitchFamily="34" charset="0"/>
                            <a:cs typeface="Lato" panose="020F0502020204030203" pitchFamily="34" charset="0"/>
                          </a:rPr>
                          <a:t>Yes, with greater risk with increasing dose and duration</a:t>
                        </a: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pPr marL="0" marR="0">
                          <a:lnSpc>
                            <a:spcPct val="100000"/>
                          </a:lnSpc>
                          <a:spcBef>
                            <a:spcPts val="600"/>
                          </a:spcBef>
                          <a:spcAft>
                            <a:spcPts val="1200"/>
                          </a:spcAft>
                          <a:buNone/>
                        </a:pP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tc>
                  <a:extLst>
                    <a:ext uri="{0D108BD9-81ED-4DB2-BD59-A6C34878D82A}">
                      <a16:rowId xmlns:a16="http://schemas.microsoft.com/office/drawing/2014/main" val="2739665372"/>
                    </a:ext>
                  </a:extLst>
                </a:tr>
                <a:tr h="632628">
                  <a:tc gridSpan="5">
                    <a:txBody>
                      <a:bodyPr/>
                      <a:lstStyle/>
                      <a:p>
                        <a:pPr>
                          <a:spcBef>
                            <a:spcPts val="100"/>
                          </a:spcBef>
                          <a:spcAft>
                            <a:spcPts val="100"/>
                          </a:spcAft>
                        </a:pPr>
                        <a:r>
                          <a:rPr lang="en-US" sz="1600" b="0" kern="0" baseline="30000">
                            <a:solidFill>
                              <a:schemeClr val="tx1"/>
                            </a:solidFill>
                            <a:effectLst/>
                            <a:latin typeface="Lato" panose="020F0502020204030203" pitchFamily="34" charset="0"/>
                            <a:ea typeface="Lato" panose="020F0502020204030203" pitchFamily="34" charset="0"/>
                            <a:cs typeface="Lato" panose="020F0502020204030203" pitchFamily="34" charset="0"/>
                          </a:rPr>
                          <a:t>‡ A low daily dose is estimated as 10 mg diazepam equivalents or less (e.g., ≤0.5mg clonazepam, ≤2mg lorazepam, ≤1mg alprazolam). See Appendix H for BZD dose equivalents.</a:t>
                        </a:r>
                      </a:p>
                      <a:p>
                        <a:pPr>
                          <a:spcBef>
                            <a:spcPts val="100"/>
                          </a:spcBef>
                          <a:spcAft>
                            <a:spcPts val="100"/>
                          </a:spcAft>
                        </a:pPr>
                        <a:r>
                          <a:rPr lang="en-US" sz="1600" b="0" kern="0" baseline="30000">
                            <a:solidFill>
                              <a:schemeClr val="tx1"/>
                            </a:solidFill>
                            <a:effectLst/>
                            <a:latin typeface="Lato" panose="020F0502020204030203" pitchFamily="34" charset="0"/>
                            <a:ea typeface="Lato" panose="020F0502020204030203" pitchFamily="34" charset="0"/>
                            <a:cs typeface="Lato" panose="020F0502020204030203" pitchFamily="34" charset="0"/>
                          </a:rPr>
                          <a:t>§ A moderate daily dose is estimated as 10-15mg diazepam equivalents (e.g., 0.1-1.5mg clonazepam, 2-3mg lorazepam, 1-2mg alprazolam). See Appendix H for BZD dose equivalents.</a:t>
                        </a:r>
                      </a:p>
                      <a:p>
                        <a:pPr>
                          <a:spcBef>
                            <a:spcPts val="100"/>
                          </a:spcBef>
                          <a:spcAft>
                            <a:spcPts val="100"/>
                          </a:spcAft>
                        </a:pPr>
                        <a:r>
                          <a:rPr lang="en-US" sz="1600" b="0" kern="0" baseline="30000">
                            <a:solidFill>
                              <a:schemeClr val="tx1"/>
                            </a:solidFill>
                            <a:latin typeface="Lato" panose="020F0502020204030203" pitchFamily="34" charset="0"/>
                            <a:ea typeface="Lato" panose="020F0502020204030203" pitchFamily="34" charset="0"/>
                            <a:cs typeface="Lato" panose="020F0502020204030203" pitchFamily="34" charset="0"/>
                          </a:rPr>
                          <a:t>** </a:t>
                        </a:r>
                        <a:r>
                          <a:rPr lang="en-US" sz="1600" b="0" kern="0" baseline="30000">
                            <a:solidFill>
                              <a:schemeClr val="tx1"/>
                            </a:solidFill>
                            <a:effectLst/>
                            <a:latin typeface="Lato" panose="020F0502020204030203" pitchFamily="34" charset="0"/>
                            <a:ea typeface="Lato" panose="020F0502020204030203" pitchFamily="34" charset="0"/>
                            <a:cs typeface="Lato" panose="020F0502020204030203" pitchFamily="34" charset="0"/>
                          </a:rPr>
                          <a:t>A high daily dose is estimated as 15mg diazepam equivalents (e.g., 0&gt;1.5 mg clonazepam, &gt;3mg lorazepam, &gt;2mg alprazolam). See Appendix H for BZD dose equivalents.</a:t>
                        </a:r>
                      </a:p>
                    </a:txBody>
                    <a:tcPr marT="13716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gn="l">
                          <a:lnSpc>
                            <a:spcPct val="100000"/>
                          </a:lnSpc>
                          <a:spcBef>
                            <a:spcPts val="600"/>
                          </a:spcBef>
                          <a:spcAft>
                            <a:spcPts val="1200"/>
                          </a:spcAft>
                          <a:buNone/>
                        </a:pP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marR="0" algn="l">
                          <a:lnSpc>
                            <a:spcPct val="100000"/>
                          </a:lnSpc>
                          <a:spcBef>
                            <a:spcPts val="600"/>
                          </a:spcBef>
                          <a:spcAft>
                            <a:spcPts val="1200"/>
                          </a:spcAft>
                          <a:buNone/>
                        </a:pP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marR="0" algn="l">
                          <a:lnSpc>
                            <a:spcPct val="100000"/>
                          </a:lnSpc>
                          <a:spcBef>
                            <a:spcPts val="600"/>
                          </a:spcBef>
                          <a:spcAft>
                            <a:spcPts val="1200"/>
                          </a:spcAft>
                          <a:buNone/>
                        </a:pPr>
                        <a:endParaRPr lang="en-US" sz="2000" kern="100">
                          <a:effectLst/>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US" sz="2200" b="0">
                          <a:solidFill>
                            <a:sysClr val="windowText" lastClr="000000"/>
                          </a:solidFill>
                          <a:latin typeface="Lato" panose="020F0502020204030203" pitchFamily="34" charset="0"/>
                          <a:ea typeface="Lato" panose="020F0502020204030203" pitchFamily="34" charset="0"/>
                          <a:cs typeface="Lato" panose="020F050202020403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0088220"/>
                    </a:ext>
                  </a:extLst>
                </a:tr>
              </a:tbl>
            </a:graphicData>
          </a:graphic>
        </p:graphicFrame>
        <p:sp>
          <p:nvSpPr>
            <p:cNvPr id="6" name="Down Arrow 8">
              <a:extLst>
                <a:ext uri="{FF2B5EF4-FFF2-40B4-BE49-F238E27FC236}">
                  <a16:creationId xmlns:a16="http://schemas.microsoft.com/office/drawing/2014/main" id="{7ADE5135-F450-3212-4E28-1EA8DC205944}"/>
                </a:ext>
              </a:extLst>
            </p:cNvPr>
            <p:cNvSpPr/>
            <p:nvPr/>
          </p:nvSpPr>
          <p:spPr>
            <a:xfrm>
              <a:off x="10797583" y="2860059"/>
              <a:ext cx="341193" cy="1688257"/>
            </a:xfrm>
            <a:prstGeom prst="downArrow">
              <a:avLst/>
            </a:prstGeom>
            <a:gradFill flip="none" rotWithShape="1">
              <a:gsLst>
                <a:gs pos="0">
                  <a:srgbClr val="FF0000"/>
                </a:gs>
                <a:gs pos="50000">
                  <a:srgbClr val="FF0000">
                    <a:tint val="44500"/>
                    <a:satMod val="160000"/>
                  </a:srgbClr>
                </a:gs>
                <a:gs pos="100000">
                  <a:srgbClr val="FF0000">
                    <a:tint val="23500"/>
                    <a:satMod val="160000"/>
                  </a:srgb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7852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A3F9817B-50F4-3FCE-0FDD-DD86136329A6}"/>
            </a:ext>
          </a:extLst>
        </p:cNvPr>
        <p:cNvGrpSpPr/>
        <p:nvPr/>
      </p:nvGrpSpPr>
      <p:grpSpPr>
        <a:xfrm>
          <a:off x="0" y="0"/>
          <a:ext cx="0" cy="0"/>
          <a:chOff x="0" y="0"/>
          <a:chExt cx="0" cy="0"/>
        </a:xfrm>
      </p:grpSpPr>
      <p:sp>
        <p:nvSpPr>
          <p:cNvPr id="130" name="Google Shape;130;p2">
            <a:extLst>
              <a:ext uri="{FF2B5EF4-FFF2-40B4-BE49-F238E27FC236}">
                <a16:creationId xmlns:a16="http://schemas.microsoft.com/office/drawing/2014/main" id="{F571DC52-C395-E644-5A66-FF4A0D9B0E88}"/>
              </a:ext>
            </a:extLst>
          </p:cNvPr>
          <p:cNvSpPr txBox="1">
            <a:spLocks noGrp="1"/>
          </p:cNvSpPr>
          <p:nvPr>
            <p:ph type="title"/>
          </p:nvPr>
        </p:nvSpPr>
        <p:spPr>
          <a:xfrm>
            <a:off x="609600" y="274638"/>
            <a:ext cx="10972800" cy="88914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alibri"/>
              <a:buNone/>
            </a:pPr>
            <a:r>
              <a:rPr lang="en-US" sz="4800" b="1">
                <a:solidFill>
                  <a:schemeClr val="dk2"/>
                </a:solidFill>
                <a:latin typeface="Arial"/>
                <a:ea typeface="Arial"/>
                <a:cs typeface="Arial"/>
                <a:sym typeface="Arial"/>
              </a:rPr>
              <a:t>Presenters/Disclosures</a:t>
            </a:r>
            <a:endParaRPr sz="4800" b="1">
              <a:solidFill>
                <a:schemeClr val="dk2"/>
              </a:solidFill>
              <a:latin typeface="Arial"/>
              <a:ea typeface="Arial"/>
              <a:cs typeface="Arial"/>
              <a:sym typeface="Arial"/>
            </a:endParaRPr>
          </a:p>
        </p:txBody>
      </p:sp>
      <p:sp>
        <p:nvSpPr>
          <p:cNvPr id="131" name="Google Shape;131;p2">
            <a:extLst>
              <a:ext uri="{FF2B5EF4-FFF2-40B4-BE49-F238E27FC236}">
                <a16:creationId xmlns:a16="http://schemas.microsoft.com/office/drawing/2014/main" id="{D59E782B-1AAA-2FC8-303B-FC94E71D310E}"/>
              </a:ext>
            </a:extLst>
          </p:cNvPr>
          <p:cNvSpPr txBox="1">
            <a:spLocks noGrp="1"/>
          </p:cNvSpPr>
          <p:nvPr>
            <p:ph type="body" idx="1"/>
          </p:nvPr>
        </p:nvSpPr>
        <p:spPr>
          <a:xfrm>
            <a:off x="609600" y="1255659"/>
            <a:ext cx="10972800" cy="4870505"/>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chemeClr val="dk1"/>
              </a:buClr>
              <a:buSzPts val="2270"/>
              <a:buChar char="•"/>
            </a:pPr>
            <a:r>
              <a:rPr lang="en-US" sz="2400" dirty="0">
                <a:latin typeface="Arial"/>
                <a:ea typeface="Arial"/>
                <a:cs typeface="Arial"/>
                <a:sym typeface="Arial"/>
              </a:rPr>
              <a:t>Brian Hurley, M.D., M.B.A., FAPA, DFASAM</a:t>
            </a:r>
          </a:p>
          <a:p>
            <a:pPr marL="800100" lvl="1">
              <a:lnSpc>
                <a:spcPct val="150000"/>
              </a:lnSpc>
              <a:spcBef>
                <a:spcPts val="0"/>
              </a:spcBef>
              <a:buSzPts val="2270"/>
              <a:buChar char="•"/>
            </a:pPr>
            <a:r>
              <a:rPr lang="en-US" sz="1800" dirty="0">
                <a:latin typeface="Arial"/>
                <a:ea typeface="Arial"/>
                <a:cs typeface="Arial"/>
                <a:sym typeface="Arial"/>
              </a:rPr>
              <a:t>No financial conflicts of interests</a:t>
            </a:r>
          </a:p>
          <a:p>
            <a:pPr marL="800100" lvl="1">
              <a:lnSpc>
                <a:spcPct val="150000"/>
              </a:lnSpc>
              <a:spcBef>
                <a:spcPts val="0"/>
              </a:spcBef>
              <a:buSzPts val="2270"/>
              <a:buChar char="•"/>
            </a:pPr>
            <a:r>
              <a:rPr lang="en-US" sz="1800" dirty="0">
                <a:latin typeface="Arial"/>
                <a:ea typeface="Arial"/>
                <a:cs typeface="Arial"/>
                <a:sym typeface="Arial"/>
              </a:rPr>
              <a:t>Brian is the Immediate Past President of the American Society of Addiction Medicine, so comments on topics involving ASAM may be biased towards ASAM</a:t>
            </a:r>
          </a:p>
        </p:txBody>
      </p:sp>
      <p:sp>
        <p:nvSpPr>
          <p:cNvPr id="132" name="Google Shape;132;p2">
            <a:extLst>
              <a:ext uri="{FF2B5EF4-FFF2-40B4-BE49-F238E27FC236}">
                <a16:creationId xmlns:a16="http://schemas.microsoft.com/office/drawing/2014/main" id="{642BB652-004D-C602-EA29-2079ED2E2883}"/>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600"/>
              </a:spcAft>
              <a:buSzPts val="1200"/>
              <a:buNone/>
            </a:pPr>
            <a:fld id="{00000000-1234-1234-1234-123412341234}" type="slidenum">
              <a:rPr lang="en-US"/>
              <a:t>2</a:t>
            </a:fld>
            <a:endParaRPr/>
          </a:p>
        </p:txBody>
      </p:sp>
    </p:spTree>
    <p:extLst>
      <p:ext uri="{BB962C8B-B14F-4D97-AF65-F5344CB8AC3E}">
        <p14:creationId xmlns:p14="http://schemas.microsoft.com/office/powerpoint/2010/main" val="3715412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11F52893-CA6F-8EE9-0C28-F632039C2641}"/>
              </a:ext>
            </a:extLst>
          </p:cNvPr>
          <p:cNvSpPr/>
          <p:nvPr/>
        </p:nvSpPr>
        <p:spPr>
          <a:xfrm>
            <a:off x="1" y="0"/>
            <a:ext cx="12191999" cy="1465118"/>
          </a:xfrm>
          <a:prstGeom prst="rect">
            <a:avLst/>
          </a:prstGeom>
          <a:solidFill>
            <a:srgbClr val="001C48"/>
          </a:solidFill>
        </p:spPr>
        <p:txBody>
          <a:bodyPr/>
          <a:lstStyle/>
          <a:p>
            <a:endParaRPr lang="en-US"/>
          </a:p>
        </p:txBody>
      </p:sp>
      <p:sp>
        <p:nvSpPr>
          <p:cNvPr id="3" name="TextBox 2">
            <a:extLst>
              <a:ext uri="{FF2B5EF4-FFF2-40B4-BE49-F238E27FC236}">
                <a16:creationId xmlns:a16="http://schemas.microsoft.com/office/drawing/2014/main" id="{1D7403B9-0396-C343-B67A-1CA093CEC1DD}"/>
              </a:ext>
            </a:extLst>
          </p:cNvPr>
          <p:cNvSpPr txBox="1"/>
          <p:nvPr/>
        </p:nvSpPr>
        <p:spPr>
          <a:xfrm>
            <a:off x="608693" y="457744"/>
            <a:ext cx="11258410" cy="615553"/>
          </a:xfrm>
          <a:prstGeom prst="rect">
            <a:avLst/>
          </a:prstGeom>
        </p:spPr>
        <p:txBody>
          <a:bodyPr wrap="square" lIns="0" tIns="0" rIns="0" bIns="0" rtlCol="0" anchor="ctr">
            <a:spAutoFit/>
          </a:bodyPr>
          <a:lstStyle>
            <a:defPPr>
              <a:defRPr lang="en-US"/>
            </a:defPPr>
            <a:lvl1pPr defTabSz="609630">
              <a:lnSpc>
                <a:spcPts val="4800"/>
              </a:lnSpc>
              <a:spcBef>
                <a:spcPct val="0"/>
              </a:spcBef>
              <a:defRPr sz="3600">
                <a:solidFill>
                  <a:schemeClr val="bg1"/>
                </a:solidFill>
                <a:latin typeface="Lato Black" panose="020F0A02020204030203" pitchFamily="34" charset="0"/>
              </a:defRPr>
            </a:lvl1pPr>
          </a:lstStyle>
          <a:p>
            <a:r>
              <a:rPr lang="en-US" sz="4000"/>
              <a:t>How to think about risks and benefits?</a:t>
            </a:r>
            <a:endParaRPr lang="en-US" sz="4000">
              <a:latin typeface="Lato Black"/>
              <a:ea typeface="Lato Black"/>
              <a:cs typeface="Lato Black"/>
            </a:endParaRPr>
          </a:p>
        </p:txBody>
      </p:sp>
      <p:sp>
        <p:nvSpPr>
          <p:cNvPr id="7" name="TextBox 6">
            <a:extLst>
              <a:ext uri="{FF2B5EF4-FFF2-40B4-BE49-F238E27FC236}">
                <a16:creationId xmlns:a16="http://schemas.microsoft.com/office/drawing/2014/main" id="{279C5C79-90D4-1B3A-8DE7-631AD176A777}"/>
              </a:ext>
            </a:extLst>
          </p:cNvPr>
          <p:cNvSpPr txBox="1"/>
          <p:nvPr/>
        </p:nvSpPr>
        <p:spPr>
          <a:xfrm>
            <a:off x="608693" y="1853742"/>
            <a:ext cx="10500527" cy="1077218"/>
          </a:xfrm>
          <a:prstGeom prst="rect">
            <a:avLst/>
          </a:prstGeom>
          <a:noFill/>
        </p:spPr>
        <p:txBody>
          <a:bodyPr wrap="square">
            <a:spAutoFit/>
          </a:bodyPr>
          <a:lstStyle/>
          <a:p>
            <a:pPr marL="285750" indent="-285750">
              <a:spcBef>
                <a:spcPts val="300"/>
              </a:spcBef>
              <a:spcAft>
                <a:spcPts val="300"/>
              </a:spcAft>
              <a:buFont typeface="Arial" panose="020B0604020202020204" pitchFamily="34" charset="0"/>
              <a:buChar char="•"/>
            </a:pPr>
            <a:r>
              <a:rPr lang="en-US" sz="1800">
                <a:latin typeface="Lato" panose="020F0502020204030203" pitchFamily="34" charset="0"/>
                <a:ea typeface="Lato" panose="020F0502020204030203" pitchFamily="34" charset="0"/>
                <a:cs typeface="Lato" panose="020F0502020204030203" pitchFamily="34" charset="0"/>
              </a:rPr>
              <a:t>Risks and benefits exist along a continuum.</a:t>
            </a:r>
          </a:p>
          <a:p>
            <a:pPr marL="285750" indent="-285750">
              <a:spcBef>
                <a:spcPts val="300"/>
              </a:spcBef>
              <a:spcAft>
                <a:spcPts val="300"/>
              </a:spcAft>
              <a:buFont typeface="Arial" panose="020B0604020202020204" pitchFamily="34" charset="0"/>
              <a:buChar char="•"/>
            </a:pPr>
            <a:r>
              <a:rPr lang="en-US" sz="1800">
                <a:latin typeface="Lato" panose="020F0502020204030203" pitchFamily="34" charset="0"/>
                <a:ea typeface="Lato" panose="020F0502020204030203" pitchFamily="34" charset="0"/>
                <a:cs typeface="Lato" panose="020F0502020204030203" pitchFamily="34" charset="0"/>
              </a:rPr>
              <a:t>Before you can consider the benefits, </a:t>
            </a:r>
            <a:r>
              <a:rPr lang="en-US" sz="1800" b="1">
                <a:latin typeface="Lato" panose="020F0502020204030203" pitchFamily="34" charset="0"/>
                <a:ea typeface="Lato" panose="020F0502020204030203" pitchFamily="34" charset="0"/>
                <a:cs typeface="Lato" panose="020F0502020204030203" pitchFamily="34" charset="0"/>
              </a:rPr>
              <a:t>what is the condition that is being treated?</a:t>
            </a:r>
          </a:p>
          <a:p>
            <a:pPr marL="285750" indent="-285750">
              <a:spcBef>
                <a:spcPts val="300"/>
              </a:spcBef>
              <a:spcAft>
                <a:spcPts val="300"/>
              </a:spcAft>
              <a:buFont typeface="Arial" panose="020B0604020202020204" pitchFamily="34" charset="0"/>
              <a:buChar char="•"/>
            </a:pPr>
            <a:r>
              <a:rPr lang="en-US" sz="1800" kern="100">
                <a:effectLst/>
                <a:latin typeface="Lato" panose="020F0502020204030203" pitchFamily="34" charset="0"/>
                <a:ea typeface="Lato" panose="020F0502020204030203" pitchFamily="34" charset="0"/>
                <a:cs typeface="Lato" panose="020F0502020204030203" pitchFamily="34" charset="0"/>
              </a:rPr>
              <a:t>When determining the balance of risks and benefits, clinicians should consider the following:</a:t>
            </a:r>
          </a:p>
        </p:txBody>
      </p:sp>
      <p:sp>
        <p:nvSpPr>
          <p:cNvPr id="28" name="Rounded Rectangle 27">
            <a:extLst>
              <a:ext uri="{FF2B5EF4-FFF2-40B4-BE49-F238E27FC236}">
                <a16:creationId xmlns:a16="http://schemas.microsoft.com/office/drawing/2014/main" id="{D259E301-D8C8-ACA8-5DA8-E292C0EBD199}"/>
              </a:ext>
            </a:extLst>
          </p:cNvPr>
          <p:cNvSpPr/>
          <p:nvPr/>
        </p:nvSpPr>
        <p:spPr>
          <a:xfrm>
            <a:off x="869951" y="3113521"/>
            <a:ext cx="4988238" cy="768842"/>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TextBox 28">
            <a:extLst>
              <a:ext uri="{FF2B5EF4-FFF2-40B4-BE49-F238E27FC236}">
                <a16:creationId xmlns:a16="http://schemas.microsoft.com/office/drawing/2014/main" id="{989A1428-B5FE-B105-753E-9C0FC1109AC7}"/>
              </a:ext>
            </a:extLst>
          </p:cNvPr>
          <p:cNvSpPr txBox="1"/>
          <p:nvPr/>
        </p:nvSpPr>
        <p:spPr>
          <a:xfrm>
            <a:off x="1999621" y="3113521"/>
            <a:ext cx="3858568"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9525" lvl="1"/>
            <a:r>
              <a:rPr lang="en-US" sz="2000" kern="100">
                <a:effectLst/>
                <a:latin typeface="Lato" panose="020F0502020204030203" pitchFamily="34" charset="0"/>
                <a:ea typeface="Lato" panose="020F0502020204030203" pitchFamily="34" charset="0"/>
                <a:cs typeface="Lato" panose="020F0502020204030203" pitchFamily="34" charset="0"/>
              </a:rPr>
              <a:t>How significant are the potential benefits?</a:t>
            </a:r>
          </a:p>
        </p:txBody>
      </p:sp>
      <p:sp>
        <p:nvSpPr>
          <p:cNvPr id="32" name="Rounded Rectangle 31">
            <a:extLst>
              <a:ext uri="{FF2B5EF4-FFF2-40B4-BE49-F238E27FC236}">
                <a16:creationId xmlns:a16="http://schemas.microsoft.com/office/drawing/2014/main" id="{C25A4E4E-4027-5353-EC9E-8F05F94D5037}"/>
              </a:ext>
            </a:extLst>
          </p:cNvPr>
          <p:cNvSpPr/>
          <p:nvPr/>
        </p:nvSpPr>
        <p:spPr>
          <a:xfrm>
            <a:off x="869951" y="4055172"/>
            <a:ext cx="4988238" cy="768842"/>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3" name="Rounded Rectangle 32">
            <a:extLst>
              <a:ext uri="{FF2B5EF4-FFF2-40B4-BE49-F238E27FC236}">
                <a16:creationId xmlns:a16="http://schemas.microsoft.com/office/drawing/2014/main" id="{CBDAB8C9-2807-176C-1BCA-9020D3A9D3B7}"/>
              </a:ext>
            </a:extLst>
          </p:cNvPr>
          <p:cNvSpPr/>
          <p:nvPr/>
        </p:nvSpPr>
        <p:spPr>
          <a:xfrm>
            <a:off x="869951" y="4976803"/>
            <a:ext cx="4988238" cy="768842"/>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4" name="Rounded Rectangle 33">
            <a:extLst>
              <a:ext uri="{FF2B5EF4-FFF2-40B4-BE49-F238E27FC236}">
                <a16:creationId xmlns:a16="http://schemas.microsoft.com/office/drawing/2014/main" id="{B58E2F40-4FA8-B5D8-533E-2B13894DD8D8}"/>
              </a:ext>
            </a:extLst>
          </p:cNvPr>
          <p:cNvSpPr/>
          <p:nvPr/>
        </p:nvSpPr>
        <p:spPr>
          <a:xfrm>
            <a:off x="6337154" y="3118528"/>
            <a:ext cx="4988238" cy="768842"/>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5" name="Rounded Rectangle 34">
            <a:extLst>
              <a:ext uri="{FF2B5EF4-FFF2-40B4-BE49-F238E27FC236}">
                <a16:creationId xmlns:a16="http://schemas.microsoft.com/office/drawing/2014/main" id="{8C771115-662C-DD77-21F5-A5C22E6EF977}"/>
              </a:ext>
            </a:extLst>
          </p:cNvPr>
          <p:cNvSpPr/>
          <p:nvPr/>
        </p:nvSpPr>
        <p:spPr>
          <a:xfrm>
            <a:off x="6337154" y="4060179"/>
            <a:ext cx="4988238" cy="768842"/>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6" name="Rounded Rectangle 35">
            <a:extLst>
              <a:ext uri="{FF2B5EF4-FFF2-40B4-BE49-F238E27FC236}">
                <a16:creationId xmlns:a16="http://schemas.microsoft.com/office/drawing/2014/main" id="{07B5DB75-89A3-BF1E-13DD-E1C18E66867F}"/>
              </a:ext>
            </a:extLst>
          </p:cNvPr>
          <p:cNvSpPr/>
          <p:nvPr/>
        </p:nvSpPr>
        <p:spPr>
          <a:xfrm>
            <a:off x="6337154" y="4981810"/>
            <a:ext cx="4988238" cy="768842"/>
          </a:xfrm>
          <a:prstGeom prst="round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TextBox 36">
            <a:extLst>
              <a:ext uri="{FF2B5EF4-FFF2-40B4-BE49-F238E27FC236}">
                <a16:creationId xmlns:a16="http://schemas.microsoft.com/office/drawing/2014/main" id="{8DD3365E-F6A8-B6DF-55DA-116D08DFE07B}"/>
              </a:ext>
            </a:extLst>
          </p:cNvPr>
          <p:cNvSpPr txBox="1"/>
          <p:nvPr/>
        </p:nvSpPr>
        <p:spPr>
          <a:xfrm>
            <a:off x="1999621" y="4055172"/>
            <a:ext cx="3858568"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9525" lvl="1"/>
            <a:r>
              <a:rPr lang="en-US" sz="2000" kern="100">
                <a:effectLst/>
                <a:latin typeface="Lato" panose="020F0502020204030203" pitchFamily="34" charset="0"/>
                <a:ea typeface="Lato" panose="020F0502020204030203" pitchFamily="34" charset="0"/>
                <a:cs typeface="Lato" panose="020F0502020204030203" pitchFamily="34" charset="0"/>
              </a:rPr>
              <a:t>How significant are the potential risks?</a:t>
            </a:r>
          </a:p>
        </p:txBody>
      </p:sp>
      <p:sp>
        <p:nvSpPr>
          <p:cNvPr id="38" name="TextBox 37">
            <a:extLst>
              <a:ext uri="{FF2B5EF4-FFF2-40B4-BE49-F238E27FC236}">
                <a16:creationId xmlns:a16="http://schemas.microsoft.com/office/drawing/2014/main" id="{C08ABA4D-230A-7C10-C875-AE98A429E8A0}"/>
              </a:ext>
            </a:extLst>
          </p:cNvPr>
          <p:cNvSpPr txBox="1"/>
          <p:nvPr/>
        </p:nvSpPr>
        <p:spPr>
          <a:xfrm>
            <a:off x="1999621" y="5155862"/>
            <a:ext cx="3858568" cy="430887"/>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9525" lvl="1"/>
            <a:r>
              <a:rPr lang="en-US" sz="2000" kern="100">
                <a:effectLst/>
                <a:latin typeface="Lato" panose="020F0502020204030203" pitchFamily="34" charset="0"/>
                <a:ea typeface="Lato" panose="020F0502020204030203" pitchFamily="34" charset="0"/>
                <a:cs typeface="Lato" panose="020F0502020204030203" pitchFamily="34" charset="0"/>
              </a:rPr>
              <a:t>How imminent are the risks?</a:t>
            </a:r>
          </a:p>
        </p:txBody>
      </p:sp>
      <p:sp>
        <p:nvSpPr>
          <p:cNvPr id="39" name="TextBox 38">
            <a:extLst>
              <a:ext uri="{FF2B5EF4-FFF2-40B4-BE49-F238E27FC236}">
                <a16:creationId xmlns:a16="http://schemas.microsoft.com/office/drawing/2014/main" id="{DF76265D-1648-EDD4-1336-A1F3F9B3E2DE}"/>
              </a:ext>
            </a:extLst>
          </p:cNvPr>
          <p:cNvSpPr txBox="1"/>
          <p:nvPr/>
        </p:nvSpPr>
        <p:spPr>
          <a:xfrm>
            <a:off x="7463481" y="3128610"/>
            <a:ext cx="3858568"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9525" lvl="1"/>
            <a:r>
              <a:rPr lang="en-US" sz="2000" kern="100">
                <a:effectLst/>
                <a:latin typeface="Lato" panose="020F0502020204030203" pitchFamily="34" charset="0"/>
                <a:ea typeface="Lato" panose="020F0502020204030203" pitchFamily="34" charset="0"/>
                <a:cs typeface="Lato" panose="020F0502020204030203" pitchFamily="34" charset="0"/>
              </a:rPr>
              <a:t>Could alternative interventions achieve similar benefits?</a:t>
            </a:r>
          </a:p>
        </p:txBody>
      </p:sp>
      <p:sp>
        <p:nvSpPr>
          <p:cNvPr id="40" name="TextBox 39">
            <a:extLst>
              <a:ext uri="{FF2B5EF4-FFF2-40B4-BE49-F238E27FC236}">
                <a16:creationId xmlns:a16="http://schemas.microsoft.com/office/drawing/2014/main" id="{6F3ADED0-C2DF-9AAC-E7F8-9C130E30587B}"/>
              </a:ext>
            </a:extLst>
          </p:cNvPr>
          <p:cNvSpPr txBox="1"/>
          <p:nvPr/>
        </p:nvSpPr>
        <p:spPr>
          <a:xfrm>
            <a:off x="7463481" y="4070261"/>
            <a:ext cx="3660038"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9525" lvl="1"/>
            <a:r>
              <a:rPr lang="en-US" sz="2000" kern="100">
                <a:effectLst/>
                <a:latin typeface="Lato" panose="020F0502020204030203" pitchFamily="34" charset="0"/>
                <a:ea typeface="Lato" panose="020F0502020204030203" pitchFamily="34" charset="0"/>
                <a:cs typeface="Lato" panose="020F0502020204030203" pitchFamily="34" charset="0"/>
              </a:rPr>
              <a:t>What are the risks of the alternative interventions?</a:t>
            </a:r>
          </a:p>
        </p:txBody>
      </p:sp>
      <p:sp>
        <p:nvSpPr>
          <p:cNvPr id="41" name="TextBox 40">
            <a:extLst>
              <a:ext uri="{FF2B5EF4-FFF2-40B4-BE49-F238E27FC236}">
                <a16:creationId xmlns:a16="http://schemas.microsoft.com/office/drawing/2014/main" id="{3C3721F6-F46E-E606-866A-2559A688C51A}"/>
              </a:ext>
            </a:extLst>
          </p:cNvPr>
          <p:cNvSpPr txBox="1"/>
          <p:nvPr/>
        </p:nvSpPr>
        <p:spPr>
          <a:xfrm>
            <a:off x="7463481" y="5006981"/>
            <a:ext cx="3660038"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9525" lvl="1"/>
            <a:r>
              <a:rPr lang="en-US" sz="2000" kern="100">
                <a:effectLst/>
                <a:latin typeface="Lato" panose="020F0502020204030203" pitchFamily="34" charset="0"/>
                <a:ea typeface="Lato" panose="020F0502020204030203" pitchFamily="34" charset="0"/>
                <a:cs typeface="Lato" panose="020F0502020204030203" pitchFamily="34" charset="0"/>
              </a:rPr>
              <a:t>How effectively can the risks be managed?</a:t>
            </a:r>
          </a:p>
        </p:txBody>
      </p:sp>
      <p:pic>
        <p:nvPicPr>
          <p:cNvPr id="43" name="Graphic 42">
            <a:extLst>
              <a:ext uri="{FF2B5EF4-FFF2-40B4-BE49-F238E27FC236}">
                <a16:creationId xmlns:a16="http://schemas.microsoft.com/office/drawing/2014/main" id="{93E19E98-30AC-A06A-9562-FC7E9A0F8D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353" y="3236762"/>
            <a:ext cx="822960" cy="822960"/>
          </a:xfrm>
          <a:prstGeom prst="rect">
            <a:avLst/>
          </a:prstGeom>
        </p:spPr>
      </p:pic>
      <p:pic>
        <p:nvPicPr>
          <p:cNvPr id="44" name="Graphic 43">
            <a:extLst>
              <a:ext uri="{FF2B5EF4-FFF2-40B4-BE49-F238E27FC236}">
                <a16:creationId xmlns:a16="http://schemas.microsoft.com/office/drawing/2014/main" id="{1AAF71D5-78E1-5AA1-4A79-675AD15123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7067" y="3203988"/>
            <a:ext cx="274320" cy="274320"/>
          </a:xfrm>
          <a:prstGeom prst="rect">
            <a:avLst/>
          </a:prstGeom>
        </p:spPr>
      </p:pic>
      <p:pic>
        <p:nvPicPr>
          <p:cNvPr id="45" name="Graphic 44">
            <a:extLst>
              <a:ext uri="{FF2B5EF4-FFF2-40B4-BE49-F238E27FC236}">
                <a16:creationId xmlns:a16="http://schemas.microsoft.com/office/drawing/2014/main" id="{2BF6A8AF-5E65-84C2-6F77-0254411499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3428" y="4139634"/>
            <a:ext cx="274320" cy="274320"/>
          </a:xfrm>
          <a:prstGeom prst="rect">
            <a:avLst/>
          </a:prstGeom>
        </p:spPr>
      </p:pic>
      <p:pic>
        <p:nvPicPr>
          <p:cNvPr id="46" name="Graphic 45">
            <a:extLst>
              <a:ext uri="{FF2B5EF4-FFF2-40B4-BE49-F238E27FC236}">
                <a16:creationId xmlns:a16="http://schemas.microsoft.com/office/drawing/2014/main" id="{ECCDA84A-6FC5-F03B-DDB2-DE1200CF1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18567" y="4149258"/>
            <a:ext cx="822960" cy="822960"/>
          </a:xfrm>
          <a:prstGeom prst="rect">
            <a:avLst/>
          </a:prstGeom>
        </p:spPr>
      </p:pic>
      <p:pic>
        <p:nvPicPr>
          <p:cNvPr id="48" name="Graphic 47">
            <a:extLst>
              <a:ext uri="{FF2B5EF4-FFF2-40B4-BE49-F238E27FC236}">
                <a16:creationId xmlns:a16="http://schemas.microsoft.com/office/drawing/2014/main" id="{DBF0916C-6C5A-D7F9-B5BB-5DE60513A1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34558" y="3155850"/>
            <a:ext cx="731520" cy="731520"/>
          </a:xfrm>
          <a:prstGeom prst="rect">
            <a:avLst/>
          </a:prstGeom>
        </p:spPr>
      </p:pic>
      <p:pic>
        <p:nvPicPr>
          <p:cNvPr id="49" name="Graphic 48">
            <a:extLst>
              <a:ext uri="{FF2B5EF4-FFF2-40B4-BE49-F238E27FC236}">
                <a16:creationId xmlns:a16="http://schemas.microsoft.com/office/drawing/2014/main" id="{4FC673F5-85C0-8E74-9E66-82223E501E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9841" y="4812122"/>
            <a:ext cx="1097280" cy="1097280"/>
          </a:xfrm>
          <a:prstGeom prst="rect">
            <a:avLst/>
          </a:prstGeom>
        </p:spPr>
      </p:pic>
      <p:pic>
        <p:nvPicPr>
          <p:cNvPr id="50" name="Graphic 49">
            <a:extLst>
              <a:ext uri="{FF2B5EF4-FFF2-40B4-BE49-F238E27FC236}">
                <a16:creationId xmlns:a16="http://schemas.microsoft.com/office/drawing/2014/main" id="{2CAE85E0-D39C-7B80-7B56-2E77162B5EB8}"/>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38142"/>
          <a:stretch/>
        </p:blipFill>
        <p:spPr>
          <a:xfrm>
            <a:off x="6530088" y="4087352"/>
            <a:ext cx="731520" cy="452500"/>
          </a:xfrm>
          <a:prstGeom prst="rect">
            <a:avLst/>
          </a:prstGeom>
        </p:spPr>
      </p:pic>
      <p:pic>
        <p:nvPicPr>
          <p:cNvPr id="51" name="Graphic 50">
            <a:extLst>
              <a:ext uri="{FF2B5EF4-FFF2-40B4-BE49-F238E27FC236}">
                <a16:creationId xmlns:a16="http://schemas.microsoft.com/office/drawing/2014/main" id="{41A71E02-CBE1-A13C-2E18-9FDB977FB0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58688" y="4521603"/>
            <a:ext cx="274320" cy="274320"/>
          </a:xfrm>
          <a:prstGeom prst="rect">
            <a:avLst/>
          </a:prstGeom>
        </p:spPr>
      </p:pic>
      <p:pic>
        <p:nvPicPr>
          <p:cNvPr id="55" name="Graphic 54">
            <a:extLst>
              <a:ext uri="{FF2B5EF4-FFF2-40B4-BE49-F238E27FC236}">
                <a16:creationId xmlns:a16="http://schemas.microsoft.com/office/drawing/2014/main" id="{C1E1BEBD-802A-088F-9C29-8F7073C7A7B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30088" y="4996599"/>
            <a:ext cx="731520" cy="731520"/>
          </a:xfrm>
          <a:prstGeom prst="rect">
            <a:avLst/>
          </a:prstGeom>
        </p:spPr>
      </p:pic>
    </p:spTree>
    <p:extLst>
      <p:ext uri="{BB962C8B-B14F-4D97-AF65-F5344CB8AC3E}">
        <p14:creationId xmlns:p14="http://schemas.microsoft.com/office/powerpoint/2010/main" val="9337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90139-7679-41E2-D3B5-89612E0B6CDE}"/>
              </a:ext>
            </a:extLst>
          </p:cNvPr>
          <p:cNvSpPr>
            <a:spLocks noGrp="1"/>
          </p:cNvSpPr>
          <p:nvPr>
            <p:ph type="title"/>
          </p:nvPr>
        </p:nvSpPr>
        <p:spPr/>
        <p:txBody>
          <a:bodyPr>
            <a:normAutofit fontScale="90000"/>
          </a:bodyPr>
          <a:lstStyle/>
          <a:p>
            <a:r>
              <a:rPr lang="en-US"/>
              <a:t>Physical Dependence vs Substance Use Disorder</a:t>
            </a:r>
          </a:p>
        </p:txBody>
      </p:sp>
      <p:sp>
        <p:nvSpPr>
          <p:cNvPr id="4" name="Rounded Rectangle 10">
            <a:extLst>
              <a:ext uri="{FF2B5EF4-FFF2-40B4-BE49-F238E27FC236}">
                <a16:creationId xmlns:a16="http://schemas.microsoft.com/office/drawing/2014/main" id="{C9A57254-5037-F93E-13A1-2442EF141FF2}"/>
              </a:ext>
            </a:extLst>
          </p:cNvPr>
          <p:cNvSpPr/>
          <p:nvPr/>
        </p:nvSpPr>
        <p:spPr>
          <a:xfrm>
            <a:off x="443547" y="4793675"/>
            <a:ext cx="11263695" cy="1062189"/>
          </a:xfrm>
          <a:prstGeom prst="roundRect">
            <a:avLst/>
          </a:prstGeom>
          <a:solidFill>
            <a:srgbClr val="727780">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Lato" panose="020F0502020204030203" pitchFamily="34" charset="0"/>
                <a:ea typeface="Lato" panose="020F0502020204030203" pitchFamily="34" charset="0"/>
                <a:cs typeface="Lato" panose="020F0502020204030203" pitchFamily="34" charset="0"/>
              </a:rPr>
              <a:t>National Survey on Drug Use and Health suggests just </a:t>
            </a:r>
            <a:r>
              <a:rPr lang="en-US" sz="2400" b="1">
                <a:solidFill>
                  <a:schemeClr val="tx1"/>
                </a:solidFill>
                <a:latin typeface="Lato" panose="020F0502020204030203" pitchFamily="34" charset="0"/>
                <a:ea typeface="Lato" panose="020F0502020204030203" pitchFamily="34" charset="0"/>
                <a:cs typeface="Lato" panose="020F0502020204030203" pitchFamily="34" charset="0"/>
              </a:rPr>
              <a:t>1.5% </a:t>
            </a:r>
            <a:r>
              <a:rPr lang="en-US" sz="2400">
                <a:solidFill>
                  <a:schemeClr val="tx1"/>
                </a:solidFill>
                <a:latin typeface="Lato" panose="020F0502020204030203" pitchFamily="34" charset="0"/>
                <a:ea typeface="Lato" panose="020F0502020204030203" pitchFamily="34" charset="0"/>
                <a:cs typeface="Lato" panose="020F0502020204030203" pitchFamily="34" charset="0"/>
              </a:rPr>
              <a:t>of people who use BZDs </a:t>
            </a:r>
            <a:r>
              <a:rPr lang="en-US" sz="2400" b="1">
                <a:solidFill>
                  <a:schemeClr val="tx1"/>
                </a:solidFill>
                <a:latin typeface="Lato" panose="020F0502020204030203" pitchFamily="34" charset="0"/>
                <a:ea typeface="Lato" panose="020F0502020204030203" pitchFamily="34" charset="0"/>
                <a:cs typeface="Lato" panose="020F0502020204030203" pitchFamily="34" charset="0"/>
              </a:rPr>
              <a:t>met criteria for a BZD use disorder</a:t>
            </a:r>
            <a:r>
              <a:rPr lang="en-US" sz="2400">
                <a:solidFill>
                  <a:schemeClr val="tx1"/>
                </a:solidFill>
                <a:latin typeface="Lato" panose="020F0502020204030203" pitchFamily="34" charset="0"/>
                <a:ea typeface="Lato" panose="020F0502020204030203" pitchFamily="34" charset="0"/>
                <a:cs typeface="Lato" panose="020F0502020204030203" pitchFamily="34" charset="0"/>
              </a:rPr>
              <a:t>.</a:t>
            </a:r>
          </a:p>
        </p:txBody>
      </p:sp>
      <p:sp>
        <p:nvSpPr>
          <p:cNvPr id="5" name="Rounded Rectangle 9">
            <a:extLst>
              <a:ext uri="{FF2B5EF4-FFF2-40B4-BE49-F238E27FC236}">
                <a16:creationId xmlns:a16="http://schemas.microsoft.com/office/drawing/2014/main" id="{FFDAA212-FB58-D79A-8624-A337B7F2CDF2}"/>
              </a:ext>
            </a:extLst>
          </p:cNvPr>
          <p:cNvSpPr/>
          <p:nvPr/>
        </p:nvSpPr>
        <p:spPr>
          <a:xfrm>
            <a:off x="443547" y="3156074"/>
            <a:ext cx="11263695" cy="1455636"/>
          </a:xfrm>
          <a:prstGeom prst="roundRect">
            <a:avLst/>
          </a:prstGeom>
          <a:solidFill>
            <a:srgbClr val="4280A5">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100"/>
              </a:spcBef>
              <a:spcAft>
                <a:spcPts val="100"/>
              </a:spcAft>
              <a:buNone/>
            </a:pPr>
            <a:r>
              <a:rPr lang="en-US" sz="2400" b="1">
                <a:solidFill>
                  <a:srgbClr val="4280A5"/>
                </a:solidFill>
                <a:latin typeface="Lato" panose="020F0502020204030203" pitchFamily="34" charset="0"/>
                <a:ea typeface="Lato" panose="020F0502020204030203" pitchFamily="34" charset="0"/>
                <a:cs typeface="Lato" panose="020F0502020204030203" pitchFamily="34" charset="0"/>
              </a:rPr>
              <a:t>Substance Use Disorder: </a:t>
            </a:r>
            <a:r>
              <a:rPr lang="en-US" sz="2400">
                <a:solidFill>
                  <a:schemeClr val="tx1"/>
                </a:solidFill>
                <a:latin typeface="Lato" panose="020F0502020204030203" pitchFamily="34" charset="0"/>
                <a:ea typeface="Lato" panose="020F0502020204030203" pitchFamily="34" charset="0"/>
                <a:cs typeface="Lato" panose="020F0502020204030203" pitchFamily="34" charset="0"/>
              </a:rPr>
              <a:t>A</a:t>
            </a:r>
            <a:r>
              <a:rPr lang="en-US" sz="2400">
                <a:solidFill>
                  <a:schemeClr val="tx1"/>
                </a:solidFill>
                <a:effectLst/>
                <a:latin typeface="Lato" panose="020F0502020204030203" pitchFamily="34" charset="0"/>
                <a:ea typeface="Lato" panose="020F0502020204030203" pitchFamily="34" charset="0"/>
                <a:cs typeface="Lato" panose="020F0502020204030203" pitchFamily="34" charset="0"/>
              </a:rPr>
              <a:t> chronic disease associated with functional changes to the brain circuits that mediate stress, decision-making, and behavior reinforcement.</a:t>
            </a:r>
            <a:endParaRPr lang="en-US" sz="2400" b="1">
              <a:solidFill>
                <a:schemeClr val="tx1"/>
              </a:solidFill>
              <a:latin typeface="Lato" panose="020F0502020204030203" pitchFamily="34" charset="0"/>
              <a:ea typeface="Lato" panose="020F0502020204030203" pitchFamily="34" charset="0"/>
              <a:cs typeface="Lato" panose="020F0502020204030203" pitchFamily="34" charset="0"/>
            </a:endParaRPr>
          </a:p>
        </p:txBody>
      </p:sp>
      <p:sp>
        <p:nvSpPr>
          <p:cNvPr id="6" name="Rounded Rectangle 3">
            <a:extLst>
              <a:ext uri="{FF2B5EF4-FFF2-40B4-BE49-F238E27FC236}">
                <a16:creationId xmlns:a16="http://schemas.microsoft.com/office/drawing/2014/main" id="{DA732E68-D65C-DE02-F3B2-562482EB0D44}"/>
              </a:ext>
            </a:extLst>
          </p:cNvPr>
          <p:cNvSpPr/>
          <p:nvPr/>
        </p:nvSpPr>
        <p:spPr>
          <a:xfrm>
            <a:off x="443547" y="1729142"/>
            <a:ext cx="11263695" cy="1244967"/>
          </a:xfrm>
          <a:prstGeom prst="roundRect">
            <a:avLst/>
          </a:prstGeom>
          <a:solidFill>
            <a:srgbClr val="003773">
              <a:alpha val="150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spcBef>
                <a:spcPts val="100"/>
              </a:spcBef>
              <a:spcAft>
                <a:spcPts val="100"/>
              </a:spcAft>
            </a:pPr>
            <a:r>
              <a:rPr lang="en-US" sz="2400" b="1">
                <a:solidFill>
                  <a:srgbClr val="003773"/>
                </a:solidFill>
                <a:latin typeface="Calibri" panose="020F0502020204030204" pitchFamily="34" charset="0"/>
                <a:ea typeface="Calibri" panose="020F0502020204030204" pitchFamily="34" charset="0"/>
                <a:cs typeface="Calibri" panose="020F0502020204030204" pitchFamily="34" charset="0"/>
              </a:rPr>
              <a:t>Physical Dependence: </a:t>
            </a:r>
            <a:r>
              <a:rPr lang="en-US" sz="2400">
                <a:solidFill>
                  <a:schemeClr val="tx1"/>
                </a:solidFill>
                <a:latin typeface="Calibri" panose="020F0502020204030204" pitchFamily="34" charset="0"/>
                <a:ea typeface="Calibri" panose="020F0502020204030204" pitchFamily="34" charset="0"/>
                <a:cs typeface="Calibri" panose="020F0502020204030204" pitchFamily="34" charset="0"/>
              </a:rPr>
              <a:t>A</a:t>
            </a:r>
            <a:r>
              <a:rPr lang="en-US" sz="2400">
                <a:solidFill>
                  <a:schemeClr val="tx1"/>
                </a:solidFill>
                <a:effectLst/>
                <a:latin typeface="Calibri" panose="020F0502020204030204" pitchFamily="34" charset="0"/>
                <a:ea typeface="Calibri" panose="020F0502020204030204" pitchFamily="34" charset="0"/>
                <a:cs typeface="Calibri" panose="020F0502020204030204" pitchFamily="34" charset="0"/>
              </a:rPr>
              <a:t> biological phenomenon that develops in response to repeated use of a medication.</a:t>
            </a:r>
            <a:endParaRPr lang="en-US" sz="240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4216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EF658-0D9D-DAD6-3C07-5D866E64B1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B5E102-4FF2-F2B3-4A63-15A49F61FB73}"/>
              </a:ext>
            </a:extLst>
          </p:cNvPr>
          <p:cNvSpPr>
            <a:spLocks noGrp="1"/>
          </p:cNvSpPr>
          <p:nvPr>
            <p:ph type="title"/>
          </p:nvPr>
        </p:nvSpPr>
        <p:spPr/>
        <p:txBody>
          <a:bodyPr>
            <a:normAutofit fontScale="90000"/>
          </a:bodyPr>
          <a:lstStyle/>
          <a:p>
            <a:r>
              <a:rPr lang="en-US" sz="44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Considerations for Tapering Benzodiazepines</a:t>
            </a:r>
            <a:endParaRPr lang="en-US"/>
          </a:p>
        </p:txBody>
      </p:sp>
      <p:sp>
        <p:nvSpPr>
          <p:cNvPr id="3" name="Text Placeholder 2">
            <a:extLst>
              <a:ext uri="{FF2B5EF4-FFF2-40B4-BE49-F238E27FC236}">
                <a16:creationId xmlns:a16="http://schemas.microsoft.com/office/drawing/2014/main" id="{883E1512-5019-96D2-5039-B77E068176A8}"/>
              </a:ext>
            </a:extLst>
          </p:cNvPr>
          <p:cNvSpPr>
            <a:spLocks noGrp="1"/>
          </p:cNvSpPr>
          <p:nvPr>
            <p:ph type="body" idx="1"/>
          </p:nvPr>
        </p:nvSpPr>
        <p:spPr/>
        <p:txBody>
          <a:bodyPr>
            <a:normAutofit/>
          </a:bodyPr>
          <a:lstStyle/>
          <a:p>
            <a:pPr>
              <a:lnSpc>
                <a:spcPct val="100000"/>
              </a:lnSpc>
            </a:pPr>
            <a:r>
              <a:rPr lang="en-US" sz="2400" kern="100">
                <a:effectLst/>
                <a:latin typeface="Aptos" panose="020B0004020202020204" pitchFamily="34" charset="0"/>
                <a:ea typeface="Aptos" panose="020B0004020202020204" pitchFamily="34" charset="0"/>
              </a:rPr>
              <a:t>Clinicians should avoid abruptly discontinuing BZD medication in patients who are likely to be physically dependent on BZDs and at risk for BZD withdrawal (</a:t>
            </a:r>
            <a:r>
              <a:rPr lang="en-US" sz="2400" b="1" u="sng" kern="100">
                <a:effectLst/>
                <a:latin typeface="Aptos" panose="020B0004020202020204" pitchFamily="34" charset="0"/>
                <a:ea typeface="Aptos" panose="020B0004020202020204" pitchFamily="34" charset="0"/>
              </a:rPr>
              <a:t>Low Certainty</a:t>
            </a:r>
            <a:r>
              <a:rPr lang="en-US" sz="2400" kern="100">
                <a:effectLst/>
                <a:latin typeface="Aptos" panose="020B0004020202020204" pitchFamily="34" charset="0"/>
                <a:ea typeface="Aptos" panose="020B0004020202020204" pitchFamily="34" charset="0"/>
              </a:rPr>
              <a:t>, Strong Recommendation).</a:t>
            </a:r>
            <a:endParaRPr lang="en-US" sz="2400" kern="100">
              <a:effectLst/>
              <a:latin typeface="Times New Roman" panose="02020603050405020304" pitchFamily="18" charset="0"/>
              <a:ea typeface="Aptos" panose="020B0004020202020204" pitchFamily="34" charset="0"/>
            </a:endParaRPr>
          </a:p>
          <a:p>
            <a:pPr lvl="1">
              <a:lnSpc>
                <a:spcPct val="100000"/>
              </a:lnSpc>
            </a:pPr>
            <a:r>
              <a:rPr lang="en-US" sz="2400" kern="100">
                <a:effectLst/>
                <a:latin typeface="Aptos" panose="020B0004020202020204" pitchFamily="34" charset="0"/>
                <a:ea typeface="Aptos" panose="020B0004020202020204" pitchFamily="34" charset="0"/>
              </a:rPr>
              <a:t>Tapering is indicated for patients who are likely to be physically dependent when the risks of BZD medication outweigh the benefits (</a:t>
            </a:r>
            <a:r>
              <a:rPr lang="en-US" sz="2400" b="1" u="sng" kern="100">
                <a:effectLst/>
                <a:latin typeface="Aptos" panose="020B0004020202020204" pitchFamily="34" charset="0"/>
                <a:ea typeface="Aptos" panose="020B0004020202020204" pitchFamily="34" charset="0"/>
              </a:rPr>
              <a:t>Low Certainty</a:t>
            </a:r>
            <a:r>
              <a:rPr lang="en-US" sz="2400" kern="100">
                <a:effectLst/>
                <a:latin typeface="Aptos" panose="020B0004020202020204" pitchFamily="34" charset="0"/>
                <a:ea typeface="Aptos" panose="020B0004020202020204" pitchFamily="34" charset="0"/>
              </a:rPr>
              <a:t>, Strong Recommendation).</a:t>
            </a:r>
            <a:endParaRPr lang="en-US" sz="2400" kern="100">
              <a:effectLst/>
              <a:latin typeface="Times New Roman" panose="02020603050405020304" pitchFamily="18" charset="0"/>
              <a:ea typeface="Aptos" panose="020B0004020202020204" pitchFamily="34" charset="0"/>
            </a:endParaRPr>
          </a:p>
          <a:p>
            <a:pPr lvl="1">
              <a:lnSpc>
                <a:spcPct val="100000"/>
              </a:lnSpc>
              <a:spcBef>
                <a:spcPts val="600"/>
              </a:spcBef>
              <a:spcAft>
                <a:spcPts val="1200"/>
              </a:spcAft>
            </a:pPr>
            <a:r>
              <a:rPr lang="en-US" sz="2400" kern="100">
                <a:effectLst/>
                <a:latin typeface="Aptos" panose="020B0004020202020204" pitchFamily="34" charset="0"/>
                <a:ea typeface="Aptos" panose="020B0004020202020204" pitchFamily="34" charset="0"/>
              </a:rPr>
              <a:t>Clinicians should consider either discontinuation or a short taper for patients who are unlikely to be physically dependent when the risks of BZD medication outweigh the benefits (</a:t>
            </a:r>
            <a:r>
              <a:rPr lang="en-US" sz="2400" i="1" kern="100">
                <a:solidFill>
                  <a:srgbClr val="BF4E14"/>
                </a:solidFill>
                <a:effectLst/>
                <a:latin typeface="Aptos" panose="020B0004020202020204" pitchFamily="34" charset="0"/>
                <a:ea typeface="Aptos" panose="020B0004020202020204" pitchFamily="34" charset="0"/>
              </a:rPr>
              <a:t>Clinical Consensus</a:t>
            </a:r>
            <a:r>
              <a:rPr lang="en-US" sz="2400" kern="100">
                <a:effectLst/>
                <a:latin typeface="Aptos" panose="020B0004020202020204" pitchFamily="34" charset="0"/>
                <a:ea typeface="Aptos" panose="020B0004020202020204" pitchFamily="34" charset="0"/>
              </a:rPr>
              <a:t>, Strong Recommendation).</a:t>
            </a:r>
            <a:endParaRPr lang="en-US" sz="2400" kern="100">
              <a:effectLst/>
              <a:latin typeface="Times New Roman" panose="02020603050405020304" pitchFamily="18" charset="0"/>
              <a:ea typeface="Aptos" panose="020B0004020202020204" pitchFamily="34" charset="0"/>
            </a:endParaRPr>
          </a:p>
          <a:p>
            <a:pPr>
              <a:lnSpc>
                <a:spcPct val="100000"/>
              </a:lnSpc>
              <a:spcBef>
                <a:spcPts val="600"/>
              </a:spcBef>
              <a:spcAft>
                <a:spcPts val="1200"/>
              </a:spcAft>
            </a:pPr>
            <a:endParaRPr lang="en-US" sz="2400" kern="10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4076312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23471-5336-4C5E-50B3-D1B3366847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FECC3B-5B94-C37C-2D77-E36FFBC4978A}"/>
              </a:ext>
            </a:extLst>
          </p:cNvPr>
          <p:cNvSpPr>
            <a:spLocks noGrp="1"/>
          </p:cNvSpPr>
          <p:nvPr>
            <p:ph type="title"/>
          </p:nvPr>
        </p:nvSpPr>
        <p:spPr/>
        <p:txBody>
          <a:bodyPr>
            <a:normAutofit fontScale="90000"/>
          </a:bodyPr>
          <a:lstStyle/>
          <a:p>
            <a:r>
              <a:rPr lang="en-US" sz="44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Considerations for Tapering Benzodiazepines</a:t>
            </a:r>
            <a:endParaRPr lang="en-US"/>
          </a:p>
        </p:txBody>
      </p:sp>
      <p:sp>
        <p:nvSpPr>
          <p:cNvPr id="3" name="Text Placeholder 2">
            <a:extLst>
              <a:ext uri="{FF2B5EF4-FFF2-40B4-BE49-F238E27FC236}">
                <a16:creationId xmlns:a16="http://schemas.microsoft.com/office/drawing/2014/main" id="{0A2C1397-8AF9-6723-C2ED-C6C19742A476}"/>
              </a:ext>
            </a:extLst>
          </p:cNvPr>
          <p:cNvSpPr>
            <a:spLocks noGrp="1"/>
          </p:cNvSpPr>
          <p:nvPr>
            <p:ph type="body" idx="1"/>
          </p:nvPr>
        </p:nvSpPr>
        <p:spPr/>
        <p:txBody>
          <a:bodyPr>
            <a:normAutofit/>
          </a:bodyPr>
          <a:lstStyle/>
          <a:p>
            <a:pPr>
              <a:lnSpc>
                <a:spcPct val="100000"/>
              </a:lnSpc>
              <a:spcAft>
                <a:spcPts val="1200"/>
              </a:spcAft>
            </a:pPr>
            <a:r>
              <a:rPr lang="en-US" sz="2400" kern="100">
                <a:effectLst/>
                <a:latin typeface="Aptos" panose="020B0004020202020204" pitchFamily="34" charset="0"/>
                <a:ea typeface="Aptos" panose="020B0004020202020204" pitchFamily="34" charset="0"/>
              </a:rPr>
              <a:t>If the BZD medication is discontinued without a taper in patients who are unlikely to be physically dependent, clinicians should counsel patients to report the emergence of withdrawal and/or rebound symptoms (</a:t>
            </a:r>
            <a:r>
              <a:rPr lang="en-US" sz="2400" i="1" kern="100">
                <a:solidFill>
                  <a:srgbClr val="BF4E14"/>
                </a:solidFill>
                <a:effectLst/>
                <a:latin typeface="Aptos" panose="020B0004020202020204" pitchFamily="34" charset="0"/>
                <a:ea typeface="Aptos" panose="020B0004020202020204" pitchFamily="34" charset="0"/>
              </a:rPr>
              <a:t>Clinical Consensus</a:t>
            </a:r>
            <a:r>
              <a:rPr lang="en-US" sz="2400" kern="100">
                <a:effectLst/>
                <a:latin typeface="Aptos" panose="020B0004020202020204" pitchFamily="34" charset="0"/>
                <a:ea typeface="Aptos" panose="020B0004020202020204" pitchFamily="34" charset="0"/>
              </a:rPr>
              <a:t>, Strong Recommendation).</a:t>
            </a:r>
            <a:endParaRPr lang="en-US" sz="2400" kern="100">
              <a:effectLst/>
              <a:latin typeface="Times New Roman" panose="02020603050405020304" pitchFamily="18" charset="0"/>
              <a:ea typeface="Aptos" panose="020B0004020202020204" pitchFamily="34" charset="0"/>
            </a:endParaRPr>
          </a:p>
          <a:p>
            <a:pPr lvl="1">
              <a:lnSpc>
                <a:spcPct val="100000"/>
              </a:lnSpc>
            </a:pPr>
            <a:r>
              <a:rPr lang="en-US" sz="2400">
                <a:effectLst/>
                <a:latin typeface="Aptos" panose="020B0004020202020204" pitchFamily="34" charset="0"/>
                <a:ea typeface="Aptos" panose="020B0004020202020204" pitchFamily="34" charset="0"/>
                <a:cs typeface="Times New Roman" panose="02020603050405020304" pitchFamily="18" charset="0"/>
              </a:rPr>
              <a:t>If significant symptoms emerge, clinicians can consider using medications for symptom management or restarting the BZD medication and initiating a taper (</a:t>
            </a:r>
            <a:r>
              <a:rPr lang="en-US" sz="2400" i="1">
                <a:solidFill>
                  <a:srgbClr val="BF4E14"/>
                </a:solidFill>
                <a:effectLst/>
                <a:latin typeface="Aptos" panose="020B0004020202020204" pitchFamily="34" charset="0"/>
                <a:ea typeface="Aptos" panose="020B0004020202020204" pitchFamily="34" charset="0"/>
                <a:cs typeface="Times New Roman" panose="02020603050405020304" pitchFamily="18" charset="0"/>
              </a:rPr>
              <a:t>Clinical Consensus</a:t>
            </a:r>
            <a:r>
              <a:rPr lang="en-US" sz="2400">
                <a:effectLst/>
                <a:latin typeface="Aptos" panose="020B0004020202020204" pitchFamily="34" charset="0"/>
                <a:ea typeface="Aptos" panose="020B0004020202020204" pitchFamily="34" charset="0"/>
                <a:cs typeface="Times New Roman" panose="02020603050405020304" pitchFamily="18" charset="0"/>
              </a:rPr>
              <a:t>, Conditional Recommendation).</a:t>
            </a:r>
            <a:endParaRPr lang="en-US" sz="2400"/>
          </a:p>
          <a:p>
            <a:pPr>
              <a:lnSpc>
                <a:spcPct val="100000"/>
              </a:lnSpc>
              <a:spcBef>
                <a:spcPts val="600"/>
              </a:spcBef>
              <a:spcAft>
                <a:spcPts val="1200"/>
              </a:spcAft>
            </a:pPr>
            <a:endParaRPr lang="en-US" sz="2400" kern="10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3068547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E94E710C-BDB0-5617-1E0C-7A3290A2A3D9}"/>
              </a:ext>
            </a:extLst>
          </p:cNvPr>
          <p:cNvSpPr txBox="1"/>
          <p:nvPr/>
        </p:nvSpPr>
        <p:spPr>
          <a:xfrm>
            <a:off x="800870" y="1502134"/>
            <a:ext cx="6703421" cy="1867178"/>
          </a:xfrm>
          <a:prstGeom prst="rect">
            <a:avLst/>
          </a:prstGeom>
        </p:spPr>
        <p:txBody>
          <a:bodyPr wrap="square" lIns="0" tIns="0" rIns="0" bIns="0" rtlCol="0" anchor="t">
            <a:spAutoFit/>
          </a:bodyPr>
          <a:lstStyle/>
          <a:p>
            <a:pPr marL="342900" indent="-342900">
              <a:spcBef>
                <a:spcPts val="400"/>
              </a:spcBef>
              <a:spcAft>
                <a:spcPts val="40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There is potentially a large population of patients who would benefit from BZD tapering:</a:t>
            </a:r>
          </a:p>
          <a:p>
            <a:pPr marL="687070" lvl="1" indent="-229870">
              <a:spcBef>
                <a:spcPts val="400"/>
              </a:spcBef>
              <a:spcAft>
                <a:spcPts val="40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~2 million older adults in the US taking BZD for </a:t>
            </a:r>
            <a:br>
              <a:rPr lang="en-US" sz="1800">
                <a:latin typeface="Calibri" panose="020F0502020204030204" pitchFamily="34" charset="0"/>
                <a:ea typeface="Calibri" panose="020F0502020204030204" pitchFamily="34" charset="0"/>
                <a:cs typeface="Calibri" panose="020F0502020204030204" pitchFamily="34" charset="0"/>
              </a:rPr>
            </a:br>
            <a:r>
              <a:rPr lang="en-US" sz="1800">
                <a:latin typeface="Calibri" panose="020F0502020204030204" pitchFamily="34" charset="0"/>
                <a:ea typeface="Calibri" panose="020F0502020204030204" pitchFamily="34" charset="0"/>
                <a:cs typeface="Calibri" panose="020F0502020204030204" pitchFamily="34" charset="0"/>
              </a:rPr>
              <a:t>&gt;120 days.</a:t>
            </a:r>
          </a:p>
          <a:p>
            <a:pPr marL="342900" indent="-342900">
              <a:spcBef>
                <a:spcPts val="400"/>
              </a:spcBef>
              <a:spcAft>
                <a:spcPts val="400"/>
              </a:spcAft>
              <a:buFont typeface="Arial" panose="020B0604020202020204" pitchFamily="34" charset="0"/>
              <a:buChar char="•"/>
            </a:pPr>
            <a:r>
              <a:rPr lang="en-US" sz="1800">
                <a:latin typeface="Calibri" panose="020F0502020204030204" pitchFamily="34" charset="0"/>
                <a:ea typeface="Calibri" panose="020F0502020204030204" pitchFamily="34" charset="0"/>
                <a:cs typeface="Calibri" panose="020F0502020204030204" pitchFamily="34" charset="0"/>
              </a:rPr>
              <a:t>The healthcare system is ill-prepared to manage BZD tapering on a large scale.</a:t>
            </a:r>
          </a:p>
        </p:txBody>
      </p:sp>
      <p:sp>
        <p:nvSpPr>
          <p:cNvPr id="5" name="TextBox 7">
            <a:extLst>
              <a:ext uri="{FF2B5EF4-FFF2-40B4-BE49-F238E27FC236}">
                <a16:creationId xmlns:a16="http://schemas.microsoft.com/office/drawing/2014/main" id="{F9DE248F-B722-75B0-79E4-283FF3D69AAA}"/>
              </a:ext>
            </a:extLst>
          </p:cNvPr>
          <p:cNvSpPr txBox="1"/>
          <p:nvPr/>
        </p:nvSpPr>
        <p:spPr>
          <a:xfrm>
            <a:off x="506162" y="712183"/>
            <a:ext cx="6998129" cy="553998"/>
          </a:xfrm>
          <a:prstGeom prst="rect">
            <a:avLst/>
          </a:prstGeom>
        </p:spPr>
        <p:txBody>
          <a:bodyPr wrap="square" lIns="0" tIns="0" rIns="0" bIns="0" rtlCol="0" anchor="t">
            <a:spAutoFit/>
          </a:bodyPr>
          <a:lstStyle/>
          <a:p>
            <a:pPr marL="0" marR="0" lvl="0" indent="0" algn="l" defTabSz="609630" rtl="0" eaLnBrk="1" fontAlgn="auto" latinLnBrk="0" hangingPunct="1">
              <a:spcBef>
                <a:spcPct val="0"/>
              </a:spcBef>
              <a:spcAft>
                <a:spcPts val="0"/>
              </a:spcAft>
              <a:buClrTx/>
              <a:buSzTx/>
              <a:buFontTx/>
              <a:buNone/>
              <a:tabLst/>
              <a:defRPr/>
            </a:pPr>
            <a:r>
              <a:rPr kumimoji="0" lang="en-US" sz="3600" b="0" i="0" u="none" strike="noStrike" kern="1200" cap="none" spc="0" normalizeH="0" baseline="0" noProof="0">
                <a:ln>
                  <a:noFill/>
                </a:ln>
                <a:solidFill>
                  <a:srgbClr val="001D48"/>
                </a:solidFill>
                <a:effectLst/>
                <a:uLnTx/>
                <a:uFillTx/>
                <a:latin typeface="Calibri" panose="020F0502020204030204" pitchFamily="34" charset="0"/>
                <a:ea typeface="Calibri" panose="020F0502020204030204" pitchFamily="34" charset="0"/>
                <a:cs typeface="Calibri" panose="020F0502020204030204" pitchFamily="34" charset="0"/>
              </a:rPr>
              <a:t>Implementation Considerations</a:t>
            </a:r>
            <a:endParaRPr kumimoji="0" lang="en-US" sz="3600" b="0" i="1" u="none" strike="noStrike" kern="1200" cap="none" spc="0" normalizeH="0" baseline="0" noProof="0">
              <a:ln>
                <a:noFill/>
              </a:ln>
              <a:solidFill>
                <a:srgbClr val="001D48"/>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3135E0F-68D2-6950-49B5-E5B45032C1A4}"/>
              </a:ext>
            </a:extLst>
          </p:cNvPr>
          <p:cNvSpPr txBox="1"/>
          <p:nvPr/>
        </p:nvSpPr>
        <p:spPr>
          <a:xfrm>
            <a:off x="800870" y="3540603"/>
            <a:ext cx="6703421" cy="492443"/>
          </a:xfrm>
          <a:prstGeom prst="rect">
            <a:avLst/>
          </a:prstGeom>
          <a:solidFill>
            <a:srgbClr val="4280A5"/>
          </a:solidFill>
        </p:spPr>
        <p:txBody>
          <a:bodyPr wrap="square" lIns="731520" tIns="91440" bIns="91440">
            <a:spAutoFit/>
          </a:bodyPr>
          <a:lstStyle/>
          <a:p>
            <a:r>
              <a:rPr lang="en-US" sz="2000" b="1" kern="100">
                <a:solidFill>
                  <a:schemeClr val="bg1"/>
                </a:solidFill>
                <a:latin typeface="Lato" panose="020F0502020204030203" pitchFamily="34" charset="0"/>
                <a:ea typeface="Lato" panose="020F0502020204030203" pitchFamily="34" charset="0"/>
                <a:cs typeface="Lato" panose="020F0502020204030203" pitchFamily="34" charset="0"/>
              </a:rPr>
              <a:t>We must not abandon these patients.</a:t>
            </a:r>
            <a:endParaRPr lang="en-US" sz="2000" kern="10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pic>
        <p:nvPicPr>
          <p:cNvPr id="8" name="Graphic 7">
            <a:extLst>
              <a:ext uri="{FF2B5EF4-FFF2-40B4-BE49-F238E27FC236}">
                <a16:creationId xmlns:a16="http://schemas.microsoft.com/office/drawing/2014/main" id="{0D8F13CA-C94B-8FE8-4558-01A8E2E022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183" y="3568234"/>
            <a:ext cx="457200" cy="457200"/>
          </a:xfrm>
          <a:prstGeom prst="rect">
            <a:avLst/>
          </a:prstGeom>
        </p:spPr>
      </p:pic>
      <p:pic>
        <p:nvPicPr>
          <p:cNvPr id="10" name="Picture 9">
            <a:extLst>
              <a:ext uri="{FF2B5EF4-FFF2-40B4-BE49-F238E27FC236}">
                <a16:creationId xmlns:a16="http://schemas.microsoft.com/office/drawing/2014/main" id="{018B545F-862B-E0F0-8EBC-D87646C0B1E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23448" r="35534"/>
          <a:stretch/>
        </p:blipFill>
        <p:spPr>
          <a:xfrm>
            <a:off x="8426245" y="382363"/>
            <a:ext cx="3503742" cy="5689056"/>
          </a:xfrm>
          <a:prstGeom prst="rect">
            <a:avLst/>
          </a:prstGeom>
        </p:spPr>
      </p:pic>
      <p:sp>
        <p:nvSpPr>
          <p:cNvPr id="3" name="TextBox 2">
            <a:extLst>
              <a:ext uri="{FF2B5EF4-FFF2-40B4-BE49-F238E27FC236}">
                <a16:creationId xmlns:a16="http://schemas.microsoft.com/office/drawing/2014/main" id="{166462ED-DD22-C43D-036A-E66CC21ADFE7}"/>
              </a:ext>
            </a:extLst>
          </p:cNvPr>
          <p:cNvSpPr txBox="1"/>
          <p:nvPr/>
        </p:nvSpPr>
        <p:spPr>
          <a:xfrm>
            <a:off x="800870" y="4204337"/>
            <a:ext cx="6998129" cy="1579920"/>
          </a:xfrm>
          <a:prstGeom prst="rect">
            <a:avLst/>
          </a:prstGeom>
          <a:noFill/>
        </p:spPr>
        <p:txBody>
          <a:bodyPr wrap="square">
            <a:spAutoFit/>
          </a:bodyPr>
          <a:lstStyle/>
          <a:p>
            <a:pPr marL="800100" lvl="1" indent="-342900">
              <a:spcBef>
                <a:spcPts val="400"/>
              </a:spcBef>
              <a:spcAft>
                <a:spcPts val="400"/>
              </a:spcAft>
              <a:buFont typeface="Arial" panose="020B0604020202020204" pitchFamily="34" charset="0"/>
              <a:buChar char="•"/>
            </a:pPr>
            <a:r>
              <a:rPr lang="en-US" sz="1800">
                <a:latin typeface="Lato" panose="020F0502020204030203" pitchFamily="34" charset="0"/>
                <a:ea typeface="Lato" panose="020F0502020204030203" pitchFamily="34" charset="0"/>
                <a:cs typeface="Lato" panose="020F0502020204030203" pitchFamily="34" charset="0"/>
              </a:rPr>
              <a:t>Healthcare systems should consider how to triage those who would benefit most from tapering.</a:t>
            </a:r>
          </a:p>
          <a:p>
            <a:pPr marL="800100" lvl="1" indent="-342900">
              <a:spcBef>
                <a:spcPts val="400"/>
              </a:spcBef>
              <a:spcAft>
                <a:spcPts val="400"/>
              </a:spcAft>
              <a:buFont typeface="Arial" panose="020B0604020202020204" pitchFamily="34" charset="0"/>
              <a:buChar char="•"/>
            </a:pPr>
            <a:r>
              <a:rPr lang="en-US" sz="1800">
                <a:latin typeface="Lato" panose="020F0502020204030203" pitchFamily="34" charset="0"/>
                <a:ea typeface="Lato" panose="020F0502020204030203" pitchFamily="34" charset="0"/>
                <a:cs typeface="Lato" panose="020F0502020204030203" pitchFamily="34" charset="0"/>
              </a:rPr>
              <a:t>Avoid measuring success based on prescribing data alone. Focus on patient-centered outcomes (e.g., adverse events, functionality, mental and physical health outcomes).</a:t>
            </a:r>
          </a:p>
        </p:txBody>
      </p:sp>
    </p:spTree>
    <p:extLst>
      <p:ext uri="{BB962C8B-B14F-4D97-AF65-F5344CB8AC3E}">
        <p14:creationId xmlns:p14="http://schemas.microsoft.com/office/powerpoint/2010/main" val="173786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CFD65E21-0D3D-ECBB-9B6C-C4EAE70F5807}"/>
            </a:ext>
          </a:extLst>
        </p:cNvPr>
        <p:cNvGrpSpPr/>
        <p:nvPr/>
      </p:nvGrpSpPr>
      <p:grpSpPr>
        <a:xfrm>
          <a:off x="0" y="0"/>
          <a:ext cx="0" cy="0"/>
          <a:chOff x="0" y="0"/>
          <a:chExt cx="0" cy="0"/>
        </a:xfrm>
      </p:grpSpPr>
      <p:sp>
        <p:nvSpPr>
          <p:cNvPr id="130" name="Google Shape;130;p2">
            <a:extLst>
              <a:ext uri="{FF2B5EF4-FFF2-40B4-BE49-F238E27FC236}">
                <a16:creationId xmlns:a16="http://schemas.microsoft.com/office/drawing/2014/main" id="{B863762D-1858-CB05-D25E-39139F07EBBF}"/>
              </a:ext>
            </a:extLst>
          </p:cNvPr>
          <p:cNvSpPr txBox="1">
            <a:spLocks noGrp="1"/>
          </p:cNvSpPr>
          <p:nvPr>
            <p:ph type="title"/>
          </p:nvPr>
        </p:nvSpPr>
        <p:spPr>
          <a:xfrm>
            <a:off x="609600" y="274638"/>
            <a:ext cx="10972800" cy="88914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alibri"/>
              <a:buNone/>
            </a:pPr>
            <a:r>
              <a:rPr lang="en-US" sz="4800" b="1" dirty="0">
                <a:solidFill>
                  <a:schemeClr val="dk2"/>
                </a:solidFill>
                <a:latin typeface="Arial"/>
                <a:ea typeface="Arial"/>
                <a:cs typeface="Arial"/>
                <a:sym typeface="Arial"/>
              </a:rPr>
              <a:t>Group Discussion</a:t>
            </a:r>
            <a:endParaRPr sz="4800" b="1" dirty="0">
              <a:solidFill>
                <a:schemeClr val="dk2"/>
              </a:solidFill>
              <a:latin typeface="Arial"/>
              <a:ea typeface="Arial"/>
              <a:cs typeface="Arial"/>
              <a:sym typeface="Arial"/>
            </a:endParaRPr>
          </a:p>
        </p:txBody>
      </p:sp>
      <p:sp>
        <p:nvSpPr>
          <p:cNvPr id="131" name="Google Shape;131;p2">
            <a:extLst>
              <a:ext uri="{FF2B5EF4-FFF2-40B4-BE49-F238E27FC236}">
                <a16:creationId xmlns:a16="http://schemas.microsoft.com/office/drawing/2014/main" id="{AB8B4EED-ED22-5AEC-6A4D-DD8CB29D7A83}"/>
              </a:ext>
            </a:extLst>
          </p:cNvPr>
          <p:cNvSpPr txBox="1">
            <a:spLocks noGrp="1"/>
          </p:cNvSpPr>
          <p:nvPr>
            <p:ph type="body" idx="1"/>
          </p:nvPr>
        </p:nvSpPr>
        <p:spPr>
          <a:xfrm>
            <a:off x="609600" y="1318480"/>
            <a:ext cx="5761703" cy="4423559"/>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SzPts val="2270"/>
            </a:pPr>
            <a:r>
              <a:rPr lang="en-US" sz="2200" kern="100" dirty="0">
                <a:latin typeface="Calibri" panose="020F0502020204030204" pitchFamily="34" charset="0"/>
                <a:ea typeface="Calibri" panose="020F0502020204030204" pitchFamily="34" charset="0"/>
                <a:cs typeface="Calibri" panose="020F0502020204030204" pitchFamily="34" charset="0"/>
              </a:rPr>
              <a:t>Fred R.: </a:t>
            </a:r>
            <a:r>
              <a:rPr lang="en-US" sz="2200" kern="100" dirty="0">
                <a:effectLst/>
                <a:latin typeface="Calibri" panose="020F0502020204030204" pitchFamily="34" charset="0"/>
                <a:ea typeface="Calibri" panose="020F0502020204030204" pitchFamily="34" charset="0"/>
                <a:cs typeface="Calibri" panose="020F0502020204030204" pitchFamily="34" charset="0"/>
              </a:rPr>
              <a:t>59-year-old male</a:t>
            </a:r>
            <a:r>
              <a:rPr lang="en-US" sz="2200" kern="100" dirty="0">
                <a:latin typeface="Calibri" panose="020F0502020204030204" pitchFamily="34" charset="0"/>
                <a:ea typeface="Calibri" panose="020F0502020204030204" pitchFamily="34" charset="0"/>
                <a:cs typeface="Calibri" panose="020F0502020204030204" pitchFamily="34" charset="0"/>
              </a:rPr>
              <a:t>, otherwise healthy,</a:t>
            </a:r>
            <a:r>
              <a:rPr lang="en-US" sz="2200" kern="100" dirty="0">
                <a:effectLst/>
                <a:latin typeface="Calibri" panose="020F0502020204030204" pitchFamily="34" charset="0"/>
                <a:ea typeface="Calibri" panose="020F0502020204030204" pitchFamily="34" charset="0"/>
                <a:cs typeface="Calibri" panose="020F0502020204030204" pitchFamily="34" charset="0"/>
              </a:rPr>
              <a:t> “inherited patient” who has been taking 2 mg clonazepam twice daily for an unknown number of years.</a:t>
            </a:r>
          </a:p>
          <a:p>
            <a:pPr marL="800100" lvl="1">
              <a:lnSpc>
                <a:spcPct val="150000"/>
              </a:lnSpc>
              <a:spcBef>
                <a:spcPts val="0"/>
              </a:spcBef>
              <a:buSzPts val="2270"/>
            </a:pPr>
            <a:r>
              <a:rPr lang="en-US" sz="2200" kern="100" dirty="0">
                <a:effectLst/>
                <a:latin typeface="Calibri" panose="020F0502020204030204" pitchFamily="34" charset="0"/>
                <a:ea typeface="Calibri" panose="020F0502020204030204" pitchFamily="34" charset="0"/>
                <a:cs typeface="Calibri" panose="020F0502020204030204" pitchFamily="34" charset="0"/>
              </a:rPr>
              <a:t>What other information would you want to know?</a:t>
            </a:r>
          </a:p>
          <a:p>
            <a:pPr marL="800100" lvl="1">
              <a:lnSpc>
                <a:spcPct val="150000"/>
              </a:lnSpc>
              <a:spcBef>
                <a:spcPts val="0"/>
              </a:spcBef>
              <a:buSzPts val="2270"/>
            </a:pPr>
            <a:r>
              <a:rPr lang="en-US" sz="2200" kern="100" dirty="0">
                <a:latin typeface="Calibri" panose="020F0502020204030204" pitchFamily="34" charset="0"/>
                <a:ea typeface="Calibri" panose="020F0502020204030204" pitchFamily="34" charset="0"/>
                <a:cs typeface="Calibri" panose="020F0502020204030204" pitchFamily="34" charset="0"/>
              </a:rPr>
              <a:t>Is this someone who would be a candidate for tapering?</a:t>
            </a:r>
            <a:endParaRPr lang="en-US" sz="2200" kern="100"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2" name="Google Shape;132;p2">
            <a:extLst>
              <a:ext uri="{FF2B5EF4-FFF2-40B4-BE49-F238E27FC236}">
                <a16:creationId xmlns:a16="http://schemas.microsoft.com/office/drawing/2014/main" id="{852F2A49-E596-2BC8-D3AD-37BD45BDA8BB}"/>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600"/>
              </a:spcAft>
              <a:buSzPts val="1200"/>
              <a:buNone/>
            </a:pPr>
            <a:fld id="{00000000-1234-1234-1234-123412341234}" type="slidenum">
              <a:rPr lang="en-US"/>
              <a:t>25</a:t>
            </a:fld>
            <a:endParaRPr/>
          </a:p>
        </p:txBody>
      </p:sp>
      <p:pic>
        <p:nvPicPr>
          <p:cNvPr id="2" name="Picture 1">
            <a:extLst>
              <a:ext uri="{FF2B5EF4-FFF2-40B4-BE49-F238E27FC236}">
                <a16:creationId xmlns:a16="http://schemas.microsoft.com/office/drawing/2014/main" id="{EABCE0D5-65E9-33FD-26AA-0836728B9E85}"/>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034" r="4034"/>
          <a:stretch/>
        </p:blipFill>
        <p:spPr>
          <a:xfrm>
            <a:off x="6511057" y="1515468"/>
            <a:ext cx="4921630" cy="3827064"/>
          </a:xfrm>
          <a:prstGeom prst="rect">
            <a:avLst/>
          </a:prstGeom>
        </p:spPr>
      </p:pic>
    </p:spTree>
    <p:extLst>
      <p:ext uri="{BB962C8B-B14F-4D97-AF65-F5344CB8AC3E}">
        <p14:creationId xmlns:p14="http://schemas.microsoft.com/office/powerpoint/2010/main" val="3504695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DFB5D-D609-A8FC-6DAB-19ACF6EFDE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43CAD-6060-587E-6569-67E82A592027}"/>
              </a:ext>
            </a:extLst>
          </p:cNvPr>
          <p:cNvSpPr>
            <a:spLocks noGrp="1"/>
          </p:cNvSpPr>
          <p:nvPr>
            <p:ph type="title"/>
          </p:nvPr>
        </p:nvSpPr>
        <p:spPr/>
        <p:txBody>
          <a:bodyPr>
            <a:normAutofit/>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the Taperin</a:t>
            </a:r>
            <a:r>
              <a:rPr lang="en-US" sz="3600" b="1" i="1" kern="100">
                <a:latin typeface="Aptos" panose="020B0004020202020204" pitchFamily="34" charset="0"/>
                <a:ea typeface="Yu Gothic Light" panose="020B0300000000000000" pitchFamily="34" charset="-128"/>
                <a:cs typeface="Times New Roman" panose="02020603050405020304" pitchFamily="18" charset="0"/>
              </a:rPr>
              <a:t>g Process</a:t>
            </a:r>
            <a:endParaRPr lang="en-US" sz="3600"/>
          </a:p>
        </p:txBody>
      </p:sp>
      <p:sp>
        <p:nvSpPr>
          <p:cNvPr id="3" name="Content Placeholder 2">
            <a:extLst>
              <a:ext uri="{FF2B5EF4-FFF2-40B4-BE49-F238E27FC236}">
                <a16:creationId xmlns:a16="http://schemas.microsoft.com/office/drawing/2014/main" id="{84297F64-80AF-91C5-C3A4-6CEB2FF37DCD}"/>
              </a:ext>
            </a:extLst>
          </p:cNvPr>
          <p:cNvSpPr>
            <a:spLocks noGrp="1"/>
          </p:cNvSpPr>
          <p:nvPr>
            <p:ph idx="1"/>
          </p:nvPr>
        </p:nvSpPr>
        <p:spPr>
          <a:xfrm>
            <a:off x="609600" y="1307593"/>
            <a:ext cx="10972800" cy="1499615"/>
          </a:xfrm>
        </p:spPr>
        <p:txBody>
          <a:bodyPr>
            <a:noAutofit/>
          </a:bodyPr>
          <a:lstStyle/>
          <a:p>
            <a:pPr>
              <a:lnSpc>
                <a:spcPct val="150000"/>
              </a:lnSpc>
              <a:spcBef>
                <a:spcPts val="600"/>
              </a:spcBef>
              <a:spcAft>
                <a:spcPts val="1200"/>
              </a:spcAft>
            </a:pPr>
            <a:r>
              <a:rPr lang="en-US" sz="2000" kern="100">
                <a:effectLst/>
                <a:latin typeface="Aptos" panose="020B0004020202020204" pitchFamily="34" charset="0"/>
                <a:ea typeface="Aptos" panose="020B0004020202020204" pitchFamily="34" charset="0"/>
              </a:rPr>
              <a:t>Clinicians should generally consider dose reductions of 5% to 10% when determining the initial pace of the BZD taper. The pace of the taper should typically not exceed 25% every 2 weeks (</a:t>
            </a:r>
            <a:r>
              <a:rPr lang="en-US" sz="2000" i="1" kern="100">
                <a:solidFill>
                  <a:srgbClr val="BF4E14"/>
                </a:solidFill>
                <a:effectLst/>
                <a:latin typeface="Aptos" panose="020B0004020202020204" pitchFamily="34" charset="0"/>
                <a:ea typeface="Aptos" panose="020B0004020202020204" pitchFamily="34" charset="0"/>
              </a:rPr>
              <a:t>Clinical Consensus</a:t>
            </a:r>
            <a:r>
              <a:rPr lang="en-US" sz="2000" kern="100">
                <a:effectLst/>
                <a:latin typeface="Aptos" panose="020B0004020202020204" pitchFamily="34" charset="0"/>
                <a:ea typeface="Aptos" panose="020B0004020202020204" pitchFamily="34" charset="0"/>
              </a:rPr>
              <a:t>, Strong Recommendation).</a:t>
            </a:r>
            <a:endParaRPr lang="en-US" sz="2000" kern="100">
              <a:effectLst/>
              <a:latin typeface="Times New Roman" panose="02020603050405020304" pitchFamily="18" charset="0"/>
              <a:ea typeface="Aptos" panose="020B0004020202020204" pitchFamily="34" charset="0"/>
            </a:endParaRPr>
          </a:p>
        </p:txBody>
      </p:sp>
      <p:sp>
        <p:nvSpPr>
          <p:cNvPr id="7" name="TextBox 6">
            <a:extLst>
              <a:ext uri="{FF2B5EF4-FFF2-40B4-BE49-F238E27FC236}">
                <a16:creationId xmlns:a16="http://schemas.microsoft.com/office/drawing/2014/main" id="{551AB9AB-DA2D-48A7-B6A6-DB4E707B4903}"/>
              </a:ext>
            </a:extLst>
          </p:cNvPr>
          <p:cNvSpPr txBox="1"/>
          <p:nvPr/>
        </p:nvSpPr>
        <p:spPr>
          <a:xfrm>
            <a:off x="1216152" y="2953195"/>
            <a:ext cx="10241280" cy="2800767"/>
          </a:xfrm>
          <a:prstGeom prst="rect">
            <a:avLst/>
          </a:prstGeom>
          <a:noFill/>
          <a:ln>
            <a:solidFill>
              <a:schemeClr val="tx1"/>
            </a:solidFill>
          </a:ln>
        </p:spPr>
        <p:txBody>
          <a:bodyPr wrap="square">
            <a:spAutoFit/>
          </a:bodyPr>
          <a:lstStyle/>
          <a:p>
            <a:pPr marL="285750" indent="-285750">
              <a:buFont typeface="Arial" panose="020B0604020202020204" pitchFamily="34" charset="0"/>
              <a:buChar char="•"/>
            </a:pPr>
            <a:r>
              <a:rPr lang="en-US" kern="100">
                <a:latin typeface="Aptos"/>
              </a:rPr>
              <a:t>Clinicians should consider the lower end of the dose reduction range (</a:t>
            </a:r>
            <a:r>
              <a:rPr lang="en-US" kern="100" err="1">
                <a:latin typeface="Aptos"/>
              </a:rPr>
              <a:t>ie</a:t>
            </a:r>
            <a:r>
              <a:rPr lang="en-US" kern="100">
                <a:latin typeface="Aptos"/>
              </a:rPr>
              <a:t>, 5%) for the first reduction to assess a patient’s initial response, unless there are imminent safety concerns</a:t>
            </a:r>
          </a:p>
          <a:p>
            <a:pPr marL="285750" indent="-285750">
              <a:spcBef>
                <a:spcPts val="600"/>
              </a:spcBef>
              <a:spcAft>
                <a:spcPts val="1200"/>
              </a:spcAft>
              <a:buFont typeface="Arial" panose="020B0604020202020204" pitchFamily="34" charset="0"/>
              <a:buChar char="•"/>
            </a:pPr>
            <a:r>
              <a:rPr lang="en-US" kern="100">
                <a:latin typeface="Aptos"/>
              </a:rPr>
              <a:t>For patients who are likely to have strong physical dependence (</a:t>
            </a:r>
            <a:r>
              <a:rPr lang="en-US" kern="100" err="1">
                <a:latin typeface="Aptos"/>
              </a:rPr>
              <a:t>eg</a:t>
            </a:r>
            <a:r>
              <a:rPr lang="en-US" kern="100">
                <a:latin typeface="Aptos"/>
              </a:rPr>
              <a:t>, those who have been taking a high dose for more than a year), clinicians should consider a slower taper. </a:t>
            </a:r>
          </a:p>
          <a:p>
            <a:pPr lvl="1">
              <a:spcBef>
                <a:spcPts val="600"/>
              </a:spcBef>
              <a:spcAft>
                <a:spcPts val="1200"/>
              </a:spcAft>
            </a:pPr>
            <a:r>
              <a:rPr lang="en-US" kern="100">
                <a:latin typeface="Aptos"/>
                <a:ea typeface="Aptos" panose="020B0004020202020204" pitchFamily="34" charset="0"/>
              </a:rPr>
              <a:t>	For the first reduction, consider the lower end of the dose reduction range (</a:t>
            </a:r>
            <a:r>
              <a:rPr lang="en-US" kern="100" err="1">
                <a:latin typeface="Aptos"/>
                <a:ea typeface="Aptos" panose="020B0004020202020204" pitchFamily="34" charset="0"/>
              </a:rPr>
              <a:t>eg</a:t>
            </a:r>
            <a:r>
              <a:rPr lang="en-US" kern="100">
                <a:latin typeface="Aptos"/>
                <a:ea typeface="Aptos" panose="020B0004020202020204" pitchFamily="34" charset="0"/>
              </a:rPr>
              <a:t>, 5%). </a:t>
            </a:r>
          </a:p>
          <a:p>
            <a:pPr lvl="6">
              <a:spcBef>
                <a:spcPts val="600"/>
              </a:spcBef>
              <a:spcAft>
                <a:spcPts val="1200"/>
              </a:spcAft>
            </a:pPr>
            <a:r>
              <a:rPr lang="en-US" kern="100">
                <a:latin typeface="Aptos"/>
                <a:ea typeface="Aptos" panose="020B0004020202020204" pitchFamily="34" charset="0"/>
              </a:rPr>
              <a:t>	For further reductions, clinicians should adjust based on patients’ initial response, considering reduction of 5% to 10% 	every 6–8 weeks, or slower as appropriate. </a:t>
            </a:r>
          </a:p>
          <a:p>
            <a:pPr marL="285750" indent="-285750">
              <a:spcBef>
                <a:spcPts val="600"/>
              </a:spcBef>
              <a:spcAft>
                <a:spcPts val="1200"/>
              </a:spcAft>
              <a:buFont typeface="Arial" panose="020B0604020202020204" pitchFamily="34" charset="0"/>
              <a:buChar char="•"/>
            </a:pPr>
            <a:r>
              <a:rPr lang="en-US" kern="100">
                <a:latin typeface="Aptos"/>
              </a:rPr>
              <a:t>Clinicians can consider the higher end of the dose reduction range (</a:t>
            </a:r>
            <a:r>
              <a:rPr lang="en-US" kern="100" err="1">
                <a:latin typeface="Aptos"/>
              </a:rPr>
              <a:t>ie</a:t>
            </a:r>
            <a:r>
              <a:rPr lang="en-US" kern="100">
                <a:latin typeface="Aptos"/>
              </a:rPr>
              <a:t>, 10-25%) for patients who are unlikely to have significant physical dependence but for whom tapering is indicated</a:t>
            </a:r>
            <a:endParaRPr lang="en-US"/>
          </a:p>
        </p:txBody>
      </p:sp>
    </p:spTree>
    <p:extLst>
      <p:ext uri="{BB962C8B-B14F-4D97-AF65-F5344CB8AC3E}">
        <p14:creationId xmlns:p14="http://schemas.microsoft.com/office/powerpoint/2010/main" val="3421941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CA6AC-07BE-295F-B334-4F0E8329AE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CAD0F0-7D96-AF17-8427-5A060601CA2C}"/>
              </a:ext>
            </a:extLst>
          </p:cNvPr>
          <p:cNvSpPr>
            <a:spLocks noGrp="1"/>
          </p:cNvSpPr>
          <p:nvPr>
            <p:ph type="title"/>
          </p:nvPr>
        </p:nvSpPr>
        <p:spPr/>
        <p:txBody>
          <a:bodyPr>
            <a:normAutofit/>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the Taperin</a:t>
            </a:r>
            <a:r>
              <a:rPr lang="en-US" sz="3600" b="1" i="1" kern="100">
                <a:latin typeface="Aptos" panose="020B0004020202020204" pitchFamily="34" charset="0"/>
                <a:ea typeface="Yu Gothic Light" panose="020B0300000000000000" pitchFamily="34" charset="-128"/>
                <a:cs typeface="Times New Roman" panose="02020603050405020304" pitchFamily="18" charset="0"/>
              </a:rPr>
              <a:t>g Process</a:t>
            </a:r>
            <a:endParaRPr lang="en-US" sz="3600"/>
          </a:p>
        </p:txBody>
      </p:sp>
      <p:sp>
        <p:nvSpPr>
          <p:cNvPr id="3" name="Content Placeholder 2">
            <a:extLst>
              <a:ext uri="{FF2B5EF4-FFF2-40B4-BE49-F238E27FC236}">
                <a16:creationId xmlns:a16="http://schemas.microsoft.com/office/drawing/2014/main" id="{7B539529-79B7-44F3-6095-CC3093CB4396}"/>
              </a:ext>
            </a:extLst>
          </p:cNvPr>
          <p:cNvSpPr>
            <a:spLocks noGrp="1"/>
          </p:cNvSpPr>
          <p:nvPr>
            <p:ph idx="1"/>
          </p:nvPr>
        </p:nvSpPr>
        <p:spPr>
          <a:xfrm>
            <a:off x="963562" y="1454510"/>
            <a:ext cx="6617110" cy="4100716"/>
          </a:xfrm>
        </p:spPr>
        <p:txBody>
          <a:bodyPr>
            <a:noAutofit/>
          </a:bodyPr>
          <a:lstStyle/>
          <a:p>
            <a:pPr>
              <a:lnSpc>
                <a:spcPct val="150000"/>
              </a:lnSpc>
              <a:spcBef>
                <a:spcPts val="600"/>
              </a:spcBef>
              <a:spcAft>
                <a:spcPts val="1200"/>
              </a:spcAft>
            </a:pPr>
            <a:r>
              <a:rPr lang="en-US" sz="2400" kern="100" dirty="0">
                <a:effectLst/>
                <a:latin typeface="Aptos" panose="020B0004020202020204" pitchFamily="34" charset="0"/>
                <a:ea typeface="Aptos" panose="020B0004020202020204" pitchFamily="34" charset="0"/>
              </a:rPr>
              <a:t>Clinicians can consider transitioning patients without contraindications to a comparable dose of a longer-acting BZD medication for the taper (</a:t>
            </a:r>
            <a:r>
              <a:rPr lang="en-US" sz="2400" i="1" kern="100" dirty="0">
                <a:solidFill>
                  <a:srgbClr val="BF4E14"/>
                </a:solidFill>
                <a:effectLst/>
                <a:latin typeface="Aptos" panose="020B0004020202020204" pitchFamily="34" charset="0"/>
                <a:ea typeface="Aptos" panose="020B0004020202020204" pitchFamily="34" charset="0"/>
              </a:rPr>
              <a:t>Clinical Consensus</a:t>
            </a:r>
            <a:r>
              <a:rPr lang="en-US" sz="2400" kern="100" dirty="0">
                <a:effectLst/>
                <a:latin typeface="Aptos" panose="020B0004020202020204" pitchFamily="34" charset="0"/>
                <a:ea typeface="Aptos" panose="020B0004020202020204" pitchFamily="34" charset="0"/>
              </a:rPr>
              <a:t>, Conditional Recommendation).</a:t>
            </a:r>
            <a:endParaRPr lang="en-US" sz="2400" kern="100" dirty="0">
              <a:effectLst/>
              <a:latin typeface="Times New Roman" panose="02020603050405020304" pitchFamily="18" charset="0"/>
              <a:ea typeface="Aptos" panose="020B0004020202020204" pitchFamily="34" charset="0"/>
            </a:endParaRPr>
          </a:p>
        </p:txBody>
      </p:sp>
      <p:pic>
        <p:nvPicPr>
          <p:cNvPr id="4" name="Picture 3" descr="High angle view of a work table with a laptop">
            <a:extLst>
              <a:ext uri="{FF2B5EF4-FFF2-40B4-BE49-F238E27FC236}">
                <a16:creationId xmlns:a16="http://schemas.microsoft.com/office/drawing/2014/main" id="{8539EB6D-642E-7E5C-2523-7AA861943821}"/>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39" t="-27598" r="55714" b="27598"/>
          <a:stretch/>
        </p:blipFill>
        <p:spPr>
          <a:xfrm>
            <a:off x="7906335" y="521785"/>
            <a:ext cx="3026703" cy="4442061"/>
          </a:xfrm>
          <a:prstGeom prst="rect">
            <a:avLst/>
          </a:prstGeom>
        </p:spPr>
      </p:pic>
    </p:spTree>
    <p:extLst>
      <p:ext uri="{BB962C8B-B14F-4D97-AF65-F5344CB8AC3E}">
        <p14:creationId xmlns:p14="http://schemas.microsoft.com/office/powerpoint/2010/main" val="2444777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DFC05-ADB2-C760-59CA-D3C2A9F881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F25C5-55D7-D408-9F80-EBC341046594}"/>
              </a:ext>
            </a:extLst>
          </p:cNvPr>
          <p:cNvSpPr>
            <a:spLocks noGrp="1"/>
          </p:cNvSpPr>
          <p:nvPr>
            <p:ph type="title"/>
          </p:nvPr>
        </p:nvSpPr>
        <p:spPr/>
        <p:txBody>
          <a:bodyPr>
            <a:normAutofit/>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the Taperin</a:t>
            </a:r>
            <a:r>
              <a:rPr lang="en-US" sz="3600" b="1" i="1" kern="100">
                <a:latin typeface="Aptos" panose="020B0004020202020204" pitchFamily="34" charset="0"/>
                <a:ea typeface="Yu Gothic Light" panose="020B0300000000000000" pitchFamily="34" charset="-128"/>
                <a:cs typeface="Times New Roman" panose="02020603050405020304" pitchFamily="18" charset="0"/>
              </a:rPr>
              <a:t>g Process</a:t>
            </a:r>
            <a:endParaRPr lang="en-US" sz="3600"/>
          </a:p>
        </p:txBody>
      </p:sp>
      <p:sp>
        <p:nvSpPr>
          <p:cNvPr id="3" name="Content Placeholder 2">
            <a:extLst>
              <a:ext uri="{FF2B5EF4-FFF2-40B4-BE49-F238E27FC236}">
                <a16:creationId xmlns:a16="http://schemas.microsoft.com/office/drawing/2014/main" id="{8029AF88-E259-7BAB-2BDB-31B6F36420CE}"/>
              </a:ext>
            </a:extLst>
          </p:cNvPr>
          <p:cNvSpPr>
            <a:spLocks noGrp="1"/>
          </p:cNvSpPr>
          <p:nvPr>
            <p:ph idx="1"/>
          </p:nvPr>
        </p:nvSpPr>
        <p:spPr>
          <a:xfrm>
            <a:off x="609600" y="1600201"/>
            <a:ext cx="10972800" cy="1225295"/>
          </a:xfrm>
        </p:spPr>
        <p:txBody>
          <a:bodyPr>
            <a:noAutofit/>
          </a:bodyPr>
          <a:lstStyle/>
          <a:p>
            <a:pPr>
              <a:lnSpc>
                <a:spcPct val="150000"/>
              </a:lnSpc>
              <a:spcBef>
                <a:spcPts val="600"/>
              </a:spcBef>
              <a:spcAft>
                <a:spcPts val="1200"/>
              </a:spcAft>
            </a:pPr>
            <a:r>
              <a:rPr lang="en-US" sz="2000" kern="100">
                <a:effectLst/>
                <a:latin typeface="Aptos" panose="020B0004020202020204" pitchFamily="34" charset="0"/>
                <a:ea typeface="Aptos" panose="020B0004020202020204" pitchFamily="34" charset="0"/>
              </a:rPr>
              <a:t>Clinicians should tailor tapering strategies to each individual patient and adjust the taper based on a patient’s response (</a:t>
            </a:r>
            <a:r>
              <a:rPr lang="en-US" sz="2000" i="1" kern="100">
                <a:solidFill>
                  <a:srgbClr val="BF4E14"/>
                </a:solidFill>
                <a:effectLst/>
                <a:latin typeface="Aptos" panose="020B0004020202020204" pitchFamily="34" charset="0"/>
                <a:ea typeface="Aptos" panose="020B0004020202020204" pitchFamily="34" charset="0"/>
              </a:rPr>
              <a:t>Clinical Consensus</a:t>
            </a:r>
            <a:r>
              <a:rPr lang="en-US" sz="2000" kern="100">
                <a:effectLst/>
                <a:latin typeface="Aptos" panose="020B0004020202020204" pitchFamily="34" charset="0"/>
                <a:ea typeface="Aptos" panose="020B0004020202020204" pitchFamily="34" charset="0"/>
              </a:rPr>
              <a:t>, Strong Recommendation).</a:t>
            </a:r>
            <a:endParaRPr lang="en-US" sz="2000" kern="100">
              <a:effectLst/>
              <a:latin typeface="Times New Roman" panose="02020603050405020304" pitchFamily="18" charset="0"/>
              <a:ea typeface="Aptos" panose="020B0004020202020204" pitchFamily="34" charset="0"/>
            </a:endParaRPr>
          </a:p>
        </p:txBody>
      </p:sp>
      <p:sp>
        <p:nvSpPr>
          <p:cNvPr id="5" name="TextBox 4">
            <a:extLst>
              <a:ext uri="{FF2B5EF4-FFF2-40B4-BE49-F238E27FC236}">
                <a16:creationId xmlns:a16="http://schemas.microsoft.com/office/drawing/2014/main" id="{2B92C4C2-D7C7-4E08-635C-0E50BE2BBB4F}"/>
              </a:ext>
            </a:extLst>
          </p:cNvPr>
          <p:cNvSpPr txBox="1"/>
          <p:nvPr/>
        </p:nvSpPr>
        <p:spPr>
          <a:xfrm>
            <a:off x="1847088" y="2895870"/>
            <a:ext cx="7653528" cy="2438873"/>
          </a:xfrm>
          <a:prstGeom prst="rect">
            <a:avLst/>
          </a:prstGeom>
          <a:noFill/>
          <a:ln>
            <a:solidFill>
              <a:schemeClr val="tx1"/>
            </a:solidFill>
          </a:ln>
        </p:spPr>
        <p:txBody>
          <a:bodyPr wrap="square">
            <a:spAutoFit/>
          </a:bodyPr>
          <a:lstStyle/>
          <a:p>
            <a:pPr>
              <a:lnSpc>
                <a:spcPct val="150000"/>
              </a:lnSpc>
              <a:spcBef>
                <a:spcPts val="300"/>
              </a:spcBef>
            </a:pPr>
            <a:r>
              <a:rPr lang="en-US" kern="100">
                <a:latin typeface="Aptos"/>
              </a:rPr>
              <a:t>Implementation Considerations: </a:t>
            </a:r>
          </a:p>
          <a:p>
            <a:pPr>
              <a:lnSpc>
                <a:spcPct val="150000"/>
              </a:lnSpc>
              <a:spcBef>
                <a:spcPts val="300"/>
              </a:spcBef>
            </a:pPr>
            <a:r>
              <a:rPr lang="en-US" kern="100">
                <a:latin typeface="Aptos"/>
              </a:rPr>
              <a:t>Clinicians should consider pausing or slowing the pace of the taper and/or making smaller dose reductions for patients experiencing significant symptoms related to the BZD taper. </a:t>
            </a:r>
          </a:p>
          <a:p>
            <a:pPr>
              <a:lnSpc>
                <a:spcPct val="150000"/>
              </a:lnSpc>
              <a:spcBef>
                <a:spcPts val="300"/>
              </a:spcBef>
            </a:pPr>
            <a:endParaRPr lang="en-US">
              <a:latin typeface="Aptos"/>
            </a:endParaRPr>
          </a:p>
          <a:p>
            <a:pPr>
              <a:lnSpc>
                <a:spcPct val="150000"/>
              </a:lnSpc>
              <a:spcBef>
                <a:spcPts val="300"/>
              </a:spcBef>
            </a:pPr>
            <a:r>
              <a:rPr lang="en-US" kern="100">
                <a:latin typeface="Aptos"/>
              </a:rPr>
              <a:t>The BZD tapering process can be more difficult for patients as they approach the point of discontinuation. Clinicians should proactively consider smaller dose reductions and/or slowing the pace of dose reductions as the taper progresses. </a:t>
            </a:r>
          </a:p>
        </p:txBody>
      </p:sp>
    </p:spTree>
    <p:extLst>
      <p:ext uri="{BB962C8B-B14F-4D97-AF65-F5344CB8AC3E}">
        <p14:creationId xmlns:p14="http://schemas.microsoft.com/office/powerpoint/2010/main" val="3121824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0DDF6-8AF8-466C-A226-1428532659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463EC7-D137-5159-B38F-91335EC560EB}"/>
              </a:ext>
            </a:extLst>
          </p:cNvPr>
          <p:cNvSpPr>
            <a:spLocks noGrp="1"/>
          </p:cNvSpPr>
          <p:nvPr>
            <p:ph type="title"/>
          </p:nvPr>
        </p:nvSpPr>
        <p:spPr/>
        <p:txBody>
          <a:bodyPr>
            <a:normAutofit/>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the Taperin</a:t>
            </a:r>
            <a:r>
              <a:rPr lang="en-US" sz="3600" b="1" i="1" kern="100">
                <a:latin typeface="Aptos" panose="020B0004020202020204" pitchFamily="34" charset="0"/>
                <a:ea typeface="Yu Gothic Light" panose="020B0300000000000000" pitchFamily="34" charset="-128"/>
                <a:cs typeface="Times New Roman" panose="02020603050405020304" pitchFamily="18" charset="0"/>
              </a:rPr>
              <a:t>g Process</a:t>
            </a:r>
            <a:endParaRPr lang="en-US" sz="3600"/>
          </a:p>
        </p:txBody>
      </p:sp>
      <p:sp>
        <p:nvSpPr>
          <p:cNvPr id="3" name="Content Placeholder 2">
            <a:extLst>
              <a:ext uri="{FF2B5EF4-FFF2-40B4-BE49-F238E27FC236}">
                <a16:creationId xmlns:a16="http://schemas.microsoft.com/office/drawing/2014/main" id="{93795D95-C427-E4F8-7106-3A04583A211A}"/>
              </a:ext>
            </a:extLst>
          </p:cNvPr>
          <p:cNvSpPr>
            <a:spLocks noGrp="1"/>
          </p:cNvSpPr>
          <p:nvPr>
            <p:ph idx="1"/>
          </p:nvPr>
        </p:nvSpPr>
        <p:spPr>
          <a:xfrm>
            <a:off x="609600" y="1600202"/>
            <a:ext cx="10972800" cy="1143000"/>
          </a:xfrm>
        </p:spPr>
        <p:txBody>
          <a:bodyPr>
            <a:noAutofit/>
          </a:bodyPr>
          <a:lstStyle/>
          <a:p>
            <a:pPr>
              <a:lnSpc>
                <a:spcPct val="150000"/>
              </a:lnSpc>
              <a:spcBef>
                <a:spcPts val="600"/>
              </a:spcBef>
              <a:spcAft>
                <a:spcPts val="1200"/>
              </a:spcAft>
            </a:pPr>
            <a:r>
              <a:rPr lang="en-US" sz="2000" kern="100">
                <a:effectLst/>
                <a:latin typeface="Aptos" panose="020B0004020202020204" pitchFamily="34" charset="0"/>
                <a:ea typeface="Aptos" panose="020B0004020202020204" pitchFamily="34" charset="0"/>
              </a:rPr>
              <a:t>Clinicians should evaluate patients undergoing tapering for signs and symptoms related to the BZD taper with each dose reduction (</a:t>
            </a:r>
            <a:r>
              <a:rPr lang="en-US" sz="2000" i="1" kern="100">
                <a:solidFill>
                  <a:srgbClr val="BF4E14"/>
                </a:solidFill>
                <a:effectLst/>
                <a:latin typeface="Aptos" panose="020B0004020202020204" pitchFamily="34" charset="0"/>
                <a:ea typeface="Aptos" panose="020B0004020202020204" pitchFamily="34" charset="0"/>
              </a:rPr>
              <a:t>Clinical Consensus</a:t>
            </a:r>
            <a:r>
              <a:rPr lang="en-US" sz="2000" kern="100">
                <a:effectLst/>
                <a:latin typeface="Aptos" panose="020B0004020202020204" pitchFamily="34" charset="0"/>
                <a:ea typeface="Aptos" panose="020B0004020202020204" pitchFamily="34" charset="0"/>
              </a:rPr>
              <a:t>, Strong Recommendation).</a:t>
            </a:r>
            <a:endParaRPr lang="en-US" sz="2000" kern="100">
              <a:effectLst/>
              <a:latin typeface="Times New Roman" panose="02020603050405020304" pitchFamily="18" charset="0"/>
              <a:ea typeface="Aptos" panose="020B0004020202020204" pitchFamily="34" charset="0"/>
            </a:endParaRPr>
          </a:p>
        </p:txBody>
      </p:sp>
      <p:sp>
        <p:nvSpPr>
          <p:cNvPr id="5" name="TextBox 4">
            <a:extLst>
              <a:ext uri="{FF2B5EF4-FFF2-40B4-BE49-F238E27FC236}">
                <a16:creationId xmlns:a16="http://schemas.microsoft.com/office/drawing/2014/main" id="{823E35C9-EDEA-5E07-3F8E-4A4246387540}"/>
              </a:ext>
            </a:extLst>
          </p:cNvPr>
          <p:cNvSpPr txBox="1"/>
          <p:nvPr/>
        </p:nvSpPr>
        <p:spPr>
          <a:xfrm>
            <a:off x="2791206" y="3297412"/>
            <a:ext cx="6094476" cy="1077218"/>
          </a:xfrm>
          <a:prstGeom prst="rect">
            <a:avLst/>
          </a:prstGeom>
          <a:noFill/>
          <a:ln>
            <a:solidFill>
              <a:schemeClr val="tx1"/>
            </a:solidFill>
          </a:ln>
        </p:spPr>
        <p:txBody>
          <a:bodyPr wrap="square">
            <a:spAutoFit/>
          </a:bodyPr>
          <a:lstStyle/>
          <a:p>
            <a:r>
              <a:rPr lang="en-US" sz="1600" kern="100">
                <a:latin typeface="Aptos"/>
              </a:rPr>
              <a:t>Implementation Considerations:</a:t>
            </a:r>
          </a:p>
          <a:p>
            <a:r>
              <a:rPr lang="en-US" sz="1600" kern="100">
                <a:latin typeface="Aptos"/>
              </a:rPr>
              <a:t>Clinicians should monitor patients for symptoms of withdrawal and recurrence with each dose reduction. Virtual or telephonic check-ins can be leveraged for this purpose</a:t>
            </a:r>
            <a:endParaRPr lang="en-US" sz="1600"/>
          </a:p>
        </p:txBody>
      </p:sp>
    </p:spTree>
    <p:extLst>
      <p:ext uri="{BB962C8B-B14F-4D97-AF65-F5344CB8AC3E}">
        <p14:creationId xmlns:p14="http://schemas.microsoft.com/office/powerpoint/2010/main" val="3445100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EF85B1F8-4AF1-6518-0E5C-D0A98E66D814}"/>
            </a:ext>
          </a:extLst>
        </p:cNvPr>
        <p:cNvGrpSpPr/>
        <p:nvPr/>
      </p:nvGrpSpPr>
      <p:grpSpPr>
        <a:xfrm>
          <a:off x="0" y="0"/>
          <a:ext cx="0" cy="0"/>
          <a:chOff x="0" y="0"/>
          <a:chExt cx="0" cy="0"/>
        </a:xfrm>
      </p:grpSpPr>
      <p:sp>
        <p:nvSpPr>
          <p:cNvPr id="130" name="Google Shape;130;p2">
            <a:extLst>
              <a:ext uri="{FF2B5EF4-FFF2-40B4-BE49-F238E27FC236}">
                <a16:creationId xmlns:a16="http://schemas.microsoft.com/office/drawing/2014/main" id="{9D5BB72D-741B-B17F-1E04-109C71C9558F}"/>
              </a:ext>
            </a:extLst>
          </p:cNvPr>
          <p:cNvSpPr txBox="1">
            <a:spLocks noGrp="1"/>
          </p:cNvSpPr>
          <p:nvPr>
            <p:ph type="title"/>
          </p:nvPr>
        </p:nvSpPr>
        <p:spPr>
          <a:xfrm>
            <a:off x="609600" y="274638"/>
            <a:ext cx="10972800" cy="88914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alibri"/>
              <a:buNone/>
            </a:pPr>
            <a:r>
              <a:rPr lang="en-US" sz="4800" b="1" dirty="0">
                <a:solidFill>
                  <a:schemeClr val="dk2"/>
                </a:solidFill>
                <a:latin typeface="Arial"/>
                <a:ea typeface="Arial"/>
                <a:cs typeface="Arial"/>
                <a:sym typeface="Arial"/>
              </a:rPr>
              <a:t>Attribution</a:t>
            </a:r>
            <a:endParaRPr sz="4800" b="1" dirty="0">
              <a:solidFill>
                <a:schemeClr val="dk2"/>
              </a:solidFill>
              <a:latin typeface="Arial"/>
              <a:ea typeface="Arial"/>
              <a:cs typeface="Arial"/>
              <a:sym typeface="Arial"/>
            </a:endParaRPr>
          </a:p>
        </p:txBody>
      </p:sp>
      <p:sp>
        <p:nvSpPr>
          <p:cNvPr id="131" name="Google Shape;131;p2">
            <a:extLst>
              <a:ext uri="{FF2B5EF4-FFF2-40B4-BE49-F238E27FC236}">
                <a16:creationId xmlns:a16="http://schemas.microsoft.com/office/drawing/2014/main" id="{C2F0579C-5A64-CA34-6301-EA252AD87E13}"/>
              </a:ext>
            </a:extLst>
          </p:cNvPr>
          <p:cNvSpPr txBox="1">
            <a:spLocks noGrp="1"/>
          </p:cNvSpPr>
          <p:nvPr>
            <p:ph type="body" idx="1"/>
          </p:nvPr>
        </p:nvSpPr>
        <p:spPr>
          <a:xfrm>
            <a:off x="609600" y="1255659"/>
            <a:ext cx="10972800" cy="487050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270"/>
              <a:buNone/>
            </a:pPr>
            <a:r>
              <a:rPr lang="en-US" sz="2400" dirty="0">
                <a:latin typeface="Arial"/>
                <a:ea typeface="Arial"/>
                <a:cs typeface="Arial"/>
                <a:sym typeface="Arial"/>
              </a:rPr>
              <a:t>This slide deck was developed by the following addiction physicians working with the staff of the American Society of Addiction Medicine using material generated by ASAM’s Guideline Writing Committee </a:t>
            </a:r>
          </a:p>
          <a:p>
            <a:pPr marL="342900" lvl="0" indent="-342900" algn="l" rtl="0">
              <a:lnSpc>
                <a:spcPct val="150000"/>
              </a:lnSpc>
              <a:spcBef>
                <a:spcPts val="0"/>
              </a:spcBef>
              <a:spcAft>
                <a:spcPts val="0"/>
              </a:spcAft>
              <a:buClr>
                <a:schemeClr val="dk1"/>
              </a:buClr>
              <a:buSzPts val="2270"/>
              <a:buChar char="•"/>
            </a:pPr>
            <a:r>
              <a:rPr lang="en-US" sz="2400" dirty="0">
                <a:latin typeface="Arial"/>
                <a:ea typeface="Arial"/>
                <a:cs typeface="Arial"/>
                <a:sym typeface="Arial"/>
              </a:rPr>
              <a:t>Emily Brunner, MD, DFASAM</a:t>
            </a:r>
          </a:p>
          <a:p>
            <a:pPr marL="342900" lvl="0" indent="-342900" algn="l" rtl="0">
              <a:lnSpc>
                <a:spcPct val="150000"/>
              </a:lnSpc>
              <a:spcBef>
                <a:spcPts val="0"/>
              </a:spcBef>
              <a:spcAft>
                <a:spcPts val="0"/>
              </a:spcAft>
              <a:buClr>
                <a:schemeClr val="dk1"/>
              </a:buClr>
              <a:buSzPts val="2270"/>
              <a:buChar char="•"/>
            </a:pPr>
            <a:r>
              <a:rPr lang="en-US" sz="2400" dirty="0">
                <a:latin typeface="Arial"/>
                <a:ea typeface="Arial"/>
                <a:cs typeface="Arial"/>
                <a:sym typeface="Arial"/>
              </a:rPr>
              <a:t>Chinyere Ogbonna, MD, MPH</a:t>
            </a:r>
            <a:endParaRPr lang="en-US" sz="2400" dirty="0">
              <a:latin typeface="Arial"/>
              <a:ea typeface="Arial"/>
              <a:cs typeface="Arial"/>
            </a:endParaRPr>
          </a:p>
          <a:p>
            <a:pPr marL="342900" lvl="0" indent="-342900" algn="l" rtl="0">
              <a:lnSpc>
                <a:spcPct val="150000"/>
              </a:lnSpc>
              <a:spcBef>
                <a:spcPts val="0"/>
              </a:spcBef>
              <a:spcAft>
                <a:spcPts val="0"/>
              </a:spcAft>
              <a:buClr>
                <a:schemeClr val="dk1"/>
              </a:buClr>
              <a:buSzPts val="2270"/>
              <a:buChar char="•"/>
            </a:pPr>
            <a:r>
              <a:rPr lang="en-US" sz="2400" dirty="0">
                <a:latin typeface="Arial"/>
                <a:ea typeface="Arial"/>
                <a:cs typeface="Arial"/>
                <a:sym typeface="Arial"/>
              </a:rPr>
              <a:t>Tricia Wright, MD, MS, FACOG, DFASAM</a:t>
            </a:r>
          </a:p>
        </p:txBody>
      </p:sp>
      <p:sp>
        <p:nvSpPr>
          <p:cNvPr id="132" name="Google Shape;132;p2">
            <a:extLst>
              <a:ext uri="{FF2B5EF4-FFF2-40B4-BE49-F238E27FC236}">
                <a16:creationId xmlns:a16="http://schemas.microsoft.com/office/drawing/2014/main" id="{0B8CCD0E-9602-D765-A523-4B918CFC8ABC}"/>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600"/>
              </a:spcAft>
              <a:buSzPts val="1200"/>
              <a:buNone/>
            </a:pPr>
            <a:fld id="{00000000-1234-1234-1234-123412341234}" type="slidenum">
              <a:rPr lang="en-US"/>
              <a:t>3</a:t>
            </a:fld>
            <a:endParaRPr/>
          </a:p>
        </p:txBody>
      </p:sp>
    </p:spTree>
    <p:extLst>
      <p:ext uri="{BB962C8B-B14F-4D97-AF65-F5344CB8AC3E}">
        <p14:creationId xmlns:p14="http://schemas.microsoft.com/office/powerpoint/2010/main" val="236956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BC944-07A0-7306-3DFC-8727AE7EF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099B68-4E47-49A0-82F6-A446BDDEA1C3}"/>
              </a:ext>
            </a:extLst>
          </p:cNvPr>
          <p:cNvSpPr>
            <a:spLocks noGrp="1"/>
          </p:cNvSpPr>
          <p:nvPr>
            <p:ph type="title"/>
          </p:nvPr>
        </p:nvSpPr>
        <p:spPr/>
        <p:txBody>
          <a:bodyPr>
            <a:normAutofit/>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Adjunctive Interventions</a:t>
            </a:r>
            <a:endParaRPr lang="en-US" sz="3600"/>
          </a:p>
        </p:txBody>
      </p:sp>
      <p:sp>
        <p:nvSpPr>
          <p:cNvPr id="3" name="Content Placeholder 2">
            <a:extLst>
              <a:ext uri="{FF2B5EF4-FFF2-40B4-BE49-F238E27FC236}">
                <a16:creationId xmlns:a16="http://schemas.microsoft.com/office/drawing/2014/main" id="{440A400F-06F4-4724-9176-0059EA3F8355}"/>
              </a:ext>
            </a:extLst>
          </p:cNvPr>
          <p:cNvSpPr>
            <a:spLocks noGrp="1"/>
          </p:cNvSpPr>
          <p:nvPr>
            <p:ph idx="1"/>
          </p:nvPr>
        </p:nvSpPr>
        <p:spPr/>
        <p:txBody>
          <a:bodyPr>
            <a:noAutofit/>
          </a:bodyPr>
          <a:lstStyle/>
          <a:p>
            <a:pPr>
              <a:lnSpc>
                <a:spcPct val="150000"/>
              </a:lnSpc>
              <a:spcBef>
                <a:spcPts val="600"/>
              </a:spcBef>
              <a:spcAft>
                <a:spcPts val="1200"/>
              </a:spcAft>
            </a:pPr>
            <a:r>
              <a:rPr lang="en-US" sz="1800" kern="100">
                <a:effectLst/>
                <a:latin typeface="Aptos" panose="020B0004020202020204" pitchFamily="34" charset="0"/>
                <a:ea typeface="Aptos" panose="020B0004020202020204" pitchFamily="34" charset="0"/>
              </a:rPr>
              <a:t>Clinicians should offer patients undergoing BZD tapering behavioral interventions tailored to their underlying conditions (</a:t>
            </a:r>
            <a:r>
              <a:rPr lang="en-US" sz="1800" kern="100" err="1">
                <a:effectLst/>
                <a:latin typeface="Aptos" panose="020B0004020202020204" pitchFamily="34" charset="0"/>
                <a:ea typeface="Aptos" panose="020B0004020202020204" pitchFamily="34" charset="0"/>
              </a:rPr>
              <a:t>eg</a:t>
            </a:r>
            <a:r>
              <a:rPr lang="en-US" sz="1800" kern="100">
                <a:effectLst/>
                <a:latin typeface="Aptos" panose="020B0004020202020204" pitchFamily="34" charset="0"/>
                <a:ea typeface="Aptos" panose="020B0004020202020204" pitchFamily="34" charset="0"/>
              </a:rPr>
              <a:t>, CBT, CBT-I) or provide them with referrals to access these interventions (</a:t>
            </a:r>
            <a:r>
              <a:rPr lang="en-US" sz="1800" b="1" u="sng" kern="100">
                <a:effectLst/>
                <a:latin typeface="Aptos" panose="020B0004020202020204" pitchFamily="34" charset="0"/>
                <a:ea typeface="Aptos" panose="020B0004020202020204" pitchFamily="34" charset="0"/>
              </a:rPr>
              <a:t>Low Certainty</a:t>
            </a:r>
            <a:r>
              <a:rPr lang="en-US" sz="1800" kern="100">
                <a:effectLst/>
                <a:latin typeface="Aptos" panose="020B0004020202020204" pitchFamily="34" charset="0"/>
                <a:ea typeface="Aptos" panose="020B0004020202020204" pitchFamily="34" charset="0"/>
              </a:rPr>
              <a:t>, Strong Recommendation).</a:t>
            </a:r>
            <a:endParaRPr lang="en-US" sz="1800" kern="100">
              <a:effectLst/>
              <a:latin typeface="Times New Roman" panose="02020603050405020304" pitchFamily="18" charset="0"/>
              <a:ea typeface="Aptos" panose="020B0004020202020204" pitchFamily="34" charset="0"/>
            </a:endParaRPr>
          </a:p>
          <a:p>
            <a:pPr>
              <a:lnSpc>
                <a:spcPct val="150000"/>
              </a:lnSpc>
              <a:spcBef>
                <a:spcPts val="600"/>
              </a:spcBef>
              <a:spcAft>
                <a:spcPts val="1200"/>
              </a:spcAft>
            </a:pPr>
            <a:r>
              <a:rPr lang="en-US" sz="1800" kern="100">
                <a:effectLst/>
                <a:latin typeface="Aptos" panose="020B0004020202020204" pitchFamily="34" charset="0"/>
                <a:ea typeface="Aptos" panose="020B0004020202020204" pitchFamily="34" charset="0"/>
              </a:rPr>
              <a:t>Clinicians should first consider pausing or slowing the pace of the BZD taper when patients experience symptoms that significantly interfere with the taper (</a:t>
            </a:r>
            <a:r>
              <a:rPr lang="en-US" sz="1800" kern="100" err="1">
                <a:effectLst/>
                <a:latin typeface="Aptos" panose="020B0004020202020204" pitchFamily="34" charset="0"/>
                <a:ea typeface="Aptos" panose="020B0004020202020204" pitchFamily="34" charset="0"/>
              </a:rPr>
              <a:t>eg</a:t>
            </a:r>
            <a:r>
              <a:rPr lang="en-US" sz="1800" kern="100">
                <a:effectLst/>
                <a:latin typeface="Aptos" panose="020B0004020202020204" pitchFamily="34" charset="0"/>
                <a:ea typeface="Aptos" panose="020B0004020202020204" pitchFamily="34" charset="0"/>
              </a:rPr>
              <a:t>, sleep difficulty, anxiety). However, clinicians can also consider use of adjunctive medications (</a:t>
            </a:r>
            <a:r>
              <a:rPr lang="en-US" sz="1800" i="1" kern="100">
                <a:solidFill>
                  <a:srgbClr val="BF4E14"/>
                </a:solidFill>
                <a:effectLst/>
                <a:latin typeface="Aptos" panose="020B0004020202020204" pitchFamily="34" charset="0"/>
                <a:ea typeface="Aptos" panose="020B0004020202020204" pitchFamily="34" charset="0"/>
              </a:rPr>
              <a:t>Clinical Consensus</a:t>
            </a:r>
            <a:r>
              <a:rPr lang="en-US" sz="1800" kern="100">
                <a:effectLst/>
                <a:latin typeface="Aptos" panose="020B0004020202020204" pitchFamily="34" charset="0"/>
                <a:ea typeface="Aptos" panose="020B0004020202020204" pitchFamily="34" charset="0"/>
              </a:rPr>
              <a:t>, Conditional Recommendation).</a:t>
            </a:r>
            <a:endParaRPr lang="en-US" sz="1800" kern="10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1406690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5D19D7D4-2646-E504-8BAA-70EEC784452A}"/>
            </a:ext>
          </a:extLst>
        </p:cNvPr>
        <p:cNvGrpSpPr/>
        <p:nvPr/>
      </p:nvGrpSpPr>
      <p:grpSpPr>
        <a:xfrm>
          <a:off x="0" y="0"/>
          <a:ext cx="0" cy="0"/>
          <a:chOff x="0" y="0"/>
          <a:chExt cx="0" cy="0"/>
        </a:xfrm>
      </p:grpSpPr>
      <p:sp>
        <p:nvSpPr>
          <p:cNvPr id="130" name="Google Shape;130;p2">
            <a:extLst>
              <a:ext uri="{FF2B5EF4-FFF2-40B4-BE49-F238E27FC236}">
                <a16:creationId xmlns:a16="http://schemas.microsoft.com/office/drawing/2014/main" id="{0B33B097-AB73-951F-1B4A-77FE72263C9D}"/>
              </a:ext>
            </a:extLst>
          </p:cNvPr>
          <p:cNvSpPr txBox="1">
            <a:spLocks noGrp="1"/>
          </p:cNvSpPr>
          <p:nvPr>
            <p:ph type="title"/>
          </p:nvPr>
        </p:nvSpPr>
        <p:spPr>
          <a:xfrm>
            <a:off x="609600" y="274638"/>
            <a:ext cx="10972800" cy="88914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alibri"/>
              <a:buNone/>
            </a:pPr>
            <a:r>
              <a:rPr lang="en-US" sz="4800" b="1" dirty="0">
                <a:solidFill>
                  <a:schemeClr val="dk2"/>
                </a:solidFill>
                <a:latin typeface="Arial"/>
                <a:ea typeface="Arial"/>
                <a:cs typeface="Arial"/>
                <a:sym typeface="Arial"/>
              </a:rPr>
              <a:t>Group Discussion</a:t>
            </a:r>
            <a:endParaRPr sz="4800" b="1" dirty="0">
              <a:solidFill>
                <a:schemeClr val="dk2"/>
              </a:solidFill>
              <a:latin typeface="Arial"/>
              <a:ea typeface="Arial"/>
              <a:cs typeface="Arial"/>
              <a:sym typeface="Arial"/>
            </a:endParaRPr>
          </a:p>
        </p:txBody>
      </p:sp>
      <p:sp>
        <p:nvSpPr>
          <p:cNvPr id="131" name="Google Shape;131;p2">
            <a:extLst>
              <a:ext uri="{FF2B5EF4-FFF2-40B4-BE49-F238E27FC236}">
                <a16:creationId xmlns:a16="http://schemas.microsoft.com/office/drawing/2014/main" id="{1F29D003-6C69-4D74-1C3D-B9C5097F0F50}"/>
              </a:ext>
            </a:extLst>
          </p:cNvPr>
          <p:cNvSpPr txBox="1">
            <a:spLocks noGrp="1"/>
          </p:cNvSpPr>
          <p:nvPr>
            <p:ph type="body" idx="1"/>
          </p:nvPr>
        </p:nvSpPr>
        <p:spPr>
          <a:xfrm>
            <a:off x="609600" y="1515468"/>
            <a:ext cx="5860026" cy="3090199"/>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SzPts val="2270"/>
            </a:pPr>
            <a:r>
              <a:rPr lang="en-US" sz="2200" kern="100" dirty="0">
                <a:effectLst/>
                <a:latin typeface="Calibri" panose="020F0502020204030204" pitchFamily="34" charset="0"/>
                <a:ea typeface="Calibri" panose="020F0502020204030204" pitchFamily="34" charset="0"/>
                <a:cs typeface="Calibri" panose="020F0502020204030204" pitchFamily="34" charset="0"/>
              </a:rPr>
              <a:t>Fred returns to </a:t>
            </a:r>
            <a:r>
              <a:rPr lang="en-US" sz="2200" kern="100" dirty="0">
                <a:latin typeface="Calibri" panose="020F0502020204030204" pitchFamily="34" charset="0"/>
                <a:ea typeface="Calibri" panose="020F0502020204030204" pitchFamily="34" charset="0"/>
                <a:cs typeface="Calibri" panose="020F0502020204030204" pitchFamily="34" charset="0"/>
              </a:rPr>
              <a:t>the office for a follow up visit</a:t>
            </a:r>
            <a:r>
              <a:rPr lang="en-US" sz="2200" kern="100" dirty="0">
                <a:effectLst/>
                <a:latin typeface="Calibri" panose="020F0502020204030204" pitchFamily="34" charset="0"/>
                <a:ea typeface="Calibri" panose="020F0502020204030204" pitchFamily="34" charset="0"/>
                <a:cs typeface="Calibri" panose="020F0502020204030204" pitchFamily="34" charset="0"/>
              </a:rPr>
              <a:t>.</a:t>
            </a:r>
          </a:p>
          <a:p>
            <a:pPr marL="800100" lvl="1">
              <a:lnSpc>
                <a:spcPct val="150000"/>
              </a:lnSpc>
              <a:spcBef>
                <a:spcPts val="0"/>
              </a:spcBef>
              <a:buSzPts val="2270"/>
              <a:buChar char="•"/>
            </a:pPr>
            <a:r>
              <a:rPr lang="en-US" sz="2200" dirty="0">
                <a:latin typeface="Calibri" panose="020F0502020204030204" pitchFamily="34" charset="0"/>
                <a:ea typeface="Calibri" panose="020F0502020204030204" pitchFamily="34" charset="0"/>
                <a:cs typeface="Calibri" panose="020F0502020204030204" pitchFamily="34" charset="0"/>
                <a:sym typeface="Arial"/>
              </a:rPr>
              <a:t>Discuss importance of patient engagement, shared decision making</a:t>
            </a:r>
          </a:p>
          <a:p>
            <a:pPr marL="800100" lvl="1">
              <a:lnSpc>
                <a:spcPct val="150000"/>
              </a:lnSpc>
              <a:spcBef>
                <a:spcPts val="0"/>
              </a:spcBef>
              <a:buSzPts val="2270"/>
              <a:buChar char="•"/>
            </a:pPr>
            <a:r>
              <a:rPr lang="en-US" sz="2200" dirty="0">
                <a:latin typeface="Calibri" panose="020F0502020204030204" pitchFamily="34" charset="0"/>
                <a:ea typeface="Calibri" panose="020F0502020204030204" pitchFamily="34" charset="0"/>
                <a:cs typeface="Calibri" panose="020F0502020204030204" pitchFamily="34" charset="0"/>
                <a:sym typeface="Arial"/>
              </a:rPr>
              <a:t>Would this patient be a candidate for an extended taper process?</a:t>
            </a:r>
            <a:endParaRPr sz="2200"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2" name="Google Shape;132;p2">
            <a:extLst>
              <a:ext uri="{FF2B5EF4-FFF2-40B4-BE49-F238E27FC236}">
                <a16:creationId xmlns:a16="http://schemas.microsoft.com/office/drawing/2014/main" id="{ACC0C8D6-84E0-3C3F-3D42-A3C6C84355A6}"/>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600"/>
              </a:spcAft>
              <a:buSzPts val="1200"/>
              <a:buNone/>
            </a:pPr>
            <a:fld id="{00000000-1234-1234-1234-123412341234}" type="slidenum">
              <a:rPr lang="en-US"/>
              <a:t>31</a:t>
            </a:fld>
            <a:endParaRPr/>
          </a:p>
        </p:txBody>
      </p:sp>
      <p:pic>
        <p:nvPicPr>
          <p:cNvPr id="2" name="Picture 1">
            <a:extLst>
              <a:ext uri="{FF2B5EF4-FFF2-40B4-BE49-F238E27FC236}">
                <a16:creationId xmlns:a16="http://schemas.microsoft.com/office/drawing/2014/main" id="{10A6E894-D093-C403-91C7-6C6A8771B2C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034" r="4034"/>
          <a:stretch/>
        </p:blipFill>
        <p:spPr>
          <a:xfrm>
            <a:off x="6756863" y="1515468"/>
            <a:ext cx="4921630" cy="3827064"/>
          </a:xfrm>
          <a:prstGeom prst="rect">
            <a:avLst/>
          </a:prstGeom>
        </p:spPr>
      </p:pic>
    </p:spTree>
    <p:extLst>
      <p:ext uri="{BB962C8B-B14F-4D97-AF65-F5344CB8AC3E}">
        <p14:creationId xmlns:p14="http://schemas.microsoft.com/office/powerpoint/2010/main" val="2867714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B0FDA-519E-469A-48AF-038855794B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551139-0A60-0C42-2C01-391C527A4195}"/>
              </a:ext>
            </a:extLst>
          </p:cNvPr>
          <p:cNvSpPr>
            <a:spLocks noGrp="1"/>
          </p:cNvSpPr>
          <p:nvPr>
            <p:ph type="title"/>
          </p:nvPr>
        </p:nvSpPr>
        <p:spPr/>
        <p:txBody>
          <a:bodyPr>
            <a:normAutofit fontScale="90000"/>
          </a:bodyPr>
          <a:lstStyle/>
          <a:p>
            <a:r>
              <a:rPr lang="en-US" sz="3600" b="1" i="1" kern="100" dirty="0">
                <a:effectLst/>
                <a:latin typeface="Aptos" panose="020B0004020202020204" pitchFamily="34" charset="0"/>
                <a:ea typeface="Yu Gothic Light" panose="020B0300000000000000" pitchFamily="34" charset="-128"/>
                <a:cs typeface="Times New Roman" panose="02020603050405020304" pitchFamily="18" charset="0"/>
              </a:rPr>
              <a:t>Recommendations for Management of Severe or Complicated Withdrawal</a:t>
            </a:r>
            <a:endParaRPr lang="en-US" sz="3600" dirty="0"/>
          </a:p>
        </p:txBody>
      </p:sp>
      <p:sp>
        <p:nvSpPr>
          <p:cNvPr id="3" name="Content Placeholder 2">
            <a:extLst>
              <a:ext uri="{FF2B5EF4-FFF2-40B4-BE49-F238E27FC236}">
                <a16:creationId xmlns:a16="http://schemas.microsoft.com/office/drawing/2014/main" id="{C019FAAA-DBC6-8331-DF4B-DDBC03EA1CEF}"/>
              </a:ext>
            </a:extLst>
          </p:cNvPr>
          <p:cNvSpPr>
            <a:spLocks noGrp="1"/>
          </p:cNvSpPr>
          <p:nvPr>
            <p:ph idx="1"/>
          </p:nvPr>
        </p:nvSpPr>
        <p:spPr/>
        <p:txBody>
          <a:bodyPr>
            <a:noAutofit/>
          </a:bodyPr>
          <a:lstStyle/>
          <a:p>
            <a:pPr>
              <a:lnSpc>
                <a:spcPct val="150000"/>
              </a:lnSpc>
              <a:spcBef>
                <a:spcPts val="600"/>
              </a:spcBef>
              <a:spcAft>
                <a:spcPts val="1200"/>
              </a:spcAft>
            </a:pPr>
            <a:r>
              <a:rPr lang="en-US" sz="1800" kern="100" dirty="0">
                <a:effectLst/>
                <a:latin typeface="Aptos" panose="020B0004020202020204" pitchFamily="34" charset="0"/>
                <a:ea typeface="Aptos" panose="020B0004020202020204" pitchFamily="34" charset="0"/>
              </a:rPr>
              <a:t>Clinicians should manage patients experiencing severe or complicated withdrawal in inpatient or residential medically managed settings (</a:t>
            </a:r>
            <a:r>
              <a:rPr lang="en-US" sz="1800" kern="100" dirty="0" err="1">
                <a:effectLst/>
                <a:latin typeface="Aptos" panose="020B0004020202020204" pitchFamily="34" charset="0"/>
                <a:ea typeface="Aptos" panose="020B0004020202020204" pitchFamily="34" charset="0"/>
              </a:rPr>
              <a:t>eg</a:t>
            </a:r>
            <a:r>
              <a:rPr lang="en-US" sz="1800" kern="100" dirty="0">
                <a:effectLst/>
                <a:latin typeface="Aptos" panose="020B0004020202020204" pitchFamily="34" charset="0"/>
                <a:ea typeface="Aptos" panose="020B0004020202020204" pitchFamily="34" charset="0"/>
              </a:rPr>
              <a:t>, residential withdrawal management program) with:</a:t>
            </a:r>
            <a:endParaRPr lang="en-US" sz="1800" kern="100" dirty="0">
              <a:effectLst/>
              <a:latin typeface="Times New Roman" panose="02020603050405020304" pitchFamily="18" charset="0"/>
              <a:ea typeface="Aptos" panose="020B0004020202020204" pitchFamily="34" charset="0"/>
            </a:endParaRPr>
          </a:p>
          <a:p>
            <a:pPr lvl="1">
              <a:lnSpc>
                <a:spcPct val="150000"/>
              </a:lnSpc>
            </a:pPr>
            <a:r>
              <a:rPr lang="en-US" sz="1800" kern="100" dirty="0">
                <a:effectLst/>
                <a:latin typeface="Aptos" panose="020B0004020202020204" pitchFamily="34" charset="0"/>
                <a:ea typeface="Aptos" panose="020B0004020202020204" pitchFamily="34" charset="0"/>
              </a:rPr>
              <a:t>Monitoring for signs and symptoms of BZD withdrawal, including regularly measuring vital signs and using structured assessment tools (</a:t>
            </a:r>
            <a:r>
              <a:rPr lang="en-US" sz="1800" i="1" kern="100" dirty="0">
                <a:solidFill>
                  <a:srgbClr val="BF4E14"/>
                </a:solidFill>
                <a:effectLst/>
                <a:latin typeface="Aptos" panose="020B0004020202020204" pitchFamily="34" charset="0"/>
                <a:ea typeface="Aptos" panose="020B0004020202020204" pitchFamily="34" charset="0"/>
              </a:rPr>
              <a:t>Clinical Consensus</a:t>
            </a:r>
            <a:r>
              <a:rPr lang="en-US" sz="1800" kern="100" dirty="0">
                <a:effectLst/>
                <a:latin typeface="Aptos" panose="020B0004020202020204" pitchFamily="34" charset="0"/>
                <a:ea typeface="Aptos" panose="020B0004020202020204" pitchFamily="34" charset="0"/>
              </a:rPr>
              <a:t>, Strong Recommendation)</a:t>
            </a:r>
            <a:endParaRPr lang="en-US" sz="1800" kern="100" dirty="0">
              <a:effectLst/>
              <a:latin typeface="Times New Roman" panose="02020603050405020304" pitchFamily="18" charset="0"/>
              <a:ea typeface="Aptos" panose="020B0004020202020204" pitchFamily="34" charset="0"/>
            </a:endParaRPr>
          </a:p>
          <a:p>
            <a:pPr lvl="1">
              <a:lnSpc>
                <a:spcPct val="150000"/>
              </a:lnSpc>
              <a:spcBef>
                <a:spcPts val="600"/>
              </a:spcBef>
              <a:spcAft>
                <a:spcPts val="1200"/>
              </a:spcAft>
            </a:pPr>
            <a:r>
              <a:rPr lang="en-US" sz="1800" kern="100" dirty="0">
                <a:effectLst/>
                <a:latin typeface="Aptos" panose="020B0004020202020204" pitchFamily="34" charset="0"/>
                <a:ea typeface="Aptos" panose="020B0004020202020204" pitchFamily="34" charset="0"/>
              </a:rPr>
              <a:t>Assessments for seizure risk, managed as appropriate (</a:t>
            </a:r>
            <a:r>
              <a:rPr lang="en-US" sz="1800" i="1" kern="100" dirty="0">
                <a:solidFill>
                  <a:srgbClr val="BF4E14"/>
                </a:solidFill>
                <a:effectLst/>
                <a:latin typeface="Aptos" panose="020B0004020202020204" pitchFamily="34" charset="0"/>
                <a:ea typeface="Aptos" panose="020B0004020202020204" pitchFamily="34" charset="0"/>
              </a:rPr>
              <a:t>Clinical Consensus</a:t>
            </a:r>
            <a:r>
              <a:rPr lang="en-US" sz="1800" kern="100" dirty="0">
                <a:effectLst/>
                <a:latin typeface="Aptos" panose="020B0004020202020204" pitchFamily="34" charset="0"/>
                <a:ea typeface="Aptos" panose="020B0004020202020204" pitchFamily="34" charset="0"/>
              </a:rPr>
              <a:t>, Strong Recommendation)</a:t>
            </a:r>
            <a:endParaRPr lang="en-US" sz="1800" kern="100" dirty="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3801480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A3CD5-41C9-7F70-484E-45C1330FD4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2E79CD-5451-433F-EBF7-44A8A1B2D477}"/>
              </a:ext>
            </a:extLst>
          </p:cNvPr>
          <p:cNvSpPr>
            <a:spLocks noGrp="1"/>
          </p:cNvSpPr>
          <p:nvPr>
            <p:ph type="title"/>
          </p:nvPr>
        </p:nvSpPr>
        <p:spPr/>
        <p:txBody>
          <a:bodyPr>
            <a:normAutofit fontScale="90000"/>
          </a:bodyPr>
          <a:lstStyle/>
          <a:p>
            <a:r>
              <a:rPr lang="en-US" sz="3600" b="1" i="1" kern="100" dirty="0">
                <a:effectLst/>
                <a:latin typeface="Aptos" panose="020B0004020202020204" pitchFamily="34" charset="0"/>
                <a:ea typeface="Yu Gothic Light" panose="020B0300000000000000" pitchFamily="34" charset="-128"/>
                <a:cs typeface="Times New Roman" panose="02020603050405020304" pitchFamily="18" charset="0"/>
              </a:rPr>
              <a:t>Recommendations for Management of Severe or Complicated Withdrawal</a:t>
            </a:r>
            <a:endParaRPr lang="en-US" sz="3600" dirty="0"/>
          </a:p>
        </p:txBody>
      </p:sp>
      <p:sp>
        <p:nvSpPr>
          <p:cNvPr id="3" name="Content Placeholder 2">
            <a:extLst>
              <a:ext uri="{FF2B5EF4-FFF2-40B4-BE49-F238E27FC236}">
                <a16:creationId xmlns:a16="http://schemas.microsoft.com/office/drawing/2014/main" id="{8AA1D9DC-C24F-3E34-563D-1AABC12590BB}"/>
              </a:ext>
            </a:extLst>
          </p:cNvPr>
          <p:cNvSpPr>
            <a:spLocks noGrp="1"/>
          </p:cNvSpPr>
          <p:nvPr>
            <p:ph idx="1"/>
          </p:nvPr>
        </p:nvSpPr>
        <p:spPr>
          <a:xfrm>
            <a:off x="609600" y="1600201"/>
            <a:ext cx="10972800" cy="1988573"/>
          </a:xfrm>
        </p:spPr>
        <p:txBody>
          <a:bodyPr>
            <a:noAutofit/>
          </a:bodyPr>
          <a:lstStyle/>
          <a:p>
            <a:pPr>
              <a:lnSpc>
                <a:spcPct val="150000"/>
              </a:lnSpc>
              <a:spcBef>
                <a:spcPts val="0"/>
              </a:spcBef>
            </a:pPr>
            <a:r>
              <a:rPr lang="en-US" sz="1600" kern="100" dirty="0">
                <a:effectLst/>
                <a:latin typeface="Aptos" panose="020B0004020202020204" pitchFamily="34" charset="0"/>
                <a:ea typeface="Aptos" panose="020B0004020202020204" pitchFamily="34" charset="0"/>
              </a:rPr>
              <a:t>Tapering with very long-acting agents such as phenobarbital:</a:t>
            </a:r>
            <a:endParaRPr lang="en-US" sz="1600" kern="100" dirty="0">
              <a:effectLst/>
              <a:latin typeface="Times New Roman" panose="02020603050405020304" pitchFamily="18" charset="0"/>
              <a:ea typeface="Aptos" panose="020B0004020202020204" pitchFamily="34" charset="0"/>
            </a:endParaRPr>
          </a:p>
          <a:p>
            <a:pPr lvl="2">
              <a:lnSpc>
                <a:spcPct val="150000"/>
              </a:lnSpc>
              <a:spcBef>
                <a:spcPts val="0"/>
              </a:spcBef>
            </a:pPr>
            <a:r>
              <a:rPr lang="en-US" sz="1600" kern="100" dirty="0">
                <a:effectLst/>
                <a:latin typeface="Aptos" panose="020B0004020202020204" pitchFamily="34" charset="0"/>
                <a:ea typeface="Aptos" panose="020B0004020202020204" pitchFamily="34" charset="0"/>
              </a:rPr>
              <a:t>Can be considered for BZD withdrawal management in inpatient settings (</a:t>
            </a:r>
            <a:r>
              <a:rPr lang="en-US" sz="1600" b="1" u="sng" kern="100" dirty="0">
                <a:effectLst/>
                <a:latin typeface="Aptos" panose="020B0004020202020204" pitchFamily="34" charset="0"/>
                <a:ea typeface="Aptos" panose="020B0004020202020204" pitchFamily="34" charset="0"/>
              </a:rPr>
              <a:t>Low Certainty</a:t>
            </a:r>
            <a:r>
              <a:rPr lang="en-US" sz="1600" kern="100" dirty="0">
                <a:effectLst/>
                <a:latin typeface="Aptos" panose="020B0004020202020204" pitchFamily="34" charset="0"/>
                <a:ea typeface="Aptos" panose="020B0004020202020204" pitchFamily="34" charset="0"/>
              </a:rPr>
              <a:t>, Strong Recommendation).</a:t>
            </a:r>
            <a:endParaRPr lang="en-US" sz="1600" kern="100" dirty="0">
              <a:effectLst/>
              <a:latin typeface="Times New Roman" panose="02020603050405020304" pitchFamily="18" charset="0"/>
              <a:ea typeface="Aptos" panose="020B0004020202020204" pitchFamily="34" charset="0"/>
            </a:endParaRPr>
          </a:p>
          <a:p>
            <a:pPr lvl="2">
              <a:lnSpc>
                <a:spcPct val="150000"/>
              </a:lnSpc>
              <a:spcBef>
                <a:spcPts val="0"/>
              </a:spcBef>
            </a:pPr>
            <a:r>
              <a:rPr lang="en-US" sz="1600" kern="100" dirty="0">
                <a:effectLst/>
                <a:latin typeface="Aptos" panose="020B0004020202020204" pitchFamily="34" charset="0"/>
                <a:ea typeface="Aptos" panose="020B0004020202020204" pitchFamily="34" charset="0"/>
              </a:rPr>
              <a:t>Should only be conducted by or in consultation with clinicians experienced in the use of these agents for the purpose of BZD withdrawal management (</a:t>
            </a:r>
            <a:r>
              <a:rPr lang="en-US" sz="1600" i="1" kern="100" dirty="0">
                <a:solidFill>
                  <a:srgbClr val="BF4E14"/>
                </a:solidFill>
                <a:effectLst/>
                <a:latin typeface="Aptos" panose="020B0004020202020204" pitchFamily="34" charset="0"/>
                <a:ea typeface="Aptos" panose="020B0004020202020204" pitchFamily="34" charset="0"/>
              </a:rPr>
              <a:t>Clinical Consensus</a:t>
            </a:r>
            <a:r>
              <a:rPr lang="en-US" sz="1600" kern="100" dirty="0">
                <a:effectLst/>
                <a:latin typeface="Aptos" panose="020B0004020202020204" pitchFamily="34" charset="0"/>
                <a:ea typeface="Aptos" panose="020B0004020202020204" pitchFamily="34" charset="0"/>
              </a:rPr>
              <a:t>, Strong Recommendation).</a:t>
            </a:r>
            <a:endParaRPr lang="en-US" sz="1600" kern="100" dirty="0">
              <a:effectLst/>
              <a:latin typeface="Times New Roman" panose="02020603050405020304" pitchFamily="18" charset="0"/>
              <a:ea typeface="Aptos" panose="020B0004020202020204" pitchFamily="34" charset="0"/>
            </a:endParaRPr>
          </a:p>
        </p:txBody>
      </p:sp>
      <p:sp>
        <p:nvSpPr>
          <p:cNvPr id="5" name="TextBox 4">
            <a:extLst>
              <a:ext uri="{FF2B5EF4-FFF2-40B4-BE49-F238E27FC236}">
                <a16:creationId xmlns:a16="http://schemas.microsoft.com/office/drawing/2014/main" id="{2D9D738D-36AF-DEF0-245C-AD1ABF192BC7}"/>
              </a:ext>
            </a:extLst>
          </p:cNvPr>
          <p:cNvSpPr txBox="1"/>
          <p:nvPr/>
        </p:nvSpPr>
        <p:spPr>
          <a:xfrm>
            <a:off x="1111044" y="3771337"/>
            <a:ext cx="10392697" cy="2000291"/>
          </a:xfrm>
          <a:prstGeom prst="rect">
            <a:avLst/>
          </a:prstGeom>
          <a:noFill/>
          <a:ln>
            <a:solidFill>
              <a:schemeClr val="tx1"/>
            </a:solidFill>
          </a:ln>
        </p:spPr>
        <p:txBody>
          <a:bodyPr wrap="square">
            <a:spAutoFit/>
          </a:bodyPr>
          <a:lstStyle/>
          <a:p>
            <a:pPr marR="0" lvl="0">
              <a:lnSpc>
                <a:spcPct val="150000"/>
              </a:lnSpc>
            </a:pPr>
            <a:r>
              <a:rPr lang="en-US" kern="100" dirty="0">
                <a:effectLst/>
                <a:latin typeface="Aptos" panose="020B0004020202020204" pitchFamily="34" charset="0"/>
                <a:ea typeface="Aptos" panose="020B0004020202020204" pitchFamily="34" charset="0"/>
              </a:rPr>
              <a:t>Implementation Considerations: When tapering with very long-acting agents, discharge planning should include an outpatient follow-up appointment, ideally within 7 days.</a:t>
            </a:r>
          </a:p>
          <a:p>
            <a:pPr marL="742950" indent="-285750">
              <a:lnSpc>
                <a:spcPct val="150000"/>
              </a:lnSpc>
              <a:buFont typeface="Courier New" panose="02070309020205020404" pitchFamily="49" charset="0"/>
              <a:buChar char="o"/>
            </a:pPr>
            <a:r>
              <a:rPr lang="en-US" kern="100" dirty="0">
                <a:effectLst/>
                <a:latin typeface="Aptos" panose="020B0004020202020204" pitchFamily="34" charset="0"/>
                <a:ea typeface="Aptos" panose="020B0004020202020204" pitchFamily="34" charset="0"/>
              </a:rPr>
              <a:t>Clinicians should assess patients for ongoing signs or symptoms related to discontinuation of the BZD, including re-emergence of symptoms for which the BZD was originally prescribed.</a:t>
            </a:r>
          </a:p>
          <a:p>
            <a:pPr marL="742950" indent="-285750">
              <a:lnSpc>
                <a:spcPct val="150000"/>
              </a:lnSpc>
              <a:buFont typeface="Courier New" panose="02070309020205020404" pitchFamily="49" charset="0"/>
              <a:buChar char="o"/>
            </a:pPr>
            <a:r>
              <a:rPr lang="en-US" kern="100" dirty="0">
                <a:effectLst/>
                <a:latin typeface="Aptos" panose="020B0004020202020204" pitchFamily="34" charset="0"/>
                <a:ea typeface="Aptos" panose="020B0004020202020204" pitchFamily="34" charset="0"/>
              </a:rPr>
              <a:t>Clinicians should consider medications and/or behavioral interventions to address ongoing signs or symptoms related to discontinuation of the BZD.</a:t>
            </a:r>
          </a:p>
        </p:txBody>
      </p:sp>
    </p:spTree>
    <p:extLst>
      <p:ext uri="{BB962C8B-B14F-4D97-AF65-F5344CB8AC3E}">
        <p14:creationId xmlns:p14="http://schemas.microsoft.com/office/powerpoint/2010/main" val="2026842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4A11A-BF48-C6E3-F281-95902A7C43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F823A-323D-344A-49DE-312424AD8E77}"/>
              </a:ext>
            </a:extLst>
          </p:cNvPr>
          <p:cNvSpPr>
            <a:spLocks noGrp="1"/>
          </p:cNvSpPr>
          <p:nvPr>
            <p:ph type="title"/>
          </p:nvPr>
        </p:nvSpPr>
        <p:spPr/>
        <p:txBody>
          <a:bodyPr>
            <a:normAutofit/>
          </a:bodyPr>
          <a:lstStyle/>
          <a:p>
            <a:r>
              <a:rPr lang="en-US"/>
              <a:t>Other Population Considerations</a:t>
            </a:r>
          </a:p>
        </p:txBody>
      </p:sp>
      <p:sp>
        <p:nvSpPr>
          <p:cNvPr id="3" name="Text Placeholder 2">
            <a:extLst>
              <a:ext uri="{FF2B5EF4-FFF2-40B4-BE49-F238E27FC236}">
                <a16:creationId xmlns:a16="http://schemas.microsoft.com/office/drawing/2014/main" id="{A95CFA8E-F58D-5F26-0BB5-6A7A8D41899E}"/>
              </a:ext>
            </a:extLst>
          </p:cNvPr>
          <p:cNvSpPr>
            <a:spLocks noGrp="1"/>
          </p:cNvSpPr>
          <p:nvPr>
            <p:ph type="body" idx="1"/>
          </p:nvPr>
        </p:nvSpPr>
        <p:spPr/>
        <p:txBody>
          <a:bodyPr>
            <a:normAutofit/>
          </a:bodyPr>
          <a:lstStyle/>
          <a:p>
            <a:pPr marL="342900"/>
            <a:r>
              <a:rPr lang="en-US" sz="2400" kern="100" dirty="0">
                <a:effectLst/>
                <a:latin typeface="Calibri" panose="020F0502020204030204" pitchFamily="34" charset="0"/>
                <a:ea typeface="Calibri" panose="020F0502020204030204" pitchFamily="34" charset="0"/>
                <a:cs typeface="Calibri" panose="020F0502020204030204" pitchFamily="34" charset="0"/>
              </a:rPr>
              <a:t>Patients co-prescribed BZD and opioids</a:t>
            </a:r>
          </a:p>
          <a:p>
            <a:pPr marL="342900"/>
            <a:r>
              <a:rPr lang="en-US" sz="2400" kern="100" dirty="0">
                <a:latin typeface="Calibri" panose="020F0502020204030204" pitchFamily="34" charset="0"/>
                <a:ea typeface="Calibri" panose="020F0502020204030204" pitchFamily="34" charset="0"/>
                <a:cs typeface="Calibri" panose="020F0502020204030204" pitchFamily="34" charset="0"/>
              </a:rPr>
              <a:t>Patients with BZD or other substance use disorders</a:t>
            </a:r>
          </a:p>
          <a:p>
            <a:pPr marL="342900"/>
            <a:r>
              <a:rPr lang="en-US" sz="2400" kern="100" dirty="0">
                <a:latin typeface="Calibri" panose="020F0502020204030204" pitchFamily="34" charset="0"/>
                <a:ea typeface="Calibri" panose="020F0502020204030204" pitchFamily="34" charset="0"/>
                <a:cs typeface="Calibri" panose="020F0502020204030204" pitchFamily="34" charset="0"/>
              </a:rPr>
              <a:t>Patients with co-occurring psychiatric disorders</a:t>
            </a:r>
          </a:p>
          <a:p>
            <a:pPr marL="342900"/>
            <a:r>
              <a:rPr lang="en-US" sz="2400" kern="100" dirty="0">
                <a:latin typeface="Calibri" panose="020F0502020204030204" pitchFamily="34" charset="0"/>
                <a:ea typeface="Calibri" panose="020F0502020204030204" pitchFamily="34" charset="0"/>
                <a:cs typeface="Calibri" panose="020F0502020204030204" pitchFamily="34" charset="0"/>
              </a:rPr>
              <a:t>Older Adults</a:t>
            </a:r>
          </a:p>
          <a:p>
            <a:pPr marL="342900"/>
            <a:r>
              <a:rPr lang="en-US" sz="2400" kern="100" dirty="0">
                <a:latin typeface="Calibri" panose="020F0502020204030204" pitchFamily="34" charset="0"/>
                <a:ea typeface="Calibri" panose="020F0502020204030204" pitchFamily="34" charset="0"/>
                <a:cs typeface="Calibri" panose="020F0502020204030204" pitchFamily="34" charset="0"/>
              </a:rPr>
              <a:t>Patients who are pregnant or lactating</a:t>
            </a:r>
          </a:p>
          <a:p>
            <a:pPr marL="342900"/>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p>
            <a:pPr marL="342900"/>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122" name="Picture 2">
            <a:extLst>
              <a:ext uri="{FF2B5EF4-FFF2-40B4-BE49-F238E27FC236}">
                <a16:creationId xmlns:a16="http://schemas.microsoft.com/office/drawing/2014/main" id="{616DBCD4-DF10-E729-C77D-35C67E32AE04}"/>
              </a:ext>
            </a:extLst>
          </p:cNvPr>
          <p:cNvPicPr>
            <a:picLocks noChangeAspect="1" noChangeArrowheads="1"/>
          </p:cNvPicPr>
          <p:nvPr/>
        </p:nvPicPr>
        <p:blipFill>
          <a:blip r:embed="rId3">
            <a:grayscl/>
            <a:extLst>
              <a:ext uri="{BEBA8EAE-BF5A-486C-A8C5-ECC9F3942E4B}">
                <a14:imgProps xmlns:a14="http://schemas.microsoft.com/office/drawing/2010/main">
                  <a14:imgLayer r:embed="rId4">
                    <a14:imgEffect>
                      <a14:colorTemperature colorTemp="4961"/>
                    </a14:imgEffect>
                  </a14:imgLayer>
                </a14:imgProps>
              </a:ext>
              <a:ext uri="{28A0092B-C50C-407E-A947-70E740481C1C}">
                <a14:useLocalDpi xmlns:a14="http://schemas.microsoft.com/office/drawing/2010/main" val="0"/>
              </a:ext>
            </a:extLst>
          </a:blip>
          <a:srcRect/>
          <a:stretch>
            <a:fillRect/>
          </a:stretch>
        </p:blipFill>
        <p:spPr bwMode="auto">
          <a:xfrm>
            <a:off x="1020630" y="3910782"/>
            <a:ext cx="3461686" cy="19471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45BD4AE-73A5-66CA-888D-95B3C94E8054}"/>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27688" r="27688"/>
          <a:stretch/>
        </p:blipFill>
        <p:spPr>
          <a:xfrm>
            <a:off x="8455742" y="1695119"/>
            <a:ext cx="2328667" cy="3199989"/>
          </a:xfrm>
          <a:prstGeom prst="rect">
            <a:avLst/>
          </a:prstGeom>
          <a:noFill/>
        </p:spPr>
      </p:pic>
      <p:pic>
        <p:nvPicPr>
          <p:cNvPr id="1026" name="Picture 2">
            <a:extLst>
              <a:ext uri="{FF2B5EF4-FFF2-40B4-BE49-F238E27FC236}">
                <a16:creationId xmlns:a16="http://schemas.microsoft.com/office/drawing/2014/main" id="{FA4BD815-B736-081E-5CC5-1A7D6A69D04D}"/>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4893346" y="3910782"/>
            <a:ext cx="2951520" cy="1968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786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63651-4258-764D-B4D9-138706CC11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111A21-5DAE-C24F-E115-C59E67AD45B8}"/>
              </a:ext>
            </a:extLst>
          </p:cNvPr>
          <p:cNvSpPr>
            <a:spLocks noGrp="1"/>
          </p:cNvSpPr>
          <p:nvPr>
            <p:ph type="title"/>
          </p:nvPr>
        </p:nvSpPr>
        <p:spPr/>
        <p:txBody>
          <a:bodyPr>
            <a:normAutofit fontScale="90000"/>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Patients Co-Prescribed BZD and Opioids</a:t>
            </a:r>
            <a:endParaRPr lang="en-US" sz="3600"/>
          </a:p>
        </p:txBody>
      </p:sp>
      <p:sp>
        <p:nvSpPr>
          <p:cNvPr id="3" name="Content Placeholder 2">
            <a:extLst>
              <a:ext uri="{FF2B5EF4-FFF2-40B4-BE49-F238E27FC236}">
                <a16:creationId xmlns:a16="http://schemas.microsoft.com/office/drawing/2014/main" id="{65CDA88C-D5BD-821A-7228-B003D23038D9}"/>
              </a:ext>
            </a:extLst>
          </p:cNvPr>
          <p:cNvSpPr>
            <a:spLocks noGrp="1"/>
          </p:cNvSpPr>
          <p:nvPr>
            <p:ph idx="1"/>
          </p:nvPr>
        </p:nvSpPr>
        <p:spPr/>
        <p:txBody>
          <a:bodyPr>
            <a:noAutofit/>
          </a:bodyPr>
          <a:lstStyle/>
          <a:p>
            <a:pPr>
              <a:lnSpc>
                <a:spcPct val="150000"/>
              </a:lnSpc>
              <a:spcBef>
                <a:spcPts val="600"/>
              </a:spcBef>
              <a:spcAft>
                <a:spcPts val="1200"/>
              </a:spcAft>
            </a:pPr>
            <a:r>
              <a:rPr lang="en-US" sz="1800" kern="100">
                <a:effectLst/>
                <a:latin typeface="Aptos" panose="020B0004020202020204" pitchFamily="34" charset="0"/>
                <a:ea typeface="Aptos" panose="020B0004020202020204" pitchFamily="34" charset="0"/>
              </a:rPr>
              <a:t>Because patients co-prescribed BZDs and opioids are at increased risk of respiratory depression, clinicians should assess the risks and benefits of continued BZD prescribing at least every 3 months or with every related clinical encounter or prescription renewal, whichever is more frequent (</a:t>
            </a:r>
            <a:r>
              <a:rPr lang="en-US" sz="1800" i="1" kern="100">
                <a:solidFill>
                  <a:srgbClr val="BF4E14"/>
                </a:solidFill>
                <a:effectLst/>
                <a:latin typeface="Aptos" panose="020B0004020202020204" pitchFamily="34" charset="0"/>
                <a:ea typeface="Aptos" panose="020B0004020202020204" pitchFamily="34" charset="0"/>
              </a:rPr>
              <a:t>Clinical Consensus</a:t>
            </a:r>
            <a:r>
              <a:rPr lang="en-US" sz="1800" kern="100">
                <a:effectLst/>
                <a:latin typeface="Aptos" panose="020B0004020202020204" pitchFamily="34" charset="0"/>
                <a:ea typeface="Aptos" panose="020B0004020202020204" pitchFamily="34" charset="0"/>
              </a:rPr>
              <a:t>, Strong Recommendation).</a:t>
            </a:r>
            <a:endParaRPr lang="en-US" sz="1800" kern="100">
              <a:effectLst/>
              <a:latin typeface="Times New Roman" panose="02020603050405020304" pitchFamily="18" charset="0"/>
              <a:ea typeface="Aptos" panose="020B0004020202020204" pitchFamily="34" charset="0"/>
            </a:endParaRPr>
          </a:p>
          <a:p>
            <a:pPr>
              <a:lnSpc>
                <a:spcPct val="150000"/>
              </a:lnSpc>
              <a:spcBef>
                <a:spcPts val="600"/>
              </a:spcBef>
              <a:spcAft>
                <a:spcPts val="1200"/>
              </a:spcAft>
            </a:pPr>
            <a:r>
              <a:rPr lang="en-US" sz="1800" kern="100">
                <a:effectLst/>
                <a:latin typeface="Aptos" panose="020B0004020202020204" pitchFamily="34" charset="0"/>
                <a:ea typeface="Aptos" panose="020B0004020202020204" pitchFamily="34" charset="0"/>
              </a:rPr>
              <a:t>Clinicians should offer to provide or prescribe opioid overdose reversal medication (</a:t>
            </a:r>
            <a:r>
              <a:rPr lang="en-US" sz="1800" kern="100" err="1">
                <a:effectLst/>
                <a:latin typeface="Aptos" panose="020B0004020202020204" pitchFamily="34" charset="0"/>
                <a:ea typeface="Aptos" panose="020B0004020202020204" pitchFamily="34" charset="0"/>
              </a:rPr>
              <a:t>eg</a:t>
            </a:r>
            <a:r>
              <a:rPr lang="en-US" sz="1800" kern="100">
                <a:effectLst/>
                <a:latin typeface="Aptos" panose="020B0004020202020204" pitchFamily="34" charset="0"/>
                <a:ea typeface="Aptos" panose="020B0004020202020204" pitchFamily="34" charset="0"/>
              </a:rPr>
              <a:t>, naloxone) for all patients co-prescribed BZDs and opioids (</a:t>
            </a:r>
            <a:r>
              <a:rPr lang="en-US" sz="1800" i="1" kern="100">
                <a:solidFill>
                  <a:srgbClr val="BF4E14"/>
                </a:solidFill>
                <a:effectLst/>
                <a:latin typeface="Aptos" panose="020B0004020202020204" pitchFamily="34" charset="0"/>
                <a:ea typeface="Aptos" panose="020B0004020202020204" pitchFamily="34" charset="0"/>
              </a:rPr>
              <a:t>Clinical Consensus</a:t>
            </a:r>
            <a:r>
              <a:rPr lang="en-US" sz="1800" kern="100">
                <a:effectLst/>
                <a:latin typeface="Aptos" panose="020B0004020202020204" pitchFamily="34" charset="0"/>
                <a:ea typeface="Aptos" panose="020B0004020202020204" pitchFamily="34" charset="0"/>
              </a:rPr>
              <a:t>, Strong Recommendation).</a:t>
            </a:r>
            <a:endParaRPr lang="en-US" sz="1800" kern="100">
              <a:effectLst/>
              <a:latin typeface="Times New Roman" panose="02020603050405020304" pitchFamily="18" charset="0"/>
              <a:ea typeface="Aptos" panose="020B0004020202020204" pitchFamily="34" charset="0"/>
            </a:endParaRPr>
          </a:p>
          <a:p>
            <a:pPr>
              <a:lnSpc>
                <a:spcPct val="150000"/>
              </a:lnSpc>
              <a:spcBef>
                <a:spcPts val="600"/>
              </a:spcBef>
              <a:spcAft>
                <a:spcPts val="1200"/>
              </a:spcAft>
            </a:pPr>
            <a:r>
              <a:rPr lang="en-US" sz="1800" kern="100">
                <a:effectLst/>
                <a:latin typeface="Aptos" panose="020B0004020202020204" pitchFamily="34" charset="0"/>
                <a:ea typeface="Aptos" panose="020B0004020202020204" pitchFamily="34" charset="0"/>
              </a:rPr>
              <a:t>Clinicians should consider additional strategies for mitigating risk, including using the lowest effective doses of BZD and opioid medications and optimizing non-opioid interventions (</a:t>
            </a:r>
            <a:r>
              <a:rPr lang="en-US" sz="1800" i="1" kern="100">
                <a:solidFill>
                  <a:srgbClr val="BF4E14"/>
                </a:solidFill>
                <a:effectLst/>
                <a:latin typeface="Aptos" panose="020B0004020202020204" pitchFamily="34" charset="0"/>
                <a:ea typeface="Aptos" panose="020B0004020202020204" pitchFamily="34" charset="0"/>
              </a:rPr>
              <a:t>Clinical Consensus</a:t>
            </a:r>
            <a:r>
              <a:rPr lang="en-US" sz="1800" kern="100">
                <a:effectLst/>
                <a:latin typeface="Aptos" panose="020B0004020202020204" pitchFamily="34" charset="0"/>
                <a:ea typeface="Aptos" panose="020B0004020202020204" pitchFamily="34" charset="0"/>
              </a:rPr>
              <a:t>, Strong Recommendation).</a:t>
            </a:r>
            <a:endParaRPr lang="en-US" sz="1800" kern="10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3626316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A59B8-EE88-1EEF-98A6-0D91A2BC8D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879ABB-9B52-6B29-B7F5-B89ADC04C62E}"/>
              </a:ext>
            </a:extLst>
          </p:cNvPr>
          <p:cNvSpPr>
            <a:spLocks noGrp="1"/>
          </p:cNvSpPr>
          <p:nvPr>
            <p:ph type="title"/>
          </p:nvPr>
        </p:nvSpPr>
        <p:spPr/>
        <p:txBody>
          <a:bodyPr>
            <a:normAutofit fontScale="90000"/>
          </a:bodyPr>
          <a:lstStyle/>
          <a:p>
            <a:r>
              <a:rPr lang="en-US" sz="3600" b="1" i="1" kern="100">
                <a:latin typeface="Aptos"/>
                <a:ea typeface="Yu Gothic Light"/>
                <a:cs typeface="Times New Roman"/>
              </a:rPr>
              <a:t>Implementation Considerations for</a:t>
            </a:r>
            <a:r>
              <a:rPr lang="en-US" sz="3600" b="1" i="1" kern="100">
                <a:effectLst/>
                <a:latin typeface="Aptos"/>
                <a:ea typeface="Yu Gothic Light"/>
                <a:cs typeface="Times New Roman"/>
              </a:rPr>
              <a:t> Patients Co-Prescribed BZD and Opioids</a:t>
            </a:r>
            <a:endParaRPr lang="en-US" sz="3600">
              <a:latin typeface="Aptos"/>
              <a:ea typeface="Yu Gothic Light"/>
              <a:cs typeface="Times New Roman"/>
            </a:endParaRPr>
          </a:p>
        </p:txBody>
      </p:sp>
      <p:sp>
        <p:nvSpPr>
          <p:cNvPr id="3" name="Content Placeholder 2">
            <a:extLst>
              <a:ext uri="{FF2B5EF4-FFF2-40B4-BE49-F238E27FC236}">
                <a16:creationId xmlns:a16="http://schemas.microsoft.com/office/drawing/2014/main" id="{50CFBD1C-A3C0-8151-555D-C8C3EAFCBA9F}"/>
              </a:ext>
            </a:extLst>
          </p:cNvPr>
          <p:cNvSpPr>
            <a:spLocks noGrp="1"/>
          </p:cNvSpPr>
          <p:nvPr>
            <p:ph idx="1"/>
          </p:nvPr>
        </p:nvSpPr>
        <p:spPr/>
        <p:txBody>
          <a:bodyPr>
            <a:noAutofit/>
          </a:bodyPr>
          <a:lstStyle/>
          <a:p>
            <a:r>
              <a:rPr lang="en-US" sz="2000" kern="100" dirty="0">
                <a:latin typeface="Aptos"/>
              </a:rPr>
              <a:t>Prior to initiating a BZD taper for patients who are co-prescribed BZDs and opioids, clinicians should seek to coordinate care with other clinicians who are prescribing BZDs or opioids to a given patient. This may entail obtaining releases or other agreements for clinicians to contact other prescribers and/or consulting the PDMP. </a:t>
            </a:r>
          </a:p>
          <a:p>
            <a:r>
              <a:rPr lang="en-US" sz="2000" kern="100" dirty="0">
                <a:latin typeface="Aptos"/>
              </a:rPr>
              <a:t>Clinicians should conduct risk–benefit assessments more often when patients have additional risk factors for adverse events related to concurrent BZD and opioid use. Additional risk factors may include but are not limited to having an SUD, a bipolar disorder, or schizophrenia and/or taking fentanyl, morphine, or methadone.</a:t>
            </a:r>
            <a:endParaRPr lang="en-US" sz="2000" dirty="0">
              <a:latin typeface="Aptos"/>
            </a:endParaRPr>
          </a:p>
          <a:p>
            <a:pPr>
              <a:lnSpc>
                <a:spcPct val="150000"/>
              </a:lnSpc>
              <a:spcBef>
                <a:spcPts val="600"/>
              </a:spcBef>
              <a:spcAft>
                <a:spcPts val="1200"/>
              </a:spcAft>
            </a:pPr>
            <a:endParaRPr lang="en-US" sz="2000" kern="100" dirty="0">
              <a:effectLst/>
              <a:latin typeface="Aptos"/>
              <a:ea typeface="Aptos" panose="020B0004020202020204" pitchFamily="34" charset="0"/>
            </a:endParaRPr>
          </a:p>
        </p:txBody>
      </p:sp>
    </p:spTree>
    <p:extLst>
      <p:ext uri="{BB962C8B-B14F-4D97-AF65-F5344CB8AC3E}">
        <p14:creationId xmlns:p14="http://schemas.microsoft.com/office/powerpoint/2010/main" val="3033439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562F0-837A-7707-9094-6CCB76212A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A42D31-5669-E52F-615C-EAEAE51CE7C6}"/>
              </a:ext>
            </a:extLst>
          </p:cNvPr>
          <p:cNvSpPr>
            <a:spLocks noGrp="1"/>
          </p:cNvSpPr>
          <p:nvPr>
            <p:ph type="title"/>
          </p:nvPr>
        </p:nvSpPr>
        <p:spPr/>
        <p:txBody>
          <a:bodyPr>
            <a:normAutofit fontScale="90000"/>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Patients with BZD or Other Substance Use Disorder</a:t>
            </a:r>
            <a:endParaRPr lang="en-US" sz="3600"/>
          </a:p>
        </p:txBody>
      </p:sp>
      <p:sp>
        <p:nvSpPr>
          <p:cNvPr id="3" name="Content Placeholder 2">
            <a:extLst>
              <a:ext uri="{FF2B5EF4-FFF2-40B4-BE49-F238E27FC236}">
                <a16:creationId xmlns:a16="http://schemas.microsoft.com/office/drawing/2014/main" id="{475D9B49-60C2-9158-6D26-0EB68FD6D31F}"/>
              </a:ext>
            </a:extLst>
          </p:cNvPr>
          <p:cNvSpPr>
            <a:spLocks noGrp="1"/>
          </p:cNvSpPr>
          <p:nvPr>
            <p:ph idx="1"/>
          </p:nvPr>
        </p:nvSpPr>
        <p:spPr/>
        <p:txBody>
          <a:bodyPr>
            <a:noAutofit/>
          </a:bodyPr>
          <a:lstStyle/>
          <a:p>
            <a:pPr>
              <a:lnSpc>
                <a:spcPct val="150000"/>
              </a:lnSpc>
              <a:spcBef>
                <a:spcPts val="600"/>
              </a:spcBef>
              <a:spcAft>
                <a:spcPts val="1200"/>
              </a:spcAft>
            </a:pPr>
            <a:r>
              <a:rPr lang="en-US" sz="2000" kern="100">
                <a:effectLst/>
                <a:latin typeface="Aptos" panose="020B0004020202020204" pitchFamily="34" charset="0"/>
                <a:ea typeface="Aptos" panose="020B0004020202020204" pitchFamily="34" charset="0"/>
              </a:rPr>
              <a:t>Clinicians should consider more frequent assessments of the risks and benefits of continued  BZD prescribing for patients with co-occurring SUDs and/or other co-occurring addictions (eg, behavioral addictions) compared with the general guidance in </a:t>
            </a:r>
            <a:r>
              <a:rPr lang="en-US" sz="2000" u="sng" kern="100">
                <a:solidFill>
                  <a:srgbClr val="0000FF"/>
                </a:solidFill>
                <a:effectLst/>
                <a:latin typeface="Aptos" panose="020B0004020202020204" pitchFamily="34" charset="0"/>
                <a:ea typeface="Aptos" panose="020B0004020202020204" pitchFamily="34" charset="0"/>
                <a:hlinkClick r:id="rId2" action="ppaction://hlinkfile"/>
              </a:rPr>
              <a:t>Recommendation #1</a:t>
            </a:r>
            <a:r>
              <a:rPr lang="en-US" sz="2000" kern="100">
                <a:effectLst/>
                <a:latin typeface="Aptos" panose="020B0004020202020204" pitchFamily="34" charset="0"/>
                <a:ea typeface="Aptos" panose="020B0004020202020204" pitchFamily="34" charset="0"/>
              </a:rPr>
              <a:t> (</a:t>
            </a:r>
            <a:r>
              <a:rPr lang="en-US" sz="2000" i="1" kern="100">
                <a:solidFill>
                  <a:srgbClr val="BF4E14"/>
                </a:solidFill>
                <a:effectLst/>
                <a:latin typeface="Aptos" panose="020B0004020202020204" pitchFamily="34" charset="0"/>
                <a:ea typeface="Aptos" panose="020B0004020202020204" pitchFamily="34" charset="0"/>
              </a:rPr>
              <a:t>Clinical Consensus</a:t>
            </a:r>
            <a:r>
              <a:rPr lang="en-US" sz="2000" kern="100">
                <a:effectLst/>
                <a:latin typeface="Aptos" panose="020B0004020202020204" pitchFamily="34" charset="0"/>
                <a:ea typeface="Aptos" panose="020B0004020202020204" pitchFamily="34" charset="0"/>
              </a:rPr>
              <a:t>, Strong Recommendation).</a:t>
            </a:r>
            <a:endParaRPr lang="en-US" sz="2000" kern="10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814204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018A2-B6A7-6288-B719-1CA490BBD2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F43CB4-8247-17F4-707D-8A12BBD186E5}"/>
              </a:ext>
            </a:extLst>
          </p:cNvPr>
          <p:cNvSpPr>
            <a:spLocks noGrp="1"/>
          </p:cNvSpPr>
          <p:nvPr>
            <p:ph type="title"/>
          </p:nvPr>
        </p:nvSpPr>
        <p:spPr/>
        <p:txBody>
          <a:bodyPr>
            <a:normAutofit fontScale="90000"/>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Patients with BZD or Other Substance Use Disorder</a:t>
            </a:r>
            <a:endParaRPr lang="en-US" sz="3600"/>
          </a:p>
        </p:txBody>
      </p:sp>
      <p:sp>
        <p:nvSpPr>
          <p:cNvPr id="3" name="Content Placeholder 2">
            <a:extLst>
              <a:ext uri="{FF2B5EF4-FFF2-40B4-BE49-F238E27FC236}">
                <a16:creationId xmlns:a16="http://schemas.microsoft.com/office/drawing/2014/main" id="{0538CC4B-3038-FC36-6AE7-3685B229359E}"/>
              </a:ext>
            </a:extLst>
          </p:cNvPr>
          <p:cNvSpPr>
            <a:spLocks noGrp="1"/>
          </p:cNvSpPr>
          <p:nvPr>
            <p:ph idx="1"/>
          </p:nvPr>
        </p:nvSpPr>
        <p:spPr/>
        <p:txBody>
          <a:bodyPr>
            <a:noAutofit/>
          </a:bodyPr>
          <a:lstStyle/>
          <a:p>
            <a:pPr>
              <a:lnSpc>
                <a:spcPct val="150000"/>
              </a:lnSpc>
              <a:spcBef>
                <a:spcPts val="600"/>
              </a:spcBef>
              <a:spcAft>
                <a:spcPts val="1200"/>
              </a:spcAft>
            </a:pPr>
            <a:r>
              <a:rPr lang="en-US" sz="2000" kern="100">
                <a:effectLst/>
                <a:latin typeface="Aptos" panose="020B0004020202020204" pitchFamily="34" charset="0"/>
                <a:ea typeface="Aptos" panose="020B0004020202020204" pitchFamily="34" charset="0"/>
              </a:rPr>
              <a:t>When tapering BZD medication in patients with SUD, clinicians should manage the underlying SUD concurrently with the BZD taper (</a:t>
            </a:r>
            <a:r>
              <a:rPr lang="en-US" sz="2000" i="1" kern="100">
                <a:solidFill>
                  <a:srgbClr val="BF4E14"/>
                </a:solidFill>
                <a:effectLst/>
                <a:latin typeface="Aptos" panose="020B0004020202020204" pitchFamily="34" charset="0"/>
                <a:ea typeface="Aptos" panose="020B0004020202020204" pitchFamily="34" charset="0"/>
              </a:rPr>
              <a:t>Clinical Consensus</a:t>
            </a:r>
            <a:r>
              <a:rPr lang="en-US" sz="2000" kern="100">
                <a:effectLst/>
                <a:latin typeface="Aptos" panose="020B0004020202020204" pitchFamily="34" charset="0"/>
                <a:ea typeface="Aptos" panose="020B0004020202020204" pitchFamily="34" charset="0"/>
              </a:rPr>
              <a:t>, Strong Recommendation).</a:t>
            </a:r>
            <a:endParaRPr lang="en-US" sz="2000" kern="100">
              <a:effectLst/>
              <a:latin typeface="Times New Roman" panose="02020603050405020304" pitchFamily="18" charset="0"/>
              <a:ea typeface="Aptos" panose="020B0004020202020204" pitchFamily="34" charset="0"/>
            </a:endParaRPr>
          </a:p>
          <a:p>
            <a:pPr>
              <a:lnSpc>
                <a:spcPct val="150000"/>
              </a:lnSpc>
              <a:spcBef>
                <a:spcPts val="600"/>
              </a:spcBef>
              <a:spcAft>
                <a:spcPts val="1200"/>
              </a:spcAft>
            </a:pPr>
            <a:r>
              <a:rPr lang="en-US" sz="2000" kern="100">
                <a:effectLst/>
                <a:latin typeface="Aptos" panose="020B0004020202020204" pitchFamily="34" charset="0"/>
                <a:ea typeface="Aptos" panose="020B0004020202020204" pitchFamily="34" charset="0"/>
              </a:rPr>
              <a:t>Clinicians should not use BZD prescribing or tapering considerations as a reason to discontinue or disrupt a patient's medications for SUD treatment, including buprenorphine and methadone (</a:t>
            </a:r>
            <a:r>
              <a:rPr lang="en-US" sz="2000" i="1" kern="100">
                <a:solidFill>
                  <a:srgbClr val="BF4E14"/>
                </a:solidFill>
                <a:effectLst/>
                <a:latin typeface="Aptos" panose="020B0004020202020204" pitchFamily="34" charset="0"/>
                <a:ea typeface="Aptos" panose="020B0004020202020204" pitchFamily="34" charset="0"/>
              </a:rPr>
              <a:t>Clinical Consensus</a:t>
            </a:r>
            <a:r>
              <a:rPr lang="en-US" sz="2000" kern="100">
                <a:effectLst/>
                <a:latin typeface="Aptos" panose="020B0004020202020204" pitchFamily="34" charset="0"/>
                <a:ea typeface="Aptos" panose="020B0004020202020204" pitchFamily="34" charset="0"/>
              </a:rPr>
              <a:t>, Strong Recommendation).</a:t>
            </a:r>
            <a:endParaRPr lang="en-US" sz="2000" kern="10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1833024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B52D9-30A3-1959-12BB-3B5D253AF8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713D8-8089-AC40-2950-485567E6F145}"/>
              </a:ext>
            </a:extLst>
          </p:cNvPr>
          <p:cNvSpPr>
            <a:spLocks noGrp="1"/>
          </p:cNvSpPr>
          <p:nvPr>
            <p:ph type="title"/>
          </p:nvPr>
        </p:nvSpPr>
        <p:spPr/>
        <p:txBody>
          <a:bodyPr>
            <a:normAutofit fontScale="90000"/>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Patients with BZD or Other Substance Use Disorder</a:t>
            </a:r>
            <a:endParaRPr lang="en-US" sz="3600"/>
          </a:p>
        </p:txBody>
      </p:sp>
      <p:sp>
        <p:nvSpPr>
          <p:cNvPr id="3" name="Content Placeholder 2">
            <a:extLst>
              <a:ext uri="{FF2B5EF4-FFF2-40B4-BE49-F238E27FC236}">
                <a16:creationId xmlns:a16="http://schemas.microsoft.com/office/drawing/2014/main" id="{74ADDA29-22DA-538A-4F6F-AA0D87770D52}"/>
              </a:ext>
            </a:extLst>
          </p:cNvPr>
          <p:cNvSpPr>
            <a:spLocks noGrp="1"/>
          </p:cNvSpPr>
          <p:nvPr>
            <p:ph idx="1"/>
          </p:nvPr>
        </p:nvSpPr>
        <p:spPr/>
        <p:txBody>
          <a:bodyPr>
            <a:noAutofit/>
          </a:bodyPr>
          <a:lstStyle/>
          <a:p>
            <a:pPr>
              <a:lnSpc>
                <a:spcPct val="150000"/>
              </a:lnSpc>
              <a:spcBef>
                <a:spcPts val="600"/>
              </a:spcBef>
              <a:spcAft>
                <a:spcPts val="1200"/>
              </a:spcAft>
            </a:pPr>
            <a:r>
              <a:rPr lang="en-US" sz="2000" kern="100">
                <a:effectLst/>
                <a:latin typeface="Aptos" panose="020B0004020202020204" pitchFamily="34" charset="0"/>
                <a:ea typeface="Aptos" panose="020B0004020202020204" pitchFamily="34" charset="0"/>
              </a:rPr>
              <a:t>When tapering BZD medication in patients with SUD, clinicians should manage the underlying SUD Following the taper, clinicians should continue to monitor and treat any underlying SUDs or refer patients to an appropriate level of care for continuing care (</a:t>
            </a:r>
            <a:r>
              <a:rPr lang="en-US" sz="2000" i="1" kern="100">
                <a:solidFill>
                  <a:srgbClr val="BF4E14"/>
                </a:solidFill>
                <a:effectLst/>
                <a:latin typeface="Aptos" panose="020B0004020202020204" pitchFamily="34" charset="0"/>
                <a:ea typeface="Aptos" panose="020B0004020202020204" pitchFamily="34" charset="0"/>
              </a:rPr>
              <a:t>Clinical Consensus</a:t>
            </a:r>
            <a:r>
              <a:rPr lang="en-US" sz="2000" kern="100">
                <a:effectLst/>
                <a:latin typeface="Aptos" panose="020B0004020202020204" pitchFamily="34" charset="0"/>
                <a:ea typeface="Aptos" panose="020B0004020202020204" pitchFamily="34" charset="0"/>
              </a:rPr>
              <a:t>, Strong Recommendation).</a:t>
            </a:r>
            <a:endParaRPr lang="en-US" sz="2000" kern="10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3161827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
          <p:cNvSpPr txBox="1">
            <a:spLocks noGrp="1"/>
          </p:cNvSpPr>
          <p:nvPr>
            <p:ph type="title"/>
          </p:nvPr>
        </p:nvSpPr>
        <p:spPr>
          <a:xfrm>
            <a:off x="609600" y="274638"/>
            <a:ext cx="10972800" cy="88914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alibri"/>
              <a:buNone/>
            </a:pPr>
            <a:r>
              <a:rPr lang="en-US" sz="4800" b="1">
                <a:solidFill>
                  <a:schemeClr val="dk2"/>
                </a:solidFill>
                <a:latin typeface="Arial"/>
                <a:ea typeface="Arial"/>
                <a:cs typeface="Arial"/>
                <a:sym typeface="Arial"/>
              </a:rPr>
              <a:t>Learning Objectives</a:t>
            </a:r>
            <a:endParaRPr sz="4800" b="1">
              <a:solidFill>
                <a:schemeClr val="dk2"/>
              </a:solidFill>
              <a:latin typeface="Arial"/>
              <a:ea typeface="Arial"/>
              <a:cs typeface="Arial"/>
              <a:sym typeface="Arial"/>
            </a:endParaRPr>
          </a:p>
        </p:txBody>
      </p:sp>
      <p:sp>
        <p:nvSpPr>
          <p:cNvPr id="131" name="Google Shape;131;p2"/>
          <p:cNvSpPr txBox="1">
            <a:spLocks noGrp="1"/>
          </p:cNvSpPr>
          <p:nvPr>
            <p:ph type="body" idx="1"/>
          </p:nvPr>
        </p:nvSpPr>
        <p:spPr>
          <a:xfrm>
            <a:off x="609600" y="1255659"/>
            <a:ext cx="10972800" cy="4870505"/>
          </a:xfrm>
          <a:prstGeom prst="rect">
            <a:avLst/>
          </a:prstGeom>
          <a:noFill/>
          <a:ln>
            <a:noFill/>
          </a:ln>
        </p:spPr>
        <p:txBody>
          <a:bodyPr spcFirstLastPara="1" wrap="square" lIns="91425" tIns="45700" rIns="91425" bIns="45700" anchor="t" anchorCtr="0">
            <a:noAutofit/>
          </a:bodyPr>
          <a:lstStyle/>
          <a:p>
            <a:pPr algn="l" rtl="0" fontAlgn="base">
              <a:buFont typeface="Arial" panose="020B0604020202020204" pitchFamily="34" charset="0"/>
              <a:buChar char="•"/>
            </a:pPr>
            <a:r>
              <a:rPr lang="en-US" sz="2400" b="0" i="0" dirty="0">
                <a:solidFill>
                  <a:srgbClr val="000000"/>
                </a:solidFill>
                <a:effectLst/>
                <a:latin typeface="Aptos" panose="020B0004020202020204" pitchFamily="34" charset="0"/>
              </a:rPr>
              <a:t>Apply the key clinical takeaways for safely tapering benzodiazepines based upon the Joint Clinical Practice Guideline for Benzodiazepine Tapering.</a:t>
            </a:r>
          </a:p>
          <a:p>
            <a:pPr algn="l" rtl="0" fontAlgn="base">
              <a:buFont typeface="Arial" panose="020B0604020202020204" pitchFamily="34" charset="0"/>
              <a:buChar char="•"/>
            </a:pPr>
            <a:endParaRPr lang="en-US" sz="2400" b="0" i="0" dirty="0">
              <a:solidFill>
                <a:srgbClr val="000000"/>
              </a:solidFill>
              <a:effectLst/>
              <a:latin typeface="Aptos" panose="020B0004020202020204" pitchFamily="34" charset="0"/>
            </a:endParaRPr>
          </a:p>
          <a:p>
            <a:pPr algn="l" rtl="0" fontAlgn="base">
              <a:buFont typeface="Arial" panose="020B0604020202020204" pitchFamily="34" charset="0"/>
              <a:buChar char="•"/>
            </a:pPr>
            <a:r>
              <a:rPr lang="en-US" sz="2400" b="0" i="0" dirty="0">
                <a:solidFill>
                  <a:srgbClr val="000000"/>
                </a:solidFill>
                <a:effectLst/>
                <a:latin typeface="Aptos" panose="020B0004020202020204" pitchFamily="34" charset="0"/>
              </a:rPr>
              <a:t>Recognize strategies for patient engagement and shared decision-making during BZD tapering.</a:t>
            </a:r>
          </a:p>
          <a:p>
            <a:pPr algn="l" rtl="0" fontAlgn="base">
              <a:buFont typeface="Arial" panose="020B0604020202020204" pitchFamily="34" charset="0"/>
              <a:buChar char="•"/>
            </a:pPr>
            <a:endParaRPr lang="en-US" sz="2400" b="0" i="0" dirty="0">
              <a:solidFill>
                <a:srgbClr val="000000"/>
              </a:solidFill>
              <a:effectLst/>
              <a:latin typeface="Aptos" panose="020B0004020202020204" pitchFamily="34" charset="0"/>
            </a:endParaRPr>
          </a:p>
          <a:p>
            <a:pPr algn="l" rtl="0" fontAlgn="base">
              <a:buFont typeface="Arial" panose="020B0604020202020204" pitchFamily="34" charset="0"/>
              <a:buChar char="•"/>
            </a:pPr>
            <a:r>
              <a:rPr lang="en-US" sz="2400" b="0" i="0" dirty="0">
                <a:solidFill>
                  <a:srgbClr val="000000"/>
                </a:solidFill>
                <a:effectLst/>
                <a:latin typeface="Aptos" panose="020B0004020202020204" pitchFamily="34" charset="0"/>
              </a:rPr>
              <a:t>Identify complications associated with rapid BZD discontinuation and how to prevent them.</a:t>
            </a:r>
          </a:p>
          <a:p>
            <a:pPr marL="342900" lvl="0" indent="-342900" algn="l" rtl="0">
              <a:lnSpc>
                <a:spcPct val="150000"/>
              </a:lnSpc>
              <a:spcBef>
                <a:spcPts val="0"/>
              </a:spcBef>
              <a:spcAft>
                <a:spcPts val="0"/>
              </a:spcAft>
              <a:buClr>
                <a:schemeClr val="dk1"/>
              </a:buClr>
              <a:buSzPts val="2270"/>
              <a:buChar char="•"/>
            </a:pPr>
            <a:endParaRPr sz="2400" dirty="0">
              <a:latin typeface="Aptos" panose="020B0004020202020204" pitchFamily="34" charset="0"/>
              <a:ea typeface="Arial"/>
              <a:cs typeface="Arial"/>
              <a:sym typeface="Arial"/>
            </a:endParaRPr>
          </a:p>
        </p:txBody>
      </p:sp>
      <p:sp>
        <p:nvSpPr>
          <p:cNvPr id="132" name="Google Shape;132;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600"/>
              </a:spcAft>
              <a:buSzPts val="1200"/>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FDAA5-7C9E-56AE-D75E-9B51DE7C7B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5E8A24-78A4-6F91-E864-FBDE6CD9B689}"/>
              </a:ext>
            </a:extLst>
          </p:cNvPr>
          <p:cNvSpPr>
            <a:spLocks noGrp="1"/>
          </p:cNvSpPr>
          <p:nvPr>
            <p:ph type="title"/>
          </p:nvPr>
        </p:nvSpPr>
        <p:spPr/>
        <p:txBody>
          <a:bodyPr>
            <a:normAutofit fontScale="90000"/>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Patients with BZD or Other Substance Use Disorder</a:t>
            </a:r>
            <a:endParaRPr lang="en-US" sz="3600"/>
          </a:p>
        </p:txBody>
      </p:sp>
      <p:sp>
        <p:nvSpPr>
          <p:cNvPr id="3" name="Content Placeholder 2">
            <a:extLst>
              <a:ext uri="{FF2B5EF4-FFF2-40B4-BE49-F238E27FC236}">
                <a16:creationId xmlns:a16="http://schemas.microsoft.com/office/drawing/2014/main" id="{74F67037-658C-E745-286F-061BE58F75D6}"/>
              </a:ext>
            </a:extLst>
          </p:cNvPr>
          <p:cNvSpPr>
            <a:spLocks noGrp="1"/>
          </p:cNvSpPr>
          <p:nvPr>
            <p:ph idx="1"/>
          </p:nvPr>
        </p:nvSpPr>
        <p:spPr/>
        <p:txBody>
          <a:bodyPr>
            <a:noAutofit/>
          </a:bodyPr>
          <a:lstStyle/>
          <a:p>
            <a:pPr>
              <a:lnSpc>
                <a:spcPct val="150000"/>
              </a:lnSpc>
            </a:pPr>
            <a:r>
              <a:rPr lang="en-US" sz="2000" kern="100">
                <a:effectLst/>
                <a:latin typeface="Aptos" panose="020B0004020202020204" pitchFamily="34" charset="0"/>
                <a:ea typeface="Aptos" panose="020B0004020202020204" pitchFamily="34" charset="0"/>
              </a:rPr>
              <a:t>Clinicians should offer patients harm reduction services or provide them with referrals to access these services (</a:t>
            </a:r>
            <a:r>
              <a:rPr lang="en-US" sz="2000" i="1" kern="100">
                <a:solidFill>
                  <a:srgbClr val="BF4E14"/>
                </a:solidFill>
                <a:effectLst/>
                <a:latin typeface="Aptos" panose="020B0004020202020204" pitchFamily="34" charset="0"/>
                <a:ea typeface="Aptos" panose="020B0004020202020204" pitchFamily="34" charset="0"/>
              </a:rPr>
              <a:t>Clinical Consensus</a:t>
            </a:r>
            <a:r>
              <a:rPr lang="en-US" sz="2000" kern="100">
                <a:effectLst/>
                <a:latin typeface="Aptos" panose="020B0004020202020204" pitchFamily="34" charset="0"/>
                <a:ea typeface="Aptos" panose="020B0004020202020204" pitchFamily="34" charset="0"/>
              </a:rPr>
              <a:t>, Strong Recommendation).</a:t>
            </a:r>
            <a:endParaRPr lang="en-US" sz="2000" kern="100">
              <a:effectLst/>
              <a:latin typeface="Times New Roman" panose="02020603050405020304" pitchFamily="18" charset="0"/>
              <a:ea typeface="Aptos" panose="020B0004020202020204" pitchFamily="34" charset="0"/>
            </a:endParaRPr>
          </a:p>
          <a:p>
            <a:pPr lvl="1">
              <a:lnSpc>
                <a:spcPct val="150000"/>
              </a:lnSpc>
            </a:pPr>
            <a:r>
              <a:rPr lang="en-US" sz="2000" kern="100">
                <a:effectLst/>
                <a:latin typeface="Aptos" panose="020B0004020202020204" pitchFamily="34" charset="0"/>
                <a:ea typeface="Aptos" panose="020B0004020202020204" pitchFamily="34" charset="0"/>
              </a:rPr>
              <a:t>Clinicians should offer to provide or prescribe opioid overdose reversal medication (eg, naloxone) and provide or refer patients for related education (</a:t>
            </a:r>
            <a:r>
              <a:rPr lang="en-US" sz="2000" i="1" kern="100">
                <a:solidFill>
                  <a:srgbClr val="BF4E14"/>
                </a:solidFill>
                <a:effectLst/>
                <a:latin typeface="Aptos" panose="020B0004020202020204" pitchFamily="34" charset="0"/>
                <a:ea typeface="Aptos" panose="020B0004020202020204" pitchFamily="34" charset="0"/>
              </a:rPr>
              <a:t>Clinical Consensus</a:t>
            </a:r>
            <a:r>
              <a:rPr lang="en-US" sz="2000" kern="100">
                <a:effectLst/>
                <a:latin typeface="Aptos" panose="020B0004020202020204" pitchFamily="34" charset="0"/>
                <a:ea typeface="Aptos" panose="020B0004020202020204" pitchFamily="34" charset="0"/>
              </a:rPr>
              <a:t>, Strong Recommendation).</a:t>
            </a:r>
            <a:endParaRPr lang="en-US" sz="2000" kern="100">
              <a:effectLst/>
              <a:latin typeface="Times New Roman" panose="02020603050405020304" pitchFamily="18" charset="0"/>
              <a:ea typeface="Aptos" panose="020B0004020202020204" pitchFamily="34" charset="0"/>
            </a:endParaRPr>
          </a:p>
          <a:p>
            <a:pPr lvl="1">
              <a:lnSpc>
                <a:spcPct val="150000"/>
              </a:lnSpc>
              <a:spcAft>
                <a:spcPts val="1200"/>
              </a:spcAft>
            </a:pPr>
            <a:r>
              <a:rPr lang="en-US" sz="2000" kern="100">
                <a:effectLst/>
                <a:latin typeface="Aptos" panose="020B0004020202020204" pitchFamily="34" charset="0"/>
                <a:ea typeface="Aptos" panose="020B0004020202020204" pitchFamily="34" charset="0"/>
              </a:rPr>
              <a:t>Clinicians can consider providing or referring patients to community services for drug checking or other safe use supplies (eg, fentanyl test strips, xylazine test strips, sterile syringes) and related education (</a:t>
            </a:r>
            <a:r>
              <a:rPr lang="en-US" sz="2000" i="1" kern="100">
                <a:solidFill>
                  <a:srgbClr val="BF4E14"/>
                </a:solidFill>
                <a:effectLst/>
                <a:latin typeface="Aptos" panose="020B0004020202020204" pitchFamily="34" charset="0"/>
                <a:ea typeface="Aptos" panose="020B0004020202020204" pitchFamily="34" charset="0"/>
              </a:rPr>
              <a:t>Clinical Consensus</a:t>
            </a:r>
            <a:r>
              <a:rPr lang="en-US" sz="2000" kern="100">
                <a:effectLst/>
                <a:latin typeface="Aptos" panose="020B0004020202020204" pitchFamily="34" charset="0"/>
                <a:ea typeface="Aptos" panose="020B0004020202020204" pitchFamily="34" charset="0"/>
              </a:rPr>
              <a:t>, Conditional Recommendation).</a:t>
            </a:r>
            <a:endParaRPr lang="en-US" sz="2000" kern="10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1240341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1C6630CC-57AE-9E0C-3664-D3707C39ADFC}"/>
            </a:ext>
          </a:extLst>
        </p:cNvPr>
        <p:cNvGrpSpPr/>
        <p:nvPr/>
      </p:nvGrpSpPr>
      <p:grpSpPr>
        <a:xfrm>
          <a:off x="0" y="0"/>
          <a:ext cx="0" cy="0"/>
          <a:chOff x="0" y="0"/>
          <a:chExt cx="0" cy="0"/>
        </a:xfrm>
      </p:grpSpPr>
      <p:sp>
        <p:nvSpPr>
          <p:cNvPr id="130" name="Google Shape;130;p2">
            <a:extLst>
              <a:ext uri="{FF2B5EF4-FFF2-40B4-BE49-F238E27FC236}">
                <a16:creationId xmlns:a16="http://schemas.microsoft.com/office/drawing/2014/main" id="{9A314D6D-B4C5-6645-A137-895CC4E4A550}"/>
              </a:ext>
            </a:extLst>
          </p:cNvPr>
          <p:cNvSpPr txBox="1">
            <a:spLocks noGrp="1"/>
          </p:cNvSpPr>
          <p:nvPr>
            <p:ph type="title"/>
          </p:nvPr>
        </p:nvSpPr>
        <p:spPr>
          <a:xfrm>
            <a:off x="609600" y="274638"/>
            <a:ext cx="10972800" cy="88914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alibri"/>
              <a:buNone/>
            </a:pPr>
            <a:r>
              <a:rPr lang="en-US" sz="4800" b="1" dirty="0">
                <a:solidFill>
                  <a:schemeClr val="dk2"/>
                </a:solidFill>
                <a:latin typeface="Arial"/>
                <a:ea typeface="Arial"/>
                <a:cs typeface="Arial"/>
                <a:sym typeface="Arial"/>
              </a:rPr>
              <a:t>Group Discussion</a:t>
            </a:r>
            <a:endParaRPr sz="4800" b="1" dirty="0">
              <a:solidFill>
                <a:schemeClr val="dk2"/>
              </a:solidFill>
              <a:latin typeface="Arial"/>
              <a:ea typeface="Arial"/>
              <a:cs typeface="Arial"/>
              <a:sym typeface="Arial"/>
            </a:endParaRPr>
          </a:p>
        </p:txBody>
      </p:sp>
      <p:sp>
        <p:nvSpPr>
          <p:cNvPr id="131" name="Google Shape;131;p2">
            <a:extLst>
              <a:ext uri="{FF2B5EF4-FFF2-40B4-BE49-F238E27FC236}">
                <a16:creationId xmlns:a16="http://schemas.microsoft.com/office/drawing/2014/main" id="{7B372044-6EEC-C6FB-0F30-4ED8A38AD2FA}"/>
              </a:ext>
            </a:extLst>
          </p:cNvPr>
          <p:cNvSpPr txBox="1">
            <a:spLocks noGrp="1"/>
          </p:cNvSpPr>
          <p:nvPr>
            <p:ph type="body" idx="1"/>
          </p:nvPr>
        </p:nvSpPr>
        <p:spPr>
          <a:xfrm>
            <a:off x="609600" y="1255659"/>
            <a:ext cx="6499123" cy="4870505"/>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SzPts val="2270"/>
            </a:pPr>
            <a:r>
              <a:rPr lang="en-US" sz="2400" dirty="0">
                <a:latin typeface="Calibri" panose="020F0502020204030204" pitchFamily="34" charset="0"/>
                <a:ea typeface="Calibri" panose="020F0502020204030204" pitchFamily="34" charset="0"/>
                <a:cs typeface="Calibri" panose="020F0502020204030204" pitchFamily="34" charset="0"/>
                <a:sym typeface="Arial"/>
              </a:rPr>
              <a:t>Sharon: 45 year old female with alcohol use disorder. Currently abstinent, but takes lorazepam 1mg 4-5 times/week for panic attacks</a:t>
            </a:r>
          </a:p>
          <a:p>
            <a:pPr marL="800100" lvl="1">
              <a:lnSpc>
                <a:spcPct val="150000"/>
              </a:lnSpc>
              <a:spcBef>
                <a:spcPts val="0"/>
              </a:spcBef>
              <a:buSzPts val="2270"/>
            </a:pPr>
            <a:r>
              <a:rPr lang="en-US" sz="2400" dirty="0">
                <a:latin typeface="Calibri" panose="020F0502020204030204" pitchFamily="34" charset="0"/>
                <a:ea typeface="Calibri" panose="020F0502020204030204" pitchFamily="34" charset="0"/>
                <a:cs typeface="Calibri" panose="020F0502020204030204" pitchFamily="34" charset="0"/>
                <a:sym typeface="Arial"/>
              </a:rPr>
              <a:t>What other information would you want to know?</a:t>
            </a:r>
          </a:p>
          <a:p>
            <a:pPr marL="800100" lvl="1">
              <a:lnSpc>
                <a:spcPct val="150000"/>
              </a:lnSpc>
              <a:spcBef>
                <a:spcPts val="0"/>
              </a:spcBef>
              <a:buSzPts val="2270"/>
            </a:pPr>
            <a:r>
              <a:rPr lang="en-US" sz="2400" dirty="0">
                <a:latin typeface="Calibri" panose="020F0502020204030204" pitchFamily="34" charset="0"/>
                <a:ea typeface="Calibri" panose="020F0502020204030204" pitchFamily="34" charset="0"/>
                <a:cs typeface="Calibri" panose="020F0502020204030204" pitchFamily="34" charset="0"/>
                <a:sym typeface="Arial"/>
              </a:rPr>
              <a:t>What would your initial approach to this patient be?</a:t>
            </a:r>
          </a:p>
        </p:txBody>
      </p:sp>
      <p:sp>
        <p:nvSpPr>
          <p:cNvPr id="132" name="Google Shape;132;p2">
            <a:extLst>
              <a:ext uri="{FF2B5EF4-FFF2-40B4-BE49-F238E27FC236}">
                <a16:creationId xmlns:a16="http://schemas.microsoft.com/office/drawing/2014/main" id="{103ACA65-47D8-7B67-BF83-1B2D557FF9DB}"/>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600"/>
              </a:spcAft>
              <a:buSzPts val="1200"/>
              <a:buNone/>
            </a:pPr>
            <a:fld id="{00000000-1234-1234-1234-123412341234}" type="slidenum">
              <a:rPr lang="en-US"/>
              <a:t>41</a:t>
            </a:fld>
            <a:endParaRPr/>
          </a:p>
        </p:txBody>
      </p:sp>
      <p:pic>
        <p:nvPicPr>
          <p:cNvPr id="2" name="Picture 1">
            <a:extLst>
              <a:ext uri="{FF2B5EF4-FFF2-40B4-BE49-F238E27FC236}">
                <a16:creationId xmlns:a16="http://schemas.microsoft.com/office/drawing/2014/main" id="{F6D193C5-A468-BDEC-DF8E-5CB01F7EE5C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2265" r="1035"/>
          <a:stretch/>
        </p:blipFill>
        <p:spPr>
          <a:xfrm>
            <a:off x="7266484" y="1513353"/>
            <a:ext cx="4435799" cy="3402776"/>
          </a:xfrm>
          <a:prstGeom prst="rect">
            <a:avLst/>
          </a:prstGeom>
        </p:spPr>
      </p:pic>
    </p:spTree>
    <p:extLst>
      <p:ext uri="{BB962C8B-B14F-4D97-AF65-F5344CB8AC3E}">
        <p14:creationId xmlns:p14="http://schemas.microsoft.com/office/powerpoint/2010/main" val="1692290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E9E1-4093-EED5-1F16-C87140F69B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069E9B-1CF8-E68C-8D2F-74569032F237}"/>
              </a:ext>
            </a:extLst>
          </p:cNvPr>
          <p:cNvSpPr>
            <a:spLocks noGrp="1"/>
          </p:cNvSpPr>
          <p:nvPr>
            <p:ph type="title"/>
          </p:nvPr>
        </p:nvSpPr>
        <p:spPr/>
        <p:txBody>
          <a:bodyPr>
            <a:normAutofit fontScale="90000"/>
          </a:bodyPr>
          <a:lstStyle/>
          <a:p>
            <a:r>
              <a:rPr lang="en-US" sz="3600" b="1" i="1" kern="100" dirty="0">
                <a:effectLst/>
                <a:latin typeface="Aptos" panose="020B0004020202020204" pitchFamily="34" charset="0"/>
                <a:ea typeface="Yu Gothic Light" panose="020B0300000000000000" pitchFamily="34" charset="-128"/>
                <a:cs typeface="Times New Roman" panose="02020603050405020304" pitchFamily="18" charset="0"/>
              </a:rPr>
              <a:t>Recommendations for Patients with Co-Occurring Psychiatric Disorders</a:t>
            </a:r>
            <a:endParaRPr lang="en-US" sz="3600" dirty="0"/>
          </a:p>
        </p:txBody>
      </p:sp>
      <p:sp>
        <p:nvSpPr>
          <p:cNvPr id="3" name="Content Placeholder 2">
            <a:extLst>
              <a:ext uri="{FF2B5EF4-FFF2-40B4-BE49-F238E27FC236}">
                <a16:creationId xmlns:a16="http://schemas.microsoft.com/office/drawing/2014/main" id="{521453D1-AB03-3FF2-0E4C-CE3AE963CAD4}"/>
              </a:ext>
            </a:extLst>
          </p:cNvPr>
          <p:cNvSpPr>
            <a:spLocks noGrp="1"/>
          </p:cNvSpPr>
          <p:nvPr>
            <p:ph idx="1"/>
          </p:nvPr>
        </p:nvSpPr>
        <p:spPr/>
        <p:txBody>
          <a:bodyPr>
            <a:noAutofit/>
          </a:bodyPr>
          <a:lstStyle/>
          <a:p>
            <a:pPr>
              <a:lnSpc>
                <a:spcPct val="150000"/>
              </a:lnSpc>
              <a:spcBef>
                <a:spcPts val="600"/>
              </a:spcBef>
              <a:spcAft>
                <a:spcPts val="1200"/>
              </a:spcAft>
            </a:pPr>
            <a:r>
              <a:rPr lang="en-US" sz="2000" kern="100" dirty="0">
                <a:effectLst/>
                <a:latin typeface="Aptos"/>
                <a:ea typeface="Aptos" panose="020B0004020202020204" pitchFamily="34" charset="0"/>
              </a:rPr>
              <a:t>Clinicians should </a:t>
            </a:r>
            <a:r>
              <a:rPr lang="en-US" sz="2000" kern="100" dirty="0">
                <a:latin typeface="Aptos"/>
                <a:ea typeface="Aptos" panose="020B0004020202020204" pitchFamily="34" charset="0"/>
              </a:rPr>
              <a:t>optimize evidence-based treatment for any psychiatric disorder prior to the taper or concurrently if clinically indicated </a:t>
            </a:r>
            <a:r>
              <a:rPr lang="en-US" sz="2000" kern="100" dirty="0">
                <a:effectLst/>
                <a:latin typeface="Aptos"/>
                <a:ea typeface="Aptos" panose="020B0004020202020204" pitchFamily="34" charset="0"/>
              </a:rPr>
              <a:t>(</a:t>
            </a:r>
            <a:r>
              <a:rPr lang="en-US" sz="2000" i="1" kern="100" dirty="0">
                <a:solidFill>
                  <a:srgbClr val="BF4E14"/>
                </a:solidFill>
                <a:latin typeface="Aptos"/>
                <a:ea typeface="Aptos" panose="020B0004020202020204" pitchFamily="34" charset="0"/>
              </a:rPr>
              <a:t>Clinical</a:t>
            </a:r>
            <a:r>
              <a:rPr lang="en-US" sz="2000" i="1" kern="100" dirty="0">
                <a:solidFill>
                  <a:srgbClr val="BF4E14"/>
                </a:solidFill>
                <a:effectLst/>
                <a:latin typeface="Aptos"/>
                <a:ea typeface="Aptos" panose="020B0004020202020204" pitchFamily="34" charset="0"/>
              </a:rPr>
              <a:t> Consensus</a:t>
            </a:r>
            <a:r>
              <a:rPr lang="en-US" sz="2000" kern="100" dirty="0">
                <a:effectLst/>
                <a:latin typeface="Aptos"/>
                <a:ea typeface="Aptos" panose="020B0004020202020204" pitchFamily="34" charset="0"/>
              </a:rPr>
              <a:t>, Strong Recommendation).</a:t>
            </a:r>
          </a:p>
        </p:txBody>
      </p:sp>
      <p:sp>
        <p:nvSpPr>
          <p:cNvPr id="5" name="TextBox 4">
            <a:extLst>
              <a:ext uri="{FF2B5EF4-FFF2-40B4-BE49-F238E27FC236}">
                <a16:creationId xmlns:a16="http://schemas.microsoft.com/office/drawing/2014/main" id="{8B70929C-EF5A-32C6-6BC6-357CABCBF729}"/>
              </a:ext>
            </a:extLst>
          </p:cNvPr>
          <p:cNvSpPr txBox="1"/>
          <p:nvPr/>
        </p:nvSpPr>
        <p:spPr>
          <a:xfrm>
            <a:off x="2736342" y="3203085"/>
            <a:ext cx="6094476" cy="1714380"/>
          </a:xfrm>
          <a:prstGeom prst="rect">
            <a:avLst/>
          </a:prstGeom>
          <a:noFill/>
          <a:ln>
            <a:solidFill>
              <a:schemeClr val="tx1"/>
            </a:solidFill>
          </a:ln>
        </p:spPr>
        <p:txBody>
          <a:bodyPr wrap="square">
            <a:spAutoFit/>
          </a:bodyPr>
          <a:lstStyle/>
          <a:p>
            <a:pPr marL="400050">
              <a:lnSpc>
                <a:spcPct val="150000"/>
              </a:lnSpc>
            </a:pPr>
            <a:r>
              <a:rPr lang="en-US" sz="1800" kern="100" dirty="0">
                <a:latin typeface="Aptos"/>
              </a:rPr>
              <a:t>Clinicians can consider offering patients with psychiatric disorders behavioral interventions (</a:t>
            </a:r>
            <a:r>
              <a:rPr lang="en-US" sz="1800" kern="100" dirty="0" err="1">
                <a:latin typeface="Aptos"/>
              </a:rPr>
              <a:t>eg</a:t>
            </a:r>
            <a:r>
              <a:rPr lang="en-US" sz="1800" kern="100" dirty="0">
                <a:latin typeface="Aptos"/>
              </a:rPr>
              <a:t>, CBT, CBT-I with sleep hygiene education) or providing them with referrals to access these interventions</a:t>
            </a:r>
            <a:endParaRPr lang="en-US" sz="1800" kern="100" dirty="0">
              <a:latin typeface="Aptos" panose="020B0004020202020204" pitchFamily="34" charset="0"/>
              <a:ea typeface="Aptos" panose="020B0004020202020204" pitchFamily="34" charset="0"/>
            </a:endParaRPr>
          </a:p>
        </p:txBody>
      </p:sp>
    </p:spTree>
    <p:extLst>
      <p:ext uri="{BB962C8B-B14F-4D97-AF65-F5344CB8AC3E}">
        <p14:creationId xmlns:p14="http://schemas.microsoft.com/office/powerpoint/2010/main" val="387150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B1687-A00E-3A47-FA05-498C3EB573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A3ACD4-A6D9-5DC5-517B-42BBF6D0797E}"/>
              </a:ext>
            </a:extLst>
          </p:cNvPr>
          <p:cNvSpPr>
            <a:spLocks noGrp="1"/>
          </p:cNvSpPr>
          <p:nvPr>
            <p:ph type="title"/>
          </p:nvPr>
        </p:nvSpPr>
        <p:spPr/>
        <p:txBody>
          <a:bodyPr>
            <a:normAutofit fontScale="90000"/>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Patients with Co-Occurring Psychiatric Disorders</a:t>
            </a:r>
            <a:endParaRPr lang="en-US" sz="3600"/>
          </a:p>
        </p:txBody>
      </p:sp>
      <p:sp>
        <p:nvSpPr>
          <p:cNvPr id="3" name="Content Placeholder 2">
            <a:extLst>
              <a:ext uri="{FF2B5EF4-FFF2-40B4-BE49-F238E27FC236}">
                <a16:creationId xmlns:a16="http://schemas.microsoft.com/office/drawing/2014/main" id="{8296C875-1ACF-E7A1-3420-33654EC4533A}"/>
              </a:ext>
            </a:extLst>
          </p:cNvPr>
          <p:cNvSpPr>
            <a:spLocks noGrp="1"/>
          </p:cNvSpPr>
          <p:nvPr>
            <p:ph idx="1"/>
          </p:nvPr>
        </p:nvSpPr>
        <p:spPr/>
        <p:txBody>
          <a:bodyPr>
            <a:noAutofit/>
          </a:bodyPr>
          <a:lstStyle/>
          <a:p>
            <a:pPr>
              <a:lnSpc>
                <a:spcPct val="150000"/>
              </a:lnSpc>
              <a:spcBef>
                <a:spcPts val="600"/>
              </a:spcBef>
              <a:spcAft>
                <a:spcPts val="1200"/>
              </a:spcAft>
            </a:pPr>
            <a:r>
              <a:rPr lang="en-US" sz="2000" kern="100">
                <a:effectLst/>
                <a:latin typeface="Aptos" panose="020B0004020202020204" pitchFamily="34" charset="0"/>
                <a:ea typeface="Aptos" panose="020B0004020202020204" pitchFamily="34" charset="0"/>
              </a:rPr>
              <a:t>Clinicians should strongly consider tapering BZD medication in patients with posttraumatic stress disorder (PTSD; </a:t>
            </a:r>
            <a:r>
              <a:rPr lang="en-US" sz="2000" i="1" kern="100">
                <a:solidFill>
                  <a:srgbClr val="BF4E14"/>
                </a:solidFill>
                <a:effectLst/>
                <a:latin typeface="Aptos" panose="020B0004020202020204" pitchFamily="34" charset="0"/>
                <a:ea typeface="Aptos" panose="020B0004020202020204" pitchFamily="34" charset="0"/>
              </a:rPr>
              <a:t>Clinical Consensus</a:t>
            </a:r>
            <a:r>
              <a:rPr lang="en-US" sz="2000" kern="100">
                <a:effectLst/>
                <a:latin typeface="Aptos" panose="020B0004020202020204" pitchFamily="34" charset="0"/>
                <a:ea typeface="Aptos" panose="020B0004020202020204" pitchFamily="34" charset="0"/>
              </a:rPr>
              <a:t>, Strong Recommendation).</a:t>
            </a:r>
            <a:endParaRPr lang="en-US" sz="2000" kern="100">
              <a:effectLst/>
              <a:latin typeface="Times New Roman" panose="02020603050405020304" pitchFamily="18" charset="0"/>
              <a:ea typeface="Aptos" panose="020B0004020202020204" pitchFamily="34" charset="0"/>
            </a:endParaRPr>
          </a:p>
        </p:txBody>
      </p:sp>
      <p:sp>
        <p:nvSpPr>
          <p:cNvPr id="4" name="TextBox 3">
            <a:extLst>
              <a:ext uri="{FF2B5EF4-FFF2-40B4-BE49-F238E27FC236}">
                <a16:creationId xmlns:a16="http://schemas.microsoft.com/office/drawing/2014/main" id="{59D3A142-3065-5C6F-0C30-3AD54BD48B2C}"/>
              </a:ext>
            </a:extLst>
          </p:cNvPr>
          <p:cNvSpPr txBox="1"/>
          <p:nvPr/>
        </p:nvSpPr>
        <p:spPr>
          <a:xfrm>
            <a:off x="3228109" y="3263017"/>
            <a:ext cx="5735782" cy="1200329"/>
          </a:xfrm>
          <a:prstGeom prst="rect">
            <a:avLst/>
          </a:prstGeom>
          <a:noFill/>
          <a:ln>
            <a:solidFill>
              <a:schemeClr val="tx1"/>
            </a:solidFill>
          </a:ln>
        </p:spPr>
        <p:txBody>
          <a:bodyPr wrap="square" rtlCol="0">
            <a:spAutoFit/>
          </a:bodyPr>
          <a:lstStyle/>
          <a:p>
            <a:r>
              <a:rPr lang="en-US" sz="1800" dirty="0">
                <a:latin typeface="Aptos" panose="020B0004020202020204" pitchFamily="34" charset="0"/>
              </a:rPr>
              <a:t>The VA recommends clinicians avoid prescribing BZDs to patients with PTSD, as they are ineffective for treatment of the core symptoms of PTSD and PTSD-related sleep disturbance</a:t>
            </a:r>
          </a:p>
        </p:txBody>
      </p:sp>
    </p:spTree>
    <p:extLst>
      <p:ext uri="{BB962C8B-B14F-4D97-AF65-F5344CB8AC3E}">
        <p14:creationId xmlns:p14="http://schemas.microsoft.com/office/powerpoint/2010/main" val="37480782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C569F-4CFA-0474-4ADD-2672BE3662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8D7CC1-4A9E-723C-B2E3-26517E152189}"/>
              </a:ext>
            </a:extLst>
          </p:cNvPr>
          <p:cNvSpPr>
            <a:spLocks noGrp="1"/>
          </p:cNvSpPr>
          <p:nvPr>
            <p:ph type="title"/>
          </p:nvPr>
        </p:nvSpPr>
        <p:spPr/>
        <p:txBody>
          <a:bodyPr>
            <a:normAutofit fontScale="90000"/>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Patients with Co-Occurring Psychiatric Disorders</a:t>
            </a:r>
            <a:endParaRPr lang="en-US" sz="3600"/>
          </a:p>
        </p:txBody>
      </p:sp>
      <p:sp>
        <p:nvSpPr>
          <p:cNvPr id="3" name="Content Placeholder 2">
            <a:extLst>
              <a:ext uri="{FF2B5EF4-FFF2-40B4-BE49-F238E27FC236}">
                <a16:creationId xmlns:a16="http://schemas.microsoft.com/office/drawing/2014/main" id="{E7F110BC-1CB6-50B8-7831-8D1C881B9A2B}"/>
              </a:ext>
            </a:extLst>
          </p:cNvPr>
          <p:cNvSpPr>
            <a:spLocks noGrp="1"/>
          </p:cNvSpPr>
          <p:nvPr>
            <p:ph idx="1"/>
          </p:nvPr>
        </p:nvSpPr>
        <p:spPr/>
        <p:txBody>
          <a:bodyPr>
            <a:noAutofit/>
          </a:bodyPr>
          <a:lstStyle/>
          <a:p>
            <a:pPr>
              <a:lnSpc>
                <a:spcPct val="150000"/>
              </a:lnSpc>
            </a:pPr>
            <a:r>
              <a:rPr lang="en-US" sz="2000" kern="100">
                <a:effectLst/>
                <a:latin typeface="Aptos" panose="020B0004020202020204" pitchFamily="34" charset="0"/>
                <a:ea typeface="Aptos" panose="020B0004020202020204" pitchFamily="34" charset="0"/>
              </a:rPr>
              <a:t>Clinicians should monitor sleep closely during BZD tapering in patients with mood or psychotic disorders, particularly for patients with bipolar disorder as sleep disturbance can trigger episodes of mania (</a:t>
            </a:r>
            <a:r>
              <a:rPr lang="en-US" sz="2000" i="1" kern="100">
                <a:solidFill>
                  <a:srgbClr val="BF4E14"/>
                </a:solidFill>
                <a:effectLst/>
                <a:latin typeface="Aptos" panose="020B0004020202020204" pitchFamily="34" charset="0"/>
                <a:ea typeface="Aptos" panose="020B0004020202020204" pitchFamily="34" charset="0"/>
              </a:rPr>
              <a:t>Clinical Consensus</a:t>
            </a:r>
            <a:r>
              <a:rPr lang="en-US" sz="2000" kern="100">
                <a:effectLst/>
                <a:latin typeface="Aptos" panose="020B0004020202020204" pitchFamily="34" charset="0"/>
                <a:ea typeface="Aptos" panose="020B0004020202020204" pitchFamily="34" charset="0"/>
              </a:rPr>
              <a:t>, Strong Recommendation).</a:t>
            </a:r>
            <a:endParaRPr lang="en-US" sz="2000" kern="100">
              <a:effectLst/>
              <a:latin typeface="Times New Roman" panose="02020603050405020304" pitchFamily="18" charset="0"/>
              <a:ea typeface="Aptos" panose="020B0004020202020204" pitchFamily="34" charset="0"/>
            </a:endParaRPr>
          </a:p>
          <a:p>
            <a:pPr lvl="1">
              <a:lnSpc>
                <a:spcPct val="150000"/>
              </a:lnSpc>
              <a:spcAft>
                <a:spcPts val="1200"/>
              </a:spcAft>
            </a:pPr>
            <a:r>
              <a:rPr lang="en-US" sz="2000" kern="100">
                <a:effectLst/>
                <a:latin typeface="Aptos" panose="020B0004020202020204" pitchFamily="34" charset="0"/>
                <a:ea typeface="Aptos" panose="020B0004020202020204" pitchFamily="34" charset="0"/>
              </a:rPr>
              <a:t>If patients with a mood and/or psychotic disorder experience significant sleep disturbance, clinicians should pause the taper until the symptoms resolve due to the risk for destabilization (</a:t>
            </a:r>
            <a:r>
              <a:rPr lang="en-US" sz="2000" i="1" kern="100">
                <a:solidFill>
                  <a:srgbClr val="BF4E14"/>
                </a:solidFill>
                <a:effectLst/>
                <a:latin typeface="Aptos" panose="020B0004020202020204" pitchFamily="34" charset="0"/>
                <a:ea typeface="Aptos" panose="020B0004020202020204" pitchFamily="34" charset="0"/>
              </a:rPr>
              <a:t>Clinical Consensus</a:t>
            </a:r>
            <a:r>
              <a:rPr lang="en-US" sz="2000" kern="100">
                <a:effectLst/>
                <a:latin typeface="Aptos" panose="020B0004020202020204" pitchFamily="34" charset="0"/>
                <a:ea typeface="Aptos" panose="020B0004020202020204" pitchFamily="34" charset="0"/>
              </a:rPr>
              <a:t>, Strong Recommendation).</a:t>
            </a:r>
            <a:endParaRPr lang="en-US" sz="2000" kern="10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2663025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5EA91895-197A-0ECF-D53D-16213A23271E}"/>
            </a:ext>
          </a:extLst>
        </p:cNvPr>
        <p:cNvGrpSpPr/>
        <p:nvPr/>
      </p:nvGrpSpPr>
      <p:grpSpPr>
        <a:xfrm>
          <a:off x="0" y="0"/>
          <a:ext cx="0" cy="0"/>
          <a:chOff x="0" y="0"/>
          <a:chExt cx="0" cy="0"/>
        </a:xfrm>
      </p:grpSpPr>
      <p:sp>
        <p:nvSpPr>
          <p:cNvPr id="130" name="Google Shape;130;p2">
            <a:extLst>
              <a:ext uri="{FF2B5EF4-FFF2-40B4-BE49-F238E27FC236}">
                <a16:creationId xmlns:a16="http://schemas.microsoft.com/office/drawing/2014/main" id="{0F78287B-911F-79AC-A12B-F30E17FB53E8}"/>
              </a:ext>
            </a:extLst>
          </p:cNvPr>
          <p:cNvSpPr txBox="1">
            <a:spLocks noGrp="1"/>
          </p:cNvSpPr>
          <p:nvPr>
            <p:ph type="title"/>
          </p:nvPr>
        </p:nvSpPr>
        <p:spPr>
          <a:xfrm>
            <a:off x="609600" y="274638"/>
            <a:ext cx="10972800" cy="88914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alibri"/>
              <a:buNone/>
            </a:pPr>
            <a:r>
              <a:rPr lang="en-US" sz="4800" b="1" dirty="0">
                <a:solidFill>
                  <a:schemeClr val="dk2"/>
                </a:solidFill>
                <a:latin typeface="Arial"/>
                <a:ea typeface="Arial"/>
                <a:cs typeface="Arial"/>
                <a:sym typeface="Arial"/>
              </a:rPr>
              <a:t>Group Discussion</a:t>
            </a:r>
            <a:endParaRPr sz="4800" b="1" dirty="0">
              <a:solidFill>
                <a:schemeClr val="dk2"/>
              </a:solidFill>
              <a:latin typeface="Arial"/>
              <a:ea typeface="Arial"/>
              <a:cs typeface="Arial"/>
              <a:sym typeface="Arial"/>
            </a:endParaRPr>
          </a:p>
        </p:txBody>
      </p:sp>
      <p:sp>
        <p:nvSpPr>
          <p:cNvPr id="131" name="Google Shape;131;p2">
            <a:extLst>
              <a:ext uri="{FF2B5EF4-FFF2-40B4-BE49-F238E27FC236}">
                <a16:creationId xmlns:a16="http://schemas.microsoft.com/office/drawing/2014/main" id="{7B2B1244-EDC1-2CE1-001B-40BB38876618}"/>
              </a:ext>
            </a:extLst>
          </p:cNvPr>
          <p:cNvSpPr txBox="1">
            <a:spLocks noGrp="1"/>
          </p:cNvSpPr>
          <p:nvPr>
            <p:ph type="body" idx="1"/>
          </p:nvPr>
        </p:nvSpPr>
        <p:spPr>
          <a:xfrm>
            <a:off x="609601" y="1664981"/>
            <a:ext cx="5653548" cy="2539593"/>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SzPts val="2270"/>
            </a:pPr>
            <a:r>
              <a:rPr lang="en-US" sz="2400" dirty="0">
                <a:latin typeface="Calibri" panose="020F0502020204030204" pitchFamily="34" charset="0"/>
                <a:ea typeface="Calibri" panose="020F0502020204030204" pitchFamily="34" charset="0"/>
                <a:cs typeface="Calibri" panose="020F0502020204030204" pitchFamily="34" charset="0"/>
                <a:sym typeface="Arial"/>
              </a:rPr>
              <a:t>Case: </a:t>
            </a:r>
            <a:r>
              <a:rPr lang="en-US" sz="2400" dirty="0">
                <a:effectLst/>
                <a:latin typeface="Segoe UI" panose="020B0502040204020203" pitchFamily="34" charset="0"/>
              </a:rPr>
              <a:t>35 y/o male veteran with severe PTSD </a:t>
            </a:r>
            <a:r>
              <a:rPr lang="en-US" sz="2400" dirty="0">
                <a:latin typeface="Segoe UI" panose="020B0502040204020203" pitchFamily="34" charset="0"/>
              </a:rPr>
              <a:t>taking 2mg alprazolam TID</a:t>
            </a:r>
          </a:p>
          <a:p>
            <a:pPr marL="800100" lvl="1">
              <a:lnSpc>
                <a:spcPct val="150000"/>
              </a:lnSpc>
              <a:spcBef>
                <a:spcPts val="0"/>
              </a:spcBef>
              <a:buSzPts val="2270"/>
            </a:pPr>
            <a:r>
              <a:rPr lang="en-US" sz="2000" dirty="0">
                <a:latin typeface="Segoe UI" panose="020B0502040204020203" pitchFamily="34" charset="0"/>
                <a:ea typeface="Calibri" panose="020F0502020204030204" pitchFamily="34" charset="0"/>
                <a:cs typeface="Calibri" panose="020F0502020204030204" pitchFamily="34" charset="0"/>
                <a:sym typeface="Arial"/>
              </a:rPr>
              <a:t>What other information would you want to know?</a:t>
            </a:r>
          </a:p>
          <a:p>
            <a:pPr marL="800100" lvl="1">
              <a:lnSpc>
                <a:spcPct val="150000"/>
              </a:lnSpc>
              <a:spcBef>
                <a:spcPts val="0"/>
              </a:spcBef>
              <a:buSzPts val="2270"/>
            </a:pPr>
            <a:r>
              <a:rPr lang="en-US" sz="2000" dirty="0">
                <a:latin typeface="Segoe UI" panose="020B0502040204020203" pitchFamily="34" charset="0"/>
                <a:ea typeface="Calibri" panose="020F0502020204030204" pitchFamily="34" charset="0"/>
                <a:cs typeface="Calibri" panose="020F0502020204030204" pitchFamily="34" charset="0"/>
                <a:sym typeface="Arial"/>
              </a:rPr>
              <a:t>How would you approach this patient?</a:t>
            </a:r>
            <a:endParaRPr sz="2000" dirty="0">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2" name="Google Shape;132;p2">
            <a:extLst>
              <a:ext uri="{FF2B5EF4-FFF2-40B4-BE49-F238E27FC236}">
                <a16:creationId xmlns:a16="http://schemas.microsoft.com/office/drawing/2014/main" id="{35E981EA-10E2-E141-CED6-AB845542046E}"/>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600"/>
              </a:spcAft>
              <a:buSzPts val="1200"/>
              <a:buNone/>
            </a:pPr>
            <a:fld id="{00000000-1234-1234-1234-123412341234}" type="slidenum">
              <a:rPr lang="en-US"/>
              <a:t>45</a:t>
            </a:fld>
            <a:endParaRPr/>
          </a:p>
        </p:txBody>
      </p:sp>
      <p:pic>
        <p:nvPicPr>
          <p:cNvPr id="2" name="Picture 1">
            <a:extLst>
              <a:ext uri="{FF2B5EF4-FFF2-40B4-BE49-F238E27FC236}">
                <a16:creationId xmlns:a16="http://schemas.microsoft.com/office/drawing/2014/main" id="{3B6BF399-688B-5B1F-167F-4BCEA134F42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26" r="10880" b="-26"/>
          <a:stretch/>
        </p:blipFill>
        <p:spPr>
          <a:xfrm>
            <a:off x="7048075" y="1664981"/>
            <a:ext cx="4121370" cy="3079936"/>
          </a:xfrm>
          <a:prstGeom prst="rect">
            <a:avLst/>
          </a:prstGeom>
        </p:spPr>
      </p:pic>
    </p:spTree>
    <p:extLst>
      <p:ext uri="{BB962C8B-B14F-4D97-AF65-F5344CB8AC3E}">
        <p14:creationId xmlns:p14="http://schemas.microsoft.com/office/powerpoint/2010/main" val="15546278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A9DD1-307A-1C14-3913-C3E31A20A9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EBA71D-7CD3-3B40-6BFD-928AABD18FA1}"/>
              </a:ext>
            </a:extLst>
          </p:cNvPr>
          <p:cNvSpPr>
            <a:spLocks noGrp="1"/>
          </p:cNvSpPr>
          <p:nvPr>
            <p:ph type="title"/>
          </p:nvPr>
        </p:nvSpPr>
        <p:spPr/>
        <p:txBody>
          <a:bodyPr>
            <a:normAutofit/>
          </a:bodyPr>
          <a:lstStyle/>
          <a:p>
            <a:r>
              <a:rPr lang="en-US"/>
              <a:t>Older Adults</a:t>
            </a:r>
          </a:p>
        </p:txBody>
      </p:sp>
      <p:sp>
        <p:nvSpPr>
          <p:cNvPr id="3" name="Text Placeholder 2">
            <a:extLst>
              <a:ext uri="{FF2B5EF4-FFF2-40B4-BE49-F238E27FC236}">
                <a16:creationId xmlns:a16="http://schemas.microsoft.com/office/drawing/2014/main" id="{09119FE9-88C7-E390-6E72-2B7F5DBE86E8}"/>
              </a:ext>
            </a:extLst>
          </p:cNvPr>
          <p:cNvSpPr>
            <a:spLocks noGrp="1"/>
          </p:cNvSpPr>
          <p:nvPr>
            <p:ph type="body" idx="1"/>
          </p:nvPr>
        </p:nvSpPr>
        <p:spPr>
          <a:xfrm>
            <a:off x="609600" y="1600201"/>
            <a:ext cx="6744929" cy="3689554"/>
          </a:xfrm>
        </p:spPr>
        <p:txBody>
          <a:bodyPr>
            <a:normAutofit fontScale="85000" lnSpcReduction="20000"/>
          </a:bodyPr>
          <a:lstStyle/>
          <a:p>
            <a:pPr marL="342900">
              <a:lnSpc>
                <a:spcPct val="150000"/>
              </a:lnSpc>
            </a:pPr>
            <a:r>
              <a:rPr lang="en-US" sz="2800" kern="100" dirty="0">
                <a:latin typeface="Calibri" panose="020F0502020204030204" pitchFamily="34" charset="0"/>
                <a:ea typeface="Calibri" panose="020F0502020204030204" pitchFamily="34" charset="0"/>
                <a:cs typeface="Calibri" panose="020F0502020204030204" pitchFamily="34" charset="0"/>
              </a:rPr>
              <a:t>BZD use associated with risk of falls and cognitive impairment</a:t>
            </a:r>
          </a:p>
          <a:p>
            <a:pPr marL="342900">
              <a:lnSpc>
                <a:spcPct val="150000"/>
              </a:lnSpc>
            </a:pPr>
            <a:r>
              <a:rPr lang="en-US" sz="2800" kern="100" dirty="0">
                <a:latin typeface="Calibri" panose="020F0502020204030204" pitchFamily="34" charset="0"/>
                <a:ea typeface="Calibri" panose="020F0502020204030204" pitchFamily="34" charset="0"/>
                <a:cs typeface="Calibri" panose="020F0502020204030204" pitchFamily="34" charset="0"/>
              </a:rPr>
              <a:t>Adverse effects associated with BZD use have generally been shown to outweigh marginal, short-term benefits in older adults</a:t>
            </a:r>
          </a:p>
          <a:p>
            <a:pPr marL="342900">
              <a:lnSpc>
                <a:spcPct val="150000"/>
              </a:lnSpc>
            </a:pPr>
            <a:r>
              <a:rPr lang="en-US" sz="2800" kern="100" dirty="0">
                <a:latin typeface="Calibri" panose="020F0502020204030204" pitchFamily="34" charset="0"/>
                <a:ea typeface="Calibri" panose="020F0502020204030204" pitchFamily="34" charset="0"/>
                <a:cs typeface="Calibri" panose="020F0502020204030204" pitchFamily="34" charset="0"/>
              </a:rPr>
              <a:t>Polypharmacy is also a significant concern among older adults</a:t>
            </a:r>
          </a:p>
        </p:txBody>
      </p:sp>
      <p:pic>
        <p:nvPicPr>
          <p:cNvPr id="4" name="Picture 3">
            <a:extLst>
              <a:ext uri="{FF2B5EF4-FFF2-40B4-BE49-F238E27FC236}">
                <a16:creationId xmlns:a16="http://schemas.microsoft.com/office/drawing/2014/main" id="{1F4A0D67-265D-F17F-14BC-3490C7B6B04F}"/>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8961" t="22444" r="9171" b="2629"/>
          <a:stretch/>
        </p:blipFill>
        <p:spPr>
          <a:xfrm>
            <a:off x="8249264" y="1600201"/>
            <a:ext cx="2910350" cy="3999322"/>
          </a:xfrm>
          <a:prstGeom prst="rect">
            <a:avLst/>
          </a:prstGeom>
          <a:noFill/>
        </p:spPr>
      </p:pic>
    </p:spTree>
    <p:extLst>
      <p:ext uri="{BB962C8B-B14F-4D97-AF65-F5344CB8AC3E}">
        <p14:creationId xmlns:p14="http://schemas.microsoft.com/office/powerpoint/2010/main" val="2889844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88B5E-B929-792E-5255-7C8B198B91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5FD91-FE51-C4E1-99F1-1D0333B7A66B}"/>
              </a:ext>
            </a:extLst>
          </p:cNvPr>
          <p:cNvSpPr>
            <a:spLocks noGrp="1"/>
          </p:cNvSpPr>
          <p:nvPr>
            <p:ph type="title"/>
          </p:nvPr>
        </p:nvSpPr>
        <p:spPr/>
        <p:txBody>
          <a:bodyPr>
            <a:normAutofit/>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 for Older Adults</a:t>
            </a:r>
            <a:endParaRPr lang="en-US" sz="3600"/>
          </a:p>
        </p:txBody>
      </p:sp>
      <p:sp>
        <p:nvSpPr>
          <p:cNvPr id="3" name="Content Placeholder 2">
            <a:extLst>
              <a:ext uri="{FF2B5EF4-FFF2-40B4-BE49-F238E27FC236}">
                <a16:creationId xmlns:a16="http://schemas.microsoft.com/office/drawing/2014/main" id="{745A5D07-30D7-B2F0-81F0-1F38A2C64DAC}"/>
              </a:ext>
            </a:extLst>
          </p:cNvPr>
          <p:cNvSpPr>
            <a:spLocks noGrp="1"/>
          </p:cNvSpPr>
          <p:nvPr>
            <p:ph idx="1"/>
          </p:nvPr>
        </p:nvSpPr>
        <p:spPr/>
        <p:txBody>
          <a:bodyPr>
            <a:noAutofit/>
          </a:bodyPr>
          <a:lstStyle/>
          <a:p>
            <a:pPr>
              <a:lnSpc>
                <a:spcPct val="150000"/>
              </a:lnSpc>
              <a:spcBef>
                <a:spcPts val="600"/>
              </a:spcBef>
              <a:spcAft>
                <a:spcPts val="1200"/>
              </a:spcAft>
            </a:pPr>
            <a:r>
              <a:rPr lang="en-US" sz="2400" kern="100">
                <a:effectLst/>
                <a:latin typeface="Aptos" panose="020B0004020202020204" pitchFamily="34" charset="0"/>
                <a:ea typeface="Aptos" panose="020B0004020202020204" pitchFamily="34" charset="0"/>
              </a:rPr>
              <a:t>Clinicians should generally taper BZD medication in older adults unless there are compelling reasons for continuation (</a:t>
            </a:r>
            <a:r>
              <a:rPr lang="en-US" sz="2400" i="1" kern="100">
                <a:solidFill>
                  <a:srgbClr val="BF4E14"/>
                </a:solidFill>
                <a:effectLst/>
                <a:latin typeface="Aptos" panose="020B0004020202020204" pitchFamily="34" charset="0"/>
                <a:ea typeface="Aptos" panose="020B0004020202020204" pitchFamily="34" charset="0"/>
              </a:rPr>
              <a:t>Clinical Consensus</a:t>
            </a:r>
            <a:r>
              <a:rPr lang="en-US" sz="2400" kern="100">
                <a:effectLst/>
                <a:latin typeface="Aptos" panose="020B0004020202020204" pitchFamily="34" charset="0"/>
                <a:ea typeface="Aptos" panose="020B0004020202020204" pitchFamily="34" charset="0"/>
              </a:rPr>
              <a:t>, Strong Recommendation).</a:t>
            </a:r>
            <a:endParaRPr lang="en-US" sz="2400" kern="100">
              <a:effectLst/>
              <a:latin typeface="Times New Roman" panose="02020603050405020304" pitchFamily="18" charset="0"/>
              <a:ea typeface="Aptos" panose="020B0004020202020204" pitchFamily="34" charset="0"/>
            </a:endParaRPr>
          </a:p>
        </p:txBody>
      </p:sp>
      <p:sp>
        <p:nvSpPr>
          <p:cNvPr id="5" name="TextBox 4">
            <a:extLst>
              <a:ext uri="{FF2B5EF4-FFF2-40B4-BE49-F238E27FC236}">
                <a16:creationId xmlns:a16="http://schemas.microsoft.com/office/drawing/2014/main" id="{D02BE8CE-7FAF-5ACE-B1A3-B38EAC2AC4D6}"/>
              </a:ext>
            </a:extLst>
          </p:cNvPr>
          <p:cNvSpPr txBox="1"/>
          <p:nvPr/>
        </p:nvSpPr>
        <p:spPr>
          <a:xfrm>
            <a:off x="1911927" y="3686315"/>
            <a:ext cx="8368145" cy="1815882"/>
          </a:xfrm>
          <a:prstGeom prst="rect">
            <a:avLst/>
          </a:prstGeom>
          <a:noFill/>
          <a:ln>
            <a:solidFill>
              <a:schemeClr val="tx1"/>
            </a:solidFill>
          </a:ln>
        </p:spPr>
        <p:txBody>
          <a:bodyPr wrap="square" rtlCol="0">
            <a:spAutoFit/>
          </a:bodyPr>
          <a:lstStyle/>
          <a:p>
            <a:r>
              <a:rPr lang="en-US" sz="1600"/>
              <a:t>Implementation Considerations:</a:t>
            </a:r>
          </a:p>
          <a:p>
            <a:pPr marL="285750" indent="-285750">
              <a:buFont typeface="Arial" panose="020B0604020202020204" pitchFamily="34" charset="0"/>
              <a:buChar char="•"/>
            </a:pPr>
            <a:r>
              <a:rPr lang="en-US" sz="1600"/>
              <a:t>Goal of tapering may be discontinuation of the BZD, or reducing the dose to where the risks no longer outweigh the benefits</a:t>
            </a:r>
          </a:p>
          <a:p>
            <a:pPr marL="285750" indent="-285750">
              <a:buFont typeface="Arial" panose="020B0604020202020204" pitchFamily="34" charset="0"/>
              <a:buChar char="•"/>
            </a:pPr>
            <a:r>
              <a:rPr lang="en-US" sz="1600"/>
              <a:t>Care should ideally be coordinated between the clinician managing the BZD taper and other clinicians managing conditions that may be impacted by BZD prescribing or the taper</a:t>
            </a:r>
          </a:p>
          <a:p>
            <a:pPr marL="285750" indent="-285750">
              <a:buFont typeface="Arial" panose="020B0604020202020204" pitchFamily="34" charset="0"/>
              <a:buChar char="•"/>
            </a:pPr>
            <a:endParaRPr lang="en-US" sz="1600"/>
          </a:p>
        </p:txBody>
      </p:sp>
    </p:spTree>
    <p:extLst>
      <p:ext uri="{BB962C8B-B14F-4D97-AF65-F5344CB8AC3E}">
        <p14:creationId xmlns:p14="http://schemas.microsoft.com/office/powerpoint/2010/main" val="3101502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2650C-A451-1E6A-53DE-50EBDD5F9E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651142-9B26-D59F-166D-DCBD93348505}"/>
              </a:ext>
            </a:extLst>
          </p:cNvPr>
          <p:cNvSpPr>
            <a:spLocks noGrp="1"/>
          </p:cNvSpPr>
          <p:nvPr>
            <p:ph type="title"/>
          </p:nvPr>
        </p:nvSpPr>
        <p:spPr/>
        <p:txBody>
          <a:bodyPr>
            <a:normAutofit/>
          </a:bodyPr>
          <a:lstStyle/>
          <a:p>
            <a:r>
              <a:rPr lang="en-US"/>
              <a:t>Patients who are Pregnant or Lactating</a:t>
            </a:r>
          </a:p>
        </p:txBody>
      </p:sp>
      <p:sp>
        <p:nvSpPr>
          <p:cNvPr id="3" name="Text Placeholder 2">
            <a:extLst>
              <a:ext uri="{FF2B5EF4-FFF2-40B4-BE49-F238E27FC236}">
                <a16:creationId xmlns:a16="http://schemas.microsoft.com/office/drawing/2014/main" id="{7B9A49BD-0826-42BC-0A4D-69FA5ACC4207}"/>
              </a:ext>
            </a:extLst>
          </p:cNvPr>
          <p:cNvSpPr>
            <a:spLocks noGrp="1"/>
          </p:cNvSpPr>
          <p:nvPr>
            <p:ph type="body" idx="1"/>
          </p:nvPr>
        </p:nvSpPr>
        <p:spPr>
          <a:xfrm>
            <a:off x="609600" y="1600201"/>
            <a:ext cx="10972800" cy="1493981"/>
          </a:xfrm>
        </p:spPr>
        <p:txBody>
          <a:bodyPr>
            <a:normAutofit/>
          </a:bodyPr>
          <a:lstStyle/>
          <a:p>
            <a:pPr marL="342900"/>
            <a:r>
              <a:rPr lang="en-US" sz="2400" kern="100" dirty="0">
                <a:effectLst/>
                <a:latin typeface="Calibri" panose="020F0502020204030204" pitchFamily="34" charset="0"/>
                <a:ea typeface="Calibri" panose="020F0502020204030204" pitchFamily="34" charset="0"/>
                <a:cs typeface="Calibri" panose="020F0502020204030204" pitchFamily="34" charset="0"/>
              </a:rPr>
              <a:t>BZD use during pregnancy carries risk to the fetus, however untreated anxiety, mood, and sleep disorders also associated with risk</a:t>
            </a:r>
            <a:endParaRPr lang="en-US" sz="2400" kern="100" dirty="0">
              <a:latin typeface="Calibri" panose="020F0502020204030204" pitchFamily="34" charset="0"/>
              <a:ea typeface="Calibri" panose="020F0502020204030204" pitchFamily="34" charset="0"/>
              <a:cs typeface="Calibri" panose="020F0502020204030204" pitchFamily="34" charset="0"/>
            </a:endParaRPr>
          </a:p>
          <a:p>
            <a:pPr marL="342900"/>
            <a:r>
              <a:rPr lang="en-US" sz="2400" kern="100" dirty="0">
                <a:effectLst/>
                <a:latin typeface="Calibri" panose="020F0502020204030204" pitchFamily="34" charset="0"/>
                <a:ea typeface="Calibri" panose="020F0502020204030204" pitchFamily="34" charset="0"/>
                <a:cs typeface="Calibri" panose="020F0502020204030204" pitchFamily="34" charset="0"/>
              </a:rPr>
              <a:t>BZD tapering can be done safely during pregnancy, however ACOG notes: </a:t>
            </a:r>
          </a:p>
          <a:p>
            <a:pPr marL="342900"/>
            <a:endParaRPr lang="en-US" sz="2400" kern="100" dirty="0">
              <a:latin typeface="Calibri" panose="020F0502020204030204" pitchFamily="34" charset="0"/>
              <a:ea typeface="Calibri" panose="020F0502020204030204" pitchFamily="34" charset="0"/>
              <a:cs typeface="Calibri" panose="020F0502020204030204" pitchFamily="34" charset="0"/>
            </a:endParaRPr>
          </a:p>
          <a:p>
            <a:pPr marL="342900"/>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C20CC4D-32EB-DD01-0100-4CC8BF00F192}"/>
              </a:ext>
            </a:extLst>
          </p:cNvPr>
          <p:cNvSpPr txBox="1"/>
          <p:nvPr/>
        </p:nvSpPr>
        <p:spPr>
          <a:xfrm>
            <a:off x="2743200" y="3560803"/>
            <a:ext cx="6705600" cy="1569660"/>
          </a:xfrm>
          <a:prstGeom prst="rect">
            <a:avLst/>
          </a:prstGeom>
          <a:noFill/>
          <a:ln>
            <a:solidFill>
              <a:schemeClr val="tx1"/>
            </a:solidFill>
          </a:ln>
        </p:spPr>
        <p:txBody>
          <a:bodyPr wrap="square" rtlCol="0">
            <a:spAutoFit/>
          </a:bodyPr>
          <a:lstStyle/>
          <a:p>
            <a:r>
              <a:rPr lang="en-US" sz="2000" i="1" kern="100" dirty="0">
                <a:effectLst/>
                <a:latin typeface="Calibri" panose="020F0502020204030204" pitchFamily="34" charset="0"/>
                <a:ea typeface="Calibri" panose="020F0502020204030204" pitchFamily="34" charset="0"/>
                <a:cs typeface="Calibri" panose="020F0502020204030204" pitchFamily="34" charset="0"/>
              </a:rPr>
              <a:t>“[I]t is also critical to consider the risks of a taper for the pregnant individual and the fetus. For example, if attempts to taper the benzodiazepine precipitate re-emergence of anxiety, the benefits of continuation may outweigh the risks.”</a:t>
            </a:r>
            <a:endParaRPr lang="en-US" sz="2000" i="1" kern="100" dirty="0">
              <a:latin typeface="Calibri" panose="020F0502020204030204" pitchFamily="34" charset="0"/>
              <a:ea typeface="Calibri" panose="020F0502020204030204" pitchFamily="34" charset="0"/>
              <a:cs typeface="Calibri" panose="020F0502020204030204" pitchFamily="34" charset="0"/>
            </a:endParaRPr>
          </a:p>
          <a:p>
            <a:endParaRPr lang="en-US" sz="1600" dirty="0"/>
          </a:p>
        </p:txBody>
      </p:sp>
    </p:spTree>
    <p:extLst>
      <p:ext uri="{BB962C8B-B14F-4D97-AF65-F5344CB8AC3E}">
        <p14:creationId xmlns:p14="http://schemas.microsoft.com/office/powerpoint/2010/main" val="2168773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73AFE-894A-7BE9-75E4-94EAA2B2D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77DD8-7504-4F22-6EC7-1B46EEF11B09}"/>
              </a:ext>
            </a:extLst>
          </p:cNvPr>
          <p:cNvSpPr>
            <a:spLocks noGrp="1"/>
          </p:cNvSpPr>
          <p:nvPr>
            <p:ph type="title"/>
          </p:nvPr>
        </p:nvSpPr>
        <p:spPr/>
        <p:txBody>
          <a:bodyPr>
            <a:normAutofit fontScale="90000"/>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Patients who are Pregnant or Lactating</a:t>
            </a:r>
            <a:endParaRPr lang="en-US" sz="3600"/>
          </a:p>
        </p:txBody>
      </p:sp>
      <p:sp>
        <p:nvSpPr>
          <p:cNvPr id="3" name="Content Placeholder 2">
            <a:extLst>
              <a:ext uri="{FF2B5EF4-FFF2-40B4-BE49-F238E27FC236}">
                <a16:creationId xmlns:a16="http://schemas.microsoft.com/office/drawing/2014/main" id="{B4CAE560-2F82-AA9D-5E7C-BA74FF28E08F}"/>
              </a:ext>
            </a:extLst>
          </p:cNvPr>
          <p:cNvSpPr>
            <a:spLocks noGrp="1"/>
          </p:cNvSpPr>
          <p:nvPr>
            <p:ph idx="1"/>
          </p:nvPr>
        </p:nvSpPr>
        <p:spPr>
          <a:xfrm>
            <a:off x="609600" y="1600201"/>
            <a:ext cx="10972800" cy="1244599"/>
          </a:xfrm>
        </p:spPr>
        <p:txBody>
          <a:bodyPr>
            <a:noAutofit/>
          </a:bodyPr>
          <a:lstStyle/>
          <a:p>
            <a:pPr>
              <a:lnSpc>
                <a:spcPct val="150000"/>
              </a:lnSpc>
              <a:spcBef>
                <a:spcPts val="600"/>
              </a:spcBef>
              <a:spcAft>
                <a:spcPts val="1200"/>
              </a:spcAft>
            </a:pPr>
            <a:r>
              <a:rPr lang="en-US" sz="2400" kern="100">
                <a:effectLst/>
                <a:latin typeface="Aptos" panose="020B0004020202020204" pitchFamily="34" charset="0"/>
                <a:ea typeface="Aptos" panose="020B0004020202020204" pitchFamily="34" charset="0"/>
              </a:rPr>
              <a:t>Clinicians should weigh the risks and benefits for the maternal–fetal dyad when considering continued BZD prescribing or tapering for pregnant patients (</a:t>
            </a:r>
            <a:r>
              <a:rPr lang="en-US" sz="2400" i="1" kern="100">
                <a:solidFill>
                  <a:srgbClr val="BF4E14"/>
                </a:solidFill>
                <a:effectLst/>
                <a:latin typeface="Aptos" panose="020B0004020202020204" pitchFamily="34" charset="0"/>
                <a:ea typeface="Aptos" panose="020B0004020202020204" pitchFamily="34" charset="0"/>
              </a:rPr>
              <a:t>Clinical Consensus</a:t>
            </a:r>
            <a:r>
              <a:rPr lang="en-US" sz="2400" kern="100">
                <a:effectLst/>
                <a:latin typeface="Aptos" panose="020B0004020202020204" pitchFamily="34" charset="0"/>
                <a:ea typeface="Aptos" panose="020B0004020202020204" pitchFamily="34" charset="0"/>
              </a:rPr>
              <a:t>, Strong Recommendation).</a:t>
            </a:r>
          </a:p>
        </p:txBody>
      </p:sp>
      <p:sp>
        <p:nvSpPr>
          <p:cNvPr id="4" name="TextBox 3">
            <a:extLst>
              <a:ext uri="{FF2B5EF4-FFF2-40B4-BE49-F238E27FC236}">
                <a16:creationId xmlns:a16="http://schemas.microsoft.com/office/drawing/2014/main" id="{EA36B922-4DB2-2AC3-823D-EFA9D6354AF2}"/>
              </a:ext>
            </a:extLst>
          </p:cNvPr>
          <p:cNvSpPr txBox="1"/>
          <p:nvPr/>
        </p:nvSpPr>
        <p:spPr>
          <a:xfrm>
            <a:off x="1911927" y="3795459"/>
            <a:ext cx="8368145" cy="1200329"/>
          </a:xfrm>
          <a:prstGeom prst="rect">
            <a:avLst/>
          </a:prstGeom>
          <a:noFill/>
          <a:ln>
            <a:solidFill>
              <a:schemeClr val="tx1"/>
            </a:solidFill>
          </a:ln>
        </p:spPr>
        <p:txBody>
          <a:bodyPr wrap="square" rtlCol="0">
            <a:spAutoFit/>
          </a:bodyPr>
          <a:lstStyle/>
          <a:p>
            <a:r>
              <a:rPr lang="en-US" sz="1800"/>
              <a:t>Implementation Considerations:</a:t>
            </a:r>
          </a:p>
          <a:p>
            <a:pPr marL="285750" indent="-285750">
              <a:buFont typeface="Arial" panose="020B0604020202020204" pitchFamily="34" charset="0"/>
              <a:buChar char="•"/>
            </a:pPr>
            <a:r>
              <a:rPr lang="en-US" sz="1800"/>
              <a:t>Monitor patients closely for emerging psychiatric symptoms, which may evolve more rapidly during pregnancy/postpartum period</a:t>
            </a:r>
          </a:p>
          <a:p>
            <a:pPr marL="285750" indent="-285750">
              <a:buFont typeface="Arial" panose="020B0604020202020204" pitchFamily="34" charset="0"/>
              <a:buChar char="•"/>
            </a:pPr>
            <a:endParaRPr lang="en-US" sz="1800"/>
          </a:p>
        </p:txBody>
      </p:sp>
    </p:spTree>
    <p:extLst>
      <p:ext uri="{BB962C8B-B14F-4D97-AF65-F5344CB8AC3E}">
        <p14:creationId xmlns:p14="http://schemas.microsoft.com/office/powerpoint/2010/main" val="1714082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8690126E-2F9B-E7F6-664E-76468C5ADC76}"/>
            </a:ext>
          </a:extLst>
        </p:cNvPr>
        <p:cNvGrpSpPr/>
        <p:nvPr/>
      </p:nvGrpSpPr>
      <p:grpSpPr>
        <a:xfrm>
          <a:off x="0" y="0"/>
          <a:ext cx="0" cy="0"/>
          <a:chOff x="0" y="0"/>
          <a:chExt cx="0" cy="0"/>
        </a:xfrm>
      </p:grpSpPr>
      <p:sp>
        <p:nvSpPr>
          <p:cNvPr id="130" name="Google Shape;130;p2">
            <a:extLst>
              <a:ext uri="{FF2B5EF4-FFF2-40B4-BE49-F238E27FC236}">
                <a16:creationId xmlns:a16="http://schemas.microsoft.com/office/drawing/2014/main" id="{CB348F8E-02B6-05CE-6B98-8F7FC0F3DDC2}"/>
              </a:ext>
            </a:extLst>
          </p:cNvPr>
          <p:cNvSpPr txBox="1">
            <a:spLocks noGrp="1"/>
          </p:cNvSpPr>
          <p:nvPr>
            <p:ph type="title"/>
          </p:nvPr>
        </p:nvSpPr>
        <p:spPr>
          <a:xfrm>
            <a:off x="609600" y="274638"/>
            <a:ext cx="10972800" cy="88914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alibri"/>
              <a:buNone/>
            </a:pPr>
            <a:r>
              <a:rPr lang="en-US" sz="4800" b="1">
                <a:solidFill>
                  <a:schemeClr val="dk2"/>
                </a:solidFill>
                <a:latin typeface="Arial"/>
                <a:ea typeface="Arial"/>
                <a:cs typeface="Arial"/>
                <a:sym typeface="Arial"/>
              </a:rPr>
              <a:t>Audience Poll</a:t>
            </a:r>
            <a:endParaRPr sz="4800" b="1">
              <a:solidFill>
                <a:schemeClr val="dk2"/>
              </a:solidFill>
              <a:latin typeface="Arial"/>
              <a:ea typeface="Arial"/>
              <a:cs typeface="Arial"/>
              <a:sym typeface="Arial"/>
            </a:endParaRPr>
          </a:p>
        </p:txBody>
      </p:sp>
      <p:sp>
        <p:nvSpPr>
          <p:cNvPr id="131" name="Google Shape;131;p2">
            <a:extLst>
              <a:ext uri="{FF2B5EF4-FFF2-40B4-BE49-F238E27FC236}">
                <a16:creationId xmlns:a16="http://schemas.microsoft.com/office/drawing/2014/main" id="{DD08A2EB-1661-73AA-3718-D218474FEA06}"/>
              </a:ext>
            </a:extLst>
          </p:cNvPr>
          <p:cNvSpPr txBox="1">
            <a:spLocks noGrp="1"/>
          </p:cNvSpPr>
          <p:nvPr>
            <p:ph type="body" idx="1"/>
          </p:nvPr>
        </p:nvSpPr>
        <p:spPr>
          <a:xfrm>
            <a:off x="609600" y="1163782"/>
            <a:ext cx="10972800" cy="487050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270"/>
              <a:buNone/>
            </a:pPr>
            <a:r>
              <a:rPr lang="en-US" sz="1800" dirty="0">
                <a:latin typeface="Arial"/>
                <a:ea typeface="Arial"/>
                <a:cs typeface="Arial"/>
                <a:sym typeface="Arial"/>
              </a:rPr>
              <a:t>What is your professional background?</a:t>
            </a:r>
          </a:p>
          <a:p>
            <a:pPr marL="342900" lvl="0" indent="-342900" algn="l" rtl="0">
              <a:lnSpc>
                <a:spcPct val="150000"/>
              </a:lnSpc>
              <a:spcBef>
                <a:spcPts val="0"/>
              </a:spcBef>
              <a:spcAft>
                <a:spcPts val="0"/>
              </a:spcAft>
              <a:buClr>
                <a:schemeClr val="dk1"/>
              </a:buClr>
              <a:buSzPts val="2270"/>
              <a:buChar char="•"/>
            </a:pPr>
            <a:r>
              <a:rPr lang="en-US" sz="1800" dirty="0">
                <a:latin typeface="Arial"/>
                <a:ea typeface="Arial"/>
                <a:cs typeface="Arial"/>
                <a:sym typeface="Arial"/>
              </a:rPr>
              <a:t>Physicians</a:t>
            </a:r>
          </a:p>
          <a:p>
            <a:pPr marL="800100" lvl="1">
              <a:lnSpc>
                <a:spcPct val="150000"/>
              </a:lnSpc>
              <a:spcBef>
                <a:spcPts val="0"/>
              </a:spcBef>
              <a:buSzPts val="2270"/>
              <a:buChar char="•"/>
            </a:pPr>
            <a:r>
              <a:rPr lang="en-US" sz="1400" dirty="0">
                <a:latin typeface="Arial"/>
                <a:ea typeface="Arial"/>
                <a:cs typeface="Arial"/>
                <a:sym typeface="Arial"/>
              </a:rPr>
              <a:t>Addiction physician</a:t>
            </a:r>
          </a:p>
          <a:p>
            <a:pPr marL="800100" lvl="1">
              <a:lnSpc>
                <a:spcPct val="150000"/>
              </a:lnSpc>
              <a:spcBef>
                <a:spcPts val="0"/>
              </a:spcBef>
              <a:buSzPts val="2270"/>
              <a:buChar char="•"/>
            </a:pPr>
            <a:r>
              <a:rPr lang="en-US" sz="1400" dirty="0">
                <a:latin typeface="Arial"/>
                <a:ea typeface="Arial"/>
                <a:cs typeface="Arial"/>
                <a:sym typeface="Arial"/>
              </a:rPr>
              <a:t>Family medicine physician</a:t>
            </a:r>
          </a:p>
          <a:p>
            <a:pPr marL="800100" lvl="1">
              <a:lnSpc>
                <a:spcPct val="150000"/>
              </a:lnSpc>
              <a:spcBef>
                <a:spcPts val="0"/>
              </a:spcBef>
              <a:buSzPts val="2270"/>
              <a:buChar char="•"/>
            </a:pPr>
            <a:r>
              <a:rPr lang="en-US" sz="1400" dirty="0">
                <a:latin typeface="Arial"/>
                <a:ea typeface="Arial"/>
                <a:cs typeface="Arial"/>
                <a:sym typeface="Arial"/>
              </a:rPr>
              <a:t>Psychiatric specialist physician</a:t>
            </a:r>
          </a:p>
          <a:p>
            <a:pPr marL="342900" lvl="0" indent="-342900" algn="l" rtl="0">
              <a:lnSpc>
                <a:spcPct val="150000"/>
              </a:lnSpc>
              <a:spcBef>
                <a:spcPts val="0"/>
              </a:spcBef>
              <a:spcAft>
                <a:spcPts val="0"/>
              </a:spcAft>
              <a:buClr>
                <a:schemeClr val="dk1"/>
              </a:buClr>
              <a:buSzPts val="2270"/>
              <a:buChar char="•"/>
            </a:pPr>
            <a:r>
              <a:rPr lang="en-US" sz="1800" dirty="0">
                <a:latin typeface="Arial"/>
                <a:ea typeface="Arial"/>
                <a:cs typeface="Arial"/>
                <a:sym typeface="Arial"/>
              </a:rPr>
              <a:t>Advanced practice professional</a:t>
            </a:r>
          </a:p>
          <a:p>
            <a:pPr marL="800100" lvl="1">
              <a:lnSpc>
                <a:spcPct val="150000"/>
              </a:lnSpc>
              <a:spcBef>
                <a:spcPts val="0"/>
              </a:spcBef>
              <a:buSzPts val="2270"/>
              <a:buChar char="•"/>
            </a:pPr>
            <a:r>
              <a:rPr lang="en-US" sz="1400" dirty="0">
                <a:latin typeface="Arial"/>
                <a:ea typeface="Arial"/>
                <a:cs typeface="Arial"/>
                <a:sym typeface="Arial"/>
              </a:rPr>
              <a:t>Nurse practitioner</a:t>
            </a:r>
          </a:p>
          <a:p>
            <a:pPr marL="800100" lvl="1">
              <a:lnSpc>
                <a:spcPct val="150000"/>
              </a:lnSpc>
              <a:spcBef>
                <a:spcPts val="0"/>
              </a:spcBef>
              <a:buSzPts val="2270"/>
              <a:buChar char="•"/>
            </a:pPr>
            <a:r>
              <a:rPr lang="en-US" sz="1400" dirty="0">
                <a:latin typeface="Arial"/>
                <a:ea typeface="Arial"/>
                <a:cs typeface="Arial"/>
                <a:sym typeface="Arial"/>
              </a:rPr>
              <a:t>Physician associate </a:t>
            </a:r>
          </a:p>
          <a:p>
            <a:pPr marL="342900" lvl="0" indent="-342900" algn="l" rtl="0">
              <a:lnSpc>
                <a:spcPct val="150000"/>
              </a:lnSpc>
              <a:spcBef>
                <a:spcPts val="0"/>
              </a:spcBef>
              <a:spcAft>
                <a:spcPts val="0"/>
              </a:spcAft>
              <a:buClr>
                <a:schemeClr val="dk1"/>
              </a:buClr>
              <a:buSzPts val="2270"/>
              <a:buChar char="•"/>
            </a:pPr>
            <a:r>
              <a:rPr lang="en-US" sz="1800" dirty="0">
                <a:latin typeface="Arial"/>
                <a:ea typeface="Arial"/>
                <a:cs typeface="Arial"/>
                <a:sym typeface="Arial"/>
              </a:rPr>
              <a:t>Mental health professionals</a:t>
            </a:r>
          </a:p>
          <a:p>
            <a:pPr marL="800100" lvl="1">
              <a:lnSpc>
                <a:spcPct val="150000"/>
              </a:lnSpc>
              <a:spcBef>
                <a:spcPts val="0"/>
              </a:spcBef>
              <a:buSzPts val="2270"/>
              <a:buChar char="•"/>
            </a:pPr>
            <a:r>
              <a:rPr lang="en-US" sz="1400" dirty="0">
                <a:latin typeface="Arial"/>
                <a:ea typeface="Arial"/>
                <a:cs typeface="Arial"/>
                <a:sym typeface="Arial"/>
              </a:rPr>
              <a:t>Counselor, </a:t>
            </a:r>
          </a:p>
          <a:p>
            <a:pPr marL="800100" lvl="1">
              <a:lnSpc>
                <a:spcPct val="150000"/>
              </a:lnSpc>
              <a:spcBef>
                <a:spcPts val="0"/>
              </a:spcBef>
              <a:buSzPts val="2270"/>
              <a:buChar char="•"/>
            </a:pPr>
            <a:r>
              <a:rPr lang="en-US" sz="1400" dirty="0">
                <a:latin typeface="Arial"/>
                <a:ea typeface="Arial"/>
                <a:cs typeface="Arial"/>
                <a:sym typeface="Arial"/>
              </a:rPr>
              <a:t>Social worker</a:t>
            </a:r>
          </a:p>
          <a:p>
            <a:pPr marL="800100" lvl="1">
              <a:lnSpc>
                <a:spcPct val="150000"/>
              </a:lnSpc>
              <a:spcBef>
                <a:spcPts val="0"/>
              </a:spcBef>
              <a:buSzPts val="2270"/>
              <a:buChar char="•"/>
            </a:pPr>
            <a:r>
              <a:rPr lang="en-US" sz="1400" dirty="0">
                <a:latin typeface="Arial"/>
                <a:ea typeface="Arial"/>
                <a:cs typeface="Arial"/>
                <a:sym typeface="Arial"/>
              </a:rPr>
              <a:t>Therapist</a:t>
            </a:r>
          </a:p>
          <a:p>
            <a:pPr marL="342900" lvl="0" indent="-342900" algn="l" rtl="0">
              <a:lnSpc>
                <a:spcPct val="150000"/>
              </a:lnSpc>
              <a:spcBef>
                <a:spcPts val="0"/>
              </a:spcBef>
              <a:spcAft>
                <a:spcPts val="0"/>
              </a:spcAft>
              <a:buClr>
                <a:schemeClr val="dk1"/>
              </a:buClr>
              <a:buSzPts val="2270"/>
              <a:buChar char="•"/>
            </a:pPr>
            <a:r>
              <a:rPr lang="en-US" sz="1800" dirty="0">
                <a:latin typeface="Arial"/>
                <a:ea typeface="Arial"/>
                <a:cs typeface="Arial"/>
                <a:sym typeface="Arial"/>
              </a:rPr>
              <a:t>Peer professionals</a:t>
            </a:r>
          </a:p>
        </p:txBody>
      </p:sp>
      <p:sp>
        <p:nvSpPr>
          <p:cNvPr id="132" name="Google Shape;132;p2">
            <a:extLst>
              <a:ext uri="{FF2B5EF4-FFF2-40B4-BE49-F238E27FC236}">
                <a16:creationId xmlns:a16="http://schemas.microsoft.com/office/drawing/2014/main" id="{1F27EFC9-3925-1225-84A6-4F1E8627D3DC}"/>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600"/>
              </a:spcAft>
              <a:buSzPts val="1200"/>
              <a:buNone/>
            </a:pPr>
            <a:fld id="{00000000-1234-1234-1234-123412341234}" type="slidenum">
              <a:rPr lang="en-US"/>
              <a:t>5</a:t>
            </a:fld>
            <a:endParaRPr/>
          </a:p>
        </p:txBody>
      </p:sp>
      <p:pic>
        <p:nvPicPr>
          <p:cNvPr id="3" name="Picture 2" descr="Audience raising hands during work presentation">
            <a:extLst>
              <a:ext uri="{FF2B5EF4-FFF2-40B4-BE49-F238E27FC236}">
                <a16:creationId xmlns:a16="http://schemas.microsoft.com/office/drawing/2014/main" id="{8996B929-FCD6-F5DB-6911-7D41E8605762}"/>
              </a:ext>
            </a:extLst>
          </p:cNvPr>
          <p:cNvPicPr>
            <a:picLocks noChangeAspect="1"/>
          </p:cNvPicPr>
          <p:nvPr/>
        </p:nvPicPr>
        <p:blipFill>
          <a:blip r:embed="rId3"/>
          <a:stretch>
            <a:fillRect/>
          </a:stretch>
        </p:blipFill>
        <p:spPr>
          <a:xfrm>
            <a:off x="5352633" y="1527501"/>
            <a:ext cx="5698826" cy="3802998"/>
          </a:xfrm>
          <a:prstGeom prst="rect">
            <a:avLst/>
          </a:prstGeom>
        </p:spPr>
      </p:pic>
    </p:spTree>
    <p:extLst>
      <p:ext uri="{BB962C8B-B14F-4D97-AF65-F5344CB8AC3E}">
        <p14:creationId xmlns:p14="http://schemas.microsoft.com/office/powerpoint/2010/main" val="1876556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AD621-A42E-80D7-49DF-559621AF5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A3D228-DA50-F8E5-F824-872FF2545C37}"/>
              </a:ext>
            </a:extLst>
          </p:cNvPr>
          <p:cNvSpPr>
            <a:spLocks noGrp="1"/>
          </p:cNvSpPr>
          <p:nvPr>
            <p:ph type="title"/>
          </p:nvPr>
        </p:nvSpPr>
        <p:spPr/>
        <p:txBody>
          <a:bodyPr>
            <a:normAutofit fontScale="90000"/>
          </a:bodyPr>
          <a:lstStyle/>
          <a:p>
            <a:r>
              <a:rPr lang="en-US" sz="3600" b="1" i="1" kern="100">
                <a:effectLst/>
                <a:latin typeface="Aptos" panose="020B0004020202020204" pitchFamily="34" charset="0"/>
                <a:ea typeface="Yu Gothic Light" panose="020B0300000000000000" pitchFamily="34" charset="-128"/>
                <a:cs typeface="Times New Roman" panose="02020603050405020304" pitchFamily="18" charset="0"/>
              </a:rPr>
              <a:t>Recommendations for Patients who are Pregnant or Lactating</a:t>
            </a:r>
            <a:endParaRPr lang="en-US" sz="3600"/>
          </a:p>
        </p:txBody>
      </p:sp>
      <p:sp>
        <p:nvSpPr>
          <p:cNvPr id="3" name="Content Placeholder 2">
            <a:extLst>
              <a:ext uri="{FF2B5EF4-FFF2-40B4-BE49-F238E27FC236}">
                <a16:creationId xmlns:a16="http://schemas.microsoft.com/office/drawing/2014/main" id="{D82BB6BE-54A6-963A-520C-5C2EBF3D8D38}"/>
              </a:ext>
            </a:extLst>
          </p:cNvPr>
          <p:cNvSpPr>
            <a:spLocks noGrp="1"/>
          </p:cNvSpPr>
          <p:nvPr>
            <p:ph idx="1"/>
          </p:nvPr>
        </p:nvSpPr>
        <p:spPr/>
        <p:txBody>
          <a:bodyPr>
            <a:noAutofit/>
          </a:bodyPr>
          <a:lstStyle/>
          <a:p>
            <a:pPr>
              <a:lnSpc>
                <a:spcPct val="150000"/>
              </a:lnSpc>
            </a:pPr>
            <a:r>
              <a:rPr lang="en-US" sz="2400" kern="100">
                <a:effectLst/>
                <a:latin typeface="Aptos" panose="020B0004020202020204" pitchFamily="34" charset="0"/>
                <a:ea typeface="Aptos" panose="020B0004020202020204" pitchFamily="34" charset="0"/>
              </a:rPr>
              <a:t>For infants who have been exposed to BZD in utero and are at risk for neonatal withdrawal, clinicians should:</a:t>
            </a:r>
            <a:endParaRPr lang="en-US" sz="2400" kern="100">
              <a:effectLst/>
              <a:latin typeface="Times New Roman" panose="02020603050405020304" pitchFamily="18" charset="0"/>
              <a:ea typeface="Aptos" panose="020B0004020202020204" pitchFamily="34" charset="0"/>
            </a:endParaRPr>
          </a:p>
          <a:p>
            <a:pPr lvl="1">
              <a:lnSpc>
                <a:spcPct val="150000"/>
              </a:lnSpc>
              <a:spcAft>
                <a:spcPts val="1200"/>
              </a:spcAft>
            </a:pPr>
            <a:r>
              <a:rPr lang="en-US" sz="2400" kern="100">
                <a:effectLst/>
                <a:latin typeface="Aptos" panose="020B0004020202020204" pitchFamily="34" charset="0"/>
                <a:ea typeface="Aptos" panose="020B0004020202020204" pitchFamily="34" charset="0"/>
              </a:rPr>
              <a:t>Encourage breastfeeding, which can reduce neonatal withdrawal symptoms (</a:t>
            </a:r>
            <a:r>
              <a:rPr lang="en-US" sz="2400" i="1" kern="100">
                <a:solidFill>
                  <a:srgbClr val="BF4E14"/>
                </a:solidFill>
                <a:effectLst/>
                <a:latin typeface="Aptos" panose="020B0004020202020204" pitchFamily="34" charset="0"/>
                <a:ea typeface="Aptos" panose="020B0004020202020204" pitchFamily="34" charset="0"/>
              </a:rPr>
              <a:t>Clinical Consensus</a:t>
            </a:r>
            <a:r>
              <a:rPr lang="en-US" sz="2400" kern="100">
                <a:effectLst/>
                <a:latin typeface="Aptos" panose="020B0004020202020204" pitchFamily="34" charset="0"/>
                <a:ea typeface="Aptos" panose="020B0004020202020204" pitchFamily="34" charset="0"/>
              </a:rPr>
              <a:t>, Strong Recommendation).</a:t>
            </a:r>
            <a:endParaRPr lang="en-US" sz="2400" kern="100">
              <a:effectLst/>
              <a:latin typeface="Times New Roman" panose="02020603050405020304" pitchFamily="18" charset="0"/>
              <a:ea typeface="Aptos" panose="020B0004020202020204" pitchFamily="34" charset="0"/>
            </a:endParaRPr>
          </a:p>
          <a:p>
            <a:pPr lvl="1"/>
            <a:r>
              <a:rPr lang="en-US" sz="2400">
                <a:effectLst/>
                <a:latin typeface="Aptos" panose="020B0004020202020204" pitchFamily="34" charset="0"/>
                <a:ea typeface="Aptos" panose="020B0004020202020204" pitchFamily="34" charset="0"/>
                <a:cs typeface="Times New Roman" panose="02020603050405020304" pitchFamily="18" charset="0"/>
              </a:rPr>
              <a:t>Communicate with the infant’s healthcare provider (with parental consent) regarding exposure to BZDs (</a:t>
            </a:r>
            <a:r>
              <a:rPr lang="en-US" sz="2400" i="1">
                <a:solidFill>
                  <a:srgbClr val="BF4E14"/>
                </a:solidFill>
                <a:effectLst/>
                <a:latin typeface="Aptos" panose="020B0004020202020204" pitchFamily="34" charset="0"/>
                <a:ea typeface="Aptos" panose="020B0004020202020204" pitchFamily="34" charset="0"/>
                <a:cs typeface="Times New Roman" panose="02020603050405020304" pitchFamily="18" charset="0"/>
              </a:rPr>
              <a:t>Clinical Consensus</a:t>
            </a:r>
            <a:r>
              <a:rPr lang="en-US" sz="2400">
                <a:effectLst/>
                <a:latin typeface="Aptos" panose="020B0004020202020204" pitchFamily="34" charset="0"/>
                <a:ea typeface="Aptos" panose="020B0004020202020204" pitchFamily="34" charset="0"/>
                <a:cs typeface="Times New Roman" panose="02020603050405020304" pitchFamily="18" charset="0"/>
              </a:rPr>
              <a:t>, Strong Recommendation).</a:t>
            </a:r>
            <a:endParaRPr lang="en-US" sz="2400" kern="100">
              <a:effectLst/>
              <a:latin typeface="Times New Roman" panose="02020603050405020304" pitchFamily="18" charset="0"/>
              <a:ea typeface="Aptos" panose="020B0004020202020204" pitchFamily="34" charset="0"/>
            </a:endParaRPr>
          </a:p>
          <a:p>
            <a:pPr>
              <a:lnSpc>
                <a:spcPct val="150000"/>
              </a:lnSpc>
              <a:spcBef>
                <a:spcPts val="600"/>
              </a:spcBef>
              <a:spcAft>
                <a:spcPts val="1200"/>
              </a:spcAft>
            </a:pPr>
            <a:endParaRPr lang="en-US" sz="2400" kern="100">
              <a:effectLst/>
              <a:latin typeface="Times New Roman" panose="02020603050405020304" pitchFamily="18" charset="0"/>
              <a:ea typeface="Aptos" panose="020B0004020202020204" pitchFamily="34" charset="0"/>
            </a:endParaRPr>
          </a:p>
        </p:txBody>
      </p:sp>
    </p:spTree>
    <p:extLst>
      <p:ext uri="{BB962C8B-B14F-4D97-AF65-F5344CB8AC3E}">
        <p14:creationId xmlns:p14="http://schemas.microsoft.com/office/powerpoint/2010/main" val="565930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86727" y="658257"/>
            <a:ext cx="7779818" cy="583558"/>
          </a:xfrm>
          <a:prstGeom prst="rect">
            <a:avLst/>
          </a:prstGeom>
        </p:spPr>
        <p:txBody>
          <a:bodyPr wrap="square" lIns="0" tIns="0" rIns="0" bIns="0" rtlCol="0" anchor="t">
            <a:spAutoFit/>
          </a:bodyPr>
          <a:lstStyle>
            <a:defPPr>
              <a:defRPr lang="en-US"/>
            </a:defPPr>
            <a:lvl1pPr defTabSz="609630">
              <a:lnSpc>
                <a:spcPts val="4800"/>
              </a:lnSpc>
              <a:spcBef>
                <a:spcPct val="0"/>
              </a:spcBef>
              <a:defRPr sz="4000">
                <a:solidFill>
                  <a:srgbClr val="001D48"/>
                </a:solidFill>
                <a:latin typeface="Lato Black" panose="020F0A02020204030203" pitchFamily="34" charset="0"/>
              </a:defRPr>
            </a:lvl1pPr>
          </a:lstStyle>
          <a:p>
            <a:r>
              <a:rPr lang="en-US" sz="3600" b="1">
                <a:latin typeface="Calibri" panose="020F0502020204030204" pitchFamily="34" charset="0"/>
                <a:ea typeface="Calibri" panose="020F0502020204030204" pitchFamily="34" charset="0"/>
                <a:cs typeface="Calibri" panose="020F0502020204030204" pitchFamily="34" charset="0"/>
              </a:rPr>
              <a:t>Benzodiazepine Tapering Webinar Series</a:t>
            </a:r>
          </a:p>
        </p:txBody>
      </p:sp>
      <p:pic>
        <p:nvPicPr>
          <p:cNvPr id="3" name="Picture 2" descr="A qr code with a blue background&#10;&#10;AI-generated content may be incorrect.">
            <a:extLst>
              <a:ext uri="{FF2B5EF4-FFF2-40B4-BE49-F238E27FC236}">
                <a16:creationId xmlns:a16="http://schemas.microsoft.com/office/drawing/2014/main" id="{BFBCCDEB-F51B-64EA-77F1-5D2F28985446}"/>
              </a:ext>
            </a:extLst>
          </p:cNvPr>
          <p:cNvPicPr>
            <a:picLocks noChangeAspect="1"/>
          </p:cNvPicPr>
          <p:nvPr/>
        </p:nvPicPr>
        <p:blipFill>
          <a:blip r:embed="rId3"/>
          <a:stretch>
            <a:fillRect/>
          </a:stretch>
        </p:blipFill>
        <p:spPr>
          <a:xfrm>
            <a:off x="7770930" y="2378292"/>
            <a:ext cx="2555124" cy="2555124"/>
          </a:xfrm>
          <a:prstGeom prst="rect">
            <a:avLst/>
          </a:prstGeom>
          <a:ln>
            <a:solidFill>
              <a:schemeClr val="tx1"/>
            </a:solidFill>
          </a:ln>
        </p:spPr>
      </p:pic>
      <p:sp>
        <p:nvSpPr>
          <p:cNvPr id="6" name="TextBox 5">
            <a:extLst>
              <a:ext uri="{FF2B5EF4-FFF2-40B4-BE49-F238E27FC236}">
                <a16:creationId xmlns:a16="http://schemas.microsoft.com/office/drawing/2014/main" id="{3AC4841A-B693-F002-AD27-564E2D79D85F}"/>
              </a:ext>
            </a:extLst>
          </p:cNvPr>
          <p:cNvSpPr txBox="1"/>
          <p:nvPr/>
        </p:nvSpPr>
        <p:spPr>
          <a:xfrm>
            <a:off x="7770930" y="4933416"/>
            <a:ext cx="2452314" cy="400110"/>
          </a:xfrm>
          <a:prstGeom prst="rect">
            <a:avLst/>
          </a:prstGeom>
          <a:noFill/>
        </p:spPr>
        <p:txBody>
          <a:bodyPr wrap="square" rtlCol="0">
            <a:spAutoFit/>
          </a:bodyPr>
          <a:lstStyle/>
          <a:p>
            <a:pPr algn="ctr"/>
            <a:r>
              <a:rPr lang="en-US" sz="2000">
                <a:latin typeface="Lato" panose="020F0502020204030203" pitchFamily="34" charset="0"/>
                <a:ea typeface="Lato" panose="020F0502020204030203" pitchFamily="34" charset="0"/>
                <a:cs typeface="Lato" panose="020F0502020204030203" pitchFamily="34" charset="0"/>
              </a:rPr>
              <a:t>Scan to </a:t>
            </a:r>
            <a:r>
              <a:rPr lang="en-US" sz="2000" b="1">
                <a:latin typeface="Lato" panose="020F0502020204030203" pitchFamily="34" charset="0"/>
                <a:ea typeface="Lato" panose="020F0502020204030203" pitchFamily="34" charset="0"/>
                <a:cs typeface="Lato" panose="020F0502020204030203" pitchFamily="34" charset="0"/>
              </a:rPr>
              <a:t>Register!</a:t>
            </a:r>
          </a:p>
        </p:txBody>
      </p:sp>
      <p:graphicFrame>
        <p:nvGraphicFramePr>
          <p:cNvPr id="12" name="Table 11">
            <a:extLst>
              <a:ext uri="{FF2B5EF4-FFF2-40B4-BE49-F238E27FC236}">
                <a16:creationId xmlns:a16="http://schemas.microsoft.com/office/drawing/2014/main" id="{F82E906E-38E1-7097-3905-F77F7C352474}"/>
              </a:ext>
            </a:extLst>
          </p:cNvPr>
          <p:cNvGraphicFramePr>
            <a:graphicFrameLocks noGrp="1"/>
          </p:cNvGraphicFramePr>
          <p:nvPr>
            <p:extLst>
              <p:ext uri="{D42A27DB-BD31-4B8C-83A1-F6EECF244321}">
                <p14:modId xmlns:p14="http://schemas.microsoft.com/office/powerpoint/2010/main" val="2478880293"/>
              </p:ext>
            </p:extLst>
          </p:nvPr>
        </p:nvGraphicFramePr>
        <p:xfrm>
          <a:off x="486727" y="1644610"/>
          <a:ext cx="6292764" cy="3382355"/>
        </p:xfrm>
        <a:graphic>
          <a:graphicData uri="http://schemas.openxmlformats.org/drawingml/2006/table">
            <a:tbl>
              <a:tblPr firstRow="1" bandRow="1">
                <a:tableStyleId>{5C22544A-7EE6-4342-B048-85BDC9FD1C3A}</a:tableStyleId>
              </a:tblPr>
              <a:tblGrid>
                <a:gridCol w="3744444">
                  <a:extLst>
                    <a:ext uri="{9D8B030D-6E8A-4147-A177-3AD203B41FA5}">
                      <a16:colId xmlns:a16="http://schemas.microsoft.com/office/drawing/2014/main" val="1127190373"/>
                    </a:ext>
                  </a:extLst>
                </a:gridCol>
                <a:gridCol w="2548320">
                  <a:extLst>
                    <a:ext uri="{9D8B030D-6E8A-4147-A177-3AD203B41FA5}">
                      <a16:colId xmlns:a16="http://schemas.microsoft.com/office/drawing/2014/main" val="3194815697"/>
                    </a:ext>
                  </a:extLst>
                </a:gridCol>
              </a:tblGrid>
              <a:tr h="628348">
                <a:tc>
                  <a:txBody>
                    <a:bodyPr/>
                    <a:lstStyle/>
                    <a:p>
                      <a:r>
                        <a:rPr lang="en-US" dirty="0"/>
                        <a:t>Topic</a:t>
                      </a:r>
                    </a:p>
                  </a:txBody>
                  <a:tcPr/>
                </a:tc>
                <a:tc>
                  <a:txBody>
                    <a:bodyPr/>
                    <a:lstStyle/>
                    <a:p>
                      <a:r>
                        <a:rPr lang="en-US" dirty="0"/>
                        <a:t>Date and Time</a:t>
                      </a:r>
                    </a:p>
                  </a:txBody>
                  <a:tcPr/>
                </a:tc>
                <a:extLst>
                  <a:ext uri="{0D108BD9-81ED-4DB2-BD59-A6C34878D82A}">
                    <a16:rowId xmlns:a16="http://schemas.microsoft.com/office/drawing/2014/main" val="384124939"/>
                  </a:ext>
                </a:extLst>
              </a:tr>
              <a:tr h="628348">
                <a:tc>
                  <a:txBody>
                    <a:bodyPr/>
                    <a:lstStyle/>
                    <a:p>
                      <a:r>
                        <a:rPr lang="en-US" sz="1400"/>
                        <a:t>Considerations for Benzodiazepine Tapering </a:t>
                      </a:r>
                      <a:endParaRPr lang="en-US"/>
                    </a:p>
                  </a:txBody>
                  <a:tcPr/>
                </a:tc>
                <a:tc>
                  <a:txBody>
                    <a:bodyPr/>
                    <a:lstStyle/>
                    <a:p>
                      <a:r>
                        <a:rPr lang="en-US" sz="1400" i="1"/>
                        <a:t>April 7, 2025 @ 12PM ET</a:t>
                      </a:r>
                      <a:endParaRPr lang="en-US"/>
                    </a:p>
                  </a:txBody>
                  <a:tcPr/>
                </a:tc>
                <a:extLst>
                  <a:ext uri="{0D108BD9-81ED-4DB2-BD59-A6C34878D82A}">
                    <a16:rowId xmlns:a16="http://schemas.microsoft.com/office/drawing/2014/main" val="2310392359"/>
                  </a:ext>
                </a:extLst>
              </a:tr>
              <a:tr h="628348">
                <a:tc>
                  <a:txBody>
                    <a:bodyPr/>
                    <a:lstStyle/>
                    <a:p>
                      <a:r>
                        <a:rPr lang="en-US" sz="1400"/>
                        <a:t>Benzodiazepine Tapering for Older Adults </a:t>
                      </a:r>
                      <a:endParaRPr lang="en-US"/>
                    </a:p>
                  </a:txBody>
                  <a:tcPr/>
                </a:tc>
                <a:tc>
                  <a:txBody>
                    <a:bodyPr/>
                    <a:lstStyle/>
                    <a:p>
                      <a:r>
                        <a:rPr lang="en-US" sz="1400" i="1"/>
                        <a:t>May 5, 2025 @ 12PM ET</a:t>
                      </a:r>
                      <a:endParaRPr lang="en-US"/>
                    </a:p>
                  </a:txBody>
                  <a:tcPr/>
                </a:tc>
                <a:extLst>
                  <a:ext uri="{0D108BD9-81ED-4DB2-BD59-A6C34878D82A}">
                    <a16:rowId xmlns:a16="http://schemas.microsoft.com/office/drawing/2014/main" val="3385143529"/>
                  </a:ext>
                </a:extLst>
              </a:tr>
              <a:tr h="877965">
                <a:tc>
                  <a:txBody>
                    <a:bodyPr/>
                    <a:lstStyle/>
                    <a:p>
                      <a:r>
                        <a:rPr lang="en-US" sz="1400"/>
                        <a:t>Considerations for Tapering Benzodiazepines in Primary Care </a:t>
                      </a:r>
                      <a:endParaRPr lang="en-US"/>
                    </a:p>
                  </a:txBody>
                  <a:tcPr/>
                </a:tc>
                <a:tc>
                  <a:txBody>
                    <a:bodyPr/>
                    <a:lstStyle/>
                    <a:p>
                      <a:r>
                        <a:rPr lang="en-US" sz="1400" i="1"/>
                        <a:t>May 19, 2025 @ 12PM ET</a:t>
                      </a:r>
                      <a:endParaRPr lang="en-US"/>
                    </a:p>
                  </a:txBody>
                  <a:tcPr/>
                </a:tc>
                <a:extLst>
                  <a:ext uri="{0D108BD9-81ED-4DB2-BD59-A6C34878D82A}">
                    <a16:rowId xmlns:a16="http://schemas.microsoft.com/office/drawing/2014/main" val="2967717805"/>
                  </a:ext>
                </a:extLst>
              </a:tr>
              <a:tr h="619346">
                <a:tc>
                  <a:txBody>
                    <a:bodyPr/>
                    <a:lstStyle/>
                    <a:p>
                      <a:r>
                        <a:rPr lang="en-US" sz="1400"/>
                        <a:t>Addressing Benzodiazepine Tapering Challenges </a:t>
                      </a:r>
                      <a:endParaRPr lang="en-US"/>
                    </a:p>
                  </a:txBody>
                  <a:tcPr/>
                </a:tc>
                <a:tc>
                  <a:txBody>
                    <a:bodyPr/>
                    <a:lstStyle/>
                    <a:p>
                      <a:r>
                        <a:rPr lang="en-US" sz="1400" i="1" dirty="0"/>
                        <a:t>June 2, 2025 @ 12PM ET</a:t>
                      </a:r>
                      <a:endParaRPr lang="en-US" dirty="0"/>
                    </a:p>
                  </a:txBody>
                  <a:tcPr/>
                </a:tc>
                <a:extLst>
                  <a:ext uri="{0D108BD9-81ED-4DB2-BD59-A6C34878D82A}">
                    <a16:rowId xmlns:a16="http://schemas.microsoft.com/office/drawing/2014/main" val="25304951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215A7-AB07-3D39-83AB-F14F65D06355}"/>
            </a:ext>
          </a:extLst>
        </p:cNvPr>
        <p:cNvGrpSpPr/>
        <p:nvPr/>
      </p:nvGrpSpPr>
      <p:grpSpPr>
        <a:xfrm>
          <a:off x="0" y="0"/>
          <a:ext cx="0" cy="0"/>
          <a:chOff x="0" y="0"/>
          <a:chExt cx="0" cy="0"/>
        </a:xfrm>
      </p:grpSpPr>
      <p:sp>
        <p:nvSpPr>
          <p:cNvPr id="4" name="AutoShape 4">
            <a:extLst>
              <a:ext uri="{FF2B5EF4-FFF2-40B4-BE49-F238E27FC236}">
                <a16:creationId xmlns:a16="http://schemas.microsoft.com/office/drawing/2014/main" id="{932FC1F2-0C29-FC77-761A-C92BE8136DFB}"/>
              </a:ext>
            </a:extLst>
          </p:cNvPr>
          <p:cNvSpPr/>
          <p:nvPr/>
        </p:nvSpPr>
        <p:spPr>
          <a:xfrm>
            <a:off x="486727" y="1367264"/>
            <a:ext cx="10820400" cy="4687786"/>
          </a:xfrm>
          <a:prstGeom prst="rect">
            <a:avLst/>
          </a:prstGeom>
          <a:solidFill>
            <a:srgbClr val="001D48"/>
          </a:solidFill>
        </p:spPr>
        <p:txBody>
          <a:bodyPr/>
          <a:lstStyle/>
          <a:p>
            <a:endParaRPr lang="en-US"/>
          </a:p>
        </p:txBody>
      </p:sp>
      <p:pic>
        <p:nvPicPr>
          <p:cNvPr id="10" name="Picture 9" descr="A close-up of a paper&#10;&#10;Description automatically generated">
            <a:extLst>
              <a:ext uri="{FF2B5EF4-FFF2-40B4-BE49-F238E27FC236}">
                <a16:creationId xmlns:a16="http://schemas.microsoft.com/office/drawing/2014/main" id="{C99FEFD1-ED28-0378-682D-47F9EEA048C2}"/>
              </a:ext>
            </a:extLst>
          </p:cNvPr>
          <p:cNvPicPr>
            <a:picLocks noChangeAspect="1"/>
          </p:cNvPicPr>
          <p:nvPr/>
        </p:nvPicPr>
        <p:blipFill rotWithShape="1">
          <a:blip r:embed="rId3">
            <a:extLst>
              <a:ext uri="{28A0092B-C50C-407E-A947-70E740481C1C}">
                <a14:useLocalDpi xmlns:a14="http://schemas.microsoft.com/office/drawing/2010/main" val="0"/>
              </a:ext>
            </a:extLst>
          </a:blip>
          <a:srcRect l="66" r="916" b="1496"/>
          <a:stretch/>
        </p:blipFill>
        <p:spPr>
          <a:xfrm rot="309520">
            <a:off x="7136793" y="344285"/>
            <a:ext cx="4563543" cy="5733981"/>
          </a:xfrm>
          <a:prstGeom prst="rect">
            <a:avLst/>
          </a:prstGeom>
          <a:ln>
            <a:noFill/>
          </a:ln>
          <a:effectLst>
            <a:outerShdw blurRad="292100" dist="139700" dir="2700000" algn="tl" rotWithShape="0">
              <a:srgbClr val="333333">
                <a:alpha val="65000"/>
              </a:srgbClr>
            </a:outerShdw>
          </a:effectLst>
        </p:spPr>
      </p:pic>
      <p:sp>
        <p:nvSpPr>
          <p:cNvPr id="7" name="TextBox 7">
            <a:extLst>
              <a:ext uri="{FF2B5EF4-FFF2-40B4-BE49-F238E27FC236}">
                <a16:creationId xmlns:a16="http://schemas.microsoft.com/office/drawing/2014/main" id="{63555C01-8976-0170-E89E-A7A89B662962}"/>
              </a:ext>
            </a:extLst>
          </p:cNvPr>
          <p:cNvSpPr txBox="1"/>
          <p:nvPr/>
        </p:nvSpPr>
        <p:spPr>
          <a:xfrm>
            <a:off x="486727" y="658257"/>
            <a:ext cx="6401525" cy="583558"/>
          </a:xfrm>
          <a:prstGeom prst="rect">
            <a:avLst/>
          </a:prstGeom>
        </p:spPr>
        <p:txBody>
          <a:bodyPr lIns="0" tIns="0" rIns="0" bIns="0" rtlCol="0" anchor="t">
            <a:spAutoFit/>
          </a:bodyPr>
          <a:lstStyle>
            <a:defPPr>
              <a:defRPr lang="en-US"/>
            </a:defPPr>
            <a:lvl1pPr defTabSz="609630">
              <a:lnSpc>
                <a:spcPts val="4800"/>
              </a:lnSpc>
              <a:spcBef>
                <a:spcPct val="0"/>
              </a:spcBef>
              <a:defRPr sz="4000">
                <a:solidFill>
                  <a:srgbClr val="001D48"/>
                </a:solidFill>
                <a:latin typeface="Lato Black" panose="020F0A02020204030203" pitchFamily="34" charset="0"/>
              </a:defRPr>
            </a:lvl1pPr>
          </a:lstStyle>
          <a:p>
            <a:r>
              <a:rPr lang="en-US" sz="3600" b="1">
                <a:latin typeface="Calibri" panose="020F0502020204030204" pitchFamily="34" charset="0"/>
                <a:ea typeface="Calibri" panose="020F0502020204030204" pitchFamily="34" charset="0"/>
                <a:cs typeface="Calibri" panose="020F0502020204030204" pitchFamily="34" charset="0"/>
              </a:rPr>
              <a:t>Other Resources</a:t>
            </a:r>
          </a:p>
        </p:txBody>
      </p:sp>
      <p:sp>
        <p:nvSpPr>
          <p:cNvPr id="15" name="TextBox 14">
            <a:extLst>
              <a:ext uri="{FF2B5EF4-FFF2-40B4-BE49-F238E27FC236}">
                <a16:creationId xmlns:a16="http://schemas.microsoft.com/office/drawing/2014/main" id="{CF5C7C76-4AF1-78B3-91A9-26D23EC7CF98}"/>
              </a:ext>
            </a:extLst>
          </p:cNvPr>
          <p:cNvSpPr txBox="1"/>
          <p:nvPr/>
        </p:nvSpPr>
        <p:spPr>
          <a:xfrm>
            <a:off x="718901" y="1809058"/>
            <a:ext cx="6282046" cy="3677930"/>
          </a:xfrm>
          <a:prstGeom prst="rect">
            <a:avLst/>
          </a:prstGeom>
          <a:noFill/>
        </p:spPr>
        <p:txBody>
          <a:bodyPr wrap="square" rtlCol="0">
            <a:spAutoFit/>
          </a:bodyPr>
          <a:lstStyle/>
          <a:p>
            <a:pPr marL="285750" indent="-285750">
              <a:spcBef>
                <a:spcPts val="300"/>
              </a:spcBef>
              <a:spcAft>
                <a:spcPts val="300"/>
              </a:spcAft>
              <a:buClr>
                <a:schemeClr val="bg1"/>
              </a:buClr>
              <a:buFont typeface="Arial" panose="020B0604020202020204" pitchFamily="34" charset="0"/>
              <a:buChar char="•"/>
            </a:pPr>
            <a:r>
              <a:rPr lang="en-US" sz="1800" b="1" dirty="0">
                <a:solidFill>
                  <a:srgbClr val="FFFFFF"/>
                </a:solidFill>
                <a:latin typeface="Calibri" panose="020F0502020204030204" pitchFamily="34" charset="0"/>
                <a:ea typeface="Calibri" panose="020F0502020204030204" pitchFamily="34" charset="0"/>
                <a:cs typeface="Calibri" panose="020F0502020204030204" pitchFamily="34" charset="0"/>
              </a:rPr>
              <a:t>Provider Pocket Guide</a:t>
            </a:r>
          </a:p>
          <a:p>
            <a:pPr marL="285750" indent="-285750">
              <a:spcBef>
                <a:spcPts val="300"/>
              </a:spcBef>
              <a:spcAft>
                <a:spcPts val="300"/>
              </a:spcAft>
              <a:buClr>
                <a:schemeClr val="bg1"/>
              </a:buClr>
              <a:buFont typeface="Arial" panose="020B0604020202020204" pitchFamily="34" charset="0"/>
              <a:buChar char="•"/>
            </a:pPr>
            <a:r>
              <a:rPr lang="en-US" sz="1800" b="1" dirty="0">
                <a:solidFill>
                  <a:srgbClr val="FFFFFF"/>
                </a:solidFill>
                <a:latin typeface="Calibri" panose="020F0502020204030204" pitchFamily="34" charset="0"/>
                <a:ea typeface="Calibri" panose="020F0502020204030204" pitchFamily="34" charset="0"/>
                <a:cs typeface="Calibri" panose="020F0502020204030204" pitchFamily="34" charset="0"/>
              </a:rPr>
              <a:t>Short guide: How to Help Taper Your Patients From Benzodiazepines</a:t>
            </a:r>
          </a:p>
          <a:p>
            <a:pPr marL="285750" indent="-285750">
              <a:spcBef>
                <a:spcPts val="300"/>
              </a:spcBef>
              <a:spcAft>
                <a:spcPts val="300"/>
              </a:spcAft>
              <a:buClr>
                <a:schemeClr val="bg1"/>
              </a:buClr>
              <a:buFont typeface="Arial" panose="020B0604020202020204" pitchFamily="34" charset="0"/>
              <a:buChar char="•"/>
            </a:pPr>
            <a:r>
              <a:rPr lang="en-US" sz="1800" b="1" dirty="0">
                <a:solidFill>
                  <a:srgbClr val="FFFFFF"/>
                </a:solidFill>
                <a:latin typeface="Calibri" panose="020F0502020204030204" pitchFamily="34" charset="0"/>
                <a:ea typeface="Calibri" panose="020F0502020204030204" pitchFamily="34" charset="0"/>
                <a:cs typeface="Calibri" panose="020F0502020204030204" pitchFamily="34" charset="0"/>
              </a:rPr>
              <a:t>Guide for Patients: Tapering Benzodiazepine Medications</a:t>
            </a:r>
          </a:p>
          <a:p>
            <a:pPr marL="285750" indent="-285750">
              <a:spcBef>
                <a:spcPts val="300"/>
              </a:spcBef>
              <a:spcAft>
                <a:spcPts val="300"/>
              </a:spcAft>
              <a:buClr>
                <a:schemeClr val="bg1"/>
              </a:buClr>
              <a:buFont typeface="Arial" panose="020B0604020202020204" pitchFamily="34" charset="0"/>
              <a:buChar char="•"/>
            </a:pPr>
            <a:r>
              <a:rPr lang="en-US" sz="1800" b="1" dirty="0">
                <a:solidFill>
                  <a:srgbClr val="FFFFFF"/>
                </a:solidFill>
                <a:latin typeface="Calibri" panose="020F0502020204030204" pitchFamily="34" charset="0"/>
                <a:ea typeface="Calibri" panose="020F0502020204030204" pitchFamily="34" charset="0"/>
                <a:cs typeface="Calibri" panose="020F0502020204030204" pitchFamily="34" charset="0"/>
              </a:rPr>
              <a:t>Quick-reference Tables and Charts:</a:t>
            </a:r>
          </a:p>
          <a:p>
            <a:pPr marL="674388" lvl="1" indent="-285750">
              <a:lnSpc>
                <a:spcPct val="100000"/>
              </a:lnSpc>
              <a:spcBef>
                <a:spcPts val="100"/>
              </a:spcBef>
              <a:spcAft>
                <a:spcPts val="100"/>
              </a:spcAft>
              <a:buClr>
                <a:schemeClr val="bg1"/>
              </a:buClr>
              <a:buFont typeface="Arial" panose="020B0604020202020204" pitchFamily="34" charset="0"/>
              <a:buChar char="•"/>
            </a:pPr>
            <a:r>
              <a:rPr lang="en-US" sz="1800" b="1" dirty="0">
                <a:solidFill>
                  <a:srgbClr val="FFFFFF"/>
                </a:solidFill>
                <a:latin typeface="Calibri" panose="020F0502020204030204" pitchFamily="34" charset="0"/>
                <a:ea typeface="Calibri" panose="020F0502020204030204" pitchFamily="34" charset="0"/>
                <a:cs typeface="Calibri" panose="020F0502020204030204" pitchFamily="34" charset="0"/>
              </a:rPr>
              <a:t>BZD Dose Equivalents</a:t>
            </a:r>
          </a:p>
          <a:p>
            <a:pPr marL="674388" lvl="1" indent="-285750">
              <a:lnSpc>
                <a:spcPct val="100000"/>
              </a:lnSpc>
              <a:spcBef>
                <a:spcPts val="100"/>
              </a:spcBef>
              <a:spcAft>
                <a:spcPts val="100"/>
              </a:spcAft>
              <a:buClr>
                <a:schemeClr val="bg1"/>
              </a:buClr>
              <a:buFont typeface="Arial" panose="020B0604020202020204" pitchFamily="34" charset="0"/>
              <a:buChar char="•"/>
            </a:pPr>
            <a:r>
              <a:rPr lang="en-US" sz="1800" b="1" dirty="0">
                <a:solidFill>
                  <a:srgbClr val="FFFFFF"/>
                </a:solidFill>
                <a:latin typeface="Calibri" panose="020F0502020204030204" pitchFamily="34" charset="0"/>
                <a:ea typeface="Calibri" panose="020F0502020204030204" pitchFamily="34" charset="0"/>
                <a:cs typeface="Calibri" panose="020F0502020204030204" pitchFamily="34" charset="0"/>
              </a:rPr>
              <a:t>Pharmacokinetic Properties</a:t>
            </a:r>
          </a:p>
          <a:p>
            <a:pPr marL="674388" lvl="1" indent="-285750">
              <a:lnSpc>
                <a:spcPct val="100000"/>
              </a:lnSpc>
              <a:spcBef>
                <a:spcPts val="100"/>
              </a:spcBef>
              <a:spcAft>
                <a:spcPts val="100"/>
              </a:spcAft>
              <a:buClr>
                <a:schemeClr val="bg1"/>
              </a:buClr>
              <a:buFont typeface="Arial" panose="020B0604020202020204" pitchFamily="34" charset="0"/>
              <a:buChar char="•"/>
            </a:pPr>
            <a:r>
              <a:rPr lang="en-US" sz="1800" b="1" dirty="0">
                <a:solidFill>
                  <a:srgbClr val="FFFFFF"/>
                </a:solidFill>
                <a:latin typeface="Calibri" panose="020F0502020204030204" pitchFamily="34" charset="0"/>
                <a:ea typeface="Calibri" panose="020F0502020204030204" pitchFamily="34" charset="0"/>
                <a:cs typeface="Calibri" panose="020F0502020204030204" pitchFamily="34" charset="0"/>
              </a:rPr>
              <a:t>Pregnancy Considerations</a:t>
            </a:r>
          </a:p>
          <a:p>
            <a:pPr marL="285750" indent="-285750">
              <a:spcBef>
                <a:spcPts val="300"/>
              </a:spcBef>
              <a:spcAft>
                <a:spcPts val="300"/>
              </a:spcAft>
              <a:buClr>
                <a:schemeClr val="bg1"/>
              </a:buClr>
              <a:buFont typeface="Arial" panose="020B0604020202020204" pitchFamily="34" charset="0"/>
              <a:buChar char="•"/>
            </a:pPr>
            <a:r>
              <a:rPr lang="en-US" sz="1800" b="1" dirty="0">
                <a:solidFill>
                  <a:srgbClr val="FFFFFF"/>
                </a:solidFill>
                <a:latin typeface="Calibri" panose="020F0502020204030204" pitchFamily="34" charset="0"/>
                <a:ea typeface="Calibri" panose="020F0502020204030204" pitchFamily="34" charset="0"/>
                <a:cs typeface="Calibri" panose="020F0502020204030204" pitchFamily="34" charset="0"/>
              </a:rPr>
              <a:t>Patient Pocket Guide (Coming Soon)</a:t>
            </a:r>
          </a:p>
          <a:p>
            <a:pPr marL="285750" indent="-285750">
              <a:spcBef>
                <a:spcPts val="300"/>
              </a:spcBef>
              <a:spcAft>
                <a:spcPts val="300"/>
              </a:spcAft>
              <a:buClr>
                <a:schemeClr val="bg1"/>
              </a:buClr>
              <a:buFont typeface="Arial" panose="020B0604020202020204" pitchFamily="34" charset="0"/>
              <a:buChar char="•"/>
            </a:pPr>
            <a:r>
              <a:rPr lang="en-US" sz="1800" b="1" dirty="0">
                <a:solidFill>
                  <a:srgbClr val="FFFFFF"/>
                </a:solidFill>
                <a:latin typeface="Calibri" panose="020F0502020204030204" pitchFamily="34" charset="0"/>
                <a:ea typeface="Calibri" panose="020F0502020204030204" pitchFamily="34" charset="0"/>
                <a:cs typeface="Calibri" panose="020F0502020204030204" pitchFamily="34" charset="0"/>
              </a:rPr>
              <a:t>Patient Infographics (Coming Soon)</a:t>
            </a:r>
          </a:p>
          <a:p>
            <a:pPr marL="285750" indent="-285750">
              <a:spcBef>
                <a:spcPts val="300"/>
              </a:spcBef>
              <a:spcAft>
                <a:spcPts val="300"/>
              </a:spcAft>
              <a:buClr>
                <a:schemeClr val="bg1"/>
              </a:buClr>
              <a:buFont typeface="Arial" panose="020B0604020202020204" pitchFamily="34" charset="0"/>
              <a:buChar char="•"/>
            </a:pPr>
            <a:r>
              <a:rPr lang="en-US" sz="1800" b="1" dirty="0">
                <a:solidFill>
                  <a:srgbClr val="FFFFFF"/>
                </a:solidFill>
                <a:latin typeface="Calibri" panose="020F0502020204030204" pitchFamily="34" charset="0"/>
                <a:ea typeface="Calibri" panose="020F0502020204030204" pitchFamily="34" charset="0"/>
                <a:cs typeface="Calibri" panose="020F0502020204030204" pitchFamily="34" charset="0"/>
              </a:rPr>
              <a:t>Microlearning Videos (Coming Soon)</a:t>
            </a:r>
          </a:p>
        </p:txBody>
      </p:sp>
      <p:grpSp>
        <p:nvGrpSpPr>
          <p:cNvPr id="17" name="Group 16">
            <a:extLst>
              <a:ext uri="{FF2B5EF4-FFF2-40B4-BE49-F238E27FC236}">
                <a16:creationId xmlns:a16="http://schemas.microsoft.com/office/drawing/2014/main" id="{85935F88-329B-798A-0FA4-55FDDB1464A7}"/>
              </a:ext>
            </a:extLst>
          </p:cNvPr>
          <p:cNvGrpSpPr/>
          <p:nvPr/>
        </p:nvGrpSpPr>
        <p:grpSpPr>
          <a:xfrm>
            <a:off x="5089261" y="3570731"/>
            <a:ext cx="1401289" cy="1750975"/>
            <a:chOff x="5339343" y="3811013"/>
            <a:chExt cx="1401289" cy="1750975"/>
          </a:xfrm>
        </p:grpSpPr>
        <p:pic>
          <p:nvPicPr>
            <p:cNvPr id="5" name="Picture 4" descr="A qr code on a white background&#10;&#10;Description automatically generated">
              <a:extLst>
                <a:ext uri="{FF2B5EF4-FFF2-40B4-BE49-F238E27FC236}">
                  <a16:creationId xmlns:a16="http://schemas.microsoft.com/office/drawing/2014/main" id="{40B7DBE9-A396-59AD-AC56-FDBE509B0951}"/>
                </a:ext>
              </a:extLst>
            </p:cNvPr>
            <p:cNvPicPr>
              <a:picLocks noChangeAspect="1"/>
            </p:cNvPicPr>
            <p:nvPr/>
          </p:nvPicPr>
          <p:blipFill rotWithShape="1">
            <a:blip r:embed="rId4">
              <a:extLst>
                <a:ext uri="{28A0092B-C50C-407E-A947-70E740481C1C}">
                  <a14:useLocalDpi xmlns:a14="http://schemas.microsoft.com/office/drawing/2010/main" val="0"/>
                </a:ext>
              </a:extLst>
            </a:blip>
            <a:srcRect l="15829" t="15758" r="15772" b="15887"/>
            <a:stretch/>
          </p:blipFill>
          <p:spPr>
            <a:xfrm>
              <a:off x="5339343" y="4168308"/>
              <a:ext cx="1394562" cy="1393680"/>
            </a:xfrm>
            <a:prstGeom prst="rect">
              <a:avLst/>
            </a:prstGeom>
            <a:ln>
              <a:solidFill>
                <a:schemeClr val="tx1"/>
              </a:solidFill>
            </a:ln>
          </p:spPr>
        </p:pic>
        <p:sp>
          <p:nvSpPr>
            <p:cNvPr id="11" name="TextBox 10">
              <a:extLst>
                <a:ext uri="{FF2B5EF4-FFF2-40B4-BE49-F238E27FC236}">
                  <a16:creationId xmlns:a16="http://schemas.microsoft.com/office/drawing/2014/main" id="{C48B4369-E89C-4A76-2CEA-4969F40D79AE}"/>
                </a:ext>
              </a:extLst>
            </p:cNvPr>
            <p:cNvSpPr txBox="1"/>
            <p:nvPr/>
          </p:nvSpPr>
          <p:spPr>
            <a:xfrm>
              <a:off x="5339343" y="3811013"/>
              <a:ext cx="1401289" cy="1461939"/>
            </a:xfrm>
            <a:prstGeom prst="rect">
              <a:avLst/>
            </a:prstGeom>
            <a:noFill/>
          </p:spPr>
          <p:txBody>
            <a:bodyPr wrap="square" rtlCol="0">
              <a:spAutoFit/>
            </a:bodyPr>
            <a:lstStyle/>
            <a:p>
              <a:pPr algn="ctr"/>
              <a:endParaRPr lang="en-US" b="1" i="1">
                <a:solidFill>
                  <a:schemeClr val="bg1"/>
                </a:solidFill>
                <a:latin typeface="Lato" panose="020F0502020204030203" pitchFamily="34" charset="0"/>
                <a:ea typeface="Lato" panose="020F0502020204030203" pitchFamily="34" charset="0"/>
                <a:cs typeface="Lato" panose="020F0502020204030203" pitchFamily="34" charset="0"/>
              </a:endParaRPr>
            </a:p>
            <a:p>
              <a:pPr algn="ctr"/>
              <a:endParaRPr lang="en-US" b="1" i="1">
                <a:solidFill>
                  <a:schemeClr val="bg1"/>
                </a:solidFill>
                <a:latin typeface="Lato" panose="020F0502020204030203" pitchFamily="34" charset="0"/>
                <a:ea typeface="Lato" panose="020F0502020204030203" pitchFamily="34" charset="0"/>
                <a:cs typeface="Lato" panose="020F0502020204030203" pitchFamily="34" charset="0"/>
              </a:endParaRPr>
            </a:p>
            <a:p>
              <a:pPr algn="ctr"/>
              <a:endParaRPr lang="en-US" b="1" i="1">
                <a:solidFill>
                  <a:schemeClr val="bg1"/>
                </a:solidFill>
                <a:latin typeface="Lato" panose="020F0502020204030203" pitchFamily="34" charset="0"/>
                <a:ea typeface="Lato" panose="020F0502020204030203" pitchFamily="34" charset="0"/>
                <a:cs typeface="Lato" panose="020F0502020204030203" pitchFamily="34" charset="0"/>
              </a:endParaRPr>
            </a:p>
            <a:p>
              <a:pPr algn="ctr"/>
              <a:endParaRPr lang="en-US" b="1" i="1">
                <a:solidFill>
                  <a:schemeClr val="bg1"/>
                </a:solidFill>
                <a:latin typeface="Lato" panose="020F0502020204030203" pitchFamily="34" charset="0"/>
                <a:ea typeface="Lato" panose="020F0502020204030203" pitchFamily="34" charset="0"/>
                <a:cs typeface="Lato" panose="020F0502020204030203" pitchFamily="34" charset="0"/>
              </a:endParaRPr>
            </a:p>
            <a:p>
              <a:pPr algn="ctr"/>
              <a:endParaRPr lang="en-US" b="1" i="1">
                <a:solidFill>
                  <a:schemeClr val="bg1"/>
                </a:solidFill>
                <a:latin typeface="Lato" panose="020F0502020204030203" pitchFamily="34" charset="0"/>
                <a:ea typeface="Lato" panose="020F0502020204030203" pitchFamily="34" charset="0"/>
                <a:cs typeface="Lato" panose="020F0502020204030203" pitchFamily="34" charset="0"/>
              </a:endParaRPr>
            </a:p>
            <a:p>
              <a:pPr algn="ctr">
                <a:spcBef>
                  <a:spcPts val="600"/>
                </a:spcBef>
                <a:spcAft>
                  <a:spcPts val="600"/>
                </a:spcAft>
              </a:pPr>
              <a:r>
                <a:rPr lang="en-US" b="1" i="1">
                  <a:solidFill>
                    <a:schemeClr val="bg1"/>
                  </a:solidFill>
                  <a:latin typeface="Lato" panose="020F0502020204030203" pitchFamily="34" charset="0"/>
                  <a:ea typeface="Lato" panose="020F0502020204030203" pitchFamily="34" charset="0"/>
                  <a:cs typeface="Lato" panose="020F0502020204030203" pitchFamily="34" charset="0"/>
                </a:rPr>
                <a:t> Resources</a:t>
              </a:r>
            </a:p>
          </p:txBody>
        </p:sp>
      </p:grpSp>
    </p:spTree>
    <p:extLst>
      <p:ext uri="{BB962C8B-B14F-4D97-AF65-F5344CB8AC3E}">
        <p14:creationId xmlns:p14="http://schemas.microsoft.com/office/powerpoint/2010/main" val="82395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87400"/>
            <a:ext cx="10972800" cy="633413"/>
          </a:xfrm>
        </p:spPr>
        <p:txBody>
          <a:bodyPr>
            <a:normAutofit fontScale="90000"/>
          </a:bodyPr>
          <a:lstStyle/>
          <a:p>
            <a:r>
              <a:rPr lang="en-US" dirty="0"/>
              <a:t>Questions?</a:t>
            </a:r>
          </a:p>
        </p:txBody>
      </p:sp>
      <p:sp>
        <p:nvSpPr>
          <p:cNvPr id="7" name="Content Placeholder 2">
            <a:extLst>
              <a:ext uri="{FF2B5EF4-FFF2-40B4-BE49-F238E27FC236}">
                <a16:creationId xmlns:a16="http://schemas.microsoft.com/office/drawing/2014/main" id="{8DA85EE6-60E7-9644-7778-0110B371EFE0}"/>
              </a:ext>
            </a:extLst>
          </p:cNvPr>
          <p:cNvSpPr>
            <a:spLocks noGrp="1"/>
          </p:cNvSpPr>
          <p:nvPr>
            <p:ph idx="4294967295"/>
          </p:nvPr>
        </p:nvSpPr>
        <p:spPr>
          <a:xfrm>
            <a:off x="609600" y="4126964"/>
            <a:ext cx="11582400" cy="1676400"/>
          </a:xfrm>
        </p:spPr>
        <p:txBody>
          <a:bodyPr numCol="3">
            <a:normAutofit/>
          </a:bodyPr>
          <a:lstStyle/>
          <a:p>
            <a:pPr marL="119063" indent="-119063"/>
            <a:r>
              <a:rPr lang="en-US" sz="2100" dirty="0"/>
              <a:t>ASAM Annual Meeting </a:t>
            </a:r>
          </a:p>
          <a:p>
            <a:pPr marL="0" indent="0">
              <a:buNone/>
            </a:pPr>
            <a:r>
              <a:rPr lang="en-US" sz="2100" dirty="0"/>
              <a:t>  (San Diego in April 2026!)   </a:t>
            </a:r>
          </a:p>
          <a:p>
            <a:pPr marL="0" indent="0">
              <a:buNone/>
            </a:pPr>
            <a:r>
              <a:rPr lang="en-US" sz="2100" dirty="0"/>
              <a:t>  </a:t>
            </a:r>
            <a:r>
              <a:rPr lang="en-US" sz="2100" dirty="0">
                <a:hlinkClick r:id="rId3"/>
              </a:rPr>
              <a:t>http://www.asam.org</a:t>
            </a:r>
            <a:r>
              <a:rPr lang="en-US" sz="2100" dirty="0"/>
              <a:t>   </a:t>
            </a:r>
          </a:p>
          <a:p>
            <a:endParaRPr lang="en-US" sz="2100" dirty="0"/>
          </a:p>
          <a:p>
            <a:pPr marL="119063" indent="-119063"/>
            <a:r>
              <a:rPr lang="en-US" sz="2100" dirty="0"/>
              <a:t>Northwest Society of Addiction Medicine</a:t>
            </a:r>
          </a:p>
          <a:p>
            <a:pPr marL="0" indent="0">
              <a:buNone/>
            </a:pPr>
            <a:r>
              <a:rPr lang="en-US" sz="2100" dirty="0"/>
              <a:t>4th Monday of the month  </a:t>
            </a:r>
            <a:r>
              <a:rPr lang="en-US" sz="2100" dirty="0">
                <a:hlinkClick r:id="rId4"/>
              </a:rPr>
              <a:t>http://www.nwasam.org</a:t>
            </a:r>
            <a:r>
              <a:rPr lang="en-US" sz="2100" dirty="0"/>
              <a:t> </a:t>
            </a:r>
          </a:p>
          <a:p>
            <a:pPr marL="119063" indent="-119063"/>
            <a:r>
              <a:rPr lang="en-US" sz="2100" dirty="0"/>
              <a:t>AAAP Annual Meeting</a:t>
            </a:r>
          </a:p>
          <a:p>
            <a:pPr marL="0" indent="0">
              <a:buNone/>
            </a:pPr>
            <a:r>
              <a:rPr lang="en-US" sz="2100" dirty="0"/>
              <a:t>  (</a:t>
            </a:r>
            <a:r>
              <a:rPr lang="en-US" sz="2100" dirty="0">
                <a:solidFill>
                  <a:prstClr val="black"/>
                </a:solidFill>
                <a:latin typeface="Calibri"/>
              </a:rPr>
              <a:t>San Francisco, CA Nov 2025</a:t>
            </a:r>
            <a:r>
              <a:rPr lang="en-US" sz="2100" dirty="0"/>
              <a:t>!) </a:t>
            </a:r>
          </a:p>
          <a:p>
            <a:pPr marL="0" indent="0">
              <a:buNone/>
            </a:pPr>
            <a:r>
              <a:rPr lang="en-US" sz="2100" dirty="0"/>
              <a:t>  </a:t>
            </a:r>
            <a:r>
              <a:rPr lang="en-US" sz="2100" dirty="0">
                <a:hlinkClick r:id="rId5"/>
              </a:rPr>
              <a:t>http://www.aaap.org</a:t>
            </a:r>
            <a:r>
              <a:rPr lang="en-US" sz="2100" dirty="0"/>
              <a:t> </a:t>
            </a:r>
          </a:p>
        </p:txBody>
      </p:sp>
      <p:sp>
        <p:nvSpPr>
          <p:cNvPr id="5" name="TextBox 4">
            <a:extLst>
              <a:ext uri="{FF2B5EF4-FFF2-40B4-BE49-F238E27FC236}">
                <a16:creationId xmlns:a16="http://schemas.microsoft.com/office/drawing/2014/main" id="{1A5D9FD8-0FF2-4431-B603-8900172AB643}"/>
              </a:ext>
            </a:extLst>
          </p:cNvPr>
          <p:cNvSpPr txBox="1"/>
          <p:nvPr/>
        </p:nvSpPr>
        <p:spPr>
          <a:xfrm>
            <a:off x="609600" y="1690689"/>
            <a:ext cx="109728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Brian Hurley, M.D., M.B.A., FAPA, DFASAM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bhurley@ucla.edu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Interested in more?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Come to:</a:t>
            </a:r>
          </a:p>
        </p:txBody>
      </p:sp>
    </p:spTree>
    <p:extLst>
      <p:ext uri="{BB962C8B-B14F-4D97-AF65-F5344CB8AC3E}">
        <p14:creationId xmlns:p14="http://schemas.microsoft.com/office/powerpoint/2010/main" val="1306295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B83B6C13-827F-1F05-105E-53A2A06CC310}"/>
            </a:ext>
          </a:extLst>
        </p:cNvPr>
        <p:cNvGrpSpPr/>
        <p:nvPr/>
      </p:nvGrpSpPr>
      <p:grpSpPr>
        <a:xfrm>
          <a:off x="0" y="0"/>
          <a:ext cx="0" cy="0"/>
          <a:chOff x="0" y="0"/>
          <a:chExt cx="0" cy="0"/>
        </a:xfrm>
      </p:grpSpPr>
      <p:sp>
        <p:nvSpPr>
          <p:cNvPr id="130" name="Google Shape;130;p2">
            <a:extLst>
              <a:ext uri="{FF2B5EF4-FFF2-40B4-BE49-F238E27FC236}">
                <a16:creationId xmlns:a16="http://schemas.microsoft.com/office/drawing/2014/main" id="{33EBF6D5-98E1-7310-4B64-F30DC4D83F8D}"/>
              </a:ext>
            </a:extLst>
          </p:cNvPr>
          <p:cNvSpPr txBox="1">
            <a:spLocks noGrp="1"/>
          </p:cNvSpPr>
          <p:nvPr>
            <p:ph type="title"/>
          </p:nvPr>
        </p:nvSpPr>
        <p:spPr>
          <a:xfrm>
            <a:off x="609600" y="274638"/>
            <a:ext cx="10972800" cy="88914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alibri"/>
              <a:buNone/>
            </a:pPr>
            <a:r>
              <a:rPr lang="en-US" sz="4800" b="1">
                <a:solidFill>
                  <a:schemeClr val="dk2"/>
                </a:solidFill>
                <a:latin typeface="Arial"/>
                <a:ea typeface="Arial"/>
                <a:cs typeface="Arial"/>
                <a:sym typeface="Arial"/>
              </a:rPr>
              <a:t>Audience Poll</a:t>
            </a:r>
            <a:endParaRPr sz="4800" b="1">
              <a:solidFill>
                <a:schemeClr val="dk2"/>
              </a:solidFill>
              <a:latin typeface="Arial"/>
              <a:ea typeface="Arial"/>
              <a:cs typeface="Arial"/>
              <a:sym typeface="Arial"/>
            </a:endParaRPr>
          </a:p>
        </p:txBody>
      </p:sp>
      <p:sp>
        <p:nvSpPr>
          <p:cNvPr id="131" name="Google Shape;131;p2">
            <a:extLst>
              <a:ext uri="{FF2B5EF4-FFF2-40B4-BE49-F238E27FC236}">
                <a16:creationId xmlns:a16="http://schemas.microsoft.com/office/drawing/2014/main" id="{615F3A79-7D47-5241-2E28-55E54D13C9EB}"/>
              </a:ext>
            </a:extLst>
          </p:cNvPr>
          <p:cNvSpPr txBox="1">
            <a:spLocks noGrp="1"/>
          </p:cNvSpPr>
          <p:nvPr>
            <p:ph type="body" idx="1"/>
          </p:nvPr>
        </p:nvSpPr>
        <p:spPr>
          <a:xfrm>
            <a:off x="609600" y="1163782"/>
            <a:ext cx="10972800" cy="4870505"/>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2270"/>
              <a:buNone/>
            </a:pPr>
            <a:r>
              <a:rPr lang="en-US" sz="1800" dirty="0">
                <a:latin typeface="Arial"/>
                <a:ea typeface="Arial"/>
                <a:cs typeface="Arial"/>
                <a:sym typeface="Arial"/>
              </a:rPr>
              <a:t>How many patients have you successfully treated?</a:t>
            </a:r>
          </a:p>
          <a:p>
            <a:pPr marL="342900">
              <a:lnSpc>
                <a:spcPct val="150000"/>
              </a:lnSpc>
              <a:spcBef>
                <a:spcPts val="0"/>
              </a:spcBef>
              <a:buSzPts val="2270"/>
            </a:pPr>
            <a:r>
              <a:rPr lang="en-US" sz="1800" dirty="0">
                <a:latin typeface="Arial"/>
                <a:ea typeface="Arial"/>
                <a:cs typeface="Arial"/>
                <a:sym typeface="Arial"/>
              </a:rPr>
              <a:t>0-20</a:t>
            </a:r>
          </a:p>
          <a:p>
            <a:pPr marL="342900">
              <a:lnSpc>
                <a:spcPct val="150000"/>
              </a:lnSpc>
              <a:spcBef>
                <a:spcPts val="0"/>
              </a:spcBef>
              <a:buSzPts val="2270"/>
            </a:pPr>
            <a:r>
              <a:rPr lang="en-US" sz="1800" dirty="0">
                <a:latin typeface="Arial"/>
                <a:ea typeface="Arial"/>
                <a:cs typeface="Arial"/>
                <a:sym typeface="Arial"/>
              </a:rPr>
              <a:t>21-100</a:t>
            </a:r>
          </a:p>
          <a:p>
            <a:pPr marL="342900">
              <a:lnSpc>
                <a:spcPct val="150000"/>
              </a:lnSpc>
              <a:spcBef>
                <a:spcPts val="0"/>
              </a:spcBef>
              <a:buSzPts val="2270"/>
            </a:pPr>
            <a:r>
              <a:rPr lang="en-US" sz="1800" dirty="0">
                <a:latin typeface="Arial"/>
                <a:ea typeface="Arial"/>
                <a:cs typeface="Arial"/>
                <a:sym typeface="Arial"/>
              </a:rPr>
              <a:t>100+</a:t>
            </a:r>
          </a:p>
        </p:txBody>
      </p:sp>
      <p:sp>
        <p:nvSpPr>
          <p:cNvPr id="132" name="Google Shape;132;p2">
            <a:extLst>
              <a:ext uri="{FF2B5EF4-FFF2-40B4-BE49-F238E27FC236}">
                <a16:creationId xmlns:a16="http://schemas.microsoft.com/office/drawing/2014/main" id="{2B01E64D-FE0A-A5D2-9778-821B3D88BC39}"/>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600"/>
              </a:spcAft>
              <a:buSzPts val="1200"/>
              <a:buNone/>
            </a:pPr>
            <a:fld id="{00000000-1234-1234-1234-123412341234}" type="slidenum">
              <a:rPr lang="en-US"/>
              <a:t>6</a:t>
            </a:fld>
            <a:endParaRPr/>
          </a:p>
        </p:txBody>
      </p:sp>
      <p:pic>
        <p:nvPicPr>
          <p:cNvPr id="3" name="Picture 2" descr="Different numbers in 3D">
            <a:extLst>
              <a:ext uri="{FF2B5EF4-FFF2-40B4-BE49-F238E27FC236}">
                <a16:creationId xmlns:a16="http://schemas.microsoft.com/office/drawing/2014/main" id="{C524D787-1B7D-C983-F561-CB2D4DCFEEFE}"/>
              </a:ext>
            </a:extLst>
          </p:cNvPr>
          <p:cNvPicPr>
            <a:picLocks noChangeAspect="1"/>
          </p:cNvPicPr>
          <p:nvPr/>
        </p:nvPicPr>
        <p:blipFill>
          <a:blip r:embed="rId3"/>
          <a:stretch>
            <a:fillRect/>
          </a:stretch>
        </p:blipFill>
        <p:spPr>
          <a:xfrm>
            <a:off x="4546103" y="2066699"/>
            <a:ext cx="5613897" cy="3157984"/>
          </a:xfrm>
          <a:prstGeom prst="rect">
            <a:avLst/>
          </a:prstGeom>
        </p:spPr>
      </p:pic>
    </p:spTree>
    <p:extLst>
      <p:ext uri="{BB962C8B-B14F-4D97-AF65-F5344CB8AC3E}">
        <p14:creationId xmlns:p14="http://schemas.microsoft.com/office/powerpoint/2010/main" val="3432697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E82496D1-AC32-83EC-25B5-BAE3CB580B95}"/>
            </a:ext>
          </a:extLst>
        </p:cNvPr>
        <p:cNvGrpSpPr/>
        <p:nvPr/>
      </p:nvGrpSpPr>
      <p:grpSpPr>
        <a:xfrm>
          <a:off x="0" y="0"/>
          <a:ext cx="0" cy="0"/>
          <a:chOff x="0" y="0"/>
          <a:chExt cx="0" cy="0"/>
        </a:xfrm>
      </p:grpSpPr>
      <p:sp>
        <p:nvSpPr>
          <p:cNvPr id="130" name="Google Shape;130;p2">
            <a:extLst>
              <a:ext uri="{FF2B5EF4-FFF2-40B4-BE49-F238E27FC236}">
                <a16:creationId xmlns:a16="http://schemas.microsoft.com/office/drawing/2014/main" id="{8CCA37A2-61B6-AF37-8D80-9E85501AEC7D}"/>
              </a:ext>
            </a:extLst>
          </p:cNvPr>
          <p:cNvSpPr txBox="1">
            <a:spLocks noGrp="1"/>
          </p:cNvSpPr>
          <p:nvPr>
            <p:ph type="title"/>
          </p:nvPr>
        </p:nvSpPr>
        <p:spPr>
          <a:xfrm>
            <a:off x="609600" y="274638"/>
            <a:ext cx="10972800" cy="88914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alibri"/>
              <a:buNone/>
            </a:pPr>
            <a:r>
              <a:rPr lang="en-US" b="1" dirty="0">
                <a:solidFill>
                  <a:schemeClr val="dk2"/>
                </a:solidFill>
                <a:latin typeface="Calibri" panose="020F0502020204030204" pitchFamily="34" charset="0"/>
                <a:ea typeface="Calibri" panose="020F0502020204030204" pitchFamily="34" charset="0"/>
                <a:cs typeface="Calibri" panose="020F0502020204030204" pitchFamily="34" charset="0"/>
                <a:sym typeface="Arial"/>
              </a:rPr>
              <a:t>Benzodiazepine Use in the U.S.</a:t>
            </a:r>
            <a:endParaRPr b="1" dirty="0">
              <a:solidFill>
                <a:schemeClr val="dk2"/>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1" name="Google Shape;131;p2">
            <a:extLst>
              <a:ext uri="{FF2B5EF4-FFF2-40B4-BE49-F238E27FC236}">
                <a16:creationId xmlns:a16="http://schemas.microsoft.com/office/drawing/2014/main" id="{94EC7432-1D8A-8B64-3AA3-CA78BBBC84F4}"/>
              </a:ext>
            </a:extLst>
          </p:cNvPr>
          <p:cNvSpPr txBox="1">
            <a:spLocks noGrp="1"/>
          </p:cNvSpPr>
          <p:nvPr>
            <p:ph type="body" idx="1"/>
          </p:nvPr>
        </p:nvSpPr>
        <p:spPr>
          <a:xfrm>
            <a:off x="609600" y="1255659"/>
            <a:ext cx="6125497" cy="4870505"/>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SzPts val="2270"/>
            </a:pPr>
            <a:r>
              <a:rPr lang="en-US" sz="2000" dirty="0">
                <a:latin typeface="Aptos"/>
                <a:ea typeface="Arial"/>
                <a:cs typeface="Arial"/>
              </a:rPr>
              <a:t>BZDs are approved by the US Food and Drug Administration (FDA) to manage a wide range of conditions, including acute conditions (</a:t>
            </a:r>
            <a:r>
              <a:rPr lang="en-US" sz="2000" dirty="0" err="1">
                <a:latin typeface="Aptos"/>
                <a:ea typeface="Arial"/>
                <a:cs typeface="Arial"/>
              </a:rPr>
              <a:t>eg</a:t>
            </a:r>
            <a:r>
              <a:rPr lang="en-US" sz="2000" dirty="0">
                <a:latin typeface="Aptos"/>
                <a:ea typeface="Arial"/>
                <a:cs typeface="Arial"/>
              </a:rPr>
              <a:t>, panic and acute anxiety, alcohol withdrawal, seizures) and common chronic conditions (</a:t>
            </a:r>
            <a:r>
              <a:rPr lang="en-US" sz="2000" dirty="0" err="1">
                <a:latin typeface="Aptos"/>
                <a:ea typeface="Arial"/>
                <a:cs typeface="Arial"/>
              </a:rPr>
              <a:t>eg</a:t>
            </a:r>
            <a:r>
              <a:rPr lang="en-US" sz="2000" dirty="0">
                <a:latin typeface="Aptos"/>
                <a:ea typeface="Arial"/>
                <a:cs typeface="Arial"/>
              </a:rPr>
              <a:t>, anxiety disorders, primary insomnia).</a:t>
            </a:r>
          </a:p>
          <a:p>
            <a:pPr marL="342900">
              <a:lnSpc>
                <a:spcPct val="150000"/>
              </a:lnSpc>
              <a:spcBef>
                <a:spcPts val="0"/>
              </a:spcBef>
              <a:buSzPts val="2270"/>
            </a:pPr>
            <a:r>
              <a:rPr lang="en-US" sz="2000" dirty="0">
                <a:latin typeface="Aptos"/>
                <a:cs typeface="Arial"/>
              </a:rPr>
              <a:t>Long-term BZD use is associated with increased risk of physical dependence and withdrawal and ongoing risk of adverse events such as falls, motor vehicle accidents, and cognitive impairment.</a:t>
            </a:r>
            <a:endParaRPr lang="en-US" sz="2000" dirty="0"/>
          </a:p>
        </p:txBody>
      </p:sp>
      <p:sp>
        <p:nvSpPr>
          <p:cNvPr id="132" name="Google Shape;132;p2">
            <a:extLst>
              <a:ext uri="{FF2B5EF4-FFF2-40B4-BE49-F238E27FC236}">
                <a16:creationId xmlns:a16="http://schemas.microsoft.com/office/drawing/2014/main" id="{4BDC0ED3-F458-9D9C-ADA7-5F00F8E99F14}"/>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600"/>
              </a:spcAft>
              <a:buSzPts val="1200"/>
              <a:buNone/>
            </a:pPr>
            <a:fld id="{00000000-1234-1234-1234-123412341234}" type="slidenum">
              <a:rPr lang="en-US"/>
              <a:t>7</a:t>
            </a:fld>
            <a:endParaRPr/>
          </a:p>
        </p:txBody>
      </p:sp>
      <p:pic>
        <p:nvPicPr>
          <p:cNvPr id="6" name="Picture 5" descr="Lotus flower blossoming in sunlight">
            <a:extLst>
              <a:ext uri="{FF2B5EF4-FFF2-40B4-BE49-F238E27FC236}">
                <a16:creationId xmlns:a16="http://schemas.microsoft.com/office/drawing/2014/main" id="{A94B0023-F4A6-C242-0EC1-0FDA021464AB}"/>
              </a:ext>
            </a:extLst>
          </p:cNvPr>
          <p:cNvPicPr>
            <a:picLocks noChangeAspect="1"/>
          </p:cNvPicPr>
          <p:nvPr/>
        </p:nvPicPr>
        <p:blipFill>
          <a:blip r:embed="rId3"/>
          <a:stretch>
            <a:fillRect/>
          </a:stretch>
        </p:blipFill>
        <p:spPr>
          <a:xfrm>
            <a:off x="6872747" y="1620212"/>
            <a:ext cx="5093111" cy="4190651"/>
          </a:xfrm>
          <a:prstGeom prst="rect">
            <a:avLst/>
          </a:prstGeom>
        </p:spPr>
      </p:pic>
    </p:spTree>
    <p:extLst>
      <p:ext uri="{BB962C8B-B14F-4D97-AF65-F5344CB8AC3E}">
        <p14:creationId xmlns:p14="http://schemas.microsoft.com/office/powerpoint/2010/main" val="2489380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496A9220-1DA2-BBCD-4C90-4CAC5563A1DB}"/>
            </a:ext>
          </a:extLst>
        </p:cNvPr>
        <p:cNvGrpSpPr/>
        <p:nvPr/>
      </p:nvGrpSpPr>
      <p:grpSpPr>
        <a:xfrm>
          <a:off x="0" y="0"/>
          <a:ext cx="0" cy="0"/>
          <a:chOff x="0" y="0"/>
          <a:chExt cx="0" cy="0"/>
        </a:xfrm>
      </p:grpSpPr>
      <p:sp>
        <p:nvSpPr>
          <p:cNvPr id="130" name="Google Shape;130;p2">
            <a:extLst>
              <a:ext uri="{FF2B5EF4-FFF2-40B4-BE49-F238E27FC236}">
                <a16:creationId xmlns:a16="http://schemas.microsoft.com/office/drawing/2014/main" id="{DF6A9D3D-DADA-B253-1E7D-5375F4CB3F31}"/>
              </a:ext>
            </a:extLst>
          </p:cNvPr>
          <p:cNvSpPr txBox="1">
            <a:spLocks noGrp="1"/>
          </p:cNvSpPr>
          <p:nvPr>
            <p:ph type="title"/>
          </p:nvPr>
        </p:nvSpPr>
        <p:spPr>
          <a:xfrm>
            <a:off x="609600" y="274638"/>
            <a:ext cx="10972800" cy="88914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alibri"/>
              <a:buNone/>
            </a:pPr>
            <a:r>
              <a:rPr lang="en-US" b="1">
                <a:solidFill>
                  <a:schemeClr val="dk2"/>
                </a:solidFill>
                <a:latin typeface="Calibri" panose="020F0502020204030204" pitchFamily="34" charset="0"/>
                <a:ea typeface="Calibri" panose="020F0502020204030204" pitchFamily="34" charset="0"/>
                <a:cs typeface="Calibri" panose="020F0502020204030204" pitchFamily="34" charset="0"/>
                <a:sym typeface="Arial"/>
              </a:rPr>
              <a:t>Rationale for Tapering Guideline</a:t>
            </a:r>
            <a:endParaRPr b="1">
              <a:solidFill>
                <a:schemeClr val="dk2"/>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1" name="Google Shape;131;p2">
            <a:extLst>
              <a:ext uri="{FF2B5EF4-FFF2-40B4-BE49-F238E27FC236}">
                <a16:creationId xmlns:a16="http://schemas.microsoft.com/office/drawing/2014/main" id="{598391F0-069F-6ACC-2CC4-E0A7407724D6}"/>
              </a:ext>
            </a:extLst>
          </p:cNvPr>
          <p:cNvSpPr txBox="1">
            <a:spLocks noGrp="1"/>
          </p:cNvSpPr>
          <p:nvPr>
            <p:ph type="body" idx="1"/>
          </p:nvPr>
        </p:nvSpPr>
        <p:spPr>
          <a:xfrm>
            <a:off x="609600" y="1255659"/>
            <a:ext cx="10972800" cy="4870505"/>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SzPts val="2270"/>
            </a:pPr>
            <a:r>
              <a:rPr lang="en-US" sz="2400" dirty="0">
                <a:latin typeface="Arial"/>
                <a:ea typeface="Arial"/>
                <a:cs typeface="Arial"/>
              </a:rPr>
              <a:t>Clinicians are asking for guidance</a:t>
            </a:r>
          </a:p>
          <a:p>
            <a:pPr marL="342900">
              <a:lnSpc>
                <a:spcPct val="150000"/>
              </a:lnSpc>
              <a:spcBef>
                <a:spcPts val="0"/>
              </a:spcBef>
              <a:buSzPts val="2270"/>
            </a:pPr>
            <a:r>
              <a:rPr lang="en-US" sz="2400" dirty="0">
                <a:latin typeface="Arial"/>
                <a:ea typeface="Arial"/>
                <a:cs typeface="Arial"/>
              </a:rPr>
              <a:t>Patients are reporting a desire for better treatment</a:t>
            </a:r>
          </a:p>
          <a:p>
            <a:pPr marL="342900">
              <a:lnSpc>
                <a:spcPct val="150000"/>
              </a:lnSpc>
              <a:spcBef>
                <a:spcPts val="0"/>
              </a:spcBef>
              <a:buSzPts val="2270"/>
            </a:pPr>
            <a:r>
              <a:rPr lang="en-US" sz="2400" dirty="0">
                <a:latin typeface="Arial"/>
                <a:ea typeface="Arial"/>
                <a:cs typeface="Arial"/>
              </a:rPr>
              <a:t>In 2020, A Black Box Warning was placed on benzodiazepines, due to the risk of serious problems while on the medication and the risk of serious withdrawal symptoms that can last months when discontinued abruptly</a:t>
            </a:r>
          </a:p>
          <a:p>
            <a:pPr marL="342900">
              <a:lnSpc>
                <a:spcPct val="150000"/>
              </a:lnSpc>
              <a:spcBef>
                <a:spcPts val="0"/>
              </a:spcBef>
              <a:buSzPts val="2270"/>
            </a:pPr>
            <a:endParaRPr lang="en-US" sz="2400" dirty="0">
              <a:latin typeface="Arial"/>
              <a:ea typeface="Arial"/>
              <a:cs typeface="Arial"/>
            </a:endParaRPr>
          </a:p>
        </p:txBody>
      </p:sp>
      <p:sp>
        <p:nvSpPr>
          <p:cNvPr id="132" name="Google Shape;132;p2">
            <a:extLst>
              <a:ext uri="{FF2B5EF4-FFF2-40B4-BE49-F238E27FC236}">
                <a16:creationId xmlns:a16="http://schemas.microsoft.com/office/drawing/2014/main" id="{5E8D0BFA-F5F5-679C-5212-6C6A33CBDFDF}"/>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600"/>
              </a:spcAft>
              <a:buSzPts val="1200"/>
              <a:buNone/>
            </a:pPr>
            <a:fld id="{00000000-1234-1234-1234-123412341234}" type="slidenum">
              <a:rPr lang="en-US"/>
              <a:t>8</a:t>
            </a:fld>
            <a:endParaRPr/>
          </a:p>
        </p:txBody>
      </p:sp>
    </p:spTree>
    <p:extLst>
      <p:ext uri="{BB962C8B-B14F-4D97-AF65-F5344CB8AC3E}">
        <p14:creationId xmlns:p14="http://schemas.microsoft.com/office/powerpoint/2010/main" val="1813974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559512A8-42AF-F97B-FAEB-9802FED4D44A}"/>
            </a:ext>
          </a:extLst>
        </p:cNvPr>
        <p:cNvGrpSpPr/>
        <p:nvPr/>
      </p:nvGrpSpPr>
      <p:grpSpPr>
        <a:xfrm>
          <a:off x="0" y="0"/>
          <a:ext cx="0" cy="0"/>
          <a:chOff x="0" y="0"/>
          <a:chExt cx="0" cy="0"/>
        </a:xfrm>
      </p:grpSpPr>
      <p:sp>
        <p:nvSpPr>
          <p:cNvPr id="130" name="Google Shape;130;p2">
            <a:extLst>
              <a:ext uri="{FF2B5EF4-FFF2-40B4-BE49-F238E27FC236}">
                <a16:creationId xmlns:a16="http://schemas.microsoft.com/office/drawing/2014/main" id="{78687A47-897E-6C8F-3F92-260F8FAA1A99}"/>
              </a:ext>
            </a:extLst>
          </p:cNvPr>
          <p:cNvSpPr txBox="1">
            <a:spLocks noGrp="1"/>
          </p:cNvSpPr>
          <p:nvPr>
            <p:ph type="title"/>
          </p:nvPr>
        </p:nvSpPr>
        <p:spPr>
          <a:xfrm>
            <a:off x="609600" y="274638"/>
            <a:ext cx="10972800" cy="88914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600"/>
              <a:buFont typeface="Calibri"/>
              <a:buNone/>
            </a:pPr>
            <a:r>
              <a:rPr lang="en-US" b="1" dirty="0">
                <a:solidFill>
                  <a:schemeClr val="dk2"/>
                </a:solidFill>
                <a:latin typeface="Calibri" panose="020F0502020204030204" pitchFamily="34" charset="0"/>
                <a:ea typeface="Calibri" panose="020F0502020204030204" pitchFamily="34" charset="0"/>
                <a:cs typeface="Calibri" panose="020F0502020204030204" pitchFamily="34" charset="0"/>
                <a:sym typeface="Arial"/>
              </a:rPr>
              <a:t>Avoiding Misapplication</a:t>
            </a:r>
            <a:endParaRPr b="1" dirty="0">
              <a:solidFill>
                <a:schemeClr val="dk2"/>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31" name="Google Shape;131;p2">
            <a:extLst>
              <a:ext uri="{FF2B5EF4-FFF2-40B4-BE49-F238E27FC236}">
                <a16:creationId xmlns:a16="http://schemas.microsoft.com/office/drawing/2014/main" id="{91E21C3D-DD10-853C-CD62-AFE920010833}"/>
              </a:ext>
            </a:extLst>
          </p:cNvPr>
          <p:cNvSpPr txBox="1">
            <a:spLocks noGrp="1"/>
          </p:cNvSpPr>
          <p:nvPr>
            <p:ph type="body" idx="1"/>
          </p:nvPr>
        </p:nvSpPr>
        <p:spPr>
          <a:xfrm>
            <a:off x="609600" y="1255659"/>
            <a:ext cx="6184490" cy="4220909"/>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SzPts val="2270"/>
            </a:pPr>
            <a:r>
              <a:rPr lang="en-US" sz="1800" dirty="0">
                <a:latin typeface="Arial"/>
                <a:ea typeface="Arial"/>
                <a:cs typeface="Arial"/>
              </a:rPr>
              <a:t>As observed with the 2016 CDC Guideline for Prescribing Opioids for Chronic Pain, clinical practice guidelines can have </a:t>
            </a:r>
            <a:r>
              <a:rPr lang="en-US" sz="1800" i="1" dirty="0">
                <a:latin typeface="Arial"/>
                <a:ea typeface="Arial"/>
                <a:cs typeface="Arial"/>
              </a:rPr>
              <a:t>unintended consequences</a:t>
            </a:r>
          </a:p>
          <a:p>
            <a:pPr marL="342900">
              <a:lnSpc>
                <a:spcPct val="150000"/>
              </a:lnSpc>
              <a:spcBef>
                <a:spcPts val="0"/>
              </a:spcBef>
              <a:buSzPts val="2270"/>
            </a:pPr>
            <a:r>
              <a:rPr lang="en-US" sz="1800" dirty="0">
                <a:latin typeface="Arial"/>
                <a:ea typeface="Arial"/>
                <a:cs typeface="Arial"/>
              </a:rPr>
              <a:t>Rapid BZD discontinuation or dose reduction can cause life-threatening withdrawal symptoms (e.g., seizures, delirium) and destabilization of mental health conditions</a:t>
            </a:r>
          </a:p>
          <a:p>
            <a:pPr marL="342900">
              <a:lnSpc>
                <a:spcPct val="150000"/>
              </a:lnSpc>
              <a:spcBef>
                <a:spcPts val="0"/>
              </a:spcBef>
              <a:buSzPts val="2270"/>
            </a:pPr>
            <a:endParaRPr lang="en-US" sz="1800" b="1" dirty="0">
              <a:solidFill>
                <a:srgbClr val="FF0000"/>
              </a:solidFill>
              <a:latin typeface="Arial"/>
              <a:ea typeface="Arial"/>
              <a:cs typeface="Arial"/>
            </a:endParaRPr>
          </a:p>
          <a:p>
            <a:pPr marL="342900">
              <a:lnSpc>
                <a:spcPct val="150000"/>
              </a:lnSpc>
              <a:spcBef>
                <a:spcPts val="0"/>
              </a:spcBef>
              <a:buSzPts val="2270"/>
            </a:pPr>
            <a:r>
              <a:rPr lang="en-US" sz="1800" b="1" dirty="0">
                <a:solidFill>
                  <a:srgbClr val="FF0000"/>
                </a:solidFill>
                <a:latin typeface="Arial"/>
                <a:ea typeface="Arial"/>
                <a:cs typeface="Arial"/>
              </a:rPr>
              <a:t>BZDs should not be discontinued abruptly in patients who are likely to have developed physical dependence.</a:t>
            </a:r>
          </a:p>
        </p:txBody>
      </p:sp>
      <p:sp>
        <p:nvSpPr>
          <p:cNvPr id="132" name="Google Shape;132;p2">
            <a:extLst>
              <a:ext uri="{FF2B5EF4-FFF2-40B4-BE49-F238E27FC236}">
                <a16:creationId xmlns:a16="http://schemas.microsoft.com/office/drawing/2014/main" id="{3D249BBE-686B-06F1-E215-D117DE050CCF}"/>
              </a:ext>
            </a:extLst>
          </p:cNvPr>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0"/>
              </a:spcBef>
              <a:spcAft>
                <a:spcPts val="600"/>
              </a:spcAft>
              <a:buSzPts val="1200"/>
              <a:buNone/>
            </a:pPr>
            <a:fld id="{00000000-1234-1234-1234-123412341234}" type="slidenum">
              <a:rPr lang="en-US"/>
              <a:t>9</a:t>
            </a:fld>
            <a:endParaRPr/>
          </a:p>
        </p:txBody>
      </p:sp>
      <p:sp>
        <p:nvSpPr>
          <p:cNvPr id="4" name="AutoShape 2">
            <a:extLst>
              <a:ext uri="{FF2B5EF4-FFF2-40B4-BE49-F238E27FC236}">
                <a16:creationId xmlns:a16="http://schemas.microsoft.com/office/drawing/2014/main" id="{EC19B5C6-ABE9-EFE7-CA0C-C734215839FD}"/>
              </a:ext>
            </a:extLst>
          </p:cNvPr>
          <p:cNvSpPr>
            <a:spLocks noChangeAspect="1" noChangeArrowheads="1"/>
          </p:cNvSpPr>
          <p:nvPr/>
        </p:nvSpPr>
        <p:spPr bwMode="auto">
          <a:xfrm>
            <a:off x="9266903" y="63946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42C6C826-1F0F-B2E5-E34A-0B8EC0323127}"/>
              </a:ext>
            </a:extLst>
          </p:cNvPr>
          <p:cNvPicPr>
            <a:picLocks noChangeAspect="1"/>
          </p:cNvPicPr>
          <p:nvPr/>
        </p:nvPicPr>
        <p:blipFill>
          <a:blip r:embed="rId3"/>
          <a:stretch>
            <a:fillRect/>
          </a:stretch>
        </p:blipFill>
        <p:spPr>
          <a:xfrm>
            <a:off x="7251532" y="1255659"/>
            <a:ext cx="4030741" cy="4040572"/>
          </a:xfrm>
          <a:prstGeom prst="rect">
            <a:avLst/>
          </a:prstGeom>
        </p:spPr>
      </p:pic>
    </p:spTree>
    <p:extLst>
      <p:ext uri="{BB962C8B-B14F-4D97-AF65-F5344CB8AC3E}">
        <p14:creationId xmlns:p14="http://schemas.microsoft.com/office/powerpoint/2010/main" val="1072789295"/>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B023B8D67A574EBCC7DDF0B0D91BA2" ma:contentTypeVersion="19" ma:contentTypeDescription="Create a new document." ma:contentTypeScope="" ma:versionID="5eb41108697f67c4bdb30fc65d303527">
  <xsd:schema xmlns:xsd="http://www.w3.org/2001/XMLSchema" xmlns:xs="http://www.w3.org/2001/XMLSchema" xmlns:p="http://schemas.microsoft.com/office/2006/metadata/properties" xmlns:ns2="0bc9a926-2197-4a96-8000-49f81d203384" xmlns:ns3="1e15638f-44b9-4043-a023-488fa957b83f" targetNamespace="http://schemas.microsoft.com/office/2006/metadata/properties" ma:root="true" ma:fieldsID="ba5792bb10e353093e763e5673e3a2f0" ns2:_="" ns3:_="">
    <xsd:import namespace="0bc9a926-2197-4a96-8000-49f81d203384"/>
    <xsd:import namespace="1e15638f-44b9-4043-a023-488fa957b83f"/>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EventHashCode" minOccurs="0"/>
                <xsd:element ref="ns3:MediaServiceGenerationTime" minOccurs="0"/>
                <xsd:element ref="ns3:MediaServiceOCR"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c9a926-2197-4a96-8000-49f81d20338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2717aba-7112-4b53-a2a5-3b786a11d41f}" ma:internalName="TaxCatchAll" ma:showField="CatchAllData" ma:web="0bc9a926-2197-4a96-8000-49f81d20338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e15638f-44b9-4043-a023-488fa957b83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98c38a4-dfa4-4009-a8d4-cedf668db4c6"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e15638f-44b9-4043-a023-488fa957b83f">
      <Terms xmlns="http://schemas.microsoft.com/office/infopath/2007/PartnerControls"/>
    </lcf76f155ced4ddcb4097134ff3c332f>
    <TaxCatchAll xmlns="0bc9a926-2197-4a96-8000-49f81d203384" xsi:nil="true"/>
  </documentManagement>
</p:properties>
</file>

<file path=customXml/itemProps1.xml><?xml version="1.0" encoding="utf-8"?>
<ds:datastoreItem xmlns:ds="http://schemas.openxmlformats.org/officeDocument/2006/customXml" ds:itemID="{46A40F07-96C8-467C-B57A-5EF1EDB9F013}"/>
</file>

<file path=customXml/itemProps2.xml><?xml version="1.0" encoding="utf-8"?>
<ds:datastoreItem xmlns:ds="http://schemas.openxmlformats.org/officeDocument/2006/customXml" ds:itemID="{1E0B569D-453A-4178-8C72-115E35E11A10}"/>
</file>

<file path=customXml/itemProps3.xml><?xml version="1.0" encoding="utf-8"?>
<ds:datastoreItem xmlns:ds="http://schemas.openxmlformats.org/officeDocument/2006/customXml" ds:itemID="{91909D2A-6260-4F3D-B15C-76E70C837DDA}"/>
</file>

<file path=docProps/app.xml><?xml version="1.0" encoding="utf-8"?>
<Properties xmlns="http://schemas.openxmlformats.org/officeDocument/2006/extended-properties" xmlns:vt="http://schemas.openxmlformats.org/officeDocument/2006/docPropsVTypes">
  <TotalTime>184</TotalTime>
  <Words>4085</Words>
  <Application>Microsoft Office PowerPoint</Application>
  <PresentationFormat>Widescreen</PresentationFormat>
  <Paragraphs>404</Paragraphs>
  <Slides>53</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Aptos</vt:lpstr>
      <vt:lpstr>Arial</vt:lpstr>
      <vt:lpstr>Calibri</vt:lpstr>
      <vt:lpstr>Courier New</vt:lpstr>
      <vt:lpstr>Lato</vt:lpstr>
      <vt:lpstr>Lato Black</vt:lpstr>
      <vt:lpstr>Segoe UI</vt:lpstr>
      <vt:lpstr>Symbol</vt:lpstr>
      <vt:lpstr>Times New Roman</vt:lpstr>
      <vt:lpstr>Custom Design</vt:lpstr>
      <vt:lpstr>Safe Tapering of Benzodiazepines: Insights from the Joint Clinical Practice Guideline on Benzodiazepine Tapering</vt:lpstr>
      <vt:lpstr>Presenters/Disclosures</vt:lpstr>
      <vt:lpstr>Attribution</vt:lpstr>
      <vt:lpstr>Learning Objectives</vt:lpstr>
      <vt:lpstr>Audience Poll</vt:lpstr>
      <vt:lpstr>Audience Poll</vt:lpstr>
      <vt:lpstr>Benzodiazepine Use in the U.S.</vt:lpstr>
      <vt:lpstr>Rationale for Tapering Guideline</vt:lpstr>
      <vt:lpstr>Avoiding Misapplication</vt:lpstr>
      <vt:lpstr>Joint Clinical Practice Guideline on Benzodiazepine Tapering</vt:lpstr>
      <vt:lpstr>Partner Organizations</vt:lpstr>
      <vt:lpstr>PowerPoint Presentation</vt:lpstr>
      <vt:lpstr>Potential Risks of Discontinuation</vt:lpstr>
      <vt:lpstr>Potential Risks of Discontinuation</vt:lpstr>
      <vt:lpstr>Partnering with Patients</vt:lpstr>
      <vt:lpstr>Recommendation for Partnering with Patients</vt:lpstr>
      <vt:lpstr>Recommendations for Considerations for Tapering Benzodiazepines</vt:lpstr>
      <vt:lpstr>Potential Benefits and Risks of Continued BZD Use and BZD Tapering </vt:lpstr>
      <vt:lpstr>Risk for Clinically Significant BZD Withdrawal</vt:lpstr>
      <vt:lpstr>PowerPoint Presentation</vt:lpstr>
      <vt:lpstr>Physical Dependence vs Substance Use Disorder</vt:lpstr>
      <vt:lpstr>Recommendations for Considerations for Tapering Benzodiazepines</vt:lpstr>
      <vt:lpstr>Recommendations for Considerations for Tapering Benzodiazepines</vt:lpstr>
      <vt:lpstr>PowerPoint Presentation</vt:lpstr>
      <vt:lpstr>Group Discussion</vt:lpstr>
      <vt:lpstr>Recommendations for the Tapering Process</vt:lpstr>
      <vt:lpstr>Recommendations for the Tapering Process</vt:lpstr>
      <vt:lpstr>Recommendations for the Tapering Process</vt:lpstr>
      <vt:lpstr>Recommendations for the Tapering Process</vt:lpstr>
      <vt:lpstr>Recommendations for Adjunctive Interventions</vt:lpstr>
      <vt:lpstr>Group Discussion</vt:lpstr>
      <vt:lpstr>Recommendations for Management of Severe or Complicated Withdrawal</vt:lpstr>
      <vt:lpstr>Recommendations for Management of Severe or Complicated Withdrawal</vt:lpstr>
      <vt:lpstr>Other Population Considerations</vt:lpstr>
      <vt:lpstr>Recommendations for Patients Co-Prescribed BZD and Opioids</vt:lpstr>
      <vt:lpstr>Implementation Considerations for Patients Co-Prescribed BZD and Opioids</vt:lpstr>
      <vt:lpstr>Recommendations for Patients with BZD or Other Substance Use Disorder</vt:lpstr>
      <vt:lpstr>Recommendations for Patients with BZD or Other Substance Use Disorder</vt:lpstr>
      <vt:lpstr>Recommendations for Patients with BZD or Other Substance Use Disorder</vt:lpstr>
      <vt:lpstr>Recommendations for Patients with BZD or Other Substance Use Disorder</vt:lpstr>
      <vt:lpstr>Group Discussion</vt:lpstr>
      <vt:lpstr>Recommendations for Patients with Co-Occurring Psychiatric Disorders</vt:lpstr>
      <vt:lpstr>Recommendations for Patients with Co-Occurring Psychiatric Disorders</vt:lpstr>
      <vt:lpstr>Recommendations for Patients with Co-Occurring Psychiatric Disorders</vt:lpstr>
      <vt:lpstr>Group Discussion</vt:lpstr>
      <vt:lpstr>Older Adults</vt:lpstr>
      <vt:lpstr>Recommendation for Older Adults</vt:lpstr>
      <vt:lpstr>Patients who are Pregnant or Lactating</vt:lpstr>
      <vt:lpstr>Recommendations for Patients who are Pregnant or Lactating</vt:lpstr>
      <vt:lpstr>Recommendations for Patients who are Pregnant or Lactating</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Maureen Boyle</dc:creator>
  <cp:lastModifiedBy>Barbara Schott</cp:lastModifiedBy>
  <cp:revision>6</cp:revision>
  <dcterms:created xsi:type="dcterms:W3CDTF">2024-01-24T14:27:59Z</dcterms:created>
  <dcterms:modified xsi:type="dcterms:W3CDTF">2025-06-02T18:41:12Z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0x01010032B023B8D67A574EBCC7DDF0B0D91BA2</vt:lpwstr>
  </property>
  <property fmtid="{D5CDD505-2E9C-101B-9397-08002B2CF9AE}" pid="3" name="MediaServiceImageTags">
    <vt:lpwstr/>
  </property>
</Properties>
</file>