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drawings/drawing3.xml" ContentType="application/vnd.openxmlformats-officedocument.drawingml.chartshapes+xml"/>
  <Override PartName="/ppt/drawings/drawing4.xml" ContentType="application/vnd.openxmlformats-officedocument.drawingml.chartshapes+xml"/>
  <Override PartName="/ppt/drawings/drawing5.xml" ContentType="application/vnd.openxmlformats-officedocument.drawingml.chartshapes+xml"/>
  <Override PartName="/ppt/drawings/drawing6.xml" ContentType="application/vnd.openxmlformats-officedocument.drawingml.chartshapes+xml"/>
  <Override PartName="/ppt/drawings/drawing7.xml" ContentType="application/vnd.openxmlformats-officedocument.drawingml.chartshapes+xml"/>
  <Override PartName="/ppt/drawings/drawing1.xml" ContentType="application/vnd.openxmlformats-officedocument.drawingml.chartshapes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colors9.xml" ContentType="application/vnd.ms-office.chartcolorstyle+xml"/>
  <Override PartName="/ppt/charts/style10.xml" ContentType="application/vnd.ms-office.chartstyle+xml"/>
  <Override PartName="/ppt/charts/colors5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olors10.xml" ContentType="application/vnd.ms-office.chartcolorstyle+xml"/>
  <Override PartName="/ppt/charts/chart14.xml" ContentType="application/vnd.openxmlformats-officedocument.drawingml.chart+xml"/>
  <Override PartName="/ppt/charts/style9.xml" ContentType="application/vnd.ms-office.chartstyle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theme/themeOverride1.xml" ContentType="application/vnd.openxmlformats-officedocument.themeOverrid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2.xml" ContentType="application/vnd.openxmlformats-officedocument.themeOverr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charts/chart10.xml" ContentType="application/vnd.openxmlformats-officedocument.drawingml.char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68" r:id="rId3"/>
    <p:sldId id="271" r:id="rId4"/>
    <p:sldId id="294" r:id="rId5"/>
    <p:sldId id="295" r:id="rId6"/>
    <p:sldId id="296" r:id="rId7"/>
    <p:sldId id="313" r:id="rId8"/>
    <p:sldId id="314" r:id="rId9"/>
    <p:sldId id="297" r:id="rId10"/>
    <p:sldId id="298" r:id="rId11"/>
    <p:sldId id="299" r:id="rId12"/>
    <p:sldId id="315" r:id="rId13"/>
    <p:sldId id="300" r:id="rId14"/>
    <p:sldId id="301" r:id="rId15"/>
    <p:sldId id="302" r:id="rId16"/>
    <p:sldId id="316" r:id="rId17"/>
    <p:sldId id="303" r:id="rId18"/>
    <p:sldId id="304" r:id="rId19"/>
    <p:sldId id="305" r:id="rId20"/>
    <p:sldId id="306" r:id="rId21"/>
    <p:sldId id="317" r:id="rId22"/>
    <p:sldId id="318" r:id="rId23"/>
    <p:sldId id="307" r:id="rId24"/>
    <p:sldId id="319" r:id="rId25"/>
    <p:sldId id="309" r:id="rId26"/>
    <p:sldId id="310" r:id="rId27"/>
    <p:sldId id="31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6800"/>
    <a:srgbClr val="7BCCEB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8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tate.mt.ads\HHS\Shared\PHSD\CDPHP\EMS%20and%20Trauma%20Section\Epi-Data%20Team\_SUD%20and%20IP%20Epi\Presentations\DIOS_Pain%20Conf%20Presentation%20Chart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state.mt.ads\HHS\Shared\PHSD\CDPHP\EMS%20and%20Trauma%20Section\Epi-Data%20Team\_SUD%20and%20IP%20Epi\10-Year%20Drug%20Mortality%20Report\2014-2023%20Report\10%20Year%20Drug%20Mortality%20Report%202014-2023.xlsx" TargetMode="Externa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6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tate.mt.ads\HHS\Shared\PHSD\CDPHP\EMS%20and%20Trauma%20Section\Epi-Data%20Team\_SUD%20and%20IP%20Epi\10-Year%20Drug%20Mortality%20Report\2014-2023%20Report\10%20Year%20Drug%20Mortality%20Report%202014-2023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tate.mt.ads\HHS\Shared\PHSD\CDPHP\EMS%20and%20Trauma%20Section\Epi-Data%20Team\_SUD%20and%20IP%20Epi\10-Year%20Drug%20Mortality%20Report\2014-2023%20Report\10%20Year%20Drug%20Mortality%20Report%202014-2023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tate.mt.ads\HHS\Shared\PHSD\CDPHP\EMS%20and%20Trauma%20Section\Epi-Data%20Team\_SUD%20and%20IP%20Epi\Presentations\DIOS_Pain%20Conf%20Presentation%20Charts.xlsx" TargetMode="Externa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7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tate.mt.ads\HHS\Shared\PHSD\CDPHP\EMS%20and%20Trauma%20Section\Epi-Data%20Team\_SUD%20and%20IP%20Epi\10-Year%20Drug%20Mortality%20Report\2014-2023%20Report\10%20Year%20Drug%20Mortality%20Report%202014-2023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\\state.mt.ads\HHS\Shared\PHSD\CDPHP\EMS%20and%20Trauma%20Section\Epi-Data%20Team\_SUD%20and%20IP%20Epi\10-Year%20Drug%20Mortality%20Report\2014-2023%20Report\10%20Year%20Drug%20Mortality%20Report%202014-2023.xlsx" TargetMode="External"/><Relationship Id="rId1" Type="http://schemas.openxmlformats.org/officeDocument/2006/relationships/themeOverride" Target="../theme/themeOverride1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file:///\\state.mt.ads\HHS\Shared\PHSD\CDPHP\EMS%20and%20Trauma%20Section\Epi-Data%20Team\_Surveillance%20Data%20Sources\MPDR_PDMP\Analysis%20files\2021-2023\Findings_2021_2023_SB%20edit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tate.mt.ads\HHS\Shared\PHSD\CDPHP\EMS%20and%20Trauma%20Section\Epi-Data%20Team\_SUD%20and%20IP%20Epi\Presentations\DIOS_Pain%20Conf%20Presentation%20Chart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tate.mt.ads\HHS\Shared\PHSD\CDPHP\EMS%20and%20Trauma%20Section\Epi-Data%20Team\_SUD%20and%20IP%20Epi\Presentations\DIOS_Pain%20Conf%20Presentation%20Charts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tate.mt.ads\HHS\Shared\PHSD\CDPHP\EMS%20and%20Trauma%20Section\Epi-Data%20Team\_SUD%20and%20IP%20Epi\Presentations\DIOS_Pain%20Conf%20Presentation%20Charts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mtgov.sharepoint.com/sites/HHSCollaboration/PHSD/CDPHPB/EMSTS/OD2A/Shared%20Documents/PHI/Priority%20Population%20Tabl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state.mt.ads\HHS\Shared\PHSD\CDPHP\EMS%20and%20Trauma%20Section\Epi-Data%20Team\_SUD%20and%20IP%20Epi\Presentations\DIOS_Pain%20Conf%20Presentation%20Chart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state.mt.ads\HHS\Shared\PHSD\CDPHP\EMS%20and%20Trauma%20Section\Epi-Data%20Team\_SUD%20and%20IP%20Epi\Presentations\DIOS_Pain%20Conf%20Presentation%20Charts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state.mt.ads\HHS\Shared\PHSD\CDPHP\EMS%20and%20Trauma%20Section\Epi-Data%20Team\_SUD%20and%20IP%20Epi\Presentations\DIOS_Pain%20Conf%20Presentation%20Chart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state.mt.ads\HHS\Shared\PHSD\CDPHP\EMS%20and%20Trauma%20Section\Epi-Data%20Team\_SUD%20and%20IP%20Epi\Presentations\DIOS_Pain%20Conf%20Presentation%20Chart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303149606299212E-2"/>
          <c:y val="0.18083900226757368"/>
          <c:w val="0.67083314268759198"/>
          <c:h val="0.69882112950166941"/>
        </c:manualLayout>
      </c:layout>
      <c:lineChart>
        <c:grouping val="standard"/>
        <c:varyColors val="0"/>
        <c:ser>
          <c:idx val="0"/>
          <c:order val="0"/>
          <c:tx>
            <c:strRef>
              <c:f>'MHDD-state'!$A$3</c:f>
              <c:strCache>
                <c:ptCount val="1"/>
                <c:pt idx="0">
                  <c:v>ED visits-unintentional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dPt>
            <c:idx val="8"/>
            <c:marker>
              <c:symbol val="none"/>
            </c:marker>
            <c:bubble3D val="0"/>
            <c:spPr>
              <a:ln w="28575" cap="rnd">
                <a:solidFill>
                  <a:schemeClr val="tx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7F7F-4692-BA15-A08641584703}"/>
              </c:ext>
            </c:extLst>
          </c:dPt>
          <c:dLbls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14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F7F-4692-BA15-A086415847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'MHDD-state'!$B$2:$J$2</c:f>
              <c:strCach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</c:strCache>
            </c:strRef>
          </c:cat>
          <c:val>
            <c:numRef>
              <c:f>'MHDD-state'!$B$3:$J$3</c:f>
              <c:numCache>
                <c:formatCode>#,##0;\-#,##0</c:formatCode>
                <c:ptCount val="9"/>
                <c:pt idx="0">
                  <c:v>91.124626664352292</c:v>
                </c:pt>
                <c:pt idx="1">
                  <c:v>98.688945541051055</c:v>
                </c:pt>
                <c:pt idx="2">
                  <c:v>86.003827896674238</c:v>
                </c:pt>
                <c:pt idx="3">
                  <c:v>88.200123177021496</c:v>
                </c:pt>
                <c:pt idx="4">
                  <c:v>87.592878296859908</c:v>
                </c:pt>
                <c:pt idx="5">
                  <c:v>106.80609518821136</c:v>
                </c:pt>
                <c:pt idx="6">
                  <c:v>105.75991861853899</c:v>
                </c:pt>
                <c:pt idx="7">
                  <c:v>85.202027271692529</c:v>
                </c:pt>
                <c:pt idx="8" formatCode="General">
                  <c:v>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F7F-4692-BA15-A08641584703}"/>
            </c:ext>
          </c:extLst>
        </c:ser>
        <c:ser>
          <c:idx val="1"/>
          <c:order val="1"/>
          <c:tx>
            <c:strRef>
              <c:f>'MHDD-state'!$A$5</c:f>
              <c:strCache>
                <c:ptCount val="1"/>
                <c:pt idx="0">
                  <c:v>Hospitalizations-unintentional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Pt>
            <c:idx val="8"/>
            <c:marker>
              <c:symbol val="none"/>
            </c:marker>
            <c:bubble3D val="0"/>
            <c:spPr>
              <a:ln w="28575" cap="rnd">
                <a:solidFill>
                  <a:schemeClr val="accent6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7F7F-4692-BA15-A08641584703}"/>
              </c:ext>
            </c:extLst>
          </c:dPt>
          <c:dLbls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1400" b="1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602613857103046"/>
                      <c:h val="0.129712301587301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7F7F-4692-BA15-A086415847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'MHDD-state'!$B$2:$J$2</c:f>
              <c:strCach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</c:strCache>
            </c:strRef>
          </c:cat>
          <c:val>
            <c:numRef>
              <c:f>'MHDD-state'!$B$5:$J$5</c:f>
              <c:numCache>
                <c:formatCode>#,##0;\-#,##0</c:formatCode>
                <c:ptCount val="9"/>
                <c:pt idx="0">
                  <c:v>36.87628968603746</c:v>
                </c:pt>
                <c:pt idx="1">
                  <c:v>35.744427310198546</c:v>
                </c:pt>
                <c:pt idx="2">
                  <c:v>36.809519941281522</c:v>
                </c:pt>
                <c:pt idx="3">
                  <c:v>35.622651025123126</c:v>
                </c:pt>
                <c:pt idx="4">
                  <c:v>31.844206591338857</c:v>
                </c:pt>
                <c:pt idx="5">
                  <c:v>29.236816118747353</c:v>
                </c:pt>
                <c:pt idx="6">
                  <c:v>26.244287137143253</c:v>
                </c:pt>
                <c:pt idx="7">
                  <c:v>21.376501518568759</c:v>
                </c:pt>
                <c:pt idx="8" formatCode="General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F7F-4692-BA15-A086415847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0830416"/>
        <c:axId val="490833296"/>
      </c:lineChart>
      <c:catAx>
        <c:axId val="49083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0833296"/>
        <c:crosses val="autoZero"/>
        <c:auto val="1"/>
        <c:lblAlgn val="ctr"/>
        <c:lblOffset val="100"/>
        <c:noMultiLvlLbl val="0"/>
      </c:catAx>
      <c:valAx>
        <c:axId val="490833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;\-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0830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882515216413139E-2"/>
          <c:y val="0.13771714756561346"/>
          <c:w val="0.77969150494641737"/>
          <c:h val="0.76418069292141177"/>
        </c:manualLayout>
      </c:layout>
      <c:lineChart>
        <c:grouping val="standard"/>
        <c:varyColors val="0"/>
        <c:ser>
          <c:idx val="0"/>
          <c:order val="0"/>
          <c:tx>
            <c:strRef>
              <c:f>'CHART US v MT'!$A$2</c:f>
              <c:strCache>
                <c:ptCount val="1"/>
                <c:pt idx="0">
                  <c:v>US - Overall</c:v>
                </c:pt>
              </c:strCache>
            </c:strRef>
          </c:tx>
          <c:spPr>
            <a:ln w="34925" cap="rnd">
              <a:solidFill>
                <a:schemeClr val="bg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3FC-444A-9DDA-468963E7D42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3FC-444A-9DDA-468963E7D42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3FC-444A-9DDA-468963E7D42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3FC-444A-9DDA-468963E7D42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3FC-444A-9DDA-468963E7D42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3FC-444A-9DDA-468963E7D427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3FC-444A-9DDA-468963E7D427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3FC-444A-9DDA-468963E7D427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3FC-444A-9DDA-468963E7D427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1400" b="1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3FC-444A-9DDA-468963E7D4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'CHART US v MT'!$B$1:$K$1</c:f>
              <c:numCache>
                <c:formatCode>\'yy</c:formatCode>
                <c:ptCount val="10"/>
                <c:pt idx="0">
                  <c:v>41640</c:v>
                </c:pt>
                <c:pt idx="1">
                  <c:v>42005</c:v>
                </c:pt>
                <c:pt idx="2">
                  <c:v>42370</c:v>
                </c:pt>
                <c:pt idx="3">
                  <c:v>42736</c:v>
                </c:pt>
                <c:pt idx="4">
                  <c:v>43101</c:v>
                </c:pt>
                <c:pt idx="5">
                  <c:v>43466</c:v>
                </c:pt>
                <c:pt idx="6">
                  <c:v>43831</c:v>
                </c:pt>
                <c:pt idx="7">
                  <c:v>44197</c:v>
                </c:pt>
                <c:pt idx="8">
                  <c:v>44562</c:v>
                </c:pt>
                <c:pt idx="9">
                  <c:v>44927</c:v>
                </c:pt>
              </c:numCache>
            </c:numRef>
          </c:cat>
          <c:val>
            <c:numRef>
              <c:f>'CHART US v MT'!$B$2:$K$2</c:f>
              <c:numCache>
                <c:formatCode>General</c:formatCode>
                <c:ptCount val="10"/>
                <c:pt idx="0">
                  <c:v>14.7</c:v>
                </c:pt>
                <c:pt idx="1">
                  <c:v>16.3</c:v>
                </c:pt>
                <c:pt idx="2">
                  <c:v>19.8</c:v>
                </c:pt>
                <c:pt idx="3">
                  <c:v>21.7</c:v>
                </c:pt>
                <c:pt idx="4">
                  <c:v>20.7</c:v>
                </c:pt>
                <c:pt idx="5">
                  <c:v>21.6</c:v>
                </c:pt>
                <c:pt idx="6">
                  <c:v>28.3</c:v>
                </c:pt>
                <c:pt idx="7">
                  <c:v>32.4</c:v>
                </c:pt>
                <c:pt idx="8">
                  <c:v>32.6</c:v>
                </c:pt>
                <c:pt idx="9">
                  <c:v>31.5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83FC-444A-9DDA-468963E7D427}"/>
            </c:ext>
          </c:extLst>
        </c:ser>
        <c:ser>
          <c:idx val="1"/>
          <c:order val="1"/>
          <c:tx>
            <c:strRef>
              <c:f>'CHART US v MT'!$A$3</c:f>
              <c:strCache>
                <c:ptCount val="1"/>
                <c:pt idx="0">
                  <c:v>US - Opioid</c:v>
                </c:pt>
              </c:strCache>
            </c:strRef>
          </c:tx>
          <c:spPr>
            <a:ln w="34925" cap="rnd">
              <a:solidFill>
                <a:schemeClr val="bg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3FC-444A-9DDA-468963E7D42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3FC-444A-9DDA-468963E7D42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3FC-444A-9DDA-468963E7D42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3FC-444A-9DDA-468963E7D42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3FC-444A-9DDA-468963E7D42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3FC-444A-9DDA-468963E7D427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3FC-444A-9DDA-468963E7D427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3FC-444A-9DDA-468963E7D427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3FC-444A-9DDA-468963E7D427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14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83FC-444A-9DDA-468963E7D4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'CHART US v MT'!$B$1:$K$1</c:f>
              <c:numCache>
                <c:formatCode>\'yy</c:formatCode>
                <c:ptCount val="10"/>
                <c:pt idx="0">
                  <c:v>41640</c:v>
                </c:pt>
                <c:pt idx="1">
                  <c:v>42005</c:v>
                </c:pt>
                <c:pt idx="2">
                  <c:v>42370</c:v>
                </c:pt>
                <c:pt idx="3">
                  <c:v>42736</c:v>
                </c:pt>
                <c:pt idx="4">
                  <c:v>43101</c:v>
                </c:pt>
                <c:pt idx="5">
                  <c:v>43466</c:v>
                </c:pt>
                <c:pt idx="6">
                  <c:v>43831</c:v>
                </c:pt>
                <c:pt idx="7">
                  <c:v>44197</c:v>
                </c:pt>
                <c:pt idx="8">
                  <c:v>44562</c:v>
                </c:pt>
                <c:pt idx="9">
                  <c:v>44927</c:v>
                </c:pt>
              </c:numCache>
            </c:numRef>
          </c:cat>
          <c:val>
            <c:numRef>
              <c:f>'CHART US v MT'!$B$3:$K$3</c:f>
              <c:numCache>
                <c:formatCode>General</c:formatCode>
                <c:ptCount val="10"/>
                <c:pt idx="0" formatCode="0.0">
                  <c:v>9</c:v>
                </c:pt>
                <c:pt idx="1">
                  <c:v>10.4</c:v>
                </c:pt>
                <c:pt idx="2">
                  <c:v>13.3</c:v>
                </c:pt>
                <c:pt idx="3">
                  <c:v>14.9</c:v>
                </c:pt>
                <c:pt idx="4">
                  <c:v>14.6</c:v>
                </c:pt>
                <c:pt idx="5">
                  <c:v>15.5</c:v>
                </c:pt>
                <c:pt idx="6">
                  <c:v>21.4</c:v>
                </c:pt>
                <c:pt idx="7">
                  <c:v>24.7</c:v>
                </c:pt>
                <c:pt idx="8" formatCode="0.0">
                  <c:v>25</c:v>
                </c:pt>
                <c:pt idx="9">
                  <c:v>24.1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83FC-444A-9DDA-468963E7D427}"/>
            </c:ext>
          </c:extLst>
        </c:ser>
        <c:ser>
          <c:idx val="2"/>
          <c:order val="2"/>
          <c:tx>
            <c:strRef>
              <c:f>'CHART US v MT'!$A$4</c:f>
              <c:strCache>
                <c:ptCount val="1"/>
                <c:pt idx="0">
                  <c:v>MT - Overall</c:v>
                </c:pt>
              </c:strCache>
            </c:strRef>
          </c:tx>
          <c:spPr>
            <a:ln w="3492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83FC-444A-9DDA-468963E7D42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3FC-444A-9DDA-468963E7D42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83FC-444A-9DDA-468963E7D42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83FC-444A-9DDA-468963E7D42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83FC-444A-9DDA-468963E7D42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83FC-444A-9DDA-468963E7D427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83FC-444A-9DDA-468963E7D427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83FC-444A-9DDA-468963E7D427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83FC-444A-9DDA-468963E7D427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14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83FC-444A-9DDA-468963E7D4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'CHART US v MT'!$B$1:$K$1</c:f>
              <c:numCache>
                <c:formatCode>\'yy</c:formatCode>
                <c:ptCount val="10"/>
                <c:pt idx="0">
                  <c:v>41640</c:v>
                </c:pt>
                <c:pt idx="1">
                  <c:v>42005</c:v>
                </c:pt>
                <c:pt idx="2">
                  <c:v>42370</c:v>
                </c:pt>
                <c:pt idx="3">
                  <c:v>42736</c:v>
                </c:pt>
                <c:pt idx="4">
                  <c:v>43101</c:v>
                </c:pt>
                <c:pt idx="5">
                  <c:v>43466</c:v>
                </c:pt>
                <c:pt idx="6">
                  <c:v>43831</c:v>
                </c:pt>
                <c:pt idx="7">
                  <c:v>44197</c:v>
                </c:pt>
                <c:pt idx="8">
                  <c:v>44562</c:v>
                </c:pt>
                <c:pt idx="9">
                  <c:v>44927</c:v>
                </c:pt>
              </c:numCache>
            </c:numRef>
          </c:cat>
          <c:val>
            <c:numRef>
              <c:f>'CHART US v MT'!$B$4:$K$4</c:f>
              <c:numCache>
                <c:formatCode>0.0</c:formatCode>
                <c:ptCount val="10"/>
                <c:pt idx="0">
                  <c:v>12.201473526645138</c:v>
                </c:pt>
                <c:pt idx="1">
                  <c:v>13.199933138855879</c:v>
                </c:pt>
                <c:pt idx="2">
                  <c:v>11.39785045323762</c:v>
                </c:pt>
                <c:pt idx="3">
                  <c:v>11.322572197380017</c:v>
                </c:pt>
                <c:pt idx="4">
                  <c:v>11.887719347734055</c:v>
                </c:pt>
                <c:pt idx="5">
                  <c:v>13.86803520922642</c:v>
                </c:pt>
                <c:pt idx="6">
                  <c:v>15.418341962969924</c:v>
                </c:pt>
                <c:pt idx="7">
                  <c:v>19.392102764030252</c:v>
                </c:pt>
                <c:pt idx="8">
                  <c:v>18.929874193651408</c:v>
                </c:pt>
                <c:pt idx="9">
                  <c:v>16.706376809344412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0-83FC-444A-9DDA-468963E7D427}"/>
            </c:ext>
          </c:extLst>
        </c:ser>
        <c:ser>
          <c:idx val="5"/>
          <c:order val="3"/>
          <c:tx>
            <c:strRef>
              <c:f>'CHART US v MT'!$A$7</c:f>
              <c:strCache>
                <c:ptCount val="1"/>
                <c:pt idx="0">
                  <c:v>MT - Opioid</c:v>
                </c:pt>
              </c:strCache>
            </c:strRef>
          </c:tx>
          <c:spPr>
            <a:ln w="34925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83FC-444A-9DDA-468963E7D42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83FC-444A-9DDA-468963E7D42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83FC-444A-9DDA-468963E7D42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83FC-444A-9DDA-468963E7D42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83FC-444A-9DDA-468963E7D42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83FC-444A-9DDA-468963E7D427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83FC-444A-9DDA-468963E7D427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83FC-444A-9DDA-468963E7D427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83FC-444A-9DDA-468963E7D427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1400" b="1" i="0" u="none" strike="noStrike" kern="1200" baseline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83FC-444A-9DDA-468963E7D4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'CHART US v MT'!$B$1:$K$1</c:f>
              <c:numCache>
                <c:formatCode>\'yy</c:formatCode>
                <c:ptCount val="10"/>
                <c:pt idx="0">
                  <c:v>41640</c:v>
                </c:pt>
                <c:pt idx="1">
                  <c:v>42005</c:v>
                </c:pt>
                <c:pt idx="2">
                  <c:v>42370</c:v>
                </c:pt>
                <c:pt idx="3">
                  <c:v>42736</c:v>
                </c:pt>
                <c:pt idx="4">
                  <c:v>43101</c:v>
                </c:pt>
                <c:pt idx="5">
                  <c:v>43466</c:v>
                </c:pt>
                <c:pt idx="6">
                  <c:v>43831</c:v>
                </c:pt>
                <c:pt idx="7">
                  <c:v>44197</c:v>
                </c:pt>
                <c:pt idx="8">
                  <c:v>44562</c:v>
                </c:pt>
                <c:pt idx="9">
                  <c:v>44927</c:v>
                </c:pt>
              </c:numCache>
            </c:numRef>
          </c:cat>
          <c:val>
            <c:numRef>
              <c:f>'CHART US v MT'!$B$7:$K$7</c:f>
              <c:numCache>
                <c:formatCode>0.0</c:formatCode>
                <c:ptCount val="10"/>
                <c:pt idx="0">
                  <c:v>5.2392442065249574</c:v>
                </c:pt>
                <c:pt idx="1">
                  <c:v>4.3894509257412917</c:v>
                </c:pt>
                <c:pt idx="2">
                  <c:v>3.7095516822316501</c:v>
                </c:pt>
                <c:pt idx="3">
                  <c:v>3.551242132781991</c:v>
                </c:pt>
                <c:pt idx="4">
                  <c:v>5.7723209884482722</c:v>
                </c:pt>
                <c:pt idx="5">
                  <c:v>6.9333116183771972</c:v>
                </c:pt>
                <c:pt idx="6">
                  <c:v>8.4422072784898869</c:v>
                </c:pt>
                <c:pt idx="7">
                  <c:v>11.011525680950109</c:v>
                </c:pt>
                <c:pt idx="8">
                  <c:v>10.66908083723583</c:v>
                </c:pt>
                <c:pt idx="9">
                  <c:v>11.300494589899147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B-83FC-444A-9DDA-468963E7D4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80802047"/>
        <c:axId val="980802527"/>
      </c:lineChart>
      <c:dateAx>
        <c:axId val="980802047"/>
        <c:scaling>
          <c:orientation val="minMax"/>
        </c:scaling>
        <c:delete val="0"/>
        <c:axPos val="b"/>
        <c:numFmt formatCode="\'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0802527"/>
        <c:crosses val="autoZero"/>
        <c:auto val="1"/>
        <c:lblOffset val="100"/>
        <c:baseTimeUnit val="years"/>
        <c:majorUnit val="1"/>
        <c:majorTimeUnit val="years"/>
        <c:minorUnit val="2"/>
      </c:dateAx>
      <c:valAx>
        <c:axId val="980802527"/>
        <c:scaling>
          <c:orientation val="minMax"/>
          <c:max val="35"/>
          <c:min val="0"/>
        </c:scaling>
        <c:delete val="0"/>
        <c:axPos val="l"/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0802047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998275715119295E-2"/>
          <c:y val="4.6918319471102581E-2"/>
          <c:w val="0.6623820850474853"/>
          <c:h val="0.83314044719204494"/>
        </c:manualLayout>
      </c:layout>
      <c:lineChart>
        <c:grouping val="standard"/>
        <c:varyColors val="0"/>
        <c:ser>
          <c:idx val="0"/>
          <c:order val="0"/>
          <c:tx>
            <c:strRef>
              <c:f>'CHART Drug type'!$A$29</c:f>
              <c:strCache>
                <c:ptCount val="1"/>
                <c:pt idx="0">
                  <c:v>Opioid - All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672-4B00-B3C1-F959BC5A533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72-4B00-B3C1-F959BC5A533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672-4B00-B3C1-F959BC5A533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672-4B00-B3C1-F959BC5A533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672-4B00-B3C1-F959BC5A533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672-4B00-B3C1-F959BC5A5332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672-4B00-B3C1-F959BC5A5332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672-4B00-B3C1-F959BC5A5332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672-4B00-B3C1-F959BC5A5332}"/>
                </c:ext>
              </c:extLst>
            </c:dLbl>
            <c:dLbl>
              <c:idx val="9"/>
              <c:tx>
                <c:rich>
                  <a:bodyPr rot="0" spcFirstLastPara="1" vertOverflow="overflow" horzOverflow="overflow" vert="horz" wrap="non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ECCB949-5A11-4315-A846-DFD2C03FD76A}" type="VALUE">
                      <a:rPr lang="en-US"/>
                      <a:pPr>
                        <a:defRPr sz="1200" b="1">
                          <a:solidFill>
                            <a:schemeClr val="tx2"/>
                          </a:solidFill>
                        </a:defRPr>
                      </a:pPr>
                      <a:t>[VALUE]</a:t>
                    </a:fld>
                    <a:r>
                      <a:rPr lang="en-US" baseline="0"/>
                      <a:t> </a:t>
                    </a:r>
                    <a:fld id="{3A1F3AA0-1E2A-4902-9D50-75704D6A9381}" type="SERIESNAME">
                      <a:rPr lang="en-US" baseline="0"/>
                      <a:pPr>
                        <a:defRPr sz="1200" b="1">
                          <a:solidFill>
                            <a:schemeClr val="tx2"/>
                          </a:solidFill>
                        </a:defRPr>
                      </a:pPr>
                      <a:t>[SERIES NAME]</a:t>
                    </a:fld>
                    <a:endParaRPr lang="en-US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non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E672-4B00-B3C1-F959BC5A53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'CHART Drug type'!$B$28:$K$28</c:f>
              <c:numCache>
                <c:formatCode>\'yy</c:formatCode>
                <c:ptCount val="10"/>
                <c:pt idx="0">
                  <c:v>41640</c:v>
                </c:pt>
                <c:pt idx="1">
                  <c:v>42005</c:v>
                </c:pt>
                <c:pt idx="2">
                  <c:v>42370</c:v>
                </c:pt>
                <c:pt idx="3">
                  <c:v>42736</c:v>
                </c:pt>
                <c:pt idx="4">
                  <c:v>43101</c:v>
                </c:pt>
                <c:pt idx="5">
                  <c:v>43466</c:v>
                </c:pt>
                <c:pt idx="6">
                  <c:v>43831</c:v>
                </c:pt>
                <c:pt idx="7">
                  <c:v>44197</c:v>
                </c:pt>
                <c:pt idx="8">
                  <c:v>44562</c:v>
                </c:pt>
                <c:pt idx="9">
                  <c:v>44927</c:v>
                </c:pt>
              </c:numCache>
            </c:numRef>
          </c:cat>
          <c:val>
            <c:numRef>
              <c:f>'CHART Drug type'!$B$29:$K$29</c:f>
              <c:numCache>
                <c:formatCode>0.0</c:formatCode>
                <c:ptCount val="10"/>
                <c:pt idx="0">
                  <c:v>5.2392442065249574</c:v>
                </c:pt>
                <c:pt idx="1">
                  <c:v>4.3894509257412917</c:v>
                </c:pt>
                <c:pt idx="2">
                  <c:v>3.7095516822316501</c:v>
                </c:pt>
                <c:pt idx="3">
                  <c:v>3.551242132781991</c:v>
                </c:pt>
                <c:pt idx="4">
                  <c:v>5.7723209884482722</c:v>
                </c:pt>
                <c:pt idx="5">
                  <c:v>6.9333116183771972</c:v>
                </c:pt>
                <c:pt idx="6">
                  <c:v>8.4422072784898869</c:v>
                </c:pt>
                <c:pt idx="7">
                  <c:v>11.011525680950109</c:v>
                </c:pt>
                <c:pt idx="8">
                  <c:v>10.66908083723583</c:v>
                </c:pt>
                <c:pt idx="9">
                  <c:v>11.300494589899147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E672-4B00-B3C1-F959BC5A5332}"/>
            </c:ext>
          </c:extLst>
        </c:ser>
        <c:ser>
          <c:idx val="1"/>
          <c:order val="1"/>
          <c:tx>
            <c:strRef>
              <c:f>'CHART Drug type'!$A$30</c:f>
              <c:strCache>
                <c:ptCount val="1"/>
                <c:pt idx="0">
                  <c:v>Fentanyl</c:v>
                </c:pt>
              </c:strCache>
            </c:strRef>
          </c:tx>
          <c:spPr>
            <a:ln w="28575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6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672-4B00-B3C1-F959BC5A5332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672-4B00-B3C1-F959BC5A5332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672-4B00-B3C1-F959BC5A5332}"/>
                </c:ext>
              </c:extLst>
            </c:dLbl>
            <c:dLbl>
              <c:idx val="9"/>
              <c:layout>
                <c:manualLayout>
                  <c:x val="-8.4972904274406514E-17"/>
                  <c:y val="-6.5518234618906587E-2"/>
                </c:manualLayout>
              </c:layout>
              <c:tx>
                <c:rich>
                  <a:bodyPr/>
                  <a:lstStyle/>
                  <a:p>
                    <a:fld id="{B8700CC0-77C9-42AD-8012-EBEA4DCECC51}" type="VALUE">
                      <a:rPr lang="en-US"/>
                      <a:pPr/>
                      <a:t>[VALUE]</a:t>
                    </a:fld>
                    <a:r>
                      <a:rPr lang="en-US" baseline="0"/>
                      <a:t> </a:t>
                    </a:r>
                    <a:fld id="{50CDE559-A69C-4447-BBE4-9DD3B8DCCDCF}" type="SERIESNAME">
                      <a:rPr lang="en-US" baseline="0"/>
                      <a:pPr/>
                      <a:t>[SERIES NAME]</a:t>
                    </a:fld>
                    <a:endParaRPr lang="en-US" baseline="0"/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E672-4B00-B3C1-F959BC5A53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0">
                <a:spAutoFit/>
              </a:bodyPr>
              <a:lstStyle/>
              <a:p>
                <a:pPr algn="l">
                  <a:defRPr sz="1200" b="1" i="0" u="none" strike="noStrike" kern="1200" baseline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'CHART Drug type'!$B$28:$K$28</c:f>
              <c:numCache>
                <c:formatCode>\'yy</c:formatCode>
                <c:ptCount val="10"/>
                <c:pt idx="0">
                  <c:v>41640</c:v>
                </c:pt>
                <c:pt idx="1">
                  <c:v>42005</c:v>
                </c:pt>
                <c:pt idx="2">
                  <c:v>42370</c:v>
                </c:pt>
                <c:pt idx="3">
                  <c:v>42736</c:v>
                </c:pt>
                <c:pt idx="4">
                  <c:v>43101</c:v>
                </c:pt>
                <c:pt idx="5">
                  <c:v>43466</c:v>
                </c:pt>
                <c:pt idx="6">
                  <c:v>43831</c:v>
                </c:pt>
                <c:pt idx="7">
                  <c:v>44197</c:v>
                </c:pt>
                <c:pt idx="8">
                  <c:v>44562</c:v>
                </c:pt>
                <c:pt idx="9">
                  <c:v>44927</c:v>
                </c:pt>
              </c:numCache>
            </c:numRef>
          </c:cat>
          <c:val>
            <c:numRef>
              <c:f>'CHART Drug type'!$B$30:$K$30</c:f>
              <c:numCache>
                <c:formatCode>General</c:formatCode>
                <c:ptCount val="10"/>
                <c:pt idx="6" formatCode="0.0">
                  <c:v>2.7312166370860793</c:v>
                </c:pt>
                <c:pt idx="7" formatCode="0.0">
                  <c:v>6.2269848746643897</c:v>
                </c:pt>
                <c:pt idx="8" formatCode="0.0">
                  <c:v>9.0206028203018054</c:v>
                </c:pt>
                <c:pt idx="9" formatCode="0.0">
                  <c:v>8.9209904237612658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E672-4B00-B3C1-F959BC5A5332}"/>
            </c:ext>
          </c:extLst>
        </c:ser>
        <c:ser>
          <c:idx val="2"/>
          <c:order val="2"/>
          <c:tx>
            <c:strRef>
              <c:f>'CHART Drug type'!$A$31</c:f>
              <c:strCache>
                <c:ptCount val="1"/>
                <c:pt idx="0">
                  <c:v>Stimulants - All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8.2228748849248606E-2"/>
                  <c:y val="-4.91386759641800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672-4B00-B3C1-F959BC5A533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672-4B00-B3C1-F959BC5A533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672-4B00-B3C1-F959BC5A533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672-4B00-B3C1-F959BC5A533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E672-4B00-B3C1-F959BC5A5332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672-4B00-B3C1-F959BC5A5332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E672-4B00-B3C1-F959BC5A5332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E672-4B00-B3C1-F959BC5A5332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EA3D86C4-9BB9-401F-815F-7623121962ED}" type="VALUE">
                      <a:rPr lang="en-US"/>
                      <a:pPr/>
                      <a:t>[VALUE]</a:t>
                    </a:fld>
                    <a:r>
                      <a:rPr lang="en-US" baseline="0"/>
                      <a:t> </a:t>
                    </a:r>
                    <a:fld id="{09CC90D5-CF99-4608-B3AA-13F441D0448F}" type="SERIESNAME">
                      <a:rPr lang="en-US" baseline="0"/>
                      <a:pPr/>
                      <a:t>[SERIES NAME]</a:t>
                    </a:fld>
                    <a:endParaRPr lang="en-US" baseline="0"/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8-E672-4B00-B3C1-F959BC5A53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non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'CHART Drug type'!$B$28:$K$28</c:f>
              <c:numCache>
                <c:formatCode>\'yy</c:formatCode>
                <c:ptCount val="10"/>
                <c:pt idx="0">
                  <c:v>41640</c:v>
                </c:pt>
                <c:pt idx="1">
                  <c:v>42005</c:v>
                </c:pt>
                <c:pt idx="2">
                  <c:v>42370</c:v>
                </c:pt>
                <c:pt idx="3">
                  <c:v>42736</c:v>
                </c:pt>
                <c:pt idx="4">
                  <c:v>43101</c:v>
                </c:pt>
                <c:pt idx="5">
                  <c:v>43466</c:v>
                </c:pt>
                <c:pt idx="6">
                  <c:v>43831</c:v>
                </c:pt>
                <c:pt idx="7">
                  <c:v>44197</c:v>
                </c:pt>
                <c:pt idx="8">
                  <c:v>44562</c:v>
                </c:pt>
                <c:pt idx="9">
                  <c:v>44927</c:v>
                </c:pt>
              </c:numCache>
            </c:numRef>
          </c:cat>
          <c:val>
            <c:numRef>
              <c:f>'CHART Drug type'!$B$31:$K$31</c:f>
              <c:numCache>
                <c:formatCode>0.0</c:formatCode>
                <c:ptCount val="10"/>
                <c:pt idx="1">
                  <c:v>3.1334867656290473</c:v>
                </c:pt>
                <c:pt idx="2">
                  <c:v>2.2281774107580192</c:v>
                </c:pt>
                <c:pt idx="3">
                  <c:v>2.4766605696546482</c:v>
                </c:pt>
                <c:pt idx="4">
                  <c:v>3.3454144556598493</c:v>
                </c:pt>
                <c:pt idx="5">
                  <c:v>6.2698356243822335</c:v>
                </c:pt>
                <c:pt idx="6">
                  <c:v>6.8396684631343172</c:v>
                </c:pt>
                <c:pt idx="7">
                  <c:v>9.5318425562609121</c:v>
                </c:pt>
                <c:pt idx="8">
                  <c:v>7.8412451882220449</c:v>
                </c:pt>
                <c:pt idx="9">
                  <c:v>8.2195356418707668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E672-4B00-B3C1-F959BC5A5332}"/>
            </c:ext>
          </c:extLst>
        </c:ser>
        <c:ser>
          <c:idx val="3"/>
          <c:order val="3"/>
          <c:tx>
            <c:strRef>
              <c:f>'CHART Drug type'!$A$32</c:f>
              <c:strCache>
                <c:ptCount val="1"/>
                <c:pt idx="0">
                  <c:v>Methamphetamine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5.6972908352209417E-2"/>
                  <c:y val="1.81159420289853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E672-4B00-B3C1-F959BC5A533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E672-4B00-B3C1-F959BC5A533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E672-4B00-B3C1-F959BC5A533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E672-4B00-B3C1-F959BC5A533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E672-4B00-B3C1-F959BC5A5332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E672-4B00-B3C1-F959BC5A5332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E672-4B00-B3C1-F959BC5A5332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E672-4B00-B3C1-F959BC5A5332}"/>
                </c:ext>
              </c:extLst>
            </c:dLbl>
            <c:dLbl>
              <c:idx val="9"/>
              <c:layout>
                <c:manualLayout>
                  <c:x val="0"/>
                  <c:y val="8.189779327363321E-2"/>
                </c:manualLayout>
              </c:layout>
              <c:tx>
                <c:rich>
                  <a:bodyPr rot="0" spcFirstLastPara="1" vertOverflow="overflow" horzOverflow="overflow" vert="horz" wrap="non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00B3A0B-C995-4226-B02C-A9D3305CF49D}" type="VALUE">
                      <a:rPr lang="en-US"/>
                      <a:pPr>
                        <a:defRPr sz="1200" b="1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defRPr>
                      </a:pPr>
                      <a:t>[VALUE]</a:t>
                    </a:fld>
                    <a:r>
                      <a:rPr lang="en-US" baseline="0"/>
                      <a:t> </a:t>
                    </a:r>
                    <a:fld id="{9D374A90-0800-456A-BCF7-B510F665DF9A}" type="SERIESNAME">
                      <a:rPr lang="en-US" baseline="0"/>
                      <a:pPr>
                        <a:defRPr sz="1200" b="1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defRPr>
                      </a:pPr>
                      <a:t>[SERIES NAME]</a:t>
                    </a:fld>
                    <a:endParaRPr lang="en-US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non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2-E672-4B00-B3C1-F959BC5A53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'CHART Drug type'!$B$28:$K$28</c:f>
              <c:numCache>
                <c:formatCode>\'yy</c:formatCode>
                <c:ptCount val="10"/>
                <c:pt idx="0">
                  <c:v>41640</c:v>
                </c:pt>
                <c:pt idx="1">
                  <c:v>42005</c:v>
                </c:pt>
                <c:pt idx="2">
                  <c:v>42370</c:v>
                </c:pt>
                <c:pt idx="3">
                  <c:v>42736</c:v>
                </c:pt>
                <c:pt idx="4">
                  <c:v>43101</c:v>
                </c:pt>
                <c:pt idx="5">
                  <c:v>43466</c:v>
                </c:pt>
                <c:pt idx="6">
                  <c:v>43831</c:v>
                </c:pt>
                <c:pt idx="7">
                  <c:v>44197</c:v>
                </c:pt>
                <c:pt idx="8">
                  <c:v>44562</c:v>
                </c:pt>
                <c:pt idx="9">
                  <c:v>44927</c:v>
                </c:pt>
              </c:numCache>
            </c:numRef>
          </c:cat>
          <c:val>
            <c:numRef>
              <c:f>'CHART Drug type'!$B$32:$K$32</c:f>
              <c:numCache>
                <c:formatCode>0.0</c:formatCode>
                <c:ptCount val="10"/>
                <c:pt idx="1">
                  <c:v>3.1007814860183998</c:v>
                </c:pt>
                <c:pt idx="2">
                  <c:v>2.4656509649842526</c:v>
                </c:pt>
                <c:pt idx="3">
                  <c:v>2.3448973032240454</c:v>
                </c:pt>
                <c:pt idx="4">
                  <c:v>3.2383434835089164</c:v>
                </c:pt>
                <c:pt idx="5">
                  <c:v>5.7383729217940429</c:v>
                </c:pt>
                <c:pt idx="6">
                  <c:v>6.3886576532824915</c:v>
                </c:pt>
                <c:pt idx="7">
                  <c:v>7.9115661051482835</c:v>
                </c:pt>
                <c:pt idx="8">
                  <c:v>8.1687496041483101</c:v>
                </c:pt>
                <c:pt idx="9">
                  <c:v>8.2037601760892116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3-E672-4B00-B3C1-F959BC5A533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980802047"/>
        <c:axId val="980802527"/>
        <c:extLst>
          <c:ext xmlns:c15="http://schemas.microsoft.com/office/drawing/2012/chart" uri="{02D57815-91ED-43cb-92C2-25804820EDAC}">
            <c15:filteredLineSeries>
              <c15:ser>
                <c:idx val="4"/>
                <c:order val="4"/>
                <c:tx>
                  <c:strRef>
                    <c:extLst>
                      <c:ext uri="{02D57815-91ED-43cb-92C2-25804820EDAC}">
                        <c15:formulaRef>
                          <c15:sqref>'CHART Drug type'!$A$33</c15:sqref>
                        </c15:formulaRef>
                      </c:ext>
                    </c:extLst>
                    <c:strCache>
                      <c:ptCount val="1"/>
                      <c:pt idx="0">
                        <c:v>Single Drug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0">
                      <a:spAutoFit/>
                    </a:bodyPr>
                    <a:lstStyle/>
                    <a:p>
                      <a:pPr algn="l">
                        <a:defRPr sz="900" b="1" i="0" u="none" strike="noStrike" kern="1200" baseline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'CHART Drug type'!$B$28:$K$28</c15:sqref>
                        </c15:formulaRef>
                      </c:ext>
                    </c:extLst>
                    <c:numCache>
                      <c:formatCode>\'yy</c:formatCode>
                      <c:ptCount val="10"/>
                      <c:pt idx="0">
                        <c:v>41640</c:v>
                      </c:pt>
                      <c:pt idx="1">
                        <c:v>42005</c:v>
                      </c:pt>
                      <c:pt idx="2">
                        <c:v>42370</c:v>
                      </c:pt>
                      <c:pt idx="3">
                        <c:v>42736</c:v>
                      </c:pt>
                      <c:pt idx="4">
                        <c:v>43101</c:v>
                      </c:pt>
                      <c:pt idx="5">
                        <c:v>43466</c:v>
                      </c:pt>
                      <c:pt idx="6">
                        <c:v>43831</c:v>
                      </c:pt>
                      <c:pt idx="7">
                        <c:v>44197</c:v>
                      </c:pt>
                      <c:pt idx="8">
                        <c:v>44562</c:v>
                      </c:pt>
                      <c:pt idx="9">
                        <c:v>44927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'CHART Drug type'!$B$33:$K$33</c15:sqref>
                        </c15:formulaRef>
                      </c:ext>
                    </c:extLst>
                    <c:numCache>
                      <c:formatCode>0.0</c:formatCode>
                      <c:ptCount val="10"/>
                      <c:pt idx="0">
                        <c:v>8.0952467877056691</c:v>
                      </c:pt>
                      <c:pt idx="1">
                        <c:v>7.8669220024194964</c:v>
                      </c:pt>
                      <c:pt idx="2">
                        <c:v>8.6263859443170006</c:v>
                      </c:pt>
                      <c:pt idx="3">
                        <c:v>8.3615299547469757</c:v>
                      </c:pt>
                      <c:pt idx="4">
                        <c:v>5.786077440619807</c:v>
                      </c:pt>
                      <c:pt idx="5">
                        <c:v>6.6657183718150268</c:v>
                      </c:pt>
                      <c:pt idx="6">
                        <c:v>7.2282191812017942</c:v>
                      </c:pt>
                      <c:pt idx="7">
                        <c:v>8.3609262632631065</c:v>
                      </c:pt>
                      <c:pt idx="8">
                        <c:v>7.1942662084525653</c:v>
                      </c:pt>
                      <c:pt idx="9">
                        <c:v>7.1021618780019802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24-E672-4B00-B3C1-F959BC5A5332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 Drug type'!$A$34</c15:sqref>
                        </c15:formulaRef>
                      </c:ext>
                    </c:extLst>
                    <c:strCache>
                      <c:ptCount val="1"/>
                      <c:pt idx="0">
                        <c:v>Multiple Drugs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0">
                      <a:spAutoFit/>
                    </a:bodyPr>
                    <a:lstStyle/>
                    <a:p>
                      <a:pPr algn="l">
                        <a:defRPr sz="900" b="1" i="0" u="none" strike="noStrike" kern="1200" baseline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 Drug type'!$B$28:$K$28</c15:sqref>
                        </c15:formulaRef>
                      </c:ext>
                    </c:extLst>
                    <c:numCache>
                      <c:formatCode>\'yy</c:formatCode>
                      <c:ptCount val="10"/>
                      <c:pt idx="0">
                        <c:v>41640</c:v>
                      </c:pt>
                      <c:pt idx="1">
                        <c:v>42005</c:v>
                      </c:pt>
                      <c:pt idx="2">
                        <c:v>42370</c:v>
                      </c:pt>
                      <c:pt idx="3">
                        <c:v>42736</c:v>
                      </c:pt>
                      <c:pt idx="4">
                        <c:v>43101</c:v>
                      </c:pt>
                      <c:pt idx="5">
                        <c:v>43466</c:v>
                      </c:pt>
                      <c:pt idx="6">
                        <c:v>43831</c:v>
                      </c:pt>
                      <c:pt idx="7">
                        <c:v>44197</c:v>
                      </c:pt>
                      <c:pt idx="8">
                        <c:v>44562</c:v>
                      </c:pt>
                      <c:pt idx="9">
                        <c:v>44927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 Drug type'!$B$34:$K$34</c15:sqref>
                        </c15:formulaRef>
                      </c:ext>
                    </c:extLst>
                    <c:numCache>
                      <c:formatCode>0.0</c:formatCode>
                      <c:ptCount val="10"/>
                      <c:pt idx="0">
                        <c:v>3.6334116871811153</c:v>
                      </c:pt>
                      <c:pt idx="1">
                        <c:v>4.3966198619472197</c:v>
                      </c:pt>
                      <c:pt idx="2">
                        <c:v>2.0480435954873455</c:v>
                      </c:pt>
                      <c:pt idx="3">
                        <c:v>2.9610422426330412</c:v>
                      </c:pt>
                      <c:pt idx="4">
                        <c:v>5.7621861648920039</c:v>
                      </c:pt>
                      <c:pt idx="5">
                        <c:v>7.2023168374113897</c:v>
                      </c:pt>
                      <c:pt idx="6">
                        <c:v>8.1901227817681335</c:v>
                      </c:pt>
                      <c:pt idx="7">
                        <c:v>10.915576759530628</c:v>
                      </c:pt>
                      <c:pt idx="8">
                        <c:v>9.7965769484467593</c:v>
                      </c:pt>
                      <c:pt idx="9">
                        <c:v>9.130692826390387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5-E672-4B00-B3C1-F959BC5A5332}"/>
                  </c:ext>
                </c:extLst>
              </c15:ser>
            </c15:filteredLineSeries>
          </c:ext>
        </c:extLst>
      </c:lineChart>
      <c:dateAx>
        <c:axId val="980802047"/>
        <c:scaling>
          <c:orientation val="minMax"/>
        </c:scaling>
        <c:delete val="0"/>
        <c:axPos val="b"/>
        <c:numFmt formatCode="\'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0802527"/>
        <c:crosses val="autoZero"/>
        <c:auto val="1"/>
        <c:lblOffset val="100"/>
        <c:baseTimeUnit val="years"/>
        <c:majorUnit val="1"/>
        <c:minorUnit val="2"/>
      </c:dateAx>
      <c:valAx>
        <c:axId val="980802527"/>
        <c:scaling>
          <c:orientation val="minMax"/>
          <c:max val="12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980802047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998275715119295E-2"/>
          <c:y val="4.6918319471102581E-2"/>
          <c:w val="0.74349351663092167"/>
          <c:h val="0.8160909886264216"/>
        </c:manualLayout>
      </c:layout>
      <c:lineChart>
        <c:grouping val="standard"/>
        <c:varyColors val="0"/>
        <c:ser>
          <c:idx val="4"/>
          <c:order val="4"/>
          <c:tx>
            <c:strRef>
              <c:f>'CHART Drug type'!$A$33</c:f>
              <c:strCache>
                <c:ptCount val="1"/>
                <c:pt idx="0">
                  <c:v>Single Drug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BDE-4ECD-8F46-2A0DC8E3707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BDE-4ECD-8F46-2A0DC8E3707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BDE-4ECD-8F46-2A0DC8E3707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BDE-4ECD-8F46-2A0DC8E3707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BDE-4ECD-8F46-2A0DC8E3707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BDE-4ECD-8F46-2A0DC8E3707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BDE-4ECD-8F46-2A0DC8E3707C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BDE-4ECD-8F46-2A0DC8E3707C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BDE-4ECD-8F46-2A0DC8E3707C}"/>
                </c:ext>
              </c:extLst>
            </c:dLbl>
            <c:dLbl>
              <c:idx val="9"/>
              <c:layout>
                <c:manualLayout>
                  <c:x val="0"/>
                  <c:y val="3.6231884057971016E-2"/>
                </c:manualLayout>
              </c:layout>
              <c:tx>
                <c:rich>
                  <a:bodyPr/>
                  <a:lstStyle/>
                  <a:p>
                    <a:fld id="{7DB138DD-450D-49E8-B246-F41124BEC7E0}" type="VALUE">
                      <a:rPr lang="en-US"/>
                      <a:pPr/>
                      <a:t>[VALUE]</a:t>
                    </a:fld>
                    <a:r>
                      <a:rPr lang="en-US" baseline="0"/>
                      <a:t> </a:t>
                    </a:r>
                    <a:fld id="{09D30FA1-E0E8-4420-BE96-C5809201CECD}" type="SERIESNAME">
                      <a:rPr lang="en-US" baseline="0"/>
                      <a:pPr/>
                      <a:t>[SERIES NAME]</a:t>
                    </a:fld>
                    <a:endParaRPr lang="en-US" baseline="0"/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CBDE-4ECD-8F46-2A0DC8E370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>
                  <a:defRPr sz="1200" b="1" i="0" u="none" strike="noStrike" kern="1200" baseline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'CHART Drug type'!$B$28:$K$28</c:f>
              <c:numCache>
                <c:formatCode>\'yy</c:formatCode>
                <c:ptCount val="10"/>
                <c:pt idx="0">
                  <c:v>41640</c:v>
                </c:pt>
                <c:pt idx="1">
                  <c:v>42005</c:v>
                </c:pt>
                <c:pt idx="2">
                  <c:v>42370</c:v>
                </c:pt>
                <c:pt idx="3">
                  <c:v>42736</c:v>
                </c:pt>
                <c:pt idx="4">
                  <c:v>43101</c:v>
                </c:pt>
                <c:pt idx="5">
                  <c:v>43466</c:v>
                </c:pt>
                <c:pt idx="6">
                  <c:v>43831</c:v>
                </c:pt>
                <c:pt idx="7">
                  <c:v>44197</c:v>
                </c:pt>
                <c:pt idx="8">
                  <c:v>44562</c:v>
                </c:pt>
                <c:pt idx="9">
                  <c:v>44927</c:v>
                </c:pt>
              </c:numCache>
            </c:numRef>
          </c:cat>
          <c:val>
            <c:numRef>
              <c:f>'CHART Drug type'!$B$33:$K$33</c:f>
              <c:numCache>
                <c:formatCode>0.0</c:formatCode>
                <c:ptCount val="10"/>
                <c:pt idx="0">
                  <c:v>8.0952467877056691</c:v>
                </c:pt>
                <c:pt idx="1">
                  <c:v>7.8669220024194964</c:v>
                </c:pt>
                <c:pt idx="2">
                  <c:v>8.6263859443170006</c:v>
                </c:pt>
                <c:pt idx="3">
                  <c:v>8.3615299547469757</c:v>
                </c:pt>
                <c:pt idx="4">
                  <c:v>5.786077440619807</c:v>
                </c:pt>
                <c:pt idx="5">
                  <c:v>6.6657183718150268</c:v>
                </c:pt>
                <c:pt idx="6">
                  <c:v>7.2282191812017942</c:v>
                </c:pt>
                <c:pt idx="7">
                  <c:v>8.3609262632631065</c:v>
                </c:pt>
                <c:pt idx="8">
                  <c:v>7.1942662084525653</c:v>
                </c:pt>
                <c:pt idx="9">
                  <c:v>7.1021618780019802</c:v>
                </c:pt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A-CBDE-4ECD-8F46-2A0DC8E3707C}"/>
            </c:ext>
          </c:extLst>
        </c:ser>
        <c:ser>
          <c:idx val="5"/>
          <c:order val="5"/>
          <c:tx>
            <c:strRef>
              <c:f>'CHART Drug type'!$A$34</c:f>
              <c:strCache>
                <c:ptCount val="1"/>
                <c:pt idx="0">
                  <c:v>Multiple Drugs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BDE-4ECD-8F46-2A0DC8E3707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BDE-4ECD-8F46-2A0DC8E3707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BDE-4ECD-8F46-2A0DC8E3707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BDE-4ECD-8F46-2A0DC8E3707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BDE-4ECD-8F46-2A0DC8E3707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BDE-4ECD-8F46-2A0DC8E3707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BDE-4ECD-8F46-2A0DC8E3707C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CBDE-4ECD-8F46-2A0DC8E3707C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BDE-4ECD-8F46-2A0DC8E3707C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300EAAD3-73F0-4DB1-9C9D-0354B8C80A5F}" type="VALUE">
                      <a:rPr lang="en-US">
                        <a:solidFill>
                          <a:schemeClr val="tx2"/>
                        </a:solidFill>
                      </a:rPr>
                      <a:pPr/>
                      <a:t>[VALUE]</a:t>
                    </a:fld>
                    <a:r>
                      <a:rPr lang="en-US" baseline="0">
                        <a:solidFill>
                          <a:schemeClr val="tx2"/>
                        </a:solidFill>
                      </a:rPr>
                      <a:t> </a:t>
                    </a:r>
                    <a:fld id="{E4A6E9DA-DABA-4AB6-862A-8FDC36DA6543}" type="SERIESNAME">
                      <a:rPr lang="en-US" baseline="0">
                        <a:solidFill>
                          <a:schemeClr val="tx2"/>
                        </a:solidFill>
                      </a:rPr>
                      <a:pPr/>
                      <a:t>[SERIES NAME]</a:t>
                    </a:fld>
                    <a:endParaRPr lang="en-US" baseline="0">
                      <a:solidFill>
                        <a:schemeClr val="tx2"/>
                      </a:solidFill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425591647840677"/>
                      <c:h val="0.213768115942028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4-CBDE-4ECD-8F46-2A0DC8E370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>
                  <a:defRPr sz="12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'CHART Drug type'!$B$28:$K$28</c:f>
              <c:numCache>
                <c:formatCode>\'yy</c:formatCode>
                <c:ptCount val="10"/>
                <c:pt idx="0">
                  <c:v>41640</c:v>
                </c:pt>
                <c:pt idx="1">
                  <c:v>42005</c:v>
                </c:pt>
                <c:pt idx="2">
                  <c:v>42370</c:v>
                </c:pt>
                <c:pt idx="3">
                  <c:v>42736</c:v>
                </c:pt>
                <c:pt idx="4">
                  <c:v>43101</c:v>
                </c:pt>
                <c:pt idx="5">
                  <c:v>43466</c:v>
                </c:pt>
                <c:pt idx="6">
                  <c:v>43831</c:v>
                </c:pt>
                <c:pt idx="7">
                  <c:v>44197</c:v>
                </c:pt>
                <c:pt idx="8">
                  <c:v>44562</c:v>
                </c:pt>
                <c:pt idx="9">
                  <c:v>44927</c:v>
                </c:pt>
              </c:numCache>
            </c:numRef>
          </c:cat>
          <c:val>
            <c:numRef>
              <c:f>'CHART Drug type'!$B$34:$K$34</c:f>
              <c:numCache>
                <c:formatCode>0.0</c:formatCode>
                <c:ptCount val="10"/>
                <c:pt idx="0">
                  <c:v>3.6334116871811153</c:v>
                </c:pt>
                <c:pt idx="1">
                  <c:v>4.3966198619472197</c:v>
                </c:pt>
                <c:pt idx="2">
                  <c:v>2.0480435954873455</c:v>
                </c:pt>
                <c:pt idx="3">
                  <c:v>2.9610422426330412</c:v>
                </c:pt>
                <c:pt idx="4">
                  <c:v>5.7621861648920039</c:v>
                </c:pt>
                <c:pt idx="5">
                  <c:v>7.2023168374113897</c:v>
                </c:pt>
                <c:pt idx="6">
                  <c:v>8.1901227817681335</c:v>
                </c:pt>
                <c:pt idx="7">
                  <c:v>10.915576759530628</c:v>
                </c:pt>
                <c:pt idx="8">
                  <c:v>9.7965769484467593</c:v>
                </c:pt>
                <c:pt idx="9">
                  <c:v>9.130692826390387</c:v>
                </c:pt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15-CBDE-4ECD-8F46-2A0DC8E3707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980802047"/>
        <c:axId val="980802527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'CHART Drug type'!$A$29</c15:sqref>
                        </c15:formulaRef>
                      </c:ext>
                    </c:extLst>
                    <c:strCache>
                      <c:ptCount val="1"/>
                      <c:pt idx="0">
                        <c:v>Opioid - All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dLbl>
                    <c:idx val="0"/>
                    <c:dLblPos val="l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separator> </c:separator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6-CBDE-4ECD-8F46-2A0DC8E3707C}"/>
                      </c:ext>
                    </c:extLst>
                  </c:dLbl>
                  <c:dLbl>
                    <c:idx val="1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7-CBDE-4ECD-8F46-2A0DC8E3707C}"/>
                      </c:ext>
                    </c:extLst>
                  </c:dLbl>
                  <c:dLbl>
                    <c:idx val="2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8-CBDE-4ECD-8F46-2A0DC8E3707C}"/>
                      </c:ext>
                    </c:extLst>
                  </c:dLbl>
                  <c:dLbl>
                    <c:idx val="3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9-CBDE-4ECD-8F46-2A0DC8E3707C}"/>
                      </c:ext>
                    </c:extLst>
                  </c:dLbl>
                  <c:dLbl>
                    <c:idx val="4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A-CBDE-4ECD-8F46-2A0DC8E3707C}"/>
                      </c:ext>
                    </c:extLst>
                  </c:dLbl>
                  <c:dLbl>
                    <c:idx val="5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B-CBDE-4ECD-8F46-2A0DC8E3707C}"/>
                      </c:ext>
                    </c:extLst>
                  </c:dLbl>
                  <c:dLbl>
                    <c:idx val="6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C-CBDE-4ECD-8F46-2A0DC8E3707C}"/>
                      </c:ext>
                    </c:extLst>
                  </c:dLbl>
                  <c:dLbl>
                    <c:idx val="7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D-CBDE-4ECD-8F46-2A0DC8E3707C}"/>
                      </c:ext>
                    </c:extLst>
                  </c:dLbl>
                  <c:dLbl>
                    <c:idx val="8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E-CBDE-4ECD-8F46-2A0DC8E3707C}"/>
                      </c:ext>
                    </c:extLst>
                  </c:dLbl>
                  <c:dLbl>
                    <c:idx val="9"/>
                    <c:tx>
                      <c:rich>
                        <a:bodyPr/>
                        <a:lstStyle/>
                        <a:p>
                          <a:fld id="{AECCB949-5A11-4315-A846-DFD2C03FD76A}" type="VALUE">
                            <a:rPr lang="en-US"/>
                            <a:pPr/>
                            <a:t>[VALUE]</a:t>
                          </a:fld>
                          <a:r>
                            <a:rPr lang="en-US" baseline="0"/>
                            <a:t> </a:t>
                          </a:r>
                          <a:fld id="{3A1F3AA0-1E2A-4902-9D50-75704D6A9381}" type="SERIESNAME">
                            <a:rPr lang="en-US" baseline="0"/>
                            <a:pPr/>
                            <a:t>[SERIES NAME]</a:t>
                          </a:fld>
                          <a:endParaRPr lang="en-US" baseline="0"/>
                        </a:p>
                      </c:rich>
                    </c:tx>
                    <c:dLblPos val="r"/>
                    <c:showLegendKey val="0"/>
                    <c:showVal val="1"/>
                    <c:showCatName val="0"/>
                    <c:showSerName val="1"/>
                    <c:showPercent val="0"/>
                    <c:showBubbleSize val="0"/>
                    <c:separator> </c:separator>
                    <c:extLst>
                      <c:ext uri="{CE6537A1-D6FC-4f65-9D91-7224C49458BB}"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F-CBDE-4ECD-8F46-2A0DC8E3707C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1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eparator> </c:separator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'CHART Drug type'!$B$28:$K$28</c15:sqref>
                        </c15:formulaRef>
                      </c:ext>
                    </c:extLst>
                    <c:numCache>
                      <c:formatCode>\'yy</c:formatCode>
                      <c:ptCount val="10"/>
                      <c:pt idx="0">
                        <c:v>41640</c:v>
                      </c:pt>
                      <c:pt idx="1">
                        <c:v>42005</c:v>
                      </c:pt>
                      <c:pt idx="2">
                        <c:v>42370</c:v>
                      </c:pt>
                      <c:pt idx="3">
                        <c:v>42736</c:v>
                      </c:pt>
                      <c:pt idx="4">
                        <c:v>43101</c:v>
                      </c:pt>
                      <c:pt idx="5">
                        <c:v>43466</c:v>
                      </c:pt>
                      <c:pt idx="6">
                        <c:v>43831</c:v>
                      </c:pt>
                      <c:pt idx="7">
                        <c:v>44197</c:v>
                      </c:pt>
                      <c:pt idx="8">
                        <c:v>44562</c:v>
                      </c:pt>
                      <c:pt idx="9">
                        <c:v>44927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'CHART Drug type'!$B$29:$K$29</c15:sqref>
                        </c15:formulaRef>
                      </c:ext>
                    </c:extLst>
                    <c:numCache>
                      <c:formatCode>0.0</c:formatCode>
                      <c:ptCount val="10"/>
                      <c:pt idx="0">
                        <c:v>5.2392442065249574</c:v>
                      </c:pt>
                      <c:pt idx="1">
                        <c:v>4.3894509257412917</c:v>
                      </c:pt>
                      <c:pt idx="2">
                        <c:v>3.7095516822316501</c:v>
                      </c:pt>
                      <c:pt idx="3">
                        <c:v>3.551242132781991</c:v>
                      </c:pt>
                      <c:pt idx="4">
                        <c:v>5.7723209884482722</c:v>
                      </c:pt>
                      <c:pt idx="5">
                        <c:v>6.9333116183771972</c:v>
                      </c:pt>
                      <c:pt idx="6">
                        <c:v>8.4422072784898869</c:v>
                      </c:pt>
                      <c:pt idx="7">
                        <c:v>11.011525680950109</c:v>
                      </c:pt>
                      <c:pt idx="8">
                        <c:v>10.66908083723583</c:v>
                      </c:pt>
                      <c:pt idx="9">
                        <c:v>11.300494589899147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20-CBDE-4ECD-8F46-2A0DC8E3707C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 Drug type'!$A$30</c15:sqref>
                        </c15:formulaRef>
                      </c:ext>
                    </c:extLst>
                    <c:strCache>
                      <c:ptCount val="1"/>
                      <c:pt idx="0">
                        <c:v>Fentanyl</c:v>
                      </c:pt>
                    </c:strCache>
                  </c:strRef>
                </c:tx>
                <c:spPr>
                  <a:ln w="28575" cap="rnd">
                    <a:solidFill>
                      <a:schemeClr val="tx2">
                        <a:lumMod val="60000"/>
                        <a:lumOff val="4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dLbl>
                    <c:idx val="6"/>
                    <c:dLblPos val="l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1-CBDE-4ECD-8F46-2A0DC8E3707C}"/>
                      </c:ext>
                    </c:extLst>
                  </c:dLbl>
                  <c:dLbl>
                    <c:idx val="7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2-CBDE-4ECD-8F46-2A0DC8E3707C}"/>
                      </c:ext>
                    </c:extLst>
                  </c:dLbl>
                  <c:dLbl>
                    <c:idx val="8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3-CBDE-4ECD-8F46-2A0DC8E3707C}"/>
                      </c:ext>
                    </c:extLst>
                  </c:dLbl>
                  <c:dLbl>
                    <c:idx val="9"/>
                    <c:tx>
                      <c:rich>
                        <a:bodyPr/>
                        <a:lstStyle/>
                        <a:p>
                          <a:fld id="{B8700CC0-77C9-42AD-8012-EBEA4DCECC51}" type="VALUE">
                            <a:rPr lang="en-US"/>
                            <a:pPr/>
                            <a:t>[VALUE]</a:t>
                          </a:fld>
                          <a:r>
                            <a:rPr lang="en-US" baseline="0"/>
                            <a:t> </a:t>
                          </a:r>
                          <a:fld id="{50CDE559-A69C-4447-BBE4-9DD3B8DCCDCF}" type="SERIESNAME">
                            <a:rPr lang="en-US" baseline="0"/>
                            <a:pPr/>
                            <a:t>[SERIES NAME]</a:t>
                          </a:fld>
                          <a:endParaRPr lang="en-US" baseline="0"/>
                        </a:p>
                      </c:rich>
                    </c:tx>
                    <c:dLblPos val="r"/>
                    <c:showLegendKey val="0"/>
                    <c:showVal val="1"/>
                    <c:showCatName val="0"/>
                    <c:showSerName val="1"/>
                    <c:showPercent val="0"/>
                    <c:showBubbleSize val="0"/>
                    <c:separator> </c:separator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4-CBDE-4ECD-8F46-2A0DC8E3707C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overflow" horzOverflow="overflow" vert="horz" wrap="square" lIns="38100" tIns="19050" rIns="38100" bIns="19050" anchor="ctr" anchorCtr="0">
                      <a:spAutoFit/>
                    </a:bodyPr>
                    <a:lstStyle/>
                    <a:p>
                      <a:pPr algn="l">
                        <a:defRPr sz="900" b="1" i="0" u="none" strike="noStrike" kern="1200" baseline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 Drug type'!$B$28:$K$28</c15:sqref>
                        </c15:formulaRef>
                      </c:ext>
                    </c:extLst>
                    <c:numCache>
                      <c:formatCode>\'yy</c:formatCode>
                      <c:ptCount val="10"/>
                      <c:pt idx="0">
                        <c:v>41640</c:v>
                      </c:pt>
                      <c:pt idx="1">
                        <c:v>42005</c:v>
                      </c:pt>
                      <c:pt idx="2">
                        <c:v>42370</c:v>
                      </c:pt>
                      <c:pt idx="3">
                        <c:v>42736</c:v>
                      </c:pt>
                      <c:pt idx="4">
                        <c:v>43101</c:v>
                      </c:pt>
                      <c:pt idx="5">
                        <c:v>43466</c:v>
                      </c:pt>
                      <c:pt idx="6">
                        <c:v>43831</c:v>
                      </c:pt>
                      <c:pt idx="7">
                        <c:v>44197</c:v>
                      </c:pt>
                      <c:pt idx="8">
                        <c:v>44562</c:v>
                      </c:pt>
                      <c:pt idx="9">
                        <c:v>44927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 Drug type'!$B$30:$K$30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6" formatCode="0.0">
                        <c:v>2.7312166370860793</c:v>
                      </c:pt>
                      <c:pt idx="7" formatCode="0.0">
                        <c:v>6.2269848746643897</c:v>
                      </c:pt>
                      <c:pt idx="8" formatCode="0.0">
                        <c:v>9.0206028203018054</c:v>
                      </c:pt>
                      <c:pt idx="9" formatCode="0.0">
                        <c:v>8.9209904237612658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5-CBDE-4ECD-8F46-2A0DC8E3707C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 Drug type'!$A$31</c15:sqref>
                        </c15:formulaRef>
                      </c:ext>
                    </c:extLst>
                    <c:strCache>
                      <c:ptCount val="1"/>
                      <c:pt idx="0">
                        <c:v>Stimulants - All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dLbl>
                    <c:idx val="1"/>
                    <c:layout>
                      <c:manualLayout>
                        <c:x val="-5.6972908352209417E-2"/>
                        <c:y val="-3.6231884057971016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6-CBDE-4ECD-8F46-2A0DC8E3707C}"/>
                      </c:ext>
                    </c:extLst>
                  </c:dLbl>
                  <c:dLbl>
                    <c:idx val="2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7-CBDE-4ECD-8F46-2A0DC8E3707C}"/>
                      </c:ext>
                    </c:extLst>
                  </c:dLbl>
                  <c:dLbl>
                    <c:idx val="3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8-CBDE-4ECD-8F46-2A0DC8E3707C}"/>
                      </c:ext>
                    </c:extLst>
                  </c:dLbl>
                  <c:dLbl>
                    <c:idx val="4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9-CBDE-4ECD-8F46-2A0DC8E3707C}"/>
                      </c:ext>
                    </c:extLst>
                  </c:dLbl>
                  <c:dLbl>
                    <c:idx val="5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A-CBDE-4ECD-8F46-2A0DC8E3707C}"/>
                      </c:ext>
                    </c:extLst>
                  </c:dLbl>
                  <c:dLbl>
                    <c:idx val="6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B-CBDE-4ECD-8F46-2A0DC8E3707C}"/>
                      </c:ext>
                    </c:extLst>
                  </c:dLbl>
                  <c:dLbl>
                    <c:idx val="7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C-CBDE-4ECD-8F46-2A0DC8E3707C}"/>
                      </c:ext>
                    </c:extLst>
                  </c:dLbl>
                  <c:dLbl>
                    <c:idx val="8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D-CBDE-4ECD-8F46-2A0DC8E3707C}"/>
                      </c:ext>
                    </c:extLst>
                  </c:dLbl>
                  <c:dLbl>
                    <c:idx val="9"/>
                    <c:layout>
                      <c:manualLayout>
                        <c:x val="-1.3952147296460267E-16"/>
                        <c:y val="1.2077294685990283E-2"/>
                      </c:manualLayout>
                    </c:layout>
                    <c:tx>
                      <c:rich>
                        <a:bodyPr/>
                        <a:lstStyle/>
                        <a:p>
                          <a:fld id="{EA3D86C4-9BB9-401F-815F-7623121962ED}" type="VALUE">
                            <a:rPr lang="en-US"/>
                            <a:pPr/>
                            <a:t>[VALUE]</a:t>
                          </a:fld>
                          <a:r>
                            <a:rPr lang="en-US" baseline="0"/>
                            <a:t> </a:t>
                          </a:r>
                          <a:fld id="{09CC90D5-CF99-4608-B3AA-13F441D0448F}" type="SERIESNAME">
                            <a:rPr lang="en-US" baseline="0"/>
                            <a:pPr/>
                            <a:t>[SERIES NAME]</a:t>
                          </a:fld>
                          <a:endParaRPr lang="en-US" baseline="0"/>
                        </a:p>
                      </c:rich>
                    </c:tx>
                    <c:dLblPos val="r"/>
                    <c:showLegendKey val="0"/>
                    <c:showVal val="1"/>
                    <c:showCatName val="0"/>
                    <c:showSerName val="1"/>
                    <c:showPercent val="0"/>
                    <c:showBubbleSize val="0"/>
                    <c:separator> </c:separator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E-CBDE-4ECD-8F46-2A0DC8E3707C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1" i="0" u="none" strike="noStrike" kern="1200" baseline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 Drug type'!$B$28:$K$28</c15:sqref>
                        </c15:formulaRef>
                      </c:ext>
                    </c:extLst>
                    <c:numCache>
                      <c:formatCode>\'yy</c:formatCode>
                      <c:ptCount val="10"/>
                      <c:pt idx="0">
                        <c:v>41640</c:v>
                      </c:pt>
                      <c:pt idx="1">
                        <c:v>42005</c:v>
                      </c:pt>
                      <c:pt idx="2">
                        <c:v>42370</c:v>
                      </c:pt>
                      <c:pt idx="3">
                        <c:v>42736</c:v>
                      </c:pt>
                      <c:pt idx="4">
                        <c:v>43101</c:v>
                      </c:pt>
                      <c:pt idx="5">
                        <c:v>43466</c:v>
                      </c:pt>
                      <c:pt idx="6">
                        <c:v>43831</c:v>
                      </c:pt>
                      <c:pt idx="7">
                        <c:v>44197</c:v>
                      </c:pt>
                      <c:pt idx="8">
                        <c:v>44562</c:v>
                      </c:pt>
                      <c:pt idx="9">
                        <c:v>44927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 Drug type'!$B$31:$K$31</c15:sqref>
                        </c15:formulaRef>
                      </c:ext>
                    </c:extLst>
                    <c:numCache>
                      <c:formatCode>0.0</c:formatCode>
                      <c:ptCount val="10"/>
                      <c:pt idx="1">
                        <c:v>3.1334867656290473</c:v>
                      </c:pt>
                      <c:pt idx="2">
                        <c:v>2.2281774107580192</c:v>
                      </c:pt>
                      <c:pt idx="3">
                        <c:v>2.4766605696546482</c:v>
                      </c:pt>
                      <c:pt idx="4">
                        <c:v>3.3454144556598493</c:v>
                      </c:pt>
                      <c:pt idx="5">
                        <c:v>6.2698356243822335</c:v>
                      </c:pt>
                      <c:pt idx="6">
                        <c:v>6.8396684631343172</c:v>
                      </c:pt>
                      <c:pt idx="7">
                        <c:v>9.5318425562609121</c:v>
                      </c:pt>
                      <c:pt idx="8">
                        <c:v>7.8412451882220449</c:v>
                      </c:pt>
                      <c:pt idx="9">
                        <c:v>8.2195356418707668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F-CBDE-4ECD-8F46-2A0DC8E3707C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 Drug type'!$A$32</c15:sqref>
                        </c15:formulaRef>
                      </c:ext>
                    </c:extLst>
                    <c:strCache>
                      <c:ptCount val="1"/>
                      <c:pt idx="0">
                        <c:v>Methamphetamine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60000"/>
                        <a:lumOff val="4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dLbl>
                    <c:idx val="1"/>
                    <c:layout>
                      <c:manualLayout>
                        <c:x val="-5.6972908352209417E-2"/>
                        <c:y val="1.8115942028985397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0-CBDE-4ECD-8F46-2A0DC8E3707C}"/>
                      </c:ext>
                    </c:extLst>
                  </c:dLbl>
                  <c:dLbl>
                    <c:idx val="2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1-CBDE-4ECD-8F46-2A0DC8E3707C}"/>
                      </c:ext>
                    </c:extLst>
                  </c:dLbl>
                  <c:dLbl>
                    <c:idx val="3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2-CBDE-4ECD-8F46-2A0DC8E3707C}"/>
                      </c:ext>
                    </c:extLst>
                  </c:dLbl>
                  <c:dLbl>
                    <c:idx val="4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3-CBDE-4ECD-8F46-2A0DC8E3707C}"/>
                      </c:ext>
                    </c:extLst>
                  </c:dLbl>
                  <c:dLbl>
                    <c:idx val="5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4-CBDE-4ECD-8F46-2A0DC8E3707C}"/>
                      </c:ext>
                    </c:extLst>
                  </c:dLbl>
                  <c:dLbl>
                    <c:idx val="6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5-CBDE-4ECD-8F46-2A0DC8E3707C}"/>
                      </c:ext>
                    </c:extLst>
                  </c:dLbl>
                  <c:dLbl>
                    <c:idx val="7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6-CBDE-4ECD-8F46-2A0DC8E3707C}"/>
                      </c:ext>
                    </c:extLst>
                  </c:dLbl>
                  <c:dLbl>
                    <c:idx val="8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7-CBDE-4ECD-8F46-2A0DC8E3707C}"/>
                      </c:ext>
                    </c:extLst>
                  </c:dLbl>
                  <c:dLbl>
                    <c:idx val="9"/>
                    <c:layout>
                      <c:manualLayout>
                        <c:x val="-1.3952147296460267E-16"/>
                        <c:y val="7.85024154589372E-2"/>
                      </c:manualLayout>
                    </c:layout>
                    <c:tx>
                      <c:rich>
                        <a:bodyPr/>
                        <a:lstStyle/>
                        <a:p>
                          <a:fld id="{F00B3A0B-C995-4226-B02C-A9D3305CF49D}" type="VALUE">
                            <a:rPr lang="en-US"/>
                            <a:pPr/>
                            <a:t>[VALUE]</a:t>
                          </a:fld>
                          <a:r>
                            <a:rPr lang="en-US" baseline="0"/>
                            <a:t> </a:t>
                          </a:r>
                          <a:fld id="{9D374A90-0800-456A-BCF7-B510F665DF9A}" type="SERIESNAME">
                            <a:rPr lang="en-US" baseline="0"/>
                            <a:pPr/>
                            <a:t>[SERIES NAME]</a:t>
                          </a:fld>
                          <a:endParaRPr lang="en-US" baseline="0"/>
                        </a:p>
                      </c:rich>
                    </c:tx>
                    <c:dLblPos val="r"/>
                    <c:showLegendKey val="0"/>
                    <c:showVal val="1"/>
                    <c:showCatName val="0"/>
                    <c:showSerName val="1"/>
                    <c:showPercent val="0"/>
                    <c:showBubbleSize val="0"/>
                    <c:separator> </c:separator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38-CBDE-4ECD-8F46-2A0DC8E3707C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1" i="0" u="none" strike="noStrike" kern="1200" baseline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 Drug type'!$B$28:$K$28</c15:sqref>
                        </c15:formulaRef>
                      </c:ext>
                    </c:extLst>
                    <c:numCache>
                      <c:formatCode>\'yy</c:formatCode>
                      <c:ptCount val="10"/>
                      <c:pt idx="0">
                        <c:v>41640</c:v>
                      </c:pt>
                      <c:pt idx="1">
                        <c:v>42005</c:v>
                      </c:pt>
                      <c:pt idx="2">
                        <c:v>42370</c:v>
                      </c:pt>
                      <c:pt idx="3">
                        <c:v>42736</c:v>
                      </c:pt>
                      <c:pt idx="4">
                        <c:v>43101</c:v>
                      </c:pt>
                      <c:pt idx="5">
                        <c:v>43466</c:v>
                      </c:pt>
                      <c:pt idx="6">
                        <c:v>43831</c:v>
                      </c:pt>
                      <c:pt idx="7">
                        <c:v>44197</c:v>
                      </c:pt>
                      <c:pt idx="8">
                        <c:v>44562</c:v>
                      </c:pt>
                      <c:pt idx="9">
                        <c:v>44927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 Drug type'!$B$32:$K$32</c15:sqref>
                        </c15:formulaRef>
                      </c:ext>
                    </c:extLst>
                    <c:numCache>
                      <c:formatCode>0.0</c:formatCode>
                      <c:ptCount val="10"/>
                      <c:pt idx="1">
                        <c:v>3.1007814860183998</c:v>
                      </c:pt>
                      <c:pt idx="2">
                        <c:v>2.4656509649842526</c:v>
                      </c:pt>
                      <c:pt idx="3">
                        <c:v>2.3448973032240454</c:v>
                      </c:pt>
                      <c:pt idx="4">
                        <c:v>3.2383434835089164</c:v>
                      </c:pt>
                      <c:pt idx="5">
                        <c:v>5.7383729217940429</c:v>
                      </c:pt>
                      <c:pt idx="6">
                        <c:v>6.3886576532824915</c:v>
                      </c:pt>
                      <c:pt idx="7">
                        <c:v>7.9115661051482835</c:v>
                      </c:pt>
                      <c:pt idx="8">
                        <c:v>8.1687496041483101</c:v>
                      </c:pt>
                      <c:pt idx="9">
                        <c:v>8.2037601760892116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9-CBDE-4ECD-8F46-2A0DC8E3707C}"/>
                  </c:ext>
                </c:extLst>
              </c15:ser>
            </c15:filteredLineSeries>
          </c:ext>
        </c:extLst>
      </c:lineChart>
      <c:dateAx>
        <c:axId val="980802047"/>
        <c:scaling>
          <c:orientation val="minMax"/>
        </c:scaling>
        <c:delete val="0"/>
        <c:axPos val="b"/>
        <c:numFmt formatCode="\'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0802527"/>
        <c:crosses val="autoZero"/>
        <c:auto val="0"/>
        <c:lblOffset val="100"/>
        <c:baseTimeUnit val="years"/>
        <c:majorUnit val="1"/>
        <c:majorTimeUnit val="years"/>
        <c:minorUnit val="2"/>
      </c:dateAx>
      <c:valAx>
        <c:axId val="980802527"/>
        <c:scaling>
          <c:orientation val="minMax"/>
          <c:max val="12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980802047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9309930008749"/>
          <c:y val="0.17912948381452318"/>
          <c:w val="0.50787456255468066"/>
          <c:h val="0.73753718285214354"/>
        </c:manualLayout>
      </c:layout>
      <c:lineChart>
        <c:grouping val="standard"/>
        <c:varyColors val="0"/>
        <c:ser>
          <c:idx val="0"/>
          <c:order val="0"/>
          <c:tx>
            <c:strRef>
              <c:f>Death!$B$2</c:f>
              <c:strCache>
                <c:ptCount val="1"/>
                <c:pt idx="0">
                  <c:v>Unintentional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tx2"/>
              </a:solidFill>
              <a:ln w="9525">
                <a:noFill/>
              </a:ln>
              <a:effectLst/>
            </c:spPr>
          </c:marker>
          <c:dLbls>
            <c:dLbl>
              <c:idx val="0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484-415F-A107-ECB70C74583A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14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3937499999999998"/>
                      <c:h val="0.1854688867016622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484-415F-A107-ECB70C7458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Death!$F$1:$G$1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Death!$F$2:$G$2</c:f>
              <c:numCache>
                <c:formatCode>General</c:formatCode>
                <c:ptCount val="2"/>
                <c:pt idx="0">
                  <c:v>164</c:v>
                </c:pt>
                <c:pt idx="1">
                  <c:v>137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484-415F-A107-ECB70C74583A}"/>
            </c:ext>
          </c:extLst>
        </c:ser>
        <c:ser>
          <c:idx val="1"/>
          <c:order val="1"/>
          <c:tx>
            <c:strRef>
              <c:f>Death!$B$3</c:f>
              <c:strCache>
                <c:ptCount val="1"/>
                <c:pt idx="0">
                  <c:v>Opioid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6"/>
              </a:solidFill>
              <a:ln w="9525">
                <a:noFill/>
              </a:ln>
              <a:effectLst/>
            </c:spPr>
          </c:marker>
          <c:dLbls>
            <c:dLbl>
              <c:idx val="0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484-415F-A107-ECB70C74583A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1400" b="1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484-415F-A107-ECB70C7458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Death!$F$1:$G$1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Death!$F$3:$G$3</c:f>
              <c:numCache>
                <c:formatCode>General</c:formatCode>
                <c:ptCount val="2"/>
                <c:pt idx="0">
                  <c:v>123</c:v>
                </c:pt>
                <c:pt idx="1">
                  <c:v>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484-415F-A107-ECB70C7458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1439631"/>
        <c:axId val="1451437231"/>
      </c:lineChart>
      <c:catAx>
        <c:axId val="14514396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1437231"/>
        <c:crosses val="autoZero"/>
        <c:auto val="1"/>
        <c:lblAlgn val="ctr"/>
        <c:lblOffset val="100"/>
        <c:noMultiLvlLbl val="0"/>
      </c:catAx>
      <c:valAx>
        <c:axId val="145143723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5143963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066655730533686"/>
          <c:y val="2.626081519811313E-2"/>
          <c:w val="0.7444236657917761"/>
          <c:h val="0.91883020756946854"/>
        </c:manualLayout>
      </c:layout>
      <c:scatterChart>
        <c:scatterStyle val="lineMarker"/>
        <c:varyColors val="0"/>
        <c:ser>
          <c:idx val="0"/>
          <c:order val="0"/>
          <c:tx>
            <c:strRef>
              <c:f>'CHART Demographic'!$A$47</c:f>
              <c:strCache>
                <c:ptCount val="1"/>
                <c:pt idx="0">
                  <c:v>Overall</c:v>
                </c:pt>
              </c:strCache>
            </c:strRef>
          </c:tx>
          <c:spPr>
            <a:ln w="6350000" cap="flat">
              <a:solidFill>
                <a:schemeClr val="bg1">
                  <a:lumMod val="65000"/>
                </a:schemeClr>
              </a:solidFill>
              <a:miter lim="800000"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C84-46DA-8F8A-21ADED44FED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C84-46DA-8F8A-21ADED44FED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C84-46DA-8F8A-21ADED44FE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'CHART Demographic'!$B$47:$D$47</c:f>
              <c:numCache>
                <c:formatCode>0.0</c:formatCode>
                <c:ptCount val="3"/>
                <c:pt idx="0">
                  <c:v>16.901508861749559</c:v>
                </c:pt>
                <c:pt idx="1">
                  <c:v>15.75871320193029</c:v>
                </c:pt>
                <c:pt idx="2">
                  <c:v>18.044304521568826</c:v>
                </c:pt>
              </c:numCache>
            </c:numRef>
          </c:xVal>
          <c:yVal>
            <c:numRef>
              <c:f>'CHART Demographic'!$E$47:$G$47</c:f>
              <c:numCache>
                <c:formatCode>General</c:formatCode>
                <c:ptCount val="3"/>
                <c:pt idx="0">
                  <c:v>5.5</c:v>
                </c:pt>
                <c:pt idx="1">
                  <c:v>5.5</c:v>
                </c:pt>
                <c:pt idx="2">
                  <c:v>5.5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CC84-46DA-8F8A-21ADED44FED5}"/>
            </c:ext>
          </c:extLst>
        </c:ser>
        <c:ser>
          <c:idx val="1"/>
          <c:order val="1"/>
          <c:tx>
            <c:strRef>
              <c:f>'CHART Demographic'!$A$48</c:f>
              <c:strCache>
                <c:ptCount val="1"/>
                <c:pt idx="0">
                  <c:v>Female</c:v>
                </c:pt>
              </c:strCache>
            </c:strRef>
          </c:tx>
          <c:spPr>
            <a:ln w="127000" cap="flat">
              <a:solidFill>
                <a:schemeClr val="tx2">
                  <a:alpha val="25000"/>
                </a:schemeClr>
              </a:solidFill>
              <a:bevel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tx2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CC84-46DA-8F8A-21ADED44FED5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5-CC84-46DA-8F8A-21ADED44FED5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6-CC84-46DA-8F8A-21ADED44FED5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C84-46DA-8F8A-21ADED44FED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C84-46DA-8F8A-21ADED44FE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'CHART Demographic'!$B$48:$D$48</c:f>
              <c:numCache>
                <c:formatCode>0.0</c:formatCode>
                <c:ptCount val="3"/>
                <c:pt idx="0">
                  <c:v>12.394266983636388</c:v>
                </c:pt>
                <c:pt idx="1">
                  <c:v>11.012766638009131</c:v>
                </c:pt>
                <c:pt idx="2">
                  <c:v>13.775767329263644</c:v>
                </c:pt>
              </c:numCache>
            </c:numRef>
          </c:xVal>
          <c:yVal>
            <c:numRef>
              <c:f>'CHART Demographic'!$E$48:$G$48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CC84-46DA-8F8A-21ADED44FED5}"/>
            </c:ext>
          </c:extLst>
        </c:ser>
        <c:ser>
          <c:idx val="2"/>
          <c:order val="2"/>
          <c:tx>
            <c:strRef>
              <c:f>'CHART Demographic'!$A$49</c:f>
              <c:strCache>
                <c:ptCount val="1"/>
                <c:pt idx="0">
                  <c:v>Male</c:v>
                </c:pt>
              </c:strCache>
            </c:strRef>
          </c:tx>
          <c:spPr>
            <a:ln w="127000" cap="flat">
              <a:solidFill>
                <a:schemeClr val="tx2">
                  <a:alpha val="25000"/>
                </a:schemeClr>
              </a:solidFill>
              <a:miter lim="800000"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tx2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CC84-46DA-8F8A-21ADED44FED5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9-CC84-46DA-8F8A-21ADED44FED5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A-CC84-46DA-8F8A-21ADED44FED5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C84-46DA-8F8A-21ADED44FED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C84-46DA-8F8A-21ADED44FE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'CHART Demographic'!$B$49:$D$49</c:f>
              <c:numCache>
                <c:formatCode>0.0</c:formatCode>
                <c:ptCount val="3"/>
                <c:pt idx="0">
                  <c:v>21.155633992040801</c:v>
                </c:pt>
                <c:pt idx="1">
                  <c:v>19.355910166872775</c:v>
                </c:pt>
                <c:pt idx="2">
                  <c:v>22.955357817208828</c:v>
                </c:pt>
              </c:numCache>
            </c:numRef>
          </c:xVal>
          <c:yVal>
            <c:numRef>
              <c:f>'CHART Demographic'!$E$49:$G$49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CC84-46DA-8F8A-21ADED44FED5}"/>
            </c:ext>
          </c:extLst>
        </c:ser>
        <c:ser>
          <c:idx val="3"/>
          <c:order val="3"/>
          <c:tx>
            <c:strRef>
              <c:f>'CHART Demographic'!$A$50</c:f>
              <c:strCache>
                <c:ptCount val="1"/>
                <c:pt idx="0">
                  <c:v>AI/AN</c:v>
                </c:pt>
              </c:strCache>
            </c:strRef>
          </c:tx>
          <c:spPr>
            <a:ln w="127000" cap="flat">
              <a:solidFill>
                <a:schemeClr val="tx2">
                  <a:alpha val="25000"/>
                </a:schemeClr>
              </a:solidFill>
              <a:miter lim="800000"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tx2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CC84-46DA-8F8A-21ADED44FED5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D-CC84-46DA-8F8A-21ADED44FED5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E-CC84-46DA-8F8A-21ADED44FED5}"/>
              </c:ext>
            </c:extLst>
          </c:dPt>
          <c:dLbls>
            <c:dLbl>
              <c:idx val="0"/>
              <c:layout>
                <c:manualLayout>
                  <c:x val="7.2222222222222215E-2"/>
                  <c:y val="0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C84-46DA-8F8A-21ADED44FED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C84-46DA-8F8A-21ADED44FED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C84-46DA-8F8A-21ADED44FE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'CHART Demographic'!$B$50:$D$50</c:f>
              <c:numCache>
                <c:formatCode>0.0</c:formatCode>
                <c:ptCount val="3"/>
                <c:pt idx="0">
                  <c:v>52.545408346327697</c:v>
                </c:pt>
                <c:pt idx="1">
                  <c:v>44.438001404020866</c:v>
                </c:pt>
                <c:pt idx="2">
                  <c:v>60.652815288634521</c:v>
                </c:pt>
              </c:numCache>
            </c:numRef>
          </c:xVal>
          <c:yVal>
            <c:numRef>
              <c:f>'CHART Demographic'!$E$50:$G$50</c:f>
              <c:numCache>
                <c:formatCode>General</c:formatCode>
                <c:ptCount val="3"/>
                <c:pt idx="0">
                  <c:v>9</c:v>
                </c:pt>
                <c:pt idx="1">
                  <c:v>9</c:v>
                </c:pt>
                <c:pt idx="2">
                  <c:v>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F-CC84-46DA-8F8A-21ADED44FED5}"/>
            </c:ext>
          </c:extLst>
        </c:ser>
        <c:ser>
          <c:idx val="4"/>
          <c:order val="4"/>
          <c:tx>
            <c:strRef>
              <c:f>'CHART Demographic'!$A$51</c:f>
              <c:strCache>
                <c:ptCount val="1"/>
                <c:pt idx="0">
                  <c:v>White</c:v>
                </c:pt>
              </c:strCache>
            </c:strRef>
          </c:tx>
          <c:spPr>
            <a:ln w="127000" cap="flat">
              <a:solidFill>
                <a:schemeClr val="tx2">
                  <a:alpha val="25000"/>
                </a:schemeClr>
              </a:solidFill>
              <a:miter lim="800000"/>
            </a:ln>
            <a:effectLst/>
          </c:spPr>
          <c:marker>
            <c:symbol val="circle"/>
            <c:size val="5"/>
            <c:spPr>
              <a:solidFill>
                <a:schemeClr val="tx2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tx2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CC84-46DA-8F8A-21ADED44FED5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1-CC84-46DA-8F8A-21ADED44FED5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2-CC84-46DA-8F8A-21ADED44FED5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C84-46DA-8F8A-21ADED44FED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CC84-46DA-8F8A-21ADED44FE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'CHART Demographic'!$B$51:$D$51</c:f>
              <c:numCache>
                <c:formatCode>0.0</c:formatCode>
                <c:ptCount val="3"/>
                <c:pt idx="0">
                  <c:v>14.500341094028531</c:v>
                </c:pt>
                <c:pt idx="1">
                  <c:v>13.384873305649407</c:v>
                </c:pt>
                <c:pt idx="2">
                  <c:v>15.615808882407656</c:v>
                </c:pt>
              </c:numCache>
            </c:numRef>
          </c:xVal>
          <c:yVal>
            <c:numRef>
              <c:f>'CHART Demographic'!$E$51:$G$51</c:f>
              <c:numCache>
                <c:formatCode>General</c:formatCode>
                <c:ptCount val="3"/>
                <c:pt idx="0">
                  <c:v>8</c:v>
                </c:pt>
                <c:pt idx="1">
                  <c:v>8</c:v>
                </c:pt>
                <c:pt idx="2">
                  <c:v>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3-CC84-46DA-8F8A-21ADED44FED5}"/>
            </c:ext>
          </c:extLst>
        </c:ser>
        <c:ser>
          <c:idx val="5"/>
          <c:order val="5"/>
          <c:tx>
            <c:strRef>
              <c:f>'CHART Demographic'!$A$52</c:f>
              <c:strCache>
                <c:ptCount val="1"/>
                <c:pt idx="0">
                  <c:v>All other races</c:v>
                </c:pt>
              </c:strCache>
            </c:strRef>
          </c:tx>
          <c:spPr>
            <a:ln w="127000" cap="flat">
              <a:solidFill>
                <a:schemeClr val="tx2">
                  <a:alpha val="25000"/>
                </a:schemeClr>
              </a:solidFill>
              <a:miter lim="800000"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tx2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4-CC84-46DA-8F8A-21ADED44FED5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5-CC84-46DA-8F8A-21ADED44FED5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6-CC84-46DA-8F8A-21ADED44FED5}"/>
              </c:ext>
            </c:extLst>
          </c:dPt>
          <c:dLbls>
            <c:dLbl>
              <c:idx val="0"/>
              <c:layout>
                <c:manualLayout>
                  <c:x val="-0.15756530022102525"/>
                  <c:y val="3.4544165259286284E-3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CC84-46DA-8F8A-21ADED44FED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CC84-46DA-8F8A-21ADED44FED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CC84-46DA-8F8A-21ADED44FE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18288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xVal>
            <c:numRef>
              <c:f>'CHART Demographic'!$B$52:$D$52</c:f>
              <c:numCache>
                <c:formatCode>0.0</c:formatCode>
                <c:ptCount val="3"/>
                <c:pt idx="0">
                  <c:v>15.329323168298378</c:v>
                </c:pt>
                <c:pt idx="1">
                  <c:v>9.3411619108112642</c:v>
                </c:pt>
                <c:pt idx="2">
                  <c:v>21.317484425785491</c:v>
                </c:pt>
              </c:numCache>
            </c:numRef>
          </c:xVal>
          <c:yVal>
            <c:numRef>
              <c:f>'CHART Demographic'!$E$52:$G$52</c:f>
              <c:numCache>
                <c:formatCode>General</c:formatCode>
                <c:ptCount val="3"/>
                <c:pt idx="0">
                  <c:v>7</c:v>
                </c:pt>
                <c:pt idx="1">
                  <c:v>7</c:v>
                </c:pt>
                <c:pt idx="2">
                  <c:v>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7-CC84-46DA-8F8A-21ADED44FED5}"/>
            </c:ext>
          </c:extLst>
        </c:ser>
        <c:ser>
          <c:idx val="6"/>
          <c:order val="6"/>
          <c:tx>
            <c:strRef>
              <c:f>'CHART Demographic'!$A$53</c:f>
              <c:strCache>
                <c:ptCount val="1"/>
                <c:pt idx="0">
                  <c:v>65+</c:v>
                </c:pt>
              </c:strCache>
            </c:strRef>
          </c:tx>
          <c:spPr>
            <a:ln w="127000" cap="flat">
              <a:solidFill>
                <a:schemeClr val="tx2">
                  <a:alpha val="25000"/>
                </a:schemeClr>
              </a:solidFill>
              <a:miter lim="800000"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tx2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8-CC84-46DA-8F8A-21ADED44FED5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9-CC84-46DA-8F8A-21ADED44FED5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A-CC84-46DA-8F8A-21ADED44FED5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CC84-46DA-8F8A-21ADED44FED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CC84-46DA-8F8A-21ADED44FE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'CHART Demographic'!$B$53:$D$53</c:f>
              <c:numCache>
                <c:formatCode>0.0</c:formatCode>
                <c:ptCount val="3"/>
                <c:pt idx="0">
                  <c:v>7.0435741107487688</c:v>
                </c:pt>
                <c:pt idx="1">
                  <c:v>5.4703310786355468</c:v>
                </c:pt>
                <c:pt idx="2">
                  <c:v>8.61681714286199</c:v>
                </c:pt>
              </c:numCache>
            </c:numRef>
          </c:xVal>
          <c:yVal>
            <c:numRef>
              <c:f>'CHART Demographic'!$E$53:$G$53</c:f>
              <c:numCache>
                <c:formatCode>General</c:formatCode>
                <c:ptCount val="3"/>
                <c:pt idx="0">
                  <c:v>6</c:v>
                </c:pt>
                <c:pt idx="1">
                  <c:v>6</c:v>
                </c:pt>
                <c:pt idx="2">
                  <c:v>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B-CC84-46DA-8F8A-21ADED44FED5}"/>
            </c:ext>
          </c:extLst>
        </c:ser>
        <c:ser>
          <c:idx val="7"/>
          <c:order val="7"/>
          <c:tx>
            <c:strRef>
              <c:f>'CHART Demographic'!$A$54</c:f>
              <c:strCache>
                <c:ptCount val="1"/>
                <c:pt idx="0">
                  <c:v>45-64</c:v>
                </c:pt>
              </c:strCache>
            </c:strRef>
          </c:tx>
          <c:spPr>
            <a:ln w="127000" cap="flat">
              <a:solidFill>
                <a:schemeClr val="tx2">
                  <a:alpha val="25000"/>
                </a:schemeClr>
              </a:solidFill>
              <a:miter lim="800000"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tx2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C-CC84-46DA-8F8A-21ADED44FED5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D-CC84-46DA-8F8A-21ADED44FED5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E-CC84-46DA-8F8A-21ADED44FED5}"/>
              </c:ext>
            </c:extLst>
          </c:dPt>
          <c:dLbls>
            <c:dLbl>
              <c:idx val="0"/>
              <c:layout>
                <c:manualLayout>
                  <c:x val="8.3333333333333332E-3"/>
                  <c:y val="0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CC84-46DA-8F8A-21ADED44FED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CC84-46DA-8F8A-21ADED44FED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CC84-46DA-8F8A-21ADED44FE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'CHART Demographic'!$B$54:$D$54</c:f>
              <c:numCache>
                <c:formatCode>0.0</c:formatCode>
                <c:ptCount val="3"/>
                <c:pt idx="0">
                  <c:v>24.347436424063634</c:v>
                </c:pt>
                <c:pt idx="1">
                  <c:v>21.70446461099629</c:v>
                </c:pt>
                <c:pt idx="2">
                  <c:v>26.990408237130975</c:v>
                </c:pt>
              </c:numCache>
            </c:numRef>
          </c:xVal>
          <c:yVal>
            <c:numRef>
              <c:f>'CHART Demographic'!$E$54:$G$54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F-CC84-46DA-8F8A-21ADED44FED5}"/>
            </c:ext>
          </c:extLst>
        </c:ser>
        <c:ser>
          <c:idx val="8"/>
          <c:order val="8"/>
          <c:tx>
            <c:strRef>
              <c:f>'CHART Demographic'!$A$55</c:f>
              <c:strCache>
                <c:ptCount val="1"/>
                <c:pt idx="0">
                  <c:v>25-44</c:v>
                </c:pt>
              </c:strCache>
            </c:strRef>
          </c:tx>
          <c:spPr>
            <a:ln w="127000" cap="flat">
              <a:solidFill>
                <a:schemeClr val="tx2">
                  <a:alpha val="25000"/>
                </a:schemeClr>
              </a:solidFill>
              <a:miter lim="800000"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tx2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0-CC84-46DA-8F8A-21ADED44FED5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21-CC84-46DA-8F8A-21ADED44FED5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22-CC84-46DA-8F8A-21ADED44FED5}"/>
              </c:ext>
            </c:extLst>
          </c:dPt>
          <c:dLbls>
            <c:dLbl>
              <c:idx val="0"/>
              <c:layout>
                <c:manualLayout>
                  <c:x val="8.3333333333333332E-3"/>
                  <c:y val="0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CC84-46DA-8F8A-21ADED44FED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CC84-46DA-8F8A-21ADED44FED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CC84-46DA-8F8A-21ADED44FE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'CHART Demographic'!$B$55:$D$55</c:f>
              <c:numCache>
                <c:formatCode>0.0</c:formatCode>
                <c:ptCount val="3"/>
                <c:pt idx="0">
                  <c:v>30.105666649705725</c:v>
                </c:pt>
                <c:pt idx="1">
                  <c:v>27.246815524859006</c:v>
                </c:pt>
                <c:pt idx="2">
                  <c:v>32.964517774552448</c:v>
                </c:pt>
              </c:numCache>
            </c:numRef>
          </c:xVal>
          <c:yVal>
            <c:numRef>
              <c:f>'CHART Demographic'!$E$55:$G$55</c:f>
              <c:numCache>
                <c:formatCode>General</c:formatCode>
                <c:ptCount val="3"/>
                <c:pt idx="0">
                  <c:v>4</c:v>
                </c:pt>
                <c:pt idx="1">
                  <c:v>4</c:v>
                </c:pt>
                <c:pt idx="2">
                  <c:v>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3-CC84-46DA-8F8A-21ADED44FED5}"/>
            </c:ext>
          </c:extLst>
        </c:ser>
        <c:ser>
          <c:idx val="9"/>
          <c:order val="9"/>
          <c:tx>
            <c:strRef>
              <c:f>'CHART Demographic'!$A$56</c:f>
              <c:strCache>
                <c:ptCount val="1"/>
                <c:pt idx="0">
                  <c:v>≤ 24 </c:v>
                </c:pt>
              </c:strCache>
            </c:strRef>
          </c:tx>
          <c:spPr>
            <a:ln w="127000" cap="flat">
              <a:solidFill>
                <a:schemeClr val="tx2">
                  <a:alpha val="25000"/>
                </a:schemeClr>
              </a:solidFill>
              <a:miter lim="800000"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tx2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4-CC84-46DA-8F8A-21ADED44FED5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25-CC84-46DA-8F8A-21ADED44FED5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26-CC84-46DA-8F8A-21ADED44FED5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CC84-46DA-8F8A-21ADED44FED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CC84-46DA-8F8A-21ADED44FE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'CHART Demographic'!$B$56:$D$56</c:f>
              <c:numCache>
                <c:formatCode>0.0</c:formatCode>
                <c:ptCount val="3"/>
                <c:pt idx="0">
                  <c:v>3.6023162893740674</c:v>
                </c:pt>
                <c:pt idx="1">
                  <c:v>2.6908212535112126</c:v>
                </c:pt>
                <c:pt idx="2">
                  <c:v>4.5138113252369223</c:v>
                </c:pt>
              </c:numCache>
            </c:numRef>
          </c:xVal>
          <c:yVal>
            <c:numRef>
              <c:f>'CHART Demographic'!$E$56:$G$56</c:f>
              <c:numCache>
                <c:formatCode>General</c:formatCode>
                <c:ptCount val="3"/>
                <c:pt idx="0">
                  <c:v>3</c:v>
                </c:pt>
                <c:pt idx="1">
                  <c:v>3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7-CC84-46DA-8F8A-21ADED44FED5}"/>
            </c:ext>
          </c:extLst>
        </c:ser>
        <c:ser>
          <c:idx val="10"/>
          <c:order val="10"/>
          <c:tx>
            <c:v>Labels</c:v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CC84-46DA-8F8A-21ADED44FED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7A07D5E-4980-4BEF-8214-7F1101C85DB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9-CC84-46DA-8F8A-21ADED44FED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EB0A95D-2EBC-4198-A895-486C30D9042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A-CC84-46DA-8F8A-21ADED44FED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792F5CA-F4AE-4ABB-8446-D91CC458771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B-CC84-46DA-8F8A-21ADED44FED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B5E6A86B-EC77-4588-901A-D7A182EA277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C-CC84-46DA-8F8A-21ADED44FED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21FC273B-8CEC-427A-BEE0-8F086C38B1D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D-CC84-46DA-8F8A-21ADED44FED5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EE03F2FA-094F-4BB1-8D0F-FBC179A3206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E-CC84-46DA-8F8A-21ADED44FED5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C67227DC-E8B4-4E37-9C4F-FB8C9CEACCC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F-CC84-46DA-8F8A-21ADED44FED5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93BD104D-2BA6-4653-AC87-0EC33C6BD8F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0-CC84-46DA-8F8A-21ADED44FED5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91720DDA-13B6-4CA0-B07A-3381FFC5B86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1-CC84-46DA-8F8A-21ADED44FE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r"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'CHART Demographic'!$H$47:$H$56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xVal>
          <c:yVal>
            <c:numRef>
              <c:f>'CHART Demographic'!$G$47:$G$56</c:f>
              <c:numCache>
                <c:formatCode>General</c:formatCode>
                <c:ptCount val="10"/>
                <c:pt idx="0">
                  <c:v>5.5</c:v>
                </c:pt>
                <c:pt idx="1">
                  <c:v>2</c:v>
                </c:pt>
                <c:pt idx="2">
                  <c:v>1</c:v>
                </c:pt>
                <c:pt idx="3">
                  <c:v>9</c:v>
                </c:pt>
                <c:pt idx="4">
                  <c:v>8</c:v>
                </c:pt>
                <c:pt idx="5">
                  <c:v>7</c:v>
                </c:pt>
                <c:pt idx="6">
                  <c:v>6</c:v>
                </c:pt>
                <c:pt idx="7">
                  <c:v>5</c:v>
                </c:pt>
                <c:pt idx="8">
                  <c:v>4</c:v>
                </c:pt>
                <c:pt idx="9">
                  <c:v>3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'CHART Demographic'!$A$47:$A$56</c15:f>
                <c15:dlblRangeCache>
                  <c:ptCount val="10"/>
                  <c:pt idx="0">
                    <c:v>Overall</c:v>
                  </c:pt>
                  <c:pt idx="1">
                    <c:v>Female</c:v>
                  </c:pt>
                  <c:pt idx="2">
                    <c:v>Male</c:v>
                  </c:pt>
                  <c:pt idx="3">
                    <c:v>AI/AN</c:v>
                  </c:pt>
                  <c:pt idx="4">
                    <c:v>White</c:v>
                  </c:pt>
                  <c:pt idx="5">
                    <c:v>All other races</c:v>
                  </c:pt>
                  <c:pt idx="6">
                    <c:v>65+</c:v>
                  </c:pt>
                  <c:pt idx="7">
                    <c:v>45-64</c:v>
                  </c:pt>
                  <c:pt idx="8">
                    <c:v>25-44</c:v>
                  </c:pt>
                  <c:pt idx="9">
                    <c:v>≤ 24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32-CC84-46DA-8F8A-21ADED44FED5}"/>
            </c:ext>
          </c:extLst>
        </c:ser>
        <c:ser>
          <c:idx val="11"/>
          <c:order val="11"/>
          <c:tx>
            <c:strRef>
              <c:f>'CHART Demographic'!$A$57</c:f>
              <c:strCache>
                <c:ptCount val="1"/>
                <c:pt idx="0">
                  <c:v>Sex</c:v>
                </c:pt>
              </c:strCache>
            </c:strRef>
          </c:tx>
          <c:spPr>
            <a:ln w="12700" cap="rnd">
              <a:solidFill>
                <a:schemeClr val="bg1">
                  <a:lumMod val="5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none" lIns="38100" tIns="19050" rIns="4572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l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33-CC84-46DA-8F8A-21ADED44FED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CC84-46DA-8F8A-21ADED44FE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'CHART Demographic'!$H$57:$I$57</c:f>
              <c:numCache>
                <c:formatCode>General</c:formatCode>
                <c:ptCount val="2"/>
                <c:pt idx="0">
                  <c:v>0</c:v>
                </c:pt>
                <c:pt idx="1">
                  <c:v>70</c:v>
                </c:pt>
              </c:numCache>
            </c:numRef>
          </c:xVal>
          <c:yVal>
            <c:numRef>
              <c:f>'CHART Demographic'!$F$57:$G$57</c:f>
              <c:numCache>
                <c:formatCode>General</c:formatCode>
                <c:ptCount val="2"/>
                <c:pt idx="0">
                  <c:v>2.5</c:v>
                </c:pt>
                <c:pt idx="1">
                  <c:v>2.5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5-CC84-46DA-8F8A-21ADED44FED5}"/>
            </c:ext>
          </c:extLst>
        </c:ser>
        <c:ser>
          <c:idx val="12"/>
          <c:order val="12"/>
          <c:tx>
            <c:strRef>
              <c:f>'CHART Demographic'!$A$58</c:f>
              <c:strCache>
                <c:ptCount val="1"/>
                <c:pt idx="0">
                  <c:v>Race</c:v>
                </c:pt>
              </c:strCache>
            </c:strRef>
          </c:tx>
          <c:spPr>
            <a:ln w="12700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none" lIns="38100" tIns="19050" rIns="4572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l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36-CC84-46DA-8F8A-21ADED44FED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CC84-46DA-8F8A-21ADED44FE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'CHART Demographic'!$H$58:$I$58</c:f>
              <c:numCache>
                <c:formatCode>General</c:formatCode>
                <c:ptCount val="2"/>
                <c:pt idx="0">
                  <c:v>0</c:v>
                </c:pt>
                <c:pt idx="1">
                  <c:v>70</c:v>
                </c:pt>
              </c:numCache>
            </c:numRef>
          </c:xVal>
          <c:yVal>
            <c:numRef>
              <c:f>'CHART Demographic'!$F$58:$G$58</c:f>
              <c:numCache>
                <c:formatCode>General</c:formatCode>
                <c:ptCount val="2"/>
                <c:pt idx="0">
                  <c:v>9.5</c:v>
                </c:pt>
                <c:pt idx="1">
                  <c:v>9.5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8-CC84-46DA-8F8A-21ADED44FED5}"/>
            </c:ext>
          </c:extLst>
        </c:ser>
        <c:ser>
          <c:idx val="13"/>
          <c:order val="13"/>
          <c:tx>
            <c:strRef>
              <c:f>'CHART Demographic'!$A$59</c:f>
              <c:strCache>
                <c:ptCount val="1"/>
                <c:pt idx="0">
                  <c:v>Age</c:v>
                </c:pt>
              </c:strCache>
            </c:strRef>
          </c:tx>
          <c:spPr>
            <a:ln w="12700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none" lIns="38100" tIns="19050" rIns="4572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l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39-CC84-46DA-8F8A-21ADED44FED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CC84-46DA-8F8A-21ADED44FE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'CHART Demographic'!$H$59:$I$59</c:f>
              <c:numCache>
                <c:formatCode>General</c:formatCode>
                <c:ptCount val="2"/>
                <c:pt idx="0">
                  <c:v>0</c:v>
                </c:pt>
                <c:pt idx="1">
                  <c:v>70</c:v>
                </c:pt>
              </c:numCache>
            </c:numRef>
          </c:xVal>
          <c:yVal>
            <c:numRef>
              <c:f>'CHART Demographic'!$F$59:$G$59</c:f>
              <c:numCache>
                <c:formatCode>General</c:formatCode>
                <c:ptCount val="2"/>
                <c:pt idx="0">
                  <c:v>6.5</c:v>
                </c:pt>
                <c:pt idx="1">
                  <c:v>6.5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B-CC84-46DA-8F8A-21ADED44FED5}"/>
            </c:ext>
          </c:extLst>
        </c:ser>
        <c:ser>
          <c:idx val="14"/>
          <c:order val="14"/>
          <c:tx>
            <c:strRef>
              <c:f>'CHART Demographic'!$A$60</c:f>
              <c:strCache>
                <c:ptCount val="1"/>
                <c:pt idx="0">
                  <c:v>MT drug overdose death rate: 
16.9 per 100k</c:v>
                </c:pt>
              </c:strCache>
            </c:strRef>
          </c:tx>
          <c:spPr>
            <a:ln w="19050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.16873257500340713"/>
                  <c:y val="0.2299946442943783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611158515990255"/>
                      <c:h val="0.2138838712204398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3C-CC84-46DA-8F8A-21ADED44FED5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'CHART Demographic'!$H$60</c:f>
              <c:numCache>
                <c:formatCode>General</c:formatCode>
                <c:ptCount val="1"/>
                <c:pt idx="0">
                  <c:v>16</c:v>
                </c:pt>
              </c:numCache>
            </c:numRef>
          </c:xVal>
          <c:yVal>
            <c:numRef>
              <c:f>'CHART Demographic'!$G$60</c:f>
              <c:numCache>
                <c:formatCode>General</c:formatCode>
                <c:ptCount val="1"/>
                <c:pt idx="0">
                  <c:v>3.7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D-CC84-46DA-8F8A-21ADED44FED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1630923040"/>
        <c:axId val="1630925920"/>
      </c:scatterChart>
      <c:valAx>
        <c:axId val="1630923040"/>
        <c:scaling>
          <c:orientation val="minMax"/>
          <c:max val="7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0925920"/>
        <c:crosses val="autoZero"/>
        <c:crossBetween val="midCat"/>
        <c:majorUnit val="10"/>
      </c:valAx>
      <c:valAx>
        <c:axId val="16309259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309230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4308422595824175"/>
          <c:y val="2.626081519811313E-2"/>
          <c:w val="0.70200633704570714"/>
          <c:h val="0.91883020756946854"/>
        </c:manualLayout>
      </c:layout>
      <c:scatterChart>
        <c:scatterStyle val="lineMarker"/>
        <c:varyColors val="0"/>
        <c:ser>
          <c:idx val="0"/>
          <c:order val="0"/>
          <c:tx>
            <c:strRef>
              <c:f>'CHART County'!$A$2</c:f>
              <c:strCache>
                <c:ptCount val="1"/>
                <c:pt idx="0">
                  <c:v>Overall</c:v>
                </c:pt>
              </c:strCache>
            </c:strRef>
          </c:tx>
          <c:spPr>
            <a:ln w="6350000" cap="flat">
              <a:solidFill>
                <a:schemeClr val="bg1">
                  <a:lumMod val="65000"/>
                </a:schemeClr>
              </a:solidFill>
              <a:miter lim="800000"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71C-43D7-9C6D-ACBAE32B068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71C-43D7-9C6D-ACBAE32B068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71C-43D7-9C6D-ACBAE32B06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'CHART County'!$B$2:$D$2</c:f>
              <c:numCache>
                <c:formatCode>0.0</c:formatCode>
                <c:ptCount val="3"/>
                <c:pt idx="0">
                  <c:v>16.901508861749559</c:v>
                </c:pt>
                <c:pt idx="1">
                  <c:v>15.75871320193029</c:v>
                </c:pt>
                <c:pt idx="2">
                  <c:v>18.044304521568826</c:v>
                </c:pt>
              </c:numCache>
            </c:numRef>
          </c:xVal>
          <c:yVal>
            <c:numRef>
              <c:f>'CHART County'!$E$2:$G$2</c:f>
              <c:numCache>
                <c:formatCode>General</c:formatCode>
                <c:ptCount val="3"/>
                <c:pt idx="0">
                  <c:v>5.5</c:v>
                </c:pt>
                <c:pt idx="1">
                  <c:v>5.5</c:v>
                </c:pt>
                <c:pt idx="2">
                  <c:v>5.5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271C-43D7-9C6D-ACBAE32B068A}"/>
            </c:ext>
          </c:extLst>
        </c:ser>
        <c:ser>
          <c:idx val="1"/>
          <c:order val="1"/>
          <c:tx>
            <c:strRef>
              <c:f>'CHART County'!$A$3</c:f>
              <c:strCache>
                <c:ptCount val="1"/>
                <c:pt idx="0">
                  <c:v>Silver Bow</c:v>
                </c:pt>
              </c:strCache>
            </c:strRef>
          </c:tx>
          <c:spPr>
            <a:ln w="127000" cap="flat">
              <a:solidFill>
                <a:schemeClr val="tx2">
                  <a:alpha val="25000"/>
                </a:schemeClr>
              </a:solidFill>
              <a:bevel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Pt>
            <c:idx val="0"/>
            <c:marker>
              <c:spPr>
                <a:solidFill>
                  <a:schemeClr val="tx2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271C-43D7-9C6D-ACBAE32B068A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5-271C-43D7-9C6D-ACBAE32B068A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6-271C-43D7-9C6D-ACBAE32B068A}"/>
              </c:ext>
            </c:extLst>
          </c:dPt>
          <c:dLbls>
            <c:dLbl>
              <c:idx val="0"/>
              <c:layout>
                <c:manualLayout>
                  <c:x val="5.4051513442376298E-2"/>
                  <c:y val="0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71C-43D7-9C6D-ACBAE32B068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71C-43D7-9C6D-ACBAE32B068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71C-43D7-9C6D-ACBAE32B06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lIns="27432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xVal>
            <c:numRef>
              <c:f>'CHART County'!$B$3:$D$3</c:f>
              <c:numCache>
                <c:formatCode>0.0</c:formatCode>
                <c:ptCount val="3"/>
                <c:pt idx="0">
                  <c:v>38.660740558041027</c:v>
                </c:pt>
                <c:pt idx="1">
                  <c:v>28.9896243504311</c:v>
                </c:pt>
                <c:pt idx="2">
                  <c:v>48.331856765650954</c:v>
                </c:pt>
              </c:numCache>
            </c:numRef>
          </c:xVal>
          <c:yVal>
            <c:numRef>
              <c:f>'CHART County'!$E$3:$G$3</c:f>
              <c:numCache>
                <c:formatCode>General</c:formatCode>
                <c:ptCount val="3"/>
                <c:pt idx="0">
                  <c:v>10</c:v>
                </c:pt>
                <c:pt idx="1">
                  <c:v>10</c:v>
                </c:pt>
                <c:pt idx="2">
                  <c:v>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271C-43D7-9C6D-ACBAE32B068A}"/>
            </c:ext>
          </c:extLst>
        </c:ser>
        <c:ser>
          <c:idx val="2"/>
          <c:order val="2"/>
          <c:tx>
            <c:strRef>
              <c:f>'CHART County'!$A$4</c:f>
              <c:strCache>
                <c:ptCount val="1"/>
                <c:pt idx="0">
                  <c:v>Lake</c:v>
                </c:pt>
              </c:strCache>
            </c:strRef>
          </c:tx>
          <c:spPr>
            <a:ln w="127000" cap="flat">
              <a:solidFill>
                <a:schemeClr val="tx2">
                  <a:alpha val="25000"/>
                </a:schemeClr>
              </a:solidFill>
              <a:miter lim="800000"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Pt>
            <c:idx val="0"/>
            <c:marker>
              <c:spPr>
                <a:solidFill>
                  <a:schemeClr val="tx2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271C-43D7-9C6D-ACBAE32B068A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9-271C-43D7-9C6D-ACBAE32B068A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A-271C-43D7-9C6D-ACBAE32B068A}"/>
              </c:ext>
            </c:extLst>
          </c:dPt>
          <c:dLbls>
            <c:dLbl>
              <c:idx val="0"/>
              <c:layout>
                <c:manualLayout>
                  <c:x val="4.2301184433164128E-2"/>
                  <c:y val="0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71C-43D7-9C6D-ACBAE32B068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71C-43D7-9C6D-ACBAE32B068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71C-43D7-9C6D-ACBAE32B06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lIns="27432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xVal>
            <c:numRef>
              <c:f>'CHART County'!$B$4:$D$4</c:f>
              <c:numCache>
                <c:formatCode>0.0</c:formatCode>
                <c:ptCount val="3"/>
                <c:pt idx="0">
                  <c:v>33.647792968679319</c:v>
                </c:pt>
                <c:pt idx="1">
                  <c:v>23.490724142638747</c:v>
                </c:pt>
                <c:pt idx="2">
                  <c:v>43.804861794719891</c:v>
                </c:pt>
              </c:numCache>
            </c:numRef>
          </c:xVal>
          <c:yVal>
            <c:numRef>
              <c:f>'CHART County'!$E$4:$G$4</c:f>
              <c:numCache>
                <c:formatCode>General</c:formatCode>
                <c:ptCount val="3"/>
                <c:pt idx="0">
                  <c:v>9</c:v>
                </c:pt>
                <c:pt idx="1">
                  <c:v>9</c:v>
                </c:pt>
                <c:pt idx="2">
                  <c:v>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271C-43D7-9C6D-ACBAE32B068A}"/>
            </c:ext>
          </c:extLst>
        </c:ser>
        <c:ser>
          <c:idx val="3"/>
          <c:order val="3"/>
          <c:tx>
            <c:strRef>
              <c:f>'CHART County'!$A$5</c:f>
              <c:strCache>
                <c:ptCount val="1"/>
                <c:pt idx="0">
                  <c:v>Yellowstone</c:v>
                </c:pt>
              </c:strCache>
            </c:strRef>
          </c:tx>
          <c:spPr>
            <a:ln w="127000" cap="flat">
              <a:solidFill>
                <a:schemeClr val="tx2">
                  <a:alpha val="25000"/>
                </a:schemeClr>
              </a:solidFill>
              <a:miter lim="800000"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Pt>
            <c:idx val="0"/>
            <c:marker>
              <c:spPr>
                <a:solidFill>
                  <a:schemeClr val="tx2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271C-43D7-9C6D-ACBAE32B068A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D-271C-43D7-9C6D-ACBAE32B068A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E-271C-43D7-9C6D-ACBAE32B068A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71C-43D7-9C6D-ACBAE32B068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71C-43D7-9C6D-ACBAE32B06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9144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xVal>
            <c:numRef>
              <c:f>'CHART County'!$B$5:$D$5</c:f>
              <c:numCache>
                <c:formatCode>0.0</c:formatCode>
                <c:ptCount val="3"/>
                <c:pt idx="0">
                  <c:v>23.480838782593491</c:v>
                </c:pt>
                <c:pt idx="1">
                  <c:v>20.047895379217447</c:v>
                </c:pt>
                <c:pt idx="2">
                  <c:v>26.913782185969534</c:v>
                </c:pt>
              </c:numCache>
            </c:numRef>
          </c:xVal>
          <c:yVal>
            <c:numRef>
              <c:f>'CHART County'!$E$5:$G$5</c:f>
              <c:numCache>
                <c:formatCode>General</c:formatCode>
                <c:ptCount val="3"/>
                <c:pt idx="0">
                  <c:v>8</c:v>
                </c:pt>
                <c:pt idx="1">
                  <c:v>8</c:v>
                </c:pt>
                <c:pt idx="2">
                  <c:v>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F-271C-43D7-9C6D-ACBAE32B068A}"/>
            </c:ext>
          </c:extLst>
        </c:ser>
        <c:ser>
          <c:idx val="4"/>
          <c:order val="4"/>
          <c:tx>
            <c:strRef>
              <c:f>'CHART County'!$A$6</c:f>
              <c:strCache>
                <c:ptCount val="1"/>
                <c:pt idx="0">
                  <c:v>Park</c:v>
                </c:pt>
              </c:strCache>
            </c:strRef>
          </c:tx>
          <c:spPr>
            <a:ln w="127000" cap="flat">
              <a:solidFill>
                <a:schemeClr val="tx2">
                  <a:alpha val="25000"/>
                </a:schemeClr>
              </a:solidFill>
              <a:miter lim="800000"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Pt>
            <c:idx val="0"/>
            <c:marker>
              <c:spPr>
                <a:solidFill>
                  <a:schemeClr val="tx2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271C-43D7-9C6D-ACBAE32B068A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1-271C-43D7-9C6D-ACBAE32B068A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2-271C-43D7-9C6D-ACBAE32B068A}"/>
              </c:ext>
            </c:extLst>
          </c:dPt>
          <c:dLbls>
            <c:dLbl>
              <c:idx val="0"/>
              <c:layout>
                <c:manualLayout>
                  <c:x val="3.9951118631321593E-2"/>
                  <c:y val="-6.3656672040099962E-17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71C-43D7-9C6D-ACBAE32B068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71C-43D7-9C6D-ACBAE32B068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71C-43D7-9C6D-ACBAE32B06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lIns="274320" tIns="19050" rIns="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xVal>
            <c:numRef>
              <c:f>'CHART County'!$B$6:$D$6</c:f>
              <c:numCache>
                <c:formatCode>0.0</c:formatCode>
                <c:ptCount val="3"/>
                <c:pt idx="0">
                  <c:v>21.153448936610726</c:v>
                </c:pt>
                <c:pt idx="1">
                  <c:v>11.252442896917014</c:v>
                </c:pt>
                <c:pt idx="2">
                  <c:v>31.054454976304434</c:v>
                </c:pt>
              </c:numCache>
            </c:numRef>
          </c:xVal>
          <c:yVal>
            <c:numRef>
              <c:f>'CHART County'!$E$6:$G$6</c:f>
              <c:numCache>
                <c:formatCode>General</c:formatCode>
                <c:ptCount val="3"/>
                <c:pt idx="0">
                  <c:v>7</c:v>
                </c:pt>
                <c:pt idx="1">
                  <c:v>7</c:v>
                </c:pt>
                <c:pt idx="2">
                  <c:v>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3-271C-43D7-9C6D-ACBAE32B068A}"/>
            </c:ext>
          </c:extLst>
        </c:ser>
        <c:ser>
          <c:idx val="5"/>
          <c:order val="5"/>
          <c:tx>
            <c:strRef>
              <c:f>'CHART County'!$A$7</c:f>
              <c:strCache>
                <c:ptCount val="1"/>
                <c:pt idx="0">
                  <c:v>Cascade</c:v>
                </c:pt>
              </c:strCache>
            </c:strRef>
          </c:tx>
          <c:spPr>
            <a:ln w="127000" cap="flat">
              <a:solidFill>
                <a:schemeClr val="tx2">
                  <a:alpha val="25000"/>
                </a:schemeClr>
              </a:solidFill>
              <a:miter lim="800000"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noFill/>
              </a:ln>
              <a:effectLst/>
            </c:spPr>
          </c:marker>
          <c:dPt>
            <c:idx val="0"/>
            <c:marker>
              <c:spPr>
                <a:solidFill>
                  <a:schemeClr val="tx2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4-271C-43D7-9C6D-ACBAE32B068A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5-271C-43D7-9C6D-ACBAE32B068A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6-271C-43D7-9C6D-ACBAE32B068A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71C-43D7-9C6D-ACBAE32B068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71C-43D7-9C6D-ACBAE32B06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155448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xVal>
            <c:numRef>
              <c:f>'CHART County'!$B$7:$D$7</c:f>
              <c:numCache>
                <c:formatCode>0.0</c:formatCode>
                <c:ptCount val="3"/>
                <c:pt idx="0">
                  <c:v>16.719040280787713</c:v>
                </c:pt>
                <c:pt idx="1">
                  <c:v>12.439013046818229</c:v>
                </c:pt>
                <c:pt idx="2">
                  <c:v>20.999067514757197</c:v>
                </c:pt>
              </c:numCache>
            </c:numRef>
          </c:xVal>
          <c:yVal>
            <c:numRef>
              <c:f>'CHART County'!$E$7:$G$7</c:f>
              <c:numCache>
                <c:formatCode>General</c:formatCode>
                <c:ptCount val="3"/>
                <c:pt idx="0">
                  <c:v>6</c:v>
                </c:pt>
                <c:pt idx="1">
                  <c:v>6</c:v>
                </c:pt>
                <c:pt idx="2">
                  <c:v>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7-271C-43D7-9C6D-ACBAE32B068A}"/>
            </c:ext>
          </c:extLst>
        </c:ser>
        <c:ser>
          <c:idx val="6"/>
          <c:order val="6"/>
          <c:tx>
            <c:strRef>
              <c:f>'CHART County'!$A$8</c:f>
              <c:strCache>
                <c:ptCount val="1"/>
                <c:pt idx="0">
                  <c:v>Missoula</c:v>
                </c:pt>
              </c:strCache>
            </c:strRef>
          </c:tx>
          <c:spPr>
            <a:ln w="127000" cap="flat">
              <a:solidFill>
                <a:schemeClr val="tx2">
                  <a:alpha val="25000"/>
                </a:schemeClr>
              </a:solidFill>
              <a:miter lim="800000"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dPt>
            <c:idx val="0"/>
            <c:marker>
              <c:spPr>
                <a:solidFill>
                  <a:schemeClr val="tx2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8-271C-43D7-9C6D-ACBAE32B068A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9-271C-43D7-9C6D-ACBAE32B068A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A-271C-43D7-9C6D-ACBAE32B068A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271C-43D7-9C6D-ACBAE32B068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271C-43D7-9C6D-ACBAE32B06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9144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'CHART County'!$B$8:$D$8</c:f>
              <c:numCache>
                <c:formatCode>0.0</c:formatCode>
                <c:ptCount val="3"/>
                <c:pt idx="0">
                  <c:v>16.030682650374448</c:v>
                </c:pt>
                <c:pt idx="1">
                  <c:v>12.735633236117938</c:v>
                </c:pt>
                <c:pt idx="2">
                  <c:v>19.325732064630959</c:v>
                </c:pt>
              </c:numCache>
            </c:numRef>
          </c:xVal>
          <c:yVal>
            <c:numRef>
              <c:f>'CHART County'!$E$8:$G$8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B-271C-43D7-9C6D-ACBAE32B068A}"/>
            </c:ext>
          </c:extLst>
        </c:ser>
        <c:ser>
          <c:idx val="7"/>
          <c:order val="7"/>
          <c:tx>
            <c:strRef>
              <c:f>'CHART County'!$A$9</c:f>
              <c:strCache>
                <c:ptCount val="1"/>
                <c:pt idx="0">
                  <c:v>Flathead</c:v>
                </c:pt>
              </c:strCache>
            </c:strRef>
          </c:tx>
          <c:spPr>
            <a:ln w="127000" cap="flat">
              <a:solidFill>
                <a:schemeClr val="tx2">
                  <a:alpha val="25000"/>
                </a:schemeClr>
              </a:solidFill>
              <a:miter lim="800000"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dPt>
            <c:idx val="0"/>
            <c:marker>
              <c:spPr>
                <a:solidFill>
                  <a:schemeClr val="tx2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C-271C-43D7-9C6D-ACBAE32B068A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D-271C-43D7-9C6D-ACBAE32B068A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E-271C-43D7-9C6D-ACBAE32B068A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271C-43D7-9C6D-ACBAE32B068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271C-43D7-9C6D-ACBAE32B06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9144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xVal>
            <c:numRef>
              <c:f>'CHART County'!$B$9:$D$9</c:f>
              <c:numCache>
                <c:formatCode>0.0</c:formatCode>
                <c:ptCount val="3"/>
                <c:pt idx="0">
                  <c:v>14.667060091868892</c:v>
                </c:pt>
                <c:pt idx="1">
                  <c:v>11.303792934828072</c:v>
                </c:pt>
                <c:pt idx="2">
                  <c:v>18.03032724890971</c:v>
                </c:pt>
              </c:numCache>
            </c:numRef>
          </c:xVal>
          <c:yVal>
            <c:numRef>
              <c:f>'CHART County'!$E$9:$G$9</c:f>
              <c:numCache>
                <c:formatCode>General</c:formatCode>
                <c:ptCount val="3"/>
                <c:pt idx="0">
                  <c:v>4</c:v>
                </c:pt>
                <c:pt idx="1">
                  <c:v>4</c:v>
                </c:pt>
                <c:pt idx="2">
                  <c:v>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F-271C-43D7-9C6D-ACBAE32B068A}"/>
            </c:ext>
          </c:extLst>
        </c:ser>
        <c:ser>
          <c:idx val="8"/>
          <c:order val="8"/>
          <c:tx>
            <c:strRef>
              <c:f>'CHART County'!$A$10</c:f>
              <c:strCache>
                <c:ptCount val="1"/>
                <c:pt idx="0">
                  <c:v>Lewis &amp; Clark</c:v>
                </c:pt>
              </c:strCache>
            </c:strRef>
          </c:tx>
          <c:spPr>
            <a:ln w="127000" cap="flat">
              <a:solidFill>
                <a:schemeClr val="tx2">
                  <a:alpha val="25000"/>
                </a:schemeClr>
              </a:solidFill>
              <a:miter lim="800000"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dPt>
            <c:idx val="0"/>
            <c:marker>
              <c:spPr>
                <a:solidFill>
                  <a:schemeClr val="tx2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0-271C-43D7-9C6D-ACBAE32B068A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21-271C-43D7-9C6D-ACBAE32B068A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22-271C-43D7-9C6D-ACBAE32B068A}"/>
              </c:ext>
            </c:extLst>
          </c:dPt>
          <c:dLbls>
            <c:dLbl>
              <c:idx val="0"/>
              <c:layout>
                <c:manualLayout>
                  <c:x val="-0.11921772786015966"/>
                  <c:y val="0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271C-43D7-9C6D-ACBAE32B068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271C-43D7-9C6D-ACBAE32B068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271C-43D7-9C6D-ACBAE32B06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9144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xVal>
            <c:numRef>
              <c:f>'CHART County'!$B$10:$D$10</c:f>
              <c:numCache>
                <c:formatCode>0.0</c:formatCode>
                <c:ptCount val="3"/>
                <c:pt idx="0">
                  <c:v>13.965223611522422</c:v>
                </c:pt>
                <c:pt idx="1">
                  <c:v>9.8933240403342886</c:v>
                </c:pt>
                <c:pt idx="2">
                  <c:v>18.037123182710555</c:v>
                </c:pt>
              </c:numCache>
            </c:numRef>
          </c:xVal>
          <c:yVal>
            <c:numRef>
              <c:f>'CHART County'!$E$10:$G$10</c:f>
              <c:numCache>
                <c:formatCode>General</c:formatCode>
                <c:ptCount val="3"/>
                <c:pt idx="0">
                  <c:v>3</c:v>
                </c:pt>
                <c:pt idx="1">
                  <c:v>3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3-271C-43D7-9C6D-ACBAE32B068A}"/>
            </c:ext>
          </c:extLst>
        </c:ser>
        <c:ser>
          <c:idx val="9"/>
          <c:order val="9"/>
          <c:tx>
            <c:strRef>
              <c:f>'CHART County'!$A$11</c:f>
              <c:strCache>
                <c:ptCount val="1"/>
                <c:pt idx="0">
                  <c:v>Ravalli</c:v>
                </c:pt>
              </c:strCache>
            </c:strRef>
          </c:tx>
          <c:spPr>
            <a:ln w="127000" cap="flat">
              <a:solidFill>
                <a:schemeClr val="tx2">
                  <a:alpha val="25000"/>
                </a:schemeClr>
              </a:solidFill>
              <a:miter lim="800000"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dPt>
            <c:idx val="0"/>
            <c:marker>
              <c:spPr>
                <a:solidFill>
                  <a:schemeClr val="tx2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4-271C-43D7-9C6D-ACBAE32B068A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25-271C-43D7-9C6D-ACBAE32B068A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26-271C-43D7-9C6D-ACBAE32B068A}"/>
              </c:ext>
            </c:extLst>
          </c:dPt>
          <c:dLbls>
            <c:dLbl>
              <c:idx val="0"/>
              <c:layout>
                <c:manualLayout>
                  <c:x val="-0.11426297495384989"/>
                  <c:y val="0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271C-43D7-9C6D-ACBAE32B068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271C-43D7-9C6D-ACBAE32B068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271C-43D7-9C6D-ACBAE32B06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9144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'CHART County'!$B$11:$D$11</c:f>
              <c:numCache>
                <c:formatCode>0.0</c:formatCode>
                <c:ptCount val="3"/>
                <c:pt idx="0">
                  <c:v>9.8748908252641137</c:v>
                </c:pt>
                <c:pt idx="1">
                  <c:v>5.5332021727845699</c:v>
                </c:pt>
                <c:pt idx="2">
                  <c:v>14.216579477743657</c:v>
                </c:pt>
              </c:numCache>
            </c:numRef>
          </c:xVal>
          <c:yVal>
            <c:numRef>
              <c:f>'CHART County'!$E$11:$G$11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7-271C-43D7-9C6D-ACBAE32B068A}"/>
            </c:ext>
          </c:extLst>
        </c:ser>
        <c:ser>
          <c:idx val="11"/>
          <c:order val="10"/>
          <c:tx>
            <c:strRef>
              <c:f>'CHART County'!$A$12</c:f>
              <c:strCache>
                <c:ptCount val="1"/>
                <c:pt idx="0">
                  <c:v>Gallatin</c:v>
                </c:pt>
              </c:strCache>
            </c:strRef>
          </c:tx>
          <c:spPr>
            <a:ln w="127000" cap="flat">
              <a:solidFill>
                <a:schemeClr val="tx2">
                  <a:alpha val="25000"/>
                </a:schemeClr>
              </a:solidFill>
              <a:prstDash val="solid"/>
              <a:miter lim="800000"/>
            </a:ln>
            <a:effectLst/>
          </c:spPr>
          <c:marker>
            <c:symbol val="none"/>
          </c:marker>
          <c:dPt>
            <c:idx val="0"/>
            <c:marker>
              <c:symbol val="circle"/>
              <c:size val="5"/>
              <c:spPr>
                <a:solidFill>
                  <a:schemeClr val="tx2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8-271C-43D7-9C6D-ACBAE32B068A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271C-43D7-9C6D-ACBAE32B068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271C-43D7-9C6D-ACBAE32B06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'CHART County'!$B$12:$D$12</c:f>
              <c:numCache>
                <c:formatCode>0.0</c:formatCode>
                <c:ptCount val="3"/>
                <c:pt idx="0">
                  <c:v>8.5064017938112553</c:v>
                </c:pt>
                <c:pt idx="1">
                  <c:v>6.1718195719415885</c:v>
                </c:pt>
                <c:pt idx="2">
                  <c:v>10.840984015680922</c:v>
                </c:pt>
              </c:numCache>
            </c:numRef>
          </c:xVal>
          <c:yVal>
            <c:numRef>
              <c:f>'CHART County'!$E$12:$G$12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B-271C-43D7-9C6D-ACBAE32B068A}"/>
            </c:ext>
          </c:extLst>
        </c:ser>
        <c:ser>
          <c:idx val="10"/>
          <c:order val="11"/>
          <c:tx>
            <c:v>Labels</c:v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271C-43D7-9C6D-ACBAE32B068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10C484B-91AE-4200-A209-31A13C7FF12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D-271C-43D7-9C6D-ACBAE32B068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A2742F4-62FE-4357-A6DD-6816CB1CC69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E-271C-43D7-9C6D-ACBAE32B068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05900D3C-76DC-4456-8859-7D89FDDB29C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F-271C-43D7-9C6D-ACBAE32B068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4BA9F786-F858-4DD3-8CE1-AC00C8C7D7C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0-271C-43D7-9C6D-ACBAE32B068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7CDD7512-A069-4EDA-B4FB-0D3CC90ECAD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1-271C-43D7-9C6D-ACBAE32B068A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21CFE3E1-70C9-4871-B91E-D35AD7C7E89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2-271C-43D7-9C6D-ACBAE32B068A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3E9E806A-A087-4204-8B3E-4F84262309C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3-271C-43D7-9C6D-ACBAE32B068A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42D3AC69-8E7A-4A98-BA7E-6DAAAAFE097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4-271C-43D7-9C6D-ACBAE32B068A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4B39B456-8FA0-4B22-B1A6-169C62E0FE8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5-271C-43D7-9C6D-ACBAE32B068A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A22A7DF5-2CA4-4558-92D2-0C8230C6A03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6-271C-43D7-9C6D-ACBAE32B06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lIns="38100" tIns="19050" rIns="38100" bIns="19050" anchor="ctr" anchorCtr="0">
                <a:spAutoFit/>
              </a:bodyPr>
              <a:lstStyle/>
              <a:p>
                <a:pPr algn="r"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'CHART County'!$H$2:$H$12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xVal>
          <c:yVal>
            <c:numRef>
              <c:f>'CHART County'!$G$2:$G$12</c:f>
              <c:numCache>
                <c:formatCode>General</c:formatCode>
                <c:ptCount val="11"/>
                <c:pt idx="0">
                  <c:v>5.5</c:v>
                </c:pt>
                <c:pt idx="1">
                  <c:v>10</c:v>
                </c:pt>
                <c:pt idx="2">
                  <c:v>9</c:v>
                </c:pt>
                <c:pt idx="3">
                  <c:v>8</c:v>
                </c:pt>
                <c:pt idx="4">
                  <c:v>7</c:v>
                </c:pt>
                <c:pt idx="5">
                  <c:v>6</c:v>
                </c:pt>
                <c:pt idx="6">
                  <c:v>5</c:v>
                </c:pt>
                <c:pt idx="7">
                  <c:v>4</c:v>
                </c:pt>
                <c:pt idx="8">
                  <c:v>3</c:v>
                </c:pt>
                <c:pt idx="9">
                  <c:v>2</c:v>
                </c:pt>
                <c:pt idx="10">
                  <c:v>1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'CHART County'!$A$2:$A$12</c15:f>
                <c15:dlblRangeCache>
                  <c:ptCount val="11"/>
                  <c:pt idx="0">
                    <c:v>Overall</c:v>
                  </c:pt>
                  <c:pt idx="1">
                    <c:v>Silver Bow</c:v>
                  </c:pt>
                  <c:pt idx="2">
                    <c:v>Lake</c:v>
                  </c:pt>
                  <c:pt idx="3">
                    <c:v>Yellowstone</c:v>
                  </c:pt>
                  <c:pt idx="4">
                    <c:v>Park</c:v>
                  </c:pt>
                  <c:pt idx="5">
                    <c:v>Cascade</c:v>
                  </c:pt>
                  <c:pt idx="6">
                    <c:v>Missoula</c:v>
                  </c:pt>
                  <c:pt idx="7">
                    <c:v>Flathead</c:v>
                  </c:pt>
                  <c:pt idx="8">
                    <c:v>Lewis &amp; Clark</c:v>
                  </c:pt>
                  <c:pt idx="9">
                    <c:v>Ravalli</c:v>
                  </c:pt>
                  <c:pt idx="10">
                    <c:v>Gallatin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37-271C-43D7-9C6D-ACBAE32B068A}"/>
            </c:ext>
          </c:extLst>
        </c:ser>
        <c:ser>
          <c:idx val="12"/>
          <c:order val="12"/>
          <c:tx>
            <c:strRef>
              <c:f>'CHART County'!$A$13</c:f>
              <c:strCache>
                <c:ptCount val="1"/>
                <c:pt idx="0">
                  <c:v>MT drug overdose death rate: 
16.9 per 100k</c:v>
                </c:pt>
              </c:strCache>
            </c:strRef>
          </c:tx>
          <c:spPr>
            <a:ln w="12700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8.6326058861931593E-2"/>
                  <c:y val="4.4885580708661416E-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98926149459743"/>
                      <c:h val="0.1819515529308836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38-271C-43D7-9C6D-ACBAE32B068A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'CHART County'!$H$13</c:f>
              <c:numCache>
                <c:formatCode>General</c:formatCode>
                <c:ptCount val="1"/>
                <c:pt idx="0">
                  <c:v>16</c:v>
                </c:pt>
              </c:numCache>
            </c:numRef>
          </c:xVal>
          <c:yVal>
            <c:numRef>
              <c:f>'CHART County'!$G$13</c:f>
              <c:numCache>
                <c:formatCode>General</c:formatCode>
                <c:ptCount val="1"/>
                <c:pt idx="0">
                  <c:v>2.5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9-271C-43D7-9C6D-ACBAE32B068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1630923040"/>
        <c:axId val="1630925920"/>
      </c:scatterChart>
      <c:valAx>
        <c:axId val="1630923040"/>
        <c:scaling>
          <c:orientation val="minMax"/>
          <c:max val="7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0925920"/>
        <c:crosses val="autoZero"/>
        <c:crossBetween val="midCat"/>
        <c:majorUnit val="10"/>
      </c:valAx>
      <c:valAx>
        <c:axId val="1630925920"/>
        <c:scaling>
          <c:orientation val="minMax"/>
          <c:max val="11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6309230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145497027668679"/>
          <c:y val="3.0092683727034109E-2"/>
          <c:w val="0.51842644967708396"/>
          <c:h val="0.86342601706036737"/>
        </c:manualLayout>
      </c:layout>
      <c:lineChart>
        <c:grouping val="standard"/>
        <c:varyColors val="0"/>
        <c:ser>
          <c:idx val="0"/>
          <c:order val="0"/>
          <c:tx>
            <c:strRef>
              <c:f>'Top Drugs'!$A$24</c:f>
              <c:strCache>
                <c:ptCount val="1"/>
                <c:pt idx="0">
                  <c:v>Opioid*</c:v>
                </c:pt>
              </c:strCache>
            </c:strRef>
          </c:tx>
          <c:spPr>
            <a:ln w="28575" cap="rnd">
              <a:solidFill>
                <a:srgbClr val="002E6D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2AD-462F-B9F5-BE1151A64BC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2AD-462F-B9F5-BE1151A64BCA}"/>
                </c:ext>
              </c:extLst>
            </c:dLbl>
            <c:dLbl>
              <c:idx val="2"/>
              <c:layout>
                <c:manualLayout>
                  <c:x val="0"/>
                  <c:y val="-2.314814814814819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140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2AD-462F-B9F5-BE1151A64B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'Top Drugs'!$B$23:$D$23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'Top Drugs'!$B$24:$D$24</c:f>
              <c:numCache>
                <c:formatCode>0.0</c:formatCode>
                <c:ptCount val="3"/>
                <c:pt idx="0">
                  <c:v>50.993371089315822</c:v>
                </c:pt>
                <c:pt idx="1">
                  <c:v>48.303853680117868</c:v>
                </c:pt>
                <c:pt idx="2">
                  <c:v>46.42063589972566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2AD-462F-B9F5-BE1151A64BCA}"/>
            </c:ext>
          </c:extLst>
        </c:ser>
        <c:ser>
          <c:idx val="1"/>
          <c:order val="1"/>
          <c:tx>
            <c:strRef>
              <c:f>'Top Drugs'!$A$25</c:f>
              <c:strCache>
                <c:ptCount val="1"/>
                <c:pt idx="0">
                  <c:v>Buprenorphine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non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4-22AD-462F-B9F5-BE1151A64BC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2AD-462F-B9F5-BE1151A64BCA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none" lIns="38100" tIns="19050" rIns="38100" bIns="19050" anchor="ctr" anchorCtr="0">
                  <a:spAutoFit/>
                </a:bodyPr>
                <a:lstStyle/>
                <a:p>
                  <a:pPr algn="l">
                    <a:defRPr sz="14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6-22AD-462F-B9F5-BE1151A64B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non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'Top Drugs'!$B$23:$D$23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'Top Drugs'!$B$25:$D$25</c:f>
              <c:numCache>
                <c:formatCode>0.0</c:formatCode>
                <c:ptCount val="3"/>
                <c:pt idx="0">
                  <c:v>6.2553447286545616</c:v>
                </c:pt>
                <c:pt idx="1">
                  <c:v>6.9984006533434897</c:v>
                </c:pt>
                <c:pt idx="2">
                  <c:v>7.0407562614944119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22AD-462F-B9F5-BE1151A64BCA}"/>
            </c:ext>
          </c:extLst>
        </c:ser>
        <c:ser>
          <c:idx val="2"/>
          <c:order val="2"/>
          <c:tx>
            <c:strRef>
              <c:f>'Top Drugs'!$A$26</c:f>
              <c:strCache>
                <c:ptCount val="1"/>
                <c:pt idx="0">
                  <c:v>Stimulant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2AD-462F-B9F5-BE1151A64BCA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1400" b="1" i="0" u="none" strike="noStrike" kern="1200" baseline="0">
                      <a:solidFill>
                        <a:schemeClr val="accent4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020696696922431"/>
                      <c:h val="0.2354325112046927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22AD-462F-B9F5-BE1151A64B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4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'Top Drugs'!$B$23:$D$23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'Top Drugs'!$B$26:$D$26</c:f>
              <c:numCache>
                <c:formatCode>0.0</c:formatCode>
                <c:ptCount val="3"/>
                <c:pt idx="0">
                  <c:v>31.010754203370972</c:v>
                </c:pt>
                <c:pt idx="1">
                  <c:v>34.58068643497618</c:v>
                </c:pt>
                <c:pt idx="2">
                  <c:v>37.436797777491812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22AD-462F-B9F5-BE1151A64BCA}"/>
            </c:ext>
          </c:extLst>
        </c:ser>
        <c:ser>
          <c:idx val="3"/>
          <c:order val="3"/>
          <c:tx>
            <c:strRef>
              <c:f>'Top Drugs'!$A$27</c:f>
              <c:strCache>
                <c:ptCount val="1"/>
                <c:pt idx="0">
                  <c:v>Benzodiazepine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2AD-462F-B9F5-BE1151A64BCA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none" lIns="38100" tIns="19050" rIns="38100" bIns="19050" anchor="ctr" anchorCtr="0">
                  <a:spAutoFit/>
                </a:bodyPr>
                <a:lstStyle/>
                <a:p>
                  <a:pPr algn="l">
                    <a:defRPr sz="14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C-22AD-462F-B9F5-BE1151A64B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non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'Top Drugs'!$B$23:$D$23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'Top Drugs'!$B$27:$D$27</c:f>
              <c:numCache>
                <c:formatCode>0.0</c:formatCode>
                <c:ptCount val="3"/>
                <c:pt idx="0">
                  <c:v>25.925795233054039</c:v>
                </c:pt>
                <c:pt idx="1">
                  <c:v>24.322258814760588</c:v>
                </c:pt>
                <c:pt idx="2">
                  <c:v>23.268297605569739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22AD-462F-B9F5-BE1151A64BC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21091440"/>
        <c:axId val="821101040"/>
      </c:lineChart>
      <c:catAx>
        <c:axId val="821091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1101040"/>
        <c:crosses val="autoZero"/>
        <c:auto val="1"/>
        <c:lblAlgn val="ctr"/>
        <c:lblOffset val="100"/>
        <c:noMultiLvlLbl val="0"/>
      </c:catAx>
      <c:valAx>
        <c:axId val="821101040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8210914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303149606299212E-2"/>
          <c:y val="0.18083900226757368"/>
          <c:w val="0.67083314268759198"/>
          <c:h val="0.69882112950166941"/>
        </c:manualLayout>
      </c:layout>
      <c:lineChart>
        <c:grouping val="standard"/>
        <c:varyColors val="0"/>
        <c:ser>
          <c:idx val="2"/>
          <c:order val="1"/>
          <c:tx>
            <c:strRef>
              <c:f>'MHDD-state'!$A$4</c:f>
              <c:strCache>
                <c:ptCount val="1"/>
                <c:pt idx="0">
                  <c:v>ED visits-opioid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dPt>
            <c:idx val="8"/>
            <c:marker>
              <c:symbol val="none"/>
            </c:marker>
            <c:bubble3D val="0"/>
            <c:spPr>
              <a:ln w="28575" cap="rnd">
                <a:solidFill>
                  <a:schemeClr val="tx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135F-4B54-BA17-87B7DF3A3B39}"/>
              </c:ext>
            </c:extLst>
          </c:dPt>
          <c:dLbls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14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5F-4B54-BA17-87B7DF3A3B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'MHDD-state'!$B$2:$J$2</c:f>
              <c:strCach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</c:strCache>
            </c:strRef>
          </c:cat>
          <c:val>
            <c:numRef>
              <c:f>'MHDD-state'!$B$4:$J$4</c:f>
              <c:numCache>
                <c:formatCode>General</c:formatCode>
                <c:ptCount val="9"/>
                <c:pt idx="0">
                  <c:v>21</c:v>
                </c:pt>
                <c:pt idx="1">
                  <c:v>25</c:v>
                </c:pt>
                <c:pt idx="2">
                  <c:v>22</c:v>
                </c:pt>
                <c:pt idx="3">
                  <c:v>24</c:v>
                </c:pt>
                <c:pt idx="4">
                  <c:v>24</c:v>
                </c:pt>
                <c:pt idx="5">
                  <c:v>39</c:v>
                </c:pt>
                <c:pt idx="6">
                  <c:v>37</c:v>
                </c:pt>
                <c:pt idx="7">
                  <c:v>28</c:v>
                </c:pt>
                <c:pt idx="8">
                  <c:v>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35F-4B54-BA17-87B7DF3A3B39}"/>
            </c:ext>
          </c:extLst>
        </c:ser>
        <c:ser>
          <c:idx val="4"/>
          <c:order val="3"/>
          <c:tx>
            <c:strRef>
              <c:f>'MHDD-state'!$A$6</c:f>
              <c:strCache>
                <c:ptCount val="1"/>
                <c:pt idx="0">
                  <c:v>Hospitalizations-opioid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Pt>
            <c:idx val="8"/>
            <c:marker>
              <c:symbol val="none"/>
            </c:marker>
            <c:bubble3D val="0"/>
            <c:spPr>
              <a:ln w="28575" cap="rnd">
                <a:solidFill>
                  <a:schemeClr val="accent6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135F-4B54-BA17-87B7DF3A3B39}"/>
              </c:ext>
            </c:extLst>
          </c:dPt>
          <c:dLbls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1400" b="1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82989963021657"/>
                      <c:h val="0.129712301587301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135F-4B54-BA17-87B7DF3A3B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'MHDD-state'!$B$2:$J$2</c:f>
              <c:strCach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</c:strCache>
            </c:strRef>
          </c:cat>
          <c:val>
            <c:numRef>
              <c:f>'MHDD-state'!$B$6:$J$6</c:f>
              <c:numCache>
                <c:formatCode>General</c:formatCode>
                <c:ptCount val="9"/>
                <c:pt idx="0">
                  <c:v>21</c:v>
                </c:pt>
                <c:pt idx="1">
                  <c:v>20</c:v>
                </c:pt>
                <c:pt idx="2">
                  <c:v>15</c:v>
                </c:pt>
                <c:pt idx="3">
                  <c:v>14</c:v>
                </c:pt>
                <c:pt idx="4">
                  <c:v>16</c:v>
                </c:pt>
                <c:pt idx="5">
                  <c:v>12</c:v>
                </c:pt>
                <c:pt idx="6">
                  <c:v>12</c:v>
                </c:pt>
                <c:pt idx="7">
                  <c:v>12</c:v>
                </c:pt>
                <c:pt idx="8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35F-4B54-BA17-87B7DF3A3B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0830416"/>
        <c:axId val="490833296"/>
        <c:extLst>
          <c:ext xmlns:c15="http://schemas.microsoft.com/office/drawing/2012/chart" uri="{02D57815-91ED-43cb-92C2-25804820EDAC}">
            <c15:filteredLine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'MHDD-state'!$A$3</c15:sqref>
                        </c15:formulaRef>
                      </c:ext>
                    </c:extLst>
                    <c:strCache>
                      <c:ptCount val="1"/>
                      <c:pt idx="0">
                        <c:v>ED visits-unintentional</c:v>
                      </c:pt>
                    </c:strCache>
                  </c:strRef>
                </c:tx>
                <c:spPr>
                  <a:ln w="28575" cap="rnd">
                    <a:solidFill>
                      <a:schemeClr val="tx2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dLbl>
                    <c:idx val="8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1" i="0" u="none" strike="noStrike" kern="1200" baseline="0">
                            <a:solidFill>
                              <a:schemeClr val="tx2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6-135F-4B54-BA17-87B7DF3A3B39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'MHDD-state'!$B$2:$J$2</c15:sqref>
                        </c15:formulaRef>
                      </c:ext>
                    </c:extLst>
                    <c:strCache>
                      <c:ptCount val="9"/>
                      <c:pt idx="0">
                        <c:v>2016</c:v>
                      </c:pt>
                      <c:pt idx="1">
                        <c:v>2017</c:v>
                      </c:pt>
                      <c:pt idx="2">
                        <c:v>2018</c:v>
                      </c:pt>
                      <c:pt idx="3">
                        <c:v>2019</c:v>
                      </c:pt>
                      <c:pt idx="4">
                        <c:v>2020</c:v>
                      </c:pt>
                      <c:pt idx="5">
                        <c:v>2021</c:v>
                      </c:pt>
                      <c:pt idx="6">
                        <c:v>2022</c:v>
                      </c:pt>
                      <c:pt idx="7">
                        <c:v>2023</c:v>
                      </c:pt>
                      <c:pt idx="8">
                        <c:v>2024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'MHDD-state'!$B$3:$J$3</c15:sqref>
                        </c15:formulaRef>
                      </c:ext>
                    </c:extLst>
                    <c:numCache>
                      <c:formatCode>#,##0;\-#,##0</c:formatCode>
                      <c:ptCount val="9"/>
                      <c:pt idx="0">
                        <c:v>91.124626664352292</c:v>
                      </c:pt>
                      <c:pt idx="1">
                        <c:v>98.688945541051055</c:v>
                      </c:pt>
                      <c:pt idx="2">
                        <c:v>86.003827896674238</c:v>
                      </c:pt>
                      <c:pt idx="3">
                        <c:v>88.200123177021496</c:v>
                      </c:pt>
                      <c:pt idx="4">
                        <c:v>87.592878296859908</c:v>
                      </c:pt>
                      <c:pt idx="5">
                        <c:v>106.80609518821136</c:v>
                      </c:pt>
                      <c:pt idx="6">
                        <c:v>105.75991861853899</c:v>
                      </c:pt>
                      <c:pt idx="7">
                        <c:v>85.202027271692529</c:v>
                      </c:pt>
                      <c:pt idx="8" formatCode="General">
                        <c:v>81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7-135F-4B54-BA17-87B7DF3A3B39}"/>
                  </c:ext>
                </c:extLst>
              </c15:ser>
            </c15:filteredLineSeries>
            <c15:filteredLin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'MHDD-state'!$A$5</c15:sqref>
                        </c15:formulaRef>
                      </c:ext>
                    </c:extLst>
                    <c:strCache>
                      <c:ptCount val="1"/>
                      <c:pt idx="0">
                        <c:v>Hospitalizations-unintentional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dLbl>
                    <c:idx val="8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1" i="0" u="none" strike="noStrike" kern="1200" baseline="0">
                            <a:solidFill>
                              <a:schemeClr val="accent6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25602613857103046"/>
                            <c:h val="0.1297123015873016"/>
                          </c:manualLayout>
                        </c15:layout>
                      </c:ext>
                      <c:ext xmlns:c16="http://schemas.microsoft.com/office/drawing/2014/chart" uri="{C3380CC4-5D6E-409C-BE32-E72D297353CC}">
                        <c16:uniqueId val="{00000008-135F-4B54-BA17-87B7DF3A3B39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0" i="0" u="none" strike="noStrike" kern="1200" baseline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'MHDD-state'!$B$2:$J$2</c15:sqref>
                        </c15:formulaRef>
                      </c:ext>
                    </c:extLst>
                    <c:strCache>
                      <c:ptCount val="9"/>
                      <c:pt idx="0">
                        <c:v>2016</c:v>
                      </c:pt>
                      <c:pt idx="1">
                        <c:v>2017</c:v>
                      </c:pt>
                      <c:pt idx="2">
                        <c:v>2018</c:v>
                      </c:pt>
                      <c:pt idx="3">
                        <c:v>2019</c:v>
                      </c:pt>
                      <c:pt idx="4">
                        <c:v>2020</c:v>
                      </c:pt>
                      <c:pt idx="5">
                        <c:v>2021</c:v>
                      </c:pt>
                      <c:pt idx="6">
                        <c:v>2022</c:v>
                      </c:pt>
                      <c:pt idx="7">
                        <c:v>2023</c:v>
                      </c:pt>
                      <c:pt idx="8">
                        <c:v>2024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'MHDD-state'!$B$5:$J$5</c15:sqref>
                        </c15:formulaRef>
                      </c:ext>
                    </c:extLst>
                    <c:numCache>
                      <c:formatCode>#,##0;\-#,##0</c:formatCode>
                      <c:ptCount val="9"/>
                      <c:pt idx="0">
                        <c:v>36.87628968603746</c:v>
                      </c:pt>
                      <c:pt idx="1">
                        <c:v>35.744427310198546</c:v>
                      </c:pt>
                      <c:pt idx="2">
                        <c:v>36.809519941281522</c:v>
                      </c:pt>
                      <c:pt idx="3">
                        <c:v>35.622651025123126</c:v>
                      </c:pt>
                      <c:pt idx="4">
                        <c:v>31.844206591338857</c:v>
                      </c:pt>
                      <c:pt idx="5">
                        <c:v>29.236816118747353</c:v>
                      </c:pt>
                      <c:pt idx="6">
                        <c:v>26.244287137143253</c:v>
                      </c:pt>
                      <c:pt idx="7">
                        <c:v>21.376501518568759</c:v>
                      </c:pt>
                      <c:pt idx="8" formatCode="General">
                        <c:v>25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135F-4B54-BA17-87B7DF3A3B39}"/>
                  </c:ext>
                </c:extLst>
              </c15:ser>
            </c15:filteredLineSeries>
          </c:ext>
        </c:extLst>
      </c:lineChart>
      <c:catAx>
        <c:axId val="49083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0833296"/>
        <c:crosses val="autoZero"/>
        <c:auto val="1"/>
        <c:lblAlgn val="ctr"/>
        <c:lblOffset val="100"/>
        <c:noMultiLvlLbl val="0"/>
      </c:catAx>
      <c:valAx>
        <c:axId val="490833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083041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97846423043271"/>
          <c:y val="0.18083900226757368"/>
          <c:w val="0.46138744195437104"/>
          <c:h val="0.69882112950166941"/>
        </c:manualLayout>
      </c:layout>
      <c:lineChart>
        <c:grouping val="standard"/>
        <c:varyColors val="0"/>
        <c:ser>
          <c:idx val="0"/>
          <c:order val="0"/>
          <c:tx>
            <c:strRef>
              <c:f>'MHDD-state'!$A$10</c:f>
              <c:strCache>
                <c:ptCount val="1"/>
                <c:pt idx="0">
                  <c:v>ED visits-unintentional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tx2"/>
              </a:solidFill>
              <a:ln w="9525">
                <a:noFill/>
              </a:ln>
              <a:effectLst/>
            </c:spPr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14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186-4CBA-9AC6-13CA73DC926A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14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7364264082374321"/>
                      <c:h val="0.189253966022104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186-4CBA-9AC6-13CA73DC92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'MHDD-state'!$I$9:$J$9</c:f>
              <c:strCache>
                <c:ptCount val="2"/>
                <c:pt idx="0">
                  <c:v>2023</c:v>
                </c:pt>
                <c:pt idx="1">
                  <c:v>2024</c:v>
                </c:pt>
              </c:strCache>
            </c:strRef>
          </c:cat>
          <c:val>
            <c:numRef>
              <c:f>'MHDD-state'!$I$10:$J$10</c:f>
              <c:numCache>
                <c:formatCode>General</c:formatCode>
                <c:ptCount val="2"/>
                <c:pt idx="0" formatCode="#,##0;\-#,##0">
                  <c:v>907</c:v>
                </c:pt>
                <c:pt idx="1">
                  <c:v>865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186-4CBA-9AC6-13CA73DC926A}"/>
            </c:ext>
          </c:extLst>
        </c:ser>
        <c:ser>
          <c:idx val="2"/>
          <c:order val="2"/>
          <c:tx>
            <c:strRef>
              <c:f>'MHDD-state'!$A$12</c:f>
              <c:strCache>
                <c:ptCount val="1"/>
                <c:pt idx="0">
                  <c:v>Hospitalizations-unintentional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6"/>
              </a:solidFill>
              <a:ln w="9525">
                <a:noFill/>
              </a:ln>
              <a:effectLst/>
            </c:spPr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1400" b="1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186-4CBA-9AC6-13CA73DC926A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1400" b="1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40619422572178476"/>
                      <c:h val="0.189253966022104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2186-4CBA-9AC6-13CA73DC92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'MHDD-state'!$I$9:$J$9</c:f>
              <c:strCache>
                <c:ptCount val="2"/>
                <c:pt idx="0">
                  <c:v>2023</c:v>
                </c:pt>
                <c:pt idx="1">
                  <c:v>2024</c:v>
                </c:pt>
              </c:strCache>
            </c:strRef>
          </c:cat>
          <c:val>
            <c:numRef>
              <c:f>'MHDD-state'!$I$12:$J$12</c:f>
              <c:numCache>
                <c:formatCode>General</c:formatCode>
                <c:ptCount val="2"/>
                <c:pt idx="0" formatCode="#,##0;\-#,##0">
                  <c:v>253</c:v>
                </c:pt>
                <c:pt idx="1">
                  <c:v>299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186-4CBA-9AC6-13CA73DC92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0830416"/>
        <c:axId val="490833296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'MHDD-state'!$A$11</c15:sqref>
                        </c15:formulaRef>
                      </c:ext>
                    </c:extLst>
                    <c:strCache>
                      <c:ptCount val="1"/>
                      <c:pt idx="0">
                        <c:v>ED visits-opioid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'MHDD-state'!$I$9:$J$9</c15:sqref>
                        </c15:formulaRef>
                      </c:ext>
                    </c:extLst>
                    <c:strCache>
                      <c:ptCount val="2"/>
                      <c:pt idx="0">
                        <c:v>2023</c:v>
                      </c:pt>
                      <c:pt idx="1">
                        <c:v>2024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'MHDD-state'!$I$11:$J$11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 formatCode="#,##0;\-#,##0">
                        <c:v>305</c:v>
                      </c:pt>
                      <c:pt idx="1">
                        <c:v>253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6-2186-4CBA-9AC6-13CA73DC926A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'MHDD-state'!$A$13</c15:sqref>
                        </c15:formulaRef>
                      </c:ext>
                    </c:extLst>
                    <c:strCache>
                      <c:ptCount val="1"/>
                      <c:pt idx="0">
                        <c:v>Hospitalizations-opioid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'MHDD-state'!$I$9:$J$9</c15:sqref>
                        </c15:formulaRef>
                      </c:ext>
                    </c:extLst>
                    <c:strCache>
                      <c:ptCount val="2"/>
                      <c:pt idx="0">
                        <c:v>2023</c:v>
                      </c:pt>
                      <c:pt idx="1">
                        <c:v>2024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'MHDD-state'!$I$13:$J$13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142</c:v>
                      </c:pt>
                      <c:pt idx="1">
                        <c:v>128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2186-4CBA-9AC6-13CA73DC926A}"/>
                  </c:ext>
                </c:extLst>
              </c15:ser>
            </c15:filteredLineSeries>
          </c:ext>
        </c:extLst>
      </c:lineChart>
      <c:catAx>
        <c:axId val="49083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0833296"/>
        <c:crosses val="autoZero"/>
        <c:auto val="1"/>
        <c:lblAlgn val="ctr"/>
        <c:lblOffset val="100"/>
        <c:noMultiLvlLbl val="0"/>
      </c:catAx>
      <c:valAx>
        <c:axId val="490833296"/>
        <c:scaling>
          <c:orientation val="minMax"/>
        </c:scaling>
        <c:delete val="1"/>
        <c:axPos val="l"/>
        <c:numFmt formatCode="#,##0;\-#,##0" sourceLinked="1"/>
        <c:majorTickMark val="none"/>
        <c:minorTickMark val="none"/>
        <c:tickLblPos val="nextTo"/>
        <c:crossAx val="4908304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81607106803956"/>
          <c:y val="0.18083900226757368"/>
          <c:w val="0.46480624537317444"/>
          <c:h val="0.69882112950166941"/>
        </c:manualLayout>
      </c:layout>
      <c:lineChart>
        <c:grouping val="standard"/>
        <c:varyColors val="0"/>
        <c:ser>
          <c:idx val="1"/>
          <c:order val="1"/>
          <c:tx>
            <c:strRef>
              <c:f>'MHDD-state'!$A$11</c:f>
              <c:strCache>
                <c:ptCount val="1"/>
                <c:pt idx="0">
                  <c:v>ED visits-opioid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tx2"/>
              </a:solidFill>
              <a:ln w="9525">
                <a:noFill/>
              </a:ln>
              <a:effectLst/>
            </c:spPr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572-422C-B0ED-B4CEA4335B7D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14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9762406622249143"/>
                      <c:h val="0.248795351473922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572-422C-B0ED-B4CEA4335B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'MHDD-state'!$I$9:$J$9</c:f>
              <c:strCache>
                <c:ptCount val="2"/>
                <c:pt idx="0">
                  <c:v>2023</c:v>
                </c:pt>
                <c:pt idx="1">
                  <c:v>2024</c:v>
                </c:pt>
              </c:strCache>
              <c:extLst xmlns:c15="http://schemas.microsoft.com/office/drawing/2012/chart"/>
            </c:strRef>
          </c:cat>
          <c:val>
            <c:numRef>
              <c:f>'MHDD-state'!$I$11:$J$11</c:f>
              <c:numCache>
                <c:formatCode>General</c:formatCode>
                <c:ptCount val="2"/>
                <c:pt idx="0" formatCode="#,##0;\-#,##0">
                  <c:v>305</c:v>
                </c:pt>
                <c:pt idx="1">
                  <c:v>253</c:v>
                </c:pt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2-9572-422C-B0ED-B4CEA4335B7D}"/>
            </c:ext>
          </c:extLst>
        </c:ser>
        <c:ser>
          <c:idx val="3"/>
          <c:order val="3"/>
          <c:tx>
            <c:strRef>
              <c:f>'MHDD-state'!$A$13</c:f>
              <c:strCache>
                <c:ptCount val="1"/>
                <c:pt idx="0">
                  <c:v>Hospitalizations-opioid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6"/>
              </a:solidFill>
              <a:ln w="9525">
                <a:noFill/>
              </a:ln>
              <a:effectLst/>
            </c:spPr>
          </c:marker>
          <c:dLbls>
            <c:dLbl>
              <c:idx val="0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572-422C-B0ED-B4CEA4335B7D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1400" b="1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9757426475536711"/>
                      <c:h val="0.248795351473922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9572-422C-B0ED-B4CEA4335B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'MHDD-state'!$I$9:$J$9</c:f>
              <c:strCache>
                <c:ptCount val="2"/>
                <c:pt idx="0">
                  <c:v>2023</c:v>
                </c:pt>
                <c:pt idx="1">
                  <c:v>2024</c:v>
                </c:pt>
              </c:strCache>
              <c:extLst xmlns:c15="http://schemas.microsoft.com/office/drawing/2012/chart"/>
            </c:strRef>
          </c:cat>
          <c:val>
            <c:numRef>
              <c:f>'MHDD-state'!$I$13:$J$13</c:f>
              <c:numCache>
                <c:formatCode>General</c:formatCode>
                <c:ptCount val="2"/>
                <c:pt idx="0">
                  <c:v>142</c:v>
                </c:pt>
                <c:pt idx="1">
                  <c:v>128</c:v>
                </c:pt>
              </c:numCache>
              <c:extLst xmlns:c15="http://schemas.microsoft.com/office/drawing/2012/chart"/>
            </c:numRef>
          </c:val>
          <c:smooth val="0"/>
          <c:extLst>
            <c:ext xmlns:c16="http://schemas.microsoft.com/office/drawing/2014/chart" uri="{C3380CC4-5D6E-409C-BE32-E72D297353CC}">
              <c16:uniqueId val="{00000005-9572-422C-B0ED-B4CEA4335B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0830416"/>
        <c:axId val="490833296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'MHDD-state'!$A$10</c15:sqref>
                        </c15:formulaRef>
                      </c:ext>
                    </c:extLst>
                    <c:strCache>
                      <c:ptCount val="1"/>
                      <c:pt idx="0">
                        <c:v>ED visits-unintentional</c:v>
                      </c:pt>
                    </c:strCache>
                  </c:strRef>
                </c:tx>
                <c:spPr>
                  <a:ln w="28575" cap="rnd">
                    <a:solidFill>
                      <a:schemeClr val="tx2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dLbl>
                    <c:idx val="0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0">
                        <a:spAutoFit/>
                      </a:bodyPr>
                      <a:lstStyle/>
                      <a:p>
                        <a:pPr algn="l">
                          <a:defRPr sz="1400" b="1" i="0" u="none" strike="noStrike" kern="1200" baseline="0">
                            <a:solidFill>
                              <a:schemeClr val="tx2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l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6-9572-422C-B0ED-B4CEA4335B7D}"/>
                      </c:ext>
                    </c:extLst>
                  </c:dLbl>
                  <c:dLbl>
                    <c:idx val="1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0">
                        <a:spAutoFit/>
                      </a:bodyPr>
                      <a:lstStyle/>
                      <a:p>
                        <a:pPr algn="l">
                          <a:defRPr sz="1400" b="1" i="0" u="none" strike="noStrike" kern="1200" baseline="0">
                            <a:solidFill>
                              <a:schemeClr val="tx2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r"/>
                    <c:showLegendKey val="0"/>
                    <c:showVal val="1"/>
                    <c:showCatName val="0"/>
                    <c:showSerName val="1"/>
                    <c:showPercent val="0"/>
                    <c:showBubbleSize val="0"/>
                    <c:separator>
</c:separator>
                    <c:extLst>
                      <c:ext uri="{CE6537A1-D6FC-4f65-9D91-7224C49458BB}">
                        <c15:layout>
                          <c:manualLayout>
                            <c:w val="0.37364264082374321"/>
                            <c:h val="0.18925396602210437"/>
                          </c:manualLayout>
                        </c15:layout>
                      </c:ext>
                      <c:ext xmlns:c16="http://schemas.microsoft.com/office/drawing/2014/chart" uri="{C3380CC4-5D6E-409C-BE32-E72D297353CC}">
                        <c16:uniqueId val="{00000007-9572-422C-B0ED-B4CEA4335B7D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0">
                      <a:spAutoFit/>
                    </a:bodyPr>
                    <a:lstStyle/>
                    <a:p>
                      <a:pPr algn="l"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'MHDD-state'!$I$9:$J$9</c15:sqref>
                        </c15:formulaRef>
                      </c:ext>
                    </c:extLst>
                    <c:strCache>
                      <c:ptCount val="2"/>
                      <c:pt idx="0">
                        <c:v>2023</c:v>
                      </c:pt>
                      <c:pt idx="1">
                        <c:v>2024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'MHDD-state'!$I$10:$J$10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 formatCode="#,##0;\-#,##0">
                        <c:v>907</c:v>
                      </c:pt>
                      <c:pt idx="1">
                        <c:v>865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8-9572-422C-B0ED-B4CEA4335B7D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'MHDD-state'!$A$12</c15:sqref>
                        </c15:formulaRef>
                      </c:ext>
                    </c:extLst>
                    <c:strCache>
                      <c:ptCount val="1"/>
                      <c:pt idx="0">
                        <c:v>Hospitalizations-unintentional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dLbl>
                    <c:idx val="0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0">
                        <a:spAutoFit/>
                      </a:bodyPr>
                      <a:lstStyle/>
                      <a:p>
                        <a:pPr algn="l">
                          <a:defRPr sz="1400" b="1" i="0" u="none" strike="noStrike" kern="1200" baseline="0">
                            <a:solidFill>
                              <a:schemeClr val="accent6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l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9-9572-422C-B0ED-B4CEA4335B7D}"/>
                      </c:ext>
                    </c:extLst>
                  </c:dLbl>
                  <c:dLbl>
                    <c:idx val="1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0">
                        <a:spAutoFit/>
                      </a:bodyPr>
                      <a:lstStyle/>
                      <a:p>
                        <a:pPr algn="l">
                          <a:defRPr sz="1400" b="1" i="0" u="none" strike="noStrike" kern="1200" baseline="0">
                            <a:solidFill>
                              <a:schemeClr val="accent6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r"/>
                    <c:showLegendKey val="0"/>
                    <c:showVal val="1"/>
                    <c:showCatName val="0"/>
                    <c:showSerName val="1"/>
                    <c:showPercent val="0"/>
                    <c:showBubbleSize val="0"/>
                    <c:separator>
</c:separator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37200619153375059"/>
                            <c:h val="0.18925396602210437"/>
                          </c:manualLayout>
                        </c15:layout>
                      </c:ext>
                      <c:ext xmlns:c16="http://schemas.microsoft.com/office/drawing/2014/chart" uri="{C3380CC4-5D6E-409C-BE32-E72D297353CC}">
                        <c16:uniqueId val="{0000000A-9572-422C-B0ED-B4CEA4335B7D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0">
                      <a:spAutoFit/>
                    </a:bodyPr>
                    <a:lstStyle/>
                    <a:p>
                      <a:pPr algn="l"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'MHDD-state'!$I$9:$J$9</c15:sqref>
                        </c15:formulaRef>
                      </c:ext>
                    </c:extLst>
                    <c:strCache>
                      <c:ptCount val="2"/>
                      <c:pt idx="0">
                        <c:v>2023</c:v>
                      </c:pt>
                      <c:pt idx="1">
                        <c:v>2024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'MHDD-state'!$I$12:$J$12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 formatCode="#,##0;\-#,##0">
                        <c:v>253</c:v>
                      </c:pt>
                      <c:pt idx="1">
                        <c:v>299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9572-422C-B0ED-B4CEA4335B7D}"/>
                  </c:ext>
                </c:extLst>
              </c15:ser>
            </c15:filteredLineSeries>
          </c:ext>
        </c:extLst>
      </c:lineChart>
      <c:catAx>
        <c:axId val="49083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0833296"/>
        <c:crosses val="autoZero"/>
        <c:auto val="1"/>
        <c:lblAlgn val="ctr"/>
        <c:lblOffset val="100"/>
        <c:noMultiLvlLbl val="0"/>
      </c:catAx>
      <c:valAx>
        <c:axId val="490833296"/>
        <c:scaling>
          <c:orientation val="minMax"/>
        </c:scaling>
        <c:delete val="1"/>
        <c:axPos val="l"/>
        <c:numFmt formatCode="#,##0;\-#,##0" sourceLinked="1"/>
        <c:majorTickMark val="none"/>
        <c:minorTickMark val="none"/>
        <c:tickLblPos val="nextTo"/>
        <c:crossAx val="4908304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56630344168153"/>
          <c:y val="3.4649757510775335E-2"/>
          <c:w val="0.74341105819474484"/>
          <c:h val="0.8889610952134118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County!$C$1</c:f>
              <c:strCache>
                <c:ptCount val="1"/>
                <c:pt idx="0">
                  <c:v>Rate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AE4-4C0E-AF5C-2888970A8B8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County!$B$8:$B$13</c:f>
              <c:strCache>
                <c:ptCount val="6"/>
                <c:pt idx="0">
                  <c:v>Hill</c:v>
                </c:pt>
                <c:pt idx="1">
                  <c:v>Lake</c:v>
                </c:pt>
                <c:pt idx="2">
                  <c:v>Silver Bow</c:v>
                </c:pt>
                <c:pt idx="3">
                  <c:v>Deer Lodge</c:v>
                </c:pt>
                <c:pt idx="4">
                  <c:v>Custer</c:v>
                </c:pt>
                <c:pt idx="5">
                  <c:v>State</c:v>
                </c:pt>
              </c:strCache>
            </c:strRef>
          </c:cat>
          <c:val>
            <c:numRef>
              <c:f>County!$C$8:$C$13</c:f>
              <c:numCache>
                <c:formatCode>General</c:formatCode>
                <c:ptCount val="6"/>
                <c:pt idx="0">
                  <c:v>189.1</c:v>
                </c:pt>
                <c:pt idx="1">
                  <c:v>182.9</c:v>
                </c:pt>
                <c:pt idx="2">
                  <c:v>178.2</c:v>
                </c:pt>
                <c:pt idx="3">
                  <c:v>161.69999999999999</c:v>
                </c:pt>
                <c:pt idx="4">
                  <c:v>136.80000000000001</c:v>
                </c:pt>
                <c:pt idx="5">
                  <c:v>94.8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E4-4C0E-AF5C-2888970A8B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61446351"/>
        <c:axId val="1361447791"/>
      </c:barChart>
      <c:catAx>
        <c:axId val="1361446351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1447791"/>
        <c:crosses val="autoZero"/>
        <c:auto val="1"/>
        <c:lblAlgn val="ctr"/>
        <c:lblOffset val="100"/>
        <c:noMultiLvlLbl val="0"/>
      </c:catAx>
      <c:valAx>
        <c:axId val="136144779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61446351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852441521732859"/>
          <c:y val="3.4764826175869123E-2"/>
          <c:w val="0.73582008178464875"/>
          <c:h val="0.8888462849352419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839-4D59-9AD6-CF97BF091560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839-4D59-9AD6-CF97BF091560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839-4D59-9AD6-CF97BF091560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4839-4D59-9AD6-CF97BF091560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839-4D59-9AD6-CF97BF091560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839-4D59-9AD6-CF97BF09156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County!$B$8:$B$13</c:f>
              <c:strCache>
                <c:ptCount val="6"/>
                <c:pt idx="0">
                  <c:v>Hill</c:v>
                </c:pt>
                <c:pt idx="1">
                  <c:v>Lake</c:v>
                </c:pt>
                <c:pt idx="2">
                  <c:v>Silver Bow</c:v>
                </c:pt>
                <c:pt idx="3">
                  <c:v>Custer</c:v>
                </c:pt>
                <c:pt idx="4">
                  <c:v>Yellowstone</c:v>
                </c:pt>
                <c:pt idx="5">
                  <c:v>State</c:v>
                </c:pt>
              </c:strCache>
            </c:strRef>
          </c:cat>
          <c:val>
            <c:numRef>
              <c:f>County!$C$8:$C$13</c:f>
              <c:numCache>
                <c:formatCode>General</c:formatCode>
                <c:ptCount val="6"/>
                <c:pt idx="0">
                  <c:v>91.9</c:v>
                </c:pt>
                <c:pt idx="1">
                  <c:v>74.599999999999994</c:v>
                </c:pt>
                <c:pt idx="2">
                  <c:v>71.5</c:v>
                </c:pt>
                <c:pt idx="3">
                  <c:v>47.8</c:v>
                </c:pt>
                <c:pt idx="4">
                  <c:v>47.1</c:v>
                </c:pt>
                <c:pt idx="5">
                  <c:v>30.6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39-4D59-9AD6-CF97BF09156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361446351"/>
        <c:axId val="1361447791"/>
      </c:barChart>
      <c:catAx>
        <c:axId val="1361446351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1447791"/>
        <c:crosses val="autoZero"/>
        <c:auto val="1"/>
        <c:lblAlgn val="ctr"/>
        <c:lblOffset val="100"/>
        <c:noMultiLvlLbl val="0"/>
      </c:catAx>
      <c:valAx>
        <c:axId val="136144779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61446351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097550306211729E-2"/>
          <c:y val="0.18055555555555552"/>
          <c:w val="0.85595603674540688"/>
          <c:h val="0.71296296296296291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strRef>
              <c:f>'EMS-trend'!$B$2:$B$30</c:f>
              <c:strCache>
                <c:ptCount val="29"/>
                <c:pt idx="0">
                  <c:v>2018-Q1</c:v>
                </c:pt>
                <c:pt idx="4">
                  <c:v>2019-Q1</c:v>
                </c:pt>
                <c:pt idx="8">
                  <c:v>2020-Q1</c:v>
                </c:pt>
                <c:pt idx="12">
                  <c:v>2021-Q1</c:v>
                </c:pt>
                <c:pt idx="16">
                  <c:v>2022-Q1</c:v>
                </c:pt>
                <c:pt idx="20">
                  <c:v>2023-Q1</c:v>
                </c:pt>
                <c:pt idx="24">
                  <c:v>2024-Q1</c:v>
                </c:pt>
                <c:pt idx="28">
                  <c:v>2025-Q1</c:v>
                </c:pt>
              </c:strCache>
            </c:strRef>
          </c:cat>
          <c:val>
            <c:numRef>
              <c:f>'EMS-trend'!$C$2:$C$30</c:f>
              <c:numCache>
                <c:formatCode>General</c:formatCode>
                <c:ptCount val="29"/>
                <c:pt idx="0">
                  <c:v>78</c:v>
                </c:pt>
                <c:pt idx="1">
                  <c:v>110</c:v>
                </c:pt>
                <c:pt idx="2">
                  <c:v>113</c:v>
                </c:pt>
                <c:pt idx="3">
                  <c:v>106</c:v>
                </c:pt>
                <c:pt idx="4">
                  <c:v>133</c:v>
                </c:pt>
                <c:pt idx="5">
                  <c:v>120</c:v>
                </c:pt>
                <c:pt idx="6">
                  <c:v>140</c:v>
                </c:pt>
                <c:pt idx="7">
                  <c:v>141</c:v>
                </c:pt>
                <c:pt idx="8">
                  <c:v>153</c:v>
                </c:pt>
                <c:pt idx="9">
                  <c:v>210</c:v>
                </c:pt>
                <c:pt idx="10">
                  <c:v>206</c:v>
                </c:pt>
                <c:pt idx="11">
                  <c:v>171</c:v>
                </c:pt>
                <c:pt idx="12">
                  <c:v>177</c:v>
                </c:pt>
                <c:pt idx="13">
                  <c:v>257</c:v>
                </c:pt>
                <c:pt idx="14">
                  <c:v>268</c:v>
                </c:pt>
                <c:pt idx="15">
                  <c:v>235</c:v>
                </c:pt>
                <c:pt idx="16">
                  <c:v>273</c:v>
                </c:pt>
                <c:pt idx="17">
                  <c:v>248</c:v>
                </c:pt>
                <c:pt idx="18">
                  <c:v>307</c:v>
                </c:pt>
                <c:pt idx="19">
                  <c:v>240</c:v>
                </c:pt>
                <c:pt idx="20">
                  <c:v>275</c:v>
                </c:pt>
                <c:pt idx="21">
                  <c:v>236</c:v>
                </c:pt>
                <c:pt idx="22">
                  <c:v>236</c:v>
                </c:pt>
                <c:pt idx="23">
                  <c:v>206</c:v>
                </c:pt>
                <c:pt idx="24">
                  <c:v>230</c:v>
                </c:pt>
                <c:pt idx="25">
                  <c:v>213</c:v>
                </c:pt>
                <c:pt idx="26">
                  <c:v>209</c:v>
                </c:pt>
                <c:pt idx="27">
                  <c:v>226</c:v>
                </c:pt>
                <c:pt idx="28">
                  <c:v>244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18F-4B4D-9E0F-EE478054BF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38215215"/>
        <c:axId val="1038218575"/>
      </c:lineChart>
      <c:dateAx>
        <c:axId val="103821521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8218575"/>
        <c:crosses val="autoZero"/>
        <c:auto val="0"/>
        <c:lblOffset val="100"/>
        <c:baseTimeUnit val="days"/>
        <c:minorUnit val="4"/>
      </c:dateAx>
      <c:valAx>
        <c:axId val="10382185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82152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58530183727034"/>
          <c:y val="5.2605079304955595E-2"/>
          <c:w val="0.66993445050137956"/>
          <c:h val="0.82705485947354529"/>
        </c:manualLayout>
      </c:layout>
      <c:lineChart>
        <c:grouping val="standard"/>
        <c:varyColors val="0"/>
        <c:ser>
          <c:idx val="0"/>
          <c:order val="0"/>
          <c:tx>
            <c:strRef>
              <c:f>'EMS-trend'!$H$1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tx2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C15-4627-BCF9-7CAC1DD7144B}"/>
                </c:ext>
              </c:extLst>
            </c:dLbl>
            <c:dLbl>
              <c:idx val="1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C15-4627-BCF9-7CAC1DD714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'EMS-trend'!$G$7:$G$8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'EMS-trend'!$H$7:$H$8</c:f>
              <c:numCache>
                <c:formatCode>General</c:formatCode>
                <c:ptCount val="2"/>
                <c:pt idx="0">
                  <c:v>953</c:v>
                </c:pt>
                <c:pt idx="1">
                  <c:v>878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2-DC15-4627-BCF9-7CAC1DD714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0830416"/>
        <c:axId val="490833296"/>
        <c:extLst/>
      </c:lineChart>
      <c:catAx>
        <c:axId val="49083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0833296"/>
        <c:crosses val="autoZero"/>
        <c:auto val="1"/>
        <c:lblAlgn val="ctr"/>
        <c:lblOffset val="100"/>
        <c:noMultiLvlLbl val="0"/>
      </c:catAx>
      <c:valAx>
        <c:axId val="490833296"/>
        <c:scaling>
          <c:orientation val="minMax"/>
          <c:min val="500"/>
        </c:scaling>
        <c:delete val="1"/>
        <c:axPos val="l"/>
        <c:numFmt formatCode="General" sourceLinked="1"/>
        <c:majorTickMark val="out"/>
        <c:minorTickMark val="none"/>
        <c:tickLblPos val="nextTo"/>
        <c:crossAx val="4908304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'EMS-naloxone'!$A$2</c:f>
              <c:strCache>
                <c:ptCount val="1"/>
                <c:pt idx="0">
                  <c:v>Naloxone in medication fields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val>
            <c:numRef>
              <c:f>'EMS-naloxone'!$B$2</c:f>
              <c:numCache>
                <c:formatCode>General</c:formatCode>
                <c:ptCount val="1"/>
                <c:pt idx="0">
                  <c:v>363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0E-4FE3-8CAD-0E36862B6AFF}"/>
            </c:ext>
          </c:extLst>
        </c:ser>
        <c:ser>
          <c:idx val="1"/>
          <c:order val="1"/>
          <c:tx>
            <c:strRef>
              <c:f>'EMS-naloxone'!$A$3</c:f>
              <c:strCache>
                <c:ptCount val="1"/>
                <c:pt idx="0">
                  <c:v>Naloxone in narrative only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'EMS-naloxone'!$B$3</c:f>
              <c:numCache>
                <c:formatCode>General</c:formatCode>
                <c:ptCount val="1"/>
                <c:pt idx="0">
                  <c:v>176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0E-4FE3-8CAD-0E36862B6AFF}"/>
            </c:ext>
          </c:extLst>
        </c:ser>
        <c:ser>
          <c:idx val="2"/>
          <c:order val="2"/>
          <c:tx>
            <c:strRef>
              <c:f>'EMS-naloxone'!$A$4</c:f>
              <c:strCache>
                <c:ptCount val="1"/>
                <c:pt idx="0">
                  <c:v>No naloxone documented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val>
            <c:numRef>
              <c:f>'EMS-naloxone'!$B$4</c:f>
              <c:numCache>
                <c:formatCode>General</c:formatCode>
                <c:ptCount val="1"/>
                <c:pt idx="0">
                  <c:v>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0E-4FE3-8CAD-0E36862B6A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034107583"/>
        <c:axId val="1034108063"/>
      </c:barChart>
      <c:catAx>
        <c:axId val="103410758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34108063"/>
        <c:crosses val="autoZero"/>
        <c:auto val="1"/>
        <c:lblAlgn val="ctr"/>
        <c:lblOffset val="100"/>
        <c:noMultiLvlLbl val="0"/>
      </c:catAx>
      <c:valAx>
        <c:axId val="103410806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41075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0.99271</cdr:x>
      <cdr:y>0.16318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6FA05BA-9FE1-065E-1715-3B965FE028BB}"/>
            </a:ext>
          </a:extLst>
        </cdr:cNvPr>
        <cdr:cNvSpPr txBox="1"/>
      </cdr:nvSpPr>
      <cdr:spPr>
        <a:xfrm xmlns:a="http://schemas.openxmlformats.org/drawingml/2006/main">
          <a:off x="0" y="0"/>
          <a:ext cx="5727802" cy="5849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en-US" sz="1600" b="1" kern="1200" dirty="0"/>
            <a:t>Unintentional</a:t>
          </a:r>
          <a:r>
            <a:rPr lang="en-US" sz="1600" b="1" kern="1200" baseline="0" dirty="0"/>
            <a:t> drug overdose </a:t>
          </a:r>
          <a:r>
            <a:rPr lang="en-US" sz="1600" b="1" kern="1200" baseline="0" dirty="0">
              <a:solidFill>
                <a:schemeClr val="tx2"/>
              </a:solidFill>
            </a:rPr>
            <a:t>ED visit </a:t>
          </a:r>
          <a:r>
            <a:rPr lang="en-US" sz="1600" kern="1200" baseline="0" dirty="0"/>
            <a:t>rates fluctuated, while </a:t>
          </a:r>
          <a:r>
            <a:rPr lang="en-US" sz="1600" b="1" kern="1200" baseline="0" dirty="0">
              <a:solidFill>
                <a:schemeClr val="accent6"/>
              </a:solidFill>
            </a:rPr>
            <a:t>hospitalization</a:t>
          </a:r>
          <a:r>
            <a:rPr lang="en-US" sz="1600" kern="1200" baseline="0" dirty="0"/>
            <a:t> rates slowly decreased until a rise in 2024.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0.99271</cdr:x>
      <cdr:y>0.16318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6FA05BA-9FE1-065E-1715-3B965FE028BB}"/>
            </a:ext>
          </a:extLst>
        </cdr:cNvPr>
        <cdr:cNvSpPr txBox="1"/>
      </cdr:nvSpPr>
      <cdr:spPr>
        <a:xfrm xmlns:a="http://schemas.openxmlformats.org/drawingml/2006/main">
          <a:off x="0" y="0"/>
          <a:ext cx="5727802" cy="5849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en-US" sz="1600" b="1" kern="1200" dirty="0"/>
            <a:t>Opioid</a:t>
          </a:r>
          <a:r>
            <a:rPr lang="en-US" sz="1600" b="1" kern="1200" baseline="0" dirty="0"/>
            <a:t> drug overdose </a:t>
          </a:r>
          <a:r>
            <a:rPr lang="en-US" sz="1600" b="1" kern="1200" baseline="0" dirty="0">
              <a:solidFill>
                <a:schemeClr val="tx2"/>
              </a:solidFill>
            </a:rPr>
            <a:t>ED visit </a:t>
          </a:r>
          <a:r>
            <a:rPr lang="en-US" sz="1600" kern="1200" baseline="0" dirty="0"/>
            <a:t>rates spiked in 2021 and later declined.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0.99271</cdr:x>
      <cdr:y>0.16318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6FA05BA-9FE1-065E-1715-3B965FE028BB}"/>
            </a:ext>
          </a:extLst>
        </cdr:cNvPr>
        <cdr:cNvSpPr txBox="1"/>
      </cdr:nvSpPr>
      <cdr:spPr>
        <a:xfrm xmlns:a="http://schemas.openxmlformats.org/drawingml/2006/main">
          <a:off x="0" y="0"/>
          <a:ext cx="5727802" cy="5849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en-US" sz="1600" kern="1200"/>
            <a:t>Unintentional</a:t>
          </a:r>
          <a:r>
            <a:rPr lang="en-US" sz="1600" kern="1200" baseline="0"/>
            <a:t> drug overdose </a:t>
          </a:r>
          <a:r>
            <a:rPr lang="en-US" sz="1600" b="1" kern="1200" baseline="0">
              <a:solidFill>
                <a:schemeClr val="tx2"/>
              </a:solidFill>
            </a:rPr>
            <a:t>ED visit </a:t>
          </a:r>
          <a:r>
            <a:rPr lang="en-US" sz="1600" kern="1200" baseline="0"/>
            <a:t>and </a:t>
          </a:r>
          <a:r>
            <a:rPr lang="en-US" sz="1600" b="1" kern="1200" baseline="0">
              <a:solidFill>
                <a:schemeClr val="accent6"/>
              </a:solidFill>
            </a:rPr>
            <a:t>hospitalization</a:t>
          </a:r>
          <a:r>
            <a:rPr lang="en-US" sz="1600" kern="1200" baseline="0"/>
            <a:t> counts.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0.99271</cdr:x>
      <cdr:y>0.16318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6FA05BA-9FE1-065E-1715-3B965FE028BB}"/>
            </a:ext>
          </a:extLst>
        </cdr:cNvPr>
        <cdr:cNvSpPr txBox="1"/>
      </cdr:nvSpPr>
      <cdr:spPr>
        <a:xfrm xmlns:a="http://schemas.openxmlformats.org/drawingml/2006/main">
          <a:off x="0" y="0"/>
          <a:ext cx="5727802" cy="5849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en-US" sz="1600" kern="1200"/>
            <a:t>Opioid </a:t>
          </a:r>
          <a:r>
            <a:rPr lang="en-US" sz="1600" kern="1200" baseline="0"/>
            <a:t>overdose </a:t>
          </a:r>
          <a:r>
            <a:rPr lang="en-US" sz="1600" b="1" kern="1200" baseline="0">
              <a:solidFill>
                <a:schemeClr val="tx2"/>
              </a:solidFill>
            </a:rPr>
            <a:t>ED visit </a:t>
          </a:r>
          <a:r>
            <a:rPr lang="en-US" sz="1600" kern="1200" baseline="0"/>
            <a:t>and </a:t>
          </a:r>
          <a:r>
            <a:rPr lang="en-US" sz="1600" b="1" kern="1200" baseline="0">
              <a:solidFill>
                <a:schemeClr val="accent6"/>
              </a:solidFill>
            </a:rPr>
            <a:t>hospitalization</a:t>
          </a:r>
          <a:r>
            <a:rPr lang="en-US" sz="1600" kern="1200" baseline="0"/>
            <a:t> counts.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0.21406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2380AC5-D8DA-9884-A1CB-3455541CAFBB}"/>
            </a:ext>
          </a:extLst>
        </cdr:cNvPr>
        <cdr:cNvSpPr txBox="1"/>
      </cdr:nvSpPr>
      <cdr:spPr>
        <a:xfrm xmlns:a="http://schemas.openxmlformats.org/drawingml/2006/main">
          <a:off x="0" y="0"/>
          <a:ext cx="4572000" cy="5872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0" i="0" baseline="0" dirty="0">
              <a:solidFill>
                <a:schemeClr val="tx1"/>
              </a:solidFill>
              <a:effectLst/>
            </a:rPr>
            <a:t>Counts of suspected opioid overdose EMS calls </a:t>
          </a:r>
          <a:r>
            <a:rPr lang="en-US" sz="1600" b="0" i="1" baseline="0" dirty="0">
              <a:solidFill>
                <a:schemeClr val="tx1"/>
              </a:solidFill>
              <a:effectLst/>
            </a:rPr>
            <a:t>may</a:t>
          </a:r>
          <a:r>
            <a:rPr lang="en-US" sz="1600" b="0" i="0" baseline="0" dirty="0">
              <a:solidFill>
                <a:schemeClr val="tx1"/>
              </a:solidFill>
              <a:effectLst/>
            </a:rPr>
            <a:t> be declining</a:t>
          </a:r>
          <a:r>
            <a:rPr lang="en-US" sz="1600" b="0" i="0" dirty="0">
              <a:solidFill>
                <a:schemeClr val="tx1"/>
              </a:solidFill>
              <a:effectLst/>
            </a:rPr>
            <a:t>.</a:t>
          </a:r>
          <a:endParaRPr lang="en-US" sz="1600" dirty="0"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0.59499</cdr:x>
      <cdr:y>0.44312</cdr:y>
    </cdr:from>
    <cdr:to>
      <cdr:x>0.87118</cdr:x>
      <cdr:y>0.47835</cdr:y>
    </cdr:to>
    <cdr:sp macro="" textlink="">
      <cdr:nvSpPr>
        <cdr:cNvPr id="3" name="Left Bracket 2">
          <a:extLst xmlns:a="http://schemas.openxmlformats.org/drawingml/2006/main">
            <a:ext uri="{FF2B5EF4-FFF2-40B4-BE49-F238E27FC236}">
              <a16:creationId xmlns:a16="http://schemas.microsoft.com/office/drawing/2014/main" id="{405D3094-206B-9B23-307B-D3D4EC62F058}"/>
            </a:ext>
          </a:extLst>
        </cdr:cNvPr>
        <cdr:cNvSpPr/>
      </cdr:nvSpPr>
      <cdr:spPr>
        <a:xfrm xmlns:a="http://schemas.openxmlformats.org/drawingml/2006/main" rot="17477212">
          <a:off x="3780802" y="1199237"/>
          <a:ext cx="147218" cy="1452137"/>
        </a:xfrm>
        <a:prstGeom xmlns:a="http://schemas.openxmlformats.org/drawingml/2006/main" prst="leftBracket">
          <a:avLst/>
        </a:prstGeom>
        <a:ln xmlns:a="http://schemas.openxmlformats.org/drawingml/2006/main" w="19050">
          <a:solidFill>
            <a:schemeClr val="accent5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kern="1200"/>
        </a:p>
      </cdr:txBody>
    </cdr:sp>
  </cdr:relSizeAnchor>
  <cdr:relSizeAnchor xmlns:cdr="http://schemas.openxmlformats.org/drawingml/2006/chartDrawing">
    <cdr:from>
      <cdr:x>0.5</cdr:x>
      <cdr:y>0.52427</cdr:y>
    </cdr:from>
    <cdr:to>
      <cdr:x>0.75725</cdr:x>
      <cdr:y>0.67926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1F9F96FC-A6A4-C092-AC41-EBF3608E9EBD}"/>
            </a:ext>
          </a:extLst>
        </cdr:cNvPr>
        <cdr:cNvSpPr txBox="1"/>
      </cdr:nvSpPr>
      <cdr:spPr>
        <a:xfrm xmlns:a="http://schemas.openxmlformats.org/drawingml/2006/main">
          <a:off x="2628900" y="2190809"/>
          <a:ext cx="1352550" cy="6477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kern="1200" dirty="0"/>
            <a:t>Counts appeared to start declining in 2022</a:t>
          </a:r>
        </a:p>
      </cdr:txBody>
    </cdr:sp>
  </cdr:relSizeAnchor>
  <cdr:relSizeAnchor xmlns:cdr="http://schemas.openxmlformats.org/drawingml/2006/chartDrawing">
    <cdr:from>
      <cdr:x>0.62862</cdr:x>
      <cdr:y>0.47714</cdr:y>
    </cdr:from>
    <cdr:to>
      <cdr:x>0.728</cdr:x>
      <cdr:y>0.52427</cdr:y>
    </cdr:to>
    <cdr:cxnSp macro="">
      <cdr:nvCxnSpPr>
        <cdr:cNvPr id="6" name="Straight Connector 5">
          <a:extLst xmlns:a="http://schemas.openxmlformats.org/drawingml/2006/main">
            <a:ext uri="{FF2B5EF4-FFF2-40B4-BE49-F238E27FC236}">
              <a16:creationId xmlns:a16="http://schemas.microsoft.com/office/drawing/2014/main" id="{44839A43-6815-E0A6-967D-6F390AD200AB}"/>
            </a:ext>
          </a:extLst>
        </cdr:cNvPr>
        <cdr:cNvCxnSpPr>
          <a:stCxn xmlns:a="http://schemas.openxmlformats.org/drawingml/2006/main" id="4" idx="0"/>
          <a:endCxn xmlns:a="http://schemas.openxmlformats.org/drawingml/2006/main" id="3" idx="1"/>
        </cdr:cNvCxnSpPr>
      </cdr:nvCxnSpPr>
      <cdr:spPr>
        <a:xfrm xmlns:a="http://schemas.openxmlformats.org/drawingml/2006/main" flipV="1">
          <a:off x="3305175" y="1993893"/>
          <a:ext cx="522514" cy="196916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tx1">
              <a:lumMod val="65000"/>
              <a:lumOff val="3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0.90252</cdr:x>
      <cdr:y>0.16374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0652D2D-56F2-E0BD-E3E3-8FDE1B2A3B0F}"/>
            </a:ext>
          </a:extLst>
        </cdr:cNvPr>
        <cdr:cNvSpPr txBox="1"/>
      </cdr:nvSpPr>
      <cdr:spPr>
        <a:xfrm xmlns:a="http://schemas.openxmlformats.org/drawingml/2006/main">
          <a:off x="0" y="-1720908"/>
          <a:ext cx="5206999" cy="5871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 rtl="0">
            <a:defRPr/>
          </a:pPr>
          <a:r>
            <a:rPr lang="en-US" sz="1600" dirty="0">
              <a:solidFill>
                <a:schemeClr val="tx1">
                  <a:lumMod val="65000"/>
                  <a:lumOff val="35000"/>
                </a:schemeClr>
              </a:solidFill>
            </a:rPr>
            <a:t>Drug overdose death rates increased nationally and in Montana but have leveled off since 2021.</a:t>
          </a:r>
          <a:endParaRPr lang="en-US" sz="1600" dirty="0">
            <a:solidFill>
              <a:schemeClr val="tx1">
                <a:lumMod val="65000"/>
                <a:lumOff val="35000"/>
              </a:schemeClr>
            </a:solidFill>
            <a:effectLst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0.01111</cdr:x>
      <cdr:y>0.01852</cdr:y>
    </cdr:from>
    <cdr:to>
      <cdr:x>1</cdr:x>
      <cdr:y>0.17843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CC80746-8402-308B-B934-70E83761EA89}"/>
            </a:ext>
          </a:extLst>
        </cdr:cNvPr>
        <cdr:cNvSpPr txBox="1"/>
      </cdr:nvSpPr>
      <cdr:spPr>
        <a:xfrm xmlns:a="http://schemas.openxmlformats.org/drawingml/2006/main">
          <a:off x="40640" y="67733"/>
          <a:ext cx="3616960" cy="5849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kern="1200" dirty="0"/>
            <a:t>Montana resident </a:t>
          </a:r>
          <a:r>
            <a:rPr lang="en-US" sz="1600" b="1" kern="1200" dirty="0">
              <a:solidFill>
                <a:schemeClr val="tx2"/>
              </a:solidFill>
            </a:rPr>
            <a:t>unintentional drug </a:t>
          </a:r>
          <a:r>
            <a:rPr lang="en-US" sz="1600" kern="1200" dirty="0"/>
            <a:t>and </a:t>
          </a:r>
          <a:r>
            <a:rPr lang="en-US" sz="1600" b="1" kern="1200" dirty="0">
              <a:solidFill>
                <a:schemeClr val="accent6"/>
              </a:solidFill>
            </a:rPr>
            <a:t>opioid</a:t>
          </a:r>
          <a:r>
            <a:rPr lang="en-US" sz="1600" kern="1200" baseline="0" dirty="0"/>
            <a:t> overdose deaths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C8AC8-287D-41CB-8D9F-212CB9FEE7A5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735B07-B5A7-4CAD-8D42-63271C0E7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00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9A83F-E6DC-0A30-0051-BD7810A2120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74044" y="2312281"/>
            <a:ext cx="9144000" cy="1116719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71ABB5-2E57-44CE-FFA5-88FCBB2E1F2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74044" y="3429000"/>
            <a:ext cx="9144000" cy="5645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Head Title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30759A5-3951-74E1-0D5E-6DF2D8CA79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4750" y="3994150"/>
            <a:ext cx="9144000" cy="56356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 -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050944-EE2E-2EFF-430C-FB3DECD797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D83A78-2AB8-4DDF-B1B8-B0EC9FEAC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910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480D3-2B3C-ACA8-4A6F-17B15C5E9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C199E7-1636-3C48-4870-E7F3AA468F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83A78-2AB8-4DDF-B1B8-B0EC9FEAC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410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8DD829-7644-0756-8BD4-CB6010EC9B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83A78-2AB8-4DDF-B1B8-B0EC9FEAC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65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2B9DF-0EDE-7590-9C34-0EB9285D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FB12E-F88B-75DD-8C54-215430DB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123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4945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2B9DF-0EDE-7590-9C34-0EB9285D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FB12E-F88B-75DD-8C54-215430DB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8975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7FB43D-D9D8-B904-7E0D-CC3CA61CB3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83A78-2AB8-4DDF-B1B8-B0EC9FEAC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79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AC638-4BD1-B710-8AF8-D672F8E3CE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4844" y="1873957"/>
            <a:ext cx="7484534" cy="2393244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Break Slide/</a:t>
            </a:r>
            <a:br>
              <a:rPr lang="en-US" dirty="0"/>
            </a:br>
            <a:r>
              <a:rPr lang="en-US" dirty="0"/>
              <a:t>Section Divider Slide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2154AC-BA6A-95D9-908D-9BA27429F9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83A78-2AB8-4DDF-B1B8-B0EC9FEAC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632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AC638-4BD1-B710-8AF8-D672F8E3CE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4844" y="1873957"/>
            <a:ext cx="7484534" cy="2393244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Break Slide/</a:t>
            </a:r>
            <a:br>
              <a:rPr lang="en-US" dirty="0"/>
            </a:br>
            <a:r>
              <a:rPr lang="en-US" dirty="0"/>
              <a:t>Section Divider Slide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B45696-7C63-A518-CFC5-0AA51E8652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83A78-2AB8-4DDF-B1B8-B0EC9FEAC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81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AC638-4BD1-B710-8AF8-D672F8E3CE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4844" y="1873957"/>
            <a:ext cx="7484534" cy="2393244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Break Slide/</a:t>
            </a:r>
            <a:br>
              <a:rPr lang="en-US" dirty="0"/>
            </a:br>
            <a:r>
              <a:rPr lang="en-US" dirty="0"/>
              <a:t>Section Divider Slide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52D062-F7A3-7672-7A7B-666D635233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83A78-2AB8-4DDF-B1B8-B0EC9FEAC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780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2E30A-C370-CBC6-D6CE-9CC8603DC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0E59B-8606-05C2-E353-CFB1BE27E9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123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1FA979-8E75-3EC3-3B0B-B9B85C31BE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123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1264B0-A040-A2F8-6953-EA71EEAE34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83A78-2AB8-4DDF-B1B8-B0EC9FEAC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632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7FFF0-D69D-2AA3-E6F1-7254DA218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321B31-AEC4-4818-5470-4A6574DE4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FB5CA-6DDF-198B-3D8D-9F35C938A9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990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2AF5D-CC91-F0D0-E2CB-1A849D75EB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935B4A-4246-D2FC-A07C-53E72DC792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990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3B1513-20EF-8E23-A3B5-096EA65DAB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83A78-2AB8-4DDF-B1B8-B0EC9FEAC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743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480D3-2B3C-ACA8-4A6F-17B15C5E9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5A7AE9-0EB3-B5D9-6073-21B00B357B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83A78-2AB8-4DDF-B1B8-B0EC9FEAC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51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258B4-934C-EAC3-D5DA-69BB07BD2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C070DF-AFD4-872B-154A-C29591C9A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F23E86-3EFA-CA5A-CD78-339ABCF5DC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83A78-2AB8-4DDF-B1B8-B0EC9FEAC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97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1" r:id="rId4"/>
    <p:sldLayoutId id="2147483657" r:id="rId5"/>
    <p:sldLayoutId id="2147483658" r:id="rId6"/>
    <p:sldLayoutId id="2147483652" r:id="rId7"/>
    <p:sldLayoutId id="2147483653" r:id="rId8"/>
    <p:sldLayoutId id="2147483654" r:id="rId9"/>
    <p:sldLayoutId id="2147483659" r:id="rId10"/>
    <p:sldLayoutId id="214748365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phhs.mt.gov/publichealth/EMSTS/data-request" TargetMode="External"/><Relationship Id="rId2" Type="http://schemas.openxmlformats.org/officeDocument/2006/relationships/hyperlink" Target="https://dphhs.mt.gov/publichealth/EMSTS/EMSDashboard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phhs.mt.gov/assets/publichealth/EMSTS/Data/DrugOverdoseDeaths_2014-2023.pdf" TargetMode="External"/><Relationship Id="rId2" Type="http://schemas.openxmlformats.org/officeDocument/2006/relationships/hyperlink" Target="https://dphhs.mt.gov/publichealth/EMSTS/InjuryandOverdoseIndicators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phhs.mt.gov/publichealth/EMSTS/data-request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phhs.mt.gov/publichealth/EMSTS/data-request" TargetMode="External"/><Relationship Id="rId2" Type="http://schemas.openxmlformats.org/officeDocument/2006/relationships/hyperlink" Target="https://dphhs.mt.gov/publichealth/EMSTS/SUDORS-Dashboard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phhs.mt.gov/assets/publichealth/EMSTS/Data/PDMP_Report_2024.pdf" TargetMode="External"/><Relationship Id="rId2" Type="http://schemas.openxmlformats.org/officeDocument/2006/relationships/hyperlink" Target="https://boards.bsd.dli.mt.gov/pharmacy/mpdr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phhs.mt.gov/publichealth/EMSTS/data-request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dphhs.mt.gov/publichealth/EMSTS/data" TargetMode="External"/><Relationship Id="rId2" Type="http://schemas.openxmlformats.org/officeDocument/2006/relationships/hyperlink" Target="mailto:Sandra.biller@mt.gov" TargetMode="Externa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dphhs.mt.gov/assets/publichealth/EMSTS/opioids/OpioidOverdoseDataFAQsADA.pdf" TargetMode="External"/><Relationship Id="rId3" Type="http://schemas.openxmlformats.org/officeDocument/2006/relationships/hyperlink" Target="https://dphhs.mt.gov/publichealth/EMSTS/SUDORS-Dashboard" TargetMode="External"/><Relationship Id="rId7" Type="http://schemas.openxmlformats.org/officeDocument/2006/relationships/hyperlink" Target="https://boards.bsd.dli.mt.gov/pharmacy/mpdr/" TargetMode="External"/><Relationship Id="rId2" Type="http://schemas.openxmlformats.org/officeDocument/2006/relationships/hyperlink" Target="https://dphhs.mt.gov/publichealth/EMSTS/InjuryandOverdoseIndicators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phhs.mt.gov/assets/publichealth/EMSTS/Data/PDMP_Report_2024.pdf" TargetMode="External"/><Relationship Id="rId5" Type="http://schemas.openxmlformats.org/officeDocument/2006/relationships/hyperlink" Target="https://dphhs.mt.gov/assets/publichealth/EMSTS/Data/DrugOverdoseDeaths_2014-2023.pdf" TargetMode="External"/><Relationship Id="rId4" Type="http://schemas.openxmlformats.org/officeDocument/2006/relationships/hyperlink" Target="https://dphhs.mt.gov/publichealth/EMSTS/EMSDashboard" TargetMode="External"/><Relationship Id="rId9" Type="http://schemas.openxmlformats.org/officeDocument/2006/relationships/hyperlink" Target="https://dphhs.mt.gov/publichealth/EMSTS/data-request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phhs.mt.gov/publichealth/EMSTS/data-request" TargetMode="External"/><Relationship Id="rId2" Type="http://schemas.openxmlformats.org/officeDocument/2006/relationships/hyperlink" Target="https://dphhs.mt.gov/publichealth/EMSTS/InjuryandOverdoseIndicators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syndromic@mt.gov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syndromic@mt.gov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527BA-4AFE-A703-6DDC-8A08A62D6B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Montana Drug Overdose Data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9255960-2CB0-1336-A8D1-D3458E159F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4044" y="3428999"/>
            <a:ext cx="3187525" cy="497049"/>
          </a:xfrm>
        </p:spPr>
        <p:txBody>
          <a:bodyPr>
            <a:normAutofit/>
          </a:bodyPr>
          <a:lstStyle/>
          <a:p>
            <a:r>
              <a:rPr lang="en-US" dirty="0"/>
              <a:t>Sandra Biller, MS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A437265-5CC0-13BB-9893-5D13B90ED8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D83A78-2AB8-4DDF-B1B8-B0EC9FEAC7C8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</a:rPr>
              <a:t>1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874FFD-3EC3-D0BB-350C-F42A659AEF10}"/>
              </a:ext>
            </a:extLst>
          </p:cNvPr>
          <p:cNvSpPr txBox="1"/>
          <p:nvPr/>
        </p:nvSpPr>
        <p:spPr>
          <a:xfrm>
            <a:off x="5217013" y="4332549"/>
            <a:ext cx="69749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Addiction Medicine Network and Pain Conference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June 4, 2025</a:t>
            </a:r>
          </a:p>
        </p:txBody>
      </p:sp>
    </p:spTree>
    <p:extLst>
      <p:ext uri="{BB962C8B-B14F-4D97-AF65-F5344CB8AC3E}">
        <p14:creationId xmlns:p14="http://schemas.microsoft.com/office/powerpoint/2010/main" val="627535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78045F-C3B7-7F06-B128-84A508815F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CA316A-8824-3357-E039-19BFCE18B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2" y="292082"/>
            <a:ext cx="10896600" cy="109850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EMS Data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3FA5CE-7A44-04EE-DD38-1FB70EF1DD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83A78-2AB8-4DDF-B1B8-B0EC9FEAC7C8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</a:rPr>
              <a:t>10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DAF119-4E81-4AE3-FD12-9EE4B48EAC89}"/>
              </a:ext>
            </a:extLst>
          </p:cNvPr>
          <p:cNvSpPr txBox="1"/>
          <p:nvPr/>
        </p:nvSpPr>
        <p:spPr>
          <a:xfrm>
            <a:off x="653714" y="1720812"/>
            <a:ext cx="11073230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About</a:t>
            </a:r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EMS patient encounters as required by Montana statute </a:t>
            </a:r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Data typically available within 24 hours of the event</a:t>
            </a:r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Uses a suspected opioid overdose syndrome to identify potential opioid overdoses</a:t>
            </a:r>
            <a:endParaRPr lang="en-US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>
              <a:spcAft>
                <a:spcPts val="300"/>
              </a:spcAft>
            </a:pP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Limitations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There may be multipl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e records per event if multiple EMS agencies respond to the same incident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Completeness and q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uality of records may vary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Overdose syndrome may not catch all overdoses or catch non-overdoses</a:t>
            </a:r>
          </a:p>
          <a:p>
            <a:pPr>
              <a:spcAft>
                <a:spcPts val="300"/>
              </a:spcAft>
            </a:pP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How to access</a:t>
            </a:r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NEW! 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Opioid overdose and naloxone administration data available on the 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hlinkClick r:id="rId2"/>
              </a:rPr>
              <a:t>EMS dashboard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Additional data can be requested using our 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hlinkClick r:id="rId3"/>
              </a:rPr>
              <a:t>EMSTS data request form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74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2E6E6B-9FEE-707B-4480-C7ECB034F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0D1F7DC-E1F4-5DCD-4C2E-9D03AE631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2" y="292082"/>
            <a:ext cx="10896600" cy="109850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EMS Data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A04DBB-8251-7603-D454-E4CDF9484A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83A78-2AB8-4DDF-B1B8-B0EC9FEAC7C8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</a:rPr>
              <a:t>11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41678D-AAEA-C325-B20A-641EC7D9FCF0}"/>
              </a:ext>
            </a:extLst>
          </p:cNvPr>
          <p:cNvSpPr txBox="1"/>
          <p:nvPr/>
        </p:nvSpPr>
        <p:spPr>
          <a:xfrm>
            <a:off x="688014" y="5413552"/>
            <a:ext cx="5407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Count of opioid overdose-related 911 responses by ground transporting EMS agencies, quarterly, 2018-2025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01DA979-711F-42D3-AEE3-217EEA467F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8780634"/>
              </p:ext>
            </p:extLst>
          </p:nvPr>
        </p:nvGraphicFramePr>
        <p:xfrm>
          <a:off x="763105" y="1266766"/>
          <a:ext cx="5257800" cy="4178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>
            <a:extLst>
              <a:ext uri="{FF2B5EF4-FFF2-40B4-BE49-F238E27FC236}">
                <a16:creationId xmlns:a16="http://schemas.microsoft.com/office/drawing/2014/main" id="{F1E206E7-C502-8469-EBD4-1FEC1A0DD45B}"/>
              </a:ext>
            </a:extLst>
          </p:cNvPr>
          <p:cNvSpPr txBox="1"/>
          <p:nvPr/>
        </p:nvSpPr>
        <p:spPr>
          <a:xfrm>
            <a:off x="5862384" y="3014045"/>
            <a:ext cx="843445" cy="469383"/>
          </a:xfrm>
          <a:prstGeom prst="rect">
            <a:avLst/>
          </a:prstGeom>
          <a:solidFill>
            <a:schemeClr val="bg1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kern="1200" dirty="0"/>
              <a:t>Possible increase?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C71CD0D-22EB-6466-1B4D-7497C0AE902A}"/>
              </a:ext>
            </a:extLst>
          </p:cNvPr>
          <p:cNvCxnSpPr>
            <a:cxnSpLocks/>
            <a:stCxn id="5" idx="1"/>
          </p:cNvCxnSpPr>
          <p:nvPr/>
        </p:nvCxnSpPr>
        <p:spPr>
          <a:xfrm flipH="1" flipV="1">
            <a:off x="5676900" y="3095625"/>
            <a:ext cx="185484" cy="153112"/>
          </a:xfrm>
          <a:prstGeom prst="line">
            <a:avLst/>
          </a:prstGeom>
          <a:ln w="19050">
            <a:solidFill>
              <a:schemeClr val="accent5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2105423E-E3DC-4575-A23E-D7976B9456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7438871"/>
              </p:ext>
            </p:extLst>
          </p:nvPr>
        </p:nvGraphicFramePr>
        <p:xfrm>
          <a:off x="7157849" y="2076449"/>
          <a:ext cx="3714750" cy="3239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767F635E-569A-B8B8-2D30-63C3C643A6A8}"/>
              </a:ext>
            </a:extLst>
          </p:cNvPr>
          <p:cNvSpPr txBox="1"/>
          <p:nvPr/>
        </p:nvSpPr>
        <p:spPr>
          <a:xfrm>
            <a:off x="6934429" y="5445574"/>
            <a:ext cx="3946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Count of opioid overdose-related 911 responses by ground transporting EMS agencies, yearly, 2023-2024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EF5B0C6-B9E2-9985-4BC8-49EF2282687C}"/>
              </a:ext>
            </a:extLst>
          </p:cNvPr>
          <p:cNvGrpSpPr/>
          <p:nvPr/>
        </p:nvGrpSpPr>
        <p:grpSpPr>
          <a:xfrm>
            <a:off x="6502492" y="1105039"/>
            <a:ext cx="4216219" cy="1077218"/>
            <a:chOff x="7770600" y="1930527"/>
            <a:chExt cx="4216219" cy="107721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8EF1049-FBDA-9507-E0FB-B1451FF2B29A}"/>
                </a:ext>
              </a:extLst>
            </p:cNvPr>
            <p:cNvSpPr txBox="1"/>
            <p:nvPr/>
          </p:nvSpPr>
          <p:spPr>
            <a:xfrm>
              <a:off x="7770600" y="1930527"/>
              <a:ext cx="4216219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2"/>
                  </a:solidFill>
                </a:rPr>
                <a:t>EMS incidents:</a:t>
              </a:r>
            </a:p>
            <a:p>
              <a:r>
                <a:rPr lang="en-US" b="1" dirty="0">
                  <a:solidFill>
                    <a:schemeClr val="tx2"/>
                  </a:solidFill>
                </a:rPr>
                <a:t>	</a:t>
              </a:r>
              <a:r>
                <a:rPr lang="en-US" sz="2400" b="1" dirty="0"/>
                <a:t>-8% </a:t>
              </a:r>
              <a:r>
                <a:rPr lang="en-US" sz="1600" dirty="0"/>
                <a:t>suspected opioid overdose </a:t>
              </a:r>
            </a:p>
            <a:p>
              <a:r>
                <a:rPr lang="en-US" sz="1600" dirty="0"/>
                <a:t>		(2023 v. 2024)</a:t>
              </a:r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B8EA37E4-69F7-FF20-7257-36A7BB0BA37F}"/>
                </a:ext>
              </a:extLst>
            </p:cNvPr>
            <p:cNvSpPr/>
            <p:nvPr/>
          </p:nvSpPr>
          <p:spPr>
            <a:xfrm flipV="1">
              <a:off x="8202537" y="2444708"/>
              <a:ext cx="457200" cy="228600"/>
            </a:xfrm>
            <a:prstGeom prst="triangle">
              <a:avLst/>
            </a:prstGeom>
            <a:solidFill>
              <a:schemeClr val="tx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57367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AE26A4-CB81-253D-4EF1-4DBF8B5643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30AC926-F634-78A0-3FE5-8ECDC96CA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2" y="292082"/>
            <a:ext cx="10896600" cy="109850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EMS Data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72FE55-2813-D670-FDCB-AC4FCF73C5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83A78-2AB8-4DDF-B1B8-B0EC9FEAC7C8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</a:rPr>
              <a:t>12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6B678BE8-288F-AC67-89DF-499A144FC00D}"/>
              </a:ext>
            </a:extLst>
          </p:cNvPr>
          <p:cNvSpPr txBox="1"/>
          <p:nvPr/>
        </p:nvSpPr>
        <p:spPr>
          <a:xfrm>
            <a:off x="4808995" y="3863176"/>
            <a:ext cx="2782430" cy="155654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Another </a:t>
            </a:r>
            <a:r>
              <a:rPr lang="en-US" sz="1800" b="1" i="0" baseline="0" dirty="0">
                <a:solidFill>
                  <a:schemeClr val="tx2"/>
                </a:solidFill>
                <a:effectLst/>
              </a:rPr>
              <a:t>1 in 5 </a:t>
            </a:r>
            <a:r>
              <a:rPr lang="en-US" sz="1800" b="0" i="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suspected opioid overdose EMS calls documented </a:t>
            </a:r>
            <a:r>
              <a:rPr lang="en-US" sz="1800" b="1" i="0" baseline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naloxone in the narrative only</a:t>
            </a:r>
            <a:r>
              <a:rPr lang="en-US" sz="1800" b="0" i="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.</a:t>
            </a:r>
            <a:endParaRPr lang="en-US" sz="1400" i="1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FB5901E-4C77-7FAD-B8C8-8E23A9CB23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8034029"/>
              </p:ext>
            </p:extLst>
          </p:nvPr>
        </p:nvGraphicFramePr>
        <p:xfrm>
          <a:off x="685800" y="1390591"/>
          <a:ext cx="10668000" cy="203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366CDCC9-8CF2-0018-0BA0-E2AEA64174CE}"/>
              </a:ext>
            </a:extLst>
          </p:cNvPr>
          <p:cNvSpPr txBox="1"/>
          <p:nvPr/>
        </p:nvSpPr>
        <p:spPr>
          <a:xfrm>
            <a:off x="419100" y="3863176"/>
            <a:ext cx="40195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i="0" baseline="0" dirty="0">
                <a:solidFill>
                  <a:schemeClr val="tx2"/>
                </a:solidFill>
                <a:effectLst/>
              </a:rPr>
              <a:t>2 in 5 </a:t>
            </a:r>
            <a:r>
              <a:rPr lang="en-US" sz="1800" b="0" i="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suspected opioid overdose EMS calls documented </a:t>
            </a:r>
            <a:r>
              <a:rPr lang="en-US" sz="1800" b="1" i="0" baseline="0" dirty="0">
                <a:solidFill>
                  <a:schemeClr val="tx2"/>
                </a:solidFill>
                <a:effectLst/>
              </a:rPr>
              <a:t>naloxone administration in the medication fields</a:t>
            </a:r>
            <a:r>
              <a:rPr lang="en-US" sz="1800" b="0" i="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.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1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This is how we need naloxone documented to run further analyses.</a:t>
            </a: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E73C9388-3961-BC59-1DD8-91E527CF4EC9}"/>
              </a:ext>
            </a:extLst>
          </p:cNvPr>
          <p:cNvSpPr txBox="1"/>
          <p:nvPr/>
        </p:nvSpPr>
        <p:spPr>
          <a:xfrm>
            <a:off x="7961770" y="3863176"/>
            <a:ext cx="3734930" cy="203840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The rest </a:t>
            </a:r>
            <a:r>
              <a:rPr lang="en-US" sz="1800" b="1" i="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did not have naloxone administration documented</a:t>
            </a:r>
            <a:r>
              <a:rPr lang="en-US" sz="1800" i="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.</a:t>
            </a:r>
          </a:p>
          <a:p>
            <a:pPr>
              <a:defRPr/>
            </a:pPr>
            <a:endParaRPr lang="en-US" sz="1400" i="1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>
              <a:defRPr/>
            </a:pPr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There are many reasons why naloxone might not be used – for example, sometimes naloxone might not be necessary because the patient is awake by the time EMS arrive.</a:t>
            </a:r>
            <a:endParaRPr lang="en-US" sz="1200" i="1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i="1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2790DD1A-8402-8814-095E-370C761E91AF}"/>
              </a:ext>
            </a:extLst>
          </p:cNvPr>
          <p:cNvSpPr txBox="1"/>
          <p:nvPr/>
        </p:nvSpPr>
        <p:spPr>
          <a:xfrm>
            <a:off x="419100" y="5755822"/>
            <a:ext cx="3734930" cy="28408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Based on 2024 EMS data</a:t>
            </a:r>
            <a:endParaRPr lang="en-US" sz="1200" i="1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i="1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D76AF7B-E5AF-545E-0C99-C0D411455B93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2428875" y="3429000"/>
            <a:ext cx="0" cy="434176"/>
          </a:xfrm>
          <a:prstGeom prst="straightConnector1">
            <a:avLst/>
          </a:prstGeom>
          <a:ln w="28575">
            <a:solidFill>
              <a:schemeClr val="tx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A3568A2-C7AF-9F18-8D0D-F34926DC777F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6200210" y="3429000"/>
            <a:ext cx="0" cy="434176"/>
          </a:xfrm>
          <a:prstGeom prst="straightConnector1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7BCC6A6-BDC5-BA91-DE85-7DFEE9B16278}"/>
              </a:ext>
            </a:extLst>
          </p:cNvPr>
          <p:cNvCxnSpPr>
            <a:cxnSpLocks/>
            <a:stCxn id="15" idx="0"/>
          </p:cNvCxnSpPr>
          <p:nvPr/>
        </p:nvCxnSpPr>
        <p:spPr>
          <a:xfrm flipV="1">
            <a:off x="9829235" y="3418482"/>
            <a:ext cx="0" cy="444694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546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AF74AE-7D1A-4750-F273-29655186B5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A1DA513-949C-DF59-6645-F5785E94B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2" y="292082"/>
            <a:ext cx="10896600" cy="109850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ODMAP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804F78-B387-E62C-F4CE-CE63D5B974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83A78-2AB8-4DDF-B1B8-B0EC9FEAC7C8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</a:rPr>
              <a:t>13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ABC739-859D-866A-D152-2E5BAE4D056B}"/>
              </a:ext>
            </a:extLst>
          </p:cNvPr>
          <p:cNvSpPr txBox="1"/>
          <p:nvPr/>
        </p:nvSpPr>
        <p:spPr>
          <a:xfrm>
            <a:off x="653714" y="1720812"/>
            <a:ext cx="11073230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About</a:t>
            </a:r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Near real-time geographic tracking of suspected opioid overdoses</a:t>
            </a:r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Data can come from EMS records, law enforcement, emergency departments, tribes, public health</a:t>
            </a:r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Alert system can inform local partners of a potential overdose spike</a:t>
            </a:r>
          </a:p>
          <a:p>
            <a:pPr>
              <a:spcAft>
                <a:spcPts val="300"/>
              </a:spcAft>
            </a:pP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Limitations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Underreporting of incidents not involving EMS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EMS overdose syndrome may not catch all overdoses or catch non-overdoses – requires data verification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Spike alerts limited to the past 24 hours</a:t>
            </a:r>
            <a:endParaRPr lang="en-US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>
              <a:spcAft>
                <a:spcPts val="300"/>
              </a:spcAft>
            </a:pP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How to access</a:t>
            </a:r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DPHHS staff and contracted partners can gain access through the state agency account</a:t>
            </a:r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Other agencies can create their own accounts by working with Overdose Response Strategy (ORS) partners</a:t>
            </a:r>
          </a:p>
        </p:txBody>
      </p:sp>
    </p:spTree>
    <p:extLst>
      <p:ext uri="{BB962C8B-B14F-4D97-AF65-F5344CB8AC3E}">
        <p14:creationId xmlns:p14="http://schemas.microsoft.com/office/powerpoint/2010/main" val="3802257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74701D-BAAF-463F-6BED-7CB601AD55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4394AB-D0A0-6BAF-EB88-E2BBEDFF5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2" y="292082"/>
            <a:ext cx="10896600" cy="109850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Death Certificates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F7C31B-E08C-B1F9-CCDD-489994E55C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83A78-2AB8-4DDF-B1B8-B0EC9FEAC7C8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</a:rPr>
              <a:t>14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50EB01-7E61-0219-5071-A75FED5D28A9}"/>
              </a:ext>
            </a:extLst>
          </p:cNvPr>
          <p:cNvSpPr txBox="1"/>
          <p:nvPr/>
        </p:nvSpPr>
        <p:spPr>
          <a:xfrm>
            <a:off x="653714" y="1720812"/>
            <a:ext cx="1107323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About</a:t>
            </a:r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Overdose deaths are identified through ICD-10 codes</a:t>
            </a:r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Deaths can be categorized by drug category and intent</a:t>
            </a:r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All deaths are required to have a death certificate, so data generally represents the population</a:t>
            </a:r>
          </a:p>
          <a:p>
            <a:pPr>
              <a:spcAft>
                <a:spcPts val="300"/>
              </a:spcAft>
            </a:pP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Limitations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Not all deaths undergo toxicology to identify drugs involved in cause of death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ICD-10 codes limit identification of specific drugs involved in a death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Varying quality in coroner/medical examiner documentation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Finalized data is usually available about six months after calendar year-end</a:t>
            </a:r>
            <a:endParaRPr lang="en-US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>
              <a:spcAft>
                <a:spcPts val="300"/>
              </a:spcAft>
            </a:pP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How to access</a:t>
            </a:r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General data available publicly on the EMSTS 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hlinkClick r:id="rId2"/>
              </a:rPr>
              <a:t>Injury and Overdose Indicators dashboard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hlinkClick r:id="rId3"/>
              </a:rPr>
              <a:t>10-year drug overdose death surveillance report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Additional data can be requested using our 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hlinkClick r:id="rId4"/>
              </a:rPr>
              <a:t>EMSTS data request form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028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0B8CC2-7590-29B6-51E2-6A7EEED3BC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DEEFBA-98DF-878F-698E-F0173034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2" y="292082"/>
            <a:ext cx="10896600" cy="109850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Death Certificates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C07327-468F-6A27-6754-D01024A35C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83A78-2AB8-4DDF-B1B8-B0EC9FEAC7C8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</a:rPr>
              <a:t>15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4F45408-920A-4EC7-8388-50BC484999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8529730"/>
              </p:ext>
            </p:extLst>
          </p:nvPr>
        </p:nvGraphicFramePr>
        <p:xfrm>
          <a:off x="326572" y="1390592"/>
          <a:ext cx="5769428" cy="391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F321362-37BA-45F7-AE33-0FCF567BF7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8303451"/>
              </p:ext>
            </p:extLst>
          </p:nvPr>
        </p:nvGraphicFramePr>
        <p:xfrm>
          <a:off x="6096000" y="700232"/>
          <a:ext cx="5480115" cy="2326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20AB205-76DB-4D8D-9B6A-4D4D689A61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1705329"/>
              </p:ext>
            </p:extLst>
          </p:nvPr>
        </p:nvGraphicFramePr>
        <p:xfrm>
          <a:off x="6096000" y="3167406"/>
          <a:ext cx="5480115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D40E8DC-FA5B-A217-91DF-5EDD3D69A640}"/>
              </a:ext>
            </a:extLst>
          </p:cNvPr>
          <p:cNvSpPr txBox="1"/>
          <p:nvPr/>
        </p:nvSpPr>
        <p:spPr>
          <a:xfrm>
            <a:off x="424204" y="5766378"/>
            <a:ext cx="60991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333333"/>
                </a:solidFill>
                <a:effectLst/>
              </a:rPr>
              <a:t>Age-adjusted overdose death rates per 100,000 population by year</a:t>
            </a:r>
            <a:r>
              <a:rPr lang="en-US" sz="1200" i="1" dirty="0">
                <a:solidFill>
                  <a:srgbClr val="333333"/>
                </a:solidFill>
              </a:rPr>
              <a:t> and type of drug</a:t>
            </a:r>
            <a:endParaRPr lang="en-US" sz="1200" i="1" dirty="0"/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E22BF2A3-F306-E8D9-E3F4-B59D0075A83F}"/>
              </a:ext>
            </a:extLst>
          </p:cNvPr>
          <p:cNvSpPr txBox="1"/>
          <p:nvPr/>
        </p:nvSpPr>
        <p:spPr>
          <a:xfrm>
            <a:off x="6016173" y="202175"/>
            <a:ext cx="5559942" cy="64128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rtl="0">
              <a:defRPr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Drug overdose deaths often involve fentanyl, methamphetamine, or multiple drugs.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91521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2E668C-4CC1-FA9C-15D9-CF7554D61C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4217BC-437E-44AB-7FAD-1F946A665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2" y="292082"/>
            <a:ext cx="10896600" cy="109850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Death Certificates: 2023 to 2024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035049-212E-7DF7-36B6-FAA8F64FCD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83A78-2AB8-4DDF-B1B8-B0EC9FEAC7C8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</a:rPr>
              <a:t>16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0F978EA-4135-DD63-BB25-45CFA77BB877}"/>
              </a:ext>
            </a:extLst>
          </p:cNvPr>
          <p:cNvGrpSpPr/>
          <p:nvPr/>
        </p:nvGrpSpPr>
        <p:grpSpPr>
          <a:xfrm>
            <a:off x="6015322" y="1535053"/>
            <a:ext cx="3214341" cy="1569660"/>
            <a:chOff x="8271537" y="1930527"/>
            <a:chExt cx="3214341" cy="156966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0A57F95-32FD-696F-DCB2-00D8F6C6677A}"/>
                </a:ext>
              </a:extLst>
            </p:cNvPr>
            <p:cNvSpPr txBox="1"/>
            <p:nvPr/>
          </p:nvSpPr>
          <p:spPr>
            <a:xfrm>
              <a:off x="8271537" y="1930527"/>
              <a:ext cx="3214341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</a:rPr>
                <a:t>PRELIMINARY </a:t>
              </a:r>
            </a:p>
            <a:p>
              <a:pPr algn="ctr"/>
              <a:r>
                <a:rPr lang="en-US" sz="2400" b="1" dirty="0">
                  <a:solidFill>
                    <a:schemeClr val="tx2"/>
                  </a:solidFill>
                </a:rPr>
                <a:t>Overdose Deaths:</a:t>
              </a:r>
            </a:p>
            <a:p>
              <a:r>
                <a:rPr lang="en-US" b="1" dirty="0">
                  <a:solidFill>
                    <a:schemeClr val="tx2"/>
                  </a:solidFill>
                </a:rPr>
                <a:t>	</a:t>
              </a:r>
              <a:r>
                <a:rPr lang="en-US" sz="2400" b="1" dirty="0"/>
                <a:t>-16% </a:t>
              </a:r>
              <a:r>
                <a:rPr lang="en-US" dirty="0"/>
                <a:t>unintentional</a:t>
              </a:r>
            </a:p>
            <a:p>
              <a:r>
                <a:rPr lang="en-US" b="1" dirty="0"/>
                <a:t>	</a:t>
              </a:r>
              <a:r>
                <a:rPr lang="en-US" sz="2400" b="1" dirty="0"/>
                <a:t>-25% </a:t>
              </a:r>
              <a:r>
                <a:rPr lang="en-US" dirty="0"/>
                <a:t>opioid</a:t>
              </a:r>
            </a:p>
          </p:txBody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6C2F168D-0047-2A83-0EF8-B4542D6F8215}"/>
                </a:ext>
              </a:extLst>
            </p:cNvPr>
            <p:cNvSpPr/>
            <p:nvPr/>
          </p:nvSpPr>
          <p:spPr>
            <a:xfrm flipV="1">
              <a:off x="8620125" y="2819400"/>
              <a:ext cx="457200" cy="228600"/>
            </a:xfrm>
            <a:prstGeom prst="triangle">
              <a:avLst/>
            </a:prstGeom>
            <a:solidFill>
              <a:schemeClr val="tx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A9C5C72F-1E43-E300-61EC-08D814231567}"/>
                </a:ext>
              </a:extLst>
            </p:cNvPr>
            <p:cNvSpPr/>
            <p:nvPr/>
          </p:nvSpPr>
          <p:spPr>
            <a:xfrm flipV="1">
              <a:off x="8620125" y="3135253"/>
              <a:ext cx="457200" cy="228600"/>
            </a:xfrm>
            <a:prstGeom prst="triangle">
              <a:avLst/>
            </a:prstGeom>
            <a:solidFill>
              <a:schemeClr val="tx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B74C4FB-42AD-17D3-B768-4292A6EA5C13}"/>
              </a:ext>
            </a:extLst>
          </p:cNvPr>
          <p:cNvSpPr txBox="1"/>
          <p:nvPr/>
        </p:nvSpPr>
        <p:spPr>
          <a:xfrm>
            <a:off x="449834" y="5707677"/>
            <a:ext cx="100657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>
                <a:solidFill>
                  <a:schemeClr val="accent5"/>
                </a:solidFill>
                <a:effectLst/>
              </a:rPr>
              <a:t>2024 data is preliminary and based on data pulled 5/22/2025. Numbers are subject to change.</a:t>
            </a:r>
            <a:endParaRPr lang="en-US" sz="1800" b="1" i="1" dirty="0">
              <a:solidFill>
                <a:schemeClr val="accent5"/>
              </a:solidFill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ABCBB9EA-B499-9A70-3DA6-EE7E7B2B31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7371724"/>
              </p:ext>
            </p:extLst>
          </p:nvPr>
        </p:nvGraphicFramePr>
        <p:xfrm>
          <a:off x="1825117" y="1535053"/>
          <a:ext cx="36576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0484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B1FD3F-DB23-660C-813B-3084FCEAE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CEC06D-83E7-B599-A410-3C8876CA7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2" y="292082"/>
            <a:ext cx="10896600" cy="109850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Death Certificates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9C88F6-0742-BDF1-4C8C-2A4D0695E0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83A78-2AB8-4DDF-B1B8-B0EC9FEAC7C8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</a:rPr>
              <a:t>17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4BB359-C53E-22B0-E239-A82E6E0A6AB6}"/>
              </a:ext>
            </a:extLst>
          </p:cNvPr>
          <p:cNvSpPr txBox="1"/>
          <p:nvPr/>
        </p:nvSpPr>
        <p:spPr>
          <a:xfrm>
            <a:off x="424204" y="5766378"/>
            <a:ext cx="7268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333333"/>
                </a:solidFill>
                <a:effectLst/>
              </a:rPr>
              <a:t>Age-adjusted overdose death rates per 100,000 population, 2019-2023, by demographic and county</a:t>
            </a:r>
            <a:endParaRPr lang="en-US" sz="1200" i="1" dirty="0"/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EEE04286-8E73-4C53-01FE-D1E18420458E}"/>
              </a:ext>
            </a:extLst>
          </p:cNvPr>
          <p:cNvSpPr txBox="1"/>
          <p:nvPr/>
        </p:nvSpPr>
        <p:spPr>
          <a:xfrm>
            <a:off x="424204" y="1315040"/>
            <a:ext cx="5559942" cy="64128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rtl="0">
              <a:defRPr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American Indians have a drug overdose death rate about 3x higher than the state rate.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B828C9B-327E-4F6A-9201-AFB3CDF93B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7518949"/>
              </p:ext>
            </p:extLst>
          </p:nvPr>
        </p:nvGraphicFramePr>
        <p:xfrm>
          <a:off x="615885" y="1866507"/>
          <a:ext cx="5400288" cy="3676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B77FBEBC-0AAB-4ADC-B422-F91ADA5A5B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6739985"/>
              </p:ext>
            </p:extLst>
          </p:nvPr>
        </p:nvGraphicFramePr>
        <p:xfrm>
          <a:off x="6207854" y="1866507"/>
          <a:ext cx="5404104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">
            <a:extLst>
              <a:ext uri="{FF2B5EF4-FFF2-40B4-BE49-F238E27FC236}">
                <a16:creationId xmlns:a16="http://schemas.microsoft.com/office/drawing/2014/main" id="{670D94E2-AF22-3FB8-6D77-88CBC2C275F1}"/>
              </a:ext>
            </a:extLst>
          </p:cNvPr>
          <p:cNvSpPr txBox="1"/>
          <p:nvPr/>
        </p:nvSpPr>
        <p:spPr>
          <a:xfrm>
            <a:off x="6207854" y="1293368"/>
            <a:ext cx="5559942" cy="64128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rtl="0">
              <a:defRPr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Silver Bow, Lake, and Yellowstone counties each have drug overdose death rates higher than the state rate.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37429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06819C-8D77-3CE6-BF29-0D80FA07DA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2F4F2F-254F-D68D-CEB8-2F37FA160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2" y="292082"/>
            <a:ext cx="10896600" cy="109850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SUDORS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336429-BE4F-74DB-9B0A-532DCFD806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83A78-2AB8-4DDF-B1B8-B0EC9FEAC7C8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</a:rPr>
              <a:t>18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3DCD07-D5D8-C2DD-4588-DEC092EB5844}"/>
              </a:ext>
            </a:extLst>
          </p:cNvPr>
          <p:cNvSpPr txBox="1"/>
          <p:nvPr/>
        </p:nvSpPr>
        <p:spPr>
          <a:xfrm>
            <a:off x="653714" y="1720812"/>
            <a:ext cx="11073230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About</a:t>
            </a:r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State Unintentional Drug Overdose Reporting System</a:t>
            </a:r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Covers drug overdose deaths of unintentional and undetermined intent</a:t>
            </a:r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Includes data from death certificates, coroner reports, law enforcement, toxicology, etc.</a:t>
            </a:r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Provides rich contextual information regarding drug overdose deaths</a:t>
            </a:r>
          </a:p>
          <a:p>
            <a:pPr>
              <a:spcAft>
                <a:spcPts val="300"/>
              </a:spcAft>
            </a:pP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Limitations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Varying data quality/completeness, dependent on availability of evidence and coroner/medical examiner documentation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Finalized data is usually available about six-nine months after calendar year-end</a:t>
            </a:r>
            <a:endParaRPr lang="en-US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>
              <a:spcAft>
                <a:spcPts val="300"/>
              </a:spcAft>
            </a:pP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How to access</a:t>
            </a:r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General data available publicly on the EMSTS 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hlinkClick r:id="rId2"/>
              </a:rPr>
              <a:t>SUDORS Dashboard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Additional data can be requested using our 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hlinkClick r:id="rId3"/>
              </a:rPr>
              <a:t>EMSTS data request form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6397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7886B4-5AAA-C5F9-39E6-22C0B124F5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B4DFD8-2713-135A-59FB-FE657CE5B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2" y="292082"/>
            <a:ext cx="10896600" cy="109850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SUDORS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91B905-2D5D-567F-8C55-8556F33697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83A78-2AB8-4DDF-B1B8-B0EC9FEAC7C8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</a:rPr>
              <a:t>19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D33A3D-80A8-82C0-85ED-0FE39412C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098" y="1352260"/>
            <a:ext cx="10059804" cy="415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667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C9A7FD-99AA-DA28-9855-D2340556F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2" y="292082"/>
            <a:ext cx="10896600" cy="109850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We’re going to cover: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169CEE-AFD8-9FD6-3944-A41A2F9B2E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83A78-2AB8-4DDF-B1B8-B0EC9FEAC7C8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</a:rPr>
              <a:t>2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EFC9F6E-FB0B-A268-B449-A8A755F83D01}"/>
              </a:ext>
            </a:extLst>
          </p:cNvPr>
          <p:cNvSpPr/>
          <p:nvPr/>
        </p:nvSpPr>
        <p:spPr>
          <a:xfrm>
            <a:off x="2209800" y="1431537"/>
            <a:ext cx="7772400" cy="122978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2887" tIns="91441" rIns="170688" bIns="91441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About the data</a:t>
            </a:r>
          </a:p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What data sources cover drug overdose?</a:t>
            </a:r>
          </a:p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What are the limitations to the data?</a:t>
            </a:r>
            <a:endParaRPr lang="en-US" sz="20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82B0A29-484B-9BA4-C3ED-D1F080C64FE2}"/>
              </a:ext>
            </a:extLst>
          </p:cNvPr>
          <p:cNvSpPr/>
          <p:nvPr/>
        </p:nvSpPr>
        <p:spPr>
          <a:xfrm>
            <a:off x="2209800" y="2830229"/>
            <a:ext cx="7772400" cy="731520"/>
          </a:xfrm>
          <a:prstGeom prst="round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2887" tIns="91441" rIns="170688" bIns="91440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What we know about drug overdose in Montana</a:t>
            </a:r>
          </a:p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Trends and key findings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D4BAA03-4BCA-6470-E7B1-C7E2B12BEE11}"/>
              </a:ext>
            </a:extLst>
          </p:cNvPr>
          <p:cNvSpPr/>
          <p:nvPr/>
        </p:nvSpPr>
        <p:spPr>
          <a:xfrm>
            <a:off x="2221489" y="3730660"/>
            <a:ext cx="7772400" cy="1097280"/>
          </a:xfrm>
          <a:prstGeom prst="round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2887" tIns="91441" rIns="170688" bIns="91440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Using drug overdose data</a:t>
            </a:r>
          </a:p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How the state uses drug overdose data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ED6F06F-4B2A-808D-6737-FD0E1200ABC3}"/>
              </a:ext>
            </a:extLst>
          </p:cNvPr>
          <p:cNvSpPr/>
          <p:nvPr/>
        </p:nvSpPr>
        <p:spPr>
          <a:xfrm>
            <a:off x="2209800" y="4996851"/>
            <a:ext cx="7772400" cy="731520"/>
          </a:xfrm>
          <a:prstGeom prst="round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2887" tIns="91441" rIns="170688" bIns="91440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Discussion</a:t>
            </a:r>
          </a:p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Share experiences and challenges with your peers</a:t>
            </a:r>
          </a:p>
        </p:txBody>
      </p:sp>
      <p:sp>
        <p:nvSpPr>
          <p:cNvPr id="18" name="Oval 17" descr="Angled shot of pen on a graph">
            <a:extLst>
              <a:ext uri="{FF2B5EF4-FFF2-40B4-BE49-F238E27FC236}">
                <a16:creationId xmlns:a16="http://schemas.microsoft.com/office/drawing/2014/main" id="{A3E81729-7447-E849-9194-F3A3A3605DB9}"/>
              </a:ext>
            </a:extLst>
          </p:cNvPr>
          <p:cNvSpPr/>
          <p:nvPr/>
        </p:nvSpPr>
        <p:spPr>
          <a:xfrm>
            <a:off x="2117810" y="1577973"/>
            <a:ext cx="914400" cy="9144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5FF545C-F0E7-88F5-1077-C1F63DC03B84}"/>
              </a:ext>
            </a:extLst>
          </p:cNvPr>
          <p:cNvSpPr/>
          <p:nvPr/>
        </p:nvSpPr>
        <p:spPr>
          <a:xfrm>
            <a:off x="2117810" y="2738789"/>
            <a:ext cx="914400" cy="9144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 descr="Multi-colored sticky notes on a whiteboard">
            <a:extLst>
              <a:ext uri="{FF2B5EF4-FFF2-40B4-BE49-F238E27FC236}">
                <a16:creationId xmlns:a16="http://schemas.microsoft.com/office/drawing/2014/main" id="{0051B6F6-AC3F-EDA6-B59F-C338B04C8DB7}"/>
              </a:ext>
            </a:extLst>
          </p:cNvPr>
          <p:cNvSpPr/>
          <p:nvPr/>
        </p:nvSpPr>
        <p:spPr>
          <a:xfrm>
            <a:off x="2117810" y="3836035"/>
            <a:ext cx="914400" cy="9144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 descr="Five square speech bubbles in color">
            <a:extLst>
              <a:ext uri="{FF2B5EF4-FFF2-40B4-BE49-F238E27FC236}">
                <a16:creationId xmlns:a16="http://schemas.microsoft.com/office/drawing/2014/main" id="{5188D5DF-4D89-356F-24B3-9E14AE3A3719}"/>
              </a:ext>
            </a:extLst>
          </p:cNvPr>
          <p:cNvSpPr/>
          <p:nvPr/>
        </p:nvSpPr>
        <p:spPr>
          <a:xfrm>
            <a:off x="2117810" y="4905411"/>
            <a:ext cx="914400" cy="91440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5106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A6DED3-7B33-EB50-4827-65CCA24BF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7531D4C-ECF1-B8BA-5162-AAA67246C138}"/>
              </a:ext>
            </a:extLst>
          </p:cNvPr>
          <p:cNvSpPr/>
          <p:nvPr/>
        </p:nvSpPr>
        <p:spPr>
          <a:xfrm>
            <a:off x="7114233" y="1908848"/>
            <a:ext cx="4108939" cy="3351309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62D6FC1-D816-3F14-4775-0C9FF819F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2" y="292082"/>
            <a:ext cx="10896600" cy="109850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SUDORS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137EEB-C899-E229-8C65-599CF8671D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83A78-2AB8-4DDF-B1B8-B0EC9FEAC7C8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</a:rPr>
              <a:t>20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AAC599-668B-BEB8-494E-9CA232409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003" y="1692031"/>
            <a:ext cx="5504371" cy="40360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A5B300-95C9-9015-D729-C6D5FBEBA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3319" y="2070581"/>
            <a:ext cx="2514951" cy="8478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DA082FA-B09D-1036-BD66-755475E238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0844" y="3155439"/>
            <a:ext cx="3219899" cy="8859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926CDD2-CF9F-7C07-03C9-D80EBDD256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0054" y="4278403"/>
            <a:ext cx="1981477" cy="838317"/>
          </a:xfrm>
          <a:prstGeom prst="rect">
            <a:avLst/>
          </a:prstGeom>
        </p:spPr>
      </p:pic>
      <p:sp>
        <p:nvSpPr>
          <p:cNvPr id="14" name="TextBox 1">
            <a:extLst>
              <a:ext uri="{FF2B5EF4-FFF2-40B4-BE49-F238E27FC236}">
                <a16:creationId xmlns:a16="http://schemas.microsoft.com/office/drawing/2014/main" id="{76B39B53-FF26-7BFC-F944-FD2A7C58FDEB}"/>
              </a:ext>
            </a:extLst>
          </p:cNvPr>
          <p:cNvSpPr txBox="1"/>
          <p:nvPr/>
        </p:nvSpPr>
        <p:spPr>
          <a:xfrm>
            <a:off x="424204" y="1315040"/>
            <a:ext cx="10798968" cy="64128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rtl="0">
              <a:defRPr/>
            </a:pPr>
            <a:r>
              <a:rPr lang="en-US" sz="1600" dirty="0"/>
              <a:t>Most overdose deaths occur in a home or residence without bystanders present.</a:t>
            </a:r>
            <a:endParaRPr lang="en-US" sz="1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343309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456B1A-0B53-C406-92DF-96456134AA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F5E9D2-A4B0-05B4-112E-03A0C422C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2" y="292082"/>
            <a:ext cx="10896600" cy="109850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Montana Prescription Drug Registry (MPDR)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4FEB11-5BE8-7056-955C-92EBA6F76B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83A78-2AB8-4DDF-B1B8-B0EC9FEAC7C8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</a:rPr>
              <a:t>21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2AA51E-084E-17AB-CBF4-7D7B31F9E5CE}"/>
              </a:ext>
            </a:extLst>
          </p:cNvPr>
          <p:cNvSpPr txBox="1"/>
          <p:nvPr/>
        </p:nvSpPr>
        <p:spPr>
          <a:xfrm>
            <a:off x="644189" y="1558887"/>
            <a:ext cx="1107323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About</a:t>
            </a:r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Montana’s version of a prescription drug monitoring program (PDMP)</a:t>
            </a:r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Tracks prescriptions categorized as controlled substances, including:</a:t>
            </a:r>
          </a:p>
          <a:p>
            <a:pPr marL="914400" lvl="1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Opioids for pain management</a:t>
            </a:r>
          </a:p>
          <a:p>
            <a:pPr marL="914400" lvl="1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Benzodiazepines for the treatment of anxiety and seizures</a:t>
            </a:r>
          </a:p>
          <a:p>
            <a:pPr marL="914400" lvl="1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Stimulants prescribed for attention deficit hyperactivity disorder</a:t>
            </a:r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PDMPs provide prescribers information on their patient’s current and past medications to prevent overprescribing or prescribing dangerous combinations of drugs. </a:t>
            </a:r>
          </a:p>
          <a:p>
            <a:pPr>
              <a:spcAft>
                <a:spcPts val="300"/>
              </a:spcAft>
            </a:pP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Limitations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Some data available quarterly, detailed analyses available every other year</a:t>
            </a:r>
          </a:p>
          <a:p>
            <a:pPr>
              <a:spcAft>
                <a:spcPts val="300"/>
              </a:spcAft>
            </a:pP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How to access</a:t>
            </a:r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Quarterly reports available on the 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hlinkClick r:id="rId2"/>
              </a:rPr>
              <a:t>MPDR website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hlinkClick r:id="rId3"/>
              </a:rPr>
              <a:t>Montana Prescribing Trends 2021-2023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Additional data can be requested using our 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hlinkClick r:id="rId4"/>
              </a:rPr>
              <a:t>EMSTS data request form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3975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25D2F9-EEED-6B53-9E66-164C4E3AF6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DA3261-47EF-5289-9468-43BFFCABD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2" y="292082"/>
            <a:ext cx="10896600" cy="109850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Montana Prescription Drug Registry (MPDR)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BB7ED6-D249-5672-8287-5B3D22FD1A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83A78-2AB8-4DDF-B1B8-B0EC9FEAC7C8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</a:rPr>
              <a:t>22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59C11E24-6096-3DD0-1F7E-FCF607E65D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9825" y="405131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B9ADB579-8BB5-4FF0-AD12-1671AB6E6C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1673450"/>
              </p:ext>
            </p:extLst>
          </p:nvPr>
        </p:nvGraphicFramePr>
        <p:xfrm>
          <a:off x="1712707" y="1871650"/>
          <a:ext cx="3990975" cy="3200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7172EE8-8393-7963-5FBD-D9BB9D528093}"/>
              </a:ext>
            </a:extLst>
          </p:cNvPr>
          <p:cNvSpPr txBox="1"/>
          <p:nvPr/>
        </p:nvSpPr>
        <p:spPr>
          <a:xfrm>
            <a:off x="961931" y="5745508"/>
            <a:ext cx="7301620" cy="279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200" i="1" dirty="0">
                <a:effectLst/>
              </a:rPr>
              <a:t>*The opioid prescribing rate excludes buprenorphine, which is shown separately. </a:t>
            </a:r>
            <a:endParaRPr lang="en-US" sz="2000" i="1" dirty="0">
              <a:effectLst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45503E-57D4-3955-C21B-6985F0A15248}"/>
              </a:ext>
            </a:extLst>
          </p:cNvPr>
          <p:cNvSpPr txBox="1"/>
          <p:nvPr/>
        </p:nvSpPr>
        <p:spPr>
          <a:xfrm>
            <a:off x="961931" y="5095144"/>
            <a:ext cx="5134069" cy="5406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400" i="1" dirty="0">
                <a:effectLst/>
              </a:rPr>
              <a:t>Age-adjusted prescribing rates per 100 Montanans for opioids, stimulants, benzodiazepines, and buprenorphine</a:t>
            </a:r>
            <a:endParaRPr lang="en-US" i="1" dirty="0">
              <a:effectLst/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309FF4-EC84-565D-BAD8-FA69B28CF29D}"/>
              </a:ext>
            </a:extLst>
          </p:cNvPr>
          <p:cNvSpPr txBox="1"/>
          <p:nvPr/>
        </p:nvSpPr>
        <p:spPr>
          <a:xfrm>
            <a:off x="326572" y="1460497"/>
            <a:ext cx="11027228" cy="668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b="1" dirty="0">
                <a:solidFill>
                  <a:schemeClr val="tx2"/>
                </a:solidFill>
                <a:effectLst/>
              </a:rPr>
              <a:t>Opioid</a:t>
            </a:r>
            <a:r>
              <a:rPr lang="en-US" dirty="0">
                <a:effectLst/>
              </a:rPr>
              <a:t> and </a:t>
            </a:r>
            <a:r>
              <a:rPr lang="en-US" b="1" dirty="0">
                <a:solidFill>
                  <a:schemeClr val="bg2"/>
                </a:solidFill>
                <a:effectLst/>
              </a:rPr>
              <a:t>benzodiazepine</a:t>
            </a:r>
            <a:r>
              <a:rPr lang="en-US" dirty="0">
                <a:effectLst/>
              </a:rPr>
              <a:t> prescribing rates declined from 2021 to 2023, while </a:t>
            </a:r>
            <a:r>
              <a:rPr lang="en-US" b="1" dirty="0">
                <a:solidFill>
                  <a:srgbClr val="7F6800"/>
                </a:solidFill>
                <a:effectLst/>
              </a:rPr>
              <a:t>stimulant</a:t>
            </a:r>
            <a:r>
              <a:rPr lang="en-US" dirty="0">
                <a:effectLst/>
              </a:rPr>
              <a:t> prescribing rates increased.</a:t>
            </a:r>
            <a:endParaRPr lang="en-US" dirty="0">
              <a:effectLst/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DE8E0A-981A-F458-B800-83C4826682D4}"/>
              </a:ext>
            </a:extLst>
          </p:cNvPr>
          <p:cNvSpPr txBox="1"/>
          <p:nvPr/>
        </p:nvSpPr>
        <p:spPr>
          <a:xfrm>
            <a:off x="6761598" y="1998365"/>
            <a:ext cx="348845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</a:rPr>
              <a:t>Prescribing rates:</a:t>
            </a:r>
          </a:p>
          <a:p>
            <a:r>
              <a:rPr lang="en-US" b="1" dirty="0">
                <a:solidFill>
                  <a:schemeClr val="tx2"/>
                </a:solidFill>
              </a:rPr>
              <a:t>	</a:t>
            </a:r>
            <a:r>
              <a:rPr lang="en-US" sz="2400" b="1" dirty="0"/>
              <a:t>-9% </a:t>
            </a:r>
            <a:r>
              <a:rPr lang="en-US" dirty="0"/>
              <a:t>opioid</a:t>
            </a:r>
          </a:p>
          <a:p>
            <a:r>
              <a:rPr lang="en-US" b="1" dirty="0"/>
              <a:t>	+</a:t>
            </a:r>
            <a:r>
              <a:rPr lang="en-US" sz="2400" b="1" dirty="0"/>
              <a:t>21% </a:t>
            </a:r>
            <a:r>
              <a:rPr lang="en-US" dirty="0"/>
              <a:t>stimulant</a:t>
            </a:r>
          </a:p>
          <a:p>
            <a:r>
              <a:rPr lang="en-US" dirty="0"/>
              <a:t>	</a:t>
            </a:r>
            <a:r>
              <a:rPr lang="en-US" sz="2400" b="1" dirty="0"/>
              <a:t>-10% </a:t>
            </a:r>
            <a:r>
              <a:rPr lang="en-US" dirty="0"/>
              <a:t>benzodiazepine</a:t>
            </a:r>
          </a:p>
          <a:p>
            <a:r>
              <a:rPr lang="en-US" dirty="0"/>
              <a:t>	</a:t>
            </a:r>
            <a:r>
              <a:rPr lang="en-US" sz="2400" b="1" dirty="0"/>
              <a:t>+11% </a:t>
            </a:r>
            <a:r>
              <a:rPr lang="en-US" dirty="0"/>
              <a:t>buprenorphine</a:t>
            </a: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D262AA2E-37A0-7C2B-4F75-60A57916FE08}"/>
              </a:ext>
            </a:extLst>
          </p:cNvPr>
          <p:cNvSpPr/>
          <p:nvPr/>
        </p:nvSpPr>
        <p:spPr>
          <a:xfrm flipV="1">
            <a:off x="7236436" y="2534813"/>
            <a:ext cx="457200" cy="228600"/>
          </a:xfrm>
          <a:prstGeom prst="triangle">
            <a:avLst/>
          </a:prstGeom>
          <a:solidFill>
            <a:schemeClr val="tx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88FE88D-F5DA-1E86-CCEE-24F45E25C412}"/>
              </a:ext>
            </a:extLst>
          </p:cNvPr>
          <p:cNvSpPr/>
          <p:nvPr/>
        </p:nvSpPr>
        <p:spPr>
          <a:xfrm>
            <a:off x="7236436" y="2893449"/>
            <a:ext cx="457200" cy="228600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64541E20-324E-A8A3-E400-1111C4241CBE}"/>
              </a:ext>
            </a:extLst>
          </p:cNvPr>
          <p:cNvSpPr/>
          <p:nvPr/>
        </p:nvSpPr>
        <p:spPr>
          <a:xfrm flipV="1">
            <a:off x="7236436" y="3252085"/>
            <a:ext cx="457200" cy="228600"/>
          </a:xfrm>
          <a:prstGeom prst="triangle">
            <a:avLst/>
          </a:prstGeom>
          <a:solidFill>
            <a:schemeClr val="tx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5CFCCD8B-108E-E05F-1CA6-91FB8C95D8A8}"/>
              </a:ext>
            </a:extLst>
          </p:cNvPr>
          <p:cNvSpPr/>
          <p:nvPr/>
        </p:nvSpPr>
        <p:spPr>
          <a:xfrm>
            <a:off x="7236436" y="3610720"/>
            <a:ext cx="457200" cy="228600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126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DC7EF1-E6DE-B359-5B4C-4819861EE9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53F029-4701-B7D9-647F-820F2BAB4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2" y="292082"/>
            <a:ext cx="10896600" cy="109850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How does DPHHS use overdose data?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5304A1-EFFB-5795-051B-19FF27BEFE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83A78-2AB8-4DDF-B1B8-B0EC9FEAC7C8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</a:rPr>
              <a:t>23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E65917-1A97-12C2-72F7-BEED9C78A59F}"/>
              </a:ext>
            </a:extLst>
          </p:cNvPr>
          <p:cNvSpPr txBox="1"/>
          <p:nvPr/>
        </p:nvSpPr>
        <p:spPr>
          <a:xfrm>
            <a:off x="653714" y="1720812"/>
            <a:ext cx="11073230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Identifying focus areas and populations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Funding is limited 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Not all populations or regions experience the same risk of overdose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Focus on areas and groups with greatest need</a:t>
            </a:r>
            <a:endParaRPr lang="en-US" dirty="0"/>
          </a:p>
          <a:p>
            <a:pPr>
              <a:spcAft>
                <a:spcPts val="300"/>
              </a:spcAft>
            </a:pPr>
            <a:endParaRPr lang="en-US" b="1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>
              <a:spcAft>
                <a:spcPts val="300"/>
              </a:spcAft>
            </a:pP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Planning interventions and communication</a:t>
            </a:r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What activities are needed, and where? (example: naloxone distribution)</a:t>
            </a:r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Does work with certain populations need to include specific partners?</a:t>
            </a:r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Where would more tailored interventions or messaging be beneficial? </a:t>
            </a:r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5831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C7CE56-9AF5-FC56-FBAB-421F40FF9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A6E591-5131-B9C9-7FDD-7DFD8473B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Question Break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3685EA-43C4-1E64-77CE-2EC72BBF3B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83A78-2AB8-4DDF-B1B8-B0EC9FEAC7C8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</a:rPr>
              <a:t>24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8618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3630CB-B704-5B5E-8190-B278E43C2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8300B9-1D0C-ABCD-74E8-233F18833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2" y="292082"/>
            <a:ext cx="10896600" cy="109850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Discussion Questions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CE7EB7-66D6-5BAE-36F4-ED37FB7C8E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83A78-2AB8-4DDF-B1B8-B0EC9FEAC7C8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</a:rPr>
              <a:t>25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40BEE6-6EF8-839A-6B9B-F5E0080385B6}"/>
              </a:ext>
            </a:extLst>
          </p:cNvPr>
          <p:cNvSpPr txBox="1"/>
          <p:nvPr/>
        </p:nvSpPr>
        <p:spPr>
          <a:xfrm>
            <a:off x="653714" y="1720812"/>
            <a:ext cx="1107323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How have you used overdose data previously?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What challenges do you experience with using overdose data?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What kind of overdose data do you wish you had available to you?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Or is there data you wish you had available </a:t>
            </a:r>
            <a:r>
              <a:rPr lang="en-US" sz="2400" i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more quickly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After this session, what is one thing you plan to do differently in your work?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1548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055074-4597-8F3A-3B7A-B4A3BF8283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FA8618-0EBE-90BD-5824-4ABDD1700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2" y="292082"/>
            <a:ext cx="10896600" cy="109850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Contact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E2F77A-58F4-F09F-4BC3-D9B17D21CE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83A78-2AB8-4DDF-B1B8-B0EC9FEAC7C8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</a:rPr>
              <a:t>26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A997CF-C2DC-9368-8BB0-ED7D5C0979A8}"/>
              </a:ext>
            </a:extLst>
          </p:cNvPr>
          <p:cNvSpPr txBox="1"/>
          <p:nvPr/>
        </p:nvSpPr>
        <p:spPr>
          <a:xfrm>
            <a:off x="559385" y="2151727"/>
            <a:ext cx="1107323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2400" b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Sandra Biller</a:t>
            </a:r>
          </a:p>
          <a:p>
            <a:pPr algn="ctr">
              <a:spcAft>
                <a:spcPts val="300"/>
              </a:spcAft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  <a:hlinkClick r:id="rId2"/>
              </a:rPr>
              <a:t>sandra.biller@mt.gov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</a:p>
          <a:p>
            <a:pPr algn="ctr">
              <a:spcAft>
                <a:spcPts val="300"/>
              </a:spcAft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  <a:hlinkClick r:id="rId3"/>
              </a:rPr>
              <a:t>https://dphhs.mt.gov/publichealth/EMSTS/data</a:t>
            </a: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2362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D643C0-9903-AD4E-1173-C7462967E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7442D5-D65B-91DD-359D-F630A062C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2" y="292082"/>
            <a:ext cx="10896600" cy="109850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Resources from slides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06428B-5DFC-E429-798A-EFC59E607D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83A78-2AB8-4DDF-B1B8-B0EC9FEAC7C8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</a:rPr>
              <a:t>27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8220F97-BF72-3C2B-E721-DA84FBA3FB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484458"/>
              </p:ext>
            </p:extLst>
          </p:nvPr>
        </p:nvGraphicFramePr>
        <p:xfrm>
          <a:off x="326572" y="1581091"/>
          <a:ext cx="11538856" cy="407416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792501">
                  <a:extLst>
                    <a:ext uri="{9D8B030D-6E8A-4147-A177-3AD203B41FA5}">
                      <a16:colId xmlns:a16="http://schemas.microsoft.com/office/drawing/2014/main" val="4019231363"/>
                    </a:ext>
                  </a:extLst>
                </a:gridCol>
                <a:gridCol w="1145136">
                  <a:extLst>
                    <a:ext uri="{9D8B030D-6E8A-4147-A177-3AD203B41FA5}">
                      <a16:colId xmlns:a16="http://schemas.microsoft.com/office/drawing/2014/main" val="1980197702"/>
                    </a:ext>
                  </a:extLst>
                </a:gridCol>
                <a:gridCol w="1555335">
                  <a:extLst>
                    <a:ext uri="{9D8B030D-6E8A-4147-A177-3AD203B41FA5}">
                      <a16:colId xmlns:a16="http://schemas.microsoft.com/office/drawing/2014/main" val="2141659360"/>
                    </a:ext>
                  </a:extLst>
                </a:gridCol>
                <a:gridCol w="5045884">
                  <a:extLst>
                    <a:ext uri="{9D8B030D-6E8A-4147-A177-3AD203B41FA5}">
                      <a16:colId xmlns:a16="http://schemas.microsoft.com/office/drawing/2014/main" val="4253362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Name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Type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Topic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URL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9396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Injury and Overdose Indicators Dashboard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Dashboard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Deaths, ED visits, Hospitalizations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linkClick r:id="rId2"/>
                        </a:rPr>
                        <a:t>https://dphhs.mt.gov/publichealth/EMSTS/InjuryandOverdoseIndicators</a:t>
                      </a:r>
                      <a:endParaRPr 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9488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SUDORS Dashboard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Dashboard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Deaths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linkClick r:id="rId3"/>
                        </a:rPr>
                        <a:t>https://dphhs.mt.gov/publichealth/EMSTS/SUDORS-Dashboard</a:t>
                      </a:r>
                      <a:r>
                        <a:rPr lang="en-US" sz="1400" dirty="0"/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8598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EMS Dashboard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Dashboard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EMS incidents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linkClick r:id="rId4"/>
                        </a:rPr>
                        <a:t>https://dphhs.mt.gov/publichealth/EMSTS/EMSDashboard</a:t>
                      </a:r>
                      <a:r>
                        <a:rPr lang="en-US" sz="1400" dirty="0"/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6699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Drug Overdose Deaths in Montana 2014-2023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Report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Deaths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linkClick r:id="rId5"/>
                        </a:rPr>
                        <a:t>https://dphhs.mt.gov/assets/publichealth/EMSTS/Data/DrugOverdoseDeaths_2014-2023.pdf</a:t>
                      </a:r>
                      <a:r>
                        <a:rPr lang="en-US" sz="1400" dirty="0"/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4795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Montana Prescribing Trends 2021-2023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Report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Prescribing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linkClick r:id="rId6"/>
                        </a:rPr>
                        <a:t>https://dphhs.mt.gov/assets/publichealth/EMSTS/Data/PDMP_Report_2024.pdf</a:t>
                      </a:r>
                      <a:r>
                        <a:rPr lang="en-US" sz="1400" dirty="0"/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273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MPDR statistics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Report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Prescribing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linkClick r:id="rId7"/>
                        </a:rPr>
                        <a:t>https://boards.bsd.dli.mt.gov/pharmacy/mpdr/</a:t>
                      </a:r>
                      <a:r>
                        <a:rPr lang="en-US" sz="1400" dirty="0"/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71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Opioid Data FAQ</a:t>
                      </a:r>
                    </a:p>
                  </a:txBody>
                  <a:tcPr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Background information</a:t>
                      </a:r>
                    </a:p>
                  </a:txBody>
                  <a:tcPr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All</a:t>
                      </a:r>
                    </a:p>
                  </a:txBody>
                  <a:tcPr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linkClick r:id="rId8"/>
                        </a:rPr>
                        <a:t>https://dphhs.mt.gov/assets/publichealth/EMSTS/opioids/OpioidOverdoseDataFAQsADA.pdf</a:t>
                      </a:r>
                      <a:r>
                        <a:rPr lang="en-US" sz="1400" dirty="0"/>
                        <a:t> </a:t>
                      </a:r>
                    </a:p>
                  </a:txBody>
                  <a:tcPr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7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Data request form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Form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All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linkClick r:id="rId9"/>
                        </a:rPr>
                        <a:t>https://dphhs.mt.gov/publichealth/EMSTS/data-request</a:t>
                      </a:r>
                      <a:endParaRPr lang="en-US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5620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4121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169CEE-AFD8-9FD6-3944-A41A2F9B2E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83A78-2AB8-4DDF-B1B8-B0EC9FEAC7C8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</a:rPr>
              <a:t>3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1BFB9E-A722-29C2-87AB-1118194B3775}"/>
              </a:ext>
            </a:extLst>
          </p:cNvPr>
          <p:cNvSpPr txBox="1"/>
          <p:nvPr/>
        </p:nvSpPr>
        <p:spPr>
          <a:xfrm>
            <a:off x="569720" y="299103"/>
            <a:ext cx="5029200" cy="5029200"/>
          </a:xfrm>
          <a:prstGeom prst="ellipse">
            <a:avLst/>
          </a:prstGeom>
          <a:solidFill>
            <a:schemeClr val="tx2">
              <a:alpha val="25000"/>
            </a:schemeClr>
          </a:solidFill>
          <a:ln w="12700">
            <a:solidFill>
              <a:schemeClr val="tx2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b="1" dirty="0"/>
              <a:t>Substance use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0CDB31-A399-AA00-46DC-162716024B94}"/>
              </a:ext>
            </a:extLst>
          </p:cNvPr>
          <p:cNvSpPr txBox="1"/>
          <p:nvPr/>
        </p:nvSpPr>
        <p:spPr>
          <a:xfrm>
            <a:off x="3216692" y="2886011"/>
            <a:ext cx="2286000" cy="2286000"/>
          </a:xfrm>
          <a:prstGeom prst="ellipse">
            <a:avLst/>
          </a:prstGeom>
          <a:solidFill>
            <a:schemeClr val="tx2">
              <a:alpha val="25000"/>
            </a:schemeClr>
          </a:solidFill>
          <a:ln w="12700">
            <a:solidFill>
              <a:schemeClr val="tx2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b="1" dirty="0"/>
              <a:t>Unintentional overdose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BA4C1A-1E21-A16A-E646-5ABD2A95AED0}"/>
              </a:ext>
            </a:extLst>
          </p:cNvPr>
          <p:cNvSpPr txBox="1"/>
          <p:nvPr/>
        </p:nvSpPr>
        <p:spPr>
          <a:xfrm>
            <a:off x="3747052" y="3934764"/>
            <a:ext cx="1188720" cy="1188720"/>
          </a:xfrm>
          <a:prstGeom prst="ellipse">
            <a:avLst/>
          </a:prstGeom>
          <a:solidFill>
            <a:schemeClr val="tx2">
              <a:alpha val="25000"/>
            </a:schemeClr>
          </a:solidFill>
          <a:ln w="12700">
            <a:solidFill>
              <a:schemeClr val="tx2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1600" b="1" dirty="0"/>
              <a:t>Deaths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E94A5E-F9D1-011B-2BC8-0835A508E1F4}"/>
              </a:ext>
            </a:extLst>
          </p:cNvPr>
          <p:cNvSpPr txBox="1"/>
          <p:nvPr/>
        </p:nvSpPr>
        <p:spPr>
          <a:xfrm>
            <a:off x="5943784" y="529861"/>
            <a:ext cx="5830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Many people use substances without experiencing an overdose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7ADCDCE-25A2-3381-6EEE-B43F94FD4A80}"/>
              </a:ext>
            </a:extLst>
          </p:cNvPr>
          <p:cNvCxnSpPr>
            <a:cxnSpLocks/>
            <a:stCxn id="11" idx="1"/>
            <a:endCxn id="8" idx="7"/>
          </p:cNvCxnSpPr>
          <p:nvPr/>
        </p:nvCxnSpPr>
        <p:spPr>
          <a:xfrm flipH="1">
            <a:off x="4862411" y="853027"/>
            <a:ext cx="1081373" cy="182585"/>
          </a:xfrm>
          <a:prstGeom prst="straightConnector1">
            <a:avLst/>
          </a:prstGeom>
          <a:ln w="28575">
            <a:solidFill>
              <a:schemeClr val="tx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082B044-8AD0-34E0-E1D1-FE5084262123}"/>
              </a:ext>
            </a:extLst>
          </p:cNvPr>
          <p:cNvSpPr txBox="1"/>
          <p:nvPr/>
        </p:nvSpPr>
        <p:spPr>
          <a:xfrm>
            <a:off x="6943262" y="3386878"/>
            <a:ext cx="51018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Some unintentional overdoses happen to non-substance users, like someone who accidentally takes too much of their pain medication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C946B3-EDD4-B90B-213E-8616BA2FB6BE}"/>
              </a:ext>
            </a:extLst>
          </p:cNvPr>
          <p:cNvSpPr txBox="1"/>
          <p:nvPr/>
        </p:nvSpPr>
        <p:spPr>
          <a:xfrm>
            <a:off x="259183" y="4840122"/>
            <a:ext cx="12302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*not to scale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CA3BA0-FF92-E321-1E54-033E11A59036}"/>
              </a:ext>
            </a:extLst>
          </p:cNvPr>
          <p:cNvSpPr txBox="1"/>
          <p:nvPr/>
        </p:nvSpPr>
        <p:spPr>
          <a:xfrm>
            <a:off x="6002509" y="4840122"/>
            <a:ext cx="4456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Where I focus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23EB9C0-47D0-C0D9-F806-67F3C75A27E8}"/>
              </a:ext>
            </a:extLst>
          </p:cNvPr>
          <p:cNvSpPr txBox="1"/>
          <p:nvPr/>
        </p:nvSpPr>
        <p:spPr>
          <a:xfrm>
            <a:off x="365396" y="5640548"/>
            <a:ext cx="11715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Patterns observed for one subset of substance use (deaths, for example) don’t represent all substance users.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2E02282-5D60-34C0-CDFD-D6AF988D8956}"/>
              </a:ext>
            </a:extLst>
          </p:cNvPr>
          <p:cNvCxnSpPr>
            <a:cxnSpLocks/>
            <a:stCxn id="16" idx="1"/>
            <a:endCxn id="9" idx="6"/>
          </p:cNvCxnSpPr>
          <p:nvPr/>
        </p:nvCxnSpPr>
        <p:spPr>
          <a:xfrm flipH="1">
            <a:off x="5502692" y="3848543"/>
            <a:ext cx="1440570" cy="180468"/>
          </a:xfrm>
          <a:prstGeom prst="straightConnector1">
            <a:avLst/>
          </a:prstGeom>
          <a:ln w="28575">
            <a:solidFill>
              <a:schemeClr val="tx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Left Bracket 34">
            <a:extLst>
              <a:ext uri="{FF2B5EF4-FFF2-40B4-BE49-F238E27FC236}">
                <a16:creationId xmlns:a16="http://schemas.microsoft.com/office/drawing/2014/main" id="{8B1EDE0B-1509-8E06-DBD0-35D16C3FC6CD}"/>
              </a:ext>
            </a:extLst>
          </p:cNvPr>
          <p:cNvSpPr/>
          <p:nvPr/>
        </p:nvSpPr>
        <p:spPr>
          <a:xfrm rot="14126774">
            <a:off x="4333161" y="3481613"/>
            <a:ext cx="894105" cy="2352459"/>
          </a:xfrm>
          <a:prstGeom prst="leftBracket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BB81A38-A1B3-56D5-7490-C53A84D6CC07}"/>
              </a:ext>
            </a:extLst>
          </p:cNvPr>
          <p:cNvCxnSpPr>
            <a:cxnSpLocks/>
            <a:stCxn id="18" idx="1"/>
            <a:endCxn id="35" idx="1"/>
          </p:cNvCxnSpPr>
          <p:nvPr/>
        </p:nvCxnSpPr>
        <p:spPr>
          <a:xfrm flipH="1">
            <a:off x="5033773" y="5024788"/>
            <a:ext cx="968736" cy="1244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9380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3746EC-DB9A-64A8-9942-33F1D8CE0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08E35F9-D05F-1F7C-CB12-700BCB1A4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2" y="292082"/>
            <a:ext cx="10896600" cy="109850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Overdose data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E8E307-63D3-2791-93FB-F6B4914384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83A78-2AB8-4DDF-B1B8-B0EC9FEAC7C8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</a:rPr>
              <a:t>4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3DE17A-4385-3048-BEC0-7782E40399F0}"/>
              </a:ext>
            </a:extLst>
          </p:cNvPr>
          <p:cNvSpPr txBox="1"/>
          <p:nvPr/>
        </p:nvSpPr>
        <p:spPr>
          <a:xfrm>
            <a:off x="653713" y="1720812"/>
            <a:ext cx="993452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Hospital Systems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Montana Hospital Discharge Data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Syndromic Surveillance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EMS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ODMAP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Death certificates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State Unintentional Drug Overdose Reporting System (SUDORS)</a:t>
            </a:r>
          </a:p>
          <a:p>
            <a:pPr>
              <a:spcAft>
                <a:spcPts val="600"/>
              </a:spcAft>
            </a:pP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Related, but not overdose data: 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Montana Prescription Drug Registry</a:t>
            </a:r>
          </a:p>
        </p:txBody>
      </p:sp>
    </p:spTree>
    <p:extLst>
      <p:ext uri="{BB962C8B-B14F-4D97-AF65-F5344CB8AC3E}">
        <p14:creationId xmlns:p14="http://schemas.microsoft.com/office/powerpoint/2010/main" val="1859057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E179F5-A59F-0DDF-4A8B-86311109A4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843C3FC-686E-2F29-8375-A85D30D6F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2" y="292082"/>
            <a:ext cx="10896600" cy="109850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Montana Hospital Discharge Data System (MHDDS)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47A4FE-42DA-FA82-800D-A8068E4435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83A78-2AB8-4DDF-B1B8-B0EC9FEAC7C8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</a:rPr>
              <a:t>5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B504EE-1F44-FF09-DDF3-C23AB6EAA14F}"/>
              </a:ext>
            </a:extLst>
          </p:cNvPr>
          <p:cNvSpPr txBox="1"/>
          <p:nvPr/>
        </p:nvSpPr>
        <p:spPr>
          <a:xfrm>
            <a:off x="634357" y="1390591"/>
            <a:ext cx="11073230" cy="439351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About</a:t>
            </a:r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Emergency department and hospitalization data</a:t>
            </a:r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Based on billing data</a:t>
            </a:r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Represents ~85% of MT hospital discharges</a:t>
            </a:r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MHDDS data is provided courtesy of participating Montana Hospital Association (MHA) members</a:t>
            </a:r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ICD-10-CM codes identify overdose-related hospital visits</a:t>
            </a:r>
            <a:endParaRPr lang="en-US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>
              <a:spcAft>
                <a:spcPts val="300"/>
              </a:spcAft>
            </a:pP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Limitations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Does not include </a:t>
            </a:r>
            <a:r>
              <a:rPr lang="en-US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data from the U.S. Veterans Administration, Indian Health Service, or Montana State Hospital</a:t>
            </a:r>
          </a:p>
          <a:p>
            <a:pPr>
              <a:spcAft>
                <a:spcPts val="300"/>
              </a:spcAft>
            </a:pP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How to access</a:t>
            </a:r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General data available publicly on the EMSTS 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hlinkClick r:id="rId2"/>
              </a:rPr>
              <a:t>Injury and Overdose Indicators dashboard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Additional data can be requested using our 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hlinkClick r:id="rId3"/>
              </a:rPr>
              <a:t>EMSTS data request form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Non-overdose-related questions: contact Hospital Systems Epidemiologist Vanessa Whattam, </a:t>
            </a:r>
            <a:r>
              <a:rPr lang="en-US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  <a:hlinkClick r:id="rId4"/>
              </a:rPr>
              <a:t>syndromic@mt.gov</a:t>
            </a:r>
            <a:r>
              <a:rPr lang="en-US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067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03A596-87D8-293D-A7FA-4A3A5FF8EE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F06B4B-7A0C-A2D5-9851-35B810F29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2" y="292082"/>
            <a:ext cx="10896600" cy="109850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Montana Hospital Discharge Data System (MHDDS)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8BD09F-87A8-4A43-DDA4-C139F320C0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83A78-2AB8-4DDF-B1B8-B0EC9FEAC7C8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</a:rPr>
              <a:t>6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6839B9-30DB-96A6-7E4B-ED59C9B54A54}"/>
              </a:ext>
            </a:extLst>
          </p:cNvPr>
          <p:cNvSpPr txBox="1"/>
          <p:nvPr/>
        </p:nvSpPr>
        <p:spPr>
          <a:xfrm>
            <a:off x="499620" y="5298551"/>
            <a:ext cx="11366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333333"/>
                </a:solidFill>
                <a:effectLst/>
              </a:rPr>
              <a:t>Statewide age-adjusted nonfatal hospitalization rates per 100,000 population by year. MT residents only. </a:t>
            </a:r>
          </a:p>
          <a:p>
            <a:r>
              <a:rPr lang="en-US" sz="1200" b="1" i="1" dirty="0">
                <a:solidFill>
                  <a:schemeClr val="accent5"/>
                </a:solidFill>
                <a:effectLst/>
              </a:rPr>
              <a:t>2024 rates are preliminary and subject to change.</a:t>
            </a:r>
            <a:endParaRPr lang="en-US" sz="1200" b="1" i="1" dirty="0">
              <a:solidFill>
                <a:schemeClr val="accent5"/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E5BCC21-7B12-43EF-9866-BD1DB6D904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0386183"/>
              </p:ext>
            </p:extLst>
          </p:nvPr>
        </p:nvGraphicFramePr>
        <p:xfrm>
          <a:off x="326136" y="1703734"/>
          <a:ext cx="5769864" cy="3584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5047A08-99C3-43B6-94CC-F56E9A44FD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3474408"/>
              </p:ext>
            </p:extLst>
          </p:nvPr>
        </p:nvGraphicFramePr>
        <p:xfrm>
          <a:off x="6096000" y="1647428"/>
          <a:ext cx="5769864" cy="3584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74747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2CFE47-1347-01FD-B852-DB9AEDFBBF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A0716D-FF88-39D2-D5AE-B45123221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2" y="292082"/>
            <a:ext cx="10896600" cy="109850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Montana Hospital Discharge Data System (MHDDS): 2023 to 2024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74DC8A-7F57-E81C-1068-D18B25A2FD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83A78-2AB8-4DDF-B1B8-B0EC9FEAC7C8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</a:rPr>
              <a:t>7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95E780-F2B1-004D-6524-825FD820698C}"/>
              </a:ext>
            </a:extLst>
          </p:cNvPr>
          <p:cNvSpPr txBox="1"/>
          <p:nvPr/>
        </p:nvSpPr>
        <p:spPr>
          <a:xfrm>
            <a:off x="449834" y="5755751"/>
            <a:ext cx="37147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333333"/>
                </a:solidFill>
                <a:effectLst/>
              </a:rPr>
              <a:t>MT residents only</a:t>
            </a:r>
            <a:endParaRPr lang="en-US" sz="1200" b="1" i="1" dirty="0">
              <a:solidFill>
                <a:schemeClr val="accent5"/>
              </a:solidFill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8A2461A-260C-44A3-817C-7B3438B488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3476453"/>
              </p:ext>
            </p:extLst>
          </p:nvPr>
        </p:nvGraphicFramePr>
        <p:xfrm>
          <a:off x="449835" y="1941576"/>
          <a:ext cx="3714750" cy="3584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553A2F4B-AD26-472D-ACEB-90A179EDD9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3522182"/>
              </p:ext>
            </p:extLst>
          </p:nvPr>
        </p:nvGraphicFramePr>
        <p:xfrm>
          <a:off x="4629150" y="1941576"/>
          <a:ext cx="3714750" cy="3584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94857556-2049-1C70-3DC8-B463FFC67870}"/>
              </a:ext>
            </a:extLst>
          </p:cNvPr>
          <p:cNvGrpSpPr/>
          <p:nvPr/>
        </p:nvGrpSpPr>
        <p:grpSpPr>
          <a:xfrm>
            <a:off x="8302793" y="1930527"/>
            <a:ext cx="3151825" cy="1200329"/>
            <a:chOff x="8302793" y="1930527"/>
            <a:chExt cx="3151825" cy="120032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75C901A-BBD4-B05E-6233-42812F789B54}"/>
                </a:ext>
              </a:extLst>
            </p:cNvPr>
            <p:cNvSpPr txBox="1"/>
            <p:nvPr/>
          </p:nvSpPr>
          <p:spPr>
            <a:xfrm>
              <a:off x="8302793" y="1930527"/>
              <a:ext cx="315182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2"/>
                  </a:solidFill>
                </a:rPr>
                <a:t>ED visits:</a:t>
              </a:r>
            </a:p>
            <a:p>
              <a:r>
                <a:rPr lang="en-US" b="1" dirty="0">
                  <a:solidFill>
                    <a:schemeClr val="tx2"/>
                  </a:solidFill>
                </a:rPr>
                <a:t>	</a:t>
              </a:r>
              <a:r>
                <a:rPr lang="en-US" sz="2400" b="1" dirty="0"/>
                <a:t>-5% </a:t>
              </a:r>
              <a:r>
                <a:rPr lang="en-US" dirty="0"/>
                <a:t>unintentional</a:t>
              </a:r>
            </a:p>
            <a:p>
              <a:r>
                <a:rPr lang="en-US" b="1" dirty="0"/>
                <a:t>	</a:t>
              </a:r>
              <a:r>
                <a:rPr lang="en-US" sz="2400" b="1" dirty="0"/>
                <a:t>-17% </a:t>
              </a:r>
              <a:r>
                <a:rPr lang="en-US" dirty="0"/>
                <a:t>opioid</a:t>
              </a:r>
            </a:p>
          </p:txBody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8F054492-0F97-0F6E-BAE5-9BD60D76F3C1}"/>
                </a:ext>
              </a:extLst>
            </p:cNvPr>
            <p:cNvSpPr/>
            <p:nvPr/>
          </p:nvSpPr>
          <p:spPr>
            <a:xfrm flipV="1">
              <a:off x="8610600" y="2466975"/>
              <a:ext cx="457200" cy="228600"/>
            </a:xfrm>
            <a:prstGeom prst="triangle">
              <a:avLst/>
            </a:prstGeom>
            <a:solidFill>
              <a:schemeClr val="tx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C35674A-F3E9-5D56-5ECF-395070FF44D0}"/>
                </a:ext>
              </a:extLst>
            </p:cNvPr>
            <p:cNvSpPr/>
            <p:nvPr/>
          </p:nvSpPr>
          <p:spPr>
            <a:xfrm flipV="1">
              <a:off x="8610600" y="2782828"/>
              <a:ext cx="457200" cy="228600"/>
            </a:xfrm>
            <a:prstGeom prst="triangle">
              <a:avLst/>
            </a:prstGeom>
            <a:solidFill>
              <a:schemeClr val="tx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7327B48-46AD-FE34-AFE7-8D7782A67CF1}"/>
              </a:ext>
            </a:extLst>
          </p:cNvPr>
          <p:cNvGrpSpPr/>
          <p:nvPr/>
        </p:nvGrpSpPr>
        <p:grpSpPr>
          <a:xfrm>
            <a:off x="8228253" y="3667304"/>
            <a:ext cx="3300904" cy="1200329"/>
            <a:chOff x="8228254" y="1930527"/>
            <a:chExt cx="3300904" cy="120032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445CA25-690A-976B-2C0E-C7C5994EC373}"/>
                </a:ext>
              </a:extLst>
            </p:cNvPr>
            <p:cNvSpPr txBox="1"/>
            <p:nvPr/>
          </p:nvSpPr>
          <p:spPr>
            <a:xfrm>
              <a:off x="8228254" y="1930527"/>
              <a:ext cx="330090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6"/>
                  </a:solidFill>
                </a:rPr>
                <a:t>Hospitalizations:</a:t>
              </a:r>
            </a:p>
            <a:p>
              <a:r>
                <a:rPr lang="en-US" b="1" dirty="0">
                  <a:solidFill>
                    <a:schemeClr val="tx2"/>
                  </a:solidFill>
                </a:rPr>
                <a:t>	</a:t>
              </a:r>
              <a:r>
                <a:rPr lang="en-US" sz="2400" b="1" dirty="0"/>
                <a:t>+18% </a:t>
              </a:r>
              <a:r>
                <a:rPr lang="en-US" dirty="0"/>
                <a:t>unintentional</a:t>
              </a:r>
            </a:p>
            <a:p>
              <a:r>
                <a:rPr lang="en-US" b="1" dirty="0"/>
                <a:t>	</a:t>
              </a:r>
              <a:r>
                <a:rPr lang="en-US" sz="2400" b="1" dirty="0"/>
                <a:t>-10% </a:t>
              </a:r>
              <a:r>
                <a:rPr lang="en-US" dirty="0"/>
                <a:t>opioid</a:t>
              </a:r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66F95783-B777-D6EB-D70E-A44A4949B11E}"/>
                </a:ext>
              </a:extLst>
            </p:cNvPr>
            <p:cNvSpPr/>
            <p:nvPr/>
          </p:nvSpPr>
          <p:spPr>
            <a:xfrm>
              <a:off x="8610600" y="2466975"/>
              <a:ext cx="457200" cy="228600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D6E55FB2-D462-7621-BDBC-77184A3EC7C4}"/>
                </a:ext>
              </a:extLst>
            </p:cNvPr>
            <p:cNvSpPr/>
            <p:nvPr/>
          </p:nvSpPr>
          <p:spPr>
            <a:xfrm flipV="1">
              <a:off x="8610600" y="2782828"/>
              <a:ext cx="457200" cy="228600"/>
            </a:xfrm>
            <a:prstGeom prst="triangle">
              <a:avLst/>
            </a:prstGeom>
            <a:solidFill>
              <a:schemeClr val="tx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78759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9D0ACF-BBB6-2BA9-8592-35F10FC14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9CEE3A0-AD19-4D1C-233A-39CADAC57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2" y="292082"/>
            <a:ext cx="10896600" cy="109850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Montana Hospital Discharge Data System (MHDDS)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69D168-97B4-4FCD-0F9D-1C8BAF67B1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83A78-2AB8-4DDF-B1B8-B0EC9FEAC7C8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</a:rPr>
              <a:t>8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4D163C5-6B98-A613-C408-A76A0D7C24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4897016"/>
              </p:ext>
            </p:extLst>
          </p:nvPr>
        </p:nvGraphicFramePr>
        <p:xfrm>
          <a:off x="779988" y="2778857"/>
          <a:ext cx="4994884" cy="2983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712C694-B361-0B59-EA8B-E653E946E92A}"/>
              </a:ext>
            </a:extLst>
          </p:cNvPr>
          <p:cNvSpPr txBox="1"/>
          <p:nvPr/>
        </p:nvSpPr>
        <p:spPr>
          <a:xfrm>
            <a:off x="675213" y="5741133"/>
            <a:ext cx="69958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rgbClr val="333333"/>
                </a:solidFill>
                <a:effectLst/>
              </a:rPr>
              <a:t>Age-adjusted nonfatal ED visit rates per 100,000 population by county, 2019-2023. MT residents only. 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F73F3E2-18F8-479A-A987-E37A06656F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3273339"/>
              </p:ext>
            </p:extLst>
          </p:nvPr>
        </p:nvGraphicFramePr>
        <p:xfrm>
          <a:off x="6419388" y="2760189"/>
          <a:ext cx="4992624" cy="2980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660CA7E-0724-87D1-4C40-8A67FAE66094}"/>
              </a:ext>
            </a:extLst>
          </p:cNvPr>
          <p:cNvSpPr txBox="1"/>
          <p:nvPr/>
        </p:nvSpPr>
        <p:spPr>
          <a:xfrm>
            <a:off x="581025" y="2523558"/>
            <a:ext cx="3063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Unintentional drug overdose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98DCBF-8AB0-98E0-0A51-D8422F6EB8C4}"/>
              </a:ext>
            </a:extLst>
          </p:cNvPr>
          <p:cNvSpPr txBox="1"/>
          <p:nvPr/>
        </p:nvSpPr>
        <p:spPr>
          <a:xfrm>
            <a:off x="6417130" y="2523558"/>
            <a:ext cx="1850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Opioid overdose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C5FD4C-ACE2-C6CE-2F7E-A7C787BB88E2}"/>
              </a:ext>
            </a:extLst>
          </p:cNvPr>
          <p:cNvSpPr txBox="1"/>
          <p:nvPr/>
        </p:nvSpPr>
        <p:spPr>
          <a:xfrm>
            <a:off x="675213" y="1706058"/>
            <a:ext cx="10678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Hill, Lake, and Silver Bow </a:t>
            </a:r>
            <a:r>
              <a:rPr lang="en-US" dirty="0"/>
              <a:t>counties have the highest unintentional drug overdose and opioid overdose ED visit rates from 2019-2023. </a:t>
            </a:r>
          </a:p>
        </p:txBody>
      </p:sp>
    </p:spTree>
    <p:extLst>
      <p:ext uri="{BB962C8B-B14F-4D97-AF65-F5344CB8AC3E}">
        <p14:creationId xmlns:p14="http://schemas.microsoft.com/office/powerpoint/2010/main" val="2915404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89D272-083A-B086-B47C-ACC69058A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D2AA2B-6DA3-087F-8C80-4A8BE10AC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2" y="292082"/>
            <a:ext cx="10896600" cy="109850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Syndromic Surveillance (ESSENCE)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039FED-375E-FB0A-F772-C0907DE8BE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83A78-2AB8-4DDF-B1B8-B0EC9FEAC7C8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</a:rPr>
              <a:t>9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0E4BA4-0780-C1B8-9C69-DDDE0D427548}"/>
              </a:ext>
            </a:extLst>
          </p:cNvPr>
          <p:cNvSpPr txBox="1"/>
          <p:nvPr/>
        </p:nvSpPr>
        <p:spPr>
          <a:xfrm>
            <a:off x="653714" y="1720812"/>
            <a:ext cx="11073230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About</a:t>
            </a:r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A web-based syndromic surveillance system designed for the early detection of disease outbreaks, suspicious patterns of illness, and public health emergencies</a:t>
            </a:r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Data from ED patient records uploaded every 24 hours </a:t>
            </a:r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Sometimes contains narrative information from chief complaint and triage notes field</a:t>
            </a:r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Pre-set syndrome definitions for different types of drug overdoses available for querying</a:t>
            </a:r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Captures 96-99% of ED visits</a:t>
            </a:r>
          </a:p>
          <a:p>
            <a:pPr>
              <a:spcAft>
                <a:spcPts val="300"/>
              </a:spcAft>
            </a:pP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Limitations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Data is preliminary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Substantial variability in completeness and quality of data</a:t>
            </a:r>
            <a:endParaRPr lang="en-US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>
              <a:spcAft>
                <a:spcPts val="300"/>
              </a:spcAft>
            </a:pP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How to access</a:t>
            </a:r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Not publicly available, but people working for a public health agency can request access:</a:t>
            </a:r>
            <a:r>
              <a:rPr lang="en-US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contact Hospital Systems Epidemiologist Vanessa Whattam, </a:t>
            </a:r>
            <a:r>
              <a:rPr lang="en-US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  <a:hlinkClick r:id="rId2"/>
              </a:rPr>
              <a:t>syndromic@mt.gov</a:t>
            </a:r>
            <a:r>
              <a:rPr lang="en-US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320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T PHSD">
      <a:dk1>
        <a:sysClr val="windowText" lastClr="000000"/>
      </a:dk1>
      <a:lt1>
        <a:sysClr val="window" lastClr="FFFFFF"/>
      </a:lt1>
      <a:dk2>
        <a:srgbClr val="183668"/>
      </a:dk2>
      <a:lt2>
        <a:srgbClr val="3D5D59"/>
      </a:lt2>
      <a:accent1>
        <a:srgbClr val="233CA5"/>
      </a:accent1>
      <a:accent2>
        <a:srgbClr val="288854"/>
      </a:accent2>
      <a:accent3>
        <a:srgbClr val="D0E4D5"/>
      </a:accent3>
      <a:accent4>
        <a:srgbClr val="87A1E4"/>
      </a:accent4>
      <a:accent5>
        <a:srgbClr val="A12729"/>
      </a:accent5>
      <a:accent6>
        <a:srgbClr val="9A6B35"/>
      </a:accent6>
      <a:hlink>
        <a:srgbClr val="0563C1"/>
      </a:hlink>
      <a:folHlink>
        <a:srgbClr val="954F72"/>
      </a:folHlink>
    </a:clrScheme>
    <a:fontScheme name="MT DPHHS">
      <a:majorFont>
        <a:latin typeface="Roboto Black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T PHSD">
    <a:dk1>
      <a:sysClr val="windowText" lastClr="000000"/>
    </a:dk1>
    <a:lt1>
      <a:sysClr val="window" lastClr="FFFFFF"/>
    </a:lt1>
    <a:dk2>
      <a:srgbClr val="183668"/>
    </a:dk2>
    <a:lt2>
      <a:srgbClr val="3D5B58"/>
    </a:lt2>
    <a:accent1>
      <a:srgbClr val="233CA5"/>
    </a:accent1>
    <a:accent2>
      <a:srgbClr val="288854"/>
    </a:accent2>
    <a:accent3>
      <a:srgbClr val="D0E4D5"/>
    </a:accent3>
    <a:accent4>
      <a:srgbClr val="87A1E4"/>
    </a:accent4>
    <a:accent5>
      <a:srgbClr val="A12729"/>
    </a:accent5>
    <a:accent6>
      <a:srgbClr val="9A6B35"/>
    </a:accent6>
    <a:hlink>
      <a:srgbClr val="0563C1"/>
    </a:hlink>
    <a:folHlink>
      <a:srgbClr val="954F72"/>
    </a:folHlink>
  </a:clrScheme>
  <a:fontScheme name="MT DPHHS">
    <a:majorFont>
      <a:latin typeface="Roboto Black"/>
      <a:ea typeface=""/>
      <a:cs typeface=""/>
    </a:majorFont>
    <a:minorFont>
      <a:latin typeface="Roboto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3D5B58"/>
    </a:accent1>
    <a:accent2>
      <a:srgbClr val="ABB091"/>
    </a:accent2>
    <a:accent3>
      <a:srgbClr val="002E6D"/>
    </a:accent3>
    <a:accent4>
      <a:srgbClr val="FFD100"/>
    </a:accent4>
    <a:accent5>
      <a:srgbClr val="7CBDEB"/>
    </a:accent5>
    <a:accent6>
      <a:srgbClr val="70AD47"/>
    </a:accent6>
    <a:hlink>
      <a:srgbClr val="0563C1"/>
    </a:hlink>
    <a:folHlink>
      <a:srgbClr val="954F72"/>
    </a:folHlink>
  </a:clrScheme>
  <a:fontScheme name="Custom 1">
    <a:majorFont>
      <a:latin typeface="Roboto"/>
      <a:ea typeface=""/>
      <a:cs typeface=""/>
    </a:majorFont>
    <a:minorFont>
      <a:latin typeface="Roboto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B023B8D67A574EBCC7DDF0B0D91BA2" ma:contentTypeVersion="19" ma:contentTypeDescription="Create a new document." ma:contentTypeScope="" ma:versionID="5eb41108697f67c4bdb30fc65d303527">
  <xsd:schema xmlns:xsd="http://www.w3.org/2001/XMLSchema" xmlns:xs="http://www.w3.org/2001/XMLSchema" xmlns:p="http://schemas.microsoft.com/office/2006/metadata/properties" xmlns:ns2="0bc9a926-2197-4a96-8000-49f81d203384" xmlns:ns3="1e15638f-44b9-4043-a023-488fa957b83f" targetNamespace="http://schemas.microsoft.com/office/2006/metadata/properties" ma:root="true" ma:fieldsID="ba5792bb10e353093e763e5673e3a2f0" ns2:_="" ns3:_="">
    <xsd:import namespace="0bc9a926-2197-4a96-8000-49f81d203384"/>
    <xsd:import namespace="1e15638f-44b9-4043-a023-488fa957b83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c9a926-2197-4a96-8000-49f81d20338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c2717aba-7112-4b53-a2a5-3b786a11d41f}" ma:internalName="TaxCatchAll" ma:showField="CatchAllData" ma:web="0bc9a926-2197-4a96-8000-49f81d2033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15638f-44b9-4043-a023-488fa957b8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c98c38a4-dfa4-4009-a8d4-cedf668db4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e15638f-44b9-4043-a023-488fa957b83f">
      <Terms xmlns="http://schemas.microsoft.com/office/infopath/2007/PartnerControls"/>
    </lcf76f155ced4ddcb4097134ff3c332f>
    <TaxCatchAll xmlns="0bc9a926-2197-4a96-8000-49f81d203384" xsi:nil="true"/>
  </documentManagement>
</p:properties>
</file>

<file path=customXml/itemProps1.xml><?xml version="1.0" encoding="utf-8"?>
<ds:datastoreItem xmlns:ds="http://schemas.openxmlformats.org/officeDocument/2006/customXml" ds:itemID="{830D0A2E-65F5-4136-92A6-0865229E568F}"/>
</file>

<file path=customXml/itemProps2.xml><?xml version="1.0" encoding="utf-8"?>
<ds:datastoreItem xmlns:ds="http://schemas.openxmlformats.org/officeDocument/2006/customXml" ds:itemID="{C33F01E7-46EF-45E7-808C-98CA99CF6798}"/>
</file>

<file path=customXml/itemProps3.xml><?xml version="1.0" encoding="utf-8"?>
<ds:datastoreItem xmlns:ds="http://schemas.openxmlformats.org/officeDocument/2006/customXml" ds:itemID="{22E35BCB-CFE1-4B92-8236-C04BC170B3FC}"/>
</file>

<file path=docProps/app.xml><?xml version="1.0" encoding="utf-8"?>
<Properties xmlns="http://schemas.openxmlformats.org/officeDocument/2006/extended-properties" xmlns:vt="http://schemas.openxmlformats.org/officeDocument/2006/docPropsVTypes">
  <TotalTime>7183</TotalTime>
  <Words>1928</Words>
  <Application>Microsoft Office PowerPoint</Application>
  <PresentationFormat>Widescreen</PresentationFormat>
  <Paragraphs>332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Roboto</vt:lpstr>
      <vt:lpstr>Times New Roman</vt:lpstr>
      <vt:lpstr>Office Theme</vt:lpstr>
      <vt:lpstr>Montana Drug Overdose Data</vt:lpstr>
      <vt:lpstr>We’re going to cover:</vt:lpstr>
      <vt:lpstr>PowerPoint Presentation</vt:lpstr>
      <vt:lpstr>Overdose data</vt:lpstr>
      <vt:lpstr>Montana Hospital Discharge Data System (MHDDS)</vt:lpstr>
      <vt:lpstr>Montana Hospital Discharge Data System (MHDDS)</vt:lpstr>
      <vt:lpstr>Montana Hospital Discharge Data System (MHDDS): 2023 to 2024</vt:lpstr>
      <vt:lpstr>Montana Hospital Discharge Data System (MHDDS)</vt:lpstr>
      <vt:lpstr>Syndromic Surveillance (ESSENCE)</vt:lpstr>
      <vt:lpstr>EMS Data</vt:lpstr>
      <vt:lpstr>EMS Data</vt:lpstr>
      <vt:lpstr>EMS Data</vt:lpstr>
      <vt:lpstr>ODMAP</vt:lpstr>
      <vt:lpstr>Death Certificates</vt:lpstr>
      <vt:lpstr>Death Certificates</vt:lpstr>
      <vt:lpstr>Death Certificates: 2023 to 2024</vt:lpstr>
      <vt:lpstr>Death Certificates</vt:lpstr>
      <vt:lpstr>SUDORS</vt:lpstr>
      <vt:lpstr>SUDORS</vt:lpstr>
      <vt:lpstr>SUDORS</vt:lpstr>
      <vt:lpstr>Montana Prescription Drug Registry (MPDR)</vt:lpstr>
      <vt:lpstr>Montana Prescription Drug Registry (MPDR)</vt:lpstr>
      <vt:lpstr>How does DPHHS use overdose data?</vt:lpstr>
      <vt:lpstr>Question Break</vt:lpstr>
      <vt:lpstr>Discussion Questions</vt:lpstr>
      <vt:lpstr>Contact</vt:lpstr>
      <vt:lpstr>Resources from slides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Westenberg, Michelle</dc:creator>
  <cp:lastModifiedBy>Biller, Sandra</cp:lastModifiedBy>
  <cp:revision>44</cp:revision>
  <dcterms:created xsi:type="dcterms:W3CDTF">2023-09-12T15:43:22Z</dcterms:created>
  <dcterms:modified xsi:type="dcterms:W3CDTF">2025-05-27T16:28:01Z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0x01010032B023B8D67A574EBCC7DDF0B0D91BA2</vt:lpwstr>
  </property>
</Properties>
</file>