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38"/>
  </p:notesMasterIdLst>
  <p:handoutMasterIdLst>
    <p:handoutMasterId r:id="rId39"/>
  </p:handoutMasterIdLst>
  <p:sldIdLst>
    <p:sldId id="256" r:id="rId2"/>
    <p:sldId id="299" r:id="rId3"/>
    <p:sldId id="279" r:id="rId4"/>
    <p:sldId id="280" r:id="rId5"/>
    <p:sldId id="270" r:id="rId6"/>
    <p:sldId id="281" r:id="rId7"/>
    <p:sldId id="300" r:id="rId8"/>
    <p:sldId id="301" r:id="rId9"/>
    <p:sldId id="311" r:id="rId10"/>
    <p:sldId id="276" r:id="rId11"/>
    <p:sldId id="312" r:id="rId12"/>
    <p:sldId id="284" r:id="rId13"/>
    <p:sldId id="285" r:id="rId14"/>
    <p:sldId id="286" r:id="rId15"/>
    <p:sldId id="287" r:id="rId16"/>
    <p:sldId id="288" r:id="rId17"/>
    <p:sldId id="289" r:id="rId18"/>
    <p:sldId id="290" r:id="rId19"/>
    <p:sldId id="291" r:id="rId20"/>
    <p:sldId id="293" r:id="rId21"/>
    <p:sldId id="283" r:id="rId22"/>
    <p:sldId id="294" r:id="rId23"/>
    <p:sldId id="295" r:id="rId24"/>
    <p:sldId id="303" r:id="rId25"/>
    <p:sldId id="298" r:id="rId26"/>
    <p:sldId id="297" r:id="rId27"/>
    <p:sldId id="304" r:id="rId28"/>
    <p:sldId id="305" r:id="rId29"/>
    <p:sldId id="308" r:id="rId30"/>
    <p:sldId id="306" r:id="rId31"/>
    <p:sldId id="271" r:id="rId32"/>
    <p:sldId id="273" r:id="rId33"/>
    <p:sldId id="309" r:id="rId34"/>
    <p:sldId id="274" r:id="rId35"/>
    <p:sldId id="302" r:id="rId36"/>
    <p:sldId id="310" r:id="rId37"/>
  </p:sldIdLst>
  <p:sldSz cx="12188825"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7778" autoAdjust="0"/>
  </p:normalViewPr>
  <p:slideViewPr>
    <p:cSldViewPr>
      <p:cViewPr>
        <p:scale>
          <a:sx n="72" d="100"/>
          <a:sy n="72" d="100"/>
        </p:scale>
        <p:origin x="396" y="56"/>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784AA43A-3F76-4A13-9CD6-36134EB429E3}" type="datetimeFigureOut">
              <a:rPr lang="en-US"/>
              <a:t>6/3/2025</a:t>
            </a:fld>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F674A4F-2B7A-4ECB-A400-260B2FFC03C1}" type="datetimeFigureOut">
              <a:rPr lang="en-US"/>
              <a:t>6/3/2025</a:t>
            </a:fld>
            <a:endParaRPr/>
          </a:p>
        </p:txBody>
      </p:sp>
      <p:sp>
        <p:nvSpPr>
          <p:cNvPr id="4" name="Slide Image Placeholder 3"/>
          <p:cNvSpPr>
            <a:spLocks noGrp="1" noRot="1" noChangeAspect="1"/>
          </p:cNvSpPr>
          <p:nvPr>
            <p:ph type="sldImg" idx="2"/>
          </p:nvPr>
        </p:nvSpPr>
        <p:spPr>
          <a:xfrm>
            <a:off x="458788" y="719138"/>
            <a:ext cx="6397625" cy="3600450"/>
          </a:xfrm>
          <a:prstGeom prst="rect">
            <a:avLst/>
          </a:prstGeom>
          <a:noFill/>
          <a:ln w="12700">
            <a:solidFill>
              <a:prstClr val="black"/>
            </a:solidFill>
          </a:ln>
        </p:spPr>
        <p:txBody>
          <a:bodyPr vert="horz" lIns="96653" tIns="48327" rIns="96653" bIns="48327" rtlCol="0" anchor="ctr"/>
          <a:lstStyle/>
          <a:p>
            <a:endParaRPr/>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a:t>
            </a:fld>
            <a:endParaRPr lang="en-US"/>
          </a:p>
        </p:txBody>
      </p:sp>
    </p:spTree>
    <p:extLst>
      <p:ext uri="{BB962C8B-B14F-4D97-AF65-F5344CB8AC3E}">
        <p14:creationId xmlns:p14="http://schemas.microsoft.com/office/powerpoint/2010/main" val="3324951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Schubiner’s</a:t>
            </a:r>
            <a:r>
              <a:rPr lang="en-US" dirty="0"/>
              <a:t> Brand: Unlearn Your Pain. </a:t>
            </a:r>
          </a:p>
          <a:p>
            <a:endParaRPr lang="en-US" dirty="0"/>
          </a:p>
          <a:p>
            <a:r>
              <a:rPr lang="en-US" dirty="0"/>
              <a:t>The hackneyed plot: It is the perfect soil in which to plant seeds of neurological truth, to fertilize them with book sales and TED talks … and scientific papers, And those seeds have been turning into commercial empires for decades.</a:t>
            </a:r>
          </a:p>
          <a:p>
            <a:endParaRPr lang="en-US" dirty="0"/>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34</a:t>
            </a:fld>
            <a:endParaRPr lang="en-US"/>
          </a:p>
        </p:txBody>
      </p:sp>
    </p:spTree>
    <p:extLst>
      <p:ext uri="{BB962C8B-B14F-4D97-AF65-F5344CB8AC3E}">
        <p14:creationId xmlns:p14="http://schemas.microsoft.com/office/powerpoint/2010/main" val="2057184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1318554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14000-0E9E-7DED-7664-0EC77ECBF8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CDF563-6294-D8DB-1201-860A86AF35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47E677-522A-9CC9-EFB8-323F3CD5466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CC4B971-2A66-3AF3-51E2-62E148587503}"/>
              </a:ext>
            </a:extLst>
          </p:cNvPr>
          <p:cNvSpPr>
            <a:spLocks noGrp="1"/>
          </p:cNvSpPr>
          <p:nvPr>
            <p:ph type="sldNum" sz="quarter" idx="5"/>
          </p:nvPr>
        </p:nvSpPr>
        <p:spPr/>
        <p:txBody>
          <a:bodyPr/>
          <a:lstStyle/>
          <a:p>
            <a:fld id="{01F2A70B-78F2-4DCF-B53B-C990D2FAFB8A}" type="slidenum">
              <a:rPr lang="en-US" smtClean="0"/>
              <a:t>4</a:t>
            </a:fld>
            <a:endParaRPr lang="en-US"/>
          </a:p>
        </p:txBody>
      </p:sp>
    </p:spTree>
    <p:extLst>
      <p:ext uri="{BB962C8B-B14F-4D97-AF65-F5344CB8AC3E}">
        <p14:creationId xmlns:p14="http://schemas.microsoft.com/office/powerpoint/2010/main" val="163500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9</a:t>
            </a:fld>
            <a:endParaRPr lang="en-US"/>
          </a:p>
        </p:txBody>
      </p:sp>
    </p:spTree>
    <p:extLst>
      <p:ext uri="{BB962C8B-B14F-4D97-AF65-F5344CB8AC3E}">
        <p14:creationId xmlns:p14="http://schemas.microsoft.com/office/powerpoint/2010/main" val="363494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one of these competencies or processes could easily fill a one-hour presentation so buckle up as we blow through this list</a:t>
            </a:r>
          </a:p>
          <a:p>
            <a:r>
              <a:rPr lang="en-US" dirty="0"/>
              <a:t>I’ll focus a bit more on the interventions that I am most familiar with and have found to be particularly helpful in my work over the years.</a:t>
            </a:r>
          </a:p>
        </p:txBody>
      </p:sp>
      <p:sp>
        <p:nvSpPr>
          <p:cNvPr id="4" name="Slide Number Placeholder 3"/>
          <p:cNvSpPr>
            <a:spLocks noGrp="1"/>
          </p:cNvSpPr>
          <p:nvPr>
            <p:ph type="sldNum" sz="quarter" idx="5"/>
          </p:nvPr>
        </p:nvSpPr>
        <p:spPr/>
        <p:txBody>
          <a:bodyPr/>
          <a:lstStyle/>
          <a:p>
            <a:fld id="{01F2A70B-78F2-4DCF-B53B-C990D2FAFB8A}" type="slidenum">
              <a:rPr lang="en-US" smtClean="0"/>
              <a:t>10</a:t>
            </a:fld>
            <a:endParaRPr lang="en-US"/>
          </a:p>
        </p:txBody>
      </p:sp>
    </p:spTree>
    <p:extLst>
      <p:ext uri="{BB962C8B-B14F-4D97-AF65-F5344CB8AC3E}">
        <p14:creationId xmlns:p14="http://schemas.microsoft.com/office/powerpoint/2010/main" val="3592140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aspects of the therapeutic frame that are found across different schools or approaches to psychotherapy, and which have been shown in psychotherapy outcome studies to account for much of the variance in outcome</a:t>
            </a:r>
          </a:p>
          <a:p>
            <a:endParaRPr lang="en-US" dirty="0"/>
          </a:p>
          <a:p>
            <a:r>
              <a:rPr lang="en-US" dirty="0"/>
              <a:t>So, it’s not just all about the 17 competencies; cultivating a strong alliance and instilling hope and positive expectations are very important as well.</a:t>
            </a:r>
          </a:p>
        </p:txBody>
      </p:sp>
      <p:sp>
        <p:nvSpPr>
          <p:cNvPr id="4" name="Slide Number Placeholder 3"/>
          <p:cNvSpPr>
            <a:spLocks noGrp="1"/>
          </p:cNvSpPr>
          <p:nvPr>
            <p:ph type="sldNum" sz="quarter" idx="5"/>
          </p:nvPr>
        </p:nvSpPr>
        <p:spPr/>
        <p:txBody>
          <a:bodyPr/>
          <a:lstStyle/>
          <a:p>
            <a:fld id="{01F2A70B-78F2-4DCF-B53B-C990D2FAFB8A}" type="slidenum">
              <a:rPr lang="en-US" smtClean="0"/>
              <a:t>11</a:t>
            </a:fld>
            <a:endParaRPr lang="en-US"/>
          </a:p>
        </p:txBody>
      </p:sp>
    </p:spTree>
    <p:extLst>
      <p:ext uri="{BB962C8B-B14F-4D97-AF65-F5344CB8AC3E}">
        <p14:creationId xmlns:p14="http://schemas.microsoft.com/office/powerpoint/2010/main" val="1031169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Theoretical Grounding</a:t>
            </a:r>
          </a:p>
          <a:p>
            <a:pPr lvl="1"/>
            <a:r>
              <a:rPr lang="en-US" dirty="0"/>
              <a:t>Roger’s humanistic emphasis on value of a positive and empathic environment</a:t>
            </a:r>
          </a:p>
          <a:p>
            <a:pPr lvl="1"/>
            <a:r>
              <a:rPr lang="en-US" dirty="0"/>
              <a:t>Festinger’s idea that cognitive dissonance occurs when individuals perform an action that conflicts with a core belief or value and leads to motivation to restore consistency of actions and beliefs</a:t>
            </a:r>
          </a:p>
          <a:p>
            <a:pPr lvl="1"/>
            <a:r>
              <a:rPr lang="en-US" dirty="0"/>
              <a:t>Bem’s self-perception theory which proposes that people become more attached to attitudes that they verbalize and hear themselves defend</a:t>
            </a:r>
          </a:p>
          <a:p>
            <a:r>
              <a:rPr lang="en-US" dirty="0"/>
              <a:t>Processes: </a:t>
            </a:r>
          </a:p>
          <a:p>
            <a:r>
              <a:rPr lang="en-US" dirty="0"/>
              <a:t>OARS (Open questions, affirming, reflective listening, summarizing</a:t>
            </a:r>
          </a:p>
          <a:p>
            <a:r>
              <a:rPr lang="en-US" dirty="0"/>
              <a:t>Change talk</a:t>
            </a:r>
          </a:p>
          <a:p>
            <a:r>
              <a:rPr lang="en-US" dirty="0"/>
              <a:t>Sustain talk </a:t>
            </a:r>
          </a:p>
          <a:p>
            <a:r>
              <a:rPr lang="en-US" dirty="0"/>
              <a:t>Confidence talk</a:t>
            </a:r>
          </a:p>
          <a:p>
            <a:pPr marL="289959" lvl="1"/>
            <a:r>
              <a:rPr lang="en-US" dirty="0"/>
              <a:t> </a:t>
            </a:r>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12</a:t>
            </a:fld>
            <a:endParaRPr lang="en-US"/>
          </a:p>
        </p:txBody>
      </p:sp>
    </p:spTree>
    <p:extLst>
      <p:ext uri="{BB962C8B-B14F-4D97-AF65-F5344CB8AC3E}">
        <p14:creationId xmlns:p14="http://schemas.microsoft.com/office/powerpoint/2010/main" val="1630653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Reinforcement refers to the behavioral process by whereby an environmental consequence increases the future probability of a response</a:t>
            </a:r>
          </a:p>
          <a:p>
            <a:r>
              <a:rPr lang="en-US" dirty="0"/>
              <a:t>Punishment refers to the process by whereby a consequence decreases the future probability of a response</a:t>
            </a:r>
          </a:p>
        </p:txBody>
      </p:sp>
      <p:sp>
        <p:nvSpPr>
          <p:cNvPr id="4" name="Slide Number Placeholder 3"/>
          <p:cNvSpPr>
            <a:spLocks noGrp="1"/>
          </p:cNvSpPr>
          <p:nvPr>
            <p:ph type="sldNum" sz="quarter" idx="5"/>
          </p:nvPr>
        </p:nvSpPr>
        <p:spPr/>
        <p:txBody>
          <a:bodyPr/>
          <a:lstStyle/>
          <a:p>
            <a:fld id="{01F2A70B-78F2-4DCF-B53B-C990D2FAFB8A}" type="slidenum">
              <a:rPr lang="en-US" smtClean="0"/>
              <a:t>15</a:t>
            </a:fld>
            <a:endParaRPr lang="en-US"/>
          </a:p>
        </p:txBody>
      </p:sp>
    </p:spTree>
    <p:extLst>
      <p:ext uri="{BB962C8B-B14F-4D97-AF65-F5344CB8AC3E}">
        <p14:creationId xmlns:p14="http://schemas.microsoft.com/office/powerpoint/2010/main" val="1932634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Primary Chronic Pain v Secondary Pain</a:t>
            </a:r>
          </a:p>
          <a:p>
            <a:r>
              <a:rPr lang="en-US" dirty="0"/>
              <a:t>Chronic primary pain is chosen when pain has persisted for more than 3 months and is associated with significant emotional distress and/or functional disability, and the pain is not better accounted for by another condition.</a:t>
            </a:r>
          </a:p>
          <a:p>
            <a:r>
              <a:rPr lang="en-US" b="0" i="0" dirty="0">
                <a:solidFill>
                  <a:srgbClr val="333333"/>
                </a:solidFill>
                <a:effectLst/>
                <a:latin typeface="Fira Sans" panose="020F0502020204030204" pitchFamily="34" charset="0"/>
              </a:rPr>
              <a:t>“chronic secondary pain” where pain may at least initially be conceived as a symptom secondary to an underlying disease.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31</a:t>
            </a:fld>
            <a:endParaRPr lang="en-US"/>
          </a:p>
        </p:txBody>
      </p:sp>
    </p:spTree>
    <p:extLst>
      <p:ext uri="{BB962C8B-B14F-4D97-AF65-F5344CB8AC3E}">
        <p14:creationId xmlns:p14="http://schemas.microsoft.com/office/powerpoint/2010/main" val="3197700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150" y="802299"/>
            <a:ext cx="8634824" cy="2541431"/>
          </a:xfrm>
        </p:spPr>
        <p:txBody>
          <a:bodyPr bIns="0" anchor="b">
            <a:normAutofit/>
          </a:bodyPr>
          <a:lstStyle>
            <a:lvl1pPr algn="l">
              <a:defRPr sz="6598"/>
            </a:lvl1pPr>
          </a:lstStyle>
          <a:p>
            <a:r>
              <a:rPr lang="en-US"/>
              <a:t>Click to edit Master title style</a:t>
            </a:r>
            <a:endParaRPr lang="en-US" dirty="0"/>
          </a:p>
        </p:txBody>
      </p:sp>
      <p:sp>
        <p:nvSpPr>
          <p:cNvPr id="3" name="Subtitle 2"/>
          <p:cNvSpPr>
            <a:spLocks noGrp="1"/>
          </p:cNvSpPr>
          <p:nvPr>
            <p:ph type="subTitle" idx="1"/>
          </p:nvPr>
        </p:nvSpPr>
        <p:spPr>
          <a:xfrm>
            <a:off x="2417150" y="3531205"/>
            <a:ext cx="8634823" cy="977621"/>
          </a:xfrm>
        </p:spPr>
        <p:txBody>
          <a:bodyPr tIns="91440" bIns="91440">
            <a:normAutofit/>
          </a:bodyPr>
          <a:lstStyle>
            <a:lvl1pPr marL="0" indent="0" algn="l">
              <a:buNone/>
              <a:defRPr sz="1799" b="0" cap="all" baseline="0">
                <a:solidFill>
                  <a:schemeClr val="tx1"/>
                </a:solidFill>
              </a:defRPr>
            </a:lvl1pPr>
            <a:lvl2pPr marL="457063" indent="0" algn="ctr">
              <a:buNone/>
              <a:defRPr sz="17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56D952-6D5E-4B2E-8CFE-E1A48F7320D1}" type="datetimeFigureOut">
              <a:rPr lang="en-US" smtClean="0"/>
              <a:t>6/3/2025</a:t>
            </a:fld>
            <a:endParaRPr lang="en-US"/>
          </a:p>
        </p:txBody>
      </p:sp>
      <p:sp>
        <p:nvSpPr>
          <p:cNvPr id="5" name="Footer Placeholder 4"/>
          <p:cNvSpPr>
            <a:spLocks noGrp="1"/>
          </p:cNvSpPr>
          <p:nvPr>
            <p:ph type="ftr" sz="quarter" idx="11"/>
          </p:nvPr>
        </p:nvSpPr>
        <p:spPr>
          <a:xfrm>
            <a:off x="2415871" y="329308"/>
            <a:ext cx="4972620" cy="309201"/>
          </a:xfrm>
        </p:spPr>
        <p:txBody>
          <a:bodyPr/>
          <a:lstStyle/>
          <a:p>
            <a:endParaRPr lang="en-US"/>
          </a:p>
        </p:txBody>
      </p:sp>
      <p:sp>
        <p:nvSpPr>
          <p:cNvPr id="6" name="Slide Number Placeholder 5"/>
          <p:cNvSpPr>
            <a:spLocks noGrp="1"/>
          </p:cNvSpPr>
          <p:nvPr>
            <p:ph type="sldNum" sz="quarter" idx="12"/>
          </p:nvPr>
        </p:nvSpPr>
        <p:spPr>
          <a:xfrm>
            <a:off x="1437290" y="798973"/>
            <a:ext cx="810808" cy="503578"/>
          </a:xfrm>
        </p:spPr>
        <p:txBody>
          <a:bodyPr/>
          <a:lstStyle/>
          <a:p>
            <a:fld id="{219EF47F-8818-42DE-BD9C-6A3E7E67A094}" type="slidenum">
              <a:rPr lang="en-US" smtClean="0"/>
              <a:t>‹#›</a:t>
            </a:fld>
            <a:endParaRPr lang="en-US"/>
          </a:p>
        </p:txBody>
      </p:sp>
      <p:cxnSp>
        <p:nvCxnSpPr>
          <p:cNvPr id="15" name="Straight Connector 14"/>
          <p:cNvCxnSpPr/>
          <p:nvPr/>
        </p:nvCxnSpPr>
        <p:spPr>
          <a:xfrm>
            <a:off x="2417150" y="3528542"/>
            <a:ext cx="863482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9695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cxnSp>
        <p:nvCxnSpPr>
          <p:cNvPr id="26" name="Straight Connector 25"/>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000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6653" y="798974"/>
            <a:ext cx="1615321"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296" y="798974"/>
            <a:ext cx="7826791"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cxnSp>
        <p:nvCxnSpPr>
          <p:cNvPr id="15" name="Straight Connector 14"/>
          <p:cNvCxnSpPr/>
          <p:nvPr/>
        </p:nvCxnSpPr>
        <p:spPr>
          <a:xfrm>
            <a:off x="9436653"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244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dirty="0"/>
          </a:p>
        </p:txBody>
      </p:sp>
      <p:cxnSp>
        <p:nvCxnSpPr>
          <p:cNvPr id="33" name="Straight Connector 32"/>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7464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3860" y="1756130"/>
            <a:ext cx="8640903" cy="1887950"/>
          </a:xfrm>
        </p:spPr>
        <p:txBody>
          <a:bodyPr anchor="b">
            <a:normAutofit/>
          </a:bodyPr>
          <a:lstStyle>
            <a:lvl1pPr algn="l">
              <a:defRPr sz="3599"/>
            </a:lvl1pPr>
          </a:lstStyle>
          <a:p>
            <a:r>
              <a:rPr lang="en-US"/>
              <a:t>Click to edit Master title style</a:t>
            </a:r>
            <a:endParaRPr lang="en-US" dirty="0"/>
          </a:p>
        </p:txBody>
      </p:sp>
      <p:sp>
        <p:nvSpPr>
          <p:cNvPr id="3" name="Text Placeholder 2"/>
          <p:cNvSpPr>
            <a:spLocks noGrp="1"/>
          </p:cNvSpPr>
          <p:nvPr>
            <p:ph type="body" idx="1"/>
          </p:nvPr>
        </p:nvSpPr>
        <p:spPr>
          <a:xfrm>
            <a:off x="1453861" y="3806196"/>
            <a:ext cx="8628198" cy="1012929"/>
          </a:xfrm>
        </p:spPr>
        <p:txBody>
          <a:bodyPr tIns="91440">
            <a:normAutofit/>
          </a:bodyPr>
          <a:lstStyle>
            <a:lvl1pPr marL="0" indent="0" algn="l">
              <a:buNone/>
              <a:defRPr sz="1799">
                <a:solidFill>
                  <a:schemeClr val="tx1"/>
                </a:solidFill>
              </a:defRPr>
            </a:lvl1pPr>
            <a:lvl2pPr marL="457063" indent="0">
              <a:buNone/>
              <a:defRPr sz="17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cxnSp>
        <p:nvCxnSpPr>
          <p:cNvPr id="15" name="Straight Connector 14"/>
          <p:cNvCxnSpPr/>
          <p:nvPr/>
        </p:nvCxnSpPr>
        <p:spPr>
          <a:xfrm>
            <a:off x="1453861" y="3804985"/>
            <a:ext cx="862819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869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8840" y="804890"/>
            <a:ext cx="9603134"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6954" y="2010879"/>
            <a:ext cx="464394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2101" y="2017343"/>
            <a:ext cx="464394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FE8FB1-0A7A-443E-AAF7-31D4FA1AA312}"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cxnSp>
        <p:nvCxnSpPr>
          <p:cNvPr id="35" name="Straight Connector 34"/>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261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6815" y="804164"/>
            <a:ext cx="9605159"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6814" y="2019550"/>
            <a:ext cx="4643942" cy="801943"/>
          </a:xfrm>
        </p:spPr>
        <p:txBody>
          <a:bodyPr anchor="b">
            <a:normAutofit/>
          </a:bodyPr>
          <a:lstStyle>
            <a:lvl1pPr marL="0" indent="0">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1446814" y="2824270"/>
            <a:ext cx="464394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0692" y="2023004"/>
            <a:ext cx="4643942" cy="802237"/>
          </a:xfrm>
        </p:spPr>
        <p:txBody>
          <a:bodyPr anchor="b">
            <a:normAutofit/>
          </a:bodyPr>
          <a:lstStyle>
            <a:lvl1pPr marL="0" indent="0">
              <a:lnSpc>
                <a:spcPct val="100000"/>
              </a:lnSpc>
              <a:buNone/>
              <a:defRPr sz="2199" b="0" cap="all" baseline="0">
                <a:solidFill>
                  <a:schemeClr val="accent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0692" y="2821491"/>
            <a:ext cx="464394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FE8FB1-0A7A-443E-AAF7-31D4FA1AA312}" type="datetimeFigureOut">
              <a:rPr lang="en-US" smtClean="0"/>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BA54BD-C84D-46CE-8B72-31BFB26ABA43}" type="slidenum">
              <a:rPr lang="en-US" smtClean="0"/>
              <a:t>‹#›</a:t>
            </a:fld>
            <a:endParaRPr lang="en-US"/>
          </a:p>
        </p:txBody>
      </p:sp>
      <p:cxnSp>
        <p:nvCxnSpPr>
          <p:cNvPr id="29" name="Straight Connector 28"/>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289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FE8FB1-0A7A-443E-AAF7-31D4FA1AA312}" type="datetimeFigureOut">
              <a:rPr lang="en-US" smtClean="0"/>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cxnSp>
        <p:nvCxnSpPr>
          <p:cNvPr id="25" name="Straight Connector 24"/>
          <p:cNvCxnSpPr/>
          <p:nvPr/>
        </p:nvCxnSpPr>
        <p:spPr>
          <a:xfrm>
            <a:off x="1453517" y="1847088"/>
            <a:ext cx="960502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1359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89104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295" y="798973"/>
            <a:ext cx="3272247" cy="2247117"/>
          </a:xfrm>
        </p:spPr>
        <p:txBody>
          <a:bodyPr anchor="b">
            <a:normAutofit/>
          </a:bodyPr>
          <a:lstStyle>
            <a:lvl1pPr algn="l">
              <a:defRPr sz="2399"/>
            </a:lvl1pPr>
          </a:lstStyle>
          <a:p>
            <a:r>
              <a:rPr lang="en-US"/>
              <a:t>Click to edit Master title style</a:t>
            </a:r>
            <a:endParaRPr lang="en-US" dirty="0"/>
          </a:p>
        </p:txBody>
      </p:sp>
      <p:sp>
        <p:nvSpPr>
          <p:cNvPr id="3" name="Content Placeholder 2"/>
          <p:cNvSpPr>
            <a:spLocks noGrp="1"/>
          </p:cNvSpPr>
          <p:nvPr>
            <p:ph idx="1"/>
          </p:nvPr>
        </p:nvSpPr>
        <p:spPr>
          <a:xfrm>
            <a:off x="5042401" y="798974"/>
            <a:ext cx="6010904"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295" y="3205492"/>
            <a:ext cx="3274160" cy="2248181"/>
          </a:xfrm>
        </p:spPr>
        <p:txBody>
          <a:bodyPr/>
          <a:lstStyle>
            <a:lvl1pPr marL="0" indent="0" algn="l">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cxnSp>
        <p:nvCxnSpPr>
          <p:cNvPr id="17" name="Straight Connector 16"/>
          <p:cNvCxnSpPr/>
          <p:nvPr/>
        </p:nvCxnSpPr>
        <p:spPr>
          <a:xfrm>
            <a:off x="1447903" y="3205491"/>
            <a:ext cx="326863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912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5440" y="482171"/>
            <a:ext cx="4073472"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0828" y="1129513"/>
            <a:ext cx="5530887" cy="1830584"/>
          </a:xfrm>
        </p:spPr>
        <p:txBody>
          <a:bodyPr anchor="b">
            <a:normAutofit/>
          </a:bodyPr>
          <a:lstStyle>
            <a:lvl1pPr>
              <a:defRPr sz="3199"/>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2274" y="1122543"/>
            <a:ext cx="2790444" cy="3866327"/>
          </a:xfrm>
          <a:solidFill>
            <a:schemeClr val="bg1">
              <a:lumMod val="85000"/>
            </a:schemeClr>
          </a:solidFill>
          <a:ln w="9525" cap="sq">
            <a:noFill/>
            <a:miter lim="800000"/>
          </a:ln>
          <a:effectLst/>
        </p:spPr>
        <p:txBody>
          <a:bodyPr anchor="t"/>
          <a:lstStyle>
            <a:lvl1pPr marL="0" indent="0" algn="ctr">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1449951" y="3145992"/>
            <a:ext cx="5522965" cy="2003742"/>
          </a:xfrm>
        </p:spPr>
        <p:txBody>
          <a:bodyPr>
            <a:normAutofit/>
          </a:bodyPr>
          <a:lstStyle>
            <a:lvl1pPr marL="0" indent="0" algn="l">
              <a:buNone/>
              <a:defRPr sz="1799"/>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005" y="5469857"/>
            <a:ext cx="5525912" cy="320123"/>
          </a:xfrm>
        </p:spPr>
        <p:txBody>
          <a:bodyPr/>
          <a:lstStyle>
            <a:lvl1pPr algn="l">
              <a:defRPr/>
            </a:lvl1pPr>
          </a:lstStyle>
          <a:p>
            <a:fld id="{9AFE8FB1-0A7A-443E-AAF7-31D4FA1AA312}" type="datetimeFigureOut">
              <a:rPr lang="en-US" smtClean="0"/>
              <a:t>6/3/2025</a:t>
            </a:fld>
            <a:endParaRPr lang="en-US"/>
          </a:p>
        </p:txBody>
      </p:sp>
      <p:sp>
        <p:nvSpPr>
          <p:cNvPr id="6" name="Footer Placeholder 5"/>
          <p:cNvSpPr>
            <a:spLocks noGrp="1"/>
          </p:cNvSpPr>
          <p:nvPr>
            <p:ph type="ftr" sz="quarter" idx="11"/>
          </p:nvPr>
        </p:nvSpPr>
        <p:spPr>
          <a:xfrm>
            <a:off x="1447005" y="318641"/>
            <a:ext cx="5539561" cy="320931"/>
          </a:xfrm>
        </p:spPr>
        <p:txBody>
          <a:bodyPr/>
          <a:lstStyle/>
          <a:p>
            <a:endParaRPr lang="en-US"/>
          </a:p>
        </p:txBody>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cxnSp>
        <p:nvCxnSpPr>
          <p:cNvPr id="31" name="Straight Connector 30"/>
          <p:cNvCxnSpPr/>
          <p:nvPr/>
        </p:nvCxnSpPr>
        <p:spPr>
          <a:xfrm>
            <a:off x="1447005" y="3143605"/>
            <a:ext cx="552591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3386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7"/>
            <a:ext cx="12188825"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88825" cy="742950"/>
          </a:xfrm>
          <a:prstGeom prst="rect">
            <a:avLst/>
          </a:prstGeom>
        </p:spPr>
      </p:pic>
      <p:sp>
        <p:nvSpPr>
          <p:cNvPr id="2" name="Title Placeholder 1"/>
          <p:cNvSpPr>
            <a:spLocks noGrp="1"/>
          </p:cNvSpPr>
          <p:nvPr>
            <p:ph type="title"/>
          </p:nvPr>
        </p:nvSpPr>
        <p:spPr>
          <a:xfrm>
            <a:off x="1451202" y="804520"/>
            <a:ext cx="9600774"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202" y="2015733"/>
            <a:ext cx="9600774"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2171" y="330370"/>
            <a:ext cx="3499803"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smtClean="0"/>
              <a:pPr/>
              <a:t>6/3/2025</a:t>
            </a:fld>
            <a:endParaRPr lang="en-US" dirty="0"/>
          </a:p>
        </p:txBody>
      </p:sp>
      <p:sp>
        <p:nvSpPr>
          <p:cNvPr id="5" name="Footer Placeholder 4"/>
          <p:cNvSpPr>
            <a:spLocks noGrp="1"/>
          </p:cNvSpPr>
          <p:nvPr>
            <p:ph type="ftr" sz="quarter" idx="3"/>
          </p:nvPr>
        </p:nvSpPr>
        <p:spPr>
          <a:xfrm>
            <a:off x="1451201" y="329308"/>
            <a:ext cx="593728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79935" y="798973"/>
            <a:ext cx="810808" cy="503578"/>
          </a:xfrm>
          <a:prstGeom prst="rect">
            <a:avLst/>
          </a:prstGeom>
        </p:spPr>
        <p:txBody>
          <a:bodyPr vert="horz" lIns="91440" tIns="45720" rIns="91440" bIns="45720" rtlCol="0" anchor="t"/>
          <a:lstStyle>
            <a:lvl1pPr algn="r">
              <a:defRPr sz="2799">
                <a:solidFill>
                  <a:schemeClr val="accent1"/>
                </a:solidFill>
              </a:defRPr>
            </a:lvl1pPr>
          </a:lstStyle>
          <a:p>
            <a:fld id="{25BA54BD-C84D-46CE-8B72-31BFB26ABA43}" type="slidenum">
              <a:rPr lang="en-US" smtClean="0"/>
              <a:pPr/>
              <a:t>‹#›</a:t>
            </a:fld>
            <a:endParaRPr lang="en-US"/>
          </a:p>
        </p:txBody>
      </p:sp>
      <p:cxnSp>
        <p:nvCxnSpPr>
          <p:cNvPr id="10" name="Straight Connector 9"/>
          <p:cNvCxnSpPr/>
          <p:nvPr/>
        </p:nvCxnSpPr>
        <p:spPr>
          <a:xfrm>
            <a:off x="0" y="6128413"/>
            <a:ext cx="121888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8999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3199" b="0" i="0" kern="1200" cap="all">
          <a:solidFill>
            <a:schemeClr val="tx1"/>
          </a:solidFill>
          <a:effectLst/>
          <a:latin typeface="+mj-lt"/>
          <a:ea typeface="+mj-ea"/>
          <a:cs typeface="+mj-cs"/>
        </a:defRPr>
      </a:lvl1pPr>
    </p:titleStyle>
    <p:bodyStyle>
      <a:lvl1pPr marL="228531" indent="-228531" algn="l" defTabSz="914126" rtl="0" eaLnBrk="1" latinLnBrk="0" hangingPunct="1">
        <a:lnSpc>
          <a:spcPct val="120000"/>
        </a:lnSpc>
        <a:spcBef>
          <a:spcPts val="1000"/>
        </a:spcBef>
        <a:buClr>
          <a:schemeClr val="accent1"/>
        </a:buClr>
        <a:buSzPct val="100000"/>
        <a:buFont typeface="Arial" panose="020B0604020202020204" pitchFamily="34" charset="0"/>
        <a:buChar char="•"/>
        <a:defRPr sz="1999" kern="1200">
          <a:solidFill>
            <a:schemeClr val="tx1"/>
          </a:solidFill>
          <a:effectLst/>
          <a:latin typeface="+mn-lt"/>
          <a:ea typeface="+mn-ea"/>
          <a:cs typeface="+mn-cs"/>
        </a:defRPr>
      </a:lvl1pPr>
      <a:lvl2pPr marL="685594"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799" kern="1200" cap="none" baseline="0">
          <a:solidFill>
            <a:schemeClr val="tx1"/>
          </a:solidFill>
          <a:effectLst/>
          <a:latin typeface="+mn-lt"/>
          <a:ea typeface="+mn-ea"/>
          <a:cs typeface="+mn-cs"/>
        </a:defRPr>
      </a:lvl2pPr>
      <a:lvl3pPr marL="1142657"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599720"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6783"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3846"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0908"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7971"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5034" indent="-228531" algn="l" defTabSz="914126"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Daily%20Thought%20Record.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9600" dirty="0"/>
              <a:t>CBT for Pain</a:t>
            </a:r>
          </a:p>
        </p:txBody>
      </p:sp>
      <p:sp>
        <p:nvSpPr>
          <p:cNvPr id="3" name="Subtitle 2"/>
          <p:cNvSpPr>
            <a:spLocks noGrp="1"/>
          </p:cNvSpPr>
          <p:nvPr>
            <p:ph type="subTitle" idx="1"/>
          </p:nvPr>
        </p:nvSpPr>
        <p:spPr/>
        <p:txBody>
          <a:bodyPr>
            <a:normAutofit/>
          </a:bodyPr>
          <a:lstStyle/>
          <a:p>
            <a:r>
              <a:rPr lang="en-US" dirty="0"/>
              <a:t>Patrick Davis, PhD</a:t>
            </a:r>
          </a:p>
          <a:p>
            <a:r>
              <a:rPr lang="en-US" dirty="0"/>
              <a:t>pjd@dcpcmt.com</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8B989-BC3B-441E-35B8-2DABF26032E9}"/>
              </a:ext>
            </a:extLst>
          </p:cNvPr>
          <p:cNvSpPr>
            <a:spLocks noGrp="1"/>
          </p:cNvSpPr>
          <p:nvPr>
            <p:ph type="title"/>
          </p:nvPr>
        </p:nvSpPr>
        <p:spPr/>
        <p:txBody>
          <a:bodyPr/>
          <a:lstStyle/>
          <a:p>
            <a:r>
              <a:rPr lang="en-US" dirty="0"/>
              <a:t>CBT for Pain: Core Competencies</a:t>
            </a:r>
          </a:p>
        </p:txBody>
      </p:sp>
      <p:sp>
        <p:nvSpPr>
          <p:cNvPr id="3" name="Content Placeholder 2">
            <a:extLst>
              <a:ext uri="{FF2B5EF4-FFF2-40B4-BE49-F238E27FC236}">
                <a16:creationId xmlns:a16="http://schemas.microsoft.com/office/drawing/2014/main" id="{63ECB587-AB8F-FAD7-F059-58F4BB1E5138}"/>
              </a:ext>
            </a:extLst>
          </p:cNvPr>
          <p:cNvSpPr>
            <a:spLocks noGrp="1"/>
          </p:cNvSpPr>
          <p:nvPr>
            <p:ph sz="half" idx="1"/>
          </p:nvPr>
        </p:nvSpPr>
        <p:spPr/>
        <p:txBody>
          <a:bodyPr>
            <a:normAutofit fontScale="85000" lnSpcReduction="20000"/>
          </a:bodyPr>
          <a:lstStyle/>
          <a:p>
            <a:r>
              <a:rPr lang="en-US" dirty="0"/>
              <a:t>Enhancing Motivation</a:t>
            </a:r>
          </a:p>
          <a:p>
            <a:r>
              <a:rPr lang="en-US" dirty="0"/>
              <a:t> Self-Management</a:t>
            </a:r>
          </a:p>
          <a:p>
            <a:r>
              <a:rPr lang="en-US" dirty="0"/>
              <a:t>Values Identification</a:t>
            </a:r>
          </a:p>
          <a:p>
            <a:r>
              <a:rPr lang="en-US" dirty="0"/>
              <a:t>Contingency Management</a:t>
            </a:r>
          </a:p>
          <a:p>
            <a:r>
              <a:rPr lang="en-US" dirty="0"/>
              <a:t>Stimulus Control</a:t>
            </a:r>
          </a:p>
          <a:p>
            <a:r>
              <a:rPr lang="en-US" dirty="0"/>
              <a:t>Behavioral Activation</a:t>
            </a:r>
          </a:p>
          <a:p>
            <a:r>
              <a:rPr lang="en-US" dirty="0"/>
              <a:t>Exposure Strategies</a:t>
            </a:r>
          </a:p>
          <a:p>
            <a:r>
              <a:rPr lang="en-US" dirty="0"/>
              <a:t>Shaping</a:t>
            </a:r>
          </a:p>
          <a:p>
            <a:r>
              <a:rPr lang="en-US" dirty="0"/>
              <a:t>Arousal Reduction</a:t>
            </a:r>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F5A8EFE5-704C-1B9E-D024-C4CD78CB0DAB}"/>
              </a:ext>
            </a:extLst>
          </p:cNvPr>
          <p:cNvSpPr>
            <a:spLocks noGrp="1"/>
          </p:cNvSpPr>
          <p:nvPr>
            <p:ph sz="half" idx="2"/>
          </p:nvPr>
        </p:nvSpPr>
        <p:spPr/>
        <p:txBody>
          <a:bodyPr>
            <a:normAutofit fontScale="85000" lnSpcReduction="20000"/>
          </a:bodyPr>
          <a:lstStyle/>
          <a:p>
            <a:r>
              <a:rPr lang="en-US" dirty="0"/>
              <a:t>Modifying Core Beliefs</a:t>
            </a:r>
          </a:p>
          <a:p>
            <a:r>
              <a:rPr lang="en-US" dirty="0"/>
              <a:t>Cognitive Defusion</a:t>
            </a:r>
          </a:p>
          <a:p>
            <a:r>
              <a:rPr lang="en-US" dirty="0"/>
              <a:t>Cognitive Reappraisal </a:t>
            </a:r>
          </a:p>
          <a:p>
            <a:r>
              <a:rPr lang="en-US" dirty="0"/>
              <a:t>Psychological Acceptance</a:t>
            </a:r>
          </a:p>
          <a:p>
            <a:r>
              <a:rPr lang="en-US" dirty="0"/>
              <a:t>Mindfulness Practice</a:t>
            </a:r>
          </a:p>
          <a:p>
            <a:r>
              <a:rPr lang="en-US" dirty="0"/>
              <a:t>Coping and Emotional Regulation</a:t>
            </a:r>
          </a:p>
          <a:p>
            <a:r>
              <a:rPr lang="en-US" dirty="0"/>
              <a:t>Interpersonal Skills</a:t>
            </a:r>
          </a:p>
          <a:p>
            <a:r>
              <a:rPr lang="en-US" dirty="0"/>
              <a:t>Problem Solving</a:t>
            </a:r>
          </a:p>
          <a:p>
            <a:endParaRPr lang="en-US" dirty="0"/>
          </a:p>
        </p:txBody>
      </p:sp>
    </p:spTree>
    <p:extLst>
      <p:ext uri="{BB962C8B-B14F-4D97-AF65-F5344CB8AC3E}">
        <p14:creationId xmlns:p14="http://schemas.microsoft.com/office/powerpoint/2010/main" val="102775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486BCFB-049F-8AAD-3673-BD7B77052DB2}"/>
              </a:ext>
            </a:extLst>
          </p:cNvPr>
          <p:cNvSpPr>
            <a:spLocks noGrp="1"/>
          </p:cNvSpPr>
          <p:nvPr>
            <p:ph type="title"/>
          </p:nvPr>
        </p:nvSpPr>
        <p:spPr/>
        <p:txBody>
          <a:bodyPr/>
          <a:lstStyle/>
          <a:p>
            <a:r>
              <a:rPr lang="en-US" dirty="0"/>
              <a:t>CBT For pain: </a:t>
            </a:r>
            <a:br>
              <a:rPr lang="en-US" dirty="0"/>
            </a:br>
            <a:r>
              <a:rPr lang="en-US" dirty="0">
                <a:solidFill>
                  <a:srgbClr val="00B0F0"/>
                </a:solidFill>
              </a:rPr>
              <a:t>Psychotherapy Non-Specific Factors</a:t>
            </a:r>
          </a:p>
        </p:txBody>
      </p:sp>
      <p:sp>
        <p:nvSpPr>
          <p:cNvPr id="6" name="Content Placeholder 5">
            <a:extLst>
              <a:ext uri="{FF2B5EF4-FFF2-40B4-BE49-F238E27FC236}">
                <a16:creationId xmlns:a16="http://schemas.microsoft.com/office/drawing/2014/main" id="{CEB8DE58-6353-992D-BE4C-8C08EE902FAD}"/>
              </a:ext>
            </a:extLst>
          </p:cNvPr>
          <p:cNvSpPr>
            <a:spLocks noGrp="1"/>
          </p:cNvSpPr>
          <p:nvPr>
            <p:ph idx="1"/>
          </p:nvPr>
        </p:nvSpPr>
        <p:spPr/>
        <p:txBody>
          <a:bodyPr/>
          <a:lstStyle/>
          <a:p>
            <a:r>
              <a:rPr lang="en-US" dirty="0" err="1"/>
              <a:t>Chatoor</a:t>
            </a:r>
            <a:r>
              <a:rPr lang="en-US" dirty="0"/>
              <a:t> &amp; Krupnick (2001). The role of non-specific factors in treatment outcome of psychotherapy studies.</a:t>
            </a:r>
          </a:p>
          <a:p>
            <a:pPr lvl="1"/>
            <a:r>
              <a:rPr lang="en-US" dirty="0"/>
              <a:t>Alliance (Positive Regard, Genuineness, Optimism)</a:t>
            </a:r>
          </a:p>
          <a:p>
            <a:pPr lvl="1"/>
            <a:r>
              <a:rPr lang="en-US" dirty="0"/>
              <a:t>Competence</a:t>
            </a:r>
          </a:p>
          <a:p>
            <a:pPr lvl="1"/>
            <a:r>
              <a:rPr lang="en-US" dirty="0"/>
              <a:t>Adherence to Modality</a:t>
            </a:r>
          </a:p>
          <a:p>
            <a:r>
              <a:rPr lang="en-US" dirty="0"/>
              <a:t>Other presumed factors:  </a:t>
            </a:r>
          </a:p>
          <a:p>
            <a:pPr lvl="1"/>
            <a:r>
              <a:rPr lang="en-US" dirty="0"/>
              <a:t>Hope</a:t>
            </a:r>
          </a:p>
          <a:p>
            <a:pPr lvl="1"/>
            <a:r>
              <a:rPr lang="en-US" dirty="0"/>
              <a:t>Expectation</a:t>
            </a:r>
          </a:p>
          <a:p>
            <a:pPr lvl="1"/>
            <a:endParaRPr lang="en-US" dirty="0"/>
          </a:p>
          <a:p>
            <a:pPr lvl="1"/>
            <a:endParaRPr lang="en-US" dirty="0"/>
          </a:p>
        </p:txBody>
      </p:sp>
    </p:spTree>
    <p:extLst>
      <p:ext uri="{BB962C8B-B14F-4D97-AF65-F5344CB8AC3E}">
        <p14:creationId xmlns:p14="http://schemas.microsoft.com/office/powerpoint/2010/main" val="1939291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7F1E23D-E055-815F-22F3-37531B8D7562}"/>
              </a:ext>
            </a:extLst>
          </p:cNvPr>
          <p:cNvSpPr>
            <a:spLocks noGrp="1"/>
          </p:cNvSpPr>
          <p:nvPr>
            <p:ph type="title"/>
          </p:nvPr>
        </p:nvSpPr>
        <p:spPr/>
        <p:txBody>
          <a:bodyPr/>
          <a:lstStyle/>
          <a:p>
            <a:r>
              <a:rPr lang="en-US" dirty="0"/>
              <a:t>CBT Intervention: </a:t>
            </a:r>
            <a:r>
              <a:rPr lang="en-US" dirty="0">
                <a:solidFill>
                  <a:schemeClr val="accent1"/>
                </a:solidFill>
              </a:rPr>
              <a:t>Enhancing Motivation</a:t>
            </a:r>
          </a:p>
        </p:txBody>
      </p:sp>
      <p:sp>
        <p:nvSpPr>
          <p:cNvPr id="6" name="Content Placeholder 5">
            <a:extLst>
              <a:ext uri="{FF2B5EF4-FFF2-40B4-BE49-F238E27FC236}">
                <a16:creationId xmlns:a16="http://schemas.microsoft.com/office/drawing/2014/main" id="{A73750E5-D822-0459-004F-D2982ECB17B6}"/>
              </a:ext>
            </a:extLst>
          </p:cNvPr>
          <p:cNvSpPr>
            <a:spLocks noGrp="1"/>
          </p:cNvSpPr>
          <p:nvPr>
            <p:ph idx="1"/>
          </p:nvPr>
        </p:nvSpPr>
        <p:spPr/>
        <p:txBody>
          <a:bodyPr>
            <a:normAutofit fontScale="85000" lnSpcReduction="20000"/>
          </a:bodyPr>
          <a:lstStyle/>
          <a:p>
            <a:r>
              <a:rPr lang="en-US" dirty="0"/>
              <a:t>Motivational Interviewing (MI). </a:t>
            </a:r>
          </a:p>
          <a:p>
            <a:r>
              <a:rPr lang="en-US" dirty="0"/>
              <a:t>Miller &amp; Rolnick.</a:t>
            </a:r>
          </a:p>
          <a:p>
            <a:r>
              <a:rPr lang="en-US" dirty="0"/>
              <a:t>Originally developed in the context of addiction treatment.</a:t>
            </a:r>
          </a:p>
          <a:p>
            <a:r>
              <a:rPr lang="en-US" dirty="0"/>
              <a:t>“Simple but not easy.”</a:t>
            </a:r>
          </a:p>
          <a:p>
            <a:r>
              <a:rPr lang="en-US" dirty="0"/>
              <a:t>Theoretical Grounding:</a:t>
            </a:r>
          </a:p>
          <a:p>
            <a:pPr lvl="1"/>
            <a:r>
              <a:rPr lang="en-US" dirty="0"/>
              <a:t>Carl Rogers: providing a positive and empathic environment;</a:t>
            </a:r>
          </a:p>
          <a:p>
            <a:pPr lvl="1"/>
            <a:r>
              <a:rPr lang="en-US" dirty="0"/>
              <a:t>Leon Festinger: facilitating cognitive dissonance;</a:t>
            </a:r>
          </a:p>
          <a:p>
            <a:pPr lvl="1"/>
            <a:r>
              <a:rPr lang="en-US" dirty="0"/>
              <a:t>Daryl Bem: self-perception theory.</a:t>
            </a:r>
          </a:p>
          <a:p>
            <a:r>
              <a:rPr lang="en-US" dirty="0"/>
              <a:t>Processes: OARS; Change talk, Sustain talk, Confidence talk.</a:t>
            </a:r>
          </a:p>
          <a:p>
            <a:pPr marL="274320" lvl="1" indent="0">
              <a:buNone/>
            </a:pPr>
            <a:r>
              <a:rPr lang="en-US" dirty="0"/>
              <a:t> </a:t>
            </a:r>
          </a:p>
        </p:txBody>
      </p:sp>
    </p:spTree>
    <p:extLst>
      <p:ext uri="{BB962C8B-B14F-4D97-AF65-F5344CB8AC3E}">
        <p14:creationId xmlns:p14="http://schemas.microsoft.com/office/powerpoint/2010/main" val="4254520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B8B1B-BC0B-52D2-F46C-3A64BD3AC80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2A8082C-1199-5C89-1AA6-A87D451CE603}"/>
              </a:ext>
            </a:extLst>
          </p:cNvPr>
          <p:cNvSpPr>
            <a:spLocks noGrp="1"/>
          </p:cNvSpPr>
          <p:nvPr>
            <p:ph type="title"/>
          </p:nvPr>
        </p:nvSpPr>
        <p:spPr/>
        <p:txBody>
          <a:bodyPr/>
          <a:lstStyle/>
          <a:p>
            <a:r>
              <a:rPr lang="en-US" dirty="0"/>
              <a:t>CBT Intervention: </a:t>
            </a:r>
            <a:r>
              <a:rPr lang="en-US" dirty="0">
                <a:solidFill>
                  <a:schemeClr val="accent1"/>
                </a:solidFill>
              </a:rPr>
              <a:t>Self-Management</a:t>
            </a:r>
            <a:r>
              <a:rPr lang="en-US" dirty="0"/>
              <a:t> </a:t>
            </a:r>
          </a:p>
        </p:txBody>
      </p:sp>
      <p:sp>
        <p:nvSpPr>
          <p:cNvPr id="6" name="Content Placeholder 5">
            <a:extLst>
              <a:ext uri="{FF2B5EF4-FFF2-40B4-BE49-F238E27FC236}">
                <a16:creationId xmlns:a16="http://schemas.microsoft.com/office/drawing/2014/main" id="{8E97808D-204B-59BF-BC2D-6AD9A31C024C}"/>
              </a:ext>
            </a:extLst>
          </p:cNvPr>
          <p:cNvSpPr>
            <a:spLocks noGrp="1"/>
          </p:cNvSpPr>
          <p:nvPr>
            <p:ph idx="1"/>
          </p:nvPr>
        </p:nvSpPr>
        <p:spPr/>
        <p:txBody>
          <a:bodyPr>
            <a:normAutofit/>
          </a:bodyPr>
          <a:lstStyle/>
          <a:p>
            <a:r>
              <a:rPr lang="en-US" dirty="0"/>
              <a:t>Cognitive Paradigm Shift: Taking primary responsibility for managing pain through one’s own efforts and practices rather than relying on the healthcare system to be the primary manager of pain.</a:t>
            </a:r>
          </a:p>
          <a:p>
            <a:r>
              <a:rPr lang="en-US" dirty="0"/>
              <a:t>Changing Behaviors: Application of behavioral and cognitive principles to change one’s own behavior.</a:t>
            </a:r>
          </a:p>
          <a:p>
            <a:endParaRPr lang="en-US" dirty="0">
              <a:solidFill>
                <a:schemeClr val="accent1"/>
              </a:solidFill>
            </a:endParaRPr>
          </a:p>
          <a:p>
            <a:r>
              <a:rPr lang="en-US" dirty="0">
                <a:solidFill>
                  <a:schemeClr val="accent1"/>
                </a:solidFill>
              </a:rPr>
              <a:t>Cases:  </a:t>
            </a:r>
            <a:r>
              <a:rPr lang="en-US" dirty="0"/>
              <a:t>Used productively with Rene’, Terri, and most chronic pain clients I have worked with. </a:t>
            </a:r>
          </a:p>
        </p:txBody>
      </p:sp>
    </p:spTree>
    <p:extLst>
      <p:ext uri="{BB962C8B-B14F-4D97-AF65-F5344CB8AC3E}">
        <p14:creationId xmlns:p14="http://schemas.microsoft.com/office/powerpoint/2010/main" val="2830536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609D8-088B-0DA2-6DB0-D7EBA63B964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07F8DEC-B67A-5A27-EA7A-9B08CD0E25EA}"/>
              </a:ext>
            </a:extLst>
          </p:cNvPr>
          <p:cNvSpPr>
            <a:spLocks noGrp="1"/>
          </p:cNvSpPr>
          <p:nvPr>
            <p:ph type="title"/>
          </p:nvPr>
        </p:nvSpPr>
        <p:spPr/>
        <p:txBody>
          <a:bodyPr/>
          <a:lstStyle/>
          <a:p>
            <a:r>
              <a:rPr lang="en-US" dirty="0"/>
              <a:t>CBT Intervention:  </a:t>
            </a:r>
            <a:r>
              <a:rPr lang="en-US" dirty="0">
                <a:solidFill>
                  <a:schemeClr val="accent1"/>
                </a:solidFill>
              </a:rPr>
              <a:t>Values Identification</a:t>
            </a:r>
          </a:p>
        </p:txBody>
      </p:sp>
      <p:sp>
        <p:nvSpPr>
          <p:cNvPr id="6" name="Content Placeholder 5">
            <a:extLst>
              <a:ext uri="{FF2B5EF4-FFF2-40B4-BE49-F238E27FC236}">
                <a16:creationId xmlns:a16="http://schemas.microsoft.com/office/drawing/2014/main" id="{4116C5D3-E872-6DF0-9EA4-7AA1FB1F4BEA}"/>
              </a:ext>
            </a:extLst>
          </p:cNvPr>
          <p:cNvSpPr>
            <a:spLocks noGrp="1"/>
          </p:cNvSpPr>
          <p:nvPr>
            <p:ph idx="1"/>
          </p:nvPr>
        </p:nvSpPr>
        <p:spPr/>
        <p:txBody>
          <a:bodyPr/>
          <a:lstStyle/>
          <a:p>
            <a:r>
              <a:rPr lang="en-US" dirty="0"/>
              <a:t>Construction of a list of important or “core” values.</a:t>
            </a:r>
          </a:p>
          <a:p>
            <a:r>
              <a:rPr lang="en-US" dirty="0"/>
              <a:t>Assessment of the degree to which one is living one’s life consistently with each value.</a:t>
            </a:r>
          </a:p>
          <a:p>
            <a:r>
              <a:rPr lang="en-US" dirty="0"/>
              <a:t>Where inconsistencies are apparent, formulating a behavioral goal which would facilitate increased alignment.</a:t>
            </a:r>
          </a:p>
          <a:p>
            <a:r>
              <a:rPr lang="en-US" dirty="0"/>
              <a:t>Developing a behavioral plan to move in the direction of that goal.</a:t>
            </a:r>
          </a:p>
          <a:p>
            <a:endParaRPr lang="en-US" dirty="0"/>
          </a:p>
          <a:p>
            <a:r>
              <a:rPr lang="en-US" dirty="0">
                <a:solidFill>
                  <a:schemeClr val="accent1"/>
                </a:solidFill>
              </a:rPr>
              <a:t>Cases: </a:t>
            </a:r>
            <a:r>
              <a:rPr lang="en-US" dirty="0"/>
              <a:t>I frequently use this intervention and used it with both Rene’ and Terri.</a:t>
            </a:r>
          </a:p>
        </p:txBody>
      </p:sp>
    </p:spTree>
    <p:extLst>
      <p:ext uri="{BB962C8B-B14F-4D97-AF65-F5344CB8AC3E}">
        <p14:creationId xmlns:p14="http://schemas.microsoft.com/office/powerpoint/2010/main" val="2519905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2E18D-1B8C-7EB3-5412-4981D040658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CDBC7D3-FCD3-9A3F-E762-42BF613FE989}"/>
              </a:ext>
            </a:extLst>
          </p:cNvPr>
          <p:cNvSpPr>
            <a:spLocks noGrp="1"/>
          </p:cNvSpPr>
          <p:nvPr>
            <p:ph type="title"/>
          </p:nvPr>
        </p:nvSpPr>
        <p:spPr/>
        <p:txBody>
          <a:bodyPr/>
          <a:lstStyle/>
          <a:p>
            <a:r>
              <a:rPr lang="en-US" dirty="0"/>
              <a:t>CBT Intervention: </a:t>
            </a:r>
            <a:r>
              <a:rPr lang="en-US" sz="2800" dirty="0">
                <a:solidFill>
                  <a:schemeClr val="accent1"/>
                </a:solidFill>
              </a:rPr>
              <a:t>Contingency Management  </a:t>
            </a:r>
          </a:p>
        </p:txBody>
      </p:sp>
      <p:sp>
        <p:nvSpPr>
          <p:cNvPr id="6" name="Content Placeholder 5">
            <a:extLst>
              <a:ext uri="{FF2B5EF4-FFF2-40B4-BE49-F238E27FC236}">
                <a16:creationId xmlns:a16="http://schemas.microsoft.com/office/drawing/2014/main" id="{B525D9C9-A559-3B4D-29D9-BCC8F906EAC5}"/>
              </a:ext>
            </a:extLst>
          </p:cNvPr>
          <p:cNvSpPr>
            <a:spLocks noGrp="1"/>
          </p:cNvSpPr>
          <p:nvPr>
            <p:ph idx="1"/>
          </p:nvPr>
        </p:nvSpPr>
        <p:spPr/>
        <p:txBody>
          <a:bodyPr>
            <a:normAutofit fontScale="92500" lnSpcReduction="20000"/>
          </a:bodyPr>
          <a:lstStyle/>
          <a:p>
            <a:r>
              <a:rPr lang="en-US" dirty="0"/>
              <a:t>Providing reinforcement for desired behaviors.</a:t>
            </a:r>
          </a:p>
          <a:p>
            <a:r>
              <a:rPr lang="en-US" dirty="0"/>
              <a:t>Providing punishment for undesired behaviors.</a:t>
            </a:r>
          </a:p>
          <a:p>
            <a:r>
              <a:rPr lang="en-US" dirty="0"/>
              <a:t>Financial incentives (rewards) have been very successful in keeping SUD patients in treatment and in increasing abstinence levels.</a:t>
            </a:r>
          </a:p>
          <a:p>
            <a:pPr lvl="1"/>
            <a:r>
              <a:rPr lang="en-US" dirty="0"/>
              <a:t>Also, Medication adherence, Exercise, and Reducing biomarkers for cardiovascular disease.</a:t>
            </a:r>
          </a:p>
          <a:p>
            <a:r>
              <a:rPr lang="en-US" dirty="0"/>
              <a:t>Therapists can provide positive reinforcement in session.</a:t>
            </a:r>
          </a:p>
          <a:p>
            <a:pPr lvl="1"/>
            <a:r>
              <a:rPr lang="en-US" dirty="0"/>
              <a:t>Verbal praise, Gold stars, etc. How do you do this in session?</a:t>
            </a:r>
          </a:p>
          <a:p>
            <a:r>
              <a:rPr lang="en-US" dirty="0"/>
              <a:t>Clients can reward themselves for desired behaviors.</a:t>
            </a:r>
          </a:p>
          <a:p>
            <a:pPr lvl="1"/>
            <a:r>
              <a:rPr lang="en-US" dirty="0"/>
              <a:t>Screen time, healthy treat, etc. How do you reward yourself?</a:t>
            </a:r>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257785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EF352-6911-7F52-03C0-6FAABDBD781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37E7B4F-6C27-F4BA-539E-4523622FDC8A}"/>
              </a:ext>
            </a:extLst>
          </p:cNvPr>
          <p:cNvSpPr>
            <a:spLocks noGrp="1"/>
          </p:cNvSpPr>
          <p:nvPr>
            <p:ph type="title"/>
          </p:nvPr>
        </p:nvSpPr>
        <p:spPr/>
        <p:txBody>
          <a:bodyPr/>
          <a:lstStyle/>
          <a:p>
            <a:r>
              <a:rPr lang="en-US" dirty="0"/>
              <a:t>CBT Intervention: </a:t>
            </a:r>
            <a:r>
              <a:rPr lang="en-US" dirty="0">
                <a:solidFill>
                  <a:schemeClr val="accent1"/>
                </a:solidFill>
              </a:rPr>
              <a:t>Stimulus Control</a:t>
            </a:r>
          </a:p>
        </p:txBody>
      </p:sp>
      <p:sp>
        <p:nvSpPr>
          <p:cNvPr id="6" name="Content Placeholder 5">
            <a:extLst>
              <a:ext uri="{FF2B5EF4-FFF2-40B4-BE49-F238E27FC236}">
                <a16:creationId xmlns:a16="http://schemas.microsoft.com/office/drawing/2014/main" id="{5DD8AA79-AE5E-8A31-7CBF-573413465B48}"/>
              </a:ext>
            </a:extLst>
          </p:cNvPr>
          <p:cNvSpPr>
            <a:spLocks noGrp="1"/>
          </p:cNvSpPr>
          <p:nvPr>
            <p:ph idx="1"/>
          </p:nvPr>
        </p:nvSpPr>
        <p:spPr/>
        <p:txBody>
          <a:bodyPr>
            <a:normAutofit lnSpcReduction="10000"/>
          </a:bodyPr>
          <a:lstStyle/>
          <a:p>
            <a:r>
              <a:rPr lang="en-US" dirty="0"/>
              <a:t>Making environmental changes so that one reduces or eliminates exposure to antecedent conditions that are followed by undesirable behavior:</a:t>
            </a:r>
          </a:p>
          <a:p>
            <a:pPr lvl="1"/>
            <a:r>
              <a:rPr lang="en-US" dirty="0"/>
              <a:t>No alcohol or drugs in the house;</a:t>
            </a:r>
          </a:p>
          <a:p>
            <a:pPr lvl="1"/>
            <a:r>
              <a:rPr lang="en-US" dirty="0"/>
              <a:t>No sweets in the house;</a:t>
            </a:r>
          </a:p>
          <a:p>
            <a:pPr lvl="1"/>
            <a:r>
              <a:rPr lang="en-US" dirty="0"/>
              <a:t>Not associating with other pain patients who have a disability mindset.</a:t>
            </a:r>
          </a:p>
          <a:p>
            <a:pPr lvl="1"/>
            <a:endParaRPr lang="en-US" dirty="0"/>
          </a:p>
          <a:p>
            <a:pPr lvl="1"/>
            <a:endParaRPr lang="en-US" dirty="0"/>
          </a:p>
          <a:p>
            <a:pPr lvl="1"/>
            <a:r>
              <a:rPr lang="en-US" dirty="0">
                <a:solidFill>
                  <a:schemeClr val="accent1"/>
                </a:solidFill>
              </a:rPr>
              <a:t>Cases:</a:t>
            </a:r>
            <a:r>
              <a:rPr lang="en-US" dirty="0"/>
              <a:t> I encourage my patients to not frequent online support groups that are populated mainly by folks who focus more on disability than ability.</a:t>
            </a:r>
          </a:p>
        </p:txBody>
      </p:sp>
    </p:spTree>
    <p:extLst>
      <p:ext uri="{BB962C8B-B14F-4D97-AF65-F5344CB8AC3E}">
        <p14:creationId xmlns:p14="http://schemas.microsoft.com/office/powerpoint/2010/main" val="4241995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FE7BD-A4B4-128F-BAB6-6E1F330BACC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F9C4BCC-5D66-2418-61D7-9B081E98BE68}"/>
              </a:ext>
            </a:extLst>
          </p:cNvPr>
          <p:cNvSpPr>
            <a:spLocks noGrp="1"/>
          </p:cNvSpPr>
          <p:nvPr>
            <p:ph type="title"/>
          </p:nvPr>
        </p:nvSpPr>
        <p:spPr/>
        <p:txBody>
          <a:bodyPr>
            <a:normAutofit fontScale="90000"/>
          </a:bodyPr>
          <a:lstStyle/>
          <a:p>
            <a:r>
              <a:rPr lang="en-US" dirty="0"/>
              <a:t>CBT Intervention: </a:t>
            </a:r>
            <a:r>
              <a:rPr lang="en-US" sz="3600" dirty="0">
                <a:solidFill>
                  <a:schemeClr val="accent1"/>
                </a:solidFill>
              </a:rPr>
              <a:t>Behavioral Activation(BA)</a:t>
            </a:r>
          </a:p>
        </p:txBody>
      </p:sp>
      <p:sp>
        <p:nvSpPr>
          <p:cNvPr id="6" name="Content Placeholder 5">
            <a:extLst>
              <a:ext uri="{FF2B5EF4-FFF2-40B4-BE49-F238E27FC236}">
                <a16:creationId xmlns:a16="http://schemas.microsoft.com/office/drawing/2014/main" id="{20A59B4C-9B2E-DAD7-21B4-2B991C68168A}"/>
              </a:ext>
            </a:extLst>
          </p:cNvPr>
          <p:cNvSpPr>
            <a:spLocks noGrp="1"/>
          </p:cNvSpPr>
          <p:nvPr>
            <p:ph idx="1"/>
          </p:nvPr>
        </p:nvSpPr>
        <p:spPr/>
        <p:txBody>
          <a:bodyPr>
            <a:normAutofit fontScale="92500" lnSpcReduction="10000"/>
          </a:bodyPr>
          <a:lstStyle/>
          <a:p>
            <a:r>
              <a:rPr lang="en-US" dirty="0"/>
              <a:t>People who experience chronic pain have a tendency to avoid physical activity which increases the likelihood of depression as well as persistence and even increased pain due to deconditioning.</a:t>
            </a:r>
          </a:p>
          <a:p>
            <a:r>
              <a:rPr lang="en-US" dirty="0"/>
              <a:t>Assumption: The more active a client becomes the more likely they are to have their behavior reinforced positively.</a:t>
            </a:r>
          </a:p>
          <a:p>
            <a:pPr lvl="1"/>
            <a:r>
              <a:rPr lang="en-US" dirty="0"/>
              <a:t>This positive reinforcement then facilitates continued progress at reconditioning as well as improved mood.</a:t>
            </a:r>
          </a:p>
          <a:p>
            <a:r>
              <a:rPr lang="en-US" dirty="0"/>
              <a:t>Plan: Collaborate with client to structure and schedule reinforcing and reconditioning activities they can engage in.</a:t>
            </a:r>
          </a:p>
          <a:p>
            <a:r>
              <a:rPr lang="en-US" dirty="0">
                <a:solidFill>
                  <a:srgbClr val="00B0F0"/>
                </a:solidFill>
              </a:rPr>
              <a:t>Cases:</a:t>
            </a:r>
            <a:r>
              <a:rPr lang="en-US" dirty="0"/>
              <a:t> Both Rene’ and Terri benefited from BA</a:t>
            </a:r>
          </a:p>
          <a:p>
            <a:endParaRPr lang="en-US" dirty="0"/>
          </a:p>
          <a:p>
            <a:endParaRPr lang="en-US" dirty="0"/>
          </a:p>
        </p:txBody>
      </p:sp>
    </p:spTree>
    <p:extLst>
      <p:ext uri="{BB962C8B-B14F-4D97-AF65-F5344CB8AC3E}">
        <p14:creationId xmlns:p14="http://schemas.microsoft.com/office/powerpoint/2010/main" val="3281791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E316C-E11E-802D-6817-E165FBD2FEA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636129E-D1A9-326D-8511-3F91EB40C117}"/>
              </a:ext>
            </a:extLst>
          </p:cNvPr>
          <p:cNvSpPr>
            <a:spLocks noGrp="1"/>
          </p:cNvSpPr>
          <p:nvPr>
            <p:ph type="title"/>
          </p:nvPr>
        </p:nvSpPr>
        <p:spPr/>
        <p:txBody>
          <a:bodyPr/>
          <a:lstStyle/>
          <a:p>
            <a:r>
              <a:rPr lang="en-US" dirty="0"/>
              <a:t>CBT Intervention: </a:t>
            </a:r>
            <a:r>
              <a:rPr lang="en-US" dirty="0">
                <a:solidFill>
                  <a:schemeClr val="accent1"/>
                </a:solidFill>
              </a:rPr>
              <a:t>Exposure Strategies</a:t>
            </a:r>
          </a:p>
        </p:txBody>
      </p:sp>
      <p:sp>
        <p:nvSpPr>
          <p:cNvPr id="6" name="Content Placeholder 5">
            <a:extLst>
              <a:ext uri="{FF2B5EF4-FFF2-40B4-BE49-F238E27FC236}">
                <a16:creationId xmlns:a16="http://schemas.microsoft.com/office/drawing/2014/main" id="{FA3A414D-BF23-5D89-8881-559416691D61}"/>
              </a:ext>
            </a:extLst>
          </p:cNvPr>
          <p:cNvSpPr>
            <a:spLocks noGrp="1"/>
          </p:cNvSpPr>
          <p:nvPr>
            <p:ph idx="1"/>
          </p:nvPr>
        </p:nvSpPr>
        <p:spPr/>
        <p:txBody>
          <a:bodyPr>
            <a:normAutofit lnSpcReduction="10000"/>
          </a:bodyPr>
          <a:lstStyle/>
          <a:p>
            <a:r>
              <a:rPr lang="en-US" dirty="0"/>
              <a:t>Fear and anxiety often develop following painful experiences and lead to avoidance of physical activity. Avoidance of physical activity leads to deconditioning which leads perpetuation of pain.</a:t>
            </a:r>
          </a:p>
          <a:p>
            <a:r>
              <a:rPr lang="en-US" dirty="0"/>
              <a:t>Helping clients to design and pursue strategies for exposing themselves gradually to feared physical activities can help them learn that those activities are not dangerous.</a:t>
            </a:r>
          </a:p>
          <a:p>
            <a:r>
              <a:rPr lang="en-US" dirty="0"/>
              <a:t>Fear Avoidance Model of Pain (</a:t>
            </a:r>
            <a:r>
              <a:rPr lang="en-US" dirty="0" err="1"/>
              <a:t>Vlaeyen</a:t>
            </a:r>
            <a:r>
              <a:rPr lang="en-US" dirty="0"/>
              <a:t> &amp; Linton, 2000)</a:t>
            </a:r>
          </a:p>
          <a:p>
            <a:endParaRPr lang="en-US" dirty="0">
              <a:solidFill>
                <a:srgbClr val="00B0F0"/>
              </a:solidFill>
            </a:endParaRPr>
          </a:p>
          <a:p>
            <a:r>
              <a:rPr lang="en-US" dirty="0">
                <a:solidFill>
                  <a:srgbClr val="00B0F0"/>
                </a:solidFill>
              </a:rPr>
              <a:t>Case:</a:t>
            </a:r>
            <a:r>
              <a:rPr lang="en-US" dirty="0"/>
              <a:t>  Exposure was very helpful for Rene’.</a:t>
            </a:r>
          </a:p>
          <a:p>
            <a:endParaRPr lang="en-US" dirty="0"/>
          </a:p>
        </p:txBody>
      </p:sp>
    </p:spTree>
    <p:extLst>
      <p:ext uri="{BB962C8B-B14F-4D97-AF65-F5344CB8AC3E}">
        <p14:creationId xmlns:p14="http://schemas.microsoft.com/office/powerpoint/2010/main" val="2498205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AF1A-5E97-6A9E-B2AA-64108CD8959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E5BC996-2AF6-3EEA-BF56-2C953D9898D5}"/>
              </a:ext>
            </a:extLst>
          </p:cNvPr>
          <p:cNvSpPr>
            <a:spLocks noGrp="1"/>
          </p:cNvSpPr>
          <p:nvPr>
            <p:ph type="title"/>
          </p:nvPr>
        </p:nvSpPr>
        <p:spPr/>
        <p:txBody>
          <a:bodyPr/>
          <a:lstStyle/>
          <a:p>
            <a:r>
              <a:rPr lang="en-US" dirty="0"/>
              <a:t>CBT Intervention: </a:t>
            </a:r>
            <a:r>
              <a:rPr lang="en-US" dirty="0">
                <a:solidFill>
                  <a:schemeClr val="accent1"/>
                </a:solidFill>
              </a:rPr>
              <a:t>Shaping</a:t>
            </a:r>
            <a:r>
              <a:rPr lang="en-US" dirty="0"/>
              <a:t> </a:t>
            </a:r>
          </a:p>
        </p:txBody>
      </p:sp>
      <p:sp>
        <p:nvSpPr>
          <p:cNvPr id="6" name="Content Placeholder 5">
            <a:extLst>
              <a:ext uri="{FF2B5EF4-FFF2-40B4-BE49-F238E27FC236}">
                <a16:creationId xmlns:a16="http://schemas.microsoft.com/office/drawing/2014/main" id="{984F208C-2526-4A29-B8FB-0B19539926DF}"/>
              </a:ext>
            </a:extLst>
          </p:cNvPr>
          <p:cNvSpPr>
            <a:spLocks noGrp="1"/>
          </p:cNvSpPr>
          <p:nvPr>
            <p:ph idx="1"/>
          </p:nvPr>
        </p:nvSpPr>
        <p:spPr/>
        <p:txBody>
          <a:bodyPr>
            <a:normAutofit fontScale="85000" lnSpcReduction="10000"/>
          </a:bodyPr>
          <a:lstStyle/>
          <a:p>
            <a:r>
              <a:rPr lang="en-US" dirty="0"/>
              <a:t>Definition: Reinforcement of successive approximations of a target behavior.</a:t>
            </a:r>
          </a:p>
          <a:p>
            <a:r>
              <a:rPr lang="en-US" dirty="0"/>
              <a:t>Implementation: Educate client about:</a:t>
            </a:r>
          </a:p>
          <a:p>
            <a:pPr lvl="1"/>
            <a:r>
              <a:rPr lang="en-US" dirty="0"/>
              <a:t>Principle of Gradual Progress;</a:t>
            </a:r>
          </a:p>
          <a:p>
            <a:pPr lvl="1"/>
            <a:r>
              <a:rPr lang="en-US" dirty="0"/>
              <a:t>10% Rule.</a:t>
            </a:r>
          </a:p>
          <a:p>
            <a:r>
              <a:rPr lang="en-US" dirty="0"/>
              <a:t>And then help them:</a:t>
            </a:r>
          </a:p>
          <a:p>
            <a:pPr lvl="1"/>
            <a:r>
              <a:rPr lang="en-US" dirty="0"/>
              <a:t>Identify a behavioral goal (e.g., walk 1 mile) as well as an initial baseline for that behavior (e.g., 50 yards);</a:t>
            </a:r>
          </a:p>
          <a:p>
            <a:pPr lvl="1"/>
            <a:r>
              <a:rPr lang="en-US" dirty="0"/>
              <a:t>Formulate a plan for gradually increasing activity </a:t>
            </a:r>
          </a:p>
          <a:p>
            <a:endParaRPr lang="en-US" dirty="0"/>
          </a:p>
          <a:p>
            <a:r>
              <a:rPr lang="en-US" dirty="0">
                <a:solidFill>
                  <a:srgbClr val="00B0F0"/>
                </a:solidFill>
              </a:rPr>
              <a:t>Cases:</a:t>
            </a:r>
            <a:r>
              <a:rPr lang="en-US" dirty="0"/>
              <a:t> Very helpful for Rene’</a:t>
            </a:r>
          </a:p>
        </p:txBody>
      </p:sp>
    </p:spTree>
    <p:extLst>
      <p:ext uri="{BB962C8B-B14F-4D97-AF65-F5344CB8AC3E}">
        <p14:creationId xmlns:p14="http://schemas.microsoft.com/office/powerpoint/2010/main" val="846961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3900D-2E43-62F7-7FAE-2B0A5AF6B0E6}"/>
              </a:ext>
            </a:extLst>
          </p:cNvPr>
          <p:cNvSpPr>
            <a:spLocks noGrp="1"/>
          </p:cNvSpPr>
          <p:nvPr>
            <p:ph type="title"/>
          </p:nvPr>
        </p:nvSpPr>
        <p:spPr/>
        <p:txBody>
          <a:bodyPr/>
          <a:lstStyle/>
          <a:p>
            <a:r>
              <a:rPr lang="en-US" dirty="0"/>
              <a:t>CBT for Pain: </a:t>
            </a:r>
            <a:r>
              <a:rPr lang="en-US" dirty="0">
                <a:solidFill>
                  <a:srgbClr val="00B0F0"/>
                </a:solidFill>
              </a:rPr>
              <a:t>Presentation Objectives</a:t>
            </a:r>
          </a:p>
        </p:txBody>
      </p:sp>
      <p:sp>
        <p:nvSpPr>
          <p:cNvPr id="3" name="Content Placeholder 2">
            <a:extLst>
              <a:ext uri="{FF2B5EF4-FFF2-40B4-BE49-F238E27FC236}">
                <a16:creationId xmlns:a16="http://schemas.microsoft.com/office/drawing/2014/main" id="{AC0B0AA1-8D3F-A5DD-973A-BA2961740851}"/>
              </a:ext>
            </a:extLst>
          </p:cNvPr>
          <p:cNvSpPr>
            <a:spLocks noGrp="1"/>
          </p:cNvSpPr>
          <p:nvPr>
            <p:ph idx="1"/>
          </p:nvPr>
        </p:nvSpPr>
        <p:spPr/>
        <p:txBody>
          <a:bodyPr/>
          <a:lstStyle/>
          <a:p>
            <a:r>
              <a:rPr lang="en-US" dirty="0"/>
              <a:t>Describe the assumptions of the CBT approach to the psychological treatment of pain.</a:t>
            </a:r>
          </a:p>
          <a:p>
            <a:r>
              <a:rPr lang="en-US" dirty="0"/>
              <a:t>Identify relevant neurobiological, cognitive, emotional, and behavioral factors that influence the experience of chronic pain.</a:t>
            </a:r>
          </a:p>
          <a:p>
            <a:r>
              <a:rPr lang="en-US" dirty="0"/>
              <a:t>Recognize common maladaptive thought patterns and behaviors in individuals with chronic pain.</a:t>
            </a:r>
          </a:p>
          <a:p>
            <a:r>
              <a:rPr lang="en-US" dirty="0"/>
              <a:t>Demonstrate how to develop a CBT-focused treatment plan tailored for individuals with chronic pain, including assessing patient readiness, setting realistic goals, and integrating pain education.</a:t>
            </a:r>
          </a:p>
          <a:p>
            <a:endParaRPr lang="en-US" dirty="0"/>
          </a:p>
        </p:txBody>
      </p:sp>
    </p:spTree>
    <p:extLst>
      <p:ext uri="{BB962C8B-B14F-4D97-AF65-F5344CB8AC3E}">
        <p14:creationId xmlns:p14="http://schemas.microsoft.com/office/powerpoint/2010/main" val="177430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89357-25C3-A4D4-D8F9-C2E1E7A958C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18B6EC8-0853-F263-A504-85B4490A7351}"/>
              </a:ext>
            </a:extLst>
          </p:cNvPr>
          <p:cNvSpPr>
            <a:spLocks noGrp="1"/>
          </p:cNvSpPr>
          <p:nvPr>
            <p:ph type="title"/>
          </p:nvPr>
        </p:nvSpPr>
        <p:spPr/>
        <p:txBody>
          <a:bodyPr/>
          <a:lstStyle/>
          <a:p>
            <a:r>
              <a:rPr lang="en-US" dirty="0"/>
              <a:t>CBT Intervention: </a:t>
            </a:r>
            <a:r>
              <a:rPr lang="en-US" dirty="0">
                <a:solidFill>
                  <a:schemeClr val="accent1"/>
                </a:solidFill>
              </a:rPr>
              <a:t>Arousal Reduction</a:t>
            </a:r>
          </a:p>
        </p:txBody>
      </p:sp>
      <p:sp>
        <p:nvSpPr>
          <p:cNvPr id="6" name="Content Placeholder 5">
            <a:extLst>
              <a:ext uri="{FF2B5EF4-FFF2-40B4-BE49-F238E27FC236}">
                <a16:creationId xmlns:a16="http://schemas.microsoft.com/office/drawing/2014/main" id="{C1A6B4D1-4424-0AFE-24B4-3BE3CF0FDAA2}"/>
              </a:ext>
            </a:extLst>
          </p:cNvPr>
          <p:cNvSpPr>
            <a:spLocks noGrp="1"/>
          </p:cNvSpPr>
          <p:nvPr>
            <p:ph idx="1"/>
          </p:nvPr>
        </p:nvSpPr>
        <p:spPr/>
        <p:txBody>
          <a:bodyPr>
            <a:normAutofit fontScale="92500" lnSpcReduction="20000"/>
          </a:bodyPr>
          <a:lstStyle/>
          <a:p>
            <a:r>
              <a:rPr lang="en-US" dirty="0"/>
              <a:t>Otherwise known as Relaxation Training:</a:t>
            </a:r>
          </a:p>
          <a:p>
            <a:pPr lvl="1"/>
            <a:r>
              <a:rPr lang="en-US" dirty="0"/>
              <a:t>Breathing Techniques.</a:t>
            </a:r>
          </a:p>
          <a:p>
            <a:pPr lvl="1"/>
            <a:r>
              <a:rPr lang="en-US" dirty="0"/>
              <a:t>Progressive Muscle Relaxation.</a:t>
            </a:r>
          </a:p>
          <a:p>
            <a:pPr lvl="1"/>
            <a:r>
              <a:rPr lang="en-US" dirty="0"/>
              <a:t>Passive Muscle Relaxation.</a:t>
            </a:r>
          </a:p>
          <a:p>
            <a:pPr lvl="1"/>
            <a:r>
              <a:rPr lang="en-US" dirty="0"/>
              <a:t>Mindfulness Techniques.</a:t>
            </a:r>
          </a:p>
          <a:p>
            <a:pPr lvl="1"/>
            <a:r>
              <a:rPr lang="en-US" dirty="0"/>
              <a:t>Visualization.</a:t>
            </a:r>
          </a:p>
          <a:p>
            <a:pPr lvl="1"/>
            <a:r>
              <a:rPr lang="en-US" dirty="0"/>
              <a:t>Autogenic Relaxation.</a:t>
            </a:r>
          </a:p>
          <a:p>
            <a:pPr lvl="1"/>
            <a:r>
              <a:rPr lang="en-US" dirty="0"/>
              <a:t>Cue Controlled/Applied Relaxation.</a:t>
            </a:r>
          </a:p>
          <a:p>
            <a:r>
              <a:rPr lang="en-US" dirty="0"/>
              <a:t>Helpful for coping with pain and for reducing pain intensity</a:t>
            </a:r>
          </a:p>
          <a:p>
            <a:r>
              <a:rPr lang="en-US" dirty="0"/>
              <a:t>Helpful for coping with urges to use medication, alcohol, or drugs.</a:t>
            </a:r>
          </a:p>
          <a:p>
            <a:pPr lvl="1"/>
            <a:endParaRPr lang="en-US" dirty="0"/>
          </a:p>
        </p:txBody>
      </p:sp>
    </p:spTree>
    <p:extLst>
      <p:ext uri="{BB962C8B-B14F-4D97-AF65-F5344CB8AC3E}">
        <p14:creationId xmlns:p14="http://schemas.microsoft.com/office/powerpoint/2010/main" val="260644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74C0795-DD18-61BD-74D2-B52641A30119}"/>
              </a:ext>
            </a:extLst>
          </p:cNvPr>
          <p:cNvSpPr>
            <a:spLocks noGrp="1"/>
          </p:cNvSpPr>
          <p:nvPr>
            <p:ph type="title"/>
          </p:nvPr>
        </p:nvSpPr>
        <p:spPr/>
        <p:txBody>
          <a:bodyPr/>
          <a:lstStyle/>
          <a:p>
            <a:r>
              <a:rPr lang="en-US" dirty="0"/>
              <a:t>CBT Intervention: </a:t>
            </a:r>
            <a:r>
              <a:rPr lang="en-US" dirty="0">
                <a:solidFill>
                  <a:schemeClr val="accent1"/>
                </a:solidFill>
              </a:rPr>
              <a:t>Modifying Core Beliefs</a:t>
            </a:r>
          </a:p>
        </p:txBody>
      </p:sp>
      <p:sp>
        <p:nvSpPr>
          <p:cNvPr id="6" name="Content Placeholder 5">
            <a:extLst>
              <a:ext uri="{FF2B5EF4-FFF2-40B4-BE49-F238E27FC236}">
                <a16:creationId xmlns:a16="http://schemas.microsoft.com/office/drawing/2014/main" id="{F7BED29F-2E19-B107-F61E-0CEDB98A6326}"/>
              </a:ext>
            </a:extLst>
          </p:cNvPr>
          <p:cNvSpPr>
            <a:spLocks noGrp="1"/>
          </p:cNvSpPr>
          <p:nvPr>
            <p:ph idx="1"/>
          </p:nvPr>
        </p:nvSpPr>
        <p:spPr/>
        <p:txBody>
          <a:bodyPr>
            <a:normAutofit fontScale="77500" lnSpcReduction="20000"/>
          </a:bodyPr>
          <a:lstStyle/>
          <a:p>
            <a:r>
              <a:rPr lang="en-US" dirty="0"/>
              <a:t>Core Beliefs are also called Central Assumptions.</a:t>
            </a:r>
          </a:p>
          <a:p>
            <a:r>
              <a:rPr lang="en-US" dirty="0"/>
              <a:t>Identifying Core Beliefs:</a:t>
            </a:r>
          </a:p>
          <a:p>
            <a:pPr lvl="1"/>
            <a:r>
              <a:rPr lang="en-US" dirty="0"/>
              <a:t>Interview: “What does this say about you, about others, about the world?</a:t>
            </a:r>
          </a:p>
          <a:p>
            <a:pPr lvl="1"/>
            <a:r>
              <a:rPr lang="en-US" dirty="0"/>
              <a:t>Downward Arrow Technique –  Repeatedly asking: “What does that mean about you”</a:t>
            </a:r>
          </a:p>
          <a:p>
            <a:r>
              <a:rPr lang="en-US" dirty="0"/>
              <a:t>Challenging the validity of problematic beliefs:</a:t>
            </a:r>
          </a:p>
          <a:p>
            <a:pPr lvl="1"/>
            <a:r>
              <a:rPr lang="en-US" dirty="0"/>
              <a:t>Reasoning;</a:t>
            </a:r>
          </a:p>
          <a:p>
            <a:pPr lvl="1"/>
            <a:r>
              <a:rPr lang="en-US" dirty="0"/>
              <a:t>Empirical Testing (“science experiment”);</a:t>
            </a:r>
          </a:p>
          <a:p>
            <a:pPr lvl="1"/>
            <a:r>
              <a:rPr lang="en-US" dirty="0"/>
              <a:t>Experiential Interventions: Imagery, role-play, multiple chairs.</a:t>
            </a:r>
          </a:p>
          <a:p>
            <a:pPr marL="0" indent="0">
              <a:buNone/>
            </a:pPr>
            <a:endParaRPr lang="en-US" dirty="0"/>
          </a:p>
          <a:p>
            <a:pPr marL="0" indent="0">
              <a:buNone/>
            </a:pPr>
            <a:r>
              <a:rPr lang="en-US" dirty="0">
                <a:solidFill>
                  <a:schemeClr val="accent1"/>
                </a:solidFill>
              </a:rPr>
              <a:t>Cases: </a:t>
            </a:r>
            <a:r>
              <a:rPr lang="en-US" dirty="0"/>
              <a:t>I often encourage clients to conduct a behavioral experiment to assess whether a belief about pain is true.</a:t>
            </a:r>
          </a:p>
        </p:txBody>
      </p:sp>
    </p:spTree>
    <p:extLst>
      <p:ext uri="{BB962C8B-B14F-4D97-AF65-F5344CB8AC3E}">
        <p14:creationId xmlns:p14="http://schemas.microsoft.com/office/powerpoint/2010/main" val="148497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59B79-AA22-D7D9-AE1A-AD17E9C3B79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EE4704B-CF4A-9CCF-60F5-AEEF8A65175A}"/>
              </a:ext>
            </a:extLst>
          </p:cNvPr>
          <p:cNvSpPr>
            <a:spLocks noGrp="1"/>
          </p:cNvSpPr>
          <p:nvPr>
            <p:ph type="title"/>
          </p:nvPr>
        </p:nvSpPr>
        <p:spPr/>
        <p:txBody>
          <a:bodyPr/>
          <a:lstStyle/>
          <a:p>
            <a:r>
              <a:rPr lang="en-US" dirty="0"/>
              <a:t>CBT Intervention: </a:t>
            </a:r>
            <a:r>
              <a:rPr lang="en-US" dirty="0">
                <a:solidFill>
                  <a:schemeClr val="accent1"/>
                </a:solidFill>
              </a:rPr>
              <a:t>Cognitive Defusion</a:t>
            </a:r>
          </a:p>
        </p:txBody>
      </p:sp>
      <p:sp>
        <p:nvSpPr>
          <p:cNvPr id="6" name="Content Placeholder 5">
            <a:extLst>
              <a:ext uri="{FF2B5EF4-FFF2-40B4-BE49-F238E27FC236}">
                <a16:creationId xmlns:a16="http://schemas.microsoft.com/office/drawing/2014/main" id="{A5510C6A-D9C6-950D-724E-630085715E2A}"/>
              </a:ext>
            </a:extLst>
          </p:cNvPr>
          <p:cNvSpPr>
            <a:spLocks noGrp="1"/>
          </p:cNvSpPr>
          <p:nvPr>
            <p:ph idx="1"/>
          </p:nvPr>
        </p:nvSpPr>
        <p:spPr/>
        <p:txBody>
          <a:bodyPr>
            <a:normAutofit lnSpcReduction="10000"/>
          </a:bodyPr>
          <a:lstStyle/>
          <a:p>
            <a:r>
              <a:rPr lang="en-US" dirty="0"/>
              <a:t>Cognitive Fusion occurs when we believe that our thoughts accurately reflect reality.</a:t>
            </a:r>
          </a:p>
          <a:p>
            <a:pPr lvl="1"/>
            <a:r>
              <a:rPr lang="en-US" dirty="0"/>
              <a:t>“If I try to become more physically active, I will get re-injured.”</a:t>
            </a:r>
          </a:p>
          <a:p>
            <a:r>
              <a:rPr lang="en-US" dirty="0"/>
              <a:t>Cognitive Defusion occurs when we recognize that our thoughts are merely thoughts and that they do not necessarily reflect reality.</a:t>
            </a:r>
          </a:p>
          <a:p>
            <a:r>
              <a:rPr lang="en-US" dirty="0"/>
              <a:t>Educational Strategies: </a:t>
            </a:r>
          </a:p>
          <a:p>
            <a:pPr lvl="1"/>
            <a:r>
              <a:rPr lang="en-US" dirty="0"/>
              <a:t>“Milk” exercise.</a:t>
            </a:r>
          </a:p>
          <a:p>
            <a:pPr lvl="1"/>
            <a:r>
              <a:rPr lang="en-US" dirty="0"/>
              <a:t>Interlaced fingers exercise.</a:t>
            </a:r>
          </a:p>
          <a:p>
            <a:r>
              <a:rPr lang="en-US" dirty="0">
                <a:solidFill>
                  <a:srgbClr val="00B0F0"/>
                </a:solidFill>
              </a:rPr>
              <a:t>Cases: </a:t>
            </a:r>
            <a:r>
              <a:rPr lang="en-US" dirty="0"/>
              <a:t>Relevant and helpful for both Terri and Rene’.</a:t>
            </a:r>
          </a:p>
          <a:p>
            <a:endParaRPr lang="en-US" dirty="0"/>
          </a:p>
        </p:txBody>
      </p:sp>
    </p:spTree>
    <p:extLst>
      <p:ext uri="{BB962C8B-B14F-4D97-AF65-F5344CB8AC3E}">
        <p14:creationId xmlns:p14="http://schemas.microsoft.com/office/powerpoint/2010/main" val="51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DB1E4-D42F-31B5-2692-3593632CC21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A37C9FE-0D4A-E478-EB17-A18DB8B30611}"/>
              </a:ext>
            </a:extLst>
          </p:cNvPr>
          <p:cNvSpPr>
            <a:spLocks noGrp="1"/>
          </p:cNvSpPr>
          <p:nvPr>
            <p:ph type="title"/>
          </p:nvPr>
        </p:nvSpPr>
        <p:spPr/>
        <p:txBody>
          <a:bodyPr/>
          <a:lstStyle/>
          <a:p>
            <a:r>
              <a:rPr lang="en-US" dirty="0"/>
              <a:t>CBT Intervention: </a:t>
            </a:r>
            <a:r>
              <a:rPr lang="en-US" dirty="0">
                <a:solidFill>
                  <a:schemeClr val="accent1"/>
                </a:solidFill>
              </a:rPr>
              <a:t>Cognitive Reappraisal</a:t>
            </a:r>
          </a:p>
        </p:txBody>
      </p:sp>
      <p:sp>
        <p:nvSpPr>
          <p:cNvPr id="6" name="Content Placeholder 5">
            <a:extLst>
              <a:ext uri="{FF2B5EF4-FFF2-40B4-BE49-F238E27FC236}">
                <a16:creationId xmlns:a16="http://schemas.microsoft.com/office/drawing/2014/main" id="{59489B31-1629-7F53-D5E0-E56174E76B77}"/>
              </a:ext>
            </a:extLst>
          </p:cNvPr>
          <p:cNvSpPr>
            <a:spLocks noGrp="1"/>
          </p:cNvSpPr>
          <p:nvPr>
            <p:ph idx="1"/>
          </p:nvPr>
        </p:nvSpPr>
        <p:spPr/>
        <p:txBody>
          <a:bodyPr>
            <a:normAutofit fontScale="77500" lnSpcReduction="20000"/>
          </a:bodyPr>
          <a:lstStyle/>
          <a:p>
            <a:r>
              <a:rPr lang="en-US" dirty="0"/>
              <a:t>A strategy in which one reinterprets the meaning of a stimulus (i.e., pain) in the interest of altering one’s emotional response.</a:t>
            </a:r>
          </a:p>
          <a:p>
            <a:r>
              <a:rPr lang="en-US" dirty="0"/>
              <a:t>Requires the capacity for Cognitive Defusion.</a:t>
            </a:r>
          </a:p>
          <a:p>
            <a:r>
              <a:rPr lang="en-US" dirty="0"/>
              <a:t>Along with Cognitive Defusion it promotes Psychological Flexibility.</a:t>
            </a:r>
          </a:p>
          <a:p>
            <a:r>
              <a:rPr lang="en-US" dirty="0"/>
              <a:t>Most well-known approach is Cognitive Restructuring:</a:t>
            </a:r>
          </a:p>
          <a:p>
            <a:pPr lvl="1"/>
            <a:r>
              <a:rPr lang="en-US" dirty="0"/>
              <a:t>Identification of cognitive distortions (i.e., catastrophizing, fortune telling, all or nothing thinking, etc.).</a:t>
            </a:r>
          </a:p>
          <a:p>
            <a:pPr lvl="1"/>
            <a:r>
              <a:rPr lang="en-US" dirty="0"/>
              <a:t>Evaluation of validity (i.e., 2-column technique).</a:t>
            </a:r>
          </a:p>
          <a:p>
            <a:pPr lvl="1"/>
            <a:r>
              <a:rPr lang="en-US" dirty="0"/>
              <a:t>Modification (e.g., creating an alternative thought).</a:t>
            </a:r>
          </a:p>
          <a:p>
            <a:pPr lvl="1"/>
            <a:r>
              <a:rPr lang="en-US" dirty="0">
                <a:hlinkClick r:id="rId2" action="ppaction://hlinkfile"/>
              </a:rPr>
              <a:t>Daily thought record</a:t>
            </a:r>
            <a:r>
              <a:rPr lang="en-US" dirty="0"/>
              <a:t>.</a:t>
            </a:r>
          </a:p>
          <a:p>
            <a:pPr lvl="1"/>
            <a:endParaRPr lang="en-US" dirty="0"/>
          </a:p>
          <a:p>
            <a:r>
              <a:rPr lang="en-US" dirty="0">
                <a:solidFill>
                  <a:srgbClr val="00B0F0"/>
                </a:solidFill>
              </a:rPr>
              <a:t>Cases:</a:t>
            </a:r>
            <a:r>
              <a:rPr lang="en-US" dirty="0"/>
              <a:t> Useful with Rene, Terri, and virtually every client I have ever worked with.</a:t>
            </a:r>
          </a:p>
        </p:txBody>
      </p:sp>
    </p:spTree>
    <p:extLst>
      <p:ext uri="{BB962C8B-B14F-4D97-AF65-F5344CB8AC3E}">
        <p14:creationId xmlns:p14="http://schemas.microsoft.com/office/powerpoint/2010/main" val="125122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50C9B-AB28-2A17-A0BB-5E6FFE798CF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B04F81A-2BEC-D610-6A73-9227AC8485DD}"/>
              </a:ext>
            </a:extLst>
          </p:cNvPr>
          <p:cNvSpPr>
            <a:spLocks noGrp="1"/>
          </p:cNvSpPr>
          <p:nvPr>
            <p:ph type="title"/>
          </p:nvPr>
        </p:nvSpPr>
        <p:spPr/>
        <p:txBody>
          <a:bodyPr>
            <a:normAutofit/>
          </a:bodyPr>
          <a:lstStyle/>
          <a:p>
            <a:r>
              <a:rPr lang="en-US" dirty="0"/>
              <a:t>CBT for Pain: </a:t>
            </a:r>
            <a:r>
              <a:rPr lang="en-US" dirty="0">
                <a:solidFill>
                  <a:srgbClr val="00B0F0"/>
                </a:solidFill>
              </a:rPr>
              <a:t>Presentation Objective #3</a:t>
            </a:r>
            <a:br>
              <a:rPr lang="en-US" dirty="0">
                <a:solidFill>
                  <a:srgbClr val="00B0F0"/>
                </a:solidFill>
              </a:rPr>
            </a:br>
            <a:r>
              <a:rPr lang="en-US" sz="2000" dirty="0">
                <a:solidFill>
                  <a:srgbClr val="002060"/>
                </a:solidFill>
              </a:rPr>
              <a:t>Common Maladaptive Thought Patterns/Behaviors</a:t>
            </a:r>
          </a:p>
        </p:txBody>
      </p:sp>
      <p:sp>
        <p:nvSpPr>
          <p:cNvPr id="6" name="Content Placeholder 5">
            <a:extLst>
              <a:ext uri="{FF2B5EF4-FFF2-40B4-BE49-F238E27FC236}">
                <a16:creationId xmlns:a16="http://schemas.microsoft.com/office/drawing/2014/main" id="{BCC9D27E-133A-1443-840A-839C2A38F159}"/>
              </a:ext>
            </a:extLst>
          </p:cNvPr>
          <p:cNvSpPr>
            <a:spLocks noGrp="1"/>
          </p:cNvSpPr>
          <p:nvPr>
            <p:ph idx="1"/>
          </p:nvPr>
        </p:nvSpPr>
        <p:spPr/>
        <p:txBody>
          <a:bodyPr>
            <a:normAutofit fontScale="62500" lnSpcReduction="20000"/>
          </a:bodyPr>
          <a:lstStyle/>
          <a:p>
            <a:r>
              <a:rPr lang="en-US" dirty="0"/>
              <a:t>Common Maladaptive Thoughts/Beliefs</a:t>
            </a:r>
          </a:p>
          <a:p>
            <a:pPr lvl="1"/>
            <a:r>
              <a:rPr lang="en-US" dirty="0"/>
              <a:t>Catastrophizing.</a:t>
            </a:r>
          </a:p>
          <a:p>
            <a:pPr lvl="1"/>
            <a:r>
              <a:rPr lang="en-US" dirty="0"/>
              <a:t>My life is ruined.</a:t>
            </a:r>
          </a:p>
          <a:p>
            <a:pPr lvl="1"/>
            <a:r>
              <a:rPr lang="en-US" dirty="0"/>
              <a:t>I can no longer do ___________.</a:t>
            </a:r>
          </a:p>
          <a:p>
            <a:pPr lvl="1"/>
            <a:r>
              <a:rPr lang="en-US" dirty="0"/>
              <a:t>If I am active, I will reinjure myself.</a:t>
            </a:r>
          </a:p>
          <a:p>
            <a:pPr lvl="1"/>
            <a:r>
              <a:rPr lang="en-US" dirty="0"/>
              <a:t>There is nothing I can do to reduce my pain.</a:t>
            </a:r>
          </a:p>
          <a:p>
            <a:pPr lvl="1"/>
            <a:r>
              <a:rPr lang="en-US" dirty="0"/>
              <a:t>Only medicine or surgery will make this pain better.</a:t>
            </a:r>
          </a:p>
          <a:p>
            <a:pPr lvl="1"/>
            <a:r>
              <a:rPr lang="en-US" dirty="0">
                <a:solidFill>
                  <a:srgbClr val="00B0F0"/>
                </a:solidFill>
              </a:rPr>
              <a:t>What have you heard clients say?</a:t>
            </a:r>
          </a:p>
          <a:p>
            <a:r>
              <a:rPr lang="en-US" dirty="0"/>
              <a:t>Common Maladaptive Behaviors</a:t>
            </a:r>
          </a:p>
          <a:p>
            <a:pPr lvl="1"/>
            <a:r>
              <a:rPr lang="en-US" dirty="0"/>
              <a:t>Experiential Avoidance.</a:t>
            </a:r>
          </a:p>
          <a:p>
            <a:pPr lvl="2"/>
            <a:r>
              <a:rPr lang="en-US" dirty="0"/>
              <a:t>Fear Avoidance.</a:t>
            </a:r>
          </a:p>
          <a:p>
            <a:pPr lvl="1"/>
            <a:r>
              <a:rPr lang="en-US" dirty="0"/>
              <a:t>Excessive Muscle Tension.	</a:t>
            </a:r>
          </a:p>
          <a:p>
            <a:pPr lvl="2"/>
            <a:r>
              <a:rPr lang="en-US" dirty="0"/>
              <a:t>Bracing and Guarding.</a:t>
            </a:r>
          </a:p>
          <a:p>
            <a:endParaRPr lang="en-US" dirty="0"/>
          </a:p>
        </p:txBody>
      </p:sp>
    </p:spTree>
    <p:extLst>
      <p:ext uri="{BB962C8B-B14F-4D97-AF65-F5344CB8AC3E}">
        <p14:creationId xmlns:p14="http://schemas.microsoft.com/office/powerpoint/2010/main" val="3848199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85F52-D1EF-7488-D264-DB793B3355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7079C52-FCB4-36DF-81F5-C02592B2DA12}"/>
              </a:ext>
            </a:extLst>
          </p:cNvPr>
          <p:cNvSpPr>
            <a:spLocks noGrp="1"/>
          </p:cNvSpPr>
          <p:nvPr>
            <p:ph type="title"/>
          </p:nvPr>
        </p:nvSpPr>
        <p:spPr/>
        <p:txBody>
          <a:bodyPr>
            <a:normAutofit/>
          </a:bodyPr>
          <a:lstStyle/>
          <a:p>
            <a:r>
              <a:rPr lang="en-US" dirty="0"/>
              <a:t>CBT Intervention: </a:t>
            </a:r>
            <a:r>
              <a:rPr lang="en-US" sz="2800" dirty="0">
                <a:solidFill>
                  <a:schemeClr val="accent1"/>
                </a:solidFill>
              </a:rPr>
              <a:t>Psychological Acceptance</a:t>
            </a:r>
          </a:p>
        </p:txBody>
      </p:sp>
      <p:sp>
        <p:nvSpPr>
          <p:cNvPr id="6" name="Content Placeholder 5">
            <a:extLst>
              <a:ext uri="{FF2B5EF4-FFF2-40B4-BE49-F238E27FC236}">
                <a16:creationId xmlns:a16="http://schemas.microsoft.com/office/drawing/2014/main" id="{6DC722FF-B6A4-8FCC-885C-E83B54CC382D}"/>
              </a:ext>
            </a:extLst>
          </p:cNvPr>
          <p:cNvSpPr>
            <a:spLocks noGrp="1"/>
          </p:cNvSpPr>
          <p:nvPr>
            <p:ph idx="1"/>
          </p:nvPr>
        </p:nvSpPr>
        <p:spPr/>
        <p:txBody>
          <a:bodyPr/>
          <a:lstStyle/>
          <a:p>
            <a:r>
              <a:rPr lang="en-US" dirty="0"/>
              <a:t>The voluntary adoption of an intentionally open, receptive, flexible, and non-judgmental posture with respect to moment-to-moment experience.” (Hayes, Strosahl, &amp; Wilson, 2012)</a:t>
            </a:r>
          </a:p>
          <a:p>
            <a:r>
              <a:rPr lang="en-US" dirty="0"/>
              <a:t>Essential element of Mindfulness Practice.</a:t>
            </a:r>
          </a:p>
          <a:p>
            <a:r>
              <a:rPr lang="en-US" dirty="0"/>
              <a:t>Pain acceptance involves acknowledging that persistent pain cannot be eliminated and, nonetheless, focusing on engaging in life activities and pursuing goals despite the pain.</a:t>
            </a:r>
          </a:p>
          <a:p>
            <a:endParaRPr lang="en-US" dirty="0"/>
          </a:p>
        </p:txBody>
      </p:sp>
    </p:spTree>
    <p:extLst>
      <p:ext uri="{BB962C8B-B14F-4D97-AF65-F5344CB8AC3E}">
        <p14:creationId xmlns:p14="http://schemas.microsoft.com/office/powerpoint/2010/main" val="1022601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E5097-1E23-2817-EB44-A800119D594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59FF27D-8073-D088-82A5-C647FE8BC1E8}"/>
              </a:ext>
            </a:extLst>
          </p:cNvPr>
          <p:cNvSpPr>
            <a:spLocks noGrp="1"/>
          </p:cNvSpPr>
          <p:nvPr>
            <p:ph type="title"/>
          </p:nvPr>
        </p:nvSpPr>
        <p:spPr/>
        <p:txBody>
          <a:bodyPr/>
          <a:lstStyle/>
          <a:p>
            <a:r>
              <a:rPr lang="en-US" dirty="0"/>
              <a:t>CBT Intervention: </a:t>
            </a:r>
            <a:r>
              <a:rPr lang="en-US" dirty="0">
                <a:solidFill>
                  <a:schemeClr val="accent1"/>
                </a:solidFill>
              </a:rPr>
              <a:t>Mindfulness Practice</a:t>
            </a:r>
          </a:p>
        </p:txBody>
      </p:sp>
      <p:sp>
        <p:nvSpPr>
          <p:cNvPr id="6" name="Content Placeholder 5">
            <a:extLst>
              <a:ext uri="{FF2B5EF4-FFF2-40B4-BE49-F238E27FC236}">
                <a16:creationId xmlns:a16="http://schemas.microsoft.com/office/drawing/2014/main" id="{02642BF7-1D0D-945F-5ED0-473AE4C235AC}"/>
              </a:ext>
            </a:extLst>
          </p:cNvPr>
          <p:cNvSpPr>
            <a:spLocks noGrp="1"/>
          </p:cNvSpPr>
          <p:nvPr>
            <p:ph idx="1"/>
          </p:nvPr>
        </p:nvSpPr>
        <p:spPr/>
        <p:txBody>
          <a:bodyPr>
            <a:normAutofit/>
          </a:bodyPr>
          <a:lstStyle/>
          <a:p>
            <a:r>
              <a:rPr lang="en-US" dirty="0"/>
              <a:t>Mindfulness: Nonjudgmental attention to present moment experience.</a:t>
            </a:r>
          </a:p>
          <a:p>
            <a:pPr lvl="1"/>
            <a:r>
              <a:rPr lang="en-US" dirty="0"/>
              <a:t>Open, curious, accepting, friendly, nonjudgmental, compassionate, and kind.</a:t>
            </a:r>
          </a:p>
          <a:p>
            <a:r>
              <a:rPr lang="en-US" dirty="0"/>
              <a:t>By focusing on the physical sensation of pain, clients can learn to  observe it without reacting or getting caught up in negative thoughts and emotion.</a:t>
            </a:r>
          </a:p>
          <a:p>
            <a:r>
              <a:rPr lang="en-US" dirty="0" err="1"/>
              <a:t>Ist</a:t>
            </a:r>
            <a:r>
              <a:rPr lang="en-US" dirty="0"/>
              <a:t> of 3 components of the PRT “somatic tracking” practice.</a:t>
            </a:r>
          </a:p>
          <a:p>
            <a:r>
              <a:rPr lang="en-US" dirty="0"/>
              <a:t>By engaging in “open focus” or “choiceless awareness” mindfulness meditation practice in which one attends nonjudgmentally to everything that arises in awareness, including but not just pain, clients can learn to be less obsessively focused on their pain.</a:t>
            </a:r>
          </a:p>
          <a:p>
            <a:endParaRPr lang="en-US" dirty="0"/>
          </a:p>
        </p:txBody>
      </p:sp>
    </p:spTree>
    <p:extLst>
      <p:ext uri="{BB962C8B-B14F-4D97-AF65-F5344CB8AC3E}">
        <p14:creationId xmlns:p14="http://schemas.microsoft.com/office/powerpoint/2010/main" val="3112982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5B78B-345B-48ED-EFC0-DEECCA97AC9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5A7BA44-F5DF-E9BA-0146-633481250053}"/>
              </a:ext>
            </a:extLst>
          </p:cNvPr>
          <p:cNvSpPr>
            <a:spLocks noGrp="1"/>
          </p:cNvSpPr>
          <p:nvPr>
            <p:ph type="title"/>
          </p:nvPr>
        </p:nvSpPr>
        <p:spPr/>
        <p:txBody>
          <a:bodyPr>
            <a:normAutofit/>
          </a:bodyPr>
          <a:lstStyle/>
          <a:p>
            <a:r>
              <a:rPr lang="en-US" dirty="0"/>
              <a:t>CBT Intervention: </a:t>
            </a:r>
            <a:r>
              <a:rPr lang="en-US" sz="2400" dirty="0">
                <a:solidFill>
                  <a:schemeClr val="accent1"/>
                </a:solidFill>
              </a:rPr>
              <a:t>Coping &amp; Emotion Regulation</a:t>
            </a:r>
          </a:p>
        </p:txBody>
      </p:sp>
      <p:sp>
        <p:nvSpPr>
          <p:cNvPr id="6" name="Content Placeholder 5">
            <a:extLst>
              <a:ext uri="{FF2B5EF4-FFF2-40B4-BE49-F238E27FC236}">
                <a16:creationId xmlns:a16="http://schemas.microsoft.com/office/drawing/2014/main" id="{11580C90-5D40-32B5-675C-74BD3DC910D1}"/>
              </a:ext>
            </a:extLst>
          </p:cNvPr>
          <p:cNvSpPr>
            <a:spLocks noGrp="1"/>
          </p:cNvSpPr>
          <p:nvPr>
            <p:ph idx="1"/>
          </p:nvPr>
        </p:nvSpPr>
        <p:spPr/>
        <p:txBody>
          <a:bodyPr>
            <a:normAutofit lnSpcReduction="10000"/>
          </a:bodyPr>
          <a:lstStyle/>
          <a:p>
            <a:r>
              <a:rPr lang="en-US" dirty="0"/>
              <a:t>Strategies:</a:t>
            </a:r>
          </a:p>
          <a:p>
            <a:pPr lvl="1"/>
            <a:r>
              <a:rPr lang="en-US" dirty="0"/>
              <a:t>Practice different types of reappraisals </a:t>
            </a:r>
          </a:p>
          <a:p>
            <a:pPr lvl="2"/>
            <a:r>
              <a:rPr lang="en-US" dirty="0"/>
              <a:t>What evidence is there that this thought is true?</a:t>
            </a:r>
          </a:p>
          <a:p>
            <a:pPr lvl="2"/>
            <a:r>
              <a:rPr lang="en-US" dirty="0"/>
              <a:t>Are there any possible alternative explanations? </a:t>
            </a:r>
          </a:p>
          <a:p>
            <a:pPr lvl="2"/>
            <a:r>
              <a:rPr lang="en-US" dirty="0"/>
              <a:t>See page 75 in the Mind Over Mood workbook (2</a:t>
            </a:r>
            <a:r>
              <a:rPr lang="en-US" baseline="30000" dirty="0"/>
              <a:t>nd</a:t>
            </a:r>
            <a:r>
              <a:rPr lang="en-US" dirty="0"/>
              <a:t> Ed)</a:t>
            </a:r>
          </a:p>
          <a:p>
            <a:pPr lvl="1"/>
            <a:r>
              <a:rPr lang="en-US" dirty="0"/>
              <a:t>Practice different types of acceptance (e.g., bodily sensations, behavioral urges, memories, etc.)</a:t>
            </a:r>
          </a:p>
          <a:p>
            <a:pPr lvl="1"/>
            <a:r>
              <a:rPr lang="en-US" dirty="0"/>
              <a:t>Practice regulating different emotional states</a:t>
            </a:r>
          </a:p>
          <a:p>
            <a:pPr lvl="1"/>
            <a:r>
              <a:rPr lang="en-US" dirty="0"/>
              <a:t>Practice upregulating negative states and down regulating positive states</a:t>
            </a:r>
          </a:p>
          <a:p>
            <a:pPr lvl="1"/>
            <a:r>
              <a:rPr lang="en-US" dirty="0"/>
              <a:t>Regulate across social contexts</a:t>
            </a:r>
          </a:p>
          <a:p>
            <a:pPr marL="274320" lvl="1" indent="0">
              <a:buNone/>
            </a:pPr>
            <a:endParaRPr lang="en-US" dirty="0"/>
          </a:p>
        </p:txBody>
      </p:sp>
    </p:spTree>
    <p:extLst>
      <p:ext uri="{BB962C8B-B14F-4D97-AF65-F5344CB8AC3E}">
        <p14:creationId xmlns:p14="http://schemas.microsoft.com/office/powerpoint/2010/main" val="419498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7353E-C6ED-0971-4E84-DFD7B943A61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A4EDB0A-DDA3-BEEB-359D-13174E493E8D}"/>
              </a:ext>
            </a:extLst>
          </p:cNvPr>
          <p:cNvSpPr>
            <a:spLocks noGrp="1"/>
          </p:cNvSpPr>
          <p:nvPr>
            <p:ph type="title"/>
          </p:nvPr>
        </p:nvSpPr>
        <p:spPr/>
        <p:txBody>
          <a:bodyPr>
            <a:normAutofit/>
          </a:bodyPr>
          <a:lstStyle/>
          <a:p>
            <a:r>
              <a:rPr lang="en-US" dirty="0"/>
              <a:t>CBT Intervention: </a:t>
            </a:r>
            <a:r>
              <a:rPr lang="en-US" sz="3600" dirty="0">
                <a:solidFill>
                  <a:schemeClr val="accent1"/>
                </a:solidFill>
              </a:rPr>
              <a:t>Interpersonal Skills #1</a:t>
            </a:r>
          </a:p>
        </p:txBody>
      </p:sp>
      <p:sp>
        <p:nvSpPr>
          <p:cNvPr id="6" name="Content Placeholder 5">
            <a:extLst>
              <a:ext uri="{FF2B5EF4-FFF2-40B4-BE49-F238E27FC236}">
                <a16:creationId xmlns:a16="http://schemas.microsoft.com/office/drawing/2014/main" id="{FC82650E-88A8-F8A5-7EC4-7B83D9AB94FF}"/>
              </a:ext>
            </a:extLst>
          </p:cNvPr>
          <p:cNvSpPr>
            <a:spLocks noGrp="1"/>
          </p:cNvSpPr>
          <p:nvPr>
            <p:ph idx="1"/>
          </p:nvPr>
        </p:nvSpPr>
        <p:spPr/>
        <p:txBody>
          <a:bodyPr>
            <a:normAutofit/>
          </a:bodyPr>
          <a:lstStyle/>
          <a:p>
            <a:r>
              <a:rPr lang="en-US" dirty="0"/>
              <a:t>Commonly Used Interpersonal Skills:</a:t>
            </a:r>
          </a:p>
          <a:p>
            <a:pPr lvl="1"/>
            <a:r>
              <a:rPr lang="en-US" dirty="0"/>
              <a:t>Active listening.</a:t>
            </a:r>
          </a:p>
          <a:p>
            <a:pPr lvl="1"/>
            <a:r>
              <a:rPr lang="en-US" dirty="0"/>
              <a:t>Expressing a positive feeling.</a:t>
            </a:r>
          </a:p>
          <a:p>
            <a:pPr lvl="1"/>
            <a:r>
              <a:rPr lang="en-US" dirty="0"/>
              <a:t>Making a request.</a:t>
            </a:r>
          </a:p>
          <a:p>
            <a:pPr lvl="1"/>
            <a:r>
              <a:rPr lang="en-US" dirty="0"/>
              <a:t>Expressing a negative feeling.</a:t>
            </a:r>
          </a:p>
          <a:p>
            <a:pPr lvl="1"/>
            <a:r>
              <a:rPr lang="en-US" dirty="0"/>
              <a:t>Compromise and negotiation.</a:t>
            </a:r>
          </a:p>
          <a:p>
            <a:pPr lvl="1"/>
            <a:r>
              <a:rPr lang="en-US" dirty="0"/>
              <a:t>Giving a compliment.</a:t>
            </a:r>
          </a:p>
          <a:p>
            <a:pPr lvl="1"/>
            <a:endParaRPr lang="en-US" dirty="0"/>
          </a:p>
        </p:txBody>
      </p:sp>
    </p:spTree>
    <p:extLst>
      <p:ext uri="{BB962C8B-B14F-4D97-AF65-F5344CB8AC3E}">
        <p14:creationId xmlns:p14="http://schemas.microsoft.com/office/powerpoint/2010/main" val="3838449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EC4F4-53A4-08FF-9E0F-E4837BC58DD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924721A-199E-6530-ACB2-04A82261B335}"/>
              </a:ext>
            </a:extLst>
          </p:cNvPr>
          <p:cNvSpPr>
            <a:spLocks noGrp="1"/>
          </p:cNvSpPr>
          <p:nvPr>
            <p:ph type="title"/>
          </p:nvPr>
        </p:nvSpPr>
        <p:spPr/>
        <p:txBody>
          <a:bodyPr>
            <a:normAutofit fontScale="90000"/>
          </a:bodyPr>
          <a:lstStyle/>
          <a:p>
            <a:r>
              <a:rPr lang="en-US" dirty="0"/>
              <a:t>CBT Intervention: </a:t>
            </a:r>
            <a:r>
              <a:rPr lang="en-US" sz="4000" dirty="0">
                <a:solidFill>
                  <a:schemeClr val="accent1"/>
                </a:solidFill>
              </a:rPr>
              <a:t>Interpersonal Skills #2</a:t>
            </a:r>
          </a:p>
        </p:txBody>
      </p:sp>
      <p:sp>
        <p:nvSpPr>
          <p:cNvPr id="6" name="Content Placeholder 5">
            <a:extLst>
              <a:ext uri="{FF2B5EF4-FFF2-40B4-BE49-F238E27FC236}">
                <a16:creationId xmlns:a16="http://schemas.microsoft.com/office/drawing/2014/main" id="{32E58EEF-AB05-894B-F5A1-AAE6C3E24818}"/>
              </a:ext>
            </a:extLst>
          </p:cNvPr>
          <p:cNvSpPr>
            <a:spLocks noGrp="1"/>
          </p:cNvSpPr>
          <p:nvPr>
            <p:ph idx="1"/>
          </p:nvPr>
        </p:nvSpPr>
        <p:spPr/>
        <p:txBody>
          <a:bodyPr>
            <a:normAutofit fontScale="85000" lnSpcReduction="20000"/>
          </a:bodyPr>
          <a:lstStyle/>
          <a:p>
            <a:r>
              <a:rPr lang="en-US" dirty="0"/>
              <a:t>General Approach to Interpersonal Skills Training:</a:t>
            </a:r>
          </a:p>
          <a:p>
            <a:pPr lvl="1"/>
            <a:r>
              <a:rPr lang="en-US" dirty="0"/>
              <a:t>Establish a rational for the skill;</a:t>
            </a:r>
          </a:p>
          <a:p>
            <a:pPr lvl="1"/>
            <a:r>
              <a:rPr lang="en-US" dirty="0"/>
              <a:t>Discuss the steps of the skill;</a:t>
            </a:r>
          </a:p>
          <a:p>
            <a:pPr lvl="1"/>
            <a:r>
              <a:rPr lang="en-US" dirty="0"/>
              <a:t>Model the skill in a role-play;</a:t>
            </a:r>
          </a:p>
          <a:p>
            <a:pPr lvl="1"/>
            <a:r>
              <a:rPr lang="en-US" dirty="0"/>
              <a:t>Review the role-play with the client;</a:t>
            </a:r>
          </a:p>
          <a:p>
            <a:pPr lvl="1"/>
            <a:r>
              <a:rPr lang="en-US" dirty="0"/>
              <a:t>Engage the client in a role-play of the same  or a similar situation;</a:t>
            </a:r>
          </a:p>
          <a:p>
            <a:pPr lvl="1"/>
            <a:r>
              <a:rPr lang="en-US" dirty="0"/>
              <a:t>Provide positive feedback;</a:t>
            </a:r>
          </a:p>
          <a:p>
            <a:pPr lvl="1"/>
            <a:r>
              <a:rPr lang="en-US" dirty="0"/>
              <a:t>Provide corrective feedback;</a:t>
            </a:r>
          </a:p>
          <a:p>
            <a:pPr lvl="1"/>
            <a:r>
              <a:rPr lang="en-US" dirty="0"/>
              <a:t>Engage the client in 1 to 3 more role-plays of the same situation;</a:t>
            </a:r>
          </a:p>
          <a:p>
            <a:pPr lvl="1"/>
            <a:r>
              <a:rPr lang="en-US" dirty="0"/>
              <a:t>After each role-play, provide additional feedback and suggestions for improved performance;</a:t>
            </a:r>
          </a:p>
          <a:p>
            <a:pPr lvl="1"/>
            <a:r>
              <a:rPr lang="en-US" dirty="0"/>
              <a:t>Develop an assignment for the client to practice the skill on their own.</a:t>
            </a:r>
          </a:p>
          <a:p>
            <a:pPr lvl="1"/>
            <a:endParaRPr lang="en-US" dirty="0"/>
          </a:p>
        </p:txBody>
      </p:sp>
    </p:spTree>
    <p:extLst>
      <p:ext uri="{BB962C8B-B14F-4D97-AF65-F5344CB8AC3E}">
        <p14:creationId xmlns:p14="http://schemas.microsoft.com/office/powerpoint/2010/main" val="4183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F640-F59E-778F-97C6-A0D7BF52BAC2}"/>
              </a:ext>
            </a:extLst>
          </p:cNvPr>
          <p:cNvSpPr>
            <a:spLocks noGrp="1"/>
          </p:cNvSpPr>
          <p:nvPr>
            <p:ph type="title"/>
          </p:nvPr>
        </p:nvSpPr>
        <p:spPr/>
        <p:txBody>
          <a:bodyPr/>
          <a:lstStyle/>
          <a:p>
            <a:r>
              <a:rPr lang="en-US" dirty="0"/>
              <a:t>Illustrative Case – </a:t>
            </a:r>
            <a:r>
              <a:rPr lang="en-US" dirty="0">
                <a:solidFill>
                  <a:srgbClr val="00B0F0"/>
                </a:solidFill>
              </a:rPr>
              <a:t>Rene’</a:t>
            </a:r>
          </a:p>
        </p:txBody>
      </p:sp>
      <p:sp>
        <p:nvSpPr>
          <p:cNvPr id="3" name="Content Placeholder 2">
            <a:extLst>
              <a:ext uri="{FF2B5EF4-FFF2-40B4-BE49-F238E27FC236}">
                <a16:creationId xmlns:a16="http://schemas.microsoft.com/office/drawing/2014/main" id="{E03A388E-D628-DCE2-3BA8-917DACE2C719}"/>
              </a:ext>
            </a:extLst>
          </p:cNvPr>
          <p:cNvSpPr>
            <a:spLocks noGrp="1"/>
          </p:cNvSpPr>
          <p:nvPr>
            <p:ph idx="1"/>
          </p:nvPr>
        </p:nvSpPr>
        <p:spPr/>
        <p:txBody>
          <a:bodyPr>
            <a:normAutofit fontScale="92500" lnSpcReduction="20000"/>
          </a:bodyPr>
          <a:lstStyle/>
          <a:p>
            <a:r>
              <a:rPr lang="en-US" dirty="0"/>
              <a:t>70 –year-old male.</a:t>
            </a:r>
          </a:p>
          <a:p>
            <a:r>
              <a:rPr lang="en-US" dirty="0"/>
              <a:t>Chronic LBP with RLE radiculopathy.</a:t>
            </a:r>
          </a:p>
          <a:p>
            <a:r>
              <a:rPr lang="en-US" dirty="0"/>
              <a:t>History of 2 lumbar fusion surgeries 10 and 12 years ago – no benefit.</a:t>
            </a:r>
          </a:p>
          <a:p>
            <a:r>
              <a:rPr lang="en-US" dirty="0"/>
              <a:t>Chronic opioid therapy – no history of aberrant behaviors until just recently obtained pills from a family member.</a:t>
            </a:r>
          </a:p>
          <a:p>
            <a:r>
              <a:rPr lang="en-US" dirty="0"/>
              <a:t>History of depression/anxiety and family/social conflict over politics.</a:t>
            </a:r>
          </a:p>
          <a:p>
            <a:r>
              <a:rPr lang="en-US" dirty="0"/>
              <a:t>History of burning mouth syndrome – clearly stress-related.</a:t>
            </a:r>
          </a:p>
          <a:p>
            <a:r>
              <a:rPr lang="en-US" dirty="0"/>
              <a:t>Recent onset new episode of LBP – MRI reveals new herniated disc.</a:t>
            </a:r>
          </a:p>
          <a:p>
            <a:r>
              <a:rPr lang="en-US" dirty="0"/>
              <a:t>No prior history of pain-focused psychotherapy.</a:t>
            </a:r>
          </a:p>
          <a:p>
            <a:endParaRPr lang="en-US" dirty="0"/>
          </a:p>
        </p:txBody>
      </p:sp>
    </p:spTree>
    <p:extLst>
      <p:ext uri="{BB962C8B-B14F-4D97-AF65-F5344CB8AC3E}">
        <p14:creationId xmlns:p14="http://schemas.microsoft.com/office/powerpoint/2010/main" val="383286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DC83A-3AE4-FF5F-2781-EEE4613CEA36}"/>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727F01E-6376-5BD9-D1E3-7EA3CD32D808}"/>
              </a:ext>
            </a:extLst>
          </p:cNvPr>
          <p:cNvSpPr>
            <a:spLocks noGrp="1"/>
          </p:cNvSpPr>
          <p:nvPr>
            <p:ph type="title"/>
          </p:nvPr>
        </p:nvSpPr>
        <p:spPr/>
        <p:txBody>
          <a:bodyPr/>
          <a:lstStyle/>
          <a:p>
            <a:r>
              <a:rPr lang="en-US" dirty="0"/>
              <a:t>CBT Intervention: </a:t>
            </a:r>
            <a:r>
              <a:rPr lang="en-US" dirty="0">
                <a:solidFill>
                  <a:schemeClr val="accent1"/>
                </a:solidFill>
              </a:rPr>
              <a:t>Problem Solving</a:t>
            </a:r>
          </a:p>
        </p:txBody>
      </p:sp>
      <p:sp>
        <p:nvSpPr>
          <p:cNvPr id="6" name="Content Placeholder 5">
            <a:extLst>
              <a:ext uri="{FF2B5EF4-FFF2-40B4-BE49-F238E27FC236}">
                <a16:creationId xmlns:a16="http://schemas.microsoft.com/office/drawing/2014/main" id="{11890C3C-3E63-5587-AE68-AC77C4A6EAE1}"/>
              </a:ext>
            </a:extLst>
          </p:cNvPr>
          <p:cNvSpPr>
            <a:spLocks noGrp="1"/>
          </p:cNvSpPr>
          <p:nvPr>
            <p:ph idx="1"/>
          </p:nvPr>
        </p:nvSpPr>
        <p:spPr/>
        <p:txBody>
          <a:bodyPr>
            <a:normAutofit fontScale="62500" lnSpcReduction="20000"/>
          </a:bodyPr>
          <a:lstStyle/>
          <a:p>
            <a:r>
              <a:rPr lang="en-US" dirty="0"/>
              <a:t>Problem Solving Therapy (PST)</a:t>
            </a:r>
          </a:p>
          <a:p>
            <a:r>
              <a:rPr lang="en-US" dirty="0"/>
              <a:t>PST Manual (Nezu, Nezu, &amp;</a:t>
            </a:r>
            <a:r>
              <a:rPr lang="en-US" dirty="0" err="1"/>
              <a:t>D’Zurilla</a:t>
            </a:r>
            <a:r>
              <a:rPr lang="en-US" dirty="0"/>
              <a:t>, (2013) describes 4 “tool kits”</a:t>
            </a:r>
          </a:p>
          <a:p>
            <a:pPr lvl="1"/>
            <a:r>
              <a:rPr lang="en-US" dirty="0"/>
              <a:t>Problem-solving multitasking: </a:t>
            </a:r>
          </a:p>
          <a:p>
            <a:pPr lvl="2"/>
            <a:r>
              <a:rPr lang="en-US" dirty="0"/>
              <a:t>3 multitasking enhancement skills: Externalization, Simplification, Visualization.</a:t>
            </a:r>
          </a:p>
          <a:p>
            <a:pPr lvl="1"/>
            <a:r>
              <a:rPr lang="en-US" dirty="0"/>
              <a:t>Stop, Slow down, Think and Act (SSTA) method of approaching problems:</a:t>
            </a:r>
          </a:p>
          <a:p>
            <a:pPr lvl="2"/>
            <a:r>
              <a:rPr lang="en-US" dirty="0"/>
              <a:t>For overcoming emotional deregulation and maladaptive problem solving under stress.</a:t>
            </a:r>
          </a:p>
          <a:p>
            <a:pPr lvl="1"/>
            <a:r>
              <a:rPr lang="en-US" dirty="0"/>
              <a:t>Healthy thinking and positive imagery:</a:t>
            </a:r>
          </a:p>
          <a:p>
            <a:pPr lvl="2"/>
            <a:r>
              <a:rPr lang="en-US" dirty="0"/>
              <a:t>For overcoming negative thinking and low motivation.</a:t>
            </a:r>
          </a:p>
          <a:p>
            <a:pPr lvl="1"/>
            <a:r>
              <a:rPr lang="en-US" dirty="0"/>
              <a:t>Planful problem solving:</a:t>
            </a:r>
          </a:p>
          <a:p>
            <a:pPr lvl="2"/>
            <a:r>
              <a:rPr lang="en-US" dirty="0"/>
              <a:t>Teaches 4 planful problem-solving skills:</a:t>
            </a:r>
          </a:p>
          <a:p>
            <a:pPr lvl="3"/>
            <a:r>
              <a:rPr lang="en-US" dirty="0"/>
              <a:t>Problem definition;</a:t>
            </a:r>
          </a:p>
          <a:p>
            <a:pPr lvl="3"/>
            <a:r>
              <a:rPr lang="en-US" dirty="0"/>
              <a:t>Generating alternatives;</a:t>
            </a:r>
          </a:p>
          <a:p>
            <a:pPr lvl="3"/>
            <a:r>
              <a:rPr lang="en-US" dirty="0"/>
              <a:t>Decision making;</a:t>
            </a:r>
          </a:p>
          <a:p>
            <a:pPr lvl="3"/>
            <a:r>
              <a:rPr lang="en-US" dirty="0"/>
              <a:t>Solution implementation and verification.</a:t>
            </a:r>
          </a:p>
          <a:p>
            <a:pPr lvl="1"/>
            <a:endParaRPr lang="en-US" dirty="0"/>
          </a:p>
          <a:p>
            <a:pPr marL="0" indent="0">
              <a:buNone/>
            </a:pPr>
            <a:endParaRPr lang="en-US" dirty="0"/>
          </a:p>
        </p:txBody>
      </p:sp>
    </p:spTree>
    <p:extLst>
      <p:ext uri="{BB962C8B-B14F-4D97-AF65-F5344CB8AC3E}">
        <p14:creationId xmlns:p14="http://schemas.microsoft.com/office/powerpoint/2010/main" val="106018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958B5-7FEF-8889-2BC7-6D2A14119397}"/>
              </a:ext>
            </a:extLst>
          </p:cNvPr>
          <p:cNvSpPr>
            <a:spLocks noGrp="1"/>
          </p:cNvSpPr>
          <p:nvPr>
            <p:ph type="title"/>
          </p:nvPr>
        </p:nvSpPr>
        <p:spPr/>
        <p:txBody>
          <a:bodyPr/>
          <a:lstStyle/>
          <a:p>
            <a:r>
              <a:rPr lang="en-US" dirty="0"/>
              <a:t>Pain Reprocessing Therapy (PRT)</a:t>
            </a:r>
          </a:p>
        </p:txBody>
      </p:sp>
      <p:sp>
        <p:nvSpPr>
          <p:cNvPr id="3" name="Content Placeholder 2">
            <a:extLst>
              <a:ext uri="{FF2B5EF4-FFF2-40B4-BE49-F238E27FC236}">
                <a16:creationId xmlns:a16="http://schemas.microsoft.com/office/drawing/2014/main" id="{F49F7B18-6EAA-130C-26D5-20A1FFBE52F9}"/>
              </a:ext>
            </a:extLst>
          </p:cNvPr>
          <p:cNvSpPr>
            <a:spLocks noGrp="1"/>
          </p:cNvSpPr>
          <p:nvPr>
            <p:ph idx="1"/>
          </p:nvPr>
        </p:nvSpPr>
        <p:spPr/>
        <p:txBody>
          <a:bodyPr>
            <a:normAutofit lnSpcReduction="10000"/>
          </a:bodyPr>
          <a:lstStyle/>
          <a:p>
            <a:r>
              <a:rPr lang="en-US" dirty="0"/>
              <a:t>Founder: Alan Gordon, LCSW</a:t>
            </a:r>
          </a:p>
          <a:p>
            <a:pPr lvl="1"/>
            <a:r>
              <a:rPr lang="en-US" dirty="0"/>
              <a:t>Ashar, Gordon, </a:t>
            </a:r>
            <a:r>
              <a:rPr lang="en-US" dirty="0" err="1"/>
              <a:t>Schubiner</a:t>
            </a:r>
            <a:r>
              <a:rPr lang="en-US" dirty="0"/>
              <a:t>, et al. (2022). Effect of Pain Reprocessing Therapy Vs Placebo and Usual Care for Patients with Chronic Back Pain: A Randomized Clinical Trial</a:t>
            </a:r>
          </a:p>
          <a:p>
            <a:r>
              <a:rPr lang="en-US" dirty="0"/>
              <a:t>Assumptions: </a:t>
            </a:r>
          </a:p>
          <a:p>
            <a:pPr lvl="1"/>
            <a:r>
              <a:rPr lang="en-US" dirty="0"/>
              <a:t>Constructivist and Active Inference models of pain</a:t>
            </a:r>
          </a:p>
          <a:p>
            <a:pPr lvl="2"/>
            <a:r>
              <a:rPr lang="en-US" dirty="0"/>
              <a:t>Brain actively constructs chronic pain in the absence of tissue damage</a:t>
            </a:r>
          </a:p>
          <a:p>
            <a:pPr lvl="2"/>
            <a:r>
              <a:rPr lang="en-US" dirty="0"/>
              <a:t>Reappraising the causes and threat value of pain can reduce or eliminate it.</a:t>
            </a:r>
          </a:p>
          <a:p>
            <a:r>
              <a:rPr lang="en-US" dirty="0"/>
              <a:t>Target Population</a:t>
            </a:r>
          </a:p>
          <a:p>
            <a:pPr lvl="1"/>
            <a:r>
              <a:rPr lang="en-US" dirty="0"/>
              <a:t>Chronic Pain</a:t>
            </a:r>
          </a:p>
          <a:p>
            <a:endParaRPr lang="en-US" dirty="0"/>
          </a:p>
        </p:txBody>
      </p:sp>
    </p:spTree>
    <p:extLst>
      <p:ext uri="{BB962C8B-B14F-4D97-AF65-F5344CB8AC3E}">
        <p14:creationId xmlns:p14="http://schemas.microsoft.com/office/powerpoint/2010/main" val="293411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938B8-79A8-4932-914C-B697FE0189C1}"/>
              </a:ext>
            </a:extLst>
          </p:cNvPr>
          <p:cNvSpPr>
            <a:spLocks noGrp="1"/>
          </p:cNvSpPr>
          <p:nvPr>
            <p:ph type="title"/>
          </p:nvPr>
        </p:nvSpPr>
        <p:spPr/>
        <p:txBody>
          <a:bodyPr/>
          <a:lstStyle/>
          <a:p>
            <a:r>
              <a:rPr lang="en-US" dirty="0"/>
              <a:t>Pain Reprocessing Therapy (PRT)</a:t>
            </a:r>
          </a:p>
        </p:txBody>
      </p:sp>
      <p:sp>
        <p:nvSpPr>
          <p:cNvPr id="3" name="Content Placeholder 2">
            <a:extLst>
              <a:ext uri="{FF2B5EF4-FFF2-40B4-BE49-F238E27FC236}">
                <a16:creationId xmlns:a16="http://schemas.microsoft.com/office/drawing/2014/main" id="{D1F527FA-141A-0A89-FF26-C49D4F627526}"/>
              </a:ext>
            </a:extLst>
          </p:cNvPr>
          <p:cNvSpPr>
            <a:spLocks noGrp="1"/>
          </p:cNvSpPr>
          <p:nvPr>
            <p:ph idx="1"/>
          </p:nvPr>
        </p:nvSpPr>
        <p:spPr/>
        <p:txBody>
          <a:bodyPr>
            <a:normAutofit fontScale="85000" lnSpcReduction="20000"/>
          </a:bodyPr>
          <a:lstStyle/>
          <a:p>
            <a:pPr lvl="1">
              <a:buFont typeface="Wingdings" panose="05000000000000000000" pitchFamily="2" charset="2"/>
              <a:buChar char="§"/>
            </a:pPr>
            <a:r>
              <a:rPr lang="en-US" dirty="0"/>
              <a:t>Primary Objective:</a:t>
            </a:r>
          </a:p>
          <a:p>
            <a:pPr lvl="2">
              <a:buFont typeface="Wingdings" panose="05000000000000000000" pitchFamily="2" charset="2"/>
              <a:buChar char="§"/>
            </a:pPr>
            <a:r>
              <a:rPr lang="en-US" dirty="0"/>
              <a:t>Facilitating patient’s reconceptualization of chronic pain as a brain-generated false alarm</a:t>
            </a:r>
          </a:p>
          <a:p>
            <a:pPr lvl="2">
              <a:buFont typeface="Wingdings" panose="05000000000000000000" pitchFamily="2" charset="2"/>
              <a:buChar char="§"/>
            </a:pPr>
            <a:endParaRPr lang="en-US" dirty="0"/>
          </a:p>
          <a:p>
            <a:pPr lvl="1">
              <a:buFont typeface="Wingdings" panose="05000000000000000000" pitchFamily="2" charset="2"/>
              <a:buChar char="§"/>
            </a:pPr>
            <a:r>
              <a:rPr lang="en-US" dirty="0"/>
              <a:t>On the shoulders of giants:</a:t>
            </a:r>
          </a:p>
          <a:p>
            <a:pPr lvl="2"/>
            <a:r>
              <a:rPr lang="en-US" dirty="0"/>
              <a:t>Incorporates concepts and treatments from other psychological treatments of pain including CBT, Mindfulness-based approaches, the Explain Pain model, and the Fear-Avoidance model</a:t>
            </a:r>
          </a:p>
          <a:p>
            <a:pPr lvl="2"/>
            <a:endParaRPr lang="en-US" dirty="0"/>
          </a:p>
          <a:p>
            <a:pPr lvl="1">
              <a:buFont typeface="Wingdings" panose="05000000000000000000" pitchFamily="2" charset="2"/>
              <a:buChar char="§"/>
            </a:pPr>
            <a:r>
              <a:rPr lang="en-US" dirty="0"/>
              <a:t>Therapeutic Processes:</a:t>
            </a:r>
          </a:p>
          <a:p>
            <a:pPr lvl="2"/>
            <a:r>
              <a:rPr lang="en-US" dirty="0"/>
              <a:t>Provision of personalized evidence for centralized pain;</a:t>
            </a:r>
          </a:p>
          <a:p>
            <a:pPr lvl="2"/>
            <a:r>
              <a:rPr lang="en-US" dirty="0"/>
              <a:t>Guided reappraisal of pain sensations while seated and while engaging in feared postures or movements;</a:t>
            </a:r>
          </a:p>
          <a:p>
            <a:pPr lvl="2"/>
            <a:r>
              <a:rPr lang="en-US" dirty="0"/>
              <a:t>Techniques addressing psychosocial threats (e.g., difficult emotions) potentially amplifying pain;</a:t>
            </a:r>
          </a:p>
          <a:p>
            <a:pPr lvl="2"/>
            <a:r>
              <a:rPr lang="en-US" dirty="0"/>
              <a:t>Techniques to increase positive emotions and self compassion.</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548831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0CD44-BFD7-2970-56E2-5BFB382B8AC4}"/>
              </a:ext>
            </a:extLst>
          </p:cNvPr>
          <p:cNvSpPr>
            <a:spLocks noGrp="1"/>
          </p:cNvSpPr>
          <p:nvPr>
            <p:ph type="title"/>
          </p:nvPr>
        </p:nvSpPr>
        <p:spPr/>
        <p:txBody>
          <a:bodyPr/>
          <a:lstStyle/>
          <a:p>
            <a:r>
              <a:rPr lang="en-US" dirty="0"/>
              <a:t>Pain Reprocessing Therapy (PRT)</a:t>
            </a:r>
          </a:p>
        </p:txBody>
      </p:sp>
      <p:sp>
        <p:nvSpPr>
          <p:cNvPr id="3" name="Content Placeholder 2">
            <a:extLst>
              <a:ext uri="{FF2B5EF4-FFF2-40B4-BE49-F238E27FC236}">
                <a16:creationId xmlns:a16="http://schemas.microsoft.com/office/drawing/2014/main" id="{0A3C6ACA-0B56-6CC7-87F1-833B4F1A569C}"/>
              </a:ext>
            </a:extLst>
          </p:cNvPr>
          <p:cNvSpPr>
            <a:spLocks noGrp="1"/>
          </p:cNvSpPr>
          <p:nvPr>
            <p:ph idx="1"/>
          </p:nvPr>
        </p:nvSpPr>
        <p:spPr/>
        <p:txBody>
          <a:bodyPr>
            <a:normAutofit fontScale="62500" lnSpcReduction="20000"/>
          </a:bodyPr>
          <a:lstStyle/>
          <a:p>
            <a:r>
              <a:rPr lang="en-US" dirty="0"/>
              <a:t>Assumption: Chronic pain can be eliminated.</a:t>
            </a:r>
          </a:p>
          <a:p>
            <a:r>
              <a:rPr lang="en-US" dirty="0"/>
              <a:t>Describes a “Process” for accomplishing this goal.</a:t>
            </a:r>
          </a:p>
          <a:p>
            <a:r>
              <a:rPr lang="en-US" dirty="0"/>
              <a:t>Trust in “The Process” is essential.</a:t>
            </a:r>
          </a:p>
          <a:p>
            <a:r>
              <a:rPr lang="en-US" dirty="0"/>
              <a:t>Somatic Tracking, which involves mindful attention to the pain, is a safe form of exposure in which the client is able to experience pain in a safe way.</a:t>
            </a:r>
          </a:p>
          <a:p>
            <a:r>
              <a:rPr lang="en-US" dirty="0"/>
              <a:t>Overcoming fear requires exposure.</a:t>
            </a:r>
          </a:p>
          <a:p>
            <a:r>
              <a:rPr lang="en-US" dirty="0"/>
              <a:t>Exposure to the pain while feeling safe generates a corrective experience.</a:t>
            </a:r>
          </a:p>
          <a:p>
            <a:r>
              <a:rPr lang="en-US" dirty="0"/>
              <a:t>There will probably be setbacks.</a:t>
            </a:r>
          </a:p>
          <a:p>
            <a:r>
              <a:rPr lang="en-US" dirty="0"/>
              <a:t>The process is not linear.</a:t>
            </a:r>
          </a:p>
          <a:p>
            <a:r>
              <a:rPr lang="en-US" dirty="0"/>
              <a:t>Look at pain as an opportunity to give yourself corrective experiences.</a:t>
            </a:r>
          </a:p>
          <a:p>
            <a:r>
              <a:rPr lang="en-US" dirty="0"/>
              <a:t>Be prepared for extinction bursts.</a:t>
            </a:r>
          </a:p>
          <a:p>
            <a:endParaRPr lang="en-US" dirty="0"/>
          </a:p>
        </p:txBody>
      </p:sp>
    </p:spTree>
    <p:extLst>
      <p:ext uri="{BB962C8B-B14F-4D97-AF65-F5344CB8AC3E}">
        <p14:creationId xmlns:p14="http://schemas.microsoft.com/office/powerpoint/2010/main" val="208869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C871F-D292-F6C1-A7D3-4DD43D94233B}"/>
              </a:ext>
            </a:extLst>
          </p:cNvPr>
          <p:cNvSpPr>
            <a:spLocks noGrp="1"/>
          </p:cNvSpPr>
          <p:nvPr>
            <p:ph type="title"/>
          </p:nvPr>
        </p:nvSpPr>
        <p:spPr/>
        <p:txBody>
          <a:bodyPr/>
          <a:lstStyle/>
          <a:p>
            <a:r>
              <a:rPr lang="en-US" dirty="0"/>
              <a:t>Pain Reprocessing Therapy (PRT)</a:t>
            </a:r>
          </a:p>
        </p:txBody>
      </p:sp>
      <p:sp>
        <p:nvSpPr>
          <p:cNvPr id="3" name="Content Placeholder 2">
            <a:extLst>
              <a:ext uri="{FF2B5EF4-FFF2-40B4-BE49-F238E27FC236}">
                <a16:creationId xmlns:a16="http://schemas.microsoft.com/office/drawing/2014/main" id="{7A128D1E-E14E-6638-1801-9A4F5EE2A2C9}"/>
              </a:ext>
            </a:extLst>
          </p:cNvPr>
          <p:cNvSpPr>
            <a:spLocks noGrp="1"/>
          </p:cNvSpPr>
          <p:nvPr>
            <p:ph idx="1"/>
          </p:nvPr>
        </p:nvSpPr>
        <p:spPr/>
        <p:txBody>
          <a:bodyPr>
            <a:normAutofit/>
          </a:bodyPr>
          <a:lstStyle/>
          <a:p>
            <a:pPr lvl="1"/>
            <a:r>
              <a:rPr lang="en-US" dirty="0"/>
              <a:t>Criticism</a:t>
            </a:r>
          </a:p>
          <a:p>
            <a:pPr lvl="2"/>
            <a:r>
              <a:rPr lang="en-US" dirty="0"/>
              <a:t>Paul Ingraham (2022) That Pain Reprocessing Therapy study is way too good to be true. </a:t>
            </a:r>
            <a:r>
              <a:rPr lang="en-US" dirty="0" err="1"/>
              <a:t>PainSci</a:t>
            </a:r>
            <a:r>
              <a:rPr lang="en-US" dirty="0"/>
              <a:t> blog 6/9/2022</a:t>
            </a:r>
          </a:p>
          <a:p>
            <a:pPr lvl="3"/>
            <a:r>
              <a:rPr lang="en-US" dirty="0"/>
              <a:t>Conflict of Interest (Authors Gordon and </a:t>
            </a:r>
            <a:r>
              <a:rPr lang="en-US" dirty="0" err="1"/>
              <a:t>Schubiner</a:t>
            </a:r>
            <a:r>
              <a:rPr lang="en-US" dirty="0"/>
              <a:t> appear to be supporting their mind-body brands)</a:t>
            </a:r>
          </a:p>
          <a:p>
            <a:pPr lvl="3"/>
            <a:r>
              <a:rPr lang="en-US" dirty="0"/>
              <a:t>Poorly designed control groups</a:t>
            </a:r>
          </a:p>
          <a:p>
            <a:pPr lvl="3"/>
            <a:r>
              <a:rPr lang="en-US" dirty="0"/>
              <a:t>Yet another variation on the hackneyed plot of the mind-over-pain industry </a:t>
            </a:r>
          </a:p>
          <a:p>
            <a:endParaRPr lang="en-US" dirty="0"/>
          </a:p>
        </p:txBody>
      </p:sp>
    </p:spTree>
    <p:extLst>
      <p:ext uri="{BB962C8B-B14F-4D97-AF65-F5344CB8AC3E}">
        <p14:creationId xmlns:p14="http://schemas.microsoft.com/office/powerpoint/2010/main" val="3938212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68FB5-A70C-0311-8261-6EAD44393634}"/>
              </a:ext>
            </a:extLst>
          </p:cNvPr>
          <p:cNvSpPr>
            <a:spLocks noGrp="1"/>
          </p:cNvSpPr>
          <p:nvPr>
            <p:ph type="title"/>
          </p:nvPr>
        </p:nvSpPr>
        <p:spPr/>
        <p:txBody>
          <a:bodyPr/>
          <a:lstStyle/>
          <a:p>
            <a:r>
              <a:rPr lang="en-US" dirty="0"/>
              <a:t>CBT for Pain: </a:t>
            </a:r>
            <a:r>
              <a:rPr lang="en-US" dirty="0">
                <a:solidFill>
                  <a:srgbClr val="00B0F0"/>
                </a:solidFill>
              </a:rPr>
              <a:t>Presentation Objective #4</a:t>
            </a:r>
            <a:br>
              <a:rPr lang="en-US" dirty="0">
                <a:solidFill>
                  <a:srgbClr val="00B0F0"/>
                </a:solidFill>
              </a:rPr>
            </a:br>
            <a:r>
              <a:rPr lang="en-US" sz="2400" dirty="0">
                <a:solidFill>
                  <a:srgbClr val="002060"/>
                </a:solidFill>
              </a:rPr>
              <a:t>Treatment Planning</a:t>
            </a:r>
          </a:p>
        </p:txBody>
      </p:sp>
      <p:sp>
        <p:nvSpPr>
          <p:cNvPr id="3" name="Content Placeholder 2">
            <a:extLst>
              <a:ext uri="{FF2B5EF4-FFF2-40B4-BE49-F238E27FC236}">
                <a16:creationId xmlns:a16="http://schemas.microsoft.com/office/drawing/2014/main" id="{175E5D99-B19E-370C-6688-BB950AE61FED}"/>
              </a:ext>
            </a:extLst>
          </p:cNvPr>
          <p:cNvSpPr>
            <a:spLocks noGrp="1"/>
          </p:cNvSpPr>
          <p:nvPr>
            <p:ph idx="1"/>
          </p:nvPr>
        </p:nvSpPr>
        <p:spPr/>
        <p:txBody>
          <a:bodyPr>
            <a:normAutofit fontScale="77500" lnSpcReduction="20000"/>
          </a:bodyPr>
          <a:lstStyle/>
          <a:p>
            <a:r>
              <a:rPr lang="en-US" dirty="0"/>
              <a:t>Conduct an initial assessment to identify relevant maladaptive pain-related thoughts and behaviors:</a:t>
            </a:r>
          </a:p>
          <a:p>
            <a:pPr lvl="1"/>
            <a:r>
              <a:rPr lang="en-US" dirty="0"/>
              <a:t>Interview</a:t>
            </a:r>
          </a:p>
          <a:p>
            <a:pPr lvl="1"/>
            <a:r>
              <a:rPr lang="en-US" dirty="0"/>
              <a:t>Pain Stages of Change Questionnaire</a:t>
            </a:r>
          </a:p>
          <a:p>
            <a:pPr lvl="1"/>
            <a:r>
              <a:rPr lang="en-US" dirty="0"/>
              <a:t>Pain Self-Efficacy Questionnaire</a:t>
            </a:r>
          </a:p>
          <a:p>
            <a:pPr lvl="1"/>
            <a:r>
              <a:rPr lang="en-US" dirty="0"/>
              <a:t>Tampa Scale of Kinesiophobia</a:t>
            </a:r>
          </a:p>
          <a:p>
            <a:pPr lvl="1"/>
            <a:r>
              <a:rPr lang="en-US" dirty="0"/>
              <a:t>BDI, BAI, Etc.</a:t>
            </a:r>
          </a:p>
          <a:p>
            <a:r>
              <a:rPr lang="en-US" dirty="0"/>
              <a:t>Educate client about CBT and Self-Management </a:t>
            </a:r>
            <a:r>
              <a:rPr lang="en-US" dirty="0" err="1"/>
              <a:t>approachs</a:t>
            </a:r>
            <a:r>
              <a:rPr lang="en-US" dirty="0"/>
              <a:t> to chronic pain.</a:t>
            </a:r>
          </a:p>
          <a:p>
            <a:r>
              <a:rPr lang="en-US" dirty="0"/>
              <a:t>Provide education about how maladaptive pain-related thoughts and behaviors create unnecessary suffering and functional impairment.</a:t>
            </a:r>
          </a:p>
          <a:p>
            <a:r>
              <a:rPr lang="en-US" dirty="0"/>
              <a:t>Provide education, guidance, coaching, and trouble-shooting regarding action plans for managing/changing maladaptive pain-related thoughts and behaviors identified in client’s case.</a:t>
            </a:r>
          </a:p>
        </p:txBody>
      </p:sp>
    </p:spTree>
    <p:extLst>
      <p:ext uri="{BB962C8B-B14F-4D97-AF65-F5344CB8AC3E}">
        <p14:creationId xmlns:p14="http://schemas.microsoft.com/office/powerpoint/2010/main" val="167148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D9D56B-8E72-AE7A-8B26-41244EE32083}"/>
              </a:ext>
            </a:extLst>
          </p:cNvPr>
          <p:cNvSpPr>
            <a:spLocks noGrp="1"/>
          </p:cNvSpPr>
          <p:nvPr>
            <p:ph type="title"/>
          </p:nvPr>
        </p:nvSpPr>
        <p:spPr/>
        <p:txBody>
          <a:bodyPr/>
          <a:lstStyle/>
          <a:p>
            <a:pPr algn="ctr"/>
            <a:r>
              <a:rPr lang="en-US" dirty="0"/>
              <a:t>Thanks for Your Attention</a:t>
            </a:r>
          </a:p>
        </p:txBody>
      </p:sp>
    </p:spTree>
    <p:extLst>
      <p:ext uri="{BB962C8B-B14F-4D97-AF65-F5344CB8AC3E}">
        <p14:creationId xmlns:p14="http://schemas.microsoft.com/office/powerpoint/2010/main" val="3844669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A0CA4-79EC-4304-BBA5-1ED298D05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ED4B5C-D44D-4F4D-A117-9D5ACBE232ED}"/>
              </a:ext>
            </a:extLst>
          </p:cNvPr>
          <p:cNvSpPr>
            <a:spLocks noGrp="1"/>
          </p:cNvSpPr>
          <p:nvPr>
            <p:ph type="title"/>
          </p:nvPr>
        </p:nvSpPr>
        <p:spPr/>
        <p:txBody>
          <a:bodyPr/>
          <a:lstStyle/>
          <a:p>
            <a:r>
              <a:rPr lang="en-US" dirty="0"/>
              <a:t>Illustrative Case – </a:t>
            </a:r>
            <a:r>
              <a:rPr lang="en-US" dirty="0">
                <a:solidFill>
                  <a:srgbClr val="00B0F0"/>
                </a:solidFill>
              </a:rPr>
              <a:t>Terri</a:t>
            </a:r>
          </a:p>
        </p:txBody>
      </p:sp>
      <p:sp>
        <p:nvSpPr>
          <p:cNvPr id="3" name="Content Placeholder 2">
            <a:extLst>
              <a:ext uri="{FF2B5EF4-FFF2-40B4-BE49-F238E27FC236}">
                <a16:creationId xmlns:a16="http://schemas.microsoft.com/office/drawing/2014/main" id="{A4117304-F35C-48F2-6A5F-7947E3325FCF}"/>
              </a:ext>
            </a:extLst>
          </p:cNvPr>
          <p:cNvSpPr>
            <a:spLocks noGrp="1"/>
          </p:cNvSpPr>
          <p:nvPr>
            <p:ph idx="1"/>
          </p:nvPr>
        </p:nvSpPr>
        <p:spPr/>
        <p:txBody>
          <a:bodyPr>
            <a:normAutofit lnSpcReduction="10000"/>
          </a:bodyPr>
          <a:lstStyle/>
          <a:p>
            <a:r>
              <a:rPr lang="en-US" dirty="0"/>
              <a:t>50 –year-old female.</a:t>
            </a:r>
          </a:p>
          <a:p>
            <a:r>
              <a:rPr lang="en-US" dirty="0"/>
              <a:t>Chronic LBP.</a:t>
            </a:r>
          </a:p>
          <a:p>
            <a:r>
              <a:rPr lang="en-US" dirty="0"/>
              <a:t>Significant history of childhood sexual and emotional abuse as well as exposure to domestic violence between parents.</a:t>
            </a:r>
          </a:p>
          <a:p>
            <a:r>
              <a:rPr lang="en-US" dirty="0"/>
              <a:t>History of extensive substance abuse (opioid and amphetamine) now in sustained remission.</a:t>
            </a:r>
          </a:p>
          <a:p>
            <a:r>
              <a:rPr lang="en-US" dirty="0"/>
              <a:t>Comorbid depression and anxiety/panic.</a:t>
            </a:r>
          </a:p>
          <a:p>
            <a:r>
              <a:rPr lang="en-US" dirty="0"/>
              <a:t>No prior history of pain-focused psychotherapy.</a:t>
            </a:r>
          </a:p>
          <a:p>
            <a:endParaRPr lang="en-US" dirty="0"/>
          </a:p>
        </p:txBody>
      </p:sp>
    </p:spTree>
    <p:extLst>
      <p:ext uri="{BB962C8B-B14F-4D97-AF65-F5344CB8AC3E}">
        <p14:creationId xmlns:p14="http://schemas.microsoft.com/office/powerpoint/2010/main" val="8964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9160C-F8ED-20A1-6F2E-82C865F118CC}"/>
              </a:ext>
            </a:extLst>
          </p:cNvPr>
          <p:cNvSpPr>
            <a:spLocks noGrp="1"/>
          </p:cNvSpPr>
          <p:nvPr>
            <p:ph type="title"/>
          </p:nvPr>
        </p:nvSpPr>
        <p:spPr/>
        <p:txBody>
          <a:bodyPr/>
          <a:lstStyle/>
          <a:p>
            <a:r>
              <a:rPr lang="en-US" dirty="0"/>
              <a:t>What is CBT</a:t>
            </a:r>
          </a:p>
        </p:txBody>
      </p:sp>
      <p:sp>
        <p:nvSpPr>
          <p:cNvPr id="3" name="Content Placeholder 2">
            <a:extLst>
              <a:ext uri="{FF2B5EF4-FFF2-40B4-BE49-F238E27FC236}">
                <a16:creationId xmlns:a16="http://schemas.microsoft.com/office/drawing/2014/main" id="{6C6D358A-2EB1-1089-98E2-3A329A5FB7ED}"/>
              </a:ext>
            </a:extLst>
          </p:cNvPr>
          <p:cNvSpPr>
            <a:spLocks noGrp="1"/>
          </p:cNvSpPr>
          <p:nvPr>
            <p:ph idx="1"/>
          </p:nvPr>
        </p:nvSpPr>
        <p:spPr/>
        <p:txBody>
          <a:bodyPr/>
          <a:lstStyle/>
          <a:p>
            <a:r>
              <a:rPr lang="en-US" dirty="0"/>
              <a:t>A type of psychotherapy that helps individuals identify and change problematic thought patterns and behaviors that contribute to mental health problems. </a:t>
            </a:r>
          </a:p>
          <a:p>
            <a:r>
              <a:rPr lang="en-US" dirty="0"/>
              <a:t>Problem-solving approach.</a:t>
            </a:r>
          </a:p>
          <a:p>
            <a:r>
              <a:rPr lang="en-US" dirty="0"/>
              <a:t>Structured.</a:t>
            </a:r>
          </a:p>
          <a:p>
            <a:r>
              <a:rPr lang="en-US" dirty="0"/>
              <a:t>Goal-oriented (collaborative).</a:t>
            </a:r>
          </a:p>
          <a:p>
            <a:r>
              <a:rPr lang="en-US" dirty="0"/>
              <a:t>Often involves homework assignments/action plans.</a:t>
            </a:r>
          </a:p>
          <a:p>
            <a:endParaRPr lang="en-US" dirty="0"/>
          </a:p>
        </p:txBody>
      </p:sp>
    </p:spTree>
    <p:extLst>
      <p:ext uri="{BB962C8B-B14F-4D97-AF65-F5344CB8AC3E}">
        <p14:creationId xmlns:p14="http://schemas.microsoft.com/office/powerpoint/2010/main" val="468918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511C6-739A-28D5-CE73-07BAB40B7EF9}"/>
              </a:ext>
            </a:extLst>
          </p:cNvPr>
          <p:cNvSpPr>
            <a:spLocks noGrp="1"/>
          </p:cNvSpPr>
          <p:nvPr>
            <p:ph type="title"/>
          </p:nvPr>
        </p:nvSpPr>
        <p:spPr/>
        <p:txBody>
          <a:bodyPr>
            <a:normAutofit/>
          </a:bodyPr>
          <a:lstStyle/>
          <a:p>
            <a:r>
              <a:rPr lang="en-US" dirty="0"/>
              <a:t>What is CBT: </a:t>
            </a:r>
            <a:r>
              <a:rPr lang="en-US" dirty="0">
                <a:solidFill>
                  <a:srgbClr val="00B0F0"/>
                </a:solidFill>
              </a:rPr>
              <a:t>3 Evolutionary Waves</a:t>
            </a:r>
          </a:p>
        </p:txBody>
      </p:sp>
      <p:sp>
        <p:nvSpPr>
          <p:cNvPr id="3" name="Content Placeholder 2">
            <a:extLst>
              <a:ext uri="{FF2B5EF4-FFF2-40B4-BE49-F238E27FC236}">
                <a16:creationId xmlns:a16="http://schemas.microsoft.com/office/drawing/2014/main" id="{7D011B9F-EB56-7D69-64DB-612E3368BCB8}"/>
              </a:ext>
            </a:extLst>
          </p:cNvPr>
          <p:cNvSpPr>
            <a:spLocks noGrp="1"/>
          </p:cNvSpPr>
          <p:nvPr>
            <p:ph idx="1"/>
          </p:nvPr>
        </p:nvSpPr>
        <p:spPr/>
        <p:txBody>
          <a:bodyPr>
            <a:normAutofit fontScale="62500" lnSpcReduction="20000"/>
          </a:bodyPr>
          <a:lstStyle/>
          <a:p>
            <a:r>
              <a:rPr lang="en-US" dirty="0"/>
              <a:t>1.  Behavioral Therapy (1950s-1960s)</a:t>
            </a:r>
          </a:p>
          <a:p>
            <a:pPr lvl="1"/>
            <a:r>
              <a:rPr lang="en-US" dirty="0"/>
              <a:t>Focus: Observable behaviors and how they are learned through conditioning.</a:t>
            </a:r>
          </a:p>
          <a:p>
            <a:pPr lvl="1"/>
            <a:r>
              <a:rPr lang="en-US" dirty="0"/>
              <a:t>Key Figures: B.F. Skinner, J.B. Watson. </a:t>
            </a:r>
          </a:p>
          <a:p>
            <a:pPr lvl="1"/>
            <a:r>
              <a:rPr lang="en-US" dirty="0"/>
              <a:t>Techniques: Techniques like classical and operant conditioning were used to address behaviors like phobias and anxiety. </a:t>
            </a:r>
          </a:p>
          <a:p>
            <a:r>
              <a:rPr lang="en-US" dirty="0"/>
              <a:t>2.  Cognitive Behavioral Therapy (1960s-1980s)</a:t>
            </a:r>
          </a:p>
          <a:p>
            <a:pPr lvl="1"/>
            <a:r>
              <a:rPr lang="en-US" dirty="0"/>
              <a:t>Focus: Thoughts, beliefs, and how they influence emotions and behaviors.</a:t>
            </a:r>
          </a:p>
          <a:p>
            <a:pPr lvl="1"/>
            <a:r>
              <a:rPr lang="en-US" dirty="0"/>
              <a:t>Key Figures: Albert Ellis, Aaron Beck. </a:t>
            </a:r>
          </a:p>
          <a:p>
            <a:pPr lvl="1"/>
            <a:r>
              <a:rPr lang="en-US" dirty="0"/>
              <a:t>Techniques: Cognitive restructuring, where individuals challenge and modify negative or unhelpful thoughts. </a:t>
            </a:r>
          </a:p>
          <a:p>
            <a:r>
              <a:rPr lang="en-US" dirty="0"/>
              <a:t>3. Third Wave: Acceptance and Commitment Therapy (ACT), Dialectical Behavior Therapy (DBT), and mindfulness-based therapies (1990s-Present)</a:t>
            </a:r>
          </a:p>
          <a:p>
            <a:pPr lvl="1"/>
            <a:r>
              <a:rPr lang="en-US" dirty="0"/>
              <a:t>Focus: Acceptance of thoughts and emotions, values, and mindful action.</a:t>
            </a:r>
          </a:p>
          <a:p>
            <a:pPr lvl="1"/>
            <a:r>
              <a:rPr lang="en-US" dirty="0"/>
              <a:t>Key Figures: Steven C. Hayes, Marsha Linehan. </a:t>
            </a:r>
          </a:p>
          <a:p>
            <a:pPr lvl="1"/>
            <a:r>
              <a:rPr lang="en-US" dirty="0"/>
              <a:t>Techniques: Mindfulness practices, distress tolerance, and values-based actions are used to help individuals navigate difficult emotions and thoughts without avoiding them</a:t>
            </a:r>
          </a:p>
        </p:txBody>
      </p:sp>
    </p:spTree>
    <p:extLst>
      <p:ext uri="{BB962C8B-B14F-4D97-AF65-F5344CB8AC3E}">
        <p14:creationId xmlns:p14="http://schemas.microsoft.com/office/powerpoint/2010/main" val="1841123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B2ED1-6335-F2DE-A83E-982AD79FF5B1}"/>
              </a:ext>
            </a:extLst>
          </p:cNvPr>
          <p:cNvSpPr>
            <a:spLocks noGrp="1"/>
          </p:cNvSpPr>
          <p:nvPr>
            <p:ph type="title"/>
          </p:nvPr>
        </p:nvSpPr>
        <p:spPr/>
        <p:txBody>
          <a:bodyPr>
            <a:normAutofit/>
          </a:bodyPr>
          <a:lstStyle/>
          <a:p>
            <a:r>
              <a:rPr lang="en-US" dirty="0"/>
              <a:t>CBT for Pain: </a:t>
            </a:r>
            <a:r>
              <a:rPr lang="en-US" dirty="0">
                <a:solidFill>
                  <a:srgbClr val="00B0F0"/>
                </a:solidFill>
              </a:rPr>
              <a:t>Presentation Objective #1</a:t>
            </a:r>
            <a:br>
              <a:rPr lang="en-US" dirty="0">
                <a:solidFill>
                  <a:srgbClr val="00B0F0"/>
                </a:solidFill>
              </a:rPr>
            </a:br>
            <a:r>
              <a:rPr lang="en-US" dirty="0">
                <a:solidFill>
                  <a:srgbClr val="002060"/>
                </a:solidFill>
              </a:rPr>
              <a:t>Assumptions of CBT for Pain</a:t>
            </a:r>
          </a:p>
        </p:txBody>
      </p:sp>
      <p:sp>
        <p:nvSpPr>
          <p:cNvPr id="3" name="Content Placeholder 2">
            <a:extLst>
              <a:ext uri="{FF2B5EF4-FFF2-40B4-BE49-F238E27FC236}">
                <a16:creationId xmlns:a16="http://schemas.microsoft.com/office/drawing/2014/main" id="{C0EDB060-64A0-C780-9DE3-705093D3DE3B}"/>
              </a:ext>
            </a:extLst>
          </p:cNvPr>
          <p:cNvSpPr>
            <a:spLocks noGrp="1"/>
          </p:cNvSpPr>
          <p:nvPr>
            <p:ph idx="1"/>
          </p:nvPr>
        </p:nvSpPr>
        <p:spPr/>
        <p:txBody>
          <a:bodyPr>
            <a:normAutofit fontScale="77500" lnSpcReduction="20000"/>
          </a:bodyPr>
          <a:lstStyle/>
          <a:p>
            <a:r>
              <a:rPr lang="en-US" dirty="0"/>
              <a:t>Maladaptive thoughts and behaviors are significant contributors to the distress, dysfunction, and intensity of pain experienced by individuals living with chronic pain.</a:t>
            </a:r>
          </a:p>
          <a:p>
            <a:r>
              <a:rPr lang="en-US" dirty="0"/>
              <a:t>Identifying and changing, or changing one’s response to, maladaptive thoughts and behaviors, can result in reduced suffering related to pain as well as to reduced pain.</a:t>
            </a:r>
          </a:p>
          <a:p>
            <a:r>
              <a:rPr lang="en-US" dirty="0"/>
              <a:t>Thoughts, feelings, and behaviors are interrelated and influence each other.</a:t>
            </a:r>
          </a:p>
          <a:p>
            <a:r>
              <a:rPr lang="en-US" dirty="0"/>
              <a:t>Our actions and emotions are influenced more by our perception of an event than by the actual event itself.</a:t>
            </a:r>
          </a:p>
          <a:p>
            <a:r>
              <a:rPr lang="en-US" dirty="0"/>
              <a:t>Underlying beliefs and assumptions, often not consciously appreciated, influence thought content and thus behavior.</a:t>
            </a:r>
          </a:p>
          <a:p>
            <a:r>
              <a:rPr lang="en-US" dirty="0"/>
              <a:t>People are capable of learning new, more adaptive ways of thinking and behaving which can result in better adaptation to pain as well as to reduced pain.</a:t>
            </a:r>
          </a:p>
          <a:p>
            <a:endParaRPr lang="en-US" dirty="0"/>
          </a:p>
          <a:p>
            <a:endParaRPr lang="en-US" dirty="0"/>
          </a:p>
        </p:txBody>
      </p:sp>
    </p:spTree>
    <p:extLst>
      <p:ext uri="{BB962C8B-B14F-4D97-AF65-F5344CB8AC3E}">
        <p14:creationId xmlns:p14="http://schemas.microsoft.com/office/powerpoint/2010/main" val="3017831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54BA8-85B8-E694-69E4-0E8FB415B4A7}"/>
              </a:ext>
            </a:extLst>
          </p:cNvPr>
          <p:cNvSpPr>
            <a:spLocks noGrp="1"/>
          </p:cNvSpPr>
          <p:nvPr>
            <p:ph type="title"/>
          </p:nvPr>
        </p:nvSpPr>
        <p:spPr/>
        <p:txBody>
          <a:bodyPr/>
          <a:lstStyle/>
          <a:p>
            <a:r>
              <a:rPr lang="en-US" dirty="0"/>
              <a:t>CBT for Pain: </a:t>
            </a:r>
            <a:r>
              <a:rPr lang="en-US" dirty="0">
                <a:solidFill>
                  <a:srgbClr val="00B0F0"/>
                </a:solidFill>
              </a:rPr>
              <a:t>Presentation Objective #2</a:t>
            </a:r>
          </a:p>
        </p:txBody>
      </p:sp>
      <p:sp>
        <p:nvSpPr>
          <p:cNvPr id="3" name="Content Placeholder 2">
            <a:extLst>
              <a:ext uri="{FF2B5EF4-FFF2-40B4-BE49-F238E27FC236}">
                <a16:creationId xmlns:a16="http://schemas.microsoft.com/office/drawing/2014/main" id="{AC83F0EB-35AC-8CAD-CEC5-58139671550A}"/>
              </a:ext>
            </a:extLst>
          </p:cNvPr>
          <p:cNvSpPr>
            <a:spLocks noGrp="1"/>
          </p:cNvSpPr>
          <p:nvPr>
            <p:ph idx="1"/>
          </p:nvPr>
        </p:nvSpPr>
        <p:spPr/>
        <p:txBody>
          <a:bodyPr/>
          <a:lstStyle/>
          <a:p>
            <a:pPr marL="0" indent="0">
              <a:buNone/>
            </a:pPr>
            <a:r>
              <a:rPr lang="en-US" dirty="0">
                <a:solidFill>
                  <a:srgbClr val="002060"/>
                </a:solidFill>
              </a:rPr>
              <a:t>Identify relevant neurobiological, cognitive, emotional, and behavioral factors that influence the experience of chronic pain.</a:t>
            </a:r>
          </a:p>
          <a:p>
            <a:r>
              <a:rPr lang="en-US" dirty="0"/>
              <a:t>Neurobiological: Tissue damage. Neuroplastic change. Opioid use. Muscle tension. Deconditioning.</a:t>
            </a:r>
          </a:p>
          <a:p>
            <a:r>
              <a:rPr lang="en-US" dirty="0"/>
              <a:t>Cognitive: Maladaptive thoughts and beliefs.</a:t>
            </a:r>
          </a:p>
          <a:p>
            <a:r>
              <a:rPr lang="en-US" dirty="0"/>
              <a:t>Emotional: Excessive emotional arousal.</a:t>
            </a:r>
          </a:p>
          <a:p>
            <a:r>
              <a:rPr lang="en-US" dirty="0"/>
              <a:t>Behavioral: Experiential avoidance.</a:t>
            </a:r>
          </a:p>
        </p:txBody>
      </p:sp>
    </p:spTree>
    <p:extLst>
      <p:ext uri="{BB962C8B-B14F-4D97-AF65-F5344CB8AC3E}">
        <p14:creationId xmlns:p14="http://schemas.microsoft.com/office/powerpoint/2010/main" val="950405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4934-9DAD-BC37-A853-66375503553B}"/>
              </a:ext>
            </a:extLst>
          </p:cNvPr>
          <p:cNvSpPr>
            <a:spLocks noGrp="1"/>
          </p:cNvSpPr>
          <p:nvPr>
            <p:ph type="title"/>
          </p:nvPr>
        </p:nvSpPr>
        <p:spPr/>
        <p:txBody>
          <a:bodyPr/>
          <a:lstStyle/>
          <a:p>
            <a:r>
              <a:rPr lang="en-US" dirty="0"/>
              <a:t>CBT For Pain: </a:t>
            </a:r>
            <a:r>
              <a:rPr lang="en-US" dirty="0">
                <a:solidFill>
                  <a:srgbClr val="00B0F0"/>
                </a:solidFill>
              </a:rPr>
              <a:t>Core Competencies</a:t>
            </a:r>
          </a:p>
        </p:txBody>
      </p:sp>
      <p:sp>
        <p:nvSpPr>
          <p:cNvPr id="3" name="Content Placeholder 2">
            <a:extLst>
              <a:ext uri="{FF2B5EF4-FFF2-40B4-BE49-F238E27FC236}">
                <a16:creationId xmlns:a16="http://schemas.microsoft.com/office/drawing/2014/main" id="{1DDBD384-F2E7-4510-CE69-E40413BF91E9}"/>
              </a:ext>
            </a:extLst>
          </p:cNvPr>
          <p:cNvSpPr>
            <a:spLocks noGrp="1"/>
          </p:cNvSpPr>
          <p:nvPr>
            <p:ph idx="1"/>
          </p:nvPr>
        </p:nvSpPr>
        <p:spPr/>
        <p:txBody>
          <a:bodyPr/>
          <a:lstStyle/>
          <a:p>
            <a:r>
              <a:rPr lang="en-US" dirty="0"/>
              <a:t>Inter-organizational Task Force on Cognitive and Behavioral Doctoral Education</a:t>
            </a:r>
          </a:p>
          <a:p>
            <a:r>
              <a:rPr lang="en-US" dirty="0"/>
              <a:t>Organized under auspices of the Association for Behavioral and Cognitive Therapies (ABCT)</a:t>
            </a:r>
          </a:p>
          <a:p>
            <a:r>
              <a:rPr lang="en-US" dirty="0"/>
              <a:t>Developed guidelines for integrating doctoral education and training in cognitive and behavioral psychology</a:t>
            </a:r>
          </a:p>
          <a:p>
            <a:r>
              <a:rPr lang="en-US" dirty="0"/>
              <a:t>4 days of meetings spread out during 2011 and 2012</a:t>
            </a:r>
          </a:p>
          <a:p>
            <a:r>
              <a:rPr lang="en-US" dirty="0"/>
              <a:t>17 core competencies</a:t>
            </a:r>
          </a:p>
        </p:txBody>
      </p:sp>
    </p:spTree>
    <p:extLst>
      <p:ext uri="{BB962C8B-B14F-4D97-AF65-F5344CB8AC3E}">
        <p14:creationId xmlns:p14="http://schemas.microsoft.com/office/powerpoint/2010/main" val="77827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831</TotalTime>
  <Words>3238</Words>
  <Application>Microsoft Office PowerPoint</Application>
  <PresentationFormat>Custom</PresentationFormat>
  <Paragraphs>347</Paragraphs>
  <Slides>36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Corbel</vt:lpstr>
      <vt:lpstr>Fira Sans</vt:lpstr>
      <vt:lpstr>Gill Sans MT</vt:lpstr>
      <vt:lpstr>Wingdings</vt:lpstr>
      <vt:lpstr>Gallery</vt:lpstr>
      <vt:lpstr>CBT for Pain</vt:lpstr>
      <vt:lpstr>CBT for Pain: Presentation Objectives</vt:lpstr>
      <vt:lpstr>Illustrative Case – Rene’</vt:lpstr>
      <vt:lpstr>Illustrative Case – Terri</vt:lpstr>
      <vt:lpstr>What is CBT</vt:lpstr>
      <vt:lpstr>What is CBT: 3 Evolutionary Waves</vt:lpstr>
      <vt:lpstr>CBT for Pain: Presentation Objective #1 Assumptions of CBT for Pain</vt:lpstr>
      <vt:lpstr>CBT for Pain: Presentation Objective #2</vt:lpstr>
      <vt:lpstr>CBT For Pain: Core Competencies</vt:lpstr>
      <vt:lpstr>CBT for Pain: Core Competencies</vt:lpstr>
      <vt:lpstr>CBT For pain:  Psychotherapy Non-Specific Factors</vt:lpstr>
      <vt:lpstr>CBT Intervention: Enhancing Motivation</vt:lpstr>
      <vt:lpstr>CBT Intervention: Self-Management </vt:lpstr>
      <vt:lpstr>CBT Intervention:  Values Identification</vt:lpstr>
      <vt:lpstr>CBT Intervention: Contingency Management  </vt:lpstr>
      <vt:lpstr>CBT Intervention: Stimulus Control</vt:lpstr>
      <vt:lpstr>CBT Intervention: Behavioral Activation(BA)</vt:lpstr>
      <vt:lpstr>CBT Intervention: Exposure Strategies</vt:lpstr>
      <vt:lpstr>CBT Intervention: Shaping </vt:lpstr>
      <vt:lpstr>CBT Intervention: Arousal Reduction</vt:lpstr>
      <vt:lpstr>CBT Intervention: Modifying Core Beliefs</vt:lpstr>
      <vt:lpstr>CBT Intervention: Cognitive Defusion</vt:lpstr>
      <vt:lpstr>CBT Intervention: Cognitive Reappraisal</vt:lpstr>
      <vt:lpstr>CBT for Pain: Presentation Objective #3 Common Maladaptive Thought Patterns/Behaviors</vt:lpstr>
      <vt:lpstr>CBT Intervention: Psychological Acceptance</vt:lpstr>
      <vt:lpstr>CBT Intervention: Mindfulness Practice</vt:lpstr>
      <vt:lpstr>CBT Intervention: Coping &amp; Emotion Regulation</vt:lpstr>
      <vt:lpstr>CBT Intervention: Interpersonal Skills #1</vt:lpstr>
      <vt:lpstr>CBT Intervention: Interpersonal Skills #2</vt:lpstr>
      <vt:lpstr>CBT Intervention: Problem Solving</vt:lpstr>
      <vt:lpstr>Pain Reprocessing Therapy (PRT)</vt:lpstr>
      <vt:lpstr>Pain Reprocessing Therapy (PRT)</vt:lpstr>
      <vt:lpstr>Pain Reprocessing Therapy (PRT)</vt:lpstr>
      <vt:lpstr>Pain Reprocessing Therapy (PRT)</vt:lpstr>
      <vt:lpstr>CBT for Pain: Presentation Objective #4 Treatment Planning</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Patrick Davis, PhD</dc:creator>
  <cp:lastModifiedBy>Patrick Davis, PhD</cp:lastModifiedBy>
  <cp:revision>25</cp:revision>
  <cp:lastPrinted>2025-06-01T22:52:36Z</cp:lastPrinted>
  <dcterms:created xsi:type="dcterms:W3CDTF">2025-04-17T19:58:28Z</dcterms:created>
  <dcterms:modified xsi:type="dcterms:W3CDTF">2025-06-03T13:05:46Z</dcterms:modified>
</cp:coreProperties>
</file>