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6"/>
  </p:notesMasterIdLst>
  <p:sldIdLst>
    <p:sldId id="256" r:id="rId6"/>
    <p:sldId id="260" r:id="rId7"/>
    <p:sldId id="339" r:id="rId8"/>
    <p:sldId id="6090" r:id="rId9"/>
    <p:sldId id="6087" r:id="rId10"/>
    <p:sldId id="6089" r:id="rId11"/>
    <p:sldId id="6081" r:id="rId12"/>
    <p:sldId id="6088" r:id="rId13"/>
    <p:sldId id="6076" r:id="rId14"/>
    <p:sldId id="6070" r:id="rId15"/>
    <p:sldId id="6059" r:id="rId16"/>
    <p:sldId id="6069" r:id="rId17"/>
    <p:sldId id="295" r:id="rId18"/>
    <p:sldId id="272" r:id="rId19"/>
    <p:sldId id="297" r:id="rId20"/>
    <p:sldId id="6084" r:id="rId21"/>
    <p:sldId id="6086" r:id="rId22"/>
    <p:sldId id="6085" r:id="rId23"/>
    <p:sldId id="6074" r:id="rId24"/>
    <p:sldId id="60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6F0B2F-AE92-4E15-884C-BF3D22769C39}" v="105" dt="2025-12-18T17:54:26.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91" d="100"/>
          <a:sy n="91" d="100"/>
        </p:scale>
        <p:origin x="333"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erney Strandberg" userId="2f9374a1-d599-45aa-a500-bce270d324c9" providerId="ADAL" clId="{71AE3392-5BC6-4D78-9868-618603168D7F}"/>
    <pc:docChg chg="undo custSel addSld delSld modSld sldOrd">
      <pc:chgData name="Tierney Strandberg" userId="2f9374a1-d599-45aa-a500-bce270d324c9" providerId="ADAL" clId="{71AE3392-5BC6-4D78-9868-618603168D7F}" dt="2025-12-18T17:55:24.774" v="1711" actId="2696"/>
      <pc:docMkLst>
        <pc:docMk/>
      </pc:docMkLst>
      <pc:sldChg chg="modSp mod">
        <pc:chgData name="Tierney Strandberg" userId="2f9374a1-d599-45aa-a500-bce270d324c9" providerId="ADAL" clId="{71AE3392-5BC6-4D78-9868-618603168D7F}" dt="2025-12-18T17:55:17.125" v="1710" actId="20577"/>
        <pc:sldMkLst>
          <pc:docMk/>
          <pc:sldMk cId="0" sldId="260"/>
        </pc:sldMkLst>
        <pc:graphicFrameChg chg="mod modGraphic">
          <ac:chgData name="Tierney Strandberg" userId="2f9374a1-d599-45aa-a500-bce270d324c9" providerId="ADAL" clId="{71AE3392-5BC6-4D78-9868-618603168D7F}" dt="2025-12-18T17:55:17.125" v="1710" actId="20577"/>
          <ac:graphicFrameMkLst>
            <pc:docMk/>
            <pc:sldMk cId="0" sldId="260"/>
            <ac:graphicFrameMk id="8" creationId="{0EA39721-B9DF-EA7A-A967-5194E1B2E3C8}"/>
          </ac:graphicFrameMkLst>
        </pc:graphicFrameChg>
      </pc:sldChg>
      <pc:sldChg chg="add">
        <pc:chgData name="Tierney Strandberg" userId="2f9374a1-d599-45aa-a500-bce270d324c9" providerId="ADAL" clId="{71AE3392-5BC6-4D78-9868-618603168D7F}" dt="2025-12-18T17:40:54.785" v="1649"/>
        <pc:sldMkLst>
          <pc:docMk/>
          <pc:sldMk cId="0" sldId="272"/>
        </pc:sldMkLst>
      </pc:sldChg>
      <pc:sldChg chg="delSp modSp add mod">
        <pc:chgData name="Tierney Strandberg" userId="2f9374a1-d599-45aa-a500-bce270d324c9" providerId="ADAL" clId="{71AE3392-5BC6-4D78-9868-618603168D7F}" dt="2025-12-18T17:41:07.206" v="1651" actId="478"/>
        <pc:sldMkLst>
          <pc:docMk/>
          <pc:sldMk cId="1816619586" sldId="295"/>
        </pc:sldMkLst>
        <pc:spChg chg="del mod">
          <ac:chgData name="Tierney Strandberg" userId="2f9374a1-d599-45aa-a500-bce270d324c9" providerId="ADAL" clId="{71AE3392-5BC6-4D78-9868-618603168D7F}" dt="2025-12-18T17:41:07.206" v="1651" actId="478"/>
          <ac:spMkLst>
            <pc:docMk/>
            <pc:sldMk cId="1816619586" sldId="295"/>
            <ac:spMk id="21" creationId="{9DA5F11F-294E-1649-F618-A3CA507440FF}"/>
          </ac:spMkLst>
        </pc:spChg>
      </pc:sldChg>
      <pc:sldChg chg="add">
        <pc:chgData name="Tierney Strandberg" userId="2f9374a1-d599-45aa-a500-bce270d324c9" providerId="ADAL" clId="{71AE3392-5BC6-4D78-9868-618603168D7F}" dt="2025-12-18T17:40:54.785" v="1649"/>
        <pc:sldMkLst>
          <pc:docMk/>
          <pc:sldMk cId="1563305239" sldId="297"/>
        </pc:sldMkLst>
      </pc:sldChg>
      <pc:sldChg chg="ord">
        <pc:chgData name="Tierney Strandberg" userId="2f9374a1-d599-45aa-a500-bce270d324c9" providerId="ADAL" clId="{71AE3392-5BC6-4D78-9868-618603168D7F}" dt="2025-12-18T17:54:29.451" v="1708"/>
        <pc:sldMkLst>
          <pc:docMk/>
          <pc:sldMk cId="1044224529" sldId="339"/>
        </pc:sldMkLst>
      </pc:sldChg>
      <pc:sldChg chg="del">
        <pc:chgData name="Tierney Strandberg" userId="2f9374a1-d599-45aa-a500-bce270d324c9" providerId="ADAL" clId="{71AE3392-5BC6-4D78-9868-618603168D7F}" dt="2025-12-17T21:09:09.307" v="245" actId="2696"/>
        <pc:sldMkLst>
          <pc:docMk/>
          <pc:sldMk cId="3895243001" sldId="6067"/>
        </pc:sldMkLst>
      </pc:sldChg>
      <pc:sldChg chg="addSp delSp modSp mod modClrScheme chgLayout">
        <pc:chgData name="Tierney Strandberg" userId="2f9374a1-d599-45aa-a500-bce270d324c9" providerId="ADAL" clId="{71AE3392-5BC6-4D78-9868-618603168D7F}" dt="2025-12-18T17:39:21.527" v="1647" actId="478"/>
        <pc:sldMkLst>
          <pc:docMk/>
          <pc:sldMk cId="4209568026" sldId="6070"/>
        </pc:sldMkLst>
        <pc:spChg chg="add del mod ord">
          <ac:chgData name="Tierney Strandberg" userId="2f9374a1-d599-45aa-a500-bce270d324c9" providerId="ADAL" clId="{71AE3392-5BC6-4D78-9868-618603168D7F}" dt="2025-12-18T17:32:59.406" v="1305" actId="478"/>
          <ac:spMkLst>
            <pc:docMk/>
            <pc:sldMk cId="4209568026" sldId="6070"/>
            <ac:spMk id="2" creationId="{D8ED72F6-AB6E-9F07-DEAD-1350CDB7CC0C}"/>
          </ac:spMkLst>
        </pc:spChg>
        <pc:spChg chg="add del mod ord">
          <ac:chgData name="Tierney Strandberg" userId="2f9374a1-d599-45aa-a500-bce270d324c9" providerId="ADAL" clId="{71AE3392-5BC6-4D78-9868-618603168D7F}" dt="2025-12-18T17:39:18.511" v="1646" actId="478"/>
          <ac:spMkLst>
            <pc:docMk/>
            <pc:sldMk cId="4209568026" sldId="6070"/>
            <ac:spMk id="3" creationId="{28FE245E-F142-6E62-593F-81E91A363574}"/>
          </ac:spMkLst>
        </pc:spChg>
        <pc:spChg chg="add del mod ord">
          <ac:chgData name="Tierney Strandberg" userId="2f9374a1-d599-45aa-a500-bce270d324c9" providerId="ADAL" clId="{71AE3392-5BC6-4D78-9868-618603168D7F}" dt="2025-12-18T17:39:21.527" v="1647" actId="478"/>
          <ac:spMkLst>
            <pc:docMk/>
            <pc:sldMk cId="4209568026" sldId="6070"/>
            <ac:spMk id="4" creationId="{8AAD68A8-A87A-3410-DAD4-BFA10DE664F8}"/>
          </ac:spMkLst>
        </pc:spChg>
        <pc:spChg chg="add mod ord">
          <ac:chgData name="Tierney Strandberg" userId="2f9374a1-d599-45aa-a500-bce270d324c9" providerId="ADAL" clId="{71AE3392-5BC6-4D78-9868-618603168D7F}" dt="2025-12-18T17:39:07.697" v="1643" actId="2711"/>
          <ac:spMkLst>
            <pc:docMk/>
            <pc:sldMk cId="4209568026" sldId="6070"/>
            <ac:spMk id="6" creationId="{54092A64-D68C-E1A7-9A0E-61A2635ADE51}"/>
          </ac:spMkLst>
        </pc:spChg>
        <pc:spChg chg="add del mod">
          <ac:chgData name="Tierney Strandberg" userId="2f9374a1-d599-45aa-a500-bce270d324c9" providerId="ADAL" clId="{71AE3392-5BC6-4D78-9868-618603168D7F}" dt="2025-12-18T17:39:18.511" v="1646" actId="478"/>
          <ac:spMkLst>
            <pc:docMk/>
            <pc:sldMk cId="4209568026" sldId="6070"/>
            <ac:spMk id="8" creationId="{018D80BF-6DA5-6002-23B0-B5EF8AA1C17A}"/>
          </ac:spMkLst>
        </pc:spChg>
        <pc:graphicFrameChg chg="mod ord">
          <ac:chgData name="Tierney Strandberg" userId="2f9374a1-d599-45aa-a500-bce270d324c9" providerId="ADAL" clId="{71AE3392-5BC6-4D78-9868-618603168D7F}" dt="2025-12-18T17:33:05.283" v="1306" actId="14100"/>
          <ac:graphicFrameMkLst>
            <pc:docMk/>
            <pc:sldMk cId="4209568026" sldId="6070"/>
            <ac:graphicFrameMk id="5" creationId="{16C22B97-A634-6C63-7E49-FA58C2905AF6}"/>
          </ac:graphicFrameMkLst>
        </pc:graphicFrameChg>
      </pc:sldChg>
      <pc:sldChg chg="del">
        <pc:chgData name="Tierney Strandberg" userId="2f9374a1-d599-45aa-a500-bce270d324c9" providerId="ADAL" clId="{71AE3392-5BC6-4D78-9868-618603168D7F}" dt="2025-12-18T17:40:02.397" v="1648" actId="2696"/>
        <pc:sldMkLst>
          <pc:docMk/>
          <pc:sldMk cId="2029382601" sldId="6071"/>
        </pc:sldMkLst>
      </pc:sldChg>
      <pc:sldChg chg="del">
        <pc:chgData name="Tierney Strandberg" userId="2f9374a1-d599-45aa-a500-bce270d324c9" providerId="ADAL" clId="{71AE3392-5BC6-4D78-9868-618603168D7F}" dt="2025-12-18T17:40:02.397" v="1648" actId="2696"/>
        <pc:sldMkLst>
          <pc:docMk/>
          <pc:sldMk cId="828007005" sldId="6075"/>
        </pc:sldMkLst>
      </pc:sldChg>
      <pc:sldChg chg="modSp mod">
        <pc:chgData name="Tierney Strandberg" userId="2f9374a1-d599-45aa-a500-bce270d324c9" providerId="ADAL" clId="{71AE3392-5BC6-4D78-9868-618603168D7F}" dt="2025-12-18T17:32:21.245" v="1302"/>
        <pc:sldMkLst>
          <pc:docMk/>
          <pc:sldMk cId="331089043" sldId="6076"/>
        </pc:sldMkLst>
        <pc:graphicFrameChg chg="mod modGraphic">
          <ac:chgData name="Tierney Strandberg" userId="2f9374a1-d599-45aa-a500-bce270d324c9" providerId="ADAL" clId="{71AE3392-5BC6-4D78-9868-618603168D7F}" dt="2025-12-18T17:32:21.245" v="1302"/>
          <ac:graphicFrameMkLst>
            <pc:docMk/>
            <pc:sldMk cId="331089043" sldId="6076"/>
            <ac:graphicFrameMk id="5" creationId="{765B01CD-52AA-1AC6-48E8-F8F9BB8D119B}"/>
          </ac:graphicFrameMkLst>
        </pc:graphicFrameChg>
      </pc:sldChg>
      <pc:sldChg chg="del mod modShow">
        <pc:chgData name="Tierney Strandberg" userId="2f9374a1-d599-45aa-a500-bce270d324c9" providerId="ADAL" clId="{71AE3392-5BC6-4D78-9868-618603168D7F}" dt="2025-12-18T17:55:24.774" v="1711" actId="2696"/>
        <pc:sldMkLst>
          <pc:docMk/>
          <pc:sldMk cId="3613283797" sldId="6077"/>
        </pc:sldMkLst>
      </pc:sldChg>
      <pc:sldChg chg="del">
        <pc:chgData name="Tierney Strandberg" userId="2f9374a1-d599-45aa-a500-bce270d324c9" providerId="ADAL" clId="{71AE3392-5BC6-4D78-9868-618603168D7F}" dt="2025-12-18T17:40:02.397" v="1648" actId="2696"/>
        <pc:sldMkLst>
          <pc:docMk/>
          <pc:sldMk cId="110531078" sldId="6078"/>
        </pc:sldMkLst>
      </pc:sldChg>
      <pc:sldChg chg="del">
        <pc:chgData name="Tierney Strandberg" userId="2f9374a1-d599-45aa-a500-bce270d324c9" providerId="ADAL" clId="{71AE3392-5BC6-4D78-9868-618603168D7F}" dt="2025-12-18T17:40:02.397" v="1648" actId="2696"/>
        <pc:sldMkLst>
          <pc:docMk/>
          <pc:sldMk cId="979881265" sldId="6079"/>
        </pc:sldMkLst>
      </pc:sldChg>
      <pc:sldChg chg="del">
        <pc:chgData name="Tierney Strandberg" userId="2f9374a1-d599-45aa-a500-bce270d324c9" providerId="ADAL" clId="{71AE3392-5BC6-4D78-9868-618603168D7F}" dt="2025-12-18T17:40:02.397" v="1648" actId="2696"/>
        <pc:sldMkLst>
          <pc:docMk/>
          <pc:sldMk cId="3353551901" sldId="6080"/>
        </pc:sldMkLst>
      </pc:sldChg>
      <pc:sldChg chg="mod ord">
        <pc:chgData name="Tierney Strandberg" userId="2f9374a1-d599-45aa-a500-bce270d324c9" providerId="ADAL" clId="{71AE3392-5BC6-4D78-9868-618603168D7F}" dt="2025-12-17T21:19:43.714" v="383" actId="27918"/>
        <pc:sldMkLst>
          <pc:docMk/>
          <pc:sldMk cId="399948988" sldId="6081"/>
        </pc:sldMkLst>
      </pc:sldChg>
      <pc:sldChg chg="del">
        <pc:chgData name="Tierney Strandberg" userId="2f9374a1-d599-45aa-a500-bce270d324c9" providerId="ADAL" clId="{71AE3392-5BC6-4D78-9868-618603168D7F}" dt="2025-12-18T17:40:02.397" v="1648" actId="2696"/>
        <pc:sldMkLst>
          <pc:docMk/>
          <pc:sldMk cId="3991068067" sldId="6082"/>
        </pc:sldMkLst>
      </pc:sldChg>
      <pc:sldChg chg="del">
        <pc:chgData name="Tierney Strandberg" userId="2f9374a1-d599-45aa-a500-bce270d324c9" providerId="ADAL" clId="{71AE3392-5BC6-4D78-9868-618603168D7F}" dt="2025-12-18T17:40:02.397" v="1648" actId="2696"/>
        <pc:sldMkLst>
          <pc:docMk/>
          <pc:sldMk cId="2360548862" sldId="6083"/>
        </pc:sldMkLst>
      </pc:sldChg>
      <pc:sldChg chg="addSp delSp modSp mod">
        <pc:chgData name="Tierney Strandberg" userId="2f9374a1-d599-45aa-a500-bce270d324c9" providerId="ADAL" clId="{71AE3392-5BC6-4D78-9868-618603168D7F}" dt="2025-12-17T18:17:27.152" v="219" actId="1076"/>
        <pc:sldMkLst>
          <pc:docMk/>
          <pc:sldMk cId="2241183482" sldId="6085"/>
        </pc:sldMkLst>
        <pc:spChg chg="add del mod">
          <ac:chgData name="Tierney Strandberg" userId="2f9374a1-d599-45aa-a500-bce270d324c9" providerId="ADAL" clId="{71AE3392-5BC6-4D78-9868-618603168D7F}" dt="2025-12-17T18:15:58.124" v="155" actId="22"/>
          <ac:spMkLst>
            <pc:docMk/>
            <pc:sldMk cId="2241183482" sldId="6085"/>
            <ac:spMk id="4" creationId="{914DA210-2D2E-893C-2B3B-9CE0FB6FC534}"/>
          </ac:spMkLst>
        </pc:spChg>
        <pc:spChg chg="mod">
          <ac:chgData name="Tierney Strandberg" userId="2f9374a1-d599-45aa-a500-bce270d324c9" providerId="ADAL" clId="{71AE3392-5BC6-4D78-9868-618603168D7F}" dt="2025-12-17T18:16:06.692" v="160" actId="27636"/>
          <ac:spMkLst>
            <pc:docMk/>
            <pc:sldMk cId="2241183482" sldId="6085"/>
            <ac:spMk id="7" creationId="{5C1158B7-DA1A-1D65-BED4-AC3F75C6424A}"/>
          </ac:spMkLst>
        </pc:spChg>
        <pc:spChg chg="add mod">
          <ac:chgData name="Tierney Strandberg" userId="2f9374a1-d599-45aa-a500-bce270d324c9" providerId="ADAL" clId="{71AE3392-5BC6-4D78-9868-618603168D7F}" dt="2025-12-17T18:16:51.675" v="161"/>
          <ac:spMkLst>
            <pc:docMk/>
            <pc:sldMk cId="2241183482" sldId="6085"/>
            <ac:spMk id="9" creationId="{8AB72380-FE7A-E8E7-3658-68F6EBFBC37E}"/>
          </ac:spMkLst>
        </pc:spChg>
        <pc:spChg chg="add mod">
          <ac:chgData name="Tierney Strandberg" userId="2f9374a1-d599-45aa-a500-bce270d324c9" providerId="ADAL" clId="{71AE3392-5BC6-4D78-9868-618603168D7F}" dt="2025-12-17T18:17:20.396" v="217" actId="404"/>
          <ac:spMkLst>
            <pc:docMk/>
            <pc:sldMk cId="2241183482" sldId="6085"/>
            <ac:spMk id="10" creationId="{08E038F3-F808-C2AA-9ABE-E3B258F8381C}"/>
          </ac:spMkLst>
        </pc:spChg>
        <pc:picChg chg="del">
          <ac:chgData name="Tierney Strandberg" userId="2f9374a1-d599-45aa-a500-bce270d324c9" providerId="ADAL" clId="{71AE3392-5BC6-4D78-9868-618603168D7F}" dt="2025-12-17T18:13:24.687" v="104" actId="478"/>
          <ac:picMkLst>
            <pc:docMk/>
            <pc:sldMk cId="2241183482" sldId="6085"/>
            <ac:picMk id="5" creationId="{8D45EDAD-6119-E8D4-78C9-4013E27FD837}"/>
          </ac:picMkLst>
        </pc:picChg>
        <pc:picChg chg="add mod ord">
          <ac:chgData name="Tierney Strandberg" userId="2f9374a1-d599-45aa-a500-bce270d324c9" providerId="ADAL" clId="{71AE3392-5BC6-4D78-9868-618603168D7F}" dt="2025-12-17T18:17:27.152" v="219" actId="1076"/>
          <ac:picMkLst>
            <pc:docMk/>
            <pc:sldMk cId="2241183482" sldId="6085"/>
            <ac:picMk id="8" creationId="{43996091-5EA3-DF75-BFAA-F0748399F274}"/>
          </ac:picMkLst>
        </pc:picChg>
      </pc:sldChg>
      <pc:sldChg chg="addSp delSp modSp new mod chgLayout">
        <pc:chgData name="Tierney Strandberg" userId="2f9374a1-d599-45aa-a500-bce270d324c9" providerId="ADAL" clId="{71AE3392-5BC6-4D78-9868-618603168D7F}" dt="2025-12-17T21:17:23.826" v="370" actId="20577"/>
        <pc:sldMkLst>
          <pc:docMk/>
          <pc:sldMk cId="167187926" sldId="6087"/>
        </pc:sldMkLst>
        <pc:spChg chg="add del">
          <ac:chgData name="Tierney Strandberg" userId="2f9374a1-d599-45aa-a500-bce270d324c9" providerId="ADAL" clId="{71AE3392-5BC6-4D78-9868-618603168D7F}" dt="2025-12-17T21:10:18.129" v="251" actId="1957"/>
          <ac:spMkLst>
            <pc:docMk/>
            <pc:sldMk cId="167187926" sldId="6087"/>
            <ac:spMk id="2" creationId="{88FB6AE1-2241-429E-0563-FAC47EF81C19}"/>
          </ac:spMkLst>
        </pc:spChg>
        <pc:spChg chg="del">
          <ac:chgData name="Tierney Strandberg" userId="2f9374a1-d599-45aa-a500-bce270d324c9" providerId="ADAL" clId="{71AE3392-5BC6-4D78-9868-618603168D7F}" dt="2025-12-17T21:13:13.695" v="301" actId="478"/>
          <ac:spMkLst>
            <pc:docMk/>
            <pc:sldMk cId="167187926" sldId="6087"/>
            <ac:spMk id="3" creationId="{233BD03E-275F-CE34-2B9E-5A6C8BA8BA11}"/>
          </ac:spMkLst>
        </pc:spChg>
        <pc:spChg chg="add del mod ord">
          <ac:chgData name="Tierney Strandberg" userId="2f9374a1-d599-45aa-a500-bce270d324c9" providerId="ADAL" clId="{71AE3392-5BC6-4D78-9868-618603168D7F}" dt="2025-12-17T21:17:01.941" v="319" actId="700"/>
          <ac:spMkLst>
            <pc:docMk/>
            <pc:sldMk cId="167187926" sldId="6087"/>
            <ac:spMk id="10" creationId="{CA3F448F-8480-CAB3-AF8E-FA5BC4B3338C}"/>
          </ac:spMkLst>
        </pc:spChg>
        <pc:graphicFrameChg chg="add mod">
          <ac:chgData name="Tierney Strandberg" userId="2f9374a1-d599-45aa-a500-bce270d324c9" providerId="ADAL" clId="{71AE3392-5BC6-4D78-9868-618603168D7F}" dt="2025-12-17T21:09:49.598" v="249" actId="1957"/>
          <ac:graphicFrameMkLst>
            <pc:docMk/>
            <pc:sldMk cId="167187926" sldId="6087"/>
            <ac:graphicFrameMk id="6" creationId="{733A074D-DAB0-F50F-3E3B-83ED7322CD4C}"/>
          </ac:graphicFrameMkLst>
        </pc:graphicFrameChg>
        <pc:graphicFrameChg chg="add mod ord">
          <ac:chgData name="Tierney Strandberg" userId="2f9374a1-d599-45aa-a500-bce270d324c9" providerId="ADAL" clId="{71AE3392-5BC6-4D78-9868-618603168D7F}" dt="2025-12-17T21:17:23.826" v="370" actId="20577"/>
          <ac:graphicFrameMkLst>
            <pc:docMk/>
            <pc:sldMk cId="167187926" sldId="6087"/>
            <ac:graphicFrameMk id="9" creationId="{7D990EED-AA22-B9D4-992F-1A7FE9717D7C}"/>
          </ac:graphicFrameMkLst>
        </pc:graphicFrameChg>
      </pc:sldChg>
      <pc:sldChg chg="addSp delSp modSp new mod modClrScheme chgLayout">
        <pc:chgData name="Tierney Strandberg" userId="2f9374a1-d599-45aa-a500-bce270d324c9" providerId="ADAL" clId="{71AE3392-5BC6-4D78-9868-618603168D7F}" dt="2025-12-18T17:37:00.867" v="1418" actId="1076"/>
        <pc:sldMkLst>
          <pc:docMk/>
          <pc:sldMk cId="3212494687" sldId="6088"/>
        </pc:sldMkLst>
        <pc:spChg chg="mod ord">
          <ac:chgData name="Tierney Strandberg" userId="2f9374a1-d599-45aa-a500-bce270d324c9" providerId="ADAL" clId="{71AE3392-5BC6-4D78-9868-618603168D7F}" dt="2025-12-18T17:36:57.956" v="1416" actId="27636"/>
          <ac:spMkLst>
            <pc:docMk/>
            <pc:sldMk cId="3212494687" sldId="6088"/>
            <ac:spMk id="2" creationId="{8845192F-841B-6EFB-3661-6638CCD3B2BF}"/>
          </ac:spMkLst>
        </pc:spChg>
        <pc:spChg chg="del mod">
          <ac:chgData name="Tierney Strandberg" userId="2f9374a1-d599-45aa-a500-bce270d324c9" providerId="ADAL" clId="{71AE3392-5BC6-4D78-9868-618603168D7F}" dt="2025-12-17T21:21:15.616" v="515" actId="478"/>
          <ac:spMkLst>
            <pc:docMk/>
            <pc:sldMk cId="3212494687" sldId="6088"/>
            <ac:spMk id="3" creationId="{2F9D4B91-638E-5F58-EE6D-8455E8D478DF}"/>
          </ac:spMkLst>
        </pc:spChg>
        <pc:spChg chg="add">
          <ac:chgData name="Tierney Strandberg" userId="2f9374a1-d599-45aa-a500-bce270d324c9" providerId="ADAL" clId="{71AE3392-5BC6-4D78-9868-618603168D7F}" dt="2025-12-17T21:24:42.740" v="536"/>
          <ac:spMkLst>
            <pc:docMk/>
            <pc:sldMk cId="3212494687" sldId="6088"/>
            <ac:spMk id="4" creationId="{819DD5CB-F439-BAFE-BAE9-9CB8C6FCD855}"/>
          </ac:spMkLst>
        </pc:spChg>
        <pc:spChg chg="add mod">
          <ac:chgData name="Tierney Strandberg" userId="2f9374a1-d599-45aa-a500-bce270d324c9" providerId="ADAL" clId="{71AE3392-5BC6-4D78-9868-618603168D7F}" dt="2025-12-17T21:24:52.105" v="539" actId="14100"/>
          <ac:spMkLst>
            <pc:docMk/>
            <pc:sldMk cId="3212494687" sldId="6088"/>
            <ac:spMk id="5" creationId="{447756C2-0C9A-A20A-68C3-A58C94DB82AA}"/>
          </ac:spMkLst>
        </pc:spChg>
        <pc:spChg chg="add del mod ord">
          <ac:chgData name="Tierney Strandberg" userId="2f9374a1-d599-45aa-a500-bce270d324c9" providerId="ADAL" clId="{71AE3392-5BC6-4D78-9868-618603168D7F}" dt="2025-12-17T21:26:15.041" v="548" actId="700"/>
          <ac:spMkLst>
            <pc:docMk/>
            <pc:sldMk cId="3212494687" sldId="6088"/>
            <ac:spMk id="6" creationId="{35A7E63D-CF83-BD86-8379-7F35FC442074}"/>
          </ac:spMkLst>
        </pc:spChg>
        <pc:spChg chg="add del mod ord">
          <ac:chgData name="Tierney Strandberg" userId="2f9374a1-d599-45aa-a500-bce270d324c9" providerId="ADAL" clId="{71AE3392-5BC6-4D78-9868-618603168D7F}" dt="2025-12-17T21:26:08.568" v="545" actId="700"/>
          <ac:spMkLst>
            <pc:docMk/>
            <pc:sldMk cId="3212494687" sldId="6088"/>
            <ac:spMk id="9" creationId="{F2DA0A38-88CE-8A19-23D0-C236AE134B85}"/>
          </ac:spMkLst>
        </pc:spChg>
        <pc:spChg chg="add del mod ord">
          <ac:chgData name="Tierney Strandberg" userId="2f9374a1-d599-45aa-a500-bce270d324c9" providerId="ADAL" clId="{71AE3392-5BC6-4D78-9868-618603168D7F}" dt="2025-12-17T21:26:08.568" v="545" actId="700"/>
          <ac:spMkLst>
            <pc:docMk/>
            <pc:sldMk cId="3212494687" sldId="6088"/>
            <ac:spMk id="10" creationId="{39DE1646-4226-9CBF-E365-6764D264E861}"/>
          </ac:spMkLst>
        </pc:spChg>
        <pc:spChg chg="add del mod ord">
          <ac:chgData name="Tierney Strandberg" userId="2f9374a1-d599-45aa-a500-bce270d324c9" providerId="ADAL" clId="{71AE3392-5BC6-4D78-9868-618603168D7F}" dt="2025-12-17T21:28:01.398" v="692" actId="478"/>
          <ac:spMkLst>
            <pc:docMk/>
            <pc:sldMk cId="3212494687" sldId="6088"/>
            <ac:spMk id="11" creationId="{B9F3B09C-15A3-7369-3F60-E78AD330BA57}"/>
          </ac:spMkLst>
        </pc:spChg>
        <pc:spChg chg="add mod ord">
          <ac:chgData name="Tierney Strandberg" userId="2f9374a1-d599-45aa-a500-bce270d324c9" providerId="ADAL" clId="{71AE3392-5BC6-4D78-9868-618603168D7F}" dt="2025-12-18T17:37:00.867" v="1418" actId="1076"/>
          <ac:spMkLst>
            <pc:docMk/>
            <pc:sldMk cId="3212494687" sldId="6088"/>
            <ac:spMk id="12" creationId="{936617F0-05E4-E113-AAD3-EBF69CEFF8DF}"/>
          </ac:spMkLst>
        </pc:spChg>
        <pc:picChg chg="add del mod">
          <ac:chgData name="Tierney Strandberg" userId="2f9374a1-d599-45aa-a500-bce270d324c9" providerId="ADAL" clId="{71AE3392-5BC6-4D78-9868-618603168D7F}" dt="2025-12-17T21:26:11.248" v="547" actId="478"/>
          <ac:picMkLst>
            <pc:docMk/>
            <pc:sldMk cId="3212494687" sldId="6088"/>
            <ac:picMk id="8" creationId="{EA841FE1-5AB2-6322-9865-2DFC78BDE5E9}"/>
          </ac:picMkLst>
        </pc:picChg>
        <pc:picChg chg="add mod">
          <ac:chgData name="Tierney Strandberg" userId="2f9374a1-d599-45aa-a500-bce270d324c9" providerId="ADAL" clId="{71AE3392-5BC6-4D78-9868-618603168D7F}" dt="2025-12-17T21:27:27.827" v="691" actId="1076"/>
          <ac:picMkLst>
            <pc:docMk/>
            <pc:sldMk cId="3212494687" sldId="6088"/>
            <ac:picMk id="13" creationId="{1E302BB1-AE1F-1513-7018-382AF695E27C}"/>
          </ac:picMkLst>
        </pc:picChg>
      </pc:sldChg>
      <pc:sldChg chg="addSp delSp modSp new mod">
        <pc:chgData name="Tierney Strandberg" userId="2f9374a1-d599-45aa-a500-bce270d324c9" providerId="ADAL" clId="{71AE3392-5BC6-4D78-9868-618603168D7F}" dt="2025-12-17T21:35:01.465" v="859" actId="403"/>
        <pc:sldMkLst>
          <pc:docMk/>
          <pc:sldMk cId="1222684937" sldId="6089"/>
        </pc:sldMkLst>
        <pc:spChg chg="del">
          <ac:chgData name="Tierney Strandberg" userId="2f9374a1-d599-45aa-a500-bce270d324c9" providerId="ADAL" clId="{71AE3392-5BC6-4D78-9868-618603168D7F}" dt="2025-12-17T21:29:04.796" v="716" actId="1957"/>
          <ac:spMkLst>
            <pc:docMk/>
            <pc:sldMk cId="1222684937" sldId="6089"/>
            <ac:spMk id="2" creationId="{0530DD08-97B5-CB24-FE77-ECEBE28FC772}"/>
          </ac:spMkLst>
        </pc:spChg>
        <pc:spChg chg="mod">
          <ac:chgData name="Tierney Strandberg" userId="2f9374a1-d599-45aa-a500-bce270d324c9" providerId="ADAL" clId="{71AE3392-5BC6-4D78-9868-618603168D7F}" dt="2025-12-17T21:34:01.996" v="838" actId="20577"/>
          <ac:spMkLst>
            <pc:docMk/>
            <pc:sldMk cId="1222684937" sldId="6089"/>
            <ac:spMk id="3" creationId="{25655E0A-35AD-0B5F-EFF6-68BF1DC28234}"/>
          </ac:spMkLst>
        </pc:spChg>
        <pc:graphicFrameChg chg="add mod">
          <ac:chgData name="Tierney Strandberg" userId="2f9374a1-d599-45aa-a500-bce270d324c9" providerId="ADAL" clId="{71AE3392-5BC6-4D78-9868-618603168D7F}" dt="2025-12-17T21:35:01.465" v="859" actId="403"/>
          <ac:graphicFrameMkLst>
            <pc:docMk/>
            <pc:sldMk cId="1222684937" sldId="6089"/>
            <ac:graphicFrameMk id="6" creationId="{DCA21D29-82C4-6E44-155F-BC1214D18250}"/>
          </ac:graphicFrameMkLst>
        </pc:graphicFrameChg>
      </pc:sldChg>
      <pc:sldChg chg="addSp delSp modSp new mod">
        <pc:chgData name="Tierney Strandberg" userId="2f9374a1-d599-45aa-a500-bce270d324c9" providerId="ADAL" clId="{71AE3392-5BC6-4D78-9868-618603168D7F}" dt="2025-12-18T17:54:26.488" v="1706" actId="1076"/>
        <pc:sldMkLst>
          <pc:docMk/>
          <pc:sldMk cId="3253848533" sldId="6090"/>
        </pc:sldMkLst>
        <pc:spChg chg="del">
          <ac:chgData name="Tierney Strandberg" userId="2f9374a1-d599-45aa-a500-bce270d324c9" providerId="ADAL" clId="{71AE3392-5BC6-4D78-9868-618603168D7F}" dt="2025-12-18T17:54:05.030" v="1699" actId="478"/>
          <ac:spMkLst>
            <pc:docMk/>
            <pc:sldMk cId="3253848533" sldId="6090"/>
            <ac:spMk id="2" creationId="{541F8185-A340-A0F9-7037-E1EC32F63551}"/>
          </ac:spMkLst>
        </pc:spChg>
        <pc:spChg chg="del">
          <ac:chgData name="Tierney Strandberg" userId="2f9374a1-d599-45aa-a500-bce270d324c9" providerId="ADAL" clId="{71AE3392-5BC6-4D78-9868-618603168D7F}" dt="2025-12-18T17:54:16.912" v="1703" actId="478"/>
          <ac:spMkLst>
            <pc:docMk/>
            <pc:sldMk cId="3253848533" sldId="6090"/>
            <ac:spMk id="3" creationId="{73E7ECE6-E7B7-25EC-FA20-DFC18F6DF19C}"/>
          </ac:spMkLst>
        </pc:spChg>
        <pc:picChg chg="add del">
          <ac:chgData name="Tierney Strandberg" userId="2f9374a1-d599-45aa-a500-bce270d324c9" providerId="ADAL" clId="{71AE3392-5BC6-4D78-9868-618603168D7F}" dt="2025-12-18T17:54:05.030" v="1699" actId="478"/>
          <ac:picMkLst>
            <pc:docMk/>
            <pc:sldMk cId="3253848533" sldId="6090"/>
            <ac:picMk id="2050" creationId="{9D2B3E6C-C11E-B826-B146-7483001AC73E}"/>
          </ac:picMkLst>
        </pc:picChg>
        <pc:picChg chg="add mod">
          <ac:chgData name="Tierney Strandberg" userId="2f9374a1-d599-45aa-a500-bce270d324c9" providerId="ADAL" clId="{71AE3392-5BC6-4D78-9868-618603168D7F}" dt="2025-12-18T17:54:26.488" v="1706" actId="1076"/>
          <ac:picMkLst>
            <pc:docMk/>
            <pc:sldMk cId="3253848533" sldId="6090"/>
            <ac:picMk id="2051" creationId="{13559745-93A9-F478-6DBE-3A1D8F15B5B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t>2025</a:t>
            </a:r>
            <a:r>
              <a:rPr lang="en-US" sz="2800" baseline="0" dirty="0"/>
              <a:t> vs 2026 Montana Enrollment Snapshot</a:t>
            </a:r>
            <a:endParaRPr lang="en-US" sz="28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PY2025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1st Enrollment Snapshot</c:v>
                </c:pt>
                <c:pt idx="1">
                  <c:v>Total Enrollment</c:v>
                </c:pt>
              </c:strCache>
            </c:strRef>
          </c:cat>
          <c:val>
            <c:numRef>
              <c:f>Sheet1!$B$2:$B$3</c:f>
              <c:numCache>
                <c:formatCode>#,##0</c:formatCode>
                <c:ptCount val="2"/>
                <c:pt idx="0">
                  <c:v>17090</c:v>
                </c:pt>
                <c:pt idx="1">
                  <c:v>77221</c:v>
                </c:pt>
              </c:numCache>
            </c:numRef>
          </c:val>
          <c:extLst>
            <c:ext xmlns:c16="http://schemas.microsoft.com/office/drawing/2014/chart" uri="{C3380CC4-5D6E-409C-BE32-E72D297353CC}">
              <c16:uniqueId val="{00000000-1D7D-4318-AC01-682C81FC0F70}"/>
            </c:ext>
          </c:extLst>
        </c:ser>
        <c:ser>
          <c:idx val="1"/>
          <c:order val="1"/>
          <c:tx>
            <c:strRef>
              <c:f>Sheet1!$C$1</c:f>
              <c:strCache>
                <c:ptCount val="1"/>
                <c:pt idx="0">
                  <c:v>PY2026</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1st Enrollment Snapshot</c:v>
                </c:pt>
                <c:pt idx="1">
                  <c:v>Total Enrollment</c:v>
                </c:pt>
              </c:strCache>
            </c:strRef>
          </c:cat>
          <c:val>
            <c:numRef>
              <c:f>Sheet1!$C$2:$C$3</c:f>
              <c:numCache>
                <c:formatCode>General</c:formatCode>
                <c:ptCount val="2"/>
                <c:pt idx="0" formatCode="#,##0">
                  <c:v>16022</c:v>
                </c:pt>
              </c:numCache>
            </c:numRef>
          </c:val>
          <c:extLst>
            <c:ext xmlns:c16="http://schemas.microsoft.com/office/drawing/2014/chart" uri="{C3380CC4-5D6E-409C-BE32-E72D297353CC}">
              <c16:uniqueId val="{00000001-1D7D-4318-AC01-682C81FC0F70}"/>
            </c:ext>
          </c:extLst>
        </c:ser>
        <c:dLbls>
          <c:showLegendKey val="0"/>
          <c:showVal val="0"/>
          <c:showCatName val="0"/>
          <c:showSerName val="0"/>
          <c:showPercent val="0"/>
          <c:showBubbleSize val="0"/>
        </c:dLbls>
        <c:gapWidth val="219"/>
        <c:overlap val="-27"/>
        <c:axId val="1394081936"/>
        <c:axId val="1394086736"/>
      </c:barChart>
      <c:catAx>
        <c:axId val="139408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4086736"/>
        <c:crosses val="autoZero"/>
        <c:auto val="1"/>
        <c:lblAlgn val="ctr"/>
        <c:lblOffset val="100"/>
        <c:noMultiLvlLbl val="0"/>
      </c:catAx>
      <c:valAx>
        <c:axId val="1394086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408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2025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2025</c:v>
                </c:pt>
              </c:strCache>
            </c:strRef>
          </c:tx>
          <c:dPt>
            <c:idx val="0"/>
            <c:bubble3D val="0"/>
            <c:spPr>
              <a:solidFill>
                <a:schemeClr val="accent1"/>
              </a:solidFill>
              <a:ln>
                <a:noFill/>
              </a:ln>
              <a:effectLst/>
            </c:spPr>
            <c:extLst>
              <c:ext xmlns:c16="http://schemas.microsoft.com/office/drawing/2014/chart" uri="{C3380CC4-5D6E-409C-BE32-E72D297353CC}">
                <c16:uniqueId val="{00000004-9327-46BD-B9A2-2A7D0868EBB3}"/>
              </c:ext>
            </c:extLst>
          </c:dPt>
          <c:dPt>
            <c:idx val="1"/>
            <c:bubble3D val="0"/>
            <c:spPr>
              <a:solidFill>
                <a:schemeClr val="accent3"/>
              </a:solidFill>
              <a:ln>
                <a:noFill/>
              </a:ln>
              <a:effectLst/>
            </c:spPr>
            <c:extLst>
              <c:ext xmlns:c16="http://schemas.microsoft.com/office/drawing/2014/chart" uri="{C3380CC4-5D6E-409C-BE32-E72D297353CC}">
                <c16:uniqueId val="{00000003-9327-46BD-B9A2-2A7D0868EBB3}"/>
              </c:ext>
            </c:extLst>
          </c:dPt>
          <c:dPt>
            <c:idx val="2"/>
            <c:bubble3D val="0"/>
            <c:spPr>
              <a:solidFill>
                <a:schemeClr val="accent5"/>
              </a:solidFill>
              <a:ln>
                <a:noFill/>
              </a:ln>
              <a:effectLst/>
            </c:spPr>
            <c:extLst>
              <c:ext xmlns:c16="http://schemas.microsoft.com/office/drawing/2014/chart" uri="{C3380CC4-5D6E-409C-BE32-E72D297353CC}">
                <c16:uniqueId val="{00000005-9327-46BD-B9A2-2A7D0868EBB3}"/>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27-46BD-B9A2-2A7D0868EBB3}"/>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27-46BD-B9A2-2A7D0868EBB3}"/>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27-46BD-B9A2-2A7D0868EBB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 New Consumers</c:v>
                </c:pt>
                <c:pt idx="1">
                  <c:v>Active Re-enrollment</c:v>
                </c:pt>
                <c:pt idx="2">
                  <c:v>Auto Re-enrollment</c:v>
                </c:pt>
              </c:strCache>
            </c:strRef>
          </c:cat>
          <c:val>
            <c:numRef>
              <c:f>Sheet1!$B$2:$B$4</c:f>
              <c:numCache>
                <c:formatCode>#,##0</c:formatCode>
                <c:ptCount val="3"/>
                <c:pt idx="0">
                  <c:v>15404</c:v>
                </c:pt>
                <c:pt idx="1">
                  <c:v>35583</c:v>
                </c:pt>
                <c:pt idx="2">
                  <c:v>26234</c:v>
                </c:pt>
              </c:numCache>
            </c:numRef>
          </c:val>
          <c:extLst>
            <c:ext xmlns:c16="http://schemas.microsoft.com/office/drawing/2014/chart" uri="{C3380CC4-5D6E-409C-BE32-E72D297353CC}">
              <c16:uniqueId val="{00000000-9327-46BD-B9A2-2A7D0868EB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Enrollments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AD-49EB-8364-0D3E532129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1AD-49EB-8364-0D3E532129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1AD-49EB-8364-0D3E532129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1AD-49EB-8364-0D3E5321296B}"/>
              </c:ext>
            </c:extLst>
          </c:dPt>
          <c:cat>
            <c:strRef>
              <c:f>Sheet1!$A$2:$A$5</c:f>
              <c:strCache>
                <c:ptCount val="4"/>
                <c:pt idx="0">
                  <c:v>Bronze</c:v>
                </c:pt>
                <c:pt idx="1">
                  <c:v>Silver</c:v>
                </c:pt>
                <c:pt idx="2">
                  <c:v>Gold</c:v>
                </c:pt>
                <c:pt idx="3">
                  <c:v>Catastrophic</c:v>
                </c:pt>
              </c:strCache>
            </c:strRef>
          </c:cat>
          <c:val>
            <c:numRef>
              <c:f>Sheet1!$B$2:$B$5</c:f>
              <c:numCache>
                <c:formatCode>General</c:formatCode>
                <c:ptCount val="4"/>
                <c:pt idx="0">
                  <c:v>42</c:v>
                </c:pt>
                <c:pt idx="1">
                  <c:v>14</c:v>
                </c:pt>
                <c:pt idx="2">
                  <c:v>2</c:v>
                </c:pt>
                <c:pt idx="3">
                  <c:v>2</c:v>
                </c:pt>
              </c:numCache>
            </c:numRef>
          </c:val>
          <c:extLst>
            <c:ext xmlns:c16="http://schemas.microsoft.com/office/drawing/2014/chart" uri="{C3380CC4-5D6E-409C-BE32-E72D297353CC}">
              <c16:uniqueId val="{00000000-09AC-4EE2-A7E4-AE63ADFEE50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Changes from 2025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Changes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8B-40D1-AD33-BE3FF9C60B2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18B-40D1-AD33-BE3FF9C60B27}"/>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18B-40D1-AD33-BE3FF9C60B27}"/>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218B-40D1-AD33-BE3FF9C60B27}"/>
              </c:ext>
            </c:extLst>
          </c:dPt>
          <c:cat>
            <c:strRef>
              <c:f>Sheet1!$A$2:$A$5</c:f>
              <c:strCache>
                <c:ptCount val="4"/>
                <c:pt idx="0">
                  <c:v>Downgraded Metal Level</c:v>
                </c:pt>
                <c:pt idx="1">
                  <c:v>Switched Carriers</c:v>
                </c:pt>
                <c:pt idx="2">
                  <c:v>Only Insuring Some Household Members</c:v>
                </c:pt>
                <c:pt idx="3">
                  <c:v>Kept Same Plan</c:v>
                </c:pt>
              </c:strCache>
            </c:strRef>
          </c:cat>
          <c:val>
            <c:numRef>
              <c:f>Sheet1!$B$2:$B$5</c:f>
              <c:numCache>
                <c:formatCode>General</c:formatCode>
                <c:ptCount val="4"/>
                <c:pt idx="0">
                  <c:v>12</c:v>
                </c:pt>
                <c:pt idx="1">
                  <c:v>5</c:v>
                </c:pt>
                <c:pt idx="2">
                  <c:v>4</c:v>
                </c:pt>
                <c:pt idx="3">
                  <c:v>4</c:v>
                </c:pt>
              </c:numCache>
            </c:numRef>
          </c:val>
          <c:extLst>
            <c:ext xmlns:c16="http://schemas.microsoft.com/office/drawing/2014/chart" uri="{C3380CC4-5D6E-409C-BE32-E72D297353CC}">
              <c16:uniqueId val="{00000000-6D11-48CF-8F61-DA5B7936A07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05E8D-4A45-4068-956E-B518BEE3D5B3}"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FAAEB879-3C29-4E32-8E0E-E425794D5AF9}">
      <dgm:prSet custT="1"/>
      <dgm:spPr/>
      <dgm:t>
        <a:bodyPr/>
        <a:lstStyle/>
        <a:p>
          <a:pPr>
            <a:lnSpc>
              <a:spcPct val="100000"/>
            </a:lnSpc>
          </a:pPr>
          <a:r>
            <a:rPr lang="en-US" sz="2800" dirty="0">
              <a:latin typeface="Nunito Sans"/>
              <a:ea typeface="Nunito Sans"/>
              <a:cs typeface="Nunito Sans"/>
              <a:sym typeface="Nunito Sans"/>
            </a:rPr>
            <a:t>Introductions</a:t>
          </a:r>
          <a:endParaRPr lang="en-US" sz="2800" dirty="0"/>
        </a:p>
      </dgm:t>
    </dgm:pt>
    <dgm:pt modelId="{7BD6F683-9DC5-4C12-BDD0-6463D87D804A}" type="parTrans" cxnId="{59A1A44A-08ED-40AE-B67F-B54922E7A27E}">
      <dgm:prSet/>
      <dgm:spPr/>
      <dgm:t>
        <a:bodyPr/>
        <a:lstStyle/>
        <a:p>
          <a:endParaRPr lang="en-US"/>
        </a:p>
      </dgm:t>
    </dgm:pt>
    <dgm:pt modelId="{AECF1340-FB6C-4F91-B858-B1AD51249558}" type="sibTrans" cxnId="{59A1A44A-08ED-40AE-B67F-B54922E7A27E}">
      <dgm:prSet/>
      <dgm:spPr/>
      <dgm:t>
        <a:bodyPr/>
        <a:lstStyle/>
        <a:p>
          <a:endParaRPr lang="en-US"/>
        </a:p>
      </dgm:t>
    </dgm:pt>
    <dgm:pt modelId="{99BE9C42-5814-44F4-A7F1-B1E1F7A314F1}">
      <dgm:prSet custT="1"/>
      <dgm:spPr/>
      <dgm:t>
        <a:bodyPr/>
        <a:lstStyle/>
        <a:p>
          <a:pPr>
            <a:lnSpc>
              <a:spcPct val="100000"/>
            </a:lnSpc>
          </a:pPr>
          <a:r>
            <a:rPr lang="en-US" sz="2800" dirty="0" err="1">
              <a:latin typeface="Nunito Sans"/>
              <a:ea typeface="Nunito Sans"/>
              <a:cs typeface="Nunito Sans"/>
              <a:sym typeface="Nunito Sans"/>
            </a:rPr>
            <a:t>eAPTC</a:t>
          </a:r>
          <a:r>
            <a:rPr lang="en-US" sz="2800" dirty="0">
              <a:latin typeface="Nunito Sans"/>
              <a:ea typeface="Nunito Sans"/>
              <a:cs typeface="Nunito Sans"/>
              <a:sym typeface="Nunito Sans"/>
            </a:rPr>
            <a:t> Policy Update</a:t>
          </a:r>
        </a:p>
      </dgm:t>
    </dgm:pt>
    <dgm:pt modelId="{285312CE-FAEC-42E3-93A7-F5B043A57451}" type="parTrans" cxnId="{4F54FEE4-D91A-4AAB-AD84-5ED3001235FD}">
      <dgm:prSet/>
      <dgm:spPr/>
      <dgm:t>
        <a:bodyPr/>
        <a:lstStyle/>
        <a:p>
          <a:endParaRPr lang="en-US"/>
        </a:p>
      </dgm:t>
    </dgm:pt>
    <dgm:pt modelId="{8EC4B272-5F7A-4FF1-A526-724BDD6CAF73}" type="sibTrans" cxnId="{4F54FEE4-D91A-4AAB-AD84-5ED3001235FD}">
      <dgm:prSet/>
      <dgm:spPr/>
      <dgm:t>
        <a:bodyPr/>
        <a:lstStyle/>
        <a:p>
          <a:endParaRPr lang="en-US"/>
        </a:p>
      </dgm:t>
    </dgm:pt>
    <dgm:pt modelId="{C1AD37BC-9C2A-4F72-912B-A25AB490D8B6}">
      <dgm:prSet custT="1"/>
      <dgm:spPr/>
      <dgm:t>
        <a:bodyPr/>
        <a:lstStyle/>
        <a:p>
          <a:pPr>
            <a:lnSpc>
              <a:spcPct val="100000"/>
            </a:lnSpc>
          </a:pPr>
          <a:r>
            <a:rPr lang="en-US" sz="2800" dirty="0">
              <a:latin typeface="Nunito Sans"/>
              <a:ea typeface="Nunito Sans"/>
              <a:cs typeface="Nunito Sans"/>
              <a:sym typeface="Nunito Sans"/>
            </a:rPr>
            <a:t>Questions &amp; Resources</a:t>
          </a:r>
        </a:p>
      </dgm:t>
    </dgm:pt>
    <dgm:pt modelId="{F8BDA141-B6D6-458C-B743-C1195B7A3043}" type="parTrans" cxnId="{66472D9B-C26A-425C-9203-1E7727E1176A}">
      <dgm:prSet/>
      <dgm:spPr/>
      <dgm:t>
        <a:bodyPr/>
        <a:lstStyle/>
        <a:p>
          <a:endParaRPr lang="en-US"/>
        </a:p>
      </dgm:t>
    </dgm:pt>
    <dgm:pt modelId="{33D73E5B-45D4-4ABF-BBD3-2892FF77D422}" type="sibTrans" cxnId="{66472D9B-C26A-425C-9203-1E7727E1176A}">
      <dgm:prSet/>
      <dgm:spPr/>
      <dgm:t>
        <a:bodyPr/>
        <a:lstStyle/>
        <a:p>
          <a:endParaRPr lang="en-US"/>
        </a:p>
      </dgm:t>
    </dgm:pt>
    <dgm:pt modelId="{B327FE05-3376-48B9-8DFE-674A031D4B70}">
      <dgm:prSet custT="1"/>
      <dgm:spPr/>
      <dgm:t>
        <a:bodyPr/>
        <a:lstStyle/>
        <a:p>
          <a:pPr>
            <a:lnSpc>
              <a:spcPct val="100000"/>
            </a:lnSpc>
          </a:pPr>
          <a:r>
            <a:rPr lang="en-US" sz="2800" dirty="0">
              <a:latin typeface="Nunito Sans"/>
              <a:ea typeface="Nunito Sans"/>
              <a:cs typeface="Nunito Sans"/>
              <a:sym typeface="Nunito Sans"/>
            </a:rPr>
            <a:t>Coverage Effectuation Scenarios</a:t>
          </a:r>
        </a:p>
      </dgm:t>
    </dgm:pt>
    <dgm:pt modelId="{4A1C4F7E-72E3-4BFA-97A7-A82C3AA2D5C6}" type="parTrans" cxnId="{2033CB80-CAC3-41FA-AC00-E60F94499ABC}">
      <dgm:prSet/>
      <dgm:spPr/>
      <dgm:t>
        <a:bodyPr/>
        <a:lstStyle/>
        <a:p>
          <a:endParaRPr lang="en-US"/>
        </a:p>
      </dgm:t>
    </dgm:pt>
    <dgm:pt modelId="{1093991B-4A91-48B8-80E0-8CF83EE5494C}" type="sibTrans" cxnId="{2033CB80-CAC3-41FA-AC00-E60F94499ABC}">
      <dgm:prSet/>
      <dgm:spPr/>
      <dgm:t>
        <a:bodyPr/>
        <a:lstStyle/>
        <a:p>
          <a:endParaRPr lang="en-US"/>
        </a:p>
      </dgm:t>
    </dgm:pt>
    <dgm:pt modelId="{C6951379-7AC6-450B-B8D0-EBFA611B4A40}">
      <dgm:prSet custT="1"/>
      <dgm:spPr/>
      <dgm:t>
        <a:bodyPr/>
        <a:lstStyle/>
        <a:p>
          <a:pPr>
            <a:lnSpc>
              <a:spcPct val="100000"/>
            </a:lnSpc>
          </a:pPr>
          <a:r>
            <a:rPr lang="en-US" sz="2800" dirty="0">
              <a:latin typeface="Nunito Sans"/>
              <a:ea typeface="Nunito Sans"/>
              <a:cs typeface="Nunito Sans"/>
              <a:sym typeface="Nunito Sans"/>
            </a:rPr>
            <a:t>OE Data and Trends</a:t>
          </a:r>
          <a:endParaRPr lang="en-US" sz="2800" dirty="0"/>
        </a:p>
      </dgm:t>
    </dgm:pt>
    <dgm:pt modelId="{749B8D55-8F95-45D9-A81F-3821839D7A1F}" type="parTrans" cxnId="{6DAE9B22-4FD2-4B5E-A2A3-3A480413C409}">
      <dgm:prSet/>
      <dgm:spPr/>
      <dgm:t>
        <a:bodyPr/>
        <a:lstStyle/>
        <a:p>
          <a:endParaRPr lang="en-US"/>
        </a:p>
      </dgm:t>
    </dgm:pt>
    <dgm:pt modelId="{8FF8125A-5355-430A-8A62-B498E03CF434}" type="sibTrans" cxnId="{6DAE9B22-4FD2-4B5E-A2A3-3A480413C409}">
      <dgm:prSet/>
      <dgm:spPr/>
      <dgm:t>
        <a:bodyPr/>
        <a:lstStyle/>
        <a:p>
          <a:endParaRPr lang="en-US"/>
        </a:p>
      </dgm:t>
    </dgm:pt>
    <dgm:pt modelId="{3D66EA54-5AA2-4699-93E9-3EA6289536FF}">
      <dgm:prSet custT="1"/>
      <dgm:spPr/>
      <dgm:t>
        <a:bodyPr/>
        <a:lstStyle/>
        <a:p>
          <a:pPr>
            <a:lnSpc>
              <a:spcPct val="100000"/>
            </a:lnSpc>
          </a:pPr>
          <a:r>
            <a:rPr lang="en-US" sz="2800" dirty="0"/>
            <a:t>Benefit Advisory Council Update - </a:t>
          </a:r>
          <a:r>
            <a:rPr lang="en-US" sz="2800" i="1" dirty="0"/>
            <a:t>Olivia</a:t>
          </a:r>
          <a:endParaRPr lang="en-US" sz="2800" dirty="0"/>
        </a:p>
      </dgm:t>
    </dgm:pt>
    <dgm:pt modelId="{0FC57E23-D313-44ED-9E60-1D469AF0E4C6}" type="parTrans" cxnId="{D22DAB98-AB86-4408-AE5A-4F669C951068}">
      <dgm:prSet/>
      <dgm:spPr/>
      <dgm:t>
        <a:bodyPr/>
        <a:lstStyle/>
        <a:p>
          <a:endParaRPr lang="en-US"/>
        </a:p>
      </dgm:t>
    </dgm:pt>
    <dgm:pt modelId="{B16EA426-10AC-478C-B8AA-F5B4C659D50C}" type="sibTrans" cxnId="{D22DAB98-AB86-4408-AE5A-4F669C951068}">
      <dgm:prSet/>
      <dgm:spPr/>
      <dgm:t>
        <a:bodyPr/>
        <a:lstStyle/>
        <a:p>
          <a:endParaRPr lang="en-US"/>
        </a:p>
      </dgm:t>
    </dgm:pt>
    <dgm:pt modelId="{88354758-1951-4CB8-9324-371D64DC99FF}" type="pres">
      <dgm:prSet presAssocID="{C3305E8D-4A45-4068-956E-B518BEE3D5B3}" presName="root" presStyleCnt="0">
        <dgm:presLayoutVars>
          <dgm:dir/>
          <dgm:resizeHandles val="exact"/>
        </dgm:presLayoutVars>
      </dgm:prSet>
      <dgm:spPr/>
    </dgm:pt>
    <dgm:pt modelId="{70926A4F-3CC9-4727-859C-0C940C6DDDEC}" type="pres">
      <dgm:prSet presAssocID="{FAAEB879-3C29-4E32-8E0E-E425794D5AF9}" presName="compNode" presStyleCnt="0"/>
      <dgm:spPr/>
    </dgm:pt>
    <dgm:pt modelId="{EF9EE835-8F03-4329-A77D-3BD84A0F3A12}" type="pres">
      <dgm:prSet presAssocID="{FAAEB879-3C29-4E32-8E0E-E425794D5AF9}" presName="bgRect" presStyleLbl="bgShp" presStyleIdx="0" presStyleCnt="6"/>
      <dgm:spPr/>
    </dgm:pt>
    <dgm:pt modelId="{6AE1B981-4D42-45FF-AE91-08037EB4F7BE}" type="pres">
      <dgm:prSet presAssocID="{FAAEB879-3C29-4E32-8E0E-E425794D5AF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13774876-0B41-4746-A62D-19F171253F34}" type="pres">
      <dgm:prSet presAssocID="{FAAEB879-3C29-4E32-8E0E-E425794D5AF9}" presName="spaceRect" presStyleCnt="0"/>
      <dgm:spPr/>
    </dgm:pt>
    <dgm:pt modelId="{E3D58454-B90B-4176-8BD1-20CC528E4E60}" type="pres">
      <dgm:prSet presAssocID="{FAAEB879-3C29-4E32-8E0E-E425794D5AF9}" presName="parTx" presStyleLbl="revTx" presStyleIdx="0" presStyleCnt="6">
        <dgm:presLayoutVars>
          <dgm:chMax val="0"/>
          <dgm:chPref val="0"/>
        </dgm:presLayoutVars>
      </dgm:prSet>
      <dgm:spPr/>
    </dgm:pt>
    <dgm:pt modelId="{25F190A4-75B4-474A-8981-A62DAF8FF770}" type="pres">
      <dgm:prSet presAssocID="{AECF1340-FB6C-4F91-B858-B1AD51249558}" presName="sibTrans" presStyleCnt="0"/>
      <dgm:spPr/>
    </dgm:pt>
    <dgm:pt modelId="{B5F728D8-CE50-45E3-BC35-2C376FF35892}" type="pres">
      <dgm:prSet presAssocID="{3D66EA54-5AA2-4699-93E9-3EA6289536FF}" presName="compNode" presStyleCnt="0"/>
      <dgm:spPr/>
    </dgm:pt>
    <dgm:pt modelId="{EE8C4989-D5D4-4198-B92D-3125865E388F}" type="pres">
      <dgm:prSet presAssocID="{3D66EA54-5AA2-4699-93E9-3EA6289536FF}" presName="bgRect" presStyleLbl="bgShp" presStyleIdx="1" presStyleCnt="6"/>
      <dgm:spPr/>
    </dgm:pt>
    <dgm:pt modelId="{DE9EDD2B-5279-426C-B07D-AA6A37D800ED}" type="pres">
      <dgm:prSet presAssocID="{3D66EA54-5AA2-4699-93E9-3EA6289536FF}"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brainstorm with solid fill"/>
        </a:ext>
      </dgm:extLst>
    </dgm:pt>
    <dgm:pt modelId="{8398486C-5C13-4264-B769-A191C90EBBF2}" type="pres">
      <dgm:prSet presAssocID="{3D66EA54-5AA2-4699-93E9-3EA6289536FF}" presName="spaceRect" presStyleCnt="0"/>
      <dgm:spPr/>
    </dgm:pt>
    <dgm:pt modelId="{6F91C005-A667-4201-A793-F8A565B0D589}" type="pres">
      <dgm:prSet presAssocID="{3D66EA54-5AA2-4699-93E9-3EA6289536FF}" presName="parTx" presStyleLbl="revTx" presStyleIdx="1" presStyleCnt="6">
        <dgm:presLayoutVars>
          <dgm:chMax val="0"/>
          <dgm:chPref val="0"/>
        </dgm:presLayoutVars>
      </dgm:prSet>
      <dgm:spPr/>
    </dgm:pt>
    <dgm:pt modelId="{E5CB1999-C76B-490A-9D61-B6FE14DC9A3C}" type="pres">
      <dgm:prSet presAssocID="{B16EA426-10AC-478C-B8AA-F5B4C659D50C}" presName="sibTrans" presStyleCnt="0"/>
      <dgm:spPr/>
    </dgm:pt>
    <dgm:pt modelId="{5C955819-A378-49FD-9897-B5A4F5F4AEC2}" type="pres">
      <dgm:prSet presAssocID="{C6951379-7AC6-450B-B8D0-EBFA611B4A40}" presName="compNode" presStyleCnt="0"/>
      <dgm:spPr/>
    </dgm:pt>
    <dgm:pt modelId="{1446FAFE-B0D6-4D60-8AFA-F83B757752BA}" type="pres">
      <dgm:prSet presAssocID="{C6951379-7AC6-450B-B8D0-EBFA611B4A40}" presName="bgRect" presStyleLbl="bgShp" presStyleIdx="2" presStyleCnt="6"/>
      <dgm:spPr/>
    </dgm:pt>
    <dgm:pt modelId="{F1075D51-F925-4216-806D-1BC14DA42B6E}" type="pres">
      <dgm:prSet presAssocID="{C6951379-7AC6-450B-B8D0-EBFA611B4A40}"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r chart with solid fill"/>
        </a:ext>
      </dgm:extLst>
    </dgm:pt>
    <dgm:pt modelId="{74B1126C-F00D-44B8-BD69-C29FF48AA254}" type="pres">
      <dgm:prSet presAssocID="{C6951379-7AC6-450B-B8D0-EBFA611B4A40}" presName="spaceRect" presStyleCnt="0"/>
      <dgm:spPr/>
    </dgm:pt>
    <dgm:pt modelId="{B05E0CBB-03DD-4F99-A14F-70172980D534}" type="pres">
      <dgm:prSet presAssocID="{C6951379-7AC6-450B-B8D0-EBFA611B4A40}" presName="parTx" presStyleLbl="revTx" presStyleIdx="2" presStyleCnt="6">
        <dgm:presLayoutVars>
          <dgm:chMax val="0"/>
          <dgm:chPref val="0"/>
        </dgm:presLayoutVars>
      </dgm:prSet>
      <dgm:spPr/>
    </dgm:pt>
    <dgm:pt modelId="{356925F9-CC81-4159-B3EE-752FE2E0FA9E}" type="pres">
      <dgm:prSet presAssocID="{8FF8125A-5355-430A-8A62-B498E03CF434}" presName="sibTrans" presStyleCnt="0"/>
      <dgm:spPr/>
    </dgm:pt>
    <dgm:pt modelId="{374B5C10-6B69-4807-91BC-9B966E3CEC8B}" type="pres">
      <dgm:prSet presAssocID="{99BE9C42-5814-44F4-A7F1-B1E1F7A314F1}" presName="compNode" presStyleCnt="0"/>
      <dgm:spPr/>
    </dgm:pt>
    <dgm:pt modelId="{62E5CDF2-71A0-4754-9D57-1CFCBF542B0D}" type="pres">
      <dgm:prSet presAssocID="{99BE9C42-5814-44F4-A7F1-B1E1F7A314F1}" presName="bgRect" presStyleLbl="bgShp" presStyleIdx="3" presStyleCnt="6"/>
      <dgm:spPr/>
    </dgm:pt>
    <dgm:pt modelId="{7E7E2456-CF79-4BED-BB1A-4A595BEDED3F}" type="pres">
      <dgm:prSet presAssocID="{99BE9C42-5814-44F4-A7F1-B1E1F7A314F1}"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llar with solid fill"/>
        </a:ext>
      </dgm:extLst>
    </dgm:pt>
    <dgm:pt modelId="{D5D60143-194F-4227-95EE-323C297A8DF6}" type="pres">
      <dgm:prSet presAssocID="{99BE9C42-5814-44F4-A7F1-B1E1F7A314F1}" presName="spaceRect" presStyleCnt="0"/>
      <dgm:spPr/>
    </dgm:pt>
    <dgm:pt modelId="{785B699B-64CB-4315-AFA5-19FB9363C897}" type="pres">
      <dgm:prSet presAssocID="{99BE9C42-5814-44F4-A7F1-B1E1F7A314F1}" presName="parTx" presStyleLbl="revTx" presStyleIdx="3" presStyleCnt="6">
        <dgm:presLayoutVars>
          <dgm:chMax val="0"/>
          <dgm:chPref val="0"/>
        </dgm:presLayoutVars>
      </dgm:prSet>
      <dgm:spPr/>
    </dgm:pt>
    <dgm:pt modelId="{F2CD085E-358E-46E2-AF23-F2E5C844A89F}" type="pres">
      <dgm:prSet presAssocID="{8EC4B272-5F7A-4FF1-A526-724BDD6CAF73}" presName="sibTrans" presStyleCnt="0"/>
      <dgm:spPr/>
    </dgm:pt>
    <dgm:pt modelId="{D0BCA3BB-3CE7-482C-86F0-0CCA4FE60A3C}" type="pres">
      <dgm:prSet presAssocID="{B327FE05-3376-48B9-8DFE-674A031D4B70}" presName="compNode" presStyleCnt="0"/>
      <dgm:spPr/>
    </dgm:pt>
    <dgm:pt modelId="{62EBDC7C-629D-453F-8633-CC6E265A8168}" type="pres">
      <dgm:prSet presAssocID="{B327FE05-3376-48B9-8DFE-674A031D4B70}" presName="bgRect" presStyleLbl="bgShp" presStyleIdx="4" presStyleCnt="6"/>
      <dgm:spPr/>
    </dgm:pt>
    <dgm:pt modelId="{025F1EB0-949C-40D1-B552-F90EBFFF4147}" type="pres">
      <dgm:prSet presAssocID="{B327FE05-3376-48B9-8DFE-674A031D4B70}"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aily calendar with solid fill"/>
        </a:ext>
      </dgm:extLst>
    </dgm:pt>
    <dgm:pt modelId="{05F1548B-ABBD-4244-96FB-BFAEEF4DCD79}" type="pres">
      <dgm:prSet presAssocID="{B327FE05-3376-48B9-8DFE-674A031D4B70}" presName="spaceRect" presStyleCnt="0"/>
      <dgm:spPr/>
    </dgm:pt>
    <dgm:pt modelId="{CB66E767-B211-40C6-BC01-54512DEB4BB0}" type="pres">
      <dgm:prSet presAssocID="{B327FE05-3376-48B9-8DFE-674A031D4B70}" presName="parTx" presStyleLbl="revTx" presStyleIdx="4" presStyleCnt="6">
        <dgm:presLayoutVars>
          <dgm:chMax val="0"/>
          <dgm:chPref val="0"/>
        </dgm:presLayoutVars>
      </dgm:prSet>
      <dgm:spPr/>
    </dgm:pt>
    <dgm:pt modelId="{6A05E1EC-D817-4421-A876-B3E9B2CBB910}" type="pres">
      <dgm:prSet presAssocID="{1093991B-4A91-48B8-80E0-8CF83EE5494C}" presName="sibTrans" presStyleCnt="0"/>
      <dgm:spPr/>
    </dgm:pt>
    <dgm:pt modelId="{D28F32F9-43E9-402E-9800-EAECA5126923}" type="pres">
      <dgm:prSet presAssocID="{C1AD37BC-9C2A-4F72-912B-A25AB490D8B6}" presName="compNode" presStyleCnt="0"/>
      <dgm:spPr/>
    </dgm:pt>
    <dgm:pt modelId="{8C11DC2F-A215-436E-8F94-0B1D7DD0B30F}" type="pres">
      <dgm:prSet presAssocID="{C1AD37BC-9C2A-4F72-912B-A25AB490D8B6}" presName="bgRect" presStyleLbl="bgShp" presStyleIdx="5" presStyleCnt="6"/>
      <dgm:spPr/>
    </dgm:pt>
    <dgm:pt modelId="{056AAF81-87A2-4AE3-BB6C-6B8FAAEC5C4C}" type="pres">
      <dgm:prSet presAssocID="{C1AD37BC-9C2A-4F72-912B-A25AB490D8B6}"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24B9F4F1-D2E5-4359-86F3-A7F5C9A338B2}" type="pres">
      <dgm:prSet presAssocID="{C1AD37BC-9C2A-4F72-912B-A25AB490D8B6}" presName="spaceRect" presStyleCnt="0"/>
      <dgm:spPr/>
    </dgm:pt>
    <dgm:pt modelId="{C452A81A-A44E-4457-81E0-59B25F6817B6}" type="pres">
      <dgm:prSet presAssocID="{C1AD37BC-9C2A-4F72-912B-A25AB490D8B6}" presName="parTx" presStyleLbl="revTx" presStyleIdx="5" presStyleCnt="6">
        <dgm:presLayoutVars>
          <dgm:chMax val="0"/>
          <dgm:chPref val="0"/>
        </dgm:presLayoutVars>
      </dgm:prSet>
      <dgm:spPr/>
    </dgm:pt>
  </dgm:ptLst>
  <dgm:cxnLst>
    <dgm:cxn modelId="{718F4C12-9B66-4667-B5A7-F28C8767668A}" type="presOf" srcId="{C1AD37BC-9C2A-4F72-912B-A25AB490D8B6}" destId="{C452A81A-A44E-4457-81E0-59B25F6817B6}" srcOrd="0" destOrd="0" presId="urn:microsoft.com/office/officeart/2018/2/layout/IconVerticalSolidList"/>
    <dgm:cxn modelId="{6DAE9B22-4FD2-4B5E-A2A3-3A480413C409}" srcId="{C3305E8D-4A45-4068-956E-B518BEE3D5B3}" destId="{C6951379-7AC6-450B-B8D0-EBFA611B4A40}" srcOrd="2" destOrd="0" parTransId="{749B8D55-8F95-45D9-A81F-3821839D7A1F}" sibTransId="{8FF8125A-5355-430A-8A62-B498E03CF434}"/>
    <dgm:cxn modelId="{59A1A44A-08ED-40AE-B67F-B54922E7A27E}" srcId="{C3305E8D-4A45-4068-956E-B518BEE3D5B3}" destId="{FAAEB879-3C29-4E32-8E0E-E425794D5AF9}" srcOrd="0" destOrd="0" parTransId="{7BD6F683-9DC5-4C12-BDD0-6463D87D804A}" sibTransId="{AECF1340-FB6C-4F91-B858-B1AD51249558}"/>
    <dgm:cxn modelId="{10CE3479-A393-4B6B-B217-4DBD23D71F65}" type="presOf" srcId="{C6951379-7AC6-450B-B8D0-EBFA611B4A40}" destId="{B05E0CBB-03DD-4F99-A14F-70172980D534}" srcOrd="0" destOrd="0" presId="urn:microsoft.com/office/officeart/2018/2/layout/IconVerticalSolidList"/>
    <dgm:cxn modelId="{2033CB80-CAC3-41FA-AC00-E60F94499ABC}" srcId="{C3305E8D-4A45-4068-956E-B518BEE3D5B3}" destId="{B327FE05-3376-48B9-8DFE-674A031D4B70}" srcOrd="4" destOrd="0" parTransId="{4A1C4F7E-72E3-4BFA-97A7-A82C3AA2D5C6}" sibTransId="{1093991B-4A91-48B8-80E0-8CF83EE5494C}"/>
    <dgm:cxn modelId="{D22DAB98-AB86-4408-AE5A-4F669C951068}" srcId="{C3305E8D-4A45-4068-956E-B518BEE3D5B3}" destId="{3D66EA54-5AA2-4699-93E9-3EA6289536FF}" srcOrd="1" destOrd="0" parTransId="{0FC57E23-D313-44ED-9E60-1D469AF0E4C6}" sibTransId="{B16EA426-10AC-478C-B8AA-F5B4C659D50C}"/>
    <dgm:cxn modelId="{66472D9B-C26A-425C-9203-1E7727E1176A}" srcId="{C3305E8D-4A45-4068-956E-B518BEE3D5B3}" destId="{C1AD37BC-9C2A-4F72-912B-A25AB490D8B6}" srcOrd="5" destOrd="0" parTransId="{F8BDA141-B6D6-458C-B743-C1195B7A3043}" sibTransId="{33D73E5B-45D4-4ABF-BBD3-2892FF77D422}"/>
    <dgm:cxn modelId="{5248D8A5-01A8-4AD8-9A5C-B391C94A30FB}" type="presOf" srcId="{B327FE05-3376-48B9-8DFE-674A031D4B70}" destId="{CB66E767-B211-40C6-BC01-54512DEB4BB0}" srcOrd="0" destOrd="0" presId="urn:microsoft.com/office/officeart/2018/2/layout/IconVerticalSolidList"/>
    <dgm:cxn modelId="{F77BACC7-B508-4058-B4F3-61C76CF8ADF8}" type="presOf" srcId="{3D66EA54-5AA2-4699-93E9-3EA6289536FF}" destId="{6F91C005-A667-4201-A793-F8A565B0D589}" srcOrd="0" destOrd="0" presId="urn:microsoft.com/office/officeart/2018/2/layout/IconVerticalSolidList"/>
    <dgm:cxn modelId="{01F6EAC8-FFC7-4371-8DC8-962A171130D3}" type="presOf" srcId="{FAAEB879-3C29-4E32-8E0E-E425794D5AF9}" destId="{E3D58454-B90B-4176-8BD1-20CC528E4E60}" srcOrd="0" destOrd="0" presId="urn:microsoft.com/office/officeart/2018/2/layout/IconVerticalSolidList"/>
    <dgm:cxn modelId="{CF02FFD9-BD30-4CFA-8A39-D69E9E077A77}" type="presOf" srcId="{C3305E8D-4A45-4068-956E-B518BEE3D5B3}" destId="{88354758-1951-4CB8-9324-371D64DC99FF}" srcOrd="0" destOrd="0" presId="urn:microsoft.com/office/officeart/2018/2/layout/IconVerticalSolidList"/>
    <dgm:cxn modelId="{4F54FEE4-D91A-4AAB-AD84-5ED3001235FD}" srcId="{C3305E8D-4A45-4068-956E-B518BEE3D5B3}" destId="{99BE9C42-5814-44F4-A7F1-B1E1F7A314F1}" srcOrd="3" destOrd="0" parTransId="{285312CE-FAEC-42E3-93A7-F5B043A57451}" sibTransId="{8EC4B272-5F7A-4FF1-A526-724BDD6CAF73}"/>
    <dgm:cxn modelId="{04F84AFA-A86E-442A-B520-821F74F8D42E}" type="presOf" srcId="{99BE9C42-5814-44F4-A7F1-B1E1F7A314F1}" destId="{785B699B-64CB-4315-AFA5-19FB9363C897}" srcOrd="0" destOrd="0" presId="urn:microsoft.com/office/officeart/2018/2/layout/IconVerticalSolidList"/>
    <dgm:cxn modelId="{6787851D-EA1D-400A-9383-65F77AAE40CE}" type="presParOf" srcId="{88354758-1951-4CB8-9324-371D64DC99FF}" destId="{70926A4F-3CC9-4727-859C-0C940C6DDDEC}" srcOrd="0" destOrd="0" presId="urn:microsoft.com/office/officeart/2018/2/layout/IconVerticalSolidList"/>
    <dgm:cxn modelId="{C5302BC4-0485-400D-87FF-D50C842BEB25}" type="presParOf" srcId="{70926A4F-3CC9-4727-859C-0C940C6DDDEC}" destId="{EF9EE835-8F03-4329-A77D-3BD84A0F3A12}" srcOrd="0" destOrd="0" presId="urn:microsoft.com/office/officeart/2018/2/layout/IconVerticalSolidList"/>
    <dgm:cxn modelId="{B0E95EA1-88F9-4625-BBEA-3415589B3672}" type="presParOf" srcId="{70926A4F-3CC9-4727-859C-0C940C6DDDEC}" destId="{6AE1B981-4D42-45FF-AE91-08037EB4F7BE}" srcOrd="1" destOrd="0" presId="urn:microsoft.com/office/officeart/2018/2/layout/IconVerticalSolidList"/>
    <dgm:cxn modelId="{1047A42C-DBDF-447D-BCED-C0EE97741931}" type="presParOf" srcId="{70926A4F-3CC9-4727-859C-0C940C6DDDEC}" destId="{13774876-0B41-4746-A62D-19F171253F34}" srcOrd="2" destOrd="0" presId="urn:microsoft.com/office/officeart/2018/2/layout/IconVerticalSolidList"/>
    <dgm:cxn modelId="{AB027A37-13D0-4DCD-9B47-A40C174641AA}" type="presParOf" srcId="{70926A4F-3CC9-4727-859C-0C940C6DDDEC}" destId="{E3D58454-B90B-4176-8BD1-20CC528E4E60}" srcOrd="3" destOrd="0" presId="urn:microsoft.com/office/officeart/2018/2/layout/IconVerticalSolidList"/>
    <dgm:cxn modelId="{33B44C39-7749-4B17-840A-0F86BBF7913D}" type="presParOf" srcId="{88354758-1951-4CB8-9324-371D64DC99FF}" destId="{25F190A4-75B4-474A-8981-A62DAF8FF770}" srcOrd="1" destOrd="0" presId="urn:microsoft.com/office/officeart/2018/2/layout/IconVerticalSolidList"/>
    <dgm:cxn modelId="{E8A19EBE-B4B6-4F7B-A2FC-D67FF047CCA2}" type="presParOf" srcId="{88354758-1951-4CB8-9324-371D64DC99FF}" destId="{B5F728D8-CE50-45E3-BC35-2C376FF35892}" srcOrd="2" destOrd="0" presId="urn:microsoft.com/office/officeart/2018/2/layout/IconVerticalSolidList"/>
    <dgm:cxn modelId="{201044F2-2647-4002-883D-7903D6E445CA}" type="presParOf" srcId="{B5F728D8-CE50-45E3-BC35-2C376FF35892}" destId="{EE8C4989-D5D4-4198-B92D-3125865E388F}" srcOrd="0" destOrd="0" presId="urn:microsoft.com/office/officeart/2018/2/layout/IconVerticalSolidList"/>
    <dgm:cxn modelId="{AA4F291D-A86F-423C-8E47-F16A5F9369F9}" type="presParOf" srcId="{B5F728D8-CE50-45E3-BC35-2C376FF35892}" destId="{DE9EDD2B-5279-426C-B07D-AA6A37D800ED}" srcOrd="1" destOrd="0" presId="urn:microsoft.com/office/officeart/2018/2/layout/IconVerticalSolidList"/>
    <dgm:cxn modelId="{DF8B6FA9-1F9D-47BA-93E3-CDC1566ADCF2}" type="presParOf" srcId="{B5F728D8-CE50-45E3-BC35-2C376FF35892}" destId="{8398486C-5C13-4264-B769-A191C90EBBF2}" srcOrd="2" destOrd="0" presId="urn:microsoft.com/office/officeart/2018/2/layout/IconVerticalSolidList"/>
    <dgm:cxn modelId="{22C7974F-A7E2-4A4B-9D90-CA67A31C4C99}" type="presParOf" srcId="{B5F728D8-CE50-45E3-BC35-2C376FF35892}" destId="{6F91C005-A667-4201-A793-F8A565B0D589}" srcOrd="3" destOrd="0" presId="urn:microsoft.com/office/officeart/2018/2/layout/IconVerticalSolidList"/>
    <dgm:cxn modelId="{8884C888-2359-460B-B934-54B9AF899E44}" type="presParOf" srcId="{88354758-1951-4CB8-9324-371D64DC99FF}" destId="{E5CB1999-C76B-490A-9D61-B6FE14DC9A3C}" srcOrd="3" destOrd="0" presId="urn:microsoft.com/office/officeart/2018/2/layout/IconVerticalSolidList"/>
    <dgm:cxn modelId="{B73F14E7-F327-4892-AC8F-67B4B72F3BC5}" type="presParOf" srcId="{88354758-1951-4CB8-9324-371D64DC99FF}" destId="{5C955819-A378-49FD-9897-B5A4F5F4AEC2}" srcOrd="4" destOrd="0" presId="urn:microsoft.com/office/officeart/2018/2/layout/IconVerticalSolidList"/>
    <dgm:cxn modelId="{BF2B995F-1466-4E5E-9A07-DADC778392B1}" type="presParOf" srcId="{5C955819-A378-49FD-9897-B5A4F5F4AEC2}" destId="{1446FAFE-B0D6-4D60-8AFA-F83B757752BA}" srcOrd="0" destOrd="0" presId="urn:microsoft.com/office/officeart/2018/2/layout/IconVerticalSolidList"/>
    <dgm:cxn modelId="{E288FC7F-BD44-43D1-AE6E-D00494CF4D28}" type="presParOf" srcId="{5C955819-A378-49FD-9897-B5A4F5F4AEC2}" destId="{F1075D51-F925-4216-806D-1BC14DA42B6E}" srcOrd="1" destOrd="0" presId="urn:microsoft.com/office/officeart/2018/2/layout/IconVerticalSolidList"/>
    <dgm:cxn modelId="{0CCA04B0-5D45-4459-A99D-761A51E6BDE7}" type="presParOf" srcId="{5C955819-A378-49FD-9897-B5A4F5F4AEC2}" destId="{74B1126C-F00D-44B8-BD69-C29FF48AA254}" srcOrd="2" destOrd="0" presId="urn:microsoft.com/office/officeart/2018/2/layout/IconVerticalSolidList"/>
    <dgm:cxn modelId="{EE018777-2646-4CFE-9815-9768773CD2F5}" type="presParOf" srcId="{5C955819-A378-49FD-9897-B5A4F5F4AEC2}" destId="{B05E0CBB-03DD-4F99-A14F-70172980D534}" srcOrd="3" destOrd="0" presId="urn:microsoft.com/office/officeart/2018/2/layout/IconVerticalSolidList"/>
    <dgm:cxn modelId="{7A085486-20E7-4965-8491-C77D50A9A630}" type="presParOf" srcId="{88354758-1951-4CB8-9324-371D64DC99FF}" destId="{356925F9-CC81-4159-B3EE-752FE2E0FA9E}" srcOrd="5" destOrd="0" presId="urn:microsoft.com/office/officeart/2018/2/layout/IconVerticalSolidList"/>
    <dgm:cxn modelId="{7BAC13E8-3693-4200-A58B-89A7EAC42F4A}" type="presParOf" srcId="{88354758-1951-4CB8-9324-371D64DC99FF}" destId="{374B5C10-6B69-4807-91BC-9B966E3CEC8B}" srcOrd="6" destOrd="0" presId="urn:microsoft.com/office/officeart/2018/2/layout/IconVerticalSolidList"/>
    <dgm:cxn modelId="{64919749-7E0E-41D7-B239-B910F0BBEE65}" type="presParOf" srcId="{374B5C10-6B69-4807-91BC-9B966E3CEC8B}" destId="{62E5CDF2-71A0-4754-9D57-1CFCBF542B0D}" srcOrd="0" destOrd="0" presId="urn:microsoft.com/office/officeart/2018/2/layout/IconVerticalSolidList"/>
    <dgm:cxn modelId="{A93F548A-6BC0-4F81-9724-02CA6D9C9B09}" type="presParOf" srcId="{374B5C10-6B69-4807-91BC-9B966E3CEC8B}" destId="{7E7E2456-CF79-4BED-BB1A-4A595BEDED3F}" srcOrd="1" destOrd="0" presId="urn:microsoft.com/office/officeart/2018/2/layout/IconVerticalSolidList"/>
    <dgm:cxn modelId="{3A8818BC-CFAE-41C3-9011-9F7EF7F98D86}" type="presParOf" srcId="{374B5C10-6B69-4807-91BC-9B966E3CEC8B}" destId="{D5D60143-194F-4227-95EE-323C297A8DF6}" srcOrd="2" destOrd="0" presId="urn:microsoft.com/office/officeart/2018/2/layout/IconVerticalSolidList"/>
    <dgm:cxn modelId="{A2C6FA21-4FD1-4973-BA70-3D4828AFFFEA}" type="presParOf" srcId="{374B5C10-6B69-4807-91BC-9B966E3CEC8B}" destId="{785B699B-64CB-4315-AFA5-19FB9363C897}" srcOrd="3" destOrd="0" presId="urn:microsoft.com/office/officeart/2018/2/layout/IconVerticalSolidList"/>
    <dgm:cxn modelId="{A9192EB4-EB17-47E1-B46D-F844971AA935}" type="presParOf" srcId="{88354758-1951-4CB8-9324-371D64DC99FF}" destId="{F2CD085E-358E-46E2-AF23-F2E5C844A89F}" srcOrd="7" destOrd="0" presId="urn:microsoft.com/office/officeart/2018/2/layout/IconVerticalSolidList"/>
    <dgm:cxn modelId="{87E7D04F-5AC3-45D3-92FC-E42D634249E8}" type="presParOf" srcId="{88354758-1951-4CB8-9324-371D64DC99FF}" destId="{D0BCA3BB-3CE7-482C-86F0-0CCA4FE60A3C}" srcOrd="8" destOrd="0" presId="urn:microsoft.com/office/officeart/2018/2/layout/IconVerticalSolidList"/>
    <dgm:cxn modelId="{9337734D-5216-4B3F-9957-D28185F76080}" type="presParOf" srcId="{D0BCA3BB-3CE7-482C-86F0-0CCA4FE60A3C}" destId="{62EBDC7C-629D-453F-8633-CC6E265A8168}" srcOrd="0" destOrd="0" presId="urn:microsoft.com/office/officeart/2018/2/layout/IconVerticalSolidList"/>
    <dgm:cxn modelId="{3F85204B-EB40-45B2-8627-9A0AFBDF324B}" type="presParOf" srcId="{D0BCA3BB-3CE7-482C-86F0-0CCA4FE60A3C}" destId="{025F1EB0-949C-40D1-B552-F90EBFFF4147}" srcOrd="1" destOrd="0" presId="urn:microsoft.com/office/officeart/2018/2/layout/IconVerticalSolidList"/>
    <dgm:cxn modelId="{FF138573-20CD-4CE1-B412-1E13AD942371}" type="presParOf" srcId="{D0BCA3BB-3CE7-482C-86F0-0CCA4FE60A3C}" destId="{05F1548B-ABBD-4244-96FB-BFAEEF4DCD79}" srcOrd="2" destOrd="0" presId="urn:microsoft.com/office/officeart/2018/2/layout/IconVerticalSolidList"/>
    <dgm:cxn modelId="{95FB676F-C01D-4BBB-B470-9823E0E5E688}" type="presParOf" srcId="{D0BCA3BB-3CE7-482C-86F0-0CCA4FE60A3C}" destId="{CB66E767-B211-40C6-BC01-54512DEB4BB0}" srcOrd="3" destOrd="0" presId="urn:microsoft.com/office/officeart/2018/2/layout/IconVerticalSolidList"/>
    <dgm:cxn modelId="{EEC732A9-AB79-4771-8DB1-FE189E8F3E58}" type="presParOf" srcId="{88354758-1951-4CB8-9324-371D64DC99FF}" destId="{6A05E1EC-D817-4421-A876-B3E9B2CBB910}" srcOrd="9" destOrd="0" presId="urn:microsoft.com/office/officeart/2018/2/layout/IconVerticalSolidList"/>
    <dgm:cxn modelId="{C8D1E9A4-9433-43A2-B4E2-4DDEE363D12C}" type="presParOf" srcId="{88354758-1951-4CB8-9324-371D64DC99FF}" destId="{D28F32F9-43E9-402E-9800-EAECA5126923}" srcOrd="10" destOrd="0" presId="urn:microsoft.com/office/officeart/2018/2/layout/IconVerticalSolidList"/>
    <dgm:cxn modelId="{A1FFE8FB-241C-464B-9359-C60BB7DBB0DA}" type="presParOf" srcId="{D28F32F9-43E9-402E-9800-EAECA5126923}" destId="{8C11DC2F-A215-436E-8F94-0B1D7DD0B30F}" srcOrd="0" destOrd="0" presId="urn:microsoft.com/office/officeart/2018/2/layout/IconVerticalSolidList"/>
    <dgm:cxn modelId="{2237408A-9C7E-4347-9EAE-430310472E7C}" type="presParOf" srcId="{D28F32F9-43E9-402E-9800-EAECA5126923}" destId="{056AAF81-87A2-4AE3-BB6C-6B8FAAEC5C4C}" srcOrd="1" destOrd="0" presId="urn:microsoft.com/office/officeart/2018/2/layout/IconVerticalSolidList"/>
    <dgm:cxn modelId="{D30E7B69-4981-4864-BBB2-2810C010853B}" type="presParOf" srcId="{D28F32F9-43E9-402E-9800-EAECA5126923}" destId="{24B9F4F1-D2E5-4359-86F3-A7F5C9A338B2}" srcOrd="2" destOrd="0" presId="urn:microsoft.com/office/officeart/2018/2/layout/IconVerticalSolidList"/>
    <dgm:cxn modelId="{EF03EFF0-7FC0-4BA1-A342-9CF55747C187}" type="presParOf" srcId="{D28F32F9-43E9-402E-9800-EAECA5126923}" destId="{C452A81A-A44E-4457-81E0-59B25F6817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4B853-D3F5-4F82-99B6-B2C49C1CADC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3CA9AE2-654A-4D1F-9888-211595A27287}">
      <dgm:prSet/>
      <dgm:spPr/>
      <dgm:t>
        <a:bodyPr/>
        <a:lstStyle/>
        <a:p>
          <a:pPr>
            <a:lnSpc>
              <a:spcPct val="100000"/>
            </a:lnSpc>
          </a:pPr>
          <a:r>
            <a:rPr lang="en-US" dirty="0"/>
            <a:t>Government shutdown ended on November 15</a:t>
          </a:r>
          <a:r>
            <a:rPr lang="en-US" baseline="30000" dirty="0"/>
            <a:t>th</a:t>
          </a:r>
          <a:r>
            <a:rPr lang="en-US" dirty="0"/>
            <a:t> without </a:t>
          </a:r>
          <a:r>
            <a:rPr lang="en-US" dirty="0" err="1"/>
            <a:t>eAPTC</a:t>
          </a:r>
          <a:r>
            <a:rPr lang="en-US" dirty="0"/>
            <a:t> extension</a:t>
          </a:r>
        </a:p>
      </dgm:t>
    </dgm:pt>
    <dgm:pt modelId="{DD2A6ED6-6AE9-4768-B866-18F6DF04A773}" type="parTrans" cxnId="{CF22F6E1-2CA5-4DD4-B6EC-E5B98DE864B6}">
      <dgm:prSet/>
      <dgm:spPr/>
      <dgm:t>
        <a:bodyPr/>
        <a:lstStyle/>
        <a:p>
          <a:endParaRPr lang="en-US"/>
        </a:p>
      </dgm:t>
    </dgm:pt>
    <dgm:pt modelId="{8357F6C8-8694-45A3-8FA9-9AD2E430EE5B}" type="sibTrans" cxnId="{CF22F6E1-2CA5-4DD4-B6EC-E5B98DE864B6}">
      <dgm:prSet/>
      <dgm:spPr/>
      <dgm:t>
        <a:bodyPr/>
        <a:lstStyle/>
        <a:p>
          <a:endParaRPr lang="en-US"/>
        </a:p>
      </dgm:t>
    </dgm:pt>
    <dgm:pt modelId="{890B5B9E-8EB1-4E0B-B53A-B982EACA6390}">
      <dgm:prSet/>
      <dgm:spPr/>
      <dgm:t>
        <a:bodyPr/>
        <a:lstStyle/>
        <a:p>
          <a:pPr>
            <a:lnSpc>
              <a:spcPct val="100000"/>
            </a:lnSpc>
          </a:pPr>
          <a:r>
            <a:rPr lang="en-US" dirty="0"/>
            <a:t>Senate proposals to extend </a:t>
          </a:r>
          <a:r>
            <a:rPr lang="en-US" dirty="0" err="1"/>
            <a:t>eAPTC</a:t>
          </a:r>
          <a:r>
            <a:rPr lang="en-US" dirty="0"/>
            <a:t> for 3 years failed to cross 60 vote threshold</a:t>
          </a:r>
        </a:p>
      </dgm:t>
    </dgm:pt>
    <dgm:pt modelId="{26E4DD0C-8309-4AE8-8256-23D1A160F4B1}" type="parTrans" cxnId="{A1239C3B-AD2C-4D26-995B-27EE1C4124F3}">
      <dgm:prSet/>
      <dgm:spPr/>
      <dgm:t>
        <a:bodyPr/>
        <a:lstStyle/>
        <a:p>
          <a:endParaRPr lang="en-US"/>
        </a:p>
      </dgm:t>
    </dgm:pt>
    <dgm:pt modelId="{3B5CDEBB-394D-47F5-936B-D0C5F5C2C319}" type="sibTrans" cxnId="{A1239C3B-AD2C-4D26-995B-27EE1C4124F3}">
      <dgm:prSet/>
      <dgm:spPr/>
      <dgm:t>
        <a:bodyPr/>
        <a:lstStyle/>
        <a:p>
          <a:endParaRPr lang="en-US"/>
        </a:p>
      </dgm:t>
    </dgm:pt>
    <dgm:pt modelId="{351BC9C6-507D-49D5-96A6-04DA43FB8C85}">
      <dgm:prSet/>
      <dgm:spPr/>
      <dgm:t>
        <a:bodyPr/>
        <a:lstStyle/>
        <a:p>
          <a:pPr>
            <a:lnSpc>
              <a:spcPct val="100000"/>
            </a:lnSpc>
          </a:pPr>
          <a:r>
            <a:rPr lang="en-US" dirty="0"/>
            <a:t>Other proposals include direct payments to consumers, HSA contributions, and more</a:t>
          </a:r>
        </a:p>
      </dgm:t>
    </dgm:pt>
    <dgm:pt modelId="{0A04D2A5-A3AD-43D2-BB57-B4CA5A693C4D}" type="parTrans" cxnId="{1702AA86-6518-46EE-A9EB-7156BDD93E17}">
      <dgm:prSet/>
      <dgm:spPr/>
      <dgm:t>
        <a:bodyPr/>
        <a:lstStyle/>
        <a:p>
          <a:endParaRPr lang="en-US"/>
        </a:p>
      </dgm:t>
    </dgm:pt>
    <dgm:pt modelId="{FF281B8D-6C69-4B27-80CB-C481B1295E19}" type="sibTrans" cxnId="{1702AA86-6518-46EE-A9EB-7156BDD93E17}">
      <dgm:prSet/>
      <dgm:spPr/>
      <dgm:t>
        <a:bodyPr/>
        <a:lstStyle/>
        <a:p>
          <a:endParaRPr lang="en-US"/>
        </a:p>
      </dgm:t>
    </dgm:pt>
    <dgm:pt modelId="{B2E6B1DB-E4F5-4863-9BC3-3962682B264E}">
      <dgm:prSet/>
      <dgm:spPr/>
      <dgm:t>
        <a:bodyPr/>
        <a:lstStyle/>
        <a:p>
          <a:pPr>
            <a:lnSpc>
              <a:spcPct val="100000"/>
            </a:lnSpc>
          </a:pPr>
          <a:r>
            <a:rPr lang="en-US" dirty="0"/>
            <a:t>House passed healthcare legislation yesterday that does not include </a:t>
          </a:r>
          <a:r>
            <a:rPr lang="en-US" dirty="0" err="1"/>
            <a:t>eAPTC</a:t>
          </a:r>
          <a:r>
            <a:rPr lang="en-US" dirty="0"/>
            <a:t> extension – would allow small businesses to offer their own plans, crack down on PBMs, and fund a different kind of subsidy. Unlikely to pass the Senate when they return in 2026</a:t>
          </a:r>
        </a:p>
      </dgm:t>
    </dgm:pt>
    <dgm:pt modelId="{10C01657-2FF4-4D3F-86EE-ECC441165E88}" type="parTrans" cxnId="{1BB6ADB5-5BB4-4FC0-B7A5-EDAE98994D49}">
      <dgm:prSet/>
      <dgm:spPr/>
      <dgm:t>
        <a:bodyPr/>
        <a:lstStyle/>
        <a:p>
          <a:endParaRPr lang="en-US"/>
        </a:p>
      </dgm:t>
    </dgm:pt>
    <dgm:pt modelId="{26015DC8-BF69-419C-A061-3C70A028A24C}" type="sibTrans" cxnId="{1BB6ADB5-5BB4-4FC0-B7A5-EDAE98994D49}">
      <dgm:prSet/>
      <dgm:spPr/>
      <dgm:t>
        <a:bodyPr/>
        <a:lstStyle/>
        <a:p>
          <a:endParaRPr lang="en-US"/>
        </a:p>
      </dgm:t>
    </dgm:pt>
    <dgm:pt modelId="{46FE1FDC-8ADF-4059-890C-4FA57008C8B0}" type="pres">
      <dgm:prSet presAssocID="{59F4B853-D3F5-4F82-99B6-B2C49C1CADC2}" presName="root" presStyleCnt="0">
        <dgm:presLayoutVars>
          <dgm:dir/>
          <dgm:resizeHandles val="exact"/>
        </dgm:presLayoutVars>
      </dgm:prSet>
      <dgm:spPr/>
    </dgm:pt>
    <dgm:pt modelId="{F8692BB9-13A4-4FEF-B6B7-074405EE5F88}" type="pres">
      <dgm:prSet presAssocID="{13CA9AE2-654A-4D1F-9888-211595A27287}" presName="compNode" presStyleCnt="0"/>
      <dgm:spPr/>
    </dgm:pt>
    <dgm:pt modelId="{48982AB2-12D6-4758-8B87-142CDA3B332E}" type="pres">
      <dgm:prSet presAssocID="{13CA9AE2-654A-4D1F-9888-211595A27287}" presName="bgRect" presStyleLbl="bgShp" presStyleIdx="0" presStyleCnt="4"/>
      <dgm:spPr/>
    </dgm:pt>
    <dgm:pt modelId="{F14BF526-692E-4526-9992-8D0EB8A1F37B}" type="pres">
      <dgm:prSet presAssocID="{13CA9AE2-654A-4D1F-9888-211595A2728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B145C9F7-C9D9-4FAF-81D2-90A150285AC1}" type="pres">
      <dgm:prSet presAssocID="{13CA9AE2-654A-4D1F-9888-211595A27287}" presName="spaceRect" presStyleCnt="0"/>
      <dgm:spPr/>
    </dgm:pt>
    <dgm:pt modelId="{AB19FE82-87A2-42F0-93A3-A566C8B16D3E}" type="pres">
      <dgm:prSet presAssocID="{13CA9AE2-654A-4D1F-9888-211595A27287}" presName="parTx" presStyleLbl="revTx" presStyleIdx="0" presStyleCnt="4">
        <dgm:presLayoutVars>
          <dgm:chMax val="0"/>
          <dgm:chPref val="0"/>
        </dgm:presLayoutVars>
      </dgm:prSet>
      <dgm:spPr/>
    </dgm:pt>
    <dgm:pt modelId="{C1AFA263-83A4-4720-92A0-ADDDB004FB71}" type="pres">
      <dgm:prSet presAssocID="{8357F6C8-8694-45A3-8FA9-9AD2E430EE5B}" presName="sibTrans" presStyleCnt="0"/>
      <dgm:spPr/>
    </dgm:pt>
    <dgm:pt modelId="{45948B0B-371E-404F-8CA2-037925B4224A}" type="pres">
      <dgm:prSet presAssocID="{890B5B9E-8EB1-4E0B-B53A-B982EACA6390}" presName="compNode" presStyleCnt="0"/>
      <dgm:spPr/>
    </dgm:pt>
    <dgm:pt modelId="{A37AD48B-CA37-4CBD-92B5-FFCC2497FE53}" type="pres">
      <dgm:prSet presAssocID="{890B5B9E-8EB1-4E0B-B53A-B982EACA6390}" presName="bgRect" presStyleLbl="bgShp" presStyleIdx="1" presStyleCnt="4"/>
      <dgm:spPr/>
    </dgm:pt>
    <dgm:pt modelId="{71DABAEF-6DC0-4972-99AE-F7AC62C19099}" type="pres">
      <dgm:prSet presAssocID="{890B5B9E-8EB1-4E0B-B53A-B982EACA639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humbs Down with solid fill"/>
        </a:ext>
      </dgm:extLst>
    </dgm:pt>
    <dgm:pt modelId="{E159FEA4-AA53-4490-919B-088BBE3977EE}" type="pres">
      <dgm:prSet presAssocID="{890B5B9E-8EB1-4E0B-B53A-B982EACA6390}" presName="spaceRect" presStyleCnt="0"/>
      <dgm:spPr/>
    </dgm:pt>
    <dgm:pt modelId="{4BB4138B-E1FE-48A7-876C-CE7FE4F8D74A}" type="pres">
      <dgm:prSet presAssocID="{890B5B9E-8EB1-4E0B-B53A-B982EACA6390}" presName="parTx" presStyleLbl="revTx" presStyleIdx="1" presStyleCnt="4">
        <dgm:presLayoutVars>
          <dgm:chMax val="0"/>
          <dgm:chPref val="0"/>
        </dgm:presLayoutVars>
      </dgm:prSet>
      <dgm:spPr/>
    </dgm:pt>
    <dgm:pt modelId="{727B4BC5-7BBA-4C0B-A70D-B1317CF440E7}" type="pres">
      <dgm:prSet presAssocID="{3B5CDEBB-394D-47F5-936B-D0C5F5C2C319}" presName="sibTrans" presStyleCnt="0"/>
      <dgm:spPr/>
    </dgm:pt>
    <dgm:pt modelId="{3AC292A0-2F88-4931-8CAF-B0CB9F973532}" type="pres">
      <dgm:prSet presAssocID="{B2E6B1DB-E4F5-4863-9BC3-3962682B264E}" presName="compNode" presStyleCnt="0"/>
      <dgm:spPr/>
    </dgm:pt>
    <dgm:pt modelId="{0E52F79C-3E63-400D-877E-ED6A68D60103}" type="pres">
      <dgm:prSet presAssocID="{B2E6B1DB-E4F5-4863-9BC3-3962682B264E}" presName="bgRect" presStyleLbl="bgShp" presStyleIdx="2" presStyleCnt="4"/>
      <dgm:spPr/>
    </dgm:pt>
    <dgm:pt modelId="{01BB0FD5-0729-4B51-97C8-4AB04B06D10C}" type="pres">
      <dgm:prSet presAssocID="{B2E6B1DB-E4F5-4863-9BC3-3962682B264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dhesive Bandage with solid fill"/>
        </a:ext>
      </dgm:extLst>
    </dgm:pt>
    <dgm:pt modelId="{5F1BF671-3E2E-4473-B602-CAA378F1F2F4}" type="pres">
      <dgm:prSet presAssocID="{B2E6B1DB-E4F5-4863-9BC3-3962682B264E}" presName="spaceRect" presStyleCnt="0"/>
      <dgm:spPr/>
    </dgm:pt>
    <dgm:pt modelId="{33118F2C-3A6F-40AD-B951-C8FA00835202}" type="pres">
      <dgm:prSet presAssocID="{B2E6B1DB-E4F5-4863-9BC3-3962682B264E}" presName="parTx" presStyleLbl="revTx" presStyleIdx="2" presStyleCnt="4">
        <dgm:presLayoutVars>
          <dgm:chMax val="0"/>
          <dgm:chPref val="0"/>
        </dgm:presLayoutVars>
      </dgm:prSet>
      <dgm:spPr/>
    </dgm:pt>
    <dgm:pt modelId="{D25E032C-A813-412D-8D56-3F7AA214584D}" type="pres">
      <dgm:prSet presAssocID="{26015DC8-BF69-419C-A061-3C70A028A24C}" presName="sibTrans" presStyleCnt="0"/>
      <dgm:spPr/>
    </dgm:pt>
    <dgm:pt modelId="{BD1B13F0-C7D1-433E-9C1E-B0BB9BD9CE34}" type="pres">
      <dgm:prSet presAssocID="{351BC9C6-507D-49D5-96A6-04DA43FB8C85}" presName="compNode" presStyleCnt="0"/>
      <dgm:spPr/>
    </dgm:pt>
    <dgm:pt modelId="{A91B1ABA-8E24-4FA1-9105-DE0D801B2FCD}" type="pres">
      <dgm:prSet presAssocID="{351BC9C6-507D-49D5-96A6-04DA43FB8C85}" presName="bgRect" presStyleLbl="bgShp" presStyleIdx="3" presStyleCnt="4"/>
      <dgm:spPr/>
    </dgm:pt>
    <dgm:pt modelId="{BC6A74D4-FF30-4CEB-A8B3-50CDBD214FBD}" type="pres">
      <dgm:prSet presAssocID="{351BC9C6-507D-49D5-96A6-04DA43FB8C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1368C8E3-4A03-471E-B232-F0FD4CD32A92}" type="pres">
      <dgm:prSet presAssocID="{351BC9C6-507D-49D5-96A6-04DA43FB8C85}" presName="spaceRect" presStyleCnt="0"/>
      <dgm:spPr/>
    </dgm:pt>
    <dgm:pt modelId="{19AB76AF-99E4-427B-AF6F-BA82A43512D2}" type="pres">
      <dgm:prSet presAssocID="{351BC9C6-507D-49D5-96A6-04DA43FB8C85}" presName="parTx" presStyleLbl="revTx" presStyleIdx="3" presStyleCnt="4">
        <dgm:presLayoutVars>
          <dgm:chMax val="0"/>
          <dgm:chPref val="0"/>
        </dgm:presLayoutVars>
      </dgm:prSet>
      <dgm:spPr/>
    </dgm:pt>
  </dgm:ptLst>
  <dgm:cxnLst>
    <dgm:cxn modelId="{A1239C3B-AD2C-4D26-995B-27EE1C4124F3}" srcId="{59F4B853-D3F5-4F82-99B6-B2C49C1CADC2}" destId="{890B5B9E-8EB1-4E0B-B53A-B982EACA6390}" srcOrd="1" destOrd="0" parTransId="{26E4DD0C-8309-4AE8-8256-23D1A160F4B1}" sibTransId="{3B5CDEBB-394D-47F5-936B-D0C5F5C2C319}"/>
    <dgm:cxn modelId="{1702AA86-6518-46EE-A9EB-7156BDD93E17}" srcId="{59F4B853-D3F5-4F82-99B6-B2C49C1CADC2}" destId="{351BC9C6-507D-49D5-96A6-04DA43FB8C85}" srcOrd="3" destOrd="0" parTransId="{0A04D2A5-A3AD-43D2-BB57-B4CA5A693C4D}" sibTransId="{FF281B8D-6C69-4B27-80CB-C481B1295E19}"/>
    <dgm:cxn modelId="{99916D88-6F62-43AE-87AB-A9D73D3042FD}" type="presOf" srcId="{59F4B853-D3F5-4F82-99B6-B2C49C1CADC2}" destId="{46FE1FDC-8ADF-4059-890C-4FA57008C8B0}" srcOrd="0" destOrd="0" presId="urn:microsoft.com/office/officeart/2018/2/layout/IconVerticalSolidList"/>
    <dgm:cxn modelId="{80486993-5ED6-448C-A993-C826B9EC5F22}" type="presOf" srcId="{13CA9AE2-654A-4D1F-9888-211595A27287}" destId="{AB19FE82-87A2-42F0-93A3-A566C8B16D3E}" srcOrd="0" destOrd="0" presId="urn:microsoft.com/office/officeart/2018/2/layout/IconVerticalSolidList"/>
    <dgm:cxn modelId="{8E930A95-8A06-46CE-AD3F-3C84934C9E79}" type="presOf" srcId="{B2E6B1DB-E4F5-4863-9BC3-3962682B264E}" destId="{33118F2C-3A6F-40AD-B951-C8FA00835202}" srcOrd="0" destOrd="0" presId="urn:microsoft.com/office/officeart/2018/2/layout/IconVerticalSolidList"/>
    <dgm:cxn modelId="{B112B1B2-6265-4779-AA58-3343FE722685}" type="presOf" srcId="{351BC9C6-507D-49D5-96A6-04DA43FB8C85}" destId="{19AB76AF-99E4-427B-AF6F-BA82A43512D2}" srcOrd="0" destOrd="0" presId="urn:microsoft.com/office/officeart/2018/2/layout/IconVerticalSolidList"/>
    <dgm:cxn modelId="{1BB6ADB5-5BB4-4FC0-B7A5-EDAE98994D49}" srcId="{59F4B853-D3F5-4F82-99B6-B2C49C1CADC2}" destId="{B2E6B1DB-E4F5-4863-9BC3-3962682B264E}" srcOrd="2" destOrd="0" parTransId="{10C01657-2FF4-4D3F-86EE-ECC441165E88}" sibTransId="{26015DC8-BF69-419C-A061-3C70A028A24C}"/>
    <dgm:cxn modelId="{2B463ED7-114C-4C56-876A-CAC8AC78FAD0}" type="presOf" srcId="{890B5B9E-8EB1-4E0B-B53A-B982EACA6390}" destId="{4BB4138B-E1FE-48A7-876C-CE7FE4F8D74A}" srcOrd="0" destOrd="0" presId="urn:microsoft.com/office/officeart/2018/2/layout/IconVerticalSolidList"/>
    <dgm:cxn modelId="{CF22F6E1-2CA5-4DD4-B6EC-E5B98DE864B6}" srcId="{59F4B853-D3F5-4F82-99B6-B2C49C1CADC2}" destId="{13CA9AE2-654A-4D1F-9888-211595A27287}" srcOrd="0" destOrd="0" parTransId="{DD2A6ED6-6AE9-4768-B866-18F6DF04A773}" sibTransId="{8357F6C8-8694-45A3-8FA9-9AD2E430EE5B}"/>
    <dgm:cxn modelId="{EBDD4BB4-CC14-4304-BC60-5F080C6B2258}" type="presParOf" srcId="{46FE1FDC-8ADF-4059-890C-4FA57008C8B0}" destId="{F8692BB9-13A4-4FEF-B6B7-074405EE5F88}" srcOrd="0" destOrd="0" presId="urn:microsoft.com/office/officeart/2018/2/layout/IconVerticalSolidList"/>
    <dgm:cxn modelId="{D909F09C-420D-4EA8-908B-419513C6EF4C}" type="presParOf" srcId="{F8692BB9-13A4-4FEF-B6B7-074405EE5F88}" destId="{48982AB2-12D6-4758-8B87-142CDA3B332E}" srcOrd="0" destOrd="0" presId="urn:microsoft.com/office/officeart/2018/2/layout/IconVerticalSolidList"/>
    <dgm:cxn modelId="{2BA73A55-6701-4372-94FB-85D93D664540}" type="presParOf" srcId="{F8692BB9-13A4-4FEF-B6B7-074405EE5F88}" destId="{F14BF526-692E-4526-9992-8D0EB8A1F37B}" srcOrd="1" destOrd="0" presId="urn:microsoft.com/office/officeart/2018/2/layout/IconVerticalSolidList"/>
    <dgm:cxn modelId="{A08C2681-38DD-420C-B934-DA43D8691C96}" type="presParOf" srcId="{F8692BB9-13A4-4FEF-B6B7-074405EE5F88}" destId="{B145C9F7-C9D9-4FAF-81D2-90A150285AC1}" srcOrd="2" destOrd="0" presId="urn:microsoft.com/office/officeart/2018/2/layout/IconVerticalSolidList"/>
    <dgm:cxn modelId="{E6D4DC03-5D7E-40D3-B0BA-DA141506B357}" type="presParOf" srcId="{F8692BB9-13A4-4FEF-B6B7-074405EE5F88}" destId="{AB19FE82-87A2-42F0-93A3-A566C8B16D3E}" srcOrd="3" destOrd="0" presId="urn:microsoft.com/office/officeart/2018/2/layout/IconVerticalSolidList"/>
    <dgm:cxn modelId="{C4653CC7-AA36-4353-B28B-77C9B38F8500}" type="presParOf" srcId="{46FE1FDC-8ADF-4059-890C-4FA57008C8B0}" destId="{C1AFA263-83A4-4720-92A0-ADDDB004FB71}" srcOrd="1" destOrd="0" presId="urn:microsoft.com/office/officeart/2018/2/layout/IconVerticalSolidList"/>
    <dgm:cxn modelId="{20E4D1E2-A61C-4FFD-8692-E2B7E35408B5}" type="presParOf" srcId="{46FE1FDC-8ADF-4059-890C-4FA57008C8B0}" destId="{45948B0B-371E-404F-8CA2-037925B4224A}" srcOrd="2" destOrd="0" presId="urn:microsoft.com/office/officeart/2018/2/layout/IconVerticalSolidList"/>
    <dgm:cxn modelId="{04573574-8AD6-4B26-A872-85B9F8D2C0D4}" type="presParOf" srcId="{45948B0B-371E-404F-8CA2-037925B4224A}" destId="{A37AD48B-CA37-4CBD-92B5-FFCC2497FE53}" srcOrd="0" destOrd="0" presId="urn:microsoft.com/office/officeart/2018/2/layout/IconVerticalSolidList"/>
    <dgm:cxn modelId="{4CAC8CAB-2998-4297-A6BF-5A00B179FAED}" type="presParOf" srcId="{45948B0B-371E-404F-8CA2-037925B4224A}" destId="{71DABAEF-6DC0-4972-99AE-F7AC62C19099}" srcOrd="1" destOrd="0" presId="urn:microsoft.com/office/officeart/2018/2/layout/IconVerticalSolidList"/>
    <dgm:cxn modelId="{3DFC85F5-02A2-4A43-8E8A-73D16F37C568}" type="presParOf" srcId="{45948B0B-371E-404F-8CA2-037925B4224A}" destId="{E159FEA4-AA53-4490-919B-088BBE3977EE}" srcOrd="2" destOrd="0" presId="urn:microsoft.com/office/officeart/2018/2/layout/IconVerticalSolidList"/>
    <dgm:cxn modelId="{F0DEE0D2-3B1C-41FB-A2CF-2F7D6C8A983D}" type="presParOf" srcId="{45948B0B-371E-404F-8CA2-037925B4224A}" destId="{4BB4138B-E1FE-48A7-876C-CE7FE4F8D74A}" srcOrd="3" destOrd="0" presId="urn:microsoft.com/office/officeart/2018/2/layout/IconVerticalSolidList"/>
    <dgm:cxn modelId="{7CC4C09A-B3FD-46D6-9DB2-9E6E631AA3CE}" type="presParOf" srcId="{46FE1FDC-8ADF-4059-890C-4FA57008C8B0}" destId="{727B4BC5-7BBA-4C0B-A70D-B1317CF440E7}" srcOrd="3" destOrd="0" presId="urn:microsoft.com/office/officeart/2018/2/layout/IconVerticalSolidList"/>
    <dgm:cxn modelId="{83D3C979-19F0-462F-BE3D-670B851D23AE}" type="presParOf" srcId="{46FE1FDC-8ADF-4059-890C-4FA57008C8B0}" destId="{3AC292A0-2F88-4931-8CAF-B0CB9F973532}" srcOrd="4" destOrd="0" presId="urn:microsoft.com/office/officeart/2018/2/layout/IconVerticalSolidList"/>
    <dgm:cxn modelId="{777A5B56-A08E-4278-A3CD-C8354BCDA90B}" type="presParOf" srcId="{3AC292A0-2F88-4931-8CAF-B0CB9F973532}" destId="{0E52F79C-3E63-400D-877E-ED6A68D60103}" srcOrd="0" destOrd="0" presId="urn:microsoft.com/office/officeart/2018/2/layout/IconVerticalSolidList"/>
    <dgm:cxn modelId="{AE0C806C-161C-4269-8D05-A6DFF9154989}" type="presParOf" srcId="{3AC292A0-2F88-4931-8CAF-B0CB9F973532}" destId="{01BB0FD5-0729-4B51-97C8-4AB04B06D10C}" srcOrd="1" destOrd="0" presId="urn:microsoft.com/office/officeart/2018/2/layout/IconVerticalSolidList"/>
    <dgm:cxn modelId="{33760F97-2015-46C8-8779-A264C3BA2A80}" type="presParOf" srcId="{3AC292A0-2F88-4931-8CAF-B0CB9F973532}" destId="{5F1BF671-3E2E-4473-B602-CAA378F1F2F4}" srcOrd="2" destOrd="0" presId="urn:microsoft.com/office/officeart/2018/2/layout/IconVerticalSolidList"/>
    <dgm:cxn modelId="{9249370C-8F21-45DB-B30A-CC734BE4962A}" type="presParOf" srcId="{3AC292A0-2F88-4931-8CAF-B0CB9F973532}" destId="{33118F2C-3A6F-40AD-B951-C8FA00835202}" srcOrd="3" destOrd="0" presId="urn:microsoft.com/office/officeart/2018/2/layout/IconVerticalSolidList"/>
    <dgm:cxn modelId="{0D14E940-EB16-455D-9D32-D5F42E3F77F8}" type="presParOf" srcId="{46FE1FDC-8ADF-4059-890C-4FA57008C8B0}" destId="{D25E032C-A813-412D-8D56-3F7AA214584D}" srcOrd="5" destOrd="0" presId="urn:microsoft.com/office/officeart/2018/2/layout/IconVerticalSolidList"/>
    <dgm:cxn modelId="{05C78EB0-C016-472C-B8AD-F3918E499204}" type="presParOf" srcId="{46FE1FDC-8ADF-4059-890C-4FA57008C8B0}" destId="{BD1B13F0-C7D1-433E-9C1E-B0BB9BD9CE34}" srcOrd="6" destOrd="0" presId="urn:microsoft.com/office/officeart/2018/2/layout/IconVerticalSolidList"/>
    <dgm:cxn modelId="{03742071-DE71-4B5C-959D-72566B1F0523}" type="presParOf" srcId="{BD1B13F0-C7D1-433E-9C1E-B0BB9BD9CE34}" destId="{A91B1ABA-8E24-4FA1-9105-DE0D801B2FCD}" srcOrd="0" destOrd="0" presId="urn:microsoft.com/office/officeart/2018/2/layout/IconVerticalSolidList"/>
    <dgm:cxn modelId="{B564859F-4C8A-409E-971C-9AAFFA8C70CC}" type="presParOf" srcId="{BD1B13F0-C7D1-433E-9C1E-B0BB9BD9CE34}" destId="{BC6A74D4-FF30-4CEB-A8B3-50CDBD214FBD}" srcOrd="1" destOrd="0" presId="urn:microsoft.com/office/officeart/2018/2/layout/IconVerticalSolidList"/>
    <dgm:cxn modelId="{B207B4FE-C759-4163-B35B-79A2DE2A4061}" type="presParOf" srcId="{BD1B13F0-C7D1-433E-9C1E-B0BB9BD9CE34}" destId="{1368C8E3-4A03-471E-B232-F0FD4CD32A92}" srcOrd="2" destOrd="0" presId="urn:microsoft.com/office/officeart/2018/2/layout/IconVerticalSolidList"/>
    <dgm:cxn modelId="{D190E537-B419-42BE-84CC-8DB4E60F1E27}" type="presParOf" srcId="{BD1B13F0-C7D1-433E-9C1E-B0BB9BD9CE34}" destId="{19AB76AF-99E4-427B-AF6F-BA82A43512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3617D7-BF29-42BB-A81C-41A9A4DD6E9D}"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333C1968-82A4-4558-9764-CB182161F46B}">
      <dgm:prSet/>
      <dgm:spPr/>
      <dgm:t>
        <a:bodyPr/>
        <a:lstStyle/>
        <a:p>
          <a:r>
            <a:rPr lang="en-US" dirty="0"/>
            <a:t>400% of FPL and above</a:t>
          </a:r>
        </a:p>
      </dgm:t>
    </dgm:pt>
    <dgm:pt modelId="{9E352870-6007-421E-9C08-BE373E6490AC}" type="parTrans" cxnId="{D8245041-3819-4620-8798-0D23AE77D100}">
      <dgm:prSet/>
      <dgm:spPr/>
      <dgm:t>
        <a:bodyPr/>
        <a:lstStyle/>
        <a:p>
          <a:endParaRPr lang="en-US"/>
        </a:p>
      </dgm:t>
    </dgm:pt>
    <dgm:pt modelId="{29CA6E72-96AC-4C6F-AEFE-59072E7E4D71}" type="sibTrans" cxnId="{D8245041-3819-4620-8798-0D23AE77D100}">
      <dgm:prSet/>
      <dgm:spPr/>
      <dgm:t>
        <a:bodyPr/>
        <a:lstStyle/>
        <a:p>
          <a:endParaRPr lang="en-US"/>
        </a:p>
      </dgm:t>
    </dgm:pt>
    <dgm:pt modelId="{D2047022-0CA2-4D62-8225-D04213FE141C}">
      <dgm:prSet/>
      <dgm:spPr/>
      <dgm:t>
        <a:bodyPr/>
        <a:lstStyle/>
        <a:p>
          <a:r>
            <a:rPr lang="en-US"/>
            <a:t>$63,000 individual</a:t>
          </a:r>
        </a:p>
      </dgm:t>
    </dgm:pt>
    <dgm:pt modelId="{F537F8E8-AF19-4CEE-9FF1-04CEBD1AA109}" type="parTrans" cxnId="{9C04BBE9-4FF6-4C9B-9650-6B646D74D248}">
      <dgm:prSet/>
      <dgm:spPr/>
      <dgm:t>
        <a:bodyPr/>
        <a:lstStyle/>
        <a:p>
          <a:endParaRPr lang="en-US"/>
        </a:p>
      </dgm:t>
    </dgm:pt>
    <dgm:pt modelId="{01EDDED1-5357-4BFA-B7B3-5AC69CF85918}" type="sibTrans" cxnId="{9C04BBE9-4FF6-4C9B-9650-6B646D74D248}">
      <dgm:prSet/>
      <dgm:spPr/>
      <dgm:t>
        <a:bodyPr/>
        <a:lstStyle/>
        <a:p>
          <a:endParaRPr lang="en-US"/>
        </a:p>
      </dgm:t>
    </dgm:pt>
    <dgm:pt modelId="{4F44E9EF-ACB7-462D-9A27-FB387AAF7BBC}">
      <dgm:prSet/>
      <dgm:spPr/>
      <dgm:t>
        <a:bodyPr/>
        <a:lstStyle/>
        <a:p>
          <a:r>
            <a:rPr lang="en-US"/>
            <a:t>$85,000 couple</a:t>
          </a:r>
        </a:p>
      </dgm:t>
    </dgm:pt>
    <dgm:pt modelId="{B9639500-5B86-45ED-B0EE-A3E475E90AA3}" type="parTrans" cxnId="{A6F49611-3DFA-42F9-ACA9-B939EF920717}">
      <dgm:prSet/>
      <dgm:spPr/>
      <dgm:t>
        <a:bodyPr/>
        <a:lstStyle/>
        <a:p>
          <a:endParaRPr lang="en-US"/>
        </a:p>
      </dgm:t>
    </dgm:pt>
    <dgm:pt modelId="{3B252566-0E65-4F3F-A7BC-D381B5820F5E}" type="sibTrans" cxnId="{A6F49611-3DFA-42F9-ACA9-B939EF920717}">
      <dgm:prSet/>
      <dgm:spPr/>
      <dgm:t>
        <a:bodyPr/>
        <a:lstStyle/>
        <a:p>
          <a:endParaRPr lang="en-US"/>
        </a:p>
      </dgm:t>
    </dgm:pt>
    <dgm:pt modelId="{A5273F7D-A37B-4C87-A846-E59163801925}">
      <dgm:prSet/>
      <dgm:spPr/>
      <dgm:t>
        <a:bodyPr/>
        <a:lstStyle/>
        <a:p>
          <a:r>
            <a:rPr lang="en-US"/>
            <a:t>$130,000 HH of 4</a:t>
          </a:r>
        </a:p>
      </dgm:t>
    </dgm:pt>
    <dgm:pt modelId="{6CF86EEB-981F-4868-97F8-9C3E5DDB56FC}" type="parTrans" cxnId="{54520193-41C4-4220-87F4-CEE1BA4676C0}">
      <dgm:prSet/>
      <dgm:spPr/>
      <dgm:t>
        <a:bodyPr/>
        <a:lstStyle/>
        <a:p>
          <a:endParaRPr lang="en-US"/>
        </a:p>
      </dgm:t>
    </dgm:pt>
    <dgm:pt modelId="{5816B3A3-9E1E-4262-BDB1-4A2DEE53AC5C}" type="sibTrans" cxnId="{54520193-41C4-4220-87F4-CEE1BA4676C0}">
      <dgm:prSet/>
      <dgm:spPr/>
      <dgm:t>
        <a:bodyPr/>
        <a:lstStyle/>
        <a:p>
          <a:endParaRPr lang="en-US"/>
        </a:p>
      </dgm:t>
    </dgm:pt>
    <dgm:pt modelId="{765374CB-0D6B-4F01-82DE-71C2C14EC80A}">
      <dgm:prSet/>
      <dgm:spPr/>
      <dgm:t>
        <a:bodyPr/>
        <a:lstStyle/>
        <a:p>
          <a:r>
            <a:rPr lang="en-US" dirty="0"/>
            <a:t>55+ Consumers </a:t>
          </a:r>
        </a:p>
      </dgm:t>
    </dgm:pt>
    <dgm:pt modelId="{64DE1385-F064-4F7D-BD12-75F2AFF07CF6}" type="parTrans" cxnId="{DDC90D54-4A82-45D3-BBE5-8323D7C6AFC2}">
      <dgm:prSet/>
      <dgm:spPr/>
      <dgm:t>
        <a:bodyPr/>
        <a:lstStyle/>
        <a:p>
          <a:endParaRPr lang="en-US"/>
        </a:p>
      </dgm:t>
    </dgm:pt>
    <dgm:pt modelId="{A9DB7E39-ADDF-4F95-84C1-2522290E8E13}" type="sibTrans" cxnId="{DDC90D54-4A82-45D3-BBE5-8323D7C6AFC2}">
      <dgm:prSet/>
      <dgm:spPr/>
      <dgm:t>
        <a:bodyPr/>
        <a:lstStyle/>
        <a:p>
          <a:endParaRPr lang="en-US"/>
        </a:p>
      </dgm:t>
    </dgm:pt>
    <dgm:pt modelId="{0D622922-C3E1-46D0-8DB8-68F0AF65F218}" type="pres">
      <dgm:prSet presAssocID="{033617D7-BF29-42BB-A81C-41A9A4DD6E9D}" presName="Name0" presStyleCnt="0">
        <dgm:presLayoutVars>
          <dgm:dir/>
          <dgm:animLvl val="lvl"/>
          <dgm:resizeHandles val="exact"/>
        </dgm:presLayoutVars>
      </dgm:prSet>
      <dgm:spPr/>
    </dgm:pt>
    <dgm:pt modelId="{382D6364-5580-4701-986D-1446C70F0BB0}" type="pres">
      <dgm:prSet presAssocID="{765374CB-0D6B-4F01-82DE-71C2C14EC80A}" presName="boxAndChildren" presStyleCnt="0"/>
      <dgm:spPr/>
    </dgm:pt>
    <dgm:pt modelId="{9759D20A-6F4E-4DFF-BDFE-AD1D194A163A}" type="pres">
      <dgm:prSet presAssocID="{765374CB-0D6B-4F01-82DE-71C2C14EC80A}" presName="parentTextBox" presStyleLbl="node1" presStyleIdx="0" presStyleCnt="2"/>
      <dgm:spPr/>
    </dgm:pt>
    <dgm:pt modelId="{C5D9B0D7-C46C-423F-BF49-AF82FB9466E4}" type="pres">
      <dgm:prSet presAssocID="{29CA6E72-96AC-4C6F-AEFE-59072E7E4D71}" presName="sp" presStyleCnt="0"/>
      <dgm:spPr/>
    </dgm:pt>
    <dgm:pt modelId="{F3CC97EF-EE6A-484D-9333-3EBE9634F7AC}" type="pres">
      <dgm:prSet presAssocID="{333C1968-82A4-4558-9764-CB182161F46B}" presName="arrowAndChildren" presStyleCnt="0"/>
      <dgm:spPr/>
    </dgm:pt>
    <dgm:pt modelId="{5C3ECEBF-9B36-4EF3-A1A1-1B4F8440D7EE}" type="pres">
      <dgm:prSet presAssocID="{333C1968-82A4-4558-9764-CB182161F46B}" presName="parentTextArrow" presStyleLbl="node1" presStyleIdx="0" presStyleCnt="2"/>
      <dgm:spPr/>
    </dgm:pt>
    <dgm:pt modelId="{A8A5D6B4-0A3E-46A4-AF13-D6F4936B5638}" type="pres">
      <dgm:prSet presAssocID="{333C1968-82A4-4558-9764-CB182161F46B}" presName="arrow" presStyleLbl="node1" presStyleIdx="1" presStyleCnt="2"/>
      <dgm:spPr/>
    </dgm:pt>
    <dgm:pt modelId="{72B0C239-D90D-489C-BD0B-04423B5BF211}" type="pres">
      <dgm:prSet presAssocID="{333C1968-82A4-4558-9764-CB182161F46B}" presName="descendantArrow" presStyleCnt="0"/>
      <dgm:spPr/>
    </dgm:pt>
    <dgm:pt modelId="{F9AF8063-F112-4CF9-99EF-64978D63AC19}" type="pres">
      <dgm:prSet presAssocID="{D2047022-0CA2-4D62-8225-D04213FE141C}" presName="childTextArrow" presStyleLbl="fgAccFollowNode1" presStyleIdx="0" presStyleCnt="3">
        <dgm:presLayoutVars>
          <dgm:bulletEnabled val="1"/>
        </dgm:presLayoutVars>
      </dgm:prSet>
      <dgm:spPr/>
    </dgm:pt>
    <dgm:pt modelId="{ECD262C1-18C0-470A-BB94-1A9F7A1655EA}" type="pres">
      <dgm:prSet presAssocID="{4F44E9EF-ACB7-462D-9A27-FB387AAF7BBC}" presName="childTextArrow" presStyleLbl="fgAccFollowNode1" presStyleIdx="1" presStyleCnt="3">
        <dgm:presLayoutVars>
          <dgm:bulletEnabled val="1"/>
        </dgm:presLayoutVars>
      </dgm:prSet>
      <dgm:spPr/>
    </dgm:pt>
    <dgm:pt modelId="{62626409-8615-40B1-9A86-775754082738}" type="pres">
      <dgm:prSet presAssocID="{A5273F7D-A37B-4C87-A846-E59163801925}" presName="childTextArrow" presStyleLbl="fgAccFollowNode1" presStyleIdx="2" presStyleCnt="3">
        <dgm:presLayoutVars>
          <dgm:bulletEnabled val="1"/>
        </dgm:presLayoutVars>
      </dgm:prSet>
      <dgm:spPr/>
    </dgm:pt>
  </dgm:ptLst>
  <dgm:cxnLst>
    <dgm:cxn modelId="{8CCEEC0C-A5B2-417F-A82A-330945D7EC35}" type="presOf" srcId="{4F44E9EF-ACB7-462D-9A27-FB387AAF7BBC}" destId="{ECD262C1-18C0-470A-BB94-1A9F7A1655EA}" srcOrd="0" destOrd="0" presId="urn:microsoft.com/office/officeart/2005/8/layout/process4"/>
    <dgm:cxn modelId="{A6F49611-3DFA-42F9-ACA9-B939EF920717}" srcId="{333C1968-82A4-4558-9764-CB182161F46B}" destId="{4F44E9EF-ACB7-462D-9A27-FB387AAF7BBC}" srcOrd="1" destOrd="0" parTransId="{B9639500-5B86-45ED-B0EE-A3E475E90AA3}" sibTransId="{3B252566-0E65-4F3F-A7BC-D381B5820F5E}"/>
    <dgm:cxn modelId="{B4D0A614-165C-4ED2-BFF8-4FCBE60AE551}" type="presOf" srcId="{033617D7-BF29-42BB-A81C-41A9A4DD6E9D}" destId="{0D622922-C3E1-46D0-8DB8-68F0AF65F218}" srcOrd="0" destOrd="0" presId="urn:microsoft.com/office/officeart/2005/8/layout/process4"/>
    <dgm:cxn modelId="{D8245041-3819-4620-8798-0D23AE77D100}" srcId="{033617D7-BF29-42BB-A81C-41A9A4DD6E9D}" destId="{333C1968-82A4-4558-9764-CB182161F46B}" srcOrd="0" destOrd="0" parTransId="{9E352870-6007-421E-9C08-BE373E6490AC}" sibTransId="{29CA6E72-96AC-4C6F-AEFE-59072E7E4D71}"/>
    <dgm:cxn modelId="{FCB4C248-B0D0-4D8E-BDA3-EA3420F82965}" type="presOf" srcId="{765374CB-0D6B-4F01-82DE-71C2C14EC80A}" destId="{9759D20A-6F4E-4DFF-BDFE-AD1D194A163A}" srcOrd="0" destOrd="0" presId="urn:microsoft.com/office/officeart/2005/8/layout/process4"/>
    <dgm:cxn modelId="{E68EAA52-6320-455D-AD11-CCF831B1842E}" type="presOf" srcId="{333C1968-82A4-4558-9764-CB182161F46B}" destId="{A8A5D6B4-0A3E-46A4-AF13-D6F4936B5638}" srcOrd="1" destOrd="0" presId="urn:microsoft.com/office/officeart/2005/8/layout/process4"/>
    <dgm:cxn modelId="{DDC90D54-4A82-45D3-BBE5-8323D7C6AFC2}" srcId="{033617D7-BF29-42BB-A81C-41A9A4DD6E9D}" destId="{765374CB-0D6B-4F01-82DE-71C2C14EC80A}" srcOrd="1" destOrd="0" parTransId="{64DE1385-F064-4F7D-BD12-75F2AFF07CF6}" sibTransId="{A9DB7E39-ADDF-4F95-84C1-2522290E8E13}"/>
    <dgm:cxn modelId="{A45C377B-3B1E-447E-818C-9127D2EA33E9}" type="presOf" srcId="{333C1968-82A4-4558-9764-CB182161F46B}" destId="{5C3ECEBF-9B36-4EF3-A1A1-1B4F8440D7EE}" srcOrd="0" destOrd="0" presId="urn:microsoft.com/office/officeart/2005/8/layout/process4"/>
    <dgm:cxn modelId="{AFC2998D-49AE-42F0-8247-31D28BA20C00}" type="presOf" srcId="{D2047022-0CA2-4D62-8225-D04213FE141C}" destId="{F9AF8063-F112-4CF9-99EF-64978D63AC19}" srcOrd="0" destOrd="0" presId="urn:microsoft.com/office/officeart/2005/8/layout/process4"/>
    <dgm:cxn modelId="{54520193-41C4-4220-87F4-CEE1BA4676C0}" srcId="{333C1968-82A4-4558-9764-CB182161F46B}" destId="{A5273F7D-A37B-4C87-A846-E59163801925}" srcOrd="2" destOrd="0" parTransId="{6CF86EEB-981F-4868-97F8-9C3E5DDB56FC}" sibTransId="{5816B3A3-9E1E-4262-BDB1-4A2DEE53AC5C}"/>
    <dgm:cxn modelId="{9C04BBE9-4FF6-4C9B-9650-6B646D74D248}" srcId="{333C1968-82A4-4558-9764-CB182161F46B}" destId="{D2047022-0CA2-4D62-8225-D04213FE141C}" srcOrd="0" destOrd="0" parTransId="{F537F8E8-AF19-4CEE-9FF1-04CEBD1AA109}" sibTransId="{01EDDED1-5357-4BFA-B7B3-5AC69CF85918}"/>
    <dgm:cxn modelId="{D9CB49FF-B79E-4F8D-9CDD-2444F0A8B2C4}" type="presOf" srcId="{A5273F7D-A37B-4C87-A846-E59163801925}" destId="{62626409-8615-40B1-9A86-775754082738}" srcOrd="0" destOrd="0" presId="urn:microsoft.com/office/officeart/2005/8/layout/process4"/>
    <dgm:cxn modelId="{338E7295-030E-4610-A576-8426932D1F56}" type="presParOf" srcId="{0D622922-C3E1-46D0-8DB8-68F0AF65F218}" destId="{382D6364-5580-4701-986D-1446C70F0BB0}" srcOrd="0" destOrd="0" presId="urn:microsoft.com/office/officeart/2005/8/layout/process4"/>
    <dgm:cxn modelId="{805E670E-BC6A-44C4-93C8-A3133CB4120E}" type="presParOf" srcId="{382D6364-5580-4701-986D-1446C70F0BB0}" destId="{9759D20A-6F4E-4DFF-BDFE-AD1D194A163A}" srcOrd="0" destOrd="0" presId="urn:microsoft.com/office/officeart/2005/8/layout/process4"/>
    <dgm:cxn modelId="{A36FCC61-2DCE-4564-BD4C-BD442091341F}" type="presParOf" srcId="{0D622922-C3E1-46D0-8DB8-68F0AF65F218}" destId="{C5D9B0D7-C46C-423F-BF49-AF82FB9466E4}" srcOrd="1" destOrd="0" presId="urn:microsoft.com/office/officeart/2005/8/layout/process4"/>
    <dgm:cxn modelId="{2050C337-32BC-4B96-967E-852141693FDC}" type="presParOf" srcId="{0D622922-C3E1-46D0-8DB8-68F0AF65F218}" destId="{F3CC97EF-EE6A-484D-9333-3EBE9634F7AC}" srcOrd="2" destOrd="0" presId="urn:microsoft.com/office/officeart/2005/8/layout/process4"/>
    <dgm:cxn modelId="{0751F448-834E-4C41-8663-5AEA08582561}" type="presParOf" srcId="{F3CC97EF-EE6A-484D-9333-3EBE9634F7AC}" destId="{5C3ECEBF-9B36-4EF3-A1A1-1B4F8440D7EE}" srcOrd="0" destOrd="0" presId="urn:microsoft.com/office/officeart/2005/8/layout/process4"/>
    <dgm:cxn modelId="{68A2FD5F-9CE4-4FA4-A58F-70818B71D963}" type="presParOf" srcId="{F3CC97EF-EE6A-484D-9333-3EBE9634F7AC}" destId="{A8A5D6B4-0A3E-46A4-AF13-D6F4936B5638}" srcOrd="1" destOrd="0" presId="urn:microsoft.com/office/officeart/2005/8/layout/process4"/>
    <dgm:cxn modelId="{D1338951-9CF8-400F-83C4-ECEF0FC581D0}" type="presParOf" srcId="{F3CC97EF-EE6A-484D-9333-3EBE9634F7AC}" destId="{72B0C239-D90D-489C-BD0B-04423B5BF211}" srcOrd="2" destOrd="0" presId="urn:microsoft.com/office/officeart/2005/8/layout/process4"/>
    <dgm:cxn modelId="{9D281F79-AF04-4089-8DAF-16CEB9F58C6D}" type="presParOf" srcId="{72B0C239-D90D-489C-BD0B-04423B5BF211}" destId="{F9AF8063-F112-4CF9-99EF-64978D63AC19}" srcOrd="0" destOrd="0" presId="urn:microsoft.com/office/officeart/2005/8/layout/process4"/>
    <dgm:cxn modelId="{CFFF8C64-4D05-481F-9604-102909B57CB3}" type="presParOf" srcId="{72B0C239-D90D-489C-BD0B-04423B5BF211}" destId="{ECD262C1-18C0-470A-BB94-1A9F7A1655EA}" srcOrd="1" destOrd="0" presId="urn:microsoft.com/office/officeart/2005/8/layout/process4"/>
    <dgm:cxn modelId="{EA54A83B-4640-4D89-9D65-588C951DAF8E}" type="presParOf" srcId="{72B0C239-D90D-489C-BD0B-04423B5BF211}" destId="{62626409-8615-40B1-9A86-775754082738}"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1759F6-B965-408D-9A4C-CEA8CAA01E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ADDC75-365C-439B-9074-6C0AC33733B6}">
      <dgm:prSet phldrT="[Text]" phldr="0"/>
      <dgm:spPr/>
      <dgm:t>
        <a:bodyPr/>
        <a:lstStyle/>
        <a:p>
          <a:r>
            <a:rPr lang="en-US" dirty="0"/>
            <a:t>Income –  between 138% -200%, </a:t>
          </a:r>
          <a:r>
            <a:rPr lang="en-US"/>
            <a:t>400%+</a:t>
          </a:r>
          <a:endParaRPr lang="en-US" dirty="0"/>
        </a:p>
      </dgm:t>
    </dgm:pt>
    <dgm:pt modelId="{8347538C-F9BE-4904-BC15-A416BB068601}" type="parTrans" cxnId="{1B82FE0E-F6F4-415E-A5A2-01493F210452}">
      <dgm:prSet/>
      <dgm:spPr/>
      <dgm:t>
        <a:bodyPr/>
        <a:lstStyle/>
        <a:p>
          <a:endParaRPr lang="en-US"/>
        </a:p>
      </dgm:t>
    </dgm:pt>
    <dgm:pt modelId="{27FBABE3-083B-4BA1-9A81-E9510C9F66A8}" type="sibTrans" cxnId="{1B82FE0E-F6F4-415E-A5A2-01493F210452}">
      <dgm:prSet/>
      <dgm:spPr/>
      <dgm:t>
        <a:bodyPr/>
        <a:lstStyle/>
        <a:p>
          <a:endParaRPr lang="en-US"/>
        </a:p>
      </dgm:t>
    </dgm:pt>
    <dgm:pt modelId="{7781BD38-94A9-4A35-9F48-58B0BBC50145}">
      <dgm:prSet phldrT="[Text]" phldr="0"/>
      <dgm:spPr/>
      <dgm:t>
        <a:bodyPr/>
        <a:lstStyle/>
        <a:p>
          <a:r>
            <a:rPr lang="en-US" dirty="0"/>
            <a:t>Payer – private insurance, non-group</a:t>
          </a:r>
        </a:p>
      </dgm:t>
    </dgm:pt>
    <dgm:pt modelId="{E919EA9E-CF04-4F7E-B384-6D8658865580}" type="parTrans" cxnId="{071994F3-8C48-43E5-A25C-D04E0611317F}">
      <dgm:prSet/>
      <dgm:spPr/>
      <dgm:t>
        <a:bodyPr/>
        <a:lstStyle/>
        <a:p>
          <a:endParaRPr lang="en-US"/>
        </a:p>
      </dgm:t>
    </dgm:pt>
    <dgm:pt modelId="{6390501C-6FAE-427F-897A-36522D5A0210}" type="sibTrans" cxnId="{071994F3-8C48-43E5-A25C-D04E0611317F}">
      <dgm:prSet/>
      <dgm:spPr/>
      <dgm:t>
        <a:bodyPr/>
        <a:lstStyle/>
        <a:p>
          <a:endParaRPr lang="en-US"/>
        </a:p>
      </dgm:t>
    </dgm:pt>
    <dgm:pt modelId="{1D02D2FC-3D96-41BB-BCE6-E4DD11FEF3F4}">
      <dgm:prSet phldrT="[Text]" phldr="0"/>
      <dgm:spPr/>
      <dgm:t>
        <a:bodyPr/>
        <a:lstStyle/>
        <a:p>
          <a:r>
            <a:rPr lang="en-US" dirty="0"/>
            <a:t>Diagnosis, chronic conditions</a:t>
          </a:r>
        </a:p>
      </dgm:t>
    </dgm:pt>
    <dgm:pt modelId="{206BE5A1-E36E-4458-9677-4633CB41D3FE}" type="parTrans" cxnId="{E65248F1-9471-4177-AC74-A2838062AE20}">
      <dgm:prSet/>
      <dgm:spPr/>
      <dgm:t>
        <a:bodyPr/>
        <a:lstStyle/>
        <a:p>
          <a:endParaRPr lang="en-US"/>
        </a:p>
      </dgm:t>
    </dgm:pt>
    <dgm:pt modelId="{CC0EEB41-52AB-4ED2-A9CC-082C40CD55B6}" type="sibTrans" cxnId="{E65248F1-9471-4177-AC74-A2838062AE20}">
      <dgm:prSet/>
      <dgm:spPr/>
      <dgm:t>
        <a:bodyPr/>
        <a:lstStyle/>
        <a:p>
          <a:endParaRPr lang="en-US"/>
        </a:p>
      </dgm:t>
    </dgm:pt>
    <dgm:pt modelId="{D962A1C6-9EC3-4A03-B3CA-75716A78E149}">
      <dgm:prSet phldrT="[Text]" phldr="0"/>
      <dgm:spPr/>
      <dgm:t>
        <a:bodyPr/>
        <a:lstStyle/>
        <a:p>
          <a:r>
            <a:rPr lang="en-US" dirty="0"/>
            <a:t>Age – 55+</a:t>
          </a:r>
        </a:p>
      </dgm:t>
    </dgm:pt>
    <dgm:pt modelId="{2B091D94-EB00-45BC-9068-8D36E8F8690C}" type="parTrans" cxnId="{3A1A9A0A-E5BB-4E80-8F4E-B0538AE6B976}">
      <dgm:prSet/>
      <dgm:spPr/>
      <dgm:t>
        <a:bodyPr/>
        <a:lstStyle/>
        <a:p>
          <a:endParaRPr lang="en-US"/>
        </a:p>
      </dgm:t>
    </dgm:pt>
    <dgm:pt modelId="{00218EAC-F590-4A2D-9DD2-2BD29A479179}" type="sibTrans" cxnId="{3A1A9A0A-E5BB-4E80-8F4E-B0538AE6B976}">
      <dgm:prSet/>
      <dgm:spPr/>
      <dgm:t>
        <a:bodyPr/>
        <a:lstStyle/>
        <a:p>
          <a:endParaRPr lang="en-US"/>
        </a:p>
      </dgm:t>
    </dgm:pt>
    <dgm:pt modelId="{6257CAD1-A751-4C38-A120-1E7C3C2EB299}" type="pres">
      <dgm:prSet presAssocID="{771759F6-B965-408D-9A4C-CEA8CAA01E51}" presName="linear" presStyleCnt="0">
        <dgm:presLayoutVars>
          <dgm:animLvl val="lvl"/>
          <dgm:resizeHandles val="exact"/>
        </dgm:presLayoutVars>
      </dgm:prSet>
      <dgm:spPr/>
    </dgm:pt>
    <dgm:pt modelId="{57065B18-CF46-4FC6-957F-B456AF3E25CB}" type="pres">
      <dgm:prSet presAssocID="{B0ADDC75-365C-439B-9074-6C0AC33733B6}" presName="parentText" presStyleLbl="node1" presStyleIdx="0" presStyleCnt="4" custLinFactNeighborY="10907">
        <dgm:presLayoutVars>
          <dgm:chMax val="0"/>
          <dgm:bulletEnabled val="1"/>
        </dgm:presLayoutVars>
      </dgm:prSet>
      <dgm:spPr/>
    </dgm:pt>
    <dgm:pt modelId="{1D9CDC32-B1B2-40E0-BF80-61207446A4AA}" type="pres">
      <dgm:prSet presAssocID="{27FBABE3-083B-4BA1-9A81-E9510C9F66A8}" presName="spacer" presStyleCnt="0"/>
      <dgm:spPr/>
    </dgm:pt>
    <dgm:pt modelId="{331C4EFA-1540-41CE-86B4-83E4F58ED06A}" type="pres">
      <dgm:prSet presAssocID="{7781BD38-94A9-4A35-9F48-58B0BBC50145}" presName="parentText" presStyleLbl="node1" presStyleIdx="1" presStyleCnt="4">
        <dgm:presLayoutVars>
          <dgm:chMax val="0"/>
          <dgm:bulletEnabled val="1"/>
        </dgm:presLayoutVars>
      </dgm:prSet>
      <dgm:spPr/>
    </dgm:pt>
    <dgm:pt modelId="{13D6ABF4-87BC-418C-9A5D-BE85D5076291}" type="pres">
      <dgm:prSet presAssocID="{6390501C-6FAE-427F-897A-36522D5A0210}" presName="spacer" presStyleCnt="0"/>
      <dgm:spPr/>
    </dgm:pt>
    <dgm:pt modelId="{6275A007-1860-4124-AEC0-888B188D995E}" type="pres">
      <dgm:prSet presAssocID="{1D02D2FC-3D96-41BB-BCE6-E4DD11FEF3F4}" presName="parentText" presStyleLbl="node1" presStyleIdx="2" presStyleCnt="4">
        <dgm:presLayoutVars>
          <dgm:chMax val="0"/>
          <dgm:bulletEnabled val="1"/>
        </dgm:presLayoutVars>
      </dgm:prSet>
      <dgm:spPr/>
    </dgm:pt>
    <dgm:pt modelId="{BA56DD16-7659-4864-97DF-73AE50BFD636}" type="pres">
      <dgm:prSet presAssocID="{CC0EEB41-52AB-4ED2-A9CC-082C40CD55B6}" presName="spacer" presStyleCnt="0"/>
      <dgm:spPr/>
    </dgm:pt>
    <dgm:pt modelId="{2515445C-242F-49CB-8475-6A159083523A}" type="pres">
      <dgm:prSet presAssocID="{D962A1C6-9EC3-4A03-B3CA-75716A78E149}" presName="parentText" presStyleLbl="node1" presStyleIdx="3" presStyleCnt="4">
        <dgm:presLayoutVars>
          <dgm:chMax val="0"/>
          <dgm:bulletEnabled val="1"/>
        </dgm:presLayoutVars>
      </dgm:prSet>
      <dgm:spPr/>
    </dgm:pt>
  </dgm:ptLst>
  <dgm:cxnLst>
    <dgm:cxn modelId="{4A7E7401-1E7B-4D0C-8DA1-E60622D70206}" type="presOf" srcId="{7781BD38-94A9-4A35-9F48-58B0BBC50145}" destId="{331C4EFA-1540-41CE-86B4-83E4F58ED06A}" srcOrd="0" destOrd="0" presId="urn:microsoft.com/office/officeart/2005/8/layout/vList2"/>
    <dgm:cxn modelId="{93BC4807-D9D9-4E90-8361-CC231F28A349}" type="presOf" srcId="{D962A1C6-9EC3-4A03-B3CA-75716A78E149}" destId="{2515445C-242F-49CB-8475-6A159083523A}" srcOrd="0" destOrd="0" presId="urn:microsoft.com/office/officeart/2005/8/layout/vList2"/>
    <dgm:cxn modelId="{3A1A9A0A-E5BB-4E80-8F4E-B0538AE6B976}" srcId="{771759F6-B965-408D-9A4C-CEA8CAA01E51}" destId="{D962A1C6-9EC3-4A03-B3CA-75716A78E149}" srcOrd="3" destOrd="0" parTransId="{2B091D94-EB00-45BC-9068-8D36E8F8690C}" sibTransId="{00218EAC-F590-4A2D-9DD2-2BD29A479179}"/>
    <dgm:cxn modelId="{1B82FE0E-F6F4-415E-A5A2-01493F210452}" srcId="{771759F6-B965-408D-9A4C-CEA8CAA01E51}" destId="{B0ADDC75-365C-439B-9074-6C0AC33733B6}" srcOrd="0" destOrd="0" parTransId="{8347538C-F9BE-4904-BC15-A416BB068601}" sibTransId="{27FBABE3-083B-4BA1-9A81-E9510C9F66A8}"/>
    <dgm:cxn modelId="{7BF41344-942E-4943-819E-0DDD28B7B23F}" type="presOf" srcId="{1D02D2FC-3D96-41BB-BCE6-E4DD11FEF3F4}" destId="{6275A007-1860-4124-AEC0-888B188D995E}" srcOrd="0" destOrd="0" presId="urn:microsoft.com/office/officeart/2005/8/layout/vList2"/>
    <dgm:cxn modelId="{56D8C4BF-C1C7-4989-B26E-471A7077F057}" type="presOf" srcId="{771759F6-B965-408D-9A4C-CEA8CAA01E51}" destId="{6257CAD1-A751-4C38-A120-1E7C3C2EB299}" srcOrd="0" destOrd="0" presId="urn:microsoft.com/office/officeart/2005/8/layout/vList2"/>
    <dgm:cxn modelId="{1324C8DE-2F2C-4399-B0F7-1D9F3AD71256}" type="presOf" srcId="{B0ADDC75-365C-439B-9074-6C0AC33733B6}" destId="{57065B18-CF46-4FC6-957F-B456AF3E25CB}" srcOrd="0" destOrd="0" presId="urn:microsoft.com/office/officeart/2005/8/layout/vList2"/>
    <dgm:cxn modelId="{E65248F1-9471-4177-AC74-A2838062AE20}" srcId="{771759F6-B965-408D-9A4C-CEA8CAA01E51}" destId="{1D02D2FC-3D96-41BB-BCE6-E4DD11FEF3F4}" srcOrd="2" destOrd="0" parTransId="{206BE5A1-E36E-4458-9677-4633CB41D3FE}" sibTransId="{CC0EEB41-52AB-4ED2-A9CC-082C40CD55B6}"/>
    <dgm:cxn modelId="{071994F3-8C48-43E5-A25C-D04E0611317F}" srcId="{771759F6-B965-408D-9A4C-CEA8CAA01E51}" destId="{7781BD38-94A9-4A35-9F48-58B0BBC50145}" srcOrd="1" destOrd="0" parTransId="{E919EA9E-CF04-4F7E-B384-6D8658865580}" sibTransId="{6390501C-6FAE-427F-897A-36522D5A0210}"/>
    <dgm:cxn modelId="{29382AD6-D27C-435D-BAF3-8BA24C8E175C}" type="presParOf" srcId="{6257CAD1-A751-4C38-A120-1E7C3C2EB299}" destId="{57065B18-CF46-4FC6-957F-B456AF3E25CB}" srcOrd="0" destOrd="0" presId="urn:microsoft.com/office/officeart/2005/8/layout/vList2"/>
    <dgm:cxn modelId="{88311CBD-245C-4CC9-B43E-61C81C4A81B5}" type="presParOf" srcId="{6257CAD1-A751-4C38-A120-1E7C3C2EB299}" destId="{1D9CDC32-B1B2-40E0-BF80-61207446A4AA}" srcOrd="1" destOrd="0" presId="urn:microsoft.com/office/officeart/2005/8/layout/vList2"/>
    <dgm:cxn modelId="{DDC57245-5CE7-4D12-BDF6-560D078E59AB}" type="presParOf" srcId="{6257CAD1-A751-4C38-A120-1E7C3C2EB299}" destId="{331C4EFA-1540-41CE-86B4-83E4F58ED06A}" srcOrd="2" destOrd="0" presId="urn:microsoft.com/office/officeart/2005/8/layout/vList2"/>
    <dgm:cxn modelId="{3FAF14D9-C91F-4023-B469-4BDFAA546A5D}" type="presParOf" srcId="{6257CAD1-A751-4C38-A120-1E7C3C2EB299}" destId="{13D6ABF4-87BC-418C-9A5D-BE85D5076291}" srcOrd="3" destOrd="0" presId="urn:microsoft.com/office/officeart/2005/8/layout/vList2"/>
    <dgm:cxn modelId="{6DC30F4D-0724-415C-AAEC-A2E7E71D9C87}" type="presParOf" srcId="{6257CAD1-A751-4C38-A120-1E7C3C2EB299}" destId="{6275A007-1860-4124-AEC0-888B188D995E}" srcOrd="4" destOrd="0" presId="urn:microsoft.com/office/officeart/2005/8/layout/vList2"/>
    <dgm:cxn modelId="{BAB4E15B-3138-4071-80C5-E1E61A65B868}" type="presParOf" srcId="{6257CAD1-A751-4C38-A120-1E7C3C2EB299}" destId="{BA56DD16-7659-4864-97DF-73AE50BFD636}" srcOrd="5" destOrd="0" presId="urn:microsoft.com/office/officeart/2005/8/layout/vList2"/>
    <dgm:cxn modelId="{2FFA33BC-8AA5-4EA0-98DC-38F502BA75E3}" type="presParOf" srcId="{6257CAD1-A751-4C38-A120-1E7C3C2EB299}" destId="{2515445C-242F-49CB-8475-6A159083523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EE835-8F03-4329-A77D-3BD84A0F3A12}">
      <dsp:nvSpPr>
        <dsp:cNvPr id="0" name=""/>
        <dsp:cNvSpPr/>
      </dsp:nvSpPr>
      <dsp:spPr>
        <a:xfrm>
          <a:off x="0" y="3530"/>
          <a:ext cx="8899647" cy="58105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1B981-4D42-45FF-AE91-08037EB4F7BE}">
      <dsp:nvSpPr>
        <dsp:cNvPr id="0" name=""/>
        <dsp:cNvSpPr/>
      </dsp:nvSpPr>
      <dsp:spPr>
        <a:xfrm>
          <a:off x="175768" y="134267"/>
          <a:ext cx="319891" cy="3195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58454-B90B-4176-8BD1-20CC528E4E60}">
      <dsp:nvSpPr>
        <dsp:cNvPr id="0" name=""/>
        <dsp:cNvSpPr/>
      </dsp:nvSpPr>
      <dsp:spPr>
        <a:xfrm>
          <a:off x="671428" y="3530"/>
          <a:ext cx="8217878"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Nunito Sans"/>
              <a:ea typeface="Nunito Sans"/>
              <a:cs typeface="Nunito Sans"/>
              <a:sym typeface="Nunito Sans"/>
            </a:rPr>
            <a:t>Introductions</a:t>
          </a:r>
          <a:endParaRPr lang="en-US" sz="2800" kern="1200" dirty="0"/>
        </a:p>
      </dsp:txBody>
      <dsp:txXfrm>
        <a:off x="671428" y="3530"/>
        <a:ext cx="8217878" cy="599210"/>
      </dsp:txXfrm>
    </dsp:sp>
    <dsp:sp modelId="{EE8C4989-D5D4-4198-B92D-3125865E388F}">
      <dsp:nvSpPr>
        <dsp:cNvPr id="0" name=""/>
        <dsp:cNvSpPr/>
      </dsp:nvSpPr>
      <dsp:spPr>
        <a:xfrm>
          <a:off x="0" y="752544"/>
          <a:ext cx="8899647" cy="58105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9EDD2B-5279-426C-B07D-AA6A37D800ED}">
      <dsp:nvSpPr>
        <dsp:cNvPr id="0" name=""/>
        <dsp:cNvSpPr/>
      </dsp:nvSpPr>
      <dsp:spPr>
        <a:xfrm>
          <a:off x="175768" y="883280"/>
          <a:ext cx="319891" cy="3195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1C005-A667-4201-A793-F8A565B0D589}">
      <dsp:nvSpPr>
        <dsp:cNvPr id="0" name=""/>
        <dsp:cNvSpPr/>
      </dsp:nvSpPr>
      <dsp:spPr>
        <a:xfrm>
          <a:off x="671428" y="752544"/>
          <a:ext cx="8217878"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marL="0" lvl="0" indent="0" algn="l" defTabSz="1244600">
            <a:lnSpc>
              <a:spcPct val="100000"/>
            </a:lnSpc>
            <a:spcBef>
              <a:spcPct val="0"/>
            </a:spcBef>
            <a:spcAft>
              <a:spcPct val="35000"/>
            </a:spcAft>
            <a:buNone/>
          </a:pPr>
          <a:r>
            <a:rPr lang="en-US" sz="2800" kern="1200" dirty="0"/>
            <a:t>Benefit Advisory Council Update - </a:t>
          </a:r>
          <a:r>
            <a:rPr lang="en-US" sz="2800" i="1" kern="1200" dirty="0"/>
            <a:t>Olivia</a:t>
          </a:r>
          <a:endParaRPr lang="en-US" sz="2800" kern="1200" dirty="0"/>
        </a:p>
      </dsp:txBody>
      <dsp:txXfrm>
        <a:off x="671428" y="752544"/>
        <a:ext cx="8217878" cy="599210"/>
      </dsp:txXfrm>
    </dsp:sp>
    <dsp:sp modelId="{1446FAFE-B0D6-4D60-8AFA-F83B757752BA}">
      <dsp:nvSpPr>
        <dsp:cNvPr id="0" name=""/>
        <dsp:cNvSpPr/>
      </dsp:nvSpPr>
      <dsp:spPr>
        <a:xfrm>
          <a:off x="0" y="1501557"/>
          <a:ext cx="8899647" cy="58105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75D51-F925-4216-806D-1BC14DA42B6E}">
      <dsp:nvSpPr>
        <dsp:cNvPr id="0" name=""/>
        <dsp:cNvSpPr/>
      </dsp:nvSpPr>
      <dsp:spPr>
        <a:xfrm>
          <a:off x="175768" y="1632294"/>
          <a:ext cx="319891" cy="31957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E0CBB-03DD-4F99-A14F-70172980D534}">
      <dsp:nvSpPr>
        <dsp:cNvPr id="0" name=""/>
        <dsp:cNvSpPr/>
      </dsp:nvSpPr>
      <dsp:spPr>
        <a:xfrm>
          <a:off x="671428" y="1501557"/>
          <a:ext cx="8217878"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Nunito Sans"/>
              <a:ea typeface="Nunito Sans"/>
              <a:cs typeface="Nunito Sans"/>
              <a:sym typeface="Nunito Sans"/>
            </a:rPr>
            <a:t>OE Data and Trends</a:t>
          </a:r>
          <a:endParaRPr lang="en-US" sz="2800" kern="1200" dirty="0"/>
        </a:p>
      </dsp:txBody>
      <dsp:txXfrm>
        <a:off x="671428" y="1501557"/>
        <a:ext cx="8217878" cy="599210"/>
      </dsp:txXfrm>
    </dsp:sp>
    <dsp:sp modelId="{62E5CDF2-71A0-4754-9D57-1CFCBF542B0D}">
      <dsp:nvSpPr>
        <dsp:cNvPr id="0" name=""/>
        <dsp:cNvSpPr/>
      </dsp:nvSpPr>
      <dsp:spPr>
        <a:xfrm>
          <a:off x="0" y="2250570"/>
          <a:ext cx="8899647" cy="58105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7E2456-CF79-4BED-BB1A-4A595BEDED3F}">
      <dsp:nvSpPr>
        <dsp:cNvPr id="0" name=""/>
        <dsp:cNvSpPr/>
      </dsp:nvSpPr>
      <dsp:spPr>
        <a:xfrm>
          <a:off x="175768" y="2381307"/>
          <a:ext cx="319891" cy="31957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B699B-64CB-4315-AFA5-19FB9363C897}">
      <dsp:nvSpPr>
        <dsp:cNvPr id="0" name=""/>
        <dsp:cNvSpPr/>
      </dsp:nvSpPr>
      <dsp:spPr>
        <a:xfrm>
          <a:off x="671428" y="2250570"/>
          <a:ext cx="8217878"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marL="0" lvl="0" indent="0" algn="l" defTabSz="1244600">
            <a:lnSpc>
              <a:spcPct val="100000"/>
            </a:lnSpc>
            <a:spcBef>
              <a:spcPct val="0"/>
            </a:spcBef>
            <a:spcAft>
              <a:spcPct val="35000"/>
            </a:spcAft>
            <a:buNone/>
          </a:pPr>
          <a:r>
            <a:rPr lang="en-US" sz="2800" kern="1200" dirty="0" err="1">
              <a:latin typeface="Nunito Sans"/>
              <a:ea typeface="Nunito Sans"/>
              <a:cs typeface="Nunito Sans"/>
              <a:sym typeface="Nunito Sans"/>
            </a:rPr>
            <a:t>eAPTC</a:t>
          </a:r>
          <a:r>
            <a:rPr lang="en-US" sz="2800" kern="1200" dirty="0">
              <a:latin typeface="Nunito Sans"/>
              <a:ea typeface="Nunito Sans"/>
              <a:cs typeface="Nunito Sans"/>
              <a:sym typeface="Nunito Sans"/>
            </a:rPr>
            <a:t> Policy Update</a:t>
          </a:r>
        </a:p>
      </dsp:txBody>
      <dsp:txXfrm>
        <a:off x="671428" y="2250570"/>
        <a:ext cx="8217878" cy="599210"/>
      </dsp:txXfrm>
    </dsp:sp>
    <dsp:sp modelId="{62EBDC7C-629D-453F-8633-CC6E265A8168}">
      <dsp:nvSpPr>
        <dsp:cNvPr id="0" name=""/>
        <dsp:cNvSpPr/>
      </dsp:nvSpPr>
      <dsp:spPr>
        <a:xfrm>
          <a:off x="0" y="2999583"/>
          <a:ext cx="8899647" cy="58105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5F1EB0-949C-40D1-B552-F90EBFFF4147}">
      <dsp:nvSpPr>
        <dsp:cNvPr id="0" name=""/>
        <dsp:cNvSpPr/>
      </dsp:nvSpPr>
      <dsp:spPr>
        <a:xfrm>
          <a:off x="175768" y="3130320"/>
          <a:ext cx="319891" cy="31957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6E767-B211-40C6-BC01-54512DEB4BB0}">
      <dsp:nvSpPr>
        <dsp:cNvPr id="0" name=""/>
        <dsp:cNvSpPr/>
      </dsp:nvSpPr>
      <dsp:spPr>
        <a:xfrm>
          <a:off x="671428" y="2999583"/>
          <a:ext cx="8217878"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Nunito Sans"/>
              <a:ea typeface="Nunito Sans"/>
              <a:cs typeface="Nunito Sans"/>
              <a:sym typeface="Nunito Sans"/>
            </a:rPr>
            <a:t>Coverage Effectuation Scenarios</a:t>
          </a:r>
        </a:p>
      </dsp:txBody>
      <dsp:txXfrm>
        <a:off x="671428" y="2999583"/>
        <a:ext cx="8217878" cy="599210"/>
      </dsp:txXfrm>
    </dsp:sp>
    <dsp:sp modelId="{8C11DC2F-A215-436E-8F94-0B1D7DD0B30F}">
      <dsp:nvSpPr>
        <dsp:cNvPr id="0" name=""/>
        <dsp:cNvSpPr/>
      </dsp:nvSpPr>
      <dsp:spPr>
        <a:xfrm>
          <a:off x="0" y="3748596"/>
          <a:ext cx="8899647" cy="58105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AAF81-87A2-4AE3-BB6C-6B8FAAEC5C4C}">
      <dsp:nvSpPr>
        <dsp:cNvPr id="0" name=""/>
        <dsp:cNvSpPr/>
      </dsp:nvSpPr>
      <dsp:spPr>
        <a:xfrm>
          <a:off x="175768" y="3879333"/>
          <a:ext cx="319891" cy="319578"/>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2A81A-A44E-4457-81E0-59B25F6817B6}">
      <dsp:nvSpPr>
        <dsp:cNvPr id="0" name=""/>
        <dsp:cNvSpPr/>
      </dsp:nvSpPr>
      <dsp:spPr>
        <a:xfrm>
          <a:off x="671428" y="3748596"/>
          <a:ext cx="8217878"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Nunito Sans"/>
              <a:ea typeface="Nunito Sans"/>
              <a:cs typeface="Nunito Sans"/>
              <a:sym typeface="Nunito Sans"/>
            </a:rPr>
            <a:t>Questions &amp; Resources</a:t>
          </a:r>
        </a:p>
      </dsp:txBody>
      <dsp:txXfrm>
        <a:off x="671428" y="3748596"/>
        <a:ext cx="8217878" cy="599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82AB2-12D6-4758-8B87-142CDA3B332E}">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BF526-692E-4526-9992-8D0EB8A1F37B}">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19FE82-87A2-42F0-93A3-A566C8B16D3E}">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dirty="0"/>
            <a:t>Government shutdown ended on November 15</a:t>
          </a:r>
          <a:r>
            <a:rPr lang="en-US" sz="1500" kern="1200" baseline="30000" dirty="0"/>
            <a:t>th</a:t>
          </a:r>
          <a:r>
            <a:rPr lang="en-US" sz="1500" kern="1200" dirty="0"/>
            <a:t> without </a:t>
          </a:r>
          <a:r>
            <a:rPr lang="en-US" sz="1500" kern="1200" dirty="0" err="1"/>
            <a:t>eAPTC</a:t>
          </a:r>
          <a:r>
            <a:rPr lang="en-US" sz="1500" kern="1200" dirty="0"/>
            <a:t> extension</a:t>
          </a:r>
        </a:p>
      </dsp:txBody>
      <dsp:txXfrm>
        <a:off x="1057183" y="1805"/>
        <a:ext cx="9458416" cy="915310"/>
      </dsp:txXfrm>
    </dsp:sp>
    <dsp:sp modelId="{A37AD48B-CA37-4CBD-92B5-FFCC2497FE53}">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ABAEF-6DC0-4972-99AE-F7AC62C19099}">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B4138B-E1FE-48A7-876C-CE7FE4F8D74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dirty="0"/>
            <a:t>Senate proposals to extend </a:t>
          </a:r>
          <a:r>
            <a:rPr lang="en-US" sz="1500" kern="1200" dirty="0" err="1"/>
            <a:t>eAPTC</a:t>
          </a:r>
          <a:r>
            <a:rPr lang="en-US" sz="1500" kern="1200" dirty="0"/>
            <a:t> for 3 years failed to cross 60 vote threshold</a:t>
          </a:r>
        </a:p>
      </dsp:txBody>
      <dsp:txXfrm>
        <a:off x="1057183" y="1145944"/>
        <a:ext cx="9458416" cy="915310"/>
      </dsp:txXfrm>
    </dsp:sp>
    <dsp:sp modelId="{0E52F79C-3E63-400D-877E-ED6A68D60103}">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B0FD5-0729-4B51-97C8-4AB04B06D10C}">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18F2C-3A6F-40AD-B951-C8FA00835202}">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dirty="0"/>
            <a:t>House passed healthcare legislation yesterday that does not include </a:t>
          </a:r>
          <a:r>
            <a:rPr lang="en-US" sz="1500" kern="1200" dirty="0" err="1"/>
            <a:t>eAPTC</a:t>
          </a:r>
          <a:r>
            <a:rPr lang="en-US" sz="1500" kern="1200" dirty="0"/>
            <a:t> extension – would allow small businesses to offer their own plans, crack down on PBMs, and fund a different kind of subsidy. Unlikely to pass the Senate when they return in 2026</a:t>
          </a:r>
        </a:p>
      </dsp:txBody>
      <dsp:txXfrm>
        <a:off x="1057183" y="2290082"/>
        <a:ext cx="9458416" cy="915310"/>
      </dsp:txXfrm>
    </dsp:sp>
    <dsp:sp modelId="{A91B1ABA-8E24-4FA1-9105-DE0D801B2FCD}">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A74D4-FF30-4CEB-A8B3-50CDBD214FBD}">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AB76AF-99E4-427B-AF6F-BA82A43512D2}">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dirty="0"/>
            <a:t>Other proposals include direct payments to consumers, HSA contributions, and more</a:t>
          </a:r>
        </a:p>
      </dsp:txBody>
      <dsp:txXfrm>
        <a:off x="1057183" y="3434221"/>
        <a:ext cx="9458416"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9D20A-6F4E-4DFF-BDFE-AD1D194A163A}">
      <dsp:nvSpPr>
        <dsp:cNvPr id="0" name=""/>
        <dsp:cNvSpPr/>
      </dsp:nvSpPr>
      <dsp:spPr>
        <a:xfrm>
          <a:off x="0" y="2752539"/>
          <a:ext cx="5157787" cy="180596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55+ Consumers </a:t>
          </a:r>
        </a:p>
      </dsp:txBody>
      <dsp:txXfrm>
        <a:off x="0" y="2752539"/>
        <a:ext cx="5157787" cy="1805963"/>
      </dsp:txXfrm>
    </dsp:sp>
    <dsp:sp modelId="{A8A5D6B4-0A3E-46A4-AF13-D6F4936B5638}">
      <dsp:nvSpPr>
        <dsp:cNvPr id="0" name=""/>
        <dsp:cNvSpPr/>
      </dsp:nvSpPr>
      <dsp:spPr>
        <a:xfrm rot="10800000">
          <a:off x="0" y="2056"/>
          <a:ext cx="5157787" cy="277757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400% of FPL and above</a:t>
          </a:r>
        </a:p>
      </dsp:txBody>
      <dsp:txXfrm rot="-10800000">
        <a:off x="0" y="2056"/>
        <a:ext cx="5157787" cy="974927"/>
      </dsp:txXfrm>
    </dsp:sp>
    <dsp:sp modelId="{F9AF8063-F112-4CF9-99EF-64978D63AC19}">
      <dsp:nvSpPr>
        <dsp:cNvPr id="0" name=""/>
        <dsp:cNvSpPr/>
      </dsp:nvSpPr>
      <dsp:spPr>
        <a:xfrm>
          <a:off x="2518" y="976984"/>
          <a:ext cx="1717583" cy="83049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$63,000 individual</a:t>
          </a:r>
        </a:p>
      </dsp:txBody>
      <dsp:txXfrm>
        <a:off x="2518" y="976984"/>
        <a:ext cx="1717583" cy="830494"/>
      </dsp:txXfrm>
    </dsp:sp>
    <dsp:sp modelId="{ECD262C1-18C0-470A-BB94-1A9F7A1655EA}">
      <dsp:nvSpPr>
        <dsp:cNvPr id="0" name=""/>
        <dsp:cNvSpPr/>
      </dsp:nvSpPr>
      <dsp:spPr>
        <a:xfrm>
          <a:off x="1720101" y="976984"/>
          <a:ext cx="1717583" cy="83049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$85,000 couple</a:t>
          </a:r>
        </a:p>
      </dsp:txBody>
      <dsp:txXfrm>
        <a:off x="1720101" y="976984"/>
        <a:ext cx="1717583" cy="830494"/>
      </dsp:txXfrm>
    </dsp:sp>
    <dsp:sp modelId="{62626409-8615-40B1-9A86-775754082738}">
      <dsp:nvSpPr>
        <dsp:cNvPr id="0" name=""/>
        <dsp:cNvSpPr/>
      </dsp:nvSpPr>
      <dsp:spPr>
        <a:xfrm>
          <a:off x="3437685" y="976984"/>
          <a:ext cx="1717583" cy="83049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$130,000 HH of 4</a:t>
          </a:r>
        </a:p>
      </dsp:txBody>
      <dsp:txXfrm>
        <a:off x="3437685" y="976984"/>
        <a:ext cx="1717583" cy="830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65B18-CF46-4FC6-957F-B456AF3E25CB}">
      <dsp:nvSpPr>
        <dsp:cNvPr id="0" name=""/>
        <dsp:cNvSpPr/>
      </dsp:nvSpPr>
      <dsp:spPr>
        <a:xfrm>
          <a:off x="0" y="44657"/>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Income –  between 138% -200%, </a:t>
          </a:r>
          <a:r>
            <a:rPr lang="en-US" sz="4100" kern="1200"/>
            <a:t>400%+</a:t>
          </a:r>
          <a:endParaRPr lang="en-US" sz="4100" kern="1200" dirty="0"/>
        </a:p>
      </dsp:txBody>
      <dsp:txXfrm>
        <a:off x="48005" y="92662"/>
        <a:ext cx="10419590" cy="887374"/>
      </dsp:txXfrm>
    </dsp:sp>
    <dsp:sp modelId="{331C4EFA-1540-41CE-86B4-83E4F58ED06A}">
      <dsp:nvSpPr>
        <dsp:cNvPr id="0" name=""/>
        <dsp:cNvSpPr/>
      </dsp:nvSpPr>
      <dsp:spPr>
        <a:xfrm>
          <a:off x="0" y="1133244"/>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Payer – private insurance, non-group</a:t>
          </a:r>
        </a:p>
      </dsp:txBody>
      <dsp:txXfrm>
        <a:off x="48005" y="1181249"/>
        <a:ext cx="10419590" cy="887374"/>
      </dsp:txXfrm>
    </dsp:sp>
    <dsp:sp modelId="{6275A007-1860-4124-AEC0-888B188D995E}">
      <dsp:nvSpPr>
        <dsp:cNvPr id="0" name=""/>
        <dsp:cNvSpPr/>
      </dsp:nvSpPr>
      <dsp:spPr>
        <a:xfrm>
          <a:off x="0" y="2234709"/>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Diagnosis, chronic conditions</a:t>
          </a:r>
        </a:p>
      </dsp:txBody>
      <dsp:txXfrm>
        <a:off x="48005" y="2282714"/>
        <a:ext cx="10419590" cy="887374"/>
      </dsp:txXfrm>
    </dsp:sp>
    <dsp:sp modelId="{2515445C-242F-49CB-8475-6A159083523A}">
      <dsp:nvSpPr>
        <dsp:cNvPr id="0" name=""/>
        <dsp:cNvSpPr/>
      </dsp:nvSpPr>
      <dsp:spPr>
        <a:xfrm>
          <a:off x="0" y="3336174"/>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Age – 55+</a:t>
          </a:r>
        </a:p>
      </dsp:txBody>
      <dsp:txXfrm>
        <a:off x="48005" y="3384179"/>
        <a:ext cx="10419590" cy="8873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EBB25-8834-48EC-AFA5-F1A64238C7F5}" type="datetimeFigureOut">
              <a:rPr lang="en-US" smtClean="0"/>
              <a:t>12/17/2025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A96B2-EC04-4AE2-A380-A71FE234EAAF}" type="slidenum">
              <a:rPr lang="en-US" smtClean="0"/>
              <a:t>‹#›</a:t>
            </a:fld>
            <a:endParaRPr lang="en-US"/>
          </a:p>
        </p:txBody>
      </p:sp>
    </p:spTree>
    <p:extLst>
      <p:ext uri="{BB962C8B-B14F-4D97-AF65-F5344CB8AC3E}">
        <p14:creationId xmlns:p14="http://schemas.microsoft.com/office/powerpoint/2010/main" val="391540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MPCA is a membership organization (13 CHCs, 5 UIO’s) serving about 125,000 Montanans. MPCA works to support our member health centers in providing comprehensive primary care services including medical, dental, behavioral, and what we in the health center world call “enabling services.” Since the very first health centers in rural Mississippi and central Boston, the health center model is built upon the idea that people lives (where they live, where they work, if they have access to food, if they make a living wage) impact health and health outcomes. CHCs receive grants from HRSA the Health Resources and Service Admin, there are some specific requirements of the 330 grants which are in contradiction with a lot of the EOs we are seeing. </a:t>
            </a:r>
          </a:p>
        </p:txBody>
      </p:sp>
      <p:sp>
        <p:nvSpPr>
          <p:cNvPr id="4" name="Slide Number Placeholder 3"/>
          <p:cNvSpPr>
            <a:spLocks noGrp="1"/>
          </p:cNvSpPr>
          <p:nvPr>
            <p:ph type="sldNum" sz="quarter" idx="5"/>
          </p:nvPr>
        </p:nvSpPr>
        <p:spPr/>
        <p:txBody>
          <a:bodyPr/>
          <a:lstStyle/>
          <a:p>
            <a:fld id="{E43DB76D-5739-4BF5-A9DF-38900A339367}" type="slidenum">
              <a:rPr lang="en-US" smtClean="0"/>
              <a:t>3</a:t>
            </a:fld>
            <a:endParaRPr lang="en-US"/>
          </a:p>
        </p:txBody>
      </p:sp>
    </p:spTree>
    <p:extLst>
      <p:ext uri="{BB962C8B-B14F-4D97-AF65-F5344CB8AC3E}">
        <p14:creationId xmlns:p14="http://schemas.microsoft.com/office/powerpoint/2010/main" val="291466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311% of poverty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C5E99-4F7F-4339-A2FA-38DE3CE625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90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EHRs/DRVs – How do you report enrollments for UDS?</a:t>
            </a:r>
          </a:p>
        </p:txBody>
      </p:sp>
      <p:sp>
        <p:nvSpPr>
          <p:cNvPr id="4" name="Slide Number Placeholder 3"/>
          <p:cNvSpPr>
            <a:spLocks noGrp="1"/>
          </p:cNvSpPr>
          <p:nvPr>
            <p:ph type="sldNum" sz="quarter" idx="5"/>
          </p:nvPr>
        </p:nvSpPr>
        <p:spPr/>
        <p:txBody>
          <a:bodyPr/>
          <a:lstStyle/>
          <a:p>
            <a:fld id="{0FEC5E99-4F7F-4339-A2FA-38DE3CE625B0}" type="slidenum">
              <a:rPr lang="en-US" smtClean="0"/>
              <a:t>20</a:t>
            </a:fld>
            <a:endParaRPr lang="en-US"/>
          </a:p>
        </p:txBody>
      </p:sp>
    </p:spTree>
    <p:extLst>
      <p:ext uri="{BB962C8B-B14F-4D97-AF65-F5344CB8AC3E}">
        <p14:creationId xmlns:p14="http://schemas.microsoft.com/office/powerpoint/2010/main" val="80966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7E39-128A-11AC-635D-3715B5B767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10472-20E9-A5C7-2429-2B1EDBCB1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077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7E39-128A-11AC-635D-3715B5B767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10472-20E9-A5C7-2429-2B1EDBCB15E7}"/>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Tree>
    <p:extLst>
      <p:ext uri="{BB962C8B-B14F-4D97-AF65-F5344CB8AC3E}">
        <p14:creationId xmlns:p14="http://schemas.microsoft.com/office/powerpoint/2010/main" val="411272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0D665-4A2B-1097-22A3-B7AFC325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C257AD4-7D89-12CD-5ECF-31761A65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4438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151-9378-4964-7C67-6DA6643B3528}"/>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6DDBEB-1CA6-9BC9-A3BF-7F1E87AB9AA9}"/>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1836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EE95-3D34-4E18-2964-1E6261FC9EE4}"/>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AC117-F209-AA66-38CF-FFAC619B7D60}"/>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A504E-EC6F-CCD3-8776-CDD308AE6442}"/>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19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A03-E232-D970-4A17-A5DA373A9B8A}"/>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6E93AD-0BAE-B7BC-9A87-514E324279AC}"/>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7DF4C-22F2-470D-83D3-4258D1A36E4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48165E-1721-A12B-C5D4-BF9396FFC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45CCE-3CDA-4E46-0382-69A5BF3DB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10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82BB-C524-79E2-F020-4855D21FA0FE}"/>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5609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981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E751-1F40-D97C-2D65-247000EBDC1B}"/>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E0CE1-D550-FD1B-737A-02F79F985B76}"/>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70CA4-1F3D-6D4B-1F13-E85BC14B93D8}"/>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530751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161-3BA9-880C-33B3-CA8710930123}"/>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9F81E-5DFA-2D0D-EE64-D36C1AD21F9E}"/>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5F82FA-7B21-626A-5419-3D8DA949DF6C}"/>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194718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0D665-4A2B-1097-22A3-B7AFC325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C257AD4-7D89-12CD-5ECF-31761A65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927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0D665-4A2B-1097-22A3-B7AFC325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C257AD4-7D89-12CD-5ECF-31761A65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680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151-9378-4964-7C67-6DA6643B35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6DDBEB-1CA6-9BC9-A3BF-7F1E87AB9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3213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EE95-3D34-4E18-2964-1E6261FC9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AC117-F209-AA66-38CF-FFAC619B7D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A504E-EC6F-CCD3-8776-CDD308AE6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00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A03-E232-D970-4A17-A5DA373A9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6E93AD-0BAE-B7BC-9A87-514E32427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7DF4C-22F2-470D-83D3-4258D1A36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48165E-1721-A12B-C5D4-BF9396FFC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45CCE-3CDA-4E46-0382-69A5BF3DB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905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82BB-C524-79E2-F020-4855D21FA0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831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77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E751-1F40-D97C-2D65-247000EBDC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E0CE1-D550-FD1B-737A-02F79F985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70CA4-1F3D-6D4B-1F13-E85BC14B9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570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161-3BA9-880C-33B3-CA87109301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9F81E-5DFA-2D0D-EE64-D36C1AD21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5F82FA-7B21-626A-5419-3D8DA949D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5694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landscape, fog, mist, haze&#10;&#10;Description automatically generated">
            <a:extLst>
              <a:ext uri="{FF2B5EF4-FFF2-40B4-BE49-F238E27FC236}">
                <a16:creationId xmlns:a16="http://schemas.microsoft.com/office/drawing/2014/main" id="{73D50639-36AD-FD6B-AD74-F5E9F12F31F0}"/>
              </a:ext>
            </a:extLst>
          </p:cNvPr>
          <p:cNvPicPr>
            <a:picLocks noChangeAspect="1"/>
          </p:cNvPicPr>
          <p:nvPr/>
        </p:nvPicPr>
        <p:blipFill>
          <a:blip r:embed="rId11">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14703110-E20E-9596-9EF3-0639F1C794FD}"/>
              </a:ext>
            </a:extLst>
          </p:cNvPr>
          <p:cNvSpPr>
            <a:spLocks noGrp="1"/>
          </p:cNvSpPr>
          <p:nvPr>
            <p:ph type="body" idx="1"/>
          </p:nvPr>
        </p:nvSpPr>
        <p:spPr>
          <a:xfrm>
            <a:off x="838200" y="194662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descr="Color filled rectangle border">
            <a:extLst>
              <a:ext uri="{FF2B5EF4-FFF2-40B4-BE49-F238E27FC236}">
                <a16:creationId xmlns:a16="http://schemas.microsoft.com/office/drawing/2014/main" id="{471BB8D8-3144-3177-4C9B-F56240194918}"/>
              </a:ext>
            </a:extLst>
          </p:cNvPr>
          <p:cNvSpPr/>
          <p:nvPr/>
        </p:nvSpPr>
        <p:spPr>
          <a:xfrm>
            <a:off x="0" y="6511937"/>
            <a:ext cx="1929782" cy="238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Color filled rectangle border">
            <a:extLst>
              <a:ext uri="{FF2B5EF4-FFF2-40B4-BE49-F238E27FC236}">
                <a16:creationId xmlns:a16="http://schemas.microsoft.com/office/drawing/2014/main" id="{0602BDD8-DC66-11D3-4CAA-57CED06772A8}"/>
              </a:ext>
            </a:extLst>
          </p:cNvPr>
          <p:cNvSpPr/>
          <p:nvPr/>
        </p:nvSpPr>
        <p:spPr>
          <a:xfrm>
            <a:off x="1929782" y="6511937"/>
            <a:ext cx="1929782" cy="238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Color filled rectangle border">
            <a:extLst>
              <a:ext uri="{FF2B5EF4-FFF2-40B4-BE49-F238E27FC236}">
                <a16:creationId xmlns:a16="http://schemas.microsoft.com/office/drawing/2014/main" id="{235BAA5D-D94E-01A6-796C-0525141B574C}"/>
              </a:ext>
            </a:extLst>
          </p:cNvPr>
          <p:cNvSpPr/>
          <p:nvPr/>
        </p:nvSpPr>
        <p:spPr>
          <a:xfrm>
            <a:off x="3859564" y="6511937"/>
            <a:ext cx="1929782" cy="238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Color filled rectangle border">
            <a:extLst>
              <a:ext uri="{FF2B5EF4-FFF2-40B4-BE49-F238E27FC236}">
                <a16:creationId xmlns:a16="http://schemas.microsoft.com/office/drawing/2014/main" id="{963C7764-C7FC-CFE3-821D-F2C1DD0AE59E}"/>
              </a:ext>
            </a:extLst>
          </p:cNvPr>
          <p:cNvSpPr/>
          <p:nvPr/>
        </p:nvSpPr>
        <p:spPr>
          <a:xfrm>
            <a:off x="5789346" y="6511937"/>
            <a:ext cx="1805772" cy="238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A1D4CDF-D2DB-A76A-6E25-57F97AEBEE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9381" y="6405978"/>
            <a:ext cx="4115161" cy="387527"/>
          </a:xfrm>
          <a:prstGeom prst="rect">
            <a:avLst/>
          </a:prstGeom>
        </p:spPr>
      </p:pic>
      <p:sp>
        <p:nvSpPr>
          <p:cNvPr id="17" name="Triangle 16">
            <a:extLst>
              <a:ext uri="{FF2B5EF4-FFF2-40B4-BE49-F238E27FC236}">
                <a16:creationId xmlns:a16="http://schemas.microsoft.com/office/drawing/2014/main" id="{B35D0101-D611-71FE-7DCD-C1F5C588527E}"/>
              </a:ext>
            </a:extLst>
          </p:cNvPr>
          <p:cNvSpPr/>
          <p:nvPr/>
        </p:nvSpPr>
        <p:spPr>
          <a:xfrm rot="10800000">
            <a:off x="7340855" y="6511935"/>
            <a:ext cx="508526" cy="238044"/>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Placeholder 18">
            <a:extLst>
              <a:ext uri="{FF2B5EF4-FFF2-40B4-BE49-F238E27FC236}">
                <a16:creationId xmlns:a16="http://schemas.microsoft.com/office/drawing/2014/main" id="{82EFB4DD-A515-542B-D1CC-4401BF468248}"/>
              </a:ext>
            </a:extLst>
          </p:cNvPr>
          <p:cNvSpPr>
            <a:spLocks noGrp="1"/>
          </p:cNvSpPr>
          <p:nvPr>
            <p:ph type="title"/>
          </p:nvPr>
        </p:nvSpPr>
        <p:spPr>
          <a:xfrm>
            <a:off x="838200" y="52081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2" name="Rectangle 21" descr="Color filled rectangle border">
            <a:extLst>
              <a:ext uri="{FF2B5EF4-FFF2-40B4-BE49-F238E27FC236}">
                <a16:creationId xmlns:a16="http://schemas.microsoft.com/office/drawing/2014/main" id="{2411B99B-3C27-A69A-3DCA-1CF333ECE494}"/>
              </a:ext>
            </a:extLst>
          </p:cNvPr>
          <p:cNvSpPr/>
          <p:nvPr/>
        </p:nvSpPr>
        <p:spPr>
          <a:xfrm>
            <a:off x="4300396" y="2429"/>
            <a:ext cx="7891604" cy="298201"/>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511F5F7D-5D7B-7F6D-5F34-46BFA2BC13C4}"/>
              </a:ext>
            </a:extLst>
          </p:cNvPr>
          <p:cNvSpPr/>
          <p:nvPr/>
        </p:nvSpPr>
        <p:spPr>
          <a:xfrm rot="10800000">
            <a:off x="4009925" y="2429"/>
            <a:ext cx="580942" cy="29820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701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landscape, fog, mist, haze&#10;&#10;Description automatically generated">
            <a:extLst>
              <a:ext uri="{FF2B5EF4-FFF2-40B4-BE49-F238E27FC236}">
                <a16:creationId xmlns:a16="http://schemas.microsoft.com/office/drawing/2014/main" id="{73D50639-36AD-FD6B-AD74-F5E9F12F31F0}"/>
              </a:ext>
            </a:extLst>
          </p:cNvPr>
          <p:cNvPicPr>
            <a:picLocks noChangeAspect="1"/>
          </p:cNvPicPr>
          <p:nvPr/>
        </p:nvPicPr>
        <p:blipFill>
          <a:blip r:embed="rId12">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14703110-E20E-9596-9EF3-0639F1C794FD}"/>
              </a:ext>
            </a:extLst>
          </p:cNvPr>
          <p:cNvSpPr>
            <a:spLocks noGrp="1"/>
          </p:cNvSpPr>
          <p:nvPr>
            <p:ph type="body" idx="1"/>
          </p:nvPr>
        </p:nvSpPr>
        <p:spPr>
          <a:xfrm>
            <a:off x="838200" y="194662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descr="Color filled rectangle border">
            <a:extLst>
              <a:ext uri="{FF2B5EF4-FFF2-40B4-BE49-F238E27FC236}">
                <a16:creationId xmlns:a16="http://schemas.microsoft.com/office/drawing/2014/main" id="{471BB8D8-3144-3177-4C9B-F56240194918}"/>
              </a:ext>
            </a:extLst>
          </p:cNvPr>
          <p:cNvSpPr/>
          <p:nvPr/>
        </p:nvSpPr>
        <p:spPr>
          <a:xfrm>
            <a:off x="0" y="6511938"/>
            <a:ext cx="1929782" cy="238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descr="Color filled rectangle border">
            <a:extLst>
              <a:ext uri="{FF2B5EF4-FFF2-40B4-BE49-F238E27FC236}">
                <a16:creationId xmlns:a16="http://schemas.microsoft.com/office/drawing/2014/main" id="{0602BDD8-DC66-11D3-4CAA-57CED06772A8}"/>
              </a:ext>
            </a:extLst>
          </p:cNvPr>
          <p:cNvSpPr/>
          <p:nvPr/>
        </p:nvSpPr>
        <p:spPr>
          <a:xfrm>
            <a:off x="1929782" y="6511938"/>
            <a:ext cx="1929782" cy="238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descr="Color filled rectangle border">
            <a:extLst>
              <a:ext uri="{FF2B5EF4-FFF2-40B4-BE49-F238E27FC236}">
                <a16:creationId xmlns:a16="http://schemas.microsoft.com/office/drawing/2014/main" id="{235BAA5D-D94E-01A6-796C-0525141B574C}"/>
              </a:ext>
            </a:extLst>
          </p:cNvPr>
          <p:cNvSpPr/>
          <p:nvPr/>
        </p:nvSpPr>
        <p:spPr>
          <a:xfrm>
            <a:off x="3859564" y="6511938"/>
            <a:ext cx="1929782" cy="238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descr="Color filled rectangle border">
            <a:extLst>
              <a:ext uri="{FF2B5EF4-FFF2-40B4-BE49-F238E27FC236}">
                <a16:creationId xmlns:a16="http://schemas.microsoft.com/office/drawing/2014/main" id="{963C7764-C7FC-CFE3-821D-F2C1DD0AE59E}"/>
              </a:ext>
            </a:extLst>
          </p:cNvPr>
          <p:cNvSpPr/>
          <p:nvPr/>
        </p:nvSpPr>
        <p:spPr>
          <a:xfrm>
            <a:off x="5789346" y="6511938"/>
            <a:ext cx="1805772" cy="238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7A1D4CDF-D2DB-A76A-6E25-57F97AEBEEF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49382" y="6405979"/>
            <a:ext cx="4115161" cy="387527"/>
          </a:xfrm>
          <a:prstGeom prst="rect">
            <a:avLst/>
          </a:prstGeom>
        </p:spPr>
      </p:pic>
      <p:sp>
        <p:nvSpPr>
          <p:cNvPr id="17" name="Triangle 16">
            <a:extLst>
              <a:ext uri="{FF2B5EF4-FFF2-40B4-BE49-F238E27FC236}">
                <a16:creationId xmlns:a16="http://schemas.microsoft.com/office/drawing/2014/main" id="{B35D0101-D611-71FE-7DCD-C1F5C588527E}"/>
              </a:ext>
            </a:extLst>
          </p:cNvPr>
          <p:cNvSpPr/>
          <p:nvPr/>
        </p:nvSpPr>
        <p:spPr>
          <a:xfrm rot="10800000">
            <a:off x="7340856" y="6511935"/>
            <a:ext cx="508526" cy="238044"/>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itle Placeholder 18">
            <a:extLst>
              <a:ext uri="{FF2B5EF4-FFF2-40B4-BE49-F238E27FC236}">
                <a16:creationId xmlns:a16="http://schemas.microsoft.com/office/drawing/2014/main" id="{82EFB4DD-A515-542B-D1CC-4401BF468248}"/>
              </a:ext>
            </a:extLst>
          </p:cNvPr>
          <p:cNvSpPr>
            <a:spLocks noGrp="1"/>
          </p:cNvSpPr>
          <p:nvPr>
            <p:ph type="title"/>
          </p:nvPr>
        </p:nvSpPr>
        <p:spPr>
          <a:xfrm>
            <a:off x="838200" y="52081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2" name="Rectangle 21" descr="Color filled rectangle border">
            <a:extLst>
              <a:ext uri="{FF2B5EF4-FFF2-40B4-BE49-F238E27FC236}">
                <a16:creationId xmlns:a16="http://schemas.microsoft.com/office/drawing/2014/main" id="{2411B99B-3C27-A69A-3DCA-1CF333ECE494}"/>
              </a:ext>
            </a:extLst>
          </p:cNvPr>
          <p:cNvSpPr/>
          <p:nvPr/>
        </p:nvSpPr>
        <p:spPr>
          <a:xfrm>
            <a:off x="4300396" y="2430"/>
            <a:ext cx="7891604" cy="298201"/>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riangle 22">
            <a:extLst>
              <a:ext uri="{FF2B5EF4-FFF2-40B4-BE49-F238E27FC236}">
                <a16:creationId xmlns:a16="http://schemas.microsoft.com/office/drawing/2014/main" id="{511F5F7D-5D7B-7F6D-5F34-46BFA2BC13C4}"/>
              </a:ext>
            </a:extLst>
          </p:cNvPr>
          <p:cNvSpPr/>
          <p:nvPr/>
        </p:nvSpPr>
        <p:spPr>
          <a:xfrm rot="10800000">
            <a:off x="4009926" y="2430"/>
            <a:ext cx="580942" cy="29820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152966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46"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mailto:tstrandberg@mtpca.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3639-8AB9-6530-92AF-E921E7C647BD}"/>
              </a:ext>
            </a:extLst>
          </p:cNvPr>
          <p:cNvSpPr>
            <a:spLocks noGrp="1"/>
          </p:cNvSpPr>
          <p:nvPr>
            <p:ph type="ctrTitle"/>
          </p:nvPr>
        </p:nvSpPr>
        <p:spPr>
          <a:xfrm>
            <a:off x="1524000" y="2147122"/>
            <a:ext cx="9144000" cy="2387600"/>
          </a:xfrm>
        </p:spPr>
        <p:txBody>
          <a:bodyPr>
            <a:normAutofit/>
          </a:bodyPr>
          <a:lstStyle/>
          <a:p>
            <a:r>
              <a:rPr lang="en-US" sz="4400" b="1" spc="562" dirty="0">
                <a:solidFill>
                  <a:srgbClr val="667487"/>
                </a:solidFill>
                <a:latin typeface="Nunito Sans Bold"/>
                <a:cs typeface="Nunito Sans Bold"/>
              </a:rPr>
              <a:t>MONTHLY WEBINAR</a:t>
            </a:r>
          </a:p>
        </p:txBody>
      </p:sp>
      <p:sp>
        <p:nvSpPr>
          <p:cNvPr id="3" name="Subtitle 2">
            <a:extLst>
              <a:ext uri="{FF2B5EF4-FFF2-40B4-BE49-F238E27FC236}">
                <a16:creationId xmlns:a16="http://schemas.microsoft.com/office/drawing/2014/main" id="{189957FB-7F1B-CD5E-EB0D-0BA04C7C5C8D}"/>
              </a:ext>
            </a:extLst>
          </p:cNvPr>
          <p:cNvSpPr>
            <a:spLocks noGrp="1"/>
          </p:cNvSpPr>
          <p:nvPr>
            <p:ph type="subTitle" idx="1"/>
          </p:nvPr>
        </p:nvSpPr>
        <p:spPr>
          <a:xfrm>
            <a:off x="1524000" y="4626797"/>
            <a:ext cx="9144000" cy="1655762"/>
          </a:xfrm>
        </p:spPr>
        <p:txBody>
          <a:bodyPr/>
          <a:lstStyle/>
          <a:p>
            <a:pPr>
              <a:spcBef>
                <a:spcPct val="0"/>
              </a:spcBef>
            </a:pPr>
            <a:r>
              <a:rPr lang="en-US" sz="2476" b="1" spc="562" dirty="0">
                <a:solidFill>
                  <a:srgbClr val="667487"/>
                </a:solidFill>
                <a:latin typeface="Nunito Sans Bold"/>
                <a:cs typeface="Nunito Sans Bold"/>
              </a:rPr>
              <a:t>December 2025</a:t>
            </a:r>
          </a:p>
          <a:p>
            <a:pPr>
              <a:spcBef>
                <a:spcPct val="0"/>
              </a:spcBef>
            </a:pPr>
            <a:endParaRPr lang="en-US" sz="2476" b="1" spc="562" dirty="0">
              <a:solidFill>
                <a:srgbClr val="667487"/>
              </a:solidFill>
              <a:latin typeface="Nunito Sans Bold"/>
              <a:cs typeface="Nunito Sans Bold"/>
            </a:endParaRPr>
          </a:p>
          <a:p>
            <a:pPr>
              <a:lnSpc>
                <a:spcPct val="150000"/>
              </a:lnSpc>
              <a:spcBef>
                <a:spcPct val="0"/>
              </a:spcBef>
            </a:pPr>
            <a:r>
              <a:rPr lang="en-US" sz="1400" b="1" spc="562" dirty="0">
                <a:solidFill>
                  <a:srgbClr val="667487"/>
                </a:solidFill>
                <a:latin typeface="Nunito Sans Bold"/>
                <a:cs typeface="Nunito Sans Bold"/>
              </a:rPr>
              <a:t>Tierney Queen-Stewart</a:t>
            </a:r>
          </a:p>
          <a:p>
            <a:pPr>
              <a:lnSpc>
                <a:spcPct val="150000"/>
              </a:lnSpc>
              <a:spcBef>
                <a:spcPct val="0"/>
              </a:spcBef>
            </a:pPr>
            <a:r>
              <a:rPr lang="en-US" sz="1400" b="1" spc="562" dirty="0">
                <a:solidFill>
                  <a:srgbClr val="667487"/>
                </a:solidFill>
                <a:latin typeface="Nunito Sans Bold"/>
                <a:cs typeface="Nunito Sans Bold"/>
              </a:rPr>
              <a:t>Director of Cover Montana</a:t>
            </a:r>
          </a:p>
        </p:txBody>
      </p:sp>
      <p:pic>
        <p:nvPicPr>
          <p:cNvPr id="8" name="Picture 7" descr="A black background with blue and grey letters&#10;&#10;AI-generated content may be incorrect.">
            <a:extLst>
              <a:ext uri="{FF2B5EF4-FFF2-40B4-BE49-F238E27FC236}">
                <a16:creationId xmlns:a16="http://schemas.microsoft.com/office/drawing/2014/main" id="{74C306BB-263D-8551-6046-64970646B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38" y="1176829"/>
            <a:ext cx="11939524" cy="2108747"/>
          </a:xfrm>
          <a:prstGeom prst="rect">
            <a:avLst/>
          </a:prstGeom>
        </p:spPr>
      </p:pic>
    </p:spTree>
    <p:extLst>
      <p:ext uri="{BB962C8B-B14F-4D97-AF65-F5344CB8AC3E}">
        <p14:creationId xmlns:p14="http://schemas.microsoft.com/office/powerpoint/2010/main" val="73069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FE245E-F142-6E62-593F-81E91A363574}"/>
              </a:ext>
            </a:extLst>
          </p:cNvPr>
          <p:cNvSpPr>
            <a:spLocks noGrp="1"/>
          </p:cNvSpPr>
          <p:nvPr>
            <p:ph type="title"/>
          </p:nvPr>
        </p:nvSpPr>
        <p:spPr/>
        <p:txBody>
          <a:bodyPr anchor="ctr">
            <a:normAutofit/>
          </a:bodyPr>
          <a:lstStyle/>
          <a:p>
            <a:r>
              <a:rPr lang="en-US" sz="2476" b="1" spc="562" dirty="0">
                <a:solidFill>
                  <a:srgbClr val="667487"/>
                </a:solidFill>
                <a:latin typeface="Nunito Sans Bold"/>
              </a:rPr>
              <a:t>MOST IMPACTED BY EAPTC EXPIRING</a:t>
            </a:r>
          </a:p>
        </p:txBody>
      </p:sp>
      <p:graphicFrame>
        <p:nvGraphicFramePr>
          <p:cNvPr id="5" name="Content Placeholder 1">
            <a:extLst>
              <a:ext uri="{FF2B5EF4-FFF2-40B4-BE49-F238E27FC236}">
                <a16:creationId xmlns:a16="http://schemas.microsoft.com/office/drawing/2014/main" id="{16C22B97-A634-6C63-7E49-FA58C2905AF6}"/>
              </a:ext>
            </a:extLst>
          </p:cNvPr>
          <p:cNvGraphicFramePr>
            <a:graphicFrameLocks noGrp="1"/>
          </p:cNvGraphicFramePr>
          <p:nvPr>
            <p:ph sz="half" idx="2"/>
            <p:extLst>
              <p:ext uri="{D42A27DB-BD31-4B8C-83A1-F6EECF244321}">
                <p14:modId xmlns:p14="http://schemas.microsoft.com/office/powerpoint/2010/main" val="2696751975"/>
              </p:ext>
            </p:extLst>
          </p:nvPr>
        </p:nvGraphicFramePr>
        <p:xfrm>
          <a:off x="839788" y="1629103"/>
          <a:ext cx="5157787" cy="456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54092A64-D68C-E1A7-9A0E-61A2635ADE51}"/>
              </a:ext>
            </a:extLst>
          </p:cNvPr>
          <p:cNvSpPr>
            <a:spLocks noGrp="1"/>
          </p:cNvSpPr>
          <p:nvPr>
            <p:ph sz="quarter" idx="4"/>
          </p:nvPr>
        </p:nvSpPr>
        <p:spPr/>
        <p:txBody>
          <a:bodyPr/>
          <a:lstStyle/>
          <a:p>
            <a:pPr marL="0" indent="0">
              <a:buNone/>
            </a:pPr>
            <a:r>
              <a:rPr lang="en-US" dirty="0">
                <a:latin typeface="Nunito Sans" pitchFamily="2" charset="0"/>
              </a:rPr>
              <a:t>12,428 enrollees in 2025 were 400%+ of FPL</a:t>
            </a:r>
          </a:p>
          <a:p>
            <a:pPr marL="0" indent="0">
              <a:buNone/>
            </a:pPr>
            <a:endParaRPr lang="en-US" dirty="0">
              <a:latin typeface="Nunito Sans" pitchFamily="2" charset="0"/>
            </a:endParaRPr>
          </a:p>
          <a:p>
            <a:pPr marL="0" indent="0">
              <a:buNone/>
            </a:pPr>
            <a:r>
              <a:rPr lang="en-US" dirty="0">
                <a:latin typeface="Nunito Sans" pitchFamily="2" charset="0"/>
              </a:rPr>
              <a:t>19,712 were age 55-64, the largest age category</a:t>
            </a:r>
          </a:p>
        </p:txBody>
      </p:sp>
    </p:spTree>
    <p:extLst>
      <p:ext uri="{BB962C8B-B14F-4D97-AF65-F5344CB8AC3E}">
        <p14:creationId xmlns:p14="http://schemas.microsoft.com/office/powerpoint/2010/main" val="420956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1E5CF8-AB00-448D-794D-ADA3CC38EFF2}"/>
              </a:ext>
            </a:extLst>
          </p:cNvPr>
          <p:cNvSpPr>
            <a:spLocks noGrp="1"/>
          </p:cNvSpPr>
          <p:nvPr>
            <p:ph idx="1"/>
          </p:nvPr>
        </p:nvSpPr>
        <p:spPr>
          <a:xfrm>
            <a:off x="424762" y="2024629"/>
            <a:ext cx="10515600" cy="4487779"/>
          </a:xfrm>
        </p:spPr>
        <p:txBody>
          <a:bodyPr>
            <a:normAutofit/>
          </a:bodyPr>
          <a:lstStyle/>
          <a:p>
            <a:pPr marL="0" indent="0">
              <a:buNone/>
            </a:pPr>
            <a:endParaRPr lang="en-US" sz="2400" dirty="0"/>
          </a:p>
          <a:p>
            <a:pPr marL="0" indent="0">
              <a:buNone/>
            </a:pPr>
            <a:r>
              <a:rPr lang="en-US" sz="2400" dirty="0"/>
              <a:t>Family of four (45, 41, 8, and 5 years old) </a:t>
            </a:r>
          </a:p>
          <a:p>
            <a:pPr marL="0" indent="0">
              <a:buNone/>
            </a:pPr>
            <a:r>
              <a:rPr lang="en-US" sz="2400" dirty="0"/>
              <a:t>$120,000 annual income</a:t>
            </a:r>
          </a:p>
          <a:p>
            <a:pPr marL="0" indent="0">
              <a:buNone/>
            </a:pPr>
            <a:endParaRPr lang="en-US" sz="2400" dirty="0"/>
          </a:p>
          <a:p>
            <a:r>
              <a:rPr lang="en-US" sz="2400" dirty="0"/>
              <a:t>Enrolled in a Blue Focus Silver plan for 2025, </a:t>
            </a:r>
            <a:br>
              <a:rPr lang="en-US" sz="2400" dirty="0"/>
            </a:br>
            <a:r>
              <a:rPr lang="en-US" sz="2400" dirty="0"/>
              <a:t>paying ≈ $</a:t>
            </a:r>
            <a:r>
              <a:rPr lang="en-US" sz="2400" u="sng" dirty="0"/>
              <a:t>720 </a:t>
            </a:r>
            <a:r>
              <a:rPr lang="en-US" sz="2400" dirty="0"/>
              <a:t>per month for the entire family</a:t>
            </a:r>
          </a:p>
          <a:p>
            <a:r>
              <a:rPr lang="en-US" sz="2400" dirty="0"/>
              <a:t>Same plan would cost them ≈ $</a:t>
            </a:r>
            <a:r>
              <a:rPr lang="en-US" sz="2400" u="sng" dirty="0"/>
              <a:t>972 </a:t>
            </a:r>
            <a:r>
              <a:rPr lang="en-US" sz="2400" dirty="0"/>
              <a:t>for 2026, </a:t>
            </a:r>
          </a:p>
          <a:p>
            <a:pPr marL="0" indent="0">
              <a:buNone/>
            </a:pPr>
            <a:r>
              <a:rPr lang="en-US" sz="2400" dirty="0">
                <a:highlight>
                  <a:srgbClr val="FFFF00"/>
                </a:highlight>
              </a:rPr>
              <a:t>$250 more per month</a:t>
            </a:r>
            <a:r>
              <a:rPr lang="en-US" sz="2400" dirty="0"/>
              <a:t> than this year for the same coverage</a:t>
            </a:r>
          </a:p>
          <a:p>
            <a:pPr marL="0" indent="0">
              <a:buNone/>
            </a:pPr>
            <a:endParaRPr lang="en-US" sz="2400" dirty="0"/>
          </a:p>
          <a:p>
            <a:pPr marL="0" indent="0">
              <a:buNone/>
            </a:pPr>
            <a:r>
              <a:rPr lang="en-US" sz="2400" dirty="0"/>
              <a:t>Cheapest plan would be $33/month</a:t>
            </a:r>
          </a:p>
        </p:txBody>
      </p:sp>
      <p:sp>
        <p:nvSpPr>
          <p:cNvPr id="3" name="Title 2">
            <a:extLst>
              <a:ext uri="{FF2B5EF4-FFF2-40B4-BE49-F238E27FC236}">
                <a16:creationId xmlns:a16="http://schemas.microsoft.com/office/drawing/2014/main" id="{178BBBA1-DE22-4C3D-DBA5-EB0809E49259}"/>
              </a:ext>
            </a:extLst>
          </p:cNvPr>
          <p:cNvSpPr>
            <a:spLocks noGrp="1"/>
          </p:cNvSpPr>
          <p:nvPr>
            <p:ph type="title"/>
          </p:nvPr>
        </p:nvSpPr>
        <p:spPr>
          <a:xfrm>
            <a:off x="282405" y="699066"/>
            <a:ext cx="10515600" cy="1325563"/>
          </a:xfrm>
        </p:spPr>
        <p:txBody>
          <a:bodyPr/>
          <a:lstStyle/>
          <a:p>
            <a:r>
              <a:rPr lang="en-US" dirty="0"/>
              <a:t>Impact of expiration of </a:t>
            </a:r>
            <a:r>
              <a:rPr lang="en-US" dirty="0" err="1"/>
              <a:t>eAPTC</a:t>
            </a:r>
            <a:r>
              <a:rPr lang="en-US" dirty="0"/>
              <a:t> on Montana communities</a:t>
            </a:r>
          </a:p>
        </p:txBody>
      </p:sp>
      <p:pic>
        <p:nvPicPr>
          <p:cNvPr id="5" name="Graphic 4" descr="Woman in black skirt">
            <a:extLst>
              <a:ext uri="{FF2B5EF4-FFF2-40B4-BE49-F238E27FC236}">
                <a16:creationId xmlns:a16="http://schemas.microsoft.com/office/drawing/2014/main" id="{6E687097-6420-9C39-12FF-FD4510BE5B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06712" y="743439"/>
            <a:ext cx="1145561" cy="2572005"/>
          </a:xfrm>
          <a:prstGeom prst="rect">
            <a:avLst/>
          </a:prstGeom>
        </p:spPr>
      </p:pic>
      <p:pic>
        <p:nvPicPr>
          <p:cNvPr id="7" name="Graphic 6" descr="Boy wearing cape">
            <a:extLst>
              <a:ext uri="{FF2B5EF4-FFF2-40B4-BE49-F238E27FC236}">
                <a16:creationId xmlns:a16="http://schemas.microsoft.com/office/drawing/2014/main" id="{452AE659-D587-3C08-4810-EB4C189262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12251" y="1461401"/>
            <a:ext cx="904207" cy="1876229"/>
          </a:xfrm>
          <a:prstGeom prst="rect">
            <a:avLst/>
          </a:prstGeom>
        </p:spPr>
      </p:pic>
      <p:pic>
        <p:nvPicPr>
          <p:cNvPr id="9" name="Graphic 8" descr="Boy in a wheelchair">
            <a:extLst>
              <a:ext uri="{FF2B5EF4-FFF2-40B4-BE49-F238E27FC236}">
                <a16:creationId xmlns:a16="http://schemas.microsoft.com/office/drawing/2014/main" id="{E5103EC5-674F-B2EA-E760-414C565ECC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8295" y="1392223"/>
            <a:ext cx="1753702" cy="2036349"/>
          </a:xfrm>
          <a:prstGeom prst="rect">
            <a:avLst/>
          </a:prstGeom>
        </p:spPr>
      </p:pic>
      <p:pic>
        <p:nvPicPr>
          <p:cNvPr id="11" name="Graphic 10" descr="Girl wearing backpack">
            <a:extLst>
              <a:ext uri="{FF2B5EF4-FFF2-40B4-BE49-F238E27FC236}">
                <a16:creationId xmlns:a16="http://schemas.microsoft.com/office/drawing/2014/main" id="{B88DEEE1-59EA-7973-CB0F-8F782C9E3F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40362" y="1313899"/>
            <a:ext cx="823823" cy="2045918"/>
          </a:xfrm>
          <a:prstGeom prst="rect">
            <a:avLst/>
          </a:prstGeom>
        </p:spPr>
      </p:pic>
    </p:spTree>
    <p:extLst>
      <p:ext uri="{BB962C8B-B14F-4D97-AF65-F5344CB8AC3E}">
        <p14:creationId xmlns:p14="http://schemas.microsoft.com/office/powerpoint/2010/main" val="64763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78A7E-3D7D-6DB0-73FB-CCD0244E2346}"/>
              </a:ext>
            </a:extLst>
          </p:cNvPr>
          <p:cNvSpPr>
            <a:spLocks noGrp="1"/>
          </p:cNvSpPr>
          <p:nvPr>
            <p:ph type="title"/>
          </p:nvPr>
        </p:nvSpPr>
        <p:spPr>
          <a:xfrm>
            <a:off x="942819" y="592427"/>
            <a:ext cx="3932237" cy="1600200"/>
          </a:xfrm>
        </p:spPr>
        <p:txBody>
          <a:bodyPr>
            <a:normAutofit/>
          </a:bodyPr>
          <a:lstStyle/>
          <a:p>
            <a:r>
              <a:rPr lang="en-US" sz="2476" b="1" spc="562" dirty="0">
                <a:solidFill>
                  <a:srgbClr val="667487"/>
                </a:solidFill>
                <a:latin typeface="Nunito Sans Bold"/>
              </a:rPr>
              <a:t>OE</a:t>
            </a:r>
            <a:r>
              <a:rPr lang="en-US" sz="4400" dirty="0"/>
              <a:t> </a:t>
            </a:r>
            <a:r>
              <a:rPr lang="en-US" sz="2476" b="1" spc="562" dirty="0">
                <a:solidFill>
                  <a:srgbClr val="667487"/>
                </a:solidFill>
                <a:latin typeface="Nunito Sans Bold"/>
              </a:rPr>
              <a:t>TIMELINE</a:t>
            </a:r>
          </a:p>
        </p:txBody>
      </p:sp>
      <p:pic>
        <p:nvPicPr>
          <p:cNvPr id="8" name="Picture Placeholder 7" descr="A screenshot of a phone&#10;&#10;AI-generated content may be incorrect.">
            <a:extLst>
              <a:ext uri="{FF2B5EF4-FFF2-40B4-BE49-F238E27FC236}">
                <a16:creationId xmlns:a16="http://schemas.microsoft.com/office/drawing/2014/main" id="{3A61729B-70CA-D840-84B3-D09FE23C156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24" b="4689"/>
          <a:stretch>
            <a:fillRect/>
          </a:stretch>
        </p:blipFill>
        <p:spPr>
          <a:xfrm>
            <a:off x="5450469" y="457200"/>
            <a:ext cx="6172200" cy="5924282"/>
          </a:xfrm>
        </p:spPr>
      </p:pic>
    </p:spTree>
    <p:extLst>
      <p:ext uri="{BB962C8B-B14F-4D97-AF65-F5344CB8AC3E}">
        <p14:creationId xmlns:p14="http://schemas.microsoft.com/office/powerpoint/2010/main" val="62903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AF064-5CCE-3DB6-A70A-53C4F425234E}"/>
              </a:ext>
            </a:extLst>
          </p:cNvPr>
          <p:cNvSpPr>
            <a:spLocks noGrp="1"/>
          </p:cNvSpPr>
          <p:nvPr>
            <p:ph type="title"/>
          </p:nvPr>
        </p:nvSpPr>
        <p:spPr>
          <a:xfrm>
            <a:off x="667673" y="279401"/>
            <a:ext cx="10515600" cy="1325563"/>
          </a:xfrm>
        </p:spPr>
        <p:txBody>
          <a:bodyPr>
            <a:normAutofit/>
          </a:bodyPr>
          <a:lstStyle/>
          <a:p>
            <a:r>
              <a:rPr lang="en-US" sz="2473" b="1" spc="562">
                <a:solidFill>
                  <a:srgbClr val="667487"/>
                </a:solidFill>
                <a:latin typeface="Nunito Sans Bold"/>
                <a:cs typeface="Nunito Sans Bold"/>
                <a:sym typeface="Nunito Sans Bold"/>
              </a:rPr>
              <a:t>AUTOMATIC RE-ENROLLMENT</a:t>
            </a:r>
            <a:endParaRPr lang="en-US" sz="2473"/>
          </a:p>
        </p:txBody>
      </p:sp>
      <p:sp>
        <p:nvSpPr>
          <p:cNvPr id="19" name="TextBox 10">
            <a:extLst>
              <a:ext uri="{FF2B5EF4-FFF2-40B4-BE49-F238E27FC236}">
                <a16:creationId xmlns:a16="http://schemas.microsoft.com/office/drawing/2014/main" id="{C1640BAC-98BE-6133-6753-4C24634D14EA}"/>
              </a:ext>
            </a:extLst>
          </p:cNvPr>
          <p:cNvSpPr txBox="1"/>
          <p:nvPr/>
        </p:nvSpPr>
        <p:spPr>
          <a:xfrm>
            <a:off x="609601" y="1447800"/>
            <a:ext cx="10805855" cy="4710841"/>
          </a:xfrm>
          <a:prstGeom prst="rect">
            <a:avLst/>
          </a:prstGeom>
        </p:spPr>
        <p:txBody>
          <a:bodyPr wrap="square" lIns="0" tIns="0" rIns="0" bIns="0" rtlCol="0" anchor="t">
            <a:spAutoFit/>
          </a:bodyPr>
          <a:lstStyle/>
          <a:p>
            <a:pPr marL="403033" lvl="1" indent="-201517" defTabSz="609630">
              <a:lnSpc>
                <a:spcPct val="150000"/>
              </a:lnSpc>
              <a:buFont typeface="Arial"/>
              <a:buChar char="•"/>
            </a:pPr>
            <a:r>
              <a:rPr lang="en-US" sz="2133">
                <a:solidFill>
                  <a:srgbClr val="667487"/>
                </a:solidFill>
                <a:latin typeface="Nunito Sans"/>
                <a:ea typeface="Nunito Sans"/>
                <a:cs typeface="Nunito Sans"/>
                <a:sym typeface="Nunito Sans"/>
              </a:rPr>
              <a:t>December 16</a:t>
            </a:r>
            <a:r>
              <a:rPr lang="en-US" sz="2133" baseline="30000">
                <a:solidFill>
                  <a:srgbClr val="667487"/>
                </a:solidFill>
                <a:latin typeface="Nunito Sans"/>
                <a:ea typeface="Nunito Sans"/>
                <a:cs typeface="Nunito Sans"/>
                <a:sym typeface="Nunito Sans"/>
              </a:rPr>
              <a:t>th</a:t>
            </a:r>
            <a:r>
              <a:rPr lang="en-US" sz="2133">
                <a:solidFill>
                  <a:srgbClr val="667487"/>
                </a:solidFill>
                <a:latin typeface="Nunito Sans"/>
                <a:ea typeface="Nunito Sans"/>
                <a:cs typeface="Nunito Sans"/>
                <a:sym typeface="Nunito Sans"/>
              </a:rPr>
              <a:t> – Enrollees who did not actively enroll will be reassessed for eligibility and enrollment using available information </a:t>
            </a:r>
          </a:p>
          <a:p>
            <a:pPr marL="403033" lvl="1" indent="-201517" defTabSz="609630">
              <a:lnSpc>
                <a:spcPct val="150000"/>
              </a:lnSpc>
              <a:buFont typeface="Arial"/>
              <a:buChar char="•"/>
            </a:pPr>
            <a:r>
              <a:rPr lang="en-US" sz="2133">
                <a:solidFill>
                  <a:srgbClr val="667487"/>
                </a:solidFill>
                <a:latin typeface="Nunito Sans"/>
                <a:ea typeface="Nunito Sans"/>
                <a:cs typeface="Nunito Sans"/>
                <a:sym typeface="Nunito Sans"/>
              </a:rPr>
              <a:t>Uses tax data and prior year application information to determine eligibility for APTC and CSRs and to enroll in the same plan </a:t>
            </a:r>
          </a:p>
          <a:p>
            <a:pPr marL="403033" lvl="1" indent="-201517" defTabSz="609630">
              <a:lnSpc>
                <a:spcPct val="150000"/>
              </a:lnSpc>
              <a:buFont typeface="Arial"/>
              <a:buChar char="•"/>
            </a:pPr>
            <a:r>
              <a:rPr lang="en-US" sz="2133">
                <a:solidFill>
                  <a:srgbClr val="667487"/>
                </a:solidFill>
                <a:latin typeface="Nunito Sans"/>
                <a:ea typeface="Nunito Sans"/>
                <a:cs typeface="Nunito Sans"/>
                <a:sym typeface="Nunito Sans"/>
              </a:rPr>
              <a:t>Higher likelihood of incorrect application information, enrollment without APTC or CSRs, or enrollment into a different plan</a:t>
            </a:r>
          </a:p>
          <a:p>
            <a:pPr marL="403033" lvl="1" indent="-201517" defTabSz="609630">
              <a:lnSpc>
                <a:spcPct val="150000"/>
              </a:lnSpc>
              <a:buFont typeface="Arial"/>
              <a:buChar char="•"/>
            </a:pPr>
            <a:r>
              <a:rPr lang="en-US" sz="2133">
                <a:solidFill>
                  <a:srgbClr val="667487"/>
                </a:solidFill>
                <a:latin typeface="Nunito Sans"/>
                <a:ea typeface="Nunito Sans"/>
                <a:cs typeface="Nunito Sans"/>
                <a:sym typeface="Nunito Sans"/>
              </a:rPr>
              <a:t>Consumers can update application, change plans, or terminate coverage between December 16 – 31 or until January 15 if they have paid the first premium </a:t>
            </a:r>
          </a:p>
          <a:p>
            <a:pPr marL="403033" lvl="1" indent="-201517" defTabSz="609630">
              <a:lnSpc>
                <a:spcPct val="150000"/>
              </a:lnSpc>
              <a:buFont typeface="Arial"/>
              <a:buChar char="•"/>
            </a:pPr>
            <a:endParaRPr lang="en-US" sz="1866">
              <a:solidFill>
                <a:srgbClr val="667487"/>
              </a:solidFill>
              <a:latin typeface="Nunito Sans"/>
              <a:ea typeface="Nunito Sans"/>
              <a:cs typeface="Nunito Sans"/>
              <a:sym typeface="Nunito Sans"/>
            </a:endParaRPr>
          </a:p>
          <a:p>
            <a:pPr marL="403033" lvl="1" indent="-201517" defTabSz="609630">
              <a:lnSpc>
                <a:spcPts val="2799"/>
              </a:lnSpc>
              <a:buFont typeface="Arial"/>
              <a:buChar char="•"/>
            </a:pPr>
            <a:endParaRPr lang="en-US" sz="1866">
              <a:solidFill>
                <a:srgbClr val="667487"/>
              </a:solidFill>
              <a:latin typeface="Nunito Sans"/>
              <a:ea typeface="Nunito Sans"/>
              <a:cs typeface="Nunito Sans"/>
              <a:sym typeface="Nunito Sans"/>
            </a:endParaRPr>
          </a:p>
        </p:txBody>
      </p:sp>
      <p:sp>
        <p:nvSpPr>
          <p:cNvPr id="20" name="AutoShape 3">
            <a:extLst>
              <a:ext uri="{FF2B5EF4-FFF2-40B4-BE49-F238E27FC236}">
                <a16:creationId xmlns:a16="http://schemas.microsoft.com/office/drawing/2014/main" id="{1EE31702-2537-BF40-56C3-B437B9F322B2}"/>
              </a:ext>
            </a:extLst>
          </p:cNvPr>
          <p:cNvSpPr/>
          <p:nvPr/>
        </p:nvSpPr>
        <p:spPr>
          <a:xfrm flipV="1">
            <a:off x="0" y="1173841"/>
            <a:ext cx="12191993" cy="0"/>
          </a:xfrm>
          <a:prstGeom prst="line">
            <a:avLst/>
          </a:prstGeom>
          <a:ln w="9525" cap="flat">
            <a:solidFill>
              <a:srgbClr val="667487"/>
            </a:solidFill>
            <a:prstDash val="solid"/>
            <a:headEnd type="none" w="sm" len="sm"/>
            <a:tailEnd type="none" w="sm" len="sm"/>
          </a:ln>
        </p:spPr>
        <p:txBody>
          <a:bodyPr/>
          <a:lstStyle/>
          <a:p>
            <a:pPr defTabSz="609630"/>
            <a:endParaRPr lang="en-US" sz="1200">
              <a:solidFill>
                <a:srgbClr val="000000"/>
              </a:solidFill>
              <a:latin typeface="Corbel" panose="020B0503020204020204"/>
            </a:endParaRPr>
          </a:p>
        </p:txBody>
      </p:sp>
    </p:spTree>
    <p:extLst>
      <p:ext uri="{BB962C8B-B14F-4D97-AF65-F5344CB8AC3E}">
        <p14:creationId xmlns:p14="http://schemas.microsoft.com/office/powerpoint/2010/main" val="181661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1247" y="635000"/>
            <a:ext cx="10820400" cy="431913"/>
          </a:xfrm>
          <a:prstGeom prst="rect">
            <a:avLst/>
          </a:prstGeom>
        </p:spPr>
        <p:txBody>
          <a:bodyPr lIns="0" tIns="0" rIns="0" bIns="0" rtlCol="0" anchor="t">
            <a:spAutoFit/>
          </a:bodyPr>
          <a:lstStyle/>
          <a:p>
            <a:pPr defTabSz="609630">
              <a:lnSpc>
                <a:spcPts val="3467"/>
              </a:lnSpc>
              <a:spcBef>
                <a:spcPct val="0"/>
              </a:spcBef>
            </a:pPr>
            <a:r>
              <a:rPr lang="en-US" sz="2476" b="1" spc="562">
                <a:solidFill>
                  <a:srgbClr val="667487"/>
                </a:solidFill>
                <a:latin typeface="Nunito Sans Bold"/>
                <a:ea typeface="Nunito Sans Bold"/>
                <a:cs typeface="Nunito Sans Bold"/>
                <a:sym typeface="Nunito Sans Bold"/>
              </a:rPr>
              <a:t>COVERAGE EFFECTUATION</a:t>
            </a:r>
          </a:p>
        </p:txBody>
      </p:sp>
      <p:sp>
        <p:nvSpPr>
          <p:cNvPr id="3" name="AutoShape 3"/>
          <p:cNvSpPr/>
          <p:nvPr/>
        </p:nvSpPr>
        <p:spPr>
          <a:xfrm flipV="1">
            <a:off x="0" y="1173841"/>
            <a:ext cx="12191993" cy="0"/>
          </a:xfrm>
          <a:prstGeom prst="line">
            <a:avLst/>
          </a:prstGeom>
          <a:ln w="9525" cap="flat">
            <a:solidFill>
              <a:srgbClr val="667487"/>
            </a:solidFill>
            <a:prstDash val="solid"/>
            <a:headEnd type="none" w="sm" len="sm"/>
            <a:tailEnd type="none" w="sm" len="sm"/>
          </a:ln>
        </p:spPr>
        <p:txBody>
          <a:bodyPr/>
          <a:lstStyle/>
          <a:p>
            <a:pPr defTabSz="609630"/>
            <a:endParaRPr lang="en-US" sz="1200">
              <a:solidFill>
                <a:srgbClr val="000000"/>
              </a:solidFill>
              <a:latin typeface="Corbel" panose="020B0503020204020204"/>
            </a:endParaRPr>
          </a:p>
        </p:txBody>
      </p:sp>
      <p:sp>
        <p:nvSpPr>
          <p:cNvPr id="10" name="TextBox 10"/>
          <p:cNvSpPr txBox="1"/>
          <p:nvPr/>
        </p:nvSpPr>
        <p:spPr>
          <a:xfrm>
            <a:off x="685792" y="1491060"/>
            <a:ext cx="10805855" cy="3654462"/>
          </a:xfrm>
          <a:prstGeom prst="rect">
            <a:avLst/>
          </a:prstGeom>
        </p:spPr>
        <p:txBody>
          <a:bodyPr wrap="square" lIns="0" tIns="0" rIns="0" bIns="0" rtlCol="0" anchor="t">
            <a:spAutoFit/>
          </a:bodyPr>
          <a:lstStyle/>
          <a:p>
            <a:pPr marL="403033" lvl="1" indent="-201517" defTabSz="609630">
              <a:lnSpc>
                <a:spcPct val="150000"/>
              </a:lnSpc>
              <a:buFont typeface="Arial"/>
              <a:buChar char="•"/>
            </a:pPr>
            <a:r>
              <a:rPr lang="en-US" sz="2133">
                <a:solidFill>
                  <a:srgbClr val="667487"/>
                </a:solidFill>
                <a:latin typeface="Nunito Sans"/>
                <a:ea typeface="Nunito Sans"/>
                <a:cs typeface="Nunito Sans"/>
                <a:sym typeface="Nunito Sans"/>
              </a:rPr>
              <a:t>Plans are tentative until the first premium is paid – the “binder payment”</a:t>
            </a:r>
          </a:p>
          <a:p>
            <a:pPr marL="403033" lvl="1" indent="-201517" defTabSz="609630">
              <a:lnSpc>
                <a:spcPct val="150000"/>
              </a:lnSpc>
              <a:buFont typeface="Arial"/>
              <a:buChar char="•"/>
            </a:pPr>
            <a:r>
              <a:rPr lang="en-US" sz="2133">
                <a:solidFill>
                  <a:srgbClr val="667487"/>
                </a:solidFill>
                <a:latin typeface="Nunito Sans"/>
                <a:ea typeface="Nunito Sans"/>
                <a:cs typeface="Nunito Sans"/>
                <a:sym typeface="Nunito Sans"/>
              </a:rPr>
              <a:t>For most people this must be paid by January 1</a:t>
            </a:r>
            <a:r>
              <a:rPr lang="en-US" sz="2133" baseline="30000">
                <a:solidFill>
                  <a:srgbClr val="667487"/>
                </a:solidFill>
                <a:latin typeface="Nunito Sans"/>
                <a:ea typeface="Nunito Sans"/>
                <a:cs typeface="Nunito Sans"/>
                <a:sym typeface="Nunito Sans"/>
              </a:rPr>
              <a:t>st</a:t>
            </a:r>
            <a:r>
              <a:rPr lang="en-US" sz="2133">
                <a:solidFill>
                  <a:srgbClr val="667487"/>
                </a:solidFill>
                <a:latin typeface="Nunito Sans"/>
                <a:ea typeface="Nunito Sans"/>
                <a:cs typeface="Nunito Sans"/>
                <a:sym typeface="Nunito Sans"/>
              </a:rPr>
              <a:t> </a:t>
            </a:r>
          </a:p>
          <a:p>
            <a:pPr marL="403033" lvl="1" indent="-201517" defTabSz="609630">
              <a:lnSpc>
                <a:spcPct val="150000"/>
              </a:lnSpc>
              <a:buFont typeface="Arial"/>
              <a:buChar char="•"/>
            </a:pPr>
            <a:r>
              <a:rPr lang="en-US" sz="2133">
                <a:solidFill>
                  <a:srgbClr val="667487"/>
                </a:solidFill>
                <a:latin typeface="Nunito Sans"/>
                <a:ea typeface="Nunito Sans"/>
                <a:cs typeface="Nunito Sans"/>
                <a:sym typeface="Nunito Sans"/>
              </a:rPr>
              <a:t>For $0 premiums, coverage is effectuated by completing the enrollment process with the insurance company and the Marketplace sends the enrollment information*</a:t>
            </a:r>
          </a:p>
          <a:p>
            <a:pPr marL="403033" lvl="1" indent="-201517" defTabSz="609630">
              <a:lnSpc>
                <a:spcPct val="150000"/>
              </a:lnSpc>
              <a:buFont typeface="Arial"/>
              <a:buChar char="•"/>
            </a:pPr>
            <a:r>
              <a:rPr lang="en-US" sz="2133">
                <a:solidFill>
                  <a:srgbClr val="667487"/>
                </a:solidFill>
                <a:latin typeface="Nunito Sans"/>
                <a:ea typeface="Nunito Sans"/>
                <a:cs typeface="Nunito Sans"/>
                <a:sym typeface="Nunito Sans"/>
              </a:rPr>
              <a:t>Missed payments after the binder payment for consumers with APTC enter a three-month grace period to pay monthly premiums – plan is cancelled after three months</a:t>
            </a:r>
          </a:p>
          <a:p>
            <a:pPr marL="403033" lvl="1" indent="-201517" defTabSz="609630">
              <a:lnSpc>
                <a:spcPts val="2799"/>
              </a:lnSpc>
              <a:buFont typeface="Arial"/>
              <a:buChar char="•"/>
            </a:pPr>
            <a:endParaRPr lang="en-US" sz="1866">
              <a:solidFill>
                <a:srgbClr val="667487"/>
              </a:solidFill>
              <a:latin typeface="Nunito Sans"/>
              <a:ea typeface="Nunito Sans"/>
              <a:cs typeface="Nunito Sans"/>
              <a:sym typeface="Nunito Sans"/>
            </a:endParaRPr>
          </a:p>
          <a:p>
            <a:pPr marL="403033" lvl="1" indent="-201517" defTabSz="609630">
              <a:lnSpc>
                <a:spcPts val="2799"/>
              </a:lnSpc>
              <a:buFont typeface="Arial"/>
              <a:buChar char="•"/>
            </a:pPr>
            <a:endParaRPr lang="en-US" sz="1866">
              <a:solidFill>
                <a:srgbClr val="667487"/>
              </a:solidFill>
              <a:latin typeface="Nunito Sans"/>
              <a:ea typeface="Nunito Sans"/>
              <a:cs typeface="Nunito Sans"/>
              <a:sym typeface="Nunito Sans"/>
            </a:endParaRPr>
          </a:p>
        </p:txBody>
      </p:sp>
      <p:sp>
        <p:nvSpPr>
          <p:cNvPr id="4" name="Speech Bubble: Rectangle with Corners Rounded 3">
            <a:extLst>
              <a:ext uri="{FF2B5EF4-FFF2-40B4-BE49-F238E27FC236}">
                <a16:creationId xmlns:a16="http://schemas.microsoft.com/office/drawing/2014/main" id="{70F15B90-BEBC-BDB9-A09A-5149E0050987}"/>
              </a:ext>
            </a:extLst>
          </p:cNvPr>
          <p:cNvSpPr/>
          <p:nvPr/>
        </p:nvSpPr>
        <p:spPr>
          <a:xfrm>
            <a:off x="558800" y="4648200"/>
            <a:ext cx="2895600" cy="1703630"/>
          </a:xfrm>
          <a:prstGeom prst="wedgeRoundRectCallout">
            <a:avLst>
              <a:gd name="adj1" fmla="val 85820"/>
              <a:gd name="adj2" fmla="val 48567"/>
              <a:gd name="adj3" fmla="val 1666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867">
              <a:solidFill>
                <a:srgbClr val="FFFFFF"/>
              </a:solidFill>
              <a:latin typeface="Nunito Sans" pitchFamily="2" charset="0"/>
            </a:endParaRPr>
          </a:p>
          <a:p>
            <a:pPr algn="ctr" defTabSz="609630"/>
            <a:r>
              <a:rPr lang="en-US" sz="1867">
                <a:solidFill>
                  <a:srgbClr val="FFFFFF"/>
                </a:solidFill>
                <a:latin typeface="Nunito Sans" pitchFamily="2" charset="0"/>
              </a:rPr>
              <a:t>Make sure people have a plan to pay their first premium prior to the coverage start date</a:t>
            </a:r>
          </a:p>
          <a:p>
            <a:pPr algn="ctr" defTabSz="609630"/>
            <a:endParaRPr lang="en-US" sz="1333">
              <a:solidFill>
                <a:srgbClr val="FFFFFF"/>
              </a:solidFill>
              <a:latin typeface="Nunito Sans" pitchFamily="2" charset="0"/>
            </a:endParaRPr>
          </a:p>
        </p:txBody>
      </p:sp>
      <p:sp>
        <p:nvSpPr>
          <p:cNvPr id="7" name="Speech Bubble: Rectangle with Corners Rounded 6">
            <a:extLst>
              <a:ext uri="{FF2B5EF4-FFF2-40B4-BE49-F238E27FC236}">
                <a16:creationId xmlns:a16="http://schemas.microsoft.com/office/drawing/2014/main" id="{D8A19FEE-BF58-3D5E-FDA0-854374CF1A98}"/>
              </a:ext>
            </a:extLst>
          </p:cNvPr>
          <p:cNvSpPr/>
          <p:nvPr/>
        </p:nvSpPr>
        <p:spPr>
          <a:xfrm>
            <a:off x="8718551" y="4495803"/>
            <a:ext cx="2844800" cy="1506137"/>
          </a:xfrm>
          <a:prstGeom prst="wedgeRoundRectCallout">
            <a:avLst>
              <a:gd name="adj1" fmla="val -26190"/>
              <a:gd name="adj2" fmla="val 820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r>
              <a:rPr lang="en-US" sz="1600">
                <a:solidFill>
                  <a:srgbClr val="FFFFFF"/>
                </a:solidFill>
                <a:latin typeface="Nunito Sans" pitchFamily="2" charset="0"/>
              </a:rPr>
              <a:t>*End of the month enrollments can take a few days for the carrier to have record of the new plan*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5FCE6-822E-9D4E-1CCD-053AC862F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76752-17FB-E35F-31F2-1D476CF6F0FD}"/>
              </a:ext>
            </a:extLst>
          </p:cNvPr>
          <p:cNvSpPr>
            <a:spLocks noGrp="1"/>
          </p:cNvSpPr>
          <p:nvPr>
            <p:ph type="title"/>
          </p:nvPr>
        </p:nvSpPr>
        <p:spPr>
          <a:xfrm>
            <a:off x="667673" y="279401"/>
            <a:ext cx="10515600" cy="1325563"/>
          </a:xfrm>
        </p:spPr>
        <p:txBody>
          <a:bodyPr>
            <a:normAutofit/>
          </a:bodyPr>
          <a:lstStyle/>
          <a:p>
            <a:r>
              <a:rPr lang="en-US" sz="2473" b="1" spc="562">
                <a:solidFill>
                  <a:srgbClr val="667487"/>
                </a:solidFill>
                <a:latin typeface="Nunito Sans Bold"/>
                <a:cs typeface="Nunito Sans Bold"/>
                <a:sym typeface="Nunito Sans Bold"/>
              </a:rPr>
              <a:t>TERMINATING COVERAGE</a:t>
            </a:r>
            <a:endParaRPr lang="en-US" sz="2473"/>
          </a:p>
        </p:txBody>
      </p:sp>
      <p:sp>
        <p:nvSpPr>
          <p:cNvPr id="19" name="TextBox 10">
            <a:extLst>
              <a:ext uri="{FF2B5EF4-FFF2-40B4-BE49-F238E27FC236}">
                <a16:creationId xmlns:a16="http://schemas.microsoft.com/office/drawing/2014/main" id="{7A090DA4-2FAA-9940-ED33-3FCCF6E7937D}"/>
              </a:ext>
            </a:extLst>
          </p:cNvPr>
          <p:cNvSpPr txBox="1"/>
          <p:nvPr/>
        </p:nvSpPr>
        <p:spPr>
          <a:xfrm>
            <a:off x="609601" y="1447800"/>
            <a:ext cx="10805855" cy="6680355"/>
          </a:xfrm>
          <a:prstGeom prst="rect">
            <a:avLst/>
          </a:prstGeom>
        </p:spPr>
        <p:txBody>
          <a:bodyPr wrap="square" lIns="0" tIns="0" rIns="0" bIns="0" rtlCol="0" anchor="t">
            <a:spAutoFit/>
          </a:bodyPr>
          <a:lstStyle/>
          <a:p>
            <a:pPr marL="403033" lvl="1" indent="-201517" defTabSz="609630">
              <a:lnSpc>
                <a:spcPct val="150000"/>
              </a:lnSpc>
              <a:buFont typeface="Arial"/>
              <a:buChar char="•"/>
            </a:pPr>
            <a:r>
              <a:rPr lang="en-US" sz="2133">
                <a:solidFill>
                  <a:srgbClr val="667487"/>
                </a:solidFill>
                <a:latin typeface="Nunito Sans"/>
                <a:ea typeface="Nunito Sans"/>
                <a:cs typeface="Nunito Sans"/>
                <a:sym typeface="Nunito Sans"/>
              </a:rPr>
              <a:t>Consumers can end their 2026 plan if they enrolled or were auto re-enrolled prior to December 31 </a:t>
            </a:r>
          </a:p>
          <a:p>
            <a:pPr marL="201516" lvl="1" defTabSz="609630">
              <a:lnSpc>
                <a:spcPct val="150000"/>
              </a:lnSpc>
            </a:pPr>
            <a:endParaRPr lang="en-US" sz="2133">
              <a:solidFill>
                <a:srgbClr val="667487"/>
              </a:solidFill>
              <a:latin typeface="Nunito Sans"/>
              <a:ea typeface="Nunito Sans"/>
              <a:cs typeface="Nunito Sans"/>
              <a:sym typeface="Nunito Sans"/>
            </a:endParaRPr>
          </a:p>
          <a:p>
            <a:pPr marL="201516" lvl="1" defTabSz="609630">
              <a:lnSpc>
                <a:spcPct val="150000"/>
              </a:lnSpc>
            </a:pPr>
            <a:endParaRPr lang="en-US" sz="2133">
              <a:solidFill>
                <a:srgbClr val="667487"/>
              </a:solidFill>
              <a:latin typeface="Nunito Sans"/>
              <a:ea typeface="Nunito Sans"/>
              <a:cs typeface="Nunito Sans"/>
              <a:sym typeface="Nunito Sans"/>
            </a:endParaRPr>
          </a:p>
          <a:p>
            <a:pPr marL="201516" lvl="1" defTabSz="609630">
              <a:lnSpc>
                <a:spcPct val="150000"/>
              </a:lnSpc>
            </a:pPr>
            <a:endParaRPr lang="en-US" sz="2133">
              <a:solidFill>
                <a:srgbClr val="667487"/>
              </a:solidFill>
              <a:latin typeface="Nunito Sans"/>
              <a:ea typeface="Nunito Sans"/>
              <a:cs typeface="Nunito Sans"/>
              <a:sym typeface="Nunito Sans"/>
            </a:endParaRPr>
          </a:p>
          <a:p>
            <a:pPr marL="403033" lvl="1" indent="-201517" defTabSz="609630">
              <a:lnSpc>
                <a:spcPct val="150000"/>
              </a:lnSpc>
              <a:buFont typeface="Arial"/>
              <a:buChar char="•"/>
            </a:pPr>
            <a:r>
              <a:rPr lang="en-US" sz="2133">
                <a:solidFill>
                  <a:srgbClr val="667487"/>
                </a:solidFill>
                <a:latin typeface="Nunito Sans"/>
                <a:ea typeface="Nunito Sans"/>
                <a:cs typeface="Nunito Sans"/>
                <a:sym typeface="Nunito Sans"/>
              </a:rPr>
              <a:t>Coverage can be terminated at any point in the year, but premiums that were paid will not be returned, and consumers will not be able to enroll again unless they are eligible for an SEP</a:t>
            </a:r>
          </a:p>
          <a:p>
            <a:pPr marL="403033" lvl="1" indent="-201517" defTabSz="609630">
              <a:lnSpc>
                <a:spcPct val="150000"/>
              </a:lnSpc>
              <a:buFont typeface="Arial"/>
              <a:buChar char="•"/>
            </a:pPr>
            <a:endParaRPr lang="en-US" sz="2133">
              <a:solidFill>
                <a:srgbClr val="667487"/>
              </a:solidFill>
              <a:latin typeface="Nunito Sans"/>
              <a:ea typeface="Nunito Sans"/>
              <a:cs typeface="Nunito Sans"/>
              <a:sym typeface="Nunito Sans"/>
            </a:endParaRPr>
          </a:p>
          <a:p>
            <a:pPr marL="403033" lvl="1" indent="-201517" defTabSz="609630">
              <a:lnSpc>
                <a:spcPct val="150000"/>
              </a:lnSpc>
              <a:buFont typeface="Arial"/>
              <a:buChar char="•"/>
            </a:pPr>
            <a:endParaRPr lang="en-US" sz="2133">
              <a:solidFill>
                <a:srgbClr val="667487"/>
              </a:solidFill>
              <a:latin typeface="Nunito Sans"/>
              <a:ea typeface="Nunito Sans"/>
              <a:cs typeface="Nunito Sans"/>
              <a:sym typeface="Nunito Sans"/>
            </a:endParaRPr>
          </a:p>
          <a:p>
            <a:pPr marL="403033" lvl="1" indent="-201517" defTabSz="609630">
              <a:lnSpc>
                <a:spcPct val="150000"/>
              </a:lnSpc>
              <a:buFont typeface="Arial"/>
              <a:buChar char="•"/>
            </a:pPr>
            <a:endParaRPr lang="en-US" sz="2133">
              <a:solidFill>
                <a:srgbClr val="667487"/>
              </a:solidFill>
              <a:latin typeface="Nunito Sans"/>
              <a:ea typeface="Nunito Sans"/>
              <a:cs typeface="Nunito Sans"/>
              <a:sym typeface="Nunito Sans"/>
            </a:endParaRPr>
          </a:p>
          <a:p>
            <a:pPr marL="403033" lvl="1" indent="-201517" defTabSz="609630">
              <a:lnSpc>
                <a:spcPct val="150000"/>
              </a:lnSpc>
              <a:buFont typeface="Arial"/>
              <a:buChar char="•"/>
            </a:pPr>
            <a:endParaRPr lang="en-US" sz="2133">
              <a:solidFill>
                <a:srgbClr val="667487"/>
              </a:solidFill>
              <a:latin typeface="Nunito Sans"/>
              <a:ea typeface="Nunito Sans"/>
              <a:cs typeface="Nunito Sans"/>
              <a:sym typeface="Nunito Sans"/>
            </a:endParaRPr>
          </a:p>
          <a:p>
            <a:pPr marL="403033" lvl="1" indent="-201517" defTabSz="609630">
              <a:lnSpc>
                <a:spcPct val="150000"/>
              </a:lnSpc>
              <a:buFont typeface="Arial"/>
              <a:buChar char="•"/>
            </a:pPr>
            <a:endParaRPr lang="en-US" sz="1866">
              <a:solidFill>
                <a:srgbClr val="667487"/>
              </a:solidFill>
              <a:latin typeface="Nunito Sans"/>
              <a:ea typeface="Nunito Sans"/>
              <a:cs typeface="Nunito Sans"/>
              <a:sym typeface="Nunito Sans"/>
            </a:endParaRPr>
          </a:p>
          <a:p>
            <a:pPr marL="403033" lvl="1" indent="-201517" defTabSz="609630">
              <a:lnSpc>
                <a:spcPts val="2799"/>
              </a:lnSpc>
              <a:buFont typeface="Arial"/>
              <a:buChar char="•"/>
            </a:pPr>
            <a:endParaRPr lang="en-US" sz="1866">
              <a:solidFill>
                <a:srgbClr val="667487"/>
              </a:solidFill>
              <a:latin typeface="Nunito Sans"/>
              <a:ea typeface="Nunito Sans"/>
              <a:cs typeface="Nunito Sans"/>
              <a:sym typeface="Nunito Sans"/>
            </a:endParaRPr>
          </a:p>
        </p:txBody>
      </p:sp>
      <p:sp>
        <p:nvSpPr>
          <p:cNvPr id="20" name="AutoShape 3">
            <a:extLst>
              <a:ext uri="{FF2B5EF4-FFF2-40B4-BE49-F238E27FC236}">
                <a16:creationId xmlns:a16="http://schemas.microsoft.com/office/drawing/2014/main" id="{A33D2E76-8618-B3C4-DEDB-B65CE94700C9}"/>
              </a:ext>
            </a:extLst>
          </p:cNvPr>
          <p:cNvSpPr/>
          <p:nvPr/>
        </p:nvSpPr>
        <p:spPr>
          <a:xfrm flipV="1">
            <a:off x="0" y="1173841"/>
            <a:ext cx="12191993" cy="0"/>
          </a:xfrm>
          <a:prstGeom prst="line">
            <a:avLst/>
          </a:prstGeom>
          <a:ln w="9525" cap="flat">
            <a:solidFill>
              <a:srgbClr val="667487"/>
            </a:solidFill>
            <a:prstDash val="solid"/>
            <a:headEnd type="none" w="sm" len="sm"/>
            <a:tailEnd type="none" w="sm" len="sm"/>
          </a:ln>
        </p:spPr>
        <p:txBody>
          <a:bodyPr/>
          <a:lstStyle/>
          <a:p>
            <a:pPr defTabSz="609630"/>
            <a:endParaRPr lang="en-US" sz="1200">
              <a:solidFill>
                <a:srgbClr val="000000"/>
              </a:solidFill>
              <a:latin typeface="Corbel" panose="020B0503020204020204"/>
            </a:endParaRPr>
          </a:p>
        </p:txBody>
      </p:sp>
      <p:pic>
        <p:nvPicPr>
          <p:cNvPr id="4" name="Picture 3">
            <a:extLst>
              <a:ext uri="{FF2B5EF4-FFF2-40B4-BE49-F238E27FC236}">
                <a16:creationId xmlns:a16="http://schemas.microsoft.com/office/drawing/2014/main" id="{105AB564-3C56-04B7-6192-6548EAF78593}"/>
              </a:ext>
            </a:extLst>
          </p:cNvPr>
          <p:cNvPicPr>
            <a:picLocks noChangeAspect="1"/>
          </p:cNvPicPr>
          <p:nvPr/>
        </p:nvPicPr>
        <p:blipFill>
          <a:blip r:embed="rId2"/>
          <a:stretch>
            <a:fillRect/>
          </a:stretch>
        </p:blipFill>
        <p:spPr>
          <a:xfrm>
            <a:off x="3335593" y="2006600"/>
            <a:ext cx="5353869" cy="1778000"/>
          </a:xfrm>
          <a:prstGeom prst="rect">
            <a:avLst/>
          </a:prstGeom>
        </p:spPr>
      </p:pic>
      <p:sp>
        <p:nvSpPr>
          <p:cNvPr id="5" name="Speech Bubble: Rectangle with Corners Rounded 4">
            <a:extLst>
              <a:ext uri="{FF2B5EF4-FFF2-40B4-BE49-F238E27FC236}">
                <a16:creationId xmlns:a16="http://schemas.microsoft.com/office/drawing/2014/main" id="{6D267660-E181-9210-0D86-50FD5BCFBB4D}"/>
              </a:ext>
            </a:extLst>
          </p:cNvPr>
          <p:cNvSpPr/>
          <p:nvPr/>
        </p:nvSpPr>
        <p:spPr>
          <a:xfrm>
            <a:off x="5931823" y="4902200"/>
            <a:ext cx="4064000" cy="1437424"/>
          </a:xfrm>
          <a:prstGeom prst="wedgeRoundRectCallout">
            <a:avLst>
              <a:gd name="adj1" fmla="val 85820"/>
              <a:gd name="adj2" fmla="val 48567"/>
              <a:gd name="adj3" fmla="val 1666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867">
              <a:solidFill>
                <a:srgbClr val="FFFFFF"/>
              </a:solidFill>
              <a:latin typeface="Nunito Sans" pitchFamily="2" charset="0"/>
            </a:endParaRPr>
          </a:p>
          <a:p>
            <a:pPr algn="ctr" defTabSz="609630"/>
            <a:r>
              <a:rPr lang="en-US" sz="1867">
                <a:solidFill>
                  <a:srgbClr val="FFFFFF"/>
                </a:solidFill>
                <a:latin typeface="Nunito Sans" pitchFamily="2" charset="0"/>
              </a:rPr>
              <a:t>If people are cancelling coverage for some household members but not all – call FFM Call Center to terminate!</a:t>
            </a:r>
          </a:p>
          <a:p>
            <a:pPr algn="ctr" defTabSz="609630"/>
            <a:endParaRPr lang="en-US" sz="1333">
              <a:solidFill>
                <a:srgbClr val="FFFFFF"/>
              </a:solidFill>
              <a:latin typeface="Nunito Sans" pitchFamily="2" charset="0"/>
            </a:endParaRPr>
          </a:p>
        </p:txBody>
      </p:sp>
    </p:spTree>
    <p:extLst>
      <p:ext uri="{BB962C8B-B14F-4D97-AF65-F5344CB8AC3E}">
        <p14:creationId xmlns:p14="http://schemas.microsoft.com/office/powerpoint/2010/main" val="156330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32DD16-24AD-FE9D-5448-76C674CA46C7}"/>
              </a:ext>
            </a:extLst>
          </p:cNvPr>
          <p:cNvPicPr>
            <a:picLocks noGrp="1" noChangeAspect="1"/>
          </p:cNvPicPr>
          <p:nvPr>
            <p:ph idx="1"/>
          </p:nvPr>
        </p:nvPicPr>
        <p:blipFill>
          <a:blip r:embed="rId2"/>
          <a:stretch>
            <a:fillRect/>
          </a:stretch>
        </p:blipFill>
        <p:spPr>
          <a:xfrm>
            <a:off x="884642" y="1604636"/>
            <a:ext cx="6449806" cy="4351338"/>
          </a:xfrm>
          <a:prstGeom prst="rect">
            <a:avLst/>
          </a:prstGeom>
        </p:spPr>
      </p:pic>
      <p:sp>
        <p:nvSpPr>
          <p:cNvPr id="3" name="Title 2">
            <a:extLst>
              <a:ext uri="{FF2B5EF4-FFF2-40B4-BE49-F238E27FC236}">
                <a16:creationId xmlns:a16="http://schemas.microsoft.com/office/drawing/2014/main" id="{CFCFE43E-5468-84C6-1A1F-BBBB79BD5AB8}"/>
              </a:ext>
            </a:extLst>
          </p:cNvPr>
          <p:cNvSpPr>
            <a:spLocks noGrp="1"/>
          </p:cNvSpPr>
          <p:nvPr>
            <p:ph type="title"/>
          </p:nvPr>
        </p:nvSpPr>
        <p:spPr/>
        <p:txBody>
          <a:bodyPr/>
          <a:lstStyle/>
          <a:p>
            <a:r>
              <a:rPr lang="en-US" sz="2476" b="1" spc="562" dirty="0">
                <a:solidFill>
                  <a:srgbClr val="667487"/>
                </a:solidFill>
                <a:latin typeface="Nunito Sans Bold"/>
              </a:rPr>
              <a:t>MONTANA FREE PRESS FORM</a:t>
            </a:r>
          </a:p>
        </p:txBody>
      </p:sp>
      <p:pic>
        <p:nvPicPr>
          <p:cNvPr id="7" name="Picture 6">
            <a:extLst>
              <a:ext uri="{FF2B5EF4-FFF2-40B4-BE49-F238E27FC236}">
                <a16:creationId xmlns:a16="http://schemas.microsoft.com/office/drawing/2014/main" id="{96A14355-4D76-1C75-B3B1-94A945A7CFC6}"/>
              </a:ext>
            </a:extLst>
          </p:cNvPr>
          <p:cNvPicPr>
            <a:picLocks noChangeAspect="1"/>
          </p:cNvPicPr>
          <p:nvPr/>
        </p:nvPicPr>
        <p:blipFill>
          <a:blip r:embed="rId3"/>
          <a:stretch>
            <a:fillRect/>
          </a:stretch>
        </p:blipFill>
        <p:spPr>
          <a:xfrm>
            <a:off x="6456447" y="1604636"/>
            <a:ext cx="5254076" cy="4591212"/>
          </a:xfrm>
          <a:prstGeom prst="rect">
            <a:avLst/>
          </a:prstGeom>
        </p:spPr>
      </p:pic>
    </p:spTree>
    <p:extLst>
      <p:ext uri="{BB962C8B-B14F-4D97-AF65-F5344CB8AC3E}">
        <p14:creationId xmlns:p14="http://schemas.microsoft.com/office/powerpoint/2010/main" val="331020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AI-generated content may be incorrect.">
            <a:extLst>
              <a:ext uri="{FF2B5EF4-FFF2-40B4-BE49-F238E27FC236}">
                <a16:creationId xmlns:a16="http://schemas.microsoft.com/office/drawing/2014/main" id="{E2A008F5-BA41-24D9-49B3-CCD02B8A008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151" r="2937"/>
          <a:stretch>
            <a:fillRect/>
          </a:stretch>
        </p:blipFill>
        <p:spPr>
          <a:xfrm>
            <a:off x="838200" y="1962150"/>
            <a:ext cx="6496051" cy="2402269"/>
          </a:xfrm>
        </p:spPr>
      </p:pic>
      <p:sp>
        <p:nvSpPr>
          <p:cNvPr id="3" name="Title 2">
            <a:extLst>
              <a:ext uri="{FF2B5EF4-FFF2-40B4-BE49-F238E27FC236}">
                <a16:creationId xmlns:a16="http://schemas.microsoft.com/office/drawing/2014/main" id="{7EC9D941-AC6E-55C7-5EFE-474FBE7083B5}"/>
              </a:ext>
            </a:extLst>
          </p:cNvPr>
          <p:cNvSpPr>
            <a:spLocks noGrp="1"/>
          </p:cNvSpPr>
          <p:nvPr>
            <p:ph type="title"/>
          </p:nvPr>
        </p:nvSpPr>
        <p:spPr/>
        <p:txBody>
          <a:bodyPr/>
          <a:lstStyle/>
          <a:p>
            <a:r>
              <a:rPr lang="en-US" sz="2476" b="1" spc="562" dirty="0">
                <a:solidFill>
                  <a:srgbClr val="667487"/>
                </a:solidFill>
                <a:latin typeface="Nunito Sans Bold"/>
              </a:rPr>
              <a:t>VIRTUAL NAVIGATOR APPOINTMENTS </a:t>
            </a:r>
            <a:br>
              <a:rPr lang="en-US" sz="2476" b="1" spc="562" dirty="0">
                <a:solidFill>
                  <a:srgbClr val="667487"/>
                </a:solidFill>
                <a:latin typeface="Nunito Sans Bold"/>
              </a:rPr>
            </a:br>
            <a:r>
              <a:rPr lang="en-US" sz="2476" b="1" spc="562" dirty="0">
                <a:solidFill>
                  <a:srgbClr val="667487"/>
                </a:solidFill>
                <a:latin typeface="Nunito Sans Bold"/>
              </a:rPr>
              <a:t>&amp; LOCAL HELP</a:t>
            </a:r>
          </a:p>
        </p:txBody>
      </p:sp>
      <p:pic>
        <p:nvPicPr>
          <p:cNvPr id="7" name="Picture 6">
            <a:extLst>
              <a:ext uri="{FF2B5EF4-FFF2-40B4-BE49-F238E27FC236}">
                <a16:creationId xmlns:a16="http://schemas.microsoft.com/office/drawing/2014/main" id="{39E07EB0-55E5-4443-702B-0E03B7076DB3}"/>
              </a:ext>
            </a:extLst>
          </p:cNvPr>
          <p:cNvPicPr>
            <a:picLocks noChangeAspect="1"/>
          </p:cNvPicPr>
          <p:nvPr/>
        </p:nvPicPr>
        <p:blipFill>
          <a:blip r:embed="rId3"/>
          <a:stretch>
            <a:fillRect/>
          </a:stretch>
        </p:blipFill>
        <p:spPr>
          <a:xfrm>
            <a:off x="7334251" y="1600200"/>
            <a:ext cx="3668799" cy="4421076"/>
          </a:xfrm>
          <a:prstGeom prst="rect">
            <a:avLst/>
          </a:prstGeom>
        </p:spPr>
      </p:pic>
    </p:spTree>
    <p:extLst>
      <p:ext uri="{BB962C8B-B14F-4D97-AF65-F5344CB8AC3E}">
        <p14:creationId xmlns:p14="http://schemas.microsoft.com/office/powerpoint/2010/main" val="368981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06958E-63F4-2717-C431-36F9B9E42BE2}"/>
              </a:ext>
            </a:extLst>
          </p:cNvPr>
          <p:cNvSpPr>
            <a:spLocks noGrp="1"/>
          </p:cNvSpPr>
          <p:nvPr>
            <p:ph type="title"/>
          </p:nvPr>
        </p:nvSpPr>
        <p:spPr>
          <a:xfrm>
            <a:off x="838200" y="365125"/>
            <a:ext cx="10515600" cy="1325563"/>
          </a:xfrm>
        </p:spPr>
        <p:txBody>
          <a:bodyPr anchor="ctr">
            <a:normAutofit/>
          </a:bodyPr>
          <a:lstStyle/>
          <a:p>
            <a:r>
              <a:rPr lang="en-US" sz="2476" b="1" spc="562" dirty="0">
                <a:solidFill>
                  <a:srgbClr val="667487"/>
                </a:solidFill>
                <a:latin typeface="Nunito Sans Bold"/>
              </a:rPr>
              <a:t>UPCOMING TRAININGS</a:t>
            </a:r>
          </a:p>
        </p:txBody>
      </p:sp>
      <p:sp>
        <p:nvSpPr>
          <p:cNvPr id="7" name="Content Placeholder 2">
            <a:extLst>
              <a:ext uri="{FF2B5EF4-FFF2-40B4-BE49-F238E27FC236}">
                <a16:creationId xmlns:a16="http://schemas.microsoft.com/office/drawing/2014/main" id="{5C1158B7-DA1A-1D65-BED4-AC3F75C6424A}"/>
              </a:ext>
            </a:extLst>
          </p:cNvPr>
          <p:cNvSpPr>
            <a:spLocks noGrp="1"/>
          </p:cNvSpPr>
          <p:nvPr>
            <p:ph sz="half" idx="1"/>
          </p:nvPr>
        </p:nvSpPr>
        <p:spPr>
          <a:xfrm>
            <a:off x="838200" y="1825625"/>
            <a:ext cx="5181600" cy="4351338"/>
          </a:xfrm>
        </p:spPr>
        <p:txBody>
          <a:bodyPr>
            <a:normAutofit/>
          </a:bodyPr>
          <a:lstStyle/>
          <a:p>
            <a:pPr marL="0" indent="0">
              <a:buNone/>
            </a:pPr>
            <a:r>
              <a:rPr lang="en-US" sz="2400" dirty="0"/>
              <a:t>Cover Montana Monthly Webinar – January 15</a:t>
            </a:r>
            <a:r>
              <a:rPr lang="en-US" sz="2400" baseline="30000" dirty="0"/>
              <a:t>th</a:t>
            </a:r>
            <a:r>
              <a:rPr lang="en-US" sz="2400" dirty="0"/>
              <a:t> @ 11:00 AM</a:t>
            </a:r>
          </a:p>
          <a:p>
            <a:pPr marL="0" indent="0">
              <a:buNone/>
            </a:pPr>
            <a:endParaRPr lang="en-US" sz="2400" dirty="0"/>
          </a:p>
          <a:p>
            <a:pPr marL="0" indent="0">
              <a:buNone/>
            </a:pPr>
            <a:r>
              <a:rPr lang="en-US" sz="2400" dirty="0"/>
              <a:t>Immigrant Enrollment Policy Changes</a:t>
            </a:r>
          </a:p>
          <a:p>
            <a:r>
              <a:rPr lang="en-US" sz="2400" dirty="0"/>
              <a:t>HR1</a:t>
            </a:r>
          </a:p>
          <a:p>
            <a:pPr lvl="1"/>
            <a:r>
              <a:rPr lang="en-US" sz="2000" dirty="0"/>
              <a:t>Medicaid</a:t>
            </a:r>
          </a:p>
          <a:p>
            <a:pPr lvl="1"/>
            <a:r>
              <a:rPr lang="en-US" sz="2000" dirty="0"/>
              <a:t>Marketplace/APTC</a:t>
            </a:r>
          </a:p>
          <a:p>
            <a:r>
              <a:rPr lang="en-US" sz="2400" dirty="0"/>
              <a:t>Public Charge</a:t>
            </a:r>
          </a:p>
        </p:txBody>
      </p:sp>
      <p:pic>
        <p:nvPicPr>
          <p:cNvPr id="8" name="Content Placeholder 7" descr="A close-up of a document&#10;&#10;AI-generated content may be incorrect.">
            <a:extLst>
              <a:ext uri="{FF2B5EF4-FFF2-40B4-BE49-F238E27FC236}">
                <a16:creationId xmlns:a16="http://schemas.microsoft.com/office/drawing/2014/main" id="{43996091-5EA3-DF75-BFAA-F0748399F274}"/>
              </a:ext>
            </a:extLst>
          </p:cNvPr>
          <p:cNvPicPr>
            <a:picLocks noGrp="1" noChangeAspect="1"/>
          </p:cNvPicPr>
          <p:nvPr>
            <p:ph sz="half" idx="2"/>
          </p:nvPr>
        </p:nvPicPr>
        <p:blipFill>
          <a:blip r:embed="rId2"/>
          <a:stretch>
            <a:fillRect/>
          </a:stretch>
        </p:blipFill>
        <p:spPr>
          <a:xfrm>
            <a:off x="5833241" y="2280416"/>
            <a:ext cx="5896419" cy="2086632"/>
          </a:xfrm>
          <a:prstGeom prst="rect">
            <a:avLst/>
          </a:prstGeom>
        </p:spPr>
      </p:pic>
      <p:sp>
        <p:nvSpPr>
          <p:cNvPr id="10" name="Speech Bubble: Rectangle with Corners Rounded 9">
            <a:extLst>
              <a:ext uri="{FF2B5EF4-FFF2-40B4-BE49-F238E27FC236}">
                <a16:creationId xmlns:a16="http://schemas.microsoft.com/office/drawing/2014/main" id="{08E038F3-F808-C2AA-9ABE-E3B258F8381C}"/>
              </a:ext>
            </a:extLst>
          </p:cNvPr>
          <p:cNvSpPr/>
          <p:nvPr/>
        </p:nvSpPr>
        <p:spPr>
          <a:xfrm>
            <a:off x="9059917" y="4713890"/>
            <a:ext cx="1849234" cy="1239078"/>
          </a:xfrm>
          <a:prstGeom prst="wedgeRoundRectCallout">
            <a:avLst>
              <a:gd name="adj1" fmla="val -85849"/>
              <a:gd name="adj2" fmla="val 5102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Nunito Sans" pitchFamily="2" charset="0"/>
              </a:rPr>
              <a:t>Find this previous Webinar on MPCA website</a:t>
            </a:r>
          </a:p>
        </p:txBody>
      </p:sp>
    </p:spTree>
    <p:extLst>
      <p:ext uri="{BB962C8B-B14F-4D97-AF65-F5344CB8AC3E}">
        <p14:creationId xmlns:p14="http://schemas.microsoft.com/office/powerpoint/2010/main" val="224118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B864-05CE-9B71-E60B-DD3686448CBA}"/>
              </a:ext>
            </a:extLst>
          </p:cNvPr>
          <p:cNvSpPr>
            <a:spLocks noGrp="1"/>
          </p:cNvSpPr>
          <p:nvPr>
            <p:ph type="title"/>
          </p:nvPr>
        </p:nvSpPr>
        <p:spPr>
          <a:xfrm>
            <a:off x="844550" y="2002631"/>
            <a:ext cx="10515600" cy="2852737"/>
          </a:xfrm>
        </p:spPr>
        <p:txBody>
          <a:bodyPr>
            <a:noAutofit/>
          </a:bodyPr>
          <a:lstStyle/>
          <a:p>
            <a:br>
              <a:rPr lang="en-US" sz="8800" dirty="0"/>
            </a:br>
            <a:br>
              <a:rPr lang="en-US" sz="8800" dirty="0"/>
            </a:br>
            <a:r>
              <a:rPr lang="en-US" sz="8800" dirty="0"/>
              <a:t>Questions?</a:t>
            </a:r>
            <a:br>
              <a:rPr lang="en-US" sz="8800" dirty="0"/>
            </a:br>
            <a:endParaRPr lang="en-US" sz="8800" dirty="0"/>
          </a:p>
        </p:txBody>
      </p:sp>
      <p:sp>
        <p:nvSpPr>
          <p:cNvPr id="3" name="Text Placeholder 2">
            <a:extLst>
              <a:ext uri="{FF2B5EF4-FFF2-40B4-BE49-F238E27FC236}">
                <a16:creationId xmlns:a16="http://schemas.microsoft.com/office/drawing/2014/main" id="{ADBB7085-AE43-6F3E-A6A0-D25C7E7A39C8}"/>
              </a:ext>
            </a:extLst>
          </p:cNvPr>
          <p:cNvSpPr>
            <a:spLocks noGrp="1"/>
          </p:cNvSpPr>
          <p:nvPr>
            <p:ph type="body" idx="1"/>
          </p:nvPr>
        </p:nvSpPr>
        <p:spPr/>
        <p:txBody>
          <a:bodyPr/>
          <a:lstStyle/>
          <a:p>
            <a:pPr algn="ctr"/>
            <a:r>
              <a:rPr lang="en-US" dirty="0"/>
              <a:t>Tierney Queen-Stewart, Director of Cover Montana</a:t>
            </a:r>
          </a:p>
          <a:p>
            <a:pPr algn="ctr"/>
            <a:r>
              <a:rPr lang="en-US" dirty="0">
                <a:hlinkClick r:id="rId2"/>
              </a:rPr>
              <a:t>tstrandberg@mtpca.org</a:t>
            </a:r>
            <a:endParaRPr lang="en-US" dirty="0"/>
          </a:p>
          <a:p>
            <a:pPr algn="ctr"/>
            <a:r>
              <a:rPr lang="en-US" dirty="0"/>
              <a:t>406-595-2725</a:t>
            </a:r>
          </a:p>
        </p:txBody>
      </p:sp>
    </p:spTree>
    <p:extLst>
      <p:ext uri="{BB962C8B-B14F-4D97-AF65-F5344CB8AC3E}">
        <p14:creationId xmlns:p14="http://schemas.microsoft.com/office/powerpoint/2010/main" val="394033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1247" y="635000"/>
            <a:ext cx="10820400" cy="431913"/>
          </a:xfrm>
          <a:prstGeom prst="rect">
            <a:avLst/>
          </a:prstGeom>
        </p:spPr>
        <p:txBody>
          <a:bodyPr lIns="0" tIns="0" rIns="0" bIns="0" rtlCol="0" anchor="t">
            <a:spAutoFit/>
          </a:bodyPr>
          <a:lstStyle/>
          <a:p>
            <a:pPr>
              <a:lnSpc>
                <a:spcPts val="3467"/>
              </a:lnSpc>
              <a:spcBef>
                <a:spcPct val="0"/>
              </a:spcBef>
            </a:pPr>
            <a:r>
              <a:rPr lang="en-US" sz="2476" b="1" spc="562" dirty="0">
                <a:solidFill>
                  <a:srgbClr val="667487"/>
                </a:solidFill>
                <a:latin typeface="Nunito Sans Bold"/>
                <a:ea typeface="Nunito Sans Bold"/>
                <a:cs typeface="Nunito Sans Bold"/>
                <a:sym typeface="Nunito Sans Bold"/>
              </a:rPr>
              <a:t>AGENDA</a:t>
            </a:r>
          </a:p>
        </p:txBody>
      </p:sp>
      <p:sp>
        <p:nvSpPr>
          <p:cNvPr id="3" name="AutoShape 3"/>
          <p:cNvSpPr/>
          <p:nvPr/>
        </p:nvSpPr>
        <p:spPr>
          <a:xfrm flipV="1">
            <a:off x="685797" y="1173841"/>
            <a:ext cx="10820396" cy="25673"/>
          </a:xfrm>
          <a:prstGeom prst="line">
            <a:avLst/>
          </a:prstGeom>
          <a:ln w="9525" cap="flat">
            <a:solidFill>
              <a:srgbClr val="667487"/>
            </a:solidFill>
            <a:prstDash val="solid"/>
            <a:headEnd type="none" w="sm" len="sm"/>
            <a:tailEnd type="none" w="sm" len="sm"/>
          </a:ln>
        </p:spPr>
        <p:txBody>
          <a:bodyPr/>
          <a:lstStyle/>
          <a:p>
            <a:endParaRPr lang="en-US" sz="1200"/>
          </a:p>
        </p:txBody>
      </p:sp>
      <p:graphicFrame>
        <p:nvGraphicFramePr>
          <p:cNvPr id="8" name="Content Placeholder 1">
            <a:extLst>
              <a:ext uri="{FF2B5EF4-FFF2-40B4-BE49-F238E27FC236}">
                <a16:creationId xmlns:a16="http://schemas.microsoft.com/office/drawing/2014/main" id="{0EA39721-B9DF-EA7A-A967-5194E1B2E3C8}"/>
              </a:ext>
            </a:extLst>
          </p:cNvPr>
          <p:cNvGraphicFramePr>
            <a:graphicFrameLocks/>
          </p:cNvGraphicFramePr>
          <p:nvPr>
            <p:extLst>
              <p:ext uri="{D42A27DB-BD31-4B8C-83A1-F6EECF244321}">
                <p14:modId xmlns:p14="http://schemas.microsoft.com/office/powerpoint/2010/main" val="2485990279"/>
              </p:ext>
            </p:extLst>
          </p:nvPr>
        </p:nvGraphicFramePr>
        <p:xfrm>
          <a:off x="685797" y="1422658"/>
          <a:ext cx="889964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BC8C925-7FB3-39AB-4B82-A0BE35DEC25F}"/>
              </a:ext>
            </a:extLst>
          </p:cNvPr>
          <p:cNvGraphicFramePr>
            <a:graphicFrameLocks noGrp="1"/>
          </p:cNvGraphicFramePr>
          <p:nvPr>
            <p:ph idx="1"/>
          </p:nvPr>
        </p:nvGraphicFramePr>
        <p:xfrm>
          <a:off x="838200" y="1946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F42CD65-E258-E3F4-7F14-1B1DD22950AF}"/>
              </a:ext>
            </a:extLst>
          </p:cNvPr>
          <p:cNvSpPr>
            <a:spLocks noGrp="1"/>
          </p:cNvSpPr>
          <p:nvPr>
            <p:ph type="title"/>
          </p:nvPr>
        </p:nvSpPr>
        <p:spPr>
          <a:xfrm>
            <a:off x="838200" y="804145"/>
            <a:ext cx="10515600" cy="1325563"/>
          </a:xfrm>
        </p:spPr>
        <p:txBody>
          <a:bodyPr/>
          <a:lstStyle/>
          <a:p>
            <a:r>
              <a:rPr lang="en-US" dirty="0"/>
              <a:t>Targeted Patient Outreach &amp; Assistance</a:t>
            </a:r>
          </a:p>
        </p:txBody>
      </p:sp>
    </p:spTree>
    <p:extLst>
      <p:ext uri="{BB962C8B-B14F-4D97-AF65-F5344CB8AC3E}">
        <p14:creationId xmlns:p14="http://schemas.microsoft.com/office/powerpoint/2010/main" val="185689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A52894-157A-F027-4A8F-4CCFA152962B}"/>
              </a:ext>
            </a:extLst>
          </p:cNvPr>
          <p:cNvPicPr>
            <a:picLocks noChangeAspect="1"/>
          </p:cNvPicPr>
          <p:nvPr/>
        </p:nvPicPr>
        <p:blipFill>
          <a:blip r:embed="rId3"/>
          <a:stretch>
            <a:fillRect/>
          </a:stretch>
        </p:blipFill>
        <p:spPr>
          <a:xfrm>
            <a:off x="3652318" y="1846374"/>
            <a:ext cx="7701482" cy="4351338"/>
          </a:xfrm>
          <a:prstGeom prst="rect">
            <a:avLst/>
          </a:prstGeom>
          <a:noFill/>
        </p:spPr>
      </p:pic>
      <p:pic>
        <p:nvPicPr>
          <p:cNvPr id="10" name="Content Placeholder 4" descr="A green and blue logo&#10;&#10;Description automatically generated">
            <a:extLst>
              <a:ext uri="{FF2B5EF4-FFF2-40B4-BE49-F238E27FC236}">
                <a16:creationId xmlns:a16="http://schemas.microsoft.com/office/drawing/2014/main" id="{F210AAD5-C4ED-5B3D-44C6-A9F8189817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2867" y="376890"/>
            <a:ext cx="2814515" cy="2022977"/>
          </a:xfrm>
        </p:spPr>
      </p:pic>
      <p:sp>
        <p:nvSpPr>
          <p:cNvPr id="11" name="TextBox 10">
            <a:extLst>
              <a:ext uri="{FF2B5EF4-FFF2-40B4-BE49-F238E27FC236}">
                <a16:creationId xmlns:a16="http://schemas.microsoft.com/office/drawing/2014/main" id="{F23A1F47-FEF1-9B50-8B16-63EDCC38112E}"/>
              </a:ext>
            </a:extLst>
          </p:cNvPr>
          <p:cNvSpPr txBox="1"/>
          <p:nvPr/>
        </p:nvSpPr>
        <p:spPr>
          <a:xfrm>
            <a:off x="482866" y="4163464"/>
            <a:ext cx="2814515" cy="1477328"/>
          </a:xfrm>
          <a:prstGeom prst="rect">
            <a:avLst/>
          </a:prstGeom>
          <a:noFill/>
        </p:spPr>
        <p:txBody>
          <a:bodyPr wrap="square" rtlCol="0">
            <a:spAutoFit/>
          </a:bodyPr>
          <a:lstStyle/>
          <a:p>
            <a:r>
              <a:rPr lang="en-US" b="1" i="0">
                <a:solidFill>
                  <a:srgbClr val="10416A"/>
                </a:solidFill>
                <a:effectLst/>
                <a:latin typeface="Open Sans" panose="020B0606030504020204" pitchFamily="34" charset="0"/>
              </a:rPr>
              <a:t>Our Mission</a:t>
            </a:r>
            <a:br>
              <a:rPr lang="en-US"/>
            </a:br>
            <a:r>
              <a:rPr lang="en-US" b="0" i="0">
                <a:solidFill>
                  <a:srgbClr val="10416A"/>
                </a:solidFill>
                <a:effectLst/>
                <a:latin typeface="Open Sans" panose="020B0606030504020204" pitchFamily="34" charset="0"/>
              </a:rPr>
              <a:t>is to promote integrated primary healthcare to achieve health and well-being for Montanan</a:t>
            </a:r>
            <a:r>
              <a:rPr lang="en-US">
                <a:solidFill>
                  <a:srgbClr val="10416A"/>
                </a:solidFill>
                <a:latin typeface="Open Sans" panose="020B0606030504020204" pitchFamily="34" charset="0"/>
              </a:rPr>
              <a:t>s. </a:t>
            </a:r>
            <a:r>
              <a:rPr lang="en-US" b="0" i="0">
                <a:solidFill>
                  <a:srgbClr val="10416A"/>
                </a:solidFill>
                <a:effectLst/>
                <a:latin typeface="Open Sans" panose="020B0606030504020204" pitchFamily="34" charset="0"/>
              </a:rPr>
              <a:t> </a:t>
            </a:r>
            <a:endParaRPr lang="en-US"/>
          </a:p>
        </p:txBody>
      </p:sp>
    </p:spTree>
    <p:extLst>
      <p:ext uri="{BB962C8B-B14F-4D97-AF65-F5344CB8AC3E}">
        <p14:creationId xmlns:p14="http://schemas.microsoft.com/office/powerpoint/2010/main" val="104422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_2">
            <a:extLst>
              <a:ext uri="{FF2B5EF4-FFF2-40B4-BE49-F238E27FC236}">
                <a16:creationId xmlns:a16="http://schemas.microsoft.com/office/drawing/2014/main" id="{13559745-93A9-F478-6DBE-3A1D8F15B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40" y="889175"/>
            <a:ext cx="10427919" cy="5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84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7D990EED-AA22-B9D4-992F-1A7FE9717D7C}"/>
              </a:ext>
            </a:extLst>
          </p:cNvPr>
          <p:cNvGraphicFramePr>
            <a:graphicFrameLocks noGrp="1"/>
          </p:cNvGraphicFramePr>
          <p:nvPr>
            <p:ph idx="1"/>
            <p:extLst>
              <p:ext uri="{D42A27DB-BD31-4B8C-83A1-F6EECF244321}">
                <p14:modId xmlns:p14="http://schemas.microsoft.com/office/powerpoint/2010/main" val="153236935"/>
              </p:ext>
            </p:extLst>
          </p:nvPr>
        </p:nvGraphicFramePr>
        <p:xfrm>
          <a:off x="763009" y="805400"/>
          <a:ext cx="10590791" cy="54922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18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CA21D29-82C4-6E44-155F-BC1214D18250}"/>
              </a:ext>
            </a:extLst>
          </p:cNvPr>
          <p:cNvGraphicFramePr>
            <a:graphicFrameLocks noGrp="1"/>
          </p:cNvGraphicFramePr>
          <p:nvPr>
            <p:ph idx="1"/>
            <p:extLst>
              <p:ext uri="{D42A27DB-BD31-4B8C-83A1-F6EECF244321}">
                <p14:modId xmlns:p14="http://schemas.microsoft.com/office/powerpoint/2010/main" val="2922644974"/>
              </p:ext>
            </p:extLst>
          </p:nvPr>
        </p:nvGraphicFramePr>
        <p:xfrm>
          <a:off x="838200" y="194627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25655E0A-35AD-0B5F-EFF6-68BF1DC28234}"/>
              </a:ext>
            </a:extLst>
          </p:cNvPr>
          <p:cNvSpPr>
            <a:spLocks noGrp="1"/>
          </p:cNvSpPr>
          <p:nvPr>
            <p:ph type="title"/>
          </p:nvPr>
        </p:nvSpPr>
        <p:spPr/>
        <p:txBody>
          <a:bodyPr/>
          <a:lstStyle/>
          <a:p>
            <a:r>
              <a:rPr lang="en-US" sz="2476" b="1" spc="562" dirty="0">
                <a:solidFill>
                  <a:srgbClr val="667487"/>
                </a:solidFill>
                <a:latin typeface="Nunito Sans Bold"/>
              </a:rPr>
              <a:t>1/3 OF MONTANANS WERE AUTOMATICALLY RE-ENROLLED LAST YEAR</a:t>
            </a:r>
          </a:p>
        </p:txBody>
      </p:sp>
    </p:spTree>
    <p:extLst>
      <p:ext uri="{BB962C8B-B14F-4D97-AF65-F5344CB8AC3E}">
        <p14:creationId xmlns:p14="http://schemas.microsoft.com/office/powerpoint/2010/main" val="122268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CAC50-6DDD-9BD1-A33B-8BFCB8A8CEE1}"/>
              </a:ext>
            </a:extLst>
          </p:cNvPr>
          <p:cNvSpPr>
            <a:spLocks noGrp="1"/>
          </p:cNvSpPr>
          <p:nvPr>
            <p:ph type="title"/>
          </p:nvPr>
        </p:nvSpPr>
        <p:spPr/>
        <p:txBody>
          <a:bodyPr/>
          <a:lstStyle/>
          <a:p>
            <a:r>
              <a:rPr lang="en-US" sz="2476" b="1" spc="562" dirty="0">
                <a:solidFill>
                  <a:srgbClr val="667487"/>
                </a:solidFill>
                <a:latin typeface="Nunito Sans Bold"/>
              </a:rPr>
              <a:t>COVER</a:t>
            </a:r>
            <a:r>
              <a:rPr lang="en-US" dirty="0"/>
              <a:t> </a:t>
            </a:r>
            <a:r>
              <a:rPr lang="en-US" sz="2476" b="1" spc="562" dirty="0">
                <a:solidFill>
                  <a:srgbClr val="667487"/>
                </a:solidFill>
                <a:latin typeface="Nunito Sans Bold"/>
              </a:rPr>
              <a:t>MONTANA OE TAKEAWAYS </a:t>
            </a:r>
          </a:p>
        </p:txBody>
      </p:sp>
      <p:graphicFrame>
        <p:nvGraphicFramePr>
          <p:cNvPr id="6" name="Chart 5">
            <a:extLst>
              <a:ext uri="{FF2B5EF4-FFF2-40B4-BE49-F238E27FC236}">
                <a16:creationId xmlns:a16="http://schemas.microsoft.com/office/drawing/2014/main" id="{2E534629-423F-D8E5-CBA1-D27D165D0F20}"/>
              </a:ext>
            </a:extLst>
          </p:cNvPr>
          <p:cNvGraphicFramePr/>
          <p:nvPr>
            <p:extLst>
              <p:ext uri="{D42A27DB-BD31-4B8C-83A1-F6EECF244321}">
                <p14:modId xmlns:p14="http://schemas.microsoft.com/office/powerpoint/2010/main" val="1138484798"/>
              </p:ext>
            </p:extLst>
          </p:nvPr>
        </p:nvGraphicFramePr>
        <p:xfrm>
          <a:off x="155903" y="1986455"/>
          <a:ext cx="6124028" cy="40257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A7C1BD1C-A06B-F27A-9107-812131BA692B}"/>
              </a:ext>
            </a:extLst>
          </p:cNvPr>
          <p:cNvGraphicFramePr/>
          <p:nvPr>
            <p:extLst>
              <p:ext uri="{D42A27DB-BD31-4B8C-83A1-F6EECF244321}">
                <p14:modId xmlns:p14="http://schemas.microsoft.com/office/powerpoint/2010/main" val="3328855352"/>
              </p:ext>
            </p:extLst>
          </p:nvPr>
        </p:nvGraphicFramePr>
        <p:xfrm>
          <a:off x="5288456" y="1986455"/>
          <a:ext cx="6747641" cy="428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94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45192F-841B-6EFB-3661-6638CCD3B2BF}"/>
              </a:ext>
            </a:extLst>
          </p:cNvPr>
          <p:cNvSpPr>
            <a:spLocks noGrp="1"/>
          </p:cNvSpPr>
          <p:nvPr>
            <p:ph sz="half" idx="1"/>
          </p:nvPr>
        </p:nvSpPr>
        <p:spPr/>
        <p:txBody>
          <a:bodyPr>
            <a:normAutofit fontScale="92500" lnSpcReduction="20000"/>
          </a:bodyPr>
          <a:lstStyle/>
          <a:p>
            <a:pPr marL="0" indent="0">
              <a:buNone/>
            </a:pPr>
            <a:endParaRPr lang="en-US" dirty="0"/>
          </a:p>
          <a:p>
            <a:pPr marL="0" indent="0">
              <a:buNone/>
            </a:pPr>
            <a:endParaRPr lang="en-US" dirty="0"/>
          </a:p>
        </p:txBody>
      </p:sp>
      <p:sp>
        <p:nvSpPr>
          <p:cNvPr id="12" name="Content Placeholder 11">
            <a:extLst>
              <a:ext uri="{FF2B5EF4-FFF2-40B4-BE49-F238E27FC236}">
                <a16:creationId xmlns:a16="http://schemas.microsoft.com/office/drawing/2014/main" id="{936617F0-05E4-E113-AAD3-EBF69CEFF8DF}"/>
              </a:ext>
            </a:extLst>
          </p:cNvPr>
          <p:cNvSpPr>
            <a:spLocks noGrp="1"/>
          </p:cNvSpPr>
          <p:nvPr>
            <p:ph sz="half" idx="2"/>
          </p:nvPr>
        </p:nvSpPr>
        <p:spPr>
          <a:xfrm>
            <a:off x="7154918" y="2172106"/>
            <a:ext cx="4064876" cy="3021779"/>
          </a:xfrm>
        </p:spPr>
        <p:txBody>
          <a:bodyPr>
            <a:normAutofit fontScale="92500" lnSpcReduction="20000"/>
          </a:bodyPr>
          <a:lstStyle/>
          <a:p>
            <a:pPr marL="0" indent="0" algn="ctr">
              <a:lnSpc>
                <a:spcPct val="100000"/>
              </a:lnSpc>
              <a:buNone/>
            </a:pPr>
            <a:r>
              <a:rPr lang="en-US" sz="2400" dirty="0">
                <a:latin typeface="Nunito Sans" pitchFamily="2" charset="0"/>
              </a:rPr>
              <a:t>1 in 5 people who contacted Cover Montana helpline for enrollment help since November 1</a:t>
            </a:r>
            <a:r>
              <a:rPr lang="en-US" sz="2400" baseline="30000" dirty="0">
                <a:latin typeface="Nunito Sans" pitchFamily="2" charset="0"/>
              </a:rPr>
              <a:t>st</a:t>
            </a:r>
            <a:r>
              <a:rPr lang="en-US" sz="2400" dirty="0">
                <a:latin typeface="Nunito Sans" pitchFamily="2" charset="0"/>
              </a:rPr>
              <a:t> didn’t enroll because of cost</a:t>
            </a:r>
          </a:p>
          <a:p>
            <a:pPr marL="0" indent="0" algn="ctr">
              <a:lnSpc>
                <a:spcPct val="100000"/>
              </a:lnSpc>
              <a:buNone/>
            </a:pPr>
            <a:endParaRPr lang="en-US" sz="2400" dirty="0">
              <a:latin typeface="Nunito Sans" pitchFamily="2" charset="0"/>
            </a:endParaRPr>
          </a:p>
          <a:p>
            <a:pPr marL="0" indent="0" algn="ctr">
              <a:lnSpc>
                <a:spcPct val="100000"/>
              </a:lnSpc>
              <a:buNone/>
            </a:pPr>
            <a:r>
              <a:rPr lang="en-US" sz="2400" dirty="0">
                <a:latin typeface="Nunito Sans" pitchFamily="2" charset="0"/>
              </a:rPr>
              <a:t>Almost 90% of Montana enrollees had APTC or CSRs in 2025 – 69,185</a:t>
            </a:r>
          </a:p>
          <a:p>
            <a:pPr marL="0" indent="0" algn="ctr">
              <a:lnSpc>
                <a:spcPct val="100000"/>
              </a:lnSpc>
              <a:buNone/>
            </a:pPr>
            <a:endParaRPr lang="en-US" sz="2400" dirty="0">
              <a:latin typeface="Nunito Sans" pitchFamily="2" charset="0"/>
            </a:endParaRPr>
          </a:p>
        </p:txBody>
      </p:sp>
      <p:sp>
        <p:nvSpPr>
          <p:cNvPr id="5" name="AutoShape 4" descr="Image result for 1 in 5 people visualization">
            <a:extLst>
              <a:ext uri="{FF2B5EF4-FFF2-40B4-BE49-F238E27FC236}">
                <a16:creationId xmlns:a16="http://schemas.microsoft.com/office/drawing/2014/main" id="{447756C2-0C9A-A20A-68C3-A58C94DB82A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1E302BB1-AE1F-1513-7018-382AF695E27C}"/>
              </a:ext>
            </a:extLst>
          </p:cNvPr>
          <p:cNvPicPr>
            <a:picLocks noChangeAspect="1"/>
          </p:cNvPicPr>
          <p:nvPr/>
        </p:nvPicPr>
        <p:blipFill>
          <a:blip r:embed="rId2"/>
          <a:stretch>
            <a:fillRect/>
          </a:stretch>
        </p:blipFill>
        <p:spPr>
          <a:xfrm>
            <a:off x="683172" y="2172106"/>
            <a:ext cx="6000657" cy="2513788"/>
          </a:xfrm>
          <a:prstGeom prst="rect">
            <a:avLst/>
          </a:prstGeom>
        </p:spPr>
      </p:pic>
    </p:spTree>
    <p:extLst>
      <p:ext uri="{BB962C8B-B14F-4D97-AF65-F5344CB8AC3E}">
        <p14:creationId xmlns:p14="http://schemas.microsoft.com/office/powerpoint/2010/main" val="321249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FB69B-B9A9-1C20-AD0C-9900248882CA}"/>
              </a:ext>
            </a:extLst>
          </p:cNvPr>
          <p:cNvSpPr>
            <a:spLocks noGrp="1"/>
          </p:cNvSpPr>
          <p:nvPr>
            <p:ph type="title"/>
          </p:nvPr>
        </p:nvSpPr>
        <p:spPr>
          <a:xfrm>
            <a:off x="838200" y="520811"/>
            <a:ext cx="10515600" cy="1325563"/>
          </a:xfrm>
        </p:spPr>
        <p:txBody>
          <a:bodyPr anchor="ctr">
            <a:normAutofit/>
          </a:bodyPr>
          <a:lstStyle/>
          <a:p>
            <a:r>
              <a:rPr lang="en-US" sz="2476" b="1" spc="562" dirty="0">
                <a:solidFill>
                  <a:srgbClr val="667487"/>
                </a:solidFill>
                <a:latin typeface="Nunito Sans Bold"/>
              </a:rPr>
              <a:t>EAPTC POLICY UPDATE</a:t>
            </a:r>
          </a:p>
        </p:txBody>
      </p:sp>
      <p:graphicFrame>
        <p:nvGraphicFramePr>
          <p:cNvPr id="5" name="Content Placeholder 1">
            <a:extLst>
              <a:ext uri="{FF2B5EF4-FFF2-40B4-BE49-F238E27FC236}">
                <a16:creationId xmlns:a16="http://schemas.microsoft.com/office/drawing/2014/main" id="{765B01CD-52AA-1AC6-48E8-F8F9BB8D119B}"/>
              </a:ext>
            </a:extLst>
          </p:cNvPr>
          <p:cNvGraphicFramePr>
            <a:graphicFrameLocks noGrp="1"/>
          </p:cNvGraphicFramePr>
          <p:nvPr>
            <p:ph idx="1"/>
            <p:extLst>
              <p:ext uri="{D42A27DB-BD31-4B8C-83A1-F6EECF244321}">
                <p14:modId xmlns:p14="http://schemas.microsoft.com/office/powerpoint/2010/main" val="2587438112"/>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089043"/>
      </p:ext>
    </p:extLst>
  </p:cSld>
  <p:clrMapOvr>
    <a:masterClrMapping/>
  </p:clrMapOvr>
</p:sld>
</file>

<file path=ppt/theme/theme1.xml><?xml version="1.0" encoding="utf-8"?>
<a:theme xmlns:a="http://schemas.openxmlformats.org/drawingml/2006/main" name="MPCA PPTX THEME">
  <a:themeElements>
    <a:clrScheme name="MPCA 2023">
      <a:dk1>
        <a:srgbClr val="000000"/>
      </a:dk1>
      <a:lt1>
        <a:srgbClr val="FFFFFF"/>
      </a:lt1>
      <a:dk2>
        <a:srgbClr val="104169"/>
      </a:dk2>
      <a:lt2>
        <a:srgbClr val="E7E6E6"/>
      </a:lt2>
      <a:accent1>
        <a:srgbClr val="104169"/>
      </a:accent1>
      <a:accent2>
        <a:srgbClr val="0F687F"/>
      </a:accent2>
      <a:accent3>
        <a:srgbClr val="26A3AB"/>
      </a:accent3>
      <a:accent4>
        <a:srgbClr val="9CCD60"/>
      </a:accent4>
      <a:accent5>
        <a:srgbClr val="F29523"/>
      </a:accent5>
      <a:accent6>
        <a:srgbClr val="5EAE46"/>
      </a:accent6>
      <a:hlink>
        <a:srgbClr val="148340"/>
      </a:hlink>
      <a:folHlink>
        <a:srgbClr val="FFC84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CA PPTX THEME" id="{1A9D5412-43A7-45CC-93CE-21468DB3D9C9}" vid="{73B7D710-5AC6-4C76-925C-39A8E5C60190}"/>
    </a:ext>
  </a:extLst>
</a:theme>
</file>

<file path=ppt/theme/theme2.xml><?xml version="1.0" encoding="utf-8"?>
<a:theme xmlns:a="http://schemas.openxmlformats.org/drawingml/2006/main" name="MPCA Theme">
  <a:themeElements>
    <a:clrScheme name="MPCA 2023">
      <a:dk1>
        <a:srgbClr val="000000"/>
      </a:dk1>
      <a:lt1>
        <a:srgbClr val="FFFFFF"/>
      </a:lt1>
      <a:dk2>
        <a:srgbClr val="104169"/>
      </a:dk2>
      <a:lt2>
        <a:srgbClr val="E7E6E6"/>
      </a:lt2>
      <a:accent1>
        <a:srgbClr val="104169"/>
      </a:accent1>
      <a:accent2>
        <a:srgbClr val="0F687F"/>
      </a:accent2>
      <a:accent3>
        <a:srgbClr val="26A3AB"/>
      </a:accent3>
      <a:accent4>
        <a:srgbClr val="9CCD60"/>
      </a:accent4>
      <a:accent5>
        <a:srgbClr val="F29523"/>
      </a:accent5>
      <a:accent6>
        <a:srgbClr val="5EAE46"/>
      </a:accent6>
      <a:hlink>
        <a:srgbClr val="148340"/>
      </a:hlink>
      <a:folHlink>
        <a:srgbClr val="FFC84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CA Theme" id="{C0BB3D21-48FF-4CC5-BF49-D75AD0076683}" vid="{988D02FE-31DA-4266-B265-7487D31C0F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39BC06676B6C4D80D073BF1427EED6" ma:contentTypeVersion="15" ma:contentTypeDescription="Create a new document." ma:contentTypeScope="" ma:versionID="83924cbaafb0eda763cd797609c34599">
  <xsd:schema xmlns:xsd="http://www.w3.org/2001/XMLSchema" xmlns:xs="http://www.w3.org/2001/XMLSchema" xmlns:p="http://schemas.microsoft.com/office/2006/metadata/properties" xmlns:ns2="eddb508f-878e-48a6-9c71-f1bc12cd5ff2" xmlns:ns3="f0db8d3f-35b3-40e6-a3f1-f67522c243ff" targetNamespace="http://schemas.microsoft.com/office/2006/metadata/properties" ma:root="true" ma:fieldsID="63111ff91759852f67129e2a007215b5" ns2:_="" ns3:_="">
    <xsd:import namespace="eddb508f-878e-48a6-9c71-f1bc12cd5ff2"/>
    <xsd:import namespace="f0db8d3f-35b3-40e6-a3f1-f67522c243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b508f-878e-48a6-9c71-f1bc12cd5f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8c38a4-dfa4-4009-a8d4-cedf668db4c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db8d3f-35b3-40e6-a3f1-f67522c243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5d8750-f774-4fe6-83b9-9f457669b2a6}" ma:internalName="TaxCatchAll" ma:showField="CatchAllData" ma:web="f0db8d3f-35b3-40e6-a3f1-f67522c243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ddb508f-878e-48a6-9c71-f1bc12cd5ff2">
      <Terms xmlns="http://schemas.microsoft.com/office/infopath/2007/PartnerControls"/>
    </lcf76f155ced4ddcb4097134ff3c332f>
    <TaxCatchAll xmlns="f0db8d3f-35b3-40e6-a3f1-f67522c243ff" xsi:nil="true"/>
  </documentManagement>
</p:properties>
</file>

<file path=customXml/itemProps1.xml><?xml version="1.0" encoding="utf-8"?>
<ds:datastoreItem xmlns:ds="http://schemas.openxmlformats.org/officeDocument/2006/customXml" ds:itemID="{F6C684B7-5DFD-484C-B19C-2733B2CFACB7}">
  <ds:schemaRefs>
    <ds:schemaRef ds:uri="http://schemas.microsoft.com/sharepoint/v3/contenttype/forms"/>
  </ds:schemaRefs>
</ds:datastoreItem>
</file>

<file path=customXml/itemProps2.xml><?xml version="1.0" encoding="utf-8"?>
<ds:datastoreItem xmlns:ds="http://schemas.openxmlformats.org/officeDocument/2006/customXml" ds:itemID="{39BA6236-9B81-416B-8D9C-4BDB7F448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b508f-878e-48a6-9c71-f1bc12cd5ff2"/>
    <ds:schemaRef ds:uri="f0db8d3f-35b3-40e6-a3f1-f67522c24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8FD54F-0E19-4449-BE0F-3ECDCEEFF3AD}">
  <ds:schemaRefs>
    <ds:schemaRef ds:uri="http://schemas.microsoft.com/office/2006/metadata/properties"/>
    <ds:schemaRef ds:uri="http://schemas.microsoft.com/office/infopath/2007/PartnerControls"/>
    <ds:schemaRef ds:uri="eddb508f-878e-48a6-9c71-f1bc12cd5ff2"/>
    <ds:schemaRef ds:uri="f0db8d3f-35b3-40e6-a3f1-f67522c243ff"/>
  </ds:schemaRefs>
</ds:datastoreItem>
</file>

<file path=docProps/app.xml><?xml version="1.0" encoding="utf-8"?>
<Properties xmlns="http://schemas.openxmlformats.org/officeDocument/2006/extended-properties" xmlns:vt="http://schemas.openxmlformats.org/officeDocument/2006/docPropsVTypes">
  <Template>MPCA PPTX THEME</Template>
  <TotalTime>2550</TotalTime>
  <Words>846</Words>
  <Application>Microsoft Office PowerPoint</Application>
  <PresentationFormat>Widescreen</PresentationFormat>
  <Paragraphs>101</Paragraphs>
  <Slides>20</Slides>
  <Notes>3</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Aptos</vt:lpstr>
      <vt:lpstr>Arial</vt:lpstr>
      <vt:lpstr>Corbel</vt:lpstr>
      <vt:lpstr>Nunito Sans</vt:lpstr>
      <vt:lpstr>Nunito Sans Bold</vt:lpstr>
      <vt:lpstr>Open sans</vt:lpstr>
      <vt:lpstr>MPCA PPTX THEME</vt:lpstr>
      <vt:lpstr>MPCA Theme</vt:lpstr>
      <vt:lpstr>MONTHLY WEBINAR</vt:lpstr>
      <vt:lpstr>PowerPoint Presentation</vt:lpstr>
      <vt:lpstr>PowerPoint Presentation</vt:lpstr>
      <vt:lpstr>PowerPoint Presentation</vt:lpstr>
      <vt:lpstr>PowerPoint Presentation</vt:lpstr>
      <vt:lpstr>1/3 OF MONTANANS WERE AUTOMATICALLY RE-ENROLLED LAST YEAR</vt:lpstr>
      <vt:lpstr>COVER MONTANA OE TAKEAWAYS </vt:lpstr>
      <vt:lpstr>PowerPoint Presentation</vt:lpstr>
      <vt:lpstr>EAPTC POLICY UPDATE</vt:lpstr>
      <vt:lpstr>MOST IMPACTED BY EAPTC EXPIRING</vt:lpstr>
      <vt:lpstr>Impact of expiration of eAPTC on Montana communities</vt:lpstr>
      <vt:lpstr>OE TIMELINE</vt:lpstr>
      <vt:lpstr>AUTOMATIC RE-ENROLLMENT</vt:lpstr>
      <vt:lpstr>PowerPoint Presentation</vt:lpstr>
      <vt:lpstr>TERMINATING COVERAGE</vt:lpstr>
      <vt:lpstr>MONTANA FREE PRESS FORM</vt:lpstr>
      <vt:lpstr>VIRTUAL NAVIGATOR APPOINTMENTS  &amp; LOCAL HELP</vt:lpstr>
      <vt:lpstr>UPCOMING TRAININGS</vt:lpstr>
      <vt:lpstr>  Questions? </vt:lpstr>
      <vt:lpstr>Targeted Patient Outreach &amp;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Tierney Strandberg</dc:creator>
  <cp:lastModifiedBy>Tierney Strandberg</cp:lastModifiedBy>
  <cp:revision>2</cp:revision>
  <dcterms:created xsi:type="dcterms:W3CDTF">2025-11-19T20:23:10Z</dcterms:created>
  <dcterms:modified xsi:type="dcterms:W3CDTF">2025-12-18T17:55:25Z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0x0101006739BC06676B6C4D80D073BF1427EED6</vt:lpwstr>
  </property>
  <property fmtid="{D5CDD505-2E9C-101B-9397-08002B2CF9AE}" pid="3" name="MediaServiceImageTags">
    <vt:lpwstr/>
  </property>
</Properties>
</file>