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Lst>
  <p:notesMasterIdLst>
    <p:notesMasterId r:id="rId35"/>
  </p:notesMasterIdLst>
  <p:sldIdLst>
    <p:sldId id="257" r:id="rId7"/>
    <p:sldId id="258" r:id="rId8"/>
    <p:sldId id="259" r:id="rId9"/>
    <p:sldId id="1127" r:id="rId10"/>
    <p:sldId id="6015" r:id="rId11"/>
    <p:sldId id="6016" r:id="rId12"/>
    <p:sldId id="6036" r:id="rId13"/>
    <p:sldId id="6019" r:id="rId14"/>
    <p:sldId id="6020" r:id="rId15"/>
    <p:sldId id="6021" r:id="rId16"/>
    <p:sldId id="6033" r:id="rId17"/>
    <p:sldId id="262" r:id="rId18"/>
    <p:sldId id="6030" r:id="rId19"/>
    <p:sldId id="6031" r:id="rId20"/>
    <p:sldId id="6034" r:id="rId21"/>
    <p:sldId id="982" r:id="rId22"/>
    <p:sldId id="6022" r:id="rId23"/>
    <p:sldId id="1156" r:id="rId24"/>
    <p:sldId id="6027" r:id="rId25"/>
    <p:sldId id="6023" r:id="rId26"/>
    <p:sldId id="6024" r:id="rId27"/>
    <p:sldId id="6025" r:id="rId28"/>
    <p:sldId id="6035" r:id="rId29"/>
    <p:sldId id="6017" r:id="rId30"/>
    <p:sldId id="6018" r:id="rId31"/>
    <p:sldId id="6028" r:id="rId32"/>
    <p:sldId id="1128" r:id="rId33"/>
    <p:sldId id="600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F1321-CD5A-4E03-93C1-2DD1FD541389}" v="4118" dt="2025-07-24T17:07:17.807"/>
    <p1510:client id="{E81D20EC-6DD7-4410-A383-9A64B5A3FF2B}" v="1731" dt="2025-07-24T16:46:46.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89" autoAdjust="0"/>
  </p:normalViewPr>
  <p:slideViewPr>
    <p:cSldViewPr snapToGrid="0">
      <p:cViewPr>
        <p:scale>
          <a:sx n="59" d="100"/>
          <a:sy n="59" d="100"/>
        </p:scale>
        <p:origin x="921"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1" Type="http://schemas.openxmlformats.org/officeDocument/2006/relationships/hyperlink" Target="http://www.covermt.org/"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1" Type="http://schemas.openxmlformats.org/officeDocument/2006/relationships/hyperlink" Target="http://www.covermt.org/"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E127E-FE39-47B5-810B-3AFD2209D668}"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7B458345-A959-4B57-9CF6-4225E614CD7B}">
      <dgm:prSet/>
      <dgm:spPr/>
      <dgm:t>
        <a:bodyPr/>
        <a:lstStyle/>
        <a:p>
          <a:pPr>
            <a:lnSpc>
              <a:spcPct val="100000"/>
            </a:lnSpc>
          </a:pPr>
          <a:r>
            <a:rPr lang="en-US"/>
            <a:t>CDO and CAC Overview</a:t>
          </a:r>
        </a:p>
      </dgm:t>
    </dgm:pt>
    <dgm:pt modelId="{5D08B9EA-682C-4B36-8CE6-2FF5601EC6A8}" type="parTrans" cxnId="{24CED140-4AC7-43F2-ADA5-BAEE845EE1F6}">
      <dgm:prSet/>
      <dgm:spPr/>
      <dgm:t>
        <a:bodyPr/>
        <a:lstStyle/>
        <a:p>
          <a:endParaRPr lang="en-US"/>
        </a:p>
      </dgm:t>
    </dgm:pt>
    <dgm:pt modelId="{E52F33C6-EB3D-4181-A13C-9B26A4021A10}" type="sibTrans" cxnId="{24CED140-4AC7-43F2-ADA5-BAEE845EE1F6}">
      <dgm:prSet/>
      <dgm:spPr/>
      <dgm:t>
        <a:bodyPr/>
        <a:lstStyle/>
        <a:p>
          <a:endParaRPr lang="en-US"/>
        </a:p>
      </dgm:t>
    </dgm:pt>
    <dgm:pt modelId="{832BB202-B098-4D20-92A3-1F63953E7D94}">
      <dgm:prSet/>
      <dgm:spPr/>
      <dgm:t>
        <a:bodyPr/>
        <a:lstStyle/>
        <a:p>
          <a:pPr>
            <a:lnSpc>
              <a:spcPct val="100000"/>
            </a:lnSpc>
          </a:pPr>
          <a:r>
            <a:rPr lang="en-US">
              <a:latin typeface="+mn-lt"/>
            </a:rPr>
            <a:t>Outreach &amp; Enrollment Updates</a:t>
          </a:r>
        </a:p>
      </dgm:t>
    </dgm:pt>
    <dgm:pt modelId="{EDC0AC74-19A4-45AD-AB94-7A3A612673B1}" type="parTrans" cxnId="{77617B15-3AD2-40D4-BE38-DC210A1ED3DD}">
      <dgm:prSet/>
      <dgm:spPr/>
      <dgm:t>
        <a:bodyPr/>
        <a:lstStyle/>
        <a:p>
          <a:endParaRPr lang="en-US"/>
        </a:p>
      </dgm:t>
    </dgm:pt>
    <dgm:pt modelId="{A808D7E1-8CE2-4561-A8E1-3BE98CB3F37F}" type="sibTrans" cxnId="{77617B15-3AD2-40D4-BE38-DC210A1ED3DD}">
      <dgm:prSet/>
      <dgm:spPr/>
      <dgm:t>
        <a:bodyPr/>
        <a:lstStyle/>
        <a:p>
          <a:endParaRPr lang="en-US"/>
        </a:p>
      </dgm:t>
    </dgm:pt>
    <dgm:pt modelId="{843B9CC1-09E3-422D-BCB9-E7E083E0B974}">
      <dgm:prSet/>
      <dgm:spPr/>
      <dgm:t>
        <a:bodyPr/>
        <a:lstStyle/>
        <a:p>
          <a:pPr>
            <a:lnSpc>
              <a:spcPct val="100000"/>
            </a:lnSpc>
          </a:pPr>
          <a:r>
            <a:rPr lang="en-US"/>
            <a:t>Welcome &amp; Announcements</a:t>
          </a:r>
        </a:p>
      </dgm:t>
    </dgm:pt>
    <dgm:pt modelId="{F90B42B3-2F8A-4597-AFF1-E1F16BC18739}" type="parTrans" cxnId="{6A702BF8-CDD3-40B3-BD2D-A2BB279C2FE4}">
      <dgm:prSet/>
      <dgm:spPr/>
      <dgm:t>
        <a:bodyPr/>
        <a:lstStyle/>
        <a:p>
          <a:endParaRPr lang="en-US"/>
        </a:p>
      </dgm:t>
    </dgm:pt>
    <dgm:pt modelId="{6A8732D1-A544-419B-8005-8F67C3F67DE2}" type="sibTrans" cxnId="{6A702BF8-CDD3-40B3-BD2D-A2BB279C2FE4}">
      <dgm:prSet/>
      <dgm:spPr/>
      <dgm:t>
        <a:bodyPr/>
        <a:lstStyle/>
        <a:p>
          <a:endParaRPr lang="en-US"/>
        </a:p>
      </dgm:t>
    </dgm:pt>
    <dgm:pt modelId="{502377F8-F362-46E8-8902-7775599C447A}">
      <dgm:prSet/>
      <dgm:spPr/>
      <dgm:t>
        <a:bodyPr/>
        <a:lstStyle/>
        <a:p>
          <a:pPr>
            <a:lnSpc>
              <a:spcPct val="100000"/>
            </a:lnSpc>
          </a:pPr>
          <a:r>
            <a:rPr lang="en-US"/>
            <a:t>Questions</a:t>
          </a:r>
        </a:p>
      </dgm:t>
    </dgm:pt>
    <dgm:pt modelId="{ED61719E-83F3-4E10-8C61-0D14A73C6B22}" type="parTrans" cxnId="{CBFA4362-FD99-4010-B5B2-9256A1B86CD3}">
      <dgm:prSet/>
      <dgm:spPr/>
      <dgm:t>
        <a:bodyPr/>
        <a:lstStyle/>
        <a:p>
          <a:endParaRPr lang="en-US"/>
        </a:p>
      </dgm:t>
    </dgm:pt>
    <dgm:pt modelId="{C5BDD588-54FC-4E36-8C1D-989E3D0EE1EE}" type="sibTrans" cxnId="{CBFA4362-FD99-4010-B5B2-9256A1B86CD3}">
      <dgm:prSet/>
      <dgm:spPr/>
      <dgm:t>
        <a:bodyPr/>
        <a:lstStyle/>
        <a:p>
          <a:endParaRPr lang="en-US"/>
        </a:p>
      </dgm:t>
    </dgm:pt>
    <dgm:pt modelId="{185E99E6-B614-4A1A-BBEA-3CFD92E9B6EA}" type="pres">
      <dgm:prSet presAssocID="{736E127E-FE39-47B5-810B-3AFD2209D668}" presName="root" presStyleCnt="0">
        <dgm:presLayoutVars>
          <dgm:dir/>
          <dgm:resizeHandles val="exact"/>
        </dgm:presLayoutVars>
      </dgm:prSet>
      <dgm:spPr/>
    </dgm:pt>
    <dgm:pt modelId="{0CC5B177-0DE2-43FF-B8B1-2C2A4C610213}" type="pres">
      <dgm:prSet presAssocID="{843B9CC1-09E3-422D-BCB9-E7E083E0B974}" presName="compNode" presStyleCnt="0"/>
      <dgm:spPr/>
    </dgm:pt>
    <dgm:pt modelId="{4D6F7B90-C249-4905-A887-A3B6C48E8781}" type="pres">
      <dgm:prSet presAssocID="{843B9CC1-09E3-422D-BCB9-E7E083E0B974}" presName="bgRect" presStyleLbl="bgShp" presStyleIdx="0" presStyleCnt="4"/>
      <dgm:spPr/>
    </dgm:pt>
    <dgm:pt modelId="{5862C669-8524-46B3-8D36-49377FC8488F}" type="pres">
      <dgm:prSet presAssocID="{843B9CC1-09E3-422D-BCB9-E7E083E0B97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Wave Gesture outline"/>
        </a:ext>
      </dgm:extLst>
    </dgm:pt>
    <dgm:pt modelId="{4414E805-BFE1-47A2-8450-B982EA77DBD6}" type="pres">
      <dgm:prSet presAssocID="{843B9CC1-09E3-422D-BCB9-E7E083E0B974}" presName="spaceRect" presStyleCnt="0"/>
      <dgm:spPr/>
    </dgm:pt>
    <dgm:pt modelId="{201323F9-90F0-4DF6-8F7B-D7BA9E73A935}" type="pres">
      <dgm:prSet presAssocID="{843B9CC1-09E3-422D-BCB9-E7E083E0B974}" presName="parTx" presStyleLbl="revTx" presStyleIdx="0" presStyleCnt="4">
        <dgm:presLayoutVars>
          <dgm:chMax val="0"/>
          <dgm:chPref val="0"/>
        </dgm:presLayoutVars>
      </dgm:prSet>
      <dgm:spPr/>
    </dgm:pt>
    <dgm:pt modelId="{0D295260-2A7F-4C7D-8AF4-D6B9FDCFA5CC}" type="pres">
      <dgm:prSet presAssocID="{6A8732D1-A544-419B-8005-8F67C3F67DE2}" presName="sibTrans" presStyleCnt="0"/>
      <dgm:spPr/>
    </dgm:pt>
    <dgm:pt modelId="{BE188D44-A3DA-4103-B137-8DC1EE40AB06}" type="pres">
      <dgm:prSet presAssocID="{832BB202-B098-4D20-92A3-1F63953E7D94}" presName="compNode" presStyleCnt="0"/>
      <dgm:spPr/>
    </dgm:pt>
    <dgm:pt modelId="{31E098F4-2579-42F2-9A6D-DFD1C8453B2D}" type="pres">
      <dgm:prSet presAssocID="{832BB202-B098-4D20-92A3-1F63953E7D94}" presName="bgRect" presStyleLbl="bgShp" presStyleIdx="1" presStyleCnt="4"/>
      <dgm:spPr/>
    </dgm:pt>
    <dgm:pt modelId="{6B9A74E0-92EB-4630-BB00-F5E0EB6D528D}" type="pres">
      <dgm:prSet presAssocID="{832BB202-B098-4D20-92A3-1F63953E7D9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rning with solid fill"/>
        </a:ext>
      </dgm:extLst>
    </dgm:pt>
    <dgm:pt modelId="{2D28F1CA-EB0F-49C3-9333-0B0457FE23B2}" type="pres">
      <dgm:prSet presAssocID="{832BB202-B098-4D20-92A3-1F63953E7D94}" presName="spaceRect" presStyleCnt="0"/>
      <dgm:spPr/>
    </dgm:pt>
    <dgm:pt modelId="{25297624-C56A-4199-9046-01E3F5E7A9CD}" type="pres">
      <dgm:prSet presAssocID="{832BB202-B098-4D20-92A3-1F63953E7D94}" presName="parTx" presStyleLbl="revTx" presStyleIdx="1" presStyleCnt="4">
        <dgm:presLayoutVars>
          <dgm:chMax val="0"/>
          <dgm:chPref val="0"/>
        </dgm:presLayoutVars>
      </dgm:prSet>
      <dgm:spPr/>
    </dgm:pt>
    <dgm:pt modelId="{3019CC08-6938-47A8-BD39-6A5B4AB5879F}" type="pres">
      <dgm:prSet presAssocID="{A808D7E1-8CE2-4561-A8E1-3BE98CB3F37F}" presName="sibTrans" presStyleCnt="0"/>
      <dgm:spPr/>
    </dgm:pt>
    <dgm:pt modelId="{CD9B2714-7A6D-407B-B782-AB7E90312F09}" type="pres">
      <dgm:prSet presAssocID="{7B458345-A959-4B57-9CF6-4225E614CD7B}" presName="compNode" presStyleCnt="0"/>
      <dgm:spPr/>
    </dgm:pt>
    <dgm:pt modelId="{3D1258BF-09FC-49EF-A146-615E6E49B28B}" type="pres">
      <dgm:prSet presAssocID="{7B458345-A959-4B57-9CF6-4225E614CD7B}" presName="bgRect" presStyleLbl="bgShp" presStyleIdx="2" presStyleCnt="4"/>
      <dgm:spPr/>
    </dgm:pt>
    <dgm:pt modelId="{310E7FFD-8AAA-4721-BA97-6428D22B574A}" type="pres">
      <dgm:prSet presAssocID="{7B458345-A959-4B57-9CF6-4225E614CD7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s with solid fill"/>
        </a:ext>
      </dgm:extLst>
    </dgm:pt>
    <dgm:pt modelId="{07BE7CF5-1385-4038-8BB6-20F33F7F4C6F}" type="pres">
      <dgm:prSet presAssocID="{7B458345-A959-4B57-9CF6-4225E614CD7B}" presName="spaceRect" presStyleCnt="0"/>
      <dgm:spPr/>
    </dgm:pt>
    <dgm:pt modelId="{0AFACFDA-8AA2-4AFA-88F8-879C6A8527E9}" type="pres">
      <dgm:prSet presAssocID="{7B458345-A959-4B57-9CF6-4225E614CD7B}" presName="parTx" presStyleLbl="revTx" presStyleIdx="2" presStyleCnt="4">
        <dgm:presLayoutVars>
          <dgm:chMax val="0"/>
          <dgm:chPref val="0"/>
        </dgm:presLayoutVars>
      </dgm:prSet>
      <dgm:spPr/>
    </dgm:pt>
    <dgm:pt modelId="{C0DAC86D-9FEF-43B0-9584-5BA2F0C30483}" type="pres">
      <dgm:prSet presAssocID="{E52F33C6-EB3D-4181-A13C-9B26A4021A10}" presName="sibTrans" presStyleCnt="0"/>
      <dgm:spPr/>
    </dgm:pt>
    <dgm:pt modelId="{A4117C56-2149-43AC-A443-9BB6FBB755C7}" type="pres">
      <dgm:prSet presAssocID="{502377F8-F362-46E8-8902-7775599C447A}" presName="compNode" presStyleCnt="0"/>
      <dgm:spPr/>
    </dgm:pt>
    <dgm:pt modelId="{83E8E6E9-AF27-4283-8026-9BF7ED07A10A}" type="pres">
      <dgm:prSet presAssocID="{502377F8-F362-46E8-8902-7775599C447A}" presName="bgRect" presStyleLbl="bgShp" presStyleIdx="3" presStyleCnt="4"/>
      <dgm:spPr/>
    </dgm:pt>
    <dgm:pt modelId="{45753FCB-ABE5-4B3C-983E-FB31AE53F0DD}" type="pres">
      <dgm:prSet presAssocID="{502377F8-F362-46E8-8902-7775599C447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53EF1BE-F754-4579-BF24-6BC53DE437C8}" type="pres">
      <dgm:prSet presAssocID="{502377F8-F362-46E8-8902-7775599C447A}" presName="spaceRect" presStyleCnt="0"/>
      <dgm:spPr/>
    </dgm:pt>
    <dgm:pt modelId="{8D40F55B-0DBC-406C-ACCF-71DB1882C1EF}" type="pres">
      <dgm:prSet presAssocID="{502377F8-F362-46E8-8902-7775599C447A}" presName="parTx" presStyleLbl="revTx" presStyleIdx="3" presStyleCnt="4">
        <dgm:presLayoutVars>
          <dgm:chMax val="0"/>
          <dgm:chPref val="0"/>
        </dgm:presLayoutVars>
      </dgm:prSet>
      <dgm:spPr/>
    </dgm:pt>
  </dgm:ptLst>
  <dgm:cxnLst>
    <dgm:cxn modelId="{77617B15-3AD2-40D4-BE38-DC210A1ED3DD}" srcId="{736E127E-FE39-47B5-810B-3AFD2209D668}" destId="{832BB202-B098-4D20-92A3-1F63953E7D94}" srcOrd="1" destOrd="0" parTransId="{EDC0AC74-19A4-45AD-AB94-7A3A612673B1}" sibTransId="{A808D7E1-8CE2-4561-A8E1-3BE98CB3F37F}"/>
    <dgm:cxn modelId="{DC5B622B-6625-4CA6-8B65-E6EF6A6FCA05}" type="presOf" srcId="{7B458345-A959-4B57-9CF6-4225E614CD7B}" destId="{0AFACFDA-8AA2-4AFA-88F8-879C6A8527E9}" srcOrd="0" destOrd="0" presId="urn:microsoft.com/office/officeart/2018/2/layout/IconVerticalSolidList"/>
    <dgm:cxn modelId="{24CED140-4AC7-43F2-ADA5-BAEE845EE1F6}" srcId="{736E127E-FE39-47B5-810B-3AFD2209D668}" destId="{7B458345-A959-4B57-9CF6-4225E614CD7B}" srcOrd="2" destOrd="0" parTransId="{5D08B9EA-682C-4B36-8CE6-2FF5601EC6A8}" sibTransId="{E52F33C6-EB3D-4181-A13C-9B26A4021A10}"/>
    <dgm:cxn modelId="{CBFA4362-FD99-4010-B5B2-9256A1B86CD3}" srcId="{736E127E-FE39-47B5-810B-3AFD2209D668}" destId="{502377F8-F362-46E8-8902-7775599C447A}" srcOrd="3" destOrd="0" parTransId="{ED61719E-83F3-4E10-8C61-0D14A73C6B22}" sibTransId="{C5BDD588-54FC-4E36-8C1D-989E3D0EE1EE}"/>
    <dgm:cxn modelId="{F0C77471-F10B-47CE-95C4-DFC36588E79A}" type="presOf" srcId="{736E127E-FE39-47B5-810B-3AFD2209D668}" destId="{185E99E6-B614-4A1A-BBEA-3CFD92E9B6EA}" srcOrd="0" destOrd="0" presId="urn:microsoft.com/office/officeart/2018/2/layout/IconVerticalSolidList"/>
    <dgm:cxn modelId="{64073473-5E89-4538-92C8-361F29043205}" type="presOf" srcId="{832BB202-B098-4D20-92A3-1F63953E7D94}" destId="{25297624-C56A-4199-9046-01E3F5E7A9CD}" srcOrd="0" destOrd="0" presId="urn:microsoft.com/office/officeart/2018/2/layout/IconVerticalSolidList"/>
    <dgm:cxn modelId="{EEE57487-90F0-4E53-AAF9-C2ABD74E68F3}" type="presOf" srcId="{502377F8-F362-46E8-8902-7775599C447A}" destId="{8D40F55B-0DBC-406C-ACCF-71DB1882C1EF}" srcOrd="0" destOrd="0" presId="urn:microsoft.com/office/officeart/2018/2/layout/IconVerticalSolidList"/>
    <dgm:cxn modelId="{BD832EDD-A1CF-47DF-ADAA-22D74CCCDE3D}" type="presOf" srcId="{843B9CC1-09E3-422D-BCB9-E7E083E0B974}" destId="{201323F9-90F0-4DF6-8F7B-D7BA9E73A935}" srcOrd="0" destOrd="0" presId="urn:microsoft.com/office/officeart/2018/2/layout/IconVerticalSolidList"/>
    <dgm:cxn modelId="{6A702BF8-CDD3-40B3-BD2D-A2BB279C2FE4}" srcId="{736E127E-FE39-47B5-810B-3AFD2209D668}" destId="{843B9CC1-09E3-422D-BCB9-E7E083E0B974}" srcOrd="0" destOrd="0" parTransId="{F90B42B3-2F8A-4597-AFF1-E1F16BC18739}" sibTransId="{6A8732D1-A544-419B-8005-8F67C3F67DE2}"/>
    <dgm:cxn modelId="{1C2FD185-013A-4E60-B72E-C7B799ADA363}" type="presParOf" srcId="{185E99E6-B614-4A1A-BBEA-3CFD92E9B6EA}" destId="{0CC5B177-0DE2-43FF-B8B1-2C2A4C610213}" srcOrd="0" destOrd="0" presId="urn:microsoft.com/office/officeart/2018/2/layout/IconVerticalSolidList"/>
    <dgm:cxn modelId="{B304E478-C939-4C49-BCEE-184D666A008A}" type="presParOf" srcId="{0CC5B177-0DE2-43FF-B8B1-2C2A4C610213}" destId="{4D6F7B90-C249-4905-A887-A3B6C48E8781}" srcOrd="0" destOrd="0" presId="urn:microsoft.com/office/officeart/2018/2/layout/IconVerticalSolidList"/>
    <dgm:cxn modelId="{F33F5D7F-2E89-47D8-A792-287D5C6B58AB}" type="presParOf" srcId="{0CC5B177-0DE2-43FF-B8B1-2C2A4C610213}" destId="{5862C669-8524-46B3-8D36-49377FC8488F}" srcOrd="1" destOrd="0" presId="urn:microsoft.com/office/officeart/2018/2/layout/IconVerticalSolidList"/>
    <dgm:cxn modelId="{9BEF4C11-FC45-440D-802D-C0AF844581C1}" type="presParOf" srcId="{0CC5B177-0DE2-43FF-B8B1-2C2A4C610213}" destId="{4414E805-BFE1-47A2-8450-B982EA77DBD6}" srcOrd="2" destOrd="0" presId="urn:microsoft.com/office/officeart/2018/2/layout/IconVerticalSolidList"/>
    <dgm:cxn modelId="{CE7D35A4-96D7-41CD-A02F-F774E7DDE2A4}" type="presParOf" srcId="{0CC5B177-0DE2-43FF-B8B1-2C2A4C610213}" destId="{201323F9-90F0-4DF6-8F7B-D7BA9E73A935}" srcOrd="3" destOrd="0" presId="urn:microsoft.com/office/officeart/2018/2/layout/IconVerticalSolidList"/>
    <dgm:cxn modelId="{2EB9CB51-5811-4A73-AA94-2B45DE6D3DA6}" type="presParOf" srcId="{185E99E6-B614-4A1A-BBEA-3CFD92E9B6EA}" destId="{0D295260-2A7F-4C7D-8AF4-D6B9FDCFA5CC}" srcOrd="1" destOrd="0" presId="urn:microsoft.com/office/officeart/2018/2/layout/IconVerticalSolidList"/>
    <dgm:cxn modelId="{D9616D37-0D2A-4114-AB81-35CFA6FC9E4F}" type="presParOf" srcId="{185E99E6-B614-4A1A-BBEA-3CFD92E9B6EA}" destId="{BE188D44-A3DA-4103-B137-8DC1EE40AB06}" srcOrd="2" destOrd="0" presId="urn:microsoft.com/office/officeart/2018/2/layout/IconVerticalSolidList"/>
    <dgm:cxn modelId="{3735B6BA-5F64-44AF-A534-5675DB24FD12}" type="presParOf" srcId="{BE188D44-A3DA-4103-B137-8DC1EE40AB06}" destId="{31E098F4-2579-42F2-9A6D-DFD1C8453B2D}" srcOrd="0" destOrd="0" presId="urn:microsoft.com/office/officeart/2018/2/layout/IconVerticalSolidList"/>
    <dgm:cxn modelId="{C9B187D6-CF80-441C-8366-25F3AA834AD5}" type="presParOf" srcId="{BE188D44-A3DA-4103-B137-8DC1EE40AB06}" destId="{6B9A74E0-92EB-4630-BB00-F5E0EB6D528D}" srcOrd="1" destOrd="0" presId="urn:microsoft.com/office/officeart/2018/2/layout/IconVerticalSolidList"/>
    <dgm:cxn modelId="{D19B3FED-215D-4F67-938E-95D48FD71386}" type="presParOf" srcId="{BE188D44-A3DA-4103-B137-8DC1EE40AB06}" destId="{2D28F1CA-EB0F-49C3-9333-0B0457FE23B2}" srcOrd="2" destOrd="0" presId="urn:microsoft.com/office/officeart/2018/2/layout/IconVerticalSolidList"/>
    <dgm:cxn modelId="{65E84BAE-48BC-4A06-BF1E-C2C388648506}" type="presParOf" srcId="{BE188D44-A3DA-4103-B137-8DC1EE40AB06}" destId="{25297624-C56A-4199-9046-01E3F5E7A9CD}" srcOrd="3" destOrd="0" presId="urn:microsoft.com/office/officeart/2018/2/layout/IconVerticalSolidList"/>
    <dgm:cxn modelId="{19AE9BB3-1506-4A35-BA11-3BE555AD3A68}" type="presParOf" srcId="{185E99E6-B614-4A1A-BBEA-3CFD92E9B6EA}" destId="{3019CC08-6938-47A8-BD39-6A5B4AB5879F}" srcOrd="3" destOrd="0" presId="urn:microsoft.com/office/officeart/2018/2/layout/IconVerticalSolidList"/>
    <dgm:cxn modelId="{FF7BDD65-2426-454A-B943-ABD0E81F39C9}" type="presParOf" srcId="{185E99E6-B614-4A1A-BBEA-3CFD92E9B6EA}" destId="{CD9B2714-7A6D-407B-B782-AB7E90312F09}" srcOrd="4" destOrd="0" presId="urn:microsoft.com/office/officeart/2018/2/layout/IconVerticalSolidList"/>
    <dgm:cxn modelId="{7F830841-06FC-4647-90B6-04AFB7AA5D43}" type="presParOf" srcId="{CD9B2714-7A6D-407B-B782-AB7E90312F09}" destId="{3D1258BF-09FC-49EF-A146-615E6E49B28B}" srcOrd="0" destOrd="0" presId="urn:microsoft.com/office/officeart/2018/2/layout/IconVerticalSolidList"/>
    <dgm:cxn modelId="{B4ECBF6C-353A-48D4-A322-D4B189A0C3A9}" type="presParOf" srcId="{CD9B2714-7A6D-407B-B782-AB7E90312F09}" destId="{310E7FFD-8AAA-4721-BA97-6428D22B574A}" srcOrd="1" destOrd="0" presId="urn:microsoft.com/office/officeart/2018/2/layout/IconVerticalSolidList"/>
    <dgm:cxn modelId="{71AA1EC2-C26B-40B4-971E-93EE40D11B92}" type="presParOf" srcId="{CD9B2714-7A6D-407B-B782-AB7E90312F09}" destId="{07BE7CF5-1385-4038-8BB6-20F33F7F4C6F}" srcOrd="2" destOrd="0" presId="urn:microsoft.com/office/officeart/2018/2/layout/IconVerticalSolidList"/>
    <dgm:cxn modelId="{A07C6349-E5B2-4AFB-88E1-A240BF2C2149}" type="presParOf" srcId="{CD9B2714-7A6D-407B-B782-AB7E90312F09}" destId="{0AFACFDA-8AA2-4AFA-88F8-879C6A8527E9}" srcOrd="3" destOrd="0" presId="urn:microsoft.com/office/officeart/2018/2/layout/IconVerticalSolidList"/>
    <dgm:cxn modelId="{9DB906C2-269C-41C5-B810-038E43A2EFB4}" type="presParOf" srcId="{185E99E6-B614-4A1A-BBEA-3CFD92E9B6EA}" destId="{C0DAC86D-9FEF-43B0-9584-5BA2F0C30483}" srcOrd="5" destOrd="0" presId="urn:microsoft.com/office/officeart/2018/2/layout/IconVerticalSolidList"/>
    <dgm:cxn modelId="{E0A6EFA2-441D-42A2-B897-43F29D2DE563}" type="presParOf" srcId="{185E99E6-B614-4A1A-BBEA-3CFD92E9B6EA}" destId="{A4117C56-2149-43AC-A443-9BB6FBB755C7}" srcOrd="6" destOrd="0" presId="urn:microsoft.com/office/officeart/2018/2/layout/IconVerticalSolidList"/>
    <dgm:cxn modelId="{A234D5E2-25D0-42B6-98DF-1C0770809A97}" type="presParOf" srcId="{A4117C56-2149-43AC-A443-9BB6FBB755C7}" destId="{83E8E6E9-AF27-4283-8026-9BF7ED07A10A}" srcOrd="0" destOrd="0" presId="urn:microsoft.com/office/officeart/2018/2/layout/IconVerticalSolidList"/>
    <dgm:cxn modelId="{0BC2B8CE-7086-4DC0-808C-62A973063A7F}" type="presParOf" srcId="{A4117C56-2149-43AC-A443-9BB6FBB755C7}" destId="{45753FCB-ABE5-4B3C-983E-FB31AE53F0DD}" srcOrd="1" destOrd="0" presId="urn:microsoft.com/office/officeart/2018/2/layout/IconVerticalSolidList"/>
    <dgm:cxn modelId="{3D4A3711-D7A4-4F9B-8549-47863234200B}" type="presParOf" srcId="{A4117C56-2149-43AC-A443-9BB6FBB755C7}" destId="{453EF1BE-F754-4579-BF24-6BC53DE437C8}" srcOrd="2" destOrd="0" presId="urn:microsoft.com/office/officeart/2018/2/layout/IconVerticalSolidList"/>
    <dgm:cxn modelId="{DE793E45-7A52-417A-ADD7-778B30327688}" type="presParOf" srcId="{A4117C56-2149-43AC-A443-9BB6FBB755C7}" destId="{8D40F55B-0DBC-406C-ACCF-71DB1882C1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0865C9-B96D-4B6E-81B8-0C452C1A3B9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AC265ED-CDBC-41FF-8363-BE6172851067}">
      <dgm:prSet phldrT="[Text]"/>
      <dgm:spPr>
        <a:solidFill>
          <a:schemeClr val="accent5"/>
        </a:solidFill>
      </dgm:spPr>
      <dgm:t>
        <a:bodyPr/>
        <a:lstStyle/>
        <a:p>
          <a:r>
            <a:rPr lang="en-US"/>
            <a:t>2026 Assister certification training (MLMS) “go dark” on August 14</a:t>
          </a:r>
          <a:r>
            <a:rPr lang="en-US" baseline="30000"/>
            <a:t>th</a:t>
          </a:r>
          <a:r>
            <a:rPr lang="en-US"/>
            <a:t> </a:t>
          </a:r>
        </a:p>
      </dgm:t>
    </dgm:pt>
    <dgm:pt modelId="{D65512C1-6C2E-4943-BD1D-AA5A6A0BF2B5}" type="parTrans" cxnId="{3233E13D-8333-4D55-B22C-5D7BD1C75106}">
      <dgm:prSet/>
      <dgm:spPr/>
      <dgm:t>
        <a:bodyPr/>
        <a:lstStyle/>
        <a:p>
          <a:endParaRPr lang="en-US"/>
        </a:p>
      </dgm:t>
    </dgm:pt>
    <dgm:pt modelId="{59A5F92B-DE4D-487E-A0F4-445124BA0203}" type="sibTrans" cxnId="{3233E13D-8333-4D55-B22C-5D7BD1C75106}">
      <dgm:prSet/>
      <dgm:spPr/>
      <dgm:t>
        <a:bodyPr/>
        <a:lstStyle/>
        <a:p>
          <a:endParaRPr lang="en-US"/>
        </a:p>
      </dgm:t>
    </dgm:pt>
    <dgm:pt modelId="{1AFC5613-54CF-49B4-9D03-F99C32C1CBCB}">
      <dgm:prSet phldrT="[Text]"/>
      <dgm:spPr/>
      <dgm:t>
        <a:bodyPr/>
        <a:lstStyle/>
        <a:p>
          <a:r>
            <a:rPr lang="en-US"/>
            <a:t>Training available through CMS, national TA partners, and Cover MT</a:t>
          </a:r>
        </a:p>
      </dgm:t>
    </dgm:pt>
    <dgm:pt modelId="{E6E6A0E6-B2F5-4614-8C64-DCE44D137132}" type="parTrans" cxnId="{D7F09100-F1A5-4BAC-AC22-1AB4DBD6C198}">
      <dgm:prSet/>
      <dgm:spPr/>
      <dgm:t>
        <a:bodyPr/>
        <a:lstStyle/>
        <a:p>
          <a:endParaRPr lang="en-US"/>
        </a:p>
      </dgm:t>
    </dgm:pt>
    <dgm:pt modelId="{2D24F0FD-BED8-4545-9D63-C4A7EB909BA8}" type="sibTrans" cxnId="{D7F09100-F1A5-4BAC-AC22-1AB4DBD6C198}">
      <dgm:prSet/>
      <dgm:spPr/>
      <dgm:t>
        <a:bodyPr/>
        <a:lstStyle/>
        <a:p>
          <a:endParaRPr lang="en-US"/>
        </a:p>
      </dgm:t>
    </dgm:pt>
    <dgm:pt modelId="{6CB0A2F1-D3AE-4459-9C1E-365F597860A3}">
      <dgm:prSet/>
      <dgm:spPr/>
      <dgm:t>
        <a:bodyPr/>
        <a:lstStyle/>
        <a:p>
          <a:r>
            <a:rPr lang="en-US"/>
            <a:t>All Assisters will take new user MLMS training once it is available for PY2026</a:t>
          </a:r>
        </a:p>
      </dgm:t>
    </dgm:pt>
    <dgm:pt modelId="{39F81952-7463-4BA8-89F7-7B77FC4B3D49}" type="parTrans" cxnId="{254CEEE0-649D-4177-88CD-D90334BFEA36}">
      <dgm:prSet/>
      <dgm:spPr/>
      <dgm:t>
        <a:bodyPr/>
        <a:lstStyle/>
        <a:p>
          <a:endParaRPr lang="en-US"/>
        </a:p>
      </dgm:t>
    </dgm:pt>
    <dgm:pt modelId="{1FCBF815-34D4-46DC-A577-C2762464AB7C}" type="sibTrans" cxnId="{254CEEE0-649D-4177-88CD-D90334BFEA36}">
      <dgm:prSet/>
      <dgm:spPr/>
      <dgm:t>
        <a:bodyPr/>
        <a:lstStyle/>
        <a:p>
          <a:endParaRPr lang="en-US"/>
        </a:p>
      </dgm:t>
    </dgm:pt>
    <dgm:pt modelId="{18355214-2A29-454E-A0EC-F36D5376A01C}" type="pres">
      <dgm:prSet presAssocID="{190865C9-B96D-4B6E-81B8-0C452C1A3B97}" presName="diagram" presStyleCnt="0">
        <dgm:presLayoutVars>
          <dgm:dir/>
          <dgm:resizeHandles val="exact"/>
        </dgm:presLayoutVars>
      </dgm:prSet>
      <dgm:spPr/>
    </dgm:pt>
    <dgm:pt modelId="{A7B4ED97-F9FA-4BFF-B723-B6A3B7200430}" type="pres">
      <dgm:prSet presAssocID="{2AC265ED-CDBC-41FF-8363-BE6172851067}" presName="node" presStyleLbl="node1" presStyleIdx="0" presStyleCnt="3">
        <dgm:presLayoutVars>
          <dgm:bulletEnabled val="1"/>
        </dgm:presLayoutVars>
      </dgm:prSet>
      <dgm:spPr/>
    </dgm:pt>
    <dgm:pt modelId="{5844B046-2A9D-4BEE-A3F5-7079C50DA030}" type="pres">
      <dgm:prSet presAssocID="{59A5F92B-DE4D-487E-A0F4-445124BA0203}" presName="sibTrans" presStyleCnt="0"/>
      <dgm:spPr/>
    </dgm:pt>
    <dgm:pt modelId="{47776C67-92F3-4F7B-B99A-AD67032A0AB8}" type="pres">
      <dgm:prSet presAssocID="{6CB0A2F1-D3AE-4459-9C1E-365F597860A3}" presName="node" presStyleLbl="node1" presStyleIdx="1" presStyleCnt="3">
        <dgm:presLayoutVars>
          <dgm:bulletEnabled val="1"/>
        </dgm:presLayoutVars>
      </dgm:prSet>
      <dgm:spPr/>
    </dgm:pt>
    <dgm:pt modelId="{4C6A9232-31D9-4F2C-9251-342A8BEA9AEB}" type="pres">
      <dgm:prSet presAssocID="{1FCBF815-34D4-46DC-A577-C2762464AB7C}" presName="sibTrans" presStyleCnt="0"/>
      <dgm:spPr/>
    </dgm:pt>
    <dgm:pt modelId="{80D2733F-6D26-4134-BB25-2319F8E77938}" type="pres">
      <dgm:prSet presAssocID="{1AFC5613-54CF-49B4-9D03-F99C32C1CBCB}" presName="node" presStyleLbl="node1" presStyleIdx="2" presStyleCnt="3">
        <dgm:presLayoutVars>
          <dgm:bulletEnabled val="1"/>
        </dgm:presLayoutVars>
      </dgm:prSet>
      <dgm:spPr/>
    </dgm:pt>
  </dgm:ptLst>
  <dgm:cxnLst>
    <dgm:cxn modelId="{D7F09100-F1A5-4BAC-AC22-1AB4DBD6C198}" srcId="{190865C9-B96D-4B6E-81B8-0C452C1A3B97}" destId="{1AFC5613-54CF-49B4-9D03-F99C32C1CBCB}" srcOrd="2" destOrd="0" parTransId="{E6E6A0E6-B2F5-4614-8C64-DCE44D137132}" sibTransId="{2D24F0FD-BED8-4545-9D63-C4A7EB909BA8}"/>
    <dgm:cxn modelId="{DE403F1B-0357-47A6-B659-7D79AD5D6E2F}" type="presOf" srcId="{6CB0A2F1-D3AE-4459-9C1E-365F597860A3}" destId="{47776C67-92F3-4F7B-B99A-AD67032A0AB8}" srcOrd="0" destOrd="0" presId="urn:microsoft.com/office/officeart/2005/8/layout/default"/>
    <dgm:cxn modelId="{3233E13D-8333-4D55-B22C-5D7BD1C75106}" srcId="{190865C9-B96D-4B6E-81B8-0C452C1A3B97}" destId="{2AC265ED-CDBC-41FF-8363-BE6172851067}" srcOrd="0" destOrd="0" parTransId="{D65512C1-6C2E-4943-BD1D-AA5A6A0BF2B5}" sibTransId="{59A5F92B-DE4D-487E-A0F4-445124BA0203}"/>
    <dgm:cxn modelId="{65FF737D-B099-4FFB-878C-A8E58E6793D1}" type="presOf" srcId="{190865C9-B96D-4B6E-81B8-0C452C1A3B97}" destId="{18355214-2A29-454E-A0EC-F36D5376A01C}" srcOrd="0" destOrd="0" presId="urn:microsoft.com/office/officeart/2005/8/layout/default"/>
    <dgm:cxn modelId="{A7E2AF8A-FE5A-4344-B2FC-F81AC620C022}" type="presOf" srcId="{2AC265ED-CDBC-41FF-8363-BE6172851067}" destId="{A7B4ED97-F9FA-4BFF-B723-B6A3B7200430}" srcOrd="0" destOrd="0" presId="urn:microsoft.com/office/officeart/2005/8/layout/default"/>
    <dgm:cxn modelId="{D393BADF-ED55-4E02-BBD7-57797C757547}" type="presOf" srcId="{1AFC5613-54CF-49B4-9D03-F99C32C1CBCB}" destId="{80D2733F-6D26-4134-BB25-2319F8E77938}" srcOrd="0" destOrd="0" presId="urn:microsoft.com/office/officeart/2005/8/layout/default"/>
    <dgm:cxn modelId="{254CEEE0-649D-4177-88CD-D90334BFEA36}" srcId="{190865C9-B96D-4B6E-81B8-0C452C1A3B97}" destId="{6CB0A2F1-D3AE-4459-9C1E-365F597860A3}" srcOrd="1" destOrd="0" parTransId="{39F81952-7463-4BA8-89F7-7B77FC4B3D49}" sibTransId="{1FCBF815-34D4-46DC-A577-C2762464AB7C}"/>
    <dgm:cxn modelId="{79FF785C-0FCB-474D-9332-9EF9274CA9FA}" type="presParOf" srcId="{18355214-2A29-454E-A0EC-F36D5376A01C}" destId="{A7B4ED97-F9FA-4BFF-B723-B6A3B7200430}" srcOrd="0" destOrd="0" presId="urn:microsoft.com/office/officeart/2005/8/layout/default"/>
    <dgm:cxn modelId="{C8D07D96-A14D-4FC9-92B8-2AAB3F26755F}" type="presParOf" srcId="{18355214-2A29-454E-A0EC-F36D5376A01C}" destId="{5844B046-2A9D-4BEE-A3F5-7079C50DA030}" srcOrd="1" destOrd="0" presId="urn:microsoft.com/office/officeart/2005/8/layout/default"/>
    <dgm:cxn modelId="{804A2B2D-9A43-4AA6-8D9F-797CD8D033EC}" type="presParOf" srcId="{18355214-2A29-454E-A0EC-F36D5376A01C}" destId="{47776C67-92F3-4F7B-B99A-AD67032A0AB8}" srcOrd="2" destOrd="0" presId="urn:microsoft.com/office/officeart/2005/8/layout/default"/>
    <dgm:cxn modelId="{F0E6E5C6-974C-45F1-AF2C-DA649E43328B}" type="presParOf" srcId="{18355214-2A29-454E-A0EC-F36D5376A01C}" destId="{4C6A9232-31D9-4F2C-9251-342A8BEA9AEB}" srcOrd="3" destOrd="0" presId="urn:microsoft.com/office/officeart/2005/8/layout/default"/>
    <dgm:cxn modelId="{94316BF6-8550-46A0-B6CB-1CCE29E54F01}" type="presParOf" srcId="{18355214-2A29-454E-A0EC-F36D5376A01C}" destId="{80D2733F-6D26-4134-BB25-2319F8E7793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7E825-BF5D-4EB3-B77B-810D7E57C94C}"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US"/>
        </a:p>
      </dgm:t>
    </dgm:pt>
    <dgm:pt modelId="{F5CE3DAB-2B75-4855-94D9-C082F78E3511}">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Montana Primary Care Association (MPCA)</a:t>
          </a:r>
        </a:p>
        <a:p>
          <a:r>
            <a:rPr lang="en-US">
              <a:latin typeface="Open sans" panose="020B0606030504020204" pitchFamily="34" charset="0"/>
              <a:ea typeface="Open sans" panose="020B0606030504020204" pitchFamily="34" charset="0"/>
              <a:cs typeface="Open sans" panose="020B0606030504020204" pitchFamily="34" charset="0"/>
            </a:rPr>
            <a:t>&amp; Our Members</a:t>
          </a:r>
        </a:p>
      </dgm:t>
    </dgm:pt>
    <dgm:pt modelId="{BDC5C2A4-99FA-4B95-8EFE-EDE83A351E4E}" type="parTrans" cxnId="{3F97F51E-D671-4E42-BE5E-12771547A33F}">
      <dgm:prSet/>
      <dgm:spPr/>
      <dgm:t>
        <a:bodyPr/>
        <a:lstStyle/>
        <a:p>
          <a:endParaRPr lang="en-US"/>
        </a:p>
      </dgm:t>
    </dgm:pt>
    <dgm:pt modelId="{1515560B-A081-42E5-B1B4-13C072BF1C62}" type="sibTrans" cxnId="{3F97F51E-D671-4E42-BE5E-12771547A33F}">
      <dgm:prSet/>
      <dgm:spPr/>
      <dgm:t>
        <a:bodyPr/>
        <a:lstStyle/>
        <a:p>
          <a:endParaRPr lang="en-US"/>
        </a:p>
      </dgm:t>
    </dgm:pt>
    <dgm:pt modelId="{89EF854A-BBAF-4A9F-A2CC-F2090142D1BB}">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14 FQHC’s</a:t>
          </a:r>
        </a:p>
      </dgm:t>
    </dgm:pt>
    <dgm:pt modelId="{F0655AE2-AFB6-4F13-B6AC-BA0D6F394053}" type="parTrans" cxnId="{ECD1AE63-0FD2-4172-8D13-259D894B4C77}">
      <dgm:prSet/>
      <dgm:spPr/>
      <dgm:t>
        <a:bodyPr/>
        <a:lstStyle/>
        <a:p>
          <a:endParaRPr lang="en-US"/>
        </a:p>
      </dgm:t>
    </dgm:pt>
    <dgm:pt modelId="{B2267532-E915-4142-9188-343394926E34}" type="sibTrans" cxnId="{ECD1AE63-0FD2-4172-8D13-259D894B4C77}">
      <dgm:prSet/>
      <dgm:spPr/>
      <dgm:t>
        <a:bodyPr/>
        <a:lstStyle/>
        <a:p>
          <a:endParaRPr lang="en-US"/>
        </a:p>
      </dgm:t>
    </dgm:pt>
    <dgm:pt modelId="{8D469D97-A92B-4CB7-AC13-1643D823A517}">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5 Urban Indian Organizations</a:t>
          </a:r>
        </a:p>
      </dgm:t>
    </dgm:pt>
    <dgm:pt modelId="{5A0F0B60-482D-49C2-A8A1-92CBFB0E8497}" type="parTrans" cxnId="{7F85C6C5-D266-4752-BFF0-E6FF040E8692}">
      <dgm:prSet/>
      <dgm:spPr/>
      <dgm:t>
        <a:bodyPr/>
        <a:lstStyle/>
        <a:p>
          <a:endParaRPr lang="en-US"/>
        </a:p>
      </dgm:t>
    </dgm:pt>
    <dgm:pt modelId="{234E5EAF-841D-4965-895C-FC17F5B65916}" type="sibTrans" cxnId="{7F85C6C5-D266-4752-BFF0-E6FF040E8692}">
      <dgm:prSet/>
      <dgm:spPr/>
      <dgm:t>
        <a:bodyPr/>
        <a:lstStyle/>
        <a:p>
          <a:endParaRPr lang="en-US"/>
        </a:p>
      </dgm:t>
    </dgm:pt>
    <dgm:pt modelId="{F9661180-45CC-415D-8C39-5CD04F860220}">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Over 120,000 Montanans served by members</a:t>
          </a:r>
        </a:p>
      </dgm:t>
    </dgm:pt>
    <dgm:pt modelId="{8720EEF0-7B5D-43B8-A2E5-177BDA4BBB29}" type="parTrans" cxnId="{73474149-09BE-4D95-B269-A58D22F48E24}">
      <dgm:prSet/>
      <dgm:spPr/>
      <dgm:t>
        <a:bodyPr/>
        <a:lstStyle/>
        <a:p>
          <a:endParaRPr lang="en-US"/>
        </a:p>
      </dgm:t>
    </dgm:pt>
    <dgm:pt modelId="{319266A8-34CE-4D70-A9F0-40B5EC23EFE5}" type="sibTrans" cxnId="{73474149-09BE-4D95-B269-A58D22F48E24}">
      <dgm:prSet/>
      <dgm:spPr/>
      <dgm:t>
        <a:bodyPr/>
        <a:lstStyle/>
        <a:p>
          <a:endParaRPr lang="en-US"/>
        </a:p>
      </dgm:t>
    </dgm:pt>
    <dgm:pt modelId="{767A9320-7BAB-4C98-8E24-5DA9DA8D6B17}">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Cover Montana </a:t>
          </a:r>
        </a:p>
      </dgm:t>
    </dgm:pt>
    <dgm:pt modelId="{DAC6CE61-01BC-432D-8EC0-67483E86C953}" type="parTrans" cxnId="{2F3C2290-C379-4892-BDE3-C6B26441AD96}">
      <dgm:prSet/>
      <dgm:spPr/>
      <dgm:t>
        <a:bodyPr/>
        <a:lstStyle/>
        <a:p>
          <a:endParaRPr lang="en-US"/>
        </a:p>
      </dgm:t>
    </dgm:pt>
    <dgm:pt modelId="{060338A3-07F5-4C4C-BF12-C895A8D6D6F3}" type="sibTrans" cxnId="{2F3C2290-C379-4892-BDE3-C6B26441AD96}">
      <dgm:prSet/>
      <dgm:spPr/>
      <dgm:t>
        <a:bodyPr/>
        <a:lstStyle/>
        <a:p>
          <a:endParaRPr lang="en-US"/>
        </a:p>
      </dgm:t>
    </dgm:pt>
    <dgm:pt modelId="{BC8A7990-01AA-4ACC-AF7A-F9CBFBBDF1FC}">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In-person Navigators</a:t>
          </a:r>
        </a:p>
      </dgm:t>
    </dgm:pt>
    <dgm:pt modelId="{849CF459-3EEB-4F3E-B758-F478AA71D5CC}" type="parTrans" cxnId="{BD55C54A-A25D-4FED-958A-A82F2571F727}">
      <dgm:prSet/>
      <dgm:spPr/>
      <dgm:t>
        <a:bodyPr/>
        <a:lstStyle/>
        <a:p>
          <a:endParaRPr lang="en-US"/>
        </a:p>
      </dgm:t>
    </dgm:pt>
    <dgm:pt modelId="{2B346D97-1F04-407C-A705-3DC9AFAB232C}" type="sibTrans" cxnId="{BD55C54A-A25D-4FED-958A-A82F2571F727}">
      <dgm:prSet/>
      <dgm:spPr/>
      <dgm:t>
        <a:bodyPr/>
        <a:lstStyle/>
        <a:p>
          <a:endParaRPr lang="en-US"/>
        </a:p>
      </dgm:t>
    </dgm:pt>
    <dgm:pt modelId="{14E40317-7EEB-462A-B580-A1EB62D32D77}">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Helpline – 844 682-6837</a:t>
          </a:r>
        </a:p>
      </dgm:t>
    </dgm:pt>
    <dgm:pt modelId="{6BAB1F27-19D4-4703-901A-BD09B0F0BE2F}" type="parTrans" cxnId="{E1B4F7CF-861E-40BC-84C8-1225DDB8C960}">
      <dgm:prSet/>
      <dgm:spPr/>
      <dgm:t>
        <a:bodyPr/>
        <a:lstStyle/>
        <a:p>
          <a:endParaRPr lang="en-US"/>
        </a:p>
      </dgm:t>
    </dgm:pt>
    <dgm:pt modelId="{65B96BAF-347A-45F3-9B89-C11B0A2D1C27}" type="sibTrans" cxnId="{E1B4F7CF-861E-40BC-84C8-1225DDB8C960}">
      <dgm:prSet/>
      <dgm:spPr/>
      <dgm:t>
        <a:bodyPr/>
        <a:lstStyle/>
        <a:p>
          <a:endParaRPr lang="en-US"/>
        </a:p>
      </dgm:t>
    </dgm:pt>
    <dgm:pt modelId="{E7F97388-2FFF-41FC-91E5-7BC108DC41A4}">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Website – </a:t>
          </a:r>
          <a:r>
            <a:rPr lang="en-US">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1"/>
            </a:rPr>
            <a:t>www.covermt.org</a:t>
          </a:r>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7DC7D935-C0A7-4D3F-8FB7-D6C92A2794B4}" type="parTrans" cxnId="{51B1DBBA-ED92-4EDE-B517-5221EA0BCE02}">
      <dgm:prSet/>
      <dgm:spPr/>
      <dgm:t>
        <a:bodyPr/>
        <a:lstStyle/>
        <a:p>
          <a:endParaRPr lang="en-US"/>
        </a:p>
      </dgm:t>
    </dgm:pt>
    <dgm:pt modelId="{1AF378E6-B93B-4DCC-8C56-3622640B647F}" type="sibTrans" cxnId="{51B1DBBA-ED92-4EDE-B517-5221EA0BCE02}">
      <dgm:prSet/>
      <dgm:spPr/>
      <dgm:t>
        <a:bodyPr/>
        <a:lstStyle/>
        <a:p>
          <a:endParaRPr lang="en-US"/>
        </a:p>
      </dgm:t>
    </dgm:pt>
    <dgm:pt modelId="{FAD066BA-72A6-4F6C-A9B9-6953E8A18BD5}">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6 across Montana</a:t>
          </a:r>
        </a:p>
      </dgm:t>
    </dgm:pt>
    <dgm:pt modelId="{3EA5FE42-BD3B-4CE4-AA20-280BF2A398CA}" type="parTrans" cxnId="{0F8652CA-3868-4FAC-92FB-CE1E58D2D356}">
      <dgm:prSet/>
      <dgm:spPr/>
      <dgm:t>
        <a:bodyPr/>
        <a:lstStyle/>
        <a:p>
          <a:endParaRPr lang="en-US"/>
        </a:p>
      </dgm:t>
    </dgm:pt>
    <dgm:pt modelId="{98243A52-2985-45B7-91DD-A7FEDF5B9023}" type="sibTrans" cxnId="{0F8652CA-3868-4FAC-92FB-CE1E58D2D356}">
      <dgm:prSet/>
      <dgm:spPr/>
      <dgm:t>
        <a:bodyPr/>
        <a:lstStyle/>
        <a:p>
          <a:endParaRPr lang="en-US"/>
        </a:p>
      </dgm:t>
    </dgm:pt>
    <dgm:pt modelId="{83A59F7C-F90D-4AC2-81C2-BB9AA66E7505}">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Collaborate with assisters at clinics throughout the state</a:t>
          </a:r>
        </a:p>
      </dgm:t>
    </dgm:pt>
    <dgm:pt modelId="{E927B6D4-7B99-4111-BDF7-905A5886BD82}" type="parTrans" cxnId="{7BD80671-A4C0-49B7-94C3-6F7620C74D1F}">
      <dgm:prSet/>
      <dgm:spPr/>
      <dgm:t>
        <a:bodyPr/>
        <a:lstStyle/>
        <a:p>
          <a:endParaRPr lang="en-US"/>
        </a:p>
      </dgm:t>
    </dgm:pt>
    <dgm:pt modelId="{5F18C06D-ECAA-4A4D-93B8-92B979333779}" type="sibTrans" cxnId="{7BD80671-A4C0-49B7-94C3-6F7620C74D1F}">
      <dgm:prSet/>
      <dgm:spPr/>
      <dgm:t>
        <a:bodyPr/>
        <a:lstStyle/>
        <a:p>
          <a:endParaRPr lang="en-US"/>
        </a:p>
      </dgm:t>
    </dgm:pt>
    <dgm:pt modelId="{903D9FBC-2169-40D9-AD08-2F2AF896500D}">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Supports members in:</a:t>
          </a:r>
        </a:p>
      </dgm:t>
    </dgm:pt>
    <dgm:pt modelId="{D137A6D0-CC63-440D-810C-A177B5D7BFF0}" type="parTrans" cxnId="{7AD6AB04-590B-4FC1-9DBB-2EF4DB182D97}">
      <dgm:prSet/>
      <dgm:spPr/>
      <dgm:t>
        <a:bodyPr/>
        <a:lstStyle/>
        <a:p>
          <a:endParaRPr lang="en-US"/>
        </a:p>
      </dgm:t>
    </dgm:pt>
    <dgm:pt modelId="{4FCA9370-CABD-4929-807F-FF535478182F}" type="sibTrans" cxnId="{7AD6AB04-590B-4FC1-9DBB-2EF4DB182D97}">
      <dgm:prSet/>
      <dgm:spPr/>
      <dgm:t>
        <a:bodyPr/>
        <a:lstStyle/>
        <a:p>
          <a:endParaRPr lang="en-US"/>
        </a:p>
      </dgm:t>
    </dgm:pt>
    <dgm:pt modelId="{FE0E3B1F-1A0C-450C-8A06-BF95B9E79A36}">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Quality/Data</a:t>
          </a:r>
        </a:p>
      </dgm:t>
    </dgm:pt>
    <dgm:pt modelId="{B7576EF4-9A69-47AE-9D42-EC23F94A83D5}" type="parTrans" cxnId="{7F1F4E5D-E97C-4374-80F0-1D5DCDE7A362}">
      <dgm:prSet/>
      <dgm:spPr/>
      <dgm:t>
        <a:bodyPr/>
        <a:lstStyle/>
        <a:p>
          <a:endParaRPr lang="en-US"/>
        </a:p>
      </dgm:t>
    </dgm:pt>
    <dgm:pt modelId="{4D1EF080-101A-41A1-9F8C-348585CE0FDF}" type="sibTrans" cxnId="{7F1F4E5D-E97C-4374-80F0-1D5DCDE7A362}">
      <dgm:prSet/>
      <dgm:spPr/>
      <dgm:t>
        <a:bodyPr/>
        <a:lstStyle/>
        <a:p>
          <a:endParaRPr lang="en-US"/>
        </a:p>
      </dgm:t>
    </dgm:pt>
    <dgm:pt modelId="{E2A64719-8B11-4B1D-8A03-F96321C8303B}">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Workforce</a:t>
          </a:r>
        </a:p>
      </dgm:t>
    </dgm:pt>
    <dgm:pt modelId="{ECD57E02-4673-48D0-9F6B-64EC3912D64C}" type="parTrans" cxnId="{F4A0ECCF-69D5-4394-AAC2-D83E858ABE9C}">
      <dgm:prSet/>
      <dgm:spPr/>
      <dgm:t>
        <a:bodyPr/>
        <a:lstStyle/>
        <a:p>
          <a:endParaRPr lang="en-US"/>
        </a:p>
      </dgm:t>
    </dgm:pt>
    <dgm:pt modelId="{B900780D-B27A-446E-AC88-67C888981293}" type="sibTrans" cxnId="{F4A0ECCF-69D5-4394-AAC2-D83E858ABE9C}">
      <dgm:prSet/>
      <dgm:spPr/>
      <dgm:t>
        <a:bodyPr/>
        <a:lstStyle/>
        <a:p>
          <a:endParaRPr lang="en-US"/>
        </a:p>
      </dgm:t>
    </dgm:pt>
    <dgm:pt modelId="{327E2F2D-DBFB-474E-8D0E-102EEEB32846}">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IBH/SUD</a:t>
          </a:r>
        </a:p>
      </dgm:t>
    </dgm:pt>
    <dgm:pt modelId="{46F8FB88-3B19-44AF-A69F-3C4BFAF781F2}" type="parTrans" cxnId="{8907C3ED-C872-4F8A-8C06-B7F1140F4A1B}">
      <dgm:prSet/>
      <dgm:spPr/>
      <dgm:t>
        <a:bodyPr/>
        <a:lstStyle/>
        <a:p>
          <a:endParaRPr lang="en-US"/>
        </a:p>
      </dgm:t>
    </dgm:pt>
    <dgm:pt modelId="{42555148-B5A9-4DB1-966B-2611714A3335}" type="sibTrans" cxnId="{8907C3ED-C872-4F8A-8C06-B7F1140F4A1B}">
      <dgm:prSet/>
      <dgm:spPr/>
      <dgm:t>
        <a:bodyPr/>
        <a:lstStyle/>
        <a:p>
          <a:endParaRPr lang="en-US"/>
        </a:p>
      </dgm:t>
    </dgm:pt>
    <dgm:pt modelId="{D3E98B9C-5870-40CB-A3B2-F93CBA20B80D}">
      <dgm:prSet/>
      <dgm:spPr/>
      <dgm:t>
        <a:bodyPr/>
        <a:lstStyle/>
        <a:p>
          <a:endParaRPr lang="en-US"/>
        </a:p>
      </dgm:t>
    </dgm:pt>
    <dgm:pt modelId="{22F32E94-CE46-4A16-A60D-CA0AC9302AA6}" type="parTrans" cxnId="{9B1BD1A2-0FD5-4E41-A149-1DF53DED6839}">
      <dgm:prSet/>
      <dgm:spPr/>
      <dgm:t>
        <a:bodyPr/>
        <a:lstStyle/>
        <a:p>
          <a:endParaRPr lang="en-US"/>
        </a:p>
      </dgm:t>
    </dgm:pt>
    <dgm:pt modelId="{69EC9758-4B85-452F-B151-74BFA74342A6}" type="sibTrans" cxnId="{9B1BD1A2-0FD5-4E41-A149-1DF53DED6839}">
      <dgm:prSet/>
      <dgm:spPr/>
      <dgm:t>
        <a:bodyPr/>
        <a:lstStyle/>
        <a:p>
          <a:endParaRPr lang="en-US"/>
        </a:p>
      </dgm:t>
    </dgm:pt>
    <dgm:pt modelId="{C6055EB6-03C0-433D-A5CB-8AC176B63CE1}">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Social Needs</a:t>
          </a:r>
        </a:p>
      </dgm:t>
    </dgm:pt>
    <dgm:pt modelId="{CDF2D853-1570-49A5-87B2-D8C9C2324F6E}" type="parTrans" cxnId="{C9EAD5E7-A005-427F-8634-A35424FBC1C0}">
      <dgm:prSet/>
      <dgm:spPr/>
      <dgm:t>
        <a:bodyPr/>
        <a:lstStyle/>
        <a:p>
          <a:endParaRPr lang="en-US"/>
        </a:p>
      </dgm:t>
    </dgm:pt>
    <dgm:pt modelId="{2DC745DD-BC92-4273-93BD-9ED36FC94375}" type="sibTrans" cxnId="{C9EAD5E7-A005-427F-8634-A35424FBC1C0}">
      <dgm:prSet/>
      <dgm:spPr/>
      <dgm:t>
        <a:bodyPr/>
        <a:lstStyle/>
        <a:p>
          <a:endParaRPr lang="en-US"/>
        </a:p>
      </dgm:t>
    </dgm:pt>
    <dgm:pt modelId="{5DF94CC0-F2DF-4C49-9404-4BF7CE768FE8}">
      <dgm:prSet/>
      <dgm:spPr/>
      <dgm:t>
        <a:bodyPr/>
        <a:lstStyle/>
        <a:p>
          <a:r>
            <a:rPr lang="en-US">
              <a:latin typeface="Open sans" panose="020B0606030504020204" pitchFamily="34" charset="0"/>
              <a:ea typeface="Open sans" panose="020B0606030504020204" pitchFamily="34" charset="0"/>
              <a:cs typeface="Open sans" panose="020B0606030504020204" pitchFamily="34" charset="0"/>
            </a:rPr>
            <a:t>Founded in 2014 </a:t>
          </a:r>
        </a:p>
      </dgm:t>
    </dgm:pt>
    <dgm:pt modelId="{453E8BFE-84A5-4853-A56B-5A7BAB3F0AA2}" type="sibTrans" cxnId="{76054C73-8CE1-4372-BB7B-BFD854F4CB41}">
      <dgm:prSet/>
      <dgm:spPr/>
      <dgm:t>
        <a:bodyPr/>
        <a:lstStyle/>
        <a:p>
          <a:endParaRPr lang="en-US"/>
        </a:p>
      </dgm:t>
    </dgm:pt>
    <dgm:pt modelId="{7056FCEE-593C-439E-8E82-8D1C16F8459F}" type="parTrans" cxnId="{76054C73-8CE1-4372-BB7B-BFD854F4CB41}">
      <dgm:prSet/>
      <dgm:spPr/>
      <dgm:t>
        <a:bodyPr/>
        <a:lstStyle/>
        <a:p>
          <a:endParaRPr lang="en-US"/>
        </a:p>
      </dgm:t>
    </dgm:pt>
    <dgm:pt modelId="{1AF1BBDA-E2B9-4147-846A-77F83903FEFD}" type="pres">
      <dgm:prSet presAssocID="{33D7E825-BF5D-4EB3-B77B-810D7E57C94C}" presName="Name0" presStyleCnt="0">
        <dgm:presLayoutVars>
          <dgm:dir/>
          <dgm:animLvl val="lvl"/>
          <dgm:resizeHandles val="exact"/>
        </dgm:presLayoutVars>
      </dgm:prSet>
      <dgm:spPr/>
    </dgm:pt>
    <dgm:pt modelId="{88E67C92-A5F4-467F-8A6A-809206BA6606}" type="pres">
      <dgm:prSet presAssocID="{F5CE3DAB-2B75-4855-94D9-C082F78E3511}" presName="composite" presStyleCnt="0"/>
      <dgm:spPr/>
    </dgm:pt>
    <dgm:pt modelId="{1F9126AA-FFA0-49F2-ACA1-0F30106DBDE4}" type="pres">
      <dgm:prSet presAssocID="{F5CE3DAB-2B75-4855-94D9-C082F78E3511}" presName="parTx" presStyleLbl="alignNode1" presStyleIdx="0" presStyleCnt="2" custScaleX="99767" custLinFactNeighborX="-2058" custLinFactNeighborY="3443">
        <dgm:presLayoutVars>
          <dgm:chMax val="0"/>
          <dgm:chPref val="0"/>
          <dgm:bulletEnabled val="1"/>
        </dgm:presLayoutVars>
      </dgm:prSet>
      <dgm:spPr/>
    </dgm:pt>
    <dgm:pt modelId="{65DE05DC-FA49-4FC0-94FC-07DD905789D3}" type="pres">
      <dgm:prSet presAssocID="{F5CE3DAB-2B75-4855-94D9-C082F78E3511}" presName="desTx" presStyleLbl="alignAccFollowNode1" presStyleIdx="0" presStyleCnt="2" custScaleX="98990" custLinFactNeighborX="706" custLinFactNeighborY="449">
        <dgm:presLayoutVars>
          <dgm:bulletEnabled val="1"/>
        </dgm:presLayoutVars>
      </dgm:prSet>
      <dgm:spPr/>
    </dgm:pt>
    <dgm:pt modelId="{3BE2451A-A421-4740-93AE-86AE4BDFA058}" type="pres">
      <dgm:prSet presAssocID="{1515560B-A081-42E5-B1B4-13C072BF1C62}" presName="space" presStyleCnt="0"/>
      <dgm:spPr/>
    </dgm:pt>
    <dgm:pt modelId="{735255D9-8D5C-4949-AFC3-B03C9EE03BE2}" type="pres">
      <dgm:prSet presAssocID="{767A9320-7BAB-4C98-8E24-5DA9DA8D6B17}" presName="composite" presStyleCnt="0"/>
      <dgm:spPr/>
    </dgm:pt>
    <dgm:pt modelId="{9D72B48A-8C43-4130-AE13-35C74C74D260}" type="pres">
      <dgm:prSet presAssocID="{767A9320-7BAB-4C98-8E24-5DA9DA8D6B17}" presName="parTx" presStyleLbl="alignNode1" presStyleIdx="1" presStyleCnt="2">
        <dgm:presLayoutVars>
          <dgm:chMax val="0"/>
          <dgm:chPref val="0"/>
          <dgm:bulletEnabled val="1"/>
        </dgm:presLayoutVars>
      </dgm:prSet>
      <dgm:spPr/>
    </dgm:pt>
    <dgm:pt modelId="{FF00BABE-BA30-4FCC-A022-A9B36279B0C2}" type="pres">
      <dgm:prSet presAssocID="{767A9320-7BAB-4C98-8E24-5DA9DA8D6B17}" presName="desTx" presStyleLbl="alignAccFollowNode1" presStyleIdx="1" presStyleCnt="2">
        <dgm:presLayoutVars>
          <dgm:bulletEnabled val="1"/>
        </dgm:presLayoutVars>
      </dgm:prSet>
      <dgm:spPr/>
    </dgm:pt>
  </dgm:ptLst>
  <dgm:cxnLst>
    <dgm:cxn modelId="{7AD6AB04-590B-4FC1-9DBB-2EF4DB182D97}" srcId="{F5CE3DAB-2B75-4855-94D9-C082F78E3511}" destId="{903D9FBC-2169-40D9-AD08-2F2AF896500D}" srcOrd="3" destOrd="0" parTransId="{D137A6D0-CC63-440D-810C-A177B5D7BFF0}" sibTransId="{4FCA9370-CABD-4929-807F-FF535478182F}"/>
    <dgm:cxn modelId="{DA19520C-DDE4-4ED0-89C0-E2C25E12D33A}" type="presOf" srcId="{14E40317-7EEB-462A-B580-A1EB62D32D77}" destId="{FF00BABE-BA30-4FCC-A022-A9B36279B0C2}" srcOrd="0" destOrd="4" presId="urn:microsoft.com/office/officeart/2005/8/layout/hList1"/>
    <dgm:cxn modelId="{89E35F15-1728-49CF-939E-B9892ECC35DC}" type="presOf" srcId="{E7F97388-2FFF-41FC-91E5-7BC108DC41A4}" destId="{FF00BABE-BA30-4FCC-A022-A9B36279B0C2}" srcOrd="0" destOrd="5" presId="urn:microsoft.com/office/officeart/2005/8/layout/hList1"/>
    <dgm:cxn modelId="{275B4E18-3CB4-4A80-963C-3C8081EA8986}" type="presOf" srcId="{FAD066BA-72A6-4F6C-A9B9-6953E8A18BD5}" destId="{FF00BABE-BA30-4FCC-A022-A9B36279B0C2}" srcOrd="0" destOrd="2" presId="urn:microsoft.com/office/officeart/2005/8/layout/hList1"/>
    <dgm:cxn modelId="{3F97F51E-D671-4E42-BE5E-12771547A33F}" srcId="{33D7E825-BF5D-4EB3-B77B-810D7E57C94C}" destId="{F5CE3DAB-2B75-4855-94D9-C082F78E3511}" srcOrd="0" destOrd="0" parTransId="{BDC5C2A4-99FA-4B95-8EFE-EDE83A351E4E}" sibTransId="{1515560B-A081-42E5-B1B4-13C072BF1C62}"/>
    <dgm:cxn modelId="{69A1BB25-D4A6-4F58-92FE-99D73C058EBF}" type="presOf" srcId="{D3E98B9C-5870-40CB-A3B2-F93CBA20B80D}" destId="{FF00BABE-BA30-4FCC-A022-A9B36279B0C2}" srcOrd="0" destOrd="6" presId="urn:microsoft.com/office/officeart/2005/8/layout/hList1"/>
    <dgm:cxn modelId="{4CE87238-5F1F-4D35-8944-A1FD4064CFFE}" type="presOf" srcId="{FE0E3B1F-1A0C-450C-8A06-BF95B9E79A36}" destId="{65DE05DC-FA49-4FC0-94FC-07DD905789D3}" srcOrd="0" destOrd="4" presId="urn:microsoft.com/office/officeart/2005/8/layout/hList1"/>
    <dgm:cxn modelId="{28D80B40-83F2-4D53-AD08-EB1B514A6F7E}" type="presOf" srcId="{BC8A7990-01AA-4ACC-AF7A-F9CBFBBDF1FC}" destId="{FF00BABE-BA30-4FCC-A022-A9B36279B0C2}" srcOrd="0" destOrd="1" presId="urn:microsoft.com/office/officeart/2005/8/layout/hList1"/>
    <dgm:cxn modelId="{7F1F4E5D-E97C-4374-80F0-1D5DCDE7A362}" srcId="{903D9FBC-2169-40D9-AD08-2F2AF896500D}" destId="{FE0E3B1F-1A0C-450C-8A06-BF95B9E79A36}" srcOrd="0" destOrd="0" parTransId="{B7576EF4-9A69-47AE-9D42-EC23F94A83D5}" sibTransId="{4D1EF080-101A-41A1-9F8C-348585CE0FDF}"/>
    <dgm:cxn modelId="{ECD1AE63-0FD2-4172-8D13-259D894B4C77}" srcId="{F5CE3DAB-2B75-4855-94D9-C082F78E3511}" destId="{89EF854A-BBAF-4A9F-A2CC-F2090142D1BB}" srcOrd="0" destOrd="0" parTransId="{F0655AE2-AFB6-4F13-B6AC-BA0D6F394053}" sibTransId="{B2267532-E915-4142-9188-343394926E34}"/>
    <dgm:cxn modelId="{0374CA44-94FA-463A-94AD-55F7237478F5}" type="presOf" srcId="{C6055EB6-03C0-433D-A5CB-8AC176B63CE1}" destId="{65DE05DC-FA49-4FC0-94FC-07DD905789D3}" srcOrd="0" destOrd="7" presId="urn:microsoft.com/office/officeart/2005/8/layout/hList1"/>
    <dgm:cxn modelId="{3D4E5447-5EC2-4601-862D-87225D5D2D6D}" type="presOf" srcId="{767A9320-7BAB-4C98-8E24-5DA9DA8D6B17}" destId="{9D72B48A-8C43-4130-AE13-35C74C74D260}" srcOrd="0" destOrd="0" presId="urn:microsoft.com/office/officeart/2005/8/layout/hList1"/>
    <dgm:cxn modelId="{73474149-09BE-4D95-B269-A58D22F48E24}" srcId="{F5CE3DAB-2B75-4855-94D9-C082F78E3511}" destId="{F9661180-45CC-415D-8C39-5CD04F860220}" srcOrd="2" destOrd="0" parTransId="{8720EEF0-7B5D-43B8-A2E5-177BDA4BBB29}" sibTransId="{319266A8-34CE-4D70-A9F0-40B5EC23EFE5}"/>
    <dgm:cxn modelId="{BD55C54A-A25D-4FED-958A-A82F2571F727}" srcId="{767A9320-7BAB-4C98-8E24-5DA9DA8D6B17}" destId="{BC8A7990-01AA-4ACC-AF7A-F9CBFBBDF1FC}" srcOrd="1" destOrd="0" parTransId="{849CF459-3EEB-4F3E-B758-F478AA71D5CC}" sibTransId="{2B346D97-1F04-407C-A705-3DC9AFAB232C}"/>
    <dgm:cxn modelId="{1857204F-7179-4E29-92C0-C2C3111D9403}" type="presOf" srcId="{33D7E825-BF5D-4EB3-B77B-810D7E57C94C}" destId="{1AF1BBDA-E2B9-4147-846A-77F83903FEFD}" srcOrd="0" destOrd="0" presId="urn:microsoft.com/office/officeart/2005/8/layout/hList1"/>
    <dgm:cxn modelId="{7BD80671-A4C0-49B7-94C3-6F7620C74D1F}" srcId="{BC8A7990-01AA-4ACC-AF7A-F9CBFBBDF1FC}" destId="{83A59F7C-F90D-4AC2-81C2-BB9AA66E7505}" srcOrd="1" destOrd="0" parTransId="{E927B6D4-7B99-4111-BDF7-905A5886BD82}" sibTransId="{5F18C06D-ECAA-4A4D-93B8-92B979333779}"/>
    <dgm:cxn modelId="{76054C73-8CE1-4372-BB7B-BFD854F4CB41}" srcId="{767A9320-7BAB-4C98-8E24-5DA9DA8D6B17}" destId="{5DF94CC0-F2DF-4C49-9404-4BF7CE768FE8}" srcOrd="0" destOrd="0" parTransId="{7056FCEE-593C-439E-8E82-8D1C16F8459F}" sibTransId="{453E8BFE-84A5-4853-A56B-5A7BAB3F0AA2}"/>
    <dgm:cxn modelId="{447D737B-DB06-4A4E-AD0A-1F99E7F2DD05}" type="presOf" srcId="{903D9FBC-2169-40D9-AD08-2F2AF896500D}" destId="{65DE05DC-FA49-4FC0-94FC-07DD905789D3}" srcOrd="0" destOrd="3" presId="urn:microsoft.com/office/officeart/2005/8/layout/hList1"/>
    <dgm:cxn modelId="{EFCF0280-3830-4613-8EF9-27473BFA0375}" type="presOf" srcId="{89EF854A-BBAF-4A9F-A2CC-F2090142D1BB}" destId="{65DE05DC-FA49-4FC0-94FC-07DD905789D3}" srcOrd="0" destOrd="0" presId="urn:microsoft.com/office/officeart/2005/8/layout/hList1"/>
    <dgm:cxn modelId="{2F3C2290-C379-4892-BDE3-C6B26441AD96}" srcId="{33D7E825-BF5D-4EB3-B77B-810D7E57C94C}" destId="{767A9320-7BAB-4C98-8E24-5DA9DA8D6B17}" srcOrd="1" destOrd="0" parTransId="{DAC6CE61-01BC-432D-8EC0-67483E86C953}" sibTransId="{060338A3-07F5-4C4C-BF12-C895A8D6D6F3}"/>
    <dgm:cxn modelId="{CB998D92-2FA9-4A9C-9656-C0E28576454A}" type="presOf" srcId="{8D469D97-A92B-4CB7-AC13-1643D823A517}" destId="{65DE05DC-FA49-4FC0-94FC-07DD905789D3}" srcOrd="0" destOrd="1" presId="urn:microsoft.com/office/officeart/2005/8/layout/hList1"/>
    <dgm:cxn modelId="{98C4A796-8A90-4571-91ED-44D0210CCA24}" type="presOf" srcId="{83A59F7C-F90D-4AC2-81C2-BB9AA66E7505}" destId="{FF00BABE-BA30-4FCC-A022-A9B36279B0C2}" srcOrd="0" destOrd="3" presId="urn:microsoft.com/office/officeart/2005/8/layout/hList1"/>
    <dgm:cxn modelId="{9B1BD1A2-0FD5-4E41-A149-1DF53DED6839}" srcId="{767A9320-7BAB-4C98-8E24-5DA9DA8D6B17}" destId="{D3E98B9C-5870-40CB-A3B2-F93CBA20B80D}" srcOrd="4" destOrd="0" parTransId="{22F32E94-CE46-4A16-A60D-CA0AC9302AA6}" sibTransId="{69EC9758-4B85-452F-B151-74BFA74342A6}"/>
    <dgm:cxn modelId="{DC41E2A4-16F1-4D01-8754-60B97A100BCF}" type="presOf" srcId="{327E2F2D-DBFB-474E-8D0E-102EEEB32846}" destId="{65DE05DC-FA49-4FC0-94FC-07DD905789D3}" srcOrd="0" destOrd="6" presId="urn:microsoft.com/office/officeart/2005/8/layout/hList1"/>
    <dgm:cxn modelId="{51B1DBBA-ED92-4EDE-B517-5221EA0BCE02}" srcId="{767A9320-7BAB-4C98-8E24-5DA9DA8D6B17}" destId="{E7F97388-2FFF-41FC-91E5-7BC108DC41A4}" srcOrd="3" destOrd="0" parTransId="{7DC7D935-C0A7-4D3F-8FB7-D6C92A2794B4}" sibTransId="{1AF378E6-B93B-4DCC-8C56-3622640B647F}"/>
    <dgm:cxn modelId="{8826E4BC-E2C4-49F8-928F-43B1979AEA84}" type="presOf" srcId="{5DF94CC0-F2DF-4C49-9404-4BF7CE768FE8}" destId="{FF00BABE-BA30-4FCC-A022-A9B36279B0C2}" srcOrd="0" destOrd="0" presId="urn:microsoft.com/office/officeart/2005/8/layout/hList1"/>
    <dgm:cxn modelId="{5DADF2BC-C36F-43EC-8E4D-DD17CF4D1954}" type="presOf" srcId="{F9661180-45CC-415D-8C39-5CD04F860220}" destId="{65DE05DC-FA49-4FC0-94FC-07DD905789D3}" srcOrd="0" destOrd="2" presId="urn:microsoft.com/office/officeart/2005/8/layout/hList1"/>
    <dgm:cxn modelId="{0E6403C3-70D8-41D2-8AD0-75C2F3D32E06}" type="presOf" srcId="{E2A64719-8B11-4B1D-8A03-F96321C8303B}" destId="{65DE05DC-FA49-4FC0-94FC-07DD905789D3}" srcOrd="0" destOrd="5" presId="urn:microsoft.com/office/officeart/2005/8/layout/hList1"/>
    <dgm:cxn modelId="{7F85C6C5-D266-4752-BFF0-E6FF040E8692}" srcId="{F5CE3DAB-2B75-4855-94D9-C082F78E3511}" destId="{8D469D97-A92B-4CB7-AC13-1643D823A517}" srcOrd="1" destOrd="0" parTransId="{5A0F0B60-482D-49C2-A8A1-92CBFB0E8497}" sibTransId="{234E5EAF-841D-4965-895C-FC17F5B65916}"/>
    <dgm:cxn modelId="{AFB912C9-8883-432D-B2B6-73CF6384B3A3}" type="presOf" srcId="{F5CE3DAB-2B75-4855-94D9-C082F78E3511}" destId="{1F9126AA-FFA0-49F2-ACA1-0F30106DBDE4}" srcOrd="0" destOrd="0" presId="urn:microsoft.com/office/officeart/2005/8/layout/hList1"/>
    <dgm:cxn modelId="{0F8652CA-3868-4FAC-92FB-CE1E58D2D356}" srcId="{BC8A7990-01AA-4ACC-AF7A-F9CBFBBDF1FC}" destId="{FAD066BA-72A6-4F6C-A9B9-6953E8A18BD5}" srcOrd="0" destOrd="0" parTransId="{3EA5FE42-BD3B-4CE4-AA20-280BF2A398CA}" sibTransId="{98243A52-2985-45B7-91DD-A7FEDF5B9023}"/>
    <dgm:cxn modelId="{F4A0ECCF-69D5-4394-AAC2-D83E858ABE9C}" srcId="{903D9FBC-2169-40D9-AD08-2F2AF896500D}" destId="{E2A64719-8B11-4B1D-8A03-F96321C8303B}" srcOrd="1" destOrd="0" parTransId="{ECD57E02-4673-48D0-9F6B-64EC3912D64C}" sibTransId="{B900780D-B27A-446E-AC88-67C888981293}"/>
    <dgm:cxn modelId="{E1B4F7CF-861E-40BC-84C8-1225DDB8C960}" srcId="{767A9320-7BAB-4C98-8E24-5DA9DA8D6B17}" destId="{14E40317-7EEB-462A-B580-A1EB62D32D77}" srcOrd="2" destOrd="0" parTransId="{6BAB1F27-19D4-4703-901A-BD09B0F0BE2F}" sibTransId="{65B96BAF-347A-45F3-9B89-C11B0A2D1C27}"/>
    <dgm:cxn modelId="{C9EAD5E7-A005-427F-8634-A35424FBC1C0}" srcId="{903D9FBC-2169-40D9-AD08-2F2AF896500D}" destId="{C6055EB6-03C0-433D-A5CB-8AC176B63CE1}" srcOrd="3" destOrd="0" parTransId="{CDF2D853-1570-49A5-87B2-D8C9C2324F6E}" sibTransId="{2DC745DD-BC92-4273-93BD-9ED36FC94375}"/>
    <dgm:cxn modelId="{8907C3ED-C872-4F8A-8C06-B7F1140F4A1B}" srcId="{903D9FBC-2169-40D9-AD08-2F2AF896500D}" destId="{327E2F2D-DBFB-474E-8D0E-102EEEB32846}" srcOrd="2" destOrd="0" parTransId="{46F8FB88-3B19-44AF-A69F-3C4BFAF781F2}" sibTransId="{42555148-B5A9-4DB1-966B-2611714A3335}"/>
    <dgm:cxn modelId="{C615CA02-1D85-4F08-8C27-75DA5E7A8126}" type="presParOf" srcId="{1AF1BBDA-E2B9-4147-846A-77F83903FEFD}" destId="{88E67C92-A5F4-467F-8A6A-809206BA6606}" srcOrd="0" destOrd="0" presId="urn:microsoft.com/office/officeart/2005/8/layout/hList1"/>
    <dgm:cxn modelId="{98A5DDCA-03F4-4E8B-A92D-59241B46F9E9}" type="presParOf" srcId="{88E67C92-A5F4-467F-8A6A-809206BA6606}" destId="{1F9126AA-FFA0-49F2-ACA1-0F30106DBDE4}" srcOrd="0" destOrd="0" presId="urn:microsoft.com/office/officeart/2005/8/layout/hList1"/>
    <dgm:cxn modelId="{64CBB817-7150-47C1-8118-ACFC9A630620}" type="presParOf" srcId="{88E67C92-A5F4-467F-8A6A-809206BA6606}" destId="{65DE05DC-FA49-4FC0-94FC-07DD905789D3}" srcOrd="1" destOrd="0" presId="urn:microsoft.com/office/officeart/2005/8/layout/hList1"/>
    <dgm:cxn modelId="{28FA60AD-D7C7-4280-B94B-55ABDDCB507A}" type="presParOf" srcId="{1AF1BBDA-E2B9-4147-846A-77F83903FEFD}" destId="{3BE2451A-A421-4740-93AE-86AE4BDFA058}" srcOrd="1" destOrd="0" presId="urn:microsoft.com/office/officeart/2005/8/layout/hList1"/>
    <dgm:cxn modelId="{A2E01228-CC3D-487D-9E6A-2BCA3227EC0F}" type="presParOf" srcId="{1AF1BBDA-E2B9-4147-846A-77F83903FEFD}" destId="{735255D9-8D5C-4949-AFC3-B03C9EE03BE2}" srcOrd="2" destOrd="0" presId="urn:microsoft.com/office/officeart/2005/8/layout/hList1"/>
    <dgm:cxn modelId="{2BF09064-77B3-4AC3-99A1-7DC6B6C646F1}" type="presParOf" srcId="{735255D9-8D5C-4949-AFC3-B03C9EE03BE2}" destId="{9D72B48A-8C43-4130-AE13-35C74C74D260}" srcOrd="0" destOrd="0" presId="urn:microsoft.com/office/officeart/2005/8/layout/hList1"/>
    <dgm:cxn modelId="{6DC5E449-46A6-439C-9F64-165ACF3F8AF4}" type="presParOf" srcId="{735255D9-8D5C-4949-AFC3-B03C9EE03BE2}" destId="{FF00BABE-BA30-4FCC-A022-A9B36279B0C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3AC11-28C4-4BBA-9A85-D89040EEBD49}" type="doc">
      <dgm:prSet loTypeId="urn:microsoft.com/office/officeart/2005/8/layout/venn1" loCatId="relationship" qsTypeId="urn:microsoft.com/office/officeart/2005/8/quickstyle/simple1" qsCatId="simple" csTypeId="urn:microsoft.com/office/officeart/2005/8/colors/colorful5" csCatId="colorful" phldr="1"/>
      <dgm:spPr/>
    </dgm:pt>
    <dgm:pt modelId="{134855D0-25E1-423C-8DA2-22CAEDFA9B64}">
      <dgm:prSet phldrT="[Text]" custT="1"/>
      <dgm:spPr/>
      <dgm:t>
        <a:bodyPr/>
        <a:lstStyle/>
        <a:p>
          <a:r>
            <a:rPr lang="en-US" sz="1200">
              <a:latin typeface="Open sans" panose="020B0606030504020204" pitchFamily="34" charset="0"/>
              <a:ea typeface="Open sans" panose="020B0606030504020204" pitchFamily="34" charset="0"/>
              <a:cs typeface="Open sans" panose="020B0606030504020204" pitchFamily="34" charset="0"/>
            </a:rPr>
            <a:t>HR1</a:t>
          </a:r>
        </a:p>
      </dgm:t>
    </dgm:pt>
    <dgm:pt modelId="{E3255899-BAC6-4D48-BD29-C18444492100}" type="parTrans" cxnId="{E9DEB467-2FAF-412D-A801-1113E7D902DF}">
      <dgm:prSet/>
      <dgm:spPr/>
      <dgm:t>
        <a:bodyPr/>
        <a:lstStyle/>
        <a:p>
          <a:endParaRPr lang="en-US"/>
        </a:p>
      </dgm:t>
    </dgm:pt>
    <dgm:pt modelId="{889E701B-B5CF-4150-B0F9-CA5937E613F8}" type="sibTrans" cxnId="{E9DEB467-2FAF-412D-A801-1113E7D902DF}">
      <dgm:prSet/>
      <dgm:spPr/>
      <dgm:t>
        <a:bodyPr/>
        <a:lstStyle/>
        <a:p>
          <a:endParaRPr lang="en-US"/>
        </a:p>
      </dgm:t>
    </dgm:pt>
    <dgm:pt modelId="{32459CBA-D8A9-4FF3-80CA-AFDC0F375983}">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1115 Waiver</a:t>
          </a:r>
        </a:p>
      </dgm:t>
    </dgm:pt>
    <dgm:pt modelId="{6C832647-618B-45CB-9A92-8B97CC38FDEB}" type="parTrans" cxnId="{4720C8E8-9792-49FF-B212-E8424289CD39}">
      <dgm:prSet/>
      <dgm:spPr/>
      <dgm:t>
        <a:bodyPr/>
        <a:lstStyle/>
        <a:p>
          <a:endParaRPr lang="en-US"/>
        </a:p>
      </dgm:t>
    </dgm:pt>
    <dgm:pt modelId="{F22E14CF-1220-404C-AEDD-9ACC660CD90F}" type="sibTrans" cxnId="{4720C8E8-9792-49FF-B212-E8424289CD39}">
      <dgm:prSet/>
      <dgm:spPr/>
      <dgm:t>
        <a:bodyPr/>
        <a:lstStyle/>
        <a:p>
          <a:endParaRPr lang="en-US"/>
        </a:p>
      </dgm:t>
    </dgm:pt>
    <dgm:pt modelId="{6666D589-15A4-4993-9603-8F3767C3CBFE}">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Marketplace Integrity Rule</a:t>
          </a:r>
        </a:p>
      </dgm:t>
    </dgm:pt>
    <dgm:pt modelId="{9359F354-20DB-4C27-8780-4BAE3B1349F5}" type="parTrans" cxnId="{D64B1EBE-2B96-49F1-8FEC-79C7258B8A21}">
      <dgm:prSet/>
      <dgm:spPr/>
      <dgm:t>
        <a:bodyPr/>
        <a:lstStyle/>
        <a:p>
          <a:endParaRPr lang="en-US"/>
        </a:p>
      </dgm:t>
    </dgm:pt>
    <dgm:pt modelId="{DE1D70EB-2E2C-40AD-8AD2-397BF87C86B8}" type="sibTrans" cxnId="{D64B1EBE-2B96-49F1-8FEC-79C7258B8A21}">
      <dgm:prSet/>
      <dgm:spPr/>
      <dgm:t>
        <a:bodyPr/>
        <a:lstStyle/>
        <a:p>
          <a:endParaRPr lang="en-US"/>
        </a:p>
      </dgm:t>
    </dgm:pt>
    <dgm:pt modelId="{2BCBAE59-8DEF-4F23-9893-3F781C9AC79C}">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Enhanced APTC Expiring</a:t>
          </a:r>
        </a:p>
      </dgm:t>
    </dgm:pt>
    <dgm:pt modelId="{D61862D6-5ADF-4B2C-928C-5EE2065E895E}" type="parTrans" cxnId="{4C710328-2ADC-4284-822B-CEE0446B4495}">
      <dgm:prSet/>
      <dgm:spPr/>
      <dgm:t>
        <a:bodyPr/>
        <a:lstStyle/>
        <a:p>
          <a:endParaRPr lang="en-US"/>
        </a:p>
      </dgm:t>
    </dgm:pt>
    <dgm:pt modelId="{C5E89FDC-E6FA-47C6-8925-08BC27E5F3A6}" type="sibTrans" cxnId="{4C710328-2ADC-4284-822B-CEE0446B4495}">
      <dgm:prSet/>
      <dgm:spPr/>
      <dgm:t>
        <a:bodyPr/>
        <a:lstStyle/>
        <a:p>
          <a:endParaRPr lang="en-US"/>
        </a:p>
      </dgm:t>
    </dgm:pt>
    <dgm:pt modelId="{608DA1CC-6129-42A7-9A68-0411D665783B}" type="pres">
      <dgm:prSet presAssocID="{EEE3AC11-28C4-4BBA-9A85-D89040EEBD49}" presName="compositeShape" presStyleCnt="0">
        <dgm:presLayoutVars>
          <dgm:chMax val="7"/>
          <dgm:dir/>
          <dgm:resizeHandles val="exact"/>
        </dgm:presLayoutVars>
      </dgm:prSet>
      <dgm:spPr/>
    </dgm:pt>
    <dgm:pt modelId="{F49C57F3-1117-43BA-A914-92518C1461E5}" type="pres">
      <dgm:prSet presAssocID="{134855D0-25E1-423C-8DA2-22CAEDFA9B64}" presName="circ1" presStyleLbl="vennNode1" presStyleIdx="0" presStyleCnt="4"/>
      <dgm:spPr/>
    </dgm:pt>
    <dgm:pt modelId="{310FE1E3-19A2-44BD-B6A0-999701A03E06}" type="pres">
      <dgm:prSet presAssocID="{134855D0-25E1-423C-8DA2-22CAEDFA9B64}" presName="circ1Tx" presStyleLbl="revTx" presStyleIdx="0" presStyleCnt="0">
        <dgm:presLayoutVars>
          <dgm:chMax val="0"/>
          <dgm:chPref val="0"/>
          <dgm:bulletEnabled val="1"/>
        </dgm:presLayoutVars>
      </dgm:prSet>
      <dgm:spPr/>
    </dgm:pt>
    <dgm:pt modelId="{77999569-2D9A-4236-B8FF-1AECA2540F5A}" type="pres">
      <dgm:prSet presAssocID="{6666D589-15A4-4993-9603-8F3767C3CBFE}" presName="circ2" presStyleLbl="vennNode1" presStyleIdx="1" presStyleCnt="4"/>
      <dgm:spPr/>
    </dgm:pt>
    <dgm:pt modelId="{30219BAA-8862-4968-A923-838D4FC67C38}" type="pres">
      <dgm:prSet presAssocID="{6666D589-15A4-4993-9603-8F3767C3CBFE}" presName="circ2Tx" presStyleLbl="revTx" presStyleIdx="0" presStyleCnt="0">
        <dgm:presLayoutVars>
          <dgm:chMax val="0"/>
          <dgm:chPref val="0"/>
          <dgm:bulletEnabled val="1"/>
        </dgm:presLayoutVars>
      </dgm:prSet>
      <dgm:spPr/>
    </dgm:pt>
    <dgm:pt modelId="{27DB349D-BA09-4F2B-93D7-95EE050D6A2B}" type="pres">
      <dgm:prSet presAssocID="{32459CBA-D8A9-4FF3-80CA-AFDC0F375983}" presName="circ3" presStyleLbl="vennNode1" presStyleIdx="2" presStyleCnt="4"/>
      <dgm:spPr/>
    </dgm:pt>
    <dgm:pt modelId="{EE3743C5-EDEF-496D-81F3-0D739AEBBB13}" type="pres">
      <dgm:prSet presAssocID="{32459CBA-D8A9-4FF3-80CA-AFDC0F375983}" presName="circ3Tx" presStyleLbl="revTx" presStyleIdx="0" presStyleCnt="0">
        <dgm:presLayoutVars>
          <dgm:chMax val="0"/>
          <dgm:chPref val="0"/>
          <dgm:bulletEnabled val="1"/>
        </dgm:presLayoutVars>
      </dgm:prSet>
      <dgm:spPr/>
    </dgm:pt>
    <dgm:pt modelId="{7860AB4E-BD99-49F1-8D78-A4F858A954AE}" type="pres">
      <dgm:prSet presAssocID="{2BCBAE59-8DEF-4F23-9893-3F781C9AC79C}" presName="circ4" presStyleLbl="vennNode1" presStyleIdx="3" presStyleCnt="4"/>
      <dgm:spPr/>
    </dgm:pt>
    <dgm:pt modelId="{6722817D-E4ED-426D-A883-05DB8D5DB558}" type="pres">
      <dgm:prSet presAssocID="{2BCBAE59-8DEF-4F23-9893-3F781C9AC79C}" presName="circ4Tx" presStyleLbl="revTx" presStyleIdx="0" presStyleCnt="0">
        <dgm:presLayoutVars>
          <dgm:chMax val="0"/>
          <dgm:chPref val="0"/>
          <dgm:bulletEnabled val="1"/>
        </dgm:presLayoutVars>
      </dgm:prSet>
      <dgm:spPr/>
    </dgm:pt>
  </dgm:ptLst>
  <dgm:cxnLst>
    <dgm:cxn modelId="{9CF4E20B-029C-486C-9464-C25EDC2092DB}" type="presOf" srcId="{2BCBAE59-8DEF-4F23-9893-3F781C9AC79C}" destId="{7860AB4E-BD99-49F1-8D78-A4F858A954AE}" srcOrd="0" destOrd="0" presId="urn:microsoft.com/office/officeart/2005/8/layout/venn1"/>
    <dgm:cxn modelId="{3B4FD026-F616-4E36-A27F-A234B39D2975}" type="presOf" srcId="{134855D0-25E1-423C-8DA2-22CAEDFA9B64}" destId="{310FE1E3-19A2-44BD-B6A0-999701A03E06}" srcOrd="1" destOrd="0" presId="urn:microsoft.com/office/officeart/2005/8/layout/venn1"/>
    <dgm:cxn modelId="{4C710328-2ADC-4284-822B-CEE0446B4495}" srcId="{EEE3AC11-28C4-4BBA-9A85-D89040EEBD49}" destId="{2BCBAE59-8DEF-4F23-9893-3F781C9AC79C}" srcOrd="3" destOrd="0" parTransId="{D61862D6-5ADF-4B2C-928C-5EE2065E895E}" sibTransId="{C5E89FDC-E6FA-47C6-8925-08BC27E5F3A6}"/>
    <dgm:cxn modelId="{7DC78D2E-9F43-4BF7-836B-17B697167537}" type="presOf" srcId="{EEE3AC11-28C4-4BBA-9A85-D89040EEBD49}" destId="{608DA1CC-6129-42A7-9A68-0411D665783B}" srcOrd="0" destOrd="0" presId="urn:microsoft.com/office/officeart/2005/8/layout/venn1"/>
    <dgm:cxn modelId="{5D3D9364-D596-40CF-95E4-66CB42E4B132}" type="presOf" srcId="{6666D589-15A4-4993-9603-8F3767C3CBFE}" destId="{77999569-2D9A-4236-B8FF-1AECA2540F5A}" srcOrd="0" destOrd="0" presId="urn:microsoft.com/office/officeart/2005/8/layout/venn1"/>
    <dgm:cxn modelId="{E9DEB467-2FAF-412D-A801-1113E7D902DF}" srcId="{EEE3AC11-28C4-4BBA-9A85-D89040EEBD49}" destId="{134855D0-25E1-423C-8DA2-22CAEDFA9B64}" srcOrd="0" destOrd="0" parTransId="{E3255899-BAC6-4D48-BD29-C18444492100}" sibTransId="{889E701B-B5CF-4150-B0F9-CA5937E613F8}"/>
    <dgm:cxn modelId="{113D6C6C-3E4D-407C-9482-A11A5010F9F9}" type="presOf" srcId="{2BCBAE59-8DEF-4F23-9893-3F781C9AC79C}" destId="{6722817D-E4ED-426D-A883-05DB8D5DB558}" srcOrd="1" destOrd="0" presId="urn:microsoft.com/office/officeart/2005/8/layout/venn1"/>
    <dgm:cxn modelId="{6727AC52-34F6-49A7-989D-4F85F557DC01}" type="presOf" srcId="{134855D0-25E1-423C-8DA2-22CAEDFA9B64}" destId="{F49C57F3-1117-43BA-A914-92518C1461E5}" srcOrd="0" destOrd="0" presId="urn:microsoft.com/office/officeart/2005/8/layout/venn1"/>
    <dgm:cxn modelId="{B6981C54-152E-4566-A560-DE2CFEEF64C6}" type="presOf" srcId="{6666D589-15A4-4993-9603-8F3767C3CBFE}" destId="{30219BAA-8862-4968-A923-838D4FC67C38}" srcOrd="1" destOrd="0" presId="urn:microsoft.com/office/officeart/2005/8/layout/venn1"/>
    <dgm:cxn modelId="{CFDAEE8E-232B-40CD-A840-E2F3E18D98F5}" type="presOf" srcId="{32459CBA-D8A9-4FF3-80CA-AFDC0F375983}" destId="{EE3743C5-EDEF-496D-81F3-0D739AEBBB13}" srcOrd="1" destOrd="0" presId="urn:microsoft.com/office/officeart/2005/8/layout/venn1"/>
    <dgm:cxn modelId="{D64B1EBE-2B96-49F1-8FEC-79C7258B8A21}" srcId="{EEE3AC11-28C4-4BBA-9A85-D89040EEBD49}" destId="{6666D589-15A4-4993-9603-8F3767C3CBFE}" srcOrd="1" destOrd="0" parTransId="{9359F354-20DB-4C27-8780-4BAE3B1349F5}" sibTransId="{DE1D70EB-2E2C-40AD-8AD2-397BF87C86B8}"/>
    <dgm:cxn modelId="{7CB248C4-B763-44FF-AEA0-02A64BFA8FA8}" type="presOf" srcId="{32459CBA-D8A9-4FF3-80CA-AFDC0F375983}" destId="{27DB349D-BA09-4F2B-93D7-95EE050D6A2B}" srcOrd="0" destOrd="0" presId="urn:microsoft.com/office/officeart/2005/8/layout/venn1"/>
    <dgm:cxn modelId="{4720C8E8-9792-49FF-B212-E8424289CD39}" srcId="{EEE3AC11-28C4-4BBA-9A85-D89040EEBD49}" destId="{32459CBA-D8A9-4FF3-80CA-AFDC0F375983}" srcOrd="2" destOrd="0" parTransId="{6C832647-618B-45CB-9A92-8B97CC38FDEB}" sibTransId="{F22E14CF-1220-404C-AEDD-9ACC660CD90F}"/>
    <dgm:cxn modelId="{69F77B12-CC77-4AE8-817D-F7D4B92C4CC8}" type="presParOf" srcId="{608DA1CC-6129-42A7-9A68-0411D665783B}" destId="{F49C57F3-1117-43BA-A914-92518C1461E5}" srcOrd="0" destOrd="0" presId="urn:microsoft.com/office/officeart/2005/8/layout/venn1"/>
    <dgm:cxn modelId="{4A1F2202-832E-47C5-B128-3DBC43916504}" type="presParOf" srcId="{608DA1CC-6129-42A7-9A68-0411D665783B}" destId="{310FE1E3-19A2-44BD-B6A0-999701A03E06}" srcOrd="1" destOrd="0" presId="urn:microsoft.com/office/officeart/2005/8/layout/venn1"/>
    <dgm:cxn modelId="{B18AEDBC-63E9-4330-9633-035D43DA77F2}" type="presParOf" srcId="{608DA1CC-6129-42A7-9A68-0411D665783B}" destId="{77999569-2D9A-4236-B8FF-1AECA2540F5A}" srcOrd="2" destOrd="0" presId="urn:microsoft.com/office/officeart/2005/8/layout/venn1"/>
    <dgm:cxn modelId="{8E971377-58AF-47F9-9904-61D1A23A475C}" type="presParOf" srcId="{608DA1CC-6129-42A7-9A68-0411D665783B}" destId="{30219BAA-8862-4968-A923-838D4FC67C38}" srcOrd="3" destOrd="0" presId="urn:microsoft.com/office/officeart/2005/8/layout/venn1"/>
    <dgm:cxn modelId="{8B24E90C-593A-4835-B4F0-EC29CB08F029}" type="presParOf" srcId="{608DA1CC-6129-42A7-9A68-0411D665783B}" destId="{27DB349D-BA09-4F2B-93D7-95EE050D6A2B}" srcOrd="4" destOrd="0" presId="urn:microsoft.com/office/officeart/2005/8/layout/venn1"/>
    <dgm:cxn modelId="{12DADE57-2801-40F2-B741-0AE7DDBF5480}" type="presParOf" srcId="{608DA1CC-6129-42A7-9A68-0411D665783B}" destId="{EE3743C5-EDEF-496D-81F3-0D739AEBBB13}" srcOrd="5" destOrd="0" presId="urn:microsoft.com/office/officeart/2005/8/layout/venn1"/>
    <dgm:cxn modelId="{CB627CB2-36E7-4B60-B13B-E2F80AA068C6}" type="presParOf" srcId="{608DA1CC-6129-42A7-9A68-0411D665783B}" destId="{7860AB4E-BD99-49F1-8D78-A4F858A954AE}" srcOrd="6" destOrd="0" presId="urn:microsoft.com/office/officeart/2005/8/layout/venn1"/>
    <dgm:cxn modelId="{2945A19B-3AC9-4145-89CB-FF400C9B9359}" type="presParOf" srcId="{608DA1CC-6129-42A7-9A68-0411D665783B}" destId="{6722817D-E4ED-426D-A883-05DB8D5DB55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8E4B92-207F-41BC-BE4C-A86C887BF7FD}" type="doc">
      <dgm:prSet loTypeId="urn:microsoft.com/office/officeart/2005/8/layout/hProcess11" loCatId="process" qsTypeId="urn:microsoft.com/office/officeart/2005/8/quickstyle/simple1" qsCatId="simple" csTypeId="urn:microsoft.com/office/officeart/2005/8/colors/colorful4" csCatId="colorful" phldr="1"/>
      <dgm:spPr/>
    </dgm:pt>
    <dgm:pt modelId="{AD1A6413-08A1-498C-8D11-A264C2685054}">
      <dgm:prSet phldrT="[Text]"/>
      <dgm:spPr/>
      <dgm:t>
        <a:bodyPr/>
        <a:lstStyle/>
        <a:p>
          <a:r>
            <a:rPr lang="en-US" b="1"/>
            <a:t>July 18: </a:t>
          </a:r>
          <a:r>
            <a:rPr lang="en-US"/>
            <a:t>1115 Waiver available – begin public comment period</a:t>
          </a:r>
        </a:p>
      </dgm:t>
    </dgm:pt>
    <dgm:pt modelId="{722BF512-489A-476A-8935-EEB1E81872B0}" type="parTrans" cxnId="{2883E425-264D-42B6-A10D-DD2AB8BAAB24}">
      <dgm:prSet/>
      <dgm:spPr/>
      <dgm:t>
        <a:bodyPr/>
        <a:lstStyle/>
        <a:p>
          <a:endParaRPr lang="en-US"/>
        </a:p>
      </dgm:t>
    </dgm:pt>
    <dgm:pt modelId="{F40DDDDD-CC86-4B39-A58F-470EB685E7EE}" type="sibTrans" cxnId="{2883E425-264D-42B6-A10D-DD2AB8BAAB24}">
      <dgm:prSet/>
      <dgm:spPr/>
      <dgm:t>
        <a:bodyPr/>
        <a:lstStyle/>
        <a:p>
          <a:endParaRPr lang="en-US"/>
        </a:p>
      </dgm:t>
    </dgm:pt>
    <dgm:pt modelId="{4DE8C33C-E71B-41A8-968B-494E18DD8F8A}">
      <dgm:prSet phldrT="[Text]"/>
      <dgm:spPr/>
      <dgm:t>
        <a:bodyPr/>
        <a:lstStyle/>
        <a:p>
          <a:r>
            <a:rPr lang="en-US" b="1"/>
            <a:t>July 29: </a:t>
          </a:r>
          <a:r>
            <a:rPr lang="en-US"/>
            <a:t>Virtual Tribal consultation</a:t>
          </a:r>
        </a:p>
      </dgm:t>
    </dgm:pt>
    <dgm:pt modelId="{513B9E2B-EED4-4336-9035-C225E7188A9C}" type="parTrans" cxnId="{059E21D9-9BA6-44C0-95D5-A404A5877703}">
      <dgm:prSet/>
      <dgm:spPr/>
      <dgm:t>
        <a:bodyPr/>
        <a:lstStyle/>
        <a:p>
          <a:endParaRPr lang="en-US"/>
        </a:p>
      </dgm:t>
    </dgm:pt>
    <dgm:pt modelId="{8C1080FF-0D0C-4FE7-9059-A2AB5DABBADD}" type="sibTrans" cxnId="{059E21D9-9BA6-44C0-95D5-A404A5877703}">
      <dgm:prSet/>
      <dgm:spPr/>
      <dgm:t>
        <a:bodyPr/>
        <a:lstStyle/>
        <a:p>
          <a:endParaRPr lang="en-US"/>
        </a:p>
      </dgm:t>
    </dgm:pt>
    <dgm:pt modelId="{A74C8C76-7164-4584-84E5-D923E3B12213}">
      <dgm:prSet phldrT="[Text]"/>
      <dgm:spPr/>
      <dgm:t>
        <a:bodyPr/>
        <a:lstStyle/>
        <a:p>
          <a:r>
            <a:rPr lang="en-US" b="1"/>
            <a:t>July 31: </a:t>
          </a:r>
          <a:r>
            <a:rPr lang="en-US"/>
            <a:t>Hybrid public meeting</a:t>
          </a:r>
        </a:p>
      </dgm:t>
    </dgm:pt>
    <dgm:pt modelId="{E0BEC362-0545-4B0D-A837-DAA535976F42}" type="parTrans" cxnId="{48CB9368-EBB1-4A9C-A271-59CBF580488C}">
      <dgm:prSet/>
      <dgm:spPr/>
      <dgm:t>
        <a:bodyPr/>
        <a:lstStyle/>
        <a:p>
          <a:endParaRPr lang="en-US"/>
        </a:p>
      </dgm:t>
    </dgm:pt>
    <dgm:pt modelId="{BD994940-5217-4E65-BB36-F140C27C5235}" type="sibTrans" cxnId="{48CB9368-EBB1-4A9C-A271-59CBF580488C}">
      <dgm:prSet/>
      <dgm:spPr/>
      <dgm:t>
        <a:bodyPr/>
        <a:lstStyle/>
        <a:p>
          <a:endParaRPr lang="en-US"/>
        </a:p>
      </dgm:t>
    </dgm:pt>
    <dgm:pt modelId="{667F0C3D-1EA8-4DDB-9323-F60279A3BEF1}">
      <dgm:prSet phldrT="[Text]"/>
      <dgm:spPr/>
      <dgm:t>
        <a:bodyPr/>
        <a:lstStyle/>
        <a:p>
          <a:r>
            <a:rPr lang="en-US" b="1"/>
            <a:t>August 1: </a:t>
          </a:r>
          <a:r>
            <a:rPr lang="en-US"/>
            <a:t>Virtual public meeting</a:t>
          </a:r>
        </a:p>
      </dgm:t>
    </dgm:pt>
    <dgm:pt modelId="{E7847771-80D9-4A1D-9494-D48F332A2125}" type="parTrans" cxnId="{74DF176D-3063-434B-8A25-ADF1716D7D16}">
      <dgm:prSet/>
      <dgm:spPr/>
      <dgm:t>
        <a:bodyPr/>
        <a:lstStyle/>
        <a:p>
          <a:endParaRPr lang="en-US"/>
        </a:p>
      </dgm:t>
    </dgm:pt>
    <dgm:pt modelId="{D4AE834B-D7C5-4A6B-8A07-6816708D208A}" type="sibTrans" cxnId="{74DF176D-3063-434B-8A25-ADF1716D7D16}">
      <dgm:prSet/>
      <dgm:spPr/>
      <dgm:t>
        <a:bodyPr/>
        <a:lstStyle/>
        <a:p>
          <a:endParaRPr lang="en-US"/>
        </a:p>
      </dgm:t>
    </dgm:pt>
    <dgm:pt modelId="{05CC77C7-5290-4419-8F2C-27D8E0119DCF}">
      <dgm:prSet phldrT="[Text]"/>
      <dgm:spPr/>
      <dgm:t>
        <a:bodyPr/>
        <a:lstStyle/>
        <a:p>
          <a:r>
            <a:rPr lang="en-US" b="1"/>
            <a:t>August 18:</a:t>
          </a:r>
          <a:r>
            <a:rPr lang="en-US"/>
            <a:t> Public comment period ends</a:t>
          </a:r>
        </a:p>
      </dgm:t>
    </dgm:pt>
    <dgm:pt modelId="{8AADA0A8-8325-4E7F-81F8-25349AE4DEDA}" type="parTrans" cxnId="{6497BBD8-826B-4D94-BDB3-1785D38DEC7E}">
      <dgm:prSet/>
      <dgm:spPr/>
      <dgm:t>
        <a:bodyPr/>
        <a:lstStyle/>
        <a:p>
          <a:endParaRPr lang="en-US"/>
        </a:p>
      </dgm:t>
    </dgm:pt>
    <dgm:pt modelId="{EA548815-8E47-449D-9875-5EC5698BD8F8}" type="sibTrans" cxnId="{6497BBD8-826B-4D94-BDB3-1785D38DEC7E}">
      <dgm:prSet/>
      <dgm:spPr/>
      <dgm:t>
        <a:bodyPr/>
        <a:lstStyle/>
        <a:p>
          <a:endParaRPr lang="en-US"/>
        </a:p>
      </dgm:t>
    </dgm:pt>
    <dgm:pt modelId="{509A7AEF-A220-43F3-BEB6-8751FD108BE8}" type="pres">
      <dgm:prSet presAssocID="{A28E4B92-207F-41BC-BE4C-A86C887BF7FD}" presName="Name0" presStyleCnt="0">
        <dgm:presLayoutVars>
          <dgm:dir/>
          <dgm:resizeHandles val="exact"/>
        </dgm:presLayoutVars>
      </dgm:prSet>
      <dgm:spPr/>
    </dgm:pt>
    <dgm:pt modelId="{4891D70E-854A-4248-A0CC-3FF9A96D0C1D}" type="pres">
      <dgm:prSet presAssocID="{A28E4B92-207F-41BC-BE4C-A86C887BF7FD}" presName="arrow" presStyleLbl="bgShp" presStyleIdx="0" presStyleCnt="1"/>
      <dgm:spPr/>
    </dgm:pt>
    <dgm:pt modelId="{88084D30-9DB4-4C26-B06B-1AB0BD0032D1}" type="pres">
      <dgm:prSet presAssocID="{A28E4B92-207F-41BC-BE4C-A86C887BF7FD}" presName="points" presStyleCnt="0"/>
      <dgm:spPr/>
    </dgm:pt>
    <dgm:pt modelId="{A94E5689-87A5-42FF-99A5-1A0B1FEA50AD}" type="pres">
      <dgm:prSet presAssocID="{AD1A6413-08A1-498C-8D11-A264C2685054}" presName="compositeA" presStyleCnt="0"/>
      <dgm:spPr/>
    </dgm:pt>
    <dgm:pt modelId="{0466D423-0E66-4074-A9D9-9ACD44AFEE1D}" type="pres">
      <dgm:prSet presAssocID="{AD1A6413-08A1-498C-8D11-A264C2685054}" presName="textA" presStyleLbl="revTx" presStyleIdx="0" presStyleCnt="5">
        <dgm:presLayoutVars>
          <dgm:bulletEnabled val="1"/>
        </dgm:presLayoutVars>
      </dgm:prSet>
      <dgm:spPr/>
    </dgm:pt>
    <dgm:pt modelId="{DD7D574D-DCD0-4547-B6B2-CE1DE96E0211}" type="pres">
      <dgm:prSet presAssocID="{AD1A6413-08A1-498C-8D11-A264C2685054}" presName="circleA" presStyleLbl="node1" presStyleIdx="0" presStyleCnt="5"/>
      <dgm:spPr/>
    </dgm:pt>
    <dgm:pt modelId="{E142A54B-6440-4F7B-96B3-55F845C60C19}" type="pres">
      <dgm:prSet presAssocID="{AD1A6413-08A1-498C-8D11-A264C2685054}" presName="spaceA" presStyleCnt="0"/>
      <dgm:spPr/>
    </dgm:pt>
    <dgm:pt modelId="{40417B75-7BC9-4734-92D0-2654657A9866}" type="pres">
      <dgm:prSet presAssocID="{F40DDDDD-CC86-4B39-A58F-470EB685E7EE}" presName="space" presStyleCnt="0"/>
      <dgm:spPr/>
    </dgm:pt>
    <dgm:pt modelId="{814EEA30-DEB1-4386-823B-307734770C4D}" type="pres">
      <dgm:prSet presAssocID="{4DE8C33C-E71B-41A8-968B-494E18DD8F8A}" presName="compositeB" presStyleCnt="0"/>
      <dgm:spPr/>
    </dgm:pt>
    <dgm:pt modelId="{764506E6-9413-4823-959A-29F4A49109AC}" type="pres">
      <dgm:prSet presAssocID="{4DE8C33C-E71B-41A8-968B-494E18DD8F8A}" presName="textB" presStyleLbl="revTx" presStyleIdx="1" presStyleCnt="5">
        <dgm:presLayoutVars>
          <dgm:bulletEnabled val="1"/>
        </dgm:presLayoutVars>
      </dgm:prSet>
      <dgm:spPr/>
    </dgm:pt>
    <dgm:pt modelId="{D83B7691-E5A2-4540-BC1B-CD2DC182DC53}" type="pres">
      <dgm:prSet presAssocID="{4DE8C33C-E71B-41A8-968B-494E18DD8F8A}" presName="circleB" presStyleLbl="node1" presStyleIdx="1" presStyleCnt="5"/>
      <dgm:spPr/>
    </dgm:pt>
    <dgm:pt modelId="{BC59C64A-EDDD-4329-8759-E26208C1400D}" type="pres">
      <dgm:prSet presAssocID="{4DE8C33C-E71B-41A8-968B-494E18DD8F8A}" presName="spaceB" presStyleCnt="0"/>
      <dgm:spPr/>
    </dgm:pt>
    <dgm:pt modelId="{80067ABD-6C9A-4D94-BB8A-8A82A2C5CA80}" type="pres">
      <dgm:prSet presAssocID="{8C1080FF-0D0C-4FE7-9059-A2AB5DABBADD}" presName="space" presStyleCnt="0"/>
      <dgm:spPr/>
    </dgm:pt>
    <dgm:pt modelId="{233ED15E-4075-40CF-B119-1548560314CC}" type="pres">
      <dgm:prSet presAssocID="{A74C8C76-7164-4584-84E5-D923E3B12213}" presName="compositeA" presStyleCnt="0"/>
      <dgm:spPr/>
    </dgm:pt>
    <dgm:pt modelId="{FF77A46B-E20E-47A9-B32B-81E3808F6C22}" type="pres">
      <dgm:prSet presAssocID="{A74C8C76-7164-4584-84E5-D923E3B12213}" presName="textA" presStyleLbl="revTx" presStyleIdx="2" presStyleCnt="5">
        <dgm:presLayoutVars>
          <dgm:bulletEnabled val="1"/>
        </dgm:presLayoutVars>
      </dgm:prSet>
      <dgm:spPr/>
    </dgm:pt>
    <dgm:pt modelId="{2BDDEF6A-4361-4FE9-8E01-7A90E322E3CC}" type="pres">
      <dgm:prSet presAssocID="{A74C8C76-7164-4584-84E5-D923E3B12213}" presName="circleA" presStyleLbl="node1" presStyleIdx="2" presStyleCnt="5"/>
      <dgm:spPr/>
    </dgm:pt>
    <dgm:pt modelId="{E7E06633-E705-4EBA-9EC2-0F422176C557}" type="pres">
      <dgm:prSet presAssocID="{A74C8C76-7164-4584-84E5-D923E3B12213}" presName="spaceA" presStyleCnt="0"/>
      <dgm:spPr/>
    </dgm:pt>
    <dgm:pt modelId="{7DE46B90-2EA7-4D77-BCE0-0E997FD1BCF4}" type="pres">
      <dgm:prSet presAssocID="{BD994940-5217-4E65-BB36-F140C27C5235}" presName="space" presStyleCnt="0"/>
      <dgm:spPr/>
    </dgm:pt>
    <dgm:pt modelId="{DEFC6E83-4E95-4879-BEE3-B39698B4868C}" type="pres">
      <dgm:prSet presAssocID="{667F0C3D-1EA8-4DDB-9323-F60279A3BEF1}" presName="compositeB" presStyleCnt="0"/>
      <dgm:spPr/>
    </dgm:pt>
    <dgm:pt modelId="{7226BE0A-53DC-4B4D-BC43-3F78C03C4534}" type="pres">
      <dgm:prSet presAssocID="{667F0C3D-1EA8-4DDB-9323-F60279A3BEF1}" presName="textB" presStyleLbl="revTx" presStyleIdx="3" presStyleCnt="5">
        <dgm:presLayoutVars>
          <dgm:bulletEnabled val="1"/>
        </dgm:presLayoutVars>
      </dgm:prSet>
      <dgm:spPr/>
    </dgm:pt>
    <dgm:pt modelId="{56A8DB7D-142E-4A0D-A7C2-29D4895BF956}" type="pres">
      <dgm:prSet presAssocID="{667F0C3D-1EA8-4DDB-9323-F60279A3BEF1}" presName="circleB" presStyleLbl="node1" presStyleIdx="3" presStyleCnt="5"/>
      <dgm:spPr/>
    </dgm:pt>
    <dgm:pt modelId="{C3E6AA1A-4717-4830-B641-CFDE678E7B69}" type="pres">
      <dgm:prSet presAssocID="{667F0C3D-1EA8-4DDB-9323-F60279A3BEF1}" presName="spaceB" presStyleCnt="0"/>
      <dgm:spPr/>
    </dgm:pt>
    <dgm:pt modelId="{254822D4-FB66-4510-8F35-C4A363282268}" type="pres">
      <dgm:prSet presAssocID="{D4AE834B-D7C5-4A6B-8A07-6816708D208A}" presName="space" presStyleCnt="0"/>
      <dgm:spPr/>
    </dgm:pt>
    <dgm:pt modelId="{243A558B-935E-43C0-9673-08995F94F0A4}" type="pres">
      <dgm:prSet presAssocID="{05CC77C7-5290-4419-8F2C-27D8E0119DCF}" presName="compositeA" presStyleCnt="0"/>
      <dgm:spPr/>
    </dgm:pt>
    <dgm:pt modelId="{86ABB9FE-A1CD-463B-933B-2F9266E47EAC}" type="pres">
      <dgm:prSet presAssocID="{05CC77C7-5290-4419-8F2C-27D8E0119DCF}" presName="textA" presStyleLbl="revTx" presStyleIdx="4" presStyleCnt="5">
        <dgm:presLayoutVars>
          <dgm:bulletEnabled val="1"/>
        </dgm:presLayoutVars>
      </dgm:prSet>
      <dgm:spPr/>
    </dgm:pt>
    <dgm:pt modelId="{74BEE5D7-32A8-41DD-BF2F-15675585DA00}" type="pres">
      <dgm:prSet presAssocID="{05CC77C7-5290-4419-8F2C-27D8E0119DCF}" presName="circleA" presStyleLbl="node1" presStyleIdx="4" presStyleCnt="5"/>
      <dgm:spPr/>
    </dgm:pt>
    <dgm:pt modelId="{D0A6DB1A-042E-458B-88C6-04D8DFEA71B9}" type="pres">
      <dgm:prSet presAssocID="{05CC77C7-5290-4419-8F2C-27D8E0119DCF}" presName="spaceA" presStyleCnt="0"/>
      <dgm:spPr/>
    </dgm:pt>
  </dgm:ptLst>
  <dgm:cxnLst>
    <dgm:cxn modelId="{2F989909-38FE-440C-86B2-44CC6919EFE8}" type="presOf" srcId="{05CC77C7-5290-4419-8F2C-27D8E0119DCF}" destId="{86ABB9FE-A1CD-463B-933B-2F9266E47EAC}" srcOrd="0" destOrd="0" presId="urn:microsoft.com/office/officeart/2005/8/layout/hProcess11"/>
    <dgm:cxn modelId="{3EC84613-2E43-4909-AF1E-AE65D06D0D79}" type="presOf" srcId="{A74C8C76-7164-4584-84E5-D923E3B12213}" destId="{FF77A46B-E20E-47A9-B32B-81E3808F6C22}" srcOrd="0" destOrd="0" presId="urn:microsoft.com/office/officeart/2005/8/layout/hProcess11"/>
    <dgm:cxn modelId="{2883E425-264D-42B6-A10D-DD2AB8BAAB24}" srcId="{A28E4B92-207F-41BC-BE4C-A86C887BF7FD}" destId="{AD1A6413-08A1-498C-8D11-A264C2685054}" srcOrd="0" destOrd="0" parTransId="{722BF512-489A-476A-8935-EEB1E81872B0}" sibTransId="{F40DDDDD-CC86-4B39-A58F-470EB685E7EE}"/>
    <dgm:cxn modelId="{E773732B-784B-4148-BCCA-BFC2C4601C6A}" type="presOf" srcId="{A28E4B92-207F-41BC-BE4C-A86C887BF7FD}" destId="{509A7AEF-A220-43F3-BEB6-8751FD108BE8}" srcOrd="0" destOrd="0" presId="urn:microsoft.com/office/officeart/2005/8/layout/hProcess11"/>
    <dgm:cxn modelId="{48CB9368-EBB1-4A9C-A271-59CBF580488C}" srcId="{A28E4B92-207F-41BC-BE4C-A86C887BF7FD}" destId="{A74C8C76-7164-4584-84E5-D923E3B12213}" srcOrd="2" destOrd="0" parTransId="{E0BEC362-0545-4B0D-A837-DAA535976F42}" sibTransId="{BD994940-5217-4E65-BB36-F140C27C5235}"/>
    <dgm:cxn modelId="{74DF176D-3063-434B-8A25-ADF1716D7D16}" srcId="{A28E4B92-207F-41BC-BE4C-A86C887BF7FD}" destId="{667F0C3D-1EA8-4DDB-9323-F60279A3BEF1}" srcOrd="3" destOrd="0" parTransId="{E7847771-80D9-4A1D-9494-D48F332A2125}" sibTransId="{D4AE834B-D7C5-4A6B-8A07-6816708D208A}"/>
    <dgm:cxn modelId="{A0571E77-B285-4450-8F33-D11FE80A0E5F}" type="presOf" srcId="{667F0C3D-1EA8-4DDB-9323-F60279A3BEF1}" destId="{7226BE0A-53DC-4B4D-BC43-3F78C03C4534}" srcOrd="0" destOrd="0" presId="urn:microsoft.com/office/officeart/2005/8/layout/hProcess11"/>
    <dgm:cxn modelId="{FED302AF-18C6-4915-91AE-392213F2BB22}" type="presOf" srcId="{AD1A6413-08A1-498C-8D11-A264C2685054}" destId="{0466D423-0E66-4074-A9D9-9ACD44AFEE1D}" srcOrd="0" destOrd="0" presId="urn:microsoft.com/office/officeart/2005/8/layout/hProcess11"/>
    <dgm:cxn modelId="{80B3AFD4-5640-4958-9186-B6B7434A7A45}" type="presOf" srcId="{4DE8C33C-E71B-41A8-968B-494E18DD8F8A}" destId="{764506E6-9413-4823-959A-29F4A49109AC}" srcOrd="0" destOrd="0" presId="urn:microsoft.com/office/officeart/2005/8/layout/hProcess11"/>
    <dgm:cxn modelId="{6497BBD8-826B-4D94-BDB3-1785D38DEC7E}" srcId="{A28E4B92-207F-41BC-BE4C-A86C887BF7FD}" destId="{05CC77C7-5290-4419-8F2C-27D8E0119DCF}" srcOrd="4" destOrd="0" parTransId="{8AADA0A8-8325-4E7F-81F8-25349AE4DEDA}" sibTransId="{EA548815-8E47-449D-9875-5EC5698BD8F8}"/>
    <dgm:cxn modelId="{059E21D9-9BA6-44C0-95D5-A404A5877703}" srcId="{A28E4B92-207F-41BC-BE4C-A86C887BF7FD}" destId="{4DE8C33C-E71B-41A8-968B-494E18DD8F8A}" srcOrd="1" destOrd="0" parTransId="{513B9E2B-EED4-4336-9035-C225E7188A9C}" sibTransId="{8C1080FF-0D0C-4FE7-9059-A2AB5DABBADD}"/>
    <dgm:cxn modelId="{A37EBFE7-0957-4F8A-9C01-88D9EACD2F6C}" type="presParOf" srcId="{509A7AEF-A220-43F3-BEB6-8751FD108BE8}" destId="{4891D70E-854A-4248-A0CC-3FF9A96D0C1D}" srcOrd="0" destOrd="0" presId="urn:microsoft.com/office/officeart/2005/8/layout/hProcess11"/>
    <dgm:cxn modelId="{4D86CF9F-B7F7-446C-BC07-CA7B318524B6}" type="presParOf" srcId="{509A7AEF-A220-43F3-BEB6-8751FD108BE8}" destId="{88084D30-9DB4-4C26-B06B-1AB0BD0032D1}" srcOrd="1" destOrd="0" presId="urn:microsoft.com/office/officeart/2005/8/layout/hProcess11"/>
    <dgm:cxn modelId="{61E2CBDA-586B-41E1-BF55-5A0527FD5E87}" type="presParOf" srcId="{88084D30-9DB4-4C26-B06B-1AB0BD0032D1}" destId="{A94E5689-87A5-42FF-99A5-1A0B1FEA50AD}" srcOrd="0" destOrd="0" presId="urn:microsoft.com/office/officeart/2005/8/layout/hProcess11"/>
    <dgm:cxn modelId="{6C348F7F-DC7D-4C2C-AD78-72AB47EA895E}" type="presParOf" srcId="{A94E5689-87A5-42FF-99A5-1A0B1FEA50AD}" destId="{0466D423-0E66-4074-A9D9-9ACD44AFEE1D}" srcOrd="0" destOrd="0" presId="urn:microsoft.com/office/officeart/2005/8/layout/hProcess11"/>
    <dgm:cxn modelId="{9F805272-BCFD-43BB-9494-C13E50374437}" type="presParOf" srcId="{A94E5689-87A5-42FF-99A5-1A0B1FEA50AD}" destId="{DD7D574D-DCD0-4547-B6B2-CE1DE96E0211}" srcOrd="1" destOrd="0" presId="urn:microsoft.com/office/officeart/2005/8/layout/hProcess11"/>
    <dgm:cxn modelId="{4B03799F-FCA2-46C3-B8E5-61EC45588261}" type="presParOf" srcId="{A94E5689-87A5-42FF-99A5-1A0B1FEA50AD}" destId="{E142A54B-6440-4F7B-96B3-55F845C60C19}" srcOrd="2" destOrd="0" presId="urn:microsoft.com/office/officeart/2005/8/layout/hProcess11"/>
    <dgm:cxn modelId="{60CB80AA-8B88-4E35-826B-1690DD1844A5}" type="presParOf" srcId="{88084D30-9DB4-4C26-B06B-1AB0BD0032D1}" destId="{40417B75-7BC9-4734-92D0-2654657A9866}" srcOrd="1" destOrd="0" presId="urn:microsoft.com/office/officeart/2005/8/layout/hProcess11"/>
    <dgm:cxn modelId="{187FDD6A-CB1A-44E2-BDDC-8B5DDAA49DB8}" type="presParOf" srcId="{88084D30-9DB4-4C26-B06B-1AB0BD0032D1}" destId="{814EEA30-DEB1-4386-823B-307734770C4D}" srcOrd="2" destOrd="0" presId="urn:microsoft.com/office/officeart/2005/8/layout/hProcess11"/>
    <dgm:cxn modelId="{EF515334-5159-4D86-B62C-221DB8178A09}" type="presParOf" srcId="{814EEA30-DEB1-4386-823B-307734770C4D}" destId="{764506E6-9413-4823-959A-29F4A49109AC}" srcOrd="0" destOrd="0" presId="urn:microsoft.com/office/officeart/2005/8/layout/hProcess11"/>
    <dgm:cxn modelId="{C1FE3F52-94C1-4BC6-BBA2-DAAE9112D7C1}" type="presParOf" srcId="{814EEA30-DEB1-4386-823B-307734770C4D}" destId="{D83B7691-E5A2-4540-BC1B-CD2DC182DC53}" srcOrd="1" destOrd="0" presId="urn:microsoft.com/office/officeart/2005/8/layout/hProcess11"/>
    <dgm:cxn modelId="{FC44E49E-231B-41CC-A41A-F551F5C4BC9C}" type="presParOf" srcId="{814EEA30-DEB1-4386-823B-307734770C4D}" destId="{BC59C64A-EDDD-4329-8759-E26208C1400D}" srcOrd="2" destOrd="0" presId="urn:microsoft.com/office/officeart/2005/8/layout/hProcess11"/>
    <dgm:cxn modelId="{2D1B1DCD-CAF5-413D-ABE5-DFF38D14449A}" type="presParOf" srcId="{88084D30-9DB4-4C26-B06B-1AB0BD0032D1}" destId="{80067ABD-6C9A-4D94-BB8A-8A82A2C5CA80}" srcOrd="3" destOrd="0" presId="urn:microsoft.com/office/officeart/2005/8/layout/hProcess11"/>
    <dgm:cxn modelId="{39EE55ED-37A6-4120-8836-3DD6528550E9}" type="presParOf" srcId="{88084D30-9DB4-4C26-B06B-1AB0BD0032D1}" destId="{233ED15E-4075-40CF-B119-1548560314CC}" srcOrd="4" destOrd="0" presId="urn:microsoft.com/office/officeart/2005/8/layout/hProcess11"/>
    <dgm:cxn modelId="{9B18290C-DD5C-435A-92CB-8441361A5B7E}" type="presParOf" srcId="{233ED15E-4075-40CF-B119-1548560314CC}" destId="{FF77A46B-E20E-47A9-B32B-81E3808F6C22}" srcOrd="0" destOrd="0" presId="urn:microsoft.com/office/officeart/2005/8/layout/hProcess11"/>
    <dgm:cxn modelId="{94882F6B-1F63-497E-9C83-D2943106F2D0}" type="presParOf" srcId="{233ED15E-4075-40CF-B119-1548560314CC}" destId="{2BDDEF6A-4361-4FE9-8E01-7A90E322E3CC}" srcOrd="1" destOrd="0" presId="urn:microsoft.com/office/officeart/2005/8/layout/hProcess11"/>
    <dgm:cxn modelId="{3A3F03F9-2A47-44AE-AF72-2AAD76D8C4F2}" type="presParOf" srcId="{233ED15E-4075-40CF-B119-1548560314CC}" destId="{E7E06633-E705-4EBA-9EC2-0F422176C557}" srcOrd="2" destOrd="0" presId="urn:microsoft.com/office/officeart/2005/8/layout/hProcess11"/>
    <dgm:cxn modelId="{02C512EB-9DBB-4A5B-897D-248E9AE66868}" type="presParOf" srcId="{88084D30-9DB4-4C26-B06B-1AB0BD0032D1}" destId="{7DE46B90-2EA7-4D77-BCE0-0E997FD1BCF4}" srcOrd="5" destOrd="0" presId="urn:microsoft.com/office/officeart/2005/8/layout/hProcess11"/>
    <dgm:cxn modelId="{9DD8C027-2B46-4A9C-A7F7-8E98D4AF752D}" type="presParOf" srcId="{88084D30-9DB4-4C26-B06B-1AB0BD0032D1}" destId="{DEFC6E83-4E95-4879-BEE3-B39698B4868C}" srcOrd="6" destOrd="0" presId="urn:microsoft.com/office/officeart/2005/8/layout/hProcess11"/>
    <dgm:cxn modelId="{6DC82D4A-54DD-4CB4-9B0C-B67C8AE33213}" type="presParOf" srcId="{DEFC6E83-4E95-4879-BEE3-B39698B4868C}" destId="{7226BE0A-53DC-4B4D-BC43-3F78C03C4534}" srcOrd="0" destOrd="0" presId="urn:microsoft.com/office/officeart/2005/8/layout/hProcess11"/>
    <dgm:cxn modelId="{89F4C6CC-546B-41E5-BF63-2DF6D0E8D792}" type="presParOf" srcId="{DEFC6E83-4E95-4879-BEE3-B39698B4868C}" destId="{56A8DB7D-142E-4A0D-A7C2-29D4895BF956}" srcOrd="1" destOrd="0" presId="urn:microsoft.com/office/officeart/2005/8/layout/hProcess11"/>
    <dgm:cxn modelId="{CD646DC6-F002-45D6-B8EB-AC8346A8C156}" type="presParOf" srcId="{DEFC6E83-4E95-4879-BEE3-B39698B4868C}" destId="{C3E6AA1A-4717-4830-B641-CFDE678E7B69}" srcOrd="2" destOrd="0" presId="urn:microsoft.com/office/officeart/2005/8/layout/hProcess11"/>
    <dgm:cxn modelId="{34AE17A6-4D2D-41CC-9673-C09DDA975171}" type="presParOf" srcId="{88084D30-9DB4-4C26-B06B-1AB0BD0032D1}" destId="{254822D4-FB66-4510-8F35-C4A363282268}" srcOrd="7" destOrd="0" presId="urn:microsoft.com/office/officeart/2005/8/layout/hProcess11"/>
    <dgm:cxn modelId="{05AC7C74-565A-42E2-A51F-79BEE539FC68}" type="presParOf" srcId="{88084D30-9DB4-4C26-B06B-1AB0BD0032D1}" destId="{243A558B-935E-43C0-9673-08995F94F0A4}" srcOrd="8" destOrd="0" presId="urn:microsoft.com/office/officeart/2005/8/layout/hProcess11"/>
    <dgm:cxn modelId="{27EB3F6D-77F2-4FAA-B4A2-6E7F7F76C199}" type="presParOf" srcId="{243A558B-935E-43C0-9673-08995F94F0A4}" destId="{86ABB9FE-A1CD-463B-933B-2F9266E47EAC}" srcOrd="0" destOrd="0" presId="urn:microsoft.com/office/officeart/2005/8/layout/hProcess11"/>
    <dgm:cxn modelId="{752F1733-07A5-49C0-B6A2-FE3DD07FCAC5}" type="presParOf" srcId="{243A558B-935E-43C0-9673-08995F94F0A4}" destId="{74BEE5D7-32A8-41DD-BF2F-15675585DA00}" srcOrd="1" destOrd="0" presId="urn:microsoft.com/office/officeart/2005/8/layout/hProcess11"/>
    <dgm:cxn modelId="{9AF599C5-333E-43CA-B2AE-EBA2956860CC}" type="presParOf" srcId="{243A558B-935E-43C0-9673-08995F94F0A4}" destId="{D0A6DB1A-042E-458B-88C6-04D8DFEA71B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E3AC11-28C4-4BBA-9A85-D89040EEBD49}" type="doc">
      <dgm:prSet loTypeId="urn:microsoft.com/office/officeart/2005/8/layout/venn1" loCatId="relationship" qsTypeId="urn:microsoft.com/office/officeart/2005/8/quickstyle/simple1" qsCatId="simple" csTypeId="urn:microsoft.com/office/officeart/2005/8/colors/colorful5" csCatId="colorful" phldr="1"/>
      <dgm:spPr/>
    </dgm:pt>
    <dgm:pt modelId="{134855D0-25E1-423C-8DA2-22CAEDFA9B64}">
      <dgm:prSet phldrT="[Text]" custT="1"/>
      <dgm:spPr/>
      <dgm:t>
        <a:bodyPr/>
        <a:lstStyle/>
        <a:p>
          <a:r>
            <a:rPr lang="en-US" sz="1200">
              <a:latin typeface="Open sans" panose="020B0606030504020204" pitchFamily="34" charset="0"/>
              <a:ea typeface="Open sans" panose="020B0606030504020204" pitchFamily="34" charset="0"/>
              <a:cs typeface="Open sans" panose="020B0606030504020204" pitchFamily="34" charset="0"/>
            </a:rPr>
            <a:t>HR1</a:t>
          </a:r>
        </a:p>
      </dgm:t>
    </dgm:pt>
    <dgm:pt modelId="{E3255899-BAC6-4D48-BD29-C18444492100}" type="parTrans" cxnId="{E9DEB467-2FAF-412D-A801-1113E7D902DF}">
      <dgm:prSet/>
      <dgm:spPr/>
      <dgm:t>
        <a:bodyPr/>
        <a:lstStyle/>
        <a:p>
          <a:endParaRPr lang="en-US"/>
        </a:p>
      </dgm:t>
    </dgm:pt>
    <dgm:pt modelId="{889E701B-B5CF-4150-B0F9-CA5937E613F8}" type="sibTrans" cxnId="{E9DEB467-2FAF-412D-A801-1113E7D902DF}">
      <dgm:prSet/>
      <dgm:spPr/>
      <dgm:t>
        <a:bodyPr/>
        <a:lstStyle/>
        <a:p>
          <a:endParaRPr lang="en-US"/>
        </a:p>
      </dgm:t>
    </dgm:pt>
    <dgm:pt modelId="{32459CBA-D8A9-4FF3-80CA-AFDC0F375983}">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1115 Waiver</a:t>
          </a:r>
        </a:p>
      </dgm:t>
    </dgm:pt>
    <dgm:pt modelId="{6C832647-618B-45CB-9A92-8B97CC38FDEB}" type="parTrans" cxnId="{4720C8E8-9792-49FF-B212-E8424289CD39}">
      <dgm:prSet/>
      <dgm:spPr/>
      <dgm:t>
        <a:bodyPr/>
        <a:lstStyle/>
        <a:p>
          <a:endParaRPr lang="en-US"/>
        </a:p>
      </dgm:t>
    </dgm:pt>
    <dgm:pt modelId="{F22E14CF-1220-404C-AEDD-9ACC660CD90F}" type="sibTrans" cxnId="{4720C8E8-9792-49FF-B212-E8424289CD39}">
      <dgm:prSet/>
      <dgm:spPr/>
      <dgm:t>
        <a:bodyPr/>
        <a:lstStyle/>
        <a:p>
          <a:endParaRPr lang="en-US"/>
        </a:p>
      </dgm:t>
    </dgm:pt>
    <dgm:pt modelId="{6666D589-15A4-4993-9603-8F3767C3CBFE}">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Marketplace Integrity Rule</a:t>
          </a:r>
        </a:p>
      </dgm:t>
    </dgm:pt>
    <dgm:pt modelId="{9359F354-20DB-4C27-8780-4BAE3B1349F5}" type="parTrans" cxnId="{D64B1EBE-2B96-49F1-8FEC-79C7258B8A21}">
      <dgm:prSet/>
      <dgm:spPr/>
      <dgm:t>
        <a:bodyPr/>
        <a:lstStyle/>
        <a:p>
          <a:endParaRPr lang="en-US"/>
        </a:p>
      </dgm:t>
    </dgm:pt>
    <dgm:pt modelId="{DE1D70EB-2E2C-40AD-8AD2-397BF87C86B8}" type="sibTrans" cxnId="{D64B1EBE-2B96-49F1-8FEC-79C7258B8A21}">
      <dgm:prSet/>
      <dgm:spPr/>
      <dgm:t>
        <a:bodyPr/>
        <a:lstStyle/>
        <a:p>
          <a:endParaRPr lang="en-US"/>
        </a:p>
      </dgm:t>
    </dgm:pt>
    <dgm:pt modelId="{2BCBAE59-8DEF-4F23-9893-3F781C9AC79C}">
      <dgm:prSet phldrT="[Text]"/>
      <dgm:spPr/>
      <dgm:t>
        <a:bodyPr/>
        <a:lstStyle/>
        <a:p>
          <a:r>
            <a:rPr lang="en-US">
              <a:latin typeface="Open sans" panose="020B0606030504020204" pitchFamily="34" charset="0"/>
              <a:ea typeface="Open sans" panose="020B0606030504020204" pitchFamily="34" charset="0"/>
              <a:cs typeface="Open sans" panose="020B0606030504020204" pitchFamily="34" charset="0"/>
            </a:rPr>
            <a:t>Enhanced APTC Expiring</a:t>
          </a:r>
        </a:p>
      </dgm:t>
    </dgm:pt>
    <dgm:pt modelId="{D61862D6-5ADF-4B2C-928C-5EE2065E895E}" type="parTrans" cxnId="{4C710328-2ADC-4284-822B-CEE0446B4495}">
      <dgm:prSet/>
      <dgm:spPr/>
      <dgm:t>
        <a:bodyPr/>
        <a:lstStyle/>
        <a:p>
          <a:endParaRPr lang="en-US"/>
        </a:p>
      </dgm:t>
    </dgm:pt>
    <dgm:pt modelId="{C5E89FDC-E6FA-47C6-8925-08BC27E5F3A6}" type="sibTrans" cxnId="{4C710328-2ADC-4284-822B-CEE0446B4495}">
      <dgm:prSet/>
      <dgm:spPr/>
      <dgm:t>
        <a:bodyPr/>
        <a:lstStyle/>
        <a:p>
          <a:endParaRPr lang="en-US"/>
        </a:p>
      </dgm:t>
    </dgm:pt>
    <dgm:pt modelId="{608DA1CC-6129-42A7-9A68-0411D665783B}" type="pres">
      <dgm:prSet presAssocID="{EEE3AC11-28C4-4BBA-9A85-D89040EEBD49}" presName="compositeShape" presStyleCnt="0">
        <dgm:presLayoutVars>
          <dgm:chMax val="7"/>
          <dgm:dir/>
          <dgm:resizeHandles val="exact"/>
        </dgm:presLayoutVars>
      </dgm:prSet>
      <dgm:spPr/>
    </dgm:pt>
    <dgm:pt modelId="{F49C57F3-1117-43BA-A914-92518C1461E5}" type="pres">
      <dgm:prSet presAssocID="{134855D0-25E1-423C-8DA2-22CAEDFA9B64}" presName="circ1" presStyleLbl="vennNode1" presStyleIdx="0" presStyleCnt="4"/>
      <dgm:spPr/>
    </dgm:pt>
    <dgm:pt modelId="{310FE1E3-19A2-44BD-B6A0-999701A03E06}" type="pres">
      <dgm:prSet presAssocID="{134855D0-25E1-423C-8DA2-22CAEDFA9B64}" presName="circ1Tx" presStyleLbl="revTx" presStyleIdx="0" presStyleCnt="0">
        <dgm:presLayoutVars>
          <dgm:chMax val="0"/>
          <dgm:chPref val="0"/>
          <dgm:bulletEnabled val="1"/>
        </dgm:presLayoutVars>
      </dgm:prSet>
      <dgm:spPr/>
    </dgm:pt>
    <dgm:pt modelId="{77999569-2D9A-4236-B8FF-1AECA2540F5A}" type="pres">
      <dgm:prSet presAssocID="{6666D589-15A4-4993-9603-8F3767C3CBFE}" presName="circ2" presStyleLbl="vennNode1" presStyleIdx="1" presStyleCnt="4"/>
      <dgm:spPr/>
    </dgm:pt>
    <dgm:pt modelId="{30219BAA-8862-4968-A923-838D4FC67C38}" type="pres">
      <dgm:prSet presAssocID="{6666D589-15A4-4993-9603-8F3767C3CBFE}" presName="circ2Tx" presStyleLbl="revTx" presStyleIdx="0" presStyleCnt="0">
        <dgm:presLayoutVars>
          <dgm:chMax val="0"/>
          <dgm:chPref val="0"/>
          <dgm:bulletEnabled val="1"/>
        </dgm:presLayoutVars>
      </dgm:prSet>
      <dgm:spPr/>
    </dgm:pt>
    <dgm:pt modelId="{27DB349D-BA09-4F2B-93D7-95EE050D6A2B}" type="pres">
      <dgm:prSet presAssocID="{32459CBA-D8A9-4FF3-80CA-AFDC0F375983}" presName="circ3" presStyleLbl="vennNode1" presStyleIdx="2" presStyleCnt="4"/>
      <dgm:spPr/>
    </dgm:pt>
    <dgm:pt modelId="{EE3743C5-EDEF-496D-81F3-0D739AEBBB13}" type="pres">
      <dgm:prSet presAssocID="{32459CBA-D8A9-4FF3-80CA-AFDC0F375983}" presName="circ3Tx" presStyleLbl="revTx" presStyleIdx="0" presStyleCnt="0">
        <dgm:presLayoutVars>
          <dgm:chMax val="0"/>
          <dgm:chPref val="0"/>
          <dgm:bulletEnabled val="1"/>
        </dgm:presLayoutVars>
      </dgm:prSet>
      <dgm:spPr/>
    </dgm:pt>
    <dgm:pt modelId="{7860AB4E-BD99-49F1-8D78-A4F858A954AE}" type="pres">
      <dgm:prSet presAssocID="{2BCBAE59-8DEF-4F23-9893-3F781C9AC79C}" presName="circ4" presStyleLbl="vennNode1" presStyleIdx="3" presStyleCnt="4"/>
      <dgm:spPr/>
    </dgm:pt>
    <dgm:pt modelId="{6722817D-E4ED-426D-A883-05DB8D5DB558}" type="pres">
      <dgm:prSet presAssocID="{2BCBAE59-8DEF-4F23-9893-3F781C9AC79C}" presName="circ4Tx" presStyleLbl="revTx" presStyleIdx="0" presStyleCnt="0">
        <dgm:presLayoutVars>
          <dgm:chMax val="0"/>
          <dgm:chPref val="0"/>
          <dgm:bulletEnabled val="1"/>
        </dgm:presLayoutVars>
      </dgm:prSet>
      <dgm:spPr/>
    </dgm:pt>
  </dgm:ptLst>
  <dgm:cxnLst>
    <dgm:cxn modelId="{9CF4E20B-029C-486C-9464-C25EDC2092DB}" type="presOf" srcId="{2BCBAE59-8DEF-4F23-9893-3F781C9AC79C}" destId="{7860AB4E-BD99-49F1-8D78-A4F858A954AE}" srcOrd="0" destOrd="0" presId="urn:microsoft.com/office/officeart/2005/8/layout/venn1"/>
    <dgm:cxn modelId="{3B4FD026-F616-4E36-A27F-A234B39D2975}" type="presOf" srcId="{134855D0-25E1-423C-8DA2-22CAEDFA9B64}" destId="{310FE1E3-19A2-44BD-B6A0-999701A03E06}" srcOrd="1" destOrd="0" presId="urn:microsoft.com/office/officeart/2005/8/layout/venn1"/>
    <dgm:cxn modelId="{4C710328-2ADC-4284-822B-CEE0446B4495}" srcId="{EEE3AC11-28C4-4BBA-9A85-D89040EEBD49}" destId="{2BCBAE59-8DEF-4F23-9893-3F781C9AC79C}" srcOrd="3" destOrd="0" parTransId="{D61862D6-5ADF-4B2C-928C-5EE2065E895E}" sibTransId="{C5E89FDC-E6FA-47C6-8925-08BC27E5F3A6}"/>
    <dgm:cxn modelId="{7DC78D2E-9F43-4BF7-836B-17B697167537}" type="presOf" srcId="{EEE3AC11-28C4-4BBA-9A85-D89040EEBD49}" destId="{608DA1CC-6129-42A7-9A68-0411D665783B}" srcOrd="0" destOrd="0" presId="urn:microsoft.com/office/officeart/2005/8/layout/venn1"/>
    <dgm:cxn modelId="{5D3D9364-D596-40CF-95E4-66CB42E4B132}" type="presOf" srcId="{6666D589-15A4-4993-9603-8F3767C3CBFE}" destId="{77999569-2D9A-4236-B8FF-1AECA2540F5A}" srcOrd="0" destOrd="0" presId="urn:microsoft.com/office/officeart/2005/8/layout/venn1"/>
    <dgm:cxn modelId="{E9DEB467-2FAF-412D-A801-1113E7D902DF}" srcId="{EEE3AC11-28C4-4BBA-9A85-D89040EEBD49}" destId="{134855D0-25E1-423C-8DA2-22CAEDFA9B64}" srcOrd="0" destOrd="0" parTransId="{E3255899-BAC6-4D48-BD29-C18444492100}" sibTransId="{889E701B-B5CF-4150-B0F9-CA5937E613F8}"/>
    <dgm:cxn modelId="{113D6C6C-3E4D-407C-9482-A11A5010F9F9}" type="presOf" srcId="{2BCBAE59-8DEF-4F23-9893-3F781C9AC79C}" destId="{6722817D-E4ED-426D-A883-05DB8D5DB558}" srcOrd="1" destOrd="0" presId="urn:microsoft.com/office/officeart/2005/8/layout/venn1"/>
    <dgm:cxn modelId="{6727AC52-34F6-49A7-989D-4F85F557DC01}" type="presOf" srcId="{134855D0-25E1-423C-8DA2-22CAEDFA9B64}" destId="{F49C57F3-1117-43BA-A914-92518C1461E5}" srcOrd="0" destOrd="0" presId="urn:microsoft.com/office/officeart/2005/8/layout/venn1"/>
    <dgm:cxn modelId="{B6981C54-152E-4566-A560-DE2CFEEF64C6}" type="presOf" srcId="{6666D589-15A4-4993-9603-8F3767C3CBFE}" destId="{30219BAA-8862-4968-A923-838D4FC67C38}" srcOrd="1" destOrd="0" presId="urn:microsoft.com/office/officeart/2005/8/layout/venn1"/>
    <dgm:cxn modelId="{CFDAEE8E-232B-40CD-A840-E2F3E18D98F5}" type="presOf" srcId="{32459CBA-D8A9-4FF3-80CA-AFDC0F375983}" destId="{EE3743C5-EDEF-496D-81F3-0D739AEBBB13}" srcOrd="1" destOrd="0" presId="urn:microsoft.com/office/officeart/2005/8/layout/venn1"/>
    <dgm:cxn modelId="{D64B1EBE-2B96-49F1-8FEC-79C7258B8A21}" srcId="{EEE3AC11-28C4-4BBA-9A85-D89040EEBD49}" destId="{6666D589-15A4-4993-9603-8F3767C3CBFE}" srcOrd="1" destOrd="0" parTransId="{9359F354-20DB-4C27-8780-4BAE3B1349F5}" sibTransId="{DE1D70EB-2E2C-40AD-8AD2-397BF87C86B8}"/>
    <dgm:cxn modelId="{7CB248C4-B763-44FF-AEA0-02A64BFA8FA8}" type="presOf" srcId="{32459CBA-D8A9-4FF3-80CA-AFDC0F375983}" destId="{27DB349D-BA09-4F2B-93D7-95EE050D6A2B}" srcOrd="0" destOrd="0" presId="urn:microsoft.com/office/officeart/2005/8/layout/venn1"/>
    <dgm:cxn modelId="{4720C8E8-9792-49FF-B212-E8424289CD39}" srcId="{EEE3AC11-28C4-4BBA-9A85-D89040EEBD49}" destId="{32459CBA-D8A9-4FF3-80CA-AFDC0F375983}" srcOrd="2" destOrd="0" parTransId="{6C832647-618B-45CB-9A92-8B97CC38FDEB}" sibTransId="{F22E14CF-1220-404C-AEDD-9ACC660CD90F}"/>
    <dgm:cxn modelId="{69F77B12-CC77-4AE8-817D-F7D4B92C4CC8}" type="presParOf" srcId="{608DA1CC-6129-42A7-9A68-0411D665783B}" destId="{F49C57F3-1117-43BA-A914-92518C1461E5}" srcOrd="0" destOrd="0" presId="urn:microsoft.com/office/officeart/2005/8/layout/venn1"/>
    <dgm:cxn modelId="{4A1F2202-832E-47C5-B128-3DBC43916504}" type="presParOf" srcId="{608DA1CC-6129-42A7-9A68-0411D665783B}" destId="{310FE1E3-19A2-44BD-B6A0-999701A03E06}" srcOrd="1" destOrd="0" presId="urn:microsoft.com/office/officeart/2005/8/layout/venn1"/>
    <dgm:cxn modelId="{B18AEDBC-63E9-4330-9633-035D43DA77F2}" type="presParOf" srcId="{608DA1CC-6129-42A7-9A68-0411D665783B}" destId="{77999569-2D9A-4236-B8FF-1AECA2540F5A}" srcOrd="2" destOrd="0" presId="urn:microsoft.com/office/officeart/2005/8/layout/venn1"/>
    <dgm:cxn modelId="{8E971377-58AF-47F9-9904-61D1A23A475C}" type="presParOf" srcId="{608DA1CC-6129-42A7-9A68-0411D665783B}" destId="{30219BAA-8862-4968-A923-838D4FC67C38}" srcOrd="3" destOrd="0" presId="urn:microsoft.com/office/officeart/2005/8/layout/venn1"/>
    <dgm:cxn modelId="{8B24E90C-593A-4835-B4F0-EC29CB08F029}" type="presParOf" srcId="{608DA1CC-6129-42A7-9A68-0411D665783B}" destId="{27DB349D-BA09-4F2B-93D7-95EE050D6A2B}" srcOrd="4" destOrd="0" presId="urn:microsoft.com/office/officeart/2005/8/layout/venn1"/>
    <dgm:cxn modelId="{12DADE57-2801-40F2-B741-0AE7DDBF5480}" type="presParOf" srcId="{608DA1CC-6129-42A7-9A68-0411D665783B}" destId="{EE3743C5-EDEF-496D-81F3-0D739AEBBB13}" srcOrd="5" destOrd="0" presId="urn:microsoft.com/office/officeart/2005/8/layout/venn1"/>
    <dgm:cxn modelId="{CB627CB2-36E7-4B60-B13B-E2F80AA068C6}" type="presParOf" srcId="{608DA1CC-6129-42A7-9A68-0411D665783B}" destId="{7860AB4E-BD99-49F1-8D78-A4F858A954AE}" srcOrd="6" destOrd="0" presId="urn:microsoft.com/office/officeart/2005/8/layout/venn1"/>
    <dgm:cxn modelId="{2945A19B-3AC9-4145-89CB-FF400C9B9359}" type="presParOf" srcId="{608DA1CC-6129-42A7-9A68-0411D665783B}" destId="{6722817D-E4ED-426D-A883-05DB8D5DB558}"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C82A0E-6097-4BB2-967A-DEEAF5C017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5EC5ECB-1264-4486-B873-3FDBE4018937}">
      <dgm:prSet/>
      <dgm:spPr/>
      <dgm:t>
        <a:bodyPr/>
        <a:lstStyle/>
        <a:p>
          <a:r>
            <a:rPr lang="en-US"/>
            <a:t>Navigators </a:t>
          </a:r>
          <a:r>
            <a:rPr lang="en-US" b="1"/>
            <a:t>employed through end of August</a:t>
          </a:r>
          <a:endParaRPr lang="en-US"/>
        </a:p>
      </dgm:t>
    </dgm:pt>
    <dgm:pt modelId="{4B778B10-B346-49D3-999F-C6098D852398}" type="parTrans" cxnId="{C092AE17-92F8-4DC8-95B2-9720ED4D968E}">
      <dgm:prSet/>
      <dgm:spPr/>
      <dgm:t>
        <a:bodyPr/>
        <a:lstStyle/>
        <a:p>
          <a:endParaRPr lang="en-US"/>
        </a:p>
      </dgm:t>
    </dgm:pt>
    <dgm:pt modelId="{D0CBE4AB-9EEC-4B02-88D2-501FA0F69FF1}" type="sibTrans" cxnId="{C092AE17-92F8-4DC8-95B2-9720ED4D968E}">
      <dgm:prSet/>
      <dgm:spPr/>
      <dgm:t>
        <a:bodyPr/>
        <a:lstStyle/>
        <a:p>
          <a:endParaRPr lang="en-US"/>
        </a:p>
      </dgm:t>
    </dgm:pt>
    <dgm:pt modelId="{6CA9D185-030D-43AF-9CEB-6AE2442C79CE}">
      <dgm:prSet/>
      <dgm:spPr/>
      <dgm:t>
        <a:bodyPr/>
        <a:lstStyle/>
        <a:p>
          <a:r>
            <a:rPr lang="en-US" b="1"/>
            <a:t>Starting September 1</a:t>
          </a:r>
          <a:r>
            <a:rPr lang="en-US" b="1" baseline="30000"/>
            <a:t>st</a:t>
          </a:r>
          <a:r>
            <a:rPr lang="en-US" b="1"/>
            <a:t>, only phone and virtual assistance</a:t>
          </a:r>
          <a:r>
            <a:rPr lang="en-US"/>
            <a:t> available through MPCA’s website (appointments) and the help-line (real time enrollment assistance)</a:t>
          </a:r>
        </a:p>
      </dgm:t>
    </dgm:pt>
    <dgm:pt modelId="{C220EF44-9AF8-4F47-B7C2-A6877056DDD4}" type="parTrans" cxnId="{4ECEC238-B93B-4D57-899F-8749AC72AC71}">
      <dgm:prSet/>
      <dgm:spPr/>
      <dgm:t>
        <a:bodyPr/>
        <a:lstStyle/>
        <a:p>
          <a:endParaRPr lang="en-US"/>
        </a:p>
      </dgm:t>
    </dgm:pt>
    <dgm:pt modelId="{54EA89A1-18B8-4227-88ED-2D5E43CEA828}" type="sibTrans" cxnId="{4ECEC238-B93B-4D57-899F-8749AC72AC71}">
      <dgm:prSet/>
      <dgm:spPr/>
      <dgm:t>
        <a:bodyPr/>
        <a:lstStyle/>
        <a:p>
          <a:endParaRPr lang="en-US"/>
        </a:p>
      </dgm:t>
    </dgm:pt>
    <dgm:pt modelId="{FEA6C512-D5DC-4FE9-A1C0-9DD5F5D72CD8}">
      <dgm:prSet/>
      <dgm:spPr/>
      <dgm:t>
        <a:bodyPr/>
        <a:lstStyle/>
        <a:p>
          <a:r>
            <a:rPr lang="en-US" b="1"/>
            <a:t>Cover Montana no longer has the capacity to help with Montanan Medicaid</a:t>
          </a:r>
          <a:r>
            <a:rPr lang="en-US"/>
            <a:t> applications or case troubleshooting (limited capacity for complex case assistance)</a:t>
          </a:r>
        </a:p>
      </dgm:t>
    </dgm:pt>
    <dgm:pt modelId="{7A7664A7-9576-4286-8D72-3C09B6FCA170}" type="parTrans" cxnId="{35BFBBFD-2DAF-485F-84D3-A6E46A5C7D37}">
      <dgm:prSet/>
      <dgm:spPr/>
      <dgm:t>
        <a:bodyPr/>
        <a:lstStyle/>
        <a:p>
          <a:endParaRPr lang="en-US"/>
        </a:p>
      </dgm:t>
    </dgm:pt>
    <dgm:pt modelId="{86FBCF4C-72D9-4FDE-B41C-85AC33997B74}" type="sibTrans" cxnId="{35BFBBFD-2DAF-485F-84D3-A6E46A5C7D37}">
      <dgm:prSet/>
      <dgm:spPr/>
      <dgm:t>
        <a:bodyPr/>
        <a:lstStyle/>
        <a:p>
          <a:endParaRPr lang="en-US"/>
        </a:p>
      </dgm:t>
    </dgm:pt>
    <dgm:pt modelId="{F7B8A7EA-D0F0-4AD8-A2FA-7FA66970F9EA}" type="pres">
      <dgm:prSet presAssocID="{C3C82A0E-6097-4BB2-967A-DEEAF5C017B1}" presName="root" presStyleCnt="0">
        <dgm:presLayoutVars>
          <dgm:dir/>
          <dgm:resizeHandles val="exact"/>
        </dgm:presLayoutVars>
      </dgm:prSet>
      <dgm:spPr/>
    </dgm:pt>
    <dgm:pt modelId="{FABA4914-5F23-474D-AD78-A43B0B657B58}" type="pres">
      <dgm:prSet presAssocID="{85EC5ECB-1264-4486-B873-3FDBE4018937}" presName="compNode" presStyleCnt="0"/>
      <dgm:spPr/>
    </dgm:pt>
    <dgm:pt modelId="{99AAA0F5-677A-4A17-9422-33ACDC2685BE}" type="pres">
      <dgm:prSet presAssocID="{85EC5ECB-1264-4486-B873-3FDBE4018937}" presName="bgRect" presStyleLbl="bgShp" presStyleIdx="0" presStyleCnt="3"/>
      <dgm:spPr/>
    </dgm:pt>
    <dgm:pt modelId="{86CB9769-02E7-46CA-9148-0715E990F9DF}" type="pres">
      <dgm:prSet presAssocID="{85EC5ECB-1264-4486-B873-3FDBE40189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uise Ship"/>
        </a:ext>
      </dgm:extLst>
    </dgm:pt>
    <dgm:pt modelId="{C7EA624B-216B-47FA-9DBB-8F00C6954BA0}" type="pres">
      <dgm:prSet presAssocID="{85EC5ECB-1264-4486-B873-3FDBE4018937}" presName="spaceRect" presStyleCnt="0"/>
      <dgm:spPr/>
    </dgm:pt>
    <dgm:pt modelId="{477663A7-6039-42E9-8353-DA2D8F2EBA34}" type="pres">
      <dgm:prSet presAssocID="{85EC5ECB-1264-4486-B873-3FDBE4018937}" presName="parTx" presStyleLbl="revTx" presStyleIdx="0" presStyleCnt="3">
        <dgm:presLayoutVars>
          <dgm:chMax val="0"/>
          <dgm:chPref val="0"/>
        </dgm:presLayoutVars>
      </dgm:prSet>
      <dgm:spPr/>
    </dgm:pt>
    <dgm:pt modelId="{986315EE-E611-4A4E-89F6-37D2437873B0}" type="pres">
      <dgm:prSet presAssocID="{D0CBE4AB-9EEC-4B02-88D2-501FA0F69FF1}" presName="sibTrans" presStyleCnt="0"/>
      <dgm:spPr/>
    </dgm:pt>
    <dgm:pt modelId="{8DC7E248-01A4-40F8-9B8C-8CE86894904F}" type="pres">
      <dgm:prSet presAssocID="{6CA9D185-030D-43AF-9CEB-6AE2442C79CE}" presName="compNode" presStyleCnt="0"/>
      <dgm:spPr/>
    </dgm:pt>
    <dgm:pt modelId="{09BC0828-8010-4AA6-B9B0-D1266BA14383}" type="pres">
      <dgm:prSet presAssocID="{6CA9D185-030D-43AF-9CEB-6AE2442C79CE}" presName="bgRect" presStyleLbl="bgShp" presStyleIdx="1" presStyleCnt="3"/>
      <dgm:spPr/>
    </dgm:pt>
    <dgm:pt modelId="{CBF6E1AB-8DDC-4AF5-8EB2-F70F2DC57BC6}" type="pres">
      <dgm:prSet presAssocID="{6CA9D185-030D-43AF-9CEB-6AE2442C79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CDB7A769-F80C-4D4E-A8AD-1A808AD89367}" type="pres">
      <dgm:prSet presAssocID="{6CA9D185-030D-43AF-9CEB-6AE2442C79CE}" presName="spaceRect" presStyleCnt="0"/>
      <dgm:spPr/>
    </dgm:pt>
    <dgm:pt modelId="{352BA430-DA87-4BAD-B8FE-9AC384555013}" type="pres">
      <dgm:prSet presAssocID="{6CA9D185-030D-43AF-9CEB-6AE2442C79CE}" presName="parTx" presStyleLbl="revTx" presStyleIdx="1" presStyleCnt="3">
        <dgm:presLayoutVars>
          <dgm:chMax val="0"/>
          <dgm:chPref val="0"/>
        </dgm:presLayoutVars>
      </dgm:prSet>
      <dgm:spPr/>
    </dgm:pt>
    <dgm:pt modelId="{4438FB35-B6E7-4558-A8EE-342A4B8B89A3}" type="pres">
      <dgm:prSet presAssocID="{54EA89A1-18B8-4227-88ED-2D5E43CEA828}" presName="sibTrans" presStyleCnt="0"/>
      <dgm:spPr/>
    </dgm:pt>
    <dgm:pt modelId="{37DF486F-DE9F-4A0C-BC87-EF9F4F27E268}" type="pres">
      <dgm:prSet presAssocID="{FEA6C512-D5DC-4FE9-A1C0-9DD5F5D72CD8}" presName="compNode" presStyleCnt="0"/>
      <dgm:spPr/>
    </dgm:pt>
    <dgm:pt modelId="{8E1F4070-3E7C-4661-9597-3724ED1A4442}" type="pres">
      <dgm:prSet presAssocID="{FEA6C512-D5DC-4FE9-A1C0-9DD5F5D72CD8}" presName="bgRect" presStyleLbl="bgShp" presStyleIdx="2" presStyleCnt="3"/>
      <dgm:spPr/>
    </dgm:pt>
    <dgm:pt modelId="{0B49E189-1F4B-4F39-9F5F-1C4A3F271920}" type="pres">
      <dgm:prSet presAssocID="{FEA6C512-D5DC-4FE9-A1C0-9DD5F5D72C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F22E3B74-CE3F-4046-9773-9877D53985E8}" type="pres">
      <dgm:prSet presAssocID="{FEA6C512-D5DC-4FE9-A1C0-9DD5F5D72CD8}" presName="spaceRect" presStyleCnt="0"/>
      <dgm:spPr/>
    </dgm:pt>
    <dgm:pt modelId="{6D4313F0-1ED9-4224-8C4B-86323A16ED3A}" type="pres">
      <dgm:prSet presAssocID="{FEA6C512-D5DC-4FE9-A1C0-9DD5F5D72CD8}" presName="parTx" presStyleLbl="revTx" presStyleIdx="2" presStyleCnt="3">
        <dgm:presLayoutVars>
          <dgm:chMax val="0"/>
          <dgm:chPref val="0"/>
        </dgm:presLayoutVars>
      </dgm:prSet>
      <dgm:spPr/>
    </dgm:pt>
  </dgm:ptLst>
  <dgm:cxnLst>
    <dgm:cxn modelId="{EB184712-DAEC-46D7-8D1D-EFFA6CF12C49}" type="presOf" srcId="{6CA9D185-030D-43AF-9CEB-6AE2442C79CE}" destId="{352BA430-DA87-4BAD-B8FE-9AC384555013}" srcOrd="0" destOrd="0" presId="urn:microsoft.com/office/officeart/2018/2/layout/IconVerticalSolidList"/>
    <dgm:cxn modelId="{C092AE17-92F8-4DC8-95B2-9720ED4D968E}" srcId="{C3C82A0E-6097-4BB2-967A-DEEAF5C017B1}" destId="{85EC5ECB-1264-4486-B873-3FDBE4018937}" srcOrd="0" destOrd="0" parTransId="{4B778B10-B346-49D3-999F-C6098D852398}" sibTransId="{D0CBE4AB-9EEC-4B02-88D2-501FA0F69FF1}"/>
    <dgm:cxn modelId="{4ECEC238-B93B-4D57-899F-8749AC72AC71}" srcId="{C3C82A0E-6097-4BB2-967A-DEEAF5C017B1}" destId="{6CA9D185-030D-43AF-9CEB-6AE2442C79CE}" srcOrd="1" destOrd="0" parTransId="{C220EF44-9AF8-4F47-B7C2-A6877056DDD4}" sibTransId="{54EA89A1-18B8-4227-88ED-2D5E43CEA828}"/>
    <dgm:cxn modelId="{1601FC5F-B108-4370-9ECD-E87DBFA48E35}" type="presOf" srcId="{C3C82A0E-6097-4BB2-967A-DEEAF5C017B1}" destId="{F7B8A7EA-D0F0-4AD8-A2FA-7FA66970F9EA}" srcOrd="0" destOrd="0" presId="urn:microsoft.com/office/officeart/2018/2/layout/IconVerticalSolidList"/>
    <dgm:cxn modelId="{CB02A1B8-4A67-4F4E-A3BF-E288BA8F1041}" type="presOf" srcId="{FEA6C512-D5DC-4FE9-A1C0-9DD5F5D72CD8}" destId="{6D4313F0-1ED9-4224-8C4B-86323A16ED3A}" srcOrd="0" destOrd="0" presId="urn:microsoft.com/office/officeart/2018/2/layout/IconVerticalSolidList"/>
    <dgm:cxn modelId="{58A3B7E2-D082-4812-92B0-0DB49D56B4E7}" type="presOf" srcId="{85EC5ECB-1264-4486-B873-3FDBE4018937}" destId="{477663A7-6039-42E9-8353-DA2D8F2EBA34}" srcOrd="0" destOrd="0" presId="urn:microsoft.com/office/officeart/2018/2/layout/IconVerticalSolidList"/>
    <dgm:cxn modelId="{35BFBBFD-2DAF-485F-84D3-A6E46A5C7D37}" srcId="{C3C82A0E-6097-4BB2-967A-DEEAF5C017B1}" destId="{FEA6C512-D5DC-4FE9-A1C0-9DD5F5D72CD8}" srcOrd="2" destOrd="0" parTransId="{7A7664A7-9576-4286-8D72-3C09B6FCA170}" sibTransId="{86FBCF4C-72D9-4FDE-B41C-85AC33997B74}"/>
    <dgm:cxn modelId="{1F137CCD-511D-4301-9A97-F0E62C0BF1D4}" type="presParOf" srcId="{F7B8A7EA-D0F0-4AD8-A2FA-7FA66970F9EA}" destId="{FABA4914-5F23-474D-AD78-A43B0B657B58}" srcOrd="0" destOrd="0" presId="urn:microsoft.com/office/officeart/2018/2/layout/IconVerticalSolidList"/>
    <dgm:cxn modelId="{F060E9D6-B669-40FF-B6E2-EE2B37650DAF}" type="presParOf" srcId="{FABA4914-5F23-474D-AD78-A43B0B657B58}" destId="{99AAA0F5-677A-4A17-9422-33ACDC2685BE}" srcOrd="0" destOrd="0" presId="urn:microsoft.com/office/officeart/2018/2/layout/IconVerticalSolidList"/>
    <dgm:cxn modelId="{F26CFB78-23BE-4870-8CC2-83F281AADCBB}" type="presParOf" srcId="{FABA4914-5F23-474D-AD78-A43B0B657B58}" destId="{86CB9769-02E7-46CA-9148-0715E990F9DF}" srcOrd="1" destOrd="0" presId="urn:microsoft.com/office/officeart/2018/2/layout/IconVerticalSolidList"/>
    <dgm:cxn modelId="{9731AF50-40CF-4E3B-ABEF-93344595C02E}" type="presParOf" srcId="{FABA4914-5F23-474D-AD78-A43B0B657B58}" destId="{C7EA624B-216B-47FA-9DBB-8F00C6954BA0}" srcOrd="2" destOrd="0" presId="urn:microsoft.com/office/officeart/2018/2/layout/IconVerticalSolidList"/>
    <dgm:cxn modelId="{85E3FAF8-2FCD-44FA-B07A-7F4314A1140C}" type="presParOf" srcId="{FABA4914-5F23-474D-AD78-A43B0B657B58}" destId="{477663A7-6039-42E9-8353-DA2D8F2EBA34}" srcOrd="3" destOrd="0" presId="urn:microsoft.com/office/officeart/2018/2/layout/IconVerticalSolidList"/>
    <dgm:cxn modelId="{9069F5FA-EDDA-44F4-81FC-AB6267A66217}" type="presParOf" srcId="{F7B8A7EA-D0F0-4AD8-A2FA-7FA66970F9EA}" destId="{986315EE-E611-4A4E-89F6-37D2437873B0}" srcOrd="1" destOrd="0" presId="urn:microsoft.com/office/officeart/2018/2/layout/IconVerticalSolidList"/>
    <dgm:cxn modelId="{A11155AF-029B-4B83-918C-8B57D5826AF3}" type="presParOf" srcId="{F7B8A7EA-D0F0-4AD8-A2FA-7FA66970F9EA}" destId="{8DC7E248-01A4-40F8-9B8C-8CE86894904F}" srcOrd="2" destOrd="0" presId="urn:microsoft.com/office/officeart/2018/2/layout/IconVerticalSolidList"/>
    <dgm:cxn modelId="{A9AB728E-D96F-480D-BDFC-63B20C8731DC}" type="presParOf" srcId="{8DC7E248-01A4-40F8-9B8C-8CE86894904F}" destId="{09BC0828-8010-4AA6-B9B0-D1266BA14383}" srcOrd="0" destOrd="0" presId="urn:microsoft.com/office/officeart/2018/2/layout/IconVerticalSolidList"/>
    <dgm:cxn modelId="{3058C21B-D9F1-4E25-B9E4-82DAFBEF4C0F}" type="presParOf" srcId="{8DC7E248-01A4-40F8-9B8C-8CE86894904F}" destId="{CBF6E1AB-8DDC-4AF5-8EB2-F70F2DC57BC6}" srcOrd="1" destOrd="0" presId="urn:microsoft.com/office/officeart/2018/2/layout/IconVerticalSolidList"/>
    <dgm:cxn modelId="{6AA19160-C1F8-41A0-9F55-79080E47EB16}" type="presParOf" srcId="{8DC7E248-01A4-40F8-9B8C-8CE86894904F}" destId="{CDB7A769-F80C-4D4E-A8AD-1A808AD89367}" srcOrd="2" destOrd="0" presId="urn:microsoft.com/office/officeart/2018/2/layout/IconVerticalSolidList"/>
    <dgm:cxn modelId="{CA2462DF-55FF-493A-A11E-75CFE73B284E}" type="presParOf" srcId="{8DC7E248-01A4-40F8-9B8C-8CE86894904F}" destId="{352BA430-DA87-4BAD-B8FE-9AC384555013}" srcOrd="3" destOrd="0" presId="urn:microsoft.com/office/officeart/2018/2/layout/IconVerticalSolidList"/>
    <dgm:cxn modelId="{D8A59F38-520D-4E25-9ADA-5529AE61B2D8}" type="presParOf" srcId="{F7B8A7EA-D0F0-4AD8-A2FA-7FA66970F9EA}" destId="{4438FB35-B6E7-4558-A8EE-342A4B8B89A3}" srcOrd="3" destOrd="0" presId="urn:microsoft.com/office/officeart/2018/2/layout/IconVerticalSolidList"/>
    <dgm:cxn modelId="{D9AA020E-1A9C-4BDE-A324-42AE2D13EF06}" type="presParOf" srcId="{F7B8A7EA-D0F0-4AD8-A2FA-7FA66970F9EA}" destId="{37DF486F-DE9F-4A0C-BC87-EF9F4F27E268}" srcOrd="4" destOrd="0" presId="urn:microsoft.com/office/officeart/2018/2/layout/IconVerticalSolidList"/>
    <dgm:cxn modelId="{80612CA5-E832-4FDD-9201-953DBA71CF95}" type="presParOf" srcId="{37DF486F-DE9F-4A0C-BC87-EF9F4F27E268}" destId="{8E1F4070-3E7C-4661-9597-3724ED1A4442}" srcOrd="0" destOrd="0" presId="urn:microsoft.com/office/officeart/2018/2/layout/IconVerticalSolidList"/>
    <dgm:cxn modelId="{5E56B0FD-C2A1-4FCE-9DD5-735B4143994C}" type="presParOf" srcId="{37DF486F-DE9F-4A0C-BC87-EF9F4F27E268}" destId="{0B49E189-1F4B-4F39-9F5F-1C4A3F271920}" srcOrd="1" destOrd="0" presId="urn:microsoft.com/office/officeart/2018/2/layout/IconVerticalSolidList"/>
    <dgm:cxn modelId="{EB7032F5-9617-4344-8B35-AEAAFA38EE8B}" type="presParOf" srcId="{37DF486F-DE9F-4A0C-BC87-EF9F4F27E268}" destId="{F22E3B74-CE3F-4046-9773-9877D53985E8}" srcOrd="2" destOrd="0" presId="urn:microsoft.com/office/officeart/2018/2/layout/IconVerticalSolidList"/>
    <dgm:cxn modelId="{DDB5FD20-13C6-4DCE-A4E6-48FEE32DDEB3}" type="presParOf" srcId="{37DF486F-DE9F-4A0C-BC87-EF9F4F27E268}" destId="{6D4313F0-1ED9-4224-8C4B-86323A16ED3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31C636-942F-4952-AAD8-D51E48A891B2}"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845CB113-215B-49FF-8A69-176FEF580874}">
      <dgm:prSet/>
      <dgm:spPr/>
      <dgm:t>
        <a:bodyPr/>
        <a:lstStyle/>
        <a:p>
          <a:r>
            <a:rPr lang="en-US"/>
            <a:t>Marketplace enrollment (but we’ll be limited)</a:t>
          </a:r>
        </a:p>
      </dgm:t>
    </dgm:pt>
    <dgm:pt modelId="{ACEBD791-7A0D-46E4-8525-6DA8B3D237F1}" type="parTrans" cxnId="{8B3B2536-0D20-4D36-BABD-16C2BBBF9B53}">
      <dgm:prSet/>
      <dgm:spPr/>
      <dgm:t>
        <a:bodyPr/>
        <a:lstStyle/>
        <a:p>
          <a:endParaRPr lang="en-US"/>
        </a:p>
      </dgm:t>
    </dgm:pt>
    <dgm:pt modelId="{4E8C8C75-E46D-4BF8-B5AA-45639B7E715A}" type="sibTrans" cxnId="{8B3B2536-0D20-4D36-BABD-16C2BBBF9B53}">
      <dgm:prSet/>
      <dgm:spPr/>
      <dgm:t>
        <a:bodyPr/>
        <a:lstStyle/>
        <a:p>
          <a:endParaRPr lang="en-US"/>
        </a:p>
      </dgm:t>
    </dgm:pt>
    <dgm:pt modelId="{73587961-4897-4C46-951B-7545CD945498}">
      <dgm:prSet/>
      <dgm:spPr/>
      <dgm:t>
        <a:bodyPr/>
        <a:lstStyle/>
        <a:p>
          <a:r>
            <a:rPr lang="en-US"/>
            <a:t>Track changes to outreach and enrollment</a:t>
          </a:r>
        </a:p>
      </dgm:t>
    </dgm:pt>
    <dgm:pt modelId="{563D3668-7CF9-4F43-917D-13C7892E2955}" type="parTrans" cxnId="{A3A39A9D-F828-49B1-A72A-EFF017696F6E}">
      <dgm:prSet/>
      <dgm:spPr/>
      <dgm:t>
        <a:bodyPr/>
        <a:lstStyle/>
        <a:p>
          <a:endParaRPr lang="en-US"/>
        </a:p>
      </dgm:t>
    </dgm:pt>
    <dgm:pt modelId="{95D31253-BB42-4205-BE6F-139F246FD97E}" type="sibTrans" cxnId="{A3A39A9D-F828-49B1-A72A-EFF017696F6E}">
      <dgm:prSet/>
      <dgm:spPr/>
      <dgm:t>
        <a:bodyPr/>
        <a:lstStyle/>
        <a:p>
          <a:endParaRPr lang="en-US"/>
        </a:p>
      </dgm:t>
    </dgm:pt>
    <dgm:pt modelId="{EFF2E2DB-E72A-47DF-AD2B-55F00B297064}">
      <dgm:prSet/>
      <dgm:spPr/>
      <dgm:t>
        <a:bodyPr/>
        <a:lstStyle/>
        <a:p>
          <a:r>
            <a:rPr lang="en-US"/>
            <a:t>Provide monthly Cover Montana webinars and the Cover Montana Virtual Summit</a:t>
          </a:r>
        </a:p>
      </dgm:t>
    </dgm:pt>
    <dgm:pt modelId="{28872170-D526-4A7D-B190-58293ADD7EA9}" type="parTrans" cxnId="{FE605DE2-910F-4B62-B848-60F58806682D}">
      <dgm:prSet/>
      <dgm:spPr/>
      <dgm:t>
        <a:bodyPr/>
        <a:lstStyle/>
        <a:p>
          <a:endParaRPr lang="en-US"/>
        </a:p>
      </dgm:t>
    </dgm:pt>
    <dgm:pt modelId="{1E5D2A70-5AEA-4208-84B5-47AC061B7C63}" type="sibTrans" cxnId="{FE605DE2-910F-4B62-B848-60F58806682D}">
      <dgm:prSet/>
      <dgm:spPr/>
      <dgm:t>
        <a:bodyPr/>
        <a:lstStyle/>
        <a:p>
          <a:endParaRPr lang="en-US"/>
        </a:p>
      </dgm:t>
    </dgm:pt>
    <dgm:pt modelId="{B62FF37F-F4BB-4574-8732-CA2CDB8D3250}">
      <dgm:prSet/>
      <dgm:spPr/>
      <dgm:t>
        <a:bodyPr/>
        <a:lstStyle/>
        <a:p>
          <a:r>
            <a:rPr lang="en-US"/>
            <a:t>Training and technical assistance to our partners who are screening, referring, and providing enrollment assistance (for Medicaid and the Marketplace)</a:t>
          </a:r>
        </a:p>
      </dgm:t>
    </dgm:pt>
    <dgm:pt modelId="{2CC74064-B08E-47E2-B82C-ABE6435CEBD3}" type="parTrans" cxnId="{4459F66B-E678-41CB-AF07-447EAC80B8B3}">
      <dgm:prSet/>
      <dgm:spPr/>
      <dgm:t>
        <a:bodyPr/>
        <a:lstStyle/>
        <a:p>
          <a:endParaRPr lang="en-US"/>
        </a:p>
      </dgm:t>
    </dgm:pt>
    <dgm:pt modelId="{6B6CBA3E-4B58-4B5B-8FB8-F4325E2F4822}" type="sibTrans" cxnId="{4459F66B-E678-41CB-AF07-447EAC80B8B3}">
      <dgm:prSet/>
      <dgm:spPr/>
      <dgm:t>
        <a:bodyPr/>
        <a:lstStyle/>
        <a:p>
          <a:endParaRPr lang="en-US"/>
        </a:p>
      </dgm:t>
    </dgm:pt>
    <dgm:pt modelId="{CA5D9C67-FD39-423C-BC1F-B76F16B1ECAD}">
      <dgm:prSet/>
      <dgm:spPr/>
      <dgm:t>
        <a:bodyPr/>
        <a:lstStyle/>
        <a:p>
          <a:r>
            <a:rPr lang="en-US"/>
            <a:t>Limited media capacity to share public information about changes to outreach and enrollment</a:t>
          </a:r>
        </a:p>
      </dgm:t>
    </dgm:pt>
    <dgm:pt modelId="{6D2D057A-F54E-4AE7-943A-948BF0F6B60E}" type="parTrans" cxnId="{EF16E0D3-B0D4-43A2-B348-199CAC11BA43}">
      <dgm:prSet/>
      <dgm:spPr/>
      <dgm:t>
        <a:bodyPr/>
        <a:lstStyle/>
        <a:p>
          <a:endParaRPr lang="en-US"/>
        </a:p>
      </dgm:t>
    </dgm:pt>
    <dgm:pt modelId="{BAA857B4-4A31-43B7-8FE3-BE96711A6907}" type="sibTrans" cxnId="{EF16E0D3-B0D4-43A2-B348-199CAC11BA43}">
      <dgm:prSet/>
      <dgm:spPr/>
      <dgm:t>
        <a:bodyPr/>
        <a:lstStyle/>
        <a:p>
          <a:endParaRPr lang="en-US"/>
        </a:p>
      </dgm:t>
    </dgm:pt>
    <dgm:pt modelId="{FDE9378D-98F0-4D32-A392-0C807BD351CC}" type="pres">
      <dgm:prSet presAssocID="{B131C636-942F-4952-AAD8-D51E48A891B2}" presName="root" presStyleCnt="0">
        <dgm:presLayoutVars>
          <dgm:dir/>
          <dgm:resizeHandles val="exact"/>
        </dgm:presLayoutVars>
      </dgm:prSet>
      <dgm:spPr/>
    </dgm:pt>
    <dgm:pt modelId="{40B172A3-408C-4849-AF31-DD92A58C7B14}" type="pres">
      <dgm:prSet presAssocID="{845CB113-215B-49FF-8A69-176FEF580874}" presName="compNode" presStyleCnt="0"/>
      <dgm:spPr/>
    </dgm:pt>
    <dgm:pt modelId="{9DD1C507-B260-4FF0-817E-F8C1A5233AF6}" type="pres">
      <dgm:prSet presAssocID="{845CB113-215B-49FF-8A69-176FEF580874}" presName="bgRect" presStyleLbl="bgShp" presStyleIdx="0" presStyleCnt="5"/>
      <dgm:spPr/>
    </dgm:pt>
    <dgm:pt modelId="{D3FFF2C6-F47E-4417-8B62-575F2548AE05}" type="pres">
      <dgm:prSet presAssocID="{845CB113-215B-49FF-8A69-176FEF5808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04A800C-F431-4B1D-B834-4464A25EFEEE}" type="pres">
      <dgm:prSet presAssocID="{845CB113-215B-49FF-8A69-176FEF580874}" presName="spaceRect" presStyleCnt="0"/>
      <dgm:spPr/>
    </dgm:pt>
    <dgm:pt modelId="{A5CECD62-3C3E-4C8D-8EB3-2AA125E24F3E}" type="pres">
      <dgm:prSet presAssocID="{845CB113-215B-49FF-8A69-176FEF580874}" presName="parTx" presStyleLbl="revTx" presStyleIdx="0" presStyleCnt="5">
        <dgm:presLayoutVars>
          <dgm:chMax val="0"/>
          <dgm:chPref val="0"/>
        </dgm:presLayoutVars>
      </dgm:prSet>
      <dgm:spPr/>
    </dgm:pt>
    <dgm:pt modelId="{B2B9EC02-4134-4359-A4B0-0FB958BD767B}" type="pres">
      <dgm:prSet presAssocID="{4E8C8C75-E46D-4BF8-B5AA-45639B7E715A}" presName="sibTrans" presStyleCnt="0"/>
      <dgm:spPr/>
    </dgm:pt>
    <dgm:pt modelId="{D445D5C8-C611-4F0B-BF23-3A0A16041452}" type="pres">
      <dgm:prSet presAssocID="{73587961-4897-4C46-951B-7545CD945498}" presName="compNode" presStyleCnt="0"/>
      <dgm:spPr/>
    </dgm:pt>
    <dgm:pt modelId="{B8742FA0-22A5-431E-A9FC-98BE25D18B11}" type="pres">
      <dgm:prSet presAssocID="{73587961-4897-4C46-951B-7545CD945498}" presName="bgRect" presStyleLbl="bgShp" presStyleIdx="1" presStyleCnt="5"/>
      <dgm:spPr/>
    </dgm:pt>
    <dgm:pt modelId="{A8CDDF81-2DB1-4610-9719-13387C25DFE0}" type="pres">
      <dgm:prSet presAssocID="{73587961-4897-4C46-951B-7545CD94549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69EA1466-E884-4015-BF18-3EE78644CF5F}" type="pres">
      <dgm:prSet presAssocID="{73587961-4897-4C46-951B-7545CD945498}" presName="spaceRect" presStyleCnt="0"/>
      <dgm:spPr/>
    </dgm:pt>
    <dgm:pt modelId="{3BBDFBCA-1BA5-4910-BC92-A390C9AF6832}" type="pres">
      <dgm:prSet presAssocID="{73587961-4897-4C46-951B-7545CD945498}" presName="parTx" presStyleLbl="revTx" presStyleIdx="1" presStyleCnt="5">
        <dgm:presLayoutVars>
          <dgm:chMax val="0"/>
          <dgm:chPref val="0"/>
        </dgm:presLayoutVars>
      </dgm:prSet>
      <dgm:spPr/>
    </dgm:pt>
    <dgm:pt modelId="{43D068CE-BE9C-421C-92F3-C6AA543413D4}" type="pres">
      <dgm:prSet presAssocID="{95D31253-BB42-4205-BE6F-139F246FD97E}" presName="sibTrans" presStyleCnt="0"/>
      <dgm:spPr/>
    </dgm:pt>
    <dgm:pt modelId="{05936684-A07F-499E-921A-820A16C60D89}" type="pres">
      <dgm:prSet presAssocID="{EFF2E2DB-E72A-47DF-AD2B-55F00B297064}" presName="compNode" presStyleCnt="0"/>
      <dgm:spPr/>
    </dgm:pt>
    <dgm:pt modelId="{294CB93E-AC64-4E3C-A5DA-AE32FAA375FE}" type="pres">
      <dgm:prSet presAssocID="{EFF2E2DB-E72A-47DF-AD2B-55F00B297064}" presName="bgRect" presStyleLbl="bgShp" presStyleIdx="2" presStyleCnt="5"/>
      <dgm:spPr/>
    </dgm:pt>
    <dgm:pt modelId="{ED7E9725-D58F-44F9-AEA9-94953C4C3B28}" type="pres">
      <dgm:prSet presAssocID="{EFF2E2DB-E72A-47DF-AD2B-55F00B29706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2AF28EB5-1721-4FF4-ADFA-3784441AAD1F}" type="pres">
      <dgm:prSet presAssocID="{EFF2E2DB-E72A-47DF-AD2B-55F00B297064}" presName="spaceRect" presStyleCnt="0"/>
      <dgm:spPr/>
    </dgm:pt>
    <dgm:pt modelId="{0555B314-DC45-4A91-85BD-D9339D40D866}" type="pres">
      <dgm:prSet presAssocID="{EFF2E2DB-E72A-47DF-AD2B-55F00B297064}" presName="parTx" presStyleLbl="revTx" presStyleIdx="2" presStyleCnt="5">
        <dgm:presLayoutVars>
          <dgm:chMax val="0"/>
          <dgm:chPref val="0"/>
        </dgm:presLayoutVars>
      </dgm:prSet>
      <dgm:spPr/>
    </dgm:pt>
    <dgm:pt modelId="{D61F99B6-3C9D-4EDE-AB16-135A4B3891F4}" type="pres">
      <dgm:prSet presAssocID="{1E5D2A70-5AEA-4208-84B5-47AC061B7C63}" presName="sibTrans" presStyleCnt="0"/>
      <dgm:spPr/>
    </dgm:pt>
    <dgm:pt modelId="{8FC02597-8329-4005-9303-002E6A221129}" type="pres">
      <dgm:prSet presAssocID="{B62FF37F-F4BB-4574-8732-CA2CDB8D3250}" presName="compNode" presStyleCnt="0"/>
      <dgm:spPr/>
    </dgm:pt>
    <dgm:pt modelId="{B897E13A-129E-4894-A783-089C962FE27B}" type="pres">
      <dgm:prSet presAssocID="{B62FF37F-F4BB-4574-8732-CA2CDB8D3250}" presName="bgRect" presStyleLbl="bgShp" presStyleIdx="3" presStyleCnt="5"/>
      <dgm:spPr/>
    </dgm:pt>
    <dgm:pt modelId="{E0EDCB5C-5D64-4232-849E-7C24E663E700}" type="pres">
      <dgm:prSet presAssocID="{B62FF37F-F4BB-4574-8732-CA2CDB8D325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AB9369E-2D69-46B6-B0C9-6B933EFD8EDD}" type="pres">
      <dgm:prSet presAssocID="{B62FF37F-F4BB-4574-8732-CA2CDB8D3250}" presName="spaceRect" presStyleCnt="0"/>
      <dgm:spPr/>
    </dgm:pt>
    <dgm:pt modelId="{D704B928-E376-4C9A-A746-1E9709C7F4EA}" type="pres">
      <dgm:prSet presAssocID="{B62FF37F-F4BB-4574-8732-CA2CDB8D3250}" presName="parTx" presStyleLbl="revTx" presStyleIdx="3" presStyleCnt="5">
        <dgm:presLayoutVars>
          <dgm:chMax val="0"/>
          <dgm:chPref val="0"/>
        </dgm:presLayoutVars>
      </dgm:prSet>
      <dgm:spPr/>
    </dgm:pt>
    <dgm:pt modelId="{22CE9F5C-AAD3-4567-9DC9-C047574BD370}" type="pres">
      <dgm:prSet presAssocID="{6B6CBA3E-4B58-4B5B-8FB8-F4325E2F4822}" presName="sibTrans" presStyleCnt="0"/>
      <dgm:spPr/>
    </dgm:pt>
    <dgm:pt modelId="{6C29F5A4-B15C-42B4-B440-529F27B93295}" type="pres">
      <dgm:prSet presAssocID="{CA5D9C67-FD39-423C-BC1F-B76F16B1ECAD}" presName="compNode" presStyleCnt="0"/>
      <dgm:spPr/>
    </dgm:pt>
    <dgm:pt modelId="{6985BE31-F158-42DE-941A-900D7D7BB7D2}" type="pres">
      <dgm:prSet presAssocID="{CA5D9C67-FD39-423C-BC1F-B76F16B1ECAD}" presName="bgRect" presStyleLbl="bgShp" presStyleIdx="4" presStyleCnt="5"/>
      <dgm:spPr/>
    </dgm:pt>
    <dgm:pt modelId="{4033D033-4C8F-420A-B84F-30891F06185A}" type="pres">
      <dgm:prSet presAssocID="{CA5D9C67-FD39-423C-BC1F-B76F16B1ECA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spaper"/>
        </a:ext>
      </dgm:extLst>
    </dgm:pt>
    <dgm:pt modelId="{4589FF29-3169-4181-9DD8-9860CA5D0631}" type="pres">
      <dgm:prSet presAssocID="{CA5D9C67-FD39-423C-BC1F-B76F16B1ECAD}" presName="spaceRect" presStyleCnt="0"/>
      <dgm:spPr/>
    </dgm:pt>
    <dgm:pt modelId="{7FF4130D-1968-4C4B-BEBD-8373C03BA7B7}" type="pres">
      <dgm:prSet presAssocID="{CA5D9C67-FD39-423C-BC1F-B76F16B1ECAD}" presName="parTx" presStyleLbl="revTx" presStyleIdx="4" presStyleCnt="5">
        <dgm:presLayoutVars>
          <dgm:chMax val="0"/>
          <dgm:chPref val="0"/>
        </dgm:presLayoutVars>
      </dgm:prSet>
      <dgm:spPr/>
    </dgm:pt>
  </dgm:ptLst>
  <dgm:cxnLst>
    <dgm:cxn modelId="{3C8A3303-EC38-48BE-A242-97343D853003}" type="presOf" srcId="{CA5D9C67-FD39-423C-BC1F-B76F16B1ECAD}" destId="{7FF4130D-1968-4C4B-BEBD-8373C03BA7B7}" srcOrd="0" destOrd="0" presId="urn:microsoft.com/office/officeart/2018/2/layout/IconVerticalSolidList"/>
    <dgm:cxn modelId="{1D26AC30-1E6E-4357-B4C7-4CC94810C0DC}" type="presOf" srcId="{73587961-4897-4C46-951B-7545CD945498}" destId="{3BBDFBCA-1BA5-4910-BC92-A390C9AF6832}" srcOrd="0" destOrd="0" presId="urn:microsoft.com/office/officeart/2018/2/layout/IconVerticalSolidList"/>
    <dgm:cxn modelId="{8B3B2536-0D20-4D36-BABD-16C2BBBF9B53}" srcId="{B131C636-942F-4952-AAD8-D51E48A891B2}" destId="{845CB113-215B-49FF-8A69-176FEF580874}" srcOrd="0" destOrd="0" parTransId="{ACEBD791-7A0D-46E4-8525-6DA8B3D237F1}" sibTransId="{4E8C8C75-E46D-4BF8-B5AA-45639B7E715A}"/>
    <dgm:cxn modelId="{FCD06E60-5B84-4B9E-B994-B41E5591E805}" type="presOf" srcId="{B131C636-942F-4952-AAD8-D51E48A891B2}" destId="{FDE9378D-98F0-4D32-A392-0C807BD351CC}" srcOrd="0" destOrd="0" presId="urn:microsoft.com/office/officeart/2018/2/layout/IconVerticalSolidList"/>
    <dgm:cxn modelId="{4459F66B-E678-41CB-AF07-447EAC80B8B3}" srcId="{B131C636-942F-4952-AAD8-D51E48A891B2}" destId="{B62FF37F-F4BB-4574-8732-CA2CDB8D3250}" srcOrd="3" destOrd="0" parTransId="{2CC74064-B08E-47E2-B82C-ABE6435CEBD3}" sibTransId="{6B6CBA3E-4B58-4B5B-8FB8-F4325E2F4822}"/>
    <dgm:cxn modelId="{4794C87B-675C-415D-96DA-9B01202C052A}" type="presOf" srcId="{B62FF37F-F4BB-4574-8732-CA2CDB8D3250}" destId="{D704B928-E376-4C9A-A746-1E9709C7F4EA}" srcOrd="0" destOrd="0" presId="urn:microsoft.com/office/officeart/2018/2/layout/IconVerticalSolidList"/>
    <dgm:cxn modelId="{2B614881-3581-49F3-AF27-E8DDC0AD594D}" type="presOf" srcId="{EFF2E2DB-E72A-47DF-AD2B-55F00B297064}" destId="{0555B314-DC45-4A91-85BD-D9339D40D866}" srcOrd="0" destOrd="0" presId="urn:microsoft.com/office/officeart/2018/2/layout/IconVerticalSolidList"/>
    <dgm:cxn modelId="{A3A39A9D-F828-49B1-A72A-EFF017696F6E}" srcId="{B131C636-942F-4952-AAD8-D51E48A891B2}" destId="{73587961-4897-4C46-951B-7545CD945498}" srcOrd="1" destOrd="0" parTransId="{563D3668-7CF9-4F43-917D-13C7892E2955}" sibTransId="{95D31253-BB42-4205-BE6F-139F246FD97E}"/>
    <dgm:cxn modelId="{EF16E0D3-B0D4-43A2-B348-199CAC11BA43}" srcId="{B131C636-942F-4952-AAD8-D51E48A891B2}" destId="{CA5D9C67-FD39-423C-BC1F-B76F16B1ECAD}" srcOrd="4" destOrd="0" parTransId="{6D2D057A-F54E-4AE7-943A-948BF0F6B60E}" sibTransId="{BAA857B4-4A31-43B7-8FE3-BE96711A6907}"/>
    <dgm:cxn modelId="{FE605DE2-910F-4B62-B848-60F58806682D}" srcId="{B131C636-942F-4952-AAD8-D51E48A891B2}" destId="{EFF2E2DB-E72A-47DF-AD2B-55F00B297064}" srcOrd="2" destOrd="0" parTransId="{28872170-D526-4A7D-B190-58293ADD7EA9}" sibTransId="{1E5D2A70-5AEA-4208-84B5-47AC061B7C63}"/>
    <dgm:cxn modelId="{522B38EF-6A75-41FD-A472-F26465B9E364}" type="presOf" srcId="{845CB113-215B-49FF-8A69-176FEF580874}" destId="{A5CECD62-3C3E-4C8D-8EB3-2AA125E24F3E}" srcOrd="0" destOrd="0" presId="urn:microsoft.com/office/officeart/2018/2/layout/IconVerticalSolidList"/>
    <dgm:cxn modelId="{88904E5E-8E91-4952-9707-835127AD9A84}" type="presParOf" srcId="{FDE9378D-98F0-4D32-A392-0C807BD351CC}" destId="{40B172A3-408C-4849-AF31-DD92A58C7B14}" srcOrd="0" destOrd="0" presId="urn:microsoft.com/office/officeart/2018/2/layout/IconVerticalSolidList"/>
    <dgm:cxn modelId="{BA653B21-A20C-4445-8E83-A390CE149EAA}" type="presParOf" srcId="{40B172A3-408C-4849-AF31-DD92A58C7B14}" destId="{9DD1C507-B260-4FF0-817E-F8C1A5233AF6}" srcOrd="0" destOrd="0" presId="urn:microsoft.com/office/officeart/2018/2/layout/IconVerticalSolidList"/>
    <dgm:cxn modelId="{98A3603C-9E64-45F6-B831-47FF609F140A}" type="presParOf" srcId="{40B172A3-408C-4849-AF31-DD92A58C7B14}" destId="{D3FFF2C6-F47E-4417-8B62-575F2548AE05}" srcOrd="1" destOrd="0" presId="urn:microsoft.com/office/officeart/2018/2/layout/IconVerticalSolidList"/>
    <dgm:cxn modelId="{670EF38E-8F98-4796-A034-B4D1861D54C3}" type="presParOf" srcId="{40B172A3-408C-4849-AF31-DD92A58C7B14}" destId="{D04A800C-F431-4B1D-B834-4464A25EFEEE}" srcOrd="2" destOrd="0" presId="urn:microsoft.com/office/officeart/2018/2/layout/IconVerticalSolidList"/>
    <dgm:cxn modelId="{EBFE0DAF-AC50-47E4-90A1-021E7CA6B4D7}" type="presParOf" srcId="{40B172A3-408C-4849-AF31-DD92A58C7B14}" destId="{A5CECD62-3C3E-4C8D-8EB3-2AA125E24F3E}" srcOrd="3" destOrd="0" presId="urn:microsoft.com/office/officeart/2018/2/layout/IconVerticalSolidList"/>
    <dgm:cxn modelId="{896CFDA6-889F-44DB-AC0D-D49DECA22D42}" type="presParOf" srcId="{FDE9378D-98F0-4D32-A392-0C807BD351CC}" destId="{B2B9EC02-4134-4359-A4B0-0FB958BD767B}" srcOrd="1" destOrd="0" presId="urn:microsoft.com/office/officeart/2018/2/layout/IconVerticalSolidList"/>
    <dgm:cxn modelId="{7CDF1F31-C3B9-4F2E-B65D-5A2E0BBB7440}" type="presParOf" srcId="{FDE9378D-98F0-4D32-A392-0C807BD351CC}" destId="{D445D5C8-C611-4F0B-BF23-3A0A16041452}" srcOrd="2" destOrd="0" presId="urn:microsoft.com/office/officeart/2018/2/layout/IconVerticalSolidList"/>
    <dgm:cxn modelId="{6E7D464F-C141-477F-9591-4276C67E0E56}" type="presParOf" srcId="{D445D5C8-C611-4F0B-BF23-3A0A16041452}" destId="{B8742FA0-22A5-431E-A9FC-98BE25D18B11}" srcOrd="0" destOrd="0" presId="urn:microsoft.com/office/officeart/2018/2/layout/IconVerticalSolidList"/>
    <dgm:cxn modelId="{4AA1A55E-A158-44DB-B31C-7861CE7F1ED4}" type="presParOf" srcId="{D445D5C8-C611-4F0B-BF23-3A0A16041452}" destId="{A8CDDF81-2DB1-4610-9719-13387C25DFE0}" srcOrd="1" destOrd="0" presId="urn:microsoft.com/office/officeart/2018/2/layout/IconVerticalSolidList"/>
    <dgm:cxn modelId="{2239CB5B-B965-4459-A534-3A336B616662}" type="presParOf" srcId="{D445D5C8-C611-4F0B-BF23-3A0A16041452}" destId="{69EA1466-E884-4015-BF18-3EE78644CF5F}" srcOrd="2" destOrd="0" presId="urn:microsoft.com/office/officeart/2018/2/layout/IconVerticalSolidList"/>
    <dgm:cxn modelId="{840BC051-FCBC-4B6B-B1EB-26FADABB0116}" type="presParOf" srcId="{D445D5C8-C611-4F0B-BF23-3A0A16041452}" destId="{3BBDFBCA-1BA5-4910-BC92-A390C9AF6832}" srcOrd="3" destOrd="0" presId="urn:microsoft.com/office/officeart/2018/2/layout/IconVerticalSolidList"/>
    <dgm:cxn modelId="{5233CF07-A50F-45E8-9618-832F85D747BD}" type="presParOf" srcId="{FDE9378D-98F0-4D32-A392-0C807BD351CC}" destId="{43D068CE-BE9C-421C-92F3-C6AA543413D4}" srcOrd="3" destOrd="0" presId="urn:microsoft.com/office/officeart/2018/2/layout/IconVerticalSolidList"/>
    <dgm:cxn modelId="{32FD74A4-6917-49D1-BF06-C91AD08B5DA4}" type="presParOf" srcId="{FDE9378D-98F0-4D32-A392-0C807BD351CC}" destId="{05936684-A07F-499E-921A-820A16C60D89}" srcOrd="4" destOrd="0" presId="urn:microsoft.com/office/officeart/2018/2/layout/IconVerticalSolidList"/>
    <dgm:cxn modelId="{AAAD27AC-968D-48B7-B27E-4EE0C623E7F3}" type="presParOf" srcId="{05936684-A07F-499E-921A-820A16C60D89}" destId="{294CB93E-AC64-4E3C-A5DA-AE32FAA375FE}" srcOrd="0" destOrd="0" presId="urn:microsoft.com/office/officeart/2018/2/layout/IconVerticalSolidList"/>
    <dgm:cxn modelId="{23ED5D23-E919-4082-927A-96F8788B399B}" type="presParOf" srcId="{05936684-A07F-499E-921A-820A16C60D89}" destId="{ED7E9725-D58F-44F9-AEA9-94953C4C3B28}" srcOrd="1" destOrd="0" presId="urn:microsoft.com/office/officeart/2018/2/layout/IconVerticalSolidList"/>
    <dgm:cxn modelId="{DF4E8BCD-D356-4FDE-A347-F97CE3A86C47}" type="presParOf" srcId="{05936684-A07F-499E-921A-820A16C60D89}" destId="{2AF28EB5-1721-4FF4-ADFA-3784441AAD1F}" srcOrd="2" destOrd="0" presId="urn:microsoft.com/office/officeart/2018/2/layout/IconVerticalSolidList"/>
    <dgm:cxn modelId="{77AFAE8D-D423-48B4-82A9-B91C12F8754C}" type="presParOf" srcId="{05936684-A07F-499E-921A-820A16C60D89}" destId="{0555B314-DC45-4A91-85BD-D9339D40D866}" srcOrd="3" destOrd="0" presId="urn:microsoft.com/office/officeart/2018/2/layout/IconVerticalSolidList"/>
    <dgm:cxn modelId="{CAE7540D-F5C6-4106-97F5-06AF751B951A}" type="presParOf" srcId="{FDE9378D-98F0-4D32-A392-0C807BD351CC}" destId="{D61F99B6-3C9D-4EDE-AB16-135A4B3891F4}" srcOrd="5" destOrd="0" presId="urn:microsoft.com/office/officeart/2018/2/layout/IconVerticalSolidList"/>
    <dgm:cxn modelId="{794A7BB8-A482-4C2B-8CC0-DE88F8F2E24E}" type="presParOf" srcId="{FDE9378D-98F0-4D32-A392-0C807BD351CC}" destId="{8FC02597-8329-4005-9303-002E6A221129}" srcOrd="6" destOrd="0" presId="urn:microsoft.com/office/officeart/2018/2/layout/IconVerticalSolidList"/>
    <dgm:cxn modelId="{F0EC6CDF-C925-4C85-946E-05009A6D35B5}" type="presParOf" srcId="{8FC02597-8329-4005-9303-002E6A221129}" destId="{B897E13A-129E-4894-A783-089C962FE27B}" srcOrd="0" destOrd="0" presId="urn:microsoft.com/office/officeart/2018/2/layout/IconVerticalSolidList"/>
    <dgm:cxn modelId="{CB2B4C23-D3C5-4961-BDDB-6EDC6A10AD91}" type="presParOf" srcId="{8FC02597-8329-4005-9303-002E6A221129}" destId="{E0EDCB5C-5D64-4232-849E-7C24E663E700}" srcOrd="1" destOrd="0" presId="urn:microsoft.com/office/officeart/2018/2/layout/IconVerticalSolidList"/>
    <dgm:cxn modelId="{C8B0080B-F5F0-421D-8159-EEABF77713ED}" type="presParOf" srcId="{8FC02597-8329-4005-9303-002E6A221129}" destId="{8AB9369E-2D69-46B6-B0C9-6B933EFD8EDD}" srcOrd="2" destOrd="0" presId="urn:microsoft.com/office/officeart/2018/2/layout/IconVerticalSolidList"/>
    <dgm:cxn modelId="{D5EA4668-C4E3-4EFC-B161-27C78A1E00EB}" type="presParOf" srcId="{8FC02597-8329-4005-9303-002E6A221129}" destId="{D704B928-E376-4C9A-A746-1E9709C7F4EA}" srcOrd="3" destOrd="0" presId="urn:microsoft.com/office/officeart/2018/2/layout/IconVerticalSolidList"/>
    <dgm:cxn modelId="{3698407B-E0FC-4F9E-8417-FAFC18414EC1}" type="presParOf" srcId="{FDE9378D-98F0-4D32-A392-0C807BD351CC}" destId="{22CE9F5C-AAD3-4567-9DC9-C047574BD370}" srcOrd="7" destOrd="0" presId="urn:microsoft.com/office/officeart/2018/2/layout/IconVerticalSolidList"/>
    <dgm:cxn modelId="{7EA6FDFE-FD9C-41CE-BD4A-97E36855B110}" type="presParOf" srcId="{FDE9378D-98F0-4D32-A392-0C807BD351CC}" destId="{6C29F5A4-B15C-42B4-B440-529F27B93295}" srcOrd="8" destOrd="0" presId="urn:microsoft.com/office/officeart/2018/2/layout/IconVerticalSolidList"/>
    <dgm:cxn modelId="{DEA80134-50C9-49A8-B041-7740E4AE7067}" type="presParOf" srcId="{6C29F5A4-B15C-42B4-B440-529F27B93295}" destId="{6985BE31-F158-42DE-941A-900D7D7BB7D2}" srcOrd="0" destOrd="0" presId="urn:microsoft.com/office/officeart/2018/2/layout/IconVerticalSolidList"/>
    <dgm:cxn modelId="{4B7D088D-C659-45BA-836C-1611CEC8B39F}" type="presParOf" srcId="{6C29F5A4-B15C-42B4-B440-529F27B93295}" destId="{4033D033-4C8F-420A-B84F-30891F06185A}" srcOrd="1" destOrd="0" presId="urn:microsoft.com/office/officeart/2018/2/layout/IconVerticalSolidList"/>
    <dgm:cxn modelId="{F85C82F5-2E97-4E30-BD0E-59343F15B7A7}" type="presParOf" srcId="{6C29F5A4-B15C-42B4-B440-529F27B93295}" destId="{4589FF29-3169-4181-9DD8-9860CA5D0631}" srcOrd="2" destOrd="0" presId="urn:microsoft.com/office/officeart/2018/2/layout/IconVerticalSolidList"/>
    <dgm:cxn modelId="{C19732BF-5DC1-4810-B259-6BCF3C4EC718}" type="presParOf" srcId="{6C29F5A4-B15C-42B4-B440-529F27B93295}" destId="{7FF4130D-1968-4C4B-BEBD-8373C03BA7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460401-2470-4DAD-8090-098BB279A9C4}"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CFD7B5D2-997E-42FC-9AF4-184A8F8B5970}">
      <dgm:prSet/>
      <dgm:spPr/>
      <dgm:t>
        <a:bodyPr/>
        <a:lstStyle/>
        <a:p>
          <a:pPr>
            <a:lnSpc>
              <a:spcPct val="100000"/>
            </a:lnSpc>
          </a:pPr>
          <a:r>
            <a:rPr lang="en-US"/>
            <a:t>Apply for multiple programs</a:t>
          </a:r>
        </a:p>
      </dgm:t>
    </dgm:pt>
    <dgm:pt modelId="{32CBA79F-9B3D-4958-8C96-102137AB8AF0}" type="parTrans" cxnId="{1ADF823B-31FA-4C6E-BC6E-0B1BC573A337}">
      <dgm:prSet/>
      <dgm:spPr/>
      <dgm:t>
        <a:bodyPr/>
        <a:lstStyle/>
        <a:p>
          <a:endParaRPr lang="en-US"/>
        </a:p>
      </dgm:t>
    </dgm:pt>
    <dgm:pt modelId="{2ABD7E75-1BDC-4D74-B266-7F000A4D210E}" type="sibTrans" cxnId="{1ADF823B-31FA-4C6E-BC6E-0B1BC573A337}">
      <dgm:prSet/>
      <dgm:spPr/>
      <dgm:t>
        <a:bodyPr/>
        <a:lstStyle/>
        <a:p>
          <a:endParaRPr lang="en-US"/>
        </a:p>
      </dgm:t>
    </dgm:pt>
    <dgm:pt modelId="{D65079BB-0EF2-4668-AABC-07D8130E19C9}">
      <dgm:prSet/>
      <dgm:spPr/>
      <dgm:t>
        <a:bodyPr/>
        <a:lstStyle/>
        <a:p>
          <a:pPr>
            <a:lnSpc>
              <a:spcPct val="100000"/>
            </a:lnSpc>
          </a:pPr>
          <a:r>
            <a:rPr lang="en-US"/>
            <a:t>Complete renewals or report changes</a:t>
          </a:r>
        </a:p>
      </dgm:t>
    </dgm:pt>
    <dgm:pt modelId="{8F1EE362-E2E9-4EFA-ACFE-EE1BB223B0C9}" type="parTrans" cxnId="{AB408AA9-4AD3-48CC-921D-20BE14061EE6}">
      <dgm:prSet/>
      <dgm:spPr/>
      <dgm:t>
        <a:bodyPr/>
        <a:lstStyle/>
        <a:p>
          <a:endParaRPr lang="en-US"/>
        </a:p>
      </dgm:t>
    </dgm:pt>
    <dgm:pt modelId="{4F18FABF-1638-412C-8188-8A4CFB0C3F70}" type="sibTrans" cxnId="{AB408AA9-4AD3-48CC-921D-20BE14061EE6}">
      <dgm:prSet/>
      <dgm:spPr/>
      <dgm:t>
        <a:bodyPr/>
        <a:lstStyle/>
        <a:p>
          <a:endParaRPr lang="en-US"/>
        </a:p>
      </dgm:t>
    </dgm:pt>
    <dgm:pt modelId="{4C51E061-47AD-413C-8083-922A0FBEDA89}">
      <dgm:prSet/>
      <dgm:spPr/>
      <dgm:t>
        <a:bodyPr/>
        <a:lstStyle/>
        <a:p>
          <a:pPr>
            <a:lnSpc>
              <a:spcPct val="100000"/>
            </a:lnSpc>
          </a:pPr>
          <a:r>
            <a:rPr lang="en-US"/>
            <a:t>Receive email notifications, upload documents</a:t>
          </a:r>
        </a:p>
      </dgm:t>
    </dgm:pt>
    <dgm:pt modelId="{5789B851-515B-4F78-A909-FF91A7C92555}" type="parTrans" cxnId="{540C2D0D-88C0-4131-BE37-CE0747B08613}">
      <dgm:prSet/>
      <dgm:spPr/>
      <dgm:t>
        <a:bodyPr/>
        <a:lstStyle/>
        <a:p>
          <a:endParaRPr lang="en-US"/>
        </a:p>
      </dgm:t>
    </dgm:pt>
    <dgm:pt modelId="{B4F7CE51-C886-4E5C-A1DF-E2298ABAE880}" type="sibTrans" cxnId="{540C2D0D-88C0-4131-BE37-CE0747B08613}">
      <dgm:prSet/>
      <dgm:spPr/>
      <dgm:t>
        <a:bodyPr/>
        <a:lstStyle/>
        <a:p>
          <a:endParaRPr lang="en-US"/>
        </a:p>
      </dgm:t>
    </dgm:pt>
    <dgm:pt modelId="{E5F65880-0A37-41C0-B717-34D3A02C327A}">
      <dgm:prSet/>
      <dgm:spPr/>
      <dgm:t>
        <a:bodyPr/>
        <a:lstStyle/>
        <a:p>
          <a:pPr>
            <a:lnSpc>
              <a:spcPct val="100000"/>
            </a:lnSpc>
          </a:pPr>
          <a:r>
            <a:rPr lang="en-US"/>
            <a:t>Add people to active cases</a:t>
          </a:r>
        </a:p>
      </dgm:t>
    </dgm:pt>
    <dgm:pt modelId="{E0CC3A57-1E10-4726-A9AF-8945C469D307}" type="parTrans" cxnId="{802606DB-E65A-4B5B-9BC4-0DD9EDF06F89}">
      <dgm:prSet/>
      <dgm:spPr/>
      <dgm:t>
        <a:bodyPr/>
        <a:lstStyle/>
        <a:p>
          <a:endParaRPr lang="en-US"/>
        </a:p>
      </dgm:t>
    </dgm:pt>
    <dgm:pt modelId="{3346F166-D468-4695-B9A0-369C0E9D363F}" type="sibTrans" cxnId="{802606DB-E65A-4B5B-9BC4-0DD9EDF06F89}">
      <dgm:prSet/>
      <dgm:spPr/>
      <dgm:t>
        <a:bodyPr/>
        <a:lstStyle/>
        <a:p>
          <a:endParaRPr lang="en-US"/>
        </a:p>
      </dgm:t>
    </dgm:pt>
    <dgm:pt modelId="{72CB1C65-1ED6-48B8-9855-B18E8D52CC18}" type="pres">
      <dgm:prSet presAssocID="{DC460401-2470-4DAD-8090-098BB279A9C4}" presName="root" presStyleCnt="0">
        <dgm:presLayoutVars>
          <dgm:dir/>
          <dgm:resizeHandles val="exact"/>
        </dgm:presLayoutVars>
      </dgm:prSet>
      <dgm:spPr/>
    </dgm:pt>
    <dgm:pt modelId="{4C0A524B-8852-48EC-87C5-F5706325A744}" type="pres">
      <dgm:prSet presAssocID="{CFD7B5D2-997E-42FC-9AF4-184A8F8B5970}" presName="compNode" presStyleCnt="0"/>
      <dgm:spPr/>
    </dgm:pt>
    <dgm:pt modelId="{83DB4EA2-9206-41DB-AAAF-B54FBAF2B1B2}" type="pres">
      <dgm:prSet presAssocID="{CFD7B5D2-997E-42FC-9AF4-184A8F8B5970}" presName="bgRect" presStyleLbl="bgShp" presStyleIdx="0" presStyleCnt="4"/>
      <dgm:spPr/>
    </dgm:pt>
    <dgm:pt modelId="{DC0FC910-952C-4734-AB30-0A7F8C44AD42}" type="pres">
      <dgm:prSet presAssocID="{CFD7B5D2-997E-42FC-9AF4-184A8F8B59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63315138-6BDF-4DD2-8931-2B39234193EB}" type="pres">
      <dgm:prSet presAssocID="{CFD7B5D2-997E-42FC-9AF4-184A8F8B5970}" presName="spaceRect" presStyleCnt="0"/>
      <dgm:spPr/>
    </dgm:pt>
    <dgm:pt modelId="{D238FB85-9083-4FC0-99A8-76F35B67386A}" type="pres">
      <dgm:prSet presAssocID="{CFD7B5D2-997E-42FC-9AF4-184A8F8B5970}" presName="parTx" presStyleLbl="revTx" presStyleIdx="0" presStyleCnt="4">
        <dgm:presLayoutVars>
          <dgm:chMax val="0"/>
          <dgm:chPref val="0"/>
        </dgm:presLayoutVars>
      </dgm:prSet>
      <dgm:spPr/>
    </dgm:pt>
    <dgm:pt modelId="{7FC0DA01-D191-43A5-A92C-9C7CBE170364}" type="pres">
      <dgm:prSet presAssocID="{2ABD7E75-1BDC-4D74-B266-7F000A4D210E}" presName="sibTrans" presStyleCnt="0"/>
      <dgm:spPr/>
    </dgm:pt>
    <dgm:pt modelId="{E7859463-608C-4521-AD90-7F9EC1E55CB4}" type="pres">
      <dgm:prSet presAssocID="{D65079BB-0EF2-4668-AABC-07D8130E19C9}" presName="compNode" presStyleCnt="0"/>
      <dgm:spPr/>
    </dgm:pt>
    <dgm:pt modelId="{2AF971A9-68C9-44DC-9898-DC4452C65067}" type="pres">
      <dgm:prSet presAssocID="{D65079BB-0EF2-4668-AABC-07D8130E19C9}" presName="bgRect" presStyleLbl="bgShp" presStyleIdx="1" presStyleCnt="4"/>
      <dgm:spPr/>
    </dgm:pt>
    <dgm:pt modelId="{723A8620-3519-4E69-B581-184409AC6411}" type="pres">
      <dgm:prSet presAssocID="{D65079BB-0EF2-4668-AABC-07D8130E19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223D0C75-5D04-4CDF-BA85-9248EDCECFDE}" type="pres">
      <dgm:prSet presAssocID="{D65079BB-0EF2-4668-AABC-07D8130E19C9}" presName="spaceRect" presStyleCnt="0"/>
      <dgm:spPr/>
    </dgm:pt>
    <dgm:pt modelId="{762A8DCF-E93E-4132-95D4-82418A3EDE5F}" type="pres">
      <dgm:prSet presAssocID="{D65079BB-0EF2-4668-AABC-07D8130E19C9}" presName="parTx" presStyleLbl="revTx" presStyleIdx="1" presStyleCnt="4">
        <dgm:presLayoutVars>
          <dgm:chMax val="0"/>
          <dgm:chPref val="0"/>
        </dgm:presLayoutVars>
      </dgm:prSet>
      <dgm:spPr/>
    </dgm:pt>
    <dgm:pt modelId="{6677BCB6-9728-4CF1-AD14-01ACF6AE21EA}" type="pres">
      <dgm:prSet presAssocID="{4F18FABF-1638-412C-8188-8A4CFB0C3F70}" presName="sibTrans" presStyleCnt="0"/>
      <dgm:spPr/>
    </dgm:pt>
    <dgm:pt modelId="{E50A488B-5B43-440E-9B73-13B4A0CB29EC}" type="pres">
      <dgm:prSet presAssocID="{4C51E061-47AD-413C-8083-922A0FBEDA89}" presName="compNode" presStyleCnt="0"/>
      <dgm:spPr/>
    </dgm:pt>
    <dgm:pt modelId="{015C1E11-08EB-4665-8066-3BADF1AC53B9}" type="pres">
      <dgm:prSet presAssocID="{4C51E061-47AD-413C-8083-922A0FBEDA89}" presName="bgRect" presStyleLbl="bgShp" presStyleIdx="2" presStyleCnt="4"/>
      <dgm:spPr/>
    </dgm:pt>
    <dgm:pt modelId="{9796AB03-DC75-4E55-8AB3-07E3DD7DB0D3}" type="pres">
      <dgm:prSet presAssocID="{4C51E061-47AD-413C-8083-922A0FBEDA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nd"/>
        </a:ext>
      </dgm:extLst>
    </dgm:pt>
    <dgm:pt modelId="{921A7DC7-FF3B-4885-83CB-A51719935C09}" type="pres">
      <dgm:prSet presAssocID="{4C51E061-47AD-413C-8083-922A0FBEDA89}" presName="spaceRect" presStyleCnt="0"/>
      <dgm:spPr/>
    </dgm:pt>
    <dgm:pt modelId="{6B98D60D-0EDD-4077-B281-7AE726C31519}" type="pres">
      <dgm:prSet presAssocID="{4C51E061-47AD-413C-8083-922A0FBEDA89}" presName="parTx" presStyleLbl="revTx" presStyleIdx="2" presStyleCnt="4">
        <dgm:presLayoutVars>
          <dgm:chMax val="0"/>
          <dgm:chPref val="0"/>
        </dgm:presLayoutVars>
      </dgm:prSet>
      <dgm:spPr/>
    </dgm:pt>
    <dgm:pt modelId="{70292B73-5851-4742-8C6C-926D2E6EB1FF}" type="pres">
      <dgm:prSet presAssocID="{B4F7CE51-C886-4E5C-A1DF-E2298ABAE880}" presName="sibTrans" presStyleCnt="0"/>
      <dgm:spPr/>
    </dgm:pt>
    <dgm:pt modelId="{22915261-CF51-4DF1-B1F9-1FB91462078F}" type="pres">
      <dgm:prSet presAssocID="{E5F65880-0A37-41C0-B717-34D3A02C327A}" presName="compNode" presStyleCnt="0"/>
      <dgm:spPr/>
    </dgm:pt>
    <dgm:pt modelId="{B1232361-FFD6-437C-AF68-25EC94CA6486}" type="pres">
      <dgm:prSet presAssocID="{E5F65880-0A37-41C0-B717-34D3A02C327A}" presName="bgRect" presStyleLbl="bgShp" presStyleIdx="3" presStyleCnt="4"/>
      <dgm:spPr/>
    </dgm:pt>
    <dgm:pt modelId="{54EC01BF-782F-4D96-944B-1580B8366F09}" type="pres">
      <dgm:prSet presAssocID="{E5F65880-0A37-41C0-B717-34D3A02C32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B4F317D2-C61A-4BAC-9C63-BF3193EAB798}" type="pres">
      <dgm:prSet presAssocID="{E5F65880-0A37-41C0-B717-34D3A02C327A}" presName="spaceRect" presStyleCnt="0"/>
      <dgm:spPr/>
    </dgm:pt>
    <dgm:pt modelId="{7FEA3B52-D605-412D-B104-E5EC7AD718D4}" type="pres">
      <dgm:prSet presAssocID="{E5F65880-0A37-41C0-B717-34D3A02C327A}" presName="parTx" presStyleLbl="revTx" presStyleIdx="3" presStyleCnt="4">
        <dgm:presLayoutVars>
          <dgm:chMax val="0"/>
          <dgm:chPref val="0"/>
        </dgm:presLayoutVars>
      </dgm:prSet>
      <dgm:spPr/>
    </dgm:pt>
  </dgm:ptLst>
  <dgm:cxnLst>
    <dgm:cxn modelId="{540C2D0D-88C0-4131-BE37-CE0747B08613}" srcId="{DC460401-2470-4DAD-8090-098BB279A9C4}" destId="{4C51E061-47AD-413C-8083-922A0FBEDA89}" srcOrd="2" destOrd="0" parTransId="{5789B851-515B-4F78-A909-FF91A7C92555}" sibTransId="{B4F7CE51-C886-4E5C-A1DF-E2298ABAE880}"/>
    <dgm:cxn modelId="{4C9F1C32-852D-4BE0-8473-699C2860045B}" type="presOf" srcId="{E5F65880-0A37-41C0-B717-34D3A02C327A}" destId="{7FEA3B52-D605-412D-B104-E5EC7AD718D4}" srcOrd="0" destOrd="0" presId="urn:microsoft.com/office/officeart/2018/2/layout/IconVerticalSolidList"/>
    <dgm:cxn modelId="{1ADF823B-31FA-4C6E-BC6E-0B1BC573A337}" srcId="{DC460401-2470-4DAD-8090-098BB279A9C4}" destId="{CFD7B5D2-997E-42FC-9AF4-184A8F8B5970}" srcOrd="0" destOrd="0" parTransId="{32CBA79F-9B3D-4958-8C96-102137AB8AF0}" sibTransId="{2ABD7E75-1BDC-4D74-B266-7F000A4D210E}"/>
    <dgm:cxn modelId="{CFC8284C-4772-4E14-A84D-9BAF65158957}" type="presOf" srcId="{D65079BB-0EF2-4668-AABC-07D8130E19C9}" destId="{762A8DCF-E93E-4132-95D4-82418A3EDE5F}" srcOrd="0" destOrd="0" presId="urn:microsoft.com/office/officeart/2018/2/layout/IconVerticalSolidList"/>
    <dgm:cxn modelId="{AB408AA9-4AD3-48CC-921D-20BE14061EE6}" srcId="{DC460401-2470-4DAD-8090-098BB279A9C4}" destId="{D65079BB-0EF2-4668-AABC-07D8130E19C9}" srcOrd="1" destOrd="0" parTransId="{8F1EE362-E2E9-4EFA-ACFE-EE1BB223B0C9}" sibTransId="{4F18FABF-1638-412C-8188-8A4CFB0C3F70}"/>
    <dgm:cxn modelId="{9CE0A6BD-D225-45A5-B787-4855A297032A}" type="presOf" srcId="{DC460401-2470-4DAD-8090-098BB279A9C4}" destId="{72CB1C65-1ED6-48B8-9855-B18E8D52CC18}" srcOrd="0" destOrd="0" presId="urn:microsoft.com/office/officeart/2018/2/layout/IconVerticalSolidList"/>
    <dgm:cxn modelId="{802606DB-E65A-4B5B-9BC4-0DD9EDF06F89}" srcId="{DC460401-2470-4DAD-8090-098BB279A9C4}" destId="{E5F65880-0A37-41C0-B717-34D3A02C327A}" srcOrd="3" destOrd="0" parTransId="{E0CC3A57-1E10-4726-A9AF-8945C469D307}" sibTransId="{3346F166-D468-4695-B9A0-369C0E9D363F}"/>
    <dgm:cxn modelId="{15517FDF-5138-4588-A5CA-5E22DC859969}" type="presOf" srcId="{CFD7B5D2-997E-42FC-9AF4-184A8F8B5970}" destId="{D238FB85-9083-4FC0-99A8-76F35B67386A}" srcOrd="0" destOrd="0" presId="urn:microsoft.com/office/officeart/2018/2/layout/IconVerticalSolidList"/>
    <dgm:cxn modelId="{EC5721EF-22FD-4CCC-A40D-61FF0D4DD56F}" type="presOf" srcId="{4C51E061-47AD-413C-8083-922A0FBEDA89}" destId="{6B98D60D-0EDD-4077-B281-7AE726C31519}" srcOrd="0" destOrd="0" presId="urn:microsoft.com/office/officeart/2018/2/layout/IconVerticalSolidList"/>
    <dgm:cxn modelId="{AFA04F3A-D307-4BFF-A56A-872A95D2EF30}" type="presParOf" srcId="{72CB1C65-1ED6-48B8-9855-B18E8D52CC18}" destId="{4C0A524B-8852-48EC-87C5-F5706325A744}" srcOrd="0" destOrd="0" presId="urn:microsoft.com/office/officeart/2018/2/layout/IconVerticalSolidList"/>
    <dgm:cxn modelId="{825479CF-2680-46EB-9F20-6459B5A9E70E}" type="presParOf" srcId="{4C0A524B-8852-48EC-87C5-F5706325A744}" destId="{83DB4EA2-9206-41DB-AAAF-B54FBAF2B1B2}" srcOrd="0" destOrd="0" presId="urn:microsoft.com/office/officeart/2018/2/layout/IconVerticalSolidList"/>
    <dgm:cxn modelId="{BA102938-AB2E-4FF7-91AC-DADFF97D563E}" type="presParOf" srcId="{4C0A524B-8852-48EC-87C5-F5706325A744}" destId="{DC0FC910-952C-4734-AB30-0A7F8C44AD42}" srcOrd="1" destOrd="0" presId="urn:microsoft.com/office/officeart/2018/2/layout/IconVerticalSolidList"/>
    <dgm:cxn modelId="{EDC287FD-BBB9-4375-A788-3C46E62AD6C9}" type="presParOf" srcId="{4C0A524B-8852-48EC-87C5-F5706325A744}" destId="{63315138-6BDF-4DD2-8931-2B39234193EB}" srcOrd="2" destOrd="0" presId="urn:microsoft.com/office/officeart/2018/2/layout/IconVerticalSolidList"/>
    <dgm:cxn modelId="{CC9151FB-C381-4ADA-BC8E-17E8BDFFA564}" type="presParOf" srcId="{4C0A524B-8852-48EC-87C5-F5706325A744}" destId="{D238FB85-9083-4FC0-99A8-76F35B67386A}" srcOrd="3" destOrd="0" presId="urn:microsoft.com/office/officeart/2018/2/layout/IconVerticalSolidList"/>
    <dgm:cxn modelId="{4072327B-0A15-46C4-A5F2-BBC18960C9FC}" type="presParOf" srcId="{72CB1C65-1ED6-48B8-9855-B18E8D52CC18}" destId="{7FC0DA01-D191-43A5-A92C-9C7CBE170364}" srcOrd="1" destOrd="0" presId="urn:microsoft.com/office/officeart/2018/2/layout/IconVerticalSolidList"/>
    <dgm:cxn modelId="{7D1EE6B5-516B-4DFE-BB3E-7946102345C6}" type="presParOf" srcId="{72CB1C65-1ED6-48B8-9855-B18E8D52CC18}" destId="{E7859463-608C-4521-AD90-7F9EC1E55CB4}" srcOrd="2" destOrd="0" presId="urn:microsoft.com/office/officeart/2018/2/layout/IconVerticalSolidList"/>
    <dgm:cxn modelId="{0F494914-DDB4-47B0-90FD-CC4B19307E59}" type="presParOf" srcId="{E7859463-608C-4521-AD90-7F9EC1E55CB4}" destId="{2AF971A9-68C9-44DC-9898-DC4452C65067}" srcOrd="0" destOrd="0" presId="urn:microsoft.com/office/officeart/2018/2/layout/IconVerticalSolidList"/>
    <dgm:cxn modelId="{BB4A94B6-46F6-428D-A358-B9FA8F2818C6}" type="presParOf" srcId="{E7859463-608C-4521-AD90-7F9EC1E55CB4}" destId="{723A8620-3519-4E69-B581-184409AC6411}" srcOrd="1" destOrd="0" presId="urn:microsoft.com/office/officeart/2018/2/layout/IconVerticalSolidList"/>
    <dgm:cxn modelId="{6B1079A9-4D1A-4302-8D86-A899C6CB4FA8}" type="presParOf" srcId="{E7859463-608C-4521-AD90-7F9EC1E55CB4}" destId="{223D0C75-5D04-4CDF-BA85-9248EDCECFDE}" srcOrd="2" destOrd="0" presId="urn:microsoft.com/office/officeart/2018/2/layout/IconVerticalSolidList"/>
    <dgm:cxn modelId="{F1ADB737-CE31-4E07-8F8F-22955E549AA9}" type="presParOf" srcId="{E7859463-608C-4521-AD90-7F9EC1E55CB4}" destId="{762A8DCF-E93E-4132-95D4-82418A3EDE5F}" srcOrd="3" destOrd="0" presId="urn:microsoft.com/office/officeart/2018/2/layout/IconVerticalSolidList"/>
    <dgm:cxn modelId="{0B7F238D-C917-4FDD-AFEF-E972182F4EC2}" type="presParOf" srcId="{72CB1C65-1ED6-48B8-9855-B18E8D52CC18}" destId="{6677BCB6-9728-4CF1-AD14-01ACF6AE21EA}" srcOrd="3" destOrd="0" presId="urn:microsoft.com/office/officeart/2018/2/layout/IconVerticalSolidList"/>
    <dgm:cxn modelId="{2441D176-8461-4657-AFDA-A99E1E845290}" type="presParOf" srcId="{72CB1C65-1ED6-48B8-9855-B18E8D52CC18}" destId="{E50A488B-5B43-440E-9B73-13B4A0CB29EC}" srcOrd="4" destOrd="0" presId="urn:microsoft.com/office/officeart/2018/2/layout/IconVerticalSolidList"/>
    <dgm:cxn modelId="{D6262FA2-35C7-4305-8E2F-47F88EA8210F}" type="presParOf" srcId="{E50A488B-5B43-440E-9B73-13B4A0CB29EC}" destId="{015C1E11-08EB-4665-8066-3BADF1AC53B9}" srcOrd="0" destOrd="0" presId="urn:microsoft.com/office/officeart/2018/2/layout/IconVerticalSolidList"/>
    <dgm:cxn modelId="{B6AD5CE9-2CCF-41BB-9727-E1415912EA0C}" type="presParOf" srcId="{E50A488B-5B43-440E-9B73-13B4A0CB29EC}" destId="{9796AB03-DC75-4E55-8AB3-07E3DD7DB0D3}" srcOrd="1" destOrd="0" presId="urn:microsoft.com/office/officeart/2018/2/layout/IconVerticalSolidList"/>
    <dgm:cxn modelId="{C123C50B-B5D2-44BC-972E-0251A71A5D97}" type="presParOf" srcId="{E50A488B-5B43-440E-9B73-13B4A0CB29EC}" destId="{921A7DC7-FF3B-4885-83CB-A51719935C09}" srcOrd="2" destOrd="0" presId="urn:microsoft.com/office/officeart/2018/2/layout/IconVerticalSolidList"/>
    <dgm:cxn modelId="{82E5EEB2-0EE8-4B12-8C57-8CEE037B2E2C}" type="presParOf" srcId="{E50A488B-5B43-440E-9B73-13B4A0CB29EC}" destId="{6B98D60D-0EDD-4077-B281-7AE726C31519}" srcOrd="3" destOrd="0" presId="urn:microsoft.com/office/officeart/2018/2/layout/IconVerticalSolidList"/>
    <dgm:cxn modelId="{F431326B-5B23-4A99-9436-42460CA57F66}" type="presParOf" srcId="{72CB1C65-1ED6-48B8-9855-B18E8D52CC18}" destId="{70292B73-5851-4742-8C6C-926D2E6EB1FF}" srcOrd="5" destOrd="0" presId="urn:microsoft.com/office/officeart/2018/2/layout/IconVerticalSolidList"/>
    <dgm:cxn modelId="{4BE2C5A6-2A70-4299-AF4E-806B2401A25F}" type="presParOf" srcId="{72CB1C65-1ED6-48B8-9855-B18E8D52CC18}" destId="{22915261-CF51-4DF1-B1F9-1FB91462078F}" srcOrd="6" destOrd="0" presId="urn:microsoft.com/office/officeart/2018/2/layout/IconVerticalSolidList"/>
    <dgm:cxn modelId="{BBADE684-3177-4DC5-AA21-9C2E4B4946F3}" type="presParOf" srcId="{22915261-CF51-4DF1-B1F9-1FB91462078F}" destId="{B1232361-FFD6-437C-AF68-25EC94CA6486}" srcOrd="0" destOrd="0" presId="urn:microsoft.com/office/officeart/2018/2/layout/IconVerticalSolidList"/>
    <dgm:cxn modelId="{94F61482-8ABF-41A8-B4C4-5F6B6D2D7853}" type="presParOf" srcId="{22915261-CF51-4DF1-B1F9-1FB91462078F}" destId="{54EC01BF-782F-4D96-944B-1580B8366F09}" srcOrd="1" destOrd="0" presId="urn:microsoft.com/office/officeart/2018/2/layout/IconVerticalSolidList"/>
    <dgm:cxn modelId="{90C10BA6-913F-4C47-964E-74DE75B6CBFC}" type="presParOf" srcId="{22915261-CF51-4DF1-B1F9-1FB91462078F}" destId="{B4F317D2-C61A-4BAC-9C63-BF3193EAB798}" srcOrd="2" destOrd="0" presId="urn:microsoft.com/office/officeart/2018/2/layout/IconVerticalSolidList"/>
    <dgm:cxn modelId="{1D00787E-A7A4-4605-85FE-CF2638E65F19}" type="presParOf" srcId="{22915261-CF51-4DF1-B1F9-1FB91462078F}" destId="{7FEA3B52-D605-412D-B104-E5EC7AD718D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94BC60-7CB9-42A8-B976-1FEFE7043A0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38952DE-C4EA-4627-9D06-6E3D09A5938F}">
      <dgm:prSet phldrT="[Text]"/>
      <dgm:spPr/>
      <dgm:t>
        <a:bodyPr/>
        <a:lstStyle/>
        <a:p>
          <a:r>
            <a:rPr lang="en-US"/>
            <a:t>Outreach program staff</a:t>
          </a:r>
        </a:p>
      </dgm:t>
    </dgm:pt>
    <dgm:pt modelId="{C1032F73-6C1D-4A86-B67B-3CF1CE4520C5}" type="parTrans" cxnId="{4B308A6E-1434-4DB9-9DA2-F5CFD207BFC1}">
      <dgm:prSet/>
      <dgm:spPr/>
      <dgm:t>
        <a:bodyPr/>
        <a:lstStyle/>
        <a:p>
          <a:endParaRPr lang="en-US"/>
        </a:p>
      </dgm:t>
    </dgm:pt>
    <dgm:pt modelId="{B06D6447-AF8F-4C69-8078-1EB9E86AA80A}" type="sibTrans" cxnId="{4B308A6E-1434-4DB9-9DA2-F5CFD207BFC1}">
      <dgm:prSet/>
      <dgm:spPr/>
      <dgm:t>
        <a:bodyPr/>
        <a:lstStyle/>
        <a:p>
          <a:endParaRPr lang="en-US"/>
        </a:p>
      </dgm:t>
    </dgm:pt>
    <dgm:pt modelId="{06918D2C-4B6E-4000-96B3-BF2C4F124607}">
      <dgm:prSet/>
      <dgm:spPr/>
      <dgm:t>
        <a:bodyPr/>
        <a:lstStyle/>
        <a:p>
          <a:r>
            <a:rPr lang="en-US"/>
            <a:t>CHWs </a:t>
          </a:r>
        </a:p>
      </dgm:t>
    </dgm:pt>
    <dgm:pt modelId="{B050833E-D442-4746-94FF-DCD71FA851D5}" type="parTrans" cxnId="{FA7FB0E2-DEF6-48B0-8574-1519C33DBE84}">
      <dgm:prSet/>
      <dgm:spPr/>
      <dgm:t>
        <a:bodyPr/>
        <a:lstStyle/>
        <a:p>
          <a:endParaRPr lang="en-US"/>
        </a:p>
      </dgm:t>
    </dgm:pt>
    <dgm:pt modelId="{DCB32613-5A60-4E2E-900C-D230C1DC305A}" type="sibTrans" cxnId="{FA7FB0E2-DEF6-48B0-8574-1519C33DBE84}">
      <dgm:prSet/>
      <dgm:spPr/>
      <dgm:t>
        <a:bodyPr/>
        <a:lstStyle/>
        <a:p>
          <a:endParaRPr lang="en-US"/>
        </a:p>
      </dgm:t>
    </dgm:pt>
    <dgm:pt modelId="{CE4063E4-A8A1-4C85-A207-97CB435034B2}">
      <dgm:prSet/>
      <dgm:spPr/>
      <dgm:t>
        <a:bodyPr/>
        <a:lstStyle/>
        <a:p>
          <a:r>
            <a:rPr lang="en-US"/>
            <a:t>Financial assistance staff</a:t>
          </a:r>
        </a:p>
      </dgm:t>
    </dgm:pt>
    <dgm:pt modelId="{A1A077E9-2633-40EA-ACAC-86758A2E485C}" type="parTrans" cxnId="{62C06F3A-87BF-427D-9197-DF2731337604}">
      <dgm:prSet/>
      <dgm:spPr/>
      <dgm:t>
        <a:bodyPr/>
        <a:lstStyle/>
        <a:p>
          <a:endParaRPr lang="en-US"/>
        </a:p>
      </dgm:t>
    </dgm:pt>
    <dgm:pt modelId="{53FE3942-DFDE-4C58-8B7F-D77EC0DAD3EE}" type="sibTrans" cxnId="{62C06F3A-87BF-427D-9197-DF2731337604}">
      <dgm:prSet/>
      <dgm:spPr/>
      <dgm:t>
        <a:bodyPr/>
        <a:lstStyle/>
        <a:p>
          <a:endParaRPr lang="en-US"/>
        </a:p>
      </dgm:t>
    </dgm:pt>
    <dgm:pt modelId="{DF5D51D8-8FF9-47FF-8D0E-2162334C32D4}">
      <dgm:prSet/>
      <dgm:spPr/>
      <dgm:t>
        <a:bodyPr/>
        <a:lstStyle/>
        <a:p>
          <a:r>
            <a:rPr lang="en-US"/>
            <a:t>Patient registration</a:t>
          </a:r>
        </a:p>
      </dgm:t>
    </dgm:pt>
    <dgm:pt modelId="{C8306221-841C-4B9D-888C-644E6C7D92C4}" type="parTrans" cxnId="{7D721DFC-6B38-4ADC-90FF-330275380DEC}">
      <dgm:prSet/>
      <dgm:spPr/>
      <dgm:t>
        <a:bodyPr/>
        <a:lstStyle/>
        <a:p>
          <a:endParaRPr lang="en-US"/>
        </a:p>
      </dgm:t>
    </dgm:pt>
    <dgm:pt modelId="{55A99AF8-1DDA-4F87-91A8-69698F09475E}" type="sibTrans" cxnId="{7D721DFC-6B38-4ADC-90FF-330275380DEC}">
      <dgm:prSet/>
      <dgm:spPr/>
      <dgm:t>
        <a:bodyPr/>
        <a:lstStyle/>
        <a:p>
          <a:endParaRPr lang="en-US"/>
        </a:p>
      </dgm:t>
    </dgm:pt>
    <dgm:pt modelId="{AE9E33FB-A904-4088-8A10-721DC487106B}">
      <dgm:prSet/>
      <dgm:spPr/>
      <dgm:t>
        <a:bodyPr/>
        <a:lstStyle/>
        <a:p>
          <a:r>
            <a:rPr lang="en-US"/>
            <a:t>Roles that help clients/patients apply for other benefits (SNAP, sliding scale, </a:t>
          </a:r>
          <a:r>
            <a:rPr lang="en-US" err="1"/>
            <a:t>etc</a:t>
          </a:r>
          <a:r>
            <a:rPr lang="en-US"/>
            <a:t>)</a:t>
          </a:r>
        </a:p>
      </dgm:t>
    </dgm:pt>
    <dgm:pt modelId="{49A06C7D-BF50-42E0-B1DC-B2E670E3828F}" type="parTrans" cxnId="{DDDB8FCC-E3AD-4EA1-B4BB-7B97FBCF1A71}">
      <dgm:prSet/>
      <dgm:spPr/>
      <dgm:t>
        <a:bodyPr/>
        <a:lstStyle/>
        <a:p>
          <a:endParaRPr lang="en-US"/>
        </a:p>
      </dgm:t>
    </dgm:pt>
    <dgm:pt modelId="{3163FC09-8A82-4255-B25C-B5811DDAC510}" type="sibTrans" cxnId="{DDDB8FCC-E3AD-4EA1-B4BB-7B97FBCF1A71}">
      <dgm:prSet/>
      <dgm:spPr/>
      <dgm:t>
        <a:bodyPr/>
        <a:lstStyle/>
        <a:p>
          <a:endParaRPr lang="en-US"/>
        </a:p>
      </dgm:t>
    </dgm:pt>
    <dgm:pt modelId="{A074099D-7A5C-4541-BAA8-DF55AAB07515}">
      <dgm:prSet/>
      <dgm:spPr/>
      <dgm:t>
        <a:bodyPr/>
        <a:lstStyle/>
        <a:p>
          <a:r>
            <a:rPr lang="en-US"/>
            <a:t>Other ideas?</a:t>
          </a:r>
        </a:p>
      </dgm:t>
    </dgm:pt>
    <dgm:pt modelId="{1E563E89-6546-4EE5-BA52-F4A09C44F5C5}" type="parTrans" cxnId="{B063D81B-F0BA-4AE9-9D4C-624A1F1BD8E4}">
      <dgm:prSet/>
      <dgm:spPr/>
      <dgm:t>
        <a:bodyPr/>
        <a:lstStyle/>
        <a:p>
          <a:endParaRPr lang="en-US"/>
        </a:p>
      </dgm:t>
    </dgm:pt>
    <dgm:pt modelId="{80B28FD4-29A4-4C71-87D1-28EB8B932FF9}" type="sibTrans" cxnId="{B063D81B-F0BA-4AE9-9D4C-624A1F1BD8E4}">
      <dgm:prSet/>
      <dgm:spPr/>
      <dgm:t>
        <a:bodyPr/>
        <a:lstStyle/>
        <a:p>
          <a:endParaRPr lang="en-US"/>
        </a:p>
      </dgm:t>
    </dgm:pt>
    <dgm:pt modelId="{5BB6092A-479C-4145-AA40-508BAADB35A0}" type="pres">
      <dgm:prSet presAssocID="{F394BC60-7CB9-42A8-B976-1FEFE7043A09}" presName="Name0" presStyleCnt="0">
        <dgm:presLayoutVars>
          <dgm:chMax val="7"/>
          <dgm:chPref val="7"/>
          <dgm:dir/>
        </dgm:presLayoutVars>
      </dgm:prSet>
      <dgm:spPr/>
    </dgm:pt>
    <dgm:pt modelId="{498A3F47-F4EC-4AA4-934A-BF42C036D8D6}" type="pres">
      <dgm:prSet presAssocID="{F394BC60-7CB9-42A8-B976-1FEFE7043A09}" presName="Name1" presStyleCnt="0"/>
      <dgm:spPr/>
    </dgm:pt>
    <dgm:pt modelId="{22DD98D5-60A6-4CD4-B7F2-206306AC22B4}" type="pres">
      <dgm:prSet presAssocID="{F394BC60-7CB9-42A8-B976-1FEFE7043A09}" presName="cycle" presStyleCnt="0"/>
      <dgm:spPr/>
    </dgm:pt>
    <dgm:pt modelId="{2F52B413-9D01-4543-98F0-D893B2A4FF58}" type="pres">
      <dgm:prSet presAssocID="{F394BC60-7CB9-42A8-B976-1FEFE7043A09}" presName="srcNode" presStyleLbl="node1" presStyleIdx="0" presStyleCnt="6"/>
      <dgm:spPr/>
    </dgm:pt>
    <dgm:pt modelId="{1FDACDD0-364C-426A-BA28-BDE5B3834552}" type="pres">
      <dgm:prSet presAssocID="{F394BC60-7CB9-42A8-B976-1FEFE7043A09}" presName="conn" presStyleLbl="parChTrans1D2" presStyleIdx="0" presStyleCnt="1"/>
      <dgm:spPr/>
    </dgm:pt>
    <dgm:pt modelId="{E8D3B851-50C5-4F2A-9976-E15FE7381756}" type="pres">
      <dgm:prSet presAssocID="{F394BC60-7CB9-42A8-B976-1FEFE7043A09}" presName="extraNode" presStyleLbl="node1" presStyleIdx="0" presStyleCnt="6"/>
      <dgm:spPr/>
    </dgm:pt>
    <dgm:pt modelId="{8C1851C6-72AA-40DF-B032-772971959E19}" type="pres">
      <dgm:prSet presAssocID="{F394BC60-7CB9-42A8-B976-1FEFE7043A09}" presName="dstNode" presStyleLbl="node1" presStyleIdx="0" presStyleCnt="6"/>
      <dgm:spPr/>
    </dgm:pt>
    <dgm:pt modelId="{4B010CA0-56C1-4705-BFD3-4225F29B3FFC}" type="pres">
      <dgm:prSet presAssocID="{F38952DE-C4EA-4627-9D06-6E3D09A5938F}" presName="text_1" presStyleLbl="node1" presStyleIdx="0" presStyleCnt="6">
        <dgm:presLayoutVars>
          <dgm:bulletEnabled val="1"/>
        </dgm:presLayoutVars>
      </dgm:prSet>
      <dgm:spPr/>
    </dgm:pt>
    <dgm:pt modelId="{A0161111-01A1-4D8B-91AD-CEF092861859}" type="pres">
      <dgm:prSet presAssocID="{F38952DE-C4EA-4627-9D06-6E3D09A5938F}" presName="accent_1" presStyleCnt="0"/>
      <dgm:spPr/>
    </dgm:pt>
    <dgm:pt modelId="{99B72B6A-D456-4EB1-93DC-C816F7392934}" type="pres">
      <dgm:prSet presAssocID="{F38952DE-C4EA-4627-9D06-6E3D09A5938F}" presName="accentRepeatNode" presStyleLbl="solidFgAcc1" presStyleIdx="0" presStyleCnt="6"/>
      <dgm:spPr/>
    </dgm:pt>
    <dgm:pt modelId="{ADC180D5-4F69-41FD-9669-945AB875B517}" type="pres">
      <dgm:prSet presAssocID="{06918D2C-4B6E-4000-96B3-BF2C4F124607}" presName="text_2" presStyleLbl="node1" presStyleIdx="1" presStyleCnt="6">
        <dgm:presLayoutVars>
          <dgm:bulletEnabled val="1"/>
        </dgm:presLayoutVars>
      </dgm:prSet>
      <dgm:spPr/>
    </dgm:pt>
    <dgm:pt modelId="{EE8A2C5E-4137-4982-B19D-DB638DEAE178}" type="pres">
      <dgm:prSet presAssocID="{06918D2C-4B6E-4000-96B3-BF2C4F124607}" presName="accent_2" presStyleCnt="0"/>
      <dgm:spPr/>
    </dgm:pt>
    <dgm:pt modelId="{EF748EDA-A751-49A3-AC27-22A935E5D0C5}" type="pres">
      <dgm:prSet presAssocID="{06918D2C-4B6E-4000-96B3-BF2C4F124607}" presName="accentRepeatNode" presStyleLbl="solidFgAcc1" presStyleIdx="1" presStyleCnt="6"/>
      <dgm:spPr/>
    </dgm:pt>
    <dgm:pt modelId="{E4461E89-41A9-4EEB-B80D-625A52166F7F}" type="pres">
      <dgm:prSet presAssocID="{CE4063E4-A8A1-4C85-A207-97CB435034B2}" presName="text_3" presStyleLbl="node1" presStyleIdx="2" presStyleCnt="6">
        <dgm:presLayoutVars>
          <dgm:bulletEnabled val="1"/>
        </dgm:presLayoutVars>
      </dgm:prSet>
      <dgm:spPr/>
    </dgm:pt>
    <dgm:pt modelId="{C74E308A-D31E-4F48-B9AE-86658EEC8850}" type="pres">
      <dgm:prSet presAssocID="{CE4063E4-A8A1-4C85-A207-97CB435034B2}" presName="accent_3" presStyleCnt="0"/>
      <dgm:spPr/>
    </dgm:pt>
    <dgm:pt modelId="{69F1EEEF-F543-44D9-AC9C-00456D232798}" type="pres">
      <dgm:prSet presAssocID="{CE4063E4-A8A1-4C85-A207-97CB435034B2}" presName="accentRepeatNode" presStyleLbl="solidFgAcc1" presStyleIdx="2" presStyleCnt="6"/>
      <dgm:spPr/>
    </dgm:pt>
    <dgm:pt modelId="{F05BB3B1-E7B9-4A08-A1E6-E47B9829F6D0}" type="pres">
      <dgm:prSet presAssocID="{DF5D51D8-8FF9-47FF-8D0E-2162334C32D4}" presName="text_4" presStyleLbl="node1" presStyleIdx="3" presStyleCnt="6">
        <dgm:presLayoutVars>
          <dgm:bulletEnabled val="1"/>
        </dgm:presLayoutVars>
      </dgm:prSet>
      <dgm:spPr/>
    </dgm:pt>
    <dgm:pt modelId="{F58E2205-E6A9-442D-8C48-7BBE80B51B1F}" type="pres">
      <dgm:prSet presAssocID="{DF5D51D8-8FF9-47FF-8D0E-2162334C32D4}" presName="accent_4" presStyleCnt="0"/>
      <dgm:spPr/>
    </dgm:pt>
    <dgm:pt modelId="{43676784-8021-485C-984A-CD6194298367}" type="pres">
      <dgm:prSet presAssocID="{DF5D51D8-8FF9-47FF-8D0E-2162334C32D4}" presName="accentRepeatNode" presStyleLbl="solidFgAcc1" presStyleIdx="3" presStyleCnt="6"/>
      <dgm:spPr/>
    </dgm:pt>
    <dgm:pt modelId="{F971BD9F-9208-4076-81C7-0AE371FE6332}" type="pres">
      <dgm:prSet presAssocID="{AE9E33FB-A904-4088-8A10-721DC487106B}" presName="text_5" presStyleLbl="node1" presStyleIdx="4" presStyleCnt="6">
        <dgm:presLayoutVars>
          <dgm:bulletEnabled val="1"/>
        </dgm:presLayoutVars>
      </dgm:prSet>
      <dgm:spPr/>
    </dgm:pt>
    <dgm:pt modelId="{1FCCB3A0-7A73-49D2-845B-D76E1028D99B}" type="pres">
      <dgm:prSet presAssocID="{AE9E33FB-A904-4088-8A10-721DC487106B}" presName="accent_5" presStyleCnt="0"/>
      <dgm:spPr/>
    </dgm:pt>
    <dgm:pt modelId="{424A1B61-5646-4A72-910D-981684961137}" type="pres">
      <dgm:prSet presAssocID="{AE9E33FB-A904-4088-8A10-721DC487106B}" presName="accentRepeatNode" presStyleLbl="solidFgAcc1" presStyleIdx="4" presStyleCnt="6"/>
      <dgm:spPr/>
    </dgm:pt>
    <dgm:pt modelId="{34FD61C0-5E2F-4D21-B2A0-0E719D1A43E1}" type="pres">
      <dgm:prSet presAssocID="{A074099D-7A5C-4541-BAA8-DF55AAB07515}" presName="text_6" presStyleLbl="node1" presStyleIdx="5" presStyleCnt="6">
        <dgm:presLayoutVars>
          <dgm:bulletEnabled val="1"/>
        </dgm:presLayoutVars>
      </dgm:prSet>
      <dgm:spPr/>
    </dgm:pt>
    <dgm:pt modelId="{5ABED8E7-843E-40C1-A2F9-C3132470B0C8}" type="pres">
      <dgm:prSet presAssocID="{A074099D-7A5C-4541-BAA8-DF55AAB07515}" presName="accent_6" presStyleCnt="0"/>
      <dgm:spPr/>
    </dgm:pt>
    <dgm:pt modelId="{7F4875E1-226E-4F1C-9720-71B0EA76E3AD}" type="pres">
      <dgm:prSet presAssocID="{A074099D-7A5C-4541-BAA8-DF55AAB07515}" presName="accentRepeatNode" presStyleLbl="solidFgAcc1" presStyleIdx="5" presStyleCnt="6"/>
      <dgm:spPr/>
    </dgm:pt>
  </dgm:ptLst>
  <dgm:cxnLst>
    <dgm:cxn modelId="{B063D81B-F0BA-4AE9-9D4C-624A1F1BD8E4}" srcId="{F394BC60-7CB9-42A8-B976-1FEFE7043A09}" destId="{A074099D-7A5C-4541-BAA8-DF55AAB07515}" srcOrd="5" destOrd="0" parTransId="{1E563E89-6546-4EE5-BA52-F4A09C44F5C5}" sibTransId="{80B28FD4-29A4-4C71-87D1-28EB8B932FF9}"/>
    <dgm:cxn modelId="{62C06F3A-87BF-427D-9197-DF2731337604}" srcId="{F394BC60-7CB9-42A8-B976-1FEFE7043A09}" destId="{CE4063E4-A8A1-4C85-A207-97CB435034B2}" srcOrd="2" destOrd="0" parTransId="{A1A077E9-2633-40EA-ACAC-86758A2E485C}" sibTransId="{53FE3942-DFDE-4C58-8B7F-D77EC0DAD3EE}"/>
    <dgm:cxn modelId="{FD0FCA3C-EE98-41B2-9ADB-4DD39AAA4932}" type="presOf" srcId="{F394BC60-7CB9-42A8-B976-1FEFE7043A09}" destId="{5BB6092A-479C-4145-AA40-508BAADB35A0}" srcOrd="0" destOrd="0" presId="urn:microsoft.com/office/officeart/2008/layout/VerticalCurvedList"/>
    <dgm:cxn modelId="{5A8C186E-9B63-488D-9B87-460068D48C1A}" type="presOf" srcId="{AE9E33FB-A904-4088-8A10-721DC487106B}" destId="{F971BD9F-9208-4076-81C7-0AE371FE6332}" srcOrd="0" destOrd="0" presId="urn:microsoft.com/office/officeart/2008/layout/VerticalCurvedList"/>
    <dgm:cxn modelId="{4B308A6E-1434-4DB9-9DA2-F5CFD207BFC1}" srcId="{F394BC60-7CB9-42A8-B976-1FEFE7043A09}" destId="{F38952DE-C4EA-4627-9D06-6E3D09A5938F}" srcOrd="0" destOrd="0" parTransId="{C1032F73-6C1D-4A86-B67B-3CF1CE4520C5}" sibTransId="{B06D6447-AF8F-4C69-8078-1EB9E86AA80A}"/>
    <dgm:cxn modelId="{5B444055-70F2-4278-A0D6-7AAB9EA74157}" type="presOf" srcId="{CE4063E4-A8A1-4C85-A207-97CB435034B2}" destId="{E4461E89-41A9-4EEB-B80D-625A52166F7F}" srcOrd="0" destOrd="0" presId="urn:microsoft.com/office/officeart/2008/layout/VerticalCurvedList"/>
    <dgm:cxn modelId="{0885F880-68CA-4561-BDAC-33D71EDCCE35}" type="presOf" srcId="{A074099D-7A5C-4541-BAA8-DF55AAB07515}" destId="{34FD61C0-5E2F-4D21-B2A0-0E719D1A43E1}" srcOrd="0" destOrd="0" presId="urn:microsoft.com/office/officeart/2008/layout/VerticalCurvedList"/>
    <dgm:cxn modelId="{0CEC6891-E541-4430-8ACD-DE8BE13EE440}" type="presOf" srcId="{DF5D51D8-8FF9-47FF-8D0E-2162334C32D4}" destId="{F05BB3B1-E7B9-4A08-A1E6-E47B9829F6D0}" srcOrd="0" destOrd="0" presId="urn:microsoft.com/office/officeart/2008/layout/VerticalCurvedList"/>
    <dgm:cxn modelId="{A63ACAA6-B037-4A18-A54F-5A5D153E42CD}" type="presOf" srcId="{F38952DE-C4EA-4627-9D06-6E3D09A5938F}" destId="{4B010CA0-56C1-4705-BFD3-4225F29B3FFC}" srcOrd="0" destOrd="0" presId="urn:microsoft.com/office/officeart/2008/layout/VerticalCurvedList"/>
    <dgm:cxn modelId="{617D95B6-CDE8-45CE-B4A5-94FB20448172}" type="presOf" srcId="{06918D2C-4B6E-4000-96B3-BF2C4F124607}" destId="{ADC180D5-4F69-41FD-9669-945AB875B517}" srcOrd="0" destOrd="0" presId="urn:microsoft.com/office/officeart/2008/layout/VerticalCurvedList"/>
    <dgm:cxn modelId="{9A4E39C4-9420-4A2D-B2C9-2F733FB8B228}" type="presOf" srcId="{B06D6447-AF8F-4C69-8078-1EB9E86AA80A}" destId="{1FDACDD0-364C-426A-BA28-BDE5B3834552}" srcOrd="0" destOrd="0" presId="urn:microsoft.com/office/officeart/2008/layout/VerticalCurvedList"/>
    <dgm:cxn modelId="{DDDB8FCC-E3AD-4EA1-B4BB-7B97FBCF1A71}" srcId="{F394BC60-7CB9-42A8-B976-1FEFE7043A09}" destId="{AE9E33FB-A904-4088-8A10-721DC487106B}" srcOrd="4" destOrd="0" parTransId="{49A06C7D-BF50-42E0-B1DC-B2E670E3828F}" sibTransId="{3163FC09-8A82-4255-B25C-B5811DDAC510}"/>
    <dgm:cxn modelId="{FA7FB0E2-DEF6-48B0-8574-1519C33DBE84}" srcId="{F394BC60-7CB9-42A8-B976-1FEFE7043A09}" destId="{06918D2C-4B6E-4000-96B3-BF2C4F124607}" srcOrd="1" destOrd="0" parTransId="{B050833E-D442-4746-94FF-DCD71FA851D5}" sibTransId="{DCB32613-5A60-4E2E-900C-D230C1DC305A}"/>
    <dgm:cxn modelId="{7D721DFC-6B38-4ADC-90FF-330275380DEC}" srcId="{F394BC60-7CB9-42A8-B976-1FEFE7043A09}" destId="{DF5D51D8-8FF9-47FF-8D0E-2162334C32D4}" srcOrd="3" destOrd="0" parTransId="{C8306221-841C-4B9D-888C-644E6C7D92C4}" sibTransId="{55A99AF8-1DDA-4F87-91A8-69698F09475E}"/>
    <dgm:cxn modelId="{4872E5E9-EC5E-408A-9B2A-18A8F0192606}" type="presParOf" srcId="{5BB6092A-479C-4145-AA40-508BAADB35A0}" destId="{498A3F47-F4EC-4AA4-934A-BF42C036D8D6}" srcOrd="0" destOrd="0" presId="urn:microsoft.com/office/officeart/2008/layout/VerticalCurvedList"/>
    <dgm:cxn modelId="{DCA6C230-9ACC-4A33-8FD9-8E91174F4B6A}" type="presParOf" srcId="{498A3F47-F4EC-4AA4-934A-BF42C036D8D6}" destId="{22DD98D5-60A6-4CD4-B7F2-206306AC22B4}" srcOrd="0" destOrd="0" presId="urn:microsoft.com/office/officeart/2008/layout/VerticalCurvedList"/>
    <dgm:cxn modelId="{D7637F98-98A6-4B94-9423-FEDD29164852}" type="presParOf" srcId="{22DD98D5-60A6-4CD4-B7F2-206306AC22B4}" destId="{2F52B413-9D01-4543-98F0-D893B2A4FF58}" srcOrd="0" destOrd="0" presId="urn:microsoft.com/office/officeart/2008/layout/VerticalCurvedList"/>
    <dgm:cxn modelId="{B59B80CC-DD2D-483D-A0F9-BB115165830E}" type="presParOf" srcId="{22DD98D5-60A6-4CD4-B7F2-206306AC22B4}" destId="{1FDACDD0-364C-426A-BA28-BDE5B3834552}" srcOrd="1" destOrd="0" presId="urn:microsoft.com/office/officeart/2008/layout/VerticalCurvedList"/>
    <dgm:cxn modelId="{18241976-B9A1-4D77-9584-AB025169F216}" type="presParOf" srcId="{22DD98D5-60A6-4CD4-B7F2-206306AC22B4}" destId="{E8D3B851-50C5-4F2A-9976-E15FE7381756}" srcOrd="2" destOrd="0" presId="urn:microsoft.com/office/officeart/2008/layout/VerticalCurvedList"/>
    <dgm:cxn modelId="{7266B30E-5235-4912-A39A-A12FE5AAB2FC}" type="presParOf" srcId="{22DD98D5-60A6-4CD4-B7F2-206306AC22B4}" destId="{8C1851C6-72AA-40DF-B032-772971959E19}" srcOrd="3" destOrd="0" presId="urn:microsoft.com/office/officeart/2008/layout/VerticalCurvedList"/>
    <dgm:cxn modelId="{3C332C1B-57B3-4D01-9199-4214888182F9}" type="presParOf" srcId="{498A3F47-F4EC-4AA4-934A-BF42C036D8D6}" destId="{4B010CA0-56C1-4705-BFD3-4225F29B3FFC}" srcOrd="1" destOrd="0" presId="urn:microsoft.com/office/officeart/2008/layout/VerticalCurvedList"/>
    <dgm:cxn modelId="{4145ACA7-B005-4B52-B6E3-3BB54EDA23C4}" type="presParOf" srcId="{498A3F47-F4EC-4AA4-934A-BF42C036D8D6}" destId="{A0161111-01A1-4D8B-91AD-CEF092861859}" srcOrd="2" destOrd="0" presId="urn:microsoft.com/office/officeart/2008/layout/VerticalCurvedList"/>
    <dgm:cxn modelId="{87303A78-70A5-4578-8B94-E2C644F4BBCA}" type="presParOf" srcId="{A0161111-01A1-4D8B-91AD-CEF092861859}" destId="{99B72B6A-D456-4EB1-93DC-C816F7392934}" srcOrd="0" destOrd="0" presId="urn:microsoft.com/office/officeart/2008/layout/VerticalCurvedList"/>
    <dgm:cxn modelId="{C9B73264-1475-45B5-A152-7C7F33F34EFA}" type="presParOf" srcId="{498A3F47-F4EC-4AA4-934A-BF42C036D8D6}" destId="{ADC180D5-4F69-41FD-9669-945AB875B517}" srcOrd="3" destOrd="0" presId="urn:microsoft.com/office/officeart/2008/layout/VerticalCurvedList"/>
    <dgm:cxn modelId="{EBA06436-C8D1-4D7A-8988-BB6DC206E029}" type="presParOf" srcId="{498A3F47-F4EC-4AA4-934A-BF42C036D8D6}" destId="{EE8A2C5E-4137-4982-B19D-DB638DEAE178}" srcOrd="4" destOrd="0" presId="urn:microsoft.com/office/officeart/2008/layout/VerticalCurvedList"/>
    <dgm:cxn modelId="{AF6005B1-9741-484D-B567-E89993C2B0E5}" type="presParOf" srcId="{EE8A2C5E-4137-4982-B19D-DB638DEAE178}" destId="{EF748EDA-A751-49A3-AC27-22A935E5D0C5}" srcOrd="0" destOrd="0" presId="urn:microsoft.com/office/officeart/2008/layout/VerticalCurvedList"/>
    <dgm:cxn modelId="{73D210C5-193C-4E56-9FC7-AF715C026E9E}" type="presParOf" srcId="{498A3F47-F4EC-4AA4-934A-BF42C036D8D6}" destId="{E4461E89-41A9-4EEB-B80D-625A52166F7F}" srcOrd="5" destOrd="0" presId="urn:microsoft.com/office/officeart/2008/layout/VerticalCurvedList"/>
    <dgm:cxn modelId="{E72C0D33-518E-4A2F-B707-19C6791ADBC0}" type="presParOf" srcId="{498A3F47-F4EC-4AA4-934A-BF42C036D8D6}" destId="{C74E308A-D31E-4F48-B9AE-86658EEC8850}" srcOrd="6" destOrd="0" presId="urn:microsoft.com/office/officeart/2008/layout/VerticalCurvedList"/>
    <dgm:cxn modelId="{69DC4BBF-1AE6-4A7F-B022-E050C167791B}" type="presParOf" srcId="{C74E308A-D31E-4F48-B9AE-86658EEC8850}" destId="{69F1EEEF-F543-44D9-AC9C-00456D232798}" srcOrd="0" destOrd="0" presId="urn:microsoft.com/office/officeart/2008/layout/VerticalCurvedList"/>
    <dgm:cxn modelId="{B77E5C7B-DDA8-4B22-BD5F-1CDA7394EB84}" type="presParOf" srcId="{498A3F47-F4EC-4AA4-934A-BF42C036D8D6}" destId="{F05BB3B1-E7B9-4A08-A1E6-E47B9829F6D0}" srcOrd="7" destOrd="0" presId="urn:microsoft.com/office/officeart/2008/layout/VerticalCurvedList"/>
    <dgm:cxn modelId="{012891FA-4CBB-4E87-8775-312799CAA7E9}" type="presParOf" srcId="{498A3F47-F4EC-4AA4-934A-BF42C036D8D6}" destId="{F58E2205-E6A9-442D-8C48-7BBE80B51B1F}" srcOrd="8" destOrd="0" presId="urn:microsoft.com/office/officeart/2008/layout/VerticalCurvedList"/>
    <dgm:cxn modelId="{2F12BB77-0394-48F0-B820-1B7EAA96475C}" type="presParOf" srcId="{F58E2205-E6A9-442D-8C48-7BBE80B51B1F}" destId="{43676784-8021-485C-984A-CD6194298367}" srcOrd="0" destOrd="0" presId="urn:microsoft.com/office/officeart/2008/layout/VerticalCurvedList"/>
    <dgm:cxn modelId="{07E27FE3-BFF5-4FB5-95E5-0332E93AD2D6}" type="presParOf" srcId="{498A3F47-F4EC-4AA4-934A-BF42C036D8D6}" destId="{F971BD9F-9208-4076-81C7-0AE371FE6332}" srcOrd="9" destOrd="0" presId="urn:microsoft.com/office/officeart/2008/layout/VerticalCurvedList"/>
    <dgm:cxn modelId="{A6FF57D2-6298-4EBE-9873-6E5117AFF326}" type="presParOf" srcId="{498A3F47-F4EC-4AA4-934A-BF42C036D8D6}" destId="{1FCCB3A0-7A73-49D2-845B-D76E1028D99B}" srcOrd="10" destOrd="0" presId="urn:microsoft.com/office/officeart/2008/layout/VerticalCurvedList"/>
    <dgm:cxn modelId="{94E5160E-DF90-49CA-9899-29F740A613E9}" type="presParOf" srcId="{1FCCB3A0-7A73-49D2-845B-D76E1028D99B}" destId="{424A1B61-5646-4A72-910D-981684961137}" srcOrd="0" destOrd="0" presId="urn:microsoft.com/office/officeart/2008/layout/VerticalCurvedList"/>
    <dgm:cxn modelId="{74F5B099-33B7-4C90-961A-7667176EBFCD}" type="presParOf" srcId="{498A3F47-F4EC-4AA4-934A-BF42C036D8D6}" destId="{34FD61C0-5E2F-4D21-B2A0-0E719D1A43E1}" srcOrd="11" destOrd="0" presId="urn:microsoft.com/office/officeart/2008/layout/VerticalCurvedList"/>
    <dgm:cxn modelId="{E00388AC-9818-4DA9-9A74-60138D9544D1}" type="presParOf" srcId="{498A3F47-F4EC-4AA4-934A-BF42C036D8D6}" destId="{5ABED8E7-843E-40C1-A2F9-C3132470B0C8}" srcOrd="12" destOrd="0" presId="urn:microsoft.com/office/officeart/2008/layout/VerticalCurvedList"/>
    <dgm:cxn modelId="{3B009BFC-8188-47F4-B23D-54C346583906}" type="presParOf" srcId="{5ABED8E7-843E-40C1-A2F9-C3132470B0C8}" destId="{7F4875E1-226E-4F1C-9720-71B0EA76E3A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F7B90-C249-4905-A887-A3B6C48E8781}">
      <dsp:nvSpPr>
        <dsp:cNvPr id="0" name=""/>
        <dsp:cNvSpPr/>
      </dsp:nvSpPr>
      <dsp:spPr>
        <a:xfrm>
          <a:off x="0" y="2197"/>
          <a:ext cx="5928344" cy="1113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2C669-8524-46B3-8D36-49377FC8488F}">
      <dsp:nvSpPr>
        <dsp:cNvPr id="0" name=""/>
        <dsp:cNvSpPr/>
      </dsp:nvSpPr>
      <dsp:spPr>
        <a:xfrm>
          <a:off x="336912" y="252793"/>
          <a:ext cx="612568" cy="61256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323F9-90F0-4DF6-8F7B-D7BA9E73A935}">
      <dsp:nvSpPr>
        <dsp:cNvPr id="0" name=""/>
        <dsp:cNvSpPr/>
      </dsp:nvSpPr>
      <dsp:spPr>
        <a:xfrm>
          <a:off x="1286393" y="2197"/>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t>Welcome &amp; Announcements</a:t>
          </a:r>
        </a:p>
      </dsp:txBody>
      <dsp:txXfrm>
        <a:off x="1286393" y="2197"/>
        <a:ext cx="4641950" cy="1113760"/>
      </dsp:txXfrm>
    </dsp:sp>
    <dsp:sp modelId="{31E098F4-2579-42F2-9A6D-DFD1C8453B2D}">
      <dsp:nvSpPr>
        <dsp:cNvPr id="0" name=""/>
        <dsp:cNvSpPr/>
      </dsp:nvSpPr>
      <dsp:spPr>
        <a:xfrm>
          <a:off x="0" y="1394398"/>
          <a:ext cx="5928344" cy="1113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A74E0-92EB-4630-BB00-F5E0EB6D528D}">
      <dsp:nvSpPr>
        <dsp:cNvPr id="0" name=""/>
        <dsp:cNvSpPr/>
      </dsp:nvSpPr>
      <dsp:spPr>
        <a:xfrm>
          <a:off x="336912" y="1644994"/>
          <a:ext cx="612568" cy="61256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297624-C56A-4199-9046-01E3F5E7A9CD}">
      <dsp:nvSpPr>
        <dsp:cNvPr id="0" name=""/>
        <dsp:cNvSpPr/>
      </dsp:nvSpPr>
      <dsp:spPr>
        <a:xfrm>
          <a:off x="1286393" y="1394398"/>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latin typeface="+mn-lt"/>
            </a:rPr>
            <a:t>Outreach &amp; Enrollment Updates</a:t>
          </a:r>
        </a:p>
      </dsp:txBody>
      <dsp:txXfrm>
        <a:off x="1286393" y="1394398"/>
        <a:ext cx="4641950" cy="1113760"/>
      </dsp:txXfrm>
    </dsp:sp>
    <dsp:sp modelId="{3D1258BF-09FC-49EF-A146-615E6E49B28B}">
      <dsp:nvSpPr>
        <dsp:cNvPr id="0" name=""/>
        <dsp:cNvSpPr/>
      </dsp:nvSpPr>
      <dsp:spPr>
        <a:xfrm>
          <a:off x="0" y="2786598"/>
          <a:ext cx="5928344" cy="1113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E7FFD-8AAA-4721-BA97-6428D22B574A}">
      <dsp:nvSpPr>
        <dsp:cNvPr id="0" name=""/>
        <dsp:cNvSpPr/>
      </dsp:nvSpPr>
      <dsp:spPr>
        <a:xfrm>
          <a:off x="336912" y="3037194"/>
          <a:ext cx="612568" cy="61256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ACFDA-8AA2-4AFA-88F8-879C6A8527E9}">
      <dsp:nvSpPr>
        <dsp:cNvPr id="0" name=""/>
        <dsp:cNvSpPr/>
      </dsp:nvSpPr>
      <dsp:spPr>
        <a:xfrm>
          <a:off x="1286393" y="2786598"/>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t>CDO and CAC Overview</a:t>
          </a:r>
        </a:p>
      </dsp:txBody>
      <dsp:txXfrm>
        <a:off x="1286393" y="2786598"/>
        <a:ext cx="4641950" cy="1113760"/>
      </dsp:txXfrm>
    </dsp:sp>
    <dsp:sp modelId="{83E8E6E9-AF27-4283-8026-9BF7ED07A10A}">
      <dsp:nvSpPr>
        <dsp:cNvPr id="0" name=""/>
        <dsp:cNvSpPr/>
      </dsp:nvSpPr>
      <dsp:spPr>
        <a:xfrm>
          <a:off x="0" y="4178799"/>
          <a:ext cx="5928344" cy="111376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53FCB-ABE5-4B3C-983E-FB31AE53F0DD}">
      <dsp:nvSpPr>
        <dsp:cNvPr id="0" name=""/>
        <dsp:cNvSpPr/>
      </dsp:nvSpPr>
      <dsp:spPr>
        <a:xfrm>
          <a:off x="336912" y="4429395"/>
          <a:ext cx="612568" cy="61256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0F55B-0DBC-406C-ACCF-71DB1882C1EF}">
      <dsp:nvSpPr>
        <dsp:cNvPr id="0" name=""/>
        <dsp:cNvSpPr/>
      </dsp:nvSpPr>
      <dsp:spPr>
        <a:xfrm>
          <a:off x="1286393" y="4178799"/>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t>Questions</a:t>
          </a:r>
        </a:p>
      </dsp:txBody>
      <dsp:txXfrm>
        <a:off x="1286393" y="4178799"/>
        <a:ext cx="4641950" cy="1113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4ED97-F9FA-4BFF-B723-B6A3B7200430}">
      <dsp:nvSpPr>
        <dsp:cNvPr id="0" name=""/>
        <dsp:cNvSpPr/>
      </dsp:nvSpPr>
      <dsp:spPr>
        <a:xfrm>
          <a:off x="0" y="937419"/>
          <a:ext cx="3143249" cy="1885950"/>
        </a:xfrm>
        <a:prstGeom prst="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2026 Assister certification training (MLMS) “go dark” on August 14</a:t>
          </a:r>
          <a:r>
            <a:rPr lang="en-US" sz="2600" kern="1200" baseline="30000"/>
            <a:t>th</a:t>
          </a:r>
          <a:r>
            <a:rPr lang="en-US" sz="2600" kern="1200"/>
            <a:t> </a:t>
          </a:r>
        </a:p>
      </dsp:txBody>
      <dsp:txXfrm>
        <a:off x="0" y="937419"/>
        <a:ext cx="3143249" cy="1885950"/>
      </dsp:txXfrm>
    </dsp:sp>
    <dsp:sp modelId="{47776C67-92F3-4F7B-B99A-AD67032A0AB8}">
      <dsp:nvSpPr>
        <dsp:cNvPr id="0" name=""/>
        <dsp:cNvSpPr/>
      </dsp:nvSpPr>
      <dsp:spPr>
        <a:xfrm>
          <a:off x="3457575" y="937419"/>
          <a:ext cx="3143249" cy="188595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All Assisters will take new user MLMS training once it is available for PY2026</a:t>
          </a:r>
        </a:p>
      </dsp:txBody>
      <dsp:txXfrm>
        <a:off x="3457575" y="937419"/>
        <a:ext cx="3143249" cy="1885950"/>
      </dsp:txXfrm>
    </dsp:sp>
    <dsp:sp modelId="{80D2733F-6D26-4134-BB25-2319F8E77938}">
      <dsp:nvSpPr>
        <dsp:cNvPr id="0" name=""/>
        <dsp:cNvSpPr/>
      </dsp:nvSpPr>
      <dsp:spPr>
        <a:xfrm>
          <a:off x="6915149" y="937419"/>
          <a:ext cx="3143249" cy="188595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Training available through CMS, national TA partners, and Cover MT</a:t>
          </a:r>
        </a:p>
      </dsp:txBody>
      <dsp:txXfrm>
        <a:off x="6915149" y="937419"/>
        <a:ext cx="3143249" cy="188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126AA-FFA0-49F2-ACA1-0F30106DBDE4}">
      <dsp:nvSpPr>
        <dsp:cNvPr id="0" name=""/>
        <dsp:cNvSpPr/>
      </dsp:nvSpPr>
      <dsp:spPr>
        <a:xfrm>
          <a:off x="0" y="103979"/>
          <a:ext cx="4710787" cy="705134"/>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Open sans" panose="020B0606030504020204" pitchFamily="34" charset="0"/>
              <a:ea typeface="Open sans" panose="020B0606030504020204" pitchFamily="34" charset="0"/>
              <a:cs typeface="Open sans" panose="020B0606030504020204" pitchFamily="34" charset="0"/>
            </a:rPr>
            <a:t>Montana Primary Care Association (MPCA)</a:t>
          </a:r>
        </a:p>
        <a:p>
          <a:pPr marL="0" lvl="0" indent="0" algn="ctr" defTabSz="666750">
            <a:lnSpc>
              <a:spcPct val="90000"/>
            </a:lnSpc>
            <a:spcBef>
              <a:spcPct val="0"/>
            </a:spcBef>
            <a:spcAft>
              <a:spcPct val="35000"/>
            </a:spcAft>
            <a:buNone/>
          </a:pPr>
          <a:r>
            <a:rPr lang="en-US" sz="1500" kern="1200">
              <a:latin typeface="Open sans" panose="020B0606030504020204" pitchFamily="34" charset="0"/>
              <a:ea typeface="Open sans" panose="020B0606030504020204" pitchFamily="34" charset="0"/>
              <a:cs typeface="Open sans" panose="020B0606030504020204" pitchFamily="34" charset="0"/>
            </a:rPr>
            <a:t>&amp; Our Members</a:t>
          </a:r>
        </a:p>
      </dsp:txBody>
      <dsp:txXfrm>
        <a:off x="0" y="103979"/>
        <a:ext cx="4710787" cy="705134"/>
      </dsp:txXfrm>
    </dsp:sp>
    <dsp:sp modelId="{65DE05DC-FA49-4FC0-94FC-07DD905789D3}">
      <dsp:nvSpPr>
        <dsp:cNvPr id="0" name=""/>
        <dsp:cNvSpPr/>
      </dsp:nvSpPr>
      <dsp:spPr>
        <a:xfrm>
          <a:off x="51956" y="795373"/>
          <a:ext cx="4674099" cy="234697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14 FQHC’s</a:t>
          </a:r>
        </a:p>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5 Urban Indian Organizations</a:t>
          </a:r>
        </a:p>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Over 120,000 Montanans served by members</a:t>
          </a:r>
        </a:p>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Supports members in:</a:t>
          </a:r>
        </a:p>
        <a:p>
          <a:pPr marL="228600" lvl="2"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Quality/Data</a:t>
          </a:r>
        </a:p>
        <a:p>
          <a:pPr marL="228600" lvl="2"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Workforce</a:t>
          </a:r>
        </a:p>
        <a:p>
          <a:pPr marL="228600" lvl="2"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IBH/SUD</a:t>
          </a:r>
        </a:p>
        <a:p>
          <a:pPr marL="228600" lvl="2"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Social Needs</a:t>
          </a:r>
        </a:p>
      </dsp:txBody>
      <dsp:txXfrm>
        <a:off x="51956" y="795373"/>
        <a:ext cx="4674099" cy="2346975"/>
      </dsp:txXfrm>
    </dsp:sp>
    <dsp:sp modelId="{9D72B48A-8C43-4130-AE13-35C74C74D260}">
      <dsp:nvSpPr>
        <dsp:cNvPr id="0" name=""/>
        <dsp:cNvSpPr/>
      </dsp:nvSpPr>
      <dsp:spPr>
        <a:xfrm>
          <a:off x="5372114" y="79701"/>
          <a:ext cx="4721789" cy="705134"/>
        </a:xfrm>
        <a:prstGeom prst="rect">
          <a:avLst/>
        </a:prstGeom>
        <a:solidFill>
          <a:schemeClr val="accent3">
            <a:hueOff val="-522799"/>
            <a:satOff val="-15225"/>
            <a:lumOff val="13135"/>
            <a:alphaOff val="0"/>
          </a:schemeClr>
        </a:solidFill>
        <a:ln w="15875" cap="flat" cmpd="sng" algn="ctr">
          <a:solidFill>
            <a:schemeClr val="accent3">
              <a:hueOff val="-522799"/>
              <a:satOff val="-15225"/>
              <a:lumOff val="1313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Open sans" panose="020B0606030504020204" pitchFamily="34" charset="0"/>
              <a:ea typeface="Open sans" panose="020B0606030504020204" pitchFamily="34" charset="0"/>
              <a:cs typeface="Open sans" panose="020B0606030504020204" pitchFamily="34" charset="0"/>
            </a:rPr>
            <a:t>Cover Montana </a:t>
          </a:r>
        </a:p>
      </dsp:txBody>
      <dsp:txXfrm>
        <a:off x="5372114" y="79701"/>
        <a:ext cx="4721789" cy="705134"/>
      </dsp:txXfrm>
    </dsp:sp>
    <dsp:sp modelId="{FF00BABE-BA30-4FCC-A022-A9B36279B0C2}">
      <dsp:nvSpPr>
        <dsp:cNvPr id="0" name=""/>
        <dsp:cNvSpPr/>
      </dsp:nvSpPr>
      <dsp:spPr>
        <a:xfrm>
          <a:off x="5372114" y="784835"/>
          <a:ext cx="4721789" cy="2346975"/>
        </a:xfrm>
        <a:prstGeom prst="rect">
          <a:avLst/>
        </a:prstGeom>
        <a:solidFill>
          <a:schemeClr val="accent3">
            <a:tint val="40000"/>
            <a:alpha val="90000"/>
            <a:hueOff val="-890919"/>
            <a:satOff val="14167"/>
            <a:lumOff val="2243"/>
            <a:alphaOff val="0"/>
          </a:schemeClr>
        </a:solidFill>
        <a:ln w="15875" cap="flat" cmpd="sng" algn="ctr">
          <a:solidFill>
            <a:schemeClr val="accent3">
              <a:tint val="40000"/>
              <a:alpha val="90000"/>
              <a:hueOff val="-890919"/>
              <a:satOff val="14167"/>
              <a:lumOff val="22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Founded in 2014 </a:t>
          </a:r>
        </a:p>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In-person Navigators</a:t>
          </a:r>
        </a:p>
        <a:p>
          <a:pPr marL="228600" lvl="2"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6 across Montana</a:t>
          </a:r>
        </a:p>
        <a:p>
          <a:pPr marL="228600" lvl="2"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Collaborate with assisters at clinics throughout the state</a:t>
          </a:r>
        </a:p>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Helpline – 844 682-6837</a:t>
          </a:r>
        </a:p>
        <a:p>
          <a:pPr marL="114300" lvl="1" indent="-114300" algn="l" defTabSz="666750">
            <a:lnSpc>
              <a:spcPct val="90000"/>
            </a:lnSpc>
            <a:spcBef>
              <a:spcPct val="0"/>
            </a:spcBef>
            <a:spcAft>
              <a:spcPct val="15000"/>
            </a:spcAft>
            <a:buChar char="•"/>
          </a:pPr>
          <a:r>
            <a:rPr lang="en-US" sz="1500" kern="1200">
              <a:latin typeface="Open sans" panose="020B0606030504020204" pitchFamily="34" charset="0"/>
              <a:ea typeface="Open sans" panose="020B0606030504020204" pitchFamily="34" charset="0"/>
              <a:cs typeface="Open sans" panose="020B0606030504020204" pitchFamily="34" charset="0"/>
            </a:rPr>
            <a:t>Website – </a:t>
          </a:r>
          <a:r>
            <a:rPr lang="en-US" sz="1500" kern="1200">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1"/>
            </a:rPr>
            <a:t>www.covermt.org</a:t>
          </a:r>
          <a:endParaRPr lang="en-US" sz="150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66750">
            <a:lnSpc>
              <a:spcPct val="90000"/>
            </a:lnSpc>
            <a:spcBef>
              <a:spcPct val="0"/>
            </a:spcBef>
            <a:spcAft>
              <a:spcPct val="15000"/>
            </a:spcAft>
            <a:buChar char="•"/>
          </a:pPr>
          <a:endParaRPr lang="en-US" sz="1500" kern="1200"/>
        </a:p>
      </dsp:txBody>
      <dsp:txXfrm>
        <a:off x="5372114" y="784835"/>
        <a:ext cx="4721789" cy="2346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57F3-1117-43BA-A914-92518C1461E5}">
      <dsp:nvSpPr>
        <dsp:cNvPr id="0" name=""/>
        <dsp:cNvSpPr/>
      </dsp:nvSpPr>
      <dsp:spPr>
        <a:xfrm>
          <a:off x="3997483" y="45878"/>
          <a:ext cx="2385695" cy="2385695"/>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HR1</a:t>
          </a:r>
        </a:p>
      </dsp:txBody>
      <dsp:txXfrm>
        <a:off x="4272756" y="367029"/>
        <a:ext cx="1835150" cy="756999"/>
      </dsp:txXfrm>
    </dsp:sp>
    <dsp:sp modelId="{77999569-2D9A-4236-B8FF-1AECA2540F5A}">
      <dsp:nvSpPr>
        <dsp:cNvPr id="0" name=""/>
        <dsp:cNvSpPr/>
      </dsp:nvSpPr>
      <dsp:spPr>
        <a:xfrm>
          <a:off x="5052694" y="1101089"/>
          <a:ext cx="2385695" cy="2385695"/>
        </a:xfrm>
        <a:prstGeom prst="ellipse">
          <a:avLst/>
        </a:prstGeom>
        <a:solidFill>
          <a:schemeClr val="accent5">
            <a:alpha val="50000"/>
            <a:hueOff val="1339163"/>
            <a:satOff val="-13825"/>
            <a:lumOff val="-32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Marketplace Integrity Rule</a:t>
          </a:r>
        </a:p>
      </dsp:txBody>
      <dsp:txXfrm>
        <a:off x="6337299" y="1376362"/>
        <a:ext cx="917575" cy="1835150"/>
      </dsp:txXfrm>
    </dsp:sp>
    <dsp:sp modelId="{27DB349D-BA09-4F2B-93D7-95EE050D6A2B}">
      <dsp:nvSpPr>
        <dsp:cNvPr id="0" name=""/>
        <dsp:cNvSpPr/>
      </dsp:nvSpPr>
      <dsp:spPr>
        <a:xfrm>
          <a:off x="3997483" y="2156301"/>
          <a:ext cx="2385695" cy="2385695"/>
        </a:xfrm>
        <a:prstGeom prst="ellipse">
          <a:avLst/>
        </a:prstGeom>
        <a:solidFill>
          <a:schemeClr val="accent5">
            <a:alpha val="50000"/>
            <a:hueOff val="2678325"/>
            <a:satOff val="-27649"/>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1115 Waiver</a:t>
          </a:r>
        </a:p>
      </dsp:txBody>
      <dsp:txXfrm>
        <a:off x="4272756" y="3463845"/>
        <a:ext cx="1835150" cy="756999"/>
      </dsp:txXfrm>
    </dsp:sp>
    <dsp:sp modelId="{7860AB4E-BD99-49F1-8D78-A4F858A954AE}">
      <dsp:nvSpPr>
        <dsp:cNvPr id="0" name=""/>
        <dsp:cNvSpPr/>
      </dsp:nvSpPr>
      <dsp:spPr>
        <a:xfrm>
          <a:off x="2942272" y="1101089"/>
          <a:ext cx="2385695" cy="2385695"/>
        </a:xfrm>
        <a:prstGeom prst="ellipse">
          <a:avLst/>
        </a:prstGeom>
        <a:solidFill>
          <a:schemeClr val="accent5">
            <a:alpha val="50000"/>
            <a:hueOff val="4017488"/>
            <a:satOff val="-41474"/>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Enhanced APTC Expiring</a:t>
          </a:r>
        </a:p>
      </dsp:txBody>
      <dsp:txXfrm>
        <a:off x="3125787" y="1376362"/>
        <a:ext cx="917575" cy="1835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1D70E-854A-4248-A0CC-3FF9A96D0C1D}">
      <dsp:nvSpPr>
        <dsp:cNvPr id="0" name=""/>
        <dsp:cNvSpPr/>
      </dsp:nvSpPr>
      <dsp:spPr>
        <a:xfrm>
          <a:off x="0" y="1128236"/>
          <a:ext cx="10058399" cy="150431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6D423-0E66-4074-A9D9-9ACD44AFEE1D}">
      <dsp:nvSpPr>
        <dsp:cNvPr id="0" name=""/>
        <dsp:cNvSpPr/>
      </dsp:nvSpPr>
      <dsp:spPr>
        <a:xfrm>
          <a:off x="3978" y="0"/>
          <a:ext cx="1739346" cy="15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a:t>July 18: </a:t>
          </a:r>
          <a:r>
            <a:rPr lang="en-US" sz="1700" kern="1200"/>
            <a:t>1115 Waiver available – begin public comment period</a:t>
          </a:r>
        </a:p>
      </dsp:txBody>
      <dsp:txXfrm>
        <a:off x="3978" y="0"/>
        <a:ext cx="1739346" cy="1504315"/>
      </dsp:txXfrm>
    </dsp:sp>
    <dsp:sp modelId="{DD7D574D-DCD0-4547-B6B2-CE1DE96E0211}">
      <dsp:nvSpPr>
        <dsp:cNvPr id="0" name=""/>
        <dsp:cNvSpPr/>
      </dsp:nvSpPr>
      <dsp:spPr>
        <a:xfrm>
          <a:off x="685612" y="1692354"/>
          <a:ext cx="376078" cy="376078"/>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506E6-9413-4823-959A-29F4A49109AC}">
      <dsp:nvSpPr>
        <dsp:cNvPr id="0" name=""/>
        <dsp:cNvSpPr/>
      </dsp:nvSpPr>
      <dsp:spPr>
        <a:xfrm>
          <a:off x="1830292" y="2256472"/>
          <a:ext cx="1739346" cy="15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a:t>July 29: </a:t>
          </a:r>
          <a:r>
            <a:rPr lang="en-US" sz="1700" kern="1200"/>
            <a:t>Virtual Tribal consultation</a:t>
          </a:r>
        </a:p>
      </dsp:txBody>
      <dsp:txXfrm>
        <a:off x="1830292" y="2256472"/>
        <a:ext cx="1739346" cy="1504315"/>
      </dsp:txXfrm>
    </dsp:sp>
    <dsp:sp modelId="{D83B7691-E5A2-4540-BC1B-CD2DC182DC53}">
      <dsp:nvSpPr>
        <dsp:cNvPr id="0" name=""/>
        <dsp:cNvSpPr/>
      </dsp:nvSpPr>
      <dsp:spPr>
        <a:xfrm>
          <a:off x="2511926" y="1692354"/>
          <a:ext cx="376078" cy="376078"/>
        </a:xfrm>
        <a:prstGeom prst="ellipse">
          <a:avLst/>
        </a:prstGeom>
        <a:solidFill>
          <a:schemeClr val="accent4">
            <a:hueOff val="-2258494"/>
            <a:satOff val="6301"/>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7A46B-E20E-47A9-B32B-81E3808F6C22}">
      <dsp:nvSpPr>
        <dsp:cNvPr id="0" name=""/>
        <dsp:cNvSpPr/>
      </dsp:nvSpPr>
      <dsp:spPr>
        <a:xfrm>
          <a:off x="3656606" y="0"/>
          <a:ext cx="1739346" cy="15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a:t>July 31: </a:t>
          </a:r>
          <a:r>
            <a:rPr lang="en-US" sz="1700" kern="1200"/>
            <a:t>Hybrid public meeting</a:t>
          </a:r>
        </a:p>
      </dsp:txBody>
      <dsp:txXfrm>
        <a:off x="3656606" y="0"/>
        <a:ext cx="1739346" cy="1504315"/>
      </dsp:txXfrm>
    </dsp:sp>
    <dsp:sp modelId="{2BDDEF6A-4361-4FE9-8E01-7A90E322E3CC}">
      <dsp:nvSpPr>
        <dsp:cNvPr id="0" name=""/>
        <dsp:cNvSpPr/>
      </dsp:nvSpPr>
      <dsp:spPr>
        <a:xfrm>
          <a:off x="4338240" y="1692354"/>
          <a:ext cx="376078" cy="376078"/>
        </a:xfrm>
        <a:prstGeom prst="ellipse">
          <a:avLst/>
        </a:prstGeom>
        <a:solidFill>
          <a:schemeClr val="accent4">
            <a:hueOff val="-4516989"/>
            <a:satOff val="12601"/>
            <a:lumOff val="6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26BE0A-53DC-4B4D-BC43-3F78C03C4534}">
      <dsp:nvSpPr>
        <dsp:cNvPr id="0" name=""/>
        <dsp:cNvSpPr/>
      </dsp:nvSpPr>
      <dsp:spPr>
        <a:xfrm>
          <a:off x="5482920" y="2256472"/>
          <a:ext cx="1739346" cy="15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a:t>August 1: </a:t>
          </a:r>
          <a:r>
            <a:rPr lang="en-US" sz="1700" kern="1200"/>
            <a:t>Virtual public meeting</a:t>
          </a:r>
        </a:p>
      </dsp:txBody>
      <dsp:txXfrm>
        <a:off x="5482920" y="2256472"/>
        <a:ext cx="1739346" cy="1504315"/>
      </dsp:txXfrm>
    </dsp:sp>
    <dsp:sp modelId="{56A8DB7D-142E-4A0D-A7C2-29D4895BF956}">
      <dsp:nvSpPr>
        <dsp:cNvPr id="0" name=""/>
        <dsp:cNvSpPr/>
      </dsp:nvSpPr>
      <dsp:spPr>
        <a:xfrm>
          <a:off x="6164554" y="1692354"/>
          <a:ext cx="376078" cy="376078"/>
        </a:xfrm>
        <a:prstGeom prst="ellipse">
          <a:avLst/>
        </a:prstGeom>
        <a:solidFill>
          <a:schemeClr val="accent4">
            <a:hueOff val="-6775483"/>
            <a:satOff val="18902"/>
            <a:lumOff val="100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BB9FE-A1CD-463B-933B-2F9266E47EAC}">
      <dsp:nvSpPr>
        <dsp:cNvPr id="0" name=""/>
        <dsp:cNvSpPr/>
      </dsp:nvSpPr>
      <dsp:spPr>
        <a:xfrm>
          <a:off x="7309234" y="0"/>
          <a:ext cx="1739346" cy="15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a:t>August 18:</a:t>
          </a:r>
          <a:r>
            <a:rPr lang="en-US" sz="1700" kern="1200"/>
            <a:t> Public comment period ends</a:t>
          </a:r>
        </a:p>
      </dsp:txBody>
      <dsp:txXfrm>
        <a:off x="7309234" y="0"/>
        <a:ext cx="1739346" cy="1504315"/>
      </dsp:txXfrm>
    </dsp:sp>
    <dsp:sp modelId="{74BEE5D7-32A8-41DD-BF2F-15675585DA00}">
      <dsp:nvSpPr>
        <dsp:cNvPr id="0" name=""/>
        <dsp:cNvSpPr/>
      </dsp:nvSpPr>
      <dsp:spPr>
        <a:xfrm>
          <a:off x="7990868" y="1692354"/>
          <a:ext cx="376078" cy="376078"/>
        </a:xfrm>
        <a:prstGeom prst="ellipse">
          <a:avLst/>
        </a:prstGeom>
        <a:solidFill>
          <a:schemeClr val="accent4">
            <a:hueOff val="-9033977"/>
            <a:satOff val="25203"/>
            <a:lumOff val="1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57F3-1117-43BA-A914-92518C1461E5}">
      <dsp:nvSpPr>
        <dsp:cNvPr id="0" name=""/>
        <dsp:cNvSpPr/>
      </dsp:nvSpPr>
      <dsp:spPr>
        <a:xfrm>
          <a:off x="3997483" y="45878"/>
          <a:ext cx="2385695" cy="2385695"/>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HR1</a:t>
          </a:r>
        </a:p>
      </dsp:txBody>
      <dsp:txXfrm>
        <a:off x="4272756" y="367029"/>
        <a:ext cx="1835150" cy="756999"/>
      </dsp:txXfrm>
    </dsp:sp>
    <dsp:sp modelId="{77999569-2D9A-4236-B8FF-1AECA2540F5A}">
      <dsp:nvSpPr>
        <dsp:cNvPr id="0" name=""/>
        <dsp:cNvSpPr/>
      </dsp:nvSpPr>
      <dsp:spPr>
        <a:xfrm>
          <a:off x="5052694" y="1101089"/>
          <a:ext cx="2385695" cy="2385695"/>
        </a:xfrm>
        <a:prstGeom prst="ellipse">
          <a:avLst/>
        </a:prstGeom>
        <a:solidFill>
          <a:schemeClr val="accent5">
            <a:alpha val="50000"/>
            <a:hueOff val="1339163"/>
            <a:satOff val="-13825"/>
            <a:lumOff val="-32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Marketplace Integrity Rule</a:t>
          </a:r>
        </a:p>
      </dsp:txBody>
      <dsp:txXfrm>
        <a:off x="6337299" y="1376362"/>
        <a:ext cx="917575" cy="1835150"/>
      </dsp:txXfrm>
    </dsp:sp>
    <dsp:sp modelId="{27DB349D-BA09-4F2B-93D7-95EE050D6A2B}">
      <dsp:nvSpPr>
        <dsp:cNvPr id="0" name=""/>
        <dsp:cNvSpPr/>
      </dsp:nvSpPr>
      <dsp:spPr>
        <a:xfrm>
          <a:off x="3997483" y="2156301"/>
          <a:ext cx="2385695" cy="2385695"/>
        </a:xfrm>
        <a:prstGeom prst="ellipse">
          <a:avLst/>
        </a:prstGeom>
        <a:solidFill>
          <a:schemeClr val="accent5">
            <a:alpha val="50000"/>
            <a:hueOff val="2678325"/>
            <a:satOff val="-27649"/>
            <a:lumOff val="-640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1115 Waiver</a:t>
          </a:r>
        </a:p>
      </dsp:txBody>
      <dsp:txXfrm>
        <a:off x="4272756" y="3463845"/>
        <a:ext cx="1835150" cy="756999"/>
      </dsp:txXfrm>
    </dsp:sp>
    <dsp:sp modelId="{7860AB4E-BD99-49F1-8D78-A4F858A954AE}">
      <dsp:nvSpPr>
        <dsp:cNvPr id="0" name=""/>
        <dsp:cNvSpPr/>
      </dsp:nvSpPr>
      <dsp:spPr>
        <a:xfrm>
          <a:off x="2942272" y="1101089"/>
          <a:ext cx="2385695" cy="2385695"/>
        </a:xfrm>
        <a:prstGeom prst="ellipse">
          <a:avLst/>
        </a:prstGeom>
        <a:solidFill>
          <a:schemeClr val="accent5">
            <a:alpha val="50000"/>
            <a:hueOff val="4017488"/>
            <a:satOff val="-41474"/>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Open sans" panose="020B0606030504020204" pitchFamily="34" charset="0"/>
              <a:ea typeface="Open sans" panose="020B0606030504020204" pitchFamily="34" charset="0"/>
              <a:cs typeface="Open sans" panose="020B0606030504020204" pitchFamily="34" charset="0"/>
            </a:rPr>
            <a:t>Enhanced APTC Expiring</a:t>
          </a:r>
        </a:p>
      </dsp:txBody>
      <dsp:txXfrm>
        <a:off x="3125787" y="1376362"/>
        <a:ext cx="917575" cy="1835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AA0F5-677A-4A17-9422-33ACDC2685BE}">
      <dsp:nvSpPr>
        <dsp:cNvPr id="0" name=""/>
        <dsp:cNvSpPr/>
      </dsp:nvSpPr>
      <dsp:spPr>
        <a:xfrm>
          <a:off x="0" y="646"/>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B9769-02E7-46CA-9148-0715E990F9DF}">
      <dsp:nvSpPr>
        <dsp:cNvPr id="0" name=""/>
        <dsp:cNvSpPr/>
      </dsp:nvSpPr>
      <dsp:spPr>
        <a:xfrm>
          <a:off x="457506" y="340940"/>
          <a:ext cx="831830" cy="831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7663A7-6039-42E9-8353-DA2D8F2EBA34}">
      <dsp:nvSpPr>
        <dsp:cNvPr id="0" name=""/>
        <dsp:cNvSpPr/>
      </dsp:nvSpPr>
      <dsp:spPr>
        <a:xfrm>
          <a:off x="1746843" y="646"/>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800100">
            <a:lnSpc>
              <a:spcPct val="90000"/>
            </a:lnSpc>
            <a:spcBef>
              <a:spcPct val="0"/>
            </a:spcBef>
            <a:spcAft>
              <a:spcPct val="35000"/>
            </a:spcAft>
            <a:buNone/>
          </a:pPr>
          <a:r>
            <a:rPr lang="en-US" sz="1800" kern="1200"/>
            <a:t>Navigators </a:t>
          </a:r>
          <a:r>
            <a:rPr lang="en-US" sz="1800" b="1" kern="1200"/>
            <a:t>employed through end of August</a:t>
          </a:r>
          <a:endParaRPr lang="en-US" sz="1800" kern="1200"/>
        </a:p>
      </dsp:txBody>
      <dsp:txXfrm>
        <a:off x="1746843" y="646"/>
        <a:ext cx="4181500" cy="1512418"/>
      </dsp:txXfrm>
    </dsp:sp>
    <dsp:sp modelId="{09BC0828-8010-4AA6-B9B0-D1266BA14383}">
      <dsp:nvSpPr>
        <dsp:cNvPr id="0" name=""/>
        <dsp:cNvSpPr/>
      </dsp:nvSpPr>
      <dsp:spPr>
        <a:xfrm>
          <a:off x="0" y="1891169"/>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6E1AB-8DDC-4AF5-8EB2-F70F2DC57BC6}">
      <dsp:nvSpPr>
        <dsp:cNvPr id="0" name=""/>
        <dsp:cNvSpPr/>
      </dsp:nvSpPr>
      <dsp:spPr>
        <a:xfrm>
          <a:off x="457506" y="2231463"/>
          <a:ext cx="831830" cy="831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BA430-DA87-4BAD-B8FE-9AC384555013}">
      <dsp:nvSpPr>
        <dsp:cNvPr id="0" name=""/>
        <dsp:cNvSpPr/>
      </dsp:nvSpPr>
      <dsp:spPr>
        <a:xfrm>
          <a:off x="1746843" y="1891169"/>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800100">
            <a:lnSpc>
              <a:spcPct val="90000"/>
            </a:lnSpc>
            <a:spcBef>
              <a:spcPct val="0"/>
            </a:spcBef>
            <a:spcAft>
              <a:spcPct val="35000"/>
            </a:spcAft>
            <a:buNone/>
          </a:pPr>
          <a:r>
            <a:rPr lang="en-US" sz="1800" b="1" kern="1200"/>
            <a:t>Starting September 1</a:t>
          </a:r>
          <a:r>
            <a:rPr lang="en-US" sz="1800" b="1" kern="1200" baseline="30000"/>
            <a:t>st</a:t>
          </a:r>
          <a:r>
            <a:rPr lang="en-US" sz="1800" b="1" kern="1200"/>
            <a:t>, only phone and virtual assistance</a:t>
          </a:r>
          <a:r>
            <a:rPr lang="en-US" sz="1800" kern="1200"/>
            <a:t> available through MPCA’s website (appointments) and the help-line (real time enrollment assistance)</a:t>
          </a:r>
        </a:p>
      </dsp:txBody>
      <dsp:txXfrm>
        <a:off x="1746843" y="1891169"/>
        <a:ext cx="4181500" cy="1512418"/>
      </dsp:txXfrm>
    </dsp:sp>
    <dsp:sp modelId="{8E1F4070-3E7C-4661-9597-3724ED1A4442}">
      <dsp:nvSpPr>
        <dsp:cNvPr id="0" name=""/>
        <dsp:cNvSpPr/>
      </dsp:nvSpPr>
      <dsp:spPr>
        <a:xfrm>
          <a:off x="0" y="3781692"/>
          <a:ext cx="5928344" cy="15124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9E189-1F4B-4F39-9F5F-1C4A3F271920}">
      <dsp:nvSpPr>
        <dsp:cNvPr id="0" name=""/>
        <dsp:cNvSpPr/>
      </dsp:nvSpPr>
      <dsp:spPr>
        <a:xfrm>
          <a:off x="457506" y="4121986"/>
          <a:ext cx="831830" cy="831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4313F0-1ED9-4224-8C4B-86323A16ED3A}">
      <dsp:nvSpPr>
        <dsp:cNvPr id="0" name=""/>
        <dsp:cNvSpPr/>
      </dsp:nvSpPr>
      <dsp:spPr>
        <a:xfrm>
          <a:off x="1746843" y="3781692"/>
          <a:ext cx="4181500" cy="1512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64" tIns="160064" rIns="160064" bIns="160064" numCol="1" spcCol="1270" anchor="ctr" anchorCtr="0">
          <a:noAutofit/>
        </a:bodyPr>
        <a:lstStyle/>
        <a:p>
          <a:pPr marL="0" lvl="0" indent="0" algn="l" defTabSz="800100">
            <a:lnSpc>
              <a:spcPct val="90000"/>
            </a:lnSpc>
            <a:spcBef>
              <a:spcPct val="0"/>
            </a:spcBef>
            <a:spcAft>
              <a:spcPct val="35000"/>
            </a:spcAft>
            <a:buNone/>
          </a:pPr>
          <a:r>
            <a:rPr lang="en-US" sz="1800" b="1" kern="1200"/>
            <a:t>Cover Montana no longer has the capacity to help with Montanan Medicaid</a:t>
          </a:r>
          <a:r>
            <a:rPr lang="en-US" sz="1800" kern="1200"/>
            <a:t> applications or case troubleshooting (limited capacity for complex case assistance)</a:t>
          </a:r>
        </a:p>
      </dsp:txBody>
      <dsp:txXfrm>
        <a:off x="1746843" y="3781692"/>
        <a:ext cx="4181500" cy="1512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1C507-B260-4FF0-817E-F8C1A5233AF6}">
      <dsp:nvSpPr>
        <dsp:cNvPr id="0" name=""/>
        <dsp:cNvSpPr/>
      </dsp:nvSpPr>
      <dsp:spPr>
        <a:xfrm>
          <a:off x="0" y="2938"/>
          <a:ext cx="10058399" cy="6258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FF2C6-F47E-4417-8B62-575F2548AE05}">
      <dsp:nvSpPr>
        <dsp:cNvPr id="0" name=""/>
        <dsp:cNvSpPr/>
      </dsp:nvSpPr>
      <dsp:spPr>
        <a:xfrm>
          <a:off x="189315" y="143751"/>
          <a:ext cx="344209" cy="3442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CECD62-3C3E-4C8D-8EB3-2AA125E24F3E}">
      <dsp:nvSpPr>
        <dsp:cNvPr id="0" name=""/>
        <dsp:cNvSpPr/>
      </dsp:nvSpPr>
      <dsp:spPr>
        <a:xfrm>
          <a:off x="722840" y="2938"/>
          <a:ext cx="9335559" cy="6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4" tIns="66234" rIns="66234" bIns="66234" numCol="1" spcCol="1270" anchor="ctr" anchorCtr="0">
          <a:noAutofit/>
        </a:bodyPr>
        <a:lstStyle/>
        <a:p>
          <a:pPr marL="0" lvl="0" indent="0" algn="l" defTabSz="844550">
            <a:lnSpc>
              <a:spcPct val="90000"/>
            </a:lnSpc>
            <a:spcBef>
              <a:spcPct val="0"/>
            </a:spcBef>
            <a:spcAft>
              <a:spcPct val="35000"/>
            </a:spcAft>
            <a:buNone/>
          </a:pPr>
          <a:r>
            <a:rPr lang="en-US" sz="1900" kern="1200"/>
            <a:t>Marketplace enrollment (but we’ll be limited)</a:t>
          </a:r>
        </a:p>
      </dsp:txBody>
      <dsp:txXfrm>
        <a:off x="722840" y="2938"/>
        <a:ext cx="9335559" cy="625835"/>
      </dsp:txXfrm>
    </dsp:sp>
    <dsp:sp modelId="{B8742FA0-22A5-431E-A9FC-98BE25D18B11}">
      <dsp:nvSpPr>
        <dsp:cNvPr id="0" name=""/>
        <dsp:cNvSpPr/>
      </dsp:nvSpPr>
      <dsp:spPr>
        <a:xfrm>
          <a:off x="0" y="785232"/>
          <a:ext cx="10058399" cy="6258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DDF81-2DB1-4610-9719-13387C25DFE0}">
      <dsp:nvSpPr>
        <dsp:cNvPr id="0" name=""/>
        <dsp:cNvSpPr/>
      </dsp:nvSpPr>
      <dsp:spPr>
        <a:xfrm>
          <a:off x="189315" y="926045"/>
          <a:ext cx="344209" cy="3442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BDFBCA-1BA5-4910-BC92-A390C9AF6832}">
      <dsp:nvSpPr>
        <dsp:cNvPr id="0" name=""/>
        <dsp:cNvSpPr/>
      </dsp:nvSpPr>
      <dsp:spPr>
        <a:xfrm>
          <a:off x="722840" y="785232"/>
          <a:ext cx="9335559" cy="6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4" tIns="66234" rIns="66234" bIns="66234" numCol="1" spcCol="1270" anchor="ctr" anchorCtr="0">
          <a:noAutofit/>
        </a:bodyPr>
        <a:lstStyle/>
        <a:p>
          <a:pPr marL="0" lvl="0" indent="0" algn="l" defTabSz="844550">
            <a:lnSpc>
              <a:spcPct val="90000"/>
            </a:lnSpc>
            <a:spcBef>
              <a:spcPct val="0"/>
            </a:spcBef>
            <a:spcAft>
              <a:spcPct val="35000"/>
            </a:spcAft>
            <a:buNone/>
          </a:pPr>
          <a:r>
            <a:rPr lang="en-US" sz="1900" kern="1200"/>
            <a:t>Track changes to outreach and enrollment</a:t>
          </a:r>
        </a:p>
      </dsp:txBody>
      <dsp:txXfrm>
        <a:off x="722840" y="785232"/>
        <a:ext cx="9335559" cy="625835"/>
      </dsp:txXfrm>
    </dsp:sp>
    <dsp:sp modelId="{294CB93E-AC64-4E3C-A5DA-AE32FAA375FE}">
      <dsp:nvSpPr>
        <dsp:cNvPr id="0" name=""/>
        <dsp:cNvSpPr/>
      </dsp:nvSpPr>
      <dsp:spPr>
        <a:xfrm>
          <a:off x="0" y="1567527"/>
          <a:ext cx="10058399" cy="6258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E9725-D58F-44F9-AEA9-94953C4C3B28}">
      <dsp:nvSpPr>
        <dsp:cNvPr id="0" name=""/>
        <dsp:cNvSpPr/>
      </dsp:nvSpPr>
      <dsp:spPr>
        <a:xfrm>
          <a:off x="189315" y="1708340"/>
          <a:ext cx="344209" cy="3442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55B314-DC45-4A91-85BD-D9339D40D866}">
      <dsp:nvSpPr>
        <dsp:cNvPr id="0" name=""/>
        <dsp:cNvSpPr/>
      </dsp:nvSpPr>
      <dsp:spPr>
        <a:xfrm>
          <a:off x="722840" y="1567527"/>
          <a:ext cx="9335559" cy="6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4" tIns="66234" rIns="66234" bIns="66234" numCol="1" spcCol="1270" anchor="ctr" anchorCtr="0">
          <a:noAutofit/>
        </a:bodyPr>
        <a:lstStyle/>
        <a:p>
          <a:pPr marL="0" lvl="0" indent="0" algn="l" defTabSz="844550">
            <a:lnSpc>
              <a:spcPct val="90000"/>
            </a:lnSpc>
            <a:spcBef>
              <a:spcPct val="0"/>
            </a:spcBef>
            <a:spcAft>
              <a:spcPct val="35000"/>
            </a:spcAft>
            <a:buNone/>
          </a:pPr>
          <a:r>
            <a:rPr lang="en-US" sz="1900" kern="1200"/>
            <a:t>Provide monthly Cover Montana webinars and the Cover Montana Virtual Summit</a:t>
          </a:r>
        </a:p>
      </dsp:txBody>
      <dsp:txXfrm>
        <a:off x="722840" y="1567527"/>
        <a:ext cx="9335559" cy="625835"/>
      </dsp:txXfrm>
    </dsp:sp>
    <dsp:sp modelId="{B897E13A-129E-4894-A783-089C962FE27B}">
      <dsp:nvSpPr>
        <dsp:cNvPr id="0" name=""/>
        <dsp:cNvSpPr/>
      </dsp:nvSpPr>
      <dsp:spPr>
        <a:xfrm>
          <a:off x="0" y="2349822"/>
          <a:ext cx="10058399" cy="6258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DCB5C-5D64-4232-849E-7C24E663E700}">
      <dsp:nvSpPr>
        <dsp:cNvPr id="0" name=""/>
        <dsp:cNvSpPr/>
      </dsp:nvSpPr>
      <dsp:spPr>
        <a:xfrm>
          <a:off x="189315" y="2490635"/>
          <a:ext cx="344209" cy="3442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04B928-E376-4C9A-A746-1E9709C7F4EA}">
      <dsp:nvSpPr>
        <dsp:cNvPr id="0" name=""/>
        <dsp:cNvSpPr/>
      </dsp:nvSpPr>
      <dsp:spPr>
        <a:xfrm>
          <a:off x="722840" y="2349822"/>
          <a:ext cx="9335559" cy="6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4" tIns="66234" rIns="66234" bIns="66234" numCol="1" spcCol="1270" anchor="ctr" anchorCtr="0">
          <a:noAutofit/>
        </a:bodyPr>
        <a:lstStyle/>
        <a:p>
          <a:pPr marL="0" lvl="0" indent="0" algn="l" defTabSz="844550">
            <a:lnSpc>
              <a:spcPct val="90000"/>
            </a:lnSpc>
            <a:spcBef>
              <a:spcPct val="0"/>
            </a:spcBef>
            <a:spcAft>
              <a:spcPct val="35000"/>
            </a:spcAft>
            <a:buNone/>
          </a:pPr>
          <a:r>
            <a:rPr lang="en-US" sz="1900" kern="1200"/>
            <a:t>Training and technical assistance to our partners who are screening, referring, and providing enrollment assistance (for Medicaid and the Marketplace)</a:t>
          </a:r>
        </a:p>
      </dsp:txBody>
      <dsp:txXfrm>
        <a:off x="722840" y="2349822"/>
        <a:ext cx="9335559" cy="625835"/>
      </dsp:txXfrm>
    </dsp:sp>
    <dsp:sp modelId="{6985BE31-F158-42DE-941A-900D7D7BB7D2}">
      <dsp:nvSpPr>
        <dsp:cNvPr id="0" name=""/>
        <dsp:cNvSpPr/>
      </dsp:nvSpPr>
      <dsp:spPr>
        <a:xfrm>
          <a:off x="0" y="3132117"/>
          <a:ext cx="10058399" cy="62583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3D033-4C8F-420A-B84F-30891F06185A}">
      <dsp:nvSpPr>
        <dsp:cNvPr id="0" name=""/>
        <dsp:cNvSpPr/>
      </dsp:nvSpPr>
      <dsp:spPr>
        <a:xfrm>
          <a:off x="189315" y="3272930"/>
          <a:ext cx="344209" cy="3442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F4130D-1968-4C4B-BEBD-8373C03BA7B7}">
      <dsp:nvSpPr>
        <dsp:cNvPr id="0" name=""/>
        <dsp:cNvSpPr/>
      </dsp:nvSpPr>
      <dsp:spPr>
        <a:xfrm>
          <a:off x="722840" y="3132117"/>
          <a:ext cx="9335559" cy="6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234" tIns="66234" rIns="66234" bIns="66234" numCol="1" spcCol="1270" anchor="ctr" anchorCtr="0">
          <a:noAutofit/>
        </a:bodyPr>
        <a:lstStyle/>
        <a:p>
          <a:pPr marL="0" lvl="0" indent="0" algn="l" defTabSz="844550">
            <a:lnSpc>
              <a:spcPct val="90000"/>
            </a:lnSpc>
            <a:spcBef>
              <a:spcPct val="0"/>
            </a:spcBef>
            <a:spcAft>
              <a:spcPct val="35000"/>
            </a:spcAft>
            <a:buNone/>
          </a:pPr>
          <a:r>
            <a:rPr lang="en-US" sz="1900" kern="1200"/>
            <a:t>Limited media capacity to share public information about changes to outreach and enrollment</a:t>
          </a:r>
        </a:p>
      </dsp:txBody>
      <dsp:txXfrm>
        <a:off x="722840" y="3132117"/>
        <a:ext cx="9335559" cy="6258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B4EA2-9206-41DB-AAAF-B54FBAF2B1B2}">
      <dsp:nvSpPr>
        <dsp:cNvPr id="0" name=""/>
        <dsp:cNvSpPr/>
      </dsp:nvSpPr>
      <dsp:spPr>
        <a:xfrm>
          <a:off x="0" y="2197"/>
          <a:ext cx="5928344" cy="11137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FC910-952C-4734-AB30-0A7F8C44AD42}">
      <dsp:nvSpPr>
        <dsp:cNvPr id="0" name=""/>
        <dsp:cNvSpPr/>
      </dsp:nvSpPr>
      <dsp:spPr>
        <a:xfrm>
          <a:off x="336912" y="252793"/>
          <a:ext cx="612568" cy="612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8FB85-9083-4FC0-99A8-76F35B67386A}">
      <dsp:nvSpPr>
        <dsp:cNvPr id="0" name=""/>
        <dsp:cNvSpPr/>
      </dsp:nvSpPr>
      <dsp:spPr>
        <a:xfrm>
          <a:off x="1286393" y="2197"/>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t>Apply for multiple programs</a:t>
          </a:r>
        </a:p>
      </dsp:txBody>
      <dsp:txXfrm>
        <a:off x="1286393" y="2197"/>
        <a:ext cx="4641950" cy="1113760"/>
      </dsp:txXfrm>
    </dsp:sp>
    <dsp:sp modelId="{2AF971A9-68C9-44DC-9898-DC4452C65067}">
      <dsp:nvSpPr>
        <dsp:cNvPr id="0" name=""/>
        <dsp:cNvSpPr/>
      </dsp:nvSpPr>
      <dsp:spPr>
        <a:xfrm>
          <a:off x="0" y="1394398"/>
          <a:ext cx="5928344" cy="11137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A8620-3519-4E69-B581-184409AC6411}">
      <dsp:nvSpPr>
        <dsp:cNvPr id="0" name=""/>
        <dsp:cNvSpPr/>
      </dsp:nvSpPr>
      <dsp:spPr>
        <a:xfrm>
          <a:off x="336912" y="1644994"/>
          <a:ext cx="612568" cy="612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A8DCF-E93E-4132-95D4-82418A3EDE5F}">
      <dsp:nvSpPr>
        <dsp:cNvPr id="0" name=""/>
        <dsp:cNvSpPr/>
      </dsp:nvSpPr>
      <dsp:spPr>
        <a:xfrm>
          <a:off x="1286393" y="1394398"/>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t>Complete renewals or report changes</a:t>
          </a:r>
        </a:p>
      </dsp:txBody>
      <dsp:txXfrm>
        <a:off x="1286393" y="1394398"/>
        <a:ext cx="4641950" cy="1113760"/>
      </dsp:txXfrm>
    </dsp:sp>
    <dsp:sp modelId="{015C1E11-08EB-4665-8066-3BADF1AC53B9}">
      <dsp:nvSpPr>
        <dsp:cNvPr id="0" name=""/>
        <dsp:cNvSpPr/>
      </dsp:nvSpPr>
      <dsp:spPr>
        <a:xfrm>
          <a:off x="0" y="2786598"/>
          <a:ext cx="5928344" cy="11137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6AB03-DC75-4E55-8AB3-07E3DD7DB0D3}">
      <dsp:nvSpPr>
        <dsp:cNvPr id="0" name=""/>
        <dsp:cNvSpPr/>
      </dsp:nvSpPr>
      <dsp:spPr>
        <a:xfrm>
          <a:off x="336912" y="3037194"/>
          <a:ext cx="612568" cy="612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8D60D-0EDD-4077-B281-7AE726C31519}">
      <dsp:nvSpPr>
        <dsp:cNvPr id="0" name=""/>
        <dsp:cNvSpPr/>
      </dsp:nvSpPr>
      <dsp:spPr>
        <a:xfrm>
          <a:off x="1286393" y="2786598"/>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t>Receive email notifications, upload documents</a:t>
          </a:r>
        </a:p>
      </dsp:txBody>
      <dsp:txXfrm>
        <a:off x="1286393" y="2786598"/>
        <a:ext cx="4641950" cy="1113760"/>
      </dsp:txXfrm>
    </dsp:sp>
    <dsp:sp modelId="{B1232361-FFD6-437C-AF68-25EC94CA6486}">
      <dsp:nvSpPr>
        <dsp:cNvPr id="0" name=""/>
        <dsp:cNvSpPr/>
      </dsp:nvSpPr>
      <dsp:spPr>
        <a:xfrm>
          <a:off x="0" y="4178799"/>
          <a:ext cx="5928344" cy="111376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C01BF-782F-4D96-944B-1580B8366F09}">
      <dsp:nvSpPr>
        <dsp:cNvPr id="0" name=""/>
        <dsp:cNvSpPr/>
      </dsp:nvSpPr>
      <dsp:spPr>
        <a:xfrm>
          <a:off x="336912" y="4429395"/>
          <a:ext cx="612568" cy="6125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A3B52-D605-412D-B104-E5EC7AD718D4}">
      <dsp:nvSpPr>
        <dsp:cNvPr id="0" name=""/>
        <dsp:cNvSpPr/>
      </dsp:nvSpPr>
      <dsp:spPr>
        <a:xfrm>
          <a:off x="1286393" y="4178799"/>
          <a:ext cx="4641950" cy="111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73" tIns="117873" rIns="117873" bIns="117873" numCol="1" spcCol="1270" anchor="ctr" anchorCtr="0">
          <a:noAutofit/>
        </a:bodyPr>
        <a:lstStyle/>
        <a:p>
          <a:pPr marL="0" lvl="0" indent="0" algn="l" defTabSz="977900">
            <a:lnSpc>
              <a:spcPct val="100000"/>
            </a:lnSpc>
            <a:spcBef>
              <a:spcPct val="0"/>
            </a:spcBef>
            <a:spcAft>
              <a:spcPct val="35000"/>
            </a:spcAft>
            <a:buNone/>
          </a:pPr>
          <a:r>
            <a:rPr lang="en-US" sz="2200" kern="1200"/>
            <a:t>Add people to active cases</a:t>
          </a:r>
        </a:p>
      </dsp:txBody>
      <dsp:txXfrm>
        <a:off x="1286393" y="4178799"/>
        <a:ext cx="4641950" cy="1113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ACDD0-364C-426A-BA28-BDE5B3834552}">
      <dsp:nvSpPr>
        <dsp:cNvPr id="0" name=""/>
        <dsp:cNvSpPr/>
      </dsp:nvSpPr>
      <dsp:spPr>
        <a:xfrm>
          <a:off x="-4251287" y="-652255"/>
          <a:ext cx="5065299" cy="5065299"/>
        </a:xfrm>
        <a:prstGeom prst="blockArc">
          <a:avLst>
            <a:gd name="adj1" fmla="val 18900000"/>
            <a:gd name="adj2" fmla="val 2700000"/>
            <a:gd name="adj3" fmla="val 42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010CA0-56C1-4705-BFD3-4225F29B3FFC}">
      <dsp:nvSpPr>
        <dsp:cNvPr id="0" name=""/>
        <dsp:cNvSpPr/>
      </dsp:nvSpPr>
      <dsp:spPr>
        <a:xfrm>
          <a:off x="304244" y="198043"/>
          <a:ext cx="9703757" cy="3959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2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Outreach program staff</a:t>
          </a:r>
        </a:p>
      </dsp:txBody>
      <dsp:txXfrm>
        <a:off x="304244" y="198043"/>
        <a:ext cx="9703757" cy="395935"/>
      </dsp:txXfrm>
    </dsp:sp>
    <dsp:sp modelId="{99B72B6A-D456-4EB1-93DC-C816F7392934}">
      <dsp:nvSpPr>
        <dsp:cNvPr id="0" name=""/>
        <dsp:cNvSpPr/>
      </dsp:nvSpPr>
      <dsp:spPr>
        <a:xfrm>
          <a:off x="56784" y="148551"/>
          <a:ext cx="494919" cy="494919"/>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180D5-4F69-41FD-9669-945AB875B517}">
      <dsp:nvSpPr>
        <dsp:cNvPr id="0" name=""/>
        <dsp:cNvSpPr/>
      </dsp:nvSpPr>
      <dsp:spPr>
        <a:xfrm>
          <a:off x="629928" y="791871"/>
          <a:ext cx="9378073" cy="39593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2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CHWs </a:t>
          </a:r>
        </a:p>
      </dsp:txBody>
      <dsp:txXfrm>
        <a:off x="629928" y="791871"/>
        <a:ext cx="9378073" cy="395935"/>
      </dsp:txXfrm>
    </dsp:sp>
    <dsp:sp modelId="{EF748EDA-A751-49A3-AC27-22A935E5D0C5}">
      <dsp:nvSpPr>
        <dsp:cNvPr id="0" name=""/>
        <dsp:cNvSpPr/>
      </dsp:nvSpPr>
      <dsp:spPr>
        <a:xfrm>
          <a:off x="382469" y="742379"/>
          <a:ext cx="494919" cy="494919"/>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461E89-41A9-4EEB-B80D-625A52166F7F}">
      <dsp:nvSpPr>
        <dsp:cNvPr id="0" name=""/>
        <dsp:cNvSpPr/>
      </dsp:nvSpPr>
      <dsp:spPr>
        <a:xfrm>
          <a:off x="778856" y="1385699"/>
          <a:ext cx="9229146" cy="39593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2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Financial assistance staff</a:t>
          </a:r>
        </a:p>
      </dsp:txBody>
      <dsp:txXfrm>
        <a:off x="778856" y="1385699"/>
        <a:ext cx="9229146" cy="395935"/>
      </dsp:txXfrm>
    </dsp:sp>
    <dsp:sp modelId="{69F1EEEF-F543-44D9-AC9C-00456D232798}">
      <dsp:nvSpPr>
        <dsp:cNvPr id="0" name=""/>
        <dsp:cNvSpPr/>
      </dsp:nvSpPr>
      <dsp:spPr>
        <a:xfrm>
          <a:off x="531396" y="1336207"/>
          <a:ext cx="494919" cy="494919"/>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5BB3B1-E7B9-4A08-A1E6-E47B9829F6D0}">
      <dsp:nvSpPr>
        <dsp:cNvPr id="0" name=""/>
        <dsp:cNvSpPr/>
      </dsp:nvSpPr>
      <dsp:spPr>
        <a:xfrm>
          <a:off x="778856" y="1979152"/>
          <a:ext cx="9229146" cy="39593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2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Patient registration</a:t>
          </a:r>
        </a:p>
      </dsp:txBody>
      <dsp:txXfrm>
        <a:off x="778856" y="1979152"/>
        <a:ext cx="9229146" cy="395935"/>
      </dsp:txXfrm>
    </dsp:sp>
    <dsp:sp modelId="{43676784-8021-485C-984A-CD6194298367}">
      <dsp:nvSpPr>
        <dsp:cNvPr id="0" name=""/>
        <dsp:cNvSpPr/>
      </dsp:nvSpPr>
      <dsp:spPr>
        <a:xfrm>
          <a:off x="531396" y="1929660"/>
          <a:ext cx="494919" cy="494919"/>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1BD9F-9208-4076-81C7-0AE371FE6332}">
      <dsp:nvSpPr>
        <dsp:cNvPr id="0" name=""/>
        <dsp:cNvSpPr/>
      </dsp:nvSpPr>
      <dsp:spPr>
        <a:xfrm>
          <a:off x="629928" y="2572980"/>
          <a:ext cx="9378073" cy="39593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2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Roles that help clients/patients apply for other benefits (SNAP, sliding scale, </a:t>
          </a:r>
          <a:r>
            <a:rPr lang="en-US" sz="2100" kern="1200" err="1"/>
            <a:t>etc</a:t>
          </a:r>
          <a:r>
            <a:rPr lang="en-US" sz="2100" kern="1200"/>
            <a:t>)</a:t>
          </a:r>
        </a:p>
      </dsp:txBody>
      <dsp:txXfrm>
        <a:off x="629928" y="2572980"/>
        <a:ext cx="9378073" cy="395935"/>
      </dsp:txXfrm>
    </dsp:sp>
    <dsp:sp modelId="{424A1B61-5646-4A72-910D-981684961137}">
      <dsp:nvSpPr>
        <dsp:cNvPr id="0" name=""/>
        <dsp:cNvSpPr/>
      </dsp:nvSpPr>
      <dsp:spPr>
        <a:xfrm>
          <a:off x="382469" y="2523488"/>
          <a:ext cx="494919" cy="494919"/>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FD61C0-5E2F-4D21-B2A0-0E719D1A43E1}">
      <dsp:nvSpPr>
        <dsp:cNvPr id="0" name=""/>
        <dsp:cNvSpPr/>
      </dsp:nvSpPr>
      <dsp:spPr>
        <a:xfrm>
          <a:off x="304244" y="3166809"/>
          <a:ext cx="9703757" cy="39593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2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Other ideas?</a:t>
          </a:r>
        </a:p>
      </dsp:txBody>
      <dsp:txXfrm>
        <a:off x="304244" y="3166809"/>
        <a:ext cx="9703757" cy="395935"/>
      </dsp:txXfrm>
    </dsp:sp>
    <dsp:sp modelId="{7F4875E1-226E-4F1C-9720-71B0EA76E3AD}">
      <dsp:nvSpPr>
        <dsp:cNvPr id="0" name=""/>
        <dsp:cNvSpPr/>
      </dsp:nvSpPr>
      <dsp:spPr>
        <a:xfrm>
          <a:off x="56784" y="3117317"/>
          <a:ext cx="494919" cy="494919"/>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4604E-EB72-4EC9-87F5-51EF1A185BCD}" type="datetimeFigureOut">
              <a:rPr lang="en-US" smtClean="0"/>
              <a:t>7/24/2025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B360B-60EA-44E3-B866-11782402AB6C}" type="slidenum">
              <a:rPr lang="en-US" smtClean="0"/>
              <a:t>‹#›</a:t>
            </a:fld>
            <a:endParaRPr lang="en-US"/>
          </a:p>
        </p:txBody>
      </p:sp>
    </p:spTree>
    <p:extLst>
      <p:ext uri="{BB962C8B-B14F-4D97-AF65-F5344CB8AC3E}">
        <p14:creationId xmlns:p14="http://schemas.microsoft.com/office/powerpoint/2010/main" val="307487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phhs.mt.gov/1115DemonstrationWaiver/inde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C729F-8605-47B1-BBCD-7FC7735F7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56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our team for all of their incredible work over the past four years. Cover Montana has been around for a long time, but this was the first time we had a call center and folks dedicated to doing outreach and enrollment. We said, send your folks to us, and you did, thank you. It has been an honor to do this work, at a time of COVID and Medicaid unwinding and incredible need from consumers who were trying to stay covered. We are deeply saddened that we can’t continue our work, with this incredible team, as we are embarking on yet again another huge shift in access and insurance.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97863F-5BBA-485E-9377-DCC83DE4EF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63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our capacity in reducing, at a time of increasing need, it is imperative that we look to build our capacity to do this work by training those within organizations, to provide more outreach and enrollment. This is an unfunded project. </a:t>
            </a:r>
          </a:p>
        </p:txBody>
      </p:sp>
      <p:sp>
        <p:nvSpPr>
          <p:cNvPr id="4" name="Slide Number Placeholder 3"/>
          <p:cNvSpPr>
            <a:spLocks noGrp="1"/>
          </p:cNvSpPr>
          <p:nvPr>
            <p:ph type="sldNum" sz="quarter" idx="5"/>
          </p:nvPr>
        </p:nvSpPr>
        <p:spPr/>
        <p:txBody>
          <a:bodyPr/>
          <a:lstStyle/>
          <a:p>
            <a:fld id="{CFEB360B-60EA-44E3-B866-11782402AB6C}" type="slidenum">
              <a:rPr lang="en-US" smtClean="0"/>
              <a:t>17</a:t>
            </a:fld>
            <a:endParaRPr lang="en-US"/>
          </a:p>
        </p:txBody>
      </p:sp>
    </p:spTree>
    <p:extLst>
      <p:ext uri="{BB962C8B-B14F-4D97-AF65-F5344CB8AC3E}">
        <p14:creationId xmlns:p14="http://schemas.microsoft.com/office/powerpoint/2010/main" val="2405398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 MAGI Medicaid trainings, Presumptive eligibility is an important tool for those who work at qualified entities….(can do this without being a CAC)</a:t>
            </a:r>
          </a:p>
        </p:txBody>
      </p:sp>
      <p:sp>
        <p:nvSpPr>
          <p:cNvPr id="4" name="Slide Number Placeholder 3"/>
          <p:cNvSpPr>
            <a:spLocks noGrp="1"/>
          </p:cNvSpPr>
          <p:nvPr>
            <p:ph type="sldNum" sz="quarter" idx="5"/>
          </p:nvPr>
        </p:nvSpPr>
        <p:spPr/>
        <p:txBody>
          <a:bodyPr/>
          <a:lstStyle/>
          <a:p>
            <a:fld id="{CFEB360B-60EA-44E3-B866-11782402AB6C}" type="slidenum">
              <a:rPr lang="en-US" smtClean="0"/>
              <a:t>18</a:t>
            </a:fld>
            <a:endParaRPr lang="en-US"/>
          </a:p>
        </p:txBody>
      </p:sp>
    </p:spTree>
    <p:extLst>
      <p:ext uri="{BB962C8B-B14F-4D97-AF65-F5344CB8AC3E}">
        <p14:creationId xmlns:p14="http://schemas.microsoft.com/office/powerpoint/2010/main" val="158282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While it hasn't been common in Montana, other states have a robust volunteer CAC structure.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FEB360B-60EA-44E3-B866-11782402AB6C}" type="slidenum">
              <a:rPr lang="en-US" smtClean="0"/>
              <a:t>21</a:t>
            </a:fld>
            <a:endParaRPr lang="en-US"/>
          </a:p>
        </p:txBody>
      </p:sp>
    </p:spTree>
    <p:extLst>
      <p:ext uri="{BB962C8B-B14F-4D97-AF65-F5344CB8AC3E}">
        <p14:creationId xmlns:p14="http://schemas.microsoft.com/office/powerpoint/2010/main" val="127799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 Banker is no longer required for CACs. </a:t>
            </a:r>
          </a:p>
        </p:txBody>
      </p:sp>
      <p:sp>
        <p:nvSpPr>
          <p:cNvPr id="4" name="Slide Number Placeholder 3"/>
          <p:cNvSpPr>
            <a:spLocks noGrp="1"/>
          </p:cNvSpPr>
          <p:nvPr>
            <p:ph type="sldNum" sz="quarter" idx="5"/>
          </p:nvPr>
        </p:nvSpPr>
        <p:spPr/>
        <p:txBody>
          <a:bodyPr/>
          <a:lstStyle/>
          <a:p>
            <a:fld id="{CFEB360B-60EA-44E3-B866-11782402AB6C}" type="slidenum">
              <a:rPr lang="en-US" smtClean="0"/>
              <a:t>22</a:t>
            </a:fld>
            <a:endParaRPr lang="en-US"/>
          </a:p>
        </p:txBody>
      </p:sp>
    </p:spTree>
    <p:extLst>
      <p:ext uri="{BB962C8B-B14F-4D97-AF65-F5344CB8AC3E}">
        <p14:creationId xmlns:p14="http://schemas.microsoft.com/office/powerpoint/2010/main" val="240428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 to Tierney</a:t>
            </a:r>
          </a:p>
        </p:txBody>
      </p:sp>
      <p:sp>
        <p:nvSpPr>
          <p:cNvPr id="4" name="Slide Number Placeholder 3"/>
          <p:cNvSpPr>
            <a:spLocks noGrp="1"/>
          </p:cNvSpPr>
          <p:nvPr>
            <p:ph type="sldNum" sz="quarter" idx="5"/>
          </p:nvPr>
        </p:nvSpPr>
        <p:spPr/>
        <p:txBody>
          <a:bodyPr/>
          <a:lstStyle/>
          <a:p>
            <a:fld id="{CFEB360B-60EA-44E3-B866-11782402AB6C}" type="slidenum">
              <a:rPr lang="en-US" smtClean="0"/>
              <a:t>24</a:t>
            </a:fld>
            <a:endParaRPr lang="en-US"/>
          </a:p>
        </p:txBody>
      </p:sp>
    </p:spTree>
    <p:extLst>
      <p:ext uri="{BB962C8B-B14F-4D97-AF65-F5344CB8AC3E}">
        <p14:creationId xmlns:p14="http://schemas.microsoft.com/office/powerpoint/2010/main" val="34706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EB360B-60EA-44E3-B866-11782402AB6C}" type="slidenum">
              <a:rPr lang="en-US" smtClean="0"/>
              <a:t>27</a:t>
            </a:fld>
            <a:endParaRPr lang="en-US"/>
          </a:p>
        </p:txBody>
      </p:sp>
    </p:spTree>
    <p:extLst>
      <p:ext uri="{BB962C8B-B14F-4D97-AF65-F5344CB8AC3E}">
        <p14:creationId xmlns:p14="http://schemas.microsoft.com/office/powerpoint/2010/main" val="190666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put your name, role, and organization into the chat so we can see who is in this virtual room. </a:t>
            </a:r>
          </a:p>
        </p:txBody>
      </p:sp>
      <p:sp>
        <p:nvSpPr>
          <p:cNvPr id="4" name="Slide Number Placeholder 3"/>
          <p:cNvSpPr>
            <a:spLocks noGrp="1"/>
          </p:cNvSpPr>
          <p:nvPr>
            <p:ph type="sldNum" sz="quarter" idx="5"/>
          </p:nvPr>
        </p:nvSpPr>
        <p:spPr/>
        <p:txBody>
          <a:bodyPr/>
          <a:lstStyle/>
          <a:p>
            <a:fld id="{CFEB360B-60EA-44E3-B866-11782402AB6C}" type="slidenum">
              <a:rPr lang="en-US" smtClean="0"/>
              <a:t>2</a:t>
            </a:fld>
            <a:endParaRPr lang="en-US"/>
          </a:p>
        </p:txBody>
      </p:sp>
    </p:spTree>
    <p:extLst>
      <p:ext uri="{BB962C8B-B14F-4D97-AF65-F5344CB8AC3E}">
        <p14:creationId xmlns:p14="http://schemas.microsoft.com/office/powerpoint/2010/main" val="329541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MPCA is a membership org of FQHC and UIOs</a:t>
            </a:r>
          </a:p>
          <a:p>
            <a:pPr marL="0" indent="0">
              <a:buFont typeface="Arial" panose="020B0604020202020204" pitchFamily="34" charset="0"/>
              <a:buNone/>
            </a:pPr>
            <a:r>
              <a:rPr lang="en-US"/>
              <a:t>We work to help our members provide accessible, qualify, comprehensive primary care</a:t>
            </a:r>
          </a:p>
          <a:p>
            <a:pPr marL="0" indent="0">
              <a:buFont typeface="Arial" panose="020B0604020202020204" pitchFamily="34" charset="0"/>
              <a:buNone/>
            </a:pPr>
            <a:r>
              <a:rPr lang="en-US"/>
              <a:t>Since our inception, that work has included work on patient level social need, including enrollment in health insurance and access to care</a:t>
            </a:r>
          </a:p>
          <a:p>
            <a:pPr marL="0" indent="0">
              <a:buFont typeface="Arial" panose="020B0604020202020204" pitchFamily="34" charset="0"/>
              <a:buNone/>
            </a:pPr>
            <a:r>
              <a:rPr lang="en-US"/>
              <a:t>We started Cover Montana in 2014, began mostly working to train and support enrollment folks at CHC, hospitals, </a:t>
            </a:r>
            <a:r>
              <a:rPr lang="en-US" err="1"/>
              <a:t>etc</a:t>
            </a:r>
            <a:r>
              <a:rPr lang="en-US"/>
              <a:t>, but in 2021 we received a federal Navigator grant from CMS and have our own team of Navigators across the state and a dedicated phone team. </a:t>
            </a:r>
            <a:br>
              <a:rPr lang="en-US"/>
            </a:br>
            <a:r>
              <a:rPr lang="en-US"/>
              <a:t>Introduce Rachel – </a:t>
            </a:r>
          </a:p>
          <a:p>
            <a:pPr marL="0" indent="0">
              <a:buFont typeface="Arial" panose="020B0604020202020204" pitchFamily="34" charset="0"/>
              <a:buNone/>
            </a:pPr>
            <a:r>
              <a:rPr lang="en-US"/>
              <a:t>We have done enrollment work for a long time and we have been tracking Medicaid unwinding and the redetermination process well before Montana started the process, and worked to make sure that our capacity was helping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C0C729F-8605-47B1-BBCD-7FC7735F79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6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Patients and consumers are going to have questions and need support because any one of these changes. </a:t>
            </a:r>
          </a:p>
        </p:txBody>
      </p:sp>
      <p:sp>
        <p:nvSpPr>
          <p:cNvPr id="4" name="Slide Number Placeholder 3"/>
          <p:cNvSpPr>
            <a:spLocks noGrp="1"/>
          </p:cNvSpPr>
          <p:nvPr>
            <p:ph type="sldNum" sz="quarter" idx="5"/>
          </p:nvPr>
        </p:nvSpPr>
        <p:spPr/>
        <p:txBody>
          <a:bodyPr/>
          <a:lstStyle/>
          <a:p>
            <a:fld id="{CFEB360B-60EA-44E3-B866-11782402AB6C}" type="slidenum">
              <a:rPr lang="en-US" smtClean="0"/>
              <a:t>5</a:t>
            </a:fld>
            <a:endParaRPr lang="en-US"/>
          </a:p>
        </p:txBody>
      </p:sp>
    </p:spTree>
    <p:extLst>
      <p:ext uri="{BB962C8B-B14F-4D97-AF65-F5344CB8AC3E}">
        <p14:creationId xmlns:p14="http://schemas.microsoft.com/office/powerpoint/2010/main" val="321635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Tribal consult: Tribal government, health, UIOs, IHS. </a:t>
            </a:r>
            <a:r>
              <a:rPr lang="en-US">
                <a:hlinkClick r:id="rId3"/>
              </a:rPr>
              <a:t>Index</a:t>
            </a:r>
            <a:r>
              <a:rPr lang="en-US"/>
              <a:t>.  </a:t>
            </a:r>
          </a:p>
        </p:txBody>
      </p:sp>
      <p:sp>
        <p:nvSpPr>
          <p:cNvPr id="4" name="Slide Number Placeholder 3"/>
          <p:cNvSpPr>
            <a:spLocks noGrp="1"/>
          </p:cNvSpPr>
          <p:nvPr>
            <p:ph type="sldNum" sz="quarter" idx="5"/>
          </p:nvPr>
        </p:nvSpPr>
        <p:spPr/>
        <p:txBody>
          <a:bodyPr/>
          <a:lstStyle/>
          <a:p>
            <a:fld id="{CFEB360B-60EA-44E3-B866-11782402AB6C}" type="slidenum">
              <a:rPr lang="en-US" smtClean="0"/>
              <a:t>6</a:t>
            </a:fld>
            <a:endParaRPr lang="en-US"/>
          </a:p>
        </p:txBody>
      </p:sp>
    </p:spTree>
    <p:extLst>
      <p:ext uri="{BB962C8B-B14F-4D97-AF65-F5344CB8AC3E}">
        <p14:creationId xmlns:p14="http://schemas.microsoft.com/office/powerpoint/2010/main" val="404259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6BFA0-46FA-5C15-78E2-53B8DB9FD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3C1AC-DAB7-677B-D0C7-7AE50570D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FDA4C-7A6B-3D5F-6D6A-DF9013A2451D}"/>
              </a:ext>
            </a:extLst>
          </p:cNvPr>
          <p:cNvSpPr>
            <a:spLocks noGrp="1"/>
          </p:cNvSpPr>
          <p:nvPr>
            <p:ph type="body" idx="1"/>
          </p:nvPr>
        </p:nvSpPr>
        <p:spPr/>
        <p:txBody>
          <a:bodyPr/>
          <a:lstStyle/>
          <a:p>
            <a:r>
              <a:rPr lang="en-US" dirty="0"/>
              <a:t>Any one of these things would be a lot, all of them rolling out at the same time. Patients and consumers are going to have questions and need support because any one of these changes. </a:t>
            </a:r>
          </a:p>
        </p:txBody>
      </p:sp>
      <p:sp>
        <p:nvSpPr>
          <p:cNvPr id="4" name="Slide Number Placeholder 3">
            <a:extLst>
              <a:ext uri="{FF2B5EF4-FFF2-40B4-BE49-F238E27FC236}">
                <a16:creationId xmlns:a16="http://schemas.microsoft.com/office/drawing/2014/main" id="{8FEA5339-DD68-CD9E-81AE-CD6364C96CC7}"/>
              </a:ext>
            </a:extLst>
          </p:cNvPr>
          <p:cNvSpPr>
            <a:spLocks noGrp="1"/>
          </p:cNvSpPr>
          <p:nvPr>
            <p:ph type="sldNum" sz="quarter" idx="5"/>
          </p:nvPr>
        </p:nvSpPr>
        <p:spPr/>
        <p:txBody>
          <a:bodyPr/>
          <a:lstStyle/>
          <a:p>
            <a:fld id="{CFEB360B-60EA-44E3-B866-11782402AB6C}" type="slidenum">
              <a:rPr lang="en-US" smtClean="0"/>
              <a:t>11</a:t>
            </a:fld>
            <a:endParaRPr lang="en-US"/>
          </a:p>
        </p:txBody>
      </p:sp>
    </p:spTree>
    <p:extLst>
      <p:ext uri="{BB962C8B-B14F-4D97-AF65-F5344CB8AC3E}">
        <p14:creationId xmlns:p14="http://schemas.microsoft.com/office/powerpoint/2010/main" val="189236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Open sans" panose="020B0606030504020204" pitchFamily="34" charset="0"/>
                <a:ea typeface="Open sans" panose="020B0606030504020204" pitchFamily="34" charset="0"/>
                <a:cs typeface="Open sans" panose="020B0606030504020204" pitchFamily="34" charset="0"/>
              </a:rPr>
              <a:t>We have known since February that the Trump administration intended to roll back the size of the Navigator grants. Last month, MPCA learned that our grant was being cut by 90% so our capacity to provide enrollment assistance will be drastically reduced starting next month.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FC540-487E-4599-BAD5-E6A284825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86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14F3-ADD6-F034-653F-3D5437667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0D4E0-DE2E-DE4D-DA4D-27A0F2695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1BFCD-B808-4695-3E62-D8A33B6C2C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Open sans" panose="020B0606030504020204" pitchFamily="34" charset="0"/>
                <a:ea typeface="Open sans" panose="020B0606030504020204" pitchFamily="34" charset="0"/>
                <a:cs typeface="Open sans" panose="020B0606030504020204" pitchFamily="34" charset="0"/>
              </a:rPr>
              <a:t>We have known since February that the Trump administration intended to roll back the size of the Navigator grants. Last month, MPCA learned that our grant was being cut by 90% so our capacity to provide enrollment assistance will be drastically reduced starting next month.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98ECC0DD-7717-0115-2364-16F7DA604C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3FC540-487E-4599-BAD5-E6A2848254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39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EB360B-60EA-44E3-B866-11782402AB6C}" type="slidenum">
              <a:rPr lang="en-US" smtClean="0"/>
              <a:t>15</a:t>
            </a:fld>
            <a:endParaRPr lang="en-US"/>
          </a:p>
        </p:txBody>
      </p:sp>
    </p:spTree>
    <p:extLst>
      <p:ext uri="{BB962C8B-B14F-4D97-AF65-F5344CB8AC3E}">
        <p14:creationId xmlns:p14="http://schemas.microsoft.com/office/powerpoint/2010/main" val="277572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61F2-7F11-7085-137B-F8986F70D9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7CB959-4F6F-E304-EBBD-7ED4F04AF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81700-70C7-6B2D-F21F-389FB17FB2E7}"/>
              </a:ext>
            </a:extLst>
          </p:cNvPr>
          <p:cNvSpPr>
            <a:spLocks noGrp="1"/>
          </p:cNvSpPr>
          <p:nvPr>
            <p:ph type="dt" sz="half" idx="10"/>
          </p:nvPr>
        </p:nvSpPr>
        <p:spPr/>
        <p:txBody>
          <a:bodyPr/>
          <a:lstStyle/>
          <a:p>
            <a:fld id="{8AA37A3F-2016-4600-8BC0-5519D7DE9E9A}" type="datetimeFigureOut">
              <a:rPr lang="en-US" smtClean="0"/>
              <a:t>7/24/2025</a:t>
            </a:fld>
            <a:endParaRPr lang="en-US"/>
          </a:p>
        </p:txBody>
      </p:sp>
      <p:sp>
        <p:nvSpPr>
          <p:cNvPr id="5" name="Footer Placeholder 4">
            <a:extLst>
              <a:ext uri="{FF2B5EF4-FFF2-40B4-BE49-F238E27FC236}">
                <a16:creationId xmlns:a16="http://schemas.microsoft.com/office/drawing/2014/main" id="{3730E8F2-3677-DDD8-D520-CAE7E0AF3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2E98B-2D3E-6D3A-3BA5-A0DC47CF86BF}"/>
              </a:ext>
            </a:extLst>
          </p:cNvPr>
          <p:cNvSpPr>
            <a:spLocks noGrp="1"/>
          </p:cNvSpPr>
          <p:nvPr>
            <p:ph type="sldNum" sz="quarter" idx="12"/>
          </p:nvPr>
        </p:nvSpPr>
        <p:spPr/>
        <p:txBody>
          <a:bodyPr/>
          <a:lstStyle/>
          <a:p>
            <a:fld id="{520FCB09-8CBF-4F63-BC4A-35B11EC38E02}" type="slidenum">
              <a:rPr lang="en-US" smtClean="0"/>
              <a:t>‹#›</a:t>
            </a:fld>
            <a:endParaRPr lang="en-US"/>
          </a:p>
        </p:txBody>
      </p:sp>
    </p:spTree>
    <p:extLst>
      <p:ext uri="{BB962C8B-B14F-4D97-AF65-F5344CB8AC3E}">
        <p14:creationId xmlns:p14="http://schemas.microsoft.com/office/powerpoint/2010/main" val="419043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3" name="Slide Number">
            <a:extLst>
              <a:ext uri="{FF2B5EF4-FFF2-40B4-BE49-F238E27FC236}">
                <a16:creationId xmlns:a16="http://schemas.microsoft.com/office/drawing/2014/main" id="{FF9B91B2-A79A-4013-B75F-A37068FE884A}"/>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bg1"/>
                </a:solidFill>
                <a:latin typeface="Calibri"/>
                <a:cs typeface="Calibri"/>
              </a:defRPr>
            </a:lvl1pPr>
          </a:lstStyle>
          <a:p>
            <a:pPr algn="r"/>
            <a:fld id="{A1121D4A-0AE8-4773-B2D6-4F02EC4FBFF0}" type="slidenum">
              <a:rPr lang="en-US" smtClean="0"/>
              <a:pPr algn="r"/>
              <a:t>‹#›</a:t>
            </a:fld>
            <a:endParaRPr lang="en-US"/>
          </a:p>
        </p:txBody>
      </p:sp>
      <p:sp>
        <p:nvSpPr>
          <p:cNvPr id="9" name="Slide Number">
            <a:extLst>
              <a:ext uri="{FF2B5EF4-FFF2-40B4-BE49-F238E27FC236}">
                <a16:creationId xmlns:a16="http://schemas.microsoft.com/office/drawing/2014/main" id="{0AA9BC03-9393-78E9-D36F-A8A949AA96A5}"/>
              </a:ext>
            </a:extLst>
          </p:cNvPr>
          <p:cNvSpPr txBox="1">
            <a:spLocks/>
          </p:cNvSpPr>
          <p:nvPr userDrawn="1"/>
        </p:nvSpPr>
        <p:spPr bwMode="gray">
          <a:xfrm>
            <a:off x="11350464" y="6562786"/>
            <a:ext cx="536737" cy="166199"/>
          </a:xfrm>
          <a:prstGeom prst="rect">
            <a:avLst/>
          </a:prstGeom>
        </p:spPr>
        <p:txBody>
          <a:bodyPr vert="horz" lIns="0" tIns="0" rIns="109728" bIns="0" rtlCol="0" anchor="ctr">
            <a:noAutofit/>
          </a:bodyPr>
          <a:lstStyle>
            <a:defPPr>
              <a:defRPr lang="en-US"/>
            </a:defPPr>
            <a:lvl1pPr algn="l" rtl="0" eaLnBrk="0" fontAlgn="base" hangingPunct="0">
              <a:spcBef>
                <a:spcPct val="0"/>
              </a:spcBef>
              <a:spcAft>
                <a:spcPct val="0"/>
              </a:spcAft>
              <a:defRPr lang="en-US" sz="900" kern="1200" smtClean="0">
                <a:solidFill>
                  <a:schemeClr val="bg1"/>
                </a:solidFill>
                <a:latin typeface="Calibri"/>
                <a:ea typeface="ＭＳ Ｐゴシック" charset="0"/>
                <a:cs typeface="Calibri"/>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r"/>
            <a:fld id="{A1121D4A-0AE8-4773-B2D6-4F02EC4FBFF0}" type="slidenum">
              <a:rPr lang="en-US" sz="1080" smtClean="0"/>
              <a:pPr algn="r"/>
              <a:t>‹#›</a:t>
            </a:fld>
            <a:endParaRPr lang="en-US" sz="1080"/>
          </a:p>
        </p:txBody>
      </p:sp>
      <p:sp>
        <p:nvSpPr>
          <p:cNvPr id="11" name="Body Content">
            <a:extLst>
              <a:ext uri="{FF2B5EF4-FFF2-40B4-BE49-F238E27FC236}">
                <a16:creationId xmlns:a16="http://schemas.microsoft.com/office/drawing/2014/main" id="{151C54A4-E266-6E1C-A81F-F9906A6AFFE0}"/>
              </a:ext>
            </a:extLst>
          </p:cNvPr>
          <p:cNvSpPr>
            <a:spLocks noGrp="1"/>
          </p:cNvSpPr>
          <p:nvPr>
            <p:ph sz="quarter" idx="11" hasCustomPrompt="1"/>
          </p:nvPr>
        </p:nvSpPr>
        <p:spPr bwMode="gray">
          <a:xfrm>
            <a:off x="309034" y="832891"/>
            <a:ext cx="11578167" cy="5501712"/>
          </a:xfrm>
        </p:spPr>
        <p:txBody>
          <a:bodyPr/>
          <a:lstStyle/>
          <a:p>
            <a:pPr lvl="0"/>
            <a:r>
              <a:rPr lang="en-US"/>
              <a:t>First</a:t>
            </a:r>
          </a:p>
          <a:p>
            <a:pPr lvl="1"/>
            <a:r>
              <a:rPr lang="en-US"/>
              <a:t>Second</a:t>
            </a:r>
          </a:p>
          <a:p>
            <a:pPr lvl="2"/>
            <a:r>
              <a:rPr lang="en-US"/>
              <a:t>Third</a:t>
            </a:r>
          </a:p>
          <a:p>
            <a:pPr lvl="3"/>
            <a:r>
              <a:rPr lang="en-US"/>
              <a:t>Fourth</a:t>
            </a:r>
          </a:p>
          <a:p>
            <a:pPr lvl="4"/>
            <a:r>
              <a:rPr lang="en-US"/>
              <a:t>Fifth</a:t>
            </a:r>
          </a:p>
        </p:txBody>
      </p:sp>
      <p:sp>
        <p:nvSpPr>
          <p:cNvPr id="12" name="Title">
            <a:extLst>
              <a:ext uri="{FF2B5EF4-FFF2-40B4-BE49-F238E27FC236}">
                <a16:creationId xmlns:a16="http://schemas.microsoft.com/office/drawing/2014/main" id="{37DF22CE-509C-01A6-BF18-6822714CB77B}"/>
              </a:ext>
            </a:extLst>
          </p:cNvPr>
          <p:cNvSpPr>
            <a:spLocks noGrp="1"/>
          </p:cNvSpPr>
          <p:nvPr>
            <p:ph type="title"/>
          </p:nvPr>
        </p:nvSpPr>
        <p:spPr bwMode="gray">
          <a:xfrm>
            <a:off x="309034" y="211984"/>
            <a:ext cx="11578167" cy="548640"/>
          </a:xfrm>
        </p:spPr>
        <p:txBody>
          <a:bodyPr/>
          <a:lstStyle>
            <a:lvl1pPr>
              <a:defRPr>
                <a:solidFill>
                  <a:schemeClr val="tx2"/>
                </a:solidFill>
              </a:defRPr>
            </a:lvl1pPr>
          </a:lstStyle>
          <a:p>
            <a:endParaRPr lang="en-US"/>
          </a:p>
        </p:txBody>
      </p:sp>
      <p:sp>
        <p:nvSpPr>
          <p:cNvPr id="2" name="Footer Text">
            <a:extLst>
              <a:ext uri="{FF2B5EF4-FFF2-40B4-BE49-F238E27FC236}">
                <a16:creationId xmlns:a16="http://schemas.microsoft.com/office/drawing/2014/main" id="{70485C8D-3079-30DD-D5BC-826A4E1F8354}"/>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164141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9" name="Slide Number">
            <a:extLst>
              <a:ext uri="{FF2B5EF4-FFF2-40B4-BE49-F238E27FC236}">
                <a16:creationId xmlns:a16="http://schemas.microsoft.com/office/drawing/2014/main" id="{3DCE25BC-8FE2-4EC2-93F4-ED715A3024BB}"/>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5" name="Picture" title="Image"/>
          <p:cNvSpPr>
            <a:spLocks noGrp="1"/>
          </p:cNvSpPr>
          <p:nvPr>
            <p:ph type="pic" sz="quarter" idx="11"/>
          </p:nvPr>
        </p:nvSpPr>
        <p:spPr bwMode="gray">
          <a:xfrm>
            <a:off x="0" y="-1"/>
            <a:ext cx="12192000" cy="6400802"/>
          </a:xfrm>
          <a:prstGeom prst="rect">
            <a:avLst/>
          </a:prstGeom>
        </p:spPr>
        <p:txBody>
          <a:bodyPr anchor="ctr" anchorCtr="0"/>
          <a:lstStyle>
            <a:lvl1pPr marL="0" indent="0" algn="ctr">
              <a:buNone/>
              <a:defRPr/>
            </a:lvl1pPr>
          </a:lstStyle>
          <a:p>
            <a:endParaRPr lang="en-US"/>
          </a:p>
        </p:txBody>
      </p:sp>
      <p:sp>
        <p:nvSpPr>
          <p:cNvPr id="27" name="Subtitle"/>
          <p:cNvSpPr>
            <a:spLocks noGrp="1"/>
          </p:cNvSpPr>
          <p:nvPr>
            <p:ph type="body" sz="quarter" idx="10"/>
          </p:nvPr>
        </p:nvSpPr>
        <p:spPr bwMode="gray">
          <a:xfrm>
            <a:off x="446049" y="2453917"/>
            <a:ext cx="4741711" cy="1346662"/>
          </a:xfrm>
          <a:prstGeom prst="rect">
            <a:avLst/>
          </a:prstGeom>
          <a:effectLst/>
        </p:spPr>
        <p:txBody>
          <a:bodyPr lIns="0">
            <a:noAutofit/>
          </a:bodyPr>
          <a:lstStyle>
            <a:lvl1pPr marL="0" indent="0">
              <a:lnSpc>
                <a:spcPct val="100000"/>
              </a:lnSpc>
              <a:buNone/>
              <a:defRPr sz="2880" b="0" i="0">
                <a:solidFill>
                  <a:schemeClr val="bg1"/>
                </a:solidFill>
                <a:latin typeface="Calibri"/>
                <a:cs typeface="Calibri"/>
              </a:defRPr>
            </a:lvl1pPr>
            <a:lvl2pPr>
              <a:buNone/>
              <a:defRPr sz="1680">
                <a:solidFill>
                  <a:srgbClr val="F78F1E"/>
                </a:solidFill>
              </a:defRPr>
            </a:lvl2pPr>
            <a:lvl3pPr>
              <a:buNone/>
              <a:defRPr sz="1680">
                <a:solidFill>
                  <a:srgbClr val="F78F1E"/>
                </a:solidFill>
              </a:defRPr>
            </a:lvl3pPr>
            <a:lvl4pPr>
              <a:buNone/>
              <a:defRPr sz="1680">
                <a:solidFill>
                  <a:srgbClr val="F78F1E"/>
                </a:solidFill>
              </a:defRPr>
            </a:lvl4pPr>
            <a:lvl5pPr>
              <a:buNone/>
              <a:defRPr sz="1680">
                <a:solidFill>
                  <a:srgbClr val="F78F1E"/>
                </a:solidFill>
              </a:defRPr>
            </a:lvl5pPr>
          </a:lstStyle>
          <a:p>
            <a:pPr lvl="0"/>
            <a:endParaRPr lang="en-US"/>
          </a:p>
        </p:txBody>
      </p:sp>
      <p:sp>
        <p:nvSpPr>
          <p:cNvPr id="2" name="Title"/>
          <p:cNvSpPr>
            <a:spLocks noGrp="1"/>
          </p:cNvSpPr>
          <p:nvPr>
            <p:ph type="title"/>
          </p:nvPr>
        </p:nvSpPr>
        <p:spPr bwMode="gray">
          <a:xfrm>
            <a:off x="446049" y="509848"/>
            <a:ext cx="4741712" cy="1654046"/>
          </a:xfrm>
          <a:prstGeom prst="rect">
            <a:avLst/>
          </a:prstGeom>
          <a:ln>
            <a:noFill/>
          </a:ln>
          <a:effectLst/>
        </p:spPr>
        <p:txBody>
          <a:bodyPr lIns="0">
            <a:noAutofit/>
          </a:bodyPr>
          <a:lstStyle>
            <a:lvl1pPr>
              <a:lnSpc>
                <a:spcPct val="90000"/>
              </a:lnSpc>
              <a:defRPr sz="4200">
                <a:solidFill>
                  <a:schemeClr val="bg1"/>
                </a:solidFill>
                <a:effectLst/>
                <a:latin typeface="Calibri"/>
                <a:cs typeface="Calibri"/>
              </a:defRPr>
            </a:lvl1pPr>
          </a:lstStyle>
          <a:p>
            <a:endParaRPr lang="en-US"/>
          </a:p>
        </p:txBody>
      </p:sp>
      <p:sp>
        <p:nvSpPr>
          <p:cNvPr id="3" name="Footer Text">
            <a:extLst>
              <a:ext uri="{FF2B5EF4-FFF2-40B4-BE49-F238E27FC236}">
                <a16:creationId xmlns:a16="http://schemas.microsoft.com/office/drawing/2014/main" id="{5A98EC62-2B0C-85BB-01B9-30B06251D96B}"/>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108134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F52C16F4-9536-4A17-ACA1-9A664C5FE261}"/>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4" name="Body Content"/>
          <p:cNvSpPr>
            <a:spLocks noGrp="1"/>
          </p:cNvSpPr>
          <p:nvPr>
            <p:ph sz="quarter" idx="11" hasCustomPrompt="1"/>
          </p:nvPr>
        </p:nvSpPr>
        <p:spPr bwMode="gray">
          <a:xfrm>
            <a:off x="309034" y="832891"/>
            <a:ext cx="11578167" cy="5354549"/>
          </a:xfrm>
        </p:spPr>
        <p:txBody>
          <a:bodyPr/>
          <a:lstStyle/>
          <a:p>
            <a:pPr lvl="0"/>
            <a:r>
              <a:rPr lang="en-US"/>
              <a:t>First</a:t>
            </a:r>
          </a:p>
          <a:p>
            <a:pPr lvl="1"/>
            <a:r>
              <a:rPr lang="en-US"/>
              <a:t>Second</a:t>
            </a:r>
          </a:p>
          <a:p>
            <a:pPr lvl="2"/>
            <a:r>
              <a:rPr lang="en-US"/>
              <a:t>Third</a:t>
            </a:r>
          </a:p>
          <a:p>
            <a:pPr lvl="3"/>
            <a:r>
              <a:rPr lang="en-US"/>
              <a:t>Fourth</a:t>
            </a:r>
          </a:p>
          <a:p>
            <a:pPr lvl="4"/>
            <a:r>
              <a:rPr lang="en-US"/>
              <a:t>Fifth</a:t>
            </a:r>
          </a:p>
        </p:txBody>
      </p:sp>
      <p:sp>
        <p:nvSpPr>
          <p:cNvPr id="2" name="Title"/>
          <p:cNvSpPr>
            <a:spLocks noGrp="1"/>
          </p:cNvSpPr>
          <p:nvPr>
            <p:ph type="title"/>
          </p:nvPr>
        </p:nvSpPr>
        <p:spPr bwMode="gray">
          <a:xfrm>
            <a:off x="309034" y="211984"/>
            <a:ext cx="11578167" cy="548640"/>
          </a:xfrm>
        </p:spPr>
        <p:txBody>
          <a:bodyPr/>
          <a:lstStyle>
            <a:lvl1pPr>
              <a:defRPr>
                <a:solidFill>
                  <a:schemeClr val="tx2"/>
                </a:solidFill>
              </a:defRPr>
            </a:lvl1pPr>
          </a:lstStyle>
          <a:p>
            <a:endParaRPr lang="en-US"/>
          </a:p>
        </p:txBody>
      </p:sp>
      <p:sp>
        <p:nvSpPr>
          <p:cNvPr id="3" name="Footer Text">
            <a:extLst>
              <a:ext uri="{FF2B5EF4-FFF2-40B4-BE49-F238E27FC236}">
                <a16:creationId xmlns:a16="http://schemas.microsoft.com/office/drawing/2014/main" id="{57952D24-9DBA-D6AD-264A-83FDD53F6935}"/>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3561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9C67DC0B-AD3D-42FB-BD28-0732703A50EF}"/>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5" name="Body Content Right"/>
          <p:cNvSpPr>
            <a:spLocks noGrp="1"/>
          </p:cNvSpPr>
          <p:nvPr>
            <p:ph idx="10" hasCustomPrompt="1"/>
          </p:nvPr>
        </p:nvSpPr>
        <p:spPr bwMode="gray">
          <a:xfrm>
            <a:off x="6397600" y="832891"/>
            <a:ext cx="5489600" cy="5501712"/>
          </a:xfrm>
          <a:prstGeom prst="rect">
            <a:avLst/>
          </a:prstGeom>
        </p:spPr>
        <p:txBody>
          <a:bodyPr vert="horz" lIns="91440" tIns="45720" rIns="91440" bIns="45720" rtlCol="0">
            <a:noAutofit/>
          </a:bodyPr>
          <a:lstStyle>
            <a:lvl1pPr marL="276226" indent="-276226">
              <a:buSzPct val="100000"/>
              <a:buFont typeface="+mj-lt"/>
              <a:buAutoNum type="arabicPeriod"/>
              <a:defRPr sz="2400"/>
            </a:lvl1pPr>
            <a:lvl2pPr marL="552450" indent="-276226">
              <a:buSzPct val="100000"/>
              <a:buFont typeface="+mj-lt"/>
              <a:buAutoNum type="alphaLcPeriod"/>
              <a:defRPr sz="2160"/>
            </a:lvl2pPr>
            <a:lvl3pPr marL="891540" indent="-339090">
              <a:spcBef>
                <a:spcPts val="518"/>
              </a:spcBef>
              <a:buSzPct val="100000"/>
              <a:buFont typeface="+mj-lt"/>
              <a:buAutoNum type="romanLcPeriod"/>
              <a:defRPr sz="2160"/>
            </a:lvl3pPr>
            <a:lvl4pPr marL="1167766" indent="-276226">
              <a:spcBef>
                <a:spcPts val="518"/>
              </a:spcBef>
              <a:buFont typeface="+mj-lt"/>
              <a:buAutoNum type="arabicPeriod"/>
              <a:defRPr sz="2160"/>
            </a:lvl4pPr>
            <a:lvl5pPr marL="1436370" indent="-268606">
              <a:buFont typeface="+mj-lt"/>
              <a:buAutoNum type="alphaLcPeriod"/>
              <a:defRPr sz="216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5" name="Body Content Left"/>
          <p:cNvSpPr>
            <a:spLocks noGrp="1"/>
          </p:cNvSpPr>
          <p:nvPr>
            <p:ph idx="1" hasCustomPrompt="1"/>
          </p:nvPr>
        </p:nvSpPr>
        <p:spPr bwMode="gray">
          <a:xfrm>
            <a:off x="309036" y="832891"/>
            <a:ext cx="5489600" cy="5501712"/>
          </a:xfrm>
          <a:prstGeom prst="rect">
            <a:avLst/>
          </a:prstGeom>
        </p:spPr>
        <p:txBody>
          <a:bodyPr vert="horz" lIns="91440" tIns="45720" rIns="91440" bIns="45720" rtlCol="0">
            <a:noAutofit/>
          </a:bodyPr>
          <a:lstStyle>
            <a:lvl1pPr marL="276226" indent="-276226">
              <a:buSzPct val="100000"/>
              <a:buFont typeface="+mj-lt"/>
              <a:buAutoNum type="arabicPeriod"/>
              <a:defRPr sz="2400"/>
            </a:lvl1pPr>
            <a:lvl2pPr marL="552450" indent="-276226">
              <a:buSzPct val="100000"/>
              <a:buFont typeface="+mj-lt"/>
              <a:buAutoNum type="alphaLcPeriod"/>
              <a:defRPr sz="2160"/>
            </a:lvl2pPr>
            <a:lvl3pPr marL="891540" indent="-339090">
              <a:spcBef>
                <a:spcPts val="518"/>
              </a:spcBef>
              <a:buSzPct val="100000"/>
              <a:buFont typeface="+mj-lt"/>
              <a:buAutoNum type="romanLcPeriod"/>
              <a:defRPr sz="2160"/>
            </a:lvl3pPr>
            <a:lvl4pPr marL="1167766" indent="-276226">
              <a:spcBef>
                <a:spcPts val="518"/>
              </a:spcBef>
              <a:buFont typeface="+mj-lt"/>
              <a:buAutoNum type="arabicPeriod"/>
              <a:defRPr sz="2160"/>
            </a:lvl4pPr>
            <a:lvl5pPr marL="1436370" indent="-268606">
              <a:buFont typeface="+mj-lt"/>
              <a:buAutoNum type="alphaLcPeriod"/>
              <a:defRPr sz="216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Title"/>
          <p:cNvSpPr>
            <a:spLocks noGrp="1"/>
          </p:cNvSpPr>
          <p:nvPr>
            <p:ph type="title"/>
          </p:nvPr>
        </p:nvSpPr>
        <p:spPr bwMode="gray">
          <a:xfrm>
            <a:off x="309035" y="211984"/>
            <a:ext cx="11578167" cy="548640"/>
          </a:xfrm>
          <a:prstGeom prst="rect">
            <a:avLst/>
          </a:prstGeom>
        </p:spPr>
        <p:txBody>
          <a:bodyPr vert="horz" lIns="91440" tIns="45720" rIns="91440" bIns="45720" rtlCol="0" anchor="ctr">
            <a:noAutofit/>
          </a:bodyPr>
          <a:lstStyle>
            <a:lvl1pPr>
              <a:defRPr>
                <a:solidFill>
                  <a:schemeClr val="tx2"/>
                </a:solidFill>
              </a:defRPr>
            </a:lvl1pPr>
          </a:lstStyle>
          <a:p>
            <a:endParaRPr lang="en-US"/>
          </a:p>
        </p:txBody>
      </p:sp>
      <p:sp>
        <p:nvSpPr>
          <p:cNvPr id="2" name="Footer Text">
            <a:extLst>
              <a:ext uri="{FF2B5EF4-FFF2-40B4-BE49-F238E27FC236}">
                <a16:creationId xmlns:a16="http://schemas.microsoft.com/office/drawing/2014/main" id="{F11881BF-9A84-B4B8-17DC-F7645E3A7755}"/>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288133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Numbere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BA12F9E6-54FB-484C-899F-1AD4E1371FE8}"/>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15" name="Body Content"/>
          <p:cNvSpPr>
            <a:spLocks noGrp="1"/>
          </p:cNvSpPr>
          <p:nvPr>
            <p:ph idx="1" hasCustomPrompt="1"/>
          </p:nvPr>
        </p:nvSpPr>
        <p:spPr bwMode="gray">
          <a:xfrm>
            <a:off x="309035" y="832891"/>
            <a:ext cx="11578164" cy="5501712"/>
          </a:xfrm>
          <a:prstGeom prst="rect">
            <a:avLst/>
          </a:prstGeom>
        </p:spPr>
        <p:txBody>
          <a:bodyPr vert="horz" lIns="91440" tIns="45720" rIns="91440" bIns="45720" rtlCol="0">
            <a:noAutofit/>
          </a:bodyPr>
          <a:lstStyle>
            <a:lvl1pPr marL="276226" indent="-276226">
              <a:buSzPct val="100000"/>
              <a:buFont typeface="+mj-lt"/>
              <a:buAutoNum type="arabicPeriod"/>
              <a:defRPr sz="2400"/>
            </a:lvl1pPr>
            <a:lvl2pPr marL="552450" indent="-276226">
              <a:buSzPct val="100000"/>
              <a:buFont typeface="+mj-lt"/>
              <a:buAutoNum type="alphaLcPeriod"/>
              <a:defRPr sz="2160"/>
            </a:lvl2pPr>
            <a:lvl3pPr marL="891540" indent="-339090">
              <a:spcBef>
                <a:spcPts val="518"/>
              </a:spcBef>
              <a:buSzPct val="100000"/>
              <a:buFont typeface="+mj-lt"/>
              <a:buAutoNum type="romanLcPeriod"/>
              <a:defRPr sz="2160"/>
            </a:lvl3pPr>
            <a:lvl4pPr marL="1167766" indent="-276226">
              <a:spcBef>
                <a:spcPts val="518"/>
              </a:spcBef>
              <a:buFont typeface="+mj-lt"/>
              <a:buAutoNum type="arabicPeriod"/>
              <a:defRPr sz="2160"/>
            </a:lvl4pPr>
            <a:lvl5pPr marL="1436370" indent="-268606">
              <a:buFont typeface="+mj-lt"/>
              <a:buAutoNum type="alphaLcPeriod"/>
              <a:defRPr sz="216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6" name="Title"/>
          <p:cNvSpPr>
            <a:spLocks noGrp="1"/>
          </p:cNvSpPr>
          <p:nvPr>
            <p:ph type="title"/>
          </p:nvPr>
        </p:nvSpPr>
        <p:spPr bwMode="gray">
          <a:xfrm>
            <a:off x="309035" y="211984"/>
            <a:ext cx="11578167" cy="548640"/>
          </a:xfrm>
          <a:prstGeom prst="rect">
            <a:avLst/>
          </a:prstGeom>
        </p:spPr>
        <p:txBody>
          <a:bodyPr vert="horz" lIns="91440" tIns="45720" rIns="91440" bIns="45720" rtlCol="0" anchor="ctr">
            <a:noAutofit/>
          </a:bodyPr>
          <a:lstStyle>
            <a:lvl1pPr>
              <a:defRPr>
                <a:solidFill>
                  <a:schemeClr val="tx2"/>
                </a:solidFill>
              </a:defRPr>
            </a:lvl1pPr>
          </a:lstStyle>
          <a:p>
            <a:endParaRPr lang="en-US"/>
          </a:p>
        </p:txBody>
      </p:sp>
      <p:sp>
        <p:nvSpPr>
          <p:cNvPr id="2" name="Footer Text">
            <a:extLst>
              <a:ext uri="{FF2B5EF4-FFF2-40B4-BE49-F238E27FC236}">
                <a16:creationId xmlns:a16="http://schemas.microsoft.com/office/drawing/2014/main" id="{607B2F2C-E65C-1C69-122F-A0FB25DC14D3}"/>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315484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Slide Number">
            <a:extLst>
              <a:ext uri="{FF2B5EF4-FFF2-40B4-BE49-F238E27FC236}">
                <a16:creationId xmlns:a16="http://schemas.microsoft.com/office/drawing/2014/main" id="{711BFF8C-E7E0-4B61-A63C-815F581474D6}"/>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5" name="Body Content Right"/>
          <p:cNvSpPr>
            <a:spLocks noGrp="1"/>
          </p:cNvSpPr>
          <p:nvPr>
            <p:ph idx="10" hasCustomPrompt="1"/>
          </p:nvPr>
        </p:nvSpPr>
        <p:spPr bwMode="gray">
          <a:xfrm>
            <a:off x="6397600" y="1494836"/>
            <a:ext cx="5489600" cy="4839767"/>
          </a:xfrm>
          <a:prstGeom prst="rect">
            <a:avLst/>
          </a:prstGeom>
        </p:spPr>
        <p:txBody>
          <a:bodyPr vert="horz" lIns="91440" tIns="45720" rIns="91440" bIns="45720" rtlCol="0">
            <a:noAutofit/>
          </a:bodyPr>
          <a:lstStyle>
            <a:lvl1pPr marL="276226" indent="-276226">
              <a:buSzPct val="100000"/>
              <a:buFont typeface="+mj-lt"/>
              <a:buAutoNum type="arabicPeriod"/>
              <a:defRPr sz="2400"/>
            </a:lvl1pPr>
            <a:lvl2pPr marL="552450" indent="-276226">
              <a:buSzPct val="100000"/>
              <a:buFont typeface="+mj-lt"/>
              <a:buAutoNum type="alphaLcPeriod"/>
              <a:defRPr sz="2160"/>
            </a:lvl2pPr>
            <a:lvl3pPr marL="891540" indent="-339090">
              <a:spcBef>
                <a:spcPts val="518"/>
              </a:spcBef>
              <a:buSzPct val="100000"/>
              <a:buFont typeface="+mj-lt"/>
              <a:buAutoNum type="romanLcPeriod"/>
              <a:defRPr sz="2160"/>
            </a:lvl3pPr>
            <a:lvl4pPr marL="1167766" indent="-276226">
              <a:spcBef>
                <a:spcPts val="518"/>
              </a:spcBef>
              <a:buFont typeface="+mj-lt"/>
              <a:buAutoNum type="arabicPeriod"/>
              <a:defRPr sz="2160"/>
            </a:lvl4pPr>
            <a:lvl5pPr marL="1436370" indent="-268606">
              <a:buFont typeface="+mj-lt"/>
              <a:buAutoNum type="alphaLcPeriod"/>
              <a:defRPr sz="2160" baseline="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Heading Right"/>
          <p:cNvSpPr>
            <a:spLocks noGrp="1"/>
          </p:cNvSpPr>
          <p:nvPr>
            <p:ph type="body" sz="quarter" idx="3" hasCustomPrompt="1"/>
          </p:nvPr>
        </p:nvSpPr>
        <p:spPr bwMode="gray">
          <a:xfrm>
            <a:off x="6397600" y="832891"/>
            <a:ext cx="5489600" cy="579864"/>
          </a:xfrm>
        </p:spPr>
        <p:txBody>
          <a:bodyPr anchor="b">
            <a:noAutofit/>
          </a:bodyPr>
          <a:lstStyle>
            <a:lvl1pPr marL="0" indent="0">
              <a:buNone/>
              <a:defRPr sz="240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5" name="Body Content Left"/>
          <p:cNvSpPr>
            <a:spLocks noGrp="1"/>
          </p:cNvSpPr>
          <p:nvPr>
            <p:ph idx="1" hasCustomPrompt="1"/>
          </p:nvPr>
        </p:nvSpPr>
        <p:spPr bwMode="gray">
          <a:xfrm>
            <a:off x="309036" y="1494836"/>
            <a:ext cx="5489600" cy="4839767"/>
          </a:xfrm>
          <a:prstGeom prst="rect">
            <a:avLst/>
          </a:prstGeom>
        </p:spPr>
        <p:txBody>
          <a:bodyPr vert="horz" lIns="91440" tIns="45720" rIns="91440" bIns="45720" rtlCol="0">
            <a:noAutofit/>
          </a:bodyPr>
          <a:lstStyle>
            <a:lvl1pPr marL="276226" indent="-276226">
              <a:buSzPct val="100000"/>
              <a:buFont typeface="+mj-lt"/>
              <a:buAutoNum type="arabicPeriod"/>
              <a:defRPr sz="2400"/>
            </a:lvl1pPr>
            <a:lvl2pPr marL="552450" indent="-276226">
              <a:buSzPct val="100000"/>
              <a:buFont typeface="+mj-lt"/>
              <a:buAutoNum type="alphaLcPeriod"/>
              <a:defRPr sz="2160"/>
            </a:lvl2pPr>
            <a:lvl3pPr marL="891540" indent="-339090">
              <a:spcBef>
                <a:spcPts val="518"/>
              </a:spcBef>
              <a:buSzPct val="100000"/>
              <a:buFont typeface="+mj-lt"/>
              <a:buAutoNum type="romanLcPeriod"/>
              <a:defRPr sz="2160"/>
            </a:lvl3pPr>
            <a:lvl4pPr marL="1167766" indent="-276226">
              <a:spcBef>
                <a:spcPts val="518"/>
              </a:spcBef>
              <a:buFont typeface="+mj-lt"/>
              <a:buAutoNum type="arabicPeriod"/>
              <a:defRPr sz="2160"/>
            </a:lvl4pPr>
            <a:lvl5pPr marL="1436370" indent="-268606">
              <a:buFont typeface="+mj-lt"/>
              <a:buAutoNum type="alphaLcPeriod"/>
              <a:defRPr sz="216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Heading Left"/>
          <p:cNvSpPr>
            <a:spLocks noGrp="1"/>
          </p:cNvSpPr>
          <p:nvPr>
            <p:ph type="body" idx="11" hasCustomPrompt="1"/>
          </p:nvPr>
        </p:nvSpPr>
        <p:spPr bwMode="gray">
          <a:xfrm>
            <a:off x="309036" y="832891"/>
            <a:ext cx="5489601" cy="579864"/>
          </a:xfrm>
        </p:spPr>
        <p:txBody>
          <a:bodyPr anchor="b">
            <a:noAutofit/>
          </a:bodyPr>
          <a:lstStyle>
            <a:lvl1pPr marL="0" indent="0">
              <a:buNone/>
              <a:defRPr sz="240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16" name="Title"/>
          <p:cNvSpPr>
            <a:spLocks noGrp="1"/>
          </p:cNvSpPr>
          <p:nvPr>
            <p:ph type="title"/>
          </p:nvPr>
        </p:nvSpPr>
        <p:spPr bwMode="gray">
          <a:xfrm>
            <a:off x="309035" y="211984"/>
            <a:ext cx="11578167" cy="548640"/>
          </a:xfrm>
          <a:prstGeom prst="rect">
            <a:avLst/>
          </a:prstGeom>
        </p:spPr>
        <p:txBody>
          <a:bodyPr vert="horz" lIns="91440" tIns="45720" rIns="91440" bIns="45720" rtlCol="0" anchor="ctr">
            <a:noAutofit/>
          </a:bodyPr>
          <a:lstStyle>
            <a:lvl1pPr>
              <a:defRPr>
                <a:solidFill>
                  <a:schemeClr val="tx2"/>
                </a:solidFill>
              </a:defRPr>
            </a:lvl1pPr>
          </a:lstStyle>
          <a:p>
            <a:endParaRPr lang="en-US"/>
          </a:p>
        </p:txBody>
      </p:sp>
      <p:sp>
        <p:nvSpPr>
          <p:cNvPr id="2" name="Footer Text">
            <a:extLst>
              <a:ext uri="{FF2B5EF4-FFF2-40B4-BE49-F238E27FC236}">
                <a16:creationId xmlns:a16="http://schemas.microsoft.com/office/drawing/2014/main" id="{2FE10971-C0F1-3235-7CF8-F55A9029D26E}"/>
              </a:ext>
            </a:extLst>
          </p:cNvPr>
          <p:cNvSpPr>
            <a:spLocks noGrp="1"/>
          </p:cNvSpPr>
          <p:nvPr>
            <p:ph type="ftr" sz="quarter" idx="12"/>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423585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2E16F9BB-533C-4B44-89A7-5EC67DF80214}"/>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16" name="Title"/>
          <p:cNvSpPr>
            <a:spLocks noGrp="1"/>
          </p:cNvSpPr>
          <p:nvPr>
            <p:ph type="title"/>
          </p:nvPr>
        </p:nvSpPr>
        <p:spPr bwMode="gray">
          <a:xfrm>
            <a:off x="309035" y="211984"/>
            <a:ext cx="11578167" cy="548640"/>
          </a:xfrm>
          <a:prstGeom prst="rect">
            <a:avLst/>
          </a:prstGeom>
        </p:spPr>
        <p:txBody>
          <a:bodyPr vert="horz" lIns="91440" tIns="45720" rIns="91440" bIns="45720" rtlCol="0" anchor="ctr">
            <a:noAutofit/>
          </a:bodyPr>
          <a:lstStyle>
            <a:lvl1pPr>
              <a:defRPr>
                <a:solidFill>
                  <a:schemeClr val="tx2"/>
                </a:solidFill>
              </a:defRPr>
            </a:lvl1pPr>
          </a:lstStyle>
          <a:p>
            <a:endParaRPr lang="en-US"/>
          </a:p>
        </p:txBody>
      </p:sp>
      <p:sp>
        <p:nvSpPr>
          <p:cNvPr id="2" name="Footer Text">
            <a:extLst>
              <a:ext uri="{FF2B5EF4-FFF2-40B4-BE49-F238E27FC236}">
                <a16:creationId xmlns:a16="http://schemas.microsoft.com/office/drawing/2014/main" id="{697A1181-56C6-5F7C-F004-B2290485A063}"/>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94926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Title - Numbered Text">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790C0C58-FF2B-4FD2-AC2C-474F938541B1}"/>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8" name="Body Content"/>
          <p:cNvSpPr>
            <a:spLocks noGrp="1"/>
          </p:cNvSpPr>
          <p:nvPr>
            <p:ph idx="1" hasCustomPrompt="1"/>
          </p:nvPr>
        </p:nvSpPr>
        <p:spPr bwMode="gray">
          <a:xfrm>
            <a:off x="309035" y="211987"/>
            <a:ext cx="11578167" cy="6122617"/>
          </a:xfrm>
          <a:prstGeom prst="rect">
            <a:avLst/>
          </a:prstGeom>
        </p:spPr>
        <p:txBody>
          <a:bodyPr vert="horz" lIns="91440" tIns="45720" rIns="91440" bIns="45720" rtlCol="0">
            <a:noAutofit/>
          </a:bodyPr>
          <a:lstStyle>
            <a:lvl1pPr marL="276226" indent="-276226">
              <a:buSzPct val="100000"/>
              <a:buFont typeface="+mj-lt"/>
              <a:buAutoNum type="arabicPeriod"/>
              <a:defRPr sz="2400"/>
            </a:lvl1pPr>
            <a:lvl2pPr marL="552450" indent="-276226">
              <a:buSzPct val="100000"/>
              <a:buFont typeface="+mj-lt"/>
              <a:buAutoNum type="alphaLcPeriod"/>
              <a:defRPr sz="2160"/>
            </a:lvl2pPr>
            <a:lvl3pPr marL="891540" indent="-339090">
              <a:spcBef>
                <a:spcPts val="518"/>
              </a:spcBef>
              <a:buSzPct val="100000"/>
              <a:buFont typeface="+mj-lt"/>
              <a:buAutoNum type="romanLcPeriod"/>
              <a:defRPr sz="2160"/>
            </a:lvl3pPr>
            <a:lvl4pPr marL="1167766" indent="-276226">
              <a:spcBef>
                <a:spcPts val="518"/>
              </a:spcBef>
              <a:buFont typeface="+mj-lt"/>
              <a:buAutoNum type="arabicPeriod"/>
              <a:defRPr sz="2160"/>
            </a:lvl4pPr>
            <a:lvl5pPr marL="1436370" indent="-268606">
              <a:buFont typeface="+mj-lt"/>
              <a:buAutoNum type="alphaLcPeriod"/>
              <a:defRPr sz="2160" baseline="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2" name="Footer Text">
            <a:extLst>
              <a:ext uri="{FF2B5EF4-FFF2-40B4-BE49-F238E27FC236}">
                <a16:creationId xmlns:a16="http://schemas.microsoft.com/office/drawing/2014/main" id="{4A0B603F-486F-6A0E-D851-DB265BBE7DAF}"/>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421011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Title - Bulleted Tex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F0C6CC88-ECFB-4A19-AC85-7DD212DA574F}"/>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5" name="Body Content"/>
          <p:cNvSpPr>
            <a:spLocks noGrp="1"/>
          </p:cNvSpPr>
          <p:nvPr>
            <p:ph sz="quarter" idx="10"/>
          </p:nvPr>
        </p:nvSpPr>
        <p:spPr bwMode="gray">
          <a:xfrm>
            <a:off x="309034" y="211986"/>
            <a:ext cx="11578167" cy="6122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Text">
            <a:extLst>
              <a:ext uri="{FF2B5EF4-FFF2-40B4-BE49-F238E27FC236}">
                <a16:creationId xmlns:a16="http://schemas.microsoft.com/office/drawing/2014/main" id="{8C98118E-99A9-4BD3-2580-C4BFF2A23472}"/>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2660590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F3EDBCB3-BD57-44F9-B1B8-0DD981C9AD31}"/>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6" name="Body Object Right"/>
          <p:cNvSpPr>
            <a:spLocks noGrp="1"/>
          </p:cNvSpPr>
          <p:nvPr>
            <p:ph sz="quarter" idx="11"/>
          </p:nvPr>
        </p:nvSpPr>
        <p:spPr bwMode="gray">
          <a:xfrm>
            <a:off x="6248400" y="0"/>
            <a:ext cx="5943600" cy="6401640"/>
          </a:xfrm>
        </p:spPr>
        <p:txBody>
          <a:bodyPr anchor="ctr" anchorCtr="1"/>
          <a:lstStyle>
            <a:lvl1pPr marL="0" indent="0">
              <a:buNone/>
              <a:defRPr/>
            </a:lvl1pPr>
          </a:lstStyle>
          <a:p>
            <a:pPr lvl="0"/>
            <a:endParaRPr lang="en-US"/>
          </a:p>
        </p:txBody>
      </p:sp>
      <p:sp>
        <p:nvSpPr>
          <p:cNvPr id="5" name="Body Content Left"/>
          <p:cNvSpPr>
            <a:spLocks noGrp="1"/>
          </p:cNvSpPr>
          <p:nvPr>
            <p:ph sz="quarter" idx="12" hasCustomPrompt="1"/>
          </p:nvPr>
        </p:nvSpPr>
        <p:spPr bwMode="gray">
          <a:xfrm>
            <a:off x="309034" y="832486"/>
            <a:ext cx="5833533" cy="5501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cNvSpPr>
            <a:spLocks noGrp="1"/>
          </p:cNvSpPr>
          <p:nvPr>
            <p:ph type="title"/>
          </p:nvPr>
        </p:nvSpPr>
        <p:spPr bwMode="gray">
          <a:xfrm>
            <a:off x="309037" y="211984"/>
            <a:ext cx="11551660" cy="548640"/>
          </a:xfrm>
          <a:prstGeom prst="rect">
            <a:avLst/>
          </a:prstGeom>
        </p:spPr>
        <p:txBody>
          <a:bodyPr vert="horz" lIns="91440" tIns="45720" rIns="91440" bIns="45720" rtlCol="0" anchor="ctr">
            <a:noAutofit/>
          </a:bodyPr>
          <a:lstStyle>
            <a:lvl1pPr>
              <a:defRPr>
                <a:solidFill>
                  <a:schemeClr val="tx2"/>
                </a:solidFill>
              </a:defRPr>
            </a:lvl1pPr>
          </a:lstStyle>
          <a:p>
            <a:endParaRPr lang="en-US"/>
          </a:p>
        </p:txBody>
      </p:sp>
      <p:sp>
        <p:nvSpPr>
          <p:cNvPr id="2" name="Footer Text">
            <a:extLst>
              <a:ext uri="{FF2B5EF4-FFF2-40B4-BE49-F238E27FC236}">
                <a16:creationId xmlns:a16="http://schemas.microsoft.com/office/drawing/2014/main" id="{7F9FB86E-8734-39CB-28AA-17F1994320C9}"/>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428683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2"/>
                </a:solidFill>
                <a:latin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1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60307E65-203E-47B0-9A9B-7518C00A1982}"/>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3" name="Body Picture Right" title="Image"/>
          <p:cNvSpPr>
            <a:spLocks noGrp="1"/>
          </p:cNvSpPr>
          <p:nvPr>
            <p:ph type="pic" sz="quarter" idx="10"/>
          </p:nvPr>
        </p:nvSpPr>
        <p:spPr bwMode="gray">
          <a:xfrm>
            <a:off x="6248400" y="1"/>
            <a:ext cx="5943601" cy="6401640"/>
          </a:xfrm>
          <a:prstGeom prst="rect">
            <a:avLst/>
          </a:prstGeom>
        </p:spPr>
        <p:txBody>
          <a:bodyPr anchor="ctr" anchorCtr="0"/>
          <a:lstStyle>
            <a:lvl1pPr marL="0" indent="0" algn="ctr">
              <a:buNone/>
              <a:defRPr/>
            </a:lvl1pPr>
          </a:lstStyle>
          <a:p>
            <a:endParaRPr lang="en-US"/>
          </a:p>
        </p:txBody>
      </p:sp>
      <p:sp>
        <p:nvSpPr>
          <p:cNvPr id="4" name="Body Content Left"/>
          <p:cNvSpPr>
            <a:spLocks noGrp="1"/>
          </p:cNvSpPr>
          <p:nvPr>
            <p:ph sz="quarter" idx="11" hasCustomPrompt="1"/>
          </p:nvPr>
        </p:nvSpPr>
        <p:spPr bwMode="gray">
          <a:xfrm>
            <a:off x="309034" y="832486"/>
            <a:ext cx="5833533" cy="55016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cNvSpPr>
            <a:spLocks noGrp="1"/>
          </p:cNvSpPr>
          <p:nvPr>
            <p:ph type="title"/>
          </p:nvPr>
        </p:nvSpPr>
        <p:spPr bwMode="gray">
          <a:xfrm>
            <a:off x="309035" y="211984"/>
            <a:ext cx="11578167" cy="548640"/>
          </a:xfrm>
          <a:prstGeom prst="rect">
            <a:avLst/>
          </a:prstGeom>
        </p:spPr>
        <p:txBody>
          <a:bodyPr vert="horz" lIns="91440" tIns="45720" rIns="91440" bIns="45720" rtlCol="0" anchor="ctr">
            <a:noAutofit/>
          </a:bodyPr>
          <a:lstStyle>
            <a:lvl1pPr>
              <a:defRPr>
                <a:solidFill>
                  <a:schemeClr val="tx2"/>
                </a:solidFill>
              </a:defRPr>
            </a:lvl1pPr>
          </a:lstStyle>
          <a:p>
            <a:endParaRPr lang="en-US"/>
          </a:p>
        </p:txBody>
      </p:sp>
      <p:sp>
        <p:nvSpPr>
          <p:cNvPr id="2" name="Footer Text">
            <a:extLst>
              <a:ext uri="{FF2B5EF4-FFF2-40B4-BE49-F238E27FC236}">
                <a16:creationId xmlns:a16="http://schemas.microsoft.com/office/drawing/2014/main" id="{508F258F-6D4A-44E4-A8DC-937E3FF5BC5D}"/>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705114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A4C95677-1C70-4952-B275-E0F5B59DA1FE}"/>
              </a:ext>
            </a:extLst>
          </p:cNvP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3" name="Picture" title="Image"/>
          <p:cNvSpPr>
            <a:spLocks noGrp="1"/>
          </p:cNvSpPr>
          <p:nvPr>
            <p:ph type="pic" sz="quarter" idx="10"/>
          </p:nvPr>
        </p:nvSpPr>
        <p:spPr bwMode="gray">
          <a:xfrm>
            <a:off x="0" y="0"/>
            <a:ext cx="12192000" cy="6401640"/>
          </a:xfrm>
          <a:prstGeom prst="rect">
            <a:avLst/>
          </a:prstGeom>
        </p:spPr>
        <p:txBody>
          <a:bodyPr anchor="ctr" anchorCtr="0"/>
          <a:lstStyle>
            <a:lvl1pPr marL="0" indent="0" algn="ctr">
              <a:buNone/>
              <a:defRPr/>
            </a:lvl1pPr>
          </a:lstStyle>
          <a:p>
            <a:endParaRPr lang="en-US"/>
          </a:p>
        </p:txBody>
      </p:sp>
      <p:sp>
        <p:nvSpPr>
          <p:cNvPr id="11" name="Subtitle"/>
          <p:cNvSpPr>
            <a:spLocks noGrp="1"/>
          </p:cNvSpPr>
          <p:nvPr>
            <p:ph type="subTitle" idx="1" hasCustomPrompt="1"/>
          </p:nvPr>
        </p:nvSpPr>
        <p:spPr bwMode="gray">
          <a:xfrm>
            <a:off x="630145" y="2453915"/>
            <a:ext cx="4732353" cy="1849859"/>
          </a:xfrm>
        </p:spPr>
        <p:txBody>
          <a:bodyPr vert="horz" lIns="0" tIns="45720" rIns="91440" bIns="45720" rtlCol="0" anchor="t" anchorCtr="0">
            <a:noAutofit/>
          </a:bodyPr>
          <a:lstStyle>
            <a:lvl1pPr marL="0" indent="0">
              <a:buNone/>
              <a:defRPr lang="en-US" sz="2400" b="0" i="0" dirty="0">
                <a:solidFill>
                  <a:schemeClr val="tx2"/>
                </a:solidFill>
              </a:defRPr>
            </a:lvl1pPr>
          </a:lstStyle>
          <a:p>
            <a:pPr marL="413369" lvl="0" indent="-413369"/>
            <a:r>
              <a:rPr lang="en-US"/>
              <a:t>Click to edit master subtitle style</a:t>
            </a:r>
          </a:p>
        </p:txBody>
      </p:sp>
      <p:sp>
        <p:nvSpPr>
          <p:cNvPr id="16" name="Title"/>
          <p:cNvSpPr>
            <a:spLocks noGrp="1"/>
          </p:cNvSpPr>
          <p:nvPr>
            <p:ph type="title"/>
          </p:nvPr>
        </p:nvSpPr>
        <p:spPr bwMode="gray">
          <a:xfrm>
            <a:off x="630145" y="509848"/>
            <a:ext cx="4732353" cy="1654046"/>
          </a:xfrm>
          <a:prstGeom prst="rect">
            <a:avLst/>
          </a:prstGeom>
        </p:spPr>
        <p:txBody>
          <a:bodyPr vert="horz" lIns="0" tIns="45720" rIns="91440" bIns="45720" rtlCol="0" anchor="ctr">
            <a:noAutofit/>
          </a:bodyPr>
          <a:lstStyle>
            <a:lvl1pPr>
              <a:defRPr sz="4200">
                <a:solidFill>
                  <a:schemeClr val="tx2"/>
                </a:solidFill>
              </a:defRPr>
            </a:lvl1pPr>
          </a:lstStyle>
          <a:p>
            <a:endParaRPr lang="en-US"/>
          </a:p>
        </p:txBody>
      </p:sp>
      <p:sp>
        <p:nvSpPr>
          <p:cNvPr id="2" name="Footer Text">
            <a:extLst>
              <a:ext uri="{FF2B5EF4-FFF2-40B4-BE49-F238E27FC236}">
                <a16:creationId xmlns:a16="http://schemas.microsoft.com/office/drawing/2014/main" id="{CCC5A5A8-FFEF-34BF-AE24-6745D4589D2E}"/>
              </a:ext>
            </a:extLst>
          </p:cNvPr>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Tree>
    <p:extLst>
      <p:ext uri="{BB962C8B-B14F-4D97-AF65-F5344CB8AC3E}">
        <p14:creationId xmlns:p14="http://schemas.microsoft.com/office/powerpoint/2010/main" val="254715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240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1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39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851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a:solidFill>
            <a:schemeClr val="accent4"/>
          </a:solidFill>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a:solidFill>
            <a:schemeClr val="accent4"/>
          </a:solidFill>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25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9" name="Footer Text"/>
          <p:cNvSpPr>
            <a:spLocks noGrp="1"/>
          </p:cNvSpPr>
          <p:nvPr>
            <p:ph type="ftr" sz="quarter" idx="3"/>
          </p:nvPr>
        </p:nvSpPr>
        <p:spPr bwMode="gray">
          <a:xfrm>
            <a:off x="9156700" y="6401302"/>
            <a:ext cx="2435705" cy="147733"/>
          </a:xfrm>
          <a:prstGeom prst="rect">
            <a:avLst/>
          </a:prstGeom>
        </p:spPr>
        <p:txBody>
          <a:bodyPr vert="horz" lIns="0" tIns="0" rIns="0" bIns="0" rtlCol="0" anchor="ctr">
            <a:noAutofit/>
          </a:bodyPr>
          <a:lstStyle>
            <a:lvl1pPr algn="r">
              <a:defRPr sz="960">
                <a:solidFill>
                  <a:schemeClr val="tx2"/>
                </a:solidFill>
              </a:defRPr>
            </a:lvl1pPr>
          </a:lstStyle>
          <a:p>
            <a:r>
              <a:rPr lang="en-US">
                <a:latin typeface="Calibri"/>
                <a:cs typeface="Calibri"/>
              </a:rPr>
              <a:t>© 2024 | Proprietary and Confidential</a:t>
            </a:r>
          </a:p>
        </p:txBody>
      </p:sp>
      <p:sp>
        <p:nvSpPr>
          <p:cNvPr id="11" name="Footer Border"/>
          <p:cNvSpPr/>
          <p:nvPr userDrawn="1"/>
        </p:nvSpPr>
        <p:spPr bwMode="gray">
          <a:xfrm>
            <a:off x="1" y="6029007"/>
            <a:ext cx="12192000" cy="61748"/>
          </a:xfrm>
          <a:prstGeom prst="rect">
            <a:avLst/>
          </a:prstGeom>
          <a:solidFill>
            <a:srgbClr val="639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a:latin typeface="Calibri"/>
              <a:cs typeface="Calibri"/>
            </a:endParaRPr>
          </a:p>
        </p:txBody>
      </p:sp>
      <p:sp>
        <p:nvSpPr>
          <p:cNvPr id="5" name="Picture" title="Image"/>
          <p:cNvSpPr>
            <a:spLocks noGrp="1"/>
          </p:cNvSpPr>
          <p:nvPr>
            <p:ph type="pic" sz="quarter" idx="12"/>
          </p:nvPr>
        </p:nvSpPr>
        <p:spPr bwMode="gray">
          <a:xfrm>
            <a:off x="3" y="-1"/>
            <a:ext cx="12191997" cy="6029008"/>
          </a:xfrm>
          <a:prstGeom prst="rect">
            <a:avLst/>
          </a:prstGeom>
          <a:noFill/>
        </p:spPr>
        <p:txBody>
          <a:bodyPr anchor="ctr" anchorCtr="0"/>
          <a:lstStyle>
            <a:lvl1pPr marL="0" indent="0" algn="ctr">
              <a:buNone/>
              <a:defRPr/>
            </a:lvl1pPr>
          </a:lstStyle>
          <a:p>
            <a:endParaRPr lang="en-US"/>
          </a:p>
        </p:txBody>
      </p:sp>
      <p:sp>
        <p:nvSpPr>
          <p:cNvPr id="12" name="Date"/>
          <p:cNvSpPr>
            <a:spLocks noGrp="1"/>
          </p:cNvSpPr>
          <p:nvPr>
            <p:ph type="body" sz="quarter" idx="14" hasCustomPrompt="1"/>
          </p:nvPr>
        </p:nvSpPr>
        <p:spPr bwMode="gray">
          <a:xfrm>
            <a:off x="677337" y="3862327"/>
            <a:ext cx="4510423" cy="1346662"/>
          </a:xfrm>
          <a:prstGeom prst="rect">
            <a:avLst/>
          </a:prstGeom>
          <a:effectLst/>
        </p:spPr>
        <p:txBody>
          <a:bodyPr lIns="0" rIns="0">
            <a:noAutofit/>
          </a:bodyPr>
          <a:lstStyle>
            <a:lvl1pPr marL="0" indent="0">
              <a:lnSpc>
                <a:spcPct val="100000"/>
              </a:lnSpc>
              <a:buNone/>
              <a:defRPr sz="2160" b="0" i="0">
                <a:solidFill>
                  <a:schemeClr val="tx2"/>
                </a:solidFill>
                <a:latin typeface="Calibri"/>
                <a:cs typeface="Calibri"/>
              </a:defRPr>
            </a:lvl1pPr>
            <a:lvl2pPr>
              <a:buNone/>
              <a:defRPr sz="1680">
                <a:solidFill>
                  <a:srgbClr val="F78F1E"/>
                </a:solidFill>
              </a:defRPr>
            </a:lvl2pPr>
            <a:lvl3pPr>
              <a:buNone/>
              <a:defRPr sz="1680">
                <a:solidFill>
                  <a:srgbClr val="F78F1E"/>
                </a:solidFill>
              </a:defRPr>
            </a:lvl3pPr>
            <a:lvl4pPr>
              <a:buNone/>
              <a:defRPr sz="1680">
                <a:solidFill>
                  <a:srgbClr val="F78F1E"/>
                </a:solidFill>
              </a:defRPr>
            </a:lvl4pPr>
            <a:lvl5pPr>
              <a:buNone/>
              <a:defRPr sz="1680">
                <a:solidFill>
                  <a:srgbClr val="F78F1E"/>
                </a:solidFill>
              </a:defRPr>
            </a:lvl5pPr>
          </a:lstStyle>
          <a:p>
            <a:pPr lvl="0"/>
            <a:r>
              <a:rPr lang="en-US"/>
              <a:t>Month DD, YYYY</a:t>
            </a:r>
          </a:p>
        </p:txBody>
      </p:sp>
      <p:sp>
        <p:nvSpPr>
          <p:cNvPr id="7" name="Subtitle"/>
          <p:cNvSpPr>
            <a:spLocks noGrp="1"/>
          </p:cNvSpPr>
          <p:nvPr>
            <p:ph type="body" sz="quarter" idx="13"/>
          </p:nvPr>
        </p:nvSpPr>
        <p:spPr bwMode="gray">
          <a:xfrm>
            <a:off x="677337" y="2453917"/>
            <a:ext cx="4510423" cy="1346662"/>
          </a:xfrm>
          <a:prstGeom prst="rect">
            <a:avLst/>
          </a:prstGeom>
          <a:effectLst/>
        </p:spPr>
        <p:txBody>
          <a:bodyPr lIns="0" rIns="0">
            <a:noAutofit/>
          </a:bodyPr>
          <a:lstStyle>
            <a:lvl1pPr marL="0" indent="0">
              <a:lnSpc>
                <a:spcPct val="100000"/>
              </a:lnSpc>
              <a:buNone/>
              <a:defRPr sz="2880" b="0" i="0">
                <a:solidFill>
                  <a:schemeClr val="tx2"/>
                </a:solidFill>
                <a:latin typeface="Calibri"/>
                <a:cs typeface="Calibri"/>
              </a:defRPr>
            </a:lvl1pPr>
            <a:lvl2pPr>
              <a:buNone/>
              <a:defRPr sz="1680">
                <a:solidFill>
                  <a:srgbClr val="F78F1E"/>
                </a:solidFill>
              </a:defRPr>
            </a:lvl2pPr>
            <a:lvl3pPr>
              <a:buNone/>
              <a:defRPr sz="1680">
                <a:solidFill>
                  <a:srgbClr val="F78F1E"/>
                </a:solidFill>
              </a:defRPr>
            </a:lvl3pPr>
            <a:lvl4pPr>
              <a:buNone/>
              <a:defRPr sz="1680">
                <a:solidFill>
                  <a:srgbClr val="F78F1E"/>
                </a:solidFill>
              </a:defRPr>
            </a:lvl4pPr>
            <a:lvl5pPr>
              <a:buNone/>
              <a:defRPr sz="1680">
                <a:solidFill>
                  <a:srgbClr val="F78F1E"/>
                </a:solidFill>
              </a:defRPr>
            </a:lvl5pPr>
          </a:lstStyle>
          <a:p>
            <a:pPr lvl="0"/>
            <a:endParaRPr lang="en-US"/>
          </a:p>
        </p:txBody>
      </p:sp>
      <p:sp>
        <p:nvSpPr>
          <p:cNvPr id="6" name="Title"/>
          <p:cNvSpPr>
            <a:spLocks noGrp="1"/>
          </p:cNvSpPr>
          <p:nvPr>
            <p:ph type="title"/>
          </p:nvPr>
        </p:nvSpPr>
        <p:spPr bwMode="gray">
          <a:xfrm>
            <a:off x="677337" y="509848"/>
            <a:ext cx="4510424" cy="1654046"/>
          </a:xfrm>
          <a:prstGeom prst="rect">
            <a:avLst/>
          </a:prstGeom>
          <a:effectLst/>
        </p:spPr>
        <p:txBody>
          <a:bodyPr lIns="0" rIns="0">
            <a:noAutofit/>
          </a:bodyPr>
          <a:lstStyle>
            <a:lvl1pPr>
              <a:lnSpc>
                <a:spcPct val="90000"/>
              </a:lnSpc>
              <a:defRPr sz="4200">
                <a:solidFill>
                  <a:schemeClr val="tx2"/>
                </a:solidFill>
                <a:effectLst/>
                <a:latin typeface="Calibri"/>
                <a:cs typeface="Calibri"/>
              </a:defRPr>
            </a:lvl1pPr>
          </a:lstStyle>
          <a:p>
            <a:endParaRPr lang="en-US"/>
          </a:p>
        </p:txBody>
      </p:sp>
    </p:spTree>
    <p:extLst>
      <p:ext uri="{BB962C8B-B14F-4D97-AF65-F5344CB8AC3E}">
        <p14:creationId xmlns:p14="http://schemas.microsoft.com/office/powerpoint/2010/main" val="53590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Background Image" descr="An abstract depiction of lines connecting dots" title="Image"/>
          <p:cNvPicPr>
            <a:picLocks noChangeAspect="1"/>
          </p:cNvPicPr>
          <p:nvPr userDrawn="1"/>
        </p:nvPicPr>
        <p:blipFill rotWithShape="1">
          <a:blip r:embed="rId2">
            <a:grayscl/>
            <a:extLst>
              <a:ext uri="{28A0092B-C50C-407E-A947-70E740481C1C}">
                <a14:useLocalDpi xmlns:a14="http://schemas.microsoft.com/office/drawing/2010/main" val="0"/>
              </a:ext>
            </a:extLst>
          </a:blip>
          <a:srcRect b="23736"/>
          <a:stretch/>
        </p:blipFill>
        <p:spPr>
          <a:xfrm>
            <a:off x="0" y="2553749"/>
            <a:ext cx="12192000" cy="3432715"/>
          </a:xfrm>
          <a:prstGeom prst="rect">
            <a:avLst/>
          </a:prstGeom>
        </p:spPr>
      </p:pic>
      <p:sp>
        <p:nvSpPr>
          <p:cNvPr id="14" name="Footer Border"/>
          <p:cNvSpPr/>
          <p:nvPr userDrawn="1"/>
        </p:nvSpPr>
        <p:spPr bwMode="gray">
          <a:xfrm>
            <a:off x="1" y="5943129"/>
            <a:ext cx="12192000" cy="70979"/>
          </a:xfrm>
          <a:prstGeom prst="rect">
            <a:avLst/>
          </a:prstGeom>
          <a:solidFill>
            <a:srgbClr val="639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a:latin typeface="Calibri"/>
              <a:cs typeface="Calibri"/>
            </a:endParaRPr>
          </a:p>
        </p:txBody>
      </p:sp>
      <p:sp>
        <p:nvSpPr>
          <p:cNvPr id="17" name="Header Border">
            <a:extLst>
              <a:ext uri="{FF2B5EF4-FFF2-40B4-BE49-F238E27FC236}">
                <a16:creationId xmlns:a16="http://schemas.microsoft.com/office/drawing/2014/main" id="{6C27FF8B-EC81-4E56-8766-BF9333569B93}"/>
              </a:ext>
            </a:extLst>
          </p:cNvPr>
          <p:cNvSpPr/>
          <p:nvPr userDrawn="1"/>
        </p:nvSpPr>
        <p:spPr bwMode="gray">
          <a:xfrm>
            <a:off x="1" y="0"/>
            <a:ext cx="12192000" cy="114300"/>
          </a:xfrm>
          <a:prstGeom prst="rect">
            <a:avLst/>
          </a:prstGeom>
          <a:solidFill>
            <a:srgbClr val="639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a:latin typeface="Calibri"/>
              <a:cs typeface="Calibri"/>
            </a:endParaRPr>
          </a:p>
        </p:txBody>
      </p:sp>
      <p:sp>
        <p:nvSpPr>
          <p:cNvPr id="5" name="Date"/>
          <p:cNvSpPr>
            <a:spLocks noGrp="1"/>
          </p:cNvSpPr>
          <p:nvPr>
            <p:ph type="body" sz="quarter" idx="10" hasCustomPrompt="1"/>
          </p:nvPr>
        </p:nvSpPr>
        <p:spPr>
          <a:xfrm>
            <a:off x="590551" y="2489200"/>
            <a:ext cx="5574835" cy="441960"/>
          </a:xfrm>
        </p:spPr>
        <p:txBody>
          <a:bodyPr lIns="0" rIns="0"/>
          <a:lstStyle>
            <a:lvl1pPr marL="0" indent="0">
              <a:buNone/>
              <a:defRPr sz="2160">
                <a:solidFill>
                  <a:schemeClr val="tx2"/>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a:t>Month DD, YYYY</a:t>
            </a:r>
          </a:p>
        </p:txBody>
      </p:sp>
      <p:sp>
        <p:nvSpPr>
          <p:cNvPr id="13" name="Subtitle"/>
          <p:cNvSpPr>
            <a:spLocks noGrp="1"/>
          </p:cNvSpPr>
          <p:nvPr>
            <p:ph type="subTitle" idx="1" hasCustomPrompt="1"/>
          </p:nvPr>
        </p:nvSpPr>
        <p:spPr bwMode="gray">
          <a:xfrm>
            <a:off x="589501" y="1611266"/>
            <a:ext cx="10894379" cy="619854"/>
          </a:xfrm>
        </p:spPr>
        <p:txBody>
          <a:bodyPr vert="horz" lIns="0" tIns="45720" rIns="91440" bIns="45720" rtlCol="0">
            <a:noAutofit/>
          </a:bodyPr>
          <a:lstStyle>
            <a:lvl1pPr marL="0" indent="0">
              <a:buNone/>
              <a:defRPr lang="en-US" sz="2880" b="0" i="0" dirty="0">
                <a:solidFill>
                  <a:schemeClr val="tx2"/>
                </a:solidFill>
              </a:defRPr>
            </a:lvl1pPr>
          </a:lstStyle>
          <a:p>
            <a:pPr marL="413369" lvl="0" indent="-413369"/>
            <a:r>
              <a:rPr lang="en-US"/>
              <a:t>Click to edit master subtitle style</a:t>
            </a:r>
          </a:p>
        </p:txBody>
      </p:sp>
      <p:sp>
        <p:nvSpPr>
          <p:cNvPr id="3" name="Title"/>
          <p:cNvSpPr>
            <a:spLocks noGrp="1"/>
          </p:cNvSpPr>
          <p:nvPr>
            <p:ph type="title" hasCustomPrompt="1"/>
          </p:nvPr>
        </p:nvSpPr>
        <p:spPr bwMode="gray">
          <a:xfrm>
            <a:off x="589504" y="714368"/>
            <a:ext cx="10909769" cy="751968"/>
          </a:xfrm>
        </p:spPr>
        <p:txBody>
          <a:bodyPr lIns="0" tIns="0" rIns="0" bIns="0">
            <a:noAutofit/>
          </a:bodyPr>
          <a:lstStyle>
            <a:lvl1pPr>
              <a:defRPr sz="4320">
                <a:solidFill>
                  <a:schemeClr val="tx2"/>
                </a:solidFill>
              </a:defRPr>
            </a:lvl1pPr>
          </a:lstStyle>
          <a:p>
            <a:r>
              <a:rPr lang="en-US"/>
              <a:t>Click to edit master title style</a:t>
            </a:r>
          </a:p>
        </p:txBody>
      </p:sp>
    </p:spTree>
    <p:extLst>
      <p:ext uri="{BB962C8B-B14F-4D97-AF65-F5344CB8AC3E}">
        <p14:creationId xmlns:p14="http://schemas.microsoft.com/office/powerpoint/2010/main" val="33827006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5B28C-7A87-D1BC-3D36-7DE4D6F1B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3066A1-FE73-744E-C050-A9988AB54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4CEE0-EC3A-15CE-C931-68CF2EC25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37A3F-2016-4600-8BC0-5519D7DE9E9A}" type="datetimeFigureOut">
              <a:rPr lang="en-US" smtClean="0"/>
              <a:t>7/24/2025</a:t>
            </a:fld>
            <a:endParaRPr lang="en-US"/>
          </a:p>
        </p:txBody>
      </p:sp>
      <p:sp>
        <p:nvSpPr>
          <p:cNvPr id="5" name="Footer Placeholder 4">
            <a:extLst>
              <a:ext uri="{FF2B5EF4-FFF2-40B4-BE49-F238E27FC236}">
                <a16:creationId xmlns:a16="http://schemas.microsoft.com/office/drawing/2014/main" id="{419B7371-F278-5B2D-E807-2908A7B71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25E99F-3417-66D0-1827-5F049E299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FCB09-8CBF-4F63-BC4A-35B11EC38E02}" type="slidenum">
              <a:rPr lang="en-US" smtClean="0"/>
              <a:t>‹#›</a:t>
            </a:fld>
            <a:endParaRPr lang="en-US"/>
          </a:p>
        </p:txBody>
      </p:sp>
    </p:spTree>
    <p:extLst>
      <p:ext uri="{BB962C8B-B14F-4D97-AF65-F5344CB8AC3E}">
        <p14:creationId xmlns:p14="http://schemas.microsoft.com/office/powerpoint/2010/main" val="3518934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F1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a:solidFill>
            <a:schemeClr val="tx2"/>
          </a:solidFill>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8ABEB8C-2915-47CC-8969-79F3BD6427C4}"/>
              </a:ext>
            </a:extLst>
          </p:cNvPr>
          <p:cNvPicPr>
            <a:picLocks noChangeAspect="1"/>
          </p:cNvPicPr>
          <p:nvPr/>
        </p:nvPicPr>
        <p:blipFill>
          <a:blip r:embed="rId8"/>
          <a:stretch>
            <a:fillRect/>
          </a:stretch>
        </p:blipFill>
        <p:spPr>
          <a:xfrm>
            <a:off x="9923748" y="5278565"/>
            <a:ext cx="2268252" cy="1579435"/>
          </a:xfrm>
          <a:prstGeom prst="rect">
            <a:avLst/>
          </a:prstGeom>
        </p:spPr>
      </p:pic>
      <p:pic>
        <p:nvPicPr>
          <p:cNvPr id="9" name="Picture 8" descr="A close up of a logo&#10;&#10;Description automatically generated">
            <a:extLst>
              <a:ext uri="{FF2B5EF4-FFF2-40B4-BE49-F238E27FC236}">
                <a16:creationId xmlns:a16="http://schemas.microsoft.com/office/drawing/2014/main" id="{B33BD536-38CE-41DC-9AA4-7E3062A5BABE}"/>
              </a:ext>
            </a:extLst>
          </p:cNvPr>
          <p:cNvPicPr>
            <a:picLocks noChangeAspect="1"/>
          </p:cNvPicPr>
          <p:nvPr/>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12999734"/>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81" r:id="rId3"/>
    <p:sldLayoutId id="2147483674" r:id="rId4"/>
    <p:sldLayoutId id="2147483682" r:id="rId5"/>
    <p:sldLayoutId id="2147483700" r:id="rId6"/>
  </p:sldLayoutIdLst>
  <p:txStyles>
    <p:titleStyle>
      <a:lvl1pPr algn="l" defTabSz="914400" rtl="0" eaLnBrk="1" latinLnBrk="0" hangingPunct="1">
        <a:lnSpc>
          <a:spcPct val="90000"/>
        </a:lnSpc>
        <a:spcBef>
          <a:spcPct val="0"/>
        </a:spcBef>
        <a:buNone/>
        <a:defRPr sz="4700" i="0" kern="1200" spc="-50" baseline="0">
          <a:solidFill>
            <a:schemeClr val="tx2"/>
          </a:solidFill>
          <a:latin typeface="Open sans"/>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accent3"/>
          </a:solidFill>
          <a:latin typeface="Open Sans"/>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Open Sans"/>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Open Sans"/>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Open Sans"/>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4" name="Slide Number"/>
          <p:cNvSpPr>
            <a:spLocks noGrp="1"/>
          </p:cNvSpPr>
          <p:nvPr>
            <p:ph type="sldNum" sz="quarter" idx="4"/>
          </p:nvPr>
        </p:nvSpPr>
        <p:spPr bwMode="gray">
          <a:xfrm>
            <a:off x="11350464" y="6562786"/>
            <a:ext cx="536737" cy="166199"/>
          </a:xfrm>
          <a:prstGeom prst="rect">
            <a:avLst/>
          </a:prstGeom>
        </p:spPr>
        <p:txBody>
          <a:bodyPr vert="horz" lIns="0" tIns="0" rIns="91440" bIns="0" rtlCol="0" anchor="ctr">
            <a:noAutofit/>
          </a:bodyPr>
          <a:lstStyle>
            <a:lvl1pPr>
              <a:defRPr lang="en-US" sz="1080" smtClean="0">
                <a:solidFill>
                  <a:schemeClr val="tx2"/>
                </a:solidFill>
                <a:latin typeface="Calibri"/>
                <a:cs typeface="Calibri"/>
              </a:defRPr>
            </a:lvl1pPr>
          </a:lstStyle>
          <a:p>
            <a:pPr algn="r"/>
            <a:fld id="{A1121D4A-0AE8-4773-B2D6-4F02EC4FBFF0}" type="slidenum">
              <a:rPr lang="en-US" smtClean="0"/>
              <a:pPr algn="r"/>
              <a:t>‹#›</a:t>
            </a:fld>
            <a:endParaRPr lang="en-US"/>
          </a:p>
        </p:txBody>
      </p:sp>
      <p:sp>
        <p:nvSpPr>
          <p:cNvPr id="3" name="Footer Text"/>
          <p:cNvSpPr>
            <a:spLocks noGrp="1"/>
          </p:cNvSpPr>
          <p:nvPr>
            <p:ph type="ftr" sz="quarter" idx="3"/>
          </p:nvPr>
        </p:nvSpPr>
        <p:spPr bwMode="gray">
          <a:xfrm>
            <a:off x="2737281" y="6572018"/>
            <a:ext cx="2225403" cy="147733"/>
          </a:xfrm>
          <a:prstGeom prst="rect">
            <a:avLst/>
          </a:prstGeom>
        </p:spPr>
        <p:txBody>
          <a:bodyPr vert="horz" lIns="0" tIns="0" rIns="0" bIns="0" rtlCol="0" anchor="ctr">
            <a:noAutofit/>
          </a:bodyPr>
          <a:lstStyle>
            <a:lvl1pPr algn="l">
              <a:defRPr sz="960" b="0">
                <a:solidFill>
                  <a:schemeClr val="tx2"/>
                </a:solidFill>
              </a:defRPr>
            </a:lvl1pPr>
          </a:lstStyle>
          <a:p>
            <a:r>
              <a:rPr lang="en-US">
                <a:latin typeface="Calibri"/>
                <a:cs typeface="Calibri"/>
              </a:rPr>
              <a:t>© 2024 | Proprietary and Confidential</a:t>
            </a:r>
          </a:p>
        </p:txBody>
      </p:sp>
      <p:sp>
        <p:nvSpPr>
          <p:cNvPr id="5" name="Footer Border"/>
          <p:cNvSpPr/>
          <p:nvPr userDrawn="1"/>
        </p:nvSpPr>
        <p:spPr bwMode="gray">
          <a:xfrm>
            <a:off x="1" y="6402087"/>
            <a:ext cx="12192000" cy="61748"/>
          </a:xfrm>
          <a:prstGeom prst="rect">
            <a:avLst/>
          </a:prstGeom>
          <a:solidFill>
            <a:srgbClr val="6399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80">
              <a:latin typeface="Calibri"/>
              <a:cs typeface="Calibri"/>
            </a:endParaRPr>
          </a:p>
        </p:txBody>
      </p:sp>
      <p:sp>
        <p:nvSpPr>
          <p:cNvPr id="12" name="Body Text"/>
          <p:cNvSpPr>
            <a:spLocks noGrp="1"/>
          </p:cNvSpPr>
          <p:nvPr>
            <p:ph type="body" idx="1"/>
          </p:nvPr>
        </p:nvSpPr>
        <p:spPr bwMode="gray">
          <a:xfrm>
            <a:off x="309034" y="862777"/>
            <a:ext cx="11578167" cy="5315138"/>
          </a:xfrm>
          <a:prstGeom prst="rect">
            <a:avLst/>
          </a:prstGeom>
        </p:spPr>
        <p:txBody>
          <a:bodyPr vert="horz" lIns="91440" tIns="45720" rIns="91440" bIns="45720" rtlCol="0">
            <a:noAutofit/>
          </a:bodyPr>
          <a:lstStyle/>
          <a:p>
            <a:pPr lvl="0"/>
            <a:r>
              <a:rPr lang="en-US"/>
              <a:t>First</a:t>
            </a:r>
          </a:p>
          <a:p>
            <a:pPr lvl="1"/>
            <a:r>
              <a:rPr lang="en-US"/>
              <a:t>Second</a:t>
            </a:r>
          </a:p>
          <a:p>
            <a:pPr lvl="2"/>
            <a:r>
              <a:rPr lang="en-US"/>
              <a:t>Third</a:t>
            </a:r>
          </a:p>
          <a:p>
            <a:pPr lvl="3"/>
            <a:r>
              <a:rPr lang="en-US"/>
              <a:t>Fourth</a:t>
            </a:r>
          </a:p>
          <a:p>
            <a:pPr lvl="4"/>
            <a:r>
              <a:rPr lang="en-US"/>
              <a:t>Fifth</a:t>
            </a:r>
          </a:p>
        </p:txBody>
      </p:sp>
      <p:sp>
        <p:nvSpPr>
          <p:cNvPr id="10" name="Title"/>
          <p:cNvSpPr>
            <a:spLocks noGrp="1"/>
          </p:cNvSpPr>
          <p:nvPr>
            <p:ph type="title"/>
          </p:nvPr>
        </p:nvSpPr>
        <p:spPr bwMode="gray">
          <a:xfrm>
            <a:off x="309034" y="193356"/>
            <a:ext cx="11578167" cy="548640"/>
          </a:xfrm>
          <a:prstGeom prst="rect">
            <a:avLst/>
          </a:prstGeom>
        </p:spPr>
        <p:txBody>
          <a:bodyPr vert="horz" lIns="91440" tIns="45720" rIns="91440" bIns="45720" rtlCol="0" anchor="ctr">
            <a:noAutofit/>
          </a:bodyPr>
          <a:lstStyle/>
          <a:p>
            <a:pPr lvl="0"/>
            <a:endParaRPr lang="en-US"/>
          </a:p>
        </p:txBody>
      </p:sp>
      <p:pic>
        <p:nvPicPr>
          <p:cNvPr id="8" name="Picture 7">
            <a:extLst>
              <a:ext uri="{FF2B5EF4-FFF2-40B4-BE49-F238E27FC236}">
                <a16:creationId xmlns:a16="http://schemas.microsoft.com/office/drawing/2014/main" id="{49E6630E-C26E-A3CD-DB42-B91BC344D42F}"/>
              </a:ext>
            </a:extLst>
          </p:cNvPr>
          <p:cNvPicPr>
            <a:picLocks noChangeAspect="1"/>
          </p:cNvPicPr>
          <p:nvPr userDrawn="1"/>
        </p:nvPicPr>
        <p:blipFill>
          <a:blip r:embed="rId16"/>
          <a:srcRect/>
          <a:stretch/>
        </p:blipFill>
        <p:spPr>
          <a:xfrm>
            <a:off x="465666" y="6519242"/>
            <a:ext cx="1972735" cy="265678"/>
          </a:xfrm>
          <a:prstGeom prst="rect">
            <a:avLst/>
          </a:prstGeom>
        </p:spPr>
      </p:pic>
    </p:spTree>
    <p:extLst>
      <p:ext uri="{BB962C8B-B14F-4D97-AF65-F5344CB8AC3E}">
        <p14:creationId xmlns:p14="http://schemas.microsoft.com/office/powerpoint/2010/main" val="3825756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dt="0"/>
  <p:txStyles>
    <p:titleStyle>
      <a:lvl1pPr algn="l" defTabSz="548618" rtl="0" eaLnBrk="1" latinLnBrk="0" hangingPunct="1">
        <a:lnSpc>
          <a:spcPct val="100000"/>
        </a:lnSpc>
        <a:spcBef>
          <a:spcPct val="0"/>
        </a:spcBef>
        <a:buNone/>
        <a:defRPr lang="en-US" sz="3360" b="1" kern="1200" smtClean="0">
          <a:solidFill>
            <a:schemeClr val="tx2"/>
          </a:solidFill>
          <a:latin typeface="Calibri"/>
          <a:ea typeface="+mj-ea"/>
          <a:cs typeface="Calibri"/>
        </a:defRPr>
      </a:lvl1pPr>
    </p:titleStyle>
    <p:bodyStyle>
      <a:lvl1pPr marL="274320" indent="-274320" algn="l" defTabSz="548618" rtl="0" eaLnBrk="1" latinLnBrk="0" hangingPunct="1">
        <a:lnSpc>
          <a:spcPct val="100000"/>
        </a:lnSpc>
        <a:spcBef>
          <a:spcPct val="20000"/>
        </a:spcBef>
        <a:buClr>
          <a:schemeClr val="tx2"/>
        </a:buClr>
        <a:buSzPct val="110000"/>
        <a:buFont typeface="Arial" panose="020B0604020202020204" pitchFamily="34" charset="0"/>
        <a:buChar char="•"/>
        <a:defRPr sz="2400" kern="1200">
          <a:solidFill>
            <a:schemeClr val="tx2"/>
          </a:solidFill>
          <a:latin typeface="Calibri"/>
          <a:ea typeface="+mn-ea"/>
          <a:cs typeface="Calibri"/>
        </a:defRPr>
      </a:lvl1pPr>
      <a:lvl2pPr marL="548640" indent="-274320" algn="l" defTabSz="548618" rtl="0" eaLnBrk="1" latinLnBrk="0" hangingPunct="1">
        <a:lnSpc>
          <a:spcPct val="100000"/>
        </a:lnSpc>
        <a:spcBef>
          <a:spcPct val="20000"/>
        </a:spcBef>
        <a:buClr>
          <a:schemeClr val="tx2"/>
        </a:buClr>
        <a:buSzPct val="70000"/>
        <a:buFont typeface="Courier New" panose="02070309020205020404" pitchFamily="49" charset="0"/>
        <a:buChar char="o"/>
        <a:defRPr sz="2160" kern="1200">
          <a:solidFill>
            <a:schemeClr val="tx2"/>
          </a:solidFill>
          <a:latin typeface="Calibri"/>
          <a:ea typeface="+mn-ea"/>
          <a:cs typeface="Calibri"/>
        </a:defRPr>
      </a:lvl2pPr>
      <a:lvl3pPr marL="822960" indent="-274320" algn="l" defTabSz="548618" rtl="0" eaLnBrk="1" latinLnBrk="0" hangingPunct="1">
        <a:lnSpc>
          <a:spcPct val="100000"/>
        </a:lnSpc>
        <a:spcBef>
          <a:spcPct val="20000"/>
        </a:spcBef>
        <a:buClr>
          <a:schemeClr val="tx2"/>
        </a:buClr>
        <a:buSzPct val="60000"/>
        <a:buFont typeface="Wingdings" pitchFamily="2" charset="2"/>
        <a:buChar char="Ø"/>
        <a:defRPr sz="2160" kern="1200">
          <a:solidFill>
            <a:schemeClr val="tx2"/>
          </a:solidFill>
          <a:latin typeface="Calibri"/>
          <a:ea typeface="+mn-ea"/>
          <a:cs typeface="Calibri"/>
        </a:defRPr>
      </a:lvl3pPr>
      <a:lvl4pPr marL="1097280" indent="-274320" algn="l" defTabSz="548618" rtl="0" eaLnBrk="1" latinLnBrk="0" hangingPunct="1">
        <a:lnSpc>
          <a:spcPct val="100000"/>
        </a:lnSpc>
        <a:spcBef>
          <a:spcPct val="20000"/>
        </a:spcBef>
        <a:buClr>
          <a:schemeClr val="tx2"/>
        </a:buClr>
        <a:buSzPct val="80000"/>
        <a:buFont typeface="Wingdings" pitchFamily="2" charset="2"/>
        <a:buChar char="§"/>
        <a:defRPr sz="2160" kern="1200">
          <a:solidFill>
            <a:schemeClr val="tx2"/>
          </a:solidFill>
          <a:latin typeface="Calibri"/>
          <a:ea typeface="+mn-ea"/>
          <a:cs typeface="Calibri"/>
        </a:defRPr>
      </a:lvl4pPr>
      <a:lvl5pPr marL="1371600" indent="-274320" algn="l" defTabSz="548618" rtl="0" eaLnBrk="1" latinLnBrk="0" hangingPunct="1">
        <a:lnSpc>
          <a:spcPct val="100000"/>
        </a:lnSpc>
        <a:spcBef>
          <a:spcPct val="20000"/>
        </a:spcBef>
        <a:buClr>
          <a:schemeClr val="tx2"/>
        </a:buClr>
        <a:buSzPct val="80000"/>
        <a:buFont typeface="Arial" panose="020B0604020202020204" pitchFamily="34" charset="0"/>
        <a:buChar char="•"/>
        <a:defRPr sz="2160" kern="1200">
          <a:solidFill>
            <a:schemeClr val="tx2"/>
          </a:solidFill>
          <a:latin typeface="Calibri"/>
          <a:ea typeface="+mn-ea"/>
          <a:cs typeface="Calibri"/>
        </a:defRPr>
      </a:lvl5pPr>
      <a:lvl6pPr marL="3017399" indent="-274308" algn="l" defTabSz="548618" rtl="0" eaLnBrk="1" latinLnBrk="0" hangingPunct="1">
        <a:spcBef>
          <a:spcPct val="20000"/>
        </a:spcBef>
        <a:buFont typeface="Arial"/>
        <a:buChar char="•"/>
        <a:defRPr sz="2400" kern="1200">
          <a:solidFill>
            <a:schemeClr val="tx1"/>
          </a:solidFill>
          <a:latin typeface="+mn-lt"/>
          <a:ea typeface="+mn-ea"/>
          <a:cs typeface="+mn-cs"/>
        </a:defRPr>
      </a:lvl6pPr>
      <a:lvl7pPr marL="3566017" indent="-274308" algn="l" defTabSz="548618" rtl="0" eaLnBrk="1" latinLnBrk="0" hangingPunct="1">
        <a:spcBef>
          <a:spcPct val="20000"/>
        </a:spcBef>
        <a:buFont typeface="Arial"/>
        <a:buChar char="•"/>
        <a:defRPr sz="2400" kern="1200">
          <a:solidFill>
            <a:schemeClr val="tx1"/>
          </a:solidFill>
          <a:latin typeface="+mn-lt"/>
          <a:ea typeface="+mn-ea"/>
          <a:cs typeface="+mn-cs"/>
        </a:defRPr>
      </a:lvl7pPr>
      <a:lvl8pPr marL="4114636" indent="-274308" algn="l" defTabSz="548618" rtl="0" eaLnBrk="1" latinLnBrk="0" hangingPunct="1">
        <a:spcBef>
          <a:spcPct val="20000"/>
        </a:spcBef>
        <a:buFont typeface="Arial"/>
        <a:buChar char="•"/>
        <a:defRPr sz="2400" kern="1200">
          <a:solidFill>
            <a:schemeClr val="tx1"/>
          </a:solidFill>
          <a:latin typeface="+mn-lt"/>
          <a:ea typeface="+mn-ea"/>
          <a:cs typeface="+mn-cs"/>
        </a:defRPr>
      </a:lvl8pPr>
      <a:lvl9pPr marL="4663253" indent="-274308" algn="l" defTabSz="54861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8" rtl="0" eaLnBrk="1" latinLnBrk="0" hangingPunct="1">
        <a:defRPr sz="2160" kern="1200">
          <a:solidFill>
            <a:schemeClr val="tx1"/>
          </a:solidFill>
          <a:latin typeface="+mn-lt"/>
          <a:ea typeface="+mn-ea"/>
          <a:cs typeface="+mn-cs"/>
        </a:defRPr>
      </a:lvl1pPr>
      <a:lvl2pPr marL="548618" algn="l" defTabSz="548618" rtl="0" eaLnBrk="1" latinLnBrk="0" hangingPunct="1">
        <a:defRPr sz="2160" kern="1200">
          <a:solidFill>
            <a:schemeClr val="tx1"/>
          </a:solidFill>
          <a:latin typeface="+mn-lt"/>
          <a:ea typeface="+mn-ea"/>
          <a:cs typeface="+mn-cs"/>
        </a:defRPr>
      </a:lvl2pPr>
      <a:lvl3pPr marL="1097237" algn="l" defTabSz="548618" rtl="0" eaLnBrk="1" latinLnBrk="0" hangingPunct="1">
        <a:defRPr sz="2160" kern="1200">
          <a:solidFill>
            <a:schemeClr val="tx1"/>
          </a:solidFill>
          <a:latin typeface="+mn-lt"/>
          <a:ea typeface="+mn-ea"/>
          <a:cs typeface="+mn-cs"/>
        </a:defRPr>
      </a:lvl3pPr>
      <a:lvl4pPr marL="1645854" algn="l" defTabSz="548618" rtl="0" eaLnBrk="1" latinLnBrk="0" hangingPunct="1">
        <a:defRPr sz="2160" kern="1200">
          <a:solidFill>
            <a:schemeClr val="tx1"/>
          </a:solidFill>
          <a:latin typeface="+mn-lt"/>
          <a:ea typeface="+mn-ea"/>
          <a:cs typeface="+mn-cs"/>
        </a:defRPr>
      </a:lvl4pPr>
      <a:lvl5pPr marL="2194472" algn="l" defTabSz="548618" rtl="0" eaLnBrk="1" latinLnBrk="0" hangingPunct="1">
        <a:defRPr sz="2160" kern="1200">
          <a:solidFill>
            <a:schemeClr val="tx1"/>
          </a:solidFill>
          <a:latin typeface="+mn-lt"/>
          <a:ea typeface="+mn-ea"/>
          <a:cs typeface="+mn-cs"/>
        </a:defRPr>
      </a:lvl5pPr>
      <a:lvl6pPr marL="2743091" algn="l" defTabSz="548618" rtl="0" eaLnBrk="1" latinLnBrk="0" hangingPunct="1">
        <a:defRPr sz="2160" kern="1200">
          <a:solidFill>
            <a:schemeClr val="tx1"/>
          </a:solidFill>
          <a:latin typeface="+mn-lt"/>
          <a:ea typeface="+mn-ea"/>
          <a:cs typeface="+mn-cs"/>
        </a:defRPr>
      </a:lvl6pPr>
      <a:lvl7pPr marL="3291709" algn="l" defTabSz="548618" rtl="0" eaLnBrk="1" latinLnBrk="0" hangingPunct="1">
        <a:defRPr sz="2160" kern="1200">
          <a:solidFill>
            <a:schemeClr val="tx1"/>
          </a:solidFill>
          <a:latin typeface="+mn-lt"/>
          <a:ea typeface="+mn-ea"/>
          <a:cs typeface="+mn-cs"/>
        </a:defRPr>
      </a:lvl7pPr>
      <a:lvl8pPr marL="3840326" algn="l" defTabSz="548618" rtl="0" eaLnBrk="1" latinLnBrk="0" hangingPunct="1">
        <a:defRPr sz="2160" kern="1200">
          <a:solidFill>
            <a:schemeClr val="tx1"/>
          </a:solidFill>
          <a:latin typeface="+mn-lt"/>
          <a:ea typeface="+mn-ea"/>
          <a:cs typeface="+mn-cs"/>
        </a:defRPr>
      </a:lvl8pPr>
      <a:lvl9pPr marL="4388945" algn="l" defTabSz="54861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CD50608-37E2-48B1-BFBF-BB8B10053B22}"/>
              </a:ext>
            </a:extLst>
          </p:cNvPr>
          <p:cNvSpPr/>
          <p:nvPr/>
        </p:nvSpPr>
        <p:spPr>
          <a:xfrm>
            <a:off x="314798" y="3308109"/>
            <a:ext cx="11562397" cy="2936677"/>
          </a:xfrm>
          <a:prstGeom prst="rect">
            <a:avLst/>
          </a:prstGeom>
          <a:solidFill>
            <a:srgbClr val="2945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FA834E1-E2F7-426A-9A39-AC998A296187}"/>
              </a:ext>
            </a:extLst>
          </p:cNvPr>
          <p:cNvSpPr txBox="1"/>
          <p:nvPr/>
        </p:nvSpPr>
        <p:spPr>
          <a:xfrm>
            <a:off x="1019171" y="3992886"/>
            <a:ext cx="10153650" cy="206210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Nunito Medium"/>
                <a:ea typeface="Open sans"/>
                <a:cs typeface="Open sans"/>
              </a:rPr>
              <a:t>Cover Montana Webinar – July 2025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i="0" u="none" strike="noStrike" kern="1200" cap="none" spc="0" normalizeH="0" baseline="0" noProof="0">
              <a:ln>
                <a:noFill/>
              </a:ln>
              <a:solidFill>
                <a:prstClr val="white"/>
              </a:solidFill>
              <a:effectLst/>
              <a:uLnTx/>
              <a:uFillTx/>
              <a:latin typeface="Nunito Medium"/>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Nunito Medium"/>
                <a:ea typeface="Open sans"/>
                <a:cs typeface="Open sans"/>
              </a:rPr>
              <a:t>Olivia Riutta, Director of Population Health</a:t>
            </a:r>
            <a:endParaRPr lang="en-US" sz="1600" b="1" i="0" u="none" strike="noStrike" kern="1200" cap="none" spc="0" normalizeH="0" baseline="0" noProof="0">
              <a:ln>
                <a:noFill/>
              </a:ln>
              <a:solidFill>
                <a:prstClr val="white"/>
              </a:solidFill>
              <a:effectLst/>
              <a:uLnTx/>
              <a:uFillTx/>
              <a:latin typeface="Nunito Medium"/>
              <a:ea typeface="Open sans"/>
              <a:cs typeface="Open sans"/>
            </a:endParaRPr>
          </a:p>
          <a:p>
            <a:pPr algn="ctr">
              <a:defRPr/>
            </a:pPr>
            <a:r>
              <a:rPr lang="en-US" b="1">
                <a:solidFill>
                  <a:prstClr val="white"/>
                </a:solidFill>
                <a:latin typeface="Nunito Medium"/>
                <a:ea typeface="Open sans"/>
                <a:cs typeface="Open sans"/>
              </a:rPr>
              <a:t>Tierney Queen-Stewart, Director of Cover Montana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Nunito Medium" pitchFamily="2" charset="0"/>
              <a:ea typeface="Open sans" panose="020B0606030504020204" pitchFamily="34" charset="0"/>
              <a:cs typeface="Open sans" panose="020B0606030504020204" pitchFamily="34" charset="0"/>
            </a:endParaRPr>
          </a:p>
        </p:txBody>
      </p:sp>
      <p:pic>
        <p:nvPicPr>
          <p:cNvPr id="3" name="Picture 2" descr="Logo, company name&#10;&#10;Description automatically generated">
            <a:extLst>
              <a:ext uri="{FF2B5EF4-FFF2-40B4-BE49-F238E27FC236}">
                <a16:creationId xmlns:a16="http://schemas.microsoft.com/office/drawing/2014/main" id="{F572A8DB-D665-06AA-6EBE-1FF4FA231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3" y="1264833"/>
            <a:ext cx="11988209" cy="2120466"/>
          </a:xfrm>
          <a:prstGeom prst="rect">
            <a:avLst/>
          </a:prstGeom>
        </p:spPr>
      </p:pic>
    </p:spTree>
    <p:extLst>
      <p:ext uri="{BB962C8B-B14F-4D97-AF65-F5344CB8AC3E}">
        <p14:creationId xmlns:p14="http://schemas.microsoft.com/office/powerpoint/2010/main" val="304726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EC5953D-D844-825C-E150-3B2552918951}"/>
              </a:ext>
            </a:extLst>
          </p:cNvPr>
          <p:cNvSpPr>
            <a:spLocks noGrp="1"/>
          </p:cNvSpPr>
          <p:nvPr>
            <p:ph type="title"/>
          </p:nvPr>
        </p:nvSpPr>
        <p:spPr>
          <a:xfrm>
            <a:off x="643466" y="786383"/>
            <a:ext cx="3517567" cy="2093975"/>
          </a:xfrm>
        </p:spPr>
        <p:txBody>
          <a:bodyPr/>
          <a:lstStyle/>
          <a:p>
            <a:r>
              <a:rPr lang="en-US"/>
              <a:t>Beyond the Basics Training</a:t>
            </a:r>
          </a:p>
        </p:txBody>
      </p:sp>
      <p:pic>
        <p:nvPicPr>
          <p:cNvPr id="6" name="Picture Placeholder 5" descr="A screenshot of a website&#10;&#10;AI-generated content may be incorrect.">
            <a:extLst>
              <a:ext uri="{FF2B5EF4-FFF2-40B4-BE49-F238E27FC236}">
                <a16:creationId xmlns:a16="http://schemas.microsoft.com/office/drawing/2014/main" id="{5A3718C0-D2EC-9255-35E9-2D78CE80F0E7}"/>
              </a:ext>
            </a:extLst>
          </p:cNvPr>
          <p:cNvPicPr>
            <a:picLocks noGrp="1" noChangeAspect="1"/>
          </p:cNvPicPr>
          <p:nvPr>
            <p:ph idx="1"/>
          </p:nvPr>
        </p:nvPicPr>
        <p:blipFill>
          <a:blip r:embed="rId2"/>
          <a:stretch/>
        </p:blipFill>
        <p:spPr>
          <a:xfrm>
            <a:off x="4726862" y="952812"/>
            <a:ext cx="7465138" cy="4180475"/>
          </a:xfrm>
          <a:prstGeom prst="rect">
            <a:avLst/>
          </a:prstGeom>
          <a:noFill/>
        </p:spPr>
      </p:pic>
      <p:sp>
        <p:nvSpPr>
          <p:cNvPr id="13" name="Text Placeholder 3">
            <a:extLst>
              <a:ext uri="{FF2B5EF4-FFF2-40B4-BE49-F238E27FC236}">
                <a16:creationId xmlns:a16="http://schemas.microsoft.com/office/drawing/2014/main" id="{93AF6943-C314-9FE7-6AB6-E273A2A89BCB}"/>
              </a:ext>
            </a:extLst>
          </p:cNvPr>
          <p:cNvSpPr>
            <a:spLocks noGrp="1"/>
          </p:cNvSpPr>
          <p:nvPr>
            <p:ph type="body" sz="half" idx="2"/>
          </p:nvPr>
        </p:nvSpPr>
        <p:spPr>
          <a:xfrm>
            <a:off x="643465" y="3043050"/>
            <a:ext cx="3517567" cy="3064505"/>
          </a:xfrm>
        </p:spPr>
        <p:txBody>
          <a:bodyPr/>
          <a:lstStyle/>
          <a:p>
            <a:r>
              <a:rPr lang="en-US"/>
              <a:t>Next Tuesday the 29</a:t>
            </a:r>
            <a:r>
              <a:rPr lang="en-US" baseline="30000"/>
              <a:t>th</a:t>
            </a:r>
            <a:r>
              <a:rPr lang="en-US"/>
              <a:t>!</a:t>
            </a:r>
          </a:p>
          <a:p>
            <a:r>
              <a:rPr lang="en-US"/>
              <a:t>Cover Montana training to follow this fall</a:t>
            </a:r>
          </a:p>
        </p:txBody>
      </p:sp>
    </p:spTree>
    <p:extLst>
      <p:ext uri="{BB962C8B-B14F-4D97-AF65-F5344CB8AC3E}">
        <p14:creationId xmlns:p14="http://schemas.microsoft.com/office/powerpoint/2010/main" val="44739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C192-8298-D280-910A-ECAB58F36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B5842F-D171-9700-4ED2-9B552EF18556}"/>
              </a:ext>
            </a:extLst>
          </p:cNvPr>
          <p:cNvSpPr>
            <a:spLocks noGrp="1"/>
          </p:cNvSpPr>
          <p:nvPr>
            <p:ph type="title"/>
          </p:nvPr>
        </p:nvSpPr>
        <p:spPr/>
        <p:txBody>
          <a:bodyPr/>
          <a:lstStyle/>
          <a:p>
            <a:pPr algn="ctr"/>
            <a:r>
              <a:rPr lang="en-US"/>
              <a:t>Outreach and Enrollment Changes</a:t>
            </a:r>
          </a:p>
        </p:txBody>
      </p:sp>
      <p:graphicFrame>
        <p:nvGraphicFramePr>
          <p:cNvPr id="4" name="Content Placeholder 3">
            <a:extLst>
              <a:ext uri="{FF2B5EF4-FFF2-40B4-BE49-F238E27FC236}">
                <a16:creationId xmlns:a16="http://schemas.microsoft.com/office/drawing/2014/main" id="{CDC7E465-F415-F27E-6D44-1232BD09994D}"/>
              </a:ext>
            </a:extLst>
          </p:cNvPr>
          <p:cNvGraphicFramePr>
            <a:graphicFrameLocks noGrp="1"/>
          </p:cNvGraphicFramePr>
          <p:nvPr>
            <p:ph idx="1"/>
          </p:nvPr>
        </p:nvGraphicFramePr>
        <p:xfrm>
          <a:off x="905669" y="1983522"/>
          <a:ext cx="10380662" cy="458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981B707F-9E52-1EB4-D881-AC0828F12A5F}"/>
              </a:ext>
            </a:extLst>
          </p:cNvPr>
          <p:cNvSpPr/>
          <p:nvPr/>
        </p:nvSpPr>
        <p:spPr>
          <a:xfrm rot="9632925" flipV="1">
            <a:off x="6087299" y="3714182"/>
            <a:ext cx="2614060" cy="131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D6FD94B-E307-7F2D-B20D-C42969D5873D}"/>
              </a:ext>
            </a:extLst>
          </p:cNvPr>
          <p:cNvSpPr/>
          <p:nvPr/>
        </p:nvSpPr>
        <p:spPr>
          <a:xfrm>
            <a:off x="8604817" y="2368296"/>
            <a:ext cx="2681514" cy="1517904"/>
          </a:xfrm>
          <a:prstGeom prst="ellipse">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CA6394-AAD3-F1F0-B891-1F05F30E74DA}"/>
              </a:ext>
            </a:extLst>
          </p:cNvPr>
          <p:cNvSpPr txBox="1"/>
          <p:nvPr/>
        </p:nvSpPr>
        <p:spPr>
          <a:xfrm>
            <a:off x="8744472" y="2763488"/>
            <a:ext cx="2275953" cy="738664"/>
          </a:xfrm>
          <a:prstGeom prst="rect">
            <a:avLst/>
          </a:prstGeom>
          <a:noFill/>
        </p:spPr>
        <p:txBody>
          <a:bodyPr wrap="square" rtlCol="0">
            <a:spAutoFit/>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Increased patient and consumer need for enrollment support </a:t>
            </a:r>
          </a:p>
        </p:txBody>
      </p:sp>
    </p:spTree>
    <p:extLst>
      <p:ext uri="{BB962C8B-B14F-4D97-AF65-F5344CB8AC3E}">
        <p14:creationId xmlns:p14="http://schemas.microsoft.com/office/powerpoint/2010/main" val="176652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0"/>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BA98A5B-CFF4-0EFC-2E29-56B52554D1AA}"/>
              </a:ext>
            </a:extLst>
          </p:cNvPr>
          <p:cNvSpPr>
            <a:spLocks noGrp="1"/>
          </p:cNvSpPr>
          <p:nvPr>
            <p:ph type="title"/>
          </p:nvPr>
        </p:nvSpPr>
        <p:spPr>
          <a:solidFill>
            <a:schemeClr val="tx2"/>
          </a:solidFill>
        </p:spPr>
        <p:txBody>
          <a:bodyPr>
            <a:normAutofit/>
          </a:bodyPr>
          <a:lstStyle/>
          <a:p>
            <a:pPr algn="ctr"/>
            <a:r>
              <a:rPr lang="en-US"/>
              <a:t>Cover Montana Navigator Program</a:t>
            </a:r>
          </a:p>
        </p:txBody>
      </p:sp>
      <p:pic>
        <p:nvPicPr>
          <p:cNvPr id="4" name="Picture 3">
            <a:extLst>
              <a:ext uri="{FF2B5EF4-FFF2-40B4-BE49-F238E27FC236}">
                <a16:creationId xmlns:a16="http://schemas.microsoft.com/office/drawing/2014/main" id="{7DA3E7E1-7EF9-C906-1D99-21A7D6BA7A9A}"/>
              </a:ext>
            </a:extLst>
          </p:cNvPr>
          <p:cNvPicPr>
            <a:picLocks noChangeAspect="1"/>
          </p:cNvPicPr>
          <p:nvPr/>
        </p:nvPicPr>
        <p:blipFill>
          <a:blip r:embed="rId4"/>
          <a:stretch>
            <a:fillRect/>
          </a:stretch>
        </p:blipFill>
        <p:spPr>
          <a:xfrm>
            <a:off x="3818831" y="4126008"/>
            <a:ext cx="8373169" cy="2362204"/>
          </a:xfrm>
          <a:prstGeom prst="rect">
            <a:avLst/>
          </a:prstGeom>
        </p:spPr>
      </p:pic>
      <p:pic>
        <p:nvPicPr>
          <p:cNvPr id="10" name="Picture 9">
            <a:extLst>
              <a:ext uri="{FF2B5EF4-FFF2-40B4-BE49-F238E27FC236}">
                <a16:creationId xmlns:a16="http://schemas.microsoft.com/office/drawing/2014/main" id="{6ED7B0A8-D462-4E61-03D7-53699337820F}"/>
              </a:ext>
            </a:extLst>
          </p:cNvPr>
          <p:cNvPicPr>
            <a:picLocks noChangeAspect="1"/>
          </p:cNvPicPr>
          <p:nvPr/>
        </p:nvPicPr>
        <p:blipFill>
          <a:blip r:embed="rId5"/>
          <a:stretch>
            <a:fillRect/>
          </a:stretch>
        </p:blipFill>
        <p:spPr>
          <a:xfrm>
            <a:off x="1097279" y="1903501"/>
            <a:ext cx="4552261" cy="2029671"/>
          </a:xfrm>
          <a:prstGeom prst="rect">
            <a:avLst/>
          </a:prstGeom>
        </p:spPr>
      </p:pic>
    </p:spTree>
    <p:extLst>
      <p:ext uri="{BB962C8B-B14F-4D97-AF65-F5344CB8AC3E}">
        <p14:creationId xmlns:p14="http://schemas.microsoft.com/office/powerpoint/2010/main" val="7770955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B871F-356A-6255-35A9-A326132E367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240300F-3466-5667-F9C7-1B206C148B3C}"/>
              </a:ext>
            </a:extLst>
          </p:cNvPr>
          <p:cNvSpPr>
            <a:spLocks noGrp="1"/>
          </p:cNvSpPr>
          <p:nvPr>
            <p:ph type="title"/>
          </p:nvPr>
        </p:nvSpPr>
        <p:spPr>
          <a:xfrm>
            <a:off x="643466" y="786383"/>
            <a:ext cx="3517567" cy="2093975"/>
          </a:xfrm>
        </p:spPr>
        <p:txBody>
          <a:bodyPr anchor="b">
            <a:normAutofit/>
          </a:bodyPr>
          <a:lstStyle/>
          <a:p>
            <a:r>
              <a:rPr lang="en-US"/>
              <a:t>Program Changes</a:t>
            </a:r>
          </a:p>
        </p:txBody>
      </p:sp>
      <p:graphicFrame>
        <p:nvGraphicFramePr>
          <p:cNvPr id="17" name="Content Placeholder 2">
            <a:extLst>
              <a:ext uri="{FF2B5EF4-FFF2-40B4-BE49-F238E27FC236}">
                <a16:creationId xmlns:a16="http://schemas.microsoft.com/office/drawing/2014/main" id="{510BBF95-A309-298B-F530-3F3143E59DE3}"/>
              </a:ext>
            </a:extLst>
          </p:cNvPr>
          <p:cNvGraphicFramePr>
            <a:graphicFrameLocks noGrp="1"/>
          </p:cNvGraphicFramePr>
          <p:nvPr>
            <p:ph idx="1"/>
            <p:extLst>
              <p:ext uri="{D42A27DB-BD31-4B8C-83A1-F6EECF244321}">
                <p14:modId xmlns:p14="http://schemas.microsoft.com/office/powerpoint/2010/main" val="2190883938"/>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14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87A3-72D7-19ED-9793-1F6C344C7365}"/>
              </a:ext>
            </a:extLst>
          </p:cNvPr>
          <p:cNvSpPr>
            <a:spLocks noGrp="1"/>
          </p:cNvSpPr>
          <p:nvPr>
            <p:ph type="title"/>
          </p:nvPr>
        </p:nvSpPr>
        <p:spPr>
          <a:xfrm>
            <a:off x="1066800" y="263529"/>
            <a:ext cx="10058400" cy="1450757"/>
          </a:xfrm>
        </p:spPr>
        <p:txBody>
          <a:bodyPr anchor="b">
            <a:normAutofit/>
          </a:bodyPr>
          <a:lstStyle/>
          <a:p>
            <a:r>
              <a:rPr lang="en-US"/>
              <a:t>What Cover MT can continue to do: </a:t>
            </a:r>
          </a:p>
        </p:txBody>
      </p:sp>
      <p:graphicFrame>
        <p:nvGraphicFramePr>
          <p:cNvPr id="5" name="Content Placeholder 2">
            <a:extLst>
              <a:ext uri="{FF2B5EF4-FFF2-40B4-BE49-F238E27FC236}">
                <a16:creationId xmlns:a16="http://schemas.microsoft.com/office/drawing/2014/main" id="{B5405BFF-ECB4-EBB8-434C-CECAE3232B7D}"/>
              </a:ext>
            </a:extLst>
          </p:cNvPr>
          <p:cNvGraphicFramePr>
            <a:graphicFrameLocks noGrp="1"/>
          </p:cNvGraphicFramePr>
          <p:nvPr>
            <p:ph idx="1"/>
            <p:extLst>
              <p:ext uri="{D42A27DB-BD31-4B8C-83A1-F6EECF244321}">
                <p14:modId xmlns:p14="http://schemas.microsoft.com/office/powerpoint/2010/main" val="4185971389"/>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297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ellow question mark">
            <a:extLst>
              <a:ext uri="{FF2B5EF4-FFF2-40B4-BE49-F238E27FC236}">
                <a16:creationId xmlns:a16="http://schemas.microsoft.com/office/drawing/2014/main" id="{D5AFE39B-6A2F-381D-CF7D-30E787AC0E36}"/>
              </a:ext>
            </a:extLst>
          </p:cNvPr>
          <p:cNvPicPr>
            <a:picLocks noChangeAspect="1"/>
          </p:cNvPicPr>
          <p:nvPr/>
        </p:nvPicPr>
        <p:blipFill>
          <a:blip r:embed="rId3"/>
          <a:srcRect t="10299" b="27114"/>
          <a:stretch>
            <a:fillRect/>
          </a:stretch>
        </p:blipFill>
        <p:spPr>
          <a:xfrm>
            <a:off x="15" y="10"/>
            <a:ext cx="12191985" cy="4578340"/>
          </a:xfrm>
          <a:prstGeom prst="rect">
            <a:avLst/>
          </a:prstGeom>
          <a:noFill/>
        </p:spPr>
      </p:pic>
      <p:sp>
        <p:nvSpPr>
          <p:cNvPr id="4" name="Title 3">
            <a:extLst>
              <a:ext uri="{FF2B5EF4-FFF2-40B4-BE49-F238E27FC236}">
                <a16:creationId xmlns:a16="http://schemas.microsoft.com/office/drawing/2014/main" id="{44ABFC6E-88ED-5552-0549-D54ADA8330AA}"/>
              </a:ext>
            </a:extLst>
          </p:cNvPr>
          <p:cNvSpPr>
            <a:spLocks noGrp="1"/>
          </p:cNvSpPr>
          <p:nvPr>
            <p:ph type="title"/>
          </p:nvPr>
        </p:nvSpPr>
        <p:spPr>
          <a:xfrm>
            <a:off x="1097279" y="4799362"/>
            <a:ext cx="10113645" cy="743682"/>
          </a:xfrm>
        </p:spPr>
        <p:txBody>
          <a:bodyPr anchor="b">
            <a:normAutofit/>
          </a:bodyPr>
          <a:lstStyle/>
          <a:p>
            <a:r>
              <a:rPr lang="en-US"/>
              <a:t>Questions? Comments?</a:t>
            </a:r>
          </a:p>
        </p:txBody>
      </p:sp>
    </p:spTree>
    <p:extLst>
      <p:ext uri="{BB962C8B-B14F-4D97-AF65-F5344CB8AC3E}">
        <p14:creationId xmlns:p14="http://schemas.microsoft.com/office/powerpoint/2010/main" val="1417640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97C1-6093-4277-B8D3-B729DA9CE562}"/>
              </a:ext>
            </a:extLst>
          </p:cNvPr>
          <p:cNvSpPr>
            <a:spLocks noGrp="1"/>
          </p:cNvSpPr>
          <p:nvPr>
            <p:ph type="title"/>
          </p:nvPr>
        </p:nvSpPr>
        <p:spPr>
          <a:xfrm>
            <a:off x="554453" y="4330694"/>
            <a:ext cx="3517567" cy="2093975"/>
          </a:xfrm>
        </p:spPr>
        <p:txBody>
          <a:bodyPr anchor="b">
            <a:normAutofit/>
          </a:bodyPr>
          <a:lstStyle/>
          <a:p>
            <a:r>
              <a:rPr lang="en-US" b="1" dirty="0"/>
              <a:t>Thank you</a:t>
            </a:r>
            <a:br>
              <a:rPr lang="en-US" b="1" dirty="0"/>
            </a:br>
            <a:endParaRPr lang="en-US" dirty="0"/>
          </a:p>
        </p:txBody>
      </p:sp>
      <p:pic>
        <p:nvPicPr>
          <p:cNvPr id="4" name="Picture 3" descr="A group of women posing for a selfie&#10;&#10;AI-generated content may be incorrect.">
            <a:extLst>
              <a:ext uri="{FF2B5EF4-FFF2-40B4-BE49-F238E27FC236}">
                <a16:creationId xmlns:a16="http://schemas.microsoft.com/office/drawing/2014/main" id="{63BE207D-1CB5-1490-0678-B37AD52E4CEE}"/>
              </a:ext>
            </a:extLst>
          </p:cNvPr>
          <p:cNvPicPr>
            <a:picLocks noChangeAspect="1"/>
          </p:cNvPicPr>
          <p:nvPr/>
        </p:nvPicPr>
        <p:blipFill>
          <a:blip r:embed="rId3">
            <a:extLst>
              <a:ext uri="{28A0092B-C50C-407E-A947-70E740481C1C}">
                <a14:useLocalDpi xmlns:a14="http://schemas.microsoft.com/office/drawing/2010/main" val="0"/>
              </a:ext>
            </a:extLst>
          </a:blip>
          <a:srcRect t="10883" r="-1" b="22132"/>
          <a:stretch>
            <a:fillRect/>
          </a:stretch>
        </p:blipFill>
        <p:spPr>
          <a:xfrm>
            <a:off x="4507264" y="-5435"/>
            <a:ext cx="7684736" cy="6863436"/>
          </a:xfrm>
          <a:prstGeom prst="rect">
            <a:avLst/>
          </a:prstGeom>
          <a:noFill/>
        </p:spPr>
      </p:pic>
    </p:spTree>
    <p:extLst>
      <p:ext uri="{BB962C8B-B14F-4D97-AF65-F5344CB8AC3E}">
        <p14:creationId xmlns:p14="http://schemas.microsoft.com/office/powerpoint/2010/main" val="328512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8986-376C-33D1-F3C6-0652A5F5A0FC}"/>
              </a:ext>
            </a:extLst>
          </p:cNvPr>
          <p:cNvSpPr>
            <a:spLocks noGrp="1"/>
          </p:cNvSpPr>
          <p:nvPr>
            <p:ph type="title"/>
          </p:nvPr>
        </p:nvSpPr>
        <p:spPr/>
        <p:txBody>
          <a:bodyPr>
            <a:normAutofit/>
          </a:bodyPr>
          <a:lstStyle/>
          <a:p>
            <a:pPr algn="ctr"/>
            <a:r>
              <a:rPr lang="en-US" sz="6600" dirty="0"/>
              <a:t>Building Outreach &amp; Enrollment Capacity</a:t>
            </a:r>
          </a:p>
        </p:txBody>
      </p:sp>
    </p:spTree>
    <p:extLst>
      <p:ext uri="{BB962C8B-B14F-4D97-AF65-F5344CB8AC3E}">
        <p14:creationId xmlns:p14="http://schemas.microsoft.com/office/powerpoint/2010/main" val="2136820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956126-16DF-1ED1-4579-CFBD3DDD7BC0}"/>
              </a:ext>
            </a:extLst>
          </p:cNvPr>
          <p:cNvSpPr>
            <a:spLocks noGrp="1"/>
          </p:cNvSpPr>
          <p:nvPr>
            <p:ph type="title"/>
          </p:nvPr>
        </p:nvSpPr>
        <p:spPr>
          <a:xfrm>
            <a:off x="314282" y="750445"/>
            <a:ext cx="3992542" cy="2093975"/>
          </a:xfrm>
        </p:spPr>
        <p:txBody>
          <a:bodyPr anchor="b">
            <a:normAutofit/>
          </a:bodyPr>
          <a:lstStyle/>
          <a:p>
            <a:r>
              <a:rPr lang="en-US" sz="3200" dirty="0"/>
              <a:t>Medicaid Assistance Without CDO Status</a:t>
            </a:r>
          </a:p>
        </p:txBody>
      </p:sp>
      <p:sp>
        <p:nvSpPr>
          <p:cNvPr id="7" name="Text Placeholder 6">
            <a:extLst>
              <a:ext uri="{FF2B5EF4-FFF2-40B4-BE49-F238E27FC236}">
                <a16:creationId xmlns:a16="http://schemas.microsoft.com/office/drawing/2014/main" id="{6BE98DDE-A7F3-75A3-ED2E-41FB6975F872}"/>
              </a:ext>
            </a:extLst>
          </p:cNvPr>
          <p:cNvSpPr>
            <a:spLocks noGrp="1"/>
          </p:cNvSpPr>
          <p:nvPr>
            <p:ph type="body" sz="half" idx="2"/>
          </p:nvPr>
        </p:nvSpPr>
        <p:spPr>
          <a:xfrm>
            <a:off x="643465" y="3043050"/>
            <a:ext cx="3517567" cy="3064505"/>
          </a:xfrm>
        </p:spPr>
        <p:txBody>
          <a:bodyPr>
            <a:normAutofit/>
          </a:bodyPr>
          <a:lstStyle/>
          <a:p>
            <a:r>
              <a:rPr lang="en-US"/>
              <a:t>Using the SSP (apply.mt.gov) and Provider Portal</a:t>
            </a:r>
          </a:p>
        </p:txBody>
      </p:sp>
      <p:graphicFrame>
        <p:nvGraphicFramePr>
          <p:cNvPr id="10" name="Content Placeholder 7">
            <a:extLst>
              <a:ext uri="{FF2B5EF4-FFF2-40B4-BE49-F238E27FC236}">
                <a16:creationId xmlns:a16="http://schemas.microsoft.com/office/drawing/2014/main" id="{F1B0E90A-F59A-00BF-8417-FF3B6DE0EDC5}"/>
              </a:ext>
            </a:extLst>
          </p:cNvPr>
          <p:cNvGraphicFramePr>
            <a:graphicFrameLocks noGrp="1"/>
          </p:cNvGraphicFramePr>
          <p:nvPr>
            <p:ph idx="1"/>
            <p:extLst>
              <p:ext uri="{D42A27DB-BD31-4B8C-83A1-F6EECF244321}">
                <p14:modId xmlns:p14="http://schemas.microsoft.com/office/powerpoint/2010/main" val="4158222799"/>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702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A0FF-11B2-55D0-D423-D301C661BA9B}"/>
              </a:ext>
            </a:extLst>
          </p:cNvPr>
          <p:cNvSpPr>
            <a:spLocks noGrp="1"/>
          </p:cNvSpPr>
          <p:nvPr>
            <p:ph type="title"/>
          </p:nvPr>
        </p:nvSpPr>
        <p:spPr/>
        <p:txBody>
          <a:bodyPr/>
          <a:lstStyle/>
          <a:p>
            <a:pPr algn="ctr"/>
            <a:r>
              <a:rPr lang="en-US">
                <a:solidFill>
                  <a:schemeClr val="bg1"/>
                </a:solidFill>
              </a:rPr>
              <a:t>CDO/CAC Status</a:t>
            </a:r>
          </a:p>
        </p:txBody>
      </p:sp>
      <p:sp>
        <p:nvSpPr>
          <p:cNvPr id="4" name="Text Placeholder 3">
            <a:extLst>
              <a:ext uri="{FF2B5EF4-FFF2-40B4-BE49-F238E27FC236}">
                <a16:creationId xmlns:a16="http://schemas.microsoft.com/office/drawing/2014/main" id="{A37C24DE-674D-EBE0-C228-FB46FB9DE37E}"/>
              </a:ext>
            </a:extLst>
          </p:cNvPr>
          <p:cNvSpPr>
            <a:spLocks noGrp="1"/>
          </p:cNvSpPr>
          <p:nvPr>
            <p:ph type="body" idx="1"/>
          </p:nvPr>
        </p:nvSpPr>
        <p:spPr/>
        <p:txBody>
          <a:bodyPr/>
          <a:lstStyle/>
          <a:p>
            <a:pPr algn="ctr"/>
            <a:r>
              <a:rPr lang="en-US" b="1">
                <a:solidFill>
                  <a:schemeClr val="bg1"/>
                </a:solidFill>
              </a:rPr>
              <a:t>Strengths</a:t>
            </a:r>
          </a:p>
        </p:txBody>
      </p:sp>
      <p:sp>
        <p:nvSpPr>
          <p:cNvPr id="5" name="Content Placeholder 4">
            <a:extLst>
              <a:ext uri="{FF2B5EF4-FFF2-40B4-BE49-F238E27FC236}">
                <a16:creationId xmlns:a16="http://schemas.microsoft.com/office/drawing/2014/main" id="{E3D3BBD2-F085-78C0-3766-036B6CD1EF4A}"/>
              </a:ext>
            </a:extLst>
          </p:cNvPr>
          <p:cNvSpPr>
            <a:spLocks noGrp="1"/>
          </p:cNvSpPr>
          <p:nvPr>
            <p:ph sz="half" idx="2"/>
          </p:nvPr>
        </p:nvSpPr>
        <p:spPr/>
        <p:txBody>
          <a:bodyPr/>
          <a:lstStyle/>
          <a:p>
            <a:r>
              <a:rPr lang="en-US" sz="1800"/>
              <a:t>Access to FFM application</a:t>
            </a:r>
          </a:p>
          <a:p>
            <a:pPr lvl="1"/>
            <a:r>
              <a:rPr lang="en-US" sz="1600"/>
              <a:t>Determination state</a:t>
            </a:r>
          </a:p>
          <a:p>
            <a:pPr lvl="1"/>
            <a:r>
              <a:rPr lang="en-US" sz="1600"/>
              <a:t>Mixed-eligibility households</a:t>
            </a:r>
          </a:p>
          <a:p>
            <a:pPr lvl="1"/>
            <a:r>
              <a:rPr lang="en-US" sz="1600"/>
              <a:t>Simpler interface</a:t>
            </a:r>
          </a:p>
          <a:p>
            <a:r>
              <a:rPr lang="en-US"/>
              <a:t>Additional training/TA</a:t>
            </a:r>
          </a:p>
          <a:p>
            <a:r>
              <a:rPr lang="en-US"/>
              <a:t>Some protections in a clearly defined role</a:t>
            </a:r>
          </a:p>
        </p:txBody>
      </p:sp>
      <p:sp>
        <p:nvSpPr>
          <p:cNvPr id="6" name="Text Placeholder 5">
            <a:extLst>
              <a:ext uri="{FF2B5EF4-FFF2-40B4-BE49-F238E27FC236}">
                <a16:creationId xmlns:a16="http://schemas.microsoft.com/office/drawing/2014/main" id="{8F796CCA-B0EB-FE7D-C0C6-C48E85DB511D}"/>
              </a:ext>
            </a:extLst>
          </p:cNvPr>
          <p:cNvSpPr>
            <a:spLocks noGrp="1"/>
          </p:cNvSpPr>
          <p:nvPr>
            <p:ph type="body" sz="quarter" idx="3"/>
          </p:nvPr>
        </p:nvSpPr>
        <p:spPr/>
        <p:txBody>
          <a:bodyPr/>
          <a:lstStyle/>
          <a:p>
            <a:pPr algn="ctr"/>
            <a:r>
              <a:rPr lang="en-US" b="1">
                <a:solidFill>
                  <a:schemeClr val="bg1"/>
                </a:solidFill>
              </a:rPr>
              <a:t>Weaknesses</a:t>
            </a:r>
          </a:p>
        </p:txBody>
      </p:sp>
      <p:sp>
        <p:nvSpPr>
          <p:cNvPr id="7" name="Content Placeholder 6">
            <a:extLst>
              <a:ext uri="{FF2B5EF4-FFF2-40B4-BE49-F238E27FC236}">
                <a16:creationId xmlns:a16="http://schemas.microsoft.com/office/drawing/2014/main" id="{8F312415-AB65-702E-E3ED-EEBA20CD948E}"/>
              </a:ext>
            </a:extLst>
          </p:cNvPr>
          <p:cNvSpPr>
            <a:spLocks noGrp="1"/>
          </p:cNvSpPr>
          <p:nvPr>
            <p:ph sz="quarter" idx="4"/>
          </p:nvPr>
        </p:nvSpPr>
        <p:spPr/>
        <p:txBody>
          <a:bodyPr/>
          <a:lstStyle/>
          <a:p>
            <a:r>
              <a:rPr lang="en-US"/>
              <a:t>Steep learning curve for Marketplace enrollment</a:t>
            </a:r>
          </a:p>
          <a:p>
            <a:r>
              <a:rPr lang="en-US"/>
              <a:t>Staff capacity and focus</a:t>
            </a:r>
          </a:p>
          <a:p>
            <a:r>
              <a:rPr lang="en-US"/>
              <a:t>Isolation within organizations</a:t>
            </a:r>
          </a:p>
          <a:p>
            <a:r>
              <a:rPr lang="en-US"/>
              <a:t>Continual process and policy changes</a:t>
            </a:r>
          </a:p>
          <a:p>
            <a:pPr marL="0" indent="0">
              <a:buNone/>
            </a:pPr>
            <a:endParaRPr lang="en-US"/>
          </a:p>
        </p:txBody>
      </p:sp>
    </p:spTree>
    <p:extLst>
      <p:ext uri="{BB962C8B-B14F-4D97-AF65-F5344CB8AC3E}">
        <p14:creationId xmlns:p14="http://schemas.microsoft.com/office/powerpoint/2010/main" val="3855375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B784-E43D-58AB-C4ED-DB9B65D4B50E}"/>
              </a:ext>
            </a:extLst>
          </p:cNvPr>
          <p:cNvSpPr>
            <a:spLocks noGrp="1"/>
          </p:cNvSpPr>
          <p:nvPr>
            <p:ph type="title"/>
          </p:nvPr>
        </p:nvSpPr>
        <p:spPr>
          <a:xfrm>
            <a:off x="804672" y="1366202"/>
            <a:ext cx="3517567" cy="2093975"/>
          </a:xfrm>
        </p:spPr>
        <p:txBody>
          <a:bodyPr anchor="b">
            <a:normAutofit/>
          </a:bodyPr>
          <a:lstStyle/>
          <a:p>
            <a:r>
              <a:rPr lang="en-US" sz="5400"/>
              <a:t>Agenda</a:t>
            </a:r>
          </a:p>
        </p:txBody>
      </p:sp>
      <p:sp>
        <p:nvSpPr>
          <p:cNvPr id="4" name="Rectangle 3">
            <a:extLst>
              <a:ext uri="{FF2B5EF4-FFF2-40B4-BE49-F238E27FC236}">
                <a16:creationId xmlns:a16="http://schemas.microsoft.com/office/drawing/2014/main" id="{380DB740-1038-814F-EF96-0615FD544E48}"/>
              </a:ext>
            </a:extLst>
          </p:cNvPr>
          <p:cNvSpPr/>
          <p:nvPr/>
        </p:nvSpPr>
        <p:spPr>
          <a:xfrm>
            <a:off x="8667750" y="4295294"/>
            <a:ext cx="3524250" cy="2562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graphicFrame>
        <p:nvGraphicFramePr>
          <p:cNvPr id="5" name="Content Placeholder 2">
            <a:extLst>
              <a:ext uri="{FF2B5EF4-FFF2-40B4-BE49-F238E27FC236}">
                <a16:creationId xmlns:a16="http://schemas.microsoft.com/office/drawing/2014/main" id="{2A36457A-6D69-252E-C7E9-40CBDA029052}"/>
              </a:ext>
            </a:extLst>
          </p:cNvPr>
          <p:cNvGraphicFramePr>
            <a:graphicFrameLocks noGrp="1"/>
          </p:cNvGraphicFramePr>
          <p:nvPr>
            <p:ph idx="1"/>
            <p:extLst>
              <p:ext uri="{D42A27DB-BD31-4B8C-83A1-F6EECF244321}">
                <p14:modId xmlns:p14="http://schemas.microsoft.com/office/powerpoint/2010/main" val="3900904036"/>
              </p:ext>
            </p:extLst>
          </p:nvPr>
        </p:nvGraphicFramePr>
        <p:xfrm>
          <a:off x="5458984" y="812799"/>
          <a:ext cx="5928344" cy="529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619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C1F7-3C72-598F-B0A7-1269CB3814CF}"/>
              </a:ext>
            </a:extLst>
          </p:cNvPr>
          <p:cNvSpPr>
            <a:spLocks noGrp="1"/>
          </p:cNvSpPr>
          <p:nvPr>
            <p:ph type="title"/>
          </p:nvPr>
        </p:nvSpPr>
        <p:spPr/>
        <p:txBody>
          <a:bodyPr/>
          <a:lstStyle/>
          <a:p>
            <a:pPr algn="ctr"/>
            <a:r>
              <a:rPr lang="en-US"/>
              <a:t>Becoming a CDO</a:t>
            </a:r>
          </a:p>
        </p:txBody>
      </p:sp>
      <p:sp>
        <p:nvSpPr>
          <p:cNvPr id="3" name="Content Placeholder 2">
            <a:extLst>
              <a:ext uri="{FF2B5EF4-FFF2-40B4-BE49-F238E27FC236}">
                <a16:creationId xmlns:a16="http://schemas.microsoft.com/office/drawing/2014/main" id="{A0DAFBFD-1288-AB40-C8C0-0FE053F43A48}"/>
              </a:ext>
            </a:extLst>
          </p:cNvPr>
          <p:cNvSpPr>
            <a:spLocks noGrp="1"/>
          </p:cNvSpPr>
          <p:nvPr>
            <p:ph idx="1"/>
          </p:nvPr>
        </p:nvSpPr>
        <p:spPr/>
        <p:txBody>
          <a:bodyPr>
            <a:normAutofit/>
          </a:bodyPr>
          <a:lstStyle/>
          <a:p>
            <a:r>
              <a:rPr lang="en-US" b="1" dirty="0"/>
              <a:t>Certified Application Counselor Designated Organization (CDO)</a:t>
            </a:r>
          </a:p>
          <a:p>
            <a:r>
              <a:rPr lang="en-US" dirty="0"/>
              <a:t>Can be health centers, hospitals, public health sites, community-based organizations, tribal entities, and more</a:t>
            </a:r>
          </a:p>
          <a:p>
            <a:r>
              <a:rPr lang="en-US" dirty="0"/>
              <a:t>CDO application through CMS now open year-round</a:t>
            </a:r>
          </a:p>
          <a:p>
            <a:r>
              <a:rPr lang="en-US" dirty="0"/>
              <a:t>Submitted by someone with organizational approval for contracts, Organization Senior Official (OSO)</a:t>
            </a:r>
          </a:p>
          <a:p>
            <a:r>
              <a:rPr lang="en-US" dirty="0"/>
              <a:t>CMS has a great CDO resource page: https://www.cms.gov/marketplace/in-person-assisters/programs-procedures/certified-application-counselor-program</a:t>
            </a:r>
          </a:p>
          <a:p>
            <a:endParaRPr lang="en-US" dirty="0"/>
          </a:p>
        </p:txBody>
      </p:sp>
    </p:spTree>
    <p:extLst>
      <p:ext uri="{BB962C8B-B14F-4D97-AF65-F5344CB8AC3E}">
        <p14:creationId xmlns:p14="http://schemas.microsoft.com/office/powerpoint/2010/main" val="3511872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D5C4-3ACC-6918-6C20-09BE7619C549}"/>
              </a:ext>
            </a:extLst>
          </p:cNvPr>
          <p:cNvSpPr>
            <a:spLocks noGrp="1"/>
          </p:cNvSpPr>
          <p:nvPr>
            <p:ph type="title"/>
          </p:nvPr>
        </p:nvSpPr>
        <p:spPr/>
        <p:txBody>
          <a:bodyPr/>
          <a:lstStyle/>
          <a:p>
            <a:pPr algn="ctr"/>
            <a:r>
              <a:rPr lang="en-US"/>
              <a:t>Identifying Potential CAC Staff</a:t>
            </a:r>
          </a:p>
        </p:txBody>
      </p:sp>
      <p:graphicFrame>
        <p:nvGraphicFramePr>
          <p:cNvPr id="4" name="Content Placeholder 3">
            <a:extLst>
              <a:ext uri="{FF2B5EF4-FFF2-40B4-BE49-F238E27FC236}">
                <a16:creationId xmlns:a16="http://schemas.microsoft.com/office/drawing/2014/main" id="{1E3541EC-36F6-D1C3-F4C1-6B43E41D52F2}"/>
              </a:ext>
            </a:extLst>
          </p:cNvPr>
          <p:cNvGraphicFramePr>
            <a:graphicFrameLocks noGrp="1"/>
          </p:cNvGraphicFramePr>
          <p:nvPr>
            <p:ph idx="1"/>
            <p:extLst>
              <p:ext uri="{D42A27DB-BD31-4B8C-83A1-F6EECF244321}">
                <p14:modId xmlns:p14="http://schemas.microsoft.com/office/powerpoint/2010/main" val="4292838150"/>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5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18E2FD-9B9B-6974-AC5F-33BF3BB5AFE8}"/>
              </a:ext>
            </a:extLst>
          </p:cNvPr>
          <p:cNvSpPr>
            <a:spLocks noGrp="1"/>
          </p:cNvSpPr>
          <p:nvPr>
            <p:ph type="title"/>
          </p:nvPr>
        </p:nvSpPr>
        <p:spPr/>
        <p:txBody>
          <a:bodyPr/>
          <a:lstStyle/>
          <a:p>
            <a:r>
              <a:rPr lang="en-US"/>
              <a:t>CAC Training &amp; Licensing</a:t>
            </a:r>
          </a:p>
        </p:txBody>
      </p:sp>
      <p:sp>
        <p:nvSpPr>
          <p:cNvPr id="5" name="Content Placeholder 4">
            <a:extLst>
              <a:ext uri="{FF2B5EF4-FFF2-40B4-BE49-F238E27FC236}">
                <a16:creationId xmlns:a16="http://schemas.microsoft.com/office/drawing/2014/main" id="{56CE7A61-0D3B-5F12-EC7A-4D556113D87F}"/>
              </a:ext>
            </a:extLst>
          </p:cNvPr>
          <p:cNvSpPr>
            <a:spLocks noGrp="1"/>
          </p:cNvSpPr>
          <p:nvPr>
            <p:ph idx="1"/>
          </p:nvPr>
        </p:nvSpPr>
        <p:spPr/>
        <p:txBody>
          <a:bodyPr>
            <a:normAutofit/>
          </a:bodyPr>
          <a:lstStyle/>
          <a:p>
            <a:r>
              <a:rPr lang="en-US" b="1" dirty="0"/>
              <a:t>CDO/CAC Certification Timeline:</a:t>
            </a:r>
          </a:p>
          <a:p>
            <a:r>
              <a:rPr lang="en-US" dirty="0"/>
              <a:t>Organizations should sign up to become a CDO before September 2025</a:t>
            </a:r>
          </a:p>
          <a:p>
            <a:r>
              <a:rPr lang="en-US" dirty="0"/>
              <a:t>The CDO assigns a CAC number that is used to complete the federal training. </a:t>
            </a:r>
          </a:p>
          <a:p>
            <a:r>
              <a:rPr lang="en-US" dirty="0"/>
              <a:t>Individuals complete the CAC training after the new training is released in September 2025</a:t>
            </a:r>
          </a:p>
          <a:p>
            <a:r>
              <a:rPr lang="en-US" dirty="0"/>
              <a:t>Once you complete your federal requirement, you apply for a Montana license for a nominal fee through the Commissioner of Securities and Insurance.</a:t>
            </a:r>
          </a:p>
          <a:p>
            <a:endParaRPr lang="en-US" dirty="0"/>
          </a:p>
          <a:p>
            <a:endParaRPr lang="en-US" dirty="0"/>
          </a:p>
        </p:txBody>
      </p:sp>
    </p:spTree>
    <p:extLst>
      <p:ext uri="{BB962C8B-B14F-4D97-AF65-F5344CB8AC3E}">
        <p14:creationId xmlns:p14="http://schemas.microsoft.com/office/powerpoint/2010/main" val="216035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5A1A1-EF3E-DF1F-0172-015755D3A562}"/>
              </a:ext>
            </a:extLst>
          </p:cNvPr>
          <p:cNvPicPr>
            <a:picLocks noChangeAspect="1"/>
          </p:cNvPicPr>
          <p:nvPr/>
        </p:nvPicPr>
        <p:blipFill>
          <a:blip r:embed="rId2"/>
          <a:stretch>
            <a:fillRect/>
          </a:stretch>
        </p:blipFill>
        <p:spPr>
          <a:xfrm>
            <a:off x="3516656" y="0"/>
            <a:ext cx="5158703" cy="4578350"/>
          </a:xfrm>
          <a:prstGeom prst="rect">
            <a:avLst/>
          </a:prstGeom>
          <a:noFill/>
        </p:spPr>
      </p:pic>
      <p:sp>
        <p:nvSpPr>
          <p:cNvPr id="11" name="Title 2">
            <a:extLst>
              <a:ext uri="{FF2B5EF4-FFF2-40B4-BE49-F238E27FC236}">
                <a16:creationId xmlns:a16="http://schemas.microsoft.com/office/drawing/2014/main" id="{D9A55634-DDF0-968C-B42C-C5FDED10F29F}"/>
              </a:ext>
            </a:extLst>
          </p:cNvPr>
          <p:cNvSpPr>
            <a:spLocks noGrp="1"/>
          </p:cNvSpPr>
          <p:nvPr>
            <p:ph type="title"/>
          </p:nvPr>
        </p:nvSpPr>
        <p:spPr>
          <a:xfrm>
            <a:off x="1097279" y="4799362"/>
            <a:ext cx="10113645" cy="743682"/>
          </a:xfrm>
        </p:spPr>
        <p:txBody>
          <a:bodyPr/>
          <a:lstStyle/>
          <a:p>
            <a:r>
              <a:rPr lang="en-US" dirty="0"/>
              <a:t>Can you help your community enroll? </a:t>
            </a:r>
          </a:p>
        </p:txBody>
      </p:sp>
      <p:sp>
        <p:nvSpPr>
          <p:cNvPr id="13" name="Text Placeholder 3">
            <a:extLst>
              <a:ext uri="{FF2B5EF4-FFF2-40B4-BE49-F238E27FC236}">
                <a16:creationId xmlns:a16="http://schemas.microsoft.com/office/drawing/2014/main" id="{578CDBC5-9F1E-CD0F-1F7E-9FE087C9CBA4}"/>
              </a:ext>
            </a:extLst>
          </p:cNvPr>
          <p:cNvSpPr>
            <a:spLocks noGrp="1"/>
          </p:cNvSpPr>
          <p:nvPr>
            <p:ph type="body" sz="half" idx="2"/>
          </p:nvPr>
        </p:nvSpPr>
        <p:spPr>
          <a:xfrm>
            <a:off x="1097279" y="5715000"/>
            <a:ext cx="10113264" cy="609600"/>
          </a:xfrm>
        </p:spPr>
        <p:txBody>
          <a:bodyPr/>
          <a:lstStyle/>
          <a:p>
            <a:r>
              <a:rPr lang="en-US" dirty="0"/>
              <a:t>Make sure your info is correct on Find Local Help! </a:t>
            </a:r>
          </a:p>
        </p:txBody>
      </p:sp>
    </p:spTree>
    <p:extLst>
      <p:ext uri="{BB962C8B-B14F-4D97-AF65-F5344CB8AC3E}">
        <p14:creationId xmlns:p14="http://schemas.microsoft.com/office/powerpoint/2010/main" val="50687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689C-08A2-C11A-7A1A-BA1FCA2F4DC0}"/>
              </a:ext>
            </a:extLst>
          </p:cNvPr>
          <p:cNvSpPr>
            <a:spLocks noGrp="1"/>
          </p:cNvSpPr>
          <p:nvPr>
            <p:ph type="title"/>
          </p:nvPr>
        </p:nvSpPr>
        <p:spPr/>
        <p:txBody>
          <a:bodyPr/>
          <a:lstStyle/>
          <a:p>
            <a:pPr algn="ctr"/>
            <a:r>
              <a:rPr lang="en-US"/>
              <a:t>Assister Training Reminders</a:t>
            </a:r>
          </a:p>
        </p:txBody>
      </p:sp>
      <p:graphicFrame>
        <p:nvGraphicFramePr>
          <p:cNvPr id="4" name="Content Placeholder 3">
            <a:extLst>
              <a:ext uri="{FF2B5EF4-FFF2-40B4-BE49-F238E27FC236}">
                <a16:creationId xmlns:a16="http://schemas.microsoft.com/office/drawing/2014/main" id="{249BABDD-3B90-E77F-81FE-BAAA3A54964E}"/>
              </a:ext>
            </a:extLst>
          </p:cNvPr>
          <p:cNvGraphicFramePr>
            <a:graphicFrameLocks noGrp="1"/>
          </p:cNvGraphicFramePr>
          <p:nvPr>
            <p:ph idx="1"/>
            <p:extLst>
              <p:ext uri="{D42A27DB-BD31-4B8C-83A1-F6EECF244321}">
                <p14:modId xmlns:p14="http://schemas.microsoft.com/office/powerpoint/2010/main" val="3867403803"/>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4227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E78993-0FD2-F417-9F83-F28DE9E80597}"/>
              </a:ext>
            </a:extLst>
          </p:cNvPr>
          <p:cNvSpPr>
            <a:spLocks noGrp="1"/>
          </p:cNvSpPr>
          <p:nvPr>
            <p:ph type="title"/>
          </p:nvPr>
        </p:nvSpPr>
        <p:spPr>
          <a:xfrm>
            <a:off x="321733" y="457199"/>
            <a:ext cx="4005038" cy="2093975"/>
          </a:xfrm>
        </p:spPr>
        <p:txBody>
          <a:bodyPr>
            <a:normAutofit/>
          </a:bodyPr>
          <a:lstStyle/>
          <a:p>
            <a:r>
              <a:rPr lang="en-US" sz="2800"/>
              <a:t>CMS Assister Microlearning Modules</a:t>
            </a:r>
          </a:p>
        </p:txBody>
      </p:sp>
      <p:pic>
        <p:nvPicPr>
          <p:cNvPr id="6" name="Picture Placeholder 5" descr="A close up of a white text&#10;&#10;AI-generated content may be incorrect.">
            <a:extLst>
              <a:ext uri="{FF2B5EF4-FFF2-40B4-BE49-F238E27FC236}">
                <a16:creationId xmlns:a16="http://schemas.microsoft.com/office/drawing/2014/main" id="{08C403C9-06D8-B3B1-68D2-3717CB0A1103}"/>
              </a:ext>
            </a:extLst>
          </p:cNvPr>
          <p:cNvPicPr>
            <a:picLocks noGrp="1" noChangeAspect="1"/>
          </p:cNvPicPr>
          <p:nvPr>
            <p:ph idx="1"/>
          </p:nvPr>
        </p:nvPicPr>
        <p:blipFill>
          <a:blip r:embed="rId2"/>
          <a:stretch/>
        </p:blipFill>
        <p:spPr>
          <a:xfrm>
            <a:off x="0" y="2846542"/>
            <a:ext cx="4654296" cy="2920570"/>
          </a:xfrm>
          <a:prstGeom prst="rect">
            <a:avLst/>
          </a:prstGeom>
          <a:noFill/>
        </p:spPr>
      </p:pic>
      <p:sp>
        <p:nvSpPr>
          <p:cNvPr id="10" name="TextBox 9">
            <a:extLst>
              <a:ext uri="{FF2B5EF4-FFF2-40B4-BE49-F238E27FC236}">
                <a16:creationId xmlns:a16="http://schemas.microsoft.com/office/drawing/2014/main" id="{F2C7CE2B-9082-B605-B9EF-E20D0A6F3CE8}"/>
              </a:ext>
            </a:extLst>
          </p:cNvPr>
          <p:cNvSpPr txBox="1"/>
          <p:nvPr/>
        </p:nvSpPr>
        <p:spPr>
          <a:xfrm>
            <a:off x="5440680" y="813816"/>
            <a:ext cx="6309360" cy="4419095"/>
          </a:xfrm>
          <a:prstGeom prst="rect">
            <a:avLst/>
          </a:prstGeom>
          <a:noFill/>
        </p:spPr>
        <p:txBody>
          <a:bodyPr wrap="square" rtlCol="0">
            <a:spAutoFit/>
          </a:bodyPr>
          <a:lstStyle/>
          <a:p>
            <a:pPr>
              <a:lnSpc>
                <a:spcPct val="200000"/>
              </a:lnSpc>
            </a:pPr>
            <a:r>
              <a:rPr lang="en-US" sz="2400">
                <a:solidFill>
                  <a:schemeClr val="accent4"/>
                </a:solidFill>
                <a:latin typeface="Open sans" panose="020B0606030504020204" pitchFamily="34" charset="0"/>
                <a:ea typeface="Open sans" panose="020B0606030504020204" pitchFamily="34" charset="0"/>
                <a:cs typeface="Open sans" panose="020B0606030504020204" pitchFamily="34" charset="0"/>
              </a:rPr>
              <a:t>Account creation</a:t>
            </a:r>
          </a:p>
          <a:p>
            <a:pPr>
              <a:lnSpc>
                <a:spcPct val="200000"/>
              </a:lnSpc>
            </a:pPr>
            <a:r>
              <a:rPr lang="en-US" sz="2400">
                <a:solidFill>
                  <a:schemeClr val="accent4"/>
                </a:solidFill>
                <a:latin typeface="Open sans" panose="020B0606030504020204" pitchFamily="34" charset="0"/>
                <a:ea typeface="Open sans" panose="020B0606030504020204" pitchFamily="34" charset="0"/>
                <a:cs typeface="Open sans" panose="020B0606030504020204" pitchFamily="34" charset="0"/>
              </a:rPr>
              <a:t>Life changes</a:t>
            </a:r>
          </a:p>
          <a:p>
            <a:pPr>
              <a:lnSpc>
                <a:spcPct val="200000"/>
              </a:lnSpc>
            </a:pPr>
            <a:r>
              <a:rPr lang="en-US" sz="2400">
                <a:solidFill>
                  <a:schemeClr val="accent4"/>
                </a:solidFill>
                <a:latin typeface="Open sans" panose="020B0606030504020204" pitchFamily="34" charset="0"/>
                <a:ea typeface="Open sans" panose="020B0606030504020204" pitchFamily="34" charset="0"/>
                <a:cs typeface="Open sans" panose="020B0606030504020204" pitchFamily="34" charset="0"/>
              </a:rPr>
              <a:t>Income </a:t>
            </a:r>
          </a:p>
          <a:p>
            <a:pPr>
              <a:lnSpc>
                <a:spcPct val="200000"/>
              </a:lnSpc>
            </a:pPr>
            <a:r>
              <a:rPr lang="en-US" sz="2400">
                <a:solidFill>
                  <a:schemeClr val="accent4"/>
                </a:solidFill>
                <a:latin typeface="Open sans" panose="020B0606030504020204" pitchFamily="34" charset="0"/>
                <a:ea typeface="Open sans" panose="020B0606030504020204" pitchFamily="34" charset="0"/>
                <a:cs typeface="Open sans" panose="020B0606030504020204" pitchFamily="34" charset="0"/>
              </a:rPr>
              <a:t>Other application questions</a:t>
            </a:r>
          </a:p>
          <a:p>
            <a:pPr>
              <a:lnSpc>
                <a:spcPct val="200000"/>
              </a:lnSpc>
            </a:pPr>
            <a:r>
              <a:rPr lang="en-US" sz="2400">
                <a:solidFill>
                  <a:schemeClr val="accent4"/>
                </a:solidFill>
                <a:latin typeface="Open sans" panose="020B0606030504020204" pitchFamily="34" charset="0"/>
                <a:ea typeface="Open sans" panose="020B0606030504020204" pitchFamily="34" charset="0"/>
                <a:cs typeface="Open sans" panose="020B0606030504020204" pitchFamily="34" charset="0"/>
              </a:rPr>
              <a:t>Application walkthrough</a:t>
            </a:r>
          </a:p>
          <a:p>
            <a:pPr>
              <a:lnSpc>
                <a:spcPct val="200000"/>
              </a:lnSpc>
            </a:pPr>
            <a:r>
              <a:rPr lang="en-US" sz="2400">
                <a:solidFill>
                  <a:schemeClr val="accent4"/>
                </a:solidFill>
                <a:latin typeface="Open sans" panose="020B0606030504020204" pitchFamily="34" charset="0"/>
                <a:ea typeface="Open sans" panose="020B0606030504020204" pitchFamily="34" charset="0"/>
                <a:cs typeface="Open sans" panose="020B0606030504020204" pitchFamily="34" charset="0"/>
              </a:rPr>
              <a:t>Post-enrollment assistance</a:t>
            </a:r>
          </a:p>
        </p:txBody>
      </p:sp>
    </p:spTree>
    <p:extLst>
      <p:ext uri="{BB962C8B-B14F-4D97-AF65-F5344CB8AC3E}">
        <p14:creationId xmlns:p14="http://schemas.microsoft.com/office/powerpoint/2010/main" val="58082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B6C-A1B3-B15F-3909-DE901C5E56FD}"/>
              </a:ext>
            </a:extLst>
          </p:cNvPr>
          <p:cNvSpPr>
            <a:spLocks noGrp="1"/>
          </p:cNvSpPr>
          <p:nvPr>
            <p:ph type="title"/>
          </p:nvPr>
        </p:nvSpPr>
        <p:spPr/>
        <p:txBody>
          <a:bodyPr>
            <a:normAutofit/>
          </a:bodyPr>
          <a:lstStyle/>
          <a:p>
            <a:r>
              <a:rPr lang="en-US" sz="3200"/>
              <a:t>Updated Cover Montana guides</a:t>
            </a:r>
          </a:p>
        </p:txBody>
      </p:sp>
      <p:sp>
        <p:nvSpPr>
          <p:cNvPr id="3" name="Content Placeholder 2">
            <a:extLst>
              <a:ext uri="{FF2B5EF4-FFF2-40B4-BE49-F238E27FC236}">
                <a16:creationId xmlns:a16="http://schemas.microsoft.com/office/drawing/2014/main" id="{4934634F-765F-50AB-CE2A-FC68AEEA02B3}"/>
              </a:ext>
            </a:extLst>
          </p:cNvPr>
          <p:cNvSpPr>
            <a:spLocks noGrp="1"/>
          </p:cNvSpPr>
          <p:nvPr>
            <p:ph idx="1"/>
          </p:nvPr>
        </p:nvSpPr>
        <p:spPr>
          <a:xfrm>
            <a:off x="5349851" y="593343"/>
            <a:ext cx="5928344" cy="5294757"/>
          </a:xfrm>
        </p:spPr>
        <p:txBody>
          <a:bodyPr/>
          <a:lstStyle/>
          <a:p>
            <a:r>
              <a:rPr lang="en-US"/>
              <a:t>Available soon in the MPCA Resource Library</a:t>
            </a:r>
          </a:p>
          <a:p>
            <a:endParaRPr lang="en-US"/>
          </a:p>
        </p:txBody>
      </p:sp>
      <p:sp>
        <p:nvSpPr>
          <p:cNvPr id="4" name="Text Placeholder 3">
            <a:extLst>
              <a:ext uri="{FF2B5EF4-FFF2-40B4-BE49-F238E27FC236}">
                <a16:creationId xmlns:a16="http://schemas.microsoft.com/office/drawing/2014/main" id="{1DDC9C58-6694-D7C5-2051-5FF0074A63FD}"/>
              </a:ext>
            </a:extLst>
          </p:cNvPr>
          <p:cNvSpPr>
            <a:spLocks noGrp="1"/>
          </p:cNvSpPr>
          <p:nvPr>
            <p:ph type="body" sz="half" idx="2"/>
          </p:nvPr>
        </p:nvSpPr>
        <p:spPr/>
        <p:txBody>
          <a:bodyPr/>
          <a:lstStyle/>
          <a:p>
            <a:r>
              <a:rPr lang="en-US"/>
              <a:t>Medicaid tips for pregnancy and adding children</a:t>
            </a:r>
          </a:p>
          <a:p>
            <a:r>
              <a:rPr lang="en-US"/>
              <a:t>New SSP Guide for Medicaid</a:t>
            </a:r>
          </a:p>
          <a:p>
            <a:r>
              <a:rPr lang="en-US"/>
              <a:t>Self-employment Income Guide</a:t>
            </a:r>
          </a:p>
          <a:p>
            <a:r>
              <a:rPr lang="en-US"/>
              <a:t>Prescription Benefit programs</a:t>
            </a:r>
          </a:p>
        </p:txBody>
      </p:sp>
      <p:pic>
        <p:nvPicPr>
          <p:cNvPr id="6" name="Picture 5">
            <a:extLst>
              <a:ext uri="{FF2B5EF4-FFF2-40B4-BE49-F238E27FC236}">
                <a16:creationId xmlns:a16="http://schemas.microsoft.com/office/drawing/2014/main" id="{7AB15C0B-56C9-89C4-D8B4-7A311B7604F8}"/>
              </a:ext>
            </a:extLst>
          </p:cNvPr>
          <p:cNvPicPr>
            <a:picLocks noChangeAspect="1"/>
          </p:cNvPicPr>
          <p:nvPr/>
        </p:nvPicPr>
        <p:blipFill>
          <a:blip r:embed="rId2"/>
          <a:stretch>
            <a:fillRect/>
          </a:stretch>
        </p:blipFill>
        <p:spPr>
          <a:xfrm>
            <a:off x="4690873" y="2257555"/>
            <a:ext cx="7501128" cy="4600445"/>
          </a:xfrm>
          <a:prstGeom prst="rect">
            <a:avLst/>
          </a:prstGeom>
        </p:spPr>
      </p:pic>
      <p:pic>
        <p:nvPicPr>
          <p:cNvPr id="8" name="Picture 7">
            <a:extLst>
              <a:ext uri="{FF2B5EF4-FFF2-40B4-BE49-F238E27FC236}">
                <a16:creationId xmlns:a16="http://schemas.microsoft.com/office/drawing/2014/main" id="{9256534D-3755-6F8D-99BA-F16647EDD14F}"/>
              </a:ext>
            </a:extLst>
          </p:cNvPr>
          <p:cNvPicPr>
            <a:picLocks noChangeAspect="1"/>
          </p:cNvPicPr>
          <p:nvPr/>
        </p:nvPicPr>
        <p:blipFill>
          <a:blip r:embed="rId3"/>
          <a:stretch>
            <a:fillRect/>
          </a:stretch>
        </p:blipFill>
        <p:spPr>
          <a:xfrm>
            <a:off x="5568117" y="1507111"/>
            <a:ext cx="5710078" cy="649184"/>
          </a:xfrm>
          <a:prstGeom prst="rect">
            <a:avLst/>
          </a:prstGeom>
        </p:spPr>
      </p:pic>
      <p:sp>
        <p:nvSpPr>
          <p:cNvPr id="9" name="Arrow: Right 8">
            <a:extLst>
              <a:ext uri="{FF2B5EF4-FFF2-40B4-BE49-F238E27FC236}">
                <a16:creationId xmlns:a16="http://schemas.microsoft.com/office/drawing/2014/main" id="{5C776C5A-F386-148E-42F6-2B45BB945BA1}"/>
              </a:ext>
            </a:extLst>
          </p:cNvPr>
          <p:cNvSpPr/>
          <p:nvPr/>
        </p:nvSpPr>
        <p:spPr>
          <a:xfrm rot="5400000" flipV="1">
            <a:off x="9721920" y="1333205"/>
            <a:ext cx="740707" cy="1452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26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lue background with white text&#10;&#10;AI-generated content may be incorrect.">
            <a:extLst>
              <a:ext uri="{FF2B5EF4-FFF2-40B4-BE49-F238E27FC236}">
                <a16:creationId xmlns:a16="http://schemas.microsoft.com/office/drawing/2014/main" id="{7690D386-CA80-CD7C-9E1A-7D0F515731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977392"/>
            <a:ext cx="10058400" cy="3143249"/>
          </a:xfrm>
        </p:spPr>
      </p:pic>
      <p:sp>
        <p:nvSpPr>
          <p:cNvPr id="4" name="Title 3">
            <a:extLst>
              <a:ext uri="{FF2B5EF4-FFF2-40B4-BE49-F238E27FC236}">
                <a16:creationId xmlns:a16="http://schemas.microsoft.com/office/drawing/2014/main" id="{B5E91BC7-1487-0F4A-D8F7-5DEE5C0CF9F9}"/>
              </a:ext>
            </a:extLst>
          </p:cNvPr>
          <p:cNvSpPr>
            <a:spLocks noGrp="1"/>
          </p:cNvSpPr>
          <p:nvPr>
            <p:ph type="title"/>
          </p:nvPr>
        </p:nvSpPr>
        <p:spPr/>
        <p:txBody>
          <a:bodyPr>
            <a:normAutofit/>
          </a:bodyPr>
          <a:lstStyle/>
          <a:p>
            <a:pPr algn="ctr"/>
            <a:r>
              <a:rPr lang="en-US" sz="4400"/>
              <a:t>Upcoming Trainings and Webinars</a:t>
            </a:r>
          </a:p>
        </p:txBody>
      </p:sp>
      <p:sp>
        <p:nvSpPr>
          <p:cNvPr id="7" name="Speech Bubble: Oval 6">
            <a:extLst>
              <a:ext uri="{FF2B5EF4-FFF2-40B4-BE49-F238E27FC236}">
                <a16:creationId xmlns:a16="http://schemas.microsoft.com/office/drawing/2014/main" id="{E966D849-A1F0-CA05-9BD0-87DA4431CE9D}"/>
              </a:ext>
            </a:extLst>
          </p:cNvPr>
          <p:cNvSpPr/>
          <p:nvPr/>
        </p:nvSpPr>
        <p:spPr>
          <a:xfrm>
            <a:off x="3893128" y="5056909"/>
            <a:ext cx="2439080" cy="1514488"/>
          </a:xfrm>
          <a:prstGeom prst="wedgeEllipseCallout">
            <a:avLst>
              <a:gd name="adj1" fmla="val -61766"/>
              <a:gd name="adj2" fmla="val 60851"/>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ABAEA7-1F14-081F-A049-85265CF70698}"/>
              </a:ext>
            </a:extLst>
          </p:cNvPr>
          <p:cNvSpPr txBox="1"/>
          <p:nvPr/>
        </p:nvSpPr>
        <p:spPr>
          <a:xfrm>
            <a:off x="4069943" y="5352488"/>
            <a:ext cx="2085450" cy="923330"/>
          </a:xfrm>
          <a:prstGeom prst="rect">
            <a:avLst/>
          </a:prstGeom>
          <a:noFill/>
        </p:spPr>
        <p:txBody>
          <a:bodyPr wrap="square" rtlCol="0">
            <a:spAutoFit/>
          </a:bodyPr>
          <a:lstStyle/>
          <a:p>
            <a:pPr algn="ctr"/>
            <a:r>
              <a:rPr lang="en-US">
                <a:solidFill>
                  <a:schemeClr val="accent3"/>
                </a:solidFill>
                <a:latin typeface="Calibri" panose="020F0502020204030204" pitchFamily="34" charset="0"/>
                <a:ea typeface="Calibri" panose="020F0502020204030204" pitchFamily="34" charset="0"/>
                <a:cs typeface="Calibri" panose="020F0502020204030204" pitchFamily="34" charset="0"/>
              </a:rPr>
              <a:t>Registration available soon on the MPCA website!</a:t>
            </a:r>
          </a:p>
        </p:txBody>
      </p:sp>
    </p:spTree>
    <p:extLst>
      <p:ext uri="{BB962C8B-B14F-4D97-AF65-F5344CB8AC3E}">
        <p14:creationId xmlns:p14="http://schemas.microsoft.com/office/powerpoint/2010/main" val="384537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8AC2-1F88-4780-79CF-1E60A55DBA1A}"/>
              </a:ext>
            </a:extLst>
          </p:cNvPr>
          <p:cNvSpPr>
            <a:spLocks noGrp="1"/>
          </p:cNvSpPr>
          <p:nvPr>
            <p:ph type="title"/>
          </p:nvPr>
        </p:nvSpPr>
        <p:spPr/>
        <p:txBody>
          <a:bodyPr/>
          <a:lstStyle/>
          <a:p>
            <a:pPr algn="ctr"/>
            <a:r>
              <a:rPr lang="en-US"/>
              <a:t>QUESTIONS?</a:t>
            </a:r>
          </a:p>
        </p:txBody>
      </p:sp>
    </p:spTree>
    <p:extLst>
      <p:ext uri="{BB962C8B-B14F-4D97-AF65-F5344CB8AC3E}">
        <p14:creationId xmlns:p14="http://schemas.microsoft.com/office/powerpoint/2010/main" val="178419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E7CC-A0BA-4325-976F-F29611283D1C}"/>
              </a:ext>
            </a:extLst>
          </p:cNvPr>
          <p:cNvSpPr>
            <a:spLocks noGrp="1"/>
          </p:cNvSpPr>
          <p:nvPr>
            <p:ph type="title"/>
          </p:nvPr>
        </p:nvSpPr>
        <p:spPr>
          <a:solidFill>
            <a:schemeClr val="tx2">
              <a:lumMod val="75000"/>
            </a:schemeClr>
          </a:solidFill>
        </p:spPr>
        <p:txBody>
          <a:bodyPr anchor="b">
            <a:normAutofit/>
          </a:bodyPr>
          <a:lstStyle/>
          <a:p>
            <a:pPr algn="ctr"/>
            <a:r>
              <a:rPr lang="en-US"/>
              <a:t>Who Are We?	</a:t>
            </a:r>
          </a:p>
        </p:txBody>
      </p:sp>
      <p:graphicFrame>
        <p:nvGraphicFramePr>
          <p:cNvPr id="7" name="Content Placeholder 2">
            <a:extLst>
              <a:ext uri="{FF2B5EF4-FFF2-40B4-BE49-F238E27FC236}">
                <a16:creationId xmlns:a16="http://schemas.microsoft.com/office/drawing/2014/main" id="{757CCFAE-8CB6-4DD6-8295-DD4CD3034E80}"/>
              </a:ext>
            </a:extLst>
          </p:cNvPr>
          <p:cNvGraphicFramePr>
            <a:graphicFrameLocks noGrp="1"/>
          </p:cNvGraphicFramePr>
          <p:nvPr>
            <p:ph idx="1"/>
            <p:extLst>
              <p:ext uri="{D42A27DB-BD31-4B8C-83A1-F6EECF244321}">
                <p14:modId xmlns:p14="http://schemas.microsoft.com/office/powerpoint/2010/main" val="1235118349"/>
              </p:ext>
            </p:extLst>
          </p:nvPr>
        </p:nvGraphicFramePr>
        <p:xfrm>
          <a:off x="1097280" y="2108202"/>
          <a:ext cx="10094181"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1BAF5288-0783-4095-1543-3A3B126AEB1F}"/>
              </a:ext>
            </a:extLst>
          </p:cNvPr>
          <p:cNvSpPr txBox="1"/>
          <p:nvPr/>
        </p:nvSpPr>
        <p:spPr>
          <a:xfrm>
            <a:off x="1097280" y="5319714"/>
            <a:ext cx="92278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This work is supported by the Centers for Medicare and Medicaid Services (CMS) of the U.S. Department of Health and Human Services (HHS) as part of a financial assistance award totaling $1.25M with 100 percent funded by CMS/HHS. The contents are those of the author(s) and do not necessarily represent the official views of, nor an endorsement, by CMS/HHS, or the U.S. Government. </a:t>
            </a:r>
            <a:endParaRPr kumimoji="0" lang="en-US" sz="1200" b="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39152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B2C279-E084-6AF2-60F7-F2FBEED24E00}"/>
              </a:ext>
            </a:extLst>
          </p:cNvPr>
          <p:cNvSpPr/>
          <p:nvPr/>
        </p:nvSpPr>
        <p:spPr>
          <a:xfrm>
            <a:off x="9494874" y="5166832"/>
            <a:ext cx="2697126" cy="169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9" name="Rectangle 8">
            <a:extLst>
              <a:ext uri="{FF2B5EF4-FFF2-40B4-BE49-F238E27FC236}">
                <a16:creationId xmlns:a16="http://schemas.microsoft.com/office/drawing/2014/main" id="{C4EE230B-E7A3-FB4B-0925-E9040C510DB4}"/>
              </a:ext>
            </a:extLst>
          </p:cNvPr>
          <p:cNvSpPr/>
          <p:nvPr/>
        </p:nvSpPr>
        <p:spPr>
          <a:xfrm>
            <a:off x="0" y="4317891"/>
            <a:ext cx="3524250" cy="2562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BA44A545-BB3A-464E-9775-468BFA94E499}"/>
              </a:ext>
            </a:extLst>
          </p:cNvPr>
          <p:cNvSpPr>
            <a:spLocks noGrp="1"/>
          </p:cNvSpPr>
          <p:nvPr>
            <p:ph type="title"/>
          </p:nvPr>
        </p:nvSpPr>
        <p:spPr>
          <a:xfrm>
            <a:off x="1097279" y="286603"/>
            <a:ext cx="10074303" cy="1450757"/>
          </a:xfrm>
          <a:solidFill>
            <a:schemeClr val="tx2">
              <a:lumMod val="75000"/>
            </a:schemeClr>
          </a:solidFill>
        </p:spPr>
        <p:txBody>
          <a:bodyPr/>
          <a:lstStyle/>
          <a:p>
            <a:pPr algn="ctr"/>
            <a:r>
              <a:rPr lang="en-US">
                <a:latin typeface="Nunito Medium" pitchFamily="2" charset="0"/>
              </a:rPr>
              <a:t>Where are Navigators Located?</a:t>
            </a:r>
          </a:p>
        </p:txBody>
      </p:sp>
      <p:sp>
        <p:nvSpPr>
          <p:cNvPr id="3" name="Rectangle 2">
            <a:extLst>
              <a:ext uri="{FF2B5EF4-FFF2-40B4-BE49-F238E27FC236}">
                <a16:creationId xmlns:a16="http://schemas.microsoft.com/office/drawing/2014/main" id="{B6D427D8-52C5-7DA6-A413-7DE1E12C0558}"/>
              </a:ext>
            </a:extLst>
          </p:cNvPr>
          <p:cNvSpPr/>
          <p:nvPr/>
        </p:nvSpPr>
        <p:spPr>
          <a:xfrm>
            <a:off x="4943393" y="4295294"/>
            <a:ext cx="2625304" cy="1414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pic>
        <p:nvPicPr>
          <p:cNvPr id="10" name="Content Placeholder 9" descr="A map of the united states&#10;&#10;Description automatically generated">
            <a:extLst>
              <a:ext uri="{FF2B5EF4-FFF2-40B4-BE49-F238E27FC236}">
                <a16:creationId xmlns:a16="http://schemas.microsoft.com/office/drawing/2014/main" id="{FD9A0025-F76D-3B43-8497-2803A6E88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5" y="1737360"/>
            <a:ext cx="8431536" cy="5143237"/>
          </a:xfrm>
        </p:spPr>
      </p:pic>
      <p:sp>
        <p:nvSpPr>
          <p:cNvPr id="11" name="Arrow: Right 10">
            <a:extLst>
              <a:ext uri="{FF2B5EF4-FFF2-40B4-BE49-F238E27FC236}">
                <a16:creationId xmlns:a16="http://schemas.microsoft.com/office/drawing/2014/main" id="{F3873D6B-47C0-664A-83EF-C568C89C83CE}"/>
              </a:ext>
            </a:extLst>
          </p:cNvPr>
          <p:cNvSpPr/>
          <p:nvPr/>
        </p:nvSpPr>
        <p:spPr>
          <a:xfrm>
            <a:off x="1298448" y="2807208"/>
            <a:ext cx="1389888" cy="1097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544339E-319C-6063-C670-689E8039FE1A}"/>
              </a:ext>
            </a:extLst>
          </p:cNvPr>
          <p:cNvSpPr/>
          <p:nvPr/>
        </p:nvSpPr>
        <p:spPr>
          <a:xfrm rot="21083788" flipV="1">
            <a:off x="1640775" y="4392340"/>
            <a:ext cx="1304544" cy="94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4BE6E2E0-A227-B387-47BC-93314A16C9EB}"/>
              </a:ext>
            </a:extLst>
          </p:cNvPr>
          <p:cNvSpPr/>
          <p:nvPr/>
        </p:nvSpPr>
        <p:spPr>
          <a:xfrm rot="13913882" flipV="1">
            <a:off x="5456906" y="5987684"/>
            <a:ext cx="1045891" cy="1205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301F8DA-E3E0-3D1E-183B-2EA925746740}"/>
              </a:ext>
            </a:extLst>
          </p:cNvPr>
          <p:cNvSpPr/>
          <p:nvPr/>
        </p:nvSpPr>
        <p:spPr>
          <a:xfrm rot="19523467" flipV="1">
            <a:off x="2105806" y="5338324"/>
            <a:ext cx="2509717" cy="1225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B103EF1-3B47-4F55-8117-06DC752248A8}"/>
              </a:ext>
            </a:extLst>
          </p:cNvPr>
          <p:cNvSpPr/>
          <p:nvPr/>
        </p:nvSpPr>
        <p:spPr>
          <a:xfrm rot="13091065" flipV="1">
            <a:off x="6857110" y="5735468"/>
            <a:ext cx="1514329" cy="1026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D075436-9C25-D28A-A1E7-14A493C96F32}"/>
              </a:ext>
            </a:extLst>
          </p:cNvPr>
          <p:cNvSpPr/>
          <p:nvPr/>
        </p:nvSpPr>
        <p:spPr>
          <a:xfrm rot="10800000" flipV="1">
            <a:off x="8965554" y="4583967"/>
            <a:ext cx="1304544" cy="945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510D10A-E718-3AD0-C9F7-77EE5648253E}"/>
              </a:ext>
            </a:extLst>
          </p:cNvPr>
          <p:cNvSpPr txBox="1"/>
          <p:nvPr/>
        </p:nvSpPr>
        <p:spPr>
          <a:xfrm>
            <a:off x="263843" y="2404865"/>
            <a:ext cx="2532888" cy="600164"/>
          </a:xfrm>
          <a:prstGeom prst="rect">
            <a:avLst/>
          </a:prstGeom>
          <a:noFill/>
        </p:spPr>
        <p:txBody>
          <a:bodyPr wrap="square" rtlCol="0">
            <a:spAutoFit/>
          </a:bodyPr>
          <a:lstStyle/>
          <a:p>
            <a:r>
              <a:rPr lang="en-US" sz="1100" b="1">
                <a:latin typeface="Open sans" panose="020B0606030504020204" pitchFamily="34" charset="0"/>
                <a:ea typeface="Open sans" panose="020B0606030504020204" pitchFamily="34" charset="0"/>
                <a:cs typeface="Open sans" panose="020B0606030504020204" pitchFamily="34" charset="0"/>
              </a:rPr>
              <a:t>Annie Carlson</a:t>
            </a:r>
          </a:p>
          <a:p>
            <a:r>
              <a:rPr lang="en-US" sz="1100">
                <a:latin typeface="Open sans" panose="020B0606030504020204" pitchFamily="34" charset="0"/>
                <a:ea typeface="Open sans" panose="020B0606030504020204" pitchFamily="34" charset="0"/>
                <a:cs typeface="Open sans" panose="020B0606030504020204" pitchFamily="34" charset="0"/>
              </a:rPr>
              <a:t>Kalispell &amp; Northwest </a:t>
            </a:r>
          </a:p>
          <a:p>
            <a:r>
              <a:rPr lang="en-US" sz="1100">
                <a:latin typeface="Open sans" panose="020B0606030504020204" pitchFamily="34" charset="0"/>
                <a:ea typeface="Open sans" panose="020B0606030504020204" pitchFamily="34" charset="0"/>
                <a:cs typeface="Open sans" panose="020B0606030504020204" pitchFamily="34" charset="0"/>
              </a:rPr>
              <a:t>Montana</a:t>
            </a:r>
          </a:p>
        </p:txBody>
      </p:sp>
      <p:sp>
        <p:nvSpPr>
          <p:cNvPr id="23" name="TextBox 22">
            <a:extLst>
              <a:ext uri="{FF2B5EF4-FFF2-40B4-BE49-F238E27FC236}">
                <a16:creationId xmlns:a16="http://schemas.microsoft.com/office/drawing/2014/main" id="{D87C8248-DF7F-B730-CE7F-3E16F3DC524E}"/>
              </a:ext>
            </a:extLst>
          </p:cNvPr>
          <p:cNvSpPr txBox="1"/>
          <p:nvPr/>
        </p:nvSpPr>
        <p:spPr>
          <a:xfrm>
            <a:off x="263843" y="4037442"/>
            <a:ext cx="610362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Rachel Pauli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Missoula &amp; Western</a:t>
            </a:r>
            <a:r>
              <a:rPr lang="en-US" sz="1100">
                <a:solidFill>
                  <a:srgbClr val="1E1E1E"/>
                </a:solidFill>
                <a:latin typeface="Open sans" panose="020B0606030504020204" pitchFamily="34" charset="0"/>
                <a:ea typeface="Open sans" panose="020B0606030504020204" pitchFamily="34" charset="0"/>
                <a:cs typeface="Open sans" panose="020B0606030504020204" pitchFamily="34" charset="0"/>
              </a:rPr>
              <a:t> </a:t>
            </a:r>
            <a:r>
              <a:rPr kumimoji="0" lang="en-US" sz="1100" b="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Montana</a:t>
            </a:r>
          </a:p>
        </p:txBody>
      </p:sp>
      <p:sp>
        <p:nvSpPr>
          <p:cNvPr id="25" name="TextBox 24">
            <a:extLst>
              <a:ext uri="{FF2B5EF4-FFF2-40B4-BE49-F238E27FC236}">
                <a16:creationId xmlns:a16="http://schemas.microsoft.com/office/drawing/2014/main" id="{85E41BF3-ED0E-59A2-0919-AD022AE15425}"/>
              </a:ext>
            </a:extLst>
          </p:cNvPr>
          <p:cNvSpPr txBox="1"/>
          <p:nvPr/>
        </p:nvSpPr>
        <p:spPr>
          <a:xfrm>
            <a:off x="308854" y="5919086"/>
            <a:ext cx="610362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Julie Burrows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Helena &amp; Central</a:t>
            </a:r>
            <a:r>
              <a:rPr lang="en-US" sz="1100">
                <a:solidFill>
                  <a:srgbClr val="1E1E1E"/>
                </a:solidFill>
                <a:latin typeface="Open sans" panose="020B0606030504020204" pitchFamily="34" charset="0"/>
                <a:ea typeface="Open sans" panose="020B0606030504020204" pitchFamily="34" charset="0"/>
                <a:cs typeface="Open sans" panose="020B0606030504020204" pitchFamily="34" charset="0"/>
              </a:rPr>
              <a:t> </a:t>
            </a:r>
            <a:r>
              <a:rPr kumimoji="0" lang="en-US" sz="1100" b="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Montana</a:t>
            </a:r>
          </a:p>
        </p:txBody>
      </p:sp>
      <p:sp>
        <p:nvSpPr>
          <p:cNvPr id="27" name="TextBox 26">
            <a:extLst>
              <a:ext uri="{FF2B5EF4-FFF2-40B4-BE49-F238E27FC236}">
                <a16:creationId xmlns:a16="http://schemas.microsoft.com/office/drawing/2014/main" id="{270FA1EA-0CF1-EDA7-C356-5F9C62945D17}"/>
              </a:ext>
            </a:extLst>
          </p:cNvPr>
          <p:cNvSpPr txBox="1"/>
          <p:nvPr/>
        </p:nvSpPr>
        <p:spPr>
          <a:xfrm>
            <a:off x="6118939" y="6447595"/>
            <a:ext cx="239801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Kelsey McDonough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Bozeman &amp; Southwest Montana</a:t>
            </a:r>
          </a:p>
        </p:txBody>
      </p:sp>
      <p:sp>
        <p:nvSpPr>
          <p:cNvPr id="29" name="TextBox 28">
            <a:extLst>
              <a:ext uri="{FF2B5EF4-FFF2-40B4-BE49-F238E27FC236}">
                <a16:creationId xmlns:a16="http://schemas.microsoft.com/office/drawing/2014/main" id="{2CB34599-7C58-CDB3-96B3-2AE65B777900}"/>
              </a:ext>
            </a:extLst>
          </p:cNvPr>
          <p:cNvSpPr txBox="1"/>
          <p:nvPr/>
        </p:nvSpPr>
        <p:spPr>
          <a:xfrm>
            <a:off x="8672262" y="6196547"/>
            <a:ext cx="219684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Armanda Garcia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Billings &amp; Southeast Montana</a:t>
            </a:r>
          </a:p>
        </p:txBody>
      </p:sp>
      <p:sp>
        <p:nvSpPr>
          <p:cNvPr id="31" name="TextBox 30">
            <a:extLst>
              <a:ext uri="{FF2B5EF4-FFF2-40B4-BE49-F238E27FC236}">
                <a16:creationId xmlns:a16="http://schemas.microsoft.com/office/drawing/2014/main" id="{62FB72BA-C6B9-7C4C-4C58-F2E0D60BEA2D}"/>
              </a:ext>
            </a:extLst>
          </p:cNvPr>
          <p:cNvSpPr txBox="1"/>
          <p:nvPr/>
        </p:nvSpPr>
        <p:spPr>
          <a:xfrm>
            <a:off x="10314746" y="4250219"/>
            <a:ext cx="1785366"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Tiffany Klein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Miles City &amp; Eastern Montana</a:t>
            </a:r>
          </a:p>
        </p:txBody>
      </p:sp>
    </p:spTree>
    <p:extLst>
      <p:ext uri="{BB962C8B-B14F-4D97-AF65-F5344CB8AC3E}">
        <p14:creationId xmlns:p14="http://schemas.microsoft.com/office/powerpoint/2010/main" val="331233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3F66-8E04-FCB0-1168-9A1ED0C312E7}"/>
              </a:ext>
            </a:extLst>
          </p:cNvPr>
          <p:cNvSpPr>
            <a:spLocks noGrp="1"/>
          </p:cNvSpPr>
          <p:nvPr>
            <p:ph type="title"/>
          </p:nvPr>
        </p:nvSpPr>
        <p:spPr/>
        <p:txBody>
          <a:bodyPr/>
          <a:lstStyle/>
          <a:p>
            <a:pPr algn="ctr"/>
            <a:r>
              <a:rPr lang="en-US"/>
              <a:t>Outreach and Enrollment Changes</a:t>
            </a:r>
          </a:p>
        </p:txBody>
      </p:sp>
      <p:graphicFrame>
        <p:nvGraphicFramePr>
          <p:cNvPr id="4" name="Content Placeholder 3">
            <a:extLst>
              <a:ext uri="{FF2B5EF4-FFF2-40B4-BE49-F238E27FC236}">
                <a16:creationId xmlns:a16="http://schemas.microsoft.com/office/drawing/2014/main" id="{5F159995-C07C-F845-391F-4227AA63B31E}"/>
              </a:ext>
            </a:extLst>
          </p:cNvPr>
          <p:cNvGraphicFramePr>
            <a:graphicFrameLocks noGrp="1"/>
          </p:cNvGraphicFramePr>
          <p:nvPr>
            <p:ph idx="1"/>
            <p:extLst>
              <p:ext uri="{D42A27DB-BD31-4B8C-83A1-F6EECF244321}">
                <p14:modId xmlns:p14="http://schemas.microsoft.com/office/powerpoint/2010/main" val="2513735646"/>
              </p:ext>
            </p:extLst>
          </p:nvPr>
        </p:nvGraphicFramePr>
        <p:xfrm>
          <a:off x="905669" y="1983522"/>
          <a:ext cx="10380662" cy="458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6E0A709D-62B2-79A7-F8A4-B7386B07AD06}"/>
              </a:ext>
            </a:extLst>
          </p:cNvPr>
          <p:cNvSpPr/>
          <p:nvPr/>
        </p:nvSpPr>
        <p:spPr>
          <a:xfrm rot="9632925" flipV="1">
            <a:off x="6087299" y="3714182"/>
            <a:ext cx="2614060" cy="131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1AB74CF-B701-B142-5A1E-94AD6BE30D72}"/>
              </a:ext>
            </a:extLst>
          </p:cNvPr>
          <p:cNvSpPr/>
          <p:nvPr/>
        </p:nvSpPr>
        <p:spPr>
          <a:xfrm>
            <a:off x="8604817" y="2368296"/>
            <a:ext cx="2681514" cy="1517904"/>
          </a:xfrm>
          <a:prstGeom prst="ellipse">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201C9A-38B8-D56D-459C-4C5FD2B705ED}"/>
              </a:ext>
            </a:extLst>
          </p:cNvPr>
          <p:cNvSpPr txBox="1"/>
          <p:nvPr/>
        </p:nvSpPr>
        <p:spPr>
          <a:xfrm>
            <a:off x="8744472" y="2763488"/>
            <a:ext cx="2275953" cy="738664"/>
          </a:xfrm>
          <a:prstGeom prst="rect">
            <a:avLst/>
          </a:prstGeom>
          <a:noFill/>
        </p:spPr>
        <p:txBody>
          <a:bodyPr wrap="square" rtlCol="0">
            <a:spAutoFit/>
          </a:bodyPr>
          <a:lstStyle/>
          <a:p>
            <a:pPr algn="ctr"/>
            <a:r>
              <a:rPr lang="en-US" sz="1400">
                <a:latin typeface="Open sans" panose="020B0606030504020204" pitchFamily="34" charset="0"/>
                <a:ea typeface="Open sans" panose="020B0606030504020204" pitchFamily="34" charset="0"/>
                <a:cs typeface="Open sans" panose="020B0606030504020204" pitchFamily="34" charset="0"/>
              </a:rPr>
              <a:t>Impacts to health coverage eligibility and enrollment</a:t>
            </a:r>
          </a:p>
        </p:txBody>
      </p:sp>
    </p:spTree>
    <p:extLst>
      <p:ext uri="{BB962C8B-B14F-4D97-AF65-F5344CB8AC3E}">
        <p14:creationId xmlns:p14="http://schemas.microsoft.com/office/powerpoint/2010/main" val="385057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FE01-02FE-7EE1-C250-0D769895E1A6}"/>
              </a:ext>
            </a:extLst>
          </p:cNvPr>
          <p:cNvSpPr>
            <a:spLocks noGrp="1"/>
          </p:cNvSpPr>
          <p:nvPr>
            <p:ph type="title"/>
          </p:nvPr>
        </p:nvSpPr>
        <p:spPr/>
        <p:txBody>
          <a:bodyPr/>
          <a:lstStyle/>
          <a:p>
            <a:pPr algn="ctr"/>
            <a:r>
              <a:rPr lang="en-US"/>
              <a:t>Montana DPHHS 1115 Waiver</a:t>
            </a:r>
          </a:p>
        </p:txBody>
      </p:sp>
      <p:graphicFrame>
        <p:nvGraphicFramePr>
          <p:cNvPr id="4" name="Content Placeholder 3">
            <a:extLst>
              <a:ext uri="{FF2B5EF4-FFF2-40B4-BE49-F238E27FC236}">
                <a16:creationId xmlns:a16="http://schemas.microsoft.com/office/drawing/2014/main" id="{1DC5EFE7-C556-33A9-2D60-4E4E787B8BDF}"/>
              </a:ext>
            </a:extLst>
          </p:cNvPr>
          <p:cNvGraphicFramePr>
            <a:graphicFrameLocks noGrp="1"/>
          </p:cNvGraphicFramePr>
          <p:nvPr>
            <p:ph idx="1"/>
            <p:extLst>
              <p:ext uri="{D42A27DB-BD31-4B8C-83A1-F6EECF244321}">
                <p14:modId xmlns:p14="http://schemas.microsoft.com/office/powerpoint/2010/main" val="2046652452"/>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76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4A92-6047-4AFE-CE22-5102BF85237C}"/>
              </a:ext>
            </a:extLst>
          </p:cNvPr>
          <p:cNvSpPr>
            <a:spLocks noGrp="1"/>
          </p:cNvSpPr>
          <p:nvPr>
            <p:ph type="title"/>
          </p:nvPr>
        </p:nvSpPr>
        <p:spPr/>
        <p:txBody>
          <a:bodyPr/>
          <a:lstStyle/>
          <a:p>
            <a:pPr algn="ctr"/>
            <a:r>
              <a:rPr lang="en-US"/>
              <a:t>1115 Highlights</a:t>
            </a:r>
          </a:p>
        </p:txBody>
      </p:sp>
      <p:sp>
        <p:nvSpPr>
          <p:cNvPr id="3" name="Content Placeholder 2">
            <a:extLst>
              <a:ext uri="{FF2B5EF4-FFF2-40B4-BE49-F238E27FC236}">
                <a16:creationId xmlns:a16="http://schemas.microsoft.com/office/drawing/2014/main" id="{D98CE7DC-4AF0-1F29-A6E8-273D2C07AA8F}"/>
              </a:ext>
            </a:extLst>
          </p:cNvPr>
          <p:cNvSpPr>
            <a:spLocks noGrp="1"/>
          </p:cNvSpPr>
          <p:nvPr>
            <p:ph idx="1"/>
          </p:nvPr>
        </p:nvSpPr>
        <p:spPr/>
        <p:txBody>
          <a:bodyPr/>
          <a:lstStyle/>
          <a:p>
            <a:r>
              <a:rPr lang="en-US"/>
              <a:t>Non-exempt 19–64-year-olds up to 138% of FPL (Adult Medicaid), 80 hours per month</a:t>
            </a:r>
          </a:p>
          <a:p>
            <a:pPr lvl="1"/>
            <a:r>
              <a:rPr lang="en-US"/>
              <a:t>Standard exemptions, short-term, good cause exemptions available</a:t>
            </a:r>
          </a:p>
          <a:p>
            <a:r>
              <a:rPr lang="en-US"/>
              <a:t>Community Engagement – must show 30 days prior to enrollment or exemption</a:t>
            </a:r>
          </a:p>
          <a:p>
            <a:pPr lvl="1"/>
            <a:r>
              <a:rPr lang="en-US"/>
              <a:t>Community service and volunteering</a:t>
            </a:r>
          </a:p>
          <a:p>
            <a:pPr lvl="1"/>
            <a:r>
              <a:rPr lang="en-US"/>
              <a:t>Work, training, internships, etc.</a:t>
            </a:r>
          </a:p>
          <a:p>
            <a:pPr lvl="1"/>
            <a:r>
              <a:rPr lang="en-US"/>
              <a:t>Education and vocational programs</a:t>
            </a:r>
          </a:p>
          <a:p>
            <a:r>
              <a:rPr lang="en-US"/>
              <a:t>Cost-sharing requirements – disenrolled after 90 days of failure to pay premium (with exceptions)</a:t>
            </a:r>
          </a:p>
          <a:p>
            <a:pPr lvl="1"/>
            <a:r>
              <a:rPr lang="en-US"/>
              <a:t>Premiums (2% of aggregate </a:t>
            </a:r>
            <a:r>
              <a:rPr lang="en-US" err="1"/>
              <a:t>hh</a:t>
            </a:r>
            <a:r>
              <a:rPr lang="en-US"/>
              <a:t> income, increasing by 0.5% each year up to 4%)</a:t>
            </a:r>
          </a:p>
          <a:p>
            <a:pPr lvl="1"/>
            <a:r>
              <a:rPr lang="en-US"/>
              <a:t>Copayments included in HR1</a:t>
            </a:r>
          </a:p>
          <a:p>
            <a:pPr lvl="1"/>
            <a:endParaRPr lang="en-US"/>
          </a:p>
        </p:txBody>
      </p:sp>
    </p:spTree>
    <p:extLst>
      <p:ext uri="{BB962C8B-B14F-4D97-AF65-F5344CB8AC3E}">
        <p14:creationId xmlns:p14="http://schemas.microsoft.com/office/powerpoint/2010/main" val="120179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73AA-5FE7-04EE-90DB-87A946AF626B}"/>
              </a:ext>
            </a:extLst>
          </p:cNvPr>
          <p:cNvSpPr>
            <a:spLocks noGrp="1"/>
          </p:cNvSpPr>
          <p:nvPr>
            <p:ph type="title"/>
          </p:nvPr>
        </p:nvSpPr>
        <p:spPr/>
        <p:txBody>
          <a:bodyPr/>
          <a:lstStyle/>
          <a:p>
            <a:pPr algn="ctr"/>
            <a:r>
              <a:rPr lang="en-US"/>
              <a:t>Marketplace Integrity Rule</a:t>
            </a:r>
          </a:p>
        </p:txBody>
      </p:sp>
      <p:sp>
        <p:nvSpPr>
          <p:cNvPr id="3" name="Content Placeholder 2">
            <a:extLst>
              <a:ext uri="{FF2B5EF4-FFF2-40B4-BE49-F238E27FC236}">
                <a16:creationId xmlns:a16="http://schemas.microsoft.com/office/drawing/2014/main" id="{6E1EC1D9-867D-D002-C536-B73022548D5D}"/>
              </a:ext>
            </a:extLst>
          </p:cNvPr>
          <p:cNvSpPr>
            <a:spLocks noGrp="1"/>
          </p:cNvSpPr>
          <p:nvPr>
            <p:ph idx="1"/>
          </p:nvPr>
        </p:nvSpPr>
        <p:spPr/>
        <p:txBody>
          <a:bodyPr>
            <a:normAutofit fontScale="92500" lnSpcReduction="10000"/>
          </a:bodyPr>
          <a:lstStyle/>
          <a:p>
            <a:r>
              <a:rPr lang="en-US"/>
              <a:t>Final rule released on June 20</a:t>
            </a:r>
            <a:r>
              <a:rPr lang="en-US" baseline="30000"/>
              <a:t>th</a:t>
            </a:r>
            <a:r>
              <a:rPr lang="en-US"/>
              <a:t> </a:t>
            </a:r>
          </a:p>
          <a:p>
            <a:r>
              <a:rPr lang="en-US"/>
              <a:t>CMS hosted a stakeholder webinar on June 30</a:t>
            </a:r>
            <a:r>
              <a:rPr lang="en-US" baseline="30000"/>
              <a:t>th</a:t>
            </a:r>
            <a:r>
              <a:rPr lang="en-US"/>
              <a:t>, webinar recording and slides available in REGTAP</a:t>
            </a:r>
          </a:p>
          <a:p>
            <a:r>
              <a:rPr lang="en-US" sz="1800"/>
              <a:t>Includes:</a:t>
            </a:r>
          </a:p>
          <a:p>
            <a:pPr lvl="1">
              <a:lnSpc>
                <a:spcPct val="110000"/>
              </a:lnSpc>
            </a:pPr>
            <a:r>
              <a:rPr lang="en-US"/>
              <a:t>OEP changes to November 1 – December 15 for </a:t>
            </a:r>
            <a:r>
              <a:rPr lang="en-US" b="1"/>
              <a:t>PY2027, </a:t>
            </a:r>
            <a:r>
              <a:rPr lang="en-US"/>
              <a:t>not PY2026</a:t>
            </a:r>
          </a:p>
          <a:p>
            <a:pPr lvl="1">
              <a:lnSpc>
                <a:spcPct val="110000"/>
              </a:lnSpc>
            </a:pPr>
            <a:r>
              <a:rPr lang="en-US"/>
              <a:t>Removes 150% of FPL SEP and requires additional documentation and advanced verifications for some other SEPs</a:t>
            </a:r>
          </a:p>
          <a:p>
            <a:pPr lvl="1">
              <a:lnSpc>
                <a:spcPct val="110000"/>
              </a:lnSpc>
            </a:pPr>
            <a:r>
              <a:rPr lang="en-US"/>
              <a:t>Changes rules on past-due premium payments, failure to reconcile APTC, and de </a:t>
            </a:r>
            <a:r>
              <a:rPr lang="en-US" err="1"/>
              <a:t>minimus</a:t>
            </a:r>
            <a:r>
              <a:rPr lang="en-US"/>
              <a:t> thresholds</a:t>
            </a:r>
          </a:p>
          <a:p>
            <a:pPr lvl="1">
              <a:lnSpc>
                <a:spcPct val="110000"/>
              </a:lnSpc>
            </a:pPr>
            <a:r>
              <a:rPr lang="en-US"/>
              <a:t>Implements $5 premiums for auto-enrolled consumers paying $0 with APTC for their monthly premium until applications are updated</a:t>
            </a:r>
          </a:p>
          <a:p>
            <a:pPr lvl="1">
              <a:lnSpc>
                <a:spcPct val="110000"/>
              </a:lnSpc>
            </a:pPr>
            <a:r>
              <a:rPr lang="en-US"/>
              <a:t>Changes allowable EHB services and immigrant/non-USC access to coverage</a:t>
            </a:r>
          </a:p>
        </p:txBody>
      </p:sp>
    </p:spTree>
    <p:extLst>
      <p:ext uri="{BB962C8B-B14F-4D97-AF65-F5344CB8AC3E}">
        <p14:creationId xmlns:p14="http://schemas.microsoft.com/office/powerpoint/2010/main" val="30018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0454-2427-EE33-D04C-48966B0C9846}"/>
              </a:ext>
            </a:extLst>
          </p:cNvPr>
          <p:cNvSpPr>
            <a:spLocks noGrp="1"/>
          </p:cNvSpPr>
          <p:nvPr>
            <p:ph type="title"/>
          </p:nvPr>
        </p:nvSpPr>
        <p:spPr/>
        <p:txBody>
          <a:bodyPr/>
          <a:lstStyle/>
          <a:p>
            <a:pPr algn="ctr"/>
            <a:r>
              <a:rPr lang="en-US"/>
              <a:t>HR1 (Reconciliation/BBB)</a:t>
            </a:r>
          </a:p>
        </p:txBody>
      </p:sp>
      <p:sp>
        <p:nvSpPr>
          <p:cNvPr id="3" name="Content Placeholder 2">
            <a:extLst>
              <a:ext uri="{FF2B5EF4-FFF2-40B4-BE49-F238E27FC236}">
                <a16:creationId xmlns:a16="http://schemas.microsoft.com/office/drawing/2014/main" id="{72C30E41-07D7-42B0-D1DA-745AC3036EBD}"/>
              </a:ext>
            </a:extLst>
          </p:cNvPr>
          <p:cNvSpPr>
            <a:spLocks noGrp="1"/>
          </p:cNvSpPr>
          <p:nvPr>
            <p:ph idx="1"/>
          </p:nvPr>
        </p:nvSpPr>
        <p:spPr/>
        <p:txBody>
          <a:bodyPr>
            <a:normAutofit fontScale="92500" lnSpcReduction="10000"/>
          </a:bodyPr>
          <a:lstStyle/>
          <a:p>
            <a:pPr marL="0" indent="0">
              <a:buNone/>
            </a:pPr>
            <a:r>
              <a:rPr lang="en-US"/>
              <a:t>Codifies many of the Marketplace Integrity Rule provisions into law </a:t>
            </a:r>
          </a:p>
          <a:p>
            <a:pPr marL="0" indent="0">
              <a:buNone/>
            </a:pPr>
            <a:r>
              <a:rPr lang="en-US"/>
              <a:t>Medicaid: </a:t>
            </a:r>
          </a:p>
          <a:p>
            <a:pPr lvl="1"/>
            <a:r>
              <a:rPr lang="en-US"/>
              <a:t>Work requirements</a:t>
            </a:r>
          </a:p>
          <a:p>
            <a:pPr lvl="1"/>
            <a:r>
              <a:rPr lang="en-US"/>
              <a:t>Delays implementation of CMS rule process simplifications and improvements until 2035</a:t>
            </a:r>
          </a:p>
          <a:p>
            <a:pPr lvl="1"/>
            <a:r>
              <a:rPr lang="en-US"/>
              <a:t>More frequent redeterminations</a:t>
            </a:r>
          </a:p>
          <a:p>
            <a:pPr lvl="1"/>
            <a:r>
              <a:rPr lang="en-US"/>
              <a:t>Cost sharing requirements</a:t>
            </a:r>
          </a:p>
          <a:p>
            <a:pPr marL="0" indent="0">
              <a:buNone/>
            </a:pPr>
            <a:r>
              <a:rPr lang="en-US"/>
              <a:t>Marketplace:</a:t>
            </a:r>
          </a:p>
          <a:p>
            <a:pPr lvl="1"/>
            <a:r>
              <a:rPr lang="en-US"/>
              <a:t>Removes repayment caps for APTC</a:t>
            </a:r>
          </a:p>
          <a:p>
            <a:pPr lvl="1"/>
            <a:r>
              <a:rPr lang="en-US"/>
              <a:t>Ends silver-loading</a:t>
            </a:r>
          </a:p>
          <a:p>
            <a:pPr lvl="1"/>
            <a:r>
              <a:rPr lang="en-US"/>
              <a:t>Requires pre-enrollment verification</a:t>
            </a:r>
          </a:p>
          <a:p>
            <a:pPr lvl="1"/>
            <a:r>
              <a:rPr lang="en-US" b="1"/>
              <a:t>Does not extend enhanced APTC</a:t>
            </a:r>
          </a:p>
          <a:p>
            <a:pPr marL="0">
              <a:buNone/>
            </a:pPr>
            <a:endParaRPr lang="en-US"/>
          </a:p>
          <a:p>
            <a:pPr lvl="1"/>
            <a:endParaRPr lang="en-US"/>
          </a:p>
        </p:txBody>
      </p:sp>
    </p:spTree>
    <p:extLst>
      <p:ext uri="{BB962C8B-B14F-4D97-AF65-F5344CB8AC3E}">
        <p14:creationId xmlns:p14="http://schemas.microsoft.com/office/powerpoint/2010/main" val="29016427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y 2020 Version 1">
  <a:themeElements>
    <a:clrScheme name="MPCA May 2020">
      <a:dk1>
        <a:srgbClr val="1E1E1E"/>
      </a:dk1>
      <a:lt1>
        <a:sysClr val="window" lastClr="FFFFFF"/>
      </a:lt1>
      <a:dk2>
        <a:srgbClr val="0D3759"/>
      </a:dk2>
      <a:lt2>
        <a:srgbClr val="F5F6F4"/>
      </a:lt2>
      <a:accent1>
        <a:srgbClr val="ED1F24"/>
      </a:accent1>
      <a:accent2>
        <a:srgbClr val="CEEFF8"/>
      </a:accent2>
      <a:accent3>
        <a:srgbClr val="0F687F"/>
      </a:accent3>
      <a:accent4>
        <a:srgbClr val="26A3AB"/>
      </a:accent4>
      <a:accent5>
        <a:srgbClr val="F29523"/>
      </a:accent5>
      <a:accent6>
        <a:srgbClr val="60A83C"/>
      </a:accent6>
      <a:hlink>
        <a:srgbClr val="0C722D"/>
      </a:hlink>
      <a:folHlink>
        <a:srgbClr val="26A3AB"/>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y 2020 Version 1" id="{9D392BF9-CB93-4687-A398-5BB913769DF3}" vid="{F56F3293-3356-40D6-BD8B-CF2ADA6C332A}"/>
    </a:ext>
  </a:extLst>
</a:theme>
</file>

<file path=ppt/theme/theme3.xml><?xml version="1.0" encoding="utf-8"?>
<a:theme xmlns:a="http://schemas.openxmlformats.org/drawingml/2006/main" name="Cognosante">
  <a:themeElements>
    <a:clrScheme name="EAP PPT Template">
      <a:dk1>
        <a:srgbClr val="2E2E2E"/>
      </a:dk1>
      <a:lt1>
        <a:sysClr val="window" lastClr="FFFFFF"/>
      </a:lt1>
      <a:dk2>
        <a:srgbClr val="5D5E61"/>
      </a:dk2>
      <a:lt2>
        <a:srgbClr val="024B83"/>
      </a:lt2>
      <a:accent1>
        <a:srgbClr val="F89000"/>
      </a:accent1>
      <a:accent2>
        <a:srgbClr val="E5E5E6"/>
      </a:accent2>
      <a:accent3>
        <a:srgbClr val="6399AE"/>
      </a:accent3>
      <a:accent4>
        <a:srgbClr val="9A2C00"/>
      </a:accent4>
      <a:accent5>
        <a:srgbClr val="18A39E"/>
      </a:accent5>
      <a:accent6>
        <a:srgbClr val="E8DD26"/>
      </a:accent6>
      <a:hlink>
        <a:srgbClr val="024B83"/>
      </a:hlink>
      <a:folHlink>
        <a:srgbClr val="209C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err="1" smtClean="0">
            <a:solidFill>
              <a:srgbClr val="5B5C5D"/>
            </a:solidFill>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MPCA May 2020">
    <a:dk1>
      <a:srgbClr val="1E1E1E"/>
    </a:dk1>
    <a:lt1>
      <a:sysClr val="window" lastClr="FFFFFF"/>
    </a:lt1>
    <a:dk2>
      <a:srgbClr val="0D3759"/>
    </a:dk2>
    <a:lt2>
      <a:srgbClr val="F5F6F4"/>
    </a:lt2>
    <a:accent1>
      <a:srgbClr val="ED1F24"/>
    </a:accent1>
    <a:accent2>
      <a:srgbClr val="CEEFF8"/>
    </a:accent2>
    <a:accent3>
      <a:srgbClr val="0F687F"/>
    </a:accent3>
    <a:accent4>
      <a:srgbClr val="26A3AB"/>
    </a:accent4>
    <a:accent5>
      <a:srgbClr val="F29523"/>
    </a:accent5>
    <a:accent6>
      <a:srgbClr val="60A83C"/>
    </a:accent6>
    <a:hlink>
      <a:srgbClr val="0C722D"/>
    </a:hlink>
    <a:folHlink>
      <a:srgbClr val="26A3AB"/>
    </a:folHlink>
  </a:clrScheme>
</a:themeOverride>
</file>

<file path=ppt/theme/themeOverride2.xml><?xml version="1.0" encoding="utf-8"?>
<a:themeOverride xmlns:a="http://schemas.openxmlformats.org/drawingml/2006/main">
  <a:clrScheme name="MPCA May 2020">
    <a:dk1>
      <a:srgbClr val="1E1E1E"/>
    </a:dk1>
    <a:lt1>
      <a:sysClr val="window" lastClr="FFFFFF"/>
    </a:lt1>
    <a:dk2>
      <a:srgbClr val="0D3759"/>
    </a:dk2>
    <a:lt2>
      <a:srgbClr val="F5F6F4"/>
    </a:lt2>
    <a:accent1>
      <a:srgbClr val="ED1F24"/>
    </a:accent1>
    <a:accent2>
      <a:srgbClr val="CEEFF8"/>
    </a:accent2>
    <a:accent3>
      <a:srgbClr val="0F687F"/>
    </a:accent3>
    <a:accent4>
      <a:srgbClr val="26A3AB"/>
    </a:accent4>
    <a:accent5>
      <a:srgbClr val="F29523"/>
    </a:accent5>
    <a:accent6>
      <a:srgbClr val="60A83C"/>
    </a:accent6>
    <a:hlink>
      <a:srgbClr val="0C722D"/>
    </a:hlink>
    <a:folHlink>
      <a:srgbClr val="26A3AB"/>
    </a:folHlink>
  </a:clrScheme>
</a:themeOverride>
</file>

<file path=ppt/theme/themeOverride3.xml><?xml version="1.0" encoding="utf-8"?>
<a:themeOverride xmlns:a="http://schemas.openxmlformats.org/drawingml/2006/main">
  <a:clrScheme name="MPCA May 2020">
    <a:dk1>
      <a:srgbClr val="1E1E1E"/>
    </a:dk1>
    <a:lt1>
      <a:sysClr val="window" lastClr="FFFFFF"/>
    </a:lt1>
    <a:dk2>
      <a:srgbClr val="0D3759"/>
    </a:dk2>
    <a:lt2>
      <a:srgbClr val="F5F6F4"/>
    </a:lt2>
    <a:accent1>
      <a:srgbClr val="ED1F24"/>
    </a:accent1>
    <a:accent2>
      <a:srgbClr val="CEEFF8"/>
    </a:accent2>
    <a:accent3>
      <a:srgbClr val="0F687F"/>
    </a:accent3>
    <a:accent4>
      <a:srgbClr val="26A3AB"/>
    </a:accent4>
    <a:accent5>
      <a:srgbClr val="F29523"/>
    </a:accent5>
    <a:accent6>
      <a:srgbClr val="60A83C"/>
    </a:accent6>
    <a:hlink>
      <a:srgbClr val="0C722D"/>
    </a:hlink>
    <a:folHlink>
      <a:srgbClr val="26A3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ddb508f-878e-48a6-9c71-f1bc12cd5ff2">
      <Terms xmlns="http://schemas.microsoft.com/office/infopath/2007/PartnerControls"/>
    </lcf76f155ced4ddcb4097134ff3c332f>
    <TaxCatchAll xmlns="f0db8d3f-35b3-40e6-a3f1-f67522c243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39BC06676B6C4D80D073BF1427EED6" ma:contentTypeVersion="15" ma:contentTypeDescription="Create a new document." ma:contentTypeScope="" ma:versionID="5ca741ba915ed6e5fd2a652899404c96">
  <xsd:schema xmlns:xsd="http://www.w3.org/2001/XMLSchema" xmlns:xs="http://www.w3.org/2001/XMLSchema" xmlns:p="http://schemas.microsoft.com/office/2006/metadata/properties" xmlns:ns2="eddb508f-878e-48a6-9c71-f1bc12cd5ff2" xmlns:ns3="f0db8d3f-35b3-40e6-a3f1-f67522c243ff" targetNamespace="http://schemas.microsoft.com/office/2006/metadata/properties" ma:root="true" ma:fieldsID="49c8494ab20549358d2d5d37b279ae89" ns2:_="" ns3:_="">
    <xsd:import namespace="eddb508f-878e-48a6-9c71-f1bc12cd5ff2"/>
    <xsd:import namespace="f0db8d3f-35b3-40e6-a3f1-f67522c243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508f-878e-48a6-9c71-f1bc12cd5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b8d3f-35b3-40e6-a3f1-f67522c243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5d8750-f774-4fe6-83b9-9f457669b2a6}" ma:internalName="TaxCatchAll" ma:showField="CatchAllData" ma:web="f0db8d3f-35b3-40e6-a3f1-f67522c2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190B1-B54B-4C17-81BD-7CC5A5FAF2B4}">
  <ds:schemaRefs>
    <ds:schemaRef ds:uri="http://purl.org/dc/dcmitype/"/>
    <ds:schemaRef ds:uri="http://schemas.microsoft.com/office/2006/documentManagement/types"/>
    <ds:schemaRef ds:uri="http://purl.org/dc/elements/1.1/"/>
    <ds:schemaRef ds:uri="eddb508f-878e-48a6-9c71-f1bc12cd5ff2"/>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f0db8d3f-35b3-40e6-a3f1-f67522c243ff"/>
    <ds:schemaRef ds:uri="http://purl.org/dc/terms/"/>
  </ds:schemaRefs>
</ds:datastoreItem>
</file>

<file path=customXml/itemProps2.xml><?xml version="1.0" encoding="utf-8"?>
<ds:datastoreItem xmlns:ds="http://schemas.openxmlformats.org/officeDocument/2006/customXml" ds:itemID="{9C1B6638-BE21-4A3D-BADD-791FD4C86E8B}">
  <ds:schemaRefs>
    <ds:schemaRef ds:uri="http://schemas.microsoft.com/sharepoint/v3/contenttype/forms"/>
  </ds:schemaRefs>
</ds:datastoreItem>
</file>

<file path=customXml/itemProps3.xml><?xml version="1.0" encoding="utf-8"?>
<ds:datastoreItem xmlns:ds="http://schemas.openxmlformats.org/officeDocument/2006/customXml" ds:itemID="{E053B226-FA37-489E-83C2-8E14622FA79C}">
  <ds:schemaRefs>
    <ds:schemaRef ds:uri="eddb508f-878e-48a6-9c71-f1bc12cd5ff2"/>
    <ds:schemaRef ds:uri="f0db8d3f-35b3-40e6-a3f1-f67522c243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1682</Words>
  <Application>Microsoft Office PowerPoint</Application>
  <PresentationFormat>Widescreen</PresentationFormat>
  <Paragraphs>202</Paragraphs>
  <Slides>28</Slides>
  <Notes>16</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Aptos</vt:lpstr>
      <vt:lpstr>Arial</vt:lpstr>
      <vt:lpstr>Calibri</vt:lpstr>
      <vt:lpstr>Calibri Light</vt:lpstr>
      <vt:lpstr>Courier New</vt:lpstr>
      <vt:lpstr>Franklin Gothic Book</vt:lpstr>
      <vt:lpstr>Nunito Medium</vt:lpstr>
      <vt:lpstr>Open Sans</vt:lpstr>
      <vt:lpstr>Open Sans</vt:lpstr>
      <vt:lpstr>Wingdings</vt:lpstr>
      <vt:lpstr>1_Office Theme</vt:lpstr>
      <vt:lpstr>May 2020 Version 1</vt:lpstr>
      <vt:lpstr>Cognosante</vt:lpstr>
      <vt:lpstr>PowerPoint Presentation</vt:lpstr>
      <vt:lpstr>Agenda</vt:lpstr>
      <vt:lpstr>Who Are We? </vt:lpstr>
      <vt:lpstr>Where are Navigators Located?</vt:lpstr>
      <vt:lpstr>Outreach and Enrollment Changes</vt:lpstr>
      <vt:lpstr>Montana DPHHS 1115 Waiver</vt:lpstr>
      <vt:lpstr>1115 Highlights</vt:lpstr>
      <vt:lpstr>Marketplace Integrity Rule</vt:lpstr>
      <vt:lpstr>HR1 (Reconciliation/BBB)</vt:lpstr>
      <vt:lpstr>Beyond the Basics Training</vt:lpstr>
      <vt:lpstr>Outreach and Enrollment Changes</vt:lpstr>
      <vt:lpstr>Cover Montana Navigator Program</vt:lpstr>
      <vt:lpstr>Program Changes</vt:lpstr>
      <vt:lpstr>What Cover MT can continue to do: </vt:lpstr>
      <vt:lpstr>Questions? Comments?</vt:lpstr>
      <vt:lpstr>Thank you </vt:lpstr>
      <vt:lpstr>Building Outreach &amp; Enrollment Capacity</vt:lpstr>
      <vt:lpstr>Medicaid Assistance Without CDO Status</vt:lpstr>
      <vt:lpstr>CDO/CAC Status</vt:lpstr>
      <vt:lpstr>Becoming a CDO</vt:lpstr>
      <vt:lpstr>Identifying Potential CAC Staff</vt:lpstr>
      <vt:lpstr>CAC Training &amp; Licensing</vt:lpstr>
      <vt:lpstr>Can you help your community enroll? </vt:lpstr>
      <vt:lpstr>Assister Training Reminders</vt:lpstr>
      <vt:lpstr>CMS Assister Microlearning Modules</vt:lpstr>
      <vt:lpstr>Updated Cover Montana guides</vt:lpstr>
      <vt:lpstr>Upcoming Trainings and Webinars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Tierney Strandberg</dc:creator>
  <cp:lastModifiedBy>Olivia Riutta</cp:lastModifiedBy>
  <cp:revision>2</cp:revision>
  <dcterms:created xsi:type="dcterms:W3CDTF">2024-05-16T16:08:13Z</dcterms:created>
  <dcterms:modified xsi:type="dcterms:W3CDTF">2025-07-24T23:18:09Z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0x0101006739BC06676B6C4D80D073BF1427EED6</vt:lpwstr>
  </property>
  <property fmtid="{D5CDD505-2E9C-101B-9397-08002B2CF9AE}" pid="3" name="MediaServiceImageTags">
    <vt:lpwstr/>
  </property>
</Properties>
</file>