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30"/>
  </p:notesMasterIdLst>
  <p:handoutMasterIdLst>
    <p:handoutMasterId r:id="rId31"/>
  </p:handoutMasterIdLst>
  <p:sldIdLst>
    <p:sldId id="283" r:id="rId6"/>
    <p:sldId id="279" r:id="rId7"/>
    <p:sldId id="262" r:id="rId8"/>
    <p:sldId id="274" r:id="rId9"/>
    <p:sldId id="327" r:id="rId10"/>
    <p:sldId id="298" r:id="rId11"/>
    <p:sldId id="293" r:id="rId12"/>
    <p:sldId id="302" r:id="rId13"/>
    <p:sldId id="261" r:id="rId14"/>
    <p:sldId id="313" r:id="rId15"/>
    <p:sldId id="320" r:id="rId16"/>
    <p:sldId id="328" r:id="rId17"/>
    <p:sldId id="287" r:id="rId18"/>
    <p:sldId id="310" r:id="rId19"/>
    <p:sldId id="303" r:id="rId20"/>
    <p:sldId id="312" r:id="rId21"/>
    <p:sldId id="300" r:id="rId22"/>
    <p:sldId id="290" r:id="rId23"/>
    <p:sldId id="329" r:id="rId24"/>
    <p:sldId id="318" r:id="rId25"/>
    <p:sldId id="314" r:id="rId26"/>
    <p:sldId id="315" r:id="rId27"/>
    <p:sldId id="281"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0BFAC2-AA28-B3F0-6831-D8BDE5041325}" name="Cassie Lindholm NACHC" initials="CN" userId="S::clindholm@nachc.com::edd7edc3-1792-43cb-b68c-a93952791f35" providerId="AD"/>
  <p188:author id="{B82AD3C3-A2A8-3EC1-4A08-1D169255F87D}" name="Guest User" initials="GU" userId="S::urn:spo:tenantanon#bade34f3-9f91-403f-bd6d-a2917b2847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nia Gil" initials="SG" lastIdx="1" clrIdx="0">
    <p:extLst>
      <p:ext uri="{19B8F6BF-5375-455C-9EA6-DF929625EA0E}">
        <p15:presenceInfo xmlns:p15="http://schemas.microsoft.com/office/powerpoint/2012/main" userId="S::sgil@nachc.com::2ab1af10-cad8-4573-b842-ac9658e0d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40A"/>
    <a:srgbClr val="004274"/>
    <a:srgbClr val="61ABC1"/>
    <a:srgbClr val="E9F5FC"/>
    <a:srgbClr val="CAE5FB"/>
    <a:srgbClr val="E1FAF7"/>
    <a:srgbClr val="67BCD7"/>
    <a:srgbClr val="004F8B"/>
    <a:srgbClr val="F59302"/>
    <a:srgbClr val="F77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6" autoAdjust="0"/>
    <p:restoredTop sz="94660"/>
  </p:normalViewPr>
  <p:slideViewPr>
    <p:cSldViewPr snapToGrid="0">
      <p:cViewPr varScale="1">
        <p:scale>
          <a:sx n="105" d="100"/>
          <a:sy n="105" d="100"/>
        </p:scale>
        <p:origin x="1380" y="9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D5F5-A149-4C49-9A25-A934D1E431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26200C-A800-474E-BFFD-C93DF242AA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06F1F1-20B7-9A4E-BACD-82D801CC7E36}" type="datetimeFigureOut">
              <a:rPr lang="en-US" smtClean="0"/>
              <a:t>8/1/2025</a:t>
            </a:fld>
            <a:endParaRPr lang="en-US"/>
          </a:p>
        </p:txBody>
      </p:sp>
      <p:sp>
        <p:nvSpPr>
          <p:cNvPr id="4" name="Footer Placeholder 3">
            <a:extLst>
              <a:ext uri="{FF2B5EF4-FFF2-40B4-BE49-F238E27FC236}">
                <a16:creationId xmlns:a16="http://schemas.microsoft.com/office/drawing/2014/main" id="{D8B51ACA-9CF5-884D-8176-56C38FFC6A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8505A9-0775-074B-9000-688EE9795F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74D3F0-3DB7-D24F-8EA5-A89A09B9D294}" type="slidenum">
              <a:rPr lang="en-US" smtClean="0"/>
              <a:t>‹#›</a:t>
            </a:fld>
            <a:endParaRPr lang="en-US"/>
          </a:p>
        </p:txBody>
      </p:sp>
    </p:spTree>
    <p:extLst>
      <p:ext uri="{BB962C8B-B14F-4D97-AF65-F5344CB8AC3E}">
        <p14:creationId xmlns:p14="http://schemas.microsoft.com/office/powerpoint/2010/main" val="6755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3</a:t>
            </a:fld>
            <a:endParaRPr lang="en-US"/>
          </a:p>
        </p:txBody>
      </p:sp>
    </p:spTree>
    <p:extLst>
      <p:ext uri="{BB962C8B-B14F-4D97-AF65-F5344CB8AC3E}">
        <p14:creationId xmlns:p14="http://schemas.microsoft.com/office/powerpoint/2010/main" val="1843668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CCM is a set of services reimbursed by CMS for patients with two or more chronic conditions expected to last at least 12 months or until death and pose a significant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Purpose: To improve care coordination, keep patients engaged between visits, normalize documenting patient outcomes, and reduce hospitalizations.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FQHCs, CCM supports patient outcomes, addresses patient needs, and generates sustainable revenue streams via G0511 billing.</a:t>
            </a:r>
          </a:p>
          <a:p>
            <a:endParaRPr lang="en-US"/>
          </a:p>
          <a:p>
            <a:r>
              <a:rPr lang="en-US" b="1"/>
              <a:t>Add your states MAC resources Montana FQHC Provider Manual 02_2025 ….</a:t>
            </a:r>
          </a:p>
          <a:p>
            <a:endParaRPr lang="en-US" b="1"/>
          </a:p>
          <a:p>
            <a:r>
              <a:rPr lang="en-US" b="1"/>
              <a:t>https://medicaidprovider.mt.gov/docs/manuals/RHCFQHC/FederallyQualifiedHealthCenterandRuralHealthClinicProviderManualEffective02042025.pdf</a:t>
            </a:r>
          </a:p>
        </p:txBody>
      </p:sp>
      <p:sp>
        <p:nvSpPr>
          <p:cNvPr id="4" name="Slide Number Placeholder 3"/>
          <p:cNvSpPr>
            <a:spLocks noGrp="1"/>
          </p:cNvSpPr>
          <p:nvPr>
            <p:ph type="sldNum" sz="quarter" idx="5"/>
          </p:nvPr>
        </p:nvSpPr>
        <p:spPr/>
        <p:txBody>
          <a:bodyPr/>
          <a:lstStyle/>
          <a:p>
            <a:fld id="{F5C46209-2136-F44B-918E-10CBFA1D56FB}" type="slidenum">
              <a:rPr lang="en-US" smtClean="0"/>
              <a:t>4</a:t>
            </a:fld>
            <a:endParaRPr lang="en-US"/>
          </a:p>
        </p:txBody>
      </p:sp>
    </p:spTree>
    <p:extLst>
      <p:ext uri="{BB962C8B-B14F-4D97-AF65-F5344CB8AC3E}">
        <p14:creationId xmlns:p14="http://schemas.microsoft.com/office/powerpoint/2010/main" val="25178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E45FB-A1F9-EAA0-DFDF-37C945ABB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625BA-AFB1-6EFC-FCAE-A12025863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CAE6F-D141-49B2-5745-A851D6AD86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CCM is a set of services reimbursed by CMS for patients with two or more chronic conditions expected to last at least 12 months or until death and pose a significant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Purpose: To improve care coordination, keep patients engaged between visits, normalize documenting patient outcomes, and reduce hospitalizations.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FQHCs, CCM supports patient outcomes, addresses patient needs, and generates sustainable revenue streams via G0511 billing.</a:t>
            </a:r>
          </a:p>
          <a:p>
            <a:endParaRPr lang="en-US"/>
          </a:p>
          <a:p>
            <a:r>
              <a:rPr lang="en-US" b="1"/>
              <a:t>Add your states MAC resources Montana FQHC Provider Manual 02_2025 ….</a:t>
            </a:r>
          </a:p>
          <a:p>
            <a:endParaRPr lang="en-US" b="1"/>
          </a:p>
          <a:p>
            <a:r>
              <a:rPr lang="en-US" b="1"/>
              <a:t>https://medicaidprovider.mt.gov/docs/manuals/RHCFQHC/FederallyQualifiedHealthCenterandRuralHealthClinicProviderManualEffective02042025.pdf</a:t>
            </a:r>
          </a:p>
        </p:txBody>
      </p:sp>
      <p:sp>
        <p:nvSpPr>
          <p:cNvPr id="4" name="Slide Number Placeholder 3">
            <a:extLst>
              <a:ext uri="{FF2B5EF4-FFF2-40B4-BE49-F238E27FC236}">
                <a16:creationId xmlns:a16="http://schemas.microsoft.com/office/drawing/2014/main" id="{6B4F838D-78ED-67E8-1CDA-07D252C5E4F7}"/>
              </a:ext>
            </a:extLst>
          </p:cNvPr>
          <p:cNvSpPr>
            <a:spLocks noGrp="1"/>
          </p:cNvSpPr>
          <p:nvPr>
            <p:ph type="sldNum" sz="quarter" idx="5"/>
          </p:nvPr>
        </p:nvSpPr>
        <p:spPr/>
        <p:txBody>
          <a:bodyPr/>
          <a:lstStyle/>
          <a:p>
            <a:fld id="{F5C46209-2136-F44B-918E-10CBFA1D56FB}" type="slidenum">
              <a:rPr lang="en-US" smtClean="0"/>
              <a:t>5</a:t>
            </a:fld>
            <a:endParaRPr lang="en-US"/>
          </a:p>
        </p:txBody>
      </p:sp>
    </p:spTree>
    <p:extLst>
      <p:ext uri="{BB962C8B-B14F-4D97-AF65-F5344CB8AC3E}">
        <p14:creationId xmlns:p14="http://schemas.microsoft.com/office/powerpoint/2010/main" val="118411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It Matters?</a:t>
            </a:r>
          </a:p>
          <a:p>
            <a:endParaRPr lang="en-US"/>
          </a:p>
          <a:p>
            <a:r>
              <a:rPr lang="en-US"/>
              <a:t>CCM Bridges the Gap</a:t>
            </a:r>
          </a:p>
          <a:p>
            <a:endParaRPr lang="en-US"/>
          </a:p>
          <a:p>
            <a:r>
              <a:rPr lang="en-US"/>
              <a:t>Mistakes to Avoid- Don’t assume CCM is “just a billing code”.  It’s an operational program requiring infrastructure.</a:t>
            </a:r>
          </a:p>
          <a:p>
            <a:endParaRPr lang="en-US"/>
          </a:p>
          <a:p>
            <a:r>
              <a:rPr lang="en-US"/>
              <a:t>Chronic Care Management or CCM Example </a:t>
            </a:r>
          </a:p>
          <a:p>
            <a:endParaRPr lang="en-US"/>
          </a:p>
          <a:p>
            <a:r>
              <a:rPr lang="en-US"/>
              <a:t>“An FQHC identified 200 Medicare patients eligible for CCM.  By enrolling just 50 patients in the first quarter, they guaranteed approximately $3,200 in additional revenue while reducing ER utilization by 12%”</a:t>
            </a:r>
          </a:p>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6</a:t>
            </a:fld>
            <a:endParaRPr lang="en-US"/>
          </a:p>
        </p:txBody>
      </p:sp>
    </p:spTree>
    <p:extLst>
      <p:ext uri="{BB962C8B-B14F-4D97-AF65-F5344CB8AC3E}">
        <p14:creationId xmlns:p14="http://schemas.microsoft.com/office/powerpoint/2010/main" val="384852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0BF4-A20E-EDB1-A3BB-6D30DFC60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66EDD-D512-C8E4-273E-DA74929BF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09C6C-57FE-5B43-C3B3-4F5B6C87B6BA}"/>
              </a:ext>
            </a:extLst>
          </p:cNvPr>
          <p:cNvSpPr>
            <a:spLocks noGrp="1"/>
          </p:cNvSpPr>
          <p:nvPr>
            <p:ph type="body" idx="1"/>
          </p:nvPr>
        </p:nvSpPr>
        <p:spPr/>
        <p:txBody>
          <a:bodyPr/>
          <a:lstStyle/>
          <a:p>
            <a:r>
              <a:rPr lang="en-US"/>
              <a:t>Launching CCM starts with identifying eligible patients and obtaining consent.  This can be verbal or written, but it </a:t>
            </a:r>
            <a:r>
              <a:rPr lang="en-US" b="1"/>
              <a:t>must be documented </a:t>
            </a:r>
            <a:r>
              <a:rPr lang="en-US"/>
              <a:t>in the medical record.</a:t>
            </a:r>
          </a:p>
          <a:p>
            <a:endParaRPr lang="en-US"/>
          </a:p>
          <a:p>
            <a:endParaRPr lang="en-US"/>
          </a:p>
        </p:txBody>
      </p:sp>
      <p:sp>
        <p:nvSpPr>
          <p:cNvPr id="4" name="Slide Number Placeholder 3">
            <a:extLst>
              <a:ext uri="{FF2B5EF4-FFF2-40B4-BE49-F238E27FC236}">
                <a16:creationId xmlns:a16="http://schemas.microsoft.com/office/drawing/2014/main" id="{42EB619D-0ECC-0B0E-ECEB-0E7E19C7B127}"/>
              </a:ext>
            </a:extLst>
          </p:cNvPr>
          <p:cNvSpPr>
            <a:spLocks noGrp="1"/>
          </p:cNvSpPr>
          <p:nvPr>
            <p:ph type="sldNum" sz="quarter" idx="5"/>
          </p:nvPr>
        </p:nvSpPr>
        <p:spPr/>
        <p:txBody>
          <a:bodyPr/>
          <a:lstStyle/>
          <a:p>
            <a:fld id="{F5C46209-2136-F44B-918E-10CBFA1D56FB}" type="slidenum">
              <a:rPr lang="en-US" smtClean="0"/>
              <a:t>13</a:t>
            </a:fld>
            <a:endParaRPr lang="en-US"/>
          </a:p>
        </p:txBody>
      </p:sp>
    </p:spTree>
    <p:extLst>
      <p:ext uri="{BB962C8B-B14F-4D97-AF65-F5344CB8AC3E}">
        <p14:creationId xmlns:p14="http://schemas.microsoft.com/office/powerpoint/2010/main" val="142148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Compliance in at the beginning!!!</a:t>
            </a:r>
          </a:p>
          <a:p>
            <a:r>
              <a:rPr lang="en-US"/>
              <a:t>CCM Workflow Templates from NACHC/ Elevate</a:t>
            </a:r>
          </a:p>
          <a:p>
            <a:r>
              <a:rPr lang="en-US"/>
              <a:t>Example Care Plan Templates from your EHR vendor</a:t>
            </a:r>
          </a:p>
          <a:p>
            <a:endParaRPr lang="en-US"/>
          </a:p>
          <a:p>
            <a:r>
              <a:rPr lang="en-US"/>
              <a:t>Don’t overcomplicate this. Start with a pilot (10-20 patients) instead of tackling all Medicare patients, and don’t scale before confirming workflow efficiency. (Plug our RCLC PDSA?)</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Maybe include Documentation requirements if missing (consent, care plans, time tracking) I think Cassie will cover this</a:t>
            </a:r>
          </a:p>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17</a:t>
            </a:fld>
            <a:endParaRPr lang="en-US"/>
          </a:p>
        </p:txBody>
      </p:sp>
    </p:spTree>
    <p:extLst>
      <p:ext uri="{BB962C8B-B14F-4D97-AF65-F5344CB8AC3E}">
        <p14:creationId xmlns:p14="http://schemas.microsoft.com/office/powerpoint/2010/main" val="425754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50000"/>
              </a:lnSpc>
              <a:buFont typeface="Arial" panose="020B0604020202020204" pitchFamily="34" charset="0"/>
              <a:buNone/>
            </a:pPr>
            <a:r>
              <a:rPr lang="en-US" b="1"/>
              <a:t>Mistakes to Avoid</a:t>
            </a:r>
          </a:p>
          <a:p>
            <a:pPr marL="628650" lvl="1" indent="-171450">
              <a:lnSpc>
                <a:spcPct val="150000"/>
              </a:lnSpc>
              <a:buFont typeface="Arial" panose="020B0604020202020204" pitchFamily="34" charset="0"/>
              <a:buChar char="•"/>
            </a:pPr>
            <a:r>
              <a:rPr lang="en-US" b="1"/>
              <a:t>Don’t assume your HER automatically tracks time correctly.  Double-check</a:t>
            </a:r>
          </a:p>
          <a:p>
            <a:pPr marL="457200" lvl="1" indent="0">
              <a:lnSpc>
                <a:spcPct val="150000"/>
              </a:lnSpc>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fld id="{F5C46209-2136-F44B-918E-10CBFA1D56FB}" type="slidenum">
              <a:rPr lang="en-US" smtClean="0"/>
              <a:t>18</a:t>
            </a:fld>
            <a:endParaRPr lang="en-US"/>
          </a:p>
        </p:txBody>
      </p:sp>
    </p:spTree>
    <p:extLst>
      <p:ext uri="{BB962C8B-B14F-4D97-AF65-F5344CB8AC3E}">
        <p14:creationId xmlns:p14="http://schemas.microsoft.com/office/powerpoint/2010/main" val="25791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indent="0">
              <a:buFont typeface="Arial" panose="020B0604020202020204" pitchFamily="34" charset="0"/>
              <a:buNone/>
            </a:pPr>
            <a:endParaRP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5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5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13901A-6515-B040-8F97-D98FE9DFB5BB}"/>
              </a:ext>
            </a:extLst>
          </p:cNvPr>
          <p:cNvSpPr/>
          <p:nvPr userDrawn="1"/>
        </p:nvSpPr>
        <p:spPr>
          <a:xfrm>
            <a:off x="4104480" y="-28152"/>
            <a:ext cx="8093805" cy="6934199"/>
          </a:xfrm>
          <a:prstGeom prst="rect">
            <a:avLst/>
          </a:prstGeom>
          <a:gradFill>
            <a:gsLst>
              <a:gs pos="24000">
                <a:schemeClr val="bg2"/>
              </a:gs>
              <a:gs pos="85000">
                <a:srgbClr val="E7E7E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C0DD397-09A6-8E43-A16A-F1928D816619}"/>
              </a:ext>
            </a:extLst>
          </p:cNvPr>
          <p:cNvGrpSpPr/>
          <p:nvPr userDrawn="1"/>
        </p:nvGrpSpPr>
        <p:grpSpPr>
          <a:xfrm>
            <a:off x="5802678" y="-68530"/>
            <a:ext cx="6836409" cy="7014955"/>
            <a:chOff x="5802678" y="-68530"/>
            <a:chExt cx="6836409" cy="7014955"/>
          </a:xfrm>
        </p:grpSpPr>
        <p:grpSp>
          <p:nvGrpSpPr>
            <p:cNvPr id="5" name="Group 4">
              <a:extLst>
                <a:ext uri="{FF2B5EF4-FFF2-40B4-BE49-F238E27FC236}">
                  <a16:creationId xmlns:a16="http://schemas.microsoft.com/office/drawing/2014/main" id="{39D05B8A-D5D5-1446-A57B-F83462FD51E8}"/>
                </a:ext>
              </a:extLst>
            </p:cNvPr>
            <p:cNvGrpSpPr/>
            <p:nvPr userDrawn="1"/>
          </p:nvGrpSpPr>
          <p:grpSpPr>
            <a:xfrm>
              <a:off x="5802678" y="-68530"/>
              <a:ext cx="6836409" cy="7002730"/>
              <a:chOff x="5802678" y="-68530"/>
              <a:chExt cx="6836409" cy="7002730"/>
            </a:xfrm>
            <a:effectLst>
              <a:outerShdw blurRad="211359" dist="37660" dir="13500000" algn="br" rotWithShape="0">
                <a:schemeClr val="tx2">
                  <a:alpha val="41665"/>
                </a:schemeClr>
              </a:outerShdw>
            </a:effectLst>
          </p:grpSpPr>
          <p:sp>
            <p:nvSpPr>
              <p:cNvPr id="83" name="Hexagon 82">
                <a:extLst>
                  <a:ext uri="{FF2B5EF4-FFF2-40B4-BE49-F238E27FC236}">
                    <a16:creationId xmlns:a16="http://schemas.microsoft.com/office/drawing/2014/main" id="{2D6325AF-B18A-2544-8F01-293BC411470A}"/>
                  </a:ext>
                </a:extLst>
              </p:cNvPr>
              <p:cNvSpPr/>
              <p:nvPr userDrawn="1"/>
            </p:nvSpPr>
            <p:spPr>
              <a:xfrm>
                <a:off x="7936101" y="1124281"/>
                <a:ext cx="2541702" cy="2225385"/>
              </a:xfrm>
              <a:prstGeom prst="hexagon">
                <a:avLst/>
              </a:prstGeom>
              <a:solidFill>
                <a:schemeClr val="accent1">
                  <a:alpha val="8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1C7DE2C9-3769-9944-835B-A0220118F0DB}"/>
                  </a:ext>
                </a:extLst>
              </p:cNvPr>
              <p:cNvSpPr/>
              <p:nvPr userDrawn="1"/>
            </p:nvSpPr>
            <p:spPr>
              <a:xfrm>
                <a:off x="7944524" y="3494199"/>
                <a:ext cx="2565469" cy="2211881"/>
              </a:xfrm>
              <a:prstGeom prst="hexagon">
                <a:avLst>
                  <a:gd name="adj" fmla="val 25000"/>
                  <a:gd name="vf" fmla="val 115470"/>
                </a:avLst>
              </a:prstGeom>
              <a:solidFill>
                <a:schemeClr val="accent1">
                  <a:alpha val="89574"/>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a:extLst>
                  <a:ext uri="{FF2B5EF4-FFF2-40B4-BE49-F238E27FC236}">
                    <a16:creationId xmlns:a16="http://schemas.microsoft.com/office/drawing/2014/main" id="{6D699E99-2F1D-C748-8B32-84C2D44D7EAD}"/>
                  </a:ext>
                </a:extLst>
              </p:cNvPr>
              <p:cNvSpPr/>
              <p:nvPr userDrawn="1"/>
            </p:nvSpPr>
            <p:spPr>
              <a:xfrm>
                <a:off x="10085502" y="2291960"/>
                <a:ext cx="2541702" cy="2225385"/>
              </a:xfrm>
              <a:prstGeom prst="hexagon">
                <a:avLst/>
              </a:prstGeom>
              <a:solidFill>
                <a:schemeClr val="accent1">
                  <a:alpha val="64045"/>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a:extLst>
                  <a:ext uri="{FF2B5EF4-FFF2-40B4-BE49-F238E27FC236}">
                    <a16:creationId xmlns:a16="http://schemas.microsoft.com/office/drawing/2014/main" id="{AFF0BABA-B2C0-D641-8F39-0AA27F69E063}"/>
                  </a:ext>
                </a:extLst>
              </p:cNvPr>
              <p:cNvSpPr/>
              <p:nvPr userDrawn="1"/>
            </p:nvSpPr>
            <p:spPr>
              <a:xfrm>
                <a:off x="10073618" y="-68530"/>
                <a:ext cx="2565469" cy="2211881"/>
              </a:xfrm>
              <a:prstGeom prst="hexagon">
                <a:avLst>
                  <a:gd name="adj" fmla="val 25000"/>
                  <a:gd name="vf" fmla="val 115470"/>
                </a:avLst>
              </a:prstGeom>
              <a:solidFill>
                <a:schemeClr val="accent1"/>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Hexagon 95">
                <a:extLst>
                  <a:ext uri="{FF2B5EF4-FFF2-40B4-BE49-F238E27FC236}">
                    <a16:creationId xmlns:a16="http://schemas.microsoft.com/office/drawing/2014/main" id="{1F662E87-9BCD-3A49-8A78-2855E43E5FA9}"/>
                  </a:ext>
                </a:extLst>
              </p:cNvPr>
              <p:cNvSpPr/>
              <p:nvPr userDrawn="1"/>
            </p:nvSpPr>
            <p:spPr>
              <a:xfrm>
                <a:off x="5802678" y="2299119"/>
                <a:ext cx="2565469" cy="2211881"/>
              </a:xfrm>
              <a:prstGeom prst="hexagon">
                <a:avLst>
                  <a:gd name="adj" fmla="val 25000"/>
                  <a:gd name="vf" fmla="val 115470"/>
                </a:avLst>
              </a:prstGeom>
              <a:solidFill>
                <a:schemeClr val="accent1">
                  <a:alpha val="57821"/>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Hexagon 96">
                <a:extLst>
                  <a:ext uri="{FF2B5EF4-FFF2-40B4-BE49-F238E27FC236}">
                    <a16:creationId xmlns:a16="http://schemas.microsoft.com/office/drawing/2014/main" id="{4791BC17-7FE0-B440-AF46-7D3C8E7BF7C4}"/>
                  </a:ext>
                </a:extLst>
              </p:cNvPr>
              <p:cNvSpPr/>
              <p:nvPr userDrawn="1"/>
            </p:nvSpPr>
            <p:spPr>
              <a:xfrm>
                <a:off x="5834417" y="464868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BE5AC73B-0D4E-8342-8545-FC74D94C6E73}"/>
                  </a:ext>
                </a:extLst>
              </p:cNvPr>
              <p:cNvSpPr/>
              <p:nvPr userDrawn="1"/>
            </p:nvSpPr>
            <p:spPr>
              <a:xfrm>
                <a:off x="10069146" y="466595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65708382-24B9-ED4F-A55E-566F475A6E32}"/>
                  </a:ext>
                </a:extLst>
              </p:cNvPr>
              <p:cNvSpPr/>
              <p:nvPr userDrawn="1"/>
            </p:nvSpPr>
            <p:spPr>
              <a:xfrm>
                <a:off x="7944524" y="5828260"/>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1000"/>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 name="Group 2">
              <a:extLst>
                <a:ext uri="{FF2B5EF4-FFF2-40B4-BE49-F238E27FC236}">
                  <a16:creationId xmlns:a16="http://schemas.microsoft.com/office/drawing/2014/main" id="{8387D78A-EF9A-FF48-B5E7-B1C6E66324F8}"/>
                </a:ext>
              </a:extLst>
            </p:cNvPr>
            <p:cNvGrpSpPr/>
            <p:nvPr userDrawn="1"/>
          </p:nvGrpSpPr>
          <p:grpSpPr>
            <a:xfrm>
              <a:off x="6291698" y="209293"/>
              <a:ext cx="5984034" cy="6737132"/>
              <a:chOff x="6291698" y="209293"/>
              <a:chExt cx="5984034" cy="6737132"/>
            </a:xfrm>
          </p:grpSpPr>
          <p:pic>
            <p:nvPicPr>
              <p:cNvPr id="24" name="Picture 23">
                <a:extLst>
                  <a:ext uri="{FF2B5EF4-FFF2-40B4-BE49-F238E27FC236}">
                    <a16:creationId xmlns:a16="http://schemas.microsoft.com/office/drawing/2014/main" id="{D1DE6FFE-B23C-A045-B99C-C855A97F93B4}"/>
                  </a:ext>
                </a:extLst>
              </p:cNvPr>
              <p:cNvPicPr>
                <a:picLocks/>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8384176" y="3847611"/>
                <a:ext cx="1594169" cy="1594169"/>
              </a:xfrm>
              <a:prstGeom prst="rect">
                <a:avLst/>
              </a:prstGeom>
            </p:spPr>
          </p:pic>
          <p:pic>
            <p:nvPicPr>
              <p:cNvPr id="25" name="Picture 24">
                <a:extLst>
                  <a:ext uri="{FF2B5EF4-FFF2-40B4-BE49-F238E27FC236}">
                    <a16:creationId xmlns:a16="http://schemas.microsoft.com/office/drawing/2014/main" id="{AF353BAD-97CC-5C48-9AD1-0CE53A17BFE2}"/>
                  </a:ext>
                </a:extLst>
              </p:cNvPr>
              <p:cNvPicPr>
                <a:picLocks noChangeAspect="1"/>
              </p:cNvPicPr>
              <p:nvPr userDrawn="1"/>
            </p:nvPicPr>
            <p:blipFill>
              <a:blip r:embed="rId3"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573050" y="2576535"/>
                <a:ext cx="1656234" cy="1656234"/>
              </a:xfrm>
              <a:prstGeom prst="rect">
                <a:avLst/>
              </a:prstGeom>
            </p:spPr>
          </p:pic>
          <p:pic>
            <p:nvPicPr>
              <p:cNvPr id="27" name="Picture 26">
                <a:extLst>
                  <a:ext uri="{FF2B5EF4-FFF2-40B4-BE49-F238E27FC236}">
                    <a16:creationId xmlns:a16="http://schemas.microsoft.com/office/drawing/2014/main" id="{50563D84-4680-794B-808F-8B5C7A7F4510}"/>
                  </a:ext>
                </a:extLst>
              </p:cNvPr>
              <p:cNvPicPr>
                <a:picLocks noChangeAspect="1"/>
              </p:cNvPicPr>
              <p:nvPr userDrawn="1"/>
            </p:nvPicPr>
            <p:blipFill>
              <a:blip r:embed="rId4" cstate="screen">
                <a:duotone>
                  <a:prstClr val="black"/>
                  <a:schemeClr val="accent1">
                    <a:tint val="45000"/>
                    <a:satMod val="400000"/>
                  </a:schemeClr>
                </a:duotone>
                <a:alphaModFix amt="46000"/>
                <a:extLst>
                  <a:ext uri="{28A0092B-C50C-407E-A947-70E740481C1C}">
                    <a14:useLocalDpi xmlns:a14="http://schemas.microsoft.com/office/drawing/2010/main"/>
                  </a:ext>
                </a:extLst>
              </a:blip>
              <a:srcRect/>
              <a:stretch/>
            </p:blipFill>
            <p:spPr>
              <a:xfrm>
                <a:off x="10619498" y="209293"/>
                <a:ext cx="1656234" cy="1656234"/>
              </a:xfrm>
              <a:prstGeom prst="rect">
                <a:avLst/>
              </a:prstGeom>
            </p:spPr>
          </p:pic>
          <p:pic>
            <p:nvPicPr>
              <p:cNvPr id="28" name="Picture 27">
                <a:extLst>
                  <a:ext uri="{FF2B5EF4-FFF2-40B4-BE49-F238E27FC236}">
                    <a16:creationId xmlns:a16="http://schemas.microsoft.com/office/drawing/2014/main" id="{1C3D6703-7124-804B-B498-6AFDC1CD11CB}"/>
                  </a:ext>
                </a:extLst>
              </p:cNvPr>
              <p:cNvPicPr>
                <a:picLocks noChangeAspect="1"/>
              </p:cNvPicPr>
              <p:nvPr userDrawn="1"/>
            </p:nvPicPr>
            <p:blipFill>
              <a:blip r:embed="rId5"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8358421" y="1420060"/>
                <a:ext cx="1656234" cy="1656234"/>
              </a:xfrm>
              <a:prstGeom prst="rect">
                <a:avLst/>
              </a:prstGeom>
            </p:spPr>
          </p:pic>
          <p:pic>
            <p:nvPicPr>
              <p:cNvPr id="29" name="Picture 28">
                <a:extLst>
                  <a:ext uri="{FF2B5EF4-FFF2-40B4-BE49-F238E27FC236}">
                    <a16:creationId xmlns:a16="http://schemas.microsoft.com/office/drawing/2014/main" id="{FDED516B-2853-9440-B997-C9C15276F193}"/>
                  </a:ext>
                </a:extLst>
              </p:cNvPr>
              <p:cNvPicPr>
                <a:picLocks/>
              </p:cNvPicPr>
              <p:nvPr userDrawn="1"/>
            </p:nvPicPr>
            <p:blipFill>
              <a:blip r:embed="rId6"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551945" y="5013462"/>
                <a:ext cx="1656234" cy="1656234"/>
              </a:xfrm>
              <a:prstGeom prst="rect">
                <a:avLst/>
              </a:prstGeom>
            </p:spPr>
          </p:pic>
          <p:pic>
            <p:nvPicPr>
              <p:cNvPr id="30" name="Picture 29">
                <a:extLst>
                  <a:ext uri="{FF2B5EF4-FFF2-40B4-BE49-F238E27FC236}">
                    <a16:creationId xmlns:a16="http://schemas.microsoft.com/office/drawing/2014/main" id="{4FBD4345-74F9-5B4B-8F1C-D8C584AC7C86}"/>
                  </a:ext>
                </a:extLst>
              </p:cNvPr>
              <p:cNvPicPr>
                <a:picLocks noChangeAspect="1"/>
              </p:cNvPicPr>
              <p:nvPr userDrawn="1"/>
            </p:nvPicPr>
            <p:blipFill>
              <a:blip r:embed="rId7"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6295105" y="4939053"/>
                <a:ext cx="1656234" cy="1656234"/>
              </a:xfrm>
              <a:prstGeom prst="rect">
                <a:avLst/>
              </a:prstGeom>
            </p:spPr>
          </p:pic>
          <p:pic>
            <p:nvPicPr>
              <p:cNvPr id="31" name="Picture 30">
                <a:extLst>
                  <a:ext uri="{FF2B5EF4-FFF2-40B4-BE49-F238E27FC236}">
                    <a16:creationId xmlns:a16="http://schemas.microsoft.com/office/drawing/2014/main" id="{9E735188-E300-A94B-9FB4-F2BB8987B145}"/>
                  </a:ext>
                </a:extLst>
              </p:cNvPr>
              <p:cNvPicPr>
                <a:picLocks/>
              </p:cNvPicPr>
              <p:nvPr userDrawn="1"/>
            </p:nvPicPr>
            <p:blipFill>
              <a:blip r:embed="rId6"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6291698" y="2604992"/>
                <a:ext cx="1656234" cy="1656234"/>
              </a:xfrm>
              <a:prstGeom prst="rect">
                <a:avLst/>
              </a:prstGeom>
            </p:spPr>
          </p:pic>
          <p:pic>
            <p:nvPicPr>
              <p:cNvPr id="32" name="Picture 31">
                <a:extLst>
                  <a:ext uri="{FF2B5EF4-FFF2-40B4-BE49-F238E27FC236}">
                    <a16:creationId xmlns:a16="http://schemas.microsoft.com/office/drawing/2014/main" id="{4A36B1F6-7FDA-4047-8125-5A963D8EC7CE}"/>
                  </a:ext>
                </a:extLst>
              </p:cNvPr>
              <p:cNvPicPr>
                <a:picLocks noChangeAspect="1"/>
              </p:cNvPicPr>
              <p:nvPr userDrawn="1"/>
            </p:nvPicPr>
            <p:blipFill rotWithShape="1">
              <a:blip r:embed="rId8" cstate="screen">
                <a:duotone>
                  <a:prstClr val="black"/>
                  <a:schemeClr val="accent1">
                    <a:tint val="45000"/>
                    <a:satMod val="400000"/>
                  </a:schemeClr>
                </a:duotone>
                <a:alphaModFix amt="62000"/>
                <a:extLst>
                  <a:ext uri="{28A0092B-C50C-407E-A947-70E740481C1C}">
                    <a14:useLocalDpi xmlns:a14="http://schemas.microsoft.com/office/drawing/2010/main"/>
                  </a:ext>
                </a:extLst>
              </a:blip>
              <a:srcRect/>
              <a:stretch/>
            </p:blipFill>
            <p:spPr>
              <a:xfrm>
                <a:off x="8418653" y="6096000"/>
                <a:ext cx="1656234" cy="850425"/>
              </a:xfrm>
              <a:prstGeom prst="rect">
                <a:avLst/>
              </a:prstGeom>
            </p:spPr>
          </p:pic>
        </p:grpSp>
      </p:grpSp>
      <p:pic>
        <p:nvPicPr>
          <p:cNvPr id="16" name="Picture 15">
            <a:extLst>
              <a:ext uri="{FF2B5EF4-FFF2-40B4-BE49-F238E27FC236}">
                <a16:creationId xmlns:a16="http://schemas.microsoft.com/office/drawing/2014/main" id="{60FC60A3-F93A-1445-96A0-507040886B02}"/>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2" r="-472" b="4255"/>
          <a:stretch/>
        </p:blipFill>
        <p:spPr>
          <a:xfrm>
            <a:off x="-100817" y="0"/>
            <a:ext cx="8156115" cy="6858000"/>
          </a:xfrm>
          <a:prstGeom prst="rect">
            <a:avLst/>
          </a:prstGeom>
          <a:effectLst>
            <a:outerShdw blurRad="349298" dist="38100" sx="99142" sy="99142" algn="l" rotWithShape="0">
              <a:prstClr val="black">
                <a:alpha val="79000"/>
              </a:prstClr>
            </a:outerShdw>
          </a:effectLst>
        </p:spPr>
      </p:pic>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a:t>TITLE IN ALL UPPER CASE</a:t>
            </a:r>
            <a:br>
              <a:rPr lang="en-US"/>
            </a:br>
            <a:r>
              <a:rPr lang="en-US"/>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lower case</a:t>
            </a:r>
            <a:br>
              <a:rPr lang="en-US"/>
            </a:br>
            <a:r>
              <a:rPr lang="en-US"/>
              <a:t>24 pt., Calibri font</a:t>
            </a:r>
          </a:p>
        </p:txBody>
      </p:sp>
    </p:spTree>
    <p:extLst>
      <p:ext uri="{BB962C8B-B14F-4D97-AF65-F5344CB8AC3E}">
        <p14:creationId xmlns:p14="http://schemas.microsoft.com/office/powerpoint/2010/main" val="1778115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otlight Place Person Activity">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12648"/>
            <a:ext cx="5257800" cy="911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SPOTLIGHT ON PLACE, PERSON, OR ACTIVITY</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752600"/>
            <a:ext cx="4844863" cy="3733800"/>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a:t>Body text should be 20 pt., Calibri font.</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hasCustomPrompt="1"/>
          </p:nvPr>
        </p:nvSpPr>
        <p:spPr>
          <a:xfrm>
            <a:off x="6096000" y="19084"/>
            <a:ext cx="6096000" cy="6838916"/>
          </a:xfrm>
          <a:prstGeom prst="rect">
            <a:avLst/>
          </a:prstGeom>
          <a:pattFill prst="pct5">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600" b="0">
                <a:solidFill>
                  <a:srgbClr val="003C6A"/>
                </a:solidFill>
              </a:defRPr>
            </a:lvl1pPr>
          </a:lstStyle>
          <a:p>
            <a:pPr lvl="0" algn="ctr"/>
            <a:r>
              <a:rPr lang="en-US"/>
              <a:t>Click icon to insert picture</a:t>
            </a:r>
          </a:p>
        </p:txBody>
      </p:sp>
      <p:sp>
        <p:nvSpPr>
          <p:cNvPr id="7" name="Прямоугольник 11">
            <a:extLst>
              <a:ext uri="{FF2B5EF4-FFF2-40B4-BE49-F238E27FC236}">
                <a16:creationId xmlns:a16="http://schemas.microsoft.com/office/drawing/2014/main" id="{EBB7F0F9-DA9B-304E-8B4D-1F0D7FB6AC25}"/>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948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oals/Impac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28D05E-C2B7-6340-BD41-296D89AE6D14}"/>
              </a:ext>
            </a:extLst>
          </p:cNvPr>
          <p:cNvSpPr>
            <a:spLocks noGrp="1"/>
          </p:cNvSpPr>
          <p:nvPr>
            <p:ph type="ftr" sz="quarter" idx="10"/>
          </p:nvPr>
        </p:nvSpPr>
        <p:spPr>
          <a:xfrm>
            <a:off x="4953000" y="6248400"/>
            <a:ext cx="2376264" cy="365125"/>
          </a:xfrm>
        </p:spPr>
        <p:txBody>
          <a:bodyPr/>
          <a:lstStyle/>
          <a:p>
            <a:r>
              <a:rPr lang="en-US"/>
              <a:t>www.nachc.org</a:t>
            </a:r>
          </a:p>
        </p:txBody>
      </p:sp>
      <p:sp>
        <p:nvSpPr>
          <p:cNvPr id="4" name="Slide Number Placeholder 3">
            <a:extLst>
              <a:ext uri="{FF2B5EF4-FFF2-40B4-BE49-F238E27FC236}">
                <a16:creationId xmlns:a16="http://schemas.microsoft.com/office/drawing/2014/main" id="{44482D49-1B52-6241-9F16-5F4A1E5287CB}"/>
              </a:ext>
            </a:extLst>
          </p:cNvPr>
          <p:cNvSpPr>
            <a:spLocks noGrp="1"/>
          </p:cNvSpPr>
          <p:nvPr>
            <p:ph type="sldNum" sz="quarter" idx="11"/>
          </p:nvPr>
        </p:nvSpPr>
        <p:spPr>
          <a:xfrm>
            <a:off x="8655732" y="6248400"/>
            <a:ext cx="2743200" cy="365125"/>
          </a:xfr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cxnSp>
        <p:nvCxnSpPr>
          <p:cNvPr id="5" name="Straight Connector 4">
            <a:extLst>
              <a:ext uri="{FF2B5EF4-FFF2-40B4-BE49-F238E27FC236}">
                <a16:creationId xmlns:a16="http://schemas.microsoft.com/office/drawing/2014/main" id="{3C7B1E1F-B029-FC4C-884B-9875299655F7}"/>
              </a:ext>
            </a:extLst>
          </p:cNvPr>
          <p:cNvCxnSpPr/>
          <p:nvPr userDrawn="1"/>
        </p:nvCxnSpPr>
        <p:spPr>
          <a:xfrm>
            <a:off x="4038600" y="2091231"/>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5E0D7C-46E2-7F46-BA98-42DB8EF22117}"/>
              </a:ext>
            </a:extLst>
          </p:cNvPr>
          <p:cNvCxnSpPr/>
          <p:nvPr userDrawn="1"/>
        </p:nvCxnSpPr>
        <p:spPr>
          <a:xfrm>
            <a:off x="7848600" y="2155027"/>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DFED1FE-9146-C646-8629-7FC930410302}"/>
              </a:ext>
            </a:extLst>
          </p:cNvPr>
          <p:cNvSpPr/>
          <p:nvPr userDrawn="1"/>
        </p:nvSpPr>
        <p:spPr>
          <a:xfrm>
            <a:off x="5330639" y="20518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5ABDCA-6842-714F-A20F-2B6F79BA7219}"/>
              </a:ext>
            </a:extLst>
          </p:cNvPr>
          <p:cNvSpPr/>
          <p:nvPr userDrawn="1"/>
        </p:nvSpPr>
        <p:spPr>
          <a:xfrm>
            <a:off x="9088745"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107C1B-3D90-4A49-802E-4A6645DBF1A0}"/>
              </a:ext>
            </a:extLst>
          </p:cNvPr>
          <p:cNvSpPr/>
          <p:nvPr userDrawn="1"/>
        </p:nvSpPr>
        <p:spPr>
          <a:xfrm>
            <a:off x="1433428"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9803"/>
              </a:solidFill>
            </a:endParaRPr>
          </a:p>
        </p:txBody>
      </p:sp>
      <p:sp>
        <p:nvSpPr>
          <p:cNvPr id="10" name="Text Placeholder 2">
            <a:extLst>
              <a:ext uri="{FF2B5EF4-FFF2-40B4-BE49-F238E27FC236}">
                <a16:creationId xmlns:a16="http://schemas.microsoft.com/office/drawing/2014/main" id="{164CF21A-EA0F-5047-8A72-E8FC2E4EE762}"/>
              </a:ext>
            </a:extLst>
          </p:cNvPr>
          <p:cNvSpPr>
            <a:spLocks noGrp="1"/>
          </p:cNvSpPr>
          <p:nvPr>
            <p:ph type="body" idx="24" hasCustomPrompt="1"/>
          </p:nvPr>
        </p:nvSpPr>
        <p:spPr>
          <a:xfrm>
            <a:off x="1424061" y="2440234"/>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30%</a:t>
            </a:r>
          </a:p>
        </p:txBody>
      </p:sp>
      <p:sp>
        <p:nvSpPr>
          <p:cNvPr id="11" name="Прямоугольник 11">
            <a:extLst>
              <a:ext uri="{FF2B5EF4-FFF2-40B4-BE49-F238E27FC236}">
                <a16:creationId xmlns:a16="http://schemas.microsoft.com/office/drawing/2014/main" id="{715D882B-63A8-4445-B39F-C0747AB68458}"/>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226F6075-94DB-5649-8439-6EBEFB835408}"/>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GOALS/IMPACT/LESSONS LEARNED</a:t>
            </a:r>
            <a:endParaRPr lang="ru-RU"/>
          </a:p>
        </p:txBody>
      </p:sp>
      <p:sp>
        <p:nvSpPr>
          <p:cNvPr id="13" name="Text Placeholder 14">
            <a:extLst>
              <a:ext uri="{FF2B5EF4-FFF2-40B4-BE49-F238E27FC236}">
                <a16:creationId xmlns:a16="http://schemas.microsoft.com/office/drawing/2014/main" id="{74CB1FC5-D625-AA44-9E5E-DE391C6879A7}"/>
              </a:ext>
            </a:extLst>
          </p:cNvPr>
          <p:cNvSpPr>
            <a:spLocks noGrp="1"/>
          </p:cNvSpPr>
          <p:nvPr>
            <p:ph type="body" sz="quarter" idx="27" hasCustomPrompt="1"/>
          </p:nvPr>
        </p:nvSpPr>
        <p:spPr>
          <a:xfrm>
            <a:off x="530235" y="3668713"/>
            <a:ext cx="3017520" cy="1947672"/>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4" name="Text Placeholder 14">
            <a:extLst>
              <a:ext uri="{FF2B5EF4-FFF2-40B4-BE49-F238E27FC236}">
                <a16:creationId xmlns:a16="http://schemas.microsoft.com/office/drawing/2014/main" id="{252F59D8-C0C9-D541-B6E3-EAD6DFF3DF77}"/>
              </a:ext>
            </a:extLst>
          </p:cNvPr>
          <p:cNvSpPr>
            <a:spLocks noGrp="1"/>
          </p:cNvSpPr>
          <p:nvPr>
            <p:ph type="body" sz="quarter" idx="28" hasCustomPrompt="1"/>
          </p:nvPr>
        </p:nvSpPr>
        <p:spPr>
          <a:xfrm>
            <a:off x="4427446"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5" name="Text Placeholder 14">
            <a:extLst>
              <a:ext uri="{FF2B5EF4-FFF2-40B4-BE49-F238E27FC236}">
                <a16:creationId xmlns:a16="http://schemas.microsoft.com/office/drawing/2014/main" id="{AF83B609-F624-DF43-BA76-FF592D837873}"/>
              </a:ext>
            </a:extLst>
          </p:cNvPr>
          <p:cNvSpPr>
            <a:spLocks noGrp="1"/>
          </p:cNvSpPr>
          <p:nvPr>
            <p:ph type="body" sz="quarter" idx="29" hasCustomPrompt="1"/>
          </p:nvPr>
        </p:nvSpPr>
        <p:spPr>
          <a:xfrm>
            <a:off x="8260080"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6" name="Picture Placeholder 34">
            <a:extLst>
              <a:ext uri="{FF2B5EF4-FFF2-40B4-BE49-F238E27FC236}">
                <a16:creationId xmlns:a16="http://schemas.microsoft.com/office/drawing/2014/main" id="{D7DE66B5-801A-B74D-A9E9-5278870E5B1F}"/>
              </a:ext>
            </a:extLst>
          </p:cNvPr>
          <p:cNvSpPr>
            <a:spLocks noGrp="1"/>
          </p:cNvSpPr>
          <p:nvPr>
            <p:ph type="pic" sz="quarter" idx="30" hasCustomPrompt="1"/>
          </p:nvPr>
        </p:nvSpPr>
        <p:spPr>
          <a:xfrm>
            <a:off x="9088746" y="208998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7" name="Picture Placeholder 34">
            <a:extLst>
              <a:ext uri="{FF2B5EF4-FFF2-40B4-BE49-F238E27FC236}">
                <a16:creationId xmlns:a16="http://schemas.microsoft.com/office/drawing/2014/main" id="{478D7422-6089-104A-8291-A7644675158D}"/>
              </a:ext>
            </a:extLst>
          </p:cNvPr>
          <p:cNvSpPr>
            <a:spLocks noGrp="1"/>
          </p:cNvSpPr>
          <p:nvPr>
            <p:ph type="pic" sz="quarter" idx="31" hasCustomPrompt="1"/>
          </p:nvPr>
        </p:nvSpPr>
        <p:spPr>
          <a:xfrm>
            <a:off x="5321500" y="205693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Tree>
    <p:extLst>
      <p:ext uri="{BB962C8B-B14F-4D97-AF65-F5344CB8AC3E}">
        <p14:creationId xmlns:p14="http://schemas.microsoft.com/office/powerpoint/2010/main" val="82350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6271F813-D00A-FE41-9C17-2C45A6C9B2F7}"/>
              </a:ext>
            </a:extLst>
          </p:cNvPr>
          <p:cNvSpPr>
            <a:spLocks noGrp="1"/>
          </p:cNvSpPr>
          <p:nvPr>
            <p:ph type="body" sz="quarter" idx="27" hasCustomPrompt="1"/>
          </p:nvPr>
        </p:nvSpPr>
        <p:spPr>
          <a:xfrm>
            <a:off x="0" y="1371600"/>
            <a:ext cx="3200400" cy="3939213"/>
          </a:xfrm>
          <a:prstGeom prst="rect">
            <a:avLst/>
          </a:prstGeom>
          <a:solidFill>
            <a:srgbClr val="E9F5FC"/>
          </a:solidFill>
        </p:spPr>
        <p:txBody>
          <a:bodyPr wrap="square" lIns="54864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3" name="Text Placeholder 14">
            <a:extLst>
              <a:ext uri="{FF2B5EF4-FFF2-40B4-BE49-F238E27FC236}">
                <a16:creationId xmlns:a16="http://schemas.microsoft.com/office/drawing/2014/main" id="{17828E17-76F2-754E-9283-39872798F7C6}"/>
              </a:ext>
            </a:extLst>
          </p:cNvPr>
          <p:cNvSpPr>
            <a:spLocks noGrp="1"/>
          </p:cNvSpPr>
          <p:nvPr>
            <p:ph type="body" sz="quarter" idx="28" hasCustomPrompt="1"/>
          </p:nvPr>
        </p:nvSpPr>
        <p:spPr>
          <a:xfrm>
            <a:off x="3352800"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4" name="Text Placeholder 14">
            <a:extLst>
              <a:ext uri="{FF2B5EF4-FFF2-40B4-BE49-F238E27FC236}">
                <a16:creationId xmlns:a16="http://schemas.microsoft.com/office/drawing/2014/main" id="{056DD1FE-9967-B54C-AE30-976B2E6EA833}"/>
              </a:ext>
            </a:extLst>
          </p:cNvPr>
          <p:cNvSpPr>
            <a:spLocks noGrp="1"/>
          </p:cNvSpPr>
          <p:nvPr>
            <p:ph type="body" sz="quarter" idx="29" hasCustomPrompt="1"/>
          </p:nvPr>
        </p:nvSpPr>
        <p:spPr>
          <a:xfrm>
            <a:off x="6337799"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15" name="Text Placeholder 14">
            <a:extLst>
              <a:ext uri="{FF2B5EF4-FFF2-40B4-BE49-F238E27FC236}">
                <a16:creationId xmlns:a16="http://schemas.microsoft.com/office/drawing/2014/main" id="{C51C2958-EE21-EB45-A8DD-3C0AA9C596C6}"/>
              </a:ext>
            </a:extLst>
          </p:cNvPr>
          <p:cNvSpPr>
            <a:spLocks noGrp="1"/>
          </p:cNvSpPr>
          <p:nvPr>
            <p:ph type="body" sz="quarter" idx="30" hasCustomPrompt="1"/>
          </p:nvPr>
        </p:nvSpPr>
        <p:spPr>
          <a:xfrm>
            <a:off x="9322798" y="1371600"/>
            <a:ext cx="2869202" cy="3939213"/>
          </a:xfrm>
          <a:prstGeom prst="rect">
            <a:avLst/>
          </a:prstGeom>
          <a:solidFill>
            <a:srgbClr val="E9F5FC"/>
          </a:solidFill>
        </p:spPr>
        <p:txBody>
          <a:bodyPr wrap="square" lIns="182880" tIns="274320" rIns="32004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effectLst/>
                <a:latin typeface="Open Sans" panose="020B0606030504020204" pitchFamily="34" charset="0"/>
              </a:rPr>
              <a:t>…description, supporting information.</a:t>
            </a:r>
          </a:p>
          <a:p>
            <a:pPr lvl="1"/>
            <a:endParaRPr lang="en-US"/>
          </a:p>
        </p:txBody>
      </p:sp>
      <p:sp>
        <p:nvSpPr>
          <p:cNvPr id="3" name="Footer Placeholder 2">
            <a:extLst>
              <a:ext uri="{FF2B5EF4-FFF2-40B4-BE49-F238E27FC236}">
                <a16:creationId xmlns:a16="http://schemas.microsoft.com/office/drawing/2014/main" id="{AE40CEEA-D151-2145-80FB-8001A2F2BAFA}"/>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B6FAA27F-EAD5-5545-9541-7B7EB8ADDE95}"/>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10" name="Заголовок 1">
            <a:extLst>
              <a:ext uri="{FF2B5EF4-FFF2-40B4-BE49-F238E27FC236}">
                <a16:creationId xmlns:a16="http://schemas.microsoft.com/office/drawing/2014/main" id="{3B436906-6D4E-8643-AA5B-4418544085E8}"/>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COMPARISON</a:t>
            </a:r>
            <a:endParaRPr lang="ru-RU"/>
          </a:p>
        </p:txBody>
      </p:sp>
      <p:sp>
        <p:nvSpPr>
          <p:cNvPr id="11" name="Прямоугольник 11">
            <a:extLst>
              <a:ext uri="{FF2B5EF4-FFF2-40B4-BE49-F238E27FC236}">
                <a16:creationId xmlns:a16="http://schemas.microsoft.com/office/drawing/2014/main" id="{AD205843-EA0E-DD44-A7D0-13151239DCE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 Placeholder 15">
            <a:extLst>
              <a:ext uri="{FF2B5EF4-FFF2-40B4-BE49-F238E27FC236}">
                <a16:creationId xmlns:a16="http://schemas.microsoft.com/office/drawing/2014/main" id="{5B935FB8-734F-ED4D-8ACA-02C478D97D3C}"/>
              </a:ext>
            </a:extLst>
          </p:cNvPr>
          <p:cNvSpPr>
            <a:spLocks noGrp="1"/>
          </p:cNvSpPr>
          <p:nvPr>
            <p:ph type="body" sz="quarter" idx="31" hasCustomPrompt="1"/>
          </p:nvPr>
        </p:nvSpPr>
        <p:spPr>
          <a:xfrm>
            <a:off x="0" y="5273114"/>
            <a:ext cx="12192000" cy="757237"/>
          </a:xfrm>
          <a:prstGeom prst="rect">
            <a:avLst/>
          </a:prstGeom>
          <a:solidFill>
            <a:srgbClr val="61ABC1"/>
          </a:solidFill>
          <a:ln w="31750">
            <a:noFill/>
          </a:ln>
        </p:spPr>
        <p:txBody>
          <a:bodyPr lIns="548640" tIns="91440" rIns="548640"/>
          <a:lstStyle>
            <a:lvl1pPr marL="0" indent="0">
              <a:buNone/>
              <a:defRPr sz="1800">
                <a:solidFill>
                  <a:schemeClr val="bg1"/>
                </a:solidFill>
              </a:defRPr>
            </a:lvl1pPr>
          </a:lstStyle>
          <a:p>
            <a:pPr lvl="0"/>
            <a:r>
              <a:rPr lang="en-US"/>
              <a:t>Body text should be 16 pt., Calibri font</a:t>
            </a:r>
          </a:p>
        </p:txBody>
      </p:sp>
    </p:spTree>
    <p:extLst>
      <p:ext uri="{BB962C8B-B14F-4D97-AF65-F5344CB8AC3E}">
        <p14:creationId xmlns:p14="http://schemas.microsoft.com/office/powerpoint/2010/main" val="256421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0"/>
            <a:ext cx="12192000" cy="4594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30235" y="612648"/>
            <a:ext cx="112014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a:t>SLIDE TITLE</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1219200"/>
            <a:ext cx="5322489" cy="1930185"/>
          </a:xfrm>
          <a:prstGeom prst="rect">
            <a:avLst/>
          </a:prstGeom>
        </p:spPr>
        <p:txBody>
          <a:bodyPr lIns="0" tIns="0" rIns="0" bIns="0">
            <a:no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lIns="0" tIns="0" rIns="0" bIns="0">
            <a:no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a:t>
            </a:r>
          </a:p>
        </p:txBody>
      </p:sp>
      <p:sp>
        <p:nvSpPr>
          <p:cNvPr id="12" name="Прямоугольник 11">
            <a:extLst>
              <a:ext uri="{FF2B5EF4-FFF2-40B4-BE49-F238E27FC236}">
                <a16:creationId xmlns:a16="http://schemas.microsoft.com/office/drawing/2014/main" id="{EAC66D59-FCB9-FD42-837C-59B0F48BC6F6}"/>
              </a:ext>
            </a:extLst>
          </p:cNvPr>
          <p:cNvSpPr/>
          <p:nvPr userDrawn="1"/>
        </p:nvSpPr>
        <p:spPr>
          <a:xfrm>
            <a:off x="530235" y="0"/>
            <a:ext cx="2533779" cy="152400"/>
          </a:xfrm>
          <a:prstGeom prst="rect">
            <a:avLst/>
          </a:prstGeom>
          <a:solidFill>
            <a:srgbClr val="E8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337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97C9F9-1170-9C45-9D28-C31DEBAF3C1B}"/>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2F5FA2FD-DC9B-2F4C-BD54-61FE7E9B264D}"/>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Graphic 5" descr="Badge Question Mark outline">
            <a:extLst>
              <a:ext uri="{FF2B5EF4-FFF2-40B4-BE49-F238E27FC236}">
                <a16:creationId xmlns:a16="http://schemas.microsoft.com/office/drawing/2014/main" id="{1C5144CF-99C2-3649-8006-9DF7341EA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800" y="-145450"/>
            <a:ext cx="7003450" cy="7003450"/>
          </a:xfrm>
          <a:prstGeom prst="rect">
            <a:avLst/>
          </a:prstGeom>
        </p:spPr>
      </p:pic>
      <p:sp>
        <p:nvSpPr>
          <p:cNvPr id="7" name="Прямоугольник 11">
            <a:extLst>
              <a:ext uri="{FF2B5EF4-FFF2-40B4-BE49-F238E27FC236}">
                <a16:creationId xmlns:a16="http://schemas.microsoft.com/office/drawing/2014/main" id="{6240782E-A557-9D42-B66A-7DB6112F5C1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98B2CA48-9FB7-574E-92FF-0C2BE4CAB7FF}"/>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a:latin typeface="Open Sans" panose="020B0806030504020204" pitchFamily="34" charset="0"/>
                <a:ea typeface="Open Sans" panose="020B0806030504020204" pitchFamily="34" charset="0"/>
                <a:cs typeface="Open Sans" panose="020B0806030504020204" pitchFamily="34" charset="0"/>
              </a:rPr>
              <a:t>QUESTIONS?</a:t>
            </a:r>
            <a:endParaRPr lang="ru-RU"/>
          </a:p>
        </p:txBody>
      </p:sp>
    </p:spTree>
    <p:extLst>
      <p:ext uri="{BB962C8B-B14F-4D97-AF65-F5344CB8AC3E}">
        <p14:creationId xmlns:p14="http://schemas.microsoft.com/office/powerpoint/2010/main" val="2393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2" name="Прямоугольник 1">
            <a:extLst>
              <a:ext uri="{FF2B5EF4-FFF2-40B4-BE49-F238E27FC236}">
                <a16:creationId xmlns:a16="http://schemas.microsoft.com/office/drawing/2014/main" id="{CF973EFE-B60B-694B-B6F7-4A5C99CA7207}"/>
              </a:ext>
            </a:extLst>
          </p:cNvPr>
          <p:cNvSpPr/>
          <p:nvPr userDrawn="1"/>
        </p:nvSpPr>
        <p:spPr>
          <a:xfrm>
            <a:off x="0" y="0"/>
            <a:ext cx="12192000" cy="6867120"/>
          </a:xfrm>
          <a:prstGeom prst="rect">
            <a:avLst/>
          </a:prstGeom>
          <a:gradFill>
            <a:gsLst>
              <a:gs pos="58000">
                <a:schemeClr val="bg2">
                  <a:lumMod val="95000"/>
                </a:schemeClr>
              </a:gs>
              <a:gs pos="72000">
                <a:srgbClr val="E7E7E7"/>
              </a:gs>
            </a:gsLst>
            <a:path path="circle">
              <a:fillToRect l="50000" t="50000" r="50000" b="50000"/>
            </a:path>
          </a:gra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25" name="Group 24">
            <a:extLst>
              <a:ext uri="{FF2B5EF4-FFF2-40B4-BE49-F238E27FC236}">
                <a16:creationId xmlns:a16="http://schemas.microsoft.com/office/drawing/2014/main" id="{4B6A9520-BAAD-1C49-95B1-28C63A3B902E}"/>
              </a:ext>
            </a:extLst>
          </p:cNvPr>
          <p:cNvGrpSpPr/>
          <p:nvPr userDrawn="1"/>
        </p:nvGrpSpPr>
        <p:grpSpPr>
          <a:xfrm>
            <a:off x="-189186" y="3427290"/>
            <a:ext cx="6307499" cy="3486687"/>
            <a:chOff x="6226810" y="1261201"/>
            <a:chExt cx="6307499" cy="3486687"/>
          </a:xfrm>
        </p:grpSpPr>
        <p:sp>
          <p:nvSpPr>
            <p:cNvPr id="27" name="Hexagon 26">
              <a:extLst>
                <a:ext uri="{FF2B5EF4-FFF2-40B4-BE49-F238E27FC236}">
                  <a16:creationId xmlns:a16="http://schemas.microsoft.com/office/drawing/2014/main" id="{DEBB46DB-6D2F-734D-B8F5-32B70A8B5870}"/>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06E6891E-EBC4-2F42-B09D-12FD2FC0F77D}"/>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C698A961-5444-954E-9C70-F60D3419B268}"/>
                </a:ext>
              </a:extLst>
            </p:cNvPr>
            <p:cNvSpPr/>
            <p:nvPr userDrawn="1"/>
          </p:nvSpPr>
          <p:spPr>
            <a:xfrm>
              <a:off x="6226810" y="3617926"/>
              <a:ext cx="2056414"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485288 w 2541702"/>
                <a:gd name="connsiteY4" fmla="*/ 1105516 h 1112692"/>
                <a:gd name="connsiteX5" fmla="*/ 0 w 2541702"/>
                <a:gd name="connsiteY5" fmla="*/ 1112692 h 1112692"/>
                <a:gd name="connsiteX0" fmla="*/ 0 w 2056414"/>
                <a:gd name="connsiteY0" fmla="*/ 1105516 h 1112692"/>
                <a:gd name="connsiteX1" fmla="*/ 71058 w 2056414"/>
                <a:gd name="connsiteY1" fmla="*/ 0 h 1112692"/>
                <a:gd name="connsiteX2" fmla="*/ 1500068 w 2056414"/>
                <a:gd name="connsiteY2" fmla="*/ 0 h 1112692"/>
                <a:gd name="connsiteX3" fmla="*/ 2056414 w 2056414"/>
                <a:gd name="connsiteY3" fmla="*/ 1112692 h 1112692"/>
                <a:gd name="connsiteX4" fmla="*/ 0 w 2056414"/>
                <a:gd name="connsiteY4" fmla="*/ 1105516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14" h="1112692">
                  <a:moveTo>
                    <a:pt x="0" y="1105516"/>
                  </a:moveTo>
                  <a:lnTo>
                    <a:pt x="71058" y="0"/>
                  </a:lnTo>
                  <a:lnTo>
                    <a:pt x="1500068" y="0"/>
                  </a:lnTo>
                  <a:lnTo>
                    <a:pt x="2056414" y="1112692"/>
                  </a:lnTo>
                  <a:lnTo>
                    <a:pt x="0" y="1105516"/>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99CAFC65-BE29-504F-8E10-46378B2F2F4E}"/>
                </a:ext>
              </a:extLst>
            </p:cNvPr>
            <p:cNvSpPr/>
            <p:nvPr userDrawn="1"/>
          </p:nvSpPr>
          <p:spPr>
            <a:xfrm>
              <a:off x="9976251" y="3635196"/>
              <a:ext cx="2541702"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702" h="1112692">
                  <a:moveTo>
                    <a:pt x="0" y="1112692"/>
                  </a:moveTo>
                  <a:lnTo>
                    <a:pt x="556346" y="0"/>
                  </a:lnTo>
                  <a:lnTo>
                    <a:pt x="1985356" y="0"/>
                  </a:lnTo>
                  <a:lnTo>
                    <a:pt x="2541702" y="1112692"/>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AF1DE1F-DE9B-2443-BEEC-67849819EED6}"/>
              </a:ext>
            </a:extLst>
          </p:cNvPr>
          <p:cNvGrpSpPr/>
          <p:nvPr userDrawn="1"/>
        </p:nvGrpSpPr>
        <p:grpSpPr>
          <a:xfrm>
            <a:off x="5638800" y="-74074"/>
            <a:ext cx="6824526" cy="7002729"/>
            <a:chOff x="5709783" y="-1099288"/>
            <a:chExt cx="6824526" cy="7002729"/>
          </a:xfrm>
        </p:grpSpPr>
        <p:sp>
          <p:nvSpPr>
            <p:cNvPr id="12" name="Hexagon 11">
              <a:extLst>
                <a:ext uri="{FF2B5EF4-FFF2-40B4-BE49-F238E27FC236}">
                  <a16:creationId xmlns:a16="http://schemas.microsoft.com/office/drawing/2014/main" id="{910D8607-FB9C-DA4C-BFA9-417406A91AFD}"/>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0CC7031-0CE4-3D46-B4F2-792AE8AF2EDC}"/>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8BA0F7AF-045F-5B49-A3D4-F28686D4963F}"/>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7EFE80F-73AE-A84E-9067-159413FA9F67}"/>
                </a:ext>
              </a:extLst>
            </p:cNvPr>
            <p:cNvSpPr/>
            <p:nvPr userDrawn="1"/>
          </p:nvSpPr>
          <p:spPr>
            <a:xfrm>
              <a:off x="9980723" y="-1099288"/>
              <a:ext cx="2298094" cy="2211879"/>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552970 w 2565469"/>
                <a:gd name="connsiteY1" fmla="*/ 0 h 2211879"/>
                <a:gd name="connsiteX2" fmla="*/ 2012499 w 2565469"/>
                <a:gd name="connsiteY2" fmla="*/ 0 h 2211879"/>
                <a:gd name="connsiteX3" fmla="*/ 2565469 w 2565469"/>
                <a:gd name="connsiteY3" fmla="*/ 1105940 h 2211879"/>
                <a:gd name="connsiteX4" fmla="*/ 2298094 w 2565469"/>
                <a:gd name="connsiteY4" fmla="*/ 1629742 h 2211879"/>
                <a:gd name="connsiteX5" fmla="*/ 2012499 w 2565469"/>
                <a:gd name="connsiteY5" fmla="*/ 2211879 h 2211879"/>
                <a:gd name="connsiteX6" fmla="*/ 552970 w 2565469"/>
                <a:gd name="connsiteY6" fmla="*/ 2211879 h 2211879"/>
                <a:gd name="connsiteX7" fmla="*/ 0 w 2565469"/>
                <a:gd name="connsiteY7" fmla="*/ 1105940 h 2211879"/>
                <a:gd name="connsiteX0" fmla="*/ 0 w 2565469"/>
                <a:gd name="connsiteY0" fmla="*/ 1105940 h 2211879"/>
                <a:gd name="connsiteX1" fmla="*/ 552970 w 2565469"/>
                <a:gd name="connsiteY1" fmla="*/ 0 h 2211879"/>
                <a:gd name="connsiteX2" fmla="*/ 2012499 w 2565469"/>
                <a:gd name="connsiteY2" fmla="*/ 0 h 2211879"/>
                <a:gd name="connsiteX3" fmla="*/ 2286218 w 2565469"/>
                <a:gd name="connsiteY3" fmla="*/ 560962 h 2211879"/>
                <a:gd name="connsiteX4" fmla="*/ 2565469 w 2565469"/>
                <a:gd name="connsiteY4" fmla="*/ 1105940 h 2211879"/>
                <a:gd name="connsiteX5" fmla="*/ 2298094 w 2565469"/>
                <a:gd name="connsiteY5" fmla="*/ 1629742 h 2211879"/>
                <a:gd name="connsiteX6" fmla="*/ 2012499 w 2565469"/>
                <a:gd name="connsiteY6" fmla="*/ 2211879 h 2211879"/>
                <a:gd name="connsiteX7" fmla="*/ 552970 w 2565469"/>
                <a:gd name="connsiteY7" fmla="*/ 2211879 h 2211879"/>
                <a:gd name="connsiteX8" fmla="*/ 0 w 2565469"/>
                <a:gd name="connsiteY8"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86218 w 2298094"/>
                <a:gd name="connsiteY3" fmla="*/ 560962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98093 w 2298094"/>
                <a:gd name="connsiteY3" fmla="*/ 572838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094" h="2211879">
                  <a:moveTo>
                    <a:pt x="0" y="1105940"/>
                  </a:moveTo>
                  <a:lnTo>
                    <a:pt x="552970" y="0"/>
                  </a:lnTo>
                  <a:lnTo>
                    <a:pt x="2012499" y="0"/>
                  </a:lnTo>
                  <a:lnTo>
                    <a:pt x="2298093" y="572838"/>
                  </a:lnTo>
                  <a:cubicBezTo>
                    <a:pt x="2298093" y="925139"/>
                    <a:pt x="2298094" y="1277441"/>
                    <a:pt x="2298094" y="1629742"/>
                  </a:cubicBezTo>
                  <a:lnTo>
                    <a:pt x="2012499" y="2211879"/>
                  </a:lnTo>
                  <a:lnTo>
                    <a:pt x="552970" y="2211879"/>
                  </a:lnTo>
                  <a:lnTo>
                    <a:pt x="0" y="1105940"/>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Hexagon 18">
              <a:extLst>
                <a:ext uri="{FF2B5EF4-FFF2-40B4-BE49-F238E27FC236}">
                  <a16:creationId xmlns:a16="http://schemas.microsoft.com/office/drawing/2014/main" id="{F85D55A0-C3F0-B24E-994E-CBBCB13F8BE5}"/>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a:extLst>
                <a:ext uri="{FF2B5EF4-FFF2-40B4-BE49-F238E27FC236}">
                  <a16:creationId xmlns:a16="http://schemas.microsoft.com/office/drawing/2014/main" id="{07FAA3F0-5EE1-3B47-9AD9-C91DB9D69988}"/>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50D94B7-B1E2-D142-AF32-7B35BA251005}"/>
                </a:ext>
              </a:extLst>
            </p:cNvPr>
            <p:cNvSpPr/>
            <p:nvPr userDrawn="1"/>
          </p:nvSpPr>
          <p:spPr>
            <a:xfrm>
              <a:off x="9976251" y="363519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105">
              <a:extLst>
                <a:ext uri="{FF2B5EF4-FFF2-40B4-BE49-F238E27FC236}">
                  <a16:creationId xmlns:a16="http://schemas.microsoft.com/office/drawing/2014/main" id="{E74BA1C5-6F1E-3942-8D01-BEF5408EE43E}"/>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
            <a:ext cx="8686800" cy="5386560"/>
          </a:xfrm>
          <a:prstGeom prst="rect">
            <a:avLst/>
          </a:prstGeom>
          <a:solidFill>
            <a:schemeClr val="bg1">
              <a:alpha val="54964"/>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TextBox 1">
            <a:extLst>
              <a:ext uri="{FF2B5EF4-FFF2-40B4-BE49-F238E27FC236}">
                <a16:creationId xmlns:a16="http://schemas.microsoft.com/office/drawing/2014/main" id="{D61C71F6-B159-9244-A8BD-DCD56C80DDFB}"/>
              </a:ext>
            </a:extLst>
          </p:cNvPr>
          <p:cNvSpPr txBox="1"/>
          <p:nvPr userDrawn="1"/>
        </p:nvSpPr>
        <p:spPr>
          <a:xfrm>
            <a:off x="859570" y="1203877"/>
            <a:ext cx="6705466" cy="2529923"/>
          </a:xfrm>
          <a:prstGeom prst="rect">
            <a:avLst/>
          </a:prstGeom>
          <a:noFill/>
        </p:spPr>
        <p:txBody>
          <a:bodyPr wrap="square" rtlCol="0">
            <a:noAutofit/>
          </a:bodyPr>
          <a:lstStyle/>
          <a:p>
            <a:pPr algn="ctr" defTabSz="914400" rtl="0" eaLnBrk="1" latinLnBrk="0" hangingPunct="1">
              <a:lnSpc>
                <a:spcPct val="90000"/>
              </a:lnSpc>
              <a:spcBef>
                <a:spcPct val="0"/>
              </a:spcBef>
              <a:buNone/>
            </a:pPr>
            <a:r>
              <a:rPr lang="en-US" sz="8800" kern="1200">
                <a:solidFill>
                  <a:schemeClr val="accent6"/>
                </a:solidFill>
                <a:latin typeface="Open Sans" panose="020B0806030504020204" pitchFamily="34" charset="0"/>
                <a:ea typeface="Open Sans" panose="020B0806030504020204" pitchFamily="34" charset="0"/>
                <a:cs typeface="Open Sans" panose="020B0806030504020204" pitchFamily="34" charset="0"/>
              </a:rPr>
              <a:t>THANK YOU!</a:t>
            </a:r>
          </a:p>
        </p:txBody>
      </p:sp>
      <p:cxnSp>
        <p:nvCxnSpPr>
          <p:cNvPr id="16" name="Straight Connector 15">
            <a:extLst>
              <a:ext uri="{FF2B5EF4-FFF2-40B4-BE49-F238E27FC236}">
                <a16:creationId xmlns:a16="http://schemas.microsoft.com/office/drawing/2014/main" id="{1997F6C2-049D-F841-AE19-08111BC6CB1F}"/>
              </a:ext>
            </a:extLst>
          </p:cNvPr>
          <p:cNvCxnSpPr>
            <a:cxnSpLocks/>
          </p:cNvCxnSpPr>
          <p:nvPr userDrawn="1"/>
        </p:nvCxnSpPr>
        <p:spPr>
          <a:xfrm>
            <a:off x="8686800" y="0"/>
            <a:ext cx="0" cy="458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1">
            <a:extLst>
              <a:ext uri="{FF2B5EF4-FFF2-40B4-BE49-F238E27FC236}">
                <a16:creationId xmlns:a16="http://schemas.microsoft.com/office/drawing/2014/main" id="{2499A824-8696-CB4E-A54C-4C116C14DECF}"/>
              </a:ext>
            </a:extLst>
          </p:cNvPr>
          <p:cNvSpPr/>
          <p:nvPr userDrawn="1"/>
        </p:nvSpPr>
        <p:spPr>
          <a:xfrm>
            <a:off x="2945414"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Straight Connector 16">
            <a:extLst>
              <a:ext uri="{FF2B5EF4-FFF2-40B4-BE49-F238E27FC236}">
                <a16:creationId xmlns:a16="http://schemas.microsoft.com/office/drawing/2014/main" id="{B5FA6CB6-E190-1A45-9A2D-261F64A7B906}"/>
              </a:ext>
            </a:extLst>
          </p:cNvPr>
          <p:cNvCxnSpPr>
            <a:cxnSpLocks/>
          </p:cNvCxnSpPr>
          <p:nvPr userDrawn="1"/>
        </p:nvCxnSpPr>
        <p:spPr>
          <a:xfrm flipH="1">
            <a:off x="-13393" y="5410200"/>
            <a:ext cx="122053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477000" y="4466277"/>
            <a:ext cx="5715000" cy="24477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94360" rIns="182880" bIns="685800" rtlCol="0" anchor="b"/>
          <a:lstStyle/>
          <a:p>
            <a:pPr lvl="0" algn="l">
              <a:lnSpc>
                <a:spcPts val="3180"/>
              </a:lnSpc>
              <a:buClrTx/>
              <a:buSzTx/>
              <a:buFontTx/>
              <a:buNone/>
            </a:pPr>
            <a:r>
              <a:rPr lang="en-US" sz="2000" b="1">
                <a:solidFill>
                  <a:schemeClr val="bg1"/>
                </a:solidFill>
              </a:rPr>
              <a:t>PLEASE VISIT US ONLINE</a:t>
            </a:r>
          </a:p>
        </p:txBody>
      </p:sp>
      <p:pic>
        <p:nvPicPr>
          <p:cNvPr id="20" name="Picture 14">
            <a:extLst>
              <a:ext uri="{FF2B5EF4-FFF2-40B4-BE49-F238E27FC236}">
                <a16:creationId xmlns:a16="http://schemas.microsoft.com/office/drawing/2014/main" id="{8B8AF063-D47D-2E43-8573-96A26E627A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718144" y="4788555"/>
            <a:ext cx="2976780" cy="7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5CB987-6AC7-4A45-BAF8-46F6FAB1BB14}"/>
              </a:ext>
            </a:extLst>
          </p:cNvPr>
          <p:cNvGrpSpPr/>
          <p:nvPr userDrawn="1"/>
        </p:nvGrpSpPr>
        <p:grpSpPr>
          <a:xfrm>
            <a:off x="6948698" y="5791200"/>
            <a:ext cx="4709902" cy="560079"/>
            <a:chOff x="6887905" y="5925247"/>
            <a:chExt cx="4709902" cy="560079"/>
          </a:xfrm>
        </p:grpSpPr>
        <p:sp>
          <p:nvSpPr>
            <p:cNvPr id="6" name="TextBox 5">
              <a:extLst>
                <a:ext uri="{FF2B5EF4-FFF2-40B4-BE49-F238E27FC236}">
                  <a16:creationId xmlns:a16="http://schemas.microsoft.com/office/drawing/2014/main" id="{1CC13897-5BC6-9242-99AF-8665D9347900}"/>
                </a:ext>
              </a:extLst>
            </p:cNvPr>
            <p:cNvSpPr txBox="1"/>
            <p:nvPr userDrawn="1"/>
          </p:nvSpPr>
          <p:spPr>
            <a:xfrm>
              <a:off x="9678423" y="5932605"/>
              <a:ext cx="1919384" cy="552721"/>
            </a:xfrm>
            <a:prstGeom prst="rect">
              <a:avLst/>
            </a:prstGeom>
            <a:solidFill>
              <a:srgbClr val="E1FAF7"/>
            </a:solidFill>
          </p:spPr>
          <p:txBody>
            <a:bodyPr wrap="none" lIns="18288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err="1">
                  <a:solidFill>
                    <a:schemeClr val="accent1"/>
                  </a:solidFill>
                </a:rPr>
                <a:t>nachc.org</a:t>
              </a:r>
              <a:endParaRPr lang="en-US" sz="3000" b="1">
                <a:solidFill>
                  <a:schemeClr val="accent1"/>
                </a:solidFill>
              </a:endParaRPr>
            </a:p>
          </p:txBody>
        </p:sp>
        <p:sp>
          <p:nvSpPr>
            <p:cNvPr id="7" name="Rectangle 6">
              <a:extLst>
                <a:ext uri="{FF2B5EF4-FFF2-40B4-BE49-F238E27FC236}">
                  <a16:creationId xmlns:a16="http://schemas.microsoft.com/office/drawing/2014/main" id="{42F1122A-C484-534B-B630-837253419910}"/>
                </a:ext>
              </a:extLst>
            </p:cNvPr>
            <p:cNvSpPr/>
            <p:nvPr userDrawn="1"/>
          </p:nvSpPr>
          <p:spPr>
            <a:xfrm>
              <a:off x="6887905" y="5925247"/>
              <a:ext cx="4709902" cy="552722"/>
            </a:xfrm>
            <a:prstGeom prst="rect">
              <a:avLst/>
            </a:prstGeom>
            <a:noFill/>
            <a:ln w="19050">
              <a:solidFill>
                <a:srgbClr val="E1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1588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a:t>FOLLOW @NACHC</a:t>
            </a:r>
            <a:endParaRPr lang="ru-RU"/>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err="1">
                <a:solidFill>
                  <a:schemeClr val="bg1"/>
                </a:solidFill>
              </a:rPr>
              <a:t>Twitter.com</a:t>
            </a:r>
            <a:r>
              <a:rPr lang="en-US" sz="280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Facebook.com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err="1">
                <a:solidFill>
                  <a:schemeClr val="bg1"/>
                </a:solidFill>
                <a:latin typeface="+mn-lt"/>
                <a:ea typeface="+mn-ea"/>
                <a:cs typeface="+mn-cs"/>
              </a:rPr>
              <a:t>Instagram.com</a:t>
            </a:r>
            <a:r>
              <a:rPr lang="en-US" sz="2800" kern="1200">
                <a:solidFill>
                  <a:schemeClr val="bg1"/>
                </a:solidFill>
                <a:latin typeface="+mn-lt"/>
                <a:ea typeface="+mn-ea"/>
                <a:cs typeface="+mn-cs"/>
              </a:rPr>
              <a:t>/</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err="1">
                <a:solidFill>
                  <a:schemeClr val="bg1"/>
                </a:solidFill>
                <a:latin typeface="+mn-lt"/>
                <a:ea typeface="+mn-ea"/>
                <a:cs typeface="+mn-cs"/>
              </a:rPr>
              <a:t>Linkedin.com</a:t>
            </a:r>
            <a:r>
              <a:rPr lang="en-US" sz="2800" kern="1200">
                <a:solidFill>
                  <a:schemeClr val="bg1"/>
                </a:solidFill>
                <a:latin typeface="+mn-lt"/>
                <a:ea typeface="+mn-ea"/>
                <a:cs typeface="+mn-cs"/>
              </a:rPr>
              <a:t>/company/</a:t>
            </a:r>
            <a:r>
              <a:rPr lang="en-US" sz="2800" kern="1200" err="1">
                <a:solidFill>
                  <a:schemeClr val="bg1"/>
                </a:solidFill>
                <a:latin typeface="+mn-lt"/>
                <a:ea typeface="+mn-ea"/>
                <a:cs typeface="+mn-cs"/>
              </a:rPr>
              <a:t>nachc</a:t>
            </a:r>
            <a:endParaRPr lang="en-US" sz="2800" kern="120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err="1">
                <a:solidFill>
                  <a:schemeClr val="bg1"/>
                </a:solidFill>
                <a:latin typeface="+mn-lt"/>
                <a:ea typeface="+mn-ea"/>
                <a:cs typeface="+mn-cs"/>
              </a:rPr>
              <a:t>YouTube.com</a:t>
            </a:r>
            <a:r>
              <a:rPr lang="en-US" sz="2800" kern="1200">
                <a:solidFill>
                  <a:schemeClr val="bg1"/>
                </a:solidFill>
                <a:latin typeface="+mn-lt"/>
                <a:ea typeface="+mn-ea"/>
                <a:cs typeface="+mn-cs"/>
              </a:rPr>
              <a:t>/user/</a:t>
            </a:r>
            <a:r>
              <a:rPr lang="en-US" sz="2800" kern="1200" err="1">
                <a:solidFill>
                  <a:schemeClr val="bg1"/>
                </a:solidFill>
                <a:latin typeface="+mn-lt"/>
                <a:ea typeface="+mn-ea"/>
                <a:cs typeface="+mn-cs"/>
              </a:rPr>
              <a:t>nachcmedia</a:t>
            </a:r>
            <a:endParaRPr lang="en-US" sz="2800"/>
          </a:p>
        </p:txBody>
      </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53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8B08C-8BBE-3A41-B198-737FC6A37B80}"/>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D2B7717A-A728-E345-B0F9-DED82474B48D}"/>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Title 3">
            <a:extLst>
              <a:ext uri="{FF2B5EF4-FFF2-40B4-BE49-F238E27FC236}">
                <a16:creationId xmlns:a16="http://schemas.microsoft.com/office/drawing/2014/main" id="{75D56150-51D4-894F-9EC5-9E79927D2732}"/>
              </a:ext>
            </a:extLst>
          </p:cNvPr>
          <p:cNvSpPr>
            <a:spLocks noGrp="1"/>
          </p:cNvSpPr>
          <p:nvPr>
            <p:ph type="title"/>
          </p:nvPr>
        </p:nvSpPr>
        <p:spPr>
          <a:xfrm>
            <a:off x="530235" y="612648"/>
            <a:ext cx="10896600" cy="606552"/>
          </a:xfrm>
          <a:prstGeom prst="rect">
            <a:avLst/>
          </a:prstGeom>
        </p:spPr>
        <p:txBody>
          <a:bodyPr/>
          <a:lstStyle/>
          <a:p>
            <a:r>
              <a:rPr lang="en-US"/>
              <a:t>Click to edit Master title style</a:t>
            </a:r>
          </a:p>
        </p:txBody>
      </p:sp>
      <p:sp>
        <p:nvSpPr>
          <p:cNvPr id="6" name="Text Placeholder 4">
            <a:extLst>
              <a:ext uri="{FF2B5EF4-FFF2-40B4-BE49-F238E27FC236}">
                <a16:creationId xmlns:a16="http://schemas.microsoft.com/office/drawing/2014/main" id="{7F4F5B23-7A74-154E-A401-E129E03EE6AE}"/>
              </a:ext>
            </a:extLst>
          </p:cNvPr>
          <p:cNvSpPr>
            <a:spLocks noGrp="1"/>
          </p:cNvSpPr>
          <p:nvPr>
            <p:ph type="body" sz="quarter" idx="27"/>
          </p:nvPr>
        </p:nvSpPr>
        <p:spPr>
          <a:xfrm>
            <a:off x="530235" y="1250950"/>
            <a:ext cx="7362825" cy="533400"/>
          </a:xfrm>
          <a:prstGeom prst="rect">
            <a:avLst/>
          </a:prstGeom>
        </p:spPr>
        <p:txBody>
          <a:bodyPr>
            <a:normAutofit/>
          </a:bodyPr>
          <a:lstStyle/>
          <a:p>
            <a:pPr marL="0" lvl="0" indent="0">
              <a:buNone/>
            </a:pPr>
            <a:r>
              <a:rPr lang="en-US" sz="1600"/>
              <a:t>Click to edit Master text styles</a:t>
            </a:r>
          </a:p>
        </p:txBody>
      </p:sp>
      <p:grpSp>
        <p:nvGrpSpPr>
          <p:cNvPr id="7" name="Group 6">
            <a:extLst>
              <a:ext uri="{FF2B5EF4-FFF2-40B4-BE49-F238E27FC236}">
                <a16:creationId xmlns:a16="http://schemas.microsoft.com/office/drawing/2014/main" id="{C404B1C6-C6F9-0445-B3B5-1106CA870A18}"/>
              </a:ext>
            </a:extLst>
          </p:cNvPr>
          <p:cNvGrpSpPr>
            <a:grpSpLocks noChangeAspect="1"/>
          </p:cNvGrpSpPr>
          <p:nvPr userDrawn="1"/>
        </p:nvGrpSpPr>
        <p:grpSpPr>
          <a:xfrm>
            <a:off x="530234" y="2117088"/>
            <a:ext cx="11035398" cy="3011232"/>
            <a:chOff x="641511" y="1922018"/>
            <a:chExt cx="10278344" cy="2804655"/>
          </a:xfrm>
        </p:grpSpPr>
        <p:pic>
          <p:nvPicPr>
            <p:cNvPr id="8" name="Picture 7">
              <a:extLst>
                <a:ext uri="{FF2B5EF4-FFF2-40B4-BE49-F238E27FC236}">
                  <a16:creationId xmlns:a16="http://schemas.microsoft.com/office/drawing/2014/main" id="{688DA81E-8390-234C-ADF2-C4A684BAE0B3}"/>
                </a:ext>
              </a:extLst>
            </p:cNvPr>
            <p:cNvPicPr>
              <a:picLocks noChangeAspect="1"/>
            </p:cNvPicPr>
            <p:nvPr/>
          </p:nvPicPr>
          <p:blipFill>
            <a:blip r:embed="rId2"/>
            <a:stretch>
              <a:fillRect/>
            </a:stretch>
          </p:blipFill>
          <p:spPr>
            <a:xfrm>
              <a:off x="1704312" y="1929828"/>
              <a:ext cx="854342" cy="854342"/>
            </a:xfrm>
            <a:prstGeom prst="rect">
              <a:avLst/>
            </a:prstGeom>
          </p:spPr>
        </p:pic>
        <p:pic>
          <p:nvPicPr>
            <p:cNvPr id="9" name="Picture 8">
              <a:extLst>
                <a:ext uri="{FF2B5EF4-FFF2-40B4-BE49-F238E27FC236}">
                  <a16:creationId xmlns:a16="http://schemas.microsoft.com/office/drawing/2014/main" id="{4F31AA17-2E47-E14B-B9B6-98626326D68D}"/>
                </a:ext>
              </a:extLst>
            </p:cNvPr>
            <p:cNvPicPr>
              <a:picLocks noChangeAspect="1"/>
            </p:cNvPicPr>
            <p:nvPr/>
          </p:nvPicPr>
          <p:blipFill>
            <a:blip r:embed="rId3"/>
            <a:stretch>
              <a:fillRect/>
            </a:stretch>
          </p:blipFill>
          <p:spPr>
            <a:xfrm>
              <a:off x="646411" y="3870218"/>
              <a:ext cx="854855" cy="854855"/>
            </a:xfrm>
            <a:prstGeom prst="rect">
              <a:avLst/>
            </a:prstGeom>
          </p:spPr>
        </p:pic>
        <p:pic>
          <p:nvPicPr>
            <p:cNvPr id="10" name="Picture 9">
              <a:extLst>
                <a:ext uri="{FF2B5EF4-FFF2-40B4-BE49-F238E27FC236}">
                  <a16:creationId xmlns:a16="http://schemas.microsoft.com/office/drawing/2014/main" id="{E7528F2A-D1CF-4342-9C54-AD878743DAB2}"/>
                </a:ext>
              </a:extLst>
            </p:cNvPr>
            <p:cNvPicPr>
              <a:picLocks noChangeAspect="1"/>
            </p:cNvPicPr>
            <p:nvPr/>
          </p:nvPicPr>
          <p:blipFill>
            <a:blip r:embed="rId4"/>
            <a:stretch>
              <a:fillRect/>
            </a:stretch>
          </p:blipFill>
          <p:spPr>
            <a:xfrm>
              <a:off x="641511" y="1924672"/>
              <a:ext cx="864655" cy="864655"/>
            </a:xfrm>
            <a:prstGeom prst="rect">
              <a:avLst/>
            </a:prstGeom>
          </p:spPr>
        </p:pic>
        <p:pic>
          <p:nvPicPr>
            <p:cNvPr id="11" name="Picture 10">
              <a:extLst>
                <a:ext uri="{FF2B5EF4-FFF2-40B4-BE49-F238E27FC236}">
                  <a16:creationId xmlns:a16="http://schemas.microsoft.com/office/drawing/2014/main" id="{4014451C-C188-2840-AABF-883A5C6E7379}"/>
                </a:ext>
              </a:extLst>
            </p:cNvPr>
            <p:cNvPicPr>
              <a:picLocks noChangeAspect="1"/>
            </p:cNvPicPr>
            <p:nvPr/>
          </p:nvPicPr>
          <p:blipFill>
            <a:blip r:embed="rId5"/>
            <a:stretch>
              <a:fillRect/>
            </a:stretch>
          </p:blipFill>
          <p:spPr>
            <a:xfrm>
              <a:off x="9023441" y="1936557"/>
              <a:ext cx="848267" cy="848267"/>
            </a:xfrm>
            <a:prstGeom prst="rect">
              <a:avLst/>
            </a:prstGeom>
          </p:spPr>
        </p:pic>
        <p:pic>
          <p:nvPicPr>
            <p:cNvPr id="12" name="Picture 11">
              <a:extLst>
                <a:ext uri="{FF2B5EF4-FFF2-40B4-BE49-F238E27FC236}">
                  <a16:creationId xmlns:a16="http://schemas.microsoft.com/office/drawing/2014/main" id="{4148A427-C121-8E40-9543-1A0468C0CBCF}"/>
                </a:ext>
              </a:extLst>
            </p:cNvPr>
            <p:cNvPicPr>
              <a:picLocks noChangeAspect="1"/>
            </p:cNvPicPr>
            <p:nvPr/>
          </p:nvPicPr>
          <p:blipFill>
            <a:blip r:embed="rId6"/>
            <a:stretch>
              <a:fillRect/>
            </a:stretch>
          </p:blipFill>
          <p:spPr>
            <a:xfrm>
              <a:off x="1700810" y="2908434"/>
              <a:ext cx="845707" cy="845707"/>
            </a:xfrm>
            <a:prstGeom prst="rect">
              <a:avLst/>
            </a:prstGeom>
          </p:spPr>
        </p:pic>
        <p:pic>
          <p:nvPicPr>
            <p:cNvPr id="13" name="Picture 12">
              <a:extLst>
                <a:ext uri="{FF2B5EF4-FFF2-40B4-BE49-F238E27FC236}">
                  <a16:creationId xmlns:a16="http://schemas.microsoft.com/office/drawing/2014/main" id="{3C1DEBD0-CF2C-1343-A077-BFB26B84DA30}"/>
                </a:ext>
              </a:extLst>
            </p:cNvPr>
            <p:cNvPicPr>
              <a:picLocks noChangeAspect="1"/>
            </p:cNvPicPr>
            <p:nvPr/>
          </p:nvPicPr>
          <p:blipFill>
            <a:blip r:embed="rId7"/>
            <a:stretch>
              <a:fillRect/>
            </a:stretch>
          </p:blipFill>
          <p:spPr>
            <a:xfrm>
              <a:off x="1695552" y="3869980"/>
              <a:ext cx="855331" cy="855331"/>
            </a:xfrm>
            <a:prstGeom prst="rect">
              <a:avLst/>
            </a:prstGeom>
          </p:spPr>
        </p:pic>
        <p:pic>
          <p:nvPicPr>
            <p:cNvPr id="14" name="Picture 13">
              <a:extLst>
                <a:ext uri="{FF2B5EF4-FFF2-40B4-BE49-F238E27FC236}">
                  <a16:creationId xmlns:a16="http://schemas.microsoft.com/office/drawing/2014/main" id="{6CCE57B6-D010-7949-89E9-8E2B1E32D983}"/>
                </a:ext>
              </a:extLst>
            </p:cNvPr>
            <p:cNvPicPr>
              <a:picLocks noChangeAspect="1"/>
            </p:cNvPicPr>
            <p:nvPr/>
          </p:nvPicPr>
          <p:blipFill>
            <a:blip r:embed="rId8"/>
            <a:stretch>
              <a:fillRect/>
            </a:stretch>
          </p:blipFill>
          <p:spPr>
            <a:xfrm>
              <a:off x="9018313" y="2870695"/>
              <a:ext cx="853395" cy="853395"/>
            </a:xfrm>
            <a:prstGeom prst="rect">
              <a:avLst/>
            </a:prstGeom>
          </p:spPr>
        </p:pic>
        <p:pic>
          <p:nvPicPr>
            <p:cNvPr id="15" name="Picture 14">
              <a:extLst>
                <a:ext uri="{FF2B5EF4-FFF2-40B4-BE49-F238E27FC236}">
                  <a16:creationId xmlns:a16="http://schemas.microsoft.com/office/drawing/2014/main" id="{E0C72FF6-3FBC-A34B-8876-7942518FB391}"/>
                </a:ext>
              </a:extLst>
            </p:cNvPr>
            <p:cNvPicPr>
              <a:picLocks noChangeAspect="1"/>
            </p:cNvPicPr>
            <p:nvPr/>
          </p:nvPicPr>
          <p:blipFill>
            <a:blip r:embed="rId9"/>
            <a:stretch>
              <a:fillRect/>
            </a:stretch>
          </p:blipFill>
          <p:spPr>
            <a:xfrm>
              <a:off x="645130" y="2902578"/>
              <a:ext cx="857417" cy="857417"/>
            </a:xfrm>
            <a:prstGeom prst="rect">
              <a:avLst/>
            </a:prstGeom>
          </p:spPr>
        </p:pic>
        <p:pic>
          <p:nvPicPr>
            <p:cNvPr id="16" name="Picture 15">
              <a:extLst>
                <a:ext uri="{FF2B5EF4-FFF2-40B4-BE49-F238E27FC236}">
                  <a16:creationId xmlns:a16="http://schemas.microsoft.com/office/drawing/2014/main" id="{800451E4-3F73-D742-ABF6-6A4276DB442F}"/>
                </a:ext>
              </a:extLst>
            </p:cNvPr>
            <p:cNvPicPr>
              <a:picLocks noChangeAspect="1"/>
            </p:cNvPicPr>
            <p:nvPr/>
          </p:nvPicPr>
          <p:blipFill>
            <a:blip r:embed="rId10"/>
            <a:stretch>
              <a:fillRect/>
            </a:stretch>
          </p:blipFill>
          <p:spPr>
            <a:xfrm>
              <a:off x="10085310" y="3870568"/>
              <a:ext cx="832494" cy="832494"/>
            </a:xfrm>
            <a:prstGeom prst="rect">
              <a:avLst/>
            </a:prstGeom>
          </p:spPr>
        </p:pic>
        <p:pic>
          <p:nvPicPr>
            <p:cNvPr id="17" name="Picture 16">
              <a:extLst>
                <a:ext uri="{FF2B5EF4-FFF2-40B4-BE49-F238E27FC236}">
                  <a16:creationId xmlns:a16="http://schemas.microsoft.com/office/drawing/2014/main" id="{31FC3E82-C67D-6F4F-9BE1-7C2BEFAC1B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6801" y="1922018"/>
              <a:ext cx="869963" cy="869963"/>
            </a:xfrm>
            <a:prstGeom prst="rect">
              <a:avLst/>
            </a:prstGeom>
          </p:spPr>
        </p:pic>
        <p:pic>
          <p:nvPicPr>
            <p:cNvPr id="18" name="Picture 17">
              <a:extLst>
                <a:ext uri="{FF2B5EF4-FFF2-40B4-BE49-F238E27FC236}">
                  <a16:creationId xmlns:a16="http://schemas.microsoft.com/office/drawing/2014/main" id="{E214DD2B-8AFF-384E-A252-4430CD4C5E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45170" y="3868619"/>
              <a:ext cx="858054" cy="858054"/>
            </a:xfrm>
            <a:prstGeom prst="rect">
              <a:avLst/>
            </a:prstGeom>
          </p:spPr>
        </p:pic>
        <p:pic>
          <p:nvPicPr>
            <p:cNvPr id="19" name="Picture 18">
              <a:extLst>
                <a:ext uri="{FF2B5EF4-FFF2-40B4-BE49-F238E27FC236}">
                  <a16:creationId xmlns:a16="http://schemas.microsoft.com/office/drawing/2014/main" id="{DD9BA643-DB50-AA4C-8C57-5ABDF1E580B1}"/>
                </a:ext>
              </a:extLst>
            </p:cNvPr>
            <p:cNvPicPr>
              <a:picLocks noChangeAspect="1"/>
            </p:cNvPicPr>
            <p:nvPr/>
          </p:nvPicPr>
          <p:blipFill>
            <a:blip r:embed="rId13"/>
            <a:stretch>
              <a:fillRect/>
            </a:stretch>
          </p:blipFill>
          <p:spPr>
            <a:xfrm>
              <a:off x="2744779" y="2904590"/>
              <a:ext cx="853395" cy="853395"/>
            </a:xfrm>
            <a:prstGeom prst="rect">
              <a:avLst/>
            </a:prstGeom>
          </p:spPr>
        </p:pic>
        <p:pic>
          <p:nvPicPr>
            <p:cNvPr id="20" name="Picture 19">
              <a:extLst>
                <a:ext uri="{FF2B5EF4-FFF2-40B4-BE49-F238E27FC236}">
                  <a16:creationId xmlns:a16="http://schemas.microsoft.com/office/drawing/2014/main" id="{D1F2A804-3ACB-7044-84D8-A162A7DC4745}"/>
                </a:ext>
              </a:extLst>
            </p:cNvPr>
            <p:cNvPicPr>
              <a:picLocks noChangeAspect="1"/>
            </p:cNvPicPr>
            <p:nvPr/>
          </p:nvPicPr>
          <p:blipFill>
            <a:blip r:embed="rId14"/>
            <a:stretch>
              <a:fillRect/>
            </a:stretch>
          </p:blipFill>
          <p:spPr>
            <a:xfrm>
              <a:off x="9029486" y="3837627"/>
              <a:ext cx="848269" cy="848269"/>
            </a:xfrm>
            <a:prstGeom prst="rect">
              <a:avLst/>
            </a:prstGeom>
          </p:spPr>
        </p:pic>
        <p:pic>
          <p:nvPicPr>
            <p:cNvPr id="21" name="Picture 20">
              <a:extLst>
                <a:ext uri="{FF2B5EF4-FFF2-40B4-BE49-F238E27FC236}">
                  <a16:creationId xmlns:a16="http://schemas.microsoft.com/office/drawing/2014/main" id="{0B424EC6-6FF0-9541-911A-C4E2FA12651C}"/>
                </a:ext>
              </a:extLst>
            </p:cNvPr>
            <p:cNvPicPr>
              <a:picLocks noChangeAspect="1"/>
            </p:cNvPicPr>
            <p:nvPr/>
          </p:nvPicPr>
          <p:blipFill>
            <a:blip r:embed="rId15"/>
            <a:stretch>
              <a:fillRect/>
            </a:stretch>
          </p:blipFill>
          <p:spPr>
            <a:xfrm>
              <a:off x="8001000" y="1944852"/>
              <a:ext cx="824295" cy="824295"/>
            </a:xfrm>
            <a:prstGeom prst="rect">
              <a:avLst/>
            </a:prstGeom>
          </p:spPr>
        </p:pic>
        <p:pic>
          <p:nvPicPr>
            <p:cNvPr id="22" name="Picture 21">
              <a:extLst>
                <a:ext uri="{FF2B5EF4-FFF2-40B4-BE49-F238E27FC236}">
                  <a16:creationId xmlns:a16="http://schemas.microsoft.com/office/drawing/2014/main" id="{14F5F509-C6C3-B847-AEE8-B41AEE6240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24910" y="1926572"/>
              <a:ext cx="860854" cy="860854"/>
            </a:xfrm>
            <a:prstGeom prst="rect">
              <a:avLst/>
            </a:prstGeom>
          </p:spPr>
        </p:pic>
        <p:pic>
          <p:nvPicPr>
            <p:cNvPr id="23" name="Picture 22">
              <a:extLst>
                <a:ext uri="{FF2B5EF4-FFF2-40B4-BE49-F238E27FC236}">
                  <a16:creationId xmlns:a16="http://schemas.microsoft.com/office/drawing/2014/main" id="{3396D77F-8F74-0A44-9113-A6F7C0E328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96437" y="2899640"/>
              <a:ext cx="863295" cy="863295"/>
            </a:xfrm>
            <a:prstGeom prst="rect">
              <a:avLst/>
            </a:prstGeom>
          </p:spPr>
        </p:pic>
        <p:pic>
          <p:nvPicPr>
            <p:cNvPr id="24" name="Picture 23">
              <a:extLst>
                <a:ext uri="{FF2B5EF4-FFF2-40B4-BE49-F238E27FC236}">
                  <a16:creationId xmlns:a16="http://schemas.microsoft.com/office/drawing/2014/main" id="{0F39454E-6E0E-7942-892A-4343AB602FAB}"/>
                </a:ext>
              </a:extLst>
            </p:cNvPr>
            <p:cNvPicPr>
              <a:picLocks noChangeAspect="1"/>
            </p:cNvPicPr>
            <p:nvPr/>
          </p:nvPicPr>
          <p:blipFill>
            <a:blip r:embed="rId18"/>
            <a:stretch>
              <a:fillRect/>
            </a:stretch>
          </p:blipFill>
          <p:spPr>
            <a:xfrm>
              <a:off x="3797510" y="3870218"/>
              <a:ext cx="854855" cy="854855"/>
            </a:xfrm>
            <a:prstGeom prst="rect">
              <a:avLst/>
            </a:prstGeom>
          </p:spPr>
        </p:pic>
        <p:pic>
          <p:nvPicPr>
            <p:cNvPr id="25" name="Picture 24">
              <a:extLst>
                <a:ext uri="{FF2B5EF4-FFF2-40B4-BE49-F238E27FC236}">
                  <a16:creationId xmlns:a16="http://schemas.microsoft.com/office/drawing/2014/main" id="{8F47173A-A36A-094C-BAFE-BA22E08B5A99}"/>
                </a:ext>
              </a:extLst>
            </p:cNvPr>
            <p:cNvPicPr>
              <a:picLocks noChangeAspect="1"/>
            </p:cNvPicPr>
            <p:nvPr/>
          </p:nvPicPr>
          <p:blipFill>
            <a:blip r:embed="rId19"/>
            <a:stretch>
              <a:fillRect/>
            </a:stretch>
          </p:blipFill>
          <p:spPr>
            <a:xfrm>
              <a:off x="10069854" y="1922018"/>
              <a:ext cx="850001" cy="850001"/>
            </a:xfrm>
            <a:prstGeom prst="rect">
              <a:avLst/>
            </a:prstGeom>
          </p:spPr>
        </p:pic>
        <p:pic>
          <p:nvPicPr>
            <p:cNvPr id="26" name="Picture 25">
              <a:extLst>
                <a:ext uri="{FF2B5EF4-FFF2-40B4-BE49-F238E27FC236}">
                  <a16:creationId xmlns:a16="http://schemas.microsoft.com/office/drawing/2014/main" id="{5AA7475D-3456-9D42-86F0-BF9EF47CE66F}"/>
                </a:ext>
              </a:extLst>
            </p:cNvPr>
            <p:cNvPicPr>
              <a:picLocks noChangeAspect="1"/>
            </p:cNvPicPr>
            <p:nvPr/>
          </p:nvPicPr>
          <p:blipFill>
            <a:blip r:embed="rId20"/>
            <a:stretch>
              <a:fillRect/>
            </a:stretch>
          </p:blipFill>
          <p:spPr>
            <a:xfrm>
              <a:off x="7994498" y="2912637"/>
              <a:ext cx="837301" cy="837301"/>
            </a:xfrm>
            <a:prstGeom prst="rect">
              <a:avLst/>
            </a:prstGeom>
          </p:spPr>
        </p:pic>
        <p:pic>
          <p:nvPicPr>
            <p:cNvPr id="27" name="Picture 26">
              <a:extLst>
                <a:ext uri="{FF2B5EF4-FFF2-40B4-BE49-F238E27FC236}">
                  <a16:creationId xmlns:a16="http://schemas.microsoft.com/office/drawing/2014/main" id="{DF70DCCA-A2B5-8347-898D-C4203262FA5C}"/>
                </a:ext>
              </a:extLst>
            </p:cNvPr>
            <p:cNvPicPr>
              <a:picLocks noChangeAspect="1"/>
            </p:cNvPicPr>
            <p:nvPr/>
          </p:nvPicPr>
          <p:blipFill>
            <a:blip r:embed="rId21"/>
            <a:stretch>
              <a:fillRect/>
            </a:stretch>
          </p:blipFill>
          <p:spPr>
            <a:xfrm>
              <a:off x="4883910" y="1936557"/>
              <a:ext cx="840884" cy="840884"/>
            </a:xfrm>
            <a:prstGeom prst="rect">
              <a:avLst/>
            </a:prstGeom>
          </p:spPr>
        </p:pic>
        <p:pic>
          <p:nvPicPr>
            <p:cNvPr id="28" name="Picture 27">
              <a:extLst>
                <a:ext uri="{FF2B5EF4-FFF2-40B4-BE49-F238E27FC236}">
                  <a16:creationId xmlns:a16="http://schemas.microsoft.com/office/drawing/2014/main" id="{67DBAB14-15D5-2646-B363-8BFF3679129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7994" y="2912274"/>
              <a:ext cx="838027" cy="838027"/>
            </a:xfrm>
            <a:prstGeom prst="rect">
              <a:avLst/>
            </a:prstGeom>
          </p:spPr>
        </p:pic>
        <p:pic>
          <p:nvPicPr>
            <p:cNvPr id="29" name="Picture 28">
              <a:extLst>
                <a:ext uri="{FF2B5EF4-FFF2-40B4-BE49-F238E27FC236}">
                  <a16:creationId xmlns:a16="http://schemas.microsoft.com/office/drawing/2014/main" id="{A167765C-C844-DC4C-B637-E58B5A97C762}"/>
                </a:ext>
              </a:extLst>
            </p:cNvPr>
            <p:cNvPicPr>
              <a:picLocks noChangeAspect="1"/>
            </p:cNvPicPr>
            <p:nvPr/>
          </p:nvPicPr>
          <p:blipFill>
            <a:blip r:embed="rId23"/>
            <a:stretch>
              <a:fillRect/>
            </a:stretch>
          </p:blipFill>
          <p:spPr>
            <a:xfrm>
              <a:off x="4846651" y="3870218"/>
              <a:ext cx="854855" cy="854855"/>
            </a:xfrm>
            <a:prstGeom prst="rect">
              <a:avLst/>
            </a:prstGeom>
          </p:spPr>
        </p:pic>
        <p:pic>
          <p:nvPicPr>
            <p:cNvPr id="30" name="Picture 29">
              <a:extLst>
                <a:ext uri="{FF2B5EF4-FFF2-40B4-BE49-F238E27FC236}">
                  <a16:creationId xmlns:a16="http://schemas.microsoft.com/office/drawing/2014/main" id="{CFCDD7DC-51BE-F042-B61D-8BADC78314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53876" y="2867001"/>
              <a:ext cx="853395" cy="853395"/>
            </a:xfrm>
            <a:prstGeom prst="rect">
              <a:avLst/>
            </a:prstGeom>
          </p:spPr>
        </p:pic>
        <p:pic>
          <p:nvPicPr>
            <p:cNvPr id="31" name="Picture 30">
              <a:extLst>
                <a:ext uri="{FF2B5EF4-FFF2-40B4-BE49-F238E27FC236}">
                  <a16:creationId xmlns:a16="http://schemas.microsoft.com/office/drawing/2014/main" id="{2CF24AC9-9B6A-194E-A4CC-DCA13F7CE550}"/>
                </a:ext>
              </a:extLst>
            </p:cNvPr>
            <p:cNvPicPr>
              <a:picLocks noChangeAspect="1"/>
            </p:cNvPicPr>
            <p:nvPr/>
          </p:nvPicPr>
          <p:blipFill>
            <a:blip r:embed="rId25"/>
            <a:stretch>
              <a:fillRect/>
            </a:stretch>
          </p:blipFill>
          <p:spPr>
            <a:xfrm>
              <a:off x="7991096" y="3875594"/>
              <a:ext cx="844104" cy="844104"/>
            </a:xfrm>
            <a:prstGeom prst="rect">
              <a:avLst/>
            </a:prstGeom>
          </p:spPr>
        </p:pic>
        <p:pic>
          <p:nvPicPr>
            <p:cNvPr id="32" name="Picture 31">
              <a:extLst>
                <a:ext uri="{FF2B5EF4-FFF2-40B4-BE49-F238E27FC236}">
                  <a16:creationId xmlns:a16="http://schemas.microsoft.com/office/drawing/2014/main" id="{719E8A2E-0092-894A-A2F7-BD9D881F80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22940" y="1936557"/>
              <a:ext cx="840884" cy="840884"/>
            </a:xfrm>
            <a:prstGeom prst="rect">
              <a:avLst/>
            </a:prstGeom>
          </p:spPr>
        </p:pic>
        <p:pic>
          <p:nvPicPr>
            <p:cNvPr id="33" name="Picture 32">
              <a:extLst>
                <a:ext uri="{FF2B5EF4-FFF2-40B4-BE49-F238E27FC236}">
                  <a16:creationId xmlns:a16="http://schemas.microsoft.com/office/drawing/2014/main" id="{53FF87F0-C3E6-EA44-B632-B1002B9D64B3}"/>
                </a:ext>
              </a:extLst>
            </p:cNvPr>
            <p:cNvPicPr>
              <a:picLocks noChangeAspect="1"/>
            </p:cNvPicPr>
            <p:nvPr/>
          </p:nvPicPr>
          <p:blipFill>
            <a:blip r:embed="rId27"/>
            <a:stretch>
              <a:fillRect/>
            </a:stretch>
          </p:blipFill>
          <p:spPr>
            <a:xfrm>
              <a:off x="5894284" y="2903435"/>
              <a:ext cx="855704" cy="855704"/>
            </a:xfrm>
            <a:prstGeom prst="rect">
              <a:avLst/>
            </a:prstGeom>
          </p:spPr>
        </p:pic>
        <p:pic>
          <p:nvPicPr>
            <p:cNvPr id="34" name="Picture 33">
              <a:extLst>
                <a:ext uri="{FF2B5EF4-FFF2-40B4-BE49-F238E27FC236}">
                  <a16:creationId xmlns:a16="http://schemas.microsoft.com/office/drawing/2014/main" id="{8B1AC3F7-45EB-8B45-9F55-0204CCEAEF8C}"/>
                </a:ext>
              </a:extLst>
            </p:cNvPr>
            <p:cNvPicPr>
              <a:picLocks noChangeAspect="1"/>
            </p:cNvPicPr>
            <p:nvPr/>
          </p:nvPicPr>
          <p:blipFill>
            <a:blip r:embed="rId28"/>
            <a:stretch>
              <a:fillRect/>
            </a:stretch>
          </p:blipFill>
          <p:spPr>
            <a:xfrm>
              <a:off x="5895792" y="3870218"/>
              <a:ext cx="854855" cy="854855"/>
            </a:xfrm>
            <a:prstGeom prst="rect">
              <a:avLst/>
            </a:prstGeom>
          </p:spPr>
        </p:pic>
        <p:pic>
          <p:nvPicPr>
            <p:cNvPr id="35" name="Picture 34">
              <a:extLst>
                <a:ext uri="{FF2B5EF4-FFF2-40B4-BE49-F238E27FC236}">
                  <a16:creationId xmlns:a16="http://schemas.microsoft.com/office/drawing/2014/main" id="{075F09B2-F342-2F4C-ABC5-7449BD557C8F}"/>
                </a:ext>
              </a:extLst>
            </p:cNvPr>
            <p:cNvPicPr>
              <a:picLocks noChangeAspect="1"/>
            </p:cNvPicPr>
            <p:nvPr/>
          </p:nvPicPr>
          <p:blipFill>
            <a:blip r:embed="rId29"/>
            <a:stretch>
              <a:fillRect/>
            </a:stretch>
          </p:blipFill>
          <p:spPr>
            <a:xfrm>
              <a:off x="6944933" y="3868619"/>
              <a:ext cx="834443" cy="834443"/>
            </a:xfrm>
            <a:prstGeom prst="rect">
              <a:avLst/>
            </a:prstGeom>
          </p:spPr>
        </p:pic>
        <p:pic>
          <p:nvPicPr>
            <p:cNvPr id="36" name="Picture 35">
              <a:extLst>
                <a:ext uri="{FF2B5EF4-FFF2-40B4-BE49-F238E27FC236}">
                  <a16:creationId xmlns:a16="http://schemas.microsoft.com/office/drawing/2014/main" id="{2CD6DD0E-6560-9344-8F3F-D5E3F7C71B2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61970" y="1936557"/>
              <a:ext cx="840884" cy="840884"/>
            </a:xfrm>
            <a:prstGeom prst="rect">
              <a:avLst/>
            </a:prstGeom>
          </p:spPr>
        </p:pic>
        <p:pic>
          <p:nvPicPr>
            <p:cNvPr id="37" name="Picture 36">
              <a:extLst>
                <a:ext uri="{FF2B5EF4-FFF2-40B4-BE49-F238E27FC236}">
                  <a16:creationId xmlns:a16="http://schemas.microsoft.com/office/drawing/2014/main" id="{A76CFBE0-99B9-FA4E-A028-8ADA1AF68968}"/>
                </a:ext>
              </a:extLst>
            </p:cNvPr>
            <p:cNvPicPr>
              <a:picLocks noChangeAspect="1"/>
            </p:cNvPicPr>
            <p:nvPr/>
          </p:nvPicPr>
          <p:blipFill>
            <a:blip r:embed="rId31"/>
            <a:stretch>
              <a:fillRect/>
            </a:stretch>
          </p:blipFill>
          <p:spPr>
            <a:xfrm>
              <a:off x="6948250" y="2907294"/>
              <a:ext cx="847986" cy="847986"/>
            </a:xfrm>
            <a:prstGeom prst="rect">
              <a:avLst/>
            </a:prstGeom>
          </p:spPr>
        </p:pic>
      </p:grpSp>
    </p:spTree>
    <p:extLst>
      <p:ext uri="{BB962C8B-B14F-4D97-AF65-F5344CB8AC3E}">
        <p14:creationId xmlns:p14="http://schemas.microsoft.com/office/powerpoint/2010/main" val="4081904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76"/>
            <a:ext cx="5152913" cy="6857923"/>
          </a:xfrm>
          <a:prstGeom prst="rect">
            <a:avLst/>
          </a:prstGeom>
        </p:spPr>
      </p:pic>
      <p:sp>
        <p:nvSpPr>
          <p:cNvPr id="2" name="Holder 2"/>
          <p:cNvSpPr>
            <a:spLocks noGrp="1"/>
          </p:cNvSpPr>
          <p:nvPr>
            <p:ph type="ctrTitle"/>
          </p:nvPr>
        </p:nvSpPr>
        <p:spPr>
          <a:xfrm>
            <a:off x="5084160" y="2838386"/>
            <a:ext cx="3806825" cy="574039"/>
          </a:xfrm>
          <a:prstGeom prst="rect">
            <a:avLst/>
          </a:prstGeom>
        </p:spPr>
        <p:txBody>
          <a:bodyPr wrap="square" lIns="0" tIns="0" rIns="0" bIns="0">
            <a:spAutoFit/>
          </a:bodyPr>
          <a:lstStyle>
            <a:lvl1pPr>
              <a:defRPr sz="3400" b="0" i="0">
                <a:solidFill>
                  <a:srgbClr val="003B69"/>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003B6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a:p>
        </p:txBody>
      </p:sp>
      <p:sp>
        <p:nvSpPr>
          <p:cNvPr id="6" name="Holder 6"/>
          <p:cNvSpPr>
            <a:spLocks noGrp="1"/>
          </p:cNvSpPr>
          <p:nvPr>
            <p:ph type="sldNum" sz="quarter" idx="7"/>
          </p:nvPr>
        </p:nvSpPr>
        <p:spPr/>
        <p:txBody>
          <a:bodyPr lIns="0" tIns="0" rIns="0" bIns="0"/>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375246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29520" y="6323608"/>
            <a:ext cx="386549" cy="185239"/>
          </a:xfrm>
          <a:prstGeom prst="rect">
            <a:avLst/>
          </a:prstGeom>
        </p:spPr>
      </p:pic>
      <p:pic>
        <p:nvPicPr>
          <p:cNvPr id="17" name="bg object 17"/>
          <p:cNvPicPr/>
          <p:nvPr/>
        </p:nvPicPr>
        <p:blipFill>
          <a:blip r:embed="rId3" cstate="print"/>
          <a:stretch>
            <a:fillRect/>
          </a:stretch>
        </p:blipFill>
        <p:spPr>
          <a:xfrm>
            <a:off x="10537078" y="6323608"/>
            <a:ext cx="382348" cy="185115"/>
          </a:xfrm>
          <a:prstGeom prst="rect">
            <a:avLst/>
          </a:prstGeom>
        </p:spPr>
      </p:pic>
      <p:pic>
        <p:nvPicPr>
          <p:cNvPr id="18" name="bg object 18"/>
          <p:cNvPicPr/>
          <p:nvPr/>
        </p:nvPicPr>
        <p:blipFill>
          <a:blip r:embed="rId4" cstate="print"/>
          <a:stretch>
            <a:fillRect/>
          </a:stretch>
        </p:blipFill>
        <p:spPr>
          <a:xfrm>
            <a:off x="573651" y="6273845"/>
            <a:ext cx="1314006" cy="295439"/>
          </a:xfrm>
          <a:prstGeom prst="rect">
            <a:avLst/>
          </a:prstGeom>
        </p:spPr>
      </p:pic>
      <p:sp>
        <p:nvSpPr>
          <p:cNvPr id="19" name="bg object 19"/>
          <p:cNvSpPr/>
          <p:nvPr/>
        </p:nvSpPr>
        <p:spPr>
          <a:xfrm>
            <a:off x="530859" y="0"/>
            <a:ext cx="2532380" cy="152400"/>
          </a:xfrm>
          <a:custGeom>
            <a:avLst/>
            <a:gdLst/>
            <a:ahLst/>
            <a:cxnLst/>
            <a:rect l="l" t="t" r="r" b="b"/>
            <a:pathLst>
              <a:path w="2532380" h="152400">
                <a:moveTo>
                  <a:pt x="2532379" y="0"/>
                </a:moveTo>
                <a:lnTo>
                  <a:pt x="0" y="0"/>
                </a:lnTo>
                <a:lnTo>
                  <a:pt x="0" y="152400"/>
                </a:lnTo>
                <a:lnTo>
                  <a:pt x="2532379" y="152400"/>
                </a:lnTo>
                <a:lnTo>
                  <a:pt x="2532379" y="0"/>
                </a:lnTo>
                <a:close/>
              </a:path>
            </a:pathLst>
          </a:custGeom>
          <a:solidFill>
            <a:srgbClr val="E87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00" b="0" i="0">
                <a:solidFill>
                  <a:srgbClr val="003B6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rgbClr val="003B6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a:p>
        </p:txBody>
      </p:sp>
      <p:sp>
        <p:nvSpPr>
          <p:cNvPr id="6" name="Holder 6"/>
          <p:cNvSpPr>
            <a:spLocks noGrp="1"/>
          </p:cNvSpPr>
          <p:nvPr>
            <p:ph type="sldNum" sz="quarter" idx="7"/>
          </p:nvPr>
        </p:nvSpPr>
        <p:spPr/>
        <p:txBody>
          <a:bodyPr lIns="0" tIns="0" rIns="0" bIns="0"/>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871965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7A74C7-7ADC-E144-977B-331972ED8579}"/>
              </a:ext>
            </a:extLst>
          </p:cNvPr>
          <p:cNvGrpSpPr/>
          <p:nvPr userDrawn="1"/>
        </p:nvGrpSpPr>
        <p:grpSpPr>
          <a:xfrm>
            <a:off x="5709783" y="0"/>
            <a:ext cx="6546126" cy="5903441"/>
            <a:chOff x="5709783" y="0"/>
            <a:chExt cx="6546126" cy="5903441"/>
          </a:xfrm>
        </p:grpSpPr>
        <p:sp>
          <p:nvSpPr>
            <p:cNvPr id="26" name="Hexagon 25">
              <a:extLst>
                <a:ext uri="{FF2B5EF4-FFF2-40B4-BE49-F238E27FC236}">
                  <a16:creationId xmlns:a16="http://schemas.microsoft.com/office/drawing/2014/main" id="{D45B66D7-25F6-B342-8990-A58EB14A43B8}"/>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5015538-2418-B645-8209-CA82C1772D3A}"/>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83BE7B6D-F319-FB4F-B884-0A70E24AD397}"/>
                </a:ext>
              </a:extLst>
            </p:cNvPr>
            <p:cNvSpPr/>
            <p:nvPr userDrawn="1"/>
          </p:nvSpPr>
          <p:spPr>
            <a:xfrm>
              <a:off x="9992606" y="1261202"/>
              <a:ext cx="2263303"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2233806 w 2541702"/>
                <a:gd name="connsiteY5" fmla="*/ 1703224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33806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60387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03" h="2225383">
                  <a:moveTo>
                    <a:pt x="0" y="1112692"/>
                  </a:moveTo>
                  <a:lnTo>
                    <a:pt x="556346" y="0"/>
                  </a:lnTo>
                  <a:lnTo>
                    <a:pt x="1985356" y="0"/>
                  </a:lnTo>
                  <a:lnTo>
                    <a:pt x="2263303" y="567598"/>
                  </a:lnTo>
                  <a:lnTo>
                    <a:pt x="2260387" y="1703224"/>
                  </a:ln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C25E21A-A619-6A48-80E5-1B772B11FB50}"/>
                </a:ext>
              </a:extLst>
            </p:cNvPr>
            <p:cNvSpPr/>
            <p:nvPr userDrawn="1"/>
          </p:nvSpPr>
          <p:spPr>
            <a:xfrm>
              <a:off x="9980723" y="0"/>
              <a:ext cx="2238986" cy="1112591"/>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641460 w 2565469"/>
                <a:gd name="connsiteY1" fmla="*/ 383458 h 2211879"/>
                <a:gd name="connsiteX2" fmla="*/ 2012499 w 2565469"/>
                <a:gd name="connsiteY2" fmla="*/ 0 h 2211879"/>
                <a:gd name="connsiteX3" fmla="*/ 2565469 w 2565469"/>
                <a:gd name="connsiteY3" fmla="*/ 1105940 h 2211879"/>
                <a:gd name="connsiteX4" fmla="*/ 2012499 w 2565469"/>
                <a:gd name="connsiteY4" fmla="*/ 2211879 h 2211879"/>
                <a:gd name="connsiteX5" fmla="*/ 552970 w 2565469"/>
                <a:gd name="connsiteY5" fmla="*/ 2211879 h 2211879"/>
                <a:gd name="connsiteX6" fmla="*/ 0 w 2565469"/>
                <a:gd name="connsiteY6" fmla="*/ 1105940 h 2211879"/>
                <a:gd name="connsiteX0" fmla="*/ 0 w 2565469"/>
                <a:gd name="connsiteY0" fmla="*/ 722482 h 1828421"/>
                <a:gd name="connsiteX1" fmla="*/ 641460 w 2565469"/>
                <a:gd name="connsiteY1" fmla="*/ 0 h 1828421"/>
                <a:gd name="connsiteX2" fmla="*/ 1924009 w 2565469"/>
                <a:gd name="connsiteY2" fmla="*/ 339213 h 1828421"/>
                <a:gd name="connsiteX3" fmla="*/ 2565469 w 2565469"/>
                <a:gd name="connsiteY3" fmla="*/ 722482 h 1828421"/>
                <a:gd name="connsiteX4" fmla="*/ 2012499 w 2565469"/>
                <a:gd name="connsiteY4" fmla="*/ 1828421 h 1828421"/>
                <a:gd name="connsiteX5" fmla="*/ 552970 w 2565469"/>
                <a:gd name="connsiteY5" fmla="*/ 1828421 h 1828421"/>
                <a:gd name="connsiteX6" fmla="*/ 0 w 2565469"/>
                <a:gd name="connsiteY6" fmla="*/ 722482 h 1828421"/>
                <a:gd name="connsiteX0" fmla="*/ 0 w 2565469"/>
                <a:gd name="connsiteY0" fmla="*/ 722482 h 1828421"/>
                <a:gd name="connsiteX1" fmla="*/ 641460 w 2565469"/>
                <a:gd name="connsiteY1" fmla="*/ 0 h 1828421"/>
                <a:gd name="connsiteX2" fmla="*/ 2565469 w 2565469"/>
                <a:gd name="connsiteY2" fmla="*/ 722482 h 1828421"/>
                <a:gd name="connsiteX3" fmla="*/ 2012499 w 2565469"/>
                <a:gd name="connsiteY3" fmla="*/ 1828421 h 1828421"/>
                <a:gd name="connsiteX4" fmla="*/ 552970 w 2565469"/>
                <a:gd name="connsiteY4" fmla="*/ 1828421 h 1828421"/>
                <a:gd name="connsiteX5" fmla="*/ 0 w 2565469"/>
                <a:gd name="connsiteY5" fmla="*/ 722482 h 1828421"/>
                <a:gd name="connsiteX0" fmla="*/ 0 w 2565469"/>
                <a:gd name="connsiteY0" fmla="*/ 0 h 1105939"/>
                <a:gd name="connsiteX1" fmla="*/ 2565469 w 2565469"/>
                <a:gd name="connsiteY1" fmla="*/ 0 h 1105939"/>
                <a:gd name="connsiteX2" fmla="*/ 2012499 w 2565469"/>
                <a:gd name="connsiteY2" fmla="*/ 1105939 h 1105939"/>
                <a:gd name="connsiteX3" fmla="*/ 552970 w 2565469"/>
                <a:gd name="connsiteY3" fmla="*/ 1105939 h 1105939"/>
                <a:gd name="connsiteX4" fmla="*/ 0 w 2565469"/>
                <a:gd name="connsiteY4" fmla="*/ 0 h 1105939"/>
                <a:gd name="connsiteX0" fmla="*/ 0 w 2565469"/>
                <a:gd name="connsiteY0" fmla="*/ 0 h 1105939"/>
                <a:gd name="connsiteX1" fmla="*/ 2565469 w 2565469"/>
                <a:gd name="connsiteY1" fmla="*/ 0 h 1105939"/>
                <a:gd name="connsiteX2" fmla="*/ 2262737 w 2565469"/>
                <a:gd name="connsiteY2" fmla="*/ 610865 h 1105939"/>
                <a:gd name="connsiteX3" fmla="*/ 2012499 w 2565469"/>
                <a:gd name="connsiteY3" fmla="*/ 1105939 h 1105939"/>
                <a:gd name="connsiteX4" fmla="*/ 552970 w 2565469"/>
                <a:gd name="connsiteY4" fmla="*/ 1105939 h 1105939"/>
                <a:gd name="connsiteX5" fmla="*/ 0 w 2565469"/>
                <a:gd name="connsiteY5" fmla="*/ 0 h 1105939"/>
                <a:gd name="connsiteX0" fmla="*/ 0 w 2565469"/>
                <a:gd name="connsiteY0" fmla="*/ 6652 h 1112591"/>
                <a:gd name="connsiteX1" fmla="*/ 2238986 w 2565469"/>
                <a:gd name="connsiteY1" fmla="*/ 0 h 1112591"/>
                <a:gd name="connsiteX2" fmla="*/ 2565469 w 2565469"/>
                <a:gd name="connsiteY2" fmla="*/ 6652 h 1112591"/>
                <a:gd name="connsiteX3" fmla="*/ 2262737 w 2565469"/>
                <a:gd name="connsiteY3" fmla="*/ 617517 h 1112591"/>
                <a:gd name="connsiteX4" fmla="*/ 2012499 w 2565469"/>
                <a:gd name="connsiteY4" fmla="*/ 1112591 h 1112591"/>
                <a:gd name="connsiteX5" fmla="*/ 552970 w 2565469"/>
                <a:gd name="connsiteY5" fmla="*/ 1112591 h 1112591"/>
                <a:gd name="connsiteX6" fmla="*/ 0 w 2565469"/>
                <a:gd name="connsiteY6" fmla="*/ 6652 h 1112591"/>
                <a:gd name="connsiteX0" fmla="*/ 0 w 2262737"/>
                <a:gd name="connsiteY0" fmla="*/ 6652 h 1112591"/>
                <a:gd name="connsiteX1" fmla="*/ 2238986 w 2262737"/>
                <a:gd name="connsiteY1" fmla="*/ 0 h 1112591"/>
                <a:gd name="connsiteX2" fmla="*/ 2262737 w 2262737"/>
                <a:gd name="connsiteY2" fmla="*/ 617517 h 1112591"/>
                <a:gd name="connsiteX3" fmla="*/ 2012499 w 2262737"/>
                <a:gd name="connsiteY3" fmla="*/ 1112591 h 1112591"/>
                <a:gd name="connsiteX4" fmla="*/ 552970 w 2262737"/>
                <a:gd name="connsiteY4" fmla="*/ 1112591 h 1112591"/>
                <a:gd name="connsiteX5" fmla="*/ 0 w 2262737"/>
                <a:gd name="connsiteY5" fmla="*/ 6652 h 1112591"/>
                <a:gd name="connsiteX0" fmla="*/ 0 w 2238986"/>
                <a:gd name="connsiteY0" fmla="*/ 6652 h 1112591"/>
                <a:gd name="connsiteX1" fmla="*/ 2238986 w 2238986"/>
                <a:gd name="connsiteY1" fmla="*/ 0 h 1112591"/>
                <a:gd name="connsiteX2" fmla="*/ 2238986 w 2238986"/>
                <a:gd name="connsiteY2" fmla="*/ 629393 h 1112591"/>
                <a:gd name="connsiteX3" fmla="*/ 2012499 w 2238986"/>
                <a:gd name="connsiteY3" fmla="*/ 1112591 h 1112591"/>
                <a:gd name="connsiteX4" fmla="*/ 552970 w 2238986"/>
                <a:gd name="connsiteY4" fmla="*/ 1112591 h 1112591"/>
                <a:gd name="connsiteX5" fmla="*/ 0 w 2238986"/>
                <a:gd name="connsiteY5" fmla="*/ 6652 h 1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986" h="1112591">
                  <a:moveTo>
                    <a:pt x="0" y="6652"/>
                  </a:moveTo>
                  <a:lnTo>
                    <a:pt x="2238986" y="0"/>
                  </a:lnTo>
                  <a:lnTo>
                    <a:pt x="2238986" y="629393"/>
                  </a:lnTo>
                  <a:lnTo>
                    <a:pt x="2012499" y="1112591"/>
                  </a:lnTo>
                  <a:lnTo>
                    <a:pt x="552970" y="1112591"/>
                  </a:lnTo>
                  <a:lnTo>
                    <a:pt x="0" y="6652"/>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Hexagon 29">
              <a:extLst>
                <a:ext uri="{FF2B5EF4-FFF2-40B4-BE49-F238E27FC236}">
                  <a16:creationId xmlns:a16="http://schemas.microsoft.com/office/drawing/2014/main" id="{70CC5E25-6EAA-C141-AEE4-CE9A663CAA44}"/>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Hexagon 31">
              <a:extLst>
                <a:ext uri="{FF2B5EF4-FFF2-40B4-BE49-F238E27FC236}">
                  <a16:creationId xmlns:a16="http://schemas.microsoft.com/office/drawing/2014/main" id="{466FB539-D1CE-C74B-ACFE-C0AD09774964}"/>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025A65FC-DFF1-E44F-80FC-8F5BD107F17F}"/>
                </a:ext>
              </a:extLst>
            </p:cNvPr>
            <p:cNvSpPr/>
            <p:nvPr userDrawn="1"/>
          </p:nvSpPr>
          <p:spPr>
            <a:xfrm>
              <a:off x="9976251" y="3635196"/>
              <a:ext cx="2255334"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2255333 w 2541702"/>
                <a:gd name="connsiteY5" fmla="*/ 1649323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55333"/>
                <a:gd name="connsiteY0" fmla="*/ 1112692 h 2225383"/>
                <a:gd name="connsiteX1" fmla="*/ 556346 w 2255333"/>
                <a:gd name="connsiteY1" fmla="*/ 0 h 2225383"/>
                <a:gd name="connsiteX2" fmla="*/ 1985356 w 2255333"/>
                <a:gd name="connsiteY2" fmla="*/ 0 h 2225383"/>
                <a:gd name="connsiteX3" fmla="*/ 2231583 w 2255333"/>
                <a:gd name="connsiteY3" fmla="*/ 521168 h 2225383"/>
                <a:gd name="connsiteX4" fmla="*/ 2255333 w 2255333"/>
                <a:gd name="connsiteY4" fmla="*/ 1649323 h 2225383"/>
                <a:gd name="connsiteX5" fmla="*/ 1985356 w 2255333"/>
                <a:gd name="connsiteY5" fmla="*/ 2225383 h 2225383"/>
                <a:gd name="connsiteX6" fmla="*/ 556346 w 2255333"/>
                <a:gd name="connsiteY6" fmla="*/ 2225383 h 2225383"/>
                <a:gd name="connsiteX7" fmla="*/ 0 w 2255333"/>
                <a:gd name="connsiteY7" fmla="*/ 1112692 h 2225383"/>
                <a:gd name="connsiteX0" fmla="*/ 0 w 2255334"/>
                <a:gd name="connsiteY0" fmla="*/ 1112692 h 2225383"/>
                <a:gd name="connsiteX1" fmla="*/ 556346 w 2255334"/>
                <a:gd name="connsiteY1" fmla="*/ 0 h 2225383"/>
                <a:gd name="connsiteX2" fmla="*/ 1985356 w 2255334"/>
                <a:gd name="connsiteY2" fmla="*/ 0 h 2225383"/>
                <a:gd name="connsiteX3" fmla="*/ 2255334 w 2255334"/>
                <a:gd name="connsiteY3" fmla="*/ 544918 h 2225383"/>
                <a:gd name="connsiteX4" fmla="*/ 2255333 w 2255334"/>
                <a:gd name="connsiteY4" fmla="*/ 1649323 h 2225383"/>
                <a:gd name="connsiteX5" fmla="*/ 1985356 w 2255334"/>
                <a:gd name="connsiteY5" fmla="*/ 2225383 h 2225383"/>
                <a:gd name="connsiteX6" fmla="*/ 556346 w 2255334"/>
                <a:gd name="connsiteY6" fmla="*/ 2225383 h 2225383"/>
                <a:gd name="connsiteX7" fmla="*/ 0 w 2255334"/>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334" h="2225383">
                  <a:moveTo>
                    <a:pt x="0" y="1112692"/>
                  </a:moveTo>
                  <a:lnTo>
                    <a:pt x="556346" y="0"/>
                  </a:lnTo>
                  <a:lnTo>
                    <a:pt x="1985356" y="0"/>
                  </a:lnTo>
                  <a:lnTo>
                    <a:pt x="2255334" y="544918"/>
                  </a:lnTo>
                  <a:cubicBezTo>
                    <a:pt x="2255334" y="913053"/>
                    <a:pt x="2255333" y="1281188"/>
                    <a:pt x="2255333" y="1649323"/>
                  </a:cubicBez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105">
              <a:extLst>
                <a:ext uri="{FF2B5EF4-FFF2-40B4-BE49-F238E27FC236}">
                  <a16:creationId xmlns:a16="http://schemas.microsoft.com/office/drawing/2014/main" id="{5C35051B-9D58-684A-9AB6-F9403D0E5FC5}"/>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3810000" cy="6858000"/>
          </a:xfrm>
          <a:prstGeom prst="rect">
            <a:avLst/>
          </a:prstGeom>
          <a:solidFill>
            <a:srgbClr val="E7E7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TextBox 19">
            <a:extLst>
              <a:ext uri="{FF2B5EF4-FFF2-40B4-BE49-F238E27FC236}">
                <a16:creationId xmlns:a16="http://schemas.microsoft.com/office/drawing/2014/main" id="{8CE390AD-2706-2C49-8570-1F159BD3BC6D}"/>
              </a:ext>
            </a:extLst>
          </p:cNvPr>
          <p:cNvSpPr txBox="1"/>
          <p:nvPr userDrawn="1"/>
        </p:nvSpPr>
        <p:spPr>
          <a:xfrm>
            <a:off x="4150992" y="2286000"/>
            <a:ext cx="6898008" cy="1867835"/>
          </a:xfrm>
          <a:prstGeom prst="rect">
            <a:avLst/>
          </a:prstGeom>
          <a:noFill/>
        </p:spPr>
        <p:txBody>
          <a:bodyPr wrap="square" lIns="0" tIns="0" rIns="0" bIns="0" rtlCol="0">
            <a:no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noChangeAspect="1"/>
          </p:cNvSpPr>
          <p:nvPr userDrawn="1">
            <p:ph type="pic" sz="quarter" idx="24" hasCustomPrompt="1"/>
          </p:nvPr>
        </p:nvSpPr>
        <p:spPr>
          <a:xfrm>
            <a:off x="3810000" y="4745510"/>
            <a:ext cx="2514600" cy="2112264"/>
          </a:xfrm>
          <a:prstGeom prst="rect">
            <a:avLst/>
          </a:prstGeom>
          <a:blipFill>
            <a:blip r:embed="rId2" cstate="screen">
              <a:extLst>
                <a:ext uri="{28A0092B-C50C-407E-A947-70E740481C1C}">
                  <a14:useLocalDpi xmlns:a14="http://schemas.microsoft.com/office/drawing/2010/main"/>
                </a:ext>
              </a:extLst>
            </a:blip>
            <a:stretch>
              <a:fillRect t="21"/>
            </a:stretch>
          </a:blip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lvl1pPr marL="0" indent="0" algn="ctr">
              <a:buNone/>
              <a:defRPr lang="en-US" sz="1200" b="1">
                <a:solidFill>
                  <a:srgbClr val="FFFF00"/>
                </a:solidFill>
              </a:defRPr>
            </a:lvl1pPr>
          </a:lstStyle>
          <a:p>
            <a:pPr lvl="0" algn="ctr"/>
            <a:r>
              <a:rPr lang="en-US"/>
              <a:t>Click icon to insert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userDrawn="1">
            <p:ph type="pic" sz="quarter" idx="25" hasCustomPrompt="1"/>
          </p:nvPr>
        </p:nvSpPr>
        <p:spPr>
          <a:xfrm>
            <a:off x="6388608" y="4745736"/>
            <a:ext cx="2907792" cy="2112264"/>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icon to insert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userDrawn="1">
            <p:ph type="pic" sz="quarter" idx="26" hasCustomPrompt="1"/>
          </p:nvPr>
        </p:nvSpPr>
        <p:spPr>
          <a:xfrm>
            <a:off x="9360408" y="4745736"/>
            <a:ext cx="2843784"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insert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30235" y="612648"/>
            <a:ext cx="3172428" cy="1261243"/>
          </a:xfrm>
          <a:prstGeom prst="rect">
            <a:avLst/>
          </a:prstGeom>
          <a:noFill/>
        </p:spPr>
        <p:txBody>
          <a:bodyPr wrap="square" lIns="0" tIns="0" rIns="0" bIns="0"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a:solidFill>
                  <a:schemeClr val="tx2"/>
                </a:solidFill>
                <a:latin typeface="+mj-lt"/>
                <a:ea typeface="Tahoma" charset="0"/>
                <a:cs typeface="Tahoma" charset="0"/>
              </a:rPr>
              <a:t>MISSION</a:t>
            </a:r>
          </a:p>
        </p:txBody>
      </p:sp>
      <p:pic>
        <p:nvPicPr>
          <p:cNvPr id="10" name="Picture 9">
            <a:extLst>
              <a:ext uri="{FF2B5EF4-FFF2-40B4-BE49-F238E27FC236}">
                <a16:creationId xmlns:a16="http://schemas.microsoft.com/office/drawing/2014/main" id="{6CCD6984-8319-CB4A-9B2C-A1DDDA7E16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235" y="6245352"/>
            <a:ext cx="1387613" cy="367986"/>
          </a:xfrm>
          <a:prstGeom prst="rect">
            <a:avLst/>
          </a:prstGeom>
        </p:spPr>
      </p:pic>
    </p:spTree>
    <p:extLst>
      <p:ext uri="{BB962C8B-B14F-4D97-AF65-F5344CB8AC3E}">
        <p14:creationId xmlns:p14="http://schemas.microsoft.com/office/powerpoint/2010/main" val="2203591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29520" y="6323608"/>
            <a:ext cx="386549" cy="185239"/>
          </a:xfrm>
          <a:prstGeom prst="rect">
            <a:avLst/>
          </a:prstGeom>
        </p:spPr>
      </p:pic>
      <p:pic>
        <p:nvPicPr>
          <p:cNvPr id="17" name="bg object 17"/>
          <p:cNvPicPr/>
          <p:nvPr/>
        </p:nvPicPr>
        <p:blipFill>
          <a:blip r:embed="rId3" cstate="print"/>
          <a:stretch>
            <a:fillRect/>
          </a:stretch>
        </p:blipFill>
        <p:spPr>
          <a:xfrm>
            <a:off x="10537078" y="6323608"/>
            <a:ext cx="382348" cy="185115"/>
          </a:xfrm>
          <a:prstGeom prst="rect">
            <a:avLst/>
          </a:prstGeom>
        </p:spPr>
      </p:pic>
      <p:pic>
        <p:nvPicPr>
          <p:cNvPr id="18" name="bg object 18"/>
          <p:cNvPicPr/>
          <p:nvPr/>
        </p:nvPicPr>
        <p:blipFill>
          <a:blip r:embed="rId4" cstate="print"/>
          <a:stretch>
            <a:fillRect/>
          </a:stretch>
        </p:blipFill>
        <p:spPr>
          <a:xfrm>
            <a:off x="573651" y="6273845"/>
            <a:ext cx="1314006" cy="295439"/>
          </a:xfrm>
          <a:prstGeom prst="rect">
            <a:avLst/>
          </a:prstGeom>
        </p:spPr>
      </p:pic>
      <p:sp>
        <p:nvSpPr>
          <p:cNvPr id="19" name="bg object 19"/>
          <p:cNvSpPr/>
          <p:nvPr/>
        </p:nvSpPr>
        <p:spPr>
          <a:xfrm>
            <a:off x="530859" y="0"/>
            <a:ext cx="2532380" cy="152400"/>
          </a:xfrm>
          <a:custGeom>
            <a:avLst/>
            <a:gdLst/>
            <a:ahLst/>
            <a:cxnLst/>
            <a:rect l="l" t="t" r="r" b="b"/>
            <a:pathLst>
              <a:path w="2532380" h="152400">
                <a:moveTo>
                  <a:pt x="2532379" y="0"/>
                </a:moveTo>
                <a:lnTo>
                  <a:pt x="0" y="0"/>
                </a:lnTo>
                <a:lnTo>
                  <a:pt x="0" y="152400"/>
                </a:lnTo>
                <a:lnTo>
                  <a:pt x="2532379" y="152400"/>
                </a:lnTo>
                <a:lnTo>
                  <a:pt x="2532379" y="0"/>
                </a:lnTo>
                <a:close/>
              </a:path>
            </a:pathLst>
          </a:custGeom>
          <a:solidFill>
            <a:srgbClr val="E87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00" b="0" i="0">
                <a:solidFill>
                  <a:srgbClr val="003B69"/>
                </a:solidFill>
                <a:latin typeface="Calibri"/>
                <a:cs typeface="Calibri"/>
              </a:defRPr>
            </a:lvl1pPr>
          </a:lstStyle>
          <a:p>
            <a:endParaRPr/>
          </a:p>
        </p:txBody>
      </p:sp>
      <p:sp>
        <p:nvSpPr>
          <p:cNvPr id="3" name="Holder 3"/>
          <p:cNvSpPr>
            <a:spLocks noGrp="1"/>
          </p:cNvSpPr>
          <p:nvPr>
            <p:ph sz="half" idx="2"/>
          </p:nvPr>
        </p:nvSpPr>
        <p:spPr>
          <a:xfrm>
            <a:off x="517525" y="1346199"/>
            <a:ext cx="4421505" cy="3992879"/>
          </a:xfrm>
          <a:prstGeom prst="rect">
            <a:avLst/>
          </a:prstGeom>
        </p:spPr>
        <p:txBody>
          <a:bodyPr wrap="square" lIns="0" tIns="0" rIns="0" bIns="0">
            <a:spAutoFit/>
          </a:bodyPr>
          <a:lstStyle>
            <a:lvl1pPr>
              <a:defRPr sz="2800" b="0" i="0">
                <a:solidFill>
                  <a:srgbClr val="003B69"/>
                </a:solidFill>
                <a:latin typeface="Calibri"/>
                <a:cs typeface="Calibri"/>
              </a:defRPr>
            </a:lvl1pPr>
          </a:lstStyle>
          <a:p>
            <a:endParaRPr/>
          </a:p>
        </p:txBody>
      </p:sp>
      <p:sp>
        <p:nvSpPr>
          <p:cNvPr id="4" name="Holder 4"/>
          <p:cNvSpPr>
            <a:spLocks noGrp="1"/>
          </p:cNvSpPr>
          <p:nvPr>
            <p:ph sz="half" idx="3"/>
          </p:nvPr>
        </p:nvSpPr>
        <p:spPr>
          <a:xfrm>
            <a:off x="7442935" y="2790766"/>
            <a:ext cx="3798570" cy="3488054"/>
          </a:xfrm>
          <a:prstGeom prst="rect">
            <a:avLst/>
          </a:prstGeom>
        </p:spPr>
        <p:txBody>
          <a:bodyPr wrap="square" lIns="0" tIns="0" rIns="0" bIns="0">
            <a:spAutoFit/>
          </a:bodyPr>
          <a:lstStyle>
            <a:lvl1pPr>
              <a:defRPr sz="1600" b="0" i="0">
                <a:solidFill>
                  <a:srgbClr val="003A6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a:p>
        </p:txBody>
      </p:sp>
      <p:sp>
        <p:nvSpPr>
          <p:cNvPr id="7" name="Holder 7"/>
          <p:cNvSpPr>
            <a:spLocks noGrp="1"/>
          </p:cNvSpPr>
          <p:nvPr>
            <p:ph type="sldNum" sz="quarter" idx="7"/>
          </p:nvPr>
        </p:nvSpPr>
        <p:spPr/>
        <p:txBody>
          <a:bodyPr lIns="0" tIns="0" rIns="0" bIns="0"/>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60731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003B6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a:p>
        </p:txBody>
      </p:sp>
      <p:sp>
        <p:nvSpPr>
          <p:cNvPr id="5" name="Holder 5"/>
          <p:cNvSpPr>
            <a:spLocks noGrp="1"/>
          </p:cNvSpPr>
          <p:nvPr>
            <p:ph type="sldNum" sz="quarter" idx="7"/>
          </p:nvPr>
        </p:nvSpPr>
        <p:spPr/>
        <p:txBody>
          <a:bodyPr lIns="0" tIns="0" rIns="0" bIns="0"/>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2838864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76"/>
            <a:ext cx="5152913" cy="685792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a:p>
        </p:txBody>
      </p:sp>
      <p:sp>
        <p:nvSpPr>
          <p:cNvPr id="4" name="Holder 4"/>
          <p:cNvSpPr>
            <a:spLocks noGrp="1"/>
          </p:cNvSpPr>
          <p:nvPr>
            <p:ph type="sldNum" sz="quarter" idx="7"/>
          </p:nvPr>
        </p:nvSpPr>
        <p:spPr/>
        <p:txBody>
          <a:bodyPr lIns="0" tIns="0" rIns="0" bIns="0"/>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4023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4F67C3-312C-E04C-BDB3-32C2169C564F}"/>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6448A672-6504-BF42-9E6F-3342E14A963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1E256679-EB72-4C47-A374-C1B663262E75}"/>
              </a:ext>
            </a:extLst>
          </p:cNvPr>
          <p:cNvSpPr>
            <a:spLocks noGrp="1"/>
          </p:cNvSpPr>
          <p:nvPr>
            <p:ph type="title" hasCustomPrompt="1"/>
          </p:nvPr>
        </p:nvSpPr>
        <p:spPr>
          <a:xfrm>
            <a:off x="530235" y="609600"/>
            <a:ext cx="78486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AGENDA</a:t>
            </a:r>
            <a:endParaRPr lang="ru-RU"/>
          </a:p>
        </p:txBody>
      </p:sp>
      <p:sp>
        <p:nvSpPr>
          <p:cNvPr id="6" name="Прямоугольник 11">
            <a:extLst>
              <a:ext uri="{FF2B5EF4-FFF2-40B4-BE49-F238E27FC236}">
                <a16:creationId xmlns:a16="http://schemas.microsoft.com/office/drawing/2014/main" id="{A3A8EA59-FF71-4047-B9B3-B58E5D36C50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486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EDF59-E85F-D44A-B868-CB7363343837}"/>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B2262FAA-8DB8-4E47-8D5A-13C787FCFA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C8C4818B-8272-8145-AE21-2733F9881CD2}"/>
              </a:ext>
            </a:extLst>
          </p:cNvPr>
          <p:cNvSpPr>
            <a:spLocks noGrp="1"/>
          </p:cNvSpPr>
          <p:nvPr>
            <p:ph type="title" hasCustomPrompt="1"/>
          </p:nvPr>
        </p:nvSpPr>
        <p:spPr>
          <a:xfrm>
            <a:off x="530235"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MEET THE TEAM</a:t>
            </a:r>
            <a:endParaRPr lang="ru-RU"/>
          </a:p>
        </p:txBody>
      </p:sp>
      <p:sp>
        <p:nvSpPr>
          <p:cNvPr id="6" name="Прямоугольник 11">
            <a:extLst>
              <a:ext uri="{FF2B5EF4-FFF2-40B4-BE49-F238E27FC236}">
                <a16:creationId xmlns:a16="http://schemas.microsoft.com/office/drawing/2014/main" id="{D099B9BA-86D0-434E-ADD7-34B339FC66AD}"/>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356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F096-C541-5741-AE85-62DBBF083D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44751"/>
          <a:stretch/>
        </p:blipFill>
        <p:spPr>
          <a:xfrm>
            <a:off x="-57533" y="0"/>
            <a:ext cx="7599388" cy="6934200"/>
          </a:xfrm>
          <a:prstGeom prst="rect">
            <a:avLst/>
          </a:prstGeom>
        </p:spPr>
      </p:pic>
      <p:sp>
        <p:nvSpPr>
          <p:cNvPr id="6" name="Текст 3">
            <a:extLst>
              <a:ext uri="{FF2B5EF4-FFF2-40B4-BE49-F238E27FC236}">
                <a16:creationId xmlns:a16="http://schemas.microsoft.com/office/drawing/2014/main" id="{14845C15-810C-6F45-999D-D77E9A2A778F}"/>
              </a:ext>
            </a:extLst>
          </p:cNvPr>
          <p:cNvSpPr>
            <a:spLocks noGrp="1"/>
          </p:cNvSpPr>
          <p:nvPr>
            <p:ph type="body" sz="quarter" idx="21"/>
          </p:nvPr>
        </p:nvSpPr>
        <p:spPr>
          <a:xfrm>
            <a:off x="5096860" y="1524000"/>
            <a:ext cx="4889989" cy="1905000"/>
          </a:xfrm>
          <a:prstGeom prst="rect">
            <a:avLst/>
          </a:prstGeom>
        </p:spPr>
        <p:txBody>
          <a:bodyPr lIns="0" tIns="0" rIns="0" bIns="0" anchor="b" anchorCtr="0">
            <a:noAutofit/>
          </a:bodyPr>
          <a:lstStyle>
            <a:lvl1pPr marL="0" indent="0" defTabSz="914400">
              <a:lnSpc>
                <a:spcPts val="3600"/>
              </a:lnSpc>
              <a:spcBef>
                <a:spcPts val="0"/>
              </a:spcBef>
              <a:buNone/>
              <a:defRPr lang="en-US" sz="3200" b="0" i="0" spc="100" baseline="0" dirty="0">
                <a:ln>
                  <a:noFill/>
                </a:ln>
                <a:solidFill>
                  <a:srgbClr val="003C6A"/>
                </a:solidFill>
                <a:latin typeface="+mn-lt"/>
                <a:ea typeface="Tahoma" charset="0"/>
                <a:cs typeface="Tahoma" charset="0"/>
              </a:defRPr>
            </a:lvl1pPr>
          </a:lstStyle>
          <a:p>
            <a:pPr lvl="0"/>
            <a:r>
              <a:rPr lang="en-US"/>
              <a:t>Click to edit Master text styles</a:t>
            </a:r>
          </a:p>
          <a:p>
            <a:pPr lvl="1"/>
            <a:r>
              <a:rPr lang="en-US"/>
              <a:t>Second level</a:t>
            </a:r>
          </a:p>
        </p:txBody>
      </p:sp>
      <p:sp>
        <p:nvSpPr>
          <p:cNvPr id="7" name="Текст 3">
            <a:extLst>
              <a:ext uri="{FF2B5EF4-FFF2-40B4-BE49-F238E27FC236}">
                <a16:creationId xmlns:a16="http://schemas.microsoft.com/office/drawing/2014/main" id="{C544910E-EC8A-0142-ADA6-E1D182E11313}"/>
              </a:ext>
            </a:extLst>
          </p:cNvPr>
          <p:cNvSpPr>
            <a:spLocks noGrp="1"/>
          </p:cNvSpPr>
          <p:nvPr>
            <p:ph type="body" sz="quarter" idx="25" hasCustomPrompt="1"/>
          </p:nvPr>
        </p:nvSpPr>
        <p:spPr>
          <a:xfrm>
            <a:off x="5096860" y="3619500"/>
            <a:ext cx="5804389" cy="1714500"/>
          </a:xfrm>
          <a:prstGeom prst="rect">
            <a:avLst/>
          </a:prstGeom>
        </p:spPr>
        <p:txBody>
          <a:bodyPr lIns="0" tIns="0" rIns="0" bIns="0">
            <a:noAutofit/>
          </a:bodyPr>
          <a:lstStyle>
            <a:lvl1pPr marL="0" indent="0" defTabSz="914400">
              <a:lnSpc>
                <a:spcPts val="3200"/>
              </a:lnSpc>
              <a:spcBef>
                <a:spcPts val="0"/>
              </a:spcBef>
              <a:buNone/>
              <a:defRPr lang="en-US" sz="3000" b="0" i="0" baseline="0" dirty="0">
                <a:solidFill>
                  <a:srgbClr val="007CA4"/>
                </a:solidFill>
                <a:latin typeface="+mn-lt"/>
                <a:ea typeface="Tahoma" charset="0"/>
                <a:cs typeface="Tahoma" charset="0"/>
              </a:defRPr>
            </a:lvl1pPr>
          </a:lstStyle>
          <a:p>
            <a:pPr lvl="0"/>
            <a:r>
              <a:rPr lang="en-US"/>
              <a:t>Subhead in lower case</a:t>
            </a:r>
            <a:br>
              <a:rPr lang="en-US"/>
            </a:br>
            <a:r>
              <a:rPr lang="en-US"/>
              <a:t>30 pt., Calibri font</a:t>
            </a:r>
          </a:p>
        </p:txBody>
      </p:sp>
    </p:spTree>
    <p:extLst>
      <p:ext uri="{BB962C8B-B14F-4D97-AF65-F5344CB8AC3E}">
        <p14:creationId xmlns:p14="http://schemas.microsoft.com/office/powerpoint/2010/main" val="208623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14F462-4F00-DD48-AF66-D16212F05720}"/>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951E2B0B-C7E7-054C-B7B2-33F2AB7754D0}"/>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9CF5A153-CF3B-9340-804A-08D0E43122BD}"/>
              </a:ext>
            </a:extLst>
          </p:cNvPr>
          <p:cNvSpPr/>
          <p:nvPr userDrawn="1"/>
        </p:nvSpPr>
        <p:spPr>
          <a:xfrm>
            <a:off x="6553200" y="0"/>
            <a:ext cx="4254796" cy="2889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3">
            <a:extLst>
              <a:ext uri="{FF2B5EF4-FFF2-40B4-BE49-F238E27FC236}">
                <a16:creationId xmlns:a16="http://schemas.microsoft.com/office/drawing/2014/main" id="{CC75D94F-8D4E-B542-9141-38CBFB9F2144}"/>
              </a:ext>
            </a:extLst>
          </p:cNvPr>
          <p:cNvSpPr>
            <a:spLocks noGrp="1"/>
          </p:cNvSpPr>
          <p:nvPr>
            <p:ph type="body" sz="quarter" idx="21" hasCustomPrompt="1"/>
          </p:nvPr>
        </p:nvSpPr>
        <p:spPr>
          <a:xfrm>
            <a:off x="980579" y="1350290"/>
            <a:ext cx="5149180" cy="381000"/>
          </a:xfrm>
          <a:prstGeom prst="rect">
            <a:avLst/>
          </a:prstGeom>
        </p:spPr>
        <p:txBody>
          <a:bodyPr lIns="0" tIns="0" rIns="0" bIns="0" anchor="b" anchorCtr="0">
            <a:noAutofit/>
          </a:bodyPr>
          <a:lstStyle>
            <a:lvl1pPr marL="0" indent="0" defTabSz="914400">
              <a:lnSpc>
                <a:spcPct val="100000"/>
              </a:lnSpc>
              <a:spcBef>
                <a:spcPts val="0"/>
              </a:spcBef>
              <a:buNone/>
              <a:defRPr lang="en-US" sz="3200" b="1" i="0" baseline="0" dirty="0">
                <a:solidFill>
                  <a:schemeClr val="accent1"/>
                </a:solidFill>
                <a:latin typeface="+mn-lt"/>
                <a:ea typeface="Tahoma" charset="0"/>
                <a:cs typeface="Tahoma" charset="0"/>
              </a:defRPr>
            </a:lvl1pPr>
          </a:lstStyle>
          <a:p>
            <a:pPr lvl="0"/>
            <a:r>
              <a:rPr lang="en-US"/>
              <a:t>Presenter Name</a:t>
            </a:r>
          </a:p>
        </p:txBody>
      </p:sp>
      <p:sp>
        <p:nvSpPr>
          <p:cNvPr id="7" name="Текст 3">
            <a:extLst>
              <a:ext uri="{FF2B5EF4-FFF2-40B4-BE49-F238E27FC236}">
                <a16:creationId xmlns:a16="http://schemas.microsoft.com/office/drawing/2014/main" id="{735EC668-1894-8249-9FAC-67019B5CA940}"/>
              </a:ext>
            </a:extLst>
          </p:cNvPr>
          <p:cNvSpPr>
            <a:spLocks noGrp="1"/>
          </p:cNvSpPr>
          <p:nvPr>
            <p:ph type="body" sz="quarter" idx="25" hasCustomPrompt="1"/>
          </p:nvPr>
        </p:nvSpPr>
        <p:spPr>
          <a:xfrm>
            <a:off x="980579" y="1828800"/>
            <a:ext cx="5149180" cy="1676400"/>
          </a:xfrm>
          <a:prstGeom prst="rect">
            <a:avLst/>
          </a:prstGeom>
        </p:spPr>
        <p:txBody>
          <a:bodyPr lIns="0" tIns="0" rIns="0" bIns="0">
            <a:noAutofit/>
          </a:bodyPr>
          <a:lstStyle>
            <a:lvl1pPr marL="0" indent="0" defTabSz="914400">
              <a:lnSpc>
                <a:spcPct val="100000"/>
              </a:lnSpc>
              <a:spcBef>
                <a:spcPts val="0"/>
              </a:spcBef>
              <a:buNone/>
              <a:defRPr lang="en-US" sz="2800" b="0" i="0" baseline="0" dirty="0">
                <a:solidFill>
                  <a:schemeClr val="tx2"/>
                </a:solidFill>
                <a:latin typeface="+mn-lt"/>
                <a:ea typeface="Tahoma" charset="0"/>
                <a:cs typeface="Tahoma" charset="0"/>
              </a:defRPr>
            </a:lvl1pPr>
          </a:lstStyle>
          <a:p>
            <a:pPr lvl="0"/>
            <a:r>
              <a:rPr lang="en-US"/>
              <a:t>Title</a:t>
            </a:r>
            <a:br>
              <a:rPr lang="en-US"/>
            </a:br>
            <a:r>
              <a:rPr lang="en-US"/>
              <a:t>Organization</a:t>
            </a:r>
          </a:p>
        </p:txBody>
      </p:sp>
      <p:sp>
        <p:nvSpPr>
          <p:cNvPr id="8" name="Picture Placeholder 2">
            <a:extLst>
              <a:ext uri="{FF2B5EF4-FFF2-40B4-BE49-F238E27FC236}">
                <a16:creationId xmlns:a16="http://schemas.microsoft.com/office/drawing/2014/main" id="{5FEA0161-B6F2-8E49-850A-B1D055D44AE2}"/>
              </a:ext>
            </a:extLst>
          </p:cNvPr>
          <p:cNvSpPr>
            <a:spLocks noGrp="1"/>
          </p:cNvSpPr>
          <p:nvPr>
            <p:ph type="pic" sz="quarter" idx="24" hasCustomPrompt="1"/>
          </p:nvPr>
        </p:nvSpPr>
        <p:spPr>
          <a:xfrm>
            <a:off x="6553200" y="288988"/>
            <a:ext cx="4227675" cy="5197412"/>
          </a:xfrm>
          <a:prstGeom prst="rect">
            <a:avLst/>
          </a:prstGeom>
          <a:pattFill prst="pct80">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200" b="0">
                <a:solidFill>
                  <a:srgbClr val="003C6A"/>
                </a:solidFill>
              </a:defRPr>
            </a:lvl1pPr>
          </a:lstStyle>
          <a:p>
            <a:pPr lvl="0" algn="ctr"/>
            <a:r>
              <a:rPr lang="en-US"/>
              <a:t>Click icon to insert picture</a:t>
            </a:r>
          </a:p>
        </p:txBody>
      </p:sp>
    </p:spTree>
    <p:extLst>
      <p:ext uri="{BB962C8B-B14F-4D97-AF65-F5344CB8AC3E}">
        <p14:creationId xmlns:p14="http://schemas.microsoft.com/office/powerpoint/2010/main" val="399653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1839CB-843A-B64D-9A46-C644EB35DD26}"/>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72B02FE5-DD64-2E46-9DDC-94DC549F380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CC9D7E06-7DB1-BF42-95D2-F544500D1629}"/>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SLIDE TITLE </a:t>
            </a:r>
            <a:endParaRPr lang="ru-RU"/>
          </a:p>
        </p:txBody>
      </p:sp>
      <p:sp>
        <p:nvSpPr>
          <p:cNvPr id="6" name="Прямоугольник 11">
            <a:extLst>
              <a:ext uri="{FF2B5EF4-FFF2-40B4-BE49-F238E27FC236}">
                <a16:creationId xmlns:a16="http://schemas.microsoft.com/office/drawing/2014/main" id="{198917B8-67E6-AC4F-AB6C-ED2C16B25AA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4">
            <a:extLst>
              <a:ext uri="{FF2B5EF4-FFF2-40B4-BE49-F238E27FC236}">
                <a16:creationId xmlns:a16="http://schemas.microsoft.com/office/drawing/2014/main" id="{4DF14523-9DEE-CB48-8B38-5C8E99A7C0DC}"/>
              </a:ext>
            </a:extLst>
          </p:cNvPr>
          <p:cNvSpPr>
            <a:spLocks noGrp="1"/>
          </p:cNvSpPr>
          <p:nvPr>
            <p:ph type="body" sz="quarter" idx="27" hasCustomPrompt="1"/>
          </p:nvPr>
        </p:nvSpPr>
        <p:spPr>
          <a:xfrm>
            <a:off x="530235" y="1250950"/>
            <a:ext cx="7362825" cy="533400"/>
          </a:xfrm>
          <a:prstGeom prst="rect">
            <a:avLst/>
          </a:prstGeom>
        </p:spPr>
        <p:txBody>
          <a:bodyPr lIns="0" tIns="0" rIns="0" bIns="0">
            <a:noAutofit/>
          </a:bodyPr>
          <a:lstStyle>
            <a:lvl1pPr marL="0" indent="0">
              <a:buNone/>
              <a:defRPr sz="2800" b="0">
                <a:solidFill>
                  <a:srgbClr val="003C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 copy line</a:t>
            </a:r>
          </a:p>
        </p:txBody>
      </p:sp>
      <p:sp>
        <p:nvSpPr>
          <p:cNvPr id="8" name="Text Placeholder 14">
            <a:extLst>
              <a:ext uri="{FF2B5EF4-FFF2-40B4-BE49-F238E27FC236}">
                <a16:creationId xmlns:a16="http://schemas.microsoft.com/office/drawing/2014/main" id="{3A909375-2AED-0F47-8835-CDB517C84EF1}"/>
              </a:ext>
            </a:extLst>
          </p:cNvPr>
          <p:cNvSpPr>
            <a:spLocks noGrp="1"/>
          </p:cNvSpPr>
          <p:nvPr>
            <p:ph type="body" sz="quarter" idx="28" hasCustomPrompt="1"/>
          </p:nvPr>
        </p:nvSpPr>
        <p:spPr>
          <a:xfrm>
            <a:off x="530235" y="2057400"/>
            <a:ext cx="10975975" cy="3733800"/>
          </a:xfrm>
          <a:prstGeom prst="rect">
            <a:avLst/>
          </a:prstGeom>
        </p:spPr>
        <p:txBody>
          <a:bodyPr lIns="0" tIns="0" rIns="0" bIns="0">
            <a:noAutofit/>
          </a:bodyPr>
          <a:lstStyle>
            <a:lvl1pPr marL="0" indent="0">
              <a:buNone/>
              <a:defRPr sz="2000">
                <a:solidFill>
                  <a:srgbClr val="003C6A"/>
                </a:solidFill>
              </a:defRPr>
            </a:lvl1pPr>
            <a:lvl2pPr marL="685800" indent="-228600">
              <a:buClr>
                <a:schemeClr val="tx2"/>
              </a:buClr>
              <a:buSzPct val="120000"/>
              <a:buFont typeface="Wingdings" pitchFamily="2" charset="2"/>
              <a:buChar char="§"/>
              <a:defRPr sz="2000">
                <a:solidFill>
                  <a:srgbClr val="003C6A"/>
                </a:solidFill>
              </a:defRPr>
            </a:lvl2pPr>
            <a:lvl3pPr marL="914400" indent="-228600">
              <a:buClr>
                <a:schemeClr val="tx2"/>
              </a:buClr>
              <a:buSzPct val="120000"/>
              <a:buFont typeface="Arial" panose="020B0604020202020204" pitchFamily="34" charset="0"/>
              <a:buChar char="•"/>
              <a:tabLst/>
              <a:defRPr sz="2000">
                <a:solidFill>
                  <a:srgbClr val="003C6A"/>
                </a:solidFill>
              </a:defRPr>
            </a:lvl3pPr>
            <a:lvl4pPr marL="1143000" indent="-228600">
              <a:buClr>
                <a:schemeClr val="tx2"/>
              </a:buClr>
              <a:buSzPct val="100000"/>
              <a:buFont typeface="Courier New" panose="02070309020205020404" pitchFamily="49" charset="0"/>
              <a:buChar char="o"/>
              <a:tabLst/>
              <a:defRPr sz="2000">
                <a:solidFill>
                  <a:srgbClr val="003C6A"/>
                </a:solidFill>
              </a:defRPr>
            </a:lvl4pPr>
            <a:lvl5pPr marL="1143000" indent="0">
              <a:buNone/>
              <a:tabLst/>
              <a:defRPr sz="2000">
                <a:solidFill>
                  <a:srgbClr val="003C6A"/>
                </a:solidFill>
              </a:defRPr>
            </a:lvl5pPr>
          </a:lstStyle>
          <a:p>
            <a:pPr lvl="0"/>
            <a:r>
              <a:rPr lang="en-US"/>
              <a:t>Body text should be 20 pt., Calibri font.</a:t>
            </a:r>
          </a:p>
          <a:p>
            <a:pPr lvl="1"/>
            <a:r>
              <a:rPr lang="en-US"/>
              <a:t>Bullet level 1</a:t>
            </a:r>
          </a:p>
          <a:p>
            <a:pPr lvl="1"/>
            <a:r>
              <a:rPr lang="en-US"/>
              <a:t>Bullet level 1</a:t>
            </a:r>
          </a:p>
          <a:p>
            <a:pPr lvl="2"/>
            <a:r>
              <a:rPr lang="en-US"/>
              <a:t>bullet level 2</a:t>
            </a:r>
          </a:p>
          <a:p>
            <a:pPr lvl="3"/>
            <a:r>
              <a:rPr lang="en-US"/>
              <a:t>bullet level 3</a:t>
            </a:r>
          </a:p>
          <a:p>
            <a:pPr lvl="4"/>
            <a:r>
              <a:rPr lang="en-US"/>
              <a:t>- bullet level 4</a:t>
            </a:r>
          </a:p>
        </p:txBody>
      </p:sp>
    </p:spTree>
    <p:extLst>
      <p:ext uri="{BB962C8B-B14F-4D97-AF65-F5344CB8AC3E}">
        <p14:creationId xmlns:p14="http://schemas.microsoft.com/office/powerpoint/2010/main" val="192645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81D5A-5FE8-3F46-A159-7F1FEA78D0F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49E7F47A-D3F9-B74E-867C-0B903221306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Заголовок 1">
            <a:extLst>
              <a:ext uri="{FF2B5EF4-FFF2-40B4-BE49-F238E27FC236}">
                <a16:creationId xmlns:a16="http://schemas.microsoft.com/office/drawing/2014/main" id="{020A977F-EC57-954B-ACAB-44FAF4966D5C}"/>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TABLE/CHART TITLE</a:t>
            </a:r>
            <a:endParaRPr lang="ru-RU"/>
          </a:p>
        </p:txBody>
      </p:sp>
      <p:sp>
        <p:nvSpPr>
          <p:cNvPr id="6" name="Прямоугольник 11">
            <a:extLst>
              <a:ext uri="{FF2B5EF4-FFF2-40B4-BE49-F238E27FC236}">
                <a16:creationId xmlns:a16="http://schemas.microsoft.com/office/drawing/2014/main" id="{5B162A8C-0362-614E-B8A5-3E0612EA0EF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Content Placeholder 12">
            <a:extLst>
              <a:ext uri="{FF2B5EF4-FFF2-40B4-BE49-F238E27FC236}">
                <a16:creationId xmlns:a16="http://schemas.microsoft.com/office/drawing/2014/main" id="{73B04411-FA28-034F-A7B2-84F12C14E861}"/>
              </a:ext>
            </a:extLst>
          </p:cNvPr>
          <p:cNvSpPr>
            <a:spLocks noGrp="1"/>
          </p:cNvSpPr>
          <p:nvPr>
            <p:ph sz="quarter" idx="13" hasCustomPrompt="1"/>
          </p:nvPr>
        </p:nvSpPr>
        <p:spPr>
          <a:xfrm>
            <a:off x="530225" y="1447800"/>
            <a:ext cx="10896600" cy="4495800"/>
          </a:xfrm>
          <a:prstGeom prst="rect">
            <a:avLst/>
          </a:prstGeom>
        </p:spPr>
        <p:txBody>
          <a:bodyPr lIns="0" tIns="0" rIns="0" bIns="0">
            <a:normAutofit/>
          </a:bodyPr>
          <a:lstStyle>
            <a:lvl1pPr marL="0" indent="0">
              <a:buNone/>
              <a:defRPr sz="2000">
                <a:solidFill>
                  <a:schemeClr val="tx2"/>
                </a:solidFill>
              </a:defRPr>
            </a:lvl1pPr>
          </a:lstStyle>
          <a:p>
            <a:pPr lvl="0"/>
            <a:r>
              <a:rPr lang="en-US"/>
              <a:t>Click icons to insert chart, shape, icons, graph or media</a:t>
            </a:r>
          </a:p>
        </p:txBody>
      </p:sp>
    </p:spTree>
    <p:extLst>
      <p:ext uri="{BB962C8B-B14F-4D97-AF65-F5344CB8AC3E}">
        <p14:creationId xmlns:p14="http://schemas.microsoft.com/office/powerpoint/2010/main" val="158678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Infographic">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09600"/>
            <a:ext cx="4727565" cy="777379"/>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a:t>SIMPLE INFOGRAPHIC</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435873"/>
            <a:ext cx="4727565" cy="4583927"/>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a:t>Body text should be 20 pt., Calibri font.</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val 5">
            <a:extLst>
              <a:ext uri="{FF2B5EF4-FFF2-40B4-BE49-F238E27FC236}">
                <a16:creationId xmlns:a16="http://schemas.microsoft.com/office/drawing/2014/main" id="{5AD8556A-0C09-8A4F-A196-A540F83D1F3F}"/>
              </a:ext>
            </a:extLst>
          </p:cNvPr>
          <p:cNvSpPr/>
          <p:nvPr userDrawn="1"/>
        </p:nvSpPr>
        <p:spPr>
          <a:xfrm>
            <a:off x="5558495" y="533400"/>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9803"/>
              </a:solidFill>
            </a:endParaRPr>
          </a:p>
        </p:txBody>
      </p:sp>
      <p:sp>
        <p:nvSpPr>
          <p:cNvPr id="8" name="Text Placeholder 2">
            <a:extLst>
              <a:ext uri="{FF2B5EF4-FFF2-40B4-BE49-F238E27FC236}">
                <a16:creationId xmlns:a16="http://schemas.microsoft.com/office/drawing/2014/main" id="{A5ACA33F-DE22-8142-86C1-FC6A4DD38354}"/>
              </a:ext>
            </a:extLst>
          </p:cNvPr>
          <p:cNvSpPr>
            <a:spLocks noGrp="1"/>
          </p:cNvSpPr>
          <p:nvPr>
            <p:ph type="body" idx="24" hasCustomPrompt="1"/>
          </p:nvPr>
        </p:nvSpPr>
        <p:spPr>
          <a:xfrm>
            <a:off x="5549136" y="883648"/>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30%</a:t>
            </a:r>
          </a:p>
        </p:txBody>
      </p:sp>
      <p:sp>
        <p:nvSpPr>
          <p:cNvPr id="9" name="Text Placeholder 14">
            <a:extLst>
              <a:ext uri="{FF2B5EF4-FFF2-40B4-BE49-F238E27FC236}">
                <a16:creationId xmlns:a16="http://schemas.microsoft.com/office/drawing/2014/main" id="{8082FAB5-7634-A943-8A0A-E9EBF095F098}"/>
              </a:ext>
            </a:extLst>
          </p:cNvPr>
          <p:cNvSpPr>
            <a:spLocks noGrp="1"/>
          </p:cNvSpPr>
          <p:nvPr>
            <p:ph type="body" sz="quarter" idx="27" hasCustomPrompt="1"/>
          </p:nvPr>
        </p:nvSpPr>
        <p:spPr>
          <a:xfrm>
            <a:off x="7150629" y="533400"/>
            <a:ext cx="4581144"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0" name="Oval 9">
            <a:extLst>
              <a:ext uri="{FF2B5EF4-FFF2-40B4-BE49-F238E27FC236}">
                <a16:creationId xmlns:a16="http://schemas.microsoft.com/office/drawing/2014/main" id="{653D863C-5DC1-AA47-A08A-2263CEDF9F19}"/>
              </a:ext>
            </a:extLst>
          </p:cNvPr>
          <p:cNvSpPr/>
          <p:nvPr userDrawn="1"/>
        </p:nvSpPr>
        <p:spPr>
          <a:xfrm>
            <a:off x="5555897" y="209376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5586A7BE-19F9-5B46-8B42-E85A2C23CBE4}"/>
              </a:ext>
            </a:extLst>
          </p:cNvPr>
          <p:cNvSpPr>
            <a:spLocks noGrp="1"/>
          </p:cNvSpPr>
          <p:nvPr>
            <p:ph type="body" sz="quarter" idx="28" hasCustomPrompt="1"/>
          </p:nvPr>
        </p:nvSpPr>
        <p:spPr>
          <a:xfrm>
            <a:off x="7150629" y="2093765"/>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5" name="Picture Placeholder 34">
            <a:extLst>
              <a:ext uri="{FF2B5EF4-FFF2-40B4-BE49-F238E27FC236}">
                <a16:creationId xmlns:a16="http://schemas.microsoft.com/office/drawing/2014/main" id="{24F467B4-3599-E843-9F52-FDB8D2F0A013}"/>
              </a:ext>
            </a:extLst>
          </p:cNvPr>
          <p:cNvSpPr>
            <a:spLocks noGrp="1"/>
          </p:cNvSpPr>
          <p:nvPr>
            <p:ph type="pic" sz="quarter" idx="31" hasCustomPrompt="1"/>
          </p:nvPr>
        </p:nvSpPr>
        <p:spPr>
          <a:xfrm>
            <a:off x="5558498" y="209881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6" name="Oval 15">
            <a:extLst>
              <a:ext uri="{FF2B5EF4-FFF2-40B4-BE49-F238E27FC236}">
                <a16:creationId xmlns:a16="http://schemas.microsoft.com/office/drawing/2014/main" id="{C0058B16-4FB2-8341-BE2C-6936C42314ED}"/>
              </a:ext>
            </a:extLst>
          </p:cNvPr>
          <p:cNvSpPr/>
          <p:nvPr userDrawn="1"/>
        </p:nvSpPr>
        <p:spPr>
          <a:xfrm>
            <a:off x="5564489" y="3659181"/>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4">
            <a:extLst>
              <a:ext uri="{FF2B5EF4-FFF2-40B4-BE49-F238E27FC236}">
                <a16:creationId xmlns:a16="http://schemas.microsoft.com/office/drawing/2014/main" id="{C7CBE636-F2A3-2843-B3BC-2870453E0C27}"/>
              </a:ext>
            </a:extLst>
          </p:cNvPr>
          <p:cNvSpPr>
            <a:spLocks noGrp="1"/>
          </p:cNvSpPr>
          <p:nvPr>
            <p:ph type="body" sz="quarter" idx="32" hasCustomPrompt="1"/>
          </p:nvPr>
        </p:nvSpPr>
        <p:spPr>
          <a:xfrm>
            <a:off x="7150629" y="3659181"/>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18" name="Picture Placeholder 34">
            <a:extLst>
              <a:ext uri="{FF2B5EF4-FFF2-40B4-BE49-F238E27FC236}">
                <a16:creationId xmlns:a16="http://schemas.microsoft.com/office/drawing/2014/main" id="{BEA5F9E5-B4E1-1741-AEDC-81EA5600B889}"/>
              </a:ext>
            </a:extLst>
          </p:cNvPr>
          <p:cNvSpPr>
            <a:spLocks noGrp="1"/>
          </p:cNvSpPr>
          <p:nvPr>
            <p:ph type="pic" sz="quarter" idx="33" hasCustomPrompt="1"/>
          </p:nvPr>
        </p:nvSpPr>
        <p:spPr>
          <a:xfrm>
            <a:off x="5567090" y="3664230"/>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
        <p:nvSpPr>
          <p:cNvPr id="19" name="Oval 18">
            <a:extLst>
              <a:ext uri="{FF2B5EF4-FFF2-40B4-BE49-F238E27FC236}">
                <a16:creationId xmlns:a16="http://schemas.microsoft.com/office/drawing/2014/main" id="{B0AF1E60-AEEA-F74A-B9C4-203B4377F5E8}"/>
              </a:ext>
            </a:extLst>
          </p:cNvPr>
          <p:cNvSpPr/>
          <p:nvPr userDrawn="1"/>
        </p:nvSpPr>
        <p:spPr>
          <a:xfrm>
            <a:off x="5561888" y="5219547"/>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4">
            <a:extLst>
              <a:ext uri="{FF2B5EF4-FFF2-40B4-BE49-F238E27FC236}">
                <a16:creationId xmlns:a16="http://schemas.microsoft.com/office/drawing/2014/main" id="{FD371BBC-9BD1-E94B-943E-29FE3CA8A9EF}"/>
              </a:ext>
            </a:extLst>
          </p:cNvPr>
          <p:cNvSpPr>
            <a:spLocks noGrp="1"/>
          </p:cNvSpPr>
          <p:nvPr>
            <p:ph type="body" sz="quarter" idx="34" hasCustomPrompt="1"/>
          </p:nvPr>
        </p:nvSpPr>
        <p:spPr>
          <a:xfrm>
            <a:off x="7150629" y="5219547"/>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a:t>Click to edit text</a:t>
            </a:r>
          </a:p>
          <a:p>
            <a:pPr lvl="1"/>
            <a:r>
              <a:rPr lang="en-US"/>
              <a:t>…description</a:t>
            </a:r>
          </a:p>
        </p:txBody>
      </p:sp>
      <p:sp>
        <p:nvSpPr>
          <p:cNvPr id="21" name="Picture Placeholder 34">
            <a:extLst>
              <a:ext uri="{FF2B5EF4-FFF2-40B4-BE49-F238E27FC236}">
                <a16:creationId xmlns:a16="http://schemas.microsoft.com/office/drawing/2014/main" id="{E4CACA94-B871-5748-9B01-9661ECDD8525}"/>
              </a:ext>
            </a:extLst>
          </p:cNvPr>
          <p:cNvSpPr>
            <a:spLocks noGrp="1"/>
          </p:cNvSpPr>
          <p:nvPr>
            <p:ph type="pic" sz="quarter" idx="35" hasCustomPrompt="1"/>
          </p:nvPr>
        </p:nvSpPr>
        <p:spPr>
          <a:xfrm>
            <a:off x="5564489" y="522459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a:t>Insert icon or use text box</a:t>
            </a:r>
          </a:p>
        </p:txBody>
      </p:sp>
    </p:spTree>
    <p:extLst>
      <p:ext uri="{BB962C8B-B14F-4D97-AF65-F5344CB8AC3E}">
        <p14:creationId xmlns:p14="http://schemas.microsoft.com/office/powerpoint/2010/main" val="108980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0.xml"/><Relationship Id="rId7" Type="http://schemas.openxmlformats.org/officeDocument/2006/relationships/image" Target="../media/image55.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5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1284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81" r:id="rId1"/>
    <p:sldLayoutId id="2147483662" r:id="rId2"/>
    <p:sldLayoutId id="2147483682" r:id="rId3"/>
    <p:sldLayoutId id="2147483683" r:id="rId4"/>
    <p:sldLayoutId id="2147483684" r:id="rId5"/>
    <p:sldLayoutId id="2147483685" r:id="rId6"/>
    <p:sldLayoutId id="2147483686" r:id="rId7"/>
    <p:sldLayoutId id="2147483687" r:id="rId8"/>
    <p:sldLayoutId id="2147483665" r:id="rId9"/>
    <p:sldLayoutId id="2147483671" r:id="rId10"/>
    <p:sldLayoutId id="2147483688" r:id="rId11"/>
    <p:sldLayoutId id="2147483677" r:id="rId12"/>
    <p:sldLayoutId id="2147483670" r:id="rId13"/>
    <p:sldLayoutId id="2147483680" r:id="rId14"/>
    <p:sldLayoutId id="2147483679" r:id="rId15"/>
    <p:sldLayoutId id="2147483672" r:id="rId16"/>
    <p:sldLayoutId id="2147483689" r:id="rId17"/>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129520" y="6323608"/>
            <a:ext cx="386549" cy="185239"/>
          </a:xfrm>
          <a:prstGeom prst="rect">
            <a:avLst/>
          </a:prstGeom>
        </p:spPr>
      </p:pic>
      <p:pic>
        <p:nvPicPr>
          <p:cNvPr id="17" name="bg object 17"/>
          <p:cNvPicPr/>
          <p:nvPr/>
        </p:nvPicPr>
        <p:blipFill>
          <a:blip r:embed="rId8" cstate="print"/>
          <a:stretch>
            <a:fillRect/>
          </a:stretch>
        </p:blipFill>
        <p:spPr>
          <a:xfrm>
            <a:off x="10537078" y="6323608"/>
            <a:ext cx="382348" cy="185115"/>
          </a:xfrm>
          <a:prstGeom prst="rect">
            <a:avLst/>
          </a:prstGeom>
        </p:spPr>
      </p:pic>
      <p:pic>
        <p:nvPicPr>
          <p:cNvPr id="18" name="bg object 18"/>
          <p:cNvPicPr/>
          <p:nvPr/>
        </p:nvPicPr>
        <p:blipFill>
          <a:blip r:embed="rId9" cstate="print"/>
          <a:stretch>
            <a:fillRect/>
          </a:stretch>
        </p:blipFill>
        <p:spPr>
          <a:xfrm>
            <a:off x="573651" y="6273845"/>
            <a:ext cx="1314006" cy="295439"/>
          </a:xfrm>
          <a:prstGeom prst="rect">
            <a:avLst/>
          </a:prstGeom>
        </p:spPr>
      </p:pic>
      <p:sp>
        <p:nvSpPr>
          <p:cNvPr id="2" name="Holder 2"/>
          <p:cNvSpPr>
            <a:spLocks noGrp="1"/>
          </p:cNvSpPr>
          <p:nvPr>
            <p:ph type="title"/>
          </p:nvPr>
        </p:nvSpPr>
        <p:spPr>
          <a:xfrm>
            <a:off x="0" y="220979"/>
            <a:ext cx="12192000" cy="1003300"/>
          </a:xfrm>
          <a:prstGeom prst="rect">
            <a:avLst/>
          </a:prstGeom>
        </p:spPr>
        <p:txBody>
          <a:bodyPr wrap="square" lIns="0" tIns="0" rIns="0" bIns="0">
            <a:spAutoFit/>
          </a:bodyPr>
          <a:lstStyle>
            <a:lvl1pPr>
              <a:defRPr sz="3400" b="0" i="0">
                <a:solidFill>
                  <a:srgbClr val="003B69"/>
                </a:solidFill>
                <a:latin typeface="Calibri"/>
                <a:cs typeface="Calibri"/>
              </a:defRPr>
            </a:lvl1pPr>
          </a:lstStyle>
          <a:p>
            <a:endParaRPr/>
          </a:p>
        </p:txBody>
      </p:sp>
      <p:sp>
        <p:nvSpPr>
          <p:cNvPr id="3" name="Holder 3"/>
          <p:cNvSpPr>
            <a:spLocks noGrp="1"/>
          </p:cNvSpPr>
          <p:nvPr>
            <p:ph type="body" idx="1"/>
          </p:nvPr>
        </p:nvSpPr>
        <p:spPr>
          <a:xfrm>
            <a:off x="517525" y="2966669"/>
            <a:ext cx="5179060" cy="2753360"/>
          </a:xfrm>
          <a:prstGeom prst="rect">
            <a:avLst/>
          </a:prstGeom>
        </p:spPr>
        <p:txBody>
          <a:bodyPr wrap="square" lIns="0" tIns="0" rIns="0" bIns="0">
            <a:spAutoFit/>
          </a:bodyPr>
          <a:lstStyle>
            <a:lvl1pPr>
              <a:defRPr sz="2800" b="0" i="0">
                <a:solidFill>
                  <a:srgbClr val="003B69"/>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8/1/2025</a:t>
            </a:fld>
            <a:endParaRPr lang="en-US"/>
          </a:p>
        </p:txBody>
      </p:sp>
      <p:sp>
        <p:nvSpPr>
          <p:cNvPr id="6" name="Holder 6"/>
          <p:cNvSpPr>
            <a:spLocks noGrp="1"/>
          </p:cNvSpPr>
          <p:nvPr>
            <p:ph type="sldNum" sz="quarter" idx="7"/>
          </p:nvPr>
        </p:nvSpPr>
        <p:spPr>
          <a:xfrm>
            <a:off x="10993113" y="6354762"/>
            <a:ext cx="321309" cy="177800"/>
          </a:xfrm>
          <a:prstGeom prst="rect">
            <a:avLst/>
          </a:prstGeom>
        </p:spPr>
        <p:txBody>
          <a:bodyPr wrap="square" lIns="0" tIns="0" rIns="0" bIns="0">
            <a:spAutoFit/>
          </a:bodyPr>
          <a:lstStyle>
            <a:lvl1pPr>
              <a:defRPr sz="1200" b="0" i="0">
                <a:solidFill>
                  <a:srgbClr val="007BA2"/>
                </a:solidFill>
                <a:latin typeface="Calibri"/>
                <a:cs typeface="Calibri"/>
              </a:defRPr>
            </a:lvl1pPr>
          </a:lstStyle>
          <a:p>
            <a:pPr marL="88900">
              <a:lnSpc>
                <a:spcPts val="1240"/>
              </a:lnSpc>
            </a:pPr>
            <a:r>
              <a:t>|</a:t>
            </a:r>
            <a:r>
              <a:rPr spc="-5"/>
              <a:t> </a:t>
            </a:r>
            <a:fld id="{81D60167-4931-47E6-BA6A-407CBD079E47}" type="slidenum">
              <a:rPr spc="-60" dirty="0"/>
              <a:t>‹#›</a:t>
            </a:fld>
            <a:endParaRPr spc="-60"/>
          </a:p>
        </p:txBody>
      </p:sp>
    </p:spTree>
    <p:extLst>
      <p:ext uri="{BB962C8B-B14F-4D97-AF65-F5344CB8AC3E}">
        <p14:creationId xmlns:p14="http://schemas.microsoft.com/office/powerpoint/2010/main" val="25496184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hyperlink" Target="http://www.nachc.org/"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9.xml"/><Relationship Id="rId5" Type="http://schemas.openxmlformats.org/officeDocument/2006/relationships/hyperlink" Target="http://www.nachc.org/" TargetMode="Externa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nachc.org/" TargetMode="External"/><Relationship Id="rId1" Type="http://schemas.openxmlformats.org/officeDocument/2006/relationships/slideLayout" Target="../slideLayouts/slideLayout19.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hyperlink" Target="https://www.ncqa.org/programs/health-care-providers-practices/patient-centered-medical-home-pcmh/" TargetMode="Externa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hyperlink" Target="http://www.nachc.org/"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www.flickr.com/photos/81894496@N06/1589629741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chc.org/wp-content/uploads/2025/04/Care-Management-Operational-Billing-Essentials-4.28.25.pdf" TargetMode="External"/><Relationship Id="rId2" Type="http://schemas.openxmlformats.org/officeDocument/2006/relationships/hyperlink" Target="https://issuu.com/nachc.com/docs/medicare_reimbursement_resources_for_fqhcs?fr=xKAE9_zU1NQ" TargetMode="External"/><Relationship Id="rId1" Type="http://schemas.openxmlformats.org/officeDocument/2006/relationships/slideLayout" Target="../slideLayouts/slideLayout19.xml"/><Relationship Id="rId4" Type="http://schemas.openxmlformats.org/officeDocument/2006/relationships/hyperlink" Target="https://www.nachc.org/wp-content/uploads/2023/07/Reimbursement-Tips_CCM-CCCM-PCM.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hyperlink" Target="https://nachc-my.sharepoint.com/personal/ajohnson_nachc_com/Documents/Documents/TTA/Consultant%20Tracker/MPCA%202025/From%20Concept%20to%20Compliance%20aj2.pptx"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www.nach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51ED8-6529-AA49-95B2-E1C347137F66}"/>
              </a:ext>
            </a:extLst>
          </p:cNvPr>
          <p:cNvSpPr>
            <a:spLocks noGrp="1"/>
          </p:cNvSpPr>
          <p:nvPr>
            <p:ph type="ctrTitle"/>
          </p:nvPr>
        </p:nvSpPr>
        <p:spPr>
          <a:xfrm>
            <a:off x="533400" y="1828800"/>
            <a:ext cx="5257800" cy="2209800"/>
          </a:xfrm>
        </p:spPr>
        <p:txBody>
          <a:bodyPr/>
          <a:lstStyle/>
          <a:p>
            <a:r>
              <a:rPr lang="en-US"/>
              <a:t>From Concept to Compliance:  Driving Value Through Chronic Care Management</a:t>
            </a:r>
          </a:p>
        </p:txBody>
      </p:sp>
      <p:sp>
        <p:nvSpPr>
          <p:cNvPr id="5" name="Subtitle 4">
            <a:extLst>
              <a:ext uri="{FF2B5EF4-FFF2-40B4-BE49-F238E27FC236}">
                <a16:creationId xmlns:a16="http://schemas.microsoft.com/office/drawing/2014/main" id="{CB1C5873-975A-D14C-BA95-7D63BF192608}"/>
              </a:ext>
            </a:extLst>
          </p:cNvPr>
          <p:cNvSpPr>
            <a:spLocks noGrp="1"/>
          </p:cNvSpPr>
          <p:nvPr>
            <p:ph type="subTitle" idx="1"/>
          </p:nvPr>
        </p:nvSpPr>
        <p:spPr>
          <a:xfrm>
            <a:off x="537308" y="4648200"/>
            <a:ext cx="4818211" cy="1841566"/>
          </a:xfrm>
        </p:spPr>
        <p:txBody>
          <a:bodyPr/>
          <a:lstStyle/>
          <a:p>
            <a:r>
              <a:rPr lang="en-US">
                <a:solidFill>
                  <a:schemeClr val="tx1"/>
                </a:solidFill>
              </a:rPr>
              <a:t>July 29, 2025</a:t>
            </a:r>
          </a:p>
          <a:p>
            <a:endParaRPr lang="en-US">
              <a:solidFill>
                <a:schemeClr val="tx1"/>
              </a:solidFill>
            </a:endParaRPr>
          </a:p>
        </p:txBody>
      </p:sp>
    </p:spTree>
    <p:extLst>
      <p:ext uri="{BB962C8B-B14F-4D97-AF65-F5344CB8AC3E}">
        <p14:creationId xmlns:p14="http://schemas.microsoft.com/office/powerpoint/2010/main" val="427940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AA1F9-3DCD-5292-7684-2F703B3F49C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A884107-C394-99B5-1E21-BF2EEE5E792A}"/>
              </a:ext>
            </a:extLst>
          </p:cNvPr>
          <p:cNvSpPr txBox="1">
            <a:spLocks noGrp="1"/>
          </p:cNvSpPr>
          <p:nvPr>
            <p:ph type="title"/>
          </p:nvPr>
        </p:nvSpPr>
        <p:spPr>
          <a:xfrm>
            <a:off x="517534" y="531367"/>
            <a:ext cx="9236066" cy="366767"/>
          </a:xfrm>
          <a:prstGeom prst="rect">
            <a:avLst/>
          </a:prstGeom>
        </p:spPr>
        <p:txBody>
          <a:bodyPr vert="horz" wrap="square" lIns="0" tIns="12700" rIns="0" bIns="0" rtlCol="0">
            <a:spAutoFit/>
          </a:bodyPr>
          <a:lstStyle/>
          <a:p>
            <a:pPr marL="12700">
              <a:lnSpc>
                <a:spcPct val="100000"/>
              </a:lnSpc>
              <a:spcBef>
                <a:spcPts val="100"/>
              </a:spcBef>
              <a:tabLst>
                <a:tab pos="4782185" algn="l"/>
              </a:tabLst>
            </a:pPr>
            <a:r>
              <a:rPr lang="en-US" sz="2300"/>
              <a:t>Auxiliary Personnel </a:t>
            </a:r>
            <a:r>
              <a:rPr lang="en-US" sz="2300" i="1"/>
              <a:t>(examples)</a:t>
            </a:r>
            <a:endParaRPr sz="2300" i="1"/>
          </a:p>
        </p:txBody>
      </p:sp>
      <p:grpSp>
        <p:nvGrpSpPr>
          <p:cNvPr id="3" name="object 3">
            <a:extLst>
              <a:ext uri="{FF2B5EF4-FFF2-40B4-BE49-F238E27FC236}">
                <a16:creationId xmlns:a16="http://schemas.microsoft.com/office/drawing/2014/main" id="{C9101B7B-2315-A299-FF50-4819AA32EC36}"/>
              </a:ext>
            </a:extLst>
          </p:cNvPr>
          <p:cNvGrpSpPr/>
          <p:nvPr/>
        </p:nvGrpSpPr>
        <p:grpSpPr>
          <a:xfrm>
            <a:off x="3367504" y="1184460"/>
            <a:ext cx="2654300" cy="1638300"/>
            <a:chOff x="472440" y="2009140"/>
            <a:chExt cx="2654300" cy="1638300"/>
          </a:xfrm>
        </p:grpSpPr>
        <p:pic>
          <p:nvPicPr>
            <p:cNvPr id="4" name="object 4">
              <a:extLst>
                <a:ext uri="{FF2B5EF4-FFF2-40B4-BE49-F238E27FC236}">
                  <a16:creationId xmlns:a16="http://schemas.microsoft.com/office/drawing/2014/main" id="{88F76FA5-E41A-8C58-5611-7A1F671C8CCE}"/>
                </a:ext>
              </a:extLst>
            </p:cNvPr>
            <p:cNvPicPr/>
            <p:nvPr/>
          </p:nvPicPr>
          <p:blipFill>
            <a:blip r:embed="rId2" cstate="print"/>
            <a:stretch>
              <a:fillRect/>
            </a:stretch>
          </p:blipFill>
          <p:spPr>
            <a:xfrm>
              <a:off x="472440" y="2009140"/>
              <a:ext cx="2654299" cy="1638299"/>
            </a:xfrm>
            <a:prstGeom prst="rect">
              <a:avLst/>
            </a:prstGeom>
          </p:spPr>
        </p:pic>
        <p:pic>
          <p:nvPicPr>
            <p:cNvPr id="5" name="object 5">
              <a:extLst>
                <a:ext uri="{FF2B5EF4-FFF2-40B4-BE49-F238E27FC236}">
                  <a16:creationId xmlns:a16="http://schemas.microsoft.com/office/drawing/2014/main" id="{8AF41295-B053-9BB4-3092-4B05253E543D}"/>
                </a:ext>
              </a:extLst>
            </p:cNvPr>
            <p:cNvPicPr/>
            <p:nvPr/>
          </p:nvPicPr>
          <p:blipFill>
            <a:blip r:embed="rId3" cstate="print"/>
            <a:stretch>
              <a:fillRect/>
            </a:stretch>
          </p:blipFill>
          <p:spPr>
            <a:xfrm>
              <a:off x="492759" y="2532380"/>
              <a:ext cx="2613659" cy="637539"/>
            </a:xfrm>
            <a:prstGeom prst="rect">
              <a:avLst/>
            </a:prstGeom>
          </p:spPr>
        </p:pic>
        <p:pic>
          <p:nvPicPr>
            <p:cNvPr id="6" name="object 6">
              <a:extLst>
                <a:ext uri="{FF2B5EF4-FFF2-40B4-BE49-F238E27FC236}">
                  <a16:creationId xmlns:a16="http://schemas.microsoft.com/office/drawing/2014/main" id="{27F3BEFE-B403-6FAF-1EE3-3BA2CB5E2B2E}"/>
                </a:ext>
              </a:extLst>
            </p:cNvPr>
            <p:cNvPicPr/>
            <p:nvPr/>
          </p:nvPicPr>
          <p:blipFill>
            <a:blip r:embed="rId4" cstate="print"/>
            <a:stretch>
              <a:fillRect/>
            </a:stretch>
          </p:blipFill>
          <p:spPr>
            <a:xfrm>
              <a:off x="533400" y="2049780"/>
              <a:ext cx="2532379" cy="1518920"/>
            </a:xfrm>
            <a:prstGeom prst="rect">
              <a:avLst/>
            </a:prstGeom>
          </p:spPr>
        </p:pic>
      </p:grpSp>
      <p:sp>
        <p:nvSpPr>
          <p:cNvPr id="7" name="object 7">
            <a:extLst>
              <a:ext uri="{FF2B5EF4-FFF2-40B4-BE49-F238E27FC236}">
                <a16:creationId xmlns:a16="http://schemas.microsoft.com/office/drawing/2014/main" id="{2ABF35CE-868E-E88E-D331-2DE615EE1D9F}"/>
              </a:ext>
            </a:extLst>
          </p:cNvPr>
          <p:cNvSpPr txBox="1"/>
          <p:nvPr/>
        </p:nvSpPr>
        <p:spPr>
          <a:xfrm>
            <a:off x="3428464" y="1225099"/>
            <a:ext cx="2532380" cy="907941"/>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lang="en-US" sz="2100" b="0" i="0" u="none" strike="noStrike" kern="0" cap="none" spc="0" normalizeH="0" baseline="0" noProof="0">
              <a:ln>
                <a:noFill/>
              </a:ln>
              <a:solidFill>
                <a:sysClr val="windowText" lastClr="000000"/>
              </a:solidFill>
              <a:effectLst/>
              <a:uLnTx/>
              <a:uFillTx/>
              <a:latin typeface="Times New Roman"/>
              <a:cs typeface="Times New Roman"/>
            </a:endParaRPr>
          </a:p>
          <a:p>
            <a:pPr marL="166370" marR="0" lvl="0" indent="0" algn="ctr"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alibri"/>
                <a:cs typeface="Calibri"/>
              </a:rPr>
              <a:t>Nurses (CNS, RN, LPN)</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a:extLst>
              <a:ext uri="{FF2B5EF4-FFF2-40B4-BE49-F238E27FC236}">
                <a16:creationId xmlns:a16="http://schemas.microsoft.com/office/drawing/2014/main" id="{A948B75F-D25F-4A59-7E0C-B7462E7A82FA}"/>
              </a:ext>
            </a:extLst>
          </p:cNvPr>
          <p:cNvGrpSpPr/>
          <p:nvPr/>
        </p:nvGrpSpPr>
        <p:grpSpPr>
          <a:xfrm>
            <a:off x="6092924" y="1184460"/>
            <a:ext cx="2771140" cy="1638300"/>
            <a:chOff x="3197860" y="2009140"/>
            <a:chExt cx="2771140" cy="1638300"/>
          </a:xfrm>
        </p:grpSpPr>
        <p:pic>
          <p:nvPicPr>
            <p:cNvPr id="9" name="object 9">
              <a:extLst>
                <a:ext uri="{FF2B5EF4-FFF2-40B4-BE49-F238E27FC236}">
                  <a16:creationId xmlns:a16="http://schemas.microsoft.com/office/drawing/2014/main" id="{26F562D6-3D2B-D792-8495-3395FD904316}"/>
                </a:ext>
              </a:extLst>
            </p:cNvPr>
            <p:cNvPicPr/>
            <p:nvPr/>
          </p:nvPicPr>
          <p:blipFill>
            <a:blip r:embed="rId2" cstate="print"/>
            <a:stretch>
              <a:fillRect/>
            </a:stretch>
          </p:blipFill>
          <p:spPr>
            <a:xfrm>
              <a:off x="3258820" y="2009140"/>
              <a:ext cx="2654299" cy="1638299"/>
            </a:xfrm>
            <a:prstGeom prst="rect">
              <a:avLst/>
            </a:prstGeom>
          </p:spPr>
        </p:pic>
        <p:pic>
          <p:nvPicPr>
            <p:cNvPr id="10" name="object 10">
              <a:extLst>
                <a:ext uri="{FF2B5EF4-FFF2-40B4-BE49-F238E27FC236}">
                  <a16:creationId xmlns:a16="http://schemas.microsoft.com/office/drawing/2014/main" id="{153AC350-EEA2-5A1B-AE97-AB2B9EC9DD39}"/>
                </a:ext>
              </a:extLst>
            </p:cNvPr>
            <p:cNvPicPr/>
            <p:nvPr/>
          </p:nvPicPr>
          <p:blipFill>
            <a:blip r:embed="rId5" cstate="print"/>
            <a:stretch>
              <a:fillRect/>
            </a:stretch>
          </p:blipFill>
          <p:spPr>
            <a:xfrm>
              <a:off x="3197860" y="2532380"/>
              <a:ext cx="2771139" cy="637539"/>
            </a:xfrm>
            <a:prstGeom prst="rect">
              <a:avLst/>
            </a:prstGeom>
          </p:spPr>
        </p:pic>
        <p:pic>
          <p:nvPicPr>
            <p:cNvPr id="11" name="object 11">
              <a:extLst>
                <a:ext uri="{FF2B5EF4-FFF2-40B4-BE49-F238E27FC236}">
                  <a16:creationId xmlns:a16="http://schemas.microsoft.com/office/drawing/2014/main" id="{55F08634-3E73-E660-4A3C-500075F50C9D}"/>
                </a:ext>
              </a:extLst>
            </p:cNvPr>
            <p:cNvPicPr/>
            <p:nvPr/>
          </p:nvPicPr>
          <p:blipFill>
            <a:blip r:embed="rId4" cstate="print"/>
            <a:stretch>
              <a:fillRect/>
            </a:stretch>
          </p:blipFill>
          <p:spPr>
            <a:xfrm>
              <a:off x="3319780" y="2049780"/>
              <a:ext cx="2532379" cy="1518920"/>
            </a:xfrm>
            <a:prstGeom prst="rect">
              <a:avLst/>
            </a:prstGeom>
          </p:spPr>
        </p:pic>
      </p:grpSp>
      <p:sp>
        <p:nvSpPr>
          <p:cNvPr id="12" name="object 12">
            <a:extLst>
              <a:ext uri="{FF2B5EF4-FFF2-40B4-BE49-F238E27FC236}">
                <a16:creationId xmlns:a16="http://schemas.microsoft.com/office/drawing/2014/main" id="{E28A6462-5A4B-50B5-61C8-6B07B122E9C7}"/>
              </a:ext>
            </a:extLst>
          </p:cNvPr>
          <p:cNvSpPr txBox="1"/>
          <p:nvPr/>
        </p:nvSpPr>
        <p:spPr>
          <a:xfrm>
            <a:off x="6214843" y="1225099"/>
            <a:ext cx="2532380" cy="907941"/>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86995" marR="0" lvl="0" indent="0" algn="ctr"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alibri"/>
                <a:cs typeface="Calibri"/>
              </a:rPr>
              <a:t>Social Workers</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27" name="object 27">
            <a:extLst>
              <a:ext uri="{FF2B5EF4-FFF2-40B4-BE49-F238E27FC236}">
                <a16:creationId xmlns:a16="http://schemas.microsoft.com/office/drawing/2014/main" id="{FB37B04A-E60C-F819-64E5-38AF63902D4C}"/>
              </a:ext>
            </a:extLst>
          </p:cNvPr>
          <p:cNvSpPr txBox="1"/>
          <p:nvPr/>
        </p:nvSpPr>
        <p:spPr>
          <a:xfrm>
            <a:off x="1925320" y="3822700"/>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492125" marR="134620" lvl="0" indent="-347980" defTabSz="914400" eaLnBrk="1" fontAlgn="auto" latinLnBrk="0" hangingPunct="1">
              <a:lnSpc>
                <a:spcPts val="2080"/>
              </a:lnSpc>
              <a:spcBef>
                <a:spcPts val="162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**Marriage</a:t>
            </a:r>
            <a:r>
              <a:rPr kumimoji="0" sz="1900" b="0" i="0" u="none" strike="noStrike" kern="0" cap="none" spc="-20"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and</a:t>
            </a:r>
            <a:r>
              <a:rPr kumimoji="0" sz="1900" b="0" i="0" u="none" strike="noStrike" kern="0" cap="none" spc="-40" normalizeH="0" baseline="0" noProof="0">
                <a:ln>
                  <a:noFill/>
                </a:ln>
                <a:solidFill>
                  <a:srgbClr val="FFFFFF"/>
                </a:solidFill>
                <a:effectLst/>
                <a:uLnTx/>
                <a:uFillTx/>
                <a:latin typeface="Calibri"/>
                <a:cs typeface="Calibri"/>
              </a:rPr>
              <a:t> </a:t>
            </a:r>
            <a:r>
              <a:rPr kumimoji="0" sz="1900" b="0" i="0" u="none" strike="noStrike" kern="0" cap="none" spc="-10" normalizeH="0" baseline="0" noProof="0">
                <a:ln>
                  <a:noFill/>
                </a:ln>
                <a:solidFill>
                  <a:srgbClr val="FFFFFF"/>
                </a:solidFill>
                <a:effectLst/>
                <a:uLnTx/>
                <a:uFillTx/>
                <a:latin typeface="Calibri"/>
                <a:cs typeface="Calibri"/>
              </a:rPr>
              <a:t>Family </a:t>
            </a:r>
            <a:r>
              <a:rPr kumimoji="0" sz="1900" b="0" i="0" u="none" strike="noStrike" kern="0" cap="none" spc="0" normalizeH="0" baseline="0" noProof="0">
                <a:ln>
                  <a:noFill/>
                </a:ln>
                <a:solidFill>
                  <a:srgbClr val="FFFFFF"/>
                </a:solidFill>
                <a:effectLst/>
                <a:uLnTx/>
                <a:uFillTx/>
                <a:latin typeface="Calibri"/>
                <a:cs typeface="Calibri"/>
              </a:rPr>
              <a:t>Therapist</a:t>
            </a:r>
            <a:r>
              <a:rPr kumimoji="0" sz="1900" b="0" i="0" u="none" strike="noStrike" kern="0" cap="none" spc="-9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(MFT)</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38">
            <a:extLst>
              <a:ext uri="{FF2B5EF4-FFF2-40B4-BE49-F238E27FC236}">
                <a16:creationId xmlns:a16="http://schemas.microsoft.com/office/drawing/2014/main" id="{0C7130AC-F653-48F3-A19F-AC6C5874EC99}"/>
              </a:ext>
            </a:extLst>
          </p:cNvPr>
          <p:cNvSpPr txBox="1"/>
          <p:nvPr/>
        </p:nvSpPr>
        <p:spPr>
          <a:xfrm>
            <a:off x="5601811" y="6354762"/>
            <a:ext cx="98615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888888"/>
                </a:solidFill>
                <a:effectLst/>
                <a:uLnTx/>
                <a:uFillTx/>
                <a:latin typeface="Calibri"/>
                <a:cs typeface="Calibri"/>
                <a:hlinkClick r:id="rId6"/>
              </a:rPr>
              <a:t>www.nachc.org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a:extLst>
              <a:ext uri="{FF2B5EF4-FFF2-40B4-BE49-F238E27FC236}">
                <a16:creationId xmlns:a16="http://schemas.microsoft.com/office/drawing/2014/main" id="{D5592553-6269-D447-0467-B6371C0227FC}"/>
              </a:ext>
            </a:extLst>
          </p:cNvPr>
          <p:cNvSpPr txBox="1"/>
          <p:nvPr/>
        </p:nvSpPr>
        <p:spPr>
          <a:xfrm>
            <a:off x="9489981" y="6354762"/>
            <a:ext cx="60706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003B69"/>
                </a:solidFill>
                <a:effectLst/>
                <a:uLnTx/>
                <a:uFillTx/>
                <a:latin typeface="Calibri"/>
                <a:cs typeface="Calibri"/>
              </a:rPr>
              <a:t>@NACHC</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a:extLst>
              <a:ext uri="{FF2B5EF4-FFF2-40B4-BE49-F238E27FC236}">
                <a16:creationId xmlns:a16="http://schemas.microsoft.com/office/drawing/2014/main" id="{0CF25367-6999-14C8-BE38-21CC1704E325}"/>
              </a:ext>
            </a:extLst>
          </p:cNvPr>
          <p:cNvSpPr txBox="1">
            <a:spLocks noGrp="1"/>
          </p:cNvSpPr>
          <p:nvPr>
            <p:ph type="sldNum" sz="quarter" idx="7"/>
          </p:nvPr>
        </p:nvSpPr>
        <p:spPr>
          <a:xfrm>
            <a:off x="10993113" y="6354762"/>
            <a:ext cx="519183" cy="156068"/>
          </a:xfrm>
          <a:prstGeom prst="rect">
            <a:avLst/>
          </a:prstGeom>
        </p:spPr>
        <p:txBody>
          <a:bodyPr vert="horz" wrap="square" lIns="0" tIns="0" rIns="0" bIns="0" rtlCol="0">
            <a:spAutoFit/>
          </a:bodyPr>
          <a:lstStyle/>
          <a:p>
            <a:pPr marL="889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a:ln>
                  <a:noFill/>
                </a:ln>
                <a:solidFill>
                  <a:srgbClr val="007BA2"/>
                </a:solidFill>
                <a:effectLst/>
                <a:uLnTx/>
                <a:uFillTx/>
                <a:latin typeface="Calibri"/>
                <a:cs typeface="Calibri"/>
              </a:rPr>
              <a:t>|</a:t>
            </a:r>
            <a:r>
              <a:rPr kumimoji="0" sz="1200" b="0" i="0" u="none" strike="noStrike" kern="0" cap="none" spc="-5" normalizeH="0" baseline="0" noProof="0">
                <a:ln>
                  <a:noFill/>
                </a:ln>
                <a:solidFill>
                  <a:srgbClr val="007BA2"/>
                </a:solidFill>
                <a:effectLst/>
                <a:uLnTx/>
                <a:uFillTx/>
                <a:latin typeface="Calibri"/>
                <a:cs typeface="Calibri"/>
              </a:rPr>
              <a:t> </a:t>
            </a:r>
            <a:fld id="{81D60167-4931-47E6-BA6A-407CBD079E47}" type="slidenum">
              <a:rPr kumimoji="0" sz="1200" b="0" i="0" u="none" strike="noStrike" kern="0" cap="none" spc="-60" normalizeH="0" baseline="0" noProof="0" dirty="0">
                <a:ln>
                  <a:noFill/>
                </a:ln>
                <a:solidFill>
                  <a:srgbClr val="007BA2"/>
                </a:solidFill>
                <a:effectLst/>
                <a:uLnTx/>
                <a:uFillTx/>
                <a:latin typeface="Calibri"/>
                <a:cs typeface="Calibri"/>
              </a:rPr>
              <a:pPr marL="88900" marR="0" lvl="0" indent="0" defTabSz="914400" eaLnBrk="1" fontAlgn="auto" latinLnBrk="0" hangingPunct="1">
                <a:lnSpc>
                  <a:spcPts val="1240"/>
                </a:lnSpc>
                <a:spcBef>
                  <a:spcPts val="0"/>
                </a:spcBef>
                <a:spcAft>
                  <a:spcPts val="0"/>
                </a:spcAft>
                <a:buClrTx/>
                <a:buSzTx/>
                <a:buFontTx/>
                <a:buNone/>
                <a:tabLst/>
                <a:defRPr/>
              </a:pPr>
              <a:t>10</a:t>
            </a:fld>
            <a:endParaRPr kumimoji="0" sz="1200" b="0" i="0" u="none" strike="noStrike" kern="0" cap="none" spc="-60" normalizeH="0" baseline="0" noProof="0">
              <a:ln>
                <a:noFill/>
              </a:ln>
              <a:solidFill>
                <a:srgbClr val="007BA2"/>
              </a:solidFill>
              <a:effectLst/>
              <a:uLnTx/>
              <a:uFillTx/>
              <a:latin typeface="Calibri"/>
              <a:cs typeface="Calibri"/>
            </a:endParaRPr>
          </a:p>
        </p:txBody>
      </p:sp>
      <p:sp>
        <p:nvSpPr>
          <p:cNvPr id="41" name="object 2">
            <a:extLst>
              <a:ext uri="{FF2B5EF4-FFF2-40B4-BE49-F238E27FC236}">
                <a16:creationId xmlns:a16="http://schemas.microsoft.com/office/drawing/2014/main" id="{FC6F8E8B-4933-64E5-702B-EFCF874DCD1E}"/>
              </a:ext>
            </a:extLst>
          </p:cNvPr>
          <p:cNvSpPr txBox="1">
            <a:spLocks/>
          </p:cNvSpPr>
          <p:nvPr/>
        </p:nvSpPr>
        <p:spPr>
          <a:xfrm>
            <a:off x="524752" y="3109086"/>
            <a:ext cx="11210047" cy="2098651"/>
          </a:xfrm>
          <a:prstGeom prst="rect">
            <a:avLst/>
          </a:prstGeom>
        </p:spPr>
        <p:txBody>
          <a:bodyPr vert="horz" wrap="square" lIns="0" tIns="12700" rIns="0" bIns="0" rtlCol="0">
            <a:spAutoFit/>
          </a:bodyPr>
          <a:lstStyle>
            <a:lvl1pPr>
              <a:defRPr sz="3400" b="0" i="0">
                <a:solidFill>
                  <a:srgbClr val="003B69"/>
                </a:solidFill>
                <a:latin typeface="Calibri"/>
                <a:ea typeface="+mj-ea"/>
                <a:cs typeface="Calibri"/>
              </a:defRPr>
            </a:lvl1pPr>
          </a:lstStyle>
          <a:p>
            <a:pPr marL="355600" indent="-342900">
              <a:lnSpc>
                <a:spcPct val="150000"/>
              </a:lnSpc>
              <a:spcBef>
                <a:spcPts val="100"/>
              </a:spcBef>
              <a:buFont typeface="Wingdings" panose="05000000000000000000" pitchFamily="2" charset="2"/>
              <a:buChar char="ü"/>
              <a:tabLst>
                <a:tab pos="4782185" algn="l"/>
              </a:tabLst>
            </a:pPr>
            <a:r>
              <a:rPr lang="en-US" sz="1800"/>
              <a:t>Obtain patient consent for services</a:t>
            </a:r>
          </a:p>
          <a:p>
            <a:pPr marL="355600" indent="-342900">
              <a:lnSpc>
                <a:spcPct val="150000"/>
              </a:lnSpc>
              <a:spcBef>
                <a:spcPts val="100"/>
              </a:spcBef>
              <a:buFont typeface="Wingdings" panose="05000000000000000000" pitchFamily="2" charset="2"/>
              <a:buChar char="ü"/>
              <a:tabLst>
                <a:tab pos="4782185" algn="l"/>
              </a:tabLst>
            </a:pPr>
            <a:r>
              <a:rPr lang="en-US" sz="1800"/>
              <a:t>Provide CCM services</a:t>
            </a:r>
          </a:p>
          <a:p>
            <a:pPr marL="355600" indent="-342900">
              <a:lnSpc>
                <a:spcPct val="150000"/>
              </a:lnSpc>
              <a:spcBef>
                <a:spcPts val="100"/>
              </a:spcBef>
              <a:buFont typeface="Wingdings" panose="05000000000000000000" pitchFamily="2" charset="2"/>
              <a:buChar char="ü"/>
              <a:tabLst>
                <a:tab pos="4782185" algn="l"/>
              </a:tabLst>
            </a:pPr>
            <a:r>
              <a:rPr lang="en-US" sz="1800"/>
              <a:t>Collect data relative to patient demographics, assessments, interviews, and outcomes</a:t>
            </a:r>
          </a:p>
          <a:p>
            <a:pPr marL="355600" indent="-342900">
              <a:lnSpc>
                <a:spcPct val="150000"/>
              </a:lnSpc>
              <a:spcBef>
                <a:spcPts val="100"/>
              </a:spcBef>
              <a:buFont typeface="Wingdings" panose="05000000000000000000" pitchFamily="2" charset="2"/>
              <a:buChar char="ü"/>
              <a:tabLst>
                <a:tab pos="4782185" algn="l"/>
              </a:tabLst>
            </a:pPr>
            <a:r>
              <a:rPr lang="en-US" sz="1800"/>
              <a:t>Maintain and update, within scope of practice, the patient-centered care plan </a:t>
            </a:r>
          </a:p>
          <a:p>
            <a:pPr marL="355600" indent="-342900">
              <a:lnSpc>
                <a:spcPct val="150000"/>
              </a:lnSpc>
              <a:spcBef>
                <a:spcPts val="100"/>
              </a:spcBef>
              <a:buFont typeface="Wingdings" panose="05000000000000000000" pitchFamily="2" charset="2"/>
              <a:buChar char="ü"/>
              <a:tabLst>
                <a:tab pos="4782185" algn="l"/>
              </a:tabLst>
            </a:pPr>
            <a:r>
              <a:rPr lang="en-US" sz="1800"/>
              <a:t>Provide 24/7 access to care</a:t>
            </a:r>
            <a:endParaRPr lang="en-US" sz="1800" kern="0"/>
          </a:p>
        </p:txBody>
      </p:sp>
    </p:spTree>
    <p:extLst>
      <p:ext uri="{BB962C8B-B14F-4D97-AF65-F5344CB8AC3E}">
        <p14:creationId xmlns:p14="http://schemas.microsoft.com/office/powerpoint/2010/main" val="27071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3ED79-31B3-F319-F2CD-FB98F09EC3AD}"/>
            </a:ext>
          </a:extLst>
        </p:cNvPr>
        <p:cNvGrpSpPr/>
        <p:nvPr/>
      </p:nvGrpSpPr>
      <p:grpSpPr>
        <a:xfrm>
          <a:off x="0" y="0"/>
          <a:ext cx="0" cy="0"/>
          <a:chOff x="0" y="0"/>
          <a:chExt cx="0" cy="0"/>
        </a:xfrm>
      </p:grpSpPr>
      <p:grpSp>
        <p:nvGrpSpPr>
          <p:cNvPr id="14" name="object 8">
            <a:extLst>
              <a:ext uri="{FF2B5EF4-FFF2-40B4-BE49-F238E27FC236}">
                <a16:creationId xmlns:a16="http://schemas.microsoft.com/office/drawing/2014/main" id="{F5D69E42-7958-A777-ACBF-70EB9B2518A8}"/>
              </a:ext>
            </a:extLst>
          </p:cNvPr>
          <p:cNvGrpSpPr/>
          <p:nvPr/>
        </p:nvGrpSpPr>
        <p:grpSpPr>
          <a:xfrm>
            <a:off x="914400" y="969679"/>
            <a:ext cx="10591800" cy="3221321"/>
            <a:chOff x="3197860" y="2009140"/>
            <a:chExt cx="2771140" cy="1638300"/>
          </a:xfrm>
        </p:grpSpPr>
        <p:pic>
          <p:nvPicPr>
            <p:cNvPr id="15" name="object 9">
              <a:extLst>
                <a:ext uri="{FF2B5EF4-FFF2-40B4-BE49-F238E27FC236}">
                  <a16:creationId xmlns:a16="http://schemas.microsoft.com/office/drawing/2014/main" id="{27E0BED0-5F74-0C34-7A07-46EA8146A4BD}"/>
                </a:ext>
              </a:extLst>
            </p:cNvPr>
            <p:cNvPicPr/>
            <p:nvPr/>
          </p:nvPicPr>
          <p:blipFill>
            <a:blip r:embed="rId2" cstate="print"/>
            <a:stretch>
              <a:fillRect/>
            </a:stretch>
          </p:blipFill>
          <p:spPr>
            <a:xfrm>
              <a:off x="3258820" y="2009140"/>
              <a:ext cx="2654299" cy="1638299"/>
            </a:xfrm>
            <a:prstGeom prst="rect">
              <a:avLst/>
            </a:prstGeom>
          </p:spPr>
        </p:pic>
        <p:pic>
          <p:nvPicPr>
            <p:cNvPr id="16" name="object 10">
              <a:extLst>
                <a:ext uri="{FF2B5EF4-FFF2-40B4-BE49-F238E27FC236}">
                  <a16:creationId xmlns:a16="http://schemas.microsoft.com/office/drawing/2014/main" id="{61745FE8-1E37-8DD4-6672-DB0065ACF78B}"/>
                </a:ext>
              </a:extLst>
            </p:cNvPr>
            <p:cNvPicPr/>
            <p:nvPr/>
          </p:nvPicPr>
          <p:blipFill>
            <a:blip r:embed="rId3" cstate="print"/>
            <a:stretch>
              <a:fillRect/>
            </a:stretch>
          </p:blipFill>
          <p:spPr>
            <a:xfrm>
              <a:off x="3197860" y="2532380"/>
              <a:ext cx="2771139" cy="637539"/>
            </a:xfrm>
            <a:prstGeom prst="rect">
              <a:avLst/>
            </a:prstGeom>
          </p:spPr>
        </p:pic>
        <p:pic>
          <p:nvPicPr>
            <p:cNvPr id="17" name="object 11">
              <a:extLst>
                <a:ext uri="{FF2B5EF4-FFF2-40B4-BE49-F238E27FC236}">
                  <a16:creationId xmlns:a16="http://schemas.microsoft.com/office/drawing/2014/main" id="{D30EF658-74A5-5B78-93D9-BDA55C8ADE90}"/>
                </a:ext>
              </a:extLst>
            </p:cNvPr>
            <p:cNvPicPr/>
            <p:nvPr/>
          </p:nvPicPr>
          <p:blipFill>
            <a:blip r:embed="rId4" cstate="print"/>
            <a:stretch>
              <a:fillRect/>
            </a:stretch>
          </p:blipFill>
          <p:spPr>
            <a:xfrm>
              <a:off x="3319780" y="2049780"/>
              <a:ext cx="2532379" cy="1518920"/>
            </a:xfrm>
            <a:prstGeom prst="rect">
              <a:avLst/>
            </a:prstGeom>
          </p:spPr>
        </p:pic>
      </p:grpSp>
      <p:sp>
        <p:nvSpPr>
          <p:cNvPr id="2" name="object 2">
            <a:extLst>
              <a:ext uri="{FF2B5EF4-FFF2-40B4-BE49-F238E27FC236}">
                <a16:creationId xmlns:a16="http://schemas.microsoft.com/office/drawing/2014/main" id="{FB12DDE5-7343-2A6B-040A-E6426B5C789B}"/>
              </a:ext>
            </a:extLst>
          </p:cNvPr>
          <p:cNvSpPr txBox="1">
            <a:spLocks noGrp="1"/>
          </p:cNvSpPr>
          <p:nvPr>
            <p:ph type="title"/>
          </p:nvPr>
        </p:nvSpPr>
        <p:spPr>
          <a:xfrm>
            <a:off x="517534" y="531367"/>
            <a:ext cx="9236066" cy="366767"/>
          </a:xfrm>
          <a:prstGeom prst="rect">
            <a:avLst/>
          </a:prstGeom>
        </p:spPr>
        <p:txBody>
          <a:bodyPr vert="horz" wrap="square" lIns="0" tIns="12700" rIns="0" bIns="0" rtlCol="0">
            <a:spAutoFit/>
          </a:bodyPr>
          <a:lstStyle/>
          <a:p>
            <a:pPr marL="12700">
              <a:lnSpc>
                <a:spcPct val="100000"/>
              </a:lnSpc>
              <a:spcBef>
                <a:spcPts val="100"/>
              </a:spcBef>
              <a:tabLst>
                <a:tab pos="4782185" algn="l"/>
              </a:tabLst>
            </a:pPr>
            <a:r>
              <a:rPr lang="en-US" sz="2300"/>
              <a:t>Identifying Patients</a:t>
            </a:r>
            <a:endParaRPr sz="2300" i="1"/>
          </a:p>
        </p:txBody>
      </p:sp>
      <p:sp>
        <p:nvSpPr>
          <p:cNvPr id="27" name="object 27">
            <a:extLst>
              <a:ext uri="{FF2B5EF4-FFF2-40B4-BE49-F238E27FC236}">
                <a16:creationId xmlns:a16="http://schemas.microsoft.com/office/drawing/2014/main" id="{DA8BB77E-C6A0-E620-47B1-52B3B4EA1D5D}"/>
              </a:ext>
            </a:extLst>
          </p:cNvPr>
          <p:cNvSpPr txBox="1"/>
          <p:nvPr/>
        </p:nvSpPr>
        <p:spPr>
          <a:xfrm>
            <a:off x="1925320" y="3822700"/>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492125" marR="134620" lvl="0" indent="-347980" defTabSz="914400" eaLnBrk="1" fontAlgn="auto" latinLnBrk="0" hangingPunct="1">
              <a:lnSpc>
                <a:spcPts val="2080"/>
              </a:lnSpc>
              <a:spcBef>
                <a:spcPts val="162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**Marriage</a:t>
            </a:r>
            <a:r>
              <a:rPr kumimoji="0" sz="1900" b="0" i="0" u="none" strike="noStrike" kern="0" cap="none" spc="-20"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and</a:t>
            </a:r>
            <a:r>
              <a:rPr kumimoji="0" sz="1900" b="0" i="0" u="none" strike="noStrike" kern="0" cap="none" spc="-40" normalizeH="0" baseline="0" noProof="0">
                <a:ln>
                  <a:noFill/>
                </a:ln>
                <a:solidFill>
                  <a:srgbClr val="FFFFFF"/>
                </a:solidFill>
                <a:effectLst/>
                <a:uLnTx/>
                <a:uFillTx/>
                <a:latin typeface="Calibri"/>
                <a:cs typeface="Calibri"/>
              </a:rPr>
              <a:t> </a:t>
            </a:r>
            <a:r>
              <a:rPr kumimoji="0" sz="1900" b="0" i="0" u="none" strike="noStrike" kern="0" cap="none" spc="-10" normalizeH="0" baseline="0" noProof="0">
                <a:ln>
                  <a:noFill/>
                </a:ln>
                <a:solidFill>
                  <a:srgbClr val="FFFFFF"/>
                </a:solidFill>
                <a:effectLst/>
                <a:uLnTx/>
                <a:uFillTx/>
                <a:latin typeface="Calibri"/>
                <a:cs typeface="Calibri"/>
              </a:rPr>
              <a:t>Family </a:t>
            </a:r>
            <a:r>
              <a:rPr kumimoji="0" sz="1900" b="0" i="0" u="none" strike="noStrike" kern="0" cap="none" spc="0" normalizeH="0" baseline="0" noProof="0">
                <a:ln>
                  <a:noFill/>
                </a:ln>
                <a:solidFill>
                  <a:srgbClr val="FFFFFF"/>
                </a:solidFill>
                <a:effectLst/>
                <a:uLnTx/>
                <a:uFillTx/>
                <a:latin typeface="Calibri"/>
                <a:cs typeface="Calibri"/>
              </a:rPr>
              <a:t>Therapist</a:t>
            </a:r>
            <a:r>
              <a:rPr kumimoji="0" sz="1900" b="0" i="0" u="none" strike="noStrike" kern="0" cap="none" spc="-9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(MFT)</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38">
            <a:extLst>
              <a:ext uri="{FF2B5EF4-FFF2-40B4-BE49-F238E27FC236}">
                <a16:creationId xmlns:a16="http://schemas.microsoft.com/office/drawing/2014/main" id="{36D41168-59FB-6CE6-AD0A-40E11C10AF2F}"/>
              </a:ext>
            </a:extLst>
          </p:cNvPr>
          <p:cNvSpPr txBox="1"/>
          <p:nvPr/>
        </p:nvSpPr>
        <p:spPr>
          <a:xfrm>
            <a:off x="5601811" y="6354762"/>
            <a:ext cx="98615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888888"/>
                </a:solidFill>
                <a:effectLst/>
                <a:uLnTx/>
                <a:uFillTx/>
                <a:latin typeface="Calibri"/>
                <a:cs typeface="Calibri"/>
                <a:hlinkClick r:id="rId5"/>
              </a:rPr>
              <a:t>www.nachc.org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a:extLst>
              <a:ext uri="{FF2B5EF4-FFF2-40B4-BE49-F238E27FC236}">
                <a16:creationId xmlns:a16="http://schemas.microsoft.com/office/drawing/2014/main" id="{D22574F8-1BEB-DDBD-D914-6917AC5232B5}"/>
              </a:ext>
            </a:extLst>
          </p:cNvPr>
          <p:cNvSpPr txBox="1"/>
          <p:nvPr/>
        </p:nvSpPr>
        <p:spPr>
          <a:xfrm>
            <a:off x="9489981" y="6354762"/>
            <a:ext cx="60706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003B69"/>
                </a:solidFill>
                <a:effectLst/>
                <a:uLnTx/>
                <a:uFillTx/>
                <a:latin typeface="Calibri"/>
                <a:cs typeface="Calibri"/>
              </a:rPr>
              <a:t>@NACHC</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a:extLst>
              <a:ext uri="{FF2B5EF4-FFF2-40B4-BE49-F238E27FC236}">
                <a16:creationId xmlns:a16="http://schemas.microsoft.com/office/drawing/2014/main" id="{401D197F-30E9-48D4-87E0-DF85BC06B05C}"/>
              </a:ext>
            </a:extLst>
          </p:cNvPr>
          <p:cNvSpPr txBox="1">
            <a:spLocks noGrp="1"/>
          </p:cNvSpPr>
          <p:nvPr>
            <p:ph type="sldNum" sz="quarter" idx="7"/>
          </p:nvPr>
        </p:nvSpPr>
        <p:spPr>
          <a:xfrm>
            <a:off x="10993113" y="6354762"/>
            <a:ext cx="513083" cy="156068"/>
          </a:xfrm>
          <a:prstGeom prst="rect">
            <a:avLst/>
          </a:prstGeom>
        </p:spPr>
        <p:txBody>
          <a:bodyPr vert="horz" wrap="square" lIns="0" tIns="0" rIns="0" bIns="0" rtlCol="0">
            <a:spAutoFit/>
          </a:bodyPr>
          <a:lstStyle/>
          <a:p>
            <a:pPr marL="889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a:ln>
                  <a:noFill/>
                </a:ln>
                <a:solidFill>
                  <a:srgbClr val="007BA2"/>
                </a:solidFill>
                <a:effectLst/>
                <a:uLnTx/>
                <a:uFillTx/>
                <a:latin typeface="Calibri"/>
                <a:cs typeface="Calibri"/>
              </a:rPr>
              <a:t>|</a:t>
            </a:r>
            <a:r>
              <a:rPr kumimoji="0" sz="1200" b="0" i="0" u="none" strike="noStrike" kern="0" cap="none" spc="-5" normalizeH="0" baseline="0" noProof="0">
                <a:ln>
                  <a:noFill/>
                </a:ln>
                <a:solidFill>
                  <a:srgbClr val="007BA2"/>
                </a:solidFill>
                <a:effectLst/>
                <a:uLnTx/>
                <a:uFillTx/>
                <a:latin typeface="Calibri"/>
                <a:cs typeface="Calibri"/>
              </a:rPr>
              <a:t> </a:t>
            </a:r>
            <a:fld id="{81D60167-4931-47E6-BA6A-407CBD079E47}" type="slidenum">
              <a:rPr kumimoji="0" sz="1200" b="0" i="0" u="none" strike="noStrike" kern="0" cap="none" spc="-60" normalizeH="0" baseline="0" noProof="0" dirty="0">
                <a:ln>
                  <a:noFill/>
                </a:ln>
                <a:solidFill>
                  <a:srgbClr val="007BA2"/>
                </a:solidFill>
                <a:effectLst/>
                <a:uLnTx/>
                <a:uFillTx/>
                <a:latin typeface="Calibri"/>
                <a:cs typeface="Calibri"/>
              </a:rPr>
              <a:pPr marL="88900" marR="0" lvl="0" indent="0" defTabSz="914400" eaLnBrk="1" fontAlgn="auto" latinLnBrk="0" hangingPunct="1">
                <a:lnSpc>
                  <a:spcPts val="1240"/>
                </a:lnSpc>
                <a:spcBef>
                  <a:spcPts val="0"/>
                </a:spcBef>
                <a:spcAft>
                  <a:spcPts val="0"/>
                </a:spcAft>
                <a:buClrTx/>
                <a:buSzTx/>
                <a:buFontTx/>
                <a:buNone/>
                <a:tabLst/>
                <a:defRPr/>
              </a:pPr>
              <a:t>11</a:t>
            </a:fld>
            <a:endParaRPr kumimoji="0" sz="1200" b="0" i="0" u="none" strike="noStrike" kern="0" cap="none" spc="-60" normalizeH="0" baseline="0" noProof="0">
              <a:ln>
                <a:noFill/>
              </a:ln>
              <a:solidFill>
                <a:srgbClr val="007BA2"/>
              </a:solidFill>
              <a:effectLst/>
              <a:uLnTx/>
              <a:uFillTx/>
              <a:latin typeface="Calibri"/>
              <a:cs typeface="Calibri"/>
            </a:endParaRPr>
          </a:p>
        </p:txBody>
      </p:sp>
      <p:sp>
        <p:nvSpPr>
          <p:cNvPr id="41" name="object 2">
            <a:extLst>
              <a:ext uri="{FF2B5EF4-FFF2-40B4-BE49-F238E27FC236}">
                <a16:creationId xmlns:a16="http://schemas.microsoft.com/office/drawing/2014/main" id="{43E5CE33-7B29-9061-00E5-18A54133B4B6}"/>
              </a:ext>
            </a:extLst>
          </p:cNvPr>
          <p:cNvSpPr txBox="1">
            <a:spLocks/>
          </p:cNvSpPr>
          <p:nvPr/>
        </p:nvSpPr>
        <p:spPr>
          <a:xfrm>
            <a:off x="489864" y="4149658"/>
            <a:ext cx="11210047" cy="1644681"/>
          </a:xfrm>
          <a:prstGeom prst="rect">
            <a:avLst/>
          </a:prstGeom>
        </p:spPr>
        <p:txBody>
          <a:bodyPr vert="horz" wrap="square" lIns="0" tIns="12700" rIns="0" bIns="0" rtlCol="0">
            <a:spAutoFit/>
          </a:bodyPr>
          <a:lstStyle>
            <a:lvl1pPr>
              <a:defRPr sz="3400" b="0" i="0">
                <a:solidFill>
                  <a:srgbClr val="003B69"/>
                </a:solidFill>
                <a:latin typeface="Calibri"/>
                <a:ea typeface="+mj-ea"/>
                <a:cs typeface="Calibri"/>
              </a:defRPr>
            </a:lvl1pPr>
          </a:lstStyle>
          <a:p>
            <a:pPr marL="298450" indent="-285750">
              <a:lnSpc>
                <a:spcPct val="150000"/>
              </a:lnSpc>
              <a:spcBef>
                <a:spcPts val="100"/>
              </a:spcBef>
              <a:buFont typeface="Arial" panose="020B0604020202020204" pitchFamily="34" charset="0"/>
              <a:buChar char="•"/>
              <a:tabLst>
                <a:tab pos="4782185" algn="l"/>
              </a:tabLst>
            </a:pPr>
            <a:r>
              <a:rPr lang="en-US" sz="1800"/>
              <a:t>Collaborate with care team, utilize Electronic Health Record (EHR) (and/or population health management system) to identify and risk-stratify patient population</a:t>
            </a:r>
          </a:p>
          <a:p>
            <a:pPr marL="298450" indent="-285750">
              <a:lnSpc>
                <a:spcPct val="150000"/>
              </a:lnSpc>
              <a:spcBef>
                <a:spcPts val="100"/>
              </a:spcBef>
              <a:buFont typeface="Arial" panose="020B0604020202020204" pitchFamily="34" charset="0"/>
              <a:buChar char="•"/>
              <a:tabLst>
                <a:tab pos="4782185" algn="l"/>
              </a:tabLst>
            </a:pPr>
            <a:r>
              <a:rPr lang="en-US" sz="1800"/>
              <a:t>In addition to internal reports, FQHCs participating in value-based payment arrangements may receive external data from payers, Accountable Care Organizations (ACOs), or Clinically Integrated Networks (CINs)</a:t>
            </a:r>
            <a:endParaRPr lang="en-US" sz="1800" kern="0"/>
          </a:p>
        </p:txBody>
      </p:sp>
      <p:sp>
        <p:nvSpPr>
          <p:cNvPr id="13" name="object 2">
            <a:extLst>
              <a:ext uri="{FF2B5EF4-FFF2-40B4-BE49-F238E27FC236}">
                <a16:creationId xmlns:a16="http://schemas.microsoft.com/office/drawing/2014/main" id="{CEFE055F-7745-5706-E21E-869FFC99FF57}"/>
              </a:ext>
            </a:extLst>
          </p:cNvPr>
          <p:cNvSpPr txBox="1">
            <a:spLocks/>
          </p:cNvSpPr>
          <p:nvPr/>
        </p:nvSpPr>
        <p:spPr>
          <a:xfrm>
            <a:off x="1752600" y="1262653"/>
            <a:ext cx="8763000" cy="2488502"/>
          </a:xfrm>
          <a:prstGeom prst="rect">
            <a:avLst/>
          </a:prstGeom>
        </p:spPr>
        <p:txBody>
          <a:bodyPr vert="horz" wrap="square" lIns="0" tIns="12700" rIns="0" bIns="0" rtlCol="0">
            <a:spAutoFit/>
          </a:bodyPr>
          <a:lstStyle>
            <a:lvl1pPr>
              <a:defRPr sz="3400" b="0" i="0">
                <a:solidFill>
                  <a:srgbClr val="003B69"/>
                </a:solidFill>
                <a:latin typeface="Calibri"/>
                <a:ea typeface="+mj-ea"/>
                <a:cs typeface="Calibri"/>
              </a:defRPr>
            </a:lvl1pPr>
          </a:lstStyle>
          <a:p>
            <a:pPr marL="298450" indent="-285750">
              <a:lnSpc>
                <a:spcPct val="150000"/>
              </a:lnSpc>
              <a:spcBef>
                <a:spcPts val="100"/>
              </a:spcBef>
              <a:buFont typeface="Wingdings" panose="05000000000000000000" pitchFamily="2" charset="2"/>
              <a:buChar char="ü"/>
              <a:tabLst>
                <a:tab pos="4782185" algn="l"/>
              </a:tabLst>
            </a:pPr>
            <a:r>
              <a:rPr lang="en-US" sz="1800">
                <a:solidFill>
                  <a:schemeClr val="bg1"/>
                </a:solidFill>
              </a:rPr>
              <a:t>Medicare Part B beneficiaries</a:t>
            </a:r>
          </a:p>
          <a:p>
            <a:pPr marL="298450" indent="-285750">
              <a:lnSpc>
                <a:spcPct val="150000"/>
              </a:lnSpc>
              <a:spcBef>
                <a:spcPts val="100"/>
              </a:spcBef>
              <a:buFont typeface="Wingdings" panose="05000000000000000000" pitchFamily="2" charset="2"/>
              <a:buChar char="ü"/>
              <a:tabLst>
                <a:tab pos="4782185" algn="l"/>
              </a:tabLst>
            </a:pPr>
            <a:r>
              <a:rPr lang="en-US" sz="1800">
                <a:solidFill>
                  <a:schemeClr val="bg1"/>
                </a:solidFill>
              </a:rPr>
              <a:t>Provide consent for services</a:t>
            </a:r>
          </a:p>
          <a:p>
            <a:pPr marL="298450" indent="-285750">
              <a:lnSpc>
                <a:spcPct val="150000"/>
              </a:lnSpc>
              <a:spcBef>
                <a:spcPts val="100"/>
              </a:spcBef>
              <a:buFont typeface="Wingdings" panose="05000000000000000000" pitchFamily="2" charset="2"/>
              <a:buChar char="ü"/>
              <a:tabLst>
                <a:tab pos="4782185" algn="l"/>
              </a:tabLst>
            </a:pPr>
            <a:r>
              <a:rPr lang="en-US" sz="1800">
                <a:solidFill>
                  <a:schemeClr val="bg1"/>
                </a:solidFill>
              </a:rPr>
              <a:t>Have multiple (two or more) chronic continuous or episodic conditions expected to last at least 12 months or until the patient dies, or that place the patient at significant risk of death, acute exacerbation/ decompensation, or functional decline; and, for which the authorized billing provider determines that CCM services are medically necessary</a:t>
            </a:r>
            <a:endParaRPr lang="en-US" sz="1800" kern="0">
              <a:solidFill>
                <a:schemeClr val="bg1"/>
              </a:solidFill>
            </a:endParaRPr>
          </a:p>
        </p:txBody>
      </p:sp>
    </p:spTree>
    <p:extLst>
      <p:ext uri="{BB962C8B-B14F-4D97-AF65-F5344CB8AC3E}">
        <p14:creationId xmlns:p14="http://schemas.microsoft.com/office/powerpoint/2010/main" val="249334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30F1-7883-F549-D4CF-D4ECECE30A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47EC088-9A54-DD55-FC90-99A6CE81667C}"/>
              </a:ext>
            </a:extLst>
          </p:cNvPr>
          <p:cNvSpPr txBox="1">
            <a:spLocks noGrp="1"/>
          </p:cNvSpPr>
          <p:nvPr>
            <p:ph type="title"/>
          </p:nvPr>
        </p:nvSpPr>
        <p:spPr>
          <a:xfrm>
            <a:off x="517534" y="521598"/>
            <a:ext cx="9236066" cy="366767"/>
          </a:xfrm>
          <a:prstGeom prst="rect">
            <a:avLst/>
          </a:prstGeom>
        </p:spPr>
        <p:txBody>
          <a:bodyPr vert="horz" wrap="square" lIns="0" tIns="12700" rIns="0" bIns="0" rtlCol="0" anchor="t">
            <a:spAutoFit/>
          </a:bodyPr>
          <a:lstStyle/>
          <a:p>
            <a:pPr marL="12700">
              <a:lnSpc>
                <a:spcPct val="100000"/>
              </a:lnSpc>
              <a:spcBef>
                <a:spcPts val="100"/>
              </a:spcBef>
              <a:tabLst>
                <a:tab pos="4782185" algn="l"/>
              </a:tabLst>
            </a:pPr>
            <a:r>
              <a:rPr lang="en-US" sz="2300"/>
              <a:t>Enrolling Patients</a:t>
            </a:r>
            <a:endParaRPr sz="2300" i="1"/>
          </a:p>
        </p:txBody>
      </p:sp>
      <p:sp>
        <p:nvSpPr>
          <p:cNvPr id="27" name="object 27">
            <a:extLst>
              <a:ext uri="{FF2B5EF4-FFF2-40B4-BE49-F238E27FC236}">
                <a16:creationId xmlns:a16="http://schemas.microsoft.com/office/drawing/2014/main" id="{187AE18B-C8C0-A04A-4C42-10B5A20BD523}"/>
              </a:ext>
            </a:extLst>
          </p:cNvPr>
          <p:cNvSpPr txBox="1"/>
          <p:nvPr/>
        </p:nvSpPr>
        <p:spPr>
          <a:xfrm>
            <a:off x="1925320" y="3822700"/>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492125" marR="134620" lvl="0" indent="-347980" defTabSz="914400" eaLnBrk="1" fontAlgn="auto" latinLnBrk="0" hangingPunct="1">
              <a:lnSpc>
                <a:spcPts val="2080"/>
              </a:lnSpc>
              <a:spcBef>
                <a:spcPts val="162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**Marriage</a:t>
            </a:r>
            <a:r>
              <a:rPr kumimoji="0" sz="1900" b="0" i="0" u="none" strike="noStrike" kern="0" cap="none" spc="-20"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and</a:t>
            </a:r>
            <a:r>
              <a:rPr kumimoji="0" sz="1900" b="0" i="0" u="none" strike="noStrike" kern="0" cap="none" spc="-40" normalizeH="0" baseline="0" noProof="0">
                <a:ln>
                  <a:noFill/>
                </a:ln>
                <a:solidFill>
                  <a:srgbClr val="FFFFFF"/>
                </a:solidFill>
                <a:effectLst/>
                <a:uLnTx/>
                <a:uFillTx/>
                <a:latin typeface="Calibri"/>
                <a:cs typeface="Calibri"/>
              </a:rPr>
              <a:t> </a:t>
            </a:r>
            <a:r>
              <a:rPr kumimoji="0" sz="1900" b="0" i="0" u="none" strike="noStrike" kern="0" cap="none" spc="-10" normalizeH="0" baseline="0" noProof="0">
                <a:ln>
                  <a:noFill/>
                </a:ln>
                <a:solidFill>
                  <a:srgbClr val="FFFFFF"/>
                </a:solidFill>
                <a:effectLst/>
                <a:uLnTx/>
                <a:uFillTx/>
                <a:latin typeface="Calibri"/>
                <a:cs typeface="Calibri"/>
              </a:rPr>
              <a:t>Family </a:t>
            </a:r>
            <a:r>
              <a:rPr kumimoji="0" sz="1900" b="0" i="0" u="none" strike="noStrike" kern="0" cap="none" spc="0" normalizeH="0" baseline="0" noProof="0">
                <a:ln>
                  <a:noFill/>
                </a:ln>
                <a:solidFill>
                  <a:srgbClr val="FFFFFF"/>
                </a:solidFill>
                <a:effectLst/>
                <a:uLnTx/>
                <a:uFillTx/>
                <a:latin typeface="Calibri"/>
                <a:cs typeface="Calibri"/>
              </a:rPr>
              <a:t>Therapist</a:t>
            </a:r>
            <a:r>
              <a:rPr kumimoji="0" sz="1900" b="0" i="0" u="none" strike="noStrike" kern="0" cap="none" spc="-9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(MFT)</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38">
            <a:extLst>
              <a:ext uri="{FF2B5EF4-FFF2-40B4-BE49-F238E27FC236}">
                <a16:creationId xmlns:a16="http://schemas.microsoft.com/office/drawing/2014/main" id="{7A2FBF46-5129-B60F-408F-5A4EC0BC77A8}"/>
              </a:ext>
            </a:extLst>
          </p:cNvPr>
          <p:cNvSpPr txBox="1"/>
          <p:nvPr/>
        </p:nvSpPr>
        <p:spPr>
          <a:xfrm>
            <a:off x="5601811" y="6354762"/>
            <a:ext cx="98615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888888"/>
                </a:solidFill>
                <a:effectLst/>
                <a:uLnTx/>
                <a:uFillTx/>
                <a:latin typeface="Calibri"/>
                <a:cs typeface="Calibri"/>
                <a:hlinkClick r:id="rId2"/>
              </a:rPr>
              <a:t>www.nachc.org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a:extLst>
              <a:ext uri="{FF2B5EF4-FFF2-40B4-BE49-F238E27FC236}">
                <a16:creationId xmlns:a16="http://schemas.microsoft.com/office/drawing/2014/main" id="{D2565374-A85A-F65A-BD52-C6A3F0ED75F9}"/>
              </a:ext>
            </a:extLst>
          </p:cNvPr>
          <p:cNvSpPr txBox="1"/>
          <p:nvPr/>
        </p:nvSpPr>
        <p:spPr>
          <a:xfrm>
            <a:off x="9489981" y="6354762"/>
            <a:ext cx="60706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003B69"/>
                </a:solidFill>
                <a:effectLst/>
                <a:uLnTx/>
                <a:uFillTx/>
                <a:latin typeface="Calibri"/>
                <a:cs typeface="Calibri"/>
              </a:rPr>
              <a:t>@NACHC</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a:extLst>
              <a:ext uri="{FF2B5EF4-FFF2-40B4-BE49-F238E27FC236}">
                <a16:creationId xmlns:a16="http://schemas.microsoft.com/office/drawing/2014/main" id="{524ADE7A-88D2-5F06-240A-2B7F0CA2EB1A}"/>
              </a:ext>
            </a:extLst>
          </p:cNvPr>
          <p:cNvSpPr txBox="1">
            <a:spLocks noGrp="1"/>
          </p:cNvSpPr>
          <p:nvPr>
            <p:ph type="sldNum" sz="quarter" idx="7"/>
          </p:nvPr>
        </p:nvSpPr>
        <p:spPr>
          <a:xfrm>
            <a:off x="10993113" y="6354762"/>
            <a:ext cx="528327" cy="156068"/>
          </a:xfrm>
          <a:prstGeom prst="rect">
            <a:avLst/>
          </a:prstGeom>
        </p:spPr>
        <p:txBody>
          <a:bodyPr vert="horz" wrap="square" lIns="0" tIns="0" rIns="0" bIns="0" rtlCol="0">
            <a:spAutoFit/>
          </a:bodyPr>
          <a:lstStyle/>
          <a:p>
            <a:pPr marL="889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a:ln>
                  <a:noFill/>
                </a:ln>
                <a:solidFill>
                  <a:srgbClr val="007BA2"/>
                </a:solidFill>
                <a:effectLst/>
                <a:uLnTx/>
                <a:uFillTx/>
                <a:latin typeface="Calibri"/>
                <a:cs typeface="Calibri"/>
              </a:rPr>
              <a:t>|</a:t>
            </a:r>
            <a:r>
              <a:rPr kumimoji="0" sz="1200" b="0" i="0" u="none" strike="noStrike" kern="0" cap="none" spc="-5" normalizeH="0" baseline="0" noProof="0">
                <a:ln>
                  <a:noFill/>
                </a:ln>
                <a:solidFill>
                  <a:srgbClr val="007BA2"/>
                </a:solidFill>
                <a:effectLst/>
                <a:uLnTx/>
                <a:uFillTx/>
                <a:latin typeface="Calibri"/>
                <a:cs typeface="Calibri"/>
              </a:rPr>
              <a:t> </a:t>
            </a:r>
            <a:fld id="{81D60167-4931-47E6-BA6A-407CBD079E47}" type="slidenum">
              <a:rPr kumimoji="0" sz="1200" b="0" i="0" u="none" strike="noStrike" kern="0" cap="none" spc="-60" normalizeH="0" baseline="0" noProof="0" dirty="0">
                <a:ln>
                  <a:noFill/>
                </a:ln>
                <a:solidFill>
                  <a:srgbClr val="007BA2"/>
                </a:solidFill>
                <a:effectLst/>
                <a:uLnTx/>
                <a:uFillTx/>
                <a:latin typeface="Calibri"/>
                <a:cs typeface="Calibri"/>
              </a:rPr>
              <a:pPr marL="88900" marR="0" lvl="0" indent="0" defTabSz="914400" eaLnBrk="1" fontAlgn="auto" latinLnBrk="0" hangingPunct="1">
                <a:lnSpc>
                  <a:spcPts val="1240"/>
                </a:lnSpc>
                <a:spcBef>
                  <a:spcPts val="0"/>
                </a:spcBef>
                <a:spcAft>
                  <a:spcPts val="0"/>
                </a:spcAft>
                <a:buClrTx/>
                <a:buSzTx/>
                <a:buFontTx/>
                <a:buNone/>
                <a:tabLst/>
                <a:defRPr/>
              </a:pPr>
              <a:t>12</a:t>
            </a:fld>
            <a:endParaRPr kumimoji="0" sz="1200" b="0" i="0" u="none" strike="noStrike" kern="0" cap="none" spc="-60" normalizeH="0" baseline="0" noProof="0">
              <a:ln>
                <a:noFill/>
              </a:ln>
              <a:solidFill>
                <a:srgbClr val="007BA2"/>
              </a:solidFill>
              <a:effectLst/>
              <a:uLnTx/>
              <a:uFillTx/>
              <a:latin typeface="Calibri"/>
              <a:cs typeface="Calibri"/>
            </a:endParaRPr>
          </a:p>
        </p:txBody>
      </p:sp>
      <p:sp>
        <p:nvSpPr>
          <p:cNvPr id="41" name="object 2">
            <a:extLst>
              <a:ext uri="{FF2B5EF4-FFF2-40B4-BE49-F238E27FC236}">
                <a16:creationId xmlns:a16="http://schemas.microsoft.com/office/drawing/2014/main" id="{5848D6F0-793B-47EC-0DA3-903C6521EEAA}"/>
              </a:ext>
            </a:extLst>
          </p:cNvPr>
          <p:cNvSpPr txBox="1">
            <a:spLocks/>
          </p:cNvSpPr>
          <p:nvPr/>
        </p:nvSpPr>
        <p:spPr>
          <a:xfrm>
            <a:off x="489864" y="3426735"/>
            <a:ext cx="11210047" cy="2628925"/>
          </a:xfrm>
          <a:prstGeom prst="rect">
            <a:avLst/>
          </a:prstGeom>
        </p:spPr>
        <p:txBody>
          <a:bodyPr vert="horz" wrap="square" lIns="0" tIns="12700" rIns="0" bIns="0" rtlCol="0" anchor="t">
            <a:spAutoFit/>
          </a:bodyPr>
          <a:lstStyle>
            <a:lvl1pPr>
              <a:defRPr sz="3400" b="0" i="0">
                <a:solidFill>
                  <a:srgbClr val="003B69"/>
                </a:solidFill>
                <a:latin typeface="Calibri"/>
                <a:ea typeface="+mj-ea"/>
                <a:cs typeface="Calibri"/>
              </a:defRPr>
            </a:lvl1pPr>
          </a:lstStyle>
          <a:p>
            <a:pPr marL="285750" indent="-285750">
              <a:buFont typeface="Arial" panose="020B0604020202020204" pitchFamily="34" charset="0"/>
              <a:buChar char="•"/>
              <a:tabLst>
                <a:tab pos="4782185" algn="l"/>
              </a:tabLst>
            </a:pPr>
            <a:r>
              <a:rPr lang="en-US" sz="1600" b="1">
                <a:solidFill>
                  <a:srgbClr val="0F2A52"/>
                </a:solidFill>
                <a:latin typeface="Open Sans"/>
                <a:ea typeface="Open Sans"/>
                <a:cs typeface="Open Sans"/>
              </a:rPr>
              <a:t>Provide information on what care management services include, whether the patient will be responsible for any copays/coinsurance, and why their PCP is recommending them for care management services. </a:t>
            </a:r>
            <a:endParaRPr lang="en-US" sz="1600">
              <a:solidFill>
                <a:srgbClr val="000000"/>
              </a:solidFill>
              <a:latin typeface="Open Sans"/>
              <a:ea typeface="Open Sans"/>
              <a:cs typeface="Open Sans"/>
            </a:endParaRPr>
          </a:p>
          <a:p>
            <a:pPr marL="285750" indent="-285750">
              <a:buFont typeface="Arial" panose="020B0604020202020204" pitchFamily="34" charset="0"/>
              <a:buChar char="•"/>
              <a:tabLst>
                <a:tab pos="4782185" algn="l"/>
              </a:tabLst>
            </a:pPr>
            <a:endParaRPr lang="en-US" sz="1600">
              <a:solidFill>
                <a:srgbClr val="000000"/>
              </a:solidFill>
              <a:latin typeface="Open Sans"/>
              <a:ea typeface="Open Sans"/>
              <a:cs typeface="Open Sans"/>
            </a:endParaRPr>
          </a:p>
          <a:p>
            <a:pPr marL="285750" indent="-285750">
              <a:buFont typeface="Arial" panose="020B0604020202020204" pitchFamily="34" charset="0"/>
              <a:buChar char="•"/>
              <a:tabLst>
                <a:tab pos="4782185" algn="l"/>
              </a:tabLst>
            </a:pPr>
            <a:r>
              <a:rPr lang="en-US" sz="1600" b="1">
                <a:solidFill>
                  <a:srgbClr val="0F2A52"/>
                </a:solidFill>
                <a:latin typeface="Open Sans"/>
                <a:ea typeface="Open Sans"/>
                <a:cs typeface="Open Sans"/>
              </a:rPr>
              <a:t>Receive patient consent for care management services. </a:t>
            </a:r>
            <a:endParaRPr lang="en-US" sz="1600">
              <a:solidFill>
                <a:srgbClr val="000000"/>
              </a:solidFill>
              <a:latin typeface="Open Sans"/>
              <a:ea typeface="Open Sans"/>
              <a:cs typeface="Open Sans"/>
            </a:endParaRPr>
          </a:p>
          <a:p>
            <a:pPr marL="285750" indent="-285750">
              <a:buFont typeface="Arial" panose="020B0604020202020204" pitchFamily="34" charset="0"/>
              <a:buChar char="•"/>
              <a:tabLst>
                <a:tab pos="4782185" algn="l"/>
              </a:tabLst>
            </a:pPr>
            <a:endParaRPr lang="en-US" sz="1600">
              <a:solidFill>
                <a:srgbClr val="000000"/>
              </a:solidFill>
              <a:latin typeface="Open Sans"/>
              <a:ea typeface="Open Sans"/>
              <a:cs typeface="Open Sans"/>
            </a:endParaRPr>
          </a:p>
          <a:p>
            <a:pPr marL="285750" indent="-285750">
              <a:buFont typeface="Arial" panose="020B0604020202020204" pitchFamily="34" charset="0"/>
              <a:buChar char="•"/>
              <a:tabLst>
                <a:tab pos="4782185" algn="l"/>
              </a:tabLst>
            </a:pPr>
            <a:r>
              <a:rPr lang="en-US" sz="1600" b="1">
                <a:solidFill>
                  <a:srgbClr val="0F2A52"/>
                </a:solidFill>
                <a:latin typeface="Open Sans"/>
                <a:ea typeface="Open Sans"/>
                <a:cs typeface="Open Sans"/>
              </a:rPr>
              <a:t>A full panel size for a care manager is likely to be in the range of 50-150 high-risk patients</a:t>
            </a:r>
            <a:r>
              <a:rPr lang="en-US" sz="1600">
                <a:solidFill>
                  <a:srgbClr val="0F2A52"/>
                </a:solidFill>
                <a:latin typeface="Open Sans"/>
                <a:ea typeface="Open Sans"/>
                <a:cs typeface="Open Sans"/>
              </a:rPr>
              <a:t>. </a:t>
            </a:r>
            <a:r>
              <a:rPr lang="en-US" sz="1400">
                <a:solidFill>
                  <a:srgbClr val="0F2A52"/>
                </a:solidFill>
                <a:latin typeface="Open Sans"/>
                <a:ea typeface="Open Sans"/>
                <a:cs typeface="Open Sans"/>
              </a:rPr>
              <a:t>Factors affecting panel size include health center processes, the care manager’s experience, the clinical and social complexity of patients, available social supports, and desired care management outcomes. Evaluate caseload size and manageability on an ongoing basis. </a:t>
            </a:r>
            <a:r>
              <a:rPr lang="en-US" sz="1400">
                <a:solidFill>
                  <a:srgbClr val="000000"/>
                </a:solidFill>
                <a:latin typeface="Open Sans"/>
                <a:ea typeface="Open Sans"/>
                <a:cs typeface="Open Sans"/>
              </a:rPr>
              <a:t> </a:t>
            </a:r>
          </a:p>
          <a:p>
            <a:pPr marL="285750" indent="-285750">
              <a:buFont typeface="Arial" panose="020B0604020202020204" pitchFamily="34" charset="0"/>
              <a:buChar char="•"/>
              <a:tabLst>
                <a:tab pos="4782185" algn="l"/>
              </a:tabLst>
            </a:pPr>
            <a:endParaRPr lang="en-US" sz="1400">
              <a:solidFill>
                <a:srgbClr val="000000"/>
              </a:solidFill>
              <a:latin typeface="Open Sans"/>
              <a:ea typeface="Open Sans"/>
              <a:cs typeface="Open Sans"/>
            </a:endParaRPr>
          </a:p>
          <a:p>
            <a:pPr marL="285750" indent="-285750">
              <a:buFont typeface="Arial" panose="020B0604020202020204" pitchFamily="34" charset="0"/>
              <a:buChar char="•"/>
              <a:tabLst>
                <a:tab pos="4782185" algn="l"/>
              </a:tabLst>
            </a:pPr>
            <a:r>
              <a:rPr lang="en-US" sz="1600" b="1">
                <a:solidFill>
                  <a:srgbClr val="0F2A52"/>
                </a:solidFill>
                <a:latin typeface="Open Sans"/>
                <a:ea typeface="Open Sans"/>
                <a:cs typeface="Open Sans"/>
              </a:rPr>
              <a:t>Keep in mind when setting goals or calculating potential revenue for care management, it takes time to build a patient panel!</a:t>
            </a:r>
            <a:endParaRPr lang="en-US"/>
          </a:p>
        </p:txBody>
      </p:sp>
      <p:sp>
        <p:nvSpPr>
          <p:cNvPr id="3" name="TextBox 2">
            <a:extLst>
              <a:ext uri="{FF2B5EF4-FFF2-40B4-BE49-F238E27FC236}">
                <a16:creationId xmlns:a16="http://schemas.microsoft.com/office/drawing/2014/main" id="{00C26134-01CB-D42F-941B-E91FB3B92CF6}"/>
              </a:ext>
            </a:extLst>
          </p:cNvPr>
          <p:cNvSpPr txBox="1"/>
          <p:nvPr/>
        </p:nvSpPr>
        <p:spPr>
          <a:xfrm>
            <a:off x="513862" y="1295400"/>
            <a:ext cx="108223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F2A52"/>
                </a:solidFill>
                <a:latin typeface="Open Sans"/>
              </a:rPr>
              <a:t>Determine which method, or combination of methods, will be most effective in enrolling patients:</a:t>
            </a:r>
            <a:endParaRPr lang="en-US"/>
          </a:p>
        </p:txBody>
      </p:sp>
      <p:sp>
        <p:nvSpPr>
          <p:cNvPr id="4" name="Rectangle: Rounded Corners 3">
            <a:extLst>
              <a:ext uri="{FF2B5EF4-FFF2-40B4-BE49-F238E27FC236}">
                <a16:creationId xmlns:a16="http://schemas.microsoft.com/office/drawing/2014/main" id="{EFE05DB9-5418-022E-6625-55A5F3C96986}"/>
              </a:ext>
            </a:extLst>
          </p:cNvPr>
          <p:cNvSpPr/>
          <p:nvPr/>
        </p:nvSpPr>
        <p:spPr>
          <a:xfrm>
            <a:off x="1302756" y="1936891"/>
            <a:ext cx="2655793" cy="1154208"/>
          </a:xfrm>
          <a:prstGeom prst="roundRect">
            <a:avLst/>
          </a:prstGeom>
          <a:solidFill>
            <a:srgbClr val="CCE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5">
            <a:extLst>
              <a:ext uri="{FF2B5EF4-FFF2-40B4-BE49-F238E27FC236}">
                <a16:creationId xmlns:a16="http://schemas.microsoft.com/office/drawing/2014/main" id="{9C4E9E11-C6DA-29D9-200F-AB14EC532A42}"/>
              </a:ext>
            </a:extLst>
          </p:cNvPr>
          <p:cNvSpPr txBox="1"/>
          <p:nvPr/>
        </p:nvSpPr>
        <p:spPr>
          <a:xfrm>
            <a:off x="1567215" y="2010853"/>
            <a:ext cx="2395818" cy="984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0F2A52"/>
                </a:solidFill>
                <a:latin typeface="Open Sans"/>
                <a:cs typeface="Segoe UI"/>
              </a:rPr>
              <a:t>Outreach </a:t>
            </a:r>
            <a:r>
              <a:rPr lang="en-US" sz="1600" b="1">
                <a:latin typeface="Open Sans"/>
                <a:cs typeface="Segoe UI"/>
              </a:rPr>
              <a:t>​</a:t>
            </a:r>
            <a:endParaRPr lang="en-US">
              <a:ea typeface="Calibri" panose="020F0502020204030204"/>
              <a:cs typeface="Calibri" panose="020F0502020204030204"/>
            </a:endParaRPr>
          </a:p>
          <a:p>
            <a:pPr marL="285750" indent="-285750">
              <a:buFont typeface="Arial"/>
              <a:buChar char="•"/>
            </a:pPr>
            <a:r>
              <a:rPr lang="en-US" sz="1400">
                <a:solidFill>
                  <a:srgbClr val="0F2A52"/>
                </a:solidFill>
                <a:latin typeface="Open Sans"/>
                <a:cs typeface="Segoe UI"/>
              </a:rPr>
              <a:t>Phone calls</a:t>
            </a:r>
            <a:r>
              <a:rPr lang="en-US" sz="1400">
                <a:latin typeface="Open Sans"/>
                <a:cs typeface="Segoe UI"/>
              </a:rPr>
              <a:t>​</a:t>
            </a:r>
            <a:endParaRPr lang="en-US" sz="1400">
              <a:latin typeface="Open Sans"/>
              <a:ea typeface="Open Sans"/>
              <a:cs typeface="Segoe UI"/>
            </a:endParaRPr>
          </a:p>
          <a:p>
            <a:pPr marL="285750" indent="-285750">
              <a:buFont typeface="Arial"/>
              <a:buChar char="•"/>
            </a:pPr>
            <a:r>
              <a:rPr lang="en-US" sz="1400">
                <a:solidFill>
                  <a:srgbClr val="0F2A52"/>
                </a:solidFill>
                <a:latin typeface="Open Sans"/>
                <a:cs typeface="Segoe UI"/>
              </a:rPr>
              <a:t>Letters</a:t>
            </a:r>
            <a:r>
              <a:rPr lang="en-US" sz="1400">
                <a:latin typeface="Open Sans"/>
                <a:cs typeface="Segoe UI"/>
              </a:rPr>
              <a:t>​</a:t>
            </a:r>
            <a:endParaRPr lang="en-US" sz="1400">
              <a:latin typeface="Open Sans"/>
              <a:ea typeface="Open Sans"/>
              <a:cs typeface="Segoe UI"/>
            </a:endParaRPr>
          </a:p>
          <a:p>
            <a:pPr marL="285750" indent="-285750">
              <a:buFont typeface="Arial"/>
              <a:buChar char="•"/>
            </a:pPr>
            <a:r>
              <a:rPr lang="en-US" sz="1400">
                <a:solidFill>
                  <a:srgbClr val="0F2A52"/>
                </a:solidFill>
                <a:latin typeface="Open Sans"/>
                <a:cs typeface="Segoe UI"/>
              </a:rPr>
              <a:t>Text/portal messages </a:t>
            </a:r>
            <a:endParaRPr lang="en-US" sz="1400">
              <a:solidFill>
                <a:srgbClr val="0F2A52"/>
              </a:solidFill>
              <a:latin typeface="Open Sans"/>
              <a:ea typeface="Open Sans"/>
              <a:cs typeface="Segoe UI"/>
            </a:endParaRPr>
          </a:p>
        </p:txBody>
      </p:sp>
      <p:sp>
        <p:nvSpPr>
          <p:cNvPr id="6" name="Rectangle: Rounded Corners 5">
            <a:extLst>
              <a:ext uri="{FF2B5EF4-FFF2-40B4-BE49-F238E27FC236}">
                <a16:creationId xmlns:a16="http://schemas.microsoft.com/office/drawing/2014/main" id="{19941B25-752C-4BC0-4DDE-1A6715BA6995}"/>
              </a:ext>
            </a:extLst>
          </p:cNvPr>
          <p:cNvSpPr/>
          <p:nvPr/>
        </p:nvSpPr>
        <p:spPr>
          <a:xfrm>
            <a:off x="4586079" y="1936891"/>
            <a:ext cx="2655793" cy="1154208"/>
          </a:xfrm>
          <a:prstGeom prst="roundRect">
            <a:avLst/>
          </a:prstGeom>
          <a:solidFill>
            <a:srgbClr val="CCE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995F38A6-E2A6-514D-DDA6-A99B6B6B249F}"/>
              </a:ext>
            </a:extLst>
          </p:cNvPr>
          <p:cNvSpPr txBox="1"/>
          <p:nvPr/>
        </p:nvSpPr>
        <p:spPr>
          <a:xfrm>
            <a:off x="4547980" y="2010853"/>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0F2A52"/>
                </a:solidFill>
                <a:latin typeface="Open Sans"/>
              </a:rPr>
              <a:t>Warm handoffs</a:t>
            </a:r>
            <a:endParaRPr lang="en-US">
              <a:ea typeface="Calibri" panose="020F0502020204030204"/>
              <a:cs typeface="Calibri" panose="020F0502020204030204"/>
            </a:endParaRPr>
          </a:p>
        </p:txBody>
      </p:sp>
      <p:sp>
        <p:nvSpPr>
          <p:cNvPr id="8" name="Rectangle: Rounded Corners 7">
            <a:extLst>
              <a:ext uri="{FF2B5EF4-FFF2-40B4-BE49-F238E27FC236}">
                <a16:creationId xmlns:a16="http://schemas.microsoft.com/office/drawing/2014/main" id="{81A70094-3A22-E3C0-7B5D-08E7C7DEDBEF}"/>
              </a:ext>
            </a:extLst>
          </p:cNvPr>
          <p:cNvSpPr/>
          <p:nvPr/>
        </p:nvSpPr>
        <p:spPr>
          <a:xfrm>
            <a:off x="7869403" y="1936890"/>
            <a:ext cx="2655793" cy="1154208"/>
          </a:xfrm>
          <a:prstGeom prst="roundRect">
            <a:avLst/>
          </a:prstGeom>
          <a:solidFill>
            <a:srgbClr val="CCE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7">
            <a:extLst>
              <a:ext uri="{FF2B5EF4-FFF2-40B4-BE49-F238E27FC236}">
                <a16:creationId xmlns:a16="http://schemas.microsoft.com/office/drawing/2014/main" id="{39F491E7-6247-A579-22C1-448DEA6473E6}"/>
              </a:ext>
            </a:extLst>
          </p:cNvPr>
          <p:cNvSpPr txBox="1"/>
          <p:nvPr/>
        </p:nvSpPr>
        <p:spPr>
          <a:xfrm>
            <a:off x="7831303" y="2010853"/>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0F2A52"/>
                </a:solidFill>
                <a:latin typeface="Open Sans"/>
              </a:rPr>
              <a:t>Referrals </a:t>
            </a:r>
            <a:endParaRPr lang="en-US" b="1">
              <a:ea typeface="Calibri" panose="020F0502020204030204"/>
              <a:cs typeface="Calibri" panose="020F0502020204030204"/>
            </a:endParaRPr>
          </a:p>
        </p:txBody>
      </p:sp>
      <p:pic>
        <p:nvPicPr>
          <p:cNvPr id="10" name="Graphic 15" descr="Open hand outline">
            <a:extLst>
              <a:ext uri="{FF2B5EF4-FFF2-40B4-BE49-F238E27FC236}">
                <a16:creationId xmlns:a16="http://schemas.microsoft.com/office/drawing/2014/main" id="{FD12D509-97F8-38C1-F9E1-89B08453F3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40000">
            <a:off x="5383939" y="2230487"/>
            <a:ext cx="914400" cy="914400"/>
          </a:xfrm>
          <a:prstGeom prst="rect">
            <a:avLst/>
          </a:prstGeom>
        </p:spPr>
      </p:pic>
      <p:pic>
        <p:nvPicPr>
          <p:cNvPr id="11" name="Graphic 16" descr="Cause And Effect with solid fill">
            <a:extLst>
              <a:ext uri="{FF2B5EF4-FFF2-40B4-BE49-F238E27FC236}">
                <a16:creationId xmlns:a16="http://schemas.microsoft.com/office/drawing/2014/main" id="{4B645BC7-11A0-9220-B034-822ED6472F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0173" y="2342546"/>
            <a:ext cx="623048" cy="623048"/>
          </a:xfrm>
          <a:prstGeom prst="rect">
            <a:avLst/>
          </a:prstGeom>
        </p:spPr>
      </p:pic>
    </p:spTree>
    <p:extLst>
      <p:ext uri="{BB962C8B-B14F-4D97-AF65-F5344CB8AC3E}">
        <p14:creationId xmlns:p14="http://schemas.microsoft.com/office/powerpoint/2010/main" val="304487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78D3-A355-FA2B-FAAD-84336DC09808}"/>
            </a:ext>
          </a:extLst>
        </p:cNvPr>
        <p:cNvGrpSpPr/>
        <p:nvPr/>
      </p:nvGrpSpPr>
      <p:grpSpPr>
        <a:xfrm>
          <a:off x="0" y="0"/>
          <a:ext cx="0" cy="0"/>
          <a:chOff x="0" y="0"/>
          <a:chExt cx="0" cy="0"/>
        </a:xfrm>
      </p:grpSpPr>
      <p:sp>
        <p:nvSpPr>
          <p:cNvPr id="10" name="Footer Placeholder 1">
            <a:extLst>
              <a:ext uri="{FF2B5EF4-FFF2-40B4-BE49-F238E27FC236}">
                <a16:creationId xmlns:a16="http://schemas.microsoft.com/office/drawing/2014/main" id="{39A369AD-3382-A19E-B06A-3B69FD792122}"/>
              </a:ext>
            </a:extLst>
          </p:cNvPr>
          <p:cNvSpPr>
            <a:spLocks noGrp="1"/>
          </p:cNvSpPr>
          <p:nvPr>
            <p:ph type="ftr" sz="quarter" idx="10"/>
          </p:nvPr>
        </p:nvSpPr>
        <p:spPr>
          <a:xfrm>
            <a:off x="4907868" y="6248400"/>
            <a:ext cx="2376264" cy="365125"/>
          </a:xfrm>
        </p:spPr>
        <p:txBody>
          <a:bodyPr/>
          <a:lstStyle/>
          <a:p>
            <a:pPr>
              <a:spcAft>
                <a:spcPts val="600"/>
              </a:spcAft>
            </a:pPr>
            <a:r>
              <a:rPr lang="en-US"/>
              <a:t>www.nachc.org</a:t>
            </a:r>
          </a:p>
        </p:txBody>
      </p:sp>
      <p:sp>
        <p:nvSpPr>
          <p:cNvPr id="12" name="Slide Number Placeholder 2">
            <a:extLst>
              <a:ext uri="{FF2B5EF4-FFF2-40B4-BE49-F238E27FC236}">
                <a16:creationId xmlns:a16="http://schemas.microsoft.com/office/drawing/2014/main" id="{12E713CA-6F48-FE52-17E5-E93873F3D01F}"/>
              </a:ext>
            </a:extLst>
          </p:cNvPr>
          <p:cNvSpPr>
            <a:spLocks noGrp="1"/>
          </p:cNvSpPr>
          <p:nvPr>
            <p:ph type="sldNum" sz="quarter" idx="11"/>
          </p:nvPr>
        </p:nvSpPr>
        <p:spPr>
          <a:xfrm>
            <a:off x="8610600" y="6248400"/>
            <a:ext cx="2743200" cy="365125"/>
          </a:xfrm>
        </p:spPr>
        <p:txBody>
          <a:bodyPr/>
          <a:lstStyle/>
          <a:p>
            <a:pPr>
              <a:spcAft>
                <a:spcPts val="600"/>
              </a:spcAft>
            </a:pPr>
            <a:r>
              <a:rPr lang="en-US">
                <a:solidFill>
                  <a:schemeClr val="accent1"/>
                </a:solidFill>
              </a:rPr>
              <a:t>|</a:t>
            </a:r>
            <a:r>
              <a:rPr lang="en-US"/>
              <a:t> </a:t>
            </a:r>
            <a:fld id="{E1AB07C4-F4AD-C942-BAEA-67B4CA5A8891}" type="slidenum">
              <a:rPr lang="en-US" smtClean="0">
                <a:solidFill>
                  <a:schemeClr val="tx2"/>
                </a:solidFill>
              </a:rPr>
              <a:pPr>
                <a:spcAft>
                  <a:spcPts val="600"/>
                </a:spcAft>
              </a:pPr>
              <a:t>13</a:t>
            </a:fld>
            <a:endParaRPr lang="en-US">
              <a:solidFill>
                <a:schemeClr val="tx2"/>
              </a:solidFill>
            </a:endParaRPr>
          </a:p>
        </p:txBody>
      </p:sp>
      <p:sp>
        <p:nvSpPr>
          <p:cNvPr id="4" name="Text Placeholder 3">
            <a:extLst>
              <a:ext uri="{FF2B5EF4-FFF2-40B4-BE49-F238E27FC236}">
                <a16:creationId xmlns:a16="http://schemas.microsoft.com/office/drawing/2014/main" id="{B60D983E-F5C0-6D88-3806-5243F180D390}"/>
              </a:ext>
            </a:extLst>
          </p:cNvPr>
          <p:cNvSpPr>
            <a:spLocks noGrp="1"/>
          </p:cNvSpPr>
          <p:nvPr>
            <p:ph type="title"/>
          </p:nvPr>
        </p:nvSpPr>
        <p:spPr>
          <a:xfrm>
            <a:off x="530235" y="612648"/>
            <a:ext cx="10896600" cy="606552"/>
          </a:xfrm>
        </p:spPr>
        <p:txBody>
          <a:bodyPr anchor="t">
            <a:normAutofit/>
          </a:bodyPr>
          <a:lstStyle/>
          <a:p>
            <a:r>
              <a:rPr lang="en-US"/>
              <a:t>Implement and Manage a CCM Program Effectively </a:t>
            </a:r>
            <a:endParaRPr lang="en-US">
              <a:solidFill>
                <a:srgbClr val="FF0000"/>
              </a:solidFill>
            </a:endParaRPr>
          </a:p>
        </p:txBody>
      </p:sp>
      <p:pic>
        <p:nvPicPr>
          <p:cNvPr id="6" name="Picture 5" descr="The word brainstorming engraved in a metal">
            <a:extLst>
              <a:ext uri="{FF2B5EF4-FFF2-40B4-BE49-F238E27FC236}">
                <a16:creationId xmlns:a16="http://schemas.microsoft.com/office/drawing/2014/main" id="{A0F14087-50BC-415E-641D-2B6161DE1DD7}"/>
              </a:ext>
            </a:extLst>
          </p:cNvPr>
          <p:cNvPicPr>
            <a:picLocks noChangeAspect="1"/>
          </p:cNvPicPr>
          <p:nvPr/>
        </p:nvPicPr>
        <p:blipFill>
          <a:blip r:embed="rId3"/>
          <a:srcRect t="16500" r="2" b="21690"/>
          <a:stretch>
            <a:fillRect/>
          </a:stretch>
        </p:blipFill>
        <p:spPr>
          <a:xfrm>
            <a:off x="530225" y="1447800"/>
            <a:ext cx="10896600" cy="4495800"/>
          </a:xfrm>
          <a:prstGeom prst="rect">
            <a:avLst/>
          </a:prstGeom>
          <a:noFill/>
        </p:spPr>
      </p:pic>
    </p:spTree>
    <p:extLst>
      <p:ext uri="{BB962C8B-B14F-4D97-AF65-F5344CB8AC3E}">
        <p14:creationId xmlns:p14="http://schemas.microsoft.com/office/powerpoint/2010/main" val="346721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8A23-6600-3F15-FA0A-13DB70D8345F}"/>
              </a:ext>
            </a:extLst>
          </p:cNvPr>
          <p:cNvSpPr>
            <a:spLocks noGrp="1"/>
          </p:cNvSpPr>
          <p:nvPr>
            <p:ph type="title"/>
          </p:nvPr>
        </p:nvSpPr>
        <p:spPr>
          <a:xfrm>
            <a:off x="304800" y="220979"/>
            <a:ext cx="11277600" cy="523220"/>
          </a:xfrm>
        </p:spPr>
        <p:txBody>
          <a:bodyPr/>
          <a:lstStyle/>
          <a:p>
            <a:r>
              <a:rPr lang="en-US"/>
              <a:t>Key Components, Care Planning, Documentation </a:t>
            </a:r>
            <a:endParaRPr lang="en-US">
              <a:solidFill>
                <a:srgbClr val="FF0000"/>
              </a:solidFill>
            </a:endParaRPr>
          </a:p>
        </p:txBody>
      </p:sp>
      <p:sp>
        <p:nvSpPr>
          <p:cNvPr id="3" name="Text Placeholder 2">
            <a:extLst>
              <a:ext uri="{FF2B5EF4-FFF2-40B4-BE49-F238E27FC236}">
                <a16:creationId xmlns:a16="http://schemas.microsoft.com/office/drawing/2014/main" id="{3CD72629-651C-4E48-7FDA-088E43577AA1}"/>
              </a:ext>
            </a:extLst>
          </p:cNvPr>
          <p:cNvSpPr>
            <a:spLocks noGrp="1"/>
          </p:cNvSpPr>
          <p:nvPr>
            <p:ph type="body" idx="1"/>
          </p:nvPr>
        </p:nvSpPr>
        <p:spPr>
          <a:xfrm>
            <a:off x="517524" y="1219200"/>
            <a:ext cx="10379075" cy="3785652"/>
          </a:xfrm>
        </p:spPr>
        <p:txBody>
          <a:bodyPr/>
          <a:lstStyle/>
          <a:p>
            <a:pPr rtl="0" fontAlgn="base"/>
            <a:r>
              <a:rPr lang="en-US" sz="2400"/>
              <a:t>CCM Service Elements​</a:t>
            </a:r>
          </a:p>
          <a:p>
            <a:pPr rtl="0" fontAlgn="base"/>
            <a:endParaRPr lang="en-US"/>
          </a:p>
          <a:p>
            <a:pPr marL="914400" lvl="1" indent="-457200" rtl="0" fontAlgn="base">
              <a:buFont typeface="Wingdings" panose="05000000000000000000" pitchFamily="2" charset="2"/>
              <a:buChar char="ü"/>
            </a:pPr>
            <a:r>
              <a:rPr lang="en-US">
                <a:solidFill>
                  <a:srgbClr val="004274"/>
                </a:solidFill>
              </a:rPr>
              <a:t>24/7 access to clinical support staff ​</a:t>
            </a:r>
          </a:p>
          <a:p>
            <a:pPr marL="914400" lvl="1" indent="-457200" rtl="0" fontAlgn="base">
              <a:buFont typeface="Wingdings" panose="05000000000000000000" pitchFamily="2" charset="2"/>
              <a:buChar char="ü"/>
            </a:pPr>
            <a:r>
              <a:rPr lang="en-US">
                <a:solidFill>
                  <a:srgbClr val="004274"/>
                </a:solidFill>
              </a:rPr>
              <a:t>Continuity of care with designated care team member​</a:t>
            </a:r>
          </a:p>
          <a:p>
            <a:pPr marL="914400" lvl="1" indent="-457200" rtl="0" fontAlgn="base">
              <a:buFont typeface="Wingdings" panose="05000000000000000000" pitchFamily="2" charset="2"/>
              <a:buChar char="ü"/>
            </a:pPr>
            <a:r>
              <a:rPr lang="en-US">
                <a:solidFill>
                  <a:srgbClr val="004274"/>
                </a:solidFill>
              </a:rPr>
              <a:t>Comprehensive assessment of medical, functional, and psychosocial needs ​</a:t>
            </a:r>
          </a:p>
          <a:p>
            <a:pPr marL="914400" lvl="1" indent="-457200" rtl="0" fontAlgn="base">
              <a:buFont typeface="Wingdings" panose="05000000000000000000" pitchFamily="2" charset="2"/>
              <a:buChar char="ü"/>
            </a:pPr>
            <a:r>
              <a:rPr lang="en-US">
                <a:solidFill>
                  <a:srgbClr val="004274"/>
                </a:solidFill>
              </a:rPr>
              <a:t>Preventive care ​</a:t>
            </a:r>
          </a:p>
          <a:p>
            <a:pPr marL="914400" lvl="1" indent="-457200" rtl="0" fontAlgn="base">
              <a:buFont typeface="Wingdings" panose="05000000000000000000" pitchFamily="2" charset="2"/>
              <a:buChar char="ü"/>
            </a:pPr>
            <a:r>
              <a:rPr lang="en-US">
                <a:solidFill>
                  <a:srgbClr val="004274"/>
                </a:solidFill>
              </a:rPr>
              <a:t>Medication management ​</a:t>
            </a:r>
          </a:p>
          <a:p>
            <a:pPr marL="914400" lvl="1" indent="-457200" rtl="0" fontAlgn="base">
              <a:buFont typeface="Wingdings" panose="05000000000000000000" pitchFamily="2" charset="2"/>
              <a:buChar char="ü"/>
            </a:pPr>
            <a:r>
              <a:rPr lang="en-US">
                <a:solidFill>
                  <a:srgbClr val="004274"/>
                </a:solidFill>
              </a:rPr>
              <a:t>A comprehensive </a:t>
            </a:r>
            <a:r>
              <a:rPr lang="en-US" b="1" i="1">
                <a:solidFill>
                  <a:srgbClr val="004274"/>
                </a:solidFill>
              </a:rPr>
              <a:t>care plan</a:t>
            </a:r>
            <a:r>
              <a:rPr lang="en-US">
                <a:solidFill>
                  <a:srgbClr val="004274"/>
                </a:solidFill>
              </a:rPr>
              <a:t> created, monitored, revised, and shared with the patient/caregiver and other internal/external members of the patient's care team. ​</a:t>
            </a:r>
          </a:p>
          <a:p>
            <a:pPr marL="914400" lvl="1" indent="-457200" rtl="0" fontAlgn="base">
              <a:buFont typeface="Wingdings" panose="05000000000000000000" pitchFamily="2" charset="2"/>
              <a:buChar char="ü"/>
            </a:pPr>
            <a:r>
              <a:rPr lang="en-US">
                <a:solidFill>
                  <a:srgbClr val="004274"/>
                </a:solidFill>
              </a:rPr>
              <a:t>Patient education and resources ​</a:t>
            </a:r>
          </a:p>
          <a:p>
            <a:pPr marL="914400" lvl="1" indent="-457200" rtl="0" fontAlgn="base">
              <a:buFont typeface="Wingdings" panose="05000000000000000000" pitchFamily="2" charset="2"/>
              <a:buChar char="ü"/>
            </a:pPr>
            <a:r>
              <a:rPr lang="en-US">
                <a:solidFill>
                  <a:srgbClr val="004274"/>
                </a:solidFill>
              </a:rPr>
              <a:t>Care coordination</a:t>
            </a:r>
          </a:p>
          <a:p>
            <a:endParaRPr lang="en-US"/>
          </a:p>
        </p:txBody>
      </p:sp>
    </p:spTree>
    <p:extLst>
      <p:ext uri="{BB962C8B-B14F-4D97-AF65-F5344CB8AC3E}">
        <p14:creationId xmlns:p14="http://schemas.microsoft.com/office/powerpoint/2010/main" val="322983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3">
            <a:extLst>
              <a:ext uri="{FF2B5EF4-FFF2-40B4-BE49-F238E27FC236}">
                <a16:creationId xmlns:a16="http://schemas.microsoft.com/office/drawing/2014/main" id="{A000FF09-BC6C-5D94-9E9A-F355EC07F0D9}"/>
              </a:ext>
            </a:extLst>
          </p:cNvPr>
          <p:cNvGrpSpPr/>
          <p:nvPr/>
        </p:nvGrpSpPr>
        <p:grpSpPr>
          <a:xfrm>
            <a:off x="152400" y="300209"/>
            <a:ext cx="6172200" cy="5958504"/>
            <a:chOff x="472440" y="2009140"/>
            <a:chExt cx="2654300" cy="1638300"/>
          </a:xfrm>
        </p:grpSpPr>
        <p:pic>
          <p:nvPicPr>
            <p:cNvPr id="9" name="object 4">
              <a:extLst>
                <a:ext uri="{FF2B5EF4-FFF2-40B4-BE49-F238E27FC236}">
                  <a16:creationId xmlns:a16="http://schemas.microsoft.com/office/drawing/2014/main" id="{D1DAAB48-3347-CAAC-2755-9C8B6C204DEA}"/>
                </a:ext>
              </a:extLst>
            </p:cNvPr>
            <p:cNvPicPr/>
            <p:nvPr/>
          </p:nvPicPr>
          <p:blipFill>
            <a:blip r:embed="rId2" cstate="print"/>
            <a:stretch>
              <a:fillRect/>
            </a:stretch>
          </p:blipFill>
          <p:spPr>
            <a:xfrm>
              <a:off x="472440" y="2009140"/>
              <a:ext cx="2654299" cy="1638299"/>
            </a:xfrm>
            <a:prstGeom prst="rect">
              <a:avLst/>
            </a:prstGeom>
          </p:spPr>
        </p:pic>
        <p:pic>
          <p:nvPicPr>
            <p:cNvPr id="10" name="object 5">
              <a:extLst>
                <a:ext uri="{FF2B5EF4-FFF2-40B4-BE49-F238E27FC236}">
                  <a16:creationId xmlns:a16="http://schemas.microsoft.com/office/drawing/2014/main" id="{33DF7906-E81F-DAC4-7923-D07AD8C354AD}"/>
                </a:ext>
              </a:extLst>
            </p:cNvPr>
            <p:cNvPicPr/>
            <p:nvPr/>
          </p:nvPicPr>
          <p:blipFill>
            <a:blip r:embed="rId3" cstate="print"/>
            <a:stretch>
              <a:fillRect/>
            </a:stretch>
          </p:blipFill>
          <p:spPr>
            <a:xfrm>
              <a:off x="492759" y="2532380"/>
              <a:ext cx="2613659" cy="637539"/>
            </a:xfrm>
            <a:prstGeom prst="rect">
              <a:avLst/>
            </a:prstGeom>
          </p:spPr>
        </p:pic>
        <p:pic>
          <p:nvPicPr>
            <p:cNvPr id="11" name="object 6">
              <a:extLst>
                <a:ext uri="{FF2B5EF4-FFF2-40B4-BE49-F238E27FC236}">
                  <a16:creationId xmlns:a16="http://schemas.microsoft.com/office/drawing/2014/main" id="{73C67F44-F6C0-FCA1-7836-30597F844CBE}"/>
                </a:ext>
              </a:extLst>
            </p:cNvPr>
            <p:cNvPicPr/>
            <p:nvPr/>
          </p:nvPicPr>
          <p:blipFill>
            <a:blip r:embed="rId4" cstate="print"/>
            <a:stretch>
              <a:fillRect/>
            </a:stretch>
          </p:blipFill>
          <p:spPr>
            <a:xfrm>
              <a:off x="533400" y="2049780"/>
              <a:ext cx="2532379" cy="1518920"/>
            </a:xfrm>
            <a:prstGeom prst="rect">
              <a:avLst/>
            </a:prstGeom>
          </p:spPr>
        </p:pic>
      </p:grpSp>
      <p:sp>
        <p:nvSpPr>
          <p:cNvPr id="2" name="Footer Placeholder 1">
            <a:extLst>
              <a:ext uri="{FF2B5EF4-FFF2-40B4-BE49-F238E27FC236}">
                <a16:creationId xmlns:a16="http://schemas.microsoft.com/office/drawing/2014/main" id="{3A07FD94-7E01-1CBB-C13E-1430E199A56E}"/>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102952AB-8929-1831-37D4-2004649E3EA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15</a:t>
            </a:fld>
            <a:endParaRPr lang="en-US">
              <a:solidFill>
                <a:schemeClr val="tx2"/>
              </a:solidFill>
            </a:endParaRPr>
          </a:p>
        </p:txBody>
      </p:sp>
      <p:sp>
        <p:nvSpPr>
          <p:cNvPr id="6" name="Text Placeholder 5">
            <a:extLst>
              <a:ext uri="{FF2B5EF4-FFF2-40B4-BE49-F238E27FC236}">
                <a16:creationId xmlns:a16="http://schemas.microsoft.com/office/drawing/2014/main" id="{6231ECD4-0175-D192-D159-E35CC0FAC491}"/>
              </a:ext>
            </a:extLst>
          </p:cNvPr>
          <p:cNvSpPr>
            <a:spLocks noGrp="1"/>
          </p:cNvSpPr>
          <p:nvPr>
            <p:ph type="body" sz="quarter" idx="28"/>
          </p:nvPr>
        </p:nvSpPr>
        <p:spPr>
          <a:xfrm>
            <a:off x="609192" y="1122840"/>
            <a:ext cx="5258607" cy="4313238"/>
          </a:xfrm>
        </p:spPr>
        <p:txBody>
          <a:bodyPr/>
          <a:lstStyle/>
          <a:p>
            <a:pPr fontAlgn="base"/>
            <a:r>
              <a:rPr lang="en-US" sz="2400" b="1">
                <a:solidFill>
                  <a:schemeClr val="bg1"/>
                </a:solidFill>
              </a:rPr>
              <a:t>What is included in a care plan? </a:t>
            </a:r>
            <a:r>
              <a:rPr lang="en-US" sz="2400">
                <a:solidFill>
                  <a:schemeClr val="bg1"/>
                </a:solidFill>
              </a:rPr>
              <a:t>​</a:t>
            </a:r>
          </a:p>
          <a:p>
            <a:pPr fontAlgn="base"/>
            <a:endParaRPr lang="en-US">
              <a:solidFill>
                <a:schemeClr val="bg1"/>
              </a:solidFill>
            </a:endParaRPr>
          </a:p>
          <a:p>
            <a:pPr fontAlgn="base"/>
            <a:r>
              <a:rPr lang="en-US">
                <a:solidFill>
                  <a:schemeClr val="bg1"/>
                </a:solidFill>
              </a:rPr>
              <a:t>​Following NCQA PCMH*, a care plan includes: ​</a:t>
            </a:r>
          </a:p>
          <a:p>
            <a:pPr marL="342900" indent="-342900" fontAlgn="base">
              <a:buFont typeface="Arial" panose="020B0604020202020204" pitchFamily="34" charset="0"/>
              <a:buChar char="•"/>
            </a:pPr>
            <a:r>
              <a:rPr lang="en-US">
                <a:solidFill>
                  <a:schemeClr val="bg1"/>
                </a:solidFill>
              </a:rPr>
              <a:t>Problem list ​</a:t>
            </a:r>
          </a:p>
          <a:p>
            <a:pPr marL="342900" indent="-342900" fontAlgn="base">
              <a:buFont typeface="Arial" panose="020B0604020202020204" pitchFamily="34" charset="0"/>
              <a:buChar char="•"/>
            </a:pPr>
            <a:r>
              <a:rPr lang="en-US">
                <a:solidFill>
                  <a:schemeClr val="bg1"/>
                </a:solidFill>
              </a:rPr>
              <a:t>Expected outcome/prognosis ​</a:t>
            </a:r>
          </a:p>
          <a:p>
            <a:pPr marL="342900" indent="-342900" fontAlgn="base">
              <a:buFont typeface="Arial" panose="020B0604020202020204" pitchFamily="34" charset="0"/>
              <a:buChar char="•"/>
            </a:pPr>
            <a:r>
              <a:rPr lang="en-US">
                <a:solidFill>
                  <a:schemeClr val="bg1"/>
                </a:solidFill>
              </a:rPr>
              <a:t>Treatment goals ​</a:t>
            </a:r>
          </a:p>
          <a:p>
            <a:pPr marL="342900" indent="-342900" fontAlgn="base">
              <a:buFont typeface="Arial" panose="020B0604020202020204" pitchFamily="34" charset="0"/>
              <a:buChar char="•"/>
            </a:pPr>
            <a:r>
              <a:rPr lang="en-US">
                <a:solidFill>
                  <a:schemeClr val="bg1"/>
                </a:solidFill>
              </a:rPr>
              <a:t>Medication management​</a:t>
            </a:r>
          </a:p>
          <a:p>
            <a:pPr marL="342900" indent="-342900" fontAlgn="base">
              <a:buFont typeface="Arial" panose="020B0604020202020204" pitchFamily="34" charset="0"/>
              <a:buChar char="•"/>
            </a:pPr>
            <a:r>
              <a:rPr lang="en-US">
                <a:solidFill>
                  <a:schemeClr val="bg1"/>
                </a:solidFill>
              </a:rPr>
              <a:t>Community and/or social services​</a:t>
            </a:r>
          </a:p>
          <a:p>
            <a:pPr marL="342900" indent="-342900" fontAlgn="base">
              <a:buFont typeface="Arial" panose="020B0604020202020204" pitchFamily="34" charset="0"/>
              <a:buChar char="•"/>
            </a:pPr>
            <a:r>
              <a:rPr lang="en-US">
                <a:solidFill>
                  <a:schemeClr val="bg1"/>
                </a:solidFill>
              </a:rPr>
              <a:t>A schedule to review and revise the plan</a:t>
            </a:r>
          </a:p>
        </p:txBody>
      </p:sp>
      <p:sp>
        <p:nvSpPr>
          <p:cNvPr id="7" name="Text Placeholder 5">
            <a:extLst>
              <a:ext uri="{FF2B5EF4-FFF2-40B4-BE49-F238E27FC236}">
                <a16:creationId xmlns:a16="http://schemas.microsoft.com/office/drawing/2014/main" id="{A3FCF4C7-1CF0-2657-DCBB-0C7D0C8EC1AF}"/>
              </a:ext>
            </a:extLst>
          </p:cNvPr>
          <p:cNvSpPr txBox="1">
            <a:spLocks/>
          </p:cNvSpPr>
          <p:nvPr/>
        </p:nvSpPr>
        <p:spPr>
          <a:xfrm>
            <a:off x="6478605" y="750093"/>
            <a:ext cx="5334000" cy="571500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3C6A"/>
                </a:solidFill>
                <a:latin typeface="+mn-lt"/>
                <a:ea typeface="+mn-ea"/>
                <a:cs typeface="+mn-cs"/>
              </a:defRPr>
            </a:lvl1pPr>
            <a:lvl2pPr marL="685800" indent="-228600" algn="l" defTabSz="914400" rtl="0" eaLnBrk="1" latinLnBrk="0" hangingPunct="1">
              <a:lnSpc>
                <a:spcPct val="90000"/>
              </a:lnSpc>
              <a:spcBef>
                <a:spcPts val="500"/>
              </a:spcBef>
              <a:buClr>
                <a:schemeClr val="tx2"/>
              </a:buClr>
              <a:buSzPct val="120000"/>
              <a:buFont typeface="Wingdings" pitchFamily="2" charset="2"/>
              <a:buChar char="§"/>
              <a:defRPr sz="2000" kern="1200">
                <a:solidFill>
                  <a:srgbClr val="003C6A"/>
                </a:solidFill>
                <a:latin typeface="+mn-lt"/>
                <a:ea typeface="+mn-ea"/>
                <a:cs typeface="+mn-cs"/>
              </a:defRPr>
            </a:lvl2pPr>
            <a:lvl3pPr marL="914400" indent="-228600" algn="l" defTabSz="914400" rtl="0" eaLnBrk="1" latinLnBrk="0" hangingPunct="1">
              <a:lnSpc>
                <a:spcPct val="90000"/>
              </a:lnSpc>
              <a:spcBef>
                <a:spcPts val="500"/>
              </a:spcBef>
              <a:buClr>
                <a:schemeClr val="tx2"/>
              </a:buClr>
              <a:buSzPct val="120000"/>
              <a:buFont typeface="Arial" panose="020B0604020202020204" pitchFamily="34" charset="0"/>
              <a:buChar char="•"/>
              <a:tabLst/>
              <a:defRPr sz="2000" kern="1200">
                <a:solidFill>
                  <a:srgbClr val="003C6A"/>
                </a:solidFill>
                <a:latin typeface="+mn-lt"/>
                <a:ea typeface="+mn-ea"/>
                <a:cs typeface="+mn-cs"/>
              </a:defRPr>
            </a:lvl3pPr>
            <a:lvl4pPr marL="1143000" indent="-228600" algn="l" defTabSz="914400" rtl="0" eaLnBrk="1" latinLnBrk="0" hangingPunct="1">
              <a:lnSpc>
                <a:spcPct val="90000"/>
              </a:lnSpc>
              <a:spcBef>
                <a:spcPts val="500"/>
              </a:spcBef>
              <a:buClr>
                <a:schemeClr val="tx2"/>
              </a:buClr>
              <a:buSzPct val="100000"/>
              <a:buFont typeface="Courier New" panose="02070309020205020404" pitchFamily="49" charset="0"/>
              <a:buChar char="o"/>
              <a:tabLst/>
              <a:defRPr sz="2000" kern="1200">
                <a:solidFill>
                  <a:srgbClr val="003C6A"/>
                </a:solidFill>
                <a:latin typeface="+mn-lt"/>
                <a:ea typeface="+mn-ea"/>
                <a:cs typeface="+mn-cs"/>
              </a:defRPr>
            </a:lvl4pPr>
            <a:lvl5pPr marL="1143000" indent="0" algn="l" defTabSz="914400" rtl="0" eaLnBrk="1" latinLnBrk="0" hangingPunct="1">
              <a:lnSpc>
                <a:spcPct val="90000"/>
              </a:lnSpc>
              <a:spcBef>
                <a:spcPts val="500"/>
              </a:spcBef>
              <a:buFont typeface="Arial" panose="020B0604020202020204" pitchFamily="34" charset="0"/>
              <a:buNone/>
              <a:tabLst/>
              <a:defRPr sz="2000" kern="1200">
                <a:solidFill>
                  <a:srgbClr val="003C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a:t>​</a:t>
            </a:r>
            <a:r>
              <a:rPr lang="en-US" sz="2400" b="1"/>
              <a:t>When developing a care plan:  </a:t>
            </a:r>
            <a:r>
              <a:rPr lang="en-US" sz="2400"/>
              <a:t>​</a:t>
            </a:r>
          </a:p>
          <a:p>
            <a:pPr fontAlgn="base"/>
            <a:endParaRPr lang="en-US"/>
          </a:p>
          <a:p>
            <a:pPr marL="342900" indent="-342900" fontAlgn="base">
              <a:buFont typeface="Arial" panose="020B0604020202020204" pitchFamily="34" charset="0"/>
              <a:buChar char="•"/>
            </a:pPr>
            <a:r>
              <a:rPr lang="en-US"/>
              <a:t>Involve the patient, including discussions about goals (e.g., patient function/lifestyle goals, goal feasibility and barriers) and consider patient preferences​</a:t>
            </a:r>
          </a:p>
          <a:p>
            <a:pPr marL="342900" indent="-342900" fontAlgn="base">
              <a:buFont typeface="Arial" panose="020B0604020202020204" pitchFamily="34" charset="0"/>
              <a:buChar char="•"/>
            </a:pPr>
            <a:r>
              <a:rPr lang="en-US"/>
              <a:t>Write the care plan at a health literacy level accessible to the patient (i.e., does not contain medical jargon, abbreviations/acronyms or billing codes) ​</a:t>
            </a:r>
          </a:p>
          <a:p>
            <a:pPr marL="342900" indent="-342900" fontAlgn="base">
              <a:buFont typeface="Arial" panose="020B0604020202020204" pitchFamily="34" charset="0"/>
              <a:buChar char="•"/>
            </a:pPr>
            <a:r>
              <a:rPr lang="en-US"/>
              <a:t>Use motivational interviewing to assess patient readiness to change and self-management abilities through patient questionnaires and self-assessment forms. ​</a:t>
            </a:r>
          </a:p>
          <a:p>
            <a:pPr marL="342900" indent="-342900" fontAlgn="base">
              <a:buFont typeface="Arial" panose="020B0604020202020204" pitchFamily="34" charset="0"/>
              <a:buChar char="•"/>
            </a:pPr>
            <a:r>
              <a:rPr lang="en-US"/>
              <a:t>Provide the patient with a copy of the care plan</a:t>
            </a:r>
          </a:p>
          <a:p>
            <a:endParaRPr lang="en-US"/>
          </a:p>
        </p:txBody>
      </p:sp>
      <p:sp>
        <p:nvSpPr>
          <p:cNvPr id="17" name="TextBox 16">
            <a:extLst>
              <a:ext uri="{FF2B5EF4-FFF2-40B4-BE49-F238E27FC236}">
                <a16:creationId xmlns:a16="http://schemas.microsoft.com/office/drawing/2014/main" id="{CA3AB903-1244-A616-DEE2-6B81A980DDE7}"/>
              </a:ext>
            </a:extLst>
          </p:cNvPr>
          <p:cNvSpPr txBox="1"/>
          <p:nvPr/>
        </p:nvSpPr>
        <p:spPr>
          <a:xfrm>
            <a:off x="1554266" y="5339486"/>
            <a:ext cx="4541734" cy="738664"/>
          </a:xfrm>
          <a:prstGeom prst="rect">
            <a:avLst/>
          </a:prstGeom>
          <a:noFill/>
        </p:spPr>
        <p:txBody>
          <a:bodyPr wrap="square">
            <a:spAutoFit/>
          </a:bodyPr>
          <a:lstStyle/>
          <a:p>
            <a:pPr algn="r"/>
            <a:r>
              <a:rPr lang="en-US" sz="1200">
                <a:hlinkClick r:id="rId5"/>
              </a:rPr>
              <a:t>*https://www.ncqa.org/programs/health-care-providers-practices/patient-centered-medical-home-pcmh/</a:t>
            </a:r>
            <a:endParaRPr lang="en-US" sz="1200"/>
          </a:p>
          <a:p>
            <a:pPr algn="r"/>
            <a:endParaRPr lang="en-US"/>
          </a:p>
        </p:txBody>
      </p:sp>
    </p:spTree>
    <p:extLst>
      <p:ext uri="{BB962C8B-B14F-4D97-AF65-F5344CB8AC3E}">
        <p14:creationId xmlns:p14="http://schemas.microsoft.com/office/powerpoint/2010/main" val="143991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600"/>
            <a:ext cx="3200400" cy="3901440"/>
          </a:xfrm>
          <a:custGeom>
            <a:avLst/>
            <a:gdLst/>
            <a:ahLst/>
            <a:cxnLst/>
            <a:rect l="l" t="t" r="r" b="b"/>
            <a:pathLst>
              <a:path w="3200400" h="3901440">
                <a:moveTo>
                  <a:pt x="0" y="3901427"/>
                </a:moveTo>
                <a:lnTo>
                  <a:pt x="3200400" y="3901427"/>
                </a:lnTo>
                <a:lnTo>
                  <a:pt x="3200400" y="0"/>
                </a:lnTo>
                <a:lnTo>
                  <a:pt x="0" y="0"/>
                </a:lnTo>
                <a:lnTo>
                  <a:pt x="0" y="3901427"/>
                </a:lnTo>
                <a:close/>
              </a:path>
            </a:pathLst>
          </a:custGeom>
          <a:solidFill>
            <a:srgbClr val="E9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p:nvPr/>
        </p:nvSpPr>
        <p:spPr>
          <a:xfrm>
            <a:off x="535940" y="1577340"/>
            <a:ext cx="1504950"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10" normalizeH="0" baseline="0" noProof="0">
                <a:ln>
                  <a:noFill/>
                </a:ln>
                <a:solidFill>
                  <a:srgbClr val="007BA3"/>
                </a:solidFill>
                <a:effectLst/>
                <a:uLnTx/>
                <a:uFillTx/>
                <a:latin typeface="Calibri"/>
                <a:cs typeface="Calibri"/>
              </a:rPr>
              <a:t>Compliance Program</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535940" y="2819400"/>
            <a:ext cx="1995170" cy="718820"/>
          </a:xfrm>
          <a:prstGeom prst="rect">
            <a:avLst/>
          </a:prstGeom>
        </p:spPr>
        <p:txBody>
          <a:bodyPr vert="horz" wrap="square" lIns="0" tIns="55244" rIns="0" bIns="0" rtlCol="0">
            <a:spAutoFit/>
          </a:bodyPr>
          <a:lstStyle/>
          <a:p>
            <a:pPr marL="12700" marR="5080" lvl="0" indent="0" defTabSz="914400" eaLnBrk="1" fontAlgn="auto" latinLnBrk="0" hangingPunct="1">
              <a:lnSpc>
                <a:spcPts val="2580"/>
              </a:lnSpc>
              <a:spcBef>
                <a:spcPts val="434"/>
              </a:spcBef>
              <a:spcAft>
                <a:spcPts val="0"/>
              </a:spcAft>
              <a:buClrTx/>
              <a:buSzTx/>
              <a:buFontTx/>
              <a:buNone/>
              <a:tabLst/>
              <a:defRPr/>
            </a:pPr>
            <a:r>
              <a:rPr kumimoji="0" sz="2400" b="1" i="0" u="none" strike="noStrike" kern="0" cap="none" spc="-10" normalizeH="0" baseline="0" noProof="0">
                <a:ln>
                  <a:noFill/>
                </a:ln>
                <a:solidFill>
                  <a:srgbClr val="007BA3"/>
                </a:solidFill>
                <a:effectLst/>
                <a:uLnTx/>
                <a:uFillTx/>
                <a:latin typeface="Calibri"/>
                <a:cs typeface="Calibri"/>
              </a:rPr>
              <a:t>Documentation Standards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535940" y="4061459"/>
            <a:ext cx="194754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Billing</a:t>
            </a:r>
            <a:r>
              <a:rPr kumimoji="0" sz="2400" b="1" i="0" u="none" strike="noStrike" kern="0" cap="none" spc="-20"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Integrity</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p:nvPr/>
        </p:nvSpPr>
        <p:spPr>
          <a:xfrm>
            <a:off x="3352800" y="1371600"/>
            <a:ext cx="2834640" cy="3901440"/>
          </a:xfrm>
          <a:custGeom>
            <a:avLst/>
            <a:gdLst/>
            <a:ahLst/>
            <a:cxnLst/>
            <a:rect l="l" t="t" r="r" b="b"/>
            <a:pathLst>
              <a:path w="2834640" h="3901440">
                <a:moveTo>
                  <a:pt x="0" y="3901427"/>
                </a:moveTo>
                <a:lnTo>
                  <a:pt x="2834640" y="3901427"/>
                </a:lnTo>
                <a:lnTo>
                  <a:pt x="2834640" y="0"/>
                </a:lnTo>
                <a:lnTo>
                  <a:pt x="0" y="0"/>
                </a:lnTo>
                <a:lnTo>
                  <a:pt x="0" y="3901427"/>
                </a:lnTo>
                <a:close/>
              </a:path>
            </a:pathLst>
          </a:custGeom>
          <a:solidFill>
            <a:srgbClr val="E9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3522979" y="1577340"/>
            <a:ext cx="1451610"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Audit</a:t>
            </a:r>
            <a:r>
              <a:rPr kumimoji="0" sz="2400" b="1" i="0" u="none" strike="noStrike" kern="0" cap="none" spc="-20" normalizeH="0" baseline="0" noProof="0">
                <a:ln>
                  <a:noFill/>
                </a:ln>
                <a:solidFill>
                  <a:srgbClr val="007BA3"/>
                </a:solidFill>
                <a:effectLst/>
                <a:uLnTx/>
                <a:uFillTx/>
                <a:latin typeface="Calibri"/>
                <a:cs typeface="Calibri"/>
              </a:rPr>
              <a:t> </a:t>
            </a:r>
            <a:r>
              <a:rPr kumimoji="0" sz="2400" b="1" i="0" u="none" strike="noStrike" kern="0" cap="none" spc="-25" normalizeH="0" baseline="0" noProof="0">
                <a:ln>
                  <a:noFill/>
                </a:ln>
                <a:solidFill>
                  <a:srgbClr val="007BA3"/>
                </a:solidFill>
                <a:effectLst/>
                <a:uLnTx/>
                <a:uFillTx/>
                <a:latin typeface="Calibri"/>
                <a:cs typeface="Calibri"/>
              </a:rPr>
              <a:t>and </a:t>
            </a:r>
            <a:r>
              <a:rPr kumimoji="0" sz="2400" b="1" i="0" u="none" strike="noStrike" kern="0" cap="none" spc="-10" normalizeH="0" baseline="0" noProof="0">
                <a:ln>
                  <a:noFill/>
                </a:ln>
                <a:solidFill>
                  <a:srgbClr val="007BA3"/>
                </a:solidFill>
                <a:effectLst/>
                <a:uLnTx/>
                <a:uFillTx/>
                <a:latin typeface="Calibri"/>
                <a:cs typeface="Calibri"/>
              </a:rPr>
              <a:t>Monitoring</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3522979" y="2819400"/>
            <a:ext cx="194818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External</a:t>
            </a:r>
            <a:r>
              <a:rPr kumimoji="0" sz="2400" b="1" i="0" u="none" strike="noStrike" kern="0" cap="none" spc="-50"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Audits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p:nvPr/>
        </p:nvSpPr>
        <p:spPr>
          <a:xfrm>
            <a:off x="6337300" y="1371600"/>
            <a:ext cx="2834640" cy="3901440"/>
          </a:xfrm>
          <a:custGeom>
            <a:avLst/>
            <a:gdLst/>
            <a:ahLst/>
            <a:cxnLst/>
            <a:rect l="l" t="t" r="r" b="b"/>
            <a:pathLst>
              <a:path w="2834640" h="3901440">
                <a:moveTo>
                  <a:pt x="0" y="3901427"/>
                </a:moveTo>
                <a:lnTo>
                  <a:pt x="2834640" y="3901427"/>
                </a:lnTo>
                <a:lnTo>
                  <a:pt x="2834640" y="0"/>
                </a:lnTo>
                <a:lnTo>
                  <a:pt x="0" y="0"/>
                </a:lnTo>
                <a:lnTo>
                  <a:pt x="0" y="3901427"/>
                </a:lnTo>
                <a:close/>
              </a:path>
            </a:pathLst>
          </a:custGeom>
          <a:solidFill>
            <a:srgbClr val="E9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6507978" y="1577340"/>
            <a:ext cx="229616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Informed</a:t>
            </a:r>
            <a:r>
              <a:rPr kumimoji="0" sz="2400" b="1" i="0" u="none" strike="noStrike" kern="0" cap="none" spc="-80"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Consent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6507978" y="2489301"/>
            <a:ext cx="1589405"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10" normalizeH="0" baseline="0" noProof="0">
                <a:ln>
                  <a:noFill/>
                </a:ln>
                <a:solidFill>
                  <a:srgbClr val="007BA3"/>
                </a:solidFill>
                <a:effectLst/>
                <a:uLnTx/>
                <a:uFillTx/>
                <a:latin typeface="Calibri"/>
                <a:cs typeface="Calibri"/>
              </a:rPr>
              <a:t>Patient </a:t>
            </a:r>
            <a:r>
              <a:rPr kumimoji="0" sz="2400" b="1" i="0" u="none" strike="noStrike" kern="0" cap="none" spc="-20" normalizeH="0" baseline="0" noProof="0">
                <a:ln>
                  <a:noFill/>
                </a:ln>
                <a:solidFill>
                  <a:srgbClr val="007BA3"/>
                </a:solidFill>
                <a:effectLst/>
                <a:uLnTx/>
                <a:uFillTx/>
                <a:latin typeface="Calibri"/>
                <a:cs typeface="Calibri"/>
              </a:rPr>
              <a:t>Engagement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6507978" y="3731361"/>
            <a:ext cx="2482215"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10" normalizeH="0" baseline="0" noProof="0">
                <a:ln>
                  <a:noFill/>
                </a:ln>
                <a:solidFill>
                  <a:srgbClr val="007BA3"/>
                </a:solidFill>
                <a:effectLst/>
                <a:uLnTx/>
                <a:uFillTx/>
                <a:latin typeface="Calibri"/>
                <a:cs typeface="Calibri"/>
              </a:rPr>
              <a:t>Interdisciplinary </a:t>
            </a:r>
            <a:r>
              <a:rPr kumimoji="0" sz="2400" b="1" i="0" u="none" strike="noStrike" kern="0" cap="none" spc="-30" normalizeH="0" baseline="0" noProof="0">
                <a:ln>
                  <a:noFill/>
                </a:ln>
                <a:solidFill>
                  <a:srgbClr val="007BA3"/>
                </a:solidFill>
                <a:effectLst/>
                <a:uLnTx/>
                <a:uFillTx/>
                <a:latin typeface="Calibri"/>
                <a:cs typeface="Calibri"/>
              </a:rPr>
              <a:t>Team</a:t>
            </a:r>
            <a:r>
              <a:rPr kumimoji="0" sz="2400" b="1" i="0" u="none" strike="noStrike" kern="0" cap="none" spc="-100"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Collaboration</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p:nvPr/>
        </p:nvSpPr>
        <p:spPr>
          <a:xfrm>
            <a:off x="9321800" y="1371600"/>
            <a:ext cx="2870200" cy="3901440"/>
          </a:xfrm>
          <a:custGeom>
            <a:avLst/>
            <a:gdLst/>
            <a:ahLst/>
            <a:cxnLst/>
            <a:rect l="l" t="t" r="r" b="b"/>
            <a:pathLst>
              <a:path w="2870200" h="3901440">
                <a:moveTo>
                  <a:pt x="0" y="3901427"/>
                </a:moveTo>
                <a:lnTo>
                  <a:pt x="2870200" y="3901427"/>
                </a:lnTo>
                <a:lnTo>
                  <a:pt x="2870200" y="0"/>
                </a:lnTo>
                <a:lnTo>
                  <a:pt x="0" y="0"/>
                </a:lnTo>
                <a:lnTo>
                  <a:pt x="0" y="3901427"/>
                </a:lnTo>
                <a:close/>
              </a:path>
            </a:pathLst>
          </a:custGeom>
          <a:solidFill>
            <a:srgbClr val="E9F5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9492977" y="1577340"/>
            <a:ext cx="2178050"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Electronic</a:t>
            </a:r>
            <a:r>
              <a:rPr kumimoji="0" sz="2400" b="1" i="0" u="none" strike="noStrike" kern="0" cap="none" spc="-55"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Health </a:t>
            </a:r>
            <a:r>
              <a:rPr kumimoji="0" sz="2400" b="1" i="0" u="none" strike="noStrike" kern="0" cap="none" spc="0" normalizeH="0" baseline="0" noProof="0">
                <a:ln>
                  <a:noFill/>
                </a:ln>
                <a:solidFill>
                  <a:srgbClr val="007BA3"/>
                </a:solidFill>
                <a:effectLst/>
                <a:uLnTx/>
                <a:uFillTx/>
                <a:latin typeface="Calibri"/>
                <a:cs typeface="Calibri"/>
              </a:rPr>
              <a:t>Record</a:t>
            </a:r>
            <a:r>
              <a:rPr kumimoji="0" sz="2400" b="1" i="0" u="none" strike="noStrike" kern="0" cap="none" spc="-120" normalizeH="0" baseline="0" noProof="0">
                <a:ln>
                  <a:noFill/>
                </a:ln>
                <a:solidFill>
                  <a:srgbClr val="007BA3"/>
                </a:solidFill>
                <a:effectLst/>
                <a:uLnTx/>
                <a:uFillTx/>
                <a:latin typeface="Calibri"/>
                <a:cs typeface="Calibri"/>
              </a:rPr>
              <a:t> </a:t>
            </a:r>
            <a:r>
              <a:rPr kumimoji="0" sz="2400" b="1" i="0" u="none" strike="noStrike" kern="0" cap="none" spc="-10" normalizeH="0" baseline="0" noProof="0">
                <a:ln>
                  <a:noFill/>
                </a:ln>
                <a:solidFill>
                  <a:srgbClr val="007BA3"/>
                </a:solidFill>
                <a:effectLst/>
                <a:uLnTx/>
                <a:uFillTx/>
                <a:latin typeface="Calibri"/>
                <a:cs typeface="Calibri"/>
              </a:rPr>
              <a:t>(EHR)</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9492977" y="2819400"/>
            <a:ext cx="1891664" cy="1049020"/>
          </a:xfrm>
          <a:prstGeom prst="rect">
            <a:avLst/>
          </a:prstGeom>
        </p:spPr>
        <p:txBody>
          <a:bodyPr vert="horz" wrap="square" lIns="0" tIns="49530" rIns="0" bIns="0" rtlCol="0">
            <a:spAutoFit/>
          </a:bodyPr>
          <a:lstStyle/>
          <a:p>
            <a:pPr marL="12700" marR="5080" lvl="0" indent="0" defTabSz="914400" eaLnBrk="1" fontAlgn="auto" latinLnBrk="0" hangingPunct="1">
              <a:lnSpc>
                <a:spcPct val="89900"/>
              </a:lnSpc>
              <a:spcBef>
                <a:spcPts val="390"/>
              </a:spcBef>
              <a:spcAft>
                <a:spcPts val="0"/>
              </a:spcAft>
              <a:buClrTx/>
              <a:buSzTx/>
              <a:buFontTx/>
              <a:buNone/>
              <a:tabLst/>
              <a:defRPr/>
            </a:pPr>
            <a:r>
              <a:rPr kumimoji="0" sz="2400" b="1" i="0" u="none" strike="noStrike" kern="0" cap="none" spc="-10" normalizeH="0" baseline="0" noProof="0">
                <a:ln>
                  <a:noFill/>
                </a:ln>
                <a:solidFill>
                  <a:srgbClr val="007BA3"/>
                </a:solidFill>
                <a:effectLst/>
                <a:uLnTx/>
                <a:uFillTx/>
                <a:latin typeface="Calibri"/>
                <a:cs typeface="Calibri"/>
              </a:rPr>
              <a:t>Telehealth</a:t>
            </a:r>
            <a:r>
              <a:rPr kumimoji="0" sz="2400" b="1" i="0" u="none" strike="noStrike" kern="0" cap="none" spc="-114" normalizeH="0" baseline="0" noProof="0">
                <a:ln>
                  <a:noFill/>
                </a:ln>
                <a:solidFill>
                  <a:srgbClr val="007BA3"/>
                </a:solidFill>
                <a:effectLst/>
                <a:uLnTx/>
                <a:uFillTx/>
                <a:latin typeface="Calibri"/>
                <a:cs typeface="Calibri"/>
              </a:rPr>
              <a:t> </a:t>
            </a:r>
            <a:r>
              <a:rPr kumimoji="0" sz="2400" b="1" i="0" u="none" strike="noStrike" kern="0" cap="none" spc="-25" normalizeH="0" baseline="0" noProof="0">
                <a:ln>
                  <a:noFill/>
                </a:ln>
                <a:solidFill>
                  <a:srgbClr val="007BA3"/>
                </a:solidFill>
                <a:effectLst/>
                <a:uLnTx/>
                <a:uFillTx/>
                <a:latin typeface="Calibri"/>
                <a:cs typeface="Calibri"/>
              </a:rPr>
              <a:t>and </a:t>
            </a:r>
            <a:r>
              <a:rPr kumimoji="0" sz="2400" b="1" i="0" u="none" strike="noStrike" kern="0" cap="none" spc="-10" normalizeH="0" baseline="0" noProof="0">
                <a:ln>
                  <a:noFill/>
                </a:ln>
                <a:solidFill>
                  <a:srgbClr val="007BA3"/>
                </a:solidFill>
                <a:effectLst/>
                <a:uLnTx/>
                <a:uFillTx/>
                <a:latin typeface="Calibri"/>
                <a:cs typeface="Calibri"/>
              </a:rPr>
              <a:t>Remote Monitoring</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9492977" y="4389120"/>
            <a:ext cx="1504950" cy="721360"/>
          </a:xfrm>
          <a:prstGeom prst="rect">
            <a:avLst/>
          </a:prstGeom>
        </p:spPr>
        <p:txBody>
          <a:bodyPr vert="horz" wrap="square" lIns="0" tIns="53340" rIns="0" bIns="0" rtlCol="0">
            <a:spAutoFit/>
          </a:bodyPr>
          <a:lstStyle/>
          <a:p>
            <a:pPr marL="12700" marR="5080" lvl="0" indent="0" defTabSz="914400" eaLnBrk="1" fontAlgn="auto" latinLnBrk="0" hangingPunct="1">
              <a:lnSpc>
                <a:spcPts val="2600"/>
              </a:lnSpc>
              <a:spcBef>
                <a:spcPts val="420"/>
              </a:spcBef>
              <a:spcAft>
                <a:spcPts val="0"/>
              </a:spcAft>
              <a:buClrTx/>
              <a:buSzTx/>
              <a:buFontTx/>
              <a:buNone/>
              <a:tabLst/>
              <a:defRPr/>
            </a:pPr>
            <a:r>
              <a:rPr kumimoji="0" sz="2400" b="1" i="0" u="none" strike="noStrike" kern="0" cap="none" spc="0" normalizeH="0" baseline="0" noProof="0">
                <a:ln>
                  <a:noFill/>
                </a:ln>
                <a:solidFill>
                  <a:srgbClr val="007BA3"/>
                </a:solidFill>
                <a:effectLst/>
                <a:uLnTx/>
                <a:uFillTx/>
                <a:latin typeface="Calibri"/>
                <a:cs typeface="Calibri"/>
              </a:rPr>
              <a:t>Audit</a:t>
            </a:r>
            <a:r>
              <a:rPr kumimoji="0" sz="2400" b="1" i="0" u="none" strike="noStrike" kern="0" cap="none" spc="-20" normalizeH="0" baseline="0" noProof="0">
                <a:ln>
                  <a:noFill/>
                </a:ln>
                <a:solidFill>
                  <a:srgbClr val="007BA3"/>
                </a:solidFill>
                <a:effectLst/>
                <a:uLnTx/>
                <a:uFillTx/>
                <a:latin typeface="Calibri"/>
                <a:cs typeface="Calibri"/>
              </a:rPr>
              <a:t> </a:t>
            </a:r>
            <a:r>
              <a:rPr kumimoji="0" sz="2400" b="1" i="0" u="none" strike="noStrike" kern="0" cap="none" spc="-50" normalizeH="0" baseline="0" noProof="0">
                <a:ln>
                  <a:noFill/>
                </a:ln>
                <a:solidFill>
                  <a:srgbClr val="007BA3"/>
                </a:solidFill>
                <a:effectLst/>
                <a:uLnTx/>
                <a:uFillTx/>
                <a:latin typeface="Calibri"/>
                <a:cs typeface="Calibri"/>
              </a:rPr>
              <a:t>&amp; </a:t>
            </a:r>
            <a:r>
              <a:rPr kumimoji="0" sz="2400" b="1" i="0" u="none" strike="noStrike" kern="0" cap="none" spc="-10" normalizeH="0" baseline="0" noProof="0">
                <a:ln>
                  <a:noFill/>
                </a:ln>
                <a:solidFill>
                  <a:srgbClr val="007BA3"/>
                </a:solidFill>
                <a:effectLst/>
                <a:uLnTx/>
                <a:uFillTx/>
                <a:latin typeface="Calibri"/>
                <a:cs typeface="Calibri"/>
              </a:rPr>
              <a:t>Compliance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a:spLocks noGrp="1"/>
          </p:cNvSpPr>
          <p:nvPr>
            <p:ph type="title"/>
          </p:nvPr>
        </p:nvSpPr>
        <p:spPr>
          <a:xfrm>
            <a:off x="0" y="220979"/>
            <a:ext cx="12192000" cy="841768"/>
          </a:xfrm>
          <a:prstGeom prst="rect">
            <a:avLst/>
          </a:prstGeom>
        </p:spPr>
        <p:txBody>
          <a:bodyPr vert="horz" wrap="square" lIns="0" tIns="284987" rIns="0" bIns="0" rtlCol="0">
            <a:spAutoFit/>
          </a:bodyPr>
          <a:lstStyle/>
          <a:p>
            <a:pPr marL="528955">
              <a:lnSpc>
                <a:spcPct val="100000"/>
              </a:lnSpc>
              <a:spcBef>
                <a:spcPts val="100"/>
              </a:spcBef>
            </a:pPr>
            <a:r>
              <a:rPr sz="3600"/>
              <a:t>Compliance</a:t>
            </a:r>
            <a:r>
              <a:rPr sz="3600" spc="-40"/>
              <a:t> </a:t>
            </a:r>
            <a:r>
              <a:rPr sz="3600" spc="-10"/>
              <a:t>Requirements</a:t>
            </a:r>
            <a:r>
              <a:rPr lang="en-US" sz="3600" spc="-10"/>
              <a:t> </a:t>
            </a:r>
            <a:endParaRPr sz="3600">
              <a:solidFill>
                <a:srgbClr val="FF0000"/>
              </a:solidFill>
            </a:endParaRPr>
          </a:p>
        </p:txBody>
      </p:sp>
      <p:sp>
        <p:nvSpPr>
          <p:cNvPr id="18" name="object 18"/>
          <p:cNvSpPr/>
          <p:nvPr/>
        </p:nvSpPr>
        <p:spPr>
          <a:xfrm>
            <a:off x="0" y="5273027"/>
            <a:ext cx="12192000" cy="757555"/>
          </a:xfrm>
          <a:custGeom>
            <a:avLst/>
            <a:gdLst/>
            <a:ahLst/>
            <a:cxnLst/>
            <a:rect l="l" t="t" r="r" b="b"/>
            <a:pathLst>
              <a:path w="12192000" h="757554">
                <a:moveTo>
                  <a:pt x="12192000" y="0"/>
                </a:moveTo>
                <a:lnTo>
                  <a:pt x="0" y="0"/>
                </a:lnTo>
                <a:lnTo>
                  <a:pt x="0" y="756932"/>
                </a:lnTo>
                <a:lnTo>
                  <a:pt x="12192000" y="756932"/>
                </a:lnTo>
                <a:lnTo>
                  <a:pt x="12192000" y="0"/>
                </a:lnTo>
                <a:close/>
              </a:path>
            </a:pathLst>
          </a:custGeom>
          <a:solidFill>
            <a:srgbClr val="60ABC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5601811" y="6354762"/>
            <a:ext cx="98615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888888"/>
                </a:solidFill>
                <a:effectLst/>
                <a:uLnTx/>
                <a:uFillTx/>
                <a:latin typeface="Calibri"/>
                <a:cs typeface="Calibri"/>
                <a:hlinkClick r:id="rId2"/>
              </a:rPr>
              <a:t>www.nachc.org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9489981" y="6354762"/>
            <a:ext cx="60706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003B69"/>
                </a:solidFill>
                <a:effectLst/>
                <a:uLnTx/>
                <a:uFillTx/>
                <a:latin typeface="Calibri"/>
                <a:cs typeface="Calibri"/>
              </a:rPr>
              <a:t>@NACHC</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a:ln>
                  <a:noFill/>
                </a:ln>
                <a:solidFill>
                  <a:srgbClr val="007BA2"/>
                </a:solidFill>
                <a:effectLst/>
                <a:uLnTx/>
                <a:uFillTx/>
                <a:latin typeface="Calibri"/>
                <a:cs typeface="Calibri"/>
              </a:rPr>
              <a:t>|</a:t>
            </a:r>
            <a:r>
              <a:rPr kumimoji="0" sz="1200" b="0" i="0" u="none" strike="noStrike" kern="0" cap="none" spc="-5" normalizeH="0" baseline="0" noProof="0">
                <a:ln>
                  <a:noFill/>
                </a:ln>
                <a:solidFill>
                  <a:srgbClr val="007BA2"/>
                </a:solidFill>
                <a:effectLst/>
                <a:uLnTx/>
                <a:uFillTx/>
                <a:latin typeface="Calibri"/>
                <a:cs typeface="Calibri"/>
              </a:rPr>
              <a:t> </a:t>
            </a:r>
            <a:fld id="{81D60167-4931-47E6-BA6A-407CBD079E47}" type="slidenum">
              <a:rPr kumimoji="0" sz="1200" b="0" i="0" u="none" strike="noStrike" kern="0" cap="none" spc="-35" normalizeH="0" baseline="0" noProof="0" dirty="0">
                <a:ln>
                  <a:noFill/>
                </a:ln>
                <a:solidFill>
                  <a:srgbClr val="003B69"/>
                </a:solidFill>
                <a:effectLst/>
                <a:uLnTx/>
                <a:uFillTx/>
                <a:latin typeface="Calibri"/>
                <a:cs typeface="Calibri"/>
              </a:rPr>
              <a:pPr marL="12700" marR="0" lvl="0" indent="0" defTabSz="914400" eaLnBrk="1" fontAlgn="auto" latinLnBrk="0" hangingPunct="1">
                <a:lnSpc>
                  <a:spcPts val="1240"/>
                </a:lnSpc>
                <a:spcBef>
                  <a:spcPts val="0"/>
                </a:spcBef>
                <a:spcAft>
                  <a:spcPts val="0"/>
                </a:spcAft>
                <a:buClrTx/>
                <a:buSzTx/>
                <a:buFontTx/>
                <a:buNone/>
                <a:tabLst/>
                <a:defRPr/>
              </a:pPr>
              <a:t>16</a:t>
            </a:fld>
            <a:endParaRPr kumimoji="0" sz="1200" b="0" i="0" u="none" strike="noStrike" kern="0" cap="none" spc="-35" normalizeH="0" baseline="0" noProof="0">
              <a:ln>
                <a:noFill/>
              </a:ln>
              <a:solidFill>
                <a:srgbClr val="003B69"/>
              </a:solidFill>
              <a:effectLst/>
              <a:uLnTx/>
              <a:uFillTx/>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96A94-AE52-6F25-981D-1FEE60BF51CD}"/>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48631FB0-CEB7-9077-0C00-2CF484CBB034}"/>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17</a:t>
            </a:fld>
            <a:endParaRPr lang="en-US">
              <a:solidFill>
                <a:schemeClr val="tx2"/>
              </a:solidFill>
            </a:endParaRPr>
          </a:p>
        </p:txBody>
      </p:sp>
      <p:sp>
        <p:nvSpPr>
          <p:cNvPr id="4" name="Title 3">
            <a:extLst>
              <a:ext uri="{FF2B5EF4-FFF2-40B4-BE49-F238E27FC236}">
                <a16:creationId xmlns:a16="http://schemas.microsoft.com/office/drawing/2014/main" id="{09AFE663-46F5-5FAB-C3BB-8E0E40675571}"/>
              </a:ext>
            </a:extLst>
          </p:cNvPr>
          <p:cNvSpPr>
            <a:spLocks noGrp="1"/>
          </p:cNvSpPr>
          <p:nvPr>
            <p:ph type="title"/>
          </p:nvPr>
        </p:nvSpPr>
        <p:spPr/>
        <p:txBody>
          <a:bodyPr/>
          <a:lstStyle/>
          <a:p>
            <a:r>
              <a:rPr lang="en-US"/>
              <a:t>Implement Compliant CCM Workflows </a:t>
            </a:r>
            <a:endParaRPr lang="en-US">
              <a:solidFill>
                <a:srgbClr val="FF0000"/>
              </a:solidFill>
            </a:endParaRPr>
          </a:p>
        </p:txBody>
      </p:sp>
      <p:sp>
        <p:nvSpPr>
          <p:cNvPr id="5" name="Text Placeholder 4">
            <a:extLst>
              <a:ext uri="{FF2B5EF4-FFF2-40B4-BE49-F238E27FC236}">
                <a16:creationId xmlns:a16="http://schemas.microsoft.com/office/drawing/2014/main" id="{A43448B6-8DF5-0BA3-C420-495B19DAB2BD}"/>
              </a:ext>
            </a:extLst>
          </p:cNvPr>
          <p:cNvSpPr>
            <a:spLocks noGrp="1"/>
          </p:cNvSpPr>
          <p:nvPr>
            <p:ph type="body" sz="quarter" idx="27"/>
          </p:nvPr>
        </p:nvSpPr>
        <p:spPr/>
        <p:txBody>
          <a:bodyPr/>
          <a:lstStyle/>
          <a:p>
            <a:endParaRPr lang="en-US"/>
          </a:p>
        </p:txBody>
      </p:sp>
      <p:sp>
        <p:nvSpPr>
          <p:cNvPr id="6" name="Text Placeholder 5">
            <a:extLst>
              <a:ext uri="{FF2B5EF4-FFF2-40B4-BE49-F238E27FC236}">
                <a16:creationId xmlns:a16="http://schemas.microsoft.com/office/drawing/2014/main" id="{DE68FA53-2AF4-956E-4A0D-9F2D44F3CF3E}"/>
              </a:ext>
            </a:extLst>
          </p:cNvPr>
          <p:cNvSpPr>
            <a:spLocks noGrp="1"/>
          </p:cNvSpPr>
          <p:nvPr>
            <p:ph type="body" sz="quarter" idx="28"/>
          </p:nvPr>
        </p:nvSpPr>
        <p:spPr/>
        <p:txBody>
          <a:bodyPr/>
          <a:lstStyle/>
          <a:p>
            <a:r>
              <a:rPr lang="en-US"/>
              <a:t>1. Map your Chronic Care Management Workflow:</a:t>
            </a:r>
          </a:p>
          <a:p>
            <a:r>
              <a:rPr lang="en-US"/>
              <a:t>Patient Identification          Consent          Initiating Visit        Care Plan      Monthly Time Tracking      Billing</a:t>
            </a:r>
          </a:p>
          <a:p>
            <a:endParaRPr lang="en-US"/>
          </a:p>
          <a:p>
            <a:r>
              <a:rPr lang="en-US"/>
              <a:t>2. Decide on staffing model (RN led?  Embedded care manager?)</a:t>
            </a:r>
          </a:p>
          <a:p>
            <a:endParaRPr lang="en-US"/>
          </a:p>
          <a:p>
            <a:r>
              <a:rPr lang="en-US"/>
              <a:t>3. Evaluate your EHR’s  CCM capabilities (time tracking, care plan templates, UDS capture)</a:t>
            </a:r>
          </a:p>
        </p:txBody>
      </p:sp>
      <p:cxnSp>
        <p:nvCxnSpPr>
          <p:cNvPr id="20" name="Straight Arrow Connector 19">
            <a:extLst>
              <a:ext uri="{FF2B5EF4-FFF2-40B4-BE49-F238E27FC236}">
                <a16:creationId xmlns:a16="http://schemas.microsoft.com/office/drawing/2014/main" id="{C5A35FB1-9AEF-7304-29C0-70133E8FF662}"/>
              </a:ext>
            </a:extLst>
          </p:cNvPr>
          <p:cNvCxnSpPr>
            <a:cxnSpLocks/>
          </p:cNvCxnSpPr>
          <p:nvPr/>
        </p:nvCxnSpPr>
        <p:spPr>
          <a:xfrm>
            <a:off x="2743200" y="25908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8BD4BB-E740-908B-8E78-AD99E0213828}"/>
              </a:ext>
            </a:extLst>
          </p:cNvPr>
          <p:cNvCxnSpPr>
            <a:cxnSpLocks/>
          </p:cNvCxnSpPr>
          <p:nvPr/>
        </p:nvCxnSpPr>
        <p:spPr>
          <a:xfrm>
            <a:off x="4211647" y="2590800"/>
            <a:ext cx="278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F5BCF5B-F715-9D04-A49F-3A7DFEFED38D}"/>
              </a:ext>
            </a:extLst>
          </p:cNvPr>
          <p:cNvCxnSpPr>
            <a:cxnSpLocks/>
          </p:cNvCxnSpPr>
          <p:nvPr/>
        </p:nvCxnSpPr>
        <p:spPr>
          <a:xfrm>
            <a:off x="6172200" y="2590800"/>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DA93AAE-7B24-6FCC-06A6-8AF9A16E9DFE}"/>
              </a:ext>
            </a:extLst>
          </p:cNvPr>
          <p:cNvCxnSpPr>
            <a:cxnSpLocks/>
          </p:cNvCxnSpPr>
          <p:nvPr/>
        </p:nvCxnSpPr>
        <p:spPr>
          <a:xfrm>
            <a:off x="7548464" y="2572871"/>
            <a:ext cx="1968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0600FD7-B7BF-03E3-1D86-800272CF1B5E}"/>
              </a:ext>
            </a:extLst>
          </p:cNvPr>
          <p:cNvCxnSpPr>
            <a:cxnSpLocks/>
          </p:cNvCxnSpPr>
          <p:nvPr/>
        </p:nvCxnSpPr>
        <p:spPr>
          <a:xfrm>
            <a:off x="10287000" y="2572871"/>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58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CACC1-7F7E-FBB5-CC8D-4017B15CE1E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4AA83F-8711-5968-09DE-CADD50D25B93}"/>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6ABA2DCC-89BC-D9D6-4615-DB7D2A213AA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18</a:t>
            </a:fld>
            <a:endParaRPr lang="en-US">
              <a:solidFill>
                <a:schemeClr val="tx2"/>
              </a:solidFill>
            </a:endParaRPr>
          </a:p>
        </p:txBody>
      </p:sp>
      <p:sp>
        <p:nvSpPr>
          <p:cNvPr id="5" name="Text Placeholder 4">
            <a:extLst>
              <a:ext uri="{FF2B5EF4-FFF2-40B4-BE49-F238E27FC236}">
                <a16:creationId xmlns:a16="http://schemas.microsoft.com/office/drawing/2014/main" id="{F7ECC977-7AB1-274B-25D6-A71A0D6B281A}"/>
              </a:ext>
            </a:extLst>
          </p:cNvPr>
          <p:cNvSpPr>
            <a:spLocks noGrp="1"/>
          </p:cNvSpPr>
          <p:nvPr>
            <p:ph type="body" sz="quarter" idx="28"/>
          </p:nvPr>
        </p:nvSpPr>
        <p:spPr/>
        <p:txBody>
          <a:bodyPr/>
          <a:lstStyle/>
          <a:p>
            <a:r>
              <a:rPr lang="en-US"/>
              <a:t>Key areas:</a:t>
            </a:r>
          </a:p>
          <a:p>
            <a:pPr marL="171450" indent="-171450">
              <a:buFont typeface="Arial" panose="020B0604020202020204" pitchFamily="34" charset="0"/>
              <a:buChar char="•"/>
            </a:pPr>
            <a:r>
              <a:rPr lang="en-US"/>
              <a:t>Understand the differences between all the Care Management Codes: CCM, Complex CCM, and APCM</a:t>
            </a:r>
          </a:p>
          <a:p>
            <a:pPr marL="171450" indent="-171450">
              <a:lnSpc>
                <a:spcPct val="150000"/>
              </a:lnSpc>
              <a:buFont typeface="Arial" panose="020B0604020202020204" pitchFamily="34" charset="0"/>
              <a:buChar char="•"/>
            </a:pPr>
            <a:r>
              <a:rPr lang="en-US"/>
              <a:t>Document all time spent delivering CCM services </a:t>
            </a:r>
          </a:p>
          <a:p>
            <a:pPr marL="171450" indent="-171450">
              <a:lnSpc>
                <a:spcPct val="150000"/>
              </a:lnSpc>
              <a:buFont typeface="Arial" panose="020B0604020202020204" pitchFamily="34" charset="0"/>
              <a:buChar char="•"/>
            </a:pPr>
            <a:r>
              <a:rPr lang="en-US"/>
              <a:t>Maintain a comprehensive electronic care plan accessible to your care team</a:t>
            </a:r>
          </a:p>
          <a:p>
            <a:pPr marL="628650" lvl="1" indent="-171450">
              <a:lnSpc>
                <a:spcPct val="150000"/>
              </a:lnSpc>
              <a:buFont typeface="Arial" panose="020B0604020202020204" pitchFamily="34" charset="0"/>
              <a:buChar char="•"/>
            </a:pPr>
            <a:r>
              <a:rPr lang="en-US" b="1"/>
              <a:t>Audit readiness:  Keep consent forms, time logs, and care plan updates organized (top audit issues)</a:t>
            </a:r>
          </a:p>
          <a:p>
            <a:pPr indent="-228600">
              <a:lnSpc>
                <a:spcPct val="150000"/>
              </a:lnSpc>
              <a:buFont typeface="Arial" panose="020B0604020202020204" pitchFamily="34" charset="0"/>
              <a:buChar char="•"/>
            </a:pPr>
            <a:r>
              <a:rPr lang="en-US" b="1"/>
              <a:t>Monitor updates and make required changes  </a:t>
            </a:r>
          </a:p>
        </p:txBody>
      </p:sp>
      <p:sp>
        <p:nvSpPr>
          <p:cNvPr id="7" name="Text Placeholder 6">
            <a:extLst>
              <a:ext uri="{FF2B5EF4-FFF2-40B4-BE49-F238E27FC236}">
                <a16:creationId xmlns:a16="http://schemas.microsoft.com/office/drawing/2014/main" id="{4AE2859F-E795-5020-0FF2-1D9F78B94DC2}"/>
              </a:ext>
            </a:extLst>
          </p:cNvPr>
          <p:cNvSpPr>
            <a:spLocks noGrp="1"/>
          </p:cNvSpPr>
          <p:nvPr>
            <p:ph type="body" sz="quarter" idx="27"/>
          </p:nvPr>
        </p:nvSpPr>
        <p:spPr>
          <a:xfrm>
            <a:off x="530235" y="1219200"/>
            <a:ext cx="7362825" cy="533400"/>
          </a:xfrm>
        </p:spPr>
        <p:txBody>
          <a:bodyPr/>
          <a:lstStyle/>
          <a:p>
            <a:r>
              <a:rPr lang="en-US"/>
              <a:t>Compliance is critical. </a:t>
            </a:r>
          </a:p>
          <a:p>
            <a:endParaRPr lang="en-US"/>
          </a:p>
        </p:txBody>
      </p:sp>
      <p:sp>
        <p:nvSpPr>
          <p:cNvPr id="11" name="Title 10">
            <a:extLst>
              <a:ext uri="{FF2B5EF4-FFF2-40B4-BE49-F238E27FC236}">
                <a16:creationId xmlns:a16="http://schemas.microsoft.com/office/drawing/2014/main" id="{9490C2CB-4F58-4BBC-7F21-DC1AEA769253}"/>
              </a:ext>
            </a:extLst>
          </p:cNvPr>
          <p:cNvSpPr>
            <a:spLocks noGrp="1"/>
          </p:cNvSpPr>
          <p:nvPr>
            <p:ph type="title"/>
          </p:nvPr>
        </p:nvSpPr>
        <p:spPr>
          <a:xfrm>
            <a:off x="530235" y="612648"/>
            <a:ext cx="10896600" cy="606552"/>
          </a:xfrm>
        </p:spPr>
        <p:txBody>
          <a:bodyPr/>
          <a:lstStyle/>
          <a:p>
            <a:pPr algn="ctr"/>
            <a:r>
              <a:rPr lang="en-US"/>
              <a:t>Maintain Compliance </a:t>
            </a:r>
            <a:endParaRPr lang="en-US">
              <a:solidFill>
                <a:srgbClr val="FF0000"/>
              </a:solidFill>
            </a:endParaRPr>
          </a:p>
        </p:txBody>
      </p:sp>
    </p:spTree>
    <p:extLst>
      <p:ext uri="{BB962C8B-B14F-4D97-AF65-F5344CB8AC3E}">
        <p14:creationId xmlns:p14="http://schemas.microsoft.com/office/powerpoint/2010/main" val="1255620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99085D-1325-B4AE-D54B-3503C75678B4}"/>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83E40109-58CF-9E71-58D6-1EDD51B3280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19</a:t>
            </a:fld>
            <a:endParaRPr lang="en-US">
              <a:solidFill>
                <a:schemeClr val="tx2"/>
              </a:solidFill>
            </a:endParaRPr>
          </a:p>
        </p:txBody>
      </p:sp>
      <p:sp>
        <p:nvSpPr>
          <p:cNvPr id="4" name="Title 3">
            <a:extLst>
              <a:ext uri="{FF2B5EF4-FFF2-40B4-BE49-F238E27FC236}">
                <a16:creationId xmlns:a16="http://schemas.microsoft.com/office/drawing/2014/main" id="{AFEA3CB2-6E60-C41F-D604-C249CA3FE284}"/>
              </a:ext>
            </a:extLst>
          </p:cNvPr>
          <p:cNvSpPr>
            <a:spLocks noGrp="1"/>
          </p:cNvSpPr>
          <p:nvPr>
            <p:ph type="title"/>
          </p:nvPr>
        </p:nvSpPr>
        <p:spPr/>
        <p:txBody>
          <a:bodyPr/>
          <a:lstStyle/>
          <a:p>
            <a:r>
              <a:rPr lang="en-US"/>
              <a:t>Audit Readiness &amp; Troubleshooting </a:t>
            </a:r>
            <a:endParaRPr lang="en-US">
              <a:solidFill>
                <a:srgbClr val="FF0000"/>
              </a:solidFill>
            </a:endParaRPr>
          </a:p>
        </p:txBody>
      </p:sp>
      <p:sp>
        <p:nvSpPr>
          <p:cNvPr id="5" name="Text Placeholder 4">
            <a:extLst>
              <a:ext uri="{FF2B5EF4-FFF2-40B4-BE49-F238E27FC236}">
                <a16:creationId xmlns:a16="http://schemas.microsoft.com/office/drawing/2014/main" id="{249D78DE-AD31-78C7-44CB-BC23CF621E57}"/>
              </a:ext>
            </a:extLst>
          </p:cNvPr>
          <p:cNvSpPr>
            <a:spLocks noGrp="1"/>
          </p:cNvSpPr>
          <p:nvPr>
            <p:ph type="body" sz="quarter" idx="27"/>
          </p:nvPr>
        </p:nvSpPr>
        <p:spPr>
          <a:xfrm>
            <a:off x="530235" y="1250950"/>
            <a:ext cx="8613765" cy="533400"/>
          </a:xfrm>
        </p:spPr>
        <p:txBody>
          <a:bodyPr/>
          <a:lstStyle/>
          <a:p>
            <a:r>
              <a:rPr lang="en-US"/>
              <a:t>Goal: Prepare for audits and avoid common CCM pitfalls</a:t>
            </a:r>
          </a:p>
        </p:txBody>
      </p:sp>
      <p:sp>
        <p:nvSpPr>
          <p:cNvPr id="6" name="Text Placeholder 5">
            <a:extLst>
              <a:ext uri="{FF2B5EF4-FFF2-40B4-BE49-F238E27FC236}">
                <a16:creationId xmlns:a16="http://schemas.microsoft.com/office/drawing/2014/main" id="{68A95B31-9AE7-78DF-09DA-0AC26D821AED}"/>
              </a:ext>
            </a:extLst>
          </p:cNvPr>
          <p:cNvSpPr>
            <a:spLocks noGrp="1"/>
          </p:cNvSpPr>
          <p:nvPr>
            <p:ph type="body" sz="quarter" idx="28"/>
          </p:nvPr>
        </p:nvSpPr>
        <p:spPr/>
        <p:txBody>
          <a:bodyPr/>
          <a:lstStyle/>
          <a:p>
            <a:pPr marL="457200" indent="-457200">
              <a:buAutoNum type="arabicPeriod"/>
            </a:pPr>
            <a:r>
              <a:rPr lang="en-US"/>
              <a:t>Create a CCM Compliance Checklist:</a:t>
            </a:r>
          </a:p>
          <a:p>
            <a:pPr marL="1143000" lvl="1" indent="-457200">
              <a:buAutoNum type="arabicPeriod"/>
            </a:pPr>
            <a:r>
              <a:rPr lang="en-US"/>
              <a:t>Consent documented</a:t>
            </a:r>
          </a:p>
          <a:p>
            <a:pPr marL="1143000" lvl="1" indent="-457200">
              <a:buAutoNum type="arabicPeriod"/>
            </a:pPr>
            <a:r>
              <a:rPr lang="en-US"/>
              <a:t>Care plan accessible</a:t>
            </a:r>
          </a:p>
          <a:p>
            <a:pPr marL="1143000" lvl="1" indent="-457200">
              <a:buAutoNum type="arabicPeriod"/>
            </a:pPr>
            <a:r>
              <a:rPr lang="en-US"/>
              <a:t>≥ 20 minutes per month logged</a:t>
            </a:r>
          </a:p>
          <a:p>
            <a:pPr marL="1143000" lvl="1" indent="-457200">
              <a:buAutoNum type="arabicPeriod"/>
            </a:pPr>
            <a:r>
              <a:rPr lang="en-US"/>
              <a:t>Services delivered under supervision</a:t>
            </a:r>
          </a:p>
          <a:p>
            <a:pPr marL="1143000" lvl="1" indent="-457200">
              <a:buAutoNum type="arabicPeriod"/>
            </a:pPr>
            <a:endParaRPr lang="en-US"/>
          </a:p>
          <a:p>
            <a:pPr marL="457200" indent="-457200">
              <a:buAutoNum type="arabicPeriod"/>
            </a:pPr>
            <a:r>
              <a:rPr lang="en-US"/>
              <a:t>Learn from common audit failures in other FQHCs (create a CCM Forum)</a:t>
            </a:r>
          </a:p>
          <a:p>
            <a:pPr marL="1143000" lvl="1" indent="-457200">
              <a:buAutoNum type="arabicPeriod"/>
            </a:pPr>
            <a:r>
              <a:rPr lang="en-US"/>
              <a:t>Your PCA and MACs audit guidance</a:t>
            </a:r>
          </a:p>
          <a:p>
            <a:pPr marL="1143000" lvl="1" indent="-457200">
              <a:buAutoNum type="arabicPeriod"/>
            </a:pPr>
            <a:r>
              <a:rPr lang="en-US"/>
              <a:t>NACHC Compliance resources                                                         </a:t>
            </a:r>
          </a:p>
        </p:txBody>
      </p:sp>
      <p:pic>
        <p:nvPicPr>
          <p:cNvPr id="7" name="Picture Placeholder 11" descr="A checklist with calculator and glasses&#10;&#10;AI-generated content may be incorrect.">
            <a:extLst>
              <a:ext uri="{FF2B5EF4-FFF2-40B4-BE49-F238E27FC236}">
                <a16:creationId xmlns:a16="http://schemas.microsoft.com/office/drawing/2014/main" id="{9C4A8C4D-0240-C06B-9FD1-911020A33E49}"/>
              </a:ext>
            </a:extLst>
          </p:cNvPr>
          <p:cNvPicPr>
            <a:picLocks noChangeAspect="1"/>
          </p:cNvPicPr>
          <p:nvPr/>
        </p:nvPicPr>
        <p:blipFill>
          <a:blip r:embed="rId3">
            <a:extLst>
              <a:ext uri="{837473B0-CC2E-450A-ABE3-18F120FF3D39}">
                <a1611:picAttrSrcUrl xmlns:a1611="http://schemas.microsoft.com/office/drawing/2016/11/main" r:id="rId4"/>
              </a:ext>
            </a:extLst>
          </a:blip>
          <a:srcRect l="22941" r="22941"/>
          <a:stretch>
            <a:fillRect/>
          </a:stretch>
        </p:blipFill>
        <p:spPr>
          <a:xfrm>
            <a:off x="8686636" y="612648"/>
            <a:ext cx="3400563" cy="4180578"/>
          </a:xfrm>
          <a:prstGeom prst="rect">
            <a:avLst/>
          </a:prstGeom>
        </p:spPr>
      </p:pic>
      <p:sp>
        <p:nvSpPr>
          <p:cNvPr id="8" name="TextBox 7">
            <a:extLst>
              <a:ext uri="{FF2B5EF4-FFF2-40B4-BE49-F238E27FC236}">
                <a16:creationId xmlns:a16="http://schemas.microsoft.com/office/drawing/2014/main" id="{8EE79D4E-A754-52B7-9031-A96DC55139E9}"/>
              </a:ext>
            </a:extLst>
          </p:cNvPr>
          <p:cNvSpPr txBox="1"/>
          <p:nvPr/>
        </p:nvSpPr>
        <p:spPr>
          <a:xfrm>
            <a:off x="9257267" y="4961504"/>
            <a:ext cx="2934733" cy="230832"/>
          </a:xfrm>
          <a:prstGeom prst="rect">
            <a:avLst/>
          </a:prstGeom>
          <a:noFill/>
        </p:spPr>
        <p:txBody>
          <a:bodyPr wrap="square" rtlCol="0">
            <a:spAutoFit/>
          </a:bodyPr>
          <a:lstStyle/>
          <a:p>
            <a:r>
              <a:rPr lang="en-US" sz="900">
                <a:hlinkClick r:id="rId4" tooltip="https://www.flickr.com/photos/81894496@N06/15896297412"/>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72771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836043-9BDC-6C43-8CD6-A368AF394D9F}"/>
              </a:ext>
            </a:extLst>
          </p:cNvPr>
          <p:cNvSpPr>
            <a:spLocks noGrp="1"/>
          </p:cNvSpPr>
          <p:nvPr>
            <p:ph type="ftr" sz="quarter" idx="10"/>
          </p:nvPr>
        </p:nvSpPr>
        <p:spPr/>
        <p:txBody>
          <a:bodyPr/>
          <a:lstStyle/>
          <a:p>
            <a:r>
              <a:rPr lang="en-US"/>
              <a:t>www.nachc.org</a:t>
            </a:r>
          </a:p>
        </p:txBody>
      </p:sp>
      <p:sp>
        <p:nvSpPr>
          <p:cNvPr id="2" name="Slide Number Placeholder 1">
            <a:extLst>
              <a:ext uri="{FF2B5EF4-FFF2-40B4-BE49-F238E27FC236}">
                <a16:creationId xmlns:a16="http://schemas.microsoft.com/office/drawing/2014/main" id="{6923BBB2-3D62-B14B-91C2-13B304C33CB7}"/>
              </a:ext>
            </a:extLst>
          </p:cNvPr>
          <p:cNvSpPr>
            <a:spLocks noGrp="1"/>
          </p:cNvSpPr>
          <p:nvPr>
            <p:ph type="sldNum" sz="quarter" idx="11"/>
          </p:nvPr>
        </p:nvSpPr>
        <p:spPr>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2</a:t>
            </a:fld>
            <a:endParaRPr lang="en-US">
              <a:solidFill>
                <a:schemeClr val="tx2"/>
              </a:solidFill>
            </a:endParaRPr>
          </a:p>
        </p:txBody>
      </p:sp>
      <p:sp>
        <p:nvSpPr>
          <p:cNvPr id="4" name="Title 3">
            <a:extLst>
              <a:ext uri="{FF2B5EF4-FFF2-40B4-BE49-F238E27FC236}">
                <a16:creationId xmlns:a16="http://schemas.microsoft.com/office/drawing/2014/main" id="{E77B4544-518E-FA49-8217-268BFA73289B}"/>
              </a:ext>
            </a:extLst>
          </p:cNvPr>
          <p:cNvSpPr>
            <a:spLocks noGrp="1"/>
          </p:cNvSpPr>
          <p:nvPr>
            <p:ph type="title"/>
          </p:nvPr>
        </p:nvSpPr>
        <p:spPr>
          <a:prstGeom prst="rect">
            <a:avLst/>
          </a:prstGeom>
        </p:spPr>
        <p:txBody>
          <a:bodyPr/>
          <a:lstStyle/>
          <a:p>
            <a:r>
              <a:rPr lang="en-US"/>
              <a:t>AGENDA</a:t>
            </a:r>
          </a:p>
        </p:txBody>
      </p:sp>
      <p:graphicFrame>
        <p:nvGraphicFramePr>
          <p:cNvPr id="5" name="Table 5">
            <a:extLst>
              <a:ext uri="{FF2B5EF4-FFF2-40B4-BE49-F238E27FC236}">
                <a16:creationId xmlns:a16="http://schemas.microsoft.com/office/drawing/2014/main" id="{1A54F68A-F54F-E54B-B096-CE3E0BE7B289}"/>
              </a:ext>
            </a:extLst>
          </p:cNvPr>
          <p:cNvGraphicFramePr>
            <a:graphicFrameLocks noGrp="1"/>
          </p:cNvGraphicFramePr>
          <p:nvPr>
            <p:extLst>
              <p:ext uri="{D42A27DB-BD31-4B8C-83A1-F6EECF244321}">
                <p14:modId xmlns:p14="http://schemas.microsoft.com/office/powerpoint/2010/main" val="2152067115"/>
              </p:ext>
            </p:extLst>
          </p:nvPr>
        </p:nvGraphicFramePr>
        <p:xfrm>
          <a:off x="457200" y="1600200"/>
          <a:ext cx="5257800" cy="48463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224013352"/>
                    </a:ext>
                  </a:extLst>
                </a:gridCol>
                <a:gridCol w="4495800">
                  <a:extLst>
                    <a:ext uri="{9D8B030D-6E8A-4147-A177-3AD203B41FA5}">
                      <a16:colId xmlns:a16="http://schemas.microsoft.com/office/drawing/2014/main" val="3172646239"/>
                    </a:ext>
                  </a:extLst>
                </a:gridCol>
              </a:tblGrid>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1</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a:solidFill>
                            <a:schemeClr val="tx2"/>
                          </a:solidFill>
                          <a:latin typeface="+mn-lt"/>
                          <a:ea typeface="+mn-ea"/>
                          <a:cs typeface="+mn-cs"/>
                        </a:rPr>
                        <a:t>The Purpose &amp; Value of CCM</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463290"/>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2</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rPr>
                        <a:t>Who can bill for CCM</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081036"/>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3</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rPr>
                        <a:t>Implementation, Management &amp; Compliance</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466774"/>
                  </a:ext>
                </a:extLst>
              </a:tr>
            </a:tbl>
          </a:graphicData>
        </a:graphic>
      </p:graphicFrame>
      <p:graphicFrame>
        <p:nvGraphicFramePr>
          <p:cNvPr id="7" name="Table 5">
            <a:extLst>
              <a:ext uri="{FF2B5EF4-FFF2-40B4-BE49-F238E27FC236}">
                <a16:creationId xmlns:a16="http://schemas.microsoft.com/office/drawing/2014/main" id="{C98D79D6-A648-E842-93AD-A7C3B5EDE560}"/>
              </a:ext>
            </a:extLst>
          </p:cNvPr>
          <p:cNvGraphicFramePr>
            <a:graphicFrameLocks noGrp="1"/>
          </p:cNvGraphicFramePr>
          <p:nvPr>
            <p:extLst>
              <p:ext uri="{D42A27DB-BD31-4B8C-83A1-F6EECF244321}">
                <p14:modId xmlns:p14="http://schemas.microsoft.com/office/powerpoint/2010/main" val="2301743474"/>
              </p:ext>
            </p:extLst>
          </p:nvPr>
        </p:nvGraphicFramePr>
        <p:xfrm>
          <a:off x="6222381" y="1600200"/>
          <a:ext cx="5257800" cy="48463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224013352"/>
                    </a:ext>
                  </a:extLst>
                </a:gridCol>
                <a:gridCol w="4495800">
                  <a:extLst>
                    <a:ext uri="{9D8B030D-6E8A-4147-A177-3AD203B41FA5}">
                      <a16:colId xmlns:a16="http://schemas.microsoft.com/office/drawing/2014/main" val="3172646239"/>
                    </a:ext>
                  </a:extLst>
                </a:gridCol>
              </a:tblGrid>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4</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a:solidFill>
                            <a:schemeClr val="tx2"/>
                          </a:solidFill>
                          <a:latin typeface="+mn-lt"/>
                          <a:ea typeface="+mn-ea"/>
                          <a:cs typeface="+mn-cs"/>
                        </a:rPr>
                        <a:t>Navigating billing codes, CMS updates and reimbursement guidelines</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463290"/>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5</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rPr>
                        <a:t>Business Case for CCM</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081036"/>
                  </a:ext>
                </a:extLst>
              </a:tr>
              <a:tr h="1004711">
                <a:tc>
                  <a:txBody>
                    <a:bodyPr/>
                    <a:lstStyle/>
                    <a:p>
                      <a:r>
                        <a:rPr lang="en-US" sz="5000" b="1" baseline="0">
                          <a:solidFill>
                            <a:schemeClr val="tx2"/>
                          </a:solidFill>
                          <a:latin typeface="Apple Symbols" panose="02000000000000000000" pitchFamily="2" charset="-79"/>
                          <a:ea typeface="Apple Symbols" panose="02000000000000000000" pitchFamily="2" charset="-79"/>
                          <a:cs typeface="Apple Symbols" panose="02000000000000000000" pitchFamily="2" charset="-79"/>
                        </a:rPr>
                        <a:t>6</a:t>
                      </a:r>
                      <a:r>
                        <a:rPr lang="en-US" sz="5000" b="1" baseline="0">
                          <a:solidFill>
                            <a:schemeClr val="accent6"/>
                          </a:solidFill>
                          <a:latin typeface="Apple Symbols" panose="02000000000000000000" pitchFamily="2" charset="-79"/>
                          <a:ea typeface="Apple Symbols" panose="02000000000000000000" pitchFamily="2" charset="-79"/>
                          <a:cs typeface="Apple Symbols" panose="02000000000000000000" pitchFamily="2" charset="-79"/>
                        </a:rPr>
                        <a:t>‣</a:t>
                      </a:r>
                      <a:endParaRPr lang="en-US" sz="5000" baseline="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a:solidFill>
                            <a:schemeClr val="tx2"/>
                          </a:solidFill>
                        </a:rPr>
                        <a:t>Align CCM with your health center’s strategic goals</a:t>
                      </a:r>
                    </a:p>
                  </a:txBody>
                  <a:tcPr marT="2743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466774"/>
                  </a:ext>
                </a:extLst>
              </a:tr>
            </a:tbl>
          </a:graphicData>
        </a:graphic>
      </p:graphicFrame>
      <p:sp>
        <p:nvSpPr>
          <p:cNvPr id="6" name="Title 3">
            <a:extLst>
              <a:ext uri="{FF2B5EF4-FFF2-40B4-BE49-F238E27FC236}">
                <a16:creationId xmlns:a16="http://schemas.microsoft.com/office/drawing/2014/main" id="{30E28BC7-17FF-31F6-794A-B842F11BC88F}"/>
              </a:ext>
            </a:extLst>
          </p:cNvPr>
          <p:cNvSpPr txBox="1">
            <a:spLocks/>
          </p:cNvSpPr>
          <p:nvPr/>
        </p:nvSpPr>
        <p:spPr>
          <a:xfrm>
            <a:off x="2057400" y="1267882"/>
            <a:ext cx="12192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pPr algn="ctr"/>
            <a:r>
              <a:rPr lang="en-US" sz="2800" b="1">
                <a:solidFill>
                  <a:srgbClr val="F1740A"/>
                </a:solidFill>
              </a:rPr>
              <a:t>DAY 1</a:t>
            </a:r>
          </a:p>
        </p:txBody>
      </p:sp>
      <p:sp>
        <p:nvSpPr>
          <p:cNvPr id="8" name="Title 3">
            <a:extLst>
              <a:ext uri="{FF2B5EF4-FFF2-40B4-BE49-F238E27FC236}">
                <a16:creationId xmlns:a16="http://schemas.microsoft.com/office/drawing/2014/main" id="{8F0EAB29-26CB-D379-C6DB-3D9B10D31804}"/>
              </a:ext>
            </a:extLst>
          </p:cNvPr>
          <p:cNvSpPr txBox="1">
            <a:spLocks/>
          </p:cNvSpPr>
          <p:nvPr/>
        </p:nvSpPr>
        <p:spPr>
          <a:xfrm>
            <a:off x="8153400" y="1271059"/>
            <a:ext cx="12192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pPr algn="ctr"/>
            <a:r>
              <a:rPr lang="en-US" sz="2800" b="1">
                <a:solidFill>
                  <a:srgbClr val="F1740A"/>
                </a:solidFill>
              </a:rPr>
              <a:t>DAY 2</a:t>
            </a:r>
          </a:p>
        </p:txBody>
      </p:sp>
    </p:spTree>
    <p:extLst>
      <p:ext uri="{BB962C8B-B14F-4D97-AF65-F5344CB8AC3E}">
        <p14:creationId xmlns:p14="http://schemas.microsoft.com/office/powerpoint/2010/main" val="281105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2FD7-B631-8281-2DB7-D095AAB8F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786BD-424C-D3A9-A7C6-F08571304C30}"/>
              </a:ext>
            </a:extLst>
          </p:cNvPr>
          <p:cNvSpPr>
            <a:spLocks noGrp="1"/>
          </p:cNvSpPr>
          <p:nvPr>
            <p:ph type="title"/>
          </p:nvPr>
        </p:nvSpPr>
        <p:spPr>
          <a:xfrm>
            <a:off x="304800" y="220979"/>
            <a:ext cx="11277600" cy="523220"/>
          </a:xfrm>
        </p:spPr>
        <p:txBody>
          <a:bodyPr/>
          <a:lstStyle/>
          <a:p>
            <a:r>
              <a:rPr lang="en-US"/>
              <a:t>Key Resources</a:t>
            </a:r>
            <a:endParaRPr lang="en-US">
              <a:solidFill>
                <a:srgbClr val="FF0000"/>
              </a:solidFill>
            </a:endParaRPr>
          </a:p>
        </p:txBody>
      </p:sp>
      <p:sp>
        <p:nvSpPr>
          <p:cNvPr id="3" name="Text Placeholder 2">
            <a:extLst>
              <a:ext uri="{FF2B5EF4-FFF2-40B4-BE49-F238E27FC236}">
                <a16:creationId xmlns:a16="http://schemas.microsoft.com/office/drawing/2014/main" id="{7DDD4548-9649-7B34-D74D-FC9BE7BCBB1F}"/>
              </a:ext>
            </a:extLst>
          </p:cNvPr>
          <p:cNvSpPr>
            <a:spLocks noGrp="1"/>
          </p:cNvSpPr>
          <p:nvPr>
            <p:ph type="body" idx="1"/>
          </p:nvPr>
        </p:nvSpPr>
        <p:spPr>
          <a:xfrm>
            <a:off x="1193700" y="1715703"/>
            <a:ext cx="10379075" cy="2585323"/>
          </a:xfrm>
        </p:spPr>
        <p:txBody>
          <a:bodyPr/>
          <a:lstStyle/>
          <a:p>
            <a:pPr rtl="0" fontAlgn="base"/>
            <a:r>
              <a:rPr lang="en-US">
                <a:solidFill>
                  <a:srgbClr val="004274"/>
                </a:solidFill>
                <a:hlinkClick r:id="rId2"/>
              </a:rPr>
              <a:t>Medicare Reimbursement Resources for FQHCs</a:t>
            </a:r>
            <a:endParaRPr lang="en-US">
              <a:solidFill>
                <a:srgbClr val="004274"/>
              </a:solidFill>
            </a:endParaRPr>
          </a:p>
          <a:p>
            <a:pPr rtl="0" fontAlgn="base"/>
            <a:endParaRPr lang="en-US">
              <a:solidFill>
                <a:srgbClr val="004274"/>
              </a:solidFill>
            </a:endParaRPr>
          </a:p>
          <a:p>
            <a:pPr rtl="0" fontAlgn="base"/>
            <a:r>
              <a:rPr lang="en-US">
                <a:hlinkClick r:id="rId3"/>
              </a:rPr>
              <a:t>Medicare Care Management Operational and Billing Essentials</a:t>
            </a:r>
            <a:endParaRPr lang="en-US">
              <a:solidFill>
                <a:srgbClr val="004274"/>
              </a:solidFill>
            </a:endParaRPr>
          </a:p>
          <a:p>
            <a:pPr rtl="0" fontAlgn="base"/>
            <a:endParaRPr lang="en-US">
              <a:solidFill>
                <a:srgbClr val="004274"/>
              </a:solidFill>
            </a:endParaRPr>
          </a:p>
          <a:p>
            <a:pPr rtl="0" fontAlgn="base"/>
            <a:r>
              <a:rPr lang="en-US">
                <a:solidFill>
                  <a:srgbClr val="004274"/>
                </a:solidFill>
                <a:hlinkClick r:id="rId4"/>
              </a:rPr>
              <a:t>CCM Reimbursement Tips</a:t>
            </a:r>
            <a:r>
              <a:rPr lang="en-US">
                <a:solidFill>
                  <a:srgbClr val="004274"/>
                </a:solidFill>
              </a:rPr>
              <a:t>  </a:t>
            </a:r>
          </a:p>
          <a:p>
            <a:endParaRPr lang="en-US"/>
          </a:p>
        </p:txBody>
      </p:sp>
    </p:spTree>
    <p:extLst>
      <p:ext uri="{BB962C8B-B14F-4D97-AF65-F5344CB8AC3E}">
        <p14:creationId xmlns:p14="http://schemas.microsoft.com/office/powerpoint/2010/main" val="348153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FB38-C36E-1BE4-EC24-7CD473589B9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23FE96-BFB1-056F-446C-96AF1F33B33F}"/>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01E38BB0-A78A-50AE-BE9A-586AC7EA56DE}"/>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21</a:t>
            </a:fld>
            <a:endParaRPr lang="en-US">
              <a:solidFill>
                <a:schemeClr val="tx2"/>
              </a:solidFill>
            </a:endParaRPr>
          </a:p>
        </p:txBody>
      </p:sp>
      <p:sp>
        <p:nvSpPr>
          <p:cNvPr id="7" name="Title 6">
            <a:extLst>
              <a:ext uri="{FF2B5EF4-FFF2-40B4-BE49-F238E27FC236}">
                <a16:creationId xmlns:a16="http://schemas.microsoft.com/office/drawing/2014/main" id="{825CEBFF-9373-BF66-BBA9-4C34CC1C9342}"/>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58013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F57D6-7544-ED09-B154-058A6984165B}"/>
            </a:ext>
          </a:extLst>
        </p:cNvPr>
        <p:cNvGrpSpPr/>
        <p:nvPr/>
      </p:nvGrpSpPr>
      <p:grpSpPr>
        <a:xfrm>
          <a:off x="0" y="0"/>
          <a:ext cx="0" cy="0"/>
          <a:chOff x="0" y="0"/>
          <a:chExt cx="0" cy="0"/>
        </a:xfrm>
      </p:grpSpPr>
    </p:spTree>
    <p:extLst>
      <p:ext uri="{BB962C8B-B14F-4D97-AF65-F5344CB8AC3E}">
        <p14:creationId xmlns:p14="http://schemas.microsoft.com/office/powerpoint/2010/main" val="192584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577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776A-038F-A04D-B6E8-207754035E10}"/>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E826DF2-B356-2A48-814E-88B46A0F6AD4}"/>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105401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952BCC06-170F-7232-9133-086B62173222}"/>
              </a:ext>
            </a:extLst>
          </p:cNvPr>
          <p:cNvSpPr>
            <a:spLocks noGrp="1"/>
          </p:cNvSpPr>
          <p:nvPr>
            <p:ph type="ftr" sz="quarter" idx="10"/>
          </p:nvPr>
        </p:nvSpPr>
        <p:spPr>
          <a:xfrm>
            <a:off x="4907868" y="6248400"/>
            <a:ext cx="2376264" cy="365125"/>
          </a:xfrm>
        </p:spPr>
        <p:txBody>
          <a:bodyPr/>
          <a:lstStyle/>
          <a:p>
            <a:pPr>
              <a:spcAft>
                <a:spcPts val="600"/>
              </a:spcAft>
            </a:pPr>
            <a:r>
              <a:rPr lang="en-US"/>
              <a:t>www.nachc.org</a:t>
            </a:r>
          </a:p>
        </p:txBody>
      </p:sp>
      <p:sp>
        <p:nvSpPr>
          <p:cNvPr id="12" name="Slide Number Placeholder 2">
            <a:extLst>
              <a:ext uri="{FF2B5EF4-FFF2-40B4-BE49-F238E27FC236}">
                <a16:creationId xmlns:a16="http://schemas.microsoft.com/office/drawing/2014/main" id="{6453E18E-B1B3-0460-D8F9-F793D198164D}"/>
              </a:ext>
            </a:extLst>
          </p:cNvPr>
          <p:cNvSpPr>
            <a:spLocks noGrp="1"/>
          </p:cNvSpPr>
          <p:nvPr>
            <p:ph type="sldNum" sz="quarter" idx="11"/>
          </p:nvPr>
        </p:nvSpPr>
        <p:spPr>
          <a:xfrm>
            <a:off x="8610600" y="6248400"/>
            <a:ext cx="2743200" cy="365125"/>
          </a:xfrm>
        </p:spPr>
        <p:txBody>
          <a:bodyPr/>
          <a:lstStyle/>
          <a:p>
            <a:pPr>
              <a:spcAft>
                <a:spcPts val="600"/>
              </a:spcAft>
            </a:pPr>
            <a:r>
              <a:rPr lang="en-US">
                <a:solidFill>
                  <a:schemeClr val="accent1"/>
                </a:solidFill>
              </a:rPr>
              <a:t>|</a:t>
            </a:r>
            <a:r>
              <a:rPr lang="en-US"/>
              <a:t> </a:t>
            </a:r>
            <a:fld id="{E1AB07C4-F4AD-C942-BAEA-67B4CA5A8891}" type="slidenum">
              <a:rPr lang="en-US" smtClean="0">
                <a:solidFill>
                  <a:schemeClr val="tx2"/>
                </a:solidFill>
              </a:rPr>
              <a:pPr>
                <a:spcAft>
                  <a:spcPts val="600"/>
                </a:spcAft>
              </a:pPr>
              <a:t>3</a:t>
            </a:fld>
            <a:endParaRPr lang="en-US">
              <a:solidFill>
                <a:schemeClr val="tx2"/>
              </a:solidFill>
            </a:endParaRPr>
          </a:p>
        </p:txBody>
      </p:sp>
      <p:sp>
        <p:nvSpPr>
          <p:cNvPr id="4" name="Text Placeholder 3">
            <a:extLst>
              <a:ext uri="{FF2B5EF4-FFF2-40B4-BE49-F238E27FC236}">
                <a16:creationId xmlns:a16="http://schemas.microsoft.com/office/drawing/2014/main" id="{290C3A5C-9444-9941-BE7C-84ABD47D807C}"/>
              </a:ext>
            </a:extLst>
          </p:cNvPr>
          <p:cNvSpPr>
            <a:spLocks noGrp="1"/>
          </p:cNvSpPr>
          <p:nvPr>
            <p:ph type="title"/>
          </p:nvPr>
        </p:nvSpPr>
        <p:spPr>
          <a:xfrm>
            <a:off x="530235" y="612648"/>
            <a:ext cx="10896600" cy="606552"/>
          </a:xfrm>
        </p:spPr>
        <p:txBody>
          <a:bodyPr anchor="t">
            <a:normAutofit/>
          </a:bodyPr>
          <a:lstStyle/>
          <a:p>
            <a:r>
              <a:rPr lang="en-US"/>
              <a:t>The Purpose and Value of Chronic Care Management</a:t>
            </a:r>
            <a:endParaRPr lang="en-US">
              <a:solidFill>
                <a:srgbClr val="FF0000"/>
              </a:solidFill>
            </a:endParaRPr>
          </a:p>
        </p:txBody>
      </p:sp>
      <p:pic>
        <p:nvPicPr>
          <p:cNvPr id="6" name="Video 5" descr="People In A Meeting">
            <a:extLst>
              <a:ext uri="{FF2B5EF4-FFF2-40B4-BE49-F238E27FC236}">
                <a16:creationId xmlns:a16="http://schemas.microsoft.com/office/drawing/2014/main" id="{EFC18697-14D5-F0F5-2025-CF9A5D2E0DF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5788" r="1" b="11072"/>
          <a:stretch>
            <a:fillRect/>
          </a:stretch>
        </p:blipFill>
        <p:spPr>
          <a:xfrm>
            <a:off x="530225" y="1447800"/>
            <a:ext cx="10896600" cy="4495800"/>
          </a:xfrm>
          <a:prstGeom prst="rect">
            <a:avLst/>
          </a:prstGeom>
          <a:noFill/>
        </p:spPr>
      </p:pic>
    </p:spTree>
    <p:extLst>
      <p:ext uri="{BB962C8B-B14F-4D97-AF65-F5344CB8AC3E}">
        <p14:creationId xmlns:p14="http://schemas.microsoft.com/office/powerpoint/2010/main" val="39770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a:t>
            </a:fld>
            <a:endParaRPr lang="en-US">
              <a:solidFill>
                <a:schemeClr val="tx2"/>
              </a:solidFill>
            </a:endParaRPr>
          </a:p>
        </p:txBody>
      </p:sp>
      <p:sp>
        <p:nvSpPr>
          <p:cNvPr id="5" name="Text Placeholder 4">
            <a:extLst>
              <a:ext uri="{FF2B5EF4-FFF2-40B4-BE49-F238E27FC236}">
                <a16:creationId xmlns:a16="http://schemas.microsoft.com/office/drawing/2014/main" id="{8B66EB22-D231-8541-8DFD-704C926F097B}"/>
              </a:ext>
            </a:extLst>
          </p:cNvPr>
          <p:cNvSpPr>
            <a:spLocks noGrp="1"/>
          </p:cNvSpPr>
          <p:nvPr>
            <p:ph type="body" sz="quarter" idx="28"/>
          </p:nvPr>
        </p:nvSpPr>
        <p:spPr>
          <a:xfrm>
            <a:off x="530235" y="2057400"/>
            <a:ext cx="10975975" cy="3962400"/>
          </a:xfrm>
        </p:spPr>
        <p:txBody>
          <a:bodyPr/>
          <a:lstStyle/>
          <a:p>
            <a:r>
              <a:rPr lang="en-US" b="1"/>
              <a:t>Definition:</a:t>
            </a:r>
          </a:p>
          <a:p>
            <a:r>
              <a:rPr lang="en-US"/>
              <a:t>CMS reimbursable service for patients with 2 or more chronic conditions expected to last 12 + months and pose a significant risk. (</a:t>
            </a:r>
            <a:r>
              <a:rPr lang="en-US">
                <a:hlinkClick r:id="rId3"/>
              </a:rPr>
              <a:t>Chronic Care Management Services, 9091</a:t>
            </a:r>
            <a:r>
              <a:rPr lang="en-US"/>
              <a:t>)</a:t>
            </a:r>
          </a:p>
          <a:p>
            <a:r>
              <a:rPr lang="en-US" b="1"/>
              <a:t>Purpose:</a:t>
            </a:r>
          </a:p>
          <a:p>
            <a:r>
              <a:rPr lang="en-US"/>
              <a:t>Improve care coordination, reduce hospitalizations, and engage patients outside of visits.</a:t>
            </a:r>
          </a:p>
          <a:p>
            <a:r>
              <a:rPr lang="en-US" b="1"/>
              <a:t>Value:</a:t>
            </a:r>
          </a:p>
          <a:p>
            <a:pPr marL="342900" indent="-342900">
              <a:buFont typeface="Arial" panose="020B0604020202020204" pitchFamily="34" charset="0"/>
              <a:buChar char="•"/>
            </a:pPr>
            <a:r>
              <a:rPr lang="en-US"/>
              <a:t>Generates new revenue</a:t>
            </a:r>
          </a:p>
          <a:p>
            <a:pPr marL="342900" indent="-342900">
              <a:buFont typeface="Arial" panose="020B0604020202020204" pitchFamily="34" charset="0"/>
              <a:buChar char="•"/>
            </a:pPr>
            <a:r>
              <a:rPr lang="en-US"/>
              <a:t>Improves Patient outcomes</a:t>
            </a:r>
          </a:p>
          <a:p>
            <a:pPr marL="342900" indent="-342900">
              <a:buFont typeface="Arial" panose="020B0604020202020204" pitchFamily="34" charset="0"/>
              <a:buChar char="•"/>
            </a:pPr>
            <a:r>
              <a:rPr lang="en-US"/>
              <a:t>Supports PCMH &amp; patient needs</a:t>
            </a:r>
          </a:p>
        </p:txBody>
      </p:sp>
      <p:sp>
        <p:nvSpPr>
          <p:cNvPr id="7" name="Text Placeholder 6">
            <a:extLst>
              <a:ext uri="{FF2B5EF4-FFF2-40B4-BE49-F238E27FC236}">
                <a16:creationId xmlns:a16="http://schemas.microsoft.com/office/drawing/2014/main" id="{A4DB7C4F-5198-CA43-9668-1E5253E71357}"/>
              </a:ext>
            </a:extLst>
          </p:cNvPr>
          <p:cNvSpPr>
            <a:spLocks noGrp="1"/>
          </p:cNvSpPr>
          <p:nvPr>
            <p:ph type="body" sz="quarter" idx="27"/>
          </p:nvPr>
        </p:nvSpPr>
        <p:spPr>
          <a:xfrm>
            <a:off x="530235" y="1219200"/>
            <a:ext cx="7362825" cy="533400"/>
          </a:xfrm>
        </p:spPr>
        <p:txBody>
          <a:bodyPr/>
          <a:lstStyle/>
          <a:p>
            <a:endParaRPr lang="en-US"/>
          </a:p>
        </p:txBody>
      </p:sp>
      <p:sp>
        <p:nvSpPr>
          <p:cNvPr id="11" name="Title 10">
            <a:extLst>
              <a:ext uri="{FF2B5EF4-FFF2-40B4-BE49-F238E27FC236}">
                <a16:creationId xmlns:a16="http://schemas.microsoft.com/office/drawing/2014/main" id="{7E56AEE9-B6CA-7043-8818-6E8E31160426}"/>
              </a:ext>
            </a:extLst>
          </p:cNvPr>
          <p:cNvSpPr>
            <a:spLocks noGrp="1"/>
          </p:cNvSpPr>
          <p:nvPr>
            <p:ph type="title"/>
          </p:nvPr>
        </p:nvSpPr>
        <p:spPr>
          <a:xfrm>
            <a:off x="530235" y="612648"/>
            <a:ext cx="10896600" cy="606552"/>
          </a:xfrm>
        </p:spPr>
        <p:txBody>
          <a:bodyPr/>
          <a:lstStyle/>
          <a:p>
            <a:r>
              <a:rPr lang="en-US"/>
              <a:t>What is Chronic Care Management (CCM)?</a:t>
            </a:r>
          </a:p>
        </p:txBody>
      </p:sp>
    </p:spTree>
    <p:extLst>
      <p:ext uri="{BB962C8B-B14F-4D97-AF65-F5344CB8AC3E}">
        <p14:creationId xmlns:p14="http://schemas.microsoft.com/office/powerpoint/2010/main" val="3905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C43B-4736-A878-D69E-4AE041BFC1B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1721E6-68D4-78B6-80F3-9C1B99CE2CB0}"/>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4675DB61-92A9-E1B1-31B9-5E025B7929FE}"/>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a:t>
            </a:fld>
            <a:endParaRPr lang="en-US">
              <a:solidFill>
                <a:schemeClr val="tx2"/>
              </a:solidFill>
            </a:endParaRPr>
          </a:p>
        </p:txBody>
      </p:sp>
      <p:sp>
        <p:nvSpPr>
          <p:cNvPr id="11" name="Title 10">
            <a:extLst>
              <a:ext uri="{FF2B5EF4-FFF2-40B4-BE49-F238E27FC236}">
                <a16:creationId xmlns:a16="http://schemas.microsoft.com/office/drawing/2014/main" id="{81A25ED9-61CC-F071-C5A6-22455957EAC7}"/>
              </a:ext>
            </a:extLst>
          </p:cNvPr>
          <p:cNvSpPr>
            <a:spLocks noGrp="1"/>
          </p:cNvSpPr>
          <p:nvPr>
            <p:ph type="title"/>
          </p:nvPr>
        </p:nvSpPr>
        <p:spPr>
          <a:xfrm>
            <a:off x="530235" y="612648"/>
            <a:ext cx="10896600" cy="606552"/>
          </a:xfrm>
        </p:spPr>
        <p:txBody>
          <a:bodyPr/>
          <a:lstStyle/>
          <a:p>
            <a:r>
              <a:rPr lang="en-US">
                <a:ea typeface="Tahoma"/>
                <a:cs typeface="Tahoma"/>
              </a:rPr>
              <a:t>How much is CCM reimbursement?</a:t>
            </a:r>
            <a:endParaRPr lang="en-US"/>
          </a:p>
        </p:txBody>
      </p:sp>
      <p:graphicFrame>
        <p:nvGraphicFramePr>
          <p:cNvPr id="10" name="Table 9">
            <a:extLst>
              <a:ext uri="{FF2B5EF4-FFF2-40B4-BE49-F238E27FC236}">
                <a16:creationId xmlns:a16="http://schemas.microsoft.com/office/drawing/2014/main" id="{85B528A0-8EC7-CCC2-FF1E-D57618E4BC81}"/>
              </a:ext>
            </a:extLst>
          </p:cNvPr>
          <p:cNvGraphicFramePr>
            <a:graphicFrameLocks noGrp="1"/>
          </p:cNvGraphicFramePr>
          <p:nvPr>
            <p:extLst>
              <p:ext uri="{D42A27DB-BD31-4B8C-83A1-F6EECF244321}">
                <p14:modId xmlns:p14="http://schemas.microsoft.com/office/powerpoint/2010/main" val="207866463"/>
              </p:ext>
            </p:extLst>
          </p:nvPr>
        </p:nvGraphicFramePr>
        <p:xfrm>
          <a:off x="1048099" y="1525788"/>
          <a:ext cx="10094426" cy="4343303"/>
        </p:xfrm>
        <a:graphic>
          <a:graphicData uri="http://schemas.openxmlformats.org/drawingml/2006/table">
            <a:tbl>
              <a:tblPr bandRow="1">
                <a:tableStyleId>{5C22544A-7EE6-4342-B048-85BDC9FD1C3A}</a:tableStyleId>
              </a:tblPr>
              <a:tblGrid>
                <a:gridCol w="1559169">
                  <a:extLst>
                    <a:ext uri="{9D8B030D-6E8A-4147-A177-3AD203B41FA5}">
                      <a16:colId xmlns:a16="http://schemas.microsoft.com/office/drawing/2014/main" val="2739242072"/>
                    </a:ext>
                  </a:extLst>
                </a:gridCol>
                <a:gridCol w="3727937">
                  <a:extLst>
                    <a:ext uri="{9D8B030D-6E8A-4147-A177-3AD203B41FA5}">
                      <a16:colId xmlns:a16="http://schemas.microsoft.com/office/drawing/2014/main" val="851381052"/>
                    </a:ext>
                  </a:extLst>
                </a:gridCol>
                <a:gridCol w="1817076">
                  <a:extLst>
                    <a:ext uri="{9D8B030D-6E8A-4147-A177-3AD203B41FA5}">
                      <a16:colId xmlns:a16="http://schemas.microsoft.com/office/drawing/2014/main" val="1824478959"/>
                    </a:ext>
                  </a:extLst>
                </a:gridCol>
                <a:gridCol w="2990244">
                  <a:extLst>
                    <a:ext uri="{9D8B030D-6E8A-4147-A177-3AD203B41FA5}">
                      <a16:colId xmlns:a16="http://schemas.microsoft.com/office/drawing/2014/main" val="3970349992"/>
                    </a:ext>
                  </a:extLst>
                </a:gridCol>
              </a:tblGrid>
              <a:tr h="273052">
                <a:tc>
                  <a:txBody>
                    <a:bodyPr/>
                    <a:lstStyle/>
                    <a:p>
                      <a:pPr rtl="0">
                        <a:buNone/>
                      </a:pPr>
                      <a:r>
                        <a:rPr lang="en-US" sz="1100" b="1">
                          <a:solidFill>
                            <a:schemeClr val="tx2"/>
                          </a:solidFill>
                          <a:effectLst/>
                        </a:rPr>
                        <a:t>Code</a:t>
                      </a:r>
                      <a:endParaRPr lang="en-US" sz="1100">
                        <a:solidFill>
                          <a:schemeClr val="tx2"/>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b="1">
                          <a:solidFill>
                            <a:schemeClr val="tx2"/>
                          </a:solidFill>
                          <a:effectLst/>
                        </a:rPr>
                        <a:t>Service Elements</a:t>
                      </a:r>
                      <a:endParaRPr lang="en-US" sz="1100">
                        <a:solidFill>
                          <a:schemeClr val="tx2"/>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b="1">
                          <a:solidFill>
                            <a:schemeClr val="tx2"/>
                          </a:solidFill>
                          <a:effectLst/>
                        </a:rPr>
                        <a:t>Service Provider</a:t>
                      </a:r>
                      <a:endParaRPr lang="en-US" sz="1100">
                        <a:solidFill>
                          <a:schemeClr val="tx2"/>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b="1">
                          <a:solidFill>
                            <a:schemeClr val="tx2"/>
                          </a:solidFill>
                          <a:effectLst/>
                        </a:rPr>
                        <a:t>FQHC Medicare Billing Code &amp; Rate</a:t>
                      </a:r>
                      <a:endParaRPr lang="en-US" sz="1100">
                        <a:solidFill>
                          <a:schemeClr val="tx2"/>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132897"/>
                  </a:ext>
                </a:extLst>
              </a:tr>
              <a:tr h="1817076">
                <a:tc>
                  <a:txBody>
                    <a:bodyPr/>
                    <a:lstStyle/>
                    <a:p>
                      <a:pPr rtl="0">
                        <a:buNone/>
                      </a:pPr>
                      <a:r>
                        <a:rPr lang="en-US" sz="1100" b="1">
                          <a:solidFill>
                            <a:srgbClr val="003C6A"/>
                          </a:solidFill>
                          <a:effectLst/>
                        </a:rPr>
                        <a:t>CPT® 99490</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a:solidFill>
                            <a:srgbClr val="003C6A"/>
                          </a:solidFill>
                          <a:effectLst/>
                        </a:rPr>
                        <a:t>CCM services may be billed once per calendar month after at least 20 minutes of services performed by auxiliary personnel under the direction of an authorized billing provider and include the following elements:</a:t>
                      </a:r>
                      <a:endParaRPr lang="en-US" sz="1100">
                        <a:effectLst/>
                      </a:endParaRPr>
                    </a:p>
                    <a:p>
                      <a:pPr marL="171450" indent="-171450" rtl="0">
                        <a:buFont typeface="Arial"/>
                        <a:buChar char="•"/>
                      </a:pPr>
                      <a:r>
                        <a:rPr lang="en-US" sz="1100">
                          <a:solidFill>
                            <a:srgbClr val="003C6A"/>
                          </a:solidFill>
                          <a:effectLst/>
                        </a:rPr>
                        <a:t>Multiple chronic conditions expected to last at least 12 months, or until patient’s death, and place the patient at significant risk of death or acute exacerbation/decompensation or functional decline</a:t>
                      </a:r>
                      <a:endParaRPr lang="en-US" sz="1100">
                        <a:effectLst/>
                      </a:endParaRPr>
                    </a:p>
                    <a:p>
                      <a:pPr marL="171450" lvl="0" indent="-171450">
                        <a:buFont typeface="Arial"/>
                        <a:buChar char="•"/>
                      </a:pPr>
                      <a:r>
                        <a:rPr lang="en-US" sz="1100">
                          <a:solidFill>
                            <a:srgbClr val="003C6A"/>
                          </a:solidFill>
                          <a:effectLst/>
                        </a:rPr>
                        <a:t>Comprehensive care plan developed, implemented, modified, or monitored</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2">
                  <a:txBody>
                    <a:bodyPr/>
                    <a:lstStyle/>
                    <a:p>
                      <a:pPr rtl="0">
                        <a:buNone/>
                      </a:pPr>
                      <a:r>
                        <a:rPr lang="en-US" sz="1100">
                          <a:solidFill>
                            <a:srgbClr val="003C6A"/>
                          </a:solidFill>
                          <a:effectLst/>
                        </a:rPr>
                        <a:t>Auxiliary personnel under general supervision, or the billing provider may choose to personally delivery these services.</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2">
                  <a:txBody>
                    <a:bodyPr/>
                    <a:lstStyle/>
                    <a:p>
                      <a:pPr rtl="0">
                        <a:buNone/>
                      </a:pPr>
                      <a:r>
                        <a:rPr lang="en-US" sz="1100">
                          <a:solidFill>
                            <a:srgbClr val="003C6A"/>
                          </a:solidFill>
                          <a:effectLst/>
                        </a:rPr>
                        <a:t>CPT® 99490: </a:t>
                      </a:r>
                      <a:r>
                        <a:rPr lang="en-US" sz="1400" b="1" i="0">
                          <a:solidFill>
                            <a:srgbClr val="003C6A"/>
                          </a:solidFill>
                          <a:effectLst/>
                        </a:rPr>
                        <a:t>$60.49</a:t>
                      </a:r>
                      <a:endParaRPr lang="en-US" sz="1400" b="1" i="0">
                        <a:effectLst/>
                      </a:endParaRPr>
                    </a:p>
                    <a:p>
                      <a:pPr lvl="0">
                        <a:buNone/>
                      </a:pPr>
                      <a:endParaRPr lang="en-US" sz="1100">
                        <a:solidFill>
                          <a:srgbClr val="003C6A"/>
                        </a:solidFill>
                        <a:effectLst/>
                      </a:endParaRPr>
                    </a:p>
                    <a:p>
                      <a:pPr rtl="0">
                        <a:buNone/>
                      </a:pPr>
                      <a:r>
                        <a:rPr lang="en-US" sz="1100">
                          <a:solidFill>
                            <a:srgbClr val="003C6A"/>
                          </a:solidFill>
                          <a:effectLst/>
                        </a:rPr>
                        <a:t>CPT® +99439: </a:t>
                      </a:r>
                      <a:r>
                        <a:rPr lang="en-US" sz="1400" b="1">
                          <a:solidFill>
                            <a:srgbClr val="003C6A"/>
                          </a:solidFill>
                          <a:effectLst/>
                        </a:rPr>
                        <a:t>$45.93</a:t>
                      </a:r>
                    </a:p>
                    <a:p>
                      <a:pPr lvl="0">
                        <a:buNone/>
                      </a:pPr>
                      <a:endParaRPr lang="en-US" sz="1100">
                        <a:solidFill>
                          <a:srgbClr val="003C6A"/>
                        </a:solidFill>
                        <a:effectLst/>
                      </a:endParaRPr>
                    </a:p>
                    <a:p>
                      <a:pPr rtl="0">
                        <a:buNone/>
                      </a:pPr>
                      <a:r>
                        <a:rPr lang="en-US" sz="1100">
                          <a:solidFill>
                            <a:srgbClr val="003C6A"/>
                          </a:solidFill>
                          <a:effectLst/>
                        </a:rPr>
                        <a:t>OR</a:t>
                      </a:r>
                      <a:endParaRPr lang="en-US" sz="1100">
                        <a:effectLst/>
                      </a:endParaRPr>
                    </a:p>
                    <a:p>
                      <a:pPr lvl="0">
                        <a:buNone/>
                      </a:pPr>
                      <a:endParaRPr lang="en-US" sz="1100">
                        <a:solidFill>
                          <a:srgbClr val="003C6A"/>
                        </a:solidFill>
                        <a:effectLst/>
                      </a:endParaRPr>
                    </a:p>
                    <a:p>
                      <a:pPr rtl="0">
                        <a:buNone/>
                      </a:pPr>
                      <a:r>
                        <a:rPr lang="en-US" sz="1100">
                          <a:solidFill>
                            <a:srgbClr val="003C6A"/>
                          </a:solidFill>
                          <a:effectLst/>
                        </a:rPr>
                        <a:t>G0511: </a:t>
                      </a:r>
                      <a:r>
                        <a:rPr lang="en-US" sz="1400" b="1">
                          <a:solidFill>
                            <a:srgbClr val="003C6A"/>
                          </a:solidFill>
                          <a:effectLst/>
                        </a:rPr>
                        <a:t>$54.67</a:t>
                      </a:r>
                      <a:endParaRPr lang="en-US" sz="1400" b="1">
                        <a:effectLst/>
                      </a:endParaRPr>
                    </a:p>
                    <a:p>
                      <a:pPr rtl="0">
                        <a:buNone/>
                      </a:pPr>
                      <a:r>
                        <a:rPr lang="en-US" sz="1100">
                          <a:solidFill>
                            <a:srgbClr val="003C6A"/>
                          </a:solidFill>
                          <a:effectLst/>
                        </a:rPr>
                        <a:t>(only valid until September 30, 2025, for FQHCs transitioning to individual codes)</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5505883"/>
                  </a:ext>
                </a:extLst>
              </a:tr>
              <a:tr h="515815">
                <a:tc>
                  <a:txBody>
                    <a:bodyPr/>
                    <a:lstStyle/>
                    <a:p>
                      <a:pPr rtl="0">
                        <a:buNone/>
                      </a:pPr>
                      <a:r>
                        <a:rPr lang="en-US" sz="1100" b="1">
                          <a:solidFill>
                            <a:srgbClr val="003C6A"/>
                          </a:solidFill>
                          <a:effectLst/>
                        </a:rPr>
                        <a:t>CPT® +99439</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a:solidFill>
                            <a:srgbClr val="003C6A"/>
                          </a:solidFill>
                          <a:effectLst/>
                        </a:rPr>
                        <a:t>CCM services, each addtl’ 20 minutes per calendar month</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09508036"/>
                  </a:ext>
                </a:extLst>
              </a:tr>
              <a:tr h="926123">
                <a:tc>
                  <a:txBody>
                    <a:bodyPr/>
                    <a:lstStyle/>
                    <a:p>
                      <a:pPr rtl="0">
                        <a:buNone/>
                      </a:pPr>
                      <a:r>
                        <a:rPr lang="en-US" sz="1100" b="1">
                          <a:solidFill>
                            <a:srgbClr val="003C6A"/>
                          </a:solidFill>
                          <a:effectLst/>
                        </a:rPr>
                        <a:t>CPT® 99491</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a:solidFill>
                            <a:srgbClr val="003C6A"/>
                          </a:solidFill>
                          <a:effectLst/>
                        </a:rPr>
                        <a:t>CCM services may be billed once per calendar month after at least 30 minutes of services performed personally by the authorized billing provider and include the elements listed above under CPT 99490.</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2">
                  <a:txBody>
                    <a:bodyPr/>
                    <a:lstStyle/>
                    <a:p>
                      <a:pPr rtl="0">
                        <a:buNone/>
                      </a:pPr>
                      <a:r>
                        <a:rPr lang="en-US" sz="1100">
                          <a:solidFill>
                            <a:srgbClr val="003C6A"/>
                          </a:solidFill>
                          <a:effectLst/>
                        </a:rPr>
                        <a:t>Authorized billing provider only</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2">
                  <a:txBody>
                    <a:bodyPr/>
                    <a:lstStyle/>
                    <a:p>
                      <a:pPr rtl="0">
                        <a:buNone/>
                      </a:pPr>
                      <a:r>
                        <a:rPr lang="en-US" sz="1100">
                          <a:solidFill>
                            <a:srgbClr val="003C6A"/>
                          </a:solidFill>
                          <a:effectLst/>
                        </a:rPr>
                        <a:t>CPT® 99491: </a:t>
                      </a:r>
                      <a:r>
                        <a:rPr lang="en-US" sz="1400" b="1">
                          <a:solidFill>
                            <a:srgbClr val="003C6A"/>
                          </a:solidFill>
                          <a:effectLst/>
                        </a:rPr>
                        <a:t>$82.16</a:t>
                      </a:r>
                      <a:endParaRPr lang="en-US" sz="1400" b="1">
                        <a:effectLst/>
                      </a:endParaRPr>
                    </a:p>
                    <a:p>
                      <a:pPr lvl="0">
                        <a:buNone/>
                      </a:pPr>
                      <a:endParaRPr lang="en-US" sz="1100">
                        <a:solidFill>
                          <a:srgbClr val="003C6A"/>
                        </a:solidFill>
                        <a:effectLst/>
                      </a:endParaRPr>
                    </a:p>
                    <a:p>
                      <a:pPr rtl="0">
                        <a:buNone/>
                      </a:pPr>
                      <a:r>
                        <a:rPr lang="en-US" sz="1100">
                          <a:solidFill>
                            <a:srgbClr val="003C6A"/>
                          </a:solidFill>
                          <a:effectLst/>
                        </a:rPr>
                        <a:t>CPT® + 99437: </a:t>
                      </a:r>
                      <a:r>
                        <a:rPr lang="en-US" sz="1400" b="1">
                          <a:solidFill>
                            <a:srgbClr val="003C6A"/>
                          </a:solidFill>
                          <a:effectLst/>
                        </a:rPr>
                        <a:t>$57.58</a:t>
                      </a:r>
                      <a:endParaRPr lang="en-US" sz="1400" b="1">
                        <a:effectLst/>
                      </a:endParaRPr>
                    </a:p>
                    <a:p>
                      <a:pPr lvl="0">
                        <a:buNone/>
                      </a:pPr>
                      <a:endParaRPr lang="en-US" sz="1100">
                        <a:solidFill>
                          <a:srgbClr val="003C6A"/>
                        </a:solidFill>
                        <a:effectLst/>
                      </a:endParaRPr>
                    </a:p>
                    <a:p>
                      <a:pPr rtl="0">
                        <a:buNone/>
                      </a:pPr>
                      <a:r>
                        <a:rPr lang="en-US" sz="1100">
                          <a:solidFill>
                            <a:srgbClr val="003C6A"/>
                          </a:solidFill>
                          <a:effectLst/>
                        </a:rPr>
                        <a:t>OR</a:t>
                      </a:r>
                      <a:endParaRPr lang="en-US" sz="1100">
                        <a:effectLst/>
                      </a:endParaRPr>
                    </a:p>
                    <a:p>
                      <a:pPr lvl="0">
                        <a:buNone/>
                      </a:pPr>
                      <a:endParaRPr lang="en-US" sz="1100">
                        <a:solidFill>
                          <a:srgbClr val="003C6A"/>
                        </a:solidFill>
                        <a:effectLst/>
                      </a:endParaRPr>
                    </a:p>
                    <a:p>
                      <a:pPr rtl="0">
                        <a:buNone/>
                      </a:pPr>
                      <a:r>
                        <a:rPr lang="en-US" sz="1100">
                          <a:solidFill>
                            <a:srgbClr val="003C6A"/>
                          </a:solidFill>
                          <a:effectLst/>
                        </a:rPr>
                        <a:t>G0511: </a:t>
                      </a:r>
                      <a:r>
                        <a:rPr lang="en-US" sz="1400" b="1">
                          <a:solidFill>
                            <a:srgbClr val="003C6A"/>
                          </a:solidFill>
                          <a:effectLst/>
                        </a:rPr>
                        <a:t>$54.67</a:t>
                      </a:r>
                      <a:endParaRPr lang="en-US" sz="1400" b="1">
                        <a:effectLst/>
                      </a:endParaRPr>
                    </a:p>
                    <a:p>
                      <a:pPr rtl="0">
                        <a:buNone/>
                      </a:pPr>
                      <a:r>
                        <a:rPr lang="en-US" sz="1100">
                          <a:solidFill>
                            <a:srgbClr val="003C6A"/>
                          </a:solidFill>
                          <a:effectLst/>
                        </a:rPr>
                        <a:t>(only valid until September 30, 2025, for FQHCs transitioning to individual codes)</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5724648"/>
                  </a:ext>
                </a:extLst>
              </a:tr>
              <a:tr h="633046">
                <a:tc>
                  <a:txBody>
                    <a:bodyPr/>
                    <a:lstStyle/>
                    <a:p>
                      <a:pPr rtl="0">
                        <a:buNone/>
                      </a:pPr>
                      <a:r>
                        <a:rPr lang="en-US" sz="1100" b="1">
                          <a:solidFill>
                            <a:srgbClr val="003C6A"/>
                          </a:solidFill>
                          <a:effectLst/>
                        </a:rPr>
                        <a:t>CPT® +99437</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buNone/>
                      </a:pPr>
                      <a:r>
                        <a:rPr lang="en-US" sz="1100">
                          <a:solidFill>
                            <a:srgbClr val="003C6A"/>
                          </a:solidFill>
                          <a:effectLst/>
                        </a:rPr>
                        <a:t>CCM services, each </a:t>
                      </a:r>
                      <a:r>
                        <a:rPr lang="en-US" sz="1100" err="1">
                          <a:solidFill>
                            <a:srgbClr val="003C6A"/>
                          </a:solidFill>
                          <a:effectLst/>
                        </a:rPr>
                        <a:t>addtl</a:t>
                      </a:r>
                      <a:r>
                        <a:rPr lang="en-US" sz="1100">
                          <a:solidFill>
                            <a:srgbClr val="003C6A"/>
                          </a:solidFill>
                          <a:effectLst/>
                        </a:rPr>
                        <a:t>’ 30 minutes per calendar month</a:t>
                      </a:r>
                      <a:endParaRPr lang="en-US" sz="11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96573810"/>
                  </a:ext>
                </a:extLst>
              </a:tr>
            </a:tbl>
          </a:graphicData>
        </a:graphic>
      </p:graphicFrame>
    </p:spTree>
    <p:extLst>
      <p:ext uri="{BB962C8B-B14F-4D97-AF65-F5344CB8AC3E}">
        <p14:creationId xmlns:p14="http://schemas.microsoft.com/office/powerpoint/2010/main" val="398332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5803788-6AC4-4910-1C28-21F13A2CA95C}"/>
              </a:ext>
            </a:extLst>
          </p:cNvPr>
          <p:cNvPicPr>
            <a:picLocks noGrp="1" noChangeAspect="1"/>
          </p:cNvPicPr>
          <p:nvPr>
            <p:ph type="pic" sz="quarter" idx="24"/>
          </p:nvPr>
        </p:nvPicPr>
        <p:blipFill>
          <a:blip r:embed="rId3"/>
          <a:srcRect b="1747"/>
          <a:stretch>
            <a:fillRect/>
          </a:stretch>
        </p:blipFill>
        <p:spPr>
          <a:xfrm>
            <a:off x="20" y="10"/>
            <a:ext cx="12191980" cy="6857990"/>
          </a:xfrm>
          <a:prstGeom prst="rect">
            <a:avLst/>
          </a:prstGeom>
          <a:noFill/>
        </p:spPr>
      </p:pic>
      <p:sp>
        <p:nvSpPr>
          <p:cNvPr id="2" name="Footer Placeholder 1">
            <a:extLst>
              <a:ext uri="{FF2B5EF4-FFF2-40B4-BE49-F238E27FC236}">
                <a16:creationId xmlns:a16="http://schemas.microsoft.com/office/drawing/2014/main" id="{F921B25C-BAE7-B2E9-28F3-79038FC00C6C}"/>
              </a:ext>
            </a:extLst>
          </p:cNvPr>
          <p:cNvSpPr>
            <a:spLocks noGrp="1"/>
          </p:cNvSpPr>
          <p:nvPr>
            <p:ph type="ftr" sz="quarter" idx="10"/>
          </p:nvPr>
        </p:nvSpPr>
        <p:spPr/>
        <p:txBody>
          <a:bodyPr/>
          <a:lstStyle/>
          <a:p>
            <a:pPr>
              <a:spcAft>
                <a:spcPts val="600"/>
              </a:spcAft>
            </a:pPr>
            <a:r>
              <a:rPr lang="en-US"/>
              <a:t>www.nachc.org</a:t>
            </a:r>
          </a:p>
        </p:txBody>
      </p:sp>
      <p:sp>
        <p:nvSpPr>
          <p:cNvPr id="3" name="Slide Number Placeholder 2" hidden="1">
            <a:extLst>
              <a:ext uri="{FF2B5EF4-FFF2-40B4-BE49-F238E27FC236}">
                <a16:creationId xmlns:a16="http://schemas.microsoft.com/office/drawing/2014/main" id="{6E312879-12C3-FFF3-831E-1232B4D2619F}"/>
              </a:ext>
            </a:extLst>
          </p:cNvPr>
          <p:cNvSpPr>
            <a:spLocks noGrp="1"/>
          </p:cNvSpPr>
          <p:nvPr>
            <p:ph type="sldNum" sz="quarter" idx="11"/>
          </p:nvPr>
        </p:nvSpPr>
        <p:spPr/>
        <p:txBody>
          <a:bodyPr/>
          <a:lstStyle/>
          <a:p>
            <a:pPr>
              <a:spcAft>
                <a:spcPts val="600"/>
              </a:spcAft>
            </a:pPr>
            <a:r>
              <a:rPr lang="en-US">
                <a:solidFill>
                  <a:schemeClr val="accent1"/>
                </a:solidFill>
              </a:rPr>
              <a:t>|</a:t>
            </a:r>
            <a:r>
              <a:rPr lang="en-US"/>
              <a:t> </a:t>
            </a:r>
            <a:fld id="{E1AB07C4-F4AD-C942-BAEA-67B4CA5A8891}" type="slidenum">
              <a:rPr lang="en-US" smtClean="0">
                <a:solidFill>
                  <a:schemeClr val="tx2"/>
                </a:solidFill>
              </a:rPr>
              <a:pPr>
                <a:spcAft>
                  <a:spcPts val="600"/>
                </a:spcAft>
              </a:pPr>
              <a:t>6</a:t>
            </a:fld>
            <a:endParaRPr lang="en-US">
              <a:solidFill>
                <a:schemeClr val="tx2"/>
              </a:solidFill>
            </a:endParaRPr>
          </a:p>
        </p:txBody>
      </p:sp>
      <p:sp>
        <p:nvSpPr>
          <p:cNvPr id="7" name="TextBox 6">
            <a:extLst>
              <a:ext uri="{FF2B5EF4-FFF2-40B4-BE49-F238E27FC236}">
                <a16:creationId xmlns:a16="http://schemas.microsoft.com/office/drawing/2014/main" id="{3E2D5533-A541-571E-6DC5-A25B3D9BB046}"/>
              </a:ext>
            </a:extLst>
          </p:cNvPr>
          <p:cNvSpPr txBox="1"/>
          <p:nvPr/>
        </p:nvSpPr>
        <p:spPr>
          <a:xfrm>
            <a:off x="304800" y="5105400"/>
            <a:ext cx="3276600" cy="369332"/>
          </a:xfrm>
          <a:prstGeom prst="rect">
            <a:avLst/>
          </a:prstGeom>
          <a:noFill/>
        </p:spPr>
        <p:txBody>
          <a:bodyPr wrap="square" rtlCol="0">
            <a:spAutoFit/>
          </a:bodyPr>
          <a:lstStyle/>
          <a:p>
            <a:r>
              <a:rPr lang="en-US"/>
              <a:t>Patients with Complex Needs</a:t>
            </a:r>
          </a:p>
        </p:txBody>
      </p:sp>
      <p:sp>
        <p:nvSpPr>
          <p:cNvPr id="8" name="TextBox 7">
            <a:extLst>
              <a:ext uri="{FF2B5EF4-FFF2-40B4-BE49-F238E27FC236}">
                <a16:creationId xmlns:a16="http://schemas.microsoft.com/office/drawing/2014/main" id="{044FC2AC-C255-058B-5AFD-366445B71D4C}"/>
              </a:ext>
            </a:extLst>
          </p:cNvPr>
          <p:cNvSpPr txBox="1"/>
          <p:nvPr/>
        </p:nvSpPr>
        <p:spPr>
          <a:xfrm>
            <a:off x="4907868" y="1387475"/>
            <a:ext cx="2483532" cy="646331"/>
          </a:xfrm>
          <a:prstGeom prst="rect">
            <a:avLst/>
          </a:prstGeom>
          <a:noFill/>
        </p:spPr>
        <p:txBody>
          <a:bodyPr wrap="square" rtlCol="0">
            <a:spAutoFit/>
          </a:bodyPr>
          <a:lstStyle/>
          <a:p>
            <a:pPr algn="ctr"/>
            <a:r>
              <a:rPr lang="en-US"/>
              <a:t>Chronic Care Management Services</a:t>
            </a:r>
          </a:p>
        </p:txBody>
      </p:sp>
      <p:sp>
        <p:nvSpPr>
          <p:cNvPr id="9" name="TextBox 8">
            <a:extLst>
              <a:ext uri="{FF2B5EF4-FFF2-40B4-BE49-F238E27FC236}">
                <a16:creationId xmlns:a16="http://schemas.microsoft.com/office/drawing/2014/main" id="{F7792196-0884-5B8F-E3E7-8BC7097E175A}"/>
              </a:ext>
            </a:extLst>
          </p:cNvPr>
          <p:cNvSpPr txBox="1"/>
          <p:nvPr/>
        </p:nvSpPr>
        <p:spPr>
          <a:xfrm>
            <a:off x="8382000" y="5105400"/>
            <a:ext cx="3505200" cy="369332"/>
          </a:xfrm>
          <a:prstGeom prst="rect">
            <a:avLst/>
          </a:prstGeom>
          <a:noFill/>
        </p:spPr>
        <p:txBody>
          <a:bodyPr wrap="square" rtlCol="0">
            <a:spAutoFit/>
          </a:bodyPr>
          <a:lstStyle/>
          <a:p>
            <a:r>
              <a:rPr lang="en-US"/>
              <a:t>Better Outcomes &amp; FQHC Revenue</a:t>
            </a:r>
          </a:p>
        </p:txBody>
      </p:sp>
    </p:spTree>
    <p:extLst>
      <p:ext uri="{BB962C8B-B14F-4D97-AF65-F5344CB8AC3E}">
        <p14:creationId xmlns:p14="http://schemas.microsoft.com/office/powerpoint/2010/main" val="40011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1089CB-0DA0-44E2-E466-F3C138C2A126}"/>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8EB80ABB-0C3A-8BE6-4BF6-2D64DD7F259A}"/>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7</a:t>
            </a:fld>
            <a:endParaRPr lang="en-US">
              <a:solidFill>
                <a:schemeClr val="tx2"/>
              </a:solidFill>
            </a:endParaRPr>
          </a:p>
        </p:txBody>
      </p:sp>
      <p:sp>
        <p:nvSpPr>
          <p:cNvPr id="4" name="Title 3">
            <a:extLst>
              <a:ext uri="{FF2B5EF4-FFF2-40B4-BE49-F238E27FC236}">
                <a16:creationId xmlns:a16="http://schemas.microsoft.com/office/drawing/2014/main" id="{1E16F855-8FA3-277F-DE93-81D8542AA91D}"/>
              </a:ext>
            </a:extLst>
          </p:cNvPr>
          <p:cNvSpPr>
            <a:spLocks noGrp="1"/>
          </p:cNvSpPr>
          <p:nvPr>
            <p:ph type="title"/>
          </p:nvPr>
        </p:nvSpPr>
        <p:spPr/>
        <p:txBody>
          <a:bodyPr/>
          <a:lstStyle/>
          <a:p>
            <a:r>
              <a:rPr lang="en-US"/>
              <a:t>Engagement Question</a:t>
            </a:r>
          </a:p>
        </p:txBody>
      </p:sp>
      <p:sp>
        <p:nvSpPr>
          <p:cNvPr id="5" name="Text Placeholder 4">
            <a:extLst>
              <a:ext uri="{FF2B5EF4-FFF2-40B4-BE49-F238E27FC236}">
                <a16:creationId xmlns:a16="http://schemas.microsoft.com/office/drawing/2014/main" id="{C99C291E-AED0-EB1A-2D17-F2000766E925}"/>
              </a:ext>
            </a:extLst>
          </p:cNvPr>
          <p:cNvSpPr>
            <a:spLocks noGrp="1"/>
          </p:cNvSpPr>
          <p:nvPr>
            <p:ph type="body" sz="quarter" idx="27"/>
          </p:nvPr>
        </p:nvSpPr>
        <p:spPr/>
        <p:txBody>
          <a:bodyPr/>
          <a:lstStyle/>
          <a:p>
            <a:endParaRPr lang="en-US"/>
          </a:p>
        </p:txBody>
      </p:sp>
      <p:sp>
        <p:nvSpPr>
          <p:cNvPr id="6" name="Text Placeholder 5">
            <a:extLst>
              <a:ext uri="{FF2B5EF4-FFF2-40B4-BE49-F238E27FC236}">
                <a16:creationId xmlns:a16="http://schemas.microsoft.com/office/drawing/2014/main" id="{49BFABC1-B87F-BFA1-1C05-147FCD9E4159}"/>
              </a:ext>
            </a:extLst>
          </p:cNvPr>
          <p:cNvSpPr>
            <a:spLocks noGrp="1"/>
          </p:cNvSpPr>
          <p:nvPr>
            <p:ph type="body" sz="quarter" idx="28"/>
          </p:nvPr>
        </p:nvSpPr>
        <p:spPr/>
        <p:txBody>
          <a:bodyPr/>
          <a:lstStyle/>
          <a:p>
            <a:endParaRPr lang="en-US"/>
          </a:p>
          <a:p>
            <a:r>
              <a:rPr lang="en-US"/>
              <a:t>Think about your patient population: How many of your Medicare patients likely have two or more chronic conditions?  </a:t>
            </a:r>
          </a:p>
          <a:p>
            <a:endParaRPr lang="en-US"/>
          </a:p>
          <a:p>
            <a:r>
              <a:rPr lang="en-US"/>
              <a:t>Could CCM reduce gaps in care at your health center?</a:t>
            </a:r>
          </a:p>
        </p:txBody>
      </p:sp>
    </p:spTree>
    <p:extLst>
      <p:ext uri="{BB962C8B-B14F-4D97-AF65-F5344CB8AC3E}">
        <p14:creationId xmlns:p14="http://schemas.microsoft.com/office/powerpoint/2010/main" val="19721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7A6C5-A0B1-A8A3-52CA-44AF23888F59}"/>
              </a:ext>
            </a:extLst>
          </p:cNvPr>
          <p:cNvSpPr>
            <a:spLocks noGrp="1"/>
          </p:cNvSpPr>
          <p:nvPr>
            <p:ph type="ftr" sz="quarter" idx="10"/>
          </p:nvPr>
        </p:nvSpPr>
        <p:spPr>
          <a:xfrm>
            <a:off x="4907868" y="6248400"/>
            <a:ext cx="2376264" cy="365125"/>
          </a:xfrm>
        </p:spPr>
        <p:txBody>
          <a:bodyPr anchor="ctr">
            <a:normAutofit/>
          </a:bodyPr>
          <a:lstStyle/>
          <a:p>
            <a:pPr>
              <a:spcAft>
                <a:spcPts val="600"/>
              </a:spcAft>
            </a:pPr>
            <a:r>
              <a:rPr lang="en-US"/>
              <a:t>www.nachc.org</a:t>
            </a:r>
          </a:p>
        </p:txBody>
      </p:sp>
      <p:sp>
        <p:nvSpPr>
          <p:cNvPr id="3" name="Slide Number Placeholder 2">
            <a:extLst>
              <a:ext uri="{FF2B5EF4-FFF2-40B4-BE49-F238E27FC236}">
                <a16:creationId xmlns:a16="http://schemas.microsoft.com/office/drawing/2014/main" id="{F8A9D5E8-BDA4-7985-7306-82B05B506EB0}"/>
              </a:ext>
            </a:extLst>
          </p:cNvPr>
          <p:cNvSpPr>
            <a:spLocks noGrp="1"/>
          </p:cNvSpPr>
          <p:nvPr>
            <p:ph type="sldNum" sz="quarter" idx="11"/>
          </p:nvPr>
        </p:nvSpPr>
        <p:spPr>
          <a:xfrm>
            <a:off x="8610600" y="6248400"/>
            <a:ext cx="2743200" cy="365125"/>
          </a:xfrm>
        </p:spPr>
        <p:txBody>
          <a:bodyPr anchor="ctr">
            <a:normAutofit/>
          </a:bodyPr>
          <a:lstStyle/>
          <a:p>
            <a:pPr>
              <a:spcAft>
                <a:spcPts val="600"/>
              </a:spcAft>
            </a:pPr>
            <a:r>
              <a:rPr lang="en-US">
                <a:solidFill>
                  <a:schemeClr val="accent1"/>
                </a:solidFill>
              </a:rPr>
              <a:t>| </a:t>
            </a:r>
            <a:fld id="{E1AB07C4-F4AD-C942-BAEA-67B4CA5A8891}" type="slidenum">
              <a:rPr lang="en-US" smtClean="0">
                <a:solidFill>
                  <a:schemeClr val="accent1"/>
                </a:solidFill>
              </a:rPr>
              <a:pPr>
                <a:spcAft>
                  <a:spcPts val="600"/>
                </a:spcAft>
              </a:pPr>
              <a:t>8</a:t>
            </a:fld>
            <a:endParaRPr lang="en-US">
              <a:solidFill>
                <a:schemeClr val="accent1"/>
              </a:solidFill>
            </a:endParaRPr>
          </a:p>
        </p:txBody>
      </p:sp>
      <p:sp>
        <p:nvSpPr>
          <p:cNvPr id="4" name="Title 3">
            <a:extLst>
              <a:ext uri="{FF2B5EF4-FFF2-40B4-BE49-F238E27FC236}">
                <a16:creationId xmlns:a16="http://schemas.microsoft.com/office/drawing/2014/main" id="{B69A5A3D-5760-9957-4DF8-E75726E06350}"/>
              </a:ext>
            </a:extLst>
          </p:cNvPr>
          <p:cNvSpPr>
            <a:spLocks noGrp="1"/>
          </p:cNvSpPr>
          <p:nvPr>
            <p:ph type="title"/>
          </p:nvPr>
        </p:nvSpPr>
        <p:spPr>
          <a:xfrm>
            <a:off x="530235" y="612648"/>
            <a:ext cx="10896600" cy="606552"/>
          </a:xfrm>
        </p:spPr>
        <p:txBody>
          <a:bodyPr anchor="t">
            <a:normAutofit/>
          </a:bodyPr>
          <a:lstStyle/>
          <a:p>
            <a:r>
              <a:rPr lang="en-US"/>
              <a:t>Know Who Can Bill and How to Enroll </a:t>
            </a:r>
          </a:p>
        </p:txBody>
      </p:sp>
      <p:pic>
        <p:nvPicPr>
          <p:cNvPr id="9" name="Picture 8" descr="A stethoscope on a computer&#10;&#10;AI-generated content may be incorrect.">
            <a:extLst>
              <a:ext uri="{FF2B5EF4-FFF2-40B4-BE49-F238E27FC236}">
                <a16:creationId xmlns:a16="http://schemas.microsoft.com/office/drawing/2014/main" id="{F2FDD75B-51A8-F839-9FC8-9D78A77E04DE}"/>
              </a:ext>
            </a:extLst>
          </p:cNvPr>
          <p:cNvPicPr>
            <a:picLocks noChangeAspect="1"/>
          </p:cNvPicPr>
          <p:nvPr/>
        </p:nvPicPr>
        <p:blipFill>
          <a:blip r:embed="rId2"/>
          <a:stretch>
            <a:fillRect/>
          </a:stretch>
        </p:blipFill>
        <p:spPr>
          <a:xfrm>
            <a:off x="2228477" y="1219200"/>
            <a:ext cx="7500116" cy="5005512"/>
          </a:xfrm>
          <a:prstGeom prst="rect">
            <a:avLst/>
          </a:prstGeom>
        </p:spPr>
      </p:pic>
    </p:spTree>
    <p:extLst>
      <p:ext uri="{BB962C8B-B14F-4D97-AF65-F5344CB8AC3E}">
        <p14:creationId xmlns:p14="http://schemas.microsoft.com/office/powerpoint/2010/main" val="46863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7534" y="531367"/>
            <a:ext cx="9236066" cy="366767"/>
          </a:xfrm>
          <a:prstGeom prst="rect">
            <a:avLst/>
          </a:prstGeom>
        </p:spPr>
        <p:txBody>
          <a:bodyPr vert="horz" wrap="square" lIns="0" tIns="12700" rIns="0" bIns="0" rtlCol="0">
            <a:spAutoFit/>
          </a:bodyPr>
          <a:lstStyle/>
          <a:p>
            <a:pPr marL="12700">
              <a:lnSpc>
                <a:spcPct val="100000"/>
              </a:lnSpc>
              <a:spcBef>
                <a:spcPts val="100"/>
              </a:spcBef>
              <a:tabLst>
                <a:tab pos="4782185" algn="l"/>
              </a:tabLst>
            </a:pPr>
            <a:r>
              <a:rPr lang="en-US" sz="2300"/>
              <a:t>Authorized Billing Providers</a:t>
            </a:r>
            <a:endParaRPr sz="2300"/>
          </a:p>
        </p:txBody>
      </p:sp>
      <p:grpSp>
        <p:nvGrpSpPr>
          <p:cNvPr id="3" name="object 3"/>
          <p:cNvGrpSpPr/>
          <p:nvPr/>
        </p:nvGrpSpPr>
        <p:grpSpPr>
          <a:xfrm>
            <a:off x="472441" y="1195600"/>
            <a:ext cx="2654300" cy="1638300"/>
            <a:chOff x="472440" y="2009140"/>
            <a:chExt cx="2654300" cy="1638300"/>
          </a:xfrm>
        </p:grpSpPr>
        <p:pic>
          <p:nvPicPr>
            <p:cNvPr id="4" name="object 4"/>
            <p:cNvPicPr/>
            <p:nvPr/>
          </p:nvPicPr>
          <p:blipFill>
            <a:blip r:embed="rId2" cstate="print"/>
            <a:stretch>
              <a:fillRect/>
            </a:stretch>
          </p:blipFill>
          <p:spPr>
            <a:xfrm>
              <a:off x="472440" y="2009140"/>
              <a:ext cx="2654299" cy="1638299"/>
            </a:xfrm>
            <a:prstGeom prst="rect">
              <a:avLst/>
            </a:prstGeom>
          </p:spPr>
        </p:pic>
        <p:pic>
          <p:nvPicPr>
            <p:cNvPr id="5" name="object 5"/>
            <p:cNvPicPr/>
            <p:nvPr/>
          </p:nvPicPr>
          <p:blipFill>
            <a:blip r:embed="rId3" cstate="print"/>
            <a:stretch>
              <a:fillRect/>
            </a:stretch>
          </p:blipFill>
          <p:spPr>
            <a:xfrm>
              <a:off x="492759" y="2532380"/>
              <a:ext cx="2613659" cy="637539"/>
            </a:xfrm>
            <a:prstGeom prst="rect">
              <a:avLst/>
            </a:prstGeom>
          </p:spPr>
        </p:pic>
        <p:pic>
          <p:nvPicPr>
            <p:cNvPr id="6" name="object 6"/>
            <p:cNvPicPr/>
            <p:nvPr/>
          </p:nvPicPr>
          <p:blipFill>
            <a:blip r:embed="rId4" cstate="print"/>
            <a:stretch>
              <a:fillRect/>
            </a:stretch>
          </p:blipFill>
          <p:spPr>
            <a:xfrm>
              <a:off x="533400" y="2049780"/>
              <a:ext cx="2532379" cy="1518920"/>
            </a:xfrm>
            <a:prstGeom prst="rect">
              <a:avLst/>
            </a:prstGeom>
          </p:spPr>
        </p:pic>
      </p:grpSp>
      <p:sp>
        <p:nvSpPr>
          <p:cNvPr id="7" name="object 7"/>
          <p:cNvSpPr txBox="1"/>
          <p:nvPr/>
        </p:nvSpPr>
        <p:spPr>
          <a:xfrm>
            <a:off x="533401" y="1236239"/>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166370" marR="0" lvl="0" indent="0" defTabSz="914400" eaLnBrk="1" fontAlgn="auto" latinLnBrk="0" hangingPunct="1">
              <a:lnSpc>
                <a:spcPct val="10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Physicians-</a:t>
            </a:r>
            <a:r>
              <a:rPr kumimoji="0" sz="1900" b="0" i="0" u="none" strike="noStrike" kern="0" cap="none" spc="-55"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(MD),</a:t>
            </a:r>
            <a:r>
              <a:rPr kumimoji="0" sz="1900" b="0" i="0" u="none" strike="noStrike" kern="0" cap="none" spc="-3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(DO)</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p:cNvGrpSpPr/>
          <p:nvPr/>
        </p:nvGrpSpPr>
        <p:grpSpPr>
          <a:xfrm>
            <a:off x="3197861" y="1195600"/>
            <a:ext cx="2771140" cy="1638300"/>
            <a:chOff x="3197860" y="2009140"/>
            <a:chExt cx="2771140" cy="1638300"/>
          </a:xfrm>
        </p:grpSpPr>
        <p:pic>
          <p:nvPicPr>
            <p:cNvPr id="9" name="object 9"/>
            <p:cNvPicPr/>
            <p:nvPr/>
          </p:nvPicPr>
          <p:blipFill>
            <a:blip r:embed="rId2" cstate="print"/>
            <a:stretch>
              <a:fillRect/>
            </a:stretch>
          </p:blipFill>
          <p:spPr>
            <a:xfrm>
              <a:off x="3258820" y="2009140"/>
              <a:ext cx="2654299" cy="1638299"/>
            </a:xfrm>
            <a:prstGeom prst="rect">
              <a:avLst/>
            </a:prstGeom>
          </p:spPr>
        </p:pic>
        <p:pic>
          <p:nvPicPr>
            <p:cNvPr id="10" name="object 10"/>
            <p:cNvPicPr/>
            <p:nvPr/>
          </p:nvPicPr>
          <p:blipFill>
            <a:blip r:embed="rId5" cstate="print"/>
            <a:stretch>
              <a:fillRect/>
            </a:stretch>
          </p:blipFill>
          <p:spPr>
            <a:xfrm>
              <a:off x="3197860" y="2532380"/>
              <a:ext cx="2771139" cy="637539"/>
            </a:xfrm>
            <a:prstGeom prst="rect">
              <a:avLst/>
            </a:prstGeom>
          </p:spPr>
        </p:pic>
        <p:pic>
          <p:nvPicPr>
            <p:cNvPr id="11" name="object 11"/>
            <p:cNvPicPr/>
            <p:nvPr/>
          </p:nvPicPr>
          <p:blipFill>
            <a:blip r:embed="rId4" cstate="print"/>
            <a:stretch>
              <a:fillRect/>
            </a:stretch>
          </p:blipFill>
          <p:spPr>
            <a:xfrm>
              <a:off x="3319780" y="2049780"/>
              <a:ext cx="2532379" cy="1518920"/>
            </a:xfrm>
            <a:prstGeom prst="rect">
              <a:avLst/>
            </a:prstGeom>
          </p:spPr>
        </p:pic>
      </p:grpSp>
      <p:sp>
        <p:nvSpPr>
          <p:cNvPr id="12" name="object 12"/>
          <p:cNvSpPr txBox="1"/>
          <p:nvPr/>
        </p:nvSpPr>
        <p:spPr>
          <a:xfrm>
            <a:off x="3319780" y="1236239"/>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86995" marR="0" lvl="0" indent="0" defTabSz="914400" eaLnBrk="1" fontAlgn="auto" latinLnBrk="0" hangingPunct="1">
              <a:lnSpc>
                <a:spcPct val="10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Nurse </a:t>
            </a:r>
            <a:r>
              <a:rPr kumimoji="0" sz="1900" b="0" i="0" u="none" strike="noStrike" kern="0" cap="none" spc="-10" normalizeH="0" baseline="0" noProof="0">
                <a:ln>
                  <a:noFill/>
                </a:ln>
                <a:solidFill>
                  <a:srgbClr val="FFFFFF"/>
                </a:solidFill>
                <a:effectLst/>
                <a:uLnTx/>
                <a:uFillTx/>
                <a:latin typeface="Calibri"/>
                <a:cs typeface="Calibri"/>
              </a:rPr>
              <a:t>Practitioners</a:t>
            </a:r>
            <a:r>
              <a:rPr kumimoji="0" sz="1900" b="0" i="0" u="none" strike="noStrike" kern="0" cap="none" spc="-3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(NP)</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grpSp>
        <p:nvGrpSpPr>
          <p:cNvPr id="13" name="object 13"/>
          <p:cNvGrpSpPr/>
          <p:nvPr/>
        </p:nvGrpSpPr>
        <p:grpSpPr>
          <a:xfrm>
            <a:off x="5974080" y="1195600"/>
            <a:ext cx="2791460" cy="1638300"/>
            <a:chOff x="5974079" y="2009140"/>
            <a:chExt cx="2791460" cy="1638300"/>
          </a:xfrm>
        </p:grpSpPr>
        <p:pic>
          <p:nvPicPr>
            <p:cNvPr id="14" name="object 14"/>
            <p:cNvPicPr/>
            <p:nvPr/>
          </p:nvPicPr>
          <p:blipFill>
            <a:blip r:embed="rId2" cstate="print"/>
            <a:stretch>
              <a:fillRect/>
            </a:stretch>
          </p:blipFill>
          <p:spPr>
            <a:xfrm>
              <a:off x="6045199" y="2009140"/>
              <a:ext cx="2654299" cy="1638299"/>
            </a:xfrm>
            <a:prstGeom prst="rect">
              <a:avLst/>
            </a:prstGeom>
          </p:spPr>
        </p:pic>
        <p:pic>
          <p:nvPicPr>
            <p:cNvPr id="15" name="object 15"/>
            <p:cNvPicPr/>
            <p:nvPr/>
          </p:nvPicPr>
          <p:blipFill>
            <a:blip r:embed="rId6" cstate="print"/>
            <a:stretch>
              <a:fillRect/>
            </a:stretch>
          </p:blipFill>
          <p:spPr>
            <a:xfrm>
              <a:off x="5974079" y="2532380"/>
              <a:ext cx="2791459" cy="637539"/>
            </a:xfrm>
            <a:prstGeom prst="rect">
              <a:avLst/>
            </a:prstGeom>
          </p:spPr>
        </p:pic>
        <p:pic>
          <p:nvPicPr>
            <p:cNvPr id="16" name="object 16"/>
            <p:cNvPicPr/>
            <p:nvPr/>
          </p:nvPicPr>
          <p:blipFill>
            <a:blip r:embed="rId4" cstate="print"/>
            <a:stretch>
              <a:fillRect/>
            </a:stretch>
          </p:blipFill>
          <p:spPr>
            <a:xfrm>
              <a:off x="6106160" y="2049780"/>
              <a:ext cx="2532379" cy="1518920"/>
            </a:xfrm>
            <a:prstGeom prst="rect">
              <a:avLst/>
            </a:prstGeom>
          </p:spPr>
        </p:pic>
      </p:grpSp>
      <p:sp>
        <p:nvSpPr>
          <p:cNvPr id="17" name="object 17"/>
          <p:cNvSpPr txBox="1"/>
          <p:nvPr/>
        </p:nvSpPr>
        <p:spPr>
          <a:xfrm>
            <a:off x="6106161" y="1236239"/>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76200" marR="0" lvl="0" indent="0" defTabSz="914400" eaLnBrk="1" fontAlgn="auto" latinLnBrk="0" hangingPunct="1">
              <a:lnSpc>
                <a:spcPct val="10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Physician</a:t>
            </a:r>
            <a:r>
              <a:rPr kumimoji="0" sz="1900" b="0" i="0" u="none" strike="noStrike" kern="0" cap="none" spc="-85"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Assistants</a:t>
            </a:r>
            <a:r>
              <a:rPr kumimoji="0" sz="1900" b="0" i="0" u="none" strike="noStrike" kern="0" cap="none" spc="-8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(PA)</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grpSp>
        <p:nvGrpSpPr>
          <p:cNvPr id="18" name="object 18"/>
          <p:cNvGrpSpPr/>
          <p:nvPr/>
        </p:nvGrpSpPr>
        <p:grpSpPr>
          <a:xfrm>
            <a:off x="8780782" y="1195600"/>
            <a:ext cx="2806700" cy="1638300"/>
            <a:chOff x="8780781" y="2009140"/>
            <a:chExt cx="2806700" cy="1638300"/>
          </a:xfrm>
        </p:grpSpPr>
        <p:pic>
          <p:nvPicPr>
            <p:cNvPr id="19" name="object 19"/>
            <p:cNvPicPr/>
            <p:nvPr/>
          </p:nvPicPr>
          <p:blipFill>
            <a:blip r:embed="rId2" cstate="print"/>
            <a:stretch>
              <a:fillRect/>
            </a:stretch>
          </p:blipFill>
          <p:spPr>
            <a:xfrm>
              <a:off x="8829040" y="2009140"/>
              <a:ext cx="2654299" cy="1638299"/>
            </a:xfrm>
            <a:prstGeom prst="rect">
              <a:avLst/>
            </a:prstGeom>
          </p:spPr>
        </p:pic>
        <p:pic>
          <p:nvPicPr>
            <p:cNvPr id="20" name="object 20"/>
            <p:cNvPicPr/>
            <p:nvPr/>
          </p:nvPicPr>
          <p:blipFill>
            <a:blip r:embed="rId7" cstate="print"/>
            <a:stretch>
              <a:fillRect/>
            </a:stretch>
          </p:blipFill>
          <p:spPr>
            <a:xfrm>
              <a:off x="8780781" y="2400300"/>
              <a:ext cx="2806698" cy="901699"/>
            </a:xfrm>
            <a:prstGeom prst="rect">
              <a:avLst/>
            </a:prstGeom>
          </p:spPr>
        </p:pic>
        <p:pic>
          <p:nvPicPr>
            <p:cNvPr id="21" name="object 21"/>
            <p:cNvPicPr/>
            <p:nvPr/>
          </p:nvPicPr>
          <p:blipFill>
            <a:blip r:embed="rId8" cstate="print"/>
            <a:stretch>
              <a:fillRect/>
            </a:stretch>
          </p:blipFill>
          <p:spPr>
            <a:xfrm>
              <a:off x="8890000" y="2049780"/>
              <a:ext cx="2532379" cy="1518920"/>
            </a:xfrm>
            <a:prstGeom prst="rect">
              <a:avLst/>
            </a:prstGeom>
          </p:spPr>
        </p:pic>
      </p:grpSp>
      <p:sp>
        <p:nvSpPr>
          <p:cNvPr id="22" name="object 22"/>
          <p:cNvSpPr txBox="1"/>
          <p:nvPr/>
        </p:nvSpPr>
        <p:spPr>
          <a:xfrm>
            <a:off x="8890001" y="1236239"/>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946785" marR="88265" lvl="0" indent="-848994" defTabSz="914400" eaLnBrk="1" fontAlgn="auto" latinLnBrk="0" hangingPunct="1">
              <a:lnSpc>
                <a:spcPts val="2080"/>
              </a:lnSpc>
              <a:spcBef>
                <a:spcPts val="1625"/>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Certified</a:t>
            </a:r>
            <a:r>
              <a:rPr kumimoji="0" sz="1900" b="0" i="0" u="none" strike="noStrike" kern="0" cap="none" spc="-50"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Nurse</a:t>
            </a:r>
            <a:r>
              <a:rPr kumimoji="0" sz="1900" b="0" i="0" u="none" strike="noStrike" kern="0" cap="none" spc="-10" normalizeH="0" baseline="0" noProof="0">
                <a:ln>
                  <a:noFill/>
                </a:ln>
                <a:solidFill>
                  <a:srgbClr val="FFFFFF"/>
                </a:solidFill>
                <a:effectLst/>
                <a:uLnTx/>
                <a:uFillTx/>
                <a:latin typeface="Calibri"/>
                <a:cs typeface="Calibri"/>
              </a:rPr>
              <a:t> Midwife </a:t>
            </a:r>
            <a:r>
              <a:rPr kumimoji="0" sz="1900" b="0" i="0" u="none" strike="noStrike" kern="0" cap="none" spc="-20" normalizeH="0" baseline="0" noProof="0">
                <a:ln>
                  <a:noFill/>
                </a:ln>
                <a:solidFill>
                  <a:srgbClr val="FFFFFF"/>
                </a:solidFill>
                <a:effectLst/>
                <a:uLnTx/>
                <a:uFillTx/>
                <a:latin typeface="Calibri"/>
                <a:cs typeface="Calibri"/>
              </a:rPr>
              <a:t>(CNM)</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27" name="object 27"/>
          <p:cNvSpPr txBox="1"/>
          <p:nvPr/>
        </p:nvSpPr>
        <p:spPr>
          <a:xfrm>
            <a:off x="1925320" y="3822700"/>
            <a:ext cx="2532380" cy="1518920"/>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492125" marR="134620" lvl="0" indent="-347980" defTabSz="914400" eaLnBrk="1" fontAlgn="auto" latinLnBrk="0" hangingPunct="1">
              <a:lnSpc>
                <a:spcPts val="2080"/>
              </a:lnSpc>
              <a:spcBef>
                <a:spcPts val="162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Calibri"/>
                <a:cs typeface="Calibri"/>
              </a:rPr>
              <a:t>**Marriage</a:t>
            </a:r>
            <a:r>
              <a:rPr kumimoji="0" sz="1900" b="0" i="0" u="none" strike="noStrike" kern="0" cap="none" spc="-20" normalizeH="0" baseline="0" noProof="0">
                <a:ln>
                  <a:noFill/>
                </a:ln>
                <a:solidFill>
                  <a:srgbClr val="FFFFFF"/>
                </a:solidFill>
                <a:effectLst/>
                <a:uLnTx/>
                <a:uFillTx/>
                <a:latin typeface="Calibri"/>
                <a:cs typeface="Calibri"/>
              </a:rPr>
              <a:t> </a:t>
            </a:r>
            <a:r>
              <a:rPr kumimoji="0" sz="1900" b="0" i="0" u="none" strike="noStrike" kern="0" cap="none" spc="0" normalizeH="0" baseline="0" noProof="0">
                <a:ln>
                  <a:noFill/>
                </a:ln>
                <a:solidFill>
                  <a:srgbClr val="FFFFFF"/>
                </a:solidFill>
                <a:effectLst/>
                <a:uLnTx/>
                <a:uFillTx/>
                <a:latin typeface="Calibri"/>
                <a:cs typeface="Calibri"/>
              </a:rPr>
              <a:t>and</a:t>
            </a:r>
            <a:r>
              <a:rPr kumimoji="0" sz="1900" b="0" i="0" u="none" strike="noStrike" kern="0" cap="none" spc="-40" normalizeH="0" baseline="0" noProof="0">
                <a:ln>
                  <a:noFill/>
                </a:ln>
                <a:solidFill>
                  <a:srgbClr val="FFFFFF"/>
                </a:solidFill>
                <a:effectLst/>
                <a:uLnTx/>
                <a:uFillTx/>
                <a:latin typeface="Calibri"/>
                <a:cs typeface="Calibri"/>
              </a:rPr>
              <a:t> </a:t>
            </a:r>
            <a:r>
              <a:rPr kumimoji="0" sz="1900" b="0" i="0" u="none" strike="noStrike" kern="0" cap="none" spc="-10" normalizeH="0" baseline="0" noProof="0">
                <a:ln>
                  <a:noFill/>
                </a:ln>
                <a:solidFill>
                  <a:srgbClr val="FFFFFF"/>
                </a:solidFill>
                <a:effectLst/>
                <a:uLnTx/>
                <a:uFillTx/>
                <a:latin typeface="Calibri"/>
                <a:cs typeface="Calibri"/>
              </a:rPr>
              <a:t>Family </a:t>
            </a:r>
            <a:r>
              <a:rPr kumimoji="0" sz="1900" b="0" i="0" u="none" strike="noStrike" kern="0" cap="none" spc="0" normalizeH="0" baseline="0" noProof="0">
                <a:ln>
                  <a:noFill/>
                </a:ln>
                <a:solidFill>
                  <a:srgbClr val="FFFFFF"/>
                </a:solidFill>
                <a:effectLst/>
                <a:uLnTx/>
                <a:uFillTx/>
                <a:latin typeface="Calibri"/>
                <a:cs typeface="Calibri"/>
              </a:rPr>
              <a:t>Therapist</a:t>
            </a:r>
            <a:r>
              <a:rPr kumimoji="0" sz="1900" b="0" i="0" u="none" strike="noStrike" kern="0" cap="none" spc="-90" normalizeH="0" baseline="0" noProof="0">
                <a:ln>
                  <a:noFill/>
                </a:ln>
                <a:solidFill>
                  <a:srgbClr val="FFFFFF"/>
                </a:solidFill>
                <a:effectLst/>
                <a:uLnTx/>
                <a:uFillTx/>
                <a:latin typeface="Calibri"/>
                <a:cs typeface="Calibri"/>
              </a:rPr>
              <a:t> </a:t>
            </a:r>
            <a:r>
              <a:rPr kumimoji="0" sz="1900" b="0" i="0" u="none" strike="noStrike" kern="0" cap="none" spc="-20" normalizeH="0" baseline="0" noProof="0">
                <a:ln>
                  <a:noFill/>
                </a:ln>
                <a:solidFill>
                  <a:srgbClr val="FFFFFF"/>
                </a:solidFill>
                <a:effectLst/>
                <a:uLnTx/>
                <a:uFillTx/>
                <a:latin typeface="Calibri"/>
                <a:cs typeface="Calibri"/>
              </a:rPr>
              <a:t>(MFT)</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38"/>
          <p:cNvSpPr txBox="1"/>
          <p:nvPr/>
        </p:nvSpPr>
        <p:spPr>
          <a:xfrm>
            <a:off x="5601811" y="6354762"/>
            <a:ext cx="98615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888888"/>
                </a:solidFill>
                <a:effectLst/>
                <a:uLnTx/>
                <a:uFillTx/>
                <a:latin typeface="Calibri"/>
                <a:cs typeface="Calibri"/>
                <a:hlinkClick r:id="rId9"/>
              </a:rPr>
              <a:t>www.nachc.org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p:cNvSpPr txBox="1"/>
          <p:nvPr/>
        </p:nvSpPr>
        <p:spPr>
          <a:xfrm>
            <a:off x="9489981" y="6354762"/>
            <a:ext cx="607060"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a:ln>
                  <a:noFill/>
                </a:ln>
                <a:solidFill>
                  <a:srgbClr val="003B69"/>
                </a:solidFill>
                <a:effectLst/>
                <a:uLnTx/>
                <a:uFillTx/>
                <a:latin typeface="Calibri"/>
                <a:cs typeface="Calibri"/>
              </a:rPr>
              <a:t>@NACHC</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p:cNvSpPr txBox="1">
            <a:spLocks noGrp="1"/>
          </p:cNvSpPr>
          <p:nvPr>
            <p:ph type="sldNum" sz="quarter" idx="7"/>
          </p:nvPr>
        </p:nvSpPr>
        <p:spPr>
          <a:prstGeom prst="rect">
            <a:avLst/>
          </a:prstGeom>
        </p:spPr>
        <p:txBody>
          <a:bodyPr vert="horz" wrap="square" lIns="0" tIns="0" rIns="0" bIns="0" rtlCol="0">
            <a:spAutoFit/>
          </a:bodyPr>
          <a:lstStyle/>
          <a:p>
            <a:pPr marL="889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0" normalizeH="0" baseline="0" noProof="0">
                <a:ln>
                  <a:noFill/>
                </a:ln>
                <a:solidFill>
                  <a:srgbClr val="007BA2"/>
                </a:solidFill>
                <a:effectLst/>
                <a:uLnTx/>
                <a:uFillTx/>
                <a:latin typeface="Calibri"/>
                <a:cs typeface="Calibri"/>
              </a:rPr>
              <a:t>|</a:t>
            </a:r>
            <a:r>
              <a:rPr kumimoji="0" sz="1200" b="0" i="0" u="none" strike="noStrike" kern="0" cap="none" spc="-5" normalizeH="0" baseline="0" noProof="0">
                <a:ln>
                  <a:noFill/>
                </a:ln>
                <a:solidFill>
                  <a:srgbClr val="007BA2"/>
                </a:solidFill>
                <a:effectLst/>
                <a:uLnTx/>
                <a:uFillTx/>
                <a:latin typeface="Calibri"/>
                <a:cs typeface="Calibri"/>
              </a:rPr>
              <a:t> </a:t>
            </a:r>
            <a:fld id="{81D60167-4931-47E6-BA6A-407CBD079E47}" type="slidenum">
              <a:rPr kumimoji="0" sz="1200" b="0" i="0" u="none" strike="noStrike" kern="0" cap="none" spc="-60" normalizeH="0" baseline="0" noProof="0" dirty="0">
                <a:ln>
                  <a:noFill/>
                </a:ln>
                <a:solidFill>
                  <a:srgbClr val="007BA2"/>
                </a:solidFill>
                <a:effectLst/>
                <a:uLnTx/>
                <a:uFillTx/>
                <a:latin typeface="Calibri"/>
                <a:cs typeface="Calibri"/>
              </a:rPr>
              <a:pPr marL="88900" marR="0" lvl="0" indent="0" defTabSz="914400" eaLnBrk="1" fontAlgn="auto" latinLnBrk="0" hangingPunct="1">
                <a:lnSpc>
                  <a:spcPts val="1240"/>
                </a:lnSpc>
                <a:spcBef>
                  <a:spcPts val="0"/>
                </a:spcBef>
                <a:spcAft>
                  <a:spcPts val="0"/>
                </a:spcAft>
                <a:buClrTx/>
                <a:buSzTx/>
                <a:buFontTx/>
                <a:buNone/>
                <a:tabLst/>
                <a:defRPr/>
              </a:pPr>
              <a:t>9</a:t>
            </a:fld>
            <a:endParaRPr kumimoji="0" sz="1200" b="0" i="0" u="none" strike="noStrike" kern="0" cap="none" spc="-60" normalizeH="0" baseline="0" noProof="0">
              <a:ln>
                <a:noFill/>
              </a:ln>
              <a:solidFill>
                <a:srgbClr val="007BA2"/>
              </a:solidFill>
              <a:effectLst/>
              <a:uLnTx/>
              <a:uFillTx/>
              <a:latin typeface="Calibri"/>
              <a:cs typeface="Calibri"/>
            </a:endParaRPr>
          </a:p>
        </p:txBody>
      </p:sp>
      <p:sp>
        <p:nvSpPr>
          <p:cNvPr id="41" name="object 2">
            <a:extLst>
              <a:ext uri="{FF2B5EF4-FFF2-40B4-BE49-F238E27FC236}">
                <a16:creationId xmlns:a16="http://schemas.microsoft.com/office/drawing/2014/main" id="{81200742-E47F-8880-9FED-05BA2C0EAD35}"/>
              </a:ext>
            </a:extLst>
          </p:cNvPr>
          <p:cNvSpPr txBox="1">
            <a:spLocks/>
          </p:cNvSpPr>
          <p:nvPr/>
        </p:nvSpPr>
        <p:spPr>
          <a:xfrm>
            <a:off x="524752" y="3011699"/>
            <a:ext cx="11210047" cy="2929648"/>
          </a:xfrm>
          <a:prstGeom prst="rect">
            <a:avLst/>
          </a:prstGeom>
        </p:spPr>
        <p:txBody>
          <a:bodyPr vert="horz" wrap="square" lIns="0" tIns="12700" rIns="0" bIns="0" rtlCol="0">
            <a:spAutoFit/>
          </a:bodyPr>
          <a:lstStyle>
            <a:lvl1pPr>
              <a:defRPr sz="3400" b="0" i="0">
                <a:solidFill>
                  <a:srgbClr val="003B69"/>
                </a:solidFill>
                <a:latin typeface="Calibri"/>
                <a:ea typeface="+mj-ea"/>
                <a:cs typeface="Calibri"/>
              </a:defRPr>
            </a:lvl1pPr>
          </a:lstStyle>
          <a:p>
            <a:pPr marL="355600" indent="-342900">
              <a:lnSpc>
                <a:spcPct val="150000"/>
              </a:lnSpc>
              <a:spcBef>
                <a:spcPts val="100"/>
              </a:spcBef>
              <a:buFont typeface="Wingdings" panose="05000000000000000000" pitchFamily="2" charset="2"/>
              <a:buChar char="ü"/>
              <a:tabLst>
                <a:tab pos="4782185" algn="l"/>
              </a:tabLst>
            </a:pPr>
            <a:r>
              <a:rPr lang="en-US" sz="1800"/>
              <a:t>Perform an initiating visit for new or established patients not seen by the billing practitioner within 12 months before the start of CCM services</a:t>
            </a:r>
          </a:p>
          <a:p>
            <a:pPr marL="1212850" lvl="2" indent="-285750">
              <a:lnSpc>
                <a:spcPct val="150000"/>
              </a:lnSpc>
              <a:spcBef>
                <a:spcPts val="100"/>
              </a:spcBef>
              <a:buFont typeface="Arial" panose="020B0604020202020204" pitchFamily="34" charset="0"/>
              <a:buChar char="•"/>
              <a:tabLst>
                <a:tab pos="4782185" algn="l"/>
              </a:tabLst>
            </a:pPr>
            <a:r>
              <a:rPr lang="en-US">
                <a:solidFill>
                  <a:srgbClr val="004274"/>
                </a:solidFill>
              </a:rPr>
              <a:t>E/M visit, IPPE, AWV, TCM</a:t>
            </a:r>
          </a:p>
          <a:p>
            <a:pPr marL="355600" indent="-342900">
              <a:lnSpc>
                <a:spcPct val="150000"/>
              </a:lnSpc>
              <a:spcBef>
                <a:spcPts val="100"/>
              </a:spcBef>
              <a:buFont typeface="Wingdings" panose="05000000000000000000" pitchFamily="2" charset="2"/>
              <a:buChar char="ü"/>
              <a:tabLst>
                <a:tab pos="4782185" algn="l"/>
              </a:tabLst>
            </a:pPr>
            <a:r>
              <a:rPr lang="en-US" sz="1800"/>
              <a:t>Determine medical necessity of CCM and order services</a:t>
            </a:r>
          </a:p>
          <a:p>
            <a:pPr marL="355600" indent="-342900">
              <a:lnSpc>
                <a:spcPct val="150000"/>
              </a:lnSpc>
              <a:spcBef>
                <a:spcPts val="100"/>
              </a:spcBef>
              <a:buFont typeface="Wingdings" panose="05000000000000000000" pitchFamily="2" charset="2"/>
              <a:buChar char="ü"/>
              <a:tabLst>
                <a:tab pos="4782185" algn="l"/>
              </a:tabLst>
            </a:pPr>
            <a:r>
              <a:rPr lang="en-US" sz="1800"/>
              <a:t>Obtain patient consent for services </a:t>
            </a:r>
            <a:r>
              <a:rPr lang="en-US" sz="1800" i="1"/>
              <a:t>(If not obtained by billing provider, consent may also be obtained by auxiliary personnel under general supervision) </a:t>
            </a:r>
          </a:p>
          <a:p>
            <a:pPr marL="355600" indent="-342900">
              <a:lnSpc>
                <a:spcPct val="150000"/>
              </a:lnSpc>
              <a:spcBef>
                <a:spcPts val="100"/>
              </a:spcBef>
              <a:buFont typeface="Wingdings" panose="05000000000000000000" pitchFamily="2" charset="2"/>
              <a:buChar char="ü"/>
              <a:tabLst>
                <a:tab pos="4782185" algn="l"/>
              </a:tabLst>
            </a:pPr>
            <a:r>
              <a:rPr lang="en-US" sz="1800"/>
              <a:t>Furnish services personally and/or via general supervision of auxiliary personal</a:t>
            </a:r>
            <a:endParaRPr lang="en-US" sz="1800" kern="0"/>
          </a:p>
        </p:txBody>
      </p:sp>
    </p:spTree>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8A978B1-3F88-4FD9-9BB8-285BAEE5B605}" vid="{97792FF9-C47C-4622-A36D-7A2755750E2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3DB868F8BDE94CB45909346E37902F" ma:contentTypeVersion="12" ma:contentTypeDescription="Create a new document." ma:contentTypeScope="" ma:versionID="5774ec6c6027af1f503e597af1f2cda6">
  <xsd:schema xmlns:xsd="http://www.w3.org/2001/XMLSchema" xmlns:xs="http://www.w3.org/2001/XMLSchema" xmlns:p="http://schemas.microsoft.com/office/2006/metadata/properties" xmlns:ns1="http://schemas.microsoft.com/sharepoint/v3" xmlns:ns2="b92e79c2-83b6-410f-acf9-e77d09951d84" xmlns:ns3="1cc76c84-aaa5-4876-b18a-aff10d6398af" targetNamespace="http://schemas.microsoft.com/office/2006/metadata/properties" ma:root="true" ma:fieldsID="46a0dbb477eb3faad624b487f43dcd95" ns1:_="" ns2:_="" ns3:_="">
    <xsd:import namespace="http://schemas.microsoft.com/sharepoint/v3"/>
    <xsd:import namespace="b92e79c2-83b6-410f-acf9-e77d09951d84"/>
    <xsd:import namespace="1cc76c84-aaa5-4876-b18a-aff10d6398a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e79c2-83b6-410f-acf9-e77d09951d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F38478-BC23-414D-AEB5-50E02851B6F3}">
  <ds:schemaRefs>
    <ds:schemaRef ds:uri="1cc76c84-aaa5-4876-b18a-aff10d6398af"/>
    <ds:schemaRef ds:uri="b92e79c2-83b6-410f-acf9-e77d09951d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3.xml><?xml version="1.0" encoding="utf-8"?>
<ds:datastoreItem xmlns:ds="http://schemas.openxmlformats.org/officeDocument/2006/customXml" ds:itemID="{949F0BF0-724F-4E65-ADE5-B633277ED2A5}">
  <ds:schemaRefs>
    <ds:schemaRef ds:uri="1cc76c84-aaa5-4876-b18a-aff10d6398af"/>
    <ds:schemaRef ds:uri="b92e79c2-83b6-410f-acf9-e77d09951d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NACHC 2022 Template</Template>
  <TotalTime>0</TotalTime>
  <Words>1969</Words>
  <Application>Microsoft Office PowerPoint</Application>
  <PresentationFormat>Widescreen</PresentationFormat>
  <Paragraphs>286</Paragraphs>
  <Slides>24</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Apple Symbols</vt:lpstr>
      <vt:lpstr>Arial</vt:lpstr>
      <vt:lpstr>Calibri</vt:lpstr>
      <vt:lpstr>Courier New</vt:lpstr>
      <vt:lpstr>Open Sans</vt:lpstr>
      <vt:lpstr>Tahoma</vt:lpstr>
      <vt:lpstr>Times New Roman</vt:lpstr>
      <vt:lpstr>Wingdings</vt:lpstr>
      <vt:lpstr>Office Theme</vt:lpstr>
      <vt:lpstr>1_Office Theme</vt:lpstr>
      <vt:lpstr>From Concept to Compliance:  Driving Value Through Chronic Care Management</vt:lpstr>
      <vt:lpstr>AGENDA</vt:lpstr>
      <vt:lpstr>The Purpose and Value of Chronic Care Management</vt:lpstr>
      <vt:lpstr>What is Chronic Care Management (CCM)?</vt:lpstr>
      <vt:lpstr>How much is CCM reimbursement?</vt:lpstr>
      <vt:lpstr>PowerPoint Presentation</vt:lpstr>
      <vt:lpstr>Engagement Question</vt:lpstr>
      <vt:lpstr>Know Who Can Bill and How to Enroll </vt:lpstr>
      <vt:lpstr>Authorized Billing Providers</vt:lpstr>
      <vt:lpstr>Auxiliary Personnel (examples)</vt:lpstr>
      <vt:lpstr>Identifying Patients</vt:lpstr>
      <vt:lpstr>Enrolling Patients</vt:lpstr>
      <vt:lpstr>Implement and Manage a CCM Program Effectively </vt:lpstr>
      <vt:lpstr>Key Components, Care Planning, Documentation </vt:lpstr>
      <vt:lpstr>PowerPoint Presentation</vt:lpstr>
      <vt:lpstr>Compliance Requirements </vt:lpstr>
      <vt:lpstr>Implement Compliant CCM Workflows </vt:lpstr>
      <vt:lpstr>Maintain Compliance </vt:lpstr>
      <vt:lpstr>Audit Readiness &amp; Troubleshooting </vt:lpstr>
      <vt:lpstr>Key Resources</vt:lpstr>
      <vt:lpstr>QUESTIONS?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Ama Johnson NACHC</dc:creator>
  <cp:keywords/>
  <dc:description/>
  <cp:lastModifiedBy>Duncan Cordell</cp:lastModifiedBy>
  <cp:revision>2</cp:revision>
  <dcterms:created xsi:type="dcterms:W3CDTF">2025-07-11T15:16:15Z</dcterms:created>
  <dcterms:modified xsi:type="dcterms:W3CDTF">2025-08-01T14:44:02Z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0x010100173DB868F8BDE94CB45909346E37902F</vt:lpwstr>
  </property>
  <property fmtid="{D5CDD505-2E9C-101B-9397-08002B2CF9AE}" pid="3" name="MSIP_Label_3f55ff1d-b0ae-4f38-9a9b-2953041986e7_Enabled">
    <vt:lpwstr>true</vt:lpwstr>
  </property>
  <property fmtid="{D5CDD505-2E9C-101B-9397-08002B2CF9AE}" pid="4" name="MSIP_Label_3f55ff1d-b0ae-4f38-9a9b-2953041986e7_SetDate">
    <vt:lpwstr>2025-07-14T17:18:59Z</vt:lpwstr>
  </property>
  <property fmtid="{D5CDD505-2E9C-101B-9397-08002B2CF9AE}" pid="5" name="MSIP_Label_3f55ff1d-b0ae-4f38-9a9b-2953041986e7_Method">
    <vt:lpwstr>Standard</vt:lpwstr>
  </property>
  <property fmtid="{D5CDD505-2E9C-101B-9397-08002B2CF9AE}" pid="6" name="MSIP_Label_3f55ff1d-b0ae-4f38-9a9b-2953041986e7_Name">
    <vt:lpwstr>defa4170-0d19-0005-0004-bc88714345d2</vt:lpwstr>
  </property>
  <property fmtid="{D5CDD505-2E9C-101B-9397-08002B2CF9AE}" pid="7" name="MSIP_Label_3f55ff1d-b0ae-4f38-9a9b-2953041986e7_SiteId">
    <vt:lpwstr>b4d5dc9c-24e4-43e3-8c18-01b2a98e5b22</vt:lpwstr>
  </property>
  <property fmtid="{D5CDD505-2E9C-101B-9397-08002B2CF9AE}" pid="8" name="MSIP_Label_3f55ff1d-b0ae-4f38-9a9b-2953041986e7_ActionId">
    <vt:lpwstr>bb1e25d4-d127-4bf4-8d95-e747d2936077</vt:lpwstr>
  </property>
  <property fmtid="{D5CDD505-2E9C-101B-9397-08002B2CF9AE}" pid="9" name="MSIP_Label_3f55ff1d-b0ae-4f38-9a9b-2953041986e7_ContentBits">
    <vt:lpwstr>0</vt:lpwstr>
  </property>
  <property fmtid="{D5CDD505-2E9C-101B-9397-08002B2CF9AE}" pid="10" name="MSIP_Label_3f55ff1d-b0ae-4f38-9a9b-2953041986e7_Tag">
    <vt:lpwstr>10, 3, 0, 1</vt:lpwstr>
  </property>
</Properties>
</file>