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0" r:id="rId5"/>
    <p:sldMasterId id="2147483697" r:id="rId6"/>
  </p:sldMasterIdLst>
  <p:notesMasterIdLst>
    <p:notesMasterId r:id="rId38"/>
  </p:notesMasterIdLst>
  <p:handoutMasterIdLst>
    <p:handoutMasterId r:id="rId39"/>
  </p:handoutMasterIdLst>
  <p:sldIdLst>
    <p:sldId id="316" r:id="rId7"/>
    <p:sldId id="317" r:id="rId8"/>
    <p:sldId id="268" r:id="rId9"/>
    <p:sldId id="269" r:id="rId10"/>
    <p:sldId id="323" r:id="rId11"/>
    <p:sldId id="325" r:id="rId12"/>
    <p:sldId id="272" r:id="rId13"/>
    <p:sldId id="273" r:id="rId14"/>
    <p:sldId id="326" r:id="rId15"/>
    <p:sldId id="306" r:id="rId16"/>
    <p:sldId id="289" r:id="rId17"/>
    <p:sldId id="295" r:id="rId18"/>
    <p:sldId id="296" r:id="rId19"/>
    <p:sldId id="291" r:id="rId20"/>
    <p:sldId id="288" r:id="rId21"/>
    <p:sldId id="305" r:id="rId22"/>
    <p:sldId id="321" r:id="rId23"/>
    <p:sldId id="322" r:id="rId24"/>
    <p:sldId id="330" r:id="rId25"/>
    <p:sldId id="331" r:id="rId26"/>
    <p:sldId id="319" r:id="rId27"/>
    <p:sldId id="332" r:id="rId28"/>
    <p:sldId id="2147309226" r:id="rId29"/>
    <p:sldId id="2147309224" r:id="rId30"/>
    <p:sldId id="2147309174" r:id="rId31"/>
    <p:sldId id="2147309225" r:id="rId32"/>
    <p:sldId id="2147309177" r:id="rId33"/>
    <p:sldId id="2147309181" r:id="rId34"/>
    <p:sldId id="282" r:id="rId35"/>
    <p:sldId id="281" r:id="rId36"/>
    <p:sldId id="27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0BFAC2-AA28-B3F0-6831-D8BDE5041325}" name="Cassie Lindholm NACHC" initials="CN" userId="S::clindholm@nachc.com::edd7edc3-1792-43cb-b68c-a93952791f35" providerId="AD"/>
  <p188:author id="{B82AD3C3-A2A8-3EC1-4A08-1D169255F87D}" name="Guest User" initials="GU" userId="S::urn:spo:tenantanon#bade34f3-9f91-403f-bd6d-a2917b2847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nia Gil" initials="SG" lastIdx="1" clrIdx="0">
    <p:extLst>
      <p:ext uri="{19B8F6BF-5375-455C-9EA6-DF929625EA0E}">
        <p15:presenceInfo xmlns:p15="http://schemas.microsoft.com/office/powerpoint/2012/main" userId="S::sgil@nachc.com::2ab1af10-cad8-4573-b842-ac9658e0d5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40A"/>
    <a:srgbClr val="004274"/>
    <a:srgbClr val="61ABC1"/>
    <a:srgbClr val="E9F5FC"/>
    <a:srgbClr val="CAE5FB"/>
    <a:srgbClr val="E1FAF7"/>
    <a:srgbClr val="67BCD7"/>
    <a:srgbClr val="004F8B"/>
    <a:srgbClr val="F59302"/>
    <a:srgbClr val="F77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6.svg"/></Relationships>
</file>

<file path=ppt/diagrams/_rels/data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4" Type="http://schemas.openxmlformats.org/officeDocument/2006/relationships/image" Target="../media/image93.svg"/></Relationships>
</file>

<file path=ppt/diagrams/_rels/data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4" Type="http://schemas.openxmlformats.org/officeDocument/2006/relationships/image" Target="../media/image9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A784A-DD5A-40AF-B5C2-80DA43C12C27}"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BC40F69-7AD8-4F2A-B07D-31C75DAEC6AB}">
      <dgm:prSet/>
      <dgm:spPr/>
      <dgm:t>
        <a:bodyPr/>
        <a:lstStyle/>
        <a:p>
          <a:pPr>
            <a:defRPr b="1"/>
          </a:pPr>
          <a:r>
            <a:rPr lang="en-US" b="1" i="0" baseline="0"/>
            <a:t>Medicare Reimbursement for CCM Services</a:t>
          </a:r>
          <a:endParaRPr lang="en-US"/>
        </a:p>
      </dgm:t>
    </dgm:pt>
    <dgm:pt modelId="{C4CBCAEA-BFC9-494D-A55C-C0DDAF76FD2A}" type="parTrans" cxnId="{6AFDEAD7-62AD-4BC8-B36C-8C11E8B78B4D}">
      <dgm:prSet/>
      <dgm:spPr/>
      <dgm:t>
        <a:bodyPr/>
        <a:lstStyle/>
        <a:p>
          <a:endParaRPr lang="en-US"/>
        </a:p>
      </dgm:t>
    </dgm:pt>
    <dgm:pt modelId="{F9D142C7-2F75-418B-96EA-F218DD2C4474}" type="sibTrans" cxnId="{6AFDEAD7-62AD-4BC8-B36C-8C11E8B78B4D}">
      <dgm:prSet/>
      <dgm:spPr/>
      <dgm:t>
        <a:bodyPr/>
        <a:lstStyle/>
        <a:p>
          <a:endParaRPr lang="en-US"/>
        </a:p>
      </dgm:t>
    </dgm:pt>
    <dgm:pt modelId="{1F504FE7-332E-452D-981A-866AC5E8E558}">
      <dgm:prSet/>
      <dgm:spPr/>
      <dgm:t>
        <a:bodyPr/>
        <a:lstStyle/>
        <a:p>
          <a:r>
            <a:rPr lang="en-US" b="0" i="0" baseline="0"/>
            <a:t>$60–$75 per patient per month (depending on complexity and region)</a:t>
          </a:r>
          <a:endParaRPr lang="en-US"/>
        </a:p>
      </dgm:t>
    </dgm:pt>
    <dgm:pt modelId="{D7693D15-6887-422C-912A-D51228252BF4}" type="parTrans" cxnId="{803DF714-0D36-45C8-9B5C-A105176541EF}">
      <dgm:prSet/>
      <dgm:spPr/>
      <dgm:t>
        <a:bodyPr/>
        <a:lstStyle/>
        <a:p>
          <a:endParaRPr lang="en-US"/>
        </a:p>
      </dgm:t>
    </dgm:pt>
    <dgm:pt modelId="{0760944E-6544-4726-9281-03660499CCFB}" type="sibTrans" cxnId="{803DF714-0D36-45C8-9B5C-A105176541EF}">
      <dgm:prSet/>
      <dgm:spPr/>
      <dgm:t>
        <a:bodyPr/>
        <a:lstStyle/>
        <a:p>
          <a:endParaRPr lang="en-US"/>
        </a:p>
      </dgm:t>
    </dgm:pt>
    <dgm:pt modelId="{CB4A5629-785E-4885-8065-DE81806EB0F3}">
      <dgm:prSet/>
      <dgm:spPr/>
      <dgm:t>
        <a:bodyPr/>
        <a:lstStyle/>
        <a:p>
          <a:pPr>
            <a:defRPr b="1"/>
          </a:pPr>
          <a:r>
            <a:rPr lang="en-US" b="0" i="0" baseline="0"/>
            <a:t>Smaller scale: $150,000–$350,000 annual revenue for managing 250 patients</a:t>
          </a:r>
          <a:endParaRPr lang="en-US"/>
        </a:p>
      </dgm:t>
    </dgm:pt>
    <dgm:pt modelId="{3FB6A99F-8744-42AB-ABAF-41742435A954}" type="parTrans" cxnId="{BBB5BB0F-A00C-445F-9819-A8440368D60C}">
      <dgm:prSet/>
      <dgm:spPr/>
      <dgm:t>
        <a:bodyPr/>
        <a:lstStyle/>
        <a:p>
          <a:endParaRPr lang="en-US"/>
        </a:p>
      </dgm:t>
    </dgm:pt>
    <dgm:pt modelId="{8EAE33F8-12C6-4CBF-9BDC-0515562777CE}" type="sibTrans" cxnId="{BBB5BB0F-A00C-445F-9819-A8440368D60C}">
      <dgm:prSet/>
      <dgm:spPr/>
      <dgm:t>
        <a:bodyPr/>
        <a:lstStyle/>
        <a:p>
          <a:endParaRPr lang="en-US"/>
        </a:p>
      </dgm:t>
    </dgm:pt>
    <dgm:pt modelId="{31CC6665-45F2-438B-AFAA-D9EAE4CCDF09}" type="pres">
      <dgm:prSet presAssocID="{6ACA784A-DD5A-40AF-B5C2-80DA43C12C27}" presName="root" presStyleCnt="0">
        <dgm:presLayoutVars>
          <dgm:dir/>
          <dgm:resizeHandles val="exact"/>
        </dgm:presLayoutVars>
      </dgm:prSet>
      <dgm:spPr/>
    </dgm:pt>
    <dgm:pt modelId="{AE531473-C04E-419A-B04A-991879E8105F}" type="pres">
      <dgm:prSet presAssocID="{DBC40F69-7AD8-4F2A-B07D-31C75DAEC6AB}" presName="compNode" presStyleCnt="0"/>
      <dgm:spPr/>
    </dgm:pt>
    <dgm:pt modelId="{F75AD877-3258-4620-86DC-0C3CABA34FC2}" type="pres">
      <dgm:prSet presAssocID="{DBC40F69-7AD8-4F2A-B07D-31C75DAEC6A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E1B19376-F50E-402F-B3E7-3EE0642A15A2}" type="pres">
      <dgm:prSet presAssocID="{DBC40F69-7AD8-4F2A-B07D-31C75DAEC6AB}" presName="iconSpace" presStyleCnt="0"/>
      <dgm:spPr/>
    </dgm:pt>
    <dgm:pt modelId="{B3E344FD-59B0-4852-91FB-1073FBD28B71}" type="pres">
      <dgm:prSet presAssocID="{DBC40F69-7AD8-4F2A-B07D-31C75DAEC6AB}" presName="parTx" presStyleLbl="revTx" presStyleIdx="0" presStyleCnt="4">
        <dgm:presLayoutVars>
          <dgm:chMax val="0"/>
          <dgm:chPref val="0"/>
        </dgm:presLayoutVars>
      </dgm:prSet>
      <dgm:spPr/>
    </dgm:pt>
    <dgm:pt modelId="{5C15DE1A-012C-4A37-AD9F-3492477BC51E}" type="pres">
      <dgm:prSet presAssocID="{DBC40F69-7AD8-4F2A-B07D-31C75DAEC6AB}" presName="txSpace" presStyleCnt="0"/>
      <dgm:spPr/>
    </dgm:pt>
    <dgm:pt modelId="{0314D53A-A4B9-4261-B2BF-F963786BDC6E}" type="pres">
      <dgm:prSet presAssocID="{DBC40F69-7AD8-4F2A-B07D-31C75DAEC6AB}" presName="desTx" presStyleLbl="revTx" presStyleIdx="1" presStyleCnt="4">
        <dgm:presLayoutVars/>
      </dgm:prSet>
      <dgm:spPr/>
    </dgm:pt>
    <dgm:pt modelId="{21454469-37ED-4490-89FB-1A93F0D6D9CE}" type="pres">
      <dgm:prSet presAssocID="{F9D142C7-2F75-418B-96EA-F218DD2C4474}" presName="sibTrans" presStyleCnt="0"/>
      <dgm:spPr/>
    </dgm:pt>
    <dgm:pt modelId="{77420EA4-51FE-4D98-8FF2-D5C24DC097B9}" type="pres">
      <dgm:prSet presAssocID="{CB4A5629-785E-4885-8065-DE81806EB0F3}" presName="compNode" presStyleCnt="0"/>
      <dgm:spPr/>
    </dgm:pt>
    <dgm:pt modelId="{4C97D9D9-5089-4F1F-9446-06CDA2949155}" type="pres">
      <dgm:prSet presAssocID="{CB4A5629-785E-4885-8065-DE81806EB0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2C21CAE0-0D5C-4777-A0BB-F7C069549B57}" type="pres">
      <dgm:prSet presAssocID="{CB4A5629-785E-4885-8065-DE81806EB0F3}" presName="iconSpace" presStyleCnt="0"/>
      <dgm:spPr/>
    </dgm:pt>
    <dgm:pt modelId="{C6837127-1CC1-43C9-99DB-81EBB839A95B}" type="pres">
      <dgm:prSet presAssocID="{CB4A5629-785E-4885-8065-DE81806EB0F3}" presName="parTx" presStyleLbl="revTx" presStyleIdx="2" presStyleCnt="4">
        <dgm:presLayoutVars>
          <dgm:chMax val="0"/>
          <dgm:chPref val="0"/>
        </dgm:presLayoutVars>
      </dgm:prSet>
      <dgm:spPr/>
    </dgm:pt>
    <dgm:pt modelId="{6154A68D-36CF-4587-A3F0-5333C0913A93}" type="pres">
      <dgm:prSet presAssocID="{CB4A5629-785E-4885-8065-DE81806EB0F3}" presName="txSpace" presStyleCnt="0"/>
      <dgm:spPr/>
    </dgm:pt>
    <dgm:pt modelId="{F1D0A1E4-4476-435C-BE79-BC0CDD15785F}" type="pres">
      <dgm:prSet presAssocID="{CB4A5629-785E-4885-8065-DE81806EB0F3}" presName="desTx" presStyleLbl="revTx" presStyleIdx="3" presStyleCnt="4">
        <dgm:presLayoutVars/>
      </dgm:prSet>
      <dgm:spPr/>
    </dgm:pt>
  </dgm:ptLst>
  <dgm:cxnLst>
    <dgm:cxn modelId="{BEB06001-6D9D-4D86-9120-BFA85364FEFA}" type="presOf" srcId="{DBC40F69-7AD8-4F2A-B07D-31C75DAEC6AB}" destId="{B3E344FD-59B0-4852-91FB-1073FBD28B71}" srcOrd="0" destOrd="0" presId="urn:microsoft.com/office/officeart/2018/2/layout/IconLabelDescriptionList"/>
    <dgm:cxn modelId="{BBB5BB0F-A00C-445F-9819-A8440368D60C}" srcId="{6ACA784A-DD5A-40AF-B5C2-80DA43C12C27}" destId="{CB4A5629-785E-4885-8065-DE81806EB0F3}" srcOrd="1" destOrd="0" parTransId="{3FB6A99F-8744-42AB-ABAF-41742435A954}" sibTransId="{8EAE33F8-12C6-4CBF-9BDC-0515562777CE}"/>
    <dgm:cxn modelId="{7A9ECC0F-E0B7-4864-8C1D-449FC7A389B5}" type="presOf" srcId="{6ACA784A-DD5A-40AF-B5C2-80DA43C12C27}" destId="{31CC6665-45F2-438B-AFAA-D9EAE4CCDF09}" srcOrd="0" destOrd="0" presId="urn:microsoft.com/office/officeart/2018/2/layout/IconLabelDescriptionList"/>
    <dgm:cxn modelId="{803DF714-0D36-45C8-9B5C-A105176541EF}" srcId="{DBC40F69-7AD8-4F2A-B07D-31C75DAEC6AB}" destId="{1F504FE7-332E-452D-981A-866AC5E8E558}" srcOrd="0" destOrd="0" parTransId="{D7693D15-6887-422C-912A-D51228252BF4}" sibTransId="{0760944E-6544-4726-9281-03660499CCFB}"/>
    <dgm:cxn modelId="{6AFDEAD7-62AD-4BC8-B36C-8C11E8B78B4D}" srcId="{6ACA784A-DD5A-40AF-B5C2-80DA43C12C27}" destId="{DBC40F69-7AD8-4F2A-B07D-31C75DAEC6AB}" srcOrd="0" destOrd="0" parTransId="{C4CBCAEA-BFC9-494D-A55C-C0DDAF76FD2A}" sibTransId="{F9D142C7-2F75-418B-96EA-F218DD2C4474}"/>
    <dgm:cxn modelId="{242F3EED-01FF-4EBF-B34A-DE04D78EE4D8}" type="presOf" srcId="{CB4A5629-785E-4885-8065-DE81806EB0F3}" destId="{C6837127-1CC1-43C9-99DB-81EBB839A95B}" srcOrd="0" destOrd="0" presId="urn:microsoft.com/office/officeart/2018/2/layout/IconLabelDescriptionList"/>
    <dgm:cxn modelId="{CC85DCF7-0913-444A-9052-8D20E0D7B426}" type="presOf" srcId="{1F504FE7-332E-452D-981A-866AC5E8E558}" destId="{0314D53A-A4B9-4261-B2BF-F963786BDC6E}" srcOrd="0" destOrd="0" presId="urn:microsoft.com/office/officeart/2018/2/layout/IconLabelDescriptionList"/>
    <dgm:cxn modelId="{AD842501-8C68-49D1-8A13-B73E3A315BAC}" type="presParOf" srcId="{31CC6665-45F2-438B-AFAA-D9EAE4CCDF09}" destId="{AE531473-C04E-419A-B04A-991879E8105F}" srcOrd="0" destOrd="0" presId="urn:microsoft.com/office/officeart/2018/2/layout/IconLabelDescriptionList"/>
    <dgm:cxn modelId="{A103866D-080E-48FC-8422-76A5ED81A5A3}" type="presParOf" srcId="{AE531473-C04E-419A-B04A-991879E8105F}" destId="{F75AD877-3258-4620-86DC-0C3CABA34FC2}" srcOrd="0" destOrd="0" presId="urn:microsoft.com/office/officeart/2018/2/layout/IconLabelDescriptionList"/>
    <dgm:cxn modelId="{21DA823D-4D1E-45EB-985B-A5986A9D964E}" type="presParOf" srcId="{AE531473-C04E-419A-B04A-991879E8105F}" destId="{E1B19376-F50E-402F-B3E7-3EE0642A15A2}" srcOrd="1" destOrd="0" presId="urn:microsoft.com/office/officeart/2018/2/layout/IconLabelDescriptionList"/>
    <dgm:cxn modelId="{C40D3DB2-B33F-4AA7-836E-F044A289E860}" type="presParOf" srcId="{AE531473-C04E-419A-B04A-991879E8105F}" destId="{B3E344FD-59B0-4852-91FB-1073FBD28B71}" srcOrd="2" destOrd="0" presId="urn:microsoft.com/office/officeart/2018/2/layout/IconLabelDescriptionList"/>
    <dgm:cxn modelId="{93C326FA-CC40-4C25-8CC7-BA6F6F172AB4}" type="presParOf" srcId="{AE531473-C04E-419A-B04A-991879E8105F}" destId="{5C15DE1A-012C-4A37-AD9F-3492477BC51E}" srcOrd="3" destOrd="0" presId="urn:microsoft.com/office/officeart/2018/2/layout/IconLabelDescriptionList"/>
    <dgm:cxn modelId="{C1FD4F31-CD26-4371-8F8C-508DC1FC03C5}" type="presParOf" srcId="{AE531473-C04E-419A-B04A-991879E8105F}" destId="{0314D53A-A4B9-4261-B2BF-F963786BDC6E}" srcOrd="4" destOrd="0" presId="urn:microsoft.com/office/officeart/2018/2/layout/IconLabelDescriptionList"/>
    <dgm:cxn modelId="{2C1AA05D-4DA7-4FEE-BB1C-2D3513C93FBD}" type="presParOf" srcId="{31CC6665-45F2-438B-AFAA-D9EAE4CCDF09}" destId="{21454469-37ED-4490-89FB-1A93F0D6D9CE}" srcOrd="1" destOrd="0" presId="urn:microsoft.com/office/officeart/2018/2/layout/IconLabelDescriptionList"/>
    <dgm:cxn modelId="{24FEDDC4-92C4-4BC4-BA32-BB53B8BC1114}" type="presParOf" srcId="{31CC6665-45F2-438B-AFAA-D9EAE4CCDF09}" destId="{77420EA4-51FE-4D98-8FF2-D5C24DC097B9}" srcOrd="2" destOrd="0" presId="urn:microsoft.com/office/officeart/2018/2/layout/IconLabelDescriptionList"/>
    <dgm:cxn modelId="{2397CD4B-13DD-414F-B85B-3AD0EB08CD06}" type="presParOf" srcId="{77420EA4-51FE-4D98-8FF2-D5C24DC097B9}" destId="{4C97D9D9-5089-4F1F-9446-06CDA2949155}" srcOrd="0" destOrd="0" presId="urn:microsoft.com/office/officeart/2018/2/layout/IconLabelDescriptionList"/>
    <dgm:cxn modelId="{97CF3931-2C84-4A02-92DD-7A0E63D33814}" type="presParOf" srcId="{77420EA4-51FE-4D98-8FF2-D5C24DC097B9}" destId="{2C21CAE0-0D5C-4777-A0BB-F7C069549B57}" srcOrd="1" destOrd="0" presId="urn:microsoft.com/office/officeart/2018/2/layout/IconLabelDescriptionList"/>
    <dgm:cxn modelId="{25DA945F-6C31-4B59-B941-1FB7420F3EB5}" type="presParOf" srcId="{77420EA4-51FE-4D98-8FF2-D5C24DC097B9}" destId="{C6837127-1CC1-43C9-99DB-81EBB839A95B}" srcOrd="2" destOrd="0" presId="urn:microsoft.com/office/officeart/2018/2/layout/IconLabelDescriptionList"/>
    <dgm:cxn modelId="{279BF144-3A5F-4923-9FC0-4C0B3FFF5634}" type="presParOf" srcId="{77420EA4-51FE-4D98-8FF2-D5C24DC097B9}" destId="{6154A68D-36CF-4587-A3F0-5333C0913A93}" srcOrd="3" destOrd="0" presId="urn:microsoft.com/office/officeart/2018/2/layout/IconLabelDescriptionList"/>
    <dgm:cxn modelId="{8FBFF9EB-4208-44CD-A63D-3AFAA1A456AE}" type="presParOf" srcId="{77420EA4-51FE-4D98-8FF2-D5C24DC097B9}" destId="{F1D0A1E4-4476-435C-BE79-BC0CDD15785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F20E9D-46D7-40A2-BE93-1D0D25948C13}"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DBF2CF3-43E8-4DB6-B472-E2F91100BF39}">
      <dgm:prSet/>
      <dgm:spPr/>
      <dgm:t>
        <a:bodyPr/>
        <a:lstStyle/>
        <a:p>
          <a:pPr rtl="0">
            <a:lnSpc>
              <a:spcPct val="100000"/>
            </a:lnSpc>
            <a:defRPr cap="all"/>
          </a:pPr>
          <a:r>
            <a:rPr lang="en-US">
              <a:latin typeface="Calibri" panose="020F0502020204030204"/>
            </a:rPr>
            <a:t>What's your top priority for a CCM pilot</a:t>
          </a:r>
          <a:r>
            <a:rPr lang="en-US"/>
            <a:t>?</a:t>
          </a:r>
        </a:p>
      </dgm:t>
    </dgm:pt>
    <dgm:pt modelId="{F8F380F3-36FA-4B29-9BB3-E9D136625756}" type="parTrans" cxnId="{9992327F-3DEF-4236-91FE-9F502535D5DE}">
      <dgm:prSet/>
      <dgm:spPr/>
      <dgm:t>
        <a:bodyPr/>
        <a:lstStyle/>
        <a:p>
          <a:endParaRPr lang="en-US"/>
        </a:p>
      </dgm:t>
    </dgm:pt>
    <dgm:pt modelId="{EC33CFC1-33CE-4D97-AF83-A04A4A4BC745}" type="sibTrans" cxnId="{9992327F-3DEF-4236-91FE-9F502535D5DE}">
      <dgm:prSet/>
      <dgm:spPr/>
      <dgm:t>
        <a:bodyPr/>
        <a:lstStyle/>
        <a:p>
          <a:endParaRPr lang="en-US"/>
        </a:p>
      </dgm:t>
    </dgm:pt>
    <dgm:pt modelId="{31BFB580-318D-4032-ACBA-4093924A78E6}">
      <dgm:prSet/>
      <dgm:spPr/>
      <dgm:t>
        <a:bodyPr/>
        <a:lstStyle/>
        <a:p>
          <a:pPr rtl="0">
            <a:lnSpc>
              <a:spcPct val="100000"/>
            </a:lnSpc>
            <a:defRPr cap="all"/>
          </a:pPr>
          <a:r>
            <a:rPr lang="en-US">
              <a:latin typeface="Calibri" panose="020F0502020204030204"/>
            </a:rPr>
            <a:t>What is one additional service you see on the horizon once your CCM program matures</a:t>
          </a:r>
          <a:r>
            <a:rPr lang="en-US"/>
            <a:t>?</a:t>
          </a:r>
        </a:p>
      </dgm:t>
    </dgm:pt>
    <dgm:pt modelId="{CFA789F4-9D09-43BC-A3F0-682D6C22F9FE}" type="parTrans" cxnId="{88A532A8-9183-4A74-B5B0-113C5F5F2F60}">
      <dgm:prSet/>
      <dgm:spPr/>
      <dgm:t>
        <a:bodyPr/>
        <a:lstStyle/>
        <a:p>
          <a:endParaRPr lang="en-US"/>
        </a:p>
      </dgm:t>
    </dgm:pt>
    <dgm:pt modelId="{0D0F6EBA-A4C5-4D66-8FC8-E856F6F4C756}" type="sibTrans" cxnId="{88A532A8-9183-4A74-B5B0-113C5F5F2F60}">
      <dgm:prSet/>
      <dgm:spPr/>
      <dgm:t>
        <a:bodyPr/>
        <a:lstStyle/>
        <a:p>
          <a:endParaRPr lang="en-US"/>
        </a:p>
      </dgm:t>
    </dgm:pt>
    <dgm:pt modelId="{69242E4D-5855-4F78-80EF-E7B58E4AAAE8}" type="pres">
      <dgm:prSet presAssocID="{68F20E9D-46D7-40A2-BE93-1D0D25948C13}" presName="root" presStyleCnt="0">
        <dgm:presLayoutVars>
          <dgm:dir/>
          <dgm:resizeHandles val="exact"/>
        </dgm:presLayoutVars>
      </dgm:prSet>
      <dgm:spPr/>
    </dgm:pt>
    <dgm:pt modelId="{42FA6377-3BC5-46FA-B0A5-B8963E5D39F3}" type="pres">
      <dgm:prSet presAssocID="{3DBF2CF3-43E8-4DB6-B472-E2F91100BF39}" presName="compNode" presStyleCnt="0"/>
      <dgm:spPr/>
    </dgm:pt>
    <dgm:pt modelId="{B5B37C96-7D29-4B0D-AB6E-44A567AB8390}" type="pres">
      <dgm:prSet presAssocID="{3DBF2CF3-43E8-4DB6-B472-E2F91100BF39}" presName="iconBgRect" presStyleLbl="bgShp" presStyleIdx="0" presStyleCnt="2"/>
      <dgm:spPr/>
    </dgm:pt>
    <dgm:pt modelId="{F471E567-AA5D-4EFC-8607-DA7991161F04}" type="pres">
      <dgm:prSet presAssocID="{3DBF2CF3-43E8-4DB6-B472-E2F91100BF3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DCE1A46-81C4-41DB-AE7C-DA3EDE94D07C}" type="pres">
      <dgm:prSet presAssocID="{3DBF2CF3-43E8-4DB6-B472-E2F91100BF39}" presName="spaceRect" presStyleCnt="0"/>
      <dgm:spPr/>
    </dgm:pt>
    <dgm:pt modelId="{672768E1-40FE-4381-87A4-FA005EA72DD6}" type="pres">
      <dgm:prSet presAssocID="{3DBF2CF3-43E8-4DB6-B472-E2F91100BF39}" presName="textRect" presStyleLbl="revTx" presStyleIdx="0" presStyleCnt="2">
        <dgm:presLayoutVars>
          <dgm:chMax val="1"/>
          <dgm:chPref val="1"/>
        </dgm:presLayoutVars>
      </dgm:prSet>
      <dgm:spPr/>
    </dgm:pt>
    <dgm:pt modelId="{EED2645B-698D-4324-8F98-1F1B0E0D2EDA}" type="pres">
      <dgm:prSet presAssocID="{EC33CFC1-33CE-4D97-AF83-A04A4A4BC745}" presName="sibTrans" presStyleCnt="0"/>
      <dgm:spPr/>
    </dgm:pt>
    <dgm:pt modelId="{D544D96D-786E-4B63-B02A-A7ECC00736C0}" type="pres">
      <dgm:prSet presAssocID="{31BFB580-318D-4032-ACBA-4093924A78E6}" presName="compNode" presStyleCnt="0"/>
      <dgm:spPr/>
    </dgm:pt>
    <dgm:pt modelId="{930FD1C1-C945-4FAD-B901-5885FF8F177B}" type="pres">
      <dgm:prSet presAssocID="{31BFB580-318D-4032-ACBA-4093924A78E6}" presName="iconBgRect" presStyleLbl="bgShp" presStyleIdx="1" presStyleCnt="2"/>
      <dgm:spPr/>
    </dgm:pt>
    <dgm:pt modelId="{D01D8A80-725E-4090-9729-5FBDD2013889}" type="pres">
      <dgm:prSet presAssocID="{31BFB580-318D-4032-ACBA-4093924A78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ium"/>
        </a:ext>
      </dgm:extLst>
    </dgm:pt>
    <dgm:pt modelId="{D234FA80-0A44-4209-9EED-AD1318130667}" type="pres">
      <dgm:prSet presAssocID="{31BFB580-318D-4032-ACBA-4093924A78E6}" presName="spaceRect" presStyleCnt="0"/>
      <dgm:spPr/>
    </dgm:pt>
    <dgm:pt modelId="{6F3B2717-F6E6-462C-9031-0C6A8E795503}" type="pres">
      <dgm:prSet presAssocID="{31BFB580-318D-4032-ACBA-4093924A78E6}" presName="textRect" presStyleLbl="revTx" presStyleIdx="1" presStyleCnt="2">
        <dgm:presLayoutVars>
          <dgm:chMax val="1"/>
          <dgm:chPref val="1"/>
        </dgm:presLayoutVars>
      </dgm:prSet>
      <dgm:spPr/>
    </dgm:pt>
  </dgm:ptLst>
  <dgm:cxnLst>
    <dgm:cxn modelId="{A605C967-34B9-44C1-905C-D9003AF2B3A8}" type="presOf" srcId="{3DBF2CF3-43E8-4DB6-B472-E2F91100BF39}" destId="{672768E1-40FE-4381-87A4-FA005EA72DD6}" srcOrd="0" destOrd="0" presId="urn:microsoft.com/office/officeart/2018/5/layout/IconCircleLabelList"/>
    <dgm:cxn modelId="{9992327F-3DEF-4236-91FE-9F502535D5DE}" srcId="{68F20E9D-46D7-40A2-BE93-1D0D25948C13}" destId="{3DBF2CF3-43E8-4DB6-B472-E2F91100BF39}" srcOrd="0" destOrd="0" parTransId="{F8F380F3-36FA-4B29-9BB3-E9D136625756}" sibTransId="{EC33CFC1-33CE-4D97-AF83-A04A4A4BC745}"/>
    <dgm:cxn modelId="{88A532A8-9183-4A74-B5B0-113C5F5F2F60}" srcId="{68F20E9D-46D7-40A2-BE93-1D0D25948C13}" destId="{31BFB580-318D-4032-ACBA-4093924A78E6}" srcOrd="1" destOrd="0" parTransId="{CFA789F4-9D09-43BC-A3F0-682D6C22F9FE}" sibTransId="{0D0F6EBA-A4C5-4D66-8FC8-E856F6F4C756}"/>
    <dgm:cxn modelId="{5ADD04C4-EB70-47E8-833A-06FEE62B7B98}" type="presOf" srcId="{31BFB580-318D-4032-ACBA-4093924A78E6}" destId="{6F3B2717-F6E6-462C-9031-0C6A8E795503}" srcOrd="0" destOrd="0" presId="urn:microsoft.com/office/officeart/2018/5/layout/IconCircleLabelList"/>
    <dgm:cxn modelId="{5247CCF7-E9B0-4B76-BEBB-839987D96B16}" type="presOf" srcId="{68F20E9D-46D7-40A2-BE93-1D0D25948C13}" destId="{69242E4D-5855-4F78-80EF-E7B58E4AAAE8}" srcOrd="0" destOrd="0" presId="urn:microsoft.com/office/officeart/2018/5/layout/IconCircleLabelList"/>
    <dgm:cxn modelId="{4C5DF4CE-6420-4869-9BC7-5F737C2A94D5}" type="presParOf" srcId="{69242E4D-5855-4F78-80EF-E7B58E4AAAE8}" destId="{42FA6377-3BC5-46FA-B0A5-B8963E5D39F3}" srcOrd="0" destOrd="0" presId="urn:microsoft.com/office/officeart/2018/5/layout/IconCircleLabelList"/>
    <dgm:cxn modelId="{BAF496DC-126B-41B5-9D7B-D8D31A6B835F}" type="presParOf" srcId="{42FA6377-3BC5-46FA-B0A5-B8963E5D39F3}" destId="{B5B37C96-7D29-4B0D-AB6E-44A567AB8390}" srcOrd="0" destOrd="0" presId="urn:microsoft.com/office/officeart/2018/5/layout/IconCircleLabelList"/>
    <dgm:cxn modelId="{9AA17F55-659C-44F7-BCDD-78413930C00E}" type="presParOf" srcId="{42FA6377-3BC5-46FA-B0A5-B8963E5D39F3}" destId="{F471E567-AA5D-4EFC-8607-DA7991161F04}" srcOrd="1" destOrd="0" presId="urn:microsoft.com/office/officeart/2018/5/layout/IconCircleLabelList"/>
    <dgm:cxn modelId="{12AB5E08-3B9A-4FFD-A536-BF6328C0DDF7}" type="presParOf" srcId="{42FA6377-3BC5-46FA-B0A5-B8963E5D39F3}" destId="{BDCE1A46-81C4-41DB-AE7C-DA3EDE94D07C}" srcOrd="2" destOrd="0" presId="urn:microsoft.com/office/officeart/2018/5/layout/IconCircleLabelList"/>
    <dgm:cxn modelId="{CE856FAF-6BED-4B4F-9AAA-3FD14B2D79BE}" type="presParOf" srcId="{42FA6377-3BC5-46FA-B0A5-B8963E5D39F3}" destId="{672768E1-40FE-4381-87A4-FA005EA72DD6}" srcOrd="3" destOrd="0" presId="urn:microsoft.com/office/officeart/2018/5/layout/IconCircleLabelList"/>
    <dgm:cxn modelId="{2BB561B5-3D4A-40E2-A68F-52F10C794C43}" type="presParOf" srcId="{69242E4D-5855-4F78-80EF-E7B58E4AAAE8}" destId="{EED2645B-698D-4324-8F98-1F1B0E0D2EDA}" srcOrd="1" destOrd="0" presId="urn:microsoft.com/office/officeart/2018/5/layout/IconCircleLabelList"/>
    <dgm:cxn modelId="{85669B59-7CC6-44CC-9040-7340CD2EB59C}" type="presParOf" srcId="{69242E4D-5855-4F78-80EF-E7B58E4AAAE8}" destId="{D544D96D-786E-4B63-B02A-A7ECC00736C0}" srcOrd="2" destOrd="0" presId="urn:microsoft.com/office/officeart/2018/5/layout/IconCircleLabelList"/>
    <dgm:cxn modelId="{B49BAD3D-D292-4A66-AE65-4B60678124BA}" type="presParOf" srcId="{D544D96D-786E-4B63-B02A-A7ECC00736C0}" destId="{930FD1C1-C945-4FAD-B901-5885FF8F177B}" srcOrd="0" destOrd="0" presId="urn:microsoft.com/office/officeart/2018/5/layout/IconCircleLabelList"/>
    <dgm:cxn modelId="{93753539-145A-49DB-AEF8-0BAA803ED723}" type="presParOf" srcId="{D544D96D-786E-4B63-B02A-A7ECC00736C0}" destId="{D01D8A80-725E-4090-9729-5FBDD2013889}" srcOrd="1" destOrd="0" presId="urn:microsoft.com/office/officeart/2018/5/layout/IconCircleLabelList"/>
    <dgm:cxn modelId="{E5149690-9741-40CF-8FB1-B1997E8BA24E}" type="presParOf" srcId="{D544D96D-786E-4B63-B02A-A7ECC00736C0}" destId="{D234FA80-0A44-4209-9EED-AD1318130667}" srcOrd="2" destOrd="0" presId="urn:microsoft.com/office/officeart/2018/5/layout/IconCircleLabelList"/>
    <dgm:cxn modelId="{A68FFB96-2186-4CD0-AB6A-BFD7798A055C}" type="presParOf" srcId="{D544D96D-786E-4B63-B02A-A7ECC00736C0}" destId="{6F3B2717-F6E6-462C-9031-0C6A8E79550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F4A54-565D-4068-BC4E-747D45CF336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763745-14FB-4976-8644-C15B62140098}">
      <dgm:prSet/>
      <dgm:spPr/>
      <dgm:t>
        <a:bodyPr/>
        <a:lstStyle/>
        <a:p>
          <a:pPr>
            <a:lnSpc>
              <a:spcPct val="100000"/>
            </a:lnSpc>
          </a:pPr>
          <a:r>
            <a:rPr lang="en-US"/>
            <a:t>CCM = Revenue + Better Outcomes + Operational Alignment</a:t>
          </a:r>
        </a:p>
      </dgm:t>
    </dgm:pt>
    <dgm:pt modelId="{3C46BE95-6296-46AE-B30A-5937891A3E64}" type="parTrans" cxnId="{489E6563-FA19-40E5-8B2A-9BC20E62C717}">
      <dgm:prSet/>
      <dgm:spPr/>
      <dgm:t>
        <a:bodyPr/>
        <a:lstStyle/>
        <a:p>
          <a:endParaRPr lang="en-US"/>
        </a:p>
      </dgm:t>
    </dgm:pt>
    <dgm:pt modelId="{B831F077-2003-4069-BA8B-DFFE774CDE0D}" type="sibTrans" cxnId="{489E6563-FA19-40E5-8B2A-9BC20E62C717}">
      <dgm:prSet/>
      <dgm:spPr/>
      <dgm:t>
        <a:bodyPr/>
        <a:lstStyle/>
        <a:p>
          <a:endParaRPr lang="en-US"/>
        </a:p>
      </dgm:t>
    </dgm:pt>
    <dgm:pt modelId="{DE035E67-DC98-48BF-8141-B40D8593C461}">
      <dgm:prSet/>
      <dgm:spPr/>
      <dgm:t>
        <a:bodyPr/>
        <a:lstStyle/>
        <a:p>
          <a:pPr>
            <a:lnSpc>
              <a:spcPct val="100000"/>
            </a:lnSpc>
          </a:pPr>
          <a:r>
            <a:rPr lang="en-US"/>
            <a:t>Start small, ensure compliance, and scale sustainably</a:t>
          </a:r>
        </a:p>
      </dgm:t>
    </dgm:pt>
    <dgm:pt modelId="{AD123DB2-4B97-434A-BAD6-C8B22AAAF56A}" type="parTrans" cxnId="{7D44E4B0-9B33-4FCC-812B-5B98010070CF}">
      <dgm:prSet/>
      <dgm:spPr/>
      <dgm:t>
        <a:bodyPr/>
        <a:lstStyle/>
        <a:p>
          <a:endParaRPr lang="en-US"/>
        </a:p>
      </dgm:t>
    </dgm:pt>
    <dgm:pt modelId="{1A083E4F-E05E-4465-873E-0ACF23D08894}" type="sibTrans" cxnId="{7D44E4B0-9B33-4FCC-812B-5B98010070CF}">
      <dgm:prSet/>
      <dgm:spPr/>
      <dgm:t>
        <a:bodyPr/>
        <a:lstStyle/>
        <a:p>
          <a:endParaRPr lang="en-US"/>
        </a:p>
      </dgm:t>
    </dgm:pt>
    <dgm:pt modelId="{46C47E4F-F970-434E-AC52-FAA43014D9C3}">
      <dgm:prSet/>
      <dgm:spPr/>
      <dgm:t>
        <a:bodyPr/>
        <a:lstStyle/>
        <a:p>
          <a:pPr>
            <a:lnSpc>
              <a:spcPct val="100000"/>
            </a:lnSpc>
          </a:pPr>
          <a:r>
            <a:rPr lang="en-US"/>
            <a:t>You can launch your first CCM pilot program in 30 days with the right workflow and team</a:t>
          </a:r>
        </a:p>
      </dgm:t>
    </dgm:pt>
    <dgm:pt modelId="{4F7E89CC-BC9C-4945-86C0-409C689EB0FD}" type="parTrans" cxnId="{93AB4BF2-1236-4C1B-B991-FBAC50CB213E}">
      <dgm:prSet/>
      <dgm:spPr/>
      <dgm:t>
        <a:bodyPr/>
        <a:lstStyle/>
        <a:p>
          <a:endParaRPr lang="en-US"/>
        </a:p>
      </dgm:t>
    </dgm:pt>
    <dgm:pt modelId="{0CD81341-A33A-4580-9695-1462252C065E}" type="sibTrans" cxnId="{93AB4BF2-1236-4C1B-B991-FBAC50CB213E}">
      <dgm:prSet/>
      <dgm:spPr/>
      <dgm:t>
        <a:bodyPr/>
        <a:lstStyle/>
        <a:p>
          <a:endParaRPr lang="en-US"/>
        </a:p>
      </dgm:t>
    </dgm:pt>
    <dgm:pt modelId="{84B5FDC2-0FCC-4EA5-8E27-DFD303EA3FAD}" type="pres">
      <dgm:prSet presAssocID="{10FF4A54-565D-4068-BC4E-747D45CF336F}" presName="root" presStyleCnt="0">
        <dgm:presLayoutVars>
          <dgm:dir/>
          <dgm:resizeHandles val="exact"/>
        </dgm:presLayoutVars>
      </dgm:prSet>
      <dgm:spPr/>
    </dgm:pt>
    <dgm:pt modelId="{390EB511-8B01-4CE7-B869-86E569C11E20}" type="pres">
      <dgm:prSet presAssocID="{16763745-14FB-4976-8644-C15B62140098}" presName="compNode" presStyleCnt="0"/>
      <dgm:spPr/>
    </dgm:pt>
    <dgm:pt modelId="{6E9211B8-EF2A-4E0A-9F26-A6594794CA8B}" type="pres">
      <dgm:prSet presAssocID="{16763745-14FB-4976-8644-C15B62140098}" presName="bgRect" presStyleLbl="bgShp" presStyleIdx="0" presStyleCnt="3"/>
      <dgm:spPr/>
    </dgm:pt>
    <dgm:pt modelId="{B2150411-43C6-4C8C-A9C3-5E89ADCCBC6F}" type="pres">
      <dgm:prSet presAssocID="{16763745-14FB-4976-8644-C15B621400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B7BC0391-3BAE-4ADF-A39E-79F4BAF62C24}" type="pres">
      <dgm:prSet presAssocID="{16763745-14FB-4976-8644-C15B62140098}" presName="spaceRect" presStyleCnt="0"/>
      <dgm:spPr/>
    </dgm:pt>
    <dgm:pt modelId="{57F1955E-E176-4C4F-8391-A85B4719CDDD}" type="pres">
      <dgm:prSet presAssocID="{16763745-14FB-4976-8644-C15B62140098}" presName="parTx" presStyleLbl="revTx" presStyleIdx="0" presStyleCnt="3">
        <dgm:presLayoutVars>
          <dgm:chMax val="0"/>
          <dgm:chPref val="0"/>
        </dgm:presLayoutVars>
      </dgm:prSet>
      <dgm:spPr/>
    </dgm:pt>
    <dgm:pt modelId="{4306BB38-6E6C-4077-8F75-F6676D41BFD5}" type="pres">
      <dgm:prSet presAssocID="{B831F077-2003-4069-BA8B-DFFE774CDE0D}" presName="sibTrans" presStyleCnt="0"/>
      <dgm:spPr/>
    </dgm:pt>
    <dgm:pt modelId="{97F881E1-5DE8-4520-9F78-E92CAF1DC47E}" type="pres">
      <dgm:prSet presAssocID="{DE035E67-DC98-48BF-8141-B40D8593C461}" presName="compNode" presStyleCnt="0"/>
      <dgm:spPr/>
    </dgm:pt>
    <dgm:pt modelId="{EB35E712-AE62-4CFA-ABA7-418F08372B3D}" type="pres">
      <dgm:prSet presAssocID="{DE035E67-DC98-48BF-8141-B40D8593C461}" presName="bgRect" presStyleLbl="bgShp" presStyleIdx="1" presStyleCnt="3"/>
      <dgm:spPr/>
    </dgm:pt>
    <dgm:pt modelId="{F32F265F-329D-45AC-9E3C-32776D5FFA52}" type="pres">
      <dgm:prSet presAssocID="{DE035E67-DC98-48BF-8141-B40D8593C4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A8C43F89-6DAC-43B1-BAB0-D998C7516EB3}" type="pres">
      <dgm:prSet presAssocID="{DE035E67-DC98-48BF-8141-B40D8593C461}" presName="spaceRect" presStyleCnt="0"/>
      <dgm:spPr/>
    </dgm:pt>
    <dgm:pt modelId="{692BD920-08F2-4AF2-BF91-E517AAB08E45}" type="pres">
      <dgm:prSet presAssocID="{DE035E67-DC98-48BF-8141-B40D8593C461}" presName="parTx" presStyleLbl="revTx" presStyleIdx="1" presStyleCnt="3">
        <dgm:presLayoutVars>
          <dgm:chMax val="0"/>
          <dgm:chPref val="0"/>
        </dgm:presLayoutVars>
      </dgm:prSet>
      <dgm:spPr/>
    </dgm:pt>
    <dgm:pt modelId="{E398AF27-305F-4B1A-8A1C-24055859E4E7}" type="pres">
      <dgm:prSet presAssocID="{1A083E4F-E05E-4465-873E-0ACF23D08894}" presName="sibTrans" presStyleCnt="0"/>
      <dgm:spPr/>
    </dgm:pt>
    <dgm:pt modelId="{73B0C45B-D736-4E25-8A30-2144EDDB8329}" type="pres">
      <dgm:prSet presAssocID="{46C47E4F-F970-434E-AC52-FAA43014D9C3}" presName="compNode" presStyleCnt="0"/>
      <dgm:spPr/>
    </dgm:pt>
    <dgm:pt modelId="{CB08CF5D-6A01-437B-897B-188556C0A032}" type="pres">
      <dgm:prSet presAssocID="{46C47E4F-F970-434E-AC52-FAA43014D9C3}" presName="bgRect" presStyleLbl="bgShp" presStyleIdx="2" presStyleCnt="3"/>
      <dgm:spPr/>
    </dgm:pt>
    <dgm:pt modelId="{C0F90F92-9421-4341-9CE2-E44D518D827D}" type="pres">
      <dgm:prSet presAssocID="{46C47E4F-F970-434E-AC52-FAA43014D9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cket"/>
        </a:ext>
      </dgm:extLst>
    </dgm:pt>
    <dgm:pt modelId="{7136DE9F-2D1C-4BD7-ABE9-FCBA0E9F6FD4}" type="pres">
      <dgm:prSet presAssocID="{46C47E4F-F970-434E-AC52-FAA43014D9C3}" presName="spaceRect" presStyleCnt="0"/>
      <dgm:spPr/>
    </dgm:pt>
    <dgm:pt modelId="{74A66E52-9EC5-49A8-9AF1-B378018E8820}" type="pres">
      <dgm:prSet presAssocID="{46C47E4F-F970-434E-AC52-FAA43014D9C3}" presName="parTx" presStyleLbl="revTx" presStyleIdx="2" presStyleCnt="3">
        <dgm:presLayoutVars>
          <dgm:chMax val="0"/>
          <dgm:chPref val="0"/>
        </dgm:presLayoutVars>
      </dgm:prSet>
      <dgm:spPr/>
    </dgm:pt>
  </dgm:ptLst>
  <dgm:cxnLst>
    <dgm:cxn modelId="{489E6563-FA19-40E5-8B2A-9BC20E62C717}" srcId="{10FF4A54-565D-4068-BC4E-747D45CF336F}" destId="{16763745-14FB-4976-8644-C15B62140098}" srcOrd="0" destOrd="0" parTransId="{3C46BE95-6296-46AE-B30A-5937891A3E64}" sibTransId="{B831F077-2003-4069-BA8B-DFFE774CDE0D}"/>
    <dgm:cxn modelId="{7D44E4B0-9B33-4FCC-812B-5B98010070CF}" srcId="{10FF4A54-565D-4068-BC4E-747D45CF336F}" destId="{DE035E67-DC98-48BF-8141-B40D8593C461}" srcOrd="1" destOrd="0" parTransId="{AD123DB2-4B97-434A-BAD6-C8B22AAAF56A}" sibTransId="{1A083E4F-E05E-4465-873E-0ACF23D08894}"/>
    <dgm:cxn modelId="{D03BD0B6-6C8F-44C0-B321-53BE5DDF0A97}" type="presOf" srcId="{46C47E4F-F970-434E-AC52-FAA43014D9C3}" destId="{74A66E52-9EC5-49A8-9AF1-B378018E8820}" srcOrd="0" destOrd="0" presId="urn:microsoft.com/office/officeart/2018/2/layout/IconVerticalSolidList"/>
    <dgm:cxn modelId="{526DD4B8-55AE-47FA-B303-7309CDADA651}" type="presOf" srcId="{16763745-14FB-4976-8644-C15B62140098}" destId="{57F1955E-E176-4C4F-8391-A85B4719CDDD}" srcOrd="0" destOrd="0" presId="urn:microsoft.com/office/officeart/2018/2/layout/IconVerticalSolidList"/>
    <dgm:cxn modelId="{DCC4D4BA-7E16-4ADD-9B22-AF6A62884CAD}" type="presOf" srcId="{DE035E67-DC98-48BF-8141-B40D8593C461}" destId="{692BD920-08F2-4AF2-BF91-E517AAB08E45}" srcOrd="0" destOrd="0" presId="urn:microsoft.com/office/officeart/2018/2/layout/IconVerticalSolidList"/>
    <dgm:cxn modelId="{9B5876C0-B717-4683-9B47-BF6A127350E4}" type="presOf" srcId="{10FF4A54-565D-4068-BC4E-747D45CF336F}" destId="{84B5FDC2-0FCC-4EA5-8E27-DFD303EA3FAD}" srcOrd="0" destOrd="0" presId="urn:microsoft.com/office/officeart/2018/2/layout/IconVerticalSolidList"/>
    <dgm:cxn modelId="{93AB4BF2-1236-4C1B-B991-FBAC50CB213E}" srcId="{10FF4A54-565D-4068-BC4E-747D45CF336F}" destId="{46C47E4F-F970-434E-AC52-FAA43014D9C3}" srcOrd="2" destOrd="0" parTransId="{4F7E89CC-BC9C-4945-86C0-409C689EB0FD}" sibTransId="{0CD81341-A33A-4580-9695-1462252C065E}"/>
    <dgm:cxn modelId="{8BD734E5-0CC3-419C-A2A5-D830120DCC4D}" type="presParOf" srcId="{84B5FDC2-0FCC-4EA5-8E27-DFD303EA3FAD}" destId="{390EB511-8B01-4CE7-B869-86E569C11E20}" srcOrd="0" destOrd="0" presId="urn:microsoft.com/office/officeart/2018/2/layout/IconVerticalSolidList"/>
    <dgm:cxn modelId="{3FF6AD65-1F08-4B1F-85DD-75B3D4A9C664}" type="presParOf" srcId="{390EB511-8B01-4CE7-B869-86E569C11E20}" destId="{6E9211B8-EF2A-4E0A-9F26-A6594794CA8B}" srcOrd="0" destOrd="0" presId="urn:microsoft.com/office/officeart/2018/2/layout/IconVerticalSolidList"/>
    <dgm:cxn modelId="{0B1DDCDC-1D81-48AA-B706-3DEE0B531C69}" type="presParOf" srcId="{390EB511-8B01-4CE7-B869-86E569C11E20}" destId="{B2150411-43C6-4C8C-A9C3-5E89ADCCBC6F}" srcOrd="1" destOrd="0" presId="urn:microsoft.com/office/officeart/2018/2/layout/IconVerticalSolidList"/>
    <dgm:cxn modelId="{49E012A6-A2DE-4B86-BE39-E7EEC8A41786}" type="presParOf" srcId="{390EB511-8B01-4CE7-B869-86E569C11E20}" destId="{B7BC0391-3BAE-4ADF-A39E-79F4BAF62C24}" srcOrd="2" destOrd="0" presId="urn:microsoft.com/office/officeart/2018/2/layout/IconVerticalSolidList"/>
    <dgm:cxn modelId="{9ED011C3-D750-4AC7-A9BC-F4698401EAD9}" type="presParOf" srcId="{390EB511-8B01-4CE7-B869-86E569C11E20}" destId="{57F1955E-E176-4C4F-8391-A85B4719CDDD}" srcOrd="3" destOrd="0" presId="urn:microsoft.com/office/officeart/2018/2/layout/IconVerticalSolidList"/>
    <dgm:cxn modelId="{07F96D2A-56C2-4DBF-81F7-73765A025287}" type="presParOf" srcId="{84B5FDC2-0FCC-4EA5-8E27-DFD303EA3FAD}" destId="{4306BB38-6E6C-4077-8F75-F6676D41BFD5}" srcOrd="1" destOrd="0" presId="urn:microsoft.com/office/officeart/2018/2/layout/IconVerticalSolidList"/>
    <dgm:cxn modelId="{17B70C44-45FA-42F1-9A1B-5C0A08C368A0}" type="presParOf" srcId="{84B5FDC2-0FCC-4EA5-8E27-DFD303EA3FAD}" destId="{97F881E1-5DE8-4520-9F78-E92CAF1DC47E}" srcOrd="2" destOrd="0" presId="urn:microsoft.com/office/officeart/2018/2/layout/IconVerticalSolidList"/>
    <dgm:cxn modelId="{370DE284-6E0E-4D22-96AB-A3F8152165A6}" type="presParOf" srcId="{97F881E1-5DE8-4520-9F78-E92CAF1DC47E}" destId="{EB35E712-AE62-4CFA-ABA7-418F08372B3D}" srcOrd="0" destOrd="0" presId="urn:microsoft.com/office/officeart/2018/2/layout/IconVerticalSolidList"/>
    <dgm:cxn modelId="{B7A3F847-AB33-46B3-88B2-62460DBBF8A9}" type="presParOf" srcId="{97F881E1-5DE8-4520-9F78-E92CAF1DC47E}" destId="{F32F265F-329D-45AC-9E3C-32776D5FFA52}" srcOrd="1" destOrd="0" presId="urn:microsoft.com/office/officeart/2018/2/layout/IconVerticalSolidList"/>
    <dgm:cxn modelId="{34E10E09-5B31-41C6-BEA0-6FCFB15D021D}" type="presParOf" srcId="{97F881E1-5DE8-4520-9F78-E92CAF1DC47E}" destId="{A8C43F89-6DAC-43B1-BAB0-D998C7516EB3}" srcOrd="2" destOrd="0" presId="urn:microsoft.com/office/officeart/2018/2/layout/IconVerticalSolidList"/>
    <dgm:cxn modelId="{BC3077DD-363B-448A-96D9-69AEF2590970}" type="presParOf" srcId="{97F881E1-5DE8-4520-9F78-E92CAF1DC47E}" destId="{692BD920-08F2-4AF2-BF91-E517AAB08E45}" srcOrd="3" destOrd="0" presId="urn:microsoft.com/office/officeart/2018/2/layout/IconVerticalSolidList"/>
    <dgm:cxn modelId="{B7CD7BDC-5ECC-456A-9100-D8A5AF6ECEB6}" type="presParOf" srcId="{84B5FDC2-0FCC-4EA5-8E27-DFD303EA3FAD}" destId="{E398AF27-305F-4B1A-8A1C-24055859E4E7}" srcOrd="3" destOrd="0" presId="urn:microsoft.com/office/officeart/2018/2/layout/IconVerticalSolidList"/>
    <dgm:cxn modelId="{F805ED40-4EB6-4727-9CD8-A05B8DE00B99}" type="presParOf" srcId="{84B5FDC2-0FCC-4EA5-8E27-DFD303EA3FAD}" destId="{73B0C45B-D736-4E25-8A30-2144EDDB8329}" srcOrd="4" destOrd="0" presId="urn:microsoft.com/office/officeart/2018/2/layout/IconVerticalSolidList"/>
    <dgm:cxn modelId="{EAC9A2B2-909E-434B-AA40-AD6BE40F34FA}" type="presParOf" srcId="{73B0C45B-D736-4E25-8A30-2144EDDB8329}" destId="{CB08CF5D-6A01-437B-897B-188556C0A032}" srcOrd="0" destOrd="0" presId="urn:microsoft.com/office/officeart/2018/2/layout/IconVerticalSolidList"/>
    <dgm:cxn modelId="{328B5921-CAAA-4AD5-8A61-F40235528A66}" type="presParOf" srcId="{73B0C45B-D736-4E25-8A30-2144EDDB8329}" destId="{C0F90F92-9421-4341-9CE2-E44D518D827D}" srcOrd="1" destOrd="0" presId="urn:microsoft.com/office/officeart/2018/2/layout/IconVerticalSolidList"/>
    <dgm:cxn modelId="{CEF173BD-B6F2-4C7D-A662-58B310B02CC5}" type="presParOf" srcId="{73B0C45B-D736-4E25-8A30-2144EDDB8329}" destId="{7136DE9F-2D1C-4BD7-ABE9-FCBA0E9F6FD4}" srcOrd="2" destOrd="0" presId="urn:microsoft.com/office/officeart/2018/2/layout/IconVerticalSolidList"/>
    <dgm:cxn modelId="{5CF219F2-9F57-4B2B-922E-976837F0B1A4}" type="presParOf" srcId="{73B0C45B-D736-4E25-8A30-2144EDDB8329}" destId="{74A66E52-9EC5-49A8-9AF1-B378018E88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AD877-3258-4620-86DC-0C3CABA34FC2}">
      <dsp:nvSpPr>
        <dsp:cNvPr id="0" name=""/>
        <dsp:cNvSpPr/>
      </dsp:nvSpPr>
      <dsp:spPr>
        <a:xfrm>
          <a:off x="1398000" y="79527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E344FD-59B0-4852-91FB-1073FBD28B71}">
      <dsp:nvSpPr>
        <dsp:cNvPr id="0" name=""/>
        <dsp:cNvSpPr/>
      </dsp:nvSpPr>
      <dsp:spPr>
        <a:xfrm>
          <a:off x="1398000" y="242604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b="1" i="0" kern="1200" baseline="0"/>
            <a:t>Medicare Reimbursement for CCM Services</a:t>
          </a:r>
          <a:endParaRPr lang="en-US" sz="2000" kern="1200"/>
        </a:p>
      </dsp:txBody>
      <dsp:txXfrm>
        <a:off x="1398000" y="2426040"/>
        <a:ext cx="4320000" cy="648000"/>
      </dsp:txXfrm>
    </dsp:sp>
    <dsp:sp modelId="{0314D53A-A4B9-4261-B2BF-F963786BDC6E}">
      <dsp:nvSpPr>
        <dsp:cNvPr id="0" name=""/>
        <dsp:cNvSpPr/>
      </dsp:nvSpPr>
      <dsp:spPr>
        <a:xfrm>
          <a:off x="1398000" y="3129280"/>
          <a:ext cx="4320000" cy="42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b="0" i="0" kern="1200" baseline="0"/>
            <a:t>$60–$75 per patient per month (depending on complexity and region)</a:t>
          </a:r>
          <a:endParaRPr lang="en-US" sz="1500" kern="1200"/>
        </a:p>
      </dsp:txBody>
      <dsp:txXfrm>
        <a:off x="1398000" y="3129280"/>
        <a:ext cx="4320000" cy="427989"/>
      </dsp:txXfrm>
    </dsp:sp>
    <dsp:sp modelId="{4C97D9D9-5089-4F1F-9446-06CDA2949155}">
      <dsp:nvSpPr>
        <dsp:cNvPr id="0" name=""/>
        <dsp:cNvSpPr/>
      </dsp:nvSpPr>
      <dsp:spPr>
        <a:xfrm>
          <a:off x="6474000" y="79527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37127-1CC1-43C9-99DB-81EBB839A95B}">
      <dsp:nvSpPr>
        <dsp:cNvPr id="0" name=""/>
        <dsp:cNvSpPr/>
      </dsp:nvSpPr>
      <dsp:spPr>
        <a:xfrm>
          <a:off x="6474000" y="242604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b="0" i="0" kern="1200" baseline="0"/>
            <a:t>Smaller scale: $150,000–$350,000 annual revenue for managing 250 patients</a:t>
          </a:r>
          <a:endParaRPr lang="en-US" sz="2000" kern="1200"/>
        </a:p>
      </dsp:txBody>
      <dsp:txXfrm>
        <a:off x="6474000" y="2426040"/>
        <a:ext cx="4320000" cy="648000"/>
      </dsp:txXfrm>
    </dsp:sp>
    <dsp:sp modelId="{F1D0A1E4-4476-435C-BE79-BC0CDD15785F}">
      <dsp:nvSpPr>
        <dsp:cNvPr id="0" name=""/>
        <dsp:cNvSpPr/>
      </dsp:nvSpPr>
      <dsp:spPr>
        <a:xfrm>
          <a:off x="6474000" y="3129280"/>
          <a:ext cx="4320000" cy="42798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37C96-7D29-4B0D-AB6E-44A567AB8390}">
      <dsp:nvSpPr>
        <dsp:cNvPr id="0" name=""/>
        <dsp:cNvSpPr/>
      </dsp:nvSpPr>
      <dsp:spPr>
        <a:xfrm>
          <a:off x="2235300" y="447899"/>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1E567-AA5D-4EFC-8607-DA7991161F04}">
      <dsp:nvSpPr>
        <dsp:cNvPr id="0" name=""/>
        <dsp:cNvSpPr/>
      </dsp:nvSpPr>
      <dsp:spPr>
        <a:xfrm>
          <a:off x="2703300" y="91590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2768E1-40FE-4381-87A4-FA005EA72DD6}">
      <dsp:nvSpPr>
        <dsp:cNvPr id="0" name=""/>
        <dsp:cNvSpPr/>
      </dsp:nvSpPr>
      <dsp:spPr>
        <a:xfrm>
          <a:off x="1533300" y="332790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defRPr cap="all"/>
          </a:pPr>
          <a:r>
            <a:rPr lang="en-US" sz="1500" kern="1200">
              <a:latin typeface="Calibri" panose="020F0502020204030204"/>
            </a:rPr>
            <a:t>What's your top priority for a CCM pilot</a:t>
          </a:r>
          <a:r>
            <a:rPr lang="en-US" sz="1500" kern="1200"/>
            <a:t>?</a:t>
          </a:r>
        </a:p>
      </dsp:txBody>
      <dsp:txXfrm>
        <a:off x="1533300" y="3327900"/>
        <a:ext cx="3600000" cy="720000"/>
      </dsp:txXfrm>
    </dsp:sp>
    <dsp:sp modelId="{930FD1C1-C945-4FAD-B901-5885FF8F177B}">
      <dsp:nvSpPr>
        <dsp:cNvPr id="0" name=""/>
        <dsp:cNvSpPr/>
      </dsp:nvSpPr>
      <dsp:spPr>
        <a:xfrm>
          <a:off x="6465300" y="447899"/>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D8A80-725E-4090-9729-5FBDD2013889}">
      <dsp:nvSpPr>
        <dsp:cNvPr id="0" name=""/>
        <dsp:cNvSpPr/>
      </dsp:nvSpPr>
      <dsp:spPr>
        <a:xfrm>
          <a:off x="6933300" y="91590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3B2717-F6E6-462C-9031-0C6A8E795503}">
      <dsp:nvSpPr>
        <dsp:cNvPr id="0" name=""/>
        <dsp:cNvSpPr/>
      </dsp:nvSpPr>
      <dsp:spPr>
        <a:xfrm>
          <a:off x="5763300" y="332790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defRPr cap="all"/>
          </a:pPr>
          <a:r>
            <a:rPr lang="en-US" sz="1500" kern="1200">
              <a:latin typeface="Calibri" panose="020F0502020204030204"/>
            </a:rPr>
            <a:t>What is one additional service you see on the horizon once your CCM program matures</a:t>
          </a:r>
          <a:r>
            <a:rPr lang="en-US" sz="1500" kern="1200"/>
            <a:t>?</a:t>
          </a:r>
        </a:p>
      </dsp:txBody>
      <dsp:txXfrm>
        <a:off x="5763300" y="3327900"/>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211B8-EF2A-4E0A-9F26-A6594794CA8B}">
      <dsp:nvSpPr>
        <dsp:cNvPr id="0" name=""/>
        <dsp:cNvSpPr/>
      </dsp:nvSpPr>
      <dsp:spPr>
        <a:xfrm>
          <a:off x="0" y="548"/>
          <a:ext cx="108966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50411-43C6-4C8C-A9C3-5E89ADCCBC6F}">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F1955E-E176-4C4F-8391-A85B4719CDDD}">
      <dsp:nvSpPr>
        <dsp:cNvPr id="0" name=""/>
        <dsp:cNvSpPr/>
      </dsp:nvSpPr>
      <dsp:spPr>
        <a:xfrm>
          <a:off x="1483251" y="548"/>
          <a:ext cx="9413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100000"/>
            </a:lnSpc>
            <a:spcBef>
              <a:spcPct val="0"/>
            </a:spcBef>
            <a:spcAft>
              <a:spcPct val="35000"/>
            </a:spcAft>
            <a:buNone/>
          </a:pPr>
          <a:r>
            <a:rPr lang="en-US" sz="2500" kern="1200"/>
            <a:t>CCM = Revenue + Better Outcomes + Operational Alignment</a:t>
          </a:r>
        </a:p>
      </dsp:txBody>
      <dsp:txXfrm>
        <a:off x="1483251" y="548"/>
        <a:ext cx="9413348" cy="1284200"/>
      </dsp:txXfrm>
    </dsp:sp>
    <dsp:sp modelId="{EB35E712-AE62-4CFA-ABA7-418F08372B3D}">
      <dsp:nvSpPr>
        <dsp:cNvPr id="0" name=""/>
        <dsp:cNvSpPr/>
      </dsp:nvSpPr>
      <dsp:spPr>
        <a:xfrm>
          <a:off x="0" y="1605799"/>
          <a:ext cx="108966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2F265F-329D-45AC-9E3C-32776D5FFA52}">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2BD920-08F2-4AF2-BF91-E517AAB08E45}">
      <dsp:nvSpPr>
        <dsp:cNvPr id="0" name=""/>
        <dsp:cNvSpPr/>
      </dsp:nvSpPr>
      <dsp:spPr>
        <a:xfrm>
          <a:off x="1483251" y="1605799"/>
          <a:ext cx="9413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100000"/>
            </a:lnSpc>
            <a:spcBef>
              <a:spcPct val="0"/>
            </a:spcBef>
            <a:spcAft>
              <a:spcPct val="35000"/>
            </a:spcAft>
            <a:buNone/>
          </a:pPr>
          <a:r>
            <a:rPr lang="en-US" sz="2500" kern="1200"/>
            <a:t>Start small, ensure compliance, and scale sustainably</a:t>
          </a:r>
        </a:p>
      </dsp:txBody>
      <dsp:txXfrm>
        <a:off x="1483251" y="1605799"/>
        <a:ext cx="9413348" cy="1284200"/>
      </dsp:txXfrm>
    </dsp:sp>
    <dsp:sp modelId="{CB08CF5D-6A01-437B-897B-188556C0A032}">
      <dsp:nvSpPr>
        <dsp:cNvPr id="0" name=""/>
        <dsp:cNvSpPr/>
      </dsp:nvSpPr>
      <dsp:spPr>
        <a:xfrm>
          <a:off x="0" y="3211050"/>
          <a:ext cx="108966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90F92-9421-4341-9CE2-E44D518D827D}">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A66E52-9EC5-49A8-9AF1-B378018E8820}">
      <dsp:nvSpPr>
        <dsp:cNvPr id="0" name=""/>
        <dsp:cNvSpPr/>
      </dsp:nvSpPr>
      <dsp:spPr>
        <a:xfrm>
          <a:off x="1483251" y="3211050"/>
          <a:ext cx="9413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100000"/>
            </a:lnSpc>
            <a:spcBef>
              <a:spcPct val="0"/>
            </a:spcBef>
            <a:spcAft>
              <a:spcPct val="35000"/>
            </a:spcAft>
            <a:buNone/>
          </a:pPr>
          <a:r>
            <a:rPr lang="en-US" sz="2500" kern="1200"/>
            <a:t>You can launch your first CCM pilot program in 30 days with the right workflow and team</a:t>
          </a:r>
        </a:p>
      </dsp:txBody>
      <dsp:txXfrm>
        <a:off x="1483251" y="3211050"/>
        <a:ext cx="9413348" cy="12842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1DD5F5-A149-4C49-9A25-A934D1E431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26200C-A800-474E-BFFD-C93DF242AA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6F1F1-20B7-9A4E-BACD-82D801CC7E36}" type="datetimeFigureOut">
              <a:rPr lang="en-US" smtClean="0"/>
              <a:t>8/1/2025</a:t>
            </a:fld>
            <a:endParaRPr lang="en-US"/>
          </a:p>
        </p:txBody>
      </p:sp>
      <p:sp>
        <p:nvSpPr>
          <p:cNvPr id="4" name="Footer Placeholder 3">
            <a:extLst>
              <a:ext uri="{FF2B5EF4-FFF2-40B4-BE49-F238E27FC236}">
                <a16:creationId xmlns:a16="http://schemas.microsoft.com/office/drawing/2014/main" id="{D8B51ACA-9CF5-884D-8176-56C38FFC6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8505A9-0775-074B-9000-688EE9795F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4D3F0-3DB7-D24F-8EA5-A89A09B9D294}" type="slidenum">
              <a:rPr lang="en-US" smtClean="0"/>
              <a:t>‹#›</a:t>
            </a:fld>
            <a:endParaRPr lang="en-US"/>
          </a:p>
        </p:txBody>
      </p:sp>
    </p:spTree>
    <p:extLst>
      <p:ext uri="{BB962C8B-B14F-4D97-AF65-F5344CB8AC3E}">
        <p14:creationId xmlns:p14="http://schemas.microsoft.com/office/powerpoint/2010/main" val="6755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76FFE-0C74-1C48-ACFB-40CDB841E0FF}" type="datetimeFigureOut">
              <a:rPr lang="en-US" smtClean="0"/>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46209-2136-F44B-918E-10CBFA1D56FB}" type="slidenum">
              <a:rPr lang="en-US" smtClean="0"/>
              <a:t>‹#›</a:t>
            </a:fld>
            <a:endParaRPr lang="en-US"/>
          </a:p>
        </p:txBody>
      </p:sp>
    </p:spTree>
    <p:extLst>
      <p:ext uri="{BB962C8B-B14F-4D97-AF65-F5344CB8AC3E}">
        <p14:creationId xmlns:p14="http://schemas.microsoft.com/office/powerpoint/2010/main" val="313894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69D5A-9AA5-0FD1-E9A7-4C07BD794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DF3DE-AF65-DF6A-EED2-FCE818BAE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F8FFF-ED13-F51E-B915-04AF4817E0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C96C8B-DF67-4617-CF7D-233FEA6F82B4}"/>
              </a:ext>
            </a:extLst>
          </p:cNvPr>
          <p:cNvSpPr>
            <a:spLocks noGrp="1"/>
          </p:cNvSpPr>
          <p:nvPr>
            <p:ph type="sldNum" sz="quarter" idx="5"/>
          </p:nvPr>
        </p:nvSpPr>
        <p:spPr/>
        <p:txBody>
          <a:bodyPr/>
          <a:lstStyle/>
          <a:p>
            <a:fld id="{F5C46209-2136-F44B-918E-10CBFA1D56FB}" type="slidenum">
              <a:rPr lang="en-US" smtClean="0"/>
              <a:t>10</a:t>
            </a:fld>
            <a:endParaRPr lang="en-US"/>
          </a:p>
        </p:txBody>
      </p:sp>
    </p:spTree>
    <p:extLst>
      <p:ext uri="{BB962C8B-B14F-4D97-AF65-F5344CB8AC3E}">
        <p14:creationId xmlns:p14="http://schemas.microsoft.com/office/powerpoint/2010/main" val="57473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CCM aligns with CMS billing compliance and supports the CMS-approved quality goals: better outcomes, lower costs, enhanced patient experience, improved staff satisfaction, and equity. Start small by piloting with 10–20 patients and connect CCM metrics to QAPI or Board reports to show value and scale wisely.</a:t>
            </a:r>
          </a:p>
          <a:p>
            <a:endParaRPr lang="en-US"/>
          </a:p>
          <a:p>
            <a:r>
              <a:rPr lang="en-US"/>
              <a:t>For example, it helps centers prepare for value-based care arrangements by improving chronic disease management outcomes and reducing total cost of care.</a:t>
            </a:r>
          </a:p>
          <a:p>
            <a:endParaRPr lang="en-US"/>
          </a:p>
          <a:p>
            <a:r>
              <a:rPr lang="en-US"/>
              <a:t>Start Small: Pilot with 10-20 patients.  Track metrics like:</a:t>
            </a:r>
          </a:p>
          <a:p>
            <a:pPr marL="171450" indent="-171450">
              <a:buFont typeface="Arial" panose="020B0604020202020204" pitchFamily="34" charset="0"/>
              <a:buChar char="•"/>
            </a:pPr>
            <a:r>
              <a:rPr lang="en-US"/>
              <a:t>Number of enrolled patients’ Monthly billing revenue</a:t>
            </a:r>
          </a:p>
          <a:p>
            <a:pPr marL="171450" indent="-171450">
              <a:buFont typeface="Arial" panose="020B0604020202020204" pitchFamily="34" charset="0"/>
              <a:buChar char="•"/>
            </a:pPr>
            <a:r>
              <a:rPr lang="en-US"/>
              <a:t>Reduction in no-show rates or ER visits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Share these metrics in QAPI meetings or with your Board to demonstrate impact and build buy-in for scaling the program</a:t>
            </a:r>
          </a:p>
        </p:txBody>
      </p:sp>
      <p:sp>
        <p:nvSpPr>
          <p:cNvPr id="4" name="Slide Number Placeholder 3"/>
          <p:cNvSpPr>
            <a:spLocks noGrp="1"/>
          </p:cNvSpPr>
          <p:nvPr>
            <p:ph type="sldNum" sz="quarter" idx="5"/>
          </p:nvPr>
        </p:nvSpPr>
        <p:spPr/>
        <p:txBody>
          <a:bodyPr/>
          <a:lstStyle/>
          <a:p>
            <a:fld id="{F5C46209-2136-F44B-918E-10CBFA1D56FB}" type="slidenum">
              <a:rPr lang="en-US" smtClean="0"/>
              <a:t>11</a:t>
            </a:fld>
            <a:endParaRPr lang="en-US"/>
          </a:p>
        </p:txBody>
      </p:sp>
    </p:spTree>
    <p:extLst>
      <p:ext uri="{BB962C8B-B14F-4D97-AF65-F5344CB8AC3E}">
        <p14:creationId xmlns:p14="http://schemas.microsoft.com/office/powerpoint/2010/main" val="227549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20697-46B8-D7B0-089E-06FD072D5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6A03C-5960-C032-08DE-0BC43171F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C580B-6B35-F87F-0559-BD6D6AE635A5}"/>
              </a:ext>
            </a:extLst>
          </p:cNvPr>
          <p:cNvSpPr>
            <a:spLocks noGrp="1"/>
          </p:cNvSpPr>
          <p:nvPr>
            <p:ph type="body" idx="1"/>
          </p:nvPr>
        </p:nvSpPr>
        <p:spPr/>
        <p:txBody>
          <a:bodyPr/>
          <a:lstStyle/>
          <a:p>
            <a:r>
              <a:rPr lang="en-US" sz="1200" kern="1200">
                <a:solidFill>
                  <a:schemeClr val="tx1"/>
                </a:solidFill>
                <a:effectLst/>
                <a:latin typeface="+mn-lt"/>
                <a:ea typeface="+mn-ea"/>
                <a:cs typeface="+mn-cs"/>
              </a:rPr>
              <a:t>CCM is both a revenue generator and a mission-driven program that supports FQHC priorities. Start small to build momentum, ensure compliance from the beginning, and scale strategically. You can take action within the next 30 days to launch a pilot CCM program at your health center.</a:t>
            </a:r>
          </a:p>
          <a:p>
            <a:endParaRPr lang="en-US"/>
          </a:p>
          <a:p>
            <a:endParaRPr lang="en-US"/>
          </a:p>
          <a:p>
            <a:r>
              <a:rPr lang="en-US"/>
              <a:t>Be audit-ready!!!</a:t>
            </a:r>
          </a:p>
        </p:txBody>
      </p:sp>
      <p:sp>
        <p:nvSpPr>
          <p:cNvPr id="4" name="Slide Number Placeholder 3">
            <a:extLst>
              <a:ext uri="{FF2B5EF4-FFF2-40B4-BE49-F238E27FC236}">
                <a16:creationId xmlns:a16="http://schemas.microsoft.com/office/drawing/2014/main" id="{9A98FE6B-004C-269F-612B-58645C43EF74}"/>
              </a:ext>
            </a:extLst>
          </p:cNvPr>
          <p:cNvSpPr>
            <a:spLocks noGrp="1"/>
          </p:cNvSpPr>
          <p:nvPr>
            <p:ph type="sldNum" sz="quarter" idx="5"/>
          </p:nvPr>
        </p:nvSpPr>
        <p:spPr/>
        <p:txBody>
          <a:bodyPr/>
          <a:lstStyle/>
          <a:p>
            <a:fld id="{F5C46209-2136-F44B-918E-10CBFA1D56FB}" type="slidenum">
              <a:rPr lang="en-US" smtClean="0"/>
              <a:t>14</a:t>
            </a:fld>
            <a:endParaRPr lang="en-US"/>
          </a:p>
        </p:txBody>
      </p:sp>
    </p:spTree>
    <p:extLst>
      <p:ext uri="{BB962C8B-B14F-4D97-AF65-F5344CB8AC3E}">
        <p14:creationId xmlns:p14="http://schemas.microsoft.com/office/powerpoint/2010/main" val="219640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5CA9B-6C90-751E-F914-ACBD6B5E2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7B8AA-4274-6375-1F9E-A5E6C6C30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731C4-B6FB-32CA-627E-F1DD347B67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9F157C-B06D-5CD2-5A61-CCAC828C6A08}"/>
              </a:ext>
            </a:extLst>
          </p:cNvPr>
          <p:cNvSpPr>
            <a:spLocks noGrp="1"/>
          </p:cNvSpPr>
          <p:nvPr>
            <p:ph type="sldNum" sz="quarter" idx="5"/>
          </p:nvPr>
        </p:nvSpPr>
        <p:spPr/>
        <p:txBody>
          <a:bodyPr/>
          <a:lstStyle/>
          <a:p>
            <a:fld id="{F5C46209-2136-F44B-918E-10CBFA1D56FB}" type="slidenum">
              <a:rPr lang="en-US" smtClean="0"/>
              <a:t>15</a:t>
            </a:fld>
            <a:endParaRPr lang="en-US"/>
          </a:p>
        </p:txBody>
      </p:sp>
    </p:spTree>
    <p:extLst>
      <p:ext uri="{BB962C8B-B14F-4D97-AF65-F5344CB8AC3E}">
        <p14:creationId xmlns:p14="http://schemas.microsoft.com/office/powerpoint/2010/main" val="115947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94000-E767-4FA5-AB81-1AD34FA139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98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94000-E767-4FA5-AB81-1AD34FA139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70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94000-E767-4FA5-AB81-1AD34FA139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11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94000-E767-4FA5-AB81-1AD34FA139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0025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2.xml"/><Relationship Id="rId4" Type="http://schemas.openxmlformats.org/officeDocument/2006/relationships/image" Target="../media/image5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2.xml"/><Relationship Id="rId4" Type="http://schemas.openxmlformats.org/officeDocument/2006/relationships/image" Target="../media/image5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D13901A-6515-B040-8F97-D98FE9DFB5BB}"/>
              </a:ext>
            </a:extLst>
          </p:cNvPr>
          <p:cNvSpPr/>
          <p:nvPr userDrawn="1"/>
        </p:nvSpPr>
        <p:spPr>
          <a:xfrm>
            <a:off x="4104480" y="-28152"/>
            <a:ext cx="8093805" cy="6934199"/>
          </a:xfrm>
          <a:prstGeom prst="rect">
            <a:avLst/>
          </a:prstGeom>
          <a:gradFill>
            <a:gsLst>
              <a:gs pos="24000">
                <a:schemeClr val="bg2"/>
              </a:gs>
              <a:gs pos="85000">
                <a:srgbClr val="E7E7E7"/>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C0DD397-09A6-8E43-A16A-F1928D816619}"/>
              </a:ext>
            </a:extLst>
          </p:cNvPr>
          <p:cNvGrpSpPr/>
          <p:nvPr userDrawn="1"/>
        </p:nvGrpSpPr>
        <p:grpSpPr>
          <a:xfrm>
            <a:off x="5802678" y="-68530"/>
            <a:ext cx="6836409" cy="7014955"/>
            <a:chOff x="5802678" y="-68530"/>
            <a:chExt cx="6836409" cy="7014955"/>
          </a:xfrm>
        </p:grpSpPr>
        <p:grpSp>
          <p:nvGrpSpPr>
            <p:cNvPr id="5" name="Group 4">
              <a:extLst>
                <a:ext uri="{FF2B5EF4-FFF2-40B4-BE49-F238E27FC236}">
                  <a16:creationId xmlns:a16="http://schemas.microsoft.com/office/drawing/2014/main" id="{39D05B8A-D5D5-1446-A57B-F83462FD51E8}"/>
                </a:ext>
              </a:extLst>
            </p:cNvPr>
            <p:cNvGrpSpPr/>
            <p:nvPr userDrawn="1"/>
          </p:nvGrpSpPr>
          <p:grpSpPr>
            <a:xfrm>
              <a:off x="5802678" y="-68530"/>
              <a:ext cx="6836409" cy="7002730"/>
              <a:chOff x="5802678" y="-68530"/>
              <a:chExt cx="6836409" cy="7002730"/>
            </a:xfrm>
            <a:effectLst>
              <a:outerShdw blurRad="211359" dist="37660" dir="13500000" algn="br" rotWithShape="0">
                <a:schemeClr val="tx2">
                  <a:alpha val="41665"/>
                </a:schemeClr>
              </a:outerShdw>
            </a:effectLst>
          </p:grpSpPr>
          <p:sp>
            <p:nvSpPr>
              <p:cNvPr id="83" name="Hexagon 82">
                <a:extLst>
                  <a:ext uri="{FF2B5EF4-FFF2-40B4-BE49-F238E27FC236}">
                    <a16:creationId xmlns:a16="http://schemas.microsoft.com/office/drawing/2014/main" id="{2D6325AF-B18A-2544-8F01-293BC411470A}"/>
                  </a:ext>
                </a:extLst>
              </p:cNvPr>
              <p:cNvSpPr/>
              <p:nvPr userDrawn="1"/>
            </p:nvSpPr>
            <p:spPr>
              <a:xfrm>
                <a:off x="7936101" y="1124281"/>
                <a:ext cx="2541702" cy="2225385"/>
              </a:xfrm>
              <a:prstGeom prst="hexagon">
                <a:avLst/>
              </a:prstGeom>
              <a:solidFill>
                <a:schemeClr val="accent1">
                  <a:alpha val="8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a:extLst>
                  <a:ext uri="{FF2B5EF4-FFF2-40B4-BE49-F238E27FC236}">
                    <a16:creationId xmlns:a16="http://schemas.microsoft.com/office/drawing/2014/main" id="{1C7DE2C9-3769-9944-835B-A0220118F0DB}"/>
                  </a:ext>
                </a:extLst>
              </p:cNvPr>
              <p:cNvSpPr/>
              <p:nvPr userDrawn="1"/>
            </p:nvSpPr>
            <p:spPr>
              <a:xfrm>
                <a:off x="7944524" y="3494199"/>
                <a:ext cx="2565469" cy="2211881"/>
              </a:xfrm>
              <a:prstGeom prst="hexagon">
                <a:avLst>
                  <a:gd name="adj" fmla="val 25000"/>
                  <a:gd name="vf" fmla="val 115470"/>
                </a:avLst>
              </a:prstGeom>
              <a:solidFill>
                <a:schemeClr val="accent1">
                  <a:alpha val="89574"/>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Hexagon 91">
                <a:extLst>
                  <a:ext uri="{FF2B5EF4-FFF2-40B4-BE49-F238E27FC236}">
                    <a16:creationId xmlns:a16="http://schemas.microsoft.com/office/drawing/2014/main" id="{6D699E99-2F1D-C748-8B32-84C2D44D7EAD}"/>
                  </a:ext>
                </a:extLst>
              </p:cNvPr>
              <p:cNvSpPr/>
              <p:nvPr userDrawn="1"/>
            </p:nvSpPr>
            <p:spPr>
              <a:xfrm>
                <a:off x="10085502" y="2291960"/>
                <a:ext cx="2541702" cy="2225385"/>
              </a:xfrm>
              <a:prstGeom prst="hexagon">
                <a:avLst/>
              </a:prstGeom>
              <a:solidFill>
                <a:schemeClr val="accent1">
                  <a:alpha val="64045"/>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a:extLst>
                  <a:ext uri="{FF2B5EF4-FFF2-40B4-BE49-F238E27FC236}">
                    <a16:creationId xmlns:a16="http://schemas.microsoft.com/office/drawing/2014/main" id="{AFF0BABA-B2C0-D641-8F39-0AA27F69E063}"/>
                  </a:ext>
                </a:extLst>
              </p:cNvPr>
              <p:cNvSpPr/>
              <p:nvPr userDrawn="1"/>
            </p:nvSpPr>
            <p:spPr>
              <a:xfrm>
                <a:off x="10073618" y="-68530"/>
                <a:ext cx="2565469" cy="2211881"/>
              </a:xfrm>
              <a:prstGeom prst="hexagon">
                <a:avLst>
                  <a:gd name="adj" fmla="val 25000"/>
                  <a:gd name="vf" fmla="val 115470"/>
                </a:avLst>
              </a:prstGeom>
              <a:solidFill>
                <a:schemeClr val="accent1"/>
              </a:solidFill>
              <a:ln>
                <a:solidFill>
                  <a:schemeClr val="bg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6" name="Hexagon 95">
                <a:extLst>
                  <a:ext uri="{FF2B5EF4-FFF2-40B4-BE49-F238E27FC236}">
                    <a16:creationId xmlns:a16="http://schemas.microsoft.com/office/drawing/2014/main" id="{1F662E87-9BCD-3A49-8A78-2855E43E5FA9}"/>
                  </a:ext>
                </a:extLst>
              </p:cNvPr>
              <p:cNvSpPr/>
              <p:nvPr userDrawn="1"/>
            </p:nvSpPr>
            <p:spPr>
              <a:xfrm>
                <a:off x="5802678" y="2299119"/>
                <a:ext cx="2565469" cy="2211881"/>
              </a:xfrm>
              <a:prstGeom prst="hexagon">
                <a:avLst>
                  <a:gd name="adj" fmla="val 25000"/>
                  <a:gd name="vf" fmla="val 115470"/>
                </a:avLst>
              </a:prstGeom>
              <a:solidFill>
                <a:schemeClr val="accent1">
                  <a:alpha val="57821"/>
                </a:schemeClr>
              </a:solidFill>
              <a:ln>
                <a:solidFill>
                  <a:schemeClr val="bg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7" name="Hexagon 96">
                <a:extLst>
                  <a:ext uri="{FF2B5EF4-FFF2-40B4-BE49-F238E27FC236}">
                    <a16:creationId xmlns:a16="http://schemas.microsoft.com/office/drawing/2014/main" id="{4791BC17-7FE0-B440-AF46-7D3C8E7BF7C4}"/>
                  </a:ext>
                </a:extLst>
              </p:cNvPr>
              <p:cNvSpPr/>
              <p:nvPr userDrawn="1"/>
            </p:nvSpPr>
            <p:spPr>
              <a:xfrm>
                <a:off x="5834417" y="4648684"/>
                <a:ext cx="2541702" cy="2225385"/>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a:extLst>
                  <a:ext uri="{FF2B5EF4-FFF2-40B4-BE49-F238E27FC236}">
                    <a16:creationId xmlns:a16="http://schemas.microsoft.com/office/drawing/2014/main" id="{BE5AC73B-0D4E-8342-8545-FC74D94C6E73}"/>
                  </a:ext>
                </a:extLst>
              </p:cNvPr>
              <p:cNvSpPr/>
              <p:nvPr userDrawn="1"/>
            </p:nvSpPr>
            <p:spPr>
              <a:xfrm>
                <a:off x="10069146" y="4665954"/>
                <a:ext cx="2541702" cy="2225385"/>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a:extLst>
                  <a:ext uri="{FF2B5EF4-FFF2-40B4-BE49-F238E27FC236}">
                    <a16:creationId xmlns:a16="http://schemas.microsoft.com/office/drawing/2014/main" id="{65708382-24B9-ED4F-A55E-566F475A6E32}"/>
                  </a:ext>
                </a:extLst>
              </p:cNvPr>
              <p:cNvSpPr/>
              <p:nvPr userDrawn="1"/>
            </p:nvSpPr>
            <p:spPr>
              <a:xfrm>
                <a:off x="7944524" y="5828260"/>
                <a:ext cx="2565469" cy="1105940"/>
              </a:xfrm>
              <a:custGeom>
                <a:avLst/>
                <a:gdLst>
                  <a:gd name="connsiteX0" fmla="*/ 0 w 3059162"/>
                  <a:gd name="connsiteY0" fmla="*/ 1318765 h 2637530"/>
                  <a:gd name="connsiteX1" fmla="*/ 659383 w 3059162"/>
                  <a:gd name="connsiteY1" fmla="*/ 1 h 2637530"/>
                  <a:gd name="connsiteX2" fmla="*/ 2399780 w 3059162"/>
                  <a:gd name="connsiteY2" fmla="*/ 1 h 2637530"/>
                  <a:gd name="connsiteX3" fmla="*/ 3059162 w 3059162"/>
                  <a:gd name="connsiteY3" fmla="*/ 1318765 h 2637530"/>
                  <a:gd name="connsiteX4" fmla="*/ 2399780 w 3059162"/>
                  <a:gd name="connsiteY4" fmla="*/ 2637529 h 2637530"/>
                  <a:gd name="connsiteX5" fmla="*/ 659383 w 3059162"/>
                  <a:gd name="connsiteY5" fmla="*/ 2637529 h 2637530"/>
                  <a:gd name="connsiteX6" fmla="*/ 0 w 3059162"/>
                  <a:gd name="connsiteY6" fmla="*/ 1318765 h 2637530"/>
                  <a:gd name="connsiteX0" fmla="*/ 0 w 3059162"/>
                  <a:gd name="connsiteY0" fmla="*/ 1318764 h 2637528"/>
                  <a:gd name="connsiteX1" fmla="*/ 659383 w 3059162"/>
                  <a:gd name="connsiteY1" fmla="*/ 0 h 2637528"/>
                  <a:gd name="connsiteX2" fmla="*/ 2399780 w 3059162"/>
                  <a:gd name="connsiteY2" fmla="*/ 0 h 2637528"/>
                  <a:gd name="connsiteX3" fmla="*/ 3059162 w 3059162"/>
                  <a:gd name="connsiteY3" fmla="*/ 1318764 h 2637528"/>
                  <a:gd name="connsiteX4" fmla="*/ 659383 w 3059162"/>
                  <a:gd name="connsiteY4" fmla="*/ 2637528 h 2637528"/>
                  <a:gd name="connsiteX5" fmla="*/ 0 w 3059162"/>
                  <a:gd name="connsiteY5" fmla="*/ 1318764 h 2637528"/>
                  <a:gd name="connsiteX0" fmla="*/ 0 w 3059162"/>
                  <a:gd name="connsiteY0" fmla="*/ 1318764 h 1318764"/>
                  <a:gd name="connsiteX1" fmla="*/ 659383 w 3059162"/>
                  <a:gd name="connsiteY1" fmla="*/ 0 h 1318764"/>
                  <a:gd name="connsiteX2" fmla="*/ 2399780 w 3059162"/>
                  <a:gd name="connsiteY2" fmla="*/ 0 h 1318764"/>
                  <a:gd name="connsiteX3" fmla="*/ 3059162 w 3059162"/>
                  <a:gd name="connsiteY3" fmla="*/ 1318764 h 1318764"/>
                  <a:gd name="connsiteX4" fmla="*/ 0 w 3059162"/>
                  <a:gd name="connsiteY4" fmla="*/ 1318764 h 131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162" h="1318764">
                    <a:moveTo>
                      <a:pt x="0" y="1318764"/>
                    </a:moveTo>
                    <a:lnTo>
                      <a:pt x="659383" y="0"/>
                    </a:lnTo>
                    <a:lnTo>
                      <a:pt x="2399780" y="0"/>
                    </a:lnTo>
                    <a:lnTo>
                      <a:pt x="3059162" y="1318764"/>
                    </a:lnTo>
                    <a:lnTo>
                      <a:pt x="0" y="1318764"/>
                    </a:lnTo>
                    <a:close/>
                  </a:path>
                </a:pathLst>
              </a:custGeom>
              <a:solidFill>
                <a:schemeClr val="accent1">
                  <a:alpha val="81000"/>
                </a:schemeClr>
              </a:solidFill>
              <a:ln>
                <a:solidFill>
                  <a:schemeClr val="bg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 name="Group 2">
              <a:extLst>
                <a:ext uri="{FF2B5EF4-FFF2-40B4-BE49-F238E27FC236}">
                  <a16:creationId xmlns:a16="http://schemas.microsoft.com/office/drawing/2014/main" id="{8387D78A-EF9A-FF48-B5E7-B1C6E66324F8}"/>
                </a:ext>
              </a:extLst>
            </p:cNvPr>
            <p:cNvGrpSpPr/>
            <p:nvPr userDrawn="1"/>
          </p:nvGrpSpPr>
          <p:grpSpPr>
            <a:xfrm>
              <a:off x="6291698" y="209293"/>
              <a:ext cx="5984034" cy="6737132"/>
              <a:chOff x="6291698" y="209293"/>
              <a:chExt cx="5984034" cy="6737132"/>
            </a:xfrm>
          </p:grpSpPr>
          <p:pic>
            <p:nvPicPr>
              <p:cNvPr id="24" name="Picture 23">
                <a:extLst>
                  <a:ext uri="{FF2B5EF4-FFF2-40B4-BE49-F238E27FC236}">
                    <a16:creationId xmlns:a16="http://schemas.microsoft.com/office/drawing/2014/main" id="{D1DE6FFE-B23C-A045-B99C-C855A97F93B4}"/>
                  </a:ext>
                </a:extLst>
              </p:cNvPr>
              <p:cNvPicPr>
                <a:picLocks/>
              </p:cNvPicPr>
              <p:nvPr userDrawn="1"/>
            </p:nvPicPr>
            <p:blipFill>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8384176" y="3847611"/>
                <a:ext cx="1594169" cy="1594169"/>
              </a:xfrm>
              <a:prstGeom prst="rect">
                <a:avLst/>
              </a:prstGeom>
            </p:spPr>
          </p:pic>
          <p:pic>
            <p:nvPicPr>
              <p:cNvPr id="25" name="Picture 24">
                <a:extLst>
                  <a:ext uri="{FF2B5EF4-FFF2-40B4-BE49-F238E27FC236}">
                    <a16:creationId xmlns:a16="http://schemas.microsoft.com/office/drawing/2014/main" id="{AF353BAD-97CC-5C48-9AD1-0CE53A17BFE2}"/>
                  </a:ext>
                </a:extLst>
              </p:cNvPr>
              <p:cNvPicPr>
                <a:picLocks noChangeAspect="1"/>
              </p:cNvPicPr>
              <p:nvPr userDrawn="1"/>
            </p:nvPicPr>
            <p:blipFill>
              <a:blip r:embed="rId3" cstate="screen">
                <a:duotone>
                  <a:prstClr val="black"/>
                  <a:schemeClr val="accent1">
                    <a:tint val="45000"/>
                    <a:satMod val="400000"/>
                  </a:schemeClr>
                </a:duotone>
                <a:alphaModFix amt="55000"/>
                <a:extLst>
                  <a:ext uri="{28A0092B-C50C-407E-A947-70E740481C1C}">
                    <a14:useLocalDpi xmlns:a14="http://schemas.microsoft.com/office/drawing/2010/main"/>
                  </a:ext>
                </a:extLst>
              </a:blip>
              <a:srcRect/>
              <a:stretch/>
            </p:blipFill>
            <p:spPr>
              <a:xfrm>
                <a:off x="10573050" y="2576535"/>
                <a:ext cx="1656234" cy="1656234"/>
              </a:xfrm>
              <a:prstGeom prst="rect">
                <a:avLst/>
              </a:prstGeom>
            </p:spPr>
          </p:pic>
          <p:pic>
            <p:nvPicPr>
              <p:cNvPr id="27" name="Picture 26">
                <a:extLst>
                  <a:ext uri="{FF2B5EF4-FFF2-40B4-BE49-F238E27FC236}">
                    <a16:creationId xmlns:a16="http://schemas.microsoft.com/office/drawing/2014/main" id="{50563D84-4680-794B-808F-8B5C7A7F4510}"/>
                  </a:ext>
                </a:extLst>
              </p:cNvPr>
              <p:cNvPicPr>
                <a:picLocks noChangeAspect="1"/>
              </p:cNvPicPr>
              <p:nvPr userDrawn="1"/>
            </p:nvPicPr>
            <p:blipFill>
              <a:blip r:embed="rId4" cstate="screen">
                <a:duotone>
                  <a:prstClr val="black"/>
                  <a:schemeClr val="accent1">
                    <a:tint val="45000"/>
                    <a:satMod val="400000"/>
                  </a:schemeClr>
                </a:duotone>
                <a:alphaModFix amt="46000"/>
                <a:extLst>
                  <a:ext uri="{28A0092B-C50C-407E-A947-70E740481C1C}">
                    <a14:useLocalDpi xmlns:a14="http://schemas.microsoft.com/office/drawing/2010/main"/>
                  </a:ext>
                </a:extLst>
              </a:blip>
              <a:srcRect/>
              <a:stretch/>
            </p:blipFill>
            <p:spPr>
              <a:xfrm>
                <a:off x="10619498" y="209293"/>
                <a:ext cx="1656234" cy="1656234"/>
              </a:xfrm>
              <a:prstGeom prst="rect">
                <a:avLst/>
              </a:prstGeom>
            </p:spPr>
          </p:pic>
          <p:pic>
            <p:nvPicPr>
              <p:cNvPr id="28" name="Picture 27">
                <a:extLst>
                  <a:ext uri="{FF2B5EF4-FFF2-40B4-BE49-F238E27FC236}">
                    <a16:creationId xmlns:a16="http://schemas.microsoft.com/office/drawing/2014/main" id="{1C3D6703-7124-804B-B498-6AFDC1CD11CB}"/>
                  </a:ext>
                </a:extLst>
              </p:cNvPr>
              <p:cNvPicPr>
                <a:picLocks noChangeAspect="1"/>
              </p:cNvPicPr>
              <p:nvPr userDrawn="1"/>
            </p:nvPicPr>
            <p:blipFill>
              <a:blip r:embed="rId5" cstate="screen">
                <a:duotone>
                  <a:prstClr val="black"/>
                  <a:schemeClr val="accent1">
                    <a:tint val="45000"/>
                    <a:satMod val="400000"/>
                  </a:schemeClr>
                </a:duotone>
                <a:alphaModFix amt="52000"/>
                <a:extLst>
                  <a:ext uri="{28A0092B-C50C-407E-A947-70E740481C1C}">
                    <a14:useLocalDpi xmlns:a14="http://schemas.microsoft.com/office/drawing/2010/main"/>
                  </a:ext>
                </a:extLst>
              </a:blip>
              <a:srcRect/>
              <a:stretch/>
            </p:blipFill>
            <p:spPr>
              <a:xfrm>
                <a:off x="8358421" y="1420060"/>
                <a:ext cx="1656234" cy="1656234"/>
              </a:xfrm>
              <a:prstGeom prst="rect">
                <a:avLst/>
              </a:prstGeom>
            </p:spPr>
          </p:pic>
          <p:pic>
            <p:nvPicPr>
              <p:cNvPr id="29" name="Picture 28">
                <a:extLst>
                  <a:ext uri="{FF2B5EF4-FFF2-40B4-BE49-F238E27FC236}">
                    <a16:creationId xmlns:a16="http://schemas.microsoft.com/office/drawing/2014/main" id="{FDED516B-2853-9440-B997-C9C15276F193}"/>
                  </a:ext>
                </a:extLst>
              </p:cNvPr>
              <p:cNvPicPr>
                <a:picLocks/>
              </p:cNvPicPr>
              <p:nvPr userDrawn="1"/>
            </p:nvPicPr>
            <p:blipFill>
              <a:blip r:embed="rId6" cstate="screen">
                <a:duotone>
                  <a:prstClr val="black"/>
                  <a:schemeClr val="accent1">
                    <a:tint val="45000"/>
                    <a:satMod val="400000"/>
                  </a:schemeClr>
                </a:duotone>
                <a:alphaModFix amt="55000"/>
                <a:extLst>
                  <a:ext uri="{28A0092B-C50C-407E-A947-70E740481C1C}">
                    <a14:useLocalDpi xmlns:a14="http://schemas.microsoft.com/office/drawing/2010/main"/>
                  </a:ext>
                </a:extLst>
              </a:blip>
              <a:srcRect/>
              <a:stretch/>
            </p:blipFill>
            <p:spPr>
              <a:xfrm>
                <a:off x="10551945" y="5013462"/>
                <a:ext cx="1656234" cy="1656234"/>
              </a:xfrm>
              <a:prstGeom prst="rect">
                <a:avLst/>
              </a:prstGeom>
            </p:spPr>
          </p:pic>
          <p:pic>
            <p:nvPicPr>
              <p:cNvPr id="30" name="Picture 29">
                <a:extLst>
                  <a:ext uri="{FF2B5EF4-FFF2-40B4-BE49-F238E27FC236}">
                    <a16:creationId xmlns:a16="http://schemas.microsoft.com/office/drawing/2014/main" id="{4FBD4345-74F9-5B4B-8F1C-D8C584AC7C86}"/>
                  </a:ext>
                </a:extLst>
              </p:cNvPr>
              <p:cNvPicPr>
                <a:picLocks noChangeAspect="1"/>
              </p:cNvPicPr>
              <p:nvPr userDrawn="1"/>
            </p:nvPicPr>
            <p:blipFill>
              <a:blip r:embed="rId7" cstate="screen">
                <a:duotone>
                  <a:prstClr val="black"/>
                  <a:schemeClr val="accent1">
                    <a:tint val="45000"/>
                    <a:satMod val="400000"/>
                  </a:schemeClr>
                </a:duotone>
                <a:alphaModFix amt="52000"/>
                <a:extLst>
                  <a:ext uri="{28A0092B-C50C-407E-A947-70E740481C1C}">
                    <a14:useLocalDpi xmlns:a14="http://schemas.microsoft.com/office/drawing/2010/main"/>
                  </a:ext>
                </a:extLst>
              </a:blip>
              <a:srcRect/>
              <a:stretch/>
            </p:blipFill>
            <p:spPr>
              <a:xfrm>
                <a:off x="6295105" y="4939053"/>
                <a:ext cx="1656234" cy="1656234"/>
              </a:xfrm>
              <a:prstGeom prst="rect">
                <a:avLst/>
              </a:prstGeom>
            </p:spPr>
          </p:pic>
          <p:pic>
            <p:nvPicPr>
              <p:cNvPr id="31" name="Picture 30">
                <a:extLst>
                  <a:ext uri="{FF2B5EF4-FFF2-40B4-BE49-F238E27FC236}">
                    <a16:creationId xmlns:a16="http://schemas.microsoft.com/office/drawing/2014/main" id="{9E735188-E300-A94B-9FB4-F2BB8987B145}"/>
                  </a:ext>
                </a:extLst>
              </p:cNvPr>
              <p:cNvPicPr>
                <a:picLocks/>
              </p:cNvPicPr>
              <p:nvPr userDrawn="1"/>
            </p:nvPicPr>
            <p:blipFill>
              <a:blip r:embed="rId6" cstate="screen">
                <a:duotone>
                  <a:prstClr val="black"/>
                  <a:schemeClr val="accent1">
                    <a:tint val="45000"/>
                    <a:satMod val="400000"/>
                  </a:schemeClr>
                </a:duotone>
                <a:alphaModFix amt="55000"/>
                <a:extLst>
                  <a:ext uri="{28A0092B-C50C-407E-A947-70E740481C1C}">
                    <a14:useLocalDpi xmlns:a14="http://schemas.microsoft.com/office/drawing/2010/main"/>
                  </a:ext>
                </a:extLst>
              </a:blip>
              <a:srcRect/>
              <a:stretch/>
            </p:blipFill>
            <p:spPr>
              <a:xfrm>
                <a:off x="6291698" y="2604992"/>
                <a:ext cx="1656234" cy="1656234"/>
              </a:xfrm>
              <a:prstGeom prst="rect">
                <a:avLst/>
              </a:prstGeom>
            </p:spPr>
          </p:pic>
          <p:pic>
            <p:nvPicPr>
              <p:cNvPr id="32" name="Picture 31">
                <a:extLst>
                  <a:ext uri="{FF2B5EF4-FFF2-40B4-BE49-F238E27FC236}">
                    <a16:creationId xmlns:a16="http://schemas.microsoft.com/office/drawing/2014/main" id="{4A36B1F6-7FDA-4047-8125-5A963D8EC7CE}"/>
                  </a:ext>
                </a:extLst>
              </p:cNvPr>
              <p:cNvPicPr>
                <a:picLocks noChangeAspect="1"/>
              </p:cNvPicPr>
              <p:nvPr userDrawn="1"/>
            </p:nvPicPr>
            <p:blipFill rotWithShape="1">
              <a:blip r:embed="rId8" cstate="screen">
                <a:duotone>
                  <a:prstClr val="black"/>
                  <a:schemeClr val="accent1">
                    <a:tint val="45000"/>
                    <a:satMod val="400000"/>
                  </a:schemeClr>
                </a:duotone>
                <a:alphaModFix amt="62000"/>
                <a:extLst>
                  <a:ext uri="{28A0092B-C50C-407E-A947-70E740481C1C}">
                    <a14:useLocalDpi xmlns:a14="http://schemas.microsoft.com/office/drawing/2010/main"/>
                  </a:ext>
                </a:extLst>
              </a:blip>
              <a:srcRect/>
              <a:stretch/>
            </p:blipFill>
            <p:spPr>
              <a:xfrm>
                <a:off x="8418653" y="6096000"/>
                <a:ext cx="1656234" cy="850425"/>
              </a:xfrm>
              <a:prstGeom prst="rect">
                <a:avLst/>
              </a:prstGeom>
            </p:spPr>
          </p:pic>
        </p:grpSp>
      </p:grpSp>
      <p:pic>
        <p:nvPicPr>
          <p:cNvPr id="16" name="Picture 15">
            <a:extLst>
              <a:ext uri="{FF2B5EF4-FFF2-40B4-BE49-F238E27FC236}">
                <a16:creationId xmlns:a16="http://schemas.microsoft.com/office/drawing/2014/main" id="{60FC60A3-F93A-1445-96A0-507040886B0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2" r="-472" b="4255"/>
          <a:stretch/>
        </p:blipFill>
        <p:spPr>
          <a:xfrm>
            <a:off x="-100817" y="0"/>
            <a:ext cx="8156115" cy="6858000"/>
          </a:xfrm>
          <a:prstGeom prst="rect">
            <a:avLst/>
          </a:prstGeom>
          <a:effectLst>
            <a:outerShdw blurRad="349298" dist="38100" sx="99142" sy="99142" algn="l" rotWithShape="0">
              <a:prstClr val="black">
                <a:alpha val="79000"/>
              </a:prstClr>
            </a:outerShdw>
          </a:effectLst>
        </p:spPr>
      </p:pic>
      <p:pic>
        <p:nvPicPr>
          <p:cNvPr id="14" name="Picture 14">
            <a:extLst>
              <a:ext uri="{FF2B5EF4-FFF2-40B4-BE49-F238E27FC236}">
                <a16:creationId xmlns:a16="http://schemas.microsoft.com/office/drawing/2014/main" id="{2CB92FDA-F703-FB40-9962-0E6F7FCE58D9}"/>
              </a:ext>
            </a:extLst>
          </p:cNvPr>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458396" y="706985"/>
            <a:ext cx="3415618" cy="90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C3C5504-9208-014C-8408-02C847EBA47B}"/>
              </a:ext>
            </a:extLst>
          </p:cNvPr>
          <p:cNvSpPr>
            <a:spLocks noGrp="1"/>
          </p:cNvSpPr>
          <p:nvPr userDrawn="1">
            <p:ph type="ctrTitle" hasCustomPrompt="1"/>
          </p:nvPr>
        </p:nvSpPr>
        <p:spPr>
          <a:xfrm>
            <a:off x="838200" y="1981200"/>
            <a:ext cx="4504829" cy="1841566"/>
          </a:xfrm>
          <a:prstGeom prst="rect">
            <a:avLst/>
          </a:prstGeom>
        </p:spPr>
        <p:txBody>
          <a:bodyPr lIns="0" tIns="0" rIns="0" bIns="0" anchor="b">
            <a:normAutofit/>
          </a:bodyPr>
          <a:lstStyle>
            <a:lvl1pPr algn="l">
              <a:lnSpc>
                <a:spcPts val="3100"/>
              </a:lnSpc>
              <a:defRPr sz="2800" b="0" spc="100" baseline="0">
                <a:solidFill>
                  <a:schemeClr val="accent4">
                    <a:lumMod val="20000"/>
                    <a:lumOff val="80000"/>
                  </a:schemeClr>
                </a:solidFill>
              </a:defRPr>
            </a:lvl1pPr>
          </a:lstStyle>
          <a:p>
            <a:r>
              <a:rPr lang="en-US"/>
              <a:t>TITLE IN ALL UPPER CASE</a:t>
            </a:r>
            <a:br>
              <a:rPr lang="en-US"/>
            </a:br>
            <a:r>
              <a:rPr lang="en-US"/>
              <a:t>28 pt., CALIBRI FONT</a:t>
            </a:r>
          </a:p>
        </p:txBody>
      </p:sp>
      <p:sp>
        <p:nvSpPr>
          <p:cNvPr id="10" name="Subtitle 2">
            <a:extLst>
              <a:ext uri="{FF2B5EF4-FFF2-40B4-BE49-F238E27FC236}">
                <a16:creationId xmlns:a16="http://schemas.microsoft.com/office/drawing/2014/main" id="{E4B646A8-4A12-0749-974B-02FF503E2E03}"/>
              </a:ext>
            </a:extLst>
          </p:cNvPr>
          <p:cNvSpPr>
            <a:spLocks noGrp="1"/>
          </p:cNvSpPr>
          <p:nvPr userDrawn="1">
            <p:ph type="subTitle" idx="1" hasCustomPrompt="1"/>
          </p:nvPr>
        </p:nvSpPr>
        <p:spPr>
          <a:xfrm>
            <a:off x="838199" y="3847612"/>
            <a:ext cx="4818211" cy="1993967"/>
          </a:xfrm>
          <a:prstGeom prst="rect">
            <a:avLst/>
          </a:prstGeom>
        </p:spPr>
        <p:txBody>
          <a:bodyPr lIns="0" tIns="0" rIns="0" bIns="0"/>
          <a:lstStyle>
            <a:lvl1pPr marL="0" indent="0" algn="l">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lower case</a:t>
            </a:r>
            <a:br>
              <a:rPr lang="en-US"/>
            </a:br>
            <a:r>
              <a:rPr lang="en-US"/>
              <a:t>24 pt., Calibri font</a:t>
            </a:r>
          </a:p>
        </p:txBody>
      </p:sp>
    </p:spTree>
    <p:extLst>
      <p:ext uri="{BB962C8B-B14F-4D97-AF65-F5344CB8AC3E}">
        <p14:creationId xmlns:p14="http://schemas.microsoft.com/office/powerpoint/2010/main" val="1778115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tlight Place Person Activity">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C982DFF4-1D3F-3248-822D-6A6FA0CB2024}"/>
              </a:ext>
            </a:extLst>
          </p:cNvPr>
          <p:cNvSpPr>
            <a:spLocks noGrp="1"/>
          </p:cNvSpPr>
          <p:nvPr>
            <p:ph type="title" hasCustomPrompt="1"/>
          </p:nvPr>
        </p:nvSpPr>
        <p:spPr>
          <a:xfrm>
            <a:off x="530235" y="612648"/>
            <a:ext cx="5257800" cy="9113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a:t>SPOTLIGHT ON PLACE, PERSON, OR ACTIVITY</a:t>
            </a:r>
            <a:endParaRPr lang="ru-RU"/>
          </a:p>
        </p:txBody>
      </p:sp>
      <p:sp>
        <p:nvSpPr>
          <p:cNvPr id="12" name="Текст 3">
            <a:extLst>
              <a:ext uri="{FF2B5EF4-FFF2-40B4-BE49-F238E27FC236}">
                <a16:creationId xmlns:a16="http://schemas.microsoft.com/office/drawing/2014/main" id="{B084CA66-A0A2-8B46-8B05-8BE5836CFFDB}"/>
              </a:ext>
            </a:extLst>
          </p:cNvPr>
          <p:cNvSpPr>
            <a:spLocks noGrp="1"/>
          </p:cNvSpPr>
          <p:nvPr>
            <p:ph type="body" sz="quarter" idx="21" hasCustomPrompt="1"/>
          </p:nvPr>
        </p:nvSpPr>
        <p:spPr>
          <a:xfrm>
            <a:off x="530235" y="1752600"/>
            <a:ext cx="4844863" cy="3733800"/>
          </a:xfrm>
          <a:prstGeom prst="rect">
            <a:avLst/>
          </a:prstGeom>
        </p:spPr>
        <p:txBody>
          <a:bodyPr lIns="0" tIns="0" rIns="0" bIns="0">
            <a:noAutofit/>
          </a:bodyPr>
          <a:lstStyle>
            <a:lvl1pPr marL="0" indent="0">
              <a:buNone/>
              <a:defRPr lang="en-US" sz="2000" b="0" i="0" baseline="0" dirty="0">
                <a:solidFill>
                  <a:schemeClr val="tx2"/>
                </a:solidFill>
                <a:latin typeface="+mn-lt"/>
                <a:ea typeface="Tahoma" charset="0"/>
                <a:cs typeface="Tahoma" charset="0"/>
              </a:defRPr>
            </a:lvl1pPr>
          </a:lstStyle>
          <a:p>
            <a:pPr lvl="0"/>
            <a:r>
              <a:rPr lang="en-US"/>
              <a:t>Body text should be 20 pt., Calibri font.</a:t>
            </a:r>
          </a:p>
        </p:txBody>
      </p:sp>
      <p:sp>
        <p:nvSpPr>
          <p:cNvPr id="6" name="Picture Placeholder 2">
            <a:extLst>
              <a:ext uri="{FF2B5EF4-FFF2-40B4-BE49-F238E27FC236}">
                <a16:creationId xmlns:a16="http://schemas.microsoft.com/office/drawing/2014/main" id="{85946DF6-DF96-764A-AC34-B353CA02ACC8}"/>
              </a:ext>
            </a:extLst>
          </p:cNvPr>
          <p:cNvSpPr>
            <a:spLocks noGrp="1"/>
          </p:cNvSpPr>
          <p:nvPr>
            <p:ph type="pic" sz="quarter" idx="23" hasCustomPrompt="1"/>
          </p:nvPr>
        </p:nvSpPr>
        <p:spPr>
          <a:xfrm>
            <a:off x="6096000" y="19084"/>
            <a:ext cx="6096000" cy="6838916"/>
          </a:xfrm>
          <a:prstGeom prst="rect">
            <a:avLst/>
          </a:prstGeom>
          <a:pattFill prst="pct5">
            <a:fgClr>
              <a:schemeClr val="accent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lvl1pPr marL="0" indent="0" algn="ctr">
              <a:buNone/>
              <a:defRPr lang="en-US" sz="1600" b="0">
                <a:solidFill>
                  <a:srgbClr val="003C6A"/>
                </a:solidFill>
              </a:defRPr>
            </a:lvl1pPr>
          </a:lstStyle>
          <a:p>
            <a:pPr lvl="0" algn="ctr"/>
            <a:r>
              <a:rPr lang="en-US"/>
              <a:t>Click icon to insert picture</a:t>
            </a:r>
          </a:p>
        </p:txBody>
      </p:sp>
      <p:sp>
        <p:nvSpPr>
          <p:cNvPr id="7" name="Прямоугольник 11">
            <a:extLst>
              <a:ext uri="{FF2B5EF4-FFF2-40B4-BE49-F238E27FC236}">
                <a16:creationId xmlns:a16="http://schemas.microsoft.com/office/drawing/2014/main" id="{EBB7F0F9-DA9B-304E-8B4D-1F0D7FB6AC25}"/>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8948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oals/Impac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28D05E-C2B7-6340-BD41-296D89AE6D14}"/>
              </a:ext>
            </a:extLst>
          </p:cNvPr>
          <p:cNvSpPr>
            <a:spLocks noGrp="1"/>
          </p:cNvSpPr>
          <p:nvPr>
            <p:ph type="ftr" sz="quarter" idx="10"/>
          </p:nvPr>
        </p:nvSpPr>
        <p:spPr>
          <a:xfrm>
            <a:off x="4953000" y="6248400"/>
            <a:ext cx="2376264" cy="365125"/>
          </a:xfrm>
        </p:spPr>
        <p:txBody>
          <a:bodyPr/>
          <a:lstStyle/>
          <a:p>
            <a:r>
              <a:rPr lang="en-US"/>
              <a:t>www.nachc.org</a:t>
            </a:r>
          </a:p>
        </p:txBody>
      </p:sp>
      <p:sp>
        <p:nvSpPr>
          <p:cNvPr id="4" name="Slide Number Placeholder 3">
            <a:extLst>
              <a:ext uri="{FF2B5EF4-FFF2-40B4-BE49-F238E27FC236}">
                <a16:creationId xmlns:a16="http://schemas.microsoft.com/office/drawing/2014/main" id="{44482D49-1B52-6241-9F16-5F4A1E5287CB}"/>
              </a:ext>
            </a:extLst>
          </p:cNvPr>
          <p:cNvSpPr>
            <a:spLocks noGrp="1"/>
          </p:cNvSpPr>
          <p:nvPr>
            <p:ph type="sldNum" sz="quarter" idx="11"/>
          </p:nvPr>
        </p:nvSpPr>
        <p:spPr>
          <a:xfrm>
            <a:off x="8655732" y="6248400"/>
            <a:ext cx="2743200" cy="365125"/>
          </a:xfrm>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cxnSp>
        <p:nvCxnSpPr>
          <p:cNvPr id="5" name="Straight Connector 4">
            <a:extLst>
              <a:ext uri="{FF2B5EF4-FFF2-40B4-BE49-F238E27FC236}">
                <a16:creationId xmlns:a16="http://schemas.microsoft.com/office/drawing/2014/main" id="{3C7B1E1F-B029-FC4C-884B-9875299655F7}"/>
              </a:ext>
            </a:extLst>
          </p:cNvPr>
          <p:cNvCxnSpPr/>
          <p:nvPr userDrawn="1"/>
        </p:nvCxnSpPr>
        <p:spPr>
          <a:xfrm>
            <a:off x="4038600" y="2091231"/>
            <a:ext cx="0" cy="3468984"/>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A5E0D7C-46E2-7F46-BA98-42DB8EF22117}"/>
              </a:ext>
            </a:extLst>
          </p:cNvPr>
          <p:cNvCxnSpPr/>
          <p:nvPr userDrawn="1"/>
        </p:nvCxnSpPr>
        <p:spPr>
          <a:xfrm>
            <a:off x="7848600" y="2155027"/>
            <a:ext cx="0" cy="3468984"/>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DFED1FE-9146-C646-8629-7FC930410302}"/>
              </a:ext>
            </a:extLst>
          </p:cNvPr>
          <p:cNvSpPr/>
          <p:nvPr userDrawn="1"/>
        </p:nvSpPr>
        <p:spPr>
          <a:xfrm>
            <a:off x="5330639" y="2051886"/>
            <a:ext cx="1211135" cy="12111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E5ABDCA-6842-714F-A20F-2B6F79BA7219}"/>
              </a:ext>
            </a:extLst>
          </p:cNvPr>
          <p:cNvSpPr/>
          <p:nvPr userDrawn="1"/>
        </p:nvSpPr>
        <p:spPr>
          <a:xfrm>
            <a:off x="9088745" y="2089986"/>
            <a:ext cx="1211135" cy="12111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6107C1B-3D90-4A49-802E-4A6645DBF1A0}"/>
              </a:ext>
            </a:extLst>
          </p:cNvPr>
          <p:cNvSpPr/>
          <p:nvPr userDrawn="1"/>
        </p:nvSpPr>
        <p:spPr>
          <a:xfrm>
            <a:off x="1433428" y="2089986"/>
            <a:ext cx="1211135" cy="12111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9803"/>
              </a:solidFill>
            </a:endParaRPr>
          </a:p>
        </p:txBody>
      </p:sp>
      <p:sp>
        <p:nvSpPr>
          <p:cNvPr id="10" name="Text Placeholder 2">
            <a:extLst>
              <a:ext uri="{FF2B5EF4-FFF2-40B4-BE49-F238E27FC236}">
                <a16:creationId xmlns:a16="http://schemas.microsoft.com/office/drawing/2014/main" id="{164CF21A-EA0F-5047-8A72-E8FC2E4EE762}"/>
              </a:ext>
            </a:extLst>
          </p:cNvPr>
          <p:cNvSpPr>
            <a:spLocks noGrp="1"/>
          </p:cNvSpPr>
          <p:nvPr>
            <p:ph type="body" idx="24" hasCustomPrompt="1"/>
          </p:nvPr>
        </p:nvSpPr>
        <p:spPr>
          <a:xfrm>
            <a:off x="1424061" y="2440234"/>
            <a:ext cx="1229868" cy="552225"/>
          </a:xfrm>
          <a:prstGeom prst="rect">
            <a:avLst/>
          </a:prstGeom>
        </p:spPr>
        <p:txBody>
          <a:bodyPr anchor="ctr" anchorCtr="0">
            <a:noAutofit/>
          </a:bodyPr>
          <a:lstStyle>
            <a:lvl1pPr marL="0" indent="0" algn="ctr">
              <a:buNone/>
              <a:defRPr sz="4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30%</a:t>
            </a:r>
          </a:p>
        </p:txBody>
      </p:sp>
      <p:sp>
        <p:nvSpPr>
          <p:cNvPr id="11" name="Прямоугольник 11">
            <a:extLst>
              <a:ext uri="{FF2B5EF4-FFF2-40B4-BE49-F238E27FC236}">
                <a16:creationId xmlns:a16="http://schemas.microsoft.com/office/drawing/2014/main" id="{715D882B-63A8-4445-B39F-C0747AB68458}"/>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
            <a:extLst>
              <a:ext uri="{FF2B5EF4-FFF2-40B4-BE49-F238E27FC236}">
                <a16:creationId xmlns:a16="http://schemas.microsoft.com/office/drawing/2014/main" id="{226F6075-94DB-5649-8439-6EBEFB835408}"/>
              </a:ext>
            </a:extLst>
          </p:cNvPr>
          <p:cNvSpPr>
            <a:spLocks noGrp="1"/>
          </p:cNvSpPr>
          <p:nvPr>
            <p:ph type="title" hasCustomPrompt="1"/>
          </p:nvPr>
        </p:nvSpPr>
        <p:spPr>
          <a:xfrm>
            <a:off x="530235" y="612648"/>
            <a:ext cx="10896600" cy="6065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a:t>GOALS/IMPACT/LESSONS LEARNED</a:t>
            </a:r>
            <a:endParaRPr lang="ru-RU"/>
          </a:p>
        </p:txBody>
      </p:sp>
      <p:sp>
        <p:nvSpPr>
          <p:cNvPr id="13" name="Text Placeholder 14">
            <a:extLst>
              <a:ext uri="{FF2B5EF4-FFF2-40B4-BE49-F238E27FC236}">
                <a16:creationId xmlns:a16="http://schemas.microsoft.com/office/drawing/2014/main" id="{74CB1FC5-D625-AA44-9E5E-DE391C6879A7}"/>
              </a:ext>
            </a:extLst>
          </p:cNvPr>
          <p:cNvSpPr>
            <a:spLocks noGrp="1"/>
          </p:cNvSpPr>
          <p:nvPr>
            <p:ph type="body" sz="quarter" idx="27" hasCustomPrompt="1"/>
          </p:nvPr>
        </p:nvSpPr>
        <p:spPr>
          <a:xfrm>
            <a:off x="530235" y="3668713"/>
            <a:ext cx="3017520" cy="1947672"/>
          </a:xfrm>
          <a:prstGeom prst="rect">
            <a:avLst/>
          </a:prstGeom>
        </p:spPr>
        <p:txBody>
          <a:bodyPr lIns="0" tIns="0" rIns="0" bIns="0">
            <a:noAutofit/>
          </a:bodyPr>
          <a:lstStyle>
            <a:lvl1pPr marL="0" indent="0">
              <a:buNone/>
              <a:defRPr sz="2400" b="1">
                <a:solidFill>
                  <a:srgbClr val="007CA4"/>
                </a:solidFill>
              </a:defRPr>
            </a:lvl1pPr>
            <a:lvl2pPr marL="0" indent="0">
              <a:buNone/>
              <a:tabLst/>
              <a:defRPr sz="2000">
                <a:solidFill>
                  <a:srgbClr val="003C6A"/>
                </a:solidFill>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lvl="1"/>
            <a:r>
              <a:rPr lang="en-US"/>
              <a:t>…description</a:t>
            </a:r>
          </a:p>
        </p:txBody>
      </p:sp>
      <p:sp>
        <p:nvSpPr>
          <p:cNvPr id="14" name="Text Placeholder 14">
            <a:extLst>
              <a:ext uri="{FF2B5EF4-FFF2-40B4-BE49-F238E27FC236}">
                <a16:creationId xmlns:a16="http://schemas.microsoft.com/office/drawing/2014/main" id="{252F59D8-C0C9-D541-B6E3-EAD6DFF3DF77}"/>
              </a:ext>
            </a:extLst>
          </p:cNvPr>
          <p:cNvSpPr>
            <a:spLocks noGrp="1"/>
          </p:cNvSpPr>
          <p:nvPr>
            <p:ph type="body" sz="quarter" idx="28" hasCustomPrompt="1"/>
          </p:nvPr>
        </p:nvSpPr>
        <p:spPr>
          <a:xfrm>
            <a:off x="4427446" y="3668713"/>
            <a:ext cx="3017520" cy="1943100"/>
          </a:xfrm>
          <a:prstGeom prst="rect">
            <a:avLst/>
          </a:prstGeom>
        </p:spPr>
        <p:txBody>
          <a:bodyPr lIns="0" tIns="0" rIns="0" bIns="0">
            <a:noAutofit/>
          </a:bodyPr>
          <a:lstStyle>
            <a:lvl1pPr marL="0" indent="0">
              <a:buNone/>
              <a:defRPr sz="2400" b="1">
                <a:solidFill>
                  <a:srgbClr val="007CA4"/>
                </a:solidFill>
              </a:defRPr>
            </a:lvl1pPr>
            <a:lvl2pPr marL="0" indent="0">
              <a:buNone/>
              <a:tabLst/>
              <a:defRPr sz="2000">
                <a:solidFill>
                  <a:srgbClr val="003C6A"/>
                </a:solidFill>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lvl="1"/>
            <a:r>
              <a:rPr lang="en-US"/>
              <a:t>…description</a:t>
            </a:r>
          </a:p>
        </p:txBody>
      </p:sp>
      <p:sp>
        <p:nvSpPr>
          <p:cNvPr id="15" name="Text Placeholder 14">
            <a:extLst>
              <a:ext uri="{FF2B5EF4-FFF2-40B4-BE49-F238E27FC236}">
                <a16:creationId xmlns:a16="http://schemas.microsoft.com/office/drawing/2014/main" id="{AF83B609-F624-DF43-BA76-FF592D837873}"/>
              </a:ext>
            </a:extLst>
          </p:cNvPr>
          <p:cNvSpPr>
            <a:spLocks noGrp="1"/>
          </p:cNvSpPr>
          <p:nvPr>
            <p:ph type="body" sz="quarter" idx="29" hasCustomPrompt="1"/>
          </p:nvPr>
        </p:nvSpPr>
        <p:spPr>
          <a:xfrm>
            <a:off x="8260080" y="3668713"/>
            <a:ext cx="3017520" cy="1943100"/>
          </a:xfrm>
          <a:prstGeom prst="rect">
            <a:avLst/>
          </a:prstGeom>
        </p:spPr>
        <p:txBody>
          <a:bodyPr lIns="0" tIns="0" rIns="0" bIns="0">
            <a:noAutofit/>
          </a:bodyPr>
          <a:lstStyle>
            <a:lvl1pPr marL="0" indent="0">
              <a:buNone/>
              <a:defRPr sz="2400" b="1">
                <a:solidFill>
                  <a:srgbClr val="007CA4"/>
                </a:solidFill>
              </a:defRPr>
            </a:lvl1pPr>
            <a:lvl2pPr marL="0" indent="0">
              <a:buNone/>
              <a:tabLst/>
              <a:defRPr sz="2000">
                <a:solidFill>
                  <a:srgbClr val="003C6A"/>
                </a:solidFill>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lvl="1"/>
            <a:r>
              <a:rPr lang="en-US"/>
              <a:t>…description</a:t>
            </a:r>
          </a:p>
        </p:txBody>
      </p:sp>
      <p:sp>
        <p:nvSpPr>
          <p:cNvPr id="16" name="Picture Placeholder 34">
            <a:extLst>
              <a:ext uri="{FF2B5EF4-FFF2-40B4-BE49-F238E27FC236}">
                <a16:creationId xmlns:a16="http://schemas.microsoft.com/office/drawing/2014/main" id="{D7DE66B5-801A-B74D-A9E9-5278870E5B1F}"/>
              </a:ext>
            </a:extLst>
          </p:cNvPr>
          <p:cNvSpPr>
            <a:spLocks noGrp="1"/>
          </p:cNvSpPr>
          <p:nvPr>
            <p:ph type="pic" sz="quarter" idx="30" hasCustomPrompt="1"/>
          </p:nvPr>
        </p:nvSpPr>
        <p:spPr>
          <a:xfrm>
            <a:off x="9088746" y="2089986"/>
            <a:ext cx="1211132" cy="1211135"/>
          </a:xfrm>
          <a:prstGeom prst="ellipse">
            <a:avLst/>
          </a:prstGeom>
          <a:noFill/>
        </p:spPr>
        <p:txBody>
          <a:bodyPr>
            <a:noAutofit/>
          </a:bodyPr>
          <a:lstStyle>
            <a:lvl1pPr marL="0" indent="0" algn="ctr">
              <a:lnSpc>
                <a:spcPts val="1460"/>
              </a:lnSpc>
              <a:buNone/>
              <a:defRPr sz="1400" b="1">
                <a:solidFill>
                  <a:schemeClr val="bg1"/>
                </a:solidFill>
              </a:defRPr>
            </a:lvl1pPr>
          </a:lstStyle>
          <a:p>
            <a:r>
              <a:rPr lang="en-US"/>
              <a:t>Insert icon or use text box</a:t>
            </a:r>
          </a:p>
        </p:txBody>
      </p:sp>
      <p:sp>
        <p:nvSpPr>
          <p:cNvPr id="17" name="Picture Placeholder 34">
            <a:extLst>
              <a:ext uri="{FF2B5EF4-FFF2-40B4-BE49-F238E27FC236}">
                <a16:creationId xmlns:a16="http://schemas.microsoft.com/office/drawing/2014/main" id="{478D7422-6089-104A-8291-A7644675158D}"/>
              </a:ext>
            </a:extLst>
          </p:cNvPr>
          <p:cNvSpPr>
            <a:spLocks noGrp="1"/>
          </p:cNvSpPr>
          <p:nvPr>
            <p:ph type="pic" sz="quarter" idx="31" hasCustomPrompt="1"/>
          </p:nvPr>
        </p:nvSpPr>
        <p:spPr>
          <a:xfrm>
            <a:off x="5321500" y="2056935"/>
            <a:ext cx="1211132" cy="1211135"/>
          </a:xfrm>
          <a:prstGeom prst="ellipse">
            <a:avLst/>
          </a:prstGeom>
          <a:noFill/>
        </p:spPr>
        <p:txBody>
          <a:bodyPr>
            <a:noAutofit/>
          </a:bodyPr>
          <a:lstStyle>
            <a:lvl1pPr marL="0" indent="0" algn="ctr">
              <a:lnSpc>
                <a:spcPts val="1460"/>
              </a:lnSpc>
              <a:buNone/>
              <a:defRPr sz="1400" b="1">
                <a:solidFill>
                  <a:schemeClr val="bg1"/>
                </a:solidFill>
              </a:defRPr>
            </a:lvl1pPr>
          </a:lstStyle>
          <a:p>
            <a:r>
              <a:rPr lang="en-US"/>
              <a:t>Insert icon or use text box</a:t>
            </a:r>
          </a:p>
        </p:txBody>
      </p:sp>
    </p:spTree>
    <p:extLst>
      <p:ext uri="{BB962C8B-B14F-4D97-AF65-F5344CB8AC3E}">
        <p14:creationId xmlns:p14="http://schemas.microsoft.com/office/powerpoint/2010/main" val="82350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6271F813-D00A-FE41-9C17-2C45A6C9B2F7}"/>
              </a:ext>
            </a:extLst>
          </p:cNvPr>
          <p:cNvSpPr>
            <a:spLocks noGrp="1"/>
          </p:cNvSpPr>
          <p:nvPr>
            <p:ph type="body" sz="quarter" idx="27" hasCustomPrompt="1"/>
          </p:nvPr>
        </p:nvSpPr>
        <p:spPr>
          <a:xfrm>
            <a:off x="0" y="1371600"/>
            <a:ext cx="3200400" cy="3939213"/>
          </a:xfrm>
          <a:prstGeom prst="rect">
            <a:avLst/>
          </a:prstGeom>
          <a:solidFill>
            <a:srgbClr val="E9F5FC"/>
          </a:solidFill>
        </p:spPr>
        <p:txBody>
          <a:bodyPr wrap="square" lIns="548640" tIns="274320" rIns="182880" bIns="0">
            <a:noAutofit/>
          </a:bodyPr>
          <a:lstStyle>
            <a:lvl1pPr marL="0" indent="0">
              <a:buNone/>
              <a:defRPr sz="2400" b="1">
                <a:solidFill>
                  <a:srgbClr val="007CA4"/>
                </a:solidFill>
              </a:defRPr>
            </a:lvl1pPr>
            <a:lvl2pPr marL="0" marR="0" indent="0" algn="l" defTabSz="914400" rtl="0" eaLnBrk="1" fontAlgn="auto" latinLnBrk="0" hangingPunct="1">
              <a:lnSpc>
                <a:spcPts val="2020"/>
              </a:lnSpc>
              <a:spcBef>
                <a:spcPts val="500"/>
              </a:spcBef>
              <a:spcAft>
                <a:spcPts val="0"/>
              </a:spcAft>
              <a:buClrTx/>
              <a:buSzTx/>
              <a:buFont typeface="Arial" panose="020B0604020202020204" pitchFamily="34" charset="0"/>
              <a:buNone/>
              <a:tabLst/>
              <a:defRPr lang="en-US" sz="1600" smtClean="0">
                <a:solidFill>
                  <a:schemeClr val="tx2"/>
                </a:solidFill>
                <a:effectLst/>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effectLst/>
                <a:latin typeface="Open Sans" panose="020B0606030504020204" pitchFamily="34" charset="0"/>
              </a:rPr>
              <a:t>…description, supporting information.</a:t>
            </a:r>
          </a:p>
          <a:p>
            <a:pPr lvl="1"/>
            <a:endParaRPr lang="en-US"/>
          </a:p>
        </p:txBody>
      </p:sp>
      <p:sp>
        <p:nvSpPr>
          <p:cNvPr id="13" name="Text Placeholder 14">
            <a:extLst>
              <a:ext uri="{FF2B5EF4-FFF2-40B4-BE49-F238E27FC236}">
                <a16:creationId xmlns:a16="http://schemas.microsoft.com/office/drawing/2014/main" id="{17828E17-76F2-754E-9283-39872798F7C6}"/>
              </a:ext>
            </a:extLst>
          </p:cNvPr>
          <p:cNvSpPr>
            <a:spLocks noGrp="1"/>
          </p:cNvSpPr>
          <p:nvPr>
            <p:ph type="body" sz="quarter" idx="28" hasCustomPrompt="1"/>
          </p:nvPr>
        </p:nvSpPr>
        <p:spPr>
          <a:xfrm>
            <a:off x="3352800" y="1371600"/>
            <a:ext cx="2834640" cy="3939213"/>
          </a:xfrm>
          <a:prstGeom prst="rect">
            <a:avLst/>
          </a:prstGeom>
          <a:solidFill>
            <a:srgbClr val="E9F5FC"/>
          </a:solidFill>
        </p:spPr>
        <p:txBody>
          <a:bodyPr wrap="square" lIns="182880" tIns="274320" rIns="182880" bIns="0">
            <a:noAutofit/>
          </a:bodyPr>
          <a:lstStyle>
            <a:lvl1pPr marL="0" indent="0">
              <a:buNone/>
              <a:defRPr sz="2400" b="1">
                <a:solidFill>
                  <a:srgbClr val="007CA4"/>
                </a:solidFill>
              </a:defRPr>
            </a:lvl1pPr>
            <a:lvl2pPr marL="0" marR="0" indent="0" algn="l" defTabSz="914400" rtl="0" eaLnBrk="1" fontAlgn="auto" latinLnBrk="0" hangingPunct="1">
              <a:lnSpc>
                <a:spcPts val="2020"/>
              </a:lnSpc>
              <a:spcBef>
                <a:spcPts val="500"/>
              </a:spcBef>
              <a:spcAft>
                <a:spcPts val="0"/>
              </a:spcAft>
              <a:buClrTx/>
              <a:buSzTx/>
              <a:buFont typeface="Arial" panose="020B0604020202020204" pitchFamily="34" charset="0"/>
              <a:buNone/>
              <a:tabLst/>
              <a:defRPr lang="en-US" sz="1600" smtClean="0">
                <a:solidFill>
                  <a:schemeClr val="tx2"/>
                </a:solidFill>
                <a:effectLst/>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effectLst/>
                <a:latin typeface="Open Sans" panose="020B0606030504020204" pitchFamily="34" charset="0"/>
              </a:rPr>
              <a:t>…description, supporting information.</a:t>
            </a:r>
          </a:p>
          <a:p>
            <a:pPr lvl="1"/>
            <a:endParaRPr lang="en-US"/>
          </a:p>
        </p:txBody>
      </p:sp>
      <p:sp>
        <p:nvSpPr>
          <p:cNvPr id="14" name="Text Placeholder 14">
            <a:extLst>
              <a:ext uri="{FF2B5EF4-FFF2-40B4-BE49-F238E27FC236}">
                <a16:creationId xmlns:a16="http://schemas.microsoft.com/office/drawing/2014/main" id="{056DD1FE-9967-B54C-AE30-976B2E6EA833}"/>
              </a:ext>
            </a:extLst>
          </p:cNvPr>
          <p:cNvSpPr>
            <a:spLocks noGrp="1"/>
          </p:cNvSpPr>
          <p:nvPr>
            <p:ph type="body" sz="quarter" idx="29" hasCustomPrompt="1"/>
          </p:nvPr>
        </p:nvSpPr>
        <p:spPr>
          <a:xfrm>
            <a:off x="6337799" y="1371600"/>
            <a:ext cx="2834640" cy="3939213"/>
          </a:xfrm>
          <a:prstGeom prst="rect">
            <a:avLst/>
          </a:prstGeom>
          <a:solidFill>
            <a:srgbClr val="E9F5FC"/>
          </a:solidFill>
        </p:spPr>
        <p:txBody>
          <a:bodyPr wrap="square" lIns="182880" tIns="274320" rIns="182880" bIns="0">
            <a:noAutofit/>
          </a:bodyPr>
          <a:lstStyle>
            <a:lvl1pPr marL="0" indent="0">
              <a:buNone/>
              <a:defRPr sz="2400" b="1">
                <a:solidFill>
                  <a:srgbClr val="007CA4"/>
                </a:solidFill>
              </a:defRPr>
            </a:lvl1pPr>
            <a:lvl2pPr marL="0" marR="0" indent="0" algn="l" defTabSz="914400" rtl="0" eaLnBrk="1" fontAlgn="auto" latinLnBrk="0" hangingPunct="1">
              <a:lnSpc>
                <a:spcPts val="2020"/>
              </a:lnSpc>
              <a:spcBef>
                <a:spcPts val="500"/>
              </a:spcBef>
              <a:spcAft>
                <a:spcPts val="0"/>
              </a:spcAft>
              <a:buClrTx/>
              <a:buSzTx/>
              <a:buFont typeface="Arial" panose="020B0604020202020204" pitchFamily="34" charset="0"/>
              <a:buNone/>
              <a:tabLst/>
              <a:defRPr lang="en-US" sz="1600" smtClean="0">
                <a:solidFill>
                  <a:schemeClr val="tx2"/>
                </a:solidFill>
                <a:effectLst/>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effectLst/>
                <a:latin typeface="Open Sans" panose="020B0606030504020204" pitchFamily="34" charset="0"/>
              </a:rPr>
              <a:t>…description, supporting information.</a:t>
            </a:r>
          </a:p>
          <a:p>
            <a:pPr lvl="1"/>
            <a:endParaRPr lang="en-US"/>
          </a:p>
        </p:txBody>
      </p:sp>
      <p:sp>
        <p:nvSpPr>
          <p:cNvPr id="15" name="Text Placeholder 14">
            <a:extLst>
              <a:ext uri="{FF2B5EF4-FFF2-40B4-BE49-F238E27FC236}">
                <a16:creationId xmlns:a16="http://schemas.microsoft.com/office/drawing/2014/main" id="{C51C2958-EE21-EB45-A8DD-3C0AA9C596C6}"/>
              </a:ext>
            </a:extLst>
          </p:cNvPr>
          <p:cNvSpPr>
            <a:spLocks noGrp="1"/>
          </p:cNvSpPr>
          <p:nvPr>
            <p:ph type="body" sz="quarter" idx="30" hasCustomPrompt="1"/>
          </p:nvPr>
        </p:nvSpPr>
        <p:spPr>
          <a:xfrm>
            <a:off x="9322798" y="1371600"/>
            <a:ext cx="2869202" cy="3939213"/>
          </a:xfrm>
          <a:prstGeom prst="rect">
            <a:avLst/>
          </a:prstGeom>
          <a:solidFill>
            <a:srgbClr val="E9F5FC"/>
          </a:solidFill>
        </p:spPr>
        <p:txBody>
          <a:bodyPr wrap="square" lIns="182880" tIns="274320" rIns="320040" bIns="0">
            <a:noAutofit/>
          </a:bodyPr>
          <a:lstStyle>
            <a:lvl1pPr marL="0" indent="0">
              <a:buNone/>
              <a:defRPr sz="2400" b="1">
                <a:solidFill>
                  <a:srgbClr val="007CA4"/>
                </a:solidFill>
              </a:defRPr>
            </a:lvl1pPr>
            <a:lvl2pPr marL="0" marR="0" indent="0" algn="l" defTabSz="914400" rtl="0" eaLnBrk="1" fontAlgn="auto" latinLnBrk="0" hangingPunct="1">
              <a:lnSpc>
                <a:spcPts val="2020"/>
              </a:lnSpc>
              <a:spcBef>
                <a:spcPts val="500"/>
              </a:spcBef>
              <a:spcAft>
                <a:spcPts val="0"/>
              </a:spcAft>
              <a:buClrTx/>
              <a:buSzTx/>
              <a:buFont typeface="Arial" panose="020B0604020202020204" pitchFamily="34" charset="0"/>
              <a:buNone/>
              <a:tabLst/>
              <a:defRPr lang="en-US" sz="1600" smtClean="0">
                <a:solidFill>
                  <a:schemeClr val="tx2"/>
                </a:solidFill>
                <a:effectLst/>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effectLst/>
                <a:latin typeface="Open Sans" panose="020B0606030504020204" pitchFamily="34" charset="0"/>
              </a:rPr>
              <a:t>…description, supporting information.</a:t>
            </a:r>
          </a:p>
          <a:p>
            <a:pPr lvl="1"/>
            <a:endParaRPr lang="en-US"/>
          </a:p>
        </p:txBody>
      </p:sp>
      <p:sp>
        <p:nvSpPr>
          <p:cNvPr id="3" name="Footer Placeholder 2">
            <a:extLst>
              <a:ext uri="{FF2B5EF4-FFF2-40B4-BE49-F238E27FC236}">
                <a16:creationId xmlns:a16="http://schemas.microsoft.com/office/drawing/2014/main" id="{AE40CEEA-D151-2145-80FB-8001A2F2BAFA}"/>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B6FAA27F-EAD5-5545-9541-7B7EB8ADDE95}"/>
              </a:ext>
            </a:extLst>
          </p:cNvPr>
          <p:cNvSpPr>
            <a:spLocks noGrp="1"/>
          </p:cNvSpPr>
          <p:nvPr>
            <p:ph type="sldNum" sz="quarter" idx="11"/>
          </p:nvPr>
        </p:nvSpPr>
        <p:spPr>
          <a:xfrm>
            <a:off x="8610600" y="6248400"/>
            <a:ext cx="2743200" cy="365125"/>
          </a:xfrm>
          <a:prstGeom prst="rect">
            <a:avLst/>
          </a:prstGeom>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10" name="Заголовок 1">
            <a:extLst>
              <a:ext uri="{FF2B5EF4-FFF2-40B4-BE49-F238E27FC236}">
                <a16:creationId xmlns:a16="http://schemas.microsoft.com/office/drawing/2014/main" id="{3B436906-6D4E-8643-AA5B-4418544085E8}"/>
              </a:ext>
            </a:extLst>
          </p:cNvPr>
          <p:cNvSpPr>
            <a:spLocks noGrp="1"/>
          </p:cNvSpPr>
          <p:nvPr>
            <p:ph type="title" hasCustomPrompt="1"/>
          </p:nvPr>
        </p:nvSpPr>
        <p:spPr>
          <a:xfrm>
            <a:off x="528986" y="612648"/>
            <a:ext cx="6598250" cy="5303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a:t>COMPARISON</a:t>
            </a:r>
            <a:endParaRPr lang="ru-RU"/>
          </a:p>
        </p:txBody>
      </p:sp>
      <p:sp>
        <p:nvSpPr>
          <p:cNvPr id="11" name="Прямоугольник 11">
            <a:extLst>
              <a:ext uri="{FF2B5EF4-FFF2-40B4-BE49-F238E27FC236}">
                <a16:creationId xmlns:a16="http://schemas.microsoft.com/office/drawing/2014/main" id="{AD205843-EA0E-DD44-A7D0-13151239DCEE}"/>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 Placeholder 15">
            <a:extLst>
              <a:ext uri="{FF2B5EF4-FFF2-40B4-BE49-F238E27FC236}">
                <a16:creationId xmlns:a16="http://schemas.microsoft.com/office/drawing/2014/main" id="{5B935FB8-734F-ED4D-8ACA-02C478D97D3C}"/>
              </a:ext>
            </a:extLst>
          </p:cNvPr>
          <p:cNvSpPr>
            <a:spLocks noGrp="1"/>
          </p:cNvSpPr>
          <p:nvPr>
            <p:ph type="body" sz="quarter" idx="31" hasCustomPrompt="1"/>
          </p:nvPr>
        </p:nvSpPr>
        <p:spPr>
          <a:xfrm>
            <a:off x="0" y="5273114"/>
            <a:ext cx="12192000" cy="757237"/>
          </a:xfrm>
          <a:prstGeom prst="rect">
            <a:avLst/>
          </a:prstGeom>
          <a:solidFill>
            <a:srgbClr val="61ABC1"/>
          </a:solidFill>
          <a:ln w="31750">
            <a:noFill/>
          </a:ln>
        </p:spPr>
        <p:txBody>
          <a:bodyPr lIns="548640" tIns="91440" rIns="548640"/>
          <a:lstStyle>
            <a:lvl1pPr marL="0" indent="0">
              <a:buNone/>
              <a:defRPr sz="1800">
                <a:solidFill>
                  <a:schemeClr val="bg1"/>
                </a:solidFill>
              </a:defRPr>
            </a:lvl1pPr>
          </a:lstStyle>
          <a:p>
            <a:pPr lvl="0"/>
            <a:r>
              <a:rPr lang="en-US"/>
              <a:t>Body text should be 16 pt., Calibri font</a:t>
            </a:r>
          </a:p>
        </p:txBody>
      </p:sp>
    </p:spTree>
    <p:extLst>
      <p:ext uri="{BB962C8B-B14F-4D97-AF65-F5344CB8AC3E}">
        <p14:creationId xmlns:p14="http://schemas.microsoft.com/office/powerpoint/2010/main" val="256421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Color Slide">
    <p:spTree>
      <p:nvGrpSpPr>
        <p:cNvPr id="1" name=""/>
        <p:cNvGrpSpPr/>
        <p:nvPr/>
      </p:nvGrpSpPr>
      <p:grpSpPr>
        <a:xfrm>
          <a:off x="0" y="0"/>
          <a:ext cx="0" cy="0"/>
          <a:chOff x="0" y="0"/>
          <a:chExt cx="0" cy="0"/>
        </a:xfrm>
      </p:grpSpPr>
      <p:sp>
        <p:nvSpPr>
          <p:cNvPr id="8" name="Прямоугольник 12">
            <a:extLst>
              <a:ext uri="{FF2B5EF4-FFF2-40B4-BE49-F238E27FC236}">
                <a16:creationId xmlns:a16="http://schemas.microsoft.com/office/drawing/2014/main" id="{D10E48BE-F25D-9947-B280-6CD7B69429FA}"/>
              </a:ext>
            </a:extLst>
          </p:cNvPr>
          <p:cNvSpPr/>
          <p:nvPr userDrawn="1"/>
        </p:nvSpPr>
        <p:spPr>
          <a:xfrm>
            <a:off x="6092048" y="4580731"/>
            <a:ext cx="6099952" cy="2277269"/>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5" name="Прямоугольник 1">
            <a:extLst>
              <a:ext uri="{FF2B5EF4-FFF2-40B4-BE49-F238E27FC236}">
                <a16:creationId xmlns:a16="http://schemas.microsoft.com/office/drawing/2014/main" id="{B4A55A54-66B9-B348-9EB6-331E2D3F4BB6}"/>
              </a:ext>
            </a:extLst>
          </p:cNvPr>
          <p:cNvSpPr/>
          <p:nvPr userDrawn="1"/>
        </p:nvSpPr>
        <p:spPr>
          <a:xfrm>
            <a:off x="0" y="0"/>
            <a:ext cx="12192000" cy="4594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7" name="Заголовок 1">
            <a:extLst>
              <a:ext uri="{FF2B5EF4-FFF2-40B4-BE49-F238E27FC236}">
                <a16:creationId xmlns:a16="http://schemas.microsoft.com/office/drawing/2014/main" id="{CD6181D4-27DB-5843-95B7-451623DBD416}"/>
              </a:ext>
            </a:extLst>
          </p:cNvPr>
          <p:cNvSpPr>
            <a:spLocks noGrp="1"/>
          </p:cNvSpPr>
          <p:nvPr>
            <p:ph type="title" hasCustomPrompt="1"/>
          </p:nvPr>
        </p:nvSpPr>
        <p:spPr>
          <a:xfrm>
            <a:off x="530235" y="612648"/>
            <a:ext cx="11201400" cy="6065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bg1"/>
                </a:solidFill>
                <a:latin typeface="+mj-lt"/>
                <a:ea typeface="Tahoma" charset="0"/>
                <a:cs typeface="Tahoma" charset="0"/>
              </a:defRPr>
            </a:lvl1pPr>
          </a:lstStyle>
          <a:p>
            <a:r>
              <a:rPr lang="en-US"/>
              <a:t>SLIDE TITLE</a:t>
            </a:r>
            <a:endParaRPr lang="ru-RU"/>
          </a:p>
        </p:txBody>
      </p:sp>
      <p:sp>
        <p:nvSpPr>
          <p:cNvPr id="9" name="Текст 3">
            <a:extLst>
              <a:ext uri="{FF2B5EF4-FFF2-40B4-BE49-F238E27FC236}">
                <a16:creationId xmlns:a16="http://schemas.microsoft.com/office/drawing/2014/main" id="{22FDD866-CA74-3440-9594-DD67770BF9F8}"/>
              </a:ext>
            </a:extLst>
          </p:cNvPr>
          <p:cNvSpPr>
            <a:spLocks noGrp="1"/>
          </p:cNvSpPr>
          <p:nvPr>
            <p:ph type="body" sz="quarter" idx="21" hasCustomPrompt="1"/>
          </p:nvPr>
        </p:nvSpPr>
        <p:spPr>
          <a:xfrm>
            <a:off x="530235" y="1219200"/>
            <a:ext cx="5322489" cy="1930185"/>
          </a:xfrm>
          <a:prstGeom prst="rect">
            <a:avLst/>
          </a:prstGeom>
        </p:spPr>
        <p:txBody>
          <a:bodyPr lIns="0" tIns="0" rIns="0" bIns="0">
            <a:noAutofit/>
          </a:bodyPr>
          <a:lstStyle>
            <a:lvl1pPr defTabSz="914400">
              <a:lnSpc>
                <a:spcPct val="100000"/>
              </a:lnSpc>
              <a:spcBef>
                <a:spcPts val="0"/>
              </a:spcBef>
              <a:defRPr lang="en-US" sz="2000" b="0" i="0" baseline="0" dirty="0">
                <a:solidFill>
                  <a:schemeClr val="bg1"/>
                </a:solidFill>
                <a:latin typeface="+mn-lt"/>
                <a:ea typeface="Tahoma" charset="0"/>
                <a:cs typeface="Tahoma" charset="0"/>
              </a:defRPr>
            </a:lvl1pPr>
          </a:lstStyle>
          <a:p>
            <a:pPr marL="0" lvl="0" indent="0">
              <a:lnSpc>
                <a:spcPct val="150000"/>
              </a:lnSpc>
              <a:buNone/>
            </a:pPr>
            <a:r>
              <a:rPr lang="en-US"/>
              <a:t>Body text should be 20 pt., Calibri font</a:t>
            </a:r>
          </a:p>
        </p:txBody>
      </p:sp>
      <p:sp>
        <p:nvSpPr>
          <p:cNvPr id="10" name="Текст 3">
            <a:extLst>
              <a:ext uri="{FF2B5EF4-FFF2-40B4-BE49-F238E27FC236}">
                <a16:creationId xmlns:a16="http://schemas.microsoft.com/office/drawing/2014/main" id="{14BA4265-32CA-044E-B819-61164171DE51}"/>
              </a:ext>
            </a:extLst>
          </p:cNvPr>
          <p:cNvSpPr>
            <a:spLocks noGrp="1"/>
          </p:cNvSpPr>
          <p:nvPr>
            <p:ph type="body" sz="quarter" idx="22" hasCustomPrompt="1"/>
          </p:nvPr>
        </p:nvSpPr>
        <p:spPr>
          <a:xfrm>
            <a:off x="509763" y="4817365"/>
            <a:ext cx="5322489" cy="1336145"/>
          </a:xfrm>
          <a:prstGeom prst="rect">
            <a:avLst/>
          </a:prstGeom>
        </p:spPr>
        <p:txBody>
          <a:bodyPr lIns="0" tIns="0" rIns="0" bIns="0">
            <a:noAutofit/>
          </a:bodyPr>
          <a:lstStyle>
            <a:lvl1pPr defTabSz="914400">
              <a:lnSpc>
                <a:spcPct val="100000"/>
              </a:lnSpc>
              <a:spcBef>
                <a:spcPts val="0"/>
              </a:spcBef>
              <a:defRPr lang="en-US" sz="2000" b="0" i="0" baseline="0" dirty="0">
                <a:solidFill>
                  <a:schemeClr val="tx2"/>
                </a:solidFill>
                <a:latin typeface="+mn-lt"/>
                <a:ea typeface="Tahoma" charset="0"/>
                <a:cs typeface="Tahoma" charset="0"/>
              </a:defRPr>
            </a:lvl1pPr>
          </a:lstStyle>
          <a:p>
            <a:pPr marL="0" lvl="0" indent="0">
              <a:lnSpc>
                <a:spcPct val="150000"/>
              </a:lnSpc>
              <a:buNone/>
            </a:pPr>
            <a:r>
              <a:rPr lang="en-US"/>
              <a:t>Body text should be 20 pt., Calibri font</a:t>
            </a:r>
          </a:p>
        </p:txBody>
      </p:sp>
      <p:sp>
        <p:nvSpPr>
          <p:cNvPr id="12" name="Прямоугольник 11">
            <a:extLst>
              <a:ext uri="{FF2B5EF4-FFF2-40B4-BE49-F238E27FC236}">
                <a16:creationId xmlns:a16="http://schemas.microsoft.com/office/drawing/2014/main" id="{EAC66D59-FCB9-FD42-837C-59B0F48BC6F6}"/>
              </a:ext>
            </a:extLst>
          </p:cNvPr>
          <p:cNvSpPr/>
          <p:nvPr userDrawn="1"/>
        </p:nvSpPr>
        <p:spPr>
          <a:xfrm>
            <a:off x="530235" y="0"/>
            <a:ext cx="2533779" cy="152400"/>
          </a:xfrm>
          <a:prstGeom prst="rect">
            <a:avLst/>
          </a:prstGeom>
          <a:solidFill>
            <a:srgbClr val="E88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3373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97C9F9-1170-9C45-9D28-C31DEBAF3C1B}"/>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2F5FA2FD-DC9B-2F4C-BD54-61FE7E9B264D}"/>
              </a:ext>
            </a:extLst>
          </p:cNvPr>
          <p:cNvSpPr>
            <a:spLocks noGrp="1"/>
          </p:cNvSpPr>
          <p:nvPr>
            <p:ph type="sldNum" sz="quarter" idx="11"/>
          </p:nvPr>
        </p:nvSpPr>
        <p:spPr>
          <a:xfrm>
            <a:off x="8610600" y="6248400"/>
            <a:ext cx="2743200" cy="365125"/>
          </a:xfrm>
          <a:prstGeom prst="rect">
            <a:avLst/>
          </a:prstGeom>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pic>
        <p:nvPicPr>
          <p:cNvPr id="6" name="Graphic 5" descr="Badge Question Mark outline">
            <a:extLst>
              <a:ext uri="{FF2B5EF4-FFF2-40B4-BE49-F238E27FC236}">
                <a16:creationId xmlns:a16="http://schemas.microsoft.com/office/drawing/2014/main" id="{1C5144CF-99C2-3649-8006-9DF7341EA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0" y="-145450"/>
            <a:ext cx="7003450" cy="7003450"/>
          </a:xfrm>
          <a:prstGeom prst="rect">
            <a:avLst/>
          </a:prstGeom>
        </p:spPr>
      </p:pic>
      <p:sp>
        <p:nvSpPr>
          <p:cNvPr id="7" name="Прямоугольник 11">
            <a:extLst>
              <a:ext uri="{FF2B5EF4-FFF2-40B4-BE49-F238E27FC236}">
                <a16:creationId xmlns:a16="http://schemas.microsoft.com/office/drawing/2014/main" id="{6240782E-A557-9D42-B66A-7DB6112F5C1F}"/>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Заголовок 1">
            <a:extLst>
              <a:ext uri="{FF2B5EF4-FFF2-40B4-BE49-F238E27FC236}">
                <a16:creationId xmlns:a16="http://schemas.microsoft.com/office/drawing/2014/main" id="{98B2CA48-9FB7-574E-92FF-0C2BE4CAB7FF}"/>
              </a:ext>
            </a:extLst>
          </p:cNvPr>
          <p:cNvSpPr>
            <a:spLocks noGrp="1"/>
          </p:cNvSpPr>
          <p:nvPr>
            <p:ph type="title" hasCustomPrompt="1"/>
          </p:nvPr>
        </p:nvSpPr>
        <p:spPr>
          <a:xfrm>
            <a:off x="528986" y="612648"/>
            <a:ext cx="6598250" cy="5303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sz="3600">
                <a:latin typeface="Open Sans" panose="020B0806030504020204" pitchFamily="34" charset="0"/>
                <a:ea typeface="Open Sans" panose="020B0806030504020204" pitchFamily="34" charset="0"/>
                <a:cs typeface="Open Sans" panose="020B0806030504020204" pitchFamily="34" charset="0"/>
              </a:rPr>
              <a:t>QUESTIONS?</a:t>
            </a:r>
            <a:endParaRPr lang="ru-RU"/>
          </a:p>
        </p:txBody>
      </p:sp>
    </p:spTree>
    <p:extLst>
      <p:ext uri="{BB962C8B-B14F-4D97-AF65-F5344CB8AC3E}">
        <p14:creationId xmlns:p14="http://schemas.microsoft.com/office/powerpoint/2010/main" val="2393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2" name="Прямоугольник 1">
            <a:extLst>
              <a:ext uri="{FF2B5EF4-FFF2-40B4-BE49-F238E27FC236}">
                <a16:creationId xmlns:a16="http://schemas.microsoft.com/office/drawing/2014/main" id="{CF973EFE-B60B-694B-B6F7-4A5C99CA7207}"/>
              </a:ext>
            </a:extLst>
          </p:cNvPr>
          <p:cNvSpPr/>
          <p:nvPr userDrawn="1"/>
        </p:nvSpPr>
        <p:spPr>
          <a:xfrm>
            <a:off x="0" y="0"/>
            <a:ext cx="12192000" cy="6867120"/>
          </a:xfrm>
          <a:prstGeom prst="rect">
            <a:avLst/>
          </a:prstGeom>
          <a:gradFill>
            <a:gsLst>
              <a:gs pos="58000">
                <a:schemeClr val="bg2">
                  <a:lumMod val="95000"/>
                </a:schemeClr>
              </a:gs>
              <a:gs pos="72000">
                <a:srgbClr val="E7E7E7"/>
              </a:gs>
            </a:gsLst>
            <a:path path="circle">
              <a:fillToRect l="50000" t="50000" r="50000" b="50000"/>
            </a:path>
          </a:gra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grpSp>
        <p:nvGrpSpPr>
          <p:cNvPr id="25" name="Group 24">
            <a:extLst>
              <a:ext uri="{FF2B5EF4-FFF2-40B4-BE49-F238E27FC236}">
                <a16:creationId xmlns:a16="http://schemas.microsoft.com/office/drawing/2014/main" id="{4B6A9520-BAAD-1C49-95B1-28C63A3B902E}"/>
              </a:ext>
            </a:extLst>
          </p:cNvPr>
          <p:cNvGrpSpPr/>
          <p:nvPr userDrawn="1"/>
        </p:nvGrpSpPr>
        <p:grpSpPr>
          <a:xfrm>
            <a:off x="-189186" y="3427290"/>
            <a:ext cx="6307499" cy="3486687"/>
            <a:chOff x="6226810" y="1261201"/>
            <a:chExt cx="6307499" cy="3486687"/>
          </a:xfrm>
        </p:grpSpPr>
        <p:sp>
          <p:nvSpPr>
            <p:cNvPr id="27" name="Hexagon 26">
              <a:extLst>
                <a:ext uri="{FF2B5EF4-FFF2-40B4-BE49-F238E27FC236}">
                  <a16:creationId xmlns:a16="http://schemas.microsoft.com/office/drawing/2014/main" id="{DEBB46DB-6D2F-734D-B8F5-32B70A8B5870}"/>
                </a:ext>
              </a:extLst>
            </p:cNvPr>
            <p:cNvSpPr/>
            <p:nvPr userDrawn="1"/>
          </p:nvSpPr>
          <p:spPr>
            <a:xfrm>
              <a:off x="7851629" y="2463440"/>
              <a:ext cx="2565469" cy="2211881"/>
            </a:xfrm>
            <a:prstGeom prst="hexagon">
              <a:avLst>
                <a:gd name="adj" fmla="val 25000"/>
                <a:gd name="vf" fmla="val 115470"/>
              </a:avLst>
            </a:prstGeom>
            <a:solidFill>
              <a:schemeClr val="accent1">
                <a:alpha val="8000"/>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Hexagon 27">
              <a:extLst>
                <a:ext uri="{FF2B5EF4-FFF2-40B4-BE49-F238E27FC236}">
                  <a16:creationId xmlns:a16="http://schemas.microsoft.com/office/drawing/2014/main" id="{06E6891E-EBC4-2F42-B09D-12FD2FC0F77D}"/>
                </a:ext>
              </a:extLst>
            </p:cNvPr>
            <p:cNvSpPr/>
            <p:nvPr userDrawn="1"/>
          </p:nvSpPr>
          <p:spPr>
            <a:xfrm>
              <a:off x="9992607" y="1261201"/>
              <a:ext cx="2541702" cy="2225385"/>
            </a:xfrm>
            <a:prstGeom prst="hexagon">
              <a:avLst/>
            </a:pr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a:extLst>
                <a:ext uri="{FF2B5EF4-FFF2-40B4-BE49-F238E27FC236}">
                  <a16:creationId xmlns:a16="http://schemas.microsoft.com/office/drawing/2014/main" id="{C698A961-5444-954E-9C70-F60D3419B268}"/>
                </a:ext>
              </a:extLst>
            </p:cNvPr>
            <p:cNvSpPr/>
            <p:nvPr userDrawn="1"/>
          </p:nvSpPr>
          <p:spPr>
            <a:xfrm>
              <a:off x="6226810" y="3617926"/>
              <a:ext cx="2056414" cy="1112692"/>
            </a:xfrm>
            <a:custGeom>
              <a:avLst/>
              <a:gdLst>
                <a:gd name="connsiteX0" fmla="*/ 0 w 2541702"/>
                <a:gd name="connsiteY0" fmla="*/ 1112693 h 2225385"/>
                <a:gd name="connsiteX1" fmla="*/ 556346 w 2541702"/>
                <a:gd name="connsiteY1" fmla="*/ 1 h 2225385"/>
                <a:gd name="connsiteX2" fmla="*/ 1985356 w 2541702"/>
                <a:gd name="connsiteY2" fmla="*/ 1 h 2225385"/>
                <a:gd name="connsiteX3" fmla="*/ 2541702 w 2541702"/>
                <a:gd name="connsiteY3" fmla="*/ 1112693 h 2225385"/>
                <a:gd name="connsiteX4" fmla="*/ 1985356 w 2541702"/>
                <a:gd name="connsiteY4" fmla="*/ 2225384 h 2225385"/>
                <a:gd name="connsiteX5" fmla="*/ 556346 w 2541702"/>
                <a:gd name="connsiteY5" fmla="*/ 2225384 h 2225385"/>
                <a:gd name="connsiteX6" fmla="*/ 0 w 2541702"/>
                <a:gd name="connsiteY6" fmla="*/ 1112693 h 2225385"/>
                <a:gd name="connsiteX0" fmla="*/ 0 w 2541702"/>
                <a:gd name="connsiteY0" fmla="*/ 1112692 h 2225383"/>
                <a:gd name="connsiteX1" fmla="*/ 556346 w 2541702"/>
                <a:gd name="connsiteY1" fmla="*/ 0 h 2225383"/>
                <a:gd name="connsiteX2" fmla="*/ 1985356 w 2541702"/>
                <a:gd name="connsiteY2" fmla="*/ 0 h 2225383"/>
                <a:gd name="connsiteX3" fmla="*/ 2541702 w 2541702"/>
                <a:gd name="connsiteY3" fmla="*/ 1112692 h 2225383"/>
                <a:gd name="connsiteX4" fmla="*/ 556346 w 2541702"/>
                <a:gd name="connsiteY4" fmla="*/ 2225383 h 2225383"/>
                <a:gd name="connsiteX5" fmla="*/ 0 w 2541702"/>
                <a:gd name="connsiteY5" fmla="*/ 1112692 h 2225383"/>
                <a:gd name="connsiteX0" fmla="*/ 0 w 2541702"/>
                <a:gd name="connsiteY0" fmla="*/ 1112692 h 1112692"/>
                <a:gd name="connsiteX1" fmla="*/ 556346 w 2541702"/>
                <a:gd name="connsiteY1" fmla="*/ 0 h 1112692"/>
                <a:gd name="connsiteX2" fmla="*/ 1985356 w 2541702"/>
                <a:gd name="connsiteY2" fmla="*/ 0 h 1112692"/>
                <a:gd name="connsiteX3" fmla="*/ 2541702 w 2541702"/>
                <a:gd name="connsiteY3" fmla="*/ 1112692 h 1112692"/>
                <a:gd name="connsiteX4" fmla="*/ 0 w 2541702"/>
                <a:gd name="connsiteY4" fmla="*/ 1112692 h 1112692"/>
                <a:gd name="connsiteX0" fmla="*/ 0 w 2541702"/>
                <a:gd name="connsiteY0" fmla="*/ 1112692 h 1112692"/>
                <a:gd name="connsiteX1" fmla="*/ 556346 w 2541702"/>
                <a:gd name="connsiteY1" fmla="*/ 0 h 1112692"/>
                <a:gd name="connsiteX2" fmla="*/ 1985356 w 2541702"/>
                <a:gd name="connsiteY2" fmla="*/ 0 h 1112692"/>
                <a:gd name="connsiteX3" fmla="*/ 2541702 w 2541702"/>
                <a:gd name="connsiteY3" fmla="*/ 1112692 h 1112692"/>
                <a:gd name="connsiteX4" fmla="*/ 485288 w 2541702"/>
                <a:gd name="connsiteY4" fmla="*/ 1105516 h 1112692"/>
                <a:gd name="connsiteX5" fmla="*/ 0 w 2541702"/>
                <a:gd name="connsiteY5" fmla="*/ 1112692 h 1112692"/>
                <a:gd name="connsiteX0" fmla="*/ 0 w 2056414"/>
                <a:gd name="connsiteY0" fmla="*/ 1105516 h 1112692"/>
                <a:gd name="connsiteX1" fmla="*/ 71058 w 2056414"/>
                <a:gd name="connsiteY1" fmla="*/ 0 h 1112692"/>
                <a:gd name="connsiteX2" fmla="*/ 1500068 w 2056414"/>
                <a:gd name="connsiteY2" fmla="*/ 0 h 1112692"/>
                <a:gd name="connsiteX3" fmla="*/ 2056414 w 2056414"/>
                <a:gd name="connsiteY3" fmla="*/ 1112692 h 1112692"/>
                <a:gd name="connsiteX4" fmla="*/ 0 w 2056414"/>
                <a:gd name="connsiteY4" fmla="*/ 1105516 h 111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414" h="1112692">
                  <a:moveTo>
                    <a:pt x="0" y="1105516"/>
                  </a:moveTo>
                  <a:lnTo>
                    <a:pt x="71058" y="0"/>
                  </a:lnTo>
                  <a:lnTo>
                    <a:pt x="1500068" y="0"/>
                  </a:lnTo>
                  <a:lnTo>
                    <a:pt x="2056414" y="1112692"/>
                  </a:lnTo>
                  <a:lnTo>
                    <a:pt x="0" y="1105516"/>
                  </a:lnTo>
                  <a:close/>
                </a:path>
              </a:pathLst>
            </a:cu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99CAFC65-BE29-504F-8E10-46378B2F2F4E}"/>
                </a:ext>
              </a:extLst>
            </p:cNvPr>
            <p:cNvSpPr/>
            <p:nvPr userDrawn="1"/>
          </p:nvSpPr>
          <p:spPr>
            <a:xfrm>
              <a:off x="9976251" y="3635196"/>
              <a:ext cx="2541702" cy="1112692"/>
            </a:xfrm>
            <a:custGeom>
              <a:avLst/>
              <a:gdLst>
                <a:gd name="connsiteX0" fmla="*/ 0 w 2541702"/>
                <a:gd name="connsiteY0" fmla="*/ 1112693 h 2225385"/>
                <a:gd name="connsiteX1" fmla="*/ 556346 w 2541702"/>
                <a:gd name="connsiteY1" fmla="*/ 1 h 2225385"/>
                <a:gd name="connsiteX2" fmla="*/ 1985356 w 2541702"/>
                <a:gd name="connsiteY2" fmla="*/ 1 h 2225385"/>
                <a:gd name="connsiteX3" fmla="*/ 2541702 w 2541702"/>
                <a:gd name="connsiteY3" fmla="*/ 1112693 h 2225385"/>
                <a:gd name="connsiteX4" fmla="*/ 1985356 w 2541702"/>
                <a:gd name="connsiteY4" fmla="*/ 2225384 h 2225385"/>
                <a:gd name="connsiteX5" fmla="*/ 556346 w 2541702"/>
                <a:gd name="connsiteY5" fmla="*/ 2225384 h 2225385"/>
                <a:gd name="connsiteX6" fmla="*/ 0 w 2541702"/>
                <a:gd name="connsiteY6" fmla="*/ 1112693 h 2225385"/>
                <a:gd name="connsiteX0" fmla="*/ 0 w 2541702"/>
                <a:gd name="connsiteY0" fmla="*/ 1112692 h 2225383"/>
                <a:gd name="connsiteX1" fmla="*/ 556346 w 2541702"/>
                <a:gd name="connsiteY1" fmla="*/ 0 h 2225383"/>
                <a:gd name="connsiteX2" fmla="*/ 1985356 w 2541702"/>
                <a:gd name="connsiteY2" fmla="*/ 0 h 2225383"/>
                <a:gd name="connsiteX3" fmla="*/ 2541702 w 2541702"/>
                <a:gd name="connsiteY3" fmla="*/ 1112692 h 2225383"/>
                <a:gd name="connsiteX4" fmla="*/ 556346 w 2541702"/>
                <a:gd name="connsiteY4" fmla="*/ 2225383 h 2225383"/>
                <a:gd name="connsiteX5" fmla="*/ 0 w 2541702"/>
                <a:gd name="connsiteY5" fmla="*/ 1112692 h 2225383"/>
                <a:gd name="connsiteX0" fmla="*/ 0 w 2541702"/>
                <a:gd name="connsiteY0" fmla="*/ 1112692 h 1112692"/>
                <a:gd name="connsiteX1" fmla="*/ 556346 w 2541702"/>
                <a:gd name="connsiteY1" fmla="*/ 0 h 1112692"/>
                <a:gd name="connsiteX2" fmla="*/ 1985356 w 2541702"/>
                <a:gd name="connsiteY2" fmla="*/ 0 h 1112692"/>
                <a:gd name="connsiteX3" fmla="*/ 2541702 w 2541702"/>
                <a:gd name="connsiteY3" fmla="*/ 1112692 h 1112692"/>
                <a:gd name="connsiteX4" fmla="*/ 0 w 2541702"/>
                <a:gd name="connsiteY4" fmla="*/ 1112692 h 111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702" h="1112692">
                  <a:moveTo>
                    <a:pt x="0" y="1112692"/>
                  </a:moveTo>
                  <a:lnTo>
                    <a:pt x="556346" y="0"/>
                  </a:lnTo>
                  <a:lnTo>
                    <a:pt x="1985356" y="0"/>
                  </a:lnTo>
                  <a:lnTo>
                    <a:pt x="2541702" y="1112692"/>
                  </a:lnTo>
                  <a:lnTo>
                    <a:pt x="0" y="1112692"/>
                  </a:lnTo>
                  <a:close/>
                </a:path>
              </a:pathLst>
            </a:cu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AF1DE1F-DE9B-2443-BEEC-67849819EED6}"/>
              </a:ext>
            </a:extLst>
          </p:cNvPr>
          <p:cNvGrpSpPr/>
          <p:nvPr userDrawn="1"/>
        </p:nvGrpSpPr>
        <p:grpSpPr>
          <a:xfrm>
            <a:off x="5638800" y="-74074"/>
            <a:ext cx="6824526" cy="7002729"/>
            <a:chOff x="5709783" y="-1099288"/>
            <a:chExt cx="6824526" cy="7002729"/>
          </a:xfrm>
        </p:grpSpPr>
        <p:sp>
          <p:nvSpPr>
            <p:cNvPr id="12" name="Hexagon 11">
              <a:extLst>
                <a:ext uri="{FF2B5EF4-FFF2-40B4-BE49-F238E27FC236}">
                  <a16:creationId xmlns:a16="http://schemas.microsoft.com/office/drawing/2014/main" id="{910D8607-FB9C-DA4C-BFA9-417406A91AFD}"/>
                </a:ext>
              </a:extLst>
            </p:cNvPr>
            <p:cNvSpPr/>
            <p:nvPr userDrawn="1"/>
          </p:nvSpPr>
          <p:spPr>
            <a:xfrm>
              <a:off x="7843206" y="93522"/>
              <a:ext cx="2541702" cy="2225385"/>
            </a:xfrm>
            <a:prstGeom prst="hexagon">
              <a:avLst/>
            </a:pr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40CC7031-0CE4-3D46-B4F2-792AE8AF2EDC}"/>
                </a:ext>
              </a:extLst>
            </p:cNvPr>
            <p:cNvSpPr/>
            <p:nvPr userDrawn="1"/>
          </p:nvSpPr>
          <p:spPr>
            <a:xfrm>
              <a:off x="7851629" y="2463440"/>
              <a:ext cx="2565469" cy="2211881"/>
            </a:xfrm>
            <a:prstGeom prst="hexagon">
              <a:avLst>
                <a:gd name="adj" fmla="val 25000"/>
                <a:gd name="vf" fmla="val 115470"/>
              </a:avLst>
            </a:prstGeom>
            <a:solidFill>
              <a:schemeClr val="accent1">
                <a:alpha val="8000"/>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Hexagon 14">
              <a:extLst>
                <a:ext uri="{FF2B5EF4-FFF2-40B4-BE49-F238E27FC236}">
                  <a16:creationId xmlns:a16="http://schemas.microsoft.com/office/drawing/2014/main" id="{8BA0F7AF-045F-5B49-A3D4-F28686D4963F}"/>
                </a:ext>
              </a:extLst>
            </p:cNvPr>
            <p:cNvSpPr/>
            <p:nvPr userDrawn="1"/>
          </p:nvSpPr>
          <p:spPr>
            <a:xfrm>
              <a:off x="9992607" y="1261201"/>
              <a:ext cx="2541702" cy="2225385"/>
            </a:xfrm>
            <a:prstGeom prst="hexagon">
              <a:avLst/>
            </a:pr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27EFE80F-73AE-A84E-9067-159413FA9F67}"/>
                </a:ext>
              </a:extLst>
            </p:cNvPr>
            <p:cNvSpPr/>
            <p:nvPr userDrawn="1"/>
          </p:nvSpPr>
          <p:spPr>
            <a:xfrm>
              <a:off x="9980723" y="-1099288"/>
              <a:ext cx="2298094" cy="2211879"/>
            </a:xfrm>
            <a:custGeom>
              <a:avLst/>
              <a:gdLst>
                <a:gd name="connsiteX0" fmla="*/ 0 w 2565469"/>
                <a:gd name="connsiteY0" fmla="*/ 1105941 h 2211881"/>
                <a:gd name="connsiteX1" fmla="*/ 552970 w 2565469"/>
                <a:gd name="connsiteY1" fmla="*/ 1 h 2211881"/>
                <a:gd name="connsiteX2" fmla="*/ 2012499 w 2565469"/>
                <a:gd name="connsiteY2" fmla="*/ 1 h 2211881"/>
                <a:gd name="connsiteX3" fmla="*/ 2565469 w 2565469"/>
                <a:gd name="connsiteY3" fmla="*/ 1105941 h 2211881"/>
                <a:gd name="connsiteX4" fmla="*/ 2012499 w 2565469"/>
                <a:gd name="connsiteY4" fmla="*/ 2211880 h 2211881"/>
                <a:gd name="connsiteX5" fmla="*/ 552970 w 2565469"/>
                <a:gd name="connsiteY5" fmla="*/ 2211880 h 2211881"/>
                <a:gd name="connsiteX6" fmla="*/ 0 w 2565469"/>
                <a:gd name="connsiteY6" fmla="*/ 1105941 h 2211881"/>
                <a:gd name="connsiteX0" fmla="*/ 0 w 2565469"/>
                <a:gd name="connsiteY0" fmla="*/ 1105940 h 2211879"/>
                <a:gd name="connsiteX1" fmla="*/ 552970 w 2565469"/>
                <a:gd name="connsiteY1" fmla="*/ 0 h 2211879"/>
                <a:gd name="connsiteX2" fmla="*/ 2012499 w 2565469"/>
                <a:gd name="connsiteY2" fmla="*/ 0 h 2211879"/>
                <a:gd name="connsiteX3" fmla="*/ 2565469 w 2565469"/>
                <a:gd name="connsiteY3" fmla="*/ 1105940 h 2211879"/>
                <a:gd name="connsiteX4" fmla="*/ 2298094 w 2565469"/>
                <a:gd name="connsiteY4" fmla="*/ 1629742 h 2211879"/>
                <a:gd name="connsiteX5" fmla="*/ 2012499 w 2565469"/>
                <a:gd name="connsiteY5" fmla="*/ 2211879 h 2211879"/>
                <a:gd name="connsiteX6" fmla="*/ 552970 w 2565469"/>
                <a:gd name="connsiteY6" fmla="*/ 2211879 h 2211879"/>
                <a:gd name="connsiteX7" fmla="*/ 0 w 2565469"/>
                <a:gd name="connsiteY7" fmla="*/ 1105940 h 2211879"/>
                <a:gd name="connsiteX0" fmla="*/ 0 w 2565469"/>
                <a:gd name="connsiteY0" fmla="*/ 1105940 h 2211879"/>
                <a:gd name="connsiteX1" fmla="*/ 552970 w 2565469"/>
                <a:gd name="connsiteY1" fmla="*/ 0 h 2211879"/>
                <a:gd name="connsiteX2" fmla="*/ 2012499 w 2565469"/>
                <a:gd name="connsiteY2" fmla="*/ 0 h 2211879"/>
                <a:gd name="connsiteX3" fmla="*/ 2286218 w 2565469"/>
                <a:gd name="connsiteY3" fmla="*/ 560962 h 2211879"/>
                <a:gd name="connsiteX4" fmla="*/ 2565469 w 2565469"/>
                <a:gd name="connsiteY4" fmla="*/ 1105940 h 2211879"/>
                <a:gd name="connsiteX5" fmla="*/ 2298094 w 2565469"/>
                <a:gd name="connsiteY5" fmla="*/ 1629742 h 2211879"/>
                <a:gd name="connsiteX6" fmla="*/ 2012499 w 2565469"/>
                <a:gd name="connsiteY6" fmla="*/ 2211879 h 2211879"/>
                <a:gd name="connsiteX7" fmla="*/ 552970 w 2565469"/>
                <a:gd name="connsiteY7" fmla="*/ 2211879 h 2211879"/>
                <a:gd name="connsiteX8" fmla="*/ 0 w 2565469"/>
                <a:gd name="connsiteY8" fmla="*/ 1105940 h 2211879"/>
                <a:gd name="connsiteX0" fmla="*/ 0 w 2298094"/>
                <a:gd name="connsiteY0" fmla="*/ 1105940 h 2211879"/>
                <a:gd name="connsiteX1" fmla="*/ 552970 w 2298094"/>
                <a:gd name="connsiteY1" fmla="*/ 0 h 2211879"/>
                <a:gd name="connsiteX2" fmla="*/ 2012499 w 2298094"/>
                <a:gd name="connsiteY2" fmla="*/ 0 h 2211879"/>
                <a:gd name="connsiteX3" fmla="*/ 2286218 w 2298094"/>
                <a:gd name="connsiteY3" fmla="*/ 560962 h 2211879"/>
                <a:gd name="connsiteX4" fmla="*/ 2298094 w 2298094"/>
                <a:gd name="connsiteY4" fmla="*/ 1629742 h 2211879"/>
                <a:gd name="connsiteX5" fmla="*/ 2012499 w 2298094"/>
                <a:gd name="connsiteY5" fmla="*/ 2211879 h 2211879"/>
                <a:gd name="connsiteX6" fmla="*/ 552970 w 2298094"/>
                <a:gd name="connsiteY6" fmla="*/ 2211879 h 2211879"/>
                <a:gd name="connsiteX7" fmla="*/ 0 w 2298094"/>
                <a:gd name="connsiteY7" fmla="*/ 1105940 h 2211879"/>
                <a:gd name="connsiteX0" fmla="*/ 0 w 2298094"/>
                <a:gd name="connsiteY0" fmla="*/ 1105940 h 2211879"/>
                <a:gd name="connsiteX1" fmla="*/ 552970 w 2298094"/>
                <a:gd name="connsiteY1" fmla="*/ 0 h 2211879"/>
                <a:gd name="connsiteX2" fmla="*/ 2012499 w 2298094"/>
                <a:gd name="connsiteY2" fmla="*/ 0 h 2211879"/>
                <a:gd name="connsiteX3" fmla="*/ 2298093 w 2298094"/>
                <a:gd name="connsiteY3" fmla="*/ 572838 h 2211879"/>
                <a:gd name="connsiteX4" fmla="*/ 2298094 w 2298094"/>
                <a:gd name="connsiteY4" fmla="*/ 1629742 h 2211879"/>
                <a:gd name="connsiteX5" fmla="*/ 2012499 w 2298094"/>
                <a:gd name="connsiteY5" fmla="*/ 2211879 h 2211879"/>
                <a:gd name="connsiteX6" fmla="*/ 552970 w 2298094"/>
                <a:gd name="connsiteY6" fmla="*/ 2211879 h 2211879"/>
                <a:gd name="connsiteX7" fmla="*/ 0 w 2298094"/>
                <a:gd name="connsiteY7" fmla="*/ 1105940 h 22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8094" h="2211879">
                  <a:moveTo>
                    <a:pt x="0" y="1105940"/>
                  </a:moveTo>
                  <a:lnTo>
                    <a:pt x="552970" y="0"/>
                  </a:lnTo>
                  <a:lnTo>
                    <a:pt x="2012499" y="0"/>
                  </a:lnTo>
                  <a:lnTo>
                    <a:pt x="2298093" y="572838"/>
                  </a:lnTo>
                  <a:cubicBezTo>
                    <a:pt x="2298093" y="925139"/>
                    <a:pt x="2298094" y="1277441"/>
                    <a:pt x="2298094" y="1629742"/>
                  </a:cubicBezTo>
                  <a:lnTo>
                    <a:pt x="2012499" y="2211879"/>
                  </a:lnTo>
                  <a:lnTo>
                    <a:pt x="552970" y="2211879"/>
                  </a:lnTo>
                  <a:lnTo>
                    <a:pt x="0" y="1105940"/>
                  </a:lnTo>
                  <a:close/>
                </a:path>
              </a:pathLst>
            </a:custGeom>
            <a:solidFill>
              <a:schemeClr val="accent1">
                <a:alpha val="8000"/>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Hexagon 18">
              <a:extLst>
                <a:ext uri="{FF2B5EF4-FFF2-40B4-BE49-F238E27FC236}">
                  <a16:creationId xmlns:a16="http://schemas.microsoft.com/office/drawing/2014/main" id="{F85D55A0-C3F0-B24E-994E-CBBCB13F8BE5}"/>
                </a:ext>
              </a:extLst>
            </p:cNvPr>
            <p:cNvSpPr/>
            <p:nvPr userDrawn="1"/>
          </p:nvSpPr>
          <p:spPr>
            <a:xfrm>
              <a:off x="5709783" y="1268360"/>
              <a:ext cx="2565469" cy="2211881"/>
            </a:xfrm>
            <a:prstGeom prst="hexagon">
              <a:avLst>
                <a:gd name="adj" fmla="val 25000"/>
                <a:gd name="vf" fmla="val 115470"/>
              </a:avLst>
            </a:prstGeom>
            <a:solidFill>
              <a:schemeClr val="accent1">
                <a:alpha val="8000"/>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Hexagon 20">
              <a:extLst>
                <a:ext uri="{FF2B5EF4-FFF2-40B4-BE49-F238E27FC236}">
                  <a16:creationId xmlns:a16="http://schemas.microsoft.com/office/drawing/2014/main" id="{07FAA3F0-5EE1-3B47-9AD9-C91DB9D69988}"/>
                </a:ext>
              </a:extLst>
            </p:cNvPr>
            <p:cNvSpPr/>
            <p:nvPr userDrawn="1"/>
          </p:nvSpPr>
          <p:spPr>
            <a:xfrm>
              <a:off x="5741522" y="3617925"/>
              <a:ext cx="2541702" cy="2225385"/>
            </a:xfrm>
            <a:prstGeom prst="hexagon">
              <a:avLst/>
            </a:pr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550D94B7-B1E2-D142-AF32-7B35BA251005}"/>
                </a:ext>
              </a:extLst>
            </p:cNvPr>
            <p:cNvSpPr/>
            <p:nvPr userDrawn="1"/>
          </p:nvSpPr>
          <p:spPr>
            <a:xfrm>
              <a:off x="9976251" y="3635195"/>
              <a:ext cx="2541702" cy="2225385"/>
            </a:xfrm>
            <a:prstGeom prst="hexagon">
              <a:avLst/>
            </a:pr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105">
              <a:extLst>
                <a:ext uri="{FF2B5EF4-FFF2-40B4-BE49-F238E27FC236}">
                  <a16:creationId xmlns:a16="http://schemas.microsoft.com/office/drawing/2014/main" id="{E74BA1C5-6F1E-3942-8D01-BEF5408EE43E}"/>
                </a:ext>
              </a:extLst>
            </p:cNvPr>
            <p:cNvSpPr/>
            <p:nvPr userDrawn="1"/>
          </p:nvSpPr>
          <p:spPr>
            <a:xfrm>
              <a:off x="7851629" y="4797501"/>
              <a:ext cx="2565469" cy="1105940"/>
            </a:xfrm>
            <a:custGeom>
              <a:avLst/>
              <a:gdLst>
                <a:gd name="connsiteX0" fmla="*/ 0 w 3059162"/>
                <a:gd name="connsiteY0" fmla="*/ 1318765 h 2637530"/>
                <a:gd name="connsiteX1" fmla="*/ 659383 w 3059162"/>
                <a:gd name="connsiteY1" fmla="*/ 1 h 2637530"/>
                <a:gd name="connsiteX2" fmla="*/ 2399780 w 3059162"/>
                <a:gd name="connsiteY2" fmla="*/ 1 h 2637530"/>
                <a:gd name="connsiteX3" fmla="*/ 3059162 w 3059162"/>
                <a:gd name="connsiteY3" fmla="*/ 1318765 h 2637530"/>
                <a:gd name="connsiteX4" fmla="*/ 2399780 w 3059162"/>
                <a:gd name="connsiteY4" fmla="*/ 2637529 h 2637530"/>
                <a:gd name="connsiteX5" fmla="*/ 659383 w 3059162"/>
                <a:gd name="connsiteY5" fmla="*/ 2637529 h 2637530"/>
                <a:gd name="connsiteX6" fmla="*/ 0 w 3059162"/>
                <a:gd name="connsiteY6" fmla="*/ 1318765 h 2637530"/>
                <a:gd name="connsiteX0" fmla="*/ 0 w 3059162"/>
                <a:gd name="connsiteY0" fmla="*/ 1318764 h 2637528"/>
                <a:gd name="connsiteX1" fmla="*/ 659383 w 3059162"/>
                <a:gd name="connsiteY1" fmla="*/ 0 h 2637528"/>
                <a:gd name="connsiteX2" fmla="*/ 2399780 w 3059162"/>
                <a:gd name="connsiteY2" fmla="*/ 0 h 2637528"/>
                <a:gd name="connsiteX3" fmla="*/ 3059162 w 3059162"/>
                <a:gd name="connsiteY3" fmla="*/ 1318764 h 2637528"/>
                <a:gd name="connsiteX4" fmla="*/ 659383 w 3059162"/>
                <a:gd name="connsiteY4" fmla="*/ 2637528 h 2637528"/>
                <a:gd name="connsiteX5" fmla="*/ 0 w 3059162"/>
                <a:gd name="connsiteY5" fmla="*/ 1318764 h 2637528"/>
                <a:gd name="connsiteX0" fmla="*/ 0 w 3059162"/>
                <a:gd name="connsiteY0" fmla="*/ 1318764 h 1318764"/>
                <a:gd name="connsiteX1" fmla="*/ 659383 w 3059162"/>
                <a:gd name="connsiteY1" fmla="*/ 0 h 1318764"/>
                <a:gd name="connsiteX2" fmla="*/ 2399780 w 3059162"/>
                <a:gd name="connsiteY2" fmla="*/ 0 h 1318764"/>
                <a:gd name="connsiteX3" fmla="*/ 3059162 w 3059162"/>
                <a:gd name="connsiteY3" fmla="*/ 1318764 h 1318764"/>
                <a:gd name="connsiteX4" fmla="*/ 0 w 3059162"/>
                <a:gd name="connsiteY4" fmla="*/ 1318764 h 131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162" h="1318764">
                  <a:moveTo>
                    <a:pt x="0" y="1318764"/>
                  </a:moveTo>
                  <a:lnTo>
                    <a:pt x="659383" y="0"/>
                  </a:lnTo>
                  <a:lnTo>
                    <a:pt x="2399780" y="0"/>
                  </a:lnTo>
                  <a:lnTo>
                    <a:pt x="3059162" y="1318764"/>
                  </a:lnTo>
                  <a:lnTo>
                    <a:pt x="0" y="1318764"/>
                  </a:lnTo>
                  <a:close/>
                </a:path>
              </a:pathLst>
            </a:custGeom>
            <a:solidFill>
              <a:schemeClr val="accent1">
                <a:alpha val="8000"/>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5" name="Прямоугольник 1">
            <a:extLst>
              <a:ext uri="{FF2B5EF4-FFF2-40B4-BE49-F238E27FC236}">
                <a16:creationId xmlns:a16="http://schemas.microsoft.com/office/drawing/2014/main" id="{B4A55A54-66B9-B348-9EB6-331E2D3F4BB6}"/>
              </a:ext>
            </a:extLst>
          </p:cNvPr>
          <p:cNvSpPr/>
          <p:nvPr userDrawn="1"/>
        </p:nvSpPr>
        <p:spPr>
          <a:xfrm>
            <a:off x="0" y="1"/>
            <a:ext cx="8686800" cy="5386560"/>
          </a:xfrm>
          <a:prstGeom prst="rect">
            <a:avLst/>
          </a:prstGeom>
          <a:solidFill>
            <a:schemeClr val="bg1">
              <a:alpha val="5496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 name="TextBox 1">
            <a:extLst>
              <a:ext uri="{FF2B5EF4-FFF2-40B4-BE49-F238E27FC236}">
                <a16:creationId xmlns:a16="http://schemas.microsoft.com/office/drawing/2014/main" id="{D61C71F6-B159-9244-A8BD-DCD56C80DDFB}"/>
              </a:ext>
            </a:extLst>
          </p:cNvPr>
          <p:cNvSpPr txBox="1"/>
          <p:nvPr userDrawn="1"/>
        </p:nvSpPr>
        <p:spPr>
          <a:xfrm>
            <a:off x="859570" y="1203877"/>
            <a:ext cx="6705466" cy="2529923"/>
          </a:xfrm>
          <a:prstGeom prst="rect">
            <a:avLst/>
          </a:prstGeom>
          <a:noFill/>
        </p:spPr>
        <p:txBody>
          <a:bodyPr wrap="square" rtlCol="0">
            <a:noAutofit/>
          </a:bodyPr>
          <a:lstStyle/>
          <a:p>
            <a:pPr algn="ctr" defTabSz="914400" rtl="0" eaLnBrk="1" latinLnBrk="0" hangingPunct="1">
              <a:lnSpc>
                <a:spcPct val="90000"/>
              </a:lnSpc>
              <a:spcBef>
                <a:spcPct val="0"/>
              </a:spcBef>
              <a:buNone/>
            </a:pPr>
            <a:r>
              <a:rPr lang="en-US" sz="8800" kern="1200">
                <a:solidFill>
                  <a:schemeClr val="accent6"/>
                </a:solidFill>
                <a:latin typeface="Open Sans" panose="020B0806030504020204" pitchFamily="34" charset="0"/>
                <a:ea typeface="Open Sans" panose="020B0806030504020204" pitchFamily="34" charset="0"/>
                <a:cs typeface="Open Sans" panose="020B0806030504020204" pitchFamily="34" charset="0"/>
              </a:rPr>
              <a:t>THANK YOU!</a:t>
            </a:r>
          </a:p>
        </p:txBody>
      </p:sp>
      <p:cxnSp>
        <p:nvCxnSpPr>
          <p:cNvPr id="16" name="Straight Connector 15">
            <a:extLst>
              <a:ext uri="{FF2B5EF4-FFF2-40B4-BE49-F238E27FC236}">
                <a16:creationId xmlns:a16="http://schemas.microsoft.com/office/drawing/2014/main" id="{1997F6C2-049D-F841-AE19-08111BC6CB1F}"/>
              </a:ext>
            </a:extLst>
          </p:cNvPr>
          <p:cNvCxnSpPr>
            <a:cxnSpLocks/>
          </p:cNvCxnSpPr>
          <p:nvPr userDrawn="1"/>
        </p:nvCxnSpPr>
        <p:spPr>
          <a:xfrm>
            <a:off x="8686800" y="0"/>
            <a:ext cx="0" cy="45809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1">
            <a:extLst>
              <a:ext uri="{FF2B5EF4-FFF2-40B4-BE49-F238E27FC236}">
                <a16:creationId xmlns:a16="http://schemas.microsoft.com/office/drawing/2014/main" id="{2499A824-8696-CB4E-A54C-4C116C14DECF}"/>
              </a:ext>
            </a:extLst>
          </p:cNvPr>
          <p:cNvSpPr/>
          <p:nvPr userDrawn="1"/>
        </p:nvSpPr>
        <p:spPr>
          <a:xfrm>
            <a:off x="2945414"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Straight Connector 16">
            <a:extLst>
              <a:ext uri="{FF2B5EF4-FFF2-40B4-BE49-F238E27FC236}">
                <a16:creationId xmlns:a16="http://schemas.microsoft.com/office/drawing/2014/main" id="{B5FA6CB6-E190-1A45-9A2D-261F64A7B906}"/>
              </a:ext>
            </a:extLst>
          </p:cNvPr>
          <p:cNvCxnSpPr>
            <a:cxnSpLocks/>
          </p:cNvCxnSpPr>
          <p:nvPr userDrawn="1"/>
        </p:nvCxnSpPr>
        <p:spPr>
          <a:xfrm flipH="1">
            <a:off x="-13393" y="5410200"/>
            <a:ext cx="1220539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Прямоугольник 12">
            <a:extLst>
              <a:ext uri="{FF2B5EF4-FFF2-40B4-BE49-F238E27FC236}">
                <a16:creationId xmlns:a16="http://schemas.microsoft.com/office/drawing/2014/main" id="{D10E48BE-F25D-9947-B280-6CD7B69429FA}"/>
              </a:ext>
            </a:extLst>
          </p:cNvPr>
          <p:cNvSpPr/>
          <p:nvPr userDrawn="1"/>
        </p:nvSpPr>
        <p:spPr>
          <a:xfrm>
            <a:off x="6477000" y="4466277"/>
            <a:ext cx="5715000" cy="24477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94360" rIns="182880" bIns="685800" rtlCol="0" anchor="b"/>
          <a:lstStyle/>
          <a:p>
            <a:pPr lvl="0" algn="l">
              <a:lnSpc>
                <a:spcPts val="3180"/>
              </a:lnSpc>
              <a:buClrTx/>
              <a:buSzTx/>
              <a:buFontTx/>
              <a:buNone/>
            </a:pPr>
            <a:r>
              <a:rPr lang="en-US" sz="2000" b="1">
                <a:solidFill>
                  <a:schemeClr val="bg1"/>
                </a:solidFill>
              </a:rPr>
              <a:t>PLEASE VISIT US ONLINE</a:t>
            </a:r>
          </a:p>
        </p:txBody>
      </p:sp>
      <p:pic>
        <p:nvPicPr>
          <p:cNvPr id="20" name="Picture 14">
            <a:extLst>
              <a:ext uri="{FF2B5EF4-FFF2-40B4-BE49-F238E27FC236}">
                <a16:creationId xmlns:a16="http://schemas.microsoft.com/office/drawing/2014/main" id="{8B8AF063-D47D-2E43-8573-96A26E627A3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18144" y="4788555"/>
            <a:ext cx="2976780" cy="79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5A5CB987-6AC7-4A45-BAF8-46F6FAB1BB14}"/>
              </a:ext>
            </a:extLst>
          </p:cNvPr>
          <p:cNvGrpSpPr/>
          <p:nvPr userDrawn="1"/>
        </p:nvGrpSpPr>
        <p:grpSpPr>
          <a:xfrm>
            <a:off x="6948698" y="5791200"/>
            <a:ext cx="4709902" cy="560079"/>
            <a:chOff x="6887905" y="5925247"/>
            <a:chExt cx="4709902" cy="560079"/>
          </a:xfrm>
        </p:grpSpPr>
        <p:sp>
          <p:nvSpPr>
            <p:cNvPr id="6" name="TextBox 5">
              <a:extLst>
                <a:ext uri="{FF2B5EF4-FFF2-40B4-BE49-F238E27FC236}">
                  <a16:creationId xmlns:a16="http://schemas.microsoft.com/office/drawing/2014/main" id="{1CC13897-5BC6-9242-99AF-8665D9347900}"/>
                </a:ext>
              </a:extLst>
            </p:cNvPr>
            <p:cNvSpPr txBox="1"/>
            <p:nvPr userDrawn="1"/>
          </p:nvSpPr>
          <p:spPr>
            <a:xfrm>
              <a:off x="9678423" y="5932605"/>
              <a:ext cx="1919384" cy="552721"/>
            </a:xfrm>
            <a:prstGeom prst="rect">
              <a:avLst/>
            </a:prstGeom>
            <a:solidFill>
              <a:srgbClr val="E1FAF7"/>
            </a:solidFill>
          </p:spPr>
          <p:txBody>
            <a:bodyPr wrap="none" lIns="18288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err="1">
                  <a:solidFill>
                    <a:schemeClr val="accent1"/>
                  </a:solidFill>
                </a:rPr>
                <a:t>nachc.org</a:t>
              </a:r>
              <a:endParaRPr lang="en-US" sz="3000" b="1">
                <a:solidFill>
                  <a:schemeClr val="accent1"/>
                </a:solidFill>
              </a:endParaRPr>
            </a:p>
          </p:txBody>
        </p:sp>
        <p:sp>
          <p:nvSpPr>
            <p:cNvPr id="7" name="Rectangle 6">
              <a:extLst>
                <a:ext uri="{FF2B5EF4-FFF2-40B4-BE49-F238E27FC236}">
                  <a16:creationId xmlns:a16="http://schemas.microsoft.com/office/drawing/2014/main" id="{42F1122A-C484-534B-B630-837253419910}"/>
                </a:ext>
              </a:extLst>
            </p:cNvPr>
            <p:cNvSpPr/>
            <p:nvPr userDrawn="1"/>
          </p:nvSpPr>
          <p:spPr>
            <a:xfrm>
              <a:off x="6887905" y="5925247"/>
              <a:ext cx="4709902" cy="552722"/>
            </a:xfrm>
            <a:prstGeom prst="rect">
              <a:avLst/>
            </a:prstGeom>
            <a:noFill/>
            <a:ln w="19050">
              <a:solidFill>
                <a:srgbClr val="E1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158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 Media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964435-496C-5049-842E-3E566C5AC712}"/>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Прямоугольник 11">
            <a:extLst>
              <a:ext uri="{FF2B5EF4-FFF2-40B4-BE49-F238E27FC236}">
                <a16:creationId xmlns:a16="http://schemas.microsoft.com/office/drawing/2014/main" id="{7331D7A9-7B55-E349-BC5F-7ECCC73CE1A4}"/>
              </a:ext>
            </a:extLst>
          </p:cNvPr>
          <p:cNvSpPr/>
          <p:nvPr userDrawn="1"/>
        </p:nvSpPr>
        <p:spPr>
          <a:xfrm>
            <a:off x="762125" y="0"/>
            <a:ext cx="2533779" cy="185704"/>
          </a:xfrm>
          <a:prstGeom prst="rect">
            <a:avLst/>
          </a:prstGeom>
          <a:solidFill>
            <a:srgbClr val="F17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Изображение 27">
            <a:extLst>
              <a:ext uri="{FF2B5EF4-FFF2-40B4-BE49-F238E27FC236}">
                <a16:creationId xmlns:a16="http://schemas.microsoft.com/office/drawing/2014/main" id="{E154B311-104F-314D-BFF6-814B2B9384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03" b="-403"/>
          <a:stretch/>
        </p:blipFill>
        <p:spPr>
          <a:xfrm flipH="1">
            <a:off x="7815254" y="533400"/>
            <a:ext cx="2708367" cy="5715000"/>
          </a:xfrm>
          <a:prstGeom prst="rect">
            <a:avLst/>
          </a:prstGeom>
        </p:spPr>
      </p:pic>
      <p:sp>
        <p:nvSpPr>
          <p:cNvPr id="20" name="Заголовок 1">
            <a:extLst>
              <a:ext uri="{FF2B5EF4-FFF2-40B4-BE49-F238E27FC236}">
                <a16:creationId xmlns:a16="http://schemas.microsoft.com/office/drawing/2014/main" id="{66ADF91D-E28A-3946-8452-9C135DAA794B}"/>
              </a:ext>
            </a:extLst>
          </p:cNvPr>
          <p:cNvSpPr>
            <a:spLocks noGrp="1"/>
          </p:cNvSpPr>
          <p:nvPr>
            <p:ph type="title" hasCustomPrompt="1"/>
          </p:nvPr>
        </p:nvSpPr>
        <p:spPr>
          <a:xfrm>
            <a:off x="685800" y="624979"/>
            <a:ext cx="6248400" cy="1041241"/>
          </a:xfrm>
          <a:prstGeom prst="rect">
            <a:avLst/>
          </a:prstGeom>
        </p:spPr>
        <p:txBody>
          <a:bodyPr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4800" b="0" i="0" kern="1200" spc="0" baseline="0" dirty="0">
                <a:solidFill>
                  <a:schemeClr val="bg1"/>
                </a:solidFill>
                <a:latin typeface="+mj-lt"/>
                <a:ea typeface="Tahoma" charset="0"/>
                <a:cs typeface="Tahoma" charset="0"/>
              </a:defRPr>
            </a:lvl1pPr>
          </a:lstStyle>
          <a:p>
            <a:r>
              <a:rPr lang="en-US"/>
              <a:t>FOLLOW @NACHC</a:t>
            </a:r>
            <a:endParaRPr lang="ru-RU"/>
          </a:p>
        </p:txBody>
      </p:sp>
      <p:pic>
        <p:nvPicPr>
          <p:cNvPr id="21" name="Picture 20">
            <a:extLst>
              <a:ext uri="{FF2B5EF4-FFF2-40B4-BE49-F238E27FC236}">
                <a16:creationId xmlns:a16="http://schemas.microsoft.com/office/drawing/2014/main" id="{5AF93FF6-C81A-EE4A-B044-DE19F7A6112D}"/>
              </a:ext>
            </a:extLst>
          </p:cNvPr>
          <p:cNvPicPr>
            <a:picLocks noChangeAspect="1"/>
          </p:cNvPicPr>
          <p:nvPr userDrawn="1"/>
        </p:nvPicPr>
        <p:blipFill>
          <a:blip r:embed="rId3"/>
          <a:stretch>
            <a:fillRect/>
          </a:stretch>
        </p:blipFill>
        <p:spPr>
          <a:xfrm>
            <a:off x="800225" y="1981200"/>
            <a:ext cx="635000" cy="635000"/>
          </a:xfrm>
          <a:prstGeom prst="rect">
            <a:avLst/>
          </a:prstGeom>
        </p:spPr>
      </p:pic>
      <p:pic>
        <p:nvPicPr>
          <p:cNvPr id="22" name="Picture 21">
            <a:extLst>
              <a:ext uri="{FF2B5EF4-FFF2-40B4-BE49-F238E27FC236}">
                <a16:creationId xmlns:a16="http://schemas.microsoft.com/office/drawing/2014/main" id="{2EF4C9FE-B04B-8A45-B12E-E68DC0480195}"/>
              </a:ext>
            </a:extLst>
          </p:cNvPr>
          <p:cNvPicPr>
            <a:picLocks noChangeAspect="1"/>
          </p:cNvPicPr>
          <p:nvPr userDrawn="1"/>
        </p:nvPicPr>
        <p:blipFill>
          <a:blip r:embed="rId4"/>
          <a:stretch>
            <a:fillRect/>
          </a:stretch>
        </p:blipFill>
        <p:spPr>
          <a:xfrm>
            <a:off x="800225" y="2779373"/>
            <a:ext cx="635000" cy="635000"/>
          </a:xfrm>
          <a:prstGeom prst="rect">
            <a:avLst/>
          </a:prstGeom>
        </p:spPr>
      </p:pic>
      <p:pic>
        <p:nvPicPr>
          <p:cNvPr id="23" name="Picture 22">
            <a:extLst>
              <a:ext uri="{FF2B5EF4-FFF2-40B4-BE49-F238E27FC236}">
                <a16:creationId xmlns:a16="http://schemas.microsoft.com/office/drawing/2014/main" id="{F0AD08E0-0415-644D-AB9E-AE901ECF858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0225" y="3577546"/>
            <a:ext cx="635000" cy="635000"/>
          </a:xfrm>
          <a:prstGeom prst="rect">
            <a:avLst/>
          </a:prstGeom>
        </p:spPr>
      </p:pic>
      <p:pic>
        <p:nvPicPr>
          <p:cNvPr id="24" name="Picture 23">
            <a:extLst>
              <a:ext uri="{FF2B5EF4-FFF2-40B4-BE49-F238E27FC236}">
                <a16:creationId xmlns:a16="http://schemas.microsoft.com/office/drawing/2014/main" id="{B909BF28-4AD0-D840-AC7C-A647DCE3277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0225" y="4375719"/>
            <a:ext cx="635000" cy="635000"/>
          </a:xfrm>
          <a:prstGeom prst="rect">
            <a:avLst/>
          </a:prstGeom>
        </p:spPr>
      </p:pic>
      <p:sp>
        <p:nvSpPr>
          <p:cNvPr id="25" name="Рисунок 13">
            <a:extLst>
              <a:ext uri="{FF2B5EF4-FFF2-40B4-BE49-F238E27FC236}">
                <a16:creationId xmlns:a16="http://schemas.microsoft.com/office/drawing/2014/main" id="{37B4906E-054C-2C47-A6B8-EB9670A26A64}"/>
              </a:ext>
            </a:extLst>
          </p:cNvPr>
          <p:cNvSpPr>
            <a:spLocks noGrp="1"/>
          </p:cNvSpPr>
          <p:nvPr>
            <p:ph type="pic" sz="quarter" idx="29" hasCustomPrompt="1"/>
          </p:nvPr>
        </p:nvSpPr>
        <p:spPr>
          <a:xfrm>
            <a:off x="7840532" y="762000"/>
            <a:ext cx="2344456" cy="5257800"/>
          </a:xfrm>
          <a:custGeom>
            <a:avLst/>
            <a:gdLst>
              <a:gd name="connsiteX0" fmla="*/ 466924 w 4408266"/>
              <a:gd name="connsiteY0" fmla="*/ 0 h 9420405"/>
              <a:gd name="connsiteX1" fmla="*/ 1057794 w 4408266"/>
              <a:gd name="connsiteY1" fmla="*/ 0 h 9420405"/>
              <a:gd name="connsiteX2" fmla="*/ 1057794 w 4408266"/>
              <a:gd name="connsiteY2" fmla="*/ 111037 h 9420405"/>
              <a:gd name="connsiteX3" fmla="*/ 1248692 w 4408266"/>
              <a:gd name="connsiteY3" fmla="*/ 301936 h 9420405"/>
              <a:gd name="connsiteX4" fmla="*/ 3161000 w 4408266"/>
              <a:gd name="connsiteY4" fmla="*/ 301936 h 9420405"/>
              <a:gd name="connsiteX5" fmla="*/ 3351900 w 4408266"/>
              <a:gd name="connsiteY5" fmla="*/ 111037 h 9420405"/>
              <a:gd name="connsiteX6" fmla="*/ 3351900 w 4408266"/>
              <a:gd name="connsiteY6" fmla="*/ 0 h 9420405"/>
              <a:gd name="connsiteX7" fmla="*/ 3941342 w 4408266"/>
              <a:gd name="connsiteY7" fmla="*/ 0 h 9420405"/>
              <a:gd name="connsiteX8" fmla="*/ 4408266 w 4408266"/>
              <a:gd name="connsiteY8" fmla="*/ 466923 h 9420405"/>
              <a:gd name="connsiteX9" fmla="*/ 4408266 w 4408266"/>
              <a:gd name="connsiteY9" fmla="*/ 8953482 h 9420405"/>
              <a:gd name="connsiteX10" fmla="*/ 3941342 w 4408266"/>
              <a:gd name="connsiteY10" fmla="*/ 9420405 h 9420405"/>
              <a:gd name="connsiteX11" fmla="*/ 466924 w 4408266"/>
              <a:gd name="connsiteY11" fmla="*/ 9420405 h 9420405"/>
              <a:gd name="connsiteX12" fmla="*/ 0 w 4408266"/>
              <a:gd name="connsiteY12" fmla="*/ 8953482 h 9420405"/>
              <a:gd name="connsiteX13" fmla="*/ 0 w 4408266"/>
              <a:gd name="connsiteY13" fmla="*/ 466923 h 9420405"/>
              <a:gd name="connsiteX14" fmla="*/ 466924 w 4408266"/>
              <a:gd name="connsiteY14" fmla="*/ 0 h 942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8266" h="9420405">
                <a:moveTo>
                  <a:pt x="466924" y="0"/>
                </a:moveTo>
                <a:lnTo>
                  <a:pt x="1057794" y="0"/>
                </a:lnTo>
                <a:lnTo>
                  <a:pt x="1057794" y="111037"/>
                </a:lnTo>
                <a:cubicBezTo>
                  <a:pt x="1057794" y="216468"/>
                  <a:pt x="1143262" y="301936"/>
                  <a:pt x="1248692" y="301936"/>
                </a:cubicBezTo>
                <a:lnTo>
                  <a:pt x="3161000" y="301936"/>
                </a:lnTo>
                <a:cubicBezTo>
                  <a:pt x="3266430" y="301936"/>
                  <a:pt x="3351900" y="216468"/>
                  <a:pt x="3351900" y="111037"/>
                </a:cubicBezTo>
                <a:lnTo>
                  <a:pt x="3351900" y="0"/>
                </a:lnTo>
                <a:lnTo>
                  <a:pt x="3941342" y="0"/>
                </a:lnTo>
                <a:cubicBezTo>
                  <a:pt x="4199216" y="0"/>
                  <a:pt x="4408266" y="209049"/>
                  <a:pt x="4408266" y="466923"/>
                </a:cubicBezTo>
                <a:lnTo>
                  <a:pt x="4408266" y="8953482"/>
                </a:lnTo>
                <a:cubicBezTo>
                  <a:pt x="4408266" y="9211356"/>
                  <a:pt x="4199216" y="9420405"/>
                  <a:pt x="3941342" y="9420405"/>
                </a:cubicBezTo>
                <a:lnTo>
                  <a:pt x="466924" y="9420405"/>
                </a:lnTo>
                <a:cubicBezTo>
                  <a:pt x="209050" y="9420405"/>
                  <a:pt x="0" y="9211356"/>
                  <a:pt x="0" y="8953482"/>
                </a:cubicBezTo>
                <a:lnTo>
                  <a:pt x="0" y="466923"/>
                </a:lnTo>
                <a:cubicBezTo>
                  <a:pt x="0" y="209049"/>
                  <a:pt x="209050" y="0"/>
                  <a:pt x="466924" y="0"/>
                </a:cubicBezTo>
                <a:close/>
              </a:path>
            </a:pathLst>
          </a:custGeom>
          <a:blipFill>
            <a:blip r:embed="rId7" cstate="screen">
              <a:extLst>
                <a:ext uri="{28A0092B-C50C-407E-A947-70E740481C1C}">
                  <a14:useLocalDpi xmlns:a14="http://schemas.microsoft.com/office/drawing/2010/main"/>
                </a:ext>
              </a:extLst>
            </a:blip>
            <a:stretch>
              <a:fillRect t="354" b="354"/>
            </a:stretch>
          </a:blipFill>
          <a:ln>
            <a:noFill/>
          </a:ln>
          <a:effectLst/>
          <a:scene3d>
            <a:camera prst="perspectiveFront" fov="3900000">
              <a:rot lat="0" lon="900000" rev="0"/>
            </a:camera>
            <a:lightRig rig="threePt" dir="t"/>
          </a:scene3d>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solidFill>
                  <a:schemeClr val="lt1"/>
                </a:solidFill>
              </a:defRPr>
            </a:lvl1pPr>
          </a:lstStyle>
          <a:p>
            <a:pPr lvl="0" algn="ctr"/>
            <a:r>
              <a:rPr lang="en-US"/>
              <a:t>Click icon to add picture\</a:t>
            </a:r>
          </a:p>
        </p:txBody>
      </p:sp>
      <p:grpSp>
        <p:nvGrpSpPr>
          <p:cNvPr id="26" name="Group 25">
            <a:extLst>
              <a:ext uri="{FF2B5EF4-FFF2-40B4-BE49-F238E27FC236}">
                <a16:creationId xmlns:a16="http://schemas.microsoft.com/office/drawing/2014/main" id="{34EC84F8-B5F3-2A4C-A1F3-33BE98D57561}"/>
              </a:ext>
            </a:extLst>
          </p:cNvPr>
          <p:cNvGrpSpPr/>
          <p:nvPr userDrawn="1"/>
        </p:nvGrpSpPr>
        <p:grpSpPr>
          <a:xfrm>
            <a:off x="800225" y="5173892"/>
            <a:ext cx="635000" cy="635000"/>
            <a:chOff x="800225" y="5275418"/>
            <a:chExt cx="635000" cy="635000"/>
          </a:xfrm>
        </p:grpSpPr>
        <p:sp>
          <p:nvSpPr>
            <p:cNvPr id="27" name="Oval 26">
              <a:extLst>
                <a:ext uri="{FF2B5EF4-FFF2-40B4-BE49-F238E27FC236}">
                  <a16:creationId xmlns:a16="http://schemas.microsoft.com/office/drawing/2014/main" id="{8F9BFF8B-A3A5-1C4C-93C1-12E6697C6EBA}"/>
                </a:ext>
              </a:extLst>
            </p:cNvPr>
            <p:cNvSpPr/>
            <p:nvPr userDrawn="1"/>
          </p:nvSpPr>
          <p:spPr>
            <a:xfrm>
              <a:off x="800225" y="5275418"/>
              <a:ext cx="635000" cy="635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logo&#10;&#10;Description automatically generated">
              <a:extLst>
                <a:ext uri="{FF2B5EF4-FFF2-40B4-BE49-F238E27FC236}">
                  <a16:creationId xmlns:a16="http://schemas.microsoft.com/office/drawing/2014/main" id="{45530FF2-ADFB-FA46-9986-6A0E946670E8}"/>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l="-2173" t="-508"/>
            <a:stretch/>
          </p:blipFill>
          <p:spPr>
            <a:xfrm>
              <a:off x="898269" y="5442042"/>
              <a:ext cx="438912" cy="301752"/>
            </a:xfrm>
            <a:prstGeom prst="rect">
              <a:avLst/>
            </a:prstGeom>
          </p:spPr>
        </p:pic>
      </p:grpSp>
      <p:sp>
        <p:nvSpPr>
          <p:cNvPr id="29" name="TextBox 28">
            <a:extLst>
              <a:ext uri="{FF2B5EF4-FFF2-40B4-BE49-F238E27FC236}">
                <a16:creationId xmlns:a16="http://schemas.microsoft.com/office/drawing/2014/main" id="{4F4A8779-9173-8845-8BFE-94806F661BDF}"/>
              </a:ext>
            </a:extLst>
          </p:cNvPr>
          <p:cNvSpPr txBox="1"/>
          <p:nvPr userDrawn="1"/>
        </p:nvSpPr>
        <p:spPr>
          <a:xfrm>
            <a:off x="1638425" y="2016994"/>
            <a:ext cx="4544659" cy="523220"/>
          </a:xfrm>
          <a:prstGeom prst="rect">
            <a:avLst/>
          </a:prstGeom>
          <a:noFill/>
        </p:spPr>
        <p:txBody>
          <a:bodyPr wrap="square" rtlCol="0">
            <a:noAutofit/>
          </a:bodyPr>
          <a:lstStyle/>
          <a:p>
            <a:r>
              <a:rPr lang="en-US" sz="2800" err="1">
                <a:solidFill>
                  <a:schemeClr val="bg1"/>
                </a:solidFill>
              </a:rPr>
              <a:t>Twitter.com</a:t>
            </a:r>
            <a:r>
              <a:rPr lang="en-US" sz="2800">
                <a:solidFill>
                  <a:schemeClr val="bg1"/>
                </a:solidFill>
              </a:rPr>
              <a:t>/NACHC</a:t>
            </a:r>
          </a:p>
        </p:txBody>
      </p:sp>
      <p:sp>
        <p:nvSpPr>
          <p:cNvPr id="30" name="TextBox 29">
            <a:extLst>
              <a:ext uri="{FF2B5EF4-FFF2-40B4-BE49-F238E27FC236}">
                <a16:creationId xmlns:a16="http://schemas.microsoft.com/office/drawing/2014/main" id="{4E6DFDDA-4CA2-8B44-BB60-8691BAFB929D}"/>
              </a:ext>
            </a:extLst>
          </p:cNvPr>
          <p:cNvSpPr txBox="1"/>
          <p:nvPr userDrawn="1"/>
        </p:nvSpPr>
        <p:spPr>
          <a:xfrm>
            <a:off x="1638425" y="2819400"/>
            <a:ext cx="4544659" cy="523220"/>
          </a:xfrm>
          <a:prstGeom prst="rect">
            <a:avLst/>
          </a:prstGeom>
          <a:noFill/>
        </p:spPr>
        <p:txBody>
          <a:bodyPr wrap="square" rtlCol="0">
            <a:noAutofit/>
          </a:bodyPr>
          <a:lstStyle/>
          <a:p>
            <a:pPr marL="0" algn="l" defTabSz="914400" rtl="0" eaLnBrk="1" latinLnBrk="0" hangingPunct="1"/>
            <a:r>
              <a:rPr lang="en-US" sz="2800" kern="1200" err="1">
                <a:solidFill>
                  <a:schemeClr val="bg1"/>
                </a:solidFill>
                <a:latin typeface="+mn-lt"/>
                <a:ea typeface="+mn-ea"/>
                <a:cs typeface="+mn-cs"/>
              </a:rPr>
              <a:t>Facebook.com</a:t>
            </a:r>
            <a:r>
              <a:rPr lang="en-US" sz="2800" kern="1200">
                <a:solidFill>
                  <a:schemeClr val="bg1"/>
                </a:solidFill>
                <a:latin typeface="+mn-lt"/>
                <a:ea typeface="+mn-ea"/>
                <a:cs typeface="+mn-cs"/>
              </a:rPr>
              <a:t>/</a:t>
            </a:r>
            <a:r>
              <a:rPr lang="en-US" sz="2800" kern="1200" err="1">
                <a:solidFill>
                  <a:schemeClr val="bg1"/>
                </a:solidFill>
                <a:latin typeface="+mn-lt"/>
                <a:ea typeface="+mn-ea"/>
                <a:cs typeface="+mn-cs"/>
              </a:rPr>
              <a:t>nachc</a:t>
            </a:r>
            <a:endParaRPr lang="en-US" sz="2800" kern="1200">
              <a:solidFill>
                <a:schemeClr val="bg1"/>
              </a:solidFill>
              <a:latin typeface="+mn-lt"/>
              <a:ea typeface="+mn-ea"/>
              <a:cs typeface="+mn-cs"/>
            </a:endParaRPr>
          </a:p>
        </p:txBody>
      </p:sp>
      <p:sp>
        <p:nvSpPr>
          <p:cNvPr id="31" name="TextBox 30">
            <a:extLst>
              <a:ext uri="{FF2B5EF4-FFF2-40B4-BE49-F238E27FC236}">
                <a16:creationId xmlns:a16="http://schemas.microsoft.com/office/drawing/2014/main" id="{E6B3FDF8-F05D-CD4C-893A-5958A98CC6FE}"/>
              </a:ext>
            </a:extLst>
          </p:cNvPr>
          <p:cNvSpPr txBox="1"/>
          <p:nvPr userDrawn="1"/>
        </p:nvSpPr>
        <p:spPr>
          <a:xfrm>
            <a:off x="1638425" y="3642454"/>
            <a:ext cx="4544659" cy="523220"/>
          </a:xfrm>
          <a:prstGeom prst="rect">
            <a:avLst/>
          </a:prstGeom>
          <a:noFill/>
        </p:spPr>
        <p:txBody>
          <a:bodyPr wrap="square" rtlCol="0">
            <a:noAutofit/>
          </a:bodyPr>
          <a:lstStyle/>
          <a:p>
            <a:pPr marL="0" algn="l" defTabSz="914400" rtl="0" eaLnBrk="1" latinLnBrk="0" hangingPunct="1"/>
            <a:r>
              <a:rPr lang="en-US" sz="2800" kern="1200" err="1">
                <a:solidFill>
                  <a:schemeClr val="bg1"/>
                </a:solidFill>
                <a:latin typeface="+mn-lt"/>
                <a:ea typeface="+mn-ea"/>
                <a:cs typeface="+mn-cs"/>
              </a:rPr>
              <a:t>Instagram.com</a:t>
            </a:r>
            <a:r>
              <a:rPr lang="en-US" sz="2800" kern="1200">
                <a:solidFill>
                  <a:schemeClr val="bg1"/>
                </a:solidFill>
                <a:latin typeface="+mn-lt"/>
                <a:ea typeface="+mn-ea"/>
                <a:cs typeface="+mn-cs"/>
              </a:rPr>
              <a:t>/</a:t>
            </a:r>
            <a:r>
              <a:rPr lang="en-US" sz="2800" kern="1200" err="1">
                <a:solidFill>
                  <a:schemeClr val="bg1"/>
                </a:solidFill>
                <a:latin typeface="+mn-lt"/>
                <a:ea typeface="+mn-ea"/>
                <a:cs typeface="+mn-cs"/>
              </a:rPr>
              <a:t>nachc</a:t>
            </a:r>
            <a:endParaRPr lang="en-US" sz="2800" kern="1200">
              <a:solidFill>
                <a:schemeClr val="bg1"/>
              </a:solidFill>
              <a:latin typeface="+mn-lt"/>
              <a:ea typeface="+mn-ea"/>
              <a:cs typeface="+mn-cs"/>
            </a:endParaRPr>
          </a:p>
        </p:txBody>
      </p:sp>
      <p:sp>
        <p:nvSpPr>
          <p:cNvPr id="32" name="TextBox 31">
            <a:extLst>
              <a:ext uri="{FF2B5EF4-FFF2-40B4-BE49-F238E27FC236}">
                <a16:creationId xmlns:a16="http://schemas.microsoft.com/office/drawing/2014/main" id="{26D334A7-1153-E049-8D8B-BEB7021127E1}"/>
              </a:ext>
            </a:extLst>
          </p:cNvPr>
          <p:cNvSpPr txBox="1"/>
          <p:nvPr userDrawn="1"/>
        </p:nvSpPr>
        <p:spPr>
          <a:xfrm>
            <a:off x="1638425" y="4480654"/>
            <a:ext cx="4544659" cy="5232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err="1">
                <a:solidFill>
                  <a:schemeClr val="bg1"/>
                </a:solidFill>
                <a:latin typeface="+mn-lt"/>
                <a:ea typeface="+mn-ea"/>
                <a:cs typeface="+mn-cs"/>
              </a:rPr>
              <a:t>Linkedin.com</a:t>
            </a:r>
            <a:r>
              <a:rPr lang="en-US" sz="2800" kern="1200">
                <a:solidFill>
                  <a:schemeClr val="bg1"/>
                </a:solidFill>
                <a:latin typeface="+mn-lt"/>
                <a:ea typeface="+mn-ea"/>
                <a:cs typeface="+mn-cs"/>
              </a:rPr>
              <a:t>/company/</a:t>
            </a:r>
            <a:r>
              <a:rPr lang="en-US" sz="2800" kern="1200" err="1">
                <a:solidFill>
                  <a:schemeClr val="bg1"/>
                </a:solidFill>
                <a:latin typeface="+mn-lt"/>
                <a:ea typeface="+mn-ea"/>
                <a:cs typeface="+mn-cs"/>
              </a:rPr>
              <a:t>nachc</a:t>
            </a:r>
            <a:endParaRPr lang="en-US" sz="2800" kern="1200">
              <a:solidFill>
                <a:schemeClr val="bg1"/>
              </a:solidFill>
              <a:latin typeface="+mn-lt"/>
              <a:ea typeface="+mn-ea"/>
              <a:cs typeface="+mn-cs"/>
            </a:endParaRPr>
          </a:p>
        </p:txBody>
      </p:sp>
      <p:sp>
        <p:nvSpPr>
          <p:cNvPr id="33" name="TextBox 32">
            <a:extLst>
              <a:ext uri="{FF2B5EF4-FFF2-40B4-BE49-F238E27FC236}">
                <a16:creationId xmlns:a16="http://schemas.microsoft.com/office/drawing/2014/main" id="{A43E07A4-E2A8-DF46-BF23-840725EB7335}"/>
              </a:ext>
            </a:extLst>
          </p:cNvPr>
          <p:cNvSpPr txBox="1"/>
          <p:nvPr userDrawn="1"/>
        </p:nvSpPr>
        <p:spPr>
          <a:xfrm>
            <a:off x="1638425" y="5079527"/>
            <a:ext cx="4953000" cy="671851"/>
          </a:xfrm>
          <a:prstGeom prst="rect">
            <a:avLst/>
          </a:prstGeom>
          <a:noFill/>
        </p:spPr>
        <p:txBody>
          <a:bodyPr wrap="square" rtlCol="0">
            <a:noAutofit/>
          </a:bodyPr>
          <a:lstStyle/>
          <a:p>
            <a:pPr marL="228600" lvl="0" indent="-228600">
              <a:lnSpc>
                <a:spcPct val="150000"/>
              </a:lnSpc>
            </a:pPr>
            <a:r>
              <a:rPr lang="en-US" sz="2800" kern="1200" err="1">
                <a:solidFill>
                  <a:schemeClr val="bg1"/>
                </a:solidFill>
                <a:latin typeface="+mn-lt"/>
                <a:ea typeface="+mn-ea"/>
                <a:cs typeface="+mn-cs"/>
              </a:rPr>
              <a:t>YouTube.com</a:t>
            </a:r>
            <a:r>
              <a:rPr lang="en-US" sz="2800" kern="1200">
                <a:solidFill>
                  <a:schemeClr val="bg1"/>
                </a:solidFill>
                <a:latin typeface="+mn-lt"/>
                <a:ea typeface="+mn-ea"/>
                <a:cs typeface="+mn-cs"/>
              </a:rPr>
              <a:t>/user/</a:t>
            </a:r>
            <a:r>
              <a:rPr lang="en-US" sz="2800" kern="1200" err="1">
                <a:solidFill>
                  <a:schemeClr val="bg1"/>
                </a:solidFill>
                <a:latin typeface="+mn-lt"/>
                <a:ea typeface="+mn-ea"/>
                <a:cs typeface="+mn-cs"/>
              </a:rPr>
              <a:t>nachcmedia</a:t>
            </a:r>
            <a:endParaRPr lang="en-US" sz="2800"/>
          </a:p>
        </p:txBody>
      </p:sp>
      <p:sp>
        <p:nvSpPr>
          <p:cNvPr id="7" name="Oval 6">
            <a:extLst>
              <a:ext uri="{FF2B5EF4-FFF2-40B4-BE49-F238E27FC236}">
                <a16:creationId xmlns:a16="http://schemas.microsoft.com/office/drawing/2014/main" id="{A888F67E-261E-8C46-8489-CAA1E3B3D235}"/>
              </a:ext>
            </a:extLst>
          </p:cNvPr>
          <p:cNvSpPr/>
          <p:nvPr userDrawn="1"/>
        </p:nvSpPr>
        <p:spPr>
          <a:xfrm>
            <a:off x="785219" y="1981200"/>
            <a:ext cx="650006" cy="650006"/>
          </a:xfrm>
          <a:prstGeom prst="ellipse">
            <a:avLst/>
          </a:prstGeom>
          <a:noFill/>
          <a:ln w="34925">
            <a:solidFill>
              <a:srgbClr val="F59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2B828BC-D34E-0345-866D-180B782A312C}"/>
              </a:ext>
            </a:extLst>
          </p:cNvPr>
          <p:cNvSpPr/>
          <p:nvPr userDrawn="1"/>
        </p:nvSpPr>
        <p:spPr>
          <a:xfrm>
            <a:off x="793101" y="2761593"/>
            <a:ext cx="650006" cy="650006"/>
          </a:xfrm>
          <a:prstGeom prst="ellipse">
            <a:avLst/>
          </a:prstGeom>
          <a:noFill/>
          <a:ln w="34925">
            <a:solidFill>
              <a:srgbClr val="F59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4006D5B-3141-AD47-937C-604A0CD5B65E}"/>
              </a:ext>
            </a:extLst>
          </p:cNvPr>
          <p:cNvSpPr/>
          <p:nvPr userDrawn="1"/>
        </p:nvSpPr>
        <p:spPr>
          <a:xfrm>
            <a:off x="784788" y="3567927"/>
            <a:ext cx="650006" cy="650006"/>
          </a:xfrm>
          <a:prstGeom prst="ellipse">
            <a:avLst/>
          </a:prstGeom>
          <a:noFill/>
          <a:ln w="34925">
            <a:solidFill>
              <a:srgbClr val="F59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A55786-C2AC-254F-8B44-970CB24B9319}"/>
              </a:ext>
            </a:extLst>
          </p:cNvPr>
          <p:cNvSpPr/>
          <p:nvPr userDrawn="1"/>
        </p:nvSpPr>
        <p:spPr>
          <a:xfrm>
            <a:off x="793101" y="4365949"/>
            <a:ext cx="650006" cy="650006"/>
          </a:xfrm>
          <a:prstGeom prst="ellipse">
            <a:avLst/>
          </a:prstGeom>
          <a:noFill/>
          <a:ln w="34925">
            <a:solidFill>
              <a:srgbClr val="F59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99CE4AF-3973-1142-B18E-EB87A78F4AB5}"/>
              </a:ext>
            </a:extLst>
          </p:cNvPr>
          <p:cNvSpPr/>
          <p:nvPr userDrawn="1"/>
        </p:nvSpPr>
        <p:spPr>
          <a:xfrm>
            <a:off x="793101" y="5163970"/>
            <a:ext cx="650006" cy="650006"/>
          </a:xfrm>
          <a:prstGeom prst="ellipse">
            <a:avLst/>
          </a:prstGeom>
          <a:noFill/>
          <a:ln w="34925">
            <a:solidFill>
              <a:srgbClr val="F59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75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4D8B08C-8BBE-3A41-B198-737FC6A37B80}"/>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D2B7717A-A728-E345-B0F9-DED82474B48D}"/>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5" name="Title 3">
            <a:extLst>
              <a:ext uri="{FF2B5EF4-FFF2-40B4-BE49-F238E27FC236}">
                <a16:creationId xmlns:a16="http://schemas.microsoft.com/office/drawing/2014/main" id="{75D56150-51D4-894F-9EC5-9E79927D2732}"/>
              </a:ext>
            </a:extLst>
          </p:cNvPr>
          <p:cNvSpPr>
            <a:spLocks noGrp="1"/>
          </p:cNvSpPr>
          <p:nvPr>
            <p:ph type="title"/>
          </p:nvPr>
        </p:nvSpPr>
        <p:spPr>
          <a:xfrm>
            <a:off x="530235" y="612648"/>
            <a:ext cx="10896600" cy="606552"/>
          </a:xfrm>
          <a:prstGeom prst="rect">
            <a:avLst/>
          </a:prstGeom>
        </p:spPr>
        <p:txBody>
          <a:bodyPr/>
          <a:lstStyle/>
          <a:p>
            <a:r>
              <a:rPr lang="en-US"/>
              <a:t>Click to edit Master title style</a:t>
            </a:r>
          </a:p>
        </p:txBody>
      </p:sp>
      <p:sp>
        <p:nvSpPr>
          <p:cNvPr id="6" name="Text Placeholder 4">
            <a:extLst>
              <a:ext uri="{FF2B5EF4-FFF2-40B4-BE49-F238E27FC236}">
                <a16:creationId xmlns:a16="http://schemas.microsoft.com/office/drawing/2014/main" id="{7F4F5B23-7A74-154E-A401-E129E03EE6AE}"/>
              </a:ext>
            </a:extLst>
          </p:cNvPr>
          <p:cNvSpPr>
            <a:spLocks noGrp="1"/>
          </p:cNvSpPr>
          <p:nvPr>
            <p:ph type="body" sz="quarter" idx="27"/>
          </p:nvPr>
        </p:nvSpPr>
        <p:spPr>
          <a:xfrm>
            <a:off x="530235" y="1250950"/>
            <a:ext cx="7362825" cy="533400"/>
          </a:xfrm>
          <a:prstGeom prst="rect">
            <a:avLst/>
          </a:prstGeom>
        </p:spPr>
        <p:txBody>
          <a:bodyPr>
            <a:normAutofit/>
          </a:bodyPr>
          <a:lstStyle/>
          <a:p>
            <a:pPr marL="0" lvl="0" indent="0">
              <a:buNone/>
            </a:pPr>
            <a:r>
              <a:rPr lang="en-US" sz="1600"/>
              <a:t>Click to edit Master text styles</a:t>
            </a:r>
          </a:p>
        </p:txBody>
      </p:sp>
      <p:grpSp>
        <p:nvGrpSpPr>
          <p:cNvPr id="7" name="Group 6">
            <a:extLst>
              <a:ext uri="{FF2B5EF4-FFF2-40B4-BE49-F238E27FC236}">
                <a16:creationId xmlns:a16="http://schemas.microsoft.com/office/drawing/2014/main" id="{C404B1C6-C6F9-0445-B3B5-1106CA870A18}"/>
              </a:ext>
            </a:extLst>
          </p:cNvPr>
          <p:cNvGrpSpPr>
            <a:grpSpLocks noChangeAspect="1"/>
          </p:cNvGrpSpPr>
          <p:nvPr userDrawn="1"/>
        </p:nvGrpSpPr>
        <p:grpSpPr>
          <a:xfrm>
            <a:off x="530234" y="2117088"/>
            <a:ext cx="11035398" cy="3011232"/>
            <a:chOff x="641511" y="1922018"/>
            <a:chExt cx="10278344" cy="2804655"/>
          </a:xfrm>
        </p:grpSpPr>
        <p:pic>
          <p:nvPicPr>
            <p:cNvPr id="8" name="Picture 7">
              <a:extLst>
                <a:ext uri="{FF2B5EF4-FFF2-40B4-BE49-F238E27FC236}">
                  <a16:creationId xmlns:a16="http://schemas.microsoft.com/office/drawing/2014/main" id="{688DA81E-8390-234C-ADF2-C4A684BAE0B3}"/>
                </a:ext>
              </a:extLst>
            </p:cNvPr>
            <p:cNvPicPr>
              <a:picLocks noChangeAspect="1"/>
            </p:cNvPicPr>
            <p:nvPr/>
          </p:nvPicPr>
          <p:blipFill>
            <a:blip r:embed="rId2"/>
            <a:stretch>
              <a:fillRect/>
            </a:stretch>
          </p:blipFill>
          <p:spPr>
            <a:xfrm>
              <a:off x="1704312" y="1929828"/>
              <a:ext cx="854342" cy="854342"/>
            </a:xfrm>
            <a:prstGeom prst="rect">
              <a:avLst/>
            </a:prstGeom>
          </p:spPr>
        </p:pic>
        <p:pic>
          <p:nvPicPr>
            <p:cNvPr id="9" name="Picture 8">
              <a:extLst>
                <a:ext uri="{FF2B5EF4-FFF2-40B4-BE49-F238E27FC236}">
                  <a16:creationId xmlns:a16="http://schemas.microsoft.com/office/drawing/2014/main" id="{4F31AA17-2E47-E14B-B9B6-98626326D68D}"/>
                </a:ext>
              </a:extLst>
            </p:cNvPr>
            <p:cNvPicPr>
              <a:picLocks noChangeAspect="1"/>
            </p:cNvPicPr>
            <p:nvPr/>
          </p:nvPicPr>
          <p:blipFill>
            <a:blip r:embed="rId3"/>
            <a:stretch>
              <a:fillRect/>
            </a:stretch>
          </p:blipFill>
          <p:spPr>
            <a:xfrm>
              <a:off x="646411" y="3870218"/>
              <a:ext cx="854855" cy="854855"/>
            </a:xfrm>
            <a:prstGeom prst="rect">
              <a:avLst/>
            </a:prstGeom>
          </p:spPr>
        </p:pic>
        <p:pic>
          <p:nvPicPr>
            <p:cNvPr id="10" name="Picture 9">
              <a:extLst>
                <a:ext uri="{FF2B5EF4-FFF2-40B4-BE49-F238E27FC236}">
                  <a16:creationId xmlns:a16="http://schemas.microsoft.com/office/drawing/2014/main" id="{E7528F2A-D1CF-4342-9C54-AD878743DAB2}"/>
                </a:ext>
              </a:extLst>
            </p:cNvPr>
            <p:cNvPicPr>
              <a:picLocks noChangeAspect="1"/>
            </p:cNvPicPr>
            <p:nvPr/>
          </p:nvPicPr>
          <p:blipFill>
            <a:blip r:embed="rId4"/>
            <a:stretch>
              <a:fillRect/>
            </a:stretch>
          </p:blipFill>
          <p:spPr>
            <a:xfrm>
              <a:off x="641511" y="1924672"/>
              <a:ext cx="864655" cy="864655"/>
            </a:xfrm>
            <a:prstGeom prst="rect">
              <a:avLst/>
            </a:prstGeom>
          </p:spPr>
        </p:pic>
        <p:pic>
          <p:nvPicPr>
            <p:cNvPr id="11" name="Picture 10">
              <a:extLst>
                <a:ext uri="{FF2B5EF4-FFF2-40B4-BE49-F238E27FC236}">
                  <a16:creationId xmlns:a16="http://schemas.microsoft.com/office/drawing/2014/main" id="{4014451C-C188-2840-AABF-883A5C6E7379}"/>
                </a:ext>
              </a:extLst>
            </p:cNvPr>
            <p:cNvPicPr>
              <a:picLocks noChangeAspect="1"/>
            </p:cNvPicPr>
            <p:nvPr/>
          </p:nvPicPr>
          <p:blipFill>
            <a:blip r:embed="rId5"/>
            <a:stretch>
              <a:fillRect/>
            </a:stretch>
          </p:blipFill>
          <p:spPr>
            <a:xfrm>
              <a:off x="9023441" y="1936557"/>
              <a:ext cx="848267" cy="848267"/>
            </a:xfrm>
            <a:prstGeom prst="rect">
              <a:avLst/>
            </a:prstGeom>
          </p:spPr>
        </p:pic>
        <p:pic>
          <p:nvPicPr>
            <p:cNvPr id="12" name="Picture 11">
              <a:extLst>
                <a:ext uri="{FF2B5EF4-FFF2-40B4-BE49-F238E27FC236}">
                  <a16:creationId xmlns:a16="http://schemas.microsoft.com/office/drawing/2014/main" id="{4148A427-C121-8E40-9543-1A0468C0CBCF}"/>
                </a:ext>
              </a:extLst>
            </p:cNvPr>
            <p:cNvPicPr>
              <a:picLocks noChangeAspect="1"/>
            </p:cNvPicPr>
            <p:nvPr/>
          </p:nvPicPr>
          <p:blipFill>
            <a:blip r:embed="rId6"/>
            <a:stretch>
              <a:fillRect/>
            </a:stretch>
          </p:blipFill>
          <p:spPr>
            <a:xfrm>
              <a:off x="1700810" y="2908434"/>
              <a:ext cx="845707" cy="845707"/>
            </a:xfrm>
            <a:prstGeom prst="rect">
              <a:avLst/>
            </a:prstGeom>
          </p:spPr>
        </p:pic>
        <p:pic>
          <p:nvPicPr>
            <p:cNvPr id="13" name="Picture 12">
              <a:extLst>
                <a:ext uri="{FF2B5EF4-FFF2-40B4-BE49-F238E27FC236}">
                  <a16:creationId xmlns:a16="http://schemas.microsoft.com/office/drawing/2014/main" id="{3C1DEBD0-CF2C-1343-A077-BFB26B84DA30}"/>
                </a:ext>
              </a:extLst>
            </p:cNvPr>
            <p:cNvPicPr>
              <a:picLocks noChangeAspect="1"/>
            </p:cNvPicPr>
            <p:nvPr/>
          </p:nvPicPr>
          <p:blipFill>
            <a:blip r:embed="rId7"/>
            <a:stretch>
              <a:fillRect/>
            </a:stretch>
          </p:blipFill>
          <p:spPr>
            <a:xfrm>
              <a:off x="1695552" y="3869980"/>
              <a:ext cx="855331" cy="855331"/>
            </a:xfrm>
            <a:prstGeom prst="rect">
              <a:avLst/>
            </a:prstGeom>
          </p:spPr>
        </p:pic>
        <p:pic>
          <p:nvPicPr>
            <p:cNvPr id="14" name="Picture 13">
              <a:extLst>
                <a:ext uri="{FF2B5EF4-FFF2-40B4-BE49-F238E27FC236}">
                  <a16:creationId xmlns:a16="http://schemas.microsoft.com/office/drawing/2014/main" id="{6CCE57B6-D010-7949-89E9-8E2B1E32D983}"/>
                </a:ext>
              </a:extLst>
            </p:cNvPr>
            <p:cNvPicPr>
              <a:picLocks noChangeAspect="1"/>
            </p:cNvPicPr>
            <p:nvPr/>
          </p:nvPicPr>
          <p:blipFill>
            <a:blip r:embed="rId8"/>
            <a:stretch>
              <a:fillRect/>
            </a:stretch>
          </p:blipFill>
          <p:spPr>
            <a:xfrm>
              <a:off x="9018313" y="2870695"/>
              <a:ext cx="853395" cy="853395"/>
            </a:xfrm>
            <a:prstGeom prst="rect">
              <a:avLst/>
            </a:prstGeom>
          </p:spPr>
        </p:pic>
        <p:pic>
          <p:nvPicPr>
            <p:cNvPr id="15" name="Picture 14">
              <a:extLst>
                <a:ext uri="{FF2B5EF4-FFF2-40B4-BE49-F238E27FC236}">
                  <a16:creationId xmlns:a16="http://schemas.microsoft.com/office/drawing/2014/main" id="{E0C72FF6-3FBC-A34B-8876-7942518FB391}"/>
                </a:ext>
              </a:extLst>
            </p:cNvPr>
            <p:cNvPicPr>
              <a:picLocks noChangeAspect="1"/>
            </p:cNvPicPr>
            <p:nvPr/>
          </p:nvPicPr>
          <p:blipFill>
            <a:blip r:embed="rId9"/>
            <a:stretch>
              <a:fillRect/>
            </a:stretch>
          </p:blipFill>
          <p:spPr>
            <a:xfrm>
              <a:off x="645130" y="2902578"/>
              <a:ext cx="857417" cy="857417"/>
            </a:xfrm>
            <a:prstGeom prst="rect">
              <a:avLst/>
            </a:prstGeom>
          </p:spPr>
        </p:pic>
        <p:pic>
          <p:nvPicPr>
            <p:cNvPr id="16" name="Picture 15">
              <a:extLst>
                <a:ext uri="{FF2B5EF4-FFF2-40B4-BE49-F238E27FC236}">
                  <a16:creationId xmlns:a16="http://schemas.microsoft.com/office/drawing/2014/main" id="{800451E4-3F73-D742-ABF6-6A4276DB442F}"/>
                </a:ext>
              </a:extLst>
            </p:cNvPr>
            <p:cNvPicPr>
              <a:picLocks noChangeAspect="1"/>
            </p:cNvPicPr>
            <p:nvPr/>
          </p:nvPicPr>
          <p:blipFill>
            <a:blip r:embed="rId10"/>
            <a:stretch>
              <a:fillRect/>
            </a:stretch>
          </p:blipFill>
          <p:spPr>
            <a:xfrm>
              <a:off x="10085310" y="3870568"/>
              <a:ext cx="832494" cy="832494"/>
            </a:xfrm>
            <a:prstGeom prst="rect">
              <a:avLst/>
            </a:prstGeom>
          </p:spPr>
        </p:pic>
        <p:pic>
          <p:nvPicPr>
            <p:cNvPr id="17" name="Picture 16">
              <a:extLst>
                <a:ext uri="{FF2B5EF4-FFF2-40B4-BE49-F238E27FC236}">
                  <a16:creationId xmlns:a16="http://schemas.microsoft.com/office/drawing/2014/main" id="{31FC3E82-C67D-6F4F-9BE1-7C2BEFAC1BA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56801" y="1922018"/>
              <a:ext cx="869963" cy="869963"/>
            </a:xfrm>
            <a:prstGeom prst="rect">
              <a:avLst/>
            </a:prstGeom>
          </p:spPr>
        </p:pic>
        <p:pic>
          <p:nvPicPr>
            <p:cNvPr id="18" name="Picture 17">
              <a:extLst>
                <a:ext uri="{FF2B5EF4-FFF2-40B4-BE49-F238E27FC236}">
                  <a16:creationId xmlns:a16="http://schemas.microsoft.com/office/drawing/2014/main" id="{E214DD2B-8AFF-384E-A252-4430CD4C5E3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45170" y="3868619"/>
              <a:ext cx="858054" cy="858054"/>
            </a:xfrm>
            <a:prstGeom prst="rect">
              <a:avLst/>
            </a:prstGeom>
          </p:spPr>
        </p:pic>
        <p:pic>
          <p:nvPicPr>
            <p:cNvPr id="19" name="Picture 18">
              <a:extLst>
                <a:ext uri="{FF2B5EF4-FFF2-40B4-BE49-F238E27FC236}">
                  <a16:creationId xmlns:a16="http://schemas.microsoft.com/office/drawing/2014/main" id="{DD9BA643-DB50-AA4C-8C57-5ABDF1E580B1}"/>
                </a:ext>
              </a:extLst>
            </p:cNvPr>
            <p:cNvPicPr>
              <a:picLocks noChangeAspect="1"/>
            </p:cNvPicPr>
            <p:nvPr/>
          </p:nvPicPr>
          <p:blipFill>
            <a:blip r:embed="rId13"/>
            <a:stretch>
              <a:fillRect/>
            </a:stretch>
          </p:blipFill>
          <p:spPr>
            <a:xfrm>
              <a:off x="2744779" y="2904590"/>
              <a:ext cx="853395" cy="853395"/>
            </a:xfrm>
            <a:prstGeom prst="rect">
              <a:avLst/>
            </a:prstGeom>
          </p:spPr>
        </p:pic>
        <p:pic>
          <p:nvPicPr>
            <p:cNvPr id="20" name="Picture 19">
              <a:extLst>
                <a:ext uri="{FF2B5EF4-FFF2-40B4-BE49-F238E27FC236}">
                  <a16:creationId xmlns:a16="http://schemas.microsoft.com/office/drawing/2014/main" id="{D1F2A804-3ACB-7044-84D8-A162A7DC4745}"/>
                </a:ext>
              </a:extLst>
            </p:cNvPr>
            <p:cNvPicPr>
              <a:picLocks noChangeAspect="1"/>
            </p:cNvPicPr>
            <p:nvPr/>
          </p:nvPicPr>
          <p:blipFill>
            <a:blip r:embed="rId14"/>
            <a:stretch>
              <a:fillRect/>
            </a:stretch>
          </p:blipFill>
          <p:spPr>
            <a:xfrm>
              <a:off x="9029486" y="3837627"/>
              <a:ext cx="848269" cy="848269"/>
            </a:xfrm>
            <a:prstGeom prst="rect">
              <a:avLst/>
            </a:prstGeom>
          </p:spPr>
        </p:pic>
        <p:pic>
          <p:nvPicPr>
            <p:cNvPr id="21" name="Picture 20">
              <a:extLst>
                <a:ext uri="{FF2B5EF4-FFF2-40B4-BE49-F238E27FC236}">
                  <a16:creationId xmlns:a16="http://schemas.microsoft.com/office/drawing/2014/main" id="{0B424EC6-6FF0-9541-911A-C4E2FA12651C}"/>
                </a:ext>
              </a:extLst>
            </p:cNvPr>
            <p:cNvPicPr>
              <a:picLocks noChangeAspect="1"/>
            </p:cNvPicPr>
            <p:nvPr/>
          </p:nvPicPr>
          <p:blipFill>
            <a:blip r:embed="rId15"/>
            <a:stretch>
              <a:fillRect/>
            </a:stretch>
          </p:blipFill>
          <p:spPr>
            <a:xfrm>
              <a:off x="8001000" y="1944852"/>
              <a:ext cx="824295" cy="824295"/>
            </a:xfrm>
            <a:prstGeom prst="rect">
              <a:avLst/>
            </a:prstGeom>
          </p:spPr>
        </p:pic>
        <p:pic>
          <p:nvPicPr>
            <p:cNvPr id="22" name="Picture 21">
              <a:extLst>
                <a:ext uri="{FF2B5EF4-FFF2-40B4-BE49-F238E27FC236}">
                  <a16:creationId xmlns:a16="http://schemas.microsoft.com/office/drawing/2014/main" id="{14F5F509-C6C3-B847-AEE8-B41AEE6240A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824910" y="1926572"/>
              <a:ext cx="860854" cy="860854"/>
            </a:xfrm>
            <a:prstGeom prst="rect">
              <a:avLst/>
            </a:prstGeom>
          </p:spPr>
        </p:pic>
        <p:pic>
          <p:nvPicPr>
            <p:cNvPr id="23" name="Picture 22">
              <a:extLst>
                <a:ext uri="{FF2B5EF4-FFF2-40B4-BE49-F238E27FC236}">
                  <a16:creationId xmlns:a16="http://schemas.microsoft.com/office/drawing/2014/main" id="{3396D77F-8F74-0A44-9113-A6F7C0E328B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796437" y="2899640"/>
              <a:ext cx="863295" cy="863295"/>
            </a:xfrm>
            <a:prstGeom prst="rect">
              <a:avLst/>
            </a:prstGeom>
          </p:spPr>
        </p:pic>
        <p:pic>
          <p:nvPicPr>
            <p:cNvPr id="24" name="Picture 23">
              <a:extLst>
                <a:ext uri="{FF2B5EF4-FFF2-40B4-BE49-F238E27FC236}">
                  <a16:creationId xmlns:a16="http://schemas.microsoft.com/office/drawing/2014/main" id="{0F39454E-6E0E-7942-892A-4343AB602FAB}"/>
                </a:ext>
              </a:extLst>
            </p:cNvPr>
            <p:cNvPicPr>
              <a:picLocks noChangeAspect="1"/>
            </p:cNvPicPr>
            <p:nvPr/>
          </p:nvPicPr>
          <p:blipFill>
            <a:blip r:embed="rId18"/>
            <a:stretch>
              <a:fillRect/>
            </a:stretch>
          </p:blipFill>
          <p:spPr>
            <a:xfrm>
              <a:off x="3797510" y="3870218"/>
              <a:ext cx="854855" cy="854855"/>
            </a:xfrm>
            <a:prstGeom prst="rect">
              <a:avLst/>
            </a:prstGeom>
          </p:spPr>
        </p:pic>
        <p:pic>
          <p:nvPicPr>
            <p:cNvPr id="25" name="Picture 24">
              <a:extLst>
                <a:ext uri="{FF2B5EF4-FFF2-40B4-BE49-F238E27FC236}">
                  <a16:creationId xmlns:a16="http://schemas.microsoft.com/office/drawing/2014/main" id="{8F47173A-A36A-094C-BAFE-BA22E08B5A99}"/>
                </a:ext>
              </a:extLst>
            </p:cNvPr>
            <p:cNvPicPr>
              <a:picLocks noChangeAspect="1"/>
            </p:cNvPicPr>
            <p:nvPr/>
          </p:nvPicPr>
          <p:blipFill>
            <a:blip r:embed="rId19"/>
            <a:stretch>
              <a:fillRect/>
            </a:stretch>
          </p:blipFill>
          <p:spPr>
            <a:xfrm>
              <a:off x="10069854" y="1922018"/>
              <a:ext cx="850001" cy="850001"/>
            </a:xfrm>
            <a:prstGeom prst="rect">
              <a:avLst/>
            </a:prstGeom>
          </p:spPr>
        </p:pic>
        <p:pic>
          <p:nvPicPr>
            <p:cNvPr id="26" name="Picture 25">
              <a:extLst>
                <a:ext uri="{FF2B5EF4-FFF2-40B4-BE49-F238E27FC236}">
                  <a16:creationId xmlns:a16="http://schemas.microsoft.com/office/drawing/2014/main" id="{5AA7475D-3456-9D42-86F0-BF9EF47CE66F}"/>
                </a:ext>
              </a:extLst>
            </p:cNvPr>
            <p:cNvPicPr>
              <a:picLocks noChangeAspect="1"/>
            </p:cNvPicPr>
            <p:nvPr/>
          </p:nvPicPr>
          <p:blipFill>
            <a:blip r:embed="rId20"/>
            <a:stretch>
              <a:fillRect/>
            </a:stretch>
          </p:blipFill>
          <p:spPr>
            <a:xfrm>
              <a:off x="7994498" y="2912637"/>
              <a:ext cx="837301" cy="837301"/>
            </a:xfrm>
            <a:prstGeom prst="rect">
              <a:avLst/>
            </a:prstGeom>
          </p:spPr>
        </p:pic>
        <p:pic>
          <p:nvPicPr>
            <p:cNvPr id="27" name="Picture 26">
              <a:extLst>
                <a:ext uri="{FF2B5EF4-FFF2-40B4-BE49-F238E27FC236}">
                  <a16:creationId xmlns:a16="http://schemas.microsoft.com/office/drawing/2014/main" id="{DF70DCCA-A2B5-8347-898D-C4203262FA5C}"/>
                </a:ext>
              </a:extLst>
            </p:cNvPr>
            <p:cNvPicPr>
              <a:picLocks noChangeAspect="1"/>
            </p:cNvPicPr>
            <p:nvPr/>
          </p:nvPicPr>
          <p:blipFill>
            <a:blip r:embed="rId21"/>
            <a:stretch>
              <a:fillRect/>
            </a:stretch>
          </p:blipFill>
          <p:spPr>
            <a:xfrm>
              <a:off x="4883910" y="1936557"/>
              <a:ext cx="840884" cy="840884"/>
            </a:xfrm>
            <a:prstGeom prst="rect">
              <a:avLst/>
            </a:prstGeom>
          </p:spPr>
        </p:pic>
        <p:pic>
          <p:nvPicPr>
            <p:cNvPr id="28" name="Picture 27">
              <a:extLst>
                <a:ext uri="{FF2B5EF4-FFF2-40B4-BE49-F238E27FC236}">
                  <a16:creationId xmlns:a16="http://schemas.microsoft.com/office/drawing/2014/main" id="{67DBAB14-15D5-2646-B363-8BFF3679129A}"/>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857994" y="2912274"/>
              <a:ext cx="838027" cy="838027"/>
            </a:xfrm>
            <a:prstGeom prst="rect">
              <a:avLst/>
            </a:prstGeom>
          </p:spPr>
        </p:pic>
        <p:pic>
          <p:nvPicPr>
            <p:cNvPr id="29" name="Picture 28">
              <a:extLst>
                <a:ext uri="{FF2B5EF4-FFF2-40B4-BE49-F238E27FC236}">
                  <a16:creationId xmlns:a16="http://schemas.microsoft.com/office/drawing/2014/main" id="{A167765C-C844-DC4C-B637-E58B5A97C762}"/>
                </a:ext>
              </a:extLst>
            </p:cNvPr>
            <p:cNvPicPr>
              <a:picLocks noChangeAspect="1"/>
            </p:cNvPicPr>
            <p:nvPr/>
          </p:nvPicPr>
          <p:blipFill>
            <a:blip r:embed="rId23"/>
            <a:stretch>
              <a:fillRect/>
            </a:stretch>
          </p:blipFill>
          <p:spPr>
            <a:xfrm>
              <a:off x="4846651" y="3870218"/>
              <a:ext cx="854855" cy="854855"/>
            </a:xfrm>
            <a:prstGeom prst="rect">
              <a:avLst/>
            </a:prstGeom>
          </p:spPr>
        </p:pic>
        <p:pic>
          <p:nvPicPr>
            <p:cNvPr id="30" name="Picture 29">
              <a:extLst>
                <a:ext uri="{FF2B5EF4-FFF2-40B4-BE49-F238E27FC236}">
                  <a16:creationId xmlns:a16="http://schemas.microsoft.com/office/drawing/2014/main" id="{CFCDD7DC-51BE-F042-B61D-8BADC7831485}"/>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053876" y="2867001"/>
              <a:ext cx="853395" cy="853395"/>
            </a:xfrm>
            <a:prstGeom prst="rect">
              <a:avLst/>
            </a:prstGeom>
          </p:spPr>
        </p:pic>
        <p:pic>
          <p:nvPicPr>
            <p:cNvPr id="31" name="Picture 30">
              <a:extLst>
                <a:ext uri="{FF2B5EF4-FFF2-40B4-BE49-F238E27FC236}">
                  <a16:creationId xmlns:a16="http://schemas.microsoft.com/office/drawing/2014/main" id="{2CF24AC9-9B6A-194E-A4CC-DCA13F7CE550}"/>
                </a:ext>
              </a:extLst>
            </p:cNvPr>
            <p:cNvPicPr>
              <a:picLocks noChangeAspect="1"/>
            </p:cNvPicPr>
            <p:nvPr/>
          </p:nvPicPr>
          <p:blipFill>
            <a:blip r:embed="rId25"/>
            <a:stretch>
              <a:fillRect/>
            </a:stretch>
          </p:blipFill>
          <p:spPr>
            <a:xfrm>
              <a:off x="7991096" y="3875594"/>
              <a:ext cx="844104" cy="844104"/>
            </a:xfrm>
            <a:prstGeom prst="rect">
              <a:avLst/>
            </a:prstGeom>
          </p:spPr>
        </p:pic>
        <p:pic>
          <p:nvPicPr>
            <p:cNvPr id="32" name="Picture 31">
              <a:extLst>
                <a:ext uri="{FF2B5EF4-FFF2-40B4-BE49-F238E27FC236}">
                  <a16:creationId xmlns:a16="http://schemas.microsoft.com/office/drawing/2014/main" id="{719E8A2E-0092-894A-A2F7-BD9D881F8092}"/>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5922940" y="1936557"/>
              <a:ext cx="840884" cy="840884"/>
            </a:xfrm>
            <a:prstGeom prst="rect">
              <a:avLst/>
            </a:prstGeom>
          </p:spPr>
        </p:pic>
        <p:pic>
          <p:nvPicPr>
            <p:cNvPr id="33" name="Picture 32">
              <a:extLst>
                <a:ext uri="{FF2B5EF4-FFF2-40B4-BE49-F238E27FC236}">
                  <a16:creationId xmlns:a16="http://schemas.microsoft.com/office/drawing/2014/main" id="{53FF87F0-C3E6-EA44-B632-B1002B9D64B3}"/>
                </a:ext>
              </a:extLst>
            </p:cNvPr>
            <p:cNvPicPr>
              <a:picLocks noChangeAspect="1"/>
            </p:cNvPicPr>
            <p:nvPr/>
          </p:nvPicPr>
          <p:blipFill>
            <a:blip r:embed="rId27"/>
            <a:stretch>
              <a:fillRect/>
            </a:stretch>
          </p:blipFill>
          <p:spPr>
            <a:xfrm>
              <a:off x="5894284" y="2903435"/>
              <a:ext cx="855704" cy="855704"/>
            </a:xfrm>
            <a:prstGeom prst="rect">
              <a:avLst/>
            </a:prstGeom>
          </p:spPr>
        </p:pic>
        <p:pic>
          <p:nvPicPr>
            <p:cNvPr id="34" name="Picture 33">
              <a:extLst>
                <a:ext uri="{FF2B5EF4-FFF2-40B4-BE49-F238E27FC236}">
                  <a16:creationId xmlns:a16="http://schemas.microsoft.com/office/drawing/2014/main" id="{8B1AC3F7-45EB-8B45-9F55-0204CCEAEF8C}"/>
                </a:ext>
              </a:extLst>
            </p:cNvPr>
            <p:cNvPicPr>
              <a:picLocks noChangeAspect="1"/>
            </p:cNvPicPr>
            <p:nvPr/>
          </p:nvPicPr>
          <p:blipFill>
            <a:blip r:embed="rId28"/>
            <a:stretch>
              <a:fillRect/>
            </a:stretch>
          </p:blipFill>
          <p:spPr>
            <a:xfrm>
              <a:off x="5895792" y="3870218"/>
              <a:ext cx="854855" cy="854855"/>
            </a:xfrm>
            <a:prstGeom prst="rect">
              <a:avLst/>
            </a:prstGeom>
          </p:spPr>
        </p:pic>
        <p:pic>
          <p:nvPicPr>
            <p:cNvPr id="35" name="Picture 34">
              <a:extLst>
                <a:ext uri="{FF2B5EF4-FFF2-40B4-BE49-F238E27FC236}">
                  <a16:creationId xmlns:a16="http://schemas.microsoft.com/office/drawing/2014/main" id="{075F09B2-F342-2F4C-ABC5-7449BD557C8F}"/>
                </a:ext>
              </a:extLst>
            </p:cNvPr>
            <p:cNvPicPr>
              <a:picLocks noChangeAspect="1"/>
            </p:cNvPicPr>
            <p:nvPr/>
          </p:nvPicPr>
          <p:blipFill>
            <a:blip r:embed="rId29"/>
            <a:stretch>
              <a:fillRect/>
            </a:stretch>
          </p:blipFill>
          <p:spPr>
            <a:xfrm>
              <a:off x="6944933" y="3868619"/>
              <a:ext cx="834443" cy="834443"/>
            </a:xfrm>
            <a:prstGeom prst="rect">
              <a:avLst/>
            </a:prstGeom>
          </p:spPr>
        </p:pic>
        <p:pic>
          <p:nvPicPr>
            <p:cNvPr id="36" name="Picture 35">
              <a:extLst>
                <a:ext uri="{FF2B5EF4-FFF2-40B4-BE49-F238E27FC236}">
                  <a16:creationId xmlns:a16="http://schemas.microsoft.com/office/drawing/2014/main" id="{2CD6DD0E-6560-9344-8F3F-D5E3F7C71B2F}"/>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6961970" y="1936557"/>
              <a:ext cx="840884" cy="840884"/>
            </a:xfrm>
            <a:prstGeom prst="rect">
              <a:avLst/>
            </a:prstGeom>
          </p:spPr>
        </p:pic>
        <p:pic>
          <p:nvPicPr>
            <p:cNvPr id="37" name="Picture 36">
              <a:extLst>
                <a:ext uri="{FF2B5EF4-FFF2-40B4-BE49-F238E27FC236}">
                  <a16:creationId xmlns:a16="http://schemas.microsoft.com/office/drawing/2014/main" id="{A76CFBE0-99B9-FA4E-A028-8ADA1AF68968}"/>
                </a:ext>
              </a:extLst>
            </p:cNvPr>
            <p:cNvPicPr>
              <a:picLocks noChangeAspect="1"/>
            </p:cNvPicPr>
            <p:nvPr/>
          </p:nvPicPr>
          <p:blipFill>
            <a:blip r:embed="rId31"/>
            <a:stretch>
              <a:fillRect/>
            </a:stretch>
          </p:blipFill>
          <p:spPr>
            <a:xfrm>
              <a:off x="6948250" y="2907294"/>
              <a:ext cx="847986" cy="847986"/>
            </a:xfrm>
            <a:prstGeom prst="rect">
              <a:avLst/>
            </a:prstGeom>
          </p:spPr>
        </p:pic>
      </p:grpSp>
    </p:spTree>
    <p:extLst>
      <p:ext uri="{BB962C8B-B14F-4D97-AF65-F5344CB8AC3E}">
        <p14:creationId xmlns:p14="http://schemas.microsoft.com/office/powerpoint/2010/main" val="408190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76"/>
            <a:ext cx="5152913" cy="6857923"/>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8/1/2025</a:t>
            </a:fld>
            <a:endParaRPr lang="en-US"/>
          </a:p>
        </p:txBody>
      </p:sp>
      <p:sp>
        <p:nvSpPr>
          <p:cNvPr id="4" name="Holder 4"/>
          <p:cNvSpPr>
            <a:spLocks noGrp="1"/>
          </p:cNvSpPr>
          <p:nvPr>
            <p:ph type="sldNum" sz="quarter" idx="7"/>
          </p:nvPr>
        </p:nvSpPr>
        <p:spPr/>
        <p:txBody>
          <a:bodyPr lIns="0" tIns="0" rIns="0" bIns="0"/>
          <a:lstStyle>
            <a:lvl1pPr>
              <a:defRPr sz="1200" b="0" i="0">
                <a:solidFill>
                  <a:srgbClr val="007BA2"/>
                </a:solidFill>
                <a:latin typeface="Calibri"/>
                <a:cs typeface="Calibri"/>
              </a:defRPr>
            </a:lvl1pPr>
          </a:lstStyle>
          <a:p>
            <a:pPr marL="88900">
              <a:lnSpc>
                <a:spcPts val="1240"/>
              </a:lnSpc>
            </a:pPr>
            <a:r>
              <a:t>|</a:t>
            </a:r>
            <a:r>
              <a:rPr spc="-5"/>
              <a:t> </a:t>
            </a:r>
            <a:fld id="{81D60167-4931-47E6-BA6A-407CBD079E47}" type="slidenum">
              <a:rPr spc="-60" dirty="0"/>
              <a:t>‹#›</a:t>
            </a:fld>
            <a:endParaRPr spc="-60"/>
          </a:p>
        </p:txBody>
      </p:sp>
    </p:spTree>
    <p:extLst>
      <p:ext uri="{BB962C8B-B14F-4D97-AF65-F5344CB8AC3E}">
        <p14:creationId xmlns:p14="http://schemas.microsoft.com/office/powerpoint/2010/main" val="153765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76"/>
            <a:ext cx="5152913" cy="6857923"/>
          </a:xfrm>
          <a:prstGeom prst="rect">
            <a:avLst/>
          </a:prstGeom>
        </p:spPr>
      </p:pic>
      <p:sp>
        <p:nvSpPr>
          <p:cNvPr id="2" name="Holder 2"/>
          <p:cNvSpPr>
            <a:spLocks noGrp="1"/>
          </p:cNvSpPr>
          <p:nvPr>
            <p:ph type="ctrTitle"/>
          </p:nvPr>
        </p:nvSpPr>
        <p:spPr>
          <a:xfrm>
            <a:off x="5084160" y="2838386"/>
            <a:ext cx="3806825" cy="574039"/>
          </a:xfrm>
          <a:prstGeom prst="rect">
            <a:avLst/>
          </a:prstGeom>
        </p:spPr>
        <p:txBody>
          <a:bodyPr wrap="square" lIns="0" tIns="0" rIns="0" bIns="0">
            <a:spAutoFit/>
          </a:bodyPr>
          <a:lstStyle>
            <a:lvl1pPr>
              <a:defRPr sz="3400" b="0" i="0">
                <a:solidFill>
                  <a:srgbClr val="003B69"/>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rgbClr val="003B6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8/1/2025</a:t>
            </a:fld>
            <a:endParaRPr lang="en-US"/>
          </a:p>
        </p:txBody>
      </p:sp>
      <p:sp>
        <p:nvSpPr>
          <p:cNvPr id="6" name="Holder 6"/>
          <p:cNvSpPr>
            <a:spLocks noGrp="1"/>
          </p:cNvSpPr>
          <p:nvPr>
            <p:ph type="sldNum" sz="quarter" idx="7"/>
          </p:nvPr>
        </p:nvSpPr>
        <p:spPr/>
        <p:txBody>
          <a:bodyPr lIns="0" tIns="0" rIns="0" bIns="0"/>
          <a:lstStyle>
            <a:lvl1pPr>
              <a:defRPr sz="1200" b="0" i="0">
                <a:solidFill>
                  <a:srgbClr val="007BA2"/>
                </a:solidFill>
                <a:latin typeface="Calibri"/>
                <a:cs typeface="Calibri"/>
              </a:defRPr>
            </a:lvl1pPr>
          </a:lstStyle>
          <a:p>
            <a:pPr marL="88900">
              <a:lnSpc>
                <a:spcPts val="1240"/>
              </a:lnSpc>
            </a:pPr>
            <a:r>
              <a:t>|</a:t>
            </a:r>
            <a:r>
              <a:rPr spc="-5"/>
              <a:t> </a:t>
            </a:r>
            <a:fld id="{81D60167-4931-47E6-BA6A-407CBD079E47}" type="slidenum">
              <a:rPr spc="-60" dirty="0"/>
              <a:t>‹#›</a:t>
            </a:fld>
            <a:endParaRPr spc="-60"/>
          </a:p>
        </p:txBody>
      </p:sp>
    </p:spTree>
    <p:extLst>
      <p:ext uri="{BB962C8B-B14F-4D97-AF65-F5344CB8AC3E}">
        <p14:creationId xmlns:p14="http://schemas.microsoft.com/office/powerpoint/2010/main" val="37524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C7A74C7-7ADC-E144-977B-331972ED8579}"/>
              </a:ext>
            </a:extLst>
          </p:cNvPr>
          <p:cNvGrpSpPr/>
          <p:nvPr userDrawn="1"/>
        </p:nvGrpSpPr>
        <p:grpSpPr>
          <a:xfrm>
            <a:off x="5709783" y="0"/>
            <a:ext cx="6546126" cy="5903441"/>
            <a:chOff x="5709783" y="0"/>
            <a:chExt cx="6546126" cy="5903441"/>
          </a:xfrm>
        </p:grpSpPr>
        <p:sp>
          <p:nvSpPr>
            <p:cNvPr id="26" name="Hexagon 25">
              <a:extLst>
                <a:ext uri="{FF2B5EF4-FFF2-40B4-BE49-F238E27FC236}">
                  <a16:creationId xmlns:a16="http://schemas.microsoft.com/office/drawing/2014/main" id="{D45B66D7-25F6-B342-8990-A58EB14A43B8}"/>
                </a:ext>
              </a:extLst>
            </p:cNvPr>
            <p:cNvSpPr/>
            <p:nvPr userDrawn="1"/>
          </p:nvSpPr>
          <p:spPr>
            <a:xfrm>
              <a:off x="7843206" y="93522"/>
              <a:ext cx="2541702" cy="2225385"/>
            </a:xfrm>
            <a:prstGeom prst="hexagon">
              <a:avLst/>
            </a:pr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id="{D5015538-2418-B645-8209-CA82C1772D3A}"/>
                </a:ext>
              </a:extLst>
            </p:cNvPr>
            <p:cNvSpPr/>
            <p:nvPr userDrawn="1"/>
          </p:nvSpPr>
          <p:spPr>
            <a:xfrm>
              <a:off x="7851629" y="2463440"/>
              <a:ext cx="2565469" cy="2211881"/>
            </a:xfrm>
            <a:prstGeom prst="hexagon">
              <a:avLst>
                <a:gd name="adj" fmla="val 25000"/>
                <a:gd name="vf" fmla="val 115470"/>
              </a:avLst>
            </a:prstGeom>
            <a:solidFill>
              <a:schemeClr val="accent1">
                <a:alpha val="8000"/>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Hexagon 27">
              <a:extLst>
                <a:ext uri="{FF2B5EF4-FFF2-40B4-BE49-F238E27FC236}">
                  <a16:creationId xmlns:a16="http://schemas.microsoft.com/office/drawing/2014/main" id="{83BE7B6D-F319-FB4F-B884-0A70E24AD397}"/>
                </a:ext>
              </a:extLst>
            </p:cNvPr>
            <p:cNvSpPr/>
            <p:nvPr userDrawn="1"/>
          </p:nvSpPr>
          <p:spPr>
            <a:xfrm>
              <a:off x="9992606" y="1261202"/>
              <a:ext cx="2263303" cy="2225383"/>
            </a:xfrm>
            <a:custGeom>
              <a:avLst/>
              <a:gdLst>
                <a:gd name="connsiteX0" fmla="*/ 0 w 2541702"/>
                <a:gd name="connsiteY0" fmla="*/ 1112693 h 2225385"/>
                <a:gd name="connsiteX1" fmla="*/ 556346 w 2541702"/>
                <a:gd name="connsiteY1" fmla="*/ 1 h 2225385"/>
                <a:gd name="connsiteX2" fmla="*/ 1985356 w 2541702"/>
                <a:gd name="connsiteY2" fmla="*/ 1 h 2225385"/>
                <a:gd name="connsiteX3" fmla="*/ 2541702 w 2541702"/>
                <a:gd name="connsiteY3" fmla="*/ 1112693 h 2225385"/>
                <a:gd name="connsiteX4" fmla="*/ 1985356 w 2541702"/>
                <a:gd name="connsiteY4" fmla="*/ 2225384 h 2225385"/>
                <a:gd name="connsiteX5" fmla="*/ 556346 w 2541702"/>
                <a:gd name="connsiteY5" fmla="*/ 2225384 h 2225385"/>
                <a:gd name="connsiteX6" fmla="*/ 0 w 2541702"/>
                <a:gd name="connsiteY6" fmla="*/ 1112693 h 2225385"/>
                <a:gd name="connsiteX0" fmla="*/ 0 w 2541702"/>
                <a:gd name="connsiteY0" fmla="*/ 1112692 h 2225383"/>
                <a:gd name="connsiteX1" fmla="*/ 556346 w 2541702"/>
                <a:gd name="connsiteY1" fmla="*/ 0 h 2225383"/>
                <a:gd name="connsiteX2" fmla="*/ 1985356 w 2541702"/>
                <a:gd name="connsiteY2" fmla="*/ 0 h 2225383"/>
                <a:gd name="connsiteX3" fmla="*/ 2263303 w 2541702"/>
                <a:gd name="connsiteY3" fmla="*/ 567598 h 2225383"/>
                <a:gd name="connsiteX4" fmla="*/ 2541702 w 2541702"/>
                <a:gd name="connsiteY4" fmla="*/ 1112692 h 2225383"/>
                <a:gd name="connsiteX5" fmla="*/ 1985356 w 2541702"/>
                <a:gd name="connsiteY5" fmla="*/ 2225383 h 2225383"/>
                <a:gd name="connsiteX6" fmla="*/ 556346 w 2541702"/>
                <a:gd name="connsiteY6" fmla="*/ 2225383 h 2225383"/>
                <a:gd name="connsiteX7" fmla="*/ 0 w 2541702"/>
                <a:gd name="connsiteY7" fmla="*/ 1112692 h 2225383"/>
                <a:gd name="connsiteX0" fmla="*/ 0 w 2541702"/>
                <a:gd name="connsiteY0" fmla="*/ 1112692 h 2225383"/>
                <a:gd name="connsiteX1" fmla="*/ 556346 w 2541702"/>
                <a:gd name="connsiteY1" fmla="*/ 0 h 2225383"/>
                <a:gd name="connsiteX2" fmla="*/ 1985356 w 2541702"/>
                <a:gd name="connsiteY2" fmla="*/ 0 h 2225383"/>
                <a:gd name="connsiteX3" fmla="*/ 2263303 w 2541702"/>
                <a:gd name="connsiteY3" fmla="*/ 567598 h 2225383"/>
                <a:gd name="connsiteX4" fmla="*/ 2541702 w 2541702"/>
                <a:gd name="connsiteY4" fmla="*/ 1112692 h 2225383"/>
                <a:gd name="connsiteX5" fmla="*/ 2233806 w 2541702"/>
                <a:gd name="connsiteY5" fmla="*/ 1703224 h 2225383"/>
                <a:gd name="connsiteX6" fmla="*/ 1985356 w 2541702"/>
                <a:gd name="connsiteY6" fmla="*/ 2225383 h 2225383"/>
                <a:gd name="connsiteX7" fmla="*/ 556346 w 2541702"/>
                <a:gd name="connsiteY7" fmla="*/ 2225383 h 2225383"/>
                <a:gd name="connsiteX8" fmla="*/ 0 w 2541702"/>
                <a:gd name="connsiteY8" fmla="*/ 1112692 h 2225383"/>
                <a:gd name="connsiteX0" fmla="*/ 0 w 2263303"/>
                <a:gd name="connsiteY0" fmla="*/ 1112692 h 2225383"/>
                <a:gd name="connsiteX1" fmla="*/ 556346 w 2263303"/>
                <a:gd name="connsiteY1" fmla="*/ 0 h 2225383"/>
                <a:gd name="connsiteX2" fmla="*/ 1985356 w 2263303"/>
                <a:gd name="connsiteY2" fmla="*/ 0 h 2225383"/>
                <a:gd name="connsiteX3" fmla="*/ 2263303 w 2263303"/>
                <a:gd name="connsiteY3" fmla="*/ 567598 h 2225383"/>
                <a:gd name="connsiteX4" fmla="*/ 2233806 w 2263303"/>
                <a:gd name="connsiteY4" fmla="*/ 1703224 h 2225383"/>
                <a:gd name="connsiteX5" fmla="*/ 1985356 w 2263303"/>
                <a:gd name="connsiteY5" fmla="*/ 2225383 h 2225383"/>
                <a:gd name="connsiteX6" fmla="*/ 556346 w 2263303"/>
                <a:gd name="connsiteY6" fmla="*/ 2225383 h 2225383"/>
                <a:gd name="connsiteX7" fmla="*/ 0 w 2263303"/>
                <a:gd name="connsiteY7" fmla="*/ 1112692 h 2225383"/>
                <a:gd name="connsiteX0" fmla="*/ 0 w 2263303"/>
                <a:gd name="connsiteY0" fmla="*/ 1112692 h 2225383"/>
                <a:gd name="connsiteX1" fmla="*/ 556346 w 2263303"/>
                <a:gd name="connsiteY1" fmla="*/ 0 h 2225383"/>
                <a:gd name="connsiteX2" fmla="*/ 1985356 w 2263303"/>
                <a:gd name="connsiteY2" fmla="*/ 0 h 2225383"/>
                <a:gd name="connsiteX3" fmla="*/ 2263303 w 2263303"/>
                <a:gd name="connsiteY3" fmla="*/ 567598 h 2225383"/>
                <a:gd name="connsiteX4" fmla="*/ 2260387 w 2263303"/>
                <a:gd name="connsiteY4" fmla="*/ 1703224 h 2225383"/>
                <a:gd name="connsiteX5" fmla="*/ 1985356 w 2263303"/>
                <a:gd name="connsiteY5" fmla="*/ 2225383 h 2225383"/>
                <a:gd name="connsiteX6" fmla="*/ 556346 w 2263303"/>
                <a:gd name="connsiteY6" fmla="*/ 2225383 h 2225383"/>
                <a:gd name="connsiteX7" fmla="*/ 0 w 2263303"/>
                <a:gd name="connsiteY7" fmla="*/ 1112692 h 222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3303" h="2225383">
                  <a:moveTo>
                    <a:pt x="0" y="1112692"/>
                  </a:moveTo>
                  <a:lnTo>
                    <a:pt x="556346" y="0"/>
                  </a:lnTo>
                  <a:lnTo>
                    <a:pt x="1985356" y="0"/>
                  </a:lnTo>
                  <a:lnTo>
                    <a:pt x="2263303" y="567598"/>
                  </a:lnTo>
                  <a:lnTo>
                    <a:pt x="2260387" y="1703224"/>
                  </a:lnTo>
                  <a:lnTo>
                    <a:pt x="1985356" y="2225383"/>
                  </a:lnTo>
                  <a:lnTo>
                    <a:pt x="556346" y="2225383"/>
                  </a:lnTo>
                  <a:lnTo>
                    <a:pt x="0" y="1112692"/>
                  </a:lnTo>
                  <a:close/>
                </a:path>
              </a:pathLst>
            </a:cu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id="{5C25E21A-A619-6A48-80E5-1B772B11FB50}"/>
                </a:ext>
              </a:extLst>
            </p:cNvPr>
            <p:cNvSpPr/>
            <p:nvPr userDrawn="1"/>
          </p:nvSpPr>
          <p:spPr>
            <a:xfrm>
              <a:off x="9980723" y="0"/>
              <a:ext cx="2238986" cy="1112591"/>
            </a:xfrm>
            <a:custGeom>
              <a:avLst/>
              <a:gdLst>
                <a:gd name="connsiteX0" fmla="*/ 0 w 2565469"/>
                <a:gd name="connsiteY0" fmla="*/ 1105941 h 2211881"/>
                <a:gd name="connsiteX1" fmla="*/ 552970 w 2565469"/>
                <a:gd name="connsiteY1" fmla="*/ 1 h 2211881"/>
                <a:gd name="connsiteX2" fmla="*/ 2012499 w 2565469"/>
                <a:gd name="connsiteY2" fmla="*/ 1 h 2211881"/>
                <a:gd name="connsiteX3" fmla="*/ 2565469 w 2565469"/>
                <a:gd name="connsiteY3" fmla="*/ 1105941 h 2211881"/>
                <a:gd name="connsiteX4" fmla="*/ 2012499 w 2565469"/>
                <a:gd name="connsiteY4" fmla="*/ 2211880 h 2211881"/>
                <a:gd name="connsiteX5" fmla="*/ 552970 w 2565469"/>
                <a:gd name="connsiteY5" fmla="*/ 2211880 h 2211881"/>
                <a:gd name="connsiteX6" fmla="*/ 0 w 2565469"/>
                <a:gd name="connsiteY6" fmla="*/ 1105941 h 2211881"/>
                <a:gd name="connsiteX0" fmla="*/ 0 w 2565469"/>
                <a:gd name="connsiteY0" fmla="*/ 1105940 h 2211879"/>
                <a:gd name="connsiteX1" fmla="*/ 641460 w 2565469"/>
                <a:gd name="connsiteY1" fmla="*/ 383458 h 2211879"/>
                <a:gd name="connsiteX2" fmla="*/ 2012499 w 2565469"/>
                <a:gd name="connsiteY2" fmla="*/ 0 h 2211879"/>
                <a:gd name="connsiteX3" fmla="*/ 2565469 w 2565469"/>
                <a:gd name="connsiteY3" fmla="*/ 1105940 h 2211879"/>
                <a:gd name="connsiteX4" fmla="*/ 2012499 w 2565469"/>
                <a:gd name="connsiteY4" fmla="*/ 2211879 h 2211879"/>
                <a:gd name="connsiteX5" fmla="*/ 552970 w 2565469"/>
                <a:gd name="connsiteY5" fmla="*/ 2211879 h 2211879"/>
                <a:gd name="connsiteX6" fmla="*/ 0 w 2565469"/>
                <a:gd name="connsiteY6" fmla="*/ 1105940 h 2211879"/>
                <a:gd name="connsiteX0" fmla="*/ 0 w 2565469"/>
                <a:gd name="connsiteY0" fmla="*/ 722482 h 1828421"/>
                <a:gd name="connsiteX1" fmla="*/ 641460 w 2565469"/>
                <a:gd name="connsiteY1" fmla="*/ 0 h 1828421"/>
                <a:gd name="connsiteX2" fmla="*/ 1924009 w 2565469"/>
                <a:gd name="connsiteY2" fmla="*/ 339213 h 1828421"/>
                <a:gd name="connsiteX3" fmla="*/ 2565469 w 2565469"/>
                <a:gd name="connsiteY3" fmla="*/ 722482 h 1828421"/>
                <a:gd name="connsiteX4" fmla="*/ 2012499 w 2565469"/>
                <a:gd name="connsiteY4" fmla="*/ 1828421 h 1828421"/>
                <a:gd name="connsiteX5" fmla="*/ 552970 w 2565469"/>
                <a:gd name="connsiteY5" fmla="*/ 1828421 h 1828421"/>
                <a:gd name="connsiteX6" fmla="*/ 0 w 2565469"/>
                <a:gd name="connsiteY6" fmla="*/ 722482 h 1828421"/>
                <a:gd name="connsiteX0" fmla="*/ 0 w 2565469"/>
                <a:gd name="connsiteY0" fmla="*/ 722482 h 1828421"/>
                <a:gd name="connsiteX1" fmla="*/ 641460 w 2565469"/>
                <a:gd name="connsiteY1" fmla="*/ 0 h 1828421"/>
                <a:gd name="connsiteX2" fmla="*/ 2565469 w 2565469"/>
                <a:gd name="connsiteY2" fmla="*/ 722482 h 1828421"/>
                <a:gd name="connsiteX3" fmla="*/ 2012499 w 2565469"/>
                <a:gd name="connsiteY3" fmla="*/ 1828421 h 1828421"/>
                <a:gd name="connsiteX4" fmla="*/ 552970 w 2565469"/>
                <a:gd name="connsiteY4" fmla="*/ 1828421 h 1828421"/>
                <a:gd name="connsiteX5" fmla="*/ 0 w 2565469"/>
                <a:gd name="connsiteY5" fmla="*/ 722482 h 1828421"/>
                <a:gd name="connsiteX0" fmla="*/ 0 w 2565469"/>
                <a:gd name="connsiteY0" fmla="*/ 0 h 1105939"/>
                <a:gd name="connsiteX1" fmla="*/ 2565469 w 2565469"/>
                <a:gd name="connsiteY1" fmla="*/ 0 h 1105939"/>
                <a:gd name="connsiteX2" fmla="*/ 2012499 w 2565469"/>
                <a:gd name="connsiteY2" fmla="*/ 1105939 h 1105939"/>
                <a:gd name="connsiteX3" fmla="*/ 552970 w 2565469"/>
                <a:gd name="connsiteY3" fmla="*/ 1105939 h 1105939"/>
                <a:gd name="connsiteX4" fmla="*/ 0 w 2565469"/>
                <a:gd name="connsiteY4" fmla="*/ 0 h 1105939"/>
                <a:gd name="connsiteX0" fmla="*/ 0 w 2565469"/>
                <a:gd name="connsiteY0" fmla="*/ 0 h 1105939"/>
                <a:gd name="connsiteX1" fmla="*/ 2565469 w 2565469"/>
                <a:gd name="connsiteY1" fmla="*/ 0 h 1105939"/>
                <a:gd name="connsiteX2" fmla="*/ 2262737 w 2565469"/>
                <a:gd name="connsiteY2" fmla="*/ 610865 h 1105939"/>
                <a:gd name="connsiteX3" fmla="*/ 2012499 w 2565469"/>
                <a:gd name="connsiteY3" fmla="*/ 1105939 h 1105939"/>
                <a:gd name="connsiteX4" fmla="*/ 552970 w 2565469"/>
                <a:gd name="connsiteY4" fmla="*/ 1105939 h 1105939"/>
                <a:gd name="connsiteX5" fmla="*/ 0 w 2565469"/>
                <a:gd name="connsiteY5" fmla="*/ 0 h 1105939"/>
                <a:gd name="connsiteX0" fmla="*/ 0 w 2565469"/>
                <a:gd name="connsiteY0" fmla="*/ 6652 h 1112591"/>
                <a:gd name="connsiteX1" fmla="*/ 2238986 w 2565469"/>
                <a:gd name="connsiteY1" fmla="*/ 0 h 1112591"/>
                <a:gd name="connsiteX2" fmla="*/ 2565469 w 2565469"/>
                <a:gd name="connsiteY2" fmla="*/ 6652 h 1112591"/>
                <a:gd name="connsiteX3" fmla="*/ 2262737 w 2565469"/>
                <a:gd name="connsiteY3" fmla="*/ 617517 h 1112591"/>
                <a:gd name="connsiteX4" fmla="*/ 2012499 w 2565469"/>
                <a:gd name="connsiteY4" fmla="*/ 1112591 h 1112591"/>
                <a:gd name="connsiteX5" fmla="*/ 552970 w 2565469"/>
                <a:gd name="connsiteY5" fmla="*/ 1112591 h 1112591"/>
                <a:gd name="connsiteX6" fmla="*/ 0 w 2565469"/>
                <a:gd name="connsiteY6" fmla="*/ 6652 h 1112591"/>
                <a:gd name="connsiteX0" fmla="*/ 0 w 2262737"/>
                <a:gd name="connsiteY0" fmla="*/ 6652 h 1112591"/>
                <a:gd name="connsiteX1" fmla="*/ 2238986 w 2262737"/>
                <a:gd name="connsiteY1" fmla="*/ 0 h 1112591"/>
                <a:gd name="connsiteX2" fmla="*/ 2262737 w 2262737"/>
                <a:gd name="connsiteY2" fmla="*/ 617517 h 1112591"/>
                <a:gd name="connsiteX3" fmla="*/ 2012499 w 2262737"/>
                <a:gd name="connsiteY3" fmla="*/ 1112591 h 1112591"/>
                <a:gd name="connsiteX4" fmla="*/ 552970 w 2262737"/>
                <a:gd name="connsiteY4" fmla="*/ 1112591 h 1112591"/>
                <a:gd name="connsiteX5" fmla="*/ 0 w 2262737"/>
                <a:gd name="connsiteY5" fmla="*/ 6652 h 1112591"/>
                <a:gd name="connsiteX0" fmla="*/ 0 w 2238986"/>
                <a:gd name="connsiteY0" fmla="*/ 6652 h 1112591"/>
                <a:gd name="connsiteX1" fmla="*/ 2238986 w 2238986"/>
                <a:gd name="connsiteY1" fmla="*/ 0 h 1112591"/>
                <a:gd name="connsiteX2" fmla="*/ 2238986 w 2238986"/>
                <a:gd name="connsiteY2" fmla="*/ 629393 h 1112591"/>
                <a:gd name="connsiteX3" fmla="*/ 2012499 w 2238986"/>
                <a:gd name="connsiteY3" fmla="*/ 1112591 h 1112591"/>
                <a:gd name="connsiteX4" fmla="*/ 552970 w 2238986"/>
                <a:gd name="connsiteY4" fmla="*/ 1112591 h 1112591"/>
                <a:gd name="connsiteX5" fmla="*/ 0 w 2238986"/>
                <a:gd name="connsiteY5" fmla="*/ 6652 h 111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986" h="1112591">
                  <a:moveTo>
                    <a:pt x="0" y="6652"/>
                  </a:moveTo>
                  <a:lnTo>
                    <a:pt x="2238986" y="0"/>
                  </a:lnTo>
                  <a:lnTo>
                    <a:pt x="2238986" y="629393"/>
                  </a:lnTo>
                  <a:lnTo>
                    <a:pt x="2012499" y="1112591"/>
                  </a:lnTo>
                  <a:lnTo>
                    <a:pt x="552970" y="1112591"/>
                  </a:lnTo>
                  <a:lnTo>
                    <a:pt x="0" y="6652"/>
                  </a:lnTo>
                  <a:close/>
                </a:path>
              </a:pathLst>
            </a:custGeom>
            <a:solidFill>
              <a:schemeClr val="accent1">
                <a:alpha val="8000"/>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Hexagon 29">
              <a:extLst>
                <a:ext uri="{FF2B5EF4-FFF2-40B4-BE49-F238E27FC236}">
                  <a16:creationId xmlns:a16="http://schemas.microsoft.com/office/drawing/2014/main" id="{70CC5E25-6EAA-C141-AEE4-CE9A663CAA44}"/>
                </a:ext>
              </a:extLst>
            </p:cNvPr>
            <p:cNvSpPr/>
            <p:nvPr userDrawn="1"/>
          </p:nvSpPr>
          <p:spPr>
            <a:xfrm>
              <a:off x="5709783" y="1268360"/>
              <a:ext cx="2565469" cy="2211881"/>
            </a:xfrm>
            <a:prstGeom prst="hexagon">
              <a:avLst>
                <a:gd name="adj" fmla="val 25000"/>
                <a:gd name="vf" fmla="val 115470"/>
              </a:avLst>
            </a:prstGeom>
            <a:solidFill>
              <a:schemeClr val="accent1">
                <a:alpha val="8000"/>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Hexagon 31">
              <a:extLst>
                <a:ext uri="{FF2B5EF4-FFF2-40B4-BE49-F238E27FC236}">
                  <a16:creationId xmlns:a16="http://schemas.microsoft.com/office/drawing/2014/main" id="{466FB539-D1CE-C74B-ACFE-C0AD09774964}"/>
                </a:ext>
              </a:extLst>
            </p:cNvPr>
            <p:cNvSpPr/>
            <p:nvPr userDrawn="1"/>
          </p:nvSpPr>
          <p:spPr>
            <a:xfrm>
              <a:off x="5741522" y="3617925"/>
              <a:ext cx="2541702" cy="2225385"/>
            </a:xfrm>
            <a:prstGeom prst="hexagon">
              <a:avLst/>
            </a:pr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a:extLst>
                <a:ext uri="{FF2B5EF4-FFF2-40B4-BE49-F238E27FC236}">
                  <a16:creationId xmlns:a16="http://schemas.microsoft.com/office/drawing/2014/main" id="{025A65FC-DFF1-E44F-80FC-8F5BD107F17F}"/>
                </a:ext>
              </a:extLst>
            </p:cNvPr>
            <p:cNvSpPr/>
            <p:nvPr userDrawn="1"/>
          </p:nvSpPr>
          <p:spPr>
            <a:xfrm>
              <a:off x="9976251" y="3635196"/>
              <a:ext cx="2255334" cy="2225383"/>
            </a:xfrm>
            <a:custGeom>
              <a:avLst/>
              <a:gdLst>
                <a:gd name="connsiteX0" fmla="*/ 0 w 2541702"/>
                <a:gd name="connsiteY0" fmla="*/ 1112693 h 2225385"/>
                <a:gd name="connsiteX1" fmla="*/ 556346 w 2541702"/>
                <a:gd name="connsiteY1" fmla="*/ 1 h 2225385"/>
                <a:gd name="connsiteX2" fmla="*/ 1985356 w 2541702"/>
                <a:gd name="connsiteY2" fmla="*/ 1 h 2225385"/>
                <a:gd name="connsiteX3" fmla="*/ 2541702 w 2541702"/>
                <a:gd name="connsiteY3" fmla="*/ 1112693 h 2225385"/>
                <a:gd name="connsiteX4" fmla="*/ 1985356 w 2541702"/>
                <a:gd name="connsiteY4" fmla="*/ 2225384 h 2225385"/>
                <a:gd name="connsiteX5" fmla="*/ 556346 w 2541702"/>
                <a:gd name="connsiteY5" fmla="*/ 2225384 h 2225385"/>
                <a:gd name="connsiteX6" fmla="*/ 0 w 2541702"/>
                <a:gd name="connsiteY6" fmla="*/ 1112693 h 2225385"/>
                <a:gd name="connsiteX0" fmla="*/ 0 w 2541702"/>
                <a:gd name="connsiteY0" fmla="*/ 1112692 h 2225383"/>
                <a:gd name="connsiteX1" fmla="*/ 556346 w 2541702"/>
                <a:gd name="connsiteY1" fmla="*/ 0 h 2225383"/>
                <a:gd name="connsiteX2" fmla="*/ 1985356 w 2541702"/>
                <a:gd name="connsiteY2" fmla="*/ 0 h 2225383"/>
                <a:gd name="connsiteX3" fmla="*/ 2231583 w 2541702"/>
                <a:gd name="connsiteY3" fmla="*/ 521168 h 2225383"/>
                <a:gd name="connsiteX4" fmla="*/ 2541702 w 2541702"/>
                <a:gd name="connsiteY4" fmla="*/ 1112692 h 2225383"/>
                <a:gd name="connsiteX5" fmla="*/ 1985356 w 2541702"/>
                <a:gd name="connsiteY5" fmla="*/ 2225383 h 2225383"/>
                <a:gd name="connsiteX6" fmla="*/ 556346 w 2541702"/>
                <a:gd name="connsiteY6" fmla="*/ 2225383 h 2225383"/>
                <a:gd name="connsiteX7" fmla="*/ 0 w 2541702"/>
                <a:gd name="connsiteY7" fmla="*/ 1112692 h 2225383"/>
                <a:gd name="connsiteX0" fmla="*/ 0 w 2541702"/>
                <a:gd name="connsiteY0" fmla="*/ 1112692 h 2225383"/>
                <a:gd name="connsiteX1" fmla="*/ 556346 w 2541702"/>
                <a:gd name="connsiteY1" fmla="*/ 0 h 2225383"/>
                <a:gd name="connsiteX2" fmla="*/ 1985356 w 2541702"/>
                <a:gd name="connsiteY2" fmla="*/ 0 h 2225383"/>
                <a:gd name="connsiteX3" fmla="*/ 2231583 w 2541702"/>
                <a:gd name="connsiteY3" fmla="*/ 521168 h 2225383"/>
                <a:gd name="connsiteX4" fmla="*/ 2541702 w 2541702"/>
                <a:gd name="connsiteY4" fmla="*/ 1112692 h 2225383"/>
                <a:gd name="connsiteX5" fmla="*/ 2255333 w 2541702"/>
                <a:gd name="connsiteY5" fmla="*/ 1649323 h 2225383"/>
                <a:gd name="connsiteX6" fmla="*/ 1985356 w 2541702"/>
                <a:gd name="connsiteY6" fmla="*/ 2225383 h 2225383"/>
                <a:gd name="connsiteX7" fmla="*/ 556346 w 2541702"/>
                <a:gd name="connsiteY7" fmla="*/ 2225383 h 2225383"/>
                <a:gd name="connsiteX8" fmla="*/ 0 w 2541702"/>
                <a:gd name="connsiteY8" fmla="*/ 1112692 h 2225383"/>
                <a:gd name="connsiteX0" fmla="*/ 0 w 2255333"/>
                <a:gd name="connsiteY0" fmla="*/ 1112692 h 2225383"/>
                <a:gd name="connsiteX1" fmla="*/ 556346 w 2255333"/>
                <a:gd name="connsiteY1" fmla="*/ 0 h 2225383"/>
                <a:gd name="connsiteX2" fmla="*/ 1985356 w 2255333"/>
                <a:gd name="connsiteY2" fmla="*/ 0 h 2225383"/>
                <a:gd name="connsiteX3" fmla="*/ 2231583 w 2255333"/>
                <a:gd name="connsiteY3" fmla="*/ 521168 h 2225383"/>
                <a:gd name="connsiteX4" fmla="*/ 2255333 w 2255333"/>
                <a:gd name="connsiteY4" fmla="*/ 1649323 h 2225383"/>
                <a:gd name="connsiteX5" fmla="*/ 1985356 w 2255333"/>
                <a:gd name="connsiteY5" fmla="*/ 2225383 h 2225383"/>
                <a:gd name="connsiteX6" fmla="*/ 556346 w 2255333"/>
                <a:gd name="connsiteY6" fmla="*/ 2225383 h 2225383"/>
                <a:gd name="connsiteX7" fmla="*/ 0 w 2255333"/>
                <a:gd name="connsiteY7" fmla="*/ 1112692 h 2225383"/>
                <a:gd name="connsiteX0" fmla="*/ 0 w 2255334"/>
                <a:gd name="connsiteY0" fmla="*/ 1112692 h 2225383"/>
                <a:gd name="connsiteX1" fmla="*/ 556346 w 2255334"/>
                <a:gd name="connsiteY1" fmla="*/ 0 h 2225383"/>
                <a:gd name="connsiteX2" fmla="*/ 1985356 w 2255334"/>
                <a:gd name="connsiteY2" fmla="*/ 0 h 2225383"/>
                <a:gd name="connsiteX3" fmla="*/ 2255334 w 2255334"/>
                <a:gd name="connsiteY3" fmla="*/ 544918 h 2225383"/>
                <a:gd name="connsiteX4" fmla="*/ 2255333 w 2255334"/>
                <a:gd name="connsiteY4" fmla="*/ 1649323 h 2225383"/>
                <a:gd name="connsiteX5" fmla="*/ 1985356 w 2255334"/>
                <a:gd name="connsiteY5" fmla="*/ 2225383 h 2225383"/>
                <a:gd name="connsiteX6" fmla="*/ 556346 w 2255334"/>
                <a:gd name="connsiteY6" fmla="*/ 2225383 h 2225383"/>
                <a:gd name="connsiteX7" fmla="*/ 0 w 2255334"/>
                <a:gd name="connsiteY7" fmla="*/ 1112692 h 222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5334" h="2225383">
                  <a:moveTo>
                    <a:pt x="0" y="1112692"/>
                  </a:moveTo>
                  <a:lnTo>
                    <a:pt x="556346" y="0"/>
                  </a:lnTo>
                  <a:lnTo>
                    <a:pt x="1985356" y="0"/>
                  </a:lnTo>
                  <a:lnTo>
                    <a:pt x="2255334" y="544918"/>
                  </a:lnTo>
                  <a:cubicBezTo>
                    <a:pt x="2255334" y="913053"/>
                    <a:pt x="2255333" y="1281188"/>
                    <a:pt x="2255333" y="1649323"/>
                  </a:cubicBezTo>
                  <a:lnTo>
                    <a:pt x="1985356" y="2225383"/>
                  </a:lnTo>
                  <a:lnTo>
                    <a:pt x="556346" y="2225383"/>
                  </a:lnTo>
                  <a:lnTo>
                    <a:pt x="0" y="1112692"/>
                  </a:lnTo>
                  <a:close/>
                </a:path>
              </a:pathLst>
            </a:custGeom>
            <a:solidFill>
              <a:schemeClr val="accent1">
                <a:alpha val="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105">
              <a:extLst>
                <a:ext uri="{FF2B5EF4-FFF2-40B4-BE49-F238E27FC236}">
                  <a16:creationId xmlns:a16="http://schemas.microsoft.com/office/drawing/2014/main" id="{5C35051B-9D58-684A-9AB6-F9403D0E5FC5}"/>
                </a:ext>
              </a:extLst>
            </p:cNvPr>
            <p:cNvSpPr/>
            <p:nvPr userDrawn="1"/>
          </p:nvSpPr>
          <p:spPr>
            <a:xfrm>
              <a:off x="7851629" y="4797501"/>
              <a:ext cx="2565469" cy="1105940"/>
            </a:xfrm>
            <a:custGeom>
              <a:avLst/>
              <a:gdLst>
                <a:gd name="connsiteX0" fmla="*/ 0 w 3059162"/>
                <a:gd name="connsiteY0" fmla="*/ 1318765 h 2637530"/>
                <a:gd name="connsiteX1" fmla="*/ 659383 w 3059162"/>
                <a:gd name="connsiteY1" fmla="*/ 1 h 2637530"/>
                <a:gd name="connsiteX2" fmla="*/ 2399780 w 3059162"/>
                <a:gd name="connsiteY2" fmla="*/ 1 h 2637530"/>
                <a:gd name="connsiteX3" fmla="*/ 3059162 w 3059162"/>
                <a:gd name="connsiteY3" fmla="*/ 1318765 h 2637530"/>
                <a:gd name="connsiteX4" fmla="*/ 2399780 w 3059162"/>
                <a:gd name="connsiteY4" fmla="*/ 2637529 h 2637530"/>
                <a:gd name="connsiteX5" fmla="*/ 659383 w 3059162"/>
                <a:gd name="connsiteY5" fmla="*/ 2637529 h 2637530"/>
                <a:gd name="connsiteX6" fmla="*/ 0 w 3059162"/>
                <a:gd name="connsiteY6" fmla="*/ 1318765 h 2637530"/>
                <a:gd name="connsiteX0" fmla="*/ 0 w 3059162"/>
                <a:gd name="connsiteY0" fmla="*/ 1318764 h 2637528"/>
                <a:gd name="connsiteX1" fmla="*/ 659383 w 3059162"/>
                <a:gd name="connsiteY1" fmla="*/ 0 h 2637528"/>
                <a:gd name="connsiteX2" fmla="*/ 2399780 w 3059162"/>
                <a:gd name="connsiteY2" fmla="*/ 0 h 2637528"/>
                <a:gd name="connsiteX3" fmla="*/ 3059162 w 3059162"/>
                <a:gd name="connsiteY3" fmla="*/ 1318764 h 2637528"/>
                <a:gd name="connsiteX4" fmla="*/ 659383 w 3059162"/>
                <a:gd name="connsiteY4" fmla="*/ 2637528 h 2637528"/>
                <a:gd name="connsiteX5" fmla="*/ 0 w 3059162"/>
                <a:gd name="connsiteY5" fmla="*/ 1318764 h 2637528"/>
                <a:gd name="connsiteX0" fmla="*/ 0 w 3059162"/>
                <a:gd name="connsiteY0" fmla="*/ 1318764 h 1318764"/>
                <a:gd name="connsiteX1" fmla="*/ 659383 w 3059162"/>
                <a:gd name="connsiteY1" fmla="*/ 0 h 1318764"/>
                <a:gd name="connsiteX2" fmla="*/ 2399780 w 3059162"/>
                <a:gd name="connsiteY2" fmla="*/ 0 h 1318764"/>
                <a:gd name="connsiteX3" fmla="*/ 3059162 w 3059162"/>
                <a:gd name="connsiteY3" fmla="*/ 1318764 h 1318764"/>
                <a:gd name="connsiteX4" fmla="*/ 0 w 3059162"/>
                <a:gd name="connsiteY4" fmla="*/ 1318764 h 131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162" h="1318764">
                  <a:moveTo>
                    <a:pt x="0" y="1318764"/>
                  </a:moveTo>
                  <a:lnTo>
                    <a:pt x="659383" y="0"/>
                  </a:lnTo>
                  <a:lnTo>
                    <a:pt x="2399780" y="0"/>
                  </a:lnTo>
                  <a:lnTo>
                    <a:pt x="3059162" y="1318764"/>
                  </a:lnTo>
                  <a:lnTo>
                    <a:pt x="0" y="1318764"/>
                  </a:lnTo>
                  <a:close/>
                </a:path>
              </a:pathLst>
            </a:custGeom>
            <a:solidFill>
              <a:schemeClr val="accent1">
                <a:alpha val="8000"/>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5" name="Прямоугольник 1">
            <a:extLst>
              <a:ext uri="{FF2B5EF4-FFF2-40B4-BE49-F238E27FC236}">
                <a16:creationId xmlns:a16="http://schemas.microsoft.com/office/drawing/2014/main" id="{66EB1058-6D0C-264B-BBBA-9D5B4669BC6E}"/>
              </a:ext>
            </a:extLst>
          </p:cNvPr>
          <p:cNvSpPr/>
          <p:nvPr userDrawn="1"/>
        </p:nvSpPr>
        <p:spPr>
          <a:xfrm>
            <a:off x="0" y="1"/>
            <a:ext cx="3810000" cy="6858000"/>
          </a:xfrm>
          <a:prstGeom prst="rect">
            <a:avLst/>
          </a:prstGeom>
          <a:solidFill>
            <a:srgbClr val="E7E7E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0" name="TextBox 19">
            <a:extLst>
              <a:ext uri="{FF2B5EF4-FFF2-40B4-BE49-F238E27FC236}">
                <a16:creationId xmlns:a16="http://schemas.microsoft.com/office/drawing/2014/main" id="{8CE390AD-2706-2C49-8570-1F159BD3BC6D}"/>
              </a:ext>
            </a:extLst>
          </p:cNvPr>
          <p:cNvSpPr txBox="1"/>
          <p:nvPr userDrawn="1"/>
        </p:nvSpPr>
        <p:spPr>
          <a:xfrm>
            <a:off x="4150992" y="2286000"/>
            <a:ext cx="6898008" cy="1867835"/>
          </a:xfrm>
          <a:prstGeom prst="rect">
            <a:avLst/>
          </a:prstGeom>
          <a:noFill/>
        </p:spPr>
        <p:txBody>
          <a:bodyPr wrap="square" lIns="0" tIns="0" rIns="0" bIns="0" rtlCol="0">
            <a:noAutofit/>
          </a:bodyPr>
          <a:lstStyle/>
          <a:p>
            <a:r>
              <a:rPr lang="en-US" sz="2000" b="1">
                <a:solidFill>
                  <a:schemeClr val="accent1"/>
                </a:solidFill>
              </a:rPr>
              <a:t>America’s Voice for Community Health Care</a:t>
            </a:r>
            <a:br>
              <a:rPr lang="en-US" sz="2000" b="1">
                <a:solidFill>
                  <a:schemeClr val="tx2"/>
                </a:solidFill>
              </a:rPr>
            </a:br>
            <a:endParaRPr lang="en-US" sz="500" b="1">
              <a:solidFill>
                <a:schemeClr val="tx2"/>
              </a:solidFill>
            </a:endParaRPr>
          </a:p>
          <a:p>
            <a:r>
              <a:rPr lang="en-US" sz="2000">
                <a:solidFill>
                  <a:schemeClr val="tx2"/>
                </a:solidFill>
              </a:rPr>
              <a:t>The National Association of Community Health Centers (NACHC) was founded in 1971 to promote efficient, high quality, comprehensive health care that is accessible, culturally and linguistically competent, community directed, and patient centered for all.</a:t>
            </a:r>
          </a:p>
        </p:txBody>
      </p:sp>
      <p:sp>
        <p:nvSpPr>
          <p:cNvPr id="21" name="Picture Placeholder 2">
            <a:extLst>
              <a:ext uri="{FF2B5EF4-FFF2-40B4-BE49-F238E27FC236}">
                <a16:creationId xmlns:a16="http://schemas.microsoft.com/office/drawing/2014/main" id="{7E00178F-C1BD-D94E-953F-768F6DEB6F7C}"/>
              </a:ext>
            </a:extLst>
          </p:cNvPr>
          <p:cNvSpPr>
            <a:spLocks noGrp="1" noChangeAspect="1"/>
          </p:cNvSpPr>
          <p:nvPr userDrawn="1">
            <p:ph type="pic" sz="quarter" idx="24" hasCustomPrompt="1"/>
          </p:nvPr>
        </p:nvSpPr>
        <p:spPr>
          <a:xfrm>
            <a:off x="3810000" y="4745510"/>
            <a:ext cx="2514600" cy="2112264"/>
          </a:xfrm>
          <a:prstGeom prst="rect">
            <a:avLst/>
          </a:prstGeom>
          <a:blipFill>
            <a:blip r:embed="rId2" cstate="screen">
              <a:extLst>
                <a:ext uri="{28A0092B-C50C-407E-A947-70E740481C1C}">
                  <a14:useLocalDpi xmlns:a14="http://schemas.microsoft.com/office/drawing/2010/main"/>
                </a:ext>
              </a:extLst>
            </a:blip>
            <a:stretch>
              <a:fillRect t="21"/>
            </a:stretch>
          </a:blipFill>
          <a:ln>
            <a:no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lvl1pPr marL="0" indent="0" algn="ctr">
              <a:buNone/>
              <a:defRPr lang="en-US" sz="1200" b="1">
                <a:solidFill>
                  <a:srgbClr val="FFFF00"/>
                </a:solidFill>
              </a:defRPr>
            </a:lvl1pPr>
          </a:lstStyle>
          <a:p>
            <a:pPr lvl="0" algn="ctr"/>
            <a:r>
              <a:rPr lang="en-US"/>
              <a:t>Click icon to insert picture</a:t>
            </a:r>
          </a:p>
        </p:txBody>
      </p:sp>
      <p:sp>
        <p:nvSpPr>
          <p:cNvPr id="31" name="Прямоугольник 11">
            <a:extLst>
              <a:ext uri="{FF2B5EF4-FFF2-40B4-BE49-F238E27FC236}">
                <a16:creationId xmlns:a16="http://schemas.microsoft.com/office/drawing/2014/main" id="{8C1DA4FF-0F90-3644-9BE8-16BAF3AD5889}"/>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Picture Placeholder 2">
            <a:extLst>
              <a:ext uri="{FF2B5EF4-FFF2-40B4-BE49-F238E27FC236}">
                <a16:creationId xmlns:a16="http://schemas.microsoft.com/office/drawing/2014/main" id="{5D0CBF80-6EEB-E741-968D-4D7B063A8B5C}"/>
              </a:ext>
            </a:extLst>
          </p:cNvPr>
          <p:cNvSpPr>
            <a:spLocks noGrp="1"/>
          </p:cNvSpPr>
          <p:nvPr userDrawn="1">
            <p:ph type="pic" sz="quarter" idx="25" hasCustomPrompt="1"/>
          </p:nvPr>
        </p:nvSpPr>
        <p:spPr>
          <a:xfrm>
            <a:off x="6388608" y="4745736"/>
            <a:ext cx="2907792" cy="2112264"/>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b="1" kern="1200" dirty="0">
                <a:solidFill>
                  <a:srgbClr val="FFFF00"/>
                </a:solidFill>
                <a:latin typeface="+mn-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icon to insert picture</a:t>
            </a:r>
          </a:p>
        </p:txBody>
      </p:sp>
      <p:sp>
        <p:nvSpPr>
          <p:cNvPr id="40" name="Picture Placeholder 2">
            <a:extLst>
              <a:ext uri="{FF2B5EF4-FFF2-40B4-BE49-F238E27FC236}">
                <a16:creationId xmlns:a16="http://schemas.microsoft.com/office/drawing/2014/main" id="{DDFBFF8F-D3DE-2F4B-B820-78D84657B1C5}"/>
              </a:ext>
            </a:extLst>
          </p:cNvPr>
          <p:cNvSpPr>
            <a:spLocks noGrp="1"/>
          </p:cNvSpPr>
          <p:nvPr userDrawn="1">
            <p:ph type="pic" sz="quarter" idx="26" hasCustomPrompt="1"/>
          </p:nvPr>
        </p:nvSpPr>
        <p:spPr>
          <a:xfrm>
            <a:off x="9360408" y="4745736"/>
            <a:ext cx="2843784" cy="2112264"/>
          </a:xfrm>
          <a:prstGeom prst="rect">
            <a:avLst/>
          </a:prstGeom>
          <a:blipFill>
            <a:blip r:embed="rId4" cstate="screen">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b="1" kern="1200" dirty="0">
                <a:solidFill>
                  <a:srgbClr val="FFFF00"/>
                </a:solidFill>
                <a:latin typeface="+mn-lt"/>
                <a:ea typeface="+mn-ea"/>
                <a:cs typeface="+mn-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insert picture</a:t>
            </a:r>
          </a:p>
        </p:txBody>
      </p:sp>
      <p:sp>
        <p:nvSpPr>
          <p:cNvPr id="12" name="TextBox 11">
            <a:extLst>
              <a:ext uri="{FF2B5EF4-FFF2-40B4-BE49-F238E27FC236}">
                <a16:creationId xmlns:a16="http://schemas.microsoft.com/office/drawing/2014/main" id="{4F8C0D61-85FC-EC4C-B688-69C0EB486956}"/>
              </a:ext>
            </a:extLst>
          </p:cNvPr>
          <p:cNvSpPr txBox="1"/>
          <p:nvPr userDrawn="1"/>
        </p:nvSpPr>
        <p:spPr>
          <a:xfrm>
            <a:off x="530235" y="612648"/>
            <a:ext cx="3172428" cy="1261243"/>
          </a:xfrm>
          <a:prstGeom prst="rect">
            <a:avLst/>
          </a:prstGeom>
          <a:noFill/>
        </p:spPr>
        <p:txBody>
          <a:bodyPr wrap="square" lIns="0" tIns="0" rIns="0" bIns="0" rtlCol="0">
            <a:spAutoFit/>
          </a:bodyPr>
          <a:lstStyle/>
          <a:p>
            <a:pPr marL="0" marR="0" indent="0" algn="l" defTabSz="2438645" rtl="0" eaLnBrk="1" fontAlgn="auto" latinLnBrk="0" hangingPunct="1">
              <a:lnSpc>
                <a:spcPct val="85000"/>
              </a:lnSpc>
              <a:spcBef>
                <a:spcPct val="0"/>
              </a:spcBef>
              <a:spcAft>
                <a:spcPts val="0"/>
              </a:spcAft>
              <a:buClrTx/>
              <a:buSzTx/>
              <a:buFontTx/>
              <a:buNone/>
              <a:tabLst>
                <a:tab pos="3641907" algn="l"/>
              </a:tabLst>
            </a:pPr>
            <a:r>
              <a:rPr lang="en-US" sz="4800" b="0" i="0" kern="1200" spc="0" baseline="0">
                <a:solidFill>
                  <a:schemeClr val="tx2"/>
                </a:solidFill>
                <a:latin typeface="+mj-lt"/>
                <a:ea typeface="Tahoma" charset="0"/>
                <a:cs typeface="Tahoma" charset="0"/>
              </a:rPr>
              <a:t>THE NACHC</a:t>
            </a:r>
          </a:p>
          <a:p>
            <a:pPr marL="0" marR="0" indent="0" algn="l" defTabSz="2438645" rtl="0" eaLnBrk="1" fontAlgn="auto" latinLnBrk="0" hangingPunct="1">
              <a:lnSpc>
                <a:spcPct val="85000"/>
              </a:lnSpc>
              <a:spcBef>
                <a:spcPct val="0"/>
              </a:spcBef>
              <a:spcAft>
                <a:spcPts val="0"/>
              </a:spcAft>
              <a:buClrTx/>
              <a:buSzTx/>
              <a:buFontTx/>
              <a:buNone/>
              <a:tabLst>
                <a:tab pos="3641907" algn="l"/>
              </a:tabLst>
            </a:pPr>
            <a:r>
              <a:rPr lang="en-US" sz="4800" b="0" i="0" kern="1200" spc="0" baseline="0">
                <a:solidFill>
                  <a:schemeClr val="tx2"/>
                </a:solidFill>
                <a:latin typeface="+mj-lt"/>
                <a:ea typeface="Tahoma" charset="0"/>
                <a:cs typeface="Tahoma" charset="0"/>
              </a:rPr>
              <a:t>MISSION</a:t>
            </a:r>
          </a:p>
        </p:txBody>
      </p:sp>
      <p:pic>
        <p:nvPicPr>
          <p:cNvPr id="10" name="Picture 9">
            <a:extLst>
              <a:ext uri="{FF2B5EF4-FFF2-40B4-BE49-F238E27FC236}">
                <a16:creationId xmlns:a16="http://schemas.microsoft.com/office/drawing/2014/main" id="{6CCD6984-8319-CB4A-9B2C-A1DDDA7E16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30235" y="6245352"/>
            <a:ext cx="1387613" cy="367986"/>
          </a:xfrm>
          <a:prstGeom prst="rect">
            <a:avLst/>
          </a:prstGeom>
        </p:spPr>
      </p:pic>
    </p:spTree>
    <p:extLst>
      <p:ext uri="{BB962C8B-B14F-4D97-AF65-F5344CB8AC3E}">
        <p14:creationId xmlns:p14="http://schemas.microsoft.com/office/powerpoint/2010/main" val="2203591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129520" y="6323608"/>
            <a:ext cx="386549" cy="185239"/>
          </a:xfrm>
          <a:prstGeom prst="rect">
            <a:avLst/>
          </a:prstGeom>
        </p:spPr>
      </p:pic>
      <p:pic>
        <p:nvPicPr>
          <p:cNvPr id="17" name="bg object 17"/>
          <p:cNvPicPr/>
          <p:nvPr/>
        </p:nvPicPr>
        <p:blipFill>
          <a:blip r:embed="rId3" cstate="print"/>
          <a:stretch>
            <a:fillRect/>
          </a:stretch>
        </p:blipFill>
        <p:spPr>
          <a:xfrm>
            <a:off x="10537078" y="6323608"/>
            <a:ext cx="382348" cy="185115"/>
          </a:xfrm>
          <a:prstGeom prst="rect">
            <a:avLst/>
          </a:prstGeom>
        </p:spPr>
      </p:pic>
      <p:pic>
        <p:nvPicPr>
          <p:cNvPr id="18" name="bg object 18"/>
          <p:cNvPicPr/>
          <p:nvPr/>
        </p:nvPicPr>
        <p:blipFill>
          <a:blip r:embed="rId4" cstate="print"/>
          <a:stretch>
            <a:fillRect/>
          </a:stretch>
        </p:blipFill>
        <p:spPr>
          <a:xfrm>
            <a:off x="573651" y="6273845"/>
            <a:ext cx="1314006" cy="295439"/>
          </a:xfrm>
          <a:prstGeom prst="rect">
            <a:avLst/>
          </a:prstGeom>
        </p:spPr>
      </p:pic>
      <p:sp>
        <p:nvSpPr>
          <p:cNvPr id="19" name="bg object 19"/>
          <p:cNvSpPr/>
          <p:nvPr/>
        </p:nvSpPr>
        <p:spPr>
          <a:xfrm>
            <a:off x="530859" y="0"/>
            <a:ext cx="2532380" cy="152400"/>
          </a:xfrm>
          <a:custGeom>
            <a:avLst/>
            <a:gdLst/>
            <a:ahLst/>
            <a:cxnLst/>
            <a:rect l="l" t="t" r="r" b="b"/>
            <a:pathLst>
              <a:path w="2532380" h="152400">
                <a:moveTo>
                  <a:pt x="2532379" y="0"/>
                </a:moveTo>
                <a:lnTo>
                  <a:pt x="0" y="0"/>
                </a:lnTo>
                <a:lnTo>
                  <a:pt x="0" y="152400"/>
                </a:lnTo>
                <a:lnTo>
                  <a:pt x="2532379" y="152400"/>
                </a:lnTo>
                <a:lnTo>
                  <a:pt x="2532379" y="0"/>
                </a:lnTo>
                <a:close/>
              </a:path>
            </a:pathLst>
          </a:custGeom>
          <a:solidFill>
            <a:srgbClr val="E87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400" b="0" i="0">
                <a:solidFill>
                  <a:srgbClr val="003B69"/>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rgbClr val="003B6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8/1/2025</a:t>
            </a:fld>
            <a:endParaRPr lang="en-US"/>
          </a:p>
        </p:txBody>
      </p:sp>
      <p:sp>
        <p:nvSpPr>
          <p:cNvPr id="6" name="Holder 6"/>
          <p:cNvSpPr>
            <a:spLocks noGrp="1"/>
          </p:cNvSpPr>
          <p:nvPr>
            <p:ph type="sldNum" sz="quarter" idx="7"/>
          </p:nvPr>
        </p:nvSpPr>
        <p:spPr/>
        <p:txBody>
          <a:bodyPr lIns="0" tIns="0" rIns="0" bIns="0"/>
          <a:lstStyle>
            <a:lvl1pPr>
              <a:defRPr sz="1200" b="0" i="0">
                <a:solidFill>
                  <a:srgbClr val="007BA2"/>
                </a:solidFill>
                <a:latin typeface="Calibri"/>
                <a:cs typeface="Calibri"/>
              </a:defRPr>
            </a:lvl1pPr>
          </a:lstStyle>
          <a:p>
            <a:pPr marL="88900">
              <a:lnSpc>
                <a:spcPts val="1240"/>
              </a:lnSpc>
            </a:pPr>
            <a:r>
              <a:t>|</a:t>
            </a:r>
            <a:r>
              <a:rPr spc="-5"/>
              <a:t> </a:t>
            </a:r>
            <a:fld id="{81D60167-4931-47E6-BA6A-407CBD079E47}" type="slidenum">
              <a:rPr spc="-60" dirty="0"/>
              <a:t>‹#›</a:t>
            </a:fld>
            <a:endParaRPr spc="-60"/>
          </a:p>
        </p:txBody>
      </p:sp>
    </p:spTree>
    <p:extLst>
      <p:ext uri="{BB962C8B-B14F-4D97-AF65-F5344CB8AC3E}">
        <p14:creationId xmlns:p14="http://schemas.microsoft.com/office/powerpoint/2010/main" val="871965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129520" y="6323608"/>
            <a:ext cx="386549" cy="185239"/>
          </a:xfrm>
          <a:prstGeom prst="rect">
            <a:avLst/>
          </a:prstGeom>
        </p:spPr>
      </p:pic>
      <p:pic>
        <p:nvPicPr>
          <p:cNvPr id="17" name="bg object 17"/>
          <p:cNvPicPr/>
          <p:nvPr/>
        </p:nvPicPr>
        <p:blipFill>
          <a:blip r:embed="rId3" cstate="print"/>
          <a:stretch>
            <a:fillRect/>
          </a:stretch>
        </p:blipFill>
        <p:spPr>
          <a:xfrm>
            <a:off x="10537078" y="6323608"/>
            <a:ext cx="382348" cy="185115"/>
          </a:xfrm>
          <a:prstGeom prst="rect">
            <a:avLst/>
          </a:prstGeom>
        </p:spPr>
      </p:pic>
      <p:pic>
        <p:nvPicPr>
          <p:cNvPr id="18" name="bg object 18"/>
          <p:cNvPicPr/>
          <p:nvPr/>
        </p:nvPicPr>
        <p:blipFill>
          <a:blip r:embed="rId4" cstate="print"/>
          <a:stretch>
            <a:fillRect/>
          </a:stretch>
        </p:blipFill>
        <p:spPr>
          <a:xfrm>
            <a:off x="573651" y="6273845"/>
            <a:ext cx="1314006" cy="295439"/>
          </a:xfrm>
          <a:prstGeom prst="rect">
            <a:avLst/>
          </a:prstGeom>
        </p:spPr>
      </p:pic>
      <p:sp>
        <p:nvSpPr>
          <p:cNvPr id="19" name="bg object 19"/>
          <p:cNvSpPr/>
          <p:nvPr/>
        </p:nvSpPr>
        <p:spPr>
          <a:xfrm>
            <a:off x="530859" y="0"/>
            <a:ext cx="2532380" cy="152400"/>
          </a:xfrm>
          <a:custGeom>
            <a:avLst/>
            <a:gdLst/>
            <a:ahLst/>
            <a:cxnLst/>
            <a:rect l="l" t="t" r="r" b="b"/>
            <a:pathLst>
              <a:path w="2532380" h="152400">
                <a:moveTo>
                  <a:pt x="2532379" y="0"/>
                </a:moveTo>
                <a:lnTo>
                  <a:pt x="0" y="0"/>
                </a:lnTo>
                <a:lnTo>
                  <a:pt x="0" y="152400"/>
                </a:lnTo>
                <a:lnTo>
                  <a:pt x="2532379" y="152400"/>
                </a:lnTo>
                <a:lnTo>
                  <a:pt x="2532379" y="0"/>
                </a:lnTo>
                <a:close/>
              </a:path>
            </a:pathLst>
          </a:custGeom>
          <a:solidFill>
            <a:srgbClr val="E87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400" b="0" i="0">
                <a:solidFill>
                  <a:srgbClr val="003B69"/>
                </a:solidFill>
                <a:latin typeface="Calibri"/>
                <a:cs typeface="Calibri"/>
              </a:defRPr>
            </a:lvl1pPr>
          </a:lstStyle>
          <a:p>
            <a:endParaRPr/>
          </a:p>
        </p:txBody>
      </p:sp>
      <p:sp>
        <p:nvSpPr>
          <p:cNvPr id="3" name="Holder 3"/>
          <p:cNvSpPr>
            <a:spLocks noGrp="1"/>
          </p:cNvSpPr>
          <p:nvPr>
            <p:ph sz="half" idx="2"/>
          </p:nvPr>
        </p:nvSpPr>
        <p:spPr>
          <a:xfrm>
            <a:off x="517525" y="1346199"/>
            <a:ext cx="4421505" cy="3992879"/>
          </a:xfrm>
          <a:prstGeom prst="rect">
            <a:avLst/>
          </a:prstGeom>
        </p:spPr>
        <p:txBody>
          <a:bodyPr wrap="square" lIns="0" tIns="0" rIns="0" bIns="0">
            <a:spAutoFit/>
          </a:bodyPr>
          <a:lstStyle>
            <a:lvl1pPr>
              <a:defRPr sz="2800" b="0" i="0">
                <a:solidFill>
                  <a:srgbClr val="003B69"/>
                </a:solidFill>
                <a:latin typeface="Calibri"/>
                <a:cs typeface="Calibri"/>
              </a:defRPr>
            </a:lvl1pPr>
          </a:lstStyle>
          <a:p>
            <a:endParaRPr/>
          </a:p>
        </p:txBody>
      </p:sp>
      <p:sp>
        <p:nvSpPr>
          <p:cNvPr id="4" name="Holder 4"/>
          <p:cNvSpPr>
            <a:spLocks noGrp="1"/>
          </p:cNvSpPr>
          <p:nvPr>
            <p:ph sz="half" idx="3"/>
          </p:nvPr>
        </p:nvSpPr>
        <p:spPr>
          <a:xfrm>
            <a:off x="7442935" y="2790766"/>
            <a:ext cx="3798570" cy="3488054"/>
          </a:xfrm>
          <a:prstGeom prst="rect">
            <a:avLst/>
          </a:prstGeom>
        </p:spPr>
        <p:txBody>
          <a:bodyPr wrap="square" lIns="0" tIns="0" rIns="0" bIns="0">
            <a:spAutoFit/>
          </a:bodyPr>
          <a:lstStyle>
            <a:lvl1pPr>
              <a:defRPr sz="1600" b="0" i="0">
                <a:solidFill>
                  <a:srgbClr val="003A69"/>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8/1/2025</a:t>
            </a:fld>
            <a:endParaRPr lang="en-US"/>
          </a:p>
        </p:txBody>
      </p:sp>
      <p:sp>
        <p:nvSpPr>
          <p:cNvPr id="7" name="Holder 7"/>
          <p:cNvSpPr>
            <a:spLocks noGrp="1"/>
          </p:cNvSpPr>
          <p:nvPr>
            <p:ph type="sldNum" sz="quarter" idx="7"/>
          </p:nvPr>
        </p:nvSpPr>
        <p:spPr/>
        <p:txBody>
          <a:bodyPr lIns="0" tIns="0" rIns="0" bIns="0"/>
          <a:lstStyle>
            <a:lvl1pPr>
              <a:defRPr sz="1200" b="0" i="0">
                <a:solidFill>
                  <a:srgbClr val="007BA2"/>
                </a:solidFill>
                <a:latin typeface="Calibri"/>
                <a:cs typeface="Calibri"/>
              </a:defRPr>
            </a:lvl1pPr>
          </a:lstStyle>
          <a:p>
            <a:pPr marL="88900">
              <a:lnSpc>
                <a:spcPts val="1240"/>
              </a:lnSpc>
            </a:pPr>
            <a:r>
              <a:t>|</a:t>
            </a:r>
            <a:r>
              <a:rPr spc="-5"/>
              <a:t> </a:t>
            </a:r>
            <a:fld id="{81D60167-4931-47E6-BA6A-407CBD079E47}" type="slidenum">
              <a:rPr spc="-60" dirty="0"/>
              <a:t>‹#›</a:t>
            </a:fld>
            <a:endParaRPr spc="-60"/>
          </a:p>
        </p:txBody>
      </p:sp>
    </p:spTree>
    <p:extLst>
      <p:ext uri="{BB962C8B-B14F-4D97-AF65-F5344CB8AC3E}">
        <p14:creationId xmlns:p14="http://schemas.microsoft.com/office/powerpoint/2010/main" val="607318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003B69"/>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8/1/2025</a:t>
            </a:fld>
            <a:endParaRPr lang="en-US"/>
          </a:p>
        </p:txBody>
      </p:sp>
      <p:sp>
        <p:nvSpPr>
          <p:cNvPr id="5" name="Holder 5"/>
          <p:cNvSpPr>
            <a:spLocks noGrp="1"/>
          </p:cNvSpPr>
          <p:nvPr>
            <p:ph type="sldNum" sz="quarter" idx="7"/>
          </p:nvPr>
        </p:nvSpPr>
        <p:spPr/>
        <p:txBody>
          <a:bodyPr lIns="0" tIns="0" rIns="0" bIns="0"/>
          <a:lstStyle>
            <a:lvl1pPr>
              <a:defRPr sz="1200" b="0" i="0">
                <a:solidFill>
                  <a:srgbClr val="007BA2"/>
                </a:solidFill>
                <a:latin typeface="Calibri"/>
                <a:cs typeface="Calibri"/>
              </a:defRPr>
            </a:lvl1pPr>
          </a:lstStyle>
          <a:p>
            <a:pPr marL="88900">
              <a:lnSpc>
                <a:spcPts val="1240"/>
              </a:lnSpc>
            </a:pPr>
            <a:r>
              <a:t>|</a:t>
            </a:r>
            <a:r>
              <a:rPr spc="-5"/>
              <a:t> </a:t>
            </a:r>
            <a:fld id="{81D60167-4931-47E6-BA6A-407CBD079E47}" type="slidenum">
              <a:rPr spc="-60" dirty="0"/>
              <a:t>‹#›</a:t>
            </a:fld>
            <a:endParaRPr spc="-60"/>
          </a:p>
        </p:txBody>
      </p:sp>
    </p:spTree>
    <p:extLst>
      <p:ext uri="{BB962C8B-B14F-4D97-AF65-F5344CB8AC3E}">
        <p14:creationId xmlns:p14="http://schemas.microsoft.com/office/powerpoint/2010/main" val="2838864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76"/>
            <a:ext cx="5152913" cy="6857923"/>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8/1/2025</a:t>
            </a:fld>
            <a:endParaRPr lang="en-US"/>
          </a:p>
        </p:txBody>
      </p:sp>
      <p:sp>
        <p:nvSpPr>
          <p:cNvPr id="4" name="Holder 4"/>
          <p:cNvSpPr>
            <a:spLocks noGrp="1"/>
          </p:cNvSpPr>
          <p:nvPr>
            <p:ph type="sldNum" sz="quarter" idx="7"/>
          </p:nvPr>
        </p:nvSpPr>
        <p:spPr/>
        <p:txBody>
          <a:bodyPr lIns="0" tIns="0" rIns="0" bIns="0"/>
          <a:lstStyle>
            <a:lvl1pPr>
              <a:defRPr sz="1200" b="0" i="0">
                <a:solidFill>
                  <a:srgbClr val="007BA2"/>
                </a:solidFill>
                <a:latin typeface="Calibri"/>
                <a:cs typeface="Calibri"/>
              </a:defRPr>
            </a:lvl1pPr>
          </a:lstStyle>
          <a:p>
            <a:pPr marL="88900">
              <a:lnSpc>
                <a:spcPts val="1240"/>
              </a:lnSpc>
            </a:pPr>
            <a:r>
              <a:t>|</a:t>
            </a:r>
            <a:r>
              <a:rPr spc="-5"/>
              <a:t> </a:t>
            </a:r>
            <a:fld id="{81D60167-4931-47E6-BA6A-407CBD079E47}" type="slidenum">
              <a:rPr spc="-60" dirty="0"/>
              <a:t>‹#›</a:t>
            </a:fld>
            <a:endParaRPr spc="-60"/>
          </a:p>
        </p:txBody>
      </p:sp>
    </p:spTree>
    <p:extLst>
      <p:ext uri="{BB962C8B-B14F-4D97-AF65-F5344CB8AC3E}">
        <p14:creationId xmlns:p14="http://schemas.microsoft.com/office/powerpoint/2010/main" val="40233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97C9F9-1170-9C45-9D28-C31DEBAF3C1B}"/>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2F5FA2FD-DC9B-2F4C-BD54-61FE7E9B264D}"/>
              </a:ext>
            </a:extLst>
          </p:cNvPr>
          <p:cNvSpPr>
            <a:spLocks noGrp="1"/>
          </p:cNvSpPr>
          <p:nvPr>
            <p:ph type="sldNum" sz="quarter" idx="11"/>
          </p:nvPr>
        </p:nvSpPr>
        <p:spPr>
          <a:xfrm>
            <a:off x="8610600" y="6248400"/>
            <a:ext cx="2743200" cy="365125"/>
          </a:xfrm>
          <a:prstGeom prst="rect">
            <a:avLst/>
          </a:prstGeom>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pic>
        <p:nvPicPr>
          <p:cNvPr id="6" name="Graphic 5" descr="Badge Question Mark outline">
            <a:extLst>
              <a:ext uri="{FF2B5EF4-FFF2-40B4-BE49-F238E27FC236}">
                <a16:creationId xmlns:a16="http://schemas.microsoft.com/office/drawing/2014/main" id="{1C5144CF-99C2-3649-8006-9DF7341EA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4800" y="-145450"/>
            <a:ext cx="7003450" cy="7003450"/>
          </a:xfrm>
          <a:prstGeom prst="rect">
            <a:avLst/>
          </a:prstGeom>
        </p:spPr>
      </p:pic>
      <p:sp>
        <p:nvSpPr>
          <p:cNvPr id="7" name="Прямоугольник 11">
            <a:extLst>
              <a:ext uri="{FF2B5EF4-FFF2-40B4-BE49-F238E27FC236}">
                <a16:creationId xmlns:a16="http://schemas.microsoft.com/office/drawing/2014/main" id="{6240782E-A557-9D42-B66A-7DB6112F5C1F}"/>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Заголовок 1">
            <a:extLst>
              <a:ext uri="{FF2B5EF4-FFF2-40B4-BE49-F238E27FC236}">
                <a16:creationId xmlns:a16="http://schemas.microsoft.com/office/drawing/2014/main" id="{98B2CA48-9FB7-574E-92FF-0C2BE4CAB7FF}"/>
              </a:ext>
            </a:extLst>
          </p:cNvPr>
          <p:cNvSpPr>
            <a:spLocks noGrp="1"/>
          </p:cNvSpPr>
          <p:nvPr>
            <p:ph type="title" hasCustomPrompt="1"/>
          </p:nvPr>
        </p:nvSpPr>
        <p:spPr>
          <a:xfrm>
            <a:off x="528986" y="612648"/>
            <a:ext cx="6598250" cy="5303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sz="3600">
                <a:latin typeface="Open Sans" panose="020B0806030504020204" pitchFamily="34" charset="0"/>
                <a:ea typeface="Open Sans" panose="020B0806030504020204" pitchFamily="34" charset="0"/>
                <a:cs typeface="Open Sans" panose="020B0806030504020204" pitchFamily="34" charset="0"/>
              </a:rPr>
              <a:t>QUESTIONS?</a:t>
            </a:r>
            <a:endParaRPr lang="ru-RU"/>
          </a:p>
        </p:txBody>
      </p:sp>
    </p:spTree>
    <p:extLst>
      <p:ext uri="{BB962C8B-B14F-4D97-AF65-F5344CB8AC3E}">
        <p14:creationId xmlns:p14="http://schemas.microsoft.com/office/powerpoint/2010/main" val="4276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194D-CFD3-1FD0-D910-37BCCBF85A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A1214C-79B6-B48E-F1B3-C898F157A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59B6F-B13B-EFD0-7917-8C119A9325ED}"/>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5" name="Footer Placeholder 4">
            <a:extLst>
              <a:ext uri="{FF2B5EF4-FFF2-40B4-BE49-F238E27FC236}">
                <a16:creationId xmlns:a16="http://schemas.microsoft.com/office/drawing/2014/main" id="{D5679ADB-1FDF-9E12-1E10-5BBB9933E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C0940-1579-AE92-6D36-AF0C8FC79038}"/>
              </a:ext>
            </a:extLst>
          </p:cNvPr>
          <p:cNvSpPr>
            <a:spLocks noGrp="1"/>
          </p:cNvSpPr>
          <p:nvPr>
            <p:ph type="sldNum" sz="quarter" idx="12"/>
          </p:nvPr>
        </p:nvSpPr>
        <p:spPr/>
        <p:txBody>
          <a:bodyPr/>
          <a:lstStyle/>
          <a:p>
            <a:fld id="{7C755266-39FF-42F9-8339-CBB35524ED8F}"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4635DACE-6543-E94E-95CF-3AC38CF6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1" y="6421719"/>
            <a:ext cx="1376828" cy="365125"/>
          </a:xfrm>
          <a:prstGeom prst="rect">
            <a:avLst/>
          </a:prstGeom>
        </p:spPr>
      </p:pic>
    </p:spTree>
    <p:extLst>
      <p:ext uri="{BB962C8B-B14F-4D97-AF65-F5344CB8AC3E}">
        <p14:creationId xmlns:p14="http://schemas.microsoft.com/office/powerpoint/2010/main" val="716120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194D-CFD3-1FD0-D910-37BCCBF85A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A1214C-79B6-B48E-F1B3-C898F157A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59B6F-B13B-EFD0-7917-8C119A9325ED}"/>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5" name="Footer Placeholder 4">
            <a:extLst>
              <a:ext uri="{FF2B5EF4-FFF2-40B4-BE49-F238E27FC236}">
                <a16:creationId xmlns:a16="http://schemas.microsoft.com/office/drawing/2014/main" id="{D5679ADB-1FDF-9E12-1E10-5BBB9933E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C0940-1579-AE92-6D36-AF0C8FC79038}"/>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1977187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A6FE-5CA1-89B8-4863-73203BEB7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3F7564-4FF8-9BE0-5E5F-F1A009D922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42293-4927-81EC-5363-B8D41BE9DED1}"/>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5" name="Footer Placeholder 4">
            <a:extLst>
              <a:ext uri="{FF2B5EF4-FFF2-40B4-BE49-F238E27FC236}">
                <a16:creationId xmlns:a16="http://schemas.microsoft.com/office/drawing/2014/main" id="{CF54BE71-4F1B-3377-1979-A6CB84368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32812-5631-5D71-79D8-99D6CFD8A4F2}"/>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823326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E4529-CC27-4BE2-6DBB-BCC32739B6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4EDCF0-AD5A-A054-C7A6-C8F29EF9E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DDE652-6C18-F214-8FBF-94CD9E82640D}"/>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5" name="Footer Placeholder 4">
            <a:extLst>
              <a:ext uri="{FF2B5EF4-FFF2-40B4-BE49-F238E27FC236}">
                <a16:creationId xmlns:a16="http://schemas.microsoft.com/office/drawing/2014/main" id="{CE1AA205-9A54-4BFA-CF8A-9D5FE4AAD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FCC52-CE92-FCEB-314F-61890AA27E19}"/>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119797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A3FD-FCD7-DA45-8F5D-4DDF48C11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56C3D-3D14-16D3-6538-D9742541C3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097CB-1AD8-37DB-7325-E9C8859D3B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088632-DCA2-9C38-810A-B20C9788E2B6}"/>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6" name="Footer Placeholder 5">
            <a:extLst>
              <a:ext uri="{FF2B5EF4-FFF2-40B4-BE49-F238E27FC236}">
                <a16:creationId xmlns:a16="http://schemas.microsoft.com/office/drawing/2014/main" id="{F3E72F8A-B8AE-A8B2-6EF9-E2B9C3931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68B1F-C65E-5978-21BC-5FB189E744C1}"/>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80718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4F67C3-312C-E04C-BDB3-32C2169C564F}"/>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6448A672-6504-BF42-9E6F-3342E14A963C}"/>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5" name="Заголовок 1">
            <a:extLst>
              <a:ext uri="{FF2B5EF4-FFF2-40B4-BE49-F238E27FC236}">
                <a16:creationId xmlns:a16="http://schemas.microsoft.com/office/drawing/2014/main" id="{1E256679-EB72-4C47-A374-C1B663262E75}"/>
              </a:ext>
            </a:extLst>
          </p:cNvPr>
          <p:cNvSpPr>
            <a:spLocks noGrp="1"/>
          </p:cNvSpPr>
          <p:nvPr>
            <p:ph type="title" hasCustomPrompt="1"/>
          </p:nvPr>
        </p:nvSpPr>
        <p:spPr>
          <a:xfrm>
            <a:off x="530235" y="609600"/>
            <a:ext cx="7848600" cy="65828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a:t>AGENDA</a:t>
            </a:r>
            <a:endParaRPr lang="ru-RU"/>
          </a:p>
        </p:txBody>
      </p:sp>
      <p:sp>
        <p:nvSpPr>
          <p:cNvPr id="6" name="Прямоугольник 11">
            <a:extLst>
              <a:ext uri="{FF2B5EF4-FFF2-40B4-BE49-F238E27FC236}">
                <a16:creationId xmlns:a16="http://schemas.microsoft.com/office/drawing/2014/main" id="{A3A8EA59-FF71-4047-B9B3-B58E5D36C509}"/>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4861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F5A0-53A6-614E-385B-6B4B87893F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6D767-FD62-114A-DA83-709BEB020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D61D8-A943-5A9A-DF17-14F8C3A554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9C2A7C-5F4F-4626-423C-8F6FE172A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7F224E-740D-16EE-1AC2-AC5A66738F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7F347E-FFA0-36A8-A9EB-58998B3BD71F}"/>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8" name="Footer Placeholder 7">
            <a:extLst>
              <a:ext uri="{FF2B5EF4-FFF2-40B4-BE49-F238E27FC236}">
                <a16:creationId xmlns:a16="http://schemas.microsoft.com/office/drawing/2014/main" id="{45E04483-0A5B-B91B-61EC-9017EE3682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F42832-F9BC-F618-32E6-7C9DC471694B}"/>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4226835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DF2E-6992-D0E4-2397-9ED9582AF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E26EA0-BF5F-BF70-235A-B5A525C51D9D}"/>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4" name="Footer Placeholder 3">
            <a:extLst>
              <a:ext uri="{FF2B5EF4-FFF2-40B4-BE49-F238E27FC236}">
                <a16:creationId xmlns:a16="http://schemas.microsoft.com/office/drawing/2014/main" id="{923356AA-1F15-6987-63DD-0D3ECE2DF4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286ADE-E2DC-A3DB-F3D8-FBF89F5F65CF}"/>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3014204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DCB5A-59A8-6397-B432-069300CC9507}"/>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3" name="Footer Placeholder 2">
            <a:extLst>
              <a:ext uri="{FF2B5EF4-FFF2-40B4-BE49-F238E27FC236}">
                <a16:creationId xmlns:a16="http://schemas.microsoft.com/office/drawing/2014/main" id="{85A2EF68-4C63-6125-41B7-0DDF43D4C6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AF93DE-F313-8056-AE6D-C75A2B66E78B}"/>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2271622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23C6-CF90-3266-9F0E-E505C5DF6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2CCB94-3611-9A67-653B-2551AAD31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897BF2-C825-9FA2-8909-7DCD235D9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E07D5-5D51-3ED7-6759-FE434DF00F36}"/>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6" name="Footer Placeholder 5">
            <a:extLst>
              <a:ext uri="{FF2B5EF4-FFF2-40B4-BE49-F238E27FC236}">
                <a16:creationId xmlns:a16="http://schemas.microsoft.com/office/drawing/2014/main" id="{A8565C04-D8D2-177A-5869-C37AE8131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6F528-DB37-241A-A055-401CFFDC0AAF}"/>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2945157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EB6-BBD6-1D0A-EB13-0A392C8B6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30C14-17E8-303A-D031-6162558C6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ADF22-0D88-0D23-A781-CA7A5A046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12216-FE46-D972-5842-903CB3A29F7C}"/>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6" name="Footer Placeholder 5">
            <a:extLst>
              <a:ext uri="{FF2B5EF4-FFF2-40B4-BE49-F238E27FC236}">
                <a16:creationId xmlns:a16="http://schemas.microsoft.com/office/drawing/2014/main" id="{B47747A2-4FF1-692F-C59B-4872F2021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43A953-BF2A-13A4-A49E-C226C55DD4FA}"/>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4008881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482A-CE5F-DB8C-4599-7C6121764A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C4DC88-D278-367B-F3B6-53EC735106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78618-B92C-B5EE-785E-AC565805C0E1}"/>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5" name="Footer Placeholder 4">
            <a:extLst>
              <a:ext uri="{FF2B5EF4-FFF2-40B4-BE49-F238E27FC236}">
                <a16:creationId xmlns:a16="http://schemas.microsoft.com/office/drawing/2014/main" id="{59D3670F-724F-7957-A37B-9952B90DF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4F89F-9466-D8B2-B8C9-0869D5665C1F}"/>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903867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A445E-3F4F-D732-E83C-B2EB8EC9C5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9A2B4A-22F7-53A0-9411-C49952C316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93930-324B-13CC-47B1-945C6DA07DA4}"/>
              </a:ext>
            </a:extLst>
          </p:cNvPr>
          <p:cNvSpPr>
            <a:spLocks noGrp="1"/>
          </p:cNvSpPr>
          <p:nvPr>
            <p:ph type="dt" sz="half" idx="10"/>
          </p:nvPr>
        </p:nvSpPr>
        <p:spPr/>
        <p:txBody>
          <a:bodyPr/>
          <a:lstStyle/>
          <a:p>
            <a:fld id="{0024224A-3E86-4575-9D84-6BED36FE7E41}" type="datetimeFigureOut">
              <a:rPr lang="en-US" smtClean="0"/>
              <a:t>8/1/2025</a:t>
            </a:fld>
            <a:endParaRPr lang="en-US"/>
          </a:p>
        </p:txBody>
      </p:sp>
      <p:sp>
        <p:nvSpPr>
          <p:cNvPr id="5" name="Footer Placeholder 4">
            <a:extLst>
              <a:ext uri="{FF2B5EF4-FFF2-40B4-BE49-F238E27FC236}">
                <a16:creationId xmlns:a16="http://schemas.microsoft.com/office/drawing/2014/main" id="{A238E1A1-921D-9F8B-8744-55B564675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9958F-E32D-0902-5BBB-9A28C66D1C25}"/>
              </a:ext>
            </a:extLst>
          </p:cNvPr>
          <p:cNvSpPr>
            <a:spLocks noGrp="1"/>
          </p:cNvSpPr>
          <p:nvPr>
            <p:ph type="sldNum" sz="quarter" idx="12"/>
          </p:nvPr>
        </p:nvSpPr>
        <p:spPr/>
        <p:txBody>
          <a:bodyPr/>
          <a:lstStyle/>
          <a:p>
            <a:fld id="{7C755266-39FF-42F9-8339-CBB35524ED8F}" type="slidenum">
              <a:rPr lang="en-US" smtClean="0"/>
              <a:t>‹#›</a:t>
            </a:fld>
            <a:endParaRPr lang="en-US"/>
          </a:p>
        </p:txBody>
      </p:sp>
    </p:spTree>
    <p:extLst>
      <p:ext uri="{BB962C8B-B14F-4D97-AF65-F5344CB8AC3E}">
        <p14:creationId xmlns:p14="http://schemas.microsoft.com/office/powerpoint/2010/main" val="358226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F2EDF59-E85F-D44A-B868-CB7363343837}"/>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B2262FAA-8DB8-4E47-8D5A-13C787FCFAEC}"/>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5" name="Заголовок 1">
            <a:extLst>
              <a:ext uri="{FF2B5EF4-FFF2-40B4-BE49-F238E27FC236}">
                <a16:creationId xmlns:a16="http://schemas.microsoft.com/office/drawing/2014/main" id="{C8C4818B-8272-8145-AE21-2733F9881CD2}"/>
              </a:ext>
            </a:extLst>
          </p:cNvPr>
          <p:cNvSpPr>
            <a:spLocks noGrp="1"/>
          </p:cNvSpPr>
          <p:nvPr>
            <p:ph type="title" hasCustomPrompt="1"/>
          </p:nvPr>
        </p:nvSpPr>
        <p:spPr>
          <a:xfrm>
            <a:off x="530235" y="612648"/>
            <a:ext cx="6598250" cy="5303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a:t>MEET THE TEAM</a:t>
            </a:r>
            <a:endParaRPr lang="ru-RU"/>
          </a:p>
        </p:txBody>
      </p:sp>
      <p:sp>
        <p:nvSpPr>
          <p:cNvPr id="6" name="Прямоугольник 11">
            <a:extLst>
              <a:ext uri="{FF2B5EF4-FFF2-40B4-BE49-F238E27FC236}">
                <a16:creationId xmlns:a16="http://schemas.microsoft.com/office/drawing/2014/main" id="{D099B9BA-86D0-434E-ADD7-34B339FC66AD}"/>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3356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C1F096-C541-5741-AE85-62DBBF083D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r="-44751"/>
          <a:stretch/>
        </p:blipFill>
        <p:spPr>
          <a:xfrm>
            <a:off x="-57533" y="0"/>
            <a:ext cx="7599388" cy="6934200"/>
          </a:xfrm>
          <a:prstGeom prst="rect">
            <a:avLst/>
          </a:prstGeom>
        </p:spPr>
      </p:pic>
      <p:sp>
        <p:nvSpPr>
          <p:cNvPr id="6" name="Текст 3">
            <a:extLst>
              <a:ext uri="{FF2B5EF4-FFF2-40B4-BE49-F238E27FC236}">
                <a16:creationId xmlns:a16="http://schemas.microsoft.com/office/drawing/2014/main" id="{14845C15-810C-6F45-999D-D77E9A2A778F}"/>
              </a:ext>
            </a:extLst>
          </p:cNvPr>
          <p:cNvSpPr>
            <a:spLocks noGrp="1"/>
          </p:cNvSpPr>
          <p:nvPr>
            <p:ph type="body" sz="quarter" idx="21"/>
          </p:nvPr>
        </p:nvSpPr>
        <p:spPr>
          <a:xfrm>
            <a:off x="5096860" y="1524000"/>
            <a:ext cx="4889989" cy="1905000"/>
          </a:xfrm>
          <a:prstGeom prst="rect">
            <a:avLst/>
          </a:prstGeom>
        </p:spPr>
        <p:txBody>
          <a:bodyPr lIns="0" tIns="0" rIns="0" bIns="0" anchor="b" anchorCtr="0">
            <a:noAutofit/>
          </a:bodyPr>
          <a:lstStyle>
            <a:lvl1pPr marL="0" indent="0" defTabSz="914400">
              <a:lnSpc>
                <a:spcPts val="3600"/>
              </a:lnSpc>
              <a:spcBef>
                <a:spcPts val="0"/>
              </a:spcBef>
              <a:buNone/>
              <a:defRPr lang="en-US" sz="3200" b="0" i="0" spc="100" baseline="0" dirty="0">
                <a:ln>
                  <a:noFill/>
                </a:ln>
                <a:solidFill>
                  <a:srgbClr val="003C6A"/>
                </a:solidFill>
                <a:latin typeface="+mn-lt"/>
                <a:ea typeface="Tahoma" charset="0"/>
                <a:cs typeface="Tahoma" charset="0"/>
              </a:defRPr>
            </a:lvl1pPr>
          </a:lstStyle>
          <a:p>
            <a:pPr lvl="0"/>
            <a:r>
              <a:rPr lang="en-US"/>
              <a:t>Click to edit Master text styles</a:t>
            </a:r>
          </a:p>
          <a:p>
            <a:pPr lvl="1"/>
            <a:r>
              <a:rPr lang="en-US"/>
              <a:t>Second level</a:t>
            </a:r>
          </a:p>
        </p:txBody>
      </p:sp>
      <p:sp>
        <p:nvSpPr>
          <p:cNvPr id="7" name="Текст 3">
            <a:extLst>
              <a:ext uri="{FF2B5EF4-FFF2-40B4-BE49-F238E27FC236}">
                <a16:creationId xmlns:a16="http://schemas.microsoft.com/office/drawing/2014/main" id="{C544910E-EC8A-0142-ADA6-E1D182E11313}"/>
              </a:ext>
            </a:extLst>
          </p:cNvPr>
          <p:cNvSpPr>
            <a:spLocks noGrp="1"/>
          </p:cNvSpPr>
          <p:nvPr>
            <p:ph type="body" sz="quarter" idx="25" hasCustomPrompt="1"/>
          </p:nvPr>
        </p:nvSpPr>
        <p:spPr>
          <a:xfrm>
            <a:off x="5096860" y="3619500"/>
            <a:ext cx="5804389" cy="1714500"/>
          </a:xfrm>
          <a:prstGeom prst="rect">
            <a:avLst/>
          </a:prstGeom>
        </p:spPr>
        <p:txBody>
          <a:bodyPr lIns="0" tIns="0" rIns="0" bIns="0">
            <a:noAutofit/>
          </a:bodyPr>
          <a:lstStyle>
            <a:lvl1pPr marL="0" indent="0" defTabSz="914400">
              <a:lnSpc>
                <a:spcPts val="3200"/>
              </a:lnSpc>
              <a:spcBef>
                <a:spcPts val="0"/>
              </a:spcBef>
              <a:buNone/>
              <a:defRPr lang="en-US" sz="3000" b="0" i="0" baseline="0" dirty="0">
                <a:solidFill>
                  <a:srgbClr val="007CA4"/>
                </a:solidFill>
                <a:latin typeface="+mn-lt"/>
                <a:ea typeface="Tahoma" charset="0"/>
                <a:cs typeface="Tahoma" charset="0"/>
              </a:defRPr>
            </a:lvl1pPr>
          </a:lstStyle>
          <a:p>
            <a:pPr lvl="0"/>
            <a:r>
              <a:rPr lang="en-US"/>
              <a:t>Subhead in lower case</a:t>
            </a:r>
            <a:br>
              <a:rPr lang="en-US"/>
            </a:br>
            <a:r>
              <a:rPr lang="en-US"/>
              <a:t>30 pt., Calibri font</a:t>
            </a:r>
          </a:p>
        </p:txBody>
      </p:sp>
    </p:spTree>
    <p:extLst>
      <p:ext uri="{BB962C8B-B14F-4D97-AF65-F5344CB8AC3E}">
        <p14:creationId xmlns:p14="http://schemas.microsoft.com/office/powerpoint/2010/main" val="208623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14F462-4F00-DD48-AF66-D16212F05720}"/>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951E2B0B-C7E7-054C-B7B2-33F2AB7754D0}"/>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5" name="Прямоугольник 11">
            <a:extLst>
              <a:ext uri="{FF2B5EF4-FFF2-40B4-BE49-F238E27FC236}">
                <a16:creationId xmlns:a16="http://schemas.microsoft.com/office/drawing/2014/main" id="{9CF5A153-CF3B-9340-804A-08D0E43122BD}"/>
              </a:ext>
            </a:extLst>
          </p:cNvPr>
          <p:cNvSpPr/>
          <p:nvPr userDrawn="1"/>
        </p:nvSpPr>
        <p:spPr>
          <a:xfrm>
            <a:off x="6553200" y="0"/>
            <a:ext cx="4254796" cy="288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Текст 3">
            <a:extLst>
              <a:ext uri="{FF2B5EF4-FFF2-40B4-BE49-F238E27FC236}">
                <a16:creationId xmlns:a16="http://schemas.microsoft.com/office/drawing/2014/main" id="{CC75D94F-8D4E-B542-9141-38CBFB9F2144}"/>
              </a:ext>
            </a:extLst>
          </p:cNvPr>
          <p:cNvSpPr>
            <a:spLocks noGrp="1"/>
          </p:cNvSpPr>
          <p:nvPr>
            <p:ph type="body" sz="quarter" idx="21" hasCustomPrompt="1"/>
          </p:nvPr>
        </p:nvSpPr>
        <p:spPr>
          <a:xfrm>
            <a:off x="980579" y="1350290"/>
            <a:ext cx="5149180" cy="381000"/>
          </a:xfrm>
          <a:prstGeom prst="rect">
            <a:avLst/>
          </a:prstGeom>
        </p:spPr>
        <p:txBody>
          <a:bodyPr lIns="0" tIns="0" rIns="0" bIns="0" anchor="b" anchorCtr="0">
            <a:noAutofit/>
          </a:bodyPr>
          <a:lstStyle>
            <a:lvl1pPr marL="0" indent="0" defTabSz="914400">
              <a:lnSpc>
                <a:spcPct val="100000"/>
              </a:lnSpc>
              <a:spcBef>
                <a:spcPts val="0"/>
              </a:spcBef>
              <a:buNone/>
              <a:defRPr lang="en-US" sz="3200" b="1" i="0" baseline="0" dirty="0">
                <a:solidFill>
                  <a:schemeClr val="accent1"/>
                </a:solidFill>
                <a:latin typeface="+mn-lt"/>
                <a:ea typeface="Tahoma" charset="0"/>
                <a:cs typeface="Tahoma" charset="0"/>
              </a:defRPr>
            </a:lvl1pPr>
          </a:lstStyle>
          <a:p>
            <a:pPr lvl="0"/>
            <a:r>
              <a:rPr lang="en-US"/>
              <a:t>Presenter Name</a:t>
            </a:r>
          </a:p>
        </p:txBody>
      </p:sp>
      <p:sp>
        <p:nvSpPr>
          <p:cNvPr id="7" name="Текст 3">
            <a:extLst>
              <a:ext uri="{FF2B5EF4-FFF2-40B4-BE49-F238E27FC236}">
                <a16:creationId xmlns:a16="http://schemas.microsoft.com/office/drawing/2014/main" id="{735EC668-1894-8249-9FAC-67019B5CA940}"/>
              </a:ext>
            </a:extLst>
          </p:cNvPr>
          <p:cNvSpPr>
            <a:spLocks noGrp="1"/>
          </p:cNvSpPr>
          <p:nvPr>
            <p:ph type="body" sz="quarter" idx="25" hasCustomPrompt="1"/>
          </p:nvPr>
        </p:nvSpPr>
        <p:spPr>
          <a:xfrm>
            <a:off x="980579" y="1828800"/>
            <a:ext cx="5149180" cy="1676400"/>
          </a:xfrm>
          <a:prstGeom prst="rect">
            <a:avLst/>
          </a:prstGeom>
        </p:spPr>
        <p:txBody>
          <a:bodyPr lIns="0" tIns="0" rIns="0" bIns="0">
            <a:noAutofit/>
          </a:bodyPr>
          <a:lstStyle>
            <a:lvl1pPr marL="0" indent="0" defTabSz="914400">
              <a:lnSpc>
                <a:spcPct val="100000"/>
              </a:lnSpc>
              <a:spcBef>
                <a:spcPts val="0"/>
              </a:spcBef>
              <a:buNone/>
              <a:defRPr lang="en-US" sz="2800" b="0" i="0" baseline="0" dirty="0">
                <a:solidFill>
                  <a:schemeClr val="tx2"/>
                </a:solidFill>
                <a:latin typeface="+mn-lt"/>
                <a:ea typeface="Tahoma" charset="0"/>
                <a:cs typeface="Tahoma" charset="0"/>
              </a:defRPr>
            </a:lvl1pPr>
          </a:lstStyle>
          <a:p>
            <a:pPr lvl="0"/>
            <a:r>
              <a:rPr lang="en-US"/>
              <a:t>Title</a:t>
            </a:r>
            <a:br>
              <a:rPr lang="en-US"/>
            </a:br>
            <a:r>
              <a:rPr lang="en-US"/>
              <a:t>Organization</a:t>
            </a:r>
          </a:p>
        </p:txBody>
      </p:sp>
      <p:sp>
        <p:nvSpPr>
          <p:cNvPr id="8" name="Picture Placeholder 2">
            <a:extLst>
              <a:ext uri="{FF2B5EF4-FFF2-40B4-BE49-F238E27FC236}">
                <a16:creationId xmlns:a16="http://schemas.microsoft.com/office/drawing/2014/main" id="{5FEA0161-B6F2-8E49-850A-B1D055D44AE2}"/>
              </a:ext>
            </a:extLst>
          </p:cNvPr>
          <p:cNvSpPr>
            <a:spLocks noGrp="1"/>
          </p:cNvSpPr>
          <p:nvPr>
            <p:ph type="pic" sz="quarter" idx="24" hasCustomPrompt="1"/>
          </p:nvPr>
        </p:nvSpPr>
        <p:spPr>
          <a:xfrm>
            <a:off x="6553200" y="288988"/>
            <a:ext cx="4227675" cy="5197412"/>
          </a:xfrm>
          <a:prstGeom prst="rect">
            <a:avLst/>
          </a:prstGeom>
          <a:pattFill prst="pct80">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lvl1pPr marL="0" indent="0" algn="ctr">
              <a:buNone/>
              <a:defRPr lang="en-US" sz="1200" b="0">
                <a:solidFill>
                  <a:srgbClr val="003C6A"/>
                </a:solidFill>
              </a:defRPr>
            </a:lvl1pPr>
          </a:lstStyle>
          <a:p>
            <a:pPr lvl="0" algn="ctr"/>
            <a:r>
              <a:rPr lang="en-US"/>
              <a:t>Click icon to insert picture</a:t>
            </a:r>
          </a:p>
        </p:txBody>
      </p:sp>
    </p:spTree>
    <p:extLst>
      <p:ext uri="{BB962C8B-B14F-4D97-AF65-F5344CB8AC3E}">
        <p14:creationId xmlns:p14="http://schemas.microsoft.com/office/powerpoint/2010/main" val="399653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1839CB-843A-B64D-9A46-C644EB35DD26}"/>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72B02FE5-DD64-2E46-9DDC-94DC549F3809}"/>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5" name="Заголовок 1">
            <a:extLst>
              <a:ext uri="{FF2B5EF4-FFF2-40B4-BE49-F238E27FC236}">
                <a16:creationId xmlns:a16="http://schemas.microsoft.com/office/drawing/2014/main" id="{CC9D7E06-7DB1-BF42-95D2-F544500D1629}"/>
              </a:ext>
            </a:extLst>
          </p:cNvPr>
          <p:cNvSpPr>
            <a:spLocks noGrp="1"/>
          </p:cNvSpPr>
          <p:nvPr>
            <p:ph type="title" hasCustomPrompt="1"/>
          </p:nvPr>
        </p:nvSpPr>
        <p:spPr>
          <a:xfrm>
            <a:off x="530235" y="612648"/>
            <a:ext cx="10896600" cy="6065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a:t>SLIDE TITLE </a:t>
            </a:r>
            <a:endParaRPr lang="ru-RU"/>
          </a:p>
        </p:txBody>
      </p:sp>
      <p:sp>
        <p:nvSpPr>
          <p:cNvPr id="6" name="Прямоугольник 11">
            <a:extLst>
              <a:ext uri="{FF2B5EF4-FFF2-40B4-BE49-F238E27FC236}">
                <a16:creationId xmlns:a16="http://schemas.microsoft.com/office/drawing/2014/main" id="{198917B8-67E6-AC4F-AB6C-ED2C16B25AAE}"/>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4">
            <a:extLst>
              <a:ext uri="{FF2B5EF4-FFF2-40B4-BE49-F238E27FC236}">
                <a16:creationId xmlns:a16="http://schemas.microsoft.com/office/drawing/2014/main" id="{4DF14523-9DEE-CB48-8B38-5C8E99A7C0DC}"/>
              </a:ext>
            </a:extLst>
          </p:cNvPr>
          <p:cNvSpPr>
            <a:spLocks noGrp="1"/>
          </p:cNvSpPr>
          <p:nvPr>
            <p:ph type="body" sz="quarter" idx="27" hasCustomPrompt="1"/>
          </p:nvPr>
        </p:nvSpPr>
        <p:spPr>
          <a:xfrm>
            <a:off x="530235" y="1250950"/>
            <a:ext cx="7362825" cy="533400"/>
          </a:xfrm>
          <a:prstGeom prst="rect">
            <a:avLst/>
          </a:prstGeom>
        </p:spPr>
        <p:txBody>
          <a:bodyPr lIns="0" tIns="0" rIns="0" bIns="0">
            <a:noAutofit/>
          </a:bodyPr>
          <a:lstStyle>
            <a:lvl1pPr marL="0" indent="0">
              <a:buNone/>
              <a:defRPr sz="2800" b="0">
                <a:solidFill>
                  <a:srgbClr val="003C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 copy line</a:t>
            </a:r>
          </a:p>
        </p:txBody>
      </p:sp>
      <p:sp>
        <p:nvSpPr>
          <p:cNvPr id="8" name="Text Placeholder 14">
            <a:extLst>
              <a:ext uri="{FF2B5EF4-FFF2-40B4-BE49-F238E27FC236}">
                <a16:creationId xmlns:a16="http://schemas.microsoft.com/office/drawing/2014/main" id="{3A909375-2AED-0F47-8835-CDB517C84EF1}"/>
              </a:ext>
            </a:extLst>
          </p:cNvPr>
          <p:cNvSpPr>
            <a:spLocks noGrp="1"/>
          </p:cNvSpPr>
          <p:nvPr>
            <p:ph type="body" sz="quarter" idx="28" hasCustomPrompt="1"/>
          </p:nvPr>
        </p:nvSpPr>
        <p:spPr>
          <a:xfrm>
            <a:off x="530235" y="2057400"/>
            <a:ext cx="10975975" cy="3733800"/>
          </a:xfrm>
          <a:prstGeom prst="rect">
            <a:avLst/>
          </a:prstGeom>
        </p:spPr>
        <p:txBody>
          <a:bodyPr lIns="0" tIns="0" rIns="0" bIns="0">
            <a:noAutofit/>
          </a:bodyPr>
          <a:lstStyle>
            <a:lvl1pPr marL="0" indent="0">
              <a:buNone/>
              <a:defRPr sz="2000">
                <a:solidFill>
                  <a:srgbClr val="003C6A"/>
                </a:solidFill>
              </a:defRPr>
            </a:lvl1pPr>
            <a:lvl2pPr marL="685800" indent="-228600">
              <a:buClr>
                <a:schemeClr val="tx2"/>
              </a:buClr>
              <a:buSzPct val="120000"/>
              <a:buFont typeface="Wingdings" pitchFamily="2" charset="2"/>
              <a:buChar char="§"/>
              <a:defRPr sz="2000">
                <a:solidFill>
                  <a:srgbClr val="003C6A"/>
                </a:solidFill>
              </a:defRPr>
            </a:lvl2pPr>
            <a:lvl3pPr marL="914400" indent="-228600">
              <a:buClr>
                <a:schemeClr val="tx2"/>
              </a:buClr>
              <a:buSzPct val="120000"/>
              <a:buFont typeface="Arial" panose="020B0604020202020204" pitchFamily="34" charset="0"/>
              <a:buChar char="•"/>
              <a:tabLst/>
              <a:defRPr sz="2000">
                <a:solidFill>
                  <a:srgbClr val="003C6A"/>
                </a:solidFill>
              </a:defRPr>
            </a:lvl3pPr>
            <a:lvl4pPr marL="1143000" indent="-228600">
              <a:buClr>
                <a:schemeClr val="tx2"/>
              </a:buClr>
              <a:buSzPct val="100000"/>
              <a:buFont typeface="Courier New" panose="02070309020205020404" pitchFamily="49" charset="0"/>
              <a:buChar char="o"/>
              <a:tabLst/>
              <a:defRPr sz="2000">
                <a:solidFill>
                  <a:srgbClr val="003C6A"/>
                </a:solidFill>
              </a:defRPr>
            </a:lvl4pPr>
            <a:lvl5pPr marL="1143000" indent="0">
              <a:buNone/>
              <a:tabLst/>
              <a:defRPr sz="2000">
                <a:solidFill>
                  <a:srgbClr val="003C6A"/>
                </a:solidFill>
              </a:defRPr>
            </a:lvl5pPr>
          </a:lstStyle>
          <a:p>
            <a:pPr lvl="0"/>
            <a:r>
              <a:rPr lang="en-US"/>
              <a:t>Body text should be 20 pt., Calibri font.</a:t>
            </a:r>
          </a:p>
          <a:p>
            <a:pPr lvl="1"/>
            <a:r>
              <a:rPr lang="en-US"/>
              <a:t>Bullet level 1</a:t>
            </a:r>
          </a:p>
          <a:p>
            <a:pPr lvl="1"/>
            <a:r>
              <a:rPr lang="en-US"/>
              <a:t>Bullet level 1</a:t>
            </a:r>
          </a:p>
          <a:p>
            <a:pPr lvl="2"/>
            <a:r>
              <a:rPr lang="en-US"/>
              <a:t>bullet level 2</a:t>
            </a:r>
          </a:p>
          <a:p>
            <a:pPr lvl="3"/>
            <a:r>
              <a:rPr lang="en-US"/>
              <a:t>bullet level 3</a:t>
            </a:r>
          </a:p>
          <a:p>
            <a:pPr lvl="4"/>
            <a:r>
              <a:rPr lang="en-US"/>
              <a:t>- bullet level 4</a:t>
            </a:r>
          </a:p>
        </p:txBody>
      </p:sp>
    </p:spTree>
    <p:extLst>
      <p:ext uri="{BB962C8B-B14F-4D97-AF65-F5344CB8AC3E}">
        <p14:creationId xmlns:p14="http://schemas.microsoft.com/office/powerpoint/2010/main" val="192645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381D5A-5FE8-3F46-A159-7F1FEA78D0FE}"/>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49E7F47A-D3F9-B74E-867C-0B9032213061}"/>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5" name="Заголовок 1">
            <a:extLst>
              <a:ext uri="{FF2B5EF4-FFF2-40B4-BE49-F238E27FC236}">
                <a16:creationId xmlns:a16="http://schemas.microsoft.com/office/drawing/2014/main" id="{020A977F-EC57-954B-ACAB-44FAF4966D5C}"/>
              </a:ext>
            </a:extLst>
          </p:cNvPr>
          <p:cNvSpPr>
            <a:spLocks noGrp="1"/>
          </p:cNvSpPr>
          <p:nvPr>
            <p:ph type="title" hasCustomPrompt="1"/>
          </p:nvPr>
        </p:nvSpPr>
        <p:spPr>
          <a:xfrm>
            <a:off x="530235" y="612648"/>
            <a:ext cx="10896600" cy="6065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a:t>TABLE/CHART TITLE</a:t>
            </a:r>
            <a:endParaRPr lang="ru-RU"/>
          </a:p>
        </p:txBody>
      </p:sp>
      <p:sp>
        <p:nvSpPr>
          <p:cNvPr id="6" name="Прямоугольник 11">
            <a:extLst>
              <a:ext uri="{FF2B5EF4-FFF2-40B4-BE49-F238E27FC236}">
                <a16:creationId xmlns:a16="http://schemas.microsoft.com/office/drawing/2014/main" id="{5B162A8C-0362-614E-B8A5-3E0612EA0EF9}"/>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Content Placeholder 12">
            <a:extLst>
              <a:ext uri="{FF2B5EF4-FFF2-40B4-BE49-F238E27FC236}">
                <a16:creationId xmlns:a16="http://schemas.microsoft.com/office/drawing/2014/main" id="{73B04411-FA28-034F-A7B2-84F12C14E861}"/>
              </a:ext>
            </a:extLst>
          </p:cNvPr>
          <p:cNvSpPr>
            <a:spLocks noGrp="1"/>
          </p:cNvSpPr>
          <p:nvPr>
            <p:ph sz="quarter" idx="13" hasCustomPrompt="1"/>
          </p:nvPr>
        </p:nvSpPr>
        <p:spPr>
          <a:xfrm>
            <a:off x="530225" y="1447800"/>
            <a:ext cx="10896600" cy="4495800"/>
          </a:xfrm>
          <a:prstGeom prst="rect">
            <a:avLst/>
          </a:prstGeom>
        </p:spPr>
        <p:txBody>
          <a:bodyPr lIns="0" tIns="0" rIns="0" bIns="0">
            <a:normAutofit/>
          </a:bodyPr>
          <a:lstStyle>
            <a:lvl1pPr marL="0" indent="0">
              <a:buNone/>
              <a:defRPr sz="2000">
                <a:solidFill>
                  <a:schemeClr val="tx2"/>
                </a:solidFill>
              </a:defRPr>
            </a:lvl1pPr>
          </a:lstStyle>
          <a:p>
            <a:pPr lvl="0"/>
            <a:r>
              <a:rPr lang="en-US"/>
              <a:t>Click icons to insert chart, shape, icons, graph or media</a:t>
            </a:r>
          </a:p>
        </p:txBody>
      </p:sp>
    </p:spTree>
    <p:extLst>
      <p:ext uri="{BB962C8B-B14F-4D97-AF65-F5344CB8AC3E}">
        <p14:creationId xmlns:p14="http://schemas.microsoft.com/office/powerpoint/2010/main" val="158678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Infographic">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C982DFF4-1D3F-3248-822D-6A6FA0CB2024}"/>
              </a:ext>
            </a:extLst>
          </p:cNvPr>
          <p:cNvSpPr>
            <a:spLocks noGrp="1"/>
          </p:cNvSpPr>
          <p:nvPr>
            <p:ph type="title" hasCustomPrompt="1"/>
          </p:nvPr>
        </p:nvSpPr>
        <p:spPr>
          <a:xfrm>
            <a:off x="530235" y="609600"/>
            <a:ext cx="4727565" cy="777379"/>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a:t>SIMPLE INFOGRAPHIC</a:t>
            </a:r>
            <a:endParaRPr lang="ru-RU"/>
          </a:p>
        </p:txBody>
      </p:sp>
      <p:sp>
        <p:nvSpPr>
          <p:cNvPr id="12" name="Текст 3">
            <a:extLst>
              <a:ext uri="{FF2B5EF4-FFF2-40B4-BE49-F238E27FC236}">
                <a16:creationId xmlns:a16="http://schemas.microsoft.com/office/drawing/2014/main" id="{B084CA66-A0A2-8B46-8B05-8BE5836CFFDB}"/>
              </a:ext>
            </a:extLst>
          </p:cNvPr>
          <p:cNvSpPr>
            <a:spLocks noGrp="1"/>
          </p:cNvSpPr>
          <p:nvPr>
            <p:ph type="body" sz="quarter" idx="21" hasCustomPrompt="1"/>
          </p:nvPr>
        </p:nvSpPr>
        <p:spPr>
          <a:xfrm>
            <a:off x="530235" y="1435873"/>
            <a:ext cx="4727565" cy="4583927"/>
          </a:xfrm>
          <a:prstGeom prst="rect">
            <a:avLst/>
          </a:prstGeom>
        </p:spPr>
        <p:txBody>
          <a:bodyPr lIns="0" tIns="0" rIns="0" bIns="0">
            <a:noAutofit/>
          </a:bodyPr>
          <a:lstStyle>
            <a:lvl1pPr marL="0" indent="0">
              <a:buNone/>
              <a:defRPr lang="en-US" sz="2000" b="0" i="0" baseline="0" dirty="0">
                <a:solidFill>
                  <a:schemeClr val="tx2"/>
                </a:solidFill>
                <a:latin typeface="+mn-lt"/>
                <a:ea typeface="Tahoma" charset="0"/>
                <a:cs typeface="Tahoma" charset="0"/>
              </a:defRPr>
            </a:lvl1pPr>
          </a:lstStyle>
          <a:p>
            <a:pPr lvl="0"/>
            <a:r>
              <a:rPr lang="en-US"/>
              <a:t>Body text should be 20 pt., Calibri font.</a:t>
            </a:r>
          </a:p>
        </p:txBody>
      </p:sp>
      <p:sp>
        <p:nvSpPr>
          <p:cNvPr id="13" name="Rectangle 12">
            <a:extLst>
              <a:ext uri="{FF2B5EF4-FFF2-40B4-BE49-F238E27FC236}">
                <a16:creationId xmlns:a16="http://schemas.microsoft.com/office/drawing/2014/main" id="{319D427D-2415-4E48-AA41-0523B6FC69BE}"/>
              </a:ext>
            </a:extLst>
          </p:cNvPr>
          <p:cNvSpPr/>
          <p:nvPr userDrawn="1"/>
        </p:nvSpPr>
        <p:spPr>
          <a:xfrm>
            <a:off x="6096000"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11">
            <a:extLst>
              <a:ext uri="{FF2B5EF4-FFF2-40B4-BE49-F238E27FC236}">
                <a16:creationId xmlns:a16="http://schemas.microsoft.com/office/drawing/2014/main" id="{3F01C865-99DF-7741-90C9-11F84FF1A834}"/>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Oval 5">
            <a:extLst>
              <a:ext uri="{FF2B5EF4-FFF2-40B4-BE49-F238E27FC236}">
                <a16:creationId xmlns:a16="http://schemas.microsoft.com/office/drawing/2014/main" id="{5AD8556A-0C09-8A4F-A196-A540F83D1F3F}"/>
              </a:ext>
            </a:extLst>
          </p:cNvPr>
          <p:cNvSpPr/>
          <p:nvPr userDrawn="1"/>
        </p:nvSpPr>
        <p:spPr>
          <a:xfrm>
            <a:off x="5558495" y="533400"/>
            <a:ext cx="1211135" cy="12111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9803"/>
              </a:solidFill>
            </a:endParaRPr>
          </a:p>
        </p:txBody>
      </p:sp>
      <p:sp>
        <p:nvSpPr>
          <p:cNvPr id="8" name="Text Placeholder 2">
            <a:extLst>
              <a:ext uri="{FF2B5EF4-FFF2-40B4-BE49-F238E27FC236}">
                <a16:creationId xmlns:a16="http://schemas.microsoft.com/office/drawing/2014/main" id="{A5ACA33F-DE22-8142-86C1-FC6A4DD38354}"/>
              </a:ext>
            </a:extLst>
          </p:cNvPr>
          <p:cNvSpPr>
            <a:spLocks noGrp="1"/>
          </p:cNvSpPr>
          <p:nvPr>
            <p:ph type="body" idx="24" hasCustomPrompt="1"/>
          </p:nvPr>
        </p:nvSpPr>
        <p:spPr>
          <a:xfrm>
            <a:off x="5549136" y="883648"/>
            <a:ext cx="1229868" cy="552225"/>
          </a:xfrm>
          <a:prstGeom prst="rect">
            <a:avLst/>
          </a:prstGeom>
        </p:spPr>
        <p:txBody>
          <a:bodyPr anchor="ctr" anchorCtr="0">
            <a:noAutofit/>
          </a:bodyPr>
          <a:lstStyle>
            <a:lvl1pPr marL="0" indent="0" algn="ctr">
              <a:buNone/>
              <a:defRPr sz="4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30%</a:t>
            </a:r>
          </a:p>
        </p:txBody>
      </p:sp>
      <p:sp>
        <p:nvSpPr>
          <p:cNvPr id="9" name="Text Placeholder 14">
            <a:extLst>
              <a:ext uri="{FF2B5EF4-FFF2-40B4-BE49-F238E27FC236}">
                <a16:creationId xmlns:a16="http://schemas.microsoft.com/office/drawing/2014/main" id="{8082FAB5-7634-A943-8A0A-E9EBF095F098}"/>
              </a:ext>
            </a:extLst>
          </p:cNvPr>
          <p:cNvSpPr>
            <a:spLocks noGrp="1"/>
          </p:cNvSpPr>
          <p:nvPr>
            <p:ph type="body" sz="quarter" idx="27" hasCustomPrompt="1"/>
          </p:nvPr>
        </p:nvSpPr>
        <p:spPr>
          <a:xfrm>
            <a:off x="7150629" y="533400"/>
            <a:ext cx="4581144" cy="1188720"/>
          </a:xfrm>
          <a:prstGeom prst="rect">
            <a:avLst/>
          </a:prstGeom>
        </p:spPr>
        <p:txBody>
          <a:bodyPr lIns="0" tIns="0" rIns="0" bIns="0">
            <a:noAutofit/>
          </a:bodyPr>
          <a:lstStyle>
            <a:lvl1pPr marL="0" indent="0">
              <a:buNone/>
              <a:defRPr sz="2400" b="1">
                <a:solidFill>
                  <a:schemeClr val="bg1"/>
                </a:solidFill>
              </a:defRPr>
            </a:lvl1pPr>
            <a:lvl2pPr marL="0" indent="0">
              <a:buNone/>
              <a:tabLst/>
              <a:defRPr sz="2000">
                <a:solidFill>
                  <a:schemeClr val="bg1"/>
                </a:solidFill>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lvl="1"/>
            <a:r>
              <a:rPr lang="en-US"/>
              <a:t>…description</a:t>
            </a:r>
          </a:p>
        </p:txBody>
      </p:sp>
      <p:sp>
        <p:nvSpPr>
          <p:cNvPr id="10" name="Oval 9">
            <a:extLst>
              <a:ext uri="{FF2B5EF4-FFF2-40B4-BE49-F238E27FC236}">
                <a16:creationId xmlns:a16="http://schemas.microsoft.com/office/drawing/2014/main" id="{653D863C-5DC1-AA47-A08A-2263CEDF9F19}"/>
              </a:ext>
            </a:extLst>
          </p:cNvPr>
          <p:cNvSpPr/>
          <p:nvPr userDrawn="1"/>
        </p:nvSpPr>
        <p:spPr>
          <a:xfrm>
            <a:off x="5555897" y="2093766"/>
            <a:ext cx="1211135" cy="12111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4">
            <a:extLst>
              <a:ext uri="{FF2B5EF4-FFF2-40B4-BE49-F238E27FC236}">
                <a16:creationId xmlns:a16="http://schemas.microsoft.com/office/drawing/2014/main" id="{5586A7BE-19F9-5B46-8B42-E85A2C23CBE4}"/>
              </a:ext>
            </a:extLst>
          </p:cNvPr>
          <p:cNvSpPr>
            <a:spLocks noGrp="1"/>
          </p:cNvSpPr>
          <p:nvPr>
            <p:ph type="body" sz="quarter" idx="28" hasCustomPrompt="1"/>
          </p:nvPr>
        </p:nvSpPr>
        <p:spPr>
          <a:xfrm>
            <a:off x="7150629" y="2093765"/>
            <a:ext cx="4584170" cy="1188720"/>
          </a:xfrm>
          <a:prstGeom prst="rect">
            <a:avLst/>
          </a:prstGeom>
        </p:spPr>
        <p:txBody>
          <a:bodyPr lIns="0" tIns="0" rIns="0" bIns="0">
            <a:noAutofit/>
          </a:bodyPr>
          <a:lstStyle>
            <a:lvl1pPr marL="0" indent="0">
              <a:buNone/>
              <a:defRPr sz="2400" b="1">
                <a:solidFill>
                  <a:schemeClr val="bg1"/>
                </a:solidFill>
              </a:defRPr>
            </a:lvl1pPr>
            <a:lvl2pPr marL="0" indent="0">
              <a:buNone/>
              <a:tabLst/>
              <a:defRPr sz="2000">
                <a:solidFill>
                  <a:schemeClr val="bg1"/>
                </a:solidFill>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lvl="1"/>
            <a:r>
              <a:rPr lang="en-US"/>
              <a:t>…description</a:t>
            </a:r>
          </a:p>
        </p:txBody>
      </p:sp>
      <p:sp>
        <p:nvSpPr>
          <p:cNvPr id="15" name="Picture Placeholder 34">
            <a:extLst>
              <a:ext uri="{FF2B5EF4-FFF2-40B4-BE49-F238E27FC236}">
                <a16:creationId xmlns:a16="http://schemas.microsoft.com/office/drawing/2014/main" id="{24F467B4-3599-E843-9F52-FDB8D2F0A013}"/>
              </a:ext>
            </a:extLst>
          </p:cNvPr>
          <p:cNvSpPr>
            <a:spLocks noGrp="1"/>
          </p:cNvSpPr>
          <p:nvPr>
            <p:ph type="pic" sz="quarter" idx="31" hasCustomPrompt="1"/>
          </p:nvPr>
        </p:nvSpPr>
        <p:spPr>
          <a:xfrm>
            <a:off x="5558498" y="2098815"/>
            <a:ext cx="1211132" cy="1211135"/>
          </a:xfrm>
          <a:prstGeom prst="ellipse">
            <a:avLst/>
          </a:prstGeom>
          <a:noFill/>
        </p:spPr>
        <p:txBody>
          <a:bodyPr>
            <a:noAutofit/>
          </a:bodyPr>
          <a:lstStyle>
            <a:lvl1pPr marL="0" indent="0" algn="ctr">
              <a:lnSpc>
                <a:spcPts val="1460"/>
              </a:lnSpc>
              <a:buNone/>
              <a:defRPr sz="1400" b="1">
                <a:solidFill>
                  <a:schemeClr val="bg1"/>
                </a:solidFill>
              </a:defRPr>
            </a:lvl1pPr>
          </a:lstStyle>
          <a:p>
            <a:r>
              <a:rPr lang="en-US"/>
              <a:t>Insert icon or use text box</a:t>
            </a:r>
          </a:p>
        </p:txBody>
      </p:sp>
      <p:sp>
        <p:nvSpPr>
          <p:cNvPr id="16" name="Oval 15">
            <a:extLst>
              <a:ext uri="{FF2B5EF4-FFF2-40B4-BE49-F238E27FC236}">
                <a16:creationId xmlns:a16="http://schemas.microsoft.com/office/drawing/2014/main" id="{C0058B16-4FB2-8341-BE2C-6936C42314ED}"/>
              </a:ext>
            </a:extLst>
          </p:cNvPr>
          <p:cNvSpPr/>
          <p:nvPr userDrawn="1"/>
        </p:nvSpPr>
        <p:spPr>
          <a:xfrm>
            <a:off x="5564489" y="3659181"/>
            <a:ext cx="1211135" cy="12111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C7CBE636-F2A3-2843-B3BC-2870453E0C27}"/>
              </a:ext>
            </a:extLst>
          </p:cNvPr>
          <p:cNvSpPr>
            <a:spLocks noGrp="1"/>
          </p:cNvSpPr>
          <p:nvPr>
            <p:ph type="body" sz="quarter" idx="32" hasCustomPrompt="1"/>
          </p:nvPr>
        </p:nvSpPr>
        <p:spPr>
          <a:xfrm>
            <a:off x="7150629" y="3659181"/>
            <a:ext cx="4584170" cy="1188720"/>
          </a:xfrm>
          <a:prstGeom prst="rect">
            <a:avLst/>
          </a:prstGeom>
        </p:spPr>
        <p:txBody>
          <a:bodyPr lIns="0" tIns="0" rIns="0" bIns="0">
            <a:noAutofit/>
          </a:bodyPr>
          <a:lstStyle>
            <a:lvl1pPr marL="0" indent="0">
              <a:buNone/>
              <a:defRPr sz="2400" b="1">
                <a:solidFill>
                  <a:schemeClr val="bg1"/>
                </a:solidFill>
              </a:defRPr>
            </a:lvl1pPr>
            <a:lvl2pPr marL="0" indent="0">
              <a:buNone/>
              <a:tabLst/>
              <a:defRPr sz="2000">
                <a:solidFill>
                  <a:schemeClr val="bg1"/>
                </a:solidFill>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lvl="1"/>
            <a:r>
              <a:rPr lang="en-US"/>
              <a:t>…description</a:t>
            </a:r>
          </a:p>
        </p:txBody>
      </p:sp>
      <p:sp>
        <p:nvSpPr>
          <p:cNvPr id="18" name="Picture Placeholder 34">
            <a:extLst>
              <a:ext uri="{FF2B5EF4-FFF2-40B4-BE49-F238E27FC236}">
                <a16:creationId xmlns:a16="http://schemas.microsoft.com/office/drawing/2014/main" id="{BEA5F9E5-B4E1-1741-AEDC-81EA5600B889}"/>
              </a:ext>
            </a:extLst>
          </p:cNvPr>
          <p:cNvSpPr>
            <a:spLocks noGrp="1"/>
          </p:cNvSpPr>
          <p:nvPr>
            <p:ph type="pic" sz="quarter" idx="33" hasCustomPrompt="1"/>
          </p:nvPr>
        </p:nvSpPr>
        <p:spPr>
          <a:xfrm>
            <a:off x="5567090" y="3664230"/>
            <a:ext cx="1211132" cy="1211135"/>
          </a:xfrm>
          <a:prstGeom prst="ellipse">
            <a:avLst/>
          </a:prstGeom>
          <a:noFill/>
        </p:spPr>
        <p:txBody>
          <a:bodyPr>
            <a:noAutofit/>
          </a:bodyPr>
          <a:lstStyle>
            <a:lvl1pPr marL="0" indent="0" algn="ctr">
              <a:lnSpc>
                <a:spcPts val="1460"/>
              </a:lnSpc>
              <a:buNone/>
              <a:defRPr sz="1400" b="1">
                <a:solidFill>
                  <a:schemeClr val="bg1"/>
                </a:solidFill>
              </a:defRPr>
            </a:lvl1pPr>
          </a:lstStyle>
          <a:p>
            <a:r>
              <a:rPr lang="en-US"/>
              <a:t>Insert icon or use text box</a:t>
            </a:r>
          </a:p>
        </p:txBody>
      </p:sp>
      <p:sp>
        <p:nvSpPr>
          <p:cNvPr id="19" name="Oval 18">
            <a:extLst>
              <a:ext uri="{FF2B5EF4-FFF2-40B4-BE49-F238E27FC236}">
                <a16:creationId xmlns:a16="http://schemas.microsoft.com/office/drawing/2014/main" id="{B0AF1E60-AEEA-F74A-B9C4-203B4377F5E8}"/>
              </a:ext>
            </a:extLst>
          </p:cNvPr>
          <p:cNvSpPr/>
          <p:nvPr userDrawn="1"/>
        </p:nvSpPr>
        <p:spPr>
          <a:xfrm>
            <a:off x="5561888" y="5219547"/>
            <a:ext cx="1211135" cy="12111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FD371BBC-9BD1-E94B-943E-29FE3CA8A9EF}"/>
              </a:ext>
            </a:extLst>
          </p:cNvPr>
          <p:cNvSpPr>
            <a:spLocks noGrp="1"/>
          </p:cNvSpPr>
          <p:nvPr>
            <p:ph type="body" sz="quarter" idx="34" hasCustomPrompt="1"/>
          </p:nvPr>
        </p:nvSpPr>
        <p:spPr>
          <a:xfrm>
            <a:off x="7150629" y="5219547"/>
            <a:ext cx="4584170" cy="1188720"/>
          </a:xfrm>
          <a:prstGeom prst="rect">
            <a:avLst/>
          </a:prstGeom>
        </p:spPr>
        <p:txBody>
          <a:bodyPr lIns="0" tIns="0" rIns="0" bIns="0">
            <a:noAutofit/>
          </a:bodyPr>
          <a:lstStyle>
            <a:lvl1pPr marL="0" indent="0">
              <a:buNone/>
              <a:defRPr sz="2400" b="1">
                <a:solidFill>
                  <a:schemeClr val="bg1"/>
                </a:solidFill>
              </a:defRPr>
            </a:lvl1pPr>
            <a:lvl2pPr marL="0" indent="0">
              <a:buNone/>
              <a:tabLst/>
              <a:defRPr sz="2000">
                <a:solidFill>
                  <a:schemeClr val="bg1"/>
                </a:solidFill>
              </a:defRPr>
            </a:lvl2pPr>
            <a:lvl3pPr marL="0" indent="0">
              <a:buNone/>
              <a:tabLst/>
              <a:defRPr sz="2000"/>
            </a:lvl3pPr>
            <a:lvl4pPr marL="0" indent="0">
              <a:buNone/>
              <a:tabLst/>
              <a:defRPr sz="2000"/>
            </a:lvl4pPr>
            <a:lvl5pPr marL="0" indent="0">
              <a:buNone/>
              <a:tabLst/>
              <a:defRPr sz="2000"/>
            </a:lvl5pPr>
          </a:lstStyle>
          <a:p>
            <a:pPr lvl="0"/>
            <a:r>
              <a:rPr lang="en-US"/>
              <a:t>Click to edit text</a:t>
            </a:r>
          </a:p>
          <a:p>
            <a:pPr lvl="1"/>
            <a:r>
              <a:rPr lang="en-US"/>
              <a:t>…description</a:t>
            </a:r>
          </a:p>
        </p:txBody>
      </p:sp>
      <p:sp>
        <p:nvSpPr>
          <p:cNvPr id="21" name="Picture Placeholder 34">
            <a:extLst>
              <a:ext uri="{FF2B5EF4-FFF2-40B4-BE49-F238E27FC236}">
                <a16:creationId xmlns:a16="http://schemas.microsoft.com/office/drawing/2014/main" id="{E4CACA94-B871-5748-9B01-9661ECDD8525}"/>
              </a:ext>
            </a:extLst>
          </p:cNvPr>
          <p:cNvSpPr>
            <a:spLocks noGrp="1"/>
          </p:cNvSpPr>
          <p:nvPr>
            <p:ph type="pic" sz="quarter" idx="35" hasCustomPrompt="1"/>
          </p:nvPr>
        </p:nvSpPr>
        <p:spPr>
          <a:xfrm>
            <a:off x="5564489" y="5224596"/>
            <a:ext cx="1211132" cy="1211135"/>
          </a:xfrm>
          <a:prstGeom prst="ellipse">
            <a:avLst/>
          </a:prstGeom>
          <a:noFill/>
        </p:spPr>
        <p:txBody>
          <a:bodyPr>
            <a:noAutofit/>
          </a:bodyPr>
          <a:lstStyle>
            <a:lvl1pPr marL="0" indent="0" algn="ctr">
              <a:lnSpc>
                <a:spcPts val="1460"/>
              </a:lnSpc>
              <a:buNone/>
              <a:defRPr sz="1400" b="1">
                <a:solidFill>
                  <a:schemeClr val="bg1"/>
                </a:solidFill>
              </a:defRPr>
            </a:lvl1pPr>
          </a:lstStyle>
          <a:p>
            <a:r>
              <a:rPr lang="en-US"/>
              <a:t>Insert icon or use text box</a:t>
            </a:r>
          </a:p>
        </p:txBody>
      </p:sp>
    </p:spTree>
    <p:extLst>
      <p:ext uri="{BB962C8B-B14F-4D97-AF65-F5344CB8AC3E}">
        <p14:creationId xmlns:p14="http://schemas.microsoft.com/office/powerpoint/2010/main" val="108980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58.png"/><Relationship Id="rId4" Type="http://schemas.openxmlformats.org/officeDocument/2006/relationships/slideLayout" Target="../slideLayouts/slideLayout22.xml"/><Relationship Id="rId9" Type="http://schemas.openxmlformats.org/officeDocument/2006/relationships/image" Target="../media/image5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5DC931E-A09F-0545-B2E3-1D5A1D03461F}"/>
              </a:ext>
            </a:extLst>
          </p:cNvPr>
          <p:cNvSpPr>
            <a:spLocks noGrp="1"/>
          </p:cNvSpPr>
          <p:nvPr>
            <p:ph type="ftr" sz="quarter" idx="3"/>
          </p:nvPr>
        </p:nvSpPr>
        <p:spPr>
          <a:xfrm>
            <a:off x="4907868" y="6248400"/>
            <a:ext cx="2376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err="1"/>
              <a:t>www.nachc.org</a:t>
            </a:r>
            <a:endParaRPr lang="en-US"/>
          </a:p>
        </p:txBody>
      </p:sp>
      <p:sp>
        <p:nvSpPr>
          <p:cNvPr id="9" name="Slide Number Placeholder 5">
            <a:extLst>
              <a:ext uri="{FF2B5EF4-FFF2-40B4-BE49-F238E27FC236}">
                <a16:creationId xmlns:a16="http://schemas.microsoft.com/office/drawing/2014/main" id="{081E48BF-90CA-994C-965C-1FA0D6B3E798}"/>
              </a:ext>
            </a:extLst>
          </p:cNvPr>
          <p:cNvSpPr>
            <a:spLocks noGrp="1"/>
          </p:cNvSpPr>
          <p:nvPr>
            <p:ph type="sldNum" sz="quarter" idx="4"/>
          </p:nvPr>
        </p:nvSpPr>
        <p:spPr>
          <a:xfrm>
            <a:off x="8610600" y="62484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pic>
        <p:nvPicPr>
          <p:cNvPr id="6" name="Picture 5">
            <a:extLst>
              <a:ext uri="{FF2B5EF4-FFF2-40B4-BE49-F238E27FC236}">
                <a16:creationId xmlns:a16="http://schemas.microsoft.com/office/drawing/2014/main" id="{C485C8E1-E059-D648-836C-F9CA8193E5C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128448" y="6324600"/>
            <a:ext cx="792088" cy="185206"/>
          </a:xfrm>
          <a:prstGeom prst="rect">
            <a:avLst/>
          </a:prstGeom>
        </p:spPr>
      </p:pic>
      <p:sp>
        <p:nvSpPr>
          <p:cNvPr id="10" name="Footer Placeholder 4">
            <a:extLst>
              <a:ext uri="{FF2B5EF4-FFF2-40B4-BE49-F238E27FC236}">
                <a16:creationId xmlns:a16="http://schemas.microsoft.com/office/drawing/2014/main" id="{FE1B591C-B8C8-8A43-982E-E208946E70F3}"/>
              </a:ext>
            </a:extLst>
          </p:cNvPr>
          <p:cNvSpPr txBox="1">
            <a:spLocks/>
          </p:cNvSpPr>
          <p:nvPr userDrawn="1"/>
        </p:nvSpPr>
        <p:spPr>
          <a:xfrm>
            <a:off x="8760296" y="6248400"/>
            <a:ext cx="206541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rPr>
              <a:t>@NACHC</a:t>
            </a:r>
          </a:p>
        </p:txBody>
      </p:sp>
      <p:pic>
        <p:nvPicPr>
          <p:cNvPr id="8" name="Picture 7">
            <a:extLst>
              <a:ext uri="{FF2B5EF4-FFF2-40B4-BE49-F238E27FC236}">
                <a16:creationId xmlns:a16="http://schemas.microsoft.com/office/drawing/2014/main" id="{75FEC233-66DD-B941-8976-C4B36DCACD7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521208" y="6245352"/>
            <a:ext cx="1387613" cy="367986"/>
          </a:xfrm>
          <a:prstGeom prst="rect">
            <a:avLst/>
          </a:prstGeom>
        </p:spPr>
      </p:pic>
    </p:spTree>
    <p:extLst>
      <p:ext uri="{BB962C8B-B14F-4D97-AF65-F5344CB8AC3E}">
        <p14:creationId xmlns:p14="http://schemas.microsoft.com/office/powerpoint/2010/main" val="286387446"/>
      </p:ext>
    </p:extLst>
  </p:cSld>
  <p:clrMap bg1="lt1" tx1="dk1" bg2="lt2" tx2="dk2" accent1="accent1" accent2="accent2" accent3="accent3" accent4="accent4" accent5="accent5" accent6="accent6" hlink="hlink" folHlink="folHlink"/>
  <p:sldLayoutIdLst>
    <p:sldLayoutId id="2147483681" r:id="rId1"/>
    <p:sldLayoutId id="2147483662" r:id="rId2"/>
    <p:sldLayoutId id="2147483682" r:id="rId3"/>
    <p:sldLayoutId id="2147483683" r:id="rId4"/>
    <p:sldLayoutId id="2147483684" r:id="rId5"/>
    <p:sldLayoutId id="2147483685" r:id="rId6"/>
    <p:sldLayoutId id="2147483686" r:id="rId7"/>
    <p:sldLayoutId id="2147483687" r:id="rId8"/>
    <p:sldLayoutId id="2147483665" r:id="rId9"/>
    <p:sldLayoutId id="2147483671" r:id="rId10"/>
    <p:sldLayoutId id="2147483688" r:id="rId11"/>
    <p:sldLayoutId id="2147483677" r:id="rId12"/>
    <p:sldLayoutId id="2147483670" r:id="rId13"/>
    <p:sldLayoutId id="2147483680" r:id="rId14"/>
    <p:sldLayoutId id="2147483679" r:id="rId15"/>
    <p:sldLayoutId id="2147483672" r:id="rId16"/>
    <p:sldLayoutId id="2147483689" r:id="rId17"/>
    <p:sldLayoutId id="2147483696" r:id="rId18"/>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10129520" y="6323608"/>
            <a:ext cx="386549" cy="185239"/>
          </a:xfrm>
          <a:prstGeom prst="rect">
            <a:avLst/>
          </a:prstGeom>
        </p:spPr>
      </p:pic>
      <p:pic>
        <p:nvPicPr>
          <p:cNvPr id="17" name="bg object 17"/>
          <p:cNvPicPr/>
          <p:nvPr/>
        </p:nvPicPr>
        <p:blipFill>
          <a:blip r:embed="rId9" cstate="print"/>
          <a:stretch>
            <a:fillRect/>
          </a:stretch>
        </p:blipFill>
        <p:spPr>
          <a:xfrm>
            <a:off x="10537078" y="6323608"/>
            <a:ext cx="382348" cy="185115"/>
          </a:xfrm>
          <a:prstGeom prst="rect">
            <a:avLst/>
          </a:prstGeom>
        </p:spPr>
      </p:pic>
      <p:pic>
        <p:nvPicPr>
          <p:cNvPr id="18" name="bg object 18"/>
          <p:cNvPicPr/>
          <p:nvPr/>
        </p:nvPicPr>
        <p:blipFill>
          <a:blip r:embed="rId10" cstate="print"/>
          <a:stretch>
            <a:fillRect/>
          </a:stretch>
        </p:blipFill>
        <p:spPr>
          <a:xfrm>
            <a:off x="573651" y="6273845"/>
            <a:ext cx="1314006" cy="295439"/>
          </a:xfrm>
          <a:prstGeom prst="rect">
            <a:avLst/>
          </a:prstGeom>
        </p:spPr>
      </p:pic>
      <p:sp>
        <p:nvSpPr>
          <p:cNvPr id="2" name="Holder 2"/>
          <p:cNvSpPr>
            <a:spLocks noGrp="1"/>
          </p:cNvSpPr>
          <p:nvPr>
            <p:ph type="title"/>
          </p:nvPr>
        </p:nvSpPr>
        <p:spPr>
          <a:xfrm>
            <a:off x="0" y="220979"/>
            <a:ext cx="12192000" cy="1003300"/>
          </a:xfrm>
          <a:prstGeom prst="rect">
            <a:avLst/>
          </a:prstGeom>
        </p:spPr>
        <p:txBody>
          <a:bodyPr wrap="square" lIns="0" tIns="0" rIns="0" bIns="0">
            <a:spAutoFit/>
          </a:bodyPr>
          <a:lstStyle>
            <a:lvl1pPr>
              <a:defRPr sz="3400" b="0" i="0">
                <a:solidFill>
                  <a:srgbClr val="003B69"/>
                </a:solidFill>
                <a:latin typeface="Calibri"/>
                <a:cs typeface="Calibri"/>
              </a:defRPr>
            </a:lvl1pPr>
          </a:lstStyle>
          <a:p>
            <a:endParaRPr/>
          </a:p>
        </p:txBody>
      </p:sp>
      <p:sp>
        <p:nvSpPr>
          <p:cNvPr id="3" name="Holder 3"/>
          <p:cNvSpPr>
            <a:spLocks noGrp="1"/>
          </p:cNvSpPr>
          <p:nvPr>
            <p:ph type="body" idx="1"/>
          </p:nvPr>
        </p:nvSpPr>
        <p:spPr>
          <a:xfrm>
            <a:off x="517525" y="2966669"/>
            <a:ext cx="5179060" cy="2753360"/>
          </a:xfrm>
          <a:prstGeom prst="rect">
            <a:avLst/>
          </a:prstGeom>
        </p:spPr>
        <p:txBody>
          <a:bodyPr wrap="square" lIns="0" tIns="0" rIns="0" bIns="0">
            <a:spAutoFit/>
          </a:bodyPr>
          <a:lstStyle>
            <a:lvl1pPr>
              <a:defRPr sz="2800" b="0" i="0">
                <a:solidFill>
                  <a:srgbClr val="003B69"/>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8/1/2025</a:t>
            </a:fld>
            <a:endParaRPr lang="en-US"/>
          </a:p>
        </p:txBody>
      </p:sp>
      <p:sp>
        <p:nvSpPr>
          <p:cNvPr id="6" name="Holder 6"/>
          <p:cNvSpPr>
            <a:spLocks noGrp="1"/>
          </p:cNvSpPr>
          <p:nvPr>
            <p:ph type="sldNum" sz="quarter" idx="7"/>
          </p:nvPr>
        </p:nvSpPr>
        <p:spPr>
          <a:xfrm>
            <a:off x="10993113" y="6354762"/>
            <a:ext cx="321309" cy="177800"/>
          </a:xfrm>
          <a:prstGeom prst="rect">
            <a:avLst/>
          </a:prstGeom>
        </p:spPr>
        <p:txBody>
          <a:bodyPr wrap="square" lIns="0" tIns="0" rIns="0" bIns="0">
            <a:spAutoFit/>
          </a:bodyPr>
          <a:lstStyle>
            <a:lvl1pPr>
              <a:defRPr sz="1200" b="0" i="0">
                <a:solidFill>
                  <a:srgbClr val="007BA2"/>
                </a:solidFill>
                <a:latin typeface="Calibri"/>
                <a:cs typeface="Calibri"/>
              </a:defRPr>
            </a:lvl1pPr>
          </a:lstStyle>
          <a:p>
            <a:pPr marL="88900">
              <a:lnSpc>
                <a:spcPts val="1240"/>
              </a:lnSpc>
            </a:pPr>
            <a:r>
              <a:t>|</a:t>
            </a:r>
            <a:r>
              <a:rPr spc="-5"/>
              <a:t> </a:t>
            </a:r>
            <a:fld id="{81D60167-4931-47E6-BA6A-407CBD079E47}" type="slidenum">
              <a:rPr spc="-60" dirty="0"/>
              <a:t>‹#›</a:t>
            </a:fld>
            <a:endParaRPr spc="-60"/>
          </a:p>
        </p:txBody>
      </p:sp>
    </p:spTree>
    <p:extLst>
      <p:ext uri="{BB962C8B-B14F-4D97-AF65-F5344CB8AC3E}">
        <p14:creationId xmlns:p14="http://schemas.microsoft.com/office/powerpoint/2010/main" val="25496184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710"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27183-EB4F-BFDB-29C1-B811002CEE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5EC47F-4171-CC49-6258-ED2D5E3C8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51689-D161-4BD7-042F-8807D84BC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4224A-3E86-4575-9D84-6BED36FE7E41}" type="datetimeFigureOut">
              <a:rPr lang="en-US" smtClean="0"/>
              <a:t>8/1/2025</a:t>
            </a:fld>
            <a:endParaRPr lang="en-US"/>
          </a:p>
        </p:txBody>
      </p:sp>
      <p:sp>
        <p:nvSpPr>
          <p:cNvPr id="5" name="Footer Placeholder 4">
            <a:extLst>
              <a:ext uri="{FF2B5EF4-FFF2-40B4-BE49-F238E27FC236}">
                <a16:creationId xmlns:a16="http://schemas.microsoft.com/office/drawing/2014/main" id="{5A433561-211F-5F52-7AB6-959EBEE25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F711FB-6DA1-7B25-A26C-3A0486131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55266-39FF-42F9-8339-CBB35524ED8F}" type="slidenum">
              <a:rPr lang="en-US" smtClean="0"/>
              <a:t>‹#›</a:t>
            </a:fld>
            <a:endParaRPr lang="en-US"/>
          </a:p>
        </p:txBody>
      </p:sp>
    </p:spTree>
    <p:extLst>
      <p:ext uri="{BB962C8B-B14F-4D97-AF65-F5344CB8AC3E}">
        <p14:creationId xmlns:p14="http://schemas.microsoft.com/office/powerpoint/2010/main" val="3722913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mj.com/content/363/bmj.k4738" TargetMode="External"/><Relationship Id="rId2" Type="http://schemas.openxmlformats.org/officeDocument/2006/relationships/image" Target="../media/image89.jpe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chc.org/wp-content/uploads/2025/02/Summary-of-Medicare-Care-Management-Services.pdf" TargetMode="External"/><Relationship Id="rId2" Type="http://schemas.openxmlformats.org/officeDocument/2006/relationships/hyperlink" Target="https://www.nachc.org/wp-content/uploads/2025/05/CCM-ROI-Calculator.xlsx" TargetMode="External"/><Relationship Id="rId1" Type="http://schemas.openxmlformats.org/officeDocument/2006/relationships/slideLayout" Target="../slideLayouts/slideLayout20.xml"/><Relationship Id="rId4" Type="http://schemas.openxmlformats.org/officeDocument/2006/relationships/hyperlink" Target="https://www.nachc.org/wp-content/uploads/2025/03/APCM-Reimbursement-Tip-Sheet.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achc.org/wp-content/uploads/2025/03/eClinical_TCM-Workflow.pdf" TargetMode="External"/><Relationship Id="rId3" Type="http://schemas.openxmlformats.org/officeDocument/2006/relationships/hyperlink" Target="https://www.nachc.org/wp-content/uploads/2025/05/Athena-CMM_PCM-Workflow.pdf" TargetMode="External"/><Relationship Id="rId7" Type="http://schemas.openxmlformats.org/officeDocument/2006/relationships/hyperlink" Target="https://www.nachc.org/wp-content/uploads/2025/05/eClincial_CMM_PCM-Workflow.pdf" TargetMode="External"/><Relationship Id="rId2" Type="http://schemas.openxmlformats.org/officeDocument/2006/relationships/hyperlink" Target="https://www.nachc.org/wp-content/uploads/2025/05/athenaOne_TCM-Workflow.pdf" TargetMode="External"/><Relationship Id="rId1" Type="http://schemas.openxmlformats.org/officeDocument/2006/relationships/slideLayout" Target="../slideLayouts/slideLayout20.xml"/><Relationship Id="rId6" Type="http://schemas.openxmlformats.org/officeDocument/2006/relationships/hyperlink" Target="https://www.nachc.org/wp-content/uploads/2025/05/Next-Gen_TCM-Workflow.pdf" TargetMode="External"/><Relationship Id="rId5" Type="http://schemas.openxmlformats.org/officeDocument/2006/relationships/hyperlink" Target="https://www.nachc.org/wp-content/uploads/2025/05/Next-Gen-CCM_PCM-Workflow.pdf" TargetMode="External"/><Relationship Id="rId4" Type="http://schemas.openxmlformats.org/officeDocument/2006/relationships/hyperlink" Target="https://www.nachc.org/wp-content/uploads/2025/05/athenaOne_TCM-Workflow.pdf?ver=175388929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9.png"/></Relationships>
</file>

<file path=ppt/slides/_rels/slide27.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110.png"/><Relationship Id="rId7" Type="http://schemas.openxmlformats.org/officeDocument/2006/relationships/image" Target="../media/image106.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07.sv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06.png"/><Relationship Id="rId5" Type="http://schemas.openxmlformats.org/officeDocument/2006/relationships/image" Target="../media/image116.png"/><Relationship Id="rId4" Type="http://schemas.openxmlformats.org/officeDocument/2006/relationships/image" Target="../media/image1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0.xml"/><Relationship Id="rId6" Type="http://schemas.openxmlformats.org/officeDocument/2006/relationships/hyperlink" Target="http://www.nachc.org/" TargetMode="External"/><Relationship Id="rId5" Type="http://schemas.openxmlformats.org/officeDocument/2006/relationships/image" Target="../media/image62.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61.png"/><Relationship Id="rId21" Type="http://schemas.openxmlformats.org/officeDocument/2006/relationships/hyperlink" Target="http://www.nachc.org/" TargetMode="External"/><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image" Target="../media/image60.png"/><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20.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58.png"/><Relationship Id="rId9" Type="http://schemas.openxmlformats.org/officeDocument/2006/relationships/image" Target="../media/image71.png"/><Relationship Id="rId1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8.png"/><Relationship Id="rId1" Type="http://schemas.openxmlformats.org/officeDocument/2006/relationships/slideLayout" Target="../slideLayouts/slideLayout20.xml"/><Relationship Id="rId6" Type="http://schemas.openxmlformats.org/officeDocument/2006/relationships/hyperlink" Target="http://www.nachc.org/" TargetMode="External"/><Relationship Id="rId5" Type="http://schemas.openxmlformats.org/officeDocument/2006/relationships/image" Target="../media/image85.png"/><Relationship Id="rId4"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hyperlink" Target="http://www.nachc.org/" TargetMode="External"/><Relationship Id="rId2" Type="http://schemas.openxmlformats.org/officeDocument/2006/relationships/image" Target="../media/image86.png"/><Relationship Id="rId1" Type="http://schemas.openxmlformats.org/officeDocument/2006/relationships/slideLayout" Target="../slideLayouts/slideLayout20.xml"/><Relationship Id="rId6" Type="http://schemas.openxmlformats.org/officeDocument/2006/relationships/image" Target="../media/image87.png"/><Relationship Id="rId5" Type="http://schemas.openxmlformats.org/officeDocument/2006/relationships/image" Target="../media/image58.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82244-DBF5-4EDA-8C5E-4D0875F1C9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2CCD36-0D65-8FEB-677A-668EB785F204}"/>
              </a:ext>
            </a:extLst>
          </p:cNvPr>
          <p:cNvSpPr>
            <a:spLocks noGrp="1"/>
          </p:cNvSpPr>
          <p:nvPr>
            <p:ph type="ctrTitle"/>
          </p:nvPr>
        </p:nvSpPr>
        <p:spPr>
          <a:xfrm>
            <a:off x="533400" y="1828800"/>
            <a:ext cx="5257800" cy="2209800"/>
          </a:xfrm>
        </p:spPr>
        <p:txBody>
          <a:bodyPr/>
          <a:lstStyle/>
          <a:p>
            <a:r>
              <a:rPr lang="en-US"/>
              <a:t>From Concept to Compliance:  Driving Value Through Chronic Care Management</a:t>
            </a:r>
          </a:p>
        </p:txBody>
      </p:sp>
      <p:sp>
        <p:nvSpPr>
          <p:cNvPr id="5" name="Subtitle 4">
            <a:extLst>
              <a:ext uri="{FF2B5EF4-FFF2-40B4-BE49-F238E27FC236}">
                <a16:creationId xmlns:a16="http://schemas.microsoft.com/office/drawing/2014/main" id="{FB8E6544-791E-1B75-E134-090463D8AF55}"/>
              </a:ext>
            </a:extLst>
          </p:cNvPr>
          <p:cNvSpPr>
            <a:spLocks noGrp="1"/>
          </p:cNvSpPr>
          <p:nvPr>
            <p:ph type="subTitle" idx="1"/>
          </p:nvPr>
        </p:nvSpPr>
        <p:spPr>
          <a:xfrm>
            <a:off x="381000" y="4648200"/>
            <a:ext cx="4818211" cy="1841566"/>
          </a:xfrm>
        </p:spPr>
        <p:txBody>
          <a:bodyPr/>
          <a:lstStyle/>
          <a:p>
            <a:r>
              <a:rPr lang="en-US">
                <a:solidFill>
                  <a:schemeClr val="tx1"/>
                </a:solidFill>
              </a:rPr>
              <a:t>July 30, 2025</a:t>
            </a:r>
          </a:p>
          <a:p>
            <a:endParaRPr lang="en-US">
              <a:solidFill>
                <a:schemeClr val="tx1"/>
              </a:solidFill>
            </a:endParaRPr>
          </a:p>
        </p:txBody>
      </p:sp>
    </p:spTree>
    <p:extLst>
      <p:ext uri="{BB962C8B-B14F-4D97-AF65-F5344CB8AC3E}">
        <p14:creationId xmlns:p14="http://schemas.microsoft.com/office/powerpoint/2010/main" val="270542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F265-2D3D-133D-DAEF-5EFA3323CEA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06BC3D-F7F8-46E1-F1BF-52D95738458B}"/>
              </a:ext>
            </a:extLst>
          </p:cNvPr>
          <p:cNvSpPr>
            <a:spLocks noGrp="1"/>
          </p:cNvSpPr>
          <p:nvPr>
            <p:ph type="body" sz="quarter" idx="21"/>
          </p:nvPr>
        </p:nvSpPr>
        <p:spPr>
          <a:xfrm>
            <a:off x="5096860" y="1524000"/>
            <a:ext cx="6866540" cy="1905000"/>
          </a:xfrm>
        </p:spPr>
        <p:txBody>
          <a:bodyPr/>
          <a:lstStyle/>
          <a:p>
            <a:r>
              <a:rPr lang="en-US"/>
              <a:t>Align CCM with Your Health Center’s Strategic Goals and Resources</a:t>
            </a:r>
          </a:p>
        </p:txBody>
      </p:sp>
      <p:sp>
        <p:nvSpPr>
          <p:cNvPr id="2" name="Text Placeholder 1">
            <a:extLst>
              <a:ext uri="{FF2B5EF4-FFF2-40B4-BE49-F238E27FC236}">
                <a16:creationId xmlns:a16="http://schemas.microsoft.com/office/drawing/2014/main" id="{0EA3A962-BFB8-B3CD-8950-C32617261AF9}"/>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84217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D2161-D08B-9810-4FAE-1FA82149111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F3F881-4D77-D355-1FD9-CF2F5D9DEA03}"/>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2EE85502-6002-B824-C246-1AEE113ECC8E}"/>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11</a:t>
            </a:fld>
            <a:endParaRPr lang="en-US">
              <a:solidFill>
                <a:schemeClr val="tx2"/>
              </a:solidFill>
            </a:endParaRPr>
          </a:p>
        </p:txBody>
      </p:sp>
      <p:sp>
        <p:nvSpPr>
          <p:cNvPr id="5" name="Text Placeholder 4">
            <a:extLst>
              <a:ext uri="{FF2B5EF4-FFF2-40B4-BE49-F238E27FC236}">
                <a16:creationId xmlns:a16="http://schemas.microsoft.com/office/drawing/2014/main" id="{D154D4A6-1DAE-57BE-7F38-94D4CD362214}"/>
              </a:ext>
            </a:extLst>
          </p:cNvPr>
          <p:cNvSpPr>
            <a:spLocks noGrp="1"/>
          </p:cNvSpPr>
          <p:nvPr>
            <p:ph type="body" sz="quarter" idx="28"/>
          </p:nvPr>
        </p:nvSpPr>
        <p:spPr>
          <a:xfrm>
            <a:off x="530235" y="2971800"/>
            <a:ext cx="10975975" cy="2819400"/>
          </a:xfrm>
        </p:spPr>
        <p:txBody>
          <a:bodyPr/>
          <a:lstStyle/>
          <a:p>
            <a:pPr lvl="0"/>
            <a:r>
              <a:rPr lang="en-US"/>
              <a:t>CCM supports CMS billing compliance &amp; CMS-approved quality goals</a:t>
            </a:r>
          </a:p>
          <a:p>
            <a:pPr lvl="0"/>
            <a:r>
              <a:rPr lang="en-US"/>
              <a:t>Start small: Pilot with 10–20 patients</a:t>
            </a:r>
          </a:p>
          <a:p>
            <a:pPr lvl="0"/>
            <a:r>
              <a:rPr lang="en-US"/>
              <a:t>Link metrics to QAPI/Board reports for scaling</a:t>
            </a:r>
          </a:p>
          <a:p>
            <a:endParaRPr lang="en-US"/>
          </a:p>
        </p:txBody>
      </p:sp>
      <p:sp>
        <p:nvSpPr>
          <p:cNvPr id="7" name="Text Placeholder 6">
            <a:extLst>
              <a:ext uri="{FF2B5EF4-FFF2-40B4-BE49-F238E27FC236}">
                <a16:creationId xmlns:a16="http://schemas.microsoft.com/office/drawing/2014/main" id="{E18380CB-48CA-C517-C178-20F40B721F92}"/>
              </a:ext>
            </a:extLst>
          </p:cNvPr>
          <p:cNvSpPr>
            <a:spLocks noGrp="1"/>
          </p:cNvSpPr>
          <p:nvPr>
            <p:ph type="body" sz="quarter" idx="27"/>
          </p:nvPr>
        </p:nvSpPr>
        <p:spPr>
          <a:xfrm>
            <a:off x="530235" y="1676400"/>
            <a:ext cx="10975975" cy="533400"/>
          </a:xfrm>
        </p:spPr>
        <p:txBody>
          <a:bodyPr/>
          <a:lstStyle/>
          <a:p>
            <a:r>
              <a:rPr lang="en-US"/>
              <a:t>CCM isn’t an isolated program.  It can support broader FQHC priorities</a:t>
            </a:r>
          </a:p>
        </p:txBody>
      </p:sp>
      <p:sp>
        <p:nvSpPr>
          <p:cNvPr id="11" name="Title 10">
            <a:extLst>
              <a:ext uri="{FF2B5EF4-FFF2-40B4-BE49-F238E27FC236}">
                <a16:creationId xmlns:a16="http://schemas.microsoft.com/office/drawing/2014/main" id="{AD6A7472-8B5E-E8A2-16A9-66DCCE21CC32}"/>
              </a:ext>
            </a:extLst>
          </p:cNvPr>
          <p:cNvSpPr>
            <a:spLocks noGrp="1"/>
          </p:cNvSpPr>
          <p:nvPr>
            <p:ph type="title"/>
          </p:nvPr>
        </p:nvSpPr>
        <p:spPr>
          <a:xfrm>
            <a:off x="530235" y="612648"/>
            <a:ext cx="10896600" cy="606552"/>
          </a:xfrm>
        </p:spPr>
        <p:txBody>
          <a:bodyPr/>
          <a:lstStyle/>
          <a:p>
            <a:r>
              <a:rPr lang="en-US"/>
              <a:t>Align CCM with Strategic Goals</a:t>
            </a:r>
          </a:p>
        </p:txBody>
      </p:sp>
    </p:spTree>
    <p:extLst>
      <p:ext uri="{BB962C8B-B14F-4D97-AF65-F5344CB8AC3E}">
        <p14:creationId xmlns:p14="http://schemas.microsoft.com/office/powerpoint/2010/main" val="345315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81954C-7E30-D1D8-9CB0-7A33B645331C}"/>
              </a:ext>
            </a:extLst>
          </p:cNvPr>
          <p:cNvSpPr>
            <a:spLocks noGrp="1"/>
          </p:cNvSpPr>
          <p:nvPr>
            <p:ph type="ftr" sz="quarter" idx="10"/>
          </p:nvPr>
        </p:nvSpPr>
        <p:spPr>
          <a:xfrm>
            <a:off x="4907868" y="6248400"/>
            <a:ext cx="2376264" cy="365125"/>
          </a:xfrm>
        </p:spPr>
        <p:txBody>
          <a:bodyPr anchor="ctr">
            <a:normAutofit/>
          </a:bodyPr>
          <a:lstStyle/>
          <a:p>
            <a:pPr>
              <a:spcAft>
                <a:spcPts val="600"/>
              </a:spcAft>
            </a:pPr>
            <a:r>
              <a:rPr lang="en-US"/>
              <a:t>www.nachc.org</a:t>
            </a:r>
          </a:p>
        </p:txBody>
      </p:sp>
      <p:sp>
        <p:nvSpPr>
          <p:cNvPr id="3" name="Slide Number Placeholder 2">
            <a:extLst>
              <a:ext uri="{FF2B5EF4-FFF2-40B4-BE49-F238E27FC236}">
                <a16:creationId xmlns:a16="http://schemas.microsoft.com/office/drawing/2014/main" id="{D93F8CEB-29BB-E6BD-6194-B25394F31C7E}"/>
              </a:ext>
            </a:extLst>
          </p:cNvPr>
          <p:cNvSpPr>
            <a:spLocks noGrp="1"/>
          </p:cNvSpPr>
          <p:nvPr>
            <p:ph type="sldNum" sz="quarter" idx="11"/>
          </p:nvPr>
        </p:nvSpPr>
        <p:spPr>
          <a:xfrm>
            <a:off x="8610600" y="6248400"/>
            <a:ext cx="2743200" cy="365125"/>
          </a:xfrm>
        </p:spPr>
        <p:txBody>
          <a:bodyPr anchor="ctr">
            <a:normAutofit/>
          </a:bodyPr>
          <a:lstStyle/>
          <a:p>
            <a:pPr>
              <a:spcAft>
                <a:spcPts val="600"/>
              </a:spcAft>
            </a:pPr>
            <a:r>
              <a:rPr lang="en-US">
                <a:solidFill>
                  <a:schemeClr val="accent1"/>
                </a:solidFill>
              </a:rPr>
              <a:t>| </a:t>
            </a:r>
            <a:fld id="{E1AB07C4-F4AD-C942-BAEA-67B4CA5A8891}" type="slidenum">
              <a:rPr lang="en-US" smtClean="0">
                <a:solidFill>
                  <a:schemeClr val="accent1"/>
                </a:solidFill>
              </a:rPr>
              <a:pPr>
                <a:spcAft>
                  <a:spcPts val="600"/>
                </a:spcAft>
              </a:pPr>
              <a:t>12</a:t>
            </a:fld>
            <a:endParaRPr lang="en-US">
              <a:solidFill>
                <a:schemeClr val="accent1"/>
              </a:solidFill>
            </a:endParaRPr>
          </a:p>
        </p:txBody>
      </p:sp>
      <p:sp>
        <p:nvSpPr>
          <p:cNvPr id="4" name="Title 3">
            <a:extLst>
              <a:ext uri="{FF2B5EF4-FFF2-40B4-BE49-F238E27FC236}">
                <a16:creationId xmlns:a16="http://schemas.microsoft.com/office/drawing/2014/main" id="{11FBBC64-3E2F-2062-8AD7-90E5B40D76A4}"/>
              </a:ext>
            </a:extLst>
          </p:cNvPr>
          <p:cNvSpPr>
            <a:spLocks noGrp="1"/>
          </p:cNvSpPr>
          <p:nvPr>
            <p:ph type="body" sz="quarter" idx="21"/>
          </p:nvPr>
        </p:nvSpPr>
        <p:spPr>
          <a:xfrm>
            <a:off x="980579" y="1350290"/>
            <a:ext cx="5149180" cy="381000"/>
          </a:xfrm>
        </p:spPr>
        <p:txBody>
          <a:bodyPr anchor="b">
            <a:normAutofit/>
          </a:bodyPr>
          <a:lstStyle/>
          <a:p>
            <a:pPr>
              <a:lnSpc>
                <a:spcPct val="90000"/>
              </a:lnSpc>
              <a:spcAft>
                <a:spcPts val="600"/>
              </a:spcAft>
            </a:pPr>
            <a:r>
              <a:rPr lang="en-US" sz="2700"/>
              <a:t>Example</a:t>
            </a:r>
          </a:p>
        </p:txBody>
      </p:sp>
      <p:sp>
        <p:nvSpPr>
          <p:cNvPr id="6" name="Text Placeholder 5">
            <a:extLst>
              <a:ext uri="{FF2B5EF4-FFF2-40B4-BE49-F238E27FC236}">
                <a16:creationId xmlns:a16="http://schemas.microsoft.com/office/drawing/2014/main" id="{55B33343-912E-5C66-2082-55D61C1E58A6}"/>
              </a:ext>
            </a:extLst>
          </p:cNvPr>
          <p:cNvSpPr>
            <a:spLocks noGrp="1"/>
          </p:cNvSpPr>
          <p:nvPr>
            <p:ph type="body" sz="quarter" idx="25"/>
          </p:nvPr>
        </p:nvSpPr>
        <p:spPr>
          <a:xfrm>
            <a:off x="980579" y="1828800"/>
            <a:ext cx="5148263" cy="3657600"/>
          </a:xfrm>
        </p:spPr>
        <p:txBody>
          <a:bodyPr>
            <a:normAutofit/>
          </a:bodyPr>
          <a:lstStyle/>
          <a:p>
            <a:pPr>
              <a:spcAft>
                <a:spcPts val="600"/>
              </a:spcAft>
            </a:pPr>
            <a:r>
              <a:rPr lang="en-US"/>
              <a:t>Tying CCM metrics to your UDS Quality Improvement Plan.  Can result in improved A1C control in diabetic patients by 10% and this data can be used to justify expanding CCM staffing</a:t>
            </a:r>
          </a:p>
        </p:txBody>
      </p:sp>
      <p:pic>
        <p:nvPicPr>
          <p:cNvPr id="7" name="Picture Placeholder 6" descr="A group of people standing around a network&#10;&#10;AI-generated content may be incorrect.">
            <a:extLst>
              <a:ext uri="{FF2B5EF4-FFF2-40B4-BE49-F238E27FC236}">
                <a16:creationId xmlns:a16="http://schemas.microsoft.com/office/drawing/2014/main" id="{2D71B7F6-0F1E-27C8-3FDD-EC492C5FB327}"/>
              </a:ext>
            </a:extLst>
          </p:cNvPr>
          <p:cNvPicPr>
            <a:picLocks noGrp="1" noChangeAspect="1"/>
          </p:cNvPicPr>
          <p:nvPr>
            <p:ph type="pic" sz="quarter" idx="24"/>
          </p:nvPr>
        </p:nvPicPr>
        <p:blipFill>
          <a:blip r:embed="rId2">
            <a:extLst>
              <a:ext uri="{837473B0-CC2E-450A-ABE3-18F120FF3D39}">
                <a1611:picAttrSrcUrl xmlns:a1611="http://schemas.microsoft.com/office/drawing/2016/11/main" r:id="rId3"/>
              </a:ext>
            </a:extLst>
          </a:blip>
          <a:srcRect l="23641" r="23641"/>
          <a:stretch>
            <a:fillRect/>
          </a:stretch>
        </p:blipFill>
        <p:spPr>
          <a:xfrm>
            <a:off x="6553200" y="288925"/>
            <a:ext cx="4227513" cy="5197475"/>
          </a:xfrm>
        </p:spPr>
      </p:pic>
      <p:sp>
        <p:nvSpPr>
          <p:cNvPr id="8" name="TextBox 7">
            <a:extLst>
              <a:ext uri="{FF2B5EF4-FFF2-40B4-BE49-F238E27FC236}">
                <a16:creationId xmlns:a16="http://schemas.microsoft.com/office/drawing/2014/main" id="{428AA2D0-E4E6-2AAA-3962-C7AC2A8F9C11}"/>
              </a:ext>
            </a:extLst>
          </p:cNvPr>
          <p:cNvSpPr txBox="1"/>
          <p:nvPr/>
        </p:nvSpPr>
        <p:spPr>
          <a:xfrm>
            <a:off x="6553200" y="5486400"/>
            <a:ext cx="4227513" cy="230832"/>
          </a:xfrm>
          <a:prstGeom prst="rect">
            <a:avLst/>
          </a:prstGeom>
          <a:noFill/>
        </p:spPr>
        <p:txBody>
          <a:bodyPr wrap="square" rtlCol="0">
            <a:spAutoFit/>
          </a:bodyPr>
          <a:lstStyle/>
          <a:p>
            <a:r>
              <a:rPr lang="en-US" sz="900">
                <a:hlinkClick r:id="rId3" tooltip="https://www.bmj.com/content/363/bmj.k4738"/>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73115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1CE6E3-C6EE-9B95-574C-875B18BDE718}"/>
              </a:ext>
            </a:extLst>
          </p:cNvPr>
          <p:cNvSpPr>
            <a:spLocks noGrp="1"/>
          </p:cNvSpPr>
          <p:nvPr>
            <p:ph type="ftr" sz="quarter" idx="10"/>
          </p:nvPr>
        </p:nvSpPr>
        <p:spPr>
          <a:xfrm>
            <a:off x="4907868" y="6248400"/>
            <a:ext cx="2376264" cy="365125"/>
          </a:xfrm>
        </p:spPr>
        <p:txBody>
          <a:bodyPr anchor="ctr">
            <a:normAutofit/>
          </a:bodyPr>
          <a:lstStyle/>
          <a:p>
            <a:pPr>
              <a:spcAft>
                <a:spcPts val="600"/>
              </a:spcAft>
            </a:pPr>
            <a:r>
              <a:rPr lang="en-US"/>
              <a:t>www.nachc.org</a:t>
            </a:r>
          </a:p>
        </p:txBody>
      </p:sp>
      <p:sp>
        <p:nvSpPr>
          <p:cNvPr id="3" name="Slide Number Placeholder 2">
            <a:extLst>
              <a:ext uri="{FF2B5EF4-FFF2-40B4-BE49-F238E27FC236}">
                <a16:creationId xmlns:a16="http://schemas.microsoft.com/office/drawing/2014/main" id="{8739F9A5-E77F-B261-4D2A-A5ADDCD6D819}"/>
              </a:ext>
            </a:extLst>
          </p:cNvPr>
          <p:cNvSpPr>
            <a:spLocks noGrp="1"/>
          </p:cNvSpPr>
          <p:nvPr>
            <p:ph type="sldNum" sz="quarter" idx="11"/>
          </p:nvPr>
        </p:nvSpPr>
        <p:spPr>
          <a:xfrm>
            <a:off x="8610600" y="6248400"/>
            <a:ext cx="2743200" cy="365125"/>
          </a:xfrm>
        </p:spPr>
        <p:txBody>
          <a:bodyPr anchor="ctr">
            <a:normAutofit/>
          </a:bodyPr>
          <a:lstStyle/>
          <a:p>
            <a:pPr>
              <a:spcAft>
                <a:spcPts val="600"/>
              </a:spcAft>
            </a:pPr>
            <a:r>
              <a:rPr lang="en-US">
                <a:solidFill>
                  <a:schemeClr val="accent1"/>
                </a:solidFill>
              </a:rPr>
              <a:t>| </a:t>
            </a:r>
            <a:fld id="{E1AB07C4-F4AD-C942-BAEA-67B4CA5A8891}" type="slidenum">
              <a:rPr lang="en-US" smtClean="0">
                <a:solidFill>
                  <a:schemeClr val="accent1"/>
                </a:solidFill>
              </a:rPr>
              <a:pPr>
                <a:spcAft>
                  <a:spcPts val="600"/>
                </a:spcAft>
              </a:pPr>
              <a:t>13</a:t>
            </a:fld>
            <a:endParaRPr lang="en-US">
              <a:solidFill>
                <a:schemeClr val="accent1"/>
              </a:solidFill>
            </a:endParaRPr>
          </a:p>
        </p:txBody>
      </p:sp>
      <p:sp>
        <p:nvSpPr>
          <p:cNvPr id="4" name="Title 3">
            <a:extLst>
              <a:ext uri="{FF2B5EF4-FFF2-40B4-BE49-F238E27FC236}">
                <a16:creationId xmlns:a16="http://schemas.microsoft.com/office/drawing/2014/main" id="{FE3F3579-55A6-B518-1FD4-65415F605F04}"/>
              </a:ext>
            </a:extLst>
          </p:cNvPr>
          <p:cNvSpPr>
            <a:spLocks noGrp="1"/>
          </p:cNvSpPr>
          <p:nvPr>
            <p:ph type="title"/>
          </p:nvPr>
        </p:nvSpPr>
        <p:spPr>
          <a:xfrm>
            <a:off x="530235" y="612648"/>
            <a:ext cx="10896600" cy="606552"/>
          </a:xfrm>
        </p:spPr>
        <p:txBody>
          <a:bodyPr anchor="t">
            <a:normAutofit/>
          </a:bodyPr>
          <a:lstStyle/>
          <a:p>
            <a:r>
              <a:rPr lang="en-US"/>
              <a:t>Poll question</a:t>
            </a:r>
          </a:p>
        </p:txBody>
      </p:sp>
      <p:graphicFrame>
        <p:nvGraphicFramePr>
          <p:cNvPr id="8" name="Text Placeholder 5">
            <a:extLst>
              <a:ext uri="{FF2B5EF4-FFF2-40B4-BE49-F238E27FC236}">
                <a16:creationId xmlns:a16="http://schemas.microsoft.com/office/drawing/2014/main" id="{04E9C205-B1D0-B120-58E4-215EAA7F62D9}"/>
              </a:ext>
            </a:extLst>
          </p:cNvPr>
          <p:cNvGraphicFramePr/>
          <p:nvPr>
            <p:extLst>
              <p:ext uri="{D42A27DB-BD31-4B8C-83A1-F6EECF244321}">
                <p14:modId xmlns:p14="http://schemas.microsoft.com/office/powerpoint/2010/main" val="3011118470"/>
              </p:ext>
            </p:extLst>
          </p:nvPr>
        </p:nvGraphicFramePr>
        <p:xfrm>
          <a:off x="530225" y="1447800"/>
          <a:ext cx="10896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24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27326-66AE-E3CE-01E8-602AAC04A87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A3CB9F-C782-08E1-8900-CB6BF8F8C822}"/>
              </a:ext>
            </a:extLst>
          </p:cNvPr>
          <p:cNvSpPr>
            <a:spLocks noGrp="1"/>
          </p:cNvSpPr>
          <p:nvPr>
            <p:ph type="ftr" sz="quarter" idx="10"/>
          </p:nvPr>
        </p:nvSpPr>
        <p:spPr>
          <a:xfrm>
            <a:off x="4907868" y="6248400"/>
            <a:ext cx="2376264" cy="365125"/>
          </a:xfrm>
        </p:spPr>
        <p:txBody>
          <a:bodyPr anchor="ctr">
            <a:normAutofit/>
          </a:bodyPr>
          <a:lstStyle/>
          <a:p>
            <a:pPr>
              <a:spcAft>
                <a:spcPts val="600"/>
              </a:spcAft>
            </a:pPr>
            <a:r>
              <a:rPr lang="en-US"/>
              <a:t>www.nachc.org</a:t>
            </a:r>
          </a:p>
        </p:txBody>
      </p:sp>
      <p:sp>
        <p:nvSpPr>
          <p:cNvPr id="3" name="Slide Number Placeholder 2">
            <a:extLst>
              <a:ext uri="{FF2B5EF4-FFF2-40B4-BE49-F238E27FC236}">
                <a16:creationId xmlns:a16="http://schemas.microsoft.com/office/drawing/2014/main" id="{61C3BFAA-4731-BCF1-9916-C95171CFE313}"/>
              </a:ext>
            </a:extLst>
          </p:cNvPr>
          <p:cNvSpPr>
            <a:spLocks noGrp="1"/>
          </p:cNvSpPr>
          <p:nvPr>
            <p:ph type="sldNum" sz="quarter" idx="11"/>
          </p:nvPr>
        </p:nvSpPr>
        <p:spPr>
          <a:xfrm>
            <a:off x="8610600" y="6248400"/>
            <a:ext cx="2743200" cy="365125"/>
          </a:xfrm>
        </p:spPr>
        <p:txBody>
          <a:bodyPr anchor="ctr">
            <a:normAutofit/>
          </a:bodyPr>
          <a:lstStyle/>
          <a:p>
            <a:pPr>
              <a:spcAft>
                <a:spcPts val="600"/>
              </a:spcAft>
            </a:pPr>
            <a:r>
              <a:rPr lang="en-US">
                <a:solidFill>
                  <a:schemeClr val="accent1"/>
                </a:solidFill>
              </a:rPr>
              <a:t>| </a:t>
            </a:r>
            <a:fld id="{E1AB07C4-F4AD-C942-BAEA-67B4CA5A8891}" type="slidenum">
              <a:rPr lang="en-US" smtClean="0">
                <a:solidFill>
                  <a:schemeClr val="accent1"/>
                </a:solidFill>
              </a:rPr>
              <a:pPr>
                <a:spcAft>
                  <a:spcPts val="600"/>
                </a:spcAft>
              </a:pPr>
              <a:t>14</a:t>
            </a:fld>
            <a:endParaRPr lang="en-US">
              <a:solidFill>
                <a:schemeClr val="accent1"/>
              </a:solidFill>
            </a:endParaRPr>
          </a:p>
        </p:txBody>
      </p:sp>
      <p:sp>
        <p:nvSpPr>
          <p:cNvPr id="11" name="Title 10">
            <a:extLst>
              <a:ext uri="{FF2B5EF4-FFF2-40B4-BE49-F238E27FC236}">
                <a16:creationId xmlns:a16="http://schemas.microsoft.com/office/drawing/2014/main" id="{721733BF-DD6B-6F39-D72B-FB9244376718}"/>
              </a:ext>
            </a:extLst>
          </p:cNvPr>
          <p:cNvSpPr>
            <a:spLocks noGrp="1"/>
          </p:cNvSpPr>
          <p:nvPr>
            <p:ph type="title"/>
          </p:nvPr>
        </p:nvSpPr>
        <p:spPr>
          <a:xfrm>
            <a:off x="530235" y="612648"/>
            <a:ext cx="10896600" cy="606552"/>
          </a:xfrm>
        </p:spPr>
        <p:txBody>
          <a:bodyPr anchor="t">
            <a:normAutofit/>
          </a:bodyPr>
          <a:lstStyle/>
          <a:p>
            <a:r>
              <a:rPr lang="en-US"/>
              <a:t>Key Takeaways</a:t>
            </a:r>
          </a:p>
        </p:txBody>
      </p:sp>
      <p:graphicFrame>
        <p:nvGraphicFramePr>
          <p:cNvPr id="13" name="Text Placeholder 4">
            <a:extLst>
              <a:ext uri="{FF2B5EF4-FFF2-40B4-BE49-F238E27FC236}">
                <a16:creationId xmlns:a16="http://schemas.microsoft.com/office/drawing/2014/main" id="{27E24DB5-76FD-E08B-5DCA-23F087E58D43}"/>
              </a:ext>
            </a:extLst>
          </p:cNvPr>
          <p:cNvGraphicFramePr/>
          <p:nvPr>
            <p:extLst>
              <p:ext uri="{D42A27DB-BD31-4B8C-83A1-F6EECF244321}">
                <p14:modId xmlns:p14="http://schemas.microsoft.com/office/powerpoint/2010/main" val="1573812568"/>
              </p:ext>
            </p:extLst>
          </p:nvPr>
        </p:nvGraphicFramePr>
        <p:xfrm>
          <a:off x="530225" y="1447800"/>
          <a:ext cx="10896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51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DE52A-51B9-5038-6680-57E2284A1FA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8ED940E-048C-45AC-71DE-2A2F96C63BBE}"/>
              </a:ext>
            </a:extLst>
          </p:cNvPr>
          <p:cNvSpPr>
            <a:spLocks noGrp="1"/>
          </p:cNvSpPr>
          <p:nvPr>
            <p:ph type="body" sz="quarter" idx="21"/>
          </p:nvPr>
        </p:nvSpPr>
        <p:spPr>
          <a:xfrm>
            <a:off x="5096860" y="1524000"/>
            <a:ext cx="6866540" cy="1905000"/>
          </a:xfrm>
        </p:spPr>
        <p:txBody>
          <a:bodyPr/>
          <a:lstStyle/>
          <a:p>
            <a:r>
              <a:rPr lang="en-US"/>
              <a:t>Navigate Billing, Coding, and CMS Updates</a:t>
            </a:r>
          </a:p>
        </p:txBody>
      </p:sp>
      <p:sp>
        <p:nvSpPr>
          <p:cNvPr id="2" name="Text Placeholder 1">
            <a:extLst>
              <a:ext uri="{FF2B5EF4-FFF2-40B4-BE49-F238E27FC236}">
                <a16:creationId xmlns:a16="http://schemas.microsoft.com/office/drawing/2014/main" id="{4CE25434-D204-569A-09EC-AAED43695BB0}"/>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114979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0255F0-03B2-31F6-9B16-BF8C6DA7B135}"/>
              </a:ext>
            </a:extLst>
          </p:cNvPr>
          <p:cNvSpPr>
            <a:spLocks noGrp="1"/>
          </p:cNvSpPr>
          <p:nvPr>
            <p:ph type="title"/>
          </p:nvPr>
        </p:nvSpPr>
        <p:spPr/>
        <p:txBody>
          <a:bodyPr/>
          <a:lstStyle/>
          <a:p>
            <a:r>
              <a:rPr lang="en-US" sz="3200"/>
              <a:t>Navigate Billing, Coding, and CMS Updates </a:t>
            </a:r>
            <a:endParaRPr lang="en-US" sz="3200">
              <a:solidFill>
                <a:srgbClr val="FF0000"/>
              </a:solidFill>
            </a:endParaRPr>
          </a:p>
        </p:txBody>
      </p:sp>
      <p:pic>
        <p:nvPicPr>
          <p:cNvPr id="3" name="Picture 2" descr="A close-up of medical icons&#10;&#10;AI-generated content may be incorrect.">
            <a:extLst>
              <a:ext uri="{FF2B5EF4-FFF2-40B4-BE49-F238E27FC236}">
                <a16:creationId xmlns:a16="http://schemas.microsoft.com/office/drawing/2014/main" id="{8E7E8D28-7EAA-DFCB-467A-755CA48AA8EB}"/>
              </a:ext>
            </a:extLst>
          </p:cNvPr>
          <p:cNvPicPr>
            <a:picLocks noChangeAspect="1"/>
          </p:cNvPicPr>
          <p:nvPr/>
        </p:nvPicPr>
        <p:blipFill>
          <a:blip r:embed="rId2"/>
          <a:stretch>
            <a:fillRect/>
          </a:stretch>
        </p:blipFill>
        <p:spPr>
          <a:xfrm>
            <a:off x="2463939" y="1244867"/>
            <a:ext cx="7029191" cy="4686601"/>
          </a:xfrm>
          <a:prstGeom prst="rect">
            <a:avLst/>
          </a:prstGeom>
        </p:spPr>
      </p:pic>
    </p:spTree>
    <p:extLst>
      <p:ext uri="{BB962C8B-B14F-4D97-AF65-F5344CB8AC3E}">
        <p14:creationId xmlns:p14="http://schemas.microsoft.com/office/powerpoint/2010/main" val="94767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132E-0C28-AADE-520B-8440FF31A5E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38AC925-4CD3-7AE9-402C-AA103B21E48E}"/>
              </a:ext>
            </a:extLst>
          </p:cNvPr>
          <p:cNvSpPr>
            <a:spLocks noGrp="1"/>
          </p:cNvSpPr>
          <p:nvPr>
            <p:ph type="body" sz="quarter" idx="27"/>
          </p:nvPr>
        </p:nvSpPr>
        <p:spPr>
          <a:xfrm>
            <a:off x="530235" y="800100"/>
            <a:ext cx="7362825" cy="533400"/>
          </a:xfrm>
        </p:spPr>
        <p:txBody>
          <a:bodyPr/>
          <a:lstStyle/>
          <a:p>
            <a:r>
              <a:rPr lang="en-US"/>
              <a:t>Add-on codes and G0511 </a:t>
            </a:r>
          </a:p>
        </p:txBody>
      </p:sp>
      <p:sp>
        <p:nvSpPr>
          <p:cNvPr id="8" name="Text Placeholder 7">
            <a:extLst>
              <a:ext uri="{FF2B5EF4-FFF2-40B4-BE49-F238E27FC236}">
                <a16:creationId xmlns:a16="http://schemas.microsoft.com/office/drawing/2014/main" id="{70D39B6D-888B-FEE7-E6DB-CFC42E4612A7}"/>
              </a:ext>
            </a:extLst>
          </p:cNvPr>
          <p:cNvSpPr>
            <a:spLocks noGrp="1"/>
          </p:cNvSpPr>
          <p:nvPr>
            <p:ph type="body" sz="quarter" idx="28"/>
          </p:nvPr>
        </p:nvSpPr>
        <p:spPr>
          <a:xfrm>
            <a:off x="530235" y="1828800"/>
            <a:ext cx="10823565" cy="3733800"/>
          </a:xfrm>
        </p:spPr>
        <p:txBody>
          <a:bodyPr/>
          <a:lstStyle/>
          <a:p>
            <a:pPr marL="342900" indent="-342900">
              <a:buFont typeface="Wingdings" panose="05000000000000000000" pitchFamily="2" charset="2"/>
              <a:buChar char="ü"/>
            </a:pPr>
            <a:r>
              <a:rPr lang="en-US"/>
              <a:t>For CY 2025, FQHCs must report individual services codes for general care management services, including any add-on codes, starting January 1, 2025. </a:t>
            </a:r>
          </a:p>
          <a:p>
            <a:pPr marL="342900" indent="-342900">
              <a:buFont typeface="Wingdings" panose="05000000000000000000" pitchFamily="2" charset="2"/>
              <a:buChar char="ü"/>
            </a:pPr>
            <a:r>
              <a:rPr lang="en-US"/>
              <a:t>FQHCs requiring additional time to configure their systems may continue reporting G0511 until September 30, 2025, at which point compliance with individual service codes is mandatory.</a:t>
            </a:r>
          </a:p>
        </p:txBody>
      </p:sp>
    </p:spTree>
    <p:extLst>
      <p:ext uri="{BB962C8B-B14F-4D97-AF65-F5344CB8AC3E}">
        <p14:creationId xmlns:p14="http://schemas.microsoft.com/office/powerpoint/2010/main" val="396687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E20E4-91BA-4F1B-42C6-10D7F2698EF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F26AF70-7F2C-06C4-D1A7-A27213FA0F02}"/>
              </a:ext>
            </a:extLst>
          </p:cNvPr>
          <p:cNvSpPr>
            <a:spLocks noGrp="1"/>
          </p:cNvSpPr>
          <p:nvPr>
            <p:ph type="body" sz="quarter" idx="27"/>
          </p:nvPr>
        </p:nvSpPr>
        <p:spPr>
          <a:xfrm>
            <a:off x="530235" y="800100"/>
            <a:ext cx="7362825" cy="533400"/>
          </a:xfrm>
        </p:spPr>
        <p:txBody>
          <a:bodyPr/>
          <a:lstStyle/>
          <a:p>
            <a:r>
              <a:rPr lang="en-US"/>
              <a:t>Additional Care Management Opportunities</a:t>
            </a:r>
          </a:p>
        </p:txBody>
      </p:sp>
      <p:sp>
        <p:nvSpPr>
          <p:cNvPr id="2" name="TextBox 7">
            <a:extLst>
              <a:ext uri="{FF2B5EF4-FFF2-40B4-BE49-F238E27FC236}">
                <a16:creationId xmlns:a16="http://schemas.microsoft.com/office/drawing/2014/main" id="{F319B499-8230-F494-73E3-26DA122D16CD}"/>
              </a:ext>
            </a:extLst>
          </p:cNvPr>
          <p:cNvSpPr txBox="1"/>
          <p:nvPr/>
        </p:nvSpPr>
        <p:spPr>
          <a:xfrm>
            <a:off x="1036139" y="1530210"/>
            <a:ext cx="4136683" cy="429348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2060"/>
                </a:solidFill>
                <a:effectLst/>
                <a:uLnTx/>
                <a:uFillTx/>
                <a:latin typeface="Open Sans"/>
                <a:ea typeface="Open Sans"/>
                <a:cs typeface="Open Sans"/>
              </a:rPr>
              <a:t>Medicare Care Management Services:</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Chronic Care Management</a:t>
            </a:r>
            <a:endParaRPr kumimoji="0" lang="en-US" sz="1300" b="0" i="0" u="none" strike="noStrike" kern="1200" cap="none" spc="0" normalizeH="0" baseline="0" noProof="0">
              <a:ln>
                <a:noFill/>
              </a:ln>
              <a:solidFill>
                <a:srgbClr val="000000"/>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Complex Chronic Care Management </a:t>
            </a:r>
            <a:endParaRPr kumimoji="0" lang="en-US" sz="1300" b="0" i="0" u="none" strike="noStrike" kern="1200" cap="none" spc="0" normalizeH="0" baseline="0" noProof="0">
              <a:ln>
                <a:noFill/>
              </a:ln>
              <a:solidFill>
                <a:srgbClr val="000000"/>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Principal Care Management</a:t>
            </a:r>
            <a:endParaRPr lang="en-US" sz="1300" b="0" i="0" u="none" strike="noStrike" kern="1200" cap="none" spc="0" normalizeH="0" baseline="0" noProof="0">
              <a:ln>
                <a:noFill/>
              </a:ln>
              <a:solidFill>
                <a:srgbClr val="0F2A52"/>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lang="en-US" sz="1300">
                <a:solidFill>
                  <a:srgbClr val="0F2A52"/>
                </a:solidFill>
                <a:latin typeface="Open Sans"/>
                <a:ea typeface="Open Sans"/>
                <a:cs typeface="Arial"/>
              </a:rPr>
              <a:t>Transitional Care Management</a:t>
            </a:r>
            <a:endParaRPr lang="en-US" sz="1300" b="0" i="0" u="none" strike="noStrike" kern="1200" cap="none" spc="0" normalizeH="0" baseline="0" noProof="0">
              <a:ln>
                <a:noFill/>
              </a:ln>
              <a:solidFill>
                <a:srgbClr val="0F2A52"/>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Chronic Pain Management </a:t>
            </a:r>
            <a:endParaRPr kumimoji="0" lang="en-US" sz="1300" b="0" i="0" u="none" strike="noStrike" kern="1200" cap="none" spc="0" normalizeH="0" baseline="0" noProof="0">
              <a:ln>
                <a:noFill/>
              </a:ln>
              <a:solidFill>
                <a:prstClr val="black"/>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Behavioral Health Integration</a:t>
            </a:r>
            <a:endParaRPr lang="en-US" sz="1300" b="0" i="0" u="none" strike="noStrike" kern="1200" cap="none" spc="0" normalizeH="0" baseline="0" noProof="0">
              <a:ln>
                <a:noFill/>
              </a:ln>
              <a:solidFill>
                <a:srgbClr val="0F2A52"/>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lang="en-US" sz="1300">
                <a:solidFill>
                  <a:srgbClr val="0F2A52"/>
                </a:solidFill>
                <a:latin typeface="Open Sans"/>
                <a:ea typeface="Open Sans"/>
                <a:cs typeface="Arial"/>
              </a:rPr>
              <a:t>Psychiatric Collaborative Care Model</a:t>
            </a:r>
            <a:endParaRPr kumimoji="0" lang="en-US" sz="1300" b="0" i="0" u="none" strike="noStrike" kern="1200" cap="none" spc="0" normalizeH="0" baseline="0" noProof="0">
              <a:ln>
                <a:noFill/>
              </a:ln>
              <a:solidFill>
                <a:prstClr val="black"/>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Community Health Integration</a:t>
            </a:r>
            <a:endParaRPr kumimoji="0" lang="en-US" sz="1300" b="0" i="0" u="none" strike="noStrike" kern="1200" cap="none" spc="0" normalizeH="0" baseline="0" noProof="0">
              <a:ln>
                <a:noFill/>
              </a:ln>
              <a:solidFill>
                <a:prstClr val="black"/>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Principal Illness Navigation</a:t>
            </a:r>
            <a:endParaRPr kumimoji="0" lang="en-US" sz="1300" b="0" i="0" u="none" strike="noStrike" kern="1200" cap="none" spc="0" normalizeH="0" baseline="0" noProof="0">
              <a:ln>
                <a:noFill/>
              </a:ln>
              <a:solidFill>
                <a:srgbClr val="000000"/>
              </a:solidFill>
              <a:effectLst/>
              <a:uLnTx/>
              <a:uFillTx/>
              <a:latin typeface="Open Sans"/>
              <a:ea typeface="Open Sans"/>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Remote Physiologic Monitoring </a:t>
            </a:r>
            <a:endParaRPr kumimoji="0" lang="en-US" sz="1300" b="0" i="0" u="none" strike="noStrike" kern="1200" cap="none" spc="0" normalizeH="0" baseline="0" noProof="0">
              <a:ln>
                <a:noFill/>
              </a:ln>
              <a:solidFill>
                <a:prstClr val="black"/>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Remote Therapeutic Monitoring</a:t>
            </a:r>
            <a:endParaRPr lang="en-US" sz="1300" b="0" i="0" u="none" strike="noStrike" kern="1200" cap="none" spc="0" normalizeH="0" baseline="0" noProof="0">
              <a:ln>
                <a:noFill/>
              </a:ln>
              <a:solidFill>
                <a:srgbClr val="0F2A52"/>
              </a:solidFill>
              <a:effectLst/>
              <a:uLnTx/>
              <a:uFillTx/>
              <a:latin typeface="Open Sans"/>
              <a:ea typeface="Open Sans"/>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Open Sans"/>
                <a:cs typeface="Arial"/>
              </a:rPr>
              <a:t>Advanced Primary Care Management </a:t>
            </a:r>
            <a:endParaRPr lang="en-US" sz="1300" b="0" i="0" u="none" strike="noStrike" kern="1200" cap="none" spc="0" normalizeH="0" baseline="0" noProof="0">
              <a:ln>
                <a:noFill/>
              </a:ln>
              <a:solidFill>
                <a:srgbClr val="0F2A52"/>
              </a:solidFill>
              <a:effectLst/>
              <a:uLnTx/>
              <a:uFillTx/>
              <a:latin typeface="Open Sans"/>
              <a:ea typeface="Open Sans"/>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F2A52"/>
              </a:solidFill>
              <a:effectLst/>
              <a:uLnTx/>
              <a:uFillTx/>
              <a:latin typeface="Open Sans"/>
              <a:ea typeface="Calibri" panose="020F050202020403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F2A52"/>
                </a:solidFill>
                <a:effectLst/>
                <a:uLnTx/>
                <a:uFillTx/>
                <a:latin typeface="Open Sans"/>
                <a:ea typeface="Calibri" panose="020F0502020204030204"/>
                <a:cs typeface="Arial"/>
              </a:rPr>
              <a:t>Summary Includes: </a:t>
            </a:r>
            <a:endParaRPr lang="en-US" sz="1300" b="1" i="0" u="none" strike="noStrike" kern="1200" cap="none" spc="0" normalizeH="0" baseline="0" noProof="0">
              <a:ln>
                <a:noFill/>
              </a:ln>
              <a:solidFill>
                <a:srgbClr val="0F2A52"/>
              </a:solidFill>
              <a:effectLst/>
              <a:uLnTx/>
              <a:uFillTx/>
              <a:latin typeface="Open Sans"/>
              <a:ea typeface="Calibri" panose="020F0502020204030204"/>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Calibri" panose="020F0502020204030204"/>
                <a:cs typeface="Arial"/>
              </a:rPr>
              <a:t>Description</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Calibri" panose="020F0502020204030204"/>
                <a:cs typeface="Arial"/>
              </a:rPr>
              <a:t>Eligible patients</a:t>
            </a:r>
            <a:endParaRPr lang="en-US" sz="1300" b="0" i="0" u="none" strike="noStrike" kern="1200" cap="none" spc="0" normalizeH="0" baseline="0" noProof="0">
              <a:ln>
                <a:noFill/>
              </a:ln>
              <a:solidFill>
                <a:srgbClr val="0F2A52"/>
              </a:solidFill>
              <a:effectLst/>
              <a:uLnTx/>
              <a:uFillTx/>
              <a:latin typeface="Open Sans"/>
              <a:ea typeface="Calibri" panose="020F0502020204030204"/>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Calibri" panose="020F0502020204030204"/>
                <a:cs typeface="Arial"/>
              </a:rPr>
              <a:t>Authorized billing providers</a:t>
            </a:r>
            <a:endParaRPr lang="en-US" sz="1300" b="0" i="0" u="none" strike="noStrike" kern="1200" cap="none" spc="0" normalizeH="0" baseline="0" noProof="0">
              <a:ln>
                <a:noFill/>
              </a:ln>
              <a:solidFill>
                <a:srgbClr val="0F2A52"/>
              </a:solidFill>
              <a:effectLst/>
              <a:uLnTx/>
              <a:uFillTx/>
              <a:latin typeface="Open Sans"/>
              <a:ea typeface="Calibri" panose="020F0502020204030204"/>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Calibri" panose="020F0502020204030204"/>
                <a:cs typeface="Arial"/>
              </a:rPr>
              <a:t>Examples of auxiliary personnel </a:t>
            </a:r>
            <a:endParaRPr lang="en-US" sz="1300" b="0" i="0" u="none" strike="noStrike" kern="1200" cap="none" spc="0" normalizeH="0" baseline="0" noProof="0">
              <a:ln>
                <a:noFill/>
              </a:ln>
              <a:solidFill>
                <a:srgbClr val="0F2A52"/>
              </a:solidFill>
              <a:effectLst/>
              <a:uLnTx/>
              <a:uFillTx/>
              <a:latin typeface="Open Sans"/>
              <a:ea typeface="Calibri" panose="020F0502020204030204"/>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300" b="0" i="0" u="none" strike="noStrike" kern="1200" cap="none" spc="0" normalizeH="0" baseline="0" noProof="0">
                <a:ln>
                  <a:noFill/>
                </a:ln>
                <a:solidFill>
                  <a:srgbClr val="0F2A52"/>
                </a:solidFill>
                <a:effectLst/>
                <a:uLnTx/>
                <a:uFillTx/>
                <a:latin typeface="Open Sans"/>
                <a:ea typeface="Calibri" panose="020F0502020204030204"/>
                <a:cs typeface="Arial"/>
              </a:rPr>
              <a:t>Service elements</a:t>
            </a:r>
            <a:endParaRPr lang="en-US" sz="1300" b="0" i="0" u="none" strike="noStrike" kern="1200" cap="none" spc="0" normalizeH="0" baseline="0" noProof="0">
              <a:ln>
                <a:noFill/>
              </a:ln>
              <a:solidFill>
                <a:srgbClr val="0F2A52"/>
              </a:solidFill>
              <a:effectLst/>
              <a:uLnTx/>
              <a:uFillTx/>
              <a:latin typeface="Open Sans"/>
              <a:ea typeface="Calibri" panose="020F0502020204030204"/>
              <a:cs typeface="Arial"/>
            </a:endParaRPr>
          </a:p>
          <a:p>
            <a:pPr marL="285750" indent="-285750">
              <a:buFont typeface="Wingdings"/>
              <a:buChar char="ü"/>
              <a:defRPr/>
            </a:pPr>
            <a:r>
              <a:rPr lang="en-US" sz="1300">
                <a:solidFill>
                  <a:srgbClr val="0F2A52"/>
                </a:solidFill>
                <a:latin typeface="Open Sans"/>
                <a:ea typeface="Calibri" panose="020F0502020204030204"/>
                <a:cs typeface="Arial"/>
              </a:rPr>
              <a:t>Billing codes and rates</a:t>
            </a:r>
            <a:endParaRPr lang="en-US" sz="1300" b="0" i="0" u="none" strike="noStrike" kern="1200" cap="none" spc="0" normalizeH="0" baseline="0" noProof="0">
              <a:ln>
                <a:noFill/>
              </a:ln>
              <a:solidFill>
                <a:srgbClr val="0F2A52"/>
              </a:solidFill>
              <a:effectLst/>
              <a:uLnTx/>
              <a:uFillTx/>
              <a:latin typeface="Open Sans"/>
              <a:ea typeface="Calibri" panose="020F0502020204030204"/>
              <a:cs typeface="Arial"/>
            </a:endParaRPr>
          </a:p>
        </p:txBody>
      </p:sp>
      <p:pic>
        <p:nvPicPr>
          <p:cNvPr id="5" name="Picture 4">
            <a:extLst>
              <a:ext uri="{FF2B5EF4-FFF2-40B4-BE49-F238E27FC236}">
                <a16:creationId xmlns:a16="http://schemas.microsoft.com/office/drawing/2014/main" id="{BCFA9FED-C7B2-CFE8-D1EC-D96127F1AB9A}"/>
              </a:ext>
            </a:extLst>
          </p:cNvPr>
          <p:cNvPicPr>
            <a:picLocks noChangeAspect="1"/>
          </p:cNvPicPr>
          <p:nvPr/>
        </p:nvPicPr>
        <p:blipFill>
          <a:blip r:embed="rId2"/>
          <a:stretch>
            <a:fillRect/>
          </a:stretch>
        </p:blipFill>
        <p:spPr>
          <a:xfrm>
            <a:off x="4683324" y="1530210"/>
            <a:ext cx="6820461" cy="4367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1278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9817D-CD5D-92B2-E844-7E0804971D4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8847D65-68CD-9DD5-6354-392B815F6A8C}"/>
              </a:ext>
            </a:extLst>
          </p:cNvPr>
          <p:cNvSpPr>
            <a:spLocks noGrp="1"/>
          </p:cNvSpPr>
          <p:nvPr>
            <p:ph type="body" sz="quarter" idx="27"/>
          </p:nvPr>
        </p:nvSpPr>
        <p:spPr>
          <a:xfrm>
            <a:off x="530235" y="800100"/>
            <a:ext cx="7362825" cy="533400"/>
          </a:xfrm>
        </p:spPr>
        <p:txBody>
          <a:bodyPr/>
          <a:lstStyle/>
          <a:p>
            <a:r>
              <a:rPr lang="en-US"/>
              <a:t>Advanced Primary Care Management</a:t>
            </a:r>
          </a:p>
        </p:txBody>
      </p:sp>
      <p:sp>
        <p:nvSpPr>
          <p:cNvPr id="9" name="Rectangle: Rounded Corners 8">
            <a:extLst>
              <a:ext uri="{FF2B5EF4-FFF2-40B4-BE49-F238E27FC236}">
                <a16:creationId xmlns:a16="http://schemas.microsoft.com/office/drawing/2014/main" id="{FED7892E-EAE1-1362-4330-ADF04DB61DCE}"/>
              </a:ext>
            </a:extLst>
          </p:cNvPr>
          <p:cNvSpPr/>
          <p:nvPr/>
        </p:nvSpPr>
        <p:spPr>
          <a:xfrm>
            <a:off x="265177" y="1726238"/>
            <a:ext cx="6053328" cy="4184093"/>
          </a:xfrm>
          <a:prstGeom prst="roundRect">
            <a:avLst/>
          </a:prstGeom>
          <a:solidFill>
            <a:srgbClr val="5B9BD5">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B771746-D148-2E3F-A16A-EE40E983290A}"/>
              </a:ext>
            </a:extLst>
          </p:cNvPr>
          <p:cNvSpPr txBox="1"/>
          <p:nvPr/>
        </p:nvSpPr>
        <p:spPr>
          <a:xfrm>
            <a:off x="453428" y="1940847"/>
            <a:ext cx="5900882" cy="3754874"/>
          </a:xfrm>
          <a:prstGeom prst="rect">
            <a:avLst/>
          </a:prstGeom>
          <a:noFill/>
        </p:spPr>
        <p:txBody>
          <a:bodyPr wrap="square" lIns="91440" tIns="45720" rIns="91440" bIns="45720" rtlCol="0" anchor="t">
            <a:spAutoFit/>
          </a:bodyPr>
          <a:lstStyle/>
          <a:p>
            <a:pPr fontAlgn="base">
              <a:spcBef>
                <a:spcPts val="600"/>
              </a:spcBef>
              <a:spcAft>
                <a:spcPts val="600"/>
              </a:spcAft>
            </a:pPr>
            <a:r>
              <a:rPr lang="en-US" sz="1400" b="1">
                <a:solidFill>
                  <a:srgbClr val="002060"/>
                </a:solidFill>
                <a:latin typeface="Open Sans" panose="020B0606030504020204" pitchFamily="34" charset="0"/>
                <a:ea typeface="Open Sans" panose="020B0606030504020204" pitchFamily="34" charset="0"/>
                <a:cs typeface="Open Sans" panose="020B0606030504020204" pitchFamily="34" charset="0"/>
              </a:rPr>
              <a:t>GPCM1 (G0556): </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APCM services provided by clinical staff and directed by a physician or other qualified health care professional who is responsible for all primary care. </a:t>
            </a:r>
          </a:p>
          <a:p>
            <a:pPr marL="742950" lvl="1" indent="-285750" fontAlgn="base">
              <a:spcBef>
                <a:spcPts val="600"/>
              </a:spcBef>
              <a:spcAft>
                <a:spcPts val="600"/>
              </a:spcAft>
              <a:buFont typeface="Arial" panose="020B0604020202020204" pitchFamily="34" charset="0"/>
              <a:buChar char="•"/>
            </a:pPr>
            <a:r>
              <a:rPr lang="en-US" sz="1400" i="1">
                <a:solidFill>
                  <a:srgbClr val="002060"/>
                </a:solidFill>
                <a:latin typeface="Open Sans" panose="020B0606030504020204" pitchFamily="34" charset="0"/>
                <a:ea typeface="Open Sans" panose="020B0606030504020204" pitchFamily="34" charset="0"/>
                <a:cs typeface="Open Sans" panose="020B0606030504020204" pitchFamily="34" charset="0"/>
              </a:rPr>
              <a:t>Billed at $15.20/month.</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fontAlgn="base">
              <a:spcBef>
                <a:spcPts val="600"/>
              </a:spcBef>
              <a:spcAft>
                <a:spcPts val="600"/>
              </a:spcAft>
            </a:pPr>
            <a:endParaRPr lang="en-US" sz="1400" b="1">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fontAlgn="base">
              <a:spcBef>
                <a:spcPts val="600"/>
              </a:spcBef>
              <a:spcAft>
                <a:spcPts val="600"/>
              </a:spcAft>
            </a:pPr>
            <a:r>
              <a:rPr lang="en-US" sz="1400" b="1">
                <a:solidFill>
                  <a:srgbClr val="002060"/>
                </a:solidFill>
                <a:latin typeface="Open Sans" panose="020B0606030504020204" pitchFamily="34" charset="0"/>
                <a:ea typeface="Open Sans" panose="020B0606030504020204" pitchFamily="34" charset="0"/>
                <a:cs typeface="Open Sans" panose="020B0606030504020204" pitchFamily="34" charset="0"/>
              </a:rPr>
              <a:t>GPCM2 (G0557): </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APCM services for a patient with multiple (2+) chronic conditions expected to last 12+ months. </a:t>
            </a:r>
          </a:p>
          <a:p>
            <a:pPr marL="742950" lvl="1" indent="-285750" fontAlgn="base">
              <a:spcBef>
                <a:spcPts val="600"/>
              </a:spcBef>
              <a:spcAft>
                <a:spcPts val="600"/>
              </a:spcAft>
              <a:buFont typeface="Arial" panose="020B0604020202020204" pitchFamily="34" charset="0"/>
              <a:buChar char="•"/>
            </a:pPr>
            <a:r>
              <a:rPr lang="en-US" sz="1400" i="1">
                <a:solidFill>
                  <a:srgbClr val="002060"/>
                </a:solidFill>
                <a:latin typeface="Open Sans" panose="020B0606030504020204" pitchFamily="34" charset="0"/>
                <a:ea typeface="Open Sans" panose="020B0606030504020204" pitchFamily="34" charset="0"/>
                <a:cs typeface="Open Sans" panose="020B0606030504020204" pitchFamily="34" charset="0"/>
              </a:rPr>
              <a:t>Billed at $48.84/month.</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fontAlgn="base">
              <a:spcBef>
                <a:spcPts val="600"/>
              </a:spcBef>
              <a:spcAft>
                <a:spcPts val="600"/>
              </a:spcAft>
            </a:pPr>
            <a:endParaRPr lang="en-US" sz="1400" b="1">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fontAlgn="base">
              <a:spcBef>
                <a:spcPts val="600"/>
              </a:spcBef>
              <a:spcAft>
                <a:spcPts val="600"/>
              </a:spcAft>
            </a:pPr>
            <a:r>
              <a:rPr lang="en-US" sz="1400" b="1">
                <a:solidFill>
                  <a:srgbClr val="002060"/>
                </a:solidFill>
                <a:latin typeface="Open Sans" panose="020B0606030504020204" pitchFamily="34" charset="0"/>
                <a:ea typeface="Open Sans" panose="020B0606030504020204" pitchFamily="34" charset="0"/>
                <a:cs typeface="Open Sans" panose="020B0606030504020204" pitchFamily="34" charset="0"/>
              </a:rPr>
              <a:t>GPCM3 (G0558): </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APCM services for a Qualified Medicare Beneficiary with multiple (2+) chronic conditions expected to last 12+ months. </a:t>
            </a:r>
          </a:p>
          <a:p>
            <a:pPr marL="742950" lvl="1" indent="-285750" fontAlgn="base">
              <a:spcBef>
                <a:spcPts val="600"/>
              </a:spcBef>
              <a:spcAft>
                <a:spcPts val="600"/>
              </a:spcAft>
              <a:buFont typeface="Arial" panose="020B0604020202020204" pitchFamily="34" charset="0"/>
              <a:buChar char="•"/>
            </a:pPr>
            <a:r>
              <a:rPr lang="en-US" sz="1400" i="1">
                <a:solidFill>
                  <a:srgbClr val="002060"/>
                </a:solidFill>
                <a:latin typeface="Open Sans" panose="020B0606030504020204" pitchFamily="34" charset="0"/>
                <a:ea typeface="Open Sans" panose="020B0606030504020204" pitchFamily="34" charset="0"/>
                <a:cs typeface="Open Sans" panose="020B0606030504020204" pitchFamily="34" charset="0"/>
              </a:rPr>
              <a:t>Billed at $107.07/month.</a:t>
            </a:r>
            <a:endPar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D6AAA96-1444-6844-2217-D22955954004}"/>
              </a:ext>
            </a:extLst>
          </p:cNvPr>
          <p:cNvSpPr txBox="1"/>
          <p:nvPr/>
        </p:nvSpPr>
        <p:spPr>
          <a:xfrm>
            <a:off x="6627946" y="2233235"/>
            <a:ext cx="5110626" cy="3170099"/>
          </a:xfrm>
          <a:prstGeom prst="rect">
            <a:avLst/>
          </a:prstGeom>
          <a:noFill/>
        </p:spPr>
        <p:txBody>
          <a:bodyPr wrap="square">
            <a:spAutoFit/>
          </a:bodyPr>
          <a:lstStyle/>
          <a:p>
            <a:pPr fontAlgn="base">
              <a:spcBef>
                <a:spcPts val="600"/>
              </a:spcBef>
              <a:spcAft>
                <a:spcPts val="600"/>
              </a:spcAft>
            </a:pPr>
            <a:r>
              <a:rPr lang="en-US" sz="1400" b="1">
                <a:solidFill>
                  <a:srgbClr val="002060"/>
                </a:solidFill>
                <a:latin typeface="Open Sans" panose="020B0606030504020204" pitchFamily="34" charset="0"/>
                <a:ea typeface="Open Sans" panose="020B0606030504020204" pitchFamily="34" charset="0"/>
                <a:cs typeface="Open Sans" panose="020B0606030504020204" pitchFamily="34" charset="0"/>
              </a:rPr>
              <a:t>Additional Requirements:</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fontAlgn="base">
              <a:spcBef>
                <a:spcPts val="600"/>
              </a:spcBef>
              <a:spcAft>
                <a:spcPts val="600"/>
              </a:spcAft>
            </a:pP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APCM services </a:t>
            </a:r>
            <a:r>
              <a:rPr lang="en-US" sz="1400" b="1">
                <a:solidFill>
                  <a:srgbClr val="002060"/>
                </a:solidFill>
                <a:latin typeface="Open Sans" panose="020B0606030504020204" pitchFamily="34" charset="0"/>
                <a:ea typeface="Open Sans" panose="020B0606030504020204" pitchFamily="34" charset="0"/>
                <a:cs typeface="Open Sans" panose="020B0606030504020204" pitchFamily="34" charset="0"/>
              </a:rPr>
              <a:t>cannot</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 be billed concurrently by the same practitioner or another practitioner within the same practice for the same patient with these other services: ​</a:t>
            </a:r>
          </a:p>
          <a:p>
            <a:pPr marL="742950" lvl="1" indent="-285750" fontAlgn="base">
              <a:spcBef>
                <a:spcPts val="600"/>
              </a:spcBef>
              <a:spcAft>
                <a:spcPts val="600"/>
              </a:spcAft>
              <a:buFont typeface="Arial" panose="020B0604020202020204" pitchFamily="34" charset="0"/>
              <a:buChar char="•"/>
            </a:pP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Chronic Care management (CCM),​</a:t>
            </a:r>
          </a:p>
          <a:p>
            <a:pPr marL="742950" lvl="1" indent="-285750" fontAlgn="base">
              <a:spcBef>
                <a:spcPts val="600"/>
              </a:spcBef>
              <a:spcAft>
                <a:spcPts val="600"/>
              </a:spcAft>
              <a:buFont typeface="Arial" panose="020B0604020202020204" pitchFamily="34" charset="0"/>
              <a:buChar char="•"/>
            </a:pP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Principal Care Management (PCM),​</a:t>
            </a:r>
          </a:p>
          <a:p>
            <a:pPr marL="742950" lvl="1" indent="-285750" fontAlgn="base">
              <a:spcBef>
                <a:spcPts val="600"/>
              </a:spcBef>
              <a:spcAft>
                <a:spcPts val="600"/>
              </a:spcAft>
              <a:buFont typeface="Arial" panose="020B0604020202020204" pitchFamily="34" charset="0"/>
              <a:buChar char="•"/>
            </a:pP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Transitional Care Management (TCM),​</a:t>
            </a:r>
          </a:p>
          <a:p>
            <a:pPr marL="742950" lvl="1" indent="-285750" fontAlgn="base">
              <a:spcBef>
                <a:spcPts val="600"/>
              </a:spcBef>
              <a:spcAft>
                <a:spcPts val="600"/>
              </a:spcAft>
              <a:buFont typeface="Arial" panose="020B0604020202020204" pitchFamily="34" charset="0"/>
              <a:buChar char="•"/>
            </a:pP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Interprofessional consultation,​</a:t>
            </a:r>
          </a:p>
          <a:p>
            <a:pPr marL="742950" lvl="1" indent="-285750" fontAlgn="base">
              <a:spcBef>
                <a:spcPts val="600"/>
              </a:spcBef>
              <a:spcAft>
                <a:spcPts val="600"/>
              </a:spcAft>
              <a:buFont typeface="Arial" panose="020B0604020202020204" pitchFamily="34" charset="0"/>
              <a:buChar char="•"/>
            </a:pP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Remote evaluation of patient videos/images, virtual check-in, and e-visits. </a:t>
            </a:r>
          </a:p>
        </p:txBody>
      </p:sp>
    </p:spTree>
    <p:extLst>
      <p:ext uri="{BB962C8B-B14F-4D97-AF65-F5344CB8AC3E}">
        <p14:creationId xmlns:p14="http://schemas.microsoft.com/office/powerpoint/2010/main" val="29923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2B55D-B3D2-4C4E-1C66-0EEAFB24B80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50BF1A3-936C-03E7-C917-8D24507072A4}"/>
              </a:ext>
            </a:extLst>
          </p:cNvPr>
          <p:cNvSpPr>
            <a:spLocks noGrp="1"/>
          </p:cNvSpPr>
          <p:nvPr>
            <p:ph type="ftr" sz="quarter" idx="10"/>
          </p:nvPr>
        </p:nvSpPr>
        <p:spPr/>
        <p:txBody>
          <a:bodyPr/>
          <a:lstStyle/>
          <a:p>
            <a:r>
              <a:rPr lang="en-US"/>
              <a:t>www.nachc.org</a:t>
            </a:r>
          </a:p>
        </p:txBody>
      </p:sp>
      <p:sp>
        <p:nvSpPr>
          <p:cNvPr id="2" name="Slide Number Placeholder 1">
            <a:extLst>
              <a:ext uri="{FF2B5EF4-FFF2-40B4-BE49-F238E27FC236}">
                <a16:creationId xmlns:a16="http://schemas.microsoft.com/office/drawing/2014/main" id="{C2338F25-81E3-FA52-22DD-0177C8214AA9}"/>
              </a:ext>
            </a:extLst>
          </p:cNvPr>
          <p:cNvSpPr>
            <a:spLocks noGrp="1"/>
          </p:cNvSpPr>
          <p:nvPr>
            <p:ph type="sldNum" sz="quarter" idx="11"/>
          </p:nvPr>
        </p:nvSpPr>
        <p:spPr>
          <a:prstGeom prst="rect">
            <a:avLst/>
          </a:prstGeom>
        </p:spPr>
        <p:txBody>
          <a:bodyPr/>
          <a:lstStyle/>
          <a:p>
            <a:r>
              <a:rPr lang="en-US">
                <a:solidFill>
                  <a:schemeClr val="accent1"/>
                </a:solidFill>
              </a:rPr>
              <a:t>|</a:t>
            </a:r>
            <a:r>
              <a:rPr lang="en-US"/>
              <a:t> </a:t>
            </a:r>
            <a:fld id="{E1AB07C4-F4AD-C942-BAEA-67B4CA5A8891}" type="slidenum">
              <a:rPr lang="en-US" smtClean="0">
                <a:solidFill>
                  <a:schemeClr val="tx2"/>
                </a:solidFill>
              </a:rPr>
              <a:pPr/>
              <a:t>2</a:t>
            </a:fld>
            <a:endParaRPr lang="en-US">
              <a:solidFill>
                <a:schemeClr val="tx2"/>
              </a:solidFill>
            </a:endParaRPr>
          </a:p>
        </p:txBody>
      </p:sp>
      <p:sp>
        <p:nvSpPr>
          <p:cNvPr id="4" name="Title 3">
            <a:extLst>
              <a:ext uri="{FF2B5EF4-FFF2-40B4-BE49-F238E27FC236}">
                <a16:creationId xmlns:a16="http://schemas.microsoft.com/office/drawing/2014/main" id="{81544D38-A77F-D787-B05B-65377CA99D82}"/>
              </a:ext>
            </a:extLst>
          </p:cNvPr>
          <p:cNvSpPr>
            <a:spLocks noGrp="1"/>
          </p:cNvSpPr>
          <p:nvPr>
            <p:ph type="title"/>
          </p:nvPr>
        </p:nvSpPr>
        <p:spPr>
          <a:prstGeom prst="rect">
            <a:avLst/>
          </a:prstGeom>
        </p:spPr>
        <p:txBody>
          <a:bodyPr/>
          <a:lstStyle/>
          <a:p>
            <a:r>
              <a:rPr lang="en-US"/>
              <a:t>AGENDA</a:t>
            </a:r>
          </a:p>
        </p:txBody>
      </p:sp>
      <p:graphicFrame>
        <p:nvGraphicFramePr>
          <p:cNvPr id="5" name="Table 5">
            <a:extLst>
              <a:ext uri="{FF2B5EF4-FFF2-40B4-BE49-F238E27FC236}">
                <a16:creationId xmlns:a16="http://schemas.microsoft.com/office/drawing/2014/main" id="{2B408FC3-BDA0-8300-CAFA-41DD57AD6D9B}"/>
              </a:ext>
            </a:extLst>
          </p:cNvPr>
          <p:cNvGraphicFramePr>
            <a:graphicFrameLocks noGrp="1"/>
          </p:cNvGraphicFramePr>
          <p:nvPr/>
        </p:nvGraphicFramePr>
        <p:xfrm>
          <a:off x="457200" y="1600200"/>
          <a:ext cx="5257800" cy="48463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224013352"/>
                    </a:ext>
                  </a:extLst>
                </a:gridCol>
                <a:gridCol w="4495800">
                  <a:extLst>
                    <a:ext uri="{9D8B030D-6E8A-4147-A177-3AD203B41FA5}">
                      <a16:colId xmlns:a16="http://schemas.microsoft.com/office/drawing/2014/main" val="3172646239"/>
                    </a:ext>
                  </a:extLst>
                </a:gridCol>
              </a:tblGrid>
              <a:tr h="1004711">
                <a:tc>
                  <a:txBody>
                    <a:bodyPr/>
                    <a:lstStyle/>
                    <a:p>
                      <a:r>
                        <a:rPr lang="en-US" sz="5000" b="1" baseline="0">
                          <a:solidFill>
                            <a:schemeClr val="tx2"/>
                          </a:solidFill>
                          <a:latin typeface="Apple Symbols" panose="02000000000000000000" pitchFamily="2" charset="-79"/>
                          <a:ea typeface="Apple Symbols" panose="02000000000000000000" pitchFamily="2" charset="-79"/>
                          <a:cs typeface="Apple Symbols" panose="02000000000000000000" pitchFamily="2" charset="-79"/>
                        </a:rPr>
                        <a:t>1</a:t>
                      </a:r>
                      <a:r>
                        <a:rPr lang="en-US" sz="5000" b="1" baseline="0">
                          <a:solidFill>
                            <a:schemeClr val="accent6"/>
                          </a:solidFill>
                          <a:latin typeface="Apple Symbols" panose="02000000000000000000" pitchFamily="2" charset="-79"/>
                          <a:ea typeface="Apple Symbols" panose="02000000000000000000" pitchFamily="2" charset="-79"/>
                          <a:cs typeface="Apple Symbols" panose="02000000000000000000" pitchFamily="2" charset="-79"/>
                        </a:rPr>
                        <a:t>‣</a:t>
                      </a:r>
                      <a:endParaRPr lang="en-US" sz="5000" baseline="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a:solidFill>
                            <a:schemeClr val="tx2"/>
                          </a:solidFill>
                          <a:latin typeface="+mn-lt"/>
                          <a:ea typeface="+mn-ea"/>
                          <a:cs typeface="+mn-cs"/>
                        </a:rPr>
                        <a:t>The Purpose &amp; Value of CCM</a:t>
                      </a:r>
                    </a:p>
                  </a:txBody>
                  <a:tcPr marT="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463290"/>
                  </a:ext>
                </a:extLst>
              </a:tr>
              <a:tr h="1004711">
                <a:tc>
                  <a:txBody>
                    <a:bodyPr/>
                    <a:lstStyle/>
                    <a:p>
                      <a:r>
                        <a:rPr lang="en-US" sz="5000" b="1" baseline="0">
                          <a:solidFill>
                            <a:schemeClr val="tx2"/>
                          </a:solidFill>
                          <a:latin typeface="Apple Symbols" panose="02000000000000000000" pitchFamily="2" charset="-79"/>
                          <a:ea typeface="Apple Symbols" panose="02000000000000000000" pitchFamily="2" charset="-79"/>
                          <a:cs typeface="Apple Symbols" panose="02000000000000000000" pitchFamily="2" charset="-79"/>
                        </a:rPr>
                        <a:t>2</a:t>
                      </a:r>
                      <a:r>
                        <a:rPr lang="en-US" sz="5000" b="1" baseline="0">
                          <a:solidFill>
                            <a:schemeClr val="accent6"/>
                          </a:solidFill>
                          <a:latin typeface="Apple Symbols" panose="02000000000000000000" pitchFamily="2" charset="-79"/>
                          <a:ea typeface="Apple Symbols" panose="02000000000000000000" pitchFamily="2" charset="-79"/>
                          <a:cs typeface="Apple Symbols" panose="02000000000000000000" pitchFamily="2" charset="-79"/>
                        </a:rPr>
                        <a:t>‣</a:t>
                      </a:r>
                      <a:endParaRPr lang="en-US" sz="5000" baseline="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a:solidFill>
                            <a:schemeClr val="tx2"/>
                          </a:solidFill>
                        </a:rPr>
                        <a:t>Who can bill for CCM</a:t>
                      </a:r>
                    </a:p>
                  </a:txBody>
                  <a:tcPr marT="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081036"/>
                  </a:ext>
                </a:extLst>
              </a:tr>
              <a:tr h="1004711">
                <a:tc>
                  <a:txBody>
                    <a:bodyPr/>
                    <a:lstStyle/>
                    <a:p>
                      <a:r>
                        <a:rPr lang="en-US" sz="5000" b="1" baseline="0">
                          <a:solidFill>
                            <a:schemeClr val="tx2"/>
                          </a:solidFill>
                          <a:latin typeface="Apple Symbols" panose="02000000000000000000" pitchFamily="2" charset="-79"/>
                          <a:ea typeface="Apple Symbols" panose="02000000000000000000" pitchFamily="2" charset="-79"/>
                          <a:cs typeface="Apple Symbols" panose="02000000000000000000" pitchFamily="2" charset="-79"/>
                        </a:rPr>
                        <a:t>3</a:t>
                      </a:r>
                      <a:r>
                        <a:rPr lang="en-US" sz="5000" b="1" baseline="0">
                          <a:solidFill>
                            <a:schemeClr val="accent6"/>
                          </a:solidFill>
                          <a:latin typeface="Apple Symbols" panose="02000000000000000000" pitchFamily="2" charset="-79"/>
                          <a:ea typeface="Apple Symbols" panose="02000000000000000000" pitchFamily="2" charset="-79"/>
                          <a:cs typeface="Apple Symbols" panose="02000000000000000000" pitchFamily="2" charset="-79"/>
                        </a:rPr>
                        <a:t>‣</a:t>
                      </a:r>
                      <a:endParaRPr lang="en-US" sz="5000" baseline="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a:solidFill>
                            <a:schemeClr val="tx2"/>
                          </a:solidFill>
                        </a:rPr>
                        <a:t>Implementation, Management &amp; Compliance</a:t>
                      </a:r>
                    </a:p>
                  </a:txBody>
                  <a:tcPr marT="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466774"/>
                  </a:ext>
                </a:extLst>
              </a:tr>
            </a:tbl>
          </a:graphicData>
        </a:graphic>
      </p:graphicFrame>
      <p:graphicFrame>
        <p:nvGraphicFramePr>
          <p:cNvPr id="7" name="Table 5">
            <a:extLst>
              <a:ext uri="{FF2B5EF4-FFF2-40B4-BE49-F238E27FC236}">
                <a16:creationId xmlns:a16="http://schemas.microsoft.com/office/drawing/2014/main" id="{EF95D5D0-B414-6783-1226-E1171B506021}"/>
              </a:ext>
            </a:extLst>
          </p:cNvPr>
          <p:cNvGraphicFramePr>
            <a:graphicFrameLocks noGrp="1"/>
          </p:cNvGraphicFramePr>
          <p:nvPr/>
        </p:nvGraphicFramePr>
        <p:xfrm>
          <a:off x="6222381" y="1600200"/>
          <a:ext cx="5257800" cy="48463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224013352"/>
                    </a:ext>
                  </a:extLst>
                </a:gridCol>
                <a:gridCol w="4495800">
                  <a:extLst>
                    <a:ext uri="{9D8B030D-6E8A-4147-A177-3AD203B41FA5}">
                      <a16:colId xmlns:a16="http://schemas.microsoft.com/office/drawing/2014/main" val="3172646239"/>
                    </a:ext>
                  </a:extLst>
                </a:gridCol>
              </a:tblGrid>
              <a:tr h="1004711">
                <a:tc>
                  <a:txBody>
                    <a:bodyPr/>
                    <a:lstStyle/>
                    <a:p>
                      <a:r>
                        <a:rPr lang="en-US" sz="5000" b="1" baseline="0">
                          <a:solidFill>
                            <a:schemeClr val="tx2"/>
                          </a:solidFill>
                          <a:latin typeface="Apple Symbols" panose="02000000000000000000" pitchFamily="2" charset="-79"/>
                          <a:ea typeface="Apple Symbols" panose="02000000000000000000" pitchFamily="2" charset="-79"/>
                          <a:cs typeface="Apple Symbols" panose="02000000000000000000" pitchFamily="2" charset="-79"/>
                        </a:rPr>
                        <a:t>4</a:t>
                      </a:r>
                      <a:r>
                        <a:rPr lang="en-US" sz="5000" b="1" baseline="0">
                          <a:solidFill>
                            <a:schemeClr val="accent6"/>
                          </a:solidFill>
                          <a:latin typeface="Apple Symbols" panose="02000000000000000000" pitchFamily="2" charset="-79"/>
                          <a:ea typeface="Apple Symbols" panose="02000000000000000000" pitchFamily="2" charset="-79"/>
                          <a:cs typeface="Apple Symbols" panose="02000000000000000000" pitchFamily="2" charset="-79"/>
                        </a:rPr>
                        <a:t>‣</a:t>
                      </a:r>
                      <a:endParaRPr lang="en-US" sz="5000" baseline="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a:solidFill>
                            <a:schemeClr val="tx2"/>
                          </a:solidFill>
                          <a:latin typeface="+mn-lt"/>
                          <a:ea typeface="+mn-ea"/>
                          <a:cs typeface="+mn-cs"/>
                        </a:rPr>
                        <a:t>Navigating billing codes, CMS updates and reimbursement guidelines</a:t>
                      </a:r>
                    </a:p>
                  </a:txBody>
                  <a:tcPr marT="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463290"/>
                  </a:ext>
                </a:extLst>
              </a:tr>
              <a:tr h="1004711">
                <a:tc>
                  <a:txBody>
                    <a:bodyPr/>
                    <a:lstStyle/>
                    <a:p>
                      <a:r>
                        <a:rPr lang="en-US" sz="5000" b="1" baseline="0">
                          <a:solidFill>
                            <a:schemeClr val="tx2"/>
                          </a:solidFill>
                          <a:latin typeface="Apple Symbols" panose="02000000000000000000" pitchFamily="2" charset="-79"/>
                          <a:ea typeface="Apple Symbols" panose="02000000000000000000" pitchFamily="2" charset="-79"/>
                          <a:cs typeface="Apple Symbols" panose="02000000000000000000" pitchFamily="2" charset="-79"/>
                        </a:rPr>
                        <a:t>5</a:t>
                      </a:r>
                      <a:r>
                        <a:rPr lang="en-US" sz="5000" b="1" baseline="0">
                          <a:solidFill>
                            <a:schemeClr val="accent6"/>
                          </a:solidFill>
                          <a:latin typeface="Apple Symbols" panose="02000000000000000000" pitchFamily="2" charset="-79"/>
                          <a:ea typeface="Apple Symbols" panose="02000000000000000000" pitchFamily="2" charset="-79"/>
                          <a:cs typeface="Apple Symbols" panose="02000000000000000000" pitchFamily="2" charset="-79"/>
                        </a:rPr>
                        <a:t>‣</a:t>
                      </a:r>
                      <a:endParaRPr lang="en-US" sz="5000" baseline="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a:solidFill>
                            <a:schemeClr val="tx2"/>
                          </a:solidFill>
                        </a:rPr>
                        <a:t>Business Case for CCM</a:t>
                      </a:r>
                    </a:p>
                  </a:txBody>
                  <a:tcPr marT="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081036"/>
                  </a:ext>
                </a:extLst>
              </a:tr>
              <a:tr h="1004711">
                <a:tc>
                  <a:txBody>
                    <a:bodyPr/>
                    <a:lstStyle/>
                    <a:p>
                      <a:r>
                        <a:rPr lang="en-US" sz="5000" b="1" baseline="0">
                          <a:solidFill>
                            <a:schemeClr val="tx2"/>
                          </a:solidFill>
                          <a:latin typeface="Apple Symbols" panose="02000000000000000000" pitchFamily="2" charset="-79"/>
                          <a:ea typeface="Apple Symbols" panose="02000000000000000000" pitchFamily="2" charset="-79"/>
                          <a:cs typeface="Apple Symbols" panose="02000000000000000000" pitchFamily="2" charset="-79"/>
                        </a:rPr>
                        <a:t>6</a:t>
                      </a:r>
                      <a:r>
                        <a:rPr lang="en-US" sz="5000" b="1" baseline="0">
                          <a:solidFill>
                            <a:schemeClr val="accent6"/>
                          </a:solidFill>
                          <a:latin typeface="Apple Symbols" panose="02000000000000000000" pitchFamily="2" charset="-79"/>
                          <a:ea typeface="Apple Symbols" panose="02000000000000000000" pitchFamily="2" charset="-79"/>
                          <a:cs typeface="Apple Symbols" panose="02000000000000000000" pitchFamily="2" charset="-79"/>
                        </a:rPr>
                        <a:t>‣</a:t>
                      </a:r>
                      <a:endParaRPr lang="en-US" sz="5000" baseline="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a:solidFill>
                            <a:schemeClr val="tx2"/>
                          </a:solidFill>
                        </a:rPr>
                        <a:t>Align CCM with your health center’s strategic goals</a:t>
                      </a:r>
                    </a:p>
                  </a:txBody>
                  <a:tcPr marT="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466774"/>
                  </a:ext>
                </a:extLst>
              </a:tr>
            </a:tbl>
          </a:graphicData>
        </a:graphic>
      </p:graphicFrame>
      <p:sp>
        <p:nvSpPr>
          <p:cNvPr id="6" name="Title 3">
            <a:extLst>
              <a:ext uri="{FF2B5EF4-FFF2-40B4-BE49-F238E27FC236}">
                <a16:creationId xmlns:a16="http://schemas.microsoft.com/office/drawing/2014/main" id="{A28DFCA4-9FD0-83C1-5D14-309EDC549ACB}"/>
              </a:ext>
            </a:extLst>
          </p:cNvPr>
          <p:cNvSpPr txBox="1">
            <a:spLocks/>
          </p:cNvSpPr>
          <p:nvPr/>
        </p:nvSpPr>
        <p:spPr>
          <a:xfrm>
            <a:off x="2057400" y="1267882"/>
            <a:ext cx="1219200" cy="65828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pPr algn="ctr"/>
            <a:r>
              <a:rPr lang="en-US" sz="2800" b="1">
                <a:solidFill>
                  <a:srgbClr val="F1740A"/>
                </a:solidFill>
              </a:rPr>
              <a:t>DAY 1</a:t>
            </a:r>
          </a:p>
        </p:txBody>
      </p:sp>
      <p:sp>
        <p:nvSpPr>
          <p:cNvPr id="8" name="Title 3">
            <a:extLst>
              <a:ext uri="{FF2B5EF4-FFF2-40B4-BE49-F238E27FC236}">
                <a16:creationId xmlns:a16="http://schemas.microsoft.com/office/drawing/2014/main" id="{908B198F-B908-2C41-2504-753422C16567}"/>
              </a:ext>
            </a:extLst>
          </p:cNvPr>
          <p:cNvSpPr txBox="1">
            <a:spLocks/>
          </p:cNvSpPr>
          <p:nvPr/>
        </p:nvSpPr>
        <p:spPr>
          <a:xfrm>
            <a:off x="8153400" y="1271059"/>
            <a:ext cx="1219200" cy="65828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pPr algn="ctr"/>
            <a:r>
              <a:rPr lang="en-US" sz="2800" b="1">
                <a:solidFill>
                  <a:srgbClr val="F1740A"/>
                </a:solidFill>
              </a:rPr>
              <a:t>DAY 2</a:t>
            </a:r>
          </a:p>
        </p:txBody>
      </p:sp>
    </p:spTree>
    <p:extLst>
      <p:ext uri="{BB962C8B-B14F-4D97-AF65-F5344CB8AC3E}">
        <p14:creationId xmlns:p14="http://schemas.microsoft.com/office/powerpoint/2010/main" val="3194175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BE38B-0319-9609-009D-D6A32B721E0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88B0C9-9B63-D1EF-2075-8ACAC089EF7F}"/>
              </a:ext>
            </a:extLst>
          </p:cNvPr>
          <p:cNvSpPr txBox="1"/>
          <p:nvPr/>
        </p:nvSpPr>
        <p:spPr>
          <a:xfrm>
            <a:off x="719474" y="816201"/>
            <a:ext cx="10481926" cy="4985980"/>
          </a:xfrm>
          <a:prstGeom prst="rect">
            <a:avLst/>
          </a:prstGeom>
          <a:noFill/>
        </p:spPr>
        <p:txBody>
          <a:bodyPr wrap="square" lIns="91440" tIns="45720" rIns="91440" bIns="45720" rtlCol="0" anchor="t">
            <a:spAutoFit/>
          </a:bodyPr>
          <a:lstStyle/>
          <a:p>
            <a:pPr>
              <a:spcBef>
                <a:spcPts val="600"/>
              </a:spcBef>
              <a:spcAft>
                <a:spcPts val="1200"/>
              </a:spcAft>
            </a:pPr>
            <a:r>
              <a:rPr lang="en-US" b="1">
                <a:solidFill>
                  <a:srgbClr val="002060"/>
                </a:solidFill>
                <a:latin typeface="Open Sans"/>
                <a:ea typeface="Open Sans"/>
                <a:cs typeface="Open Sans"/>
              </a:rPr>
              <a:t>To bill for APCM services, health centers must: </a:t>
            </a:r>
            <a:r>
              <a:rPr lang="en-US">
                <a:solidFill>
                  <a:srgbClr val="002060"/>
                </a:solidFill>
                <a:latin typeface="Open Sans"/>
                <a:ea typeface="Open Sans"/>
                <a:cs typeface="Open Sans"/>
              </a:rPr>
              <a:t>​</a:t>
            </a:r>
          </a:p>
          <a:p>
            <a:pPr>
              <a:spcBef>
                <a:spcPts val="600"/>
              </a:spcBef>
              <a:spcAft>
                <a:spcPts val="1200"/>
              </a:spcAft>
            </a:pPr>
            <a:endParaRPr lang="en-US" sz="1500">
              <a:solidFill>
                <a:srgbClr val="002060"/>
              </a:solidFill>
              <a:latin typeface="Open Sans"/>
              <a:ea typeface="Open Sans"/>
              <a:cs typeface="Open Sans"/>
            </a:endParaRPr>
          </a:p>
          <a:p>
            <a:pPr marL="285750" indent="-285750">
              <a:spcBef>
                <a:spcPts val="600"/>
              </a:spcBef>
              <a:spcAft>
                <a:spcPts val="1200"/>
              </a:spcAft>
              <a:buFont typeface="Arial" panose="020B0604020202020204" pitchFamily="34" charset="0"/>
              <a:buChar char="•"/>
            </a:pPr>
            <a:r>
              <a:rPr lang="en-US" sz="1500">
                <a:solidFill>
                  <a:srgbClr val="002060"/>
                </a:solidFill>
                <a:latin typeface="Open Sans"/>
                <a:ea typeface="Open Sans"/>
                <a:cs typeface="Open Sans"/>
              </a:rPr>
              <a:t>Get patient consent​</a:t>
            </a:r>
            <a:endParaRPr lang="en-US"/>
          </a:p>
          <a:p>
            <a:pPr marL="285750" indent="-285750">
              <a:spcAft>
                <a:spcPts val="600"/>
              </a:spcAft>
              <a:buFont typeface="Arial" panose="020B0604020202020204" pitchFamily="34" charset="0"/>
              <a:buChar char="•"/>
            </a:pPr>
            <a:r>
              <a:rPr lang="en-US" sz="1500">
                <a:solidFill>
                  <a:srgbClr val="002060"/>
                </a:solidFill>
                <a:latin typeface="Open Sans"/>
                <a:ea typeface="Open Sans"/>
                <a:cs typeface="Open Sans"/>
              </a:rPr>
              <a:t>Conduct an initiating visit (paid separately) </a:t>
            </a:r>
            <a:r>
              <a:rPr lang="en-US" sz="1500" b="0" i="0" u="none" strike="noStrike">
                <a:solidFill>
                  <a:srgbClr val="002060"/>
                </a:solidFill>
                <a:effectLst/>
                <a:latin typeface="Open Sans"/>
                <a:ea typeface="Open Sans"/>
                <a:cs typeface="Open Sans"/>
              </a:rPr>
              <a:t>for </a:t>
            </a:r>
            <a:r>
              <a:rPr lang="en-US" sz="1500">
                <a:solidFill>
                  <a:srgbClr val="002060"/>
                </a:solidFill>
                <a:latin typeface="Open Sans"/>
                <a:ea typeface="Open Sans"/>
                <a:cs typeface="Open Sans"/>
              </a:rPr>
              <a:t>new patients​</a:t>
            </a:r>
            <a:endParaRPr lang="en-US"/>
          </a:p>
          <a:p>
            <a:pPr marL="285750" indent="-285750">
              <a:spcAft>
                <a:spcPts val="600"/>
              </a:spcAft>
              <a:buFont typeface="Arial" panose="020B0604020202020204" pitchFamily="34" charset="0"/>
              <a:buChar char="•"/>
            </a:pPr>
            <a:r>
              <a:rPr lang="en-US" sz="1500">
                <a:solidFill>
                  <a:srgbClr val="002060"/>
                </a:solidFill>
                <a:latin typeface="Open Sans"/>
                <a:ea typeface="Open Sans"/>
                <a:cs typeface="Open Sans"/>
              </a:rPr>
              <a:t>Provide 24/7 access and continuity </a:t>
            </a:r>
            <a:r>
              <a:rPr lang="en-US" sz="1500" b="0" i="0" u="none" strike="noStrike">
                <a:solidFill>
                  <a:srgbClr val="002060"/>
                </a:solidFill>
                <a:effectLst/>
                <a:latin typeface="Open Sans"/>
                <a:ea typeface="Open Sans"/>
                <a:cs typeface="Open Sans"/>
              </a:rPr>
              <a:t>of care</a:t>
            </a:r>
            <a:r>
              <a:rPr lang="en-US" sz="1500">
                <a:solidFill>
                  <a:srgbClr val="002060"/>
                </a:solidFill>
                <a:latin typeface="Open Sans"/>
                <a:ea typeface="Open Sans"/>
                <a:cs typeface="Open Sans"/>
              </a:rPr>
              <a:t>​</a:t>
            </a:r>
            <a:endParaRPr lang="en-US"/>
          </a:p>
          <a:p>
            <a:pPr marL="285750" indent="-285750">
              <a:spcAft>
                <a:spcPts val="600"/>
              </a:spcAft>
              <a:buFont typeface="Arial" panose="020B0604020202020204" pitchFamily="34" charset="0"/>
              <a:buChar char="•"/>
            </a:pPr>
            <a:r>
              <a:rPr lang="en-US" sz="1500">
                <a:solidFill>
                  <a:srgbClr val="002060"/>
                </a:solidFill>
                <a:latin typeface="Open Sans"/>
                <a:ea typeface="Open Sans"/>
                <a:cs typeface="Open Sans"/>
              </a:rPr>
              <a:t>Provide comprehensive </a:t>
            </a:r>
            <a:r>
              <a:rPr lang="en-US" sz="1500" b="0" i="0" u="none" strike="noStrike">
                <a:solidFill>
                  <a:srgbClr val="002060"/>
                </a:solidFill>
                <a:effectLst/>
                <a:latin typeface="Open Sans"/>
                <a:ea typeface="Open Sans"/>
                <a:cs typeface="Open Sans"/>
              </a:rPr>
              <a:t>care management</a:t>
            </a:r>
            <a:r>
              <a:rPr lang="en-US" sz="1500">
                <a:solidFill>
                  <a:srgbClr val="002060"/>
                </a:solidFill>
                <a:latin typeface="Open Sans"/>
                <a:ea typeface="Open Sans"/>
                <a:cs typeface="Open Sans"/>
              </a:rPr>
              <a:t>​</a:t>
            </a:r>
            <a:endParaRPr lang="en-US"/>
          </a:p>
          <a:p>
            <a:pPr marL="285750" indent="-285750">
              <a:spcAft>
                <a:spcPts val="600"/>
              </a:spcAft>
              <a:buFont typeface="Arial" panose="020B0604020202020204" pitchFamily="34" charset="0"/>
              <a:buChar char="•"/>
            </a:pPr>
            <a:r>
              <a:rPr lang="en-US" sz="1500">
                <a:solidFill>
                  <a:srgbClr val="002060"/>
                </a:solidFill>
                <a:latin typeface="Open Sans"/>
                <a:ea typeface="Open Sans"/>
                <a:cs typeface="Open Sans"/>
              </a:rPr>
              <a:t>Develop, implement, revise, and maintain an electronic patient-centered comprehensive care plan​</a:t>
            </a:r>
            <a:endParaRPr lang="en-US"/>
          </a:p>
          <a:p>
            <a:pPr marL="285750" indent="-285750">
              <a:spcAft>
                <a:spcPts val="600"/>
              </a:spcAft>
              <a:buFont typeface="Arial" panose="020B0604020202020204" pitchFamily="34" charset="0"/>
              <a:buChar char="•"/>
            </a:pPr>
            <a:r>
              <a:rPr lang="en-US" sz="1500">
                <a:solidFill>
                  <a:srgbClr val="002060"/>
                </a:solidFill>
                <a:latin typeface="Open Sans"/>
                <a:ea typeface="Open Sans"/>
                <a:cs typeface="Open Sans"/>
              </a:rPr>
              <a:t>Coordinate care transitions between and among providers and settings​</a:t>
            </a:r>
            <a:endParaRPr lang="en-US"/>
          </a:p>
          <a:p>
            <a:pPr marL="285750" indent="-285750">
              <a:spcAft>
                <a:spcPts val="600"/>
              </a:spcAft>
              <a:buFont typeface="Arial" panose="020B0604020202020204" pitchFamily="34" charset="0"/>
              <a:buChar char="•"/>
            </a:pPr>
            <a:r>
              <a:rPr lang="en-US" sz="1500">
                <a:solidFill>
                  <a:srgbClr val="002060"/>
                </a:solidFill>
                <a:latin typeface="Open Sans"/>
                <a:ea typeface="Open Sans"/>
                <a:cs typeface="Open Sans"/>
              </a:rPr>
              <a:t>Coordinate practitioner, home-based, and community-based care​</a:t>
            </a:r>
            <a:endParaRPr lang="en-US"/>
          </a:p>
          <a:p>
            <a:pPr marL="285750" indent="-285750">
              <a:spcAft>
                <a:spcPts val="600"/>
              </a:spcAft>
              <a:buFont typeface="Arial" panose="020B0604020202020204" pitchFamily="34" charset="0"/>
              <a:buChar char="•"/>
            </a:pPr>
            <a:r>
              <a:rPr lang="en-US" sz="1500">
                <a:solidFill>
                  <a:srgbClr val="002060"/>
                </a:solidFill>
                <a:latin typeface="Open Sans"/>
                <a:ea typeface="Open Sans"/>
                <a:cs typeface="Open Sans"/>
              </a:rPr>
              <a:t>Provide enhanced </a:t>
            </a:r>
            <a:r>
              <a:rPr lang="en-US" sz="1500" b="0" i="0" u="none" strike="noStrike">
                <a:solidFill>
                  <a:srgbClr val="002060"/>
                </a:solidFill>
                <a:effectLst/>
                <a:latin typeface="Open Sans"/>
                <a:ea typeface="Open Sans"/>
                <a:cs typeface="Open Sans"/>
              </a:rPr>
              <a:t>communication</a:t>
            </a:r>
            <a:r>
              <a:rPr lang="en-US" sz="1500">
                <a:solidFill>
                  <a:srgbClr val="002060"/>
                </a:solidFill>
                <a:latin typeface="Open Sans"/>
                <a:ea typeface="Open Sans"/>
                <a:cs typeface="Open Sans"/>
              </a:rPr>
              <a:t> opportunities​</a:t>
            </a:r>
            <a:endParaRPr lang="en-US"/>
          </a:p>
          <a:p>
            <a:pPr marL="285750" indent="-285750" algn="l" fontAlgn="base">
              <a:spcAft>
                <a:spcPts val="600"/>
              </a:spcAft>
              <a:buFont typeface="Arial" panose="020B0604020202020204" pitchFamily="34" charset="0"/>
              <a:buChar char="•"/>
            </a:pPr>
            <a:r>
              <a:rPr lang="en-US" sz="1500" b="0" i="0" u="none" strike="noStrike">
                <a:solidFill>
                  <a:srgbClr val="002060"/>
                </a:solidFill>
                <a:effectLst/>
                <a:latin typeface="Open Sans"/>
                <a:ea typeface="Open Sans"/>
                <a:cs typeface="Open Sans"/>
              </a:rPr>
              <a:t>Conduct patient population-level management</a:t>
            </a:r>
            <a:r>
              <a:rPr lang="en-US" sz="1500" b="0" i="0">
                <a:solidFill>
                  <a:srgbClr val="002060"/>
                </a:solidFill>
                <a:effectLst/>
                <a:latin typeface="Open Sans"/>
                <a:ea typeface="Open Sans"/>
                <a:cs typeface="Open Sans"/>
              </a:rPr>
              <a:t>​</a:t>
            </a:r>
            <a:endParaRPr lang="en-US" sz="1500">
              <a:solidFill>
                <a:srgbClr val="002060"/>
              </a:solidFill>
              <a:latin typeface="Open Sans"/>
              <a:ea typeface="Open Sans"/>
              <a:cs typeface="Open Sans"/>
            </a:endParaRPr>
          </a:p>
          <a:p>
            <a:pPr marL="285750" indent="-285750" algn="l" rtl="0" fontAlgn="base">
              <a:spcAft>
                <a:spcPts val="600"/>
              </a:spcAft>
              <a:buFont typeface="Arial" panose="020B0604020202020204" pitchFamily="34" charset="0"/>
              <a:buChar char="•"/>
            </a:pPr>
            <a:r>
              <a:rPr lang="en-US" sz="1500" b="0" i="0" u="none" strike="noStrike">
                <a:solidFill>
                  <a:srgbClr val="002060"/>
                </a:solidFill>
                <a:effectLst/>
                <a:latin typeface="Open Sans"/>
                <a:ea typeface="Open Sans"/>
                <a:cs typeface="Open Sans"/>
              </a:rPr>
              <a:t>Measure and report performance:</a:t>
            </a:r>
            <a:r>
              <a:rPr lang="en-US" sz="1500" b="0" i="0">
                <a:solidFill>
                  <a:srgbClr val="002060"/>
                </a:solidFill>
                <a:effectLst/>
                <a:latin typeface="Open Sans"/>
                <a:ea typeface="Open Sans"/>
                <a:cs typeface="Open Sans"/>
              </a:rPr>
              <a:t>​</a:t>
            </a:r>
          </a:p>
          <a:p>
            <a:pPr marL="742950" lvl="1" indent="-285750" fontAlgn="base">
              <a:spcAft>
                <a:spcPts val="600"/>
              </a:spcAft>
              <a:buFont typeface="Arial" panose="020B0604020202020204" pitchFamily="34" charset="0"/>
              <a:buChar char="•"/>
            </a:pPr>
            <a:r>
              <a:rPr lang="en-US" sz="1500" b="0" i="0" u="none" strike="noStrike">
                <a:solidFill>
                  <a:srgbClr val="002060"/>
                </a:solidFill>
                <a:effectLst/>
                <a:latin typeface="Open Sans"/>
                <a:ea typeface="Open Sans"/>
                <a:cs typeface="Open Sans"/>
              </a:rPr>
              <a:t>Report the Value in Primary Care MIPS Value Pathway (MVP), or</a:t>
            </a:r>
            <a:r>
              <a:rPr lang="en-US" sz="1500" b="0" i="0">
                <a:solidFill>
                  <a:srgbClr val="002060"/>
                </a:solidFill>
                <a:effectLst/>
                <a:latin typeface="Open Sans"/>
                <a:ea typeface="Open Sans"/>
                <a:cs typeface="Open Sans"/>
              </a:rPr>
              <a:t>​</a:t>
            </a:r>
          </a:p>
          <a:p>
            <a:pPr marL="742950" lvl="1" indent="-285750" fontAlgn="base">
              <a:spcAft>
                <a:spcPts val="600"/>
              </a:spcAft>
              <a:buFont typeface="Arial" panose="020B0604020202020204" pitchFamily="34" charset="0"/>
              <a:buChar char="•"/>
            </a:pPr>
            <a:r>
              <a:rPr lang="en-US" sz="1500" b="0" i="0" u="none" strike="noStrike">
                <a:solidFill>
                  <a:srgbClr val="002060"/>
                </a:solidFill>
                <a:effectLst/>
                <a:latin typeface="Open Sans"/>
                <a:ea typeface="Open Sans"/>
                <a:cs typeface="Open Sans"/>
              </a:rPr>
              <a:t>Participate in a Medicare Shared Savings Program Accountable Care Organization (ACO), Realizing Equity, Access, and Community Health (REACH) ACO, Making Care Primary model, or Primary Care First model.</a:t>
            </a:r>
            <a:endParaRPr lang="en-US" sz="1500" b="0" i="0">
              <a:solidFill>
                <a:srgbClr val="002060"/>
              </a:solidFill>
              <a:effectLst/>
              <a:latin typeface="Open Sans"/>
              <a:ea typeface="Open Sans"/>
              <a:cs typeface="Open Sans"/>
            </a:endParaRPr>
          </a:p>
        </p:txBody>
      </p:sp>
    </p:spTree>
    <p:extLst>
      <p:ext uri="{BB962C8B-B14F-4D97-AF65-F5344CB8AC3E}">
        <p14:creationId xmlns:p14="http://schemas.microsoft.com/office/powerpoint/2010/main" val="254373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F5CDC-7E4F-271F-6E59-86545C12D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15738-7449-D666-35D9-7BE36F86CAC9}"/>
              </a:ext>
            </a:extLst>
          </p:cNvPr>
          <p:cNvSpPr>
            <a:spLocks noGrp="1"/>
          </p:cNvSpPr>
          <p:nvPr>
            <p:ph type="title"/>
          </p:nvPr>
        </p:nvSpPr>
        <p:spPr>
          <a:xfrm>
            <a:off x="304800" y="220979"/>
            <a:ext cx="11277600" cy="523220"/>
          </a:xfrm>
        </p:spPr>
        <p:txBody>
          <a:bodyPr/>
          <a:lstStyle/>
          <a:p>
            <a:r>
              <a:rPr lang="en-US"/>
              <a:t>Key Resources</a:t>
            </a:r>
            <a:endParaRPr lang="en-US">
              <a:solidFill>
                <a:srgbClr val="FF0000"/>
              </a:solidFill>
            </a:endParaRPr>
          </a:p>
        </p:txBody>
      </p:sp>
      <p:sp>
        <p:nvSpPr>
          <p:cNvPr id="3" name="Text Placeholder 2">
            <a:extLst>
              <a:ext uri="{FF2B5EF4-FFF2-40B4-BE49-F238E27FC236}">
                <a16:creationId xmlns:a16="http://schemas.microsoft.com/office/drawing/2014/main" id="{5EE31248-8817-9805-3CB9-6444DBBBA8DF}"/>
              </a:ext>
            </a:extLst>
          </p:cNvPr>
          <p:cNvSpPr>
            <a:spLocks noGrp="1"/>
          </p:cNvSpPr>
          <p:nvPr>
            <p:ph type="body" idx="1"/>
          </p:nvPr>
        </p:nvSpPr>
        <p:spPr>
          <a:xfrm>
            <a:off x="1193700" y="1715703"/>
            <a:ext cx="10379075" cy="2585323"/>
          </a:xfrm>
        </p:spPr>
        <p:txBody>
          <a:bodyPr/>
          <a:lstStyle/>
          <a:p>
            <a:pPr rtl="0" fontAlgn="base"/>
            <a:r>
              <a:rPr lang="en-US">
                <a:hlinkClick r:id="rId2"/>
              </a:rPr>
              <a:t>CCM ROI Calculator</a:t>
            </a:r>
            <a:endParaRPr lang="en-US"/>
          </a:p>
          <a:p>
            <a:pPr rtl="0" fontAlgn="base"/>
            <a:endParaRPr lang="en-US">
              <a:solidFill>
                <a:srgbClr val="004274"/>
              </a:solidFill>
            </a:endParaRPr>
          </a:p>
          <a:p>
            <a:pPr rtl="0" fontAlgn="base"/>
            <a:r>
              <a:rPr lang="en-US">
                <a:hlinkClick r:id="rId3"/>
              </a:rPr>
              <a:t>Summary of Medicare Care Management Services</a:t>
            </a:r>
            <a:endParaRPr lang="en-US"/>
          </a:p>
          <a:p>
            <a:pPr rtl="0" fontAlgn="base"/>
            <a:endParaRPr lang="en-US">
              <a:solidFill>
                <a:srgbClr val="004274"/>
              </a:solidFill>
            </a:endParaRPr>
          </a:p>
          <a:p>
            <a:pPr rtl="0" fontAlgn="base"/>
            <a:r>
              <a:rPr lang="en-US">
                <a:solidFill>
                  <a:srgbClr val="004274"/>
                </a:solidFill>
                <a:hlinkClick r:id="rId4"/>
              </a:rPr>
              <a:t>APCM Reimbursement Tips</a:t>
            </a:r>
            <a:r>
              <a:rPr lang="en-US">
                <a:solidFill>
                  <a:srgbClr val="004274"/>
                </a:solidFill>
              </a:rPr>
              <a:t>  </a:t>
            </a:r>
          </a:p>
          <a:p>
            <a:endParaRPr lang="en-US"/>
          </a:p>
        </p:txBody>
      </p:sp>
    </p:spTree>
    <p:extLst>
      <p:ext uri="{BB962C8B-B14F-4D97-AF65-F5344CB8AC3E}">
        <p14:creationId xmlns:p14="http://schemas.microsoft.com/office/powerpoint/2010/main" val="61843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73EB6-D27C-526D-0921-B7DFB9BEC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485F0-5EBE-2FA0-5658-22A685D7865B}"/>
              </a:ext>
            </a:extLst>
          </p:cNvPr>
          <p:cNvSpPr>
            <a:spLocks noGrp="1"/>
          </p:cNvSpPr>
          <p:nvPr>
            <p:ph type="title"/>
          </p:nvPr>
        </p:nvSpPr>
        <p:spPr>
          <a:xfrm>
            <a:off x="295175" y="356446"/>
            <a:ext cx="11277600" cy="523220"/>
          </a:xfrm>
        </p:spPr>
        <p:txBody>
          <a:bodyPr/>
          <a:lstStyle/>
          <a:p>
            <a:r>
              <a:rPr lang="en-US">
                <a:solidFill>
                  <a:schemeClr val="tx2"/>
                </a:solidFill>
              </a:rPr>
              <a:t>EHR Workflows</a:t>
            </a:r>
          </a:p>
        </p:txBody>
      </p:sp>
      <p:sp>
        <p:nvSpPr>
          <p:cNvPr id="3" name="Text Placeholder 2">
            <a:extLst>
              <a:ext uri="{FF2B5EF4-FFF2-40B4-BE49-F238E27FC236}">
                <a16:creationId xmlns:a16="http://schemas.microsoft.com/office/drawing/2014/main" id="{9C072938-1858-32B5-A11A-BB0F04846953}"/>
              </a:ext>
            </a:extLst>
          </p:cNvPr>
          <p:cNvSpPr>
            <a:spLocks noGrp="1"/>
          </p:cNvSpPr>
          <p:nvPr>
            <p:ph type="body" idx="1"/>
          </p:nvPr>
        </p:nvSpPr>
        <p:spPr>
          <a:xfrm>
            <a:off x="2040996" y="1238575"/>
            <a:ext cx="6611938" cy="5262979"/>
          </a:xfrm>
        </p:spPr>
        <p:txBody>
          <a:bodyPr/>
          <a:lstStyle/>
          <a:p>
            <a:pPr rtl="0" fontAlgn="base"/>
            <a:r>
              <a:rPr lang="en-US" sz="2000" err="1">
                <a:solidFill>
                  <a:schemeClr val="tx2"/>
                </a:solidFill>
              </a:rPr>
              <a:t>AthenaOne</a:t>
            </a:r>
            <a:endParaRPr lang="en-US" sz="2000">
              <a:solidFill>
                <a:schemeClr val="tx2"/>
              </a:solidFill>
            </a:endParaRPr>
          </a:p>
          <a:p>
            <a:pPr rtl="0" fontAlgn="base"/>
            <a:endParaRPr lang="en-US" sz="2000">
              <a:hlinkClick r:id="rId2"/>
            </a:endParaRPr>
          </a:p>
          <a:p>
            <a:pPr marL="800100" lvl="1" indent="-342900" rtl="0" fontAlgn="base">
              <a:buFont typeface="Arial" panose="020B0604020202020204" pitchFamily="34" charset="0"/>
              <a:buChar char="•"/>
            </a:pPr>
            <a:r>
              <a:rPr lang="en-US">
                <a:hlinkClick r:id="rId3"/>
              </a:rPr>
              <a:t>CCM &amp; PCM Workflows</a:t>
            </a:r>
            <a:endParaRPr lang="en-US"/>
          </a:p>
          <a:p>
            <a:pPr marL="800100" lvl="1" indent="-342900" rtl="0" fontAlgn="base">
              <a:buFont typeface="Arial" panose="020B0604020202020204" pitchFamily="34" charset="0"/>
              <a:buChar char="•"/>
            </a:pPr>
            <a:endParaRPr lang="en-US">
              <a:hlinkClick r:id="rId2"/>
            </a:endParaRPr>
          </a:p>
          <a:p>
            <a:pPr marL="800100" lvl="1" indent="-342900" rtl="0" fontAlgn="base">
              <a:buFont typeface="Arial" panose="020B0604020202020204" pitchFamily="34" charset="0"/>
              <a:buChar char="•"/>
            </a:pPr>
            <a:r>
              <a:rPr lang="en-US">
                <a:hlinkClick r:id="rId4"/>
              </a:rPr>
              <a:t>TCM Workflow</a:t>
            </a:r>
            <a:r>
              <a:rPr lang="en-US"/>
              <a:t> </a:t>
            </a:r>
          </a:p>
          <a:p>
            <a:pPr rtl="0" fontAlgn="base"/>
            <a:endParaRPr lang="en-US" sz="2000"/>
          </a:p>
          <a:p>
            <a:pPr rtl="0" fontAlgn="base"/>
            <a:r>
              <a:rPr lang="en-US" sz="2000">
                <a:solidFill>
                  <a:schemeClr val="tx2"/>
                </a:solidFill>
              </a:rPr>
              <a:t>NextGen</a:t>
            </a:r>
          </a:p>
          <a:p>
            <a:pPr rtl="0" fontAlgn="base"/>
            <a:endParaRPr lang="en-US" sz="2000">
              <a:solidFill>
                <a:schemeClr val="tx2"/>
              </a:solidFill>
            </a:endParaRPr>
          </a:p>
          <a:p>
            <a:pPr marL="800100" lvl="1" indent="-342900" rtl="0" fontAlgn="base">
              <a:buFont typeface="Arial" panose="020B0604020202020204" pitchFamily="34" charset="0"/>
              <a:buChar char="•"/>
            </a:pPr>
            <a:r>
              <a:rPr lang="en-US">
                <a:hlinkClick r:id="rId5"/>
              </a:rPr>
              <a:t>CCM &amp; PCM Workflows</a:t>
            </a:r>
            <a:endParaRPr lang="en-US"/>
          </a:p>
          <a:p>
            <a:pPr marL="800100" lvl="1" indent="-342900" rtl="0" fontAlgn="base">
              <a:buFont typeface="Arial" panose="020B0604020202020204" pitchFamily="34" charset="0"/>
              <a:buChar char="•"/>
            </a:pPr>
            <a:endParaRPr lang="en-US">
              <a:solidFill>
                <a:schemeClr val="tx2"/>
              </a:solidFill>
            </a:endParaRPr>
          </a:p>
          <a:p>
            <a:pPr marL="800100" lvl="1" indent="-342900" rtl="0" fontAlgn="base">
              <a:buFont typeface="Arial" panose="020B0604020202020204" pitchFamily="34" charset="0"/>
              <a:buChar char="•"/>
            </a:pPr>
            <a:r>
              <a:rPr lang="en-US">
                <a:hlinkClick r:id="rId6"/>
              </a:rPr>
              <a:t>TCM Workflow</a:t>
            </a:r>
            <a:endParaRPr lang="en-US"/>
          </a:p>
          <a:p>
            <a:pPr rtl="0" fontAlgn="base"/>
            <a:endParaRPr lang="en-US" sz="2000">
              <a:solidFill>
                <a:schemeClr val="tx2"/>
              </a:solidFill>
              <a:hlinkClick r:id="rId2"/>
            </a:endParaRPr>
          </a:p>
          <a:p>
            <a:pPr rtl="0" fontAlgn="base"/>
            <a:r>
              <a:rPr lang="en-US" sz="2000" err="1">
                <a:solidFill>
                  <a:schemeClr val="tx2"/>
                </a:solidFill>
              </a:rPr>
              <a:t>eCW</a:t>
            </a:r>
            <a:endParaRPr lang="en-US" sz="2000"/>
          </a:p>
          <a:p>
            <a:pPr rtl="0" fontAlgn="base"/>
            <a:endParaRPr lang="en-US" sz="2000"/>
          </a:p>
          <a:p>
            <a:pPr marL="800100" lvl="1" indent="-342900" rtl="0" fontAlgn="base">
              <a:buFont typeface="Arial" panose="020B0604020202020204" pitchFamily="34" charset="0"/>
              <a:buChar char="•"/>
            </a:pPr>
            <a:r>
              <a:rPr lang="en-US">
                <a:hlinkClick r:id="rId7"/>
              </a:rPr>
              <a:t>CCM &amp; PCM Workflows</a:t>
            </a:r>
            <a:endParaRPr lang="en-US"/>
          </a:p>
          <a:p>
            <a:pPr marL="800100" lvl="1" indent="-342900" rtl="0" fontAlgn="base">
              <a:buFont typeface="Arial" panose="020B0604020202020204" pitchFamily="34" charset="0"/>
              <a:buChar char="•"/>
            </a:pPr>
            <a:endParaRPr lang="en-US"/>
          </a:p>
          <a:p>
            <a:pPr marL="800100" lvl="1" indent="-342900" rtl="0" fontAlgn="base">
              <a:buFont typeface="Arial" panose="020B0604020202020204" pitchFamily="34" charset="0"/>
              <a:buChar char="•"/>
            </a:pPr>
            <a:r>
              <a:rPr lang="en-US">
                <a:hlinkClick r:id="rId8"/>
              </a:rPr>
              <a:t>TCM Workflow</a:t>
            </a:r>
            <a:endParaRPr lang="en-US"/>
          </a:p>
          <a:p>
            <a:pPr rtl="0" fontAlgn="base"/>
            <a:endParaRPr lang="en-US" sz="2000"/>
          </a:p>
        </p:txBody>
      </p:sp>
    </p:spTree>
    <p:extLst>
      <p:ext uri="{BB962C8B-B14F-4D97-AF65-F5344CB8AC3E}">
        <p14:creationId xmlns:p14="http://schemas.microsoft.com/office/powerpoint/2010/main" val="364079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26BF8-8173-4302-B2FD-00938050EEF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A83CF2-8FF7-F2A4-FCFB-2B40521F85DC}"/>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E7FDADA0-B0F1-CBEB-3105-178D7CF31F27}"/>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23</a:t>
            </a:fld>
            <a:endParaRPr lang="en-US">
              <a:solidFill>
                <a:schemeClr val="tx2"/>
              </a:solidFill>
            </a:endParaRPr>
          </a:p>
        </p:txBody>
      </p:sp>
      <p:sp>
        <p:nvSpPr>
          <p:cNvPr id="7" name="Title 6">
            <a:extLst>
              <a:ext uri="{FF2B5EF4-FFF2-40B4-BE49-F238E27FC236}">
                <a16:creationId xmlns:a16="http://schemas.microsoft.com/office/drawing/2014/main" id="{750D1FF0-4DEA-070C-FA66-C21D895B8E6A}"/>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2455533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6CD4528E-7EB4-D693-3208-451921FEADCF}"/>
              </a:ext>
            </a:extLst>
          </p:cNvPr>
          <p:cNvSpPr/>
          <p:nvPr/>
        </p:nvSpPr>
        <p:spPr>
          <a:xfrm>
            <a:off x="385011" y="6195705"/>
            <a:ext cx="2233061" cy="662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9B85CA0-E154-A8F4-B9F1-C4A6082D7103}"/>
              </a:ext>
            </a:extLst>
          </p:cNvPr>
          <p:cNvSpPr/>
          <p:nvPr/>
        </p:nvSpPr>
        <p:spPr>
          <a:xfrm>
            <a:off x="-96253" y="-9931"/>
            <a:ext cx="12288253" cy="959059"/>
          </a:xfrm>
          <a:prstGeom prst="rect">
            <a:avLst/>
          </a:prstGeom>
          <a:solidFill>
            <a:srgbClr val="0F86A2">
              <a:alpha val="21176"/>
            </a:srgbClr>
          </a:solidFill>
          <a:ln>
            <a:solidFill>
              <a:srgbClr val="CCE5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7B808A"/>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ED0C8D31-0BAB-49EF-B778-941759D5B781}"/>
              </a:ext>
            </a:extLst>
          </p:cNvPr>
          <p:cNvSpPr/>
          <p:nvPr/>
        </p:nvSpPr>
        <p:spPr>
          <a:xfrm>
            <a:off x="-3690524" y="0"/>
            <a:ext cx="6858000" cy="6858000"/>
          </a:xfrm>
          <a:prstGeom prst="ellipse">
            <a:avLst/>
          </a:prstGeom>
          <a:solidFill>
            <a:srgbClr val="003C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0BC17DA-6939-BD6E-6AAE-50C64B2B7AB8}"/>
              </a:ext>
            </a:extLst>
          </p:cNvPr>
          <p:cNvSpPr txBox="1"/>
          <p:nvPr/>
        </p:nvSpPr>
        <p:spPr>
          <a:xfrm>
            <a:off x="-59723" y="1925158"/>
            <a:ext cx="3043989" cy="300768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Open Sans"/>
                <a:ea typeface="Calibri" panose="020F0502020204030204"/>
                <a:cs typeface="Calibri" panose="020F0502020204030204"/>
              </a:rPr>
              <a:t>Incorporate measures into your health center's QI Plan, and use data to scale your care management program, meet the needs of your patient population, and balance staffing/care team responsibilities. </a:t>
            </a:r>
            <a:endParaRPr kumimoji="0" lang="en-US" sz="1800" b="0" i="0" u="none" strike="noStrike" kern="1200" cap="none" spc="0" normalizeH="0" baseline="0" noProof="0">
              <a:ln>
                <a:noFill/>
              </a:ln>
              <a:solidFill>
                <a:prstClr val="white"/>
              </a:solidFill>
              <a:effectLst/>
              <a:uLnTx/>
              <a:uFillTx/>
              <a:latin typeface="Open Sans"/>
              <a:ea typeface="Calibri" panose="020F0502020204030204"/>
              <a:cs typeface="Calibri" panose="020F0502020204030204"/>
            </a:endParaRPr>
          </a:p>
        </p:txBody>
      </p:sp>
      <p:sp>
        <p:nvSpPr>
          <p:cNvPr id="40" name="Content Placeholder 2">
            <a:extLst>
              <a:ext uri="{FF2B5EF4-FFF2-40B4-BE49-F238E27FC236}">
                <a16:creationId xmlns:a16="http://schemas.microsoft.com/office/drawing/2014/main" id="{276BD7E0-7436-4B10-BEE4-B976BF427EC9}"/>
              </a:ext>
            </a:extLst>
          </p:cNvPr>
          <p:cNvSpPr txBox="1">
            <a:spLocks/>
          </p:cNvSpPr>
          <p:nvPr/>
        </p:nvSpPr>
        <p:spPr>
          <a:xfrm>
            <a:off x="3322550" y="119708"/>
            <a:ext cx="8858251" cy="7927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a:ln>
                  <a:noFill/>
                </a:ln>
                <a:solidFill>
                  <a:prstClr val="white">
                    <a:lumMod val="50000"/>
                  </a:prstClr>
                </a:solidFill>
                <a:effectLst/>
                <a:uLnTx/>
                <a:uFillTx/>
                <a:latin typeface="Calibri" panose="020F0502020204030204"/>
                <a:ea typeface="Calibri" panose="020F0502020204030204"/>
                <a:cs typeface="Calibri" panose="020F0502020204030204"/>
              </a:rPr>
              <a:t>Monitor Care Management Program Outcomes as Part of Your Health Center's Quality Improvement Plan</a:t>
            </a:r>
            <a:endParaRPr kumimoji="0" lang="en-US" sz="28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a:p>
            <a:pPr marL="22860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45" name="Arrow: Right 44">
            <a:extLst>
              <a:ext uri="{FF2B5EF4-FFF2-40B4-BE49-F238E27FC236}">
                <a16:creationId xmlns:a16="http://schemas.microsoft.com/office/drawing/2014/main" id="{50E5E7D3-6BBE-24DA-0442-CF492C169A77}"/>
              </a:ext>
            </a:extLst>
          </p:cNvPr>
          <p:cNvSpPr/>
          <p:nvPr/>
        </p:nvSpPr>
        <p:spPr>
          <a:xfrm>
            <a:off x="10553700" y="6331977"/>
            <a:ext cx="1511131" cy="526022"/>
          </a:xfrm>
          <a:prstGeom prst="rightArrow">
            <a:avLst/>
          </a:prstGeom>
          <a:solidFill>
            <a:srgbClr val="CC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CA4"/>
                </a:solidFill>
                <a:effectLst/>
                <a:uLnTx/>
                <a:uFillTx/>
                <a:latin typeface="Calibri" panose="020F0502020204030204"/>
                <a:ea typeface="+mn-ea"/>
                <a:cs typeface="+mn-cs"/>
              </a:rPr>
              <a:t>View Examples</a:t>
            </a:r>
          </a:p>
        </p:txBody>
      </p:sp>
      <p:sp>
        <p:nvSpPr>
          <p:cNvPr id="2" name="TextBox 1">
            <a:extLst>
              <a:ext uri="{FF2B5EF4-FFF2-40B4-BE49-F238E27FC236}">
                <a16:creationId xmlns:a16="http://schemas.microsoft.com/office/drawing/2014/main" id="{2709C4B3-E67B-4AC7-48DE-DFDA64FC9B8C}"/>
              </a:ext>
            </a:extLst>
          </p:cNvPr>
          <p:cNvSpPr txBox="1"/>
          <p:nvPr/>
        </p:nvSpPr>
        <p:spPr>
          <a:xfrm>
            <a:off x="3382852" y="1257837"/>
            <a:ext cx="8570889" cy="52698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F2A52"/>
                </a:solidFill>
                <a:effectLst/>
                <a:uLnTx/>
                <a:uFillTx/>
                <a:latin typeface="Open Sans"/>
                <a:ea typeface="+mn-ea"/>
                <a:cs typeface="Segoe UI"/>
              </a:rPr>
              <a:t>Consider measuring: </a:t>
            </a:r>
            <a:r>
              <a:rPr kumimoji="0" lang="en-US" sz="1800" b="1" i="0" u="none" strike="noStrike" kern="1200" cap="none" spc="0" normalizeH="0" baseline="0" noProof="0">
                <a:ln>
                  <a:noFill/>
                </a:ln>
                <a:solidFill>
                  <a:prstClr val="black"/>
                </a:solidFill>
                <a:effectLst/>
                <a:uLnTx/>
                <a:uFillTx/>
                <a:latin typeface="Open Sans"/>
                <a:ea typeface="+mn-ea"/>
                <a:cs typeface="Segoe UI"/>
              </a:rPr>
              <a:t>​</a:t>
            </a:r>
            <a:endParaRPr kumimoji="0" lang="en-US" sz="1800" b="1" i="0" u="none" strike="noStrike" kern="1200" cap="none" spc="0" normalizeH="0" baseline="0" noProof="0">
              <a:ln>
                <a:noFill/>
              </a:ln>
              <a:solidFill>
                <a:prstClr val="black"/>
              </a:solidFill>
              <a:effectLst/>
              <a:uLnTx/>
              <a:uFillTx/>
              <a:latin typeface="Open Sans"/>
              <a:ea typeface="Open Sans"/>
              <a:cs typeface="Segoe UI"/>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The number of patients in each care manager's panel </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Each care manager’s panel size over time to view ‘net’ changes</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Panel size by program (if you have more than one care management program, or by payor if you have multiple value-based contracts)</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Each care manager’s panel size by program over time to view ‘net’ changes</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Patient enrollments and disenrollments by month</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Patient disenrollments by reason</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The number of high-risk patients enrolled in care management</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The number of CCM eligible patients enrolled in care management</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The number of completed Care Management encounters</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The number of billed CCM encounters</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The impact on UDS quality measures</a:t>
            </a:r>
            <a:r>
              <a:rPr kumimoji="0" lang="en-US" sz="1600" b="0" i="0" u="none" strike="noStrike" kern="1200" cap="none" spc="0" normalizeH="0" baseline="0" noProof="0">
                <a:ln>
                  <a:noFill/>
                </a:ln>
                <a:solidFill>
                  <a:prstClr val="black"/>
                </a:solidFill>
                <a:effectLst/>
                <a:uLnTx/>
                <a:uFillTx/>
                <a:latin typeface="Open Sans"/>
                <a:ea typeface="+mn-ea"/>
                <a:cs typeface="Arial"/>
              </a:rPr>
              <a:t>​</a:t>
            </a:r>
            <a:endParaRPr kumimoji="0" lang="en-US" sz="1600" b="0" i="0" u="none" strike="noStrike" kern="1200" cap="none" spc="0" normalizeH="0" baseline="0" noProof="0">
              <a:ln>
                <a:noFill/>
              </a:ln>
              <a:solidFill>
                <a:prstClr val="black"/>
              </a:solidFill>
              <a:effectLst/>
              <a:uLnTx/>
              <a:uFillTx/>
              <a:latin typeface="Open Sans"/>
              <a:ea typeface="Open Sans"/>
              <a:cs typeface="Arial"/>
            </a:endParaRPr>
          </a:p>
          <a:p>
            <a:pPr marL="742950" marR="0" lvl="1" indent="-285750" algn="l" defTabSz="914400" rtl="0" eaLnBrk="1" fontAlgn="auto" latinLnBrk="0" hangingPunct="1">
              <a:lnSpc>
                <a:spcPct val="150000"/>
              </a:lnSpc>
              <a:spcBef>
                <a:spcPts val="0"/>
              </a:spcBef>
              <a:spcAft>
                <a:spcPts val="0"/>
              </a:spcAft>
              <a:buClrTx/>
              <a:buSzTx/>
              <a:buFont typeface="Wingdings"/>
              <a:buChar char="Ø"/>
              <a:tabLst/>
              <a:defRPr/>
            </a:pPr>
            <a:r>
              <a:rPr kumimoji="0" lang="en-US" sz="1600" b="0" i="0" u="none" strike="noStrike" kern="1200" cap="none" spc="0" normalizeH="0" baseline="0" noProof="0">
                <a:ln>
                  <a:noFill/>
                </a:ln>
                <a:solidFill>
                  <a:srgbClr val="0F2A52"/>
                </a:solidFill>
                <a:effectLst/>
                <a:uLnTx/>
                <a:uFillTx/>
                <a:latin typeface="Open Sans"/>
                <a:ea typeface="+mn-ea"/>
                <a:cs typeface="Arial"/>
              </a:rPr>
              <a:t>Progress on patient care management goals</a:t>
            </a:r>
            <a:endParaRPr kumimoji="0" lang="en-US" sz="1600" b="0" i="0" u="none" strike="noStrike" kern="1200" cap="none" spc="0" normalizeH="0" baseline="0" noProof="0">
              <a:ln>
                <a:noFill/>
              </a:ln>
              <a:solidFill>
                <a:srgbClr val="0F2A52"/>
              </a:solidFill>
              <a:effectLst/>
              <a:uLnTx/>
              <a:uFillTx/>
              <a:latin typeface="Open Sans"/>
              <a:ea typeface="Open Sans"/>
              <a:cs typeface="Arial"/>
            </a:endParaRPr>
          </a:p>
        </p:txBody>
      </p:sp>
    </p:spTree>
    <p:extLst>
      <p:ext uri="{BB962C8B-B14F-4D97-AF65-F5344CB8AC3E}">
        <p14:creationId xmlns:p14="http://schemas.microsoft.com/office/powerpoint/2010/main" val="293453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59A60B-122C-D71A-7033-A1E3A79CC1CF}"/>
              </a:ext>
            </a:extLst>
          </p:cNvPr>
          <p:cNvSpPr/>
          <p:nvPr/>
        </p:nvSpPr>
        <p:spPr>
          <a:xfrm>
            <a:off x="2639086" y="0"/>
            <a:ext cx="4337091" cy="6858000"/>
          </a:xfrm>
          <a:prstGeom prst="rect">
            <a:avLst/>
          </a:prstGeom>
          <a:solidFill>
            <a:srgbClr val="0F86A2">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7B808A"/>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FA086E-8D93-00F1-F47A-E2EA6E020D42}"/>
              </a:ext>
            </a:extLst>
          </p:cNvPr>
          <p:cNvSpPr txBox="1"/>
          <p:nvPr/>
        </p:nvSpPr>
        <p:spPr>
          <a:xfrm>
            <a:off x="3145057" y="325680"/>
            <a:ext cx="363473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2A52"/>
                </a:solidFill>
                <a:effectLst/>
                <a:uLnTx/>
                <a:uFillTx/>
                <a:latin typeface="Open Sans" panose="020B0606030504020204" pitchFamily="34" charset="0"/>
                <a:ea typeface="Open Sans" panose="020B0606030504020204" pitchFamily="34" charset="0"/>
                <a:cs typeface="Open Sans" panose="020B0606030504020204" pitchFamily="34" charset="0"/>
              </a:rPr>
              <a:t>Keep in mind when setting goals or calculating potential revenue for care management, it takes time to build a patient panel. </a:t>
            </a:r>
          </a:p>
        </p:txBody>
      </p:sp>
      <p:sp>
        <p:nvSpPr>
          <p:cNvPr id="15" name="TextBox 14">
            <a:extLst>
              <a:ext uri="{FF2B5EF4-FFF2-40B4-BE49-F238E27FC236}">
                <a16:creationId xmlns:a16="http://schemas.microsoft.com/office/drawing/2014/main" id="{1E058E18-CAC2-3D9A-CE62-5AE7BA7E2E8D}"/>
              </a:ext>
            </a:extLst>
          </p:cNvPr>
          <p:cNvSpPr txBox="1"/>
          <p:nvPr/>
        </p:nvSpPr>
        <p:spPr>
          <a:xfrm>
            <a:off x="255122" y="3010690"/>
            <a:ext cx="200999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3C6A"/>
                </a:solidFill>
                <a:effectLst/>
                <a:uLnTx/>
                <a:uFillTx/>
                <a:latin typeface="Calibri" panose="020F0502020204030204"/>
                <a:ea typeface="+mn-ea"/>
                <a:cs typeface="+mn-cs"/>
              </a:rPr>
              <a:t>DATA EXAMPLES</a:t>
            </a:r>
          </a:p>
        </p:txBody>
      </p:sp>
      <p:pic>
        <p:nvPicPr>
          <p:cNvPr id="17" name="Picture 5" descr="Chart, bar chart&#10;&#10;Description automatically generated">
            <a:extLst>
              <a:ext uri="{FF2B5EF4-FFF2-40B4-BE49-F238E27FC236}">
                <a16:creationId xmlns:a16="http://schemas.microsoft.com/office/drawing/2014/main" id="{33A02653-5A51-F950-71DC-170B6F064091}"/>
              </a:ext>
            </a:extLst>
          </p:cNvPr>
          <p:cNvPicPr>
            <a:picLocks noChangeAspect="1"/>
          </p:cNvPicPr>
          <p:nvPr/>
        </p:nvPicPr>
        <p:blipFill>
          <a:blip r:embed="rId3"/>
          <a:stretch>
            <a:fillRect/>
          </a:stretch>
        </p:blipFill>
        <p:spPr>
          <a:xfrm>
            <a:off x="7533614" y="398637"/>
            <a:ext cx="4018792" cy="2377440"/>
          </a:xfrm>
          <a:prstGeom prst="rect">
            <a:avLst/>
          </a:prstGeom>
          <a:effectLst>
            <a:outerShdw blurRad="50800" dist="38100" dir="5400000" algn="t" rotWithShape="0">
              <a:prstClr val="black">
                <a:alpha val="40000"/>
              </a:prstClr>
            </a:outerShdw>
          </a:effectLst>
        </p:spPr>
      </p:pic>
      <p:pic>
        <p:nvPicPr>
          <p:cNvPr id="18" name="Picture 8" descr="Chart, line chart&#10;&#10;Description automatically generated">
            <a:extLst>
              <a:ext uri="{FF2B5EF4-FFF2-40B4-BE49-F238E27FC236}">
                <a16:creationId xmlns:a16="http://schemas.microsoft.com/office/drawing/2014/main" id="{ED8549E9-5DCB-C1D5-35B9-7A6C2781692A}"/>
              </a:ext>
            </a:extLst>
          </p:cNvPr>
          <p:cNvPicPr>
            <a:picLocks noChangeAspect="1"/>
          </p:cNvPicPr>
          <p:nvPr/>
        </p:nvPicPr>
        <p:blipFill>
          <a:blip r:embed="rId4"/>
          <a:stretch>
            <a:fillRect/>
          </a:stretch>
        </p:blipFill>
        <p:spPr>
          <a:xfrm>
            <a:off x="7533614" y="2995058"/>
            <a:ext cx="4086225" cy="2372744"/>
          </a:xfrm>
          <a:prstGeom prst="rect">
            <a:avLst/>
          </a:prstGeom>
          <a:effectLst>
            <a:outerShdw blurRad="50800" dist="38100" dir="5400000" algn="t" rotWithShape="0">
              <a:prstClr val="black">
                <a:alpha val="40000"/>
              </a:prstClr>
            </a:outerShdw>
          </a:effectLst>
        </p:spPr>
      </p:pic>
      <p:sp>
        <p:nvSpPr>
          <p:cNvPr id="24" name="TextBox 19">
            <a:extLst>
              <a:ext uri="{FF2B5EF4-FFF2-40B4-BE49-F238E27FC236}">
                <a16:creationId xmlns:a16="http://schemas.microsoft.com/office/drawing/2014/main" id="{F5FA086E-8D93-00F1-F47A-E2EA6E020D42}"/>
              </a:ext>
            </a:extLst>
          </p:cNvPr>
          <p:cNvSpPr txBox="1"/>
          <p:nvPr/>
        </p:nvSpPr>
        <p:spPr>
          <a:xfrm>
            <a:off x="7688179" y="5852064"/>
            <a:ext cx="4247147"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2A52"/>
                </a:solidFill>
                <a:effectLst/>
                <a:uLnTx/>
                <a:uFillTx/>
                <a:latin typeface="Open Sans" panose="020B0606030504020204" pitchFamily="34" charset="0"/>
                <a:ea typeface="Open Sans" panose="020B0606030504020204" pitchFamily="34" charset="0"/>
                <a:cs typeface="Open Sans" panose="020B0606030504020204" pitchFamily="34" charset="0"/>
              </a:rPr>
              <a:t>For CCM, this data can be used to set goals and predict potential program revenue. </a:t>
            </a:r>
          </a:p>
        </p:txBody>
      </p:sp>
      <p:pic>
        <p:nvPicPr>
          <p:cNvPr id="1026" name="Picture 2" descr="Chart, bar chart&#10;&#10;Description automatically generated">
            <a:extLst>
              <a:ext uri="{FF2B5EF4-FFF2-40B4-BE49-F238E27FC236}">
                <a16:creationId xmlns:a16="http://schemas.microsoft.com/office/drawing/2014/main" id="{166705AA-1FEB-F044-1180-90EEB590A9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969" y="1587357"/>
            <a:ext cx="4007818" cy="237744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hart, line chart&#10;&#10;Description automatically generated">
            <a:extLst>
              <a:ext uri="{FF2B5EF4-FFF2-40B4-BE49-F238E27FC236}">
                <a16:creationId xmlns:a16="http://schemas.microsoft.com/office/drawing/2014/main" id="{C03BF7AF-E268-89EB-9A39-C5E1F892C1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969" y="4179082"/>
            <a:ext cx="4007819" cy="237744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Graphic 24" descr="Lightbulb and gear outline">
            <a:extLst>
              <a:ext uri="{FF2B5EF4-FFF2-40B4-BE49-F238E27FC236}">
                <a16:creationId xmlns:a16="http://schemas.microsoft.com/office/drawing/2014/main" id="{0BA19A3C-3FF6-1BBA-75E3-EC5E4CFD2E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365997">
            <a:off x="7213575" y="5471864"/>
            <a:ext cx="640080" cy="640080"/>
          </a:xfrm>
          <a:prstGeom prst="rect">
            <a:avLst/>
          </a:prstGeom>
        </p:spPr>
      </p:pic>
      <p:pic>
        <p:nvPicPr>
          <p:cNvPr id="26" name="Graphic 25" descr="Lightbulb and gear outline">
            <a:extLst>
              <a:ext uri="{FF2B5EF4-FFF2-40B4-BE49-F238E27FC236}">
                <a16:creationId xmlns:a16="http://schemas.microsoft.com/office/drawing/2014/main" id="{65FDD51C-DA4E-53BB-A7B9-666956C1DE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365997">
            <a:off x="2729890" y="-42626"/>
            <a:ext cx="640080" cy="640080"/>
          </a:xfrm>
          <a:prstGeom prst="rect">
            <a:avLst/>
          </a:prstGeom>
        </p:spPr>
      </p:pic>
    </p:spTree>
    <p:extLst>
      <p:ext uri="{BB962C8B-B14F-4D97-AF65-F5344CB8AC3E}">
        <p14:creationId xmlns:p14="http://schemas.microsoft.com/office/powerpoint/2010/main" val="2121898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15F72615-BC13-A4FF-D8B6-2344D27D2716}"/>
              </a:ext>
            </a:extLst>
          </p:cNvPr>
          <p:cNvSpPr/>
          <p:nvPr/>
        </p:nvSpPr>
        <p:spPr>
          <a:xfrm>
            <a:off x="0" y="0"/>
            <a:ext cx="12192000" cy="6858000"/>
          </a:xfrm>
          <a:prstGeom prst="rtTriangle">
            <a:avLst/>
          </a:prstGeom>
          <a:solidFill>
            <a:srgbClr val="003C6A"/>
          </a:solidFill>
          <a:ln>
            <a:solidFill>
              <a:srgbClr val="003C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A6FE3A5-831E-5933-9F09-8869934B5033}"/>
              </a:ext>
            </a:extLst>
          </p:cNvPr>
          <p:cNvSpPr/>
          <p:nvPr/>
        </p:nvSpPr>
        <p:spPr>
          <a:xfrm>
            <a:off x="5515546" y="3340642"/>
            <a:ext cx="5414209" cy="3245819"/>
          </a:xfrm>
          <a:prstGeom prst="rect">
            <a:avLst/>
          </a:prstGeom>
          <a:solidFill>
            <a:srgbClr val="0F86A2">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7B808A"/>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759A60B-122C-D71A-7033-A1E3A79CC1CF}"/>
              </a:ext>
            </a:extLst>
          </p:cNvPr>
          <p:cNvSpPr/>
          <p:nvPr/>
        </p:nvSpPr>
        <p:spPr>
          <a:xfrm>
            <a:off x="1117216" y="332588"/>
            <a:ext cx="5414209" cy="3245819"/>
          </a:xfrm>
          <a:prstGeom prst="rect">
            <a:avLst/>
          </a:prstGeom>
          <a:solidFill>
            <a:srgbClr val="0F86A2">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7B808A"/>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51A61E4-C838-D697-A009-2F8037F1ECB8}"/>
              </a:ext>
            </a:extLst>
          </p:cNvPr>
          <p:cNvSpPr txBox="1"/>
          <p:nvPr/>
        </p:nvSpPr>
        <p:spPr>
          <a:xfrm>
            <a:off x="7422896" y="1452067"/>
            <a:ext cx="367276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C6A"/>
                </a:solidFill>
                <a:effectLst/>
                <a:uLnTx/>
                <a:uFillTx/>
                <a:latin typeface="Open Sans" panose="020B0606030504020204" pitchFamily="34" charset="0"/>
                <a:ea typeface="Open Sans" panose="020B0606030504020204" pitchFamily="34" charset="0"/>
                <a:cs typeface="Open Sans" panose="020B0606030504020204" pitchFamily="34" charset="0"/>
              </a:rPr>
              <a:t>This perspective gives a higher level of insight into how a care manager is building and retaining their panel. </a:t>
            </a:r>
            <a:endParaRPr kumimoji="0" lang="en-US" sz="1200" b="0" i="0" u="none" strike="noStrike" kern="1200" cap="none" spc="0" normalizeH="0" baseline="0" noProof="0">
              <a:ln>
                <a:noFill/>
              </a:ln>
              <a:solidFill>
                <a:srgbClr val="003C6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5" descr="Chart&#10;&#10;Description automatically generated">
            <a:extLst>
              <a:ext uri="{FF2B5EF4-FFF2-40B4-BE49-F238E27FC236}">
                <a16:creationId xmlns:a16="http://schemas.microsoft.com/office/drawing/2014/main" id="{A69F1413-E6CC-2AF6-ACEA-B831E383FA80}"/>
              </a:ext>
            </a:extLst>
          </p:cNvPr>
          <p:cNvPicPr>
            <a:picLocks noChangeAspect="1"/>
          </p:cNvPicPr>
          <p:nvPr/>
        </p:nvPicPr>
        <p:blipFill>
          <a:blip r:embed="rId3"/>
          <a:stretch>
            <a:fillRect/>
          </a:stretch>
        </p:blipFill>
        <p:spPr>
          <a:xfrm>
            <a:off x="1477704" y="834233"/>
            <a:ext cx="4699764" cy="2336487"/>
          </a:xfrm>
          <a:prstGeom prst="rect">
            <a:avLst/>
          </a:prstGeom>
        </p:spPr>
      </p:pic>
      <p:pic>
        <p:nvPicPr>
          <p:cNvPr id="22" name="Picture 6" descr="Chart&#10;&#10;Description automatically generated">
            <a:extLst>
              <a:ext uri="{FF2B5EF4-FFF2-40B4-BE49-F238E27FC236}">
                <a16:creationId xmlns:a16="http://schemas.microsoft.com/office/drawing/2014/main" id="{4684CAB1-6C27-BE18-CCDF-A84107389432}"/>
              </a:ext>
            </a:extLst>
          </p:cNvPr>
          <p:cNvPicPr>
            <a:picLocks noChangeAspect="1"/>
          </p:cNvPicPr>
          <p:nvPr/>
        </p:nvPicPr>
        <p:blipFill>
          <a:blip r:embed="rId4"/>
          <a:stretch>
            <a:fillRect/>
          </a:stretch>
        </p:blipFill>
        <p:spPr>
          <a:xfrm>
            <a:off x="5872768" y="3918251"/>
            <a:ext cx="4699763" cy="2238272"/>
          </a:xfrm>
          <a:prstGeom prst="rect">
            <a:avLst/>
          </a:prstGeom>
        </p:spPr>
      </p:pic>
      <p:pic>
        <p:nvPicPr>
          <p:cNvPr id="6" name="Graphic 5" descr="Lightbulb and gear outline">
            <a:extLst>
              <a:ext uri="{FF2B5EF4-FFF2-40B4-BE49-F238E27FC236}">
                <a16:creationId xmlns:a16="http://schemas.microsoft.com/office/drawing/2014/main" id="{39A346D9-C028-2C63-6CCD-E0FDF61D5E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65997">
            <a:off x="6983944" y="1104503"/>
            <a:ext cx="640080" cy="640080"/>
          </a:xfrm>
          <a:prstGeom prst="rect">
            <a:avLst/>
          </a:prstGeom>
        </p:spPr>
      </p:pic>
    </p:spTree>
    <p:extLst>
      <p:ext uri="{BB962C8B-B14F-4D97-AF65-F5344CB8AC3E}">
        <p14:creationId xmlns:p14="http://schemas.microsoft.com/office/powerpoint/2010/main" val="1133046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82E5EE-3A04-5933-376E-CF892E324986}"/>
              </a:ext>
            </a:extLst>
          </p:cNvPr>
          <p:cNvSpPr/>
          <p:nvPr/>
        </p:nvSpPr>
        <p:spPr>
          <a:xfrm>
            <a:off x="-6485" y="3253929"/>
            <a:ext cx="12192000" cy="3618360"/>
          </a:xfrm>
          <a:prstGeom prst="rect">
            <a:avLst/>
          </a:prstGeom>
          <a:solidFill>
            <a:srgbClr val="0F86A2">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7B808A"/>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FA086E-8D93-00F1-F47A-E2EA6E020D42}"/>
              </a:ext>
            </a:extLst>
          </p:cNvPr>
          <p:cNvSpPr txBox="1"/>
          <p:nvPr/>
        </p:nvSpPr>
        <p:spPr>
          <a:xfrm>
            <a:off x="-1" y="2847660"/>
            <a:ext cx="12192000"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2A52"/>
                </a:solidFill>
                <a:effectLst/>
                <a:uLnTx/>
                <a:uFillTx/>
                <a:latin typeface="Open Sans"/>
                <a:ea typeface="Open Sans"/>
                <a:cs typeface="Open Sans"/>
              </a:rPr>
              <a:t>This data can be used to figure out how many care managers are needed to care for a patient population. </a:t>
            </a:r>
            <a:endParaRPr kumimoji="0" lang="en-US" sz="1200" b="0" i="0" u="none" strike="noStrike" kern="1200" cap="none" spc="0" normalizeH="0" baseline="0" noProof="0">
              <a:ln>
                <a:noFill/>
              </a:ln>
              <a:solidFill>
                <a:srgbClr val="0F2A5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 name="Table 12">
            <a:extLst>
              <a:ext uri="{FF2B5EF4-FFF2-40B4-BE49-F238E27FC236}">
                <a16:creationId xmlns:a16="http://schemas.microsoft.com/office/drawing/2014/main" id="{6032880C-9028-79E4-52CD-DC53D5C82033}"/>
              </a:ext>
            </a:extLst>
          </p:cNvPr>
          <p:cNvGraphicFramePr>
            <a:graphicFrameLocks noGrp="1"/>
          </p:cNvGraphicFramePr>
          <p:nvPr/>
        </p:nvGraphicFramePr>
        <p:xfrm>
          <a:off x="371308" y="100131"/>
          <a:ext cx="2926081" cy="2377440"/>
        </p:xfrm>
        <a:graphic>
          <a:graphicData uri="http://schemas.openxmlformats.org/drawingml/2006/table">
            <a:tbl>
              <a:tblPr firstRow="1" bandRow="1">
                <a:tableStyleId>{5C22544A-7EE6-4342-B048-85BDC9FD1C3A}</a:tableStyleId>
              </a:tblPr>
              <a:tblGrid>
                <a:gridCol w="734743">
                  <a:extLst>
                    <a:ext uri="{9D8B030D-6E8A-4147-A177-3AD203B41FA5}">
                      <a16:colId xmlns:a16="http://schemas.microsoft.com/office/drawing/2014/main" val="3611261990"/>
                    </a:ext>
                  </a:extLst>
                </a:gridCol>
                <a:gridCol w="708962">
                  <a:extLst>
                    <a:ext uri="{9D8B030D-6E8A-4147-A177-3AD203B41FA5}">
                      <a16:colId xmlns:a16="http://schemas.microsoft.com/office/drawing/2014/main" val="346014275"/>
                    </a:ext>
                  </a:extLst>
                </a:gridCol>
                <a:gridCol w="747633">
                  <a:extLst>
                    <a:ext uri="{9D8B030D-6E8A-4147-A177-3AD203B41FA5}">
                      <a16:colId xmlns:a16="http://schemas.microsoft.com/office/drawing/2014/main" val="3529401099"/>
                    </a:ext>
                  </a:extLst>
                </a:gridCol>
                <a:gridCol w="734743">
                  <a:extLst>
                    <a:ext uri="{9D8B030D-6E8A-4147-A177-3AD203B41FA5}">
                      <a16:colId xmlns:a16="http://schemas.microsoft.com/office/drawing/2014/main" val="2771769471"/>
                    </a:ext>
                  </a:extLst>
                </a:gridCol>
              </a:tblGrid>
              <a:tr h="182880">
                <a:tc>
                  <a:txBody>
                    <a:bodyPr/>
                    <a:lstStyle/>
                    <a:p>
                      <a:pPr algn="ctr"/>
                      <a:r>
                        <a:rPr lang="en-US" sz="1100">
                          <a:effectLst/>
                        </a:rPr>
                        <a:t>Month</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Enrolled</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High Risk</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Rate</a:t>
                      </a:r>
                      <a:endParaRPr lang="en-US" sz="1100" b="1">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3047490543"/>
                  </a:ext>
                </a:extLst>
              </a:tr>
              <a:tr h="182880">
                <a:tc>
                  <a:txBody>
                    <a:bodyPr/>
                    <a:lstStyle/>
                    <a:p>
                      <a:pPr algn="ctr"/>
                      <a:r>
                        <a:rPr lang="en-US" sz="1100">
                          <a:effectLst/>
                        </a:rPr>
                        <a:t>Apr</a:t>
                      </a:r>
                      <a:endParaRPr lang="en-US" sz="1100">
                        <a:effectLst/>
                        <a:latin typeface="Calibri" panose="020F0502020204030204" pitchFamily="34" charset="0"/>
                      </a:endParaRPr>
                    </a:p>
                  </a:txBody>
                  <a:tcPr marL="0" marR="0" marT="0" marB="0" anchor="ctr"/>
                </a:tc>
                <a:tc>
                  <a:txBody>
                    <a:bodyPr/>
                    <a:lstStyle/>
                    <a:p>
                      <a:pPr algn="ctr"/>
                      <a:r>
                        <a:rPr lang="en-US" sz="1100">
                          <a:effectLst/>
                        </a:rPr>
                        <a:t>0</a:t>
                      </a:r>
                      <a:endParaRPr lang="en-US" sz="1100">
                        <a:effectLst/>
                        <a:latin typeface="Calibri" panose="020F0502020204030204" pitchFamily="34" charset="0"/>
                      </a:endParaRPr>
                    </a:p>
                  </a:txBody>
                  <a:tcPr marL="0" marR="0" marT="0" marB="0" anchor="ctr"/>
                </a:tc>
                <a:tc>
                  <a:txBody>
                    <a:bodyPr/>
                    <a:lstStyle/>
                    <a:p>
                      <a:pPr algn="ctr"/>
                      <a:r>
                        <a:rPr lang="en-US" sz="1100">
                          <a:effectLst/>
                        </a:rPr>
                        <a:t>549</a:t>
                      </a:r>
                      <a:endParaRPr lang="en-US" sz="1100">
                        <a:effectLst/>
                        <a:latin typeface="Calibri" panose="020F0502020204030204" pitchFamily="34" charset="0"/>
                      </a:endParaRPr>
                    </a:p>
                  </a:txBody>
                  <a:tcPr marL="0" marR="0" marT="0" marB="0" anchor="ctr"/>
                </a:tc>
                <a:tc>
                  <a:txBody>
                    <a:bodyPr/>
                    <a:lstStyle/>
                    <a:p>
                      <a:pPr algn="ctr"/>
                      <a:r>
                        <a:rPr lang="en-US" sz="1100">
                          <a:effectLst/>
                        </a:rPr>
                        <a:t>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121859390"/>
                  </a:ext>
                </a:extLst>
              </a:tr>
              <a:tr h="182880">
                <a:tc>
                  <a:txBody>
                    <a:bodyPr/>
                    <a:lstStyle/>
                    <a:p>
                      <a:pPr algn="ctr"/>
                      <a:r>
                        <a:rPr lang="en-US" sz="1100">
                          <a:effectLst/>
                        </a:rPr>
                        <a:t>May</a:t>
                      </a:r>
                      <a:endParaRPr lang="en-US" sz="1100">
                        <a:effectLst/>
                        <a:latin typeface="Calibri" panose="020F0502020204030204" pitchFamily="34" charset="0"/>
                      </a:endParaRPr>
                    </a:p>
                  </a:txBody>
                  <a:tcPr marL="0" marR="0" marT="0" marB="0" anchor="ctr"/>
                </a:tc>
                <a:tc>
                  <a:txBody>
                    <a:bodyPr/>
                    <a:lstStyle/>
                    <a:p>
                      <a:pPr algn="ctr"/>
                      <a:r>
                        <a:rPr lang="en-US" sz="1100">
                          <a:effectLst/>
                        </a:rPr>
                        <a:t>19</a:t>
                      </a:r>
                      <a:endParaRPr lang="en-US" sz="1100">
                        <a:effectLst/>
                        <a:latin typeface="Calibri" panose="020F0502020204030204" pitchFamily="34" charset="0"/>
                      </a:endParaRPr>
                    </a:p>
                  </a:txBody>
                  <a:tcPr marL="0" marR="0" marT="0" marB="0" anchor="ctr"/>
                </a:tc>
                <a:tc>
                  <a:txBody>
                    <a:bodyPr/>
                    <a:lstStyle/>
                    <a:p>
                      <a:pPr algn="ctr"/>
                      <a:r>
                        <a:rPr lang="en-US" sz="1100">
                          <a:effectLst/>
                        </a:rPr>
                        <a:t>547</a:t>
                      </a:r>
                      <a:endParaRPr lang="en-US" sz="1100">
                        <a:effectLst/>
                        <a:latin typeface="Calibri" panose="020F0502020204030204" pitchFamily="34" charset="0"/>
                      </a:endParaRPr>
                    </a:p>
                  </a:txBody>
                  <a:tcPr marL="0" marR="0" marT="0" marB="0" anchor="ctr"/>
                </a:tc>
                <a:tc>
                  <a:txBody>
                    <a:bodyPr/>
                    <a:lstStyle/>
                    <a:p>
                      <a:pPr algn="ctr"/>
                      <a:r>
                        <a:rPr lang="en-US" sz="1100">
                          <a:effectLst/>
                        </a:rPr>
                        <a:t>3.47%</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612650206"/>
                  </a:ext>
                </a:extLst>
              </a:tr>
              <a:tr h="182880">
                <a:tc>
                  <a:txBody>
                    <a:bodyPr/>
                    <a:lstStyle/>
                    <a:p>
                      <a:pPr algn="ctr"/>
                      <a:r>
                        <a:rPr lang="en-US" sz="1100">
                          <a:effectLst/>
                        </a:rPr>
                        <a:t>Jun</a:t>
                      </a:r>
                      <a:endParaRPr lang="en-US" sz="1100">
                        <a:effectLst/>
                        <a:latin typeface="Calibri" panose="020F0502020204030204" pitchFamily="34" charset="0"/>
                      </a:endParaRPr>
                    </a:p>
                  </a:txBody>
                  <a:tcPr marL="0" marR="0" marT="0" marB="0" anchor="ctr"/>
                </a:tc>
                <a:tc>
                  <a:txBody>
                    <a:bodyPr/>
                    <a:lstStyle/>
                    <a:p>
                      <a:pPr algn="ctr"/>
                      <a:r>
                        <a:rPr lang="en-US" sz="1100">
                          <a:effectLst/>
                        </a:rPr>
                        <a:t>56</a:t>
                      </a:r>
                      <a:endParaRPr lang="en-US" sz="1100">
                        <a:effectLst/>
                        <a:latin typeface="Calibri" panose="020F0502020204030204" pitchFamily="34" charset="0"/>
                      </a:endParaRPr>
                    </a:p>
                  </a:txBody>
                  <a:tcPr marL="0" marR="0" marT="0" marB="0" anchor="ctr"/>
                </a:tc>
                <a:tc>
                  <a:txBody>
                    <a:bodyPr/>
                    <a:lstStyle/>
                    <a:p>
                      <a:pPr algn="ctr"/>
                      <a:r>
                        <a:rPr lang="en-US" sz="1100">
                          <a:effectLst/>
                        </a:rPr>
                        <a:t>549</a:t>
                      </a:r>
                      <a:endParaRPr lang="en-US" sz="1100">
                        <a:effectLst/>
                        <a:latin typeface="Calibri" panose="020F0502020204030204" pitchFamily="34" charset="0"/>
                      </a:endParaRPr>
                    </a:p>
                  </a:txBody>
                  <a:tcPr marL="0" marR="0" marT="0" marB="0" anchor="ctr"/>
                </a:tc>
                <a:tc>
                  <a:txBody>
                    <a:bodyPr/>
                    <a:lstStyle/>
                    <a:p>
                      <a:pPr algn="ctr"/>
                      <a:r>
                        <a:rPr lang="en-US" sz="1100">
                          <a:effectLst/>
                        </a:rPr>
                        <a:t>10.20%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4149421463"/>
                  </a:ext>
                </a:extLst>
              </a:tr>
              <a:tr h="182880">
                <a:tc>
                  <a:txBody>
                    <a:bodyPr/>
                    <a:lstStyle/>
                    <a:p>
                      <a:pPr algn="ctr"/>
                      <a:r>
                        <a:rPr lang="en-US" sz="1100">
                          <a:effectLst/>
                        </a:rPr>
                        <a:t>Jul</a:t>
                      </a:r>
                      <a:endParaRPr lang="en-US" sz="1100">
                        <a:effectLst/>
                        <a:latin typeface="Calibri" panose="020F0502020204030204" pitchFamily="34" charset="0"/>
                      </a:endParaRPr>
                    </a:p>
                  </a:txBody>
                  <a:tcPr marL="0" marR="0" marT="0" marB="0" anchor="ctr"/>
                </a:tc>
                <a:tc>
                  <a:txBody>
                    <a:bodyPr/>
                    <a:lstStyle/>
                    <a:p>
                      <a:pPr algn="ctr"/>
                      <a:r>
                        <a:rPr lang="en-US" sz="1100">
                          <a:effectLst/>
                        </a:rPr>
                        <a:t>68</a:t>
                      </a:r>
                      <a:endParaRPr lang="en-US" sz="1100">
                        <a:effectLst/>
                        <a:latin typeface="Calibri" panose="020F0502020204030204" pitchFamily="34" charset="0"/>
                      </a:endParaRPr>
                    </a:p>
                  </a:txBody>
                  <a:tcPr marL="0" marR="0" marT="0" marB="0" anchor="ctr"/>
                </a:tc>
                <a:tc>
                  <a:txBody>
                    <a:bodyPr/>
                    <a:lstStyle/>
                    <a:p>
                      <a:pPr algn="ctr"/>
                      <a:r>
                        <a:rPr lang="en-US" sz="1100">
                          <a:effectLst/>
                        </a:rPr>
                        <a:t>550</a:t>
                      </a:r>
                      <a:endParaRPr lang="en-US" sz="1100">
                        <a:effectLst/>
                        <a:latin typeface="Calibri" panose="020F0502020204030204" pitchFamily="34" charset="0"/>
                      </a:endParaRPr>
                    </a:p>
                  </a:txBody>
                  <a:tcPr marL="0" marR="0" marT="0" marB="0" anchor="ctr"/>
                </a:tc>
                <a:tc>
                  <a:txBody>
                    <a:bodyPr/>
                    <a:lstStyle/>
                    <a:p>
                      <a:pPr algn="ctr"/>
                      <a:r>
                        <a:rPr lang="en-US" sz="1100">
                          <a:effectLst/>
                        </a:rPr>
                        <a:t>12.36%</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4078618278"/>
                  </a:ext>
                </a:extLst>
              </a:tr>
              <a:tr h="182880">
                <a:tc>
                  <a:txBody>
                    <a:bodyPr/>
                    <a:lstStyle/>
                    <a:p>
                      <a:pPr algn="ctr"/>
                      <a:r>
                        <a:rPr lang="en-US" sz="1100">
                          <a:effectLst/>
                        </a:rPr>
                        <a:t>Aug</a:t>
                      </a:r>
                      <a:endParaRPr lang="en-US" sz="1100">
                        <a:effectLst/>
                        <a:latin typeface="Calibri" panose="020F0502020204030204" pitchFamily="34" charset="0"/>
                      </a:endParaRPr>
                    </a:p>
                  </a:txBody>
                  <a:tcPr marL="0" marR="0" marT="0" marB="0" anchor="ctr"/>
                </a:tc>
                <a:tc>
                  <a:txBody>
                    <a:bodyPr/>
                    <a:lstStyle/>
                    <a:p>
                      <a:pPr algn="ctr"/>
                      <a:r>
                        <a:rPr lang="en-US" sz="1100">
                          <a:effectLst/>
                        </a:rPr>
                        <a:t>73</a:t>
                      </a:r>
                      <a:endParaRPr lang="en-US" sz="1100">
                        <a:effectLst/>
                        <a:latin typeface="Calibri" panose="020F0502020204030204" pitchFamily="34" charset="0"/>
                      </a:endParaRPr>
                    </a:p>
                  </a:txBody>
                  <a:tcPr marL="0" marR="0" marT="0" marB="0" anchor="ctr"/>
                </a:tc>
                <a:tc>
                  <a:txBody>
                    <a:bodyPr/>
                    <a:lstStyle/>
                    <a:p>
                      <a:pPr algn="ctr"/>
                      <a:r>
                        <a:rPr lang="en-US" sz="1100">
                          <a:effectLst/>
                        </a:rPr>
                        <a:t>550</a:t>
                      </a:r>
                      <a:endParaRPr lang="en-US" sz="1100">
                        <a:effectLst/>
                        <a:latin typeface="Calibri" panose="020F0502020204030204" pitchFamily="34" charset="0"/>
                      </a:endParaRPr>
                    </a:p>
                  </a:txBody>
                  <a:tcPr marL="0" marR="0" marT="0" marB="0" anchor="ctr"/>
                </a:tc>
                <a:tc>
                  <a:txBody>
                    <a:bodyPr/>
                    <a:lstStyle/>
                    <a:p>
                      <a:pPr algn="ctr"/>
                      <a:r>
                        <a:rPr lang="en-US" sz="1100">
                          <a:effectLst/>
                        </a:rPr>
                        <a:t>13.27%</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005999345"/>
                  </a:ext>
                </a:extLst>
              </a:tr>
              <a:tr h="182880">
                <a:tc>
                  <a:txBody>
                    <a:bodyPr/>
                    <a:lstStyle/>
                    <a:p>
                      <a:pPr algn="ctr"/>
                      <a:r>
                        <a:rPr lang="en-US" sz="1100">
                          <a:effectLst/>
                        </a:rPr>
                        <a:t>Sep</a:t>
                      </a:r>
                      <a:endParaRPr lang="en-US" sz="1100">
                        <a:effectLst/>
                        <a:latin typeface="Calibri" panose="020F0502020204030204" pitchFamily="34" charset="0"/>
                      </a:endParaRPr>
                    </a:p>
                  </a:txBody>
                  <a:tcPr marL="0" marR="0" marT="0" marB="0" anchor="ctr"/>
                </a:tc>
                <a:tc>
                  <a:txBody>
                    <a:bodyPr/>
                    <a:lstStyle/>
                    <a:p>
                      <a:pPr algn="ctr"/>
                      <a:r>
                        <a:rPr lang="en-US" sz="1100">
                          <a:effectLst/>
                        </a:rPr>
                        <a:t>99</a:t>
                      </a:r>
                      <a:endParaRPr lang="en-US" sz="1100">
                        <a:effectLst/>
                        <a:latin typeface="Calibri" panose="020F0502020204030204" pitchFamily="34" charset="0"/>
                      </a:endParaRPr>
                    </a:p>
                  </a:txBody>
                  <a:tcPr marL="0" marR="0" marT="0" marB="0" anchor="ctr"/>
                </a:tc>
                <a:tc>
                  <a:txBody>
                    <a:bodyPr/>
                    <a:lstStyle/>
                    <a:p>
                      <a:pPr algn="ctr"/>
                      <a:r>
                        <a:rPr lang="en-US" sz="1100">
                          <a:effectLst/>
                        </a:rPr>
                        <a:t>555</a:t>
                      </a:r>
                      <a:endParaRPr lang="en-US" sz="1100">
                        <a:effectLst/>
                        <a:latin typeface="Calibri" panose="020F0502020204030204" pitchFamily="34" charset="0"/>
                      </a:endParaRPr>
                    </a:p>
                  </a:txBody>
                  <a:tcPr marL="0" marR="0" marT="0" marB="0" anchor="ctr"/>
                </a:tc>
                <a:tc>
                  <a:txBody>
                    <a:bodyPr/>
                    <a:lstStyle/>
                    <a:p>
                      <a:pPr algn="ctr"/>
                      <a:r>
                        <a:rPr lang="en-US" sz="1100">
                          <a:effectLst/>
                        </a:rPr>
                        <a:t>17.84%</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005127404"/>
                  </a:ext>
                </a:extLst>
              </a:tr>
              <a:tr h="182880">
                <a:tc>
                  <a:txBody>
                    <a:bodyPr/>
                    <a:lstStyle/>
                    <a:p>
                      <a:pPr algn="ctr"/>
                      <a:r>
                        <a:rPr lang="en-US" sz="1100">
                          <a:effectLst/>
                        </a:rPr>
                        <a:t>Oct</a:t>
                      </a:r>
                      <a:endParaRPr lang="en-US" sz="1100">
                        <a:effectLst/>
                        <a:latin typeface="Calibri" panose="020F0502020204030204" pitchFamily="34" charset="0"/>
                      </a:endParaRPr>
                    </a:p>
                  </a:txBody>
                  <a:tcPr marL="0" marR="0" marT="0" marB="0" anchor="ctr"/>
                </a:tc>
                <a:tc>
                  <a:txBody>
                    <a:bodyPr/>
                    <a:lstStyle/>
                    <a:p>
                      <a:pPr algn="ctr"/>
                      <a:r>
                        <a:rPr lang="en-US" sz="1100">
                          <a:effectLst/>
                        </a:rPr>
                        <a:t>115</a:t>
                      </a:r>
                      <a:endParaRPr lang="en-US" sz="1100">
                        <a:effectLst/>
                        <a:latin typeface="Calibri" panose="020F0502020204030204" pitchFamily="34" charset="0"/>
                      </a:endParaRPr>
                    </a:p>
                  </a:txBody>
                  <a:tcPr marL="0" marR="0" marT="0" marB="0" anchor="ctr"/>
                </a:tc>
                <a:tc>
                  <a:txBody>
                    <a:bodyPr/>
                    <a:lstStyle/>
                    <a:p>
                      <a:pPr algn="ctr"/>
                      <a:r>
                        <a:rPr lang="en-US" sz="1100">
                          <a:effectLst/>
                        </a:rPr>
                        <a:t>554</a:t>
                      </a:r>
                      <a:endParaRPr lang="en-US" sz="1100">
                        <a:effectLst/>
                        <a:latin typeface="Calibri" panose="020F0502020204030204" pitchFamily="34" charset="0"/>
                      </a:endParaRPr>
                    </a:p>
                  </a:txBody>
                  <a:tcPr marL="0" marR="0" marT="0" marB="0" anchor="ctr"/>
                </a:tc>
                <a:tc>
                  <a:txBody>
                    <a:bodyPr/>
                    <a:lstStyle/>
                    <a:p>
                      <a:pPr algn="ctr"/>
                      <a:r>
                        <a:rPr lang="en-US" sz="1100">
                          <a:effectLst/>
                        </a:rPr>
                        <a:t>20.76%</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727218345"/>
                  </a:ext>
                </a:extLst>
              </a:tr>
              <a:tr h="182880">
                <a:tc>
                  <a:txBody>
                    <a:bodyPr/>
                    <a:lstStyle/>
                    <a:p>
                      <a:pPr algn="ctr"/>
                      <a:r>
                        <a:rPr lang="en-US" sz="1100">
                          <a:effectLst/>
                        </a:rPr>
                        <a:t>Nov</a:t>
                      </a:r>
                      <a:endParaRPr lang="en-US" sz="1100">
                        <a:effectLst/>
                        <a:latin typeface="Calibri" panose="020F0502020204030204" pitchFamily="34" charset="0"/>
                      </a:endParaRPr>
                    </a:p>
                  </a:txBody>
                  <a:tcPr marL="0" marR="0" marT="0" marB="0" anchor="ctr"/>
                </a:tc>
                <a:tc>
                  <a:txBody>
                    <a:bodyPr/>
                    <a:lstStyle/>
                    <a:p>
                      <a:pPr algn="ctr"/>
                      <a:r>
                        <a:rPr lang="en-US" sz="1100">
                          <a:effectLst/>
                        </a:rPr>
                        <a:t>138</a:t>
                      </a:r>
                      <a:endParaRPr lang="en-US" sz="1100">
                        <a:effectLst/>
                        <a:latin typeface="Calibri" panose="020F0502020204030204" pitchFamily="34" charset="0"/>
                      </a:endParaRPr>
                    </a:p>
                  </a:txBody>
                  <a:tcPr marL="0" marR="0" marT="0" marB="0" anchor="ctr"/>
                </a:tc>
                <a:tc>
                  <a:txBody>
                    <a:bodyPr/>
                    <a:lstStyle/>
                    <a:p>
                      <a:pPr algn="ctr"/>
                      <a:r>
                        <a:rPr lang="en-US" sz="1100">
                          <a:effectLst/>
                        </a:rPr>
                        <a:t>555</a:t>
                      </a:r>
                      <a:endParaRPr lang="en-US" sz="1100">
                        <a:effectLst/>
                        <a:latin typeface="Calibri" panose="020F0502020204030204" pitchFamily="34" charset="0"/>
                      </a:endParaRPr>
                    </a:p>
                  </a:txBody>
                  <a:tcPr marL="0" marR="0" marT="0" marB="0" anchor="ctr"/>
                </a:tc>
                <a:tc>
                  <a:txBody>
                    <a:bodyPr/>
                    <a:lstStyle/>
                    <a:p>
                      <a:pPr algn="ctr"/>
                      <a:r>
                        <a:rPr lang="en-US" sz="1100">
                          <a:effectLst/>
                        </a:rPr>
                        <a:t>24.86%</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459201946"/>
                  </a:ext>
                </a:extLst>
              </a:tr>
              <a:tr h="182880">
                <a:tc>
                  <a:txBody>
                    <a:bodyPr/>
                    <a:lstStyle/>
                    <a:p>
                      <a:pPr algn="ctr"/>
                      <a:r>
                        <a:rPr lang="en-US" sz="1100">
                          <a:effectLst/>
                        </a:rPr>
                        <a:t>Dec</a:t>
                      </a:r>
                      <a:endParaRPr lang="en-US" sz="1100">
                        <a:effectLst/>
                        <a:latin typeface="Calibri" panose="020F0502020204030204" pitchFamily="34" charset="0"/>
                      </a:endParaRPr>
                    </a:p>
                  </a:txBody>
                  <a:tcPr marL="0" marR="0" marT="0" marB="0" anchor="ctr"/>
                </a:tc>
                <a:tc>
                  <a:txBody>
                    <a:bodyPr/>
                    <a:lstStyle/>
                    <a:p>
                      <a:pPr algn="ctr"/>
                      <a:r>
                        <a:rPr lang="en-US" sz="1100">
                          <a:effectLst/>
                        </a:rPr>
                        <a:t>137</a:t>
                      </a:r>
                      <a:endParaRPr lang="en-US" sz="1100">
                        <a:effectLst/>
                        <a:latin typeface="Calibri" panose="020F0502020204030204" pitchFamily="34" charset="0"/>
                      </a:endParaRPr>
                    </a:p>
                  </a:txBody>
                  <a:tcPr marL="0" marR="0" marT="0" marB="0" anchor="ctr"/>
                </a:tc>
                <a:tc>
                  <a:txBody>
                    <a:bodyPr/>
                    <a:lstStyle/>
                    <a:p>
                      <a:pPr algn="ctr"/>
                      <a:r>
                        <a:rPr lang="en-US" sz="1100">
                          <a:effectLst/>
                        </a:rPr>
                        <a:t>556</a:t>
                      </a:r>
                      <a:endParaRPr lang="en-US" sz="1100">
                        <a:effectLst/>
                        <a:latin typeface="Calibri" panose="020F0502020204030204" pitchFamily="34" charset="0"/>
                      </a:endParaRPr>
                    </a:p>
                  </a:txBody>
                  <a:tcPr marL="0" marR="0" marT="0" marB="0" anchor="ctr"/>
                </a:tc>
                <a:tc>
                  <a:txBody>
                    <a:bodyPr/>
                    <a:lstStyle/>
                    <a:p>
                      <a:pPr algn="ctr"/>
                      <a:r>
                        <a:rPr lang="en-US" sz="1100">
                          <a:effectLst/>
                        </a:rPr>
                        <a:t>24.64%</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638834487"/>
                  </a:ext>
                </a:extLst>
              </a:tr>
              <a:tr h="182880">
                <a:tc>
                  <a:txBody>
                    <a:bodyPr/>
                    <a:lstStyle/>
                    <a:p>
                      <a:pPr algn="ctr"/>
                      <a:r>
                        <a:rPr lang="en-US" sz="1100">
                          <a:effectLst/>
                        </a:rPr>
                        <a:t>Jan</a:t>
                      </a:r>
                      <a:endParaRPr lang="en-US" sz="1100">
                        <a:effectLst/>
                        <a:latin typeface="Calibri" panose="020F0502020204030204" pitchFamily="34" charset="0"/>
                      </a:endParaRPr>
                    </a:p>
                  </a:txBody>
                  <a:tcPr marL="0" marR="0" marT="0" marB="0" anchor="ctr"/>
                </a:tc>
                <a:tc>
                  <a:txBody>
                    <a:bodyPr/>
                    <a:lstStyle/>
                    <a:p>
                      <a:pPr algn="ctr"/>
                      <a:r>
                        <a:rPr lang="en-US" sz="1100">
                          <a:effectLst/>
                        </a:rPr>
                        <a:t>142</a:t>
                      </a:r>
                      <a:endParaRPr lang="en-US" sz="1100">
                        <a:effectLst/>
                        <a:latin typeface="Calibri" panose="020F0502020204030204" pitchFamily="34" charset="0"/>
                      </a:endParaRPr>
                    </a:p>
                  </a:txBody>
                  <a:tcPr marL="0" marR="0" marT="0" marB="0" anchor="ctr"/>
                </a:tc>
                <a:tc>
                  <a:txBody>
                    <a:bodyPr/>
                    <a:lstStyle/>
                    <a:p>
                      <a:pPr algn="ctr"/>
                      <a:r>
                        <a:rPr lang="en-US" sz="1100">
                          <a:effectLst/>
                        </a:rPr>
                        <a:t>554</a:t>
                      </a:r>
                      <a:endParaRPr lang="en-US" sz="1100">
                        <a:effectLst/>
                        <a:latin typeface="Calibri" panose="020F0502020204030204" pitchFamily="34" charset="0"/>
                      </a:endParaRPr>
                    </a:p>
                  </a:txBody>
                  <a:tcPr marL="0" marR="0" marT="0" marB="0" anchor="ctr"/>
                </a:tc>
                <a:tc>
                  <a:txBody>
                    <a:bodyPr/>
                    <a:lstStyle/>
                    <a:p>
                      <a:pPr algn="ctr"/>
                      <a:r>
                        <a:rPr lang="en-US" sz="1100">
                          <a:effectLst/>
                        </a:rPr>
                        <a:t>25.63%</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878166417"/>
                  </a:ext>
                </a:extLst>
              </a:tr>
              <a:tr h="182880">
                <a:tc>
                  <a:txBody>
                    <a:bodyPr/>
                    <a:lstStyle/>
                    <a:p>
                      <a:pPr algn="ctr"/>
                      <a:r>
                        <a:rPr lang="en-US" sz="1100">
                          <a:effectLst/>
                        </a:rPr>
                        <a:t>Feb</a:t>
                      </a:r>
                      <a:endParaRPr lang="en-US" sz="1100">
                        <a:effectLst/>
                        <a:latin typeface="Calibri" panose="020F0502020204030204" pitchFamily="34" charset="0"/>
                      </a:endParaRPr>
                    </a:p>
                  </a:txBody>
                  <a:tcPr marL="0" marR="0" marT="0" marB="0" anchor="ctr"/>
                </a:tc>
                <a:tc>
                  <a:txBody>
                    <a:bodyPr/>
                    <a:lstStyle/>
                    <a:p>
                      <a:pPr algn="ctr"/>
                      <a:r>
                        <a:rPr lang="en-US" sz="1100">
                          <a:effectLst/>
                        </a:rPr>
                        <a:t>151</a:t>
                      </a:r>
                      <a:endParaRPr lang="en-US" sz="1100">
                        <a:effectLst/>
                        <a:latin typeface="Calibri" panose="020F0502020204030204" pitchFamily="34" charset="0"/>
                      </a:endParaRPr>
                    </a:p>
                  </a:txBody>
                  <a:tcPr marL="0" marR="0" marT="0" marB="0" anchor="ctr"/>
                </a:tc>
                <a:tc>
                  <a:txBody>
                    <a:bodyPr/>
                    <a:lstStyle/>
                    <a:p>
                      <a:pPr algn="ctr"/>
                      <a:r>
                        <a:rPr lang="en-US" sz="1100">
                          <a:effectLst/>
                        </a:rPr>
                        <a:t>553</a:t>
                      </a:r>
                      <a:endParaRPr lang="en-US" sz="1100">
                        <a:effectLst/>
                        <a:latin typeface="Calibri" panose="020F0502020204030204" pitchFamily="34" charset="0"/>
                      </a:endParaRPr>
                    </a:p>
                  </a:txBody>
                  <a:tcPr marL="0" marR="0" marT="0" marB="0" anchor="ctr"/>
                </a:tc>
                <a:tc>
                  <a:txBody>
                    <a:bodyPr/>
                    <a:lstStyle/>
                    <a:p>
                      <a:pPr algn="ctr"/>
                      <a:r>
                        <a:rPr lang="en-US" sz="1100">
                          <a:effectLst/>
                        </a:rPr>
                        <a:t>27.31%</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144238318"/>
                  </a:ext>
                </a:extLst>
              </a:tr>
              <a:tr h="182880">
                <a:tc>
                  <a:txBody>
                    <a:bodyPr/>
                    <a:lstStyle/>
                    <a:p>
                      <a:pPr algn="ctr"/>
                      <a:r>
                        <a:rPr lang="en-US" sz="1100">
                          <a:effectLst/>
                        </a:rPr>
                        <a:t>Mar</a:t>
                      </a:r>
                      <a:endParaRPr lang="en-US" sz="1100">
                        <a:effectLst/>
                        <a:latin typeface="Calibri" panose="020F0502020204030204" pitchFamily="34" charset="0"/>
                      </a:endParaRPr>
                    </a:p>
                  </a:txBody>
                  <a:tcPr marL="0" marR="0" marT="0" marB="0" anchor="ctr"/>
                </a:tc>
                <a:tc>
                  <a:txBody>
                    <a:bodyPr/>
                    <a:lstStyle/>
                    <a:p>
                      <a:pPr algn="ctr"/>
                      <a:r>
                        <a:rPr lang="en-US" sz="1100">
                          <a:effectLst/>
                        </a:rPr>
                        <a:t>173</a:t>
                      </a:r>
                      <a:endParaRPr lang="en-US" sz="1100">
                        <a:effectLst/>
                        <a:latin typeface="Calibri" panose="020F0502020204030204" pitchFamily="34" charset="0"/>
                      </a:endParaRPr>
                    </a:p>
                  </a:txBody>
                  <a:tcPr marL="0" marR="0" marT="0" marB="0" anchor="ctr"/>
                </a:tc>
                <a:tc>
                  <a:txBody>
                    <a:bodyPr/>
                    <a:lstStyle/>
                    <a:p>
                      <a:pPr algn="ctr"/>
                      <a:r>
                        <a:rPr lang="en-US" sz="1100">
                          <a:effectLst/>
                        </a:rPr>
                        <a:t>552</a:t>
                      </a:r>
                      <a:endParaRPr lang="en-US" sz="1100">
                        <a:effectLst/>
                        <a:latin typeface="Calibri" panose="020F0502020204030204" pitchFamily="34" charset="0"/>
                      </a:endParaRPr>
                    </a:p>
                  </a:txBody>
                  <a:tcPr marL="0" marR="0" marT="0" marB="0" anchor="ctr"/>
                </a:tc>
                <a:tc>
                  <a:txBody>
                    <a:bodyPr/>
                    <a:lstStyle/>
                    <a:p>
                      <a:pPr algn="ctr"/>
                      <a:r>
                        <a:rPr lang="en-US" sz="1100">
                          <a:effectLst/>
                        </a:rPr>
                        <a:t>31.34%</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380468593"/>
                  </a:ext>
                </a:extLst>
              </a:tr>
            </a:tbl>
          </a:graphicData>
        </a:graphic>
      </p:graphicFrame>
      <p:pic>
        <p:nvPicPr>
          <p:cNvPr id="14" name="Picture 14" descr="Chart, line chart&#10;&#10;Description automatically generated">
            <a:extLst>
              <a:ext uri="{FF2B5EF4-FFF2-40B4-BE49-F238E27FC236}">
                <a16:creationId xmlns:a16="http://schemas.microsoft.com/office/drawing/2014/main" id="{8A942A14-C815-EB70-FBF1-26BDC90919CC}"/>
              </a:ext>
            </a:extLst>
          </p:cNvPr>
          <p:cNvPicPr>
            <a:picLocks noChangeAspect="1"/>
          </p:cNvPicPr>
          <p:nvPr/>
        </p:nvPicPr>
        <p:blipFill>
          <a:blip r:embed="rId3"/>
          <a:stretch>
            <a:fillRect/>
          </a:stretch>
        </p:blipFill>
        <p:spPr>
          <a:xfrm>
            <a:off x="2391734" y="729954"/>
            <a:ext cx="3704265" cy="2011680"/>
          </a:xfrm>
          <a:prstGeom prst="rect">
            <a:avLst/>
          </a:prstGeom>
          <a:effectLst>
            <a:outerShdw blurRad="50800" dist="38100" dir="5400000" algn="t" rotWithShape="0">
              <a:prstClr val="black">
                <a:alpha val="40000"/>
              </a:prstClr>
            </a:outerShdw>
          </a:effectLst>
        </p:spPr>
      </p:pic>
      <p:graphicFrame>
        <p:nvGraphicFramePr>
          <p:cNvPr id="16" name="Table 15">
            <a:extLst>
              <a:ext uri="{FF2B5EF4-FFF2-40B4-BE49-F238E27FC236}">
                <a16:creationId xmlns:a16="http://schemas.microsoft.com/office/drawing/2014/main" id="{5A35A4F8-EBA3-DAA2-011B-3887209C492E}"/>
              </a:ext>
            </a:extLst>
          </p:cNvPr>
          <p:cNvGraphicFramePr>
            <a:graphicFrameLocks noGrp="1"/>
          </p:cNvGraphicFramePr>
          <p:nvPr/>
        </p:nvGraphicFramePr>
        <p:xfrm>
          <a:off x="6565734" y="154416"/>
          <a:ext cx="2926081" cy="2377440"/>
        </p:xfrm>
        <a:graphic>
          <a:graphicData uri="http://schemas.openxmlformats.org/drawingml/2006/table">
            <a:tbl>
              <a:tblPr firstRow="1" bandRow="1">
                <a:tableStyleId>{5C22544A-7EE6-4342-B048-85BDC9FD1C3A}</a:tableStyleId>
              </a:tblPr>
              <a:tblGrid>
                <a:gridCol w="734743">
                  <a:extLst>
                    <a:ext uri="{9D8B030D-6E8A-4147-A177-3AD203B41FA5}">
                      <a16:colId xmlns:a16="http://schemas.microsoft.com/office/drawing/2014/main" val="3163897832"/>
                    </a:ext>
                  </a:extLst>
                </a:gridCol>
                <a:gridCol w="708962">
                  <a:extLst>
                    <a:ext uri="{9D8B030D-6E8A-4147-A177-3AD203B41FA5}">
                      <a16:colId xmlns:a16="http://schemas.microsoft.com/office/drawing/2014/main" val="877682240"/>
                    </a:ext>
                  </a:extLst>
                </a:gridCol>
                <a:gridCol w="747633">
                  <a:extLst>
                    <a:ext uri="{9D8B030D-6E8A-4147-A177-3AD203B41FA5}">
                      <a16:colId xmlns:a16="http://schemas.microsoft.com/office/drawing/2014/main" val="471594279"/>
                    </a:ext>
                  </a:extLst>
                </a:gridCol>
                <a:gridCol w="734743">
                  <a:extLst>
                    <a:ext uri="{9D8B030D-6E8A-4147-A177-3AD203B41FA5}">
                      <a16:colId xmlns:a16="http://schemas.microsoft.com/office/drawing/2014/main" val="1722899384"/>
                    </a:ext>
                  </a:extLst>
                </a:gridCol>
              </a:tblGrid>
              <a:tr h="182880">
                <a:tc>
                  <a:txBody>
                    <a:bodyPr/>
                    <a:lstStyle/>
                    <a:p>
                      <a:pPr algn="ctr"/>
                      <a:r>
                        <a:rPr lang="en-US" sz="1100">
                          <a:effectLst/>
                        </a:rPr>
                        <a:t>Month</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Enrolled</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Eligible </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Rate</a:t>
                      </a:r>
                      <a:endParaRPr lang="en-US" sz="1100" b="1">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2501519866"/>
                  </a:ext>
                </a:extLst>
              </a:tr>
              <a:tr h="182880">
                <a:tc>
                  <a:txBody>
                    <a:bodyPr/>
                    <a:lstStyle/>
                    <a:p>
                      <a:pPr algn="ctr"/>
                      <a:r>
                        <a:rPr lang="en-US" sz="1100">
                          <a:effectLst/>
                        </a:rPr>
                        <a:t>Apr</a:t>
                      </a:r>
                      <a:endParaRPr lang="en-US" sz="1100">
                        <a:effectLst/>
                        <a:latin typeface="Calibri" panose="020F0502020204030204" pitchFamily="34" charset="0"/>
                      </a:endParaRPr>
                    </a:p>
                  </a:txBody>
                  <a:tcPr marL="0" marR="0" marT="0" marB="0" anchor="ctr"/>
                </a:tc>
                <a:tc>
                  <a:txBody>
                    <a:bodyPr/>
                    <a:lstStyle/>
                    <a:p>
                      <a:pPr algn="ctr"/>
                      <a:r>
                        <a:rPr lang="en-US" sz="1100">
                          <a:effectLst/>
                        </a:rPr>
                        <a:t>0</a:t>
                      </a:r>
                      <a:endParaRPr lang="en-US" sz="1100">
                        <a:effectLst/>
                        <a:latin typeface="Calibri" panose="020F0502020204030204" pitchFamily="34" charset="0"/>
                      </a:endParaRPr>
                    </a:p>
                  </a:txBody>
                  <a:tcPr marL="0" marR="0" marT="0" marB="0" anchor="ctr"/>
                </a:tc>
                <a:tc>
                  <a:txBody>
                    <a:bodyPr/>
                    <a:lstStyle/>
                    <a:p>
                      <a:pPr algn="ctr"/>
                      <a:r>
                        <a:rPr lang="en-US" sz="1100">
                          <a:effectLst/>
                        </a:rPr>
                        <a:t>380</a:t>
                      </a:r>
                      <a:endParaRPr lang="en-US" sz="1100">
                        <a:effectLst/>
                        <a:latin typeface="Calibri" panose="020F0502020204030204" pitchFamily="34" charset="0"/>
                      </a:endParaRPr>
                    </a:p>
                  </a:txBody>
                  <a:tcPr marL="0" marR="0" marT="0" marB="0" anchor="ctr"/>
                </a:tc>
                <a:tc>
                  <a:txBody>
                    <a:bodyPr/>
                    <a:lstStyle/>
                    <a:p>
                      <a:pPr algn="ctr"/>
                      <a:r>
                        <a:rPr lang="en-US" sz="1100">
                          <a:effectLst/>
                        </a:rPr>
                        <a:t>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229605011"/>
                  </a:ext>
                </a:extLst>
              </a:tr>
              <a:tr h="182880">
                <a:tc>
                  <a:txBody>
                    <a:bodyPr/>
                    <a:lstStyle/>
                    <a:p>
                      <a:pPr algn="ctr"/>
                      <a:r>
                        <a:rPr lang="en-US" sz="1100">
                          <a:effectLst/>
                        </a:rPr>
                        <a:t>May</a:t>
                      </a:r>
                      <a:endParaRPr lang="en-US" sz="1100">
                        <a:effectLst/>
                        <a:latin typeface="Calibri" panose="020F0502020204030204" pitchFamily="34" charset="0"/>
                      </a:endParaRPr>
                    </a:p>
                  </a:txBody>
                  <a:tcPr marL="0" marR="0" marT="0" marB="0" anchor="ctr"/>
                </a:tc>
                <a:tc>
                  <a:txBody>
                    <a:bodyPr/>
                    <a:lstStyle/>
                    <a:p>
                      <a:pPr algn="ctr"/>
                      <a:r>
                        <a:rPr lang="en-US" sz="1100">
                          <a:effectLst/>
                        </a:rPr>
                        <a:t>5</a:t>
                      </a:r>
                      <a:endParaRPr lang="en-US" sz="1100">
                        <a:effectLst/>
                        <a:latin typeface="Calibri" panose="020F0502020204030204" pitchFamily="34" charset="0"/>
                      </a:endParaRPr>
                    </a:p>
                  </a:txBody>
                  <a:tcPr marL="0" marR="0" marT="0" marB="0" anchor="ctr"/>
                </a:tc>
                <a:tc>
                  <a:txBody>
                    <a:bodyPr/>
                    <a:lstStyle/>
                    <a:p>
                      <a:pPr algn="ctr"/>
                      <a:r>
                        <a:rPr lang="en-US" sz="1100">
                          <a:effectLst/>
                        </a:rPr>
                        <a:t>382</a:t>
                      </a:r>
                      <a:endParaRPr lang="en-US" sz="1100">
                        <a:effectLst/>
                        <a:latin typeface="Calibri" panose="020F0502020204030204" pitchFamily="34" charset="0"/>
                      </a:endParaRPr>
                    </a:p>
                  </a:txBody>
                  <a:tcPr marL="0" marR="0" marT="0" marB="0" anchor="ctr"/>
                </a:tc>
                <a:tc>
                  <a:txBody>
                    <a:bodyPr/>
                    <a:lstStyle/>
                    <a:p>
                      <a:pPr algn="ctr"/>
                      <a:r>
                        <a:rPr lang="en-US" sz="1100">
                          <a:effectLst/>
                        </a:rPr>
                        <a:t>1.31%</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166087353"/>
                  </a:ext>
                </a:extLst>
              </a:tr>
              <a:tr h="182880">
                <a:tc>
                  <a:txBody>
                    <a:bodyPr/>
                    <a:lstStyle/>
                    <a:p>
                      <a:pPr algn="ctr"/>
                      <a:r>
                        <a:rPr lang="en-US" sz="1100">
                          <a:effectLst/>
                        </a:rPr>
                        <a:t>Jun</a:t>
                      </a:r>
                      <a:endParaRPr lang="en-US" sz="1100">
                        <a:effectLst/>
                        <a:latin typeface="Calibri" panose="020F0502020204030204" pitchFamily="34" charset="0"/>
                      </a:endParaRPr>
                    </a:p>
                  </a:txBody>
                  <a:tcPr marL="0" marR="0" marT="0" marB="0" anchor="ctr"/>
                </a:tc>
                <a:tc>
                  <a:txBody>
                    <a:bodyPr/>
                    <a:lstStyle/>
                    <a:p>
                      <a:pPr algn="ctr"/>
                      <a:r>
                        <a:rPr lang="en-US" sz="1100">
                          <a:effectLst/>
                        </a:rPr>
                        <a:t>8</a:t>
                      </a:r>
                      <a:endParaRPr lang="en-US" sz="1100">
                        <a:effectLst/>
                        <a:latin typeface="Calibri" panose="020F0502020204030204" pitchFamily="34" charset="0"/>
                      </a:endParaRPr>
                    </a:p>
                  </a:txBody>
                  <a:tcPr marL="0" marR="0" marT="0" marB="0" anchor="ctr"/>
                </a:tc>
                <a:tc>
                  <a:txBody>
                    <a:bodyPr/>
                    <a:lstStyle/>
                    <a:p>
                      <a:pPr algn="ctr"/>
                      <a:r>
                        <a:rPr lang="en-US" sz="1100">
                          <a:effectLst/>
                        </a:rPr>
                        <a:t>390</a:t>
                      </a:r>
                      <a:endParaRPr lang="en-US" sz="1100">
                        <a:effectLst/>
                        <a:latin typeface="Calibri" panose="020F0502020204030204" pitchFamily="34" charset="0"/>
                      </a:endParaRPr>
                    </a:p>
                  </a:txBody>
                  <a:tcPr marL="0" marR="0" marT="0" marB="0" anchor="ctr"/>
                </a:tc>
                <a:tc>
                  <a:txBody>
                    <a:bodyPr/>
                    <a:lstStyle/>
                    <a:p>
                      <a:pPr algn="ctr"/>
                      <a:r>
                        <a:rPr lang="en-US" sz="1100">
                          <a:effectLst/>
                        </a:rPr>
                        <a:t>2.05%</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649094857"/>
                  </a:ext>
                </a:extLst>
              </a:tr>
              <a:tr h="182880">
                <a:tc>
                  <a:txBody>
                    <a:bodyPr/>
                    <a:lstStyle/>
                    <a:p>
                      <a:pPr algn="ctr"/>
                      <a:r>
                        <a:rPr lang="en-US" sz="1100">
                          <a:effectLst/>
                        </a:rPr>
                        <a:t>Jul</a:t>
                      </a:r>
                      <a:endParaRPr lang="en-US" sz="1100">
                        <a:effectLst/>
                        <a:latin typeface="Calibri" panose="020F0502020204030204" pitchFamily="34" charset="0"/>
                      </a:endParaRPr>
                    </a:p>
                  </a:txBody>
                  <a:tcPr marL="0" marR="0" marT="0" marB="0" anchor="ctr"/>
                </a:tc>
                <a:tc>
                  <a:txBody>
                    <a:bodyPr/>
                    <a:lstStyle/>
                    <a:p>
                      <a:pPr algn="ctr"/>
                      <a:r>
                        <a:rPr lang="en-US" sz="1100">
                          <a:effectLst/>
                        </a:rPr>
                        <a:t>11</a:t>
                      </a:r>
                      <a:endParaRPr lang="en-US" sz="1100">
                        <a:effectLst/>
                        <a:latin typeface="Calibri" panose="020F0502020204030204" pitchFamily="34" charset="0"/>
                      </a:endParaRPr>
                    </a:p>
                  </a:txBody>
                  <a:tcPr marL="0" marR="0" marT="0" marB="0" anchor="ctr"/>
                </a:tc>
                <a:tc>
                  <a:txBody>
                    <a:bodyPr/>
                    <a:lstStyle/>
                    <a:p>
                      <a:pPr algn="ctr"/>
                      <a:r>
                        <a:rPr lang="en-US" sz="1100">
                          <a:effectLst/>
                        </a:rPr>
                        <a:t>394</a:t>
                      </a:r>
                      <a:endParaRPr lang="en-US" sz="1100">
                        <a:effectLst/>
                        <a:latin typeface="Calibri" panose="020F0502020204030204" pitchFamily="34" charset="0"/>
                      </a:endParaRPr>
                    </a:p>
                  </a:txBody>
                  <a:tcPr marL="0" marR="0" marT="0" marB="0" anchor="ctr"/>
                </a:tc>
                <a:tc>
                  <a:txBody>
                    <a:bodyPr/>
                    <a:lstStyle/>
                    <a:p>
                      <a:pPr algn="ctr"/>
                      <a:r>
                        <a:rPr lang="en-US" sz="1100">
                          <a:effectLst/>
                        </a:rPr>
                        <a:t>2.79%</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718589607"/>
                  </a:ext>
                </a:extLst>
              </a:tr>
              <a:tr h="182880">
                <a:tc>
                  <a:txBody>
                    <a:bodyPr/>
                    <a:lstStyle/>
                    <a:p>
                      <a:pPr algn="ctr"/>
                      <a:r>
                        <a:rPr lang="en-US" sz="1100">
                          <a:effectLst/>
                        </a:rPr>
                        <a:t>Aug</a:t>
                      </a:r>
                      <a:endParaRPr lang="en-US" sz="1100">
                        <a:effectLst/>
                        <a:latin typeface="Calibri" panose="020F0502020204030204" pitchFamily="34" charset="0"/>
                      </a:endParaRPr>
                    </a:p>
                  </a:txBody>
                  <a:tcPr marL="0" marR="0" marT="0" marB="0" anchor="ctr"/>
                </a:tc>
                <a:tc>
                  <a:txBody>
                    <a:bodyPr/>
                    <a:lstStyle/>
                    <a:p>
                      <a:pPr algn="ctr"/>
                      <a:r>
                        <a:rPr lang="en-US" sz="1100">
                          <a:effectLst/>
                        </a:rPr>
                        <a:t>14</a:t>
                      </a:r>
                      <a:endParaRPr lang="en-US" sz="1100">
                        <a:effectLst/>
                        <a:latin typeface="Calibri" panose="020F0502020204030204" pitchFamily="34" charset="0"/>
                      </a:endParaRPr>
                    </a:p>
                  </a:txBody>
                  <a:tcPr marL="0" marR="0" marT="0" marB="0" anchor="ctr"/>
                </a:tc>
                <a:tc>
                  <a:txBody>
                    <a:bodyPr/>
                    <a:lstStyle/>
                    <a:p>
                      <a:pPr algn="ctr"/>
                      <a:r>
                        <a:rPr lang="en-US" sz="1100">
                          <a:effectLst/>
                        </a:rPr>
                        <a:t>398</a:t>
                      </a:r>
                      <a:endParaRPr lang="en-US" sz="1100">
                        <a:effectLst/>
                        <a:latin typeface="Calibri" panose="020F0502020204030204" pitchFamily="34" charset="0"/>
                      </a:endParaRPr>
                    </a:p>
                  </a:txBody>
                  <a:tcPr marL="0" marR="0" marT="0" marB="0" anchor="ctr"/>
                </a:tc>
                <a:tc>
                  <a:txBody>
                    <a:bodyPr/>
                    <a:lstStyle/>
                    <a:p>
                      <a:pPr algn="ctr"/>
                      <a:r>
                        <a:rPr lang="en-US" sz="1100">
                          <a:effectLst/>
                        </a:rPr>
                        <a:t>3.52%</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182904709"/>
                  </a:ext>
                </a:extLst>
              </a:tr>
              <a:tr h="182880">
                <a:tc>
                  <a:txBody>
                    <a:bodyPr/>
                    <a:lstStyle/>
                    <a:p>
                      <a:pPr algn="ctr"/>
                      <a:r>
                        <a:rPr lang="en-US" sz="1100">
                          <a:effectLst/>
                        </a:rPr>
                        <a:t>Sep</a:t>
                      </a:r>
                      <a:endParaRPr lang="en-US" sz="1100">
                        <a:effectLst/>
                        <a:latin typeface="Calibri" panose="020F0502020204030204" pitchFamily="34" charset="0"/>
                      </a:endParaRPr>
                    </a:p>
                  </a:txBody>
                  <a:tcPr marL="0" marR="0" marT="0" marB="0" anchor="ctr"/>
                </a:tc>
                <a:tc>
                  <a:txBody>
                    <a:bodyPr/>
                    <a:lstStyle/>
                    <a:p>
                      <a:pPr algn="ctr"/>
                      <a:r>
                        <a:rPr lang="en-US" sz="1100">
                          <a:effectLst/>
                        </a:rPr>
                        <a:t>18</a:t>
                      </a:r>
                      <a:endParaRPr lang="en-US" sz="1100">
                        <a:effectLst/>
                        <a:latin typeface="Calibri" panose="020F0502020204030204" pitchFamily="34" charset="0"/>
                      </a:endParaRPr>
                    </a:p>
                  </a:txBody>
                  <a:tcPr marL="0" marR="0" marT="0" marB="0" anchor="ctr"/>
                </a:tc>
                <a:tc>
                  <a:txBody>
                    <a:bodyPr/>
                    <a:lstStyle/>
                    <a:p>
                      <a:pPr algn="ctr"/>
                      <a:r>
                        <a:rPr lang="en-US" sz="1100">
                          <a:effectLst/>
                        </a:rPr>
                        <a:t>401</a:t>
                      </a:r>
                      <a:endParaRPr lang="en-US" sz="1100">
                        <a:effectLst/>
                        <a:latin typeface="Calibri" panose="020F0502020204030204" pitchFamily="34" charset="0"/>
                      </a:endParaRPr>
                    </a:p>
                  </a:txBody>
                  <a:tcPr marL="0" marR="0" marT="0" marB="0" anchor="ctr"/>
                </a:tc>
                <a:tc>
                  <a:txBody>
                    <a:bodyPr/>
                    <a:lstStyle/>
                    <a:p>
                      <a:pPr algn="ctr"/>
                      <a:r>
                        <a:rPr lang="en-US" sz="1100">
                          <a:effectLst/>
                        </a:rPr>
                        <a:t>4.49%</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39866604"/>
                  </a:ext>
                </a:extLst>
              </a:tr>
              <a:tr h="182880">
                <a:tc>
                  <a:txBody>
                    <a:bodyPr/>
                    <a:lstStyle/>
                    <a:p>
                      <a:pPr algn="ctr"/>
                      <a:r>
                        <a:rPr lang="en-US" sz="1100">
                          <a:effectLst/>
                        </a:rPr>
                        <a:t>Oct</a:t>
                      </a:r>
                      <a:endParaRPr lang="en-US" sz="1100">
                        <a:effectLst/>
                        <a:latin typeface="Calibri" panose="020F0502020204030204" pitchFamily="34" charset="0"/>
                      </a:endParaRPr>
                    </a:p>
                  </a:txBody>
                  <a:tcPr marL="0" marR="0" marT="0" marB="0" anchor="ctr"/>
                </a:tc>
                <a:tc>
                  <a:txBody>
                    <a:bodyPr/>
                    <a:lstStyle/>
                    <a:p>
                      <a:pPr algn="ctr"/>
                      <a:r>
                        <a:rPr lang="en-US" sz="1100">
                          <a:effectLst/>
                        </a:rPr>
                        <a:t>21</a:t>
                      </a:r>
                      <a:endParaRPr lang="en-US" sz="1100">
                        <a:effectLst/>
                        <a:latin typeface="Calibri" panose="020F0502020204030204" pitchFamily="34" charset="0"/>
                      </a:endParaRPr>
                    </a:p>
                  </a:txBody>
                  <a:tcPr marL="0" marR="0" marT="0" marB="0" anchor="ctr"/>
                </a:tc>
                <a:tc>
                  <a:txBody>
                    <a:bodyPr/>
                    <a:lstStyle/>
                    <a:p>
                      <a:pPr algn="ctr"/>
                      <a:r>
                        <a:rPr lang="en-US" sz="1100">
                          <a:effectLst/>
                        </a:rPr>
                        <a:t>401</a:t>
                      </a:r>
                      <a:endParaRPr lang="en-US" sz="1100">
                        <a:effectLst/>
                        <a:latin typeface="Calibri" panose="020F0502020204030204" pitchFamily="34" charset="0"/>
                      </a:endParaRPr>
                    </a:p>
                  </a:txBody>
                  <a:tcPr marL="0" marR="0" marT="0" marB="0" anchor="ctr"/>
                </a:tc>
                <a:tc>
                  <a:txBody>
                    <a:bodyPr/>
                    <a:lstStyle/>
                    <a:p>
                      <a:pPr algn="ctr"/>
                      <a:r>
                        <a:rPr lang="en-US" sz="1100">
                          <a:effectLst/>
                        </a:rPr>
                        <a:t>5.24%</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202983972"/>
                  </a:ext>
                </a:extLst>
              </a:tr>
              <a:tr h="182880">
                <a:tc>
                  <a:txBody>
                    <a:bodyPr/>
                    <a:lstStyle/>
                    <a:p>
                      <a:pPr algn="ctr"/>
                      <a:r>
                        <a:rPr lang="en-US" sz="1100">
                          <a:effectLst/>
                        </a:rPr>
                        <a:t>Nov</a:t>
                      </a:r>
                      <a:endParaRPr lang="en-US" sz="1100">
                        <a:effectLst/>
                        <a:latin typeface="Calibri" panose="020F0502020204030204" pitchFamily="34" charset="0"/>
                      </a:endParaRPr>
                    </a:p>
                  </a:txBody>
                  <a:tcPr marL="0" marR="0" marT="0" marB="0" anchor="ctr"/>
                </a:tc>
                <a:tc>
                  <a:txBody>
                    <a:bodyPr/>
                    <a:lstStyle/>
                    <a:p>
                      <a:pPr algn="ctr"/>
                      <a:r>
                        <a:rPr lang="en-US" sz="1100">
                          <a:effectLst/>
                        </a:rPr>
                        <a:t>22</a:t>
                      </a:r>
                      <a:endParaRPr lang="en-US" sz="1100">
                        <a:effectLst/>
                        <a:latin typeface="Calibri" panose="020F0502020204030204" pitchFamily="34" charset="0"/>
                      </a:endParaRPr>
                    </a:p>
                  </a:txBody>
                  <a:tcPr marL="0" marR="0" marT="0" marB="0" anchor="ctr"/>
                </a:tc>
                <a:tc>
                  <a:txBody>
                    <a:bodyPr/>
                    <a:lstStyle/>
                    <a:p>
                      <a:pPr algn="ctr"/>
                      <a:r>
                        <a:rPr lang="en-US" sz="1100">
                          <a:effectLst/>
                        </a:rPr>
                        <a:t>399</a:t>
                      </a:r>
                      <a:endParaRPr lang="en-US" sz="1100">
                        <a:effectLst/>
                        <a:latin typeface="Calibri" panose="020F0502020204030204" pitchFamily="34" charset="0"/>
                      </a:endParaRPr>
                    </a:p>
                  </a:txBody>
                  <a:tcPr marL="0" marR="0" marT="0" marB="0" anchor="ctr"/>
                </a:tc>
                <a:tc>
                  <a:txBody>
                    <a:bodyPr/>
                    <a:lstStyle/>
                    <a:p>
                      <a:pPr algn="ctr"/>
                      <a:r>
                        <a:rPr lang="en-US" sz="1100">
                          <a:effectLst/>
                        </a:rPr>
                        <a:t>5.51%</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536945012"/>
                  </a:ext>
                </a:extLst>
              </a:tr>
              <a:tr h="182880">
                <a:tc>
                  <a:txBody>
                    <a:bodyPr/>
                    <a:lstStyle/>
                    <a:p>
                      <a:pPr algn="ctr"/>
                      <a:r>
                        <a:rPr lang="en-US" sz="1100">
                          <a:effectLst/>
                        </a:rPr>
                        <a:t>Dec</a:t>
                      </a:r>
                      <a:endParaRPr lang="en-US" sz="1100">
                        <a:effectLst/>
                        <a:latin typeface="Calibri" panose="020F0502020204030204" pitchFamily="34" charset="0"/>
                      </a:endParaRPr>
                    </a:p>
                  </a:txBody>
                  <a:tcPr marL="0" marR="0" marT="0" marB="0" anchor="ctr"/>
                </a:tc>
                <a:tc>
                  <a:txBody>
                    <a:bodyPr/>
                    <a:lstStyle/>
                    <a:p>
                      <a:pPr algn="ctr"/>
                      <a:r>
                        <a:rPr lang="en-US" sz="1100">
                          <a:effectLst/>
                        </a:rPr>
                        <a:t>19</a:t>
                      </a:r>
                      <a:endParaRPr lang="en-US" sz="1100">
                        <a:effectLst/>
                        <a:latin typeface="Calibri" panose="020F0502020204030204" pitchFamily="34" charset="0"/>
                      </a:endParaRPr>
                    </a:p>
                  </a:txBody>
                  <a:tcPr marL="0" marR="0" marT="0" marB="0" anchor="ctr"/>
                </a:tc>
                <a:tc>
                  <a:txBody>
                    <a:bodyPr/>
                    <a:lstStyle/>
                    <a:p>
                      <a:pPr algn="ctr"/>
                      <a:r>
                        <a:rPr lang="en-US" sz="1100">
                          <a:effectLst/>
                        </a:rPr>
                        <a:t>403</a:t>
                      </a:r>
                      <a:endParaRPr lang="en-US" sz="1100">
                        <a:effectLst/>
                        <a:latin typeface="Calibri" panose="020F0502020204030204" pitchFamily="34" charset="0"/>
                      </a:endParaRPr>
                    </a:p>
                  </a:txBody>
                  <a:tcPr marL="0" marR="0" marT="0" marB="0" anchor="ctr"/>
                </a:tc>
                <a:tc>
                  <a:txBody>
                    <a:bodyPr/>
                    <a:lstStyle/>
                    <a:p>
                      <a:pPr algn="ctr"/>
                      <a:r>
                        <a:rPr lang="en-US" sz="1100">
                          <a:effectLst/>
                        </a:rPr>
                        <a:t>4.71%</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482813591"/>
                  </a:ext>
                </a:extLst>
              </a:tr>
              <a:tr h="182880">
                <a:tc>
                  <a:txBody>
                    <a:bodyPr/>
                    <a:lstStyle/>
                    <a:p>
                      <a:pPr algn="ctr"/>
                      <a:r>
                        <a:rPr lang="en-US" sz="1100">
                          <a:effectLst/>
                        </a:rPr>
                        <a:t>Jan</a:t>
                      </a:r>
                      <a:endParaRPr lang="en-US" sz="1100">
                        <a:effectLst/>
                        <a:latin typeface="Calibri" panose="020F0502020204030204" pitchFamily="34" charset="0"/>
                      </a:endParaRPr>
                    </a:p>
                  </a:txBody>
                  <a:tcPr marL="0" marR="0" marT="0" marB="0" anchor="ctr"/>
                </a:tc>
                <a:tc>
                  <a:txBody>
                    <a:bodyPr/>
                    <a:lstStyle/>
                    <a:p>
                      <a:pPr algn="ctr"/>
                      <a:r>
                        <a:rPr lang="en-US" sz="1100">
                          <a:effectLst/>
                        </a:rPr>
                        <a:t>29</a:t>
                      </a:r>
                      <a:endParaRPr lang="en-US" sz="1100">
                        <a:effectLst/>
                        <a:latin typeface="Calibri" panose="020F0502020204030204" pitchFamily="34" charset="0"/>
                      </a:endParaRPr>
                    </a:p>
                  </a:txBody>
                  <a:tcPr marL="0" marR="0" marT="0" marB="0" anchor="ctr"/>
                </a:tc>
                <a:tc>
                  <a:txBody>
                    <a:bodyPr/>
                    <a:lstStyle/>
                    <a:p>
                      <a:pPr algn="ctr"/>
                      <a:r>
                        <a:rPr lang="en-US" sz="1100">
                          <a:effectLst/>
                        </a:rPr>
                        <a:t>404</a:t>
                      </a:r>
                      <a:endParaRPr lang="en-US" sz="1100">
                        <a:effectLst/>
                        <a:latin typeface="Calibri" panose="020F0502020204030204" pitchFamily="34" charset="0"/>
                      </a:endParaRPr>
                    </a:p>
                  </a:txBody>
                  <a:tcPr marL="0" marR="0" marT="0" marB="0" anchor="ctr"/>
                </a:tc>
                <a:tc>
                  <a:txBody>
                    <a:bodyPr/>
                    <a:lstStyle/>
                    <a:p>
                      <a:pPr algn="ctr"/>
                      <a:r>
                        <a:rPr lang="en-US" sz="1100">
                          <a:effectLst/>
                        </a:rPr>
                        <a:t>7.18%</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820337243"/>
                  </a:ext>
                </a:extLst>
              </a:tr>
              <a:tr h="182880">
                <a:tc>
                  <a:txBody>
                    <a:bodyPr/>
                    <a:lstStyle/>
                    <a:p>
                      <a:pPr algn="ctr"/>
                      <a:r>
                        <a:rPr lang="en-US" sz="1100">
                          <a:effectLst/>
                        </a:rPr>
                        <a:t>Feb</a:t>
                      </a:r>
                      <a:endParaRPr lang="en-US" sz="1100">
                        <a:effectLst/>
                        <a:latin typeface="Calibri" panose="020F0502020204030204" pitchFamily="34" charset="0"/>
                      </a:endParaRPr>
                    </a:p>
                  </a:txBody>
                  <a:tcPr marL="0" marR="0" marT="0" marB="0" anchor="ctr"/>
                </a:tc>
                <a:tc>
                  <a:txBody>
                    <a:bodyPr/>
                    <a:lstStyle/>
                    <a:p>
                      <a:pPr algn="ctr"/>
                      <a:r>
                        <a:rPr lang="en-US" sz="1100">
                          <a:effectLst/>
                        </a:rPr>
                        <a:t>32</a:t>
                      </a:r>
                      <a:endParaRPr lang="en-US" sz="1100">
                        <a:effectLst/>
                        <a:latin typeface="Calibri" panose="020F0502020204030204" pitchFamily="34" charset="0"/>
                      </a:endParaRPr>
                    </a:p>
                  </a:txBody>
                  <a:tcPr marL="0" marR="0" marT="0" marB="0" anchor="ctr"/>
                </a:tc>
                <a:tc>
                  <a:txBody>
                    <a:bodyPr/>
                    <a:lstStyle/>
                    <a:p>
                      <a:pPr algn="ctr"/>
                      <a:r>
                        <a:rPr lang="en-US" sz="1100">
                          <a:effectLst/>
                        </a:rPr>
                        <a:t>400</a:t>
                      </a:r>
                      <a:endParaRPr lang="en-US" sz="1100">
                        <a:effectLst/>
                        <a:latin typeface="Calibri" panose="020F0502020204030204" pitchFamily="34" charset="0"/>
                      </a:endParaRPr>
                    </a:p>
                  </a:txBody>
                  <a:tcPr marL="0" marR="0" marT="0" marB="0" anchor="ctr"/>
                </a:tc>
                <a:tc>
                  <a:txBody>
                    <a:bodyPr/>
                    <a:lstStyle/>
                    <a:p>
                      <a:pPr algn="ctr"/>
                      <a:r>
                        <a:rPr lang="en-US" sz="1100">
                          <a:effectLst/>
                        </a:rPr>
                        <a:t>8.00%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4028097334"/>
                  </a:ext>
                </a:extLst>
              </a:tr>
              <a:tr h="182880">
                <a:tc>
                  <a:txBody>
                    <a:bodyPr/>
                    <a:lstStyle/>
                    <a:p>
                      <a:pPr algn="ctr"/>
                      <a:r>
                        <a:rPr lang="en-US" sz="1100">
                          <a:effectLst/>
                        </a:rPr>
                        <a:t>Mar</a:t>
                      </a:r>
                      <a:endParaRPr lang="en-US" sz="1100">
                        <a:effectLst/>
                        <a:latin typeface="Calibri" panose="020F0502020204030204" pitchFamily="34" charset="0"/>
                      </a:endParaRPr>
                    </a:p>
                  </a:txBody>
                  <a:tcPr marL="0" marR="0" marT="0" marB="0" anchor="ctr"/>
                </a:tc>
                <a:tc>
                  <a:txBody>
                    <a:bodyPr/>
                    <a:lstStyle/>
                    <a:p>
                      <a:pPr algn="ctr"/>
                      <a:r>
                        <a:rPr lang="en-US" sz="1100">
                          <a:effectLst/>
                        </a:rPr>
                        <a:t>36</a:t>
                      </a:r>
                      <a:endParaRPr lang="en-US" sz="1100">
                        <a:effectLst/>
                        <a:latin typeface="Calibri" panose="020F0502020204030204" pitchFamily="34" charset="0"/>
                      </a:endParaRPr>
                    </a:p>
                  </a:txBody>
                  <a:tcPr marL="0" marR="0" marT="0" marB="0" anchor="ctr"/>
                </a:tc>
                <a:tc>
                  <a:txBody>
                    <a:bodyPr/>
                    <a:lstStyle/>
                    <a:p>
                      <a:pPr algn="ctr"/>
                      <a:r>
                        <a:rPr lang="en-US" sz="1100">
                          <a:effectLst/>
                        </a:rPr>
                        <a:t>407</a:t>
                      </a:r>
                      <a:endParaRPr lang="en-US" sz="1100">
                        <a:effectLst/>
                        <a:latin typeface="Calibri" panose="020F0502020204030204" pitchFamily="34" charset="0"/>
                      </a:endParaRPr>
                    </a:p>
                  </a:txBody>
                  <a:tcPr marL="0" marR="0" marT="0" marB="0" anchor="ctr"/>
                </a:tc>
                <a:tc>
                  <a:txBody>
                    <a:bodyPr/>
                    <a:lstStyle/>
                    <a:p>
                      <a:pPr algn="ctr"/>
                      <a:r>
                        <a:rPr lang="en-US" sz="1100">
                          <a:effectLst/>
                        </a:rPr>
                        <a:t>8.85%</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686144507"/>
                  </a:ext>
                </a:extLst>
              </a:tr>
            </a:tbl>
          </a:graphicData>
        </a:graphic>
      </p:graphicFrame>
      <p:pic>
        <p:nvPicPr>
          <p:cNvPr id="17" name="Picture 17">
            <a:extLst>
              <a:ext uri="{FF2B5EF4-FFF2-40B4-BE49-F238E27FC236}">
                <a16:creationId xmlns:a16="http://schemas.microsoft.com/office/drawing/2014/main" id="{12509AEF-5E96-6C8A-5B18-8A56920CA60C}"/>
              </a:ext>
            </a:extLst>
          </p:cNvPr>
          <p:cNvPicPr>
            <a:picLocks noChangeAspect="1"/>
          </p:cNvPicPr>
          <p:nvPr/>
        </p:nvPicPr>
        <p:blipFill>
          <a:blip r:embed="rId4"/>
          <a:stretch>
            <a:fillRect/>
          </a:stretch>
        </p:blipFill>
        <p:spPr>
          <a:xfrm>
            <a:off x="8309221" y="729954"/>
            <a:ext cx="3806784" cy="2011680"/>
          </a:xfrm>
          <a:prstGeom prst="rect">
            <a:avLst/>
          </a:prstGeom>
          <a:effectLst>
            <a:outerShdw blurRad="50800" dist="38100" dir="5400000" algn="t" rotWithShape="0">
              <a:prstClr val="black">
                <a:alpha val="40000"/>
              </a:prstClr>
            </a:outerShdw>
          </a:effectLst>
        </p:spPr>
      </p:pic>
      <p:graphicFrame>
        <p:nvGraphicFramePr>
          <p:cNvPr id="6" name="Table 5">
            <a:extLst>
              <a:ext uri="{FF2B5EF4-FFF2-40B4-BE49-F238E27FC236}">
                <a16:creationId xmlns:a16="http://schemas.microsoft.com/office/drawing/2014/main" id="{5081B2E5-3A0F-B2B3-7F7A-C5EE8FAE8A82}"/>
              </a:ext>
            </a:extLst>
          </p:cNvPr>
          <p:cNvGraphicFramePr>
            <a:graphicFrameLocks noGrp="1"/>
          </p:cNvGraphicFramePr>
          <p:nvPr/>
        </p:nvGraphicFramePr>
        <p:xfrm>
          <a:off x="376421" y="3365230"/>
          <a:ext cx="2926081" cy="2291646"/>
        </p:xfrm>
        <a:graphic>
          <a:graphicData uri="http://schemas.openxmlformats.org/drawingml/2006/table">
            <a:tbl>
              <a:tblPr firstRow="1" bandRow="1">
                <a:tableStyleId>{5C22544A-7EE6-4342-B048-85BDC9FD1C3A}</a:tableStyleId>
              </a:tblPr>
              <a:tblGrid>
                <a:gridCol w="575622">
                  <a:extLst>
                    <a:ext uri="{9D8B030D-6E8A-4147-A177-3AD203B41FA5}">
                      <a16:colId xmlns:a16="http://schemas.microsoft.com/office/drawing/2014/main" val="987162522"/>
                    </a:ext>
                  </a:extLst>
                </a:gridCol>
                <a:gridCol w="746182">
                  <a:extLst>
                    <a:ext uri="{9D8B030D-6E8A-4147-A177-3AD203B41FA5}">
                      <a16:colId xmlns:a16="http://schemas.microsoft.com/office/drawing/2014/main" val="524644696"/>
                    </a:ext>
                  </a:extLst>
                </a:gridCol>
                <a:gridCol w="1028655">
                  <a:extLst>
                    <a:ext uri="{9D8B030D-6E8A-4147-A177-3AD203B41FA5}">
                      <a16:colId xmlns:a16="http://schemas.microsoft.com/office/drawing/2014/main" val="3000916847"/>
                    </a:ext>
                  </a:extLst>
                </a:gridCol>
                <a:gridCol w="575622">
                  <a:extLst>
                    <a:ext uri="{9D8B030D-6E8A-4147-A177-3AD203B41FA5}">
                      <a16:colId xmlns:a16="http://schemas.microsoft.com/office/drawing/2014/main" val="3363570245"/>
                    </a:ext>
                  </a:extLst>
                </a:gridCol>
              </a:tblGrid>
              <a:tr h="267090">
                <a:tc>
                  <a:txBody>
                    <a:bodyPr/>
                    <a:lstStyle/>
                    <a:p>
                      <a:pPr algn="ctr"/>
                      <a:r>
                        <a:rPr lang="en-US" sz="1100">
                          <a:effectLst/>
                        </a:rPr>
                        <a:t>Month</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Panel Size</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CM Encounters</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Rate</a:t>
                      </a:r>
                      <a:endParaRPr lang="en-US" sz="1100" b="1">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3519428734"/>
                  </a:ext>
                </a:extLst>
              </a:tr>
              <a:tr h="168713">
                <a:tc>
                  <a:txBody>
                    <a:bodyPr/>
                    <a:lstStyle/>
                    <a:p>
                      <a:pPr algn="ctr"/>
                      <a:r>
                        <a:rPr lang="en-US" sz="1100">
                          <a:effectLst/>
                        </a:rPr>
                        <a:t>Apr</a:t>
                      </a:r>
                      <a:endParaRPr lang="en-US" sz="1100">
                        <a:effectLst/>
                        <a:latin typeface="Calibri" panose="020F0502020204030204" pitchFamily="34" charset="0"/>
                      </a:endParaRPr>
                    </a:p>
                  </a:txBody>
                  <a:tcPr marL="0" marR="0" marT="0" marB="0" anchor="ctr"/>
                </a:tc>
                <a:tc>
                  <a:txBody>
                    <a:bodyPr/>
                    <a:lstStyle/>
                    <a:p>
                      <a:pPr algn="ctr"/>
                      <a:r>
                        <a:rPr lang="en-US" sz="1100">
                          <a:effectLst/>
                        </a:rPr>
                        <a:t>0</a:t>
                      </a:r>
                      <a:endParaRPr lang="en-US" sz="1100">
                        <a:effectLst/>
                        <a:latin typeface="Calibri" panose="020F0502020204030204" pitchFamily="34" charset="0"/>
                      </a:endParaRPr>
                    </a:p>
                  </a:txBody>
                  <a:tcPr marL="0" marR="0" marT="0" marB="0" anchor="ctr"/>
                </a:tc>
                <a:tc>
                  <a:txBody>
                    <a:bodyPr/>
                    <a:lstStyle/>
                    <a:p>
                      <a:pPr algn="ctr"/>
                      <a:r>
                        <a:rPr lang="en-US" sz="1100">
                          <a:effectLst/>
                        </a:rPr>
                        <a:t>0</a:t>
                      </a:r>
                      <a:endParaRPr lang="en-US" sz="1100">
                        <a:effectLst/>
                        <a:latin typeface="Calibri" panose="020F0502020204030204" pitchFamily="34" charset="0"/>
                      </a:endParaRPr>
                    </a:p>
                  </a:txBody>
                  <a:tcPr marL="0" marR="0" marT="0" marB="0" anchor="ctr"/>
                </a:tc>
                <a:tc>
                  <a:txBody>
                    <a:bodyPr/>
                    <a:lstStyle/>
                    <a:p>
                      <a:pPr algn="ctr"/>
                      <a:r>
                        <a:rPr lang="en-US" sz="1100">
                          <a:effectLst/>
                        </a:rPr>
                        <a:t>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737145477"/>
                  </a:ext>
                </a:extLst>
              </a:tr>
              <a:tr h="168713">
                <a:tc>
                  <a:txBody>
                    <a:bodyPr/>
                    <a:lstStyle/>
                    <a:p>
                      <a:pPr algn="ctr"/>
                      <a:r>
                        <a:rPr lang="en-US" sz="1100">
                          <a:effectLst/>
                        </a:rPr>
                        <a:t>May</a:t>
                      </a:r>
                      <a:endParaRPr lang="en-US" sz="1100">
                        <a:effectLst/>
                        <a:latin typeface="Calibri" panose="020F0502020204030204" pitchFamily="34" charset="0"/>
                      </a:endParaRPr>
                    </a:p>
                  </a:txBody>
                  <a:tcPr marL="0" marR="0" marT="0" marB="0" anchor="ctr"/>
                </a:tc>
                <a:tc>
                  <a:txBody>
                    <a:bodyPr/>
                    <a:lstStyle/>
                    <a:p>
                      <a:pPr algn="ctr"/>
                      <a:r>
                        <a:rPr lang="en-US" sz="1100">
                          <a:effectLst/>
                        </a:rPr>
                        <a:t>2</a:t>
                      </a:r>
                      <a:endParaRPr lang="en-US" sz="1100">
                        <a:effectLst/>
                        <a:latin typeface="Calibri" panose="020F0502020204030204" pitchFamily="34" charset="0"/>
                      </a:endParaRPr>
                    </a:p>
                  </a:txBody>
                  <a:tcPr marL="0" marR="0" marT="0" marB="0" anchor="ctr"/>
                </a:tc>
                <a:tc>
                  <a:txBody>
                    <a:bodyPr/>
                    <a:lstStyle/>
                    <a:p>
                      <a:pPr algn="ctr"/>
                      <a:r>
                        <a:rPr lang="en-US" sz="1100">
                          <a:effectLst/>
                        </a:rPr>
                        <a:t>2</a:t>
                      </a:r>
                      <a:endParaRPr lang="en-US" sz="1100">
                        <a:effectLst/>
                        <a:latin typeface="Calibri" panose="020F0502020204030204" pitchFamily="34" charset="0"/>
                      </a:endParaRPr>
                    </a:p>
                  </a:txBody>
                  <a:tcPr marL="0" marR="0" marT="0" marB="0" anchor="ctr"/>
                </a:tc>
                <a:tc>
                  <a:txBody>
                    <a:bodyPr/>
                    <a:lstStyle/>
                    <a:p>
                      <a:pPr algn="ctr"/>
                      <a:r>
                        <a:rPr lang="en-US" sz="1100">
                          <a:effectLst/>
                        </a:rPr>
                        <a:t>100.00%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106382089"/>
                  </a:ext>
                </a:extLst>
              </a:tr>
              <a:tr h="168713">
                <a:tc>
                  <a:txBody>
                    <a:bodyPr/>
                    <a:lstStyle/>
                    <a:p>
                      <a:pPr algn="ctr"/>
                      <a:r>
                        <a:rPr lang="en-US" sz="1100">
                          <a:effectLst/>
                        </a:rPr>
                        <a:t>Jun</a:t>
                      </a:r>
                      <a:endParaRPr lang="en-US" sz="1100">
                        <a:effectLst/>
                        <a:latin typeface="Calibri" panose="020F0502020204030204" pitchFamily="34" charset="0"/>
                      </a:endParaRPr>
                    </a:p>
                  </a:txBody>
                  <a:tcPr marL="0" marR="0" marT="0" marB="0" anchor="ctr"/>
                </a:tc>
                <a:tc>
                  <a:txBody>
                    <a:bodyPr/>
                    <a:lstStyle/>
                    <a:p>
                      <a:pPr algn="ctr"/>
                      <a:r>
                        <a:rPr lang="en-US" sz="1100">
                          <a:effectLst/>
                        </a:rPr>
                        <a:t>8</a:t>
                      </a:r>
                      <a:endParaRPr lang="en-US" sz="1100">
                        <a:effectLst/>
                        <a:latin typeface="Calibri" panose="020F0502020204030204" pitchFamily="34" charset="0"/>
                      </a:endParaRPr>
                    </a:p>
                  </a:txBody>
                  <a:tcPr marL="0" marR="0" marT="0" marB="0" anchor="ctr"/>
                </a:tc>
                <a:tc>
                  <a:txBody>
                    <a:bodyPr/>
                    <a:lstStyle/>
                    <a:p>
                      <a:pPr algn="ctr"/>
                      <a:r>
                        <a:rPr lang="en-US" sz="1100">
                          <a:effectLst/>
                        </a:rPr>
                        <a:t>7</a:t>
                      </a:r>
                      <a:endParaRPr lang="en-US" sz="1100">
                        <a:effectLst/>
                        <a:latin typeface="Calibri" panose="020F0502020204030204" pitchFamily="34" charset="0"/>
                      </a:endParaRPr>
                    </a:p>
                  </a:txBody>
                  <a:tcPr marL="0" marR="0" marT="0" marB="0" anchor="ctr"/>
                </a:tc>
                <a:tc>
                  <a:txBody>
                    <a:bodyPr/>
                    <a:lstStyle/>
                    <a:p>
                      <a:pPr algn="ctr"/>
                      <a:r>
                        <a:rPr lang="en-US" sz="1100">
                          <a:effectLst/>
                        </a:rPr>
                        <a:t>87.50%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933441722"/>
                  </a:ext>
                </a:extLst>
              </a:tr>
              <a:tr h="168713">
                <a:tc>
                  <a:txBody>
                    <a:bodyPr/>
                    <a:lstStyle/>
                    <a:p>
                      <a:pPr algn="ctr"/>
                      <a:r>
                        <a:rPr lang="en-US" sz="1100">
                          <a:effectLst/>
                        </a:rPr>
                        <a:t>Jul</a:t>
                      </a:r>
                      <a:endParaRPr lang="en-US" sz="1100">
                        <a:effectLst/>
                        <a:latin typeface="Calibri" panose="020F0502020204030204" pitchFamily="34" charset="0"/>
                      </a:endParaRPr>
                    </a:p>
                  </a:txBody>
                  <a:tcPr marL="0" marR="0" marT="0" marB="0" anchor="ctr"/>
                </a:tc>
                <a:tc>
                  <a:txBody>
                    <a:bodyPr/>
                    <a:lstStyle/>
                    <a:p>
                      <a:pPr algn="ctr"/>
                      <a:r>
                        <a:rPr lang="en-US" sz="1100">
                          <a:effectLst/>
                        </a:rPr>
                        <a:t>9</a:t>
                      </a:r>
                      <a:endParaRPr lang="en-US" sz="1100">
                        <a:effectLst/>
                        <a:latin typeface="Calibri" panose="020F0502020204030204" pitchFamily="34" charset="0"/>
                      </a:endParaRPr>
                    </a:p>
                  </a:txBody>
                  <a:tcPr marL="0" marR="0" marT="0" marB="0" anchor="ctr"/>
                </a:tc>
                <a:tc>
                  <a:txBody>
                    <a:bodyPr/>
                    <a:lstStyle/>
                    <a:p>
                      <a:pPr algn="ctr"/>
                      <a:r>
                        <a:rPr lang="en-US" sz="1100">
                          <a:effectLst/>
                        </a:rPr>
                        <a:t>9</a:t>
                      </a:r>
                      <a:endParaRPr lang="en-US" sz="1100">
                        <a:effectLst/>
                        <a:latin typeface="Calibri" panose="020F0502020204030204" pitchFamily="34" charset="0"/>
                      </a:endParaRPr>
                    </a:p>
                  </a:txBody>
                  <a:tcPr marL="0" marR="0" marT="0" marB="0" anchor="ctr"/>
                </a:tc>
                <a:tc>
                  <a:txBody>
                    <a:bodyPr/>
                    <a:lstStyle/>
                    <a:p>
                      <a:pPr algn="ctr"/>
                      <a:r>
                        <a:rPr lang="en-US" sz="1100">
                          <a:effectLst/>
                        </a:rPr>
                        <a:t>100.00%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76189428"/>
                  </a:ext>
                </a:extLst>
              </a:tr>
              <a:tr h="168713">
                <a:tc>
                  <a:txBody>
                    <a:bodyPr/>
                    <a:lstStyle/>
                    <a:p>
                      <a:pPr algn="ctr"/>
                      <a:r>
                        <a:rPr lang="en-US" sz="1100">
                          <a:effectLst/>
                        </a:rPr>
                        <a:t>Aug</a:t>
                      </a:r>
                      <a:endParaRPr lang="en-US" sz="1100">
                        <a:effectLst/>
                        <a:latin typeface="Calibri" panose="020F0502020204030204" pitchFamily="34" charset="0"/>
                      </a:endParaRPr>
                    </a:p>
                  </a:txBody>
                  <a:tcPr marL="0" marR="0" marT="0" marB="0" anchor="ctr"/>
                </a:tc>
                <a:tc>
                  <a:txBody>
                    <a:bodyPr/>
                    <a:lstStyle/>
                    <a:p>
                      <a:pPr algn="ctr"/>
                      <a:r>
                        <a:rPr lang="en-US" sz="1100">
                          <a:effectLst/>
                        </a:rPr>
                        <a:t>12</a:t>
                      </a:r>
                      <a:endParaRPr lang="en-US" sz="1100">
                        <a:effectLst/>
                        <a:latin typeface="Calibri" panose="020F0502020204030204" pitchFamily="34" charset="0"/>
                      </a:endParaRPr>
                    </a:p>
                  </a:txBody>
                  <a:tcPr marL="0" marR="0" marT="0" marB="0" anchor="ctr"/>
                </a:tc>
                <a:tc>
                  <a:txBody>
                    <a:bodyPr/>
                    <a:lstStyle/>
                    <a:p>
                      <a:pPr algn="ctr"/>
                      <a:r>
                        <a:rPr lang="en-US" sz="1100">
                          <a:effectLst/>
                        </a:rPr>
                        <a:t>12</a:t>
                      </a:r>
                      <a:endParaRPr lang="en-US" sz="1100">
                        <a:effectLst/>
                        <a:latin typeface="Calibri" panose="020F0502020204030204" pitchFamily="34" charset="0"/>
                      </a:endParaRPr>
                    </a:p>
                  </a:txBody>
                  <a:tcPr marL="0" marR="0" marT="0" marB="0" anchor="ctr"/>
                </a:tc>
                <a:tc>
                  <a:txBody>
                    <a:bodyPr/>
                    <a:lstStyle/>
                    <a:p>
                      <a:pPr algn="ctr"/>
                      <a:r>
                        <a:rPr lang="en-US" sz="1100">
                          <a:effectLst/>
                        </a:rPr>
                        <a:t>100.00%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639940445"/>
                  </a:ext>
                </a:extLst>
              </a:tr>
              <a:tr h="168713">
                <a:tc>
                  <a:txBody>
                    <a:bodyPr/>
                    <a:lstStyle/>
                    <a:p>
                      <a:pPr algn="ctr"/>
                      <a:r>
                        <a:rPr lang="en-US" sz="1100">
                          <a:effectLst/>
                        </a:rPr>
                        <a:t>Sep</a:t>
                      </a:r>
                      <a:endParaRPr lang="en-US" sz="1100">
                        <a:effectLst/>
                        <a:latin typeface="Calibri" panose="020F0502020204030204" pitchFamily="34" charset="0"/>
                      </a:endParaRPr>
                    </a:p>
                  </a:txBody>
                  <a:tcPr marL="0" marR="0" marT="0" marB="0" anchor="ctr"/>
                </a:tc>
                <a:tc>
                  <a:txBody>
                    <a:bodyPr/>
                    <a:lstStyle/>
                    <a:p>
                      <a:pPr algn="ctr"/>
                      <a:r>
                        <a:rPr lang="en-US" sz="1100">
                          <a:effectLst/>
                        </a:rPr>
                        <a:t>15</a:t>
                      </a:r>
                      <a:endParaRPr lang="en-US" sz="1100">
                        <a:effectLst/>
                        <a:latin typeface="Calibri" panose="020F0502020204030204" pitchFamily="34" charset="0"/>
                      </a:endParaRPr>
                    </a:p>
                  </a:txBody>
                  <a:tcPr marL="0" marR="0" marT="0" marB="0" anchor="ctr"/>
                </a:tc>
                <a:tc>
                  <a:txBody>
                    <a:bodyPr/>
                    <a:lstStyle/>
                    <a:p>
                      <a:pPr algn="ctr"/>
                      <a:r>
                        <a:rPr lang="en-US" sz="1100">
                          <a:effectLst/>
                        </a:rPr>
                        <a:t>14</a:t>
                      </a:r>
                      <a:endParaRPr lang="en-US" sz="1100">
                        <a:effectLst/>
                        <a:latin typeface="Calibri" panose="020F0502020204030204" pitchFamily="34" charset="0"/>
                      </a:endParaRPr>
                    </a:p>
                  </a:txBody>
                  <a:tcPr marL="0" marR="0" marT="0" marB="0" anchor="ctr"/>
                </a:tc>
                <a:tc>
                  <a:txBody>
                    <a:bodyPr/>
                    <a:lstStyle/>
                    <a:p>
                      <a:pPr algn="ctr"/>
                      <a:r>
                        <a:rPr lang="en-US" sz="1100">
                          <a:effectLst/>
                        </a:rPr>
                        <a:t>93.33%</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4201566574"/>
                  </a:ext>
                </a:extLst>
              </a:tr>
              <a:tr h="168713">
                <a:tc>
                  <a:txBody>
                    <a:bodyPr/>
                    <a:lstStyle/>
                    <a:p>
                      <a:pPr algn="ctr"/>
                      <a:r>
                        <a:rPr lang="en-US" sz="1100">
                          <a:effectLst/>
                        </a:rPr>
                        <a:t>Oct</a:t>
                      </a:r>
                      <a:endParaRPr lang="en-US" sz="1100">
                        <a:effectLst/>
                        <a:latin typeface="Calibri" panose="020F0502020204030204" pitchFamily="34" charset="0"/>
                      </a:endParaRPr>
                    </a:p>
                  </a:txBody>
                  <a:tcPr marL="0" marR="0" marT="0" marB="0" anchor="ctr"/>
                </a:tc>
                <a:tc>
                  <a:txBody>
                    <a:bodyPr/>
                    <a:lstStyle/>
                    <a:p>
                      <a:pPr algn="ctr"/>
                      <a:r>
                        <a:rPr lang="en-US" sz="1100">
                          <a:effectLst/>
                        </a:rPr>
                        <a:t>19</a:t>
                      </a:r>
                      <a:endParaRPr lang="en-US" sz="1100">
                        <a:effectLst/>
                        <a:latin typeface="Calibri" panose="020F0502020204030204" pitchFamily="34" charset="0"/>
                      </a:endParaRPr>
                    </a:p>
                  </a:txBody>
                  <a:tcPr marL="0" marR="0" marT="0" marB="0" anchor="ctr"/>
                </a:tc>
                <a:tc>
                  <a:txBody>
                    <a:bodyPr/>
                    <a:lstStyle/>
                    <a:p>
                      <a:pPr algn="ctr"/>
                      <a:r>
                        <a:rPr lang="en-US" sz="1100">
                          <a:effectLst/>
                        </a:rPr>
                        <a:t>18</a:t>
                      </a:r>
                      <a:endParaRPr lang="en-US" sz="1100">
                        <a:effectLst/>
                        <a:latin typeface="Calibri" panose="020F0502020204030204" pitchFamily="34" charset="0"/>
                      </a:endParaRPr>
                    </a:p>
                  </a:txBody>
                  <a:tcPr marL="0" marR="0" marT="0" marB="0" anchor="ctr"/>
                </a:tc>
                <a:tc>
                  <a:txBody>
                    <a:bodyPr/>
                    <a:lstStyle/>
                    <a:p>
                      <a:pPr algn="ctr"/>
                      <a:r>
                        <a:rPr lang="en-US" sz="1100">
                          <a:effectLst/>
                        </a:rPr>
                        <a:t>94.74%</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4002213119"/>
                  </a:ext>
                </a:extLst>
              </a:tr>
              <a:tr h="168713">
                <a:tc>
                  <a:txBody>
                    <a:bodyPr/>
                    <a:lstStyle/>
                    <a:p>
                      <a:pPr algn="ctr"/>
                      <a:r>
                        <a:rPr lang="en-US" sz="1100">
                          <a:effectLst/>
                        </a:rPr>
                        <a:t>Nov</a:t>
                      </a:r>
                      <a:endParaRPr lang="en-US" sz="1100">
                        <a:effectLst/>
                        <a:latin typeface="Calibri" panose="020F0502020204030204" pitchFamily="34" charset="0"/>
                      </a:endParaRPr>
                    </a:p>
                  </a:txBody>
                  <a:tcPr marL="0" marR="0" marT="0" marB="0" anchor="ctr"/>
                </a:tc>
                <a:tc>
                  <a:txBody>
                    <a:bodyPr/>
                    <a:lstStyle/>
                    <a:p>
                      <a:pPr algn="ctr"/>
                      <a:r>
                        <a:rPr lang="en-US" sz="1100">
                          <a:effectLst/>
                        </a:rPr>
                        <a:t>26</a:t>
                      </a:r>
                      <a:endParaRPr lang="en-US" sz="1100">
                        <a:effectLst/>
                        <a:latin typeface="Calibri" panose="020F0502020204030204" pitchFamily="34" charset="0"/>
                      </a:endParaRPr>
                    </a:p>
                  </a:txBody>
                  <a:tcPr marL="0" marR="0" marT="0" marB="0" anchor="ctr"/>
                </a:tc>
                <a:tc>
                  <a:txBody>
                    <a:bodyPr/>
                    <a:lstStyle/>
                    <a:p>
                      <a:pPr algn="ctr"/>
                      <a:r>
                        <a:rPr lang="en-US" sz="1100">
                          <a:effectLst/>
                        </a:rPr>
                        <a:t>24</a:t>
                      </a:r>
                      <a:endParaRPr lang="en-US" sz="1100">
                        <a:effectLst/>
                        <a:latin typeface="Calibri" panose="020F0502020204030204" pitchFamily="34" charset="0"/>
                      </a:endParaRPr>
                    </a:p>
                  </a:txBody>
                  <a:tcPr marL="0" marR="0" marT="0" marB="0" anchor="ctr"/>
                </a:tc>
                <a:tc>
                  <a:txBody>
                    <a:bodyPr/>
                    <a:lstStyle/>
                    <a:p>
                      <a:pPr algn="ctr"/>
                      <a:r>
                        <a:rPr lang="en-US" sz="1100">
                          <a:effectLst/>
                        </a:rPr>
                        <a:t>92.31%</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218201280"/>
                  </a:ext>
                </a:extLst>
              </a:tr>
              <a:tr h="168713">
                <a:tc>
                  <a:txBody>
                    <a:bodyPr/>
                    <a:lstStyle/>
                    <a:p>
                      <a:pPr algn="ctr"/>
                      <a:r>
                        <a:rPr lang="en-US" sz="1100">
                          <a:effectLst/>
                        </a:rPr>
                        <a:t>Dec</a:t>
                      </a:r>
                      <a:endParaRPr lang="en-US" sz="1100">
                        <a:effectLst/>
                        <a:latin typeface="Calibri" panose="020F0502020204030204" pitchFamily="34" charset="0"/>
                      </a:endParaRPr>
                    </a:p>
                  </a:txBody>
                  <a:tcPr marL="0" marR="0" marT="0" marB="0" anchor="ctr"/>
                </a:tc>
                <a:tc>
                  <a:txBody>
                    <a:bodyPr/>
                    <a:lstStyle/>
                    <a:p>
                      <a:pPr algn="ctr"/>
                      <a:r>
                        <a:rPr lang="en-US" sz="1100">
                          <a:effectLst/>
                        </a:rPr>
                        <a:t>22</a:t>
                      </a:r>
                      <a:endParaRPr lang="en-US" sz="1100">
                        <a:effectLst/>
                        <a:latin typeface="Calibri" panose="020F0502020204030204" pitchFamily="34" charset="0"/>
                      </a:endParaRPr>
                    </a:p>
                  </a:txBody>
                  <a:tcPr marL="0" marR="0" marT="0" marB="0" anchor="ctr"/>
                </a:tc>
                <a:tc>
                  <a:txBody>
                    <a:bodyPr/>
                    <a:lstStyle/>
                    <a:p>
                      <a:pPr algn="ctr"/>
                      <a:r>
                        <a:rPr lang="en-US" sz="1100">
                          <a:effectLst/>
                        </a:rPr>
                        <a:t>18</a:t>
                      </a:r>
                      <a:endParaRPr lang="en-US" sz="1100">
                        <a:effectLst/>
                        <a:latin typeface="Calibri" panose="020F0502020204030204" pitchFamily="34" charset="0"/>
                      </a:endParaRPr>
                    </a:p>
                  </a:txBody>
                  <a:tcPr marL="0" marR="0" marT="0" marB="0" anchor="ctr"/>
                </a:tc>
                <a:tc>
                  <a:txBody>
                    <a:bodyPr/>
                    <a:lstStyle/>
                    <a:p>
                      <a:pPr algn="ctr"/>
                      <a:r>
                        <a:rPr lang="en-US" sz="1100">
                          <a:effectLst/>
                        </a:rPr>
                        <a:t>81.82%</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097791880"/>
                  </a:ext>
                </a:extLst>
              </a:tr>
              <a:tr h="168713">
                <a:tc>
                  <a:txBody>
                    <a:bodyPr/>
                    <a:lstStyle/>
                    <a:p>
                      <a:pPr algn="ctr"/>
                      <a:r>
                        <a:rPr lang="en-US" sz="1100">
                          <a:effectLst/>
                        </a:rPr>
                        <a:t>Jan</a:t>
                      </a:r>
                      <a:endParaRPr lang="en-US" sz="1100">
                        <a:effectLst/>
                        <a:latin typeface="Calibri" panose="020F0502020204030204" pitchFamily="34" charset="0"/>
                      </a:endParaRPr>
                    </a:p>
                  </a:txBody>
                  <a:tcPr marL="0" marR="0" marT="0" marB="0" anchor="ctr"/>
                </a:tc>
                <a:tc>
                  <a:txBody>
                    <a:bodyPr/>
                    <a:lstStyle/>
                    <a:p>
                      <a:pPr algn="ctr"/>
                      <a:r>
                        <a:rPr lang="en-US" sz="1100">
                          <a:effectLst/>
                        </a:rPr>
                        <a:t>41</a:t>
                      </a:r>
                      <a:endParaRPr lang="en-US" sz="1100">
                        <a:effectLst/>
                        <a:latin typeface="Calibri" panose="020F0502020204030204" pitchFamily="34" charset="0"/>
                      </a:endParaRPr>
                    </a:p>
                  </a:txBody>
                  <a:tcPr marL="0" marR="0" marT="0" marB="0" anchor="ctr"/>
                </a:tc>
                <a:tc>
                  <a:txBody>
                    <a:bodyPr/>
                    <a:lstStyle/>
                    <a:p>
                      <a:pPr algn="ctr"/>
                      <a:r>
                        <a:rPr lang="en-US" sz="1100">
                          <a:effectLst/>
                        </a:rPr>
                        <a:t>38</a:t>
                      </a:r>
                      <a:endParaRPr lang="en-US" sz="1100">
                        <a:effectLst/>
                        <a:latin typeface="Calibri" panose="020F0502020204030204" pitchFamily="34" charset="0"/>
                      </a:endParaRPr>
                    </a:p>
                  </a:txBody>
                  <a:tcPr marL="0" marR="0" marT="0" marB="0" anchor="ctr"/>
                </a:tc>
                <a:tc>
                  <a:txBody>
                    <a:bodyPr/>
                    <a:lstStyle/>
                    <a:p>
                      <a:pPr algn="ctr"/>
                      <a:r>
                        <a:rPr lang="en-US" sz="1100">
                          <a:effectLst/>
                        </a:rPr>
                        <a:t>92.68%</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57747280"/>
                  </a:ext>
                </a:extLst>
              </a:tr>
              <a:tr h="168713">
                <a:tc>
                  <a:txBody>
                    <a:bodyPr/>
                    <a:lstStyle/>
                    <a:p>
                      <a:pPr algn="ctr"/>
                      <a:r>
                        <a:rPr lang="en-US" sz="1100">
                          <a:effectLst/>
                        </a:rPr>
                        <a:t>Feb</a:t>
                      </a:r>
                      <a:endParaRPr lang="en-US" sz="1100">
                        <a:effectLst/>
                        <a:latin typeface="Calibri" panose="020F0502020204030204" pitchFamily="34" charset="0"/>
                      </a:endParaRPr>
                    </a:p>
                  </a:txBody>
                  <a:tcPr marL="0" marR="0" marT="0" marB="0" anchor="ctr"/>
                </a:tc>
                <a:tc>
                  <a:txBody>
                    <a:bodyPr/>
                    <a:lstStyle/>
                    <a:p>
                      <a:pPr algn="ctr"/>
                      <a:r>
                        <a:rPr lang="en-US" sz="1100">
                          <a:effectLst/>
                        </a:rPr>
                        <a:t>52</a:t>
                      </a:r>
                      <a:endParaRPr lang="en-US" sz="1100">
                        <a:effectLst/>
                        <a:latin typeface="Calibri" panose="020F0502020204030204" pitchFamily="34" charset="0"/>
                      </a:endParaRPr>
                    </a:p>
                  </a:txBody>
                  <a:tcPr marL="0" marR="0" marT="0" marB="0" anchor="ctr"/>
                </a:tc>
                <a:tc>
                  <a:txBody>
                    <a:bodyPr/>
                    <a:lstStyle/>
                    <a:p>
                      <a:pPr algn="ctr"/>
                      <a:r>
                        <a:rPr lang="en-US" sz="1100">
                          <a:effectLst/>
                        </a:rPr>
                        <a:t>47</a:t>
                      </a:r>
                      <a:endParaRPr lang="en-US" sz="1100">
                        <a:effectLst/>
                        <a:latin typeface="Calibri" panose="020F0502020204030204" pitchFamily="34" charset="0"/>
                      </a:endParaRPr>
                    </a:p>
                  </a:txBody>
                  <a:tcPr marL="0" marR="0" marT="0" marB="0" anchor="ctr"/>
                </a:tc>
                <a:tc>
                  <a:txBody>
                    <a:bodyPr/>
                    <a:lstStyle/>
                    <a:p>
                      <a:pPr algn="ctr"/>
                      <a:r>
                        <a:rPr lang="en-US" sz="1100">
                          <a:effectLst/>
                        </a:rPr>
                        <a:t>90.38%</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932707955"/>
                  </a:ext>
                </a:extLst>
              </a:tr>
              <a:tr h="168713">
                <a:tc>
                  <a:txBody>
                    <a:bodyPr/>
                    <a:lstStyle/>
                    <a:p>
                      <a:pPr algn="ctr"/>
                      <a:r>
                        <a:rPr lang="en-US" sz="1100">
                          <a:effectLst/>
                        </a:rPr>
                        <a:t>Mar</a:t>
                      </a:r>
                      <a:endParaRPr lang="en-US" sz="1100">
                        <a:effectLst/>
                        <a:latin typeface="Calibri" panose="020F0502020204030204" pitchFamily="34" charset="0"/>
                      </a:endParaRPr>
                    </a:p>
                  </a:txBody>
                  <a:tcPr marL="0" marR="0" marT="0" marB="0" anchor="ctr"/>
                </a:tc>
                <a:tc>
                  <a:txBody>
                    <a:bodyPr/>
                    <a:lstStyle/>
                    <a:p>
                      <a:pPr algn="ctr"/>
                      <a:r>
                        <a:rPr lang="en-US" sz="1100">
                          <a:effectLst/>
                        </a:rPr>
                        <a:t>57</a:t>
                      </a:r>
                      <a:endParaRPr lang="en-US" sz="1100">
                        <a:effectLst/>
                        <a:latin typeface="Calibri" panose="020F0502020204030204" pitchFamily="34" charset="0"/>
                      </a:endParaRPr>
                    </a:p>
                  </a:txBody>
                  <a:tcPr marL="0" marR="0" marT="0" marB="0" anchor="ctr"/>
                </a:tc>
                <a:tc>
                  <a:txBody>
                    <a:bodyPr/>
                    <a:lstStyle/>
                    <a:p>
                      <a:pPr algn="ctr"/>
                      <a:r>
                        <a:rPr lang="en-US" sz="1100">
                          <a:effectLst/>
                        </a:rPr>
                        <a:t>52</a:t>
                      </a:r>
                      <a:endParaRPr lang="en-US" sz="1100">
                        <a:effectLst/>
                        <a:latin typeface="Calibri" panose="020F0502020204030204" pitchFamily="34" charset="0"/>
                      </a:endParaRPr>
                    </a:p>
                  </a:txBody>
                  <a:tcPr marL="0" marR="0" marT="0" marB="0" anchor="ctr"/>
                </a:tc>
                <a:tc>
                  <a:txBody>
                    <a:bodyPr/>
                    <a:lstStyle/>
                    <a:p>
                      <a:pPr algn="ctr"/>
                      <a:r>
                        <a:rPr lang="en-US" sz="1100">
                          <a:effectLst/>
                        </a:rPr>
                        <a:t>91.23%</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4074862055"/>
                  </a:ext>
                </a:extLst>
              </a:tr>
            </a:tbl>
          </a:graphicData>
        </a:graphic>
      </p:graphicFrame>
      <p:pic>
        <p:nvPicPr>
          <p:cNvPr id="7" name="Picture 14" descr="Chart, line chart&#10;&#10;Description automatically generated">
            <a:extLst>
              <a:ext uri="{FF2B5EF4-FFF2-40B4-BE49-F238E27FC236}">
                <a16:creationId xmlns:a16="http://schemas.microsoft.com/office/drawing/2014/main" id="{C3C3ABA2-0DBB-2AE3-A0D6-0963D46EAECB}"/>
              </a:ext>
            </a:extLst>
          </p:cNvPr>
          <p:cNvPicPr>
            <a:picLocks noChangeAspect="1"/>
          </p:cNvPicPr>
          <p:nvPr/>
        </p:nvPicPr>
        <p:blipFill>
          <a:blip r:embed="rId5"/>
          <a:stretch>
            <a:fillRect/>
          </a:stretch>
        </p:blipFill>
        <p:spPr>
          <a:xfrm>
            <a:off x="2391733" y="4042980"/>
            <a:ext cx="3704265" cy="2011680"/>
          </a:xfrm>
          <a:prstGeom prst="rect">
            <a:avLst/>
          </a:prstGeom>
          <a:effectLst>
            <a:outerShdw blurRad="50800" dist="38100" dir="5400000" algn="t" rotWithShape="0">
              <a:prstClr val="black">
                <a:alpha val="40000"/>
              </a:prstClr>
            </a:outerShdw>
          </a:effectLst>
        </p:spPr>
      </p:pic>
      <p:graphicFrame>
        <p:nvGraphicFramePr>
          <p:cNvPr id="9" name="Table 8">
            <a:extLst>
              <a:ext uri="{FF2B5EF4-FFF2-40B4-BE49-F238E27FC236}">
                <a16:creationId xmlns:a16="http://schemas.microsoft.com/office/drawing/2014/main" id="{26BB17A1-1B8D-5811-5F31-DEB5B76F1549}"/>
              </a:ext>
            </a:extLst>
          </p:cNvPr>
          <p:cNvGraphicFramePr>
            <a:graphicFrameLocks noGrp="1"/>
          </p:cNvGraphicFramePr>
          <p:nvPr/>
        </p:nvGraphicFramePr>
        <p:xfrm>
          <a:off x="6565733" y="3365230"/>
          <a:ext cx="2926080" cy="2454632"/>
        </p:xfrm>
        <a:graphic>
          <a:graphicData uri="http://schemas.openxmlformats.org/drawingml/2006/table">
            <a:tbl>
              <a:tblPr firstRow="1" bandRow="1">
                <a:tableStyleId>{5C22544A-7EE6-4342-B048-85BDC9FD1C3A}</a:tableStyleId>
              </a:tblPr>
              <a:tblGrid>
                <a:gridCol w="557349">
                  <a:extLst>
                    <a:ext uri="{9D8B030D-6E8A-4147-A177-3AD203B41FA5}">
                      <a16:colId xmlns:a16="http://schemas.microsoft.com/office/drawing/2014/main" val="1134247596"/>
                    </a:ext>
                  </a:extLst>
                </a:gridCol>
                <a:gridCol w="963749">
                  <a:extLst>
                    <a:ext uri="{9D8B030D-6E8A-4147-A177-3AD203B41FA5}">
                      <a16:colId xmlns:a16="http://schemas.microsoft.com/office/drawing/2014/main" val="1499679973"/>
                    </a:ext>
                  </a:extLst>
                </a:gridCol>
                <a:gridCol w="847633">
                  <a:extLst>
                    <a:ext uri="{9D8B030D-6E8A-4147-A177-3AD203B41FA5}">
                      <a16:colId xmlns:a16="http://schemas.microsoft.com/office/drawing/2014/main" val="3632706287"/>
                    </a:ext>
                  </a:extLst>
                </a:gridCol>
                <a:gridCol w="557349">
                  <a:extLst>
                    <a:ext uri="{9D8B030D-6E8A-4147-A177-3AD203B41FA5}">
                      <a16:colId xmlns:a16="http://schemas.microsoft.com/office/drawing/2014/main" val="2473649468"/>
                    </a:ext>
                  </a:extLst>
                </a:gridCol>
              </a:tblGrid>
              <a:tr h="350660">
                <a:tc>
                  <a:txBody>
                    <a:bodyPr/>
                    <a:lstStyle/>
                    <a:p>
                      <a:pPr algn="ctr"/>
                      <a:r>
                        <a:rPr lang="en-US" sz="1100">
                          <a:effectLst/>
                        </a:rPr>
                        <a:t>Month</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Enrolled CCM Patients</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Billed G0511</a:t>
                      </a:r>
                      <a:endParaRPr lang="en-US" sz="1100" b="1">
                        <a:solidFill>
                          <a:srgbClr val="FFFFFF"/>
                        </a:solidFill>
                        <a:effectLst/>
                        <a:latin typeface="Calibri" panose="020F0502020204030204" pitchFamily="34" charset="0"/>
                      </a:endParaRPr>
                    </a:p>
                  </a:txBody>
                  <a:tcPr marL="0" marR="0" marT="0" marB="0" anchor="ctr"/>
                </a:tc>
                <a:tc>
                  <a:txBody>
                    <a:bodyPr/>
                    <a:lstStyle/>
                    <a:p>
                      <a:pPr algn="ctr"/>
                      <a:r>
                        <a:rPr lang="en-US" sz="1100">
                          <a:effectLst/>
                        </a:rPr>
                        <a:t>Rate</a:t>
                      </a:r>
                      <a:endParaRPr lang="en-US" sz="1100" b="1">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991779944"/>
                  </a:ext>
                </a:extLst>
              </a:tr>
              <a:tr h="175331">
                <a:tc>
                  <a:txBody>
                    <a:bodyPr/>
                    <a:lstStyle/>
                    <a:p>
                      <a:pPr algn="ctr"/>
                      <a:r>
                        <a:rPr lang="en-US" sz="1100">
                          <a:effectLst/>
                        </a:rPr>
                        <a:t>Apr</a:t>
                      </a:r>
                      <a:endParaRPr lang="en-US" sz="1100">
                        <a:effectLst/>
                        <a:latin typeface="Calibri" panose="020F0502020204030204" pitchFamily="34" charset="0"/>
                      </a:endParaRPr>
                    </a:p>
                  </a:txBody>
                  <a:tcPr marL="0" marR="0" marT="0" marB="0" anchor="ctr"/>
                </a:tc>
                <a:tc>
                  <a:txBody>
                    <a:bodyPr/>
                    <a:lstStyle/>
                    <a:p>
                      <a:pPr algn="ctr"/>
                      <a:r>
                        <a:rPr lang="en-US" sz="1100">
                          <a:effectLst/>
                        </a:rPr>
                        <a:t>0</a:t>
                      </a:r>
                      <a:endParaRPr lang="en-US" sz="1100">
                        <a:effectLst/>
                        <a:latin typeface="Calibri" panose="020F0502020204030204" pitchFamily="34" charset="0"/>
                      </a:endParaRPr>
                    </a:p>
                  </a:txBody>
                  <a:tcPr marL="0" marR="0" marT="0" marB="0" anchor="ctr"/>
                </a:tc>
                <a:tc>
                  <a:txBody>
                    <a:bodyPr/>
                    <a:lstStyle/>
                    <a:p>
                      <a:pPr algn="ctr"/>
                      <a:r>
                        <a:rPr lang="en-US" sz="1100">
                          <a:effectLst/>
                        </a:rPr>
                        <a:t>0</a:t>
                      </a:r>
                      <a:endParaRPr lang="en-US" sz="1100">
                        <a:effectLst/>
                        <a:latin typeface="Calibri" panose="020F0502020204030204" pitchFamily="34" charset="0"/>
                      </a:endParaRPr>
                    </a:p>
                  </a:txBody>
                  <a:tcPr marL="0" marR="0" marT="0" marB="0" anchor="ctr"/>
                </a:tc>
                <a:tc>
                  <a:txBody>
                    <a:bodyPr/>
                    <a:lstStyle/>
                    <a:p>
                      <a:pPr algn="ctr"/>
                      <a:r>
                        <a:rPr lang="en-US" sz="1100">
                          <a:effectLst/>
                        </a:rPr>
                        <a:t>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306795248"/>
                  </a:ext>
                </a:extLst>
              </a:tr>
              <a:tr h="175331">
                <a:tc>
                  <a:txBody>
                    <a:bodyPr/>
                    <a:lstStyle/>
                    <a:p>
                      <a:pPr algn="ctr"/>
                      <a:r>
                        <a:rPr lang="en-US" sz="1100">
                          <a:effectLst/>
                        </a:rPr>
                        <a:t>May</a:t>
                      </a:r>
                      <a:endParaRPr lang="en-US" sz="1100">
                        <a:effectLst/>
                        <a:latin typeface="Calibri" panose="020F0502020204030204" pitchFamily="34" charset="0"/>
                      </a:endParaRPr>
                    </a:p>
                  </a:txBody>
                  <a:tcPr marL="0" marR="0" marT="0" marB="0" anchor="ctr"/>
                </a:tc>
                <a:tc>
                  <a:txBody>
                    <a:bodyPr/>
                    <a:lstStyle/>
                    <a:p>
                      <a:pPr algn="ctr"/>
                      <a:r>
                        <a:rPr lang="en-US" sz="1100">
                          <a:effectLst/>
                        </a:rPr>
                        <a:t>0</a:t>
                      </a:r>
                      <a:endParaRPr lang="en-US" sz="1100">
                        <a:effectLst/>
                        <a:latin typeface="Calibri" panose="020F0502020204030204" pitchFamily="34" charset="0"/>
                      </a:endParaRPr>
                    </a:p>
                  </a:txBody>
                  <a:tcPr marL="0" marR="0" marT="0" marB="0" anchor="ctr"/>
                </a:tc>
                <a:tc>
                  <a:txBody>
                    <a:bodyPr/>
                    <a:lstStyle/>
                    <a:p>
                      <a:pPr algn="ctr"/>
                      <a:r>
                        <a:rPr lang="en-US" sz="1100">
                          <a:effectLst/>
                        </a:rPr>
                        <a:t>0</a:t>
                      </a:r>
                      <a:endParaRPr lang="en-US" sz="1100">
                        <a:effectLst/>
                        <a:latin typeface="Calibri" panose="020F0502020204030204" pitchFamily="34" charset="0"/>
                      </a:endParaRPr>
                    </a:p>
                  </a:txBody>
                  <a:tcPr marL="0" marR="0" marT="0" marB="0" anchor="ctr"/>
                </a:tc>
                <a:tc>
                  <a:txBody>
                    <a:bodyPr/>
                    <a:lstStyle/>
                    <a:p>
                      <a:pPr algn="ctr"/>
                      <a:r>
                        <a:rPr lang="en-US" sz="1100">
                          <a:effectLst/>
                        </a:rPr>
                        <a:t>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855986604"/>
                  </a:ext>
                </a:extLst>
              </a:tr>
              <a:tr h="175331">
                <a:tc>
                  <a:txBody>
                    <a:bodyPr/>
                    <a:lstStyle/>
                    <a:p>
                      <a:pPr algn="ctr"/>
                      <a:r>
                        <a:rPr lang="en-US" sz="1100">
                          <a:effectLst/>
                        </a:rPr>
                        <a:t>Jun</a:t>
                      </a:r>
                      <a:endParaRPr lang="en-US" sz="1100">
                        <a:effectLst/>
                        <a:latin typeface="Calibri" panose="020F0502020204030204" pitchFamily="34" charset="0"/>
                      </a:endParaRPr>
                    </a:p>
                  </a:txBody>
                  <a:tcPr marL="0" marR="0" marT="0" marB="0" anchor="ctr"/>
                </a:tc>
                <a:tc>
                  <a:txBody>
                    <a:bodyPr/>
                    <a:lstStyle/>
                    <a:p>
                      <a:pPr algn="ctr"/>
                      <a:r>
                        <a:rPr lang="en-US" sz="1100">
                          <a:effectLst/>
                        </a:rPr>
                        <a:t>1</a:t>
                      </a:r>
                      <a:endParaRPr lang="en-US" sz="1100">
                        <a:effectLst/>
                        <a:latin typeface="Calibri" panose="020F0502020204030204" pitchFamily="34" charset="0"/>
                      </a:endParaRPr>
                    </a:p>
                  </a:txBody>
                  <a:tcPr marL="0" marR="0" marT="0" marB="0" anchor="ctr"/>
                </a:tc>
                <a:tc>
                  <a:txBody>
                    <a:bodyPr/>
                    <a:lstStyle/>
                    <a:p>
                      <a:pPr algn="ctr"/>
                      <a:r>
                        <a:rPr lang="en-US" sz="1100">
                          <a:effectLst/>
                        </a:rPr>
                        <a:t>1</a:t>
                      </a:r>
                      <a:endParaRPr lang="en-US" sz="1100">
                        <a:effectLst/>
                        <a:latin typeface="Calibri" panose="020F0502020204030204" pitchFamily="34" charset="0"/>
                      </a:endParaRPr>
                    </a:p>
                  </a:txBody>
                  <a:tcPr marL="0" marR="0" marT="0" marB="0" anchor="ctr"/>
                </a:tc>
                <a:tc>
                  <a:txBody>
                    <a:bodyPr/>
                    <a:lstStyle/>
                    <a:p>
                      <a:pPr algn="ctr"/>
                      <a:r>
                        <a:rPr lang="en-US" sz="1100">
                          <a:effectLst/>
                        </a:rPr>
                        <a:t>100.00%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058629542"/>
                  </a:ext>
                </a:extLst>
              </a:tr>
              <a:tr h="175331">
                <a:tc>
                  <a:txBody>
                    <a:bodyPr/>
                    <a:lstStyle/>
                    <a:p>
                      <a:pPr algn="ctr"/>
                      <a:r>
                        <a:rPr lang="en-US" sz="1100">
                          <a:effectLst/>
                        </a:rPr>
                        <a:t>Jul</a:t>
                      </a:r>
                      <a:endParaRPr lang="en-US" sz="1100">
                        <a:effectLst/>
                        <a:latin typeface="Calibri" panose="020F0502020204030204" pitchFamily="34" charset="0"/>
                      </a:endParaRPr>
                    </a:p>
                  </a:txBody>
                  <a:tcPr marL="0" marR="0" marT="0" marB="0" anchor="ctr"/>
                </a:tc>
                <a:tc>
                  <a:txBody>
                    <a:bodyPr/>
                    <a:lstStyle/>
                    <a:p>
                      <a:pPr algn="ctr"/>
                      <a:r>
                        <a:rPr lang="en-US" sz="1100">
                          <a:effectLst/>
                        </a:rPr>
                        <a:t>3</a:t>
                      </a:r>
                      <a:endParaRPr lang="en-US" sz="1100">
                        <a:effectLst/>
                        <a:latin typeface="Calibri" panose="020F0502020204030204" pitchFamily="34" charset="0"/>
                      </a:endParaRPr>
                    </a:p>
                  </a:txBody>
                  <a:tcPr marL="0" marR="0" marT="0" marB="0" anchor="ctr"/>
                </a:tc>
                <a:tc>
                  <a:txBody>
                    <a:bodyPr/>
                    <a:lstStyle/>
                    <a:p>
                      <a:pPr algn="ctr"/>
                      <a:r>
                        <a:rPr lang="en-US" sz="1100">
                          <a:effectLst/>
                        </a:rPr>
                        <a:t>3</a:t>
                      </a:r>
                      <a:endParaRPr lang="en-US" sz="1100">
                        <a:effectLst/>
                        <a:latin typeface="Calibri" panose="020F0502020204030204" pitchFamily="34" charset="0"/>
                      </a:endParaRPr>
                    </a:p>
                  </a:txBody>
                  <a:tcPr marL="0" marR="0" marT="0" marB="0" anchor="ctr"/>
                </a:tc>
                <a:tc>
                  <a:txBody>
                    <a:bodyPr/>
                    <a:lstStyle/>
                    <a:p>
                      <a:pPr algn="ctr"/>
                      <a:r>
                        <a:rPr lang="en-US" sz="1100">
                          <a:effectLst/>
                        </a:rPr>
                        <a:t>100.00%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590818520"/>
                  </a:ext>
                </a:extLst>
              </a:tr>
              <a:tr h="175331">
                <a:tc>
                  <a:txBody>
                    <a:bodyPr/>
                    <a:lstStyle/>
                    <a:p>
                      <a:pPr algn="ctr"/>
                      <a:r>
                        <a:rPr lang="en-US" sz="1100">
                          <a:effectLst/>
                        </a:rPr>
                        <a:t>Aug</a:t>
                      </a:r>
                      <a:endParaRPr lang="en-US" sz="1100">
                        <a:effectLst/>
                        <a:latin typeface="Calibri" panose="020F0502020204030204" pitchFamily="34" charset="0"/>
                      </a:endParaRPr>
                    </a:p>
                  </a:txBody>
                  <a:tcPr marL="0" marR="0" marT="0" marB="0" anchor="ctr"/>
                </a:tc>
                <a:tc>
                  <a:txBody>
                    <a:bodyPr/>
                    <a:lstStyle/>
                    <a:p>
                      <a:pPr algn="ctr"/>
                      <a:r>
                        <a:rPr lang="en-US" sz="1100">
                          <a:effectLst/>
                        </a:rPr>
                        <a:t>4</a:t>
                      </a:r>
                      <a:endParaRPr lang="en-US" sz="1100">
                        <a:effectLst/>
                        <a:latin typeface="Calibri" panose="020F0502020204030204" pitchFamily="34" charset="0"/>
                      </a:endParaRPr>
                    </a:p>
                  </a:txBody>
                  <a:tcPr marL="0" marR="0" marT="0" marB="0" anchor="ctr"/>
                </a:tc>
                <a:tc>
                  <a:txBody>
                    <a:bodyPr/>
                    <a:lstStyle/>
                    <a:p>
                      <a:pPr algn="ctr"/>
                      <a:r>
                        <a:rPr lang="en-US" sz="1100">
                          <a:effectLst/>
                        </a:rPr>
                        <a:t>4</a:t>
                      </a:r>
                      <a:endParaRPr lang="en-US" sz="1100">
                        <a:effectLst/>
                        <a:latin typeface="Calibri" panose="020F0502020204030204" pitchFamily="34" charset="0"/>
                      </a:endParaRPr>
                    </a:p>
                  </a:txBody>
                  <a:tcPr marL="0" marR="0" marT="0" marB="0" anchor="ctr"/>
                </a:tc>
                <a:tc>
                  <a:txBody>
                    <a:bodyPr/>
                    <a:lstStyle/>
                    <a:p>
                      <a:pPr algn="ctr"/>
                      <a:r>
                        <a:rPr lang="en-US" sz="1100">
                          <a:effectLst/>
                        </a:rPr>
                        <a:t>100.00%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996120451"/>
                  </a:ext>
                </a:extLst>
              </a:tr>
              <a:tr h="175331">
                <a:tc>
                  <a:txBody>
                    <a:bodyPr/>
                    <a:lstStyle/>
                    <a:p>
                      <a:pPr algn="ctr"/>
                      <a:r>
                        <a:rPr lang="en-US" sz="1100">
                          <a:effectLst/>
                        </a:rPr>
                        <a:t>Sep</a:t>
                      </a:r>
                      <a:endParaRPr lang="en-US" sz="1100">
                        <a:effectLst/>
                        <a:latin typeface="Calibri" panose="020F0502020204030204" pitchFamily="34" charset="0"/>
                      </a:endParaRPr>
                    </a:p>
                  </a:txBody>
                  <a:tcPr marL="0" marR="0" marT="0" marB="0" anchor="ctr"/>
                </a:tc>
                <a:tc>
                  <a:txBody>
                    <a:bodyPr/>
                    <a:lstStyle/>
                    <a:p>
                      <a:pPr algn="ctr"/>
                      <a:r>
                        <a:rPr lang="en-US" sz="1100">
                          <a:effectLst/>
                        </a:rPr>
                        <a:t>5</a:t>
                      </a:r>
                      <a:endParaRPr lang="en-US" sz="1100">
                        <a:effectLst/>
                        <a:latin typeface="Calibri" panose="020F0502020204030204" pitchFamily="34" charset="0"/>
                      </a:endParaRPr>
                    </a:p>
                  </a:txBody>
                  <a:tcPr marL="0" marR="0" marT="0" marB="0" anchor="ctr"/>
                </a:tc>
                <a:tc>
                  <a:txBody>
                    <a:bodyPr/>
                    <a:lstStyle/>
                    <a:p>
                      <a:pPr algn="ctr"/>
                      <a:r>
                        <a:rPr lang="en-US" sz="1100">
                          <a:effectLst/>
                        </a:rPr>
                        <a:t>5</a:t>
                      </a:r>
                      <a:endParaRPr lang="en-US" sz="1100">
                        <a:effectLst/>
                        <a:latin typeface="Calibri" panose="020F0502020204030204" pitchFamily="34" charset="0"/>
                      </a:endParaRPr>
                    </a:p>
                  </a:txBody>
                  <a:tcPr marL="0" marR="0" marT="0" marB="0" anchor="ctr"/>
                </a:tc>
                <a:tc>
                  <a:txBody>
                    <a:bodyPr/>
                    <a:lstStyle/>
                    <a:p>
                      <a:pPr algn="ctr"/>
                      <a:r>
                        <a:rPr lang="en-US" sz="1100">
                          <a:effectLst/>
                        </a:rPr>
                        <a:t>100.00%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741900113"/>
                  </a:ext>
                </a:extLst>
              </a:tr>
              <a:tr h="175331">
                <a:tc>
                  <a:txBody>
                    <a:bodyPr/>
                    <a:lstStyle/>
                    <a:p>
                      <a:pPr algn="ctr"/>
                      <a:r>
                        <a:rPr lang="en-US" sz="1100">
                          <a:effectLst/>
                        </a:rPr>
                        <a:t>Oct</a:t>
                      </a:r>
                      <a:endParaRPr lang="en-US" sz="1100">
                        <a:effectLst/>
                        <a:latin typeface="Calibri" panose="020F0502020204030204" pitchFamily="34" charset="0"/>
                      </a:endParaRPr>
                    </a:p>
                  </a:txBody>
                  <a:tcPr marL="0" marR="0" marT="0" marB="0" anchor="ctr"/>
                </a:tc>
                <a:tc>
                  <a:txBody>
                    <a:bodyPr/>
                    <a:lstStyle/>
                    <a:p>
                      <a:pPr algn="ctr"/>
                      <a:r>
                        <a:rPr lang="en-US" sz="1100">
                          <a:effectLst/>
                        </a:rPr>
                        <a:t>5</a:t>
                      </a:r>
                      <a:endParaRPr lang="en-US" sz="1100">
                        <a:effectLst/>
                        <a:latin typeface="Calibri" panose="020F0502020204030204" pitchFamily="34" charset="0"/>
                      </a:endParaRPr>
                    </a:p>
                  </a:txBody>
                  <a:tcPr marL="0" marR="0" marT="0" marB="0" anchor="ctr"/>
                </a:tc>
                <a:tc>
                  <a:txBody>
                    <a:bodyPr/>
                    <a:lstStyle/>
                    <a:p>
                      <a:pPr algn="ctr"/>
                      <a:r>
                        <a:rPr lang="en-US" sz="1100">
                          <a:effectLst/>
                        </a:rPr>
                        <a:t>4</a:t>
                      </a:r>
                      <a:endParaRPr lang="en-US" sz="1100">
                        <a:effectLst/>
                        <a:latin typeface="Calibri" panose="020F0502020204030204" pitchFamily="34" charset="0"/>
                      </a:endParaRPr>
                    </a:p>
                  </a:txBody>
                  <a:tcPr marL="0" marR="0" marT="0" marB="0" anchor="ctr"/>
                </a:tc>
                <a:tc>
                  <a:txBody>
                    <a:bodyPr/>
                    <a:lstStyle/>
                    <a:p>
                      <a:pPr algn="ctr"/>
                      <a:r>
                        <a:rPr lang="en-US" sz="1100">
                          <a:effectLst/>
                        </a:rPr>
                        <a:t>80.00%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470299617"/>
                  </a:ext>
                </a:extLst>
              </a:tr>
              <a:tr h="175331">
                <a:tc>
                  <a:txBody>
                    <a:bodyPr/>
                    <a:lstStyle/>
                    <a:p>
                      <a:pPr algn="ctr"/>
                      <a:r>
                        <a:rPr lang="en-US" sz="1100">
                          <a:effectLst/>
                        </a:rPr>
                        <a:t>Nov</a:t>
                      </a:r>
                      <a:endParaRPr lang="en-US" sz="1100">
                        <a:effectLst/>
                        <a:latin typeface="Calibri" panose="020F0502020204030204" pitchFamily="34" charset="0"/>
                      </a:endParaRPr>
                    </a:p>
                  </a:txBody>
                  <a:tcPr marL="0" marR="0" marT="0" marB="0" anchor="ctr"/>
                </a:tc>
                <a:tc>
                  <a:txBody>
                    <a:bodyPr/>
                    <a:lstStyle/>
                    <a:p>
                      <a:pPr algn="ctr"/>
                      <a:r>
                        <a:rPr lang="en-US" sz="1100">
                          <a:effectLst/>
                        </a:rPr>
                        <a:t>4</a:t>
                      </a:r>
                      <a:endParaRPr lang="en-US" sz="1100">
                        <a:effectLst/>
                        <a:latin typeface="Calibri" panose="020F0502020204030204" pitchFamily="34" charset="0"/>
                      </a:endParaRPr>
                    </a:p>
                  </a:txBody>
                  <a:tcPr marL="0" marR="0" marT="0" marB="0" anchor="ctr"/>
                </a:tc>
                <a:tc>
                  <a:txBody>
                    <a:bodyPr/>
                    <a:lstStyle/>
                    <a:p>
                      <a:pPr algn="ctr"/>
                      <a:r>
                        <a:rPr lang="en-US" sz="1100">
                          <a:effectLst/>
                        </a:rPr>
                        <a:t>4</a:t>
                      </a:r>
                      <a:endParaRPr lang="en-US" sz="1100">
                        <a:effectLst/>
                        <a:latin typeface="Calibri" panose="020F0502020204030204" pitchFamily="34" charset="0"/>
                      </a:endParaRPr>
                    </a:p>
                  </a:txBody>
                  <a:tcPr marL="0" marR="0" marT="0" marB="0" anchor="ctr"/>
                </a:tc>
                <a:tc>
                  <a:txBody>
                    <a:bodyPr/>
                    <a:lstStyle/>
                    <a:p>
                      <a:pPr algn="ctr"/>
                      <a:r>
                        <a:rPr lang="en-US" sz="1100">
                          <a:effectLst/>
                        </a:rPr>
                        <a:t>100.00%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041381939"/>
                  </a:ext>
                </a:extLst>
              </a:tr>
              <a:tr h="175331">
                <a:tc>
                  <a:txBody>
                    <a:bodyPr/>
                    <a:lstStyle/>
                    <a:p>
                      <a:pPr algn="ctr"/>
                      <a:r>
                        <a:rPr lang="en-US" sz="1100">
                          <a:effectLst/>
                        </a:rPr>
                        <a:t>Dec</a:t>
                      </a:r>
                      <a:endParaRPr lang="en-US" sz="1100">
                        <a:effectLst/>
                        <a:latin typeface="Calibri" panose="020F0502020204030204" pitchFamily="34" charset="0"/>
                      </a:endParaRPr>
                    </a:p>
                  </a:txBody>
                  <a:tcPr marL="0" marR="0" marT="0" marB="0" anchor="ctr"/>
                </a:tc>
                <a:tc>
                  <a:txBody>
                    <a:bodyPr/>
                    <a:lstStyle/>
                    <a:p>
                      <a:pPr algn="ctr"/>
                      <a:r>
                        <a:rPr lang="en-US" sz="1100">
                          <a:effectLst/>
                        </a:rPr>
                        <a:t>4</a:t>
                      </a:r>
                      <a:endParaRPr lang="en-US" sz="1100">
                        <a:effectLst/>
                        <a:latin typeface="Calibri" panose="020F0502020204030204" pitchFamily="34" charset="0"/>
                      </a:endParaRPr>
                    </a:p>
                  </a:txBody>
                  <a:tcPr marL="0" marR="0" marT="0" marB="0" anchor="ctr"/>
                </a:tc>
                <a:tc>
                  <a:txBody>
                    <a:bodyPr/>
                    <a:lstStyle/>
                    <a:p>
                      <a:pPr algn="ctr"/>
                      <a:r>
                        <a:rPr lang="en-US" sz="1100">
                          <a:effectLst/>
                        </a:rPr>
                        <a:t>3</a:t>
                      </a:r>
                      <a:endParaRPr lang="en-US" sz="1100">
                        <a:effectLst/>
                        <a:latin typeface="Calibri" panose="020F0502020204030204" pitchFamily="34" charset="0"/>
                      </a:endParaRPr>
                    </a:p>
                  </a:txBody>
                  <a:tcPr marL="0" marR="0" marT="0" marB="0" anchor="ctr"/>
                </a:tc>
                <a:tc>
                  <a:txBody>
                    <a:bodyPr/>
                    <a:lstStyle/>
                    <a:p>
                      <a:pPr algn="ctr"/>
                      <a:r>
                        <a:rPr lang="en-US" sz="1100">
                          <a:effectLst/>
                        </a:rPr>
                        <a:t>75.00%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292797146"/>
                  </a:ext>
                </a:extLst>
              </a:tr>
              <a:tr h="175331">
                <a:tc>
                  <a:txBody>
                    <a:bodyPr/>
                    <a:lstStyle/>
                    <a:p>
                      <a:pPr algn="ctr"/>
                      <a:r>
                        <a:rPr lang="en-US" sz="1100">
                          <a:effectLst/>
                        </a:rPr>
                        <a:t>Jan</a:t>
                      </a:r>
                      <a:endParaRPr lang="en-US" sz="1100">
                        <a:effectLst/>
                        <a:latin typeface="Calibri" panose="020F0502020204030204" pitchFamily="34" charset="0"/>
                      </a:endParaRPr>
                    </a:p>
                  </a:txBody>
                  <a:tcPr marL="0" marR="0" marT="0" marB="0" anchor="ctr"/>
                </a:tc>
                <a:tc>
                  <a:txBody>
                    <a:bodyPr/>
                    <a:lstStyle/>
                    <a:p>
                      <a:pPr algn="ctr"/>
                      <a:r>
                        <a:rPr lang="en-US" sz="1100">
                          <a:effectLst/>
                        </a:rPr>
                        <a:t>5</a:t>
                      </a:r>
                      <a:endParaRPr lang="en-US" sz="1100">
                        <a:effectLst/>
                        <a:latin typeface="Calibri" panose="020F0502020204030204" pitchFamily="34" charset="0"/>
                      </a:endParaRPr>
                    </a:p>
                  </a:txBody>
                  <a:tcPr marL="0" marR="0" marT="0" marB="0" anchor="ctr"/>
                </a:tc>
                <a:tc>
                  <a:txBody>
                    <a:bodyPr/>
                    <a:lstStyle/>
                    <a:p>
                      <a:pPr algn="ctr"/>
                      <a:r>
                        <a:rPr lang="en-US" sz="1100">
                          <a:effectLst/>
                        </a:rPr>
                        <a:t>5</a:t>
                      </a:r>
                      <a:endParaRPr lang="en-US" sz="1100">
                        <a:effectLst/>
                        <a:latin typeface="Calibri" panose="020F0502020204030204" pitchFamily="34" charset="0"/>
                      </a:endParaRPr>
                    </a:p>
                  </a:txBody>
                  <a:tcPr marL="0" marR="0" marT="0" marB="0" anchor="ctr"/>
                </a:tc>
                <a:tc>
                  <a:txBody>
                    <a:bodyPr/>
                    <a:lstStyle/>
                    <a:p>
                      <a:pPr algn="ctr"/>
                      <a:r>
                        <a:rPr lang="en-US" sz="1100">
                          <a:effectLst/>
                        </a:rPr>
                        <a:t>100.00%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771218815"/>
                  </a:ext>
                </a:extLst>
              </a:tr>
              <a:tr h="175331">
                <a:tc>
                  <a:txBody>
                    <a:bodyPr/>
                    <a:lstStyle/>
                    <a:p>
                      <a:pPr algn="ctr"/>
                      <a:r>
                        <a:rPr lang="en-US" sz="1100">
                          <a:effectLst/>
                        </a:rPr>
                        <a:t>Feb</a:t>
                      </a:r>
                      <a:endParaRPr lang="en-US" sz="1100">
                        <a:effectLst/>
                        <a:latin typeface="Calibri" panose="020F0502020204030204" pitchFamily="34" charset="0"/>
                      </a:endParaRPr>
                    </a:p>
                  </a:txBody>
                  <a:tcPr marL="0" marR="0" marT="0" marB="0" anchor="ctr"/>
                </a:tc>
                <a:tc>
                  <a:txBody>
                    <a:bodyPr/>
                    <a:lstStyle/>
                    <a:p>
                      <a:pPr algn="ctr"/>
                      <a:r>
                        <a:rPr lang="en-US" sz="1100">
                          <a:effectLst/>
                        </a:rPr>
                        <a:t>7</a:t>
                      </a:r>
                      <a:endParaRPr lang="en-US" sz="1100">
                        <a:effectLst/>
                        <a:latin typeface="Calibri" panose="020F0502020204030204" pitchFamily="34" charset="0"/>
                      </a:endParaRPr>
                    </a:p>
                  </a:txBody>
                  <a:tcPr marL="0" marR="0" marT="0" marB="0" anchor="ctr"/>
                </a:tc>
                <a:tc>
                  <a:txBody>
                    <a:bodyPr/>
                    <a:lstStyle/>
                    <a:p>
                      <a:pPr algn="ctr"/>
                      <a:r>
                        <a:rPr lang="en-US" sz="1100">
                          <a:effectLst/>
                        </a:rPr>
                        <a:t>6</a:t>
                      </a:r>
                      <a:endParaRPr lang="en-US" sz="1100">
                        <a:effectLst/>
                        <a:latin typeface="Calibri" panose="020F0502020204030204" pitchFamily="34" charset="0"/>
                      </a:endParaRPr>
                    </a:p>
                  </a:txBody>
                  <a:tcPr marL="0" marR="0" marT="0" marB="0" anchor="ctr"/>
                </a:tc>
                <a:tc>
                  <a:txBody>
                    <a:bodyPr/>
                    <a:lstStyle/>
                    <a:p>
                      <a:pPr algn="ctr"/>
                      <a:r>
                        <a:rPr lang="en-US" sz="1100">
                          <a:effectLst/>
                        </a:rPr>
                        <a:t>85.71%</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402108107"/>
                  </a:ext>
                </a:extLst>
              </a:tr>
              <a:tr h="175331">
                <a:tc>
                  <a:txBody>
                    <a:bodyPr/>
                    <a:lstStyle/>
                    <a:p>
                      <a:pPr algn="ctr"/>
                      <a:r>
                        <a:rPr lang="en-US" sz="1100">
                          <a:effectLst/>
                        </a:rPr>
                        <a:t>Mar</a:t>
                      </a:r>
                      <a:endParaRPr lang="en-US" sz="1100">
                        <a:effectLst/>
                        <a:latin typeface="Calibri" panose="020F0502020204030204" pitchFamily="34" charset="0"/>
                      </a:endParaRPr>
                    </a:p>
                  </a:txBody>
                  <a:tcPr marL="0" marR="0" marT="0" marB="0" anchor="ctr"/>
                </a:tc>
                <a:tc>
                  <a:txBody>
                    <a:bodyPr/>
                    <a:lstStyle/>
                    <a:p>
                      <a:pPr algn="ctr"/>
                      <a:r>
                        <a:rPr lang="en-US" sz="1100">
                          <a:effectLst/>
                        </a:rPr>
                        <a:t>8</a:t>
                      </a:r>
                      <a:endParaRPr lang="en-US" sz="1100">
                        <a:effectLst/>
                        <a:latin typeface="Calibri" panose="020F0502020204030204" pitchFamily="34" charset="0"/>
                      </a:endParaRPr>
                    </a:p>
                  </a:txBody>
                  <a:tcPr marL="0" marR="0" marT="0" marB="0" anchor="ctr"/>
                </a:tc>
                <a:tc>
                  <a:txBody>
                    <a:bodyPr/>
                    <a:lstStyle/>
                    <a:p>
                      <a:pPr algn="ctr"/>
                      <a:r>
                        <a:rPr lang="en-US" sz="1100">
                          <a:effectLst/>
                        </a:rPr>
                        <a:t>6</a:t>
                      </a:r>
                      <a:endParaRPr lang="en-US" sz="1100">
                        <a:effectLst/>
                        <a:latin typeface="Calibri" panose="020F0502020204030204" pitchFamily="34" charset="0"/>
                      </a:endParaRPr>
                    </a:p>
                  </a:txBody>
                  <a:tcPr marL="0" marR="0" marT="0" marB="0" anchor="ctr"/>
                </a:tc>
                <a:tc>
                  <a:txBody>
                    <a:bodyPr/>
                    <a:lstStyle/>
                    <a:p>
                      <a:pPr algn="ctr"/>
                      <a:r>
                        <a:rPr lang="en-US" sz="1100">
                          <a:effectLst/>
                        </a:rPr>
                        <a:t>75.00%</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754077449"/>
                  </a:ext>
                </a:extLst>
              </a:tr>
            </a:tbl>
          </a:graphicData>
        </a:graphic>
      </p:graphicFrame>
      <p:pic>
        <p:nvPicPr>
          <p:cNvPr id="15" name="Picture 17" descr="Chart, line chart&#10;&#10;Description automatically generated">
            <a:extLst>
              <a:ext uri="{FF2B5EF4-FFF2-40B4-BE49-F238E27FC236}">
                <a16:creationId xmlns:a16="http://schemas.microsoft.com/office/drawing/2014/main" id="{511DB758-161E-F521-DB3A-4F34E10E914C}"/>
              </a:ext>
            </a:extLst>
          </p:cNvPr>
          <p:cNvPicPr>
            <a:picLocks noChangeAspect="1"/>
          </p:cNvPicPr>
          <p:nvPr/>
        </p:nvPicPr>
        <p:blipFill>
          <a:blip r:embed="rId6"/>
          <a:stretch>
            <a:fillRect/>
          </a:stretch>
        </p:blipFill>
        <p:spPr>
          <a:xfrm>
            <a:off x="8295581" y="4042980"/>
            <a:ext cx="3820424" cy="2011680"/>
          </a:xfrm>
          <a:prstGeom prst="rect">
            <a:avLst/>
          </a:prstGeom>
          <a:effectLst>
            <a:outerShdw blurRad="50800" dist="38100" dir="5400000" algn="t" rotWithShape="0">
              <a:prstClr val="black">
                <a:alpha val="40000"/>
              </a:prstClr>
            </a:outerShdw>
          </a:effectLst>
        </p:spPr>
      </p:pic>
      <p:sp>
        <p:nvSpPr>
          <p:cNvPr id="18" name="TextBox 17">
            <a:extLst>
              <a:ext uri="{FF2B5EF4-FFF2-40B4-BE49-F238E27FC236}">
                <a16:creationId xmlns:a16="http://schemas.microsoft.com/office/drawing/2014/main" id="{D2989F2E-6348-0F34-D0AB-51CB3E1B743E}"/>
              </a:ext>
            </a:extLst>
          </p:cNvPr>
          <p:cNvSpPr txBox="1"/>
          <p:nvPr/>
        </p:nvSpPr>
        <p:spPr>
          <a:xfrm>
            <a:off x="2560796" y="6173094"/>
            <a:ext cx="8650706" cy="5847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2A52"/>
                </a:solidFill>
                <a:effectLst/>
                <a:uLnTx/>
                <a:uFillTx/>
                <a:latin typeface="Open Sans"/>
                <a:ea typeface="Open Sans"/>
                <a:cs typeface="Open Sans"/>
              </a:rPr>
              <a:t>This data can be used to ensure care managers have enough 'protected' time to complete care management responsibilities. (Patient engagement is also a factor.)</a:t>
            </a:r>
            <a:endParaRPr kumimoji="0" lang="en-US" sz="1600" b="0" i="0" u="none" strike="noStrike" kern="1200" cap="none" spc="0" normalizeH="0" baseline="0" noProof="0">
              <a:ln>
                <a:noFill/>
              </a:ln>
              <a:solidFill>
                <a:srgbClr val="0F2A5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 name="Graphic 18" descr="Lightbulb and gear outline">
            <a:extLst>
              <a:ext uri="{FF2B5EF4-FFF2-40B4-BE49-F238E27FC236}">
                <a16:creationId xmlns:a16="http://schemas.microsoft.com/office/drawing/2014/main" id="{06E8C273-0BC8-A31C-5EE6-2BD89E3925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365997">
            <a:off x="463339" y="2521817"/>
            <a:ext cx="640080" cy="640080"/>
          </a:xfrm>
          <a:prstGeom prst="rect">
            <a:avLst/>
          </a:prstGeom>
        </p:spPr>
      </p:pic>
      <p:pic>
        <p:nvPicPr>
          <p:cNvPr id="22" name="Graphic 21" descr="Lightbulb and gear outline">
            <a:extLst>
              <a:ext uri="{FF2B5EF4-FFF2-40B4-BE49-F238E27FC236}">
                <a16:creationId xmlns:a16="http://schemas.microsoft.com/office/drawing/2014/main" id="{9F185B49-48C3-B866-52C2-FFA4F6323F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365997">
            <a:off x="2014028" y="6126563"/>
            <a:ext cx="640080" cy="640080"/>
          </a:xfrm>
          <a:prstGeom prst="rect">
            <a:avLst/>
          </a:prstGeom>
        </p:spPr>
      </p:pic>
    </p:spTree>
    <p:extLst>
      <p:ext uri="{BB962C8B-B14F-4D97-AF65-F5344CB8AC3E}">
        <p14:creationId xmlns:p14="http://schemas.microsoft.com/office/powerpoint/2010/main" val="400114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82E5EE-3A04-5933-376E-CF892E324986}"/>
              </a:ext>
            </a:extLst>
          </p:cNvPr>
          <p:cNvSpPr/>
          <p:nvPr/>
        </p:nvSpPr>
        <p:spPr>
          <a:xfrm>
            <a:off x="-29514" y="0"/>
            <a:ext cx="12221514" cy="2791326"/>
          </a:xfrm>
          <a:prstGeom prst="rect">
            <a:avLst/>
          </a:prstGeom>
          <a:solidFill>
            <a:srgbClr val="003C6A"/>
          </a:solidFill>
          <a:ln>
            <a:solidFill>
              <a:srgbClr val="00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7B808A"/>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FA086E-8D93-00F1-F47A-E2EA6E020D42}"/>
              </a:ext>
            </a:extLst>
          </p:cNvPr>
          <p:cNvSpPr txBox="1"/>
          <p:nvPr/>
        </p:nvSpPr>
        <p:spPr>
          <a:xfrm>
            <a:off x="890337" y="1994849"/>
            <a:ext cx="10094495" cy="5847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a:ea typeface="Open Sans"/>
                <a:cs typeface="Open Sans"/>
              </a:rPr>
              <a:t>Filter to include care management patients who have been enrolled in care management for &gt;6 months or &gt;1 year, and patients who have graduated from a care management program.</a:t>
            </a:r>
          </a:p>
        </p:txBody>
      </p:sp>
      <p:graphicFrame>
        <p:nvGraphicFramePr>
          <p:cNvPr id="7" name="Table 6">
            <a:extLst>
              <a:ext uri="{FF2B5EF4-FFF2-40B4-BE49-F238E27FC236}">
                <a16:creationId xmlns:a16="http://schemas.microsoft.com/office/drawing/2014/main" id="{7F44A448-EB14-ECF0-9329-A5B592969934}"/>
              </a:ext>
            </a:extLst>
          </p:cNvPr>
          <p:cNvGraphicFramePr>
            <a:graphicFrameLocks noGrp="1"/>
          </p:cNvGraphicFramePr>
          <p:nvPr/>
        </p:nvGraphicFramePr>
        <p:xfrm>
          <a:off x="2006767" y="165127"/>
          <a:ext cx="8420169" cy="1618016"/>
        </p:xfrm>
        <a:graphic>
          <a:graphicData uri="http://schemas.openxmlformats.org/drawingml/2006/table">
            <a:tbl>
              <a:tblPr firstRow="1" bandRow="1">
                <a:tableStyleId>{5C22544A-7EE6-4342-B048-85BDC9FD1C3A}</a:tableStyleId>
              </a:tblPr>
              <a:tblGrid>
                <a:gridCol w="2598115">
                  <a:extLst>
                    <a:ext uri="{9D8B030D-6E8A-4147-A177-3AD203B41FA5}">
                      <a16:colId xmlns:a16="http://schemas.microsoft.com/office/drawing/2014/main" val="1414975554"/>
                    </a:ext>
                  </a:extLst>
                </a:gridCol>
                <a:gridCol w="2579151">
                  <a:extLst>
                    <a:ext uri="{9D8B030D-6E8A-4147-A177-3AD203B41FA5}">
                      <a16:colId xmlns:a16="http://schemas.microsoft.com/office/drawing/2014/main" val="2017458351"/>
                    </a:ext>
                  </a:extLst>
                </a:gridCol>
                <a:gridCol w="3242903">
                  <a:extLst>
                    <a:ext uri="{9D8B030D-6E8A-4147-A177-3AD203B41FA5}">
                      <a16:colId xmlns:a16="http://schemas.microsoft.com/office/drawing/2014/main" val="4105041163"/>
                    </a:ext>
                  </a:extLst>
                </a:gridCol>
              </a:tblGrid>
              <a:tr h="404504">
                <a:tc>
                  <a:txBody>
                    <a:bodyPr/>
                    <a:lstStyle/>
                    <a:p>
                      <a:pPr algn="ctr"/>
                      <a:r>
                        <a:rPr lang="en-US" sz="1400">
                          <a:effectLst/>
                          <a:latin typeface="Open Sans"/>
                        </a:rPr>
                        <a:t>UDS Measure</a:t>
                      </a:r>
                      <a:endParaRPr lang="en-US" sz="1400" b="1">
                        <a:solidFill>
                          <a:srgbClr val="FFFFFF"/>
                        </a:solidFill>
                        <a:effectLst/>
                        <a:latin typeface="Open Sans"/>
                      </a:endParaRPr>
                    </a:p>
                  </a:txBody>
                  <a:tcPr marL="0" marR="0" marT="0" marB="0" anchor="ctr"/>
                </a:tc>
                <a:tc>
                  <a:txBody>
                    <a:bodyPr/>
                    <a:lstStyle/>
                    <a:p>
                      <a:pPr algn="ctr"/>
                      <a:r>
                        <a:rPr lang="en-US" sz="1400">
                          <a:effectLst/>
                          <a:latin typeface="Open Sans"/>
                        </a:rPr>
                        <a:t>All Health Center Patients</a:t>
                      </a:r>
                      <a:endParaRPr lang="en-US" sz="1400" b="1">
                        <a:solidFill>
                          <a:srgbClr val="FFFFFF"/>
                        </a:solidFill>
                        <a:effectLst/>
                        <a:latin typeface="Open Sans"/>
                      </a:endParaRPr>
                    </a:p>
                  </a:txBody>
                  <a:tcPr marL="0" marR="0" marT="0" marB="0" anchor="ctr"/>
                </a:tc>
                <a:tc>
                  <a:txBody>
                    <a:bodyPr/>
                    <a:lstStyle/>
                    <a:p>
                      <a:pPr algn="ctr"/>
                      <a:r>
                        <a:rPr lang="en-US" sz="1400">
                          <a:effectLst/>
                          <a:latin typeface="Open Sans"/>
                        </a:rPr>
                        <a:t>Care Management Patients (&gt;1yr)</a:t>
                      </a:r>
                      <a:endParaRPr lang="en-US" sz="1400" b="1">
                        <a:solidFill>
                          <a:srgbClr val="FFFFFF"/>
                        </a:solidFill>
                        <a:effectLst/>
                        <a:latin typeface="Open Sans"/>
                      </a:endParaRPr>
                    </a:p>
                  </a:txBody>
                  <a:tcPr marL="0" marR="0" marT="0" marB="0" anchor="ctr"/>
                </a:tc>
                <a:extLst>
                  <a:ext uri="{0D108BD9-81ED-4DB2-BD59-A6C34878D82A}">
                    <a16:rowId xmlns:a16="http://schemas.microsoft.com/office/drawing/2014/main" val="2262911870"/>
                  </a:ext>
                </a:extLst>
              </a:tr>
              <a:tr h="404504">
                <a:tc>
                  <a:txBody>
                    <a:bodyPr/>
                    <a:lstStyle/>
                    <a:p>
                      <a:pPr algn="ctr"/>
                      <a:r>
                        <a:rPr lang="en-US" sz="1400">
                          <a:effectLst/>
                          <a:latin typeface="Open Sans"/>
                        </a:rPr>
                        <a:t>Colorectal Cancer Screening</a:t>
                      </a:r>
                    </a:p>
                  </a:txBody>
                  <a:tcPr marL="0" marR="0" marT="0" marB="0" anchor="ctr"/>
                </a:tc>
                <a:tc>
                  <a:txBody>
                    <a:bodyPr/>
                    <a:lstStyle/>
                    <a:p>
                      <a:pPr algn="ctr"/>
                      <a:r>
                        <a:rPr lang="en-US" sz="1400">
                          <a:effectLst/>
                          <a:latin typeface="Open Sans"/>
                        </a:rPr>
                        <a:t>71%</a:t>
                      </a:r>
                    </a:p>
                  </a:txBody>
                  <a:tcPr marL="0" marR="0" marT="0" marB="0" anchor="ctr"/>
                </a:tc>
                <a:tc>
                  <a:txBody>
                    <a:bodyPr/>
                    <a:lstStyle/>
                    <a:p>
                      <a:pPr algn="ctr"/>
                      <a:r>
                        <a:rPr lang="en-US" sz="1400">
                          <a:effectLst/>
                          <a:latin typeface="Open Sans"/>
                        </a:rPr>
                        <a:t>81%</a:t>
                      </a:r>
                    </a:p>
                  </a:txBody>
                  <a:tcPr marL="0" marR="0" marT="0" marB="0" anchor="ctr"/>
                </a:tc>
                <a:extLst>
                  <a:ext uri="{0D108BD9-81ED-4DB2-BD59-A6C34878D82A}">
                    <a16:rowId xmlns:a16="http://schemas.microsoft.com/office/drawing/2014/main" val="2788889087"/>
                  </a:ext>
                </a:extLst>
              </a:tr>
              <a:tr h="404504">
                <a:tc>
                  <a:txBody>
                    <a:bodyPr/>
                    <a:lstStyle/>
                    <a:p>
                      <a:pPr algn="ctr"/>
                      <a:r>
                        <a:rPr lang="en-US" sz="1400">
                          <a:effectLst/>
                          <a:latin typeface="Open Sans"/>
                        </a:rPr>
                        <a:t>Diabetes A1C Control</a:t>
                      </a:r>
                    </a:p>
                  </a:txBody>
                  <a:tcPr marL="0" marR="0" marT="0" marB="0" anchor="ctr"/>
                </a:tc>
                <a:tc>
                  <a:txBody>
                    <a:bodyPr/>
                    <a:lstStyle/>
                    <a:p>
                      <a:pPr algn="ctr"/>
                      <a:r>
                        <a:rPr lang="en-US" sz="1400">
                          <a:effectLst/>
                          <a:latin typeface="Open Sans"/>
                        </a:rPr>
                        <a:t>32%</a:t>
                      </a:r>
                    </a:p>
                  </a:txBody>
                  <a:tcPr marL="0" marR="0" marT="0" marB="0" anchor="ctr"/>
                </a:tc>
                <a:tc>
                  <a:txBody>
                    <a:bodyPr/>
                    <a:lstStyle/>
                    <a:p>
                      <a:pPr algn="ctr"/>
                      <a:r>
                        <a:rPr lang="en-US" sz="1400">
                          <a:effectLst/>
                          <a:latin typeface="Open Sans"/>
                        </a:rPr>
                        <a:t>21%</a:t>
                      </a:r>
                    </a:p>
                  </a:txBody>
                  <a:tcPr marL="0" marR="0" marT="0" marB="0" anchor="ctr"/>
                </a:tc>
                <a:extLst>
                  <a:ext uri="{0D108BD9-81ED-4DB2-BD59-A6C34878D82A}">
                    <a16:rowId xmlns:a16="http://schemas.microsoft.com/office/drawing/2014/main" val="3853512975"/>
                  </a:ext>
                </a:extLst>
              </a:tr>
              <a:tr h="404504">
                <a:tc>
                  <a:txBody>
                    <a:bodyPr/>
                    <a:lstStyle/>
                    <a:p>
                      <a:pPr algn="ctr"/>
                      <a:r>
                        <a:rPr lang="en-US" sz="1400">
                          <a:effectLst/>
                          <a:latin typeface="Open Sans"/>
                        </a:rPr>
                        <a:t>Hypertension Control</a:t>
                      </a:r>
                    </a:p>
                  </a:txBody>
                  <a:tcPr marL="0" marR="0" marT="0" marB="0" anchor="ctr"/>
                </a:tc>
                <a:tc>
                  <a:txBody>
                    <a:bodyPr/>
                    <a:lstStyle/>
                    <a:p>
                      <a:pPr algn="ctr"/>
                      <a:r>
                        <a:rPr lang="en-US" sz="1400">
                          <a:effectLst/>
                          <a:latin typeface="Open Sans"/>
                        </a:rPr>
                        <a:t>68%</a:t>
                      </a:r>
                    </a:p>
                  </a:txBody>
                  <a:tcPr marL="0" marR="0" marT="0" marB="0" anchor="ctr"/>
                </a:tc>
                <a:tc>
                  <a:txBody>
                    <a:bodyPr/>
                    <a:lstStyle/>
                    <a:p>
                      <a:pPr algn="ctr"/>
                      <a:r>
                        <a:rPr lang="en-US" sz="1400">
                          <a:effectLst/>
                          <a:latin typeface="Open Sans"/>
                        </a:rPr>
                        <a:t>77%</a:t>
                      </a:r>
                    </a:p>
                  </a:txBody>
                  <a:tcPr marL="0" marR="0" marT="0" marB="0" anchor="ctr"/>
                </a:tc>
                <a:extLst>
                  <a:ext uri="{0D108BD9-81ED-4DB2-BD59-A6C34878D82A}">
                    <a16:rowId xmlns:a16="http://schemas.microsoft.com/office/drawing/2014/main" val="2499416481"/>
                  </a:ext>
                </a:extLst>
              </a:tr>
            </a:tbl>
          </a:graphicData>
        </a:graphic>
      </p:graphicFrame>
      <p:sp>
        <p:nvSpPr>
          <p:cNvPr id="5" name="TextBox 4">
            <a:extLst>
              <a:ext uri="{FF2B5EF4-FFF2-40B4-BE49-F238E27FC236}">
                <a16:creationId xmlns:a16="http://schemas.microsoft.com/office/drawing/2014/main" id="{623489BF-57F0-8D26-C9F7-CD2B8A1932FD}"/>
              </a:ext>
            </a:extLst>
          </p:cNvPr>
          <p:cNvSpPr txBox="1"/>
          <p:nvPr/>
        </p:nvSpPr>
        <p:spPr>
          <a:xfrm>
            <a:off x="4018543" y="6146906"/>
            <a:ext cx="3615174" cy="5847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2A52"/>
                </a:solidFill>
                <a:effectLst/>
                <a:uLnTx/>
                <a:uFillTx/>
                <a:latin typeface="Open Sans"/>
                <a:ea typeface="Open Sans"/>
                <a:cs typeface="Open Sans"/>
              </a:rPr>
              <a:t>Measure the impact of different care plans and interventions.</a:t>
            </a:r>
            <a:endParaRPr kumimoji="0" lang="en-US" sz="1600" b="0" i="0" u="none" strike="noStrike" kern="1200" cap="none" spc="0" normalizeH="0" baseline="0" noProof="0">
              <a:ln>
                <a:noFill/>
              </a:ln>
              <a:solidFill>
                <a:srgbClr val="0F2A5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13" descr="Chart, pie chart&#10;&#10;Description automatically generated">
            <a:extLst>
              <a:ext uri="{FF2B5EF4-FFF2-40B4-BE49-F238E27FC236}">
                <a16:creationId xmlns:a16="http://schemas.microsoft.com/office/drawing/2014/main" id="{CEEA10E7-1F0C-103A-4ED3-FCB0CAD34698}"/>
              </a:ext>
            </a:extLst>
          </p:cNvPr>
          <p:cNvPicPr>
            <a:picLocks noChangeAspect="1"/>
          </p:cNvPicPr>
          <p:nvPr/>
        </p:nvPicPr>
        <p:blipFill>
          <a:blip r:embed="rId3"/>
          <a:stretch>
            <a:fillRect/>
          </a:stretch>
        </p:blipFill>
        <p:spPr>
          <a:xfrm>
            <a:off x="7616158" y="3295420"/>
            <a:ext cx="4479412" cy="2791326"/>
          </a:xfrm>
          <a:prstGeom prst="rect">
            <a:avLst/>
          </a:prstGeom>
          <a:effectLst>
            <a:outerShdw blurRad="50800" dist="38100" dir="5400000" algn="t" rotWithShape="0">
              <a:prstClr val="black">
                <a:alpha val="40000"/>
              </a:prstClr>
            </a:outerShdw>
          </a:effectLst>
        </p:spPr>
      </p:pic>
      <p:pic>
        <p:nvPicPr>
          <p:cNvPr id="9" name="Picture 8" descr="Chart, pie chart&#10;&#10;Description automatically generated">
            <a:extLst>
              <a:ext uri="{FF2B5EF4-FFF2-40B4-BE49-F238E27FC236}">
                <a16:creationId xmlns:a16="http://schemas.microsoft.com/office/drawing/2014/main" id="{68B1EE0C-CEFE-F81F-3B38-50ADE7429CAF}"/>
              </a:ext>
            </a:extLst>
          </p:cNvPr>
          <p:cNvPicPr>
            <a:picLocks noChangeAspect="1"/>
          </p:cNvPicPr>
          <p:nvPr/>
        </p:nvPicPr>
        <p:blipFill>
          <a:blip r:embed="rId4"/>
          <a:stretch>
            <a:fillRect/>
          </a:stretch>
        </p:blipFill>
        <p:spPr>
          <a:xfrm>
            <a:off x="96430" y="3295420"/>
            <a:ext cx="3520997" cy="2791326"/>
          </a:xfrm>
          <a:prstGeom prst="rect">
            <a:avLst/>
          </a:prstGeom>
          <a:effectLst>
            <a:outerShdw blurRad="50800" dist="38100" dir="5400000" algn="t" rotWithShape="0">
              <a:prstClr val="black">
                <a:alpha val="40000"/>
              </a:prstClr>
            </a:outerShdw>
          </a:effectLst>
        </p:spPr>
      </p:pic>
      <p:pic>
        <p:nvPicPr>
          <p:cNvPr id="8" name="Picture 12" descr="Chart, pie chart&#10;&#10;Description automatically generated">
            <a:extLst>
              <a:ext uri="{FF2B5EF4-FFF2-40B4-BE49-F238E27FC236}">
                <a16:creationId xmlns:a16="http://schemas.microsoft.com/office/drawing/2014/main" id="{CDC2FAF5-71B1-DB12-812F-7A633FA35D50}"/>
              </a:ext>
            </a:extLst>
          </p:cNvPr>
          <p:cNvPicPr>
            <a:picLocks noChangeAspect="1"/>
          </p:cNvPicPr>
          <p:nvPr/>
        </p:nvPicPr>
        <p:blipFill>
          <a:blip r:embed="rId5"/>
          <a:stretch>
            <a:fillRect/>
          </a:stretch>
        </p:blipFill>
        <p:spPr>
          <a:xfrm>
            <a:off x="3430178" y="2956453"/>
            <a:ext cx="5014812" cy="2791326"/>
          </a:xfrm>
          <a:prstGeom prst="rect">
            <a:avLst/>
          </a:prstGeom>
          <a:effectLst>
            <a:outerShdw blurRad="50800" dist="38100" dir="5400000" algn="t" rotWithShape="0">
              <a:prstClr val="black">
                <a:alpha val="40000"/>
              </a:prstClr>
            </a:outerShdw>
          </a:effectLst>
        </p:spPr>
      </p:pic>
      <p:pic>
        <p:nvPicPr>
          <p:cNvPr id="13" name="Graphic 12" descr="Lightbulb and gear outline">
            <a:extLst>
              <a:ext uri="{FF2B5EF4-FFF2-40B4-BE49-F238E27FC236}">
                <a16:creationId xmlns:a16="http://schemas.microsoft.com/office/drawing/2014/main" id="{E0226D68-C664-B8E1-57BB-0DA3DD705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365997">
            <a:off x="479558" y="1592647"/>
            <a:ext cx="640080" cy="640080"/>
          </a:xfrm>
          <a:prstGeom prst="rect">
            <a:avLst/>
          </a:prstGeom>
        </p:spPr>
      </p:pic>
      <p:pic>
        <p:nvPicPr>
          <p:cNvPr id="15" name="Graphic 14" descr="Lightbulb and gear outline">
            <a:extLst>
              <a:ext uri="{FF2B5EF4-FFF2-40B4-BE49-F238E27FC236}">
                <a16:creationId xmlns:a16="http://schemas.microsoft.com/office/drawing/2014/main" id="{4DB3E086-5D80-CAD6-B35A-D795AFE22A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365997">
            <a:off x="3728509" y="5823856"/>
            <a:ext cx="640080" cy="640080"/>
          </a:xfrm>
          <a:prstGeom prst="rect">
            <a:avLst/>
          </a:prstGeom>
        </p:spPr>
      </p:pic>
    </p:spTree>
    <p:extLst>
      <p:ext uri="{BB962C8B-B14F-4D97-AF65-F5344CB8AC3E}">
        <p14:creationId xmlns:p14="http://schemas.microsoft.com/office/powerpoint/2010/main" val="63464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77074A-3AC7-1449-95CB-66BE4768B796}"/>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44CD6BFF-DC4E-A347-BCE1-2553455A73C9}"/>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29</a:t>
            </a:fld>
            <a:endParaRPr lang="en-US">
              <a:solidFill>
                <a:schemeClr val="tx2"/>
              </a:solidFill>
            </a:endParaRPr>
          </a:p>
        </p:txBody>
      </p:sp>
      <p:sp>
        <p:nvSpPr>
          <p:cNvPr id="7" name="Title 6">
            <a:extLst>
              <a:ext uri="{FF2B5EF4-FFF2-40B4-BE49-F238E27FC236}">
                <a16:creationId xmlns:a16="http://schemas.microsoft.com/office/drawing/2014/main" id="{32A6E171-E5C5-1E4A-8593-1825AB418608}"/>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54311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84160" y="3398520"/>
            <a:ext cx="5266690" cy="970280"/>
          </a:xfrm>
          <a:prstGeom prst="rect">
            <a:avLst/>
          </a:prstGeom>
        </p:spPr>
        <p:txBody>
          <a:bodyPr vert="horz" wrap="square" lIns="0" tIns="53340" rIns="0" bIns="0" rtlCol="0">
            <a:spAutoFit/>
          </a:bodyPr>
          <a:lstStyle/>
          <a:p>
            <a:pPr marL="12700" marR="5080" lvl="0" indent="0" defTabSz="914400" eaLnBrk="1" fontAlgn="auto" latinLnBrk="0" hangingPunct="1">
              <a:lnSpc>
                <a:spcPts val="3600"/>
              </a:lnSpc>
              <a:spcBef>
                <a:spcPts val="420"/>
              </a:spcBef>
              <a:spcAft>
                <a:spcPts val="0"/>
              </a:spcAft>
              <a:buClrTx/>
              <a:buSzTx/>
              <a:buFontTx/>
              <a:buNone/>
              <a:tabLst/>
              <a:defRPr/>
            </a:pPr>
            <a:r>
              <a:rPr kumimoji="0" sz="3200" b="0" i="0" u="none" strike="noStrike" kern="0" cap="none" spc="80" normalizeH="0" baseline="0" noProof="0">
                <a:ln>
                  <a:noFill/>
                </a:ln>
                <a:solidFill>
                  <a:srgbClr val="003B6A"/>
                </a:solidFill>
                <a:effectLst/>
                <a:uLnTx/>
                <a:uFillTx/>
                <a:latin typeface="Calibri"/>
                <a:cs typeface="Calibri"/>
              </a:rPr>
              <a:t>BUSINESS</a:t>
            </a:r>
            <a:r>
              <a:rPr kumimoji="0" sz="3200" b="0" i="0" u="none" strike="noStrike" kern="0" cap="none" spc="204" normalizeH="0" baseline="0" noProof="0">
                <a:ln>
                  <a:noFill/>
                </a:ln>
                <a:solidFill>
                  <a:srgbClr val="003B6A"/>
                </a:solidFill>
                <a:effectLst/>
                <a:uLnTx/>
                <a:uFillTx/>
                <a:latin typeface="Calibri"/>
                <a:cs typeface="Calibri"/>
              </a:rPr>
              <a:t> </a:t>
            </a:r>
            <a:r>
              <a:rPr kumimoji="0" sz="3200" b="0" i="0" u="none" strike="noStrike" kern="0" cap="none" spc="75" normalizeH="0" baseline="0" noProof="0">
                <a:ln>
                  <a:noFill/>
                </a:ln>
                <a:solidFill>
                  <a:srgbClr val="003B6A"/>
                </a:solidFill>
                <a:effectLst/>
                <a:uLnTx/>
                <a:uFillTx/>
                <a:latin typeface="Calibri"/>
                <a:cs typeface="Calibri"/>
              </a:rPr>
              <a:t>CASE</a:t>
            </a:r>
            <a:r>
              <a:rPr kumimoji="0" sz="3200" b="0" i="0" u="none" strike="noStrike" kern="0" cap="none" spc="195" normalizeH="0" baseline="0" noProof="0">
                <a:ln>
                  <a:noFill/>
                </a:ln>
                <a:solidFill>
                  <a:srgbClr val="003B6A"/>
                </a:solidFill>
                <a:effectLst/>
                <a:uLnTx/>
                <a:uFillTx/>
                <a:latin typeface="Calibri"/>
                <a:cs typeface="Calibri"/>
              </a:rPr>
              <a:t> </a:t>
            </a:r>
            <a:r>
              <a:rPr kumimoji="0" sz="3200" b="0" i="0" u="none" strike="noStrike" kern="0" cap="none" spc="60" normalizeH="0" baseline="0" noProof="0">
                <a:ln>
                  <a:noFill/>
                </a:ln>
                <a:solidFill>
                  <a:srgbClr val="003B6A"/>
                </a:solidFill>
                <a:effectLst/>
                <a:uLnTx/>
                <a:uFillTx/>
                <a:latin typeface="Calibri"/>
                <a:cs typeface="Calibri"/>
              </a:rPr>
              <a:t>FOR</a:t>
            </a:r>
            <a:r>
              <a:rPr kumimoji="0" sz="3200" b="0" i="0" u="none" strike="noStrike" kern="0" cap="none" spc="200" normalizeH="0" baseline="0" noProof="0">
                <a:ln>
                  <a:noFill/>
                </a:ln>
                <a:solidFill>
                  <a:srgbClr val="003B6A"/>
                </a:solidFill>
                <a:effectLst/>
                <a:uLnTx/>
                <a:uFillTx/>
                <a:latin typeface="Calibri"/>
                <a:cs typeface="Calibri"/>
              </a:rPr>
              <a:t> </a:t>
            </a:r>
            <a:r>
              <a:rPr kumimoji="0" sz="3200" b="0" i="0" u="none" strike="noStrike" kern="0" cap="none" spc="75" normalizeH="0" baseline="0" noProof="0">
                <a:ln>
                  <a:noFill/>
                </a:ln>
                <a:solidFill>
                  <a:srgbClr val="003B6A"/>
                </a:solidFill>
                <a:effectLst/>
                <a:uLnTx/>
                <a:uFillTx/>
                <a:latin typeface="Calibri"/>
                <a:cs typeface="Calibri"/>
              </a:rPr>
              <a:t>CHRONIC </a:t>
            </a:r>
            <a:r>
              <a:rPr kumimoji="0" sz="3200" b="0" i="0" u="none" strike="noStrike" kern="0" cap="none" spc="70" normalizeH="0" baseline="0" noProof="0">
                <a:ln>
                  <a:noFill/>
                </a:ln>
                <a:solidFill>
                  <a:srgbClr val="003B6A"/>
                </a:solidFill>
                <a:effectLst/>
                <a:uLnTx/>
                <a:uFillTx/>
                <a:latin typeface="Calibri"/>
                <a:cs typeface="Calibri"/>
              </a:rPr>
              <a:t>CARE</a:t>
            </a:r>
            <a:r>
              <a:rPr kumimoji="0" sz="3200" b="0" i="0" u="none" strike="noStrike" kern="0" cap="none" spc="204" normalizeH="0" baseline="0" noProof="0">
                <a:ln>
                  <a:noFill/>
                </a:ln>
                <a:solidFill>
                  <a:srgbClr val="003B6A"/>
                </a:solidFill>
                <a:effectLst/>
                <a:uLnTx/>
                <a:uFillTx/>
                <a:latin typeface="Calibri"/>
                <a:cs typeface="Calibri"/>
              </a:rPr>
              <a:t> </a:t>
            </a:r>
            <a:r>
              <a:rPr kumimoji="0" sz="3200" b="0" i="0" u="none" strike="noStrike" kern="0" cap="none" spc="75" normalizeH="0" baseline="0" noProof="0">
                <a:ln>
                  <a:noFill/>
                </a:ln>
                <a:solidFill>
                  <a:srgbClr val="003B6A"/>
                </a:solidFill>
                <a:effectLst/>
                <a:uLnTx/>
                <a:uFillTx/>
                <a:latin typeface="Calibri"/>
                <a:cs typeface="Calibri"/>
              </a:rPr>
              <a:t>MANAGEMENT</a:t>
            </a:r>
            <a:endParaRPr kumimoji="0" sz="3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57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776A-038F-A04D-B6E8-207754035E10}"/>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7E826DF2-B356-2A48-814E-88B46A0F6AD4}"/>
              </a:ext>
            </a:extLst>
          </p:cNvPr>
          <p:cNvSpPr>
            <a:spLocks noGrp="1"/>
          </p:cNvSpPr>
          <p:nvPr>
            <p:ph type="pic" sz="quarter" idx="29"/>
          </p:nvPr>
        </p:nvSpPr>
        <p:spPr/>
        <p:txBody>
          <a:bodyPr/>
          <a:lstStyle/>
          <a:p>
            <a:endParaRPr lang="en-US"/>
          </a:p>
        </p:txBody>
      </p:sp>
    </p:spTree>
    <p:extLst>
      <p:ext uri="{BB962C8B-B14F-4D97-AF65-F5344CB8AC3E}">
        <p14:creationId xmlns:p14="http://schemas.microsoft.com/office/powerpoint/2010/main" val="105401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 y="825500"/>
            <a:ext cx="0" cy="914400"/>
          </a:xfrm>
          <a:custGeom>
            <a:avLst/>
            <a:gdLst/>
            <a:ahLst/>
            <a:cxnLst/>
            <a:rect l="l" t="t" r="r" b="b"/>
            <a:pathLst>
              <a:path h="914400">
                <a:moveTo>
                  <a:pt x="0" y="914400"/>
                </a:moveTo>
                <a:lnTo>
                  <a:pt x="0" y="0"/>
                </a:lnTo>
              </a:path>
            </a:pathLst>
          </a:custGeom>
          <a:ln w="19050">
            <a:solidFill>
              <a:srgbClr val="1CACE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10281919" y="6324600"/>
            <a:ext cx="789940" cy="185420"/>
            <a:chOff x="10281919" y="6324600"/>
            <a:chExt cx="789940" cy="185420"/>
          </a:xfrm>
        </p:grpSpPr>
        <p:pic>
          <p:nvPicPr>
            <p:cNvPr id="4" name="object 4"/>
            <p:cNvPicPr/>
            <p:nvPr/>
          </p:nvPicPr>
          <p:blipFill>
            <a:blip r:embed="rId2" cstate="print"/>
            <a:stretch>
              <a:fillRect/>
            </a:stretch>
          </p:blipFill>
          <p:spPr>
            <a:xfrm>
              <a:off x="10281919" y="6324600"/>
              <a:ext cx="386067" cy="185420"/>
            </a:xfrm>
            <a:prstGeom prst="rect">
              <a:avLst/>
            </a:prstGeom>
          </p:spPr>
        </p:pic>
        <p:pic>
          <p:nvPicPr>
            <p:cNvPr id="5" name="object 5"/>
            <p:cNvPicPr/>
            <p:nvPr/>
          </p:nvPicPr>
          <p:blipFill>
            <a:blip r:embed="rId3" cstate="print"/>
            <a:stretch>
              <a:fillRect/>
            </a:stretch>
          </p:blipFill>
          <p:spPr>
            <a:xfrm>
              <a:off x="10688320" y="6324600"/>
              <a:ext cx="383539" cy="182879"/>
            </a:xfrm>
            <a:prstGeom prst="rect">
              <a:avLst/>
            </a:prstGeom>
          </p:spPr>
        </p:pic>
      </p:grpSp>
      <p:sp>
        <p:nvSpPr>
          <p:cNvPr id="6" name="object 6"/>
          <p:cNvSpPr txBox="1"/>
          <p:nvPr/>
        </p:nvSpPr>
        <p:spPr>
          <a:xfrm>
            <a:off x="9624569" y="6311581"/>
            <a:ext cx="6324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0" normalizeH="0" baseline="0" noProof="0">
                <a:ln>
                  <a:noFill/>
                </a:ln>
                <a:solidFill>
                  <a:srgbClr val="335B74"/>
                </a:solidFill>
                <a:effectLst/>
                <a:uLnTx/>
                <a:uFillTx/>
                <a:latin typeface="Tw Cen MT"/>
                <a:cs typeface="Tw Cen MT"/>
              </a:rPr>
              <a:t>@NACHC</a:t>
            </a:r>
            <a:endParaRPr kumimoji="0" sz="1200" b="0" i="0" u="none" strike="noStrike" kern="0" cap="none" spc="0" normalizeH="0" baseline="0" noProof="0">
              <a:ln>
                <a:noFill/>
              </a:ln>
              <a:solidFill>
                <a:sysClr val="windowText" lastClr="000000"/>
              </a:solidFill>
              <a:effectLst/>
              <a:uLnTx/>
              <a:uFillTx/>
              <a:latin typeface="Tw Cen MT"/>
              <a:cs typeface="Tw Cen MT"/>
            </a:endParaRPr>
          </a:p>
        </p:txBody>
      </p:sp>
      <p:pic>
        <p:nvPicPr>
          <p:cNvPr id="7" name="object 7"/>
          <p:cNvPicPr/>
          <p:nvPr/>
        </p:nvPicPr>
        <p:blipFill>
          <a:blip r:embed="rId4" cstate="print"/>
          <a:stretch>
            <a:fillRect/>
          </a:stretch>
        </p:blipFill>
        <p:spPr>
          <a:xfrm>
            <a:off x="574040" y="6273800"/>
            <a:ext cx="1313179" cy="294639"/>
          </a:xfrm>
          <a:prstGeom prst="rect">
            <a:avLst/>
          </a:prstGeom>
        </p:spPr>
      </p:pic>
      <p:sp>
        <p:nvSpPr>
          <p:cNvPr id="8" name="object 8"/>
          <p:cNvSpPr/>
          <p:nvPr/>
        </p:nvSpPr>
        <p:spPr>
          <a:xfrm>
            <a:off x="530859" y="0"/>
            <a:ext cx="2532380" cy="152400"/>
          </a:xfrm>
          <a:custGeom>
            <a:avLst/>
            <a:gdLst/>
            <a:ahLst/>
            <a:cxnLst/>
            <a:rect l="l" t="t" r="r" b="b"/>
            <a:pathLst>
              <a:path w="2532380" h="152400">
                <a:moveTo>
                  <a:pt x="2532379" y="0"/>
                </a:moveTo>
                <a:lnTo>
                  <a:pt x="0" y="0"/>
                </a:lnTo>
                <a:lnTo>
                  <a:pt x="0" y="152400"/>
                </a:lnTo>
                <a:lnTo>
                  <a:pt x="2532379" y="152400"/>
                </a:lnTo>
                <a:lnTo>
                  <a:pt x="2532379" y="0"/>
                </a:lnTo>
                <a:close/>
              </a:path>
            </a:pathLst>
          </a:custGeom>
          <a:solidFill>
            <a:srgbClr val="60A1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txBox="1">
            <a:spLocks noGrp="1"/>
          </p:cNvSpPr>
          <p:nvPr>
            <p:ph type="title"/>
          </p:nvPr>
        </p:nvSpPr>
        <p:spPr>
          <a:prstGeom prst="rect">
            <a:avLst/>
          </a:prstGeom>
        </p:spPr>
        <p:txBody>
          <a:bodyPr vert="horz" wrap="square" lIns="0" tIns="251965" rIns="0" bIns="0" rtlCol="0">
            <a:spAutoFit/>
          </a:bodyPr>
          <a:lstStyle/>
          <a:p>
            <a:pPr marL="530225">
              <a:lnSpc>
                <a:spcPct val="100000"/>
              </a:lnSpc>
              <a:spcBef>
                <a:spcPts val="100"/>
              </a:spcBef>
            </a:pPr>
            <a:r>
              <a:rPr sz="3600">
                <a:solidFill>
                  <a:srgbClr val="335B74"/>
                </a:solidFill>
                <a:latin typeface="Tw Cen MT Condensed"/>
                <a:cs typeface="Tw Cen MT Condensed"/>
              </a:rPr>
              <a:t>BUSINESS</a:t>
            </a:r>
            <a:r>
              <a:rPr sz="3600" spc="-105">
                <a:solidFill>
                  <a:srgbClr val="335B74"/>
                </a:solidFill>
                <a:latin typeface="Tw Cen MT Condensed"/>
                <a:cs typeface="Tw Cen MT Condensed"/>
              </a:rPr>
              <a:t> </a:t>
            </a:r>
            <a:r>
              <a:rPr sz="3600">
                <a:solidFill>
                  <a:srgbClr val="335B74"/>
                </a:solidFill>
                <a:latin typeface="Tw Cen MT Condensed"/>
                <a:cs typeface="Tw Cen MT Condensed"/>
              </a:rPr>
              <a:t>CASE</a:t>
            </a:r>
            <a:r>
              <a:rPr sz="3600" spc="-50">
                <a:solidFill>
                  <a:srgbClr val="335B74"/>
                </a:solidFill>
                <a:latin typeface="Tw Cen MT Condensed"/>
                <a:cs typeface="Tw Cen MT Condensed"/>
              </a:rPr>
              <a:t> </a:t>
            </a:r>
            <a:r>
              <a:rPr sz="3600">
                <a:solidFill>
                  <a:srgbClr val="335B74"/>
                </a:solidFill>
                <a:latin typeface="Tw Cen MT Condensed"/>
                <a:cs typeface="Tw Cen MT Condensed"/>
              </a:rPr>
              <a:t>FOR</a:t>
            </a:r>
            <a:r>
              <a:rPr sz="3600" spc="-45">
                <a:solidFill>
                  <a:srgbClr val="335B74"/>
                </a:solidFill>
                <a:latin typeface="Tw Cen MT Condensed"/>
                <a:cs typeface="Tw Cen MT Condensed"/>
              </a:rPr>
              <a:t> </a:t>
            </a:r>
            <a:r>
              <a:rPr sz="3600">
                <a:solidFill>
                  <a:srgbClr val="335B74"/>
                </a:solidFill>
                <a:latin typeface="Tw Cen MT Condensed"/>
                <a:cs typeface="Tw Cen MT Condensed"/>
              </a:rPr>
              <a:t>CHRONIC</a:t>
            </a:r>
            <a:r>
              <a:rPr sz="3600" spc="-65">
                <a:solidFill>
                  <a:srgbClr val="335B74"/>
                </a:solidFill>
                <a:latin typeface="Tw Cen MT Condensed"/>
                <a:cs typeface="Tw Cen MT Condensed"/>
              </a:rPr>
              <a:t> </a:t>
            </a:r>
            <a:r>
              <a:rPr sz="3600">
                <a:solidFill>
                  <a:srgbClr val="335B74"/>
                </a:solidFill>
                <a:latin typeface="Tw Cen MT Condensed"/>
                <a:cs typeface="Tw Cen MT Condensed"/>
              </a:rPr>
              <a:t>CARE</a:t>
            </a:r>
            <a:r>
              <a:rPr sz="3600" spc="-95">
                <a:solidFill>
                  <a:srgbClr val="335B74"/>
                </a:solidFill>
                <a:latin typeface="Tw Cen MT Condensed"/>
                <a:cs typeface="Tw Cen MT Condensed"/>
              </a:rPr>
              <a:t> </a:t>
            </a:r>
            <a:r>
              <a:rPr sz="3600" spc="-20">
                <a:solidFill>
                  <a:srgbClr val="335B74"/>
                </a:solidFill>
                <a:latin typeface="Tw Cen MT Condensed"/>
                <a:cs typeface="Tw Cen MT Condensed"/>
              </a:rPr>
              <a:t>MANAGEMENT</a:t>
            </a:r>
            <a:endParaRPr sz="3600">
              <a:latin typeface="Tw Cen MT Condensed"/>
              <a:cs typeface="Tw Cen MT Condensed"/>
            </a:endParaRPr>
          </a:p>
        </p:txBody>
      </p:sp>
      <p:sp>
        <p:nvSpPr>
          <p:cNvPr id="10" name="object 10"/>
          <p:cNvSpPr txBox="1"/>
          <p:nvPr/>
        </p:nvSpPr>
        <p:spPr>
          <a:xfrm>
            <a:off x="517525" y="1374140"/>
            <a:ext cx="3559810" cy="3302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0" i="0" u="none" strike="noStrike" kern="0" cap="none" spc="0" normalizeH="0" baseline="0" noProof="0">
                <a:ln>
                  <a:noFill/>
                </a:ln>
                <a:solidFill>
                  <a:srgbClr val="335B74"/>
                </a:solidFill>
                <a:effectLst/>
                <a:uLnTx/>
                <a:uFillTx/>
                <a:latin typeface="Tw Cen MT"/>
                <a:cs typeface="Tw Cen MT"/>
              </a:rPr>
              <a:t>Chronic</a:t>
            </a:r>
            <a:r>
              <a:rPr kumimoji="0" sz="2000" b="0" i="0" u="none" strike="noStrike" kern="0" cap="none" spc="-80" normalizeH="0" baseline="0" noProof="0">
                <a:ln>
                  <a:noFill/>
                </a:ln>
                <a:solidFill>
                  <a:srgbClr val="335B74"/>
                </a:solidFill>
                <a:effectLst/>
                <a:uLnTx/>
                <a:uFillTx/>
                <a:latin typeface="Tw Cen MT"/>
                <a:cs typeface="Tw Cen MT"/>
              </a:rPr>
              <a:t> </a:t>
            </a:r>
            <a:r>
              <a:rPr kumimoji="0" sz="2000" b="0" i="0" u="none" strike="noStrike" kern="0" cap="none" spc="0" normalizeH="0" baseline="0" noProof="0">
                <a:ln>
                  <a:noFill/>
                </a:ln>
                <a:solidFill>
                  <a:srgbClr val="335B74"/>
                </a:solidFill>
                <a:effectLst/>
                <a:uLnTx/>
                <a:uFillTx/>
                <a:latin typeface="Tw Cen MT"/>
                <a:cs typeface="Tw Cen MT"/>
              </a:rPr>
              <a:t>Care</a:t>
            </a:r>
            <a:r>
              <a:rPr kumimoji="0" sz="2000" b="0" i="0" u="none" strike="noStrike" kern="0" cap="none" spc="-35" normalizeH="0" baseline="0" noProof="0">
                <a:ln>
                  <a:noFill/>
                </a:ln>
                <a:solidFill>
                  <a:srgbClr val="335B74"/>
                </a:solidFill>
                <a:effectLst/>
                <a:uLnTx/>
                <a:uFillTx/>
                <a:latin typeface="Tw Cen MT"/>
                <a:cs typeface="Tw Cen MT"/>
              </a:rPr>
              <a:t> </a:t>
            </a:r>
            <a:r>
              <a:rPr kumimoji="0" sz="2000" b="0" i="0" u="none" strike="noStrike" kern="0" cap="none" spc="0" normalizeH="0" baseline="0" noProof="0">
                <a:ln>
                  <a:noFill/>
                </a:ln>
                <a:solidFill>
                  <a:srgbClr val="335B74"/>
                </a:solidFill>
                <a:effectLst/>
                <a:uLnTx/>
                <a:uFillTx/>
                <a:latin typeface="Tw Cen MT"/>
                <a:cs typeface="Tw Cen MT"/>
              </a:rPr>
              <a:t>Management</a:t>
            </a:r>
            <a:r>
              <a:rPr kumimoji="0" sz="2000" b="0" i="0" u="none" strike="noStrike" kern="0" cap="none" spc="-110" normalizeH="0" baseline="0" noProof="0">
                <a:ln>
                  <a:noFill/>
                </a:ln>
                <a:solidFill>
                  <a:srgbClr val="335B74"/>
                </a:solidFill>
                <a:effectLst/>
                <a:uLnTx/>
                <a:uFillTx/>
                <a:latin typeface="Tw Cen MT"/>
                <a:cs typeface="Tw Cen MT"/>
              </a:rPr>
              <a:t> </a:t>
            </a:r>
            <a:r>
              <a:rPr kumimoji="0" sz="2000" b="0" i="0" u="none" strike="noStrike" kern="0" cap="none" spc="-10" normalizeH="0" baseline="0" noProof="0">
                <a:ln>
                  <a:noFill/>
                </a:ln>
                <a:solidFill>
                  <a:srgbClr val="335B74"/>
                </a:solidFill>
                <a:effectLst/>
                <a:uLnTx/>
                <a:uFillTx/>
                <a:latin typeface="Tw Cen MT"/>
                <a:cs typeface="Tw Cen MT"/>
              </a:rPr>
              <a:t>Benefits</a:t>
            </a:r>
            <a:endParaRPr kumimoji="0" sz="20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11" name="object 11"/>
          <p:cNvGrpSpPr/>
          <p:nvPr/>
        </p:nvGrpSpPr>
        <p:grpSpPr>
          <a:xfrm>
            <a:off x="6019800" y="1404620"/>
            <a:ext cx="5466080" cy="116839"/>
            <a:chOff x="6019800" y="1404620"/>
            <a:chExt cx="5466080" cy="116839"/>
          </a:xfrm>
        </p:grpSpPr>
        <p:pic>
          <p:nvPicPr>
            <p:cNvPr id="12" name="object 12"/>
            <p:cNvPicPr/>
            <p:nvPr/>
          </p:nvPicPr>
          <p:blipFill>
            <a:blip r:embed="rId5" cstate="print"/>
            <a:stretch>
              <a:fillRect/>
            </a:stretch>
          </p:blipFill>
          <p:spPr>
            <a:xfrm>
              <a:off x="6019800" y="1404620"/>
              <a:ext cx="5466080" cy="116839"/>
            </a:xfrm>
            <a:prstGeom prst="rect">
              <a:avLst/>
            </a:prstGeom>
          </p:spPr>
        </p:pic>
        <p:sp>
          <p:nvSpPr>
            <p:cNvPr id="13" name="object 13"/>
            <p:cNvSpPr/>
            <p:nvPr/>
          </p:nvSpPr>
          <p:spPr>
            <a:xfrm>
              <a:off x="6073139" y="1450340"/>
              <a:ext cx="5354320" cy="0"/>
            </a:xfrm>
            <a:custGeom>
              <a:avLst/>
              <a:gdLst/>
              <a:ahLst/>
              <a:cxnLst/>
              <a:rect l="l" t="t" r="r" b="b"/>
              <a:pathLst>
                <a:path w="5354320">
                  <a:moveTo>
                    <a:pt x="0" y="0"/>
                  </a:moveTo>
                  <a:lnTo>
                    <a:pt x="5354320" y="0"/>
                  </a:lnTo>
                </a:path>
              </a:pathLst>
            </a:custGeom>
            <a:ln w="9525">
              <a:solidFill>
                <a:srgbClr val="27CED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4" name="object 14"/>
          <p:cNvGrpSpPr/>
          <p:nvPr/>
        </p:nvGrpSpPr>
        <p:grpSpPr>
          <a:xfrm>
            <a:off x="6019800" y="2153920"/>
            <a:ext cx="5466080" cy="116839"/>
            <a:chOff x="6019800" y="2153920"/>
            <a:chExt cx="5466080" cy="116839"/>
          </a:xfrm>
        </p:grpSpPr>
        <p:pic>
          <p:nvPicPr>
            <p:cNvPr id="15" name="object 15"/>
            <p:cNvPicPr/>
            <p:nvPr/>
          </p:nvPicPr>
          <p:blipFill>
            <a:blip r:embed="rId5" cstate="print"/>
            <a:stretch>
              <a:fillRect/>
            </a:stretch>
          </p:blipFill>
          <p:spPr>
            <a:xfrm>
              <a:off x="6019800" y="2153920"/>
              <a:ext cx="5466080" cy="116839"/>
            </a:xfrm>
            <a:prstGeom prst="rect">
              <a:avLst/>
            </a:prstGeom>
          </p:spPr>
        </p:pic>
        <p:sp>
          <p:nvSpPr>
            <p:cNvPr id="16" name="object 16"/>
            <p:cNvSpPr/>
            <p:nvPr/>
          </p:nvSpPr>
          <p:spPr>
            <a:xfrm>
              <a:off x="6073139" y="2199640"/>
              <a:ext cx="5354320" cy="0"/>
            </a:xfrm>
            <a:custGeom>
              <a:avLst/>
              <a:gdLst/>
              <a:ahLst/>
              <a:cxnLst/>
              <a:rect l="l" t="t" r="r" b="b"/>
              <a:pathLst>
                <a:path w="5354320">
                  <a:moveTo>
                    <a:pt x="0" y="0"/>
                  </a:moveTo>
                  <a:lnTo>
                    <a:pt x="5354320" y="0"/>
                  </a:lnTo>
                </a:path>
              </a:pathLst>
            </a:custGeom>
            <a:ln w="9525">
              <a:solidFill>
                <a:srgbClr val="27CED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 name="object 17"/>
          <p:cNvGrpSpPr/>
          <p:nvPr/>
        </p:nvGrpSpPr>
        <p:grpSpPr>
          <a:xfrm>
            <a:off x="6019800" y="2900680"/>
            <a:ext cx="5466080" cy="116839"/>
            <a:chOff x="6019800" y="2900680"/>
            <a:chExt cx="5466080" cy="116839"/>
          </a:xfrm>
        </p:grpSpPr>
        <p:pic>
          <p:nvPicPr>
            <p:cNvPr id="18" name="object 18"/>
            <p:cNvPicPr/>
            <p:nvPr/>
          </p:nvPicPr>
          <p:blipFill>
            <a:blip r:embed="rId5" cstate="print"/>
            <a:stretch>
              <a:fillRect/>
            </a:stretch>
          </p:blipFill>
          <p:spPr>
            <a:xfrm>
              <a:off x="6019800" y="2900680"/>
              <a:ext cx="5466080" cy="116839"/>
            </a:xfrm>
            <a:prstGeom prst="rect">
              <a:avLst/>
            </a:prstGeom>
          </p:spPr>
        </p:pic>
        <p:sp>
          <p:nvSpPr>
            <p:cNvPr id="19" name="object 19"/>
            <p:cNvSpPr/>
            <p:nvPr/>
          </p:nvSpPr>
          <p:spPr>
            <a:xfrm>
              <a:off x="6073139" y="2946400"/>
              <a:ext cx="5354320" cy="0"/>
            </a:xfrm>
            <a:custGeom>
              <a:avLst/>
              <a:gdLst/>
              <a:ahLst/>
              <a:cxnLst/>
              <a:rect l="l" t="t" r="r" b="b"/>
              <a:pathLst>
                <a:path w="5354320">
                  <a:moveTo>
                    <a:pt x="0" y="0"/>
                  </a:moveTo>
                  <a:lnTo>
                    <a:pt x="5354320" y="0"/>
                  </a:lnTo>
                </a:path>
              </a:pathLst>
            </a:custGeom>
            <a:ln w="9525">
              <a:solidFill>
                <a:srgbClr val="27CED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0" name="object 20"/>
          <p:cNvGrpSpPr/>
          <p:nvPr/>
        </p:nvGrpSpPr>
        <p:grpSpPr>
          <a:xfrm>
            <a:off x="6019800" y="3649979"/>
            <a:ext cx="5466080" cy="116839"/>
            <a:chOff x="6019800" y="3649979"/>
            <a:chExt cx="5466080" cy="116839"/>
          </a:xfrm>
        </p:grpSpPr>
        <p:pic>
          <p:nvPicPr>
            <p:cNvPr id="21" name="object 21"/>
            <p:cNvPicPr/>
            <p:nvPr/>
          </p:nvPicPr>
          <p:blipFill>
            <a:blip r:embed="rId5" cstate="print"/>
            <a:stretch>
              <a:fillRect/>
            </a:stretch>
          </p:blipFill>
          <p:spPr>
            <a:xfrm>
              <a:off x="6019800" y="3649979"/>
              <a:ext cx="5466080" cy="116839"/>
            </a:xfrm>
            <a:prstGeom prst="rect">
              <a:avLst/>
            </a:prstGeom>
          </p:spPr>
        </p:pic>
        <p:sp>
          <p:nvSpPr>
            <p:cNvPr id="22" name="object 22"/>
            <p:cNvSpPr/>
            <p:nvPr/>
          </p:nvSpPr>
          <p:spPr>
            <a:xfrm>
              <a:off x="6073139" y="3695699"/>
              <a:ext cx="5354320" cy="0"/>
            </a:xfrm>
            <a:custGeom>
              <a:avLst/>
              <a:gdLst/>
              <a:ahLst/>
              <a:cxnLst/>
              <a:rect l="l" t="t" r="r" b="b"/>
              <a:pathLst>
                <a:path w="5354320">
                  <a:moveTo>
                    <a:pt x="0" y="0"/>
                  </a:moveTo>
                  <a:lnTo>
                    <a:pt x="5354320" y="0"/>
                  </a:lnTo>
                </a:path>
              </a:pathLst>
            </a:custGeom>
            <a:ln w="9525">
              <a:solidFill>
                <a:srgbClr val="27CED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3" name="object 23"/>
          <p:cNvGrpSpPr/>
          <p:nvPr/>
        </p:nvGrpSpPr>
        <p:grpSpPr>
          <a:xfrm>
            <a:off x="6019800" y="4399280"/>
            <a:ext cx="5466080" cy="116839"/>
            <a:chOff x="6019800" y="4399280"/>
            <a:chExt cx="5466080" cy="116839"/>
          </a:xfrm>
        </p:grpSpPr>
        <p:pic>
          <p:nvPicPr>
            <p:cNvPr id="24" name="object 24"/>
            <p:cNvPicPr/>
            <p:nvPr/>
          </p:nvPicPr>
          <p:blipFill>
            <a:blip r:embed="rId5" cstate="print"/>
            <a:stretch>
              <a:fillRect/>
            </a:stretch>
          </p:blipFill>
          <p:spPr>
            <a:xfrm>
              <a:off x="6019800" y="4399280"/>
              <a:ext cx="5466080" cy="116839"/>
            </a:xfrm>
            <a:prstGeom prst="rect">
              <a:avLst/>
            </a:prstGeom>
          </p:spPr>
        </p:pic>
        <p:sp>
          <p:nvSpPr>
            <p:cNvPr id="25" name="object 25"/>
            <p:cNvSpPr/>
            <p:nvPr/>
          </p:nvSpPr>
          <p:spPr>
            <a:xfrm>
              <a:off x="6073139" y="4445000"/>
              <a:ext cx="5354320" cy="0"/>
            </a:xfrm>
            <a:custGeom>
              <a:avLst/>
              <a:gdLst/>
              <a:ahLst/>
              <a:cxnLst/>
              <a:rect l="l" t="t" r="r" b="b"/>
              <a:pathLst>
                <a:path w="5354320">
                  <a:moveTo>
                    <a:pt x="0" y="0"/>
                  </a:moveTo>
                  <a:lnTo>
                    <a:pt x="5354320" y="0"/>
                  </a:lnTo>
                </a:path>
              </a:pathLst>
            </a:custGeom>
            <a:ln w="9525">
              <a:solidFill>
                <a:srgbClr val="27CED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 name="object 26"/>
          <p:cNvGrpSpPr/>
          <p:nvPr/>
        </p:nvGrpSpPr>
        <p:grpSpPr>
          <a:xfrm>
            <a:off x="6019800" y="5146040"/>
            <a:ext cx="5466080" cy="116839"/>
            <a:chOff x="6019800" y="5146040"/>
            <a:chExt cx="5466080" cy="116839"/>
          </a:xfrm>
        </p:grpSpPr>
        <p:pic>
          <p:nvPicPr>
            <p:cNvPr id="27" name="object 27"/>
            <p:cNvPicPr/>
            <p:nvPr/>
          </p:nvPicPr>
          <p:blipFill>
            <a:blip r:embed="rId5" cstate="print"/>
            <a:stretch>
              <a:fillRect/>
            </a:stretch>
          </p:blipFill>
          <p:spPr>
            <a:xfrm>
              <a:off x="6019800" y="5146040"/>
              <a:ext cx="5466080" cy="116827"/>
            </a:xfrm>
            <a:prstGeom prst="rect">
              <a:avLst/>
            </a:prstGeom>
          </p:spPr>
        </p:pic>
        <p:sp>
          <p:nvSpPr>
            <p:cNvPr id="28" name="object 28"/>
            <p:cNvSpPr/>
            <p:nvPr/>
          </p:nvSpPr>
          <p:spPr>
            <a:xfrm>
              <a:off x="6073139" y="5191759"/>
              <a:ext cx="5354320" cy="0"/>
            </a:xfrm>
            <a:custGeom>
              <a:avLst/>
              <a:gdLst/>
              <a:ahLst/>
              <a:cxnLst/>
              <a:rect l="l" t="t" r="r" b="b"/>
              <a:pathLst>
                <a:path w="5354320">
                  <a:moveTo>
                    <a:pt x="0" y="0"/>
                  </a:moveTo>
                  <a:lnTo>
                    <a:pt x="5354320" y="0"/>
                  </a:lnTo>
                </a:path>
              </a:pathLst>
            </a:custGeom>
            <a:ln w="9525">
              <a:solidFill>
                <a:srgbClr val="27CED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9" name="object 29"/>
          <p:cNvSpPr txBox="1"/>
          <p:nvPr/>
        </p:nvSpPr>
        <p:spPr>
          <a:xfrm>
            <a:off x="6194425" y="1291246"/>
            <a:ext cx="3282315" cy="1376680"/>
          </a:xfrm>
          <a:prstGeom prst="rect">
            <a:avLst/>
          </a:prstGeom>
        </p:spPr>
        <p:txBody>
          <a:bodyPr vert="horz" wrap="square" lIns="0" tIns="12065" rIns="0" bIns="0" rtlCol="0">
            <a:spAutoFit/>
          </a:bodyPr>
          <a:lstStyle/>
          <a:p>
            <a:pPr marL="12700" marR="5080" lvl="0" indent="0" defTabSz="914400" eaLnBrk="1" fontAlgn="auto" latinLnBrk="0" hangingPunct="1">
              <a:lnSpc>
                <a:spcPct val="126699"/>
              </a:lnSpc>
              <a:spcBef>
                <a:spcPts val="95"/>
              </a:spcBef>
              <a:spcAft>
                <a:spcPts val="0"/>
              </a:spcAft>
              <a:buClrTx/>
              <a:buSzTx/>
              <a:buFontTx/>
              <a:buNone/>
              <a:tabLst>
                <a:tab pos="1576705" algn="l"/>
              </a:tabLst>
              <a:defRPr/>
            </a:pPr>
            <a:r>
              <a:rPr kumimoji="0" sz="3500" b="0" i="0" u="none" strike="noStrike" kern="0" cap="none" spc="0" normalizeH="0" baseline="0" noProof="0">
                <a:ln>
                  <a:noFill/>
                </a:ln>
                <a:solidFill>
                  <a:sysClr val="windowText" lastClr="000000"/>
                </a:solidFill>
                <a:effectLst/>
                <a:uLnTx/>
                <a:uFillTx/>
                <a:latin typeface="Tw Cen MT"/>
                <a:cs typeface="Tw Cen MT"/>
              </a:rPr>
              <a:t>Care</a:t>
            </a:r>
            <a:r>
              <a:rPr kumimoji="0" sz="3500" b="0" i="0" u="none" strike="noStrike" kern="0" cap="none" spc="-35" normalizeH="0" baseline="0" noProof="0">
                <a:ln>
                  <a:noFill/>
                </a:ln>
                <a:solidFill>
                  <a:sysClr val="windowText" lastClr="000000"/>
                </a:solidFill>
                <a:effectLst/>
                <a:uLnTx/>
                <a:uFillTx/>
                <a:latin typeface="Tw Cen MT"/>
                <a:cs typeface="Tw Cen MT"/>
              </a:rPr>
              <a:t> </a:t>
            </a:r>
            <a:r>
              <a:rPr kumimoji="0" sz="3500" b="0" i="0" u="none" strike="noStrike" kern="0" cap="none" spc="-25" normalizeH="0" baseline="0" noProof="0">
                <a:ln>
                  <a:noFill/>
                </a:ln>
                <a:solidFill>
                  <a:sysClr val="windowText" lastClr="000000"/>
                </a:solidFill>
                <a:effectLst/>
                <a:uLnTx/>
                <a:uFillTx/>
                <a:latin typeface="Tw Cen MT"/>
                <a:cs typeface="Tw Cen MT"/>
              </a:rPr>
              <a:t>Coordination </a:t>
            </a:r>
            <a:r>
              <a:rPr kumimoji="0" sz="3500" b="0" i="0" u="none" strike="noStrike" kern="0" cap="none" spc="-10" normalizeH="0" baseline="0" noProof="0">
                <a:ln>
                  <a:noFill/>
                </a:ln>
                <a:solidFill>
                  <a:sysClr val="windowText" lastClr="000000"/>
                </a:solidFill>
                <a:effectLst/>
                <a:uLnTx/>
                <a:uFillTx/>
                <a:latin typeface="Tw Cen MT"/>
                <a:cs typeface="Tw Cen MT"/>
              </a:rPr>
              <a:t>Quality</a:t>
            </a:r>
            <a:r>
              <a:rPr kumimoji="0" sz="3500" b="0" i="0" u="none" strike="noStrike" kern="0" cap="none" spc="0" normalizeH="0" baseline="0" noProof="0">
                <a:ln>
                  <a:noFill/>
                </a:ln>
                <a:solidFill>
                  <a:sysClr val="windowText" lastClr="000000"/>
                </a:solidFill>
                <a:effectLst/>
                <a:uLnTx/>
                <a:uFillTx/>
                <a:latin typeface="Tw Cen MT"/>
                <a:cs typeface="Tw Cen MT"/>
              </a:rPr>
              <a:t>	of</a:t>
            </a:r>
            <a:r>
              <a:rPr kumimoji="0" sz="3500" b="0" i="0" u="none" strike="noStrike" kern="0" cap="none" spc="95" normalizeH="0" baseline="0" noProof="0">
                <a:ln>
                  <a:noFill/>
                </a:ln>
                <a:solidFill>
                  <a:sysClr val="windowText" lastClr="000000"/>
                </a:solidFill>
                <a:effectLst/>
                <a:uLnTx/>
                <a:uFillTx/>
                <a:latin typeface="Tw Cen MT"/>
                <a:cs typeface="Tw Cen MT"/>
              </a:rPr>
              <a:t> </a:t>
            </a:r>
            <a:r>
              <a:rPr kumimoji="0" sz="3500" b="0" i="0" u="none" strike="noStrike" kern="0" cap="none" spc="-20" normalizeH="0" baseline="0" noProof="0">
                <a:ln>
                  <a:noFill/>
                </a:ln>
                <a:solidFill>
                  <a:sysClr val="windowText" lastClr="000000"/>
                </a:solidFill>
                <a:effectLst/>
                <a:uLnTx/>
                <a:uFillTx/>
                <a:latin typeface="Tw Cen MT"/>
                <a:cs typeface="Tw Cen MT"/>
              </a:rPr>
              <a:t>Life</a:t>
            </a:r>
            <a:endParaRPr kumimoji="0" sz="3500" b="0" i="0" u="none" strike="noStrike" kern="0" cap="none" spc="0" normalizeH="0" baseline="0" noProof="0">
              <a:ln>
                <a:noFill/>
              </a:ln>
              <a:solidFill>
                <a:sysClr val="windowText" lastClr="000000"/>
              </a:solidFill>
              <a:effectLst/>
              <a:uLnTx/>
              <a:uFillTx/>
              <a:latin typeface="Tw Cen MT"/>
              <a:cs typeface="Tw Cen MT"/>
            </a:endParaRPr>
          </a:p>
        </p:txBody>
      </p:sp>
      <p:sp>
        <p:nvSpPr>
          <p:cNvPr id="31" name="object 31"/>
          <p:cNvSpPr txBox="1"/>
          <p:nvPr/>
        </p:nvSpPr>
        <p:spPr>
          <a:xfrm>
            <a:off x="9970009" y="6520596"/>
            <a:ext cx="1147445" cy="167640"/>
          </a:xfrm>
          <a:prstGeom prst="rect">
            <a:avLst/>
          </a:prstGeom>
        </p:spPr>
        <p:txBody>
          <a:bodyPr vert="horz" wrap="square" lIns="0" tIns="0" rIns="0" bIns="0" rtlCol="0">
            <a:spAutoFit/>
          </a:bodyPr>
          <a:lstStyle/>
          <a:p>
            <a:pPr marL="12700" marR="0" lvl="0" indent="0" defTabSz="914400" eaLnBrk="1" fontAlgn="auto" latinLnBrk="0" hangingPunct="1">
              <a:lnSpc>
                <a:spcPts val="1175"/>
              </a:lnSpc>
              <a:spcBef>
                <a:spcPts val="0"/>
              </a:spcBef>
              <a:spcAft>
                <a:spcPts val="0"/>
              </a:spcAft>
              <a:buClrTx/>
              <a:buSzTx/>
              <a:buFontTx/>
              <a:buNone/>
              <a:tabLst>
                <a:tab pos="958215" algn="l"/>
              </a:tabLst>
              <a:defRPr/>
            </a:pPr>
            <a:r>
              <a:rPr kumimoji="0" sz="1000" b="0" i="0" u="sng" strike="noStrike" kern="0" cap="none" spc="-10" normalizeH="0" baseline="0" noProof="0">
                <a:ln>
                  <a:noFill/>
                </a:ln>
                <a:solidFill>
                  <a:srgbClr val="0000FF"/>
                </a:solidFill>
                <a:effectLst/>
                <a:uLnTx/>
                <a:uFill>
                  <a:solidFill>
                    <a:srgbClr val="0000FF"/>
                  </a:solidFill>
                </a:uFill>
                <a:latin typeface="Tw Cen MT Condensed"/>
                <a:cs typeface="Tw Cen MT Condensed"/>
                <a:hlinkClick r:id="rId6"/>
              </a:rPr>
              <a:t>WWW.NACHC.ORG</a:t>
            </a:r>
            <a:r>
              <a:rPr kumimoji="0" sz="1000" b="0" i="0" u="none" strike="noStrike" kern="0" cap="none" spc="0" normalizeH="0" baseline="0" noProof="0">
                <a:ln>
                  <a:noFill/>
                </a:ln>
                <a:solidFill>
                  <a:srgbClr val="0000FF"/>
                </a:solidFill>
                <a:effectLst/>
                <a:uLnTx/>
                <a:uFillTx/>
                <a:latin typeface="Tw Cen MT Condensed"/>
                <a:cs typeface="Tw Cen MT Condensed"/>
              </a:rPr>
              <a:t>	</a:t>
            </a:r>
            <a:r>
              <a:rPr kumimoji="0" sz="1500" b="0" i="0" u="none" strike="noStrike" kern="0" cap="none" spc="0" normalizeH="0" baseline="2777" noProof="0">
                <a:ln>
                  <a:noFill/>
                </a:ln>
                <a:solidFill>
                  <a:srgbClr val="1CACE2"/>
                </a:solidFill>
                <a:effectLst/>
                <a:uLnTx/>
                <a:uFillTx/>
                <a:latin typeface="Tw Cen MT Condensed"/>
                <a:cs typeface="Tw Cen MT Condensed"/>
              </a:rPr>
              <a:t>| </a:t>
            </a:r>
            <a:r>
              <a:rPr kumimoji="0" sz="1500" b="0" i="0" u="none" strike="noStrike" kern="0" cap="none" spc="-75" normalizeH="0" baseline="2777" noProof="0">
                <a:ln>
                  <a:noFill/>
                </a:ln>
                <a:solidFill>
                  <a:srgbClr val="1CACE2"/>
                </a:solidFill>
                <a:effectLst/>
                <a:uLnTx/>
                <a:uFillTx/>
                <a:latin typeface="Tw Cen MT Condensed"/>
                <a:cs typeface="Tw Cen MT Condensed"/>
              </a:rPr>
              <a:t>4</a:t>
            </a:r>
            <a:endParaRPr kumimoji="0" sz="1500" b="0" i="0" u="none" strike="noStrike" kern="0" cap="none" spc="0" normalizeH="0" baseline="2777" noProof="0">
              <a:ln>
                <a:noFill/>
              </a:ln>
              <a:solidFill>
                <a:sysClr val="windowText" lastClr="000000"/>
              </a:solidFill>
              <a:effectLst/>
              <a:uLnTx/>
              <a:uFillTx/>
              <a:latin typeface="Tw Cen MT Condensed"/>
              <a:cs typeface="Tw Cen MT Condensed"/>
            </a:endParaRPr>
          </a:p>
        </p:txBody>
      </p:sp>
      <p:sp>
        <p:nvSpPr>
          <p:cNvPr id="30" name="object 30"/>
          <p:cNvSpPr txBox="1"/>
          <p:nvPr/>
        </p:nvSpPr>
        <p:spPr>
          <a:xfrm>
            <a:off x="6193980" y="2642524"/>
            <a:ext cx="4948555" cy="3086735"/>
          </a:xfrm>
          <a:prstGeom prst="rect">
            <a:avLst/>
          </a:prstGeom>
        </p:spPr>
        <p:txBody>
          <a:bodyPr vert="horz" wrap="square" lIns="0" tIns="12700" rIns="0" bIns="0" rtlCol="0">
            <a:spAutoFit/>
          </a:bodyPr>
          <a:lstStyle/>
          <a:p>
            <a:pPr marL="12700" marR="1539875" lvl="0" indent="0" defTabSz="914400" eaLnBrk="1" fontAlgn="auto" latinLnBrk="0" hangingPunct="1">
              <a:lnSpc>
                <a:spcPct val="140000"/>
              </a:lnSpc>
              <a:spcBef>
                <a:spcPts val="100"/>
              </a:spcBef>
              <a:spcAft>
                <a:spcPts val="0"/>
              </a:spcAft>
              <a:buClrTx/>
              <a:buSzTx/>
              <a:buFontTx/>
              <a:buNone/>
              <a:tabLst/>
              <a:defRPr/>
            </a:pPr>
            <a:r>
              <a:rPr kumimoji="0" sz="3500" b="0" i="0" u="none" strike="noStrike" kern="0" cap="none" spc="0" normalizeH="0" baseline="0" noProof="0">
                <a:ln>
                  <a:noFill/>
                </a:ln>
                <a:solidFill>
                  <a:sysClr val="windowText" lastClr="000000"/>
                </a:solidFill>
                <a:effectLst/>
                <a:uLnTx/>
                <a:uFillTx/>
                <a:latin typeface="Tw Cen MT"/>
                <a:cs typeface="Tw Cen MT"/>
              </a:rPr>
              <a:t>Access</a:t>
            </a:r>
            <a:r>
              <a:rPr kumimoji="0" sz="3500" b="0" i="0" u="none" strike="noStrike" kern="0" cap="none" spc="-30" normalizeH="0" baseline="0" noProof="0">
                <a:ln>
                  <a:noFill/>
                </a:ln>
                <a:solidFill>
                  <a:sysClr val="windowText" lastClr="000000"/>
                </a:solidFill>
                <a:effectLst/>
                <a:uLnTx/>
                <a:uFillTx/>
                <a:latin typeface="Tw Cen MT"/>
                <a:cs typeface="Tw Cen MT"/>
              </a:rPr>
              <a:t> </a:t>
            </a:r>
            <a:r>
              <a:rPr kumimoji="0" sz="3500" b="0" i="0" u="none" strike="noStrike" kern="0" cap="none" spc="0" normalizeH="0" baseline="0" noProof="0">
                <a:ln>
                  <a:noFill/>
                </a:ln>
                <a:solidFill>
                  <a:sysClr val="windowText" lastClr="000000"/>
                </a:solidFill>
                <a:effectLst/>
                <a:uLnTx/>
                <a:uFillTx/>
                <a:latin typeface="Tw Cen MT"/>
                <a:cs typeface="Tw Cen MT"/>
              </a:rPr>
              <a:t>to</a:t>
            </a:r>
            <a:r>
              <a:rPr kumimoji="0" sz="3500" b="0" i="0" u="none" strike="noStrike" kern="0" cap="none" spc="-10" normalizeH="0" baseline="0" noProof="0">
                <a:ln>
                  <a:noFill/>
                </a:ln>
                <a:solidFill>
                  <a:sysClr val="windowText" lastClr="000000"/>
                </a:solidFill>
                <a:effectLst/>
                <a:uLnTx/>
                <a:uFillTx/>
                <a:latin typeface="Tw Cen MT"/>
                <a:cs typeface="Tw Cen MT"/>
              </a:rPr>
              <a:t> </a:t>
            </a:r>
            <a:r>
              <a:rPr kumimoji="0" sz="3500" b="0" i="0" u="none" strike="noStrike" kern="0" cap="none" spc="-20" normalizeH="0" baseline="0" noProof="0">
                <a:ln>
                  <a:noFill/>
                </a:ln>
                <a:solidFill>
                  <a:sysClr val="windowText" lastClr="000000"/>
                </a:solidFill>
                <a:effectLst/>
                <a:uLnTx/>
                <a:uFillTx/>
                <a:latin typeface="Tw Cen MT"/>
                <a:cs typeface="Tw Cen MT"/>
              </a:rPr>
              <a:t>Care </a:t>
            </a:r>
            <a:r>
              <a:rPr kumimoji="0" sz="3500" b="0" i="0" u="none" strike="noStrike" kern="0" cap="none" spc="0" normalizeH="0" baseline="0" noProof="0">
                <a:ln>
                  <a:noFill/>
                </a:ln>
                <a:solidFill>
                  <a:sysClr val="windowText" lastClr="000000"/>
                </a:solidFill>
                <a:effectLst/>
                <a:uLnTx/>
                <a:uFillTx/>
                <a:latin typeface="Tw Cen MT"/>
                <a:cs typeface="Tw Cen MT"/>
              </a:rPr>
              <a:t>Patient</a:t>
            </a:r>
            <a:r>
              <a:rPr kumimoji="0" sz="3500" b="0" i="0" u="none" strike="noStrike" kern="0" cap="none" spc="-250" normalizeH="0" baseline="0" noProof="0">
                <a:ln>
                  <a:noFill/>
                </a:ln>
                <a:solidFill>
                  <a:sysClr val="windowText" lastClr="000000"/>
                </a:solidFill>
                <a:effectLst/>
                <a:uLnTx/>
                <a:uFillTx/>
                <a:latin typeface="Tw Cen MT"/>
                <a:cs typeface="Tw Cen MT"/>
              </a:rPr>
              <a:t> </a:t>
            </a:r>
            <a:r>
              <a:rPr kumimoji="0" sz="3500" b="0" i="0" u="none" strike="noStrike" kern="0" cap="none" spc="-10" normalizeH="0" baseline="0" noProof="0">
                <a:ln>
                  <a:noFill/>
                </a:ln>
                <a:solidFill>
                  <a:sysClr val="windowText" lastClr="000000"/>
                </a:solidFill>
                <a:effectLst/>
                <a:uLnTx/>
                <a:uFillTx/>
                <a:latin typeface="Tw Cen MT"/>
                <a:cs typeface="Tw Cen MT"/>
              </a:rPr>
              <a:t>Satisfaction </a:t>
            </a:r>
            <a:r>
              <a:rPr kumimoji="0" sz="3500" b="0" i="0" u="none" strike="noStrike" kern="0" cap="none" spc="0" normalizeH="0" baseline="0" noProof="0">
                <a:ln>
                  <a:noFill/>
                </a:ln>
                <a:solidFill>
                  <a:sysClr val="windowText" lastClr="000000"/>
                </a:solidFill>
                <a:effectLst/>
                <a:uLnTx/>
                <a:uFillTx/>
                <a:latin typeface="Tw Cen MT"/>
                <a:cs typeface="Tw Cen MT"/>
              </a:rPr>
              <a:t>Healthcare</a:t>
            </a:r>
            <a:r>
              <a:rPr kumimoji="0" sz="3500" b="0" i="0" u="none" strike="noStrike" kern="0" cap="none" spc="-70" normalizeH="0" baseline="0" noProof="0">
                <a:ln>
                  <a:noFill/>
                </a:ln>
                <a:solidFill>
                  <a:sysClr val="windowText" lastClr="000000"/>
                </a:solidFill>
                <a:effectLst/>
                <a:uLnTx/>
                <a:uFillTx/>
                <a:latin typeface="Tw Cen MT"/>
                <a:cs typeface="Tw Cen MT"/>
              </a:rPr>
              <a:t> </a:t>
            </a:r>
            <a:r>
              <a:rPr kumimoji="0" sz="3500" b="0" i="0" u="none" strike="noStrike" kern="0" cap="none" spc="-20" normalizeH="0" baseline="0" noProof="0">
                <a:ln>
                  <a:noFill/>
                </a:ln>
                <a:solidFill>
                  <a:sysClr val="windowText" lastClr="000000"/>
                </a:solidFill>
                <a:effectLst/>
                <a:uLnTx/>
                <a:uFillTx/>
                <a:latin typeface="Tw Cen MT"/>
                <a:cs typeface="Tw Cen MT"/>
              </a:rPr>
              <a:t>Savings</a:t>
            </a:r>
            <a:endParaRPr kumimoji="0" sz="3500" b="0" i="0" u="none" strike="noStrike" kern="0" cap="none" spc="0" normalizeH="0" baseline="0" noProof="0">
              <a:ln>
                <a:noFill/>
              </a:ln>
              <a:solidFill>
                <a:sysClr val="windowText" lastClr="000000"/>
              </a:solidFill>
              <a:effectLst/>
              <a:uLnTx/>
              <a:uFillTx/>
              <a:latin typeface="Tw Cen MT"/>
              <a:cs typeface="Tw Cen MT"/>
            </a:endParaRPr>
          </a:p>
          <a:p>
            <a:pPr marL="12700" marR="0" lvl="0" indent="0" defTabSz="914400" eaLnBrk="1" fontAlgn="auto" latinLnBrk="0" hangingPunct="1">
              <a:lnSpc>
                <a:spcPct val="100000"/>
              </a:lnSpc>
              <a:spcBef>
                <a:spcPts val="2260"/>
              </a:spcBef>
              <a:spcAft>
                <a:spcPts val="0"/>
              </a:spcAft>
              <a:buClrTx/>
              <a:buSzTx/>
              <a:buFontTx/>
              <a:buNone/>
              <a:tabLst/>
              <a:defRPr/>
            </a:pPr>
            <a:r>
              <a:rPr kumimoji="0" sz="3500" b="0" i="0" u="none" strike="noStrike" kern="0" cap="none" spc="0" normalizeH="0" baseline="0" noProof="0">
                <a:ln>
                  <a:noFill/>
                </a:ln>
                <a:solidFill>
                  <a:sysClr val="windowText" lastClr="000000"/>
                </a:solidFill>
                <a:effectLst/>
                <a:uLnTx/>
                <a:uFillTx/>
                <a:latin typeface="Tw Cen MT"/>
                <a:cs typeface="Tw Cen MT"/>
              </a:rPr>
              <a:t>Achieving</a:t>
            </a:r>
            <a:r>
              <a:rPr kumimoji="0" sz="3500" b="0" i="0" u="none" strike="noStrike" kern="0" cap="none" spc="-15" normalizeH="0" baseline="0" noProof="0">
                <a:ln>
                  <a:noFill/>
                </a:ln>
                <a:solidFill>
                  <a:sysClr val="windowText" lastClr="000000"/>
                </a:solidFill>
                <a:effectLst/>
                <a:uLnTx/>
                <a:uFillTx/>
                <a:latin typeface="Tw Cen MT"/>
                <a:cs typeface="Tw Cen MT"/>
              </a:rPr>
              <a:t> </a:t>
            </a:r>
            <a:r>
              <a:rPr kumimoji="0" sz="3500" b="0" i="0" u="none" strike="noStrike" kern="0" cap="none" spc="0" normalizeH="0" baseline="0" noProof="0">
                <a:ln>
                  <a:noFill/>
                </a:ln>
                <a:solidFill>
                  <a:sysClr val="windowText" lastClr="000000"/>
                </a:solidFill>
                <a:effectLst/>
                <a:uLnTx/>
                <a:uFillTx/>
                <a:latin typeface="Tw Cen MT"/>
                <a:cs typeface="Tw Cen MT"/>
              </a:rPr>
              <a:t>Healthcare</a:t>
            </a:r>
            <a:r>
              <a:rPr kumimoji="0" sz="3500" b="0" i="0" u="none" strike="noStrike" kern="0" cap="none" spc="35" normalizeH="0" baseline="0" noProof="0">
                <a:ln>
                  <a:noFill/>
                </a:ln>
                <a:solidFill>
                  <a:sysClr val="windowText" lastClr="000000"/>
                </a:solidFill>
                <a:effectLst/>
                <a:uLnTx/>
                <a:uFillTx/>
                <a:latin typeface="Tw Cen MT"/>
                <a:cs typeface="Tw Cen MT"/>
              </a:rPr>
              <a:t> </a:t>
            </a:r>
            <a:r>
              <a:rPr kumimoji="0" sz="3500" b="0" i="0" u="none" strike="noStrike" kern="0" cap="none" spc="-10" normalizeH="0" baseline="0" noProof="0">
                <a:ln>
                  <a:noFill/>
                </a:ln>
                <a:solidFill>
                  <a:sysClr val="windowText" lastClr="000000"/>
                </a:solidFill>
                <a:effectLst/>
                <a:uLnTx/>
                <a:uFillTx/>
                <a:latin typeface="Tw Cen MT"/>
                <a:cs typeface="Tw Cen MT"/>
              </a:rPr>
              <a:t>Goals</a:t>
            </a:r>
            <a:endParaRPr kumimoji="0" sz="3500" b="0" i="0" u="none" strike="noStrike" kern="0" cap="none" spc="0" normalizeH="0" baseline="0" noProof="0">
              <a:ln>
                <a:noFill/>
              </a:ln>
              <a:solidFill>
                <a:sysClr val="windowText" lastClr="000000"/>
              </a:solidFill>
              <a:effectLst/>
              <a:uLnTx/>
              <a:uFillTx/>
              <a:latin typeface="Tw Cen MT"/>
              <a:cs typeface="Tw Cen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61A4-3126-7568-5D6F-71D455A32A47}"/>
              </a:ext>
            </a:extLst>
          </p:cNvPr>
          <p:cNvSpPr>
            <a:spLocks noGrp="1"/>
          </p:cNvSpPr>
          <p:nvPr>
            <p:ph type="title"/>
          </p:nvPr>
        </p:nvSpPr>
        <p:spPr>
          <a:xfrm>
            <a:off x="0" y="220979"/>
            <a:ext cx="12192000" cy="1003300"/>
          </a:xfrm>
        </p:spPr>
        <p:txBody>
          <a:bodyPr wrap="square" anchor="ctr">
            <a:normAutofit/>
          </a:bodyPr>
          <a:lstStyle/>
          <a:p>
            <a:r>
              <a:rPr lang="en-US"/>
              <a:t>New Revenue Generation</a:t>
            </a:r>
          </a:p>
        </p:txBody>
      </p:sp>
      <p:graphicFrame>
        <p:nvGraphicFramePr>
          <p:cNvPr id="14" name="Rectangle 1">
            <a:extLst>
              <a:ext uri="{FF2B5EF4-FFF2-40B4-BE49-F238E27FC236}">
                <a16:creationId xmlns:a16="http://schemas.microsoft.com/office/drawing/2014/main" id="{DADFD769-A7B6-0C76-B247-3453CA11F415}"/>
              </a:ext>
            </a:extLst>
          </p:cNvPr>
          <p:cNvGraphicFramePr/>
          <p:nvPr/>
        </p:nvGraphicFramePr>
        <p:xfrm>
          <a:off x="0" y="1414779"/>
          <a:ext cx="121920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56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825500"/>
            <a:ext cx="0" cy="914400"/>
          </a:xfrm>
          <a:custGeom>
            <a:avLst/>
            <a:gdLst/>
            <a:ahLst/>
            <a:cxnLst/>
            <a:rect l="l" t="t" r="r" b="b"/>
            <a:pathLst>
              <a:path h="914400">
                <a:moveTo>
                  <a:pt x="0" y="914400"/>
                </a:moveTo>
                <a:lnTo>
                  <a:pt x="0" y="0"/>
                </a:lnTo>
              </a:path>
            </a:pathLst>
          </a:custGeom>
          <a:ln w="19050">
            <a:solidFill>
              <a:srgbClr val="1CACE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10281919" y="6324600"/>
            <a:ext cx="789940" cy="185420"/>
            <a:chOff x="10281919" y="6324600"/>
            <a:chExt cx="789940" cy="185420"/>
          </a:xfrm>
        </p:grpSpPr>
        <p:pic>
          <p:nvPicPr>
            <p:cNvPr id="4" name="object 4"/>
            <p:cNvPicPr/>
            <p:nvPr/>
          </p:nvPicPr>
          <p:blipFill>
            <a:blip r:embed="rId2" cstate="print"/>
            <a:stretch>
              <a:fillRect/>
            </a:stretch>
          </p:blipFill>
          <p:spPr>
            <a:xfrm>
              <a:off x="10281919" y="6324600"/>
              <a:ext cx="386067" cy="185420"/>
            </a:xfrm>
            <a:prstGeom prst="rect">
              <a:avLst/>
            </a:prstGeom>
          </p:spPr>
        </p:pic>
        <p:pic>
          <p:nvPicPr>
            <p:cNvPr id="5" name="object 5"/>
            <p:cNvPicPr/>
            <p:nvPr/>
          </p:nvPicPr>
          <p:blipFill>
            <a:blip r:embed="rId3" cstate="print"/>
            <a:stretch>
              <a:fillRect/>
            </a:stretch>
          </p:blipFill>
          <p:spPr>
            <a:xfrm>
              <a:off x="10688320" y="6324600"/>
              <a:ext cx="383539" cy="182879"/>
            </a:xfrm>
            <a:prstGeom prst="rect">
              <a:avLst/>
            </a:prstGeom>
          </p:spPr>
        </p:pic>
      </p:grpSp>
      <p:pic>
        <p:nvPicPr>
          <p:cNvPr id="6" name="object 6"/>
          <p:cNvPicPr/>
          <p:nvPr/>
        </p:nvPicPr>
        <p:blipFill>
          <a:blip r:embed="rId4" cstate="print"/>
          <a:stretch>
            <a:fillRect/>
          </a:stretch>
        </p:blipFill>
        <p:spPr>
          <a:xfrm>
            <a:off x="574040" y="6273800"/>
            <a:ext cx="1313179" cy="294639"/>
          </a:xfrm>
          <a:prstGeom prst="rect">
            <a:avLst/>
          </a:prstGeom>
        </p:spPr>
      </p:pic>
      <p:sp>
        <p:nvSpPr>
          <p:cNvPr id="7" name="object 7"/>
          <p:cNvSpPr/>
          <p:nvPr/>
        </p:nvSpPr>
        <p:spPr>
          <a:xfrm>
            <a:off x="530859" y="0"/>
            <a:ext cx="2532380" cy="152400"/>
          </a:xfrm>
          <a:custGeom>
            <a:avLst/>
            <a:gdLst/>
            <a:ahLst/>
            <a:cxnLst/>
            <a:rect l="l" t="t" r="r" b="b"/>
            <a:pathLst>
              <a:path w="2532380" h="152400">
                <a:moveTo>
                  <a:pt x="2532379" y="0"/>
                </a:moveTo>
                <a:lnTo>
                  <a:pt x="0" y="0"/>
                </a:lnTo>
                <a:lnTo>
                  <a:pt x="0" y="152400"/>
                </a:lnTo>
                <a:lnTo>
                  <a:pt x="2532379" y="152400"/>
                </a:lnTo>
                <a:lnTo>
                  <a:pt x="2532379" y="0"/>
                </a:lnTo>
                <a:close/>
              </a:path>
            </a:pathLst>
          </a:custGeom>
          <a:solidFill>
            <a:srgbClr val="60A1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a:spLocks noGrp="1"/>
          </p:cNvSpPr>
          <p:nvPr>
            <p:ph type="title"/>
          </p:nvPr>
        </p:nvSpPr>
        <p:spPr>
          <a:prstGeom prst="rect">
            <a:avLst/>
          </a:prstGeom>
        </p:spPr>
        <p:txBody>
          <a:bodyPr vert="horz" wrap="square" lIns="0" tIns="302765" rIns="0" bIns="0" rtlCol="0">
            <a:spAutoFit/>
          </a:bodyPr>
          <a:lstStyle/>
          <a:p>
            <a:pPr marL="530225">
              <a:lnSpc>
                <a:spcPct val="100000"/>
              </a:lnSpc>
              <a:spcBef>
                <a:spcPts val="100"/>
              </a:spcBef>
            </a:pPr>
            <a:r>
              <a:rPr sz="2300">
                <a:solidFill>
                  <a:srgbClr val="335B74"/>
                </a:solidFill>
                <a:latin typeface="Tw Cen MT Condensed"/>
                <a:cs typeface="Tw Cen MT Condensed"/>
              </a:rPr>
              <a:t>STAFFING</a:t>
            </a:r>
            <a:r>
              <a:rPr sz="2300" spc="-75">
                <a:solidFill>
                  <a:srgbClr val="335B74"/>
                </a:solidFill>
                <a:latin typeface="Tw Cen MT Condensed"/>
                <a:cs typeface="Tw Cen MT Condensed"/>
              </a:rPr>
              <a:t> </a:t>
            </a:r>
            <a:r>
              <a:rPr sz="2300">
                <a:solidFill>
                  <a:srgbClr val="335B74"/>
                </a:solidFill>
                <a:latin typeface="Tw Cen MT Condensed"/>
                <a:cs typeface="Tw Cen MT Condensed"/>
              </a:rPr>
              <a:t>CARE</a:t>
            </a:r>
            <a:r>
              <a:rPr sz="2300" spc="-80">
                <a:solidFill>
                  <a:srgbClr val="335B74"/>
                </a:solidFill>
                <a:latin typeface="Tw Cen MT Condensed"/>
                <a:cs typeface="Tw Cen MT Condensed"/>
              </a:rPr>
              <a:t> </a:t>
            </a:r>
            <a:r>
              <a:rPr sz="2300" spc="-10">
                <a:solidFill>
                  <a:srgbClr val="335B74"/>
                </a:solidFill>
                <a:latin typeface="Tw Cen MT Condensed"/>
                <a:cs typeface="Tw Cen MT Condensed"/>
              </a:rPr>
              <a:t>TEAMS</a:t>
            </a:r>
            <a:endParaRPr sz="2300">
              <a:latin typeface="Tw Cen MT Condensed"/>
              <a:cs typeface="Tw Cen MT Condensed"/>
            </a:endParaRPr>
          </a:p>
        </p:txBody>
      </p:sp>
      <p:pic>
        <p:nvPicPr>
          <p:cNvPr id="9" name="object 9"/>
          <p:cNvPicPr/>
          <p:nvPr/>
        </p:nvPicPr>
        <p:blipFill>
          <a:blip r:embed="rId5" cstate="print"/>
          <a:stretch>
            <a:fillRect/>
          </a:stretch>
        </p:blipFill>
        <p:spPr>
          <a:xfrm>
            <a:off x="441959" y="5435600"/>
            <a:ext cx="2900667" cy="622299"/>
          </a:xfrm>
          <a:prstGeom prst="rect">
            <a:avLst/>
          </a:prstGeom>
        </p:spPr>
      </p:pic>
      <p:sp>
        <p:nvSpPr>
          <p:cNvPr id="10" name="object 10"/>
          <p:cNvSpPr txBox="1"/>
          <p:nvPr/>
        </p:nvSpPr>
        <p:spPr>
          <a:xfrm>
            <a:off x="1559623" y="5545978"/>
            <a:ext cx="647700" cy="269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0" i="0" u="none" strike="noStrike" kern="0" cap="none" spc="-10" normalizeH="0" baseline="0" noProof="0">
                <a:ln>
                  <a:noFill/>
                </a:ln>
                <a:solidFill>
                  <a:srgbClr val="FFFFFF"/>
                </a:solidFill>
                <a:effectLst/>
                <a:uLnTx/>
                <a:uFillTx/>
                <a:latin typeface="Tw Cen MT"/>
                <a:cs typeface="Tw Cen MT"/>
              </a:rPr>
              <a:t>Educate</a:t>
            </a:r>
            <a:endParaRPr kumimoji="0" sz="16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11" name="object 11"/>
          <p:cNvGrpSpPr/>
          <p:nvPr/>
        </p:nvGrpSpPr>
        <p:grpSpPr>
          <a:xfrm>
            <a:off x="3195320" y="5453379"/>
            <a:ext cx="8290559" cy="561340"/>
            <a:chOff x="3195320" y="5453379"/>
            <a:chExt cx="8290559" cy="561340"/>
          </a:xfrm>
        </p:grpSpPr>
        <p:pic>
          <p:nvPicPr>
            <p:cNvPr id="12" name="object 12"/>
            <p:cNvPicPr/>
            <p:nvPr/>
          </p:nvPicPr>
          <p:blipFill>
            <a:blip r:embed="rId6" cstate="print"/>
            <a:stretch>
              <a:fillRect/>
            </a:stretch>
          </p:blipFill>
          <p:spPr>
            <a:xfrm>
              <a:off x="3195320" y="5453379"/>
              <a:ext cx="8290546" cy="561339"/>
            </a:xfrm>
            <a:prstGeom prst="rect">
              <a:avLst/>
            </a:prstGeom>
          </p:spPr>
        </p:pic>
        <p:pic>
          <p:nvPicPr>
            <p:cNvPr id="13" name="object 13"/>
            <p:cNvPicPr/>
            <p:nvPr/>
          </p:nvPicPr>
          <p:blipFill>
            <a:blip r:embed="rId7" cstate="print"/>
            <a:stretch>
              <a:fillRect/>
            </a:stretch>
          </p:blipFill>
          <p:spPr>
            <a:xfrm>
              <a:off x="3291840" y="5560060"/>
              <a:ext cx="1168399" cy="373379"/>
            </a:xfrm>
            <a:prstGeom prst="rect">
              <a:avLst/>
            </a:prstGeom>
          </p:spPr>
        </p:pic>
        <p:sp>
          <p:nvSpPr>
            <p:cNvPr id="14" name="object 14"/>
            <p:cNvSpPr/>
            <p:nvPr/>
          </p:nvSpPr>
          <p:spPr>
            <a:xfrm>
              <a:off x="3253739" y="5499099"/>
              <a:ext cx="8173720" cy="444500"/>
            </a:xfrm>
            <a:custGeom>
              <a:avLst/>
              <a:gdLst/>
              <a:ahLst/>
              <a:cxnLst/>
              <a:rect l="l" t="t" r="r" b="b"/>
              <a:pathLst>
                <a:path w="8173720" h="444500">
                  <a:moveTo>
                    <a:pt x="8173720" y="0"/>
                  </a:moveTo>
                  <a:lnTo>
                    <a:pt x="0" y="0"/>
                  </a:lnTo>
                  <a:lnTo>
                    <a:pt x="0" y="444500"/>
                  </a:lnTo>
                  <a:lnTo>
                    <a:pt x="8173720" y="444500"/>
                  </a:lnTo>
                  <a:lnTo>
                    <a:pt x="8173720" y="0"/>
                  </a:lnTo>
                  <a:close/>
                </a:path>
              </a:pathLst>
            </a:custGeom>
            <a:solidFill>
              <a:srgbClr val="CCE1F5">
                <a:alpha val="90194"/>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5" name="object 15"/>
          <p:cNvSpPr txBox="1"/>
          <p:nvPr/>
        </p:nvSpPr>
        <p:spPr>
          <a:xfrm>
            <a:off x="3407450" y="5597413"/>
            <a:ext cx="918210" cy="1930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a:ln>
                  <a:noFill/>
                </a:ln>
                <a:solidFill>
                  <a:sysClr val="windowText" lastClr="000000"/>
                </a:solidFill>
                <a:effectLst/>
                <a:uLnTx/>
                <a:uFillTx/>
                <a:latin typeface="Tw Cen MT"/>
                <a:cs typeface="Tw Cen MT"/>
              </a:rPr>
              <a:t>Educate</a:t>
            </a:r>
            <a:r>
              <a:rPr kumimoji="0" sz="1100" b="0" i="0" u="none" strike="noStrike" kern="0" cap="none" spc="-10" normalizeH="0" baseline="0" noProof="0">
                <a:ln>
                  <a:noFill/>
                </a:ln>
                <a:solidFill>
                  <a:sysClr val="windowText" lastClr="000000"/>
                </a:solidFill>
                <a:effectLst/>
                <a:uLnTx/>
                <a:uFillTx/>
                <a:latin typeface="Tw Cen MT"/>
                <a:cs typeface="Tw Cen MT"/>
              </a:rPr>
              <a:t> Patients</a:t>
            </a:r>
            <a:endParaRPr kumimoji="0" sz="1100" b="0" i="0" u="none" strike="noStrike" kern="0" cap="none" spc="0" normalizeH="0" baseline="0" noProof="0">
              <a:ln>
                <a:noFill/>
              </a:ln>
              <a:solidFill>
                <a:sysClr val="windowText" lastClr="000000"/>
              </a:solidFill>
              <a:effectLst/>
              <a:uLnTx/>
              <a:uFillTx/>
              <a:latin typeface="Tw Cen MT"/>
              <a:cs typeface="Tw Cen MT"/>
            </a:endParaRPr>
          </a:p>
        </p:txBody>
      </p:sp>
      <p:pic>
        <p:nvPicPr>
          <p:cNvPr id="16" name="object 16"/>
          <p:cNvPicPr/>
          <p:nvPr/>
        </p:nvPicPr>
        <p:blipFill>
          <a:blip r:embed="rId8" cstate="print"/>
          <a:stretch>
            <a:fillRect/>
          </a:stretch>
        </p:blipFill>
        <p:spPr>
          <a:xfrm>
            <a:off x="441959" y="4759960"/>
            <a:ext cx="2900667" cy="866139"/>
          </a:xfrm>
          <a:prstGeom prst="rect">
            <a:avLst/>
          </a:prstGeom>
        </p:spPr>
      </p:pic>
      <p:sp>
        <p:nvSpPr>
          <p:cNvPr id="17" name="object 17"/>
          <p:cNvSpPr txBox="1"/>
          <p:nvPr/>
        </p:nvSpPr>
        <p:spPr>
          <a:xfrm>
            <a:off x="889000" y="4870563"/>
            <a:ext cx="1777999" cy="51809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0" i="0" u="none" strike="noStrike" kern="0" cap="none" spc="-20" normalizeH="0" baseline="0" noProof="0">
                <a:ln>
                  <a:noFill/>
                </a:ln>
                <a:solidFill>
                  <a:srgbClr val="FFFFFF"/>
                </a:solidFill>
                <a:effectLst/>
                <a:uLnTx/>
                <a:uFillTx/>
                <a:latin typeface="Tw Cen MT"/>
                <a:cs typeface="Tw Cen MT"/>
              </a:rPr>
              <a:t>Hardwire</a:t>
            </a:r>
            <a:r>
              <a:rPr kumimoji="0" lang="en-US" sz="1600" b="0" i="0" u="none" strike="noStrike" kern="0" cap="none" spc="-20" normalizeH="0" baseline="0" noProof="0">
                <a:ln>
                  <a:noFill/>
                </a:ln>
                <a:solidFill>
                  <a:srgbClr val="FFFFFF"/>
                </a:solidFill>
                <a:effectLst/>
                <a:uLnTx/>
                <a:uFillTx/>
                <a:latin typeface="Tw Cen MT"/>
                <a:cs typeface="Tw Cen MT"/>
              </a:rPr>
              <a:t>/Software</a:t>
            </a:r>
          </a:p>
          <a:p>
            <a:pPr marL="12700" marR="0" lvl="0" indent="0" defTabSz="914400" eaLnBrk="1" fontAlgn="auto" latinLnBrk="0" hangingPunct="1">
              <a:lnSpc>
                <a:spcPct val="100000"/>
              </a:lnSpc>
              <a:spcBef>
                <a:spcPts val="10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18" name="object 18"/>
          <p:cNvGrpSpPr/>
          <p:nvPr/>
        </p:nvGrpSpPr>
        <p:grpSpPr>
          <a:xfrm>
            <a:off x="3195320" y="4777740"/>
            <a:ext cx="8290559" cy="561340"/>
            <a:chOff x="3195320" y="4777740"/>
            <a:chExt cx="8290559" cy="561340"/>
          </a:xfrm>
        </p:grpSpPr>
        <p:pic>
          <p:nvPicPr>
            <p:cNvPr id="19" name="object 19"/>
            <p:cNvPicPr/>
            <p:nvPr/>
          </p:nvPicPr>
          <p:blipFill>
            <a:blip r:embed="rId6" cstate="print"/>
            <a:stretch>
              <a:fillRect/>
            </a:stretch>
          </p:blipFill>
          <p:spPr>
            <a:xfrm>
              <a:off x="3195320" y="4777740"/>
              <a:ext cx="8290546" cy="561339"/>
            </a:xfrm>
            <a:prstGeom prst="rect">
              <a:avLst/>
            </a:prstGeom>
          </p:spPr>
        </p:pic>
        <p:pic>
          <p:nvPicPr>
            <p:cNvPr id="20" name="object 20"/>
            <p:cNvPicPr/>
            <p:nvPr/>
          </p:nvPicPr>
          <p:blipFill>
            <a:blip r:embed="rId9" cstate="print"/>
            <a:stretch>
              <a:fillRect/>
            </a:stretch>
          </p:blipFill>
          <p:spPr>
            <a:xfrm>
              <a:off x="3291840" y="4884420"/>
              <a:ext cx="2829559" cy="373379"/>
            </a:xfrm>
            <a:prstGeom prst="rect">
              <a:avLst/>
            </a:prstGeom>
          </p:spPr>
        </p:pic>
        <p:sp>
          <p:nvSpPr>
            <p:cNvPr id="21" name="object 21"/>
            <p:cNvSpPr/>
            <p:nvPr/>
          </p:nvSpPr>
          <p:spPr>
            <a:xfrm>
              <a:off x="3253739" y="4823459"/>
              <a:ext cx="8173720" cy="444500"/>
            </a:xfrm>
            <a:custGeom>
              <a:avLst/>
              <a:gdLst/>
              <a:ahLst/>
              <a:cxnLst/>
              <a:rect l="l" t="t" r="r" b="b"/>
              <a:pathLst>
                <a:path w="8173720" h="444500">
                  <a:moveTo>
                    <a:pt x="8173720" y="0"/>
                  </a:moveTo>
                  <a:lnTo>
                    <a:pt x="0" y="0"/>
                  </a:lnTo>
                  <a:lnTo>
                    <a:pt x="0" y="444500"/>
                  </a:lnTo>
                  <a:lnTo>
                    <a:pt x="8173720" y="444500"/>
                  </a:lnTo>
                  <a:lnTo>
                    <a:pt x="8173720" y="0"/>
                  </a:lnTo>
                  <a:close/>
                </a:path>
              </a:pathLst>
            </a:custGeom>
            <a:solidFill>
              <a:srgbClr val="CCE1F5">
                <a:alpha val="90194"/>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object 22"/>
          <p:cNvSpPr txBox="1"/>
          <p:nvPr/>
        </p:nvSpPr>
        <p:spPr>
          <a:xfrm>
            <a:off x="3407450" y="4921998"/>
            <a:ext cx="2568575" cy="35137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a:ln>
                  <a:noFill/>
                </a:ln>
                <a:solidFill>
                  <a:sysClr val="windowText" lastClr="000000"/>
                </a:solidFill>
                <a:effectLst/>
                <a:uLnTx/>
                <a:uFillTx/>
                <a:latin typeface="Tw Cen MT"/>
                <a:cs typeface="Tw Cen MT"/>
              </a:rPr>
              <a:t>Hardwire</a:t>
            </a:r>
            <a:r>
              <a:rPr kumimoji="0" lang="en-US" sz="1100" b="0" i="0" u="none" strike="noStrike" kern="0" cap="none" spc="0" normalizeH="0" baseline="0" noProof="0">
                <a:ln>
                  <a:noFill/>
                </a:ln>
                <a:solidFill>
                  <a:sysClr val="windowText" lastClr="000000"/>
                </a:solidFill>
                <a:effectLst/>
                <a:uLnTx/>
                <a:uFillTx/>
                <a:latin typeface="Tw Cen MT"/>
                <a:cs typeface="Tw Cen MT"/>
              </a:rPr>
              <a:t>/Software</a:t>
            </a:r>
            <a:r>
              <a:rPr kumimoji="0" sz="1100" b="0" i="0" u="none" strike="noStrike" kern="0" cap="none" spc="-10" normalizeH="0" baseline="0" noProof="0">
                <a:ln>
                  <a:noFill/>
                </a:ln>
                <a:solidFill>
                  <a:sysClr val="windowText" lastClr="000000"/>
                </a:solidFill>
                <a:effectLst/>
                <a:uLnTx/>
                <a:uFillTx/>
                <a:latin typeface="Tw Cen MT"/>
                <a:cs typeface="Tw Cen MT"/>
              </a:rPr>
              <a:t> </a:t>
            </a:r>
            <a:r>
              <a:rPr kumimoji="0" sz="1100" b="0" i="0" u="none" strike="noStrike" kern="0" cap="none" spc="0" normalizeH="0" baseline="0" noProof="0">
                <a:ln>
                  <a:noFill/>
                </a:ln>
                <a:solidFill>
                  <a:sysClr val="windowText" lastClr="000000"/>
                </a:solidFill>
                <a:effectLst/>
                <a:uLnTx/>
                <a:uFillTx/>
                <a:latin typeface="Tw Cen MT"/>
                <a:cs typeface="Tw Cen MT"/>
              </a:rPr>
              <a:t>Accountability</a:t>
            </a:r>
            <a:r>
              <a:rPr kumimoji="0" sz="1100" b="0" i="0" u="none" strike="noStrike" kern="0" cap="none" spc="20" normalizeH="0" baseline="0" noProof="0">
                <a:ln>
                  <a:noFill/>
                </a:ln>
                <a:solidFill>
                  <a:sysClr val="windowText" lastClr="000000"/>
                </a:solidFill>
                <a:effectLst/>
                <a:uLnTx/>
                <a:uFillTx/>
                <a:latin typeface="Tw Cen MT"/>
                <a:cs typeface="Tw Cen MT"/>
              </a:rPr>
              <a:t> </a:t>
            </a:r>
            <a:r>
              <a:rPr kumimoji="0" sz="1100" b="0" i="0" u="none" strike="noStrike" kern="0" cap="none" spc="0" normalizeH="0" baseline="0" noProof="0">
                <a:ln>
                  <a:noFill/>
                </a:ln>
                <a:solidFill>
                  <a:sysClr val="windowText" lastClr="000000"/>
                </a:solidFill>
                <a:effectLst/>
                <a:uLnTx/>
                <a:uFillTx/>
                <a:latin typeface="Tw Cen MT"/>
                <a:cs typeface="Tw Cen MT"/>
              </a:rPr>
              <a:t>into</a:t>
            </a:r>
            <a:r>
              <a:rPr kumimoji="0" sz="1100" b="0" i="0" u="none" strike="noStrike" kern="0" cap="none" spc="-40" normalizeH="0" baseline="0" noProof="0">
                <a:ln>
                  <a:noFill/>
                </a:ln>
                <a:solidFill>
                  <a:sysClr val="windowText" lastClr="000000"/>
                </a:solidFill>
                <a:effectLst/>
                <a:uLnTx/>
                <a:uFillTx/>
                <a:latin typeface="Tw Cen MT"/>
                <a:cs typeface="Tw Cen MT"/>
              </a:rPr>
              <a:t> </a:t>
            </a:r>
            <a:r>
              <a:rPr kumimoji="0" sz="1100" b="0" i="0" u="none" strike="noStrike" kern="0" cap="none" spc="-10" normalizeH="0" baseline="0" noProof="0">
                <a:ln>
                  <a:noFill/>
                </a:ln>
                <a:solidFill>
                  <a:sysClr val="windowText" lastClr="000000"/>
                </a:solidFill>
                <a:effectLst/>
                <a:uLnTx/>
                <a:uFillTx/>
                <a:latin typeface="Tw Cen MT"/>
                <a:cs typeface="Tw Cen MT"/>
              </a:rPr>
              <a:t>Personnel</a:t>
            </a:r>
            <a:r>
              <a:rPr kumimoji="0" sz="1100" b="0" i="0" u="none" strike="noStrike" kern="0" cap="none" spc="-85" normalizeH="0" baseline="0" noProof="0">
                <a:ln>
                  <a:noFill/>
                </a:ln>
                <a:solidFill>
                  <a:sysClr val="windowText" lastClr="000000"/>
                </a:solidFill>
                <a:effectLst/>
                <a:uLnTx/>
                <a:uFillTx/>
                <a:latin typeface="Tw Cen MT"/>
                <a:cs typeface="Tw Cen MT"/>
              </a:rPr>
              <a:t> </a:t>
            </a:r>
            <a:r>
              <a:rPr kumimoji="0" sz="1100" b="0" i="0" u="none" strike="noStrike" kern="0" cap="none" spc="-10" normalizeH="0" baseline="0" noProof="0">
                <a:ln>
                  <a:noFill/>
                </a:ln>
                <a:solidFill>
                  <a:sysClr val="windowText" lastClr="000000"/>
                </a:solidFill>
                <a:effectLst/>
                <a:uLnTx/>
                <a:uFillTx/>
                <a:latin typeface="Tw Cen MT"/>
                <a:cs typeface="Tw Cen MT"/>
              </a:rPr>
              <a:t>System</a:t>
            </a:r>
            <a:endParaRPr kumimoji="0" sz="1100" b="0" i="0" u="none" strike="noStrike" kern="0" cap="none" spc="0" normalizeH="0" baseline="0" noProof="0">
              <a:ln>
                <a:noFill/>
              </a:ln>
              <a:solidFill>
                <a:sysClr val="windowText" lastClr="000000"/>
              </a:solidFill>
              <a:effectLst/>
              <a:uLnTx/>
              <a:uFillTx/>
              <a:latin typeface="Tw Cen MT"/>
              <a:cs typeface="Tw Cen MT"/>
            </a:endParaRPr>
          </a:p>
        </p:txBody>
      </p:sp>
      <p:pic>
        <p:nvPicPr>
          <p:cNvPr id="23" name="object 23"/>
          <p:cNvPicPr/>
          <p:nvPr/>
        </p:nvPicPr>
        <p:blipFill>
          <a:blip r:embed="rId10" cstate="print"/>
          <a:stretch>
            <a:fillRect/>
          </a:stretch>
        </p:blipFill>
        <p:spPr>
          <a:xfrm>
            <a:off x="441959" y="4086859"/>
            <a:ext cx="2900667" cy="863599"/>
          </a:xfrm>
          <a:prstGeom prst="rect">
            <a:avLst/>
          </a:prstGeom>
        </p:spPr>
      </p:pic>
      <p:sp>
        <p:nvSpPr>
          <p:cNvPr id="24" name="object 24"/>
          <p:cNvSpPr txBox="1"/>
          <p:nvPr/>
        </p:nvSpPr>
        <p:spPr>
          <a:xfrm>
            <a:off x="1569783" y="4195213"/>
            <a:ext cx="629285" cy="269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0" i="0" u="none" strike="noStrike" kern="0" cap="none" spc="-10" normalizeH="0" baseline="0" noProof="0">
                <a:ln>
                  <a:noFill/>
                </a:ln>
                <a:solidFill>
                  <a:srgbClr val="FFFFFF"/>
                </a:solidFill>
                <a:effectLst/>
                <a:uLnTx/>
                <a:uFillTx/>
                <a:latin typeface="Tw Cen MT"/>
                <a:cs typeface="Tw Cen MT"/>
              </a:rPr>
              <a:t>Monitor</a:t>
            </a:r>
            <a:endParaRPr kumimoji="0" sz="16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25" name="object 25"/>
          <p:cNvGrpSpPr/>
          <p:nvPr/>
        </p:nvGrpSpPr>
        <p:grpSpPr>
          <a:xfrm>
            <a:off x="3195320" y="4104640"/>
            <a:ext cx="8290559" cy="558800"/>
            <a:chOff x="3195320" y="4104640"/>
            <a:chExt cx="8290559" cy="558800"/>
          </a:xfrm>
        </p:grpSpPr>
        <p:pic>
          <p:nvPicPr>
            <p:cNvPr id="26" name="object 26"/>
            <p:cNvPicPr/>
            <p:nvPr/>
          </p:nvPicPr>
          <p:blipFill>
            <a:blip r:embed="rId11" cstate="print"/>
            <a:stretch>
              <a:fillRect/>
            </a:stretch>
          </p:blipFill>
          <p:spPr>
            <a:xfrm>
              <a:off x="3195320" y="4104640"/>
              <a:ext cx="8290559" cy="558799"/>
            </a:xfrm>
            <a:prstGeom prst="rect">
              <a:avLst/>
            </a:prstGeom>
          </p:spPr>
        </p:pic>
        <p:pic>
          <p:nvPicPr>
            <p:cNvPr id="27" name="object 27"/>
            <p:cNvPicPr/>
            <p:nvPr/>
          </p:nvPicPr>
          <p:blipFill>
            <a:blip r:embed="rId12" cstate="print"/>
            <a:stretch>
              <a:fillRect/>
            </a:stretch>
          </p:blipFill>
          <p:spPr>
            <a:xfrm>
              <a:off x="3291840" y="4208779"/>
              <a:ext cx="1711959" cy="373379"/>
            </a:xfrm>
            <a:prstGeom prst="rect">
              <a:avLst/>
            </a:prstGeom>
          </p:spPr>
        </p:pic>
        <p:sp>
          <p:nvSpPr>
            <p:cNvPr id="28" name="object 28"/>
            <p:cNvSpPr/>
            <p:nvPr/>
          </p:nvSpPr>
          <p:spPr>
            <a:xfrm>
              <a:off x="3253739" y="4150359"/>
              <a:ext cx="8173720" cy="441959"/>
            </a:xfrm>
            <a:custGeom>
              <a:avLst/>
              <a:gdLst/>
              <a:ahLst/>
              <a:cxnLst/>
              <a:rect l="l" t="t" r="r" b="b"/>
              <a:pathLst>
                <a:path w="8173720" h="441960">
                  <a:moveTo>
                    <a:pt x="8173720" y="0"/>
                  </a:moveTo>
                  <a:lnTo>
                    <a:pt x="0" y="0"/>
                  </a:lnTo>
                  <a:lnTo>
                    <a:pt x="0" y="441960"/>
                  </a:lnTo>
                  <a:lnTo>
                    <a:pt x="8173720" y="441960"/>
                  </a:lnTo>
                  <a:lnTo>
                    <a:pt x="8173720" y="0"/>
                  </a:lnTo>
                  <a:close/>
                </a:path>
              </a:pathLst>
            </a:custGeom>
            <a:solidFill>
              <a:srgbClr val="CCE1F5">
                <a:alpha val="90194"/>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9" name="object 29"/>
          <p:cNvSpPr txBox="1"/>
          <p:nvPr/>
        </p:nvSpPr>
        <p:spPr>
          <a:xfrm>
            <a:off x="3407450" y="4246648"/>
            <a:ext cx="1449070" cy="1930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a:ln>
                  <a:noFill/>
                </a:ln>
                <a:solidFill>
                  <a:sysClr val="windowText" lastClr="000000"/>
                </a:solidFill>
                <a:effectLst/>
                <a:uLnTx/>
                <a:uFillTx/>
                <a:latin typeface="Tw Cen MT"/>
                <a:cs typeface="Tw Cen MT"/>
              </a:rPr>
              <a:t>Monitor</a:t>
            </a:r>
            <a:r>
              <a:rPr kumimoji="0" sz="1100" b="0" i="0" u="none" strike="noStrike" kern="0" cap="none" spc="-50" normalizeH="0" baseline="0" noProof="0">
                <a:ln>
                  <a:noFill/>
                </a:ln>
                <a:solidFill>
                  <a:sysClr val="windowText" lastClr="000000"/>
                </a:solidFill>
                <a:effectLst/>
                <a:uLnTx/>
                <a:uFillTx/>
                <a:latin typeface="Tw Cen MT"/>
                <a:cs typeface="Tw Cen MT"/>
              </a:rPr>
              <a:t> </a:t>
            </a:r>
            <a:r>
              <a:rPr kumimoji="0" sz="1100" b="0" i="0" u="none" strike="noStrike" kern="0" cap="none" spc="0" normalizeH="0" baseline="0" noProof="0">
                <a:ln>
                  <a:noFill/>
                </a:ln>
                <a:solidFill>
                  <a:sysClr val="windowText" lastClr="000000"/>
                </a:solidFill>
                <a:effectLst/>
                <a:uLnTx/>
                <a:uFillTx/>
                <a:latin typeface="Tw Cen MT"/>
                <a:cs typeface="Tw Cen MT"/>
              </a:rPr>
              <a:t>Task</a:t>
            </a:r>
            <a:r>
              <a:rPr kumimoji="0" sz="1100" b="0" i="0" u="none" strike="noStrike" kern="0" cap="none" spc="-5" normalizeH="0" baseline="0" noProof="0">
                <a:ln>
                  <a:noFill/>
                </a:ln>
                <a:solidFill>
                  <a:sysClr val="windowText" lastClr="000000"/>
                </a:solidFill>
                <a:effectLst/>
                <a:uLnTx/>
                <a:uFillTx/>
                <a:latin typeface="Tw Cen MT"/>
                <a:cs typeface="Tw Cen MT"/>
              </a:rPr>
              <a:t> </a:t>
            </a:r>
            <a:r>
              <a:rPr kumimoji="0" sz="1100" b="0" i="0" u="none" strike="noStrike" kern="0" cap="none" spc="-10" normalizeH="0" baseline="0" noProof="0">
                <a:ln>
                  <a:noFill/>
                </a:ln>
                <a:solidFill>
                  <a:sysClr val="windowText" lastClr="000000"/>
                </a:solidFill>
                <a:effectLst/>
                <a:uLnTx/>
                <a:uFillTx/>
                <a:latin typeface="Tw Cen MT"/>
                <a:cs typeface="Tw Cen MT"/>
              </a:rPr>
              <a:t>Performance</a:t>
            </a:r>
            <a:endParaRPr kumimoji="0" sz="1100" b="0" i="0" u="none" strike="noStrike" kern="0" cap="none" spc="0" normalizeH="0" baseline="0" noProof="0">
              <a:ln>
                <a:noFill/>
              </a:ln>
              <a:solidFill>
                <a:sysClr val="windowText" lastClr="000000"/>
              </a:solidFill>
              <a:effectLst/>
              <a:uLnTx/>
              <a:uFillTx/>
              <a:latin typeface="Tw Cen MT"/>
              <a:cs typeface="Tw Cen MT"/>
            </a:endParaRPr>
          </a:p>
        </p:txBody>
      </p:sp>
      <p:pic>
        <p:nvPicPr>
          <p:cNvPr id="30" name="object 30"/>
          <p:cNvPicPr/>
          <p:nvPr/>
        </p:nvPicPr>
        <p:blipFill>
          <a:blip r:embed="rId13" cstate="print"/>
          <a:stretch>
            <a:fillRect/>
          </a:stretch>
        </p:blipFill>
        <p:spPr>
          <a:xfrm>
            <a:off x="441959" y="3411220"/>
            <a:ext cx="2900667" cy="863599"/>
          </a:xfrm>
          <a:prstGeom prst="rect">
            <a:avLst/>
          </a:prstGeom>
        </p:spPr>
      </p:pic>
      <p:sp>
        <p:nvSpPr>
          <p:cNvPr id="31" name="object 31"/>
          <p:cNvSpPr txBox="1"/>
          <p:nvPr/>
        </p:nvSpPr>
        <p:spPr>
          <a:xfrm>
            <a:off x="1684083" y="3519865"/>
            <a:ext cx="419734" cy="269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0" i="0" u="none" strike="noStrike" kern="0" cap="none" spc="-10" normalizeH="0" baseline="0" noProof="0">
                <a:ln>
                  <a:noFill/>
                </a:ln>
                <a:solidFill>
                  <a:srgbClr val="FFFFFF"/>
                </a:solidFill>
                <a:effectLst/>
                <a:uLnTx/>
                <a:uFillTx/>
                <a:latin typeface="Tw Cen MT"/>
                <a:cs typeface="Tw Cen MT"/>
              </a:rPr>
              <a:t>Train</a:t>
            </a:r>
            <a:endParaRPr kumimoji="0" sz="16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32" name="object 32"/>
          <p:cNvGrpSpPr/>
          <p:nvPr/>
        </p:nvGrpSpPr>
        <p:grpSpPr>
          <a:xfrm>
            <a:off x="3195320" y="3429000"/>
            <a:ext cx="8290559" cy="558800"/>
            <a:chOff x="3195320" y="3429000"/>
            <a:chExt cx="8290559" cy="558800"/>
          </a:xfrm>
        </p:grpSpPr>
        <p:pic>
          <p:nvPicPr>
            <p:cNvPr id="33" name="object 33"/>
            <p:cNvPicPr/>
            <p:nvPr/>
          </p:nvPicPr>
          <p:blipFill>
            <a:blip r:embed="rId11" cstate="print"/>
            <a:stretch>
              <a:fillRect/>
            </a:stretch>
          </p:blipFill>
          <p:spPr>
            <a:xfrm>
              <a:off x="3195320" y="3429000"/>
              <a:ext cx="8290559" cy="558799"/>
            </a:xfrm>
            <a:prstGeom prst="rect">
              <a:avLst/>
            </a:prstGeom>
          </p:spPr>
        </p:pic>
        <p:pic>
          <p:nvPicPr>
            <p:cNvPr id="34" name="object 34"/>
            <p:cNvPicPr/>
            <p:nvPr/>
          </p:nvPicPr>
          <p:blipFill>
            <a:blip r:embed="rId14" cstate="print"/>
            <a:stretch>
              <a:fillRect/>
            </a:stretch>
          </p:blipFill>
          <p:spPr>
            <a:xfrm>
              <a:off x="3291840" y="3533140"/>
              <a:ext cx="850899" cy="373379"/>
            </a:xfrm>
            <a:prstGeom prst="rect">
              <a:avLst/>
            </a:prstGeom>
          </p:spPr>
        </p:pic>
        <p:sp>
          <p:nvSpPr>
            <p:cNvPr id="35" name="object 35"/>
            <p:cNvSpPr/>
            <p:nvPr/>
          </p:nvSpPr>
          <p:spPr>
            <a:xfrm>
              <a:off x="3253739" y="3474719"/>
              <a:ext cx="8173720" cy="441959"/>
            </a:xfrm>
            <a:custGeom>
              <a:avLst/>
              <a:gdLst/>
              <a:ahLst/>
              <a:cxnLst/>
              <a:rect l="l" t="t" r="r" b="b"/>
              <a:pathLst>
                <a:path w="8173720" h="441960">
                  <a:moveTo>
                    <a:pt x="8173720" y="0"/>
                  </a:moveTo>
                  <a:lnTo>
                    <a:pt x="0" y="0"/>
                  </a:lnTo>
                  <a:lnTo>
                    <a:pt x="0" y="441960"/>
                  </a:lnTo>
                  <a:lnTo>
                    <a:pt x="8173720" y="441960"/>
                  </a:lnTo>
                  <a:lnTo>
                    <a:pt x="8173720" y="0"/>
                  </a:lnTo>
                  <a:close/>
                </a:path>
              </a:pathLst>
            </a:custGeom>
            <a:solidFill>
              <a:srgbClr val="CCE1F5">
                <a:alpha val="90194"/>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6" name="object 36"/>
          <p:cNvSpPr txBox="1"/>
          <p:nvPr/>
        </p:nvSpPr>
        <p:spPr>
          <a:xfrm>
            <a:off x="3407450" y="3571299"/>
            <a:ext cx="602615" cy="1930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a:ln>
                  <a:noFill/>
                </a:ln>
                <a:solidFill>
                  <a:sysClr val="windowText" lastClr="000000"/>
                </a:solidFill>
                <a:effectLst/>
                <a:uLnTx/>
                <a:uFillTx/>
                <a:latin typeface="Tw Cen MT"/>
                <a:cs typeface="Tw Cen MT"/>
              </a:rPr>
              <a:t>Train</a:t>
            </a:r>
            <a:r>
              <a:rPr kumimoji="0" sz="1100" b="0" i="0" u="none" strike="noStrike" kern="0" cap="none" spc="-35" normalizeH="0" baseline="0" noProof="0">
                <a:ln>
                  <a:noFill/>
                </a:ln>
                <a:solidFill>
                  <a:sysClr val="windowText" lastClr="000000"/>
                </a:solidFill>
                <a:effectLst/>
                <a:uLnTx/>
                <a:uFillTx/>
                <a:latin typeface="Tw Cen MT"/>
                <a:cs typeface="Tw Cen MT"/>
              </a:rPr>
              <a:t> </a:t>
            </a:r>
            <a:r>
              <a:rPr kumimoji="0" sz="1100" b="0" i="0" u="none" strike="noStrike" kern="0" cap="none" spc="-10" normalizeH="0" baseline="0" noProof="0">
                <a:ln>
                  <a:noFill/>
                </a:ln>
                <a:solidFill>
                  <a:sysClr val="windowText" lastClr="000000"/>
                </a:solidFill>
                <a:effectLst/>
                <a:uLnTx/>
                <a:uFillTx/>
                <a:latin typeface="Tw Cen MT"/>
                <a:cs typeface="Tw Cen MT"/>
              </a:rPr>
              <a:t>Staff</a:t>
            </a:r>
            <a:endParaRPr kumimoji="0" sz="1100" b="0" i="0" u="none" strike="noStrike" kern="0" cap="none" spc="0" normalizeH="0" baseline="0" noProof="0">
              <a:ln>
                <a:noFill/>
              </a:ln>
              <a:solidFill>
                <a:sysClr val="windowText" lastClr="000000"/>
              </a:solidFill>
              <a:effectLst/>
              <a:uLnTx/>
              <a:uFillTx/>
              <a:latin typeface="Tw Cen MT"/>
              <a:cs typeface="Tw Cen MT"/>
            </a:endParaRPr>
          </a:p>
        </p:txBody>
      </p:sp>
      <p:pic>
        <p:nvPicPr>
          <p:cNvPr id="37" name="object 37"/>
          <p:cNvPicPr/>
          <p:nvPr/>
        </p:nvPicPr>
        <p:blipFill>
          <a:blip r:embed="rId15" cstate="print"/>
          <a:stretch>
            <a:fillRect/>
          </a:stretch>
        </p:blipFill>
        <p:spPr>
          <a:xfrm>
            <a:off x="441959" y="2735580"/>
            <a:ext cx="2900667" cy="863599"/>
          </a:xfrm>
          <a:prstGeom prst="rect">
            <a:avLst/>
          </a:prstGeom>
        </p:spPr>
      </p:pic>
      <p:sp>
        <p:nvSpPr>
          <p:cNvPr id="38" name="object 38"/>
          <p:cNvSpPr txBox="1"/>
          <p:nvPr/>
        </p:nvSpPr>
        <p:spPr>
          <a:xfrm>
            <a:off x="1572323" y="2844516"/>
            <a:ext cx="627380" cy="269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0" i="0" u="none" strike="noStrike" kern="0" cap="none" spc="-10" normalizeH="0" baseline="0" noProof="0">
                <a:ln>
                  <a:noFill/>
                </a:ln>
                <a:solidFill>
                  <a:srgbClr val="FFFFFF"/>
                </a:solidFill>
                <a:effectLst/>
                <a:uLnTx/>
                <a:uFillTx/>
                <a:latin typeface="Tw Cen MT"/>
                <a:cs typeface="Tw Cen MT"/>
              </a:rPr>
              <a:t>Update</a:t>
            </a:r>
            <a:endParaRPr kumimoji="0" sz="16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39" name="object 39"/>
          <p:cNvGrpSpPr/>
          <p:nvPr/>
        </p:nvGrpSpPr>
        <p:grpSpPr>
          <a:xfrm>
            <a:off x="3195320" y="2753360"/>
            <a:ext cx="8290559" cy="558800"/>
            <a:chOff x="3195320" y="2753360"/>
            <a:chExt cx="8290559" cy="558800"/>
          </a:xfrm>
        </p:grpSpPr>
        <p:pic>
          <p:nvPicPr>
            <p:cNvPr id="40" name="object 40"/>
            <p:cNvPicPr/>
            <p:nvPr/>
          </p:nvPicPr>
          <p:blipFill>
            <a:blip r:embed="rId11" cstate="print"/>
            <a:stretch>
              <a:fillRect/>
            </a:stretch>
          </p:blipFill>
          <p:spPr>
            <a:xfrm>
              <a:off x="3195320" y="2753360"/>
              <a:ext cx="8290559" cy="558799"/>
            </a:xfrm>
            <a:prstGeom prst="rect">
              <a:avLst/>
            </a:prstGeom>
          </p:spPr>
        </p:pic>
        <p:pic>
          <p:nvPicPr>
            <p:cNvPr id="41" name="object 41"/>
            <p:cNvPicPr/>
            <p:nvPr/>
          </p:nvPicPr>
          <p:blipFill>
            <a:blip r:embed="rId16" cstate="print"/>
            <a:stretch>
              <a:fillRect/>
            </a:stretch>
          </p:blipFill>
          <p:spPr>
            <a:xfrm>
              <a:off x="3291839" y="2857500"/>
              <a:ext cx="1605267" cy="373379"/>
            </a:xfrm>
            <a:prstGeom prst="rect">
              <a:avLst/>
            </a:prstGeom>
          </p:spPr>
        </p:pic>
        <p:sp>
          <p:nvSpPr>
            <p:cNvPr id="42" name="object 42"/>
            <p:cNvSpPr/>
            <p:nvPr/>
          </p:nvSpPr>
          <p:spPr>
            <a:xfrm>
              <a:off x="3253739" y="2799080"/>
              <a:ext cx="8173720" cy="441959"/>
            </a:xfrm>
            <a:custGeom>
              <a:avLst/>
              <a:gdLst/>
              <a:ahLst/>
              <a:cxnLst/>
              <a:rect l="l" t="t" r="r" b="b"/>
              <a:pathLst>
                <a:path w="8173720" h="441960">
                  <a:moveTo>
                    <a:pt x="8173720" y="0"/>
                  </a:moveTo>
                  <a:lnTo>
                    <a:pt x="0" y="0"/>
                  </a:lnTo>
                  <a:lnTo>
                    <a:pt x="0" y="441960"/>
                  </a:lnTo>
                  <a:lnTo>
                    <a:pt x="8173720" y="441960"/>
                  </a:lnTo>
                  <a:lnTo>
                    <a:pt x="8173720" y="0"/>
                  </a:lnTo>
                  <a:close/>
                </a:path>
              </a:pathLst>
            </a:custGeom>
            <a:solidFill>
              <a:srgbClr val="CCE1F5">
                <a:alpha val="90194"/>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3" name="object 43"/>
          <p:cNvSpPr txBox="1"/>
          <p:nvPr/>
        </p:nvSpPr>
        <p:spPr>
          <a:xfrm>
            <a:off x="3407450" y="2895950"/>
            <a:ext cx="1350010" cy="1930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a:ln>
                  <a:noFill/>
                </a:ln>
                <a:solidFill>
                  <a:sysClr val="windowText" lastClr="000000"/>
                </a:solidFill>
                <a:effectLst/>
                <a:uLnTx/>
                <a:uFillTx/>
                <a:latin typeface="Tw Cen MT"/>
                <a:cs typeface="Tw Cen MT"/>
              </a:rPr>
              <a:t>Update</a:t>
            </a:r>
            <a:r>
              <a:rPr kumimoji="0" sz="1100" b="0" i="0" u="none" strike="noStrike" kern="0" cap="none" spc="25" normalizeH="0" baseline="0" noProof="0">
                <a:ln>
                  <a:noFill/>
                </a:ln>
                <a:solidFill>
                  <a:sysClr val="windowText" lastClr="000000"/>
                </a:solidFill>
                <a:effectLst/>
                <a:uLnTx/>
                <a:uFillTx/>
                <a:latin typeface="Tw Cen MT"/>
                <a:cs typeface="Tw Cen MT"/>
              </a:rPr>
              <a:t> </a:t>
            </a:r>
            <a:r>
              <a:rPr kumimoji="0" sz="1100" b="0" i="0" u="none" strike="noStrike" kern="0" cap="none" spc="0" normalizeH="0" baseline="0" noProof="0">
                <a:ln>
                  <a:noFill/>
                </a:ln>
                <a:solidFill>
                  <a:sysClr val="windowText" lastClr="000000"/>
                </a:solidFill>
                <a:effectLst/>
                <a:uLnTx/>
                <a:uFillTx/>
                <a:latin typeface="Tw Cen MT"/>
                <a:cs typeface="Tw Cen MT"/>
              </a:rPr>
              <a:t>Job</a:t>
            </a:r>
            <a:r>
              <a:rPr kumimoji="0" sz="1100" b="0" i="0" u="none" strike="noStrike" kern="0" cap="none" spc="-45" normalizeH="0" baseline="0" noProof="0">
                <a:ln>
                  <a:noFill/>
                </a:ln>
                <a:solidFill>
                  <a:sysClr val="windowText" lastClr="000000"/>
                </a:solidFill>
                <a:effectLst/>
                <a:uLnTx/>
                <a:uFillTx/>
                <a:latin typeface="Tw Cen MT"/>
                <a:cs typeface="Tw Cen MT"/>
              </a:rPr>
              <a:t> </a:t>
            </a:r>
            <a:r>
              <a:rPr kumimoji="0" sz="1100" b="0" i="0" u="none" strike="noStrike" kern="0" cap="none" spc="-10" normalizeH="0" baseline="0" noProof="0">
                <a:ln>
                  <a:noFill/>
                </a:ln>
                <a:solidFill>
                  <a:sysClr val="windowText" lastClr="000000"/>
                </a:solidFill>
                <a:effectLst/>
                <a:uLnTx/>
                <a:uFillTx/>
                <a:latin typeface="Tw Cen MT"/>
                <a:cs typeface="Tw Cen MT"/>
              </a:rPr>
              <a:t>descriptions</a:t>
            </a:r>
            <a:endParaRPr kumimoji="0" sz="1100" b="0" i="0" u="none" strike="noStrike" kern="0" cap="none" spc="0" normalizeH="0" baseline="0" noProof="0">
              <a:ln>
                <a:noFill/>
              </a:ln>
              <a:solidFill>
                <a:sysClr val="windowText" lastClr="000000"/>
              </a:solidFill>
              <a:effectLst/>
              <a:uLnTx/>
              <a:uFillTx/>
              <a:latin typeface="Tw Cen MT"/>
              <a:cs typeface="Tw Cen MT"/>
            </a:endParaRPr>
          </a:p>
        </p:txBody>
      </p:sp>
      <p:pic>
        <p:nvPicPr>
          <p:cNvPr id="44" name="object 44"/>
          <p:cNvPicPr/>
          <p:nvPr/>
        </p:nvPicPr>
        <p:blipFill>
          <a:blip r:embed="rId17" cstate="print"/>
          <a:stretch>
            <a:fillRect/>
          </a:stretch>
        </p:blipFill>
        <p:spPr>
          <a:xfrm>
            <a:off x="441959" y="2059940"/>
            <a:ext cx="2900667" cy="863599"/>
          </a:xfrm>
          <a:prstGeom prst="rect">
            <a:avLst/>
          </a:prstGeom>
        </p:spPr>
      </p:pic>
      <p:sp>
        <p:nvSpPr>
          <p:cNvPr id="45" name="object 45"/>
          <p:cNvSpPr txBox="1"/>
          <p:nvPr/>
        </p:nvSpPr>
        <p:spPr>
          <a:xfrm>
            <a:off x="1496155" y="2169166"/>
            <a:ext cx="767080" cy="269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0" i="0" u="none" strike="noStrike" kern="0" cap="none" spc="-10" normalizeH="0" baseline="0" noProof="0">
                <a:ln>
                  <a:noFill/>
                </a:ln>
                <a:solidFill>
                  <a:srgbClr val="FFFFFF"/>
                </a:solidFill>
                <a:effectLst/>
                <a:uLnTx/>
                <a:uFillTx/>
                <a:latin typeface="Tw Cen MT"/>
                <a:cs typeface="Tw Cen MT"/>
              </a:rPr>
              <a:t>Distribute</a:t>
            </a:r>
            <a:endParaRPr kumimoji="0" sz="16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46" name="object 46"/>
          <p:cNvGrpSpPr/>
          <p:nvPr/>
        </p:nvGrpSpPr>
        <p:grpSpPr>
          <a:xfrm>
            <a:off x="3195320" y="2077720"/>
            <a:ext cx="8290559" cy="558800"/>
            <a:chOff x="3195320" y="2077720"/>
            <a:chExt cx="8290559" cy="558800"/>
          </a:xfrm>
        </p:grpSpPr>
        <p:pic>
          <p:nvPicPr>
            <p:cNvPr id="47" name="object 47"/>
            <p:cNvPicPr/>
            <p:nvPr/>
          </p:nvPicPr>
          <p:blipFill>
            <a:blip r:embed="rId11" cstate="print"/>
            <a:stretch>
              <a:fillRect/>
            </a:stretch>
          </p:blipFill>
          <p:spPr>
            <a:xfrm>
              <a:off x="3195320" y="2077720"/>
              <a:ext cx="8290559" cy="558799"/>
            </a:xfrm>
            <a:prstGeom prst="rect">
              <a:avLst/>
            </a:prstGeom>
          </p:spPr>
        </p:pic>
        <p:pic>
          <p:nvPicPr>
            <p:cNvPr id="48" name="object 48"/>
            <p:cNvPicPr/>
            <p:nvPr/>
          </p:nvPicPr>
          <p:blipFill>
            <a:blip r:embed="rId18" cstate="print"/>
            <a:stretch>
              <a:fillRect/>
            </a:stretch>
          </p:blipFill>
          <p:spPr>
            <a:xfrm>
              <a:off x="3291840" y="2181860"/>
              <a:ext cx="1064259" cy="373379"/>
            </a:xfrm>
            <a:prstGeom prst="rect">
              <a:avLst/>
            </a:prstGeom>
          </p:spPr>
        </p:pic>
        <p:sp>
          <p:nvSpPr>
            <p:cNvPr id="49" name="object 49"/>
            <p:cNvSpPr/>
            <p:nvPr/>
          </p:nvSpPr>
          <p:spPr>
            <a:xfrm>
              <a:off x="3253739" y="2123440"/>
              <a:ext cx="8173720" cy="441959"/>
            </a:xfrm>
            <a:custGeom>
              <a:avLst/>
              <a:gdLst/>
              <a:ahLst/>
              <a:cxnLst/>
              <a:rect l="l" t="t" r="r" b="b"/>
              <a:pathLst>
                <a:path w="8173720" h="441960">
                  <a:moveTo>
                    <a:pt x="8173720" y="0"/>
                  </a:moveTo>
                  <a:lnTo>
                    <a:pt x="0" y="0"/>
                  </a:lnTo>
                  <a:lnTo>
                    <a:pt x="0" y="441960"/>
                  </a:lnTo>
                  <a:lnTo>
                    <a:pt x="8173720" y="441960"/>
                  </a:lnTo>
                  <a:lnTo>
                    <a:pt x="8173720" y="0"/>
                  </a:lnTo>
                  <a:close/>
                </a:path>
              </a:pathLst>
            </a:custGeom>
            <a:solidFill>
              <a:srgbClr val="CCE1F5">
                <a:alpha val="90194"/>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50"/>
            <p:cNvSpPr/>
            <p:nvPr/>
          </p:nvSpPr>
          <p:spPr>
            <a:xfrm>
              <a:off x="3253739" y="2123440"/>
              <a:ext cx="8173720" cy="441959"/>
            </a:xfrm>
            <a:custGeom>
              <a:avLst/>
              <a:gdLst/>
              <a:ahLst/>
              <a:cxnLst/>
              <a:rect l="l" t="t" r="r" b="b"/>
              <a:pathLst>
                <a:path w="8173720" h="441960">
                  <a:moveTo>
                    <a:pt x="0" y="0"/>
                  </a:moveTo>
                  <a:lnTo>
                    <a:pt x="8173719" y="0"/>
                  </a:lnTo>
                  <a:lnTo>
                    <a:pt x="8173719" y="441960"/>
                  </a:lnTo>
                  <a:lnTo>
                    <a:pt x="0" y="441960"/>
                  </a:lnTo>
                  <a:lnTo>
                    <a:pt x="0" y="0"/>
                  </a:lnTo>
                  <a:close/>
                </a:path>
              </a:pathLst>
            </a:custGeom>
            <a:ln w="9525">
              <a:solidFill>
                <a:srgbClr val="CCE1F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1" name="object 51"/>
          <p:cNvSpPr txBox="1"/>
          <p:nvPr/>
        </p:nvSpPr>
        <p:spPr>
          <a:xfrm>
            <a:off x="3407450" y="2220602"/>
            <a:ext cx="815340" cy="1930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a:ln>
                  <a:noFill/>
                </a:ln>
                <a:solidFill>
                  <a:sysClr val="windowText" lastClr="000000"/>
                </a:solidFill>
                <a:effectLst/>
                <a:uLnTx/>
                <a:uFillTx/>
                <a:latin typeface="Tw Cen MT"/>
                <a:cs typeface="Tw Cen MT"/>
              </a:rPr>
              <a:t>Distribute</a:t>
            </a:r>
            <a:r>
              <a:rPr kumimoji="0" sz="1100" b="0" i="0" u="none" strike="noStrike" kern="0" cap="none" spc="-65" normalizeH="0" baseline="0" noProof="0">
                <a:ln>
                  <a:noFill/>
                </a:ln>
                <a:solidFill>
                  <a:sysClr val="windowText" lastClr="000000"/>
                </a:solidFill>
                <a:effectLst/>
                <a:uLnTx/>
                <a:uFillTx/>
                <a:latin typeface="Tw Cen MT"/>
                <a:cs typeface="Tw Cen MT"/>
              </a:rPr>
              <a:t> </a:t>
            </a:r>
            <a:r>
              <a:rPr kumimoji="0" sz="1100" b="0" i="0" u="none" strike="noStrike" kern="0" cap="none" spc="-20" normalizeH="0" baseline="0" noProof="0">
                <a:ln>
                  <a:noFill/>
                </a:ln>
                <a:solidFill>
                  <a:sysClr val="windowText" lastClr="000000"/>
                </a:solidFill>
                <a:effectLst/>
                <a:uLnTx/>
                <a:uFillTx/>
                <a:latin typeface="Tw Cen MT"/>
                <a:cs typeface="Tw Cen MT"/>
              </a:rPr>
              <a:t>Task</a:t>
            </a:r>
            <a:endParaRPr kumimoji="0" sz="1100" b="0" i="0" u="none" strike="noStrike" kern="0" cap="none" spc="0" normalizeH="0" baseline="0" noProof="0">
              <a:ln>
                <a:noFill/>
              </a:ln>
              <a:solidFill>
                <a:sysClr val="windowText" lastClr="000000"/>
              </a:solidFill>
              <a:effectLst/>
              <a:uLnTx/>
              <a:uFillTx/>
              <a:latin typeface="Tw Cen MT"/>
              <a:cs typeface="Tw Cen MT"/>
            </a:endParaRPr>
          </a:p>
        </p:txBody>
      </p:sp>
      <p:pic>
        <p:nvPicPr>
          <p:cNvPr id="52" name="object 52"/>
          <p:cNvPicPr/>
          <p:nvPr/>
        </p:nvPicPr>
        <p:blipFill>
          <a:blip r:embed="rId19" cstate="print"/>
          <a:stretch>
            <a:fillRect/>
          </a:stretch>
        </p:blipFill>
        <p:spPr>
          <a:xfrm>
            <a:off x="441959" y="1384300"/>
            <a:ext cx="2900667" cy="866139"/>
          </a:xfrm>
          <a:prstGeom prst="rect">
            <a:avLst/>
          </a:prstGeom>
        </p:spPr>
      </p:pic>
      <p:sp>
        <p:nvSpPr>
          <p:cNvPr id="53" name="object 53"/>
          <p:cNvSpPr txBox="1"/>
          <p:nvPr/>
        </p:nvSpPr>
        <p:spPr>
          <a:xfrm>
            <a:off x="1615535" y="1493818"/>
            <a:ext cx="541020" cy="269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0" i="0" u="none" strike="noStrike" kern="0" cap="none" spc="-10" normalizeH="0" baseline="0" noProof="0">
                <a:ln>
                  <a:noFill/>
                </a:ln>
                <a:solidFill>
                  <a:srgbClr val="FFFFFF"/>
                </a:solidFill>
                <a:effectLst/>
                <a:uLnTx/>
                <a:uFillTx/>
                <a:latin typeface="Tw Cen MT"/>
                <a:cs typeface="Tw Cen MT"/>
              </a:rPr>
              <a:t>Define</a:t>
            </a:r>
            <a:endParaRPr kumimoji="0" sz="16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54" name="object 54"/>
          <p:cNvGrpSpPr/>
          <p:nvPr/>
        </p:nvGrpSpPr>
        <p:grpSpPr>
          <a:xfrm>
            <a:off x="3195320" y="1402080"/>
            <a:ext cx="8290559" cy="561340"/>
            <a:chOff x="3195320" y="1402080"/>
            <a:chExt cx="8290559" cy="561340"/>
          </a:xfrm>
        </p:grpSpPr>
        <p:pic>
          <p:nvPicPr>
            <p:cNvPr id="55" name="object 55"/>
            <p:cNvPicPr/>
            <p:nvPr/>
          </p:nvPicPr>
          <p:blipFill>
            <a:blip r:embed="rId6" cstate="print"/>
            <a:stretch>
              <a:fillRect/>
            </a:stretch>
          </p:blipFill>
          <p:spPr>
            <a:xfrm>
              <a:off x="3195320" y="1402080"/>
              <a:ext cx="8290546" cy="561339"/>
            </a:xfrm>
            <a:prstGeom prst="rect">
              <a:avLst/>
            </a:prstGeom>
          </p:spPr>
        </p:pic>
        <p:pic>
          <p:nvPicPr>
            <p:cNvPr id="56" name="object 56"/>
            <p:cNvPicPr/>
            <p:nvPr/>
          </p:nvPicPr>
          <p:blipFill>
            <a:blip r:embed="rId20" cstate="print"/>
            <a:stretch>
              <a:fillRect/>
            </a:stretch>
          </p:blipFill>
          <p:spPr>
            <a:xfrm>
              <a:off x="3291840" y="1506220"/>
              <a:ext cx="1226819" cy="373366"/>
            </a:xfrm>
            <a:prstGeom prst="rect">
              <a:avLst/>
            </a:prstGeom>
          </p:spPr>
        </p:pic>
      </p:grpSp>
      <p:sp>
        <p:nvSpPr>
          <p:cNvPr id="57" name="object 57"/>
          <p:cNvSpPr txBox="1"/>
          <p:nvPr/>
        </p:nvSpPr>
        <p:spPr>
          <a:xfrm>
            <a:off x="3253740" y="1447800"/>
            <a:ext cx="8173720" cy="444500"/>
          </a:xfrm>
          <a:prstGeom prst="rect">
            <a:avLst/>
          </a:prstGeom>
          <a:solidFill>
            <a:srgbClr val="CCE1F5">
              <a:alpha val="90194"/>
            </a:srgbClr>
          </a:solidFill>
        </p:spPr>
        <p:txBody>
          <a:bodyPr vert="horz" wrap="square" lIns="0" tIns="109855" rIns="0" bIns="0" rtlCol="0">
            <a:spAutoFit/>
          </a:bodyPr>
          <a:lstStyle/>
          <a:p>
            <a:pPr marL="167005" marR="0" lvl="0" indent="0" defTabSz="914400" eaLnBrk="1" fontAlgn="auto" latinLnBrk="0" hangingPunct="1">
              <a:lnSpc>
                <a:spcPct val="100000"/>
              </a:lnSpc>
              <a:spcBef>
                <a:spcPts val="865"/>
              </a:spcBef>
              <a:spcAft>
                <a:spcPts val="0"/>
              </a:spcAft>
              <a:buClrTx/>
              <a:buSzTx/>
              <a:buFontTx/>
              <a:buNone/>
              <a:tabLst/>
              <a:defRPr/>
            </a:pPr>
            <a:r>
              <a:rPr kumimoji="0" sz="1100" b="0" i="0" u="none" strike="noStrike" kern="0" cap="none" spc="0" normalizeH="0" baseline="0" noProof="0">
                <a:ln>
                  <a:noFill/>
                </a:ln>
                <a:solidFill>
                  <a:sysClr val="windowText" lastClr="000000"/>
                </a:solidFill>
                <a:effectLst/>
                <a:uLnTx/>
                <a:uFillTx/>
                <a:latin typeface="Tw Cen MT"/>
                <a:cs typeface="Tw Cen MT"/>
              </a:rPr>
              <a:t>Define</a:t>
            </a:r>
            <a:r>
              <a:rPr kumimoji="0" sz="1100" b="0" i="0" u="none" strike="noStrike" kern="0" cap="none" spc="-30" normalizeH="0" baseline="0" noProof="0">
                <a:ln>
                  <a:noFill/>
                </a:ln>
                <a:solidFill>
                  <a:sysClr val="windowText" lastClr="000000"/>
                </a:solidFill>
                <a:effectLst/>
                <a:uLnTx/>
                <a:uFillTx/>
                <a:latin typeface="Tw Cen MT"/>
                <a:cs typeface="Tw Cen MT"/>
              </a:rPr>
              <a:t> </a:t>
            </a:r>
            <a:r>
              <a:rPr kumimoji="0" sz="1100" b="0" i="0" u="none" strike="noStrike" kern="0" cap="none" spc="-10" normalizeH="0" baseline="0" noProof="0">
                <a:ln>
                  <a:noFill/>
                </a:ln>
                <a:solidFill>
                  <a:sysClr val="windowText" lastClr="000000"/>
                </a:solidFill>
                <a:effectLst/>
                <a:uLnTx/>
                <a:uFillTx/>
                <a:latin typeface="Tw Cen MT"/>
                <a:cs typeface="Tw Cen MT"/>
              </a:rPr>
              <a:t>Standards</a:t>
            </a:r>
            <a:endParaRPr kumimoji="0" sz="1100" b="0" i="0" u="none" strike="noStrike" kern="0" cap="none" spc="0" normalizeH="0" baseline="0" noProof="0">
              <a:ln>
                <a:noFill/>
              </a:ln>
              <a:solidFill>
                <a:sysClr val="windowText" lastClr="000000"/>
              </a:solidFill>
              <a:effectLst/>
              <a:uLnTx/>
              <a:uFillTx/>
              <a:latin typeface="Tw Cen MT"/>
              <a:cs typeface="Tw Cen MT"/>
            </a:endParaRPr>
          </a:p>
        </p:txBody>
      </p:sp>
      <p:sp>
        <p:nvSpPr>
          <p:cNvPr id="58" name="object 58"/>
          <p:cNvSpPr txBox="1"/>
          <p:nvPr/>
        </p:nvSpPr>
        <p:spPr>
          <a:xfrm>
            <a:off x="9624569" y="6333533"/>
            <a:ext cx="1492885" cy="354330"/>
          </a:xfrm>
          <a:prstGeom prst="rect">
            <a:avLst/>
          </a:prstGeom>
        </p:spPr>
        <p:txBody>
          <a:bodyPr vert="horz" wrap="square" lIns="0" tIns="0" rIns="0" bIns="0" rtlCol="0">
            <a:spAutoFit/>
          </a:bodyPr>
          <a:lstStyle/>
          <a:p>
            <a:pPr marL="12700" marR="0" lvl="0" indent="0" defTabSz="914400" eaLnBrk="1" fontAlgn="auto" latinLnBrk="0" hangingPunct="1">
              <a:lnSpc>
                <a:spcPts val="1365"/>
              </a:lnSpc>
              <a:spcBef>
                <a:spcPts val="0"/>
              </a:spcBef>
              <a:spcAft>
                <a:spcPts val="0"/>
              </a:spcAft>
              <a:buClrTx/>
              <a:buSzTx/>
              <a:buFontTx/>
              <a:buNone/>
              <a:tabLst/>
              <a:defRPr/>
            </a:pPr>
            <a:r>
              <a:rPr kumimoji="0" sz="1200" b="0" i="0" u="none" strike="noStrike" kern="0" cap="none" spc="-10" normalizeH="0" baseline="0" noProof="0">
                <a:ln>
                  <a:noFill/>
                </a:ln>
                <a:solidFill>
                  <a:srgbClr val="335B74"/>
                </a:solidFill>
                <a:effectLst/>
                <a:uLnTx/>
                <a:uFillTx/>
                <a:latin typeface="Tw Cen MT"/>
                <a:cs typeface="Tw Cen MT"/>
              </a:rPr>
              <a:t>@NACHC</a:t>
            </a:r>
            <a:endParaRPr kumimoji="0" sz="1200" b="0" i="0" u="none" strike="noStrike" kern="0" cap="none" spc="0" normalizeH="0" baseline="0" noProof="0">
              <a:ln>
                <a:noFill/>
              </a:ln>
              <a:solidFill>
                <a:sysClr val="windowText" lastClr="000000"/>
              </a:solidFill>
              <a:effectLst/>
              <a:uLnTx/>
              <a:uFillTx/>
              <a:latin typeface="Tw Cen MT"/>
              <a:cs typeface="Tw Cen MT"/>
            </a:endParaRPr>
          </a:p>
          <a:p>
            <a:pPr marL="358140" marR="0" lvl="0" indent="0" defTabSz="914400" eaLnBrk="1" fontAlgn="auto" latinLnBrk="0" hangingPunct="1">
              <a:lnSpc>
                <a:spcPct val="100000"/>
              </a:lnSpc>
              <a:spcBef>
                <a:spcPts val="80"/>
              </a:spcBef>
              <a:spcAft>
                <a:spcPts val="0"/>
              </a:spcAft>
              <a:buClrTx/>
              <a:buSzTx/>
              <a:buFontTx/>
              <a:buNone/>
              <a:tabLst>
                <a:tab pos="1303655" algn="l"/>
              </a:tabLst>
              <a:defRPr/>
            </a:pPr>
            <a:r>
              <a:rPr kumimoji="0" sz="1000" b="0" i="0" u="sng" strike="noStrike" kern="0" cap="none" spc="-10" normalizeH="0" baseline="0" noProof="0">
                <a:ln>
                  <a:noFill/>
                </a:ln>
                <a:solidFill>
                  <a:srgbClr val="0000FF"/>
                </a:solidFill>
                <a:effectLst/>
                <a:uLnTx/>
                <a:uFill>
                  <a:solidFill>
                    <a:srgbClr val="0000FF"/>
                  </a:solidFill>
                </a:uFill>
                <a:latin typeface="Tw Cen MT Condensed"/>
                <a:cs typeface="Tw Cen MT Condensed"/>
                <a:hlinkClick r:id="rId21"/>
              </a:rPr>
              <a:t>WWW.NACHC.ORG</a:t>
            </a:r>
            <a:r>
              <a:rPr kumimoji="0" sz="1000" b="0" i="0" u="none" strike="noStrike" kern="0" cap="none" spc="0" normalizeH="0" baseline="0" noProof="0">
                <a:ln>
                  <a:noFill/>
                </a:ln>
                <a:solidFill>
                  <a:srgbClr val="0000FF"/>
                </a:solidFill>
                <a:effectLst/>
                <a:uLnTx/>
                <a:uFillTx/>
                <a:latin typeface="Tw Cen MT Condensed"/>
                <a:cs typeface="Tw Cen MT Condensed"/>
              </a:rPr>
              <a:t>	</a:t>
            </a:r>
            <a:r>
              <a:rPr kumimoji="0" sz="1500" b="0" i="0" u="none" strike="noStrike" kern="0" cap="none" spc="0" normalizeH="0" baseline="2777" noProof="0">
                <a:ln>
                  <a:noFill/>
                </a:ln>
                <a:solidFill>
                  <a:srgbClr val="1CACE2"/>
                </a:solidFill>
                <a:effectLst/>
                <a:uLnTx/>
                <a:uFillTx/>
                <a:latin typeface="Tw Cen MT Condensed"/>
                <a:cs typeface="Tw Cen MT Condensed"/>
              </a:rPr>
              <a:t>| </a:t>
            </a:r>
            <a:r>
              <a:rPr kumimoji="0" sz="1500" b="0" i="0" u="none" strike="noStrike" kern="0" cap="none" spc="-75" normalizeH="0" baseline="2777" noProof="0">
                <a:ln>
                  <a:noFill/>
                </a:ln>
                <a:solidFill>
                  <a:srgbClr val="1CACE2"/>
                </a:solidFill>
                <a:effectLst/>
                <a:uLnTx/>
                <a:uFillTx/>
                <a:latin typeface="Tw Cen MT Condensed"/>
                <a:cs typeface="Tw Cen MT Condensed"/>
              </a:rPr>
              <a:t>6</a:t>
            </a:r>
            <a:endParaRPr kumimoji="0" sz="1500" b="0" i="0" u="none" strike="noStrike" kern="0" cap="none" spc="0" normalizeH="0" baseline="2777" noProof="0">
              <a:ln>
                <a:noFill/>
              </a:ln>
              <a:solidFill>
                <a:sysClr val="windowText" lastClr="000000"/>
              </a:solidFill>
              <a:effectLst/>
              <a:uLnTx/>
              <a:uFillTx/>
              <a:latin typeface="Tw Cen MT Condensed"/>
              <a:cs typeface="Tw Cen MT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825500"/>
            <a:ext cx="0" cy="914400"/>
          </a:xfrm>
          <a:custGeom>
            <a:avLst/>
            <a:gdLst/>
            <a:ahLst/>
            <a:cxnLst/>
            <a:rect l="l" t="t" r="r" b="b"/>
            <a:pathLst>
              <a:path h="914400">
                <a:moveTo>
                  <a:pt x="0" y="914400"/>
                </a:moveTo>
                <a:lnTo>
                  <a:pt x="0" y="0"/>
                </a:lnTo>
              </a:path>
            </a:pathLst>
          </a:custGeom>
          <a:ln w="19050">
            <a:solidFill>
              <a:srgbClr val="1CACE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2" cstate="print"/>
          <a:stretch>
            <a:fillRect/>
          </a:stretch>
        </p:blipFill>
        <p:spPr>
          <a:xfrm>
            <a:off x="574040" y="6273800"/>
            <a:ext cx="1313179" cy="294639"/>
          </a:xfrm>
          <a:prstGeom prst="rect">
            <a:avLst/>
          </a:prstGeom>
        </p:spPr>
      </p:pic>
      <p:sp>
        <p:nvSpPr>
          <p:cNvPr id="7" name="object 7"/>
          <p:cNvSpPr/>
          <p:nvPr/>
        </p:nvSpPr>
        <p:spPr>
          <a:xfrm>
            <a:off x="530859" y="0"/>
            <a:ext cx="2532380" cy="152400"/>
          </a:xfrm>
          <a:custGeom>
            <a:avLst/>
            <a:gdLst/>
            <a:ahLst/>
            <a:cxnLst/>
            <a:rect l="l" t="t" r="r" b="b"/>
            <a:pathLst>
              <a:path w="2532380" h="152400">
                <a:moveTo>
                  <a:pt x="2532379" y="0"/>
                </a:moveTo>
                <a:lnTo>
                  <a:pt x="0" y="0"/>
                </a:lnTo>
                <a:lnTo>
                  <a:pt x="0" y="152400"/>
                </a:lnTo>
                <a:lnTo>
                  <a:pt x="2532379" y="152400"/>
                </a:lnTo>
                <a:lnTo>
                  <a:pt x="2532379" y="0"/>
                </a:lnTo>
                <a:close/>
              </a:path>
            </a:pathLst>
          </a:custGeom>
          <a:solidFill>
            <a:srgbClr val="60A1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a:spLocks noGrp="1"/>
          </p:cNvSpPr>
          <p:nvPr>
            <p:ph type="title"/>
          </p:nvPr>
        </p:nvSpPr>
        <p:spPr>
          <a:prstGeom prst="rect">
            <a:avLst/>
          </a:prstGeom>
        </p:spPr>
        <p:txBody>
          <a:bodyPr vert="horz" wrap="square" lIns="0" tIns="251965" rIns="0" bIns="0" rtlCol="0">
            <a:spAutoFit/>
          </a:bodyPr>
          <a:lstStyle/>
          <a:p>
            <a:pPr marL="530225">
              <a:lnSpc>
                <a:spcPct val="100000"/>
              </a:lnSpc>
              <a:spcBef>
                <a:spcPts val="100"/>
              </a:spcBef>
            </a:pPr>
            <a:r>
              <a:rPr sz="3600">
                <a:solidFill>
                  <a:srgbClr val="335B74"/>
                </a:solidFill>
                <a:latin typeface="Tw Cen MT Condensed"/>
                <a:cs typeface="Tw Cen MT Condensed"/>
              </a:rPr>
              <a:t>BUSINESS</a:t>
            </a:r>
            <a:r>
              <a:rPr sz="3600" spc="-95">
                <a:solidFill>
                  <a:srgbClr val="335B74"/>
                </a:solidFill>
                <a:latin typeface="Tw Cen MT Condensed"/>
                <a:cs typeface="Tw Cen MT Condensed"/>
              </a:rPr>
              <a:t> </a:t>
            </a:r>
            <a:r>
              <a:rPr sz="3600">
                <a:solidFill>
                  <a:srgbClr val="335B74"/>
                </a:solidFill>
                <a:latin typeface="Tw Cen MT Condensed"/>
                <a:cs typeface="Tw Cen MT Condensed"/>
              </a:rPr>
              <a:t>CASE</a:t>
            </a:r>
            <a:r>
              <a:rPr sz="3600" spc="-95">
                <a:solidFill>
                  <a:srgbClr val="335B74"/>
                </a:solidFill>
                <a:latin typeface="Tw Cen MT Condensed"/>
                <a:cs typeface="Tw Cen MT Condensed"/>
              </a:rPr>
              <a:t> </a:t>
            </a:r>
            <a:r>
              <a:rPr sz="3600" spc="-20">
                <a:solidFill>
                  <a:srgbClr val="335B74"/>
                </a:solidFill>
                <a:latin typeface="Tw Cen MT Condensed"/>
                <a:cs typeface="Tw Cen MT Condensed"/>
              </a:rPr>
              <a:t>ASSUMPTIONS</a:t>
            </a:r>
            <a:endParaRPr sz="3600">
              <a:latin typeface="Tw Cen MT Condensed"/>
              <a:cs typeface="Tw Cen MT Condensed"/>
            </a:endParaRPr>
          </a:p>
        </p:txBody>
      </p:sp>
      <p:grpSp>
        <p:nvGrpSpPr>
          <p:cNvPr id="9" name="object 9"/>
          <p:cNvGrpSpPr/>
          <p:nvPr/>
        </p:nvGrpSpPr>
        <p:grpSpPr>
          <a:xfrm>
            <a:off x="1234439" y="2052320"/>
            <a:ext cx="1955800" cy="1955800"/>
            <a:chOff x="1234439" y="2052320"/>
            <a:chExt cx="1955800" cy="1955800"/>
          </a:xfrm>
        </p:grpSpPr>
        <p:sp>
          <p:nvSpPr>
            <p:cNvPr id="10" name="object 10"/>
            <p:cNvSpPr/>
            <p:nvPr/>
          </p:nvSpPr>
          <p:spPr>
            <a:xfrm>
              <a:off x="1234439" y="2052320"/>
              <a:ext cx="1955800" cy="1955800"/>
            </a:xfrm>
            <a:custGeom>
              <a:avLst/>
              <a:gdLst/>
              <a:ahLst/>
              <a:cxnLst/>
              <a:rect l="l" t="t" r="r" b="b"/>
              <a:pathLst>
                <a:path w="1955800" h="1955800">
                  <a:moveTo>
                    <a:pt x="977900" y="0"/>
                  </a:moveTo>
                  <a:lnTo>
                    <a:pt x="929093" y="1193"/>
                  </a:lnTo>
                  <a:lnTo>
                    <a:pt x="880910" y="4749"/>
                  </a:lnTo>
                  <a:lnTo>
                    <a:pt x="833386" y="10604"/>
                  </a:lnTo>
                  <a:lnTo>
                    <a:pt x="786612" y="18694"/>
                  </a:lnTo>
                  <a:lnTo>
                    <a:pt x="740613" y="28981"/>
                  </a:lnTo>
                  <a:lnTo>
                    <a:pt x="695464" y="41402"/>
                  </a:lnTo>
                  <a:lnTo>
                    <a:pt x="651217" y="55892"/>
                  </a:lnTo>
                  <a:lnTo>
                    <a:pt x="607923" y="72415"/>
                  </a:lnTo>
                  <a:lnTo>
                    <a:pt x="565645" y="90893"/>
                  </a:lnTo>
                  <a:lnTo>
                    <a:pt x="524421" y="111277"/>
                  </a:lnTo>
                  <a:lnTo>
                    <a:pt x="484339" y="133515"/>
                  </a:lnTo>
                  <a:lnTo>
                    <a:pt x="445427" y="157543"/>
                  </a:lnTo>
                  <a:lnTo>
                    <a:pt x="407746" y="183324"/>
                  </a:lnTo>
                  <a:lnTo>
                    <a:pt x="371360" y="210781"/>
                  </a:lnTo>
                  <a:lnTo>
                    <a:pt x="336321" y="239864"/>
                  </a:lnTo>
                  <a:lnTo>
                    <a:pt x="302691" y="270522"/>
                  </a:lnTo>
                  <a:lnTo>
                    <a:pt x="270522" y="302691"/>
                  </a:lnTo>
                  <a:lnTo>
                    <a:pt x="239864" y="336321"/>
                  </a:lnTo>
                  <a:lnTo>
                    <a:pt x="210781" y="371360"/>
                  </a:lnTo>
                  <a:lnTo>
                    <a:pt x="183324" y="407746"/>
                  </a:lnTo>
                  <a:lnTo>
                    <a:pt x="157543" y="445427"/>
                  </a:lnTo>
                  <a:lnTo>
                    <a:pt x="133515" y="484339"/>
                  </a:lnTo>
                  <a:lnTo>
                    <a:pt x="111277" y="524421"/>
                  </a:lnTo>
                  <a:lnTo>
                    <a:pt x="90893" y="565645"/>
                  </a:lnTo>
                  <a:lnTo>
                    <a:pt x="72415" y="607923"/>
                  </a:lnTo>
                  <a:lnTo>
                    <a:pt x="55892" y="651217"/>
                  </a:lnTo>
                  <a:lnTo>
                    <a:pt x="41402" y="695464"/>
                  </a:lnTo>
                  <a:lnTo>
                    <a:pt x="28981" y="740613"/>
                  </a:lnTo>
                  <a:lnTo>
                    <a:pt x="18694" y="786612"/>
                  </a:lnTo>
                  <a:lnTo>
                    <a:pt x="10604" y="833386"/>
                  </a:lnTo>
                  <a:lnTo>
                    <a:pt x="4749" y="880910"/>
                  </a:lnTo>
                  <a:lnTo>
                    <a:pt x="1193" y="929093"/>
                  </a:lnTo>
                  <a:lnTo>
                    <a:pt x="0" y="977900"/>
                  </a:lnTo>
                  <a:lnTo>
                    <a:pt x="1193" y="1026706"/>
                  </a:lnTo>
                  <a:lnTo>
                    <a:pt x="4749" y="1074889"/>
                  </a:lnTo>
                  <a:lnTo>
                    <a:pt x="10604" y="1122413"/>
                  </a:lnTo>
                  <a:lnTo>
                    <a:pt x="18694" y="1169187"/>
                  </a:lnTo>
                  <a:lnTo>
                    <a:pt x="28981" y="1215186"/>
                  </a:lnTo>
                  <a:lnTo>
                    <a:pt x="41402" y="1260335"/>
                  </a:lnTo>
                  <a:lnTo>
                    <a:pt x="55892" y="1304582"/>
                  </a:lnTo>
                  <a:lnTo>
                    <a:pt x="72415" y="1347876"/>
                  </a:lnTo>
                  <a:lnTo>
                    <a:pt x="90893" y="1390154"/>
                  </a:lnTo>
                  <a:lnTo>
                    <a:pt x="111277" y="1431378"/>
                  </a:lnTo>
                  <a:lnTo>
                    <a:pt x="133515" y="1471460"/>
                  </a:lnTo>
                  <a:lnTo>
                    <a:pt x="157543" y="1510372"/>
                  </a:lnTo>
                  <a:lnTo>
                    <a:pt x="183324" y="1548053"/>
                  </a:lnTo>
                  <a:lnTo>
                    <a:pt x="210781" y="1584439"/>
                  </a:lnTo>
                  <a:lnTo>
                    <a:pt x="239864" y="1619478"/>
                  </a:lnTo>
                  <a:lnTo>
                    <a:pt x="270522" y="1653108"/>
                  </a:lnTo>
                  <a:lnTo>
                    <a:pt x="302691" y="1685277"/>
                  </a:lnTo>
                  <a:lnTo>
                    <a:pt x="336321" y="1715935"/>
                  </a:lnTo>
                  <a:lnTo>
                    <a:pt x="371360" y="1745018"/>
                  </a:lnTo>
                  <a:lnTo>
                    <a:pt x="407746" y="1772475"/>
                  </a:lnTo>
                  <a:lnTo>
                    <a:pt x="445427" y="1798256"/>
                  </a:lnTo>
                  <a:lnTo>
                    <a:pt x="484339" y="1822284"/>
                  </a:lnTo>
                  <a:lnTo>
                    <a:pt x="524421" y="1844522"/>
                  </a:lnTo>
                  <a:lnTo>
                    <a:pt x="565645" y="1864906"/>
                  </a:lnTo>
                  <a:lnTo>
                    <a:pt x="607923" y="1883384"/>
                  </a:lnTo>
                  <a:lnTo>
                    <a:pt x="651217" y="1899907"/>
                  </a:lnTo>
                  <a:lnTo>
                    <a:pt x="695464" y="1914398"/>
                  </a:lnTo>
                  <a:lnTo>
                    <a:pt x="740613" y="1926818"/>
                  </a:lnTo>
                  <a:lnTo>
                    <a:pt x="786612" y="1937092"/>
                  </a:lnTo>
                  <a:lnTo>
                    <a:pt x="833386" y="1945195"/>
                  </a:lnTo>
                  <a:lnTo>
                    <a:pt x="880910" y="1951050"/>
                  </a:lnTo>
                  <a:lnTo>
                    <a:pt x="929093" y="1954606"/>
                  </a:lnTo>
                  <a:lnTo>
                    <a:pt x="977900" y="1955800"/>
                  </a:lnTo>
                  <a:lnTo>
                    <a:pt x="1026706" y="1954606"/>
                  </a:lnTo>
                  <a:lnTo>
                    <a:pt x="1074889" y="1951050"/>
                  </a:lnTo>
                  <a:lnTo>
                    <a:pt x="1122400" y="1945195"/>
                  </a:lnTo>
                  <a:lnTo>
                    <a:pt x="1169187" y="1937092"/>
                  </a:lnTo>
                  <a:lnTo>
                    <a:pt x="1215186" y="1926818"/>
                  </a:lnTo>
                  <a:lnTo>
                    <a:pt x="1260335" y="1914398"/>
                  </a:lnTo>
                  <a:lnTo>
                    <a:pt x="1304582" y="1899907"/>
                  </a:lnTo>
                  <a:lnTo>
                    <a:pt x="1347876" y="1883384"/>
                  </a:lnTo>
                  <a:lnTo>
                    <a:pt x="1390154" y="1864906"/>
                  </a:lnTo>
                  <a:lnTo>
                    <a:pt x="1431378" y="1844522"/>
                  </a:lnTo>
                  <a:lnTo>
                    <a:pt x="1471460" y="1822284"/>
                  </a:lnTo>
                  <a:lnTo>
                    <a:pt x="1510372" y="1798256"/>
                  </a:lnTo>
                  <a:lnTo>
                    <a:pt x="1548053" y="1772475"/>
                  </a:lnTo>
                  <a:lnTo>
                    <a:pt x="1584439" y="1745018"/>
                  </a:lnTo>
                  <a:lnTo>
                    <a:pt x="1619478" y="1715935"/>
                  </a:lnTo>
                  <a:lnTo>
                    <a:pt x="1653108" y="1685277"/>
                  </a:lnTo>
                  <a:lnTo>
                    <a:pt x="1685277" y="1653108"/>
                  </a:lnTo>
                  <a:lnTo>
                    <a:pt x="1715935" y="1619478"/>
                  </a:lnTo>
                  <a:lnTo>
                    <a:pt x="1745018" y="1584439"/>
                  </a:lnTo>
                  <a:lnTo>
                    <a:pt x="1772475" y="1548053"/>
                  </a:lnTo>
                  <a:lnTo>
                    <a:pt x="1798256" y="1510372"/>
                  </a:lnTo>
                  <a:lnTo>
                    <a:pt x="1822284" y="1471460"/>
                  </a:lnTo>
                  <a:lnTo>
                    <a:pt x="1844522" y="1431378"/>
                  </a:lnTo>
                  <a:lnTo>
                    <a:pt x="1864906" y="1390154"/>
                  </a:lnTo>
                  <a:lnTo>
                    <a:pt x="1883384" y="1347876"/>
                  </a:lnTo>
                  <a:lnTo>
                    <a:pt x="1899907" y="1304582"/>
                  </a:lnTo>
                  <a:lnTo>
                    <a:pt x="1914398" y="1260335"/>
                  </a:lnTo>
                  <a:lnTo>
                    <a:pt x="1926818" y="1215186"/>
                  </a:lnTo>
                  <a:lnTo>
                    <a:pt x="1937092" y="1169187"/>
                  </a:lnTo>
                  <a:lnTo>
                    <a:pt x="1945195" y="1122413"/>
                  </a:lnTo>
                  <a:lnTo>
                    <a:pt x="1951050" y="1074889"/>
                  </a:lnTo>
                  <a:lnTo>
                    <a:pt x="1954606" y="1026706"/>
                  </a:lnTo>
                  <a:lnTo>
                    <a:pt x="1955800" y="977900"/>
                  </a:lnTo>
                  <a:lnTo>
                    <a:pt x="1954606" y="929093"/>
                  </a:lnTo>
                  <a:lnTo>
                    <a:pt x="1951050" y="880910"/>
                  </a:lnTo>
                  <a:lnTo>
                    <a:pt x="1945195" y="833386"/>
                  </a:lnTo>
                  <a:lnTo>
                    <a:pt x="1937092" y="786612"/>
                  </a:lnTo>
                  <a:lnTo>
                    <a:pt x="1926818" y="740613"/>
                  </a:lnTo>
                  <a:lnTo>
                    <a:pt x="1914398" y="695464"/>
                  </a:lnTo>
                  <a:lnTo>
                    <a:pt x="1899907" y="651217"/>
                  </a:lnTo>
                  <a:lnTo>
                    <a:pt x="1883384" y="607923"/>
                  </a:lnTo>
                  <a:lnTo>
                    <a:pt x="1864906" y="565645"/>
                  </a:lnTo>
                  <a:lnTo>
                    <a:pt x="1844522" y="524421"/>
                  </a:lnTo>
                  <a:lnTo>
                    <a:pt x="1822284" y="484339"/>
                  </a:lnTo>
                  <a:lnTo>
                    <a:pt x="1798256" y="445427"/>
                  </a:lnTo>
                  <a:lnTo>
                    <a:pt x="1772475" y="407746"/>
                  </a:lnTo>
                  <a:lnTo>
                    <a:pt x="1745018" y="371360"/>
                  </a:lnTo>
                  <a:lnTo>
                    <a:pt x="1715935" y="336321"/>
                  </a:lnTo>
                  <a:lnTo>
                    <a:pt x="1685277" y="302691"/>
                  </a:lnTo>
                  <a:lnTo>
                    <a:pt x="1653108" y="270522"/>
                  </a:lnTo>
                  <a:lnTo>
                    <a:pt x="1619478" y="239864"/>
                  </a:lnTo>
                  <a:lnTo>
                    <a:pt x="1584439" y="210781"/>
                  </a:lnTo>
                  <a:lnTo>
                    <a:pt x="1548053" y="183324"/>
                  </a:lnTo>
                  <a:lnTo>
                    <a:pt x="1510372" y="157543"/>
                  </a:lnTo>
                  <a:lnTo>
                    <a:pt x="1471460" y="133515"/>
                  </a:lnTo>
                  <a:lnTo>
                    <a:pt x="1431378" y="111277"/>
                  </a:lnTo>
                  <a:lnTo>
                    <a:pt x="1390154" y="90893"/>
                  </a:lnTo>
                  <a:lnTo>
                    <a:pt x="1347876" y="72415"/>
                  </a:lnTo>
                  <a:lnTo>
                    <a:pt x="1304582" y="55892"/>
                  </a:lnTo>
                  <a:lnTo>
                    <a:pt x="1260335" y="41402"/>
                  </a:lnTo>
                  <a:lnTo>
                    <a:pt x="1215186" y="28981"/>
                  </a:lnTo>
                  <a:lnTo>
                    <a:pt x="1169187" y="18694"/>
                  </a:lnTo>
                  <a:lnTo>
                    <a:pt x="1122400" y="10604"/>
                  </a:lnTo>
                  <a:lnTo>
                    <a:pt x="1074889" y="4749"/>
                  </a:lnTo>
                  <a:lnTo>
                    <a:pt x="1026706" y="1193"/>
                  </a:lnTo>
                  <a:lnTo>
                    <a:pt x="977900" y="0"/>
                  </a:lnTo>
                  <a:close/>
                </a:path>
              </a:pathLst>
            </a:custGeom>
            <a:solidFill>
              <a:srgbClr val="CDD9E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1823718" y="2527297"/>
              <a:ext cx="621665" cy="1018540"/>
            </a:xfrm>
            <a:custGeom>
              <a:avLst/>
              <a:gdLst/>
              <a:ahLst/>
              <a:cxnLst/>
              <a:rect l="l" t="t" r="r" b="b"/>
              <a:pathLst>
                <a:path w="621664" h="1018539">
                  <a:moveTo>
                    <a:pt x="127304" y="0"/>
                  </a:moveTo>
                  <a:lnTo>
                    <a:pt x="115735" y="0"/>
                  </a:lnTo>
                  <a:lnTo>
                    <a:pt x="104978" y="1841"/>
                  </a:lnTo>
                  <a:lnTo>
                    <a:pt x="95630" y="6946"/>
                  </a:lnTo>
                  <a:lnTo>
                    <a:pt x="88226" y="14643"/>
                  </a:lnTo>
                  <a:lnTo>
                    <a:pt x="83337" y="24295"/>
                  </a:lnTo>
                  <a:lnTo>
                    <a:pt x="59766" y="32029"/>
                  </a:lnTo>
                  <a:lnTo>
                    <a:pt x="40652" y="47142"/>
                  </a:lnTo>
                  <a:lnTo>
                    <a:pt x="27825" y="67906"/>
                  </a:lnTo>
                  <a:lnTo>
                    <a:pt x="23152" y="92557"/>
                  </a:lnTo>
                  <a:lnTo>
                    <a:pt x="23152" y="377164"/>
                  </a:lnTo>
                  <a:lnTo>
                    <a:pt x="13677" y="384454"/>
                  </a:lnTo>
                  <a:lnTo>
                    <a:pt x="6362" y="393801"/>
                  </a:lnTo>
                  <a:lnTo>
                    <a:pt x="1663" y="404660"/>
                  </a:lnTo>
                  <a:lnTo>
                    <a:pt x="0" y="416509"/>
                  </a:lnTo>
                  <a:lnTo>
                    <a:pt x="5346" y="467537"/>
                  </a:lnTo>
                  <a:lnTo>
                    <a:pt x="20650" y="514807"/>
                  </a:lnTo>
                  <a:lnTo>
                    <a:pt x="44818" y="557237"/>
                  </a:lnTo>
                  <a:lnTo>
                    <a:pt x="76771" y="593763"/>
                  </a:lnTo>
                  <a:lnTo>
                    <a:pt x="115404" y="623303"/>
                  </a:lnTo>
                  <a:lnTo>
                    <a:pt x="159613" y="644791"/>
                  </a:lnTo>
                  <a:lnTo>
                    <a:pt x="208330" y="657148"/>
                  </a:lnTo>
                  <a:lnTo>
                    <a:pt x="208330" y="775157"/>
                  </a:lnTo>
                  <a:lnTo>
                    <a:pt x="213258" y="824128"/>
                  </a:lnTo>
                  <a:lnTo>
                    <a:pt x="227418" y="869746"/>
                  </a:lnTo>
                  <a:lnTo>
                    <a:pt x="249821" y="911009"/>
                  </a:lnTo>
                  <a:lnTo>
                    <a:pt x="279501" y="946962"/>
                  </a:lnTo>
                  <a:lnTo>
                    <a:pt x="315467" y="976629"/>
                  </a:lnTo>
                  <a:lnTo>
                    <a:pt x="356755" y="999032"/>
                  </a:lnTo>
                  <a:lnTo>
                    <a:pt x="402386" y="1013180"/>
                  </a:lnTo>
                  <a:lnTo>
                    <a:pt x="451370" y="1018120"/>
                  </a:lnTo>
                  <a:lnTo>
                    <a:pt x="500354" y="1013180"/>
                  </a:lnTo>
                  <a:lnTo>
                    <a:pt x="545985" y="999032"/>
                  </a:lnTo>
                  <a:lnTo>
                    <a:pt x="587273" y="976629"/>
                  </a:lnTo>
                  <a:lnTo>
                    <a:pt x="621131" y="948702"/>
                  </a:lnTo>
                  <a:lnTo>
                    <a:pt x="451370" y="948702"/>
                  </a:lnTo>
                  <a:lnTo>
                    <a:pt x="405155" y="942517"/>
                  </a:lnTo>
                  <a:lnTo>
                    <a:pt x="363664" y="925055"/>
                  </a:lnTo>
                  <a:lnTo>
                    <a:pt x="328548" y="897940"/>
                  </a:lnTo>
                  <a:lnTo>
                    <a:pt x="301434" y="862837"/>
                  </a:lnTo>
                  <a:lnTo>
                    <a:pt x="283959" y="821359"/>
                  </a:lnTo>
                  <a:lnTo>
                    <a:pt x="277761" y="775157"/>
                  </a:lnTo>
                  <a:lnTo>
                    <a:pt x="277761" y="657148"/>
                  </a:lnTo>
                  <a:lnTo>
                    <a:pt x="326478" y="644791"/>
                  </a:lnTo>
                  <a:lnTo>
                    <a:pt x="370687" y="623303"/>
                  </a:lnTo>
                  <a:lnTo>
                    <a:pt x="409320" y="593763"/>
                  </a:lnTo>
                  <a:lnTo>
                    <a:pt x="432816" y="566902"/>
                  </a:lnTo>
                  <a:lnTo>
                    <a:pt x="243052" y="566902"/>
                  </a:lnTo>
                  <a:lnTo>
                    <a:pt x="195402" y="559269"/>
                  </a:lnTo>
                  <a:lnTo>
                    <a:pt x="154089" y="537959"/>
                  </a:lnTo>
                  <a:lnTo>
                    <a:pt x="121551" y="505434"/>
                  </a:lnTo>
                  <a:lnTo>
                    <a:pt x="100241" y="464134"/>
                  </a:lnTo>
                  <a:lnTo>
                    <a:pt x="92595" y="416509"/>
                  </a:lnTo>
                  <a:lnTo>
                    <a:pt x="90931" y="404012"/>
                  </a:lnTo>
                  <a:lnTo>
                    <a:pt x="86220" y="392937"/>
                  </a:lnTo>
                  <a:lnTo>
                    <a:pt x="78917" y="383806"/>
                  </a:lnTo>
                  <a:lnTo>
                    <a:pt x="69443" y="377164"/>
                  </a:lnTo>
                  <a:lnTo>
                    <a:pt x="69443" y="83299"/>
                  </a:lnTo>
                  <a:lnTo>
                    <a:pt x="75234" y="75209"/>
                  </a:lnTo>
                  <a:lnTo>
                    <a:pt x="83337" y="71729"/>
                  </a:lnTo>
                  <a:lnTo>
                    <a:pt x="164896" y="71729"/>
                  </a:lnTo>
                  <a:lnTo>
                    <a:pt x="169951" y="64249"/>
                  </a:lnTo>
                  <a:lnTo>
                    <a:pt x="173608" y="46278"/>
                  </a:lnTo>
                  <a:lnTo>
                    <a:pt x="169951" y="28308"/>
                  </a:lnTo>
                  <a:lnTo>
                    <a:pt x="160007" y="13601"/>
                  </a:lnTo>
                  <a:lnTo>
                    <a:pt x="145287" y="3657"/>
                  </a:lnTo>
                  <a:lnTo>
                    <a:pt x="127304" y="0"/>
                  </a:lnTo>
                  <a:close/>
                </a:path>
              </a:pathLst>
            </a:custGeom>
            <a:solidFill>
              <a:srgbClr val="A300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 name="object 12"/>
            <p:cNvPicPr/>
            <p:nvPr/>
          </p:nvPicPr>
          <p:blipFill>
            <a:blip r:embed="rId3" cstate="print"/>
            <a:stretch>
              <a:fillRect/>
            </a:stretch>
          </p:blipFill>
          <p:spPr>
            <a:xfrm>
              <a:off x="2136200" y="2527297"/>
              <a:ext cx="146507" cy="92557"/>
            </a:xfrm>
            <a:prstGeom prst="rect">
              <a:avLst/>
            </a:prstGeom>
          </p:spPr>
        </p:pic>
        <p:sp>
          <p:nvSpPr>
            <p:cNvPr id="13" name="object 13"/>
            <p:cNvSpPr/>
            <p:nvPr/>
          </p:nvSpPr>
          <p:spPr>
            <a:xfrm>
              <a:off x="1907044" y="2599029"/>
              <a:ext cx="673735" cy="877569"/>
            </a:xfrm>
            <a:custGeom>
              <a:avLst/>
              <a:gdLst/>
              <a:ahLst/>
              <a:cxnLst/>
              <a:rect l="l" t="t" r="r" b="b"/>
              <a:pathLst>
                <a:path w="673735" h="877570">
                  <a:moveTo>
                    <a:pt x="81559" y="0"/>
                  </a:moveTo>
                  <a:lnTo>
                    <a:pt x="0" y="0"/>
                  </a:lnTo>
                  <a:lnTo>
                    <a:pt x="5384" y="8623"/>
                  </a:lnTo>
                  <a:lnTo>
                    <a:pt x="12725" y="15189"/>
                  </a:lnTo>
                  <a:lnTo>
                    <a:pt x="21805" y="19367"/>
                  </a:lnTo>
                  <a:lnTo>
                    <a:pt x="32410" y="20828"/>
                  </a:lnTo>
                  <a:lnTo>
                    <a:pt x="43980" y="20828"/>
                  </a:lnTo>
                  <a:lnTo>
                    <a:pt x="61950" y="17183"/>
                  </a:lnTo>
                  <a:lnTo>
                    <a:pt x="76669" y="7239"/>
                  </a:lnTo>
                  <a:lnTo>
                    <a:pt x="81559" y="0"/>
                  </a:lnTo>
                  <a:close/>
                </a:path>
                <a:path w="673735" h="877570">
                  <a:moveTo>
                    <a:pt x="402755" y="344779"/>
                  </a:moveTo>
                  <a:lnTo>
                    <a:pt x="401091" y="332295"/>
                  </a:lnTo>
                  <a:lnTo>
                    <a:pt x="396392" y="321208"/>
                  </a:lnTo>
                  <a:lnTo>
                    <a:pt x="389089" y="312077"/>
                  </a:lnTo>
                  <a:lnTo>
                    <a:pt x="379615" y="305447"/>
                  </a:lnTo>
                  <a:lnTo>
                    <a:pt x="379615" y="20840"/>
                  </a:lnTo>
                  <a:lnTo>
                    <a:pt x="375653" y="12"/>
                  </a:lnTo>
                  <a:lnTo>
                    <a:pt x="319430" y="12"/>
                  </a:lnTo>
                  <a:lnTo>
                    <a:pt x="327533" y="3479"/>
                  </a:lnTo>
                  <a:lnTo>
                    <a:pt x="333311" y="11582"/>
                  </a:lnTo>
                  <a:lnTo>
                    <a:pt x="333311" y="305447"/>
                  </a:lnTo>
                  <a:lnTo>
                    <a:pt x="323837" y="312724"/>
                  </a:lnTo>
                  <a:lnTo>
                    <a:pt x="316534" y="322072"/>
                  </a:lnTo>
                  <a:lnTo>
                    <a:pt x="311835" y="332943"/>
                  </a:lnTo>
                  <a:lnTo>
                    <a:pt x="310172" y="344779"/>
                  </a:lnTo>
                  <a:lnTo>
                    <a:pt x="302526" y="392417"/>
                  </a:lnTo>
                  <a:lnTo>
                    <a:pt x="281203" y="433705"/>
                  </a:lnTo>
                  <a:lnTo>
                    <a:pt x="248666" y="466229"/>
                  </a:lnTo>
                  <a:lnTo>
                    <a:pt x="207352" y="487540"/>
                  </a:lnTo>
                  <a:lnTo>
                    <a:pt x="159715" y="495185"/>
                  </a:lnTo>
                  <a:lnTo>
                    <a:pt x="349478" y="495185"/>
                  </a:lnTo>
                  <a:lnTo>
                    <a:pt x="357936" y="485521"/>
                  </a:lnTo>
                  <a:lnTo>
                    <a:pt x="382104" y="443090"/>
                  </a:lnTo>
                  <a:lnTo>
                    <a:pt x="397408" y="395820"/>
                  </a:lnTo>
                  <a:lnTo>
                    <a:pt x="402755" y="344779"/>
                  </a:lnTo>
                  <a:close/>
                </a:path>
                <a:path w="673735" h="877570">
                  <a:moveTo>
                    <a:pt x="673544" y="391045"/>
                  </a:moveTo>
                  <a:lnTo>
                    <a:pt x="576364" y="391045"/>
                  </a:lnTo>
                  <a:lnTo>
                    <a:pt x="544664" y="384746"/>
                  </a:lnTo>
                  <a:lnTo>
                    <a:pt x="518934" y="367474"/>
                  </a:lnTo>
                  <a:lnTo>
                    <a:pt x="501662" y="341757"/>
                  </a:lnTo>
                  <a:lnTo>
                    <a:pt x="495350" y="310070"/>
                  </a:lnTo>
                  <a:lnTo>
                    <a:pt x="501662" y="278371"/>
                  </a:lnTo>
                  <a:lnTo>
                    <a:pt x="518934" y="252653"/>
                  </a:lnTo>
                  <a:lnTo>
                    <a:pt x="544664" y="235381"/>
                  </a:lnTo>
                  <a:lnTo>
                    <a:pt x="576364" y="229082"/>
                  </a:lnTo>
                  <a:lnTo>
                    <a:pt x="672630" y="229082"/>
                  </a:lnTo>
                  <a:lnTo>
                    <a:pt x="666496" y="219964"/>
                  </a:lnTo>
                  <a:lnTo>
                    <a:pt x="626046" y="192760"/>
                  </a:lnTo>
                  <a:lnTo>
                    <a:pt x="576364" y="182803"/>
                  </a:lnTo>
                  <a:lnTo>
                    <a:pt x="526694" y="192760"/>
                  </a:lnTo>
                  <a:lnTo>
                    <a:pt x="486244" y="219964"/>
                  </a:lnTo>
                  <a:lnTo>
                    <a:pt x="459028" y="260413"/>
                  </a:lnTo>
                  <a:lnTo>
                    <a:pt x="449059" y="310070"/>
                  </a:lnTo>
                  <a:lnTo>
                    <a:pt x="456044" y="351523"/>
                  </a:lnTo>
                  <a:lnTo>
                    <a:pt x="475386" y="387438"/>
                  </a:lnTo>
                  <a:lnTo>
                    <a:pt x="504723" y="415328"/>
                  </a:lnTo>
                  <a:lnTo>
                    <a:pt x="541642" y="432701"/>
                  </a:lnTo>
                  <a:lnTo>
                    <a:pt x="541642" y="703427"/>
                  </a:lnTo>
                  <a:lnTo>
                    <a:pt x="535457" y="749630"/>
                  </a:lnTo>
                  <a:lnTo>
                    <a:pt x="517982" y="791095"/>
                  </a:lnTo>
                  <a:lnTo>
                    <a:pt x="490867" y="826211"/>
                  </a:lnTo>
                  <a:lnTo>
                    <a:pt x="455739" y="853325"/>
                  </a:lnTo>
                  <a:lnTo>
                    <a:pt x="414261" y="870788"/>
                  </a:lnTo>
                  <a:lnTo>
                    <a:pt x="368046" y="876973"/>
                  </a:lnTo>
                  <a:lnTo>
                    <a:pt x="537806" y="876973"/>
                  </a:lnTo>
                  <a:lnTo>
                    <a:pt x="569582" y="839279"/>
                  </a:lnTo>
                  <a:lnTo>
                    <a:pt x="591997" y="798017"/>
                  </a:lnTo>
                  <a:lnTo>
                    <a:pt x="606145" y="752398"/>
                  </a:lnTo>
                  <a:lnTo>
                    <a:pt x="611085" y="703427"/>
                  </a:lnTo>
                  <a:lnTo>
                    <a:pt x="611085" y="432701"/>
                  </a:lnTo>
                  <a:lnTo>
                    <a:pt x="648017" y="415328"/>
                  </a:lnTo>
                  <a:lnTo>
                    <a:pt x="673544" y="391045"/>
                  </a:lnTo>
                  <a:close/>
                </a:path>
              </a:pathLst>
            </a:custGeom>
            <a:solidFill>
              <a:srgbClr val="A300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4" cstate="print"/>
            <a:stretch>
              <a:fillRect/>
            </a:stretch>
          </p:blipFill>
          <p:spPr>
            <a:xfrm>
              <a:off x="2483410" y="2828104"/>
              <a:ext cx="127317" cy="161975"/>
            </a:xfrm>
            <a:prstGeom prst="rect">
              <a:avLst/>
            </a:prstGeom>
          </p:spPr>
        </p:pic>
        <p:pic>
          <p:nvPicPr>
            <p:cNvPr id="15" name="object 15"/>
            <p:cNvPicPr/>
            <p:nvPr/>
          </p:nvPicPr>
          <p:blipFill>
            <a:blip r:embed="rId5" cstate="print"/>
            <a:stretch>
              <a:fillRect/>
            </a:stretch>
          </p:blipFill>
          <p:spPr>
            <a:xfrm>
              <a:off x="2425700" y="2849880"/>
              <a:ext cx="114299" cy="116839"/>
            </a:xfrm>
            <a:prstGeom prst="rect">
              <a:avLst/>
            </a:prstGeom>
          </p:spPr>
        </p:pic>
      </p:grpSp>
      <p:sp>
        <p:nvSpPr>
          <p:cNvPr id="16" name="object 16"/>
          <p:cNvSpPr txBox="1"/>
          <p:nvPr/>
        </p:nvSpPr>
        <p:spPr>
          <a:xfrm>
            <a:off x="730011" y="4528029"/>
            <a:ext cx="2950845" cy="612140"/>
          </a:xfrm>
          <a:prstGeom prst="rect">
            <a:avLst/>
          </a:prstGeom>
        </p:spPr>
        <p:txBody>
          <a:bodyPr vert="horz" wrap="square" lIns="0" tIns="66040" rIns="0" bIns="0" rtlCol="0">
            <a:spAutoFit/>
          </a:bodyPr>
          <a:lstStyle/>
          <a:p>
            <a:pPr marL="1173480" marR="5080" lvl="0" indent="-1161415" defTabSz="914400" eaLnBrk="1" fontAlgn="auto" latinLnBrk="0" hangingPunct="1">
              <a:lnSpc>
                <a:spcPts val="2100"/>
              </a:lnSpc>
              <a:spcBef>
                <a:spcPts val="520"/>
              </a:spcBef>
              <a:spcAft>
                <a:spcPts val="0"/>
              </a:spcAft>
              <a:buClrTx/>
              <a:buSzTx/>
              <a:buFontTx/>
              <a:buNone/>
              <a:tabLst/>
              <a:defRPr/>
            </a:pPr>
            <a:r>
              <a:rPr kumimoji="0" sz="2100" b="0" i="0" u="none" strike="noStrike" kern="0" cap="none" spc="0" normalizeH="0" baseline="0" noProof="0">
                <a:ln>
                  <a:noFill/>
                </a:ln>
                <a:solidFill>
                  <a:sysClr val="windowText" lastClr="000000"/>
                </a:solidFill>
                <a:effectLst/>
                <a:uLnTx/>
                <a:uFillTx/>
                <a:latin typeface="Tw Cen MT"/>
                <a:cs typeface="Tw Cen MT"/>
              </a:rPr>
              <a:t>MEDICARE </a:t>
            </a:r>
            <a:r>
              <a:rPr kumimoji="0" sz="2100" b="0" i="0" u="none" strike="noStrike" kern="0" cap="none" spc="-55" normalizeH="0" baseline="0" noProof="0">
                <a:ln>
                  <a:noFill/>
                </a:ln>
                <a:solidFill>
                  <a:sysClr val="windowText" lastClr="000000"/>
                </a:solidFill>
                <a:effectLst/>
                <a:uLnTx/>
                <a:uFillTx/>
                <a:latin typeface="Tw Cen MT"/>
                <a:cs typeface="Tw Cen MT"/>
              </a:rPr>
              <a:t>PAYOR</a:t>
            </a:r>
            <a:r>
              <a:rPr kumimoji="0" sz="2100" b="0" i="0" u="none" strike="noStrike" kern="0" cap="none" spc="-130" normalizeH="0" baseline="0" noProof="0">
                <a:ln>
                  <a:noFill/>
                </a:ln>
                <a:solidFill>
                  <a:sysClr val="windowText" lastClr="000000"/>
                </a:solidFill>
                <a:effectLst/>
                <a:uLnTx/>
                <a:uFillTx/>
                <a:latin typeface="Tw Cen MT"/>
                <a:cs typeface="Tw Cen MT"/>
              </a:rPr>
              <a:t> </a:t>
            </a:r>
            <a:r>
              <a:rPr kumimoji="0" sz="2100" b="0" i="0" u="none" strike="noStrike" kern="0" cap="none" spc="0" normalizeH="0" baseline="0" noProof="0">
                <a:ln>
                  <a:noFill/>
                </a:ln>
                <a:solidFill>
                  <a:sysClr val="windowText" lastClr="000000"/>
                </a:solidFill>
                <a:effectLst/>
                <a:uLnTx/>
                <a:uFillTx/>
                <a:latin typeface="Tw Cen MT"/>
                <a:cs typeface="Tw Cen MT"/>
              </a:rPr>
              <a:t>MIX</a:t>
            </a:r>
            <a:r>
              <a:rPr kumimoji="0" sz="2100" b="0" i="0" u="none" strike="noStrike" kern="0" cap="none" spc="-15" normalizeH="0" baseline="0" noProof="0">
                <a:ln>
                  <a:noFill/>
                </a:ln>
                <a:solidFill>
                  <a:sysClr val="windowText" lastClr="000000"/>
                </a:solidFill>
                <a:effectLst/>
                <a:uLnTx/>
                <a:uFillTx/>
                <a:latin typeface="Tw Cen MT"/>
                <a:cs typeface="Tw Cen MT"/>
              </a:rPr>
              <a:t> </a:t>
            </a:r>
            <a:r>
              <a:rPr kumimoji="0" sz="2100" b="0" i="0" u="none" strike="noStrike" kern="0" cap="none" spc="-30" normalizeH="0" baseline="0" noProof="0">
                <a:ln>
                  <a:noFill/>
                </a:ln>
                <a:solidFill>
                  <a:sysClr val="windowText" lastClr="000000"/>
                </a:solidFill>
                <a:effectLst/>
                <a:uLnTx/>
                <a:uFillTx/>
                <a:latin typeface="Tw Cen MT"/>
                <a:cs typeface="Tw Cen MT"/>
              </a:rPr>
              <a:t>FOR </a:t>
            </a:r>
            <a:r>
              <a:rPr kumimoji="0" sz="2100" b="0" i="0" u="none" strike="noStrike" kern="0" cap="none" spc="-20" normalizeH="0" baseline="0" noProof="0">
                <a:ln>
                  <a:noFill/>
                </a:ln>
                <a:solidFill>
                  <a:sysClr val="windowText" lastClr="000000"/>
                </a:solidFill>
                <a:effectLst/>
                <a:uLnTx/>
                <a:uFillTx/>
                <a:latin typeface="Tw Cen MT"/>
                <a:cs typeface="Tw Cen MT"/>
              </a:rPr>
              <a:t>CHCS</a:t>
            </a:r>
            <a:endParaRPr kumimoji="0" sz="21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17" name="object 17"/>
          <p:cNvGrpSpPr/>
          <p:nvPr/>
        </p:nvGrpSpPr>
        <p:grpSpPr>
          <a:xfrm>
            <a:off x="5001259" y="2052320"/>
            <a:ext cx="1955800" cy="1955800"/>
            <a:chOff x="5001259" y="2052320"/>
            <a:chExt cx="1955800" cy="1955800"/>
          </a:xfrm>
        </p:grpSpPr>
        <p:sp>
          <p:nvSpPr>
            <p:cNvPr id="18" name="object 18"/>
            <p:cNvSpPr/>
            <p:nvPr/>
          </p:nvSpPr>
          <p:spPr>
            <a:xfrm>
              <a:off x="5001259" y="2052320"/>
              <a:ext cx="1955800" cy="1955800"/>
            </a:xfrm>
            <a:custGeom>
              <a:avLst/>
              <a:gdLst/>
              <a:ahLst/>
              <a:cxnLst/>
              <a:rect l="l" t="t" r="r" b="b"/>
              <a:pathLst>
                <a:path w="1955800" h="1955800">
                  <a:moveTo>
                    <a:pt x="977900" y="0"/>
                  </a:moveTo>
                  <a:lnTo>
                    <a:pt x="929093" y="1193"/>
                  </a:lnTo>
                  <a:lnTo>
                    <a:pt x="880910" y="4749"/>
                  </a:lnTo>
                  <a:lnTo>
                    <a:pt x="833386" y="10604"/>
                  </a:lnTo>
                  <a:lnTo>
                    <a:pt x="786612" y="18694"/>
                  </a:lnTo>
                  <a:lnTo>
                    <a:pt x="740613" y="28981"/>
                  </a:lnTo>
                  <a:lnTo>
                    <a:pt x="695464" y="41402"/>
                  </a:lnTo>
                  <a:lnTo>
                    <a:pt x="651217" y="55892"/>
                  </a:lnTo>
                  <a:lnTo>
                    <a:pt x="607923" y="72415"/>
                  </a:lnTo>
                  <a:lnTo>
                    <a:pt x="565645" y="90893"/>
                  </a:lnTo>
                  <a:lnTo>
                    <a:pt x="524421" y="111277"/>
                  </a:lnTo>
                  <a:lnTo>
                    <a:pt x="484339" y="133515"/>
                  </a:lnTo>
                  <a:lnTo>
                    <a:pt x="445427" y="157543"/>
                  </a:lnTo>
                  <a:lnTo>
                    <a:pt x="407746" y="183324"/>
                  </a:lnTo>
                  <a:lnTo>
                    <a:pt x="371360" y="210781"/>
                  </a:lnTo>
                  <a:lnTo>
                    <a:pt x="336321" y="239864"/>
                  </a:lnTo>
                  <a:lnTo>
                    <a:pt x="302691" y="270522"/>
                  </a:lnTo>
                  <a:lnTo>
                    <a:pt x="270522" y="302691"/>
                  </a:lnTo>
                  <a:lnTo>
                    <a:pt x="239864" y="336321"/>
                  </a:lnTo>
                  <a:lnTo>
                    <a:pt x="210781" y="371360"/>
                  </a:lnTo>
                  <a:lnTo>
                    <a:pt x="183324" y="407746"/>
                  </a:lnTo>
                  <a:lnTo>
                    <a:pt x="157543" y="445427"/>
                  </a:lnTo>
                  <a:lnTo>
                    <a:pt x="133515" y="484339"/>
                  </a:lnTo>
                  <a:lnTo>
                    <a:pt x="111277" y="524421"/>
                  </a:lnTo>
                  <a:lnTo>
                    <a:pt x="90893" y="565645"/>
                  </a:lnTo>
                  <a:lnTo>
                    <a:pt x="72415" y="607923"/>
                  </a:lnTo>
                  <a:lnTo>
                    <a:pt x="55892" y="651217"/>
                  </a:lnTo>
                  <a:lnTo>
                    <a:pt x="41402" y="695464"/>
                  </a:lnTo>
                  <a:lnTo>
                    <a:pt x="28981" y="740613"/>
                  </a:lnTo>
                  <a:lnTo>
                    <a:pt x="18694" y="786612"/>
                  </a:lnTo>
                  <a:lnTo>
                    <a:pt x="10604" y="833386"/>
                  </a:lnTo>
                  <a:lnTo>
                    <a:pt x="4749" y="880910"/>
                  </a:lnTo>
                  <a:lnTo>
                    <a:pt x="1193" y="929093"/>
                  </a:lnTo>
                  <a:lnTo>
                    <a:pt x="0" y="977900"/>
                  </a:lnTo>
                  <a:lnTo>
                    <a:pt x="1193" y="1026706"/>
                  </a:lnTo>
                  <a:lnTo>
                    <a:pt x="4749" y="1074889"/>
                  </a:lnTo>
                  <a:lnTo>
                    <a:pt x="10604" y="1122413"/>
                  </a:lnTo>
                  <a:lnTo>
                    <a:pt x="18694" y="1169187"/>
                  </a:lnTo>
                  <a:lnTo>
                    <a:pt x="28981" y="1215186"/>
                  </a:lnTo>
                  <a:lnTo>
                    <a:pt x="41402" y="1260335"/>
                  </a:lnTo>
                  <a:lnTo>
                    <a:pt x="55892" y="1304582"/>
                  </a:lnTo>
                  <a:lnTo>
                    <a:pt x="72415" y="1347876"/>
                  </a:lnTo>
                  <a:lnTo>
                    <a:pt x="90893" y="1390154"/>
                  </a:lnTo>
                  <a:lnTo>
                    <a:pt x="111277" y="1431378"/>
                  </a:lnTo>
                  <a:lnTo>
                    <a:pt x="133515" y="1471460"/>
                  </a:lnTo>
                  <a:lnTo>
                    <a:pt x="157543" y="1510372"/>
                  </a:lnTo>
                  <a:lnTo>
                    <a:pt x="183324" y="1548053"/>
                  </a:lnTo>
                  <a:lnTo>
                    <a:pt x="210781" y="1584439"/>
                  </a:lnTo>
                  <a:lnTo>
                    <a:pt x="239864" y="1619478"/>
                  </a:lnTo>
                  <a:lnTo>
                    <a:pt x="270522" y="1653108"/>
                  </a:lnTo>
                  <a:lnTo>
                    <a:pt x="302691" y="1685277"/>
                  </a:lnTo>
                  <a:lnTo>
                    <a:pt x="336321" y="1715935"/>
                  </a:lnTo>
                  <a:lnTo>
                    <a:pt x="371360" y="1745018"/>
                  </a:lnTo>
                  <a:lnTo>
                    <a:pt x="407746" y="1772475"/>
                  </a:lnTo>
                  <a:lnTo>
                    <a:pt x="445427" y="1798256"/>
                  </a:lnTo>
                  <a:lnTo>
                    <a:pt x="484339" y="1822284"/>
                  </a:lnTo>
                  <a:lnTo>
                    <a:pt x="524421" y="1844522"/>
                  </a:lnTo>
                  <a:lnTo>
                    <a:pt x="565645" y="1864906"/>
                  </a:lnTo>
                  <a:lnTo>
                    <a:pt x="607923" y="1883384"/>
                  </a:lnTo>
                  <a:lnTo>
                    <a:pt x="651217" y="1899907"/>
                  </a:lnTo>
                  <a:lnTo>
                    <a:pt x="695464" y="1914398"/>
                  </a:lnTo>
                  <a:lnTo>
                    <a:pt x="740613" y="1926818"/>
                  </a:lnTo>
                  <a:lnTo>
                    <a:pt x="786612" y="1937092"/>
                  </a:lnTo>
                  <a:lnTo>
                    <a:pt x="833386" y="1945195"/>
                  </a:lnTo>
                  <a:lnTo>
                    <a:pt x="880910" y="1951050"/>
                  </a:lnTo>
                  <a:lnTo>
                    <a:pt x="929093" y="1954606"/>
                  </a:lnTo>
                  <a:lnTo>
                    <a:pt x="977900" y="1955800"/>
                  </a:lnTo>
                  <a:lnTo>
                    <a:pt x="1026706" y="1954606"/>
                  </a:lnTo>
                  <a:lnTo>
                    <a:pt x="1074889" y="1951050"/>
                  </a:lnTo>
                  <a:lnTo>
                    <a:pt x="1122413" y="1945195"/>
                  </a:lnTo>
                  <a:lnTo>
                    <a:pt x="1169187" y="1937092"/>
                  </a:lnTo>
                  <a:lnTo>
                    <a:pt x="1215186" y="1926818"/>
                  </a:lnTo>
                  <a:lnTo>
                    <a:pt x="1260335" y="1914398"/>
                  </a:lnTo>
                  <a:lnTo>
                    <a:pt x="1304582" y="1899907"/>
                  </a:lnTo>
                  <a:lnTo>
                    <a:pt x="1347876" y="1883384"/>
                  </a:lnTo>
                  <a:lnTo>
                    <a:pt x="1390154" y="1864906"/>
                  </a:lnTo>
                  <a:lnTo>
                    <a:pt x="1431378" y="1844522"/>
                  </a:lnTo>
                  <a:lnTo>
                    <a:pt x="1471460" y="1822284"/>
                  </a:lnTo>
                  <a:lnTo>
                    <a:pt x="1510372" y="1798256"/>
                  </a:lnTo>
                  <a:lnTo>
                    <a:pt x="1548053" y="1772475"/>
                  </a:lnTo>
                  <a:lnTo>
                    <a:pt x="1584439" y="1745018"/>
                  </a:lnTo>
                  <a:lnTo>
                    <a:pt x="1619478" y="1715935"/>
                  </a:lnTo>
                  <a:lnTo>
                    <a:pt x="1653108" y="1685277"/>
                  </a:lnTo>
                  <a:lnTo>
                    <a:pt x="1685277" y="1653108"/>
                  </a:lnTo>
                  <a:lnTo>
                    <a:pt x="1715935" y="1619478"/>
                  </a:lnTo>
                  <a:lnTo>
                    <a:pt x="1745018" y="1584439"/>
                  </a:lnTo>
                  <a:lnTo>
                    <a:pt x="1772475" y="1548053"/>
                  </a:lnTo>
                  <a:lnTo>
                    <a:pt x="1798256" y="1510372"/>
                  </a:lnTo>
                  <a:lnTo>
                    <a:pt x="1822284" y="1471460"/>
                  </a:lnTo>
                  <a:lnTo>
                    <a:pt x="1844522" y="1431378"/>
                  </a:lnTo>
                  <a:lnTo>
                    <a:pt x="1864906" y="1390154"/>
                  </a:lnTo>
                  <a:lnTo>
                    <a:pt x="1883384" y="1347876"/>
                  </a:lnTo>
                  <a:lnTo>
                    <a:pt x="1899907" y="1304582"/>
                  </a:lnTo>
                  <a:lnTo>
                    <a:pt x="1914398" y="1260335"/>
                  </a:lnTo>
                  <a:lnTo>
                    <a:pt x="1926818" y="1215186"/>
                  </a:lnTo>
                  <a:lnTo>
                    <a:pt x="1937092" y="1169187"/>
                  </a:lnTo>
                  <a:lnTo>
                    <a:pt x="1945195" y="1122413"/>
                  </a:lnTo>
                  <a:lnTo>
                    <a:pt x="1951050" y="1074889"/>
                  </a:lnTo>
                  <a:lnTo>
                    <a:pt x="1954606" y="1026706"/>
                  </a:lnTo>
                  <a:lnTo>
                    <a:pt x="1955800" y="977900"/>
                  </a:lnTo>
                  <a:lnTo>
                    <a:pt x="1954606" y="929093"/>
                  </a:lnTo>
                  <a:lnTo>
                    <a:pt x="1951050" y="880910"/>
                  </a:lnTo>
                  <a:lnTo>
                    <a:pt x="1945195" y="833386"/>
                  </a:lnTo>
                  <a:lnTo>
                    <a:pt x="1937092" y="786612"/>
                  </a:lnTo>
                  <a:lnTo>
                    <a:pt x="1926818" y="740613"/>
                  </a:lnTo>
                  <a:lnTo>
                    <a:pt x="1914398" y="695464"/>
                  </a:lnTo>
                  <a:lnTo>
                    <a:pt x="1899907" y="651217"/>
                  </a:lnTo>
                  <a:lnTo>
                    <a:pt x="1883384" y="607923"/>
                  </a:lnTo>
                  <a:lnTo>
                    <a:pt x="1864906" y="565645"/>
                  </a:lnTo>
                  <a:lnTo>
                    <a:pt x="1844522" y="524421"/>
                  </a:lnTo>
                  <a:lnTo>
                    <a:pt x="1822284" y="484339"/>
                  </a:lnTo>
                  <a:lnTo>
                    <a:pt x="1798256" y="445427"/>
                  </a:lnTo>
                  <a:lnTo>
                    <a:pt x="1772475" y="407746"/>
                  </a:lnTo>
                  <a:lnTo>
                    <a:pt x="1745018" y="371360"/>
                  </a:lnTo>
                  <a:lnTo>
                    <a:pt x="1715935" y="336321"/>
                  </a:lnTo>
                  <a:lnTo>
                    <a:pt x="1685277" y="302691"/>
                  </a:lnTo>
                  <a:lnTo>
                    <a:pt x="1653108" y="270522"/>
                  </a:lnTo>
                  <a:lnTo>
                    <a:pt x="1619478" y="239864"/>
                  </a:lnTo>
                  <a:lnTo>
                    <a:pt x="1584439" y="210781"/>
                  </a:lnTo>
                  <a:lnTo>
                    <a:pt x="1548053" y="183324"/>
                  </a:lnTo>
                  <a:lnTo>
                    <a:pt x="1510372" y="157543"/>
                  </a:lnTo>
                  <a:lnTo>
                    <a:pt x="1471460" y="133515"/>
                  </a:lnTo>
                  <a:lnTo>
                    <a:pt x="1431378" y="111277"/>
                  </a:lnTo>
                  <a:lnTo>
                    <a:pt x="1390154" y="90893"/>
                  </a:lnTo>
                  <a:lnTo>
                    <a:pt x="1347876" y="72415"/>
                  </a:lnTo>
                  <a:lnTo>
                    <a:pt x="1304582" y="55892"/>
                  </a:lnTo>
                  <a:lnTo>
                    <a:pt x="1260335" y="41402"/>
                  </a:lnTo>
                  <a:lnTo>
                    <a:pt x="1215186" y="28981"/>
                  </a:lnTo>
                  <a:lnTo>
                    <a:pt x="1169187" y="18694"/>
                  </a:lnTo>
                  <a:lnTo>
                    <a:pt x="1122413" y="10604"/>
                  </a:lnTo>
                  <a:lnTo>
                    <a:pt x="1074889" y="4749"/>
                  </a:lnTo>
                  <a:lnTo>
                    <a:pt x="1026706" y="1193"/>
                  </a:lnTo>
                  <a:lnTo>
                    <a:pt x="977900" y="0"/>
                  </a:lnTo>
                  <a:close/>
                </a:path>
              </a:pathLst>
            </a:custGeom>
            <a:solidFill>
              <a:srgbClr val="CDD9E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509260" y="2621292"/>
              <a:ext cx="949960" cy="784860"/>
            </a:xfrm>
            <a:custGeom>
              <a:avLst/>
              <a:gdLst/>
              <a:ahLst/>
              <a:cxnLst/>
              <a:rect l="l" t="t" r="r" b="b"/>
              <a:pathLst>
                <a:path w="949960" h="784860">
                  <a:moveTo>
                    <a:pt x="676465" y="201498"/>
                  </a:moveTo>
                  <a:lnTo>
                    <a:pt x="474840" y="0"/>
                  </a:lnTo>
                  <a:lnTo>
                    <a:pt x="273202" y="201498"/>
                  </a:lnTo>
                  <a:lnTo>
                    <a:pt x="305866" y="234111"/>
                  </a:lnTo>
                  <a:lnTo>
                    <a:pt x="474840" y="65468"/>
                  </a:lnTo>
                  <a:lnTo>
                    <a:pt x="643801" y="234111"/>
                  </a:lnTo>
                  <a:lnTo>
                    <a:pt x="676465" y="201498"/>
                  </a:lnTo>
                  <a:close/>
                </a:path>
                <a:path w="949960" h="784860">
                  <a:moveTo>
                    <a:pt x="949655" y="298767"/>
                  </a:moveTo>
                  <a:lnTo>
                    <a:pt x="880160" y="298767"/>
                  </a:lnTo>
                  <a:lnTo>
                    <a:pt x="880160" y="391312"/>
                  </a:lnTo>
                  <a:lnTo>
                    <a:pt x="880160" y="460717"/>
                  </a:lnTo>
                  <a:lnTo>
                    <a:pt x="880160" y="506984"/>
                  </a:lnTo>
                  <a:lnTo>
                    <a:pt x="880160" y="576389"/>
                  </a:lnTo>
                  <a:lnTo>
                    <a:pt x="880160" y="622655"/>
                  </a:lnTo>
                  <a:lnTo>
                    <a:pt x="880160" y="692061"/>
                  </a:lnTo>
                  <a:lnTo>
                    <a:pt x="810679" y="692061"/>
                  </a:lnTo>
                  <a:lnTo>
                    <a:pt x="810679" y="622655"/>
                  </a:lnTo>
                  <a:lnTo>
                    <a:pt x="880160" y="622655"/>
                  </a:lnTo>
                  <a:lnTo>
                    <a:pt x="880160" y="576389"/>
                  </a:lnTo>
                  <a:lnTo>
                    <a:pt x="810679" y="576389"/>
                  </a:lnTo>
                  <a:lnTo>
                    <a:pt x="810679" y="506984"/>
                  </a:lnTo>
                  <a:lnTo>
                    <a:pt x="880160" y="506984"/>
                  </a:lnTo>
                  <a:lnTo>
                    <a:pt x="880160" y="460717"/>
                  </a:lnTo>
                  <a:lnTo>
                    <a:pt x="810679" y="460717"/>
                  </a:lnTo>
                  <a:lnTo>
                    <a:pt x="810679" y="391312"/>
                  </a:lnTo>
                  <a:lnTo>
                    <a:pt x="880160" y="391312"/>
                  </a:lnTo>
                  <a:lnTo>
                    <a:pt x="880160" y="298767"/>
                  </a:lnTo>
                  <a:lnTo>
                    <a:pt x="764362" y="298767"/>
                  </a:lnTo>
                  <a:lnTo>
                    <a:pt x="764362" y="391312"/>
                  </a:lnTo>
                  <a:lnTo>
                    <a:pt x="764362" y="460717"/>
                  </a:lnTo>
                  <a:lnTo>
                    <a:pt x="764362" y="506984"/>
                  </a:lnTo>
                  <a:lnTo>
                    <a:pt x="764362" y="576389"/>
                  </a:lnTo>
                  <a:lnTo>
                    <a:pt x="764362" y="622655"/>
                  </a:lnTo>
                  <a:lnTo>
                    <a:pt x="764362" y="692061"/>
                  </a:lnTo>
                  <a:lnTo>
                    <a:pt x="694880" y="692061"/>
                  </a:lnTo>
                  <a:lnTo>
                    <a:pt x="694880" y="622655"/>
                  </a:lnTo>
                  <a:lnTo>
                    <a:pt x="764362" y="622655"/>
                  </a:lnTo>
                  <a:lnTo>
                    <a:pt x="764362" y="576389"/>
                  </a:lnTo>
                  <a:lnTo>
                    <a:pt x="694880" y="576389"/>
                  </a:lnTo>
                  <a:lnTo>
                    <a:pt x="694880" y="506984"/>
                  </a:lnTo>
                  <a:lnTo>
                    <a:pt x="764362" y="506984"/>
                  </a:lnTo>
                  <a:lnTo>
                    <a:pt x="764362" y="460717"/>
                  </a:lnTo>
                  <a:lnTo>
                    <a:pt x="694880" y="460717"/>
                  </a:lnTo>
                  <a:lnTo>
                    <a:pt x="694880" y="391312"/>
                  </a:lnTo>
                  <a:lnTo>
                    <a:pt x="764362" y="391312"/>
                  </a:lnTo>
                  <a:lnTo>
                    <a:pt x="764362" y="298767"/>
                  </a:lnTo>
                  <a:lnTo>
                    <a:pt x="648550" y="298767"/>
                  </a:lnTo>
                  <a:lnTo>
                    <a:pt x="648550" y="391312"/>
                  </a:lnTo>
                  <a:lnTo>
                    <a:pt x="648550" y="460717"/>
                  </a:lnTo>
                  <a:lnTo>
                    <a:pt x="648550" y="506984"/>
                  </a:lnTo>
                  <a:lnTo>
                    <a:pt x="648550" y="576389"/>
                  </a:lnTo>
                  <a:lnTo>
                    <a:pt x="648550" y="622655"/>
                  </a:lnTo>
                  <a:lnTo>
                    <a:pt x="648550" y="692061"/>
                  </a:lnTo>
                  <a:lnTo>
                    <a:pt x="579069" y="692061"/>
                  </a:lnTo>
                  <a:lnTo>
                    <a:pt x="579069" y="622655"/>
                  </a:lnTo>
                  <a:lnTo>
                    <a:pt x="648550" y="622655"/>
                  </a:lnTo>
                  <a:lnTo>
                    <a:pt x="648550" y="576389"/>
                  </a:lnTo>
                  <a:lnTo>
                    <a:pt x="579069" y="576389"/>
                  </a:lnTo>
                  <a:lnTo>
                    <a:pt x="579069" y="506984"/>
                  </a:lnTo>
                  <a:lnTo>
                    <a:pt x="648550" y="506984"/>
                  </a:lnTo>
                  <a:lnTo>
                    <a:pt x="648550" y="460717"/>
                  </a:lnTo>
                  <a:lnTo>
                    <a:pt x="579069" y="460717"/>
                  </a:lnTo>
                  <a:lnTo>
                    <a:pt x="579069" y="391312"/>
                  </a:lnTo>
                  <a:lnTo>
                    <a:pt x="648550" y="391312"/>
                  </a:lnTo>
                  <a:lnTo>
                    <a:pt x="648550" y="298767"/>
                  </a:lnTo>
                  <a:lnTo>
                    <a:pt x="613803" y="298767"/>
                  </a:lnTo>
                  <a:lnTo>
                    <a:pt x="613803" y="264071"/>
                  </a:lnTo>
                  <a:lnTo>
                    <a:pt x="555904" y="206235"/>
                  </a:lnTo>
                  <a:lnTo>
                    <a:pt x="555904" y="300151"/>
                  </a:lnTo>
                  <a:lnTo>
                    <a:pt x="518020" y="321906"/>
                  </a:lnTo>
                  <a:lnTo>
                    <a:pt x="555904" y="343649"/>
                  </a:lnTo>
                  <a:lnTo>
                    <a:pt x="534250" y="381139"/>
                  </a:lnTo>
                  <a:lnTo>
                    <a:pt x="521157" y="373557"/>
                  </a:lnTo>
                  <a:lnTo>
                    <a:pt x="521157" y="576389"/>
                  </a:lnTo>
                  <a:lnTo>
                    <a:pt x="521157" y="738327"/>
                  </a:lnTo>
                  <a:lnTo>
                    <a:pt x="428510" y="738327"/>
                  </a:lnTo>
                  <a:lnTo>
                    <a:pt x="428510" y="692061"/>
                  </a:lnTo>
                  <a:lnTo>
                    <a:pt x="428510" y="576389"/>
                  </a:lnTo>
                  <a:lnTo>
                    <a:pt x="521157" y="576389"/>
                  </a:lnTo>
                  <a:lnTo>
                    <a:pt x="521157" y="373557"/>
                  </a:lnTo>
                  <a:lnTo>
                    <a:pt x="496493" y="359270"/>
                  </a:lnTo>
                  <a:lnTo>
                    <a:pt x="496493" y="402869"/>
                  </a:lnTo>
                  <a:lnTo>
                    <a:pt x="453174" y="402869"/>
                  </a:lnTo>
                  <a:lnTo>
                    <a:pt x="453174" y="381139"/>
                  </a:lnTo>
                  <a:lnTo>
                    <a:pt x="453174" y="359270"/>
                  </a:lnTo>
                  <a:lnTo>
                    <a:pt x="415429" y="381139"/>
                  </a:lnTo>
                  <a:lnTo>
                    <a:pt x="393776" y="343649"/>
                  </a:lnTo>
                  <a:lnTo>
                    <a:pt x="431634" y="321906"/>
                  </a:lnTo>
                  <a:lnTo>
                    <a:pt x="393776" y="300151"/>
                  </a:lnTo>
                  <a:lnTo>
                    <a:pt x="415429" y="262661"/>
                  </a:lnTo>
                  <a:lnTo>
                    <a:pt x="453174" y="284530"/>
                  </a:lnTo>
                  <a:lnTo>
                    <a:pt x="453174" y="262661"/>
                  </a:lnTo>
                  <a:lnTo>
                    <a:pt x="453174" y="240931"/>
                  </a:lnTo>
                  <a:lnTo>
                    <a:pt x="496493" y="240931"/>
                  </a:lnTo>
                  <a:lnTo>
                    <a:pt x="496493" y="284530"/>
                  </a:lnTo>
                  <a:lnTo>
                    <a:pt x="534250" y="262661"/>
                  </a:lnTo>
                  <a:lnTo>
                    <a:pt x="555904" y="300151"/>
                  </a:lnTo>
                  <a:lnTo>
                    <a:pt x="555904" y="206235"/>
                  </a:lnTo>
                  <a:lnTo>
                    <a:pt x="474840" y="125247"/>
                  </a:lnTo>
                  <a:lnTo>
                    <a:pt x="370598" y="229374"/>
                  </a:lnTo>
                  <a:lnTo>
                    <a:pt x="370598" y="391312"/>
                  </a:lnTo>
                  <a:lnTo>
                    <a:pt x="370598" y="460717"/>
                  </a:lnTo>
                  <a:lnTo>
                    <a:pt x="370598" y="506984"/>
                  </a:lnTo>
                  <a:lnTo>
                    <a:pt x="370598" y="576389"/>
                  </a:lnTo>
                  <a:lnTo>
                    <a:pt x="370598" y="622655"/>
                  </a:lnTo>
                  <a:lnTo>
                    <a:pt x="370598" y="692061"/>
                  </a:lnTo>
                  <a:lnTo>
                    <a:pt x="301104" y="692061"/>
                  </a:lnTo>
                  <a:lnTo>
                    <a:pt x="301104" y="622655"/>
                  </a:lnTo>
                  <a:lnTo>
                    <a:pt x="370598" y="622655"/>
                  </a:lnTo>
                  <a:lnTo>
                    <a:pt x="370598" y="576389"/>
                  </a:lnTo>
                  <a:lnTo>
                    <a:pt x="301104" y="576389"/>
                  </a:lnTo>
                  <a:lnTo>
                    <a:pt x="301104" y="506984"/>
                  </a:lnTo>
                  <a:lnTo>
                    <a:pt x="370598" y="506984"/>
                  </a:lnTo>
                  <a:lnTo>
                    <a:pt x="370598" y="460717"/>
                  </a:lnTo>
                  <a:lnTo>
                    <a:pt x="301104" y="460717"/>
                  </a:lnTo>
                  <a:lnTo>
                    <a:pt x="301104" y="391312"/>
                  </a:lnTo>
                  <a:lnTo>
                    <a:pt x="370598" y="391312"/>
                  </a:lnTo>
                  <a:lnTo>
                    <a:pt x="370598" y="229374"/>
                  </a:lnTo>
                  <a:lnTo>
                    <a:pt x="335864" y="264071"/>
                  </a:lnTo>
                  <a:lnTo>
                    <a:pt x="335864" y="298767"/>
                  </a:lnTo>
                  <a:lnTo>
                    <a:pt x="254800" y="298767"/>
                  </a:lnTo>
                  <a:lnTo>
                    <a:pt x="254800" y="692061"/>
                  </a:lnTo>
                  <a:lnTo>
                    <a:pt x="185305" y="692061"/>
                  </a:lnTo>
                  <a:lnTo>
                    <a:pt x="185305" y="622655"/>
                  </a:lnTo>
                  <a:lnTo>
                    <a:pt x="254800" y="622655"/>
                  </a:lnTo>
                  <a:lnTo>
                    <a:pt x="254800" y="576389"/>
                  </a:lnTo>
                  <a:lnTo>
                    <a:pt x="185305" y="576389"/>
                  </a:lnTo>
                  <a:lnTo>
                    <a:pt x="185305" y="506984"/>
                  </a:lnTo>
                  <a:lnTo>
                    <a:pt x="254800" y="506984"/>
                  </a:lnTo>
                  <a:lnTo>
                    <a:pt x="254800" y="460717"/>
                  </a:lnTo>
                  <a:lnTo>
                    <a:pt x="185305" y="460717"/>
                  </a:lnTo>
                  <a:lnTo>
                    <a:pt x="185305" y="391312"/>
                  </a:lnTo>
                  <a:lnTo>
                    <a:pt x="254800" y="391312"/>
                  </a:lnTo>
                  <a:lnTo>
                    <a:pt x="254800" y="298767"/>
                  </a:lnTo>
                  <a:lnTo>
                    <a:pt x="138988" y="298767"/>
                  </a:lnTo>
                  <a:lnTo>
                    <a:pt x="138988" y="391312"/>
                  </a:lnTo>
                  <a:lnTo>
                    <a:pt x="138988" y="460717"/>
                  </a:lnTo>
                  <a:lnTo>
                    <a:pt x="138988" y="506984"/>
                  </a:lnTo>
                  <a:lnTo>
                    <a:pt x="138988" y="576389"/>
                  </a:lnTo>
                  <a:lnTo>
                    <a:pt x="138988" y="622655"/>
                  </a:lnTo>
                  <a:lnTo>
                    <a:pt x="138988" y="692061"/>
                  </a:lnTo>
                  <a:lnTo>
                    <a:pt x="69494" y="692061"/>
                  </a:lnTo>
                  <a:lnTo>
                    <a:pt x="69494" y="622655"/>
                  </a:lnTo>
                  <a:lnTo>
                    <a:pt x="138988" y="622655"/>
                  </a:lnTo>
                  <a:lnTo>
                    <a:pt x="138988" y="576389"/>
                  </a:lnTo>
                  <a:lnTo>
                    <a:pt x="69494" y="576389"/>
                  </a:lnTo>
                  <a:lnTo>
                    <a:pt x="69494" y="506984"/>
                  </a:lnTo>
                  <a:lnTo>
                    <a:pt x="138988" y="506984"/>
                  </a:lnTo>
                  <a:lnTo>
                    <a:pt x="138988" y="460717"/>
                  </a:lnTo>
                  <a:lnTo>
                    <a:pt x="69494" y="460717"/>
                  </a:lnTo>
                  <a:lnTo>
                    <a:pt x="69494" y="391312"/>
                  </a:lnTo>
                  <a:lnTo>
                    <a:pt x="138988" y="391312"/>
                  </a:lnTo>
                  <a:lnTo>
                    <a:pt x="138988" y="298767"/>
                  </a:lnTo>
                  <a:lnTo>
                    <a:pt x="0" y="298767"/>
                  </a:lnTo>
                  <a:lnTo>
                    <a:pt x="0" y="345033"/>
                  </a:lnTo>
                  <a:lnTo>
                    <a:pt x="23177" y="345033"/>
                  </a:lnTo>
                  <a:lnTo>
                    <a:pt x="23177" y="784606"/>
                  </a:lnTo>
                  <a:lnTo>
                    <a:pt x="926490" y="784606"/>
                  </a:lnTo>
                  <a:lnTo>
                    <a:pt x="926490" y="738327"/>
                  </a:lnTo>
                  <a:lnTo>
                    <a:pt x="926490" y="692061"/>
                  </a:lnTo>
                  <a:lnTo>
                    <a:pt x="926490" y="345033"/>
                  </a:lnTo>
                  <a:lnTo>
                    <a:pt x="949655" y="345033"/>
                  </a:lnTo>
                  <a:lnTo>
                    <a:pt x="949655" y="298767"/>
                  </a:lnTo>
                  <a:close/>
                </a:path>
              </a:pathLst>
            </a:custGeom>
            <a:solidFill>
              <a:srgbClr val="A300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object 20"/>
          <p:cNvSpPr txBox="1"/>
          <p:nvPr/>
        </p:nvSpPr>
        <p:spPr>
          <a:xfrm>
            <a:off x="4426132" y="4528029"/>
            <a:ext cx="3103880" cy="612140"/>
          </a:xfrm>
          <a:prstGeom prst="rect">
            <a:avLst/>
          </a:prstGeom>
        </p:spPr>
        <p:txBody>
          <a:bodyPr vert="horz" wrap="square" lIns="0" tIns="66040" rIns="0" bIns="0" rtlCol="0">
            <a:spAutoFit/>
          </a:bodyPr>
          <a:lstStyle/>
          <a:p>
            <a:pPr marL="12700" marR="5080" lvl="0" indent="33020" defTabSz="914400" eaLnBrk="1" fontAlgn="auto" latinLnBrk="0" hangingPunct="1">
              <a:lnSpc>
                <a:spcPts val="2100"/>
              </a:lnSpc>
              <a:spcBef>
                <a:spcPts val="520"/>
              </a:spcBef>
              <a:spcAft>
                <a:spcPts val="0"/>
              </a:spcAft>
              <a:buClrTx/>
              <a:buSzTx/>
              <a:buFontTx/>
              <a:buNone/>
              <a:tabLst/>
              <a:defRPr/>
            </a:pPr>
            <a:r>
              <a:rPr kumimoji="0" sz="2100" b="0" i="0" u="none" strike="noStrike" kern="0" cap="none" spc="0" normalizeH="0" baseline="0" noProof="0">
                <a:ln>
                  <a:noFill/>
                </a:ln>
                <a:solidFill>
                  <a:sysClr val="windowText" lastClr="000000"/>
                </a:solidFill>
                <a:effectLst/>
                <a:uLnTx/>
                <a:uFillTx/>
                <a:latin typeface="Tw Cen MT"/>
                <a:cs typeface="Tw Cen MT"/>
              </a:rPr>
              <a:t>PERCENTAGE</a:t>
            </a:r>
            <a:r>
              <a:rPr kumimoji="0" sz="2100" b="0" i="0" u="none" strike="noStrike" kern="0" cap="none" spc="-45" normalizeH="0" baseline="0" noProof="0">
                <a:ln>
                  <a:noFill/>
                </a:ln>
                <a:solidFill>
                  <a:sysClr val="windowText" lastClr="000000"/>
                </a:solidFill>
                <a:effectLst/>
                <a:uLnTx/>
                <a:uFillTx/>
                <a:latin typeface="Tw Cen MT"/>
                <a:cs typeface="Tw Cen MT"/>
              </a:rPr>
              <a:t> </a:t>
            </a:r>
            <a:r>
              <a:rPr kumimoji="0" sz="2100" b="0" i="0" u="none" strike="noStrike" kern="0" cap="none" spc="0" normalizeH="0" baseline="0" noProof="0">
                <a:ln>
                  <a:noFill/>
                </a:ln>
                <a:solidFill>
                  <a:sysClr val="windowText" lastClr="000000"/>
                </a:solidFill>
                <a:effectLst/>
                <a:uLnTx/>
                <a:uFillTx/>
                <a:latin typeface="Tw Cen MT"/>
                <a:cs typeface="Tw Cen MT"/>
              </a:rPr>
              <a:t>OF</a:t>
            </a:r>
            <a:r>
              <a:rPr kumimoji="0" sz="2100" b="0" i="0" u="none" strike="noStrike" kern="0" cap="none" spc="-60" normalizeH="0" baseline="0" noProof="0">
                <a:ln>
                  <a:noFill/>
                </a:ln>
                <a:solidFill>
                  <a:sysClr val="windowText" lastClr="000000"/>
                </a:solidFill>
                <a:effectLst/>
                <a:uLnTx/>
                <a:uFillTx/>
                <a:latin typeface="Tw Cen MT"/>
                <a:cs typeface="Tw Cen MT"/>
              </a:rPr>
              <a:t> </a:t>
            </a:r>
            <a:r>
              <a:rPr kumimoji="0" sz="2100" b="0" i="0" u="none" strike="noStrike" kern="0" cap="none" spc="-10" normalizeH="0" baseline="0" noProof="0">
                <a:ln>
                  <a:noFill/>
                </a:ln>
                <a:solidFill>
                  <a:sysClr val="windowText" lastClr="000000"/>
                </a:solidFill>
                <a:effectLst/>
                <a:uLnTx/>
                <a:uFillTx/>
                <a:latin typeface="Tw Cen MT"/>
                <a:cs typeface="Tw Cen MT"/>
              </a:rPr>
              <a:t>MEDICARE </a:t>
            </a:r>
            <a:r>
              <a:rPr kumimoji="0" sz="2100" b="0" i="0" u="none" strike="noStrike" kern="0" cap="none" spc="-20" normalizeH="0" baseline="0" noProof="0">
                <a:ln>
                  <a:noFill/>
                </a:ln>
                <a:solidFill>
                  <a:sysClr val="windowText" lastClr="000000"/>
                </a:solidFill>
                <a:effectLst/>
                <a:uLnTx/>
                <a:uFillTx/>
                <a:latin typeface="Tw Cen MT"/>
                <a:cs typeface="Tw Cen MT"/>
              </a:rPr>
              <a:t>PATIENTS</a:t>
            </a:r>
            <a:r>
              <a:rPr kumimoji="0" sz="2100" b="0" i="0" u="none" strike="noStrike" kern="0" cap="none" spc="-100" normalizeH="0" baseline="0" noProof="0">
                <a:ln>
                  <a:noFill/>
                </a:ln>
                <a:solidFill>
                  <a:sysClr val="windowText" lastClr="000000"/>
                </a:solidFill>
                <a:effectLst/>
                <a:uLnTx/>
                <a:uFillTx/>
                <a:latin typeface="Tw Cen MT"/>
                <a:cs typeface="Tw Cen MT"/>
              </a:rPr>
              <a:t> </a:t>
            </a:r>
            <a:r>
              <a:rPr kumimoji="0" sz="2100" b="0" i="0" u="none" strike="noStrike" kern="0" cap="none" spc="0" normalizeH="0" baseline="0" noProof="0">
                <a:ln>
                  <a:noFill/>
                </a:ln>
                <a:solidFill>
                  <a:sysClr val="windowText" lastClr="000000"/>
                </a:solidFill>
                <a:effectLst/>
                <a:uLnTx/>
                <a:uFillTx/>
                <a:latin typeface="Tw Cen MT"/>
                <a:cs typeface="Tw Cen MT"/>
              </a:rPr>
              <a:t>ELIGIBLE</a:t>
            </a:r>
            <a:r>
              <a:rPr kumimoji="0" sz="2100" b="0" i="0" u="none" strike="noStrike" kern="0" cap="none" spc="-5" normalizeH="0" baseline="0" noProof="0">
                <a:ln>
                  <a:noFill/>
                </a:ln>
                <a:solidFill>
                  <a:sysClr val="windowText" lastClr="000000"/>
                </a:solidFill>
                <a:effectLst/>
                <a:uLnTx/>
                <a:uFillTx/>
                <a:latin typeface="Tw Cen MT"/>
                <a:cs typeface="Tw Cen MT"/>
              </a:rPr>
              <a:t> </a:t>
            </a:r>
            <a:r>
              <a:rPr kumimoji="0" sz="2100" b="0" i="0" u="none" strike="noStrike" kern="0" cap="none" spc="0" normalizeH="0" baseline="0" noProof="0">
                <a:ln>
                  <a:noFill/>
                </a:ln>
                <a:solidFill>
                  <a:sysClr val="windowText" lastClr="000000"/>
                </a:solidFill>
                <a:effectLst/>
                <a:uLnTx/>
                <a:uFillTx/>
                <a:latin typeface="Tw Cen MT"/>
                <a:cs typeface="Tw Cen MT"/>
              </a:rPr>
              <a:t>FOR</a:t>
            </a:r>
            <a:r>
              <a:rPr kumimoji="0" sz="2100" b="0" i="0" u="none" strike="noStrike" kern="0" cap="none" spc="10" normalizeH="0" baseline="0" noProof="0">
                <a:ln>
                  <a:noFill/>
                </a:ln>
                <a:solidFill>
                  <a:sysClr val="windowText" lastClr="000000"/>
                </a:solidFill>
                <a:effectLst/>
                <a:uLnTx/>
                <a:uFillTx/>
                <a:latin typeface="Tw Cen MT"/>
                <a:cs typeface="Tw Cen MT"/>
              </a:rPr>
              <a:t> </a:t>
            </a:r>
            <a:r>
              <a:rPr kumimoji="0" sz="2100" b="0" i="0" u="none" strike="noStrike" kern="0" cap="none" spc="-30" normalizeH="0" baseline="0" noProof="0">
                <a:ln>
                  <a:noFill/>
                </a:ln>
                <a:solidFill>
                  <a:sysClr val="windowText" lastClr="000000"/>
                </a:solidFill>
                <a:effectLst/>
                <a:uLnTx/>
                <a:uFillTx/>
                <a:latin typeface="Tw Cen MT"/>
                <a:cs typeface="Tw Cen MT"/>
              </a:rPr>
              <a:t>CCM</a:t>
            </a:r>
            <a:endParaRPr kumimoji="0" sz="2100" b="0" i="0" u="none" strike="noStrike" kern="0" cap="none" spc="0" normalizeH="0" baseline="0" noProof="0">
              <a:ln>
                <a:noFill/>
              </a:ln>
              <a:solidFill>
                <a:sysClr val="windowText" lastClr="000000"/>
              </a:solidFill>
              <a:effectLst/>
              <a:uLnTx/>
              <a:uFillTx/>
              <a:latin typeface="Tw Cen MT"/>
              <a:cs typeface="Tw Cen MT"/>
            </a:endParaRPr>
          </a:p>
        </p:txBody>
      </p:sp>
      <p:grpSp>
        <p:nvGrpSpPr>
          <p:cNvPr id="21" name="object 21"/>
          <p:cNvGrpSpPr/>
          <p:nvPr/>
        </p:nvGrpSpPr>
        <p:grpSpPr>
          <a:xfrm>
            <a:off x="8768080" y="2052320"/>
            <a:ext cx="1955800" cy="1955800"/>
            <a:chOff x="8768080" y="2052320"/>
            <a:chExt cx="1955800" cy="1955800"/>
          </a:xfrm>
        </p:grpSpPr>
        <p:sp>
          <p:nvSpPr>
            <p:cNvPr id="22" name="object 22"/>
            <p:cNvSpPr/>
            <p:nvPr/>
          </p:nvSpPr>
          <p:spPr>
            <a:xfrm>
              <a:off x="8768080" y="2052320"/>
              <a:ext cx="1955800" cy="1955800"/>
            </a:xfrm>
            <a:custGeom>
              <a:avLst/>
              <a:gdLst/>
              <a:ahLst/>
              <a:cxnLst/>
              <a:rect l="l" t="t" r="r" b="b"/>
              <a:pathLst>
                <a:path w="1955800" h="1955800">
                  <a:moveTo>
                    <a:pt x="977900" y="0"/>
                  </a:moveTo>
                  <a:lnTo>
                    <a:pt x="929093" y="1193"/>
                  </a:lnTo>
                  <a:lnTo>
                    <a:pt x="880910" y="4749"/>
                  </a:lnTo>
                  <a:lnTo>
                    <a:pt x="833386" y="10604"/>
                  </a:lnTo>
                  <a:lnTo>
                    <a:pt x="786612" y="18694"/>
                  </a:lnTo>
                  <a:lnTo>
                    <a:pt x="740613" y="28981"/>
                  </a:lnTo>
                  <a:lnTo>
                    <a:pt x="695464" y="41402"/>
                  </a:lnTo>
                  <a:lnTo>
                    <a:pt x="651217" y="55892"/>
                  </a:lnTo>
                  <a:lnTo>
                    <a:pt x="607923" y="72415"/>
                  </a:lnTo>
                  <a:lnTo>
                    <a:pt x="565645" y="90893"/>
                  </a:lnTo>
                  <a:lnTo>
                    <a:pt x="524421" y="111277"/>
                  </a:lnTo>
                  <a:lnTo>
                    <a:pt x="484339" y="133515"/>
                  </a:lnTo>
                  <a:lnTo>
                    <a:pt x="445427" y="157543"/>
                  </a:lnTo>
                  <a:lnTo>
                    <a:pt x="407746" y="183324"/>
                  </a:lnTo>
                  <a:lnTo>
                    <a:pt x="371360" y="210781"/>
                  </a:lnTo>
                  <a:lnTo>
                    <a:pt x="336321" y="239864"/>
                  </a:lnTo>
                  <a:lnTo>
                    <a:pt x="302691" y="270522"/>
                  </a:lnTo>
                  <a:lnTo>
                    <a:pt x="270522" y="302691"/>
                  </a:lnTo>
                  <a:lnTo>
                    <a:pt x="239864" y="336321"/>
                  </a:lnTo>
                  <a:lnTo>
                    <a:pt x="210781" y="371360"/>
                  </a:lnTo>
                  <a:lnTo>
                    <a:pt x="183324" y="407746"/>
                  </a:lnTo>
                  <a:lnTo>
                    <a:pt x="157543" y="445427"/>
                  </a:lnTo>
                  <a:lnTo>
                    <a:pt x="133515" y="484339"/>
                  </a:lnTo>
                  <a:lnTo>
                    <a:pt x="111277" y="524421"/>
                  </a:lnTo>
                  <a:lnTo>
                    <a:pt x="90893" y="565645"/>
                  </a:lnTo>
                  <a:lnTo>
                    <a:pt x="72415" y="607923"/>
                  </a:lnTo>
                  <a:lnTo>
                    <a:pt x="55892" y="651217"/>
                  </a:lnTo>
                  <a:lnTo>
                    <a:pt x="41402" y="695464"/>
                  </a:lnTo>
                  <a:lnTo>
                    <a:pt x="28981" y="740613"/>
                  </a:lnTo>
                  <a:lnTo>
                    <a:pt x="18694" y="786612"/>
                  </a:lnTo>
                  <a:lnTo>
                    <a:pt x="10604" y="833386"/>
                  </a:lnTo>
                  <a:lnTo>
                    <a:pt x="4749" y="880910"/>
                  </a:lnTo>
                  <a:lnTo>
                    <a:pt x="1193" y="929093"/>
                  </a:lnTo>
                  <a:lnTo>
                    <a:pt x="0" y="977900"/>
                  </a:lnTo>
                  <a:lnTo>
                    <a:pt x="1193" y="1026706"/>
                  </a:lnTo>
                  <a:lnTo>
                    <a:pt x="4749" y="1074889"/>
                  </a:lnTo>
                  <a:lnTo>
                    <a:pt x="10604" y="1122413"/>
                  </a:lnTo>
                  <a:lnTo>
                    <a:pt x="18694" y="1169187"/>
                  </a:lnTo>
                  <a:lnTo>
                    <a:pt x="28981" y="1215186"/>
                  </a:lnTo>
                  <a:lnTo>
                    <a:pt x="41402" y="1260335"/>
                  </a:lnTo>
                  <a:lnTo>
                    <a:pt x="55892" y="1304582"/>
                  </a:lnTo>
                  <a:lnTo>
                    <a:pt x="72415" y="1347876"/>
                  </a:lnTo>
                  <a:lnTo>
                    <a:pt x="90893" y="1390154"/>
                  </a:lnTo>
                  <a:lnTo>
                    <a:pt x="111277" y="1431378"/>
                  </a:lnTo>
                  <a:lnTo>
                    <a:pt x="133515" y="1471460"/>
                  </a:lnTo>
                  <a:lnTo>
                    <a:pt x="157543" y="1510372"/>
                  </a:lnTo>
                  <a:lnTo>
                    <a:pt x="183324" y="1548053"/>
                  </a:lnTo>
                  <a:lnTo>
                    <a:pt x="210781" y="1584439"/>
                  </a:lnTo>
                  <a:lnTo>
                    <a:pt x="239864" y="1619478"/>
                  </a:lnTo>
                  <a:lnTo>
                    <a:pt x="270522" y="1653108"/>
                  </a:lnTo>
                  <a:lnTo>
                    <a:pt x="302691" y="1685277"/>
                  </a:lnTo>
                  <a:lnTo>
                    <a:pt x="336321" y="1715935"/>
                  </a:lnTo>
                  <a:lnTo>
                    <a:pt x="371360" y="1745018"/>
                  </a:lnTo>
                  <a:lnTo>
                    <a:pt x="407746" y="1772475"/>
                  </a:lnTo>
                  <a:lnTo>
                    <a:pt x="445427" y="1798256"/>
                  </a:lnTo>
                  <a:lnTo>
                    <a:pt x="484339" y="1822284"/>
                  </a:lnTo>
                  <a:lnTo>
                    <a:pt x="524421" y="1844522"/>
                  </a:lnTo>
                  <a:lnTo>
                    <a:pt x="565645" y="1864906"/>
                  </a:lnTo>
                  <a:lnTo>
                    <a:pt x="607923" y="1883384"/>
                  </a:lnTo>
                  <a:lnTo>
                    <a:pt x="651217" y="1899907"/>
                  </a:lnTo>
                  <a:lnTo>
                    <a:pt x="695464" y="1914398"/>
                  </a:lnTo>
                  <a:lnTo>
                    <a:pt x="740613" y="1926818"/>
                  </a:lnTo>
                  <a:lnTo>
                    <a:pt x="786612" y="1937092"/>
                  </a:lnTo>
                  <a:lnTo>
                    <a:pt x="833386" y="1945195"/>
                  </a:lnTo>
                  <a:lnTo>
                    <a:pt x="880910" y="1951050"/>
                  </a:lnTo>
                  <a:lnTo>
                    <a:pt x="929093" y="1954606"/>
                  </a:lnTo>
                  <a:lnTo>
                    <a:pt x="977900" y="1955800"/>
                  </a:lnTo>
                  <a:lnTo>
                    <a:pt x="1026706" y="1954606"/>
                  </a:lnTo>
                  <a:lnTo>
                    <a:pt x="1074889" y="1951050"/>
                  </a:lnTo>
                  <a:lnTo>
                    <a:pt x="1122400" y="1945195"/>
                  </a:lnTo>
                  <a:lnTo>
                    <a:pt x="1169187" y="1937092"/>
                  </a:lnTo>
                  <a:lnTo>
                    <a:pt x="1215186" y="1926818"/>
                  </a:lnTo>
                  <a:lnTo>
                    <a:pt x="1260335" y="1914398"/>
                  </a:lnTo>
                  <a:lnTo>
                    <a:pt x="1304582" y="1899907"/>
                  </a:lnTo>
                  <a:lnTo>
                    <a:pt x="1347876" y="1883384"/>
                  </a:lnTo>
                  <a:lnTo>
                    <a:pt x="1390154" y="1864906"/>
                  </a:lnTo>
                  <a:lnTo>
                    <a:pt x="1431378" y="1844522"/>
                  </a:lnTo>
                  <a:lnTo>
                    <a:pt x="1471460" y="1822284"/>
                  </a:lnTo>
                  <a:lnTo>
                    <a:pt x="1510372" y="1798256"/>
                  </a:lnTo>
                  <a:lnTo>
                    <a:pt x="1548053" y="1772475"/>
                  </a:lnTo>
                  <a:lnTo>
                    <a:pt x="1584439" y="1745018"/>
                  </a:lnTo>
                  <a:lnTo>
                    <a:pt x="1619478" y="1715935"/>
                  </a:lnTo>
                  <a:lnTo>
                    <a:pt x="1653108" y="1685277"/>
                  </a:lnTo>
                  <a:lnTo>
                    <a:pt x="1685277" y="1653108"/>
                  </a:lnTo>
                  <a:lnTo>
                    <a:pt x="1715935" y="1619478"/>
                  </a:lnTo>
                  <a:lnTo>
                    <a:pt x="1745018" y="1584439"/>
                  </a:lnTo>
                  <a:lnTo>
                    <a:pt x="1772475" y="1548053"/>
                  </a:lnTo>
                  <a:lnTo>
                    <a:pt x="1798256" y="1510372"/>
                  </a:lnTo>
                  <a:lnTo>
                    <a:pt x="1822284" y="1471460"/>
                  </a:lnTo>
                  <a:lnTo>
                    <a:pt x="1844522" y="1431378"/>
                  </a:lnTo>
                  <a:lnTo>
                    <a:pt x="1864906" y="1390154"/>
                  </a:lnTo>
                  <a:lnTo>
                    <a:pt x="1883384" y="1347876"/>
                  </a:lnTo>
                  <a:lnTo>
                    <a:pt x="1899907" y="1304582"/>
                  </a:lnTo>
                  <a:lnTo>
                    <a:pt x="1914398" y="1260335"/>
                  </a:lnTo>
                  <a:lnTo>
                    <a:pt x="1926818" y="1215186"/>
                  </a:lnTo>
                  <a:lnTo>
                    <a:pt x="1937092" y="1169187"/>
                  </a:lnTo>
                  <a:lnTo>
                    <a:pt x="1945195" y="1122413"/>
                  </a:lnTo>
                  <a:lnTo>
                    <a:pt x="1951050" y="1074889"/>
                  </a:lnTo>
                  <a:lnTo>
                    <a:pt x="1954606" y="1026706"/>
                  </a:lnTo>
                  <a:lnTo>
                    <a:pt x="1955800" y="977900"/>
                  </a:lnTo>
                  <a:lnTo>
                    <a:pt x="1954606" y="929093"/>
                  </a:lnTo>
                  <a:lnTo>
                    <a:pt x="1951050" y="880910"/>
                  </a:lnTo>
                  <a:lnTo>
                    <a:pt x="1945195" y="833386"/>
                  </a:lnTo>
                  <a:lnTo>
                    <a:pt x="1937092" y="786612"/>
                  </a:lnTo>
                  <a:lnTo>
                    <a:pt x="1926818" y="740613"/>
                  </a:lnTo>
                  <a:lnTo>
                    <a:pt x="1914398" y="695464"/>
                  </a:lnTo>
                  <a:lnTo>
                    <a:pt x="1899907" y="651217"/>
                  </a:lnTo>
                  <a:lnTo>
                    <a:pt x="1883384" y="607923"/>
                  </a:lnTo>
                  <a:lnTo>
                    <a:pt x="1864906" y="565645"/>
                  </a:lnTo>
                  <a:lnTo>
                    <a:pt x="1844522" y="524421"/>
                  </a:lnTo>
                  <a:lnTo>
                    <a:pt x="1822284" y="484339"/>
                  </a:lnTo>
                  <a:lnTo>
                    <a:pt x="1798256" y="445427"/>
                  </a:lnTo>
                  <a:lnTo>
                    <a:pt x="1772475" y="407746"/>
                  </a:lnTo>
                  <a:lnTo>
                    <a:pt x="1745018" y="371360"/>
                  </a:lnTo>
                  <a:lnTo>
                    <a:pt x="1715935" y="336321"/>
                  </a:lnTo>
                  <a:lnTo>
                    <a:pt x="1685277" y="302691"/>
                  </a:lnTo>
                  <a:lnTo>
                    <a:pt x="1653108" y="270522"/>
                  </a:lnTo>
                  <a:lnTo>
                    <a:pt x="1619478" y="239864"/>
                  </a:lnTo>
                  <a:lnTo>
                    <a:pt x="1584439" y="210781"/>
                  </a:lnTo>
                  <a:lnTo>
                    <a:pt x="1548053" y="183324"/>
                  </a:lnTo>
                  <a:lnTo>
                    <a:pt x="1510372" y="157543"/>
                  </a:lnTo>
                  <a:lnTo>
                    <a:pt x="1471460" y="133515"/>
                  </a:lnTo>
                  <a:lnTo>
                    <a:pt x="1431378" y="111277"/>
                  </a:lnTo>
                  <a:lnTo>
                    <a:pt x="1390154" y="90893"/>
                  </a:lnTo>
                  <a:lnTo>
                    <a:pt x="1347876" y="72415"/>
                  </a:lnTo>
                  <a:lnTo>
                    <a:pt x="1304582" y="55892"/>
                  </a:lnTo>
                  <a:lnTo>
                    <a:pt x="1260335" y="41402"/>
                  </a:lnTo>
                  <a:lnTo>
                    <a:pt x="1215186" y="28981"/>
                  </a:lnTo>
                  <a:lnTo>
                    <a:pt x="1169187" y="18694"/>
                  </a:lnTo>
                  <a:lnTo>
                    <a:pt x="1122400" y="10604"/>
                  </a:lnTo>
                  <a:lnTo>
                    <a:pt x="1074889" y="4749"/>
                  </a:lnTo>
                  <a:lnTo>
                    <a:pt x="1026706" y="1193"/>
                  </a:lnTo>
                  <a:lnTo>
                    <a:pt x="977900" y="0"/>
                  </a:lnTo>
                  <a:close/>
                </a:path>
              </a:pathLst>
            </a:custGeom>
            <a:solidFill>
              <a:srgbClr val="CDD9E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9359900" y="2585732"/>
              <a:ext cx="787400" cy="901700"/>
            </a:xfrm>
            <a:custGeom>
              <a:avLst/>
              <a:gdLst/>
              <a:ahLst/>
              <a:cxnLst/>
              <a:rect l="l" t="t" r="r" b="b"/>
              <a:pathLst>
                <a:path w="787400" h="901700">
                  <a:moveTo>
                    <a:pt x="184797" y="497446"/>
                  </a:moveTo>
                  <a:lnTo>
                    <a:pt x="182981" y="488429"/>
                  </a:lnTo>
                  <a:lnTo>
                    <a:pt x="178015" y="481088"/>
                  </a:lnTo>
                  <a:lnTo>
                    <a:pt x="170662" y="476123"/>
                  </a:lnTo>
                  <a:lnTo>
                    <a:pt x="161645" y="474306"/>
                  </a:lnTo>
                  <a:lnTo>
                    <a:pt x="152641" y="476123"/>
                  </a:lnTo>
                  <a:lnTo>
                    <a:pt x="145275" y="481088"/>
                  </a:lnTo>
                  <a:lnTo>
                    <a:pt x="140335" y="488429"/>
                  </a:lnTo>
                  <a:lnTo>
                    <a:pt x="138506" y="497446"/>
                  </a:lnTo>
                  <a:lnTo>
                    <a:pt x="140335" y="506463"/>
                  </a:lnTo>
                  <a:lnTo>
                    <a:pt x="145275" y="513803"/>
                  </a:lnTo>
                  <a:lnTo>
                    <a:pt x="152641" y="518769"/>
                  </a:lnTo>
                  <a:lnTo>
                    <a:pt x="161645" y="520585"/>
                  </a:lnTo>
                  <a:lnTo>
                    <a:pt x="170662" y="518769"/>
                  </a:lnTo>
                  <a:lnTo>
                    <a:pt x="178015" y="513803"/>
                  </a:lnTo>
                  <a:lnTo>
                    <a:pt x="182981" y="506463"/>
                  </a:lnTo>
                  <a:lnTo>
                    <a:pt x="184797" y="497446"/>
                  </a:lnTo>
                  <a:close/>
                </a:path>
                <a:path w="787400" h="901700">
                  <a:moveTo>
                    <a:pt x="416229" y="740384"/>
                  </a:moveTo>
                  <a:lnTo>
                    <a:pt x="414413" y="731367"/>
                  </a:lnTo>
                  <a:lnTo>
                    <a:pt x="409448" y="724014"/>
                  </a:lnTo>
                  <a:lnTo>
                    <a:pt x="402094" y="719061"/>
                  </a:lnTo>
                  <a:lnTo>
                    <a:pt x="393077" y="717232"/>
                  </a:lnTo>
                  <a:lnTo>
                    <a:pt x="384073" y="719061"/>
                  </a:lnTo>
                  <a:lnTo>
                    <a:pt x="376732" y="724014"/>
                  </a:lnTo>
                  <a:lnTo>
                    <a:pt x="371767" y="731367"/>
                  </a:lnTo>
                  <a:lnTo>
                    <a:pt x="369951" y="740384"/>
                  </a:lnTo>
                  <a:lnTo>
                    <a:pt x="371767" y="749376"/>
                  </a:lnTo>
                  <a:lnTo>
                    <a:pt x="376732" y="756742"/>
                  </a:lnTo>
                  <a:lnTo>
                    <a:pt x="384073" y="761695"/>
                  </a:lnTo>
                  <a:lnTo>
                    <a:pt x="393077" y="763524"/>
                  </a:lnTo>
                  <a:lnTo>
                    <a:pt x="402094" y="761695"/>
                  </a:lnTo>
                  <a:lnTo>
                    <a:pt x="409448" y="756742"/>
                  </a:lnTo>
                  <a:lnTo>
                    <a:pt x="414413" y="749376"/>
                  </a:lnTo>
                  <a:lnTo>
                    <a:pt x="416229" y="740384"/>
                  </a:lnTo>
                  <a:close/>
                </a:path>
                <a:path w="787400" h="901700">
                  <a:moveTo>
                    <a:pt x="416229" y="277634"/>
                  </a:moveTo>
                  <a:lnTo>
                    <a:pt x="414413" y="268617"/>
                  </a:lnTo>
                  <a:lnTo>
                    <a:pt x="409448" y="261277"/>
                  </a:lnTo>
                  <a:lnTo>
                    <a:pt x="402107" y="256311"/>
                  </a:lnTo>
                  <a:lnTo>
                    <a:pt x="393090" y="254495"/>
                  </a:lnTo>
                  <a:lnTo>
                    <a:pt x="384073" y="256311"/>
                  </a:lnTo>
                  <a:lnTo>
                    <a:pt x="376732" y="261277"/>
                  </a:lnTo>
                  <a:lnTo>
                    <a:pt x="371767" y="268617"/>
                  </a:lnTo>
                  <a:lnTo>
                    <a:pt x="369951" y="277634"/>
                  </a:lnTo>
                  <a:lnTo>
                    <a:pt x="371767" y="286651"/>
                  </a:lnTo>
                  <a:lnTo>
                    <a:pt x="376732" y="294005"/>
                  </a:lnTo>
                  <a:lnTo>
                    <a:pt x="384073" y="298958"/>
                  </a:lnTo>
                  <a:lnTo>
                    <a:pt x="393090" y="300774"/>
                  </a:lnTo>
                  <a:lnTo>
                    <a:pt x="402107" y="298958"/>
                  </a:lnTo>
                  <a:lnTo>
                    <a:pt x="409448" y="294005"/>
                  </a:lnTo>
                  <a:lnTo>
                    <a:pt x="414413" y="286651"/>
                  </a:lnTo>
                  <a:lnTo>
                    <a:pt x="416229" y="277634"/>
                  </a:lnTo>
                  <a:close/>
                </a:path>
                <a:path w="787400" h="901700">
                  <a:moveTo>
                    <a:pt x="523849" y="595769"/>
                  </a:moveTo>
                  <a:lnTo>
                    <a:pt x="416229" y="488188"/>
                  </a:lnTo>
                  <a:lnTo>
                    <a:pt x="416229" y="335470"/>
                  </a:lnTo>
                  <a:lnTo>
                    <a:pt x="369938" y="335470"/>
                  </a:lnTo>
                  <a:lnTo>
                    <a:pt x="369938" y="503224"/>
                  </a:lnTo>
                  <a:lnTo>
                    <a:pt x="372262" y="509003"/>
                  </a:lnTo>
                  <a:lnTo>
                    <a:pt x="491439" y="628154"/>
                  </a:lnTo>
                  <a:lnTo>
                    <a:pt x="523849" y="595769"/>
                  </a:lnTo>
                  <a:close/>
                </a:path>
                <a:path w="787400" h="901700">
                  <a:moveTo>
                    <a:pt x="647661" y="497446"/>
                  </a:moveTo>
                  <a:lnTo>
                    <a:pt x="645845" y="488429"/>
                  </a:lnTo>
                  <a:lnTo>
                    <a:pt x="640880" y="481088"/>
                  </a:lnTo>
                  <a:lnTo>
                    <a:pt x="633526" y="476123"/>
                  </a:lnTo>
                  <a:lnTo>
                    <a:pt x="624509" y="474306"/>
                  </a:lnTo>
                  <a:lnTo>
                    <a:pt x="615505" y="476123"/>
                  </a:lnTo>
                  <a:lnTo>
                    <a:pt x="608139" y="481088"/>
                  </a:lnTo>
                  <a:lnTo>
                    <a:pt x="603199" y="488429"/>
                  </a:lnTo>
                  <a:lnTo>
                    <a:pt x="601370" y="497446"/>
                  </a:lnTo>
                  <a:lnTo>
                    <a:pt x="603199" y="506463"/>
                  </a:lnTo>
                  <a:lnTo>
                    <a:pt x="608139" y="513803"/>
                  </a:lnTo>
                  <a:lnTo>
                    <a:pt x="615505" y="518769"/>
                  </a:lnTo>
                  <a:lnTo>
                    <a:pt x="624509" y="520585"/>
                  </a:lnTo>
                  <a:lnTo>
                    <a:pt x="633526" y="518769"/>
                  </a:lnTo>
                  <a:lnTo>
                    <a:pt x="640880" y="513803"/>
                  </a:lnTo>
                  <a:lnTo>
                    <a:pt x="645845" y="506463"/>
                  </a:lnTo>
                  <a:lnTo>
                    <a:pt x="647661" y="497446"/>
                  </a:lnTo>
                  <a:close/>
                </a:path>
                <a:path w="787400" h="901700">
                  <a:moveTo>
                    <a:pt x="786993" y="531939"/>
                  </a:moveTo>
                  <a:lnTo>
                    <a:pt x="786688" y="484276"/>
                  </a:lnTo>
                  <a:lnTo>
                    <a:pt x="780605" y="437045"/>
                  </a:lnTo>
                  <a:lnTo>
                    <a:pt x="768883" y="390817"/>
                  </a:lnTo>
                  <a:lnTo>
                    <a:pt x="751586" y="346113"/>
                  </a:lnTo>
                  <a:lnTo>
                    <a:pt x="728840" y="303517"/>
                  </a:lnTo>
                  <a:lnTo>
                    <a:pt x="717080" y="286829"/>
                  </a:lnTo>
                  <a:lnTo>
                    <a:pt x="717080" y="508838"/>
                  </a:lnTo>
                  <a:lnTo>
                    <a:pt x="717080" y="509117"/>
                  </a:lnTo>
                  <a:lnTo>
                    <a:pt x="713600" y="556971"/>
                  </a:lnTo>
                  <a:lnTo>
                    <a:pt x="703414" y="602716"/>
                  </a:lnTo>
                  <a:lnTo>
                    <a:pt x="687044" y="645756"/>
                  </a:lnTo>
                  <a:lnTo>
                    <a:pt x="665010" y="685571"/>
                  </a:lnTo>
                  <a:lnTo>
                    <a:pt x="637755" y="721690"/>
                  </a:lnTo>
                  <a:lnTo>
                    <a:pt x="605828" y="753630"/>
                  </a:lnTo>
                  <a:lnTo>
                    <a:pt x="569709" y="780846"/>
                  </a:lnTo>
                  <a:lnTo>
                    <a:pt x="529856" y="802894"/>
                  </a:lnTo>
                  <a:lnTo>
                    <a:pt x="486816" y="819251"/>
                  </a:lnTo>
                  <a:lnTo>
                    <a:pt x="441071" y="829437"/>
                  </a:lnTo>
                  <a:lnTo>
                    <a:pt x="393090" y="832929"/>
                  </a:lnTo>
                  <a:lnTo>
                    <a:pt x="345122" y="829437"/>
                  </a:lnTo>
                  <a:lnTo>
                    <a:pt x="299364" y="819251"/>
                  </a:lnTo>
                  <a:lnTo>
                    <a:pt x="256324" y="802894"/>
                  </a:lnTo>
                  <a:lnTo>
                    <a:pt x="216471" y="780846"/>
                  </a:lnTo>
                  <a:lnTo>
                    <a:pt x="180340" y="753630"/>
                  </a:lnTo>
                  <a:lnTo>
                    <a:pt x="148424" y="721690"/>
                  </a:lnTo>
                  <a:lnTo>
                    <a:pt x="121170" y="685571"/>
                  </a:lnTo>
                  <a:lnTo>
                    <a:pt x="99136" y="645756"/>
                  </a:lnTo>
                  <a:lnTo>
                    <a:pt x="82765" y="602716"/>
                  </a:lnTo>
                  <a:lnTo>
                    <a:pt x="72580" y="556971"/>
                  </a:lnTo>
                  <a:lnTo>
                    <a:pt x="69075" y="509003"/>
                  </a:lnTo>
                  <a:lnTo>
                    <a:pt x="72580" y="461048"/>
                  </a:lnTo>
                  <a:lnTo>
                    <a:pt x="82765" y="415302"/>
                  </a:lnTo>
                  <a:lnTo>
                    <a:pt x="99136" y="372275"/>
                  </a:lnTo>
                  <a:lnTo>
                    <a:pt x="121170" y="332447"/>
                  </a:lnTo>
                  <a:lnTo>
                    <a:pt x="148424" y="296329"/>
                  </a:lnTo>
                  <a:lnTo>
                    <a:pt x="180340" y="264401"/>
                  </a:lnTo>
                  <a:lnTo>
                    <a:pt x="216471" y="237172"/>
                  </a:lnTo>
                  <a:lnTo>
                    <a:pt x="256324" y="215138"/>
                  </a:lnTo>
                  <a:lnTo>
                    <a:pt x="299364" y="198780"/>
                  </a:lnTo>
                  <a:lnTo>
                    <a:pt x="345122" y="188595"/>
                  </a:lnTo>
                  <a:lnTo>
                    <a:pt x="393090" y="185089"/>
                  </a:lnTo>
                  <a:lnTo>
                    <a:pt x="441071" y="188595"/>
                  </a:lnTo>
                  <a:lnTo>
                    <a:pt x="486816" y="198780"/>
                  </a:lnTo>
                  <a:lnTo>
                    <a:pt x="529856" y="215138"/>
                  </a:lnTo>
                  <a:lnTo>
                    <a:pt x="569709" y="237172"/>
                  </a:lnTo>
                  <a:lnTo>
                    <a:pt x="605828" y="264401"/>
                  </a:lnTo>
                  <a:lnTo>
                    <a:pt x="637755" y="296329"/>
                  </a:lnTo>
                  <a:lnTo>
                    <a:pt x="665010" y="332447"/>
                  </a:lnTo>
                  <a:lnTo>
                    <a:pt x="687044" y="372275"/>
                  </a:lnTo>
                  <a:lnTo>
                    <a:pt x="703414" y="415302"/>
                  </a:lnTo>
                  <a:lnTo>
                    <a:pt x="713600" y="461048"/>
                  </a:lnTo>
                  <a:lnTo>
                    <a:pt x="717080" y="508838"/>
                  </a:lnTo>
                  <a:lnTo>
                    <a:pt x="717080" y="286829"/>
                  </a:lnTo>
                  <a:lnTo>
                    <a:pt x="700709" y="263537"/>
                  </a:lnTo>
                  <a:lnTo>
                    <a:pt x="667346" y="226733"/>
                  </a:lnTo>
                  <a:lnTo>
                    <a:pt x="702056" y="192036"/>
                  </a:lnTo>
                  <a:lnTo>
                    <a:pt x="706374" y="185089"/>
                  </a:lnTo>
                  <a:lnTo>
                    <a:pt x="707809" y="182778"/>
                  </a:lnTo>
                  <a:lnTo>
                    <a:pt x="709206" y="180543"/>
                  </a:lnTo>
                  <a:lnTo>
                    <a:pt x="689889" y="136105"/>
                  </a:lnTo>
                  <a:lnTo>
                    <a:pt x="677037" y="133324"/>
                  </a:lnTo>
                  <a:lnTo>
                    <a:pt x="663968" y="135305"/>
                  </a:lnTo>
                  <a:lnTo>
                    <a:pt x="652297" y="142290"/>
                  </a:lnTo>
                  <a:lnTo>
                    <a:pt x="612952" y="182778"/>
                  </a:lnTo>
                  <a:lnTo>
                    <a:pt x="569874" y="157695"/>
                  </a:lnTo>
                  <a:lnTo>
                    <a:pt x="524294" y="138239"/>
                  </a:lnTo>
                  <a:lnTo>
                    <a:pt x="476758" y="124866"/>
                  </a:lnTo>
                  <a:lnTo>
                    <a:pt x="427812" y="117995"/>
                  </a:lnTo>
                  <a:lnTo>
                    <a:pt x="427812" y="69405"/>
                  </a:lnTo>
                  <a:lnTo>
                    <a:pt x="531952" y="69405"/>
                  </a:lnTo>
                  <a:lnTo>
                    <a:pt x="531952" y="0"/>
                  </a:lnTo>
                  <a:lnTo>
                    <a:pt x="254228" y="0"/>
                  </a:lnTo>
                  <a:lnTo>
                    <a:pt x="254228" y="69405"/>
                  </a:lnTo>
                  <a:lnTo>
                    <a:pt x="358368" y="69405"/>
                  </a:lnTo>
                  <a:lnTo>
                    <a:pt x="358368" y="116840"/>
                  </a:lnTo>
                  <a:lnTo>
                    <a:pt x="309143" y="124320"/>
                  </a:lnTo>
                  <a:lnTo>
                    <a:pt x="262102" y="137668"/>
                  </a:lnTo>
                  <a:lnTo>
                    <a:pt x="217652" y="156514"/>
                  </a:lnTo>
                  <a:lnTo>
                    <a:pt x="176174" y="180467"/>
                  </a:lnTo>
                  <a:lnTo>
                    <a:pt x="138074" y="209156"/>
                  </a:lnTo>
                  <a:lnTo>
                    <a:pt x="103771" y="242189"/>
                  </a:lnTo>
                  <a:lnTo>
                    <a:pt x="73660" y="279184"/>
                  </a:lnTo>
                  <a:lnTo>
                    <a:pt x="48133" y="319773"/>
                  </a:lnTo>
                  <a:lnTo>
                    <a:pt x="27597" y="363562"/>
                  </a:lnTo>
                  <a:lnTo>
                    <a:pt x="12458" y="410197"/>
                  </a:lnTo>
                  <a:lnTo>
                    <a:pt x="3124" y="459270"/>
                  </a:lnTo>
                  <a:lnTo>
                    <a:pt x="0" y="509117"/>
                  </a:lnTo>
                  <a:lnTo>
                    <a:pt x="3086" y="558063"/>
                  </a:lnTo>
                  <a:lnTo>
                    <a:pt x="12065" y="605586"/>
                  </a:lnTo>
                  <a:lnTo>
                    <a:pt x="26682" y="651243"/>
                  </a:lnTo>
                  <a:lnTo>
                    <a:pt x="46634" y="694575"/>
                  </a:lnTo>
                  <a:lnTo>
                    <a:pt x="71628" y="735101"/>
                  </a:lnTo>
                  <a:lnTo>
                    <a:pt x="101396" y="772350"/>
                  </a:lnTo>
                  <a:lnTo>
                    <a:pt x="135623" y="805853"/>
                  </a:lnTo>
                  <a:lnTo>
                    <a:pt x="174066" y="835139"/>
                  </a:lnTo>
                  <a:lnTo>
                    <a:pt x="216382" y="859751"/>
                  </a:lnTo>
                  <a:lnTo>
                    <a:pt x="262331" y="879208"/>
                  </a:lnTo>
                  <a:lnTo>
                    <a:pt x="310349" y="892771"/>
                  </a:lnTo>
                  <a:lnTo>
                    <a:pt x="358787" y="900150"/>
                  </a:lnTo>
                  <a:lnTo>
                    <a:pt x="407123" y="901484"/>
                  </a:lnTo>
                  <a:lnTo>
                    <a:pt x="454837" y="896988"/>
                  </a:lnTo>
                  <a:lnTo>
                    <a:pt x="501434" y="886802"/>
                  </a:lnTo>
                  <a:lnTo>
                    <a:pt x="546379" y="871118"/>
                  </a:lnTo>
                  <a:lnTo>
                    <a:pt x="589191" y="850087"/>
                  </a:lnTo>
                  <a:lnTo>
                    <a:pt x="615492" y="832929"/>
                  </a:lnTo>
                  <a:lnTo>
                    <a:pt x="629323" y="823912"/>
                  </a:lnTo>
                  <a:lnTo>
                    <a:pt x="666292" y="792734"/>
                  </a:lnTo>
                  <a:lnTo>
                    <a:pt x="699592" y="756742"/>
                  </a:lnTo>
                  <a:lnTo>
                    <a:pt x="728675" y="716089"/>
                  </a:lnTo>
                  <a:lnTo>
                    <a:pt x="752386" y="672122"/>
                  </a:lnTo>
                  <a:lnTo>
                    <a:pt x="769950" y="626414"/>
                  </a:lnTo>
                  <a:lnTo>
                    <a:pt x="781443" y="579501"/>
                  </a:lnTo>
                  <a:lnTo>
                    <a:pt x="786993" y="531939"/>
                  </a:lnTo>
                  <a:close/>
                </a:path>
              </a:pathLst>
            </a:custGeom>
            <a:solidFill>
              <a:srgbClr val="A3006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 name="object 24"/>
          <p:cNvSpPr txBox="1"/>
          <p:nvPr/>
        </p:nvSpPr>
        <p:spPr>
          <a:xfrm>
            <a:off x="8297719" y="4528029"/>
            <a:ext cx="2888615" cy="612140"/>
          </a:xfrm>
          <a:prstGeom prst="rect">
            <a:avLst/>
          </a:prstGeom>
        </p:spPr>
        <p:txBody>
          <a:bodyPr vert="horz" wrap="square" lIns="0" tIns="66040" rIns="0" bIns="0" rtlCol="0">
            <a:spAutoFit/>
          </a:bodyPr>
          <a:lstStyle/>
          <a:p>
            <a:pPr marL="574040" marR="5080" lvl="0" indent="-561975" defTabSz="914400" eaLnBrk="1" fontAlgn="auto" latinLnBrk="0" hangingPunct="1">
              <a:lnSpc>
                <a:spcPts val="2100"/>
              </a:lnSpc>
              <a:spcBef>
                <a:spcPts val="520"/>
              </a:spcBef>
              <a:spcAft>
                <a:spcPts val="0"/>
              </a:spcAft>
              <a:buClrTx/>
              <a:buSzTx/>
              <a:buFontTx/>
              <a:buNone/>
              <a:tabLst/>
              <a:defRPr/>
            </a:pPr>
            <a:r>
              <a:rPr kumimoji="0" sz="2100" b="0" i="0" u="none" strike="noStrike" kern="0" cap="none" spc="0" normalizeH="0" baseline="0" noProof="0">
                <a:ln>
                  <a:noFill/>
                </a:ln>
                <a:solidFill>
                  <a:sysClr val="windowText" lastClr="000000"/>
                </a:solidFill>
                <a:effectLst/>
                <a:uLnTx/>
                <a:uFillTx/>
                <a:latin typeface="Tw Cen MT"/>
                <a:cs typeface="Tw Cen MT"/>
              </a:rPr>
              <a:t>ESTIMATE</a:t>
            </a:r>
            <a:r>
              <a:rPr kumimoji="0" sz="2100" b="0" i="0" u="none" strike="noStrike" kern="0" cap="none" spc="-20" normalizeH="0" baseline="0" noProof="0">
                <a:ln>
                  <a:noFill/>
                </a:ln>
                <a:solidFill>
                  <a:sysClr val="windowText" lastClr="000000"/>
                </a:solidFill>
                <a:effectLst/>
                <a:uLnTx/>
                <a:uFillTx/>
                <a:latin typeface="Tw Cen MT"/>
                <a:cs typeface="Tw Cen MT"/>
              </a:rPr>
              <a:t> </a:t>
            </a:r>
            <a:r>
              <a:rPr kumimoji="0" sz="2100" b="0" i="0" u="none" strike="noStrike" kern="0" cap="none" spc="0" normalizeH="0" baseline="0" noProof="0">
                <a:ln>
                  <a:noFill/>
                </a:ln>
                <a:solidFill>
                  <a:sysClr val="windowText" lastClr="000000"/>
                </a:solidFill>
                <a:effectLst/>
                <a:uLnTx/>
                <a:uFillTx/>
                <a:latin typeface="Tw Cen MT"/>
                <a:cs typeface="Tw Cen MT"/>
              </a:rPr>
              <a:t>ON</a:t>
            </a:r>
            <a:r>
              <a:rPr kumimoji="0" sz="2100" b="0" i="0" u="none" strike="noStrike" kern="0" cap="none" spc="-40" normalizeH="0" baseline="0" noProof="0">
                <a:ln>
                  <a:noFill/>
                </a:ln>
                <a:solidFill>
                  <a:sysClr val="windowText" lastClr="000000"/>
                </a:solidFill>
                <a:effectLst/>
                <a:uLnTx/>
                <a:uFillTx/>
                <a:latin typeface="Tw Cen MT"/>
                <a:cs typeface="Tw Cen MT"/>
              </a:rPr>
              <a:t> </a:t>
            </a:r>
            <a:r>
              <a:rPr kumimoji="0" sz="2100" b="0" i="0" u="none" strike="noStrike" kern="0" cap="none" spc="0" normalizeH="0" baseline="0" noProof="0">
                <a:ln>
                  <a:noFill/>
                </a:ln>
                <a:solidFill>
                  <a:sysClr val="windowText" lastClr="000000"/>
                </a:solidFill>
                <a:effectLst/>
                <a:uLnTx/>
                <a:uFillTx/>
                <a:latin typeface="Tw Cen MT"/>
                <a:cs typeface="Tw Cen MT"/>
              </a:rPr>
              <a:t>NUMBER</a:t>
            </a:r>
            <a:r>
              <a:rPr kumimoji="0" sz="2100" b="0" i="0" u="none" strike="noStrike" kern="0" cap="none" spc="-50" normalizeH="0" baseline="0" noProof="0">
                <a:ln>
                  <a:noFill/>
                </a:ln>
                <a:solidFill>
                  <a:sysClr val="windowText" lastClr="000000"/>
                </a:solidFill>
                <a:effectLst/>
                <a:uLnTx/>
                <a:uFillTx/>
                <a:latin typeface="Tw Cen MT"/>
                <a:cs typeface="Tw Cen MT"/>
              </a:rPr>
              <a:t> </a:t>
            </a:r>
            <a:r>
              <a:rPr kumimoji="0" sz="2100" b="0" i="0" u="none" strike="noStrike" kern="0" cap="none" spc="-40" normalizeH="0" baseline="0" noProof="0">
                <a:ln>
                  <a:noFill/>
                </a:ln>
                <a:solidFill>
                  <a:sysClr val="windowText" lastClr="000000"/>
                </a:solidFill>
                <a:effectLst/>
                <a:uLnTx/>
                <a:uFillTx/>
                <a:latin typeface="Tw Cen MT"/>
                <a:cs typeface="Tw Cen MT"/>
              </a:rPr>
              <a:t>OF </a:t>
            </a:r>
            <a:r>
              <a:rPr kumimoji="0" sz="2100" b="0" i="0" u="none" strike="noStrike" kern="0" cap="none" spc="0" normalizeH="0" baseline="0" noProof="0">
                <a:ln>
                  <a:noFill/>
                </a:ln>
                <a:solidFill>
                  <a:sysClr val="windowText" lastClr="000000"/>
                </a:solidFill>
                <a:effectLst/>
                <a:uLnTx/>
                <a:uFillTx/>
                <a:latin typeface="Tw Cen MT"/>
                <a:cs typeface="Tw Cen MT"/>
              </a:rPr>
              <a:t>MONTHS </a:t>
            </a:r>
            <a:r>
              <a:rPr kumimoji="0" sz="2100" b="0" i="0" u="none" strike="noStrike" kern="0" cap="none" spc="-10" normalizeH="0" baseline="0" noProof="0">
                <a:ln>
                  <a:noFill/>
                </a:ln>
                <a:solidFill>
                  <a:sysClr val="windowText" lastClr="000000"/>
                </a:solidFill>
                <a:effectLst/>
                <a:uLnTx/>
                <a:uFillTx/>
                <a:latin typeface="Tw Cen MT"/>
                <a:cs typeface="Tw Cen MT"/>
              </a:rPr>
              <a:t>BILLED</a:t>
            </a:r>
            <a:endParaRPr kumimoji="0" sz="2100" b="0" i="0" u="none" strike="noStrike" kern="0" cap="none" spc="0" normalizeH="0" baseline="0" noProof="0">
              <a:ln>
                <a:noFill/>
              </a:ln>
              <a:solidFill>
                <a:sysClr val="windowText" lastClr="000000"/>
              </a:solidFill>
              <a:effectLst/>
              <a:uLnTx/>
              <a:uFillTx/>
              <a:latin typeface="Tw Cen MT"/>
              <a:cs typeface="Tw Cen MT"/>
            </a:endParaRPr>
          </a:p>
        </p:txBody>
      </p:sp>
      <p:sp>
        <p:nvSpPr>
          <p:cNvPr id="25" name="object 25"/>
          <p:cNvSpPr txBox="1"/>
          <p:nvPr/>
        </p:nvSpPr>
        <p:spPr>
          <a:xfrm>
            <a:off x="9400857" y="6391274"/>
            <a:ext cx="1492885" cy="354330"/>
          </a:xfrm>
          <a:prstGeom prst="rect">
            <a:avLst/>
          </a:prstGeom>
        </p:spPr>
        <p:txBody>
          <a:bodyPr vert="horz" wrap="square" lIns="0" tIns="0" rIns="0" bIns="0" rtlCol="0">
            <a:spAutoFit/>
          </a:bodyPr>
          <a:lstStyle/>
          <a:p>
            <a:pPr marL="12700" marR="0" lvl="0" indent="0" defTabSz="914400" eaLnBrk="1" fontAlgn="auto" latinLnBrk="0" hangingPunct="1">
              <a:lnSpc>
                <a:spcPts val="1365"/>
              </a:lnSpc>
              <a:spcBef>
                <a:spcPts val="0"/>
              </a:spcBef>
              <a:spcAft>
                <a:spcPts val="0"/>
              </a:spcAft>
              <a:buClrTx/>
              <a:buSzTx/>
              <a:buFontTx/>
              <a:buNone/>
              <a:tabLst/>
              <a:defRPr/>
            </a:pPr>
            <a:r>
              <a:rPr kumimoji="0" sz="1200" b="0" i="0" u="none" strike="noStrike" kern="0" cap="none" spc="-10" normalizeH="0" baseline="0" noProof="0">
                <a:ln>
                  <a:noFill/>
                </a:ln>
                <a:solidFill>
                  <a:srgbClr val="335B74"/>
                </a:solidFill>
                <a:effectLst/>
                <a:uLnTx/>
                <a:uFillTx/>
                <a:latin typeface="Tw Cen MT"/>
                <a:cs typeface="Tw Cen MT"/>
              </a:rPr>
              <a:t>@NACHC</a:t>
            </a:r>
            <a:endParaRPr kumimoji="0" sz="1200" b="0" i="0" u="none" strike="noStrike" kern="0" cap="none" spc="0" normalizeH="0" baseline="0" noProof="0">
              <a:ln>
                <a:noFill/>
              </a:ln>
              <a:solidFill>
                <a:sysClr val="windowText" lastClr="000000"/>
              </a:solidFill>
              <a:effectLst/>
              <a:uLnTx/>
              <a:uFillTx/>
              <a:latin typeface="Tw Cen MT"/>
              <a:cs typeface="Tw Cen MT"/>
            </a:endParaRPr>
          </a:p>
          <a:p>
            <a:pPr marL="358140" marR="0" lvl="0" indent="0" defTabSz="914400" eaLnBrk="1" fontAlgn="auto" latinLnBrk="0" hangingPunct="1">
              <a:lnSpc>
                <a:spcPct val="100000"/>
              </a:lnSpc>
              <a:spcBef>
                <a:spcPts val="80"/>
              </a:spcBef>
              <a:spcAft>
                <a:spcPts val="0"/>
              </a:spcAft>
              <a:buClrTx/>
              <a:buSzTx/>
              <a:buFontTx/>
              <a:buNone/>
              <a:tabLst>
                <a:tab pos="1303655" algn="l"/>
              </a:tabLst>
              <a:defRPr/>
            </a:pPr>
            <a:r>
              <a:rPr kumimoji="0" sz="1000" b="0" i="0" u="sng" strike="noStrike" kern="0" cap="none" spc="-10" normalizeH="0" baseline="0" noProof="0">
                <a:ln>
                  <a:noFill/>
                </a:ln>
                <a:solidFill>
                  <a:srgbClr val="0000FF"/>
                </a:solidFill>
                <a:effectLst/>
                <a:uLnTx/>
                <a:uFill>
                  <a:solidFill>
                    <a:srgbClr val="0000FF"/>
                  </a:solidFill>
                </a:uFill>
                <a:latin typeface="Tw Cen MT Condensed"/>
                <a:cs typeface="Tw Cen MT Condensed"/>
                <a:hlinkClick r:id="rId6"/>
              </a:rPr>
              <a:t>WWW.NACHC.ORG</a:t>
            </a:r>
            <a:r>
              <a:rPr kumimoji="0" sz="1000" b="0" i="0" u="none" strike="noStrike" kern="0" cap="none" spc="0" normalizeH="0" baseline="0" noProof="0">
                <a:ln>
                  <a:noFill/>
                </a:ln>
                <a:solidFill>
                  <a:srgbClr val="0000FF"/>
                </a:solidFill>
                <a:effectLst/>
                <a:uLnTx/>
                <a:uFillTx/>
                <a:latin typeface="Tw Cen MT Condensed"/>
                <a:cs typeface="Tw Cen MT Condensed"/>
              </a:rPr>
              <a:t>	</a:t>
            </a:r>
            <a:r>
              <a:rPr kumimoji="0" sz="1500" b="0" i="0" u="none" strike="noStrike" kern="0" cap="none" spc="0" normalizeH="0" baseline="2777" noProof="0">
                <a:ln>
                  <a:noFill/>
                </a:ln>
                <a:solidFill>
                  <a:srgbClr val="1CACE2"/>
                </a:solidFill>
                <a:effectLst/>
                <a:uLnTx/>
                <a:uFillTx/>
                <a:latin typeface="Tw Cen MT Condensed"/>
                <a:cs typeface="Tw Cen MT Condensed"/>
              </a:rPr>
              <a:t>| </a:t>
            </a:r>
            <a:r>
              <a:rPr kumimoji="0" sz="1500" b="0" i="0" u="none" strike="noStrike" kern="0" cap="none" spc="-75" normalizeH="0" baseline="2777" noProof="0">
                <a:ln>
                  <a:noFill/>
                </a:ln>
                <a:solidFill>
                  <a:srgbClr val="1CACE2"/>
                </a:solidFill>
                <a:effectLst/>
                <a:uLnTx/>
                <a:uFillTx/>
                <a:latin typeface="Tw Cen MT Condensed"/>
                <a:cs typeface="Tw Cen MT Condensed"/>
              </a:rPr>
              <a:t>7</a:t>
            </a:r>
            <a:endParaRPr kumimoji="0" sz="1500" b="0" i="0" u="none" strike="noStrike" kern="0" cap="none" spc="0" normalizeH="0" baseline="2777" noProof="0">
              <a:ln>
                <a:noFill/>
              </a:ln>
              <a:solidFill>
                <a:sysClr val="windowText" lastClr="000000"/>
              </a:solidFill>
              <a:effectLst/>
              <a:uLnTx/>
              <a:uFillTx/>
              <a:latin typeface="Tw Cen MT Condensed"/>
              <a:cs typeface="Tw Cen MT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762000" y="825500"/>
              <a:ext cx="0" cy="914400"/>
            </a:xfrm>
            <a:custGeom>
              <a:avLst/>
              <a:gdLst/>
              <a:ahLst/>
              <a:cxnLst/>
              <a:rect l="l" t="t" r="r" b="b"/>
              <a:pathLst>
                <a:path h="914400">
                  <a:moveTo>
                    <a:pt x="0" y="914400"/>
                  </a:moveTo>
                  <a:lnTo>
                    <a:pt x="0" y="0"/>
                  </a:lnTo>
                </a:path>
              </a:pathLst>
            </a:custGeom>
            <a:ln w="19050">
              <a:solidFill>
                <a:srgbClr val="1CACE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3" cstate="print"/>
            <a:stretch>
              <a:fillRect/>
            </a:stretch>
          </p:blipFill>
          <p:spPr>
            <a:xfrm>
              <a:off x="10281919" y="6324600"/>
              <a:ext cx="386067" cy="185420"/>
            </a:xfrm>
            <a:prstGeom prst="rect">
              <a:avLst/>
            </a:prstGeom>
          </p:spPr>
        </p:pic>
        <p:pic>
          <p:nvPicPr>
            <p:cNvPr id="6" name="object 6"/>
            <p:cNvPicPr/>
            <p:nvPr/>
          </p:nvPicPr>
          <p:blipFill>
            <a:blip r:embed="rId4" cstate="print"/>
            <a:stretch>
              <a:fillRect/>
            </a:stretch>
          </p:blipFill>
          <p:spPr>
            <a:xfrm>
              <a:off x="10688320" y="6324600"/>
              <a:ext cx="383539" cy="182879"/>
            </a:xfrm>
            <a:prstGeom prst="rect">
              <a:avLst/>
            </a:prstGeom>
          </p:spPr>
        </p:pic>
        <p:pic>
          <p:nvPicPr>
            <p:cNvPr id="7" name="object 7"/>
            <p:cNvPicPr/>
            <p:nvPr/>
          </p:nvPicPr>
          <p:blipFill>
            <a:blip r:embed="rId5" cstate="print"/>
            <a:stretch>
              <a:fillRect/>
            </a:stretch>
          </p:blipFill>
          <p:spPr>
            <a:xfrm>
              <a:off x="574040" y="6273800"/>
              <a:ext cx="1313179" cy="294639"/>
            </a:xfrm>
            <a:prstGeom prst="rect">
              <a:avLst/>
            </a:prstGeom>
          </p:spPr>
        </p:pic>
        <p:sp>
          <p:nvSpPr>
            <p:cNvPr id="8" name="object 8"/>
            <p:cNvSpPr/>
            <p:nvPr/>
          </p:nvSpPr>
          <p:spPr>
            <a:xfrm>
              <a:off x="530859" y="0"/>
              <a:ext cx="2532380" cy="152400"/>
            </a:xfrm>
            <a:custGeom>
              <a:avLst/>
              <a:gdLst/>
              <a:ahLst/>
              <a:cxnLst/>
              <a:rect l="l" t="t" r="r" b="b"/>
              <a:pathLst>
                <a:path w="2532380" h="152400">
                  <a:moveTo>
                    <a:pt x="2532379" y="0"/>
                  </a:moveTo>
                  <a:lnTo>
                    <a:pt x="0" y="0"/>
                  </a:lnTo>
                  <a:lnTo>
                    <a:pt x="0" y="152400"/>
                  </a:lnTo>
                  <a:lnTo>
                    <a:pt x="2532379" y="152400"/>
                  </a:lnTo>
                  <a:lnTo>
                    <a:pt x="2532379" y="0"/>
                  </a:lnTo>
                  <a:close/>
                </a:path>
              </a:pathLst>
            </a:custGeom>
            <a:solidFill>
              <a:srgbClr val="60A1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 name="object 9"/>
          <p:cNvSpPr txBox="1">
            <a:spLocks noGrp="1"/>
          </p:cNvSpPr>
          <p:nvPr>
            <p:ph type="title"/>
          </p:nvPr>
        </p:nvSpPr>
        <p:spPr>
          <a:prstGeom prst="rect">
            <a:avLst/>
          </a:prstGeom>
        </p:spPr>
        <p:txBody>
          <a:bodyPr vert="horz" wrap="square" lIns="0" tIns="251965" rIns="0" bIns="0" rtlCol="0">
            <a:spAutoFit/>
          </a:bodyPr>
          <a:lstStyle/>
          <a:p>
            <a:pPr marL="530225">
              <a:lnSpc>
                <a:spcPct val="100000"/>
              </a:lnSpc>
              <a:spcBef>
                <a:spcPts val="100"/>
              </a:spcBef>
            </a:pPr>
            <a:r>
              <a:rPr sz="3600">
                <a:solidFill>
                  <a:srgbClr val="335B74"/>
                </a:solidFill>
                <a:latin typeface="Tw Cen MT Condensed"/>
                <a:cs typeface="Tw Cen MT Condensed"/>
              </a:rPr>
              <a:t>BUSINESS</a:t>
            </a:r>
            <a:r>
              <a:rPr sz="3600" spc="-105">
                <a:solidFill>
                  <a:srgbClr val="335B74"/>
                </a:solidFill>
                <a:latin typeface="Tw Cen MT Condensed"/>
                <a:cs typeface="Tw Cen MT Condensed"/>
              </a:rPr>
              <a:t> </a:t>
            </a:r>
            <a:r>
              <a:rPr sz="3600">
                <a:solidFill>
                  <a:srgbClr val="335B74"/>
                </a:solidFill>
                <a:latin typeface="Tw Cen MT Condensed"/>
                <a:cs typeface="Tw Cen MT Condensed"/>
              </a:rPr>
              <a:t>CASE</a:t>
            </a:r>
            <a:r>
              <a:rPr sz="3600" spc="-95">
                <a:solidFill>
                  <a:srgbClr val="335B74"/>
                </a:solidFill>
                <a:latin typeface="Tw Cen MT Condensed"/>
                <a:cs typeface="Tw Cen MT Condensed"/>
              </a:rPr>
              <a:t> </a:t>
            </a:r>
            <a:r>
              <a:rPr sz="3600" spc="-20">
                <a:solidFill>
                  <a:srgbClr val="335B74"/>
                </a:solidFill>
                <a:latin typeface="Tw Cen MT Condensed"/>
                <a:cs typeface="Tw Cen MT Condensed"/>
              </a:rPr>
              <a:t>SPREADSHEET</a:t>
            </a:r>
            <a:endParaRPr sz="3600">
              <a:latin typeface="Tw Cen MT Condensed"/>
              <a:cs typeface="Tw Cen MT Condensed"/>
            </a:endParaRPr>
          </a:p>
        </p:txBody>
      </p:sp>
      <p:sp>
        <p:nvSpPr>
          <p:cNvPr id="12" name="Text Placeholder 11">
            <a:extLst>
              <a:ext uri="{FF2B5EF4-FFF2-40B4-BE49-F238E27FC236}">
                <a16:creationId xmlns:a16="http://schemas.microsoft.com/office/drawing/2014/main" id="{E4F984F6-8652-0CBC-A75A-0443739A6767}"/>
              </a:ext>
            </a:extLst>
          </p:cNvPr>
          <p:cNvSpPr>
            <a:spLocks noGrp="1"/>
          </p:cNvSpPr>
          <p:nvPr>
            <p:ph type="body" idx="1"/>
          </p:nvPr>
        </p:nvSpPr>
        <p:spPr/>
        <p:txBody>
          <a:bodyPr/>
          <a:lstStyle/>
          <a:p>
            <a:endParaRPr lang="en-US"/>
          </a:p>
        </p:txBody>
      </p:sp>
      <p:pic>
        <p:nvPicPr>
          <p:cNvPr id="10" name="object 10"/>
          <p:cNvPicPr/>
          <p:nvPr/>
        </p:nvPicPr>
        <p:blipFill>
          <a:blip r:embed="rId6" cstate="print"/>
          <a:stretch>
            <a:fillRect/>
          </a:stretch>
        </p:blipFill>
        <p:spPr>
          <a:xfrm>
            <a:off x="609600" y="1219200"/>
            <a:ext cx="9905999" cy="4876786"/>
          </a:xfrm>
          <a:prstGeom prst="rect">
            <a:avLst/>
          </a:prstGeom>
        </p:spPr>
      </p:pic>
      <p:sp>
        <p:nvSpPr>
          <p:cNvPr id="11" name="object 11"/>
          <p:cNvSpPr txBox="1"/>
          <p:nvPr/>
        </p:nvSpPr>
        <p:spPr>
          <a:xfrm>
            <a:off x="9624569" y="6333533"/>
            <a:ext cx="1492885" cy="354330"/>
          </a:xfrm>
          <a:prstGeom prst="rect">
            <a:avLst/>
          </a:prstGeom>
        </p:spPr>
        <p:txBody>
          <a:bodyPr vert="horz" wrap="square" lIns="0" tIns="0" rIns="0" bIns="0" rtlCol="0">
            <a:spAutoFit/>
          </a:bodyPr>
          <a:lstStyle/>
          <a:p>
            <a:pPr marL="12700" marR="0" lvl="0" indent="0" defTabSz="914400" eaLnBrk="1" fontAlgn="auto" latinLnBrk="0" hangingPunct="1">
              <a:lnSpc>
                <a:spcPts val="1365"/>
              </a:lnSpc>
              <a:spcBef>
                <a:spcPts val="0"/>
              </a:spcBef>
              <a:spcAft>
                <a:spcPts val="0"/>
              </a:spcAft>
              <a:buClrTx/>
              <a:buSzTx/>
              <a:buFontTx/>
              <a:buNone/>
              <a:tabLst/>
              <a:defRPr/>
            </a:pPr>
            <a:r>
              <a:rPr kumimoji="0" sz="1200" b="0" i="0" u="none" strike="noStrike" kern="0" cap="none" spc="-10" normalizeH="0" baseline="0" noProof="0">
                <a:ln>
                  <a:noFill/>
                </a:ln>
                <a:solidFill>
                  <a:srgbClr val="335B74"/>
                </a:solidFill>
                <a:effectLst/>
                <a:uLnTx/>
                <a:uFillTx/>
                <a:latin typeface="Tw Cen MT"/>
                <a:cs typeface="Tw Cen MT"/>
              </a:rPr>
              <a:t>@NACHC</a:t>
            </a:r>
            <a:endParaRPr kumimoji="0" sz="1200" b="0" i="0" u="none" strike="noStrike" kern="0" cap="none" spc="0" normalizeH="0" baseline="0" noProof="0">
              <a:ln>
                <a:noFill/>
              </a:ln>
              <a:solidFill>
                <a:sysClr val="windowText" lastClr="000000"/>
              </a:solidFill>
              <a:effectLst/>
              <a:uLnTx/>
              <a:uFillTx/>
              <a:latin typeface="Tw Cen MT"/>
              <a:cs typeface="Tw Cen MT"/>
            </a:endParaRPr>
          </a:p>
          <a:p>
            <a:pPr marL="358140" marR="0" lvl="0" indent="0" defTabSz="914400" eaLnBrk="1" fontAlgn="auto" latinLnBrk="0" hangingPunct="1">
              <a:lnSpc>
                <a:spcPct val="100000"/>
              </a:lnSpc>
              <a:spcBef>
                <a:spcPts val="80"/>
              </a:spcBef>
              <a:spcAft>
                <a:spcPts val="0"/>
              </a:spcAft>
              <a:buClrTx/>
              <a:buSzTx/>
              <a:buFontTx/>
              <a:buNone/>
              <a:tabLst>
                <a:tab pos="1303655" algn="l"/>
              </a:tabLst>
              <a:defRPr/>
            </a:pPr>
            <a:r>
              <a:rPr kumimoji="0" sz="1000" b="0" i="0" u="sng" strike="noStrike" kern="0" cap="none" spc="-10" normalizeH="0" baseline="0" noProof="0">
                <a:ln>
                  <a:noFill/>
                </a:ln>
                <a:solidFill>
                  <a:srgbClr val="0000FF"/>
                </a:solidFill>
                <a:effectLst/>
                <a:uLnTx/>
                <a:uFill>
                  <a:solidFill>
                    <a:srgbClr val="0000FF"/>
                  </a:solidFill>
                </a:uFill>
                <a:latin typeface="Tw Cen MT Condensed"/>
                <a:cs typeface="Tw Cen MT Condensed"/>
                <a:hlinkClick r:id="rId7"/>
              </a:rPr>
              <a:t>WWW.NACHC.ORG</a:t>
            </a:r>
            <a:r>
              <a:rPr kumimoji="0" sz="1000" b="0" i="0" u="none" strike="noStrike" kern="0" cap="none" spc="0" normalizeH="0" baseline="0" noProof="0">
                <a:ln>
                  <a:noFill/>
                </a:ln>
                <a:solidFill>
                  <a:srgbClr val="0000FF"/>
                </a:solidFill>
                <a:effectLst/>
                <a:uLnTx/>
                <a:uFillTx/>
                <a:latin typeface="Tw Cen MT Condensed"/>
                <a:cs typeface="Tw Cen MT Condensed"/>
              </a:rPr>
              <a:t>	</a:t>
            </a:r>
            <a:r>
              <a:rPr kumimoji="0" sz="1500" b="0" i="0" u="none" strike="noStrike" kern="0" cap="none" spc="0" normalizeH="0" baseline="2777" noProof="0">
                <a:ln>
                  <a:noFill/>
                </a:ln>
                <a:solidFill>
                  <a:srgbClr val="1CACE2"/>
                </a:solidFill>
                <a:effectLst/>
                <a:uLnTx/>
                <a:uFillTx/>
                <a:latin typeface="Tw Cen MT Condensed"/>
                <a:cs typeface="Tw Cen MT Condensed"/>
              </a:rPr>
              <a:t>| </a:t>
            </a:r>
            <a:r>
              <a:rPr kumimoji="0" sz="1500" b="0" i="0" u="none" strike="noStrike" kern="0" cap="none" spc="-75" normalizeH="0" baseline="2777" noProof="0">
                <a:ln>
                  <a:noFill/>
                </a:ln>
                <a:solidFill>
                  <a:srgbClr val="1CACE2"/>
                </a:solidFill>
                <a:effectLst/>
                <a:uLnTx/>
                <a:uFillTx/>
                <a:latin typeface="Tw Cen MT Condensed"/>
                <a:cs typeface="Tw Cen MT Condensed"/>
              </a:rPr>
              <a:t>8</a:t>
            </a:r>
            <a:endParaRPr kumimoji="0" sz="1500" b="0" i="0" u="none" strike="noStrike" kern="0" cap="none" spc="0" normalizeH="0" baseline="2777" noProof="0">
              <a:ln>
                <a:noFill/>
              </a:ln>
              <a:solidFill>
                <a:sysClr val="windowText" lastClr="000000"/>
              </a:solidFill>
              <a:effectLst/>
              <a:uLnTx/>
              <a:uFillTx/>
              <a:latin typeface="Tw Cen MT Condensed"/>
              <a:cs typeface="Tw Cen MT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9619-E672-BE44-1A8C-249BCCAE874E}"/>
              </a:ext>
            </a:extLst>
          </p:cNvPr>
          <p:cNvSpPr>
            <a:spLocks noGrp="1"/>
          </p:cNvSpPr>
          <p:nvPr>
            <p:ph type="title"/>
          </p:nvPr>
        </p:nvSpPr>
        <p:spPr>
          <a:xfrm>
            <a:off x="0" y="220979"/>
            <a:ext cx="12192000" cy="1003300"/>
          </a:xfrm>
        </p:spPr>
        <p:txBody>
          <a:bodyPr wrap="square" anchor="ctr">
            <a:normAutofit/>
          </a:bodyPr>
          <a:lstStyle/>
          <a:p>
            <a:r>
              <a:rPr lang="en-US"/>
              <a:t>Instructions on Filling Out the Business Case Spreadsheet</a:t>
            </a:r>
          </a:p>
        </p:txBody>
      </p:sp>
      <p:pic>
        <p:nvPicPr>
          <p:cNvPr id="7" name="Picture 6">
            <a:extLst>
              <a:ext uri="{FF2B5EF4-FFF2-40B4-BE49-F238E27FC236}">
                <a16:creationId xmlns:a16="http://schemas.microsoft.com/office/drawing/2014/main" id="{632E1805-B693-DD27-E87B-1E32A3B57784}"/>
              </a:ext>
            </a:extLst>
          </p:cNvPr>
          <p:cNvPicPr>
            <a:picLocks noChangeAspect="1"/>
          </p:cNvPicPr>
          <p:nvPr/>
        </p:nvPicPr>
        <p:blipFill>
          <a:blip r:embed="rId2"/>
          <a:srcRect t="27066" r="2" b="10369"/>
          <a:stretch>
            <a:fillRect/>
          </a:stretch>
        </p:blipFill>
        <p:spPr>
          <a:xfrm>
            <a:off x="20" y="1414778"/>
            <a:ext cx="12191980" cy="4603249"/>
          </a:xfrm>
          <a:prstGeom prst="rect">
            <a:avLst/>
          </a:prstGeom>
          <a:noFill/>
        </p:spPr>
      </p:pic>
    </p:spTree>
    <p:extLst>
      <p:ext uri="{BB962C8B-B14F-4D97-AF65-F5344CB8AC3E}">
        <p14:creationId xmlns:p14="http://schemas.microsoft.com/office/powerpoint/2010/main" val="573362350"/>
      </p:ext>
    </p:extLst>
  </p:cSld>
  <p:clrMapOvr>
    <a:masterClrMapping/>
  </p:clrMapOvr>
</p:sld>
</file>

<file path=ppt/theme/theme1.xml><?xml version="1.0" encoding="utf-8"?>
<a:theme xmlns:a="http://schemas.openxmlformats.org/drawingml/2006/main" name="Office Theme">
  <a:themeElements>
    <a:clrScheme name="NACHC Color Palette">
      <a:dk1>
        <a:srgbClr val="000000"/>
      </a:dk1>
      <a:lt1>
        <a:srgbClr val="FFFFFF"/>
      </a:lt1>
      <a:dk2>
        <a:srgbClr val="003C69"/>
      </a:dk2>
      <a:lt2>
        <a:srgbClr val="FFFFFF"/>
      </a:lt2>
      <a:accent1>
        <a:srgbClr val="007CA3"/>
      </a:accent1>
      <a:accent2>
        <a:srgbClr val="A50063"/>
      </a:accent2>
      <a:accent3>
        <a:srgbClr val="0055B7"/>
      </a:accent3>
      <a:accent4>
        <a:srgbClr val="1D6FA9"/>
      </a:accent4>
      <a:accent5>
        <a:srgbClr val="60269D"/>
      </a:accent5>
      <a:accent6>
        <a:srgbClr val="E87100"/>
      </a:accent6>
      <a:hlink>
        <a:srgbClr val="779803"/>
      </a:hlink>
      <a:folHlink>
        <a:srgbClr val="6D6E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8A978B1-3F88-4FD9-9BB8-285BAEE5B605}" vid="{97792FF9-C47C-4622-A36D-7A2755750E2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3DB868F8BDE94CB45909346E37902F" ma:contentTypeVersion="12" ma:contentTypeDescription="Create a new document." ma:contentTypeScope="" ma:versionID="5774ec6c6027af1f503e597af1f2cda6">
  <xsd:schema xmlns:xsd="http://www.w3.org/2001/XMLSchema" xmlns:xs="http://www.w3.org/2001/XMLSchema" xmlns:p="http://schemas.microsoft.com/office/2006/metadata/properties" xmlns:ns1="http://schemas.microsoft.com/sharepoint/v3" xmlns:ns2="b92e79c2-83b6-410f-acf9-e77d09951d84" xmlns:ns3="1cc76c84-aaa5-4876-b18a-aff10d6398af" targetNamespace="http://schemas.microsoft.com/office/2006/metadata/properties" ma:root="true" ma:fieldsID="46a0dbb477eb3faad624b487f43dcd95" ns1:_="" ns2:_="" ns3:_="">
    <xsd:import namespace="http://schemas.microsoft.com/sharepoint/v3"/>
    <xsd:import namespace="b92e79c2-83b6-410f-acf9-e77d09951d84"/>
    <xsd:import namespace="1cc76c84-aaa5-4876-b18a-aff10d6398af"/>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2e79c2-83b6-410f-acf9-e77d09951d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c76c84-aaa5-4876-b18a-aff10d6398a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27ABA91-5740-46C3-B031-15492AD47EB1}">
  <ds:schemaRefs>
    <ds:schemaRef ds:uri="http://schemas.microsoft.com/sharepoint/v3/contenttype/forms"/>
  </ds:schemaRefs>
</ds:datastoreItem>
</file>

<file path=customXml/itemProps2.xml><?xml version="1.0" encoding="utf-8"?>
<ds:datastoreItem xmlns:ds="http://schemas.openxmlformats.org/officeDocument/2006/customXml" ds:itemID="{949F0BF0-724F-4E65-ADE5-B633277ED2A5}">
  <ds:schemaRefs>
    <ds:schemaRef ds:uri="1cc76c84-aaa5-4876-b18a-aff10d6398af"/>
    <ds:schemaRef ds:uri="b92e79c2-83b6-410f-acf9-e77d09951d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F38478-BC23-414D-AEB5-50E02851B6F3}">
  <ds:schemaRefs>
    <ds:schemaRef ds:uri="1cc76c84-aaa5-4876-b18a-aff10d6398af"/>
    <ds:schemaRef ds:uri="b92e79c2-83b6-410f-acf9-e77d09951d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NACHC 2022 Template</Template>
  <TotalTime>0</TotalTime>
  <Words>1766</Words>
  <Application>Microsoft Office PowerPoint</Application>
  <PresentationFormat>Widescreen</PresentationFormat>
  <Paragraphs>434</Paragraphs>
  <Slides>31</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Apple Symbols</vt:lpstr>
      <vt:lpstr>Arial</vt:lpstr>
      <vt:lpstr>Calibri</vt:lpstr>
      <vt:lpstr>Calibri Light</vt:lpstr>
      <vt:lpstr>Courier New</vt:lpstr>
      <vt:lpstr>Open Sans</vt:lpstr>
      <vt:lpstr>Tw Cen MT</vt:lpstr>
      <vt:lpstr>Tw Cen MT Condensed</vt:lpstr>
      <vt:lpstr>Wingdings</vt:lpstr>
      <vt:lpstr>Office Theme</vt:lpstr>
      <vt:lpstr>1_Office Theme</vt:lpstr>
      <vt:lpstr>2_Office Theme</vt:lpstr>
      <vt:lpstr>From Concept to Compliance:  Driving Value Through Chronic Care Management</vt:lpstr>
      <vt:lpstr>AGENDA</vt:lpstr>
      <vt:lpstr>PowerPoint Presentation</vt:lpstr>
      <vt:lpstr>BUSINESS CASE FOR CHRONIC CARE MANAGEMENT</vt:lpstr>
      <vt:lpstr>New Revenue Generation</vt:lpstr>
      <vt:lpstr>STAFFING CARE TEAMS</vt:lpstr>
      <vt:lpstr>BUSINESS CASE ASSUMPTIONS</vt:lpstr>
      <vt:lpstr>BUSINESS CASE SPREADSHEET</vt:lpstr>
      <vt:lpstr>Instructions on Filling Out the Business Case Spreadsheet</vt:lpstr>
      <vt:lpstr>PowerPoint Presentation</vt:lpstr>
      <vt:lpstr>Align CCM with Strategic Goals</vt:lpstr>
      <vt:lpstr>PowerPoint Presentation</vt:lpstr>
      <vt:lpstr>Poll question</vt:lpstr>
      <vt:lpstr>Key Takeaways</vt:lpstr>
      <vt:lpstr>PowerPoint Presentation</vt:lpstr>
      <vt:lpstr>Navigate Billing, Coding, and CMS Updates </vt:lpstr>
      <vt:lpstr>PowerPoint Presentation</vt:lpstr>
      <vt:lpstr>PowerPoint Presentation</vt:lpstr>
      <vt:lpstr>PowerPoint Presentation</vt:lpstr>
      <vt:lpstr>PowerPoint Presentation</vt:lpstr>
      <vt:lpstr>Key Resources</vt:lpstr>
      <vt:lpstr>EHR Workflows</vt:lpstr>
      <vt:lpstr>QUESTIONS?</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Ama Johnson NACHC</dc:creator>
  <cp:keywords/>
  <dc:description/>
  <cp:lastModifiedBy>Duncan Cordell</cp:lastModifiedBy>
  <cp:revision>3</cp:revision>
  <dcterms:created xsi:type="dcterms:W3CDTF">2025-07-11T15:16:15Z</dcterms:created>
  <dcterms:modified xsi:type="dcterms:W3CDTF">2025-08-01T14:38:47Z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0x010100173DB868F8BDE94CB45909346E37902F</vt:lpwstr>
  </property>
  <property fmtid="{D5CDD505-2E9C-101B-9397-08002B2CF9AE}" pid="3" name="MSIP_Label_3f55ff1d-b0ae-4f38-9a9b-2953041986e7_Enabled">
    <vt:lpwstr>true</vt:lpwstr>
  </property>
  <property fmtid="{D5CDD505-2E9C-101B-9397-08002B2CF9AE}" pid="4" name="MSIP_Label_3f55ff1d-b0ae-4f38-9a9b-2953041986e7_SetDate">
    <vt:lpwstr>2025-07-14T17:18:59Z</vt:lpwstr>
  </property>
  <property fmtid="{D5CDD505-2E9C-101B-9397-08002B2CF9AE}" pid="5" name="MSIP_Label_3f55ff1d-b0ae-4f38-9a9b-2953041986e7_Method">
    <vt:lpwstr>Standard</vt:lpwstr>
  </property>
  <property fmtid="{D5CDD505-2E9C-101B-9397-08002B2CF9AE}" pid="6" name="MSIP_Label_3f55ff1d-b0ae-4f38-9a9b-2953041986e7_Name">
    <vt:lpwstr>defa4170-0d19-0005-0004-bc88714345d2</vt:lpwstr>
  </property>
  <property fmtid="{D5CDD505-2E9C-101B-9397-08002B2CF9AE}" pid="7" name="MSIP_Label_3f55ff1d-b0ae-4f38-9a9b-2953041986e7_SiteId">
    <vt:lpwstr>b4d5dc9c-24e4-43e3-8c18-01b2a98e5b22</vt:lpwstr>
  </property>
  <property fmtid="{D5CDD505-2E9C-101B-9397-08002B2CF9AE}" pid="8" name="MSIP_Label_3f55ff1d-b0ae-4f38-9a9b-2953041986e7_ActionId">
    <vt:lpwstr>bb1e25d4-d127-4bf4-8d95-e747d2936077</vt:lpwstr>
  </property>
  <property fmtid="{D5CDD505-2E9C-101B-9397-08002B2CF9AE}" pid="9" name="MSIP_Label_3f55ff1d-b0ae-4f38-9a9b-2953041986e7_ContentBits">
    <vt:lpwstr>0</vt:lpwstr>
  </property>
  <property fmtid="{D5CDD505-2E9C-101B-9397-08002B2CF9AE}" pid="10" name="MSIP_Label_3f55ff1d-b0ae-4f38-9a9b-2953041986e7_Tag">
    <vt:lpwstr>10, 3, 0, 1</vt:lpwstr>
  </property>
</Properties>
</file>