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1.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8" r:id="rId5"/>
    <p:sldMasterId id="2147483691" r:id="rId6"/>
  </p:sldMasterIdLst>
  <p:notesMasterIdLst>
    <p:notesMasterId r:id="rId127"/>
  </p:notesMasterIdLst>
  <p:sldIdLst>
    <p:sldId id="2145711893" r:id="rId7"/>
    <p:sldId id="257" r:id="rId8"/>
    <p:sldId id="2145712147" r:id="rId9"/>
    <p:sldId id="259" r:id="rId10"/>
    <p:sldId id="2145711929" r:id="rId11"/>
    <p:sldId id="2145711985" r:id="rId12"/>
    <p:sldId id="273" r:id="rId13"/>
    <p:sldId id="2145712131" r:id="rId14"/>
    <p:sldId id="275" r:id="rId15"/>
    <p:sldId id="311" r:id="rId16"/>
    <p:sldId id="312" r:id="rId17"/>
    <p:sldId id="310" r:id="rId18"/>
    <p:sldId id="277" r:id="rId19"/>
    <p:sldId id="279" r:id="rId20"/>
    <p:sldId id="280" r:id="rId21"/>
    <p:sldId id="2145712134" r:id="rId22"/>
    <p:sldId id="285" r:id="rId23"/>
    <p:sldId id="286" r:id="rId24"/>
    <p:sldId id="287" r:id="rId25"/>
    <p:sldId id="306" r:id="rId26"/>
    <p:sldId id="289" r:id="rId27"/>
    <p:sldId id="293" r:id="rId28"/>
    <p:sldId id="294" r:id="rId29"/>
    <p:sldId id="295" r:id="rId30"/>
    <p:sldId id="296" r:id="rId31"/>
    <p:sldId id="297" r:id="rId32"/>
    <p:sldId id="298" r:id="rId33"/>
    <p:sldId id="2145711956" r:id="rId34"/>
    <p:sldId id="1885" r:id="rId35"/>
    <p:sldId id="2145711973" r:id="rId36"/>
    <p:sldId id="2145711978" r:id="rId37"/>
    <p:sldId id="2145711979" r:id="rId38"/>
    <p:sldId id="2145711950" r:id="rId39"/>
    <p:sldId id="2145711968" r:id="rId40"/>
    <p:sldId id="2145711962" r:id="rId41"/>
    <p:sldId id="2145706890" r:id="rId42"/>
    <p:sldId id="2145706892" r:id="rId43"/>
    <p:sldId id="2145711981" r:id="rId44"/>
    <p:sldId id="2145706891" r:id="rId45"/>
    <p:sldId id="2145711982" r:id="rId46"/>
    <p:sldId id="2145711957" r:id="rId47"/>
    <p:sldId id="304" r:id="rId48"/>
    <p:sldId id="2145712136" r:id="rId49"/>
    <p:sldId id="276" r:id="rId50"/>
    <p:sldId id="2145712137" r:id="rId51"/>
    <p:sldId id="278" r:id="rId52"/>
    <p:sldId id="2145712138" r:id="rId53"/>
    <p:sldId id="283" r:id="rId54"/>
    <p:sldId id="320" r:id="rId55"/>
    <p:sldId id="284" r:id="rId56"/>
    <p:sldId id="2145712139" r:id="rId57"/>
    <p:sldId id="290" r:id="rId58"/>
    <p:sldId id="291" r:id="rId59"/>
    <p:sldId id="292" r:id="rId60"/>
    <p:sldId id="2145712140" r:id="rId61"/>
    <p:sldId id="2145712141" r:id="rId62"/>
    <p:sldId id="1738" r:id="rId63"/>
    <p:sldId id="2145712142" r:id="rId64"/>
    <p:sldId id="2145712143" r:id="rId65"/>
    <p:sldId id="2145712144" r:id="rId66"/>
    <p:sldId id="299" r:id="rId67"/>
    <p:sldId id="300" r:id="rId68"/>
    <p:sldId id="301" r:id="rId69"/>
    <p:sldId id="303" r:id="rId70"/>
    <p:sldId id="2145712145" r:id="rId71"/>
    <p:sldId id="1739" r:id="rId72"/>
    <p:sldId id="1740" r:id="rId73"/>
    <p:sldId id="307" r:id="rId74"/>
    <p:sldId id="308" r:id="rId75"/>
    <p:sldId id="309" r:id="rId76"/>
    <p:sldId id="2145712146" r:id="rId77"/>
    <p:sldId id="1742" r:id="rId78"/>
    <p:sldId id="1743" r:id="rId79"/>
    <p:sldId id="314" r:id="rId80"/>
    <p:sldId id="315" r:id="rId81"/>
    <p:sldId id="316" r:id="rId82"/>
    <p:sldId id="317" r:id="rId83"/>
    <p:sldId id="1744" r:id="rId84"/>
    <p:sldId id="1745" r:id="rId85"/>
    <p:sldId id="1746" r:id="rId86"/>
    <p:sldId id="321" r:id="rId87"/>
    <p:sldId id="325" r:id="rId88"/>
    <p:sldId id="326" r:id="rId89"/>
    <p:sldId id="1747" r:id="rId90"/>
    <p:sldId id="1748" r:id="rId91"/>
    <p:sldId id="1749" r:id="rId92"/>
    <p:sldId id="330" r:id="rId93"/>
    <p:sldId id="1750" r:id="rId94"/>
    <p:sldId id="1751" r:id="rId95"/>
    <p:sldId id="1752" r:id="rId96"/>
    <p:sldId id="334" r:id="rId97"/>
    <p:sldId id="335" r:id="rId98"/>
    <p:sldId id="1753" r:id="rId99"/>
    <p:sldId id="337" r:id="rId100"/>
    <p:sldId id="1754" r:id="rId101"/>
    <p:sldId id="339" r:id="rId102"/>
    <p:sldId id="1755" r:id="rId103"/>
    <p:sldId id="1758" r:id="rId104"/>
    <p:sldId id="1759" r:id="rId105"/>
    <p:sldId id="350" r:id="rId106"/>
    <p:sldId id="351" r:id="rId107"/>
    <p:sldId id="352" r:id="rId108"/>
    <p:sldId id="353" r:id="rId109"/>
    <p:sldId id="373" r:id="rId110"/>
    <p:sldId id="376" r:id="rId111"/>
    <p:sldId id="377" r:id="rId112"/>
    <p:sldId id="378" r:id="rId113"/>
    <p:sldId id="379" r:id="rId114"/>
    <p:sldId id="380" r:id="rId115"/>
    <p:sldId id="382" r:id="rId116"/>
    <p:sldId id="383" r:id="rId117"/>
    <p:sldId id="1768" r:id="rId118"/>
    <p:sldId id="1769" r:id="rId119"/>
    <p:sldId id="386" r:id="rId120"/>
    <p:sldId id="396" r:id="rId121"/>
    <p:sldId id="418" r:id="rId122"/>
    <p:sldId id="419" r:id="rId123"/>
    <p:sldId id="1777" r:id="rId124"/>
    <p:sldId id="1778" r:id="rId125"/>
    <p:sldId id="2050" r:id="rId1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C6B6983B-BE0B-A549-A6A4-2E56DF6508DE}">
          <p14:sldIdLst>
            <p14:sldId id="2145711893"/>
            <p14:sldId id="257"/>
            <p14:sldId id="2145712147"/>
            <p14:sldId id="259"/>
            <p14:sldId id="2145711929"/>
            <p14:sldId id="2145711985"/>
            <p14:sldId id="273"/>
            <p14:sldId id="2145712131"/>
            <p14:sldId id="275"/>
            <p14:sldId id="311"/>
            <p14:sldId id="312"/>
            <p14:sldId id="310"/>
            <p14:sldId id="277"/>
            <p14:sldId id="279"/>
            <p14:sldId id="280"/>
            <p14:sldId id="2145712134"/>
            <p14:sldId id="285"/>
            <p14:sldId id="286"/>
            <p14:sldId id="287"/>
            <p14:sldId id="306"/>
            <p14:sldId id="289"/>
            <p14:sldId id="293"/>
            <p14:sldId id="294"/>
            <p14:sldId id="295"/>
            <p14:sldId id="296"/>
            <p14:sldId id="297"/>
            <p14:sldId id="298"/>
            <p14:sldId id="2145711956"/>
            <p14:sldId id="1885"/>
            <p14:sldId id="2145711973"/>
            <p14:sldId id="2145711978"/>
            <p14:sldId id="2145711979"/>
            <p14:sldId id="2145711950"/>
            <p14:sldId id="2145711968"/>
            <p14:sldId id="2145711962"/>
            <p14:sldId id="2145706890"/>
            <p14:sldId id="2145706892"/>
            <p14:sldId id="2145711981"/>
            <p14:sldId id="2145706891"/>
            <p14:sldId id="2145711982"/>
            <p14:sldId id="2145711957"/>
            <p14:sldId id="304"/>
            <p14:sldId id="2145712136"/>
            <p14:sldId id="276"/>
            <p14:sldId id="2145712137"/>
            <p14:sldId id="278"/>
            <p14:sldId id="2145712138"/>
            <p14:sldId id="283"/>
            <p14:sldId id="320"/>
            <p14:sldId id="284"/>
            <p14:sldId id="2145712139"/>
            <p14:sldId id="290"/>
            <p14:sldId id="291"/>
            <p14:sldId id="292"/>
            <p14:sldId id="2145712140"/>
            <p14:sldId id="2145712141"/>
            <p14:sldId id="1738"/>
            <p14:sldId id="2145712142"/>
            <p14:sldId id="2145712143"/>
            <p14:sldId id="2145712144"/>
            <p14:sldId id="299"/>
            <p14:sldId id="300"/>
            <p14:sldId id="301"/>
            <p14:sldId id="303"/>
            <p14:sldId id="2145712145"/>
            <p14:sldId id="1739"/>
            <p14:sldId id="1740"/>
            <p14:sldId id="307"/>
            <p14:sldId id="308"/>
            <p14:sldId id="309"/>
            <p14:sldId id="2145712146"/>
            <p14:sldId id="1742"/>
            <p14:sldId id="1743"/>
            <p14:sldId id="314"/>
            <p14:sldId id="315"/>
            <p14:sldId id="316"/>
            <p14:sldId id="317"/>
            <p14:sldId id="1744"/>
            <p14:sldId id="1745"/>
            <p14:sldId id="1746"/>
            <p14:sldId id="321"/>
            <p14:sldId id="325"/>
            <p14:sldId id="326"/>
            <p14:sldId id="1747"/>
            <p14:sldId id="1748"/>
            <p14:sldId id="1749"/>
            <p14:sldId id="330"/>
            <p14:sldId id="1750"/>
            <p14:sldId id="1751"/>
            <p14:sldId id="1752"/>
            <p14:sldId id="334"/>
            <p14:sldId id="335"/>
            <p14:sldId id="1753"/>
            <p14:sldId id="337"/>
            <p14:sldId id="1754"/>
            <p14:sldId id="339"/>
            <p14:sldId id="1755"/>
            <p14:sldId id="1758"/>
            <p14:sldId id="1759"/>
            <p14:sldId id="350"/>
            <p14:sldId id="351"/>
            <p14:sldId id="352"/>
            <p14:sldId id="353"/>
            <p14:sldId id="373"/>
            <p14:sldId id="376"/>
            <p14:sldId id="377"/>
            <p14:sldId id="378"/>
            <p14:sldId id="379"/>
            <p14:sldId id="380"/>
            <p14:sldId id="382"/>
            <p14:sldId id="383"/>
            <p14:sldId id="1768"/>
            <p14:sldId id="1769"/>
            <p14:sldId id="386"/>
            <p14:sldId id="396"/>
            <p14:sldId id="418"/>
            <p14:sldId id="419"/>
            <p14:sldId id="1777"/>
            <p14:sldId id="1778"/>
            <p14:sldId id="205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6E26D01-4A10-3E30-5EFD-49E9B4A25FEF}" name="Amanda Devoto" initials="AD" userId="S::adevoto@asam.org::49e1cfa4-4485-4138-b244-e37c8c5f1501" providerId="AD"/>
  <p188:author id="{CAF0AA04-F39A-FDD7-72B3-6AA764612AD7}" name="Maureen Boyle" initials="MB" userId="S::mboyle@asam.org::5eb1ea3a-3c0d-4794-9a0b-539189a02a00" providerId="AD"/>
  <p188:author id="{E61ECD23-B100-43EA-99AE-496F46C50856}" name="Lori Wood" initials="LW" userId="S::lwood@asam.org::93fae553-829f-48fd-9763-5859649d1849" providerId="AD"/>
  <p188:author id="{8C4D0C2D-DA87-B93E-5697-693D44C49868}" name="Vanessa Lam" initials="VL" userId="S::vlam@ph.lacounty.gov::7934b020-f01e-4307-9e39-9acb34c0bfc2" providerId="AD"/>
  <p188:author id="{1084E43C-5F10-3C08-6A66-DF6F6AFD3801}" name="Guest User" initials="GU" userId="S::urn:spo:anon#00945b99f3b5a85387ed98a8eac895e908be17f83fcb064499b5b1d156d72bf8::" providerId="AD"/>
  <p188:author id="{9263EF48-4736-8A2E-CD95-D1874DB60B22}" name="Isabella Weiss" initials="IW" userId="S::iweiss@ph.lacounty.gov::584eb9b8-b9e9-4d30-a63d-8de4818b253f" providerId="AD"/>
  <p188:author id="{2A087F55-AEBE-1AE9-69AC-BE659CD726B2}" name="Kate Roberts" initials="KR" userId="S::Kate.Roberts@aurrerahealth.com::e9d93ae4-2dcb-4bac-a6cf-3d8693fd51a7" providerId="AD"/>
  <p188:author id="{F1092C5C-471D-15F1-65CC-C9B4C9FC963A}" name="Maureen Boyle" initials="MB" userId="Maureen Boyle" providerId="None"/>
  <p188:author id="{A30095B6-CB6B-526C-25A3-A0724C3791C2}" name="Paul Earley" initials="PE" userId="S::Paul.Earley@gaphp.org::a8d01c26-5f19-4de3-a0c5-dc0fd6443c75" providerId="AD"/>
  <p188:author id="{8B73F0BA-A677-0949-5AC1-BF294B86B551}" name="Maria Elena Chavez" initials="MC" userId="S::mchavez@ph.lacounty.gov::e4d45b64-b671-4e3b-aeb7-baae74114204" providerId="AD"/>
  <p188:author id="{4E1238BD-C8CE-EC4A-6BFD-627D50F3470A}" name="Guest User" initials="GU" userId="S::urn:spo:anon#7e78953917056d35ceb92dd9542cd0c463a37f57ff2e7cabec5854ef8f71714e::" providerId="AD"/>
  <p188:author id="{D06886CA-E8A1-9BD0-EAF0-974639B7893A}" name="patsy.bewell@gmail.com" initials="pa" userId="S::urn:spo:guest#patsy.bewell@gmail.com::" providerId="AD"/>
  <p188:author id="{6607E2DB-5135-8518-1D14-A1AAF23EB103}" name="dms.bhconsulting@gmail.com" initials="dm" userId="S::urn:spo:guest#dms.bhconsulting@gmail.com::" providerId="AD"/>
  <p188:author id="{6B5E87EA-CBED-261E-4BA4-3055FD767F54}" name="Jennifer Brooks" initials="" userId="S::jbrooks@asam.org::d64990d3-aebf-493c-aaff-dea600f47629" providerId="AD"/>
  <p188:author id="{89D1F2F6-84E7-5652-3DAB-E42BF13F59D4}" name="Deirdre McGlynn" initials="" userId="S::dmcglynn@asam.org::3080752e-3815-4d39-8130-7792e10f1688" providerId="AD"/>
  <p188:author id="{478DB4F8-7D99-0077-06A5-C9C548D6B974}" name="Anna Pagano" initials="AP" userId="S::apagano@asam.org::4fc78fa0-440d-4b01-b5cc-2fcf52aad4d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80A5"/>
    <a:srgbClr val="9CBCD0"/>
    <a:srgbClr val="1637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17" autoAdjust="0"/>
    <p:restoredTop sz="94660"/>
  </p:normalViewPr>
  <p:slideViewPr>
    <p:cSldViewPr snapToGrid="0">
      <p:cViewPr varScale="1">
        <p:scale>
          <a:sx n="105" d="100"/>
          <a:sy n="105" d="100"/>
        </p:scale>
        <p:origin x="888" y="96"/>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28" Type="http://schemas.openxmlformats.org/officeDocument/2006/relationships/presProps" Target="presProps.xml"/><Relationship Id="rId5" Type="http://schemas.openxmlformats.org/officeDocument/2006/relationships/slideMaster" Target="slideMasters/slideMaster2.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slide" Target="slides/slide112.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slide" Target="slides/slide118.xml"/><Relationship Id="rId129" Type="http://schemas.openxmlformats.org/officeDocument/2006/relationships/viewProps" Target="viewProps.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0" Type="http://schemas.openxmlformats.org/officeDocument/2006/relationships/theme" Target="theme/theme1.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tableStyles" Target="tableStyles.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3" Type="http://schemas.openxmlformats.org/officeDocument/2006/relationships/customXml" Target="../customXml/item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microsoft.com/office/2018/10/relationships/authors" Target="authors.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notesMaster" Target="notesMasters/notesMaster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ofPieChart>
        <c:ofPieType val="bar"/>
        <c:varyColors val="1"/>
        <c:ser>
          <c:idx val="0"/>
          <c:order val="0"/>
          <c:tx>
            <c:strRef>
              <c:f>Sheet1!$B$1</c:f>
              <c:strCache>
                <c:ptCount val="1"/>
                <c:pt idx="0">
                  <c:v>Sales</c:v>
                </c:pt>
              </c:strCache>
            </c:strRef>
          </c:tx>
          <c:dPt>
            <c:idx val="0"/>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2-C6DC-4520-8CD7-6122F6A537BC}"/>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5001-4B27-9E1E-0E9F8209B5ED}"/>
              </c:ext>
            </c:extLst>
          </c:dPt>
          <c:dPt>
            <c:idx val="2"/>
            <c:bubble3D val="0"/>
            <c:spPr>
              <a:solidFill>
                <a:schemeClr val="tx2"/>
              </a:solidFill>
              <a:ln w="19050">
                <a:solidFill>
                  <a:schemeClr val="lt1"/>
                </a:solidFill>
              </a:ln>
              <a:effectLst/>
            </c:spPr>
            <c:extLst>
              <c:ext xmlns:c16="http://schemas.microsoft.com/office/drawing/2014/chart" uri="{C3380CC4-5D6E-409C-BE32-E72D297353CC}">
                <c16:uniqueId val="{00000003-C6DC-4520-8CD7-6122F6A537BC}"/>
              </c:ext>
            </c:extLst>
          </c:dPt>
          <c:dPt>
            <c:idx val="3"/>
            <c:bubble3D val="0"/>
            <c:spPr>
              <a:solidFill>
                <a:srgbClr val="953735"/>
              </a:solidFill>
              <a:ln w="19050">
                <a:solidFill>
                  <a:schemeClr val="lt1"/>
                </a:solidFill>
              </a:ln>
              <a:effectLst/>
            </c:spPr>
            <c:extLst>
              <c:ext xmlns:c16="http://schemas.microsoft.com/office/drawing/2014/chart" uri="{C3380CC4-5D6E-409C-BE32-E72D297353CC}">
                <c16:uniqueId val="{00000004-C6DC-4520-8CD7-6122F6A537BC}"/>
              </c:ext>
            </c:extLst>
          </c:dPt>
          <c:dPt>
            <c:idx val="4"/>
            <c:bubble3D val="0"/>
            <c:spPr>
              <a:solidFill>
                <a:schemeClr val="accent6"/>
              </a:solidFill>
              <a:ln w="19050">
                <a:solidFill>
                  <a:schemeClr val="lt1"/>
                </a:solidFill>
              </a:ln>
              <a:effectLst/>
            </c:spPr>
            <c:extLst>
              <c:ext xmlns:c16="http://schemas.microsoft.com/office/drawing/2014/chart" uri="{C3380CC4-5D6E-409C-BE32-E72D297353CC}">
                <c16:uniqueId val="{00000001-C6DC-4520-8CD7-6122F6A537BC}"/>
              </c:ext>
            </c:extLst>
          </c:dPt>
          <c:cat>
            <c:strRef>
              <c:f>Sheet1!$A$2:$A$5</c:f>
              <c:strCache>
                <c:ptCount val="4"/>
                <c:pt idx="0">
                  <c:v>1st Qtr</c:v>
                </c:pt>
                <c:pt idx="2">
                  <c:v>Any</c:v>
                </c:pt>
                <c:pt idx="3">
                  <c:v>None</c:v>
                </c:pt>
              </c:strCache>
            </c:strRef>
          </c:cat>
          <c:val>
            <c:numRef>
              <c:f>Sheet1!$B$2:$B$5</c:f>
              <c:numCache>
                <c:formatCode>General</c:formatCode>
                <c:ptCount val="4"/>
                <c:pt idx="0">
                  <c:v>83</c:v>
                </c:pt>
                <c:pt idx="2">
                  <c:v>2.5</c:v>
                </c:pt>
                <c:pt idx="3">
                  <c:v>13.6</c:v>
                </c:pt>
              </c:numCache>
            </c:numRef>
          </c:val>
          <c:extLst>
            <c:ext xmlns:c16="http://schemas.microsoft.com/office/drawing/2014/chart" uri="{C3380CC4-5D6E-409C-BE32-E72D297353CC}">
              <c16:uniqueId val="{00000000-C6DC-4520-8CD7-6122F6A537BC}"/>
            </c:ext>
          </c:extLst>
        </c:ser>
        <c:dLbls>
          <c:showLegendKey val="0"/>
          <c:showVal val="0"/>
          <c:showCatName val="0"/>
          <c:showSerName val="0"/>
          <c:showPercent val="0"/>
          <c:showBubbleSize val="0"/>
          <c:showLeaderLines val="1"/>
        </c:dLbls>
        <c:gapWidth val="100"/>
        <c:secondPieSize val="75"/>
        <c:serLines>
          <c:spPr>
            <a:ln w="9525" cap="flat" cmpd="sng" algn="ctr">
              <a:solidFill>
                <a:schemeClr val="tx1">
                  <a:lumMod val="35000"/>
                  <a:lumOff val="65000"/>
                </a:schemeClr>
              </a:solidFill>
              <a:round/>
            </a:ln>
            <a:effectLst/>
          </c:spPr>
        </c:serLines>
      </c:of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ofPieChart>
        <c:ofPieType val="bar"/>
        <c:varyColors val="1"/>
        <c:ser>
          <c:idx val="0"/>
          <c:order val="0"/>
          <c:tx>
            <c:strRef>
              <c:f>Sheet1!$B$1</c:f>
              <c:strCache>
                <c:ptCount val="1"/>
                <c:pt idx="0">
                  <c:v>Sales</c:v>
                </c:pt>
              </c:strCache>
            </c:strRef>
          </c:tx>
          <c:dPt>
            <c:idx val="0"/>
            <c:bubble3D val="0"/>
            <c:spPr>
              <a:solidFill>
                <a:schemeClr val="accent2">
                  <a:lumMod val="75000"/>
                </a:schemeClr>
              </a:solidFill>
              <a:ln w="19050">
                <a:solidFill>
                  <a:schemeClr val="lt1"/>
                </a:solidFill>
              </a:ln>
              <a:effectLst/>
            </c:spPr>
            <c:extLst>
              <c:ext xmlns:c16="http://schemas.microsoft.com/office/drawing/2014/chart" uri="{C3380CC4-5D6E-409C-BE32-E72D297353CC}">
                <c16:uniqueId val="{00000001-B323-49E6-9D21-92E34844594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412-4D6F-8BDF-2B9A066D47E7}"/>
              </c:ext>
            </c:extLst>
          </c:dPt>
          <c:dPt>
            <c:idx val="2"/>
            <c:bubble3D val="0"/>
            <c:spPr>
              <a:solidFill>
                <a:schemeClr val="accent1"/>
              </a:solidFill>
              <a:ln w="19050">
                <a:solidFill>
                  <a:schemeClr val="lt1"/>
                </a:solidFill>
              </a:ln>
              <a:effectLst/>
            </c:spPr>
            <c:extLst>
              <c:ext xmlns:c16="http://schemas.microsoft.com/office/drawing/2014/chart" uri="{C3380CC4-5D6E-409C-BE32-E72D297353CC}">
                <c16:uniqueId val="{00000003-B323-49E6-9D21-92E348445940}"/>
              </c:ext>
            </c:extLst>
          </c:dPt>
          <c:dPt>
            <c:idx val="3"/>
            <c:bubble3D val="0"/>
            <c:spPr>
              <a:solidFill>
                <a:schemeClr val="accent6"/>
              </a:solidFill>
              <a:ln w="19050">
                <a:solidFill>
                  <a:schemeClr val="lt1"/>
                </a:solidFill>
              </a:ln>
              <a:effectLst/>
            </c:spPr>
            <c:extLst>
              <c:ext xmlns:c16="http://schemas.microsoft.com/office/drawing/2014/chart" uri="{C3380CC4-5D6E-409C-BE32-E72D297353CC}">
                <c16:uniqueId val="{00000004-B323-49E6-9D21-92E348445940}"/>
              </c:ext>
            </c:extLst>
          </c:dPt>
          <c:dPt>
            <c:idx val="4"/>
            <c:bubble3D val="0"/>
            <c:spPr>
              <a:solidFill>
                <a:schemeClr val="tx2">
                  <a:lumMod val="40000"/>
                  <a:lumOff val="60000"/>
                </a:schemeClr>
              </a:solidFill>
              <a:ln w="19050">
                <a:solidFill>
                  <a:schemeClr val="lt1"/>
                </a:solidFill>
              </a:ln>
              <a:effectLst/>
            </c:spPr>
            <c:extLst>
              <c:ext xmlns:c16="http://schemas.microsoft.com/office/drawing/2014/chart" uri="{C3380CC4-5D6E-409C-BE32-E72D297353CC}">
                <c16:uniqueId val="{00000002-B323-49E6-9D21-92E348445940}"/>
              </c:ext>
            </c:extLst>
          </c:dPt>
          <c:dLbls>
            <c:dLbl>
              <c:idx val="0"/>
              <c:delete val="1"/>
              <c:extLst>
                <c:ext xmlns:c15="http://schemas.microsoft.com/office/drawing/2012/chart" uri="{CE6537A1-D6FC-4f65-9D91-7224C49458BB}"/>
                <c:ext xmlns:c16="http://schemas.microsoft.com/office/drawing/2014/chart" uri="{C3380CC4-5D6E-409C-BE32-E72D297353CC}">
                  <c16:uniqueId val="{00000001-B323-49E6-9D21-92E348445940}"/>
                </c:ext>
              </c:extLst>
            </c:dLbl>
            <c:dLbl>
              <c:idx val="2"/>
              <c:delete val="1"/>
              <c:extLst>
                <c:ext xmlns:c15="http://schemas.microsoft.com/office/drawing/2012/chart" uri="{CE6537A1-D6FC-4f65-9D91-7224C49458BB}"/>
                <c:ext xmlns:c16="http://schemas.microsoft.com/office/drawing/2014/chart" uri="{C3380CC4-5D6E-409C-BE32-E72D297353CC}">
                  <c16:uniqueId val="{00000003-B323-49E6-9D21-92E348445940}"/>
                </c:ext>
              </c:extLst>
            </c:dLbl>
            <c:dLbl>
              <c:idx val="3"/>
              <c:delete val="1"/>
              <c:extLst>
                <c:ext xmlns:c15="http://schemas.microsoft.com/office/drawing/2012/chart" uri="{CE6537A1-D6FC-4f65-9D91-7224C49458BB}"/>
                <c:ext xmlns:c16="http://schemas.microsoft.com/office/drawing/2014/chart" uri="{C3380CC4-5D6E-409C-BE32-E72D297353CC}">
                  <c16:uniqueId val="{00000004-B323-49E6-9D21-92E348445940}"/>
                </c:ext>
              </c:extLst>
            </c:dLbl>
            <c:dLbl>
              <c:idx val="4"/>
              <c:delete val="1"/>
              <c:extLst>
                <c:ext xmlns:c15="http://schemas.microsoft.com/office/drawing/2012/chart" uri="{CE6537A1-D6FC-4f65-9D91-7224C49458BB}"/>
                <c:ext xmlns:c16="http://schemas.microsoft.com/office/drawing/2014/chart" uri="{C3380CC4-5D6E-409C-BE32-E72D297353CC}">
                  <c16:uniqueId val="{00000002-B323-49E6-9D21-92E34844594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65000"/>
                        <a:lumOff val="35000"/>
                      </a:schemeClr>
                    </a:solidFill>
                    <a:latin typeface="+mn-lt"/>
                    <a:ea typeface="+mn-ea"/>
                    <a:cs typeface="+mn-cs"/>
                  </a:defRPr>
                </a:pPr>
                <a:endParaRPr lang="en-US"/>
              </a:p>
            </c:txPr>
            <c:dLblPos val="ct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Did not seek treatment and did not think they needed treatment</c:v>
                </c:pt>
                <c:pt idx="2">
                  <c:v>Sought treatment</c:v>
                </c:pt>
                <c:pt idx="3">
                  <c:v>Thought they should get treatment</c:v>
                </c:pt>
              </c:strCache>
            </c:strRef>
          </c:cat>
          <c:val>
            <c:numRef>
              <c:f>Sheet1!$B$2:$B$5</c:f>
              <c:numCache>
                <c:formatCode>General</c:formatCode>
                <c:ptCount val="4"/>
                <c:pt idx="0">
                  <c:v>94.8</c:v>
                </c:pt>
                <c:pt idx="2">
                  <c:v>0.8</c:v>
                </c:pt>
                <c:pt idx="3">
                  <c:v>4.4000000000000004</c:v>
                </c:pt>
              </c:numCache>
            </c:numRef>
          </c:val>
          <c:extLst>
            <c:ext xmlns:c16="http://schemas.microsoft.com/office/drawing/2014/chart" uri="{C3380CC4-5D6E-409C-BE32-E72D297353CC}">
              <c16:uniqueId val="{00000000-B323-49E6-9D21-92E348445940}"/>
            </c:ext>
          </c:extLst>
        </c:ser>
        <c:dLbls>
          <c:showLegendKey val="0"/>
          <c:showVal val="1"/>
          <c:showCatName val="0"/>
          <c:showSerName val="0"/>
          <c:showPercent val="0"/>
          <c:showBubbleSize val="0"/>
          <c:showLeaderLines val="1"/>
        </c:dLbls>
        <c:gapWidth val="100"/>
        <c:secondPieSize val="75"/>
        <c:serLines>
          <c:spPr>
            <a:ln w="9525" cap="flat" cmpd="sng" algn="ctr">
              <a:solidFill>
                <a:schemeClr val="tx1">
                  <a:lumMod val="35000"/>
                  <a:lumOff val="65000"/>
                </a:schemeClr>
              </a:solidFill>
              <a:round/>
            </a:ln>
            <a:effectLst/>
          </c:spPr>
        </c:serLines>
      </c:of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3">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50000"/>
            <a:lumOff val="50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915" b="0" kern="1200" spc="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3">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50000"/>
            <a:lumOff val="50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915" b="0" kern="1200" spc="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CFA805-9DE5-49DE-B1EE-EB124108FE7B}" type="datetimeFigureOut">
              <a:rPr lang="en-US" smtClean="0"/>
              <a:t>6/2/2025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AC50C1-D7A2-4B5E-B473-73C915BC16F3}" type="slidenum">
              <a:rPr lang="en-US" smtClean="0"/>
              <a:t>‹#›</a:t>
            </a:fld>
            <a:endParaRPr lang="en-US"/>
          </a:p>
        </p:txBody>
      </p:sp>
    </p:spTree>
    <p:extLst>
      <p:ext uri="{BB962C8B-B14F-4D97-AF65-F5344CB8AC3E}">
        <p14:creationId xmlns:p14="http://schemas.microsoft.com/office/powerpoint/2010/main" val="1739305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075C3D-524C-463D-9D71-772A55D9AFA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23990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0">
          <a:extLst>
            <a:ext uri="{FF2B5EF4-FFF2-40B4-BE49-F238E27FC236}">
              <a16:creationId xmlns:a16="http://schemas.microsoft.com/office/drawing/2014/main" id="{2FA411B0-E6ED-46DE-44D8-BCFAEDF45436}"/>
            </a:ext>
          </a:extLst>
        </p:cNvPr>
        <p:cNvGrpSpPr/>
        <p:nvPr/>
      </p:nvGrpSpPr>
      <p:grpSpPr>
        <a:xfrm>
          <a:off x="0" y="0"/>
          <a:ext cx="0" cy="0"/>
          <a:chOff x="0" y="0"/>
          <a:chExt cx="0" cy="0"/>
        </a:xfrm>
      </p:grpSpPr>
      <p:sp>
        <p:nvSpPr>
          <p:cNvPr id="981" name="Google Shape;981;p7:notes">
            <a:extLst>
              <a:ext uri="{FF2B5EF4-FFF2-40B4-BE49-F238E27FC236}">
                <a16:creationId xmlns:a16="http://schemas.microsoft.com/office/drawing/2014/main" id="{A64F527C-DE50-ECAE-4408-AFF3BE1CE1CD}"/>
              </a:ext>
            </a:extLst>
          </p:cNvPr>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2" name="Google Shape;982;p7:notes">
            <a:extLst>
              <a:ext uri="{FF2B5EF4-FFF2-40B4-BE49-F238E27FC236}">
                <a16:creationId xmlns:a16="http://schemas.microsoft.com/office/drawing/2014/main" id="{B299657A-6AE3-CE09-5D3C-59C33AE8589B}"/>
              </a:ext>
            </a:extLst>
          </p:cNvPr>
          <p:cNvSpPr txBox="1">
            <a:spLocks noGrp="1"/>
          </p:cNvSpPr>
          <p:nvPr>
            <p:ph type="body" idx="1"/>
          </p:nvPr>
        </p:nvSpPr>
        <p:spPr>
          <a:xfrm>
            <a:off x="731520" y="4560570"/>
            <a:ext cx="5852160" cy="4320540"/>
          </a:xfrm>
          <a:prstGeom prst="rect">
            <a:avLst/>
          </a:prstGeom>
          <a:noFill/>
          <a:ln>
            <a:noFill/>
          </a:ln>
        </p:spPr>
        <p:txBody>
          <a:bodyPr spcFirstLastPara="1" wrap="square" lIns="96650" tIns="48325" rIns="96650" bIns="48325" anchor="t" anchorCtr="0">
            <a:normAutofit/>
          </a:bodyPr>
          <a:lstStyle/>
          <a:p>
            <a:pPr marL="0" lvl="0" indent="0" algn="l" rtl="0">
              <a:lnSpc>
                <a:spcPct val="100000"/>
              </a:lnSpc>
              <a:spcBef>
                <a:spcPts val="0"/>
              </a:spcBef>
              <a:spcAft>
                <a:spcPts val="0"/>
              </a:spcAft>
              <a:buSzPts val="1400"/>
              <a:buNone/>
            </a:pPr>
            <a:endParaRPr dirty="0"/>
          </a:p>
        </p:txBody>
      </p:sp>
      <p:sp>
        <p:nvSpPr>
          <p:cNvPr id="983" name="Google Shape;983;p7:notes">
            <a:extLst>
              <a:ext uri="{FF2B5EF4-FFF2-40B4-BE49-F238E27FC236}">
                <a16:creationId xmlns:a16="http://schemas.microsoft.com/office/drawing/2014/main" id="{7AEE0515-3AA8-6219-B26A-05C3D4DE774E}"/>
              </a:ext>
            </a:extLst>
          </p:cNvPr>
          <p:cNvSpPr txBox="1">
            <a:spLocks noGrp="1"/>
          </p:cNvSpPr>
          <p:nvPr>
            <p:ph type="sldNum" idx="12"/>
          </p:nvPr>
        </p:nvSpPr>
        <p:spPr>
          <a:xfrm>
            <a:off x="4143587" y="9119474"/>
            <a:ext cx="3169920" cy="48006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dirty="0"/>
          </a:p>
        </p:txBody>
      </p:sp>
      <p:sp>
        <p:nvSpPr>
          <p:cNvPr id="984" name="Google Shape;984;p7:notes">
            <a:extLst>
              <a:ext uri="{FF2B5EF4-FFF2-40B4-BE49-F238E27FC236}">
                <a16:creationId xmlns:a16="http://schemas.microsoft.com/office/drawing/2014/main" id="{50D7CBED-C172-B2D1-C451-3E9B675F5A03}"/>
              </a:ext>
            </a:extLst>
          </p:cNvPr>
          <p:cNvSpPr txBox="1">
            <a:spLocks noGrp="1"/>
          </p:cNvSpPr>
          <p:nvPr>
            <p:ph type="hdr" idx="3"/>
          </p:nvPr>
        </p:nvSpPr>
        <p:spPr>
          <a:xfrm>
            <a:off x="0" y="0"/>
            <a:ext cx="3169920" cy="48006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285467904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4"/>
        <p:cNvGrpSpPr/>
        <p:nvPr/>
      </p:nvGrpSpPr>
      <p:grpSpPr>
        <a:xfrm>
          <a:off x="0" y="0"/>
          <a:ext cx="0" cy="0"/>
          <a:chOff x="0" y="0"/>
          <a:chExt cx="0" cy="0"/>
        </a:xfrm>
      </p:grpSpPr>
      <p:sp>
        <p:nvSpPr>
          <p:cNvPr id="2215" name="Google Shape;2215;p10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6" name="Google Shape;2216;p109: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2217" name="Google Shape;2217;p109:notes"/>
          <p:cNvSpPr txBox="1">
            <a:spLocks noGrp="1"/>
          </p:cNvSpPr>
          <p:nvPr>
            <p:ph type="dt" idx="10"/>
          </p:nvPr>
        </p:nvSpPr>
        <p:spPr>
          <a:xfrm>
            <a:off x="4143587" y="0"/>
            <a:ext cx="3169920" cy="481727"/>
          </a:xfrm>
          <a:prstGeom prst="rect">
            <a:avLst/>
          </a:prstGeom>
          <a:noFill/>
          <a:ln>
            <a:noFill/>
          </a:ln>
        </p:spPr>
        <p:txBody>
          <a:bodyPr spcFirstLastPara="1" wrap="square" lIns="96650" tIns="48325" rIns="96650" bIns="48325"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9/17/2024</a:t>
            </a:r>
            <a:endParaRPr kumimoji="0"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766218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4"/>
        <p:cNvGrpSpPr/>
        <p:nvPr/>
      </p:nvGrpSpPr>
      <p:grpSpPr>
        <a:xfrm>
          <a:off x="0" y="0"/>
          <a:ext cx="0" cy="0"/>
          <a:chOff x="0" y="0"/>
          <a:chExt cx="0" cy="0"/>
        </a:xfrm>
      </p:grpSpPr>
      <p:sp>
        <p:nvSpPr>
          <p:cNvPr id="2235" name="Google Shape;2235;g2b641892751_0_8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6" name="Google Shape;2236;g2b641892751_0_84:notes"/>
          <p:cNvSpPr txBox="1">
            <a:spLocks noGrp="1"/>
          </p:cNvSpPr>
          <p:nvPr>
            <p:ph type="body" idx="1"/>
          </p:nvPr>
        </p:nvSpPr>
        <p:spPr>
          <a:xfrm>
            <a:off x="731520" y="4620577"/>
            <a:ext cx="5852100" cy="378060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2237" name="Google Shape;2237;g2b641892751_0_84:notes"/>
          <p:cNvSpPr txBox="1">
            <a:spLocks noGrp="1"/>
          </p:cNvSpPr>
          <p:nvPr>
            <p:ph type="dt" idx="10"/>
          </p:nvPr>
        </p:nvSpPr>
        <p:spPr>
          <a:xfrm>
            <a:off x="4143587" y="0"/>
            <a:ext cx="3169800" cy="481800"/>
          </a:xfrm>
          <a:prstGeom prst="rect">
            <a:avLst/>
          </a:prstGeom>
          <a:noFill/>
          <a:ln>
            <a:noFill/>
          </a:ln>
        </p:spPr>
        <p:txBody>
          <a:bodyPr spcFirstLastPara="1" wrap="square" lIns="96650" tIns="48325" rIns="96650" bIns="48325"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9/17/2024</a:t>
            </a:r>
            <a:endParaRPr kumimoji="0"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665352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1"/>
        <p:cNvGrpSpPr/>
        <p:nvPr/>
      </p:nvGrpSpPr>
      <p:grpSpPr>
        <a:xfrm>
          <a:off x="0" y="0"/>
          <a:ext cx="0" cy="0"/>
          <a:chOff x="0" y="0"/>
          <a:chExt cx="0" cy="0"/>
        </a:xfrm>
      </p:grpSpPr>
      <p:sp>
        <p:nvSpPr>
          <p:cNvPr id="2252" name="Google Shape;2252;p11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3" name="Google Shape;2253;p111: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2254" name="Google Shape;2254;p111:notes"/>
          <p:cNvSpPr txBox="1">
            <a:spLocks noGrp="1"/>
          </p:cNvSpPr>
          <p:nvPr>
            <p:ph type="dt" idx="10"/>
          </p:nvPr>
        </p:nvSpPr>
        <p:spPr>
          <a:xfrm>
            <a:off x="4143587" y="0"/>
            <a:ext cx="3169920" cy="481727"/>
          </a:xfrm>
          <a:prstGeom prst="rect">
            <a:avLst/>
          </a:prstGeom>
          <a:noFill/>
          <a:ln>
            <a:noFill/>
          </a:ln>
        </p:spPr>
        <p:txBody>
          <a:bodyPr spcFirstLastPara="1" wrap="square" lIns="96650" tIns="48325" rIns="96650" bIns="48325"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9/17/2024</a:t>
            </a:r>
            <a:endParaRPr kumimoji="0"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64573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1"/>
        <p:cNvGrpSpPr/>
        <p:nvPr/>
      </p:nvGrpSpPr>
      <p:grpSpPr>
        <a:xfrm>
          <a:off x="0" y="0"/>
          <a:ext cx="0" cy="0"/>
          <a:chOff x="0" y="0"/>
          <a:chExt cx="0" cy="0"/>
        </a:xfrm>
      </p:grpSpPr>
      <p:sp>
        <p:nvSpPr>
          <p:cNvPr id="2262" name="Google Shape;2262;p10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3" name="Google Shape;2263;p108: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2264" name="Google Shape;2264;p108:notes"/>
          <p:cNvSpPr txBox="1">
            <a:spLocks noGrp="1"/>
          </p:cNvSpPr>
          <p:nvPr>
            <p:ph type="dt" idx="10"/>
          </p:nvPr>
        </p:nvSpPr>
        <p:spPr>
          <a:xfrm>
            <a:off x="4143587" y="0"/>
            <a:ext cx="3169920" cy="481727"/>
          </a:xfrm>
          <a:prstGeom prst="rect">
            <a:avLst/>
          </a:prstGeom>
          <a:noFill/>
          <a:ln>
            <a:noFill/>
          </a:ln>
        </p:spPr>
        <p:txBody>
          <a:bodyPr spcFirstLastPara="1" wrap="square" lIns="96650" tIns="48325" rIns="96650" bIns="48325"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9/17/2024</a:t>
            </a:r>
            <a:endParaRPr kumimoji="0"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50769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1"/>
        <p:cNvGrpSpPr/>
        <p:nvPr/>
      </p:nvGrpSpPr>
      <p:grpSpPr>
        <a:xfrm>
          <a:off x="0" y="0"/>
          <a:ext cx="0" cy="0"/>
          <a:chOff x="0" y="0"/>
          <a:chExt cx="0" cy="0"/>
        </a:xfrm>
      </p:grpSpPr>
      <p:sp>
        <p:nvSpPr>
          <p:cNvPr id="2272" name="Google Shape;2272;p11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3" name="Google Shape;2273;p112: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2274" name="Google Shape;2274;p112:notes"/>
          <p:cNvSpPr txBox="1">
            <a:spLocks noGrp="1"/>
          </p:cNvSpPr>
          <p:nvPr>
            <p:ph type="dt" idx="10"/>
          </p:nvPr>
        </p:nvSpPr>
        <p:spPr>
          <a:xfrm>
            <a:off x="4143587" y="0"/>
            <a:ext cx="3169920" cy="481727"/>
          </a:xfrm>
          <a:prstGeom prst="rect">
            <a:avLst/>
          </a:prstGeom>
          <a:noFill/>
          <a:ln>
            <a:noFill/>
          </a:ln>
        </p:spPr>
        <p:txBody>
          <a:bodyPr spcFirstLastPara="1" wrap="square" lIns="96650" tIns="48325" rIns="96650" bIns="48325"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9/17/2024</a:t>
            </a:r>
            <a:endParaRPr kumimoji="0"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9879205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1"/>
        <p:cNvGrpSpPr/>
        <p:nvPr/>
      </p:nvGrpSpPr>
      <p:grpSpPr>
        <a:xfrm>
          <a:off x="0" y="0"/>
          <a:ext cx="0" cy="0"/>
          <a:chOff x="0" y="0"/>
          <a:chExt cx="0" cy="0"/>
        </a:xfrm>
      </p:grpSpPr>
      <p:sp>
        <p:nvSpPr>
          <p:cNvPr id="2282" name="Google Shape;2282;g2b641892751_0_10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3" name="Google Shape;2283;g2b641892751_0_100:notes"/>
          <p:cNvSpPr txBox="1">
            <a:spLocks noGrp="1"/>
          </p:cNvSpPr>
          <p:nvPr>
            <p:ph type="body" idx="1"/>
          </p:nvPr>
        </p:nvSpPr>
        <p:spPr>
          <a:xfrm>
            <a:off x="731520" y="4620577"/>
            <a:ext cx="5852100" cy="378060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2284" name="Google Shape;2284;g2b641892751_0_100:notes"/>
          <p:cNvSpPr txBox="1">
            <a:spLocks noGrp="1"/>
          </p:cNvSpPr>
          <p:nvPr>
            <p:ph type="dt" idx="10"/>
          </p:nvPr>
        </p:nvSpPr>
        <p:spPr>
          <a:xfrm>
            <a:off x="4143587" y="0"/>
            <a:ext cx="3169800" cy="481800"/>
          </a:xfrm>
          <a:prstGeom prst="rect">
            <a:avLst/>
          </a:prstGeom>
          <a:noFill/>
          <a:ln>
            <a:noFill/>
          </a:ln>
        </p:spPr>
        <p:txBody>
          <a:bodyPr spcFirstLastPara="1" wrap="square" lIns="96650" tIns="48325" rIns="96650" bIns="48325"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9/17/2024</a:t>
            </a:r>
            <a:endParaRPr kumimoji="0"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9883844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8"/>
        <p:cNvGrpSpPr/>
        <p:nvPr/>
      </p:nvGrpSpPr>
      <p:grpSpPr>
        <a:xfrm>
          <a:off x="0" y="0"/>
          <a:ext cx="0" cy="0"/>
          <a:chOff x="0" y="0"/>
          <a:chExt cx="0" cy="0"/>
        </a:xfrm>
      </p:grpSpPr>
      <p:sp>
        <p:nvSpPr>
          <p:cNvPr id="2379" name="Google Shape;2379;g2b5cfe73dd3_0_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0" name="Google Shape;2380;g2b5cfe73dd3_0_5: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2381" name="Google Shape;2381;g2b5cfe73dd3_0_5:notes"/>
          <p:cNvSpPr txBox="1">
            <a:spLocks noGrp="1"/>
          </p:cNvSpPr>
          <p:nvPr>
            <p:ph type="sldNum" idx="12"/>
          </p:nvPr>
        </p:nvSpPr>
        <p:spPr>
          <a:xfrm>
            <a:off x="4143587" y="9119474"/>
            <a:ext cx="3169800" cy="481800"/>
          </a:xfrm>
          <a:prstGeom prst="rect">
            <a:avLst/>
          </a:prstGeom>
        </p:spPr>
        <p:txBody>
          <a:bodyPr spcFirstLastPara="1" wrap="square" lIns="96650" tIns="48325" rIns="96650" bIns="483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3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115</a:t>
            </a:fld>
            <a:endParaRPr kumimoji="0" sz="1300" b="0" i="0" u="none" strike="noStrike" kern="1200" cap="none" spc="0" normalizeH="0" baseline="0" noProof="0">
              <a:ln>
                <a:noFill/>
              </a:ln>
              <a:solidFill>
                <a:prstClr val="black"/>
              </a:solidFill>
              <a:effectLst/>
              <a:uLnTx/>
              <a:uFillTx/>
              <a:latin typeface="Calibri"/>
              <a:ea typeface="+mn-ea"/>
              <a:cs typeface="+mn-cs"/>
            </a:endParaRPr>
          </a:p>
        </p:txBody>
      </p:sp>
      <p:sp>
        <p:nvSpPr>
          <p:cNvPr id="2" name="Date Placeholder 1">
            <a:extLst>
              <a:ext uri="{FF2B5EF4-FFF2-40B4-BE49-F238E27FC236}">
                <a16:creationId xmlns:a16="http://schemas.microsoft.com/office/drawing/2014/main" id="{AFAFB43E-49AC-7731-809C-0A400FE5A958}"/>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9/17/2024</a:t>
            </a:r>
          </a:p>
        </p:txBody>
      </p:sp>
    </p:spTree>
    <p:extLst>
      <p:ext uri="{BB962C8B-B14F-4D97-AF65-F5344CB8AC3E}">
        <p14:creationId xmlns:p14="http://schemas.microsoft.com/office/powerpoint/2010/main" val="316172513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1"/>
        <p:cNvGrpSpPr/>
        <p:nvPr/>
      </p:nvGrpSpPr>
      <p:grpSpPr>
        <a:xfrm>
          <a:off x="0" y="0"/>
          <a:ext cx="0" cy="0"/>
          <a:chOff x="0" y="0"/>
          <a:chExt cx="0" cy="0"/>
        </a:xfrm>
      </p:grpSpPr>
      <p:sp>
        <p:nvSpPr>
          <p:cNvPr id="2642" name="Google Shape;2642;p14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3" name="Google Shape;2643;p140: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2644" name="Google Shape;2644;p140:notes"/>
          <p:cNvSpPr txBox="1">
            <a:spLocks noGrp="1"/>
          </p:cNvSpPr>
          <p:nvPr>
            <p:ph type="dt" idx="10"/>
          </p:nvPr>
        </p:nvSpPr>
        <p:spPr>
          <a:xfrm>
            <a:off x="4143587" y="0"/>
            <a:ext cx="3169920" cy="481727"/>
          </a:xfrm>
          <a:prstGeom prst="rect">
            <a:avLst/>
          </a:prstGeom>
          <a:noFill/>
          <a:ln>
            <a:noFill/>
          </a:ln>
        </p:spPr>
        <p:txBody>
          <a:bodyPr spcFirstLastPara="1" wrap="square" lIns="96650" tIns="48325" rIns="96650" bIns="48325"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9/17/2024</a:t>
            </a:r>
            <a:endParaRPr kumimoji="0"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1225557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2"/>
        <p:cNvGrpSpPr/>
        <p:nvPr/>
      </p:nvGrpSpPr>
      <p:grpSpPr>
        <a:xfrm>
          <a:off x="0" y="0"/>
          <a:ext cx="0" cy="0"/>
          <a:chOff x="0" y="0"/>
          <a:chExt cx="0" cy="0"/>
        </a:xfrm>
      </p:grpSpPr>
      <p:sp>
        <p:nvSpPr>
          <p:cNvPr id="2653" name="Google Shape;2653;p14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4" name="Google Shape;2654;p141: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US"/>
              <a:t>Caridad</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655" name="Google Shape;2655;p141:notes"/>
          <p:cNvSpPr txBox="1">
            <a:spLocks noGrp="1"/>
          </p:cNvSpPr>
          <p:nvPr>
            <p:ph type="dt" idx="10"/>
          </p:nvPr>
        </p:nvSpPr>
        <p:spPr>
          <a:xfrm>
            <a:off x="4143587" y="0"/>
            <a:ext cx="3169920" cy="481727"/>
          </a:xfrm>
          <a:prstGeom prst="rect">
            <a:avLst/>
          </a:prstGeom>
          <a:noFill/>
          <a:ln>
            <a:noFill/>
          </a:ln>
        </p:spPr>
        <p:txBody>
          <a:bodyPr spcFirstLastPara="1" wrap="square" lIns="96650" tIns="48325" rIns="96650" bIns="48325"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9/17/2024</a:t>
            </a:r>
            <a:endParaRPr kumimoji="0"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088420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2"/>
        <p:cNvGrpSpPr/>
        <p:nvPr/>
      </p:nvGrpSpPr>
      <p:grpSpPr>
        <a:xfrm>
          <a:off x="0" y="0"/>
          <a:ext cx="0" cy="0"/>
          <a:chOff x="0" y="0"/>
          <a:chExt cx="0" cy="0"/>
        </a:xfrm>
      </p:grpSpPr>
      <p:sp>
        <p:nvSpPr>
          <p:cNvPr id="2713" name="Google Shape;2713;p14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4" name="Google Shape;2714;p147: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US"/>
              <a:t>Participants Zoom chat in their responses and/or unmute</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715" name="Google Shape;2715;p147:notes"/>
          <p:cNvSpPr txBox="1">
            <a:spLocks noGrp="1"/>
          </p:cNvSpPr>
          <p:nvPr>
            <p:ph type="dt" idx="10"/>
          </p:nvPr>
        </p:nvSpPr>
        <p:spPr>
          <a:xfrm>
            <a:off x="4143587" y="0"/>
            <a:ext cx="3169920" cy="481727"/>
          </a:xfrm>
          <a:prstGeom prst="rect">
            <a:avLst/>
          </a:prstGeom>
          <a:noFill/>
          <a:ln>
            <a:noFill/>
          </a:ln>
        </p:spPr>
        <p:txBody>
          <a:bodyPr spcFirstLastPara="1" wrap="square" lIns="96650" tIns="48325" rIns="96650" bIns="48325"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9/17/2024</a:t>
            </a:r>
            <a:endParaRPr kumimoji="0"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30127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a:extLst>
            <a:ext uri="{FF2B5EF4-FFF2-40B4-BE49-F238E27FC236}">
              <a16:creationId xmlns:a16="http://schemas.microsoft.com/office/drawing/2014/main" id="{AEBD0342-83DB-3323-D145-550F596C3673}"/>
            </a:ext>
          </a:extLst>
        </p:cNvPr>
        <p:cNvGrpSpPr/>
        <p:nvPr/>
      </p:nvGrpSpPr>
      <p:grpSpPr>
        <a:xfrm>
          <a:off x="0" y="0"/>
          <a:ext cx="0" cy="0"/>
          <a:chOff x="0" y="0"/>
          <a:chExt cx="0" cy="0"/>
        </a:xfrm>
      </p:grpSpPr>
      <p:sp>
        <p:nvSpPr>
          <p:cNvPr id="934" name="Google Shape;934;p88:notes">
            <a:extLst>
              <a:ext uri="{FF2B5EF4-FFF2-40B4-BE49-F238E27FC236}">
                <a16:creationId xmlns:a16="http://schemas.microsoft.com/office/drawing/2014/main" id="{A48C1145-D832-EB8B-66E8-FFFC6209F157}"/>
              </a:ext>
            </a:extLst>
          </p:cNvPr>
          <p:cNvSpPr txBox="1">
            <a:spLocks noGrp="1"/>
          </p:cNvSpPr>
          <p:nvPr>
            <p:ph type="body" idx="1"/>
          </p:nvPr>
        </p:nvSpPr>
        <p:spPr>
          <a:xfrm>
            <a:off x="731520" y="4560570"/>
            <a:ext cx="5852160" cy="4320540"/>
          </a:xfrm>
          <a:prstGeom prst="rect">
            <a:avLst/>
          </a:prstGeom>
        </p:spPr>
        <p:txBody>
          <a:bodyPr spcFirstLastPara="1" wrap="square" lIns="96650" tIns="48325" rIns="96650" bIns="483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935" name="Google Shape;935;p88:notes">
            <a:extLst>
              <a:ext uri="{FF2B5EF4-FFF2-40B4-BE49-F238E27FC236}">
                <a16:creationId xmlns:a16="http://schemas.microsoft.com/office/drawing/2014/main" id="{059B086C-47EE-C5B0-81A9-D6D19E794604}"/>
              </a:ext>
            </a:extLst>
          </p:cNvPr>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0736687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3"/>
        <p:cNvGrpSpPr/>
        <p:nvPr/>
      </p:nvGrpSpPr>
      <p:grpSpPr>
        <a:xfrm>
          <a:off x="0" y="0"/>
          <a:ext cx="0" cy="0"/>
          <a:chOff x="0" y="0"/>
          <a:chExt cx="0" cy="0"/>
        </a:xfrm>
      </p:grpSpPr>
      <p:sp>
        <p:nvSpPr>
          <p:cNvPr id="2734" name="Google Shape;2734;p14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5" name="Google Shape;2735;p149: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2736" name="Google Shape;2736;p149:notes"/>
          <p:cNvSpPr txBox="1">
            <a:spLocks noGrp="1"/>
          </p:cNvSpPr>
          <p:nvPr>
            <p:ph type="dt" idx="10"/>
          </p:nvPr>
        </p:nvSpPr>
        <p:spPr>
          <a:xfrm>
            <a:off x="4143587" y="0"/>
            <a:ext cx="3169920" cy="481727"/>
          </a:xfrm>
          <a:prstGeom prst="rect">
            <a:avLst/>
          </a:prstGeom>
          <a:noFill/>
          <a:ln>
            <a:noFill/>
          </a:ln>
        </p:spPr>
        <p:txBody>
          <a:bodyPr spcFirstLastPara="1" wrap="square" lIns="96650" tIns="48325" rIns="96650" bIns="48325"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9/17/2024</a:t>
            </a:r>
            <a:endParaRPr kumimoji="0"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839544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Brian Hurley M.D., M.B.A., FAPA, DFASAM</a:t>
            </a: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Date Placeholder 4"/>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9/17/2024</a:t>
            </a: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260909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9"/>
        <p:cNvGrpSpPr/>
        <p:nvPr/>
      </p:nvGrpSpPr>
      <p:grpSpPr>
        <a:xfrm>
          <a:off x="0" y="0"/>
          <a:ext cx="0" cy="0"/>
          <a:chOff x="0" y="0"/>
          <a:chExt cx="0" cy="0"/>
        </a:xfrm>
      </p:grpSpPr>
      <p:sp>
        <p:nvSpPr>
          <p:cNvPr id="1010" name="Google Shape;1010;g2f4d2c91683_0_72: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1" name="Google Shape;1011;g2f4d2c91683_0_72:notes"/>
          <p:cNvSpPr txBox="1">
            <a:spLocks noGrp="1"/>
          </p:cNvSpPr>
          <p:nvPr>
            <p:ph type="body" idx="1"/>
          </p:nvPr>
        </p:nvSpPr>
        <p:spPr>
          <a:xfrm>
            <a:off x="731520" y="4560570"/>
            <a:ext cx="5852100" cy="432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dirty="0"/>
          </a:p>
        </p:txBody>
      </p:sp>
      <p:sp>
        <p:nvSpPr>
          <p:cNvPr id="1012" name="Google Shape;1012;g2f4d2c91683_0_72:notes"/>
          <p:cNvSpPr txBox="1">
            <a:spLocks noGrp="1"/>
          </p:cNvSpPr>
          <p:nvPr>
            <p:ph type="sldNum" idx="12"/>
          </p:nvPr>
        </p:nvSpPr>
        <p:spPr>
          <a:xfrm>
            <a:off x="4143587" y="9119474"/>
            <a:ext cx="3169800" cy="4800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13</a:t>
            </a:fld>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p84: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8" name="Google Shape;1018;p84:notes"/>
          <p:cNvSpPr txBox="1">
            <a:spLocks noGrp="1"/>
          </p:cNvSpPr>
          <p:nvPr>
            <p:ph type="body" idx="1"/>
          </p:nvPr>
        </p:nvSpPr>
        <p:spPr>
          <a:xfrm>
            <a:off x="731520" y="4560570"/>
            <a:ext cx="5852160" cy="4320540"/>
          </a:xfrm>
          <a:prstGeom prst="rect">
            <a:avLst/>
          </a:prstGeom>
          <a:noFill/>
          <a:ln>
            <a:noFill/>
          </a:ln>
        </p:spPr>
        <p:txBody>
          <a:bodyPr spcFirstLastPara="1" wrap="square" lIns="96650" tIns="48325" rIns="96650" bIns="48325" anchor="t" anchorCtr="0">
            <a:normAutofit/>
          </a:bodyPr>
          <a:lstStyle/>
          <a:p>
            <a:pPr marL="0" marR="0" lvl="0" indent="0" algn="l" rtl="0">
              <a:lnSpc>
                <a:spcPct val="100000"/>
              </a:lnSpc>
              <a:spcBef>
                <a:spcPts val="0"/>
              </a:spcBef>
              <a:spcAft>
                <a:spcPts val="0"/>
              </a:spcAft>
              <a:buSzPts val="1400"/>
              <a:buNone/>
            </a:pPr>
            <a:endParaRPr dirty="0"/>
          </a:p>
        </p:txBody>
      </p:sp>
      <p:sp>
        <p:nvSpPr>
          <p:cNvPr id="1019" name="Google Shape;1019;p84:notes"/>
          <p:cNvSpPr txBox="1">
            <a:spLocks noGrp="1"/>
          </p:cNvSpPr>
          <p:nvPr>
            <p:ph type="sldNum" idx="12"/>
          </p:nvPr>
        </p:nvSpPr>
        <p:spPr>
          <a:xfrm>
            <a:off x="4143587" y="9119474"/>
            <a:ext cx="3169920" cy="480060"/>
          </a:xfrm>
          <a:prstGeom prst="rect">
            <a:avLst/>
          </a:prstGeom>
          <a:noFill/>
          <a:ln>
            <a:noFill/>
          </a:ln>
        </p:spPr>
        <p:txBody>
          <a:bodyPr spcFirstLastPara="1" wrap="square" lIns="96650" tIns="48325" rIns="96650" bIns="48325"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14</a:t>
            </a:fld>
            <a:endParaRPr sz="1200" b="0" i="0" u="none" strike="noStrike" cap="none" dirty="0">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p85:notes"/>
          <p:cNvSpPr txBox="1">
            <a:spLocks noGrp="1"/>
          </p:cNvSpPr>
          <p:nvPr>
            <p:ph type="body" idx="1"/>
          </p:nvPr>
        </p:nvSpPr>
        <p:spPr>
          <a:xfrm>
            <a:off x="731520" y="4560570"/>
            <a:ext cx="5852160" cy="432054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dirty="0"/>
          </a:p>
        </p:txBody>
      </p:sp>
      <p:sp>
        <p:nvSpPr>
          <p:cNvPr id="1026" name="Google Shape;1026;p85: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2f4d2c91683_0_87: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2f4d2c91683_0_87:notes"/>
          <p:cNvSpPr txBox="1">
            <a:spLocks noGrp="1"/>
          </p:cNvSpPr>
          <p:nvPr>
            <p:ph type="body" idx="1"/>
          </p:nvPr>
        </p:nvSpPr>
        <p:spPr>
          <a:xfrm>
            <a:off x="731520" y="4560570"/>
            <a:ext cx="5852100" cy="432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dirty="0"/>
          </a:p>
        </p:txBody>
      </p:sp>
      <p:sp>
        <p:nvSpPr>
          <p:cNvPr id="1057" name="Google Shape;1057;g2f4d2c91683_0_87:notes"/>
          <p:cNvSpPr txBox="1">
            <a:spLocks noGrp="1"/>
          </p:cNvSpPr>
          <p:nvPr>
            <p:ph type="sldNum" idx="12"/>
          </p:nvPr>
        </p:nvSpPr>
        <p:spPr>
          <a:xfrm>
            <a:off x="4143587" y="9119474"/>
            <a:ext cx="3169800" cy="4800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17</a:t>
            </a:fld>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1"/>
        <p:cNvGrpSpPr/>
        <p:nvPr/>
      </p:nvGrpSpPr>
      <p:grpSpPr>
        <a:xfrm>
          <a:off x="0" y="0"/>
          <a:ext cx="0" cy="0"/>
          <a:chOff x="0" y="0"/>
          <a:chExt cx="0" cy="0"/>
        </a:xfrm>
      </p:grpSpPr>
      <p:sp>
        <p:nvSpPr>
          <p:cNvPr id="1062" name="Google Shape;1062;p9:notes"/>
          <p:cNvSpPr txBox="1">
            <a:spLocks noGrp="1"/>
          </p:cNvSpPr>
          <p:nvPr>
            <p:ph type="body" idx="1"/>
          </p:nvPr>
        </p:nvSpPr>
        <p:spPr>
          <a:xfrm>
            <a:off x="731520" y="4560570"/>
            <a:ext cx="5852160" cy="432054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dirty="0"/>
          </a:p>
        </p:txBody>
      </p:sp>
      <p:sp>
        <p:nvSpPr>
          <p:cNvPr id="1063" name="Google Shape;1063;p9: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p10:notes"/>
          <p:cNvSpPr txBox="1">
            <a:spLocks noGrp="1"/>
          </p:cNvSpPr>
          <p:nvPr>
            <p:ph type="body" idx="1"/>
          </p:nvPr>
        </p:nvSpPr>
        <p:spPr>
          <a:xfrm>
            <a:off x="731520" y="4560570"/>
            <a:ext cx="5852160" cy="432054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dirty="0"/>
          </a:p>
        </p:txBody>
      </p:sp>
      <p:sp>
        <p:nvSpPr>
          <p:cNvPr id="1072" name="Google Shape;1072;p10: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a:extLst>
            <a:ext uri="{FF2B5EF4-FFF2-40B4-BE49-F238E27FC236}">
              <a16:creationId xmlns:a16="http://schemas.microsoft.com/office/drawing/2014/main" id="{CE74083D-05FC-14DC-C7FA-BB1142E3E833}"/>
            </a:ext>
          </a:extLst>
        </p:cNvPr>
        <p:cNvGrpSpPr/>
        <p:nvPr/>
      </p:nvGrpSpPr>
      <p:grpSpPr>
        <a:xfrm>
          <a:off x="0" y="0"/>
          <a:ext cx="0" cy="0"/>
          <a:chOff x="0" y="0"/>
          <a:chExt cx="0" cy="0"/>
        </a:xfrm>
      </p:grpSpPr>
      <p:sp>
        <p:nvSpPr>
          <p:cNvPr id="1071" name="Google Shape;1071;p10:notes">
            <a:extLst>
              <a:ext uri="{FF2B5EF4-FFF2-40B4-BE49-F238E27FC236}">
                <a16:creationId xmlns:a16="http://schemas.microsoft.com/office/drawing/2014/main" id="{89A3D98C-814F-4785-E80D-DE222114EACD}"/>
              </a:ext>
            </a:extLst>
          </p:cNvPr>
          <p:cNvSpPr txBox="1">
            <a:spLocks noGrp="1"/>
          </p:cNvSpPr>
          <p:nvPr>
            <p:ph type="body" idx="1"/>
          </p:nvPr>
        </p:nvSpPr>
        <p:spPr>
          <a:xfrm>
            <a:off x="731520" y="4560570"/>
            <a:ext cx="5852160" cy="432054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dirty="0"/>
          </a:p>
        </p:txBody>
      </p:sp>
      <p:sp>
        <p:nvSpPr>
          <p:cNvPr id="1072" name="Google Shape;1072;p10:notes">
            <a:extLst>
              <a:ext uri="{FF2B5EF4-FFF2-40B4-BE49-F238E27FC236}">
                <a16:creationId xmlns:a16="http://schemas.microsoft.com/office/drawing/2014/main" id="{C3A63B1D-8BC6-E388-09C4-9F43A7E425BE}"/>
              </a:ext>
            </a:extLst>
          </p:cNvPr>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515801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8"/>
        <p:cNvGrpSpPr/>
        <p:nvPr/>
      </p:nvGrpSpPr>
      <p:grpSpPr>
        <a:xfrm>
          <a:off x="0" y="0"/>
          <a:ext cx="0" cy="0"/>
          <a:chOff x="0" y="0"/>
          <a:chExt cx="0" cy="0"/>
        </a:xfrm>
      </p:grpSpPr>
      <p:sp>
        <p:nvSpPr>
          <p:cNvPr id="1089" name="Google Shape;1089;p14:notes"/>
          <p:cNvSpPr txBox="1">
            <a:spLocks noGrp="1"/>
          </p:cNvSpPr>
          <p:nvPr>
            <p:ph type="body" idx="1"/>
          </p:nvPr>
        </p:nvSpPr>
        <p:spPr>
          <a:xfrm>
            <a:off x="731520" y="4560570"/>
            <a:ext cx="5852160" cy="432054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dirty="0"/>
          </a:p>
        </p:txBody>
      </p:sp>
      <p:sp>
        <p:nvSpPr>
          <p:cNvPr id="1090" name="Google Shape;1090;p14: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g2f4d2c91683_0_5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4" name="Google Shape;844;g2f4d2c91683_0_51:notes"/>
          <p:cNvSpPr txBox="1">
            <a:spLocks noGrp="1"/>
          </p:cNvSpPr>
          <p:nvPr>
            <p:ph type="body" idx="1"/>
          </p:nvPr>
        </p:nvSpPr>
        <p:spPr>
          <a:xfrm>
            <a:off x="731520" y="4560570"/>
            <a:ext cx="5852100" cy="432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dirty="0"/>
          </a:p>
        </p:txBody>
      </p:sp>
      <p:sp>
        <p:nvSpPr>
          <p:cNvPr id="845" name="Google Shape;845;g2f4d2c91683_0_51:notes"/>
          <p:cNvSpPr txBox="1">
            <a:spLocks noGrp="1"/>
          </p:cNvSpPr>
          <p:nvPr>
            <p:ph type="sldNum" idx="12"/>
          </p:nvPr>
        </p:nvSpPr>
        <p:spPr>
          <a:xfrm>
            <a:off x="4143587" y="9119474"/>
            <a:ext cx="3169800" cy="4800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2</a:t>
            </a:fld>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7"/>
        <p:cNvGrpSpPr/>
        <p:nvPr/>
      </p:nvGrpSpPr>
      <p:grpSpPr>
        <a:xfrm>
          <a:off x="0" y="0"/>
          <a:ext cx="0" cy="0"/>
          <a:chOff x="0" y="0"/>
          <a:chExt cx="0" cy="0"/>
        </a:xfrm>
      </p:grpSpPr>
      <p:sp>
        <p:nvSpPr>
          <p:cNvPr id="1138" name="Google Shape;1138;p90:notes"/>
          <p:cNvSpPr txBox="1">
            <a:spLocks noGrp="1"/>
          </p:cNvSpPr>
          <p:nvPr>
            <p:ph type="body" idx="1"/>
          </p:nvPr>
        </p:nvSpPr>
        <p:spPr>
          <a:xfrm>
            <a:off x="731520" y="4560570"/>
            <a:ext cx="5852160" cy="432054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dirty="0"/>
          </a:p>
        </p:txBody>
      </p:sp>
      <p:sp>
        <p:nvSpPr>
          <p:cNvPr id="1139" name="Google Shape;1139;p90: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p:cNvGrpSpPr/>
        <p:nvPr/>
      </p:nvGrpSpPr>
      <p:grpSpPr>
        <a:xfrm>
          <a:off x="0" y="0"/>
          <a:ext cx="0" cy="0"/>
          <a:chOff x="0" y="0"/>
          <a:chExt cx="0" cy="0"/>
        </a:xfrm>
      </p:grpSpPr>
      <p:sp>
        <p:nvSpPr>
          <p:cNvPr id="1145" name="Google Shape;1145;p18:notes"/>
          <p:cNvSpPr txBox="1">
            <a:spLocks noGrp="1"/>
          </p:cNvSpPr>
          <p:nvPr>
            <p:ph type="body" idx="1"/>
          </p:nvPr>
        </p:nvSpPr>
        <p:spPr>
          <a:xfrm>
            <a:off x="731520" y="4560570"/>
            <a:ext cx="5852160" cy="432054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dirty="0"/>
          </a:p>
        </p:txBody>
      </p:sp>
      <p:sp>
        <p:nvSpPr>
          <p:cNvPr id="1146" name="Google Shape;1146;p18: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3"/>
        <p:cNvGrpSpPr/>
        <p:nvPr/>
      </p:nvGrpSpPr>
      <p:grpSpPr>
        <a:xfrm>
          <a:off x="0" y="0"/>
          <a:ext cx="0" cy="0"/>
          <a:chOff x="0" y="0"/>
          <a:chExt cx="0" cy="0"/>
        </a:xfrm>
      </p:grpSpPr>
      <p:sp>
        <p:nvSpPr>
          <p:cNvPr id="1154" name="Google Shape;1154;p19:notes"/>
          <p:cNvSpPr txBox="1">
            <a:spLocks noGrp="1"/>
          </p:cNvSpPr>
          <p:nvPr>
            <p:ph type="body" idx="1"/>
          </p:nvPr>
        </p:nvSpPr>
        <p:spPr>
          <a:xfrm>
            <a:off x="731520" y="4560570"/>
            <a:ext cx="5852160" cy="432054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dirty="0"/>
          </a:p>
        </p:txBody>
      </p:sp>
      <p:sp>
        <p:nvSpPr>
          <p:cNvPr id="1155" name="Google Shape;1155;p19: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p20: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4" name="Google Shape;1164;p20:notes"/>
          <p:cNvSpPr txBox="1">
            <a:spLocks noGrp="1"/>
          </p:cNvSpPr>
          <p:nvPr>
            <p:ph type="body" idx="1"/>
          </p:nvPr>
        </p:nvSpPr>
        <p:spPr>
          <a:xfrm>
            <a:off x="731520" y="4560570"/>
            <a:ext cx="5852160" cy="4320540"/>
          </a:xfrm>
          <a:prstGeom prst="rect">
            <a:avLst/>
          </a:prstGeom>
          <a:noFill/>
          <a:ln>
            <a:noFill/>
          </a:ln>
        </p:spPr>
        <p:txBody>
          <a:bodyPr spcFirstLastPara="1" wrap="square" lIns="96650" tIns="48325" rIns="96650" bIns="48325" anchor="t" anchorCtr="0">
            <a:normAutofit/>
          </a:bodyPr>
          <a:lstStyle/>
          <a:p>
            <a:pPr marL="0" lvl="0" indent="0" algn="l" rtl="0">
              <a:spcBef>
                <a:spcPts val="0"/>
              </a:spcBef>
              <a:spcAft>
                <a:spcPts val="0"/>
              </a:spcAft>
              <a:buNone/>
            </a:pPr>
            <a:endParaRPr dirty="0"/>
          </a:p>
        </p:txBody>
      </p:sp>
      <p:sp>
        <p:nvSpPr>
          <p:cNvPr id="1165" name="Google Shape;1165;p20:notes"/>
          <p:cNvSpPr txBox="1">
            <a:spLocks noGrp="1"/>
          </p:cNvSpPr>
          <p:nvPr>
            <p:ph type="sldNum" idx="12"/>
          </p:nvPr>
        </p:nvSpPr>
        <p:spPr>
          <a:xfrm>
            <a:off x="4143587" y="9119474"/>
            <a:ext cx="3169920" cy="48006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dirty="0"/>
          </a:p>
        </p:txBody>
      </p:sp>
      <p:sp>
        <p:nvSpPr>
          <p:cNvPr id="1166" name="Google Shape;1166;p20:notes"/>
          <p:cNvSpPr txBox="1">
            <a:spLocks noGrp="1"/>
          </p:cNvSpPr>
          <p:nvPr>
            <p:ph type="hdr" idx="3"/>
          </p:nvPr>
        </p:nvSpPr>
        <p:spPr>
          <a:xfrm>
            <a:off x="0" y="0"/>
            <a:ext cx="3169920" cy="48006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p:cNvGrpSpPr/>
        <p:nvPr/>
      </p:nvGrpSpPr>
      <p:grpSpPr>
        <a:xfrm>
          <a:off x="0" y="0"/>
          <a:ext cx="0" cy="0"/>
          <a:chOff x="0" y="0"/>
          <a:chExt cx="0" cy="0"/>
        </a:xfrm>
      </p:grpSpPr>
      <p:sp>
        <p:nvSpPr>
          <p:cNvPr id="1172" name="Google Shape;1172;g2f4d2c91683_0_103: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3" name="Google Shape;1173;g2f4d2c91683_0_103:notes"/>
          <p:cNvSpPr txBox="1">
            <a:spLocks noGrp="1"/>
          </p:cNvSpPr>
          <p:nvPr>
            <p:ph type="body" idx="1"/>
          </p:nvPr>
        </p:nvSpPr>
        <p:spPr>
          <a:xfrm>
            <a:off x="731520" y="4560570"/>
            <a:ext cx="5852100" cy="4320600"/>
          </a:xfrm>
          <a:prstGeom prst="rect">
            <a:avLst/>
          </a:prstGeom>
          <a:noFill/>
          <a:ln>
            <a:noFill/>
          </a:ln>
        </p:spPr>
        <p:txBody>
          <a:bodyPr spcFirstLastPara="1" wrap="square" lIns="96650" tIns="48325" rIns="96650" bIns="48325" anchor="t" anchorCtr="0">
            <a:noAutofit/>
          </a:bodyPr>
          <a:lstStyle/>
          <a:p>
            <a:pPr marL="457200" lvl="0" indent="-317500" algn="l" rtl="0">
              <a:lnSpc>
                <a:spcPct val="100000"/>
              </a:lnSpc>
              <a:spcBef>
                <a:spcPts val="0"/>
              </a:spcBef>
              <a:spcAft>
                <a:spcPts val="0"/>
              </a:spcAft>
              <a:buSzPts val="1400"/>
              <a:buAutoNum type="arabicPeriod"/>
            </a:pPr>
            <a:endParaRPr dirty="0"/>
          </a:p>
        </p:txBody>
      </p:sp>
      <p:sp>
        <p:nvSpPr>
          <p:cNvPr id="1174" name="Google Shape;1174;g2f4d2c91683_0_103:notes"/>
          <p:cNvSpPr txBox="1">
            <a:spLocks noGrp="1"/>
          </p:cNvSpPr>
          <p:nvPr>
            <p:ph type="sldNum" idx="12"/>
          </p:nvPr>
        </p:nvSpPr>
        <p:spPr>
          <a:xfrm>
            <a:off x="4143587" y="9119474"/>
            <a:ext cx="3169800" cy="48000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dirty="0"/>
          </a:p>
        </p:txBody>
      </p:sp>
      <p:sp>
        <p:nvSpPr>
          <p:cNvPr id="1175" name="Google Shape;1175;g2f4d2c91683_0_103:notes"/>
          <p:cNvSpPr txBox="1">
            <a:spLocks noGrp="1"/>
          </p:cNvSpPr>
          <p:nvPr>
            <p:ph type="hdr" idx="3"/>
          </p:nvPr>
        </p:nvSpPr>
        <p:spPr>
          <a:xfrm>
            <a:off x="0" y="0"/>
            <a:ext cx="3169800" cy="48000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0"/>
        <p:cNvGrpSpPr/>
        <p:nvPr/>
      </p:nvGrpSpPr>
      <p:grpSpPr>
        <a:xfrm>
          <a:off x="0" y="0"/>
          <a:ext cx="0" cy="0"/>
          <a:chOff x="0" y="0"/>
          <a:chExt cx="0" cy="0"/>
        </a:xfrm>
      </p:grpSpPr>
      <p:sp>
        <p:nvSpPr>
          <p:cNvPr id="1181" name="Google Shape;1181;p91:notes"/>
          <p:cNvSpPr txBox="1">
            <a:spLocks noGrp="1"/>
          </p:cNvSpPr>
          <p:nvPr>
            <p:ph type="body" idx="1"/>
          </p:nvPr>
        </p:nvSpPr>
        <p:spPr>
          <a:xfrm>
            <a:off x="731520" y="4560570"/>
            <a:ext cx="5852160" cy="432054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dirty="0"/>
          </a:p>
        </p:txBody>
      </p:sp>
      <p:sp>
        <p:nvSpPr>
          <p:cNvPr id="1182" name="Google Shape;1182;p9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524D4B-EE05-440B-820C-B0C28817DD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96159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b="1" dirty="0"/>
              <a:t>R95 uses a two-pronged approach to meet more people with SUD:</a:t>
            </a:r>
            <a:endParaRPr lang="en-US" dirty="0"/>
          </a:p>
          <a:p>
            <a:pPr marL="628650" lvl="1" indent="-171450">
              <a:buFont typeface="Arial"/>
              <a:buChar char="•"/>
            </a:pPr>
            <a:r>
              <a:rPr lang="en-US" b="1" dirty="0"/>
              <a:t>Enhancing Outreach and Engagement – </a:t>
            </a:r>
            <a:r>
              <a:rPr lang="en-US" dirty="0"/>
              <a:t>Bringing services and information out to people who otherwise would not seek out SUD services</a:t>
            </a:r>
            <a:endParaRPr lang="en-US" dirty="0">
              <a:ea typeface="Calibri"/>
              <a:cs typeface="Calibri"/>
            </a:endParaRPr>
          </a:p>
          <a:p>
            <a:pPr marL="628650" lvl="1" indent="-171450">
              <a:buFont typeface="Arial"/>
              <a:buChar char="•"/>
            </a:pPr>
            <a:r>
              <a:rPr lang="en-US" b="1" dirty="0"/>
              <a:t>Establishing Lower Barrier Care – </a:t>
            </a:r>
            <a:r>
              <a:rPr lang="en-US" dirty="0"/>
              <a:t>Making it easier for people to engage in treatment if they are at all curious about it</a:t>
            </a:r>
            <a:endParaRPr lang="en-US" dirty="0">
              <a:ea typeface="Calibri"/>
              <a:cs typeface="Calibri"/>
            </a:endParaRPr>
          </a:p>
          <a:p>
            <a:pPr marL="171450" indent="-171450">
              <a:buFont typeface="Arial"/>
              <a:buChar char="•"/>
            </a:pPr>
            <a:r>
              <a:rPr lang="en-US" dirty="0"/>
              <a:t>This approach is rooted in </a:t>
            </a:r>
            <a:r>
              <a:rPr lang="en-US" b="1" dirty="0"/>
              <a:t>the three fundamental goals of R95:</a:t>
            </a:r>
            <a:endParaRPr lang="en-US" dirty="0"/>
          </a:p>
          <a:p>
            <a:pPr marL="628650" lvl="1" indent="-171450">
              <a:buFont typeface="Arial"/>
              <a:buChar char="•"/>
            </a:pPr>
            <a:r>
              <a:rPr lang="en-US" dirty="0"/>
              <a:t>Ensuring the specialty </a:t>
            </a:r>
            <a:r>
              <a:rPr lang="en-US" b="1" dirty="0"/>
              <a:t>SUD system is designed for all people with SUD, at all levels of readiness for change</a:t>
            </a:r>
            <a:r>
              <a:rPr lang="en-US" dirty="0"/>
              <a:t>, not just the 5% who are already interested in treatment.</a:t>
            </a:r>
            <a:endParaRPr lang="en-US" dirty="0">
              <a:ea typeface="Calibri"/>
              <a:cs typeface="Calibri"/>
            </a:endParaRPr>
          </a:p>
          <a:p>
            <a:pPr marL="628650" lvl="1" indent="-171450">
              <a:buFont typeface="Arial"/>
              <a:buChar char="•"/>
            </a:pPr>
            <a:r>
              <a:rPr lang="en-US" dirty="0"/>
              <a:t>To further the </a:t>
            </a:r>
            <a:r>
              <a:rPr lang="en-US" b="1" dirty="0"/>
              <a:t>culture change</a:t>
            </a:r>
            <a:r>
              <a:rPr lang="en-US" dirty="0"/>
              <a:t> in the hearts and minds of the SUD community and public by </a:t>
            </a:r>
            <a:r>
              <a:rPr lang="en-US" b="1" dirty="0"/>
              <a:t>disconnecting readiness for treatment from abstinence.</a:t>
            </a:r>
            <a:endParaRPr lang="en-US" dirty="0"/>
          </a:p>
          <a:p>
            <a:pPr marL="628650" lvl="1" indent="-171450">
              <a:buFont typeface="Arial"/>
              <a:buChar char="•"/>
            </a:pPr>
            <a:r>
              <a:rPr lang="en-US" dirty="0"/>
              <a:t>To </a:t>
            </a:r>
            <a:r>
              <a:rPr lang="en-US" b="1" dirty="0"/>
              <a:t>communicate</a:t>
            </a:r>
            <a:r>
              <a:rPr lang="en-US" dirty="0"/>
              <a:t> – through words, policies, and actions – that </a:t>
            </a:r>
            <a:r>
              <a:rPr lang="en-US" b="1" dirty="0"/>
              <a:t>people with SUD are worthy of our time, attention, and compassion</a:t>
            </a:r>
            <a:r>
              <a:rPr lang="en-US" dirty="0"/>
              <a:t>, no matter where they are in their readiness for change or recovery journey. </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524D4B-EE05-440B-820C-B0C28817DD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40212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dirty="0"/>
              <a:t>How can we </a:t>
            </a:r>
            <a:r>
              <a:rPr lang="en-US" b="1" dirty="0"/>
              <a:t>use outreach and engagement to cast a wider net</a:t>
            </a:r>
            <a:r>
              <a:rPr lang="en-US" dirty="0"/>
              <a:t> to engage more than just the 5% interested in treatment?</a:t>
            </a:r>
          </a:p>
          <a:p>
            <a:pPr marL="285750" lvl="1" indent="-285750">
              <a:buFont typeface="Arial"/>
              <a:buChar char="•"/>
            </a:pPr>
            <a:r>
              <a:rPr lang="en-US" dirty="0"/>
              <a:t>Bring the services to the people who need them. Invest in field-based teams and services, and street-based medicine. Physically meet people where they are at.</a:t>
            </a:r>
            <a:endParaRPr lang="en-US" dirty="0">
              <a:ea typeface="Calibri"/>
              <a:cs typeface="Calibri"/>
            </a:endParaRPr>
          </a:p>
          <a:p>
            <a:pPr marL="285750" lvl="1" indent="-285750">
              <a:buFont typeface="Arial"/>
              <a:buChar char="•"/>
            </a:pPr>
            <a:r>
              <a:rPr lang="en-US" dirty="0"/>
              <a:t>Leverage relationships with other county entities - like DCFS, DMH, and the courts – to provide coordinated, comprehensive, low barrier services for clients.</a:t>
            </a:r>
            <a:endParaRPr lang="en-US" dirty="0">
              <a:ea typeface="Calibri"/>
              <a:cs typeface="Calibri"/>
            </a:endParaRPr>
          </a:p>
          <a:p>
            <a:pPr marL="285750" lvl="1" indent="-285750">
              <a:buFont typeface="Arial"/>
              <a:buChar char="•"/>
            </a:pPr>
            <a:r>
              <a:rPr lang="en-US" dirty="0"/>
              <a:t>Invest in low barrier and low judgement services. Harm reduction is a prime example of this. </a:t>
            </a:r>
            <a:endParaRPr lang="en-US" dirty="0">
              <a:ea typeface="Calibri"/>
              <a:cs typeface="Calibri"/>
            </a:endParaRPr>
          </a:p>
          <a:p>
            <a:pPr marL="285750" lvl="1" indent="-285750">
              <a:buFont typeface="Arial"/>
              <a:buChar char="•"/>
            </a:pPr>
            <a:r>
              <a:rPr lang="en-US"/>
              <a:t>Expand opportunities for people to get connected to MAT services.</a:t>
            </a:r>
          </a:p>
          <a:p>
            <a:pPr marL="285750" lvl="1" indent="-285750">
              <a:buFont typeface="Arial"/>
              <a:buChar char="•"/>
            </a:pPr>
            <a:r>
              <a:rPr lang="en-US" dirty="0"/>
              <a:t>Pay providers for their time conducting outreach and engagement services. For example, the state allows extended windows for providers to engage a potential client before completing the ASAM assessment. For outpatient services, this is 30-days for adults (21+) and 60-days for youth (12-20) and adults experiencing homelessness</a:t>
            </a:r>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66AC00-1EFB-4DF8-83F8-F03AB0DF2D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4960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a:t>How do we lower the hurdles people have to overcome to access care? For those who aren’t 100% sure they want or need treatment, the presence of barriers to care may turn them away from treatment altogether.</a:t>
            </a:r>
          </a:p>
          <a:p>
            <a:pPr marL="285750" lvl="1" indent="-285750">
              <a:buFont typeface="Arial"/>
              <a:buChar char="•"/>
            </a:pPr>
            <a:r>
              <a:rPr lang="en-US" b="1"/>
              <a:t>Lower the bar for admission, have fewer restriction</a:t>
            </a:r>
            <a:r>
              <a:rPr lang="en-US"/>
              <a:t>, like requiring a patient to have been abstinent for the past 24-hours or commit to abstaining from all substances, that have historically prevented people from entering treatment.</a:t>
            </a:r>
          </a:p>
          <a:p>
            <a:pPr marL="285750" lvl="1" indent="-285750">
              <a:buFont typeface="Arial"/>
              <a:buChar char="•"/>
            </a:pPr>
            <a:r>
              <a:rPr lang="en-US" dirty="0"/>
              <a:t>Raise the bar for administrative discharge, </a:t>
            </a:r>
            <a:r>
              <a:rPr lang="en-US" b="1" dirty="0"/>
              <a:t>make it harder for clients to get “kicked out,”</a:t>
            </a:r>
            <a:r>
              <a:rPr lang="en-US" dirty="0"/>
              <a:t> by not discharging for a lapse or relapse, which is a symptom of the very condition they are in treatment.</a:t>
            </a:r>
            <a:endParaRPr lang="en-US" dirty="0">
              <a:ea typeface="Calibri"/>
              <a:cs typeface="Calibri"/>
            </a:endParaRPr>
          </a:p>
          <a:p>
            <a:pPr marL="285750" lvl="1" indent="-285750">
              <a:buFont typeface="Arial"/>
              <a:buChar char="•"/>
            </a:pPr>
            <a:r>
              <a:rPr lang="en-US" dirty="0"/>
              <a:t>Strengthen relationships between harm reduction and treatment providers so that </a:t>
            </a:r>
            <a:r>
              <a:rPr lang="en-US" b="1" dirty="0"/>
              <a:t>either entity may refer clients to the other based on their readiness for change.</a:t>
            </a:r>
            <a:r>
              <a:rPr lang="en-US" dirty="0"/>
              <a:t> This can look like establishing formal MOU relationship between the agencies to establish a system for prompt, effective referrals. As we have heard from providers, it is helpful to identify key contacts at both organizations who are readily available to accept referrals and familiar with the process.</a:t>
            </a:r>
            <a:endParaRPr lang="en-US" dirty="0">
              <a:ea typeface="Calibri"/>
              <a:cs typeface="Calibri"/>
            </a:endParaRPr>
          </a:p>
          <a:p>
            <a:pPr marL="285750" lvl="1" indent="-285750">
              <a:buFont typeface="Arial"/>
              <a:buChar char="•"/>
            </a:pPr>
            <a:r>
              <a:rPr lang="en-US" b="1" dirty="0"/>
              <a:t>Understand what the treatment experience at your agency is like, from the perspective of a client</a:t>
            </a:r>
            <a:r>
              <a:rPr lang="en-US" dirty="0"/>
              <a:t>. Conduct customer walk-throughs, where a staff member goes through each step – securing an appointment, answering intake questions, attending individual sessions and groups, etc. Identify what factors make the process welcoming, and what factors could turn patients away. Think back to the slide with the pediatric dental office and the Mall of America. What changes/additions could you make to make the process more enticing?</a:t>
            </a:r>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66AC00-1EFB-4DF8-83F8-F03AB0DF2D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2964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g2f4d2c91683_0_38: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0" name="Google Shape;860;g2f4d2c91683_0_38:notes"/>
          <p:cNvSpPr txBox="1">
            <a:spLocks noGrp="1"/>
          </p:cNvSpPr>
          <p:nvPr>
            <p:ph type="body" idx="1"/>
          </p:nvPr>
        </p:nvSpPr>
        <p:spPr>
          <a:xfrm>
            <a:off x="731520" y="4560570"/>
            <a:ext cx="5852100" cy="432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dirty="0"/>
          </a:p>
        </p:txBody>
      </p:sp>
      <p:sp>
        <p:nvSpPr>
          <p:cNvPr id="861" name="Google Shape;861;g2f4d2c91683_0_38:notes"/>
          <p:cNvSpPr txBox="1">
            <a:spLocks noGrp="1"/>
          </p:cNvSpPr>
          <p:nvPr>
            <p:ph type="sldNum" idx="12"/>
          </p:nvPr>
        </p:nvSpPr>
        <p:spPr>
          <a:xfrm>
            <a:off x="4143587" y="9119474"/>
            <a:ext cx="3169800" cy="4800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4</a:t>
            </a:fld>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524D4B-EE05-440B-820C-B0C28817DD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18505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524D4B-EE05-440B-820C-B0C28817DD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33135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dirty="0"/>
              <a:t>A client will not be automatically discharged or transferred to a hospital or withdrawal management for testing positive for prohibited substances.</a:t>
            </a:r>
          </a:p>
          <a:p>
            <a:pPr marL="285750" indent="-285750">
              <a:buFont typeface="Arial"/>
              <a:buChar char="•"/>
            </a:pPr>
            <a:r>
              <a:rPr lang="en-US" dirty="0"/>
              <a:t>A client will not be discharged when their health benefits lapse, but they remain eligible.</a:t>
            </a:r>
            <a:endParaRPr lang="en-US" dirty="0">
              <a:ea typeface="Calibri"/>
              <a:cs typeface="Calibri"/>
            </a:endParaRPr>
          </a:p>
          <a:p>
            <a:pPr marL="285750" lvl="1" indent="-285750">
              <a:buFont typeface="Arial"/>
              <a:buChar char="•"/>
            </a:pPr>
            <a:r>
              <a:rPr lang="en-US" dirty="0"/>
              <a:t>We know this is a challenge and appreciate your hard work making sure folks are enrolled. Please use the care coordination benefit while providing this service</a:t>
            </a:r>
            <a:endParaRPr lang="en-US" dirty="0">
              <a:ea typeface="Calibri"/>
              <a:cs typeface="Calibri"/>
            </a:endParaRPr>
          </a:p>
          <a:p>
            <a:pPr marL="285750" indent="-285750">
              <a:buFont typeface="Arial"/>
              <a:buChar char="•"/>
            </a:pPr>
            <a:r>
              <a:rPr lang="en-US" dirty="0"/>
              <a:t>If it is determined that a client needs to step up or down levels of care, ensure a warm handoff.</a:t>
            </a:r>
            <a:endParaRPr lang="en-US" dirty="0">
              <a:ea typeface="Calibri"/>
              <a:cs typeface="Calibri"/>
            </a:endParaRPr>
          </a:p>
          <a:p>
            <a:pPr marL="285750" lvl="1" indent="-285750">
              <a:buFont typeface="Arial"/>
              <a:buChar char="•"/>
            </a:pPr>
            <a:r>
              <a:rPr lang="en-US" dirty="0"/>
              <a:t>This can be within your agency or with other agencies. Help them land at the right spot.</a:t>
            </a:r>
            <a:endParaRPr lang="en-US" dirty="0">
              <a:ea typeface="Calibri"/>
              <a:cs typeface="Calibri"/>
            </a:endParaRPr>
          </a:p>
          <a:p>
            <a:pPr marL="285750" lvl="1" indent="-285750">
              <a:buFont typeface="Arial"/>
              <a:buChar char="•"/>
            </a:pPr>
            <a:r>
              <a:rPr lang="en-US" dirty="0"/>
              <a:t>Examples include: intake scheduled, transportation arranged</a:t>
            </a:r>
            <a:endParaRPr lang="en-US" dirty="0">
              <a:ea typeface="Calibri"/>
              <a:cs typeface="Calibri"/>
            </a:endParaRPr>
          </a:p>
          <a:p>
            <a:pPr marL="285750" indent="-285750">
              <a:buFont typeface="Arial"/>
              <a:buChar char="•"/>
            </a:pPr>
            <a:r>
              <a:rPr lang="en-US" dirty="0"/>
              <a:t>Provide informational materials, including naloxone, at discharge.</a:t>
            </a:r>
            <a:endParaRPr lang="en-US" dirty="0">
              <a:ea typeface="Calibri"/>
              <a:cs typeface="Calibri"/>
            </a:endParaRPr>
          </a:p>
          <a:p>
            <a:pPr marL="285750" lvl="1" indent="-285750">
              <a:buFont typeface="Arial"/>
              <a:buChar char="•"/>
            </a:pPr>
            <a:r>
              <a:rPr lang="en-US" dirty="0"/>
              <a:t>Equip patients harm reduction tools for themselves and/or others.</a:t>
            </a:r>
            <a:endParaRPr lang="en-US" dirty="0">
              <a:ea typeface="Calibri"/>
              <a:cs typeface="Calibri"/>
            </a:endParaRPr>
          </a:p>
          <a:p>
            <a:pPr marL="285750" indent="-285750">
              <a:buFont typeface="Arial"/>
              <a:buChar char="•"/>
            </a:pPr>
            <a:r>
              <a:rPr lang="en-US" dirty="0"/>
              <a:t>Any recommendations for us?</a:t>
            </a:r>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66AC00-1EFB-4DF8-83F8-F03AB0DF2D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15666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524D4B-EE05-440B-820C-B0C28817DD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89642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5"/>
        <p:cNvGrpSpPr/>
        <p:nvPr/>
      </p:nvGrpSpPr>
      <p:grpSpPr>
        <a:xfrm>
          <a:off x="0" y="0"/>
          <a:ext cx="0" cy="0"/>
          <a:chOff x="0" y="0"/>
          <a:chExt cx="0" cy="0"/>
        </a:xfrm>
      </p:grpSpPr>
      <p:sp>
        <p:nvSpPr>
          <p:cNvPr id="1226" name="Google Shape;1226;g2f5546be8ed_0_6: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7" name="Google Shape;1227;g2f5546be8ed_0_6:notes"/>
          <p:cNvSpPr txBox="1">
            <a:spLocks noGrp="1"/>
          </p:cNvSpPr>
          <p:nvPr>
            <p:ph type="body" idx="1"/>
          </p:nvPr>
        </p:nvSpPr>
        <p:spPr>
          <a:xfrm>
            <a:off x="731520" y="4560570"/>
            <a:ext cx="5852100" cy="432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dirty="0"/>
          </a:p>
        </p:txBody>
      </p:sp>
      <p:sp>
        <p:nvSpPr>
          <p:cNvPr id="1228" name="Google Shape;1228;g2f5546be8ed_0_6:notes"/>
          <p:cNvSpPr txBox="1">
            <a:spLocks noGrp="1"/>
          </p:cNvSpPr>
          <p:nvPr>
            <p:ph type="sldNum" idx="12"/>
          </p:nvPr>
        </p:nvSpPr>
        <p:spPr>
          <a:xfrm>
            <a:off x="4143587" y="9119474"/>
            <a:ext cx="3169800" cy="4800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42</a:t>
            </a:fld>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8"/>
        <p:cNvGrpSpPr/>
        <p:nvPr/>
      </p:nvGrpSpPr>
      <p:grpSpPr>
        <a:xfrm>
          <a:off x="0" y="0"/>
          <a:ext cx="0" cy="0"/>
          <a:chOff x="0" y="0"/>
          <a:chExt cx="0" cy="0"/>
        </a:xfrm>
      </p:grpSpPr>
      <p:sp>
        <p:nvSpPr>
          <p:cNvPr id="1099" name="Google Shape;1099;p8:notes"/>
          <p:cNvSpPr txBox="1">
            <a:spLocks noGrp="1"/>
          </p:cNvSpPr>
          <p:nvPr>
            <p:ph type="body" idx="1"/>
          </p:nvPr>
        </p:nvSpPr>
        <p:spPr>
          <a:xfrm>
            <a:off x="731520" y="4620577"/>
            <a:ext cx="5852160" cy="3780473"/>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100" name="Google Shape;1100;p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Date Placeholder 1">
            <a:extLst>
              <a:ext uri="{FF2B5EF4-FFF2-40B4-BE49-F238E27FC236}">
                <a16:creationId xmlns:a16="http://schemas.microsoft.com/office/drawing/2014/main" id="{C4E5CF29-3E3A-02F4-A4E7-73239DDD1972}"/>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9/17/2024</a:t>
            </a:r>
          </a:p>
        </p:txBody>
      </p:sp>
    </p:spTree>
    <p:extLst>
      <p:ext uri="{BB962C8B-B14F-4D97-AF65-F5344CB8AC3E}">
        <p14:creationId xmlns:p14="http://schemas.microsoft.com/office/powerpoint/2010/main" val="37420426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4"/>
        <p:cNvGrpSpPr/>
        <p:nvPr/>
      </p:nvGrpSpPr>
      <p:grpSpPr>
        <a:xfrm>
          <a:off x="0" y="0"/>
          <a:ext cx="0" cy="0"/>
          <a:chOff x="0" y="0"/>
          <a:chExt cx="0" cy="0"/>
        </a:xfrm>
      </p:grpSpPr>
      <p:sp>
        <p:nvSpPr>
          <p:cNvPr id="1105" name="Google Shape;1105;p9:notes"/>
          <p:cNvSpPr txBox="1">
            <a:spLocks noGrp="1"/>
          </p:cNvSpPr>
          <p:nvPr>
            <p:ph type="body" idx="1"/>
          </p:nvPr>
        </p:nvSpPr>
        <p:spPr>
          <a:xfrm>
            <a:off x="731520" y="4620577"/>
            <a:ext cx="5852160" cy="3780473"/>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106" name="Google Shape;1106;p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Date Placeholder 1">
            <a:extLst>
              <a:ext uri="{FF2B5EF4-FFF2-40B4-BE49-F238E27FC236}">
                <a16:creationId xmlns:a16="http://schemas.microsoft.com/office/drawing/2014/main" id="{67815EC8-58F7-41F6-C9BF-AE8A9049BEA2}"/>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9/17/2024</a:t>
            </a:r>
          </a:p>
        </p:txBody>
      </p:sp>
    </p:spTree>
    <p:extLst>
      <p:ext uri="{BB962C8B-B14F-4D97-AF65-F5344CB8AC3E}">
        <p14:creationId xmlns:p14="http://schemas.microsoft.com/office/powerpoint/2010/main" val="22238842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p10:notes"/>
          <p:cNvSpPr txBox="1">
            <a:spLocks noGrp="1"/>
          </p:cNvSpPr>
          <p:nvPr>
            <p:ph type="body" idx="1"/>
          </p:nvPr>
        </p:nvSpPr>
        <p:spPr>
          <a:xfrm>
            <a:off x="731520" y="4620577"/>
            <a:ext cx="5852160" cy="3780473"/>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114" name="Google Shape;1114;p1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Date Placeholder 1">
            <a:extLst>
              <a:ext uri="{FF2B5EF4-FFF2-40B4-BE49-F238E27FC236}">
                <a16:creationId xmlns:a16="http://schemas.microsoft.com/office/drawing/2014/main" id="{79888C9E-5FA3-67A5-2C48-A3535EB383AA}"/>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9/17/2024</a:t>
            </a:r>
          </a:p>
        </p:txBody>
      </p:sp>
    </p:spTree>
    <p:extLst>
      <p:ext uri="{BB962C8B-B14F-4D97-AF65-F5344CB8AC3E}">
        <p14:creationId xmlns:p14="http://schemas.microsoft.com/office/powerpoint/2010/main" val="18991978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p11:notes"/>
          <p:cNvSpPr txBox="1">
            <a:spLocks noGrp="1"/>
          </p:cNvSpPr>
          <p:nvPr>
            <p:ph type="body" idx="1"/>
          </p:nvPr>
        </p:nvSpPr>
        <p:spPr>
          <a:xfrm>
            <a:off x="731520" y="4620577"/>
            <a:ext cx="5852160" cy="3780473"/>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125" name="Google Shape;1125;p1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Date Placeholder 1">
            <a:extLst>
              <a:ext uri="{FF2B5EF4-FFF2-40B4-BE49-F238E27FC236}">
                <a16:creationId xmlns:a16="http://schemas.microsoft.com/office/drawing/2014/main" id="{AE610492-2E01-A798-1C0B-5975342FBCD1}"/>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9/17/2024</a:t>
            </a:r>
          </a:p>
        </p:txBody>
      </p:sp>
    </p:spTree>
    <p:extLst>
      <p:ext uri="{BB962C8B-B14F-4D97-AF65-F5344CB8AC3E}">
        <p14:creationId xmlns:p14="http://schemas.microsoft.com/office/powerpoint/2010/main" val="997093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9"/>
        <p:cNvGrpSpPr/>
        <p:nvPr/>
      </p:nvGrpSpPr>
      <p:grpSpPr>
        <a:xfrm>
          <a:off x="0" y="0"/>
          <a:ext cx="0" cy="0"/>
          <a:chOff x="0" y="0"/>
          <a:chExt cx="0" cy="0"/>
        </a:xfrm>
      </p:grpSpPr>
      <p:sp>
        <p:nvSpPr>
          <p:cNvPr id="1140" name="Google Shape;1140;p1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1" name="Google Shape;1141;p12: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 </a:t>
            </a:r>
            <a:r>
              <a:rPr lang="en-US" sz="1200">
                <a:solidFill>
                  <a:srgbClr val="FFFFFF"/>
                </a:solidFill>
                <a:latin typeface="Lato Light"/>
                <a:ea typeface="Lato Light"/>
                <a:cs typeface="Lato Light"/>
                <a:sym typeface="Lato Light"/>
              </a:rPr>
              <a:t>Most people are ambivalent about their unhealthy behaviors—they feel </a:t>
            </a:r>
            <a:r>
              <a:rPr lang="en-US" sz="1200" i="1">
                <a:solidFill>
                  <a:srgbClr val="FFFFFF"/>
                </a:solidFill>
                <a:latin typeface="Lato Light"/>
                <a:ea typeface="Lato Light"/>
                <a:cs typeface="Lato Light"/>
                <a:sym typeface="Lato Light"/>
              </a:rPr>
              <a:t>BOTH WAYS </a:t>
            </a:r>
            <a:r>
              <a:rPr lang="en-US" sz="1200">
                <a:solidFill>
                  <a:srgbClr val="FFFFFF"/>
                </a:solidFill>
                <a:latin typeface="Lato Light"/>
                <a:ea typeface="Lato Light"/>
                <a:cs typeface="Lato Light"/>
                <a:sym typeface="Lato Light"/>
              </a:rPr>
              <a:t>about it. </a:t>
            </a:r>
            <a:endParaRPr/>
          </a:p>
          <a:p>
            <a:pPr marL="0" lvl="0" indent="0" algn="l" rtl="0">
              <a:spcBef>
                <a:spcPts val="0"/>
              </a:spcBef>
              <a:spcAft>
                <a:spcPts val="0"/>
              </a:spcAft>
              <a:buNone/>
            </a:pPr>
            <a:endParaRPr/>
          </a:p>
        </p:txBody>
      </p:sp>
      <p:sp>
        <p:nvSpPr>
          <p:cNvPr id="1142" name="Google Shape;1142;p12:notes"/>
          <p:cNvSpPr txBox="1">
            <a:spLocks noGrp="1"/>
          </p:cNvSpPr>
          <p:nvPr>
            <p:ph type="dt" idx="10"/>
          </p:nvPr>
        </p:nvSpPr>
        <p:spPr>
          <a:xfrm>
            <a:off x="4143587" y="0"/>
            <a:ext cx="3169920" cy="481727"/>
          </a:xfrm>
          <a:prstGeom prst="rect">
            <a:avLst/>
          </a:prstGeom>
          <a:noFill/>
          <a:ln>
            <a:noFill/>
          </a:ln>
        </p:spPr>
        <p:txBody>
          <a:bodyPr spcFirstLastPara="1" wrap="square" lIns="96650" tIns="48325" rIns="96650" bIns="48325"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9/17/2024</a:t>
            </a:r>
            <a:endParaRPr kumimoji="0"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81634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latin typeface="+mn-lt"/>
            </a:endParaRPr>
          </a:p>
        </p:txBody>
      </p:sp>
      <p:sp>
        <p:nvSpPr>
          <p:cNvPr id="4" name="Slide Number Placeholder 3"/>
          <p:cNvSpPr>
            <a:spLocks noGrp="1"/>
          </p:cNvSpPr>
          <p:nvPr>
            <p:ph type="sldNum" sz="quarter" idx="5"/>
          </p:nvPr>
        </p:nvSpPr>
        <p:spPr/>
        <p:txBody>
          <a:bodyPr/>
          <a:lstStyle/>
          <a:p>
            <a:pPr defTabSz="933237">
              <a:defRPr/>
            </a:pPr>
            <a:fld id="{0700DDE8-F8B5-4DA6-89DC-AB0208345A23}" type="slidenum">
              <a:rPr lang="en-US">
                <a:solidFill>
                  <a:prstClr val="black"/>
                </a:solidFill>
                <a:latin typeface="Calibri"/>
              </a:rPr>
              <a:pPr defTabSz="933237">
                <a:defRPr/>
              </a:pPr>
              <a:t>5</a:t>
            </a:fld>
            <a:endParaRPr lang="en-US">
              <a:solidFill>
                <a:prstClr val="black"/>
              </a:solidFill>
              <a:latin typeface="Calibri"/>
            </a:endParaRPr>
          </a:p>
        </p:txBody>
      </p:sp>
    </p:spTree>
    <p:extLst>
      <p:ext uri="{BB962C8B-B14F-4D97-AF65-F5344CB8AC3E}">
        <p14:creationId xmlns:p14="http://schemas.microsoft.com/office/powerpoint/2010/main" val="35509931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3"/>
        <p:cNvGrpSpPr/>
        <p:nvPr/>
      </p:nvGrpSpPr>
      <p:grpSpPr>
        <a:xfrm>
          <a:off x="0" y="0"/>
          <a:ext cx="0" cy="0"/>
          <a:chOff x="0" y="0"/>
          <a:chExt cx="0" cy="0"/>
        </a:xfrm>
      </p:grpSpPr>
      <p:sp>
        <p:nvSpPr>
          <p:cNvPr id="1174" name="Google Shape;1174;p1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5" name="Google Shape;1175;p13: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176" name="Google Shape;1176;p13:notes"/>
          <p:cNvSpPr txBox="1">
            <a:spLocks noGrp="1"/>
          </p:cNvSpPr>
          <p:nvPr>
            <p:ph type="dt" idx="10"/>
          </p:nvPr>
        </p:nvSpPr>
        <p:spPr>
          <a:xfrm>
            <a:off x="4143587" y="0"/>
            <a:ext cx="3169920" cy="481727"/>
          </a:xfrm>
          <a:prstGeom prst="rect">
            <a:avLst/>
          </a:prstGeom>
          <a:noFill/>
          <a:ln>
            <a:noFill/>
          </a:ln>
        </p:spPr>
        <p:txBody>
          <a:bodyPr spcFirstLastPara="1" wrap="square" lIns="96650" tIns="48325" rIns="96650" bIns="48325"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9/17/2024</a:t>
            </a:r>
            <a:endParaRPr kumimoji="0"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883590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4"/>
        <p:cNvGrpSpPr/>
        <p:nvPr/>
      </p:nvGrpSpPr>
      <p:grpSpPr>
        <a:xfrm>
          <a:off x="0" y="0"/>
          <a:ext cx="0" cy="0"/>
          <a:chOff x="0" y="0"/>
          <a:chExt cx="0" cy="0"/>
        </a:xfrm>
      </p:grpSpPr>
      <p:sp>
        <p:nvSpPr>
          <p:cNvPr id="1185" name="Google Shape;1185;p1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6" name="Google Shape;1186;p14: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US"/>
              <a:t>Caridad</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187" name="Google Shape;1187;p14:notes"/>
          <p:cNvSpPr txBox="1">
            <a:spLocks noGrp="1"/>
          </p:cNvSpPr>
          <p:nvPr>
            <p:ph type="dt" idx="10"/>
          </p:nvPr>
        </p:nvSpPr>
        <p:spPr>
          <a:xfrm>
            <a:off x="4143587" y="0"/>
            <a:ext cx="3169920" cy="481727"/>
          </a:xfrm>
          <a:prstGeom prst="rect">
            <a:avLst/>
          </a:prstGeom>
          <a:noFill/>
          <a:ln>
            <a:noFill/>
          </a:ln>
        </p:spPr>
        <p:txBody>
          <a:bodyPr spcFirstLastPara="1" wrap="square" lIns="96650" tIns="48325" rIns="96650" bIns="48325"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9/17/2024</a:t>
            </a:r>
            <a:endParaRPr kumimoji="0"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750604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p1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7" name="Google Shape;1207;p17: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208" name="Google Shape;1208;p17:notes"/>
          <p:cNvSpPr txBox="1">
            <a:spLocks noGrp="1"/>
          </p:cNvSpPr>
          <p:nvPr>
            <p:ph type="dt" idx="10"/>
          </p:nvPr>
        </p:nvSpPr>
        <p:spPr>
          <a:xfrm>
            <a:off x="4143587" y="0"/>
            <a:ext cx="3169920" cy="481727"/>
          </a:xfrm>
          <a:prstGeom prst="rect">
            <a:avLst/>
          </a:prstGeom>
          <a:noFill/>
          <a:ln>
            <a:noFill/>
          </a:ln>
        </p:spPr>
        <p:txBody>
          <a:bodyPr spcFirstLastPara="1" wrap="square" lIns="96650" tIns="48325" rIns="96650" bIns="48325"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9/17/2024</a:t>
            </a:r>
            <a:endParaRPr kumimoji="0"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98446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8"/>
        <p:cNvGrpSpPr/>
        <p:nvPr/>
      </p:nvGrpSpPr>
      <p:grpSpPr>
        <a:xfrm>
          <a:off x="0" y="0"/>
          <a:ext cx="0" cy="0"/>
          <a:chOff x="0" y="0"/>
          <a:chExt cx="0" cy="0"/>
        </a:xfrm>
      </p:grpSpPr>
      <p:sp>
        <p:nvSpPr>
          <p:cNvPr id="1259" name="Google Shape;1259;p2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0" name="Google Shape;1260;p21: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b="1"/>
          </a:p>
        </p:txBody>
      </p:sp>
      <p:sp>
        <p:nvSpPr>
          <p:cNvPr id="1261" name="Google Shape;1261;p21:notes"/>
          <p:cNvSpPr txBox="1">
            <a:spLocks noGrp="1"/>
          </p:cNvSpPr>
          <p:nvPr>
            <p:ph type="dt" idx="10"/>
          </p:nvPr>
        </p:nvSpPr>
        <p:spPr>
          <a:xfrm>
            <a:off x="4143587" y="0"/>
            <a:ext cx="3169920" cy="481727"/>
          </a:xfrm>
          <a:prstGeom prst="rect">
            <a:avLst/>
          </a:prstGeom>
          <a:noFill/>
          <a:ln>
            <a:noFill/>
          </a:ln>
        </p:spPr>
        <p:txBody>
          <a:bodyPr spcFirstLastPara="1" wrap="square" lIns="96650" tIns="48325" rIns="96650" bIns="48325"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9/17/2024</a:t>
            </a:r>
            <a:endParaRPr kumimoji="0"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16012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0"/>
        <p:cNvGrpSpPr/>
        <p:nvPr/>
      </p:nvGrpSpPr>
      <p:grpSpPr>
        <a:xfrm>
          <a:off x="0" y="0"/>
          <a:ext cx="0" cy="0"/>
          <a:chOff x="0" y="0"/>
          <a:chExt cx="0" cy="0"/>
        </a:xfrm>
      </p:grpSpPr>
      <p:sp>
        <p:nvSpPr>
          <p:cNvPr id="1271" name="Google Shape;1271;p2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2" name="Google Shape;1272;p22: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273" name="Google Shape;1273;p22:notes"/>
          <p:cNvSpPr txBox="1">
            <a:spLocks noGrp="1"/>
          </p:cNvSpPr>
          <p:nvPr>
            <p:ph type="dt" idx="10"/>
          </p:nvPr>
        </p:nvSpPr>
        <p:spPr>
          <a:xfrm>
            <a:off x="4143587" y="0"/>
            <a:ext cx="3169920" cy="481727"/>
          </a:xfrm>
          <a:prstGeom prst="rect">
            <a:avLst/>
          </a:prstGeom>
          <a:noFill/>
          <a:ln>
            <a:noFill/>
          </a:ln>
        </p:spPr>
        <p:txBody>
          <a:bodyPr spcFirstLastPara="1" wrap="square" lIns="96650" tIns="48325" rIns="96650" bIns="48325"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9/17/2024</a:t>
            </a:r>
            <a:endParaRPr kumimoji="0"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77672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2"/>
        <p:cNvGrpSpPr/>
        <p:nvPr/>
      </p:nvGrpSpPr>
      <p:grpSpPr>
        <a:xfrm>
          <a:off x="0" y="0"/>
          <a:ext cx="0" cy="0"/>
          <a:chOff x="0" y="0"/>
          <a:chExt cx="0" cy="0"/>
        </a:xfrm>
      </p:grpSpPr>
      <p:sp>
        <p:nvSpPr>
          <p:cNvPr id="1283" name="Google Shape;1283;g2ac5f130a21_6_2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4" name="Google Shape;1284;g2ac5f130a21_6_20: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285" name="Google Shape;1285;g2ac5f130a21_6_20:notes"/>
          <p:cNvSpPr txBox="1">
            <a:spLocks noGrp="1"/>
          </p:cNvSpPr>
          <p:nvPr>
            <p:ph type="sldNum" idx="12"/>
          </p:nvPr>
        </p:nvSpPr>
        <p:spPr>
          <a:xfrm>
            <a:off x="4143587" y="9119474"/>
            <a:ext cx="3169800" cy="481800"/>
          </a:xfrm>
          <a:prstGeom prst="rect">
            <a:avLst/>
          </a:prstGeom>
        </p:spPr>
        <p:txBody>
          <a:bodyPr spcFirstLastPara="1" wrap="square" lIns="96650" tIns="48325" rIns="96650" bIns="483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3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54</a:t>
            </a:fld>
            <a:endParaRPr kumimoji="0" sz="1300" b="0" i="0" u="none" strike="noStrike" kern="1200" cap="none" spc="0" normalizeH="0" baseline="0" noProof="0">
              <a:ln>
                <a:noFill/>
              </a:ln>
              <a:solidFill>
                <a:prstClr val="black"/>
              </a:solidFill>
              <a:effectLst/>
              <a:uLnTx/>
              <a:uFillTx/>
              <a:latin typeface="Calibri"/>
              <a:ea typeface="+mn-ea"/>
              <a:cs typeface="+mn-cs"/>
            </a:endParaRPr>
          </a:p>
        </p:txBody>
      </p:sp>
      <p:sp>
        <p:nvSpPr>
          <p:cNvPr id="2" name="Date Placeholder 1">
            <a:extLst>
              <a:ext uri="{FF2B5EF4-FFF2-40B4-BE49-F238E27FC236}">
                <a16:creationId xmlns:a16="http://schemas.microsoft.com/office/drawing/2014/main" id="{CE39FB8A-282C-64BF-42CE-413CA425ACE5}"/>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9/17/2024</a:t>
            </a:r>
          </a:p>
        </p:txBody>
      </p:sp>
    </p:spTree>
    <p:extLst>
      <p:ext uri="{BB962C8B-B14F-4D97-AF65-F5344CB8AC3E}">
        <p14:creationId xmlns:p14="http://schemas.microsoft.com/office/powerpoint/2010/main" val="14512438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1"/>
        <p:cNvGrpSpPr/>
        <p:nvPr/>
      </p:nvGrpSpPr>
      <p:grpSpPr>
        <a:xfrm>
          <a:off x="0" y="0"/>
          <a:ext cx="0" cy="0"/>
          <a:chOff x="0" y="0"/>
          <a:chExt cx="0" cy="0"/>
        </a:xfrm>
      </p:grpSpPr>
      <p:sp>
        <p:nvSpPr>
          <p:cNvPr id="1292" name="Google Shape;1292;g2ac5f130a21_6_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3" name="Google Shape;1293;g2ac5f130a21_6_0: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294" name="Google Shape;1294;g2ac5f130a21_6_0:notes"/>
          <p:cNvSpPr txBox="1">
            <a:spLocks noGrp="1"/>
          </p:cNvSpPr>
          <p:nvPr>
            <p:ph type="sldNum" idx="12"/>
          </p:nvPr>
        </p:nvSpPr>
        <p:spPr>
          <a:xfrm>
            <a:off x="4143587" y="9119474"/>
            <a:ext cx="3169800" cy="481800"/>
          </a:xfrm>
          <a:prstGeom prst="rect">
            <a:avLst/>
          </a:prstGeom>
        </p:spPr>
        <p:txBody>
          <a:bodyPr spcFirstLastPara="1" wrap="square" lIns="96650" tIns="48325" rIns="96650" bIns="483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3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55</a:t>
            </a:fld>
            <a:endParaRPr kumimoji="0" sz="1300" b="0" i="0" u="none" strike="noStrike" kern="1200" cap="none" spc="0" normalizeH="0" baseline="0" noProof="0">
              <a:ln>
                <a:noFill/>
              </a:ln>
              <a:solidFill>
                <a:prstClr val="black"/>
              </a:solidFill>
              <a:effectLst/>
              <a:uLnTx/>
              <a:uFillTx/>
              <a:latin typeface="Calibri"/>
              <a:ea typeface="+mn-ea"/>
              <a:cs typeface="+mn-cs"/>
            </a:endParaRPr>
          </a:p>
        </p:txBody>
      </p:sp>
      <p:sp>
        <p:nvSpPr>
          <p:cNvPr id="2" name="Date Placeholder 1">
            <a:extLst>
              <a:ext uri="{FF2B5EF4-FFF2-40B4-BE49-F238E27FC236}">
                <a16:creationId xmlns:a16="http://schemas.microsoft.com/office/drawing/2014/main" id="{561FB98C-CB69-56F1-00CB-0D4616C173C7}"/>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9/17/2024</a:t>
            </a:r>
          </a:p>
        </p:txBody>
      </p:sp>
    </p:spTree>
    <p:extLst>
      <p:ext uri="{BB962C8B-B14F-4D97-AF65-F5344CB8AC3E}">
        <p14:creationId xmlns:p14="http://schemas.microsoft.com/office/powerpoint/2010/main" val="169584254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9"/>
        <p:cNvGrpSpPr/>
        <p:nvPr/>
      </p:nvGrpSpPr>
      <p:grpSpPr>
        <a:xfrm>
          <a:off x="0" y="0"/>
          <a:ext cx="0" cy="0"/>
          <a:chOff x="0" y="0"/>
          <a:chExt cx="0" cy="0"/>
        </a:xfrm>
      </p:grpSpPr>
      <p:sp>
        <p:nvSpPr>
          <p:cNvPr id="1300" name="Google Shape;1300;g2ac5f130a21_6_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1" name="Google Shape;1301;g2ac5f130a21_6_7: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302" name="Google Shape;1302;g2ac5f130a21_6_7:notes"/>
          <p:cNvSpPr txBox="1">
            <a:spLocks noGrp="1"/>
          </p:cNvSpPr>
          <p:nvPr>
            <p:ph type="sldNum" idx="12"/>
          </p:nvPr>
        </p:nvSpPr>
        <p:spPr>
          <a:xfrm>
            <a:off x="4143587" y="9119474"/>
            <a:ext cx="3169800" cy="481800"/>
          </a:xfrm>
          <a:prstGeom prst="rect">
            <a:avLst/>
          </a:prstGeom>
        </p:spPr>
        <p:txBody>
          <a:bodyPr spcFirstLastPara="1" wrap="square" lIns="96650" tIns="48325" rIns="96650" bIns="483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3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56</a:t>
            </a:fld>
            <a:endParaRPr kumimoji="0" sz="1300" b="0" i="0" u="none" strike="noStrike" kern="1200" cap="none" spc="0" normalizeH="0" baseline="0" noProof="0">
              <a:ln>
                <a:noFill/>
              </a:ln>
              <a:solidFill>
                <a:prstClr val="black"/>
              </a:solidFill>
              <a:effectLst/>
              <a:uLnTx/>
              <a:uFillTx/>
              <a:latin typeface="Calibri"/>
              <a:ea typeface="+mn-ea"/>
              <a:cs typeface="+mn-cs"/>
            </a:endParaRPr>
          </a:p>
        </p:txBody>
      </p:sp>
      <p:sp>
        <p:nvSpPr>
          <p:cNvPr id="2" name="Date Placeholder 1">
            <a:extLst>
              <a:ext uri="{FF2B5EF4-FFF2-40B4-BE49-F238E27FC236}">
                <a16:creationId xmlns:a16="http://schemas.microsoft.com/office/drawing/2014/main" id="{66231653-A78A-2EAD-F5EF-14A181F21B46}"/>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9/17/2024</a:t>
            </a:r>
          </a:p>
        </p:txBody>
      </p:sp>
    </p:spTree>
    <p:extLst>
      <p:ext uri="{BB962C8B-B14F-4D97-AF65-F5344CB8AC3E}">
        <p14:creationId xmlns:p14="http://schemas.microsoft.com/office/powerpoint/2010/main" val="14672733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7"/>
        <p:cNvGrpSpPr/>
        <p:nvPr/>
      </p:nvGrpSpPr>
      <p:grpSpPr>
        <a:xfrm>
          <a:off x="0" y="0"/>
          <a:ext cx="0" cy="0"/>
          <a:chOff x="0" y="0"/>
          <a:chExt cx="0" cy="0"/>
        </a:xfrm>
      </p:grpSpPr>
      <p:sp>
        <p:nvSpPr>
          <p:cNvPr id="1308" name="Google Shape;1308;p2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9" name="Google Shape;1309;p23: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310" name="Google Shape;1310;p23:notes"/>
          <p:cNvSpPr txBox="1">
            <a:spLocks noGrp="1"/>
          </p:cNvSpPr>
          <p:nvPr>
            <p:ph type="dt" idx="10"/>
          </p:nvPr>
        </p:nvSpPr>
        <p:spPr>
          <a:xfrm>
            <a:off x="4143587" y="0"/>
            <a:ext cx="3169920" cy="481727"/>
          </a:xfrm>
          <a:prstGeom prst="rect">
            <a:avLst/>
          </a:prstGeom>
          <a:noFill/>
          <a:ln>
            <a:noFill/>
          </a:ln>
        </p:spPr>
        <p:txBody>
          <a:bodyPr spcFirstLastPara="1" wrap="square" lIns="96650" tIns="48325" rIns="96650" bIns="48325"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9/17/2024</a:t>
            </a:r>
            <a:endParaRPr kumimoji="0"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183928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4"/>
        <p:cNvGrpSpPr/>
        <p:nvPr/>
      </p:nvGrpSpPr>
      <p:grpSpPr>
        <a:xfrm>
          <a:off x="0" y="0"/>
          <a:ext cx="0" cy="0"/>
          <a:chOff x="0" y="0"/>
          <a:chExt cx="0" cy="0"/>
        </a:xfrm>
      </p:grpSpPr>
      <p:sp>
        <p:nvSpPr>
          <p:cNvPr id="1315" name="Google Shape;1315;p2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6" name="Google Shape;1316;p24: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317" name="Google Shape;1317;p24:notes"/>
          <p:cNvSpPr txBox="1">
            <a:spLocks noGrp="1"/>
          </p:cNvSpPr>
          <p:nvPr>
            <p:ph type="dt" idx="10"/>
          </p:nvPr>
        </p:nvSpPr>
        <p:spPr>
          <a:xfrm>
            <a:off x="4143587" y="0"/>
            <a:ext cx="3169920" cy="481727"/>
          </a:xfrm>
          <a:prstGeom prst="rect">
            <a:avLst/>
          </a:prstGeom>
          <a:noFill/>
          <a:ln>
            <a:noFill/>
          </a:ln>
        </p:spPr>
        <p:txBody>
          <a:bodyPr spcFirstLastPara="1" wrap="square" lIns="96650" tIns="48325" rIns="96650" bIns="48325"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9/17/2024</a:t>
            </a:r>
            <a:endParaRPr kumimoji="0"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70224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5"/>
          </p:nvPr>
        </p:nvSpPr>
        <p:spPr/>
        <p:txBody>
          <a:bodyPr/>
          <a:lstStyle/>
          <a:p>
            <a:fld id="{DB66AC00-1EFB-4DF8-83F8-F03AB0DF2DE2}" type="slidenum">
              <a:rPr lang="en-US" smtClean="0"/>
              <a:t>6</a:t>
            </a:fld>
            <a:endParaRPr lang="en-US"/>
          </a:p>
        </p:txBody>
      </p:sp>
    </p:spTree>
    <p:extLst>
      <p:ext uri="{BB962C8B-B14F-4D97-AF65-F5344CB8AC3E}">
        <p14:creationId xmlns:p14="http://schemas.microsoft.com/office/powerpoint/2010/main" val="41672520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4"/>
        <p:cNvGrpSpPr/>
        <p:nvPr/>
      </p:nvGrpSpPr>
      <p:grpSpPr>
        <a:xfrm>
          <a:off x="0" y="0"/>
          <a:ext cx="0" cy="0"/>
          <a:chOff x="0" y="0"/>
          <a:chExt cx="0" cy="0"/>
        </a:xfrm>
      </p:grpSpPr>
      <p:sp>
        <p:nvSpPr>
          <p:cNvPr id="1325" name="Google Shape;1325;p2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6" name="Google Shape;1326;p25: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327" name="Google Shape;1327;p25:notes"/>
          <p:cNvSpPr txBox="1">
            <a:spLocks noGrp="1"/>
          </p:cNvSpPr>
          <p:nvPr>
            <p:ph type="dt" idx="10"/>
          </p:nvPr>
        </p:nvSpPr>
        <p:spPr>
          <a:xfrm>
            <a:off x="4143587" y="0"/>
            <a:ext cx="3169920" cy="481727"/>
          </a:xfrm>
          <a:prstGeom prst="rect">
            <a:avLst/>
          </a:prstGeom>
          <a:noFill/>
          <a:ln>
            <a:noFill/>
          </a:ln>
        </p:spPr>
        <p:txBody>
          <a:bodyPr spcFirstLastPara="1" wrap="square" lIns="96650" tIns="48325" rIns="96650" bIns="48325"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9/17/2024</a:t>
            </a:r>
            <a:endParaRPr kumimoji="0"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8037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4"/>
        <p:cNvGrpSpPr/>
        <p:nvPr/>
      </p:nvGrpSpPr>
      <p:grpSpPr>
        <a:xfrm>
          <a:off x="0" y="0"/>
          <a:ext cx="0" cy="0"/>
          <a:chOff x="0" y="0"/>
          <a:chExt cx="0" cy="0"/>
        </a:xfrm>
      </p:grpSpPr>
      <p:sp>
        <p:nvSpPr>
          <p:cNvPr id="1335" name="Google Shape;1335;p2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6" name="Google Shape;1336;p26: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337" name="Google Shape;1337;p26:notes"/>
          <p:cNvSpPr txBox="1">
            <a:spLocks noGrp="1"/>
          </p:cNvSpPr>
          <p:nvPr>
            <p:ph type="dt" idx="10"/>
          </p:nvPr>
        </p:nvSpPr>
        <p:spPr>
          <a:xfrm>
            <a:off x="4143587" y="0"/>
            <a:ext cx="3169920" cy="481727"/>
          </a:xfrm>
          <a:prstGeom prst="rect">
            <a:avLst/>
          </a:prstGeom>
          <a:noFill/>
          <a:ln>
            <a:noFill/>
          </a:ln>
        </p:spPr>
        <p:txBody>
          <a:bodyPr spcFirstLastPara="1" wrap="square" lIns="96650" tIns="48325" rIns="96650" bIns="48325"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9/17/2024</a:t>
            </a:r>
            <a:endParaRPr kumimoji="0"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9826461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4"/>
        <p:cNvGrpSpPr/>
        <p:nvPr/>
      </p:nvGrpSpPr>
      <p:grpSpPr>
        <a:xfrm>
          <a:off x="0" y="0"/>
          <a:ext cx="0" cy="0"/>
          <a:chOff x="0" y="0"/>
          <a:chExt cx="0" cy="0"/>
        </a:xfrm>
      </p:grpSpPr>
      <p:sp>
        <p:nvSpPr>
          <p:cNvPr id="1345" name="Google Shape;1345;p2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6" name="Google Shape;1346;p27: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347" name="Google Shape;1347;p27:notes"/>
          <p:cNvSpPr txBox="1">
            <a:spLocks noGrp="1"/>
          </p:cNvSpPr>
          <p:nvPr>
            <p:ph type="dt" idx="10"/>
          </p:nvPr>
        </p:nvSpPr>
        <p:spPr>
          <a:xfrm>
            <a:off x="4143587" y="0"/>
            <a:ext cx="3169920" cy="481727"/>
          </a:xfrm>
          <a:prstGeom prst="rect">
            <a:avLst/>
          </a:prstGeom>
          <a:noFill/>
          <a:ln>
            <a:noFill/>
          </a:ln>
        </p:spPr>
        <p:txBody>
          <a:bodyPr spcFirstLastPara="1" wrap="square" lIns="96650" tIns="48325" rIns="96650" bIns="48325"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9/17/2024</a:t>
            </a:r>
            <a:endParaRPr kumimoji="0"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6056382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3"/>
        <p:cNvGrpSpPr/>
        <p:nvPr/>
      </p:nvGrpSpPr>
      <p:grpSpPr>
        <a:xfrm>
          <a:off x="0" y="0"/>
          <a:ext cx="0" cy="0"/>
          <a:chOff x="0" y="0"/>
          <a:chExt cx="0" cy="0"/>
        </a:xfrm>
      </p:grpSpPr>
      <p:sp>
        <p:nvSpPr>
          <p:cNvPr id="1354" name="Google Shape;1354;p2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5" name="Google Shape;1355;p28: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356" name="Google Shape;1356;p28:notes"/>
          <p:cNvSpPr txBox="1">
            <a:spLocks noGrp="1"/>
          </p:cNvSpPr>
          <p:nvPr>
            <p:ph type="dt" idx="10"/>
          </p:nvPr>
        </p:nvSpPr>
        <p:spPr>
          <a:xfrm>
            <a:off x="4143587" y="0"/>
            <a:ext cx="3169920" cy="481727"/>
          </a:xfrm>
          <a:prstGeom prst="rect">
            <a:avLst/>
          </a:prstGeom>
          <a:noFill/>
          <a:ln>
            <a:noFill/>
          </a:ln>
        </p:spPr>
        <p:txBody>
          <a:bodyPr spcFirstLastPara="1" wrap="square" lIns="96650" tIns="48325" rIns="96650" bIns="48325"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9/17/2024</a:t>
            </a:r>
            <a:endParaRPr kumimoji="0"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718807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2"/>
        <p:cNvGrpSpPr/>
        <p:nvPr/>
      </p:nvGrpSpPr>
      <p:grpSpPr>
        <a:xfrm>
          <a:off x="0" y="0"/>
          <a:ext cx="0" cy="0"/>
          <a:chOff x="0" y="0"/>
          <a:chExt cx="0" cy="0"/>
        </a:xfrm>
      </p:grpSpPr>
      <p:sp>
        <p:nvSpPr>
          <p:cNvPr id="1363" name="Google Shape;1363;g2b3a98dabfd_0_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4" name="Google Shape;1364;g2b3a98dabfd_0_6:notes"/>
          <p:cNvSpPr txBox="1">
            <a:spLocks noGrp="1"/>
          </p:cNvSpPr>
          <p:nvPr>
            <p:ph type="body" idx="1"/>
          </p:nvPr>
        </p:nvSpPr>
        <p:spPr>
          <a:xfrm>
            <a:off x="731520" y="4620577"/>
            <a:ext cx="5852100" cy="378060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365" name="Google Shape;1365;g2b3a98dabfd_0_6:notes"/>
          <p:cNvSpPr txBox="1">
            <a:spLocks noGrp="1"/>
          </p:cNvSpPr>
          <p:nvPr>
            <p:ph type="dt" idx="10"/>
          </p:nvPr>
        </p:nvSpPr>
        <p:spPr>
          <a:xfrm>
            <a:off x="4143587" y="0"/>
            <a:ext cx="3169800" cy="481800"/>
          </a:xfrm>
          <a:prstGeom prst="rect">
            <a:avLst/>
          </a:prstGeom>
          <a:noFill/>
          <a:ln>
            <a:noFill/>
          </a:ln>
        </p:spPr>
        <p:txBody>
          <a:bodyPr spcFirstLastPara="1" wrap="square" lIns="96650" tIns="48325" rIns="96650" bIns="48325"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9/17/2024</a:t>
            </a:r>
            <a:endParaRPr kumimoji="0"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0451289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7"/>
        <p:cNvGrpSpPr/>
        <p:nvPr/>
      </p:nvGrpSpPr>
      <p:grpSpPr>
        <a:xfrm>
          <a:off x="0" y="0"/>
          <a:ext cx="0" cy="0"/>
          <a:chOff x="0" y="0"/>
          <a:chExt cx="0" cy="0"/>
        </a:xfrm>
      </p:grpSpPr>
      <p:sp>
        <p:nvSpPr>
          <p:cNvPr id="1388" name="Google Shape;1388;p3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9" name="Google Shape;1389;p31: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390" name="Google Shape;1390;p31:notes"/>
          <p:cNvSpPr txBox="1">
            <a:spLocks noGrp="1"/>
          </p:cNvSpPr>
          <p:nvPr>
            <p:ph type="dt" idx="10"/>
          </p:nvPr>
        </p:nvSpPr>
        <p:spPr>
          <a:xfrm>
            <a:off x="4143587" y="0"/>
            <a:ext cx="3169920" cy="481727"/>
          </a:xfrm>
          <a:prstGeom prst="rect">
            <a:avLst/>
          </a:prstGeom>
          <a:noFill/>
          <a:ln>
            <a:noFill/>
          </a:ln>
        </p:spPr>
        <p:txBody>
          <a:bodyPr spcFirstLastPara="1" wrap="square" lIns="96650" tIns="48325" rIns="96650" bIns="48325"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9/17/2024</a:t>
            </a:r>
            <a:endParaRPr kumimoji="0"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4929655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4"/>
        <p:cNvGrpSpPr/>
        <p:nvPr/>
      </p:nvGrpSpPr>
      <p:grpSpPr>
        <a:xfrm>
          <a:off x="0" y="0"/>
          <a:ext cx="0" cy="0"/>
          <a:chOff x="0" y="0"/>
          <a:chExt cx="0" cy="0"/>
        </a:xfrm>
      </p:grpSpPr>
      <p:sp>
        <p:nvSpPr>
          <p:cNvPr id="1405" name="Google Shape;1405;p3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6" name="Google Shape;1406;p32: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407" name="Google Shape;1407;p32:notes"/>
          <p:cNvSpPr txBox="1">
            <a:spLocks noGrp="1"/>
          </p:cNvSpPr>
          <p:nvPr>
            <p:ph type="dt" idx="10"/>
          </p:nvPr>
        </p:nvSpPr>
        <p:spPr>
          <a:xfrm>
            <a:off x="4143587" y="0"/>
            <a:ext cx="3169920" cy="481727"/>
          </a:xfrm>
          <a:prstGeom prst="rect">
            <a:avLst/>
          </a:prstGeom>
          <a:noFill/>
          <a:ln>
            <a:noFill/>
          </a:ln>
        </p:spPr>
        <p:txBody>
          <a:bodyPr spcFirstLastPara="1" wrap="square" lIns="96650" tIns="48325" rIns="96650" bIns="48325"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9/17/2024</a:t>
            </a:r>
            <a:endParaRPr kumimoji="0"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278623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2"/>
        <p:cNvGrpSpPr/>
        <p:nvPr/>
      </p:nvGrpSpPr>
      <p:grpSpPr>
        <a:xfrm>
          <a:off x="0" y="0"/>
          <a:ext cx="0" cy="0"/>
          <a:chOff x="0" y="0"/>
          <a:chExt cx="0" cy="0"/>
        </a:xfrm>
      </p:grpSpPr>
      <p:sp>
        <p:nvSpPr>
          <p:cNvPr id="1433" name="Google Shape;1433;p3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4" name="Google Shape;1434;p33: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435" name="Google Shape;1435;p33:notes"/>
          <p:cNvSpPr txBox="1">
            <a:spLocks noGrp="1"/>
          </p:cNvSpPr>
          <p:nvPr>
            <p:ph type="dt" idx="10"/>
          </p:nvPr>
        </p:nvSpPr>
        <p:spPr>
          <a:xfrm>
            <a:off x="4143587" y="0"/>
            <a:ext cx="3169920" cy="481727"/>
          </a:xfrm>
          <a:prstGeom prst="rect">
            <a:avLst/>
          </a:prstGeom>
          <a:noFill/>
          <a:ln>
            <a:noFill/>
          </a:ln>
        </p:spPr>
        <p:txBody>
          <a:bodyPr spcFirstLastPara="1" wrap="square" lIns="96650" tIns="48325" rIns="96650" bIns="48325"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9/17/2024</a:t>
            </a:r>
            <a:endParaRPr kumimoji="0"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750451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6"/>
        <p:cNvGrpSpPr/>
        <p:nvPr/>
      </p:nvGrpSpPr>
      <p:grpSpPr>
        <a:xfrm>
          <a:off x="0" y="0"/>
          <a:ext cx="0" cy="0"/>
          <a:chOff x="0" y="0"/>
          <a:chExt cx="0" cy="0"/>
        </a:xfrm>
      </p:grpSpPr>
      <p:sp>
        <p:nvSpPr>
          <p:cNvPr id="1447" name="Google Shape;1447;p3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8" name="Google Shape;1448;p34: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449" name="Google Shape;1449;p34:notes"/>
          <p:cNvSpPr txBox="1">
            <a:spLocks noGrp="1"/>
          </p:cNvSpPr>
          <p:nvPr>
            <p:ph type="dt" idx="10"/>
          </p:nvPr>
        </p:nvSpPr>
        <p:spPr>
          <a:xfrm>
            <a:off x="4143587" y="0"/>
            <a:ext cx="3169920" cy="481727"/>
          </a:xfrm>
          <a:prstGeom prst="rect">
            <a:avLst/>
          </a:prstGeom>
          <a:noFill/>
          <a:ln>
            <a:noFill/>
          </a:ln>
        </p:spPr>
        <p:txBody>
          <a:bodyPr spcFirstLastPara="1" wrap="square" lIns="96650" tIns="48325" rIns="96650" bIns="48325"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9/17/2024</a:t>
            </a:r>
            <a:endParaRPr kumimoji="0"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027460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6"/>
        <p:cNvGrpSpPr/>
        <p:nvPr/>
      </p:nvGrpSpPr>
      <p:grpSpPr>
        <a:xfrm>
          <a:off x="0" y="0"/>
          <a:ext cx="0" cy="0"/>
          <a:chOff x="0" y="0"/>
          <a:chExt cx="0" cy="0"/>
        </a:xfrm>
      </p:grpSpPr>
      <p:sp>
        <p:nvSpPr>
          <p:cNvPr id="1457" name="Google Shape;1457;p3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8" name="Google Shape;1458;p35: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459" name="Google Shape;1459;p35:notes"/>
          <p:cNvSpPr txBox="1">
            <a:spLocks noGrp="1"/>
          </p:cNvSpPr>
          <p:nvPr>
            <p:ph type="dt" idx="10"/>
          </p:nvPr>
        </p:nvSpPr>
        <p:spPr>
          <a:xfrm>
            <a:off x="4143587" y="0"/>
            <a:ext cx="3169920" cy="481727"/>
          </a:xfrm>
          <a:prstGeom prst="rect">
            <a:avLst/>
          </a:prstGeom>
          <a:noFill/>
          <a:ln>
            <a:noFill/>
          </a:ln>
        </p:spPr>
        <p:txBody>
          <a:bodyPr spcFirstLastPara="1" wrap="square" lIns="96650" tIns="48325" rIns="96650" bIns="48325"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9/17/2024</a:t>
            </a:r>
            <a:endParaRPr kumimoji="0"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82438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p88:notes"/>
          <p:cNvSpPr txBox="1">
            <a:spLocks noGrp="1"/>
          </p:cNvSpPr>
          <p:nvPr>
            <p:ph type="body" idx="1"/>
          </p:nvPr>
        </p:nvSpPr>
        <p:spPr>
          <a:xfrm>
            <a:off x="731520" y="4560570"/>
            <a:ext cx="5852160" cy="432054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dirty="0"/>
          </a:p>
        </p:txBody>
      </p:sp>
      <p:sp>
        <p:nvSpPr>
          <p:cNvPr id="935" name="Google Shape;935;p88: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7"/>
        <p:cNvGrpSpPr/>
        <p:nvPr/>
      </p:nvGrpSpPr>
      <p:grpSpPr>
        <a:xfrm>
          <a:off x="0" y="0"/>
          <a:ext cx="0" cy="0"/>
          <a:chOff x="0" y="0"/>
          <a:chExt cx="0" cy="0"/>
        </a:xfrm>
      </p:grpSpPr>
      <p:sp>
        <p:nvSpPr>
          <p:cNvPr id="1468" name="Google Shape;1468;p3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9" name="Google Shape;1469;p36: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470" name="Google Shape;1470;p36:notes"/>
          <p:cNvSpPr txBox="1">
            <a:spLocks noGrp="1"/>
          </p:cNvSpPr>
          <p:nvPr>
            <p:ph type="dt" idx="10"/>
          </p:nvPr>
        </p:nvSpPr>
        <p:spPr>
          <a:xfrm>
            <a:off x="4143587" y="0"/>
            <a:ext cx="3169920" cy="481727"/>
          </a:xfrm>
          <a:prstGeom prst="rect">
            <a:avLst/>
          </a:prstGeom>
          <a:noFill/>
          <a:ln>
            <a:noFill/>
          </a:ln>
        </p:spPr>
        <p:txBody>
          <a:bodyPr spcFirstLastPara="1" wrap="square" lIns="96650" tIns="48325" rIns="96650" bIns="48325"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9/17/2024</a:t>
            </a:r>
            <a:endParaRPr kumimoji="0"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4096825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6"/>
        <p:cNvGrpSpPr/>
        <p:nvPr/>
      </p:nvGrpSpPr>
      <p:grpSpPr>
        <a:xfrm>
          <a:off x="0" y="0"/>
          <a:ext cx="0" cy="0"/>
          <a:chOff x="0" y="0"/>
          <a:chExt cx="0" cy="0"/>
        </a:xfrm>
      </p:grpSpPr>
      <p:sp>
        <p:nvSpPr>
          <p:cNvPr id="1477" name="Google Shape;1477;p3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8" name="Google Shape;1478;p37: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479" name="Google Shape;1479;p37:notes"/>
          <p:cNvSpPr txBox="1">
            <a:spLocks noGrp="1"/>
          </p:cNvSpPr>
          <p:nvPr>
            <p:ph type="dt" idx="10"/>
          </p:nvPr>
        </p:nvSpPr>
        <p:spPr>
          <a:xfrm>
            <a:off x="4143587" y="0"/>
            <a:ext cx="3169920" cy="481727"/>
          </a:xfrm>
          <a:prstGeom prst="rect">
            <a:avLst/>
          </a:prstGeom>
          <a:noFill/>
          <a:ln>
            <a:noFill/>
          </a:ln>
        </p:spPr>
        <p:txBody>
          <a:bodyPr spcFirstLastPara="1" wrap="square" lIns="96650" tIns="48325" rIns="96650" bIns="48325"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9/17/2024</a:t>
            </a:r>
            <a:endParaRPr kumimoji="0"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347808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3"/>
        <p:cNvGrpSpPr/>
        <p:nvPr/>
      </p:nvGrpSpPr>
      <p:grpSpPr>
        <a:xfrm>
          <a:off x="0" y="0"/>
          <a:ext cx="0" cy="0"/>
          <a:chOff x="0" y="0"/>
          <a:chExt cx="0" cy="0"/>
        </a:xfrm>
      </p:grpSpPr>
      <p:sp>
        <p:nvSpPr>
          <p:cNvPr id="1484" name="Google Shape;1484;p3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5" name="Google Shape;1485;p38: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486" name="Google Shape;1486;p38:notes"/>
          <p:cNvSpPr txBox="1">
            <a:spLocks noGrp="1"/>
          </p:cNvSpPr>
          <p:nvPr>
            <p:ph type="dt" idx="10"/>
          </p:nvPr>
        </p:nvSpPr>
        <p:spPr>
          <a:xfrm>
            <a:off x="4143587" y="0"/>
            <a:ext cx="3169920" cy="481727"/>
          </a:xfrm>
          <a:prstGeom prst="rect">
            <a:avLst/>
          </a:prstGeom>
          <a:noFill/>
          <a:ln>
            <a:noFill/>
          </a:ln>
        </p:spPr>
        <p:txBody>
          <a:bodyPr spcFirstLastPara="1" wrap="square" lIns="96650" tIns="48325" rIns="96650" bIns="48325"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9/17/2024</a:t>
            </a:r>
            <a:endParaRPr kumimoji="0"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013154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8"/>
        <p:cNvGrpSpPr/>
        <p:nvPr/>
      </p:nvGrpSpPr>
      <p:grpSpPr>
        <a:xfrm>
          <a:off x="0" y="0"/>
          <a:ext cx="0" cy="0"/>
          <a:chOff x="0" y="0"/>
          <a:chExt cx="0" cy="0"/>
        </a:xfrm>
      </p:grpSpPr>
      <p:sp>
        <p:nvSpPr>
          <p:cNvPr id="1509" name="Google Shape;1509;p4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0" name="Google Shape;1510;p40: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b="1"/>
          </a:p>
        </p:txBody>
      </p:sp>
      <p:sp>
        <p:nvSpPr>
          <p:cNvPr id="1511" name="Google Shape;1511;p40:notes"/>
          <p:cNvSpPr txBox="1">
            <a:spLocks noGrp="1"/>
          </p:cNvSpPr>
          <p:nvPr>
            <p:ph type="dt" idx="10"/>
          </p:nvPr>
        </p:nvSpPr>
        <p:spPr>
          <a:xfrm>
            <a:off x="4143587" y="0"/>
            <a:ext cx="3169920" cy="481727"/>
          </a:xfrm>
          <a:prstGeom prst="rect">
            <a:avLst/>
          </a:prstGeom>
          <a:noFill/>
          <a:ln>
            <a:noFill/>
          </a:ln>
        </p:spPr>
        <p:txBody>
          <a:bodyPr spcFirstLastPara="1" wrap="square" lIns="96650" tIns="48325" rIns="96650" bIns="48325"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9/17/2024</a:t>
            </a:r>
            <a:endParaRPr kumimoji="0"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884527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0"/>
        <p:cNvGrpSpPr/>
        <p:nvPr/>
      </p:nvGrpSpPr>
      <p:grpSpPr>
        <a:xfrm>
          <a:off x="0" y="0"/>
          <a:ext cx="0" cy="0"/>
          <a:chOff x="0" y="0"/>
          <a:chExt cx="0" cy="0"/>
        </a:xfrm>
      </p:grpSpPr>
      <p:sp>
        <p:nvSpPr>
          <p:cNvPr id="1521" name="Google Shape;1521;p4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2" name="Google Shape;1522;p41: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523" name="Google Shape;1523;p41:notes"/>
          <p:cNvSpPr txBox="1">
            <a:spLocks noGrp="1"/>
          </p:cNvSpPr>
          <p:nvPr>
            <p:ph type="dt" idx="10"/>
          </p:nvPr>
        </p:nvSpPr>
        <p:spPr>
          <a:xfrm>
            <a:off x="4143587" y="0"/>
            <a:ext cx="3169920" cy="481727"/>
          </a:xfrm>
          <a:prstGeom prst="rect">
            <a:avLst/>
          </a:prstGeom>
          <a:noFill/>
          <a:ln>
            <a:noFill/>
          </a:ln>
        </p:spPr>
        <p:txBody>
          <a:bodyPr spcFirstLastPara="1" wrap="square" lIns="96650" tIns="48325" rIns="96650" bIns="48325"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9/17/2024</a:t>
            </a:r>
            <a:endParaRPr kumimoji="0"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0323039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1"/>
        <p:cNvGrpSpPr/>
        <p:nvPr/>
      </p:nvGrpSpPr>
      <p:grpSpPr>
        <a:xfrm>
          <a:off x="0" y="0"/>
          <a:ext cx="0" cy="0"/>
          <a:chOff x="0" y="0"/>
          <a:chExt cx="0" cy="0"/>
        </a:xfrm>
      </p:grpSpPr>
      <p:sp>
        <p:nvSpPr>
          <p:cNvPr id="1532" name="Google Shape;1532;p4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3" name="Google Shape;1533;p42: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534" name="Google Shape;1534;p42:notes"/>
          <p:cNvSpPr txBox="1">
            <a:spLocks noGrp="1"/>
          </p:cNvSpPr>
          <p:nvPr>
            <p:ph type="dt" idx="10"/>
          </p:nvPr>
        </p:nvSpPr>
        <p:spPr>
          <a:xfrm>
            <a:off x="4143587" y="0"/>
            <a:ext cx="3169920" cy="481727"/>
          </a:xfrm>
          <a:prstGeom prst="rect">
            <a:avLst/>
          </a:prstGeom>
          <a:noFill/>
          <a:ln>
            <a:noFill/>
          </a:ln>
        </p:spPr>
        <p:txBody>
          <a:bodyPr spcFirstLastPara="1" wrap="square" lIns="96650" tIns="48325" rIns="96650" bIns="48325"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9/17/2024</a:t>
            </a:r>
            <a:endParaRPr kumimoji="0"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125749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8"/>
        <p:cNvGrpSpPr/>
        <p:nvPr/>
      </p:nvGrpSpPr>
      <p:grpSpPr>
        <a:xfrm>
          <a:off x="0" y="0"/>
          <a:ext cx="0" cy="0"/>
          <a:chOff x="0" y="0"/>
          <a:chExt cx="0" cy="0"/>
        </a:xfrm>
      </p:grpSpPr>
      <p:sp>
        <p:nvSpPr>
          <p:cNvPr id="1549" name="Google Shape;1549;p4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0" name="Google Shape;1550;p43: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551" name="Google Shape;1551;p43:notes"/>
          <p:cNvSpPr txBox="1">
            <a:spLocks noGrp="1"/>
          </p:cNvSpPr>
          <p:nvPr>
            <p:ph type="dt" idx="10"/>
          </p:nvPr>
        </p:nvSpPr>
        <p:spPr>
          <a:xfrm>
            <a:off x="4143587" y="0"/>
            <a:ext cx="3169920" cy="481727"/>
          </a:xfrm>
          <a:prstGeom prst="rect">
            <a:avLst/>
          </a:prstGeom>
          <a:noFill/>
          <a:ln>
            <a:noFill/>
          </a:ln>
        </p:spPr>
        <p:txBody>
          <a:bodyPr spcFirstLastPara="1" wrap="square" lIns="96650" tIns="48325" rIns="96650" bIns="48325"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9/17/2024</a:t>
            </a:r>
            <a:endParaRPr kumimoji="0"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9772988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5"/>
        <p:cNvGrpSpPr/>
        <p:nvPr/>
      </p:nvGrpSpPr>
      <p:grpSpPr>
        <a:xfrm>
          <a:off x="0" y="0"/>
          <a:ext cx="0" cy="0"/>
          <a:chOff x="0" y="0"/>
          <a:chExt cx="0" cy="0"/>
        </a:xfrm>
      </p:grpSpPr>
      <p:sp>
        <p:nvSpPr>
          <p:cNvPr id="1566" name="Google Shape;1566;p4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7" name="Google Shape;1567;p44: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568" name="Google Shape;1568;p44:notes"/>
          <p:cNvSpPr txBox="1">
            <a:spLocks noGrp="1"/>
          </p:cNvSpPr>
          <p:nvPr>
            <p:ph type="dt" idx="10"/>
          </p:nvPr>
        </p:nvSpPr>
        <p:spPr>
          <a:xfrm>
            <a:off x="4143587" y="0"/>
            <a:ext cx="3169920" cy="481727"/>
          </a:xfrm>
          <a:prstGeom prst="rect">
            <a:avLst/>
          </a:prstGeom>
          <a:noFill/>
          <a:ln>
            <a:noFill/>
          </a:ln>
        </p:spPr>
        <p:txBody>
          <a:bodyPr spcFirstLastPara="1" wrap="square" lIns="96650" tIns="48325" rIns="96650" bIns="48325"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9/17/2024</a:t>
            </a:r>
            <a:endParaRPr kumimoji="0"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0258503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3"/>
        <p:cNvGrpSpPr/>
        <p:nvPr/>
      </p:nvGrpSpPr>
      <p:grpSpPr>
        <a:xfrm>
          <a:off x="0" y="0"/>
          <a:ext cx="0" cy="0"/>
          <a:chOff x="0" y="0"/>
          <a:chExt cx="0" cy="0"/>
        </a:xfrm>
      </p:grpSpPr>
      <p:sp>
        <p:nvSpPr>
          <p:cNvPr id="1584" name="Google Shape;1584;g2b3a98dabfd_0_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5" name="Google Shape;1585;g2b3a98dabfd_0_0:notes"/>
          <p:cNvSpPr txBox="1">
            <a:spLocks noGrp="1"/>
          </p:cNvSpPr>
          <p:nvPr>
            <p:ph type="body" idx="1"/>
          </p:nvPr>
        </p:nvSpPr>
        <p:spPr>
          <a:xfrm>
            <a:off x="731520" y="4620577"/>
            <a:ext cx="5852100" cy="378060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586" name="Google Shape;1586;g2b3a98dabfd_0_0:notes"/>
          <p:cNvSpPr txBox="1">
            <a:spLocks noGrp="1"/>
          </p:cNvSpPr>
          <p:nvPr>
            <p:ph type="dt" idx="10"/>
          </p:nvPr>
        </p:nvSpPr>
        <p:spPr>
          <a:xfrm>
            <a:off x="4143587" y="0"/>
            <a:ext cx="3169800" cy="481800"/>
          </a:xfrm>
          <a:prstGeom prst="rect">
            <a:avLst/>
          </a:prstGeom>
          <a:noFill/>
          <a:ln>
            <a:noFill/>
          </a:ln>
        </p:spPr>
        <p:txBody>
          <a:bodyPr spcFirstLastPara="1" wrap="square" lIns="96650" tIns="48325" rIns="96650" bIns="48325"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9/17/2024</a:t>
            </a:r>
            <a:endParaRPr kumimoji="0"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673933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0"/>
        <p:cNvGrpSpPr/>
        <p:nvPr/>
      </p:nvGrpSpPr>
      <p:grpSpPr>
        <a:xfrm>
          <a:off x="0" y="0"/>
          <a:ext cx="0" cy="0"/>
          <a:chOff x="0" y="0"/>
          <a:chExt cx="0" cy="0"/>
        </a:xfrm>
      </p:grpSpPr>
      <p:sp>
        <p:nvSpPr>
          <p:cNvPr id="1591" name="Google Shape;1591;p4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2" name="Google Shape;1592;p46: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b="1"/>
          </a:p>
        </p:txBody>
      </p:sp>
      <p:sp>
        <p:nvSpPr>
          <p:cNvPr id="1593" name="Google Shape;1593;p46:notes"/>
          <p:cNvSpPr txBox="1">
            <a:spLocks noGrp="1"/>
          </p:cNvSpPr>
          <p:nvPr>
            <p:ph type="dt" idx="10"/>
          </p:nvPr>
        </p:nvSpPr>
        <p:spPr>
          <a:xfrm>
            <a:off x="4143587" y="0"/>
            <a:ext cx="3169920" cy="481727"/>
          </a:xfrm>
          <a:prstGeom prst="rect">
            <a:avLst/>
          </a:prstGeom>
          <a:noFill/>
          <a:ln>
            <a:noFill/>
          </a:ln>
        </p:spPr>
        <p:txBody>
          <a:bodyPr spcFirstLastPara="1" wrap="square" lIns="96650" tIns="48325" rIns="96650" bIns="48325"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9/17/2024</a:t>
            </a:r>
            <a:endParaRPr kumimoji="0"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909646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p5: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8" name="Google Shape;908;p5:notes"/>
          <p:cNvSpPr txBox="1">
            <a:spLocks noGrp="1"/>
          </p:cNvSpPr>
          <p:nvPr>
            <p:ph type="body" idx="1"/>
          </p:nvPr>
        </p:nvSpPr>
        <p:spPr>
          <a:xfrm>
            <a:off x="731520" y="4560570"/>
            <a:ext cx="5852160" cy="4320540"/>
          </a:xfrm>
          <a:prstGeom prst="rect">
            <a:avLst/>
          </a:prstGeom>
          <a:noFill/>
          <a:ln>
            <a:noFill/>
          </a:ln>
        </p:spPr>
        <p:txBody>
          <a:bodyPr spcFirstLastPara="1" wrap="square" lIns="96650" tIns="48325" rIns="96650" bIns="48325" anchor="t" anchorCtr="0">
            <a:normAutofit/>
          </a:bodyPr>
          <a:lstStyle/>
          <a:p>
            <a:pPr marL="0" lvl="0" indent="0" algn="l" rtl="0">
              <a:lnSpc>
                <a:spcPct val="100000"/>
              </a:lnSpc>
              <a:spcBef>
                <a:spcPts val="0"/>
              </a:spcBef>
              <a:spcAft>
                <a:spcPts val="0"/>
              </a:spcAft>
              <a:buSzPts val="1400"/>
              <a:buNone/>
            </a:pPr>
            <a:endParaRPr dirty="0"/>
          </a:p>
        </p:txBody>
      </p:sp>
      <p:sp>
        <p:nvSpPr>
          <p:cNvPr id="909" name="Google Shape;909;p5:notes"/>
          <p:cNvSpPr txBox="1">
            <a:spLocks noGrp="1"/>
          </p:cNvSpPr>
          <p:nvPr>
            <p:ph type="sldNum" idx="12"/>
          </p:nvPr>
        </p:nvSpPr>
        <p:spPr>
          <a:xfrm>
            <a:off x="4143587" y="9119474"/>
            <a:ext cx="3169920" cy="480060"/>
          </a:xfrm>
          <a:prstGeom prst="rect">
            <a:avLst/>
          </a:prstGeom>
          <a:noFill/>
          <a:ln>
            <a:noFill/>
          </a:ln>
        </p:spPr>
        <p:txBody>
          <a:bodyPr spcFirstLastPara="1" wrap="square" lIns="96650" tIns="48325" rIns="96650" bIns="48325" anchor="b" anchorCtr="0">
            <a:noAutofit/>
          </a:bodyPr>
          <a:lstStyle/>
          <a:p>
            <a:pPr marL="0" marR="0" lvl="0" indent="0" algn="r" defTabSz="914400" rtl="0" eaLnBrk="1" fontAlgn="auto" latinLnBrk="0" hangingPunct="1">
              <a:lnSpc>
                <a:spcPct val="100000"/>
              </a:lnSpc>
              <a:spcBef>
                <a:spcPts val="0"/>
              </a:spcBef>
              <a:spcAft>
                <a:spcPts val="0"/>
              </a:spcAft>
              <a:buClrTx/>
              <a:buSzPts val="14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Pts val="1400"/>
                <a:buFontTx/>
                <a:buNone/>
                <a:tabLst/>
                <a:defRPr/>
              </a:pPr>
              <a:t>8</a:t>
            </a:fld>
            <a:endParaRPr kumimoji="0"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10" name="Google Shape;910;p5:notes"/>
          <p:cNvSpPr txBox="1">
            <a:spLocks noGrp="1"/>
          </p:cNvSpPr>
          <p:nvPr>
            <p:ph type="hdr" idx="3"/>
          </p:nvPr>
        </p:nvSpPr>
        <p:spPr>
          <a:xfrm>
            <a:off x="0" y="0"/>
            <a:ext cx="3169920" cy="480060"/>
          </a:xfrm>
          <a:prstGeom prst="rect">
            <a:avLst/>
          </a:prstGeom>
          <a:noFill/>
          <a:ln>
            <a:noFill/>
          </a:ln>
        </p:spPr>
        <p:txBody>
          <a:bodyPr spcFirstLastPara="1" wrap="square" lIns="96650" tIns="48325" rIns="96650" bIns="48325" anchor="t"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1"/>
        <p:cNvGrpSpPr/>
        <p:nvPr/>
      </p:nvGrpSpPr>
      <p:grpSpPr>
        <a:xfrm>
          <a:off x="0" y="0"/>
          <a:ext cx="0" cy="0"/>
          <a:chOff x="0" y="0"/>
          <a:chExt cx="0" cy="0"/>
        </a:xfrm>
      </p:grpSpPr>
      <p:sp>
        <p:nvSpPr>
          <p:cNvPr id="1602" name="Google Shape;1602;p4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3" name="Google Shape;1603;p47: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US"/>
              <a:t>Caridad</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604" name="Google Shape;1604;p47:notes"/>
          <p:cNvSpPr txBox="1">
            <a:spLocks noGrp="1"/>
          </p:cNvSpPr>
          <p:nvPr>
            <p:ph type="dt" idx="10"/>
          </p:nvPr>
        </p:nvSpPr>
        <p:spPr>
          <a:xfrm>
            <a:off x="4143587" y="0"/>
            <a:ext cx="3169920" cy="481727"/>
          </a:xfrm>
          <a:prstGeom prst="rect">
            <a:avLst/>
          </a:prstGeom>
          <a:noFill/>
          <a:ln>
            <a:noFill/>
          </a:ln>
        </p:spPr>
        <p:txBody>
          <a:bodyPr spcFirstLastPara="1" wrap="square" lIns="96650" tIns="48325" rIns="96650" bIns="48325"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9/17/2024</a:t>
            </a:r>
            <a:endParaRPr kumimoji="0"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9939607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1"/>
        <p:cNvGrpSpPr/>
        <p:nvPr/>
      </p:nvGrpSpPr>
      <p:grpSpPr>
        <a:xfrm>
          <a:off x="0" y="0"/>
          <a:ext cx="0" cy="0"/>
          <a:chOff x="0" y="0"/>
          <a:chExt cx="0" cy="0"/>
        </a:xfrm>
      </p:grpSpPr>
      <p:sp>
        <p:nvSpPr>
          <p:cNvPr id="1612" name="Google Shape;1612;p4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3" name="Google Shape;1613;p48: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614" name="Google Shape;1614;p48:notes"/>
          <p:cNvSpPr txBox="1">
            <a:spLocks noGrp="1"/>
          </p:cNvSpPr>
          <p:nvPr>
            <p:ph type="dt" idx="10"/>
          </p:nvPr>
        </p:nvSpPr>
        <p:spPr>
          <a:xfrm>
            <a:off x="4143587" y="0"/>
            <a:ext cx="3169920" cy="481727"/>
          </a:xfrm>
          <a:prstGeom prst="rect">
            <a:avLst/>
          </a:prstGeom>
          <a:noFill/>
          <a:ln>
            <a:noFill/>
          </a:ln>
        </p:spPr>
        <p:txBody>
          <a:bodyPr spcFirstLastPara="1" wrap="square" lIns="96650" tIns="48325" rIns="96650" bIns="48325"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9/17/2024</a:t>
            </a:r>
            <a:endParaRPr kumimoji="0"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9062007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8"/>
        <p:cNvGrpSpPr/>
        <p:nvPr/>
      </p:nvGrpSpPr>
      <p:grpSpPr>
        <a:xfrm>
          <a:off x="0" y="0"/>
          <a:ext cx="0" cy="0"/>
          <a:chOff x="0" y="0"/>
          <a:chExt cx="0" cy="0"/>
        </a:xfrm>
      </p:grpSpPr>
      <p:sp>
        <p:nvSpPr>
          <p:cNvPr id="1619" name="Google Shape;1619;p4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0" name="Google Shape;1620;p49: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621" name="Google Shape;1621;p49:notes"/>
          <p:cNvSpPr txBox="1">
            <a:spLocks noGrp="1"/>
          </p:cNvSpPr>
          <p:nvPr>
            <p:ph type="dt" idx="10"/>
          </p:nvPr>
        </p:nvSpPr>
        <p:spPr>
          <a:xfrm>
            <a:off x="4143587" y="0"/>
            <a:ext cx="3169920" cy="481727"/>
          </a:xfrm>
          <a:prstGeom prst="rect">
            <a:avLst/>
          </a:prstGeom>
          <a:noFill/>
          <a:ln>
            <a:noFill/>
          </a:ln>
        </p:spPr>
        <p:txBody>
          <a:bodyPr spcFirstLastPara="1" wrap="square" lIns="96650" tIns="48325" rIns="96650" bIns="48325"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9/17/2024</a:t>
            </a:r>
            <a:endParaRPr kumimoji="0"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1164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3"/>
        <p:cNvGrpSpPr/>
        <p:nvPr/>
      </p:nvGrpSpPr>
      <p:grpSpPr>
        <a:xfrm>
          <a:off x="0" y="0"/>
          <a:ext cx="0" cy="0"/>
          <a:chOff x="0" y="0"/>
          <a:chExt cx="0" cy="0"/>
        </a:xfrm>
      </p:grpSpPr>
      <p:sp>
        <p:nvSpPr>
          <p:cNvPr id="1664" name="Google Shape;1664;p5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5" name="Google Shape;1665;p52: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666" name="Google Shape;1666;p52:notes"/>
          <p:cNvSpPr txBox="1">
            <a:spLocks noGrp="1"/>
          </p:cNvSpPr>
          <p:nvPr>
            <p:ph type="dt" idx="10"/>
          </p:nvPr>
        </p:nvSpPr>
        <p:spPr>
          <a:xfrm>
            <a:off x="4143587" y="0"/>
            <a:ext cx="3169920" cy="481727"/>
          </a:xfrm>
          <a:prstGeom prst="rect">
            <a:avLst/>
          </a:prstGeom>
          <a:noFill/>
          <a:ln>
            <a:noFill/>
          </a:ln>
        </p:spPr>
        <p:txBody>
          <a:bodyPr spcFirstLastPara="1" wrap="square" lIns="96650" tIns="48325" rIns="96650" bIns="48325"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9/17/2024</a:t>
            </a:r>
            <a:endParaRPr kumimoji="0"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7973380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5"/>
        <p:cNvGrpSpPr/>
        <p:nvPr/>
      </p:nvGrpSpPr>
      <p:grpSpPr>
        <a:xfrm>
          <a:off x="0" y="0"/>
          <a:ext cx="0" cy="0"/>
          <a:chOff x="0" y="0"/>
          <a:chExt cx="0" cy="0"/>
        </a:xfrm>
      </p:grpSpPr>
      <p:sp>
        <p:nvSpPr>
          <p:cNvPr id="1676" name="Google Shape;1676;p5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7" name="Google Shape;1677;p53: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US"/>
              <a:t>Caridad</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678" name="Google Shape;1678;p53:notes"/>
          <p:cNvSpPr txBox="1">
            <a:spLocks noGrp="1"/>
          </p:cNvSpPr>
          <p:nvPr>
            <p:ph type="dt" idx="10"/>
          </p:nvPr>
        </p:nvSpPr>
        <p:spPr>
          <a:xfrm>
            <a:off x="4143587" y="0"/>
            <a:ext cx="3169920" cy="481727"/>
          </a:xfrm>
          <a:prstGeom prst="rect">
            <a:avLst/>
          </a:prstGeom>
          <a:noFill/>
          <a:ln>
            <a:noFill/>
          </a:ln>
        </p:spPr>
        <p:txBody>
          <a:bodyPr spcFirstLastPara="1" wrap="square" lIns="96650" tIns="48325" rIns="96650" bIns="48325"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9/17/2024</a:t>
            </a:r>
            <a:endParaRPr kumimoji="0"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932202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7"/>
        <p:cNvGrpSpPr/>
        <p:nvPr/>
      </p:nvGrpSpPr>
      <p:grpSpPr>
        <a:xfrm>
          <a:off x="0" y="0"/>
          <a:ext cx="0" cy="0"/>
          <a:chOff x="0" y="0"/>
          <a:chExt cx="0" cy="0"/>
        </a:xfrm>
      </p:grpSpPr>
      <p:sp>
        <p:nvSpPr>
          <p:cNvPr id="1688" name="Google Shape;1688;p5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9" name="Google Shape;1689;p54: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690" name="Google Shape;1690;p54:notes"/>
          <p:cNvSpPr txBox="1">
            <a:spLocks noGrp="1"/>
          </p:cNvSpPr>
          <p:nvPr>
            <p:ph type="dt" idx="10"/>
          </p:nvPr>
        </p:nvSpPr>
        <p:spPr>
          <a:xfrm>
            <a:off x="4143587" y="0"/>
            <a:ext cx="3169920" cy="481727"/>
          </a:xfrm>
          <a:prstGeom prst="rect">
            <a:avLst/>
          </a:prstGeom>
          <a:noFill/>
          <a:ln>
            <a:noFill/>
          </a:ln>
        </p:spPr>
        <p:txBody>
          <a:bodyPr spcFirstLastPara="1" wrap="square" lIns="96650" tIns="48325" rIns="96650" bIns="48325"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9/17/2024</a:t>
            </a:r>
            <a:endParaRPr kumimoji="0"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119836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2"/>
        <p:cNvGrpSpPr/>
        <p:nvPr/>
      </p:nvGrpSpPr>
      <p:grpSpPr>
        <a:xfrm>
          <a:off x="0" y="0"/>
          <a:ext cx="0" cy="0"/>
          <a:chOff x="0" y="0"/>
          <a:chExt cx="0" cy="0"/>
        </a:xfrm>
      </p:grpSpPr>
      <p:sp>
        <p:nvSpPr>
          <p:cNvPr id="1703" name="Google Shape;1703;p5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4" name="Google Shape;1704;p55: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US" b="0"/>
              <a:t>Caridad</a:t>
            </a:r>
            <a:endParaRPr/>
          </a:p>
        </p:txBody>
      </p:sp>
      <p:sp>
        <p:nvSpPr>
          <p:cNvPr id="1705" name="Google Shape;1705;p55:notes"/>
          <p:cNvSpPr txBox="1">
            <a:spLocks noGrp="1"/>
          </p:cNvSpPr>
          <p:nvPr>
            <p:ph type="dt" idx="10"/>
          </p:nvPr>
        </p:nvSpPr>
        <p:spPr>
          <a:xfrm>
            <a:off x="4143587" y="0"/>
            <a:ext cx="3169920" cy="481727"/>
          </a:xfrm>
          <a:prstGeom prst="rect">
            <a:avLst/>
          </a:prstGeom>
          <a:noFill/>
          <a:ln>
            <a:noFill/>
          </a:ln>
        </p:spPr>
        <p:txBody>
          <a:bodyPr spcFirstLastPara="1" wrap="square" lIns="96650" tIns="48325" rIns="96650" bIns="48325"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9/17/2024</a:t>
            </a:r>
            <a:endParaRPr kumimoji="0"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110981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2"/>
        <p:cNvGrpSpPr/>
        <p:nvPr/>
      </p:nvGrpSpPr>
      <p:grpSpPr>
        <a:xfrm>
          <a:off x="0" y="0"/>
          <a:ext cx="0" cy="0"/>
          <a:chOff x="0" y="0"/>
          <a:chExt cx="0" cy="0"/>
        </a:xfrm>
      </p:grpSpPr>
      <p:sp>
        <p:nvSpPr>
          <p:cNvPr id="1713" name="Google Shape;1713;p5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4" name="Google Shape;1714;p56: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US"/>
              <a:t>Zoom chat</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715" name="Google Shape;1715;p56:notes"/>
          <p:cNvSpPr txBox="1">
            <a:spLocks noGrp="1"/>
          </p:cNvSpPr>
          <p:nvPr>
            <p:ph type="dt" idx="10"/>
          </p:nvPr>
        </p:nvSpPr>
        <p:spPr>
          <a:xfrm>
            <a:off x="4143587" y="0"/>
            <a:ext cx="3169920" cy="481727"/>
          </a:xfrm>
          <a:prstGeom prst="rect">
            <a:avLst/>
          </a:prstGeom>
          <a:noFill/>
          <a:ln>
            <a:noFill/>
          </a:ln>
        </p:spPr>
        <p:txBody>
          <a:bodyPr spcFirstLastPara="1" wrap="square" lIns="96650" tIns="48325" rIns="96650" bIns="48325"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9/17/2024</a:t>
            </a:r>
            <a:endParaRPr kumimoji="0"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044938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3"/>
        <p:cNvGrpSpPr/>
        <p:nvPr/>
      </p:nvGrpSpPr>
      <p:grpSpPr>
        <a:xfrm>
          <a:off x="0" y="0"/>
          <a:ext cx="0" cy="0"/>
          <a:chOff x="0" y="0"/>
          <a:chExt cx="0" cy="0"/>
        </a:xfrm>
      </p:grpSpPr>
      <p:sp>
        <p:nvSpPr>
          <p:cNvPr id="1724" name="Google Shape;1724;p5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5" name="Google Shape;1725;p57: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b="1"/>
          </a:p>
        </p:txBody>
      </p:sp>
      <p:sp>
        <p:nvSpPr>
          <p:cNvPr id="1726" name="Google Shape;1726;p57:notes"/>
          <p:cNvSpPr txBox="1">
            <a:spLocks noGrp="1"/>
          </p:cNvSpPr>
          <p:nvPr>
            <p:ph type="dt" idx="10"/>
          </p:nvPr>
        </p:nvSpPr>
        <p:spPr>
          <a:xfrm>
            <a:off x="4143587" y="0"/>
            <a:ext cx="3169920" cy="481727"/>
          </a:xfrm>
          <a:prstGeom prst="rect">
            <a:avLst/>
          </a:prstGeom>
          <a:noFill/>
          <a:ln>
            <a:noFill/>
          </a:ln>
        </p:spPr>
        <p:txBody>
          <a:bodyPr spcFirstLastPara="1" wrap="square" lIns="96650" tIns="48325" rIns="96650" bIns="48325"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9/17/2024</a:t>
            </a:r>
            <a:endParaRPr kumimoji="0"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278129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4"/>
        <p:cNvGrpSpPr/>
        <p:nvPr/>
      </p:nvGrpSpPr>
      <p:grpSpPr>
        <a:xfrm>
          <a:off x="0" y="0"/>
          <a:ext cx="0" cy="0"/>
          <a:chOff x="0" y="0"/>
          <a:chExt cx="0" cy="0"/>
        </a:xfrm>
      </p:grpSpPr>
      <p:sp>
        <p:nvSpPr>
          <p:cNvPr id="1735" name="Google Shape;1735;g2ac5f130a21_0_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6" name="Google Shape;1736;g2ac5f130a21_0_0: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737" name="Google Shape;1737;g2ac5f130a21_0_0:notes"/>
          <p:cNvSpPr txBox="1">
            <a:spLocks noGrp="1"/>
          </p:cNvSpPr>
          <p:nvPr>
            <p:ph type="sldNum" idx="12"/>
          </p:nvPr>
        </p:nvSpPr>
        <p:spPr>
          <a:xfrm>
            <a:off x="4143587" y="9119474"/>
            <a:ext cx="3169800" cy="481800"/>
          </a:xfrm>
          <a:prstGeom prst="rect">
            <a:avLst/>
          </a:prstGeom>
        </p:spPr>
        <p:txBody>
          <a:bodyPr spcFirstLastPara="1" wrap="square" lIns="96650" tIns="48325" rIns="96650" bIns="483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3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88</a:t>
            </a:fld>
            <a:endParaRPr kumimoji="0" sz="1300" b="0" i="0" u="none" strike="noStrike" kern="1200" cap="none" spc="0" normalizeH="0" baseline="0" noProof="0">
              <a:ln>
                <a:noFill/>
              </a:ln>
              <a:solidFill>
                <a:prstClr val="black"/>
              </a:solidFill>
              <a:effectLst/>
              <a:uLnTx/>
              <a:uFillTx/>
              <a:latin typeface="Calibri"/>
              <a:ea typeface="+mn-ea"/>
              <a:cs typeface="+mn-cs"/>
            </a:endParaRPr>
          </a:p>
        </p:txBody>
      </p:sp>
      <p:sp>
        <p:nvSpPr>
          <p:cNvPr id="2" name="Date Placeholder 1">
            <a:extLst>
              <a:ext uri="{FF2B5EF4-FFF2-40B4-BE49-F238E27FC236}">
                <a16:creationId xmlns:a16="http://schemas.microsoft.com/office/drawing/2014/main" id="{DA6D9F9C-16AE-8AC0-2230-28B669BAA9F8}"/>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9/17/2024</a:t>
            </a:r>
          </a:p>
        </p:txBody>
      </p:sp>
    </p:spTree>
    <p:extLst>
      <p:ext uri="{BB962C8B-B14F-4D97-AF65-F5344CB8AC3E}">
        <p14:creationId xmlns:p14="http://schemas.microsoft.com/office/powerpoint/2010/main" val="5129422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0"/>
        <p:cNvGrpSpPr/>
        <p:nvPr/>
      </p:nvGrpSpPr>
      <p:grpSpPr>
        <a:xfrm>
          <a:off x="0" y="0"/>
          <a:ext cx="0" cy="0"/>
          <a:chOff x="0" y="0"/>
          <a:chExt cx="0" cy="0"/>
        </a:xfrm>
      </p:grpSpPr>
      <p:sp>
        <p:nvSpPr>
          <p:cNvPr id="981" name="Google Shape;981;p7: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2" name="Google Shape;982;p7:notes"/>
          <p:cNvSpPr txBox="1">
            <a:spLocks noGrp="1"/>
          </p:cNvSpPr>
          <p:nvPr>
            <p:ph type="body" idx="1"/>
          </p:nvPr>
        </p:nvSpPr>
        <p:spPr>
          <a:xfrm>
            <a:off x="731520" y="4560570"/>
            <a:ext cx="5852160" cy="4320540"/>
          </a:xfrm>
          <a:prstGeom prst="rect">
            <a:avLst/>
          </a:prstGeom>
          <a:noFill/>
          <a:ln>
            <a:noFill/>
          </a:ln>
        </p:spPr>
        <p:txBody>
          <a:bodyPr spcFirstLastPara="1" wrap="square" lIns="96650" tIns="48325" rIns="96650" bIns="48325" anchor="t" anchorCtr="0">
            <a:normAutofit/>
          </a:bodyPr>
          <a:lstStyle/>
          <a:p>
            <a:pPr marL="0" lvl="0" indent="0" algn="l" rtl="0">
              <a:lnSpc>
                <a:spcPct val="100000"/>
              </a:lnSpc>
              <a:spcBef>
                <a:spcPts val="0"/>
              </a:spcBef>
              <a:spcAft>
                <a:spcPts val="0"/>
              </a:spcAft>
              <a:buSzPts val="1400"/>
              <a:buNone/>
            </a:pPr>
            <a:endParaRPr dirty="0"/>
          </a:p>
        </p:txBody>
      </p:sp>
      <p:sp>
        <p:nvSpPr>
          <p:cNvPr id="983" name="Google Shape;983;p7:notes"/>
          <p:cNvSpPr txBox="1">
            <a:spLocks noGrp="1"/>
          </p:cNvSpPr>
          <p:nvPr>
            <p:ph type="sldNum" idx="12"/>
          </p:nvPr>
        </p:nvSpPr>
        <p:spPr>
          <a:xfrm>
            <a:off x="4143587" y="9119474"/>
            <a:ext cx="3169920" cy="48006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dirty="0"/>
          </a:p>
        </p:txBody>
      </p:sp>
      <p:sp>
        <p:nvSpPr>
          <p:cNvPr id="984" name="Google Shape;984;p7:notes"/>
          <p:cNvSpPr txBox="1">
            <a:spLocks noGrp="1"/>
          </p:cNvSpPr>
          <p:nvPr>
            <p:ph type="hdr" idx="3"/>
          </p:nvPr>
        </p:nvSpPr>
        <p:spPr>
          <a:xfrm>
            <a:off x="0" y="0"/>
            <a:ext cx="3169920" cy="48006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2"/>
        <p:cNvGrpSpPr/>
        <p:nvPr/>
      </p:nvGrpSpPr>
      <p:grpSpPr>
        <a:xfrm>
          <a:off x="0" y="0"/>
          <a:ext cx="0" cy="0"/>
          <a:chOff x="0" y="0"/>
          <a:chExt cx="0" cy="0"/>
        </a:xfrm>
      </p:grpSpPr>
      <p:sp>
        <p:nvSpPr>
          <p:cNvPr id="1743" name="Google Shape;1743;g2ac5f130a21_0_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4" name="Google Shape;1744;g2ac5f130a21_0_6: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745" name="Google Shape;1745;g2ac5f130a21_0_6:notes"/>
          <p:cNvSpPr txBox="1">
            <a:spLocks noGrp="1"/>
          </p:cNvSpPr>
          <p:nvPr>
            <p:ph type="sldNum" idx="12"/>
          </p:nvPr>
        </p:nvSpPr>
        <p:spPr>
          <a:xfrm>
            <a:off x="4143587" y="9119474"/>
            <a:ext cx="3169800" cy="481800"/>
          </a:xfrm>
          <a:prstGeom prst="rect">
            <a:avLst/>
          </a:prstGeom>
        </p:spPr>
        <p:txBody>
          <a:bodyPr spcFirstLastPara="1" wrap="square" lIns="96650" tIns="48325" rIns="96650" bIns="483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3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89</a:t>
            </a:fld>
            <a:endParaRPr kumimoji="0" sz="1300" b="0" i="0" u="none" strike="noStrike" kern="1200" cap="none" spc="0" normalizeH="0" baseline="0" noProof="0">
              <a:ln>
                <a:noFill/>
              </a:ln>
              <a:solidFill>
                <a:prstClr val="black"/>
              </a:solidFill>
              <a:effectLst/>
              <a:uLnTx/>
              <a:uFillTx/>
              <a:latin typeface="Calibri"/>
              <a:ea typeface="+mn-ea"/>
              <a:cs typeface="+mn-cs"/>
            </a:endParaRPr>
          </a:p>
        </p:txBody>
      </p:sp>
      <p:sp>
        <p:nvSpPr>
          <p:cNvPr id="2" name="Date Placeholder 1">
            <a:extLst>
              <a:ext uri="{FF2B5EF4-FFF2-40B4-BE49-F238E27FC236}">
                <a16:creationId xmlns:a16="http://schemas.microsoft.com/office/drawing/2014/main" id="{3C89DE93-7771-59CB-C07C-A185F3EAEA34}"/>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9/17/2024</a:t>
            </a:r>
          </a:p>
        </p:txBody>
      </p:sp>
    </p:spTree>
    <p:extLst>
      <p:ext uri="{BB962C8B-B14F-4D97-AF65-F5344CB8AC3E}">
        <p14:creationId xmlns:p14="http://schemas.microsoft.com/office/powerpoint/2010/main" val="154478215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0"/>
        <p:cNvGrpSpPr/>
        <p:nvPr/>
      </p:nvGrpSpPr>
      <p:grpSpPr>
        <a:xfrm>
          <a:off x="0" y="0"/>
          <a:ext cx="0" cy="0"/>
          <a:chOff x="0" y="0"/>
          <a:chExt cx="0" cy="0"/>
        </a:xfrm>
      </p:grpSpPr>
      <p:sp>
        <p:nvSpPr>
          <p:cNvPr id="1751" name="Google Shape;1751;p6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2" name="Google Shape;1752;p60: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753" name="Google Shape;1753;p60:notes"/>
          <p:cNvSpPr txBox="1">
            <a:spLocks noGrp="1"/>
          </p:cNvSpPr>
          <p:nvPr>
            <p:ph type="dt" idx="10"/>
          </p:nvPr>
        </p:nvSpPr>
        <p:spPr>
          <a:xfrm>
            <a:off x="4143587" y="0"/>
            <a:ext cx="3169920" cy="481727"/>
          </a:xfrm>
          <a:prstGeom prst="rect">
            <a:avLst/>
          </a:prstGeom>
          <a:noFill/>
          <a:ln>
            <a:noFill/>
          </a:ln>
        </p:spPr>
        <p:txBody>
          <a:bodyPr spcFirstLastPara="1" wrap="square" lIns="96650" tIns="48325" rIns="96650" bIns="48325"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9/17/2024</a:t>
            </a:r>
            <a:endParaRPr kumimoji="0"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839744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7"/>
        <p:cNvGrpSpPr/>
        <p:nvPr/>
      </p:nvGrpSpPr>
      <p:grpSpPr>
        <a:xfrm>
          <a:off x="0" y="0"/>
          <a:ext cx="0" cy="0"/>
          <a:chOff x="0" y="0"/>
          <a:chExt cx="0" cy="0"/>
        </a:xfrm>
      </p:grpSpPr>
      <p:sp>
        <p:nvSpPr>
          <p:cNvPr id="1768" name="Google Shape;1768;p6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9" name="Google Shape;1769;p61: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770" name="Google Shape;1770;p61:notes"/>
          <p:cNvSpPr txBox="1">
            <a:spLocks noGrp="1"/>
          </p:cNvSpPr>
          <p:nvPr>
            <p:ph type="dt" idx="10"/>
          </p:nvPr>
        </p:nvSpPr>
        <p:spPr>
          <a:xfrm>
            <a:off x="4143587" y="0"/>
            <a:ext cx="3169920" cy="481727"/>
          </a:xfrm>
          <a:prstGeom prst="rect">
            <a:avLst/>
          </a:prstGeom>
          <a:noFill/>
          <a:ln>
            <a:noFill/>
          </a:ln>
        </p:spPr>
        <p:txBody>
          <a:bodyPr spcFirstLastPara="1" wrap="square" lIns="96650" tIns="48325" rIns="96650" bIns="48325"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9/17/2024</a:t>
            </a:r>
            <a:endParaRPr kumimoji="0"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909479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5"/>
        <p:cNvGrpSpPr/>
        <p:nvPr/>
      </p:nvGrpSpPr>
      <p:grpSpPr>
        <a:xfrm>
          <a:off x="0" y="0"/>
          <a:ext cx="0" cy="0"/>
          <a:chOff x="0" y="0"/>
          <a:chExt cx="0" cy="0"/>
        </a:xfrm>
      </p:grpSpPr>
      <p:sp>
        <p:nvSpPr>
          <p:cNvPr id="1776" name="Google Shape;1776;p6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7" name="Google Shape;1777;p62: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US"/>
              <a:t>Caridad</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778" name="Google Shape;1778;p62:notes"/>
          <p:cNvSpPr txBox="1">
            <a:spLocks noGrp="1"/>
          </p:cNvSpPr>
          <p:nvPr>
            <p:ph type="dt" idx="10"/>
          </p:nvPr>
        </p:nvSpPr>
        <p:spPr>
          <a:xfrm>
            <a:off x="4143587" y="0"/>
            <a:ext cx="3169920" cy="481727"/>
          </a:xfrm>
          <a:prstGeom prst="rect">
            <a:avLst/>
          </a:prstGeom>
          <a:noFill/>
          <a:ln>
            <a:noFill/>
          </a:ln>
        </p:spPr>
        <p:txBody>
          <a:bodyPr spcFirstLastPara="1" wrap="square" lIns="96650" tIns="48325" rIns="96650" bIns="48325"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9/17/2024</a:t>
            </a:r>
            <a:endParaRPr kumimoji="0"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5656510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5"/>
        <p:cNvGrpSpPr/>
        <p:nvPr/>
      </p:nvGrpSpPr>
      <p:grpSpPr>
        <a:xfrm>
          <a:off x="0" y="0"/>
          <a:ext cx="0" cy="0"/>
          <a:chOff x="0" y="0"/>
          <a:chExt cx="0" cy="0"/>
        </a:xfrm>
      </p:grpSpPr>
      <p:sp>
        <p:nvSpPr>
          <p:cNvPr id="1786" name="Google Shape;1786;p6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7" name="Google Shape;1787;p63: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788" name="Google Shape;1788;p63:notes"/>
          <p:cNvSpPr txBox="1">
            <a:spLocks noGrp="1"/>
          </p:cNvSpPr>
          <p:nvPr>
            <p:ph type="dt" idx="10"/>
          </p:nvPr>
        </p:nvSpPr>
        <p:spPr>
          <a:xfrm>
            <a:off x="4143587" y="0"/>
            <a:ext cx="3169920" cy="481727"/>
          </a:xfrm>
          <a:prstGeom prst="rect">
            <a:avLst/>
          </a:prstGeom>
          <a:noFill/>
          <a:ln>
            <a:noFill/>
          </a:ln>
        </p:spPr>
        <p:txBody>
          <a:bodyPr spcFirstLastPara="1" wrap="square" lIns="96650" tIns="48325" rIns="96650" bIns="48325"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9/17/2024</a:t>
            </a:r>
            <a:endParaRPr kumimoji="0"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7552397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5"/>
        <p:cNvGrpSpPr/>
        <p:nvPr/>
      </p:nvGrpSpPr>
      <p:grpSpPr>
        <a:xfrm>
          <a:off x="0" y="0"/>
          <a:ext cx="0" cy="0"/>
          <a:chOff x="0" y="0"/>
          <a:chExt cx="0" cy="0"/>
        </a:xfrm>
      </p:grpSpPr>
      <p:sp>
        <p:nvSpPr>
          <p:cNvPr id="1796" name="Google Shape;1796;p6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7" name="Google Shape;1797;p64: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US"/>
              <a:t>Launette to speak to this slide</a:t>
            </a:r>
            <a:endParaRPr/>
          </a:p>
        </p:txBody>
      </p:sp>
      <p:sp>
        <p:nvSpPr>
          <p:cNvPr id="1798" name="Google Shape;1798;p64:notes"/>
          <p:cNvSpPr txBox="1">
            <a:spLocks noGrp="1"/>
          </p:cNvSpPr>
          <p:nvPr>
            <p:ph type="dt" idx="10"/>
          </p:nvPr>
        </p:nvSpPr>
        <p:spPr>
          <a:xfrm>
            <a:off x="4143587" y="0"/>
            <a:ext cx="3169920" cy="481727"/>
          </a:xfrm>
          <a:prstGeom prst="rect">
            <a:avLst/>
          </a:prstGeom>
          <a:noFill/>
          <a:ln>
            <a:noFill/>
          </a:ln>
        </p:spPr>
        <p:txBody>
          <a:bodyPr spcFirstLastPara="1" wrap="square" lIns="96650" tIns="48325" rIns="96650" bIns="48325"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9/17/2024</a:t>
            </a:r>
            <a:endParaRPr kumimoji="0"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849354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8"/>
        <p:cNvGrpSpPr/>
        <p:nvPr/>
      </p:nvGrpSpPr>
      <p:grpSpPr>
        <a:xfrm>
          <a:off x="0" y="0"/>
          <a:ext cx="0" cy="0"/>
          <a:chOff x="0" y="0"/>
          <a:chExt cx="0" cy="0"/>
        </a:xfrm>
      </p:grpSpPr>
      <p:sp>
        <p:nvSpPr>
          <p:cNvPr id="1809" name="Google Shape;1809;p6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0" name="Google Shape;1810;p65: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US"/>
              <a:t>Launette to speak to this slide</a:t>
            </a:r>
            <a:endParaRPr/>
          </a:p>
        </p:txBody>
      </p:sp>
      <p:sp>
        <p:nvSpPr>
          <p:cNvPr id="1811" name="Google Shape;1811;p65:notes"/>
          <p:cNvSpPr txBox="1">
            <a:spLocks noGrp="1"/>
          </p:cNvSpPr>
          <p:nvPr>
            <p:ph type="dt" idx="10"/>
          </p:nvPr>
        </p:nvSpPr>
        <p:spPr>
          <a:xfrm>
            <a:off x="4143587" y="0"/>
            <a:ext cx="3169920" cy="481727"/>
          </a:xfrm>
          <a:prstGeom prst="rect">
            <a:avLst/>
          </a:prstGeom>
          <a:noFill/>
          <a:ln>
            <a:noFill/>
          </a:ln>
        </p:spPr>
        <p:txBody>
          <a:bodyPr spcFirstLastPara="1" wrap="square" lIns="96650" tIns="48325" rIns="96650" bIns="48325"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9/17/2024</a:t>
            </a:r>
            <a:endParaRPr kumimoji="0"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587317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5"/>
        <p:cNvGrpSpPr/>
        <p:nvPr/>
      </p:nvGrpSpPr>
      <p:grpSpPr>
        <a:xfrm>
          <a:off x="0" y="0"/>
          <a:ext cx="0" cy="0"/>
          <a:chOff x="0" y="0"/>
          <a:chExt cx="0" cy="0"/>
        </a:xfrm>
      </p:grpSpPr>
      <p:sp>
        <p:nvSpPr>
          <p:cNvPr id="1816" name="Google Shape;1816;p6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7" name="Google Shape;1817;p66: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US"/>
              <a:t>Caridad</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818" name="Google Shape;1818;p66:notes"/>
          <p:cNvSpPr txBox="1">
            <a:spLocks noGrp="1"/>
          </p:cNvSpPr>
          <p:nvPr>
            <p:ph type="dt" idx="10"/>
          </p:nvPr>
        </p:nvSpPr>
        <p:spPr>
          <a:xfrm>
            <a:off x="4143587" y="0"/>
            <a:ext cx="3169920" cy="481727"/>
          </a:xfrm>
          <a:prstGeom prst="rect">
            <a:avLst/>
          </a:prstGeom>
          <a:noFill/>
          <a:ln>
            <a:noFill/>
          </a:ln>
        </p:spPr>
        <p:txBody>
          <a:bodyPr spcFirstLastPara="1" wrap="square" lIns="96650" tIns="48325" rIns="96650" bIns="48325"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9/17/2024</a:t>
            </a:r>
            <a:endParaRPr kumimoji="0"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2557572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7"/>
        <p:cNvGrpSpPr/>
        <p:nvPr/>
      </p:nvGrpSpPr>
      <p:grpSpPr>
        <a:xfrm>
          <a:off x="0" y="0"/>
          <a:ext cx="0" cy="0"/>
          <a:chOff x="0" y="0"/>
          <a:chExt cx="0" cy="0"/>
        </a:xfrm>
      </p:grpSpPr>
      <p:sp>
        <p:nvSpPr>
          <p:cNvPr id="1828" name="Google Shape;1828;p6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9" name="Google Shape;1829;p67: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US"/>
              <a:t>Caridad</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830" name="Google Shape;1830;p67:notes"/>
          <p:cNvSpPr txBox="1">
            <a:spLocks noGrp="1"/>
          </p:cNvSpPr>
          <p:nvPr>
            <p:ph type="dt" idx="10"/>
          </p:nvPr>
        </p:nvSpPr>
        <p:spPr>
          <a:xfrm>
            <a:off x="4143587" y="0"/>
            <a:ext cx="3169920" cy="481727"/>
          </a:xfrm>
          <a:prstGeom prst="rect">
            <a:avLst/>
          </a:prstGeom>
          <a:noFill/>
          <a:ln>
            <a:noFill/>
          </a:ln>
        </p:spPr>
        <p:txBody>
          <a:bodyPr spcFirstLastPara="1" wrap="square" lIns="96650" tIns="48325" rIns="96650" bIns="48325"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9/17/2024</a:t>
            </a:r>
            <a:endParaRPr kumimoji="0"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2991745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5"/>
        <p:cNvGrpSpPr/>
        <p:nvPr/>
      </p:nvGrpSpPr>
      <p:grpSpPr>
        <a:xfrm>
          <a:off x="0" y="0"/>
          <a:ext cx="0" cy="0"/>
          <a:chOff x="0" y="0"/>
          <a:chExt cx="0" cy="0"/>
        </a:xfrm>
      </p:grpSpPr>
      <p:sp>
        <p:nvSpPr>
          <p:cNvPr id="1916" name="Google Shape;1916;p7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7" name="Google Shape;1917;p75: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918" name="Google Shape;1918;p75:notes"/>
          <p:cNvSpPr txBox="1">
            <a:spLocks noGrp="1"/>
          </p:cNvSpPr>
          <p:nvPr>
            <p:ph type="dt" idx="10"/>
          </p:nvPr>
        </p:nvSpPr>
        <p:spPr>
          <a:xfrm>
            <a:off x="4143587" y="0"/>
            <a:ext cx="3169920" cy="481727"/>
          </a:xfrm>
          <a:prstGeom prst="rect">
            <a:avLst/>
          </a:prstGeom>
          <a:noFill/>
          <a:ln>
            <a:noFill/>
          </a:ln>
        </p:spPr>
        <p:txBody>
          <a:bodyPr spcFirstLastPara="1" wrap="square" lIns="96650" tIns="48325" rIns="96650" bIns="48325"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9/17/2024</a:t>
            </a:r>
            <a:endParaRPr kumimoji="0"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987091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0">
          <a:extLst>
            <a:ext uri="{FF2B5EF4-FFF2-40B4-BE49-F238E27FC236}">
              <a16:creationId xmlns:a16="http://schemas.microsoft.com/office/drawing/2014/main" id="{C3BD76DE-65A8-5B50-6289-5250F90219DA}"/>
            </a:ext>
          </a:extLst>
        </p:cNvPr>
        <p:cNvGrpSpPr/>
        <p:nvPr/>
      </p:nvGrpSpPr>
      <p:grpSpPr>
        <a:xfrm>
          <a:off x="0" y="0"/>
          <a:ext cx="0" cy="0"/>
          <a:chOff x="0" y="0"/>
          <a:chExt cx="0" cy="0"/>
        </a:xfrm>
      </p:grpSpPr>
      <p:sp>
        <p:nvSpPr>
          <p:cNvPr id="981" name="Google Shape;981;p7:notes">
            <a:extLst>
              <a:ext uri="{FF2B5EF4-FFF2-40B4-BE49-F238E27FC236}">
                <a16:creationId xmlns:a16="http://schemas.microsoft.com/office/drawing/2014/main" id="{50A37524-6737-7E11-A638-4CEB9B31209C}"/>
              </a:ext>
            </a:extLst>
          </p:cNvPr>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2" name="Google Shape;982;p7:notes">
            <a:extLst>
              <a:ext uri="{FF2B5EF4-FFF2-40B4-BE49-F238E27FC236}">
                <a16:creationId xmlns:a16="http://schemas.microsoft.com/office/drawing/2014/main" id="{2BE5FE99-D035-F7A8-13AE-33465379D4A8}"/>
              </a:ext>
            </a:extLst>
          </p:cNvPr>
          <p:cNvSpPr txBox="1">
            <a:spLocks noGrp="1"/>
          </p:cNvSpPr>
          <p:nvPr>
            <p:ph type="body" idx="1"/>
          </p:nvPr>
        </p:nvSpPr>
        <p:spPr>
          <a:xfrm>
            <a:off x="731520" y="4560570"/>
            <a:ext cx="5852160" cy="4320540"/>
          </a:xfrm>
          <a:prstGeom prst="rect">
            <a:avLst/>
          </a:prstGeom>
          <a:noFill/>
          <a:ln>
            <a:noFill/>
          </a:ln>
        </p:spPr>
        <p:txBody>
          <a:bodyPr spcFirstLastPara="1" wrap="square" lIns="96650" tIns="48325" rIns="96650" bIns="48325" anchor="t" anchorCtr="0">
            <a:normAutofit/>
          </a:bodyPr>
          <a:lstStyle/>
          <a:p>
            <a:pPr marL="0" lvl="0" indent="0" algn="l" rtl="0">
              <a:lnSpc>
                <a:spcPct val="100000"/>
              </a:lnSpc>
              <a:spcBef>
                <a:spcPts val="0"/>
              </a:spcBef>
              <a:spcAft>
                <a:spcPts val="0"/>
              </a:spcAft>
              <a:buSzPts val="1400"/>
              <a:buNone/>
            </a:pPr>
            <a:endParaRPr dirty="0"/>
          </a:p>
        </p:txBody>
      </p:sp>
      <p:sp>
        <p:nvSpPr>
          <p:cNvPr id="983" name="Google Shape;983;p7:notes">
            <a:extLst>
              <a:ext uri="{FF2B5EF4-FFF2-40B4-BE49-F238E27FC236}">
                <a16:creationId xmlns:a16="http://schemas.microsoft.com/office/drawing/2014/main" id="{BB190CED-8DF9-7489-045A-20E76662E040}"/>
              </a:ext>
            </a:extLst>
          </p:cNvPr>
          <p:cNvSpPr txBox="1">
            <a:spLocks noGrp="1"/>
          </p:cNvSpPr>
          <p:nvPr>
            <p:ph type="sldNum" idx="12"/>
          </p:nvPr>
        </p:nvSpPr>
        <p:spPr>
          <a:xfrm>
            <a:off x="4143587" y="9119474"/>
            <a:ext cx="3169920" cy="48006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dirty="0"/>
          </a:p>
        </p:txBody>
      </p:sp>
      <p:sp>
        <p:nvSpPr>
          <p:cNvPr id="984" name="Google Shape;984;p7:notes">
            <a:extLst>
              <a:ext uri="{FF2B5EF4-FFF2-40B4-BE49-F238E27FC236}">
                <a16:creationId xmlns:a16="http://schemas.microsoft.com/office/drawing/2014/main" id="{465CF0C8-E801-F137-8EEB-573E1288F908}"/>
              </a:ext>
            </a:extLst>
          </p:cNvPr>
          <p:cNvSpPr txBox="1">
            <a:spLocks noGrp="1"/>
          </p:cNvSpPr>
          <p:nvPr>
            <p:ph type="hdr" idx="3"/>
          </p:nvPr>
        </p:nvSpPr>
        <p:spPr>
          <a:xfrm>
            <a:off x="0" y="0"/>
            <a:ext cx="3169920" cy="48006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199247731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2"/>
        <p:cNvGrpSpPr/>
        <p:nvPr/>
      </p:nvGrpSpPr>
      <p:grpSpPr>
        <a:xfrm>
          <a:off x="0" y="0"/>
          <a:ext cx="0" cy="0"/>
          <a:chOff x="0" y="0"/>
          <a:chExt cx="0" cy="0"/>
        </a:xfrm>
      </p:grpSpPr>
      <p:sp>
        <p:nvSpPr>
          <p:cNvPr id="1923" name="Google Shape;1923;p7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4" name="Google Shape;1924;p76: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US"/>
              <a:t>Caridad</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925" name="Google Shape;1925;p76:notes"/>
          <p:cNvSpPr txBox="1">
            <a:spLocks noGrp="1"/>
          </p:cNvSpPr>
          <p:nvPr>
            <p:ph type="dt" idx="10"/>
          </p:nvPr>
        </p:nvSpPr>
        <p:spPr>
          <a:xfrm>
            <a:off x="4143587" y="0"/>
            <a:ext cx="3169920" cy="481727"/>
          </a:xfrm>
          <a:prstGeom prst="rect">
            <a:avLst/>
          </a:prstGeom>
          <a:noFill/>
          <a:ln>
            <a:noFill/>
          </a:ln>
        </p:spPr>
        <p:txBody>
          <a:bodyPr spcFirstLastPara="1" wrap="square" lIns="96650" tIns="48325" rIns="96650" bIns="48325"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9/17/2024</a:t>
            </a:r>
            <a:endParaRPr kumimoji="0"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4455832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2"/>
        <p:cNvGrpSpPr/>
        <p:nvPr/>
      </p:nvGrpSpPr>
      <p:grpSpPr>
        <a:xfrm>
          <a:off x="0" y="0"/>
          <a:ext cx="0" cy="0"/>
          <a:chOff x="0" y="0"/>
          <a:chExt cx="0" cy="0"/>
        </a:xfrm>
      </p:grpSpPr>
      <p:sp>
        <p:nvSpPr>
          <p:cNvPr id="1933" name="Google Shape;1933;p7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4" name="Google Shape;1934;p77: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935" name="Google Shape;1935;p77:notes"/>
          <p:cNvSpPr txBox="1">
            <a:spLocks noGrp="1"/>
          </p:cNvSpPr>
          <p:nvPr>
            <p:ph type="dt" idx="10"/>
          </p:nvPr>
        </p:nvSpPr>
        <p:spPr>
          <a:xfrm>
            <a:off x="4143587" y="0"/>
            <a:ext cx="3169920" cy="481727"/>
          </a:xfrm>
          <a:prstGeom prst="rect">
            <a:avLst/>
          </a:prstGeom>
          <a:noFill/>
          <a:ln>
            <a:noFill/>
          </a:ln>
        </p:spPr>
        <p:txBody>
          <a:bodyPr spcFirstLastPara="1" wrap="square" lIns="96650" tIns="48325" rIns="96650" bIns="48325"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9/17/2024</a:t>
            </a:r>
            <a:endParaRPr kumimoji="0"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874924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3"/>
        <p:cNvGrpSpPr/>
        <p:nvPr/>
      </p:nvGrpSpPr>
      <p:grpSpPr>
        <a:xfrm>
          <a:off x="0" y="0"/>
          <a:ext cx="0" cy="0"/>
          <a:chOff x="0" y="0"/>
          <a:chExt cx="0" cy="0"/>
        </a:xfrm>
      </p:grpSpPr>
      <p:sp>
        <p:nvSpPr>
          <p:cNvPr id="1944" name="Google Shape;1944;p7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5" name="Google Shape;1945;p78: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946" name="Google Shape;1946;p78:notes"/>
          <p:cNvSpPr txBox="1">
            <a:spLocks noGrp="1"/>
          </p:cNvSpPr>
          <p:nvPr>
            <p:ph type="dt" idx="10"/>
          </p:nvPr>
        </p:nvSpPr>
        <p:spPr>
          <a:xfrm>
            <a:off x="4143587" y="0"/>
            <a:ext cx="3169920" cy="481727"/>
          </a:xfrm>
          <a:prstGeom prst="rect">
            <a:avLst/>
          </a:prstGeom>
          <a:noFill/>
          <a:ln>
            <a:noFill/>
          </a:ln>
        </p:spPr>
        <p:txBody>
          <a:bodyPr spcFirstLastPara="1" wrap="square" lIns="96650" tIns="48325" rIns="96650" bIns="48325"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9/17/2024</a:t>
            </a:r>
            <a:endParaRPr kumimoji="0"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316237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4"/>
        <p:cNvGrpSpPr/>
        <p:nvPr/>
      </p:nvGrpSpPr>
      <p:grpSpPr>
        <a:xfrm>
          <a:off x="0" y="0"/>
          <a:ext cx="0" cy="0"/>
          <a:chOff x="0" y="0"/>
          <a:chExt cx="0" cy="0"/>
        </a:xfrm>
      </p:grpSpPr>
      <p:sp>
        <p:nvSpPr>
          <p:cNvPr id="1955" name="Google Shape;1955;p7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6" name="Google Shape;1956;p79: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957" name="Google Shape;1957;p79:notes"/>
          <p:cNvSpPr txBox="1">
            <a:spLocks noGrp="1"/>
          </p:cNvSpPr>
          <p:nvPr>
            <p:ph type="dt" idx="10"/>
          </p:nvPr>
        </p:nvSpPr>
        <p:spPr>
          <a:xfrm>
            <a:off x="4143587" y="0"/>
            <a:ext cx="3169920" cy="481727"/>
          </a:xfrm>
          <a:prstGeom prst="rect">
            <a:avLst/>
          </a:prstGeom>
          <a:noFill/>
          <a:ln>
            <a:noFill/>
          </a:ln>
        </p:spPr>
        <p:txBody>
          <a:bodyPr spcFirstLastPara="1" wrap="square" lIns="96650" tIns="48325" rIns="96650" bIns="48325"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9/17/2024</a:t>
            </a:r>
            <a:endParaRPr kumimoji="0"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191974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6"/>
        <p:cNvGrpSpPr/>
        <p:nvPr/>
      </p:nvGrpSpPr>
      <p:grpSpPr>
        <a:xfrm>
          <a:off x="0" y="0"/>
          <a:ext cx="0" cy="0"/>
          <a:chOff x="0" y="0"/>
          <a:chExt cx="0" cy="0"/>
        </a:xfrm>
      </p:grpSpPr>
      <p:sp>
        <p:nvSpPr>
          <p:cNvPr id="1967" name="Google Shape;1967;p8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8" name="Google Shape;1968;p80: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969" name="Google Shape;1969;p80:notes"/>
          <p:cNvSpPr txBox="1">
            <a:spLocks noGrp="1"/>
          </p:cNvSpPr>
          <p:nvPr>
            <p:ph type="dt" idx="10"/>
          </p:nvPr>
        </p:nvSpPr>
        <p:spPr>
          <a:xfrm>
            <a:off x="4143587" y="0"/>
            <a:ext cx="3169920" cy="481727"/>
          </a:xfrm>
          <a:prstGeom prst="rect">
            <a:avLst/>
          </a:prstGeom>
          <a:noFill/>
          <a:ln>
            <a:noFill/>
          </a:ln>
        </p:spPr>
        <p:txBody>
          <a:bodyPr spcFirstLastPara="1" wrap="square" lIns="96650" tIns="48325" rIns="96650" bIns="48325"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9/17/2024</a:t>
            </a:r>
            <a:endParaRPr kumimoji="0"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1161648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7"/>
        <p:cNvGrpSpPr/>
        <p:nvPr/>
      </p:nvGrpSpPr>
      <p:grpSpPr>
        <a:xfrm>
          <a:off x="0" y="0"/>
          <a:ext cx="0" cy="0"/>
          <a:chOff x="0" y="0"/>
          <a:chExt cx="0" cy="0"/>
        </a:xfrm>
      </p:grpSpPr>
      <p:sp>
        <p:nvSpPr>
          <p:cNvPr id="2148" name="Google Shape;2148;p10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9" name="Google Shape;2149;p101: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2150" name="Google Shape;2150;p101:notes"/>
          <p:cNvSpPr txBox="1">
            <a:spLocks noGrp="1"/>
          </p:cNvSpPr>
          <p:nvPr>
            <p:ph type="dt" idx="10"/>
          </p:nvPr>
        </p:nvSpPr>
        <p:spPr>
          <a:xfrm>
            <a:off x="4143587" y="0"/>
            <a:ext cx="3169920" cy="481727"/>
          </a:xfrm>
          <a:prstGeom prst="rect">
            <a:avLst/>
          </a:prstGeom>
          <a:noFill/>
          <a:ln>
            <a:noFill/>
          </a:ln>
        </p:spPr>
        <p:txBody>
          <a:bodyPr spcFirstLastPara="1" wrap="square" lIns="96650" tIns="48325" rIns="96650" bIns="48325"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9/17/2024</a:t>
            </a:r>
            <a:endParaRPr kumimoji="0"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4650478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6"/>
        <p:cNvGrpSpPr/>
        <p:nvPr/>
      </p:nvGrpSpPr>
      <p:grpSpPr>
        <a:xfrm>
          <a:off x="0" y="0"/>
          <a:ext cx="0" cy="0"/>
          <a:chOff x="0" y="0"/>
          <a:chExt cx="0" cy="0"/>
        </a:xfrm>
      </p:grpSpPr>
      <p:sp>
        <p:nvSpPr>
          <p:cNvPr id="2177" name="Google Shape;2177;p10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8" name="Google Shape;2178;p105: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2179" name="Google Shape;2179;p105:notes"/>
          <p:cNvSpPr txBox="1">
            <a:spLocks noGrp="1"/>
          </p:cNvSpPr>
          <p:nvPr>
            <p:ph type="dt" idx="10"/>
          </p:nvPr>
        </p:nvSpPr>
        <p:spPr>
          <a:xfrm>
            <a:off x="4143587" y="0"/>
            <a:ext cx="3169920" cy="481727"/>
          </a:xfrm>
          <a:prstGeom prst="rect">
            <a:avLst/>
          </a:prstGeom>
          <a:noFill/>
          <a:ln>
            <a:noFill/>
          </a:ln>
        </p:spPr>
        <p:txBody>
          <a:bodyPr spcFirstLastPara="1" wrap="square" lIns="96650" tIns="48325" rIns="96650" bIns="48325"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9/17/2024</a:t>
            </a:r>
            <a:endParaRPr kumimoji="0"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589870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3"/>
        <p:cNvGrpSpPr/>
        <p:nvPr/>
      </p:nvGrpSpPr>
      <p:grpSpPr>
        <a:xfrm>
          <a:off x="0" y="0"/>
          <a:ext cx="0" cy="0"/>
          <a:chOff x="0" y="0"/>
          <a:chExt cx="0" cy="0"/>
        </a:xfrm>
      </p:grpSpPr>
      <p:sp>
        <p:nvSpPr>
          <p:cNvPr id="2184" name="Google Shape;2184;p10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5" name="Google Shape;2185;p106: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US"/>
              <a:t>Caridad</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186" name="Google Shape;2186;p106:notes"/>
          <p:cNvSpPr txBox="1">
            <a:spLocks noGrp="1"/>
          </p:cNvSpPr>
          <p:nvPr>
            <p:ph type="dt" idx="10"/>
          </p:nvPr>
        </p:nvSpPr>
        <p:spPr>
          <a:xfrm>
            <a:off x="4143587" y="0"/>
            <a:ext cx="3169920" cy="481727"/>
          </a:xfrm>
          <a:prstGeom prst="rect">
            <a:avLst/>
          </a:prstGeom>
          <a:noFill/>
          <a:ln>
            <a:noFill/>
          </a:ln>
        </p:spPr>
        <p:txBody>
          <a:bodyPr spcFirstLastPara="1" wrap="square" lIns="96650" tIns="48325" rIns="96650" bIns="48325"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9/17/2024</a:t>
            </a:r>
            <a:endParaRPr kumimoji="0"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9334814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3"/>
        <p:cNvGrpSpPr/>
        <p:nvPr/>
      </p:nvGrpSpPr>
      <p:grpSpPr>
        <a:xfrm>
          <a:off x="0" y="0"/>
          <a:ext cx="0" cy="0"/>
          <a:chOff x="0" y="0"/>
          <a:chExt cx="0" cy="0"/>
        </a:xfrm>
      </p:grpSpPr>
      <p:sp>
        <p:nvSpPr>
          <p:cNvPr id="2194" name="Google Shape;2194;p10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5" name="Google Shape;2195;p107: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US"/>
              <a:t>Caridad</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196" name="Google Shape;2196;p107:notes"/>
          <p:cNvSpPr txBox="1">
            <a:spLocks noGrp="1"/>
          </p:cNvSpPr>
          <p:nvPr>
            <p:ph type="dt" idx="10"/>
          </p:nvPr>
        </p:nvSpPr>
        <p:spPr>
          <a:xfrm>
            <a:off x="4143587" y="0"/>
            <a:ext cx="3169920" cy="481727"/>
          </a:xfrm>
          <a:prstGeom prst="rect">
            <a:avLst/>
          </a:prstGeom>
          <a:noFill/>
          <a:ln>
            <a:noFill/>
          </a:ln>
        </p:spPr>
        <p:txBody>
          <a:bodyPr spcFirstLastPara="1" wrap="square" lIns="96650" tIns="48325" rIns="96650" bIns="48325"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9/17/2024</a:t>
            </a:r>
            <a:endParaRPr kumimoji="0"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9076090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3"/>
        <p:cNvGrpSpPr/>
        <p:nvPr/>
      </p:nvGrpSpPr>
      <p:grpSpPr>
        <a:xfrm>
          <a:off x="0" y="0"/>
          <a:ext cx="0" cy="0"/>
          <a:chOff x="0" y="0"/>
          <a:chExt cx="0" cy="0"/>
        </a:xfrm>
      </p:grpSpPr>
      <p:sp>
        <p:nvSpPr>
          <p:cNvPr id="2204" name="Google Shape;2204;g2b641892751_0_6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5" name="Google Shape;2205;g2b641892751_0_62:notes"/>
          <p:cNvSpPr txBox="1">
            <a:spLocks noGrp="1"/>
          </p:cNvSpPr>
          <p:nvPr>
            <p:ph type="body" idx="1"/>
          </p:nvPr>
        </p:nvSpPr>
        <p:spPr>
          <a:xfrm>
            <a:off x="731520" y="4620577"/>
            <a:ext cx="5852100" cy="378060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2206" name="Google Shape;2206;g2b641892751_0_62:notes"/>
          <p:cNvSpPr txBox="1">
            <a:spLocks noGrp="1"/>
          </p:cNvSpPr>
          <p:nvPr>
            <p:ph type="dt" idx="10"/>
          </p:nvPr>
        </p:nvSpPr>
        <p:spPr>
          <a:xfrm>
            <a:off x="4143587" y="0"/>
            <a:ext cx="3169800" cy="481800"/>
          </a:xfrm>
          <a:prstGeom prst="rect">
            <a:avLst/>
          </a:prstGeom>
          <a:noFill/>
          <a:ln>
            <a:noFill/>
          </a:ln>
        </p:spPr>
        <p:txBody>
          <a:bodyPr spcFirstLastPara="1" wrap="square" lIns="96650" tIns="48325" rIns="96650" bIns="48325"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9/17/2024</a:t>
            </a:r>
            <a:endParaRPr kumimoji="0"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882327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AEAEBF0-4467-4B91-B453-DEEC26A8EC15}" type="datetimeFigureOut">
              <a:rPr lang="en-US" smtClean="0"/>
              <a:pPr/>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1F3E5D-8F3E-4289-BF29-C0524CBABEAD}" type="slidenum">
              <a:rPr lang="en-US" smtClean="0"/>
              <a:pPr/>
              <a:t>‹#›</a:t>
            </a:fld>
            <a:endParaRPr lang="en-US"/>
          </a:p>
        </p:txBody>
      </p:sp>
    </p:spTree>
    <p:extLst>
      <p:ext uri="{BB962C8B-B14F-4D97-AF65-F5344CB8AC3E}">
        <p14:creationId xmlns:p14="http://schemas.microsoft.com/office/powerpoint/2010/main" val="38576661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EAEBF0-4467-4B91-B453-DEEC26A8EC15}" type="datetimeFigureOut">
              <a:rPr lang="en-US" smtClean="0"/>
              <a:pPr/>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1F3E5D-8F3E-4289-BF29-C0524CBABEAD}" type="slidenum">
              <a:rPr lang="en-US" smtClean="0"/>
              <a:pPr/>
              <a:t>‹#›</a:t>
            </a:fld>
            <a:endParaRPr lang="en-US"/>
          </a:p>
        </p:txBody>
      </p:sp>
    </p:spTree>
    <p:extLst>
      <p:ext uri="{BB962C8B-B14F-4D97-AF65-F5344CB8AC3E}">
        <p14:creationId xmlns:p14="http://schemas.microsoft.com/office/powerpoint/2010/main" val="1230797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EAEBF0-4467-4B91-B453-DEEC26A8EC15}" type="datetimeFigureOut">
              <a:rPr lang="en-US" smtClean="0"/>
              <a:pPr/>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1F3E5D-8F3E-4289-BF29-C0524CBABEAD}" type="slidenum">
              <a:rPr lang="en-US" smtClean="0"/>
              <a:pPr/>
              <a:t>‹#›</a:t>
            </a:fld>
            <a:endParaRPr lang="en-US"/>
          </a:p>
        </p:txBody>
      </p:sp>
    </p:spTree>
    <p:extLst>
      <p:ext uri="{BB962C8B-B14F-4D97-AF65-F5344CB8AC3E}">
        <p14:creationId xmlns:p14="http://schemas.microsoft.com/office/powerpoint/2010/main" val="29449887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userDrawn="1">
  <p:cSld name="1_Title and Content">
    <p:bg>
      <p:bgPr>
        <a:blipFill dpi="0" rotWithShape="1">
          <a:blip r:embed="rId2">
            <a:lum/>
          </a:blip>
          <a:srcRect/>
          <a:stretch>
            <a:fillRect/>
          </a:stretch>
        </a:blipFill>
        <a:effectLst/>
      </p:bgPr>
    </p:bg>
    <p:spTree>
      <p:nvGrpSpPr>
        <p:cNvPr id="1" name="Shape 23"/>
        <p:cNvGrpSpPr/>
        <p:nvPr/>
      </p:nvGrpSpPr>
      <p:grpSpPr>
        <a:xfrm>
          <a:off x="0" y="0"/>
          <a:ext cx="0" cy="0"/>
          <a:chOff x="0" y="0"/>
          <a:chExt cx="0" cy="0"/>
        </a:xfrm>
      </p:grpSpPr>
      <p:sp>
        <p:nvSpPr>
          <p:cNvPr id="4" name="Google Shape;12;p2">
            <a:extLst>
              <a:ext uri="{FF2B5EF4-FFF2-40B4-BE49-F238E27FC236}">
                <a16:creationId xmlns:a16="http://schemas.microsoft.com/office/drawing/2014/main" id="{8A6874CC-ACA0-73A8-3092-58E423D60174}"/>
              </a:ext>
            </a:extLst>
          </p:cNvPr>
          <p:cNvSpPr txBox="1">
            <a:spLocks noGrp="1"/>
          </p:cNvSpPr>
          <p:nvPr>
            <p:ph type="sldNum" idx="12"/>
          </p:nvPr>
        </p:nvSpPr>
        <p:spPr>
          <a:xfrm>
            <a:off x="11611304" y="6521392"/>
            <a:ext cx="402020" cy="336607"/>
          </a:xfrm>
          <a:prstGeom prst="rect">
            <a:avLst/>
          </a:prstGeom>
          <a:noFill/>
          <a:ln>
            <a:noFill/>
          </a:ln>
        </p:spPr>
        <p:txBody>
          <a:bodyPr spcFirstLastPara="1" wrap="square" lIns="0" tIns="0" rIns="0" bIns="0" anchor="t" anchorCtr="0">
            <a:noAutofit/>
          </a:bodyPr>
          <a:lstStyle>
            <a:lvl1pPr marL="0" marR="0" lvl="0" indent="0" algn="ctr" rtl="0">
              <a:spcBef>
                <a:spcPts val="0"/>
              </a:spcBef>
              <a:buNone/>
              <a:defRPr sz="900" b="0" i="0" u="none" strike="noStrike" cap="none">
                <a:solidFill>
                  <a:schemeClr val="bg2"/>
                </a:solidFill>
                <a:latin typeface="Aptos" panose="020B0004020202020204" pitchFamily="34" charset="0"/>
                <a:ea typeface="Aptos" panose="020B0004020202020204" pitchFamily="34" charset="0"/>
                <a:cs typeface="Aptos" panose="020B0004020202020204" pitchFamily="34" charset="0"/>
                <a:sym typeface="Inter"/>
              </a:defRPr>
            </a:lvl1pPr>
            <a:lvl2pPr marL="0" marR="0" lvl="1" indent="0" algn="l" rtl="0">
              <a:spcBef>
                <a:spcPts val="0"/>
              </a:spcBef>
              <a:buNone/>
              <a:defRPr sz="900" b="0" i="0" u="none" strike="noStrike" cap="none">
                <a:solidFill>
                  <a:srgbClr val="008CC5"/>
                </a:solidFill>
                <a:latin typeface="Inter"/>
                <a:ea typeface="Inter"/>
                <a:cs typeface="Inter"/>
                <a:sym typeface="Inter"/>
              </a:defRPr>
            </a:lvl2pPr>
            <a:lvl3pPr marL="0" marR="0" lvl="2" indent="0" algn="l" rtl="0">
              <a:spcBef>
                <a:spcPts val="0"/>
              </a:spcBef>
              <a:buNone/>
              <a:defRPr sz="900" b="0" i="0" u="none" strike="noStrike" cap="none">
                <a:solidFill>
                  <a:srgbClr val="008CC5"/>
                </a:solidFill>
                <a:latin typeface="Inter"/>
                <a:ea typeface="Inter"/>
                <a:cs typeface="Inter"/>
                <a:sym typeface="Inter"/>
              </a:defRPr>
            </a:lvl3pPr>
            <a:lvl4pPr marL="0" marR="0" lvl="3" indent="0" algn="l" rtl="0">
              <a:spcBef>
                <a:spcPts val="0"/>
              </a:spcBef>
              <a:buNone/>
              <a:defRPr sz="900" b="0" i="0" u="none" strike="noStrike" cap="none">
                <a:solidFill>
                  <a:srgbClr val="008CC5"/>
                </a:solidFill>
                <a:latin typeface="Inter"/>
                <a:ea typeface="Inter"/>
                <a:cs typeface="Inter"/>
                <a:sym typeface="Inter"/>
              </a:defRPr>
            </a:lvl4pPr>
            <a:lvl5pPr marL="0" marR="0" lvl="4" indent="0" algn="l" rtl="0">
              <a:spcBef>
                <a:spcPts val="0"/>
              </a:spcBef>
              <a:buNone/>
              <a:defRPr sz="900" b="0" i="0" u="none" strike="noStrike" cap="none">
                <a:solidFill>
                  <a:srgbClr val="008CC5"/>
                </a:solidFill>
                <a:latin typeface="Inter"/>
                <a:ea typeface="Inter"/>
                <a:cs typeface="Inter"/>
                <a:sym typeface="Inter"/>
              </a:defRPr>
            </a:lvl5pPr>
            <a:lvl6pPr marL="0" marR="0" lvl="5" indent="0" algn="l" rtl="0">
              <a:spcBef>
                <a:spcPts val="0"/>
              </a:spcBef>
              <a:buNone/>
              <a:defRPr sz="900" b="0" i="0" u="none" strike="noStrike" cap="none">
                <a:solidFill>
                  <a:srgbClr val="008CC5"/>
                </a:solidFill>
                <a:latin typeface="Inter"/>
                <a:ea typeface="Inter"/>
                <a:cs typeface="Inter"/>
                <a:sym typeface="Inter"/>
              </a:defRPr>
            </a:lvl6pPr>
            <a:lvl7pPr marL="0" marR="0" lvl="6" indent="0" algn="l" rtl="0">
              <a:spcBef>
                <a:spcPts val="0"/>
              </a:spcBef>
              <a:buNone/>
              <a:defRPr sz="900" b="0" i="0" u="none" strike="noStrike" cap="none">
                <a:solidFill>
                  <a:srgbClr val="008CC5"/>
                </a:solidFill>
                <a:latin typeface="Inter"/>
                <a:ea typeface="Inter"/>
                <a:cs typeface="Inter"/>
                <a:sym typeface="Inter"/>
              </a:defRPr>
            </a:lvl7pPr>
            <a:lvl8pPr marL="0" marR="0" lvl="7" indent="0" algn="l" rtl="0">
              <a:spcBef>
                <a:spcPts val="0"/>
              </a:spcBef>
              <a:buNone/>
              <a:defRPr sz="900" b="0" i="0" u="none" strike="noStrike" cap="none">
                <a:solidFill>
                  <a:srgbClr val="008CC5"/>
                </a:solidFill>
                <a:latin typeface="Inter"/>
                <a:ea typeface="Inter"/>
                <a:cs typeface="Inter"/>
                <a:sym typeface="Inter"/>
              </a:defRPr>
            </a:lvl8pPr>
            <a:lvl9pPr marL="0" marR="0" lvl="8" indent="0" algn="l" rtl="0">
              <a:spcBef>
                <a:spcPts val="0"/>
              </a:spcBef>
              <a:buNone/>
              <a:defRPr sz="900" b="0" i="0" u="none" strike="noStrike" cap="none">
                <a:solidFill>
                  <a:srgbClr val="008CC5"/>
                </a:solidFill>
                <a:latin typeface="Inter"/>
                <a:ea typeface="Inter"/>
                <a:cs typeface="Inter"/>
                <a:sym typeface="Inter"/>
              </a:defRPr>
            </a:lvl9pPr>
          </a:lstStyle>
          <a:p>
            <a:fld id="{00000000-1234-1234-1234-123412341234}" type="slidenum">
              <a:rPr lang="en-US" smtClean="0"/>
              <a:pPr/>
              <a:t>‹#›</a:t>
            </a:fld>
            <a:endParaRPr lang="en-US" dirty="0"/>
          </a:p>
        </p:txBody>
      </p:sp>
      <p:sp>
        <p:nvSpPr>
          <p:cNvPr id="7" name="Google Shape;10;p2">
            <a:extLst>
              <a:ext uri="{FF2B5EF4-FFF2-40B4-BE49-F238E27FC236}">
                <a16:creationId xmlns:a16="http://schemas.microsoft.com/office/drawing/2014/main" id="{D6186FA1-9957-BD35-A108-036EE5E16919}"/>
              </a:ext>
            </a:extLst>
          </p:cNvPr>
          <p:cNvSpPr txBox="1">
            <a:spLocks noGrp="1"/>
          </p:cNvSpPr>
          <p:nvPr>
            <p:ph type="title"/>
          </p:nvPr>
        </p:nvSpPr>
        <p:spPr>
          <a:xfrm>
            <a:off x="838200" y="365126"/>
            <a:ext cx="10515600" cy="796410"/>
          </a:xfrm>
          <a:prstGeom prst="rect">
            <a:avLst/>
          </a:prstGeom>
          <a:noFill/>
          <a:ln>
            <a:noFill/>
          </a:ln>
        </p:spPr>
        <p:txBody>
          <a:bodyPr spcFirstLastPara="1" wrap="square" lIns="0" tIns="45700" rIns="0" bIns="45700" anchor="ctr" anchorCtr="0">
            <a:normAutofit/>
          </a:bodyPr>
          <a:lstStyle>
            <a:lvl1pPr marR="0" lvl="0" algn="l" rtl="0">
              <a:lnSpc>
                <a:spcPct val="90000"/>
              </a:lnSpc>
              <a:spcBef>
                <a:spcPts val="0"/>
              </a:spcBef>
              <a:spcAft>
                <a:spcPts val="0"/>
              </a:spcAft>
              <a:buClr>
                <a:srgbClr val="003E56"/>
              </a:buClr>
              <a:buSzPts val="3200"/>
              <a:buFont typeface="Inter"/>
              <a:buNone/>
              <a:defRPr sz="3200" b="1" i="0" u="none" strike="noStrike" cap="none">
                <a:solidFill>
                  <a:schemeClr val="accent1">
                    <a:lumMod val="75000"/>
                  </a:schemeClr>
                </a:solidFill>
                <a:latin typeface="Aptos" panose="020B0004020202020204" pitchFamily="34" charset="0"/>
                <a:ea typeface="Aptos" panose="020B0004020202020204" pitchFamily="34" charset="0"/>
                <a:cs typeface="Aptos" panose="020B0004020202020204" pitchFamily="34" charset="0"/>
                <a:sym typeface="Inter"/>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r>
              <a:rPr lang="en-US" dirty="0"/>
              <a:t>Click to edit Master title style</a:t>
            </a:r>
          </a:p>
        </p:txBody>
      </p:sp>
      <p:sp>
        <p:nvSpPr>
          <p:cNvPr id="8" name="Text Placeholder 3">
            <a:extLst>
              <a:ext uri="{FF2B5EF4-FFF2-40B4-BE49-F238E27FC236}">
                <a16:creationId xmlns:a16="http://schemas.microsoft.com/office/drawing/2014/main" id="{CC23F756-E474-37E9-B6D6-C925AB9A9ACE}"/>
              </a:ext>
            </a:extLst>
          </p:cNvPr>
          <p:cNvSpPr>
            <a:spLocks noGrp="1"/>
          </p:cNvSpPr>
          <p:nvPr>
            <p:ph idx="1"/>
          </p:nvPr>
        </p:nvSpPr>
        <p:spPr>
          <a:xfrm>
            <a:off x="838200" y="1345324"/>
            <a:ext cx="10515600" cy="4831639"/>
          </a:xfrm>
          <a:prstGeom prst="rect">
            <a:avLst/>
          </a:prstGeom>
        </p:spPr>
        <p:txBody>
          <a:bodyPr vert="horz" lIns="91440" tIns="45720" rIns="91440" bIns="45720" rtlCol="0">
            <a:normAutofit/>
          </a:bodyPr>
          <a:lstStyle>
            <a:lvl1pPr marL="342900" indent="-342900">
              <a:buClr>
                <a:srgbClr val="16375E"/>
              </a:buClr>
              <a:buFont typeface="Arial" panose="020B0604020202020204" pitchFamily="34" charset="0"/>
              <a:buChar char="•"/>
              <a:defRPr>
                <a:latin typeface="Aptos" panose="020B0004020202020204" pitchFamily="34" charset="0"/>
              </a:defRPr>
            </a:lvl1pPr>
            <a:lvl2pPr marL="742950" indent="-285750">
              <a:buClr>
                <a:srgbClr val="16375E"/>
              </a:buClr>
              <a:buFont typeface="Arial" panose="020B0604020202020204" pitchFamily="34" charset="0"/>
              <a:buChar char="•"/>
              <a:defRPr>
                <a:latin typeface="Aptos" panose="020B0004020202020204" pitchFamily="34" charset="0"/>
              </a:defRPr>
            </a:lvl2pPr>
            <a:lvl3pPr marL="1143000" indent="-228600">
              <a:buClr>
                <a:srgbClr val="16375E"/>
              </a:buClr>
              <a:buFont typeface="Arial" panose="020B0604020202020204" pitchFamily="34" charset="0"/>
              <a:buChar char="•"/>
              <a:defRPr>
                <a:latin typeface="Aptos" panose="020B0004020202020204" pitchFamily="34" charset="0"/>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799518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with Open Space" userDrawn="1">
  <p:cSld name="Title with Open Space">
    <p:bg>
      <p:bgPr>
        <a:blipFill dpi="0" rotWithShape="1">
          <a:blip r:embed="rId2">
            <a:lum/>
          </a:blip>
          <a:srcRect/>
          <a:stretch>
            <a:fillRect/>
          </a:stretch>
        </a:blipFill>
        <a:effectLst/>
      </p:bgPr>
    </p:bg>
    <p:spTree>
      <p:nvGrpSpPr>
        <p:cNvPr id="1" name="Shape 50"/>
        <p:cNvGrpSpPr/>
        <p:nvPr/>
      </p:nvGrpSpPr>
      <p:grpSpPr>
        <a:xfrm>
          <a:off x="0" y="0"/>
          <a:ext cx="0" cy="0"/>
          <a:chOff x="0" y="0"/>
          <a:chExt cx="0" cy="0"/>
        </a:xfrm>
      </p:grpSpPr>
      <p:sp>
        <p:nvSpPr>
          <p:cNvPr id="4" name="Google Shape;12;p2">
            <a:extLst>
              <a:ext uri="{FF2B5EF4-FFF2-40B4-BE49-F238E27FC236}">
                <a16:creationId xmlns:a16="http://schemas.microsoft.com/office/drawing/2014/main" id="{825BC4D5-51AA-D780-729D-6F4B2808AA61}"/>
              </a:ext>
            </a:extLst>
          </p:cNvPr>
          <p:cNvSpPr txBox="1">
            <a:spLocks noGrp="1"/>
          </p:cNvSpPr>
          <p:nvPr>
            <p:ph type="sldNum" idx="12"/>
          </p:nvPr>
        </p:nvSpPr>
        <p:spPr>
          <a:xfrm>
            <a:off x="11611304" y="6521392"/>
            <a:ext cx="402020" cy="336607"/>
          </a:xfrm>
          <a:prstGeom prst="rect">
            <a:avLst/>
          </a:prstGeom>
          <a:noFill/>
          <a:ln>
            <a:noFill/>
          </a:ln>
        </p:spPr>
        <p:txBody>
          <a:bodyPr spcFirstLastPara="1" wrap="square" lIns="0" tIns="0" rIns="0" bIns="0" anchor="t" anchorCtr="0">
            <a:noAutofit/>
          </a:bodyPr>
          <a:lstStyle>
            <a:lvl1pPr marL="0" marR="0" lvl="0" indent="0" algn="ctr" rtl="0">
              <a:spcBef>
                <a:spcPts val="0"/>
              </a:spcBef>
              <a:buNone/>
              <a:defRPr sz="900" b="0" i="0" u="none" strike="noStrike" cap="none">
                <a:solidFill>
                  <a:schemeClr val="bg2"/>
                </a:solidFill>
                <a:latin typeface="Aptos" panose="020B0004020202020204" pitchFamily="34" charset="0"/>
                <a:ea typeface="Aptos" panose="020B0004020202020204" pitchFamily="34" charset="0"/>
                <a:cs typeface="Aptos" panose="020B0004020202020204" pitchFamily="34" charset="0"/>
                <a:sym typeface="Inter"/>
              </a:defRPr>
            </a:lvl1pPr>
            <a:lvl2pPr marL="0" marR="0" lvl="1" indent="0" algn="l" rtl="0">
              <a:spcBef>
                <a:spcPts val="0"/>
              </a:spcBef>
              <a:buNone/>
              <a:defRPr sz="900" b="0" i="0" u="none" strike="noStrike" cap="none">
                <a:solidFill>
                  <a:srgbClr val="008CC5"/>
                </a:solidFill>
                <a:latin typeface="Inter"/>
                <a:ea typeface="Inter"/>
                <a:cs typeface="Inter"/>
                <a:sym typeface="Inter"/>
              </a:defRPr>
            </a:lvl2pPr>
            <a:lvl3pPr marL="0" marR="0" lvl="2" indent="0" algn="l" rtl="0">
              <a:spcBef>
                <a:spcPts val="0"/>
              </a:spcBef>
              <a:buNone/>
              <a:defRPr sz="900" b="0" i="0" u="none" strike="noStrike" cap="none">
                <a:solidFill>
                  <a:srgbClr val="008CC5"/>
                </a:solidFill>
                <a:latin typeface="Inter"/>
                <a:ea typeface="Inter"/>
                <a:cs typeface="Inter"/>
                <a:sym typeface="Inter"/>
              </a:defRPr>
            </a:lvl3pPr>
            <a:lvl4pPr marL="0" marR="0" lvl="3" indent="0" algn="l" rtl="0">
              <a:spcBef>
                <a:spcPts val="0"/>
              </a:spcBef>
              <a:buNone/>
              <a:defRPr sz="900" b="0" i="0" u="none" strike="noStrike" cap="none">
                <a:solidFill>
                  <a:srgbClr val="008CC5"/>
                </a:solidFill>
                <a:latin typeface="Inter"/>
                <a:ea typeface="Inter"/>
                <a:cs typeface="Inter"/>
                <a:sym typeface="Inter"/>
              </a:defRPr>
            </a:lvl4pPr>
            <a:lvl5pPr marL="0" marR="0" lvl="4" indent="0" algn="l" rtl="0">
              <a:spcBef>
                <a:spcPts val="0"/>
              </a:spcBef>
              <a:buNone/>
              <a:defRPr sz="900" b="0" i="0" u="none" strike="noStrike" cap="none">
                <a:solidFill>
                  <a:srgbClr val="008CC5"/>
                </a:solidFill>
                <a:latin typeface="Inter"/>
                <a:ea typeface="Inter"/>
                <a:cs typeface="Inter"/>
                <a:sym typeface="Inter"/>
              </a:defRPr>
            </a:lvl5pPr>
            <a:lvl6pPr marL="0" marR="0" lvl="5" indent="0" algn="l" rtl="0">
              <a:spcBef>
                <a:spcPts val="0"/>
              </a:spcBef>
              <a:buNone/>
              <a:defRPr sz="900" b="0" i="0" u="none" strike="noStrike" cap="none">
                <a:solidFill>
                  <a:srgbClr val="008CC5"/>
                </a:solidFill>
                <a:latin typeface="Inter"/>
                <a:ea typeface="Inter"/>
                <a:cs typeface="Inter"/>
                <a:sym typeface="Inter"/>
              </a:defRPr>
            </a:lvl6pPr>
            <a:lvl7pPr marL="0" marR="0" lvl="6" indent="0" algn="l" rtl="0">
              <a:spcBef>
                <a:spcPts val="0"/>
              </a:spcBef>
              <a:buNone/>
              <a:defRPr sz="900" b="0" i="0" u="none" strike="noStrike" cap="none">
                <a:solidFill>
                  <a:srgbClr val="008CC5"/>
                </a:solidFill>
                <a:latin typeface="Inter"/>
                <a:ea typeface="Inter"/>
                <a:cs typeface="Inter"/>
                <a:sym typeface="Inter"/>
              </a:defRPr>
            </a:lvl7pPr>
            <a:lvl8pPr marL="0" marR="0" lvl="7" indent="0" algn="l" rtl="0">
              <a:spcBef>
                <a:spcPts val="0"/>
              </a:spcBef>
              <a:buNone/>
              <a:defRPr sz="900" b="0" i="0" u="none" strike="noStrike" cap="none">
                <a:solidFill>
                  <a:srgbClr val="008CC5"/>
                </a:solidFill>
                <a:latin typeface="Inter"/>
                <a:ea typeface="Inter"/>
                <a:cs typeface="Inter"/>
                <a:sym typeface="Inter"/>
              </a:defRPr>
            </a:lvl8pPr>
            <a:lvl9pPr marL="0" marR="0" lvl="8" indent="0" algn="l" rtl="0">
              <a:spcBef>
                <a:spcPts val="0"/>
              </a:spcBef>
              <a:buNone/>
              <a:defRPr sz="900" b="0" i="0" u="none" strike="noStrike" cap="none">
                <a:solidFill>
                  <a:srgbClr val="008CC5"/>
                </a:solidFill>
                <a:latin typeface="Inter"/>
                <a:ea typeface="Inter"/>
                <a:cs typeface="Inter"/>
                <a:sym typeface="Inter"/>
              </a:defRPr>
            </a:lvl9pPr>
          </a:lstStyle>
          <a:p>
            <a:fld id="{00000000-1234-1234-1234-123412341234}" type="slidenum">
              <a:rPr lang="en-US" smtClean="0"/>
              <a:pPr/>
              <a:t>‹#›</a:t>
            </a:fld>
            <a:endParaRPr lang="en-US" dirty="0"/>
          </a:p>
        </p:txBody>
      </p:sp>
      <p:sp>
        <p:nvSpPr>
          <p:cNvPr id="5" name="Google Shape;10;p2">
            <a:extLst>
              <a:ext uri="{FF2B5EF4-FFF2-40B4-BE49-F238E27FC236}">
                <a16:creationId xmlns:a16="http://schemas.microsoft.com/office/drawing/2014/main" id="{F1EB1CF0-3F4B-FB39-E846-16786E49DC05}"/>
              </a:ext>
            </a:extLst>
          </p:cNvPr>
          <p:cNvSpPr txBox="1">
            <a:spLocks noGrp="1"/>
          </p:cNvSpPr>
          <p:nvPr>
            <p:ph type="title"/>
          </p:nvPr>
        </p:nvSpPr>
        <p:spPr>
          <a:xfrm>
            <a:off x="838200" y="365126"/>
            <a:ext cx="10515600" cy="796410"/>
          </a:xfrm>
          <a:prstGeom prst="rect">
            <a:avLst/>
          </a:prstGeom>
          <a:noFill/>
          <a:ln>
            <a:noFill/>
          </a:ln>
        </p:spPr>
        <p:txBody>
          <a:bodyPr spcFirstLastPara="1" wrap="square" lIns="0" tIns="45700" rIns="0" bIns="45700" anchor="ctr" anchorCtr="0">
            <a:normAutofit/>
          </a:bodyPr>
          <a:lstStyle>
            <a:lvl1pPr marR="0" lvl="0" algn="l" rtl="0">
              <a:lnSpc>
                <a:spcPct val="90000"/>
              </a:lnSpc>
              <a:spcBef>
                <a:spcPts val="0"/>
              </a:spcBef>
              <a:spcAft>
                <a:spcPts val="0"/>
              </a:spcAft>
              <a:buClr>
                <a:srgbClr val="003E56"/>
              </a:buClr>
              <a:buSzPts val="3200"/>
              <a:buFont typeface="Inter"/>
              <a:buNone/>
              <a:defRPr sz="3200" b="1" i="0" u="none" strike="noStrike" cap="none">
                <a:solidFill>
                  <a:schemeClr val="accent1">
                    <a:lumMod val="75000"/>
                  </a:schemeClr>
                </a:solidFill>
                <a:latin typeface="Aptos" panose="020B0004020202020204" pitchFamily="34" charset="0"/>
                <a:ea typeface="Aptos" panose="020B0004020202020204" pitchFamily="34" charset="0"/>
                <a:cs typeface="Aptos" panose="020B0004020202020204" pitchFamily="34" charset="0"/>
                <a:sym typeface="Inter"/>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r>
              <a:rPr lang="en-US" dirty="0"/>
              <a:t>Click to edit Master title style</a:t>
            </a:r>
          </a:p>
        </p:txBody>
      </p:sp>
    </p:spTree>
    <p:extLst>
      <p:ext uri="{BB962C8B-B14F-4D97-AF65-F5344CB8AC3E}">
        <p14:creationId xmlns:p14="http://schemas.microsoft.com/office/powerpoint/2010/main" val="912360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lumn" userDrawn="1">
  <p:cSld name="Two Column">
    <p:bg>
      <p:bgPr>
        <a:blipFill dpi="0" rotWithShape="1">
          <a:blip r:embed="rId2">
            <a:lum/>
          </a:blip>
          <a:srcRect/>
          <a:stretch>
            <a:fillRect/>
          </a:stretch>
        </a:blipFill>
        <a:effectLst/>
      </p:bgPr>
    </p:bg>
    <p:spTree>
      <p:nvGrpSpPr>
        <p:cNvPr id="1" name="Shape 38"/>
        <p:cNvGrpSpPr/>
        <p:nvPr/>
      </p:nvGrpSpPr>
      <p:grpSpPr>
        <a:xfrm>
          <a:off x="0" y="0"/>
          <a:ext cx="0" cy="0"/>
          <a:chOff x="0" y="0"/>
          <a:chExt cx="0" cy="0"/>
        </a:xfrm>
      </p:grpSpPr>
      <p:sp>
        <p:nvSpPr>
          <p:cNvPr id="4" name="Google Shape;12;p2">
            <a:extLst>
              <a:ext uri="{FF2B5EF4-FFF2-40B4-BE49-F238E27FC236}">
                <a16:creationId xmlns:a16="http://schemas.microsoft.com/office/drawing/2014/main" id="{130668F1-1934-41C1-E991-017C0C3AEA46}"/>
              </a:ext>
            </a:extLst>
          </p:cNvPr>
          <p:cNvSpPr txBox="1">
            <a:spLocks noGrp="1"/>
          </p:cNvSpPr>
          <p:nvPr>
            <p:ph type="sldNum" idx="12"/>
          </p:nvPr>
        </p:nvSpPr>
        <p:spPr>
          <a:xfrm>
            <a:off x="11611304" y="6521392"/>
            <a:ext cx="402020" cy="336607"/>
          </a:xfrm>
          <a:prstGeom prst="rect">
            <a:avLst/>
          </a:prstGeom>
          <a:noFill/>
          <a:ln>
            <a:noFill/>
          </a:ln>
        </p:spPr>
        <p:txBody>
          <a:bodyPr spcFirstLastPara="1" wrap="square" lIns="0" tIns="0" rIns="0" bIns="0" anchor="t" anchorCtr="0">
            <a:noAutofit/>
          </a:bodyPr>
          <a:lstStyle>
            <a:lvl1pPr marL="0" marR="0" lvl="0" indent="0" algn="ctr" rtl="0">
              <a:spcBef>
                <a:spcPts val="0"/>
              </a:spcBef>
              <a:buNone/>
              <a:defRPr sz="900" b="0" i="0" u="none" strike="noStrike" cap="none">
                <a:solidFill>
                  <a:schemeClr val="bg2"/>
                </a:solidFill>
                <a:latin typeface="Aptos" panose="020B0004020202020204" pitchFamily="34" charset="0"/>
                <a:ea typeface="Aptos" panose="020B0004020202020204" pitchFamily="34" charset="0"/>
                <a:cs typeface="Aptos" panose="020B0004020202020204" pitchFamily="34" charset="0"/>
                <a:sym typeface="Inter"/>
              </a:defRPr>
            </a:lvl1pPr>
            <a:lvl2pPr marL="0" marR="0" lvl="1" indent="0" algn="l" rtl="0">
              <a:spcBef>
                <a:spcPts val="0"/>
              </a:spcBef>
              <a:buNone/>
              <a:defRPr sz="900" b="0" i="0" u="none" strike="noStrike" cap="none">
                <a:solidFill>
                  <a:srgbClr val="008CC5"/>
                </a:solidFill>
                <a:latin typeface="Inter"/>
                <a:ea typeface="Inter"/>
                <a:cs typeface="Inter"/>
                <a:sym typeface="Inter"/>
              </a:defRPr>
            </a:lvl2pPr>
            <a:lvl3pPr marL="0" marR="0" lvl="2" indent="0" algn="l" rtl="0">
              <a:spcBef>
                <a:spcPts val="0"/>
              </a:spcBef>
              <a:buNone/>
              <a:defRPr sz="900" b="0" i="0" u="none" strike="noStrike" cap="none">
                <a:solidFill>
                  <a:srgbClr val="008CC5"/>
                </a:solidFill>
                <a:latin typeface="Inter"/>
                <a:ea typeface="Inter"/>
                <a:cs typeface="Inter"/>
                <a:sym typeface="Inter"/>
              </a:defRPr>
            </a:lvl3pPr>
            <a:lvl4pPr marL="0" marR="0" lvl="3" indent="0" algn="l" rtl="0">
              <a:spcBef>
                <a:spcPts val="0"/>
              </a:spcBef>
              <a:buNone/>
              <a:defRPr sz="900" b="0" i="0" u="none" strike="noStrike" cap="none">
                <a:solidFill>
                  <a:srgbClr val="008CC5"/>
                </a:solidFill>
                <a:latin typeface="Inter"/>
                <a:ea typeface="Inter"/>
                <a:cs typeface="Inter"/>
                <a:sym typeface="Inter"/>
              </a:defRPr>
            </a:lvl4pPr>
            <a:lvl5pPr marL="0" marR="0" lvl="4" indent="0" algn="l" rtl="0">
              <a:spcBef>
                <a:spcPts val="0"/>
              </a:spcBef>
              <a:buNone/>
              <a:defRPr sz="900" b="0" i="0" u="none" strike="noStrike" cap="none">
                <a:solidFill>
                  <a:srgbClr val="008CC5"/>
                </a:solidFill>
                <a:latin typeface="Inter"/>
                <a:ea typeface="Inter"/>
                <a:cs typeface="Inter"/>
                <a:sym typeface="Inter"/>
              </a:defRPr>
            </a:lvl5pPr>
            <a:lvl6pPr marL="0" marR="0" lvl="5" indent="0" algn="l" rtl="0">
              <a:spcBef>
                <a:spcPts val="0"/>
              </a:spcBef>
              <a:buNone/>
              <a:defRPr sz="900" b="0" i="0" u="none" strike="noStrike" cap="none">
                <a:solidFill>
                  <a:srgbClr val="008CC5"/>
                </a:solidFill>
                <a:latin typeface="Inter"/>
                <a:ea typeface="Inter"/>
                <a:cs typeface="Inter"/>
                <a:sym typeface="Inter"/>
              </a:defRPr>
            </a:lvl6pPr>
            <a:lvl7pPr marL="0" marR="0" lvl="6" indent="0" algn="l" rtl="0">
              <a:spcBef>
                <a:spcPts val="0"/>
              </a:spcBef>
              <a:buNone/>
              <a:defRPr sz="900" b="0" i="0" u="none" strike="noStrike" cap="none">
                <a:solidFill>
                  <a:srgbClr val="008CC5"/>
                </a:solidFill>
                <a:latin typeface="Inter"/>
                <a:ea typeface="Inter"/>
                <a:cs typeface="Inter"/>
                <a:sym typeface="Inter"/>
              </a:defRPr>
            </a:lvl7pPr>
            <a:lvl8pPr marL="0" marR="0" lvl="7" indent="0" algn="l" rtl="0">
              <a:spcBef>
                <a:spcPts val="0"/>
              </a:spcBef>
              <a:buNone/>
              <a:defRPr sz="900" b="0" i="0" u="none" strike="noStrike" cap="none">
                <a:solidFill>
                  <a:srgbClr val="008CC5"/>
                </a:solidFill>
                <a:latin typeface="Inter"/>
                <a:ea typeface="Inter"/>
                <a:cs typeface="Inter"/>
                <a:sym typeface="Inter"/>
              </a:defRPr>
            </a:lvl8pPr>
            <a:lvl9pPr marL="0" marR="0" lvl="8" indent="0" algn="l" rtl="0">
              <a:spcBef>
                <a:spcPts val="0"/>
              </a:spcBef>
              <a:buNone/>
              <a:defRPr sz="900" b="0" i="0" u="none" strike="noStrike" cap="none">
                <a:solidFill>
                  <a:srgbClr val="008CC5"/>
                </a:solidFill>
                <a:latin typeface="Inter"/>
                <a:ea typeface="Inter"/>
                <a:cs typeface="Inter"/>
                <a:sym typeface="Inter"/>
              </a:defRPr>
            </a:lvl9pPr>
          </a:lstStyle>
          <a:p>
            <a:fld id="{00000000-1234-1234-1234-123412341234}" type="slidenum">
              <a:rPr lang="en-US" smtClean="0"/>
              <a:pPr/>
              <a:t>‹#›</a:t>
            </a:fld>
            <a:endParaRPr lang="en-US" dirty="0"/>
          </a:p>
        </p:txBody>
      </p:sp>
      <p:sp>
        <p:nvSpPr>
          <p:cNvPr id="7" name="Google Shape;10;p2">
            <a:extLst>
              <a:ext uri="{FF2B5EF4-FFF2-40B4-BE49-F238E27FC236}">
                <a16:creationId xmlns:a16="http://schemas.microsoft.com/office/drawing/2014/main" id="{ADE7E249-9508-ECE8-1CE8-B2A7AC242D6C}"/>
              </a:ext>
            </a:extLst>
          </p:cNvPr>
          <p:cNvSpPr txBox="1">
            <a:spLocks noGrp="1"/>
          </p:cNvSpPr>
          <p:nvPr>
            <p:ph type="title"/>
          </p:nvPr>
        </p:nvSpPr>
        <p:spPr>
          <a:xfrm>
            <a:off x="838200" y="365126"/>
            <a:ext cx="10515600" cy="796410"/>
          </a:xfrm>
          <a:prstGeom prst="rect">
            <a:avLst/>
          </a:prstGeom>
          <a:noFill/>
          <a:ln>
            <a:noFill/>
          </a:ln>
        </p:spPr>
        <p:txBody>
          <a:bodyPr spcFirstLastPara="1" wrap="square" lIns="0" tIns="45700" rIns="0" bIns="45700" anchor="ctr" anchorCtr="0">
            <a:normAutofit/>
          </a:bodyPr>
          <a:lstStyle>
            <a:lvl1pPr marR="0" lvl="0" algn="l" rtl="0">
              <a:lnSpc>
                <a:spcPct val="90000"/>
              </a:lnSpc>
              <a:spcBef>
                <a:spcPts val="0"/>
              </a:spcBef>
              <a:spcAft>
                <a:spcPts val="0"/>
              </a:spcAft>
              <a:buClr>
                <a:srgbClr val="003E56"/>
              </a:buClr>
              <a:buSzPts val="3200"/>
              <a:buFont typeface="Inter"/>
              <a:buNone/>
              <a:defRPr sz="3200" b="1" i="0" u="none" strike="noStrike" cap="none">
                <a:solidFill>
                  <a:schemeClr val="accent1">
                    <a:lumMod val="75000"/>
                  </a:schemeClr>
                </a:solidFill>
                <a:latin typeface="Aptos" panose="020B0004020202020204" pitchFamily="34" charset="0"/>
                <a:ea typeface="Aptos" panose="020B0004020202020204" pitchFamily="34" charset="0"/>
                <a:cs typeface="Aptos" panose="020B0004020202020204" pitchFamily="34" charset="0"/>
                <a:sym typeface="Inter"/>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r>
              <a:rPr lang="en-US" dirty="0"/>
              <a:t>Click to edit Master title style</a:t>
            </a:r>
          </a:p>
        </p:txBody>
      </p:sp>
      <p:sp>
        <p:nvSpPr>
          <p:cNvPr id="8" name="Text Placeholder 3">
            <a:extLst>
              <a:ext uri="{FF2B5EF4-FFF2-40B4-BE49-F238E27FC236}">
                <a16:creationId xmlns:a16="http://schemas.microsoft.com/office/drawing/2014/main" id="{81FFBC14-91C9-6C56-10A0-DB5B6504635D}"/>
              </a:ext>
            </a:extLst>
          </p:cNvPr>
          <p:cNvSpPr>
            <a:spLocks noGrp="1"/>
          </p:cNvSpPr>
          <p:nvPr>
            <p:ph idx="1"/>
          </p:nvPr>
        </p:nvSpPr>
        <p:spPr>
          <a:xfrm>
            <a:off x="838200" y="1345324"/>
            <a:ext cx="5257800" cy="4831639"/>
          </a:xfrm>
          <a:prstGeom prst="rect">
            <a:avLst/>
          </a:prstGeom>
        </p:spPr>
        <p:txBody>
          <a:bodyPr vert="horz" lIns="91440" tIns="45720" rIns="91440" bIns="45720" rtlCol="0">
            <a:normAutofit/>
          </a:bodyPr>
          <a:lstStyle>
            <a:lvl1pPr>
              <a:buClr>
                <a:schemeClr val="bg2"/>
              </a:buClr>
              <a:defRPr>
                <a:solidFill>
                  <a:schemeClr val="tx1"/>
                </a:solidFill>
                <a:latin typeface="Aptos" panose="020B0004020202020204" pitchFamily="34" charset="0"/>
              </a:defRPr>
            </a:lvl1pPr>
            <a:lvl2pPr>
              <a:buClr>
                <a:schemeClr val="bg2"/>
              </a:buClr>
              <a:defRPr>
                <a:solidFill>
                  <a:schemeClr val="tx1"/>
                </a:solidFill>
                <a:latin typeface="Aptos" panose="020B0004020202020204" pitchFamily="34" charset="0"/>
              </a:defRPr>
            </a:lvl2pPr>
            <a:lvl3pPr>
              <a:buClr>
                <a:schemeClr val="bg2"/>
              </a:buClr>
              <a:defRPr>
                <a:solidFill>
                  <a:schemeClr val="tx1"/>
                </a:solidFill>
                <a:latin typeface="Aptos" panose="020B0004020202020204" pitchFamily="34" charset="0"/>
              </a:defRPr>
            </a:lvl3pPr>
          </a:lstStyle>
          <a:p>
            <a:pPr lvl="0"/>
            <a:r>
              <a:rPr lang="en-US"/>
              <a:t>Click to edit Master text styles</a:t>
            </a:r>
          </a:p>
          <a:p>
            <a:pPr lvl="1"/>
            <a:r>
              <a:rPr lang="en-US"/>
              <a:t>Second level</a:t>
            </a:r>
          </a:p>
          <a:p>
            <a:pPr lvl="2"/>
            <a:r>
              <a:rPr lang="en-US"/>
              <a:t>Third level</a:t>
            </a:r>
          </a:p>
        </p:txBody>
      </p:sp>
      <p:sp>
        <p:nvSpPr>
          <p:cNvPr id="9" name="Text Placeholder 3">
            <a:extLst>
              <a:ext uri="{FF2B5EF4-FFF2-40B4-BE49-F238E27FC236}">
                <a16:creationId xmlns:a16="http://schemas.microsoft.com/office/drawing/2014/main" id="{A63C2E90-BB67-42F2-2024-FD5B7A559174}"/>
              </a:ext>
            </a:extLst>
          </p:cNvPr>
          <p:cNvSpPr>
            <a:spLocks noGrp="1"/>
          </p:cNvSpPr>
          <p:nvPr>
            <p:ph idx="13"/>
          </p:nvPr>
        </p:nvSpPr>
        <p:spPr>
          <a:xfrm>
            <a:off x="6096000" y="1345324"/>
            <a:ext cx="5257800" cy="4831639"/>
          </a:xfrm>
          <a:prstGeom prst="rect">
            <a:avLst/>
          </a:prstGeom>
        </p:spPr>
        <p:txBody>
          <a:bodyPr vert="horz" lIns="91440" tIns="45720" rIns="91440" bIns="45720" rtlCol="0">
            <a:normAutofit/>
          </a:bodyPr>
          <a:lstStyle>
            <a:lvl1pPr>
              <a:buClr>
                <a:schemeClr val="bg2"/>
              </a:buClr>
              <a:defRPr>
                <a:latin typeface="Aptos" panose="020B0004020202020204" pitchFamily="34" charset="0"/>
              </a:defRPr>
            </a:lvl1pPr>
            <a:lvl2pPr>
              <a:buClr>
                <a:schemeClr val="bg2"/>
              </a:buClr>
              <a:defRPr>
                <a:latin typeface="Aptos" panose="020B0004020202020204" pitchFamily="34" charset="0"/>
              </a:defRPr>
            </a:lvl2pPr>
            <a:lvl3pPr>
              <a:buClr>
                <a:schemeClr val="bg2"/>
              </a:buClr>
              <a:defRPr>
                <a:latin typeface="Aptos" panose="020B0004020202020204" pitchFamily="34"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9605634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383"/>
        <p:cNvGrpSpPr/>
        <p:nvPr/>
      </p:nvGrpSpPr>
      <p:grpSpPr>
        <a:xfrm>
          <a:off x="0" y="0"/>
          <a:ext cx="0" cy="0"/>
          <a:chOff x="0" y="0"/>
          <a:chExt cx="0" cy="0"/>
        </a:xfrm>
      </p:grpSpPr>
      <p:sp>
        <p:nvSpPr>
          <p:cNvPr id="384" name="Google Shape;384;p30"/>
          <p:cNvSpPr txBox="1">
            <a:spLocks noGrp="1"/>
          </p:cNvSpPr>
          <p:nvPr>
            <p:ph type="title"/>
          </p:nvPr>
        </p:nvSpPr>
        <p:spPr>
          <a:xfrm>
            <a:off x="609600" y="786609"/>
            <a:ext cx="10972800" cy="63498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5" name="Google Shape;385;p30"/>
          <p:cNvSpPr txBox="1">
            <a:spLocks noGrp="1"/>
          </p:cNvSpPr>
          <p:nvPr>
            <p:ph type="body" idx="1"/>
          </p:nvPr>
        </p:nvSpPr>
        <p:spPr>
          <a:xfrm>
            <a:off x="609600" y="1600201"/>
            <a:ext cx="10972800" cy="4190999"/>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86" name="Google Shape;386;p3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87" name="Google Shape;387;p30"/>
          <p:cNvSpPr txBox="1">
            <a:spLocks noGrp="1"/>
          </p:cNvSpPr>
          <p:nvPr>
            <p:ph type="ftr" idx="11"/>
          </p:nvPr>
        </p:nvSpPr>
        <p:spPr>
          <a:xfrm>
            <a:off x="6688667"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88" name="Google Shape;388;p30"/>
          <p:cNvSpPr txBox="1">
            <a:spLocks noGrp="1"/>
          </p:cNvSpPr>
          <p:nvPr>
            <p:ph type="sldNum" idx="12"/>
          </p:nvPr>
        </p:nvSpPr>
        <p:spPr>
          <a:xfrm>
            <a:off x="10871200" y="6356351"/>
            <a:ext cx="711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
        <p:nvSpPr>
          <p:cNvPr id="389" name="Google Shape;389;p30"/>
          <p:cNvSpPr txBox="1">
            <a:spLocks noGrp="1"/>
          </p:cNvSpPr>
          <p:nvPr>
            <p:ph type="body" idx="2"/>
          </p:nvPr>
        </p:nvSpPr>
        <p:spPr>
          <a:xfrm>
            <a:off x="609600" y="5791200"/>
            <a:ext cx="9939867" cy="565150"/>
          </a:xfrm>
          <a:prstGeom prst="rect">
            <a:avLst/>
          </a:prstGeom>
          <a:noFill/>
          <a:ln>
            <a:noFill/>
          </a:ln>
        </p:spPr>
        <p:txBody>
          <a:bodyPr spcFirstLastPara="1" wrap="square" lIns="91425" tIns="45700" rIns="91425" bIns="45700" anchor="t" anchorCtr="0">
            <a:noAutofit/>
          </a:bodyPr>
          <a:lstStyle>
            <a:lvl1pPr marL="457200" lvl="0" indent="-285750" algn="l">
              <a:lnSpc>
                <a:spcPct val="100000"/>
              </a:lnSpc>
              <a:spcBef>
                <a:spcPts val="0"/>
              </a:spcBef>
              <a:spcAft>
                <a:spcPts val="0"/>
              </a:spcAft>
              <a:buClr>
                <a:schemeClr val="dk1"/>
              </a:buClr>
              <a:buSzPts val="900"/>
              <a:buFont typeface="Calibri"/>
              <a:buAutoNum type="arabicPeriod"/>
              <a:defRPr sz="900"/>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6687576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 with Caption" userDrawn="1">
  <p:cSld name="1_Content with Caption">
    <p:bg>
      <p:bgPr>
        <a:blipFill dpi="0" rotWithShape="1">
          <a:blip r:embed="rId2">
            <a:lum/>
          </a:blip>
          <a:srcRect/>
          <a:stretch>
            <a:fillRect/>
          </a:stretch>
        </a:blipFill>
        <a:effectLst/>
      </p:bgPr>
    </p:bg>
    <p:spTree>
      <p:nvGrpSpPr>
        <p:cNvPr id="1" name="Shape 55"/>
        <p:cNvGrpSpPr/>
        <p:nvPr/>
      </p:nvGrpSpPr>
      <p:grpSpPr>
        <a:xfrm>
          <a:off x="0" y="0"/>
          <a:ext cx="0" cy="0"/>
          <a:chOff x="0" y="0"/>
          <a:chExt cx="0" cy="0"/>
        </a:xfrm>
      </p:grpSpPr>
      <p:sp>
        <p:nvSpPr>
          <p:cNvPr id="56" name="Google Shape;56;p13"/>
          <p:cNvSpPr txBox="1">
            <a:spLocks noGrp="1"/>
          </p:cNvSpPr>
          <p:nvPr>
            <p:ph type="body" idx="1" hasCustomPrompt="1"/>
          </p:nvPr>
        </p:nvSpPr>
        <p:spPr>
          <a:xfrm>
            <a:off x="5183188" y="540325"/>
            <a:ext cx="6172200" cy="5411788"/>
          </a:xfrm>
          <a:prstGeom prst="rect">
            <a:avLst/>
          </a:prstGeom>
          <a:noFill/>
          <a:ln>
            <a:noFill/>
          </a:ln>
        </p:spPr>
        <p:txBody>
          <a:bodyPr spcFirstLastPara="1" wrap="square" lIns="0" tIns="0" rIns="0" bIns="0" anchor="t" anchorCtr="0">
            <a:normAutofit/>
          </a:bodyPr>
          <a:lstStyle>
            <a:lvl1pPr marL="457200" lvl="0" indent="-391160" algn="l">
              <a:lnSpc>
                <a:spcPct val="90000"/>
              </a:lnSpc>
              <a:spcBef>
                <a:spcPts val="1000"/>
              </a:spcBef>
              <a:spcAft>
                <a:spcPts val="0"/>
              </a:spcAft>
              <a:buClr>
                <a:srgbClr val="16375E"/>
              </a:buClr>
              <a:buSzPts val="2560"/>
              <a:buFont typeface="Arial"/>
              <a:buChar char="•"/>
              <a:defRPr sz="3200">
                <a:latin typeface="Aptos" panose="020B0004020202020204" pitchFamily="34" charset="0"/>
              </a:defRPr>
            </a:lvl1pPr>
            <a:lvl2pPr marL="914400" lvl="1" indent="-370840" algn="l">
              <a:lnSpc>
                <a:spcPct val="90000"/>
              </a:lnSpc>
              <a:spcBef>
                <a:spcPts val="500"/>
              </a:spcBef>
              <a:spcAft>
                <a:spcPts val="0"/>
              </a:spcAft>
              <a:buClr>
                <a:srgbClr val="16375E"/>
              </a:buClr>
              <a:buSzPts val="2240"/>
              <a:buFont typeface="Arial"/>
              <a:buChar char="•"/>
              <a:defRPr sz="2800">
                <a:latin typeface="Aptos" panose="020B0004020202020204" pitchFamily="34" charset="0"/>
              </a:defRPr>
            </a:lvl2pPr>
            <a:lvl3pPr marL="1371600" lvl="2" indent="-350519" algn="l">
              <a:lnSpc>
                <a:spcPct val="90000"/>
              </a:lnSpc>
              <a:spcBef>
                <a:spcPts val="500"/>
              </a:spcBef>
              <a:spcAft>
                <a:spcPts val="0"/>
              </a:spcAft>
              <a:buClr>
                <a:srgbClr val="16375E"/>
              </a:buClr>
              <a:buSzPts val="1920"/>
              <a:buFont typeface="Arial"/>
              <a:buChar char="•"/>
              <a:defRPr sz="2400">
                <a:latin typeface="Aptos" panose="020B0004020202020204" pitchFamily="34" charset="0"/>
              </a:defRPr>
            </a:lvl3pPr>
            <a:lvl4pPr marL="1828800" lvl="3" indent="-330200" algn="l">
              <a:lnSpc>
                <a:spcPct val="90000"/>
              </a:lnSpc>
              <a:spcBef>
                <a:spcPts val="500"/>
              </a:spcBef>
              <a:spcAft>
                <a:spcPts val="0"/>
              </a:spcAft>
              <a:buClr>
                <a:schemeClr val="accent2"/>
              </a:buClr>
              <a:buSzPts val="1600"/>
              <a:buFont typeface="Arial"/>
              <a:buChar char="•"/>
              <a:defRPr sz="2000"/>
            </a:lvl4pPr>
            <a:lvl5pPr marL="2286000" lvl="4" indent="-330200" algn="l">
              <a:lnSpc>
                <a:spcPct val="90000"/>
              </a:lnSpc>
              <a:spcBef>
                <a:spcPts val="500"/>
              </a:spcBef>
              <a:spcAft>
                <a:spcPts val="0"/>
              </a:spcAft>
              <a:buClr>
                <a:schemeClr val="accent2"/>
              </a:buClr>
              <a:buSzPts val="1600"/>
              <a:buFont typeface="Arial"/>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dirty="0"/>
              <a:t>Click to edit text styles</a:t>
            </a:r>
          </a:p>
          <a:p>
            <a:pPr lvl="1"/>
            <a:r>
              <a:rPr lang="en-US" dirty="0"/>
              <a:t>Second level</a:t>
            </a:r>
          </a:p>
          <a:p>
            <a:pPr lvl="2"/>
            <a:r>
              <a:rPr lang="en-US" dirty="0"/>
              <a:t>Third level</a:t>
            </a:r>
          </a:p>
        </p:txBody>
      </p:sp>
      <p:sp>
        <p:nvSpPr>
          <p:cNvPr id="4" name="Google Shape;12;p2">
            <a:extLst>
              <a:ext uri="{FF2B5EF4-FFF2-40B4-BE49-F238E27FC236}">
                <a16:creationId xmlns:a16="http://schemas.microsoft.com/office/drawing/2014/main" id="{90DCB342-20B1-E76A-B68E-6388EE3E74FD}"/>
              </a:ext>
            </a:extLst>
          </p:cNvPr>
          <p:cNvSpPr txBox="1">
            <a:spLocks noGrp="1"/>
          </p:cNvSpPr>
          <p:nvPr>
            <p:ph type="sldNum" idx="12"/>
          </p:nvPr>
        </p:nvSpPr>
        <p:spPr>
          <a:xfrm>
            <a:off x="11611304" y="6521392"/>
            <a:ext cx="402020" cy="336607"/>
          </a:xfrm>
          <a:prstGeom prst="rect">
            <a:avLst/>
          </a:prstGeom>
          <a:noFill/>
          <a:ln>
            <a:noFill/>
          </a:ln>
        </p:spPr>
        <p:txBody>
          <a:bodyPr spcFirstLastPara="1" wrap="square" lIns="0" tIns="0" rIns="0" bIns="0" anchor="t" anchorCtr="0">
            <a:noAutofit/>
          </a:bodyPr>
          <a:lstStyle>
            <a:lvl1pPr marL="0" marR="0" lvl="0" indent="0" algn="ctr" rtl="0">
              <a:spcBef>
                <a:spcPts val="0"/>
              </a:spcBef>
              <a:buNone/>
              <a:defRPr sz="900" b="0" i="0" u="none" strike="noStrike" cap="none">
                <a:solidFill>
                  <a:schemeClr val="bg2"/>
                </a:solidFill>
                <a:latin typeface="Aptos" panose="020B0004020202020204" pitchFamily="34" charset="0"/>
                <a:ea typeface="Aptos" panose="020B0004020202020204" pitchFamily="34" charset="0"/>
                <a:cs typeface="Aptos" panose="020B0004020202020204" pitchFamily="34" charset="0"/>
                <a:sym typeface="Inter"/>
              </a:defRPr>
            </a:lvl1pPr>
            <a:lvl2pPr marL="0" marR="0" lvl="1" indent="0" algn="l" rtl="0">
              <a:spcBef>
                <a:spcPts val="0"/>
              </a:spcBef>
              <a:buNone/>
              <a:defRPr sz="900" b="0" i="0" u="none" strike="noStrike" cap="none">
                <a:solidFill>
                  <a:srgbClr val="008CC5"/>
                </a:solidFill>
                <a:latin typeface="Inter"/>
                <a:ea typeface="Inter"/>
                <a:cs typeface="Inter"/>
                <a:sym typeface="Inter"/>
              </a:defRPr>
            </a:lvl2pPr>
            <a:lvl3pPr marL="0" marR="0" lvl="2" indent="0" algn="l" rtl="0">
              <a:spcBef>
                <a:spcPts val="0"/>
              </a:spcBef>
              <a:buNone/>
              <a:defRPr sz="900" b="0" i="0" u="none" strike="noStrike" cap="none">
                <a:solidFill>
                  <a:srgbClr val="008CC5"/>
                </a:solidFill>
                <a:latin typeface="Inter"/>
                <a:ea typeface="Inter"/>
                <a:cs typeface="Inter"/>
                <a:sym typeface="Inter"/>
              </a:defRPr>
            </a:lvl3pPr>
            <a:lvl4pPr marL="0" marR="0" lvl="3" indent="0" algn="l" rtl="0">
              <a:spcBef>
                <a:spcPts val="0"/>
              </a:spcBef>
              <a:buNone/>
              <a:defRPr sz="900" b="0" i="0" u="none" strike="noStrike" cap="none">
                <a:solidFill>
                  <a:srgbClr val="008CC5"/>
                </a:solidFill>
                <a:latin typeface="Inter"/>
                <a:ea typeface="Inter"/>
                <a:cs typeface="Inter"/>
                <a:sym typeface="Inter"/>
              </a:defRPr>
            </a:lvl4pPr>
            <a:lvl5pPr marL="0" marR="0" lvl="4" indent="0" algn="l" rtl="0">
              <a:spcBef>
                <a:spcPts val="0"/>
              </a:spcBef>
              <a:buNone/>
              <a:defRPr sz="900" b="0" i="0" u="none" strike="noStrike" cap="none">
                <a:solidFill>
                  <a:srgbClr val="008CC5"/>
                </a:solidFill>
                <a:latin typeface="Inter"/>
                <a:ea typeface="Inter"/>
                <a:cs typeface="Inter"/>
                <a:sym typeface="Inter"/>
              </a:defRPr>
            </a:lvl5pPr>
            <a:lvl6pPr marL="0" marR="0" lvl="5" indent="0" algn="l" rtl="0">
              <a:spcBef>
                <a:spcPts val="0"/>
              </a:spcBef>
              <a:buNone/>
              <a:defRPr sz="900" b="0" i="0" u="none" strike="noStrike" cap="none">
                <a:solidFill>
                  <a:srgbClr val="008CC5"/>
                </a:solidFill>
                <a:latin typeface="Inter"/>
                <a:ea typeface="Inter"/>
                <a:cs typeface="Inter"/>
                <a:sym typeface="Inter"/>
              </a:defRPr>
            </a:lvl6pPr>
            <a:lvl7pPr marL="0" marR="0" lvl="6" indent="0" algn="l" rtl="0">
              <a:spcBef>
                <a:spcPts val="0"/>
              </a:spcBef>
              <a:buNone/>
              <a:defRPr sz="900" b="0" i="0" u="none" strike="noStrike" cap="none">
                <a:solidFill>
                  <a:srgbClr val="008CC5"/>
                </a:solidFill>
                <a:latin typeface="Inter"/>
                <a:ea typeface="Inter"/>
                <a:cs typeface="Inter"/>
                <a:sym typeface="Inter"/>
              </a:defRPr>
            </a:lvl7pPr>
            <a:lvl8pPr marL="0" marR="0" lvl="7" indent="0" algn="l" rtl="0">
              <a:spcBef>
                <a:spcPts val="0"/>
              </a:spcBef>
              <a:buNone/>
              <a:defRPr sz="900" b="0" i="0" u="none" strike="noStrike" cap="none">
                <a:solidFill>
                  <a:srgbClr val="008CC5"/>
                </a:solidFill>
                <a:latin typeface="Inter"/>
                <a:ea typeface="Inter"/>
                <a:cs typeface="Inter"/>
                <a:sym typeface="Inter"/>
              </a:defRPr>
            </a:lvl8pPr>
            <a:lvl9pPr marL="0" marR="0" lvl="8" indent="0" algn="l" rtl="0">
              <a:spcBef>
                <a:spcPts val="0"/>
              </a:spcBef>
              <a:buNone/>
              <a:defRPr sz="900" b="0" i="0" u="none" strike="noStrike" cap="none">
                <a:solidFill>
                  <a:srgbClr val="008CC5"/>
                </a:solidFill>
                <a:latin typeface="Inter"/>
                <a:ea typeface="Inter"/>
                <a:cs typeface="Inter"/>
                <a:sym typeface="Inter"/>
              </a:defRPr>
            </a:lvl9pPr>
          </a:lstStyle>
          <a:p>
            <a:fld id="{00000000-1234-1234-1234-123412341234}" type="slidenum">
              <a:rPr lang="en-US" smtClean="0"/>
              <a:pPr/>
              <a:t>‹#›</a:t>
            </a:fld>
            <a:endParaRPr lang="en-US" dirty="0"/>
          </a:p>
        </p:txBody>
      </p:sp>
      <p:sp>
        <p:nvSpPr>
          <p:cNvPr id="9" name="Google Shape;64;p14">
            <a:extLst>
              <a:ext uri="{FF2B5EF4-FFF2-40B4-BE49-F238E27FC236}">
                <a16:creationId xmlns:a16="http://schemas.microsoft.com/office/drawing/2014/main" id="{5205EC1E-7313-447F-2BB8-70FBDE3253B3}"/>
              </a:ext>
            </a:extLst>
          </p:cNvPr>
          <p:cNvSpPr txBox="1">
            <a:spLocks noGrp="1"/>
          </p:cNvSpPr>
          <p:nvPr>
            <p:ph type="body" idx="13"/>
          </p:nvPr>
        </p:nvSpPr>
        <p:spPr>
          <a:xfrm>
            <a:off x="838200" y="1338145"/>
            <a:ext cx="3932237" cy="4613967"/>
          </a:xfrm>
          <a:prstGeom prst="rect">
            <a:avLst/>
          </a:prstGeom>
          <a:noFill/>
          <a:ln>
            <a:noFill/>
          </a:ln>
        </p:spPr>
        <p:txBody>
          <a:bodyPr spcFirstLastPara="1" wrap="square" lIns="0" tIns="0" rIns="0" bIns="0" anchor="t" anchorCtr="0">
            <a:normAutofit/>
          </a:bodyPr>
          <a:lstStyle>
            <a:lvl1pPr marL="0" lvl="0" indent="-228600" algn="l">
              <a:lnSpc>
                <a:spcPct val="90000"/>
              </a:lnSpc>
              <a:spcBef>
                <a:spcPts val="1000"/>
              </a:spcBef>
              <a:spcAft>
                <a:spcPts val="0"/>
              </a:spcAft>
              <a:buSzPts val="1280"/>
              <a:buNone/>
              <a:defRPr sz="1600">
                <a:solidFill>
                  <a:schemeClr val="tx1"/>
                </a:solidFill>
                <a:latin typeface="Aptos" panose="020B0004020202020204" pitchFamily="34" charset="0"/>
              </a:defRPr>
            </a:lvl1pPr>
            <a:lvl2pPr marL="914400" lvl="1" indent="-228600" algn="l">
              <a:lnSpc>
                <a:spcPct val="90000"/>
              </a:lnSpc>
              <a:spcBef>
                <a:spcPts val="500"/>
              </a:spcBef>
              <a:spcAft>
                <a:spcPts val="0"/>
              </a:spcAft>
              <a:buSzPts val="1120"/>
              <a:buNone/>
              <a:defRPr sz="1400"/>
            </a:lvl2pPr>
            <a:lvl3pPr marL="1371600" lvl="2" indent="-228600" algn="l">
              <a:lnSpc>
                <a:spcPct val="90000"/>
              </a:lnSpc>
              <a:spcBef>
                <a:spcPts val="500"/>
              </a:spcBef>
              <a:spcAft>
                <a:spcPts val="0"/>
              </a:spcAft>
              <a:buSzPts val="960"/>
              <a:buNone/>
              <a:defRPr sz="1200"/>
            </a:lvl3pPr>
            <a:lvl4pPr marL="1828800" lvl="3" indent="-228600" algn="l">
              <a:lnSpc>
                <a:spcPct val="90000"/>
              </a:lnSpc>
              <a:spcBef>
                <a:spcPts val="500"/>
              </a:spcBef>
              <a:spcAft>
                <a:spcPts val="0"/>
              </a:spcAft>
              <a:buSzPts val="800"/>
              <a:buNone/>
              <a:defRPr sz="1000"/>
            </a:lvl4pPr>
            <a:lvl5pPr marL="2286000" lvl="4" indent="-228600" algn="l">
              <a:lnSpc>
                <a:spcPct val="90000"/>
              </a:lnSpc>
              <a:spcBef>
                <a:spcPts val="500"/>
              </a:spcBef>
              <a:spcAft>
                <a:spcPts val="0"/>
              </a:spcAft>
              <a:buSzPts val="8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12" name="Google Shape;10;p2">
            <a:extLst>
              <a:ext uri="{FF2B5EF4-FFF2-40B4-BE49-F238E27FC236}">
                <a16:creationId xmlns:a16="http://schemas.microsoft.com/office/drawing/2014/main" id="{7F8A8BDA-E446-28E3-D41B-63E37787B86F}"/>
              </a:ext>
            </a:extLst>
          </p:cNvPr>
          <p:cNvSpPr txBox="1">
            <a:spLocks noGrp="1"/>
          </p:cNvSpPr>
          <p:nvPr>
            <p:ph type="title"/>
          </p:nvPr>
        </p:nvSpPr>
        <p:spPr>
          <a:xfrm>
            <a:off x="838200" y="365126"/>
            <a:ext cx="3932237" cy="796410"/>
          </a:xfrm>
          <a:prstGeom prst="rect">
            <a:avLst/>
          </a:prstGeom>
          <a:noFill/>
          <a:ln>
            <a:noFill/>
          </a:ln>
        </p:spPr>
        <p:txBody>
          <a:bodyPr spcFirstLastPara="1" wrap="square" lIns="0" tIns="45700" rIns="0" bIns="45700" anchor="ctr" anchorCtr="0">
            <a:normAutofit/>
          </a:bodyPr>
          <a:lstStyle>
            <a:lvl1pPr marR="0" lvl="0" algn="l" rtl="0">
              <a:lnSpc>
                <a:spcPct val="90000"/>
              </a:lnSpc>
              <a:spcBef>
                <a:spcPts val="0"/>
              </a:spcBef>
              <a:spcAft>
                <a:spcPts val="0"/>
              </a:spcAft>
              <a:buClr>
                <a:srgbClr val="003E56"/>
              </a:buClr>
              <a:buSzPts val="3200"/>
              <a:buFont typeface="Inter"/>
              <a:buNone/>
              <a:defRPr sz="3200" b="1" i="0" u="none" strike="noStrike" cap="none">
                <a:solidFill>
                  <a:schemeClr val="accent1">
                    <a:lumMod val="75000"/>
                  </a:schemeClr>
                </a:solidFill>
                <a:latin typeface="Aptos" panose="020B0004020202020204" pitchFamily="34" charset="0"/>
                <a:ea typeface="Aptos" panose="020B0004020202020204" pitchFamily="34" charset="0"/>
                <a:cs typeface="Aptos" panose="020B0004020202020204" pitchFamily="34" charset="0"/>
                <a:sym typeface="Inter"/>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r>
              <a:rPr lang="en-US" dirty="0"/>
              <a:t>Click to edit Master title style</a:t>
            </a:r>
          </a:p>
        </p:txBody>
      </p:sp>
    </p:spTree>
    <p:extLst>
      <p:ext uri="{BB962C8B-B14F-4D97-AF65-F5344CB8AC3E}">
        <p14:creationId xmlns:p14="http://schemas.microsoft.com/office/powerpoint/2010/main" val="1996874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600201"/>
            <a:ext cx="10972800" cy="4190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56532F-A55C-E949-93F9-DF8C19B0C78A}" type="datetime1">
              <a:rPr lang="en-US" smtClean="0"/>
              <a:t>6/2/2025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3111FA1-5AF9-0647-B31D-D6250D4530A3}" type="slidenum">
              <a:rPr lang="en-US" smtClean="0"/>
              <a:t>‹#›</a:t>
            </a:fld>
            <a:endParaRPr lang="en-US"/>
          </a:p>
        </p:txBody>
      </p:sp>
      <p:sp>
        <p:nvSpPr>
          <p:cNvPr id="8" name="Text Placeholder 7"/>
          <p:cNvSpPr>
            <a:spLocks noGrp="1"/>
          </p:cNvSpPr>
          <p:nvPr>
            <p:ph type="body" sz="quarter" idx="13" hasCustomPrompt="1"/>
          </p:nvPr>
        </p:nvSpPr>
        <p:spPr>
          <a:xfrm>
            <a:off x="609600" y="5791200"/>
            <a:ext cx="9939867" cy="565150"/>
          </a:xfrm>
        </p:spPr>
        <p:txBody>
          <a:bodyPr/>
          <a:lstStyle>
            <a:lvl1pPr marL="91440" indent="-91440">
              <a:lnSpc>
                <a:spcPts val="900"/>
              </a:lnSpc>
              <a:spcBef>
                <a:spcPts val="0"/>
              </a:spcBef>
              <a:spcAft>
                <a:spcPts val="100"/>
              </a:spcAft>
              <a:buClr>
                <a:schemeClr val="tx1"/>
              </a:buClr>
              <a:buFont typeface="+mj-lt"/>
              <a:buAutoNum type="arabicPeriod"/>
              <a:defRPr sz="900" baseline="0"/>
            </a:lvl1pPr>
          </a:lstStyle>
          <a:p>
            <a:pPr lvl="0"/>
            <a:r>
              <a:rPr lang="en-US"/>
              <a:t>Click to edit Master footnote</a:t>
            </a:r>
          </a:p>
        </p:txBody>
      </p:sp>
    </p:spTree>
    <p:extLst>
      <p:ext uri="{BB962C8B-B14F-4D97-AF65-F5344CB8AC3E}">
        <p14:creationId xmlns:p14="http://schemas.microsoft.com/office/powerpoint/2010/main" val="36476389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a:xfrm>
            <a:off x="0" y="0"/>
            <a:ext cx="12204192" cy="6870828"/>
          </a:xfrm>
          <a:prstGeom prst="rect">
            <a:avLst/>
          </a:prstGeom>
          <a:gradFill flip="none" rotWithShape="1">
            <a:gsLst>
              <a:gs pos="9000">
                <a:srgbClr val="00205B"/>
              </a:gs>
              <a:gs pos="100000">
                <a:srgbClr val="418FDE"/>
              </a:gs>
            </a:gsLst>
            <a:lin ang="154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5F8FB4"/>
              </a:solidFill>
            </a:endParaRPr>
          </a:p>
        </p:txBody>
      </p:sp>
      <p:grpSp>
        <p:nvGrpSpPr>
          <p:cNvPr id="14" name="Group 13"/>
          <p:cNvGrpSpPr>
            <a:grpSpLocks noChangeAspect="1"/>
          </p:cNvGrpSpPr>
          <p:nvPr/>
        </p:nvGrpSpPr>
        <p:grpSpPr>
          <a:xfrm>
            <a:off x="8703886" y="434780"/>
            <a:ext cx="2971097" cy="626682"/>
            <a:chOff x="193478" y="5437878"/>
            <a:chExt cx="2295608" cy="645605"/>
          </a:xfrm>
        </p:grpSpPr>
        <p:pic>
          <p:nvPicPr>
            <p:cNvPr id="15" name="Picture 14" descr="DPH-Logo-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4719" y="5520017"/>
              <a:ext cx="1494367" cy="481327"/>
            </a:xfrm>
            <a:prstGeom prst="rect">
              <a:avLst/>
            </a:prstGeom>
            <a:effectLst>
              <a:outerShdw blurRad="69850" dist="12700" dir="2700000" algn="tl" rotWithShape="0">
                <a:srgbClr val="000000">
                  <a:alpha val="47000"/>
                </a:srgbClr>
              </a:outerShdw>
            </a:effectLst>
          </p:spPr>
        </p:pic>
        <p:pic>
          <p:nvPicPr>
            <p:cNvPr id="16" name="Picture 15" descr="SEAL-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3478" y="5437878"/>
              <a:ext cx="645605" cy="645605"/>
            </a:xfrm>
            <a:prstGeom prst="rect">
              <a:avLst/>
            </a:prstGeom>
          </p:spPr>
        </p:pic>
      </p:grpSp>
      <p:pic>
        <p:nvPicPr>
          <p:cNvPr id="6" name="Picture 5"/>
          <p:cNvPicPr>
            <a:picLocks noChangeAspect="1"/>
          </p:cNvPicPr>
          <p:nvPr/>
        </p:nvPicPr>
        <p:blipFill rotWithShape="1">
          <a:blip r:embed="rId4">
            <a:alphaModFix amt="55000"/>
            <a:extLst>
              <a:ext uri="{BEBA8EAE-BF5A-486C-A8C5-ECC9F3942E4B}">
                <a14:imgProps xmlns:a14="http://schemas.microsoft.com/office/drawing/2010/main">
                  <a14:imgLayer r:embed="rId5">
                    <a14:imgEffect>
                      <a14:sharpenSoften amount="-13000"/>
                    </a14:imgEffect>
                    <a14:imgEffect>
                      <a14:brightnessContrast bright="5000"/>
                    </a14:imgEffect>
                  </a14:imgLayer>
                </a14:imgProps>
              </a:ext>
              <a:ext uri="{28A0092B-C50C-407E-A947-70E740481C1C}">
                <a14:useLocalDpi xmlns:a14="http://schemas.microsoft.com/office/drawing/2010/main" val="0"/>
              </a:ext>
            </a:extLst>
          </a:blip>
          <a:srcRect r="9986"/>
          <a:stretch/>
        </p:blipFill>
        <p:spPr>
          <a:xfrm>
            <a:off x="7437442" y="2527301"/>
            <a:ext cx="4755005" cy="4330699"/>
          </a:xfrm>
          <a:prstGeom prst="rect">
            <a:avLst/>
          </a:prstGeom>
        </p:spPr>
      </p:pic>
      <p:sp>
        <p:nvSpPr>
          <p:cNvPr id="2" name="Title 1"/>
          <p:cNvSpPr>
            <a:spLocks noGrp="1"/>
          </p:cNvSpPr>
          <p:nvPr>
            <p:ph type="ctrTitle"/>
          </p:nvPr>
        </p:nvSpPr>
        <p:spPr>
          <a:xfrm>
            <a:off x="434470" y="3202109"/>
            <a:ext cx="7350693" cy="638175"/>
          </a:xfrm>
        </p:spPr>
        <p:txBody>
          <a:bodyPr anchor="t" anchorCtr="0">
            <a:noAutofit/>
          </a:bodyPr>
          <a:lstStyle>
            <a:lvl1pPr algn="l">
              <a:lnSpc>
                <a:spcPts val="3100"/>
              </a:lnSpc>
              <a:defRPr sz="3200" spc="100">
                <a:solidFill>
                  <a:schemeClr val="bg1"/>
                </a:solidFill>
              </a:defRPr>
            </a:lvl1pPr>
          </a:lstStyle>
          <a:p>
            <a:r>
              <a:rPr lang="en-US"/>
              <a:t>Click to edit Master title style</a:t>
            </a:r>
          </a:p>
        </p:txBody>
      </p:sp>
      <p:sp>
        <p:nvSpPr>
          <p:cNvPr id="3" name="Subtitle 2"/>
          <p:cNvSpPr>
            <a:spLocks noGrp="1"/>
          </p:cNvSpPr>
          <p:nvPr>
            <p:ph type="subTitle" idx="1"/>
          </p:nvPr>
        </p:nvSpPr>
        <p:spPr>
          <a:xfrm>
            <a:off x="1326293" y="4084758"/>
            <a:ext cx="6124375" cy="520700"/>
          </a:xfrm>
        </p:spPr>
        <p:txBody>
          <a:bodyPr>
            <a:noAutofit/>
          </a:bodyPr>
          <a:lstStyle>
            <a:lvl1pPr marL="0" indent="0" algn="l">
              <a:lnSpc>
                <a:spcPts val="2300"/>
              </a:lnSpc>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34469" y="5870696"/>
            <a:ext cx="2844800" cy="365125"/>
          </a:xfrm>
        </p:spPr>
        <p:txBody>
          <a:bodyPr/>
          <a:lstStyle>
            <a:lvl1pPr>
              <a:defRPr sz="1000">
                <a:solidFill>
                  <a:srgbClr val="FFFFFF"/>
                </a:solidFill>
              </a:defRPr>
            </a:lvl1pPr>
          </a:lstStyle>
          <a:p>
            <a:fld id="{A423BF71-38B7-8642-BFCE-EDAE9BD0CBAF}" type="datetimeFigureOut">
              <a:rPr lang="en-US" smtClean="0"/>
              <a:t>6/2/2025</a:t>
            </a:fld>
            <a:endParaRPr lang="en-US"/>
          </a:p>
        </p:txBody>
      </p:sp>
      <p:grpSp>
        <p:nvGrpSpPr>
          <p:cNvPr id="10" name="Group 9"/>
          <p:cNvGrpSpPr/>
          <p:nvPr/>
        </p:nvGrpSpPr>
        <p:grpSpPr>
          <a:xfrm>
            <a:off x="16933" y="6787274"/>
            <a:ext cx="12204192" cy="83427"/>
            <a:chOff x="4859" y="6756285"/>
            <a:chExt cx="6847555" cy="101715"/>
          </a:xfrm>
        </p:grpSpPr>
        <p:sp>
          <p:nvSpPr>
            <p:cNvPr id="11" name="Rectangle 10"/>
            <p:cNvSpPr/>
            <p:nvPr userDrawn="1"/>
          </p:nvSpPr>
          <p:spPr>
            <a:xfrm>
              <a:off x="4859" y="6756285"/>
              <a:ext cx="2296444" cy="101715"/>
            </a:xfrm>
            <a:prstGeom prst="rect">
              <a:avLst/>
            </a:prstGeom>
            <a:solidFill>
              <a:srgbClr val="C5B7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5F8FB4"/>
                </a:solidFill>
              </a:endParaRPr>
            </a:p>
          </p:txBody>
        </p:sp>
        <p:sp>
          <p:nvSpPr>
            <p:cNvPr id="12" name="Rectangle 11"/>
            <p:cNvSpPr/>
            <p:nvPr userDrawn="1"/>
          </p:nvSpPr>
          <p:spPr>
            <a:xfrm>
              <a:off x="2259526" y="6756285"/>
              <a:ext cx="2296444" cy="101715"/>
            </a:xfrm>
            <a:prstGeom prst="rect">
              <a:avLst/>
            </a:prstGeom>
            <a:solidFill>
              <a:srgbClr val="CF7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5F8FB4"/>
                </a:solidFill>
              </a:endParaRPr>
            </a:p>
          </p:txBody>
        </p:sp>
        <p:sp>
          <p:nvSpPr>
            <p:cNvPr id="13" name="Rectangle 12"/>
            <p:cNvSpPr/>
            <p:nvPr userDrawn="1"/>
          </p:nvSpPr>
          <p:spPr>
            <a:xfrm>
              <a:off x="4555970" y="6756285"/>
              <a:ext cx="2296444" cy="101715"/>
            </a:xfrm>
            <a:prstGeom prst="rect">
              <a:avLst/>
            </a:prstGeom>
            <a:solidFill>
              <a:srgbClr val="789D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5F8FB4"/>
                </a:solidFill>
              </a:endParaRPr>
            </a:p>
          </p:txBody>
        </p:sp>
      </p:grpSp>
    </p:spTree>
    <p:extLst>
      <p:ext uri="{BB962C8B-B14F-4D97-AF65-F5344CB8AC3E}">
        <p14:creationId xmlns:p14="http://schemas.microsoft.com/office/powerpoint/2010/main" val="23684796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Title with seal &amp; partner logo">
    <p:spTree>
      <p:nvGrpSpPr>
        <p:cNvPr id="1" name=""/>
        <p:cNvGrpSpPr/>
        <p:nvPr/>
      </p:nvGrpSpPr>
      <p:grpSpPr>
        <a:xfrm>
          <a:off x="0" y="0"/>
          <a:ext cx="0" cy="0"/>
          <a:chOff x="0" y="0"/>
          <a:chExt cx="0" cy="0"/>
        </a:xfrm>
      </p:grpSpPr>
      <p:sp>
        <p:nvSpPr>
          <p:cNvPr id="9" name="Rectangle 8"/>
          <p:cNvSpPr/>
          <p:nvPr/>
        </p:nvSpPr>
        <p:spPr>
          <a:xfrm>
            <a:off x="0" y="0"/>
            <a:ext cx="12204192" cy="6870828"/>
          </a:xfrm>
          <a:prstGeom prst="rect">
            <a:avLst/>
          </a:prstGeom>
          <a:gradFill flip="none" rotWithShape="1">
            <a:gsLst>
              <a:gs pos="9000">
                <a:srgbClr val="00205B"/>
              </a:gs>
              <a:gs pos="100000">
                <a:srgbClr val="418FDE"/>
              </a:gs>
            </a:gsLst>
            <a:lin ang="154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5F8FB4"/>
              </a:solidFill>
            </a:endParaRPr>
          </a:p>
        </p:txBody>
      </p:sp>
      <p:pic>
        <p:nvPicPr>
          <p:cNvPr id="6" name="Picture 5"/>
          <p:cNvPicPr>
            <a:picLocks noChangeAspect="1"/>
          </p:cNvPicPr>
          <p:nvPr/>
        </p:nvPicPr>
        <p:blipFill rotWithShape="1">
          <a:blip r:embed="rId2">
            <a:alphaModFix amt="55000"/>
            <a:extLst>
              <a:ext uri="{BEBA8EAE-BF5A-486C-A8C5-ECC9F3942E4B}">
                <a14:imgProps xmlns:a14="http://schemas.microsoft.com/office/drawing/2010/main">
                  <a14:imgLayer r:embed="rId3">
                    <a14:imgEffect>
                      <a14:sharpenSoften amount="-13000"/>
                    </a14:imgEffect>
                    <a14:imgEffect>
                      <a14:brightnessContrast bright="5000"/>
                    </a14:imgEffect>
                  </a14:imgLayer>
                </a14:imgProps>
              </a:ext>
              <a:ext uri="{28A0092B-C50C-407E-A947-70E740481C1C}">
                <a14:useLocalDpi xmlns:a14="http://schemas.microsoft.com/office/drawing/2010/main" val="0"/>
              </a:ext>
            </a:extLst>
          </a:blip>
          <a:srcRect r="16026"/>
          <a:stretch/>
        </p:blipFill>
        <p:spPr>
          <a:xfrm>
            <a:off x="7785163" y="2456575"/>
            <a:ext cx="4435963" cy="4330699"/>
          </a:xfrm>
          <a:prstGeom prst="rect">
            <a:avLst/>
          </a:prstGeom>
        </p:spPr>
      </p:pic>
      <p:sp>
        <p:nvSpPr>
          <p:cNvPr id="2" name="Title 1"/>
          <p:cNvSpPr>
            <a:spLocks noGrp="1"/>
          </p:cNvSpPr>
          <p:nvPr>
            <p:ph type="ctrTitle"/>
          </p:nvPr>
        </p:nvSpPr>
        <p:spPr>
          <a:xfrm>
            <a:off x="434469" y="2846516"/>
            <a:ext cx="7987041" cy="638175"/>
          </a:xfrm>
        </p:spPr>
        <p:txBody>
          <a:bodyPr anchor="t" anchorCtr="0">
            <a:noAutofit/>
          </a:bodyPr>
          <a:lstStyle>
            <a:lvl1pPr algn="l">
              <a:lnSpc>
                <a:spcPts val="3100"/>
              </a:lnSpc>
              <a:defRPr sz="3200" spc="100">
                <a:solidFill>
                  <a:schemeClr val="bg1"/>
                </a:solidFill>
              </a:defRPr>
            </a:lvl1pPr>
          </a:lstStyle>
          <a:p>
            <a:r>
              <a:rPr lang="en-US"/>
              <a:t>Click to edit Master title style</a:t>
            </a:r>
          </a:p>
        </p:txBody>
      </p:sp>
      <p:sp>
        <p:nvSpPr>
          <p:cNvPr id="3" name="Subtitle 2"/>
          <p:cNvSpPr>
            <a:spLocks noGrp="1"/>
          </p:cNvSpPr>
          <p:nvPr>
            <p:ph type="subTitle" idx="1"/>
          </p:nvPr>
        </p:nvSpPr>
        <p:spPr>
          <a:xfrm>
            <a:off x="1326293" y="3729165"/>
            <a:ext cx="6124375" cy="520700"/>
          </a:xfrm>
        </p:spPr>
        <p:txBody>
          <a:bodyPr>
            <a:noAutofit/>
          </a:bodyPr>
          <a:lstStyle>
            <a:lvl1pPr marL="0" indent="0" algn="l">
              <a:lnSpc>
                <a:spcPts val="2300"/>
              </a:lnSpc>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grpSp>
        <p:nvGrpSpPr>
          <p:cNvPr id="10" name="Group 9"/>
          <p:cNvGrpSpPr/>
          <p:nvPr/>
        </p:nvGrpSpPr>
        <p:grpSpPr>
          <a:xfrm>
            <a:off x="16933" y="6787274"/>
            <a:ext cx="12204192" cy="83427"/>
            <a:chOff x="4859" y="6756285"/>
            <a:chExt cx="6847555" cy="101715"/>
          </a:xfrm>
        </p:grpSpPr>
        <p:sp>
          <p:nvSpPr>
            <p:cNvPr id="11" name="Rectangle 10"/>
            <p:cNvSpPr/>
            <p:nvPr userDrawn="1"/>
          </p:nvSpPr>
          <p:spPr>
            <a:xfrm>
              <a:off x="4859" y="6756285"/>
              <a:ext cx="2296444" cy="101715"/>
            </a:xfrm>
            <a:prstGeom prst="rect">
              <a:avLst/>
            </a:prstGeom>
            <a:solidFill>
              <a:srgbClr val="C5B7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5F8FB4"/>
                </a:solidFill>
              </a:endParaRPr>
            </a:p>
          </p:txBody>
        </p:sp>
        <p:sp>
          <p:nvSpPr>
            <p:cNvPr id="12" name="Rectangle 11"/>
            <p:cNvSpPr/>
            <p:nvPr userDrawn="1"/>
          </p:nvSpPr>
          <p:spPr>
            <a:xfrm>
              <a:off x="2259526" y="6756285"/>
              <a:ext cx="2296444" cy="101715"/>
            </a:xfrm>
            <a:prstGeom prst="rect">
              <a:avLst/>
            </a:prstGeom>
            <a:solidFill>
              <a:srgbClr val="CF7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5F8FB4"/>
                </a:solidFill>
              </a:endParaRPr>
            </a:p>
          </p:txBody>
        </p:sp>
        <p:sp>
          <p:nvSpPr>
            <p:cNvPr id="13" name="Rectangle 12"/>
            <p:cNvSpPr/>
            <p:nvPr userDrawn="1"/>
          </p:nvSpPr>
          <p:spPr>
            <a:xfrm>
              <a:off x="4555970" y="6756285"/>
              <a:ext cx="2296444" cy="101715"/>
            </a:xfrm>
            <a:prstGeom prst="rect">
              <a:avLst/>
            </a:prstGeom>
            <a:solidFill>
              <a:srgbClr val="789D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5F8FB4"/>
                </a:solidFill>
              </a:endParaRPr>
            </a:p>
          </p:txBody>
        </p:sp>
      </p:grpSp>
      <p:cxnSp>
        <p:nvCxnSpPr>
          <p:cNvPr id="15" name="Straight Connector 14"/>
          <p:cNvCxnSpPr/>
          <p:nvPr/>
        </p:nvCxnSpPr>
        <p:spPr>
          <a:xfrm>
            <a:off x="3759200" y="5145764"/>
            <a:ext cx="0" cy="114300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5" name="Group 4"/>
          <p:cNvGrpSpPr/>
          <p:nvPr/>
        </p:nvGrpSpPr>
        <p:grpSpPr>
          <a:xfrm>
            <a:off x="564444" y="5463280"/>
            <a:ext cx="2754337" cy="580962"/>
            <a:chOff x="193478" y="5437878"/>
            <a:chExt cx="2295608" cy="645605"/>
          </a:xfrm>
        </p:grpSpPr>
        <p:pic>
          <p:nvPicPr>
            <p:cNvPr id="14" name="Picture 13" descr="DPH-Logo-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4719" y="5520017"/>
              <a:ext cx="1494367" cy="481327"/>
            </a:xfrm>
            <a:prstGeom prst="rect">
              <a:avLst/>
            </a:prstGeom>
            <a:effectLst>
              <a:outerShdw blurRad="69850" dist="12700" dir="2700000" algn="tl" rotWithShape="0">
                <a:srgbClr val="000000">
                  <a:alpha val="47000"/>
                </a:srgbClr>
              </a:outerShdw>
            </a:effectLst>
          </p:spPr>
        </p:pic>
        <p:pic>
          <p:nvPicPr>
            <p:cNvPr id="4" name="Picture 3" descr="SEAL-white.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93478" y="5437878"/>
              <a:ext cx="645605" cy="645605"/>
            </a:xfrm>
            <a:prstGeom prst="rect">
              <a:avLst/>
            </a:prstGeom>
          </p:spPr>
        </p:pic>
      </p:grpSp>
      <p:sp>
        <p:nvSpPr>
          <p:cNvPr id="8" name="Picture Placeholder 7"/>
          <p:cNvSpPr>
            <a:spLocks noGrp="1"/>
          </p:cNvSpPr>
          <p:nvPr>
            <p:ph type="pic" sz="quarter" idx="10"/>
          </p:nvPr>
        </p:nvSpPr>
        <p:spPr>
          <a:xfrm>
            <a:off x="4210050" y="5342468"/>
            <a:ext cx="2721327" cy="804333"/>
          </a:xfrm>
        </p:spPr>
        <p:txBody>
          <a:bodyPr/>
          <a:lstStyle>
            <a:lvl1pPr marL="0" indent="0">
              <a:buFontTx/>
              <a:buNone/>
              <a:defRPr sz="1400">
                <a:solidFill>
                  <a:schemeClr val="bg1"/>
                </a:solidFill>
              </a:defRPr>
            </a:lvl1pPr>
          </a:lstStyle>
          <a:p>
            <a:r>
              <a:rPr lang="en-US"/>
              <a:t>Click icon to add picture</a:t>
            </a:r>
          </a:p>
        </p:txBody>
      </p:sp>
    </p:spTree>
    <p:extLst>
      <p:ext uri="{BB962C8B-B14F-4D97-AF65-F5344CB8AC3E}">
        <p14:creationId xmlns:p14="http://schemas.microsoft.com/office/powerpoint/2010/main" val="212115291"/>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EAEBF0-4467-4B91-B453-DEEC26A8EC15}" type="datetimeFigureOut">
              <a:rPr lang="en-US" smtClean="0"/>
              <a:pPr/>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1F3E5D-8F3E-4289-BF29-C0524CBABEAD}" type="slidenum">
              <a:rPr lang="en-US" smtClean="0"/>
              <a:pPr/>
              <a:t>‹#›</a:t>
            </a:fld>
            <a:endParaRPr lang="en-US"/>
          </a:p>
        </p:txBody>
      </p:sp>
    </p:spTree>
    <p:extLst>
      <p:ext uri="{BB962C8B-B14F-4D97-AF65-F5344CB8AC3E}">
        <p14:creationId xmlns:p14="http://schemas.microsoft.com/office/powerpoint/2010/main" val="23565834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600201"/>
            <a:ext cx="10972800" cy="4190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D8A92E-5FF9-8143-81B3-CCB531513398}" type="datetimeFigureOut">
              <a:rPr lang="en-US" smtClean="0"/>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a:p>
        </p:txBody>
      </p:sp>
      <p:sp>
        <p:nvSpPr>
          <p:cNvPr id="8" name="Text Placeholder 7"/>
          <p:cNvSpPr>
            <a:spLocks noGrp="1"/>
          </p:cNvSpPr>
          <p:nvPr>
            <p:ph type="body" sz="quarter" idx="13" hasCustomPrompt="1"/>
          </p:nvPr>
        </p:nvSpPr>
        <p:spPr>
          <a:xfrm>
            <a:off x="609600" y="5791200"/>
            <a:ext cx="9939867" cy="565150"/>
          </a:xfrm>
        </p:spPr>
        <p:txBody>
          <a:bodyPr/>
          <a:lstStyle>
            <a:lvl1pPr marL="91440" indent="-91440">
              <a:lnSpc>
                <a:spcPts val="900"/>
              </a:lnSpc>
              <a:spcBef>
                <a:spcPts val="0"/>
              </a:spcBef>
              <a:spcAft>
                <a:spcPts val="100"/>
              </a:spcAft>
              <a:buClr>
                <a:schemeClr val="tx1"/>
              </a:buClr>
              <a:buFont typeface="+mj-lt"/>
              <a:buAutoNum type="arabicPeriod"/>
              <a:defRPr sz="900" baseline="0"/>
            </a:lvl1pPr>
          </a:lstStyle>
          <a:p>
            <a:pPr lvl="0"/>
            <a:r>
              <a:rPr lang="en-US"/>
              <a:t>Click to edit Master footnote</a:t>
            </a:r>
          </a:p>
        </p:txBody>
      </p:sp>
    </p:spTree>
    <p:extLst>
      <p:ext uri="{BB962C8B-B14F-4D97-AF65-F5344CB8AC3E}">
        <p14:creationId xmlns:p14="http://schemas.microsoft.com/office/powerpoint/2010/main" val="3887987485"/>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Layout With Text Box Treatment">
    <p:spTree>
      <p:nvGrpSpPr>
        <p:cNvPr id="1" name=""/>
        <p:cNvGrpSpPr/>
        <p:nvPr/>
      </p:nvGrpSpPr>
      <p:grpSpPr>
        <a:xfrm>
          <a:off x="0" y="0"/>
          <a:ext cx="0" cy="0"/>
          <a:chOff x="0" y="0"/>
          <a:chExt cx="0" cy="0"/>
        </a:xfrm>
      </p:grpSpPr>
      <p:sp>
        <p:nvSpPr>
          <p:cNvPr id="13" name="Round Same Side Corner Rectangle 12"/>
          <p:cNvSpPr/>
          <p:nvPr/>
        </p:nvSpPr>
        <p:spPr>
          <a:xfrm>
            <a:off x="584984" y="1606552"/>
            <a:ext cx="11001952" cy="317499"/>
          </a:xfrm>
          <a:prstGeom prst="round2SameRect">
            <a:avLst>
              <a:gd name="adj1" fmla="val 0"/>
              <a:gd name="adj2" fmla="val 0"/>
            </a:avLst>
          </a:prstGeom>
          <a:solidFill>
            <a:schemeClr val="bg2"/>
          </a:solidFill>
          <a:ln w="3175">
            <a:noFill/>
            <a:miter lim="800000"/>
            <a:headEnd/>
            <a:tailEnd/>
          </a:ln>
          <a:effectLst/>
        </p:spPr>
        <p:txBody>
          <a:bodyPr anchor="ctr"/>
          <a:lstStyle/>
          <a:p>
            <a:pPr algn="ctr"/>
            <a:endParaRPr lang="en-US" sz="1800">
              <a:solidFill>
                <a:srgbClr val="FFFFFF"/>
              </a:solidFill>
              <a:latin typeface="Arial" charset="0"/>
              <a:ea typeface="ＭＳ Ｐゴシック" pitchFamily="34" charset="-128"/>
            </a:endParaRPr>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D8A92E-5FF9-8143-81B3-CCB531513398}" type="datetimeFigureOut">
              <a:rPr lang="en-US" smtClean="0"/>
              <a:t>6/2/2025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grpSp>
        <p:nvGrpSpPr>
          <p:cNvPr id="6" name="Group 5"/>
          <p:cNvGrpSpPr/>
          <p:nvPr/>
        </p:nvGrpSpPr>
        <p:grpSpPr>
          <a:xfrm>
            <a:off x="597530" y="1437765"/>
            <a:ext cx="10984871" cy="309226"/>
            <a:chOff x="448147" y="1628265"/>
            <a:chExt cx="8238653" cy="309226"/>
          </a:xfrm>
        </p:grpSpPr>
        <p:sp>
          <p:nvSpPr>
            <p:cNvPr id="7" name="Rectangle 6"/>
            <p:cNvSpPr/>
            <p:nvPr/>
          </p:nvSpPr>
          <p:spPr>
            <a:xfrm>
              <a:off x="448147" y="1709648"/>
              <a:ext cx="8238653" cy="73151"/>
            </a:xfrm>
            <a:prstGeom prst="rect">
              <a:avLst/>
            </a:prstGeom>
            <a:solidFill>
              <a:srgbClr val="00205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endParaRPr lang="id-ID" sz="1800">
                <a:latin typeface="Arial" pitchFamily="34" charset="0"/>
                <a:cs typeface="Arial" pitchFamily="34" charset="0"/>
              </a:endParaRPr>
            </a:p>
          </p:txBody>
        </p:sp>
        <p:grpSp>
          <p:nvGrpSpPr>
            <p:cNvPr id="8" name="Group 7"/>
            <p:cNvGrpSpPr/>
            <p:nvPr/>
          </p:nvGrpSpPr>
          <p:grpSpPr>
            <a:xfrm>
              <a:off x="3987448" y="1628265"/>
              <a:ext cx="1061274" cy="309226"/>
              <a:chOff x="3987448" y="1628265"/>
              <a:chExt cx="1061274" cy="309226"/>
            </a:xfrm>
          </p:grpSpPr>
          <p:sp>
            <p:nvSpPr>
              <p:cNvPr id="9" name="Rounded Rectangle 8"/>
              <p:cNvSpPr/>
              <p:nvPr/>
            </p:nvSpPr>
            <p:spPr bwMode="auto">
              <a:xfrm>
                <a:off x="3987448" y="1709648"/>
                <a:ext cx="1061274" cy="227843"/>
              </a:xfrm>
              <a:prstGeom prst="roundRect">
                <a:avLst>
                  <a:gd name="adj" fmla="val 15704"/>
                </a:avLst>
              </a:prstGeom>
              <a:noFill/>
              <a:ln w="38100">
                <a:solidFill>
                  <a:schemeClr val="tx2">
                    <a:lumMod val="75000"/>
                  </a:schemeClr>
                </a:solid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85000"/>
                      <a:lumOff val="15000"/>
                    </a:schemeClr>
                  </a:solidFill>
                  <a:latin typeface="Calibri"/>
                </a:endParaRPr>
              </a:p>
            </p:txBody>
          </p:sp>
          <p:sp>
            <p:nvSpPr>
              <p:cNvPr id="10" name="Rectangle 9"/>
              <p:cNvSpPr>
                <a:spLocks noChangeArrowheads="1"/>
              </p:cNvSpPr>
              <p:nvPr/>
            </p:nvSpPr>
            <p:spPr bwMode="auto">
              <a:xfrm>
                <a:off x="4125876" y="1628265"/>
                <a:ext cx="784419" cy="188235"/>
              </a:xfrm>
              <a:prstGeom prst="rect">
                <a:avLst/>
              </a:prstGeom>
              <a:gradFill flip="none" rotWithShape="1">
                <a:gsLst>
                  <a:gs pos="5000">
                    <a:srgbClr val="418FFF"/>
                  </a:gs>
                  <a:gs pos="82000">
                    <a:srgbClr val="00205B"/>
                  </a:gs>
                </a:gsLst>
                <a:lin ang="3420000" scaled="0"/>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85000"/>
                      <a:lumOff val="15000"/>
                    </a:schemeClr>
                  </a:solidFill>
                  <a:latin typeface="Calibri"/>
                </a:endParaRPr>
              </a:p>
            </p:txBody>
          </p:sp>
        </p:grpSp>
      </p:grpSp>
      <p:sp>
        <p:nvSpPr>
          <p:cNvPr id="11" name="Content Placeholder 2"/>
          <p:cNvSpPr>
            <a:spLocks noGrp="1"/>
          </p:cNvSpPr>
          <p:nvPr>
            <p:ph idx="1"/>
          </p:nvPr>
        </p:nvSpPr>
        <p:spPr>
          <a:xfrm>
            <a:off x="863600" y="1765302"/>
            <a:ext cx="10397067" cy="4190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7"/>
          <p:cNvSpPr>
            <a:spLocks noGrp="1"/>
          </p:cNvSpPr>
          <p:nvPr>
            <p:ph type="body" sz="quarter" idx="13" hasCustomPrompt="1"/>
          </p:nvPr>
        </p:nvSpPr>
        <p:spPr>
          <a:xfrm>
            <a:off x="609600" y="5791200"/>
            <a:ext cx="9939867" cy="565150"/>
          </a:xfrm>
        </p:spPr>
        <p:txBody>
          <a:bodyPr/>
          <a:lstStyle>
            <a:lvl1pPr marL="91440" indent="-91440">
              <a:lnSpc>
                <a:spcPts val="900"/>
              </a:lnSpc>
              <a:spcBef>
                <a:spcPts val="0"/>
              </a:spcBef>
              <a:spcAft>
                <a:spcPts val="100"/>
              </a:spcAft>
              <a:buClr>
                <a:schemeClr val="tx1"/>
              </a:buClr>
              <a:buFont typeface="+mj-lt"/>
              <a:buAutoNum type="arabicPeriod"/>
              <a:defRPr sz="900" baseline="0"/>
            </a:lvl1pPr>
          </a:lstStyle>
          <a:p>
            <a:pPr lvl="0"/>
            <a:r>
              <a:rPr lang="en-US"/>
              <a:t>Click to edit Master footnote</a:t>
            </a:r>
          </a:p>
        </p:txBody>
      </p:sp>
    </p:spTree>
    <p:extLst>
      <p:ext uri="{BB962C8B-B14F-4D97-AF65-F5344CB8AC3E}">
        <p14:creationId xmlns:p14="http://schemas.microsoft.com/office/powerpoint/2010/main" val="740833699"/>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3" name="Rectangle 12"/>
          <p:cNvSpPr/>
          <p:nvPr/>
        </p:nvSpPr>
        <p:spPr>
          <a:xfrm>
            <a:off x="-2116" y="1955801"/>
            <a:ext cx="12192000" cy="101600"/>
          </a:xfrm>
          <a:prstGeom prst="rect">
            <a:avLst/>
          </a:prstGeom>
          <a:gradFill flip="none" rotWithShape="1">
            <a:gsLst>
              <a:gs pos="9000">
                <a:srgbClr val="CF7F00"/>
              </a:gs>
              <a:gs pos="100000">
                <a:srgbClr val="FFCB02">
                  <a:alpha val="48000"/>
                </a:srgbClr>
              </a:gs>
            </a:gsLst>
            <a:lin ang="154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5F8FB4"/>
              </a:solidFill>
            </a:endParaRPr>
          </a:p>
        </p:txBody>
      </p:sp>
      <p:sp>
        <p:nvSpPr>
          <p:cNvPr id="11" name="Rectangle 10"/>
          <p:cNvSpPr/>
          <p:nvPr/>
        </p:nvSpPr>
        <p:spPr bwMode="auto">
          <a:xfrm>
            <a:off x="963085" y="5691746"/>
            <a:ext cx="10994308" cy="207490"/>
          </a:xfrm>
          <a:prstGeom prst="rect">
            <a:avLst/>
          </a:prstGeom>
          <a:gradFill flip="none" rotWithShape="1">
            <a:gsLst>
              <a:gs pos="69000">
                <a:schemeClr val="tx1">
                  <a:alpha val="15000"/>
                </a:schemeClr>
              </a:gs>
              <a:gs pos="100000">
                <a:srgbClr val="D9D9D9">
                  <a:alpha val="0"/>
                </a:srgbClr>
              </a:gs>
            </a:gsLst>
            <a:path path="shape">
              <a:fillToRect l="50000" t="50000" r="50000" b="50000"/>
            </a:path>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8900" marR="0" indent="-88900" algn="l" defTabSz="914400" rtl="0" eaLnBrk="0" fontAlgn="base" latinLnBrk="0" hangingPunct="0">
              <a:lnSpc>
                <a:spcPct val="100000"/>
              </a:lnSpc>
              <a:spcBef>
                <a:spcPct val="0"/>
              </a:spcBef>
              <a:spcAft>
                <a:spcPct val="0"/>
              </a:spcAft>
              <a:buClrTx/>
              <a:buSzTx/>
              <a:buFont typeface="Arial" pitchFamily="34" charset="0"/>
              <a:buChar char="•"/>
              <a:tabLst/>
            </a:pPr>
            <a:endParaRPr kumimoji="0" lang="en-US" sz="1200" b="0" i="0" u="none" strike="noStrike" cap="none" normalizeH="0" baseline="0">
              <a:ln>
                <a:noFill/>
              </a:ln>
              <a:solidFill>
                <a:schemeClr val="tx1"/>
              </a:solidFill>
              <a:effectLst/>
              <a:latin typeface="Arial" charset="0"/>
            </a:endParaRPr>
          </a:p>
        </p:txBody>
      </p:sp>
      <p:sp>
        <p:nvSpPr>
          <p:cNvPr id="9" name="Rectangle 8"/>
          <p:cNvSpPr/>
          <p:nvPr/>
        </p:nvSpPr>
        <p:spPr>
          <a:xfrm>
            <a:off x="0" y="1955800"/>
            <a:ext cx="12192000" cy="3837546"/>
          </a:xfrm>
          <a:prstGeom prst="rect">
            <a:avLst/>
          </a:prstGeom>
          <a:gradFill flip="none" rotWithShape="1">
            <a:gsLst>
              <a:gs pos="9000">
                <a:srgbClr val="00205B"/>
              </a:gs>
              <a:gs pos="100000">
                <a:srgbClr val="418FDE"/>
              </a:gs>
            </a:gsLst>
            <a:lin ang="154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5F8FB4"/>
              </a:solidFill>
            </a:endParaRPr>
          </a:p>
        </p:txBody>
      </p:sp>
      <p:sp>
        <p:nvSpPr>
          <p:cNvPr id="2" name="Title 1"/>
          <p:cNvSpPr>
            <a:spLocks noGrp="1"/>
          </p:cNvSpPr>
          <p:nvPr>
            <p:ph type="title" hasCustomPrompt="1"/>
          </p:nvPr>
        </p:nvSpPr>
        <p:spPr>
          <a:xfrm>
            <a:off x="609600" y="4102101"/>
            <a:ext cx="10363200" cy="876300"/>
          </a:xfrm>
        </p:spPr>
        <p:txBody>
          <a:bodyPr anchor="t"/>
          <a:lstStyle>
            <a:lvl1pPr algn="l">
              <a:lnSpc>
                <a:spcPts val="2900"/>
              </a:lnSpc>
              <a:defRPr sz="2800" b="1" cap="none" spc="100">
                <a:solidFill>
                  <a:srgbClr val="FFFFFF"/>
                </a:solidFill>
              </a:defRPr>
            </a:lvl1pPr>
          </a:lstStyle>
          <a:p>
            <a:r>
              <a:rPr lang="en-US"/>
              <a:t>Click To Edit Master Title Style</a:t>
            </a:r>
          </a:p>
        </p:txBody>
      </p:sp>
      <p:sp>
        <p:nvSpPr>
          <p:cNvPr id="3" name="Text Placeholder 2"/>
          <p:cNvSpPr>
            <a:spLocks noGrp="1"/>
          </p:cNvSpPr>
          <p:nvPr>
            <p:ph type="body" idx="1"/>
          </p:nvPr>
        </p:nvSpPr>
        <p:spPr>
          <a:xfrm>
            <a:off x="609600" y="3698646"/>
            <a:ext cx="10363200" cy="403455"/>
          </a:xfrm>
        </p:spPr>
        <p:txBody>
          <a:bodyPr anchor="b" anchorCtr="0"/>
          <a:lstStyle>
            <a:lvl1pPr marL="0" indent="0">
              <a:lnSpc>
                <a:spcPts val="2100"/>
              </a:lnSpc>
              <a:buNone/>
              <a:defRPr sz="2000" b="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5BA285-9698-1B45-8319-D90A8C63F150}" type="datetimeFigureOut">
              <a:rPr lang="en-US" smtClean="0"/>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pic>
        <p:nvPicPr>
          <p:cNvPr id="18" name="Picture 17"/>
          <p:cNvPicPr>
            <a:picLocks noChangeAspect="1"/>
          </p:cNvPicPr>
          <p:nvPr/>
        </p:nvPicPr>
        <p:blipFill rotWithShape="1">
          <a:blip r:embed="rId2">
            <a:alphaModFix amt="55000"/>
            <a:extLst>
              <a:ext uri="{BEBA8EAE-BF5A-486C-A8C5-ECC9F3942E4B}">
                <a14:imgProps xmlns:a14="http://schemas.microsoft.com/office/drawing/2010/main">
                  <a14:imgLayer r:embed="rId3">
                    <a14:imgEffect>
                      <a14:sharpenSoften amount="-13000"/>
                    </a14:imgEffect>
                    <a14:imgEffect>
                      <a14:brightnessContrast bright="5000"/>
                    </a14:imgEffect>
                  </a14:imgLayer>
                </a14:imgProps>
              </a:ext>
              <a:ext uri="{28A0092B-C50C-407E-A947-70E740481C1C}">
                <a14:useLocalDpi xmlns:a14="http://schemas.microsoft.com/office/drawing/2010/main" val="0"/>
              </a:ext>
            </a:extLst>
          </a:blip>
          <a:srcRect r="9986"/>
          <a:stretch/>
        </p:blipFill>
        <p:spPr>
          <a:xfrm>
            <a:off x="8605960" y="2527301"/>
            <a:ext cx="3586041" cy="3266046"/>
          </a:xfrm>
          <a:prstGeom prst="rect">
            <a:avLst/>
          </a:prstGeom>
        </p:spPr>
      </p:pic>
      <p:cxnSp>
        <p:nvCxnSpPr>
          <p:cNvPr id="10" name="Straight Connector 9"/>
          <p:cNvCxnSpPr/>
          <p:nvPr/>
        </p:nvCxnSpPr>
        <p:spPr>
          <a:xfrm>
            <a:off x="1" y="2057401"/>
            <a:ext cx="12189884" cy="0"/>
          </a:xfrm>
          <a:prstGeom prst="line">
            <a:avLst/>
          </a:prstGeom>
          <a:ln>
            <a:solidFill>
              <a:srgbClr val="EEB11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2117" y="5691746"/>
            <a:ext cx="12189884" cy="0"/>
          </a:xfrm>
          <a:prstGeom prst="line">
            <a:avLst/>
          </a:prstGeom>
          <a:ln>
            <a:solidFill>
              <a:srgbClr val="EEB11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797550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94382"/>
            <a:ext cx="5291328" cy="639762"/>
          </a:xfrm>
        </p:spPr>
        <p:txBody>
          <a:bodyPr anchor="b"/>
          <a:lstStyle>
            <a:lvl1pPr marL="0" indent="0">
              <a:buNone/>
              <a:defRPr sz="23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234144"/>
            <a:ext cx="5291328" cy="3951288"/>
          </a:xfrm>
        </p:spPr>
        <p:txBody>
          <a:bodyPr/>
          <a:lstStyle>
            <a:lvl1pPr marL="164592" indent="-201168">
              <a:defRPr sz="2200"/>
            </a:lvl1pPr>
            <a:lvl2pPr marL="530352" indent="-256032">
              <a:defRPr sz="2000"/>
            </a:lvl2pPr>
            <a:lvl3pPr marL="713232" indent="-182880">
              <a:defRPr sz="1800"/>
            </a:lvl3pPr>
            <a:lvl4pPr marL="960120">
              <a:defRPr sz="1600"/>
            </a:lvl4pPr>
            <a:lvl5pPr marL="1188720">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45767" y="1594382"/>
            <a:ext cx="5291328" cy="639762"/>
          </a:xfrm>
        </p:spPr>
        <p:txBody>
          <a:bodyPr anchor="b"/>
          <a:lstStyle>
            <a:lvl1pPr marL="0" indent="0">
              <a:buNone/>
              <a:defRPr sz="23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45767" y="2234144"/>
            <a:ext cx="5291328" cy="3951288"/>
          </a:xfrm>
        </p:spPr>
        <p:txBody>
          <a:bodyPr/>
          <a:lstStyle>
            <a:lvl1pPr indent="-201168">
              <a:defRPr sz="2200"/>
            </a:lvl1pPr>
            <a:lvl2pPr marL="530352" indent="-256032">
              <a:defRPr sz="2000"/>
            </a:lvl2pPr>
            <a:lvl3pPr marL="713232" indent="-182880">
              <a:defRPr sz="1800"/>
            </a:lvl3pPr>
            <a:lvl4pPr marL="960120">
              <a:defRPr sz="1600"/>
            </a:lvl4pPr>
            <a:lvl5pPr marL="1188720">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D8A92E-5FF9-8143-81B3-CCB531513398}" type="datetimeFigureOut">
              <a:rPr lang="en-US" smtClean="0"/>
              <a:t>6/2/2025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a:p>
        </p:txBody>
      </p:sp>
      <p:sp>
        <p:nvSpPr>
          <p:cNvPr id="10" name="Text Placeholder 7"/>
          <p:cNvSpPr>
            <a:spLocks noGrp="1"/>
          </p:cNvSpPr>
          <p:nvPr>
            <p:ph type="body" sz="quarter" idx="13" hasCustomPrompt="1"/>
          </p:nvPr>
        </p:nvSpPr>
        <p:spPr>
          <a:xfrm>
            <a:off x="609600" y="5791200"/>
            <a:ext cx="9939867" cy="565150"/>
          </a:xfrm>
        </p:spPr>
        <p:txBody>
          <a:bodyPr/>
          <a:lstStyle>
            <a:lvl1pPr marL="91440" indent="-91440">
              <a:lnSpc>
                <a:spcPts val="900"/>
              </a:lnSpc>
              <a:spcBef>
                <a:spcPts val="0"/>
              </a:spcBef>
              <a:spcAft>
                <a:spcPts val="100"/>
              </a:spcAft>
              <a:buClr>
                <a:schemeClr val="tx1"/>
              </a:buClr>
              <a:buFont typeface="+mj-lt"/>
              <a:buAutoNum type="arabicPeriod"/>
              <a:defRPr sz="900" baseline="0"/>
            </a:lvl1pPr>
          </a:lstStyle>
          <a:p>
            <a:pPr lvl="0"/>
            <a:r>
              <a:rPr lang="en-US"/>
              <a:t>Click to edit Master footnote</a:t>
            </a:r>
          </a:p>
        </p:txBody>
      </p:sp>
    </p:spTree>
    <p:extLst>
      <p:ext uri="{BB962C8B-B14F-4D97-AF65-F5344CB8AC3E}">
        <p14:creationId xmlns:p14="http://schemas.microsoft.com/office/powerpoint/2010/main" val="1923159259"/>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55A2352-D7AC-F242-9256-A4477BCBF354}" type="datetimeFigureOut">
              <a:rPr lang="en-US" smtClean="0"/>
              <a:t>6/2/2025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5565941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FCFC6A-9AE6-404D-9FDD-168B477B9C90}" type="datetimeFigureOut">
              <a:rPr lang="en-US" smtClean="0"/>
              <a:t>6/2/2025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8035096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8840" y="5080001"/>
            <a:ext cx="10853560" cy="397933"/>
          </a:xfrm>
        </p:spPr>
        <p:txBody>
          <a:bodyPr anchor="b"/>
          <a:lstStyle>
            <a:lvl1pPr algn="l">
              <a:defRPr sz="1600" b="1"/>
            </a:lvl1pPr>
          </a:lstStyle>
          <a:p>
            <a:r>
              <a:rPr lang="en-US"/>
              <a:t>Click to edit Master title style</a:t>
            </a:r>
          </a:p>
        </p:txBody>
      </p:sp>
      <p:sp>
        <p:nvSpPr>
          <p:cNvPr id="4" name="Text Placeholder 3"/>
          <p:cNvSpPr>
            <a:spLocks noGrp="1"/>
          </p:cNvSpPr>
          <p:nvPr>
            <p:ph type="body" sz="half" idx="2"/>
          </p:nvPr>
        </p:nvSpPr>
        <p:spPr>
          <a:xfrm>
            <a:off x="732366" y="5494338"/>
            <a:ext cx="10850033" cy="296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D8A92E-5FF9-8143-81B3-CCB531513398}" type="datetimeFigureOut">
              <a:rPr lang="en-US" smtClean="0"/>
              <a:t>6/2/2025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
        <p:nvSpPr>
          <p:cNvPr id="8" name="Text Placeholder 7"/>
          <p:cNvSpPr>
            <a:spLocks noGrp="1"/>
          </p:cNvSpPr>
          <p:nvPr>
            <p:ph type="body" sz="quarter" idx="13" hasCustomPrompt="1"/>
          </p:nvPr>
        </p:nvSpPr>
        <p:spPr>
          <a:xfrm>
            <a:off x="728840" y="5791200"/>
            <a:ext cx="9820627" cy="565150"/>
          </a:xfrm>
        </p:spPr>
        <p:txBody>
          <a:bodyPr/>
          <a:lstStyle>
            <a:lvl1pPr marL="91440" indent="-91440">
              <a:lnSpc>
                <a:spcPts val="900"/>
              </a:lnSpc>
              <a:spcBef>
                <a:spcPts val="0"/>
              </a:spcBef>
              <a:spcAft>
                <a:spcPts val="100"/>
              </a:spcAft>
              <a:buClr>
                <a:schemeClr val="tx1"/>
              </a:buClr>
              <a:buFont typeface="+mj-lt"/>
              <a:buAutoNum type="arabicPeriod"/>
              <a:defRPr sz="900" baseline="0"/>
            </a:lvl1pPr>
          </a:lstStyle>
          <a:p>
            <a:pPr lvl="0"/>
            <a:r>
              <a:rPr lang="en-US"/>
              <a:t>Click to edit Master footnote</a:t>
            </a:r>
          </a:p>
        </p:txBody>
      </p:sp>
      <p:sp>
        <p:nvSpPr>
          <p:cNvPr id="11" name="Content Placeholder 2"/>
          <p:cNvSpPr>
            <a:spLocks noGrp="1"/>
          </p:cNvSpPr>
          <p:nvPr>
            <p:ph idx="14"/>
          </p:nvPr>
        </p:nvSpPr>
        <p:spPr>
          <a:xfrm>
            <a:off x="732368" y="838200"/>
            <a:ext cx="10850033" cy="4190999"/>
          </a:xfrm>
        </p:spPr>
        <p:txBody>
          <a:bodyPr/>
          <a:lstStyle>
            <a:lvl1pPr marL="0" indent="0">
              <a:buFontTx/>
              <a:buNone/>
              <a:defRPr sz="2800" b="1">
                <a:latin typeface="+mj-lt"/>
              </a:defRPr>
            </a:lvl1pPr>
          </a:lstStyle>
          <a:p>
            <a:pPr lvl="0"/>
            <a:r>
              <a:rPr lang="en-US"/>
              <a:t>Click to edit Master text styles</a:t>
            </a:r>
          </a:p>
        </p:txBody>
      </p:sp>
    </p:spTree>
    <p:extLst>
      <p:ext uri="{BB962C8B-B14F-4D97-AF65-F5344CB8AC3E}">
        <p14:creationId xmlns:p14="http://schemas.microsoft.com/office/powerpoint/2010/main" val="1081734994"/>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D47F0-1F2F-4AF3-9AEC-2B7B29B3BB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CBC3F4-BD4B-4935-9B6C-BCE5273DCD5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2B26A9-A68B-4E53-956F-FA4CBEAFCE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21CDF93-C6F1-4481-BB8B-B758DABC296C}"/>
              </a:ext>
            </a:extLst>
          </p:cNvPr>
          <p:cNvSpPr>
            <a:spLocks noGrp="1"/>
          </p:cNvSpPr>
          <p:nvPr>
            <p:ph type="dt" sz="half" idx="10"/>
          </p:nvPr>
        </p:nvSpPr>
        <p:spPr/>
        <p:txBody>
          <a:bodyPr/>
          <a:lstStyle/>
          <a:p>
            <a:fld id="{F894C8FB-8D5F-44A1-849F-151B3CA66AF8}" type="datetimeFigureOut">
              <a:rPr lang="en-US" smtClean="0"/>
              <a:t>6/2/2025</a:t>
            </a:fld>
            <a:endParaRPr lang="en-US"/>
          </a:p>
        </p:txBody>
      </p:sp>
      <p:sp>
        <p:nvSpPr>
          <p:cNvPr id="6" name="Footer Placeholder 5">
            <a:extLst>
              <a:ext uri="{FF2B5EF4-FFF2-40B4-BE49-F238E27FC236}">
                <a16:creationId xmlns:a16="http://schemas.microsoft.com/office/drawing/2014/main" id="{B7D955AA-3360-4659-94C2-31DD505ADC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EACB1A-5A67-41CB-B4F8-152DF9B1291D}"/>
              </a:ext>
            </a:extLst>
          </p:cNvPr>
          <p:cNvSpPr>
            <a:spLocks noGrp="1"/>
          </p:cNvSpPr>
          <p:nvPr>
            <p:ph type="sldNum" sz="quarter" idx="12"/>
          </p:nvPr>
        </p:nvSpPr>
        <p:spPr/>
        <p:txBody>
          <a:bodyPr/>
          <a:lstStyle/>
          <a:p>
            <a:fld id="{425E3C6A-4D8C-4619-AC5D-37247F8F3D95}" type="slidenum">
              <a:rPr lang="en-US" smtClean="0"/>
              <a:t>‹#›</a:t>
            </a:fld>
            <a:endParaRPr lang="en-US"/>
          </a:p>
        </p:txBody>
      </p:sp>
    </p:spTree>
    <p:extLst>
      <p:ext uri="{BB962C8B-B14F-4D97-AF65-F5344CB8AC3E}">
        <p14:creationId xmlns:p14="http://schemas.microsoft.com/office/powerpoint/2010/main" val="5930829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AEAEBF0-4467-4B91-B453-DEEC26A8EC15}" type="datetimeFigureOut">
              <a:rPr lang="en-US" smtClean="0"/>
              <a:pPr/>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1F3E5D-8F3E-4289-BF29-C0524CBABEAD}" type="slidenum">
              <a:rPr lang="en-US" smtClean="0"/>
              <a:pPr/>
              <a:t>‹#›</a:t>
            </a:fld>
            <a:endParaRPr lang="en-US"/>
          </a:p>
        </p:txBody>
      </p:sp>
    </p:spTree>
    <p:extLst>
      <p:ext uri="{BB962C8B-B14F-4D97-AF65-F5344CB8AC3E}">
        <p14:creationId xmlns:p14="http://schemas.microsoft.com/office/powerpoint/2010/main" val="29883795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EAEBF0-4467-4B91-B453-DEEC26A8EC15}" type="datetimeFigureOut">
              <a:rPr lang="en-US" smtClean="0"/>
              <a:pPr/>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1F3E5D-8F3E-4289-BF29-C0524CBABEAD}" type="slidenum">
              <a:rPr lang="en-US" smtClean="0"/>
              <a:pPr/>
              <a:t>‹#›</a:t>
            </a:fld>
            <a:endParaRPr lang="en-US"/>
          </a:p>
        </p:txBody>
      </p:sp>
    </p:spTree>
    <p:extLst>
      <p:ext uri="{BB962C8B-B14F-4D97-AF65-F5344CB8AC3E}">
        <p14:creationId xmlns:p14="http://schemas.microsoft.com/office/powerpoint/2010/main" val="2476414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EAEBF0-4467-4B91-B453-DEEC26A8EC15}" type="datetimeFigureOut">
              <a:rPr lang="en-US" smtClean="0"/>
              <a:pPr/>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1F3E5D-8F3E-4289-BF29-C0524CBABEAD}" type="slidenum">
              <a:rPr lang="en-US" smtClean="0"/>
              <a:pPr/>
              <a:t>‹#›</a:t>
            </a:fld>
            <a:endParaRPr lang="en-US"/>
          </a:p>
        </p:txBody>
      </p:sp>
    </p:spTree>
    <p:extLst>
      <p:ext uri="{BB962C8B-B14F-4D97-AF65-F5344CB8AC3E}">
        <p14:creationId xmlns:p14="http://schemas.microsoft.com/office/powerpoint/2010/main" val="38977355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EAEBF0-4467-4B91-B453-DEEC26A8EC15}" type="datetimeFigureOut">
              <a:rPr lang="en-US" smtClean="0"/>
              <a:pPr/>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1F3E5D-8F3E-4289-BF29-C0524CBABEAD}" type="slidenum">
              <a:rPr lang="en-US" smtClean="0"/>
              <a:pPr/>
              <a:t>‹#›</a:t>
            </a:fld>
            <a:endParaRPr lang="en-US"/>
          </a:p>
        </p:txBody>
      </p:sp>
    </p:spTree>
    <p:extLst>
      <p:ext uri="{BB962C8B-B14F-4D97-AF65-F5344CB8AC3E}">
        <p14:creationId xmlns:p14="http://schemas.microsoft.com/office/powerpoint/2010/main" val="27472787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AEAEBF0-4467-4B91-B453-DEEC26A8EC15}" type="datetimeFigureOut">
              <a:rPr lang="en-US" smtClean="0"/>
              <a:pPr/>
              <a:t>6/2/2025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1F3E5D-8F3E-4289-BF29-C0524CBABEAD}" type="slidenum">
              <a:rPr lang="en-US" smtClean="0"/>
              <a:pPr/>
              <a:t>‹#›</a:t>
            </a:fld>
            <a:endParaRPr lang="en-US"/>
          </a:p>
        </p:txBody>
      </p:sp>
    </p:spTree>
    <p:extLst>
      <p:ext uri="{BB962C8B-B14F-4D97-AF65-F5344CB8AC3E}">
        <p14:creationId xmlns:p14="http://schemas.microsoft.com/office/powerpoint/2010/main" val="33848355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AEAEBF0-4467-4B91-B453-DEEC26A8EC15}" type="datetimeFigureOut">
              <a:rPr lang="en-US" smtClean="0"/>
              <a:pPr/>
              <a:t>6/2/2025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1F3E5D-8F3E-4289-BF29-C0524CBABEAD}" type="slidenum">
              <a:rPr lang="en-US" smtClean="0"/>
              <a:pPr/>
              <a:t>‹#›</a:t>
            </a:fld>
            <a:endParaRPr lang="en-US"/>
          </a:p>
        </p:txBody>
      </p:sp>
    </p:spTree>
    <p:extLst>
      <p:ext uri="{BB962C8B-B14F-4D97-AF65-F5344CB8AC3E}">
        <p14:creationId xmlns:p14="http://schemas.microsoft.com/office/powerpoint/2010/main" val="2943126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AEAEBF0-4467-4B91-B453-DEEC26A8EC15}" type="datetimeFigureOut">
              <a:rPr lang="en-US" smtClean="0"/>
              <a:pPr/>
              <a:t>6/2/2025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1F3E5D-8F3E-4289-BF29-C0524CBABEAD}" type="slidenum">
              <a:rPr lang="en-US" smtClean="0"/>
              <a:pPr/>
              <a:t>‹#›</a:t>
            </a:fld>
            <a:endParaRPr lang="en-US"/>
          </a:p>
        </p:txBody>
      </p:sp>
    </p:spTree>
    <p:extLst>
      <p:ext uri="{BB962C8B-B14F-4D97-AF65-F5344CB8AC3E}">
        <p14:creationId xmlns:p14="http://schemas.microsoft.com/office/powerpoint/2010/main" val="23503004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EAEBF0-4467-4B91-B453-DEEC26A8EC15}" type="datetimeFigureOut">
              <a:rPr lang="en-US" smtClean="0"/>
              <a:pPr/>
              <a:t>6/2/2025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1F3E5D-8F3E-4289-BF29-C0524CBABEAD}" type="slidenum">
              <a:rPr lang="en-US" smtClean="0"/>
              <a:pPr/>
              <a:t>‹#›</a:t>
            </a:fld>
            <a:endParaRPr lang="en-US"/>
          </a:p>
        </p:txBody>
      </p:sp>
    </p:spTree>
    <p:extLst>
      <p:ext uri="{BB962C8B-B14F-4D97-AF65-F5344CB8AC3E}">
        <p14:creationId xmlns:p14="http://schemas.microsoft.com/office/powerpoint/2010/main" val="4478473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AEAEBF0-4467-4B91-B453-DEEC26A8EC15}" type="datetimeFigureOut">
              <a:rPr lang="en-US" smtClean="0"/>
              <a:pPr/>
              <a:t>6/2/2025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1F3E5D-8F3E-4289-BF29-C0524CBABEAD}" type="slidenum">
              <a:rPr lang="en-US" smtClean="0"/>
              <a:pPr/>
              <a:t>‹#›</a:t>
            </a:fld>
            <a:endParaRPr lang="en-US"/>
          </a:p>
        </p:txBody>
      </p:sp>
    </p:spTree>
    <p:extLst>
      <p:ext uri="{BB962C8B-B14F-4D97-AF65-F5344CB8AC3E}">
        <p14:creationId xmlns:p14="http://schemas.microsoft.com/office/powerpoint/2010/main" val="35324354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AEAEBF0-4467-4B91-B453-DEEC26A8EC15}" type="datetimeFigureOut">
              <a:rPr lang="en-US" smtClean="0"/>
              <a:pPr/>
              <a:t>6/2/2025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1F3E5D-8F3E-4289-BF29-C0524CBABEAD}" type="slidenum">
              <a:rPr lang="en-US" smtClean="0"/>
              <a:pPr/>
              <a:t>‹#›</a:t>
            </a:fld>
            <a:endParaRPr lang="en-US"/>
          </a:p>
        </p:txBody>
      </p:sp>
    </p:spTree>
    <p:extLst>
      <p:ext uri="{BB962C8B-B14F-4D97-AF65-F5344CB8AC3E}">
        <p14:creationId xmlns:p14="http://schemas.microsoft.com/office/powerpoint/2010/main" val="28941176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EAEBF0-4467-4B91-B453-DEEC26A8EC15}" type="datetimeFigureOut">
              <a:rPr lang="en-US" smtClean="0"/>
              <a:pPr/>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1F3E5D-8F3E-4289-BF29-C0524CBABEAD}" type="slidenum">
              <a:rPr lang="en-US" smtClean="0"/>
              <a:pPr/>
              <a:t>‹#›</a:t>
            </a:fld>
            <a:endParaRPr lang="en-US"/>
          </a:p>
        </p:txBody>
      </p:sp>
    </p:spTree>
    <p:extLst>
      <p:ext uri="{BB962C8B-B14F-4D97-AF65-F5344CB8AC3E}">
        <p14:creationId xmlns:p14="http://schemas.microsoft.com/office/powerpoint/2010/main" val="5093560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EAEBF0-4467-4B91-B453-DEEC26A8EC15}" type="datetimeFigureOut">
              <a:rPr lang="en-US" smtClean="0"/>
              <a:pPr/>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1F3E5D-8F3E-4289-BF29-C0524CBABEAD}" type="slidenum">
              <a:rPr lang="en-US" smtClean="0"/>
              <a:pPr/>
              <a:t>‹#›</a:t>
            </a:fld>
            <a:endParaRPr lang="en-US"/>
          </a:p>
        </p:txBody>
      </p:sp>
    </p:spTree>
    <p:extLst>
      <p:ext uri="{BB962C8B-B14F-4D97-AF65-F5344CB8AC3E}">
        <p14:creationId xmlns:p14="http://schemas.microsoft.com/office/powerpoint/2010/main" val="36781059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9"/>
        <p:cNvGrpSpPr/>
        <p:nvPr/>
      </p:nvGrpSpPr>
      <p:grpSpPr>
        <a:xfrm>
          <a:off x="0" y="0"/>
          <a:ext cx="0" cy="0"/>
          <a:chOff x="0" y="0"/>
          <a:chExt cx="0" cy="0"/>
        </a:xfrm>
      </p:grpSpPr>
      <p:sp>
        <p:nvSpPr>
          <p:cNvPr id="20" name="Google Shape;20;p3"/>
          <p:cNvSpPr txBox="1">
            <a:spLocks noGrp="1"/>
          </p:cNvSpPr>
          <p:nvPr>
            <p:ph type="dt" idx="10"/>
          </p:nvPr>
        </p:nvSpPr>
        <p:spPr>
          <a:xfrm>
            <a:off x="609600" y="6356352"/>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3"/>
          <p:cNvSpPr txBox="1">
            <a:spLocks noGrp="1"/>
          </p:cNvSpPr>
          <p:nvPr>
            <p:ph type="ftr" idx="11"/>
          </p:nvPr>
        </p:nvSpPr>
        <p:spPr>
          <a:xfrm>
            <a:off x="4165600" y="6356352"/>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3"/>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pic>
        <p:nvPicPr>
          <p:cNvPr id="23" name="Google Shape;23;p3" descr="A person holding a light bulb&#10;&#10;Description automatically generated"/>
          <p:cNvPicPr preferRelativeResize="0"/>
          <p:nvPr/>
        </p:nvPicPr>
        <p:blipFill rotWithShape="1">
          <a:blip r:embed="rId2">
            <a:alphaModFix/>
          </a:blip>
          <a:srcRect l="-733" b="2000"/>
          <a:stretch/>
        </p:blipFill>
        <p:spPr>
          <a:xfrm>
            <a:off x="-89450" y="-445721"/>
            <a:ext cx="12281452" cy="7303721"/>
          </a:xfrm>
          <a:prstGeom prst="rect">
            <a:avLst/>
          </a:prstGeom>
          <a:noFill/>
          <a:ln>
            <a:noFill/>
          </a:ln>
        </p:spPr>
      </p:pic>
    </p:spTree>
    <p:extLst>
      <p:ext uri="{BB962C8B-B14F-4D97-AF65-F5344CB8AC3E}">
        <p14:creationId xmlns:p14="http://schemas.microsoft.com/office/powerpoint/2010/main" val="1919791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AEAEBF0-4467-4B91-B453-DEEC26A8EC15}" type="datetimeFigureOut">
              <a:rPr lang="en-US" smtClean="0"/>
              <a:pPr/>
              <a:t>6/2/2025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1F3E5D-8F3E-4289-BF29-C0524CBABEAD}" type="slidenum">
              <a:rPr lang="en-US" smtClean="0"/>
              <a:pPr/>
              <a:t>‹#›</a:t>
            </a:fld>
            <a:endParaRPr lang="en-US"/>
          </a:p>
        </p:txBody>
      </p:sp>
    </p:spTree>
    <p:extLst>
      <p:ext uri="{BB962C8B-B14F-4D97-AF65-F5344CB8AC3E}">
        <p14:creationId xmlns:p14="http://schemas.microsoft.com/office/powerpoint/2010/main" val="20126364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24"/>
        <p:cNvGrpSpPr/>
        <p:nvPr/>
      </p:nvGrpSpPr>
      <p:grpSpPr>
        <a:xfrm>
          <a:off x="0" y="0"/>
          <a:ext cx="0" cy="0"/>
          <a:chOff x="0" y="0"/>
          <a:chExt cx="0" cy="0"/>
        </a:xfrm>
      </p:grpSpPr>
      <p:sp>
        <p:nvSpPr>
          <p:cNvPr id="25" name="Google Shape;25;p4"/>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4"/>
          <p:cNvSpPr txBox="1">
            <a:spLocks noGrp="1"/>
          </p:cNvSpPr>
          <p:nvPr>
            <p:ph type="body" idx="1"/>
          </p:nvPr>
        </p:nvSpPr>
        <p:spPr>
          <a:xfrm>
            <a:off x="6197600" y="1600201"/>
            <a:ext cx="5384800" cy="4525963"/>
          </a:xfrm>
          <a:prstGeom prst="rect">
            <a:avLst/>
          </a:prstGeom>
          <a:noFill/>
          <a:ln>
            <a:noFill/>
          </a:ln>
        </p:spPr>
        <p:txBody>
          <a:bodyPr spcFirstLastPara="1" wrap="square" lIns="91425" tIns="45700" rIns="91425" bIns="45700" anchor="t" anchorCtr="0">
            <a:normAutofit/>
          </a:bodyPr>
          <a:lstStyle>
            <a:lvl1pPr marL="457189" lvl="0" indent="-406390" algn="l">
              <a:spcBef>
                <a:spcPts val="560"/>
              </a:spcBef>
              <a:spcAft>
                <a:spcPts val="0"/>
              </a:spcAft>
              <a:buClr>
                <a:schemeClr val="dk1"/>
              </a:buClr>
              <a:buSzPts val="2800"/>
              <a:buChar char="•"/>
              <a:defRPr sz="2800"/>
            </a:lvl1pPr>
            <a:lvl2pPr marL="914377" lvl="1" indent="-380990" algn="l">
              <a:spcBef>
                <a:spcPts val="480"/>
              </a:spcBef>
              <a:spcAft>
                <a:spcPts val="0"/>
              </a:spcAft>
              <a:buClr>
                <a:schemeClr val="dk1"/>
              </a:buClr>
              <a:buSzPts val="2400"/>
              <a:buChar char="–"/>
              <a:defRPr sz="2400"/>
            </a:lvl2pPr>
            <a:lvl3pPr marL="1371566" lvl="2" indent="-355591" algn="l">
              <a:spcBef>
                <a:spcPts val="400"/>
              </a:spcBef>
              <a:spcAft>
                <a:spcPts val="0"/>
              </a:spcAft>
              <a:buClr>
                <a:schemeClr val="dk1"/>
              </a:buClr>
              <a:buSzPts val="2000"/>
              <a:buChar char="•"/>
              <a:defRPr sz="2000"/>
            </a:lvl3pPr>
            <a:lvl4pPr marL="1828754" lvl="3" indent="-342891" algn="l">
              <a:spcBef>
                <a:spcPts val="360"/>
              </a:spcBef>
              <a:spcAft>
                <a:spcPts val="0"/>
              </a:spcAft>
              <a:buClr>
                <a:schemeClr val="dk1"/>
              </a:buClr>
              <a:buSzPts val="1800"/>
              <a:buChar char="–"/>
              <a:defRPr sz="1800"/>
            </a:lvl4pPr>
            <a:lvl5pPr marL="2285943" lvl="4" indent="-342891" algn="l">
              <a:spcBef>
                <a:spcPts val="360"/>
              </a:spcBef>
              <a:spcAft>
                <a:spcPts val="0"/>
              </a:spcAft>
              <a:buClr>
                <a:schemeClr val="dk1"/>
              </a:buClr>
              <a:buSzPts val="1800"/>
              <a:buChar char="»"/>
              <a:defRPr sz="1800"/>
            </a:lvl5pPr>
            <a:lvl6pPr marL="2743131" lvl="5" indent="-342891" algn="l">
              <a:spcBef>
                <a:spcPts val="360"/>
              </a:spcBef>
              <a:spcAft>
                <a:spcPts val="0"/>
              </a:spcAft>
              <a:buClr>
                <a:schemeClr val="dk1"/>
              </a:buClr>
              <a:buSzPts val="1800"/>
              <a:buChar char="•"/>
              <a:defRPr sz="1800"/>
            </a:lvl6pPr>
            <a:lvl7pPr marL="3200320" lvl="6" indent="-342891" algn="l">
              <a:spcBef>
                <a:spcPts val="360"/>
              </a:spcBef>
              <a:spcAft>
                <a:spcPts val="0"/>
              </a:spcAft>
              <a:buClr>
                <a:schemeClr val="dk1"/>
              </a:buClr>
              <a:buSzPts val="1800"/>
              <a:buChar char="•"/>
              <a:defRPr sz="1800"/>
            </a:lvl7pPr>
            <a:lvl8pPr marL="3657509" lvl="7" indent="-342891" algn="l">
              <a:spcBef>
                <a:spcPts val="360"/>
              </a:spcBef>
              <a:spcAft>
                <a:spcPts val="0"/>
              </a:spcAft>
              <a:buClr>
                <a:schemeClr val="dk1"/>
              </a:buClr>
              <a:buSzPts val="1800"/>
              <a:buChar char="•"/>
              <a:defRPr sz="1800"/>
            </a:lvl8pPr>
            <a:lvl9pPr marL="4114697" lvl="8" indent="-342891" algn="l">
              <a:spcBef>
                <a:spcPts val="360"/>
              </a:spcBef>
              <a:spcAft>
                <a:spcPts val="0"/>
              </a:spcAft>
              <a:buClr>
                <a:schemeClr val="dk1"/>
              </a:buClr>
              <a:buSzPts val="1800"/>
              <a:buChar char="•"/>
              <a:defRPr sz="1800"/>
            </a:lvl9pPr>
          </a:lstStyle>
          <a:p>
            <a:endParaRPr/>
          </a:p>
        </p:txBody>
      </p:sp>
      <p:sp>
        <p:nvSpPr>
          <p:cNvPr id="27" name="Google Shape;27;p4"/>
          <p:cNvSpPr txBox="1">
            <a:spLocks noGrp="1"/>
          </p:cNvSpPr>
          <p:nvPr>
            <p:ph type="dt" idx="10"/>
          </p:nvPr>
        </p:nvSpPr>
        <p:spPr>
          <a:xfrm>
            <a:off x="609600" y="6356352"/>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4"/>
          <p:cNvSpPr txBox="1">
            <a:spLocks noGrp="1"/>
          </p:cNvSpPr>
          <p:nvPr>
            <p:ph type="ftr" idx="11"/>
          </p:nvPr>
        </p:nvSpPr>
        <p:spPr>
          <a:xfrm>
            <a:off x="4165600" y="6356352"/>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pic>
        <p:nvPicPr>
          <p:cNvPr id="30" name="Google Shape;30;p4" descr="A wooden seesaw with green straps&#10;&#10;Description automatically generated"/>
          <p:cNvPicPr preferRelativeResize="0"/>
          <p:nvPr/>
        </p:nvPicPr>
        <p:blipFill rotWithShape="1">
          <a:blip r:embed="rId2">
            <a:alphaModFix/>
          </a:blip>
          <a:srcRect l="9401"/>
          <a:stretch/>
        </p:blipFill>
        <p:spPr>
          <a:xfrm>
            <a:off x="609600" y="1721061"/>
            <a:ext cx="5020367" cy="3694176"/>
          </a:xfrm>
          <a:prstGeom prst="rect">
            <a:avLst/>
          </a:prstGeom>
          <a:noFill/>
          <a:ln>
            <a:noFill/>
          </a:ln>
        </p:spPr>
      </p:pic>
    </p:spTree>
    <p:extLst>
      <p:ext uri="{BB962C8B-B14F-4D97-AF65-F5344CB8AC3E}">
        <p14:creationId xmlns:p14="http://schemas.microsoft.com/office/powerpoint/2010/main" val="28057614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38"/>
        <p:cNvGrpSpPr/>
        <p:nvPr/>
      </p:nvGrpSpPr>
      <p:grpSpPr>
        <a:xfrm>
          <a:off x="0" y="0"/>
          <a:ext cx="0" cy="0"/>
          <a:chOff x="0" y="0"/>
          <a:chExt cx="0" cy="0"/>
        </a:xfrm>
      </p:grpSpPr>
      <p:sp>
        <p:nvSpPr>
          <p:cNvPr id="39" name="Google Shape;39;p6"/>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6"/>
          <p:cNvSpPr txBox="1">
            <a:spLocks noGrp="1"/>
          </p:cNvSpPr>
          <p:nvPr>
            <p:ph type="dt" idx="10"/>
          </p:nvPr>
        </p:nvSpPr>
        <p:spPr>
          <a:xfrm>
            <a:off x="609600" y="6356352"/>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6"/>
          <p:cNvSpPr txBox="1">
            <a:spLocks noGrp="1"/>
          </p:cNvSpPr>
          <p:nvPr>
            <p:ph type="ftr" idx="11"/>
          </p:nvPr>
        </p:nvSpPr>
        <p:spPr>
          <a:xfrm>
            <a:off x="4165600" y="6356352"/>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6"/>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pic>
        <p:nvPicPr>
          <p:cNvPr id="43" name="Google Shape;43;p6" descr="A close-up of a puzzle&#10;&#10;Description automatically generated"/>
          <p:cNvPicPr preferRelativeResize="0"/>
          <p:nvPr/>
        </p:nvPicPr>
        <p:blipFill rotWithShape="1">
          <a:blip r:embed="rId2">
            <a:alphaModFix/>
          </a:blip>
          <a:srcRect t="10823" b="2357"/>
          <a:stretch/>
        </p:blipFill>
        <p:spPr>
          <a:xfrm>
            <a:off x="2867844" y="1665999"/>
            <a:ext cx="7668181" cy="4993108"/>
          </a:xfrm>
          <a:prstGeom prst="rect">
            <a:avLst/>
          </a:prstGeom>
          <a:noFill/>
          <a:ln>
            <a:noFill/>
          </a:ln>
        </p:spPr>
      </p:pic>
      <p:pic>
        <p:nvPicPr>
          <p:cNvPr id="44" name="Google Shape;44;p6"/>
          <p:cNvPicPr preferRelativeResize="0"/>
          <p:nvPr/>
        </p:nvPicPr>
        <p:blipFill rotWithShape="1">
          <a:blip r:embed="rId3">
            <a:alphaModFix/>
          </a:blip>
          <a:srcRect/>
          <a:stretch/>
        </p:blipFill>
        <p:spPr>
          <a:xfrm>
            <a:off x="7938047" y="3591053"/>
            <a:ext cx="1074924" cy="1073479"/>
          </a:xfrm>
          <a:prstGeom prst="rect">
            <a:avLst/>
          </a:prstGeom>
          <a:noFill/>
          <a:ln>
            <a:noFill/>
          </a:ln>
        </p:spPr>
      </p:pic>
      <p:pic>
        <p:nvPicPr>
          <p:cNvPr id="45" name="Google Shape;45;p6"/>
          <p:cNvPicPr preferRelativeResize="0"/>
          <p:nvPr/>
        </p:nvPicPr>
        <p:blipFill rotWithShape="1">
          <a:blip r:embed="rId4">
            <a:alphaModFix/>
          </a:blip>
          <a:srcRect t="25656"/>
          <a:stretch/>
        </p:blipFill>
        <p:spPr>
          <a:xfrm>
            <a:off x="4554763" y="3625814"/>
            <a:ext cx="1963411" cy="1073479"/>
          </a:xfrm>
          <a:prstGeom prst="rect">
            <a:avLst/>
          </a:prstGeom>
          <a:noFill/>
          <a:ln>
            <a:noFill/>
          </a:ln>
        </p:spPr>
      </p:pic>
    </p:spTree>
    <p:extLst>
      <p:ext uri="{BB962C8B-B14F-4D97-AF65-F5344CB8AC3E}">
        <p14:creationId xmlns:p14="http://schemas.microsoft.com/office/powerpoint/2010/main" val="24413455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AEAEBF0-4467-4B91-B453-DEEC26A8EC15}" type="datetimeFigureOut">
              <a:rPr lang="en-US" smtClean="0"/>
              <a:pPr/>
              <a:t>6/2/2025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1F3E5D-8F3E-4289-BF29-C0524CBABEAD}" type="slidenum">
              <a:rPr lang="en-US" smtClean="0"/>
              <a:pPr/>
              <a:t>‹#›</a:t>
            </a:fld>
            <a:endParaRPr lang="en-US"/>
          </a:p>
        </p:txBody>
      </p:sp>
    </p:spTree>
    <p:extLst>
      <p:ext uri="{BB962C8B-B14F-4D97-AF65-F5344CB8AC3E}">
        <p14:creationId xmlns:p14="http://schemas.microsoft.com/office/powerpoint/2010/main" val="40955261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AEAEBF0-4467-4B91-B453-DEEC26A8EC15}" type="datetimeFigureOut">
              <a:rPr lang="en-US" smtClean="0"/>
              <a:pPr/>
              <a:t>6/2/2025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1F3E5D-8F3E-4289-BF29-C0524CBABEAD}" type="slidenum">
              <a:rPr lang="en-US" smtClean="0"/>
              <a:pPr/>
              <a:t>‹#›</a:t>
            </a:fld>
            <a:endParaRPr lang="en-US"/>
          </a:p>
        </p:txBody>
      </p:sp>
    </p:spTree>
    <p:extLst>
      <p:ext uri="{BB962C8B-B14F-4D97-AF65-F5344CB8AC3E}">
        <p14:creationId xmlns:p14="http://schemas.microsoft.com/office/powerpoint/2010/main" val="24577097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EAEBF0-4467-4B91-B453-DEEC26A8EC15}" type="datetimeFigureOut">
              <a:rPr lang="en-US" smtClean="0"/>
              <a:pPr/>
              <a:t>6/2/2025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1F3E5D-8F3E-4289-BF29-C0524CBABEAD}" type="slidenum">
              <a:rPr lang="en-US" smtClean="0"/>
              <a:pPr/>
              <a:t>‹#›</a:t>
            </a:fld>
            <a:endParaRPr lang="en-US"/>
          </a:p>
        </p:txBody>
      </p:sp>
    </p:spTree>
    <p:extLst>
      <p:ext uri="{BB962C8B-B14F-4D97-AF65-F5344CB8AC3E}">
        <p14:creationId xmlns:p14="http://schemas.microsoft.com/office/powerpoint/2010/main" val="1350160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AEAEBF0-4467-4B91-B453-DEEC26A8EC15}" type="datetimeFigureOut">
              <a:rPr lang="en-US" smtClean="0"/>
              <a:pPr/>
              <a:t>6/2/2025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1F3E5D-8F3E-4289-BF29-C0524CBABEAD}" type="slidenum">
              <a:rPr lang="en-US" smtClean="0"/>
              <a:pPr/>
              <a:t>‹#›</a:t>
            </a:fld>
            <a:endParaRPr lang="en-US"/>
          </a:p>
        </p:txBody>
      </p:sp>
    </p:spTree>
    <p:extLst>
      <p:ext uri="{BB962C8B-B14F-4D97-AF65-F5344CB8AC3E}">
        <p14:creationId xmlns:p14="http://schemas.microsoft.com/office/powerpoint/2010/main" val="734219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AEAEBF0-4467-4B91-B453-DEEC26A8EC15}" type="datetimeFigureOut">
              <a:rPr lang="en-US" smtClean="0"/>
              <a:pPr/>
              <a:t>6/2/2025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1F3E5D-8F3E-4289-BF29-C0524CBABEAD}" type="slidenum">
              <a:rPr lang="en-US" smtClean="0"/>
              <a:pPr/>
              <a:t>‹#›</a:t>
            </a:fld>
            <a:endParaRPr lang="en-US"/>
          </a:p>
        </p:txBody>
      </p:sp>
    </p:spTree>
    <p:extLst>
      <p:ext uri="{BB962C8B-B14F-4D97-AF65-F5344CB8AC3E}">
        <p14:creationId xmlns:p14="http://schemas.microsoft.com/office/powerpoint/2010/main" val="20128847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4.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image" Target="../media/image3.pn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theme" Target="../theme/theme2.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theme" Target="../theme/theme3.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EAEBF0-4467-4B91-B453-DEEC26A8EC15}" type="datetimeFigureOut">
              <a:rPr lang="en-US" smtClean="0"/>
              <a:pPr/>
              <a:t>6/2/2025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1F3E5D-8F3E-4289-BF29-C0524CBABEAD}" type="slidenum">
              <a:rPr lang="en-US" smtClean="0"/>
              <a:pPr/>
              <a:t>‹#›</a:t>
            </a:fld>
            <a:endParaRPr lang="en-US"/>
          </a:p>
        </p:txBody>
      </p:sp>
      <p:sp>
        <p:nvSpPr>
          <p:cNvPr id="7" name="Rectangle 6"/>
          <p:cNvSpPr/>
          <p:nvPr userDrawn="1"/>
        </p:nvSpPr>
        <p:spPr>
          <a:xfrm>
            <a:off x="0" y="6096000"/>
            <a:ext cx="12192000" cy="762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8495394" y="6172200"/>
            <a:ext cx="3010806" cy="629653"/>
          </a:xfrm>
          <a:prstGeom prst="rect">
            <a:avLst/>
          </a:prstGeom>
        </p:spPr>
      </p:pic>
    </p:spTree>
    <p:extLst>
      <p:ext uri="{BB962C8B-B14F-4D97-AF65-F5344CB8AC3E}">
        <p14:creationId xmlns:p14="http://schemas.microsoft.com/office/powerpoint/2010/main" val="13935691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 id="2147483675" r:id="rId14"/>
    <p:sldLayoutId id="2147483676" r:id="rId15"/>
    <p:sldLayoutId id="2147483677" r:id="rId16"/>
    <p:sldLayoutId id="2147483690"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 name="Rectangle 19"/>
          <p:cNvSpPr/>
          <p:nvPr/>
        </p:nvSpPr>
        <p:spPr>
          <a:xfrm>
            <a:off x="0" y="-4559"/>
            <a:ext cx="12204192" cy="700354"/>
          </a:xfrm>
          <a:prstGeom prst="rect">
            <a:avLst/>
          </a:prstGeom>
          <a:gradFill flip="none" rotWithShape="1">
            <a:gsLst>
              <a:gs pos="9000">
                <a:srgbClr val="00205B"/>
              </a:gs>
              <a:gs pos="100000">
                <a:srgbClr val="418FDE"/>
              </a:gs>
            </a:gsLst>
            <a:lin ang="154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5F8FB4"/>
              </a:solidFill>
            </a:endParaRPr>
          </a:p>
        </p:txBody>
      </p:sp>
      <p:grpSp>
        <p:nvGrpSpPr>
          <p:cNvPr id="13" name="Group 12"/>
          <p:cNvGrpSpPr/>
          <p:nvPr/>
        </p:nvGrpSpPr>
        <p:grpSpPr>
          <a:xfrm>
            <a:off x="8816628" y="59966"/>
            <a:ext cx="2743048" cy="571818"/>
            <a:chOff x="202887" y="5437878"/>
            <a:chExt cx="2286199" cy="635444"/>
          </a:xfrm>
        </p:grpSpPr>
        <p:pic>
          <p:nvPicPr>
            <p:cNvPr id="14" name="Picture 13" descr="DPH-Logo-white.png"/>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94719" y="5520017"/>
              <a:ext cx="1494367" cy="481327"/>
            </a:xfrm>
            <a:prstGeom prst="rect">
              <a:avLst/>
            </a:prstGeom>
            <a:effectLst>
              <a:outerShdw blurRad="69850" dist="12700" dir="2700000" algn="tl" rotWithShape="0">
                <a:srgbClr val="000000">
                  <a:alpha val="47000"/>
                </a:srgbClr>
              </a:outerShdw>
            </a:effectLst>
          </p:spPr>
        </p:pic>
        <p:pic>
          <p:nvPicPr>
            <p:cNvPr id="15" name="Picture 14" descr="SEAL-white.pn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2887" y="5437878"/>
              <a:ext cx="635444" cy="635444"/>
            </a:xfrm>
            <a:prstGeom prst="rect">
              <a:avLst/>
            </a:prstGeom>
          </p:spPr>
        </p:pic>
      </p:grpSp>
      <p:sp>
        <p:nvSpPr>
          <p:cNvPr id="2" name="Title Placeholder 1"/>
          <p:cNvSpPr>
            <a:spLocks noGrp="1"/>
          </p:cNvSpPr>
          <p:nvPr>
            <p:ph type="title"/>
          </p:nvPr>
        </p:nvSpPr>
        <p:spPr>
          <a:xfrm>
            <a:off x="609600" y="812010"/>
            <a:ext cx="10972800" cy="634985"/>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D8A92E-5FF9-8143-81B3-CCB531513398}" type="datetimeFigureOut">
              <a:rPr lang="en-US" smtClean="0"/>
              <a:t>6/2/2025</a:t>
            </a:fld>
            <a:endParaRPr lang="en-US"/>
          </a:p>
        </p:txBody>
      </p:sp>
      <p:sp>
        <p:nvSpPr>
          <p:cNvPr id="5" name="Footer Placeholder 4"/>
          <p:cNvSpPr>
            <a:spLocks noGrp="1"/>
          </p:cNvSpPr>
          <p:nvPr>
            <p:ph type="ftr" sz="quarter" idx="3"/>
          </p:nvPr>
        </p:nvSpPr>
        <p:spPr>
          <a:xfrm>
            <a:off x="6688667"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871200" y="6356351"/>
            <a:ext cx="711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a:t>
            </a:fld>
            <a:endParaRPr lang="en-US"/>
          </a:p>
        </p:txBody>
      </p:sp>
      <p:grpSp>
        <p:nvGrpSpPr>
          <p:cNvPr id="27" name="Group 26"/>
          <p:cNvGrpSpPr/>
          <p:nvPr/>
        </p:nvGrpSpPr>
        <p:grpSpPr>
          <a:xfrm>
            <a:off x="-14308" y="691734"/>
            <a:ext cx="12204192" cy="83427"/>
            <a:chOff x="4859" y="6756285"/>
            <a:chExt cx="6847555" cy="101715"/>
          </a:xfrm>
        </p:grpSpPr>
        <p:sp>
          <p:nvSpPr>
            <p:cNvPr id="28" name="Rectangle 27"/>
            <p:cNvSpPr/>
            <p:nvPr userDrawn="1"/>
          </p:nvSpPr>
          <p:spPr>
            <a:xfrm>
              <a:off x="4859" y="6756285"/>
              <a:ext cx="2296444" cy="101715"/>
            </a:xfrm>
            <a:prstGeom prst="rect">
              <a:avLst/>
            </a:prstGeom>
            <a:solidFill>
              <a:srgbClr val="C5B7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5F8FB4"/>
                </a:solidFill>
              </a:endParaRPr>
            </a:p>
          </p:txBody>
        </p:sp>
        <p:sp>
          <p:nvSpPr>
            <p:cNvPr id="29" name="Rectangle 28"/>
            <p:cNvSpPr/>
            <p:nvPr userDrawn="1"/>
          </p:nvSpPr>
          <p:spPr>
            <a:xfrm>
              <a:off x="2259526" y="6756285"/>
              <a:ext cx="2296444" cy="101715"/>
            </a:xfrm>
            <a:prstGeom prst="rect">
              <a:avLst/>
            </a:prstGeom>
            <a:solidFill>
              <a:srgbClr val="CF7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5F8FB4"/>
                </a:solidFill>
              </a:endParaRPr>
            </a:p>
          </p:txBody>
        </p:sp>
        <p:sp>
          <p:nvSpPr>
            <p:cNvPr id="30" name="Rectangle 29"/>
            <p:cNvSpPr/>
            <p:nvPr userDrawn="1"/>
          </p:nvSpPr>
          <p:spPr>
            <a:xfrm>
              <a:off x="4555970" y="6756285"/>
              <a:ext cx="2296444" cy="101715"/>
            </a:xfrm>
            <a:prstGeom prst="rect">
              <a:avLst/>
            </a:prstGeom>
            <a:solidFill>
              <a:srgbClr val="789D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5F8FB4"/>
                </a:solidFill>
              </a:endParaRPr>
            </a:p>
          </p:txBody>
        </p:sp>
      </p:grpSp>
    </p:spTree>
    <p:extLst>
      <p:ext uri="{BB962C8B-B14F-4D97-AF65-F5344CB8AC3E}">
        <p14:creationId xmlns:p14="http://schemas.microsoft.com/office/powerpoint/2010/main" val="122268164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9" r:id="rId10"/>
  </p:sldLayoutIdLst>
  <p:hf sldNum="0" hdr="0" ftr="0" dt="0"/>
  <p:txStyles>
    <p:titleStyle>
      <a:lvl1pPr algn="l" defTabSz="457200" rtl="0" eaLnBrk="1" latinLnBrk="0" hangingPunct="1">
        <a:spcBef>
          <a:spcPct val="0"/>
        </a:spcBef>
        <a:buNone/>
        <a:defRPr sz="2800" b="1" kern="1200">
          <a:solidFill>
            <a:schemeClr val="tx1"/>
          </a:solidFill>
          <a:latin typeface="+mj-lt"/>
          <a:ea typeface="+mj-ea"/>
          <a:cs typeface="+mj-cs"/>
        </a:defRPr>
      </a:lvl1pPr>
    </p:titleStyle>
    <p:bodyStyle>
      <a:lvl1pPr marL="256032" indent="-256032" algn="l" defTabSz="457200" rtl="0" eaLnBrk="1" latinLnBrk="0" hangingPunct="1">
        <a:spcBef>
          <a:spcPct val="20000"/>
        </a:spcBef>
        <a:buClr>
          <a:schemeClr val="accent1">
            <a:lumMod val="75000"/>
          </a:schemeClr>
        </a:buClr>
        <a:buFont typeface="Arial"/>
        <a:buChar char="•"/>
        <a:defRPr sz="2400" kern="1200">
          <a:solidFill>
            <a:schemeClr val="tx1"/>
          </a:solidFill>
          <a:latin typeface="+mn-lt"/>
          <a:ea typeface="+mn-ea"/>
          <a:cs typeface="+mn-cs"/>
        </a:defRPr>
      </a:lvl1pPr>
      <a:lvl2pPr marL="557784"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6">
            <a:lumMod val="75000"/>
          </a:schemeClr>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EAEBF0-4467-4B91-B453-DEEC26A8EC15}" type="datetimeFigureOut">
              <a:rPr lang="en-US" smtClean="0"/>
              <a:pPr/>
              <a:t>6/2/2025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1F3E5D-8F3E-4289-BF29-C0524CBABEAD}" type="slidenum">
              <a:rPr lang="en-US" smtClean="0"/>
              <a:pPr/>
              <a:t>‹#›</a:t>
            </a:fld>
            <a:endParaRPr lang="en-US"/>
          </a:p>
        </p:txBody>
      </p:sp>
    </p:spTree>
    <p:extLst>
      <p:ext uri="{BB962C8B-B14F-4D97-AF65-F5344CB8AC3E}">
        <p14:creationId xmlns:p14="http://schemas.microsoft.com/office/powerpoint/2010/main" val="137263758"/>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91.xml"/><Relationship Id="rId1" Type="http://schemas.openxmlformats.org/officeDocument/2006/relationships/slideLayout" Target="../slideLayouts/slideLayout34.xml"/></Relationships>
</file>

<file path=ppt/slides/_rels/slide101.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92.xml"/><Relationship Id="rId1" Type="http://schemas.openxmlformats.org/officeDocument/2006/relationships/slideLayout" Target="../slideLayouts/slideLayout34.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34.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34.xml"/></Relationships>
</file>

<file path=ppt/slides/_rels/slide104.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95.xml"/><Relationship Id="rId1" Type="http://schemas.openxmlformats.org/officeDocument/2006/relationships/slideLayout" Target="../slideLayouts/slideLayout34.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34.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34.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34.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34.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1.xml"/><Relationship Id="rId1" Type="http://schemas.openxmlformats.org/officeDocument/2006/relationships/slideLayout" Target="../slideLayouts/slideLayout34.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34.xml"/></Relationships>
</file>

<file path=ppt/slides/_rels/slide11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03.xml"/><Relationship Id="rId1" Type="http://schemas.openxmlformats.org/officeDocument/2006/relationships/slideLayout" Target="../slideLayouts/slideLayout34.xml"/><Relationship Id="rId4" Type="http://schemas.openxmlformats.org/officeDocument/2006/relationships/image" Target="../media/image49.jpg"/></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34.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34.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9.xml"/></Relationships>
</file>

<file path=ppt/slides/_rels/slide116.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107.xml"/><Relationship Id="rId1" Type="http://schemas.openxmlformats.org/officeDocument/2006/relationships/slideLayout" Target="../slideLayouts/slideLayout34.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34.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34.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3" Type="http://schemas.openxmlformats.org/officeDocument/2006/relationships/hyperlink" Target="http://www.asam.org/" TargetMode="External"/><Relationship Id="rId2" Type="http://schemas.openxmlformats.org/officeDocument/2006/relationships/notesSlide" Target="../notesSlides/notesSlide111.xml"/><Relationship Id="rId1" Type="http://schemas.openxmlformats.org/officeDocument/2006/relationships/slideLayout" Target="../slideLayouts/slideLayout7.xml"/><Relationship Id="rId6" Type="http://schemas.openxmlformats.org/officeDocument/2006/relationships/hyperlink" Target="mailto:bhurley@ucla.edu" TargetMode="External"/><Relationship Id="rId5" Type="http://schemas.openxmlformats.org/officeDocument/2006/relationships/hyperlink" Target="http://www.aaap.org/" TargetMode="External"/><Relationship Id="rId4" Type="http://schemas.openxmlformats.org/officeDocument/2006/relationships/hyperlink" Target="http://www.nwasam.or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hyperlink" Target="http://www.asam.org/quality-care/clinical-recommendations/asam-clinical-considerations-for-engagement-and-retention-of-non-abstinent-patients-in-treatment"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hyperlink" Target="https://www.asam.org/quality-care/clinical-recommendations/asam-clinicalconsiderations-for-engagement-and-retention-of-non-abstinent-patients-in-treatment" TargetMode="External"/><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store.samhsa.gov/product/advisory-low-barrier-models-care-substance-use-disorders/pep23-02-00-005" TargetMode="External"/><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hyperlink" Target="http://store.samhsa.gov/product/advisory-low-barrier-models-care-substance-use-disorders/pep23-02-00-005" TargetMode="External"/><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tore.samhsa.gov/product/advisory-low-barrier-models-care-substance-use-disorders/pep23-02-00-005" TargetMode="External"/><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hyperlink" Target="http://www.ncbi.nlm.nih.gov/pmc/articles/PMC7075734"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www.samhsa.gov/find-help/harm-reduction/framework"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hyperlink" Target="http://www.samhsa.gov/find-help/harm-reduction/framework" TargetMode="External"/><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hyperlink" Target="http://www.samhsa.gov/find-help/harm-reduction/framework" TargetMode="External"/><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hyperlink" Target="https://creativecommons.org/licenses/by/3.0/" TargetMode="External"/><Relationship Id="rId4" Type="http://schemas.openxmlformats.org/officeDocument/2006/relationships/hyperlink" Target="https://www.flickr.com/photos/182229932@N07/48170320646"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20.xml"/><Relationship Id="rId4" Type="http://schemas.openxmlformats.org/officeDocument/2006/relationships/image" Target="../media/image32.jpeg"/></Relationships>
</file>

<file path=ppt/slides/_rels/slide32.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3" Type="http://schemas.openxmlformats.org/officeDocument/2006/relationships/image" Target="../media/image36.svg"/><Relationship Id="rId7" Type="http://schemas.openxmlformats.org/officeDocument/2006/relationships/image" Target="../media/image40.svg"/><Relationship Id="rId2" Type="http://schemas.openxmlformats.org/officeDocument/2006/relationships/image" Target="../media/image35.png"/><Relationship Id="rId1" Type="http://schemas.openxmlformats.org/officeDocument/2006/relationships/slideLayout" Target="../slideLayouts/slideLayout20.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3.xml"/><Relationship Id="rId1" Type="http://schemas.openxmlformats.org/officeDocument/2006/relationships/slideLayout" Target="../slideLayouts/slideLayout20.xml"/><Relationship Id="rId4" Type="http://schemas.openxmlformats.org/officeDocument/2006/relationships/image" Target="../media/image42.jpeg"/></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0.xml"/></Relationships>
</file>

<file path=ppt/slides/_rels/slide4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7.xml"/><Relationship Id="rId1" Type="http://schemas.openxmlformats.org/officeDocument/2006/relationships/slideLayout" Target="../slideLayouts/slideLayout3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1.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33.xml"/><Relationship Id="rId5" Type="http://schemas.openxmlformats.org/officeDocument/2006/relationships/hyperlink" Target="https://creativecommons.org/licenses/by-nc/3.0/" TargetMode="External"/><Relationship Id="rId4" Type="http://schemas.openxmlformats.org/officeDocument/2006/relationships/hyperlink" Target="https://www.pngall.com/balance-png/" TargetMode="Externa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4.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tags" Target="../tags/tag1.xml"/></Relationships>
</file>

<file path=ppt/slides/_rels/slide5.xml.rels><?xml version="1.0" encoding="UTF-8" standalone="yes"?>
<Relationships xmlns="http://schemas.openxmlformats.org/package/2006/relationships"><Relationship Id="rId3" Type="http://schemas.openxmlformats.org/officeDocument/2006/relationships/hyperlink" Target="https://www.samhsa.gov/data/release/2022-national-survey-drug-use-and-health-nsduh-releases"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chart" Target="../charts/char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4.xml"/></Relationships>
</file>

<file path=ppt/slides/_rels/slide5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2.xml"/><Relationship Id="rId1" Type="http://schemas.openxmlformats.org/officeDocument/2006/relationships/slideLayout" Target="../slideLayouts/slideLayout34.xml"/><Relationship Id="rId5" Type="http://schemas.openxmlformats.org/officeDocument/2006/relationships/image" Target="../media/image47.jpg"/><Relationship Id="rId4" Type="http://schemas.openxmlformats.org/officeDocument/2006/relationships/image" Target="../media/image46.jp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4.xml"/></Relationships>
</file>

<file path=ppt/slides/_rels/slide5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4.xml"/><Relationship Id="rId1" Type="http://schemas.openxmlformats.org/officeDocument/2006/relationships/slideLayout" Target="../slideLayouts/slideLayout34.xml"/><Relationship Id="rId4" Type="http://schemas.openxmlformats.org/officeDocument/2006/relationships/image" Target="../media/image49.jpg"/></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5.xml"/><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9.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3" Type="http://schemas.openxmlformats.org/officeDocument/2006/relationships/hyperlink" Target="https://www.samhsa.gov/data/release/2022-national-survey-drug-use-and-health-nsduh-releases"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chart" Target="../charts/char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4.xml"/></Relationships>
</file>

<file path=ppt/slides/_rels/slide6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3.xml"/><Relationship Id="rId1" Type="http://schemas.openxmlformats.org/officeDocument/2006/relationships/slideLayout" Target="../slideLayouts/slideLayout3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4.xml"/></Relationships>
</file>

<file path=ppt/slides/_rels/slide6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7.xml"/><Relationship Id="rId1" Type="http://schemas.openxmlformats.org/officeDocument/2006/relationships/slideLayout" Target="../slideLayouts/slideLayout34.xml"/></Relationships>
</file>

<file path=ppt/slides/_rels/slide6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8.xml"/><Relationship Id="rId1" Type="http://schemas.openxmlformats.org/officeDocument/2006/relationships/slideLayout" Target="../slideLayouts/slideLayout34.xml"/></Relationships>
</file>

<file path=ppt/slides/_rels/slide6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9.xml"/><Relationship Id="rId1" Type="http://schemas.openxmlformats.org/officeDocument/2006/relationships/slideLayout" Target="../slideLayouts/slideLayout3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3" Type="http://schemas.openxmlformats.org/officeDocument/2006/relationships/hyperlink" Target="http://www.cdc.gov/syringe-services-programs/php/safety-effectiveness.html"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4.xml"/></Relationships>
</file>

<file path=ppt/slides/_rels/slide7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6.xml"/><Relationship Id="rId1" Type="http://schemas.openxmlformats.org/officeDocument/2006/relationships/slideLayout" Target="../slideLayouts/slideLayout34.xml"/><Relationship Id="rId5" Type="http://schemas.openxmlformats.org/officeDocument/2006/relationships/image" Target="../media/image57.png"/><Relationship Id="rId4" Type="http://schemas.openxmlformats.org/officeDocument/2006/relationships/image" Target="../media/image56.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4.xml"/></Relationships>
</file>

<file path=ppt/slides/_rels/slide8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3.xml"/><Relationship Id="rId1" Type="http://schemas.openxmlformats.org/officeDocument/2006/relationships/slideLayout" Target="../slideLayouts/slideLayout34.xml"/><Relationship Id="rId4" Type="http://schemas.openxmlformats.org/officeDocument/2006/relationships/image" Target="../media/image59.jpg"/></Relationships>
</file>

<file path=ppt/slides/_rels/slide8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4.xml"/><Relationship Id="rId1" Type="http://schemas.openxmlformats.org/officeDocument/2006/relationships/slideLayout" Target="../slideLayouts/slideLayout34.xml"/><Relationship Id="rId4" Type="http://schemas.openxmlformats.org/officeDocument/2006/relationships/image" Target="../media/image60.jpg"/></Relationships>
</file>

<file path=ppt/slides/_rels/slide8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5.xml"/><Relationship Id="rId1" Type="http://schemas.openxmlformats.org/officeDocument/2006/relationships/slideLayout" Target="../slideLayouts/slideLayout34.xml"/><Relationship Id="rId4" Type="http://schemas.openxmlformats.org/officeDocument/2006/relationships/image" Target="../media/image61.jp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4.xml"/></Relationships>
</file>

<file path=ppt/slides/_rels/slide8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7.xml"/><Relationship Id="rId1" Type="http://schemas.openxmlformats.org/officeDocument/2006/relationships/slideLayout" Target="../slideLayouts/slideLayout34.xml"/></Relationships>
</file>

<file path=ppt/slides/_rels/slide87.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78.xml"/><Relationship Id="rId1" Type="http://schemas.openxmlformats.org/officeDocument/2006/relationships/slideLayout" Target="../slideLayouts/slideLayout3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9.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4.xml"/></Relationships>
</file>

<file path=ppt/slides/_rels/slide9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85.xml"/><Relationship Id="rId1" Type="http://schemas.openxmlformats.org/officeDocument/2006/relationships/slideLayout" Target="../slideLayouts/slideLayout34.xml"/><Relationship Id="rId4" Type="http://schemas.openxmlformats.org/officeDocument/2006/relationships/image" Target="../media/image65.jpg"/></Relationships>
</file>

<file path=ppt/slides/_rels/slide95.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86.xml"/><Relationship Id="rId1" Type="http://schemas.openxmlformats.org/officeDocument/2006/relationships/slideLayout" Target="../slideLayouts/slideLayout34.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34.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34.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C2242-77D3-4F21-A586-404E432C9066}"/>
              </a:ext>
            </a:extLst>
          </p:cNvPr>
          <p:cNvSpPr>
            <a:spLocks noGrp="1"/>
          </p:cNvSpPr>
          <p:nvPr>
            <p:ph type="ctrTitle"/>
          </p:nvPr>
        </p:nvSpPr>
        <p:spPr>
          <a:xfrm>
            <a:off x="914400" y="1561098"/>
            <a:ext cx="5867400" cy="2914651"/>
          </a:xfrm>
        </p:spPr>
        <p:txBody>
          <a:bodyPr>
            <a:normAutofit/>
          </a:bodyPr>
          <a:lstStyle/>
          <a:p>
            <a:pPr algn="l"/>
            <a:r>
              <a:rPr lang="en-US" sz="3800" i="1" dirty="0"/>
              <a:t>Engagement and Retention of Non-Abstinent Patients in Care: Clinical Considerations</a:t>
            </a:r>
          </a:p>
        </p:txBody>
      </p:sp>
      <p:sp>
        <p:nvSpPr>
          <p:cNvPr id="3" name="Subtitle 2">
            <a:extLst>
              <a:ext uri="{FF2B5EF4-FFF2-40B4-BE49-F238E27FC236}">
                <a16:creationId xmlns:a16="http://schemas.microsoft.com/office/drawing/2014/main" id="{850F7EA3-1703-4462-ACF9-711D513CB235}"/>
              </a:ext>
            </a:extLst>
          </p:cNvPr>
          <p:cNvSpPr>
            <a:spLocks noGrp="1"/>
          </p:cNvSpPr>
          <p:nvPr>
            <p:ph type="subTitle" idx="1"/>
          </p:nvPr>
        </p:nvSpPr>
        <p:spPr>
          <a:xfrm>
            <a:off x="914400" y="4475749"/>
            <a:ext cx="4267201" cy="1117934"/>
          </a:xfrm>
        </p:spPr>
        <p:txBody>
          <a:bodyPr vert="horz" lIns="91440" tIns="45720" rIns="91440" bIns="45720" rtlCol="0" anchor="t">
            <a:normAutofit/>
          </a:bodyPr>
          <a:lstStyle/>
          <a:p>
            <a:pPr algn="l"/>
            <a:r>
              <a:rPr lang="en-US" dirty="0"/>
              <a:t>June 3, 2025</a:t>
            </a:r>
          </a:p>
          <a:p>
            <a:pPr algn="l"/>
            <a:endParaRPr lang="en-US" dirty="0"/>
          </a:p>
        </p:txBody>
      </p:sp>
      <p:pic>
        <p:nvPicPr>
          <p:cNvPr id="1028" name="Picture 4" descr="https://www.asamcontinuum.org/wp-content/uploads/2016/01/ASAM_Seal_DarkBlue.png">
            <a:extLst>
              <a:ext uri="{FF2B5EF4-FFF2-40B4-BE49-F238E27FC236}">
                <a16:creationId xmlns:a16="http://schemas.microsoft.com/office/drawing/2014/main" id="{960490B1-15B4-422A-85BE-EEC8CDED17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1066800"/>
            <a:ext cx="4126509" cy="4286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7097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85">
          <a:extLst>
            <a:ext uri="{FF2B5EF4-FFF2-40B4-BE49-F238E27FC236}">
              <a16:creationId xmlns:a16="http://schemas.microsoft.com/office/drawing/2014/main" id="{B3A840DA-B8FC-9695-CEBD-5D03A5FFE737}"/>
            </a:ext>
          </a:extLst>
        </p:cNvPr>
        <p:cNvGrpSpPr/>
        <p:nvPr/>
      </p:nvGrpSpPr>
      <p:grpSpPr>
        <a:xfrm>
          <a:off x="0" y="0"/>
          <a:ext cx="0" cy="0"/>
          <a:chOff x="0" y="0"/>
          <a:chExt cx="0" cy="0"/>
        </a:xfrm>
      </p:grpSpPr>
      <p:sp>
        <p:nvSpPr>
          <p:cNvPr id="986" name="Google Shape;986;p7">
            <a:extLst>
              <a:ext uri="{FF2B5EF4-FFF2-40B4-BE49-F238E27FC236}">
                <a16:creationId xmlns:a16="http://schemas.microsoft.com/office/drawing/2014/main" id="{369325F4-B55F-BA5A-3C6A-34E5568C011D}"/>
              </a:ext>
            </a:extLst>
          </p:cNvPr>
          <p:cNvSpPr/>
          <p:nvPr/>
        </p:nvSpPr>
        <p:spPr>
          <a:xfrm>
            <a:off x="0" y="0"/>
            <a:ext cx="12192000" cy="6088487"/>
          </a:xfrm>
          <a:prstGeom prst="rect">
            <a:avLst/>
          </a:prstGeom>
          <a:solidFill>
            <a:schemeClr val="accent2">
              <a:lumMod val="10000"/>
            </a:schemeClr>
          </a:soli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algn="ctr">
              <a:buClr>
                <a:srgbClr val="000000"/>
              </a:buClr>
              <a:buSzPts val="1800"/>
            </a:pPr>
            <a:endParaRPr dirty="0">
              <a:solidFill>
                <a:schemeClr val="lt1"/>
              </a:solidFill>
              <a:latin typeface="Calibri"/>
              <a:ea typeface="Calibri"/>
              <a:cs typeface="Calibri"/>
              <a:sym typeface="Calibri"/>
            </a:endParaRPr>
          </a:p>
        </p:txBody>
      </p:sp>
      <p:sp>
        <p:nvSpPr>
          <p:cNvPr id="987" name="Google Shape;987;p7">
            <a:extLst>
              <a:ext uri="{FF2B5EF4-FFF2-40B4-BE49-F238E27FC236}">
                <a16:creationId xmlns:a16="http://schemas.microsoft.com/office/drawing/2014/main" id="{1B48225A-2FDB-C54C-4D3E-4E2E3B6CD78B}"/>
              </a:ext>
            </a:extLst>
          </p:cNvPr>
          <p:cNvSpPr txBox="1"/>
          <p:nvPr/>
        </p:nvSpPr>
        <p:spPr>
          <a:xfrm>
            <a:off x="1619339" y="145915"/>
            <a:ext cx="9141872" cy="623217"/>
          </a:xfrm>
          <a:prstGeom prst="rect">
            <a:avLst/>
          </a:prstGeom>
          <a:noFill/>
          <a:ln>
            <a:noFill/>
          </a:ln>
        </p:spPr>
        <p:txBody>
          <a:bodyPr spcFirstLastPara="1" wrap="square" lIns="68575" tIns="34275" rIns="68575" bIns="34275" anchor="t" anchorCtr="0">
            <a:spAutoFit/>
          </a:bodyPr>
          <a:lstStyle/>
          <a:p>
            <a:pPr algn="ctr">
              <a:buClr>
                <a:srgbClr val="000000"/>
              </a:buClr>
              <a:buSzPts val="3075"/>
            </a:pPr>
            <a:r>
              <a:rPr lang="en-US" sz="3600" b="1" dirty="0">
                <a:solidFill>
                  <a:schemeClr val="lt1"/>
                </a:solidFill>
                <a:latin typeface="Calibri"/>
                <a:ea typeface="Calibri"/>
                <a:cs typeface="Calibri"/>
                <a:sym typeface="Calibri"/>
              </a:rPr>
              <a:t>Problematic Conceptualization</a:t>
            </a:r>
            <a:endParaRPr sz="1600" b="1" dirty="0">
              <a:solidFill>
                <a:schemeClr val="lt1"/>
              </a:solidFill>
              <a:latin typeface="Calibri"/>
              <a:ea typeface="Calibri"/>
              <a:cs typeface="Calibri"/>
              <a:sym typeface="Calibri"/>
            </a:endParaRPr>
          </a:p>
        </p:txBody>
      </p:sp>
      <p:grpSp>
        <p:nvGrpSpPr>
          <p:cNvPr id="40" name="Group 39">
            <a:extLst>
              <a:ext uri="{FF2B5EF4-FFF2-40B4-BE49-F238E27FC236}">
                <a16:creationId xmlns:a16="http://schemas.microsoft.com/office/drawing/2014/main" id="{A0439CFA-6697-074E-2A67-B812B1D6D6CC}"/>
              </a:ext>
            </a:extLst>
          </p:cNvPr>
          <p:cNvGrpSpPr/>
          <p:nvPr/>
        </p:nvGrpSpPr>
        <p:grpSpPr>
          <a:xfrm rot="1083441">
            <a:off x="1990387" y="1457240"/>
            <a:ext cx="4875894" cy="4011244"/>
            <a:chOff x="1799182" y="1326149"/>
            <a:chExt cx="4875894" cy="4011244"/>
          </a:xfrm>
        </p:grpSpPr>
        <p:grpSp>
          <p:nvGrpSpPr>
            <p:cNvPr id="20" name="Group 19">
              <a:extLst>
                <a:ext uri="{FF2B5EF4-FFF2-40B4-BE49-F238E27FC236}">
                  <a16:creationId xmlns:a16="http://schemas.microsoft.com/office/drawing/2014/main" id="{84F2CB27-0345-C2C7-F764-A88CDA560B2B}"/>
                </a:ext>
              </a:extLst>
            </p:cNvPr>
            <p:cNvGrpSpPr/>
            <p:nvPr/>
          </p:nvGrpSpPr>
          <p:grpSpPr>
            <a:xfrm>
              <a:off x="1799182" y="1326149"/>
              <a:ext cx="4875894" cy="4011244"/>
              <a:chOff x="678242" y="943221"/>
              <a:chExt cx="4875894" cy="4011244"/>
            </a:xfrm>
          </p:grpSpPr>
          <p:grpSp>
            <p:nvGrpSpPr>
              <p:cNvPr id="6" name="Group 5">
                <a:extLst>
                  <a:ext uri="{FF2B5EF4-FFF2-40B4-BE49-F238E27FC236}">
                    <a16:creationId xmlns:a16="http://schemas.microsoft.com/office/drawing/2014/main" id="{B0F064B6-EB59-36B5-EB91-F90B3D1C49D4}"/>
                  </a:ext>
                </a:extLst>
              </p:cNvPr>
              <p:cNvGrpSpPr/>
              <p:nvPr/>
            </p:nvGrpSpPr>
            <p:grpSpPr>
              <a:xfrm>
                <a:off x="678242" y="943221"/>
                <a:ext cx="4875894" cy="4011244"/>
                <a:chOff x="678242" y="943221"/>
                <a:chExt cx="4875894" cy="4011244"/>
              </a:xfrm>
            </p:grpSpPr>
            <p:sp>
              <p:nvSpPr>
                <p:cNvPr id="990" name="Google Shape;990;p7">
                  <a:extLst>
                    <a:ext uri="{FF2B5EF4-FFF2-40B4-BE49-F238E27FC236}">
                      <a16:creationId xmlns:a16="http://schemas.microsoft.com/office/drawing/2014/main" id="{C96033FA-7330-DC06-F7FE-8F157BC7DE6E}"/>
                    </a:ext>
                  </a:extLst>
                </p:cNvPr>
                <p:cNvSpPr/>
                <p:nvPr/>
              </p:nvSpPr>
              <p:spPr>
                <a:xfrm>
                  <a:off x="678242" y="943221"/>
                  <a:ext cx="4029558" cy="4011244"/>
                </a:xfrm>
                <a:prstGeom prst="ellipse">
                  <a:avLst/>
                </a:prstGeom>
                <a:solidFill>
                  <a:srgbClr val="B6DDE7">
                    <a:alpha val="57466"/>
                  </a:srgb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dirty="0">
                    <a:solidFill>
                      <a:srgbClr val="000000"/>
                    </a:solidFill>
                    <a:latin typeface="Arial"/>
                    <a:ea typeface="Arial"/>
                    <a:cs typeface="Arial"/>
                    <a:sym typeface="Arial"/>
                  </a:endParaRPr>
                </a:p>
              </p:txBody>
            </p:sp>
            <p:sp>
              <p:nvSpPr>
                <p:cNvPr id="2" name="Triangle 1">
                  <a:extLst>
                    <a:ext uri="{FF2B5EF4-FFF2-40B4-BE49-F238E27FC236}">
                      <a16:creationId xmlns:a16="http://schemas.microsoft.com/office/drawing/2014/main" id="{90B83019-24A7-52B1-7A3F-6B977C6B0F5E}"/>
                    </a:ext>
                  </a:extLst>
                </p:cNvPr>
                <p:cNvSpPr/>
                <p:nvPr/>
              </p:nvSpPr>
              <p:spPr>
                <a:xfrm rot="1081972">
                  <a:off x="2604883" y="985493"/>
                  <a:ext cx="2949253" cy="2362718"/>
                </a:xfrm>
                <a:prstGeom prst="triangle">
                  <a:avLst/>
                </a:prstGeom>
                <a:solidFill>
                  <a:srgbClr val="0F072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grpSp>
          <p:cxnSp>
            <p:nvCxnSpPr>
              <p:cNvPr id="12" name="Straight Connector 11">
                <a:extLst>
                  <a:ext uri="{FF2B5EF4-FFF2-40B4-BE49-F238E27FC236}">
                    <a16:creationId xmlns:a16="http://schemas.microsoft.com/office/drawing/2014/main" id="{82E79DE3-FE95-7BA2-5080-6331D9B2B11B}"/>
                  </a:ext>
                </a:extLst>
              </p:cNvPr>
              <p:cNvCxnSpPr>
                <a:cxnSpLocks/>
              </p:cNvCxnSpPr>
              <p:nvPr/>
            </p:nvCxnSpPr>
            <p:spPr>
              <a:xfrm flipV="1">
                <a:off x="2311613" y="1366363"/>
                <a:ext cx="1668716" cy="1444072"/>
              </a:xfrm>
              <a:prstGeom prst="line">
                <a:avLst/>
              </a:prstGeom>
              <a:ln w="76200" cap="flat" cmpd="dbl" algn="ctr">
                <a:solidFill>
                  <a:schemeClr val="lt1"/>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6" name="Straight Connector 15">
                <a:extLst>
                  <a:ext uri="{FF2B5EF4-FFF2-40B4-BE49-F238E27FC236}">
                    <a16:creationId xmlns:a16="http://schemas.microsoft.com/office/drawing/2014/main" id="{3824681B-9D98-9AD4-B335-9CE3EF727C52}"/>
                  </a:ext>
                </a:extLst>
              </p:cNvPr>
              <p:cNvCxnSpPr>
                <a:cxnSpLocks/>
                <a:stCxn id="2" idx="2"/>
              </p:cNvCxnSpPr>
              <p:nvPr/>
            </p:nvCxnSpPr>
            <p:spPr>
              <a:xfrm>
                <a:off x="2311614" y="2833693"/>
                <a:ext cx="2260386" cy="813063"/>
              </a:xfrm>
              <a:prstGeom prst="line">
                <a:avLst/>
              </a:prstGeom>
              <a:ln w="76200" cap="flat" cmpd="dbl" algn="ctr">
                <a:solidFill>
                  <a:schemeClr val="lt1"/>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32" name="Group 31">
              <a:extLst>
                <a:ext uri="{FF2B5EF4-FFF2-40B4-BE49-F238E27FC236}">
                  <a16:creationId xmlns:a16="http://schemas.microsoft.com/office/drawing/2014/main" id="{CD31E969-F5BA-0921-D960-21CB226627FC}"/>
                </a:ext>
              </a:extLst>
            </p:cNvPr>
            <p:cNvGrpSpPr/>
            <p:nvPr/>
          </p:nvGrpSpPr>
          <p:grpSpPr>
            <a:xfrm>
              <a:off x="4003796" y="1929455"/>
              <a:ext cx="1038005" cy="938778"/>
              <a:chOff x="4003796" y="1929455"/>
              <a:chExt cx="1038005" cy="938778"/>
            </a:xfrm>
          </p:grpSpPr>
          <p:sp>
            <p:nvSpPr>
              <p:cNvPr id="27" name="Triangle 26">
                <a:extLst>
                  <a:ext uri="{FF2B5EF4-FFF2-40B4-BE49-F238E27FC236}">
                    <a16:creationId xmlns:a16="http://schemas.microsoft.com/office/drawing/2014/main" id="{562AB394-CD63-9B31-0885-0C3B723AB2D5}"/>
                  </a:ext>
                </a:extLst>
              </p:cNvPr>
              <p:cNvSpPr/>
              <p:nvPr/>
            </p:nvSpPr>
            <p:spPr>
              <a:xfrm rot="8287740">
                <a:off x="4931637" y="1929455"/>
                <a:ext cx="110164" cy="131956"/>
              </a:xfrm>
              <a:prstGeom prst="triangle">
                <a:avLst>
                  <a:gd name="adj" fmla="val 56173"/>
                </a:avLst>
              </a:prstGeom>
              <a:solidFill>
                <a:schemeClr val="bg1"/>
              </a:solidFill>
              <a:ln>
                <a:solidFill>
                  <a:schemeClr val="l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iangle 27">
                <a:extLst>
                  <a:ext uri="{FF2B5EF4-FFF2-40B4-BE49-F238E27FC236}">
                    <a16:creationId xmlns:a16="http://schemas.microsoft.com/office/drawing/2014/main" id="{E47EF3C8-930D-6B94-DCF8-59D372F9AF29}"/>
                  </a:ext>
                </a:extLst>
              </p:cNvPr>
              <p:cNvSpPr/>
              <p:nvPr/>
            </p:nvSpPr>
            <p:spPr>
              <a:xfrm rot="8287740">
                <a:off x="4707521" y="2135643"/>
                <a:ext cx="110164" cy="131956"/>
              </a:xfrm>
              <a:prstGeom prst="triangle">
                <a:avLst>
                  <a:gd name="adj" fmla="val 56173"/>
                </a:avLst>
              </a:prstGeom>
              <a:solidFill>
                <a:schemeClr val="bg1"/>
              </a:solidFill>
              <a:ln>
                <a:solidFill>
                  <a:schemeClr val="l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riangle 28">
                <a:extLst>
                  <a:ext uri="{FF2B5EF4-FFF2-40B4-BE49-F238E27FC236}">
                    <a16:creationId xmlns:a16="http://schemas.microsoft.com/office/drawing/2014/main" id="{82971CF6-F926-921C-9871-03DD3AA9D8F2}"/>
                  </a:ext>
                </a:extLst>
              </p:cNvPr>
              <p:cNvSpPr/>
              <p:nvPr/>
            </p:nvSpPr>
            <p:spPr>
              <a:xfrm rot="8287740">
                <a:off x="4469958" y="2328384"/>
                <a:ext cx="110164" cy="131956"/>
              </a:xfrm>
              <a:prstGeom prst="triangle">
                <a:avLst>
                  <a:gd name="adj" fmla="val 56173"/>
                </a:avLst>
              </a:prstGeom>
              <a:solidFill>
                <a:schemeClr val="bg1"/>
              </a:solidFill>
              <a:ln>
                <a:solidFill>
                  <a:schemeClr val="l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riangle 29">
                <a:extLst>
                  <a:ext uri="{FF2B5EF4-FFF2-40B4-BE49-F238E27FC236}">
                    <a16:creationId xmlns:a16="http://schemas.microsoft.com/office/drawing/2014/main" id="{CA732109-06B5-2E70-9301-02E62E92EFD6}"/>
                  </a:ext>
                </a:extLst>
              </p:cNvPr>
              <p:cNvSpPr/>
              <p:nvPr/>
            </p:nvSpPr>
            <p:spPr>
              <a:xfrm rot="8287740">
                <a:off x="4232395" y="2534572"/>
                <a:ext cx="110164" cy="131956"/>
              </a:xfrm>
              <a:prstGeom prst="triangle">
                <a:avLst>
                  <a:gd name="adj" fmla="val 56173"/>
                </a:avLst>
              </a:prstGeom>
              <a:solidFill>
                <a:schemeClr val="bg1"/>
              </a:solidFill>
              <a:ln>
                <a:solidFill>
                  <a:schemeClr val="l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riangle 30">
                <a:extLst>
                  <a:ext uri="{FF2B5EF4-FFF2-40B4-BE49-F238E27FC236}">
                    <a16:creationId xmlns:a16="http://schemas.microsoft.com/office/drawing/2014/main" id="{4D1BF625-B715-3C2C-8579-C7A92F936C8D}"/>
                  </a:ext>
                </a:extLst>
              </p:cNvPr>
              <p:cNvSpPr/>
              <p:nvPr/>
            </p:nvSpPr>
            <p:spPr>
              <a:xfrm rot="8287740">
                <a:off x="4003796" y="2736277"/>
                <a:ext cx="110164" cy="131956"/>
              </a:xfrm>
              <a:prstGeom prst="triangle">
                <a:avLst>
                  <a:gd name="adj" fmla="val 56173"/>
                </a:avLst>
              </a:prstGeom>
              <a:solidFill>
                <a:schemeClr val="bg1"/>
              </a:solidFill>
              <a:ln>
                <a:solidFill>
                  <a:schemeClr val="l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F743186E-E514-C1FC-E910-DF16FD097CA4}"/>
                </a:ext>
              </a:extLst>
            </p:cNvPr>
            <p:cNvGrpSpPr/>
            <p:nvPr/>
          </p:nvGrpSpPr>
          <p:grpSpPr>
            <a:xfrm rot="14447687">
              <a:off x="4199656" y="3089099"/>
              <a:ext cx="1038005" cy="938778"/>
              <a:chOff x="4003796" y="1929455"/>
              <a:chExt cx="1038005" cy="938778"/>
            </a:xfrm>
          </p:grpSpPr>
          <p:sp>
            <p:nvSpPr>
              <p:cNvPr id="34" name="Triangle 33">
                <a:extLst>
                  <a:ext uri="{FF2B5EF4-FFF2-40B4-BE49-F238E27FC236}">
                    <a16:creationId xmlns:a16="http://schemas.microsoft.com/office/drawing/2014/main" id="{C59D50B7-FFA7-B5FD-AFCE-9B04A6F544DA}"/>
                  </a:ext>
                </a:extLst>
              </p:cNvPr>
              <p:cNvSpPr/>
              <p:nvPr/>
            </p:nvSpPr>
            <p:spPr>
              <a:xfrm rot="8287740">
                <a:off x="4931637" y="1929455"/>
                <a:ext cx="110164" cy="131956"/>
              </a:xfrm>
              <a:prstGeom prst="triangle">
                <a:avLst>
                  <a:gd name="adj" fmla="val 56173"/>
                </a:avLst>
              </a:prstGeom>
              <a:solidFill>
                <a:schemeClr val="bg1"/>
              </a:solidFill>
              <a:ln>
                <a:solidFill>
                  <a:schemeClr val="l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riangle 34">
                <a:extLst>
                  <a:ext uri="{FF2B5EF4-FFF2-40B4-BE49-F238E27FC236}">
                    <a16:creationId xmlns:a16="http://schemas.microsoft.com/office/drawing/2014/main" id="{27D8CC7C-5CB7-FB0A-7147-608E9669DD67}"/>
                  </a:ext>
                </a:extLst>
              </p:cNvPr>
              <p:cNvSpPr/>
              <p:nvPr/>
            </p:nvSpPr>
            <p:spPr>
              <a:xfrm rot="8287740">
                <a:off x="4707521" y="2135643"/>
                <a:ext cx="110164" cy="131956"/>
              </a:xfrm>
              <a:prstGeom prst="triangle">
                <a:avLst>
                  <a:gd name="adj" fmla="val 56173"/>
                </a:avLst>
              </a:prstGeom>
              <a:solidFill>
                <a:schemeClr val="bg1"/>
              </a:solidFill>
              <a:ln>
                <a:solidFill>
                  <a:schemeClr val="l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riangle 35">
                <a:extLst>
                  <a:ext uri="{FF2B5EF4-FFF2-40B4-BE49-F238E27FC236}">
                    <a16:creationId xmlns:a16="http://schemas.microsoft.com/office/drawing/2014/main" id="{F6F9DA6E-3722-A1C7-8CC2-F75AF3539120}"/>
                  </a:ext>
                </a:extLst>
              </p:cNvPr>
              <p:cNvSpPr/>
              <p:nvPr/>
            </p:nvSpPr>
            <p:spPr>
              <a:xfrm rot="8287740">
                <a:off x="4469958" y="2328384"/>
                <a:ext cx="110164" cy="131956"/>
              </a:xfrm>
              <a:prstGeom prst="triangle">
                <a:avLst>
                  <a:gd name="adj" fmla="val 56173"/>
                </a:avLst>
              </a:prstGeom>
              <a:solidFill>
                <a:schemeClr val="bg1"/>
              </a:solidFill>
              <a:ln>
                <a:solidFill>
                  <a:schemeClr val="l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riangle 36">
                <a:extLst>
                  <a:ext uri="{FF2B5EF4-FFF2-40B4-BE49-F238E27FC236}">
                    <a16:creationId xmlns:a16="http://schemas.microsoft.com/office/drawing/2014/main" id="{0CE9E8F6-4D9B-A085-C0C9-828B1A515F48}"/>
                  </a:ext>
                </a:extLst>
              </p:cNvPr>
              <p:cNvSpPr/>
              <p:nvPr/>
            </p:nvSpPr>
            <p:spPr>
              <a:xfrm rot="8287740">
                <a:off x="4232395" y="2534572"/>
                <a:ext cx="110164" cy="131956"/>
              </a:xfrm>
              <a:prstGeom prst="triangle">
                <a:avLst>
                  <a:gd name="adj" fmla="val 56173"/>
                </a:avLst>
              </a:prstGeom>
              <a:solidFill>
                <a:schemeClr val="bg1"/>
              </a:solidFill>
              <a:ln>
                <a:solidFill>
                  <a:schemeClr val="l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riangle 37">
                <a:extLst>
                  <a:ext uri="{FF2B5EF4-FFF2-40B4-BE49-F238E27FC236}">
                    <a16:creationId xmlns:a16="http://schemas.microsoft.com/office/drawing/2014/main" id="{562DDCE8-4A87-47DE-79E3-5C6656482EAB}"/>
                  </a:ext>
                </a:extLst>
              </p:cNvPr>
              <p:cNvSpPr/>
              <p:nvPr/>
            </p:nvSpPr>
            <p:spPr>
              <a:xfrm rot="8287740">
                <a:off x="4003796" y="2736277"/>
                <a:ext cx="110164" cy="131956"/>
              </a:xfrm>
              <a:prstGeom prst="triangle">
                <a:avLst>
                  <a:gd name="adj" fmla="val 56173"/>
                </a:avLst>
              </a:prstGeom>
              <a:solidFill>
                <a:schemeClr val="bg1"/>
              </a:solidFill>
              <a:ln>
                <a:solidFill>
                  <a:schemeClr val="l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1" name="Group 40">
            <a:extLst>
              <a:ext uri="{FF2B5EF4-FFF2-40B4-BE49-F238E27FC236}">
                <a16:creationId xmlns:a16="http://schemas.microsoft.com/office/drawing/2014/main" id="{F6CD1AFC-DD1B-14EE-58D2-CD660D010B99}"/>
              </a:ext>
            </a:extLst>
          </p:cNvPr>
          <p:cNvGrpSpPr/>
          <p:nvPr/>
        </p:nvGrpSpPr>
        <p:grpSpPr>
          <a:xfrm rot="20852223" flipH="1">
            <a:off x="5570779" y="1548564"/>
            <a:ext cx="4875894" cy="4011244"/>
            <a:chOff x="1799182" y="1326149"/>
            <a:chExt cx="4875894" cy="4011244"/>
          </a:xfrm>
        </p:grpSpPr>
        <p:grpSp>
          <p:nvGrpSpPr>
            <p:cNvPr id="42" name="Group 41">
              <a:extLst>
                <a:ext uri="{FF2B5EF4-FFF2-40B4-BE49-F238E27FC236}">
                  <a16:creationId xmlns:a16="http://schemas.microsoft.com/office/drawing/2014/main" id="{0D68C5FD-7D4E-FDA3-F6CE-BE1844D608AC}"/>
                </a:ext>
              </a:extLst>
            </p:cNvPr>
            <p:cNvGrpSpPr/>
            <p:nvPr/>
          </p:nvGrpSpPr>
          <p:grpSpPr>
            <a:xfrm>
              <a:off x="1799182" y="1326149"/>
              <a:ext cx="4875894" cy="4011244"/>
              <a:chOff x="678242" y="943221"/>
              <a:chExt cx="4875894" cy="4011244"/>
            </a:xfrm>
          </p:grpSpPr>
          <p:grpSp>
            <p:nvGrpSpPr>
              <p:cNvPr id="55" name="Group 54">
                <a:extLst>
                  <a:ext uri="{FF2B5EF4-FFF2-40B4-BE49-F238E27FC236}">
                    <a16:creationId xmlns:a16="http://schemas.microsoft.com/office/drawing/2014/main" id="{84E5AD4C-1D25-A96C-898A-532B9A252792}"/>
                  </a:ext>
                </a:extLst>
              </p:cNvPr>
              <p:cNvGrpSpPr/>
              <p:nvPr/>
            </p:nvGrpSpPr>
            <p:grpSpPr>
              <a:xfrm>
                <a:off x="678242" y="943221"/>
                <a:ext cx="4875894" cy="4011244"/>
                <a:chOff x="678242" y="943221"/>
                <a:chExt cx="4875894" cy="4011244"/>
              </a:xfrm>
            </p:grpSpPr>
            <p:sp>
              <p:nvSpPr>
                <p:cNvPr id="58" name="Google Shape;990;p7">
                  <a:extLst>
                    <a:ext uri="{FF2B5EF4-FFF2-40B4-BE49-F238E27FC236}">
                      <a16:creationId xmlns:a16="http://schemas.microsoft.com/office/drawing/2014/main" id="{61760616-54C7-32BC-75B9-5113F0E527E2}"/>
                    </a:ext>
                  </a:extLst>
                </p:cNvPr>
                <p:cNvSpPr/>
                <p:nvPr/>
              </p:nvSpPr>
              <p:spPr>
                <a:xfrm>
                  <a:off x="678242" y="943221"/>
                  <a:ext cx="4029558" cy="4011244"/>
                </a:xfrm>
                <a:prstGeom prst="ellipse">
                  <a:avLst/>
                </a:prstGeom>
                <a:solidFill>
                  <a:srgbClr val="FFDF00">
                    <a:alpha val="60000"/>
                  </a:srgb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dirty="0">
                    <a:solidFill>
                      <a:srgbClr val="000000"/>
                    </a:solidFill>
                    <a:latin typeface="Arial"/>
                    <a:ea typeface="Arial"/>
                    <a:cs typeface="Arial"/>
                    <a:sym typeface="Arial"/>
                  </a:endParaRPr>
                </a:p>
              </p:txBody>
            </p:sp>
            <p:sp>
              <p:nvSpPr>
                <p:cNvPr id="59" name="Triangle 58">
                  <a:extLst>
                    <a:ext uri="{FF2B5EF4-FFF2-40B4-BE49-F238E27FC236}">
                      <a16:creationId xmlns:a16="http://schemas.microsoft.com/office/drawing/2014/main" id="{B0DA69EE-E2F2-5CD0-2FE2-B88C0F67C60F}"/>
                    </a:ext>
                  </a:extLst>
                </p:cNvPr>
                <p:cNvSpPr/>
                <p:nvPr/>
              </p:nvSpPr>
              <p:spPr>
                <a:xfrm rot="1081972">
                  <a:off x="2604883" y="985493"/>
                  <a:ext cx="2949253" cy="2362718"/>
                </a:xfrm>
                <a:prstGeom prst="triangle">
                  <a:avLst/>
                </a:prstGeom>
                <a:solidFill>
                  <a:srgbClr val="0F0721"/>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grpSp>
          <p:cxnSp>
            <p:nvCxnSpPr>
              <p:cNvPr id="56" name="Straight Connector 55">
                <a:extLst>
                  <a:ext uri="{FF2B5EF4-FFF2-40B4-BE49-F238E27FC236}">
                    <a16:creationId xmlns:a16="http://schemas.microsoft.com/office/drawing/2014/main" id="{FE32ECF2-F16E-DF33-21B6-58419FAD2BD8}"/>
                  </a:ext>
                </a:extLst>
              </p:cNvPr>
              <p:cNvCxnSpPr>
                <a:cxnSpLocks/>
              </p:cNvCxnSpPr>
              <p:nvPr/>
            </p:nvCxnSpPr>
            <p:spPr>
              <a:xfrm flipV="1">
                <a:off x="2311613" y="1366363"/>
                <a:ext cx="1668716" cy="1444072"/>
              </a:xfrm>
              <a:prstGeom prst="line">
                <a:avLst/>
              </a:prstGeom>
              <a:ln w="76200" cap="flat" cmpd="dbl" algn="ctr">
                <a:solidFill>
                  <a:schemeClr val="accent6"/>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7" name="Straight Connector 56">
                <a:extLst>
                  <a:ext uri="{FF2B5EF4-FFF2-40B4-BE49-F238E27FC236}">
                    <a16:creationId xmlns:a16="http://schemas.microsoft.com/office/drawing/2014/main" id="{C759F8B2-9FBD-A83F-0483-B1277F096F94}"/>
                  </a:ext>
                </a:extLst>
              </p:cNvPr>
              <p:cNvCxnSpPr>
                <a:cxnSpLocks/>
                <a:stCxn id="59" idx="2"/>
              </p:cNvCxnSpPr>
              <p:nvPr/>
            </p:nvCxnSpPr>
            <p:spPr>
              <a:xfrm>
                <a:off x="2311614" y="2833693"/>
                <a:ext cx="2260386" cy="813063"/>
              </a:xfrm>
              <a:prstGeom prst="line">
                <a:avLst/>
              </a:prstGeom>
              <a:ln w="76200" cap="flat" cmpd="dbl" algn="ctr">
                <a:solidFill>
                  <a:schemeClr val="accent6"/>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43" name="Group 42">
              <a:extLst>
                <a:ext uri="{FF2B5EF4-FFF2-40B4-BE49-F238E27FC236}">
                  <a16:creationId xmlns:a16="http://schemas.microsoft.com/office/drawing/2014/main" id="{AE216589-9CB6-DF2D-4C33-68B05D9F57D5}"/>
                </a:ext>
              </a:extLst>
            </p:cNvPr>
            <p:cNvGrpSpPr/>
            <p:nvPr/>
          </p:nvGrpSpPr>
          <p:grpSpPr>
            <a:xfrm>
              <a:off x="4003796" y="1929455"/>
              <a:ext cx="1038005" cy="938778"/>
              <a:chOff x="4003796" y="1929455"/>
              <a:chExt cx="1038005" cy="938778"/>
            </a:xfrm>
          </p:grpSpPr>
          <p:sp>
            <p:nvSpPr>
              <p:cNvPr id="50" name="Triangle 49">
                <a:extLst>
                  <a:ext uri="{FF2B5EF4-FFF2-40B4-BE49-F238E27FC236}">
                    <a16:creationId xmlns:a16="http://schemas.microsoft.com/office/drawing/2014/main" id="{E368C595-BCB0-71FE-A81E-39C794F2F99A}"/>
                  </a:ext>
                </a:extLst>
              </p:cNvPr>
              <p:cNvSpPr/>
              <p:nvPr/>
            </p:nvSpPr>
            <p:spPr>
              <a:xfrm rot="8287740">
                <a:off x="4931637" y="1929455"/>
                <a:ext cx="110164" cy="131956"/>
              </a:xfrm>
              <a:prstGeom prst="triangle">
                <a:avLst>
                  <a:gd name="adj" fmla="val 56173"/>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riangle 50">
                <a:extLst>
                  <a:ext uri="{FF2B5EF4-FFF2-40B4-BE49-F238E27FC236}">
                    <a16:creationId xmlns:a16="http://schemas.microsoft.com/office/drawing/2014/main" id="{BAA31C16-5C56-B7C9-589B-D6E51A4A9330}"/>
                  </a:ext>
                </a:extLst>
              </p:cNvPr>
              <p:cNvSpPr/>
              <p:nvPr/>
            </p:nvSpPr>
            <p:spPr>
              <a:xfrm rot="8287740">
                <a:off x="4707521" y="2135643"/>
                <a:ext cx="110164" cy="131956"/>
              </a:xfrm>
              <a:prstGeom prst="triangle">
                <a:avLst>
                  <a:gd name="adj" fmla="val 56173"/>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riangle 51">
                <a:extLst>
                  <a:ext uri="{FF2B5EF4-FFF2-40B4-BE49-F238E27FC236}">
                    <a16:creationId xmlns:a16="http://schemas.microsoft.com/office/drawing/2014/main" id="{F9555FC9-BC69-5B77-1DA6-8511582944D7}"/>
                  </a:ext>
                </a:extLst>
              </p:cNvPr>
              <p:cNvSpPr/>
              <p:nvPr/>
            </p:nvSpPr>
            <p:spPr>
              <a:xfrm rot="8287740">
                <a:off x="4469958" y="2328384"/>
                <a:ext cx="110164" cy="131956"/>
              </a:xfrm>
              <a:prstGeom prst="triangle">
                <a:avLst>
                  <a:gd name="adj" fmla="val 56173"/>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riangle 52">
                <a:extLst>
                  <a:ext uri="{FF2B5EF4-FFF2-40B4-BE49-F238E27FC236}">
                    <a16:creationId xmlns:a16="http://schemas.microsoft.com/office/drawing/2014/main" id="{BFCA637C-D2A1-E880-1083-76AA89596B82}"/>
                  </a:ext>
                </a:extLst>
              </p:cNvPr>
              <p:cNvSpPr/>
              <p:nvPr/>
            </p:nvSpPr>
            <p:spPr>
              <a:xfrm rot="8287740">
                <a:off x="4232395" y="2534572"/>
                <a:ext cx="110164" cy="131956"/>
              </a:xfrm>
              <a:prstGeom prst="triangle">
                <a:avLst>
                  <a:gd name="adj" fmla="val 56173"/>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riangle 53">
                <a:extLst>
                  <a:ext uri="{FF2B5EF4-FFF2-40B4-BE49-F238E27FC236}">
                    <a16:creationId xmlns:a16="http://schemas.microsoft.com/office/drawing/2014/main" id="{7295A8A4-A16C-0888-64BE-6F70CE0A03E4}"/>
                  </a:ext>
                </a:extLst>
              </p:cNvPr>
              <p:cNvSpPr/>
              <p:nvPr/>
            </p:nvSpPr>
            <p:spPr>
              <a:xfrm rot="8287740">
                <a:off x="4003796" y="2736277"/>
                <a:ext cx="110164" cy="131956"/>
              </a:xfrm>
              <a:prstGeom prst="triangle">
                <a:avLst>
                  <a:gd name="adj" fmla="val 56173"/>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a:extLst>
                <a:ext uri="{FF2B5EF4-FFF2-40B4-BE49-F238E27FC236}">
                  <a16:creationId xmlns:a16="http://schemas.microsoft.com/office/drawing/2014/main" id="{8C4636B5-F4A1-D14F-7E3E-62A0FA9CDE53}"/>
                </a:ext>
              </a:extLst>
            </p:cNvPr>
            <p:cNvGrpSpPr/>
            <p:nvPr/>
          </p:nvGrpSpPr>
          <p:grpSpPr>
            <a:xfrm rot="14447687">
              <a:off x="4199656" y="3089099"/>
              <a:ext cx="1038005" cy="938778"/>
              <a:chOff x="4003796" y="1929455"/>
              <a:chExt cx="1038005" cy="938778"/>
            </a:xfrm>
          </p:grpSpPr>
          <p:sp>
            <p:nvSpPr>
              <p:cNvPr id="45" name="Triangle 44">
                <a:extLst>
                  <a:ext uri="{FF2B5EF4-FFF2-40B4-BE49-F238E27FC236}">
                    <a16:creationId xmlns:a16="http://schemas.microsoft.com/office/drawing/2014/main" id="{A58232A3-F619-9F20-067E-523D7970B2FA}"/>
                  </a:ext>
                </a:extLst>
              </p:cNvPr>
              <p:cNvSpPr/>
              <p:nvPr/>
            </p:nvSpPr>
            <p:spPr>
              <a:xfrm rot="8287740">
                <a:off x="4931637" y="1929455"/>
                <a:ext cx="110164" cy="131956"/>
              </a:xfrm>
              <a:prstGeom prst="triangle">
                <a:avLst>
                  <a:gd name="adj" fmla="val 56173"/>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riangle 45">
                <a:extLst>
                  <a:ext uri="{FF2B5EF4-FFF2-40B4-BE49-F238E27FC236}">
                    <a16:creationId xmlns:a16="http://schemas.microsoft.com/office/drawing/2014/main" id="{BE777BB9-D9F8-417D-0B0D-4470DBB256D5}"/>
                  </a:ext>
                </a:extLst>
              </p:cNvPr>
              <p:cNvSpPr/>
              <p:nvPr/>
            </p:nvSpPr>
            <p:spPr>
              <a:xfrm rot="8287740">
                <a:off x="4707521" y="2135643"/>
                <a:ext cx="110164" cy="131956"/>
              </a:xfrm>
              <a:prstGeom prst="triangle">
                <a:avLst>
                  <a:gd name="adj" fmla="val 56173"/>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riangle 46">
                <a:extLst>
                  <a:ext uri="{FF2B5EF4-FFF2-40B4-BE49-F238E27FC236}">
                    <a16:creationId xmlns:a16="http://schemas.microsoft.com/office/drawing/2014/main" id="{3AD764B2-5C60-D933-FFB1-E90DA73F1363}"/>
                  </a:ext>
                </a:extLst>
              </p:cNvPr>
              <p:cNvSpPr/>
              <p:nvPr/>
            </p:nvSpPr>
            <p:spPr>
              <a:xfrm rot="8287740">
                <a:off x="4469958" y="2328384"/>
                <a:ext cx="110164" cy="131956"/>
              </a:xfrm>
              <a:prstGeom prst="triangle">
                <a:avLst>
                  <a:gd name="adj" fmla="val 56173"/>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riangle 47">
                <a:extLst>
                  <a:ext uri="{FF2B5EF4-FFF2-40B4-BE49-F238E27FC236}">
                    <a16:creationId xmlns:a16="http://schemas.microsoft.com/office/drawing/2014/main" id="{40E7F442-F22D-1543-6653-6E47DF4188E4}"/>
                  </a:ext>
                </a:extLst>
              </p:cNvPr>
              <p:cNvSpPr/>
              <p:nvPr/>
            </p:nvSpPr>
            <p:spPr>
              <a:xfrm rot="8287740">
                <a:off x="4232395" y="2534572"/>
                <a:ext cx="110164" cy="131956"/>
              </a:xfrm>
              <a:prstGeom prst="triangle">
                <a:avLst>
                  <a:gd name="adj" fmla="val 56173"/>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riangle 48">
                <a:extLst>
                  <a:ext uri="{FF2B5EF4-FFF2-40B4-BE49-F238E27FC236}">
                    <a16:creationId xmlns:a16="http://schemas.microsoft.com/office/drawing/2014/main" id="{8DAFA1EB-6265-E850-1225-5345F55FCADE}"/>
                  </a:ext>
                </a:extLst>
              </p:cNvPr>
              <p:cNvSpPr/>
              <p:nvPr/>
            </p:nvSpPr>
            <p:spPr>
              <a:xfrm rot="8287740">
                <a:off x="4003796" y="2736277"/>
                <a:ext cx="110164" cy="131956"/>
              </a:xfrm>
              <a:prstGeom prst="triangle">
                <a:avLst>
                  <a:gd name="adj" fmla="val 56173"/>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0" name="TextBox 59">
            <a:extLst>
              <a:ext uri="{FF2B5EF4-FFF2-40B4-BE49-F238E27FC236}">
                <a16:creationId xmlns:a16="http://schemas.microsoft.com/office/drawing/2014/main" id="{70BE67AE-E14C-C8B9-DA41-C8678AAD6442}"/>
              </a:ext>
            </a:extLst>
          </p:cNvPr>
          <p:cNvSpPr txBox="1"/>
          <p:nvPr/>
        </p:nvSpPr>
        <p:spPr>
          <a:xfrm rot="19382187">
            <a:off x="7238282" y="3448252"/>
            <a:ext cx="3247307" cy="1384995"/>
          </a:xfrm>
          <a:prstGeom prst="rect">
            <a:avLst/>
          </a:prstGeom>
          <a:noFill/>
        </p:spPr>
        <p:txBody>
          <a:bodyPr wrap="square" rtlCol="0">
            <a:spAutoFit/>
          </a:bodyPr>
          <a:lstStyle/>
          <a:p>
            <a:pPr algn="ctr"/>
            <a:r>
              <a:rPr lang="en-US" sz="2800" dirty="0">
                <a:solidFill>
                  <a:schemeClr val="bg1"/>
                </a:solidFill>
              </a:rPr>
              <a:t>Services Not Contingent Upon Abstinence</a:t>
            </a:r>
          </a:p>
        </p:txBody>
      </p:sp>
      <p:sp>
        <p:nvSpPr>
          <p:cNvPr id="61" name="TextBox 60">
            <a:extLst>
              <a:ext uri="{FF2B5EF4-FFF2-40B4-BE49-F238E27FC236}">
                <a16:creationId xmlns:a16="http://schemas.microsoft.com/office/drawing/2014/main" id="{60771607-3FF1-1F5C-4B18-447413A4A453}"/>
              </a:ext>
            </a:extLst>
          </p:cNvPr>
          <p:cNvSpPr txBox="1"/>
          <p:nvPr/>
        </p:nvSpPr>
        <p:spPr>
          <a:xfrm rot="2330802">
            <a:off x="1982224" y="3678318"/>
            <a:ext cx="3247307" cy="954107"/>
          </a:xfrm>
          <a:prstGeom prst="rect">
            <a:avLst/>
          </a:prstGeom>
          <a:noFill/>
        </p:spPr>
        <p:txBody>
          <a:bodyPr wrap="square" rtlCol="0">
            <a:spAutoFit/>
          </a:bodyPr>
          <a:lstStyle/>
          <a:p>
            <a:pPr algn="ctr"/>
            <a:r>
              <a:rPr lang="en-US" sz="2800" dirty="0">
                <a:solidFill>
                  <a:schemeClr val="bg1"/>
                </a:solidFill>
              </a:rPr>
              <a:t>Services Contingent Upon Abstinence</a:t>
            </a:r>
          </a:p>
        </p:txBody>
      </p:sp>
    </p:spTree>
    <p:extLst>
      <p:ext uri="{BB962C8B-B14F-4D97-AF65-F5344CB8AC3E}">
        <p14:creationId xmlns:p14="http://schemas.microsoft.com/office/powerpoint/2010/main" val="119596536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936"/>
        <p:cNvGrpSpPr/>
        <p:nvPr/>
      </p:nvGrpSpPr>
      <p:grpSpPr>
        <a:xfrm>
          <a:off x="0" y="0"/>
          <a:ext cx="0" cy="0"/>
          <a:chOff x="0" y="0"/>
          <a:chExt cx="0" cy="0"/>
        </a:xfrm>
      </p:grpSpPr>
      <p:sp>
        <p:nvSpPr>
          <p:cNvPr id="1937" name="Google Shape;1937;p200"/>
          <p:cNvSpPr txBox="1"/>
          <p:nvPr/>
        </p:nvSpPr>
        <p:spPr>
          <a:xfrm>
            <a:off x="382174" y="1690208"/>
            <a:ext cx="11404911" cy="49240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1" u="none" strike="noStrike" kern="1200" cap="none" spc="0" normalizeH="0" baseline="0" noProof="0" dirty="0">
                <a:ln>
                  <a:noFill/>
                </a:ln>
                <a:solidFill>
                  <a:prstClr val="black"/>
                </a:solidFill>
                <a:effectLst/>
                <a:uLnTx/>
                <a:uFillTx/>
                <a:latin typeface="Lato"/>
                <a:ea typeface="Lato"/>
                <a:cs typeface="Lato"/>
                <a:sym typeface="Lato"/>
              </a:rPr>
              <a:t>On a scale of 1-10, how important is it for you to change your drinking?</a:t>
            </a: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38" name="Google Shape;1938;p200"/>
          <p:cNvSpPr/>
          <p:nvPr/>
        </p:nvSpPr>
        <p:spPr>
          <a:xfrm>
            <a:off x="1" y="0"/>
            <a:ext cx="4830416" cy="1182459"/>
          </a:xfrm>
          <a:prstGeom prst="rect">
            <a:avLst/>
          </a:prstGeom>
          <a:solidFill>
            <a:srgbClr val="001D48"/>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939" name="Google Shape;1939;p200"/>
          <p:cNvSpPr/>
          <p:nvPr/>
        </p:nvSpPr>
        <p:spPr>
          <a:xfrm>
            <a:off x="434380" y="297222"/>
            <a:ext cx="6751240" cy="885237"/>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Lato Light"/>
                <a:ea typeface="Lato Light"/>
                <a:cs typeface="Lato Light"/>
                <a:sym typeface="Lato Light"/>
              </a:rPr>
              <a:t>Importance Ruler</a:t>
            </a: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1940" name="Google Shape;1940;p200" descr="A picture containing measuring stick, wrench, tool&#10;&#10;Description automatically generated"/>
          <p:cNvPicPr preferRelativeResize="0"/>
          <p:nvPr/>
        </p:nvPicPr>
        <p:blipFill rotWithShape="1">
          <a:blip r:embed="rId3">
            <a:alphaModFix/>
          </a:blip>
          <a:srcRect/>
          <a:stretch/>
        </p:blipFill>
        <p:spPr>
          <a:xfrm>
            <a:off x="1270552" y="2130482"/>
            <a:ext cx="9650896" cy="2597039"/>
          </a:xfrm>
          <a:prstGeom prst="rect">
            <a:avLst/>
          </a:prstGeom>
          <a:noFill/>
          <a:ln>
            <a:noFill/>
          </a:ln>
        </p:spPr>
      </p:pic>
      <p:sp>
        <p:nvSpPr>
          <p:cNvPr id="1941" name="Google Shape;1941;p200"/>
          <p:cNvSpPr txBox="1"/>
          <p:nvPr/>
        </p:nvSpPr>
        <p:spPr>
          <a:xfrm>
            <a:off x="382174" y="4675350"/>
            <a:ext cx="11404911" cy="49240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1" u="none" strike="noStrike" kern="1200" cap="none" spc="0" normalizeH="0" baseline="0" noProof="0">
                <a:ln>
                  <a:noFill/>
                </a:ln>
                <a:solidFill>
                  <a:prstClr val="black"/>
                </a:solidFill>
                <a:effectLst/>
                <a:uLnTx/>
                <a:uFillTx/>
                <a:latin typeface="Lato"/>
                <a:ea typeface="Lato"/>
                <a:cs typeface="Lato"/>
                <a:sym typeface="Lato"/>
              </a:rPr>
              <a:t>What makes you say 6 rather than, say, a 3?</a:t>
            </a: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42" name="Google Shape;1942;p200"/>
          <p:cNvSpPr txBox="1">
            <a:spLocks noGrp="1"/>
          </p:cNvSpPr>
          <p:nvPr>
            <p:ph type="sldNum" idx="12"/>
          </p:nvPr>
        </p:nvSpPr>
        <p:spPr>
          <a:xfrm>
            <a:off x="9128185" y="6339098"/>
            <a:ext cx="2743200" cy="365125"/>
          </a:xfrm>
          <a:prstGeom prst="rect">
            <a:avLst/>
          </a:prstGeom>
          <a:noFill/>
          <a:ln>
            <a:noFill/>
          </a:ln>
        </p:spPr>
        <p:txBody>
          <a:bodyPr spcFirstLastPara="1" vert="horz" wrap="square" lIns="91425" tIns="45700" rIns="91425" bIns="4570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3961645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947"/>
        <p:cNvGrpSpPr/>
        <p:nvPr/>
      </p:nvGrpSpPr>
      <p:grpSpPr>
        <a:xfrm>
          <a:off x="0" y="0"/>
          <a:ext cx="0" cy="0"/>
          <a:chOff x="0" y="0"/>
          <a:chExt cx="0" cy="0"/>
        </a:xfrm>
      </p:grpSpPr>
      <p:sp>
        <p:nvSpPr>
          <p:cNvPr id="1948" name="Google Shape;1948;p201"/>
          <p:cNvSpPr txBox="1"/>
          <p:nvPr/>
        </p:nvSpPr>
        <p:spPr>
          <a:xfrm>
            <a:off x="382174" y="1690208"/>
            <a:ext cx="11404911" cy="49240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1" u="none" strike="noStrike" kern="1200" cap="none" spc="0" normalizeH="0" baseline="0" noProof="0">
                <a:ln>
                  <a:noFill/>
                </a:ln>
                <a:solidFill>
                  <a:prstClr val="black"/>
                </a:solidFill>
                <a:effectLst/>
                <a:uLnTx/>
                <a:uFillTx/>
                <a:latin typeface="Lato"/>
                <a:ea typeface="Lato"/>
                <a:cs typeface="Lato"/>
                <a:sym typeface="Lato"/>
              </a:rPr>
              <a:t>On a scale of 1-10, how confident are you that you can change your drinking?</a:t>
            </a: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49" name="Google Shape;1949;p201"/>
          <p:cNvSpPr/>
          <p:nvPr/>
        </p:nvSpPr>
        <p:spPr>
          <a:xfrm>
            <a:off x="1" y="0"/>
            <a:ext cx="4830416" cy="1182459"/>
          </a:xfrm>
          <a:prstGeom prst="rect">
            <a:avLst/>
          </a:prstGeom>
          <a:solidFill>
            <a:srgbClr val="001D48"/>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950" name="Google Shape;1950;p201"/>
          <p:cNvSpPr/>
          <p:nvPr/>
        </p:nvSpPr>
        <p:spPr>
          <a:xfrm>
            <a:off x="434380" y="297222"/>
            <a:ext cx="6751240" cy="885237"/>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Lato Light"/>
                <a:ea typeface="Lato Light"/>
                <a:cs typeface="Lato Light"/>
                <a:sym typeface="Lato Light"/>
              </a:rPr>
              <a:t>Confidence Ruler</a:t>
            </a: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1951" name="Google Shape;1951;p201" descr="A picture containing measuring stick, wrench, tool&#10;&#10;Description automatically generated"/>
          <p:cNvPicPr preferRelativeResize="0"/>
          <p:nvPr/>
        </p:nvPicPr>
        <p:blipFill rotWithShape="1">
          <a:blip r:embed="rId3">
            <a:alphaModFix/>
          </a:blip>
          <a:srcRect/>
          <a:stretch/>
        </p:blipFill>
        <p:spPr>
          <a:xfrm>
            <a:off x="1270552" y="2130482"/>
            <a:ext cx="9650896" cy="2597039"/>
          </a:xfrm>
          <a:prstGeom prst="rect">
            <a:avLst/>
          </a:prstGeom>
          <a:noFill/>
          <a:ln>
            <a:noFill/>
          </a:ln>
        </p:spPr>
      </p:pic>
      <p:sp>
        <p:nvSpPr>
          <p:cNvPr id="1952" name="Google Shape;1952;p201"/>
          <p:cNvSpPr txBox="1"/>
          <p:nvPr/>
        </p:nvSpPr>
        <p:spPr>
          <a:xfrm>
            <a:off x="382174" y="4675349"/>
            <a:ext cx="11404911" cy="144650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1" u="none" strike="noStrike" kern="1200" cap="none" spc="0" normalizeH="0" baseline="0" noProof="0">
                <a:ln>
                  <a:noFill/>
                </a:ln>
                <a:solidFill>
                  <a:prstClr val="black"/>
                </a:solidFill>
                <a:effectLst/>
                <a:uLnTx/>
                <a:uFillTx/>
                <a:latin typeface="Lato"/>
                <a:ea typeface="Lato"/>
                <a:cs typeface="Lato"/>
                <a:sym typeface="Lato"/>
              </a:rPr>
              <a:t>What makes you say 4 rather than, say, a 2?</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sz="2600" b="0" i="1" u="none" strike="noStrike" kern="1200" cap="none" spc="0" normalizeH="0" baseline="0" noProof="0">
              <a:ln>
                <a:noFill/>
              </a:ln>
              <a:solidFill>
                <a:prstClr val="black"/>
              </a:solidFill>
              <a:effectLst/>
              <a:uLnTx/>
              <a:uFillTx/>
              <a:latin typeface="Lato"/>
              <a:ea typeface="Lato"/>
              <a:cs typeface="Lato"/>
              <a:sym typeface="Lato"/>
            </a:endParaRP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2600" b="0" i="1" u="none" strike="noStrike" kern="1200" cap="none" spc="0" normalizeH="0" baseline="0" noProof="0">
                <a:ln>
                  <a:noFill/>
                </a:ln>
                <a:solidFill>
                  <a:prstClr val="black"/>
                </a:solidFill>
                <a:effectLst/>
                <a:uLnTx/>
                <a:uFillTx/>
                <a:latin typeface="Lato"/>
                <a:ea typeface="Lato"/>
                <a:cs typeface="Lato"/>
                <a:sym typeface="Lato"/>
              </a:rPr>
              <a:t>What would it take to go from a 4 to a 6?</a:t>
            </a: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53" name="Google Shape;1953;p201"/>
          <p:cNvSpPr txBox="1">
            <a:spLocks noGrp="1"/>
          </p:cNvSpPr>
          <p:nvPr>
            <p:ph type="sldNum" idx="12"/>
          </p:nvPr>
        </p:nvSpPr>
        <p:spPr>
          <a:xfrm>
            <a:off x="9128185" y="6339098"/>
            <a:ext cx="2743200" cy="365125"/>
          </a:xfrm>
          <a:prstGeom prst="rect">
            <a:avLst/>
          </a:prstGeom>
          <a:noFill/>
          <a:ln>
            <a:noFill/>
          </a:ln>
        </p:spPr>
        <p:txBody>
          <a:bodyPr spcFirstLastPara="1" vert="horz" wrap="square" lIns="91425" tIns="45700" rIns="91425" bIns="4570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3617888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958"/>
        <p:cNvGrpSpPr/>
        <p:nvPr/>
      </p:nvGrpSpPr>
      <p:grpSpPr>
        <a:xfrm>
          <a:off x="0" y="0"/>
          <a:ext cx="0" cy="0"/>
          <a:chOff x="0" y="0"/>
          <a:chExt cx="0" cy="0"/>
        </a:xfrm>
      </p:grpSpPr>
      <p:sp>
        <p:nvSpPr>
          <p:cNvPr id="1959" name="Google Shape;1959;p202"/>
          <p:cNvSpPr/>
          <p:nvPr/>
        </p:nvSpPr>
        <p:spPr>
          <a:xfrm>
            <a:off x="2" y="0"/>
            <a:ext cx="12191999"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1960" name="Google Shape;1960;p202"/>
          <p:cNvSpPr/>
          <p:nvPr/>
        </p:nvSpPr>
        <p:spPr>
          <a:xfrm>
            <a:off x="1" y="1"/>
            <a:ext cx="6698975" cy="1075580"/>
          </a:xfrm>
          <a:prstGeom prst="rect">
            <a:avLst/>
          </a:prstGeom>
          <a:solidFill>
            <a:srgbClr val="06204C"/>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961" name="Google Shape;1961;p202"/>
          <p:cNvSpPr/>
          <p:nvPr/>
        </p:nvSpPr>
        <p:spPr>
          <a:xfrm>
            <a:off x="461698" y="309638"/>
            <a:ext cx="5929959" cy="456305"/>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91052"/>
              </a:lnSpc>
              <a:spcBef>
                <a:spcPts val="0"/>
              </a:spcBef>
              <a:spcAft>
                <a:spcPts val="0"/>
              </a:spcAft>
              <a:buClrTx/>
              <a:buSzTx/>
              <a:buFontTx/>
              <a:buNone/>
              <a:tabLst/>
              <a:defRPr/>
            </a:pPr>
            <a:r>
              <a:rPr kumimoji="0" lang="en-US" sz="3800" b="0" i="0" u="none" strike="noStrike" kern="1200" cap="none" spc="0" normalizeH="0" baseline="0" noProof="0">
                <a:ln>
                  <a:noFill/>
                </a:ln>
                <a:solidFill>
                  <a:prstClr val="white"/>
                </a:solidFill>
                <a:effectLst/>
                <a:uLnTx/>
                <a:uFillTx/>
                <a:latin typeface="Lato Light"/>
                <a:ea typeface="Lato Light"/>
                <a:cs typeface="Lato Light"/>
                <a:sym typeface="Lato Light"/>
              </a:rPr>
              <a:t>Responding to Change Talk</a:t>
            </a: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62" name="Google Shape;1962;p202"/>
          <p:cNvSpPr/>
          <p:nvPr/>
        </p:nvSpPr>
        <p:spPr>
          <a:xfrm>
            <a:off x="1493511" y="1476170"/>
            <a:ext cx="7531220" cy="546239"/>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a:ln>
                  <a:noFill/>
                </a:ln>
                <a:solidFill>
                  <a:srgbClr val="444444"/>
                </a:solidFill>
                <a:effectLst/>
                <a:uLnTx/>
                <a:uFillTx/>
                <a:latin typeface="Lato"/>
                <a:ea typeface="Lato"/>
                <a:cs typeface="Lato"/>
                <a:sym typeface="Lato"/>
              </a:rPr>
              <a:t>The goal is to elicit more change talk. </a:t>
            </a: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63" name="Google Shape;1963;p202"/>
          <p:cNvSpPr/>
          <p:nvPr/>
        </p:nvSpPr>
        <p:spPr>
          <a:xfrm>
            <a:off x="4665646" y="2136914"/>
            <a:ext cx="3172135" cy="546239"/>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A85A9"/>
                </a:solidFill>
                <a:effectLst/>
                <a:uLnTx/>
                <a:uFillTx/>
                <a:latin typeface="Lato"/>
                <a:ea typeface="Lato"/>
                <a:cs typeface="Lato"/>
                <a:sym typeface="Lato"/>
              </a:rPr>
              <a:t>E A R S</a:t>
            </a: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64" name="Google Shape;1964;p202"/>
          <p:cNvSpPr txBox="1"/>
          <p:nvPr/>
        </p:nvSpPr>
        <p:spPr>
          <a:xfrm>
            <a:off x="1460225" y="2922104"/>
            <a:ext cx="9462881" cy="3011557"/>
          </a:xfrm>
          <a:prstGeom prst="rect">
            <a:avLst/>
          </a:prstGeom>
          <a:noFill/>
          <a:ln>
            <a:noFill/>
          </a:ln>
        </p:spPr>
        <p:txBody>
          <a:bodyPr spcFirstLastPara="1" wrap="square" lIns="91425" tIns="45700" rIns="91425" bIns="45700" anchor="t" anchorCtr="0">
            <a:normAutofit lnSpcReduction="10000"/>
          </a:bodyPr>
          <a:lstStyle/>
          <a:p>
            <a:pPr marL="0" marR="0" lvl="0" indent="0" algn="l" defTabSz="914400" rtl="0" eaLnBrk="1" fontAlgn="auto" latinLnBrk="0" hangingPunct="1">
              <a:lnSpc>
                <a:spcPct val="90000"/>
              </a:lnSpc>
              <a:spcBef>
                <a:spcPts val="0"/>
              </a:spcBef>
              <a:spcAft>
                <a:spcPts val="0"/>
              </a:spcAft>
              <a:buClr>
                <a:prstClr val="white"/>
              </a:buClr>
              <a:buSzPts val="2560"/>
              <a:buFontTx/>
              <a:buNone/>
              <a:tabLst/>
              <a:defRPr/>
            </a:pPr>
            <a:r>
              <a:rPr kumimoji="0" lang="en-US" sz="3200" b="1" i="0" u="none" strike="noStrike" kern="1200" cap="none" spc="0" normalizeH="0" baseline="0" noProof="0">
                <a:ln>
                  <a:noFill/>
                </a:ln>
                <a:solidFill>
                  <a:srgbClr val="4A85A9"/>
                </a:solidFill>
                <a:effectLst/>
                <a:uLnTx/>
                <a:uFillTx/>
                <a:latin typeface="Lato"/>
                <a:ea typeface="Lato"/>
                <a:cs typeface="Lato"/>
                <a:sym typeface="Lato"/>
              </a:rPr>
              <a:t>E</a:t>
            </a:r>
            <a:r>
              <a:rPr kumimoji="0" lang="en-US" sz="3200" b="0" i="0" u="none" strike="noStrike" kern="1200" cap="none" spc="0" normalizeH="0" baseline="0" noProof="0">
                <a:ln>
                  <a:noFill/>
                </a:ln>
                <a:solidFill>
                  <a:srgbClr val="444444"/>
                </a:solidFill>
                <a:effectLst/>
                <a:uLnTx/>
                <a:uFillTx/>
                <a:latin typeface="Lato"/>
                <a:ea typeface="Lato"/>
                <a:cs typeface="Lato"/>
                <a:sym typeface="Lato"/>
              </a:rPr>
              <a:t>laborating: </a:t>
            </a:r>
            <a:r>
              <a:rPr kumimoji="0" lang="en-US" sz="2400" b="0" i="0" u="none" strike="noStrike" kern="1200" cap="none" spc="0" normalizeH="0" baseline="0" noProof="0">
                <a:ln>
                  <a:noFill/>
                </a:ln>
                <a:solidFill>
                  <a:srgbClr val="444444"/>
                </a:solidFill>
                <a:effectLst/>
                <a:uLnTx/>
                <a:uFillTx/>
                <a:latin typeface="Lato"/>
                <a:ea typeface="Lato"/>
                <a:cs typeface="Lato"/>
                <a:sym typeface="Lato"/>
              </a:rPr>
              <a:t>asking for more information,  more detail, in what ways, an example, etc.</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90000"/>
              </a:lnSpc>
              <a:spcBef>
                <a:spcPts val="1000"/>
              </a:spcBef>
              <a:spcAft>
                <a:spcPts val="0"/>
              </a:spcAft>
              <a:buClr>
                <a:prstClr val="white"/>
              </a:buClr>
              <a:buSzPts val="2560"/>
              <a:buFontTx/>
              <a:buNone/>
              <a:tabLst/>
              <a:defRPr/>
            </a:pPr>
            <a:r>
              <a:rPr kumimoji="0" lang="en-US" sz="3200" b="1" i="0" u="none" strike="noStrike" kern="1200" cap="none" spc="0" normalizeH="0" baseline="0" noProof="0">
                <a:ln>
                  <a:noFill/>
                </a:ln>
                <a:solidFill>
                  <a:srgbClr val="4A85A9"/>
                </a:solidFill>
                <a:effectLst/>
                <a:uLnTx/>
                <a:uFillTx/>
                <a:latin typeface="Lato"/>
                <a:ea typeface="Lato"/>
                <a:cs typeface="Lato"/>
                <a:sym typeface="Lato"/>
              </a:rPr>
              <a:t>A</a:t>
            </a:r>
            <a:r>
              <a:rPr kumimoji="0" lang="en-US" sz="3200" b="0" i="0" u="none" strike="noStrike" kern="1200" cap="none" spc="0" normalizeH="0" baseline="0" noProof="0">
                <a:ln>
                  <a:noFill/>
                </a:ln>
                <a:solidFill>
                  <a:srgbClr val="444444"/>
                </a:solidFill>
                <a:effectLst/>
                <a:uLnTx/>
                <a:uFillTx/>
                <a:latin typeface="Lato"/>
                <a:ea typeface="Lato"/>
                <a:cs typeface="Lato"/>
                <a:sym typeface="Lato"/>
              </a:rPr>
              <a:t>ffirming: </a:t>
            </a:r>
            <a:r>
              <a:rPr kumimoji="0" lang="en-US" sz="2400" b="0" i="0" u="none" strike="noStrike" kern="1200" cap="none" spc="0" normalizeH="0" baseline="0" noProof="0">
                <a:ln>
                  <a:noFill/>
                </a:ln>
                <a:solidFill>
                  <a:srgbClr val="444444"/>
                </a:solidFill>
                <a:effectLst/>
                <a:uLnTx/>
                <a:uFillTx/>
                <a:latin typeface="Lato"/>
                <a:ea typeface="Lato"/>
                <a:cs typeface="Lato"/>
                <a:sym typeface="Lato"/>
              </a:rPr>
              <a:t>commenting positively on the person’s statement</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90000"/>
              </a:lnSpc>
              <a:spcBef>
                <a:spcPts val="1000"/>
              </a:spcBef>
              <a:spcAft>
                <a:spcPts val="0"/>
              </a:spcAft>
              <a:buClr>
                <a:prstClr val="white"/>
              </a:buClr>
              <a:buSzPts val="2560"/>
              <a:buFontTx/>
              <a:buNone/>
              <a:tabLst/>
              <a:defRPr/>
            </a:pPr>
            <a:r>
              <a:rPr kumimoji="0" lang="en-US" sz="3200" b="1" i="0" u="none" strike="noStrike" kern="1200" cap="none" spc="0" normalizeH="0" baseline="0" noProof="0">
                <a:ln>
                  <a:noFill/>
                </a:ln>
                <a:solidFill>
                  <a:srgbClr val="4A85A9"/>
                </a:solidFill>
                <a:effectLst/>
                <a:uLnTx/>
                <a:uFillTx/>
                <a:latin typeface="Lato"/>
                <a:ea typeface="Lato"/>
                <a:cs typeface="Lato"/>
                <a:sym typeface="Lato"/>
              </a:rPr>
              <a:t>R</a:t>
            </a:r>
            <a:r>
              <a:rPr kumimoji="0" lang="en-US" sz="3200" b="0" i="0" u="none" strike="noStrike" kern="1200" cap="none" spc="0" normalizeH="0" baseline="0" noProof="0">
                <a:ln>
                  <a:noFill/>
                </a:ln>
                <a:solidFill>
                  <a:srgbClr val="444444"/>
                </a:solidFill>
                <a:effectLst/>
                <a:uLnTx/>
                <a:uFillTx/>
                <a:latin typeface="Lato"/>
                <a:ea typeface="Lato"/>
                <a:cs typeface="Lato"/>
                <a:sym typeface="Lato"/>
              </a:rPr>
              <a:t>eflecting: </a:t>
            </a:r>
            <a:r>
              <a:rPr kumimoji="0" lang="en-US" sz="2400" b="0" i="0" u="none" strike="noStrike" kern="1200" cap="none" spc="0" normalizeH="0" baseline="0" noProof="0">
                <a:ln>
                  <a:noFill/>
                </a:ln>
                <a:solidFill>
                  <a:srgbClr val="444444"/>
                </a:solidFill>
                <a:effectLst/>
                <a:uLnTx/>
                <a:uFillTx/>
                <a:latin typeface="Lato"/>
                <a:ea typeface="Lato"/>
                <a:cs typeface="Lato"/>
                <a:sym typeface="Lato"/>
              </a:rPr>
              <a:t>continuing the paragraph, etc.</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90000"/>
              </a:lnSpc>
              <a:spcBef>
                <a:spcPts val="1000"/>
              </a:spcBef>
              <a:spcAft>
                <a:spcPts val="0"/>
              </a:spcAft>
              <a:buClr>
                <a:prstClr val="white"/>
              </a:buClr>
              <a:buSzPts val="2560"/>
              <a:buFontTx/>
              <a:buNone/>
              <a:tabLst/>
              <a:defRPr/>
            </a:pPr>
            <a:r>
              <a:rPr kumimoji="0" lang="en-US" sz="3200" b="1" i="0" u="none" strike="noStrike" kern="1200" cap="none" spc="0" normalizeH="0" baseline="0" noProof="0">
                <a:ln>
                  <a:noFill/>
                </a:ln>
                <a:solidFill>
                  <a:srgbClr val="4A85A9"/>
                </a:solidFill>
                <a:effectLst/>
                <a:uLnTx/>
                <a:uFillTx/>
                <a:latin typeface="Lato"/>
                <a:ea typeface="Lato"/>
                <a:cs typeface="Lato"/>
                <a:sym typeface="Lato"/>
              </a:rPr>
              <a:t>S</a:t>
            </a:r>
            <a:r>
              <a:rPr kumimoji="0" lang="en-US" sz="3200" b="0" i="0" u="none" strike="noStrike" kern="1200" cap="none" spc="0" normalizeH="0" baseline="0" noProof="0">
                <a:ln>
                  <a:noFill/>
                </a:ln>
                <a:solidFill>
                  <a:srgbClr val="444444"/>
                </a:solidFill>
                <a:effectLst/>
                <a:uLnTx/>
                <a:uFillTx/>
                <a:latin typeface="Lato"/>
                <a:ea typeface="Lato"/>
                <a:cs typeface="Lato"/>
                <a:sym typeface="Lato"/>
              </a:rPr>
              <a:t>ummarizing: </a:t>
            </a:r>
            <a:r>
              <a:rPr kumimoji="0" lang="en-US" sz="2400" b="0" i="0" u="none" strike="noStrike" kern="1200" cap="none" spc="0" normalizeH="0" baseline="0" noProof="0">
                <a:ln>
                  <a:noFill/>
                </a:ln>
                <a:solidFill>
                  <a:srgbClr val="444444"/>
                </a:solidFill>
                <a:effectLst/>
                <a:uLnTx/>
                <a:uFillTx/>
                <a:latin typeface="Lato"/>
                <a:ea typeface="Lato"/>
                <a:cs typeface="Lato"/>
                <a:sym typeface="Lato"/>
              </a:rPr>
              <a:t>collecting bouquets of change talk. </a:t>
            </a:r>
            <a:endParaRPr kumimoji="0" sz="3200" b="0" i="0" u="none" strike="noStrike" kern="1200" cap="none" spc="0" normalizeH="0" baseline="0" noProof="0">
              <a:ln>
                <a:noFill/>
              </a:ln>
              <a:solidFill>
                <a:srgbClr val="444444"/>
              </a:solidFill>
              <a:effectLst/>
              <a:uLnTx/>
              <a:uFillTx/>
              <a:latin typeface="Lato"/>
              <a:ea typeface="Lato"/>
              <a:cs typeface="Lato"/>
              <a:sym typeface="Lato"/>
            </a:endParaRPr>
          </a:p>
          <a:p>
            <a:pPr marL="0" marR="0" lvl="0" indent="0" algn="l" defTabSz="914400" rtl="0" eaLnBrk="1" fontAlgn="auto" latinLnBrk="0" hangingPunct="1">
              <a:lnSpc>
                <a:spcPct val="90000"/>
              </a:lnSpc>
              <a:spcBef>
                <a:spcPts val="1000"/>
              </a:spcBef>
              <a:spcAft>
                <a:spcPts val="0"/>
              </a:spcAft>
              <a:buClr>
                <a:prstClr val="white"/>
              </a:buClr>
              <a:buSzPts val="1920"/>
              <a:buFontTx/>
              <a:buNone/>
              <a:tabLst/>
              <a:defRPr/>
            </a:pPr>
            <a:r>
              <a:rPr kumimoji="0" lang="en-US" sz="2400" b="0" i="0" u="none" strike="noStrike" kern="1200" cap="none" spc="0" normalizeH="0" baseline="0" noProof="0">
                <a:ln>
                  <a:noFill/>
                </a:ln>
                <a:solidFill>
                  <a:prstClr val="white"/>
                </a:solidFill>
                <a:effectLst/>
                <a:uLnTx/>
                <a:uFillTx/>
                <a:latin typeface="Lato"/>
                <a:ea typeface="Lato"/>
                <a:cs typeface="Lato"/>
                <a:sym typeface="Lato"/>
              </a:rPr>
              <a:t> </a:t>
            </a:r>
            <a:endParaRPr kumimoji="0" sz="3200" b="0" i="0" u="none" strike="noStrike" kern="1200" cap="none" spc="0" normalizeH="0" baseline="0" noProof="0">
              <a:ln>
                <a:noFill/>
              </a:ln>
              <a:solidFill>
                <a:prstClr val="white"/>
              </a:solidFill>
              <a:effectLst/>
              <a:uLnTx/>
              <a:uFillTx/>
              <a:latin typeface="Lato"/>
              <a:ea typeface="Lato"/>
              <a:cs typeface="Lato"/>
              <a:sym typeface="Lato"/>
            </a:endParaRPr>
          </a:p>
        </p:txBody>
      </p:sp>
      <p:sp>
        <p:nvSpPr>
          <p:cNvPr id="1965" name="Google Shape;1965;p202"/>
          <p:cNvSpPr txBox="1">
            <a:spLocks noGrp="1"/>
          </p:cNvSpPr>
          <p:nvPr>
            <p:ph type="sldNum" idx="12"/>
          </p:nvPr>
        </p:nvSpPr>
        <p:spPr>
          <a:xfrm>
            <a:off x="9128185" y="6339098"/>
            <a:ext cx="2743200" cy="365125"/>
          </a:xfrm>
          <a:prstGeom prst="rect">
            <a:avLst/>
          </a:prstGeom>
          <a:noFill/>
          <a:ln>
            <a:noFill/>
          </a:ln>
        </p:spPr>
        <p:txBody>
          <a:bodyPr spcFirstLastPara="1" vert="horz" wrap="square" lIns="91425" tIns="45700" rIns="91425" bIns="4570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4645902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970"/>
        <p:cNvGrpSpPr/>
        <p:nvPr/>
      </p:nvGrpSpPr>
      <p:grpSpPr>
        <a:xfrm>
          <a:off x="0" y="0"/>
          <a:ext cx="0" cy="0"/>
          <a:chOff x="0" y="0"/>
          <a:chExt cx="0" cy="0"/>
        </a:xfrm>
      </p:grpSpPr>
      <p:sp>
        <p:nvSpPr>
          <p:cNvPr id="1971" name="Google Shape;1971;p203"/>
          <p:cNvSpPr/>
          <p:nvPr/>
        </p:nvSpPr>
        <p:spPr>
          <a:xfrm>
            <a:off x="2" y="0"/>
            <a:ext cx="12191999"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1972" name="Google Shape;1972;p203"/>
          <p:cNvSpPr/>
          <p:nvPr/>
        </p:nvSpPr>
        <p:spPr>
          <a:xfrm>
            <a:off x="1" y="1"/>
            <a:ext cx="3667539" cy="1075580"/>
          </a:xfrm>
          <a:prstGeom prst="rect">
            <a:avLst/>
          </a:prstGeom>
          <a:solidFill>
            <a:srgbClr val="06204C"/>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973" name="Google Shape;1973;p203"/>
          <p:cNvSpPr/>
          <p:nvPr/>
        </p:nvSpPr>
        <p:spPr>
          <a:xfrm>
            <a:off x="461698" y="309638"/>
            <a:ext cx="2689007" cy="456305"/>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91052"/>
              </a:lnSpc>
              <a:spcBef>
                <a:spcPts val="0"/>
              </a:spcBef>
              <a:spcAft>
                <a:spcPts val="0"/>
              </a:spcAft>
              <a:buClrTx/>
              <a:buSzTx/>
              <a:buFontTx/>
              <a:buNone/>
              <a:tabLst/>
              <a:defRPr/>
            </a:pPr>
            <a:r>
              <a:rPr kumimoji="0" lang="en-US" sz="3800" b="0" i="0" u="none" strike="noStrike" kern="1200" cap="none" spc="0" normalizeH="0" baseline="0" noProof="0">
                <a:ln>
                  <a:noFill/>
                </a:ln>
                <a:solidFill>
                  <a:prstClr val="white"/>
                </a:solidFill>
                <a:effectLst/>
                <a:uLnTx/>
                <a:uFillTx/>
                <a:latin typeface="Lato Light"/>
                <a:ea typeface="Lato Light"/>
                <a:cs typeface="Lato Light"/>
                <a:sym typeface="Lato Light"/>
              </a:rPr>
              <a:t>Sustain Talk</a:t>
            </a: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74" name="Google Shape;1974;p203"/>
          <p:cNvSpPr/>
          <p:nvPr/>
        </p:nvSpPr>
        <p:spPr>
          <a:xfrm>
            <a:off x="892969" y="1590674"/>
            <a:ext cx="10040075" cy="4631223"/>
          </a:xfrm>
          <a:prstGeom prst="rect">
            <a:avLst/>
          </a:prstGeom>
          <a:noFill/>
          <a:ln>
            <a:noFill/>
          </a:ln>
        </p:spPr>
        <p:txBody>
          <a:bodyPr spcFirstLastPara="1" wrap="square" lIns="0" tIns="0" rIns="0" bIns="0" anchor="t" anchorCtr="0">
            <a:noAutofit/>
          </a:bodyPr>
          <a:lstStyle/>
          <a:p>
            <a:pPr marL="514338" marR="0" lvl="0" indent="-514338" algn="l" defTabSz="914400" rtl="0" eaLnBrk="1" fontAlgn="auto" latinLnBrk="0" hangingPunct="1">
              <a:lnSpc>
                <a:spcPct val="100000"/>
              </a:lnSpc>
              <a:spcBef>
                <a:spcPts val="0"/>
              </a:spcBef>
              <a:spcAft>
                <a:spcPts val="0"/>
              </a:spcAft>
              <a:buClr>
                <a:srgbClr val="444444"/>
              </a:buClr>
              <a:buSzPts val="2240"/>
              <a:buFont typeface="Arial"/>
              <a:buChar char="•"/>
              <a:tabLst/>
              <a:defRPr/>
            </a:pPr>
            <a:r>
              <a:rPr kumimoji="0" lang="en-US" sz="2800" b="0" i="0" u="none" strike="noStrike" kern="1200" cap="none" spc="0" normalizeH="0" baseline="0" noProof="0">
                <a:ln>
                  <a:noFill/>
                </a:ln>
                <a:solidFill>
                  <a:srgbClr val="444444"/>
                </a:solidFill>
                <a:effectLst/>
                <a:uLnTx/>
                <a:uFillTx/>
                <a:latin typeface="Lato"/>
                <a:ea typeface="Lato"/>
                <a:cs typeface="Lato"/>
                <a:sym typeface="Lato"/>
              </a:rPr>
              <a:t>You will get more of whatever you reflect</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514338" marR="0" lvl="0" indent="-372101" algn="l" defTabSz="914400" rtl="0" eaLnBrk="1" fontAlgn="auto" latinLnBrk="0" hangingPunct="1">
              <a:lnSpc>
                <a:spcPct val="100000"/>
              </a:lnSpc>
              <a:spcBef>
                <a:spcPts val="0"/>
              </a:spcBef>
              <a:spcAft>
                <a:spcPts val="0"/>
              </a:spcAft>
              <a:buClr>
                <a:prstClr val="black"/>
              </a:buClr>
              <a:buSzPts val="2240"/>
              <a:buFontTx/>
              <a:buNone/>
              <a:tabLst/>
              <a:defRPr/>
            </a:pPr>
            <a:endParaRPr kumimoji="0" sz="2800" b="0" i="0" u="none" strike="noStrike" kern="1200" cap="none" spc="0" normalizeH="0" baseline="0" noProof="0">
              <a:ln>
                <a:noFill/>
              </a:ln>
              <a:solidFill>
                <a:srgbClr val="444444"/>
              </a:solidFill>
              <a:effectLst/>
              <a:uLnTx/>
              <a:uFillTx/>
              <a:latin typeface="Lato"/>
              <a:ea typeface="Lato"/>
              <a:cs typeface="Lato"/>
              <a:sym typeface="Lato"/>
            </a:endParaRPr>
          </a:p>
          <a:p>
            <a:pPr marL="514338" marR="0" lvl="0" indent="-514338" algn="l" defTabSz="914400" rtl="0" eaLnBrk="1" fontAlgn="auto" latinLnBrk="0" hangingPunct="1">
              <a:lnSpc>
                <a:spcPct val="100000"/>
              </a:lnSpc>
              <a:spcBef>
                <a:spcPts val="0"/>
              </a:spcBef>
              <a:spcAft>
                <a:spcPts val="0"/>
              </a:spcAft>
              <a:buClr>
                <a:srgbClr val="444444"/>
              </a:buClr>
              <a:buSzPts val="2240"/>
              <a:buFont typeface="Arial"/>
              <a:buChar char="•"/>
              <a:tabLst/>
              <a:defRPr/>
            </a:pPr>
            <a:r>
              <a:rPr kumimoji="0" lang="en-US" sz="2800" b="0" i="0" u="none" strike="noStrike" kern="1200" cap="none" spc="0" normalizeH="0" baseline="0" noProof="0">
                <a:ln>
                  <a:noFill/>
                </a:ln>
                <a:solidFill>
                  <a:srgbClr val="444444"/>
                </a:solidFill>
                <a:effectLst/>
                <a:uLnTx/>
                <a:uFillTx/>
                <a:latin typeface="Lato"/>
                <a:ea typeface="Lato"/>
                <a:cs typeface="Lato"/>
                <a:sym typeface="Lato"/>
              </a:rPr>
              <a:t>If you reflect sustain talk, you are likely to hear more sustain talk and vice versa</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971526" marR="0" lvl="1" indent="-514338" algn="l" defTabSz="914400" rtl="0" eaLnBrk="1" fontAlgn="auto" latinLnBrk="0" hangingPunct="1">
              <a:lnSpc>
                <a:spcPct val="100000"/>
              </a:lnSpc>
              <a:spcBef>
                <a:spcPts val="0"/>
              </a:spcBef>
              <a:spcAft>
                <a:spcPts val="0"/>
              </a:spcAft>
              <a:buClr>
                <a:srgbClr val="444444"/>
              </a:buClr>
              <a:buSzPts val="2240"/>
              <a:buFont typeface="Arial"/>
              <a:buChar char="•"/>
              <a:tabLst/>
              <a:defRPr/>
            </a:pPr>
            <a:r>
              <a:rPr kumimoji="0" lang="en-US" sz="2800" b="0" i="0" u="none" strike="noStrike" kern="1200" cap="none" spc="0" normalizeH="0" baseline="0" noProof="0">
                <a:ln>
                  <a:noFill/>
                </a:ln>
                <a:solidFill>
                  <a:srgbClr val="444444"/>
                </a:solidFill>
                <a:effectLst/>
                <a:uLnTx/>
                <a:uFillTx/>
                <a:latin typeface="Lato"/>
                <a:ea typeface="Lato"/>
                <a:cs typeface="Lato"/>
                <a:sym typeface="Lato"/>
              </a:rPr>
              <a:t>i.e., “continuing the paragraph”</a:t>
            </a: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75" name="Google Shape;1975;p203"/>
          <p:cNvSpPr txBox="1">
            <a:spLocks noGrp="1"/>
          </p:cNvSpPr>
          <p:nvPr>
            <p:ph type="sldNum" idx="12"/>
          </p:nvPr>
        </p:nvSpPr>
        <p:spPr>
          <a:xfrm>
            <a:off x="9128185" y="6339098"/>
            <a:ext cx="2743200" cy="365125"/>
          </a:xfrm>
          <a:prstGeom prst="rect">
            <a:avLst/>
          </a:prstGeom>
          <a:noFill/>
          <a:ln>
            <a:noFill/>
          </a:ln>
        </p:spPr>
        <p:txBody>
          <a:bodyPr spcFirstLastPara="1" vert="horz" wrap="square" lIns="91425" tIns="45700" rIns="91425" bIns="4570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8385043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2151"/>
        <p:cNvGrpSpPr/>
        <p:nvPr/>
      </p:nvGrpSpPr>
      <p:grpSpPr>
        <a:xfrm>
          <a:off x="0" y="0"/>
          <a:ext cx="0" cy="0"/>
          <a:chOff x="0" y="0"/>
          <a:chExt cx="0" cy="0"/>
        </a:xfrm>
      </p:grpSpPr>
      <p:sp>
        <p:nvSpPr>
          <p:cNvPr id="2152" name="Google Shape;2152;p223"/>
          <p:cNvSpPr txBox="1"/>
          <p:nvPr/>
        </p:nvSpPr>
        <p:spPr>
          <a:xfrm>
            <a:off x="777859" y="2348914"/>
            <a:ext cx="4765571" cy="193895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a:ln>
                  <a:noFill/>
                </a:ln>
                <a:solidFill>
                  <a:prstClr val="black"/>
                </a:solidFill>
                <a:effectLst/>
                <a:uLnTx/>
                <a:uFillTx/>
                <a:latin typeface="Lato"/>
                <a:ea typeface="Lato"/>
                <a:cs typeface="Lato"/>
                <a:sym typeface="Lato"/>
              </a:rPr>
              <a:t>Selectively summarize the change talk</a:t>
            </a:r>
            <a:endParaRPr kumimoji="0" sz="4000" b="0" i="0" u="none" strike="noStrike" kern="1200" cap="none" spc="0" normalizeH="0" baseline="0" noProof="0" dirty="0">
              <a:ln>
                <a:noFill/>
              </a:ln>
              <a:solidFill>
                <a:prstClr val="black"/>
              </a:solidFill>
              <a:effectLst/>
              <a:uLnTx/>
              <a:uFillTx/>
              <a:latin typeface="Calibri"/>
              <a:ea typeface="+mn-ea"/>
              <a:cs typeface="+mn-cs"/>
            </a:endParaRPr>
          </a:p>
        </p:txBody>
      </p:sp>
      <p:sp>
        <p:nvSpPr>
          <p:cNvPr id="2153" name="Google Shape;2153;p223"/>
          <p:cNvSpPr/>
          <p:nvPr/>
        </p:nvSpPr>
        <p:spPr>
          <a:xfrm>
            <a:off x="1" y="0"/>
            <a:ext cx="3458817" cy="1182459"/>
          </a:xfrm>
          <a:prstGeom prst="rect">
            <a:avLst/>
          </a:prstGeom>
          <a:solidFill>
            <a:srgbClr val="001D48"/>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154" name="Google Shape;2154;p223"/>
          <p:cNvSpPr/>
          <p:nvPr/>
        </p:nvSpPr>
        <p:spPr>
          <a:xfrm>
            <a:off x="434382" y="297222"/>
            <a:ext cx="2726263" cy="885237"/>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Lato Light"/>
                <a:ea typeface="Lato Light"/>
                <a:cs typeface="Lato Light"/>
                <a:sym typeface="Lato Light"/>
              </a:rPr>
              <a:t>Summaries</a:t>
            </a: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2155" name="Google Shape;2155;p223"/>
          <p:cNvPicPr preferRelativeResize="0"/>
          <p:nvPr/>
        </p:nvPicPr>
        <p:blipFill rotWithShape="1">
          <a:blip r:embed="rId3">
            <a:alphaModFix/>
          </a:blip>
          <a:srcRect/>
          <a:stretch/>
        </p:blipFill>
        <p:spPr>
          <a:xfrm>
            <a:off x="6350400" y="1260277"/>
            <a:ext cx="4529139" cy="4116228"/>
          </a:xfrm>
          <a:prstGeom prst="rect">
            <a:avLst/>
          </a:prstGeom>
          <a:noFill/>
          <a:ln>
            <a:noFill/>
          </a:ln>
        </p:spPr>
      </p:pic>
      <p:sp>
        <p:nvSpPr>
          <p:cNvPr id="2156" name="Google Shape;2156;p223"/>
          <p:cNvSpPr txBox="1">
            <a:spLocks noGrp="1"/>
          </p:cNvSpPr>
          <p:nvPr>
            <p:ph type="sldNum" idx="12"/>
          </p:nvPr>
        </p:nvSpPr>
        <p:spPr>
          <a:xfrm>
            <a:off x="9128185" y="6339098"/>
            <a:ext cx="2743200" cy="365125"/>
          </a:xfrm>
          <a:prstGeom prst="rect">
            <a:avLst/>
          </a:prstGeom>
          <a:noFill/>
          <a:ln>
            <a:noFill/>
          </a:ln>
        </p:spPr>
        <p:txBody>
          <a:bodyPr spcFirstLastPara="1" vert="horz" wrap="square" lIns="91425" tIns="45700" rIns="91425" bIns="4570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3408522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2180"/>
        <p:cNvGrpSpPr/>
        <p:nvPr/>
      </p:nvGrpSpPr>
      <p:grpSpPr>
        <a:xfrm>
          <a:off x="0" y="0"/>
          <a:ext cx="0" cy="0"/>
          <a:chOff x="0" y="0"/>
          <a:chExt cx="0" cy="0"/>
        </a:xfrm>
      </p:grpSpPr>
      <p:sp>
        <p:nvSpPr>
          <p:cNvPr id="2181" name="Google Shape;2181;p226"/>
          <p:cNvSpPr/>
          <p:nvPr/>
        </p:nvSpPr>
        <p:spPr>
          <a:xfrm>
            <a:off x="1444711" y="2748410"/>
            <a:ext cx="9302580" cy="136118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92678"/>
              </a:lnSpc>
              <a:spcBef>
                <a:spcPts val="0"/>
              </a:spcBef>
              <a:spcAft>
                <a:spcPts val="0"/>
              </a:spcAft>
              <a:buClr>
                <a:prstClr val="black"/>
              </a:buClr>
              <a:buSzPts val="5600"/>
              <a:buFontTx/>
              <a:buNone/>
              <a:tabLst/>
              <a:defRPr/>
            </a:pPr>
            <a:r>
              <a:rPr kumimoji="0" lang="en-US" sz="5600" b="0" i="0" u="none" strike="noStrike" kern="1200" cap="none" spc="0" normalizeH="0" baseline="0" noProof="0" dirty="0">
                <a:ln>
                  <a:noFill/>
                </a:ln>
                <a:solidFill>
                  <a:prstClr val="black"/>
                </a:solidFill>
                <a:effectLst/>
                <a:uLnTx/>
                <a:uFillTx/>
                <a:latin typeface="Lato Light"/>
                <a:ea typeface="Lato Light"/>
                <a:cs typeface="Lato Light"/>
                <a:sym typeface="Lato Light"/>
              </a:rPr>
              <a:t>Softening Sustain Talk:  Dancing with Discord and Responding to Sustain Talk</a:t>
            </a:r>
            <a:br>
              <a:rPr kumimoji="0" lang="en-US" sz="5600" b="0" i="0" u="none" strike="noStrike" kern="1200" cap="none" spc="0" normalizeH="0" baseline="0" noProof="0" dirty="0">
                <a:ln>
                  <a:noFill/>
                </a:ln>
                <a:solidFill>
                  <a:prstClr val="black"/>
                </a:solidFill>
                <a:effectLst/>
                <a:uLnTx/>
                <a:uFillTx/>
                <a:latin typeface="Lato Light"/>
                <a:ea typeface="Lato Light"/>
                <a:cs typeface="Lato Light"/>
                <a:sym typeface="Lato Light"/>
              </a:rPr>
            </a:br>
            <a:endParaRPr kumimoji="0" sz="1800" b="0" i="0" u="none" strike="noStrike" kern="1200" cap="none" spc="0" normalizeH="0" baseline="0" noProof="0" dirty="0">
              <a:ln>
                <a:noFill/>
              </a:ln>
              <a:solidFill>
                <a:prstClr val="black"/>
              </a:solidFill>
              <a:effectLst/>
              <a:uLnTx/>
              <a:uFillTx/>
              <a:latin typeface="Lato Light"/>
              <a:ea typeface="Lato Light"/>
              <a:cs typeface="Lato Light"/>
              <a:sym typeface="Lato Light"/>
            </a:endParaRPr>
          </a:p>
        </p:txBody>
      </p:sp>
      <p:sp>
        <p:nvSpPr>
          <p:cNvPr id="2182" name="Google Shape;2182;p226"/>
          <p:cNvSpPr txBox="1">
            <a:spLocks noGrp="1"/>
          </p:cNvSpPr>
          <p:nvPr>
            <p:ph type="sldNum" idx="12"/>
          </p:nvPr>
        </p:nvSpPr>
        <p:spPr>
          <a:xfrm>
            <a:off x="9128185" y="6339098"/>
            <a:ext cx="2743200" cy="365125"/>
          </a:xfrm>
          <a:prstGeom prst="rect">
            <a:avLst/>
          </a:prstGeom>
          <a:noFill/>
          <a:ln>
            <a:noFill/>
          </a:ln>
        </p:spPr>
        <p:txBody>
          <a:bodyPr spcFirstLastPara="1" vert="horz" wrap="square" lIns="91425" tIns="45700" rIns="91425" bIns="4570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08348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2187"/>
        <p:cNvGrpSpPr/>
        <p:nvPr/>
      </p:nvGrpSpPr>
      <p:grpSpPr>
        <a:xfrm>
          <a:off x="0" y="0"/>
          <a:ext cx="0" cy="0"/>
          <a:chOff x="0" y="0"/>
          <a:chExt cx="0" cy="0"/>
        </a:xfrm>
      </p:grpSpPr>
      <p:sp>
        <p:nvSpPr>
          <p:cNvPr id="2188" name="Google Shape;2188;p227"/>
          <p:cNvSpPr/>
          <p:nvPr/>
        </p:nvSpPr>
        <p:spPr>
          <a:xfrm>
            <a:off x="2" y="0"/>
            <a:ext cx="12191999"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2189" name="Google Shape;2189;p227"/>
          <p:cNvSpPr/>
          <p:nvPr/>
        </p:nvSpPr>
        <p:spPr>
          <a:xfrm>
            <a:off x="1" y="1"/>
            <a:ext cx="8220075" cy="1075580"/>
          </a:xfrm>
          <a:prstGeom prst="rect">
            <a:avLst/>
          </a:prstGeom>
          <a:solidFill>
            <a:srgbClr val="06204C"/>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190" name="Google Shape;2190;p227"/>
          <p:cNvSpPr/>
          <p:nvPr/>
        </p:nvSpPr>
        <p:spPr>
          <a:xfrm>
            <a:off x="461698" y="309638"/>
            <a:ext cx="7234503" cy="456305"/>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91052"/>
              </a:lnSpc>
              <a:spcBef>
                <a:spcPts val="0"/>
              </a:spcBef>
              <a:spcAft>
                <a:spcPts val="0"/>
              </a:spcAft>
              <a:buClrTx/>
              <a:buSzTx/>
              <a:buFontTx/>
              <a:buNone/>
              <a:tabLst/>
              <a:defRPr/>
            </a:pPr>
            <a:r>
              <a:rPr kumimoji="0" lang="en-US" sz="3800" b="0" i="0" u="none" strike="noStrike" kern="1200" cap="none" spc="0" normalizeH="0" baseline="0" noProof="0">
                <a:ln>
                  <a:noFill/>
                </a:ln>
                <a:solidFill>
                  <a:prstClr val="white"/>
                </a:solidFill>
                <a:effectLst/>
                <a:uLnTx/>
                <a:uFillTx/>
                <a:latin typeface="Lato Light"/>
                <a:ea typeface="Lato Light"/>
                <a:cs typeface="Lato Light"/>
                <a:sym typeface="Lato Light"/>
              </a:rPr>
              <a:t>The Two Elements of “Resistance”</a:t>
            </a: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91" name="Google Shape;2191;p227"/>
          <p:cNvSpPr/>
          <p:nvPr/>
        </p:nvSpPr>
        <p:spPr>
          <a:xfrm>
            <a:off x="892969" y="1590674"/>
            <a:ext cx="10040075" cy="4631223"/>
          </a:xfrm>
          <a:prstGeom prst="rect">
            <a:avLst/>
          </a:prstGeom>
          <a:noFill/>
          <a:ln>
            <a:noFill/>
          </a:ln>
        </p:spPr>
        <p:txBody>
          <a:bodyPr spcFirstLastPara="1" wrap="square" lIns="0" tIns="0" rIns="0" bIns="0" anchor="t" anchorCtr="0">
            <a:noAutofit/>
          </a:bodyPr>
          <a:lstStyle/>
          <a:p>
            <a:pPr marL="514338" marR="0" lvl="0" indent="-514338" algn="l" defTabSz="914400" rtl="0" eaLnBrk="1" fontAlgn="auto" latinLnBrk="0" hangingPunct="1">
              <a:lnSpc>
                <a:spcPct val="100000"/>
              </a:lnSpc>
              <a:spcBef>
                <a:spcPts val="0"/>
              </a:spcBef>
              <a:spcAft>
                <a:spcPts val="0"/>
              </a:spcAft>
              <a:buClr>
                <a:srgbClr val="444444"/>
              </a:buClr>
              <a:buSzPts val="2560"/>
              <a:buFont typeface="Arial"/>
              <a:buChar char="•"/>
              <a:tabLst/>
              <a:defRPr/>
            </a:pPr>
            <a:r>
              <a:rPr kumimoji="0" lang="en-US" sz="3200" b="0" i="0" u="none" strike="noStrike" kern="1200" cap="none" spc="0" normalizeH="0" baseline="0" noProof="0">
                <a:ln>
                  <a:noFill/>
                </a:ln>
                <a:solidFill>
                  <a:srgbClr val="444444"/>
                </a:solidFill>
                <a:effectLst/>
                <a:uLnTx/>
                <a:uFillTx/>
                <a:latin typeface="Lato"/>
                <a:ea typeface="Lato"/>
                <a:cs typeface="Lato"/>
                <a:sym typeface="Lato"/>
              </a:rPr>
              <a:t>Sustain Talk </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514338" marR="0" lvl="0" indent="-351782" algn="l" defTabSz="914400" rtl="0" eaLnBrk="1" fontAlgn="auto" latinLnBrk="0" hangingPunct="1">
              <a:lnSpc>
                <a:spcPct val="100000"/>
              </a:lnSpc>
              <a:spcBef>
                <a:spcPts val="0"/>
              </a:spcBef>
              <a:spcAft>
                <a:spcPts val="0"/>
              </a:spcAft>
              <a:buClr>
                <a:prstClr val="black"/>
              </a:buClr>
              <a:buSzPts val="2560"/>
              <a:buFontTx/>
              <a:buNone/>
              <a:tabLst/>
              <a:defRPr/>
            </a:pPr>
            <a:endParaRPr kumimoji="0" sz="3200" b="0" i="0" u="none" strike="noStrike" kern="1200" cap="none" spc="0" normalizeH="0" baseline="0" noProof="0">
              <a:ln>
                <a:noFill/>
              </a:ln>
              <a:solidFill>
                <a:srgbClr val="444444"/>
              </a:solidFill>
              <a:effectLst/>
              <a:uLnTx/>
              <a:uFillTx/>
              <a:latin typeface="Lato"/>
              <a:ea typeface="Lato"/>
              <a:cs typeface="Lato"/>
              <a:sym typeface="Lato"/>
            </a:endParaRPr>
          </a:p>
          <a:p>
            <a:pPr marL="514338" marR="0" lvl="0" indent="-514338" algn="l" defTabSz="914400" rtl="0" eaLnBrk="1" fontAlgn="auto" latinLnBrk="0" hangingPunct="1">
              <a:lnSpc>
                <a:spcPct val="100000"/>
              </a:lnSpc>
              <a:spcBef>
                <a:spcPts val="0"/>
              </a:spcBef>
              <a:spcAft>
                <a:spcPts val="0"/>
              </a:spcAft>
              <a:buClr>
                <a:srgbClr val="444444"/>
              </a:buClr>
              <a:buSzPts val="2560"/>
              <a:buFont typeface="Arial"/>
              <a:buChar char="•"/>
              <a:tabLst/>
              <a:defRPr/>
            </a:pPr>
            <a:r>
              <a:rPr kumimoji="0" lang="en-US" sz="3200" b="0" i="0" u="none" strike="noStrike" kern="1200" cap="none" spc="0" normalizeH="0" baseline="0" noProof="0">
                <a:ln>
                  <a:noFill/>
                </a:ln>
                <a:solidFill>
                  <a:srgbClr val="444444"/>
                </a:solidFill>
                <a:effectLst/>
                <a:uLnTx/>
                <a:uFillTx/>
                <a:latin typeface="Lato"/>
                <a:ea typeface="Lato"/>
                <a:cs typeface="Lato"/>
                <a:sym typeface="Lato"/>
              </a:rPr>
              <a:t>Discord</a:t>
            </a:r>
            <a:endParaRPr kumimoji="0" sz="3200" b="0" i="0" u="none" strike="noStrike" kern="1200" cap="none" spc="0" normalizeH="0" baseline="0" noProof="0">
              <a:ln>
                <a:noFill/>
              </a:ln>
              <a:solidFill>
                <a:srgbClr val="444444"/>
              </a:solidFill>
              <a:effectLst/>
              <a:uLnTx/>
              <a:uFillTx/>
              <a:latin typeface="Lato"/>
              <a:ea typeface="Lato"/>
              <a:cs typeface="Lato"/>
              <a:sym typeface="La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444444"/>
              </a:solidFill>
              <a:effectLst/>
              <a:uLnTx/>
              <a:uFillTx/>
              <a:latin typeface="Lato"/>
              <a:ea typeface="Lato"/>
              <a:cs typeface="Lato"/>
              <a:sym typeface="La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444444"/>
              </a:solidFill>
              <a:effectLst/>
              <a:uLnTx/>
              <a:uFillTx/>
              <a:latin typeface="Lato"/>
              <a:ea typeface="Lato"/>
              <a:cs typeface="Lato"/>
              <a:sym typeface="Lato"/>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444444"/>
                </a:solidFill>
                <a:effectLst/>
                <a:uLnTx/>
                <a:uFillTx/>
                <a:latin typeface="Lato"/>
                <a:ea typeface="Lato"/>
                <a:cs typeface="Lato"/>
                <a:sym typeface="Lato"/>
              </a:rPr>
              <a:t>These are not “character flaws”</a:t>
            </a:r>
            <a:endParaRPr kumimoji="0" sz="3200" b="0" i="0" u="none" strike="noStrike" kern="1200" cap="none" spc="0" normalizeH="0" baseline="0" noProof="0">
              <a:ln>
                <a:noFill/>
              </a:ln>
              <a:solidFill>
                <a:srgbClr val="444444"/>
              </a:solidFill>
              <a:effectLst/>
              <a:uLnTx/>
              <a:uFillTx/>
              <a:latin typeface="Lato"/>
              <a:ea typeface="Lato"/>
              <a:cs typeface="Lato"/>
              <a:sym typeface="Lato"/>
            </a:endParaRPr>
          </a:p>
        </p:txBody>
      </p:sp>
      <p:sp>
        <p:nvSpPr>
          <p:cNvPr id="2192" name="Google Shape;2192;p227"/>
          <p:cNvSpPr txBox="1">
            <a:spLocks noGrp="1"/>
          </p:cNvSpPr>
          <p:nvPr>
            <p:ph type="sldNum" idx="12"/>
          </p:nvPr>
        </p:nvSpPr>
        <p:spPr>
          <a:xfrm>
            <a:off x="9128185" y="6339098"/>
            <a:ext cx="2743200" cy="365125"/>
          </a:xfrm>
          <a:prstGeom prst="rect">
            <a:avLst/>
          </a:prstGeom>
          <a:noFill/>
          <a:ln>
            <a:noFill/>
          </a:ln>
        </p:spPr>
        <p:txBody>
          <a:bodyPr spcFirstLastPara="1" vert="horz" wrap="square" lIns="91425" tIns="45700" rIns="91425" bIns="4570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2508067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2197"/>
        <p:cNvGrpSpPr/>
        <p:nvPr/>
      </p:nvGrpSpPr>
      <p:grpSpPr>
        <a:xfrm>
          <a:off x="0" y="0"/>
          <a:ext cx="0" cy="0"/>
          <a:chOff x="0" y="0"/>
          <a:chExt cx="0" cy="0"/>
        </a:xfrm>
      </p:grpSpPr>
      <p:sp>
        <p:nvSpPr>
          <p:cNvPr id="2198" name="Google Shape;2198;p228"/>
          <p:cNvSpPr/>
          <p:nvPr/>
        </p:nvSpPr>
        <p:spPr>
          <a:xfrm>
            <a:off x="2" y="0"/>
            <a:ext cx="12191999"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2199" name="Google Shape;2199;p228"/>
          <p:cNvSpPr/>
          <p:nvPr/>
        </p:nvSpPr>
        <p:spPr>
          <a:xfrm>
            <a:off x="0" y="1"/>
            <a:ext cx="5496560" cy="1075500"/>
          </a:xfrm>
          <a:prstGeom prst="rect">
            <a:avLst/>
          </a:prstGeom>
          <a:solidFill>
            <a:srgbClr val="06204C"/>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200" name="Google Shape;2200;p228"/>
          <p:cNvSpPr/>
          <p:nvPr/>
        </p:nvSpPr>
        <p:spPr>
          <a:xfrm>
            <a:off x="461702" y="309626"/>
            <a:ext cx="4680937" cy="456300"/>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91052"/>
              </a:lnSpc>
              <a:spcBef>
                <a:spcPts val="0"/>
              </a:spcBef>
              <a:spcAft>
                <a:spcPts val="0"/>
              </a:spcAft>
              <a:buClrTx/>
              <a:buSzTx/>
              <a:buFontTx/>
              <a:buNone/>
              <a:tabLst/>
              <a:defRPr/>
            </a:pPr>
            <a:r>
              <a:rPr kumimoji="0" lang="en-US" sz="3800" b="0" i="0" u="none" strike="noStrike" kern="1200" cap="none" spc="0" normalizeH="0" baseline="0" noProof="0" dirty="0">
                <a:ln>
                  <a:noFill/>
                </a:ln>
                <a:solidFill>
                  <a:prstClr val="white"/>
                </a:solidFill>
                <a:effectLst/>
                <a:uLnTx/>
                <a:uFillTx/>
                <a:latin typeface="Lato Light"/>
                <a:ea typeface="Lato Light"/>
                <a:cs typeface="Lato Light"/>
                <a:sym typeface="Lato Light"/>
              </a:rPr>
              <a:t>Softening Sustain Talk</a:t>
            </a: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201" name="Google Shape;2201;p228"/>
          <p:cNvSpPr/>
          <p:nvPr/>
        </p:nvSpPr>
        <p:spPr>
          <a:xfrm>
            <a:off x="892969" y="1590674"/>
            <a:ext cx="10040075" cy="4631223"/>
          </a:xfrm>
          <a:prstGeom prst="rect">
            <a:avLst/>
          </a:prstGeom>
          <a:noFill/>
          <a:ln>
            <a:noFill/>
          </a:ln>
        </p:spPr>
        <p:txBody>
          <a:bodyPr spcFirstLastPara="1" wrap="square" lIns="0" tIns="0" rIns="0" bIns="0" anchor="t" anchorCtr="0">
            <a:noAutofit/>
          </a:bodyPr>
          <a:lstStyle/>
          <a:p>
            <a:pPr marL="514338" marR="0" lvl="0" indent="-514338" algn="l" defTabSz="914400" rtl="0" eaLnBrk="1" fontAlgn="auto" latinLnBrk="0" hangingPunct="1">
              <a:lnSpc>
                <a:spcPct val="100000"/>
              </a:lnSpc>
              <a:spcBef>
                <a:spcPts val="0"/>
              </a:spcBef>
              <a:spcAft>
                <a:spcPts val="0"/>
              </a:spcAft>
              <a:buClr>
                <a:srgbClr val="444444"/>
              </a:buClr>
              <a:buSzPts val="2560"/>
              <a:buFont typeface="Arial"/>
              <a:buChar char="•"/>
              <a:tabLst/>
              <a:defRPr/>
            </a:pPr>
            <a:r>
              <a:rPr kumimoji="0" lang="en-US" sz="3200" b="0" i="0" u="none" strike="noStrike" kern="1200" cap="none" spc="0" normalizeH="0" baseline="0" noProof="0">
                <a:ln>
                  <a:noFill/>
                </a:ln>
                <a:solidFill>
                  <a:srgbClr val="444444"/>
                </a:solidFill>
                <a:effectLst/>
                <a:uLnTx/>
                <a:uFillTx/>
                <a:latin typeface="Lato"/>
                <a:ea typeface="Lato"/>
                <a:cs typeface="Lato"/>
                <a:sym typeface="Lato"/>
              </a:rPr>
              <a:t>You will get more of whatever you reflect</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514338" marR="0" lvl="0" indent="-351782" algn="l" defTabSz="914400" rtl="0" eaLnBrk="1" fontAlgn="auto" latinLnBrk="0" hangingPunct="1">
              <a:lnSpc>
                <a:spcPct val="100000"/>
              </a:lnSpc>
              <a:spcBef>
                <a:spcPts val="0"/>
              </a:spcBef>
              <a:spcAft>
                <a:spcPts val="0"/>
              </a:spcAft>
              <a:buClr>
                <a:prstClr val="black"/>
              </a:buClr>
              <a:buSzPts val="2560"/>
              <a:buFontTx/>
              <a:buNone/>
              <a:tabLst/>
              <a:defRPr/>
            </a:pPr>
            <a:endParaRPr kumimoji="0" sz="3200" b="0" i="0" u="none" strike="noStrike" kern="1200" cap="none" spc="0" normalizeH="0" baseline="0" noProof="0">
              <a:ln>
                <a:noFill/>
              </a:ln>
              <a:solidFill>
                <a:srgbClr val="444444"/>
              </a:solidFill>
              <a:effectLst/>
              <a:uLnTx/>
              <a:uFillTx/>
              <a:latin typeface="Lato"/>
              <a:ea typeface="Lato"/>
              <a:cs typeface="Lato"/>
              <a:sym typeface="Lato"/>
            </a:endParaRPr>
          </a:p>
          <a:p>
            <a:pPr marL="514338" marR="0" lvl="0" indent="-514338" algn="l" defTabSz="914400" rtl="0" eaLnBrk="1" fontAlgn="auto" latinLnBrk="0" hangingPunct="1">
              <a:lnSpc>
                <a:spcPct val="100000"/>
              </a:lnSpc>
              <a:spcBef>
                <a:spcPts val="0"/>
              </a:spcBef>
              <a:spcAft>
                <a:spcPts val="0"/>
              </a:spcAft>
              <a:buClr>
                <a:srgbClr val="444444"/>
              </a:buClr>
              <a:buSzPts val="2560"/>
              <a:buFont typeface="Arial"/>
              <a:buChar char="•"/>
              <a:tabLst/>
              <a:defRPr/>
            </a:pPr>
            <a:r>
              <a:rPr kumimoji="0" lang="en-US" sz="3200" b="0" i="0" u="none" strike="noStrike" kern="1200" cap="none" spc="0" normalizeH="0" baseline="0" noProof="0">
                <a:ln>
                  <a:noFill/>
                </a:ln>
                <a:solidFill>
                  <a:srgbClr val="444444"/>
                </a:solidFill>
                <a:effectLst/>
                <a:uLnTx/>
                <a:uFillTx/>
                <a:latin typeface="Lato"/>
                <a:ea typeface="Lato"/>
                <a:cs typeface="Lato"/>
                <a:sym typeface="Lato"/>
              </a:rPr>
              <a:t>If you reflect sustain talk, you are likely to hear more sustain talk and vice versa</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971526" marR="0" lvl="1" indent="-514338" algn="l" defTabSz="914400" rtl="0" eaLnBrk="1" fontAlgn="auto" latinLnBrk="0" hangingPunct="1">
              <a:lnSpc>
                <a:spcPct val="100000"/>
              </a:lnSpc>
              <a:spcBef>
                <a:spcPts val="0"/>
              </a:spcBef>
              <a:spcAft>
                <a:spcPts val="0"/>
              </a:spcAft>
              <a:buClr>
                <a:srgbClr val="444444"/>
              </a:buClr>
              <a:buSzPts val="2560"/>
              <a:buFont typeface="Arial"/>
              <a:buChar char="•"/>
              <a:tabLst/>
              <a:defRPr/>
            </a:pPr>
            <a:r>
              <a:rPr kumimoji="0" lang="en-US" sz="3200" b="0" i="0" u="none" strike="noStrike" kern="1200" cap="none" spc="0" normalizeH="0" baseline="0" noProof="0">
                <a:ln>
                  <a:noFill/>
                </a:ln>
                <a:solidFill>
                  <a:srgbClr val="444444"/>
                </a:solidFill>
                <a:effectLst/>
                <a:uLnTx/>
                <a:uFillTx/>
                <a:latin typeface="Lato"/>
                <a:ea typeface="Lato"/>
                <a:cs typeface="Lato"/>
                <a:sym typeface="Lato"/>
              </a:rPr>
              <a:t>i.e., “continuing the paragraph”</a:t>
            </a:r>
            <a:endParaRPr kumimoji="0" sz="3200" b="0" i="0" u="none" strike="noStrike" kern="1200" cap="none" spc="0" normalizeH="0" baseline="0" noProof="0">
              <a:ln>
                <a:noFill/>
              </a:ln>
              <a:solidFill>
                <a:srgbClr val="444444"/>
              </a:solidFill>
              <a:effectLst/>
              <a:uLnTx/>
              <a:uFillTx/>
              <a:latin typeface="Lato"/>
              <a:ea typeface="Lato"/>
              <a:cs typeface="Lato"/>
              <a:sym typeface="La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444444"/>
              </a:solidFill>
              <a:effectLst/>
              <a:uLnTx/>
              <a:uFillTx/>
              <a:latin typeface="Lato"/>
              <a:ea typeface="Lato"/>
              <a:cs typeface="Lato"/>
              <a:sym typeface="Lato"/>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444444"/>
                </a:solidFill>
                <a:effectLst/>
                <a:uLnTx/>
                <a:uFillTx/>
                <a:latin typeface="Lato"/>
                <a:ea typeface="Lato"/>
                <a:cs typeface="Lato"/>
                <a:sym typeface="Lato"/>
              </a:rPr>
              <a:t>Softening Sustain Talk</a:t>
            </a:r>
            <a:endParaRPr kumimoji="0" sz="3200" b="0" i="0" u="none" strike="noStrike" kern="1200" cap="none" spc="0" normalizeH="0" baseline="0" noProof="0">
              <a:ln>
                <a:noFill/>
              </a:ln>
              <a:solidFill>
                <a:srgbClr val="444444"/>
              </a:solidFill>
              <a:effectLst/>
              <a:uLnTx/>
              <a:uFillTx/>
              <a:latin typeface="Lato"/>
              <a:ea typeface="Lato"/>
              <a:cs typeface="Lato"/>
              <a:sym typeface="Lato"/>
            </a:endParaRPr>
          </a:p>
        </p:txBody>
      </p:sp>
      <p:sp>
        <p:nvSpPr>
          <p:cNvPr id="2202" name="Google Shape;2202;p228"/>
          <p:cNvSpPr txBox="1">
            <a:spLocks noGrp="1"/>
          </p:cNvSpPr>
          <p:nvPr>
            <p:ph type="sldNum" idx="12"/>
          </p:nvPr>
        </p:nvSpPr>
        <p:spPr>
          <a:xfrm>
            <a:off x="9128185" y="6339098"/>
            <a:ext cx="2743200" cy="365125"/>
          </a:xfrm>
          <a:prstGeom prst="rect">
            <a:avLst/>
          </a:prstGeom>
          <a:noFill/>
          <a:ln>
            <a:noFill/>
          </a:ln>
        </p:spPr>
        <p:txBody>
          <a:bodyPr spcFirstLastPara="1" vert="horz" wrap="square" lIns="91425" tIns="45700" rIns="91425" bIns="4570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5412486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2207"/>
        <p:cNvGrpSpPr/>
        <p:nvPr/>
      </p:nvGrpSpPr>
      <p:grpSpPr>
        <a:xfrm>
          <a:off x="0" y="0"/>
          <a:ext cx="0" cy="0"/>
          <a:chOff x="0" y="0"/>
          <a:chExt cx="0" cy="0"/>
        </a:xfrm>
      </p:grpSpPr>
      <p:sp>
        <p:nvSpPr>
          <p:cNvPr id="2208" name="Google Shape;2208;p229"/>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2209" name="Google Shape;2209;p229"/>
          <p:cNvSpPr/>
          <p:nvPr/>
        </p:nvSpPr>
        <p:spPr>
          <a:xfrm>
            <a:off x="1" y="1"/>
            <a:ext cx="8543100" cy="1075500"/>
          </a:xfrm>
          <a:prstGeom prst="rect">
            <a:avLst/>
          </a:prstGeom>
          <a:solidFill>
            <a:srgbClr val="06204C"/>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210" name="Google Shape;2210;p229"/>
          <p:cNvSpPr/>
          <p:nvPr/>
        </p:nvSpPr>
        <p:spPr>
          <a:xfrm>
            <a:off x="101501" y="309626"/>
            <a:ext cx="8356500" cy="456300"/>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91052"/>
              </a:lnSpc>
              <a:spcBef>
                <a:spcPts val="0"/>
              </a:spcBef>
              <a:spcAft>
                <a:spcPts val="0"/>
              </a:spcAft>
              <a:buClrTx/>
              <a:buSzTx/>
              <a:buFontTx/>
              <a:buNone/>
              <a:tabLst/>
              <a:defRPr/>
            </a:pPr>
            <a:r>
              <a:rPr kumimoji="0" lang="en-US" sz="3800" b="0" i="0" u="none" strike="noStrike" kern="1200" cap="none" spc="0" normalizeH="0" baseline="0" noProof="0">
                <a:ln>
                  <a:noFill/>
                </a:ln>
                <a:solidFill>
                  <a:prstClr val="white"/>
                </a:solidFill>
                <a:effectLst/>
                <a:uLnTx/>
                <a:uFillTx/>
                <a:latin typeface="Lato Light"/>
                <a:ea typeface="Lato Light"/>
                <a:cs typeface="Lato Light"/>
                <a:sym typeface="Lato Light"/>
              </a:rPr>
              <a:t>Responding to Sustain Talk and Discord</a:t>
            </a: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11" name="Google Shape;2211;p229"/>
          <p:cNvSpPr/>
          <p:nvPr/>
        </p:nvSpPr>
        <p:spPr>
          <a:xfrm>
            <a:off x="734925" y="1590675"/>
            <a:ext cx="10198200" cy="4631100"/>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444444"/>
                </a:solidFill>
                <a:effectLst/>
                <a:uLnTx/>
                <a:uFillTx/>
                <a:latin typeface="Lato"/>
                <a:ea typeface="Lato"/>
                <a:cs typeface="Lato"/>
                <a:sym typeface="Lato"/>
              </a:rPr>
              <a:t>Responding WELL is a key to MI</a:t>
            </a:r>
            <a:endParaRPr kumimoji="0" sz="2800" b="0" i="0" u="none" strike="noStrike" kern="1200" cap="none" spc="0" normalizeH="0" baseline="0" noProof="0">
              <a:ln>
                <a:noFill/>
              </a:ln>
              <a:solidFill>
                <a:srgbClr val="444444"/>
              </a:solidFill>
              <a:effectLst/>
              <a:uLnTx/>
              <a:uFillTx/>
              <a:latin typeface="Lato"/>
              <a:ea typeface="Lato"/>
              <a:cs typeface="Lato"/>
              <a:sym typeface="Lato"/>
            </a:endParaRPr>
          </a:p>
          <a:p>
            <a:pPr marL="457189"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srgbClr val="444444"/>
              </a:solidFill>
              <a:effectLst/>
              <a:uLnTx/>
              <a:uFillTx/>
              <a:latin typeface="Lato"/>
              <a:ea typeface="Lato"/>
              <a:cs typeface="Lato"/>
              <a:sym typeface="Lato"/>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444444"/>
                </a:solidFill>
                <a:effectLst/>
                <a:uLnTx/>
                <a:uFillTx/>
                <a:latin typeface="Lato"/>
                <a:ea typeface="Lato"/>
                <a:cs typeface="Lato"/>
                <a:sym typeface="Lato"/>
              </a:rPr>
              <a:t>Sustain Talk and Discord are an Opportunity!</a:t>
            </a:r>
            <a:endParaRPr kumimoji="0" sz="2800" b="0" i="0" u="none" strike="noStrike" kern="1200" cap="none" spc="0" normalizeH="0" baseline="0" noProof="0">
              <a:ln>
                <a:noFill/>
              </a:ln>
              <a:solidFill>
                <a:srgbClr val="444444"/>
              </a:solidFill>
              <a:effectLst/>
              <a:uLnTx/>
              <a:uFillTx/>
              <a:latin typeface="Lato"/>
              <a:ea typeface="Lato"/>
              <a:cs typeface="Lato"/>
              <a:sym typeface="La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srgbClr val="444444"/>
              </a:solidFill>
              <a:effectLst/>
              <a:uLnTx/>
              <a:uFillTx/>
              <a:latin typeface="Lato"/>
              <a:ea typeface="Lato"/>
              <a:cs typeface="Lato"/>
              <a:sym typeface="Lato"/>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444444"/>
                </a:solidFill>
                <a:effectLst/>
                <a:uLnTx/>
                <a:uFillTx/>
                <a:latin typeface="Lato"/>
                <a:ea typeface="Lato"/>
                <a:cs typeface="Lato"/>
                <a:sym typeface="Lato"/>
              </a:rPr>
              <a:t>Break out of your expected role and the lines they’ve heard before</a:t>
            </a:r>
            <a:endParaRPr kumimoji="0" sz="2800" b="0" i="0" u="none" strike="noStrike" kern="1200" cap="none" spc="0" normalizeH="0" baseline="0" noProof="0">
              <a:ln>
                <a:noFill/>
              </a:ln>
              <a:solidFill>
                <a:srgbClr val="444444"/>
              </a:solidFill>
              <a:effectLst/>
              <a:uLnTx/>
              <a:uFillTx/>
              <a:latin typeface="Lato"/>
              <a:ea typeface="Lato"/>
              <a:cs typeface="Lato"/>
              <a:sym typeface="La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srgbClr val="444444"/>
              </a:solidFill>
              <a:effectLst/>
              <a:uLnTx/>
              <a:uFillTx/>
              <a:latin typeface="Lato"/>
              <a:ea typeface="Lato"/>
              <a:cs typeface="Lato"/>
              <a:sym typeface="Lato"/>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444444"/>
                </a:solidFill>
                <a:effectLst/>
                <a:uLnTx/>
                <a:uFillTx/>
                <a:latin typeface="Lato"/>
                <a:ea typeface="Lato"/>
                <a:cs typeface="Lato"/>
                <a:sym typeface="Lato"/>
              </a:rPr>
              <a:t>“MI takes a listening rather than an argumentative or persuasive approach, informed by the dynamics of ambivalence.”</a:t>
            </a:r>
            <a:endParaRPr kumimoji="0" sz="2800" b="0" i="0" u="none" strike="noStrike" kern="1200" cap="none" spc="0" normalizeH="0" baseline="0" noProof="0">
              <a:ln>
                <a:noFill/>
              </a:ln>
              <a:solidFill>
                <a:srgbClr val="444444"/>
              </a:solidFill>
              <a:effectLst/>
              <a:uLnTx/>
              <a:uFillTx/>
              <a:latin typeface="Lato"/>
              <a:ea typeface="Lato"/>
              <a:cs typeface="Lato"/>
              <a:sym typeface="Lato"/>
            </a:endParaRPr>
          </a:p>
          <a:p>
            <a:pPr marL="457189"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srgbClr val="444444"/>
              </a:solidFill>
              <a:effectLst/>
              <a:uLnTx/>
              <a:uFillTx/>
              <a:latin typeface="Lato"/>
              <a:ea typeface="Lato"/>
              <a:cs typeface="Lato"/>
              <a:sym typeface="Lato"/>
            </a:endParaRPr>
          </a:p>
          <a:p>
            <a:pPr marL="514338" marR="0" lvl="0" indent="-372101" algn="l" defTabSz="914400" rtl="0" eaLnBrk="1" fontAlgn="auto" latinLnBrk="0" hangingPunct="1">
              <a:lnSpc>
                <a:spcPct val="100000"/>
              </a:lnSpc>
              <a:spcBef>
                <a:spcPts val="0"/>
              </a:spcBef>
              <a:spcAft>
                <a:spcPts val="0"/>
              </a:spcAft>
              <a:buClr>
                <a:prstClr val="black"/>
              </a:buClr>
              <a:buSzPts val="2240"/>
              <a:buFontTx/>
              <a:buNone/>
              <a:tabLst/>
              <a:defRPr/>
            </a:pPr>
            <a:endParaRPr kumimoji="0" sz="2800" b="0" i="0" u="none" strike="noStrike" kern="1200" cap="none" spc="0" normalizeH="0" baseline="0" noProof="0">
              <a:ln>
                <a:noFill/>
              </a:ln>
              <a:solidFill>
                <a:srgbClr val="444444"/>
              </a:solidFill>
              <a:effectLst/>
              <a:uLnTx/>
              <a:uFillTx/>
              <a:latin typeface="Lato"/>
              <a:ea typeface="Lato"/>
              <a:cs typeface="Lato"/>
              <a:sym typeface="Lato"/>
            </a:endParaRPr>
          </a:p>
          <a:p>
            <a:pPr marL="514338" marR="0" lvl="0" indent="-372101" algn="l" defTabSz="914400" rtl="0" eaLnBrk="1" fontAlgn="auto" latinLnBrk="0" hangingPunct="1">
              <a:lnSpc>
                <a:spcPct val="100000"/>
              </a:lnSpc>
              <a:spcBef>
                <a:spcPts val="0"/>
              </a:spcBef>
              <a:spcAft>
                <a:spcPts val="0"/>
              </a:spcAft>
              <a:buClr>
                <a:prstClr val="black"/>
              </a:buClr>
              <a:buSzPts val="2240"/>
              <a:buFontTx/>
              <a:buNone/>
              <a:tabLst/>
              <a:defRPr/>
            </a:pPr>
            <a:endParaRPr kumimoji="0" sz="2800" b="0" i="0" u="none" strike="noStrike" kern="1200" cap="none" spc="0" normalizeH="0" baseline="0" noProof="0">
              <a:ln>
                <a:noFill/>
              </a:ln>
              <a:solidFill>
                <a:srgbClr val="444444"/>
              </a:solidFill>
              <a:effectLst/>
              <a:uLnTx/>
              <a:uFillTx/>
              <a:latin typeface="Lato"/>
              <a:ea typeface="Lato"/>
              <a:cs typeface="Lato"/>
              <a:sym typeface="Lato"/>
            </a:endParaRPr>
          </a:p>
        </p:txBody>
      </p:sp>
      <p:sp>
        <p:nvSpPr>
          <p:cNvPr id="2212" name="Google Shape;2212;p229"/>
          <p:cNvSpPr txBox="1">
            <a:spLocks noGrp="1"/>
          </p:cNvSpPr>
          <p:nvPr>
            <p:ph type="sldNum" idx="12"/>
          </p:nvPr>
        </p:nvSpPr>
        <p:spPr>
          <a:xfrm>
            <a:off x="9128185" y="6339098"/>
            <a:ext cx="2743200" cy="365100"/>
          </a:xfrm>
          <a:prstGeom prst="rect">
            <a:avLst/>
          </a:prstGeom>
          <a:noFill/>
          <a:ln>
            <a:noFill/>
          </a:ln>
        </p:spPr>
        <p:txBody>
          <a:bodyPr spcFirstLastPara="1" vert="horz" wrap="square" lIns="91425" tIns="45700" rIns="91425" bIns="4570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213" name="Google Shape;2213;p229"/>
          <p:cNvSpPr/>
          <p:nvPr/>
        </p:nvSpPr>
        <p:spPr>
          <a:xfrm>
            <a:off x="3585151" y="6449900"/>
            <a:ext cx="7727100" cy="254400"/>
          </a:xfrm>
          <a:prstGeom prst="rect">
            <a:avLst/>
          </a:prstGeom>
          <a:noFill/>
          <a:ln>
            <a:noFill/>
          </a:ln>
        </p:spPr>
        <p:txBody>
          <a:bodyPr spcFirstLastPara="1" wrap="square" lIns="0" tIns="0" rIns="0" bIns="0" anchor="t" anchorCtr="0">
            <a:noAutofit/>
          </a:bodyPr>
          <a:lstStyle/>
          <a:p>
            <a:pPr marL="0" marR="0" lvl="0" indent="0" algn="r" defTabSz="914400" rtl="0" eaLnBrk="1" fontAlgn="auto" latinLnBrk="0" hangingPunct="1">
              <a:lnSpc>
                <a:spcPct val="124666"/>
              </a:lnSpc>
              <a:spcBef>
                <a:spcPts val="0"/>
              </a:spcBef>
              <a:spcAft>
                <a:spcPts val="0"/>
              </a:spcAft>
              <a:buClr>
                <a:srgbClr val="444444"/>
              </a:buClr>
              <a:buSzPts val="1050"/>
              <a:buFontTx/>
              <a:buNone/>
              <a:tabLst/>
              <a:defRPr/>
            </a:pPr>
            <a:r>
              <a:rPr kumimoji="0" lang="en-US" sz="1251" b="0" i="0" u="none" strike="noStrike" kern="1200" cap="none" spc="0" normalizeH="0" baseline="0" noProof="0">
                <a:ln>
                  <a:noFill/>
                </a:ln>
                <a:solidFill>
                  <a:srgbClr val="444444"/>
                </a:solidFill>
                <a:effectLst/>
                <a:uLnTx/>
                <a:uFillTx/>
                <a:latin typeface="Lato"/>
                <a:ea typeface="Lato"/>
                <a:cs typeface="Lato"/>
                <a:sym typeface="Lato"/>
              </a:rPr>
              <a:t>Miller and Rollnick, Motivational Interviewing: Helping People Change and Grow, 4th Edition, 2023.  Page 230.</a:t>
            </a:r>
            <a:endParaRPr kumimoji="0" sz="16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0113183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2218"/>
        <p:cNvGrpSpPr/>
        <p:nvPr/>
      </p:nvGrpSpPr>
      <p:grpSpPr>
        <a:xfrm>
          <a:off x="0" y="0"/>
          <a:ext cx="0" cy="0"/>
          <a:chOff x="0" y="0"/>
          <a:chExt cx="0" cy="0"/>
        </a:xfrm>
      </p:grpSpPr>
      <p:sp>
        <p:nvSpPr>
          <p:cNvPr id="2219" name="Google Shape;2219;p230"/>
          <p:cNvSpPr/>
          <p:nvPr/>
        </p:nvSpPr>
        <p:spPr>
          <a:xfrm>
            <a:off x="2" y="0"/>
            <a:ext cx="12191999"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2220" name="Google Shape;2220;p230"/>
          <p:cNvSpPr/>
          <p:nvPr/>
        </p:nvSpPr>
        <p:spPr>
          <a:xfrm>
            <a:off x="2" y="1"/>
            <a:ext cx="6505575" cy="1075580"/>
          </a:xfrm>
          <a:prstGeom prst="rect">
            <a:avLst/>
          </a:prstGeom>
          <a:solidFill>
            <a:srgbClr val="06204C"/>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221" name="Google Shape;2221;p230"/>
          <p:cNvSpPr/>
          <p:nvPr/>
        </p:nvSpPr>
        <p:spPr>
          <a:xfrm>
            <a:off x="461698" y="309638"/>
            <a:ext cx="5719647" cy="456305"/>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91052"/>
              </a:lnSpc>
              <a:spcBef>
                <a:spcPts val="0"/>
              </a:spcBef>
              <a:spcAft>
                <a:spcPts val="0"/>
              </a:spcAft>
              <a:buClrTx/>
              <a:buSzTx/>
              <a:buFontTx/>
              <a:buNone/>
              <a:tabLst/>
              <a:defRPr/>
            </a:pPr>
            <a:r>
              <a:rPr kumimoji="0" lang="en-US" sz="3800" b="0" i="0" u="none" strike="noStrike" kern="1200" cap="none" spc="0" normalizeH="0" baseline="0" noProof="0">
                <a:ln>
                  <a:noFill/>
                </a:ln>
                <a:solidFill>
                  <a:prstClr val="white"/>
                </a:solidFill>
                <a:effectLst/>
                <a:uLnTx/>
                <a:uFillTx/>
                <a:latin typeface="Lato Light"/>
                <a:ea typeface="Lato Light"/>
                <a:cs typeface="Lato Light"/>
                <a:sym typeface="Lato Light"/>
              </a:rPr>
              <a:t>Responding to Sustain Talk</a:t>
            </a: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22" name="Google Shape;2222;p230"/>
          <p:cNvSpPr/>
          <p:nvPr/>
        </p:nvSpPr>
        <p:spPr>
          <a:xfrm>
            <a:off x="892969" y="1590674"/>
            <a:ext cx="10040075" cy="4631223"/>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444444"/>
                </a:solidFill>
                <a:effectLst/>
                <a:uLnTx/>
                <a:uFillTx/>
                <a:latin typeface="Lato"/>
                <a:ea typeface="Lato"/>
                <a:cs typeface="Lato"/>
                <a:sym typeface="Lato"/>
              </a:rPr>
              <a:t>Simple reflection</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444444"/>
                </a:solidFill>
                <a:effectLst/>
                <a:uLnTx/>
                <a:uFillTx/>
                <a:latin typeface="Lato"/>
                <a:ea typeface="Lato"/>
                <a:cs typeface="Lato"/>
                <a:sym typeface="Lato"/>
              </a:rPr>
              <a:t>Amplified reflection</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444444"/>
                </a:solidFill>
                <a:effectLst/>
                <a:uLnTx/>
                <a:uFillTx/>
                <a:latin typeface="Lato"/>
                <a:ea typeface="Lato"/>
                <a:cs typeface="Lato"/>
                <a:sym typeface="Lato"/>
              </a:rPr>
              <a:t>Double-sided reflection</a:t>
            </a:r>
            <a:endParaRPr kumimoji="0" sz="2800" b="0" i="0" u="none" strike="noStrike" kern="1200" cap="none" spc="0" normalizeH="0" baseline="0" noProof="0">
              <a:ln>
                <a:noFill/>
              </a:ln>
              <a:solidFill>
                <a:srgbClr val="444444"/>
              </a:solidFill>
              <a:effectLst/>
              <a:uLnTx/>
              <a:uFillTx/>
              <a:latin typeface="Lato"/>
              <a:ea typeface="Lato"/>
              <a:cs typeface="Lato"/>
              <a:sym typeface="Lato"/>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444444"/>
                </a:solidFill>
                <a:effectLst/>
                <a:uLnTx/>
                <a:uFillTx/>
                <a:latin typeface="Lato"/>
                <a:ea typeface="Lato"/>
                <a:cs typeface="Lato"/>
                <a:sym typeface="Lato"/>
              </a:rPr>
              <a:t>Emphasizing autonomy</a:t>
            </a:r>
            <a:endParaRPr kumimoji="0" sz="2800" b="0" i="0" u="none" strike="noStrike" kern="1200" cap="none" spc="0" normalizeH="0" baseline="0" noProof="0">
              <a:ln>
                <a:noFill/>
              </a:ln>
              <a:solidFill>
                <a:srgbClr val="444444"/>
              </a:solidFill>
              <a:effectLst/>
              <a:uLnTx/>
              <a:uFillTx/>
              <a:latin typeface="Lato"/>
              <a:ea typeface="Lato"/>
              <a:cs typeface="Lato"/>
              <a:sym typeface="Lato"/>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444444"/>
                </a:solidFill>
                <a:effectLst/>
                <a:uLnTx/>
                <a:uFillTx/>
                <a:latin typeface="Lato"/>
                <a:ea typeface="Lato"/>
                <a:cs typeface="Lato"/>
                <a:sym typeface="Lato"/>
              </a:rPr>
              <a:t>Coming alongside (agreeing without reserve)</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444444"/>
                </a:solidFill>
                <a:effectLst/>
                <a:uLnTx/>
                <a:uFillTx/>
                <a:latin typeface="Lato"/>
                <a:ea typeface="Lato"/>
                <a:cs typeface="Lato"/>
                <a:sym typeface="Lato"/>
              </a:rPr>
              <a:t>Reframing (suggesting a different meaning or perspective)</a:t>
            </a:r>
            <a:endParaRPr kumimoji="0" sz="2800" b="0" i="0" u="none" strike="noStrike" kern="1200" cap="none" spc="0" normalizeH="0" baseline="0" noProof="0">
              <a:ln>
                <a:noFill/>
              </a:ln>
              <a:solidFill>
                <a:srgbClr val="444444"/>
              </a:solidFill>
              <a:effectLst/>
              <a:uLnTx/>
              <a:uFillTx/>
              <a:latin typeface="Lato"/>
              <a:ea typeface="Lato"/>
              <a:cs typeface="Lato"/>
              <a:sym typeface="Lato"/>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444444"/>
                </a:solidFill>
                <a:effectLst/>
                <a:uLnTx/>
                <a:uFillTx/>
                <a:latin typeface="Lato"/>
                <a:ea typeface="Lato"/>
                <a:cs typeface="Lato"/>
                <a:sym typeface="Lato"/>
              </a:rPr>
              <a:t>Shifting attention </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444444"/>
                </a:solidFill>
                <a:effectLst/>
                <a:uLnTx/>
                <a:uFillTx/>
                <a:latin typeface="Lato"/>
                <a:ea typeface="Lato"/>
                <a:cs typeface="Lato"/>
                <a:sym typeface="Lato"/>
              </a:rPr>
              <a:t>Agreeing with a twist (reflection + reframe)</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444444"/>
                </a:solidFill>
                <a:effectLst/>
                <a:uLnTx/>
                <a:uFillTx/>
                <a:latin typeface="Lato"/>
                <a:ea typeface="Lato"/>
                <a:cs typeface="Lato"/>
                <a:sym typeface="Lato"/>
              </a:rPr>
              <a:t>Running head start → The Pendulum Approach</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444444"/>
                </a:solidFill>
                <a:effectLst/>
                <a:uLnTx/>
                <a:uFillTx/>
                <a:latin typeface="Lato"/>
                <a:ea typeface="Lato"/>
                <a:cs typeface="Lato"/>
                <a:sym typeface="Lato"/>
              </a:rPr>
              <a:t>Offer choices</a:t>
            </a:r>
            <a:endParaRPr kumimoji="0" sz="2800" b="0" i="0" u="none" strike="noStrike" kern="1200" cap="none" spc="0" normalizeH="0" baseline="0" noProof="0">
              <a:ln>
                <a:noFill/>
              </a:ln>
              <a:solidFill>
                <a:srgbClr val="444444"/>
              </a:solidFill>
              <a:effectLst/>
              <a:uLnTx/>
              <a:uFillTx/>
              <a:latin typeface="Lato"/>
              <a:ea typeface="Lato"/>
              <a:cs typeface="Lato"/>
              <a:sym typeface="Lato"/>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444444"/>
                </a:solidFill>
                <a:effectLst/>
                <a:uLnTx/>
                <a:uFillTx/>
                <a:latin typeface="Lato"/>
                <a:ea typeface="Lato"/>
                <a:cs typeface="Lato"/>
                <a:sym typeface="Lato"/>
              </a:rPr>
              <a:t>Apologize</a:t>
            </a:r>
            <a:endParaRPr kumimoji="0" sz="2800" b="0" i="0" u="none" strike="noStrike" kern="1200" cap="none" spc="0" normalizeH="0" baseline="0" noProof="0">
              <a:ln>
                <a:noFill/>
              </a:ln>
              <a:solidFill>
                <a:srgbClr val="444444"/>
              </a:solidFill>
              <a:effectLst/>
              <a:uLnTx/>
              <a:uFillTx/>
              <a:latin typeface="Lato"/>
              <a:ea typeface="Lato"/>
              <a:cs typeface="Lato"/>
              <a:sym typeface="Lato"/>
            </a:endParaRPr>
          </a:p>
          <a:p>
            <a:pPr marL="457189"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srgbClr val="444444"/>
              </a:solidFill>
              <a:effectLst/>
              <a:uLnTx/>
              <a:uFillTx/>
              <a:latin typeface="Lato"/>
              <a:ea typeface="Lato"/>
              <a:cs typeface="Lato"/>
              <a:sym typeface="Lato"/>
            </a:endParaRPr>
          </a:p>
          <a:p>
            <a:pPr marL="514338" marR="0" lvl="0" indent="-372101" algn="l" defTabSz="914400" rtl="0" eaLnBrk="1" fontAlgn="auto" latinLnBrk="0" hangingPunct="1">
              <a:lnSpc>
                <a:spcPct val="100000"/>
              </a:lnSpc>
              <a:spcBef>
                <a:spcPts val="0"/>
              </a:spcBef>
              <a:spcAft>
                <a:spcPts val="0"/>
              </a:spcAft>
              <a:buClr>
                <a:prstClr val="black"/>
              </a:buClr>
              <a:buSzPts val="2240"/>
              <a:buFontTx/>
              <a:buNone/>
              <a:tabLst/>
              <a:defRPr/>
            </a:pPr>
            <a:endParaRPr kumimoji="0" sz="2800" b="0" i="0" u="none" strike="noStrike" kern="1200" cap="none" spc="0" normalizeH="0" baseline="0" noProof="0">
              <a:ln>
                <a:noFill/>
              </a:ln>
              <a:solidFill>
                <a:srgbClr val="444444"/>
              </a:solidFill>
              <a:effectLst/>
              <a:uLnTx/>
              <a:uFillTx/>
              <a:latin typeface="Lato"/>
              <a:ea typeface="Lato"/>
              <a:cs typeface="Lato"/>
              <a:sym typeface="Lato"/>
            </a:endParaRPr>
          </a:p>
          <a:p>
            <a:pPr marL="514338" marR="0" lvl="0" indent="-372101" algn="l" defTabSz="914400" rtl="0" eaLnBrk="1" fontAlgn="auto" latinLnBrk="0" hangingPunct="1">
              <a:lnSpc>
                <a:spcPct val="100000"/>
              </a:lnSpc>
              <a:spcBef>
                <a:spcPts val="0"/>
              </a:spcBef>
              <a:spcAft>
                <a:spcPts val="0"/>
              </a:spcAft>
              <a:buClr>
                <a:prstClr val="black"/>
              </a:buClr>
              <a:buSzPts val="2240"/>
              <a:buFontTx/>
              <a:buNone/>
              <a:tabLst/>
              <a:defRPr/>
            </a:pPr>
            <a:endParaRPr kumimoji="0" sz="2800" b="0" i="0" u="none" strike="noStrike" kern="1200" cap="none" spc="0" normalizeH="0" baseline="0" noProof="0">
              <a:ln>
                <a:noFill/>
              </a:ln>
              <a:solidFill>
                <a:srgbClr val="444444"/>
              </a:solidFill>
              <a:effectLst/>
              <a:uLnTx/>
              <a:uFillTx/>
              <a:latin typeface="Lato"/>
              <a:ea typeface="Lato"/>
              <a:cs typeface="Lato"/>
              <a:sym typeface="Lato"/>
            </a:endParaRPr>
          </a:p>
        </p:txBody>
      </p:sp>
      <p:sp>
        <p:nvSpPr>
          <p:cNvPr id="2223" name="Google Shape;2223;p230"/>
          <p:cNvSpPr txBox="1">
            <a:spLocks noGrp="1"/>
          </p:cNvSpPr>
          <p:nvPr>
            <p:ph type="sldNum" idx="12"/>
          </p:nvPr>
        </p:nvSpPr>
        <p:spPr>
          <a:xfrm>
            <a:off x="9128185" y="6339098"/>
            <a:ext cx="2743200" cy="365125"/>
          </a:xfrm>
          <a:prstGeom prst="rect">
            <a:avLst/>
          </a:prstGeom>
          <a:noFill/>
          <a:ln>
            <a:noFill/>
          </a:ln>
        </p:spPr>
        <p:txBody>
          <a:bodyPr spcFirstLastPara="1" vert="horz" wrap="square" lIns="91425" tIns="45700" rIns="91425" bIns="4570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545824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85">
          <a:extLst>
            <a:ext uri="{FF2B5EF4-FFF2-40B4-BE49-F238E27FC236}">
              <a16:creationId xmlns:a16="http://schemas.microsoft.com/office/drawing/2014/main" id="{D3581B77-3668-7BD2-48ED-3FCBB8B62B3D}"/>
            </a:ext>
          </a:extLst>
        </p:cNvPr>
        <p:cNvGrpSpPr/>
        <p:nvPr/>
      </p:nvGrpSpPr>
      <p:grpSpPr>
        <a:xfrm>
          <a:off x="0" y="0"/>
          <a:ext cx="0" cy="0"/>
          <a:chOff x="0" y="0"/>
          <a:chExt cx="0" cy="0"/>
        </a:xfrm>
      </p:grpSpPr>
      <p:sp>
        <p:nvSpPr>
          <p:cNvPr id="986" name="Google Shape;986;p7">
            <a:extLst>
              <a:ext uri="{FF2B5EF4-FFF2-40B4-BE49-F238E27FC236}">
                <a16:creationId xmlns:a16="http://schemas.microsoft.com/office/drawing/2014/main" id="{443D6F7A-2DC6-E353-1F36-F3F9A02A0304}"/>
              </a:ext>
            </a:extLst>
          </p:cNvPr>
          <p:cNvSpPr/>
          <p:nvPr/>
        </p:nvSpPr>
        <p:spPr>
          <a:xfrm>
            <a:off x="398" y="1"/>
            <a:ext cx="12191602" cy="6094098"/>
          </a:xfrm>
          <a:prstGeom prst="rect">
            <a:avLst/>
          </a:prstGeom>
          <a:solidFill>
            <a:schemeClr val="accent2">
              <a:lumMod val="10000"/>
            </a:schemeClr>
          </a:soli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algn="ctr">
              <a:buClr>
                <a:srgbClr val="000000"/>
              </a:buClr>
              <a:buSzPts val="1800"/>
            </a:pPr>
            <a:endParaRPr dirty="0">
              <a:solidFill>
                <a:schemeClr val="lt1"/>
              </a:solidFill>
              <a:latin typeface="Calibri"/>
              <a:ea typeface="Calibri"/>
              <a:cs typeface="Calibri"/>
              <a:sym typeface="Calibri"/>
            </a:endParaRPr>
          </a:p>
        </p:txBody>
      </p:sp>
      <p:sp>
        <p:nvSpPr>
          <p:cNvPr id="2" name="Triangle 1">
            <a:extLst>
              <a:ext uri="{FF2B5EF4-FFF2-40B4-BE49-F238E27FC236}">
                <a16:creationId xmlns:a16="http://schemas.microsoft.com/office/drawing/2014/main" id="{CDBD4878-1F2F-A15E-8F69-A7774A525EDA}"/>
              </a:ext>
            </a:extLst>
          </p:cNvPr>
          <p:cNvSpPr/>
          <p:nvPr/>
        </p:nvSpPr>
        <p:spPr>
          <a:xfrm rot="2165413">
            <a:off x="4111974" y="1836627"/>
            <a:ext cx="2949253" cy="2362718"/>
          </a:xfrm>
          <a:prstGeom prst="triangle">
            <a:avLst/>
          </a:prstGeom>
          <a:solidFill>
            <a:srgbClr val="0F072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Google Shape;990;p7">
            <a:extLst>
              <a:ext uri="{FF2B5EF4-FFF2-40B4-BE49-F238E27FC236}">
                <a16:creationId xmlns:a16="http://schemas.microsoft.com/office/drawing/2014/main" id="{DACD5C10-30B6-A9F4-CA2D-666E718B9ECE}"/>
              </a:ext>
            </a:extLst>
          </p:cNvPr>
          <p:cNvSpPr/>
          <p:nvPr/>
        </p:nvSpPr>
        <p:spPr>
          <a:xfrm rot="1083441">
            <a:off x="2922118" y="1508438"/>
            <a:ext cx="4029558" cy="4011244"/>
          </a:xfrm>
          <a:prstGeom prst="ellipse">
            <a:avLst/>
          </a:prstGeom>
          <a:solidFill>
            <a:srgbClr val="B6DDE7">
              <a:alpha val="57466"/>
            </a:srgb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dirty="0">
              <a:solidFill>
                <a:srgbClr val="000000"/>
              </a:solidFill>
              <a:latin typeface="Arial"/>
              <a:ea typeface="Arial"/>
              <a:cs typeface="Arial"/>
              <a:sym typeface="Arial"/>
            </a:endParaRPr>
          </a:p>
        </p:txBody>
      </p:sp>
      <p:sp>
        <p:nvSpPr>
          <p:cNvPr id="7" name="Google Shape;990;p7">
            <a:extLst>
              <a:ext uri="{FF2B5EF4-FFF2-40B4-BE49-F238E27FC236}">
                <a16:creationId xmlns:a16="http://schemas.microsoft.com/office/drawing/2014/main" id="{7AD3F8A4-A956-C603-BDD0-26D2CC44FEE8}"/>
              </a:ext>
            </a:extLst>
          </p:cNvPr>
          <p:cNvSpPr/>
          <p:nvPr/>
        </p:nvSpPr>
        <p:spPr>
          <a:xfrm rot="1083441">
            <a:off x="4931607" y="1557119"/>
            <a:ext cx="4029558" cy="4011244"/>
          </a:xfrm>
          <a:prstGeom prst="ellipse">
            <a:avLst/>
          </a:prstGeom>
          <a:solidFill>
            <a:srgbClr val="FFDF00">
              <a:alpha val="57466"/>
            </a:srgb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dirty="0">
              <a:solidFill>
                <a:srgbClr val="000000"/>
              </a:solidFill>
              <a:latin typeface="Arial"/>
              <a:ea typeface="Arial"/>
              <a:cs typeface="Arial"/>
              <a:sym typeface="Arial"/>
            </a:endParaRPr>
          </a:p>
        </p:txBody>
      </p:sp>
      <p:sp>
        <p:nvSpPr>
          <p:cNvPr id="9" name="TextBox 8">
            <a:extLst>
              <a:ext uri="{FF2B5EF4-FFF2-40B4-BE49-F238E27FC236}">
                <a16:creationId xmlns:a16="http://schemas.microsoft.com/office/drawing/2014/main" id="{78779724-B345-62E5-FDC2-9397ECC42294}"/>
              </a:ext>
            </a:extLst>
          </p:cNvPr>
          <p:cNvSpPr txBox="1"/>
          <p:nvPr/>
        </p:nvSpPr>
        <p:spPr>
          <a:xfrm>
            <a:off x="2961741" y="2639609"/>
            <a:ext cx="2071329" cy="1815882"/>
          </a:xfrm>
          <a:prstGeom prst="rect">
            <a:avLst/>
          </a:prstGeom>
          <a:noFill/>
        </p:spPr>
        <p:txBody>
          <a:bodyPr wrap="square" rtlCol="0">
            <a:spAutoFit/>
          </a:bodyPr>
          <a:lstStyle/>
          <a:p>
            <a:pPr algn="ctr"/>
            <a:r>
              <a:rPr lang="en-US" sz="2800" dirty="0">
                <a:solidFill>
                  <a:schemeClr val="bg1"/>
                </a:solidFill>
              </a:rPr>
              <a:t>Services Contingent Upon Abstinence</a:t>
            </a:r>
          </a:p>
        </p:txBody>
      </p:sp>
      <p:sp>
        <p:nvSpPr>
          <p:cNvPr id="4" name="TextBox 3">
            <a:extLst>
              <a:ext uri="{FF2B5EF4-FFF2-40B4-BE49-F238E27FC236}">
                <a16:creationId xmlns:a16="http://schemas.microsoft.com/office/drawing/2014/main" id="{36320E8C-61FD-DD9F-7897-95FB8BC0D31A}"/>
              </a:ext>
            </a:extLst>
          </p:cNvPr>
          <p:cNvSpPr txBox="1"/>
          <p:nvPr/>
        </p:nvSpPr>
        <p:spPr>
          <a:xfrm>
            <a:off x="4295731" y="2447612"/>
            <a:ext cx="3247307" cy="1815882"/>
          </a:xfrm>
          <a:prstGeom prst="rect">
            <a:avLst/>
          </a:prstGeom>
          <a:noFill/>
        </p:spPr>
        <p:txBody>
          <a:bodyPr wrap="square" rtlCol="0">
            <a:spAutoFit/>
          </a:bodyPr>
          <a:lstStyle/>
          <a:p>
            <a:pPr algn="ctr"/>
            <a:r>
              <a:rPr lang="en-US" sz="2800" dirty="0">
                <a:solidFill>
                  <a:schemeClr val="accent1">
                    <a:lumMod val="75000"/>
                  </a:schemeClr>
                </a:solidFill>
              </a:rPr>
              <a:t>People</a:t>
            </a:r>
          </a:p>
          <a:p>
            <a:pPr algn="ctr"/>
            <a:r>
              <a:rPr lang="en-US" sz="2800" dirty="0">
                <a:solidFill>
                  <a:schemeClr val="accent1">
                    <a:lumMod val="75000"/>
                  </a:schemeClr>
                </a:solidFill>
              </a:rPr>
              <a:t>Who</a:t>
            </a:r>
          </a:p>
          <a:p>
            <a:pPr algn="ctr"/>
            <a:r>
              <a:rPr lang="en-US" sz="2800" dirty="0">
                <a:solidFill>
                  <a:schemeClr val="accent1">
                    <a:lumMod val="75000"/>
                  </a:schemeClr>
                </a:solidFill>
              </a:rPr>
              <a:t>Use </a:t>
            </a:r>
          </a:p>
          <a:p>
            <a:pPr algn="ctr"/>
            <a:r>
              <a:rPr lang="en-US" sz="2800" dirty="0">
                <a:solidFill>
                  <a:schemeClr val="accent1">
                    <a:lumMod val="75000"/>
                  </a:schemeClr>
                </a:solidFill>
              </a:rPr>
              <a:t>Substances</a:t>
            </a:r>
          </a:p>
        </p:txBody>
      </p:sp>
      <p:sp>
        <p:nvSpPr>
          <p:cNvPr id="3" name="TextBox 2">
            <a:extLst>
              <a:ext uri="{FF2B5EF4-FFF2-40B4-BE49-F238E27FC236}">
                <a16:creationId xmlns:a16="http://schemas.microsoft.com/office/drawing/2014/main" id="{ABEF8F90-C202-F933-2220-C174414B5914}"/>
              </a:ext>
            </a:extLst>
          </p:cNvPr>
          <p:cNvSpPr txBox="1"/>
          <p:nvPr/>
        </p:nvSpPr>
        <p:spPr>
          <a:xfrm>
            <a:off x="6825903" y="2659609"/>
            <a:ext cx="2071329" cy="1815882"/>
          </a:xfrm>
          <a:prstGeom prst="rect">
            <a:avLst/>
          </a:prstGeom>
          <a:noFill/>
        </p:spPr>
        <p:txBody>
          <a:bodyPr wrap="square" rtlCol="0">
            <a:spAutoFit/>
          </a:bodyPr>
          <a:lstStyle/>
          <a:p>
            <a:pPr algn="ctr"/>
            <a:r>
              <a:rPr lang="en-US" sz="2800" dirty="0">
                <a:solidFill>
                  <a:schemeClr val="bg1"/>
                </a:solidFill>
              </a:rPr>
              <a:t>Services Not Contingent Upon Abstinence</a:t>
            </a:r>
          </a:p>
        </p:txBody>
      </p:sp>
    </p:spTree>
    <p:extLst>
      <p:ext uri="{BB962C8B-B14F-4D97-AF65-F5344CB8AC3E}">
        <p14:creationId xmlns:p14="http://schemas.microsoft.com/office/powerpoint/2010/main" val="301527958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2238"/>
        <p:cNvGrpSpPr/>
        <p:nvPr/>
      </p:nvGrpSpPr>
      <p:grpSpPr>
        <a:xfrm>
          <a:off x="0" y="0"/>
          <a:ext cx="0" cy="0"/>
          <a:chOff x="0" y="0"/>
          <a:chExt cx="0" cy="0"/>
        </a:xfrm>
      </p:grpSpPr>
      <p:pic>
        <p:nvPicPr>
          <p:cNvPr id="2239" name="Google Shape;2239;p232" descr="Antagonism, Fight, Fighters, The Fighters, Dissension"/>
          <p:cNvPicPr preferRelativeResize="0"/>
          <p:nvPr/>
        </p:nvPicPr>
        <p:blipFill rotWithShape="1">
          <a:blip r:embed="rId3">
            <a:alphaModFix/>
          </a:blip>
          <a:srcRect/>
          <a:stretch/>
        </p:blipFill>
        <p:spPr>
          <a:xfrm>
            <a:off x="3919474" y="1355788"/>
            <a:ext cx="3786253" cy="3786253"/>
          </a:xfrm>
          <a:prstGeom prst="rect">
            <a:avLst/>
          </a:prstGeom>
          <a:noFill/>
          <a:ln>
            <a:noFill/>
          </a:ln>
        </p:spPr>
      </p:pic>
      <p:sp>
        <p:nvSpPr>
          <p:cNvPr id="2240" name="Google Shape;2240;p232"/>
          <p:cNvSpPr txBox="1"/>
          <p:nvPr/>
        </p:nvSpPr>
        <p:spPr>
          <a:xfrm>
            <a:off x="1042416" y="2054253"/>
            <a:ext cx="3444000" cy="14772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Lato"/>
                <a:ea typeface="Lato"/>
                <a:cs typeface="Lato"/>
                <a:sym typeface="Lato"/>
              </a:rPr>
              <a:t>“It’s not my fault.”</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Lato"/>
                <a:ea typeface="Lato"/>
                <a:cs typeface="Lato"/>
                <a:sym typeface="Lato"/>
              </a:rPr>
              <a:t>“It’s not that bad.”</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Lato"/>
                <a:ea typeface="Lato"/>
                <a:cs typeface="Lato"/>
                <a:sym typeface="Lato"/>
              </a:rPr>
              <a:t>“What I’m doing makes sense.”</a:t>
            </a: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41" name="Google Shape;2241;p232"/>
          <p:cNvSpPr/>
          <p:nvPr/>
        </p:nvSpPr>
        <p:spPr>
          <a:xfrm>
            <a:off x="-1" y="0"/>
            <a:ext cx="6374400" cy="1182600"/>
          </a:xfrm>
          <a:prstGeom prst="rect">
            <a:avLst/>
          </a:prstGeom>
          <a:solidFill>
            <a:srgbClr val="001D48"/>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242" name="Google Shape;2242;p232"/>
          <p:cNvSpPr/>
          <p:nvPr/>
        </p:nvSpPr>
        <p:spPr>
          <a:xfrm>
            <a:off x="434381" y="297222"/>
            <a:ext cx="6267900" cy="885300"/>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Lato Light"/>
                <a:ea typeface="Lato Light"/>
                <a:cs typeface="Lato Light"/>
                <a:sym typeface="Lato Light"/>
              </a:rPr>
              <a:t>Not Recognizing Discord</a:t>
            </a: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43" name="Google Shape;2243;p232"/>
          <p:cNvSpPr txBox="1"/>
          <p:nvPr/>
        </p:nvSpPr>
        <p:spPr>
          <a:xfrm>
            <a:off x="1222536" y="1479680"/>
            <a:ext cx="308040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Lato"/>
                <a:ea typeface="Lato"/>
                <a:cs typeface="Lato"/>
                <a:sym typeface="Lato"/>
              </a:rPr>
              <a:t>Defending</a:t>
            </a:r>
            <a:endParaRPr kumimoji="0" sz="2800" b="0" i="1" u="none" strike="noStrike" kern="1200" cap="none" spc="0" normalizeH="0" baseline="0" noProof="0">
              <a:ln>
                <a:noFill/>
              </a:ln>
              <a:solidFill>
                <a:prstClr val="black"/>
              </a:solidFill>
              <a:effectLst/>
              <a:uLnTx/>
              <a:uFillTx/>
              <a:latin typeface="Lato"/>
              <a:ea typeface="Lato"/>
              <a:cs typeface="Lato"/>
              <a:sym typeface="Lato"/>
            </a:endParaRPr>
          </a:p>
        </p:txBody>
      </p:sp>
      <p:sp>
        <p:nvSpPr>
          <p:cNvPr id="2244" name="Google Shape;2244;p232"/>
          <p:cNvSpPr txBox="1"/>
          <p:nvPr/>
        </p:nvSpPr>
        <p:spPr>
          <a:xfrm>
            <a:off x="1042416" y="4403380"/>
            <a:ext cx="3444000" cy="178506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Lato"/>
                <a:ea typeface="Lato"/>
                <a:cs typeface="Lato"/>
                <a:sym typeface="Lato"/>
              </a:rPr>
              <a:t>“You don’t care about me.”</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Lato"/>
                <a:ea typeface="Lato"/>
                <a:cs typeface="Lato"/>
                <a:sym typeface="Lato"/>
              </a:rPr>
              <a:t>“Who are you to tell me what to do?”</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Lato"/>
                <a:ea typeface="Lato"/>
                <a:cs typeface="Lato"/>
                <a:sym typeface="Lato"/>
              </a:rPr>
              <a:t>“You have no idea what it’s like for me.”</a:t>
            </a: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45" name="Google Shape;2245;p232"/>
          <p:cNvSpPr txBox="1"/>
          <p:nvPr/>
        </p:nvSpPr>
        <p:spPr>
          <a:xfrm>
            <a:off x="1222535" y="3828804"/>
            <a:ext cx="308040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Lato"/>
                <a:ea typeface="Lato"/>
                <a:cs typeface="Lato"/>
                <a:sym typeface="Lato"/>
              </a:rPr>
              <a:t>Squaring Off</a:t>
            </a:r>
            <a:endParaRPr kumimoji="0" sz="2800" b="0" i="1" u="none" strike="noStrike" kern="1200" cap="none" spc="0" normalizeH="0" baseline="0" noProof="0">
              <a:ln>
                <a:noFill/>
              </a:ln>
              <a:solidFill>
                <a:prstClr val="black"/>
              </a:solidFill>
              <a:effectLst/>
              <a:uLnTx/>
              <a:uFillTx/>
              <a:latin typeface="Lato"/>
              <a:ea typeface="Lato"/>
              <a:cs typeface="Lato"/>
              <a:sym typeface="Lato"/>
            </a:endParaRPr>
          </a:p>
        </p:txBody>
      </p:sp>
      <p:sp>
        <p:nvSpPr>
          <p:cNvPr id="2246" name="Google Shape;2246;p232"/>
          <p:cNvSpPr txBox="1"/>
          <p:nvPr/>
        </p:nvSpPr>
        <p:spPr>
          <a:xfrm>
            <a:off x="7787511" y="1912773"/>
            <a:ext cx="4119300" cy="155423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Lato"/>
                <a:ea typeface="Lato"/>
                <a:cs typeface="Lato"/>
                <a:sym typeface="Lato"/>
              </a:rPr>
              <a:t>“You don’t understand.”</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Lato"/>
                <a:ea typeface="Lato"/>
                <a:cs typeface="Lato"/>
                <a:sym typeface="Lato"/>
              </a:rPr>
              <a:t>“You’re not hearing me.”</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Lato"/>
                <a:ea typeface="Lato"/>
                <a:cs typeface="Lato"/>
                <a:sym typeface="Lato"/>
              </a:rPr>
              <a:t>“You’re talking too much. Listen.”</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Lato"/>
                <a:ea typeface="Lato"/>
                <a:cs typeface="Lato"/>
                <a:sym typeface="Lato"/>
              </a:rPr>
              <a:t>“I don’t agree.”</a:t>
            </a: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47" name="Google Shape;2247;p232"/>
          <p:cNvSpPr txBox="1"/>
          <p:nvPr/>
        </p:nvSpPr>
        <p:spPr>
          <a:xfrm>
            <a:off x="7604051" y="1338197"/>
            <a:ext cx="308040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Lato"/>
                <a:ea typeface="Lato"/>
                <a:cs typeface="Lato"/>
                <a:sym typeface="Lato"/>
              </a:rPr>
              <a:t>Interrupting</a:t>
            </a:r>
            <a:endParaRPr kumimoji="0" sz="2800" b="0" i="1" u="none" strike="noStrike" kern="1200" cap="none" spc="0" normalizeH="0" baseline="0" noProof="0">
              <a:ln>
                <a:noFill/>
              </a:ln>
              <a:solidFill>
                <a:prstClr val="black"/>
              </a:solidFill>
              <a:effectLst/>
              <a:uLnTx/>
              <a:uFillTx/>
              <a:latin typeface="Lato"/>
              <a:ea typeface="Lato"/>
              <a:cs typeface="Lato"/>
              <a:sym typeface="Lato"/>
            </a:endParaRPr>
          </a:p>
        </p:txBody>
      </p:sp>
      <p:sp>
        <p:nvSpPr>
          <p:cNvPr id="2248" name="Google Shape;2248;p232"/>
          <p:cNvSpPr txBox="1"/>
          <p:nvPr/>
        </p:nvSpPr>
        <p:spPr>
          <a:xfrm>
            <a:off x="7787511" y="4403379"/>
            <a:ext cx="3080400" cy="14772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Lato"/>
                <a:ea typeface="Lato"/>
                <a:cs typeface="Lato"/>
                <a:sym typeface="Lato"/>
              </a:rPr>
              <a:t>Person is inattentive, distracted, ignoring you</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Lato"/>
                <a:ea typeface="Lato"/>
                <a:cs typeface="Lato"/>
                <a:sym typeface="Lato"/>
              </a:rPr>
              <a:t>Patient changes the topic</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Lato"/>
                <a:ea typeface="Lato"/>
                <a:cs typeface="Lato"/>
                <a:sym typeface="Lato"/>
              </a:rPr>
              <a:t>Eyes glaze over</a:t>
            </a: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49" name="Google Shape;2249;p232"/>
          <p:cNvSpPr txBox="1"/>
          <p:nvPr/>
        </p:nvSpPr>
        <p:spPr>
          <a:xfrm>
            <a:off x="7604051" y="3828803"/>
            <a:ext cx="308040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Lato"/>
                <a:ea typeface="Lato"/>
                <a:cs typeface="Lato"/>
                <a:sym typeface="Lato"/>
              </a:rPr>
              <a:t>Disengagement</a:t>
            </a:r>
            <a:endParaRPr kumimoji="0" sz="2800" b="0" i="1" u="none" strike="noStrike" kern="1200" cap="none" spc="0" normalizeH="0" baseline="0" noProof="0">
              <a:ln>
                <a:noFill/>
              </a:ln>
              <a:solidFill>
                <a:prstClr val="black"/>
              </a:solidFill>
              <a:effectLst/>
              <a:uLnTx/>
              <a:uFillTx/>
              <a:latin typeface="Lato"/>
              <a:ea typeface="Lato"/>
              <a:cs typeface="Lato"/>
              <a:sym typeface="Lato"/>
            </a:endParaRPr>
          </a:p>
        </p:txBody>
      </p:sp>
      <p:sp>
        <p:nvSpPr>
          <p:cNvPr id="2250" name="Google Shape;2250;p232"/>
          <p:cNvSpPr txBox="1">
            <a:spLocks noGrp="1"/>
          </p:cNvSpPr>
          <p:nvPr>
            <p:ph type="sldNum" idx="12"/>
          </p:nvPr>
        </p:nvSpPr>
        <p:spPr>
          <a:xfrm>
            <a:off x="9128185" y="6339098"/>
            <a:ext cx="2743200" cy="365100"/>
          </a:xfrm>
          <a:prstGeom prst="rect">
            <a:avLst/>
          </a:prstGeom>
          <a:noFill/>
          <a:ln>
            <a:noFill/>
          </a:ln>
        </p:spPr>
        <p:txBody>
          <a:bodyPr spcFirstLastPara="1" vert="horz" wrap="square" lIns="91425" tIns="45700" rIns="91425" bIns="4570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4707666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2255"/>
        <p:cNvGrpSpPr/>
        <p:nvPr/>
      </p:nvGrpSpPr>
      <p:grpSpPr>
        <a:xfrm>
          <a:off x="0" y="0"/>
          <a:ext cx="0" cy="0"/>
          <a:chOff x="0" y="0"/>
          <a:chExt cx="0" cy="0"/>
        </a:xfrm>
      </p:grpSpPr>
      <p:sp>
        <p:nvSpPr>
          <p:cNvPr id="2256" name="Google Shape;2256;p233"/>
          <p:cNvSpPr/>
          <p:nvPr/>
        </p:nvSpPr>
        <p:spPr>
          <a:xfrm>
            <a:off x="2" y="0"/>
            <a:ext cx="12191999"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2257" name="Google Shape;2257;p233"/>
          <p:cNvSpPr/>
          <p:nvPr/>
        </p:nvSpPr>
        <p:spPr>
          <a:xfrm>
            <a:off x="2" y="1"/>
            <a:ext cx="8848724" cy="1075580"/>
          </a:xfrm>
          <a:prstGeom prst="rect">
            <a:avLst/>
          </a:prstGeom>
          <a:solidFill>
            <a:srgbClr val="06204C"/>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258" name="Google Shape;2258;p233"/>
          <p:cNvSpPr/>
          <p:nvPr/>
        </p:nvSpPr>
        <p:spPr>
          <a:xfrm>
            <a:off x="461698" y="309638"/>
            <a:ext cx="8069655" cy="456305"/>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91052"/>
              </a:lnSpc>
              <a:spcBef>
                <a:spcPts val="0"/>
              </a:spcBef>
              <a:spcAft>
                <a:spcPts val="0"/>
              </a:spcAft>
              <a:buClrTx/>
              <a:buSzTx/>
              <a:buFontTx/>
              <a:buNone/>
              <a:tabLst/>
              <a:defRPr/>
            </a:pPr>
            <a:r>
              <a:rPr kumimoji="0" lang="en-US" sz="3800" b="0" i="0" u="none" strike="noStrike" kern="1200" cap="none" spc="0" normalizeH="0" baseline="0" noProof="0">
                <a:ln>
                  <a:noFill/>
                </a:ln>
                <a:solidFill>
                  <a:prstClr val="white"/>
                </a:solidFill>
                <a:effectLst/>
                <a:uLnTx/>
                <a:uFillTx/>
                <a:latin typeface="Lato Light"/>
                <a:ea typeface="Lato Light"/>
                <a:cs typeface="Lato Light"/>
                <a:sym typeface="Lato Light"/>
              </a:rPr>
              <a:t>Recognizing Discord: “Smoke Alarms”</a:t>
            </a: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59" name="Google Shape;2259;p233"/>
          <p:cNvSpPr/>
          <p:nvPr/>
        </p:nvSpPr>
        <p:spPr>
          <a:xfrm>
            <a:off x="892969" y="1590674"/>
            <a:ext cx="10040075" cy="4631223"/>
          </a:xfrm>
          <a:prstGeom prst="rect">
            <a:avLst/>
          </a:prstGeom>
          <a:noFill/>
          <a:ln>
            <a:noFill/>
          </a:ln>
        </p:spPr>
        <p:txBody>
          <a:bodyPr spcFirstLastPara="1" wrap="square" lIns="0" tIns="0" rIns="0" bIns="0" anchor="t" anchorCtr="0">
            <a:noAutofit/>
          </a:bodyPr>
          <a:lstStyle/>
          <a:p>
            <a:pPr marL="457189" marR="0" lvl="0" indent="-457189" algn="l" defTabSz="914400" rtl="0" eaLnBrk="1" fontAlgn="auto" latinLnBrk="0" hangingPunct="1">
              <a:lnSpc>
                <a:spcPct val="100000"/>
              </a:lnSpc>
              <a:spcBef>
                <a:spcPts val="0"/>
              </a:spcBef>
              <a:spcAft>
                <a:spcPts val="0"/>
              </a:spcAft>
              <a:buClr>
                <a:srgbClr val="444444"/>
              </a:buClr>
              <a:buSzPts val="2240"/>
              <a:buFont typeface="Arial"/>
              <a:buChar char="•"/>
              <a:tabLst/>
              <a:defRPr/>
            </a:pPr>
            <a:r>
              <a:rPr kumimoji="0" lang="en-US" sz="2800" b="0" i="0" u="none" strike="noStrike" kern="1200" cap="none" spc="0" normalizeH="0" baseline="0" noProof="0">
                <a:ln>
                  <a:noFill/>
                </a:ln>
                <a:solidFill>
                  <a:srgbClr val="444444"/>
                </a:solidFill>
                <a:effectLst/>
                <a:uLnTx/>
                <a:uFillTx/>
                <a:latin typeface="Lato"/>
                <a:ea typeface="Lato"/>
                <a:cs typeface="Lato"/>
                <a:sym typeface="Lato"/>
              </a:rPr>
              <a:t>Defending</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457189" marR="0" lvl="0" indent="-457189" algn="l" defTabSz="914400" rtl="0" eaLnBrk="1" fontAlgn="auto" latinLnBrk="0" hangingPunct="1">
              <a:lnSpc>
                <a:spcPct val="100000"/>
              </a:lnSpc>
              <a:spcBef>
                <a:spcPts val="0"/>
              </a:spcBef>
              <a:spcAft>
                <a:spcPts val="0"/>
              </a:spcAft>
              <a:buClr>
                <a:srgbClr val="444444"/>
              </a:buClr>
              <a:buSzPts val="2240"/>
              <a:buFont typeface="Arial"/>
              <a:buChar char="•"/>
              <a:tabLst/>
              <a:defRPr/>
            </a:pPr>
            <a:r>
              <a:rPr kumimoji="0" lang="en-US" sz="2800" b="0" i="0" u="none" strike="noStrike" kern="1200" cap="none" spc="0" normalizeH="0" baseline="0" noProof="0">
                <a:ln>
                  <a:noFill/>
                </a:ln>
                <a:solidFill>
                  <a:srgbClr val="444444"/>
                </a:solidFill>
                <a:effectLst/>
                <a:uLnTx/>
                <a:uFillTx/>
                <a:latin typeface="Lato"/>
                <a:ea typeface="Lato"/>
                <a:cs typeface="Lato"/>
                <a:sym typeface="Lato"/>
              </a:rPr>
              <a:t>Squaring off</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914377" marR="0" lvl="1" indent="-457189" algn="l" defTabSz="914400" rtl="0" eaLnBrk="1" fontAlgn="auto" latinLnBrk="0" hangingPunct="1">
              <a:lnSpc>
                <a:spcPct val="100000"/>
              </a:lnSpc>
              <a:spcBef>
                <a:spcPts val="0"/>
              </a:spcBef>
              <a:spcAft>
                <a:spcPts val="0"/>
              </a:spcAft>
              <a:buClr>
                <a:srgbClr val="444444"/>
              </a:buClr>
              <a:buSzPts val="2240"/>
              <a:buFont typeface="Arial"/>
              <a:buChar char="•"/>
              <a:tabLst/>
              <a:defRPr/>
            </a:pPr>
            <a:r>
              <a:rPr kumimoji="0" lang="en-US" sz="2800" b="0" i="0" u="none" strike="noStrike" kern="1200" cap="none" spc="0" normalizeH="0" baseline="0" noProof="0">
                <a:ln>
                  <a:noFill/>
                </a:ln>
                <a:solidFill>
                  <a:srgbClr val="444444"/>
                </a:solidFill>
                <a:effectLst/>
                <a:uLnTx/>
                <a:uFillTx/>
                <a:latin typeface="Lato"/>
                <a:ea typeface="Lato"/>
                <a:cs typeface="Lato"/>
                <a:sym typeface="Lato"/>
              </a:rPr>
              <a:t>You will hear lots of “you,”</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1371566" marR="0" lvl="2" indent="-457189" algn="l" defTabSz="914400" rtl="0" eaLnBrk="1" fontAlgn="auto" latinLnBrk="0" hangingPunct="1">
              <a:lnSpc>
                <a:spcPct val="100000"/>
              </a:lnSpc>
              <a:spcBef>
                <a:spcPts val="0"/>
              </a:spcBef>
              <a:spcAft>
                <a:spcPts val="0"/>
              </a:spcAft>
              <a:buClr>
                <a:srgbClr val="444444"/>
              </a:buClr>
              <a:buSzPts val="2240"/>
              <a:buFont typeface="Arial"/>
              <a:buChar char="•"/>
              <a:tabLst/>
              <a:defRPr/>
            </a:pPr>
            <a:r>
              <a:rPr kumimoji="0" lang="en-US" sz="2800" b="0" i="0" u="none" strike="noStrike" kern="1200" cap="none" spc="0" normalizeH="0" baseline="0" noProof="0">
                <a:ln>
                  <a:noFill/>
                </a:ln>
                <a:solidFill>
                  <a:srgbClr val="444444"/>
                </a:solidFill>
                <a:effectLst/>
                <a:uLnTx/>
                <a:uFillTx/>
                <a:latin typeface="Lato"/>
                <a:ea typeface="Lato"/>
                <a:cs typeface="Lato"/>
                <a:sym typeface="Lato"/>
              </a:rPr>
              <a:t>“You are wrong,” “you don’t know,” and “you don’t care…”</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457189" marR="0" lvl="0" indent="-457189" algn="l" defTabSz="914400" rtl="0" eaLnBrk="1" fontAlgn="auto" latinLnBrk="0" hangingPunct="1">
              <a:lnSpc>
                <a:spcPct val="100000"/>
              </a:lnSpc>
              <a:spcBef>
                <a:spcPts val="0"/>
              </a:spcBef>
              <a:spcAft>
                <a:spcPts val="0"/>
              </a:spcAft>
              <a:buClr>
                <a:srgbClr val="444444"/>
              </a:buClr>
              <a:buSzPts val="2240"/>
              <a:buFont typeface="Arial"/>
              <a:buChar char="•"/>
              <a:tabLst/>
              <a:defRPr/>
            </a:pPr>
            <a:r>
              <a:rPr kumimoji="0" lang="en-US" sz="2800" b="0" i="0" u="none" strike="noStrike" kern="1200" cap="none" spc="0" normalizeH="0" baseline="0" noProof="0">
                <a:ln>
                  <a:noFill/>
                </a:ln>
                <a:solidFill>
                  <a:srgbClr val="444444"/>
                </a:solidFill>
                <a:effectLst/>
                <a:uLnTx/>
                <a:uFillTx/>
                <a:latin typeface="Lato"/>
                <a:ea typeface="Lato"/>
                <a:cs typeface="Lato"/>
                <a:sym typeface="Lato"/>
              </a:rPr>
              <a:t>Interrupting</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457189" marR="0" lvl="0" indent="-457189" algn="l" defTabSz="914400" rtl="0" eaLnBrk="1" fontAlgn="auto" latinLnBrk="0" hangingPunct="1">
              <a:lnSpc>
                <a:spcPct val="100000"/>
              </a:lnSpc>
              <a:spcBef>
                <a:spcPts val="0"/>
              </a:spcBef>
              <a:spcAft>
                <a:spcPts val="0"/>
              </a:spcAft>
              <a:buClr>
                <a:srgbClr val="444444"/>
              </a:buClr>
              <a:buSzPts val="2240"/>
              <a:buFont typeface="Arial"/>
              <a:buChar char="•"/>
              <a:tabLst/>
              <a:defRPr/>
            </a:pPr>
            <a:r>
              <a:rPr kumimoji="0" lang="en-US" sz="2800" b="0" i="0" u="none" strike="noStrike" kern="1200" cap="none" spc="0" normalizeH="0" baseline="0" noProof="0">
                <a:ln>
                  <a:noFill/>
                </a:ln>
                <a:solidFill>
                  <a:srgbClr val="444444"/>
                </a:solidFill>
                <a:effectLst/>
                <a:uLnTx/>
                <a:uFillTx/>
                <a:latin typeface="Lato"/>
                <a:ea typeface="Lato"/>
                <a:cs typeface="Lato"/>
                <a:sym typeface="Lato"/>
              </a:rPr>
              <a:t>Disengagement</a:t>
            </a: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60" name="Google Shape;2260;p233"/>
          <p:cNvSpPr txBox="1">
            <a:spLocks noGrp="1"/>
          </p:cNvSpPr>
          <p:nvPr>
            <p:ph type="sldNum" idx="12"/>
          </p:nvPr>
        </p:nvSpPr>
        <p:spPr>
          <a:xfrm>
            <a:off x="9128185" y="6339098"/>
            <a:ext cx="2743200" cy="365125"/>
          </a:xfrm>
          <a:prstGeom prst="rect">
            <a:avLst/>
          </a:prstGeom>
          <a:noFill/>
          <a:ln>
            <a:noFill/>
          </a:ln>
        </p:spPr>
        <p:txBody>
          <a:bodyPr spcFirstLastPara="1" vert="horz" wrap="square" lIns="91425" tIns="45700" rIns="91425" bIns="4570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2221103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2265"/>
        <p:cNvGrpSpPr/>
        <p:nvPr/>
      </p:nvGrpSpPr>
      <p:grpSpPr>
        <a:xfrm>
          <a:off x="0" y="0"/>
          <a:ext cx="0" cy="0"/>
          <a:chOff x="0" y="0"/>
          <a:chExt cx="0" cy="0"/>
        </a:xfrm>
      </p:grpSpPr>
      <p:sp>
        <p:nvSpPr>
          <p:cNvPr id="2266" name="Google Shape;2266;p234"/>
          <p:cNvSpPr/>
          <p:nvPr/>
        </p:nvSpPr>
        <p:spPr>
          <a:xfrm>
            <a:off x="-1" y="2609849"/>
            <a:ext cx="6321287" cy="1314451"/>
          </a:xfrm>
          <a:prstGeom prst="rect">
            <a:avLst/>
          </a:prstGeom>
          <a:solidFill>
            <a:srgbClr val="001D48"/>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267" name="Google Shape;2267;p234"/>
          <p:cNvSpPr/>
          <p:nvPr/>
        </p:nvSpPr>
        <p:spPr>
          <a:xfrm>
            <a:off x="485416" y="2906095"/>
            <a:ext cx="5350451" cy="840643"/>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Lato Light"/>
                <a:ea typeface="Lato Light"/>
                <a:cs typeface="Lato Light"/>
                <a:sym typeface="Lato Light"/>
              </a:rPr>
              <a:t>Wrestling V. Dancing</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sz="4800" b="0" i="0" u="none" strike="noStrike" kern="1200" cap="none" spc="0" normalizeH="0" baseline="0" noProof="0">
              <a:ln>
                <a:noFill/>
              </a:ln>
              <a:solidFill>
                <a:srgbClr val="FFFFFF"/>
              </a:solidFill>
              <a:effectLst/>
              <a:uLnTx/>
              <a:uFillTx/>
              <a:latin typeface="Lato Light"/>
              <a:ea typeface="Lato Light"/>
              <a:cs typeface="Lato Light"/>
              <a:sym typeface="Lato Light"/>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4800" b="0" i="0" u="none" strike="noStrike" kern="1200" cap="none" spc="0" normalizeH="0" baseline="0" noProof="0">
                <a:ln>
                  <a:noFill/>
                </a:ln>
                <a:solidFill>
                  <a:srgbClr val="FFFFFF"/>
                </a:solidFill>
                <a:effectLst/>
                <a:uLnTx/>
                <a:uFillTx/>
                <a:latin typeface="Lato Light"/>
                <a:ea typeface="Lato Light"/>
                <a:cs typeface="Lato Light"/>
                <a:sym typeface="Lato Light"/>
              </a:rPr>
              <a:t> </a:t>
            </a: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2268" name="Google Shape;2268;p234" descr="A person and person dancing&#10;&#10;Description automatically generated with medium confidence"/>
          <p:cNvPicPr preferRelativeResize="0"/>
          <p:nvPr/>
        </p:nvPicPr>
        <p:blipFill rotWithShape="1">
          <a:blip r:embed="rId3">
            <a:alphaModFix/>
          </a:blip>
          <a:srcRect t="16664" b="16663"/>
          <a:stretch/>
        </p:blipFill>
        <p:spPr>
          <a:xfrm>
            <a:off x="7540489" y="446308"/>
            <a:ext cx="2743200" cy="2743200"/>
          </a:xfrm>
          <a:prstGeom prst="rect">
            <a:avLst/>
          </a:prstGeom>
          <a:noFill/>
          <a:ln>
            <a:noFill/>
          </a:ln>
        </p:spPr>
      </p:pic>
      <p:pic>
        <p:nvPicPr>
          <p:cNvPr id="2269" name="Google Shape;2269;p234" descr="A picture containing sport, indoor, wrestling&#10;&#10;Description automatically generated"/>
          <p:cNvPicPr preferRelativeResize="0"/>
          <p:nvPr/>
        </p:nvPicPr>
        <p:blipFill rotWithShape="1">
          <a:blip r:embed="rId4">
            <a:alphaModFix/>
          </a:blip>
          <a:srcRect l="43841" t="16628" r="6159" b="16628"/>
          <a:stretch/>
        </p:blipFill>
        <p:spPr>
          <a:xfrm>
            <a:off x="7540489" y="3326416"/>
            <a:ext cx="2743200" cy="2743200"/>
          </a:xfrm>
          <a:prstGeom prst="rect">
            <a:avLst/>
          </a:prstGeom>
          <a:noFill/>
          <a:ln>
            <a:noFill/>
          </a:ln>
        </p:spPr>
      </p:pic>
      <p:sp>
        <p:nvSpPr>
          <p:cNvPr id="2270" name="Google Shape;2270;p234"/>
          <p:cNvSpPr txBox="1">
            <a:spLocks noGrp="1"/>
          </p:cNvSpPr>
          <p:nvPr>
            <p:ph type="sldNum" idx="12"/>
          </p:nvPr>
        </p:nvSpPr>
        <p:spPr>
          <a:xfrm>
            <a:off x="9128185" y="6339098"/>
            <a:ext cx="2743200" cy="365125"/>
          </a:xfrm>
          <a:prstGeom prst="rect">
            <a:avLst/>
          </a:prstGeom>
          <a:noFill/>
          <a:ln>
            <a:noFill/>
          </a:ln>
        </p:spPr>
        <p:txBody>
          <a:bodyPr spcFirstLastPara="1" vert="horz" wrap="square" lIns="91425" tIns="45700" rIns="91425" bIns="4570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4406062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2275"/>
        <p:cNvGrpSpPr/>
        <p:nvPr/>
      </p:nvGrpSpPr>
      <p:grpSpPr>
        <a:xfrm>
          <a:off x="0" y="0"/>
          <a:ext cx="0" cy="0"/>
          <a:chOff x="0" y="0"/>
          <a:chExt cx="0" cy="0"/>
        </a:xfrm>
      </p:grpSpPr>
      <p:sp>
        <p:nvSpPr>
          <p:cNvPr id="2276" name="Google Shape;2276;p235"/>
          <p:cNvSpPr/>
          <p:nvPr/>
        </p:nvSpPr>
        <p:spPr>
          <a:xfrm>
            <a:off x="2" y="0"/>
            <a:ext cx="12191999"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2277" name="Google Shape;2277;p235"/>
          <p:cNvSpPr/>
          <p:nvPr/>
        </p:nvSpPr>
        <p:spPr>
          <a:xfrm>
            <a:off x="2" y="1"/>
            <a:ext cx="5867399" cy="1075580"/>
          </a:xfrm>
          <a:prstGeom prst="rect">
            <a:avLst/>
          </a:prstGeom>
          <a:solidFill>
            <a:srgbClr val="06204C"/>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278" name="Google Shape;2278;p235"/>
          <p:cNvSpPr/>
          <p:nvPr/>
        </p:nvSpPr>
        <p:spPr>
          <a:xfrm>
            <a:off x="461697" y="309638"/>
            <a:ext cx="4786579" cy="456305"/>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91052"/>
              </a:lnSpc>
              <a:spcBef>
                <a:spcPts val="0"/>
              </a:spcBef>
              <a:spcAft>
                <a:spcPts val="0"/>
              </a:spcAft>
              <a:buClrTx/>
              <a:buSzTx/>
              <a:buFontTx/>
              <a:buNone/>
              <a:tabLst/>
              <a:defRPr/>
            </a:pPr>
            <a:r>
              <a:rPr kumimoji="0" lang="en-US" sz="3800" b="0" i="0" u="none" strike="noStrike" kern="1200" cap="none" spc="0" normalizeH="0" baseline="0" noProof="0">
                <a:ln>
                  <a:noFill/>
                </a:ln>
                <a:solidFill>
                  <a:prstClr val="white"/>
                </a:solidFill>
                <a:effectLst/>
                <a:uLnTx/>
                <a:uFillTx/>
                <a:latin typeface="Lato Light"/>
                <a:ea typeface="Lato Light"/>
                <a:cs typeface="Lato Light"/>
                <a:sym typeface="Lato Light"/>
              </a:rPr>
              <a:t>Dancing With Discord</a:t>
            </a: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79" name="Google Shape;2279;p235"/>
          <p:cNvSpPr/>
          <p:nvPr/>
        </p:nvSpPr>
        <p:spPr>
          <a:xfrm>
            <a:off x="892969" y="1590674"/>
            <a:ext cx="10040075" cy="4631223"/>
          </a:xfrm>
          <a:prstGeom prst="rect">
            <a:avLst/>
          </a:prstGeom>
          <a:noFill/>
          <a:ln>
            <a:noFill/>
          </a:ln>
        </p:spPr>
        <p:txBody>
          <a:bodyPr spcFirstLastPara="1" wrap="square" lIns="0" tIns="0" rIns="0" bIns="0" anchor="t" anchorCtr="0">
            <a:noAutofit/>
          </a:bodyPr>
          <a:lstStyle/>
          <a:p>
            <a:pPr marL="457189" marR="0" lvl="0" indent="-457189" algn="l" defTabSz="914400" rtl="0" eaLnBrk="1" fontAlgn="auto" latinLnBrk="0" hangingPunct="1">
              <a:lnSpc>
                <a:spcPct val="100000"/>
              </a:lnSpc>
              <a:spcBef>
                <a:spcPts val="0"/>
              </a:spcBef>
              <a:spcAft>
                <a:spcPts val="0"/>
              </a:spcAft>
              <a:buClr>
                <a:srgbClr val="444444"/>
              </a:buClr>
              <a:buSzPts val="2240"/>
              <a:buFont typeface="Arial"/>
              <a:buChar char="•"/>
              <a:tabLst/>
              <a:defRPr/>
            </a:pPr>
            <a:r>
              <a:rPr kumimoji="0" lang="en-US" sz="2800" b="0" i="0" u="none" strike="noStrike" kern="1200" cap="none" spc="0" normalizeH="0" baseline="0" noProof="0">
                <a:ln>
                  <a:noFill/>
                </a:ln>
                <a:solidFill>
                  <a:srgbClr val="444444"/>
                </a:solidFill>
                <a:effectLst/>
                <a:uLnTx/>
                <a:uFillTx/>
                <a:latin typeface="Lato"/>
                <a:ea typeface="Lato"/>
                <a:cs typeface="Lato"/>
                <a:sym typeface="Lato"/>
              </a:rPr>
              <a:t>Simple reflection = basic/default strategy</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457189" marR="0" lvl="0" indent="-314952" algn="l" defTabSz="914400" rtl="0" eaLnBrk="1" fontAlgn="auto" latinLnBrk="0" hangingPunct="1">
              <a:lnSpc>
                <a:spcPct val="100000"/>
              </a:lnSpc>
              <a:spcBef>
                <a:spcPts val="0"/>
              </a:spcBef>
              <a:spcAft>
                <a:spcPts val="0"/>
              </a:spcAft>
              <a:buClr>
                <a:prstClr val="black"/>
              </a:buClr>
              <a:buSzPts val="2240"/>
              <a:buFontTx/>
              <a:buNone/>
              <a:tabLst/>
              <a:defRPr/>
            </a:pPr>
            <a:endParaRPr kumimoji="0" sz="2800" b="0" i="0" u="none" strike="noStrike" kern="1200" cap="none" spc="0" normalizeH="0" baseline="0" noProof="0">
              <a:ln>
                <a:noFill/>
              </a:ln>
              <a:solidFill>
                <a:srgbClr val="444444"/>
              </a:solidFill>
              <a:effectLst/>
              <a:uLnTx/>
              <a:uFillTx/>
              <a:latin typeface="Lato"/>
              <a:ea typeface="Lato"/>
              <a:cs typeface="Lato"/>
              <a:sym typeface="Lato"/>
            </a:endParaRPr>
          </a:p>
          <a:p>
            <a:pPr marL="457189" marR="0" lvl="0" indent="-457189" algn="l" defTabSz="914400" rtl="0" eaLnBrk="1" fontAlgn="auto" latinLnBrk="0" hangingPunct="1">
              <a:lnSpc>
                <a:spcPct val="100000"/>
              </a:lnSpc>
              <a:spcBef>
                <a:spcPts val="0"/>
              </a:spcBef>
              <a:spcAft>
                <a:spcPts val="0"/>
              </a:spcAft>
              <a:buClr>
                <a:srgbClr val="444444"/>
              </a:buClr>
              <a:buSzPts val="2240"/>
              <a:buFont typeface="Arial"/>
              <a:buChar char="•"/>
              <a:tabLst/>
              <a:defRPr/>
            </a:pPr>
            <a:r>
              <a:rPr kumimoji="0" lang="en-US" sz="2800" b="0" i="0" u="none" strike="noStrike" kern="1200" cap="none" spc="0" normalizeH="0" baseline="0" noProof="0">
                <a:ln>
                  <a:noFill/>
                </a:ln>
                <a:solidFill>
                  <a:srgbClr val="444444"/>
                </a:solidFill>
                <a:effectLst/>
                <a:uLnTx/>
                <a:uFillTx/>
                <a:latin typeface="Lato"/>
                <a:ea typeface="Lato"/>
                <a:cs typeface="Lato"/>
                <a:sym typeface="Lato"/>
              </a:rPr>
              <a:t>All strategies for responding to sustain talk, plus:</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914377" marR="0" lvl="1" indent="-457189" algn="l" defTabSz="914400" rtl="0" eaLnBrk="1" fontAlgn="auto" latinLnBrk="0" hangingPunct="1">
              <a:lnSpc>
                <a:spcPct val="100000"/>
              </a:lnSpc>
              <a:spcBef>
                <a:spcPts val="0"/>
              </a:spcBef>
              <a:spcAft>
                <a:spcPts val="0"/>
              </a:spcAft>
              <a:buClr>
                <a:srgbClr val="444444"/>
              </a:buClr>
              <a:buSzPts val="2240"/>
              <a:buFont typeface="Arial"/>
              <a:buChar char="•"/>
              <a:tabLst/>
              <a:defRPr/>
            </a:pPr>
            <a:r>
              <a:rPr kumimoji="0" lang="en-US" sz="2800" b="0" i="1" u="none" strike="noStrike" kern="1200" cap="none" spc="0" normalizeH="0" baseline="0" noProof="0">
                <a:ln>
                  <a:noFill/>
                </a:ln>
                <a:solidFill>
                  <a:srgbClr val="444444"/>
                </a:solidFill>
                <a:effectLst/>
                <a:uLnTx/>
                <a:uFillTx/>
                <a:latin typeface="Lato"/>
                <a:ea typeface="Lato"/>
                <a:cs typeface="Lato"/>
                <a:sym typeface="Lato"/>
              </a:rPr>
              <a:t>Apologizing: </a:t>
            </a:r>
            <a:r>
              <a:rPr kumimoji="0" lang="en-US" sz="2800" b="0" i="0" u="none" strike="noStrike" kern="1200" cap="none" spc="0" normalizeH="0" baseline="0" noProof="0">
                <a:ln>
                  <a:noFill/>
                </a:ln>
                <a:solidFill>
                  <a:srgbClr val="444444"/>
                </a:solidFill>
                <a:effectLst/>
                <a:uLnTx/>
                <a:uFillTx/>
                <a:latin typeface="Lato"/>
                <a:ea typeface="Lato"/>
                <a:cs typeface="Lato"/>
                <a:sym typeface="Lato"/>
              </a:rPr>
              <a:t>does not cost anything</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914377" marR="0" lvl="1" indent="-457189" algn="l" defTabSz="914400" rtl="0" eaLnBrk="1" fontAlgn="auto" latinLnBrk="0" hangingPunct="1">
              <a:lnSpc>
                <a:spcPct val="100000"/>
              </a:lnSpc>
              <a:spcBef>
                <a:spcPts val="0"/>
              </a:spcBef>
              <a:spcAft>
                <a:spcPts val="0"/>
              </a:spcAft>
              <a:buClr>
                <a:srgbClr val="444444"/>
              </a:buClr>
              <a:buSzPts val="2240"/>
              <a:buFont typeface="Arial"/>
              <a:buChar char="•"/>
              <a:tabLst/>
              <a:defRPr/>
            </a:pPr>
            <a:r>
              <a:rPr kumimoji="0" lang="en-US" sz="2800" b="0" i="1" u="none" strike="noStrike" kern="1200" cap="none" spc="0" normalizeH="0" baseline="0" noProof="0">
                <a:ln>
                  <a:noFill/>
                </a:ln>
                <a:solidFill>
                  <a:srgbClr val="444444"/>
                </a:solidFill>
                <a:effectLst/>
                <a:uLnTx/>
                <a:uFillTx/>
                <a:latin typeface="Lato"/>
                <a:ea typeface="Lato"/>
                <a:cs typeface="Lato"/>
                <a:sym typeface="Lato"/>
              </a:rPr>
              <a:t>Affirming: </a:t>
            </a:r>
            <a:r>
              <a:rPr kumimoji="0" lang="en-US" sz="2800" b="0" i="0" u="none" strike="noStrike" kern="1200" cap="none" spc="0" normalizeH="0" baseline="0" noProof="0">
                <a:ln>
                  <a:noFill/>
                </a:ln>
                <a:solidFill>
                  <a:srgbClr val="444444"/>
                </a:solidFill>
                <a:effectLst/>
                <a:uLnTx/>
                <a:uFillTx/>
                <a:latin typeface="Lato"/>
                <a:ea typeface="Lato"/>
                <a:cs typeface="Lato"/>
                <a:sym typeface="Lato"/>
              </a:rPr>
              <a:t>genuinely communicate our respect for the patient</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914377" marR="0" lvl="1" indent="-457189" algn="l" defTabSz="914400" rtl="0" eaLnBrk="1" fontAlgn="auto" latinLnBrk="0" hangingPunct="1">
              <a:lnSpc>
                <a:spcPct val="100000"/>
              </a:lnSpc>
              <a:spcBef>
                <a:spcPts val="0"/>
              </a:spcBef>
              <a:spcAft>
                <a:spcPts val="0"/>
              </a:spcAft>
              <a:buClr>
                <a:srgbClr val="444444"/>
              </a:buClr>
              <a:buSzPts val="2240"/>
              <a:buFont typeface="Arial"/>
              <a:buChar char="•"/>
              <a:tabLst/>
              <a:defRPr/>
            </a:pPr>
            <a:r>
              <a:rPr kumimoji="0" lang="en-US" sz="2800" b="0" i="1" u="none" strike="noStrike" kern="1200" cap="none" spc="0" normalizeH="0" baseline="0" noProof="0">
                <a:ln>
                  <a:noFill/>
                </a:ln>
                <a:solidFill>
                  <a:srgbClr val="444444"/>
                </a:solidFill>
                <a:effectLst/>
                <a:uLnTx/>
                <a:uFillTx/>
                <a:latin typeface="Lato"/>
                <a:ea typeface="Lato"/>
                <a:cs typeface="Lato"/>
                <a:sym typeface="Lato"/>
              </a:rPr>
              <a:t>Shifting focus: </a:t>
            </a:r>
            <a:r>
              <a:rPr kumimoji="0" lang="en-US" sz="2800" b="0" i="0" u="none" strike="noStrike" kern="1200" cap="none" spc="0" normalizeH="0" baseline="0" noProof="0">
                <a:ln>
                  <a:noFill/>
                </a:ln>
                <a:solidFill>
                  <a:srgbClr val="444444"/>
                </a:solidFill>
                <a:effectLst/>
                <a:uLnTx/>
                <a:uFillTx/>
                <a:latin typeface="Lato"/>
                <a:ea typeface="Lato"/>
                <a:cs typeface="Lato"/>
                <a:sym typeface="Lato"/>
              </a:rPr>
              <a:t>get away from the difficult topic</a:t>
            </a: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80" name="Google Shape;2280;p235"/>
          <p:cNvSpPr txBox="1">
            <a:spLocks noGrp="1"/>
          </p:cNvSpPr>
          <p:nvPr>
            <p:ph type="sldNum" idx="12"/>
          </p:nvPr>
        </p:nvSpPr>
        <p:spPr>
          <a:xfrm>
            <a:off x="9128185" y="6339098"/>
            <a:ext cx="2743200" cy="365125"/>
          </a:xfrm>
          <a:prstGeom prst="rect">
            <a:avLst/>
          </a:prstGeom>
          <a:noFill/>
          <a:ln>
            <a:noFill/>
          </a:ln>
        </p:spPr>
        <p:txBody>
          <a:bodyPr spcFirstLastPara="1" vert="horz" wrap="square" lIns="91425" tIns="45700" rIns="91425" bIns="4570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1416150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2285"/>
        <p:cNvGrpSpPr/>
        <p:nvPr/>
      </p:nvGrpSpPr>
      <p:grpSpPr>
        <a:xfrm>
          <a:off x="0" y="0"/>
          <a:ext cx="0" cy="0"/>
          <a:chOff x="0" y="0"/>
          <a:chExt cx="0" cy="0"/>
        </a:xfrm>
      </p:grpSpPr>
      <p:sp>
        <p:nvSpPr>
          <p:cNvPr id="2286" name="Google Shape;2286;p236"/>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2287" name="Google Shape;2287;p236"/>
          <p:cNvSpPr/>
          <p:nvPr/>
        </p:nvSpPr>
        <p:spPr>
          <a:xfrm>
            <a:off x="1" y="1"/>
            <a:ext cx="5867400" cy="1075500"/>
          </a:xfrm>
          <a:prstGeom prst="rect">
            <a:avLst/>
          </a:prstGeom>
          <a:solidFill>
            <a:srgbClr val="06204C"/>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288" name="Google Shape;2288;p236"/>
          <p:cNvSpPr/>
          <p:nvPr/>
        </p:nvSpPr>
        <p:spPr>
          <a:xfrm>
            <a:off x="461699" y="309638"/>
            <a:ext cx="4786500" cy="456300"/>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91052"/>
              </a:lnSpc>
              <a:spcBef>
                <a:spcPts val="0"/>
              </a:spcBef>
              <a:spcAft>
                <a:spcPts val="0"/>
              </a:spcAft>
              <a:buClrTx/>
              <a:buSzTx/>
              <a:buFontTx/>
              <a:buNone/>
              <a:tabLst/>
              <a:defRPr/>
            </a:pPr>
            <a:r>
              <a:rPr kumimoji="0" lang="en-US" sz="3800" b="0" i="0" u="none" strike="noStrike" kern="1200" cap="none" spc="0" normalizeH="0" baseline="0" noProof="0">
                <a:ln>
                  <a:noFill/>
                </a:ln>
                <a:solidFill>
                  <a:prstClr val="white"/>
                </a:solidFill>
                <a:effectLst/>
                <a:uLnTx/>
                <a:uFillTx/>
                <a:latin typeface="Lato Light"/>
                <a:ea typeface="Lato Light"/>
                <a:cs typeface="Lato Light"/>
                <a:sym typeface="Lato Light"/>
              </a:rPr>
              <a:t>Practicing Well</a:t>
            </a: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89" name="Google Shape;2289;p236"/>
          <p:cNvSpPr/>
          <p:nvPr/>
        </p:nvSpPr>
        <p:spPr>
          <a:xfrm>
            <a:off x="308601" y="1209675"/>
            <a:ext cx="11754900" cy="4631100"/>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4444"/>
                </a:solidFill>
                <a:effectLst/>
                <a:uLnTx/>
                <a:uFillTx/>
                <a:latin typeface="Lato"/>
                <a:ea typeface="Lato"/>
                <a:cs typeface="Lato"/>
                <a:sym typeface="Lato"/>
              </a:rPr>
              <a:t>It’s not your job to </a:t>
            </a:r>
            <a:r>
              <a:rPr kumimoji="0" lang="en-US" sz="2400" b="0" i="1" u="none" strike="noStrike" kern="1200" cap="none" spc="0" normalizeH="0" baseline="0" noProof="0" dirty="0">
                <a:ln>
                  <a:noFill/>
                </a:ln>
                <a:solidFill>
                  <a:srgbClr val="444444"/>
                </a:solidFill>
                <a:effectLst/>
                <a:uLnTx/>
                <a:uFillTx/>
                <a:latin typeface="Lato"/>
                <a:ea typeface="Lato"/>
                <a:cs typeface="Lato"/>
                <a:sym typeface="Lato"/>
              </a:rPr>
              <a:t>make</a:t>
            </a:r>
            <a:r>
              <a:rPr kumimoji="0" lang="en-US" sz="2400" b="0" i="0" u="none" strike="noStrike" kern="1200" cap="none" spc="0" normalizeH="0" baseline="0" noProof="0" dirty="0">
                <a:ln>
                  <a:noFill/>
                </a:ln>
                <a:solidFill>
                  <a:srgbClr val="444444"/>
                </a:solidFill>
                <a:effectLst/>
                <a:uLnTx/>
                <a:uFillTx/>
                <a:latin typeface="Lato"/>
                <a:ea typeface="Lato"/>
                <a:cs typeface="Lato"/>
                <a:sym typeface="Lato"/>
              </a:rPr>
              <a:t> people change or grow.</a:t>
            </a:r>
            <a:endParaRPr kumimoji="0" sz="2400" b="0" i="0" u="none" strike="noStrike" kern="1200" cap="none" spc="0" normalizeH="0" baseline="0" noProof="0" dirty="0">
              <a:ln>
                <a:noFill/>
              </a:ln>
              <a:solidFill>
                <a:srgbClr val="444444"/>
              </a:solidFill>
              <a:effectLst/>
              <a:uLnTx/>
              <a:uFillTx/>
              <a:latin typeface="Lato"/>
              <a:ea typeface="Lato"/>
              <a:cs typeface="Lato"/>
              <a:sym typeface="La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444444"/>
              </a:solidFill>
              <a:effectLst/>
              <a:uLnTx/>
              <a:uFillTx/>
              <a:latin typeface="Lato"/>
              <a:ea typeface="Lato"/>
              <a:cs typeface="Lato"/>
              <a:sym typeface="Lato"/>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4444"/>
                </a:solidFill>
                <a:effectLst/>
                <a:uLnTx/>
                <a:uFillTx/>
                <a:latin typeface="Lato"/>
                <a:ea typeface="Lato"/>
                <a:cs typeface="Lato"/>
                <a:sym typeface="Lato"/>
              </a:rPr>
              <a:t>Lay Down on the Burden  → Enter into a Collaborative Relationship instead</a:t>
            </a:r>
            <a:endParaRPr kumimoji="0" sz="2400" b="0" i="0" u="none" strike="noStrike" kern="1200" cap="none" spc="0" normalizeH="0" baseline="0" noProof="0" dirty="0">
              <a:ln>
                <a:noFill/>
              </a:ln>
              <a:solidFill>
                <a:srgbClr val="444444"/>
              </a:solidFill>
              <a:effectLst/>
              <a:uLnTx/>
              <a:uFillTx/>
              <a:latin typeface="Lato"/>
              <a:ea typeface="Lato"/>
              <a:cs typeface="Lato"/>
              <a:sym typeface="La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444444"/>
              </a:solidFill>
              <a:effectLst/>
              <a:uLnTx/>
              <a:uFillTx/>
              <a:latin typeface="Lato"/>
              <a:ea typeface="Lato"/>
              <a:cs typeface="Lato"/>
              <a:sym typeface="Lato"/>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4444"/>
                </a:solidFill>
                <a:effectLst/>
                <a:uLnTx/>
                <a:uFillTx/>
                <a:latin typeface="Lato"/>
                <a:ea typeface="Lato"/>
                <a:cs typeface="Lato"/>
                <a:sym typeface="Lato"/>
              </a:rPr>
              <a:t>Focus on the Present   …and…   Eyes on the Horizon</a:t>
            </a:r>
            <a:endParaRPr kumimoji="0" sz="2400" b="0" i="0" u="none" strike="noStrike" kern="1200" cap="none" spc="0" normalizeH="0" baseline="0" noProof="0" dirty="0">
              <a:ln>
                <a:noFill/>
              </a:ln>
              <a:solidFill>
                <a:srgbClr val="444444"/>
              </a:solidFill>
              <a:effectLst/>
              <a:uLnTx/>
              <a:uFillTx/>
              <a:latin typeface="Lato"/>
              <a:ea typeface="Lato"/>
              <a:cs typeface="Lato"/>
              <a:sym typeface="La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444444"/>
              </a:solidFill>
              <a:effectLst/>
              <a:uLnTx/>
              <a:uFillTx/>
              <a:latin typeface="Lato"/>
              <a:ea typeface="Lato"/>
              <a:cs typeface="Lato"/>
              <a:sym typeface="Lato"/>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4444"/>
                </a:solidFill>
                <a:effectLst/>
                <a:uLnTx/>
                <a:uFillTx/>
                <a:latin typeface="Lato"/>
                <a:ea typeface="Lato"/>
                <a:cs typeface="Lato"/>
                <a:sym typeface="Lato"/>
              </a:rPr>
              <a:t>Focus on the Person in front of you - their strengths, their wisdom</a:t>
            </a:r>
            <a:endParaRPr kumimoji="0" sz="2400" b="0" i="0" u="none" strike="noStrike" kern="1200" cap="none" spc="0" normalizeH="0" baseline="0" noProof="0" dirty="0">
              <a:ln>
                <a:noFill/>
              </a:ln>
              <a:solidFill>
                <a:srgbClr val="444444"/>
              </a:solidFill>
              <a:effectLst/>
              <a:uLnTx/>
              <a:uFillTx/>
              <a:latin typeface="Lato"/>
              <a:ea typeface="Lato"/>
              <a:cs typeface="Lato"/>
              <a:sym typeface="La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444444"/>
              </a:solidFill>
              <a:effectLst/>
              <a:uLnTx/>
              <a:uFillTx/>
              <a:latin typeface="Lato"/>
              <a:ea typeface="Lato"/>
              <a:cs typeface="Lato"/>
              <a:sym typeface="Lato"/>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4444"/>
                </a:solidFill>
                <a:effectLst/>
                <a:uLnTx/>
                <a:uFillTx/>
                <a:latin typeface="Lato"/>
                <a:ea typeface="Lato"/>
                <a:cs typeface="Lato"/>
                <a:sym typeface="Lato"/>
              </a:rPr>
              <a:t>Focus on the Relationship → helping, collaborative, compassionate </a:t>
            </a:r>
            <a:endParaRPr kumimoji="0" sz="2400" b="0" i="0" u="none" strike="noStrike" kern="1200" cap="none" spc="0" normalizeH="0" baseline="0" noProof="0" dirty="0">
              <a:ln>
                <a:noFill/>
              </a:ln>
              <a:solidFill>
                <a:srgbClr val="444444"/>
              </a:solidFill>
              <a:effectLst/>
              <a:uLnTx/>
              <a:uFillTx/>
              <a:latin typeface="Lato"/>
              <a:ea typeface="Lato"/>
              <a:cs typeface="Lato"/>
              <a:sym typeface="La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444444"/>
              </a:solidFill>
              <a:effectLst/>
              <a:uLnTx/>
              <a:uFillTx/>
              <a:latin typeface="Lato"/>
              <a:ea typeface="Lato"/>
              <a:cs typeface="Lato"/>
              <a:sym typeface="Lato"/>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4444"/>
                </a:solidFill>
                <a:effectLst/>
                <a:uLnTx/>
                <a:uFillTx/>
                <a:latin typeface="Lato"/>
                <a:ea typeface="Lato"/>
                <a:cs typeface="Lato"/>
                <a:sym typeface="Lato"/>
              </a:rPr>
              <a:t>“An MI relationship is also not about doing something </a:t>
            </a:r>
            <a:r>
              <a:rPr kumimoji="0" lang="en-US" sz="2400" b="0" i="1" u="none" strike="noStrike" kern="1200" cap="none" spc="0" normalizeH="0" baseline="0" noProof="0" dirty="0">
                <a:ln>
                  <a:noFill/>
                </a:ln>
                <a:solidFill>
                  <a:srgbClr val="444444"/>
                </a:solidFill>
                <a:effectLst/>
                <a:uLnTx/>
                <a:uFillTx/>
                <a:latin typeface="Lato"/>
                <a:ea typeface="Lato"/>
                <a:cs typeface="Lato"/>
                <a:sym typeface="Lato"/>
              </a:rPr>
              <a:t>to </a:t>
            </a:r>
            <a:r>
              <a:rPr kumimoji="0" lang="en-US" sz="2400" b="0" i="0" u="none" strike="noStrike" kern="1200" cap="none" spc="0" normalizeH="0" baseline="0" noProof="0" dirty="0">
                <a:ln>
                  <a:noFill/>
                </a:ln>
                <a:solidFill>
                  <a:srgbClr val="444444"/>
                </a:solidFill>
                <a:effectLst/>
                <a:uLnTx/>
                <a:uFillTx/>
                <a:latin typeface="Lato"/>
                <a:ea typeface="Lato"/>
                <a:cs typeface="Lato"/>
                <a:sym typeface="Lato"/>
              </a:rPr>
              <a:t>or </a:t>
            </a:r>
            <a:r>
              <a:rPr kumimoji="0" lang="en-US" sz="2400" b="0" i="1" u="none" strike="noStrike" kern="1200" cap="none" spc="0" normalizeH="0" baseline="0" noProof="0" dirty="0">
                <a:ln>
                  <a:noFill/>
                </a:ln>
                <a:solidFill>
                  <a:srgbClr val="444444"/>
                </a:solidFill>
                <a:effectLst/>
                <a:uLnTx/>
                <a:uFillTx/>
                <a:latin typeface="Lato"/>
                <a:ea typeface="Lato"/>
                <a:cs typeface="Lato"/>
                <a:sym typeface="Lato"/>
              </a:rPr>
              <a:t>on </a:t>
            </a:r>
            <a:r>
              <a:rPr kumimoji="0" lang="en-US" sz="2400" b="0" i="0" u="none" strike="noStrike" kern="1200" cap="none" spc="0" normalizeH="0" baseline="0" noProof="0" dirty="0">
                <a:ln>
                  <a:noFill/>
                </a:ln>
                <a:solidFill>
                  <a:srgbClr val="444444"/>
                </a:solidFill>
                <a:effectLst/>
                <a:uLnTx/>
                <a:uFillTx/>
                <a:latin typeface="Lato"/>
                <a:ea typeface="Lato"/>
                <a:cs typeface="Lato"/>
                <a:sym typeface="Lato"/>
              </a:rPr>
              <a:t>people, but rather </a:t>
            </a:r>
            <a:r>
              <a:rPr kumimoji="0" lang="en-US" sz="2400" b="0" i="1" u="none" strike="noStrike" kern="1200" cap="none" spc="0" normalizeH="0" baseline="0" noProof="0" dirty="0">
                <a:ln>
                  <a:noFill/>
                </a:ln>
                <a:solidFill>
                  <a:srgbClr val="444444"/>
                </a:solidFill>
                <a:effectLst/>
                <a:uLnTx/>
                <a:uFillTx/>
                <a:latin typeface="Lato"/>
                <a:ea typeface="Lato"/>
                <a:cs typeface="Lato"/>
                <a:sym typeface="Lato"/>
              </a:rPr>
              <a:t>for </a:t>
            </a:r>
            <a:r>
              <a:rPr kumimoji="0" lang="en-US" sz="2400" b="0" i="0" u="none" strike="noStrike" kern="1200" cap="none" spc="0" normalizeH="0" baseline="0" noProof="0" dirty="0">
                <a:ln>
                  <a:noFill/>
                </a:ln>
                <a:solidFill>
                  <a:srgbClr val="444444"/>
                </a:solidFill>
                <a:effectLst/>
                <a:uLnTx/>
                <a:uFillTx/>
                <a:latin typeface="Lato"/>
                <a:ea typeface="Lato"/>
                <a:cs typeface="Lato"/>
                <a:sym typeface="Lato"/>
              </a:rPr>
              <a:t>and </a:t>
            </a:r>
            <a:r>
              <a:rPr kumimoji="0" lang="en-US" sz="2400" b="0" i="1" u="none" strike="noStrike" kern="1200" cap="none" spc="0" normalizeH="0" baseline="0" noProof="0" dirty="0">
                <a:ln>
                  <a:noFill/>
                </a:ln>
                <a:solidFill>
                  <a:srgbClr val="444444"/>
                </a:solidFill>
                <a:effectLst/>
                <a:uLnTx/>
                <a:uFillTx/>
                <a:latin typeface="Lato"/>
                <a:ea typeface="Lato"/>
                <a:cs typeface="Lato"/>
                <a:sym typeface="Lato"/>
              </a:rPr>
              <a:t>with</a:t>
            </a:r>
            <a:r>
              <a:rPr kumimoji="0" lang="en-US" sz="2400" b="0" i="0" u="none" strike="noStrike" kern="1200" cap="none" spc="0" normalizeH="0" baseline="0" noProof="0" dirty="0">
                <a:ln>
                  <a:noFill/>
                </a:ln>
                <a:solidFill>
                  <a:srgbClr val="444444"/>
                </a:solidFill>
                <a:effectLst/>
                <a:uLnTx/>
                <a:uFillTx/>
                <a:latin typeface="Lato"/>
                <a:ea typeface="Lato"/>
                <a:cs typeface="Lato"/>
                <a:sym typeface="Lato"/>
              </a:rPr>
              <a:t> them.”</a:t>
            </a:r>
            <a:endParaRPr kumimoji="0" sz="2400" b="0" i="0" u="none" strike="noStrike" kern="1200" cap="none" spc="0" normalizeH="0" baseline="0" noProof="0" dirty="0">
              <a:ln>
                <a:noFill/>
              </a:ln>
              <a:solidFill>
                <a:srgbClr val="444444"/>
              </a:solidFill>
              <a:effectLst/>
              <a:uLnTx/>
              <a:uFillTx/>
              <a:latin typeface="Lato"/>
              <a:ea typeface="Lato"/>
              <a:cs typeface="Lato"/>
              <a:sym typeface="La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51" b="0" i="0" u="none" strike="noStrike" kern="1200" cap="none" spc="0" normalizeH="0" baseline="0" noProof="0" dirty="0">
              <a:ln>
                <a:noFill/>
              </a:ln>
              <a:solidFill>
                <a:srgbClr val="444444"/>
              </a:solidFill>
              <a:effectLst/>
              <a:uLnTx/>
              <a:uFillTx/>
              <a:latin typeface="Lato"/>
              <a:ea typeface="Lato"/>
              <a:cs typeface="Lato"/>
              <a:sym typeface="Lato"/>
            </a:endParaRPr>
          </a:p>
          <a:p>
            <a:pPr marL="1371566" marR="0" lvl="0" indent="457189" algn="l" defTabSz="914400" rtl="0" eaLnBrk="1" fontAlgn="auto" latinLnBrk="0" hangingPunct="1">
              <a:lnSpc>
                <a:spcPct val="100000"/>
              </a:lnSpc>
              <a:spcBef>
                <a:spcPts val="0"/>
              </a:spcBef>
              <a:spcAft>
                <a:spcPts val="0"/>
              </a:spcAft>
              <a:buClrTx/>
              <a:buSzTx/>
              <a:buFontTx/>
              <a:buNone/>
              <a:tabLst/>
              <a:defRPr/>
            </a:pPr>
            <a:r>
              <a:rPr kumimoji="0" lang="en-US" sz="1251" b="0" i="0" u="none" strike="noStrike" kern="1200" cap="none" spc="0" normalizeH="0" baseline="0" noProof="0" dirty="0">
                <a:ln>
                  <a:noFill/>
                </a:ln>
                <a:solidFill>
                  <a:srgbClr val="444444"/>
                </a:solidFill>
                <a:effectLst/>
                <a:uLnTx/>
                <a:uFillTx/>
                <a:latin typeface="Lato"/>
                <a:ea typeface="Lato"/>
                <a:cs typeface="Lato"/>
                <a:sym typeface="Lato"/>
              </a:rPr>
              <a:t>Miller and Rollnick, Motivational Interviewing: Helping People Change and Grow, 4th Edition, 2023.  Page 256.</a:t>
            </a:r>
            <a:endParaRPr kumimoji="0"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dirty="0">
              <a:ln>
                <a:noFill/>
              </a:ln>
              <a:solidFill>
                <a:srgbClr val="444444"/>
              </a:solidFill>
              <a:effectLst/>
              <a:uLnTx/>
              <a:uFillTx/>
              <a:latin typeface="Lato"/>
              <a:ea typeface="Lato"/>
              <a:cs typeface="Lato"/>
              <a:sym typeface="Lato"/>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4444"/>
                </a:solidFill>
                <a:effectLst/>
                <a:uLnTx/>
                <a:uFillTx/>
                <a:latin typeface="Lato"/>
                <a:ea typeface="Lato"/>
                <a:cs typeface="Lato"/>
                <a:sym typeface="Lato"/>
              </a:rPr>
              <a:t> </a:t>
            </a:r>
            <a:endParaRPr kumimoji="0" sz="2800" b="0" i="0" u="none" strike="noStrike" kern="1200" cap="none" spc="0" normalizeH="0" baseline="0" noProof="0" dirty="0">
              <a:ln>
                <a:noFill/>
              </a:ln>
              <a:solidFill>
                <a:srgbClr val="444444"/>
              </a:solidFill>
              <a:effectLst/>
              <a:uLnTx/>
              <a:uFillTx/>
              <a:latin typeface="Lato"/>
              <a:ea typeface="Lato"/>
              <a:cs typeface="Lato"/>
              <a:sym typeface="La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dirty="0">
              <a:ln>
                <a:noFill/>
              </a:ln>
              <a:solidFill>
                <a:srgbClr val="444444"/>
              </a:solidFill>
              <a:effectLst/>
              <a:uLnTx/>
              <a:uFillTx/>
              <a:latin typeface="Lato"/>
              <a:ea typeface="Lato"/>
              <a:cs typeface="Lato"/>
              <a:sym typeface="La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dirty="0">
              <a:ln>
                <a:noFill/>
              </a:ln>
              <a:solidFill>
                <a:srgbClr val="444444"/>
              </a:solidFill>
              <a:effectLst/>
              <a:uLnTx/>
              <a:uFillTx/>
              <a:latin typeface="Lato"/>
              <a:ea typeface="Lato"/>
              <a:cs typeface="Lato"/>
              <a:sym typeface="Lato"/>
            </a:endParaRPr>
          </a:p>
        </p:txBody>
      </p:sp>
      <p:sp>
        <p:nvSpPr>
          <p:cNvPr id="2290" name="Google Shape;2290;p236"/>
          <p:cNvSpPr txBox="1">
            <a:spLocks noGrp="1"/>
          </p:cNvSpPr>
          <p:nvPr>
            <p:ph type="sldNum" idx="12"/>
          </p:nvPr>
        </p:nvSpPr>
        <p:spPr>
          <a:xfrm>
            <a:off x="9128185" y="6339098"/>
            <a:ext cx="2743200" cy="365100"/>
          </a:xfrm>
          <a:prstGeom prst="rect">
            <a:avLst/>
          </a:prstGeom>
          <a:noFill/>
          <a:ln>
            <a:noFill/>
          </a:ln>
        </p:spPr>
        <p:txBody>
          <a:bodyPr spcFirstLastPara="1" vert="horz" wrap="square" lIns="91425" tIns="45700" rIns="91425" bIns="4570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5628080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2382"/>
        <p:cNvGrpSpPr/>
        <p:nvPr/>
      </p:nvGrpSpPr>
      <p:grpSpPr>
        <a:xfrm>
          <a:off x="0" y="0"/>
          <a:ext cx="0" cy="0"/>
          <a:chOff x="0" y="0"/>
          <a:chExt cx="0" cy="0"/>
        </a:xfrm>
      </p:grpSpPr>
      <p:sp>
        <p:nvSpPr>
          <p:cNvPr id="2383" name="Google Shape;2383;p246"/>
          <p:cNvSpPr txBox="1">
            <a:spLocks noGrp="1"/>
          </p:cNvSpPr>
          <p:nvPr>
            <p:ph type="title"/>
          </p:nvPr>
        </p:nvSpPr>
        <p:spPr>
          <a:xfrm>
            <a:off x="609600" y="274639"/>
            <a:ext cx="10972800" cy="1143000"/>
          </a:xfrm>
          <a:prstGeom prst="rect">
            <a:avLst/>
          </a:prstGeom>
        </p:spPr>
        <p:txBody>
          <a:bodyPr spcFirstLastPara="1" vert="horz" wrap="square" lIns="91425" tIns="45700" rIns="91425" bIns="45700" rtlCol="0" anchor="ctr" anchorCtr="0">
            <a:normAutofit/>
          </a:bodyPr>
          <a:lstStyle/>
          <a:p>
            <a:r>
              <a:rPr lang="en-US" sz="4000" dirty="0">
                <a:latin typeface="Lato" panose="020F0502020204030203" pitchFamily="34" charset="0"/>
                <a:ea typeface="Lato" panose="020F0502020204030203" pitchFamily="34" charset="0"/>
                <a:cs typeface="Lato" panose="020F0502020204030203" pitchFamily="34" charset="0"/>
              </a:rPr>
              <a:t>Signs of Readiness</a:t>
            </a:r>
            <a:endParaRPr sz="4000" dirty="0">
              <a:latin typeface="Lato" panose="020F0502020204030203" pitchFamily="34" charset="0"/>
              <a:ea typeface="Lato" panose="020F0502020204030203" pitchFamily="34" charset="0"/>
              <a:cs typeface="Lato" panose="020F0502020204030203" pitchFamily="34" charset="0"/>
            </a:endParaRPr>
          </a:p>
        </p:txBody>
      </p:sp>
      <p:sp>
        <p:nvSpPr>
          <p:cNvPr id="2384" name="Google Shape;2384;p246"/>
          <p:cNvSpPr txBox="1">
            <a:spLocks noGrp="1"/>
          </p:cNvSpPr>
          <p:nvPr>
            <p:ph type="body" idx="1"/>
          </p:nvPr>
        </p:nvSpPr>
        <p:spPr>
          <a:xfrm>
            <a:off x="609600" y="1165950"/>
            <a:ext cx="10972800" cy="4526100"/>
          </a:xfrm>
          <a:prstGeom prst="rect">
            <a:avLst/>
          </a:prstGeom>
        </p:spPr>
        <p:txBody>
          <a:bodyPr spcFirstLastPara="1" vert="horz" wrap="square" lIns="91425" tIns="45700" rIns="91425" bIns="45700" rtlCol="0" anchor="t" anchorCtr="0">
            <a:noAutofit/>
          </a:bodyPr>
          <a:lstStyle/>
          <a:p>
            <a:pPr>
              <a:buClr>
                <a:schemeClr val="tx1"/>
              </a:buClr>
              <a:buFont typeface="Arial" panose="020B0604020202020204" pitchFamily="34" charset="0"/>
              <a:buChar char="•"/>
            </a:pPr>
            <a:r>
              <a:rPr lang="en-US" sz="3733" dirty="0"/>
              <a:t>More change talk</a:t>
            </a:r>
            <a:endParaRPr sz="3733" dirty="0"/>
          </a:p>
          <a:p>
            <a:pPr>
              <a:spcBef>
                <a:spcPts val="0"/>
              </a:spcBef>
              <a:buClr>
                <a:schemeClr val="tx1"/>
              </a:buClr>
            </a:pPr>
            <a:r>
              <a:rPr lang="en-US" sz="3733" dirty="0"/>
              <a:t>Less sustain talk</a:t>
            </a:r>
            <a:endParaRPr sz="3733" dirty="0"/>
          </a:p>
          <a:p>
            <a:pPr>
              <a:spcBef>
                <a:spcPts val="0"/>
              </a:spcBef>
              <a:buClr>
                <a:schemeClr val="tx1"/>
              </a:buClr>
            </a:pPr>
            <a:r>
              <a:rPr lang="en-US" sz="3733" dirty="0"/>
              <a:t>Feeling of resolve, peacefulness, quiet</a:t>
            </a:r>
            <a:endParaRPr sz="3733" dirty="0"/>
          </a:p>
          <a:p>
            <a:pPr>
              <a:spcBef>
                <a:spcPts val="0"/>
              </a:spcBef>
              <a:buClr>
                <a:schemeClr val="tx1"/>
              </a:buClr>
            </a:pPr>
            <a:r>
              <a:rPr lang="en-US" sz="3733" dirty="0"/>
              <a:t>Envisioning</a:t>
            </a:r>
            <a:endParaRPr sz="3733" dirty="0"/>
          </a:p>
          <a:p>
            <a:pPr>
              <a:spcBef>
                <a:spcPts val="0"/>
              </a:spcBef>
              <a:buClr>
                <a:schemeClr val="tx1"/>
              </a:buClr>
            </a:pPr>
            <a:r>
              <a:rPr lang="en-US" sz="3733" dirty="0"/>
              <a:t>Questions about change</a:t>
            </a:r>
            <a:endParaRPr sz="3733" dirty="0"/>
          </a:p>
          <a:p>
            <a:pPr>
              <a:spcBef>
                <a:spcPts val="0"/>
              </a:spcBef>
              <a:buClr>
                <a:schemeClr val="tx1"/>
              </a:buClr>
            </a:pPr>
            <a:r>
              <a:rPr lang="en-US" sz="3733" dirty="0"/>
              <a:t>Talk of taking steps</a:t>
            </a:r>
            <a:endParaRPr sz="3733" dirty="0"/>
          </a:p>
          <a:p>
            <a:pPr marL="380990" indent="-380990">
              <a:buClr>
                <a:schemeClr val="tx1"/>
              </a:buClr>
            </a:pPr>
            <a:endParaRPr sz="3733" dirty="0"/>
          </a:p>
          <a:p>
            <a:pPr marL="380990" indent="-380990">
              <a:buClr>
                <a:schemeClr val="tx1"/>
              </a:buClr>
            </a:pPr>
            <a:r>
              <a:rPr lang="en-US" sz="3733" dirty="0"/>
              <a:t>“Getting ready for change happens over time.”</a:t>
            </a:r>
            <a:endParaRPr sz="3733" dirty="0"/>
          </a:p>
        </p:txBody>
      </p:sp>
      <p:sp>
        <p:nvSpPr>
          <p:cNvPr id="2385" name="Google Shape;2385;p246"/>
          <p:cNvSpPr txBox="1"/>
          <p:nvPr/>
        </p:nvSpPr>
        <p:spPr>
          <a:xfrm>
            <a:off x="374925" y="6404951"/>
            <a:ext cx="11669400" cy="377124"/>
          </a:xfrm>
          <a:prstGeom prst="rect">
            <a:avLst/>
          </a:prstGeom>
          <a:noFill/>
          <a:ln>
            <a:noFill/>
          </a:ln>
        </p:spPr>
        <p:txBody>
          <a:bodyPr spcFirstLastPara="1" wrap="square" lIns="91425" tIns="91425" rIns="91425" bIns="91425" anchor="t" anchorCtr="0">
            <a:spAutoFit/>
          </a:bodyPr>
          <a:lstStyle/>
          <a:p>
            <a:pPr marL="1371566" marR="0" lvl="0" indent="457189" algn="l" defTabSz="914400" rtl="0" eaLnBrk="1" fontAlgn="auto" latinLnBrk="0" hangingPunct="1">
              <a:lnSpc>
                <a:spcPct val="100000"/>
              </a:lnSpc>
              <a:spcBef>
                <a:spcPts val="0"/>
              </a:spcBef>
              <a:spcAft>
                <a:spcPts val="0"/>
              </a:spcAft>
              <a:buClrTx/>
              <a:buSzTx/>
              <a:buFontTx/>
              <a:buNone/>
              <a:tabLst/>
              <a:defRPr/>
            </a:pPr>
            <a:r>
              <a:rPr kumimoji="0" lang="en-US" sz="1251" b="0" i="0" u="none" strike="noStrike" kern="1200" cap="none" spc="0" normalizeH="0" baseline="0" noProof="0" dirty="0">
                <a:ln>
                  <a:noFill/>
                </a:ln>
                <a:solidFill>
                  <a:prstClr val="black"/>
                </a:solidFill>
                <a:effectLst/>
                <a:uLnTx/>
                <a:uFillTx/>
                <a:latin typeface="Lato"/>
                <a:ea typeface="Lato"/>
                <a:cs typeface="Lato"/>
                <a:sym typeface="Lato"/>
              </a:rPr>
              <a:t>Miller and Rollnick, Motivational Interviewing: Helping People Change and Grow, 4th Edition, 2023.  Page 118.</a:t>
            </a:r>
            <a:endParaRPr kumimoji="0" sz="16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030333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2645"/>
        <p:cNvGrpSpPr/>
        <p:nvPr/>
      </p:nvGrpSpPr>
      <p:grpSpPr>
        <a:xfrm>
          <a:off x="0" y="0"/>
          <a:ext cx="0" cy="0"/>
          <a:chOff x="0" y="0"/>
          <a:chExt cx="0" cy="0"/>
        </a:xfrm>
      </p:grpSpPr>
      <p:sp>
        <p:nvSpPr>
          <p:cNvPr id="2646" name="Google Shape;2646;p268"/>
          <p:cNvSpPr/>
          <p:nvPr/>
        </p:nvSpPr>
        <p:spPr>
          <a:xfrm>
            <a:off x="-20708" y="1"/>
            <a:ext cx="4459359" cy="1314451"/>
          </a:xfrm>
          <a:prstGeom prst="rect">
            <a:avLst/>
          </a:prstGeom>
          <a:solidFill>
            <a:srgbClr val="001D48"/>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647" name="Google Shape;2647;p268"/>
          <p:cNvSpPr/>
          <p:nvPr/>
        </p:nvSpPr>
        <p:spPr>
          <a:xfrm>
            <a:off x="411860" y="236904"/>
            <a:ext cx="5350451" cy="840643"/>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Lato Light"/>
                <a:ea typeface="Lato Light"/>
                <a:cs typeface="Lato Light"/>
                <a:sym typeface="Lato Light"/>
              </a:rPr>
              <a:t>What’s next?</a:t>
            </a:r>
            <a:endParaRPr kumimoji="0" sz="4800" b="0" i="0" u="none" strike="noStrike" kern="1200" cap="none" spc="0" normalizeH="0" baseline="0" noProof="0">
              <a:ln>
                <a:noFill/>
              </a:ln>
              <a:solidFill>
                <a:srgbClr val="FFFFFF"/>
              </a:solidFill>
              <a:effectLst/>
              <a:uLnTx/>
              <a:uFillTx/>
              <a:latin typeface="Lato Light"/>
              <a:ea typeface="Lato Light"/>
              <a:cs typeface="Lato Light"/>
              <a:sym typeface="Lato Light"/>
            </a:endParaRPr>
          </a:p>
        </p:txBody>
      </p:sp>
      <p:sp>
        <p:nvSpPr>
          <p:cNvPr id="2648" name="Google Shape;2648;p268"/>
          <p:cNvSpPr txBox="1"/>
          <p:nvPr/>
        </p:nvSpPr>
        <p:spPr>
          <a:xfrm>
            <a:off x="1723209" y="2415200"/>
            <a:ext cx="4039103" cy="11001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444444"/>
              </a:buClr>
              <a:buSzPts val="3600"/>
              <a:buFontTx/>
              <a:buNone/>
              <a:tabLst/>
              <a:defRPr/>
            </a:pPr>
            <a:r>
              <a:rPr kumimoji="0" lang="en-US" sz="3600" b="0" i="1" u="none" strike="noStrike" kern="1200" cap="none" spc="0" normalizeH="0" baseline="0" noProof="0" dirty="0">
                <a:ln>
                  <a:noFill/>
                </a:ln>
                <a:solidFill>
                  <a:prstClr val="black"/>
                </a:solidFill>
                <a:effectLst/>
                <a:uLnTx/>
                <a:uFillTx/>
                <a:latin typeface="Lato"/>
                <a:ea typeface="Lato"/>
                <a:cs typeface="Lato"/>
                <a:sym typeface="Lato"/>
              </a:rPr>
              <a:t>“How do you get to Carnegie Hall?”</a:t>
            </a: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649" name="Google Shape;2649;p268"/>
          <p:cNvPicPr preferRelativeResize="0"/>
          <p:nvPr/>
        </p:nvPicPr>
        <p:blipFill rotWithShape="1">
          <a:blip r:embed="rId3">
            <a:alphaModFix/>
          </a:blip>
          <a:srcRect/>
          <a:stretch/>
        </p:blipFill>
        <p:spPr>
          <a:xfrm>
            <a:off x="7620000" y="0"/>
            <a:ext cx="4572000" cy="6858000"/>
          </a:xfrm>
          <a:prstGeom prst="rect">
            <a:avLst/>
          </a:prstGeom>
          <a:noFill/>
          <a:ln>
            <a:noFill/>
          </a:ln>
        </p:spPr>
      </p:pic>
      <p:sp>
        <p:nvSpPr>
          <p:cNvPr id="2650" name="Google Shape;2650;p268"/>
          <p:cNvSpPr txBox="1"/>
          <p:nvPr/>
        </p:nvSpPr>
        <p:spPr>
          <a:xfrm>
            <a:off x="1375388" y="4223119"/>
            <a:ext cx="4734741" cy="558432"/>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444444"/>
              </a:buClr>
              <a:buSzPts val="3200"/>
              <a:buFontTx/>
              <a:buNone/>
              <a:tabLst/>
              <a:defRPr/>
            </a:pPr>
            <a:r>
              <a:rPr kumimoji="0" lang="en-US" sz="3200" b="0" i="1" u="none" strike="noStrike" kern="1200" cap="none" spc="0" normalizeH="0" baseline="0" noProof="0">
                <a:ln>
                  <a:noFill/>
                </a:ln>
                <a:solidFill>
                  <a:prstClr val="black"/>
                </a:solidFill>
                <a:effectLst/>
                <a:uLnTx/>
                <a:uFillTx/>
                <a:latin typeface="Lato"/>
                <a:ea typeface="Lato"/>
                <a:cs typeface="Lato"/>
                <a:sym typeface="Lato"/>
              </a:rPr>
              <a:t>Practice Practice Practice!</a:t>
            </a: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51" name="Google Shape;2651;p268"/>
          <p:cNvSpPr txBox="1">
            <a:spLocks noGrp="1"/>
          </p:cNvSpPr>
          <p:nvPr>
            <p:ph type="sldNum" idx="12"/>
          </p:nvPr>
        </p:nvSpPr>
        <p:spPr>
          <a:xfrm>
            <a:off x="9128185" y="6339098"/>
            <a:ext cx="2743200" cy="365125"/>
          </a:xfrm>
          <a:prstGeom prst="rect">
            <a:avLst/>
          </a:prstGeom>
          <a:noFill/>
          <a:ln>
            <a:noFill/>
          </a:ln>
        </p:spPr>
        <p:txBody>
          <a:bodyPr spcFirstLastPara="1" vert="horz" wrap="square" lIns="91425" tIns="45700" rIns="91425" bIns="4570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3223450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2656"/>
        <p:cNvGrpSpPr/>
        <p:nvPr/>
      </p:nvGrpSpPr>
      <p:grpSpPr>
        <a:xfrm>
          <a:off x="0" y="0"/>
          <a:ext cx="0" cy="0"/>
          <a:chOff x="0" y="0"/>
          <a:chExt cx="0" cy="0"/>
        </a:xfrm>
      </p:grpSpPr>
      <p:sp>
        <p:nvSpPr>
          <p:cNvPr id="2657" name="Google Shape;2657;p269"/>
          <p:cNvSpPr/>
          <p:nvPr/>
        </p:nvSpPr>
        <p:spPr>
          <a:xfrm>
            <a:off x="2" y="0"/>
            <a:ext cx="12191999"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2658" name="Google Shape;2658;p269"/>
          <p:cNvSpPr/>
          <p:nvPr/>
        </p:nvSpPr>
        <p:spPr>
          <a:xfrm>
            <a:off x="2" y="1"/>
            <a:ext cx="6400799" cy="1485900"/>
          </a:xfrm>
          <a:prstGeom prst="rect">
            <a:avLst/>
          </a:prstGeom>
          <a:solidFill>
            <a:srgbClr val="06204C"/>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659" name="Google Shape;2659;p269"/>
          <p:cNvSpPr/>
          <p:nvPr/>
        </p:nvSpPr>
        <p:spPr>
          <a:xfrm>
            <a:off x="461697" y="309638"/>
            <a:ext cx="6053403" cy="456305"/>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91052"/>
              </a:lnSpc>
              <a:spcBef>
                <a:spcPts val="0"/>
              </a:spcBef>
              <a:spcAft>
                <a:spcPts val="0"/>
              </a:spcAft>
              <a:buClrTx/>
              <a:buSzTx/>
              <a:buFontTx/>
              <a:buNone/>
              <a:tabLst/>
              <a:defRPr/>
            </a:pPr>
            <a:r>
              <a:rPr kumimoji="0" lang="en-US" sz="3800" b="0" i="0" u="none" strike="noStrike" kern="1200" cap="none" spc="0" normalizeH="0" baseline="0" noProof="0">
                <a:ln>
                  <a:noFill/>
                </a:ln>
                <a:solidFill>
                  <a:prstClr val="white"/>
                </a:solidFill>
                <a:effectLst/>
                <a:uLnTx/>
                <a:uFillTx/>
                <a:latin typeface="Lato Light"/>
                <a:ea typeface="Lato Light"/>
                <a:cs typeface="Lato Light"/>
                <a:sym typeface="Lato Light"/>
              </a:rPr>
              <a:t>Lots More Training &amp; Info Out There</a:t>
            </a: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60" name="Google Shape;2660;p269"/>
          <p:cNvSpPr/>
          <p:nvPr/>
        </p:nvSpPr>
        <p:spPr>
          <a:xfrm>
            <a:off x="892969" y="2489437"/>
            <a:ext cx="10040075" cy="3732459"/>
          </a:xfrm>
          <a:prstGeom prst="rect">
            <a:avLst/>
          </a:prstGeom>
          <a:noFill/>
          <a:ln>
            <a:noFill/>
          </a:ln>
        </p:spPr>
        <p:txBody>
          <a:bodyPr spcFirstLastPara="1" wrap="square" lIns="0" tIns="0" rIns="0" bIns="0" anchor="t" anchorCtr="0">
            <a:noAutofit/>
          </a:bodyPr>
          <a:lstStyle/>
          <a:p>
            <a:pPr marL="457189" marR="0" lvl="1"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444444"/>
                </a:solidFill>
                <a:effectLst/>
                <a:uLnTx/>
                <a:uFillTx/>
                <a:latin typeface="Lato"/>
                <a:ea typeface="Lato"/>
                <a:cs typeface="Lato"/>
                <a:sym typeface="Lato"/>
              </a:rPr>
              <a:t>Motivational Interviewing Network of Trainers (MINT):  Resources for clinicians, researchers, and trainers</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971526" marR="0" lvl="1" indent="-372101" algn="l" defTabSz="914400" rtl="0" eaLnBrk="1" fontAlgn="auto" latinLnBrk="0" hangingPunct="1">
              <a:lnSpc>
                <a:spcPct val="100000"/>
              </a:lnSpc>
              <a:spcBef>
                <a:spcPts val="0"/>
              </a:spcBef>
              <a:spcAft>
                <a:spcPts val="0"/>
              </a:spcAft>
              <a:buClr>
                <a:prstClr val="black"/>
              </a:buClr>
              <a:buSzPts val="2240"/>
              <a:buFontTx/>
              <a:buNone/>
              <a:tabLst/>
              <a:defRPr/>
            </a:pPr>
            <a:endParaRPr kumimoji="0" sz="2800" b="0" i="0" u="none" strike="noStrike" kern="1200" cap="none" spc="0" normalizeH="0" baseline="0" noProof="0">
              <a:ln>
                <a:noFill/>
              </a:ln>
              <a:solidFill>
                <a:srgbClr val="444444"/>
              </a:solidFill>
              <a:effectLst/>
              <a:uLnTx/>
              <a:uFillTx/>
              <a:latin typeface="Lato"/>
              <a:ea typeface="Lato"/>
              <a:cs typeface="Lato"/>
              <a:sym typeface="Lato"/>
            </a:endParaRPr>
          </a:p>
          <a:p>
            <a:pPr marL="457189" marR="0" lvl="1"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444444"/>
                </a:solidFill>
                <a:effectLst/>
                <a:uLnTx/>
                <a:uFillTx/>
                <a:latin typeface="Lato"/>
                <a:ea typeface="Lato"/>
                <a:cs typeface="Lato"/>
                <a:sym typeface="Lato"/>
              </a:rPr>
              <a:t>www.motivationalinterviewing.org</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457189" marR="0" lvl="1"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srgbClr val="4A85A9"/>
                </a:solidFill>
                <a:effectLst/>
                <a:uLnTx/>
                <a:uFillTx/>
                <a:latin typeface="Lato"/>
                <a:ea typeface="Lato"/>
                <a:cs typeface="Lato"/>
                <a:sym typeface="Lato"/>
              </a:rPr>
              <a:t>(or internet search: “motivational interviewing”)</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971526" marR="0" lvl="1" indent="-372101" algn="l" defTabSz="914400" rtl="0" eaLnBrk="1" fontAlgn="auto" latinLnBrk="0" hangingPunct="1">
              <a:lnSpc>
                <a:spcPct val="100000"/>
              </a:lnSpc>
              <a:spcBef>
                <a:spcPts val="0"/>
              </a:spcBef>
              <a:spcAft>
                <a:spcPts val="0"/>
              </a:spcAft>
              <a:buClr>
                <a:prstClr val="black"/>
              </a:buClr>
              <a:buSzPts val="2240"/>
              <a:buFontTx/>
              <a:buNone/>
              <a:tabLst/>
              <a:defRPr/>
            </a:pPr>
            <a:endParaRPr kumimoji="0" sz="2800" b="0" i="0" u="none" strike="noStrike" kern="1200" cap="none" spc="0" normalizeH="0" baseline="0" noProof="0">
              <a:ln>
                <a:noFill/>
              </a:ln>
              <a:solidFill>
                <a:srgbClr val="FFFFFF"/>
              </a:solidFill>
              <a:effectLst/>
              <a:uLnTx/>
              <a:uFillTx/>
              <a:latin typeface="Lato"/>
              <a:ea typeface="Lato"/>
              <a:cs typeface="Lato"/>
              <a:sym typeface="Lato"/>
            </a:endParaRPr>
          </a:p>
          <a:p>
            <a:pPr marL="971526" marR="0" lvl="1" indent="-372101" algn="l" defTabSz="914400" rtl="0" eaLnBrk="1" fontAlgn="auto" latinLnBrk="0" hangingPunct="1">
              <a:lnSpc>
                <a:spcPct val="100000"/>
              </a:lnSpc>
              <a:spcBef>
                <a:spcPts val="0"/>
              </a:spcBef>
              <a:spcAft>
                <a:spcPts val="0"/>
              </a:spcAft>
              <a:buClr>
                <a:prstClr val="black"/>
              </a:buClr>
              <a:buSzPts val="2240"/>
              <a:buFontTx/>
              <a:buNone/>
              <a:tabLst/>
              <a:defRPr/>
            </a:pPr>
            <a:endParaRPr kumimoji="0" sz="2800" b="0" i="0" u="none" strike="noStrike" kern="1200" cap="none" spc="0" normalizeH="0" baseline="0" noProof="0">
              <a:ln>
                <a:noFill/>
              </a:ln>
              <a:solidFill>
                <a:srgbClr val="FFFFFF"/>
              </a:solidFill>
              <a:effectLst/>
              <a:uLnTx/>
              <a:uFillTx/>
              <a:latin typeface="Lato"/>
              <a:ea typeface="Lato"/>
              <a:cs typeface="Lato"/>
              <a:sym typeface="Lato"/>
            </a:endParaRPr>
          </a:p>
          <a:p>
            <a:pPr marL="971526" marR="0" lvl="1" indent="-372101" algn="l" defTabSz="914400" rtl="0" eaLnBrk="1" fontAlgn="auto" latinLnBrk="0" hangingPunct="1">
              <a:lnSpc>
                <a:spcPct val="100000"/>
              </a:lnSpc>
              <a:spcBef>
                <a:spcPts val="0"/>
              </a:spcBef>
              <a:spcAft>
                <a:spcPts val="0"/>
              </a:spcAft>
              <a:buClr>
                <a:prstClr val="black"/>
              </a:buClr>
              <a:buSzPts val="2240"/>
              <a:buFontTx/>
              <a:buNone/>
              <a:tabLst/>
              <a:defRPr/>
            </a:pPr>
            <a:endParaRPr kumimoji="0" sz="2800" b="0" i="0" u="none" strike="noStrike" kern="1200" cap="none" spc="0" normalizeH="0" baseline="0" noProof="0">
              <a:ln>
                <a:noFill/>
              </a:ln>
              <a:solidFill>
                <a:srgbClr val="FFFFFF"/>
              </a:solidFill>
              <a:effectLst/>
              <a:uLnTx/>
              <a:uFillTx/>
              <a:latin typeface="Lato"/>
              <a:ea typeface="Lato"/>
              <a:cs typeface="Lato"/>
              <a:sym typeface="Lato"/>
            </a:endParaRPr>
          </a:p>
        </p:txBody>
      </p:sp>
      <p:sp>
        <p:nvSpPr>
          <p:cNvPr id="2661" name="Google Shape;2661;p269"/>
          <p:cNvSpPr txBox="1">
            <a:spLocks noGrp="1"/>
          </p:cNvSpPr>
          <p:nvPr>
            <p:ph type="sldNum" idx="12"/>
          </p:nvPr>
        </p:nvSpPr>
        <p:spPr>
          <a:xfrm>
            <a:off x="9128185" y="6339098"/>
            <a:ext cx="2743200" cy="365125"/>
          </a:xfrm>
          <a:prstGeom prst="rect">
            <a:avLst/>
          </a:prstGeom>
          <a:noFill/>
          <a:ln>
            <a:noFill/>
          </a:ln>
        </p:spPr>
        <p:txBody>
          <a:bodyPr spcFirstLastPara="1" vert="horz" wrap="square" lIns="91425" tIns="45700" rIns="91425" bIns="4570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7493644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2716"/>
        <p:cNvGrpSpPr/>
        <p:nvPr/>
      </p:nvGrpSpPr>
      <p:grpSpPr>
        <a:xfrm>
          <a:off x="0" y="0"/>
          <a:ext cx="0" cy="0"/>
          <a:chOff x="0" y="0"/>
          <a:chExt cx="0" cy="0"/>
        </a:xfrm>
      </p:grpSpPr>
      <p:sp>
        <p:nvSpPr>
          <p:cNvPr id="2717" name="Google Shape;2717;p275"/>
          <p:cNvSpPr/>
          <p:nvPr/>
        </p:nvSpPr>
        <p:spPr>
          <a:xfrm>
            <a:off x="0" y="-1"/>
            <a:ext cx="12192000" cy="1857376"/>
          </a:xfrm>
          <a:prstGeom prst="rect">
            <a:avLst/>
          </a:prstGeom>
          <a:solidFill>
            <a:srgbClr val="001D48"/>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718" name="Google Shape;2718;p275"/>
          <p:cNvSpPr/>
          <p:nvPr/>
        </p:nvSpPr>
        <p:spPr>
          <a:xfrm>
            <a:off x="588666" y="304730"/>
            <a:ext cx="11014671" cy="733167"/>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Lato Light"/>
                <a:ea typeface="Lato Light"/>
                <a:cs typeface="Lato Light"/>
                <a:sym typeface="Lato Light"/>
              </a:rPr>
              <a:t>What Have You Learned In This Workshop </a:t>
            </a:r>
            <a:br>
              <a:rPr kumimoji="0" lang="en-US" sz="4000" b="0" i="0" u="none" strike="noStrike" kern="1200" cap="none" spc="0" normalizeH="0" baseline="0" noProof="0">
                <a:ln>
                  <a:noFill/>
                </a:ln>
                <a:solidFill>
                  <a:srgbClr val="FFFFFF"/>
                </a:solidFill>
                <a:effectLst/>
                <a:uLnTx/>
                <a:uFillTx/>
                <a:latin typeface="Lato Light"/>
                <a:ea typeface="Lato Light"/>
                <a:cs typeface="Lato Light"/>
                <a:sym typeface="Lato Light"/>
              </a:rPr>
            </a:br>
            <a:r>
              <a:rPr kumimoji="0" lang="en-US" sz="4000" b="0" i="0" u="none" strike="noStrike" kern="1200" cap="none" spc="0" normalizeH="0" baseline="0" noProof="0">
                <a:ln>
                  <a:noFill/>
                </a:ln>
                <a:solidFill>
                  <a:srgbClr val="FFFFFF"/>
                </a:solidFill>
                <a:effectLst/>
                <a:uLnTx/>
                <a:uFillTx/>
                <a:latin typeface="Lato Light"/>
                <a:ea typeface="Lato Light"/>
                <a:cs typeface="Lato Light"/>
                <a:sym typeface="Lato Light"/>
              </a:rPr>
              <a:t>That You Can Put Into Practice?</a:t>
            </a: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19" name="Google Shape;2719;p275"/>
          <p:cNvSpPr/>
          <p:nvPr/>
        </p:nvSpPr>
        <p:spPr>
          <a:xfrm>
            <a:off x="2723863" y="2155148"/>
            <a:ext cx="1463040" cy="1463040"/>
          </a:xfrm>
          <a:prstGeom prst="ellipse">
            <a:avLst/>
          </a:prstGeom>
          <a:solidFill>
            <a:srgbClr val="4A85A9"/>
          </a:solidFill>
          <a:ln>
            <a:noFill/>
          </a:ln>
          <a:effectLst>
            <a:outerShdw blurRad="76200" algn="ctr" rotWithShape="0">
              <a:schemeClr val="lt2">
                <a:alpha val="79607"/>
              </a:schemeClr>
            </a:outerShdw>
          </a:effectLst>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720" name="Google Shape;2720;p275"/>
          <p:cNvSpPr/>
          <p:nvPr/>
        </p:nvSpPr>
        <p:spPr>
          <a:xfrm>
            <a:off x="4343401" y="3570463"/>
            <a:ext cx="1463040" cy="1463040"/>
          </a:xfrm>
          <a:prstGeom prst="ellipse">
            <a:avLst/>
          </a:prstGeom>
          <a:solidFill>
            <a:srgbClr val="00B0F0"/>
          </a:solidFill>
          <a:ln>
            <a:noFill/>
          </a:ln>
          <a:effectLst>
            <a:outerShdw blurRad="76200" algn="ctr" rotWithShape="0">
              <a:schemeClr val="lt2">
                <a:alpha val="79607"/>
              </a:schemeClr>
            </a:outerShdw>
          </a:effectLst>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721" name="Google Shape;2721;p275"/>
          <p:cNvSpPr/>
          <p:nvPr/>
        </p:nvSpPr>
        <p:spPr>
          <a:xfrm>
            <a:off x="7705727" y="3570463"/>
            <a:ext cx="1463040" cy="1463040"/>
          </a:xfrm>
          <a:prstGeom prst="ellipse">
            <a:avLst/>
          </a:prstGeom>
          <a:solidFill>
            <a:srgbClr val="0036A2"/>
          </a:solidFill>
          <a:ln>
            <a:noFill/>
          </a:ln>
          <a:effectLst>
            <a:outerShdw blurRad="76200" algn="ctr" rotWithShape="0">
              <a:schemeClr val="lt2">
                <a:alpha val="79607"/>
              </a:schemeClr>
            </a:outerShdw>
          </a:effectLst>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722" name="Google Shape;2722;p275"/>
          <p:cNvSpPr/>
          <p:nvPr/>
        </p:nvSpPr>
        <p:spPr>
          <a:xfrm>
            <a:off x="6524624" y="2063708"/>
            <a:ext cx="1463040" cy="1463040"/>
          </a:xfrm>
          <a:prstGeom prst="ellipse">
            <a:avLst/>
          </a:prstGeom>
          <a:solidFill>
            <a:srgbClr val="D9E6ED"/>
          </a:solidFill>
          <a:ln>
            <a:noFill/>
          </a:ln>
          <a:effectLst>
            <a:outerShdw blurRad="76200" algn="ctr" rotWithShape="0">
              <a:schemeClr val="lt2">
                <a:alpha val="79607"/>
              </a:schemeClr>
            </a:outerShdw>
          </a:effectLst>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723" name="Google Shape;2723;p275"/>
          <p:cNvSpPr/>
          <p:nvPr/>
        </p:nvSpPr>
        <p:spPr>
          <a:xfrm>
            <a:off x="6036199" y="5088648"/>
            <a:ext cx="1463040" cy="1463040"/>
          </a:xfrm>
          <a:prstGeom prst="ellipse">
            <a:avLst/>
          </a:prstGeom>
          <a:solidFill>
            <a:srgbClr val="444444"/>
          </a:solidFill>
          <a:ln>
            <a:noFill/>
          </a:ln>
          <a:effectLst>
            <a:outerShdw blurRad="76200" algn="ctr" rotWithShape="0">
              <a:schemeClr val="lt2">
                <a:alpha val="79607"/>
              </a:schemeClr>
            </a:outerShdw>
          </a:effectLst>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724" name="Google Shape;2724;p275"/>
          <p:cNvSpPr/>
          <p:nvPr/>
        </p:nvSpPr>
        <p:spPr>
          <a:xfrm>
            <a:off x="2305945" y="4591051"/>
            <a:ext cx="1463040" cy="1463040"/>
          </a:xfrm>
          <a:prstGeom prst="ellipse">
            <a:avLst/>
          </a:prstGeom>
          <a:solidFill>
            <a:srgbClr val="06204C"/>
          </a:solidFill>
          <a:ln>
            <a:noFill/>
          </a:ln>
          <a:effectLst>
            <a:outerShdw blurRad="76200" algn="ctr" rotWithShape="0">
              <a:schemeClr val="lt2">
                <a:alpha val="79607"/>
              </a:schemeClr>
            </a:outerShdw>
          </a:effectLst>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725" name="Google Shape;2725;p275"/>
          <p:cNvSpPr txBox="1">
            <a:spLocks noGrp="1"/>
          </p:cNvSpPr>
          <p:nvPr>
            <p:ph type="sldNum" idx="12"/>
          </p:nvPr>
        </p:nvSpPr>
        <p:spPr>
          <a:xfrm>
            <a:off x="9128185" y="6339098"/>
            <a:ext cx="2743200" cy="365125"/>
          </a:xfrm>
          <a:prstGeom prst="rect">
            <a:avLst/>
          </a:prstGeom>
          <a:noFill/>
          <a:ln>
            <a:noFill/>
          </a:ln>
        </p:spPr>
        <p:txBody>
          <a:bodyPr spcFirstLastPara="1" vert="horz" wrap="square" lIns="91425" tIns="45700" rIns="91425" bIns="4570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0471692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2737"/>
        <p:cNvGrpSpPr/>
        <p:nvPr/>
      </p:nvGrpSpPr>
      <p:grpSpPr>
        <a:xfrm>
          <a:off x="0" y="0"/>
          <a:ext cx="0" cy="0"/>
          <a:chOff x="0" y="0"/>
          <a:chExt cx="0" cy="0"/>
        </a:xfrm>
      </p:grpSpPr>
      <p:sp>
        <p:nvSpPr>
          <p:cNvPr id="2738" name="Google Shape;2738;p277"/>
          <p:cNvSpPr/>
          <p:nvPr/>
        </p:nvSpPr>
        <p:spPr>
          <a:xfrm>
            <a:off x="1960605" y="1934497"/>
            <a:ext cx="8270791" cy="683959"/>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92678"/>
              </a:lnSpc>
              <a:spcBef>
                <a:spcPts val="0"/>
              </a:spcBef>
              <a:spcAft>
                <a:spcPts val="0"/>
              </a:spcAft>
              <a:buClr>
                <a:srgbClr val="FFFFFF"/>
              </a:buClr>
              <a:buSzPts val="5600"/>
              <a:buFontTx/>
              <a:buNone/>
              <a:tabLst/>
              <a:defRPr/>
            </a:pPr>
            <a:r>
              <a:rPr kumimoji="0" lang="en-US" sz="5600" b="0" i="0" u="none" strike="noStrike" kern="1200" cap="none" spc="0" normalizeH="0" baseline="0" noProof="0">
                <a:ln>
                  <a:noFill/>
                </a:ln>
                <a:solidFill>
                  <a:srgbClr val="FFFFFF"/>
                </a:solidFill>
                <a:effectLst/>
                <a:uLnTx/>
                <a:uFillTx/>
                <a:latin typeface="Lato Light"/>
                <a:ea typeface="Lato Light"/>
                <a:cs typeface="Lato Light"/>
                <a:sym typeface="Lato Light"/>
              </a:rPr>
              <a:t>And Remember!</a:t>
            </a:r>
            <a:endParaRPr kumimoji="0" sz="1800" b="0" i="0" u="none" strike="noStrike" kern="1200" cap="none" spc="0" normalizeH="0" baseline="0" noProof="0">
              <a:ln>
                <a:noFill/>
              </a:ln>
              <a:solidFill>
                <a:prstClr val="black"/>
              </a:solidFill>
              <a:effectLst/>
              <a:uLnTx/>
              <a:uFillTx/>
              <a:latin typeface="Lato Light"/>
              <a:ea typeface="Lato Light"/>
              <a:cs typeface="Lato Light"/>
              <a:sym typeface="Lato Light"/>
            </a:endParaRPr>
          </a:p>
        </p:txBody>
      </p:sp>
      <p:sp>
        <p:nvSpPr>
          <p:cNvPr id="2739" name="Google Shape;2739;p277"/>
          <p:cNvSpPr txBox="1"/>
          <p:nvPr/>
        </p:nvSpPr>
        <p:spPr>
          <a:xfrm>
            <a:off x="1764144" y="2981326"/>
            <a:ext cx="8663709" cy="1095375"/>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prstClr val="black"/>
              </a:buClr>
              <a:buSzPts val="3600"/>
              <a:buFontTx/>
              <a:buNone/>
              <a:tabLst/>
              <a:defRPr/>
            </a:pPr>
            <a:r>
              <a:rPr kumimoji="0" lang="en-US" sz="3600" b="0" i="1" u="none" strike="noStrike" kern="1200" cap="none" spc="0" normalizeH="0" baseline="0" noProof="0" dirty="0">
                <a:ln>
                  <a:noFill/>
                </a:ln>
                <a:solidFill>
                  <a:prstClr val="black"/>
                </a:solidFill>
                <a:effectLst/>
                <a:uLnTx/>
                <a:uFillTx/>
                <a:latin typeface="Lato"/>
                <a:ea typeface="Lato"/>
                <a:cs typeface="Lato"/>
                <a:sym typeface="Lato"/>
              </a:rPr>
              <a:t>“Retaining curiosity and compassion is the raft upon which all else floats!”</a:t>
            </a: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740" name="Google Shape;2740;p277"/>
          <p:cNvSpPr/>
          <p:nvPr/>
        </p:nvSpPr>
        <p:spPr>
          <a:xfrm>
            <a:off x="5610154" y="6390853"/>
            <a:ext cx="5703305" cy="26161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Lato"/>
                <a:ea typeface="Lato"/>
                <a:cs typeface="Lato"/>
                <a:sym typeface="Lato"/>
              </a:rPr>
              <a:t>Miller and Rollnick, </a:t>
            </a:r>
            <a:r>
              <a:rPr kumimoji="0" lang="en-US" sz="1100" b="0" i="1" u="none" strike="noStrike" kern="1200" cap="none" spc="0" normalizeH="0" baseline="0" noProof="0" dirty="0">
                <a:ln>
                  <a:noFill/>
                </a:ln>
                <a:solidFill>
                  <a:prstClr val="white"/>
                </a:solidFill>
                <a:effectLst/>
                <a:uLnTx/>
                <a:uFillTx/>
                <a:latin typeface="Lato"/>
                <a:ea typeface="Lato"/>
                <a:cs typeface="Lato"/>
                <a:sym typeface="Lato"/>
              </a:rPr>
              <a:t>Motivational Interviewing: Helping People Change, 3</a:t>
            </a:r>
            <a:r>
              <a:rPr kumimoji="0" lang="en-US" sz="1100" b="0" i="1" u="none" strike="noStrike" kern="1200" cap="none" spc="0" normalizeH="0" baseline="30000" noProof="0" dirty="0">
                <a:ln>
                  <a:noFill/>
                </a:ln>
                <a:solidFill>
                  <a:prstClr val="white"/>
                </a:solidFill>
                <a:effectLst/>
                <a:uLnTx/>
                <a:uFillTx/>
                <a:latin typeface="Lato"/>
                <a:ea typeface="Lato"/>
                <a:cs typeface="Lato"/>
                <a:sym typeface="Lato"/>
              </a:rPr>
              <a:t>rd</a:t>
            </a:r>
            <a:r>
              <a:rPr kumimoji="0" lang="en-US" sz="1100" b="0" i="1" u="none" strike="noStrike" kern="1200" cap="none" spc="0" normalizeH="0" baseline="0" noProof="0" dirty="0">
                <a:ln>
                  <a:noFill/>
                </a:ln>
                <a:solidFill>
                  <a:prstClr val="white"/>
                </a:solidFill>
                <a:effectLst/>
                <a:uLnTx/>
                <a:uFillTx/>
                <a:latin typeface="Lato"/>
                <a:ea typeface="Lato"/>
                <a:cs typeface="Lato"/>
                <a:sym typeface="Lato"/>
              </a:rPr>
              <a:t> Edition</a:t>
            </a:r>
            <a:r>
              <a:rPr kumimoji="0" lang="en-US" sz="1100" b="0" i="0" u="none" strike="noStrike" kern="1200" cap="none" spc="0" normalizeH="0" baseline="0" noProof="0" dirty="0">
                <a:ln>
                  <a:noFill/>
                </a:ln>
                <a:solidFill>
                  <a:prstClr val="white"/>
                </a:solidFill>
                <a:effectLst/>
                <a:uLnTx/>
                <a:uFillTx/>
                <a:latin typeface="Lato"/>
                <a:ea typeface="Lato"/>
                <a:cs typeface="Lato"/>
                <a:sym typeface="Lato"/>
              </a:rPr>
              <a:t>, 2013.</a:t>
            </a: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741" name="Google Shape;2741;p277"/>
          <p:cNvSpPr txBox="1">
            <a:spLocks noGrp="1"/>
          </p:cNvSpPr>
          <p:nvPr>
            <p:ph type="sldNum" idx="12"/>
          </p:nvPr>
        </p:nvSpPr>
        <p:spPr>
          <a:xfrm>
            <a:off x="9128185" y="6339098"/>
            <a:ext cx="2743200" cy="365125"/>
          </a:xfrm>
          <a:prstGeom prst="rect">
            <a:avLst/>
          </a:prstGeom>
          <a:noFill/>
          <a:ln>
            <a:noFill/>
          </a:ln>
        </p:spPr>
        <p:txBody>
          <a:bodyPr spcFirstLastPara="1" vert="horz" wrap="square" lIns="91425" tIns="45700" rIns="91425" bIns="4570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243952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36">
          <a:extLst>
            <a:ext uri="{FF2B5EF4-FFF2-40B4-BE49-F238E27FC236}">
              <a16:creationId xmlns:a16="http://schemas.microsoft.com/office/drawing/2014/main" id="{0BDE4BCD-16B8-585A-416C-AAEA53C65F29}"/>
            </a:ext>
          </a:extLst>
        </p:cNvPr>
        <p:cNvGrpSpPr/>
        <p:nvPr/>
      </p:nvGrpSpPr>
      <p:grpSpPr>
        <a:xfrm>
          <a:off x="0" y="0"/>
          <a:ext cx="0" cy="0"/>
          <a:chOff x="0" y="0"/>
          <a:chExt cx="0" cy="0"/>
        </a:xfrm>
      </p:grpSpPr>
      <p:sp>
        <p:nvSpPr>
          <p:cNvPr id="939" name="Google Shape;939;p88">
            <a:extLst>
              <a:ext uri="{FF2B5EF4-FFF2-40B4-BE49-F238E27FC236}">
                <a16:creationId xmlns:a16="http://schemas.microsoft.com/office/drawing/2014/main" id="{65FDD70B-A302-2AD3-9522-AA1E18E4A01A}"/>
              </a:ext>
            </a:extLst>
          </p:cNvPr>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fld id="{00000000-1234-1234-1234-123412341234}" type="slidenum">
              <a:rPr lang="en-US"/>
              <a:pPr/>
              <a:t>12</a:t>
            </a:fld>
            <a:endParaRPr dirty="0"/>
          </a:p>
        </p:txBody>
      </p:sp>
      <p:sp>
        <p:nvSpPr>
          <p:cNvPr id="937" name="Google Shape;937;p88">
            <a:extLst>
              <a:ext uri="{FF2B5EF4-FFF2-40B4-BE49-F238E27FC236}">
                <a16:creationId xmlns:a16="http://schemas.microsoft.com/office/drawing/2014/main" id="{D13FA0B2-2031-5AF3-5475-1686B658759B}"/>
              </a:ext>
            </a:extLst>
          </p:cNvPr>
          <p:cNvSpPr txBox="1">
            <a:spLocks noGrp="1"/>
          </p:cNvSpPr>
          <p:nvPr>
            <p:ph type="title"/>
          </p:nvPr>
        </p:nvSpPr>
        <p:spPr>
          <a:xfrm>
            <a:off x="935894" y="79890"/>
            <a:ext cx="10515600" cy="796410"/>
          </a:xfrm>
          <a:prstGeom prst="rect">
            <a:avLst/>
          </a:prstGeom>
          <a:noFill/>
          <a:ln>
            <a:noFill/>
          </a:ln>
        </p:spPr>
        <p:txBody>
          <a:bodyPr spcFirstLastPara="1" wrap="square" lIns="91425" tIns="45700" rIns="91425" bIns="45700" anchor="ctr" anchorCtr="0">
            <a:noAutofit/>
          </a:bodyPr>
          <a:lstStyle/>
          <a:p>
            <a:pPr algn="ctr">
              <a:buClr>
                <a:srgbClr val="000000"/>
              </a:buClr>
              <a:buSzPts val="3075"/>
            </a:pPr>
            <a:r>
              <a:rPr lang="en-US" sz="3600" b="1" dirty="0">
                <a:solidFill>
                  <a:schemeClr val="accent1">
                    <a:lumMod val="75000"/>
                  </a:schemeClr>
                </a:solidFill>
                <a:latin typeface="Calibri"/>
                <a:ea typeface="Calibri"/>
                <a:cs typeface="Calibri"/>
                <a:sym typeface="Calibri"/>
              </a:rPr>
              <a:t>Patient Centered Care Includes Non-Abstinent Goals</a:t>
            </a:r>
          </a:p>
        </p:txBody>
      </p:sp>
      <p:grpSp>
        <p:nvGrpSpPr>
          <p:cNvPr id="2" name="Google Shape;1000;p8">
            <a:extLst>
              <a:ext uri="{FF2B5EF4-FFF2-40B4-BE49-F238E27FC236}">
                <a16:creationId xmlns:a16="http://schemas.microsoft.com/office/drawing/2014/main" id="{F71F260A-20E8-38D1-D770-E0AB241D1091}"/>
              </a:ext>
            </a:extLst>
          </p:cNvPr>
          <p:cNvGrpSpPr/>
          <p:nvPr/>
        </p:nvGrpSpPr>
        <p:grpSpPr>
          <a:xfrm>
            <a:off x="575187" y="876301"/>
            <a:ext cx="11194026" cy="4948428"/>
            <a:chOff x="1051" y="0"/>
            <a:chExt cx="8575564" cy="4722559"/>
          </a:xfrm>
        </p:grpSpPr>
        <p:sp>
          <p:nvSpPr>
            <p:cNvPr id="3" name="Google Shape;1001;p8">
              <a:extLst>
                <a:ext uri="{FF2B5EF4-FFF2-40B4-BE49-F238E27FC236}">
                  <a16:creationId xmlns:a16="http://schemas.microsoft.com/office/drawing/2014/main" id="{89021972-738A-7618-0D59-2F570E5B5182}"/>
                </a:ext>
              </a:extLst>
            </p:cNvPr>
            <p:cNvSpPr/>
            <p:nvPr/>
          </p:nvSpPr>
          <p:spPr>
            <a:xfrm rot="-5400000">
              <a:off x="-993800" y="994851"/>
              <a:ext cx="4722559" cy="2732856"/>
            </a:xfrm>
            <a:prstGeom prst="flowChartManualOperation">
              <a:avLst/>
            </a:prstGeom>
            <a:solidFill>
              <a:srgbClr val="BF504D"/>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600" dirty="0">
                <a:solidFill>
                  <a:srgbClr val="000000"/>
                </a:solidFill>
                <a:latin typeface="Arial"/>
                <a:ea typeface="Arial"/>
                <a:cs typeface="Arial"/>
                <a:sym typeface="Arial"/>
              </a:endParaRPr>
            </a:p>
          </p:txBody>
        </p:sp>
        <p:sp>
          <p:nvSpPr>
            <p:cNvPr id="4" name="Google Shape;1002;p8">
              <a:extLst>
                <a:ext uri="{FF2B5EF4-FFF2-40B4-BE49-F238E27FC236}">
                  <a16:creationId xmlns:a16="http://schemas.microsoft.com/office/drawing/2014/main" id="{A337A66F-8813-F3F5-6A21-C1BB7C76AB67}"/>
                </a:ext>
              </a:extLst>
            </p:cNvPr>
            <p:cNvSpPr txBox="1"/>
            <p:nvPr/>
          </p:nvSpPr>
          <p:spPr>
            <a:xfrm>
              <a:off x="1051" y="944512"/>
              <a:ext cx="2732856" cy="2833535"/>
            </a:xfrm>
            <a:prstGeom prst="rect">
              <a:avLst/>
            </a:prstGeom>
            <a:noFill/>
            <a:ln>
              <a:noFill/>
            </a:ln>
          </p:spPr>
          <p:txBody>
            <a:bodyPr spcFirstLastPara="1" wrap="square" lIns="107950" tIns="0" rIns="107950" bIns="0" anchor="t" anchorCtr="0">
              <a:noAutofit/>
            </a:bodyPr>
            <a:lstStyle/>
            <a:p>
              <a:pPr>
                <a:lnSpc>
                  <a:spcPct val="90000"/>
                </a:lnSpc>
                <a:buClr>
                  <a:schemeClr val="lt1"/>
                </a:buClr>
                <a:buSzPts val="1700"/>
              </a:pPr>
              <a:r>
                <a:rPr lang="en-US" sz="2200" b="1" u="sng" dirty="0">
                  <a:solidFill>
                    <a:schemeClr val="lt1"/>
                  </a:solidFill>
                  <a:latin typeface="Calibri"/>
                  <a:ea typeface="Calibri"/>
                  <a:cs typeface="Calibri"/>
                  <a:sym typeface="Calibri"/>
                </a:rPr>
                <a:t>Assessment</a:t>
              </a:r>
              <a:endParaRPr sz="2200" dirty="0">
                <a:solidFill>
                  <a:srgbClr val="000000"/>
                </a:solidFill>
                <a:latin typeface="Arial"/>
                <a:ea typeface="Arial"/>
                <a:cs typeface="Arial"/>
                <a:sym typeface="Arial"/>
              </a:endParaRPr>
            </a:p>
            <a:p>
              <a:pPr marL="171450" lvl="1" indent="-171450">
                <a:lnSpc>
                  <a:spcPct val="90000"/>
                </a:lnSpc>
                <a:spcBef>
                  <a:spcPts val="595"/>
                </a:spcBef>
                <a:buClr>
                  <a:srgbClr val="F2F2F2"/>
                </a:buClr>
                <a:buSzPts val="1700"/>
                <a:buFont typeface="Calibri"/>
                <a:buChar char="•"/>
              </a:pPr>
              <a:r>
                <a:rPr lang="en-US" sz="2200" dirty="0">
                  <a:solidFill>
                    <a:srgbClr val="F2F2F2"/>
                  </a:solidFill>
                  <a:latin typeface="Calibri"/>
                  <a:ea typeface="Calibri"/>
                  <a:cs typeface="Calibri"/>
                  <a:sym typeface="Calibri"/>
                </a:rPr>
                <a:t>What does the patient want? Why now?</a:t>
              </a:r>
              <a:endParaRPr sz="2200" dirty="0">
                <a:solidFill>
                  <a:srgbClr val="000000"/>
                </a:solidFill>
                <a:latin typeface="Arial"/>
                <a:ea typeface="Arial"/>
                <a:cs typeface="Arial"/>
                <a:sym typeface="Arial"/>
              </a:endParaRPr>
            </a:p>
            <a:p>
              <a:pPr marL="171450" lvl="1" indent="-171450">
                <a:lnSpc>
                  <a:spcPct val="90000"/>
                </a:lnSpc>
                <a:spcBef>
                  <a:spcPts val="255"/>
                </a:spcBef>
                <a:buClr>
                  <a:srgbClr val="F2F2F2"/>
                </a:buClr>
                <a:buSzPts val="1700"/>
                <a:buFont typeface="Calibri"/>
                <a:buChar char="•"/>
              </a:pPr>
              <a:r>
                <a:rPr lang="en-US" sz="2200" dirty="0">
                  <a:solidFill>
                    <a:srgbClr val="F2F2F2"/>
                  </a:solidFill>
                  <a:latin typeface="Calibri"/>
                  <a:ea typeface="Calibri"/>
                  <a:cs typeface="Calibri"/>
                  <a:sym typeface="Calibri"/>
                </a:rPr>
                <a:t>Does the patient have immediate needs?</a:t>
              </a:r>
              <a:endParaRPr sz="2200" dirty="0">
                <a:solidFill>
                  <a:srgbClr val="000000"/>
                </a:solidFill>
                <a:latin typeface="Arial"/>
                <a:ea typeface="Arial"/>
                <a:cs typeface="Arial"/>
                <a:sym typeface="Arial"/>
              </a:endParaRPr>
            </a:p>
            <a:p>
              <a:pPr marL="171450" lvl="1" indent="-171450">
                <a:lnSpc>
                  <a:spcPct val="90000"/>
                </a:lnSpc>
                <a:spcBef>
                  <a:spcPts val="255"/>
                </a:spcBef>
                <a:buClr>
                  <a:srgbClr val="F2F2F2"/>
                </a:buClr>
                <a:buSzPts val="1700"/>
                <a:buFont typeface="Calibri"/>
                <a:buChar char="•"/>
              </a:pPr>
              <a:r>
                <a:rPr lang="en-US" sz="2200" dirty="0">
                  <a:solidFill>
                    <a:srgbClr val="F2F2F2"/>
                  </a:solidFill>
                  <a:latin typeface="Calibri"/>
                  <a:ea typeface="Calibri"/>
                  <a:cs typeface="Calibri"/>
                  <a:sym typeface="Calibri"/>
                </a:rPr>
                <a:t>Multidimensional assessment aligned with patient readiness?</a:t>
              </a:r>
              <a:endParaRPr sz="2200" dirty="0">
                <a:solidFill>
                  <a:srgbClr val="000000"/>
                </a:solidFill>
                <a:latin typeface="Arial"/>
                <a:ea typeface="Arial"/>
                <a:cs typeface="Arial"/>
                <a:sym typeface="Arial"/>
              </a:endParaRPr>
            </a:p>
          </p:txBody>
        </p:sp>
        <p:sp>
          <p:nvSpPr>
            <p:cNvPr id="5" name="Google Shape;1003;p8">
              <a:extLst>
                <a:ext uri="{FF2B5EF4-FFF2-40B4-BE49-F238E27FC236}">
                  <a16:creationId xmlns:a16="http://schemas.microsoft.com/office/drawing/2014/main" id="{A1EF654C-9C21-C0D4-C621-37BAE5F014C5}"/>
                </a:ext>
              </a:extLst>
            </p:cNvPr>
            <p:cNvSpPr/>
            <p:nvPr/>
          </p:nvSpPr>
          <p:spPr>
            <a:xfrm rot="-5400000">
              <a:off x="1944020" y="994851"/>
              <a:ext cx="4722559" cy="2732856"/>
            </a:xfrm>
            <a:prstGeom prst="flowChartManualOperation">
              <a:avLst/>
            </a:prstGeom>
            <a:solidFill>
              <a:srgbClr val="678034"/>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dirty="0">
                <a:solidFill>
                  <a:srgbClr val="000000"/>
                </a:solidFill>
                <a:latin typeface="Arial"/>
                <a:ea typeface="Arial"/>
                <a:cs typeface="Arial"/>
                <a:sym typeface="Arial"/>
              </a:endParaRPr>
            </a:p>
          </p:txBody>
        </p:sp>
        <p:sp>
          <p:nvSpPr>
            <p:cNvPr id="6" name="Google Shape;1004;p8">
              <a:extLst>
                <a:ext uri="{FF2B5EF4-FFF2-40B4-BE49-F238E27FC236}">
                  <a16:creationId xmlns:a16="http://schemas.microsoft.com/office/drawing/2014/main" id="{AC8160E9-DB61-C0D9-980B-BEFF8975284B}"/>
                </a:ext>
              </a:extLst>
            </p:cNvPr>
            <p:cNvSpPr txBox="1"/>
            <p:nvPr/>
          </p:nvSpPr>
          <p:spPr>
            <a:xfrm>
              <a:off x="2938871" y="944512"/>
              <a:ext cx="2732856" cy="2833535"/>
            </a:xfrm>
            <a:prstGeom prst="rect">
              <a:avLst/>
            </a:prstGeom>
            <a:noFill/>
            <a:ln>
              <a:noFill/>
            </a:ln>
          </p:spPr>
          <p:txBody>
            <a:bodyPr spcFirstLastPara="1" wrap="square" lIns="101600" tIns="0" rIns="101600" bIns="0" anchor="t" anchorCtr="0">
              <a:noAutofit/>
            </a:bodyPr>
            <a:lstStyle/>
            <a:p>
              <a:pPr>
                <a:lnSpc>
                  <a:spcPct val="90000"/>
                </a:lnSpc>
                <a:buClr>
                  <a:schemeClr val="lt1"/>
                </a:buClr>
                <a:buSzPts val="1600"/>
              </a:pPr>
              <a:r>
                <a:rPr lang="en-US" sz="2200" b="1" u="sng" dirty="0">
                  <a:solidFill>
                    <a:schemeClr val="lt1"/>
                  </a:solidFill>
                  <a:latin typeface="Calibri"/>
                  <a:ea typeface="Calibri"/>
                  <a:cs typeface="Calibri"/>
                  <a:sym typeface="Calibri"/>
                </a:rPr>
                <a:t>Service Planning</a:t>
              </a:r>
              <a:endParaRPr sz="2200" dirty="0">
                <a:solidFill>
                  <a:srgbClr val="000000"/>
                </a:solidFill>
                <a:latin typeface="Arial"/>
                <a:ea typeface="Arial"/>
                <a:cs typeface="Arial"/>
                <a:sym typeface="Arial"/>
              </a:endParaRPr>
            </a:p>
            <a:p>
              <a:pPr marL="171450" lvl="1" indent="-171450">
                <a:lnSpc>
                  <a:spcPct val="90000"/>
                </a:lnSpc>
                <a:spcBef>
                  <a:spcPts val="560"/>
                </a:spcBef>
                <a:buClr>
                  <a:srgbClr val="F2F2F2"/>
                </a:buClr>
                <a:buSzPts val="1600"/>
                <a:buFont typeface="Calibri"/>
                <a:buChar char="•"/>
              </a:pPr>
              <a:r>
                <a:rPr lang="en-US" sz="2200" dirty="0">
                  <a:solidFill>
                    <a:srgbClr val="F2F2F2"/>
                  </a:solidFill>
                  <a:latin typeface="Calibri"/>
                  <a:ea typeface="Calibri"/>
                  <a:cs typeface="Calibri"/>
                  <a:sym typeface="Calibri"/>
                </a:rPr>
                <a:t>Identify most important to determine treatment priorities</a:t>
              </a:r>
              <a:endParaRPr sz="2200" dirty="0">
                <a:solidFill>
                  <a:srgbClr val="000000"/>
                </a:solidFill>
                <a:latin typeface="Arial"/>
                <a:ea typeface="Arial"/>
                <a:cs typeface="Arial"/>
                <a:sym typeface="Arial"/>
              </a:endParaRPr>
            </a:p>
            <a:p>
              <a:pPr marL="171450" lvl="1" indent="-171450">
                <a:lnSpc>
                  <a:spcPct val="90000"/>
                </a:lnSpc>
                <a:spcBef>
                  <a:spcPts val="240"/>
                </a:spcBef>
                <a:buClr>
                  <a:srgbClr val="F2F2F2"/>
                </a:buClr>
                <a:buSzPts val="1600"/>
                <a:buFont typeface="Calibri"/>
                <a:buChar char="•"/>
              </a:pPr>
              <a:r>
                <a:rPr lang="en-US" sz="2200" dirty="0">
                  <a:solidFill>
                    <a:srgbClr val="F2F2F2"/>
                  </a:solidFill>
                  <a:latin typeface="Calibri"/>
                  <a:ea typeface="Calibri"/>
                  <a:cs typeface="Calibri"/>
                  <a:sym typeface="Calibri"/>
                </a:rPr>
                <a:t>Patient invited to choose tangible goals for each priority</a:t>
              </a:r>
              <a:endParaRPr sz="2200" dirty="0">
                <a:solidFill>
                  <a:srgbClr val="000000"/>
                </a:solidFill>
                <a:latin typeface="Arial"/>
                <a:ea typeface="Arial"/>
                <a:cs typeface="Arial"/>
                <a:sym typeface="Arial"/>
              </a:endParaRPr>
            </a:p>
            <a:p>
              <a:pPr marL="171450" lvl="1" indent="-171450">
                <a:lnSpc>
                  <a:spcPct val="90000"/>
                </a:lnSpc>
                <a:spcBef>
                  <a:spcPts val="240"/>
                </a:spcBef>
                <a:buClr>
                  <a:srgbClr val="F2F2F2"/>
                </a:buClr>
                <a:buSzPts val="1600"/>
                <a:buFont typeface="Calibri"/>
                <a:buChar char="•"/>
              </a:pPr>
              <a:r>
                <a:rPr lang="en-US" sz="2200" dirty="0">
                  <a:solidFill>
                    <a:srgbClr val="F2F2F2"/>
                  </a:solidFill>
                  <a:latin typeface="Calibri"/>
                  <a:ea typeface="Calibri"/>
                  <a:cs typeface="Calibri"/>
                  <a:sym typeface="Calibri"/>
                </a:rPr>
                <a:t>What specific services are needed?</a:t>
              </a:r>
              <a:endParaRPr sz="2200" dirty="0">
                <a:solidFill>
                  <a:srgbClr val="000000"/>
                </a:solidFill>
                <a:latin typeface="Arial"/>
                <a:ea typeface="Arial"/>
                <a:cs typeface="Arial"/>
                <a:sym typeface="Arial"/>
              </a:endParaRPr>
            </a:p>
          </p:txBody>
        </p:sp>
        <p:sp>
          <p:nvSpPr>
            <p:cNvPr id="7" name="Google Shape;1005;p8">
              <a:extLst>
                <a:ext uri="{FF2B5EF4-FFF2-40B4-BE49-F238E27FC236}">
                  <a16:creationId xmlns:a16="http://schemas.microsoft.com/office/drawing/2014/main" id="{4A066FA3-04EB-2770-0339-E9726B3E8C08}"/>
                </a:ext>
              </a:extLst>
            </p:cNvPr>
            <p:cNvSpPr/>
            <p:nvPr/>
          </p:nvSpPr>
          <p:spPr>
            <a:xfrm rot="-5400000">
              <a:off x="4848907" y="994851"/>
              <a:ext cx="4722559" cy="2732856"/>
            </a:xfrm>
            <a:prstGeom prst="flowChartManualOperation">
              <a:avLst/>
            </a:prstGeom>
            <a:solidFill>
              <a:srgbClr val="5C4676"/>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dirty="0">
                <a:solidFill>
                  <a:srgbClr val="000000"/>
                </a:solidFill>
                <a:latin typeface="Arial"/>
                <a:ea typeface="Arial"/>
                <a:cs typeface="Arial"/>
                <a:sym typeface="Arial"/>
              </a:endParaRPr>
            </a:p>
          </p:txBody>
        </p:sp>
        <p:sp>
          <p:nvSpPr>
            <p:cNvPr id="8" name="Google Shape;1006;p8">
              <a:extLst>
                <a:ext uri="{FF2B5EF4-FFF2-40B4-BE49-F238E27FC236}">
                  <a16:creationId xmlns:a16="http://schemas.microsoft.com/office/drawing/2014/main" id="{496CE92A-61E9-725A-0BA7-9B28D6A337BD}"/>
                </a:ext>
              </a:extLst>
            </p:cNvPr>
            <p:cNvSpPr txBox="1"/>
            <p:nvPr/>
          </p:nvSpPr>
          <p:spPr>
            <a:xfrm>
              <a:off x="5843758" y="944512"/>
              <a:ext cx="2732856" cy="2833535"/>
            </a:xfrm>
            <a:prstGeom prst="rect">
              <a:avLst/>
            </a:prstGeom>
            <a:noFill/>
            <a:ln>
              <a:noFill/>
            </a:ln>
          </p:spPr>
          <p:txBody>
            <a:bodyPr spcFirstLastPara="1" wrap="square" lIns="101600" tIns="0" rIns="101600" bIns="0" anchor="t" anchorCtr="0">
              <a:noAutofit/>
            </a:bodyPr>
            <a:lstStyle/>
            <a:p>
              <a:pPr>
                <a:lnSpc>
                  <a:spcPct val="90000"/>
                </a:lnSpc>
                <a:buClr>
                  <a:schemeClr val="lt1"/>
                </a:buClr>
                <a:buSzPts val="1600"/>
              </a:pPr>
              <a:r>
                <a:rPr lang="en-US" sz="2100" b="1" u="sng" dirty="0">
                  <a:solidFill>
                    <a:schemeClr val="lt1"/>
                  </a:solidFill>
                  <a:latin typeface="Calibri"/>
                  <a:ea typeface="Calibri"/>
                  <a:cs typeface="Calibri"/>
                  <a:sym typeface="Calibri"/>
                </a:rPr>
                <a:t>Level of Care</a:t>
              </a:r>
              <a:endParaRPr sz="2100" dirty="0">
                <a:solidFill>
                  <a:srgbClr val="000000"/>
                </a:solidFill>
                <a:latin typeface="Arial"/>
                <a:ea typeface="Arial"/>
                <a:cs typeface="Arial"/>
                <a:sym typeface="Arial"/>
              </a:endParaRPr>
            </a:p>
            <a:p>
              <a:pPr marL="171450" lvl="1" indent="-171450">
                <a:lnSpc>
                  <a:spcPct val="90000"/>
                </a:lnSpc>
                <a:spcBef>
                  <a:spcPts val="560"/>
                </a:spcBef>
                <a:buClr>
                  <a:srgbClr val="F2F2F2"/>
                </a:buClr>
                <a:buSzPts val="1600"/>
                <a:buFont typeface="Calibri"/>
                <a:buChar char="•"/>
              </a:pPr>
              <a:r>
                <a:rPr lang="en-US" sz="2100" dirty="0">
                  <a:solidFill>
                    <a:srgbClr val="F2F2F2"/>
                  </a:solidFill>
                  <a:latin typeface="Calibri"/>
                  <a:ea typeface="Calibri"/>
                  <a:cs typeface="Calibri"/>
                  <a:sym typeface="Calibri"/>
                </a:rPr>
                <a:t>What “dose” or intensity of these services is needed?</a:t>
              </a:r>
              <a:endParaRPr sz="2100" dirty="0">
                <a:solidFill>
                  <a:srgbClr val="000000"/>
                </a:solidFill>
                <a:latin typeface="Arial"/>
                <a:ea typeface="Arial"/>
                <a:cs typeface="Arial"/>
                <a:sym typeface="Arial"/>
              </a:endParaRPr>
            </a:p>
            <a:p>
              <a:pPr marL="171450" lvl="1" indent="-171450">
                <a:lnSpc>
                  <a:spcPct val="90000"/>
                </a:lnSpc>
                <a:spcBef>
                  <a:spcPts val="240"/>
                </a:spcBef>
                <a:buClr>
                  <a:srgbClr val="F2F2F2"/>
                </a:buClr>
                <a:buSzPts val="1600"/>
                <a:buFont typeface="Calibri"/>
                <a:buChar char="•"/>
              </a:pPr>
              <a:r>
                <a:rPr lang="en-US" sz="2100" dirty="0">
                  <a:solidFill>
                    <a:srgbClr val="F2F2F2"/>
                  </a:solidFill>
                  <a:latin typeface="Calibri"/>
                  <a:ea typeface="Calibri"/>
                  <a:cs typeface="Calibri"/>
                  <a:sym typeface="Calibri"/>
                </a:rPr>
                <a:t>Where can these services be provided, in the least intensive and most appropriate LOC?</a:t>
              </a:r>
              <a:endParaRPr sz="2100" dirty="0">
                <a:solidFill>
                  <a:srgbClr val="000000"/>
                </a:solidFill>
                <a:latin typeface="Arial"/>
                <a:ea typeface="Arial"/>
                <a:cs typeface="Arial"/>
                <a:sym typeface="Arial"/>
              </a:endParaRPr>
            </a:p>
            <a:p>
              <a:pPr marL="171450" lvl="1" indent="-171450">
                <a:lnSpc>
                  <a:spcPct val="90000"/>
                </a:lnSpc>
                <a:spcBef>
                  <a:spcPts val="240"/>
                </a:spcBef>
                <a:buClr>
                  <a:srgbClr val="F2F2F2"/>
                </a:buClr>
                <a:buSzPts val="1600"/>
                <a:buFont typeface="Calibri"/>
                <a:buChar char="•"/>
              </a:pPr>
              <a:r>
                <a:rPr lang="en-US" sz="2100" dirty="0">
                  <a:solidFill>
                    <a:srgbClr val="F2F2F2"/>
                  </a:solidFill>
                  <a:latin typeface="Calibri"/>
                  <a:ea typeface="Calibri"/>
                  <a:cs typeface="Calibri"/>
                  <a:sym typeface="Calibri"/>
                </a:rPr>
                <a:t>What is the progress of the plan and the patient’s desired outcomes?</a:t>
              </a:r>
              <a:endParaRPr sz="2100" dirty="0">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352045483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87400"/>
            <a:ext cx="10972800" cy="633413"/>
          </a:xfrm>
        </p:spPr>
        <p:txBody>
          <a:bodyPr>
            <a:normAutofit fontScale="90000"/>
          </a:bodyPr>
          <a:lstStyle/>
          <a:p>
            <a:r>
              <a:rPr lang="en-US" dirty="0"/>
              <a:t>Questions?</a:t>
            </a:r>
          </a:p>
        </p:txBody>
      </p:sp>
      <p:sp>
        <p:nvSpPr>
          <p:cNvPr id="7" name="Content Placeholder 2">
            <a:extLst>
              <a:ext uri="{FF2B5EF4-FFF2-40B4-BE49-F238E27FC236}">
                <a16:creationId xmlns:a16="http://schemas.microsoft.com/office/drawing/2014/main" id="{8DA85EE6-60E7-9644-7778-0110B371EFE0}"/>
              </a:ext>
            </a:extLst>
          </p:cNvPr>
          <p:cNvSpPr>
            <a:spLocks noGrp="1"/>
          </p:cNvSpPr>
          <p:nvPr>
            <p:ph idx="4294967295"/>
          </p:nvPr>
        </p:nvSpPr>
        <p:spPr>
          <a:xfrm>
            <a:off x="609600" y="4126964"/>
            <a:ext cx="11582400" cy="1676400"/>
          </a:xfrm>
        </p:spPr>
        <p:txBody>
          <a:bodyPr numCol="3">
            <a:normAutofit/>
          </a:bodyPr>
          <a:lstStyle/>
          <a:p>
            <a:pPr marL="119063" indent="-119063"/>
            <a:r>
              <a:rPr lang="en-US" sz="2100" dirty="0"/>
              <a:t>ASAM Annual Meeting </a:t>
            </a:r>
          </a:p>
          <a:p>
            <a:pPr marL="0" indent="0">
              <a:buNone/>
            </a:pPr>
            <a:r>
              <a:rPr lang="en-US" sz="2100" dirty="0"/>
              <a:t>  (San Diego in April 2026!)   </a:t>
            </a:r>
          </a:p>
          <a:p>
            <a:pPr marL="0" indent="0">
              <a:buNone/>
            </a:pPr>
            <a:r>
              <a:rPr lang="en-US" sz="2100" dirty="0"/>
              <a:t>  </a:t>
            </a:r>
            <a:r>
              <a:rPr lang="en-US" sz="2100" dirty="0">
                <a:hlinkClick r:id="rId3"/>
              </a:rPr>
              <a:t>http://www.asam.org</a:t>
            </a:r>
            <a:r>
              <a:rPr lang="en-US" sz="2100" dirty="0"/>
              <a:t>   </a:t>
            </a:r>
          </a:p>
          <a:p>
            <a:endParaRPr lang="en-US" sz="2100" dirty="0"/>
          </a:p>
          <a:p>
            <a:pPr marL="119063" indent="-119063"/>
            <a:r>
              <a:rPr lang="en-US" sz="2100" dirty="0"/>
              <a:t>Northwest Society of Addiction Medicine</a:t>
            </a:r>
          </a:p>
          <a:p>
            <a:pPr marL="0" indent="0">
              <a:buNone/>
            </a:pPr>
            <a:r>
              <a:rPr lang="en-US" sz="2100" dirty="0"/>
              <a:t>4th Monday of the month  </a:t>
            </a:r>
            <a:r>
              <a:rPr lang="en-US" sz="2100" dirty="0">
                <a:hlinkClick r:id="rId4"/>
              </a:rPr>
              <a:t>http://www.nwasam.org</a:t>
            </a:r>
            <a:r>
              <a:rPr lang="en-US" sz="2100" dirty="0"/>
              <a:t> </a:t>
            </a:r>
          </a:p>
          <a:p>
            <a:pPr marL="119063" indent="-119063"/>
            <a:r>
              <a:rPr lang="en-US" sz="2100" dirty="0"/>
              <a:t>AAAP Annual Meeting</a:t>
            </a:r>
          </a:p>
          <a:p>
            <a:pPr marL="0" indent="0">
              <a:buNone/>
            </a:pPr>
            <a:r>
              <a:rPr lang="en-US" sz="2100" dirty="0"/>
              <a:t>  (</a:t>
            </a:r>
            <a:r>
              <a:rPr lang="en-US" sz="2100" dirty="0">
                <a:solidFill>
                  <a:prstClr val="black"/>
                </a:solidFill>
                <a:latin typeface="Calibri"/>
              </a:rPr>
              <a:t>San Francisco, CA Nov 2025</a:t>
            </a:r>
            <a:r>
              <a:rPr lang="en-US" sz="2100" dirty="0"/>
              <a:t>!) </a:t>
            </a:r>
          </a:p>
          <a:p>
            <a:pPr marL="0" indent="0">
              <a:buNone/>
            </a:pPr>
            <a:r>
              <a:rPr lang="en-US" sz="2100" dirty="0"/>
              <a:t>  </a:t>
            </a:r>
            <a:r>
              <a:rPr lang="en-US" sz="2100" dirty="0">
                <a:hlinkClick r:id="rId5"/>
              </a:rPr>
              <a:t>http://www.aaap.org</a:t>
            </a:r>
            <a:r>
              <a:rPr lang="en-US" sz="2100" dirty="0"/>
              <a:t> </a:t>
            </a:r>
          </a:p>
        </p:txBody>
      </p:sp>
      <p:sp>
        <p:nvSpPr>
          <p:cNvPr id="5" name="TextBox 4">
            <a:extLst>
              <a:ext uri="{FF2B5EF4-FFF2-40B4-BE49-F238E27FC236}">
                <a16:creationId xmlns:a16="http://schemas.microsoft.com/office/drawing/2014/main" id="{1A5D9FD8-0FF2-4431-B603-8900172AB643}"/>
              </a:ext>
            </a:extLst>
          </p:cNvPr>
          <p:cNvSpPr txBox="1"/>
          <p:nvPr/>
        </p:nvSpPr>
        <p:spPr>
          <a:xfrm>
            <a:off x="609600" y="1690689"/>
            <a:ext cx="10972800" cy="224676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Brian Hurley, M.D., M.B.A., FAPA, DFASAM</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hlinkClick r:id="" action="ppaction://noaction"/>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bhurley@ucla.edu</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Interested in more?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Come to:</a:t>
            </a:r>
          </a:p>
        </p:txBody>
      </p:sp>
    </p:spTree>
    <p:extLst>
      <p:ext uri="{BB962C8B-B14F-4D97-AF65-F5344CB8AC3E}">
        <p14:creationId xmlns:p14="http://schemas.microsoft.com/office/powerpoint/2010/main" val="13062951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13"/>
        <p:cNvGrpSpPr/>
        <p:nvPr/>
      </p:nvGrpSpPr>
      <p:grpSpPr>
        <a:xfrm>
          <a:off x="0" y="0"/>
          <a:ext cx="0" cy="0"/>
          <a:chOff x="0" y="0"/>
          <a:chExt cx="0" cy="0"/>
        </a:xfrm>
      </p:grpSpPr>
      <p:sp>
        <p:nvSpPr>
          <p:cNvPr id="1014" name="Google Shape;1014;g2f4d2c91683_0_72"/>
          <p:cNvSpPr txBox="1">
            <a:spLocks noGrp="1"/>
          </p:cNvSpPr>
          <p:nvPr>
            <p:ph type="title"/>
          </p:nvPr>
        </p:nvSpPr>
        <p:spPr>
          <a:xfrm>
            <a:off x="648139" y="768906"/>
            <a:ext cx="6285828" cy="2500317"/>
          </a:xfrm>
          <a:prstGeom prst="rect">
            <a:avLst/>
          </a:prstGeom>
        </p:spPr>
        <p:txBody>
          <a:bodyPr spcFirstLastPara="1" wrap="square" lIns="91425" tIns="45700" rIns="91425" bIns="45700" anchor="t" anchorCtr="0">
            <a:noAutofit/>
          </a:bodyPr>
          <a:lstStyle/>
          <a:p>
            <a:r>
              <a:rPr lang="en-US" sz="5400" b="1" i="1" dirty="0"/>
              <a:t>ASAM Clinical Guidance: Background and Considerations </a:t>
            </a:r>
            <a:endParaRPr sz="5400" b="1" i="1" dirty="0"/>
          </a:p>
        </p:txBody>
      </p:sp>
      <p:sp>
        <p:nvSpPr>
          <p:cNvPr id="1015" name="Google Shape;1015;g2f4d2c91683_0_72"/>
          <p:cNvSpPr txBox="1">
            <a:spLocks noGrp="1"/>
          </p:cNvSpPr>
          <p:nvPr>
            <p:ph type="sldNum" idx="12"/>
          </p:nvPr>
        </p:nvSpPr>
        <p:spPr>
          <a:prstGeom prst="rect">
            <a:avLst/>
          </a:prstGeom>
        </p:spPr>
        <p:txBody>
          <a:bodyPr spcFirstLastPara="1" wrap="square" lIns="91425" tIns="45700" rIns="91425" bIns="45700" anchor="ctr" anchorCtr="0">
            <a:noAutofit/>
          </a:bodyPr>
          <a:lstStyle/>
          <a:p>
            <a:pPr algn="r"/>
            <a:fld id="{00000000-1234-1234-1234-123412341234}" type="slidenum">
              <a:rPr lang="en-US"/>
              <a:pPr algn="r"/>
              <a:t>13</a:t>
            </a:fld>
            <a:endParaRPr dirty="0"/>
          </a:p>
        </p:txBody>
      </p:sp>
      <p:pic>
        <p:nvPicPr>
          <p:cNvPr id="4" name="Picture 3" descr="Chart, surface chart&#10;&#10;Description automatically generated">
            <a:extLst>
              <a:ext uri="{FF2B5EF4-FFF2-40B4-BE49-F238E27FC236}">
                <a16:creationId xmlns:a16="http://schemas.microsoft.com/office/drawing/2014/main" id="{C51643AC-2528-96C9-0DD9-A7C56609D27B}"/>
              </a:ext>
            </a:extLst>
          </p:cNvPr>
          <p:cNvPicPr>
            <a:picLocks noChangeAspect="1"/>
          </p:cNvPicPr>
          <p:nvPr/>
        </p:nvPicPr>
        <p:blipFill>
          <a:blip r:embed="rId3">
            <a:extLst>
              <a:ext uri="{28A0092B-C50C-407E-A947-70E740481C1C}">
                <a14:useLocalDpi xmlns:a14="http://schemas.microsoft.com/office/drawing/2010/main" val="0"/>
              </a:ext>
            </a:extLst>
          </a:blip>
          <a:srcRect b="11318"/>
          <a:stretch/>
        </p:blipFill>
        <p:spPr>
          <a:xfrm>
            <a:off x="6983586" y="0"/>
            <a:ext cx="5208414" cy="6081823"/>
          </a:xfrm>
          <a:prstGeom prst="rect">
            <a:avLst/>
          </a:prstGeom>
        </p:spPr>
      </p:pic>
      <p:sp>
        <p:nvSpPr>
          <p:cNvPr id="6" name="TextBox 5">
            <a:extLst>
              <a:ext uri="{FF2B5EF4-FFF2-40B4-BE49-F238E27FC236}">
                <a16:creationId xmlns:a16="http://schemas.microsoft.com/office/drawing/2014/main" id="{85EC100B-29D3-A893-3C7D-E36434EB0FEA}"/>
              </a:ext>
            </a:extLst>
          </p:cNvPr>
          <p:cNvSpPr txBox="1"/>
          <p:nvPr/>
        </p:nvSpPr>
        <p:spPr>
          <a:xfrm>
            <a:off x="648139" y="4529620"/>
            <a:ext cx="6097772" cy="1200329"/>
          </a:xfrm>
          <a:prstGeom prst="rect">
            <a:avLst/>
          </a:prstGeom>
          <a:noFill/>
        </p:spPr>
        <p:txBody>
          <a:bodyPr wrap="square">
            <a:spAutoFit/>
          </a:bodyPr>
          <a:lstStyle/>
          <a:p>
            <a:r>
              <a:rPr lang="en-US" dirty="0">
                <a:hlinkClick r:id="rId4"/>
              </a:rPr>
              <a:t>http://www.asam.org/quality-care/clinical-recommendations/asam-clinical-considerations-for-engagement-and-retention-of-non-abstinent-patients-in-treatment</a:t>
            </a:r>
            <a:r>
              <a:rPr lang="en-US" dirty="0"/>
              <a:t>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20"/>
        <p:cNvGrpSpPr/>
        <p:nvPr/>
      </p:nvGrpSpPr>
      <p:grpSpPr>
        <a:xfrm>
          <a:off x="0" y="0"/>
          <a:ext cx="0" cy="0"/>
          <a:chOff x="0" y="0"/>
          <a:chExt cx="0" cy="0"/>
        </a:xfrm>
      </p:grpSpPr>
      <p:sp>
        <p:nvSpPr>
          <p:cNvPr id="1028" name="Slide Number Placeholder 1">
            <a:extLst>
              <a:ext uri="{FF2B5EF4-FFF2-40B4-BE49-F238E27FC236}">
                <a16:creationId xmlns:a16="http://schemas.microsoft.com/office/drawing/2014/main" id="{47A74597-6B26-03CC-763C-F8B954EE2639}"/>
              </a:ext>
            </a:extLst>
          </p:cNvPr>
          <p:cNvSpPr>
            <a:spLocks noGrp="1"/>
          </p:cNvSpPr>
          <p:nvPr>
            <p:ph type="sldNum" idx="12"/>
          </p:nvPr>
        </p:nvSpPr>
        <p:spPr>
          <a:xfrm>
            <a:off x="11611304" y="6521392"/>
            <a:ext cx="402020" cy="336607"/>
          </a:xfrm>
        </p:spPr>
        <p:txBody>
          <a:bodyPr/>
          <a:lstStyle/>
          <a:p>
            <a:pPr>
              <a:spcAft>
                <a:spcPts val="600"/>
              </a:spcAft>
            </a:pPr>
            <a:fld id="{00000000-1234-1234-1234-123412341234}" type="slidenum">
              <a:rPr lang="en-US" smtClean="0"/>
              <a:pPr>
                <a:spcAft>
                  <a:spcPts val="600"/>
                </a:spcAft>
              </a:pPr>
              <a:t>14</a:t>
            </a:fld>
            <a:endParaRPr lang="en-US" dirty="0"/>
          </a:p>
        </p:txBody>
      </p:sp>
      <p:sp>
        <p:nvSpPr>
          <p:cNvPr id="1021" name="Google Shape;1021;p84"/>
          <p:cNvSpPr txBox="1">
            <a:spLocks noGrp="1"/>
          </p:cNvSpPr>
          <p:nvPr>
            <p:ph type="title"/>
          </p:nvPr>
        </p:nvSpPr>
        <p:spPr>
          <a:xfrm>
            <a:off x="838200" y="41048"/>
            <a:ext cx="11353800" cy="1670503"/>
          </a:xfrm>
        </p:spPr>
        <p:txBody>
          <a:bodyPr spcFirstLastPara="1" wrap="square" lIns="91425" tIns="45700" rIns="91425" bIns="45700" anchor="ctr" anchorCtr="0">
            <a:normAutofit/>
          </a:bodyPr>
          <a:lstStyle/>
          <a:p>
            <a:pPr>
              <a:buClr>
                <a:schemeClr val="dk1"/>
              </a:buClr>
              <a:buSzPct val="100000"/>
            </a:pPr>
            <a:r>
              <a:rPr lang="en-US" sz="3600" i="1" dirty="0">
                <a:solidFill>
                  <a:schemeClr val="accent1">
                    <a:lumMod val="75000"/>
                  </a:schemeClr>
                </a:solidFill>
              </a:rPr>
              <a:t>ENGAGEMENT AND RETENTION OF NON-ABSTINENT PATIENTS IN CARE: CLINICAL CONSIDERATIONS </a:t>
            </a:r>
            <a:endParaRPr lang="en-US" sz="3600" dirty="0">
              <a:solidFill>
                <a:schemeClr val="accent1">
                  <a:lumMod val="75000"/>
                </a:schemeClr>
              </a:solidFill>
            </a:endParaRPr>
          </a:p>
        </p:txBody>
      </p:sp>
      <p:sp>
        <p:nvSpPr>
          <p:cNvPr id="1022" name="Google Shape;1022;p84"/>
          <p:cNvSpPr txBox="1">
            <a:spLocks noGrp="1"/>
          </p:cNvSpPr>
          <p:nvPr>
            <p:ph idx="1"/>
          </p:nvPr>
        </p:nvSpPr>
        <p:spPr>
          <a:xfrm>
            <a:off x="838200" y="2098352"/>
            <a:ext cx="6498771" cy="4831639"/>
          </a:xfrm>
        </p:spPr>
        <p:txBody>
          <a:bodyPr spcFirstLastPara="1" lIns="91425" tIns="45700" rIns="91425" bIns="45700" anchorCtr="0">
            <a:normAutofit/>
          </a:bodyPr>
          <a:lstStyle/>
          <a:p>
            <a:pPr indent="0">
              <a:spcBef>
                <a:spcPts val="0"/>
              </a:spcBef>
              <a:spcAft>
                <a:spcPts val="600"/>
              </a:spcAft>
              <a:buClr>
                <a:srgbClr val="632423"/>
              </a:buClr>
              <a:buSzPts val="2400"/>
              <a:buNone/>
            </a:pPr>
            <a:r>
              <a:rPr lang="en-US" b="1" dirty="0"/>
              <a:t>Core dilemma: </a:t>
            </a:r>
          </a:p>
          <a:p>
            <a:pPr indent="0">
              <a:spcBef>
                <a:spcPts val="0"/>
              </a:spcBef>
              <a:spcAft>
                <a:spcPts val="600"/>
              </a:spcAft>
              <a:buClr>
                <a:srgbClr val="632423"/>
              </a:buClr>
              <a:buSzPts val="2400"/>
              <a:buNone/>
            </a:pPr>
            <a:r>
              <a:rPr lang="en-US" dirty="0"/>
              <a:t>Patients are denied admission and/or discharged from substance use treatment for exhibiting symptoms of the disease for which they need treatment</a:t>
            </a:r>
          </a:p>
        </p:txBody>
      </p:sp>
      <p:pic>
        <p:nvPicPr>
          <p:cNvPr id="1023" name="Google Shape;1023;p84" descr="https://www.asamcontinuum.org/wp-content/uploads/2016/01/ASAM_Seal_DarkBlue.png"/>
          <p:cNvPicPr preferRelativeResize="0"/>
          <p:nvPr/>
        </p:nvPicPr>
        <p:blipFill rotWithShape="1">
          <a:blip r:embed="rId3"/>
          <a:stretch/>
        </p:blipFill>
        <p:spPr>
          <a:xfrm>
            <a:off x="7769609" y="1850571"/>
            <a:ext cx="3409057" cy="350970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1036" name="Slide Number Placeholder 1">
            <a:extLst>
              <a:ext uri="{FF2B5EF4-FFF2-40B4-BE49-F238E27FC236}">
                <a16:creationId xmlns:a16="http://schemas.microsoft.com/office/drawing/2014/main" id="{9E38F1AE-57D6-4B3C-10F7-46D5B481C203}"/>
              </a:ext>
            </a:extLst>
          </p:cNvPr>
          <p:cNvSpPr>
            <a:spLocks noGrp="1"/>
          </p:cNvSpPr>
          <p:nvPr>
            <p:ph type="sldNum" idx="12"/>
          </p:nvPr>
        </p:nvSpPr>
        <p:spPr>
          <a:xfrm>
            <a:off x="11611304" y="6521392"/>
            <a:ext cx="402020" cy="336607"/>
          </a:xfrm>
        </p:spPr>
        <p:txBody>
          <a:bodyPr/>
          <a:lstStyle/>
          <a:p>
            <a:pPr>
              <a:spcAft>
                <a:spcPts val="600"/>
              </a:spcAft>
            </a:pPr>
            <a:fld id="{00000000-1234-1234-1234-123412341234}" type="slidenum">
              <a:rPr lang="en-US" smtClean="0"/>
              <a:pPr>
                <a:spcAft>
                  <a:spcPts val="600"/>
                </a:spcAft>
              </a:pPr>
              <a:t>15</a:t>
            </a:fld>
            <a:endParaRPr lang="en-US" dirty="0"/>
          </a:p>
        </p:txBody>
      </p:sp>
      <p:sp>
        <p:nvSpPr>
          <p:cNvPr id="1028" name="Google Shape;1028;p85"/>
          <p:cNvSpPr txBox="1">
            <a:spLocks noGrp="1"/>
          </p:cNvSpPr>
          <p:nvPr>
            <p:ph type="title"/>
          </p:nvPr>
        </p:nvSpPr>
        <p:spPr>
          <a:xfrm>
            <a:off x="852948" y="253336"/>
            <a:ext cx="10758356" cy="796410"/>
          </a:xfrm>
        </p:spPr>
        <p:txBody>
          <a:bodyPr spcFirstLastPara="1" wrap="square" lIns="91425" tIns="45700" rIns="91425" bIns="45700" anchor="ctr" anchorCtr="0">
            <a:noAutofit/>
          </a:bodyPr>
          <a:lstStyle/>
          <a:p>
            <a:pPr>
              <a:buSzPct val="98666"/>
            </a:pPr>
            <a:r>
              <a:rPr lang="en-US" sz="3600" b="1" dirty="0">
                <a:solidFill>
                  <a:schemeClr val="accent1">
                    <a:lumMod val="75000"/>
                  </a:schemeClr>
                </a:solidFill>
              </a:rPr>
              <a:t>Engage Patients Throughout Readiness Continuum</a:t>
            </a:r>
            <a:endParaRPr lang="en-US" sz="3600" dirty="0">
              <a:solidFill>
                <a:schemeClr val="accent1">
                  <a:lumMod val="75000"/>
                </a:schemeClr>
              </a:solidFill>
            </a:endParaRPr>
          </a:p>
        </p:txBody>
      </p:sp>
      <p:sp>
        <p:nvSpPr>
          <p:cNvPr id="1029" name="Google Shape;1029;p85"/>
          <p:cNvSpPr txBox="1">
            <a:spLocks noGrp="1"/>
          </p:cNvSpPr>
          <p:nvPr>
            <p:ph idx="1"/>
          </p:nvPr>
        </p:nvSpPr>
        <p:spPr>
          <a:xfrm>
            <a:off x="838200" y="1345324"/>
            <a:ext cx="10515600" cy="4831639"/>
          </a:xfrm>
        </p:spPr>
        <p:txBody>
          <a:bodyPr spcFirstLastPara="1" lIns="91425" tIns="45700" rIns="91425" bIns="45700" anchorCtr="0">
            <a:normAutofit lnSpcReduction="10000"/>
          </a:bodyPr>
          <a:lstStyle/>
          <a:p>
            <a:pPr>
              <a:spcBef>
                <a:spcPts val="0"/>
              </a:spcBef>
              <a:buClr>
                <a:srgbClr val="16375E"/>
              </a:buClr>
              <a:buSzPct val="100000"/>
            </a:pPr>
            <a:r>
              <a:rPr lang="en-US" dirty="0"/>
              <a:t>Address the complexities of patient non-abstinence during treatment</a:t>
            </a:r>
          </a:p>
          <a:p>
            <a:pPr>
              <a:spcBef>
                <a:spcPts val="0"/>
              </a:spcBef>
              <a:buClr>
                <a:srgbClr val="16375E"/>
              </a:buClr>
              <a:buSzPct val="100000"/>
            </a:pPr>
            <a:endParaRPr lang="en-US" sz="800" dirty="0"/>
          </a:p>
          <a:p>
            <a:pPr>
              <a:spcBef>
                <a:spcPts val="560"/>
              </a:spcBef>
              <a:buClr>
                <a:srgbClr val="16375E"/>
              </a:buClr>
              <a:buSzPct val="100000"/>
            </a:pPr>
            <a:r>
              <a:rPr lang="en-US" dirty="0"/>
              <a:t>Reduce administrative discharges</a:t>
            </a:r>
          </a:p>
          <a:p>
            <a:pPr>
              <a:spcBef>
                <a:spcPts val="560"/>
              </a:spcBef>
              <a:buClr>
                <a:srgbClr val="16375E"/>
              </a:buClr>
              <a:buSzPct val="100000"/>
            </a:pPr>
            <a:endParaRPr lang="en-US" sz="800" dirty="0"/>
          </a:p>
          <a:p>
            <a:pPr>
              <a:spcBef>
                <a:spcPts val="560"/>
              </a:spcBef>
              <a:buClr>
                <a:srgbClr val="16375E"/>
              </a:buClr>
              <a:buSzPct val="100000"/>
            </a:pPr>
            <a:r>
              <a:rPr lang="en-US" dirty="0"/>
              <a:t>Implement strategies to improve engagement and retention of non-abstinent patients in the continuum of care</a:t>
            </a:r>
          </a:p>
          <a:p>
            <a:pPr>
              <a:spcBef>
                <a:spcPts val="560"/>
              </a:spcBef>
              <a:buClr>
                <a:srgbClr val="16375E"/>
              </a:buClr>
              <a:buSzPct val="100000"/>
            </a:pPr>
            <a:endParaRPr lang="en-US" sz="800" dirty="0"/>
          </a:p>
          <a:p>
            <a:pPr>
              <a:spcBef>
                <a:spcPts val="560"/>
              </a:spcBef>
              <a:buClr>
                <a:srgbClr val="16375E"/>
              </a:buClr>
              <a:buSzPct val="100000"/>
            </a:pPr>
            <a:r>
              <a:rPr lang="en-US" dirty="0"/>
              <a:t>Encourage SUD treatment programs to consider how to engage those who would benefit from treatment but are not yet interested</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71FD48B-B09D-989D-0680-F06D6803BE4D}"/>
              </a:ext>
            </a:extLst>
          </p:cNvPr>
          <p:cNvSpPr/>
          <p:nvPr/>
        </p:nvSpPr>
        <p:spPr>
          <a:xfrm>
            <a:off x="0" y="0"/>
            <a:ext cx="12192000" cy="6124576"/>
          </a:xfrm>
          <a:prstGeom prst="rect">
            <a:avLst/>
          </a:prstGeom>
          <a:solidFill>
            <a:srgbClr val="001D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59B0F54C-4289-8AFB-DFB6-8A3A796B6591}"/>
              </a:ext>
            </a:extLst>
          </p:cNvPr>
          <p:cNvPicPr>
            <a:picLocks noChangeAspect="1"/>
          </p:cNvPicPr>
          <p:nvPr/>
        </p:nvPicPr>
        <p:blipFill>
          <a:blip r:embed="rId2"/>
          <a:srcRect l="1042" t="1616" r="926" b="5518"/>
          <a:stretch/>
        </p:blipFill>
        <p:spPr>
          <a:xfrm>
            <a:off x="479740" y="0"/>
            <a:ext cx="11232520" cy="6124576"/>
          </a:xfrm>
          <a:prstGeom prst="rect">
            <a:avLst/>
          </a:prstGeom>
        </p:spPr>
      </p:pic>
      <p:sp>
        <p:nvSpPr>
          <p:cNvPr id="5" name="Slide Number Placeholder 4">
            <a:extLst>
              <a:ext uri="{FF2B5EF4-FFF2-40B4-BE49-F238E27FC236}">
                <a16:creationId xmlns:a16="http://schemas.microsoft.com/office/drawing/2014/main" id="{744D8B04-1841-1AC3-4AAB-0DF4BCA00F35}"/>
              </a:ext>
            </a:extLst>
          </p:cNvPr>
          <p:cNvSpPr>
            <a:spLocks noGrp="1"/>
          </p:cNvSpPr>
          <p:nvPr>
            <p:ph type="sldNum" sz="quarter" idx="12"/>
          </p:nvPr>
        </p:nvSpPr>
        <p:spPr/>
        <p:txBody>
          <a:bodyPr/>
          <a:lstStyle/>
          <a:p>
            <a:fld id="{C3111FA1-5AF9-0647-B31D-D6250D4530A3}" type="slidenum">
              <a:rPr lang="en-US" smtClean="0"/>
              <a:t>16</a:t>
            </a:fld>
            <a:endParaRPr lang="en-US"/>
          </a:p>
        </p:txBody>
      </p:sp>
      <p:sp>
        <p:nvSpPr>
          <p:cNvPr id="9" name="Text Placeholder 5">
            <a:extLst>
              <a:ext uri="{FF2B5EF4-FFF2-40B4-BE49-F238E27FC236}">
                <a16:creationId xmlns:a16="http://schemas.microsoft.com/office/drawing/2014/main" id="{E420F87D-C7FB-772F-A0AD-00DE7FD03A24}"/>
              </a:ext>
            </a:extLst>
          </p:cNvPr>
          <p:cNvSpPr txBox="1">
            <a:spLocks/>
          </p:cNvSpPr>
          <p:nvPr/>
        </p:nvSpPr>
        <p:spPr>
          <a:xfrm>
            <a:off x="111126" y="6124576"/>
            <a:ext cx="8127999" cy="596900"/>
          </a:xfrm>
          <a:prstGeom prst="rect">
            <a:avLst/>
          </a:prstGeom>
        </p:spPr>
        <p:txBody>
          <a:bodyPr vert="horz" lIns="91440" tIns="45720" rIns="91440" bIns="45720" rtlCol="0" anchor="t">
            <a:noAutofit/>
          </a:bodyPr>
          <a:lstStyle>
            <a:lvl1pPr marL="91440" indent="-91440" algn="l" defTabSz="457200" rtl="0" eaLnBrk="1" latinLnBrk="0" hangingPunct="1">
              <a:lnSpc>
                <a:spcPts val="900"/>
              </a:lnSpc>
              <a:spcBef>
                <a:spcPts val="0"/>
              </a:spcBef>
              <a:spcAft>
                <a:spcPts val="100"/>
              </a:spcAft>
              <a:buClr>
                <a:schemeClr val="tx1"/>
              </a:buClr>
              <a:buFont typeface="+mj-lt"/>
              <a:buAutoNum type="arabicPeriod"/>
              <a:defRPr sz="900" kern="1200" baseline="0">
                <a:solidFill>
                  <a:schemeClr val="tx1"/>
                </a:solidFill>
                <a:latin typeface="+mn-lt"/>
                <a:ea typeface="+mn-ea"/>
                <a:cs typeface="+mn-cs"/>
              </a:defRPr>
            </a:lvl1pPr>
            <a:lvl2pPr marL="557784"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6">
                  <a:lumMod val="75000"/>
                </a:schemeClr>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spcAft>
                <a:spcPts val="0"/>
              </a:spcAft>
              <a:buNone/>
            </a:pPr>
            <a:r>
              <a:rPr lang="en-US" sz="1200" dirty="0">
                <a:solidFill>
                  <a:schemeClr val="bg1"/>
                </a:solidFill>
                <a:ea typeface="+mn-lt"/>
                <a:cs typeface="+mn-lt"/>
              </a:rPr>
              <a:t>American Society of Addiction Medicine. Engagement and Retention of </a:t>
            </a:r>
            <a:r>
              <a:rPr lang="en-US" sz="1200" dirty="0" err="1">
                <a:solidFill>
                  <a:schemeClr val="bg1"/>
                </a:solidFill>
                <a:ea typeface="+mn-lt"/>
                <a:cs typeface="+mn-lt"/>
              </a:rPr>
              <a:t>Nonabstinent</a:t>
            </a:r>
            <a:r>
              <a:rPr lang="en-US" sz="1200" dirty="0">
                <a:solidFill>
                  <a:schemeClr val="bg1"/>
                </a:solidFill>
                <a:ea typeface="+mn-lt"/>
                <a:cs typeface="+mn-lt"/>
              </a:rPr>
              <a:t> Patients in Substance Use Treatment: Clinical Consideration for Addiction Treatment Providers. October 2024. </a:t>
            </a:r>
            <a:r>
              <a:rPr lang="en-US" sz="1200" dirty="0">
                <a:solidFill>
                  <a:schemeClr val="bg1"/>
                </a:solidFill>
                <a:ea typeface="+mn-lt"/>
                <a:cs typeface="+mn-lt"/>
                <a:hlinkClick r:id="rId3">
                  <a:extLst>
                    <a:ext uri="{A12FA001-AC4F-418D-AE19-62706E023703}">
                      <ahyp:hlinkClr xmlns:ahyp="http://schemas.microsoft.com/office/drawing/2018/hyperlinkcolor" val="tx"/>
                    </a:ext>
                  </a:extLst>
                </a:hlinkClick>
              </a:rPr>
              <a:t>https://www.asam.org/quality-care/clinical-recommendations/asam-clinicalconsiderations-for-engagement-and-retention-of-non-abstinent-patients-in-treatment</a:t>
            </a:r>
            <a:r>
              <a:rPr lang="en-US" sz="1200" dirty="0">
                <a:solidFill>
                  <a:schemeClr val="bg1"/>
                </a:solidFill>
                <a:ea typeface="+mn-lt"/>
                <a:cs typeface="+mn-lt"/>
              </a:rPr>
              <a:t> </a:t>
            </a:r>
            <a:endParaRPr lang="en-US" dirty="0">
              <a:solidFill>
                <a:schemeClr val="bg1"/>
              </a:solidFill>
              <a:ea typeface="+mn-lt"/>
              <a:cs typeface="+mn-lt"/>
            </a:endParaRPr>
          </a:p>
        </p:txBody>
      </p:sp>
    </p:spTree>
    <p:extLst>
      <p:ext uri="{BB962C8B-B14F-4D97-AF65-F5344CB8AC3E}">
        <p14:creationId xmlns:p14="http://schemas.microsoft.com/office/powerpoint/2010/main" val="30914147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58"/>
        <p:cNvGrpSpPr/>
        <p:nvPr/>
      </p:nvGrpSpPr>
      <p:grpSpPr>
        <a:xfrm>
          <a:off x="0" y="0"/>
          <a:ext cx="0" cy="0"/>
          <a:chOff x="0" y="0"/>
          <a:chExt cx="0" cy="0"/>
        </a:xfrm>
      </p:grpSpPr>
      <p:sp>
        <p:nvSpPr>
          <p:cNvPr id="1059" name="Google Shape;1059;g2f4d2c91683_0_87"/>
          <p:cNvSpPr txBox="1">
            <a:spLocks noGrp="1"/>
          </p:cNvSpPr>
          <p:nvPr>
            <p:ph type="title"/>
          </p:nvPr>
        </p:nvSpPr>
        <p:spPr>
          <a:xfrm>
            <a:off x="838200" y="2804292"/>
            <a:ext cx="7494639" cy="2726100"/>
          </a:xfrm>
          <a:prstGeom prst="rect">
            <a:avLst/>
          </a:prstGeom>
        </p:spPr>
        <p:txBody>
          <a:bodyPr spcFirstLastPara="1" wrap="square" lIns="91425" tIns="45700" rIns="91425" bIns="45700" anchor="t" anchorCtr="0">
            <a:noAutofit/>
          </a:bodyPr>
          <a:lstStyle/>
          <a:p>
            <a:r>
              <a:rPr lang="en-US" sz="5400" b="1" i="1" dirty="0"/>
              <a:t>Federal Guidance Intersection</a:t>
            </a:r>
            <a:endParaRPr sz="5400" b="1" i="1" dirty="0"/>
          </a:p>
        </p:txBody>
      </p:sp>
      <p:sp>
        <p:nvSpPr>
          <p:cNvPr id="1060" name="Google Shape;1060;g2f4d2c91683_0_87"/>
          <p:cNvSpPr txBox="1">
            <a:spLocks noGrp="1"/>
          </p:cNvSpPr>
          <p:nvPr>
            <p:ph type="sldNum" idx="12"/>
          </p:nvPr>
        </p:nvSpPr>
        <p:spPr>
          <a:xfrm>
            <a:off x="9677400" y="6356350"/>
            <a:ext cx="533400" cy="365100"/>
          </a:xfrm>
          <a:prstGeom prst="rect">
            <a:avLst/>
          </a:prstGeom>
        </p:spPr>
        <p:txBody>
          <a:bodyPr spcFirstLastPara="1" wrap="square" lIns="91425" tIns="45700" rIns="91425" bIns="45700" anchor="ctr" anchorCtr="0">
            <a:noAutofit/>
          </a:bodyPr>
          <a:lstStyle/>
          <a:p>
            <a:pPr algn="r"/>
            <a:fld id="{00000000-1234-1234-1234-123412341234}" type="slidenum">
              <a:rPr lang="en-US"/>
              <a:pPr algn="r"/>
              <a:t>17</a:t>
            </a:fld>
            <a:endParaRPr dirty="0"/>
          </a:p>
        </p:txBody>
      </p:sp>
      <p:pic>
        <p:nvPicPr>
          <p:cNvPr id="2" name="Google Shape;1023;p84" descr="https://www.asamcontinuum.org/wp-content/uploads/2016/01/ASAM_Seal_DarkBlue.png">
            <a:extLst>
              <a:ext uri="{FF2B5EF4-FFF2-40B4-BE49-F238E27FC236}">
                <a16:creationId xmlns:a16="http://schemas.microsoft.com/office/drawing/2014/main" id="{624B4402-62B1-3AA6-C7F7-799CEA0F5343}"/>
              </a:ext>
            </a:extLst>
          </p:cNvPr>
          <p:cNvPicPr preferRelativeResize="0"/>
          <p:nvPr/>
        </p:nvPicPr>
        <p:blipFill rotWithShape="1">
          <a:blip r:embed="rId3"/>
          <a:stretch/>
        </p:blipFill>
        <p:spPr>
          <a:xfrm>
            <a:off x="7769609" y="1850571"/>
            <a:ext cx="3409057" cy="350970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64"/>
        <p:cNvGrpSpPr/>
        <p:nvPr/>
      </p:nvGrpSpPr>
      <p:grpSpPr>
        <a:xfrm>
          <a:off x="0" y="0"/>
          <a:ext cx="0" cy="0"/>
          <a:chOff x="0" y="0"/>
          <a:chExt cx="0" cy="0"/>
        </a:xfrm>
      </p:grpSpPr>
      <p:sp>
        <p:nvSpPr>
          <p:cNvPr id="1066" name="Google Shape;1066;p9"/>
          <p:cNvSpPr txBox="1">
            <a:spLocks noGrp="1"/>
          </p:cNvSpPr>
          <p:nvPr>
            <p:ph type="sldNum" idx="12"/>
          </p:nvPr>
        </p:nvSpPr>
        <p:spPr>
          <a:xfrm>
            <a:off x="9677400" y="6356351"/>
            <a:ext cx="533400" cy="365125"/>
          </a:xfrm>
          <a:prstGeom prst="rect">
            <a:avLst/>
          </a:prstGeom>
          <a:noFill/>
          <a:ln>
            <a:noFill/>
          </a:ln>
        </p:spPr>
        <p:txBody>
          <a:bodyPr spcFirstLastPara="1" wrap="square" lIns="91425" tIns="45700" rIns="91425" bIns="45700" anchor="ctr" anchorCtr="0">
            <a:noAutofit/>
          </a:bodyPr>
          <a:lstStyle/>
          <a:p>
            <a:fld id="{00000000-1234-1234-1234-123412341234}" type="slidenum">
              <a:rPr lang="en-US"/>
              <a:pPr/>
              <a:t>18</a:t>
            </a:fld>
            <a:endParaRPr dirty="0"/>
          </a:p>
        </p:txBody>
      </p:sp>
      <p:sp>
        <p:nvSpPr>
          <p:cNvPr id="1067" name="Google Shape;1067;p9"/>
          <p:cNvSpPr txBox="1">
            <a:spLocks noGrp="1"/>
          </p:cNvSpPr>
          <p:nvPr>
            <p:ph type="body" idx="2"/>
          </p:nvPr>
        </p:nvSpPr>
        <p:spPr>
          <a:xfrm>
            <a:off x="1625266" y="6156326"/>
            <a:ext cx="8229600" cy="565150"/>
          </a:xfrm>
          <a:prstGeom prst="rect">
            <a:avLst/>
          </a:prstGeom>
          <a:noFill/>
          <a:ln>
            <a:noFill/>
          </a:ln>
        </p:spPr>
        <p:txBody>
          <a:bodyPr spcFirstLastPara="1" wrap="square" lIns="91425" tIns="45700" rIns="91425" bIns="45700" anchor="t" anchorCtr="0">
            <a:noAutofit/>
          </a:bodyPr>
          <a:lstStyle/>
          <a:p>
            <a:pPr marL="0" indent="0">
              <a:lnSpc>
                <a:spcPct val="67873"/>
              </a:lnSpc>
              <a:buSzPts val="1200"/>
              <a:buNone/>
            </a:pPr>
            <a:r>
              <a:rPr lang="en-US" sz="1200" b="1" dirty="0"/>
              <a:t>Source:</a:t>
            </a:r>
            <a:r>
              <a:rPr lang="en-US" sz="1200" dirty="0"/>
              <a:t> </a:t>
            </a:r>
            <a:r>
              <a:rPr lang="en-US" sz="1200" u="sng" dirty="0">
                <a:solidFill>
                  <a:srgbClr val="008CC5"/>
                </a:solidFill>
                <a:hlinkClick r:id="rId3">
                  <a:extLst>
                    <a:ext uri="{A12FA001-AC4F-418D-AE19-62706E023703}">
                      <ahyp:hlinkClr xmlns:ahyp="http://schemas.microsoft.com/office/drawing/2018/hyperlinkcolor" val="tx"/>
                    </a:ext>
                  </a:extLst>
                </a:hlinkClick>
              </a:rPr>
              <a:t>http://store.samhsa.gov/product/advisory-low-barrier-models-care-substance-use-disorders/pep23-02-00-005</a:t>
            </a:r>
            <a:r>
              <a:rPr lang="en-US" sz="1200" dirty="0"/>
              <a:t> </a:t>
            </a:r>
            <a:endParaRPr dirty="0"/>
          </a:p>
        </p:txBody>
      </p:sp>
      <p:pic>
        <p:nvPicPr>
          <p:cNvPr id="1068" name="Google Shape;1068;p9"/>
          <p:cNvPicPr preferRelativeResize="0"/>
          <p:nvPr/>
        </p:nvPicPr>
        <p:blipFill rotWithShape="1">
          <a:blip r:embed="rId4">
            <a:alphaModFix/>
          </a:blip>
          <a:srcRect l="11668" t="12963" r="12499" b="30741"/>
          <a:stretch/>
        </p:blipFill>
        <p:spPr>
          <a:xfrm>
            <a:off x="1625266" y="762000"/>
            <a:ext cx="8941468" cy="3733800"/>
          </a:xfrm>
          <a:prstGeom prst="rect">
            <a:avLst/>
          </a:prstGeom>
          <a:noFill/>
          <a:ln>
            <a:noFill/>
          </a:ln>
        </p:spPr>
      </p:pic>
      <p:sp>
        <p:nvSpPr>
          <p:cNvPr id="1069" name="Google Shape;1069;p9"/>
          <p:cNvSpPr txBox="1"/>
          <p:nvPr/>
        </p:nvSpPr>
        <p:spPr>
          <a:xfrm>
            <a:off x="1981200" y="4495801"/>
            <a:ext cx="8229600" cy="430887"/>
          </a:xfrm>
          <a:prstGeom prst="rect">
            <a:avLst/>
          </a:prstGeom>
          <a:noFill/>
          <a:ln>
            <a:noFill/>
          </a:ln>
        </p:spPr>
        <p:txBody>
          <a:bodyPr spcFirstLastPara="1" wrap="square" lIns="91425" tIns="45700" rIns="91425" bIns="45700" anchor="t" anchorCtr="0">
            <a:spAutoFit/>
          </a:bodyPr>
          <a:lstStyle/>
          <a:p>
            <a:pPr algn="ctr">
              <a:buClr>
                <a:srgbClr val="000000"/>
              </a:buClr>
              <a:buSzPts val="2200"/>
            </a:pPr>
            <a:r>
              <a:rPr lang="en-US" sz="2200" b="1" dirty="0">
                <a:solidFill>
                  <a:schemeClr val="accent2">
                    <a:lumMod val="25000"/>
                  </a:schemeClr>
                </a:solidFill>
                <a:latin typeface="Arial"/>
                <a:ea typeface="Arial"/>
                <a:cs typeface="Arial"/>
                <a:sym typeface="Arial"/>
              </a:rPr>
              <a:t>Principles and Components of Low Barrier Models of Care </a:t>
            </a:r>
            <a:endParaRPr sz="2200" dirty="0">
              <a:solidFill>
                <a:schemeClr val="accent2">
                  <a:lumMod val="25000"/>
                </a:schemeClr>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73"/>
        <p:cNvGrpSpPr/>
        <p:nvPr/>
      </p:nvGrpSpPr>
      <p:grpSpPr>
        <a:xfrm>
          <a:off x="0" y="0"/>
          <a:ext cx="0" cy="0"/>
          <a:chOff x="0" y="0"/>
          <a:chExt cx="0" cy="0"/>
        </a:xfrm>
      </p:grpSpPr>
      <p:sp>
        <p:nvSpPr>
          <p:cNvPr id="1075" name="Google Shape;1075;p10"/>
          <p:cNvSpPr txBox="1">
            <a:spLocks noGrp="1"/>
          </p:cNvSpPr>
          <p:nvPr>
            <p:ph type="body" idx="1"/>
          </p:nvPr>
        </p:nvSpPr>
        <p:spPr>
          <a:xfrm>
            <a:off x="940728" y="1068546"/>
            <a:ext cx="10233550" cy="5411788"/>
          </a:xfrm>
        </p:spPr>
        <p:txBody>
          <a:bodyPr spcFirstLastPara="1" vert="horz" wrap="square" lIns="91425" tIns="45700" rIns="91425" bIns="45700" rtlCol="0" anchor="t" anchorCtr="0">
            <a:normAutofit/>
          </a:bodyPr>
          <a:lstStyle/>
          <a:p>
            <a:pPr marL="256032" indent="-256032">
              <a:lnSpc>
                <a:spcPct val="150000"/>
              </a:lnSpc>
              <a:spcBef>
                <a:spcPts val="0"/>
              </a:spcBef>
              <a:spcAft>
                <a:spcPts val="600"/>
              </a:spcAft>
              <a:buClr>
                <a:schemeClr val="bg2"/>
              </a:buClr>
              <a:buSzPts val="2800"/>
            </a:pPr>
            <a:r>
              <a:rPr lang="en-US" sz="2800" dirty="0"/>
              <a:t>Person-centered care</a:t>
            </a:r>
          </a:p>
          <a:p>
            <a:pPr marL="256032" indent="-256032">
              <a:lnSpc>
                <a:spcPct val="150000"/>
              </a:lnSpc>
              <a:spcBef>
                <a:spcPts val="0"/>
              </a:spcBef>
              <a:spcAft>
                <a:spcPts val="600"/>
              </a:spcAft>
              <a:buClr>
                <a:schemeClr val="bg2"/>
              </a:buClr>
              <a:buSzPts val="2800"/>
            </a:pPr>
            <a:r>
              <a:rPr lang="en-US" sz="2800" dirty="0"/>
              <a:t>Harm reduction and meeting the person where they are</a:t>
            </a:r>
          </a:p>
          <a:p>
            <a:pPr marL="256032" indent="-256032">
              <a:lnSpc>
                <a:spcPct val="150000"/>
              </a:lnSpc>
              <a:spcBef>
                <a:spcPts val="0"/>
              </a:spcBef>
              <a:spcAft>
                <a:spcPts val="600"/>
              </a:spcAft>
              <a:buClr>
                <a:schemeClr val="bg2"/>
              </a:buClr>
              <a:buSzPts val="2800"/>
            </a:pPr>
            <a:r>
              <a:rPr lang="en-US" sz="2800" dirty="0"/>
              <a:t>Flexibility in service provision</a:t>
            </a:r>
          </a:p>
          <a:p>
            <a:pPr marL="256032" indent="-256032">
              <a:lnSpc>
                <a:spcPct val="150000"/>
              </a:lnSpc>
              <a:spcBef>
                <a:spcPts val="0"/>
              </a:spcBef>
              <a:spcAft>
                <a:spcPts val="600"/>
              </a:spcAft>
              <a:buClr>
                <a:schemeClr val="bg2"/>
              </a:buClr>
              <a:buSzPts val="2800"/>
            </a:pPr>
            <a:r>
              <a:rPr lang="en-US" sz="2800" dirty="0"/>
              <a:t>Provision of comprehensive services</a:t>
            </a:r>
          </a:p>
          <a:p>
            <a:pPr marL="256032" indent="-256032">
              <a:lnSpc>
                <a:spcPct val="150000"/>
              </a:lnSpc>
              <a:spcBef>
                <a:spcPts val="0"/>
              </a:spcBef>
              <a:spcAft>
                <a:spcPts val="600"/>
              </a:spcAft>
              <a:buClr>
                <a:schemeClr val="bg2"/>
              </a:buClr>
              <a:buSzPts val="2800"/>
            </a:pPr>
            <a:r>
              <a:rPr lang="en-US" sz="2800" dirty="0"/>
              <a:t>Culturally responsive and inclusive care</a:t>
            </a:r>
          </a:p>
          <a:p>
            <a:pPr marL="256032" indent="-256032">
              <a:lnSpc>
                <a:spcPct val="150000"/>
              </a:lnSpc>
              <a:spcBef>
                <a:spcPts val="0"/>
              </a:spcBef>
              <a:spcAft>
                <a:spcPts val="600"/>
              </a:spcAft>
              <a:buClr>
                <a:schemeClr val="bg2"/>
              </a:buClr>
              <a:buSzPts val="2800"/>
            </a:pPr>
            <a:r>
              <a:rPr lang="en-US" sz="2800" dirty="0"/>
              <a:t>Recognize the impact of trauma</a:t>
            </a:r>
          </a:p>
        </p:txBody>
      </p:sp>
      <p:sp>
        <p:nvSpPr>
          <p:cNvPr id="1077" name="Google Shape;1077;p10"/>
          <p:cNvSpPr txBox="1">
            <a:spLocks noGrp="1"/>
          </p:cNvSpPr>
          <p:nvPr>
            <p:ph type="sldNum" idx="12"/>
          </p:nvPr>
        </p:nvSpPr>
        <p:spPr>
          <a:xfrm>
            <a:off x="11611304" y="6521392"/>
            <a:ext cx="402020" cy="336607"/>
          </a:xfrm>
        </p:spPr>
        <p:txBody>
          <a:bodyPr spcFirstLastPara="1" wrap="square" lIns="91425" tIns="45700" rIns="91425" bIns="45700" anchor="t" anchorCtr="0">
            <a:normAutofit/>
          </a:bodyPr>
          <a:lstStyle/>
          <a:p>
            <a:pPr>
              <a:spcAft>
                <a:spcPts val="600"/>
              </a:spcAft>
            </a:pPr>
            <a:fld id="{00000000-1234-1234-1234-123412341234}" type="slidenum">
              <a:rPr lang="en-US"/>
              <a:pPr>
                <a:spcAft>
                  <a:spcPts val="600"/>
                </a:spcAft>
              </a:pPr>
              <a:t>19</a:t>
            </a:fld>
            <a:endParaRPr lang="en-US" dirty="0"/>
          </a:p>
        </p:txBody>
      </p:sp>
      <p:sp>
        <p:nvSpPr>
          <p:cNvPr id="1078" name="Google Shape;1078;p10"/>
          <p:cNvSpPr txBox="1">
            <a:spLocks noGrp="1"/>
          </p:cNvSpPr>
          <p:nvPr>
            <p:ph type="body" idx="13"/>
          </p:nvPr>
        </p:nvSpPr>
        <p:spPr>
          <a:xfrm>
            <a:off x="940728" y="5423068"/>
            <a:ext cx="8240228" cy="732772"/>
          </a:xfrm>
        </p:spPr>
        <p:txBody>
          <a:bodyPr spcFirstLastPara="1" wrap="square" lIns="91425" tIns="45700" rIns="91425" bIns="45700" anchor="t" anchorCtr="0">
            <a:normAutofit/>
          </a:bodyPr>
          <a:lstStyle/>
          <a:p>
            <a:pPr marL="0" indent="0">
              <a:buSzPts val="1200"/>
              <a:buNone/>
            </a:pPr>
            <a:r>
              <a:rPr lang="en-US" sz="1200" b="1" dirty="0"/>
              <a:t>Source:</a:t>
            </a:r>
            <a:r>
              <a:rPr lang="en-US" sz="1200" dirty="0"/>
              <a:t> </a:t>
            </a:r>
            <a:r>
              <a:rPr lang="en-US" sz="1200" u="sng" dirty="0">
                <a:hlinkClick r:id="rId3"/>
              </a:rPr>
              <a:t>http://store.samhsa.gov/product/advisory-low-barrier-models-care-substance-use-disorders/pep23-02-00-005</a:t>
            </a:r>
            <a:r>
              <a:rPr lang="en-US" sz="1200" dirty="0"/>
              <a:t> </a:t>
            </a:r>
          </a:p>
        </p:txBody>
      </p:sp>
      <p:sp>
        <p:nvSpPr>
          <p:cNvPr id="1074" name="Google Shape;1074;p10"/>
          <p:cNvSpPr txBox="1">
            <a:spLocks noGrp="1"/>
          </p:cNvSpPr>
          <p:nvPr>
            <p:ph type="title"/>
          </p:nvPr>
        </p:nvSpPr>
        <p:spPr>
          <a:xfrm>
            <a:off x="838200" y="272136"/>
            <a:ext cx="10413072" cy="796410"/>
          </a:xfrm>
        </p:spPr>
        <p:txBody>
          <a:bodyPr spcFirstLastPara="1" wrap="square" lIns="91425" tIns="45700" rIns="91425" bIns="45700" anchor="ctr" anchorCtr="0">
            <a:noAutofit/>
          </a:bodyPr>
          <a:lstStyle/>
          <a:p>
            <a:pPr>
              <a:buClr>
                <a:srgbClr val="003E56"/>
              </a:buClr>
              <a:buSzPct val="98666"/>
              <a:buFont typeface="Inter"/>
            </a:pPr>
            <a:r>
              <a:rPr lang="en-US" sz="3600" b="1" dirty="0">
                <a:solidFill>
                  <a:schemeClr val="accent1">
                    <a:lumMod val="75000"/>
                  </a:schemeClr>
                </a:solidFill>
              </a:rPr>
              <a:t>SAMHSA Principles of Low Barrier Models of Care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46"/>
        <p:cNvGrpSpPr/>
        <p:nvPr/>
      </p:nvGrpSpPr>
      <p:grpSpPr>
        <a:xfrm>
          <a:off x="0" y="0"/>
          <a:ext cx="0" cy="0"/>
          <a:chOff x="0" y="0"/>
          <a:chExt cx="0" cy="0"/>
        </a:xfrm>
      </p:grpSpPr>
      <p:sp>
        <p:nvSpPr>
          <p:cNvPr id="847" name="Google Shape;847;g2f4d2c91683_0_51"/>
          <p:cNvSpPr txBox="1">
            <a:spLocks noGrp="1"/>
          </p:cNvSpPr>
          <p:nvPr>
            <p:ph type="title"/>
          </p:nvPr>
        </p:nvSpPr>
        <p:spPr/>
        <p:txBody>
          <a:bodyPr spcFirstLastPara="1" wrap="square" lIns="91425" tIns="45700" rIns="91425" bIns="45700" anchor="ctr" anchorCtr="0">
            <a:normAutofit/>
          </a:bodyPr>
          <a:lstStyle/>
          <a:p>
            <a:r>
              <a:rPr lang="en-US" sz="3600" dirty="0"/>
              <a:t>Session Agenda</a:t>
            </a:r>
          </a:p>
        </p:txBody>
      </p:sp>
      <p:sp>
        <p:nvSpPr>
          <p:cNvPr id="848" name="Google Shape;848;g2f4d2c91683_0_51"/>
          <p:cNvSpPr txBox="1">
            <a:spLocks noGrp="1"/>
          </p:cNvSpPr>
          <p:nvPr>
            <p:ph idx="1"/>
          </p:nvPr>
        </p:nvSpPr>
        <p:spPr/>
        <p:txBody>
          <a:bodyPr spcFirstLastPara="1" lIns="91425" tIns="45700" rIns="91425" bIns="45700" anchorCtr="0">
            <a:normAutofit fontScale="92500" lnSpcReduction="10000"/>
          </a:bodyPr>
          <a:lstStyle/>
          <a:p>
            <a:pPr indent="-406400">
              <a:lnSpc>
                <a:spcPct val="150000"/>
              </a:lnSpc>
              <a:spcBef>
                <a:spcPts val="0"/>
              </a:spcBef>
              <a:spcAft>
                <a:spcPts val="600"/>
              </a:spcAft>
              <a:buSzPts val="2800"/>
            </a:pPr>
            <a:r>
              <a:rPr lang="en-US" dirty="0"/>
              <a:t>Welcome and session overview</a:t>
            </a:r>
          </a:p>
          <a:p>
            <a:pPr indent="-406400">
              <a:lnSpc>
                <a:spcPct val="150000"/>
              </a:lnSpc>
              <a:spcBef>
                <a:spcPts val="0"/>
              </a:spcBef>
              <a:spcAft>
                <a:spcPts val="600"/>
              </a:spcAft>
              <a:buSzPts val="2800"/>
            </a:pPr>
            <a:r>
              <a:rPr lang="en-US" dirty="0"/>
              <a:t>Substance use disorder trends and interventions</a:t>
            </a:r>
          </a:p>
          <a:p>
            <a:pPr indent="-406400">
              <a:lnSpc>
                <a:spcPct val="150000"/>
              </a:lnSpc>
              <a:spcBef>
                <a:spcPts val="0"/>
              </a:spcBef>
              <a:spcAft>
                <a:spcPts val="600"/>
              </a:spcAft>
              <a:buSzPts val="2800"/>
            </a:pPr>
            <a:r>
              <a:rPr lang="en-US" dirty="0"/>
              <a:t>ASAM Clinical Guidance considerations</a:t>
            </a:r>
          </a:p>
          <a:p>
            <a:pPr indent="-406400">
              <a:lnSpc>
                <a:spcPct val="150000"/>
              </a:lnSpc>
              <a:spcBef>
                <a:spcPts val="0"/>
              </a:spcBef>
              <a:spcAft>
                <a:spcPts val="600"/>
              </a:spcAft>
              <a:buSzPts val="2800"/>
            </a:pPr>
            <a:r>
              <a:rPr lang="en-US" dirty="0"/>
              <a:t>Guidance intersection with current policies and practices</a:t>
            </a:r>
          </a:p>
          <a:p>
            <a:pPr indent="-406400">
              <a:lnSpc>
                <a:spcPct val="150000"/>
              </a:lnSpc>
              <a:spcBef>
                <a:spcPts val="0"/>
              </a:spcBef>
              <a:spcAft>
                <a:spcPts val="600"/>
              </a:spcAft>
              <a:buSzPts val="2800"/>
            </a:pPr>
            <a:r>
              <a:rPr lang="en-US" dirty="0"/>
              <a:t>Clinical Application: Motivational Interviewing</a:t>
            </a:r>
          </a:p>
          <a:p>
            <a:pPr indent="-406400">
              <a:lnSpc>
                <a:spcPct val="150000"/>
              </a:lnSpc>
              <a:spcBef>
                <a:spcPts val="0"/>
              </a:spcBef>
              <a:spcAft>
                <a:spcPts val="600"/>
              </a:spcAft>
              <a:buSzPts val="2800"/>
            </a:pPr>
            <a:r>
              <a:rPr lang="en-US" dirty="0"/>
              <a:t>Q &amp; A</a:t>
            </a:r>
          </a:p>
        </p:txBody>
      </p:sp>
      <p:sp>
        <p:nvSpPr>
          <p:cNvPr id="849" name="Google Shape;849;g2f4d2c91683_0_51"/>
          <p:cNvSpPr txBox="1">
            <a:spLocks noGrp="1"/>
          </p:cNvSpPr>
          <p:nvPr>
            <p:ph type="sldNum" sz="quarter" idx="12"/>
          </p:nvPr>
        </p:nvSpPr>
        <p:spPr/>
        <p:txBody>
          <a:bodyPr spcFirstLastPara="1" wrap="square" lIns="91425" tIns="45700" rIns="91425" bIns="45700" anchor="t" anchorCtr="0">
            <a:normAutofit/>
          </a:bodyPr>
          <a:lstStyle/>
          <a:p>
            <a:pPr>
              <a:spcAft>
                <a:spcPts val="600"/>
              </a:spcAft>
            </a:pPr>
            <a:fld id="{00000000-1234-1234-1234-123412341234}" type="slidenum">
              <a:rPr lang="en-US"/>
              <a:pPr>
                <a:spcAft>
                  <a:spcPts val="600"/>
                </a:spcAft>
              </a:pPr>
              <a:t>2</a:t>
            </a:fld>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73">
          <a:extLst>
            <a:ext uri="{FF2B5EF4-FFF2-40B4-BE49-F238E27FC236}">
              <a16:creationId xmlns:a16="http://schemas.microsoft.com/office/drawing/2014/main" id="{6101CD12-791E-288A-A430-06EBE47E69D6}"/>
            </a:ext>
          </a:extLst>
        </p:cNvPr>
        <p:cNvGrpSpPr/>
        <p:nvPr/>
      </p:nvGrpSpPr>
      <p:grpSpPr>
        <a:xfrm>
          <a:off x="0" y="0"/>
          <a:ext cx="0" cy="0"/>
          <a:chOff x="0" y="0"/>
          <a:chExt cx="0" cy="0"/>
        </a:xfrm>
      </p:grpSpPr>
      <p:sp>
        <p:nvSpPr>
          <p:cNvPr id="1075" name="Google Shape;1075;p10">
            <a:extLst>
              <a:ext uri="{FF2B5EF4-FFF2-40B4-BE49-F238E27FC236}">
                <a16:creationId xmlns:a16="http://schemas.microsoft.com/office/drawing/2014/main" id="{50F2EBC9-908E-BB19-7EBC-E706090A2957}"/>
              </a:ext>
            </a:extLst>
          </p:cNvPr>
          <p:cNvSpPr txBox="1">
            <a:spLocks noGrp="1"/>
          </p:cNvSpPr>
          <p:nvPr>
            <p:ph type="body" idx="1"/>
          </p:nvPr>
        </p:nvSpPr>
        <p:spPr>
          <a:xfrm>
            <a:off x="940728" y="951676"/>
            <a:ext cx="10233550" cy="5411788"/>
          </a:xfrm>
        </p:spPr>
        <p:txBody>
          <a:bodyPr spcFirstLastPara="1" vert="horz" wrap="square" lIns="91425" tIns="45700" rIns="91425" bIns="45700" rtlCol="0" anchor="t" anchorCtr="0">
            <a:normAutofit/>
          </a:bodyPr>
          <a:lstStyle/>
          <a:p>
            <a:pPr marL="256032" indent="-281432">
              <a:lnSpc>
                <a:spcPct val="150000"/>
              </a:lnSpc>
              <a:spcBef>
                <a:spcPts val="480"/>
              </a:spcBef>
              <a:buSzPts val="2800"/>
            </a:pPr>
            <a:r>
              <a:rPr lang="en-US" sz="2800" dirty="0"/>
              <a:t>Available and accessible</a:t>
            </a:r>
          </a:p>
          <a:p>
            <a:pPr marL="256032" indent="-281432">
              <a:lnSpc>
                <a:spcPct val="150000"/>
              </a:lnSpc>
              <a:spcBef>
                <a:spcPts val="480"/>
              </a:spcBef>
              <a:buSzPts val="2800"/>
            </a:pPr>
            <a:r>
              <a:rPr lang="en-US" sz="2800" dirty="0"/>
              <a:t>Flexible</a:t>
            </a:r>
          </a:p>
          <a:p>
            <a:pPr marL="256032" indent="-281432">
              <a:lnSpc>
                <a:spcPct val="150000"/>
              </a:lnSpc>
              <a:spcBef>
                <a:spcPts val="480"/>
              </a:spcBef>
              <a:buSzPts val="2800"/>
            </a:pPr>
            <a:r>
              <a:rPr lang="en-US" sz="2800" dirty="0"/>
              <a:t>Responsive to patient needs</a:t>
            </a:r>
          </a:p>
          <a:p>
            <a:pPr marL="256032" indent="-281432">
              <a:lnSpc>
                <a:spcPct val="150000"/>
              </a:lnSpc>
              <a:spcBef>
                <a:spcPts val="480"/>
              </a:spcBef>
              <a:buSzPts val="2800"/>
            </a:pPr>
            <a:r>
              <a:rPr lang="en-US" sz="2800" dirty="0"/>
              <a:t>Collaborative with community based organizations</a:t>
            </a:r>
          </a:p>
          <a:p>
            <a:pPr marL="256032" indent="-281432">
              <a:lnSpc>
                <a:spcPct val="150000"/>
              </a:lnSpc>
              <a:spcBef>
                <a:spcPts val="480"/>
              </a:spcBef>
              <a:buSzPts val="2800"/>
            </a:pPr>
            <a:r>
              <a:rPr lang="en-US" sz="2800" dirty="0"/>
              <a:t>Engaged in learning and quality improvement</a:t>
            </a:r>
          </a:p>
        </p:txBody>
      </p:sp>
      <p:sp>
        <p:nvSpPr>
          <p:cNvPr id="1077" name="Google Shape;1077;p10">
            <a:extLst>
              <a:ext uri="{FF2B5EF4-FFF2-40B4-BE49-F238E27FC236}">
                <a16:creationId xmlns:a16="http://schemas.microsoft.com/office/drawing/2014/main" id="{D0A95BC5-B0A4-E191-251D-2EDE49EC3B84}"/>
              </a:ext>
            </a:extLst>
          </p:cNvPr>
          <p:cNvSpPr txBox="1">
            <a:spLocks noGrp="1"/>
          </p:cNvSpPr>
          <p:nvPr>
            <p:ph type="sldNum" idx="12"/>
          </p:nvPr>
        </p:nvSpPr>
        <p:spPr>
          <a:xfrm>
            <a:off x="11611304" y="6521392"/>
            <a:ext cx="402020" cy="336607"/>
          </a:xfrm>
        </p:spPr>
        <p:txBody>
          <a:bodyPr spcFirstLastPara="1" wrap="square" lIns="91425" tIns="45700" rIns="91425" bIns="45700" anchor="t" anchorCtr="0">
            <a:normAutofit/>
          </a:bodyPr>
          <a:lstStyle/>
          <a:p>
            <a:pPr>
              <a:spcAft>
                <a:spcPts val="600"/>
              </a:spcAft>
            </a:pPr>
            <a:fld id="{00000000-1234-1234-1234-123412341234}" type="slidenum">
              <a:rPr lang="en-US"/>
              <a:pPr>
                <a:spcAft>
                  <a:spcPts val="600"/>
                </a:spcAft>
              </a:pPr>
              <a:t>20</a:t>
            </a:fld>
            <a:endParaRPr lang="en-US" dirty="0"/>
          </a:p>
        </p:txBody>
      </p:sp>
      <p:sp>
        <p:nvSpPr>
          <p:cNvPr id="1078" name="Google Shape;1078;p10">
            <a:extLst>
              <a:ext uri="{FF2B5EF4-FFF2-40B4-BE49-F238E27FC236}">
                <a16:creationId xmlns:a16="http://schemas.microsoft.com/office/drawing/2014/main" id="{7DCA3BA9-7CE8-DE3A-2F0B-A979C3F67354}"/>
              </a:ext>
            </a:extLst>
          </p:cNvPr>
          <p:cNvSpPr txBox="1">
            <a:spLocks noGrp="1"/>
          </p:cNvSpPr>
          <p:nvPr>
            <p:ph type="body" idx="13"/>
          </p:nvPr>
        </p:nvSpPr>
        <p:spPr>
          <a:xfrm>
            <a:off x="1182741" y="5952877"/>
            <a:ext cx="8240228" cy="410587"/>
          </a:xfrm>
        </p:spPr>
        <p:txBody>
          <a:bodyPr spcFirstLastPara="1" wrap="square" lIns="91425" tIns="45700" rIns="91425" bIns="45700" anchor="t" anchorCtr="0">
            <a:normAutofit/>
          </a:bodyPr>
          <a:lstStyle/>
          <a:p>
            <a:pPr marL="0" indent="0">
              <a:buSzPts val="1200"/>
              <a:buNone/>
            </a:pPr>
            <a:r>
              <a:rPr lang="en-US" sz="1200" b="1" dirty="0"/>
              <a:t>Source:</a:t>
            </a:r>
            <a:r>
              <a:rPr lang="en-US" sz="1200" dirty="0"/>
              <a:t> </a:t>
            </a:r>
            <a:r>
              <a:rPr lang="en-US" sz="1200" u="sng" dirty="0">
                <a:hlinkClick r:id="rId3"/>
              </a:rPr>
              <a:t>http://store.samhsa.gov/product/advisory-low-barrier-models-care-substance-use-disorders/pep23-02-00-005</a:t>
            </a:r>
            <a:r>
              <a:rPr lang="en-US" sz="1200" dirty="0"/>
              <a:t> </a:t>
            </a:r>
          </a:p>
        </p:txBody>
      </p:sp>
      <p:sp>
        <p:nvSpPr>
          <p:cNvPr id="1074" name="Google Shape;1074;p10">
            <a:extLst>
              <a:ext uri="{FF2B5EF4-FFF2-40B4-BE49-F238E27FC236}">
                <a16:creationId xmlns:a16="http://schemas.microsoft.com/office/drawing/2014/main" id="{9B88A0AB-2F44-C724-6974-8D79B6E1F6F0}"/>
              </a:ext>
            </a:extLst>
          </p:cNvPr>
          <p:cNvSpPr txBox="1">
            <a:spLocks noGrp="1"/>
          </p:cNvSpPr>
          <p:nvPr>
            <p:ph type="title"/>
          </p:nvPr>
        </p:nvSpPr>
        <p:spPr>
          <a:xfrm>
            <a:off x="838061" y="257388"/>
            <a:ext cx="10527372" cy="796410"/>
          </a:xfrm>
        </p:spPr>
        <p:txBody>
          <a:bodyPr spcFirstLastPara="1" wrap="square" lIns="91425" tIns="45700" rIns="91425" bIns="45700" anchor="ctr" anchorCtr="0">
            <a:noAutofit/>
          </a:bodyPr>
          <a:lstStyle/>
          <a:p>
            <a:pPr>
              <a:buClr>
                <a:srgbClr val="003E56"/>
              </a:buClr>
              <a:buSzPct val="98666"/>
              <a:buFont typeface="Inter"/>
            </a:pPr>
            <a:r>
              <a:rPr lang="en-US" sz="3600" b="1" dirty="0"/>
              <a:t>SAMHSA Principles of Low Barrier Models of Care</a:t>
            </a:r>
          </a:p>
        </p:txBody>
      </p:sp>
    </p:spTree>
    <p:extLst>
      <p:ext uri="{BB962C8B-B14F-4D97-AF65-F5344CB8AC3E}">
        <p14:creationId xmlns:p14="http://schemas.microsoft.com/office/powerpoint/2010/main" val="35832180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91"/>
        <p:cNvGrpSpPr/>
        <p:nvPr/>
      </p:nvGrpSpPr>
      <p:grpSpPr>
        <a:xfrm>
          <a:off x="0" y="0"/>
          <a:ext cx="0" cy="0"/>
          <a:chOff x="0" y="0"/>
          <a:chExt cx="0" cy="0"/>
        </a:xfrm>
      </p:grpSpPr>
      <p:sp>
        <p:nvSpPr>
          <p:cNvPr id="1093" name="Google Shape;1093;p14"/>
          <p:cNvSpPr txBox="1">
            <a:spLocks noGrp="1"/>
          </p:cNvSpPr>
          <p:nvPr>
            <p:ph type="sldNum" idx="12"/>
          </p:nvPr>
        </p:nvSpPr>
        <p:spPr>
          <a:xfrm>
            <a:off x="11611304" y="6521392"/>
            <a:ext cx="402020" cy="336607"/>
          </a:xfrm>
        </p:spPr>
        <p:txBody>
          <a:bodyPr spcFirstLastPara="1" wrap="square" lIns="91425" tIns="45700" rIns="91425" bIns="45700" anchor="t" anchorCtr="0">
            <a:normAutofit/>
          </a:bodyPr>
          <a:lstStyle/>
          <a:p>
            <a:pPr>
              <a:spcAft>
                <a:spcPts val="600"/>
              </a:spcAft>
            </a:pPr>
            <a:fld id="{00000000-1234-1234-1234-123412341234}" type="slidenum">
              <a:rPr lang="en-US" smtClean="0"/>
              <a:pPr>
                <a:spcAft>
                  <a:spcPts val="600"/>
                </a:spcAft>
              </a:pPr>
              <a:t>21</a:t>
            </a:fld>
            <a:endParaRPr lang="en-US" dirty="0"/>
          </a:p>
        </p:txBody>
      </p:sp>
      <p:pic>
        <p:nvPicPr>
          <p:cNvPr id="1094" name="Google Shape;1094;p14" descr="A screenshot of a computer screen&#10;&#10;Description automatically generated"/>
          <p:cNvPicPr preferRelativeResize="0"/>
          <p:nvPr/>
        </p:nvPicPr>
        <p:blipFill rotWithShape="1">
          <a:blip r:embed="rId3"/>
          <a:srcRect l="26667" t="14445" r="25831" b="12962"/>
          <a:stretch/>
        </p:blipFill>
        <p:spPr>
          <a:xfrm>
            <a:off x="2464231" y="146318"/>
            <a:ext cx="7236401" cy="5852160"/>
          </a:xfrm>
          <a:prstGeom prst="rect">
            <a:avLst/>
          </a:prstGeom>
          <a:noFill/>
          <a:ln>
            <a:noFill/>
          </a:ln>
        </p:spPr>
      </p:pic>
      <p:sp>
        <p:nvSpPr>
          <p:cNvPr id="1092" name="Google Shape;1092;p14"/>
          <p:cNvSpPr txBox="1">
            <a:spLocks noGrp="1"/>
          </p:cNvSpPr>
          <p:nvPr>
            <p:ph type="ftr" idx="4294967295"/>
          </p:nvPr>
        </p:nvSpPr>
        <p:spPr>
          <a:xfrm>
            <a:off x="2068370" y="6066176"/>
            <a:ext cx="8028122" cy="692635"/>
          </a:xfrm>
          <a:prstGeom prst="rect">
            <a:avLst/>
          </a:prstGeom>
          <a:noFill/>
          <a:ln>
            <a:noFill/>
          </a:ln>
        </p:spPr>
        <p:txBody>
          <a:bodyPr spcFirstLastPara="1" wrap="square" lIns="91425" tIns="45700" rIns="91425" bIns="45700" anchor="ctr" anchorCtr="0">
            <a:noAutofit/>
          </a:bodyPr>
          <a:lstStyle/>
          <a:p>
            <a:pPr>
              <a:spcAft>
                <a:spcPts val="600"/>
              </a:spcAft>
            </a:pPr>
            <a:r>
              <a:rPr lang="en-US" sz="1000" dirty="0">
                <a:latin typeface="Aptos" panose="020B0004020202020204" pitchFamily="34" charset="0"/>
              </a:rPr>
              <a:t>Jakubowski, A., Fox, A. (2020). Defining Low-threshold Buprenorphine Treatment. J Addict Med. 2020 Mar/Apr;14(2):95-98. Available from: </a:t>
            </a:r>
            <a:r>
              <a:rPr lang="en-US" sz="1000" u="sng" dirty="0">
                <a:solidFill>
                  <a:schemeClr val="hlink"/>
                </a:solidFill>
                <a:latin typeface="Aptos" panose="020B0004020202020204" pitchFamily="34" charset="0"/>
                <a:hlinkClick r:id="rId4"/>
              </a:rPr>
              <a:t>http://www.ncbi.nlm.nih.gov/pmc/articles/PMC7075734</a:t>
            </a:r>
            <a:r>
              <a:rPr lang="en-US" sz="1000" dirty="0">
                <a:latin typeface="Aptos" panose="020B0004020202020204" pitchFamily="34" charset="0"/>
              </a:rPr>
              <a:t>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40"/>
        <p:cNvGrpSpPr/>
        <p:nvPr/>
      </p:nvGrpSpPr>
      <p:grpSpPr>
        <a:xfrm>
          <a:off x="0" y="0"/>
          <a:ext cx="0" cy="0"/>
          <a:chOff x="0" y="0"/>
          <a:chExt cx="0" cy="0"/>
        </a:xfrm>
      </p:grpSpPr>
      <p:sp>
        <p:nvSpPr>
          <p:cNvPr id="1141" name="Google Shape;1141;p90"/>
          <p:cNvSpPr txBox="1">
            <a:spLocks noGrp="1"/>
          </p:cNvSpPr>
          <p:nvPr>
            <p:ph type="sldNum" idx="12"/>
          </p:nvPr>
        </p:nvSpPr>
        <p:spPr>
          <a:xfrm>
            <a:off x="9677400" y="6356351"/>
            <a:ext cx="533400" cy="365125"/>
          </a:xfrm>
          <a:prstGeom prst="rect">
            <a:avLst/>
          </a:prstGeom>
          <a:noFill/>
          <a:ln>
            <a:noFill/>
          </a:ln>
        </p:spPr>
        <p:txBody>
          <a:bodyPr spcFirstLastPara="1" wrap="square" lIns="91425" tIns="45700" rIns="91425" bIns="45700" anchor="ctr" anchorCtr="0">
            <a:noAutofit/>
          </a:bodyPr>
          <a:lstStyle/>
          <a:p>
            <a:fld id="{00000000-1234-1234-1234-123412341234}" type="slidenum">
              <a:rPr lang="en-US"/>
              <a:pPr/>
              <a:t>22</a:t>
            </a:fld>
            <a:endParaRPr dirty="0"/>
          </a:p>
        </p:txBody>
      </p:sp>
      <p:sp>
        <p:nvSpPr>
          <p:cNvPr id="1143" name="Google Shape;1143;p90"/>
          <p:cNvSpPr txBox="1"/>
          <p:nvPr/>
        </p:nvSpPr>
        <p:spPr>
          <a:xfrm>
            <a:off x="2222500" y="5747615"/>
            <a:ext cx="7454900" cy="156131"/>
          </a:xfrm>
          <a:prstGeom prst="rect">
            <a:avLst/>
          </a:prstGeom>
          <a:noFill/>
          <a:ln>
            <a:noFill/>
          </a:ln>
        </p:spPr>
        <p:txBody>
          <a:bodyPr spcFirstLastPara="1" wrap="square" lIns="91425" tIns="45700" rIns="91425" bIns="45700" anchor="t" anchorCtr="0">
            <a:noAutofit/>
          </a:bodyPr>
          <a:lstStyle/>
          <a:p>
            <a:pPr>
              <a:lnSpc>
                <a:spcPct val="67873"/>
              </a:lnSpc>
              <a:buClr>
                <a:srgbClr val="366092"/>
              </a:buClr>
              <a:buSzPts val="1200"/>
            </a:pPr>
            <a:r>
              <a:rPr lang="en-US" sz="1200" b="1" dirty="0"/>
              <a:t>Source</a:t>
            </a:r>
            <a:r>
              <a:rPr lang="en-US" sz="1200" u="sng" dirty="0">
                <a:solidFill>
                  <a:srgbClr val="008CC5"/>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 http://www.samhsa.gov/find-help/harm-reduction/framework</a:t>
            </a:r>
            <a:r>
              <a:rPr lang="en-US" sz="1200" dirty="0">
                <a:solidFill>
                  <a:schemeClr val="dk1"/>
                </a:solidFill>
                <a:latin typeface="Calibri"/>
                <a:ea typeface="Calibri"/>
                <a:cs typeface="Calibri"/>
                <a:sym typeface="Calibri"/>
              </a:rPr>
              <a:t> </a:t>
            </a:r>
            <a:endParaRPr sz="2400" dirty="0">
              <a:solidFill>
                <a:schemeClr val="dk1"/>
              </a:solidFill>
              <a:latin typeface="Calibri"/>
              <a:ea typeface="Calibri"/>
              <a:cs typeface="Calibri"/>
              <a:sym typeface="Calibri"/>
            </a:endParaRPr>
          </a:p>
        </p:txBody>
      </p:sp>
      <p:pic>
        <p:nvPicPr>
          <p:cNvPr id="3" name="Picture 2" descr="A white and blue cover with black text&#10;&#10;Description automatically generated">
            <a:extLst>
              <a:ext uri="{FF2B5EF4-FFF2-40B4-BE49-F238E27FC236}">
                <a16:creationId xmlns:a16="http://schemas.microsoft.com/office/drawing/2014/main" id="{B3C92BA0-90E1-F20A-514B-06D930824A88}"/>
              </a:ext>
            </a:extLst>
          </p:cNvPr>
          <p:cNvPicPr>
            <a:picLocks noChangeAspect="1"/>
          </p:cNvPicPr>
          <p:nvPr/>
        </p:nvPicPr>
        <p:blipFill>
          <a:blip r:embed="rId4"/>
          <a:stretch>
            <a:fillRect/>
          </a:stretch>
        </p:blipFill>
        <p:spPr>
          <a:xfrm>
            <a:off x="2381456" y="146304"/>
            <a:ext cx="6654388" cy="5267369"/>
          </a:xfrm>
          <a:prstGeom prst="rect">
            <a:avLst/>
          </a:prstGeom>
          <a:ln>
            <a:solidFill>
              <a:schemeClr val="tx1"/>
            </a:solid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47"/>
        <p:cNvGrpSpPr/>
        <p:nvPr/>
      </p:nvGrpSpPr>
      <p:grpSpPr>
        <a:xfrm>
          <a:off x="0" y="0"/>
          <a:ext cx="0" cy="0"/>
          <a:chOff x="0" y="0"/>
          <a:chExt cx="0" cy="0"/>
        </a:xfrm>
      </p:grpSpPr>
      <p:sp>
        <p:nvSpPr>
          <p:cNvPr id="1149" name="Google Shape;1149;p18"/>
          <p:cNvSpPr txBox="1">
            <a:spLocks noGrp="1"/>
          </p:cNvSpPr>
          <p:nvPr>
            <p:ph type="body" idx="1"/>
          </p:nvPr>
        </p:nvSpPr>
        <p:spPr>
          <a:xfrm>
            <a:off x="838200" y="1099543"/>
            <a:ext cx="9783305" cy="4005277"/>
          </a:xfrm>
        </p:spPr>
        <p:txBody>
          <a:bodyPr spcFirstLastPara="1" wrap="square" lIns="91425" tIns="45700" rIns="91425" bIns="45700" anchor="t" anchorCtr="0">
            <a:normAutofit/>
          </a:bodyPr>
          <a:lstStyle/>
          <a:p>
            <a:pPr marL="256032" indent="-281432">
              <a:lnSpc>
                <a:spcPct val="150000"/>
              </a:lnSpc>
              <a:spcBef>
                <a:spcPts val="0"/>
              </a:spcBef>
              <a:buSzPts val="2800"/>
            </a:pPr>
            <a:r>
              <a:rPr lang="en-US" sz="2500" dirty="0"/>
              <a:t>Led by people who use drugs and with lived experience of drug use</a:t>
            </a:r>
          </a:p>
          <a:p>
            <a:pPr marL="256032" indent="-281432">
              <a:lnSpc>
                <a:spcPct val="150000"/>
              </a:lnSpc>
              <a:spcBef>
                <a:spcPts val="480"/>
              </a:spcBef>
              <a:buSzPts val="2800"/>
            </a:pPr>
            <a:r>
              <a:rPr lang="en-US" sz="2500" dirty="0"/>
              <a:t>Embraces the inherent value of people</a:t>
            </a:r>
          </a:p>
          <a:p>
            <a:pPr marL="256032" indent="-281432">
              <a:lnSpc>
                <a:spcPct val="150000"/>
              </a:lnSpc>
              <a:spcBef>
                <a:spcPts val="480"/>
              </a:spcBef>
              <a:buSzPts val="2800"/>
            </a:pPr>
            <a:r>
              <a:rPr lang="en-US" sz="2500" dirty="0"/>
              <a:t>Commits to deep community engagement and community building</a:t>
            </a:r>
          </a:p>
          <a:p>
            <a:pPr marL="256032" indent="-281432">
              <a:lnSpc>
                <a:spcPct val="150000"/>
              </a:lnSpc>
              <a:spcBef>
                <a:spcPts val="480"/>
              </a:spcBef>
              <a:buSzPts val="2800"/>
            </a:pPr>
            <a:r>
              <a:rPr lang="en-US" sz="2500" dirty="0"/>
              <a:t>Promotes equity, rights, and reparative social justice</a:t>
            </a:r>
          </a:p>
          <a:p>
            <a:pPr marL="256032" indent="-281432">
              <a:lnSpc>
                <a:spcPct val="150000"/>
              </a:lnSpc>
              <a:spcBef>
                <a:spcPts val="480"/>
              </a:spcBef>
              <a:buSzPts val="2800"/>
            </a:pPr>
            <a:r>
              <a:rPr lang="en-US" sz="2500" dirty="0"/>
              <a:t>Offers most accessible and noncoercive support</a:t>
            </a:r>
          </a:p>
          <a:p>
            <a:pPr marL="256032" indent="-281432">
              <a:lnSpc>
                <a:spcPct val="150000"/>
              </a:lnSpc>
              <a:spcBef>
                <a:spcPts val="480"/>
              </a:spcBef>
              <a:buSzPts val="2800"/>
            </a:pPr>
            <a:r>
              <a:rPr lang="en-US" sz="2500" dirty="0"/>
              <a:t>Focuses on any positive change, as defined by the person</a:t>
            </a:r>
          </a:p>
        </p:txBody>
      </p:sp>
      <p:sp>
        <p:nvSpPr>
          <p:cNvPr id="1151" name="Google Shape;1151;p18"/>
          <p:cNvSpPr txBox="1">
            <a:spLocks noGrp="1"/>
          </p:cNvSpPr>
          <p:nvPr>
            <p:ph type="sldNum" idx="12"/>
          </p:nvPr>
        </p:nvSpPr>
        <p:spPr>
          <a:xfrm>
            <a:off x="11611304" y="6521392"/>
            <a:ext cx="402020" cy="336607"/>
          </a:xfrm>
        </p:spPr>
        <p:txBody>
          <a:bodyPr spcFirstLastPara="1" wrap="square" lIns="91425" tIns="45700" rIns="91425" bIns="45700" anchor="t" anchorCtr="0">
            <a:normAutofit/>
          </a:bodyPr>
          <a:lstStyle/>
          <a:p>
            <a:pPr>
              <a:spcAft>
                <a:spcPts val="600"/>
              </a:spcAft>
            </a:pPr>
            <a:fld id="{00000000-1234-1234-1234-123412341234}" type="slidenum">
              <a:rPr lang="en-US"/>
              <a:pPr>
                <a:spcAft>
                  <a:spcPts val="600"/>
                </a:spcAft>
              </a:pPr>
              <a:t>23</a:t>
            </a:fld>
            <a:endParaRPr lang="en-US" dirty="0"/>
          </a:p>
        </p:txBody>
      </p:sp>
      <p:sp>
        <p:nvSpPr>
          <p:cNvPr id="1152" name="Google Shape;1152;p18"/>
          <p:cNvSpPr txBox="1">
            <a:spLocks noGrp="1"/>
          </p:cNvSpPr>
          <p:nvPr>
            <p:ph type="body" idx="13"/>
          </p:nvPr>
        </p:nvSpPr>
        <p:spPr>
          <a:xfrm>
            <a:off x="3856907" y="6026969"/>
            <a:ext cx="4850146" cy="796410"/>
          </a:xfrm>
        </p:spPr>
        <p:txBody>
          <a:bodyPr spcFirstLastPara="1" wrap="square" lIns="91425" tIns="45700" rIns="91425" bIns="45700" anchor="t" anchorCtr="0">
            <a:normAutofit/>
          </a:bodyPr>
          <a:lstStyle/>
          <a:p>
            <a:pPr marL="0" indent="0">
              <a:buSzPts val="1200"/>
              <a:buNone/>
            </a:pPr>
            <a:r>
              <a:rPr lang="en-US" sz="1100" b="1" dirty="0"/>
              <a:t>Source: </a:t>
            </a:r>
            <a:r>
              <a:rPr lang="en-US" sz="1100" u="sng" dirty="0">
                <a:hlinkClick r:id="rId3"/>
              </a:rPr>
              <a:t>http://www.samhsa.gov/find-help/harm-reduction/framework</a:t>
            </a:r>
            <a:r>
              <a:rPr lang="en-US" sz="1100" dirty="0"/>
              <a:t> </a:t>
            </a:r>
          </a:p>
        </p:txBody>
      </p:sp>
      <p:sp>
        <p:nvSpPr>
          <p:cNvPr id="1148" name="Google Shape;1148;p18"/>
          <p:cNvSpPr txBox="1">
            <a:spLocks noGrp="1"/>
          </p:cNvSpPr>
          <p:nvPr>
            <p:ph type="title"/>
          </p:nvPr>
        </p:nvSpPr>
        <p:spPr>
          <a:xfrm>
            <a:off x="838200" y="303133"/>
            <a:ext cx="8553773" cy="796410"/>
          </a:xfrm>
        </p:spPr>
        <p:txBody>
          <a:bodyPr spcFirstLastPara="1" wrap="square" lIns="91425" tIns="45700" rIns="91425" bIns="45700" anchor="ctr" anchorCtr="0">
            <a:normAutofit/>
          </a:bodyPr>
          <a:lstStyle/>
          <a:p>
            <a:pPr>
              <a:buSzPts val="2800"/>
            </a:pPr>
            <a:r>
              <a:rPr lang="en-US" sz="3600" dirty="0"/>
              <a:t>SAMHSA Six Pillars of Harm Reduction</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56"/>
        <p:cNvGrpSpPr/>
        <p:nvPr/>
      </p:nvGrpSpPr>
      <p:grpSpPr>
        <a:xfrm>
          <a:off x="0" y="0"/>
          <a:ext cx="0" cy="0"/>
          <a:chOff x="0" y="0"/>
          <a:chExt cx="0" cy="0"/>
        </a:xfrm>
      </p:grpSpPr>
      <p:sp>
        <p:nvSpPr>
          <p:cNvPr id="1158" name="Google Shape;1158;p19"/>
          <p:cNvSpPr txBox="1">
            <a:spLocks noGrp="1"/>
          </p:cNvSpPr>
          <p:nvPr>
            <p:ph type="body" idx="1"/>
          </p:nvPr>
        </p:nvSpPr>
        <p:spPr>
          <a:xfrm>
            <a:off x="891382" y="1071872"/>
            <a:ext cx="10409235" cy="4467794"/>
          </a:xfrm>
        </p:spPr>
        <p:txBody>
          <a:bodyPr spcFirstLastPara="1" wrap="square" lIns="91425" tIns="45700" rIns="91425" bIns="45700" anchor="t" anchorCtr="0">
            <a:noAutofit/>
          </a:bodyPr>
          <a:lstStyle/>
          <a:p>
            <a:pPr marL="256032" indent="-281432">
              <a:lnSpc>
                <a:spcPct val="150000"/>
              </a:lnSpc>
              <a:spcBef>
                <a:spcPts val="0"/>
              </a:spcBef>
              <a:buSzPts val="2800"/>
            </a:pPr>
            <a:r>
              <a:rPr lang="en-US" sz="2700" dirty="0"/>
              <a:t>Safer Practices</a:t>
            </a:r>
          </a:p>
          <a:p>
            <a:pPr marL="256032" indent="-281432">
              <a:lnSpc>
                <a:spcPct val="150000"/>
              </a:lnSpc>
              <a:spcBef>
                <a:spcPts val="480"/>
              </a:spcBef>
              <a:buSzPts val="2800"/>
            </a:pPr>
            <a:r>
              <a:rPr lang="en-US" sz="2700" dirty="0"/>
              <a:t>Safer Settings</a:t>
            </a:r>
          </a:p>
          <a:p>
            <a:pPr marL="256032" indent="-281432">
              <a:lnSpc>
                <a:spcPct val="150000"/>
              </a:lnSpc>
              <a:spcBef>
                <a:spcPts val="480"/>
              </a:spcBef>
              <a:buSzPts val="2800"/>
            </a:pPr>
            <a:r>
              <a:rPr lang="en-US" sz="2700" dirty="0"/>
              <a:t>Safer Access to Healthcare</a:t>
            </a:r>
          </a:p>
          <a:p>
            <a:pPr marL="256032" indent="-281432">
              <a:lnSpc>
                <a:spcPct val="150000"/>
              </a:lnSpc>
              <a:spcBef>
                <a:spcPts val="480"/>
              </a:spcBef>
              <a:buSzPts val="2800"/>
            </a:pPr>
            <a:r>
              <a:rPr lang="en-US" sz="2700" dirty="0"/>
              <a:t>Safer Transitions to Care</a:t>
            </a:r>
          </a:p>
          <a:p>
            <a:pPr marL="256032" indent="-281432">
              <a:lnSpc>
                <a:spcPct val="150000"/>
              </a:lnSpc>
              <a:spcBef>
                <a:spcPts val="480"/>
              </a:spcBef>
              <a:buSzPts val="2800"/>
            </a:pPr>
            <a:r>
              <a:rPr lang="en-US" sz="2700" dirty="0"/>
              <a:t>Sustainable Workforce and Field</a:t>
            </a:r>
          </a:p>
          <a:p>
            <a:pPr marL="256032" indent="-281432">
              <a:lnSpc>
                <a:spcPct val="150000"/>
              </a:lnSpc>
              <a:spcBef>
                <a:spcPts val="480"/>
              </a:spcBef>
              <a:buSzPts val="2800"/>
            </a:pPr>
            <a:r>
              <a:rPr lang="en-US" sz="2700" dirty="0"/>
              <a:t>Sustainable Infrastructure</a:t>
            </a:r>
          </a:p>
        </p:txBody>
      </p:sp>
      <p:sp>
        <p:nvSpPr>
          <p:cNvPr id="1160" name="Google Shape;1160;p19"/>
          <p:cNvSpPr txBox="1">
            <a:spLocks noGrp="1"/>
          </p:cNvSpPr>
          <p:nvPr>
            <p:ph type="sldNum" idx="12"/>
          </p:nvPr>
        </p:nvSpPr>
        <p:spPr>
          <a:xfrm>
            <a:off x="11611304" y="6521392"/>
            <a:ext cx="402020" cy="336607"/>
          </a:xfrm>
        </p:spPr>
        <p:txBody>
          <a:bodyPr spcFirstLastPara="1" wrap="square" lIns="91425" tIns="45700" rIns="91425" bIns="45700" anchor="t" anchorCtr="0">
            <a:normAutofit/>
          </a:bodyPr>
          <a:lstStyle/>
          <a:p>
            <a:pPr>
              <a:spcAft>
                <a:spcPts val="600"/>
              </a:spcAft>
            </a:pPr>
            <a:fld id="{00000000-1234-1234-1234-123412341234}" type="slidenum">
              <a:rPr lang="en-US"/>
              <a:pPr>
                <a:spcAft>
                  <a:spcPts val="600"/>
                </a:spcAft>
              </a:pPr>
              <a:t>24</a:t>
            </a:fld>
            <a:endParaRPr lang="en-US" dirty="0"/>
          </a:p>
        </p:txBody>
      </p:sp>
      <p:sp>
        <p:nvSpPr>
          <p:cNvPr id="1161" name="Google Shape;1161;p19"/>
          <p:cNvSpPr txBox="1">
            <a:spLocks noGrp="1"/>
          </p:cNvSpPr>
          <p:nvPr>
            <p:ph type="body" idx="13"/>
          </p:nvPr>
        </p:nvSpPr>
        <p:spPr>
          <a:xfrm>
            <a:off x="3814182" y="6047630"/>
            <a:ext cx="4741190" cy="630140"/>
          </a:xfrm>
        </p:spPr>
        <p:txBody>
          <a:bodyPr spcFirstLastPara="1" wrap="square" lIns="91425" tIns="45700" rIns="91425" bIns="45700" anchor="t" anchorCtr="0">
            <a:normAutofit/>
          </a:bodyPr>
          <a:lstStyle/>
          <a:p>
            <a:pPr marL="0" indent="0">
              <a:buSzPts val="1200"/>
              <a:buNone/>
            </a:pPr>
            <a:r>
              <a:rPr lang="en-US" sz="1100" b="1" dirty="0"/>
              <a:t>Source:</a:t>
            </a:r>
            <a:r>
              <a:rPr lang="en-US" sz="1100" dirty="0"/>
              <a:t> </a:t>
            </a:r>
            <a:r>
              <a:rPr lang="en-US" sz="1100" u="sng" dirty="0">
                <a:hlinkClick r:id="rId3"/>
              </a:rPr>
              <a:t>http://www.samhsa.gov/find-help/harm-reduction/framework</a:t>
            </a:r>
            <a:r>
              <a:rPr lang="en-US" sz="1100" dirty="0"/>
              <a:t> </a:t>
            </a:r>
          </a:p>
        </p:txBody>
      </p:sp>
      <p:sp>
        <p:nvSpPr>
          <p:cNvPr id="1157" name="Google Shape;1157;p19"/>
          <p:cNvSpPr txBox="1">
            <a:spLocks noGrp="1"/>
          </p:cNvSpPr>
          <p:nvPr>
            <p:ph type="title"/>
          </p:nvPr>
        </p:nvSpPr>
        <p:spPr>
          <a:xfrm>
            <a:off x="838200" y="275462"/>
            <a:ext cx="10629900" cy="796410"/>
          </a:xfrm>
        </p:spPr>
        <p:txBody>
          <a:bodyPr spcFirstLastPara="1" wrap="square" lIns="91425" tIns="45700" rIns="91425" bIns="45700" anchor="ctr" anchorCtr="0">
            <a:noAutofit/>
          </a:bodyPr>
          <a:lstStyle/>
          <a:p>
            <a:pPr>
              <a:buSzPts val="2800"/>
            </a:pPr>
            <a:r>
              <a:rPr lang="en-US" sz="3600" dirty="0"/>
              <a:t>SAMHSA Core Practice Areas for Harm Reduction</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67"/>
        <p:cNvGrpSpPr/>
        <p:nvPr/>
      </p:nvGrpSpPr>
      <p:grpSpPr>
        <a:xfrm>
          <a:off x="0" y="0"/>
          <a:ext cx="0" cy="0"/>
          <a:chOff x="0" y="0"/>
          <a:chExt cx="0" cy="0"/>
        </a:xfrm>
      </p:grpSpPr>
      <p:sp>
        <p:nvSpPr>
          <p:cNvPr id="1175" name="Slide Number Placeholder 2">
            <a:extLst>
              <a:ext uri="{FF2B5EF4-FFF2-40B4-BE49-F238E27FC236}">
                <a16:creationId xmlns:a16="http://schemas.microsoft.com/office/drawing/2014/main" id="{1F3CE846-9D9C-B3D8-0FBE-CFF9577164CE}"/>
              </a:ext>
            </a:extLst>
          </p:cNvPr>
          <p:cNvSpPr>
            <a:spLocks noGrp="1"/>
          </p:cNvSpPr>
          <p:nvPr>
            <p:ph type="sldNum" idx="12"/>
          </p:nvPr>
        </p:nvSpPr>
        <p:spPr>
          <a:xfrm>
            <a:off x="11611304" y="6521392"/>
            <a:ext cx="402020" cy="336607"/>
          </a:xfrm>
        </p:spPr>
        <p:txBody>
          <a:bodyPr spcFirstLastPara="1" wrap="square" lIns="0" tIns="0" rIns="0" bIns="0" anchor="t" anchorCtr="0">
            <a:normAutofit/>
          </a:bodyPr>
          <a:lstStyle/>
          <a:p>
            <a:pPr>
              <a:spcAft>
                <a:spcPts val="600"/>
              </a:spcAft>
            </a:pPr>
            <a:fld id="{00000000-1234-1234-1234-123412341234}" type="slidenum">
              <a:rPr lang="en-US" smtClean="0"/>
              <a:pPr>
                <a:spcAft>
                  <a:spcPts val="600"/>
                </a:spcAft>
              </a:pPr>
              <a:t>25</a:t>
            </a:fld>
            <a:endParaRPr lang="en-US" dirty="0"/>
          </a:p>
        </p:txBody>
      </p:sp>
      <p:sp>
        <p:nvSpPr>
          <p:cNvPr id="1169" name="Google Shape;1169;p20"/>
          <p:cNvSpPr txBox="1">
            <a:spLocks noGrp="1"/>
          </p:cNvSpPr>
          <p:nvPr>
            <p:ph type="title"/>
          </p:nvPr>
        </p:nvSpPr>
        <p:spPr>
          <a:xfrm>
            <a:off x="952500" y="282832"/>
            <a:ext cx="10515600" cy="796410"/>
          </a:xfrm>
        </p:spPr>
        <p:txBody>
          <a:bodyPr spcFirstLastPara="1" wrap="square" lIns="0" tIns="45700" rIns="0" bIns="45700" anchor="ctr" anchorCtr="0">
            <a:normAutofit/>
          </a:bodyPr>
          <a:lstStyle/>
          <a:p>
            <a:r>
              <a:rPr lang="en-US" sz="3600" b="1" i="0" u="none" strike="noStrike" cap="none" dirty="0">
                <a:latin typeface="Aptos" panose="020B0004020202020204" pitchFamily="34" charset="0"/>
                <a:ea typeface="Aptos" panose="020B0004020202020204" pitchFamily="34" charset="0"/>
                <a:cs typeface="Aptos" panose="020B0004020202020204" pitchFamily="34" charset="0"/>
                <a:sym typeface="Inter"/>
              </a:rPr>
              <a:t>Better Blending Treatment &amp; Harm Reduction</a:t>
            </a:r>
          </a:p>
        </p:txBody>
      </p:sp>
      <p:sp>
        <p:nvSpPr>
          <p:cNvPr id="1168" name="Google Shape;1168;p20"/>
          <p:cNvSpPr txBox="1"/>
          <p:nvPr/>
        </p:nvSpPr>
        <p:spPr>
          <a:xfrm>
            <a:off x="838200" y="1079242"/>
            <a:ext cx="10515600" cy="4831639"/>
          </a:xfrm>
          <a:prstGeom prst="rect">
            <a:avLst/>
          </a:prstGeom>
        </p:spPr>
        <p:txBody>
          <a:bodyPr spcFirstLastPara="1" vert="horz" lIns="91440" tIns="45720" rIns="91440" bIns="45720" rtlCol="0" anchorCtr="0">
            <a:normAutofit/>
          </a:bodyPr>
          <a:lstStyle/>
          <a:p>
            <a:pPr marL="228600" indent="-228600">
              <a:lnSpc>
                <a:spcPct val="90000"/>
              </a:lnSpc>
              <a:spcBef>
                <a:spcPts val="1000"/>
              </a:spcBef>
              <a:buClr>
                <a:srgbClr val="16375E"/>
              </a:buClr>
              <a:buSzPct val="100000"/>
              <a:buFont typeface="Arial" panose="020B0604020202020204" pitchFamily="34" charset="0"/>
              <a:buChar char="•"/>
            </a:pPr>
            <a:r>
              <a:rPr lang="en-US" sz="2700" dirty="0">
                <a:latin typeface="Aptos" panose="020B0004020202020204" pitchFamily="34" charset="0"/>
                <a:cs typeface="Arial"/>
                <a:sym typeface="Arial"/>
              </a:rPr>
              <a:t>Recovery is a continuum and we need to address the often wide separation and programmatic divide between treatment and harm reduction services.</a:t>
            </a:r>
          </a:p>
          <a:p>
            <a:pPr marL="228600" lvl="1" indent="-228600">
              <a:lnSpc>
                <a:spcPct val="90000"/>
              </a:lnSpc>
              <a:spcBef>
                <a:spcPts val="1000"/>
              </a:spcBef>
              <a:buClr>
                <a:srgbClr val="16375E"/>
              </a:buClr>
              <a:buSzPct val="100000"/>
              <a:buFont typeface="Arial" panose="020B0604020202020204" pitchFamily="34" charset="0"/>
              <a:buChar char="•"/>
            </a:pPr>
            <a:r>
              <a:rPr lang="en-US" sz="2700" dirty="0">
                <a:latin typeface="Aptos" panose="020B0004020202020204" pitchFamily="34" charset="0"/>
                <a:cs typeface="Arial"/>
                <a:sym typeface="Arial"/>
              </a:rPr>
              <a:t>By doing so, the continuum of SUD services will better match clients experiences.</a:t>
            </a:r>
          </a:p>
          <a:p>
            <a:pPr marL="228600" indent="-228600">
              <a:lnSpc>
                <a:spcPct val="90000"/>
              </a:lnSpc>
              <a:spcBef>
                <a:spcPts val="1000"/>
              </a:spcBef>
              <a:buClr>
                <a:srgbClr val="16375E"/>
              </a:buClr>
              <a:buSzPct val="100000"/>
              <a:buFont typeface="Arial" panose="020B0604020202020204" pitchFamily="34" charset="0"/>
              <a:buChar char="•"/>
            </a:pPr>
            <a:r>
              <a:rPr lang="en-US" sz="2700" dirty="0">
                <a:latin typeface="Aptos" panose="020B0004020202020204" pitchFamily="34" charset="0"/>
                <a:cs typeface="Arial"/>
                <a:sym typeface="Arial"/>
              </a:rPr>
              <a:t>Better integrating treatment and harm reduction services within agencies is both a cultural and operational issue, with the cultural issue being the more challenging to address.</a:t>
            </a:r>
          </a:p>
          <a:p>
            <a:pPr marL="228600" lvl="1" indent="-228600">
              <a:lnSpc>
                <a:spcPct val="90000"/>
              </a:lnSpc>
              <a:spcBef>
                <a:spcPts val="1000"/>
              </a:spcBef>
              <a:buClr>
                <a:srgbClr val="16375E"/>
              </a:buClr>
              <a:buSzPct val="100000"/>
              <a:buFont typeface="Arial" panose="020B0604020202020204" pitchFamily="34" charset="0"/>
              <a:buChar char="•"/>
            </a:pPr>
            <a:r>
              <a:rPr lang="en-US" sz="2700" dirty="0">
                <a:latin typeface="Aptos" panose="020B0004020202020204" pitchFamily="34" charset="0"/>
                <a:cs typeface="Arial"/>
                <a:sym typeface="Arial"/>
              </a:rPr>
              <a:t>Achieving this goal will require addressing this from both angles and will require agency-level interventions.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76"/>
        <p:cNvGrpSpPr/>
        <p:nvPr/>
      </p:nvGrpSpPr>
      <p:grpSpPr>
        <a:xfrm>
          <a:off x="0" y="0"/>
          <a:ext cx="0" cy="0"/>
          <a:chOff x="0" y="0"/>
          <a:chExt cx="0" cy="0"/>
        </a:xfrm>
      </p:grpSpPr>
      <p:sp>
        <p:nvSpPr>
          <p:cNvPr id="1184" name="Slide Number Placeholder 2">
            <a:extLst>
              <a:ext uri="{FF2B5EF4-FFF2-40B4-BE49-F238E27FC236}">
                <a16:creationId xmlns:a16="http://schemas.microsoft.com/office/drawing/2014/main" id="{0B078E11-9832-716D-2A9A-21F0F198E95A}"/>
              </a:ext>
            </a:extLst>
          </p:cNvPr>
          <p:cNvSpPr>
            <a:spLocks noGrp="1"/>
          </p:cNvSpPr>
          <p:nvPr>
            <p:ph type="sldNum" idx="12"/>
          </p:nvPr>
        </p:nvSpPr>
        <p:spPr>
          <a:xfrm>
            <a:off x="11611304" y="6521392"/>
            <a:ext cx="402020" cy="336607"/>
          </a:xfrm>
        </p:spPr>
        <p:txBody>
          <a:bodyPr spcFirstLastPara="1" wrap="square" lIns="0" tIns="0" rIns="0" bIns="0" anchor="t" anchorCtr="0">
            <a:normAutofit/>
          </a:bodyPr>
          <a:lstStyle/>
          <a:p>
            <a:pPr>
              <a:spcAft>
                <a:spcPts val="600"/>
              </a:spcAft>
            </a:pPr>
            <a:fld id="{00000000-1234-1234-1234-123412341234}" type="slidenum">
              <a:rPr lang="en-US" smtClean="0"/>
              <a:pPr>
                <a:spcAft>
                  <a:spcPts val="600"/>
                </a:spcAft>
              </a:pPr>
              <a:t>26</a:t>
            </a:fld>
            <a:endParaRPr lang="en-US" dirty="0"/>
          </a:p>
        </p:txBody>
      </p:sp>
      <p:sp>
        <p:nvSpPr>
          <p:cNvPr id="1178" name="Google Shape;1178;g2f4d2c91683_0_103"/>
          <p:cNvSpPr txBox="1">
            <a:spLocks noGrp="1"/>
          </p:cNvSpPr>
          <p:nvPr>
            <p:ph type="title"/>
          </p:nvPr>
        </p:nvSpPr>
        <p:spPr>
          <a:xfrm>
            <a:off x="952500" y="276635"/>
            <a:ext cx="10515600" cy="796410"/>
          </a:xfrm>
        </p:spPr>
        <p:txBody>
          <a:bodyPr spcFirstLastPara="1" wrap="square" lIns="0" tIns="45700" rIns="0" bIns="45700" anchor="ctr" anchorCtr="0">
            <a:normAutofit/>
          </a:bodyPr>
          <a:lstStyle/>
          <a:p>
            <a:r>
              <a:rPr lang="en-US" sz="3600" b="1" i="0" u="none" strike="noStrike" cap="none" dirty="0">
                <a:latin typeface="Aptos" panose="020B0004020202020204" pitchFamily="34" charset="0"/>
                <a:ea typeface="Aptos" panose="020B0004020202020204" pitchFamily="34" charset="0"/>
                <a:cs typeface="Aptos" panose="020B0004020202020204" pitchFamily="34" charset="0"/>
                <a:sym typeface="Inter"/>
              </a:rPr>
              <a:t>Better Blending Treatment &amp; Harm Reduction</a:t>
            </a:r>
          </a:p>
        </p:txBody>
      </p:sp>
      <p:sp>
        <p:nvSpPr>
          <p:cNvPr id="1177" name="Google Shape;1177;g2f4d2c91683_0_103"/>
          <p:cNvSpPr txBox="1"/>
          <p:nvPr/>
        </p:nvSpPr>
        <p:spPr>
          <a:xfrm>
            <a:off x="838200" y="1161536"/>
            <a:ext cx="10515600" cy="4831639"/>
          </a:xfrm>
          <a:prstGeom prst="rect">
            <a:avLst/>
          </a:prstGeom>
        </p:spPr>
        <p:txBody>
          <a:bodyPr spcFirstLastPara="1" vert="horz" lIns="91440" tIns="45720" rIns="91440" bIns="45720" rtlCol="0" anchorCtr="0">
            <a:normAutofit/>
          </a:bodyPr>
          <a:lstStyle/>
          <a:p>
            <a:pPr marL="228600" indent="-228600">
              <a:spcBef>
                <a:spcPts val="1000"/>
              </a:spcBef>
              <a:buClr>
                <a:srgbClr val="16375E"/>
              </a:buClr>
              <a:buSzPct val="100000"/>
              <a:buFont typeface="Arial" panose="020B0604020202020204" pitchFamily="34" charset="0"/>
              <a:buChar char="•"/>
            </a:pPr>
            <a:r>
              <a:rPr lang="en-US" sz="2700" dirty="0">
                <a:latin typeface="Aptos" panose="020B0004020202020204" pitchFamily="34" charset="0"/>
                <a:cs typeface="Arial"/>
                <a:sym typeface="Arial"/>
              </a:rPr>
              <a:t>Agencies have different cultures and each agency knows their culture best.</a:t>
            </a:r>
          </a:p>
          <a:p>
            <a:pPr marL="228600" indent="-228600">
              <a:spcBef>
                <a:spcPts val="1000"/>
              </a:spcBef>
              <a:buClr>
                <a:srgbClr val="16375E"/>
              </a:buClr>
              <a:buSzPct val="100000"/>
              <a:buFont typeface="Arial" panose="020B0604020202020204" pitchFamily="34" charset="0"/>
              <a:buChar char="•"/>
            </a:pPr>
            <a:r>
              <a:rPr lang="en-US" sz="2700" dirty="0">
                <a:latin typeface="Aptos" panose="020B0004020202020204" pitchFamily="34" charset="0"/>
                <a:cs typeface="Arial"/>
                <a:sym typeface="Arial"/>
              </a:rPr>
              <a:t>Ingredients for culture change at the agency-level:</a:t>
            </a:r>
          </a:p>
          <a:p>
            <a:pPr marL="228600" lvl="1" indent="-228600">
              <a:spcBef>
                <a:spcPts val="1000"/>
              </a:spcBef>
              <a:buClr>
                <a:srgbClr val="16375E"/>
              </a:buClr>
              <a:buSzPct val="100000"/>
              <a:buFont typeface="Arial" panose="020B0604020202020204" pitchFamily="34" charset="0"/>
              <a:buChar char="•"/>
            </a:pPr>
            <a:r>
              <a:rPr lang="en-US" sz="2700" dirty="0">
                <a:latin typeface="Aptos" panose="020B0004020202020204" pitchFamily="34" charset="0"/>
                <a:cs typeface="Arial"/>
                <a:sym typeface="Arial"/>
              </a:rPr>
              <a:t>Open communication and discussions with staff to explore their thoughts and feelings around the topic</a:t>
            </a:r>
          </a:p>
          <a:p>
            <a:pPr marL="228600" lvl="1" indent="-228600">
              <a:spcBef>
                <a:spcPts val="1000"/>
              </a:spcBef>
              <a:buClr>
                <a:srgbClr val="16375E"/>
              </a:buClr>
              <a:buSzPct val="100000"/>
              <a:buFont typeface="Arial" panose="020B0604020202020204" pitchFamily="34" charset="0"/>
              <a:buChar char="•"/>
            </a:pPr>
            <a:r>
              <a:rPr lang="en-US" sz="2700" dirty="0">
                <a:latin typeface="Aptos" panose="020B0004020202020204" pitchFamily="34" charset="0"/>
                <a:cs typeface="Arial"/>
                <a:sym typeface="Arial"/>
              </a:rPr>
              <a:t>Have a clear end goal</a:t>
            </a:r>
          </a:p>
          <a:p>
            <a:pPr marL="228600" lvl="1" indent="-228600">
              <a:spcBef>
                <a:spcPts val="1000"/>
              </a:spcBef>
              <a:buClr>
                <a:srgbClr val="16375E"/>
              </a:buClr>
              <a:buSzPct val="100000"/>
              <a:buFont typeface="Arial" panose="020B0604020202020204" pitchFamily="34" charset="0"/>
              <a:buChar char="•"/>
            </a:pPr>
            <a:r>
              <a:rPr lang="en-US" sz="2700" dirty="0">
                <a:latin typeface="Aptos" panose="020B0004020202020204" pitchFamily="34" charset="0"/>
                <a:cs typeface="Arial"/>
                <a:sym typeface="Arial"/>
              </a:rPr>
              <a:t>Evaluate the agency’s progress</a:t>
            </a:r>
          </a:p>
          <a:p>
            <a:pPr marL="228600" lvl="1" indent="-228600">
              <a:spcBef>
                <a:spcPts val="1000"/>
              </a:spcBef>
              <a:buClr>
                <a:srgbClr val="16375E"/>
              </a:buClr>
              <a:buSzPct val="100000"/>
              <a:buFont typeface="Arial" panose="020B0604020202020204" pitchFamily="34" charset="0"/>
              <a:buChar char="•"/>
            </a:pPr>
            <a:r>
              <a:rPr lang="en-US" sz="2700" dirty="0">
                <a:latin typeface="Aptos" panose="020B0004020202020204" pitchFamily="34" charset="0"/>
                <a:cs typeface="Arial"/>
                <a:sym typeface="Arial"/>
              </a:rPr>
              <a:t>Adjust approaches as needed</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83"/>
        <p:cNvGrpSpPr/>
        <p:nvPr/>
      </p:nvGrpSpPr>
      <p:grpSpPr>
        <a:xfrm>
          <a:off x="0" y="0"/>
          <a:ext cx="0" cy="0"/>
          <a:chOff x="0" y="0"/>
          <a:chExt cx="0" cy="0"/>
        </a:xfrm>
      </p:grpSpPr>
      <p:sp>
        <p:nvSpPr>
          <p:cNvPr id="1186" name="Google Shape;1186;p91"/>
          <p:cNvSpPr txBox="1">
            <a:spLocks noGrp="1"/>
          </p:cNvSpPr>
          <p:nvPr>
            <p:ph type="sldNum" idx="12"/>
          </p:nvPr>
        </p:nvSpPr>
        <p:spPr>
          <a:xfrm>
            <a:off x="11611304" y="6521392"/>
            <a:ext cx="402020" cy="336607"/>
          </a:xfrm>
        </p:spPr>
        <p:txBody>
          <a:bodyPr spcFirstLastPara="1" wrap="square" lIns="91425" tIns="45700" rIns="91425" bIns="45700" anchor="t" anchorCtr="0">
            <a:normAutofit/>
          </a:bodyPr>
          <a:lstStyle/>
          <a:p>
            <a:pPr>
              <a:spcAft>
                <a:spcPts val="600"/>
              </a:spcAft>
            </a:pPr>
            <a:fld id="{00000000-1234-1234-1234-123412341234}" type="slidenum">
              <a:rPr lang="en-US" smtClean="0"/>
              <a:pPr>
                <a:spcAft>
                  <a:spcPts val="600"/>
                </a:spcAft>
              </a:pPr>
              <a:t>27</a:t>
            </a:fld>
            <a:endParaRPr lang="en-US" dirty="0"/>
          </a:p>
        </p:txBody>
      </p:sp>
      <p:sp>
        <p:nvSpPr>
          <p:cNvPr id="1188" name="Google Shape;1188;p91"/>
          <p:cNvSpPr txBox="1">
            <a:spLocks noGrp="1"/>
          </p:cNvSpPr>
          <p:nvPr>
            <p:ph type="title"/>
          </p:nvPr>
        </p:nvSpPr>
        <p:spPr>
          <a:xfrm>
            <a:off x="838199" y="260574"/>
            <a:ext cx="10515600" cy="796410"/>
          </a:xfrm>
        </p:spPr>
        <p:txBody>
          <a:bodyPr spcFirstLastPara="1" wrap="square" lIns="91425" tIns="45700" rIns="91425" bIns="45700" anchor="ctr" anchorCtr="0">
            <a:normAutofit/>
          </a:bodyPr>
          <a:lstStyle/>
          <a:p>
            <a:r>
              <a:rPr lang="en-US" sz="3600" dirty="0"/>
              <a:t>Regulatory Challenges</a:t>
            </a:r>
            <a:endParaRPr sz="3600" dirty="0"/>
          </a:p>
        </p:txBody>
      </p:sp>
      <p:pic>
        <p:nvPicPr>
          <p:cNvPr id="1189" name="Google Shape;1189;p91" descr="A close-up of words&#10;&#10;Description automatically generated"/>
          <p:cNvPicPr preferRelativeResize="0"/>
          <p:nvPr/>
        </p:nvPicPr>
        <p:blipFill rotWithShape="1">
          <a:blip r:embed="rId3"/>
          <a:stretch/>
        </p:blipFill>
        <p:spPr>
          <a:xfrm>
            <a:off x="1288398" y="1056984"/>
            <a:ext cx="9615201" cy="4831639"/>
          </a:xfrm>
          <a:prstGeom prst="rect">
            <a:avLst/>
          </a:prstGeom>
          <a:noFill/>
          <a:ln>
            <a:noFill/>
          </a:ln>
        </p:spPr>
      </p:pic>
      <p:sp>
        <p:nvSpPr>
          <p:cNvPr id="2" name="Google Shape;1190;p91">
            <a:extLst>
              <a:ext uri="{FF2B5EF4-FFF2-40B4-BE49-F238E27FC236}">
                <a16:creationId xmlns:a16="http://schemas.microsoft.com/office/drawing/2014/main" id="{952EFA4D-7CE4-3A1A-836E-E3EB404E640D}"/>
              </a:ext>
            </a:extLst>
          </p:cNvPr>
          <p:cNvSpPr txBox="1"/>
          <p:nvPr/>
        </p:nvSpPr>
        <p:spPr>
          <a:xfrm>
            <a:off x="8978024" y="5801016"/>
            <a:ext cx="3035300" cy="230792"/>
          </a:xfrm>
          <a:prstGeom prst="rect">
            <a:avLst/>
          </a:prstGeom>
          <a:noFill/>
          <a:ln>
            <a:noFill/>
          </a:ln>
        </p:spPr>
        <p:txBody>
          <a:bodyPr spcFirstLastPara="1" wrap="square" lIns="91425" tIns="45700" rIns="91425" bIns="45700" anchor="t" anchorCtr="0">
            <a:spAutoFit/>
          </a:bodyPr>
          <a:lstStyle/>
          <a:p>
            <a:r>
              <a:rPr lang="en-US" sz="900" u="sng" dirty="0">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This Photo</a:t>
            </a:r>
            <a:r>
              <a:rPr lang="en-US" sz="900" dirty="0">
                <a:solidFill>
                  <a:srgbClr val="000000"/>
                </a:solidFill>
                <a:latin typeface="Arial"/>
                <a:ea typeface="Arial"/>
                <a:cs typeface="Arial"/>
                <a:sym typeface="Arial"/>
              </a:rPr>
              <a:t> </a:t>
            </a:r>
            <a:r>
              <a:rPr lang="en-US" sz="900" dirty="0">
                <a:solidFill>
                  <a:srgbClr val="000000"/>
                </a:solidFill>
                <a:latin typeface="Aptos" panose="020B0004020202020204" pitchFamily="34" charset="0"/>
                <a:ea typeface="Arial"/>
                <a:cs typeface="Arial"/>
                <a:sym typeface="Arial"/>
              </a:rPr>
              <a:t>by</a:t>
            </a:r>
            <a:r>
              <a:rPr lang="en-US" sz="900" dirty="0">
                <a:solidFill>
                  <a:srgbClr val="000000"/>
                </a:solidFill>
                <a:latin typeface="Arial"/>
                <a:ea typeface="Arial"/>
                <a:cs typeface="Arial"/>
                <a:sym typeface="Arial"/>
              </a:rPr>
              <a:t> Unknown Author is licensed under </a:t>
            </a:r>
            <a:r>
              <a:rPr lang="en-US" sz="900" u="sng" dirty="0">
                <a:solidFill>
                  <a:srgbClr val="000000"/>
                </a:solidFill>
                <a:latin typeface="Arial"/>
                <a:ea typeface="Arial"/>
                <a:cs typeface="Arial"/>
                <a:sym typeface="Arial"/>
                <a:hlinkClick r:id="rId5">
                  <a:extLst>
                    <a:ext uri="{A12FA001-AC4F-418D-AE19-62706E023703}">
                      <ahyp:hlinkClr xmlns:ahyp="http://schemas.microsoft.com/office/drawing/2018/hyperlinkcolor" val="tx"/>
                    </a:ext>
                  </a:extLst>
                </a:hlinkClick>
              </a:rPr>
              <a:t>CC BY</a:t>
            </a:r>
            <a:endParaRPr lang="en-US" sz="900" dirty="0">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111FA1-5AF9-0647-B31D-D6250D4530A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4B3AA06E-869C-344D-AF15-5231011D8C06}"/>
              </a:ext>
            </a:extLst>
          </p:cNvPr>
          <p:cNvSpPr txBox="1"/>
          <p:nvPr/>
        </p:nvSpPr>
        <p:spPr>
          <a:xfrm>
            <a:off x="190500" y="2581872"/>
            <a:ext cx="8953499" cy="2246769"/>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Narrow"/>
                <a:ea typeface="+mn-ea"/>
                <a:cs typeface="+mn-cs"/>
              </a:rPr>
              <a:t>Application to Los Angeles County’s Drug Medi-Cal ODS Network: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Arial Narrow"/>
                <a:ea typeface="+mn-ea"/>
                <a:cs typeface="+mn-cs"/>
              </a:rPr>
              <a:t>The R95 Initiative</a:t>
            </a:r>
            <a:endParaRPr kumimoji="0" lang="en-US" sz="60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30762874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4DA89-E624-4770-BE46-E48C5CF68621}"/>
              </a:ext>
            </a:extLst>
          </p:cNvPr>
          <p:cNvSpPr>
            <a:spLocks noGrp="1"/>
          </p:cNvSpPr>
          <p:nvPr>
            <p:ph type="title"/>
          </p:nvPr>
        </p:nvSpPr>
        <p:spPr/>
        <p:txBody>
          <a:bodyPr/>
          <a:lstStyle/>
          <a:p>
            <a:pPr algn="ctr"/>
            <a:r>
              <a:rPr lang="en-US" sz="3200"/>
              <a:t>Reaching the 95% (R95) Initiative – </a:t>
            </a:r>
            <a:r>
              <a:rPr lang="en-US" sz="3200">
                <a:solidFill>
                  <a:schemeClr val="tx1">
                    <a:lumMod val="65000"/>
                    <a:lumOff val="35000"/>
                  </a:schemeClr>
                </a:solidFill>
              </a:rPr>
              <a:t>The “What”</a:t>
            </a:r>
            <a:endParaRPr lang="en-US" sz="3200"/>
          </a:p>
        </p:txBody>
      </p:sp>
      <p:sp>
        <p:nvSpPr>
          <p:cNvPr id="3" name="Content Placeholder 2">
            <a:extLst>
              <a:ext uri="{FF2B5EF4-FFF2-40B4-BE49-F238E27FC236}">
                <a16:creationId xmlns:a16="http://schemas.microsoft.com/office/drawing/2014/main" id="{4C115E08-2D60-4C09-BF25-825F2293F418}"/>
              </a:ext>
            </a:extLst>
          </p:cNvPr>
          <p:cNvSpPr>
            <a:spLocks noGrp="1"/>
          </p:cNvSpPr>
          <p:nvPr>
            <p:ph idx="1"/>
          </p:nvPr>
        </p:nvSpPr>
        <p:spPr>
          <a:xfrm>
            <a:off x="426720" y="1498439"/>
            <a:ext cx="11460480" cy="4190999"/>
          </a:xfrm>
        </p:spPr>
        <p:txBody>
          <a:bodyPr vert="horz" lIns="91440" tIns="45720" rIns="91440" bIns="45720" rtlCol="0" anchor="t">
            <a:noAutofit/>
          </a:bodyPr>
          <a:lstStyle/>
          <a:p>
            <a:pPr marL="234950" marR="0" indent="-234950">
              <a:spcBef>
                <a:spcPts val="0"/>
              </a:spcBef>
              <a:spcAft>
                <a:spcPts val="0"/>
              </a:spcAft>
            </a:pPr>
            <a:r>
              <a:rPr lang="en-US" sz="2400" b="1" dirty="0"/>
              <a:t>The R95 Initiative was launched by the Los Angeles County Department of Public Health’s Substance Abuse Prevention and Control (SAPC) in 2023 to reach more people with SUD by: </a:t>
            </a:r>
          </a:p>
          <a:p>
            <a:pPr marL="461010" lvl="1" indent="-234950">
              <a:spcBef>
                <a:spcPts val="0"/>
              </a:spcBef>
            </a:pPr>
            <a:r>
              <a:rPr lang="en-US" dirty="0"/>
              <a:t>Enhanc</a:t>
            </a:r>
            <a:r>
              <a:rPr lang="en-US" sz="2400" dirty="0"/>
              <a:t>ing </a:t>
            </a:r>
            <a:r>
              <a:rPr lang="en-US" dirty="0"/>
              <a:t>O</a:t>
            </a:r>
            <a:r>
              <a:rPr lang="en-US" sz="2400" dirty="0"/>
              <a:t>utreach and Engagement</a:t>
            </a:r>
            <a:endParaRPr lang="en-US" sz="2400" dirty="0">
              <a:ea typeface="Calibri"/>
              <a:cs typeface="Calibri"/>
            </a:endParaRPr>
          </a:p>
          <a:p>
            <a:pPr marL="461010" lvl="1" indent="-234950">
              <a:spcBef>
                <a:spcPts val="0"/>
              </a:spcBef>
            </a:pPr>
            <a:r>
              <a:rPr lang="en-US" sz="2400" dirty="0"/>
              <a:t>Establishing Lower </a:t>
            </a:r>
            <a:r>
              <a:rPr lang="en-US" dirty="0"/>
              <a:t>Barrier</a:t>
            </a:r>
            <a:r>
              <a:rPr lang="en-US" sz="2400" dirty="0"/>
              <a:t> Care </a:t>
            </a:r>
            <a:endParaRPr lang="en-US" sz="2400" dirty="0">
              <a:ea typeface="Calibri"/>
              <a:cs typeface="Calibri"/>
            </a:endParaRPr>
          </a:p>
          <a:p>
            <a:pPr marL="0" indent="0">
              <a:buNone/>
            </a:pPr>
            <a:endParaRPr lang="en-US" sz="2000" b="1"/>
          </a:p>
        </p:txBody>
      </p:sp>
      <p:sp>
        <p:nvSpPr>
          <p:cNvPr id="4" name="Slide Number Placeholder 3">
            <a:extLst>
              <a:ext uri="{FF2B5EF4-FFF2-40B4-BE49-F238E27FC236}">
                <a16:creationId xmlns:a16="http://schemas.microsoft.com/office/drawing/2014/main" id="{FBE4EFDD-D34D-4E4E-8C75-C6D5619241E6}"/>
              </a:ext>
            </a:extLst>
          </p:cNvPr>
          <p:cNvSpPr>
            <a:spLocks noGrp="1"/>
          </p:cNvSpPr>
          <p:nvPr>
            <p:ph type="sldNum" sz="quarter" idx="12"/>
          </p:nvPr>
        </p:nvSpPr>
        <p:spPr>
          <a:xfrm>
            <a:off x="10871200" y="6497038"/>
            <a:ext cx="711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111FA1-5AF9-0647-B31D-D6250D4530A3}"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Rounded Rectangle 4">
            <a:extLst>
              <a:ext uri="{FF2B5EF4-FFF2-40B4-BE49-F238E27FC236}">
                <a16:creationId xmlns:a16="http://schemas.microsoft.com/office/drawing/2014/main" id="{EBC93357-B350-0B09-D220-54863AA03154}"/>
              </a:ext>
            </a:extLst>
          </p:cNvPr>
          <p:cNvSpPr/>
          <p:nvPr/>
        </p:nvSpPr>
        <p:spPr>
          <a:xfrm>
            <a:off x="426720" y="3568092"/>
            <a:ext cx="11312236" cy="2920785"/>
          </a:xfrm>
          <a:prstGeom prst="round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Content Placeholder 2">
            <a:extLst>
              <a:ext uri="{FF2B5EF4-FFF2-40B4-BE49-F238E27FC236}">
                <a16:creationId xmlns:a16="http://schemas.microsoft.com/office/drawing/2014/main" id="{7BF7CC83-1CD6-AAB1-A610-8BC2B11AAE61}"/>
              </a:ext>
            </a:extLst>
          </p:cNvPr>
          <p:cNvSpPr txBox="1">
            <a:spLocks/>
          </p:cNvSpPr>
          <p:nvPr/>
        </p:nvSpPr>
        <p:spPr>
          <a:xfrm>
            <a:off x="610496" y="3733319"/>
            <a:ext cx="10963836" cy="2535303"/>
          </a:xfrm>
          <a:prstGeom prst="rect">
            <a:avLst/>
          </a:prstGeom>
        </p:spPr>
        <p:txBody>
          <a:bodyPr vert="horz" lIns="91440" tIns="45720" rIns="91440" bIns="45720" rtlCol="0">
            <a:noAutofit/>
          </a:bodyPr>
          <a:lstStyle>
            <a:lvl1pPr marL="192020" indent="-192020" algn="l" defTabSz="342892" rtl="0" eaLnBrk="1" latinLnBrk="0" hangingPunct="1">
              <a:spcBef>
                <a:spcPct val="20000"/>
              </a:spcBef>
              <a:buClr>
                <a:schemeClr val="accent1">
                  <a:lumMod val="75000"/>
                </a:schemeClr>
              </a:buClr>
              <a:buFont typeface="Arial"/>
              <a:buChar char="•"/>
              <a:defRPr sz="1800" kern="1200">
                <a:solidFill>
                  <a:schemeClr val="tx1"/>
                </a:solidFill>
                <a:latin typeface="+mn-lt"/>
                <a:ea typeface="+mn-ea"/>
                <a:cs typeface="+mn-cs"/>
              </a:defRPr>
            </a:lvl1pPr>
            <a:lvl2pPr marL="418328" indent="-214308" algn="l" defTabSz="342892" rtl="0" eaLnBrk="1" latinLnBrk="0" hangingPunct="1">
              <a:spcBef>
                <a:spcPct val="20000"/>
              </a:spcBef>
              <a:buFont typeface="Arial"/>
              <a:buChar char="–"/>
              <a:defRPr sz="1800" kern="1200">
                <a:solidFill>
                  <a:schemeClr val="tx1"/>
                </a:solidFill>
                <a:latin typeface="+mn-lt"/>
                <a:ea typeface="+mn-ea"/>
                <a:cs typeface="+mn-cs"/>
              </a:defRPr>
            </a:lvl2pPr>
            <a:lvl3pPr marL="857228" indent="-171446" algn="l" defTabSz="342892" rtl="0" eaLnBrk="1" latinLnBrk="0" hangingPunct="1">
              <a:spcBef>
                <a:spcPct val="20000"/>
              </a:spcBef>
              <a:buClr>
                <a:schemeClr val="accent6">
                  <a:lumMod val="75000"/>
                </a:schemeClr>
              </a:buClr>
              <a:buFont typeface="Arial"/>
              <a:buChar char="•"/>
              <a:defRPr sz="1500" kern="1200">
                <a:solidFill>
                  <a:schemeClr val="tx1"/>
                </a:solidFill>
                <a:latin typeface="+mn-lt"/>
                <a:ea typeface="+mn-ea"/>
                <a:cs typeface="+mn-cs"/>
              </a:defRPr>
            </a:lvl3pPr>
            <a:lvl4pPr marL="1200120" indent="-171446" algn="l" defTabSz="342892" rtl="0" eaLnBrk="1" latinLnBrk="0" hangingPunct="1">
              <a:spcBef>
                <a:spcPct val="20000"/>
              </a:spcBef>
              <a:buFont typeface="Arial"/>
              <a:buChar char="–"/>
              <a:defRPr sz="1500" kern="1200">
                <a:solidFill>
                  <a:schemeClr val="tx1"/>
                </a:solidFill>
                <a:latin typeface="+mn-lt"/>
                <a:ea typeface="+mn-ea"/>
                <a:cs typeface="+mn-cs"/>
              </a:defRPr>
            </a:lvl4pPr>
            <a:lvl5pPr marL="1543012" indent="-171446" algn="l" defTabSz="342892" rtl="0" eaLnBrk="1" latinLnBrk="0" hangingPunct="1">
              <a:spcBef>
                <a:spcPct val="20000"/>
              </a:spcBef>
              <a:buFont typeface="Arial"/>
              <a:buChar char="»"/>
              <a:defRPr sz="1500" kern="1200">
                <a:solidFill>
                  <a:schemeClr val="tx1"/>
                </a:solidFill>
                <a:latin typeface="+mn-lt"/>
                <a:ea typeface="+mn-ea"/>
                <a:cs typeface="+mn-cs"/>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l" defTabSz="342892" rtl="0" eaLnBrk="1" fontAlgn="auto" latinLnBrk="0" hangingPunct="1">
              <a:lnSpc>
                <a:spcPct val="100000"/>
              </a:lnSpc>
              <a:spcBef>
                <a:spcPts val="0"/>
              </a:spcBef>
              <a:spcAft>
                <a:spcPts val="0"/>
              </a:spcAft>
              <a:buClr>
                <a:srgbClr val="4F81BD">
                  <a:lumMod val="75000"/>
                </a:srgbClr>
              </a:buClr>
              <a:buSzTx/>
              <a:buFont typeface="Arial"/>
              <a:buNone/>
              <a:tabLst/>
              <a:defRPr/>
            </a:pPr>
            <a:r>
              <a:rPr kumimoji="0" lang="en-US" sz="2400" b="1" i="0" u="none" strike="noStrike" kern="1200" cap="none" spc="0" normalizeH="0" baseline="0" noProof="0">
                <a:ln>
                  <a:noFill/>
                </a:ln>
                <a:solidFill>
                  <a:srgbClr val="2454C1"/>
                </a:solidFill>
                <a:effectLst/>
                <a:uLnTx/>
                <a:uFillTx/>
                <a:latin typeface="Calibri"/>
                <a:ea typeface="+mn-ea"/>
                <a:cs typeface="+mn-cs"/>
              </a:rPr>
              <a:t>Fundamental R95 Goals</a:t>
            </a:r>
            <a:endParaRPr kumimoji="0" lang="en-US" sz="700" b="1" i="0" u="none" strike="noStrike" kern="1200" cap="none" spc="0" normalizeH="0" baseline="0" noProof="0">
              <a:ln>
                <a:noFill/>
              </a:ln>
              <a:solidFill>
                <a:prstClr val="black"/>
              </a:solidFill>
              <a:effectLst/>
              <a:uLnTx/>
              <a:uFillTx/>
              <a:latin typeface="Calibri"/>
              <a:ea typeface="+mn-ea"/>
              <a:cs typeface="+mn-cs"/>
            </a:endParaRPr>
          </a:p>
          <a:p>
            <a:pPr marL="683508" marR="0" lvl="1" indent="-457200" algn="l" defTabSz="342892" rtl="0" eaLnBrk="1" fontAlgn="auto" latinLnBrk="0" hangingPunct="1">
              <a:lnSpc>
                <a:spcPct val="100000"/>
              </a:lnSpc>
              <a:spcBef>
                <a:spcPts val="0"/>
              </a:spcBef>
              <a:spcAft>
                <a:spcPts val="0"/>
              </a:spcAft>
              <a:buClrTx/>
              <a:buSzTx/>
              <a:buFont typeface="+mj-lt"/>
              <a:buAutoNum type="arabicPeriod"/>
              <a:tabLst/>
              <a:defRPr/>
            </a:pPr>
            <a:r>
              <a:rPr kumimoji="0" lang="en-US" sz="2000" b="1" i="0" u="none" strike="noStrike" kern="1200" cap="none" spc="0" normalizeH="0" baseline="0" noProof="0">
                <a:ln>
                  <a:noFill/>
                </a:ln>
                <a:solidFill>
                  <a:prstClr val="black"/>
                </a:solidFill>
                <a:effectLst/>
                <a:uLnTx/>
                <a:uFillTx/>
                <a:latin typeface="Calibri"/>
                <a:ea typeface="+mn-ea"/>
                <a:cs typeface="+mn-cs"/>
              </a:rPr>
              <a:t>Ensure specialty SUD systems are designed not just for the ~5% of people with SUDs who are already interested in treatment, but also the ~95% of people with SUDs who are not.</a:t>
            </a:r>
          </a:p>
          <a:p>
            <a:pPr marL="683508" marR="0" lvl="1" indent="-457200" algn="l" defTabSz="342892" rtl="0" eaLnBrk="1" fontAlgn="auto" latinLnBrk="0" hangingPunct="1">
              <a:lnSpc>
                <a:spcPct val="100000"/>
              </a:lnSpc>
              <a:spcBef>
                <a:spcPts val="0"/>
              </a:spcBef>
              <a:spcAft>
                <a:spcPts val="0"/>
              </a:spcAft>
              <a:buClrTx/>
              <a:buSzTx/>
              <a:buFont typeface="+mj-lt"/>
              <a:buAutoNum type="arabicPeriod"/>
              <a:tabLst/>
              <a:defRPr/>
            </a:pPr>
            <a:r>
              <a:rPr kumimoji="0" lang="en-US" sz="2000" b="1" i="0" u="none" strike="noStrike" kern="1200" cap="none" spc="0" normalizeH="0" baseline="0" noProof="0">
                <a:ln>
                  <a:noFill/>
                </a:ln>
                <a:solidFill>
                  <a:prstClr val="black"/>
                </a:solidFill>
                <a:effectLst/>
                <a:uLnTx/>
                <a:uFillTx/>
                <a:latin typeface="Calibri"/>
                <a:ea typeface="+mn-ea"/>
                <a:cs typeface="+mn-cs"/>
              </a:rPr>
              <a:t>To lower barriers to care in the hearts and minds of the SUD community and public by disconnecting readiness for treatment from abstinence.</a:t>
            </a:r>
          </a:p>
          <a:p>
            <a:pPr marL="683508" marR="0" lvl="1" indent="-457200" algn="l" defTabSz="342892" rtl="0" eaLnBrk="1" fontAlgn="auto" latinLnBrk="0" hangingPunct="1">
              <a:lnSpc>
                <a:spcPct val="100000"/>
              </a:lnSpc>
              <a:spcBef>
                <a:spcPts val="0"/>
              </a:spcBef>
              <a:spcAft>
                <a:spcPts val="0"/>
              </a:spcAft>
              <a:buClrTx/>
              <a:buSzTx/>
              <a:buFont typeface="+mj-lt"/>
              <a:buAutoNum type="arabicPeriod"/>
              <a:tabLst/>
              <a:defRPr/>
            </a:pPr>
            <a:r>
              <a:rPr kumimoji="0" lang="en-US" sz="2000" b="1" i="0" u="none" strike="noStrike" kern="1200" cap="none" spc="0" normalizeH="0" baseline="0" noProof="0">
                <a:ln>
                  <a:noFill/>
                </a:ln>
                <a:solidFill>
                  <a:prstClr val="black"/>
                </a:solidFill>
                <a:effectLst/>
                <a:uLnTx/>
                <a:uFillTx/>
                <a:latin typeface="Calibri"/>
                <a:ea typeface="+mn-ea"/>
                <a:cs typeface="+mn-cs"/>
              </a:rPr>
              <a:t>To communicate – through words, policies, and actions – that people with SUD are worthy of our time, attention, and compassion, no matter where they are in their readiness for change or recovery journey.</a:t>
            </a:r>
          </a:p>
          <a:p>
            <a:pPr marL="461258" marR="0" lvl="1" indent="-234950" algn="l" defTabSz="342892" rtl="0" eaLnBrk="1" fontAlgn="auto" latinLnBrk="0" hangingPunct="1">
              <a:lnSpc>
                <a:spcPct val="100000"/>
              </a:lnSpc>
              <a:spcBef>
                <a:spcPts val="0"/>
              </a:spcBef>
              <a:spcAft>
                <a:spcPts val="0"/>
              </a:spcAft>
              <a:buClrTx/>
              <a:buSzTx/>
              <a:buFont typeface="Arial"/>
              <a:buChar char="–"/>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342892" rtl="0" eaLnBrk="1" fontAlgn="auto" latinLnBrk="0" hangingPunct="1">
              <a:lnSpc>
                <a:spcPct val="100000"/>
              </a:lnSpc>
              <a:spcBef>
                <a:spcPct val="20000"/>
              </a:spcBef>
              <a:spcAft>
                <a:spcPts val="0"/>
              </a:spcAft>
              <a:buClr>
                <a:srgbClr val="4F81BD">
                  <a:lumMod val="75000"/>
                </a:srgbClr>
              </a:buClr>
              <a:buSzTx/>
              <a:buFont typeface="Arial"/>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91678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48448" y="685801"/>
            <a:ext cx="7305152" cy="3736407"/>
          </a:xfrm>
          <a:prstGeom prst="rect">
            <a:avLst/>
          </a:prstGeom>
          <a:noFill/>
        </p:spPr>
        <p:txBody>
          <a:bodyPr wrap="square" rtlCol="0">
            <a:spAutoFit/>
          </a:bodyPr>
          <a:lstStyle/>
          <a:p>
            <a:pPr algn="ctr">
              <a:defRPr/>
            </a:pPr>
            <a:r>
              <a:rPr lang="en-US" sz="3200" dirty="0">
                <a:solidFill>
                  <a:prstClr val="black"/>
                </a:solidFill>
                <a:latin typeface="Calibri" panose="020F0502020204030204"/>
              </a:rPr>
              <a:t>Brian Hurley, M.D., M.B.A., FAPA, DFASAM</a:t>
            </a:r>
          </a:p>
          <a:p>
            <a:pPr algn="ctr">
              <a:defRPr/>
            </a:pPr>
            <a:br>
              <a:rPr lang="en-US" sz="3200" dirty="0">
                <a:solidFill>
                  <a:prstClr val="black"/>
                </a:solidFill>
                <a:latin typeface="Calibri" panose="020F0502020204030204"/>
              </a:rPr>
            </a:br>
            <a:r>
              <a:rPr lang="en-US" sz="3200" dirty="0">
                <a:solidFill>
                  <a:prstClr val="black"/>
                </a:solidFill>
                <a:latin typeface="Calibri" panose="020F0502020204030204"/>
              </a:rPr>
              <a:t>No financial conflicts of interests</a:t>
            </a:r>
          </a:p>
          <a:p>
            <a:pPr algn="ctr">
              <a:defRPr/>
            </a:pPr>
            <a:endParaRPr lang="en-US" sz="3200" dirty="0">
              <a:solidFill>
                <a:prstClr val="black"/>
              </a:solidFill>
              <a:latin typeface="Calibri" panose="020F0502020204030204"/>
            </a:endParaRPr>
          </a:p>
          <a:p>
            <a:pPr algn="ctr">
              <a:lnSpc>
                <a:spcPct val="60000"/>
              </a:lnSpc>
              <a:defRPr/>
            </a:pPr>
            <a:r>
              <a:rPr lang="en-US" sz="3200" dirty="0">
                <a:solidFill>
                  <a:prstClr val="black"/>
                </a:solidFill>
                <a:latin typeface="Calibri" panose="020F0502020204030204"/>
              </a:rPr>
              <a:t>Brian is the Immediate Past President of the American Society of Addiction Medicine, so comments on topics involving ASAM may be biased towards ASAM</a:t>
            </a:r>
          </a:p>
          <a:p>
            <a:pPr algn="ctr"/>
            <a:endParaRPr lang="en-US" sz="3200" dirty="0"/>
          </a:p>
        </p:txBody>
      </p:sp>
    </p:spTree>
    <p:extLst>
      <p:ext uri="{BB962C8B-B14F-4D97-AF65-F5344CB8AC3E}">
        <p14:creationId xmlns:p14="http://schemas.microsoft.com/office/powerpoint/2010/main" val="26792982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56796-ADB6-3FCD-9844-CEF70653C645}"/>
              </a:ext>
            </a:extLst>
          </p:cNvPr>
          <p:cNvSpPr>
            <a:spLocks noGrp="1"/>
          </p:cNvSpPr>
          <p:nvPr>
            <p:ph type="title"/>
          </p:nvPr>
        </p:nvSpPr>
        <p:spPr/>
        <p:txBody>
          <a:bodyPr/>
          <a:lstStyle/>
          <a:p>
            <a:pPr algn="ctr"/>
            <a:r>
              <a:rPr lang="en-US" sz="3200">
                <a:cs typeface="Calibri"/>
              </a:rPr>
              <a:t> Outreach and Engagement – </a:t>
            </a:r>
            <a:r>
              <a:rPr lang="en-US" sz="3200">
                <a:solidFill>
                  <a:schemeClr val="bg1">
                    <a:lumMod val="50000"/>
                  </a:schemeClr>
                </a:solidFill>
                <a:cs typeface="Calibri"/>
              </a:rPr>
              <a:t>The “How”</a:t>
            </a:r>
          </a:p>
        </p:txBody>
      </p:sp>
      <p:sp>
        <p:nvSpPr>
          <p:cNvPr id="3" name="Content Placeholder 2">
            <a:extLst>
              <a:ext uri="{FF2B5EF4-FFF2-40B4-BE49-F238E27FC236}">
                <a16:creationId xmlns:a16="http://schemas.microsoft.com/office/drawing/2014/main" id="{ACF72250-92DE-7059-6E48-5DA92D6F4E89}"/>
              </a:ext>
            </a:extLst>
          </p:cNvPr>
          <p:cNvSpPr>
            <a:spLocks noGrp="1"/>
          </p:cNvSpPr>
          <p:nvPr>
            <p:ph idx="1"/>
          </p:nvPr>
        </p:nvSpPr>
        <p:spPr>
          <a:xfrm>
            <a:off x="609599" y="1779496"/>
            <a:ext cx="6123709" cy="4863352"/>
          </a:xfrm>
        </p:spPr>
        <p:txBody>
          <a:bodyPr vert="horz" lIns="91440" tIns="45720" rIns="91440" bIns="45720" rtlCol="0" anchor="t">
            <a:noAutofit/>
          </a:bodyPr>
          <a:lstStyle/>
          <a:p>
            <a:pPr marL="457200" indent="-457200">
              <a:buClr>
                <a:srgbClr val="376092"/>
              </a:buClr>
              <a:buAutoNum type="arabicPeriod"/>
            </a:pPr>
            <a:r>
              <a:rPr lang="en-US" sz="2800" b="1">
                <a:solidFill>
                  <a:srgbClr val="0070C0"/>
                </a:solidFill>
                <a:cs typeface="Calibri"/>
              </a:rPr>
              <a:t>Enhancing Outreach &amp; Engagement</a:t>
            </a:r>
            <a:endParaRPr lang="en-US" sz="1800">
              <a:solidFill>
                <a:srgbClr val="000000"/>
              </a:solidFill>
              <a:ea typeface="Calibri"/>
              <a:cs typeface="Calibri"/>
            </a:endParaRPr>
          </a:p>
          <a:p>
            <a:pPr marL="557530" lvl="1"/>
            <a:r>
              <a:rPr lang="en-US" sz="2000">
                <a:solidFill>
                  <a:srgbClr val="000000"/>
                </a:solidFill>
                <a:ea typeface="Calibri"/>
                <a:cs typeface="Calibri"/>
              </a:rPr>
              <a:t>Expanding field- and street-based services</a:t>
            </a:r>
          </a:p>
          <a:p>
            <a:pPr marL="557530" lvl="1"/>
            <a:r>
              <a:rPr lang="en-US" sz="2000">
                <a:solidFill>
                  <a:srgbClr val="000000"/>
                </a:solidFill>
                <a:ea typeface="Calibri"/>
                <a:cs typeface="Calibri"/>
              </a:rPr>
              <a:t>Increasing efforts to interface with other areas of health and social systems</a:t>
            </a:r>
          </a:p>
          <a:p>
            <a:pPr marL="557530" lvl="1"/>
            <a:r>
              <a:rPr lang="en-US" sz="2000">
                <a:solidFill>
                  <a:srgbClr val="000000"/>
                </a:solidFill>
                <a:ea typeface="Calibri"/>
                <a:cs typeface="Calibri"/>
              </a:rPr>
              <a:t>Expanding low barrier and low judgement services such as harm reduction</a:t>
            </a:r>
          </a:p>
          <a:p>
            <a:pPr marL="557530" lvl="1"/>
            <a:r>
              <a:rPr lang="en-US" sz="2000">
                <a:solidFill>
                  <a:srgbClr val="000000"/>
                </a:solidFill>
                <a:ea typeface="Calibri"/>
                <a:cs typeface="Calibri"/>
              </a:rPr>
              <a:t>Expanding offerings of Medications for Addiction Treatment (MAT)</a:t>
            </a:r>
          </a:p>
          <a:p>
            <a:pPr marL="557530" lvl="1"/>
            <a:r>
              <a:rPr lang="en-US" sz="2000">
                <a:solidFill>
                  <a:srgbClr val="000000"/>
                </a:solidFill>
                <a:ea typeface="Calibri"/>
                <a:cs typeface="Calibri"/>
              </a:rPr>
              <a:t>Optimizing reimbursable outreach and engagement services for people prior to formal diagnoses or assessments</a:t>
            </a:r>
          </a:p>
          <a:p>
            <a:pPr marL="0" indent="0">
              <a:buClr>
                <a:srgbClr val="376092"/>
              </a:buClr>
              <a:buNone/>
            </a:pPr>
            <a:endParaRPr lang="en-US" sz="1400">
              <a:solidFill>
                <a:srgbClr val="000000"/>
              </a:solidFill>
              <a:ea typeface="Calibri"/>
              <a:cs typeface="Calibri"/>
            </a:endParaRPr>
          </a:p>
          <a:p>
            <a:pPr marL="285750" indent="-285750">
              <a:buClr>
                <a:srgbClr val="376092"/>
              </a:buClr>
            </a:pPr>
            <a:endParaRPr lang="en-US" sz="1400">
              <a:solidFill>
                <a:srgbClr val="000000"/>
              </a:solidFill>
              <a:ea typeface="Calibri"/>
              <a:cs typeface="Calibri"/>
            </a:endParaRPr>
          </a:p>
        </p:txBody>
      </p:sp>
      <p:pic>
        <p:nvPicPr>
          <p:cNvPr id="4" name="Picture 3" descr="Man fishing at sea">
            <a:extLst>
              <a:ext uri="{FF2B5EF4-FFF2-40B4-BE49-F238E27FC236}">
                <a16:creationId xmlns:a16="http://schemas.microsoft.com/office/drawing/2014/main" id="{3257CB50-0242-AA1D-60AF-264E7A74811D}"/>
              </a:ext>
            </a:extLst>
          </p:cNvPr>
          <p:cNvPicPr>
            <a:picLocks noChangeAspect="1"/>
          </p:cNvPicPr>
          <p:nvPr/>
        </p:nvPicPr>
        <p:blipFill>
          <a:blip r:embed="rId3"/>
          <a:stretch>
            <a:fillRect/>
          </a:stretch>
        </p:blipFill>
        <p:spPr>
          <a:xfrm>
            <a:off x="7100048" y="1972450"/>
            <a:ext cx="4365812" cy="2904135"/>
          </a:xfrm>
          <a:prstGeom prst="rect">
            <a:avLst/>
          </a:prstGeom>
        </p:spPr>
      </p:pic>
      <p:sp>
        <p:nvSpPr>
          <p:cNvPr id="6" name="TextBox 5">
            <a:extLst>
              <a:ext uri="{FF2B5EF4-FFF2-40B4-BE49-F238E27FC236}">
                <a16:creationId xmlns:a16="http://schemas.microsoft.com/office/drawing/2014/main" id="{57735D35-E4D6-F5F5-33D7-72EA51FE8F1C}"/>
              </a:ext>
            </a:extLst>
          </p:cNvPr>
          <p:cNvSpPr txBox="1"/>
          <p:nvPr/>
        </p:nvSpPr>
        <p:spPr>
          <a:xfrm>
            <a:off x="7068670" y="4997823"/>
            <a:ext cx="442408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Calibri"/>
                <a:cs typeface="Calibri"/>
              </a:rPr>
              <a:t>Casting a wider net to reach with the 95%, not just the 5% interested in treatment</a:t>
            </a:r>
          </a:p>
        </p:txBody>
      </p:sp>
    </p:spTree>
    <p:extLst>
      <p:ext uri="{BB962C8B-B14F-4D97-AF65-F5344CB8AC3E}">
        <p14:creationId xmlns:p14="http://schemas.microsoft.com/office/powerpoint/2010/main" val="24997195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56796-ADB6-3FCD-9844-CEF70653C645}"/>
              </a:ext>
            </a:extLst>
          </p:cNvPr>
          <p:cNvSpPr>
            <a:spLocks noGrp="1"/>
          </p:cNvSpPr>
          <p:nvPr>
            <p:ph type="title"/>
          </p:nvPr>
        </p:nvSpPr>
        <p:spPr/>
        <p:txBody>
          <a:bodyPr/>
          <a:lstStyle/>
          <a:p>
            <a:pPr algn="ctr"/>
            <a:r>
              <a:rPr lang="en-US" sz="3200">
                <a:solidFill>
                  <a:srgbClr val="000000"/>
                </a:solidFill>
                <a:cs typeface="Calibri"/>
              </a:rPr>
              <a:t>Lower</a:t>
            </a:r>
            <a:r>
              <a:rPr lang="en-US" sz="3200">
                <a:cs typeface="Calibri"/>
              </a:rPr>
              <a:t> Barrier Care – </a:t>
            </a:r>
            <a:r>
              <a:rPr lang="en-US" sz="3200">
                <a:solidFill>
                  <a:schemeClr val="bg1">
                    <a:lumMod val="50000"/>
                  </a:schemeClr>
                </a:solidFill>
                <a:cs typeface="Calibri"/>
              </a:rPr>
              <a:t>The “How”</a:t>
            </a:r>
          </a:p>
        </p:txBody>
      </p:sp>
      <p:sp>
        <p:nvSpPr>
          <p:cNvPr id="3" name="Content Placeholder 2">
            <a:extLst>
              <a:ext uri="{FF2B5EF4-FFF2-40B4-BE49-F238E27FC236}">
                <a16:creationId xmlns:a16="http://schemas.microsoft.com/office/drawing/2014/main" id="{ACF72250-92DE-7059-6E48-5DA92D6F4E89}"/>
              </a:ext>
            </a:extLst>
          </p:cNvPr>
          <p:cNvSpPr>
            <a:spLocks noGrp="1"/>
          </p:cNvSpPr>
          <p:nvPr>
            <p:ph idx="1"/>
          </p:nvPr>
        </p:nvSpPr>
        <p:spPr>
          <a:xfrm>
            <a:off x="609599" y="1779496"/>
            <a:ext cx="6123709" cy="4863352"/>
          </a:xfrm>
        </p:spPr>
        <p:txBody>
          <a:bodyPr vert="horz" lIns="91440" tIns="45720" rIns="91440" bIns="45720" rtlCol="0" anchor="t">
            <a:noAutofit/>
          </a:bodyPr>
          <a:lstStyle/>
          <a:p>
            <a:pPr marL="0" indent="0">
              <a:buClr>
                <a:srgbClr val="376092"/>
              </a:buClr>
              <a:buNone/>
            </a:pPr>
            <a:r>
              <a:rPr lang="en-US" sz="2800" b="1">
                <a:solidFill>
                  <a:srgbClr val="0070C0"/>
                </a:solidFill>
                <a:cs typeface="Calibri"/>
              </a:rPr>
              <a:t>2.  Establishing Lower Barrier Care</a:t>
            </a:r>
            <a:endParaRPr lang="en-US" sz="1800">
              <a:solidFill>
                <a:srgbClr val="000000"/>
              </a:solidFill>
              <a:cs typeface="Calibri"/>
            </a:endParaRPr>
          </a:p>
          <a:p>
            <a:pPr marL="557530" lvl="1">
              <a:buFont typeface="Calibri"/>
              <a:buChar char="-"/>
            </a:pPr>
            <a:r>
              <a:rPr lang="en-US" sz="2000">
                <a:solidFill>
                  <a:srgbClr val="000000"/>
                </a:solidFill>
                <a:cs typeface="Calibri"/>
              </a:rPr>
              <a:t>Lowering the bar of admissions policies to expand the spectrum of readiness levels of people admitted into SUD treatment</a:t>
            </a:r>
          </a:p>
          <a:p>
            <a:pPr marL="557530" lvl="1">
              <a:buFont typeface="Calibri"/>
              <a:buChar char="-"/>
            </a:pPr>
            <a:r>
              <a:rPr lang="en-US" sz="2000">
                <a:solidFill>
                  <a:srgbClr val="000000"/>
                </a:solidFill>
                <a:cs typeface="Calibri"/>
              </a:rPr>
              <a:t>Raising the bar of discharge policies so that there are more nuanced considerations before someone is discharged from treatment because of relapse, which is a symptom of addiction</a:t>
            </a:r>
          </a:p>
          <a:p>
            <a:pPr marL="557530" lvl="1">
              <a:buFont typeface="Calibri"/>
              <a:buChar char="-"/>
            </a:pPr>
            <a:r>
              <a:rPr lang="en-US" sz="2000">
                <a:solidFill>
                  <a:srgbClr val="000000"/>
                </a:solidFill>
                <a:cs typeface="Calibri"/>
              </a:rPr>
              <a:t>Strengthening bidirectional referrals between harm reduction and SUD treatment agencies</a:t>
            </a:r>
          </a:p>
          <a:p>
            <a:pPr marL="557530" lvl="1">
              <a:buFont typeface="Calibri"/>
              <a:buChar char="-"/>
            </a:pPr>
            <a:r>
              <a:rPr lang="en-US" sz="2000">
                <a:solidFill>
                  <a:srgbClr val="000000"/>
                </a:solidFill>
                <a:cs typeface="Calibri"/>
              </a:rPr>
              <a:t>Performing customer experience assessments at the SUD provider level to focus on implementing strategies to make the care environment more inviting</a:t>
            </a:r>
          </a:p>
          <a:p>
            <a:pPr marL="557530" lvl="1">
              <a:buFont typeface="Calibri"/>
              <a:buChar char="-"/>
            </a:pPr>
            <a:endParaRPr lang="en-US" sz="1800" b="1">
              <a:solidFill>
                <a:srgbClr val="0070C0"/>
              </a:solidFill>
              <a:ea typeface="Calibri"/>
              <a:cs typeface="Calibri"/>
            </a:endParaRPr>
          </a:p>
          <a:p>
            <a:pPr marL="0" indent="0">
              <a:buClr>
                <a:srgbClr val="376092"/>
              </a:buClr>
              <a:buNone/>
            </a:pPr>
            <a:endParaRPr lang="en-US" sz="1400">
              <a:solidFill>
                <a:srgbClr val="000000"/>
              </a:solidFill>
              <a:ea typeface="Calibri"/>
              <a:cs typeface="Calibri"/>
            </a:endParaRPr>
          </a:p>
          <a:p>
            <a:pPr marL="285750" indent="-285750">
              <a:buClr>
                <a:srgbClr val="376092"/>
              </a:buClr>
            </a:pPr>
            <a:endParaRPr lang="en-US" sz="1400">
              <a:solidFill>
                <a:srgbClr val="000000"/>
              </a:solidFill>
              <a:ea typeface="Calibri"/>
              <a:cs typeface="Calibri"/>
            </a:endParaRPr>
          </a:p>
        </p:txBody>
      </p:sp>
      <p:pic>
        <p:nvPicPr>
          <p:cNvPr id="5" name="Picture 4">
            <a:extLst>
              <a:ext uri="{FF2B5EF4-FFF2-40B4-BE49-F238E27FC236}">
                <a16:creationId xmlns:a16="http://schemas.microsoft.com/office/drawing/2014/main" id="{D02A20CD-DD0A-D9FA-C453-1EF6BF774DA5}"/>
              </a:ext>
            </a:extLst>
          </p:cNvPr>
          <p:cNvPicPr>
            <a:picLocks noChangeAspect="1"/>
          </p:cNvPicPr>
          <p:nvPr/>
        </p:nvPicPr>
        <p:blipFill>
          <a:blip r:embed="rId3"/>
          <a:stretch>
            <a:fillRect/>
          </a:stretch>
        </p:blipFill>
        <p:spPr>
          <a:xfrm>
            <a:off x="8192571" y="1596255"/>
            <a:ext cx="3145809" cy="2066723"/>
          </a:xfrm>
          <a:prstGeom prst="rect">
            <a:avLst/>
          </a:prstGeom>
        </p:spPr>
      </p:pic>
      <p:pic>
        <p:nvPicPr>
          <p:cNvPr id="7" name="Picture 6" descr="Handshake between two people">
            <a:extLst>
              <a:ext uri="{FF2B5EF4-FFF2-40B4-BE49-F238E27FC236}">
                <a16:creationId xmlns:a16="http://schemas.microsoft.com/office/drawing/2014/main" id="{9CDA8BBF-9C81-C471-2661-FCFCFA8BC4D1}"/>
              </a:ext>
            </a:extLst>
          </p:cNvPr>
          <p:cNvPicPr>
            <a:picLocks noChangeAspect="1"/>
          </p:cNvPicPr>
          <p:nvPr/>
        </p:nvPicPr>
        <p:blipFill>
          <a:blip r:embed="rId4"/>
          <a:stretch>
            <a:fillRect/>
          </a:stretch>
        </p:blipFill>
        <p:spPr>
          <a:xfrm>
            <a:off x="8199821" y="3812238"/>
            <a:ext cx="3138559" cy="2407025"/>
          </a:xfrm>
          <a:prstGeom prst="rect">
            <a:avLst/>
          </a:prstGeom>
        </p:spPr>
      </p:pic>
    </p:spTree>
    <p:extLst>
      <p:ext uri="{BB962C8B-B14F-4D97-AF65-F5344CB8AC3E}">
        <p14:creationId xmlns:p14="http://schemas.microsoft.com/office/powerpoint/2010/main" val="26413572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56796-ADB6-3FCD-9844-CEF70653C645}"/>
              </a:ext>
            </a:extLst>
          </p:cNvPr>
          <p:cNvSpPr>
            <a:spLocks noGrp="1"/>
          </p:cNvSpPr>
          <p:nvPr>
            <p:ph type="title"/>
          </p:nvPr>
        </p:nvSpPr>
        <p:spPr/>
        <p:txBody>
          <a:bodyPr/>
          <a:lstStyle/>
          <a:p>
            <a:pPr algn="ctr"/>
            <a:r>
              <a:rPr lang="en-US" sz="3200">
                <a:cs typeface="Calibri"/>
              </a:rPr>
              <a:t>Lower Barrier Care – </a:t>
            </a:r>
            <a:r>
              <a:rPr lang="en-US" sz="3200">
                <a:solidFill>
                  <a:schemeClr val="bg1">
                    <a:lumMod val="50000"/>
                  </a:schemeClr>
                </a:solidFill>
                <a:cs typeface="Calibri"/>
              </a:rPr>
              <a:t>The “How”</a:t>
            </a:r>
          </a:p>
        </p:txBody>
      </p:sp>
      <p:sp>
        <p:nvSpPr>
          <p:cNvPr id="3" name="Content Placeholder 2">
            <a:extLst>
              <a:ext uri="{FF2B5EF4-FFF2-40B4-BE49-F238E27FC236}">
                <a16:creationId xmlns:a16="http://schemas.microsoft.com/office/drawing/2014/main" id="{ACF72250-92DE-7059-6E48-5DA92D6F4E89}"/>
              </a:ext>
            </a:extLst>
          </p:cNvPr>
          <p:cNvSpPr>
            <a:spLocks noGrp="1"/>
          </p:cNvSpPr>
          <p:nvPr>
            <p:ph idx="1"/>
          </p:nvPr>
        </p:nvSpPr>
        <p:spPr>
          <a:xfrm>
            <a:off x="535133" y="1739240"/>
            <a:ext cx="4558232" cy="4428356"/>
          </a:xfrm>
          <a:ln w="38100">
            <a:solidFill>
              <a:srgbClr val="E88884"/>
            </a:solidFill>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t">
            <a:noAutofit/>
          </a:bodyPr>
          <a:lstStyle/>
          <a:p>
            <a:pPr marL="0" indent="0">
              <a:buClr>
                <a:srgbClr val="376092"/>
              </a:buClr>
              <a:buNone/>
            </a:pPr>
            <a:endParaRPr lang="en-US" sz="1400">
              <a:solidFill>
                <a:srgbClr val="000000"/>
              </a:solidFill>
              <a:ea typeface="Calibri"/>
              <a:cs typeface="Calibri"/>
            </a:endParaRPr>
          </a:p>
          <a:p>
            <a:pPr marL="285750" indent="-285750">
              <a:buClr>
                <a:srgbClr val="376092"/>
              </a:buClr>
            </a:pPr>
            <a:endParaRPr lang="en-US" sz="1400">
              <a:solidFill>
                <a:srgbClr val="000000"/>
              </a:solidFill>
              <a:ea typeface="Calibri"/>
              <a:cs typeface="Calibri"/>
            </a:endParaRPr>
          </a:p>
        </p:txBody>
      </p:sp>
      <p:sp>
        <p:nvSpPr>
          <p:cNvPr id="4" name="Content Placeholder 2">
            <a:extLst>
              <a:ext uri="{FF2B5EF4-FFF2-40B4-BE49-F238E27FC236}">
                <a16:creationId xmlns:a16="http://schemas.microsoft.com/office/drawing/2014/main" id="{D0C0F1A6-1DF5-BE72-EBB2-0537A4033245}"/>
              </a:ext>
            </a:extLst>
          </p:cNvPr>
          <p:cNvSpPr txBox="1">
            <a:spLocks/>
          </p:cNvSpPr>
          <p:nvPr/>
        </p:nvSpPr>
        <p:spPr>
          <a:xfrm>
            <a:off x="7098635" y="1739240"/>
            <a:ext cx="4558232" cy="4428356"/>
          </a:xfrm>
          <a:prstGeom prst="rect">
            <a:avLst/>
          </a:prstGeom>
          <a:ln w="38100">
            <a:solidFill>
              <a:srgbClr val="92D050"/>
            </a:solidFill>
          </a:ln>
        </p:spPr>
        <p:txBody>
          <a:bodyPr vert="horz" lIns="91440" tIns="45720" rIns="91440" bIns="45720" rtlCol="0" anchor="t">
            <a:noAutofit/>
          </a:bodyPr>
          <a:lstStyle>
            <a:lvl1pPr marL="256032" indent="-256032" algn="l" defTabSz="457200" rtl="0" eaLnBrk="1" latinLnBrk="0" hangingPunct="1">
              <a:spcBef>
                <a:spcPct val="20000"/>
              </a:spcBef>
              <a:buClr>
                <a:schemeClr val="accent1">
                  <a:lumMod val="75000"/>
                </a:schemeClr>
              </a:buClr>
              <a:buFont typeface="Arial"/>
              <a:buChar char="•"/>
              <a:defRPr sz="2400" kern="1200">
                <a:solidFill>
                  <a:schemeClr val="tx1"/>
                </a:solidFill>
                <a:latin typeface="+mn-lt"/>
                <a:ea typeface="+mn-ea"/>
                <a:cs typeface="+mn-cs"/>
              </a:defRPr>
            </a:lvl1pPr>
            <a:lvl2pPr marL="557784"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6">
                  <a:lumMod val="75000"/>
                </a:schemeClr>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
                <a:srgbClr val="376092"/>
              </a:buClr>
              <a:buSzTx/>
              <a:buFont typeface="Arial"/>
              <a:buNone/>
              <a:tabLst/>
              <a:defRPr/>
            </a:pPr>
            <a:endParaRPr kumimoji="0" lang="en-US" sz="1400" b="0" i="0" u="none" strike="noStrike" kern="1200" cap="none" spc="0" normalizeH="0" baseline="0" noProof="0">
              <a:ln>
                <a:noFill/>
              </a:ln>
              <a:solidFill>
                <a:srgbClr val="000000"/>
              </a:solidFill>
              <a:effectLst/>
              <a:uLnTx/>
              <a:uFillTx/>
              <a:latin typeface="Calibri"/>
              <a:ea typeface="Calibri"/>
              <a:cs typeface="Calibri"/>
            </a:endParaRPr>
          </a:p>
          <a:p>
            <a:pPr marL="285750" marR="0" lvl="0" indent="-285750" algn="l" defTabSz="457200" rtl="0" eaLnBrk="1" fontAlgn="auto" latinLnBrk="0" hangingPunct="1">
              <a:lnSpc>
                <a:spcPct val="100000"/>
              </a:lnSpc>
              <a:spcBef>
                <a:spcPct val="20000"/>
              </a:spcBef>
              <a:spcAft>
                <a:spcPts val="0"/>
              </a:spcAft>
              <a:buClr>
                <a:srgbClr val="376092"/>
              </a:buClr>
              <a:buSzTx/>
              <a:buFont typeface="Arial"/>
              <a:buChar char="•"/>
              <a:tabLst/>
              <a:defRPr/>
            </a:pPr>
            <a:endParaRPr kumimoji="0" lang="en-US" sz="1400" b="0" i="0" u="none" strike="noStrike" kern="1200" cap="none" spc="0" normalizeH="0" baseline="0" noProof="0">
              <a:ln>
                <a:noFill/>
              </a:ln>
              <a:solidFill>
                <a:srgbClr val="000000"/>
              </a:solidFill>
              <a:effectLst/>
              <a:uLnTx/>
              <a:uFillTx/>
              <a:latin typeface="Calibri"/>
              <a:ea typeface="Calibri"/>
              <a:cs typeface="Calibri"/>
            </a:endParaRPr>
          </a:p>
        </p:txBody>
      </p:sp>
      <p:pic>
        <p:nvPicPr>
          <p:cNvPr id="20" name="Graphic 19" descr="Bridge scene outline">
            <a:extLst>
              <a:ext uri="{FF2B5EF4-FFF2-40B4-BE49-F238E27FC236}">
                <a16:creationId xmlns:a16="http://schemas.microsoft.com/office/drawing/2014/main" id="{1326454E-4064-388B-C3DF-FEE01F7792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91749" y="2860727"/>
            <a:ext cx="1608501" cy="1608501"/>
          </a:xfrm>
          <a:prstGeom prst="rect">
            <a:avLst/>
          </a:prstGeom>
        </p:spPr>
      </p:pic>
      <p:sp>
        <p:nvSpPr>
          <p:cNvPr id="5" name="TextBox 4">
            <a:extLst>
              <a:ext uri="{FF2B5EF4-FFF2-40B4-BE49-F238E27FC236}">
                <a16:creationId xmlns:a16="http://schemas.microsoft.com/office/drawing/2014/main" id="{A8EB7E5C-3CF3-2781-5DDB-3A3EAEB18108}"/>
              </a:ext>
            </a:extLst>
          </p:cNvPr>
          <p:cNvSpPr txBox="1"/>
          <p:nvPr/>
        </p:nvSpPr>
        <p:spPr>
          <a:xfrm>
            <a:off x="7372782" y="1909340"/>
            <a:ext cx="4009938" cy="4085734"/>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
                <a:srgbClr val="376092"/>
              </a:buClr>
              <a:buSzTx/>
              <a:buFont typeface="Arial"/>
              <a:buNone/>
              <a:tabLst/>
              <a:defRPr/>
            </a:pPr>
            <a:r>
              <a:rPr kumimoji="0" lang="en-US" sz="2800" b="1" i="0" u="none" strike="noStrike" kern="1200" cap="none" spc="0" normalizeH="0" baseline="0" noProof="0">
                <a:ln>
                  <a:noFill/>
                </a:ln>
                <a:solidFill>
                  <a:srgbClr val="0070C0"/>
                </a:solidFill>
                <a:effectLst/>
                <a:uLnTx/>
                <a:uFillTx/>
                <a:latin typeface="Calibri"/>
                <a:ea typeface="+mn-ea"/>
                <a:cs typeface="Calibri"/>
              </a:rPr>
              <a:t>R95 Approach</a:t>
            </a:r>
            <a:endParaRPr kumimoji="0" lang="en-US" sz="1800" b="0" i="0" u="none" strike="noStrike" kern="1200" cap="none" spc="0" normalizeH="0" baseline="0" noProof="0">
              <a:ln>
                <a:noFill/>
              </a:ln>
              <a:solidFill>
                <a:srgbClr val="000000"/>
              </a:solidFill>
              <a:effectLst/>
              <a:uLnTx/>
              <a:uFillTx/>
              <a:latin typeface="Calibri"/>
              <a:ea typeface="+mn-ea"/>
              <a:cs typeface="Calibri"/>
            </a:endParaRPr>
          </a:p>
          <a:p>
            <a:pPr marL="271780" marR="0" lvl="1" indent="0" algn="l"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alibri"/>
              <a:ea typeface="Calibri"/>
              <a:cs typeface="Calibri"/>
            </a:endParaRPr>
          </a:p>
          <a:p>
            <a:pPr marL="285750" marR="0" lvl="0" indent="-285750" algn="l" defTabSz="4572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US" sz="1900" b="0" i="0" u="none" strike="noStrike" kern="1200" cap="none" spc="0" normalizeH="0" baseline="0" noProof="0">
                <a:ln>
                  <a:noFill/>
                </a:ln>
                <a:solidFill>
                  <a:srgbClr val="000000"/>
                </a:solidFill>
                <a:effectLst/>
                <a:uLnTx/>
                <a:uFillTx/>
                <a:latin typeface="MyriadPro-SemiCn"/>
                <a:ea typeface="+mn-ea"/>
                <a:cs typeface="+mn-cs"/>
              </a:rPr>
              <a:t>Being open to admitting people into treatment who are interested in care, even if they may not be ready for complete abstinence</a:t>
            </a:r>
          </a:p>
          <a:p>
            <a:pPr marL="285750" marR="0" lvl="0" indent="-285750" algn="l" defTabSz="4572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US" sz="1900" b="0" i="0" u="none" strike="noStrike" kern="1200" cap="none" spc="0" normalizeH="0" baseline="0" noProof="0">
                <a:ln>
                  <a:noFill/>
                </a:ln>
                <a:solidFill>
                  <a:srgbClr val="000000"/>
                </a:solidFill>
                <a:effectLst/>
                <a:uLnTx/>
                <a:uFillTx/>
                <a:latin typeface="MyriadPro-SemiCn"/>
                <a:ea typeface="+mn-ea"/>
                <a:cs typeface="+mn-cs"/>
              </a:rPr>
              <a:t>Focusing on client preferences to inform the terms of treatment engagement</a:t>
            </a:r>
          </a:p>
          <a:p>
            <a:pPr marL="285750" marR="0" lvl="0" indent="-285750" algn="l" defTabSz="4572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US" sz="1900" b="0" i="0" u="none" strike="noStrike" kern="1200" cap="none" spc="0" normalizeH="0" baseline="0" noProof="0">
                <a:ln>
                  <a:noFill/>
                </a:ln>
                <a:solidFill>
                  <a:srgbClr val="000000"/>
                </a:solidFill>
                <a:effectLst/>
                <a:uLnTx/>
                <a:uFillTx/>
                <a:latin typeface="MyriadPro-SemiCn"/>
                <a:ea typeface="+mn-ea"/>
                <a:cs typeface="+mn-cs"/>
              </a:rPr>
              <a:t>Looking for ways to maintain clients in treatment who relapse</a:t>
            </a:r>
            <a:endParaRPr kumimoji="0" lang="en-US" sz="1900" b="1" i="0" u="none" strike="noStrike" kern="1200" cap="none" spc="0" normalizeH="0" baseline="0" noProof="0">
              <a:ln>
                <a:noFill/>
              </a:ln>
              <a:solidFill>
                <a:srgbClr val="0070C0"/>
              </a:solidFill>
              <a:effectLst/>
              <a:uLnTx/>
              <a:uFillTx/>
              <a:latin typeface="Calibri"/>
              <a:ea typeface="Calibri"/>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9F85691B-5DE1-4C4A-5DA0-7046F36DB035}"/>
              </a:ext>
            </a:extLst>
          </p:cNvPr>
          <p:cNvSpPr txBox="1"/>
          <p:nvPr/>
        </p:nvSpPr>
        <p:spPr>
          <a:xfrm>
            <a:off x="751644" y="2012821"/>
            <a:ext cx="4125210" cy="3300904"/>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
                <a:srgbClr val="376092"/>
              </a:buClr>
              <a:buSzTx/>
              <a:buFontTx/>
              <a:buNone/>
              <a:tabLst/>
              <a:defRPr/>
            </a:pPr>
            <a:r>
              <a:rPr kumimoji="0" lang="en-US" sz="2800" b="1" i="0" u="none" strike="noStrike" kern="1200" cap="none" spc="0" normalizeH="0" baseline="0" noProof="0">
                <a:ln>
                  <a:noFill/>
                </a:ln>
                <a:solidFill>
                  <a:srgbClr val="0070C0"/>
                </a:solidFill>
                <a:effectLst/>
                <a:uLnTx/>
                <a:uFillTx/>
                <a:latin typeface="Calibri"/>
                <a:ea typeface="+mn-ea"/>
                <a:cs typeface="Calibri"/>
              </a:rPr>
              <a:t>Traditional Approach</a:t>
            </a:r>
          </a:p>
          <a:p>
            <a:pPr marL="0" marR="0" lvl="0" indent="0" algn="l" defTabSz="457200" rtl="0" eaLnBrk="1" fontAlgn="auto" latinLnBrk="0" hangingPunct="1">
              <a:lnSpc>
                <a:spcPct val="100000"/>
              </a:lnSpc>
              <a:spcBef>
                <a:spcPts val="0"/>
              </a:spcBef>
              <a:spcAft>
                <a:spcPts val="0"/>
              </a:spcAft>
              <a:buClr>
                <a:srgbClr val="376092"/>
              </a:buClr>
              <a:buSzTx/>
              <a:buFontTx/>
              <a:buNone/>
              <a:tabLst/>
              <a:defRPr/>
            </a:pPr>
            <a:endParaRPr kumimoji="0" lang="en-US" sz="2000" b="0" i="0" u="none" strike="noStrike" kern="1200" cap="none" spc="0" normalizeH="0" baseline="0" noProof="0">
              <a:ln>
                <a:noFill/>
              </a:ln>
              <a:solidFill>
                <a:srgbClr val="000000"/>
              </a:solidFill>
              <a:effectLst/>
              <a:uLnTx/>
              <a:uFillTx/>
              <a:latin typeface="Calibri"/>
              <a:ea typeface="+mn-ea"/>
              <a:cs typeface="Calibri"/>
            </a:endParaRPr>
          </a:p>
          <a:p>
            <a:pPr marL="342900" marR="0" lvl="0" indent="-342900" algn="l" defTabSz="4572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MyriadPro-SemiCn"/>
                <a:ea typeface="+mn-ea"/>
                <a:cs typeface="+mn-cs"/>
              </a:rPr>
              <a:t>Defining readiness for treatment as readiness of abstinence</a:t>
            </a:r>
          </a:p>
          <a:p>
            <a:pPr marL="342900" marR="0" lvl="0" indent="-342900" algn="l" defTabSz="4572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MyriadPro-SemiCn"/>
                <a:ea typeface="+mn-ea"/>
                <a:cs typeface="+mn-cs"/>
              </a:rPr>
              <a:t>Focusing on program rules to define the terms of treatment engagement</a:t>
            </a:r>
          </a:p>
          <a:p>
            <a:pPr marL="342900" marR="0" lvl="0" indent="-342900" algn="l" defTabSz="4572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MyriadPro-SemiCn"/>
                <a:ea typeface="+mn-ea"/>
                <a:cs typeface="+mn-cs"/>
              </a:rPr>
              <a:t>Discharging clients who relapse</a:t>
            </a:r>
            <a:endParaRPr kumimoji="0" lang="en-US" sz="2000" b="1" i="0" u="none" strike="noStrike" kern="1200" cap="none" spc="0" normalizeH="0" baseline="0" noProof="0">
              <a:ln>
                <a:noFill/>
              </a:ln>
              <a:solidFill>
                <a:srgbClr val="0070C0"/>
              </a:solidFill>
              <a:effectLst/>
              <a:uLnTx/>
              <a:uFillTx/>
              <a:latin typeface="Calibri"/>
              <a:ea typeface="Calibri"/>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380697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111FA1-5AF9-0647-B31D-D6250D4530A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4B3AA06E-869C-344D-AF15-5231011D8C06}"/>
              </a:ext>
            </a:extLst>
          </p:cNvPr>
          <p:cNvSpPr txBox="1"/>
          <p:nvPr/>
        </p:nvSpPr>
        <p:spPr>
          <a:xfrm>
            <a:off x="944685" y="3193684"/>
            <a:ext cx="8081317" cy="92333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Arial Narrow"/>
                <a:ea typeface="+mn-ea"/>
                <a:cs typeface="+mn-cs"/>
              </a:rPr>
              <a:t>Outreach and Engagement</a:t>
            </a:r>
          </a:p>
        </p:txBody>
      </p:sp>
    </p:spTree>
    <p:extLst>
      <p:ext uri="{BB962C8B-B14F-4D97-AF65-F5344CB8AC3E}">
        <p14:creationId xmlns:p14="http://schemas.microsoft.com/office/powerpoint/2010/main" val="37651510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46811-37E0-E259-1D7B-14669073B98D}"/>
              </a:ext>
            </a:extLst>
          </p:cNvPr>
          <p:cNvSpPr>
            <a:spLocks noGrp="1"/>
          </p:cNvSpPr>
          <p:nvPr>
            <p:ph type="title"/>
          </p:nvPr>
        </p:nvSpPr>
        <p:spPr/>
        <p:txBody>
          <a:bodyPr/>
          <a:lstStyle/>
          <a:p>
            <a:pPr algn="ctr"/>
            <a:r>
              <a:rPr lang="en-US" sz="3200">
                <a:ea typeface="Calibri"/>
                <a:cs typeface="Calibri"/>
              </a:rPr>
              <a:t>Optimizing Outreach and Engagement</a:t>
            </a:r>
            <a:endParaRPr lang="en-US" sz="3200"/>
          </a:p>
        </p:txBody>
      </p:sp>
      <p:sp>
        <p:nvSpPr>
          <p:cNvPr id="3" name="Content Placeholder 2">
            <a:extLst>
              <a:ext uri="{FF2B5EF4-FFF2-40B4-BE49-F238E27FC236}">
                <a16:creationId xmlns:a16="http://schemas.microsoft.com/office/drawing/2014/main" id="{099015FE-1AB8-7C16-6B09-2A2F5FBB4652}"/>
              </a:ext>
            </a:extLst>
          </p:cNvPr>
          <p:cNvSpPr>
            <a:spLocks noGrp="1"/>
          </p:cNvSpPr>
          <p:nvPr>
            <p:ph idx="1"/>
          </p:nvPr>
        </p:nvSpPr>
        <p:spPr>
          <a:xfrm>
            <a:off x="2192976" y="1718954"/>
            <a:ext cx="9082645" cy="4190999"/>
          </a:xfrm>
        </p:spPr>
        <p:txBody>
          <a:bodyPr vert="horz" lIns="91440" tIns="45720" rIns="91440" bIns="45720" rtlCol="0" anchor="t">
            <a:noAutofit/>
          </a:bodyPr>
          <a:lstStyle/>
          <a:p>
            <a:pPr marL="255905" indent="-255905"/>
            <a:r>
              <a:rPr lang="en-US" b="1">
                <a:ea typeface="Calibri"/>
                <a:cs typeface="Calibri"/>
              </a:rPr>
              <a:t>New Partnerships</a:t>
            </a:r>
          </a:p>
          <a:p>
            <a:pPr marL="557530" lvl="1"/>
            <a:r>
              <a:rPr lang="en-US" sz="2000">
                <a:ea typeface="Calibri"/>
                <a:cs typeface="Calibri"/>
              </a:rPr>
              <a:t>Building partnerships with community, health, and social service organizations to increase reach to new a and larger populations</a:t>
            </a:r>
          </a:p>
          <a:p>
            <a:pPr marL="557530" lvl="1"/>
            <a:endParaRPr lang="en-US" sz="1000">
              <a:ea typeface="Calibri"/>
              <a:cs typeface="Calibri"/>
            </a:endParaRPr>
          </a:p>
          <a:p>
            <a:pPr marL="255905" indent="-255905">
              <a:buClr>
                <a:srgbClr val="376092"/>
              </a:buClr>
            </a:pPr>
            <a:r>
              <a:rPr lang="en-US" b="1">
                <a:ea typeface="Calibri"/>
                <a:cs typeface="Calibri"/>
              </a:rPr>
              <a:t>Field Based Services</a:t>
            </a:r>
            <a:endParaRPr lang="en-US" sz="2000" b="1">
              <a:ea typeface="Calibri"/>
              <a:cs typeface="Calibri"/>
            </a:endParaRPr>
          </a:p>
          <a:p>
            <a:pPr marL="557530" lvl="1"/>
            <a:r>
              <a:rPr lang="en-US" sz="2000">
                <a:ea typeface="Calibri"/>
                <a:cs typeface="Calibri"/>
              </a:rPr>
              <a:t>Bringing services to locations to reach individuals who are unsure if they want SUD treatment services and/or who may not be ready to cease all use of alcohol and/or drugs.</a:t>
            </a:r>
            <a:endParaRPr lang="en-US" sz="2000" b="1">
              <a:ea typeface="Calibri"/>
              <a:cs typeface="Calibri"/>
            </a:endParaRPr>
          </a:p>
          <a:p>
            <a:pPr marL="557530" lvl="1"/>
            <a:endParaRPr lang="en-US" sz="1000">
              <a:ea typeface="Calibri"/>
              <a:cs typeface="Calibri"/>
            </a:endParaRPr>
          </a:p>
          <a:p>
            <a:pPr marL="255905" indent="-255905">
              <a:buClr>
                <a:srgbClr val="376092"/>
              </a:buClr>
            </a:pPr>
            <a:r>
              <a:rPr lang="en-US" b="1">
                <a:ea typeface="Calibri"/>
                <a:cs typeface="Calibri"/>
              </a:rPr>
              <a:t>Initial Engagement</a:t>
            </a:r>
          </a:p>
          <a:p>
            <a:pPr marL="557530" lvl="1"/>
            <a:r>
              <a:rPr lang="en-US" sz="2000">
                <a:ea typeface="Calibri"/>
                <a:cs typeface="Calibri"/>
              </a:rPr>
              <a:t>Leveraging State allowances to establish medical necessity and complete the ASAM assessment within 30-days for adults (21+) and 60-days for youth (12-20) and adults experiencing homelessness</a:t>
            </a:r>
            <a:endParaRPr lang="en-US">
              <a:ea typeface="Calibri"/>
              <a:cs typeface="Calibri"/>
            </a:endParaRPr>
          </a:p>
        </p:txBody>
      </p:sp>
      <p:pic>
        <p:nvPicPr>
          <p:cNvPr id="5" name="Graphic 4" descr="Stopwatch 75% outline">
            <a:extLst>
              <a:ext uri="{FF2B5EF4-FFF2-40B4-BE49-F238E27FC236}">
                <a16:creationId xmlns:a16="http://schemas.microsoft.com/office/drawing/2014/main" id="{D22AA859-69B1-874A-7247-03E24590DDF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99605" y="4680273"/>
            <a:ext cx="1122218" cy="1122218"/>
          </a:xfrm>
          <a:prstGeom prst="rect">
            <a:avLst/>
          </a:prstGeom>
        </p:spPr>
      </p:pic>
      <p:pic>
        <p:nvPicPr>
          <p:cNvPr id="7" name="Graphic 6" descr="Tent outline">
            <a:extLst>
              <a:ext uri="{FF2B5EF4-FFF2-40B4-BE49-F238E27FC236}">
                <a16:creationId xmlns:a16="http://schemas.microsoft.com/office/drawing/2014/main" id="{03E81D4D-5CDA-564E-F2A3-1B515379131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4651" y="3161669"/>
            <a:ext cx="1033153" cy="1052945"/>
          </a:xfrm>
          <a:prstGeom prst="rect">
            <a:avLst/>
          </a:prstGeom>
        </p:spPr>
      </p:pic>
      <p:pic>
        <p:nvPicPr>
          <p:cNvPr id="9" name="Graphic 8" descr="Care outline">
            <a:extLst>
              <a:ext uri="{FF2B5EF4-FFF2-40B4-BE49-F238E27FC236}">
                <a16:creationId xmlns:a16="http://schemas.microsoft.com/office/drawing/2014/main" id="{B0AD820F-383A-A464-AC09-7C231F6806D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9305" y="1714518"/>
            <a:ext cx="1033153" cy="1043049"/>
          </a:xfrm>
          <a:prstGeom prst="rect">
            <a:avLst/>
          </a:prstGeom>
        </p:spPr>
      </p:pic>
    </p:spTree>
    <p:extLst>
      <p:ext uri="{BB962C8B-B14F-4D97-AF65-F5344CB8AC3E}">
        <p14:creationId xmlns:p14="http://schemas.microsoft.com/office/powerpoint/2010/main" val="17647217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111FA1-5AF9-0647-B31D-D6250D4530A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4B3AA06E-869C-344D-AF15-5231011D8C06}"/>
              </a:ext>
            </a:extLst>
          </p:cNvPr>
          <p:cNvSpPr txBox="1"/>
          <p:nvPr/>
        </p:nvSpPr>
        <p:spPr>
          <a:xfrm>
            <a:off x="774355" y="2969565"/>
            <a:ext cx="8161999" cy="92333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Arial Narrow"/>
                <a:ea typeface="+mn-ea"/>
                <a:cs typeface="+mn-cs"/>
              </a:rPr>
              <a:t>Lower Barrier Care</a:t>
            </a:r>
          </a:p>
        </p:txBody>
      </p:sp>
    </p:spTree>
    <p:extLst>
      <p:ext uri="{BB962C8B-B14F-4D97-AF65-F5344CB8AC3E}">
        <p14:creationId xmlns:p14="http://schemas.microsoft.com/office/powerpoint/2010/main" val="10698121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48C8E-0173-69A4-7A7D-E5D3DA979B52}"/>
              </a:ext>
            </a:extLst>
          </p:cNvPr>
          <p:cNvSpPr>
            <a:spLocks noGrp="1"/>
          </p:cNvSpPr>
          <p:nvPr>
            <p:ph type="title"/>
          </p:nvPr>
        </p:nvSpPr>
        <p:spPr/>
        <p:txBody>
          <a:bodyPr/>
          <a:lstStyle/>
          <a:p>
            <a:pPr algn="ctr"/>
            <a:r>
              <a:rPr lang="en-US"/>
              <a:t> </a:t>
            </a:r>
            <a:r>
              <a:rPr lang="en-US" sz="3200"/>
              <a:t>R95 Admission Policy</a:t>
            </a:r>
            <a:endParaRPr lang="en-US"/>
          </a:p>
        </p:txBody>
      </p:sp>
      <p:sp>
        <p:nvSpPr>
          <p:cNvPr id="3" name="Slide Number Placeholder 2">
            <a:extLst>
              <a:ext uri="{FF2B5EF4-FFF2-40B4-BE49-F238E27FC236}">
                <a16:creationId xmlns:a16="http://schemas.microsoft.com/office/drawing/2014/main" id="{C308D1E1-1C9D-4EC7-3361-F2D2704934C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111FA1-5AF9-0647-B31D-D6250D4530A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Content Placeholder 3">
            <a:extLst>
              <a:ext uri="{FF2B5EF4-FFF2-40B4-BE49-F238E27FC236}">
                <a16:creationId xmlns:a16="http://schemas.microsoft.com/office/drawing/2014/main" id="{795EB293-624D-2619-2B15-BC5E56E68E43}"/>
              </a:ext>
            </a:extLst>
          </p:cNvPr>
          <p:cNvSpPr>
            <a:spLocks noGrp="1"/>
          </p:cNvSpPr>
          <p:nvPr>
            <p:ph idx="1"/>
          </p:nvPr>
        </p:nvSpPr>
        <p:spPr>
          <a:xfrm>
            <a:off x="609600" y="2028591"/>
            <a:ext cx="11142846" cy="4190999"/>
          </a:xfrm>
        </p:spPr>
        <p:txBody>
          <a:bodyPr vert="horz" lIns="91440" tIns="45720" rIns="91440" bIns="45720" rtlCol="0" anchor="t">
            <a:noAutofit/>
          </a:bodyPr>
          <a:lstStyle/>
          <a:p>
            <a:pPr marL="191770" indent="-191770"/>
            <a:r>
              <a:rPr lang="en-US" sz="2200" b="1"/>
              <a:t>Abstinence is not a condition or prerequisite for admission</a:t>
            </a:r>
            <a:endParaRPr lang="en-US" sz="2200">
              <a:cs typeface="Calibri"/>
            </a:endParaRPr>
          </a:p>
          <a:p>
            <a:pPr marL="191770" indent="-191770"/>
            <a:r>
              <a:rPr lang="en-US" sz="2200" b="1"/>
              <a:t>Admission does not require toxicology (drug/UA) test results (whether + or -)</a:t>
            </a:r>
            <a:endParaRPr lang="en-US" sz="2200" b="1">
              <a:cs typeface="Calibri"/>
            </a:endParaRPr>
          </a:p>
          <a:p>
            <a:pPr marL="301625" lvl="1" indent="0">
              <a:buNone/>
            </a:pPr>
            <a:r>
              <a:rPr lang="en-US" sz="2200" u="sng">
                <a:cs typeface="Calibri"/>
              </a:rPr>
              <a:t>*NOTE</a:t>
            </a:r>
            <a:r>
              <a:rPr lang="en-US" sz="2200">
                <a:cs typeface="Calibri"/>
              </a:rPr>
              <a:t>: SAPC supports clients doing toxicology/drug tests because we do think it's a helpful component of treatment, but also don't want it to serve as a barrier to care</a:t>
            </a:r>
          </a:p>
          <a:p>
            <a:pPr marL="191770" indent="-191770">
              <a:buClr>
                <a:srgbClr val="376092"/>
              </a:buClr>
            </a:pPr>
            <a:r>
              <a:rPr lang="en-US" sz="2200" b="1"/>
              <a:t>Same day admission service is offered whenever possible</a:t>
            </a:r>
            <a:endParaRPr lang="en-US" sz="2200" b="1">
              <a:cs typeface="Calibri"/>
            </a:endParaRPr>
          </a:p>
          <a:p>
            <a:pPr marL="191770" indent="-191770"/>
            <a:r>
              <a:rPr lang="en-US" sz="2200"/>
              <a:t>Lapse and relapse are part of SUDs and we work with patients who want care</a:t>
            </a:r>
            <a:endParaRPr lang="en-US" sz="2200">
              <a:cs typeface="Calibri"/>
            </a:endParaRPr>
          </a:p>
          <a:p>
            <a:pPr marL="191770" indent="-191770"/>
            <a:r>
              <a:rPr lang="en-US" sz="2200"/>
              <a:t>Language Assistance services are provided for patients who needs them to participate</a:t>
            </a:r>
            <a:endParaRPr lang="en-US" sz="2200">
              <a:cs typeface="Calibri"/>
            </a:endParaRPr>
          </a:p>
          <a:p>
            <a:pPr marL="191770" indent="-191770"/>
            <a:r>
              <a:rPr lang="en-US" sz="2200"/>
              <a:t>Patients with mental health conditions and psychiatric medications are served</a:t>
            </a:r>
            <a:endParaRPr lang="en-US" sz="2200">
              <a:cs typeface="Calibri"/>
            </a:endParaRPr>
          </a:p>
          <a:p>
            <a:pPr marL="191770" indent="-191770"/>
            <a:r>
              <a:rPr lang="en-US" sz="2200" b="1"/>
              <a:t>Prescriptions for addiction medications are allowed/encouraged</a:t>
            </a:r>
            <a:endParaRPr lang="en-US" sz="2200" b="1">
              <a:cs typeface="Calibri"/>
            </a:endParaRPr>
          </a:p>
          <a:p>
            <a:pPr marL="191770" indent="-191770"/>
            <a:r>
              <a:rPr lang="en-US" sz="2200"/>
              <a:t>Medi-Cal does not need to be active or assigned to LA County at admission</a:t>
            </a:r>
            <a:endParaRPr lang="en-US" sz="2200">
              <a:cs typeface="Calibri"/>
            </a:endParaRPr>
          </a:p>
          <a:p>
            <a:pPr marL="191770" indent="-191770"/>
            <a:r>
              <a:rPr lang="en-US" sz="2200"/>
              <a:t>Service environment matters, make it feel inviting</a:t>
            </a:r>
            <a:r>
              <a:rPr lang="en-US" sz="2400"/>
              <a:t>  </a:t>
            </a:r>
            <a:endParaRPr lang="en-US" sz="2400">
              <a:cs typeface="Calibri"/>
            </a:endParaRPr>
          </a:p>
          <a:p>
            <a:pPr marL="191770" indent="-191770"/>
            <a:endParaRPr lang="en-US">
              <a:cs typeface="Calibri"/>
            </a:endParaRPr>
          </a:p>
        </p:txBody>
      </p:sp>
    </p:spTree>
    <p:extLst>
      <p:ext uri="{BB962C8B-B14F-4D97-AF65-F5344CB8AC3E}">
        <p14:creationId xmlns:p14="http://schemas.microsoft.com/office/powerpoint/2010/main" val="2280208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5A3F1-C9FF-9A9A-9252-A327BC661B38}"/>
              </a:ext>
            </a:extLst>
          </p:cNvPr>
          <p:cNvSpPr>
            <a:spLocks noGrp="1"/>
          </p:cNvSpPr>
          <p:nvPr>
            <p:ph type="title"/>
          </p:nvPr>
        </p:nvSpPr>
        <p:spPr/>
        <p:txBody>
          <a:bodyPr/>
          <a:lstStyle/>
          <a:p>
            <a:pPr algn="ctr"/>
            <a:r>
              <a:rPr lang="en-US"/>
              <a:t>Admission</a:t>
            </a:r>
            <a:r>
              <a:rPr lang="en-US" b="1"/>
              <a:t>: </a:t>
            </a:r>
            <a:r>
              <a:rPr lang="en-US"/>
              <a:t>Recovery</a:t>
            </a:r>
            <a:r>
              <a:rPr lang="en-US" b="1"/>
              <a:t> </a:t>
            </a:r>
            <a:r>
              <a:rPr lang="en-US"/>
              <a:t>Goals</a:t>
            </a:r>
            <a:r>
              <a:rPr lang="en-US" b="1"/>
              <a:t> – </a:t>
            </a:r>
            <a:r>
              <a:rPr lang="en-US"/>
              <a:t>Abstinence and</a:t>
            </a:r>
            <a:r>
              <a:rPr lang="en-US" b="1"/>
              <a:t> </a:t>
            </a:r>
            <a:r>
              <a:rPr lang="en-US"/>
              <a:t>Non-Abstinence</a:t>
            </a:r>
          </a:p>
        </p:txBody>
      </p:sp>
      <p:sp>
        <p:nvSpPr>
          <p:cNvPr id="3" name="Slide Number Placeholder 2">
            <a:extLst>
              <a:ext uri="{FF2B5EF4-FFF2-40B4-BE49-F238E27FC236}">
                <a16:creationId xmlns:a16="http://schemas.microsoft.com/office/drawing/2014/main" id="{0F4D4F73-4E88-096F-7221-A8863706DA4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111FA1-5AF9-0647-B31D-D6250D4530A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Content Placeholder 3">
            <a:extLst>
              <a:ext uri="{FF2B5EF4-FFF2-40B4-BE49-F238E27FC236}">
                <a16:creationId xmlns:a16="http://schemas.microsoft.com/office/drawing/2014/main" id="{5215338D-95D6-58C2-0F0E-8861316CC061}"/>
              </a:ext>
            </a:extLst>
          </p:cNvPr>
          <p:cNvSpPr>
            <a:spLocks noGrp="1"/>
          </p:cNvSpPr>
          <p:nvPr>
            <p:ph idx="1"/>
          </p:nvPr>
        </p:nvSpPr>
        <p:spPr>
          <a:xfrm>
            <a:off x="609600" y="2165360"/>
            <a:ext cx="10397067" cy="4190999"/>
          </a:xfrm>
        </p:spPr>
        <p:txBody>
          <a:bodyPr vert="horz" lIns="91440" tIns="45720" rIns="91440" bIns="45720" rtlCol="0" anchor="t">
            <a:noAutofit/>
          </a:bodyPr>
          <a:lstStyle/>
          <a:p>
            <a:pPr marL="191770" indent="-191770"/>
            <a:r>
              <a:rPr lang="en-US" sz="2000" b="1"/>
              <a:t>OUTPATIENT AND RESIDENTIAL / INPATIENT LEVELS OF CARE</a:t>
            </a:r>
            <a:endParaRPr lang="en-US"/>
          </a:p>
          <a:p>
            <a:pPr marL="625475" indent="-285750">
              <a:buFont typeface="Wingdings" panose="05000000000000000000" pitchFamily="2" charset="2"/>
              <a:buChar char="Ø"/>
            </a:pPr>
            <a:r>
              <a:rPr lang="en-US" sz="2000"/>
              <a:t>Prospective patients who are unsure about abstinence are ENCOURAGED to participate in an intake appointment. </a:t>
            </a:r>
          </a:p>
          <a:p>
            <a:pPr marL="625475" indent="-285750">
              <a:buFont typeface="Wingdings" panose="05000000000000000000" pitchFamily="2" charset="2"/>
              <a:buChar char="Ø"/>
            </a:pPr>
            <a:r>
              <a:rPr lang="en-US" sz="2000"/>
              <a:t>Staff accept patients where they are at in their recovery journey and offer services to match their needs, for example some patients may get more individual than group services.</a:t>
            </a:r>
          </a:p>
          <a:p>
            <a:pPr marL="625475" indent="-285750">
              <a:buFont typeface="Wingdings" panose="05000000000000000000" pitchFamily="2" charset="2"/>
              <a:buChar char="Ø"/>
            </a:pPr>
            <a:r>
              <a:rPr lang="en-US" sz="2000"/>
              <a:t>Staff use Motivational Interviewing techniques to maintain an open dialogue with patients to discuss their goals which may evolve over the treatment episode.</a:t>
            </a:r>
          </a:p>
          <a:p>
            <a:pPr marL="339725" indent="0">
              <a:buNone/>
            </a:pPr>
            <a:endParaRPr lang="en-US" sz="1200">
              <a:cs typeface="Calibri"/>
            </a:endParaRPr>
          </a:p>
          <a:p>
            <a:pPr marL="191770" indent="-191770"/>
            <a:r>
              <a:rPr lang="en-US" sz="2000" b="1"/>
              <a:t>RESIDENTIAL / INPATIENT LEVELS OF CARE </a:t>
            </a:r>
            <a:endParaRPr lang="en-US" sz="2000" b="1">
              <a:cs typeface="Calibri"/>
            </a:endParaRPr>
          </a:p>
          <a:p>
            <a:pPr marL="625475" indent="-285750">
              <a:buFont typeface="Wingdings" panose="05000000000000000000" pitchFamily="2" charset="2"/>
              <a:buChar char="Ø"/>
            </a:pPr>
            <a:r>
              <a:rPr lang="en-US" sz="2000"/>
              <a:t>Admitting a patient without abstinence goals does not mean they can use onsite. </a:t>
            </a:r>
          </a:p>
          <a:p>
            <a:pPr marL="625475" indent="-285750">
              <a:buFont typeface="Wingdings" panose="05000000000000000000" pitchFamily="2" charset="2"/>
              <a:buChar char="Ø"/>
            </a:pPr>
            <a:r>
              <a:rPr lang="en-US" sz="2000"/>
              <a:t>New patients do not need a negative (or positive) toxicology test to be admitted and may have used substances in the 24-hours prior to admission. Consult with on-duty LPHA as needed.</a:t>
            </a:r>
          </a:p>
        </p:txBody>
      </p:sp>
    </p:spTree>
    <p:extLst>
      <p:ext uri="{BB962C8B-B14F-4D97-AF65-F5344CB8AC3E}">
        <p14:creationId xmlns:p14="http://schemas.microsoft.com/office/powerpoint/2010/main" val="36252199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48C8E-0173-69A4-7A7D-E5D3DA979B52}"/>
              </a:ext>
            </a:extLst>
          </p:cNvPr>
          <p:cNvSpPr>
            <a:spLocks noGrp="1"/>
          </p:cNvSpPr>
          <p:nvPr>
            <p:ph type="title"/>
          </p:nvPr>
        </p:nvSpPr>
        <p:spPr/>
        <p:txBody>
          <a:bodyPr/>
          <a:lstStyle/>
          <a:p>
            <a:r>
              <a:rPr lang="en-US"/>
              <a:t> </a:t>
            </a:r>
            <a:r>
              <a:rPr lang="en-US" sz="3200"/>
              <a:t>R95 Admission Agreement for Patient Signature</a:t>
            </a:r>
            <a:endParaRPr lang="en-US"/>
          </a:p>
        </p:txBody>
      </p:sp>
      <p:sp>
        <p:nvSpPr>
          <p:cNvPr id="3" name="Slide Number Placeholder 2">
            <a:extLst>
              <a:ext uri="{FF2B5EF4-FFF2-40B4-BE49-F238E27FC236}">
                <a16:creationId xmlns:a16="http://schemas.microsoft.com/office/drawing/2014/main" id="{C308D1E1-1C9D-4EC7-3361-F2D2704934C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111FA1-5AF9-0647-B31D-D6250D4530A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Content Placeholder 3">
            <a:extLst>
              <a:ext uri="{FF2B5EF4-FFF2-40B4-BE49-F238E27FC236}">
                <a16:creationId xmlns:a16="http://schemas.microsoft.com/office/drawing/2014/main" id="{795EB293-624D-2619-2B15-BC5E56E68E43}"/>
              </a:ext>
            </a:extLst>
          </p:cNvPr>
          <p:cNvSpPr>
            <a:spLocks noGrp="1"/>
          </p:cNvSpPr>
          <p:nvPr>
            <p:ph idx="1"/>
          </p:nvPr>
        </p:nvSpPr>
        <p:spPr>
          <a:xfrm>
            <a:off x="609600" y="2165360"/>
            <a:ext cx="11142846" cy="4190999"/>
          </a:xfrm>
        </p:spPr>
        <p:txBody>
          <a:bodyPr vert="horz" lIns="91440" tIns="45720" rIns="91440" bIns="45720" rtlCol="0" anchor="t">
            <a:noAutofit/>
          </a:bodyPr>
          <a:lstStyle/>
          <a:p>
            <a:pPr marL="0" indent="0">
              <a:buNone/>
            </a:pPr>
            <a:r>
              <a:rPr lang="en-US" sz="2400" b="1">
                <a:cs typeface="Calibri"/>
              </a:rPr>
              <a:t>Includes important information about treatment services and care delivery including elements required by state for licensing and certification  </a:t>
            </a:r>
          </a:p>
          <a:p>
            <a:pPr marL="191770" indent="-191770">
              <a:buClr>
                <a:srgbClr val="376092"/>
              </a:buClr>
            </a:pPr>
            <a:r>
              <a:rPr lang="en-US" sz="2400">
                <a:cs typeface="Calibri"/>
              </a:rPr>
              <a:t>Supports abstinence as a treatment goal</a:t>
            </a:r>
            <a:endParaRPr lang="en-US" sz="2400" b="1">
              <a:cs typeface="Calibri"/>
            </a:endParaRPr>
          </a:p>
          <a:p>
            <a:pPr marL="191770" indent="-191770">
              <a:buClr>
                <a:srgbClr val="376092"/>
              </a:buClr>
            </a:pPr>
            <a:r>
              <a:rPr lang="en-US" sz="2400">
                <a:cs typeface="Calibri"/>
              </a:rPr>
              <a:t>Welcomes patients who have not decided to stop using but want services  </a:t>
            </a:r>
            <a:endParaRPr lang="en-US">
              <a:cs typeface="Calibri"/>
            </a:endParaRPr>
          </a:p>
          <a:p>
            <a:pPr marL="191770" indent="-191770">
              <a:buClr>
                <a:srgbClr val="376092"/>
              </a:buClr>
            </a:pPr>
            <a:r>
              <a:rPr lang="en-US" sz="2400">
                <a:cs typeface="Calibri"/>
              </a:rPr>
              <a:t>Acknowledges that addiction (SUD) is a life-long health condition (chronic disease)</a:t>
            </a:r>
          </a:p>
          <a:p>
            <a:pPr marL="191770" indent="-191770">
              <a:buClr>
                <a:srgbClr val="376092"/>
              </a:buClr>
            </a:pPr>
            <a:r>
              <a:rPr lang="en-US" sz="2400">
                <a:cs typeface="Calibri"/>
              </a:rPr>
              <a:t>Empowers patient to decide their own treatment goals which may include a reduction in substance use instead of complete abstinence</a:t>
            </a:r>
          </a:p>
          <a:p>
            <a:pPr marL="191770" indent="-191770">
              <a:buClr>
                <a:srgbClr val="376092"/>
              </a:buClr>
            </a:pPr>
            <a:r>
              <a:rPr lang="en-US" sz="2400">
                <a:cs typeface="Calibri"/>
              </a:rPr>
              <a:t>Encourages program participation and following of program rules and consequences </a:t>
            </a:r>
          </a:p>
          <a:p>
            <a:pPr marL="191770" indent="-191770">
              <a:buClr>
                <a:srgbClr val="376092"/>
              </a:buClr>
            </a:pPr>
            <a:r>
              <a:rPr lang="en-US" sz="2400">
                <a:cs typeface="Calibri"/>
              </a:rPr>
              <a:t>Informs patient that readmission is determined on a case-by-case bases in consultation with their clinical supervisor with no minimum time requirements </a:t>
            </a:r>
          </a:p>
          <a:p>
            <a:pPr marL="191770" indent="-191770">
              <a:buClr>
                <a:srgbClr val="376092"/>
              </a:buClr>
            </a:pPr>
            <a:endParaRPr lang="en-US" sz="2400">
              <a:cs typeface="Calibri"/>
            </a:endParaRPr>
          </a:p>
          <a:p>
            <a:pPr marL="191770" indent="-191770">
              <a:buClr>
                <a:srgbClr val="376092"/>
              </a:buClr>
            </a:pPr>
            <a:endParaRPr lang="en-US" sz="2400" b="1">
              <a:cs typeface="Calibri"/>
            </a:endParaRPr>
          </a:p>
          <a:p>
            <a:pPr marL="191770" indent="-191770"/>
            <a:endParaRPr lang="en-US" sz="2400">
              <a:cs typeface="Calibri"/>
            </a:endParaRPr>
          </a:p>
          <a:p>
            <a:pPr marL="191770" indent="-191770"/>
            <a:endParaRPr lang="en-US" sz="2400">
              <a:cs typeface="Calibri"/>
            </a:endParaRPr>
          </a:p>
          <a:p>
            <a:pPr marL="191770" indent="-191770"/>
            <a:endParaRPr lang="en-US">
              <a:cs typeface="Calibri"/>
            </a:endParaRPr>
          </a:p>
        </p:txBody>
      </p:sp>
    </p:spTree>
    <p:extLst>
      <p:ext uri="{BB962C8B-B14F-4D97-AF65-F5344CB8AC3E}">
        <p14:creationId xmlns:p14="http://schemas.microsoft.com/office/powerpoint/2010/main" val="40932686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48C8E-0173-69A4-7A7D-E5D3DA979B52}"/>
              </a:ext>
            </a:extLst>
          </p:cNvPr>
          <p:cNvSpPr>
            <a:spLocks noGrp="1"/>
          </p:cNvSpPr>
          <p:nvPr>
            <p:ph type="title"/>
          </p:nvPr>
        </p:nvSpPr>
        <p:spPr/>
        <p:txBody>
          <a:bodyPr/>
          <a:lstStyle/>
          <a:p>
            <a:pPr algn="ctr"/>
            <a:r>
              <a:rPr lang="en-US"/>
              <a:t> </a:t>
            </a:r>
            <a:r>
              <a:rPr lang="en-US" sz="3200"/>
              <a:t>R95 Discharge Policy</a:t>
            </a:r>
            <a:endParaRPr lang="en-US"/>
          </a:p>
        </p:txBody>
      </p:sp>
      <p:sp>
        <p:nvSpPr>
          <p:cNvPr id="3" name="Slide Number Placeholder 2">
            <a:extLst>
              <a:ext uri="{FF2B5EF4-FFF2-40B4-BE49-F238E27FC236}">
                <a16:creationId xmlns:a16="http://schemas.microsoft.com/office/drawing/2014/main" id="{C308D1E1-1C9D-4EC7-3361-F2D2704934C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111FA1-5AF9-0647-B31D-D6250D4530A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Content Placeholder 3">
            <a:extLst>
              <a:ext uri="{FF2B5EF4-FFF2-40B4-BE49-F238E27FC236}">
                <a16:creationId xmlns:a16="http://schemas.microsoft.com/office/drawing/2014/main" id="{795EB293-624D-2619-2B15-BC5E56E68E43}"/>
              </a:ext>
            </a:extLst>
          </p:cNvPr>
          <p:cNvSpPr>
            <a:spLocks noGrp="1"/>
          </p:cNvSpPr>
          <p:nvPr>
            <p:ph idx="1"/>
          </p:nvPr>
        </p:nvSpPr>
        <p:spPr>
          <a:xfrm>
            <a:off x="609599" y="2165360"/>
            <a:ext cx="11288617" cy="4190999"/>
          </a:xfrm>
        </p:spPr>
        <p:txBody>
          <a:bodyPr vert="horz" lIns="91440" tIns="45720" rIns="91440" bIns="45720" rtlCol="0" anchor="t">
            <a:noAutofit/>
          </a:bodyPr>
          <a:lstStyle/>
          <a:p>
            <a:pPr marL="255905" indent="-255905"/>
            <a:r>
              <a:rPr lang="en-US" sz="2400" b="1"/>
              <a:t>Positive toxicology (drug/UA) test doesn’t mean automatic discharge</a:t>
            </a:r>
            <a:endParaRPr lang="en-US"/>
          </a:p>
          <a:p>
            <a:pPr marL="557530" lvl="1"/>
            <a:r>
              <a:rPr lang="en-US" sz="2400" b="1"/>
              <a:t>No automatic discharge/transfer hospital/withdrawal management from residential</a:t>
            </a:r>
            <a:endParaRPr lang="en-US" sz="2400" b="1">
              <a:cs typeface="Calibri"/>
            </a:endParaRPr>
          </a:p>
          <a:p>
            <a:pPr marL="203835" lvl="1" indent="0">
              <a:buNone/>
            </a:pPr>
            <a:endParaRPr lang="en-US" sz="500" b="1">
              <a:cs typeface="Calibri"/>
            </a:endParaRPr>
          </a:p>
          <a:p>
            <a:pPr marL="255905" indent="-255905"/>
            <a:r>
              <a:rPr lang="en-US" sz="2400"/>
              <a:t>Use the care coordination benefit to help prevent patients from losing Medi-Cal during the treatment episode</a:t>
            </a:r>
            <a:endParaRPr lang="en-US" sz="2400">
              <a:cs typeface="Calibri"/>
            </a:endParaRPr>
          </a:p>
          <a:p>
            <a:pPr marL="557530" lvl="1"/>
            <a:r>
              <a:rPr lang="en-US" sz="2400"/>
              <a:t>No discharge when health benefits lapse for those that remain eligible</a:t>
            </a:r>
            <a:endParaRPr lang="en-US" sz="2400">
              <a:cs typeface="Calibri"/>
            </a:endParaRPr>
          </a:p>
          <a:p>
            <a:pPr marL="203835" lvl="1" indent="0">
              <a:buNone/>
            </a:pPr>
            <a:endParaRPr lang="en-US" sz="500">
              <a:cs typeface="Calibri"/>
            </a:endParaRPr>
          </a:p>
          <a:p>
            <a:pPr marL="255905" indent="-255905"/>
            <a:r>
              <a:rPr lang="en-US" sz="2400"/>
              <a:t>Ensure a warm-handoff when stepping a patient up or down levels of care</a:t>
            </a:r>
            <a:endParaRPr lang="en-US" sz="2400">
              <a:cs typeface="Calibri"/>
            </a:endParaRPr>
          </a:p>
          <a:p>
            <a:pPr marL="255905" indent="-255905"/>
            <a:r>
              <a:rPr lang="en-US" sz="2400"/>
              <a:t>Provide informational materials at discharge, including naloxone</a:t>
            </a:r>
            <a:endParaRPr lang="en-US" sz="2400">
              <a:cs typeface="Calibri"/>
            </a:endParaRPr>
          </a:p>
          <a:p>
            <a:pPr marL="255905" indent="-255905"/>
            <a:endParaRPr lang="en-US" sz="2400">
              <a:cs typeface="Calibri"/>
            </a:endParaRPr>
          </a:p>
        </p:txBody>
      </p:sp>
    </p:spTree>
    <p:extLst>
      <p:ext uri="{BB962C8B-B14F-4D97-AF65-F5344CB8AC3E}">
        <p14:creationId xmlns:p14="http://schemas.microsoft.com/office/powerpoint/2010/main" val="14189250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sp>
        <p:nvSpPr>
          <p:cNvPr id="863" name="Google Shape;863;g2f4d2c91683_0_38"/>
          <p:cNvSpPr txBox="1">
            <a:spLocks noGrp="1"/>
          </p:cNvSpPr>
          <p:nvPr>
            <p:ph type="title"/>
          </p:nvPr>
        </p:nvSpPr>
        <p:spPr>
          <a:xfrm>
            <a:off x="595317" y="201791"/>
            <a:ext cx="10708758" cy="1778323"/>
          </a:xfrm>
          <a:prstGeom prst="rect">
            <a:avLst/>
          </a:prstGeom>
        </p:spPr>
        <p:txBody>
          <a:bodyPr spcFirstLastPara="1" wrap="square" lIns="91425" tIns="45700" rIns="91425" bIns="45700" anchor="t" anchorCtr="0">
            <a:noAutofit/>
          </a:bodyPr>
          <a:lstStyle/>
          <a:p>
            <a:pPr algn="ctr"/>
            <a:r>
              <a:rPr lang="en-US" sz="5400" b="1" i="1" dirty="0"/>
              <a:t>Substance Use Disorder Trends </a:t>
            </a:r>
            <a:br>
              <a:rPr lang="en-US" sz="5400" b="1" i="1" dirty="0"/>
            </a:br>
            <a:r>
              <a:rPr lang="en-US" sz="5400" b="1" i="1" dirty="0"/>
              <a:t>and Interventions</a:t>
            </a:r>
            <a:endParaRPr sz="5400" b="1" i="1" dirty="0"/>
          </a:p>
        </p:txBody>
      </p:sp>
      <p:sp>
        <p:nvSpPr>
          <p:cNvPr id="864" name="Google Shape;864;g2f4d2c91683_0_38"/>
          <p:cNvSpPr txBox="1">
            <a:spLocks noGrp="1"/>
          </p:cNvSpPr>
          <p:nvPr>
            <p:ph type="sldNum" idx="12"/>
          </p:nvPr>
        </p:nvSpPr>
        <p:spPr>
          <a:xfrm>
            <a:off x="9677400" y="6356350"/>
            <a:ext cx="533400" cy="365100"/>
          </a:xfrm>
          <a:prstGeom prst="rect">
            <a:avLst/>
          </a:prstGeom>
        </p:spPr>
        <p:txBody>
          <a:bodyPr spcFirstLastPara="1" wrap="square" lIns="91425" tIns="45700" rIns="91425" bIns="45700" anchor="ctr" anchorCtr="0">
            <a:noAutofit/>
          </a:bodyPr>
          <a:lstStyle/>
          <a:p>
            <a:pPr algn="r">
              <a:buClr>
                <a:srgbClr val="000000"/>
              </a:buClr>
              <a:buSzPts val="1200"/>
            </a:pPr>
            <a:fld id="{00000000-1234-1234-1234-123412341234}" type="slidenum">
              <a:rPr lang="en-US"/>
              <a:pPr algn="r">
                <a:buClr>
                  <a:srgbClr val="000000"/>
                </a:buClr>
                <a:buSzPts val="1200"/>
              </a:pPr>
              <a:t>4</a:t>
            </a:fld>
            <a:endParaRPr dirty="0"/>
          </a:p>
        </p:txBody>
      </p:sp>
      <p:pic>
        <p:nvPicPr>
          <p:cNvPr id="1026" name="Picture 2" descr="SAMHSA National Survey On Drug Use And Health Data | DTPM">
            <a:extLst>
              <a:ext uri="{FF2B5EF4-FFF2-40B4-BE49-F238E27FC236}">
                <a16:creationId xmlns:a16="http://schemas.microsoft.com/office/drawing/2014/main" id="{CD31DFD7-87F7-EB4C-D92D-09BE7E070A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9766" y="2140319"/>
            <a:ext cx="10012468" cy="387579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48C8E-0173-69A4-7A7D-E5D3DA979B52}"/>
              </a:ext>
            </a:extLst>
          </p:cNvPr>
          <p:cNvSpPr>
            <a:spLocks noGrp="1"/>
          </p:cNvSpPr>
          <p:nvPr>
            <p:ph type="title"/>
          </p:nvPr>
        </p:nvSpPr>
        <p:spPr/>
        <p:txBody>
          <a:bodyPr/>
          <a:lstStyle/>
          <a:p>
            <a:r>
              <a:rPr lang="en-US"/>
              <a:t> </a:t>
            </a:r>
            <a:r>
              <a:rPr lang="en-US" sz="3200"/>
              <a:t>R95 Toxicology Policy and Patient Agreement</a:t>
            </a:r>
            <a:endParaRPr lang="en-US"/>
          </a:p>
        </p:txBody>
      </p:sp>
      <p:sp>
        <p:nvSpPr>
          <p:cNvPr id="3" name="Slide Number Placeholder 2">
            <a:extLst>
              <a:ext uri="{FF2B5EF4-FFF2-40B4-BE49-F238E27FC236}">
                <a16:creationId xmlns:a16="http://schemas.microsoft.com/office/drawing/2014/main" id="{C308D1E1-1C9D-4EC7-3361-F2D2704934C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111FA1-5AF9-0647-B31D-D6250D4530A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Content Placeholder 3">
            <a:extLst>
              <a:ext uri="{FF2B5EF4-FFF2-40B4-BE49-F238E27FC236}">
                <a16:creationId xmlns:a16="http://schemas.microsoft.com/office/drawing/2014/main" id="{795EB293-624D-2619-2B15-BC5E56E68E43}"/>
              </a:ext>
            </a:extLst>
          </p:cNvPr>
          <p:cNvSpPr>
            <a:spLocks noGrp="1"/>
          </p:cNvSpPr>
          <p:nvPr>
            <p:ph idx="1"/>
          </p:nvPr>
        </p:nvSpPr>
        <p:spPr>
          <a:xfrm>
            <a:off x="609599" y="2024249"/>
            <a:ext cx="11288617" cy="4332110"/>
          </a:xfrm>
        </p:spPr>
        <p:txBody>
          <a:bodyPr vert="horz" lIns="91440" tIns="45720" rIns="91440" bIns="45720" rtlCol="0" anchor="t">
            <a:noAutofit/>
          </a:bodyPr>
          <a:lstStyle/>
          <a:p>
            <a:pPr marL="191770" indent="-191770"/>
            <a:r>
              <a:rPr lang="en-US" sz="2000" b="1">
                <a:cs typeface="Calibri"/>
              </a:rPr>
              <a:t>Agency-Facing Toxicology Policy</a:t>
            </a:r>
          </a:p>
          <a:p>
            <a:pPr marL="417830" lvl="1" indent="-213995"/>
            <a:r>
              <a:rPr lang="en-US" sz="2000">
                <a:ea typeface="Calibri"/>
                <a:cs typeface="Calibri"/>
              </a:rPr>
              <a:t>Provides an outline of agency protocol for implementing toxicology testing as a therapeutic tool to support clients in SUD treatment.</a:t>
            </a:r>
          </a:p>
          <a:p>
            <a:pPr marL="856615" lvl="2" indent="-170815"/>
            <a:r>
              <a:rPr lang="en-US" sz="1900">
                <a:ea typeface="Calibri"/>
                <a:cs typeface="Calibri"/>
              </a:rPr>
              <a:t>Grounds testing in a trauma-informed, culturally-response approach, prioritizing respect, safety, and accuracy.</a:t>
            </a:r>
          </a:p>
          <a:p>
            <a:pPr marL="685800" lvl="2" indent="0">
              <a:buNone/>
            </a:pPr>
            <a:r>
              <a:rPr lang="en-US" sz="600">
                <a:ea typeface="Calibri"/>
                <a:cs typeface="Calibri"/>
              </a:rPr>
              <a:t>   </a:t>
            </a:r>
            <a:endParaRPr lang="en-US" sz="600"/>
          </a:p>
          <a:p>
            <a:pPr marL="191770" indent="-191770">
              <a:buClr>
                <a:srgbClr val="376092"/>
              </a:buClr>
            </a:pPr>
            <a:r>
              <a:rPr lang="en-US" sz="2000" b="1">
                <a:ea typeface="Calibri"/>
                <a:cs typeface="Calibri"/>
              </a:rPr>
              <a:t>Patient-Facing Toxicology Agreement</a:t>
            </a:r>
          </a:p>
          <a:p>
            <a:pPr marL="417830" lvl="1" indent="-213995"/>
            <a:r>
              <a:rPr lang="en-US" sz="2000">
                <a:ea typeface="Calibri"/>
                <a:cs typeface="Calibri"/>
              </a:rPr>
              <a:t>Informs patients about the toxicology testing process, the benefits of engaging in testing, patient expectations, and patient rights.</a:t>
            </a:r>
          </a:p>
          <a:p>
            <a:pPr marL="856615" lvl="2" indent="-170815">
              <a:buClr>
                <a:srgbClr val="E46C0A"/>
              </a:buClr>
            </a:pPr>
            <a:r>
              <a:rPr lang="en-US" sz="1900">
                <a:ea typeface="Calibri"/>
                <a:cs typeface="Calibri"/>
              </a:rPr>
              <a:t>Testing is a clinical tool used to facilitate discussion with clients around their substance use and triggers, progress toward their goals, and linkage to additional resources, including harm reduction.</a:t>
            </a:r>
          </a:p>
          <a:p>
            <a:pPr marL="856615" lvl="2" indent="-170815">
              <a:buClr>
                <a:srgbClr val="E46C0A"/>
              </a:buClr>
            </a:pPr>
            <a:r>
              <a:rPr lang="en-US" sz="1900">
                <a:ea typeface="Calibri"/>
                <a:cs typeface="Calibri"/>
              </a:rPr>
              <a:t>A toxicology test (+/-) is not required for admission and a client will not be automatically discharged if they test positive (without consideration of the client's other behaviors and actions).</a:t>
            </a:r>
          </a:p>
          <a:p>
            <a:pPr marL="856615" lvl="2" indent="-170815">
              <a:buClr>
                <a:srgbClr val="E46C0A"/>
              </a:buClr>
            </a:pPr>
            <a:endParaRPr lang="en-US">
              <a:ea typeface="Calibri"/>
              <a:cs typeface="Calibri"/>
            </a:endParaRPr>
          </a:p>
          <a:p>
            <a:pPr marL="203835" lvl="1" indent="0">
              <a:buNone/>
            </a:pPr>
            <a:endParaRPr lang="en-US" sz="500" b="1">
              <a:ea typeface="Calibri"/>
              <a:cs typeface="Calibri"/>
            </a:endParaRPr>
          </a:p>
          <a:p>
            <a:pPr marL="191770" indent="-191770">
              <a:buClr>
                <a:srgbClr val="4F81BD">
                  <a:lumMod val="75000"/>
                </a:srgbClr>
              </a:buClr>
            </a:pPr>
            <a:endParaRPr lang="en-US" sz="2400">
              <a:ea typeface="Calibri"/>
              <a:cs typeface="Calibri"/>
            </a:endParaRPr>
          </a:p>
          <a:p>
            <a:pPr marL="191770" indent="-191770">
              <a:buClr>
                <a:srgbClr val="4F81BD">
                  <a:lumMod val="75000"/>
                </a:srgbClr>
              </a:buClr>
            </a:pPr>
            <a:endParaRPr lang="en-US" sz="2400">
              <a:ea typeface="Calibri"/>
              <a:cs typeface="Calibri"/>
            </a:endParaRPr>
          </a:p>
        </p:txBody>
      </p:sp>
    </p:spTree>
    <p:extLst>
      <p:ext uri="{BB962C8B-B14F-4D97-AF65-F5344CB8AC3E}">
        <p14:creationId xmlns:p14="http://schemas.microsoft.com/office/powerpoint/2010/main" val="29211449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4DA89-E624-4770-BE46-E48C5CF68621}"/>
              </a:ext>
            </a:extLst>
          </p:cNvPr>
          <p:cNvSpPr>
            <a:spLocks noGrp="1"/>
          </p:cNvSpPr>
          <p:nvPr>
            <p:ph type="title"/>
          </p:nvPr>
        </p:nvSpPr>
        <p:spPr/>
        <p:txBody>
          <a:bodyPr/>
          <a:lstStyle/>
          <a:p>
            <a:pPr algn="ctr"/>
            <a:r>
              <a:rPr lang="en-US" sz="3400"/>
              <a:t>Service Design</a:t>
            </a:r>
            <a:endParaRPr lang="en-US"/>
          </a:p>
        </p:txBody>
      </p:sp>
      <p:sp>
        <p:nvSpPr>
          <p:cNvPr id="3" name="Content Placeholder 2">
            <a:extLst>
              <a:ext uri="{FF2B5EF4-FFF2-40B4-BE49-F238E27FC236}">
                <a16:creationId xmlns:a16="http://schemas.microsoft.com/office/drawing/2014/main" id="{4C115E08-2D60-4C09-BF25-825F2293F418}"/>
              </a:ext>
            </a:extLst>
          </p:cNvPr>
          <p:cNvSpPr>
            <a:spLocks noGrp="1"/>
          </p:cNvSpPr>
          <p:nvPr>
            <p:ph idx="1"/>
          </p:nvPr>
        </p:nvSpPr>
        <p:spPr>
          <a:xfrm>
            <a:off x="426719" y="1498438"/>
            <a:ext cx="7648501" cy="5169648"/>
          </a:xfrm>
        </p:spPr>
        <p:txBody>
          <a:bodyPr vert="horz" lIns="91440" tIns="45720" rIns="91440" bIns="45720" rtlCol="0" anchor="t">
            <a:noAutofit/>
          </a:bodyPr>
          <a:lstStyle/>
          <a:p>
            <a:pPr marL="461010" lvl="1" indent="-234950">
              <a:spcBef>
                <a:spcPts val="0"/>
              </a:spcBef>
              <a:buClr>
                <a:srgbClr val="4F81BD">
                  <a:lumMod val="75000"/>
                </a:srgbClr>
              </a:buClr>
              <a:buFont typeface="Wingdings"/>
              <a:buChar char="§"/>
            </a:pPr>
            <a:r>
              <a:rPr lang="en-US" sz="2300" b="1"/>
              <a:t>Creating a safe and welcoming physical environment </a:t>
            </a:r>
            <a:r>
              <a:rPr lang="en-US" sz="2300"/>
              <a:t> (e.g., warm lighting, matching furniture, home-like rather than institutional feel)</a:t>
            </a:r>
          </a:p>
          <a:p>
            <a:pPr marL="461010" lvl="1" indent="-234950">
              <a:spcBef>
                <a:spcPts val="0"/>
              </a:spcBef>
              <a:buClr>
                <a:srgbClr val="4F81BD">
                  <a:lumMod val="75000"/>
                </a:srgbClr>
              </a:buClr>
              <a:buFont typeface="Wingdings"/>
              <a:buChar char="§"/>
            </a:pPr>
            <a:r>
              <a:rPr lang="en-US" sz="2300" b="1">
                <a:ea typeface="Calibri"/>
                <a:cs typeface="Calibri"/>
              </a:rPr>
              <a:t>Placing clients/customers at the center of design improvements </a:t>
            </a:r>
            <a:r>
              <a:rPr lang="en-US" sz="2300">
                <a:ea typeface="Calibri"/>
                <a:cs typeface="Calibri"/>
              </a:rPr>
              <a:t>by gathering and utilizing consumer feedback</a:t>
            </a:r>
          </a:p>
          <a:p>
            <a:pPr marL="461010" lvl="1" indent="-234950">
              <a:spcBef>
                <a:spcPts val="0"/>
              </a:spcBef>
              <a:buClr>
                <a:srgbClr val="4F81BD">
                  <a:lumMod val="75000"/>
                </a:srgbClr>
              </a:buClr>
              <a:buFont typeface="Wingdings"/>
              <a:buChar char="§"/>
            </a:pPr>
            <a:r>
              <a:rPr lang="en-US" sz="2300" b="1">
                <a:ea typeface="Calibri"/>
                <a:cs typeface="Calibri"/>
              </a:rPr>
              <a:t>Improve language access</a:t>
            </a:r>
            <a:r>
              <a:rPr lang="en-US" sz="2300">
                <a:ea typeface="Calibri"/>
                <a:cs typeface="Calibri"/>
              </a:rPr>
              <a:t> to reduce barriers</a:t>
            </a:r>
          </a:p>
          <a:p>
            <a:pPr marL="461010" lvl="1" indent="-234950">
              <a:spcBef>
                <a:spcPts val="0"/>
              </a:spcBef>
              <a:buClr>
                <a:srgbClr val="4F81BD">
                  <a:lumMod val="75000"/>
                </a:srgbClr>
              </a:buClr>
              <a:buFont typeface="Wingdings"/>
              <a:buChar char="§"/>
            </a:pPr>
            <a:r>
              <a:rPr lang="en-US" sz="2300" b="1">
                <a:ea typeface="Calibri"/>
                <a:cs typeface="Calibri"/>
              </a:rPr>
              <a:t>Streamlining intake processes</a:t>
            </a:r>
            <a:r>
              <a:rPr lang="en-US" sz="2300">
                <a:ea typeface="Calibri"/>
                <a:cs typeface="Calibri"/>
              </a:rPr>
              <a:t> that prioritize clients over forms</a:t>
            </a:r>
          </a:p>
          <a:p>
            <a:pPr marL="461010" lvl="1" indent="-234950">
              <a:spcBef>
                <a:spcPts val="0"/>
              </a:spcBef>
              <a:buClr>
                <a:srgbClr val="4F81BD">
                  <a:lumMod val="75000"/>
                </a:srgbClr>
              </a:buClr>
              <a:buFont typeface="Wingdings"/>
              <a:buChar char="§"/>
            </a:pPr>
            <a:r>
              <a:rPr lang="en-US" sz="2300" b="1">
                <a:ea typeface="Calibri"/>
                <a:cs typeface="Calibri"/>
              </a:rPr>
              <a:t>Optimizing clinical services</a:t>
            </a:r>
            <a:r>
              <a:rPr lang="en-US" sz="2300">
                <a:ea typeface="Calibri"/>
                <a:cs typeface="Calibri"/>
              </a:rPr>
              <a:t> to be more engaging </a:t>
            </a:r>
          </a:p>
          <a:p>
            <a:pPr marL="461010" lvl="1" indent="-234950">
              <a:spcBef>
                <a:spcPts val="0"/>
              </a:spcBef>
              <a:buClr>
                <a:srgbClr val="376092"/>
              </a:buClr>
              <a:buFont typeface="Wingdings,Sans-Serif"/>
              <a:buChar char="§"/>
            </a:pPr>
            <a:r>
              <a:rPr lang="en-US" sz="2300" b="1">
                <a:ea typeface="Calibri"/>
                <a:cs typeface="Calibri"/>
              </a:rPr>
              <a:t>Enhancing customer experience </a:t>
            </a:r>
            <a:r>
              <a:rPr lang="en-US" sz="2300">
                <a:ea typeface="Calibri"/>
                <a:cs typeface="Calibri"/>
              </a:rPr>
              <a:t>with customer walk-throughs to identify service design improvements</a:t>
            </a:r>
          </a:p>
          <a:p>
            <a:pPr marL="461010" lvl="1" indent="-234950">
              <a:spcBef>
                <a:spcPts val="0"/>
              </a:spcBef>
              <a:buClr>
                <a:srgbClr val="376092"/>
              </a:buClr>
              <a:buFont typeface="Wingdings,Sans-Serif"/>
              <a:buChar char="§"/>
            </a:pPr>
            <a:r>
              <a:rPr lang="en-US" sz="2300">
                <a:ea typeface="Calibri"/>
                <a:cs typeface="Calibri"/>
              </a:rPr>
              <a:t>Adapting </a:t>
            </a:r>
            <a:r>
              <a:rPr lang="en-US" sz="2300" b="1">
                <a:ea typeface="Calibri"/>
                <a:cs typeface="Calibri"/>
              </a:rPr>
              <a:t>organizational changes that lead to lower  barriers to accessing services</a:t>
            </a:r>
          </a:p>
          <a:p>
            <a:pPr marL="461010" lvl="1" indent="-234950">
              <a:spcBef>
                <a:spcPts val="0"/>
              </a:spcBef>
              <a:buClr>
                <a:srgbClr val="376092"/>
              </a:buClr>
              <a:buFont typeface="Wingdings,Sans-Serif"/>
              <a:buChar char="§"/>
            </a:pPr>
            <a:endParaRPr lang="en-US" sz="2300">
              <a:ea typeface="Calibri"/>
              <a:cs typeface="Calibri"/>
            </a:endParaRPr>
          </a:p>
          <a:p>
            <a:pPr marL="461010" lvl="1" indent="-234950">
              <a:spcBef>
                <a:spcPts val="0"/>
              </a:spcBef>
              <a:buClr>
                <a:srgbClr val="376092"/>
              </a:buClr>
              <a:buFont typeface="Wingdings"/>
              <a:buChar char="§"/>
            </a:pPr>
            <a:endParaRPr lang="en-US" sz="2300">
              <a:ea typeface="Calibri"/>
              <a:cs typeface="Calibri"/>
            </a:endParaRPr>
          </a:p>
        </p:txBody>
      </p:sp>
      <p:sp>
        <p:nvSpPr>
          <p:cNvPr id="4" name="Slide Number Placeholder 3">
            <a:extLst>
              <a:ext uri="{FF2B5EF4-FFF2-40B4-BE49-F238E27FC236}">
                <a16:creationId xmlns:a16="http://schemas.microsoft.com/office/drawing/2014/main" id="{FBE4EFDD-D34D-4E4E-8C75-C6D5619241E6}"/>
              </a:ext>
            </a:extLst>
          </p:cNvPr>
          <p:cNvSpPr>
            <a:spLocks noGrp="1"/>
          </p:cNvSpPr>
          <p:nvPr>
            <p:ph type="sldNum" sz="quarter" idx="12"/>
          </p:nvPr>
        </p:nvSpPr>
        <p:spPr>
          <a:xfrm>
            <a:off x="10871200" y="6497038"/>
            <a:ext cx="711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111FA1-5AF9-0647-B31D-D6250D4530A3}" type="slidenum">
              <a:rPr kumimoji="0" lang="en-US" sz="900" b="0" i="0" u="none" strike="noStrike" kern="1200" cap="none" spc="0" normalizeH="0" baseline="0" noProof="0" dirty="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7" name="Picture 6" descr="Breakfast roll and a teacup with saucer">
            <a:extLst>
              <a:ext uri="{FF2B5EF4-FFF2-40B4-BE49-F238E27FC236}">
                <a16:creationId xmlns:a16="http://schemas.microsoft.com/office/drawing/2014/main" id="{70C115BD-5FAA-D360-A0DE-78265F4A5ACA}"/>
              </a:ext>
            </a:extLst>
          </p:cNvPr>
          <p:cNvPicPr>
            <a:picLocks noChangeAspect="1"/>
          </p:cNvPicPr>
          <p:nvPr/>
        </p:nvPicPr>
        <p:blipFill>
          <a:blip r:embed="rId3"/>
          <a:stretch>
            <a:fillRect/>
          </a:stretch>
        </p:blipFill>
        <p:spPr>
          <a:xfrm>
            <a:off x="9029862" y="3833611"/>
            <a:ext cx="2049560" cy="2258816"/>
          </a:xfrm>
          <a:prstGeom prst="rect">
            <a:avLst/>
          </a:prstGeom>
        </p:spPr>
      </p:pic>
      <p:pic>
        <p:nvPicPr>
          <p:cNvPr id="11" name="Picture 10" descr="Three lightbulbs hanging">
            <a:extLst>
              <a:ext uri="{FF2B5EF4-FFF2-40B4-BE49-F238E27FC236}">
                <a16:creationId xmlns:a16="http://schemas.microsoft.com/office/drawing/2014/main" id="{12C65563-64F0-1469-297C-0ED997CFCCCF}"/>
              </a:ext>
            </a:extLst>
          </p:cNvPr>
          <p:cNvPicPr>
            <a:picLocks noChangeAspect="1"/>
          </p:cNvPicPr>
          <p:nvPr/>
        </p:nvPicPr>
        <p:blipFill>
          <a:blip r:embed="rId4"/>
          <a:stretch>
            <a:fillRect/>
          </a:stretch>
        </p:blipFill>
        <p:spPr>
          <a:xfrm>
            <a:off x="8286996" y="1155850"/>
            <a:ext cx="3295404" cy="2273150"/>
          </a:xfrm>
          <a:prstGeom prst="rect">
            <a:avLst/>
          </a:prstGeom>
        </p:spPr>
      </p:pic>
    </p:spTree>
    <p:extLst>
      <p:ext uri="{BB962C8B-B14F-4D97-AF65-F5344CB8AC3E}">
        <p14:creationId xmlns:p14="http://schemas.microsoft.com/office/powerpoint/2010/main" val="14078764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229"/>
        <p:cNvGrpSpPr/>
        <p:nvPr/>
      </p:nvGrpSpPr>
      <p:grpSpPr>
        <a:xfrm>
          <a:off x="0" y="0"/>
          <a:ext cx="0" cy="0"/>
          <a:chOff x="0" y="0"/>
          <a:chExt cx="0" cy="0"/>
        </a:xfrm>
      </p:grpSpPr>
      <p:sp>
        <p:nvSpPr>
          <p:cNvPr id="1230" name="Google Shape;1230;g2f5546be8ed_0_6"/>
          <p:cNvSpPr txBox="1">
            <a:spLocks noGrp="1"/>
          </p:cNvSpPr>
          <p:nvPr>
            <p:ph type="title"/>
          </p:nvPr>
        </p:nvSpPr>
        <p:spPr>
          <a:xfrm>
            <a:off x="838200" y="2760750"/>
            <a:ext cx="5931000" cy="2726100"/>
          </a:xfrm>
          <a:prstGeom prst="rect">
            <a:avLst/>
          </a:prstGeom>
        </p:spPr>
        <p:txBody>
          <a:bodyPr spcFirstLastPara="1" wrap="square" lIns="91425" tIns="45700" rIns="91425" bIns="45700" anchor="t" anchorCtr="0">
            <a:noAutofit/>
          </a:bodyPr>
          <a:lstStyle/>
          <a:p>
            <a:r>
              <a:rPr lang="en-US" sz="5400" b="1" cap="none" dirty="0"/>
              <a:t>Aligning Services with Readiness</a:t>
            </a:r>
            <a:endParaRPr sz="5400" b="1" cap="none" dirty="0"/>
          </a:p>
        </p:txBody>
      </p:sp>
      <p:sp>
        <p:nvSpPr>
          <p:cNvPr id="1231" name="Google Shape;1231;g2f5546be8ed_0_6"/>
          <p:cNvSpPr txBox="1">
            <a:spLocks noGrp="1"/>
          </p:cNvSpPr>
          <p:nvPr>
            <p:ph type="sldNum" idx="12"/>
          </p:nvPr>
        </p:nvSpPr>
        <p:spPr>
          <a:xfrm>
            <a:off x="9677400" y="6356350"/>
            <a:ext cx="533400" cy="365100"/>
          </a:xfrm>
          <a:prstGeom prst="rect">
            <a:avLst/>
          </a:prstGeom>
        </p:spPr>
        <p:txBody>
          <a:bodyPr spcFirstLastPara="1" wrap="square" lIns="91425" tIns="45700" rIns="91425" bIns="45700" anchor="ctr" anchorCtr="0">
            <a:noAutofit/>
          </a:bodyPr>
          <a:lstStyle/>
          <a:p>
            <a:pPr algn="r"/>
            <a:fld id="{00000000-1234-1234-1234-123412341234}" type="slidenum">
              <a:rPr lang="en-US"/>
              <a:pPr algn="r"/>
              <a:t>42</a:t>
            </a:fld>
            <a:endParaRPr dirty="0"/>
          </a:p>
        </p:txBody>
      </p:sp>
      <p:pic>
        <p:nvPicPr>
          <p:cNvPr id="2" name="Google Shape;1023;p84" descr="https://www.asamcontinuum.org/wp-content/uploads/2016/01/ASAM_Seal_DarkBlue.png">
            <a:extLst>
              <a:ext uri="{FF2B5EF4-FFF2-40B4-BE49-F238E27FC236}">
                <a16:creationId xmlns:a16="http://schemas.microsoft.com/office/drawing/2014/main" id="{1AEA2BD4-274E-E431-86B4-F680387E1E21}"/>
              </a:ext>
            </a:extLst>
          </p:cNvPr>
          <p:cNvPicPr preferRelativeResize="0"/>
          <p:nvPr/>
        </p:nvPicPr>
        <p:blipFill rotWithShape="1">
          <a:blip r:embed="rId3"/>
          <a:stretch/>
        </p:blipFill>
        <p:spPr>
          <a:xfrm>
            <a:off x="7769609" y="1850571"/>
            <a:ext cx="3409057" cy="350970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101"/>
        <p:cNvGrpSpPr/>
        <p:nvPr/>
      </p:nvGrpSpPr>
      <p:grpSpPr>
        <a:xfrm>
          <a:off x="0" y="0"/>
          <a:ext cx="0" cy="0"/>
          <a:chOff x="0" y="0"/>
          <a:chExt cx="0" cy="0"/>
        </a:xfrm>
      </p:grpSpPr>
      <p:sp>
        <p:nvSpPr>
          <p:cNvPr id="1102" name="Google Shape;1102;p125"/>
          <p:cNvSpPr txBox="1"/>
          <p:nvPr/>
        </p:nvSpPr>
        <p:spPr>
          <a:xfrm>
            <a:off x="9128185" y="6339098"/>
            <a:ext cx="2743200" cy="365125"/>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800" b="0" i="0" u="none" strike="noStrike" kern="1200" cap="none" spc="0" normalizeH="0" baseline="0" noProof="0">
                <a:ln>
                  <a:noFill/>
                </a:ln>
                <a:solidFill>
                  <a:prstClr val="white"/>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1103" name="Google Shape;1103;p125"/>
          <p:cNvSpPr/>
          <p:nvPr/>
        </p:nvSpPr>
        <p:spPr>
          <a:xfrm>
            <a:off x="365760" y="2414026"/>
            <a:ext cx="4907280" cy="564215"/>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29750"/>
              </a:lnSpc>
              <a:spcBef>
                <a:spcPts val="0"/>
              </a:spcBef>
              <a:spcAft>
                <a:spcPts val="0"/>
              </a:spcAft>
              <a:buClrTx/>
              <a:buSzTx/>
              <a:buFontTx/>
              <a:buNone/>
              <a:tabLst/>
              <a:defRPr/>
            </a:pPr>
            <a:r>
              <a:rPr kumimoji="0" lang="en-US" sz="4000" b="1" i="1" u="none" strike="noStrike" kern="1200" cap="none" spc="0" normalizeH="0" baseline="0" noProof="0" dirty="0">
                <a:ln>
                  <a:noFill/>
                </a:ln>
                <a:solidFill>
                  <a:srgbClr val="FFFFFF"/>
                </a:solidFill>
                <a:effectLst/>
                <a:uLnTx/>
                <a:uFillTx/>
                <a:latin typeface="Lato Black"/>
                <a:ea typeface="Lato Black"/>
                <a:cs typeface="Lato Black"/>
                <a:sym typeface="Lato Black"/>
              </a:rPr>
              <a:t>Two fundamental ideas</a:t>
            </a: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21611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107"/>
        <p:cNvGrpSpPr/>
        <p:nvPr/>
      </p:nvGrpSpPr>
      <p:grpSpPr>
        <a:xfrm>
          <a:off x="0" y="0"/>
          <a:ext cx="0" cy="0"/>
          <a:chOff x="0" y="0"/>
          <a:chExt cx="0" cy="0"/>
        </a:xfrm>
      </p:grpSpPr>
      <p:sp>
        <p:nvSpPr>
          <p:cNvPr id="1108" name="Google Shape;1108;p126"/>
          <p:cNvSpPr txBox="1">
            <a:spLocks noGrp="1"/>
          </p:cNvSpPr>
          <p:nvPr>
            <p:ph type="body" idx="4294967295"/>
          </p:nvPr>
        </p:nvSpPr>
        <p:spPr>
          <a:xfrm>
            <a:off x="6258404" y="2646607"/>
            <a:ext cx="5384800" cy="3459163"/>
          </a:xfrm>
          <a:prstGeom prst="rect">
            <a:avLst/>
          </a:prstGeom>
          <a:noFill/>
          <a:ln>
            <a:noFill/>
          </a:ln>
        </p:spPr>
        <p:txBody>
          <a:bodyPr spcFirstLastPara="1" vert="horz" wrap="square" lIns="91425" tIns="45700" rIns="91425" bIns="45700" rtlCol="0" anchor="t" anchorCtr="0">
            <a:normAutofit/>
          </a:bodyPr>
          <a:lstStyle/>
          <a:p>
            <a:pPr marL="0" indent="0">
              <a:spcBef>
                <a:spcPts val="0"/>
              </a:spcBef>
              <a:buClr>
                <a:schemeClr val="dk1"/>
              </a:buClr>
              <a:buSzPts val="3200"/>
              <a:buNone/>
            </a:pPr>
            <a:r>
              <a:rPr lang="en-US" i="1">
                <a:latin typeface="Lato"/>
                <a:ea typeface="Lato"/>
                <a:cs typeface="Lato"/>
                <a:sym typeface="Lato"/>
              </a:rPr>
              <a:t>If there are two sides to an issue, and you take up one, </a:t>
            </a:r>
            <a:r>
              <a:rPr lang="en-US" b="1" i="1">
                <a:latin typeface="Lato"/>
                <a:ea typeface="Lato"/>
                <a:cs typeface="Lato"/>
                <a:sym typeface="Lato"/>
              </a:rPr>
              <a:t>you are inviting the other person to take up the other.</a:t>
            </a:r>
            <a:endParaRPr b="1"/>
          </a:p>
        </p:txBody>
      </p:sp>
      <p:sp>
        <p:nvSpPr>
          <p:cNvPr id="1109" name="Google Shape;1109;p126"/>
          <p:cNvSpPr txBox="1"/>
          <p:nvPr/>
        </p:nvSpPr>
        <p:spPr>
          <a:xfrm>
            <a:off x="9128185" y="6339098"/>
            <a:ext cx="2743200" cy="365125"/>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800" b="0" i="0" u="none" strike="noStrike" kern="1200" cap="none" spc="0" normalizeH="0" baseline="0" noProof="0">
                <a:ln>
                  <a:noFill/>
                </a:ln>
                <a:solidFill>
                  <a:prstClr val="white"/>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1110" name="Google Shape;1110;p126"/>
          <p:cNvSpPr/>
          <p:nvPr/>
        </p:nvSpPr>
        <p:spPr>
          <a:xfrm>
            <a:off x="1" y="1"/>
            <a:ext cx="5295481" cy="1075580"/>
          </a:xfrm>
          <a:prstGeom prst="rect">
            <a:avLst/>
          </a:prstGeom>
          <a:solidFill>
            <a:srgbClr val="06204C"/>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11" name="Google Shape;1111;p126"/>
          <p:cNvSpPr/>
          <p:nvPr/>
        </p:nvSpPr>
        <p:spPr>
          <a:xfrm>
            <a:off x="472273" y="175298"/>
            <a:ext cx="5044272" cy="564215"/>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36578"/>
              </a:lnSpc>
              <a:spcBef>
                <a:spcPts val="0"/>
              </a:spcBef>
              <a:spcAft>
                <a:spcPts val="0"/>
              </a:spcAft>
              <a:buClrTx/>
              <a:buSzTx/>
              <a:buFontTx/>
              <a:buNone/>
              <a:tabLst/>
              <a:defRPr/>
            </a:pPr>
            <a:r>
              <a:rPr kumimoji="0" lang="en-US" sz="3800" b="0" i="0" u="none" strike="noStrike" kern="1200" cap="none" spc="0" normalizeH="0" baseline="0" noProof="0">
                <a:ln>
                  <a:noFill/>
                </a:ln>
                <a:solidFill>
                  <a:srgbClr val="FFFFFF"/>
                </a:solidFill>
                <a:effectLst/>
                <a:uLnTx/>
                <a:uFillTx/>
                <a:latin typeface="Lato Light"/>
                <a:ea typeface="Lato Light"/>
                <a:cs typeface="Lato Light"/>
                <a:sym typeface="Lato Light"/>
              </a:rPr>
              <a:t>Fundamental Idea #1</a:t>
            </a:r>
            <a:endParaRPr kumimoji="0" sz="3800" b="0" i="0" u="none" strike="noStrike" kern="1200" cap="none" spc="0" normalizeH="0" baseline="0" noProof="0">
              <a:ln>
                <a:noFill/>
              </a:ln>
              <a:solidFill>
                <a:srgbClr val="000000"/>
              </a:solidFill>
              <a:effectLst/>
              <a:uLnTx/>
              <a:uFillTx/>
              <a:latin typeface="Lato Light"/>
              <a:ea typeface="Lato Light"/>
              <a:cs typeface="Lato Light"/>
              <a:sym typeface="Lato Light"/>
            </a:endParaRPr>
          </a:p>
        </p:txBody>
      </p:sp>
    </p:spTree>
    <p:extLst>
      <p:ext uri="{BB962C8B-B14F-4D97-AF65-F5344CB8AC3E}">
        <p14:creationId xmlns:p14="http://schemas.microsoft.com/office/powerpoint/2010/main" val="4012441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0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115"/>
        <p:cNvGrpSpPr/>
        <p:nvPr/>
      </p:nvGrpSpPr>
      <p:grpSpPr>
        <a:xfrm>
          <a:off x="0" y="0"/>
          <a:ext cx="0" cy="0"/>
          <a:chOff x="0" y="0"/>
          <a:chExt cx="0" cy="0"/>
        </a:xfrm>
      </p:grpSpPr>
      <p:sp>
        <p:nvSpPr>
          <p:cNvPr id="1116" name="Google Shape;1116;p127"/>
          <p:cNvSpPr txBox="1">
            <a:spLocks noGrp="1"/>
          </p:cNvSpPr>
          <p:nvPr>
            <p:ph type="body" idx="2"/>
          </p:nvPr>
        </p:nvSpPr>
        <p:spPr>
          <a:xfrm>
            <a:off x="6553163" y="526975"/>
            <a:ext cx="4952100" cy="1477800"/>
          </a:xfrm>
          <a:prstGeom prst="rect">
            <a:avLst/>
          </a:prstGeom>
          <a:noFill/>
          <a:ln>
            <a:noFill/>
          </a:ln>
        </p:spPr>
        <p:txBody>
          <a:bodyPr spcFirstLastPara="1" vert="horz" wrap="square" lIns="91425" tIns="45700" rIns="91425" bIns="45700" rtlCol="0" anchor="t" anchorCtr="0">
            <a:noAutofit/>
          </a:bodyPr>
          <a:lstStyle/>
          <a:p>
            <a:pPr marL="0" indent="0">
              <a:spcBef>
                <a:spcPts val="0"/>
              </a:spcBef>
              <a:buClr>
                <a:srgbClr val="444444"/>
              </a:buClr>
              <a:buSzPts val="3200"/>
              <a:buNone/>
            </a:pPr>
            <a:r>
              <a:rPr lang="en-US" sz="3200" i="1" dirty="0">
                <a:latin typeface="Lato"/>
                <a:ea typeface="Lato"/>
                <a:cs typeface="Lato"/>
                <a:sym typeface="Lato"/>
              </a:rPr>
              <a:t>In any conversation about something where there are two sides, we tend to</a:t>
            </a:r>
            <a:endParaRPr dirty="0"/>
          </a:p>
        </p:txBody>
      </p:sp>
      <p:sp>
        <p:nvSpPr>
          <p:cNvPr id="1117" name="Google Shape;1117;p127"/>
          <p:cNvSpPr txBox="1"/>
          <p:nvPr/>
        </p:nvSpPr>
        <p:spPr>
          <a:xfrm>
            <a:off x="9128185" y="6339098"/>
            <a:ext cx="2743200" cy="365125"/>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8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118" name="Google Shape;1118;p127"/>
          <p:cNvSpPr/>
          <p:nvPr/>
        </p:nvSpPr>
        <p:spPr>
          <a:xfrm>
            <a:off x="1" y="1"/>
            <a:ext cx="5285433" cy="1075580"/>
          </a:xfrm>
          <a:prstGeom prst="rect">
            <a:avLst/>
          </a:prstGeom>
          <a:solidFill>
            <a:srgbClr val="06204C"/>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19" name="Google Shape;1119;p127"/>
          <p:cNvSpPr/>
          <p:nvPr/>
        </p:nvSpPr>
        <p:spPr>
          <a:xfrm>
            <a:off x="462224" y="195394"/>
            <a:ext cx="4953837" cy="564215"/>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36578"/>
              </a:lnSpc>
              <a:spcBef>
                <a:spcPts val="0"/>
              </a:spcBef>
              <a:spcAft>
                <a:spcPts val="0"/>
              </a:spcAft>
              <a:buClrTx/>
              <a:buSzTx/>
              <a:buFontTx/>
              <a:buNone/>
              <a:tabLst/>
              <a:defRPr/>
            </a:pPr>
            <a:r>
              <a:rPr kumimoji="0" lang="en-US" sz="3800" b="0" i="0" u="none" strike="noStrike" kern="1200" cap="none" spc="0" normalizeH="0" baseline="0" noProof="0">
                <a:ln>
                  <a:noFill/>
                </a:ln>
                <a:solidFill>
                  <a:srgbClr val="FFFFFF"/>
                </a:solidFill>
                <a:effectLst/>
                <a:uLnTx/>
                <a:uFillTx/>
                <a:latin typeface="Lato Light"/>
                <a:ea typeface="Lato Light"/>
                <a:cs typeface="Lato Light"/>
                <a:sym typeface="Lato Light"/>
              </a:rPr>
              <a:t>Fundamental Idea #2</a:t>
            </a:r>
            <a:endParaRPr kumimoji="0" sz="3800" b="0" i="0" u="none" strike="noStrike" kern="1200" cap="none" spc="0" normalizeH="0" baseline="0" noProof="0">
              <a:ln>
                <a:noFill/>
              </a:ln>
              <a:solidFill>
                <a:srgbClr val="000000"/>
              </a:solidFill>
              <a:effectLst/>
              <a:uLnTx/>
              <a:uFillTx/>
              <a:latin typeface="Lato Light"/>
              <a:ea typeface="Lato Light"/>
              <a:cs typeface="Lato Light"/>
              <a:sym typeface="Lato Light"/>
            </a:endParaRPr>
          </a:p>
        </p:txBody>
      </p:sp>
      <p:sp>
        <p:nvSpPr>
          <p:cNvPr id="1120" name="Google Shape;1120;p127"/>
          <p:cNvSpPr txBox="1"/>
          <p:nvPr/>
        </p:nvSpPr>
        <p:spPr>
          <a:xfrm>
            <a:off x="6553175" y="2337197"/>
            <a:ext cx="5318100" cy="1077178"/>
          </a:xfrm>
          <a:prstGeom prst="rect">
            <a:avLst/>
          </a:prstGeom>
          <a:noFill/>
          <a:ln>
            <a:noFill/>
          </a:ln>
        </p:spPr>
        <p:txBody>
          <a:bodyPr spcFirstLastPara="1" wrap="square" lIns="91425" tIns="45700" rIns="91425" bIns="45700" anchor="t" anchorCtr="0">
            <a:spAutoFit/>
          </a:bodyPr>
          <a:lstStyle/>
          <a:p>
            <a:pPr marL="457189" marR="0" lvl="0" indent="-457189" algn="l" defTabSz="914400" rtl="0" eaLnBrk="1" fontAlgn="auto" latinLnBrk="0" hangingPunct="1">
              <a:lnSpc>
                <a:spcPct val="100000"/>
              </a:lnSpc>
              <a:spcBef>
                <a:spcPts val="0"/>
              </a:spcBef>
              <a:spcAft>
                <a:spcPts val="0"/>
              </a:spcAft>
              <a:buClr>
                <a:srgbClr val="444444"/>
              </a:buClr>
              <a:buSzPts val="3200"/>
              <a:buFont typeface="Arial"/>
              <a:buChar char="•"/>
              <a:tabLst/>
              <a:defRPr/>
            </a:pPr>
            <a:r>
              <a:rPr kumimoji="0" lang="en-US" sz="3200" b="1" i="0" u="none" strike="noStrike" kern="1200" cap="none" spc="0" normalizeH="0" baseline="0" noProof="0" dirty="0">
                <a:ln>
                  <a:noFill/>
                </a:ln>
                <a:solidFill>
                  <a:prstClr val="black"/>
                </a:solidFill>
                <a:effectLst/>
                <a:uLnTx/>
                <a:uFillTx/>
                <a:latin typeface="Lato"/>
                <a:ea typeface="Lato"/>
                <a:cs typeface="Lato"/>
                <a:sym typeface="Lato"/>
              </a:rPr>
              <a:t>REMEMBER</a:t>
            </a:r>
            <a:r>
              <a:rPr kumimoji="0" lang="en-US" sz="3200" b="1" i="1" u="none" strike="noStrike" kern="1200" cap="none" spc="0" normalizeH="0" baseline="0" noProof="0" dirty="0">
                <a:ln>
                  <a:noFill/>
                </a:ln>
                <a:solidFill>
                  <a:prstClr val="black"/>
                </a:solidFill>
                <a:effectLst/>
                <a:uLnTx/>
                <a:uFillTx/>
                <a:latin typeface="Lato"/>
                <a:ea typeface="Lato"/>
                <a:cs typeface="Lato"/>
                <a:sym typeface="Lato"/>
              </a:rPr>
              <a:t> </a:t>
            </a:r>
            <a:r>
              <a:rPr kumimoji="0" lang="en-US" sz="3200" b="0" i="1" u="none" strike="noStrike" kern="1200" cap="none" spc="0" normalizeH="0" baseline="0" noProof="0" dirty="0">
                <a:ln>
                  <a:noFill/>
                </a:ln>
                <a:solidFill>
                  <a:prstClr val="black"/>
                </a:solidFill>
                <a:effectLst/>
                <a:uLnTx/>
                <a:uFillTx/>
                <a:latin typeface="Lato"/>
                <a:ea typeface="Lato"/>
                <a:cs typeface="Lato"/>
                <a:sym typeface="Lato"/>
              </a:rPr>
              <a:t>and </a:t>
            </a:r>
            <a:endParaRPr kumimoji="0" sz="1800" b="0" i="0" u="none" strike="noStrike" kern="1200" cap="none" spc="0" normalizeH="0" baseline="0" noProof="0" dirty="0">
              <a:ln>
                <a:noFill/>
              </a:ln>
              <a:solidFill>
                <a:prstClr val="black"/>
              </a:solidFill>
              <a:effectLst/>
              <a:uLnTx/>
              <a:uFillTx/>
              <a:latin typeface="Calibri"/>
              <a:ea typeface="+mn-ea"/>
              <a:cs typeface="+mn-cs"/>
            </a:endParaRPr>
          </a:p>
          <a:p>
            <a:pPr marL="457189" marR="0" lvl="0" indent="-457189" algn="l" defTabSz="914400" rtl="0" eaLnBrk="1" fontAlgn="auto" latinLnBrk="0" hangingPunct="1">
              <a:lnSpc>
                <a:spcPct val="100000"/>
              </a:lnSpc>
              <a:spcBef>
                <a:spcPts val="0"/>
              </a:spcBef>
              <a:spcAft>
                <a:spcPts val="0"/>
              </a:spcAft>
              <a:buClr>
                <a:srgbClr val="444444"/>
              </a:buClr>
              <a:buSzPts val="3200"/>
              <a:buFont typeface="Arial"/>
              <a:buChar char="•"/>
              <a:tabLst/>
              <a:defRPr/>
            </a:pPr>
            <a:r>
              <a:rPr kumimoji="0" lang="en-US" sz="3200" b="1" i="0" u="none" strike="noStrike" kern="1200" cap="none" spc="0" normalizeH="0" baseline="0" noProof="0" dirty="0">
                <a:ln>
                  <a:noFill/>
                </a:ln>
                <a:solidFill>
                  <a:prstClr val="black"/>
                </a:solidFill>
                <a:effectLst/>
                <a:uLnTx/>
                <a:uFillTx/>
                <a:latin typeface="Lato"/>
                <a:ea typeface="Lato"/>
                <a:cs typeface="Lato"/>
                <a:sym typeface="Lato"/>
              </a:rPr>
              <a:t>ACT ON</a:t>
            </a:r>
            <a:endParaRPr kumimoji="0" sz="18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
        <p:nvSpPr>
          <p:cNvPr id="1121" name="Google Shape;1121;p127"/>
          <p:cNvSpPr txBox="1"/>
          <p:nvPr/>
        </p:nvSpPr>
        <p:spPr>
          <a:xfrm>
            <a:off x="6553175" y="3599243"/>
            <a:ext cx="5092200" cy="255450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a:ln>
                  <a:noFill/>
                </a:ln>
                <a:solidFill>
                  <a:prstClr val="black"/>
                </a:solidFill>
                <a:effectLst/>
                <a:uLnTx/>
                <a:uFillTx/>
                <a:latin typeface="Lato"/>
                <a:ea typeface="Lato"/>
                <a:cs typeface="Lato"/>
                <a:sym typeface="Lato"/>
              </a:rPr>
              <a:t>the things we heard ourselves say. </a:t>
            </a:r>
            <a:endParaRPr kumimoji="0" sz="3200" b="0" i="1" u="none" strike="noStrike" kern="1200" cap="none" spc="0" normalizeH="0" baseline="0" noProof="0">
              <a:ln>
                <a:noFill/>
              </a:ln>
              <a:solidFill>
                <a:prstClr val="black"/>
              </a:solidFill>
              <a:effectLst/>
              <a:uLnTx/>
              <a:uFillTx/>
              <a:latin typeface="Lato"/>
              <a:ea typeface="Lato"/>
              <a:cs typeface="Lato"/>
              <a:sym typeface="La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3200" b="0" i="1" u="none" strike="noStrike" kern="1200" cap="none" spc="0" normalizeH="0" baseline="0" noProof="0">
              <a:ln>
                <a:noFill/>
              </a:ln>
              <a:solidFill>
                <a:prstClr val="black"/>
              </a:solidFill>
              <a:effectLst/>
              <a:uLnTx/>
              <a:uFillTx/>
              <a:latin typeface="Lato"/>
              <a:ea typeface="Lato"/>
              <a:cs typeface="Lato"/>
              <a:sym typeface="Lato"/>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a:ln>
                  <a:noFill/>
                </a:ln>
                <a:solidFill>
                  <a:prstClr val="black"/>
                </a:solidFill>
                <a:effectLst/>
                <a:uLnTx/>
                <a:uFillTx/>
                <a:latin typeface="Lato"/>
                <a:ea typeface="Lato"/>
                <a:cs typeface="Lato"/>
                <a:sym typeface="Lato"/>
              </a:rPr>
              <a:t>Especially the things we said </a:t>
            </a:r>
            <a:r>
              <a:rPr kumimoji="0" lang="en-US" sz="3200" b="1" i="1" u="none" strike="noStrike" kern="1200" cap="none" spc="0" normalizeH="0" baseline="0" noProof="0">
                <a:ln>
                  <a:noFill/>
                </a:ln>
                <a:solidFill>
                  <a:prstClr val="black"/>
                </a:solidFill>
                <a:effectLst/>
                <a:uLnTx/>
                <a:uFillTx/>
                <a:latin typeface="Lato"/>
                <a:ea typeface="Lato"/>
                <a:cs typeface="Lato"/>
                <a:sym typeface="Lato"/>
              </a:rPr>
              <a:t>LAST!</a:t>
            </a:r>
            <a:endParaRPr kumimoji="0" sz="3200" b="1" i="1" u="none" strike="noStrike" kern="1200" cap="none" spc="0" normalizeH="0" baseline="0" noProof="0">
              <a:ln>
                <a:noFill/>
              </a:ln>
              <a:solidFill>
                <a:prstClr val="black"/>
              </a:solidFill>
              <a:effectLst/>
              <a:uLnTx/>
              <a:uFillTx/>
              <a:latin typeface="Lato"/>
              <a:ea typeface="Lato"/>
              <a:cs typeface="Lato"/>
              <a:sym typeface="Lato"/>
            </a:endParaRPr>
          </a:p>
        </p:txBody>
      </p:sp>
      <p:pic>
        <p:nvPicPr>
          <p:cNvPr id="1122" name="Google Shape;1122;p127" descr="Silhouette of men sitting at a table&#10;&#10;Description automatically generated"/>
          <p:cNvPicPr preferRelativeResize="0">
            <a:picLocks noGrp="1"/>
          </p:cNvPicPr>
          <p:nvPr>
            <p:ph type="body" idx="1"/>
          </p:nvPr>
        </p:nvPicPr>
        <p:blipFill rotWithShape="1">
          <a:blip r:embed="rId3">
            <a:alphaModFix/>
          </a:blip>
          <a:srcRect/>
          <a:stretch/>
        </p:blipFill>
        <p:spPr>
          <a:xfrm>
            <a:off x="1039019" y="1600201"/>
            <a:ext cx="4525963" cy="4525963"/>
          </a:xfrm>
          <a:prstGeom prst="rect">
            <a:avLst/>
          </a:prstGeom>
          <a:noFill/>
          <a:ln>
            <a:noFill/>
          </a:ln>
        </p:spPr>
      </p:pic>
    </p:spTree>
    <p:extLst>
      <p:ext uri="{BB962C8B-B14F-4D97-AF65-F5344CB8AC3E}">
        <p14:creationId xmlns:p14="http://schemas.microsoft.com/office/powerpoint/2010/main" val="2898480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1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126"/>
        <p:cNvGrpSpPr/>
        <p:nvPr/>
      </p:nvGrpSpPr>
      <p:grpSpPr>
        <a:xfrm>
          <a:off x="0" y="0"/>
          <a:ext cx="0" cy="0"/>
          <a:chOff x="0" y="0"/>
          <a:chExt cx="0" cy="0"/>
        </a:xfrm>
      </p:grpSpPr>
      <p:sp>
        <p:nvSpPr>
          <p:cNvPr id="1127" name="Google Shape;1127;p128"/>
          <p:cNvSpPr txBox="1">
            <a:spLocks noGrp="1"/>
          </p:cNvSpPr>
          <p:nvPr>
            <p:ph type="body" idx="4294967295"/>
          </p:nvPr>
        </p:nvSpPr>
        <p:spPr>
          <a:xfrm>
            <a:off x="476133" y="3288873"/>
            <a:ext cx="2257019" cy="842963"/>
          </a:xfrm>
          <a:prstGeom prst="rect">
            <a:avLst/>
          </a:prstGeom>
          <a:noFill/>
          <a:ln>
            <a:noFill/>
          </a:ln>
        </p:spPr>
        <p:txBody>
          <a:bodyPr spcFirstLastPara="1" vert="horz" wrap="square" lIns="91425" tIns="45700" rIns="91425" bIns="45700" rtlCol="0" anchor="t" anchorCtr="0">
            <a:noAutofit/>
          </a:bodyPr>
          <a:lstStyle/>
          <a:p>
            <a:pPr marL="0" indent="0" algn="ctr">
              <a:spcBef>
                <a:spcPts val="0"/>
              </a:spcBef>
              <a:buClr>
                <a:srgbClr val="444444"/>
              </a:buClr>
              <a:buSzPts val="3200"/>
              <a:buNone/>
            </a:pPr>
            <a:r>
              <a:rPr lang="en-US" i="1" dirty="0">
                <a:latin typeface="Lato"/>
                <a:ea typeface="Lato"/>
                <a:cs typeface="Lato"/>
                <a:sym typeface="Lato"/>
              </a:rPr>
              <a:t>Put these two ideas together…</a:t>
            </a:r>
            <a:endParaRPr dirty="0"/>
          </a:p>
          <a:p>
            <a:pPr indent="-139697" algn="ctr">
              <a:spcBef>
                <a:spcPts val="640"/>
              </a:spcBef>
              <a:buClr>
                <a:schemeClr val="dk1"/>
              </a:buClr>
              <a:buSzPts val="3200"/>
              <a:buNone/>
            </a:pPr>
            <a:endParaRPr dirty="0"/>
          </a:p>
        </p:txBody>
      </p:sp>
      <p:sp>
        <p:nvSpPr>
          <p:cNvPr id="1128" name="Google Shape;1128;p128"/>
          <p:cNvSpPr txBox="1"/>
          <p:nvPr/>
        </p:nvSpPr>
        <p:spPr>
          <a:xfrm>
            <a:off x="9128185" y="6339098"/>
            <a:ext cx="2743200" cy="365125"/>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8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129" name="Google Shape;1129;p128"/>
          <p:cNvSpPr/>
          <p:nvPr/>
        </p:nvSpPr>
        <p:spPr>
          <a:xfrm>
            <a:off x="1" y="1"/>
            <a:ext cx="8159263" cy="1075580"/>
          </a:xfrm>
          <a:prstGeom prst="rect">
            <a:avLst/>
          </a:prstGeom>
          <a:solidFill>
            <a:srgbClr val="06204C"/>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130" name="Google Shape;1130;p128"/>
          <p:cNvSpPr/>
          <p:nvPr/>
        </p:nvSpPr>
        <p:spPr>
          <a:xfrm>
            <a:off x="476133" y="309010"/>
            <a:ext cx="7502259" cy="617583"/>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91052"/>
              </a:lnSpc>
              <a:spcBef>
                <a:spcPts val="0"/>
              </a:spcBef>
              <a:spcAft>
                <a:spcPts val="0"/>
              </a:spcAft>
              <a:buClrTx/>
              <a:buSzTx/>
              <a:buFontTx/>
              <a:buNone/>
              <a:tabLst/>
              <a:defRPr/>
            </a:pPr>
            <a:r>
              <a:rPr kumimoji="0" lang="en-US" sz="3800" b="0" i="0" u="none" strike="noStrike" kern="1200" cap="none" spc="0" normalizeH="0" baseline="0" noProof="0">
                <a:ln>
                  <a:noFill/>
                </a:ln>
                <a:solidFill>
                  <a:prstClr val="white"/>
                </a:solidFill>
                <a:effectLst/>
                <a:uLnTx/>
                <a:uFillTx/>
                <a:latin typeface="Lato Light"/>
                <a:ea typeface="Lato Light"/>
                <a:cs typeface="Lato Light"/>
                <a:sym typeface="Lato Light"/>
              </a:rPr>
              <a:t>The Paradoxical Effect of Coercion</a:t>
            </a: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10975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143"/>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45DCA7E-148C-4614-ACD3-972496136571}"/>
              </a:ext>
            </a:extLst>
          </p:cNvPr>
          <p:cNvPicPr>
            <a:picLocks noGrp="1" noChangeAspect="1"/>
          </p:cNvPicPr>
          <p:nvPr>
            <p:ph sz="quarter" idx="4294967295"/>
          </p:nvPr>
        </p:nvPicPr>
        <p:blipFill>
          <a:blip r:embed="rId3">
            <a:extLst>
              <a:ext uri="{837473B0-CC2E-450A-ABE3-18F120FF3D39}">
                <a1611:picAttrSrcUrl xmlns:a1611="http://schemas.microsoft.com/office/drawing/2016/11/main" r:id="rId4"/>
              </a:ext>
            </a:extLst>
          </a:blip>
          <a:stretch>
            <a:fillRect/>
          </a:stretch>
        </p:blipFill>
        <p:spPr>
          <a:xfrm>
            <a:off x="0" y="2273300"/>
            <a:ext cx="4545013" cy="3840163"/>
          </a:xfrm>
        </p:spPr>
      </p:pic>
      <p:sp>
        <p:nvSpPr>
          <p:cNvPr id="1144" name="Google Shape;1144;p130"/>
          <p:cNvSpPr txBox="1"/>
          <p:nvPr/>
        </p:nvSpPr>
        <p:spPr>
          <a:xfrm>
            <a:off x="9128185" y="6339098"/>
            <a:ext cx="2743200" cy="365125"/>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8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145" name="Google Shape;1145;p130"/>
          <p:cNvSpPr/>
          <p:nvPr/>
        </p:nvSpPr>
        <p:spPr>
          <a:xfrm>
            <a:off x="0" y="1"/>
            <a:ext cx="4032504" cy="1075580"/>
          </a:xfrm>
          <a:prstGeom prst="rect">
            <a:avLst/>
          </a:prstGeom>
          <a:solidFill>
            <a:srgbClr val="06204C"/>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146" name="Google Shape;1146;p130"/>
          <p:cNvSpPr/>
          <p:nvPr/>
        </p:nvSpPr>
        <p:spPr>
          <a:xfrm>
            <a:off x="461697" y="309638"/>
            <a:ext cx="3205843" cy="456305"/>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91052"/>
              </a:lnSpc>
              <a:spcBef>
                <a:spcPts val="0"/>
              </a:spcBef>
              <a:spcAft>
                <a:spcPts val="0"/>
              </a:spcAft>
              <a:buClrTx/>
              <a:buSzTx/>
              <a:buFontTx/>
              <a:buNone/>
              <a:tabLst/>
              <a:defRPr/>
            </a:pPr>
            <a:r>
              <a:rPr kumimoji="0" lang="en-US" sz="3800" b="0" i="0" u="none" strike="noStrike" kern="1200" cap="none" spc="0" normalizeH="0" baseline="0" noProof="0">
                <a:ln>
                  <a:noFill/>
                </a:ln>
                <a:solidFill>
                  <a:prstClr val="white"/>
                </a:solidFill>
                <a:effectLst/>
                <a:uLnTx/>
                <a:uFillTx/>
                <a:latin typeface="Lato Light"/>
                <a:ea typeface="Lato Light"/>
                <a:cs typeface="Lato Light"/>
                <a:sym typeface="Lato Light"/>
              </a:rPr>
              <a:t>Ambivalence</a:t>
            </a: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47" name="Google Shape;1147;p130"/>
          <p:cNvSpPr txBox="1"/>
          <p:nvPr/>
        </p:nvSpPr>
        <p:spPr>
          <a:xfrm>
            <a:off x="2300201" y="1347747"/>
            <a:ext cx="7439100" cy="1169521"/>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Calibri"/>
                <a:cs typeface="Calibri"/>
                <a:sym typeface="Calibri"/>
              </a:rPr>
              <a:t>Thinking and feeling two different ways about something at the same time</a:t>
            </a:r>
            <a:endParaRPr kumimoji="0" sz="32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
        <p:nvSpPr>
          <p:cNvPr id="1148" name="Google Shape;1148;p130"/>
          <p:cNvSpPr/>
          <p:nvPr/>
        </p:nvSpPr>
        <p:spPr>
          <a:xfrm>
            <a:off x="3494726" y="6470663"/>
            <a:ext cx="7727100" cy="254400"/>
          </a:xfrm>
          <a:prstGeom prst="rect">
            <a:avLst/>
          </a:prstGeom>
          <a:noFill/>
          <a:ln>
            <a:noFill/>
          </a:ln>
        </p:spPr>
        <p:txBody>
          <a:bodyPr spcFirstLastPara="1" wrap="square" lIns="0" tIns="0" rIns="0" bIns="0" anchor="t" anchorCtr="0">
            <a:noAutofit/>
          </a:bodyPr>
          <a:lstStyle/>
          <a:p>
            <a:pPr marL="0" marR="0" lvl="0" indent="0" algn="r" defTabSz="914400" rtl="0" eaLnBrk="1" fontAlgn="auto" latinLnBrk="0" hangingPunct="1">
              <a:lnSpc>
                <a:spcPct val="124666"/>
              </a:lnSpc>
              <a:spcBef>
                <a:spcPts val="0"/>
              </a:spcBef>
              <a:spcAft>
                <a:spcPts val="0"/>
              </a:spcAft>
              <a:buClr>
                <a:srgbClr val="444444"/>
              </a:buClr>
              <a:buSzPts val="1050"/>
              <a:buFontTx/>
              <a:buNone/>
              <a:tabLst/>
              <a:defRPr/>
            </a:pPr>
            <a:r>
              <a:rPr kumimoji="0" lang="en-US" sz="1251" b="0" i="0" u="none" strike="noStrike" kern="1200" cap="none" spc="0" normalizeH="0" baseline="0" noProof="0" dirty="0">
                <a:ln>
                  <a:noFill/>
                </a:ln>
                <a:solidFill>
                  <a:prstClr val="black"/>
                </a:solidFill>
                <a:effectLst/>
                <a:uLnTx/>
                <a:uFillTx/>
                <a:latin typeface="Lato"/>
                <a:ea typeface="Lato"/>
                <a:cs typeface="Lato"/>
                <a:sym typeface="Lato"/>
              </a:rPr>
              <a:t>Miller and Rollnick, Motivational Interviewing: Helping People Change and Grow, 4th Edition, 2023.</a:t>
            </a:r>
            <a:endParaRPr kumimoji="0"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49" name="Google Shape;1149;p130"/>
          <p:cNvSpPr txBox="1"/>
          <p:nvPr/>
        </p:nvSpPr>
        <p:spPr>
          <a:xfrm>
            <a:off x="2311826" y="5305301"/>
            <a:ext cx="7439100" cy="677078"/>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Calibri"/>
                <a:cs typeface="Calibri"/>
                <a:sym typeface="Calibri"/>
              </a:rPr>
              <a:t>A Universal human experience</a:t>
            </a:r>
            <a:endParaRPr kumimoji="0" sz="32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
        <p:nvSpPr>
          <p:cNvPr id="6" name="TextBox 5">
            <a:extLst>
              <a:ext uri="{FF2B5EF4-FFF2-40B4-BE49-F238E27FC236}">
                <a16:creationId xmlns:a16="http://schemas.microsoft.com/office/drawing/2014/main" id="{AA77777D-C35C-4089-8EBB-34888680CAE3}"/>
              </a:ext>
            </a:extLst>
          </p:cNvPr>
          <p:cNvSpPr txBox="1"/>
          <p:nvPr/>
        </p:nvSpPr>
        <p:spPr>
          <a:xfrm>
            <a:off x="80959" y="5621504"/>
            <a:ext cx="34137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hlinkClick r:id="rId4" tooltip="https://www.pngall.com/balance-png/"/>
              </a:rPr>
              <a:t>This Photo</a:t>
            </a:r>
            <a:r>
              <a:rPr kumimoji="0" lang="en-US" sz="1200" b="0" i="0" u="none" strike="noStrike" kern="1200" cap="none" spc="0" normalizeH="0" baseline="0" noProof="0" dirty="0">
                <a:ln>
                  <a:noFill/>
                </a:ln>
                <a:solidFill>
                  <a:prstClr val="black"/>
                </a:solidFill>
                <a:effectLst/>
                <a:uLnTx/>
                <a:uFillTx/>
                <a:latin typeface="Calibri"/>
                <a:ea typeface="+mn-ea"/>
                <a:cs typeface="+mn-cs"/>
              </a:rPr>
              <a:t> by Unknown Author is licensed under </a:t>
            </a:r>
            <a:r>
              <a:rPr kumimoji="0" lang="en-US" sz="1200" b="0" i="0" u="none" strike="noStrike" kern="1200" cap="none" spc="0" normalizeH="0" baseline="0" noProof="0" dirty="0">
                <a:ln>
                  <a:noFill/>
                </a:ln>
                <a:solidFill>
                  <a:prstClr val="black"/>
                </a:solidFill>
                <a:effectLst/>
                <a:uLnTx/>
                <a:uFillTx/>
                <a:latin typeface="Calibri"/>
                <a:ea typeface="+mn-ea"/>
                <a:cs typeface="+mn-cs"/>
                <a:hlinkClick r:id="rId5" tooltip="https://creativecommons.org/licenses/by-nc/3.0/"/>
              </a:rPr>
              <a:t>CC BY-NC</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99715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177"/>
        <p:cNvGrpSpPr/>
        <p:nvPr/>
      </p:nvGrpSpPr>
      <p:grpSpPr>
        <a:xfrm>
          <a:off x="0" y="0"/>
          <a:ext cx="0" cy="0"/>
          <a:chOff x="0" y="0"/>
          <a:chExt cx="0" cy="0"/>
        </a:xfrm>
      </p:grpSpPr>
      <p:sp>
        <p:nvSpPr>
          <p:cNvPr id="1178" name="Google Shape;1178;p133"/>
          <p:cNvSpPr/>
          <p:nvPr/>
        </p:nvSpPr>
        <p:spPr>
          <a:xfrm>
            <a:off x="2" y="0"/>
            <a:ext cx="12191999"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1179" name="Google Shape;1179;p133"/>
          <p:cNvSpPr/>
          <p:nvPr/>
        </p:nvSpPr>
        <p:spPr>
          <a:xfrm>
            <a:off x="1" y="1"/>
            <a:ext cx="6213764" cy="1075580"/>
          </a:xfrm>
          <a:prstGeom prst="rect">
            <a:avLst/>
          </a:prstGeom>
          <a:solidFill>
            <a:srgbClr val="06204C"/>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180" name="Google Shape;1180;p133"/>
          <p:cNvSpPr/>
          <p:nvPr/>
        </p:nvSpPr>
        <p:spPr>
          <a:xfrm>
            <a:off x="476133" y="309010"/>
            <a:ext cx="6101312" cy="617583"/>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91052"/>
              </a:lnSpc>
              <a:spcBef>
                <a:spcPts val="0"/>
              </a:spcBef>
              <a:spcAft>
                <a:spcPts val="0"/>
              </a:spcAft>
              <a:buClrTx/>
              <a:buSzTx/>
              <a:buFontTx/>
              <a:buNone/>
              <a:tabLst/>
              <a:defRPr/>
            </a:pPr>
            <a:r>
              <a:rPr kumimoji="0" lang="en-US" sz="3800" b="0" i="0" u="none" strike="noStrike" kern="1200" cap="none" spc="0" normalizeH="0" baseline="0" noProof="0">
                <a:ln>
                  <a:noFill/>
                </a:ln>
                <a:solidFill>
                  <a:prstClr val="white"/>
                </a:solidFill>
                <a:effectLst/>
                <a:uLnTx/>
                <a:uFillTx/>
                <a:latin typeface="Lato Light"/>
                <a:ea typeface="Lato Light"/>
                <a:cs typeface="Lato Light"/>
                <a:sym typeface="Lato Light"/>
              </a:rPr>
              <a:t>Why Do People Change?</a:t>
            </a: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81" name="Google Shape;1181;p133"/>
          <p:cNvSpPr/>
          <p:nvPr/>
        </p:nvSpPr>
        <p:spPr>
          <a:xfrm>
            <a:off x="761810" y="1778861"/>
            <a:ext cx="10406063" cy="4036723"/>
          </a:xfrm>
          <a:prstGeom prst="rect">
            <a:avLst/>
          </a:prstGeom>
          <a:noFill/>
          <a:ln>
            <a:noFill/>
          </a:ln>
        </p:spPr>
        <p:txBody>
          <a:bodyPr spcFirstLastPara="1" wrap="square" lIns="0" tIns="0" rIns="0" bIns="0" anchor="t" anchorCtr="0">
            <a:noAutofit/>
          </a:bodyPr>
          <a:lstStyle/>
          <a:p>
            <a:pPr marL="342891" marR="0" lvl="0" indent="-342891" algn="l" defTabSz="914400" rtl="0" eaLnBrk="1" fontAlgn="auto" latinLnBrk="0" hangingPunct="1">
              <a:lnSpc>
                <a:spcPct val="100000"/>
              </a:lnSpc>
              <a:spcBef>
                <a:spcPts val="0"/>
              </a:spcBef>
              <a:spcAft>
                <a:spcPts val="0"/>
              </a:spcAft>
              <a:buClr>
                <a:srgbClr val="444444"/>
              </a:buClr>
              <a:buSzPts val="2800"/>
              <a:buFont typeface="Lato"/>
              <a:buChar char="•"/>
              <a:tabLst/>
              <a:defRPr/>
            </a:pPr>
            <a:r>
              <a:rPr kumimoji="0" lang="en-US" sz="2800" b="0" i="0" u="none" strike="noStrike" kern="1200" cap="none" spc="0" normalizeH="0" baseline="0" noProof="0">
                <a:ln>
                  <a:noFill/>
                </a:ln>
                <a:solidFill>
                  <a:srgbClr val="444444"/>
                </a:solidFill>
                <a:effectLst/>
                <a:uLnTx/>
                <a:uFillTx/>
                <a:latin typeface="Lato"/>
                <a:ea typeface="Lato"/>
                <a:cs typeface="Lato"/>
                <a:sym typeface="Lato"/>
              </a:rPr>
              <a:t>Change is natural.</a:t>
            </a:r>
            <a:endParaRPr kumimoji="0" sz="2800" b="0" i="0" u="none" strike="noStrike" kern="1200" cap="none" spc="0" normalizeH="0" baseline="0" noProof="0">
              <a:ln>
                <a:noFill/>
              </a:ln>
              <a:solidFill>
                <a:srgbClr val="444444"/>
              </a:solidFill>
              <a:effectLst/>
              <a:uLnTx/>
              <a:uFillTx/>
              <a:latin typeface="Lato"/>
              <a:ea typeface="Lato"/>
              <a:cs typeface="Lato"/>
              <a:sym typeface="Lato"/>
            </a:endParaRPr>
          </a:p>
          <a:p>
            <a:pPr marL="457189"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srgbClr val="444444"/>
              </a:solidFill>
              <a:effectLst/>
              <a:uLnTx/>
              <a:uFillTx/>
              <a:latin typeface="Lato"/>
              <a:ea typeface="Lato"/>
              <a:cs typeface="Lato"/>
              <a:sym typeface="Lato"/>
            </a:endParaRPr>
          </a:p>
          <a:p>
            <a:pPr marL="342891" marR="0" lvl="0" indent="-342891" algn="l" defTabSz="914400" rtl="0" eaLnBrk="1" fontAlgn="auto" latinLnBrk="0" hangingPunct="1">
              <a:lnSpc>
                <a:spcPct val="100000"/>
              </a:lnSpc>
              <a:spcBef>
                <a:spcPts val="600"/>
              </a:spcBef>
              <a:spcAft>
                <a:spcPts val="0"/>
              </a:spcAft>
              <a:buClr>
                <a:srgbClr val="444444"/>
              </a:buClr>
              <a:buSzPts val="2800"/>
              <a:buFont typeface="Lato"/>
              <a:buChar char="•"/>
              <a:tabLst/>
              <a:defRPr/>
            </a:pPr>
            <a:r>
              <a:rPr kumimoji="0" lang="en-US" sz="2800" b="0" i="0" u="none" strike="noStrike" kern="1200" cap="none" spc="0" normalizeH="0" baseline="0" noProof="0">
                <a:ln>
                  <a:noFill/>
                </a:ln>
                <a:solidFill>
                  <a:srgbClr val="444444"/>
                </a:solidFill>
                <a:effectLst/>
                <a:uLnTx/>
                <a:uFillTx/>
                <a:latin typeface="Lato"/>
                <a:ea typeface="Lato"/>
                <a:cs typeface="Lato"/>
                <a:sym typeface="Lato"/>
              </a:rPr>
              <a:t>Change occurs all the time.</a:t>
            </a:r>
            <a:endParaRPr kumimoji="0" sz="2800" b="0" i="0" u="none" strike="noStrike" kern="1200" cap="none" spc="0" normalizeH="0" baseline="0" noProof="0">
              <a:ln>
                <a:noFill/>
              </a:ln>
              <a:solidFill>
                <a:srgbClr val="444444"/>
              </a:solidFill>
              <a:effectLst/>
              <a:uLnTx/>
              <a:uFillTx/>
              <a:latin typeface="Lato"/>
              <a:ea typeface="Lato"/>
              <a:cs typeface="Lato"/>
              <a:sym typeface="Lato"/>
            </a:endParaRPr>
          </a:p>
          <a:p>
            <a:pPr marL="457189" marR="0" lvl="0" indent="0" algn="l" defTabSz="914400" rtl="0" eaLnBrk="1" fontAlgn="auto" latinLnBrk="0" hangingPunct="1">
              <a:lnSpc>
                <a:spcPct val="100000"/>
              </a:lnSpc>
              <a:spcBef>
                <a:spcPts val="600"/>
              </a:spcBef>
              <a:spcAft>
                <a:spcPts val="0"/>
              </a:spcAft>
              <a:buClrTx/>
              <a:buSzTx/>
              <a:buFontTx/>
              <a:buNone/>
              <a:tabLst/>
              <a:defRPr/>
            </a:pPr>
            <a:endParaRPr kumimoji="0" sz="2800" b="0" i="0" u="none" strike="noStrike" kern="1200" cap="none" spc="0" normalizeH="0" baseline="0" noProof="0">
              <a:ln>
                <a:noFill/>
              </a:ln>
              <a:solidFill>
                <a:srgbClr val="444444"/>
              </a:solidFill>
              <a:effectLst/>
              <a:uLnTx/>
              <a:uFillTx/>
              <a:latin typeface="Lato"/>
              <a:ea typeface="Lato"/>
              <a:cs typeface="Lato"/>
              <a:sym typeface="Lato"/>
            </a:endParaRPr>
          </a:p>
          <a:p>
            <a:pPr marL="342891" marR="0" lvl="0" indent="-342891" algn="l" defTabSz="914400" rtl="0" eaLnBrk="1" fontAlgn="auto" latinLnBrk="0" hangingPunct="1">
              <a:lnSpc>
                <a:spcPct val="100000"/>
              </a:lnSpc>
              <a:spcBef>
                <a:spcPts val="600"/>
              </a:spcBef>
              <a:spcAft>
                <a:spcPts val="0"/>
              </a:spcAft>
              <a:buClr>
                <a:srgbClr val="444444"/>
              </a:buClr>
              <a:buSzPts val="2800"/>
              <a:buFont typeface="Lato"/>
              <a:buChar char="•"/>
              <a:tabLst/>
              <a:defRPr/>
            </a:pPr>
            <a:r>
              <a:rPr kumimoji="0" lang="en-US" sz="2800" b="0" i="0" u="none" strike="noStrike" kern="1200" cap="none" spc="0" normalizeH="0" baseline="0" noProof="0">
                <a:ln>
                  <a:noFill/>
                </a:ln>
                <a:solidFill>
                  <a:srgbClr val="444444"/>
                </a:solidFill>
                <a:effectLst/>
                <a:uLnTx/>
                <a:uFillTx/>
                <a:latin typeface="Lato"/>
                <a:ea typeface="Lato"/>
                <a:cs typeface="Lato"/>
                <a:sym typeface="Lato"/>
              </a:rPr>
              <a:t>Treatment and interactions can facilitate change.</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342891" marR="0" lvl="0" indent="-165096" algn="l" defTabSz="914400" rtl="0" eaLnBrk="1" fontAlgn="auto" latinLnBrk="0" hangingPunct="1">
              <a:lnSpc>
                <a:spcPct val="100000"/>
              </a:lnSpc>
              <a:spcBef>
                <a:spcPts val="600"/>
              </a:spcBef>
              <a:spcAft>
                <a:spcPts val="0"/>
              </a:spcAft>
              <a:buClr>
                <a:prstClr val="black"/>
              </a:buClr>
              <a:buSzPts val="2800"/>
              <a:buFontTx/>
              <a:buNone/>
              <a:tabLst/>
              <a:defRPr/>
            </a:pPr>
            <a:endParaRPr kumimoji="0" sz="2800" b="0" i="0" u="none" strike="noStrike" kern="1200" cap="none" spc="0" normalizeH="0" baseline="0" noProof="0">
              <a:ln>
                <a:noFill/>
              </a:ln>
              <a:solidFill>
                <a:srgbClr val="444444"/>
              </a:solidFill>
              <a:effectLst/>
              <a:uLnTx/>
              <a:uFillTx/>
              <a:latin typeface="Lato"/>
              <a:ea typeface="Lato"/>
              <a:cs typeface="Lato"/>
              <a:sym typeface="Lato"/>
            </a:endParaRPr>
          </a:p>
        </p:txBody>
      </p:sp>
      <p:sp>
        <p:nvSpPr>
          <p:cNvPr id="1182" name="Google Shape;1182;p133"/>
          <p:cNvSpPr/>
          <p:nvPr/>
        </p:nvSpPr>
        <p:spPr>
          <a:xfrm>
            <a:off x="1374059" y="6449902"/>
            <a:ext cx="9938355" cy="254321"/>
          </a:xfrm>
          <a:prstGeom prst="rect">
            <a:avLst/>
          </a:prstGeom>
          <a:noFill/>
          <a:ln>
            <a:noFill/>
          </a:ln>
        </p:spPr>
        <p:txBody>
          <a:bodyPr spcFirstLastPara="1" wrap="square" lIns="0" tIns="0" rIns="0" bIns="0" anchor="t" anchorCtr="0">
            <a:noAutofit/>
          </a:bodyPr>
          <a:lstStyle/>
          <a:p>
            <a:pPr marL="0" marR="0" lvl="0" indent="0" algn="r" defTabSz="914400" rtl="0" eaLnBrk="1" fontAlgn="auto" latinLnBrk="0" hangingPunct="1">
              <a:lnSpc>
                <a:spcPct val="124666"/>
              </a:lnSpc>
              <a:spcBef>
                <a:spcPts val="0"/>
              </a:spcBef>
              <a:spcAft>
                <a:spcPts val="0"/>
              </a:spcAft>
              <a:buClr>
                <a:srgbClr val="444444"/>
              </a:buClr>
              <a:buSzPts val="1050"/>
              <a:buFontTx/>
              <a:buNone/>
              <a:tabLst/>
              <a:defRPr/>
            </a:pPr>
            <a:r>
              <a:rPr kumimoji="0" lang="en-US" sz="1051" b="0" i="0" u="none" strike="noStrike" kern="1200" cap="none" spc="0" normalizeH="0" baseline="0" noProof="0">
                <a:ln>
                  <a:noFill/>
                </a:ln>
                <a:solidFill>
                  <a:srgbClr val="444444"/>
                </a:solidFill>
                <a:effectLst/>
                <a:uLnTx/>
                <a:uFillTx/>
                <a:latin typeface="Lato"/>
                <a:ea typeface="Lato"/>
                <a:cs typeface="Lato"/>
                <a:sym typeface="Lato"/>
              </a:rPr>
              <a:t>Miller and Rollnick, Motivational Interviewing: Preparing People  for Change, 2nd Edition, 2002.</a:t>
            </a: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83" name="Google Shape;1183;p133"/>
          <p:cNvSpPr txBox="1">
            <a:spLocks noGrp="1"/>
          </p:cNvSpPr>
          <p:nvPr>
            <p:ph type="sldNum" idx="12"/>
          </p:nvPr>
        </p:nvSpPr>
        <p:spPr>
          <a:xfrm>
            <a:off x="9128185" y="6339098"/>
            <a:ext cx="2743200" cy="365125"/>
          </a:xfrm>
          <a:prstGeom prst="rect">
            <a:avLst/>
          </a:prstGeom>
          <a:noFill/>
          <a:ln>
            <a:noFill/>
          </a:ln>
        </p:spPr>
        <p:txBody>
          <a:bodyPr spcFirstLastPara="1" vert="horz" wrap="square" lIns="91425" tIns="45700" rIns="91425" bIns="4570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610398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400" dirty="0"/>
              <a:t>Shifting the Approach</a:t>
            </a:r>
          </a:p>
        </p:txBody>
      </p:sp>
      <p:sp>
        <p:nvSpPr>
          <p:cNvPr id="3" name="Content Placeholder 2"/>
          <p:cNvSpPr>
            <a:spLocks noGrp="1"/>
          </p:cNvSpPr>
          <p:nvPr>
            <p:ph idx="1"/>
          </p:nvPr>
        </p:nvSpPr>
        <p:spPr>
          <a:xfrm>
            <a:off x="838200" y="1158395"/>
            <a:ext cx="10515600" cy="4541837"/>
          </a:xfrm>
        </p:spPr>
        <p:txBody>
          <a:bodyPr>
            <a:normAutofit lnSpcReduction="10000"/>
          </a:bodyPr>
          <a:lstStyle/>
          <a:p>
            <a:pPr eaLnBrk="1" hangingPunct="1">
              <a:buClr>
                <a:schemeClr val="accent3"/>
              </a:buClr>
              <a:buSzPct val="80000"/>
              <a:defRPr/>
            </a:pPr>
            <a:endParaRPr lang="pl-PL" sz="3200" dirty="0"/>
          </a:p>
          <a:p>
            <a:pPr eaLnBrk="1" hangingPunct="1">
              <a:buClr>
                <a:schemeClr val="accent3"/>
              </a:buClr>
              <a:buSzPct val="80000"/>
              <a:defRPr/>
            </a:pPr>
            <a:r>
              <a:rPr lang="en-US" sz="3200" dirty="0"/>
              <a:t>“</a:t>
            </a:r>
            <a:r>
              <a:rPr lang="pl-PL" sz="3200" dirty="0"/>
              <a:t>P</a:t>
            </a:r>
            <a:r>
              <a:rPr lang="en-US" sz="3200" dirty="0" err="1"/>
              <a:t>eople</a:t>
            </a:r>
            <a:r>
              <a:rPr lang="en-US" sz="3200" dirty="0"/>
              <a:t> </a:t>
            </a:r>
            <a:r>
              <a:rPr lang="pl-PL" sz="3200" dirty="0"/>
              <a:t>are unmotivated” </a:t>
            </a:r>
            <a:endParaRPr lang="en-US" sz="3200" dirty="0"/>
          </a:p>
          <a:p>
            <a:pPr marL="0" indent="0" eaLnBrk="1" hangingPunct="1">
              <a:buClr>
                <a:schemeClr val="accent3"/>
              </a:buClr>
              <a:buSzPct val="80000"/>
              <a:buNone/>
              <a:defRPr/>
            </a:pPr>
            <a:r>
              <a:rPr lang="pl-PL" sz="3200" dirty="0"/>
              <a:t>vs</a:t>
            </a:r>
            <a:r>
              <a:rPr lang="en-US" sz="3200" dirty="0"/>
              <a:t>.</a:t>
            </a:r>
            <a:r>
              <a:rPr lang="pl-PL" sz="3200" dirty="0"/>
              <a:t> </a:t>
            </a:r>
            <a:r>
              <a:rPr lang="en-US" sz="3200" dirty="0"/>
              <a:t>“</a:t>
            </a:r>
            <a:r>
              <a:rPr lang="pl-PL" sz="3200" dirty="0"/>
              <a:t>P</a:t>
            </a:r>
            <a:r>
              <a:rPr lang="en-US" sz="3200" dirty="0" err="1"/>
              <a:t>eople</a:t>
            </a:r>
            <a:r>
              <a:rPr lang="pl-PL" sz="3200" dirty="0"/>
              <a:t> are always motivated for something”</a:t>
            </a:r>
          </a:p>
          <a:p>
            <a:pPr eaLnBrk="1" hangingPunct="1">
              <a:buClr>
                <a:schemeClr val="accent3"/>
              </a:buClr>
              <a:buSzPct val="80000"/>
              <a:defRPr/>
            </a:pPr>
            <a:endParaRPr lang="pl-PL" sz="3200" dirty="0"/>
          </a:p>
          <a:p>
            <a:pPr eaLnBrk="1" hangingPunct="1">
              <a:buClr>
                <a:schemeClr val="accent3"/>
              </a:buClr>
              <a:buSzPct val="80000"/>
              <a:defRPr/>
            </a:pPr>
            <a:r>
              <a:rPr lang="en-US" sz="3200" dirty="0"/>
              <a:t>“</a:t>
            </a:r>
            <a:r>
              <a:rPr lang="pl-PL" sz="3200" dirty="0"/>
              <a:t>Why isn’t the </a:t>
            </a:r>
            <a:r>
              <a:rPr lang="en-US" sz="3200" dirty="0"/>
              <a:t>person</a:t>
            </a:r>
            <a:r>
              <a:rPr lang="pl-PL" sz="3200" dirty="0"/>
              <a:t> motivated?” </a:t>
            </a:r>
            <a:endParaRPr lang="en-US" sz="3200" dirty="0"/>
          </a:p>
          <a:p>
            <a:pPr marL="0" indent="0" eaLnBrk="1" hangingPunct="1">
              <a:buClr>
                <a:schemeClr val="accent3"/>
              </a:buClr>
              <a:buSzPct val="80000"/>
              <a:buNone/>
              <a:defRPr/>
            </a:pPr>
            <a:r>
              <a:rPr lang="pl-PL" sz="3200" dirty="0"/>
              <a:t>vs</a:t>
            </a:r>
            <a:r>
              <a:rPr lang="en-US" sz="3200" dirty="0"/>
              <a:t>.</a:t>
            </a:r>
            <a:r>
              <a:rPr lang="pl-PL" sz="3200" dirty="0"/>
              <a:t> </a:t>
            </a:r>
            <a:r>
              <a:rPr lang="en-US" sz="3200" dirty="0"/>
              <a:t>“</a:t>
            </a:r>
            <a:r>
              <a:rPr lang="pl-PL" sz="3200" dirty="0"/>
              <a:t>For what is the </a:t>
            </a:r>
            <a:r>
              <a:rPr lang="en-US" sz="3200" dirty="0"/>
              <a:t>person</a:t>
            </a:r>
            <a:r>
              <a:rPr lang="pl-PL" sz="3200" dirty="0"/>
              <a:t> motivated?”</a:t>
            </a:r>
          </a:p>
          <a:p>
            <a:pPr eaLnBrk="1" hangingPunct="1">
              <a:buClr>
                <a:schemeClr val="accent3"/>
              </a:buClr>
              <a:buSzPct val="80000"/>
              <a:defRPr/>
            </a:pPr>
            <a:endParaRPr lang="pl-PL" sz="3200" dirty="0"/>
          </a:p>
          <a:p>
            <a:pPr eaLnBrk="1" hangingPunct="1">
              <a:buClr>
                <a:schemeClr val="accent3"/>
              </a:buClr>
              <a:buSzPct val="80000"/>
              <a:defRPr/>
            </a:pPr>
            <a:r>
              <a:rPr lang="pl-PL" sz="3200" dirty="0"/>
              <a:t>What does the </a:t>
            </a:r>
            <a:r>
              <a:rPr lang="en-US" sz="3200" dirty="0"/>
              <a:t>person</a:t>
            </a:r>
            <a:r>
              <a:rPr lang="pl-PL" sz="3200" dirty="0"/>
              <a:t> want?</a:t>
            </a:r>
            <a:r>
              <a:rPr lang="en-US" sz="3200" dirty="0"/>
              <a:t> </a:t>
            </a:r>
          </a:p>
        </p:txBody>
      </p:sp>
      <p:sp>
        <p:nvSpPr>
          <p:cNvPr id="2" name="Rectangle 1"/>
          <p:cNvSpPr/>
          <p:nvPr/>
        </p:nvSpPr>
        <p:spPr>
          <a:xfrm>
            <a:off x="8201891" y="5541454"/>
            <a:ext cx="3962400"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Miller and </a:t>
            </a:r>
            <a:r>
              <a:rPr kumimoji="0" lang="en-US" sz="1500" b="0" i="0" u="none" strike="noStrike" kern="1200" cap="none" spc="0" normalizeH="0" baseline="0" noProof="0" dirty="0" err="1">
                <a:ln>
                  <a:noFill/>
                </a:ln>
                <a:solidFill>
                  <a:prstClr val="black"/>
                </a:solidFill>
                <a:effectLst/>
                <a:uLnTx/>
                <a:uFillTx/>
                <a:latin typeface="Calibri"/>
                <a:ea typeface="+mn-ea"/>
                <a:cs typeface="+mn-cs"/>
              </a:rPr>
              <a:t>Rollnick</a:t>
            </a:r>
            <a:r>
              <a:rPr kumimoji="0" lang="en-US" sz="1500" b="0" i="0" u="none" strike="noStrike" kern="1200" cap="none" spc="0" normalizeH="0" baseline="0" noProof="0" dirty="0">
                <a:ln>
                  <a:noFill/>
                </a:ln>
                <a:solidFill>
                  <a:prstClr val="black"/>
                </a:solidFill>
                <a:effectLst/>
                <a:uLnTx/>
                <a:uFillTx/>
                <a:latin typeface="Calibri"/>
                <a:ea typeface="+mn-ea"/>
                <a:cs typeface="+mn-cs"/>
              </a:rPr>
              <a:t>, </a:t>
            </a:r>
            <a:r>
              <a:rPr kumimoji="0" lang="en-US" sz="1500" b="0" i="1" u="none" strike="noStrike" kern="1200" cap="none" spc="0" normalizeH="0" baseline="0" noProof="0" dirty="0">
                <a:ln>
                  <a:noFill/>
                </a:ln>
                <a:solidFill>
                  <a:prstClr val="black"/>
                </a:solidFill>
                <a:effectLst/>
                <a:uLnTx/>
                <a:uFillTx/>
                <a:latin typeface="Calibri"/>
                <a:ea typeface="+mn-ea"/>
                <a:cs typeface="+mn-cs"/>
              </a:rPr>
              <a:t>Motivational Interviewing: Preparing People for Change, 2</a:t>
            </a:r>
            <a:r>
              <a:rPr kumimoji="0" lang="en-US" sz="1500" b="0" i="1" u="none" strike="noStrike" kern="1200" cap="none" spc="0" normalizeH="0" baseline="30000" noProof="0" dirty="0">
                <a:ln>
                  <a:noFill/>
                </a:ln>
                <a:solidFill>
                  <a:prstClr val="black"/>
                </a:solidFill>
                <a:effectLst/>
                <a:uLnTx/>
                <a:uFillTx/>
                <a:latin typeface="Calibri"/>
                <a:ea typeface="+mn-ea"/>
                <a:cs typeface="+mn-cs"/>
              </a:rPr>
              <a:t>nd</a:t>
            </a:r>
            <a:r>
              <a:rPr kumimoji="0" lang="en-US" sz="1500" b="0" i="1" u="none" strike="noStrike" kern="1200" cap="none" spc="0" normalizeH="0" baseline="0" noProof="0" dirty="0">
                <a:ln>
                  <a:noFill/>
                </a:ln>
                <a:solidFill>
                  <a:prstClr val="black"/>
                </a:solidFill>
                <a:effectLst/>
                <a:uLnTx/>
                <a:uFillTx/>
                <a:latin typeface="Calibri"/>
                <a:ea typeface="+mn-ea"/>
                <a:cs typeface="+mn-cs"/>
              </a:rPr>
              <a:t> Edition</a:t>
            </a:r>
            <a:r>
              <a:rPr kumimoji="0" lang="en-US" sz="1500" b="0" i="0" u="none" strike="noStrike" kern="1200" cap="none" spc="0" normalizeH="0" baseline="0" noProof="0" dirty="0">
                <a:ln>
                  <a:noFill/>
                </a:ln>
                <a:solidFill>
                  <a:prstClr val="black"/>
                </a:solidFill>
                <a:effectLst/>
                <a:uLnTx/>
                <a:uFillTx/>
                <a:latin typeface="Calibri"/>
                <a:ea typeface="+mn-ea"/>
                <a:cs typeface="+mn-cs"/>
              </a:rPr>
              <a:t>, 2002.</a:t>
            </a:r>
          </a:p>
        </p:txBody>
      </p:sp>
    </p:spTree>
    <p:custDataLst>
      <p:tags r:id="rId1"/>
    </p:custDataLst>
    <p:extLst>
      <p:ext uri="{BB962C8B-B14F-4D97-AF65-F5344CB8AC3E}">
        <p14:creationId xmlns:p14="http://schemas.microsoft.com/office/powerpoint/2010/main" val="18920259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302D9-B097-5887-7E4F-08B370F7B8AE}"/>
              </a:ext>
            </a:extLst>
          </p:cNvPr>
          <p:cNvSpPr>
            <a:spLocks noGrp="1"/>
          </p:cNvSpPr>
          <p:nvPr>
            <p:ph type="title"/>
          </p:nvPr>
        </p:nvSpPr>
        <p:spPr>
          <a:xfrm>
            <a:off x="609600" y="274638"/>
            <a:ext cx="10972800" cy="419837"/>
          </a:xfrm>
        </p:spPr>
        <p:txBody>
          <a:bodyPr anchor="ctr">
            <a:normAutofit fontScale="90000"/>
          </a:bodyPr>
          <a:lstStyle/>
          <a:p>
            <a:pPr algn="ctr"/>
            <a:r>
              <a:rPr lang="en-US" sz="2800" b="1" dirty="0">
                <a:latin typeface="+mn-lt"/>
              </a:rPr>
              <a:t>Very few people with SUD seek treatment</a:t>
            </a:r>
          </a:p>
        </p:txBody>
      </p:sp>
      <p:sp>
        <p:nvSpPr>
          <p:cNvPr id="3" name="Slide Number Placeholder 4">
            <a:extLst>
              <a:ext uri="{FF2B5EF4-FFF2-40B4-BE49-F238E27FC236}">
                <a16:creationId xmlns:a16="http://schemas.microsoft.com/office/drawing/2014/main" id="{60713299-B11C-2ACB-FE21-BBD6925396CD}"/>
              </a:ext>
            </a:extLst>
          </p:cNvPr>
          <p:cNvSpPr txBox="1">
            <a:spLocks/>
          </p:cNvSpPr>
          <p:nvPr/>
        </p:nvSpPr>
        <p:spPr>
          <a:xfrm>
            <a:off x="11023600" y="6453342"/>
            <a:ext cx="711200" cy="365125"/>
          </a:xfrm>
          <a:prstGeom prst="rect">
            <a:avLst/>
          </a:prstGeom>
          <a:ln/>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3111FA1-5AF9-0647-B31D-D6250D4530A3}" type="slidenum">
              <a:rPr lang="en-US" smtClean="0">
                <a:solidFill>
                  <a:schemeClr val="tx1"/>
                </a:solidFill>
                <a:latin typeface="Calibri"/>
              </a:rPr>
              <a:pPr>
                <a:defRPr/>
              </a:pPr>
              <a:t>5</a:t>
            </a:fld>
            <a:endParaRPr lang="en-US">
              <a:solidFill>
                <a:schemeClr val="tx1"/>
              </a:solidFill>
              <a:latin typeface="Calibri"/>
            </a:endParaRPr>
          </a:p>
        </p:txBody>
      </p:sp>
      <p:sp>
        <p:nvSpPr>
          <p:cNvPr id="4" name="Content Placeholder 2">
            <a:extLst>
              <a:ext uri="{FF2B5EF4-FFF2-40B4-BE49-F238E27FC236}">
                <a16:creationId xmlns:a16="http://schemas.microsoft.com/office/drawing/2014/main" id="{5D1DF663-EE78-C106-D75A-2706F60767A7}"/>
              </a:ext>
            </a:extLst>
          </p:cNvPr>
          <p:cNvSpPr txBox="1">
            <a:spLocks/>
          </p:cNvSpPr>
          <p:nvPr/>
        </p:nvSpPr>
        <p:spPr>
          <a:xfrm>
            <a:off x="0" y="744239"/>
            <a:ext cx="12192000" cy="851766"/>
          </a:xfrm>
          <a:prstGeom prst="rect">
            <a:avLst/>
          </a:prstGeom>
          <a:solidFill>
            <a:srgbClr val="EEECE1"/>
          </a:solidFill>
        </p:spPr>
        <p:txBody>
          <a:bodyPr vert="horz" lIns="457200" tIns="0" rIns="457200" bIns="45720" rtlCol="0" anchor="ctr" anchorCtr="0">
            <a:noAutofit/>
          </a:bodyPr>
          <a:lstStyle>
            <a:lvl1pPr marL="192020" indent="-192020" algn="l" defTabSz="342892" rtl="0" eaLnBrk="1" latinLnBrk="0" hangingPunct="1">
              <a:spcBef>
                <a:spcPct val="20000"/>
              </a:spcBef>
              <a:buClr>
                <a:schemeClr val="accent1">
                  <a:lumMod val="75000"/>
                </a:schemeClr>
              </a:buClr>
              <a:buFont typeface="Arial"/>
              <a:buChar char="•"/>
              <a:defRPr sz="1800" kern="1200">
                <a:solidFill>
                  <a:schemeClr val="tx1"/>
                </a:solidFill>
                <a:latin typeface="+mn-lt"/>
                <a:ea typeface="+mn-ea"/>
                <a:cs typeface="+mn-cs"/>
              </a:defRPr>
            </a:lvl1pPr>
            <a:lvl2pPr marL="418328" indent="-214308" algn="l" defTabSz="342892" rtl="0" eaLnBrk="1" latinLnBrk="0" hangingPunct="1">
              <a:spcBef>
                <a:spcPct val="20000"/>
              </a:spcBef>
              <a:buFont typeface="Arial"/>
              <a:buChar char="–"/>
              <a:defRPr sz="1800" kern="1200">
                <a:solidFill>
                  <a:schemeClr val="tx1"/>
                </a:solidFill>
                <a:latin typeface="+mn-lt"/>
                <a:ea typeface="+mn-ea"/>
                <a:cs typeface="+mn-cs"/>
              </a:defRPr>
            </a:lvl2pPr>
            <a:lvl3pPr marL="857228" indent="-171446" algn="l" defTabSz="342892" rtl="0" eaLnBrk="1" latinLnBrk="0" hangingPunct="1">
              <a:spcBef>
                <a:spcPct val="20000"/>
              </a:spcBef>
              <a:buClr>
                <a:schemeClr val="accent6">
                  <a:lumMod val="75000"/>
                </a:schemeClr>
              </a:buClr>
              <a:buFont typeface="Arial"/>
              <a:buChar char="•"/>
              <a:defRPr sz="1500" kern="1200">
                <a:solidFill>
                  <a:schemeClr val="tx1"/>
                </a:solidFill>
                <a:latin typeface="+mn-lt"/>
                <a:ea typeface="+mn-ea"/>
                <a:cs typeface="+mn-cs"/>
              </a:defRPr>
            </a:lvl3pPr>
            <a:lvl4pPr marL="1200120" indent="-171446" algn="l" defTabSz="342892" rtl="0" eaLnBrk="1" latinLnBrk="0" hangingPunct="1">
              <a:spcBef>
                <a:spcPct val="20000"/>
              </a:spcBef>
              <a:buFont typeface="Arial"/>
              <a:buChar char="–"/>
              <a:defRPr sz="1500" kern="1200">
                <a:solidFill>
                  <a:schemeClr val="tx1"/>
                </a:solidFill>
                <a:latin typeface="+mn-lt"/>
                <a:ea typeface="+mn-ea"/>
                <a:cs typeface="+mn-cs"/>
              </a:defRPr>
            </a:lvl4pPr>
            <a:lvl5pPr marL="1543012" indent="-171446" algn="l" defTabSz="342892" rtl="0" eaLnBrk="1" latinLnBrk="0" hangingPunct="1">
              <a:spcBef>
                <a:spcPct val="20000"/>
              </a:spcBef>
              <a:buFont typeface="Arial"/>
              <a:buChar char="»"/>
              <a:defRPr sz="1500" kern="1200">
                <a:solidFill>
                  <a:schemeClr val="tx1"/>
                </a:solidFill>
                <a:latin typeface="+mn-lt"/>
                <a:ea typeface="+mn-ea"/>
                <a:cs typeface="+mn-cs"/>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a:lstStyle>
          <a:p>
            <a:pPr marL="0" indent="0">
              <a:spcBef>
                <a:spcPts val="0"/>
              </a:spcBef>
              <a:spcAft>
                <a:spcPts val="1200"/>
              </a:spcAft>
              <a:buNone/>
            </a:pPr>
            <a:r>
              <a:rPr lang="en-US" sz="2000" dirty="0">
                <a:sym typeface="Wingdings" pitchFamily="2" charset="2"/>
              </a:rPr>
              <a:t>In the SUD treatment field, we offer </a:t>
            </a:r>
            <a:r>
              <a:rPr lang="en-US" sz="2000" dirty="0"/>
              <a:t>something few people receive, and even fewer people want, yet we often </a:t>
            </a:r>
            <a:r>
              <a:rPr lang="en-US" sz="2000" b="1" dirty="0"/>
              <a:t>establish criteria to access services </a:t>
            </a:r>
            <a:r>
              <a:rPr lang="en-US" sz="2000" dirty="0"/>
              <a:t>as if it’s a hot commodity.</a:t>
            </a:r>
          </a:p>
        </p:txBody>
      </p:sp>
      <p:grpSp>
        <p:nvGrpSpPr>
          <p:cNvPr id="9" name="Group 8">
            <a:extLst>
              <a:ext uri="{FF2B5EF4-FFF2-40B4-BE49-F238E27FC236}">
                <a16:creationId xmlns:a16="http://schemas.microsoft.com/office/drawing/2014/main" id="{67A0F6E4-7B2A-EE94-774E-F588299EC5EB}"/>
              </a:ext>
            </a:extLst>
          </p:cNvPr>
          <p:cNvGrpSpPr/>
          <p:nvPr/>
        </p:nvGrpSpPr>
        <p:grpSpPr>
          <a:xfrm>
            <a:off x="205633" y="1655615"/>
            <a:ext cx="11642552" cy="4423799"/>
            <a:chOff x="205633" y="1655615"/>
            <a:chExt cx="11642552" cy="4423799"/>
          </a:xfrm>
        </p:grpSpPr>
        <p:sp>
          <p:nvSpPr>
            <p:cNvPr id="8" name="TextBox 7">
              <a:extLst>
                <a:ext uri="{FF2B5EF4-FFF2-40B4-BE49-F238E27FC236}">
                  <a16:creationId xmlns:a16="http://schemas.microsoft.com/office/drawing/2014/main" id="{868F1918-0456-22C9-9346-FACD9D91CBC1}"/>
                </a:ext>
              </a:extLst>
            </p:cNvPr>
            <p:cNvSpPr txBox="1"/>
            <p:nvPr/>
          </p:nvSpPr>
          <p:spPr>
            <a:xfrm>
              <a:off x="205633" y="5817804"/>
              <a:ext cx="11376767" cy="261610"/>
            </a:xfrm>
            <a:prstGeom prst="rect">
              <a:avLst/>
            </a:prstGeom>
            <a:noFill/>
          </p:spPr>
          <p:txBody>
            <a:bodyPr wrap="square" rtlCol="0">
              <a:spAutoFit/>
            </a:bodyPr>
            <a:lstStyle/>
            <a:p>
              <a:pPr algn="ctr"/>
              <a:r>
                <a:rPr lang="en-US" sz="1100" dirty="0">
                  <a:effectLst/>
                  <a:latin typeface="Calibri" panose="020F0502020204030204" pitchFamily="34" charset="0"/>
                  <a:ea typeface="Calibri" panose="020F0502020204030204" pitchFamily="34" charset="0"/>
                </a:rPr>
                <a:t>Substance Abuse and Mental Health Services Administration. </a:t>
              </a:r>
              <a:r>
                <a:rPr lang="en-US" sz="1100" i="1" dirty="0">
                  <a:effectLst/>
                  <a:latin typeface="Calibri" panose="020F0502020204030204" pitchFamily="34" charset="0"/>
                  <a:ea typeface="Calibri" panose="020F0502020204030204" pitchFamily="34" charset="0"/>
                </a:rPr>
                <a:t>Results from the 2022 National Survey on Drug Use and Health: </a:t>
              </a:r>
              <a:r>
                <a:rPr lang="en-US" sz="1100" i="1" dirty="0">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Detailed Tables</a:t>
              </a:r>
              <a:r>
                <a:rPr lang="en-US" sz="1100" dirty="0">
                  <a:latin typeface="Calibri" panose="020F0502020204030204" pitchFamily="34" charset="0"/>
                  <a:ea typeface="Calibri" panose="020F0502020204030204" pitchFamily="34" charset="0"/>
                </a:rPr>
                <a:t>: Table A.31AB, Table 5.10B, Table 5.17B, Table 5.17B</a:t>
              </a:r>
              <a:endParaRPr lang="en-US" sz="1100" i="1" dirty="0">
                <a:effectLst/>
                <a:latin typeface="Calibri" panose="020F0502020204030204" pitchFamily="34" charset="0"/>
                <a:ea typeface="Calibri" panose="020F0502020204030204" pitchFamily="34" charset="0"/>
              </a:endParaRPr>
            </a:p>
          </p:txBody>
        </p:sp>
        <p:grpSp>
          <p:nvGrpSpPr>
            <p:cNvPr id="6" name="Group 5">
              <a:extLst>
                <a:ext uri="{FF2B5EF4-FFF2-40B4-BE49-F238E27FC236}">
                  <a16:creationId xmlns:a16="http://schemas.microsoft.com/office/drawing/2014/main" id="{B6B50998-3E96-AC6B-BC42-C0FF1416E016}"/>
                </a:ext>
              </a:extLst>
            </p:cNvPr>
            <p:cNvGrpSpPr/>
            <p:nvPr/>
          </p:nvGrpSpPr>
          <p:grpSpPr>
            <a:xfrm>
              <a:off x="466961" y="1655615"/>
              <a:ext cx="11381224" cy="4364189"/>
              <a:chOff x="466961" y="1655615"/>
              <a:chExt cx="11381224" cy="4364189"/>
            </a:xfrm>
          </p:grpSpPr>
          <p:graphicFrame>
            <p:nvGraphicFramePr>
              <p:cNvPr id="7" name="Chart 6">
                <a:extLst>
                  <a:ext uri="{FF2B5EF4-FFF2-40B4-BE49-F238E27FC236}">
                    <a16:creationId xmlns:a16="http://schemas.microsoft.com/office/drawing/2014/main" id="{66DD6596-CA97-172A-6912-6A2C65A40303}"/>
                  </a:ext>
                </a:extLst>
              </p:cNvPr>
              <p:cNvGraphicFramePr/>
              <p:nvPr>
                <p:extLst>
                  <p:ext uri="{D42A27DB-BD31-4B8C-83A1-F6EECF244321}">
                    <p14:modId xmlns:p14="http://schemas.microsoft.com/office/powerpoint/2010/main" val="1186975682"/>
                  </p:ext>
                </p:extLst>
              </p:nvPr>
            </p:nvGraphicFramePr>
            <p:xfrm>
              <a:off x="466961" y="1655615"/>
              <a:ext cx="7282329" cy="4364189"/>
            </p:xfrm>
            <a:graphic>
              <a:graphicData uri="http://schemas.openxmlformats.org/drawingml/2006/chart">
                <c:chart xmlns:c="http://schemas.openxmlformats.org/drawingml/2006/chart" xmlns:r="http://schemas.openxmlformats.org/officeDocument/2006/relationships" r:id="rId4"/>
              </a:graphicData>
            </a:graphic>
          </p:graphicFrame>
          <p:sp>
            <p:nvSpPr>
              <p:cNvPr id="21" name="TextBox 20">
                <a:extLst>
                  <a:ext uri="{FF2B5EF4-FFF2-40B4-BE49-F238E27FC236}">
                    <a16:creationId xmlns:a16="http://schemas.microsoft.com/office/drawing/2014/main" id="{1CBEB011-3822-2A9C-80A3-80BB60E70280}"/>
                  </a:ext>
                </a:extLst>
              </p:cNvPr>
              <p:cNvSpPr txBox="1"/>
              <p:nvPr/>
            </p:nvSpPr>
            <p:spPr>
              <a:xfrm>
                <a:off x="1897291" y="2784245"/>
                <a:ext cx="1972235" cy="584775"/>
              </a:xfrm>
              <a:prstGeom prst="rect">
                <a:avLst/>
              </a:prstGeom>
              <a:noFill/>
              <a:ln>
                <a:noFill/>
              </a:ln>
            </p:spPr>
            <p:txBody>
              <a:bodyPr wrap="square" rtlCol="0">
                <a:spAutoFit/>
              </a:bodyPr>
              <a:lstStyle/>
              <a:p>
                <a:pPr algn="ctr"/>
                <a:r>
                  <a:rPr lang="en-US" sz="1600" b="1" dirty="0"/>
                  <a:t>17% </a:t>
                </a:r>
                <a:r>
                  <a:rPr lang="en-US" sz="1600" dirty="0"/>
                  <a:t>of people in the U.S. have a SUD</a:t>
                </a:r>
              </a:p>
            </p:txBody>
          </p:sp>
          <p:pic>
            <p:nvPicPr>
              <p:cNvPr id="14" name="Graphic 13" descr="Arrow: Rotate left with solid fill">
                <a:extLst>
                  <a:ext uri="{FF2B5EF4-FFF2-40B4-BE49-F238E27FC236}">
                    <a16:creationId xmlns:a16="http://schemas.microsoft.com/office/drawing/2014/main" id="{EA6A1488-A472-9C0D-DD6E-7A57D153717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487157" flipH="1">
                <a:off x="3541465" y="2688185"/>
                <a:ext cx="914400" cy="914400"/>
              </a:xfrm>
              <a:prstGeom prst="rect">
                <a:avLst/>
              </a:prstGeom>
            </p:spPr>
          </p:pic>
          <p:sp>
            <p:nvSpPr>
              <p:cNvPr id="15" name="TextBox 14">
                <a:extLst>
                  <a:ext uri="{FF2B5EF4-FFF2-40B4-BE49-F238E27FC236}">
                    <a16:creationId xmlns:a16="http://schemas.microsoft.com/office/drawing/2014/main" id="{1E870FC8-65F7-635D-9E70-31A14C72F5F4}"/>
                  </a:ext>
                </a:extLst>
              </p:cNvPr>
              <p:cNvSpPr txBox="1"/>
              <p:nvPr/>
            </p:nvSpPr>
            <p:spPr>
              <a:xfrm>
                <a:off x="5816278" y="1806058"/>
                <a:ext cx="3570167" cy="369332"/>
              </a:xfrm>
              <a:prstGeom prst="rect">
                <a:avLst/>
              </a:prstGeom>
              <a:noFill/>
            </p:spPr>
            <p:txBody>
              <a:bodyPr wrap="square" rtlCol="0">
                <a:spAutoFit/>
              </a:bodyPr>
              <a:lstStyle/>
              <a:p>
                <a:r>
                  <a:rPr lang="en-US" i="1" dirty="0"/>
                  <a:t>Of all people age 12+ with SUD…</a:t>
                </a:r>
              </a:p>
            </p:txBody>
          </p:sp>
          <p:sp>
            <p:nvSpPr>
              <p:cNvPr id="11" name="Rectangle 10">
                <a:extLst>
                  <a:ext uri="{FF2B5EF4-FFF2-40B4-BE49-F238E27FC236}">
                    <a16:creationId xmlns:a16="http://schemas.microsoft.com/office/drawing/2014/main" id="{921C7234-6BEE-B55F-90C6-27FDC8645FDD}"/>
                  </a:ext>
                </a:extLst>
              </p:cNvPr>
              <p:cNvSpPr/>
              <p:nvPr/>
            </p:nvSpPr>
            <p:spPr>
              <a:xfrm>
                <a:off x="5906326" y="2641003"/>
                <a:ext cx="1505527" cy="106151"/>
              </a:xfrm>
              <a:prstGeom prst="rect">
                <a:avLst/>
              </a:prstGeom>
              <a:pattFill prst="pct10">
                <a:fgClr>
                  <a:schemeClr val="bg1"/>
                </a:fgClr>
                <a:bgClr>
                  <a:schemeClr val="tx2"/>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59798D45-816A-AF8C-393F-BE7E8184B76F}"/>
                  </a:ext>
                </a:extLst>
              </p:cNvPr>
              <p:cNvGrpSpPr/>
              <p:nvPr/>
            </p:nvGrpSpPr>
            <p:grpSpPr>
              <a:xfrm>
                <a:off x="7533090" y="2222649"/>
                <a:ext cx="4315095" cy="851766"/>
                <a:chOff x="7533090" y="2502054"/>
                <a:chExt cx="4315095" cy="851766"/>
              </a:xfrm>
            </p:grpSpPr>
            <p:sp>
              <p:nvSpPr>
                <p:cNvPr id="17" name="TextBox 16">
                  <a:extLst>
                    <a:ext uri="{FF2B5EF4-FFF2-40B4-BE49-F238E27FC236}">
                      <a16:creationId xmlns:a16="http://schemas.microsoft.com/office/drawing/2014/main" id="{0958B0C2-BC87-84D0-7BB7-1870644F4BBC}"/>
                    </a:ext>
                  </a:extLst>
                </p:cNvPr>
                <p:cNvSpPr txBox="1"/>
                <p:nvPr/>
              </p:nvSpPr>
              <p:spPr>
                <a:xfrm>
                  <a:off x="7824825" y="2502054"/>
                  <a:ext cx="4023360" cy="851766"/>
                </a:xfrm>
                <a:prstGeom prst="rect">
                  <a:avLst/>
                </a:prstGeom>
                <a:noFill/>
                <a:ln w="19050">
                  <a:noFill/>
                </a:ln>
              </p:spPr>
              <p:txBody>
                <a:bodyPr wrap="square" rtlCol="0">
                  <a:noAutofit/>
                </a:bodyPr>
                <a:lstStyle/>
                <a:p>
                  <a:r>
                    <a:rPr lang="en-US" dirty="0"/>
                    <a:t>15% received </a:t>
                  </a:r>
                  <a:r>
                    <a:rPr lang="en-US" b="1" dirty="0"/>
                    <a:t>any sort of treatment </a:t>
                  </a:r>
                  <a:r>
                    <a:rPr lang="en-US" sz="1600" dirty="0"/>
                    <a:t>including settings such as primary care, hospital, mental health, prison or other carceral setting</a:t>
                  </a:r>
                  <a:endParaRPr lang="en-US" dirty="0"/>
                </a:p>
              </p:txBody>
            </p:sp>
            <p:sp>
              <p:nvSpPr>
                <p:cNvPr id="20" name="Rectangle 19">
                  <a:extLst>
                    <a:ext uri="{FF2B5EF4-FFF2-40B4-BE49-F238E27FC236}">
                      <a16:creationId xmlns:a16="http://schemas.microsoft.com/office/drawing/2014/main" id="{49301554-E412-9AD4-DACF-2F00D18B58FB}"/>
                    </a:ext>
                  </a:extLst>
                </p:cNvPr>
                <p:cNvSpPr/>
                <p:nvPr/>
              </p:nvSpPr>
              <p:spPr>
                <a:xfrm>
                  <a:off x="7533090" y="2594273"/>
                  <a:ext cx="228600" cy="228600"/>
                </a:xfrm>
                <a:prstGeom prst="rect">
                  <a:avLst/>
                </a:prstGeom>
                <a:solidFill>
                  <a:srgbClr val="1F49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AF4AA188-612E-8AB5-16ED-91521DA9AAC8}"/>
                  </a:ext>
                </a:extLst>
              </p:cNvPr>
              <p:cNvGrpSpPr/>
              <p:nvPr/>
            </p:nvGrpSpPr>
            <p:grpSpPr>
              <a:xfrm>
                <a:off x="7526998" y="5007248"/>
                <a:ext cx="4311578" cy="365125"/>
                <a:chOff x="7526890" y="4974950"/>
                <a:chExt cx="4311578" cy="365125"/>
              </a:xfrm>
            </p:grpSpPr>
            <p:sp>
              <p:nvSpPr>
                <p:cNvPr id="18" name="TextBox 17">
                  <a:extLst>
                    <a:ext uri="{FF2B5EF4-FFF2-40B4-BE49-F238E27FC236}">
                      <a16:creationId xmlns:a16="http://schemas.microsoft.com/office/drawing/2014/main" id="{6EF489CF-8F0A-6559-E772-80F769F154AC}"/>
                    </a:ext>
                  </a:extLst>
                </p:cNvPr>
                <p:cNvSpPr txBox="1"/>
                <p:nvPr/>
              </p:nvSpPr>
              <p:spPr>
                <a:xfrm>
                  <a:off x="7815108" y="4974950"/>
                  <a:ext cx="4023360" cy="365125"/>
                </a:xfrm>
                <a:prstGeom prst="rect">
                  <a:avLst/>
                </a:prstGeom>
                <a:noFill/>
                <a:ln w="19050">
                  <a:noFill/>
                </a:ln>
              </p:spPr>
              <p:txBody>
                <a:bodyPr wrap="square" rtlCol="0">
                  <a:noAutofit/>
                </a:bodyPr>
                <a:lstStyle/>
                <a:p>
                  <a:r>
                    <a:rPr lang="en-US" dirty="0"/>
                    <a:t>85% did not receive </a:t>
                  </a:r>
                  <a:r>
                    <a:rPr lang="en-US" b="1" dirty="0"/>
                    <a:t>any SUD treatment</a:t>
                  </a:r>
                </a:p>
              </p:txBody>
            </p:sp>
            <p:sp>
              <p:nvSpPr>
                <p:cNvPr id="23" name="Rectangle 22">
                  <a:extLst>
                    <a:ext uri="{FF2B5EF4-FFF2-40B4-BE49-F238E27FC236}">
                      <a16:creationId xmlns:a16="http://schemas.microsoft.com/office/drawing/2014/main" id="{3464AB56-40B1-4AFD-5F47-62F09AF4A40B}"/>
                    </a:ext>
                  </a:extLst>
                </p:cNvPr>
                <p:cNvSpPr/>
                <p:nvPr/>
              </p:nvSpPr>
              <p:spPr>
                <a:xfrm>
                  <a:off x="7526890" y="5041253"/>
                  <a:ext cx="228600" cy="228600"/>
                </a:xfrm>
                <a:prstGeom prst="rect">
                  <a:avLst/>
                </a:prstGeom>
                <a:solidFill>
                  <a:srgbClr val="95373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C0503B01-E0E8-C77C-0264-63CEE9F7BA32}"/>
                  </a:ext>
                </a:extLst>
              </p:cNvPr>
              <p:cNvGrpSpPr/>
              <p:nvPr/>
            </p:nvGrpSpPr>
            <p:grpSpPr>
              <a:xfrm>
                <a:off x="7637160" y="3483408"/>
                <a:ext cx="4211025" cy="1342150"/>
                <a:chOff x="7637160" y="3762432"/>
                <a:chExt cx="4211025" cy="1342150"/>
              </a:xfrm>
            </p:grpSpPr>
            <p:grpSp>
              <p:nvGrpSpPr>
                <p:cNvPr id="24" name="Group 23">
                  <a:extLst>
                    <a:ext uri="{FF2B5EF4-FFF2-40B4-BE49-F238E27FC236}">
                      <a16:creationId xmlns:a16="http://schemas.microsoft.com/office/drawing/2014/main" id="{CAEA20C9-3255-55D8-B44A-F6499F69141F}"/>
                    </a:ext>
                  </a:extLst>
                </p:cNvPr>
                <p:cNvGrpSpPr/>
                <p:nvPr/>
              </p:nvGrpSpPr>
              <p:grpSpPr>
                <a:xfrm>
                  <a:off x="7815108" y="3797546"/>
                  <a:ext cx="4033077" cy="835360"/>
                  <a:chOff x="7815108" y="3428098"/>
                  <a:chExt cx="4033077" cy="835360"/>
                </a:xfrm>
              </p:grpSpPr>
              <p:sp>
                <p:nvSpPr>
                  <p:cNvPr id="5" name="Rectangle 4">
                    <a:extLst>
                      <a:ext uri="{FF2B5EF4-FFF2-40B4-BE49-F238E27FC236}">
                        <a16:creationId xmlns:a16="http://schemas.microsoft.com/office/drawing/2014/main" id="{7176FB55-EF4B-83A6-17CD-319F6DD1A73D}"/>
                      </a:ext>
                    </a:extLst>
                  </p:cNvPr>
                  <p:cNvSpPr/>
                  <p:nvPr/>
                </p:nvSpPr>
                <p:spPr>
                  <a:xfrm>
                    <a:off x="8109527" y="3428098"/>
                    <a:ext cx="3738658" cy="835360"/>
                  </a:xfrm>
                  <a:prstGeom prst="rect">
                    <a:avLst/>
                  </a:prstGeom>
                  <a:noFill/>
                  <a:ln w="19050">
                    <a:noFill/>
                  </a:ln>
                  <a:effectLst/>
                </p:spPr>
                <p:style>
                  <a:lnRef idx="1">
                    <a:schemeClr val="accent1"/>
                  </a:lnRef>
                  <a:fillRef idx="3">
                    <a:schemeClr val="accent1"/>
                  </a:fillRef>
                  <a:effectRef idx="2">
                    <a:schemeClr val="accent1"/>
                  </a:effectRef>
                  <a:fontRef idx="minor">
                    <a:schemeClr val="lt1"/>
                  </a:fontRef>
                </p:style>
                <p:txBody>
                  <a:bodyPr rtlCol="0" anchor="t"/>
                  <a:lstStyle/>
                  <a:p>
                    <a:r>
                      <a:rPr lang="en-US" dirty="0">
                        <a:solidFill>
                          <a:schemeClr val="tx1"/>
                        </a:solidFill>
                      </a:rPr>
                      <a:t>Just under </a:t>
                    </a:r>
                    <a:r>
                      <a:rPr lang="en-US" b="1" dirty="0">
                        <a:solidFill>
                          <a:schemeClr val="tx1"/>
                        </a:solidFill>
                      </a:rPr>
                      <a:t>6%</a:t>
                    </a:r>
                    <a:r>
                      <a:rPr lang="en-US" dirty="0">
                        <a:solidFill>
                          <a:schemeClr val="tx1"/>
                        </a:solidFill>
                      </a:rPr>
                      <a:t> received treatment in a </a:t>
                    </a:r>
                    <a:r>
                      <a:rPr lang="en-US" b="1" dirty="0">
                        <a:solidFill>
                          <a:schemeClr val="tx1"/>
                        </a:solidFill>
                      </a:rPr>
                      <a:t>specialty SUD treatment setting</a:t>
                    </a:r>
                  </a:p>
                </p:txBody>
              </p:sp>
              <p:sp>
                <p:nvSpPr>
                  <p:cNvPr id="22" name="Rectangle 21">
                    <a:extLst>
                      <a:ext uri="{FF2B5EF4-FFF2-40B4-BE49-F238E27FC236}">
                        <a16:creationId xmlns:a16="http://schemas.microsoft.com/office/drawing/2014/main" id="{908A2726-E54B-F4C9-45F9-0083B8894E96}"/>
                      </a:ext>
                    </a:extLst>
                  </p:cNvPr>
                  <p:cNvSpPr/>
                  <p:nvPr/>
                </p:nvSpPr>
                <p:spPr>
                  <a:xfrm>
                    <a:off x="7815108" y="3536316"/>
                    <a:ext cx="228600" cy="228600"/>
                  </a:xfrm>
                  <a:prstGeom prst="rect">
                    <a:avLst/>
                  </a:prstGeom>
                  <a:pattFill prst="pct80">
                    <a:fgClr>
                      <a:srgbClr val="1F497D"/>
                    </a:fgClr>
                    <a:bgClr>
                      <a:schemeClr val="bg1"/>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7" name="Rectangle 26">
                  <a:extLst>
                    <a:ext uri="{FF2B5EF4-FFF2-40B4-BE49-F238E27FC236}">
                      <a16:creationId xmlns:a16="http://schemas.microsoft.com/office/drawing/2014/main" id="{C0B171BE-388F-5351-7060-9D1CF42B24A3}"/>
                    </a:ext>
                  </a:extLst>
                </p:cNvPr>
                <p:cNvSpPr/>
                <p:nvPr/>
              </p:nvSpPr>
              <p:spPr>
                <a:xfrm>
                  <a:off x="7641190" y="3762432"/>
                  <a:ext cx="4143194" cy="1342150"/>
                </a:xfrm>
                <a:prstGeom prst="rect">
                  <a:avLst/>
                </a:prstGeom>
                <a:no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E816D154-1105-5518-6C8F-9F45D7A0B7B3}"/>
                    </a:ext>
                  </a:extLst>
                </p:cNvPr>
                <p:cNvSpPr txBox="1"/>
                <p:nvPr/>
              </p:nvSpPr>
              <p:spPr>
                <a:xfrm>
                  <a:off x="7637160" y="4476375"/>
                  <a:ext cx="4087879" cy="553998"/>
                </a:xfrm>
                <a:prstGeom prst="rect">
                  <a:avLst/>
                </a:prstGeom>
                <a:noFill/>
              </p:spPr>
              <p:txBody>
                <a:bodyPr wrap="square" rtlCol="0">
                  <a:spAutoFit/>
                </a:bodyPr>
                <a:lstStyle/>
                <a:p>
                  <a:pPr algn="ctr"/>
                  <a:r>
                    <a:rPr lang="en-US" sz="1500" i="1" dirty="0">
                      <a:solidFill>
                        <a:schemeClr val="tx1"/>
                      </a:solidFill>
                    </a:rPr>
                    <a:t>94% of people with SUD did not receive</a:t>
                  </a:r>
                  <a:r>
                    <a:rPr lang="en-US" sz="1500" i="1" dirty="0"/>
                    <a:t> SUD treatment in a </a:t>
                  </a:r>
                  <a:r>
                    <a:rPr lang="en-US" sz="1500" b="1" i="1" dirty="0"/>
                    <a:t>specialty setting</a:t>
                  </a:r>
                  <a:endParaRPr lang="en-US" sz="1500" i="1" dirty="0"/>
                </a:p>
              </p:txBody>
            </p:sp>
          </p:grpSp>
        </p:grpSp>
      </p:grpSp>
    </p:spTree>
    <p:extLst>
      <p:ext uri="{BB962C8B-B14F-4D97-AF65-F5344CB8AC3E}">
        <p14:creationId xmlns:p14="http://schemas.microsoft.com/office/powerpoint/2010/main" val="17004884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188"/>
        <p:cNvGrpSpPr/>
        <p:nvPr/>
      </p:nvGrpSpPr>
      <p:grpSpPr>
        <a:xfrm>
          <a:off x="0" y="0"/>
          <a:ext cx="0" cy="0"/>
          <a:chOff x="0" y="0"/>
          <a:chExt cx="0" cy="0"/>
        </a:xfrm>
      </p:grpSpPr>
      <p:sp>
        <p:nvSpPr>
          <p:cNvPr id="1189" name="Google Shape;1189;p134"/>
          <p:cNvSpPr/>
          <p:nvPr/>
        </p:nvSpPr>
        <p:spPr>
          <a:xfrm>
            <a:off x="2" y="0"/>
            <a:ext cx="12191999"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1190" name="Google Shape;1190;p134"/>
          <p:cNvSpPr/>
          <p:nvPr/>
        </p:nvSpPr>
        <p:spPr>
          <a:xfrm>
            <a:off x="1" y="1"/>
            <a:ext cx="3667539" cy="1075580"/>
          </a:xfrm>
          <a:prstGeom prst="rect">
            <a:avLst/>
          </a:prstGeom>
          <a:solidFill>
            <a:srgbClr val="06204C"/>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191" name="Google Shape;1191;p134"/>
          <p:cNvSpPr/>
          <p:nvPr/>
        </p:nvSpPr>
        <p:spPr>
          <a:xfrm>
            <a:off x="461697" y="309638"/>
            <a:ext cx="2669131" cy="456305"/>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91052"/>
              </a:lnSpc>
              <a:spcBef>
                <a:spcPts val="0"/>
              </a:spcBef>
              <a:spcAft>
                <a:spcPts val="0"/>
              </a:spcAft>
              <a:buClrTx/>
              <a:buSzTx/>
              <a:buFontTx/>
              <a:buNone/>
              <a:tabLst/>
              <a:defRPr/>
            </a:pPr>
            <a:r>
              <a:rPr kumimoji="0" lang="en-US" sz="3800" b="0" i="0" u="none" strike="noStrike" kern="1200" cap="none" spc="0" normalizeH="0" baseline="0" noProof="0">
                <a:ln>
                  <a:noFill/>
                </a:ln>
                <a:solidFill>
                  <a:prstClr val="white"/>
                </a:solidFill>
                <a:effectLst/>
                <a:uLnTx/>
                <a:uFillTx/>
                <a:latin typeface="Lato Light"/>
                <a:ea typeface="Lato Light"/>
                <a:cs typeface="Lato Light"/>
                <a:sym typeface="Lato Light"/>
              </a:rPr>
              <a:t>Change Talk</a:t>
            </a: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92" name="Google Shape;1192;p134"/>
          <p:cNvSpPr/>
          <p:nvPr/>
        </p:nvSpPr>
        <p:spPr>
          <a:xfrm>
            <a:off x="892969" y="1590675"/>
            <a:ext cx="10040075" cy="2628901"/>
          </a:xfrm>
          <a:prstGeom prst="rect">
            <a:avLst/>
          </a:prstGeom>
          <a:noFill/>
          <a:ln>
            <a:noFill/>
          </a:ln>
        </p:spPr>
        <p:txBody>
          <a:bodyPr spcFirstLastPara="1" wrap="square" lIns="0" tIns="0" rIns="0" bIns="0" anchor="t" anchorCtr="0">
            <a:noAutofit/>
          </a:bodyPr>
          <a:lstStyle/>
          <a:p>
            <a:pPr marL="342891" marR="0" lvl="0" indent="-342891" algn="l" defTabSz="914400" rtl="0" eaLnBrk="1" fontAlgn="auto" latinLnBrk="0" hangingPunct="1">
              <a:lnSpc>
                <a:spcPct val="100000"/>
              </a:lnSpc>
              <a:spcBef>
                <a:spcPts val="0"/>
              </a:spcBef>
              <a:spcAft>
                <a:spcPts val="0"/>
              </a:spcAft>
              <a:buClr>
                <a:srgbClr val="444444"/>
              </a:buClr>
              <a:buSzPts val="2800"/>
              <a:buFont typeface="Lato"/>
              <a:buChar char="•"/>
              <a:tabLst/>
              <a:defRPr/>
            </a:pPr>
            <a:r>
              <a:rPr kumimoji="0" lang="en-US" sz="2800" b="0" i="0" u="none" strike="noStrike" kern="1200" cap="none" spc="0" normalizeH="0" baseline="0" noProof="0">
                <a:ln>
                  <a:noFill/>
                </a:ln>
                <a:solidFill>
                  <a:srgbClr val="444444"/>
                </a:solidFill>
                <a:effectLst/>
                <a:uLnTx/>
                <a:uFillTx/>
                <a:latin typeface="Lato"/>
                <a:ea typeface="Lato"/>
                <a:cs typeface="Lato"/>
                <a:sym typeface="Lato"/>
              </a:rPr>
              <a:t>Patient speech that favors movement in the direction of positive change</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342891" marR="0" lvl="0" indent="-165096" algn="l" defTabSz="914400" rtl="0" eaLnBrk="1" fontAlgn="auto" latinLnBrk="0" hangingPunct="1">
              <a:lnSpc>
                <a:spcPct val="100000"/>
              </a:lnSpc>
              <a:spcBef>
                <a:spcPts val="0"/>
              </a:spcBef>
              <a:spcAft>
                <a:spcPts val="0"/>
              </a:spcAft>
              <a:buClr>
                <a:prstClr val="black"/>
              </a:buClr>
              <a:buSzPts val="2800"/>
              <a:buFontTx/>
              <a:buNone/>
              <a:tabLst/>
              <a:defRPr/>
            </a:pPr>
            <a:endParaRPr kumimoji="0" sz="2800" b="0" i="0" u="none" strike="noStrike" kern="1200" cap="none" spc="0" normalizeH="0" baseline="0" noProof="0">
              <a:ln>
                <a:noFill/>
              </a:ln>
              <a:solidFill>
                <a:srgbClr val="444444"/>
              </a:solidFill>
              <a:effectLst/>
              <a:uLnTx/>
              <a:uFillTx/>
              <a:latin typeface="Lato"/>
              <a:ea typeface="Lato"/>
              <a:cs typeface="Lato"/>
              <a:sym typeface="Lato"/>
            </a:endParaRPr>
          </a:p>
          <a:p>
            <a:pPr marL="342891" marR="0" lvl="0" indent="-342891" algn="l" defTabSz="914400" rtl="0" eaLnBrk="1" fontAlgn="auto" latinLnBrk="0" hangingPunct="1">
              <a:lnSpc>
                <a:spcPct val="100000"/>
              </a:lnSpc>
              <a:spcBef>
                <a:spcPts val="0"/>
              </a:spcBef>
              <a:spcAft>
                <a:spcPts val="0"/>
              </a:spcAft>
              <a:buClr>
                <a:srgbClr val="444444"/>
              </a:buClr>
              <a:buSzPts val="2800"/>
              <a:buFont typeface="Lato"/>
              <a:buChar char="•"/>
              <a:tabLst/>
              <a:defRPr/>
            </a:pPr>
            <a:r>
              <a:rPr kumimoji="0" lang="en-US" sz="2800" b="0" i="0" u="none" strike="noStrike" kern="1200" cap="none" spc="0" normalizeH="0" baseline="0" noProof="0">
                <a:ln>
                  <a:noFill/>
                </a:ln>
                <a:solidFill>
                  <a:srgbClr val="444444"/>
                </a:solidFill>
                <a:effectLst/>
                <a:uLnTx/>
                <a:uFillTx/>
                <a:latin typeface="Lato"/>
                <a:ea typeface="Lato"/>
                <a:cs typeface="Lato"/>
                <a:sym typeface="Lato"/>
              </a:rPr>
              <a:t>Specific to a particular behavior change target</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342891" marR="0" lvl="0" indent="-165096" algn="l" defTabSz="914400" rtl="0" eaLnBrk="1" fontAlgn="auto" latinLnBrk="0" hangingPunct="1">
              <a:lnSpc>
                <a:spcPct val="100000"/>
              </a:lnSpc>
              <a:spcBef>
                <a:spcPts val="0"/>
              </a:spcBef>
              <a:spcAft>
                <a:spcPts val="0"/>
              </a:spcAft>
              <a:buClr>
                <a:prstClr val="black"/>
              </a:buClr>
              <a:buSzPts val="2800"/>
              <a:buFontTx/>
              <a:buNone/>
              <a:tabLst/>
              <a:defRPr/>
            </a:pPr>
            <a:endParaRPr kumimoji="0" sz="2800" b="0" i="0" u="none" strike="noStrike" kern="1200" cap="none" spc="0" normalizeH="0" baseline="0" noProof="0">
              <a:ln>
                <a:noFill/>
              </a:ln>
              <a:solidFill>
                <a:srgbClr val="444444"/>
              </a:solidFill>
              <a:effectLst/>
              <a:uLnTx/>
              <a:uFillTx/>
              <a:latin typeface="Lato"/>
              <a:ea typeface="Lato"/>
              <a:cs typeface="Lato"/>
              <a:sym typeface="Lato"/>
            </a:endParaRPr>
          </a:p>
          <a:p>
            <a:pPr marL="342891" marR="0" lvl="0" indent="-342891" algn="l" defTabSz="914400" rtl="0" eaLnBrk="1" fontAlgn="auto" latinLnBrk="0" hangingPunct="1">
              <a:lnSpc>
                <a:spcPct val="100000"/>
              </a:lnSpc>
              <a:spcBef>
                <a:spcPts val="0"/>
              </a:spcBef>
              <a:spcAft>
                <a:spcPts val="0"/>
              </a:spcAft>
              <a:buClr>
                <a:srgbClr val="444444"/>
              </a:buClr>
              <a:buSzPts val="2800"/>
              <a:buFont typeface="Lato"/>
              <a:buChar char="•"/>
              <a:tabLst/>
              <a:defRPr/>
            </a:pPr>
            <a:r>
              <a:rPr kumimoji="0" lang="en-US" sz="2800" b="0" i="0" u="none" strike="noStrike" kern="1200" cap="none" spc="0" normalizeH="0" baseline="0" noProof="0">
                <a:ln>
                  <a:noFill/>
                </a:ln>
                <a:solidFill>
                  <a:srgbClr val="444444"/>
                </a:solidFill>
                <a:effectLst/>
                <a:uLnTx/>
                <a:uFillTx/>
                <a:latin typeface="Lato"/>
                <a:ea typeface="Lato"/>
                <a:cs typeface="Lato"/>
                <a:sym typeface="Lato"/>
              </a:rPr>
              <a:t>Sustain talk = the opposite of this</a:t>
            </a:r>
            <a:endParaRPr kumimoji="0" sz="2800" b="0" i="0" u="none" strike="noStrike" kern="1200" cap="none" spc="0" normalizeH="0" baseline="0" noProof="0">
              <a:ln>
                <a:noFill/>
              </a:ln>
              <a:solidFill>
                <a:srgbClr val="444444"/>
              </a:solidFill>
              <a:effectLst/>
              <a:uLnTx/>
              <a:uFillTx/>
              <a:latin typeface="Lato"/>
              <a:ea typeface="Lato"/>
              <a:cs typeface="Lato"/>
              <a:sym typeface="Lato"/>
            </a:endParaRPr>
          </a:p>
        </p:txBody>
      </p:sp>
      <p:sp>
        <p:nvSpPr>
          <p:cNvPr id="1193" name="Google Shape;1193;p134"/>
          <p:cNvSpPr txBox="1">
            <a:spLocks noGrp="1"/>
          </p:cNvSpPr>
          <p:nvPr>
            <p:ph type="sldNum" idx="12"/>
          </p:nvPr>
        </p:nvSpPr>
        <p:spPr>
          <a:xfrm>
            <a:off x="9128185" y="6339098"/>
            <a:ext cx="2743200" cy="365125"/>
          </a:xfrm>
          <a:prstGeom prst="rect">
            <a:avLst/>
          </a:prstGeom>
          <a:noFill/>
          <a:ln>
            <a:noFill/>
          </a:ln>
        </p:spPr>
        <p:txBody>
          <a:bodyPr spcFirstLastPara="1" vert="horz" wrap="square" lIns="91425" tIns="45700" rIns="91425" bIns="4570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659332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209"/>
        <p:cNvGrpSpPr/>
        <p:nvPr/>
      </p:nvGrpSpPr>
      <p:grpSpPr>
        <a:xfrm>
          <a:off x="0" y="0"/>
          <a:ext cx="0" cy="0"/>
          <a:chOff x="0" y="0"/>
          <a:chExt cx="0" cy="0"/>
        </a:xfrm>
      </p:grpSpPr>
      <p:sp>
        <p:nvSpPr>
          <p:cNvPr id="1210" name="Google Shape;1210;p136"/>
          <p:cNvSpPr/>
          <p:nvPr/>
        </p:nvSpPr>
        <p:spPr>
          <a:xfrm>
            <a:off x="708918" y="1515045"/>
            <a:ext cx="3524036" cy="469054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1211" name="Google Shape;1211;p136"/>
          <p:cNvSpPr/>
          <p:nvPr/>
        </p:nvSpPr>
        <p:spPr>
          <a:xfrm>
            <a:off x="0" y="1"/>
            <a:ext cx="4808307" cy="1116585"/>
          </a:xfrm>
          <a:prstGeom prst="rect">
            <a:avLst/>
          </a:prstGeom>
          <a:solidFill>
            <a:srgbClr val="001D48"/>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212" name="Google Shape;1212;p136"/>
          <p:cNvSpPr txBox="1"/>
          <p:nvPr/>
        </p:nvSpPr>
        <p:spPr>
          <a:xfrm>
            <a:off x="1140433" y="4334989"/>
            <a:ext cx="1962364" cy="2015896"/>
          </a:xfrm>
          <a:prstGeom prst="rect">
            <a:avLst/>
          </a:prstGeom>
          <a:noFill/>
          <a:ln>
            <a:noFill/>
          </a:ln>
        </p:spPr>
        <p:txBody>
          <a:bodyPr spcFirstLastPara="1" wrap="square" lIns="91425" tIns="45700" rIns="91425" bIns="45700" anchor="t" anchorCtr="0">
            <a:spAutoFit/>
          </a:bodyPr>
          <a:lstStyle/>
          <a:p>
            <a:pPr marL="342891" marR="0" lvl="0" indent="-342891" algn="l" defTabSz="914400" rtl="0" eaLnBrk="1" fontAlgn="auto" latinLnBrk="0" hangingPunct="1">
              <a:lnSpc>
                <a:spcPct val="100000"/>
              </a:lnSpc>
              <a:spcBef>
                <a:spcPts val="0"/>
              </a:spcBef>
              <a:spcAft>
                <a:spcPts val="0"/>
              </a:spcAft>
              <a:buClr>
                <a:srgbClr val="595959"/>
              </a:buClr>
              <a:buSzPts val="2400"/>
              <a:buFont typeface="Arial"/>
              <a:buChar char="•"/>
              <a:tabLst/>
              <a:defRPr/>
            </a:pPr>
            <a:r>
              <a:rPr kumimoji="0" lang="en-US" sz="2400" b="0" i="0" u="none" strike="noStrike" kern="1200" cap="none" spc="0" normalizeH="0" baseline="0" noProof="0">
                <a:ln>
                  <a:noFill/>
                </a:ln>
                <a:solidFill>
                  <a:srgbClr val="595959"/>
                </a:solidFill>
                <a:effectLst/>
                <a:uLnTx/>
                <a:uFillTx/>
                <a:latin typeface="Lato"/>
                <a:ea typeface="Lato"/>
                <a:cs typeface="Lato"/>
                <a:sym typeface="Lato"/>
              </a:rPr>
              <a:t>Teach</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342891" marR="0" lvl="0" indent="-342891" algn="l" defTabSz="914400" rtl="0" eaLnBrk="1" fontAlgn="auto" latinLnBrk="0" hangingPunct="1">
              <a:lnSpc>
                <a:spcPct val="100000"/>
              </a:lnSpc>
              <a:spcBef>
                <a:spcPts val="0"/>
              </a:spcBef>
              <a:spcAft>
                <a:spcPts val="0"/>
              </a:spcAft>
              <a:buClr>
                <a:srgbClr val="595959"/>
              </a:buClr>
              <a:buSzPts val="2400"/>
              <a:buFont typeface="Arial"/>
              <a:buChar char="•"/>
              <a:tabLst/>
              <a:defRPr/>
            </a:pPr>
            <a:r>
              <a:rPr kumimoji="0" lang="en-US" sz="2400" b="0" i="0" u="none" strike="noStrike" kern="1200" cap="none" spc="0" normalizeH="0" baseline="0" noProof="0">
                <a:ln>
                  <a:noFill/>
                </a:ln>
                <a:solidFill>
                  <a:srgbClr val="595959"/>
                </a:solidFill>
                <a:effectLst/>
                <a:uLnTx/>
                <a:uFillTx/>
                <a:latin typeface="Lato"/>
                <a:ea typeface="Lato"/>
                <a:cs typeface="Lato"/>
                <a:sym typeface="Lato"/>
              </a:rPr>
              <a:t>Assess </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342891" marR="0" lvl="0" indent="-342891" algn="l" defTabSz="914400" rtl="0" eaLnBrk="1" fontAlgn="auto" latinLnBrk="0" hangingPunct="1">
              <a:lnSpc>
                <a:spcPct val="100000"/>
              </a:lnSpc>
              <a:spcBef>
                <a:spcPts val="0"/>
              </a:spcBef>
              <a:spcAft>
                <a:spcPts val="0"/>
              </a:spcAft>
              <a:buClr>
                <a:srgbClr val="595959"/>
              </a:buClr>
              <a:buSzPts val="2400"/>
              <a:buFont typeface="Arial"/>
              <a:buChar char="•"/>
              <a:tabLst/>
              <a:defRPr/>
            </a:pPr>
            <a:r>
              <a:rPr kumimoji="0" lang="en-US" sz="2400" b="0" i="0" u="none" strike="noStrike" kern="1200" cap="none" spc="0" normalizeH="0" baseline="0" noProof="0">
                <a:ln>
                  <a:noFill/>
                </a:ln>
                <a:solidFill>
                  <a:srgbClr val="595959"/>
                </a:solidFill>
                <a:effectLst/>
                <a:uLnTx/>
                <a:uFillTx/>
                <a:latin typeface="Lato"/>
                <a:ea typeface="Lato"/>
                <a:cs typeface="Lato"/>
                <a:sym typeface="Lato"/>
              </a:rPr>
              <a:t>Prescribe </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342891" marR="0" lvl="0" indent="-342891" algn="l" defTabSz="914400" rtl="0" eaLnBrk="1" fontAlgn="auto" latinLnBrk="0" hangingPunct="1">
              <a:lnSpc>
                <a:spcPct val="100000"/>
              </a:lnSpc>
              <a:spcBef>
                <a:spcPts val="0"/>
              </a:spcBef>
              <a:spcAft>
                <a:spcPts val="0"/>
              </a:spcAft>
              <a:buClr>
                <a:srgbClr val="595959"/>
              </a:buClr>
              <a:buSzPts val="2400"/>
              <a:buFont typeface="Arial"/>
              <a:buChar char="•"/>
              <a:tabLst/>
              <a:defRPr/>
            </a:pPr>
            <a:r>
              <a:rPr kumimoji="0" lang="en-US" sz="2400" b="0" i="0" u="none" strike="noStrike" kern="1200" cap="none" spc="0" normalizeH="0" baseline="0" noProof="0">
                <a:ln>
                  <a:noFill/>
                </a:ln>
                <a:solidFill>
                  <a:srgbClr val="595959"/>
                </a:solidFill>
                <a:effectLst/>
                <a:uLnTx/>
                <a:uFillTx/>
                <a:latin typeface="Lato"/>
                <a:ea typeface="Lato"/>
                <a:cs typeface="Lato"/>
                <a:sym typeface="Lato"/>
              </a:rPr>
              <a:t>Lead</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1257269" marR="0" lvl="2" indent="-190495" algn="l" defTabSz="914400" rtl="0" eaLnBrk="1" fontAlgn="auto" latinLnBrk="0" hangingPunct="1">
              <a:lnSpc>
                <a:spcPct val="100000"/>
              </a:lnSpc>
              <a:spcBef>
                <a:spcPts val="600"/>
              </a:spcBef>
              <a:spcAft>
                <a:spcPts val="0"/>
              </a:spcAft>
              <a:buClr>
                <a:prstClr val="black"/>
              </a:buClr>
              <a:buSzPts val="2400"/>
              <a:buFontTx/>
              <a:buNone/>
              <a:tabLst/>
              <a:defRPr/>
            </a:pPr>
            <a:endParaRPr kumimoji="0" sz="2400" b="0" i="0" u="none" strike="noStrike" kern="1200" cap="none" spc="0" normalizeH="0" baseline="0" noProof="0">
              <a:ln>
                <a:noFill/>
              </a:ln>
              <a:solidFill>
                <a:srgbClr val="595959"/>
              </a:solidFill>
              <a:effectLst/>
              <a:uLnTx/>
              <a:uFillTx/>
              <a:latin typeface="Lato"/>
              <a:ea typeface="Lato"/>
              <a:cs typeface="Lato"/>
              <a:sym typeface="Lato"/>
            </a:endParaRPr>
          </a:p>
        </p:txBody>
      </p:sp>
      <p:sp>
        <p:nvSpPr>
          <p:cNvPr id="1213" name="Google Shape;1213;p136"/>
          <p:cNvSpPr/>
          <p:nvPr/>
        </p:nvSpPr>
        <p:spPr>
          <a:xfrm>
            <a:off x="363960" y="398461"/>
            <a:ext cx="5473059" cy="525879"/>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865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Lato Light"/>
                <a:ea typeface="Lato Light"/>
                <a:cs typeface="Lato Light"/>
                <a:sym typeface="Lato Light"/>
              </a:rPr>
              <a:t>A Range of Styles</a:t>
            </a:r>
            <a:endParaRPr kumimoji="0" sz="2000" b="0" i="0" u="none" strike="noStrike" kern="1200" cap="none" spc="0" normalizeH="0" baseline="0" noProof="0">
              <a:ln>
                <a:noFill/>
              </a:ln>
              <a:solidFill>
                <a:prstClr val="black"/>
              </a:solidFill>
              <a:effectLst/>
              <a:uLnTx/>
              <a:uFillTx/>
              <a:latin typeface="Lato"/>
              <a:ea typeface="Lato"/>
              <a:cs typeface="Lato"/>
              <a:sym typeface="Lato"/>
            </a:endParaRPr>
          </a:p>
        </p:txBody>
      </p:sp>
      <p:sp>
        <p:nvSpPr>
          <p:cNvPr id="1214" name="Google Shape;1214;p136"/>
          <p:cNvSpPr/>
          <p:nvPr/>
        </p:nvSpPr>
        <p:spPr>
          <a:xfrm>
            <a:off x="8061790" y="1515045"/>
            <a:ext cx="3524036" cy="469054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1215" name="Google Shape;1215;p136"/>
          <p:cNvSpPr/>
          <p:nvPr/>
        </p:nvSpPr>
        <p:spPr>
          <a:xfrm>
            <a:off x="4385354" y="1521881"/>
            <a:ext cx="3524036" cy="4683712"/>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pic>
        <p:nvPicPr>
          <p:cNvPr id="1216" name="Google Shape;1216;p136" descr="direct_traffic.jpg"/>
          <p:cNvPicPr preferRelativeResize="0"/>
          <p:nvPr/>
        </p:nvPicPr>
        <p:blipFill rotWithShape="1">
          <a:blip r:embed="rId3">
            <a:alphaModFix/>
          </a:blip>
          <a:srcRect/>
          <a:stretch/>
        </p:blipFill>
        <p:spPr>
          <a:xfrm>
            <a:off x="1060890" y="2222427"/>
            <a:ext cx="2686527" cy="1913331"/>
          </a:xfrm>
          <a:prstGeom prst="rect">
            <a:avLst/>
          </a:prstGeom>
          <a:noFill/>
          <a:ln>
            <a:noFill/>
          </a:ln>
        </p:spPr>
      </p:pic>
      <p:sp>
        <p:nvSpPr>
          <p:cNvPr id="1217" name="Google Shape;1217;p136"/>
          <p:cNvSpPr txBox="1"/>
          <p:nvPr/>
        </p:nvSpPr>
        <p:spPr>
          <a:xfrm>
            <a:off x="1422971" y="1562356"/>
            <a:ext cx="1962364"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srgbClr val="06204C"/>
                </a:solidFill>
                <a:effectLst/>
                <a:uLnTx/>
                <a:uFillTx/>
                <a:latin typeface="Lato"/>
                <a:ea typeface="Lato"/>
                <a:cs typeface="Lato"/>
                <a:sym typeface="Lato"/>
              </a:rPr>
              <a:t>Directing</a:t>
            </a: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18" name="Google Shape;1218;p136"/>
          <p:cNvSpPr txBox="1"/>
          <p:nvPr/>
        </p:nvSpPr>
        <p:spPr>
          <a:xfrm>
            <a:off x="4883651" y="4357754"/>
            <a:ext cx="2156541" cy="1200288"/>
          </a:xfrm>
          <a:prstGeom prst="rect">
            <a:avLst/>
          </a:prstGeom>
          <a:noFill/>
          <a:ln>
            <a:noFill/>
          </a:ln>
        </p:spPr>
        <p:txBody>
          <a:bodyPr spcFirstLastPara="1" wrap="square" lIns="91425" tIns="45700" rIns="91425" bIns="45700" anchor="t" anchorCtr="0">
            <a:spAutoFit/>
          </a:bodyPr>
          <a:lstStyle/>
          <a:p>
            <a:pPr marL="342891" marR="0" lvl="0" indent="-342891" algn="l" defTabSz="914400" rtl="0" eaLnBrk="1" fontAlgn="auto" latinLnBrk="0" hangingPunct="1">
              <a:lnSpc>
                <a:spcPct val="100000"/>
              </a:lnSpc>
              <a:spcBef>
                <a:spcPts val="0"/>
              </a:spcBef>
              <a:spcAft>
                <a:spcPts val="0"/>
              </a:spcAft>
              <a:buClr>
                <a:srgbClr val="595959"/>
              </a:buClr>
              <a:buSzPts val="2400"/>
              <a:buFont typeface="Arial"/>
              <a:buChar char="•"/>
              <a:tabLst/>
              <a:defRPr/>
            </a:pPr>
            <a:r>
              <a:rPr kumimoji="0" lang="en-US" sz="2400" b="0" i="0" u="none" strike="noStrike" kern="1200" cap="none" spc="0" normalizeH="0" baseline="0" noProof="0" dirty="0">
                <a:ln>
                  <a:noFill/>
                </a:ln>
                <a:solidFill>
                  <a:srgbClr val="595959"/>
                </a:solidFill>
                <a:effectLst/>
                <a:uLnTx/>
                <a:uFillTx/>
                <a:latin typeface="Lato"/>
                <a:ea typeface="Lato"/>
                <a:cs typeface="Lato"/>
                <a:sym typeface="Lato"/>
              </a:rPr>
              <a:t>Draw out</a:t>
            </a:r>
            <a:endParaRPr kumimoji="0" sz="1800" b="0" i="0" u="none" strike="noStrike" kern="1200" cap="none" spc="0" normalizeH="0" baseline="0" noProof="0" dirty="0">
              <a:ln>
                <a:noFill/>
              </a:ln>
              <a:solidFill>
                <a:prstClr val="black"/>
              </a:solidFill>
              <a:effectLst/>
              <a:uLnTx/>
              <a:uFillTx/>
              <a:latin typeface="Calibri"/>
              <a:ea typeface="+mn-ea"/>
              <a:cs typeface="+mn-cs"/>
            </a:endParaRPr>
          </a:p>
          <a:p>
            <a:pPr marL="342891" marR="0" lvl="0" indent="-342891" algn="l" defTabSz="914400" rtl="0" eaLnBrk="1" fontAlgn="auto" latinLnBrk="0" hangingPunct="1">
              <a:lnSpc>
                <a:spcPct val="100000"/>
              </a:lnSpc>
              <a:spcBef>
                <a:spcPts val="0"/>
              </a:spcBef>
              <a:spcAft>
                <a:spcPts val="0"/>
              </a:spcAft>
              <a:buClr>
                <a:srgbClr val="595959"/>
              </a:buClr>
              <a:buSzPts val="2400"/>
              <a:buFont typeface="Arial"/>
              <a:buChar char="•"/>
              <a:tabLst/>
              <a:defRPr/>
            </a:pPr>
            <a:r>
              <a:rPr kumimoji="0" lang="en-US" sz="2400" b="0" i="0" u="none" strike="noStrike" kern="1200" cap="none" spc="0" normalizeH="0" baseline="0" noProof="0" dirty="0">
                <a:ln>
                  <a:noFill/>
                </a:ln>
                <a:solidFill>
                  <a:srgbClr val="595959"/>
                </a:solidFill>
                <a:effectLst/>
                <a:uLnTx/>
                <a:uFillTx/>
                <a:latin typeface="Lato"/>
                <a:ea typeface="Lato"/>
                <a:cs typeface="Lato"/>
                <a:sym typeface="Lato"/>
              </a:rPr>
              <a:t>Encourage</a:t>
            </a:r>
            <a:endParaRPr kumimoji="0" sz="1800" b="0" i="0" u="none" strike="noStrike" kern="1200" cap="none" spc="0" normalizeH="0" baseline="0" noProof="0" dirty="0">
              <a:ln>
                <a:noFill/>
              </a:ln>
              <a:solidFill>
                <a:prstClr val="black"/>
              </a:solidFill>
              <a:effectLst/>
              <a:uLnTx/>
              <a:uFillTx/>
              <a:latin typeface="Calibri"/>
              <a:ea typeface="+mn-ea"/>
              <a:cs typeface="+mn-cs"/>
            </a:endParaRPr>
          </a:p>
          <a:p>
            <a:pPr marL="342891" marR="0" lvl="0" indent="-342891" algn="l" defTabSz="914400" rtl="0" eaLnBrk="1" fontAlgn="auto" latinLnBrk="0" hangingPunct="1">
              <a:lnSpc>
                <a:spcPct val="100000"/>
              </a:lnSpc>
              <a:spcBef>
                <a:spcPts val="0"/>
              </a:spcBef>
              <a:spcAft>
                <a:spcPts val="0"/>
              </a:spcAft>
              <a:buClr>
                <a:srgbClr val="595959"/>
              </a:buClr>
              <a:buSzPts val="2400"/>
              <a:buFont typeface="Arial"/>
              <a:buChar char="•"/>
              <a:tabLst/>
              <a:defRPr/>
            </a:pPr>
            <a:r>
              <a:rPr kumimoji="0" lang="en-US" sz="2400" b="0" i="0" u="none" strike="noStrike" kern="1200" cap="none" spc="0" normalizeH="0" baseline="0" noProof="0" dirty="0">
                <a:ln>
                  <a:noFill/>
                </a:ln>
                <a:solidFill>
                  <a:srgbClr val="595959"/>
                </a:solidFill>
                <a:effectLst/>
                <a:uLnTx/>
                <a:uFillTx/>
                <a:latin typeface="Lato"/>
                <a:ea typeface="Lato"/>
                <a:cs typeface="Lato"/>
                <a:sym typeface="Lato"/>
              </a:rPr>
              <a:t>Motivate</a:t>
            </a: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19" name="Google Shape;1219;p136"/>
          <p:cNvSpPr txBox="1"/>
          <p:nvPr/>
        </p:nvSpPr>
        <p:spPr>
          <a:xfrm>
            <a:off x="5166189" y="1585122"/>
            <a:ext cx="1962364"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srgbClr val="06204C"/>
                </a:solidFill>
                <a:effectLst/>
                <a:uLnTx/>
                <a:uFillTx/>
                <a:latin typeface="Lato"/>
                <a:ea typeface="Lato"/>
                <a:cs typeface="Lato"/>
                <a:sym typeface="Lato"/>
              </a:rPr>
              <a:t>Guiding</a:t>
            </a: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20" name="Google Shape;1220;p136"/>
          <p:cNvSpPr txBox="1"/>
          <p:nvPr/>
        </p:nvSpPr>
        <p:spPr>
          <a:xfrm>
            <a:off x="8524127" y="4357754"/>
            <a:ext cx="2366480" cy="1569620"/>
          </a:xfrm>
          <a:prstGeom prst="rect">
            <a:avLst/>
          </a:prstGeom>
          <a:noFill/>
          <a:ln>
            <a:noFill/>
          </a:ln>
        </p:spPr>
        <p:txBody>
          <a:bodyPr spcFirstLastPara="1" wrap="square" lIns="91425" tIns="45700" rIns="91425" bIns="45700" anchor="t" anchorCtr="0">
            <a:spAutoFit/>
          </a:bodyPr>
          <a:lstStyle/>
          <a:p>
            <a:pPr marL="342891" marR="0" lvl="0" indent="-342891" algn="l" defTabSz="914400" rtl="0" eaLnBrk="1" fontAlgn="auto" latinLnBrk="0" hangingPunct="1">
              <a:lnSpc>
                <a:spcPct val="100000"/>
              </a:lnSpc>
              <a:spcBef>
                <a:spcPts val="0"/>
              </a:spcBef>
              <a:spcAft>
                <a:spcPts val="0"/>
              </a:spcAft>
              <a:buClr>
                <a:srgbClr val="595959"/>
              </a:buClr>
              <a:buSzPts val="2400"/>
              <a:buFont typeface="Arial"/>
              <a:buChar char="•"/>
              <a:tabLst/>
              <a:defRPr/>
            </a:pPr>
            <a:r>
              <a:rPr kumimoji="0" lang="en-US" sz="2400" b="0" i="0" u="none" strike="noStrike" kern="1200" cap="none" spc="0" normalizeH="0" baseline="0" noProof="0">
                <a:ln>
                  <a:noFill/>
                </a:ln>
                <a:solidFill>
                  <a:srgbClr val="595959"/>
                </a:solidFill>
                <a:effectLst/>
                <a:uLnTx/>
                <a:uFillTx/>
                <a:latin typeface="Lato"/>
                <a:ea typeface="Lato"/>
                <a:cs typeface="Lato"/>
                <a:sym typeface="Lato"/>
              </a:rPr>
              <a:t>Listen</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342891" marR="0" lvl="0" indent="-342891" algn="l" defTabSz="914400" rtl="0" eaLnBrk="1" fontAlgn="auto" latinLnBrk="0" hangingPunct="1">
              <a:lnSpc>
                <a:spcPct val="100000"/>
              </a:lnSpc>
              <a:spcBef>
                <a:spcPts val="0"/>
              </a:spcBef>
              <a:spcAft>
                <a:spcPts val="0"/>
              </a:spcAft>
              <a:buClr>
                <a:srgbClr val="595959"/>
              </a:buClr>
              <a:buSzPts val="2400"/>
              <a:buFont typeface="Arial"/>
              <a:buChar char="•"/>
              <a:tabLst/>
              <a:defRPr/>
            </a:pPr>
            <a:r>
              <a:rPr kumimoji="0" lang="en-US" sz="2400" b="0" i="0" u="none" strike="noStrike" kern="1200" cap="none" spc="0" normalizeH="0" baseline="0" noProof="0">
                <a:ln>
                  <a:noFill/>
                </a:ln>
                <a:solidFill>
                  <a:srgbClr val="595959"/>
                </a:solidFill>
                <a:effectLst/>
                <a:uLnTx/>
                <a:uFillTx/>
                <a:latin typeface="Lato"/>
                <a:ea typeface="Lato"/>
                <a:cs typeface="Lato"/>
                <a:sym typeface="Lato"/>
              </a:rPr>
              <a:t>Understand</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342891" marR="0" lvl="0" indent="-342891" algn="l" defTabSz="914400" rtl="0" eaLnBrk="1" fontAlgn="auto" latinLnBrk="0" hangingPunct="1">
              <a:lnSpc>
                <a:spcPct val="100000"/>
              </a:lnSpc>
              <a:spcBef>
                <a:spcPts val="0"/>
              </a:spcBef>
              <a:spcAft>
                <a:spcPts val="0"/>
              </a:spcAft>
              <a:buClr>
                <a:srgbClr val="595959"/>
              </a:buClr>
              <a:buSzPts val="2400"/>
              <a:buFont typeface="Arial"/>
              <a:buChar char="•"/>
              <a:tabLst/>
              <a:defRPr/>
            </a:pPr>
            <a:r>
              <a:rPr kumimoji="0" lang="en-US" sz="2400" b="0" i="0" u="none" strike="noStrike" kern="1200" cap="none" spc="0" normalizeH="0" baseline="0" noProof="0">
                <a:ln>
                  <a:noFill/>
                </a:ln>
                <a:solidFill>
                  <a:srgbClr val="595959"/>
                </a:solidFill>
                <a:effectLst/>
                <a:uLnTx/>
                <a:uFillTx/>
                <a:latin typeface="Lato"/>
                <a:ea typeface="Lato"/>
                <a:cs typeface="Lato"/>
                <a:sym typeface="Lato"/>
              </a:rPr>
              <a:t>Go along with</a:t>
            </a: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21" name="Google Shape;1221;p136"/>
          <p:cNvSpPr txBox="1"/>
          <p:nvPr/>
        </p:nvSpPr>
        <p:spPr>
          <a:xfrm>
            <a:off x="8806666" y="1585122"/>
            <a:ext cx="1962364"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srgbClr val="06204C"/>
                </a:solidFill>
                <a:effectLst/>
                <a:uLnTx/>
                <a:uFillTx/>
                <a:latin typeface="Lato"/>
                <a:ea typeface="Lato"/>
                <a:cs typeface="Lato"/>
                <a:sym typeface="Lato"/>
              </a:rPr>
              <a:t>Following</a:t>
            </a: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1222" name="Google Shape;1222;p136" descr="Guiding - DSCN0112ASpiderGlacierSmall.jpg"/>
          <p:cNvPicPr preferRelativeResize="0"/>
          <p:nvPr/>
        </p:nvPicPr>
        <p:blipFill rotWithShape="1">
          <a:blip r:embed="rId4">
            <a:alphaModFix/>
          </a:blip>
          <a:srcRect/>
          <a:stretch/>
        </p:blipFill>
        <p:spPr>
          <a:xfrm>
            <a:off x="4752738" y="2241831"/>
            <a:ext cx="2686527" cy="1920053"/>
          </a:xfrm>
          <a:prstGeom prst="rect">
            <a:avLst/>
          </a:prstGeom>
          <a:noFill/>
          <a:ln>
            <a:noFill/>
          </a:ln>
        </p:spPr>
      </p:pic>
      <p:pic>
        <p:nvPicPr>
          <p:cNvPr id="1223" name="Google Shape;1223;p136" descr="Follow-the-Leader-max-frassi.jpg"/>
          <p:cNvPicPr preferRelativeResize="0"/>
          <p:nvPr/>
        </p:nvPicPr>
        <p:blipFill rotWithShape="1">
          <a:blip r:embed="rId5">
            <a:alphaModFix/>
          </a:blip>
          <a:srcRect/>
          <a:stretch/>
        </p:blipFill>
        <p:spPr>
          <a:xfrm>
            <a:off x="8448149" y="2241831"/>
            <a:ext cx="2751315" cy="1920053"/>
          </a:xfrm>
          <a:prstGeom prst="rect">
            <a:avLst/>
          </a:prstGeom>
          <a:noFill/>
          <a:ln>
            <a:noFill/>
          </a:ln>
        </p:spPr>
      </p:pic>
      <p:sp>
        <p:nvSpPr>
          <p:cNvPr id="1224" name="Google Shape;1224;p136"/>
          <p:cNvSpPr/>
          <p:nvPr/>
        </p:nvSpPr>
        <p:spPr>
          <a:xfrm>
            <a:off x="3633843" y="1699736"/>
            <a:ext cx="1346200" cy="304800"/>
          </a:xfrm>
          <a:prstGeom prst="leftRightArrow">
            <a:avLst>
              <a:gd name="adj1" fmla="val 32000"/>
              <a:gd name="adj2" fmla="val 183333"/>
            </a:avLst>
          </a:prstGeom>
          <a:solidFill>
            <a:srgbClr val="06204C"/>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225" name="Google Shape;1225;p136"/>
          <p:cNvSpPr/>
          <p:nvPr/>
        </p:nvSpPr>
        <p:spPr>
          <a:xfrm>
            <a:off x="7312487" y="1694332"/>
            <a:ext cx="1346200" cy="304800"/>
          </a:xfrm>
          <a:prstGeom prst="leftRightArrow">
            <a:avLst>
              <a:gd name="adj1" fmla="val 32000"/>
              <a:gd name="adj2" fmla="val 183333"/>
            </a:avLst>
          </a:prstGeom>
          <a:solidFill>
            <a:srgbClr val="06204C"/>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226" name="Google Shape;1226;p136"/>
          <p:cNvSpPr/>
          <p:nvPr/>
        </p:nvSpPr>
        <p:spPr>
          <a:xfrm>
            <a:off x="4796618" y="6398541"/>
            <a:ext cx="6530343" cy="261611"/>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Lato"/>
                <a:ea typeface="Lato"/>
                <a:cs typeface="Lato"/>
                <a:sym typeface="Lato"/>
              </a:rPr>
              <a:t>Miller and Rollnick, </a:t>
            </a:r>
            <a:r>
              <a:rPr kumimoji="0" lang="en-US" sz="1100" b="0" i="1" u="none" strike="noStrike" kern="1200" cap="none" spc="0" normalizeH="0" baseline="0" noProof="0" dirty="0">
                <a:ln>
                  <a:noFill/>
                </a:ln>
                <a:solidFill>
                  <a:prstClr val="black"/>
                </a:solidFill>
                <a:effectLst/>
                <a:uLnTx/>
                <a:uFillTx/>
                <a:latin typeface="Lato"/>
                <a:ea typeface="Lato"/>
                <a:cs typeface="Lato"/>
                <a:sym typeface="Lato"/>
              </a:rPr>
              <a:t>Motivational Interviewing: Helping People Change, 3</a:t>
            </a:r>
            <a:r>
              <a:rPr kumimoji="0" lang="en-US" sz="1100" b="0" i="1" u="none" strike="noStrike" kern="1200" cap="none" spc="0" normalizeH="0" baseline="30000" noProof="0" dirty="0">
                <a:ln>
                  <a:noFill/>
                </a:ln>
                <a:solidFill>
                  <a:prstClr val="black"/>
                </a:solidFill>
                <a:effectLst/>
                <a:uLnTx/>
                <a:uFillTx/>
                <a:latin typeface="Lato"/>
                <a:ea typeface="Lato"/>
                <a:cs typeface="Lato"/>
                <a:sym typeface="Lato"/>
              </a:rPr>
              <a:t>rd</a:t>
            </a:r>
            <a:r>
              <a:rPr kumimoji="0" lang="en-US" sz="1100" b="0" i="1" u="none" strike="noStrike" kern="1200" cap="none" spc="0" normalizeH="0" baseline="0" noProof="0" dirty="0">
                <a:ln>
                  <a:noFill/>
                </a:ln>
                <a:solidFill>
                  <a:prstClr val="black"/>
                </a:solidFill>
                <a:effectLst/>
                <a:uLnTx/>
                <a:uFillTx/>
                <a:latin typeface="Lato"/>
                <a:ea typeface="Lato"/>
                <a:cs typeface="Lato"/>
                <a:sym typeface="Lato"/>
              </a:rPr>
              <a:t> Edition</a:t>
            </a:r>
            <a:r>
              <a:rPr kumimoji="0" lang="en-US" sz="1100" b="0" i="0" u="none" strike="noStrike" kern="1200" cap="none" spc="0" normalizeH="0" baseline="0" noProof="0" dirty="0">
                <a:ln>
                  <a:noFill/>
                </a:ln>
                <a:solidFill>
                  <a:prstClr val="black"/>
                </a:solidFill>
                <a:effectLst/>
                <a:uLnTx/>
                <a:uFillTx/>
                <a:latin typeface="Lato"/>
                <a:ea typeface="Lato"/>
                <a:cs typeface="Lato"/>
                <a:sym typeface="Lato"/>
              </a:rPr>
              <a:t>, 2013.</a:t>
            </a: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27" name="Google Shape;1227;p136"/>
          <p:cNvSpPr txBox="1">
            <a:spLocks noGrp="1"/>
          </p:cNvSpPr>
          <p:nvPr>
            <p:ph type="sldNum" idx="12"/>
          </p:nvPr>
        </p:nvSpPr>
        <p:spPr>
          <a:xfrm>
            <a:off x="9128185" y="6339098"/>
            <a:ext cx="2743200" cy="365125"/>
          </a:xfrm>
          <a:prstGeom prst="rect">
            <a:avLst/>
          </a:prstGeom>
          <a:noFill/>
          <a:ln>
            <a:noFill/>
          </a:ln>
        </p:spPr>
        <p:txBody>
          <a:bodyPr spcFirstLastPara="1" vert="horz" wrap="square" lIns="91425" tIns="45700" rIns="91425" bIns="4570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640668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262"/>
        <p:cNvGrpSpPr/>
        <p:nvPr/>
      </p:nvGrpSpPr>
      <p:grpSpPr>
        <a:xfrm>
          <a:off x="0" y="0"/>
          <a:ext cx="0" cy="0"/>
          <a:chOff x="0" y="0"/>
          <a:chExt cx="0" cy="0"/>
        </a:xfrm>
      </p:grpSpPr>
      <p:sp>
        <p:nvSpPr>
          <p:cNvPr id="1263" name="Google Shape;1263;p140"/>
          <p:cNvSpPr/>
          <p:nvPr/>
        </p:nvSpPr>
        <p:spPr>
          <a:xfrm>
            <a:off x="2" y="0"/>
            <a:ext cx="12191999"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1264" name="Google Shape;1264;p140"/>
          <p:cNvSpPr/>
          <p:nvPr/>
        </p:nvSpPr>
        <p:spPr>
          <a:xfrm>
            <a:off x="1" y="1"/>
            <a:ext cx="3707296" cy="1075580"/>
          </a:xfrm>
          <a:prstGeom prst="rect">
            <a:avLst/>
          </a:prstGeom>
          <a:solidFill>
            <a:srgbClr val="06204C"/>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265" name="Google Shape;1265;p140"/>
          <p:cNvSpPr/>
          <p:nvPr/>
        </p:nvSpPr>
        <p:spPr>
          <a:xfrm>
            <a:off x="476134" y="309009"/>
            <a:ext cx="3126415" cy="385667"/>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91052"/>
              </a:lnSpc>
              <a:spcBef>
                <a:spcPts val="0"/>
              </a:spcBef>
              <a:spcAft>
                <a:spcPts val="0"/>
              </a:spcAft>
              <a:buClr>
                <a:prstClr val="white"/>
              </a:buClr>
              <a:buSzPts val="3800"/>
              <a:buFontTx/>
              <a:buNone/>
              <a:tabLst/>
              <a:defRPr/>
            </a:pPr>
            <a:r>
              <a:rPr kumimoji="0" lang="en-US" sz="3800" b="0" i="0" u="none" strike="noStrike" kern="1200" cap="none" spc="0" normalizeH="0" baseline="0" noProof="0">
                <a:ln>
                  <a:noFill/>
                </a:ln>
                <a:solidFill>
                  <a:prstClr val="white"/>
                </a:solidFill>
                <a:effectLst/>
                <a:uLnTx/>
                <a:uFillTx/>
                <a:latin typeface="Lato Light"/>
                <a:ea typeface="Lato Light"/>
                <a:cs typeface="Lato Light"/>
                <a:sym typeface="Lato Light"/>
              </a:rPr>
              <a:t>Spirit (PACE)</a:t>
            </a:r>
            <a:endParaRPr kumimoji="0" sz="1800" b="0" i="0" u="none" strike="noStrike" kern="1200" cap="none" spc="0" normalizeH="0" baseline="0" noProof="0">
              <a:ln>
                <a:noFill/>
              </a:ln>
              <a:solidFill>
                <a:prstClr val="white"/>
              </a:solidFill>
              <a:effectLst/>
              <a:uLnTx/>
              <a:uFillTx/>
              <a:latin typeface="Lato Light"/>
              <a:ea typeface="Lato Light"/>
              <a:cs typeface="Lato Light"/>
              <a:sym typeface="Lato Light"/>
            </a:endParaRPr>
          </a:p>
        </p:txBody>
      </p:sp>
      <p:sp>
        <p:nvSpPr>
          <p:cNvPr id="1266" name="Google Shape;1266;p140"/>
          <p:cNvSpPr/>
          <p:nvPr/>
        </p:nvSpPr>
        <p:spPr>
          <a:xfrm>
            <a:off x="1308597" y="2415657"/>
            <a:ext cx="5827699" cy="3895243"/>
          </a:xfrm>
          <a:prstGeom prst="rect">
            <a:avLst/>
          </a:prstGeom>
          <a:noFill/>
          <a:ln>
            <a:noFill/>
          </a:ln>
        </p:spPr>
        <p:txBody>
          <a:bodyPr spcFirstLastPara="1" wrap="square" lIns="0" tIns="0" rIns="0" bIns="0" anchor="t" anchorCtr="0">
            <a:noAutofit/>
          </a:bodyPr>
          <a:lstStyle/>
          <a:p>
            <a:pPr marL="914377" marR="0" lvl="1" indent="-457189" algn="l" defTabSz="914400" rtl="0" eaLnBrk="1" fontAlgn="auto" latinLnBrk="0" hangingPunct="1">
              <a:lnSpc>
                <a:spcPct val="100000"/>
              </a:lnSpc>
              <a:spcBef>
                <a:spcPts val="0"/>
              </a:spcBef>
              <a:spcAft>
                <a:spcPts val="0"/>
              </a:spcAft>
              <a:buClr>
                <a:srgbClr val="444444"/>
              </a:buClr>
              <a:buSzPts val="3600"/>
              <a:buFont typeface="Arial"/>
              <a:buChar char="•"/>
              <a:tabLst/>
              <a:defRPr/>
            </a:pPr>
            <a:r>
              <a:rPr kumimoji="0" lang="en-US" sz="3600" b="1" i="1" u="none" strike="noStrike" kern="1200" cap="none" spc="0" normalizeH="0" baseline="0" noProof="0">
                <a:ln>
                  <a:noFill/>
                </a:ln>
                <a:solidFill>
                  <a:srgbClr val="444444"/>
                </a:solidFill>
                <a:effectLst/>
                <a:uLnTx/>
                <a:uFillTx/>
                <a:latin typeface="Lato"/>
                <a:ea typeface="Lato"/>
                <a:cs typeface="Lato"/>
                <a:sym typeface="Lato"/>
              </a:rPr>
              <a:t>P</a:t>
            </a:r>
            <a:r>
              <a:rPr kumimoji="0" lang="en-US" sz="2800" b="0" i="0" u="none" strike="noStrike" kern="1200" cap="none" spc="0" normalizeH="0" baseline="0" noProof="0">
                <a:ln>
                  <a:noFill/>
                </a:ln>
                <a:solidFill>
                  <a:srgbClr val="444444"/>
                </a:solidFill>
                <a:effectLst/>
                <a:uLnTx/>
                <a:uFillTx/>
                <a:latin typeface="Lato"/>
                <a:ea typeface="Lato"/>
                <a:cs typeface="Lato"/>
                <a:sym typeface="Lato"/>
              </a:rPr>
              <a:t>artnership</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914377" marR="0" lvl="1" indent="-457189" algn="l" defTabSz="914400" rtl="0" eaLnBrk="1" fontAlgn="auto" latinLnBrk="0" hangingPunct="1">
              <a:lnSpc>
                <a:spcPct val="100000"/>
              </a:lnSpc>
              <a:spcBef>
                <a:spcPts val="1200"/>
              </a:spcBef>
              <a:spcAft>
                <a:spcPts val="0"/>
              </a:spcAft>
              <a:buClr>
                <a:srgbClr val="444444"/>
              </a:buClr>
              <a:buSzPts val="3600"/>
              <a:buFont typeface="Arial"/>
              <a:buChar char="•"/>
              <a:tabLst/>
              <a:defRPr/>
            </a:pPr>
            <a:r>
              <a:rPr kumimoji="0" lang="en-US" sz="3600" b="1" i="1" u="none" strike="noStrike" kern="1200" cap="none" spc="0" normalizeH="0" baseline="0" noProof="0">
                <a:ln>
                  <a:noFill/>
                </a:ln>
                <a:solidFill>
                  <a:srgbClr val="444444"/>
                </a:solidFill>
                <a:effectLst/>
                <a:uLnTx/>
                <a:uFillTx/>
                <a:latin typeface="Lato"/>
                <a:ea typeface="Lato"/>
                <a:cs typeface="Lato"/>
                <a:sym typeface="Lato"/>
              </a:rPr>
              <a:t>A</a:t>
            </a:r>
            <a:r>
              <a:rPr kumimoji="0" lang="en-US" sz="2800" b="0" i="0" u="none" strike="noStrike" kern="1200" cap="none" spc="0" normalizeH="0" baseline="0" noProof="0">
                <a:ln>
                  <a:noFill/>
                </a:ln>
                <a:solidFill>
                  <a:srgbClr val="444444"/>
                </a:solidFill>
                <a:effectLst/>
                <a:uLnTx/>
                <a:uFillTx/>
                <a:latin typeface="Lato"/>
                <a:ea typeface="Lato"/>
                <a:cs typeface="Lato"/>
                <a:sym typeface="Lato"/>
              </a:rPr>
              <a:t>cceptance</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914377" marR="0" lvl="1" indent="-457189" algn="l" defTabSz="914400" rtl="0" eaLnBrk="1" fontAlgn="auto" latinLnBrk="0" hangingPunct="1">
              <a:lnSpc>
                <a:spcPct val="100000"/>
              </a:lnSpc>
              <a:spcBef>
                <a:spcPts val="1200"/>
              </a:spcBef>
              <a:spcAft>
                <a:spcPts val="0"/>
              </a:spcAft>
              <a:buClr>
                <a:srgbClr val="444444"/>
              </a:buClr>
              <a:buSzPts val="3600"/>
              <a:buFont typeface="Arial"/>
              <a:buChar char="•"/>
              <a:tabLst/>
              <a:defRPr/>
            </a:pPr>
            <a:r>
              <a:rPr kumimoji="0" lang="en-US" sz="3600" b="1" i="1" u="none" strike="noStrike" kern="1200" cap="none" spc="0" normalizeH="0" baseline="0" noProof="0">
                <a:ln>
                  <a:noFill/>
                </a:ln>
                <a:solidFill>
                  <a:srgbClr val="444444"/>
                </a:solidFill>
                <a:effectLst/>
                <a:uLnTx/>
                <a:uFillTx/>
                <a:latin typeface="Lato"/>
                <a:ea typeface="Lato"/>
                <a:cs typeface="Lato"/>
                <a:sym typeface="Lato"/>
              </a:rPr>
              <a:t>C</a:t>
            </a:r>
            <a:r>
              <a:rPr kumimoji="0" lang="en-US" sz="2800" b="0" i="0" u="none" strike="noStrike" kern="1200" cap="none" spc="0" normalizeH="0" baseline="0" noProof="0">
                <a:ln>
                  <a:noFill/>
                </a:ln>
                <a:solidFill>
                  <a:srgbClr val="444444"/>
                </a:solidFill>
                <a:effectLst/>
                <a:uLnTx/>
                <a:uFillTx/>
                <a:latin typeface="Lato"/>
                <a:ea typeface="Lato"/>
                <a:cs typeface="Lato"/>
                <a:sym typeface="Lato"/>
              </a:rPr>
              <a:t>ompassion</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914377" marR="0" lvl="1" indent="-457189" algn="l" defTabSz="914400" rtl="0" eaLnBrk="1" fontAlgn="auto" latinLnBrk="0" hangingPunct="1">
              <a:lnSpc>
                <a:spcPct val="100000"/>
              </a:lnSpc>
              <a:spcBef>
                <a:spcPts val="1200"/>
              </a:spcBef>
              <a:spcAft>
                <a:spcPts val="0"/>
              </a:spcAft>
              <a:buClr>
                <a:srgbClr val="444444"/>
              </a:buClr>
              <a:buSzPts val="3600"/>
              <a:buFont typeface="Arial"/>
              <a:buChar char="•"/>
              <a:tabLst/>
              <a:defRPr/>
            </a:pPr>
            <a:r>
              <a:rPr kumimoji="0" lang="en-US" sz="3600" b="1" i="1" u="none" strike="noStrike" kern="1200" cap="none" spc="0" normalizeH="0" baseline="0" noProof="0">
                <a:ln>
                  <a:noFill/>
                </a:ln>
                <a:solidFill>
                  <a:srgbClr val="444444"/>
                </a:solidFill>
                <a:effectLst/>
                <a:uLnTx/>
                <a:uFillTx/>
                <a:latin typeface="Lato"/>
                <a:ea typeface="Lato"/>
                <a:cs typeface="Lato"/>
                <a:sym typeface="Lato"/>
              </a:rPr>
              <a:t>E</a:t>
            </a:r>
            <a:r>
              <a:rPr kumimoji="0" lang="en-US" sz="2800" b="0" i="0" u="none" strike="noStrike" kern="1200" cap="none" spc="0" normalizeH="0" baseline="0" noProof="0">
                <a:ln>
                  <a:noFill/>
                </a:ln>
                <a:solidFill>
                  <a:srgbClr val="444444"/>
                </a:solidFill>
                <a:effectLst/>
                <a:uLnTx/>
                <a:uFillTx/>
                <a:latin typeface="Lato"/>
                <a:ea typeface="Lato"/>
                <a:cs typeface="Lato"/>
                <a:sym typeface="Lato"/>
              </a:rPr>
              <a:t>mpowerment</a:t>
            </a:r>
            <a:endParaRPr kumimoji="0" sz="2800" b="0" i="0" u="none" strike="noStrike" kern="1200" cap="none" spc="0" normalizeH="0" baseline="0" noProof="0">
              <a:ln>
                <a:noFill/>
              </a:ln>
              <a:solidFill>
                <a:srgbClr val="444444"/>
              </a:solidFill>
              <a:effectLst/>
              <a:uLnTx/>
              <a:uFillTx/>
              <a:latin typeface="Lato"/>
              <a:ea typeface="Lato"/>
              <a:cs typeface="Lato"/>
              <a:sym typeface="Lato"/>
            </a:endParaRPr>
          </a:p>
          <a:p>
            <a:pPr marL="914377" marR="0" lvl="1" indent="-279393" algn="l" defTabSz="914400" rtl="0" eaLnBrk="1" fontAlgn="auto" latinLnBrk="0" hangingPunct="1">
              <a:lnSpc>
                <a:spcPct val="100000"/>
              </a:lnSpc>
              <a:spcBef>
                <a:spcPts val="1200"/>
              </a:spcBef>
              <a:spcAft>
                <a:spcPts val="0"/>
              </a:spcAft>
              <a:buClr>
                <a:prstClr val="black"/>
              </a:buClr>
              <a:buSzPts val="2800"/>
              <a:buFontTx/>
              <a:buNone/>
              <a:tabLst/>
              <a:defRPr/>
            </a:pPr>
            <a:endParaRPr kumimoji="0" sz="2800" b="0" i="0" u="none" strike="noStrike" kern="1200" cap="none" spc="0" normalizeH="0" baseline="0" noProof="0">
              <a:ln>
                <a:noFill/>
              </a:ln>
              <a:solidFill>
                <a:srgbClr val="444444"/>
              </a:solidFill>
              <a:effectLst/>
              <a:uLnTx/>
              <a:uFillTx/>
              <a:latin typeface="Lato"/>
              <a:ea typeface="Lato"/>
              <a:cs typeface="Lato"/>
              <a:sym typeface="Lato"/>
            </a:endParaRPr>
          </a:p>
          <a:p>
            <a:pPr marL="914377" marR="0" lvl="1" indent="-279393" algn="l" defTabSz="914400" rtl="0" eaLnBrk="1" fontAlgn="auto" latinLnBrk="0" hangingPunct="1">
              <a:lnSpc>
                <a:spcPct val="100000"/>
              </a:lnSpc>
              <a:spcBef>
                <a:spcPts val="1200"/>
              </a:spcBef>
              <a:spcAft>
                <a:spcPts val="0"/>
              </a:spcAft>
              <a:buClr>
                <a:prstClr val="black"/>
              </a:buClr>
              <a:buSzPts val="2800"/>
              <a:buFontTx/>
              <a:buNone/>
              <a:tabLst/>
              <a:defRPr/>
            </a:pPr>
            <a:endParaRPr kumimoji="0" sz="2800" b="0" i="0" u="none" strike="noStrike" kern="1200" cap="none" spc="0" normalizeH="0" baseline="0" noProof="0">
              <a:ln>
                <a:noFill/>
              </a:ln>
              <a:solidFill>
                <a:srgbClr val="444444"/>
              </a:solidFill>
              <a:effectLst/>
              <a:uLnTx/>
              <a:uFillTx/>
              <a:latin typeface="Lato"/>
              <a:ea typeface="Lato"/>
              <a:cs typeface="Lato"/>
              <a:sym typeface="Lato"/>
            </a:endParaRPr>
          </a:p>
          <a:p>
            <a:pPr marL="914377" marR="0" lvl="1" indent="-279393" algn="l" defTabSz="914400" rtl="0" eaLnBrk="1" fontAlgn="auto" latinLnBrk="0" hangingPunct="1">
              <a:lnSpc>
                <a:spcPct val="100000"/>
              </a:lnSpc>
              <a:spcBef>
                <a:spcPts val="1200"/>
              </a:spcBef>
              <a:spcAft>
                <a:spcPts val="0"/>
              </a:spcAft>
              <a:buClr>
                <a:prstClr val="black"/>
              </a:buClr>
              <a:buSzPts val="2800"/>
              <a:buFontTx/>
              <a:buNone/>
              <a:tabLst/>
              <a:defRPr/>
            </a:pPr>
            <a:endParaRPr kumimoji="0" sz="2800" b="0" i="0" u="none" strike="noStrike" kern="1200" cap="none" spc="0" normalizeH="0" baseline="0" noProof="0">
              <a:ln>
                <a:noFill/>
              </a:ln>
              <a:solidFill>
                <a:srgbClr val="444444"/>
              </a:solidFill>
              <a:effectLst/>
              <a:uLnTx/>
              <a:uFillTx/>
              <a:latin typeface="Lato"/>
              <a:ea typeface="Lato"/>
              <a:cs typeface="Lato"/>
              <a:sym typeface="Lato"/>
            </a:endParaRPr>
          </a:p>
          <a:p>
            <a:pPr marL="914377" marR="0" lvl="1" indent="-279393" algn="l" defTabSz="914400" rtl="0" eaLnBrk="1" fontAlgn="auto" latinLnBrk="0" hangingPunct="1">
              <a:lnSpc>
                <a:spcPct val="100000"/>
              </a:lnSpc>
              <a:spcBef>
                <a:spcPts val="1200"/>
              </a:spcBef>
              <a:spcAft>
                <a:spcPts val="0"/>
              </a:spcAft>
              <a:buClr>
                <a:prstClr val="black"/>
              </a:buClr>
              <a:buSzPts val="2800"/>
              <a:buFontTx/>
              <a:buNone/>
              <a:tabLst/>
              <a:defRPr/>
            </a:pPr>
            <a:endParaRPr kumimoji="0" sz="2800" b="0" i="0" u="none" strike="noStrike" kern="1200" cap="none" spc="0" normalizeH="0" baseline="0" noProof="0">
              <a:ln>
                <a:noFill/>
              </a:ln>
              <a:solidFill>
                <a:srgbClr val="444444"/>
              </a:solidFill>
              <a:effectLst/>
              <a:uLnTx/>
              <a:uFillTx/>
              <a:latin typeface="Lato"/>
              <a:ea typeface="Lato"/>
              <a:cs typeface="Lato"/>
              <a:sym typeface="Lato"/>
            </a:endParaRPr>
          </a:p>
        </p:txBody>
      </p:sp>
      <p:sp>
        <p:nvSpPr>
          <p:cNvPr id="1268" name="Google Shape;1268;p140"/>
          <p:cNvSpPr txBox="1"/>
          <p:nvPr/>
        </p:nvSpPr>
        <p:spPr>
          <a:xfrm>
            <a:off x="2648778" y="1531651"/>
            <a:ext cx="6904383"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srgbClr val="444444"/>
                </a:solidFill>
                <a:effectLst/>
                <a:uLnTx/>
                <a:uFillTx/>
                <a:latin typeface="Lato"/>
                <a:ea typeface="Lato"/>
                <a:cs typeface="Lato"/>
                <a:sym typeface="Lato"/>
              </a:rPr>
              <a:t>Emphasis on spirit, rather than techniques.</a:t>
            </a: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69" name="Google Shape;1269;p140"/>
          <p:cNvSpPr txBox="1">
            <a:spLocks noGrp="1"/>
          </p:cNvSpPr>
          <p:nvPr>
            <p:ph type="sldNum" idx="12"/>
          </p:nvPr>
        </p:nvSpPr>
        <p:spPr>
          <a:xfrm>
            <a:off x="9128185" y="6339098"/>
            <a:ext cx="2743200" cy="365125"/>
          </a:xfrm>
          <a:prstGeom prst="rect">
            <a:avLst/>
          </a:prstGeom>
          <a:noFill/>
          <a:ln>
            <a:noFill/>
          </a:ln>
        </p:spPr>
        <p:txBody>
          <a:bodyPr spcFirstLastPara="1" vert="horz" wrap="square" lIns="91425" tIns="45700" rIns="91425" bIns="4570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Google Shape;1052;p118">
            <a:extLst>
              <a:ext uri="{FF2B5EF4-FFF2-40B4-BE49-F238E27FC236}">
                <a16:creationId xmlns:a16="http://schemas.microsoft.com/office/drawing/2014/main" id="{EE90125B-C563-4943-B409-67BC56707C02}"/>
              </a:ext>
            </a:extLst>
          </p:cNvPr>
          <p:cNvSpPr/>
          <p:nvPr/>
        </p:nvSpPr>
        <p:spPr>
          <a:xfrm>
            <a:off x="4118551" y="6602300"/>
            <a:ext cx="7727100" cy="254400"/>
          </a:xfrm>
          <a:prstGeom prst="rect">
            <a:avLst/>
          </a:prstGeom>
          <a:noFill/>
          <a:ln>
            <a:noFill/>
          </a:ln>
        </p:spPr>
        <p:txBody>
          <a:bodyPr spcFirstLastPara="1" wrap="square" lIns="0" tIns="0" rIns="0" bIns="0" anchor="t" anchorCtr="0">
            <a:noAutofit/>
          </a:bodyPr>
          <a:lstStyle/>
          <a:p>
            <a:pPr marL="0" marR="0" lvl="0" indent="0" algn="r" defTabSz="914400" rtl="0" eaLnBrk="1" fontAlgn="auto" latinLnBrk="0" hangingPunct="1">
              <a:lnSpc>
                <a:spcPct val="124666"/>
              </a:lnSpc>
              <a:spcBef>
                <a:spcPts val="0"/>
              </a:spcBef>
              <a:spcAft>
                <a:spcPts val="0"/>
              </a:spcAft>
              <a:buClr>
                <a:srgbClr val="444444"/>
              </a:buClr>
              <a:buSzPts val="1050"/>
              <a:buFontTx/>
              <a:buNone/>
              <a:tabLst/>
              <a:defRPr/>
            </a:pPr>
            <a:r>
              <a:rPr kumimoji="0" lang="en-US" sz="1251" b="0" i="0" u="none" strike="noStrike" kern="1200" cap="none" spc="0" normalizeH="0" baseline="0" noProof="0" dirty="0">
                <a:ln>
                  <a:noFill/>
                </a:ln>
                <a:solidFill>
                  <a:prstClr val="white"/>
                </a:solidFill>
                <a:effectLst/>
                <a:uLnTx/>
                <a:uFillTx/>
                <a:latin typeface="Lato"/>
                <a:ea typeface="Lato"/>
                <a:cs typeface="Lato"/>
                <a:sym typeface="Lato"/>
              </a:rPr>
              <a:t>Miller and Rollnick, Motivational Interviewing: Helping People Change and Grow, 4th Edition, 2023.</a:t>
            </a:r>
            <a:endParaRPr kumimoji="0" sz="16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7547941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274"/>
        <p:cNvGrpSpPr/>
        <p:nvPr/>
      </p:nvGrpSpPr>
      <p:grpSpPr>
        <a:xfrm>
          <a:off x="0" y="0"/>
          <a:ext cx="0" cy="0"/>
          <a:chOff x="0" y="0"/>
          <a:chExt cx="0" cy="0"/>
        </a:xfrm>
      </p:grpSpPr>
      <p:sp>
        <p:nvSpPr>
          <p:cNvPr id="1275" name="Google Shape;1275;p141"/>
          <p:cNvSpPr/>
          <p:nvPr/>
        </p:nvSpPr>
        <p:spPr>
          <a:xfrm>
            <a:off x="1" y="2325757"/>
            <a:ext cx="6321287" cy="2315819"/>
          </a:xfrm>
          <a:prstGeom prst="rect">
            <a:avLst/>
          </a:prstGeom>
          <a:solidFill>
            <a:srgbClr val="001D48"/>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276" name="Google Shape;1276;p141"/>
          <p:cNvSpPr/>
          <p:nvPr/>
        </p:nvSpPr>
        <p:spPr>
          <a:xfrm>
            <a:off x="485417" y="2683609"/>
            <a:ext cx="5350451" cy="1490785"/>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FFFFFF"/>
                </a:solidFill>
                <a:effectLst/>
                <a:uLnTx/>
                <a:uFillTx/>
                <a:latin typeface="Lato Light"/>
                <a:ea typeface="Lato Light"/>
                <a:cs typeface="Lato Light"/>
                <a:sym typeface="Lato Light"/>
              </a:rPr>
              <a:t>The Spirit of MI:</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4400" b="0" i="1" u="none" strike="noStrike" kern="1200" cap="none" spc="0" normalizeH="0" baseline="0" noProof="0">
                <a:ln>
                  <a:noFill/>
                </a:ln>
                <a:solidFill>
                  <a:prstClr val="white"/>
                </a:solidFill>
                <a:effectLst/>
                <a:uLnTx/>
                <a:uFillTx/>
                <a:latin typeface="Lato"/>
                <a:ea typeface="Lato"/>
                <a:cs typeface="Lato"/>
                <a:sym typeface="Lato"/>
              </a:rPr>
              <a:t>Wrestling V. Dancing</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sz="4800" b="0" i="0" u="none" strike="noStrike" kern="1200" cap="none" spc="0" normalizeH="0" baseline="0" noProof="0">
              <a:ln>
                <a:noFill/>
              </a:ln>
              <a:solidFill>
                <a:srgbClr val="FFFFFF"/>
              </a:solidFill>
              <a:effectLst/>
              <a:uLnTx/>
              <a:uFillTx/>
              <a:latin typeface="Lato Light"/>
              <a:ea typeface="Lato Light"/>
              <a:cs typeface="Lato Light"/>
              <a:sym typeface="Lato Light"/>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4800" b="0" i="0" u="none" strike="noStrike" kern="1200" cap="none" spc="0" normalizeH="0" baseline="0" noProof="0">
                <a:ln>
                  <a:noFill/>
                </a:ln>
                <a:solidFill>
                  <a:srgbClr val="FFFFFF"/>
                </a:solidFill>
                <a:effectLst/>
                <a:uLnTx/>
                <a:uFillTx/>
                <a:latin typeface="Lato Light"/>
                <a:ea typeface="Lato Light"/>
                <a:cs typeface="Lato Light"/>
                <a:sym typeface="Lato Light"/>
              </a:rPr>
              <a:t> </a:t>
            </a: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1277" name="Google Shape;1277;p141" descr="A person and person dancing&#10;&#10;Description automatically generated with medium confidence"/>
          <p:cNvPicPr preferRelativeResize="0"/>
          <p:nvPr/>
        </p:nvPicPr>
        <p:blipFill rotWithShape="1">
          <a:blip r:embed="rId3">
            <a:alphaModFix/>
          </a:blip>
          <a:srcRect t="16664" b="16663"/>
          <a:stretch/>
        </p:blipFill>
        <p:spPr>
          <a:xfrm>
            <a:off x="8613728" y="3429913"/>
            <a:ext cx="2743200" cy="2743200"/>
          </a:xfrm>
          <a:prstGeom prst="rect">
            <a:avLst/>
          </a:prstGeom>
          <a:noFill/>
          <a:ln>
            <a:noFill/>
          </a:ln>
        </p:spPr>
      </p:pic>
      <p:sp>
        <p:nvSpPr>
          <p:cNvPr id="1278" name="Google Shape;1278;p141"/>
          <p:cNvSpPr txBox="1"/>
          <p:nvPr/>
        </p:nvSpPr>
        <p:spPr>
          <a:xfrm>
            <a:off x="9004786" y="6390853"/>
            <a:ext cx="2306335" cy="261570"/>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Lato"/>
                <a:ea typeface="Lato"/>
                <a:cs typeface="Lato"/>
                <a:sym typeface="Lato"/>
              </a:rPr>
              <a:t>Source of metaphor: Jeff Allison</a:t>
            </a: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1279" name="Google Shape;1279;p141" descr="A picture containing sport, indoor, wrestling&#10;&#10;Description automatically generated"/>
          <p:cNvPicPr preferRelativeResize="0"/>
          <p:nvPr/>
        </p:nvPicPr>
        <p:blipFill rotWithShape="1">
          <a:blip r:embed="rId4">
            <a:alphaModFix/>
          </a:blip>
          <a:srcRect l="43841" t="16628" r="6159" b="16628"/>
          <a:stretch/>
        </p:blipFill>
        <p:spPr>
          <a:xfrm>
            <a:off x="6617503" y="482332"/>
            <a:ext cx="2743200" cy="2743200"/>
          </a:xfrm>
          <a:prstGeom prst="rect">
            <a:avLst/>
          </a:prstGeom>
          <a:noFill/>
          <a:ln>
            <a:noFill/>
          </a:ln>
        </p:spPr>
      </p:pic>
      <p:sp>
        <p:nvSpPr>
          <p:cNvPr id="1280" name="Google Shape;1280;p141"/>
          <p:cNvSpPr txBox="1">
            <a:spLocks noGrp="1"/>
          </p:cNvSpPr>
          <p:nvPr>
            <p:ph type="sldNum" idx="12"/>
          </p:nvPr>
        </p:nvSpPr>
        <p:spPr>
          <a:xfrm>
            <a:off x="9128185" y="6339098"/>
            <a:ext cx="2743200" cy="365125"/>
          </a:xfrm>
          <a:prstGeom prst="rect">
            <a:avLst/>
          </a:prstGeom>
          <a:noFill/>
          <a:ln>
            <a:noFill/>
          </a:ln>
        </p:spPr>
        <p:txBody>
          <a:bodyPr spcFirstLastPara="1" vert="horz" wrap="square" lIns="91425" tIns="45700" rIns="91425" bIns="4570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281" name="Google Shape;1281;p141"/>
          <p:cNvSpPr/>
          <p:nvPr/>
        </p:nvSpPr>
        <p:spPr>
          <a:xfrm>
            <a:off x="9777213" y="1556198"/>
            <a:ext cx="1438139" cy="482957"/>
          </a:xfrm>
          <a:prstGeom prst="rightArrow">
            <a:avLst>
              <a:gd name="adj1" fmla="val 50000"/>
              <a:gd name="adj2" fmla="val 50000"/>
            </a:avLst>
          </a:prstGeom>
          <a:solidFill>
            <a:schemeClr val="accent1"/>
          </a:solidFill>
          <a:ln w="25400" cap="flat" cmpd="sng">
            <a:solidFill>
              <a:srgbClr val="0B496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060579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286"/>
        <p:cNvGrpSpPr/>
        <p:nvPr/>
      </p:nvGrpSpPr>
      <p:grpSpPr>
        <a:xfrm>
          <a:off x="0" y="0"/>
          <a:ext cx="0" cy="0"/>
          <a:chOff x="0" y="0"/>
          <a:chExt cx="0" cy="0"/>
        </a:xfrm>
      </p:grpSpPr>
      <p:pic>
        <p:nvPicPr>
          <p:cNvPr id="1287" name="Google Shape;1287;p142"/>
          <p:cNvPicPr preferRelativeResize="0"/>
          <p:nvPr/>
        </p:nvPicPr>
        <p:blipFill>
          <a:blip r:embed="rId3">
            <a:alphaModFix/>
          </a:blip>
          <a:stretch>
            <a:fillRect/>
          </a:stretch>
        </p:blipFill>
        <p:spPr>
          <a:xfrm>
            <a:off x="5905675" y="1674375"/>
            <a:ext cx="5456300" cy="4377751"/>
          </a:xfrm>
          <a:prstGeom prst="rect">
            <a:avLst/>
          </a:prstGeom>
          <a:noFill/>
          <a:ln>
            <a:noFill/>
          </a:ln>
        </p:spPr>
      </p:pic>
      <p:sp>
        <p:nvSpPr>
          <p:cNvPr id="1288" name="Google Shape;1288;p142"/>
          <p:cNvSpPr txBox="1">
            <a:spLocks noGrp="1"/>
          </p:cNvSpPr>
          <p:nvPr>
            <p:ph type="title"/>
          </p:nvPr>
        </p:nvSpPr>
        <p:spPr>
          <a:xfrm>
            <a:off x="609600" y="274639"/>
            <a:ext cx="10972800" cy="1143000"/>
          </a:xfrm>
          <a:prstGeom prst="rect">
            <a:avLst/>
          </a:prstGeom>
        </p:spPr>
        <p:txBody>
          <a:bodyPr spcFirstLastPara="1" vert="horz" wrap="square" lIns="91425" tIns="45700" rIns="91425" bIns="45700" rtlCol="0" anchor="ctr" anchorCtr="0">
            <a:normAutofit/>
          </a:bodyPr>
          <a:lstStyle/>
          <a:p>
            <a:r>
              <a:rPr lang="en-US" sz="4000" dirty="0"/>
              <a:t>Hear the music, not the particular notes</a:t>
            </a:r>
            <a:endParaRPr sz="4000" dirty="0"/>
          </a:p>
        </p:txBody>
      </p:sp>
      <p:sp>
        <p:nvSpPr>
          <p:cNvPr id="1289" name="Google Shape;1289;p142"/>
          <p:cNvSpPr txBox="1">
            <a:spLocks noGrp="1"/>
          </p:cNvSpPr>
          <p:nvPr>
            <p:ph type="body" idx="1"/>
          </p:nvPr>
        </p:nvSpPr>
        <p:spPr>
          <a:xfrm>
            <a:off x="609600" y="1600201"/>
            <a:ext cx="4395600" cy="4526100"/>
          </a:xfrm>
          <a:prstGeom prst="rect">
            <a:avLst/>
          </a:prstGeom>
        </p:spPr>
        <p:txBody>
          <a:bodyPr spcFirstLastPara="1" vert="horz" wrap="square" lIns="91425" tIns="45700" rIns="91425" bIns="45700" rtlCol="0" anchor="t" anchorCtr="0">
            <a:normAutofit/>
          </a:bodyPr>
          <a:lstStyle/>
          <a:p>
            <a:pPr marL="0" indent="0">
              <a:spcBef>
                <a:spcPts val="0"/>
              </a:spcBef>
              <a:buNone/>
            </a:pPr>
            <a:endParaRPr sz="1200" dirty="0">
              <a:latin typeface="Arial"/>
              <a:ea typeface="Arial"/>
              <a:cs typeface="Arial"/>
              <a:sym typeface="Arial"/>
            </a:endParaRPr>
          </a:p>
          <a:p>
            <a:pPr marL="0" indent="0">
              <a:spcBef>
                <a:spcPts val="0"/>
              </a:spcBef>
              <a:buNone/>
            </a:pPr>
            <a:r>
              <a:rPr lang="en-US" sz="2600" dirty="0">
                <a:latin typeface="Arial"/>
                <a:ea typeface="Arial"/>
                <a:cs typeface="Arial"/>
                <a:sym typeface="Arial"/>
              </a:rPr>
              <a:t>“When MI is going well, there is a sense of flow, as if nothing else matters outside this conversation”</a:t>
            </a:r>
            <a:endParaRPr sz="2600" dirty="0">
              <a:latin typeface="Arial"/>
              <a:ea typeface="Arial"/>
              <a:cs typeface="Arial"/>
              <a:sym typeface="Arial"/>
            </a:endParaRPr>
          </a:p>
          <a:p>
            <a:pPr marL="0" indent="0">
              <a:spcBef>
                <a:spcPts val="0"/>
              </a:spcBef>
              <a:buNone/>
            </a:pPr>
            <a:endParaRPr sz="2400" dirty="0">
              <a:latin typeface="Arial"/>
              <a:ea typeface="Arial"/>
              <a:cs typeface="Arial"/>
              <a:sym typeface="Arial"/>
            </a:endParaRPr>
          </a:p>
          <a:p>
            <a:pPr marL="0" indent="0">
              <a:spcBef>
                <a:spcPts val="0"/>
              </a:spcBef>
              <a:buNone/>
            </a:pPr>
            <a:endParaRPr sz="2400" dirty="0">
              <a:latin typeface="Arial"/>
              <a:ea typeface="Arial"/>
              <a:cs typeface="Arial"/>
              <a:sym typeface="Arial"/>
            </a:endParaRPr>
          </a:p>
          <a:p>
            <a:pPr marL="0" indent="0">
              <a:spcBef>
                <a:spcPts val="0"/>
              </a:spcBef>
              <a:buNone/>
            </a:pPr>
            <a:endParaRPr sz="2400" dirty="0">
              <a:latin typeface="Arial"/>
              <a:ea typeface="Arial"/>
              <a:cs typeface="Arial"/>
              <a:sym typeface="Arial"/>
            </a:endParaRPr>
          </a:p>
          <a:p>
            <a:pPr marL="0" indent="0">
              <a:spcBef>
                <a:spcPts val="0"/>
              </a:spcBef>
              <a:buNone/>
            </a:pPr>
            <a:endParaRPr sz="2400" dirty="0">
              <a:latin typeface="Arial"/>
              <a:ea typeface="Arial"/>
              <a:cs typeface="Arial"/>
              <a:sym typeface="Arial"/>
            </a:endParaRPr>
          </a:p>
          <a:p>
            <a:pPr marL="0" indent="0">
              <a:spcBef>
                <a:spcPts val="0"/>
              </a:spcBef>
              <a:buNone/>
            </a:pPr>
            <a:endParaRPr sz="2400" dirty="0">
              <a:latin typeface="Arial"/>
              <a:ea typeface="Arial"/>
              <a:cs typeface="Arial"/>
              <a:sym typeface="Arial"/>
            </a:endParaRPr>
          </a:p>
          <a:p>
            <a:pPr marL="0" indent="0">
              <a:spcBef>
                <a:spcPts val="0"/>
              </a:spcBef>
              <a:buNone/>
            </a:pPr>
            <a:endParaRPr sz="1200" dirty="0">
              <a:latin typeface="Arial"/>
              <a:ea typeface="Arial"/>
              <a:cs typeface="Arial"/>
              <a:sym typeface="Arial"/>
            </a:endParaRPr>
          </a:p>
          <a:p>
            <a:pPr marL="0" indent="0">
              <a:buNone/>
            </a:pPr>
            <a:endParaRPr dirty="0"/>
          </a:p>
        </p:txBody>
      </p:sp>
      <p:sp>
        <p:nvSpPr>
          <p:cNvPr id="1290" name="Google Shape;1290;p142"/>
          <p:cNvSpPr/>
          <p:nvPr/>
        </p:nvSpPr>
        <p:spPr>
          <a:xfrm>
            <a:off x="3914375" y="6382313"/>
            <a:ext cx="7727100" cy="254400"/>
          </a:xfrm>
          <a:prstGeom prst="rect">
            <a:avLst/>
          </a:prstGeom>
          <a:noFill/>
          <a:ln>
            <a:noFill/>
          </a:ln>
        </p:spPr>
        <p:txBody>
          <a:bodyPr spcFirstLastPara="1" wrap="square" lIns="0" tIns="0" rIns="0" bIns="0" anchor="t" anchorCtr="0">
            <a:noAutofit/>
          </a:bodyPr>
          <a:lstStyle/>
          <a:p>
            <a:pPr marL="0" marR="0" lvl="0" indent="0" algn="r" defTabSz="914400" rtl="0" eaLnBrk="1" fontAlgn="auto" latinLnBrk="0" hangingPunct="1">
              <a:lnSpc>
                <a:spcPct val="124666"/>
              </a:lnSpc>
              <a:spcBef>
                <a:spcPts val="0"/>
              </a:spcBef>
              <a:spcAft>
                <a:spcPts val="0"/>
              </a:spcAft>
              <a:buClr>
                <a:srgbClr val="444444"/>
              </a:buClr>
              <a:buSzPts val="1050"/>
              <a:buFontTx/>
              <a:buNone/>
              <a:tabLst/>
              <a:defRPr/>
            </a:pPr>
            <a:r>
              <a:rPr kumimoji="0" lang="en-US" sz="1251" b="0" i="0" u="none" strike="noStrike" kern="1200" cap="none" spc="0" normalizeH="0" baseline="0" noProof="0" dirty="0">
                <a:ln>
                  <a:noFill/>
                </a:ln>
                <a:solidFill>
                  <a:prstClr val="black"/>
                </a:solidFill>
                <a:effectLst/>
                <a:uLnTx/>
                <a:uFillTx/>
                <a:latin typeface="Lato"/>
                <a:ea typeface="Lato"/>
                <a:cs typeface="Lato"/>
                <a:sym typeface="Lato"/>
              </a:rPr>
              <a:t>Miller and Rollnick, Motivational Interviewing: Helping People Change and Grow, 4th Edition, 2023, p. 37.</a:t>
            </a:r>
            <a:endParaRPr kumimoji="0" sz="16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857965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295"/>
        <p:cNvGrpSpPr/>
        <p:nvPr/>
      </p:nvGrpSpPr>
      <p:grpSpPr>
        <a:xfrm>
          <a:off x="0" y="0"/>
          <a:ext cx="0" cy="0"/>
          <a:chOff x="0" y="0"/>
          <a:chExt cx="0" cy="0"/>
        </a:xfrm>
      </p:grpSpPr>
      <p:sp>
        <p:nvSpPr>
          <p:cNvPr id="1296" name="Google Shape;1296;p143"/>
          <p:cNvSpPr txBox="1">
            <a:spLocks noGrp="1"/>
          </p:cNvSpPr>
          <p:nvPr>
            <p:ph type="title"/>
          </p:nvPr>
        </p:nvSpPr>
        <p:spPr>
          <a:xfrm>
            <a:off x="609600" y="274639"/>
            <a:ext cx="10972800" cy="1143000"/>
          </a:xfrm>
          <a:prstGeom prst="rect">
            <a:avLst/>
          </a:prstGeom>
        </p:spPr>
        <p:txBody>
          <a:bodyPr spcFirstLastPara="1" vert="horz" wrap="square" lIns="91425" tIns="45700" rIns="91425" bIns="45700" rtlCol="0" anchor="ctr" anchorCtr="0">
            <a:normAutofit/>
          </a:bodyPr>
          <a:lstStyle/>
          <a:p>
            <a:r>
              <a:rPr lang="en-US" sz="4000" dirty="0"/>
              <a:t>MI is NOT about GETTING people to change</a:t>
            </a:r>
            <a:endParaRPr sz="4000" dirty="0"/>
          </a:p>
        </p:txBody>
      </p:sp>
      <p:sp>
        <p:nvSpPr>
          <p:cNvPr id="1297" name="Google Shape;1297;p143"/>
          <p:cNvSpPr txBox="1">
            <a:spLocks noGrp="1"/>
          </p:cNvSpPr>
          <p:nvPr>
            <p:ph type="body" idx="1"/>
          </p:nvPr>
        </p:nvSpPr>
        <p:spPr>
          <a:xfrm>
            <a:off x="609600" y="1600202"/>
            <a:ext cx="10972800" cy="4526100"/>
          </a:xfrm>
          <a:prstGeom prst="rect">
            <a:avLst/>
          </a:prstGeom>
        </p:spPr>
        <p:txBody>
          <a:bodyPr spcFirstLastPara="1" vert="horz" wrap="square" lIns="91425" tIns="45700" rIns="91425" bIns="45700" rtlCol="0" anchor="t" anchorCtr="0">
            <a:normAutofit/>
          </a:bodyPr>
          <a:lstStyle/>
          <a:p>
            <a:pPr marL="0" indent="0" algn="ctr">
              <a:buNone/>
            </a:pPr>
            <a:endParaRPr sz="2800"/>
          </a:p>
          <a:p>
            <a:pPr marL="0" indent="0" algn="ctr">
              <a:buNone/>
            </a:pPr>
            <a:endParaRPr sz="2800"/>
          </a:p>
          <a:p>
            <a:pPr marL="0" indent="0" algn="ctr">
              <a:buNone/>
            </a:pPr>
            <a:r>
              <a:rPr lang="en-US" sz="2800"/>
              <a:t>“In the absence of pressure and the presence of a compassionate helper, people can and do make remarkable decisions to change.” </a:t>
            </a:r>
            <a:endParaRPr sz="2800"/>
          </a:p>
          <a:p>
            <a:pPr marL="0" indent="0" algn="ctr">
              <a:buNone/>
            </a:pPr>
            <a:endParaRPr sz="2800"/>
          </a:p>
          <a:p>
            <a:pPr marL="0" indent="0" algn="ctr">
              <a:buNone/>
            </a:pPr>
            <a:endParaRPr sz="2800"/>
          </a:p>
          <a:p>
            <a:pPr marL="0" indent="0" algn="ctr">
              <a:buNone/>
            </a:pPr>
            <a:endParaRPr sz="2800"/>
          </a:p>
          <a:p>
            <a:pPr marL="0" indent="0" algn="ctr">
              <a:buNone/>
            </a:pPr>
            <a:endParaRPr sz="2800"/>
          </a:p>
          <a:p>
            <a:pPr marL="0" indent="0" algn="r">
              <a:buNone/>
            </a:pPr>
            <a:endParaRPr sz="4800"/>
          </a:p>
        </p:txBody>
      </p:sp>
      <p:sp>
        <p:nvSpPr>
          <p:cNvPr id="1298" name="Google Shape;1298;p143"/>
          <p:cNvSpPr/>
          <p:nvPr/>
        </p:nvSpPr>
        <p:spPr>
          <a:xfrm>
            <a:off x="3914375" y="6382313"/>
            <a:ext cx="7727100" cy="254400"/>
          </a:xfrm>
          <a:prstGeom prst="rect">
            <a:avLst/>
          </a:prstGeom>
          <a:noFill/>
          <a:ln>
            <a:noFill/>
          </a:ln>
        </p:spPr>
        <p:txBody>
          <a:bodyPr spcFirstLastPara="1" wrap="square" lIns="0" tIns="0" rIns="0" bIns="0" anchor="t" anchorCtr="0">
            <a:noAutofit/>
          </a:bodyPr>
          <a:lstStyle/>
          <a:p>
            <a:pPr marL="0" marR="0" lvl="0" indent="0" algn="r" defTabSz="914400" rtl="0" eaLnBrk="1" fontAlgn="auto" latinLnBrk="0" hangingPunct="1">
              <a:lnSpc>
                <a:spcPct val="124666"/>
              </a:lnSpc>
              <a:spcBef>
                <a:spcPts val="0"/>
              </a:spcBef>
              <a:spcAft>
                <a:spcPts val="0"/>
              </a:spcAft>
              <a:buClr>
                <a:srgbClr val="444444"/>
              </a:buClr>
              <a:buSzPts val="1050"/>
              <a:buFontTx/>
              <a:buNone/>
              <a:tabLst/>
              <a:defRPr/>
            </a:pPr>
            <a:r>
              <a:rPr kumimoji="0" lang="en-US" sz="1251" b="0" i="0" u="none" strike="noStrike" kern="1200" cap="none" spc="0" normalizeH="0" baseline="0" noProof="0" dirty="0">
                <a:ln>
                  <a:noFill/>
                </a:ln>
                <a:solidFill>
                  <a:prstClr val="black"/>
                </a:solidFill>
                <a:effectLst/>
                <a:uLnTx/>
                <a:uFillTx/>
                <a:latin typeface="Lato"/>
                <a:ea typeface="Lato"/>
                <a:cs typeface="Lato"/>
                <a:sym typeface="Lato"/>
              </a:rPr>
              <a:t>Miller and Rollnick, Motivational Interviewing: Helping People Change and Grow, 4th Edition, 2023, p. 20.</a:t>
            </a:r>
            <a:endParaRPr kumimoji="0" sz="16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0184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303"/>
        <p:cNvGrpSpPr/>
        <p:nvPr/>
      </p:nvGrpSpPr>
      <p:grpSpPr>
        <a:xfrm>
          <a:off x="0" y="0"/>
          <a:ext cx="0" cy="0"/>
          <a:chOff x="0" y="0"/>
          <a:chExt cx="0" cy="0"/>
        </a:xfrm>
      </p:grpSpPr>
      <p:sp>
        <p:nvSpPr>
          <p:cNvPr id="1304" name="Google Shape;1304;p144"/>
          <p:cNvSpPr txBox="1">
            <a:spLocks noGrp="1"/>
          </p:cNvSpPr>
          <p:nvPr>
            <p:ph type="title"/>
          </p:nvPr>
        </p:nvSpPr>
        <p:spPr>
          <a:xfrm>
            <a:off x="609600" y="274639"/>
            <a:ext cx="10972800" cy="1143000"/>
          </a:xfrm>
          <a:prstGeom prst="rect">
            <a:avLst/>
          </a:prstGeom>
        </p:spPr>
        <p:txBody>
          <a:bodyPr spcFirstLastPara="1" vert="horz" wrap="square" lIns="91425" tIns="45700" rIns="91425" bIns="45700" rtlCol="0" anchor="ctr" anchorCtr="0">
            <a:normAutofit/>
          </a:bodyPr>
          <a:lstStyle/>
          <a:p>
            <a:r>
              <a:rPr lang="en-US" sz="4000" dirty="0"/>
              <a:t>In MI we start with… </a:t>
            </a:r>
            <a:endParaRPr sz="4000" dirty="0"/>
          </a:p>
        </p:txBody>
      </p:sp>
      <p:sp>
        <p:nvSpPr>
          <p:cNvPr id="1305" name="Google Shape;1305;p144"/>
          <p:cNvSpPr txBox="1">
            <a:spLocks noGrp="1"/>
          </p:cNvSpPr>
          <p:nvPr>
            <p:ph type="body" idx="1"/>
          </p:nvPr>
        </p:nvSpPr>
        <p:spPr>
          <a:xfrm>
            <a:off x="609600" y="1600202"/>
            <a:ext cx="10972800" cy="4526100"/>
          </a:xfrm>
          <a:prstGeom prst="rect">
            <a:avLst/>
          </a:prstGeom>
        </p:spPr>
        <p:txBody>
          <a:bodyPr spcFirstLastPara="1" vert="horz" wrap="square" lIns="91425" tIns="45700" rIns="91425" bIns="45700" rtlCol="0" anchor="t" anchorCtr="0">
            <a:normAutofit/>
          </a:bodyPr>
          <a:lstStyle/>
          <a:p>
            <a:pPr marL="0" indent="0">
              <a:lnSpc>
                <a:spcPct val="115000"/>
              </a:lnSpc>
              <a:spcBef>
                <a:spcPts val="0"/>
              </a:spcBef>
              <a:buNone/>
            </a:pPr>
            <a:r>
              <a:rPr lang="en-US" sz="2800" dirty="0"/>
              <a:t>Being generally present as a person </a:t>
            </a:r>
            <a:endParaRPr sz="2800" dirty="0"/>
          </a:p>
          <a:p>
            <a:pPr marL="0" indent="0">
              <a:lnSpc>
                <a:spcPct val="115000"/>
              </a:lnSpc>
              <a:spcBef>
                <a:spcPts val="0"/>
              </a:spcBef>
              <a:buNone/>
            </a:pPr>
            <a:r>
              <a:rPr lang="en-US" sz="2800" dirty="0"/>
              <a:t>Genuineness</a:t>
            </a:r>
            <a:endParaRPr sz="2800" dirty="0"/>
          </a:p>
          <a:p>
            <a:pPr marL="0" indent="0">
              <a:lnSpc>
                <a:spcPct val="115000"/>
              </a:lnSpc>
              <a:spcBef>
                <a:spcPts val="0"/>
              </a:spcBef>
              <a:buNone/>
            </a:pPr>
            <a:r>
              <a:rPr lang="en-US" sz="2800" dirty="0"/>
              <a:t>Being a witness</a:t>
            </a:r>
            <a:endParaRPr sz="2800" dirty="0"/>
          </a:p>
          <a:p>
            <a:pPr marL="0" indent="0">
              <a:lnSpc>
                <a:spcPct val="115000"/>
              </a:lnSpc>
              <a:spcBef>
                <a:spcPts val="0"/>
              </a:spcBef>
              <a:buNone/>
            </a:pPr>
            <a:r>
              <a:rPr lang="en-US" sz="2800" dirty="0"/>
              <a:t>Practicing calm curiosity</a:t>
            </a:r>
            <a:endParaRPr sz="2800" dirty="0"/>
          </a:p>
          <a:p>
            <a:pPr marL="0" indent="0">
              <a:lnSpc>
                <a:spcPct val="115000"/>
              </a:lnSpc>
              <a:spcBef>
                <a:spcPts val="0"/>
              </a:spcBef>
              <a:buNone/>
            </a:pPr>
            <a:endParaRPr sz="1200" dirty="0"/>
          </a:p>
          <a:p>
            <a:pPr marL="0" indent="0">
              <a:lnSpc>
                <a:spcPct val="115000"/>
              </a:lnSpc>
              <a:spcBef>
                <a:spcPts val="0"/>
              </a:spcBef>
              <a:buNone/>
            </a:pPr>
            <a:endParaRPr sz="1200" dirty="0"/>
          </a:p>
          <a:p>
            <a:pPr marL="0" indent="0" algn="r">
              <a:lnSpc>
                <a:spcPct val="115000"/>
              </a:lnSpc>
              <a:spcBef>
                <a:spcPts val="0"/>
              </a:spcBef>
              <a:buSzPts val="1100"/>
              <a:buNone/>
            </a:pPr>
            <a:endParaRPr dirty="0"/>
          </a:p>
        </p:txBody>
      </p:sp>
      <p:sp>
        <p:nvSpPr>
          <p:cNvPr id="1306" name="Google Shape;1306;p144"/>
          <p:cNvSpPr/>
          <p:nvPr/>
        </p:nvSpPr>
        <p:spPr>
          <a:xfrm>
            <a:off x="3914375" y="6382313"/>
            <a:ext cx="7727100" cy="254400"/>
          </a:xfrm>
          <a:prstGeom prst="rect">
            <a:avLst/>
          </a:prstGeom>
          <a:noFill/>
          <a:ln>
            <a:noFill/>
          </a:ln>
        </p:spPr>
        <p:txBody>
          <a:bodyPr spcFirstLastPara="1" wrap="square" lIns="0" tIns="0" rIns="0" bIns="0" anchor="t" anchorCtr="0">
            <a:noAutofit/>
          </a:bodyPr>
          <a:lstStyle/>
          <a:p>
            <a:pPr marL="0" marR="0" lvl="0" indent="0" algn="r" defTabSz="914400" rtl="0" eaLnBrk="1" fontAlgn="auto" latinLnBrk="0" hangingPunct="1">
              <a:lnSpc>
                <a:spcPct val="124666"/>
              </a:lnSpc>
              <a:spcBef>
                <a:spcPts val="0"/>
              </a:spcBef>
              <a:spcAft>
                <a:spcPts val="0"/>
              </a:spcAft>
              <a:buClr>
                <a:srgbClr val="444444"/>
              </a:buClr>
              <a:buSzPts val="1050"/>
              <a:buFontTx/>
              <a:buNone/>
              <a:tabLst/>
              <a:defRPr/>
            </a:pPr>
            <a:r>
              <a:rPr kumimoji="0" lang="en-US" sz="1251" b="0" i="0" u="none" strike="noStrike" kern="1200" cap="none" spc="0" normalizeH="0" baseline="0" noProof="0" dirty="0">
                <a:ln>
                  <a:noFill/>
                </a:ln>
                <a:solidFill>
                  <a:prstClr val="black"/>
                </a:solidFill>
                <a:effectLst/>
                <a:uLnTx/>
                <a:uFillTx/>
                <a:latin typeface="Lato"/>
                <a:ea typeface="Lato"/>
                <a:cs typeface="Lato"/>
                <a:sym typeface="Lato"/>
              </a:rPr>
              <a:t>Miller and Rollnick, Motivational Interviewing: Helping People Change and Grow, 4th Edition, 2023, p. 34.</a:t>
            </a:r>
            <a:endParaRPr kumimoji="0" sz="16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84643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311"/>
        <p:cNvGrpSpPr/>
        <p:nvPr/>
      </p:nvGrpSpPr>
      <p:grpSpPr>
        <a:xfrm>
          <a:off x="0" y="0"/>
          <a:ext cx="0" cy="0"/>
          <a:chOff x="0" y="0"/>
          <a:chExt cx="0" cy="0"/>
        </a:xfrm>
      </p:grpSpPr>
      <p:sp>
        <p:nvSpPr>
          <p:cNvPr id="1312" name="Google Shape;1312;p145"/>
          <p:cNvSpPr/>
          <p:nvPr/>
        </p:nvSpPr>
        <p:spPr>
          <a:xfrm>
            <a:off x="2128759" y="3082190"/>
            <a:ext cx="7934484" cy="693623"/>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92678"/>
              </a:lnSpc>
              <a:spcBef>
                <a:spcPts val="0"/>
              </a:spcBef>
              <a:spcAft>
                <a:spcPts val="0"/>
              </a:spcAft>
              <a:buClr>
                <a:prstClr val="black"/>
              </a:buClr>
              <a:buSzPts val="5600"/>
              <a:buFontTx/>
              <a:buNone/>
              <a:tabLst/>
              <a:defRPr/>
            </a:pPr>
            <a:r>
              <a:rPr kumimoji="0" lang="en-US" sz="5600" b="0" i="0" u="none" strike="noStrike" kern="1200" cap="none" spc="0" normalizeH="0" baseline="0" noProof="0" dirty="0">
                <a:ln>
                  <a:noFill/>
                </a:ln>
                <a:solidFill>
                  <a:prstClr val="black"/>
                </a:solidFill>
                <a:effectLst/>
                <a:uLnTx/>
                <a:uFillTx/>
                <a:latin typeface="Lato Light"/>
                <a:ea typeface="Lato Light"/>
                <a:cs typeface="Lato Light"/>
                <a:sym typeface="Lato Light"/>
              </a:rPr>
              <a:t>A Taste of MI</a:t>
            </a:r>
            <a:endParaRPr kumimoji="0" sz="1800" b="0" i="0" u="none" strike="noStrike" kern="1200" cap="none" spc="0" normalizeH="0" baseline="0" noProof="0" dirty="0">
              <a:ln>
                <a:noFill/>
              </a:ln>
              <a:solidFill>
                <a:prstClr val="black"/>
              </a:solidFill>
              <a:effectLst/>
              <a:uLnTx/>
              <a:uFillTx/>
              <a:latin typeface="Lato Light"/>
              <a:ea typeface="Lato Light"/>
              <a:cs typeface="Lato Light"/>
              <a:sym typeface="Lato Light"/>
            </a:endParaRPr>
          </a:p>
        </p:txBody>
      </p:sp>
      <p:sp>
        <p:nvSpPr>
          <p:cNvPr id="1313" name="Google Shape;1313;p145"/>
          <p:cNvSpPr txBox="1">
            <a:spLocks noGrp="1"/>
          </p:cNvSpPr>
          <p:nvPr>
            <p:ph type="sldNum" idx="12"/>
          </p:nvPr>
        </p:nvSpPr>
        <p:spPr>
          <a:xfrm>
            <a:off x="9128185" y="6339098"/>
            <a:ext cx="2743200" cy="365125"/>
          </a:xfrm>
          <a:prstGeom prst="rect">
            <a:avLst/>
          </a:prstGeom>
          <a:noFill/>
          <a:ln>
            <a:noFill/>
          </a:ln>
        </p:spPr>
        <p:txBody>
          <a:bodyPr spcFirstLastPara="1" vert="horz" wrap="square" lIns="91425" tIns="45700" rIns="91425" bIns="4570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55548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318"/>
        <p:cNvGrpSpPr/>
        <p:nvPr/>
      </p:nvGrpSpPr>
      <p:grpSpPr>
        <a:xfrm>
          <a:off x="0" y="0"/>
          <a:ext cx="0" cy="0"/>
          <a:chOff x="0" y="0"/>
          <a:chExt cx="0" cy="0"/>
        </a:xfrm>
      </p:grpSpPr>
      <p:sp>
        <p:nvSpPr>
          <p:cNvPr id="1319" name="Google Shape;1319;p146"/>
          <p:cNvSpPr/>
          <p:nvPr/>
        </p:nvSpPr>
        <p:spPr>
          <a:xfrm>
            <a:off x="2" y="0"/>
            <a:ext cx="12191999"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1320" name="Google Shape;1320;p146"/>
          <p:cNvSpPr/>
          <p:nvPr/>
        </p:nvSpPr>
        <p:spPr>
          <a:xfrm>
            <a:off x="0" y="1"/>
            <a:ext cx="3995531" cy="1075580"/>
          </a:xfrm>
          <a:prstGeom prst="rect">
            <a:avLst/>
          </a:prstGeom>
          <a:solidFill>
            <a:srgbClr val="06204C"/>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321" name="Google Shape;1321;p146"/>
          <p:cNvSpPr/>
          <p:nvPr/>
        </p:nvSpPr>
        <p:spPr>
          <a:xfrm>
            <a:off x="461697" y="309638"/>
            <a:ext cx="3072137" cy="456305"/>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91052"/>
              </a:lnSpc>
              <a:spcBef>
                <a:spcPts val="0"/>
              </a:spcBef>
              <a:spcAft>
                <a:spcPts val="0"/>
              </a:spcAft>
              <a:buClrTx/>
              <a:buSzTx/>
              <a:buFontTx/>
              <a:buNone/>
              <a:tabLst/>
              <a:defRPr/>
            </a:pPr>
            <a:r>
              <a:rPr kumimoji="0" lang="en-US" sz="3800" b="0" i="0" u="none" strike="noStrike" kern="1200" cap="none" spc="0" normalizeH="0" baseline="0" noProof="0">
                <a:ln>
                  <a:noFill/>
                </a:ln>
                <a:solidFill>
                  <a:prstClr val="white"/>
                </a:solidFill>
                <a:effectLst/>
                <a:uLnTx/>
                <a:uFillTx/>
                <a:latin typeface="Lato Light"/>
                <a:ea typeface="Lato Light"/>
                <a:cs typeface="Lato Light"/>
                <a:sym typeface="Lato Light"/>
              </a:rPr>
              <a:t>A Taste of MI</a:t>
            </a: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22" name="Google Shape;1322;p146"/>
          <p:cNvSpPr/>
          <p:nvPr/>
        </p:nvSpPr>
        <p:spPr>
          <a:xfrm>
            <a:off x="892970" y="1384588"/>
            <a:ext cx="10406063" cy="4036723"/>
          </a:xfrm>
          <a:prstGeom prst="rect">
            <a:avLst/>
          </a:prstGeom>
          <a:noFill/>
          <a:ln>
            <a:noFill/>
          </a:ln>
        </p:spPr>
        <p:txBody>
          <a:bodyPr spcFirstLastPara="1" wrap="square" lIns="0" tIns="0" rIns="0" bIns="0" anchor="t" anchorCtr="0">
            <a:noAutofit/>
          </a:bodyPr>
          <a:lstStyle/>
          <a:p>
            <a:pPr marL="342891" marR="0" lvl="0" indent="-342891" algn="l" defTabSz="914400" rtl="0" eaLnBrk="1" fontAlgn="auto" latinLnBrk="0" hangingPunct="1">
              <a:lnSpc>
                <a:spcPct val="100000"/>
              </a:lnSpc>
              <a:spcBef>
                <a:spcPts val="0"/>
              </a:spcBef>
              <a:spcAft>
                <a:spcPts val="0"/>
              </a:spcAft>
              <a:buClr>
                <a:srgbClr val="444444"/>
              </a:buClr>
              <a:buSzPts val="2400"/>
              <a:buFont typeface="Lato"/>
              <a:buChar char="•"/>
              <a:tabLst/>
              <a:defRPr/>
            </a:pPr>
            <a:r>
              <a:rPr kumimoji="0" lang="en-US" sz="2400" b="0" i="0" u="none" strike="noStrike" kern="1200" cap="none" spc="0" normalizeH="0" baseline="0" noProof="0">
                <a:ln>
                  <a:noFill/>
                </a:ln>
                <a:solidFill>
                  <a:srgbClr val="444444"/>
                </a:solidFill>
                <a:effectLst/>
                <a:uLnTx/>
                <a:uFillTx/>
                <a:latin typeface="Lato"/>
                <a:ea typeface="Lato"/>
                <a:cs typeface="Lato"/>
                <a:sym typeface="Lato"/>
              </a:rPr>
              <a:t>Work with a partner, introduce yourselves if you do not already know each other</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342891" marR="0" lvl="0" indent="-342891" algn="l" defTabSz="914400" rtl="0" eaLnBrk="1" fontAlgn="auto" latinLnBrk="0" hangingPunct="1">
              <a:lnSpc>
                <a:spcPct val="100000"/>
              </a:lnSpc>
              <a:spcBef>
                <a:spcPts val="0"/>
              </a:spcBef>
              <a:spcAft>
                <a:spcPts val="0"/>
              </a:spcAft>
              <a:buClr>
                <a:srgbClr val="444444"/>
              </a:buClr>
              <a:buSzPts val="2400"/>
              <a:buFont typeface="Lato"/>
              <a:buChar char="•"/>
              <a:tabLst/>
              <a:defRPr/>
            </a:pPr>
            <a:r>
              <a:rPr kumimoji="0" lang="en-US" sz="2400" b="1" i="0" u="none" strike="noStrike" kern="1200" cap="none" spc="0" normalizeH="0" baseline="0" noProof="0">
                <a:ln>
                  <a:noFill/>
                </a:ln>
                <a:solidFill>
                  <a:srgbClr val="444444"/>
                </a:solidFill>
                <a:effectLst/>
                <a:uLnTx/>
                <a:uFillTx/>
                <a:latin typeface="Lato"/>
                <a:ea typeface="Lato"/>
                <a:cs typeface="Lato"/>
                <a:sym typeface="Lato"/>
              </a:rPr>
              <a:t>Person A </a:t>
            </a:r>
            <a:r>
              <a:rPr kumimoji="0" lang="en-US" sz="2400" b="0" i="0" u="none" strike="noStrike" kern="1200" cap="none" spc="0" normalizeH="0" baseline="0" noProof="0">
                <a:ln>
                  <a:noFill/>
                </a:ln>
                <a:solidFill>
                  <a:srgbClr val="444444"/>
                </a:solidFill>
                <a:effectLst/>
                <a:uLnTx/>
                <a:uFillTx/>
                <a:latin typeface="Lato"/>
                <a:ea typeface="Lato"/>
                <a:cs typeface="Lato"/>
                <a:sym typeface="Lato"/>
              </a:rPr>
              <a:t>is the </a:t>
            </a:r>
            <a:r>
              <a:rPr kumimoji="0" lang="en-US" sz="2400" b="0" i="1" u="none" strike="noStrike" kern="1200" cap="none" spc="0" normalizeH="0" baseline="0" noProof="0">
                <a:ln>
                  <a:noFill/>
                </a:ln>
                <a:solidFill>
                  <a:srgbClr val="444444"/>
                </a:solidFill>
                <a:effectLst/>
                <a:uLnTx/>
                <a:uFillTx/>
                <a:latin typeface="Lato"/>
                <a:ea typeface="Lato"/>
                <a:cs typeface="Lato"/>
                <a:sym typeface="Lato"/>
              </a:rPr>
              <a:t>SPEAKER</a:t>
            </a:r>
            <a:r>
              <a:rPr kumimoji="0" lang="en-US" sz="2400" b="0" i="0" u="none" strike="noStrike" kern="1200" cap="none" spc="0" normalizeH="0" baseline="0" noProof="0">
                <a:ln>
                  <a:noFill/>
                </a:ln>
                <a:solidFill>
                  <a:srgbClr val="444444"/>
                </a:solidFill>
                <a:effectLst/>
                <a:uLnTx/>
                <a:uFillTx/>
                <a:latin typeface="Lato"/>
                <a:ea typeface="Lato"/>
                <a:cs typeface="Lato"/>
                <a:sym typeface="Lato"/>
              </a:rPr>
              <a:t>:  </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800080" marR="0" lvl="1" indent="-342891" algn="l" defTabSz="914400" rtl="0" eaLnBrk="1" fontAlgn="auto" latinLnBrk="0" hangingPunct="1">
              <a:lnSpc>
                <a:spcPct val="100000"/>
              </a:lnSpc>
              <a:spcBef>
                <a:spcPts val="600"/>
              </a:spcBef>
              <a:spcAft>
                <a:spcPts val="0"/>
              </a:spcAft>
              <a:buClr>
                <a:srgbClr val="444444"/>
              </a:buClr>
              <a:buSzPts val="2400"/>
              <a:buFont typeface="Lato"/>
              <a:buChar char="•"/>
              <a:tabLst/>
              <a:defRPr/>
            </a:pPr>
            <a:r>
              <a:rPr kumimoji="0" lang="en-US" sz="2400" b="0" i="0" u="none" strike="noStrike" kern="1200" cap="none" spc="0" normalizeH="0" baseline="0" noProof="0">
                <a:ln>
                  <a:noFill/>
                </a:ln>
                <a:solidFill>
                  <a:srgbClr val="444444"/>
                </a:solidFill>
                <a:effectLst/>
                <a:uLnTx/>
                <a:uFillTx/>
                <a:latin typeface="Lato"/>
                <a:ea typeface="Lato"/>
                <a:cs typeface="Lato"/>
                <a:sym typeface="Lato"/>
              </a:rPr>
              <a:t>Choose something about yourself that you:</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800080" marR="0" lvl="1" indent="-342891" algn="l" defTabSz="914400" rtl="0" eaLnBrk="1" fontAlgn="auto" latinLnBrk="0" hangingPunct="1">
              <a:lnSpc>
                <a:spcPct val="100000"/>
              </a:lnSpc>
              <a:spcBef>
                <a:spcPts val="600"/>
              </a:spcBef>
              <a:spcAft>
                <a:spcPts val="0"/>
              </a:spcAft>
              <a:buClr>
                <a:srgbClr val="444444"/>
              </a:buClr>
              <a:buSzPts val="2400"/>
              <a:buFont typeface="Lato"/>
              <a:buChar char="•"/>
              <a:tabLst/>
              <a:defRPr/>
            </a:pPr>
            <a:r>
              <a:rPr kumimoji="0" lang="en-US" sz="2400" b="0" i="0" u="none" strike="noStrike" kern="1200" cap="none" spc="0" normalizeH="0" baseline="0" noProof="0">
                <a:ln>
                  <a:noFill/>
                </a:ln>
                <a:solidFill>
                  <a:srgbClr val="444444"/>
                </a:solidFill>
                <a:effectLst/>
                <a:uLnTx/>
                <a:uFillTx/>
                <a:latin typeface="Lato"/>
                <a:ea typeface="Lato"/>
                <a:cs typeface="Lato"/>
                <a:sym typeface="Lato"/>
              </a:rPr>
              <a:t>Want to change</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800080" marR="0" lvl="1" indent="-342891" algn="l" defTabSz="914400" rtl="0" eaLnBrk="1" fontAlgn="auto" latinLnBrk="0" hangingPunct="1">
              <a:lnSpc>
                <a:spcPct val="100000"/>
              </a:lnSpc>
              <a:spcBef>
                <a:spcPts val="600"/>
              </a:spcBef>
              <a:spcAft>
                <a:spcPts val="0"/>
              </a:spcAft>
              <a:buClr>
                <a:srgbClr val="444444"/>
              </a:buClr>
              <a:buSzPts val="2400"/>
              <a:buFont typeface="Lato"/>
              <a:buChar char="•"/>
              <a:tabLst/>
              <a:defRPr/>
            </a:pPr>
            <a:r>
              <a:rPr kumimoji="0" lang="en-US" sz="2400" b="0" i="0" u="none" strike="noStrike" kern="1200" cap="none" spc="0" normalizeH="0" baseline="0" noProof="0">
                <a:ln>
                  <a:noFill/>
                </a:ln>
                <a:solidFill>
                  <a:srgbClr val="444444"/>
                </a:solidFill>
                <a:effectLst/>
                <a:uLnTx/>
                <a:uFillTx/>
                <a:latin typeface="Lato"/>
                <a:ea typeface="Lato"/>
                <a:cs typeface="Lato"/>
                <a:sym typeface="Lato"/>
              </a:rPr>
              <a:t>Need to change</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800080" marR="0" lvl="1" indent="-342891" algn="l" defTabSz="914400" rtl="0" eaLnBrk="1" fontAlgn="auto" latinLnBrk="0" hangingPunct="1">
              <a:lnSpc>
                <a:spcPct val="100000"/>
              </a:lnSpc>
              <a:spcBef>
                <a:spcPts val="600"/>
              </a:spcBef>
              <a:spcAft>
                <a:spcPts val="0"/>
              </a:spcAft>
              <a:buClr>
                <a:srgbClr val="444444"/>
              </a:buClr>
              <a:buSzPts val="2400"/>
              <a:buFont typeface="Lato"/>
              <a:buChar char="•"/>
              <a:tabLst/>
              <a:defRPr/>
            </a:pPr>
            <a:r>
              <a:rPr kumimoji="0" lang="en-US" sz="2400" b="0" i="0" u="none" strike="noStrike" kern="1200" cap="none" spc="0" normalizeH="0" baseline="0" noProof="0">
                <a:ln>
                  <a:noFill/>
                </a:ln>
                <a:solidFill>
                  <a:srgbClr val="444444"/>
                </a:solidFill>
                <a:effectLst/>
                <a:uLnTx/>
                <a:uFillTx/>
                <a:latin typeface="Lato"/>
                <a:ea typeface="Lato"/>
                <a:cs typeface="Lato"/>
                <a:sym typeface="Lato"/>
              </a:rPr>
              <a:t>Should or ought to change</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800080" marR="0" lvl="1" indent="-342891" algn="l" defTabSz="914400" rtl="0" eaLnBrk="1" fontAlgn="auto" latinLnBrk="0" hangingPunct="1">
              <a:lnSpc>
                <a:spcPct val="100000"/>
              </a:lnSpc>
              <a:spcBef>
                <a:spcPts val="600"/>
              </a:spcBef>
              <a:spcAft>
                <a:spcPts val="0"/>
              </a:spcAft>
              <a:buClr>
                <a:srgbClr val="444444"/>
              </a:buClr>
              <a:buSzPts val="2400"/>
              <a:buFont typeface="Lato"/>
              <a:buChar char="•"/>
              <a:tabLst/>
              <a:defRPr/>
            </a:pPr>
            <a:r>
              <a:rPr kumimoji="0" lang="en-US" sz="2400" b="0" i="0" u="none" strike="noStrike" kern="1200" cap="none" spc="0" normalizeH="0" baseline="0" noProof="0">
                <a:ln>
                  <a:noFill/>
                </a:ln>
                <a:solidFill>
                  <a:srgbClr val="444444"/>
                </a:solidFill>
                <a:effectLst/>
                <a:uLnTx/>
                <a:uFillTx/>
                <a:latin typeface="Lato"/>
                <a:ea typeface="Lato"/>
                <a:cs typeface="Lato"/>
                <a:sym typeface="Lato"/>
              </a:rPr>
              <a:t>Have been thinking about changing</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800080" marR="0" lvl="1" indent="-342891" algn="l" defTabSz="914400" rtl="0" eaLnBrk="1" fontAlgn="auto" latinLnBrk="0" hangingPunct="1">
              <a:lnSpc>
                <a:spcPct val="100000"/>
              </a:lnSpc>
              <a:spcBef>
                <a:spcPts val="600"/>
              </a:spcBef>
              <a:spcAft>
                <a:spcPts val="0"/>
              </a:spcAft>
              <a:buClr>
                <a:srgbClr val="444444"/>
              </a:buClr>
              <a:buSzPts val="2400"/>
              <a:buFont typeface="Lato"/>
              <a:buChar char="•"/>
              <a:tabLst/>
              <a:defRPr/>
            </a:pPr>
            <a:r>
              <a:rPr kumimoji="0" lang="en-US" sz="2400" b="0" i="0" u="none" strike="noStrike" kern="1200" cap="none" spc="0" normalizeH="0" baseline="0" noProof="0">
                <a:ln>
                  <a:noFill/>
                </a:ln>
                <a:solidFill>
                  <a:srgbClr val="444444"/>
                </a:solidFill>
                <a:effectLst/>
                <a:uLnTx/>
                <a:uFillTx/>
                <a:latin typeface="Lato"/>
                <a:ea typeface="Lato"/>
                <a:cs typeface="Lato"/>
                <a:sym typeface="Lato"/>
              </a:rPr>
              <a:t>But you haven’t changed yet (something that you are ambivalent about)</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800080" marR="0" lvl="1" indent="-342891" algn="l" defTabSz="914400" rtl="0" eaLnBrk="1" fontAlgn="auto" latinLnBrk="0" hangingPunct="1">
              <a:lnSpc>
                <a:spcPct val="100000"/>
              </a:lnSpc>
              <a:spcBef>
                <a:spcPts val="600"/>
              </a:spcBef>
              <a:spcAft>
                <a:spcPts val="0"/>
              </a:spcAft>
              <a:buClr>
                <a:srgbClr val="444444"/>
              </a:buClr>
              <a:buSzPts val="2400"/>
              <a:buFont typeface="Lato"/>
              <a:buChar char="•"/>
              <a:tabLst/>
              <a:defRPr/>
            </a:pPr>
            <a:r>
              <a:rPr kumimoji="0" lang="en-US" sz="2400" b="0" i="0" u="none" strike="noStrike" kern="1200" cap="none" spc="0" normalizeH="0" baseline="0" noProof="0">
                <a:ln>
                  <a:noFill/>
                </a:ln>
                <a:solidFill>
                  <a:srgbClr val="444444"/>
                </a:solidFill>
                <a:effectLst/>
                <a:uLnTx/>
                <a:uFillTx/>
                <a:latin typeface="Lato"/>
                <a:ea typeface="Lato"/>
                <a:cs typeface="Lato"/>
                <a:sym typeface="Lato"/>
              </a:rPr>
              <a:t>That you are comfortable sharing with your partner</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342891" marR="0" lvl="0" indent="-342891" algn="l" defTabSz="914400" rtl="0" eaLnBrk="1" fontAlgn="auto" latinLnBrk="0" hangingPunct="1">
              <a:lnSpc>
                <a:spcPct val="100000"/>
              </a:lnSpc>
              <a:spcBef>
                <a:spcPts val="600"/>
              </a:spcBef>
              <a:spcAft>
                <a:spcPts val="0"/>
              </a:spcAft>
              <a:buClr>
                <a:srgbClr val="444444"/>
              </a:buClr>
              <a:buSzPts val="2400"/>
              <a:buFont typeface="Lato"/>
              <a:buChar char="•"/>
              <a:tabLst/>
              <a:defRPr/>
            </a:pPr>
            <a:r>
              <a:rPr kumimoji="0" lang="en-US" sz="2400" b="0" i="0" u="none" strike="noStrike" kern="1200" cap="none" spc="0" normalizeH="0" baseline="0" noProof="0">
                <a:ln>
                  <a:noFill/>
                </a:ln>
                <a:solidFill>
                  <a:srgbClr val="444444"/>
                </a:solidFill>
                <a:effectLst/>
                <a:uLnTx/>
                <a:uFillTx/>
                <a:latin typeface="Lato"/>
                <a:ea typeface="Lato"/>
                <a:cs typeface="Lato"/>
                <a:sym typeface="Lato"/>
              </a:rPr>
              <a:t>You will have a chance to change roles</a:t>
            </a: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23" name="Google Shape;1323;p146"/>
          <p:cNvSpPr txBox="1">
            <a:spLocks noGrp="1"/>
          </p:cNvSpPr>
          <p:nvPr>
            <p:ph type="sldNum" idx="12"/>
          </p:nvPr>
        </p:nvSpPr>
        <p:spPr>
          <a:xfrm>
            <a:off x="9128185" y="6339098"/>
            <a:ext cx="2743200" cy="365125"/>
          </a:xfrm>
          <a:prstGeom prst="rect">
            <a:avLst/>
          </a:prstGeom>
          <a:noFill/>
          <a:ln>
            <a:noFill/>
          </a:ln>
        </p:spPr>
        <p:txBody>
          <a:bodyPr spcFirstLastPara="1" vert="horz" wrap="square" lIns="91425" tIns="45700" rIns="91425" bIns="4570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374399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328"/>
        <p:cNvGrpSpPr/>
        <p:nvPr/>
      </p:nvGrpSpPr>
      <p:grpSpPr>
        <a:xfrm>
          <a:off x="0" y="0"/>
          <a:ext cx="0" cy="0"/>
          <a:chOff x="0" y="0"/>
          <a:chExt cx="0" cy="0"/>
        </a:xfrm>
      </p:grpSpPr>
      <p:sp>
        <p:nvSpPr>
          <p:cNvPr id="1329" name="Google Shape;1329;p147"/>
          <p:cNvSpPr/>
          <p:nvPr/>
        </p:nvSpPr>
        <p:spPr>
          <a:xfrm>
            <a:off x="2" y="0"/>
            <a:ext cx="12191999"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1330" name="Google Shape;1330;p147"/>
          <p:cNvSpPr/>
          <p:nvPr/>
        </p:nvSpPr>
        <p:spPr>
          <a:xfrm>
            <a:off x="0" y="1"/>
            <a:ext cx="4750904" cy="1075580"/>
          </a:xfrm>
          <a:prstGeom prst="rect">
            <a:avLst/>
          </a:prstGeom>
          <a:solidFill>
            <a:srgbClr val="06204C"/>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331" name="Google Shape;1331;p147"/>
          <p:cNvSpPr/>
          <p:nvPr/>
        </p:nvSpPr>
        <p:spPr>
          <a:xfrm>
            <a:off x="461696" y="309638"/>
            <a:ext cx="3822069" cy="456305"/>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91052"/>
              </a:lnSpc>
              <a:spcBef>
                <a:spcPts val="0"/>
              </a:spcBef>
              <a:spcAft>
                <a:spcPts val="0"/>
              </a:spcAft>
              <a:buClrTx/>
              <a:buSzTx/>
              <a:buFontTx/>
              <a:buNone/>
              <a:tabLst/>
              <a:defRPr/>
            </a:pPr>
            <a:r>
              <a:rPr kumimoji="0" lang="en-US" sz="3800" b="0" i="0" u="none" strike="noStrike" kern="1200" cap="none" spc="0" normalizeH="0" baseline="0" noProof="0">
                <a:ln>
                  <a:noFill/>
                </a:ln>
                <a:solidFill>
                  <a:prstClr val="white"/>
                </a:solidFill>
                <a:effectLst/>
                <a:uLnTx/>
                <a:uFillTx/>
                <a:latin typeface="Lato Light"/>
                <a:ea typeface="Lato Light"/>
                <a:cs typeface="Lato Light"/>
                <a:sym typeface="Lato Light"/>
              </a:rPr>
              <a:t>“Give No Advice”</a:t>
            </a: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32" name="Google Shape;1332;p147"/>
          <p:cNvSpPr/>
          <p:nvPr/>
        </p:nvSpPr>
        <p:spPr>
          <a:xfrm>
            <a:off x="892970" y="1384588"/>
            <a:ext cx="10406063" cy="4937555"/>
          </a:xfrm>
          <a:prstGeom prst="rect">
            <a:avLst/>
          </a:prstGeom>
          <a:noFill/>
          <a:ln>
            <a:noFill/>
          </a:ln>
        </p:spPr>
        <p:txBody>
          <a:bodyPr spcFirstLastPara="1" wrap="square" lIns="0" tIns="0" rIns="0" bIns="0" anchor="t" anchorCtr="0">
            <a:noAutofit/>
          </a:bodyPr>
          <a:lstStyle/>
          <a:p>
            <a:pPr marL="342891" marR="0" lvl="0" indent="-342891" algn="l" defTabSz="914400" rtl="0" eaLnBrk="1" fontAlgn="auto" latinLnBrk="0" hangingPunct="1">
              <a:lnSpc>
                <a:spcPct val="100000"/>
              </a:lnSpc>
              <a:spcBef>
                <a:spcPts val="0"/>
              </a:spcBef>
              <a:spcAft>
                <a:spcPts val="0"/>
              </a:spcAft>
              <a:buClr>
                <a:srgbClr val="444444"/>
              </a:buClr>
              <a:buSzPts val="2400"/>
              <a:buFont typeface="Lato"/>
              <a:buChar char="•"/>
              <a:tabLst/>
              <a:defRPr/>
            </a:pPr>
            <a:r>
              <a:rPr kumimoji="0" lang="en-US" sz="2400" b="1" i="0" u="none" strike="noStrike" kern="1200" cap="none" spc="0" normalizeH="0" baseline="0" noProof="0">
                <a:ln>
                  <a:noFill/>
                </a:ln>
                <a:solidFill>
                  <a:srgbClr val="444444"/>
                </a:solidFill>
                <a:effectLst/>
                <a:uLnTx/>
                <a:uFillTx/>
                <a:latin typeface="Lato"/>
                <a:ea typeface="Lato"/>
                <a:cs typeface="Lato"/>
                <a:sym typeface="Lato"/>
              </a:rPr>
              <a:t>Person B </a:t>
            </a:r>
            <a:r>
              <a:rPr kumimoji="0" lang="en-US" sz="2400" b="0" i="0" u="none" strike="noStrike" kern="1200" cap="none" spc="0" normalizeH="0" baseline="0" noProof="0">
                <a:ln>
                  <a:noFill/>
                </a:ln>
                <a:solidFill>
                  <a:srgbClr val="444444"/>
                </a:solidFill>
                <a:effectLst/>
                <a:uLnTx/>
                <a:uFillTx/>
                <a:latin typeface="Lato"/>
                <a:ea typeface="Lato"/>
                <a:cs typeface="Lato"/>
                <a:sym typeface="Lato"/>
              </a:rPr>
              <a:t>is the </a:t>
            </a:r>
            <a:r>
              <a:rPr kumimoji="0" lang="en-US" sz="2400" b="0" i="1" u="none" strike="noStrike" kern="1200" cap="none" spc="0" normalizeH="0" baseline="0" noProof="0">
                <a:ln>
                  <a:noFill/>
                </a:ln>
                <a:solidFill>
                  <a:srgbClr val="444444"/>
                </a:solidFill>
                <a:effectLst/>
                <a:uLnTx/>
                <a:uFillTx/>
                <a:latin typeface="Lato"/>
                <a:ea typeface="Lato"/>
                <a:cs typeface="Lato"/>
                <a:sym typeface="Lato"/>
              </a:rPr>
              <a:t>LISTENER.</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800080" marR="0" lvl="1" indent="-342891" algn="l" defTabSz="914400" rtl="0" eaLnBrk="1" fontAlgn="auto" latinLnBrk="0" hangingPunct="1">
              <a:lnSpc>
                <a:spcPct val="100000"/>
              </a:lnSpc>
              <a:spcBef>
                <a:spcPts val="0"/>
              </a:spcBef>
              <a:spcAft>
                <a:spcPts val="0"/>
              </a:spcAft>
              <a:buClr>
                <a:srgbClr val="444444"/>
              </a:buClr>
              <a:buSzPts val="2400"/>
              <a:buFont typeface="Lato"/>
              <a:buChar char="•"/>
              <a:tabLst/>
              <a:defRPr/>
            </a:pPr>
            <a:r>
              <a:rPr kumimoji="0" lang="en-US" sz="2400" b="0" i="0" u="none" strike="noStrike" kern="1200" cap="none" spc="0" normalizeH="0" baseline="0" noProof="0">
                <a:ln>
                  <a:noFill/>
                </a:ln>
                <a:solidFill>
                  <a:srgbClr val="444444"/>
                </a:solidFill>
                <a:effectLst/>
                <a:uLnTx/>
                <a:uFillTx/>
                <a:latin typeface="Lato"/>
                <a:ea typeface="Lato"/>
                <a:cs typeface="Lato"/>
                <a:sym typeface="Lato"/>
              </a:rPr>
              <a:t>Listen carefully with a goal of understanding the dilemma.</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342891" marR="0" lvl="0" indent="-342891" algn="l" defTabSz="914400" rtl="0" eaLnBrk="1" fontAlgn="auto" latinLnBrk="0" hangingPunct="1">
              <a:lnSpc>
                <a:spcPct val="100000"/>
              </a:lnSpc>
              <a:spcBef>
                <a:spcPts val="0"/>
              </a:spcBef>
              <a:spcAft>
                <a:spcPts val="0"/>
              </a:spcAft>
              <a:buClr>
                <a:srgbClr val="444444"/>
              </a:buClr>
              <a:buSzPts val="2400"/>
              <a:buFont typeface="Lato"/>
              <a:buChar char="•"/>
              <a:tabLst/>
              <a:defRPr/>
            </a:pPr>
            <a:r>
              <a:rPr kumimoji="0" lang="en-US" sz="2400" b="0" i="1" u="none" strike="noStrike" kern="1200" cap="none" spc="0" normalizeH="0" baseline="0" noProof="0">
                <a:ln>
                  <a:noFill/>
                </a:ln>
                <a:solidFill>
                  <a:srgbClr val="444444"/>
                </a:solidFill>
                <a:effectLst/>
                <a:uLnTx/>
                <a:uFillTx/>
                <a:latin typeface="Lato"/>
                <a:ea typeface="Lato"/>
                <a:cs typeface="Lato"/>
                <a:sym typeface="Lato"/>
              </a:rPr>
              <a:t>GIVE NO ADVICE.</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342891" marR="0" lvl="0" indent="-342891" algn="l" defTabSz="914400" rtl="0" eaLnBrk="1" fontAlgn="auto" latinLnBrk="0" hangingPunct="1">
              <a:lnSpc>
                <a:spcPct val="100000"/>
              </a:lnSpc>
              <a:spcBef>
                <a:spcPts val="0"/>
              </a:spcBef>
              <a:spcAft>
                <a:spcPts val="0"/>
              </a:spcAft>
              <a:buClr>
                <a:srgbClr val="444444"/>
              </a:buClr>
              <a:buSzPts val="2400"/>
              <a:buFont typeface="Lato"/>
              <a:buChar char="•"/>
              <a:tabLst/>
              <a:defRPr/>
            </a:pPr>
            <a:r>
              <a:rPr kumimoji="0" lang="en-US" sz="2400" b="1" i="0" u="none" strike="noStrike" kern="1200" cap="none" spc="0" normalizeH="0" baseline="0" noProof="0">
                <a:ln>
                  <a:noFill/>
                </a:ln>
                <a:solidFill>
                  <a:srgbClr val="444444"/>
                </a:solidFill>
                <a:effectLst/>
                <a:uLnTx/>
                <a:uFillTx/>
                <a:latin typeface="Lato"/>
                <a:ea typeface="Lato"/>
                <a:cs typeface="Lato"/>
                <a:sym typeface="Lato"/>
              </a:rPr>
              <a:t>ASK</a:t>
            </a:r>
            <a:r>
              <a:rPr kumimoji="0" lang="en-US" sz="2400" b="0" i="0" u="none" strike="noStrike" kern="1200" cap="none" spc="0" normalizeH="0" baseline="0" noProof="0">
                <a:ln>
                  <a:noFill/>
                </a:ln>
                <a:solidFill>
                  <a:srgbClr val="444444"/>
                </a:solidFill>
                <a:effectLst/>
                <a:uLnTx/>
                <a:uFillTx/>
                <a:latin typeface="Lato"/>
                <a:ea typeface="Lato"/>
                <a:cs typeface="Lato"/>
                <a:sym typeface="Lato"/>
              </a:rPr>
              <a:t> these open-ended questions:</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800080" marR="0" lvl="1" indent="-342891" algn="l" defTabSz="914400" rtl="0" eaLnBrk="1" fontAlgn="auto" latinLnBrk="0" hangingPunct="1">
              <a:lnSpc>
                <a:spcPct val="100000"/>
              </a:lnSpc>
              <a:spcBef>
                <a:spcPts val="0"/>
              </a:spcBef>
              <a:spcAft>
                <a:spcPts val="0"/>
              </a:spcAft>
              <a:buClr>
                <a:srgbClr val="444444"/>
              </a:buClr>
              <a:buSzPts val="2400"/>
              <a:buFont typeface="Lato"/>
              <a:buChar char="•"/>
              <a:tabLst/>
              <a:defRPr/>
            </a:pPr>
            <a:r>
              <a:rPr kumimoji="0" lang="en-US" sz="2400" b="0" i="0" u="none" strike="noStrike" kern="1200" cap="none" spc="0" normalizeH="0" baseline="0" noProof="0">
                <a:ln>
                  <a:noFill/>
                </a:ln>
                <a:solidFill>
                  <a:srgbClr val="444444"/>
                </a:solidFill>
                <a:effectLst/>
                <a:uLnTx/>
                <a:uFillTx/>
                <a:latin typeface="Lato"/>
                <a:ea typeface="Lato"/>
                <a:cs typeface="Lato"/>
                <a:sym typeface="Lato"/>
              </a:rPr>
              <a:t>Why would you want to make this change?</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800080" marR="0" lvl="1" indent="-342891" algn="l" defTabSz="914400" rtl="0" eaLnBrk="1" fontAlgn="auto" latinLnBrk="0" hangingPunct="1">
              <a:lnSpc>
                <a:spcPct val="100000"/>
              </a:lnSpc>
              <a:spcBef>
                <a:spcPts val="0"/>
              </a:spcBef>
              <a:spcAft>
                <a:spcPts val="0"/>
              </a:spcAft>
              <a:buClr>
                <a:srgbClr val="444444"/>
              </a:buClr>
              <a:buSzPts val="2400"/>
              <a:buFont typeface="Lato"/>
              <a:buChar char="•"/>
              <a:tabLst/>
              <a:defRPr/>
            </a:pPr>
            <a:r>
              <a:rPr kumimoji="0" lang="en-US" sz="2400" b="0" i="0" u="none" strike="noStrike" kern="1200" cap="none" spc="0" normalizeH="0" baseline="0" noProof="0">
                <a:ln>
                  <a:noFill/>
                </a:ln>
                <a:solidFill>
                  <a:srgbClr val="444444"/>
                </a:solidFill>
                <a:effectLst/>
                <a:uLnTx/>
                <a:uFillTx/>
                <a:latin typeface="Lato"/>
                <a:ea typeface="Lato"/>
                <a:cs typeface="Lato"/>
                <a:sym typeface="Lato"/>
              </a:rPr>
              <a:t>What are the three best reasons for you to do it?</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800080" marR="0" lvl="1" indent="-342891" algn="l" defTabSz="914400" rtl="0" eaLnBrk="1" fontAlgn="auto" latinLnBrk="0" hangingPunct="1">
              <a:lnSpc>
                <a:spcPct val="100000"/>
              </a:lnSpc>
              <a:spcBef>
                <a:spcPts val="0"/>
              </a:spcBef>
              <a:spcAft>
                <a:spcPts val="0"/>
              </a:spcAft>
              <a:buClr>
                <a:srgbClr val="444444"/>
              </a:buClr>
              <a:buSzPts val="2400"/>
              <a:buFont typeface="Lato"/>
              <a:buChar char="•"/>
              <a:tabLst/>
              <a:defRPr/>
            </a:pPr>
            <a:r>
              <a:rPr kumimoji="0" lang="en-US" sz="2400" b="0" i="0" u="none" strike="noStrike" kern="1200" cap="none" spc="0" normalizeH="0" baseline="0" noProof="0">
                <a:ln>
                  <a:noFill/>
                </a:ln>
                <a:solidFill>
                  <a:srgbClr val="444444"/>
                </a:solidFill>
                <a:effectLst/>
                <a:uLnTx/>
                <a:uFillTx/>
                <a:latin typeface="Lato"/>
                <a:ea typeface="Lato"/>
                <a:cs typeface="Lato"/>
                <a:sym typeface="Lato"/>
              </a:rPr>
              <a:t>On a scale from 1-10, how important would you say it is for you to make this change?</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800080" marR="0" lvl="1" indent="-342891" algn="l" defTabSz="914400" rtl="0" eaLnBrk="1" fontAlgn="auto" latinLnBrk="0" hangingPunct="1">
              <a:lnSpc>
                <a:spcPct val="100000"/>
              </a:lnSpc>
              <a:spcBef>
                <a:spcPts val="0"/>
              </a:spcBef>
              <a:spcAft>
                <a:spcPts val="0"/>
              </a:spcAft>
              <a:buClr>
                <a:srgbClr val="444444"/>
              </a:buClr>
              <a:buSzPts val="2400"/>
              <a:buFont typeface="Lato"/>
              <a:buChar char="•"/>
              <a:tabLst/>
              <a:defRPr/>
            </a:pPr>
            <a:r>
              <a:rPr kumimoji="0" lang="en-US" sz="2400" b="0" i="0" u="none" strike="noStrike" kern="1200" cap="none" spc="0" normalizeH="0" baseline="0" noProof="0">
                <a:ln>
                  <a:noFill/>
                </a:ln>
                <a:solidFill>
                  <a:srgbClr val="444444"/>
                </a:solidFill>
                <a:effectLst/>
                <a:uLnTx/>
                <a:uFillTx/>
                <a:latin typeface="Lato"/>
                <a:ea typeface="Lato"/>
                <a:cs typeface="Lato"/>
                <a:sym typeface="Lato"/>
              </a:rPr>
              <a:t>Why is it a ___ and not a one?</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800080" marR="0" lvl="1" indent="-342891" algn="l" defTabSz="914400" rtl="0" eaLnBrk="1" fontAlgn="auto" latinLnBrk="0" hangingPunct="1">
              <a:lnSpc>
                <a:spcPct val="100000"/>
              </a:lnSpc>
              <a:spcBef>
                <a:spcPts val="0"/>
              </a:spcBef>
              <a:spcAft>
                <a:spcPts val="0"/>
              </a:spcAft>
              <a:buClr>
                <a:srgbClr val="444444"/>
              </a:buClr>
              <a:buSzPts val="2400"/>
              <a:buFont typeface="Lato"/>
              <a:buChar char="•"/>
              <a:tabLst/>
              <a:defRPr/>
            </a:pPr>
            <a:r>
              <a:rPr kumimoji="0" lang="en-US" sz="2400" b="0" i="0" u="none" strike="noStrike" kern="1200" cap="none" spc="0" normalizeH="0" baseline="0" noProof="0">
                <a:ln>
                  <a:noFill/>
                </a:ln>
                <a:solidFill>
                  <a:srgbClr val="444444"/>
                </a:solidFill>
                <a:effectLst/>
                <a:uLnTx/>
                <a:uFillTx/>
                <a:latin typeface="Lato"/>
                <a:ea typeface="Lato"/>
                <a:cs typeface="Lato"/>
                <a:sym typeface="Lato"/>
              </a:rPr>
              <a:t>How might you go about it in order to succeed?</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342891" marR="0" lvl="0" indent="-342891" algn="l" defTabSz="914400" rtl="0" eaLnBrk="1" fontAlgn="auto" latinLnBrk="0" hangingPunct="1">
              <a:lnSpc>
                <a:spcPct val="100000"/>
              </a:lnSpc>
              <a:spcBef>
                <a:spcPts val="0"/>
              </a:spcBef>
              <a:spcAft>
                <a:spcPts val="0"/>
              </a:spcAft>
              <a:buClr>
                <a:srgbClr val="444444"/>
              </a:buClr>
              <a:buSzPts val="2400"/>
              <a:buFont typeface="Lato"/>
              <a:buChar char="•"/>
              <a:tabLst/>
              <a:defRPr/>
            </a:pPr>
            <a:r>
              <a:rPr kumimoji="0" lang="en-US" sz="2400" b="1" i="0" u="none" strike="noStrike" kern="1200" cap="none" spc="0" normalizeH="0" baseline="0" noProof="0">
                <a:ln>
                  <a:noFill/>
                </a:ln>
                <a:solidFill>
                  <a:srgbClr val="444444"/>
                </a:solidFill>
                <a:effectLst/>
                <a:uLnTx/>
                <a:uFillTx/>
                <a:latin typeface="Lato"/>
                <a:ea typeface="Lato"/>
                <a:cs typeface="Lato"/>
                <a:sym typeface="Lato"/>
              </a:rPr>
              <a:t>SUMMARIZE</a:t>
            </a:r>
            <a:r>
              <a:rPr kumimoji="0" lang="en-US" sz="2400" b="0" i="0" u="none" strike="noStrike" kern="1200" cap="none" spc="0" normalizeH="0" baseline="0" noProof="0">
                <a:ln>
                  <a:noFill/>
                </a:ln>
                <a:solidFill>
                  <a:srgbClr val="444444"/>
                </a:solidFill>
                <a:effectLst/>
                <a:uLnTx/>
                <a:uFillTx/>
                <a:latin typeface="Lato"/>
                <a:ea typeface="Lato"/>
                <a:cs typeface="Lato"/>
                <a:sym typeface="Lato"/>
              </a:rPr>
              <a:t> the speaker’s motivation for change.</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342891" marR="0" lvl="0" indent="-342891" algn="l" defTabSz="914400" rtl="0" eaLnBrk="1" fontAlgn="auto" latinLnBrk="0" hangingPunct="1">
              <a:lnSpc>
                <a:spcPct val="100000"/>
              </a:lnSpc>
              <a:spcBef>
                <a:spcPts val="0"/>
              </a:spcBef>
              <a:spcAft>
                <a:spcPts val="0"/>
              </a:spcAft>
              <a:buClr>
                <a:srgbClr val="444444"/>
              </a:buClr>
              <a:buSzPts val="2400"/>
              <a:buFont typeface="Lato"/>
              <a:buChar char="•"/>
              <a:tabLst/>
              <a:defRPr/>
            </a:pPr>
            <a:r>
              <a:rPr kumimoji="0" lang="en-US" sz="2400" b="1" i="0" u="none" strike="noStrike" kern="1200" cap="none" spc="0" normalizeH="0" baseline="0" noProof="0">
                <a:ln>
                  <a:noFill/>
                </a:ln>
                <a:solidFill>
                  <a:srgbClr val="444444"/>
                </a:solidFill>
                <a:effectLst/>
                <a:uLnTx/>
                <a:uFillTx/>
                <a:latin typeface="Lato"/>
                <a:ea typeface="Lato"/>
                <a:cs typeface="Lato"/>
                <a:sym typeface="Lato"/>
              </a:rPr>
              <a:t>ASK</a:t>
            </a:r>
            <a:r>
              <a:rPr kumimoji="0" lang="en-US" sz="2400" b="0" i="0" u="none" strike="noStrike" kern="1200" cap="none" spc="0" normalizeH="0" baseline="0" noProof="0">
                <a:ln>
                  <a:noFill/>
                </a:ln>
                <a:solidFill>
                  <a:srgbClr val="444444"/>
                </a:solidFill>
                <a:effectLst/>
                <a:uLnTx/>
                <a:uFillTx/>
                <a:latin typeface="Lato"/>
                <a:ea typeface="Lato"/>
                <a:cs typeface="Lato"/>
                <a:sym typeface="Lato"/>
              </a:rPr>
              <a:t> “What do you think you will do?”</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342891" marR="0" lvl="0" indent="-342891" algn="l" defTabSz="914400" rtl="0" eaLnBrk="1" fontAlgn="auto" latinLnBrk="0" hangingPunct="1">
              <a:lnSpc>
                <a:spcPct val="100000"/>
              </a:lnSpc>
              <a:spcBef>
                <a:spcPts val="0"/>
              </a:spcBef>
              <a:spcAft>
                <a:spcPts val="0"/>
              </a:spcAft>
              <a:buClr>
                <a:srgbClr val="444444"/>
              </a:buClr>
              <a:buSzPts val="2400"/>
              <a:buFont typeface="Lato"/>
              <a:buChar char="•"/>
              <a:tabLst/>
              <a:defRPr/>
            </a:pPr>
            <a:r>
              <a:rPr kumimoji="0" lang="en-US" sz="2400" b="1" i="0" u="none" strike="noStrike" kern="1200" cap="none" spc="0" normalizeH="0" baseline="0" noProof="0">
                <a:ln>
                  <a:noFill/>
                </a:ln>
                <a:solidFill>
                  <a:srgbClr val="444444"/>
                </a:solidFill>
                <a:effectLst/>
                <a:uLnTx/>
                <a:uFillTx/>
                <a:latin typeface="Lato"/>
                <a:ea typeface="Lato"/>
                <a:cs typeface="Lato"/>
                <a:sym typeface="Lato"/>
              </a:rPr>
              <a:t>LISTEN</a:t>
            </a:r>
            <a:r>
              <a:rPr kumimoji="0" lang="en-US" sz="2400" b="0" i="0" u="none" strike="noStrike" kern="1200" cap="none" spc="0" normalizeH="0" baseline="0" noProof="0">
                <a:ln>
                  <a:noFill/>
                </a:ln>
                <a:solidFill>
                  <a:srgbClr val="444444"/>
                </a:solidFill>
                <a:effectLst/>
                <a:uLnTx/>
                <a:uFillTx/>
                <a:latin typeface="Lato"/>
                <a:ea typeface="Lato"/>
                <a:cs typeface="Lato"/>
                <a:sym typeface="Lato"/>
              </a:rPr>
              <a:t> with interest to the answer.</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342891" marR="0" lvl="0" indent="-190495" algn="l" defTabSz="914400" rtl="0" eaLnBrk="1" fontAlgn="auto" latinLnBrk="0" hangingPunct="1">
              <a:lnSpc>
                <a:spcPct val="100000"/>
              </a:lnSpc>
              <a:spcBef>
                <a:spcPts val="0"/>
              </a:spcBef>
              <a:spcAft>
                <a:spcPts val="0"/>
              </a:spcAft>
              <a:buClr>
                <a:prstClr val="black"/>
              </a:buClr>
              <a:buSzPts val="2400"/>
              <a:buFontTx/>
              <a:buNone/>
              <a:tabLst/>
              <a:defRPr/>
            </a:pPr>
            <a:endParaRPr kumimoji="0" sz="2400" b="0" i="0" u="none" strike="noStrike" kern="1200" cap="none" spc="0" normalizeH="0" baseline="0" noProof="0">
              <a:ln>
                <a:noFill/>
              </a:ln>
              <a:solidFill>
                <a:srgbClr val="444444"/>
              </a:solidFill>
              <a:effectLst/>
              <a:uLnTx/>
              <a:uFillTx/>
              <a:latin typeface="Lato"/>
              <a:ea typeface="Lato"/>
              <a:cs typeface="Lato"/>
              <a:sym typeface="Lato"/>
            </a:endParaRPr>
          </a:p>
        </p:txBody>
      </p:sp>
      <p:sp>
        <p:nvSpPr>
          <p:cNvPr id="1333" name="Google Shape;1333;p147"/>
          <p:cNvSpPr txBox="1">
            <a:spLocks noGrp="1"/>
          </p:cNvSpPr>
          <p:nvPr>
            <p:ph type="sldNum" idx="12"/>
          </p:nvPr>
        </p:nvSpPr>
        <p:spPr>
          <a:xfrm>
            <a:off x="9128185" y="6339098"/>
            <a:ext cx="2743200" cy="365125"/>
          </a:xfrm>
          <a:prstGeom prst="rect">
            <a:avLst/>
          </a:prstGeom>
          <a:noFill/>
          <a:ln>
            <a:noFill/>
          </a:ln>
        </p:spPr>
        <p:txBody>
          <a:bodyPr spcFirstLastPara="1" vert="horz" wrap="square" lIns="91425" tIns="45700" rIns="91425" bIns="4570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592731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BAB7F-A48A-7F75-173C-A60EF8AE3831}"/>
              </a:ext>
            </a:extLst>
          </p:cNvPr>
          <p:cNvSpPr>
            <a:spLocks noGrp="1"/>
          </p:cNvSpPr>
          <p:nvPr>
            <p:ph type="title"/>
          </p:nvPr>
        </p:nvSpPr>
        <p:spPr>
          <a:xfrm>
            <a:off x="609600" y="274638"/>
            <a:ext cx="10972800" cy="461881"/>
          </a:xfrm>
        </p:spPr>
        <p:txBody>
          <a:bodyPr>
            <a:normAutofit fontScale="90000"/>
          </a:bodyPr>
          <a:lstStyle/>
          <a:p>
            <a:pPr algn="ctr"/>
            <a:r>
              <a:rPr lang="en-US" sz="2800" dirty="0">
                <a:latin typeface="+mn-lt"/>
              </a:rPr>
              <a:t>It’s time to improve access by reaching out to those we’ve missed</a:t>
            </a:r>
            <a:endParaRPr lang="en-US" sz="2800" dirty="0"/>
          </a:p>
        </p:txBody>
      </p:sp>
      <p:sp>
        <p:nvSpPr>
          <p:cNvPr id="3" name="Title 1">
            <a:extLst>
              <a:ext uri="{FF2B5EF4-FFF2-40B4-BE49-F238E27FC236}">
                <a16:creationId xmlns:a16="http://schemas.microsoft.com/office/drawing/2014/main" id="{4B5A1E05-5668-2AE1-AD3F-EA5E2DD0C946}"/>
              </a:ext>
            </a:extLst>
          </p:cNvPr>
          <p:cNvSpPr txBox="1">
            <a:spLocks/>
          </p:cNvSpPr>
          <p:nvPr/>
        </p:nvSpPr>
        <p:spPr>
          <a:xfrm>
            <a:off x="609600" y="812010"/>
            <a:ext cx="10972800" cy="634985"/>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2800" b="1" kern="1200">
                <a:solidFill>
                  <a:schemeClr val="tx1"/>
                </a:solidFill>
                <a:latin typeface="+mj-lt"/>
                <a:ea typeface="+mj-ea"/>
                <a:cs typeface="+mj-cs"/>
              </a:defRPr>
            </a:lvl1pPr>
          </a:lstStyle>
          <a:p>
            <a:pPr algn="ctr"/>
            <a:endParaRPr lang="en-US" sz="3600" i="1">
              <a:latin typeface="+mn-lt"/>
            </a:endParaRPr>
          </a:p>
        </p:txBody>
      </p:sp>
      <p:sp>
        <p:nvSpPr>
          <p:cNvPr id="4" name="Content Placeholder 2">
            <a:extLst>
              <a:ext uri="{FF2B5EF4-FFF2-40B4-BE49-F238E27FC236}">
                <a16:creationId xmlns:a16="http://schemas.microsoft.com/office/drawing/2014/main" id="{3B88E98B-7C92-2666-8551-E63A759B4E53}"/>
              </a:ext>
            </a:extLst>
          </p:cNvPr>
          <p:cNvSpPr txBox="1">
            <a:spLocks/>
          </p:cNvSpPr>
          <p:nvPr/>
        </p:nvSpPr>
        <p:spPr>
          <a:xfrm>
            <a:off x="0" y="831343"/>
            <a:ext cx="12192000" cy="851766"/>
          </a:xfrm>
          <a:prstGeom prst="rect">
            <a:avLst/>
          </a:prstGeom>
          <a:solidFill>
            <a:srgbClr val="EEECE1"/>
          </a:solidFill>
        </p:spPr>
        <p:txBody>
          <a:bodyPr vert="horz" lIns="457200" tIns="0" rIns="457200" bIns="45720" rtlCol="0" anchor="ctr" anchorCtr="0">
            <a:noAutofit/>
          </a:bodyPr>
          <a:lstStyle>
            <a:lvl1pPr marL="192020" indent="-192020" algn="l" defTabSz="342892" rtl="0" eaLnBrk="1" latinLnBrk="0" hangingPunct="1">
              <a:spcBef>
                <a:spcPct val="20000"/>
              </a:spcBef>
              <a:buClr>
                <a:schemeClr val="accent1">
                  <a:lumMod val="75000"/>
                </a:schemeClr>
              </a:buClr>
              <a:buFont typeface="Arial"/>
              <a:buChar char="•"/>
              <a:defRPr sz="1800" kern="1200">
                <a:solidFill>
                  <a:schemeClr val="tx1"/>
                </a:solidFill>
                <a:latin typeface="+mn-lt"/>
                <a:ea typeface="+mn-ea"/>
                <a:cs typeface="+mn-cs"/>
              </a:defRPr>
            </a:lvl1pPr>
            <a:lvl2pPr marL="418328" indent="-214308" algn="l" defTabSz="342892" rtl="0" eaLnBrk="1" latinLnBrk="0" hangingPunct="1">
              <a:spcBef>
                <a:spcPct val="20000"/>
              </a:spcBef>
              <a:buFont typeface="Arial"/>
              <a:buChar char="–"/>
              <a:defRPr sz="1800" kern="1200">
                <a:solidFill>
                  <a:schemeClr val="tx1"/>
                </a:solidFill>
                <a:latin typeface="+mn-lt"/>
                <a:ea typeface="+mn-ea"/>
                <a:cs typeface="+mn-cs"/>
              </a:defRPr>
            </a:lvl2pPr>
            <a:lvl3pPr marL="857228" indent="-171446" algn="l" defTabSz="342892" rtl="0" eaLnBrk="1" latinLnBrk="0" hangingPunct="1">
              <a:spcBef>
                <a:spcPct val="20000"/>
              </a:spcBef>
              <a:buClr>
                <a:schemeClr val="accent6">
                  <a:lumMod val="75000"/>
                </a:schemeClr>
              </a:buClr>
              <a:buFont typeface="Arial"/>
              <a:buChar char="•"/>
              <a:defRPr sz="1500" kern="1200">
                <a:solidFill>
                  <a:schemeClr val="tx1"/>
                </a:solidFill>
                <a:latin typeface="+mn-lt"/>
                <a:ea typeface="+mn-ea"/>
                <a:cs typeface="+mn-cs"/>
              </a:defRPr>
            </a:lvl3pPr>
            <a:lvl4pPr marL="1200120" indent="-171446" algn="l" defTabSz="342892" rtl="0" eaLnBrk="1" latinLnBrk="0" hangingPunct="1">
              <a:spcBef>
                <a:spcPct val="20000"/>
              </a:spcBef>
              <a:buFont typeface="Arial"/>
              <a:buChar char="–"/>
              <a:defRPr sz="1500" kern="1200">
                <a:solidFill>
                  <a:schemeClr val="tx1"/>
                </a:solidFill>
                <a:latin typeface="+mn-lt"/>
                <a:ea typeface="+mn-ea"/>
                <a:cs typeface="+mn-cs"/>
              </a:defRPr>
            </a:lvl4pPr>
            <a:lvl5pPr marL="1543012" indent="-171446" algn="l" defTabSz="342892" rtl="0" eaLnBrk="1" latinLnBrk="0" hangingPunct="1">
              <a:spcBef>
                <a:spcPct val="20000"/>
              </a:spcBef>
              <a:buFont typeface="Arial"/>
              <a:buChar char="»"/>
              <a:defRPr sz="1500" kern="1200">
                <a:solidFill>
                  <a:schemeClr val="tx1"/>
                </a:solidFill>
                <a:latin typeface="+mn-lt"/>
                <a:ea typeface="+mn-ea"/>
                <a:cs typeface="+mn-cs"/>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a:lstStyle>
          <a:p>
            <a:pPr marL="0" indent="0">
              <a:spcBef>
                <a:spcPts val="0"/>
              </a:spcBef>
              <a:spcAft>
                <a:spcPts val="1200"/>
              </a:spcAft>
              <a:buNone/>
            </a:pPr>
            <a:r>
              <a:rPr lang="en-US" sz="2000" dirty="0">
                <a:sym typeface="Wingdings" pitchFamily="2" charset="2"/>
              </a:rPr>
              <a:t>The SUD treatment system needs to change its public image to encourage people with SUD to access services</a:t>
            </a:r>
            <a:endParaRPr lang="en-US" sz="2000" dirty="0"/>
          </a:p>
        </p:txBody>
      </p:sp>
      <p:grpSp>
        <p:nvGrpSpPr>
          <p:cNvPr id="6" name="Group 5">
            <a:extLst>
              <a:ext uri="{FF2B5EF4-FFF2-40B4-BE49-F238E27FC236}">
                <a16:creationId xmlns:a16="http://schemas.microsoft.com/office/drawing/2014/main" id="{8CD1198B-9E4D-1374-8413-84B477CA0206}"/>
              </a:ext>
            </a:extLst>
          </p:cNvPr>
          <p:cNvGrpSpPr/>
          <p:nvPr/>
        </p:nvGrpSpPr>
        <p:grpSpPr>
          <a:xfrm>
            <a:off x="161852" y="1534164"/>
            <a:ext cx="11868296" cy="4492493"/>
            <a:chOff x="194311" y="2315307"/>
            <a:chExt cx="11868296" cy="4492493"/>
          </a:xfrm>
        </p:grpSpPr>
        <p:sp>
          <p:nvSpPr>
            <p:cNvPr id="5" name="TextBox 4">
              <a:extLst>
                <a:ext uri="{FF2B5EF4-FFF2-40B4-BE49-F238E27FC236}">
                  <a16:creationId xmlns:a16="http://schemas.microsoft.com/office/drawing/2014/main" id="{C70451C6-9DFB-3A8C-04FC-BABF4F74DCF7}"/>
                </a:ext>
              </a:extLst>
            </p:cNvPr>
            <p:cNvSpPr txBox="1"/>
            <p:nvPr/>
          </p:nvSpPr>
          <p:spPr>
            <a:xfrm>
              <a:off x="898113" y="6546190"/>
              <a:ext cx="10709563" cy="261610"/>
            </a:xfrm>
            <a:prstGeom prst="rect">
              <a:avLst/>
            </a:prstGeom>
            <a:noFill/>
          </p:spPr>
          <p:txBody>
            <a:bodyPr wrap="square" rtlCol="0">
              <a:spAutoFit/>
            </a:bodyPr>
            <a:lstStyle/>
            <a:p>
              <a:pPr algn="ctr"/>
              <a:r>
                <a:rPr lang="en-US" sz="1100" dirty="0">
                  <a:effectLst/>
                  <a:latin typeface="Calibri" panose="020F0502020204030204" pitchFamily="34" charset="0"/>
                  <a:ea typeface="Calibri" panose="020F0502020204030204" pitchFamily="34" charset="0"/>
                </a:rPr>
                <a:t>Substance Abuse and Mental Health Services Administration. </a:t>
              </a:r>
              <a:r>
                <a:rPr lang="en-US" sz="1100" i="1" dirty="0">
                  <a:effectLst/>
                  <a:latin typeface="Calibri" panose="020F0502020204030204" pitchFamily="34" charset="0"/>
                  <a:ea typeface="Calibri" panose="020F0502020204030204" pitchFamily="34" charset="0"/>
                </a:rPr>
                <a:t>Results from the 2024 National Survey on Drug Use and Health: </a:t>
              </a:r>
              <a:r>
                <a:rPr lang="en-US" sz="1100" i="1" dirty="0">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Detailed Tables</a:t>
              </a:r>
              <a:r>
                <a:rPr lang="en-US" sz="1100" dirty="0">
                  <a:latin typeface="Calibri" panose="020F0502020204030204" pitchFamily="34" charset="0"/>
                  <a:ea typeface="Calibri" panose="020F0502020204030204" pitchFamily="34" charset="0"/>
                </a:rPr>
                <a:t>: Table 5.35B</a:t>
              </a:r>
              <a:endParaRPr lang="en-US" sz="1100" i="1" dirty="0">
                <a:effectLst/>
                <a:latin typeface="Calibri" panose="020F0502020204030204" pitchFamily="34" charset="0"/>
                <a:ea typeface="Calibri" panose="020F0502020204030204" pitchFamily="34" charset="0"/>
              </a:endParaRPr>
            </a:p>
          </p:txBody>
        </p:sp>
        <p:graphicFrame>
          <p:nvGraphicFramePr>
            <p:cNvPr id="11" name="Chart 10">
              <a:extLst>
                <a:ext uri="{FF2B5EF4-FFF2-40B4-BE49-F238E27FC236}">
                  <a16:creationId xmlns:a16="http://schemas.microsoft.com/office/drawing/2014/main" id="{C5134AEC-152E-2E69-8B4E-D0F014F7BCCD}"/>
                </a:ext>
              </a:extLst>
            </p:cNvPr>
            <p:cNvGraphicFramePr/>
            <p:nvPr>
              <p:extLst>
                <p:ext uri="{D42A27DB-BD31-4B8C-83A1-F6EECF244321}">
                  <p14:modId xmlns:p14="http://schemas.microsoft.com/office/powerpoint/2010/main" val="2137811389"/>
                </p:ext>
              </p:extLst>
            </p:nvPr>
          </p:nvGraphicFramePr>
          <p:xfrm>
            <a:off x="2410508" y="2315307"/>
            <a:ext cx="7278624" cy="4361688"/>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4951775E-71B5-F20A-0496-5DD5ECD5F1FA}"/>
                </a:ext>
              </a:extLst>
            </p:cNvPr>
            <p:cNvSpPr txBox="1"/>
            <p:nvPr/>
          </p:nvSpPr>
          <p:spPr>
            <a:xfrm>
              <a:off x="194311" y="3593970"/>
              <a:ext cx="2342884" cy="1200329"/>
            </a:xfrm>
            <a:prstGeom prst="rect">
              <a:avLst/>
            </a:prstGeom>
            <a:noFill/>
            <a:ln w="19050">
              <a:solidFill>
                <a:srgbClr val="C00000"/>
              </a:solidFill>
            </a:ln>
          </p:spPr>
          <p:txBody>
            <a:bodyPr wrap="square" rtlCol="0">
              <a:spAutoFit/>
            </a:bodyPr>
            <a:lstStyle/>
            <a:p>
              <a:pPr algn="ctr"/>
              <a:r>
                <a:rPr lang="en-US" b="1" dirty="0">
                  <a:solidFill>
                    <a:schemeClr val="accent2"/>
                  </a:solidFill>
                </a:rPr>
                <a:t>95% </a:t>
              </a:r>
              <a:r>
                <a:rPr lang="en-US" dirty="0"/>
                <a:t>did not seek treatment and did not think they needed treatment</a:t>
              </a:r>
            </a:p>
          </p:txBody>
        </p:sp>
        <p:sp>
          <p:nvSpPr>
            <p:cNvPr id="13" name="TextBox 12">
              <a:extLst>
                <a:ext uri="{FF2B5EF4-FFF2-40B4-BE49-F238E27FC236}">
                  <a16:creationId xmlns:a16="http://schemas.microsoft.com/office/drawing/2014/main" id="{F0EB3EF9-F3EC-3761-3318-38881DF7F371}"/>
                </a:ext>
              </a:extLst>
            </p:cNvPr>
            <p:cNvSpPr txBox="1"/>
            <p:nvPr/>
          </p:nvSpPr>
          <p:spPr>
            <a:xfrm>
              <a:off x="9448800" y="2898195"/>
              <a:ext cx="2613807" cy="830997"/>
            </a:xfrm>
            <a:prstGeom prst="rect">
              <a:avLst/>
            </a:prstGeom>
            <a:noFill/>
            <a:ln>
              <a:noFill/>
            </a:ln>
          </p:spPr>
          <p:txBody>
            <a:bodyPr wrap="square" rtlCol="0">
              <a:spAutoFit/>
            </a:bodyPr>
            <a:lstStyle/>
            <a:p>
              <a:pPr algn="ctr"/>
              <a:r>
                <a:rPr lang="en-US" sz="1600" b="1" dirty="0"/>
                <a:t>1% </a:t>
              </a:r>
              <a:r>
                <a:rPr lang="en-US" sz="1600" dirty="0"/>
                <a:t>thought they should get treatment and unsuccessfully sought treatment</a:t>
              </a:r>
            </a:p>
          </p:txBody>
        </p:sp>
        <p:sp>
          <p:nvSpPr>
            <p:cNvPr id="14" name="TextBox 13">
              <a:extLst>
                <a:ext uri="{FF2B5EF4-FFF2-40B4-BE49-F238E27FC236}">
                  <a16:creationId xmlns:a16="http://schemas.microsoft.com/office/drawing/2014/main" id="{15141ED1-5497-EF4D-B6D2-EBCAE32901B9}"/>
                </a:ext>
              </a:extLst>
            </p:cNvPr>
            <p:cNvSpPr txBox="1"/>
            <p:nvPr/>
          </p:nvSpPr>
          <p:spPr>
            <a:xfrm>
              <a:off x="9448800" y="3965189"/>
              <a:ext cx="2613807" cy="584775"/>
            </a:xfrm>
            <a:prstGeom prst="rect">
              <a:avLst/>
            </a:prstGeom>
            <a:noFill/>
            <a:ln>
              <a:noFill/>
            </a:ln>
          </p:spPr>
          <p:txBody>
            <a:bodyPr wrap="square" rtlCol="0">
              <a:spAutoFit/>
            </a:bodyPr>
            <a:lstStyle/>
            <a:p>
              <a:pPr algn="ctr"/>
              <a:r>
                <a:rPr lang="en-US" sz="1600" b="1" dirty="0">
                  <a:solidFill>
                    <a:schemeClr val="accent6">
                      <a:lumMod val="75000"/>
                    </a:schemeClr>
                  </a:solidFill>
                </a:rPr>
                <a:t>4% </a:t>
              </a:r>
              <a:r>
                <a:rPr lang="en-US" sz="1600" dirty="0"/>
                <a:t>thought they should get treatment but did not seek it</a:t>
              </a:r>
            </a:p>
          </p:txBody>
        </p:sp>
        <p:sp>
          <p:nvSpPr>
            <p:cNvPr id="17" name="TextBox 16">
              <a:extLst>
                <a:ext uri="{FF2B5EF4-FFF2-40B4-BE49-F238E27FC236}">
                  <a16:creationId xmlns:a16="http://schemas.microsoft.com/office/drawing/2014/main" id="{E04E8A88-87D4-9A8B-92A2-837C50A2BA56}"/>
                </a:ext>
              </a:extLst>
            </p:cNvPr>
            <p:cNvSpPr txBox="1"/>
            <p:nvPr/>
          </p:nvSpPr>
          <p:spPr>
            <a:xfrm>
              <a:off x="194311" y="2488410"/>
              <a:ext cx="3177540" cy="646331"/>
            </a:xfrm>
            <a:prstGeom prst="rect">
              <a:avLst/>
            </a:prstGeom>
            <a:noFill/>
          </p:spPr>
          <p:txBody>
            <a:bodyPr wrap="square" rtlCol="0">
              <a:spAutoFit/>
            </a:bodyPr>
            <a:lstStyle/>
            <a:p>
              <a:r>
                <a:rPr lang="en-US" i="1" dirty="0"/>
                <a:t>Of people with SUD that did not access treatment…</a:t>
              </a:r>
            </a:p>
          </p:txBody>
        </p:sp>
      </p:grpSp>
    </p:spTree>
    <p:extLst>
      <p:ext uri="{BB962C8B-B14F-4D97-AF65-F5344CB8AC3E}">
        <p14:creationId xmlns:p14="http://schemas.microsoft.com/office/powerpoint/2010/main" val="29734784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338"/>
        <p:cNvGrpSpPr/>
        <p:nvPr/>
      </p:nvGrpSpPr>
      <p:grpSpPr>
        <a:xfrm>
          <a:off x="0" y="0"/>
          <a:ext cx="0" cy="0"/>
          <a:chOff x="0" y="0"/>
          <a:chExt cx="0" cy="0"/>
        </a:xfrm>
      </p:grpSpPr>
      <p:sp>
        <p:nvSpPr>
          <p:cNvPr id="1339" name="Google Shape;1339;p148"/>
          <p:cNvSpPr/>
          <p:nvPr/>
        </p:nvSpPr>
        <p:spPr>
          <a:xfrm>
            <a:off x="2" y="0"/>
            <a:ext cx="12191999"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1340" name="Google Shape;1340;p148"/>
          <p:cNvSpPr/>
          <p:nvPr/>
        </p:nvSpPr>
        <p:spPr>
          <a:xfrm>
            <a:off x="0" y="1"/>
            <a:ext cx="4750904" cy="1075580"/>
          </a:xfrm>
          <a:prstGeom prst="rect">
            <a:avLst/>
          </a:prstGeom>
          <a:solidFill>
            <a:srgbClr val="06204C"/>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341" name="Google Shape;1341;p148"/>
          <p:cNvSpPr/>
          <p:nvPr/>
        </p:nvSpPr>
        <p:spPr>
          <a:xfrm>
            <a:off x="461696" y="309638"/>
            <a:ext cx="3822069" cy="456305"/>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91052"/>
              </a:lnSpc>
              <a:spcBef>
                <a:spcPts val="0"/>
              </a:spcBef>
              <a:spcAft>
                <a:spcPts val="0"/>
              </a:spcAft>
              <a:buClrTx/>
              <a:buSzTx/>
              <a:buFontTx/>
              <a:buNone/>
              <a:tabLst/>
              <a:defRPr/>
            </a:pPr>
            <a:r>
              <a:rPr kumimoji="0" lang="en-US" sz="3800" b="0" i="0" u="none" strike="noStrike" kern="1200" cap="none" spc="0" normalizeH="0" baseline="0" noProof="0">
                <a:ln>
                  <a:noFill/>
                </a:ln>
                <a:solidFill>
                  <a:prstClr val="white"/>
                </a:solidFill>
                <a:effectLst/>
                <a:uLnTx/>
                <a:uFillTx/>
                <a:latin typeface="Lato Light"/>
                <a:ea typeface="Lato Light"/>
                <a:cs typeface="Lato Light"/>
                <a:sym typeface="Lato Light"/>
              </a:rPr>
              <a:t>“Give No Advice”</a:t>
            </a: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42" name="Google Shape;1342;p148"/>
          <p:cNvSpPr/>
          <p:nvPr/>
        </p:nvSpPr>
        <p:spPr>
          <a:xfrm>
            <a:off x="892970" y="1384588"/>
            <a:ext cx="10406063" cy="4036723"/>
          </a:xfrm>
          <a:prstGeom prst="rect">
            <a:avLst/>
          </a:prstGeom>
          <a:noFill/>
          <a:ln>
            <a:noFill/>
          </a:ln>
        </p:spPr>
        <p:txBody>
          <a:bodyPr spcFirstLastPara="1" wrap="square" lIns="0" tIns="0" rIns="0" bIns="0" anchor="t" anchorCtr="0">
            <a:noAutofit/>
          </a:bodyPr>
          <a:lstStyle/>
          <a:p>
            <a:pPr marL="342891" marR="0" lvl="0" indent="-342891" algn="l" defTabSz="914400" rtl="0" eaLnBrk="1" fontAlgn="auto" latinLnBrk="0" hangingPunct="1">
              <a:lnSpc>
                <a:spcPct val="100000"/>
              </a:lnSpc>
              <a:spcBef>
                <a:spcPts val="0"/>
              </a:spcBef>
              <a:spcAft>
                <a:spcPts val="0"/>
              </a:spcAft>
              <a:buClr>
                <a:srgbClr val="444444"/>
              </a:buClr>
              <a:buSzPts val="2400"/>
              <a:buFont typeface="Lato"/>
              <a:buChar char="•"/>
              <a:tabLst/>
              <a:defRPr/>
            </a:pPr>
            <a:r>
              <a:rPr kumimoji="0" lang="en-US" sz="2400" b="1" i="0" u="none" strike="noStrike" kern="1200" cap="none" spc="0" normalizeH="0" baseline="0" noProof="0">
                <a:ln>
                  <a:noFill/>
                </a:ln>
                <a:solidFill>
                  <a:srgbClr val="444444"/>
                </a:solidFill>
                <a:effectLst/>
                <a:uLnTx/>
                <a:uFillTx/>
                <a:latin typeface="Lato"/>
                <a:ea typeface="Lato"/>
                <a:cs typeface="Lato"/>
                <a:sym typeface="Lato"/>
              </a:rPr>
              <a:t>OBSERVER (C)</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800080" marR="0" lvl="1" indent="-342891" algn="l" defTabSz="914400" rtl="0" eaLnBrk="1" fontAlgn="auto" latinLnBrk="0" hangingPunct="1">
              <a:lnSpc>
                <a:spcPct val="100000"/>
              </a:lnSpc>
              <a:spcBef>
                <a:spcPts val="0"/>
              </a:spcBef>
              <a:spcAft>
                <a:spcPts val="0"/>
              </a:spcAft>
              <a:buClr>
                <a:srgbClr val="444444"/>
              </a:buClr>
              <a:buSzPts val="2400"/>
              <a:buFont typeface="Lato"/>
              <a:buChar char="•"/>
              <a:tabLst/>
              <a:defRPr/>
            </a:pPr>
            <a:r>
              <a:rPr kumimoji="0" lang="en-US" sz="2400" b="0" i="0" u="none" strike="noStrike" kern="1200" cap="none" spc="0" normalizeH="0" baseline="0" noProof="0">
                <a:ln>
                  <a:noFill/>
                </a:ln>
                <a:solidFill>
                  <a:srgbClr val="444444"/>
                </a:solidFill>
                <a:effectLst/>
                <a:uLnTx/>
                <a:uFillTx/>
                <a:latin typeface="Lato"/>
                <a:ea typeface="Lato"/>
                <a:cs typeface="Lato"/>
                <a:sym typeface="Lato"/>
              </a:rPr>
              <a:t>Observe the interaction with silent curiosity</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800080" marR="0" lvl="1" indent="-342891" algn="l" defTabSz="914400" rtl="0" eaLnBrk="1" fontAlgn="auto" latinLnBrk="0" hangingPunct="1">
              <a:lnSpc>
                <a:spcPct val="100000"/>
              </a:lnSpc>
              <a:spcBef>
                <a:spcPts val="0"/>
              </a:spcBef>
              <a:spcAft>
                <a:spcPts val="0"/>
              </a:spcAft>
              <a:buClr>
                <a:srgbClr val="444444"/>
              </a:buClr>
              <a:buSzPts val="2400"/>
              <a:buFont typeface="Lato"/>
              <a:buChar char="•"/>
              <a:tabLst/>
              <a:defRPr/>
            </a:pPr>
            <a:r>
              <a:rPr kumimoji="0" lang="en-US" sz="2400" b="0" i="1" u="none" strike="noStrike" kern="1200" cap="none" spc="0" normalizeH="0" baseline="0" noProof="0">
                <a:ln>
                  <a:noFill/>
                </a:ln>
                <a:solidFill>
                  <a:srgbClr val="444444"/>
                </a:solidFill>
                <a:effectLst/>
                <a:uLnTx/>
                <a:uFillTx/>
                <a:latin typeface="Lato"/>
                <a:ea typeface="Lato"/>
                <a:cs typeface="Lato"/>
                <a:sym typeface="Lato"/>
              </a:rPr>
              <a:t>GIVE NO ADVICE</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800080" marR="0" lvl="1" indent="-342891" algn="l" defTabSz="914400" rtl="0" eaLnBrk="1" fontAlgn="auto" latinLnBrk="0" hangingPunct="1">
              <a:lnSpc>
                <a:spcPct val="100000"/>
              </a:lnSpc>
              <a:spcBef>
                <a:spcPts val="0"/>
              </a:spcBef>
              <a:spcAft>
                <a:spcPts val="0"/>
              </a:spcAft>
              <a:buClr>
                <a:srgbClr val="444444"/>
              </a:buClr>
              <a:buSzPts val="2400"/>
              <a:buFont typeface="Lato"/>
              <a:buChar char="•"/>
              <a:tabLst/>
              <a:defRPr/>
            </a:pPr>
            <a:r>
              <a:rPr kumimoji="0" lang="en-US" sz="2400" b="0" i="0" u="none" strike="noStrike" kern="1200" cap="none" spc="0" normalizeH="0" baseline="0" noProof="0">
                <a:ln>
                  <a:noFill/>
                </a:ln>
                <a:solidFill>
                  <a:srgbClr val="444444"/>
                </a:solidFill>
                <a:effectLst/>
                <a:uLnTx/>
                <a:uFillTx/>
                <a:latin typeface="Lato"/>
                <a:ea typeface="Lato"/>
                <a:cs typeface="Lato"/>
                <a:sym typeface="Lato"/>
              </a:rPr>
              <a:t>Can gently redirect listener if they stray from the exercise </a:t>
            </a: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43" name="Google Shape;1343;p148"/>
          <p:cNvSpPr txBox="1">
            <a:spLocks noGrp="1"/>
          </p:cNvSpPr>
          <p:nvPr>
            <p:ph type="sldNum" idx="12"/>
          </p:nvPr>
        </p:nvSpPr>
        <p:spPr>
          <a:xfrm>
            <a:off x="9128185" y="6339098"/>
            <a:ext cx="2743200" cy="365125"/>
          </a:xfrm>
          <a:prstGeom prst="rect">
            <a:avLst/>
          </a:prstGeom>
          <a:noFill/>
          <a:ln>
            <a:noFill/>
          </a:ln>
        </p:spPr>
        <p:txBody>
          <a:bodyPr spcFirstLastPara="1" vert="horz" wrap="square" lIns="91425" tIns="45700" rIns="91425" bIns="4570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637431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348"/>
        <p:cNvGrpSpPr/>
        <p:nvPr/>
      </p:nvGrpSpPr>
      <p:grpSpPr>
        <a:xfrm>
          <a:off x="0" y="0"/>
          <a:ext cx="0" cy="0"/>
          <a:chOff x="0" y="0"/>
          <a:chExt cx="0" cy="0"/>
        </a:xfrm>
      </p:grpSpPr>
      <p:sp>
        <p:nvSpPr>
          <p:cNvPr id="1349" name="Google Shape;1349;p149"/>
          <p:cNvSpPr/>
          <p:nvPr/>
        </p:nvSpPr>
        <p:spPr>
          <a:xfrm>
            <a:off x="0" y="0"/>
            <a:ext cx="5208104" cy="1182459"/>
          </a:xfrm>
          <a:prstGeom prst="rect">
            <a:avLst/>
          </a:prstGeom>
          <a:solidFill>
            <a:srgbClr val="001D48"/>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350" name="Google Shape;1350;p149"/>
          <p:cNvSpPr/>
          <p:nvPr/>
        </p:nvSpPr>
        <p:spPr>
          <a:xfrm>
            <a:off x="434380" y="297223"/>
            <a:ext cx="4555064" cy="581083"/>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4000"/>
              <a:buFontTx/>
              <a:buNone/>
              <a:tabLst/>
              <a:defRPr/>
            </a:pPr>
            <a:r>
              <a:rPr kumimoji="0" lang="en-US" sz="4000" b="0" i="0" u="none" strike="noStrike" kern="1200" cap="none" spc="0" normalizeH="0" baseline="0" noProof="0">
                <a:ln>
                  <a:noFill/>
                </a:ln>
                <a:solidFill>
                  <a:srgbClr val="FFFFFF"/>
                </a:solidFill>
                <a:effectLst/>
                <a:uLnTx/>
                <a:uFillTx/>
                <a:latin typeface="Lato Light"/>
                <a:ea typeface="Lato Light"/>
                <a:cs typeface="Lato Light"/>
                <a:sym typeface="Lato Light"/>
              </a:rPr>
              <a:t>Follow These Steps</a:t>
            </a: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1351" name="Google Shape;1351;p149"/>
          <p:cNvGraphicFramePr/>
          <p:nvPr/>
        </p:nvGraphicFramePr>
        <p:xfrm>
          <a:off x="597457" y="1479679"/>
          <a:ext cx="11160151" cy="5186751"/>
        </p:xfrm>
        <a:graphic>
          <a:graphicData uri="http://schemas.openxmlformats.org/drawingml/2006/table">
            <a:tbl>
              <a:tblPr firstRow="1" bandRow="1">
                <a:noFill/>
              </a:tblPr>
              <a:tblGrid>
                <a:gridCol w="3720051">
                  <a:extLst>
                    <a:ext uri="{9D8B030D-6E8A-4147-A177-3AD203B41FA5}">
                      <a16:colId xmlns:a16="http://schemas.microsoft.com/office/drawing/2014/main" val="20000"/>
                    </a:ext>
                  </a:extLst>
                </a:gridCol>
                <a:gridCol w="7440100">
                  <a:extLst>
                    <a:ext uri="{9D8B030D-6E8A-4147-A177-3AD203B41FA5}">
                      <a16:colId xmlns:a16="http://schemas.microsoft.com/office/drawing/2014/main" val="20001"/>
                    </a:ext>
                  </a:extLst>
                </a:gridCol>
              </a:tblGrid>
              <a:tr h="375931">
                <a:tc>
                  <a:txBody>
                    <a:bodyPr/>
                    <a:lstStyle/>
                    <a:p>
                      <a:pPr marL="0" marR="0" lvl="0" indent="0" algn="l" rtl="0">
                        <a:spcBef>
                          <a:spcPts val="0"/>
                        </a:spcBef>
                        <a:spcAft>
                          <a:spcPts val="0"/>
                        </a:spcAft>
                        <a:buNone/>
                      </a:pPr>
                      <a:r>
                        <a:rPr lang="en-US" sz="1900" u="none" strike="noStrike" cap="none">
                          <a:solidFill>
                            <a:srgbClr val="06204C"/>
                          </a:solidFill>
                          <a:latin typeface="Lato"/>
                          <a:ea typeface="Lato"/>
                          <a:cs typeface="Lato"/>
                          <a:sym typeface="Lato"/>
                        </a:rPr>
                        <a:t>SPEAKER (A)</a:t>
                      </a:r>
                      <a:endParaRPr sz="1300"/>
                    </a:p>
                  </a:txBody>
                  <a:tcPr marL="91451" marR="91451" marT="45725" marB="45725">
                    <a:solidFill>
                      <a:srgbClr val="A5A5A5"/>
                    </a:solidFill>
                  </a:tcPr>
                </a:tc>
                <a:tc>
                  <a:txBody>
                    <a:bodyPr/>
                    <a:lstStyle/>
                    <a:p>
                      <a:pPr marL="0" marR="0" lvl="0" indent="0" algn="l" rtl="0">
                        <a:spcBef>
                          <a:spcPts val="0"/>
                        </a:spcBef>
                        <a:spcAft>
                          <a:spcPts val="0"/>
                        </a:spcAft>
                        <a:buNone/>
                      </a:pPr>
                      <a:r>
                        <a:rPr lang="en-US" sz="1900">
                          <a:latin typeface="Lato"/>
                          <a:ea typeface="Lato"/>
                          <a:cs typeface="Lato"/>
                          <a:sym typeface="Lato"/>
                        </a:rPr>
                        <a:t>LISTENER (B)</a:t>
                      </a:r>
                      <a:endParaRPr sz="1300"/>
                    </a:p>
                  </a:txBody>
                  <a:tcPr marL="91451" marR="91451" marT="45725" marB="45725">
                    <a:solidFill>
                      <a:srgbClr val="0070C0"/>
                    </a:solidFill>
                  </a:tcPr>
                </a:tc>
                <a:extLst>
                  <a:ext uri="{0D108BD9-81ED-4DB2-BD59-A6C34878D82A}">
                    <a16:rowId xmlns:a16="http://schemas.microsoft.com/office/drawing/2014/main" val="10000"/>
                  </a:ext>
                </a:extLst>
              </a:tr>
              <a:tr h="660411">
                <a:tc>
                  <a:txBody>
                    <a:bodyPr/>
                    <a:lstStyle/>
                    <a:p>
                      <a:pPr marL="0" marR="0" lvl="0" indent="0" algn="l" rtl="0">
                        <a:spcBef>
                          <a:spcPts val="0"/>
                        </a:spcBef>
                        <a:spcAft>
                          <a:spcPts val="0"/>
                        </a:spcAft>
                        <a:buNone/>
                      </a:pPr>
                      <a:r>
                        <a:rPr lang="en-US" sz="1900" dirty="0">
                          <a:solidFill>
                            <a:schemeClr val="tx1"/>
                          </a:solidFill>
                          <a:latin typeface="Lato"/>
                          <a:ea typeface="Lato"/>
                          <a:cs typeface="Lato"/>
                          <a:sym typeface="Lato"/>
                        </a:rPr>
                        <a:t>Describe the change you want to make but are</a:t>
                      </a:r>
                      <a:r>
                        <a:rPr lang="en-US" sz="1900" b="1" dirty="0">
                          <a:solidFill>
                            <a:schemeClr val="tx1"/>
                          </a:solidFill>
                          <a:latin typeface="Lato"/>
                          <a:ea typeface="Lato"/>
                          <a:cs typeface="Lato"/>
                          <a:sym typeface="Lato"/>
                        </a:rPr>
                        <a:t> ambivalent </a:t>
                      </a:r>
                      <a:r>
                        <a:rPr lang="en-US" sz="1900" dirty="0">
                          <a:solidFill>
                            <a:schemeClr val="tx1"/>
                          </a:solidFill>
                          <a:latin typeface="Lato"/>
                          <a:ea typeface="Lato"/>
                          <a:cs typeface="Lato"/>
                          <a:sym typeface="Lato"/>
                        </a:rPr>
                        <a:t>about</a:t>
                      </a:r>
                      <a:endParaRPr sz="1900" dirty="0">
                        <a:solidFill>
                          <a:schemeClr val="tx1"/>
                        </a:solidFill>
                        <a:latin typeface="Lato"/>
                        <a:ea typeface="Lato"/>
                        <a:cs typeface="Lato"/>
                        <a:sym typeface="Lato"/>
                      </a:endParaRPr>
                    </a:p>
                  </a:txBody>
                  <a:tcPr marL="91451" marR="91451" marT="45725" marB="45725">
                    <a:solidFill>
                      <a:srgbClr val="D8D8D8"/>
                    </a:solidFill>
                  </a:tcPr>
                </a:tc>
                <a:tc>
                  <a:txBody>
                    <a:bodyPr/>
                    <a:lstStyle/>
                    <a:p>
                      <a:pPr marL="0" marR="0" lvl="0" indent="0" algn="l" rtl="0">
                        <a:spcBef>
                          <a:spcPts val="0"/>
                        </a:spcBef>
                        <a:spcAft>
                          <a:spcPts val="0"/>
                        </a:spcAft>
                        <a:buNone/>
                      </a:pPr>
                      <a:r>
                        <a:rPr lang="en-US" sz="1900" b="1" dirty="0">
                          <a:solidFill>
                            <a:schemeClr val="tx1"/>
                          </a:solidFill>
                          <a:latin typeface="Lato"/>
                          <a:ea typeface="Lato"/>
                          <a:cs typeface="Lato"/>
                          <a:sym typeface="Lato"/>
                        </a:rPr>
                        <a:t>GIVE NO ADVICE</a:t>
                      </a:r>
                      <a:endParaRPr sz="1300" dirty="0">
                        <a:solidFill>
                          <a:schemeClr val="tx1"/>
                        </a:solidFill>
                      </a:endParaRPr>
                    </a:p>
                  </a:txBody>
                  <a:tcPr marL="91451" marR="91451" marT="45725" marB="45725">
                    <a:solidFill>
                      <a:srgbClr val="B4C3E2"/>
                    </a:solidFill>
                  </a:tcPr>
                </a:tc>
                <a:extLst>
                  <a:ext uri="{0D108BD9-81ED-4DB2-BD59-A6C34878D82A}">
                    <a16:rowId xmlns:a16="http://schemas.microsoft.com/office/drawing/2014/main" val="10001"/>
                  </a:ext>
                </a:extLst>
              </a:tr>
              <a:tr h="2611131">
                <a:tc rowSpan="4">
                  <a:txBody>
                    <a:bodyPr/>
                    <a:lstStyle/>
                    <a:p>
                      <a:pPr marL="0" marR="0" lvl="0" indent="0" algn="l" rtl="0">
                        <a:spcBef>
                          <a:spcPts val="0"/>
                        </a:spcBef>
                        <a:spcAft>
                          <a:spcPts val="0"/>
                        </a:spcAft>
                        <a:buNone/>
                      </a:pPr>
                      <a:r>
                        <a:rPr lang="en-US" sz="1900" dirty="0">
                          <a:solidFill>
                            <a:schemeClr val="tx1"/>
                          </a:solidFill>
                          <a:latin typeface="Lato"/>
                          <a:ea typeface="Lato"/>
                          <a:cs typeface="Lato"/>
                          <a:sym typeface="Lato"/>
                        </a:rPr>
                        <a:t>Choose something about yourself:</a:t>
                      </a:r>
                      <a:endParaRPr sz="1300" dirty="0">
                        <a:solidFill>
                          <a:schemeClr val="tx1"/>
                        </a:solidFill>
                      </a:endParaRPr>
                    </a:p>
                    <a:p>
                      <a:pPr marL="285750" marR="0" lvl="0" indent="-285750" algn="l" rtl="0">
                        <a:spcBef>
                          <a:spcPts val="0"/>
                        </a:spcBef>
                        <a:spcAft>
                          <a:spcPts val="0"/>
                        </a:spcAft>
                        <a:buClr>
                          <a:schemeClr val="dk1"/>
                        </a:buClr>
                        <a:buSzPts val="1800"/>
                        <a:buFont typeface="Arial"/>
                        <a:buChar char="•"/>
                      </a:pPr>
                      <a:r>
                        <a:rPr lang="en-US" sz="1900" dirty="0">
                          <a:solidFill>
                            <a:schemeClr val="tx1"/>
                          </a:solidFill>
                          <a:latin typeface="Lato"/>
                          <a:ea typeface="Lato"/>
                          <a:cs typeface="Lato"/>
                          <a:sym typeface="Lato"/>
                        </a:rPr>
                        <a:t>Want to change</a:t>
                      </a:r>
                      <a:endParaRPr sz="1300" dirty="0">
                        <a:solidFill>
                          <a:schemeClr val="tx1"/>
                        </a:solidFill>
                      </a:endParaRPr>
                    </a:p>
                    <a:p>
                      <a:pPr marL="285750" marR="0" lvl="0" indent="-285750" algn="l" rtl="0">
                        <a:spcBef>
                          <a:spcPts val="0"/>
                        </a:spcBef>
                        <a:spcAft>
                          <a:spcPts val="0"/>
                        </a:spcAft>
                        <a:buClr>
                          <a:schemeClr val="dk1"/>
                        </a:buClr>
                        <a:buSzPts val="1800"/>
                        <a:buFont typeface="Arial"/>
                        <a:buChar char="•"/>
                      </a:pPr>
                      <a:r>
                        <a:rPr lang="en-US" sz="1900" dirty="0">
                          <a:solidFill>
                            <a:schemeClr val="tx1"/>
                          </a:solidFill>
                          <a:latin typeface="Lato"/>
                          <a:ea typeface="Lato"/>
                          <a:cs typeface="Lato"/>
                          <a:sym typeface="Lato"/>
                        </a:rPr>
                        <a:t>Need to change</a:t>
                      </a:r>
                      <a:endParaRPr sz="1300" dirty="0">
                        <a:solidFill>
                          <a:schemeClr val="tx1"/>
                        </a:solidFill>
                      </a:endParaRPr>
                    </a:p>
                    <a:p>
                      <a:pPr marL="285750" marR="0" lvl="0" indent="-285750" algn="l" rtl="0">
                        <a:spcBef>
                          <a:spcPts val="0"/>
                        </a:spcBef>
                        <a:spcAft>
                          <a:spcPts val="0"/>
                        </a:spcAft>
                        <a:buClr>
                          <a:schemeClr val="dk1"/>
                        </a:buClr>
                        <a:buSzPts val="1800"/>
                        <a:buFont typeface="Arial"/>
                        <a:buChar char="•"/>
                      </a:pPr>
                      <a:r>
                        <a:rPr lang="en-US" sz="1900" dirty="0">
                          <a:solidFill>
                            <a:schemeClr val="tx1"/>
                          </a:solidFill>
                          <a:latin typeface="Lato"/>
                          <a:ea typeface="Lato"/>
                          <a:cs typeface="Lato"/>
                          <a:sym typeface="Lato"/>
                        </a:rPr>
                        <a:t>Should or ought to change</a:t>
                      </a:r>
                      <a:endParaRPr sz="1300" dirty="0">
                        <a:solidFill>
                          <a:schemeClr val="tx1"/>
                        </a:solidFill>
                      </a:endParaRPr>
                    </a:p>
                    <a:p>
                      <a:pPr marL="285750" marR="0" lvl="0" indent="-285750" algn="l" rtl="0">
                        <a:spcBef>
                          <a:spcPts val="0"/>
                        </a:spcBef>
                        <a:spcAft>
                          <a:spcPts val="0"/>
                        </a:spcAft>
                        <a:buClr>
                          <a:schemeClr val="dk1"/>
                        </a:buClr>
                        <a:buSzPts val="1800"/>
                        <a:buFont typeface="Arial"/>
                        <a:buChar char="•"/>
                      </a:pPr>
                      <a:r>
                        <a:rPr lang="en-US" sz="1900" dirty="0">
                          <a:solidFill>
                            <a:schemeClr val="tx1"/>
                          </a:solidFill>
                          <a:latin typeface="Lato"/>
                          <a:ea typeface="Lato"/>
                          <a:cs typeface="Lato"/>
                          <a:sym typeface="Lato"/>
                        </a:rPr>
                        <a:t>Have been thinking about changing</a:t>
                      </a:r>
                      <a:endParaRPr sz="1300" dirty="0">
                        <a:solidFill>
                          <a:schemeClr val="tx1"/>
                        </a:solidFill>
                      </a:endParaRPr>
                    </a:p>
                    <a:p>
                      <a:pPr marL="285750" marR="0" lvl="0" indent="-285750" algn="l" rtl="0">
                        <a:spcBef>
                          <a:spcPts val="0"/>
                        </a:spcBef>
                        <a:spcAft>
                          <a:spcPts val="0"/>
                        </a:spcAft>
                        <a:buClr>
                          <a:schemeClr val="dk1"/>
                        </a:buClr>
                        <a:buSzPts val="1800"/>
                        <a:buFont typeface="Arial"/>
                        <a:buChar char="•"/>
                      </a:pPr>
                      <a:r>
                        <a:rPr lang="en-US" sz="1900" dirty="0">
                          <a:solidFill>
                            <a:schemeClr val="tx1"/>
                          </a:solidFill>
                          <a:latin typeface="Lato"/>
                          <a:ea typeface="Lato"/>
                          <a:cs typeface="Lato"/>
                          <a:sym typeface="Lato"/>
                        </a:rPr>
                        <a:t>That you are comfortable sharing with </a:t>
                      </a:r>
                      <a:r>
                        <a:rPr lang="en-US" sz="1900" b="1" dirty="0">
                          <a:solidFill>
                            <a:schemeClr val="tx1"/>
                          </a:solidFill>
                          <a:latin typeface="Lato"/>
                          <a:ea typeface="Lato"/>
                          <a:cs typeface="Lato"/>
                          <a:sym typeface="Lato"/>
                        </a:rPr>
                        <a:t>your</a:t>
                      </a:r>
                      <a:r>
                        <a:rPr lang="en-US" sz="1900" dirty="0">
                          <a:solidFill>
                            <a:schemeClr val="tx1"/>
                          </a:solidFill>
                          <a:latin typeface="Lato"/>
                          <a:ea typeface="Lato"/>
                          <a:cs typeface="Lato"/>
                          <a:sym typeface="Lato"/>
                        </a:rPr>
                        <a:t> partner</a:t>
                      </a:r>
                      <a:endParaRPr sz="1300" dirty="0">
                        <a:solidFill>
                          <a:schemeClr val="tx1"/>
                        </a:solidFill>
                      </a:endParaRPr>
                    </a:p>
                  </a:txBody>
                  <a:tcPr marL="91451" marR="91451" marT="45725" marB="45725">
                    <a:solidFill>
                      <a:srgbClr val="D8D8D8"/>
                    </a:solidFill>
                  </a:tcPr>
                </a:tc>
                <a:tc>
                  <a:txBody>
                    <a:bodyPr/>
                    <a:lstStyle/>
                    <a:p>
                      <a:pPr marL="0" marR="0" lvl="0" indent="0" algn="l" rtl="0">
                        <a:spcBef>
                          <a:spcPts val="0"/>
                        </a:spcBef>
                        <a:spcAft>
                          <a:spcPts val="0"/>
                        </a:spcAft>
                        <a:buNone/>
                      </a:pPr>
                      <a:r>
                        <a:rPr lang="en-US" sz="1900" b="1" dirty="0">
                          <a:solidFill>
                            <a:schemeClr val="tx1"/>
                          </a:solidFill>
                          <a:latin typeface="Lato"/>
                          <a:ea typeface="Lato"/>
                          <a:cs typeface="Lato"/>
                          <a:sym typeface="Lato"/>
                        </a:rPr>
                        <a:t>ASK </a:t>
                      </a:r>
                      <a:r>
                        <a:rPr lang="en-US" sz="1900" dirty="0">
                          <a:solidFill>
                            <a:schemeClr val="tx1"/>
                          </a:solidFill>
                          <a:latin typeface="Lato"/>
                          <a:ea typeface="Lato"/>
                          <a:cs typeface="Lato"/>
                          <a:sym typeface="Lato"/>
                        </a:rPr>
                        <a:t>these questions:</a:t>
                      </a:r>
                      <a:endParaRPr sz="1300" dirty="0">
                        <a:solidFill>
                          <a:schemeClr val="tx1"/>
                        </a:solidFill>
                      </a:endParaRPr>
                    </a:p>
                    <a:p>
                      <a:pPr marL="429260" marR="0" lvl="0" indent="-347980" algn="l" rtl="0">
                        <a:spcBef>
                          <a:spcPts val="1193"/>
                        </a:spcBef>
                        <a:spcAft>
                          <a:spcPts val="0"/>
                        </a:spcAft>
                        <a:buNone/>
                      </a:pPr>
                      <a:r>
                        <a:rPr lang="en-US" sz="1900" dirty="0">
                          <a:solidFill>
                            <a:schemeClr val="tx1"/>
                          </a:solidFill>
                          <a:latin typeface="Lato"/>
                          <a:ea typeface="Lato"/>
                          <a:cs typeface="Lato"/>
                          <a:sym typeface="Lato"/>
                        </a:rPr>
                        <a:t>1. Why would you want to make this change?</a:t>
                      </a:r>
                      <a:endParaRPr sz="1300" dirty="0">
                        <a:solidFill>
                          <a:schemeClr val="tx1"/>
                        </a:solidFill>
                      </a:endParaRPr>
                    </a:p>
                    <a:p>
                      <a:pPr marL="429260" marR="0" lvl="0" indent="-347980" algn="l" rtl="0">
                        <a:lnSpc>
                          <a:spcPct val="100000"/>
                        </a:lnSpc>
                        <a:spcBef>
                          <a:spcPts val="1193"/>
                        </a:spcBef>
                        <a:spcAft>
                          <a:spcPts val="0"/>
                        </a:spcAft>
                        <a:buClr>
                          <a:srgbClr val="EB9C6B"/>
                        </a:buClr>
                        <a:buSzPts val="1800"/>
                        <a:buFont typeface="Lato"/>
                        <a:buNone/>
                      </a:pPr>
                      <a:r>
                        <a:rPr lang="en-US" sz="1900" dirty="0">
                          <a:solidFill>
                            <a:schemeClr val="tx1"/>
                          </a:solidFill>
                          <a:latin typeface="Lato"/>
                          <a:ea typeface="Lato"/>
                          <a:cs typeface="Lato"/>
                          <a:sym typeface="Lato"/>
                        </a:rPr>
                        <a:t>2. What are the three best reasons for you to do it?</a:t>
                      </a:r>
                      <a:endParaRPr sz="1300" dirty="0">
                        <a:solidFill>
                          <a:schemeClr val="tx1"/>
                        </a:solidFill>
                      </a:endParaRPr>
                    </a:p>
                    <a:p>
                      <a:pPr marL="429260" marR="0" lvl="0" indent="-347980" algn="l" rtl="0">
                        <a:spcBef>
                          <a:spcPts val="1193"/>
                        </a:spcBef>
                        <a:spcAft>
                          <a:spcPts val="0"/>
                        </a:spcAft>
                        <a:buNone/>
                      </a:pPr>
                      <a:r>
                        <a:rPr lang="en-US" sz="1900" dirty="0">
                          <a:solidFill>
                            <a:schemeClr val="tx1"/>
                          </a:solidFill>
                          <a:latin typeface="Lato"/>
                          <a:ea typeface="Lato"/>
                          <a:cs typeface="Lato"/>
                          <a:sym typeface="Lato"/>
                        </a:rPr>
                        <a:t>3. On a scale of 1-10, how important would you say it is for you to make this change? Why is it a ___ and not a one ?</a:t>
                      </a:r>
                      <a:endParaRPr sz="1300" dirty="0">
                        <a:solidFill>
                          <a:schemeClr val="tx1"/>
                        </a:solidFill>
                      </a:endParaRPr>
                    </a:p>
                    <a:p>
                      <a:pPr marL="429260" marR="0" lvl="0" indent="-347980" algn="l" rtl="0">
                        <a:spcBef>
                          <a:spcPts val="1193"/>
                        </a:spcBef>
                        <a:spcAft>
                          <a:spcPts val="0"/>
                        </a:spcAft>
                        <a:buNone/>
                      </a:pPr>
                      <a:r>
                        <a:rPr lang="en-US" sz="1900" dirty="0">
                          <a:solidFill>
                            <a:schemeClr val="tx1"/>
                          </a:solidFill>
                          <a:latin typeface="Lato"/>
                          <a:ea typeface="Lato"/>
                          <a:cs typeface="Lato"/>
                          <a:sym typeface="Lato"/>
                        </a:rPr>
                        <a:t>4. How might you go about it in order to succeed?</a:t>
                      </a:r>
                      <a:endParaRPr sz="1900" dirty="0">
                        <a:solidFill>
                          <a:schemeClr val="tx1"/>
                        </a:solidFill>
                        <a:latin typeface="Lato"/>
                        <a:ea typeface="Lato"/>
                        <a:cs typeface="Lato"/>
                        <a:sym typeface="Lato"/>
                      </a:endParaRPr>
                    </a:p>
                  </a:txBody>
                  <a:tcPr marL="91451" marR="91451" marT="45725" marB="45725">
                    <a:solidFill>
                      <a:srgbClr val="DBE2F1"/>
                    </a:solidFill>
                  </a:tcPr>
                </a:tc>
                <a:extLst>
                  <a:ext uri="{0D108BD9-81ED-4DB2-BD59-A6C34878D82A}">
                    <a16:rowId xmlns:a16="http://schemas.microsoft.com/office/drawing/2014/main" val="10002"/>
                  </a:ext>
                </a:extLst>
              </a:tr>
              <a:tr h="375931">
                <a:tc vMerge="1">
                  <a:txBody>
                    <a:bodyPr/>
                    <a:lstStyle/>
                    <a:p>
                      <a:endParaRPr lang="en-US"/>
                    </a:p>
                  </a:txBody>
                  <a:tcPr/>
                </a:tc>
                <a:tc>
                  <a:txBody>
                    <a:bodyPr/>
                    <a:lstStyle/>
                    <a:p>
                      <a:pPr marL="0" marR="0" lvl="0" indent="0" algn="l" rtl="0">
                        <a:lnSpc>
                          <a:spcPct val="100000"/>
                        </a:lnSpc>
                        <a:spcBef>
                          <a:spcPts val="0"/>
                        </a:spcBef>
                        <a:spcAft>
                          <a:spcPts val="0"/>
                        </a:spcAft>
                        <a:buClr>
                          <a:schemeClr val="dk1"/>
                        </a:buClr>
                        <a:buSzPts val="1800"/>
                        <a:buFont typeface="Lato"/>
                        <a:buNone/>
                      </a:pPr>
                      <a:r>
                        <a:rPr lang="en-US" sz="1900" b="1" dirty="0">
                          <a:solidFill>
                            <a:schemeClr val="tx1"/>
                          </a:solidFill>
                          <a:latin typeface="Lato"/>
                          <a:ea typeface="Lato"/>
                          <a:cs typeface="Lato"/>
                          <a:sym typeface="Lato"/>
                        </a:rPr>
                        <a:t>TELL</a:t>
                      </a:r>
                      <a:r>
                        <a:rPr lang="en-US" sz="1900" dirty="0">
                          <a:solidFill>
                            <a:schemeClr val="tx1"/>
                          </a:solidFill>
                          <a:latin typeface="Lato"/>
                          <a:ea typeface="Lato"/>
                          <a:cs typeface="Lato"/>
                          <a:sym typeface="Lato"/>
                        </a:rPr>
                        <a:t> back a short </a:t>
                      </a:r>
                      <a:r>
                        <a:rPr lang="en-US" sz="1900" b="1" dirty="0">
                          <a:solidFill>
                            <a:schemeClr val="tx1"/>
                          </a:solidFill>
                          <a:latin typeface="Lato"/>
                          <a:ea typeface="Lato"/>
                          <a:cs typeface="Lato"/>
                          <a:sym typeface="Lato"/>
                        </a:rPr>
                        <a:t>summary</a:t>
                      </a:r>
                      <a:r>
                        <a:rPr lang="en-US" sz="1900" dirty="0">
                          <a:solidFill>
                            <a:schemeClr val="tx1"/>
                          </a:solidFill>
                          <a:latin typeface="Lato"/>
                          <a:ea typeface="Lato"/>
                          <a:cs typeface="Lato"/>
                          <a:sym typeface="Lato"/>
                        </a:rPr>
                        <a:t> of the speaker’s motivation for change</a:t>
                      </a:r>
                      <a:endParaRPr sz="1300" dirty="0">
                        <a:solidFill>
                          <a:schemeClr val="tx1"/>
                        </a:solidFill>
                      </a:endParaRPr>
                    </a:p>
                  </a:txBody>
                  <a:tcPr marL="91451" marR="91451" marT="45725" marB="45725">
                    <a:solidFill>
                      <a:srgbClr val="B4C3E2"/>
                    </a:solidFill>
                  </a:tcPr>
                </a:tc>
                <a:extLst>
                  <a:ext uri="{0D108BD9-81ED-4DB2-BD59-A6C34878D82A}">
                    <a16:rowId xmlns:a16="http://schemas.microsoft.com/office/drawing/2014/main" val="10003"/>
                  </a:ext>
                </a:extLst>
              </a:tr>
              <a:tr h="375931">
                <a:tc vMerge="1">
                  <a:txBody>
                    <a:bodyPr/>
                    <a:lstStyle/>
                    <a:p>
                      <a:endParaRPr lang="en-US"/>
                    </a:p>
                  </a:txBody>
                  <a:tcPr/>
                </a:tc>
                <a:tc>
                  <a:txBody>
                    <a:bodyPr/>
                    <a:lstStyle/>
                    <a:p>
                      <a:pPr marL="0" marR="0" lvl="0" indent="0" algn="l" rtl="0">
                        <a:lnSpc>
                          <a:spcPct val="100000"/>
                        </a:lnSpc>
                        <a:spcBef>
                          <a:spcPts val="0"/>
                        </a:spcBef>
                        <a:spcAft>
                          <a:spcPts val="0"/>
                        </a:spcAft>
                        <a:buClr>
                          <a:schemeClr val="dk1"/>
                        </a:buClr>
                        <a:buSzPts val="1800"/>
                        <a:buFont typeface="Lato"/>
                        <a:buNone/>
                      </a:pPr>
                      <a:r>
                        <a:rPr lang="en-US" sz="1900" b="1" dirty="0">
                          <a:solidFill>
                            <a:schemeClr val="tx1"/>
                          </a:solidFill>
                          <a:latin typeface="Lato"/>
                          <a:ea typeface="Lato"/>
                          <a:cs typeface="Lato"/>
                          <a:sym typeface="Lato"/>
                        </a:rPr>
                        <a:t>ASK</a:t>
                      </a:r>
                      <a:r>
                        <a:rPr lang="en-US" sz="1900" dirty="0">
                          <a:solidFill>
                            <a:schemeClr val="tx1"/>
                          </a:solidFill>
                          <a:latin typeface="Lato"/>
                          <a:ea typeface="Lato"/>
                          <a:cs typeface="Lato"/>
                          <a:sym typeface="Lato"/>
                        </a:rPr>
                        <a:t> “What do you think you will do?”</a:t>
                      </a:r>
                      <a:endParaRPr sz="1900" dirty="0">
                        <a:solidFill>
                          <a:schemeClr val="tx1"/>
                        </a:solidFill>
                        <a:latin typeface="Lato"/>
                        <a:ea typeface="Lato"/>
                        <a:cs typeface="Lato"/>
                        <a:sym typeface="Lato"/>
                      </a:endParaRPr>
                    </a:p>
                  </a:txBody>
                  <a:tcPr marL="91451" marR="91451" marT="45725" marB="45725">
                    <a:solidFill>
                      <a:srgbClr val="DBE2F1"/>
                    </a:solidFill>
                  </a:tcPr>
                </a:tc>
                <a:extLst>
                  <a:ext uri="{0D108BD9-81ED-4DB2-BD59-A6C34878D82A}">
                    <a16:rowId xmlns:a16="http://schemas.microsoft.com/office/drawing/2014/main" val="10004"/>
                  </a:ext>
                </a:extLst>
              </a:tr>
              <a:tr h="375931">
                <a:tc vMerge="1">
                  <a:txBody>
                    <a:bodyPr/>
                    <a:lstStyle/>
                    <a:p>
                      <a:endParaRPr lang="en-US"/>
                    </a:p>
                  </a:txBody>
                  <a:tcPr/>
                </a:tc>
                <a:tc>
                  <a:txBody>
                    <a:bodyPr/>
                    <a:lstStyle/>
                    <a:p>
                      <a:pPr marL="0" marR="0" lvl="0" indent="0" algn="l" rtl="0">
                        <a:lnSpc>
                          <a:spcPct val="100000"/>
                        </a:lnSpc>
                        <a:spcBef>
                          <a:spcPts val="0"/>
                        </a:spcBef>
                        <a:spcAft>
                          <a:spcPts val="0"/>
                        </a:spcAft>
                        <a:buClr>
                          <a:schemeClr val="dk1"/>
                        </a:buClr>
                        <a:buSzPts val="1800"/>
                        <a:buFont typeface="Lato"/>
                        <a:buNone/>
                      </a:pPr>
                      <a:r>
                        <a:rPr lang="en-US" sz="1900" b="1" dirty="0">
                          <a:solidFill>
                            <a:schemeClr val="tx1"/>
                          </a:solidFill>
                          <a:latin typeface="Lato"/>
                          <a:ea typeface="Lato"/>
                          <a:cs typeface="Lato"/>
                          <a:sym typeface="Lato"/>
                        </a:rPr>
                        <a:t>LISTEN</a:t>
                      </a:r>
                      <a:r>
                        <a:rPr lang="en-US" sz="1900" dirty="0">
                          <a:solidFill>
                            <a:schemeClr val="tx1"/>
                          </a:solidFill>
                          <a:latin typeface="Lato"/>
                          <a:ea typeface="Lato"/>
                          <a:cs typeface="Lato"/>
                          <a:sym typeface="Lato"/>
                        </a:rPr>
                        <a:t> with interest to the answer</a:t>
                      </a:r>
                      <a:endParaRPr sz="1300" dirty="0">
                        <a:solidFill>
                          <a:schemeClr val="tx1"/>
                        </a:solidFill>
                      </a:endParaRPr>
                    </a:p>
                  </a:txBody>
                  <a:tcPr marL="91451" marR="91451" marT="45725" marB="45725">
                    <a:solidFill>
                      <a:srgbClr val="B4C3E2"/>
                    </a:solidFill>
                  </a:tcPr>
                </a:tc>
                <a:extLst>
                  <a:ext uri="{0D108BD9-81ED-4DB2-BD59-A6C34878D82A}">
                    <a16:rowId xmlns:a16="http://schemas.microsoft.com/office/drawing/2014/main" val="10005"/>
                  </a:ext>
                </a:extLst>
              </a:tr>
              <a:tr h="375931">
                <a:tc gridSpan="2">
                  <a:txBody>
                    <a:bodyPr/>
                    <a:lstStyle/>
                    <a:p>
                      <a:pPr marL="0" marR="0" lvl="0" indent="0" algn="l" rtl="0">
                        <a:spcBef>
                          <a:spcPts val="0"/>
                        </a:spcBef>
                        <a:spcAft>
                          <a:spcPts val="0"/>
                        </a:spcAft>
                        <a:buClr>
                          <a:srgbClr val="000000"/>
                        </a:buClr>
                        <a:buSzPts val="1800"/>
                        <a:buFont typeface="Arial"/>
                        <a:buNone/>
                      </a:pPr>
                      <a:r>
                        <a:rPr lang="en-US" sz="1900" b="1" dirty="0">
                          <a:solidFill>
                            <a:srgbClr val="000000"/>
                          </a:solidFill>
                          <a:latin typeface="Lato"/>
                          <a:ea typeface="Lato"/>
                          <a:cs typeface="Lato"/>
                          <a:sym typeface="Lato"/>
                        </a:rPr>
                        <a:t>OBSERVER (C): </a:t>
                      </a:r>
                      <a:r>
                        <a:rPr lang="en-US" sz="1900" b="0" dirty="0">
                          <a:solidFill>
                            <a:srgbClr val="000000"/>
                          </a:solidFill>
                          <a:latin typeface="Lato"/>
                          <a:ea typeface="Lato"/>
                          <a:cs typeface="Lato"/>
                          <a:sym typeface="Lato"/>
                        </a:rPr>
                        <a:t>Observe the interaction with silent curiosity</a:t>
                      </a:r>
                      <a:endParaRPr sz="1300" dirty="0"/>
                    </a:p>
                  </a:txBody>
                  <a:tcPr marL="91451" marR="91451" marT="45725" marB="45725">
                    <a:solidFill>
                      <a:srgbClr val="FBF2BB"/>
                    </a:solidFill>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1352" name="Google Shape;1352;p149"/>
          <p:cNvSpPr txBox="1">
            <a:spLocks noGrp="1"/>
          </p:cNvSpPr>
          <p:nvPr>
            <p:ph type="sldNum" idx="12"/>
          </p:nvPr>
        </p:nvSpPr>
        <p:spPr>
          <a:xfrm>
            <a:off x="9128185" y="6339098"/>
            <a:ext cx="2743200" cy="365125"/>
          </a:xfrm>
          <a:prstGeom prst="rect">
            <a:avLst/>
          </a:prstGeom>
          <a:noFill/>
          <a:ln>
            <a:noFill/>
          </a:ln>
        </p:spPr>
        <p:txBody>
          <a:bodyPr spcFirstLastPara="1" vert="horz" wrap="square" lIns="91425" tIns="45700" rIns="91425" bIns="45700" rtlCol="0" anchor="ctr" anchorCtr="0">
            <a:noAutofit/>
          </a:bodyPr>
          <a:lstStyle/>
          <a:p>
            <a:pPr marL="0" marR="0" lvl="0" indent="0" algn="r" defTabSz="914400" rtl="0" eaLnBrk="1" fontAlgn="auto" latinLnBrk="0" hangingPunct="1">
              <a:lnSpc>
                <a:spcPct val="100000"/>
              </a:lnSpc>
              <a:spcBef>
                <a:spcPts val="0"/>
              </a:spcBef>
              <a:spcAft>
                <a:spcPts val="0"/>
              </a:spcAft>
              <a:buClr>
                <a:srgbClr val="888888"/>
              </a:buClr>
              <a:buSzPts val="1800"/>
              <a:buFontTx/>
              <a:buNone/>
              <a:tabLst/>
              <a:defRPr/>
            </a:pPr>
            <a:fld id="{00000000-1234-1234-1234-123412341234}" type="slidenum">
              <a:rPr kumimoji="0" lang="en-US" sz="1800" b="0" i="0" u="none" strike="noStrike" kern="1200" cap="none" spc="0" normalizeH="0" baseline="0" noProof="0">
                <a:ln>
                  <a:noFill/>
                </a:ln>
                <a:solidFill>
                  <a:srgbClr val="888888"/>
                </a:solidFill>
                <a:effectLst/>
                <a:uLnTx/>
                <a:uFillTx/>
                <a:latin typeface="Lato"/>
                <a:ea typeface="Lato"/>
                <a:cs typeface="Lato"/>
                <a:sym typeface="Lato"/>
              </a:rPr>
              <a:pPr marL="0" marR="0" lvl="0" indent="0" algn="r" defTabSz="914400" rtl="0" eaLnBrk="1" fontAlgn="auto" latinLnBrk="0" hangingPunct="1">
                <a:lnSpc>
                  <a:spcPct val="100000"/>
                </a:lnSpc>
                <a:spcBef>
                  <a:spcPts val="0"/>
                </a:spcBef>
                <a:spcAft>
                  <a:spcPts val="0"/>
                </a:spcAft>
                <a:buClr>
                  <a:srgbClr val="888888"/>
                </a:buClr>
                <a:buSzPts val="1800"/>
                <a:buFontTx/>
                <a:buNone/>
                <a:tabLst/>
                <a:defRPr/>
              </a:pPr>
              <a:t>61</a:t>
            </a:fld>
            <a:endParaRPr kumimoji="0" sz="1800" b="0" i="0" u="none" strike="noStrike" kern="1200" cap="none" spc="0" normalizeH="0" baseline="0" noProof="0">
              <a:ln>
                <a:noFill/>
              </a:ln>
              <a:solidFill>
                <a:srgbClr val="888888"/>
              </a:solidFill>
              <a:effectLst/>
              <a:uLnTx/>
              <a:uFillTx/>
              <a:latin typeface="Lato"/>
              <a:ea typeface="Lato"/>
              <a:cs typeface="Lato"/>
              <a:sym typeface="Lato"/>
            </a:endParaRPr>
          </a:p>
        </p:txBody>
      </p:sp>
    </p:spTree>
    <p:extLst>
      <p:ext uri="{BB962C8B-B14F-4D97-AF65-F5344CB8AC3E}">
        <p14:creationId xmlns:p14="http://schemas.microsoft.com/office/powerpoint/2010/main" val="32189431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357"/>
        <p:cNvGrpSpPr/>
        <p:nvPr/>
      </p:nvGrpSpPr>
      <p:grpSpPr>
        <a:xfrm>
          <a:off x="0" y="0"/>
          <a:ext cx="0" cy="0"/>
          <a:chOff x="0" y="0"/>
          <a:chExt cx="0" cy="0"/>
        </a:xfrm>
      </p:grpSpPr>
      <p:sp>
        <p:nvSpPr>
          <p:cNvPr id="1358" name="Google Shape;1358;p150"/>
          <p:cNvSpPr/>
          <p:nvPr/>
        </p:nvSpPr>
        <p:spPr>
          <a:xfrm>
            <a:off x="1" y="2325757"/>
            <a:ext cx="4957012" cy="2315819"/>
          </a:xfrm>
          <a:prstGeom prst="rect">
            <a:avLst/>
          </a:prstGeom>
          <a:solidFill>
            <a:srgbClr val="001D48"/>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359" name="Google Shape;1359;p150"/>
          <p:cNvSpPr/>
          <p:nvPr/>
        </p:nvSpPr>
        <p:spPr>
          <a:xfrm>
            <a:off x="485418" y="2683609"/>
            <a:ext cx="4086583" cy="1490785"/>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4800"/>
              <a:buFontTx/>
              <a:buNone/>
              <a:tabLst/>
              <a:defRPr/>
            </a:pPr>
            <a:r>
              <a:rPr kumimoji="0" lang="en-US" sz="4800" b="0" i="0" u="none" strike="noStrike" kern="1200" cap="none" spc="0" normalizeH="0" baseline="0" noProof="0">
                <a:ln>
                  <a:noFill/>
                </a:ln>
                <a:solidFill>
                  <a:srgbClr val="FFFFFF"/>
                </a:solidFill>
                <a:effectLst/>
                <a:uLnTx/>
                <a:uFillTx/>
                <a:latin typeface="Lato Light"/>
                <a:ea typeface="Lato Light"/>
                <a:cs typeface="Lato Light"/>
                <a:sym typeface="Lato Light"/>
              </a:rPr>
              <a:t>A Taste of MI</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600"/>
              </a:spcBef>
              <a:spcAft>
                <a:spcPts val="0"/>
              </a:spcAft>
              <a:buClr>
                <a:srgbClr val="FFFFFF"/>
              </a:buClr>
              <a:buSzPts val="4800"/>
              <a:buFontTx/>
              <a:buNone/>
              <a:tabLst/>
              <a:defRPr/>
            </a:pPr>
            <a:r>
              <a:rPr kumimoji="0" lang="en-US" sz="4800" b="0" i="1" u="none" strike="noStrike" kern="1200" cap="none" spc="0" normalizeH="0" baseline="0" noProof="0">
                <a:ln>
                  <a:noFill/>
                </a:ln>
                <a:solidFill>
                  <a:srgbClr val="FFFFFF"/>
                </a:solidFill>
                <a:effectLst/>
                <a:uLnTx/>
                <a:uFillTx/>
                <a:latin typeface="Lato"/>
                <a:ea typeface="Lato"/>
                <a:cs typeface="Lato"/>
                <a:sym typeface="Lato"/>
              </a:rPr>
              <a:t>Debrief</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600"/>
              </a:spcBef>
              <a:spcAft>
                <a:spcPts val="0"/>
              </a:spcAft>
              <a:buClr>
                <a:prstClr val="black"/>
              </a:buClr>
              <a:buSzPts val="4800"/>
              <a:buFontTx/>
              <a:buNone/>
              <a:tabLst/>
              <a:defRPr/>
            </a:pPr>
            <a:endParaRPr kumimoji="0" sz="4800" b="0" i="0" u="none" strike="noStrike" kern="1200" cap="none" spc="0" normalizeH="0" baseline="0" noProof="0">
              <a:ln>
                <a:noFill/>
              </a:ln>
              <a:solidFill>
                <a:srgbClr val="FFFFFF"/>
              </a:solidFill>
              <a:effectLst/>
              <a:uLnTx/>
              <a:uFillTx/>
              <a:latin typeface="Lato Light"/>
              <a:ea typeface="Lato Light"/>
              <a:cs typeface="Lato Light"/>
              <a:sym typeface="Lato Light"/>
            </a:endParaRPr>
          </a:p>
          <a:p>
            <a:pPr marL="0" marR="0" lvl="0" indent="0" algn="l" defTabSz="914400" rtl="0" eaLnBrk="1" fontAlgn="auto" latinLnBrk="0" hangingPunct="1">
              <a:lnSpc>
                <a:spcPct val="100000"/>
              </a:lnSpc>
              <a:spcBef>
                <a:spcPts val="600"/>
              </a:spcBef>
              <a:spcAft>
                <a:spcPts val="0"/>
              </a:spcAft>
              <a:buClr>
                <a:srgbClr val="FFFFFF"/>
              </a:buClr>
              <a:buSzPts val="4800"/>
              <a:buFontTx/>
              <a:buNone/>
              <a:tabLst/>
              <a:defRPr/>
            </a:pPr>
            <a:r>
              <a:rPr kumimoji="0" lang="en-US" sz="4800" b="0" i="0" u="none" strike="noStrike" kern="1200" cap="none" spc="0" normalizeH="0" baseline="0" noProof="0">
                <a:ln>
                  <a:noFill/>
                </a:ln>
                <a:solidFill>
                  <a:srgbClr val="FFFFFF"/>
                </a:solidFill>
                <a:effectLst/>
                <a:uLnTx/>
                <a:uFillTx/>
                <a:latin typeface="Lato Light"/>
                <a:ea typeface="Lato Light"/>
                <a:cs typeface="Lato Light"/>
                <a:sym typeface="Lato Light"/>
              </a:rPr>
              <a:t> </a:t>
            </a: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60" name="Google Shape;1360;p150"/>
          <p:cNvSpPr txBox="1">
            <a:spLocks noGrp="1"/>
          </p:cNvSpPr>
          <p:nvPr>
            <p:ph type="sldNum" idx="12"/>
          </p:nvPr>
        </p:nvSpPr>
        <p:spPr>
          <a:xfrm>
            <a:off x="9128185" y="6339098"/>
            <a:ext cx="2743200" cy="365125"/>
          </a:xfrm>
          <a:prstGeom prst="rect">
            <a:avLst/>
          </a:prstGeom>
          <a:noFill/>
          <a:ln>
            <a:noFill/>
          </a:ln>
        </p:spPr>
        <p:txBody>
          <a:bodyPr spcFirstLastPara="1" vert="horz" wrap="square" lIns="91425" tIns="45700" rIns="91425" bIns="45700" rtlCol="0" anchor="ctr" anchorCtr="0">
            <a:noAutofit/>
          </a:bodyPr>
          <a:lstStyle/>
          <a:p>
            <a:pPr marL="0" marR="0" lvl="0" indent="0" algn="r" defTabSz="914400" rtl="0" eaLnBrk="1" fontAlgn="auto" latinLnBrk="0" hangingPunct="1">
              <a:lnSpc>
                <a:spcPct val="100000"/>
              </a:lnSpc>
              <a:spcBef>
                <a:spcPts val="0"/>
              </a:spcBef>
              <a:spcAft>
                <a:spcPts val="0"/>
              </a:spcAft>
              <a:buClr>
                <a:srgbClr val="888888"/>
              </a:buClr>
              <a:buSzPts val="1800"/>
              <a:buFontTx/>
              <a:buNone/>
              <a:tabLst/>
              <a:defRPr/>
            </a:pPr>
            <a:fld id="{00000000-1234-1234-1234-123412341234}" type="slidenum">
              <a:rPr kumimoji="0" lang="en-US" sz="1800" b="0" i="0" u="none" strike="noStrike" kern="1200" cap="none" spc="0" normalizeH="0" baseline="0" noProof="0">
                <a:ln>
                  <a:noFill/>
                </a:ln>
                <a:solidFill>
                  <a:srgbClr val="888888"/>
                </a:solidFill>
                <a:effectLst/>
                <a:uLnTx/>
                <a:uFillTx/>
                <a:latin typeface="Lato"/>
                <a:ea typeface="Lato"/>
                <a:cs typeface="Lato"/>
                <a:sym typeface="Lato"/>
              </a:rPr>
              <a:pPr marL="0" marR="0" lvl="0" indent="0" algn="r" defTabSz="914400" rtl="0" eaLnBrk="1" fontAlgn="auto" latinLnBrk="0" hangingPunct="1">
                <a:lnSpc>
                  <a:spcPct val="100000"/>
                </a:lnSpc>
                <a:spcBef>
                  <a:spcPts val="0"/>
                </a:spcBef>
                <a:spcAft>
                  <a:spcPts val="0"/>
                </a:spcAft>
                <a:buClr>
                  <a:srgbClr val="888888"/>
                </a:buClr>
                <a:buSzPts val="1800"/>
                <a:buFontTx/>
                <a:buNone/>
                <a:tabLst/>
                <a:defRPr/>
              </a:pPr>
              <a:t>62</a:t>
            </a:fld>
            <a:endParaRPr kumimoji="0" sz="1800" b="0" i="0" u="none" strike="noStrike" kern="1200" cap="none" spc="0" normalizeH="0" baseline="0" noProof="0">
              <a:ln>
                <a:noFill/>
              </a:ln>
              <a:solidFill>
                <a:srgbClr val="888888"/>
              </a:solidFill>
              <a:effectLst/>
              <a:uLnTx/>
              <a:uFillTx/>
              <a:latin typeface="Lato"/>
              <a:ea typeface="Lato"/>
              <a:cs typeface="Lato"/>
              <a:sym typeface="Lato"/>
            </a:endParaRPr>
          </a:p>
        </p:txBody>
      </p:sp>
      <p:pic>
        <p:nvPicPr>
          <p:cNvPr id="1361" name="Google Shape;1361;p150"/>
          <p:cNvPicPr preferRelativeResize="0"/>
          <p:nvPr/>
        </p:nvPicPr>
        <p:blipFill rotWithShape="1">
          <a:blip r:embed="rId3">
            <a:alphaModFix/>
          </a:blip>
          <a:srcRect/>
          <a:stretch/>
        </p:blipFill>
        <p:spPr>
          <a:xfrm>
            <a:off x="5462409" y="1089476"/>
            <a:ext cx="5991583" cy="4497761"/>
          </a:xfrm>
          <a:prstGeom prst="rect">
            <a:avLst/>
          </a:prstGeom>
          <a:noFill/>
          <a:ln>
            <a:noFill/>
          </a:ln>
        </p:spPr>
      </p:pic>
    </p:spTree>
    <p:extLst>
      <p:ext uri="{BB962C8B-B14F-4D97-AF65-F5344CB8AC3E}">
        <p14:creationId xmlns:p14="http://schemas.microsoft.com/office/powerpoint/2010/main" val="16607130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366"/>
        <p:cNvGrpSpPr/>
        <p:nvPr/>
      </p:nvGrpSpPr>
      <p:grpSpPr>
        <a:xfrm>
          <a:off x="0" y="0"/>
          <a:ext cx="0" cy="0"/>
          <a:chOff x="0" y="0"/>
          <a:chExt cx="0" cy="0"/>
        </a:xfrm>
      </p:grpSpPr>
      <p:sp>
        <p:nvSpPr>
          <p:cNvPr id="1367" name="Google Shape;1367;p151"/>
          <p:cNvSpPr/>
          <p:nvPr/>
        </p:nvSpPr>
        <p:spPr>
          <a:xfrm>
            <a:off x="1612326" y="1495905"/>
            <a:ext cx="8967300" cy="2832600"/>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92678"/>
              </a:lnSpc>
              <a:spcBef>
                <a:spcPts val="0"/>
              </a:spcBef>
              <a:spcAft>
                <a:spcPts val="0"/>
              </a:spcAft>
              <a:buClr>
                <a:srgbClr val="FFFFFF"/>
              </a:buClr>
              <a:buSzPts val="5600"/>
              <a:buFontTx/>
              <a:buNone/>
              <a:tabLst/>
              <a:defRPr/>
            </a:pPr>
            <a:r>
              <a:rPr kumimoji="0" lang="en-US" sz="5600" b="0" i="0" u="none" strike="noStrike" kern="1200" cap="none" spc="0" normalizeH="0" baseline="0" noProof="0" dirty="0">
                <a:ln>
                  <a:noFill/>
                </a:ln>
                <a:solidFill>
                  <a:prstClr val="black"/>
                </a:solidFill>
                <a:effectLst/>
                <a:uLnTx/>
                <a:uFillTx/>
                <a:latin typeface="Lato Light"/>
                <a:ea typeface="Lato Light"/>
                <a:cs typeface="Lato Light"/>
                <a:sym typeface="Lato Light"/>
              </a:rPr>
              <a:t>Helping People Change and Grow: A Deeper Dive Into MI</a:t>
            </a: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68" name="Google Shape;1368;p151"/>
          <p:cNvSpPr txBox="1">
            <a:spLocks noGrp="1"/>
          </p:cNvSpPr>
          <p:nvPr>
            <p:ph type="sldNum" idx="12"/>
          </p:nvPr>
        </p:nvSpPr>
        <p:spPr>
          <a:xfrm>
            <a:off x="9128185" y="6339098"/>
            <a:ext cx="2743200" cy="365100"/>
          </a:xfrm>
          <a:prstGeom prst="rect">
            <a:avLst/>
          </a:prstGeom>
          <a:noFill/>
          <a:ln>
            <a:noFill/>
          </a:ln>
        </p:spPr>
        <p:txBody>
          <a:bodyPr spcFirstLastPara="1" vert="horz" wrap="square" lIns="91425" tIns="45700" rIns="91425" bIns="45700" rtlCol="0" anchor="ctr" anchorCtr="0">
            <a:noAutofit/>
          </a:bodyPr>
          <a:lstStyle/>
          <a:p>
            <a:pPr marL="0" marR="0" lvl="0" indent="0" algn="r" defTabSz="914400" rtl="0" eaLnBrk="1" fontAlgn="auto" latinLnBrk="0" hangingPunct="1">
              <a:lnSpc>
                <a:spcPct val="100000"/>
              </a:lnSpc>
              <a:spcBef>
                <a:spcPts val="0"/>
              </a:spcBef>
              <a:spcAft>
                <a:spcPts val="0"/>
              </a:spcAft>
              <a:buClr>
                <a:srgbClr val="888888"/>
              </a:buClr>
              <a:buSzPts val="1800"/>
              <a:buFontTx/>
              <a:buNone/>
              <a:tabLst/>
              <a:defRPr/>
            </a:pPr>
            <a:fld id="{00000000-1234-1234-1234-123412341234}" type="slidenum">
              <a:rPr kumimoji="0" lang="en-US" sz="1800" b="0" i="0" u="none" strike="noStrike" kern="1200" cap="none" spc="0" normalizeH="0" baseline="0" noProof="0">
                <a:ln>
                  <a:noFill/>
                </a:ln>
                <a:solidFill>
                  <a:srgbClr val="888888"/>
                </a:solidFill>
                <a:effectLst/>
                <a:uLnTx/>
                <a:uFillTx/>
                <a:latin typeface="Lato"/>
                <a:ea typeface="Lato"/>
                <a:cs typeface="Lato"/>
                <a:sym typeface="Lato"/>
              </a:rPr>
              <a:pPr marL="0" marR="0" lvl="0" indent="0" algn="r" defTabSz="914400" rtl="0" eaLnBrk="1" fontAlgn="auto" latinLnBrk="0" hangingPunct="1">
                <a:lnSpc>
                  <a:spcPct val="100000"/>
                </a:lnSpc>
                <a:spcBef>
                  <a:spcPts val="0"/>
                </a:spcBef>
                <a:spcAft>
                  <a:spcPts val="0"/>
                </a:spcAft>
                <a:buClr>
                  <a:srgbClr val="888888"/>
                </a:buClr>
                <a:buSzPts val="1800"/>
                <a:buFontTx/>
                <a:buNone/>
                <a:tabLst/>
                <a:defRPr/>
              </a:pPr>
              <a:t>63</a:t>
            </a:fld>
            <a:endParaRPr kumimoji="0" sz="1800" b="0" i="0" u="none" strike="noStrike" kern="1200" cap="none" spc="0" normalizeH="0" baseline="0" noProof="0">
              <a:ln>
                <a:noFill/>
              </a:ln>
              <a:solidFill>
                <a:srgbClr val="888888"/>
              </a:solidFill>
              <a:effectLst/>
              <a:uLnTx/>
              <a:uFillTx/>
              <a:latin typeface="Lato"/>
              <a:ea typeface="Lato"/>
              <a:cs typeface="Lato"/>
              <a:sym typeface="Lato"/>
            </a:endParaRPr>
          </a:p>
        </p:txBody>
      </p:sp>
    </p:spTree>
    <p:extLst>
      <p:ext uri="{BB962C8B-B14F-4D97-AF65-F5344CB8AC3E}">
        <p14:creationId xmlns:p14="http://schemas.microsoft.com/office/powerpoint/2010/main" val="8493937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391"/>
        <p:cNvGrpSpPr/>
        <p:nvPr/>
      </p:nvGrpSpPr>
      <p:grpSpPr>
        <a:xfrm>
          <a:off x="0" y="0"/>
          <a:ext cx="0" cy="0"/>
          <a:chOff x="0" y="0"/>
          <a:chExt cx="0" cy="0"/>
        </a:xfrm>
      </p:grpSpPr>
      <p:sp>
        <p:nvSpPr>
          <p:cNvPr id="1392" name="Google Shape;1392;p153"/>
          <p:cNvSpPr/>
          <p:nvPr/>
        </p:nvSpPr>
        <p:spPr>
          <a:xfrm>
            <a:off x="1" y="1"/>
            <a:ext cx="8591700" cy="1182300"/>
          </a:xfrm>
          <a:prstGeom prst="rect">
            <a:avLst/>
          </a:prstGeom>
          <a:solidFill>
            <a:srgbClr val="001D48"/>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393" name="Google Shape;1393;p153"/>
          <p:cNvSpPr/>
          <p:nvPr/>
        </p:nvSpPr>
        <p:spPr>
          <a:xfrm>
            <a:off x="434380" y="297222"/>
            <a:ext cx="9743291" cy="885237"/>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Lato Light"/>
                <a:ea typeface="Lato Light"/>
                <a:cs typeface="Lato Light"/>
                <a:sym typeface="Lato Light"/>
              </a:rPr>
              <a:t>Four Foundational Tasks (Processes)</a:t>
            </a: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94" name="Google Shape;1394;p153"/>
          <p:cNvSpPr/>
          <p:nvPr/>
        </p:nvSpPr>
        <p:spPr>
          <a:xfrm>
            <a:off x="7000875" y="2448514"/>
            <a:ext cx="4124324" cy="885237"/>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1395" name="Google Shape;1395;p153"/>
          <p:cNvSpPr/>
          <p:nvPr/>
        </p:nvSpPr>
        <p:spPr>
          <a:xfrm>
            <a:off x="5810251" y="3371851"/>
            <a:ext cx="5314949" cy="885237"/>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1396" name="Google Shape;1396;p153"/>
          <p:cNvSpPr/>
          <p:nvPr/>
        </p:nvSpPr>
        <p:spPr>
          <a:xfrm>
            <a:off x="4591051" y="4295188"/>
            <a:ext cx="6534148" cy="885237"/>
          </a:xfrm>
          <a:prstGeom prst="rect">
            <a:avLst/>
          </a:prstGeom>
          <a:solidFill>
            <a:srgbClr val="0070C0">
              <a:alpha val="51764"/>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1397" name="Google Shape;1397;p153"/>
          <p:cNvSpPr/>
          <p:nvPr/>
        </p:nvSpPr>
        <p:spPr>
          <a:xfrm>
            <a:off x="3009901" y="5218524"/>
            <a:ext cx="8115299" cy="885237"/>
          </a:xfrm>
          <a:prstGeom prst="rect">
            <a:avLst/>
          </a:prstGeom>
          <a:solidFill>
            <a:srgbClr val="06204C">
              <a:alpha val="4000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1398" name="Google Shape;1398;p153"/>
          <p:cNvSpPr txBox="1"/>
          <p:nvPr/>
        </p:nvSpPr>
        <p:spPr>
          <a:xfrm>
            <a:off x="434379" y="1801278"/>
            <a:ext cx="5791200"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Lato"/>
                <a:ea typeface="Lato"/>
                <a:cs typeface="Lato"/>
                <a:sym typeface="Lato"/>
              </a:rPr>
              <a:t>Stair-step imagery because they are inherently somewhat linear…</a:t>
            </a: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99" name="Google Shape;1399;p153"/>
          <p:cNvSpPr txBox="1"/>
          <p:nvPr/>
        </p:nvSpPr>
        <p:spPr>
          <a:xfrm>
            <a:off x="6858000" y="2675687"/>
            <a:ext cx="4410075" cy="43084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a:ln>
                  <a:noFill/>
                </a:ln>
                <a:solidFill>
                  <a:srgbClr val="444444"/>
                </a:solidFill>
                <a:effectLst/>
                <a:uLnTx/>
                <a:uFillTx/>
                <a:latin typeface="Lato"/>
                <a:ea typeface="Lato"/>
                <a:cs typeface="Lato"/>
                <a:sym typeface="Lato"/>
              </a:rPr>
              <a:t>Planning </a:t>
            </a:r>
            <a:r>
              <a:rPr kumimoji="0" lang="en-US" sz="1800" b="0" i="0" u="none" strike="noStrike" kern="1200" cap="none" spc="0" normalizeH="0" baseline="0" noProof="0">
                <a:ln>
                  <a:noFill/>
                </a:ln>
                <a:solidFill>
                  <a:srgbClr val="444444"/>
                </a:solidFill>
                <a:effectLst/>
                <a:uLnTx/>
                <a:uFillTx/>
                <a:latin typeface="Lato"/>
                <a:ea typeface="Lato"/>
                <a:cs typeface="Lato"/>
                <a:sym typeface="Lato"/>
              </a:rPr>
              <a:t>(how will we get there?)</a:t>
            </a:r>
            <a:endParaRPr kumimoji="0" sz="2200" b="0" i="0" u="none" strike="noStrike" kern="1200" cap="none" spc="0" normalizeH="0" baseline="0" noProof="0">
              <a:ln>
                <a:noFill/>
              </a:ln>
              <a:solidFill>
                <a:srgbClr val="444444"/>
              </a:solidFill>
              <a:effectLst/>
              <a:uLnTx/>
              <a:uFillTx/>
              <a:latin typeface="Lato"/>
              <a:ea typeface="Lato"/>
              <a:cs typeface="Lato"/>
              <a:sym typeface="Lato"/>
            </a:endParaRPr>
          </a:p>
        </p:txBody>
      </p:sp>
      <p:sp>
        <p:nvSpPr>
          <p:cNvPr id="1400" name="Google Shape;1400;p153"/>
          <p:cNvSpPr txBox="1"/>
          <p:nvPr/>
        </p:nvSpPr>
        <p:spPr>
          <a:xfrm>
            <a:off x="6262687" y="3599027"/>
            <a:ext cx="4410075" cy="43084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a:ln>
                  <a:noFill/>
                </a:ln>
                <a:solidFill>
                  <a:srgbClr val="444444"/>
                </a:solidFill>
                <a:effectLst/>
                <a:uLnTx/>
                <a:uFillTx/>
                <a:latin typeface="Lato"/>
                <a:ea typeface="Lato"/>
                <a:cs typeface="Lato"/>
                <a:sym typeface="Lato"/>
              </a:rPr>
              <a:t>Evoking </a:t>
            </a:r>
            <a:r>
              <a:rPr kumimoji="0" lang="en-US" sz="1800" b="0" i="0" u="none" strike="noStrike" kern="1200" cap="none" spc="0" normalizeH="0" baseline="0" noProof="0">
                <a:ln>
                  <a:noFill/>
                </a:ln>
                <a:solidFill>
                  <a:srgbClr val="444444"/>
                </a:solidFill>
                <a:effectLst/>
                <a:uLnTx/>
                <a:uFillTx/>
                <a:latin typeface="Lato"/>
                <a:ea typeface="Lato"/>
                <a:cs typeface="Lato"/>
                <a:sym typeface="Lato"/>
              </a:rPr>
              <a:t>(why will we get there?)</a:t>
            </a:r>
            <a:endParaRPr kumimoji="0" sz="2200" b="0" i="0" u="none" strike="noStrike" kern="1200" cap="none" spc="0" normalizeH="0" baseline="0" noProof="0">
              <a:ln>
                <a:noFill/>
              </a:ln>
              <a:solidFill>
                <a:srgbClr val="444444"/>
              </a:solidFill>
              <a:effectLst/>
              <a:uLnTx/>
              <a:uFillTx/>
              <a:latin typeface="Lato"/>
              <a:ea typeface="Lato"/>
              <a:cs typeface="Lato"/>
              <a:sym typeface="Lato"/>
            </a:endParaRPr>
          </a:p>
        </p:txBody>
      </p:sp>
      <p:sp>
        <p:nvSpPr>
          <p:cNvPr id="1401" name="Google Shape;1401;p153"/>
          <p:cNvSpPr txBox="1"/>
          <p:nvPr/>
        </p:nvSpPr>
        <p:spPr>
          <a:xfrm>
            <a:off x="5653088" y="4522361"/>
            <a:ext cx="4410075" cy="43084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a:ln>
                  <a:noFill/>
                </a:ln>
                <a:solidFill>
                  <a:prstClr val="black"/>
                </a:solidFill>
                <a:effectLst/>
                <a:uLnTx/>
                <a:uFillTx/>
                <a:latin typeface="Lato"/>
                <a:ea typeface="Lato"/>
                <a:cs typeface="Lato"/>
                <a:sym typeface="Lato"/>
              </a:rPr>
              <a:t>Focusing </a:t>
            </a:r>
            <a:r>
              <a:rPr kumimoji="0" lang="en-US" sz="1800" b="0" i="0" u="none" strike="noStrike" kern="1200" cap="none" spc="0" normalizeH="0" baseline="0" noProof="0">
                <a:ln>
                  <a:noFill/>
                </a:ln>
                <a:solidFill>
                  <a:prstClr val="black"/>
                </a:solidFill>
                <a:effectLst/>
                <a:uLnTx/>
                <a:uFillTx/>
                <a:latin typeface="Lato"/>
                <a:ea typeface="Lato"/>
                <a:cs typeface="Lato"/>
                <a:sym typeface="Lato"/>
              </a:rPr>
              <a:t>(where shall we go?)</a:t>
            </a:r>
            <a:endParaRPr kumimoji="0" sz="2200" b="0" i="0" u="none" strike="noStrike" kern="1200" cap="none" spc="0" normalizeH="0" baseline="0" noProof="0">
              <a:ln>
                <a:noFill/>
              </a:ln>
              <a:solidFill>
                <a:prstClr val="black"/>
              </a:solidFill>
              <a:effectLst/>
              <a:uLnTx/>
              <a:uFillTx/>
              <a:latin typeface="Lato"/>
              <a:ea typeface="Lato"/>
              <a:cs typeface="Lato"/>
              <a:sym typeface="Lato"/>
            </a:endParaRPr>
          </a:p>
        </p:txBody>
      </p:sp>
      <p:sp>
        <p:nvSpPr>
          <p:cNvPr id="1402" name="Google Shape;1402;p153"/>
          <p:cNvSpPr txBox="1"/>
          <p:nvPr/>
        </p:nvSpPr>
        <p:spPr>
          <a:xfrm>
            <a:off x="4862512" y="5445699"/>
            <a:ext cx="4410075" cy="43084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a:ln>
                  <a:noFill/>
                </a:ln>
                <a:solidFill>
                  <a:prstClr val="black"/>
                </a:solidFill>
                <a:effectLst/>
                <a:uLnTx/>
                <a:uFillTx/>
                <a:latin typeface="Lato"/>
                <a:ea typeface="Lato"/>
                <a:cs typeface="Lato"/>
                <a:sym typeface="Lato"/>
              </a:rPr>
              <a:t>Engaging </a:t>
            </a:r>
            <a:r>
              <a:rPr kumimoji="0" lang="en-US" sz="1800" b="0" i="0" u="none" strike="noStrike" kern="1200" cap="none" spc="0" normalizeH="0" baseline="0" noProof="0">
                <a:ln>
                  <a:noFill/>
                </a:ln>
                <a:solidFill>
                  <a:prstClr val="black"/>
                </a:solidFill>
                <a:effectLst/>
                <a:uLnTx/>
                <a:uFillTx/>
                <a:latin typeface="Lato"/>
                <a:ea typeface="Lato"/>
                <a:cs typeface="Lato"/>
                <a:sym typeface="Lato"/>
              </a:rPr>
              <a:t>(shall we walk together?)</a:t>
            </a:r>
            <a:endParaRPr kumimoji="0" sz="2200" b="0" i="0" u="none" strike="noStrike" kern="1200" cap="none" spc="0" normalizeH="0" baseline="0" noProof="0">
              <a:ln>
                <a:noFill/>
              </a:ln>
              <a:solidFill>
                <a:prstClr val="black"/>
              </a:solidFill>
              <a:effectLst/>
              <a:uLnTx/>
              <a:uFillTx/>
              <a:latin typeface="Lato"/>
              <a:ea typeface="Lato"/>
              <a:cs typeface="Lato"/>
              <a:sym typeface="Lato"/>
            </a:endParaRPr>
          </a:p>
        </p:txBody>
      </p:sp>
      <p:sp>
        <p:nvSpPr>
          <p:cNvPr id="1403" name="Google Shape;1403;p153"/>
          <p:cNvSpPr txBox="1">
            <a:spLocks noGrp="1"/>
          </p:cNvSpPr>
          <p:nvPr>
            <p:ph type="sldNum" idx="12"/>
          </p:nvPr>
        </p:nvSpPr>
        <p:spPr>
          <a:xfrm>
            <a:off x="9128185" y="6339098"/>
            <a:ext cx="2743200" cy="365125"/>
          </a:xfrm>
          <a:prstGeom prst="rect">
            <a:avLst/>
          </a:prstGeom>
          <a:noFill/>
          <a:ln>
            <a:noFill/>
          </a:ln>
        </p:spPr>
        <p:txBody>
          <a:bodyPr spcFirstLastPara="1" vert="horz" wrap="square" lIns="91425" tIns="45700" rIns="91425" bIns="4570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445937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408"/>
        <p:cNvGrpSpPr/>
        <p:nvPr/>
      </p:nvGrpSpPr>
      <p:grpSpPr>
        <a:xfrm>
          <a:off x="0" y="0"/>
          <a:ext cx="0" cy="0"/>
          <a:chOff x="0" y="0"/>
          <a:chExt cx="0" cy="0"/>
        </a:xfrm>
      </p:grpSpPr>
      <p:sp>
        <p:nvSpPr>
          <p:cNvPr id="1409" name="Google Shape;1409;p154"/>
          <p:cNvSpPr/>
          <p:nvPr/>
        </p:nvSpPr>
        <p:spPr>
          <a:xfrm>
            <a:off x="2" y="0"/>
            <a:ext cx="6572249" cy="1182459"/>
          </a:xfrm>
          <a:prstGeom prst="rect">
            <a:avLst/>
          </a:prstGeom>
          <a:solidFill>
            <a:srgbClr val="001D48"/>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410" name="Google Shape;1410;p154"/>
          <p:cNvSpPr/>
          <p:nvPr/>
        </p:nvSpPr>
        <p:spPr>
          <a:xfrm>
            <a:off x="434381" y="297222"/>
            <a:ext cx="6137871" cy="885237"/>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Lato Light"/>
                <a:ea typeface="Lato Light"/>
                <a:cs typeface="Lato Light"/>
                <a:sym typeface="Lato Light"/>
              </a:rPr>
              <a:t>… and Yet Also Recursive</a:t>
            </a: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11" name="Google Shape;1411;p154"/>
          <p:cNvSpPr txBox="1"/>
          <p:nvPr/>
        </p:nvSpPr>
        <p:spPr>
          <a:xfrm>
            <a:off x="434379" y="1801277"/>
            <a:ext cx="5791200" cy="3662501"/>
          </a:xfrm>
          <a:prstGeom prst="rect">
            <a:avLst/>
          </a:prstGeom>
          <a:noFill/>
          <a:ln>
            <a:noFill/>
          </a:ln>
        </p:spPr>
        <p:txBody>
          <a:bodyPr spcFirstLastPara="1" wrap="square" lIns="91425" tIns="45700" rIns="91425" bIns="45700" anchor="t" anchorCtr="0">
            <a:spAutoFit/>
          </a:bodyPr>
          <a:lstStyle/>
          <a:p>
            <a:pPr marL="342891" marR="0" lvl="0" indent="-342891" algn="l" defTabSz="914400" rtl="0" eaLnBrk="1" fontAlgn="auto" latinLnBrk="0" hangingPunct="1">
              <a:lnSpc>
                <a:spcPct val="100000"/>
              </a:lnSpc>
              <a:spcBef>
                <a:spcPts val="0"/>
              </a:spcBef>
              <a:spcAft>
                <a:spcPts val="0"/>
              </a:spcAft>
              <a:buClr>
                <a:srgbClr val="444444"/>
              </a:buClr>
              <a:buSzPts val="2400"/>
              <a:buFont typeface="Arial"/>
              <a:buChar char="•"/>
              <a:tabLst/>
              <a:defRPr/>
            </a:pPr>
            <a:r>
              <a:rPr kumimoji="0" lang="en-US" sz="2400" b="0" i="0" u="none" strike="noStrike" kern="1200" cap="none" spc="0" normalizeH="0" baseline="0" noProof="0" dirty="0">
                <a:ln>
                  <a:noFill/>
                </a:ln>
                <a:solidFill>
                  <a:prstClr val="black"/>
                </a:solidFill>
                <a:effectLst/>
                <a:uLnTx/>
                <a:uFillTx/>
                <a:latin typeface="Lato"/>
                <a:ea typeface="Lato"/>
                <a:cs typeface="Lato"/>
                <a:sym typeface="Lato"/>
              </a:rPr>
              <a:t>Engaging skills (and re-engaging) continue throughout MI </a:t>
            </a:r>
            <a:endParaRPr kumimoji="0" sz="1800" b="0" i="0" u="none" strike="noStrike" kern="1200" cap="none" spc="0" normalizeH="0" baseline="0" noProof="0" dirty="0">
              <a:ln>
                <a:noFill/>
              </a:ln>
              <a:solidFill>
                <a:prstClr val="black"/>
              </a:solidFill>
              <a:effectLst/>
              <a:uLnTx/>
              <a:uFillTx/>
              <a:latin typeface="Calibri"/>
              <a:ea typeface="+mn-ea"/>
              <a:cs typeface="+mn-cs"/>
            </a:endParaRPr>
          </a:p>
          <a:p>
            <a:pPr marL="342891" marR="0" lvl="0" indent="-342891" algn="l" defTabSz="914400" rtl="0" eaLnBrk="1" fontAlgn="auto" latinLnBrk="0" hangingPunct="1">
              <a:lnSpc>
                <a:spcPct val="100000"/>
              </a:lnSpc>
              <a:spcBef>
                <a:spcPts val="1200"/>
              </a:spcBef>
              <a:spcAft>
                <a:spcPts val="0"/>
              </a:spcAft>
              <a:buClr>
                <a:srgbClr val="444444"/>
              </a:buClr>
              <a:buSzPts val="2400"/>
              <a:buFont typeface="Arial"/>
              <a:buChar char="•"/>
              <a:tabLst/>
              <a:defRPr/>
            </a:pPr>
            <a:r>
              <a:rPr kumimoji="0" lang="en-US" sz="2400" b="0" i="0" u="none" strike="noStrike" kern="1200" cap="none" spc="0" normalizeH="0" baseline="0" noProof="0" dirty="0">
                <a:ln>
                  <a:noFill/>
                </a:ln>
                <a:solidFill>
                  <a:prstClr val="black"/>
                </a:solidFill>
                <a:effectLst/>
                <a:uLnTx/>
                <a:uFillTx/>
                <a:latin typeface="Lato"/>
                <a:ea typeface="Lato"/>
                <a:cs typeface="Lato"/>
                <a:sym typeface="Lato"/>
              </a:rPr>
              <a:t>Focusing is not a one-time event; </a:t>
            </a:r>
            <a:endParaRPr kumimoji="0" sz="1800" b="0" i="0" u="none" strike="noStrike" kern="1200" cap="none" spc="0" normalizeH="0" baseline="0" noProof="0" dirty="0">
              <a:ln>
                <a:noFill/>
              </a:ln>
              <a:solidFill>
                <a:prstClr val="black"/>
              </a:solidFill>
              <a:effectLst/>
              <a:uLnTx/>
              <a:uFillTx/>
              <a:latin typeface="Calibri"/>
              <a:ea typeface="+mn-ea"/>
              <a:cs typeface="+mn-cs"/>
            </a:endParaRPr>
          </a:p>
          <a:p>
            <a:pPr marL="800080" marR="0" lvl="1" indent="-342891" algn="l" defTabSz="914400" rtl="0" eaLnBrk="1" fontAlgn="auto" latinLnBrk="0" hangingPunct="1">
              <a:lnSpc>
                <a:spcPct val="100000"/>
              </a:lnSpc>
              <a:spcBef>
                <a:spcPts val="1200"/>
              </a:spcBef>
              <a:spcAft>
                <a:spcPts val="0"/>
              </a:spcAft>
              <a:buClr>
                <a:srgbClr val="444444"/>
              </a:buClr>
              <a:buSzPts val="2400"/>
              <a:buFont typeface="Arial"/>
              <a:buChar char="•"/>
              <a:tabLst/>
              <a:defRPr/>
            </a:pPr>
            <a:r>
              <a:rPr kumimoji="0" lang="en-US" sz="2400" b="0" i="0" u="none" strike="noStrike" kern="1200" cap="none" spc="0" normalizeH="0" baseline="0" noProof="0" dirty="0">
                <a:ln>
                  <a:noFill/>
                </a:ln>
                <a:solidFill>
                  <a:prstClr val="black"/>
                </a:solidFill>
                <a:effectLst/>
                <a:uLnTx/>
                <a:uFillTx/>
                <a:latin typeface="Lato"/>
                <a:ea typeface="Lato"/>
                <a:cs typeface="Lato"/>
                <a:sym typeface="Lato"/>
              </a:rPr>
              <a:t>re-focusing is needed, and focus may change </a:t>
            </a:r>
            <a:endParaRPr kumimoji="0" sz="1800" b="0" i="0" u="none" strike="noStrike" kern="1200" cap="none" spc="0" normalizeH="0" baseline="0" noProof="0" dirty="0">
              <a:ln>
                <a:noFill/>
              </a:ln>
              <a:solidFill>
                <a:prstClr val="black"/>
              </a:solidFill>
              <a:effectLst/>
              <a:uLnTx/>
              <a:uFillTx/>
              <a:latin typeface="Calibri"/>
              <a:ea typeface="+mn-ea"/>
              <a:cs typeface="+mn-cs"/>
            </a:endParaRPr>
          </a:p>
          <a:p>
            <a:pPr marL="342891" marR="0" lvl="0" indent="-342891" algn="l" defTabSz="914400" rtl="0" eaLnBrk="1" fontAlgn="auto" latinLnBrk="0" hangingPunct="1">
              <a:lnSpc>
                <a:spcPct val="100000"/>
              </a:lnSpc>
              <a:spcBef>
                <a:spcPts val="1200"/>
              </a:spcBef>
              <a:spcAft>
                <a:spcPts val="0"/>
              </a:spcAft>
              <a:buClr>
                <a:srgbClr val="444444"/>
              </a:buClr>
              <a:buSzPts val="2400"/>
              <a:buFont typeface="Arial"/>
              <a:buChar char="•"/>
              <a:tabLst/>
              <a:defRPr/>
            </a:pPr>
            <a:r>
              <a:rPr kumimoji="0" lang="en-US" sz="2400" b="0" i="0" u="none" strike="noStrike" kern="1200" cap="none" spc="0" normalizeH="0" baseline="0" noProof="0" dirty="0">
                <a:ln>
                  <a:noFill/>
                </a:ln>
                <a:solidFill>
                  <a:prstClr val="black"/>
                </a:solidFill>
                <a:effectLst/>
                <a:uLnTx/>
                <a:uFillTx/>
                <a:latin typeface="Lato"/>
                <a:ea typeface="Lato"/>
                <a:cs typeface="Lato"/>
                <a:sym typeface="Lato"/>
              </a:rPr>
              <a:t>Evoking can begin very early </a:t>
            </a:r>
            <a:endParaRPr kumimoji="0" sz="1800" b="0" i="0" u="none" strike="noStrike" kern="1200" cap="none" spc="0" normalizeH="0" baseline="0" noProof="0" dirty="0">
              <a:ln>
                <a:noFill/>
              </a:ln>
              <a:solidFill>
                <a:prstClr val="black"/>
              </a:solidFill>
              <a:effectLst/>
              <a:uLnTx/>
              <a:uFillTx/>
              <a:latin typeface="Calibri"/>
              <a:ea typeface="+mn-ea"/>
              <a:cs typeface="+mn-cs"/>
            </a:endParaRPr>
          </a:p>
          <a:p>
            <a:pPr marL="342891" marR="0" lvl="0" indent="-342891" algn="l" defTabSz="914400" rtl="0" eaLnBrk="1" fontAlgn="auto" latinLnBrk="0" hangingPunct="1">
              <a:lnSpc>
                <a:spcPct val="100000"/>
              </a:lnSpc>
              <a:spcBef>
                <a:spcPts val="1200"/>
              </a:spcBef>
              <a:spcAft>
                <a:spcPts val="0"/>
              </a:spcAft>
              <a:buClr>
                <a:srgbClr val="444444"/>
              </a:buClr>
              <a:buSzPts val="2400"/>
              <a:buFont typeface="Arial"/>
              <a:buChar char="•"/>
              <a:tabLst/>
              <a:defRPr/>
            </a:pPr>
            <a:r>
              <a:rPr kumimoji="0" lang="en-US" sz="2400" b="0" i="0" u="none" strike="noStrike" kern="1200" cap="none" spc="0" normalizeH="0" baseline="0" noProof="0" dirty="0">
                <a:ln>
                  <a:noFill/>
                </a:ln>
                <a:solidFill>
                  <a:prstClr val="black"/>
                </a:solidFill>
                <a:effectLst/>
                <a:uLnTx/>
                <a:uFillTx/>
                <a:latin typeface="Lato"/>
                <a:ea typeface="Lato"/>
                <a:cs typeface="Lato"/>
                <a:sym typeface="Lato"/>
              </a:rPr>
              <a:t>“Testing the water” on planning may indicate a need for more of the above </a:t>
            </a: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412" name="Google Shape;1412;p154"/>
          <p:cNvGrpSpPr/>
          <p:nvPr/>
        </p:nvGrpSpPr>
        <p:grpSpPr>
          <a:xfrm>
            <a:off x="6405270" y="1366318"/>
            <a:ext cx="5198063" cy="4308319"/>
            <a:chOff x="80668" y="607"/>
            <a:chExt cx="5198063" cy="4308319"/>
          </a:xfrm>
        </p:grpSpPr>
        <p:sp>
          <p:nvSpPr>
            <p:cNvPr id="1413" name="Google Shape;1413;p154"/>
            <p:cNvSpPr/>
            <p:nvPr/>
          </p:nvSpPr>
          <p:spPr>
            <a:xfrm>
              <a:off x="1789955" y="607"/>
              <a:ext cx="1779488" cy="889744"/>
            </a:xfrm>
            <a:prstGeom prst="roundRect">
              <a:avLst>
                <a:gd name="adj" fmla="val 10000"/>
              </a:avLst>
            </a:prstGeom>
            <a:solidFill>
              <a:srgbClr val="F2F2F2"/>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14" name="Google Shape;1414;p154"/>
            <p:cNvSpPr txBox="1"/>
            <p:nvPr/>
          </p:nvSpPr>
          <p:spPr>
            <a:xfrm>
              <a:off x="1816015" y="26667"/>
              <a:ext cx="1727368" cy="837624"/>
            </a:xfrm>
            <a:prstGeom prst="rect">
              <a:avLst/>
            </a:prstGeom>
            <a:noFill/>
            <a:ln>
              <a:noFill/>
            </a:ln>
          </p:spPr>
          <p:txBody>
            <a:bodyPr spcFirstLastPara="1" wrap="square" lIns="110475" tIns="110475" rIns="110475" bIns="110475" anchor="ctr" anchorCtr="0">
              <a:noAutofit/>
            </a:bodyPr>
            <a:lstStyle/>
            <a:p>
              <a:pPr marL="0" marR="0" lvl="0" indent="0" algn="ctr" defTabSz="914400" rtl="0" eaLnBrk="1" fontAlgn="auto" latinLnBrk="0" hangingPunct="1">
                <a:lnSpc>
                  <a:spcPct val="90000"/>
                </a:lnSpc>
                <a:spcBef>
                  <a:spcPts val="0"/>
                </a:spcBef>
                <a:spcAft>
                  <a:spcPts val="0"/>
                </a:spcAft>
                <a:buClr>
                  <a:srgbClr val="444444"/>
                </a:buClr>
                <a:buSzPts val="2900"/>
                <a:buFontTx/>
                <a:buNone/>
                <a:tabLst/>
                <a:defRPr/>
              </a:pPr>
              <a:r>
                <a:rPr kumimoji="0" lang="en-US" sz="2900" b="0" i="1" u="none" strike="noStrike" kern="1200" cap="none" spc="0" normalizeH="0" baseline="0" noProof="0">
                  <a:ln>
                    <a:noFill/>
                  </a:ln>
                  <a:solidFill>
                    <a:srgbClr val="444444"/>
                  </a:solidFill>
                  <a:effectLst/>
                  <a:uLnTx/>
                  <a:uFillTx/>
                  <a:latin typeface="Lato Light"/>
                  <a:ea typeface="Lato Light"/>
                  <a:cs typeface="Lato Light"/>
                  <a:sym typeface="Lato Light"/>
                </a:rPr>
                <a:t>Planning</a:t>
              </a: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15" name="Google Shape;1415;p154"/>
            <p:cNvSpPr/>
            <p:nvPr/>
          </p:nvSpPr>
          <p:spPr>
            <a:xfrm rot="2700000">
              <a:off x="3070740" y="1144418"/>
              <a:ext cx="927207" cy="311410"/>
            </a:xfrm>
            <a:prstGeom prst="leftRightArrow">
              <a:avLst>
                <a:gd name="adj1" fmla="val 60000"/>
                <a:gd name="adj2" fmla="val 50000"/>
              </a:avLst>
            </a:prstGeom>
            <a:solidFill>
              <a:srgbClr val="BFBF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16" name="Google Shape;1416;p154"/>
            <p:cNvSpPr txBox="1"/>
            <p:nvPr/>
          </p:nvSpPr>
          <p:spPr>
            <a:xfrm rot="2700000">
              <a:off x="3164163" y="1206700"/>
              <a:ext cx="740361" cy="186846"/>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90000"/>
                </a:lnSpc>
                <a:spcBef>
                  <a:spcPts val="0"/>
                </a:spcBef>
                <a:spcAft>
                  <a:spcPts val="0"/>
                </a:spcAft>
                <a:buClr>
                  <a:prstClr val="black"/>
                </a:buClr>
                <a:buSzPts val="1300"/>
                <a:buFontTx/>
                <a:buNone/>
                <a:tabLst/>
                <a:defRPr/>
              </a:pPr>
              <a:endParaRPr kumimoji="0" sz="13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1417" name="Google Shape;1417;p154"/>
            <p:cNvSpPr/>
            <p:nvPr/>
          </p:nvSpPr>
          <p:spPr>
            <a:xfrm>
              <a:off x="3499243" y="1709894"/>
              <a:ext cx="1779488" cy="889744"/>
            </a:xfrm>
            <a:prstGeom prst="roundRect">
              <a:avLst>
                <a:gd name="adj" fmla="val 10000"/>
              </a:avLst>
            </a:prstGeom>
            <a:solidFill>
              <a:srgbClr val="D8D8D8"/>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18" name="Google Shape;1418;p154"/>
            <p:cNvSpPr txBox="1"/>
            <p:nvPr/>
          </p:nvSpPr>
          <p:spPr>
            <a:xfrm>
              <a:off x="3525303" y="1735954"/>
              <a:ext cx="1727368" cy="837624"/>
            </a:xfrm>
            <a:prstGeom prst="rect">
              <a:avLst/>
            </a:prstGeom>
            <a:noFill/>
            <a:ln>
              <a:noFill/>
            </a:ln>
          </p:spPr>
          <p:txBody>
            <a:bodyPr spcFirstLastPara="1" wrap="square" lIns="110475" tIns="110475" rIns="110475" bIns="110475" anchor="ctr" anchorCtr="0">
              <a:noAutofit/>
            </a:bodyPr>
            <a:lstStyle/>
            <a:p>
              <a:pPr marL="0" marR="0" lvl="0" indent="0" algn="ctr" defTabSz="914400" rtl="0" eaLnBrk="1" fontAlgn="auto" latinLnBrk="0" hangingPunct="1">
                <a:lnSpc>
                  <a:spcPct val="90000"/>
                </a:lnSpc>
                <a:spcBef>
                  <a:spcPts val="0"/>
                </a:spcBef>
                <a:spcAft>
                  <a:spcPts val="0"/>
                </a:spcAft>
                <a:buClr>
                  <a:srgbClr val="444444"/>
                </a:buClr>
                <a:buSzPts val="2900"/>
                <a:buFontTx/>
                <a:buNone/>
                <a:tabLst/>
                <a:defRPr/>
              </a:pPr>
              <a:r>
                <a:rPr kumimoji="0" lang="en-US" sz="2900" b="0" i="1" u="none" strike="noStrike" kern="1200" cap="none" spc="0" normalizeH="0" baseline="0" noProof="0">
                  <a:ln>
                    <a:noFill/>
                  </a:ln>
                  <a:solidFill>
                    <a:srgbClr val="444444"/>
                  </a:solidFill>
                  <a:effectLst/>
                  <a:uLnTx/>
                  <a:uFillTx/>
                  <a:latin typeface="Lato Light"/>
                  <a:ea typeface="Lato Light"/>
                  <a:cs typeface="Lato Light"/>
                  <a:sym typeface="Lato Light"/>
                </a:rPr>
                <a:t>Engaging</a:t>
              </a: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19" name="Google Shape;1419;p154"/>
            <p:cNvSpPr/>
            <p:nvPr/>
          </p:nvSpPr>
          <p:spPr>
            <a:xfrm rot="8100000">
              <a:off x="3070740" y="2853705"/>
              <a:ext cx="927207" cy="311410"/>
            </a:xfrm>
            <a:prstGeom prst="leftRightArrow">
              <a:avLst>
                <a:gd name="adj1" fmla="val 60000"/>
                <a:gd name="adj2" fmla="val 50000"/>
              </a:avLst>
            </a:prstGeom>
            <a:solidFill>
              <a:srgbClr val="BFBF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20" name="Google Shape;1420;p154"/>
            <p:cNvSpPr txBox="1"/>
            <p:nvPr/>
          </p:nvSpPr>
          <p:spPr>
            <a:xfrm rot="-2700000">
              <a:off x="3164163" y="2915987"/>
              <a:ext cx="740361" cy="186846"/>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90000"/>
                </a:lnSpc>
                <a:spcBef>
                  <a:spcPts val="0"/>
                </a:spcBef>
                <a:spcAft>
                  <a:spcPts val="0"/>
                </a:spcAft>
                <a:buClr>
                  <a:prstClr val="black"/>
                </a:buClr>
                <a:buSzPts val="1300"/>
                <a:buFontTx/>
                <a:buNone/>
                <a:tabLst/>
                <a:defRPr/>
              </a:pPr>
              <a:endParaRPr kumimoji="0" sz="13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1421" name="Google Shape;1421;p154"/>
            <p:cNvSpPr/>
            <p:nvPr/>
          </p:nvSpPr>
          <p:spPr>
            <a:xfrm>
              <a:off x="1789955" y="3419182"/>
              <a:ext cx="1779488" cy="889744"/>
            </a:xfrm>
            <a:prstGeom prst="roundRect">
              <a:avLst>
                <a:gd name="adj" fmla="val 10000"/>
              </a:avLst>
            </a:prstGeom>
            <a:solidFill>
              <a:srgbClr val="06204C">
                <a:alpha val="77647"/>
              </a:srgb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22" name="Google Shape;1422;p154"/>
            <p:cNvSpPr txBox="1"/>
            <p:nvPr/>
          </p:nvSpPr>
          <p:spPr>
            <a:xfrm>
              <a:off x="1816015" y="3445242"/>
              <a:ext cx="1727368" cy="837624"/>
            </a:xfrm>
            <a:prstGeom prst="rect">
              <a:avLst/>
            </a:prstGeom>
            <a:noFill/>
            <a:ln>
              <a:noFill/>
            </a:ln>
          </p:spPr>
          <p:txBody>
            <a:bodyPr spcFirstLastPara="1" wrap="square" lIns="110475" tIns="110475" rIns="110475" bIns="110475" anchor="ctr" anchorCtr="0">
              <a:noAutofit/>
            </a:bodyPr>
            <a:lstStyle/>
            <a:p>
              <a:pPr marL="0" marR="0" lvl="0" indent="0" algn="ctr" defTabSz="914400" rtl="0" eaLnBrk="1" fontAlgn="auto" latinLnBrk="0" hangingPunct="1">
                <a:lnSpc>
                  <a:spcPct val="90000"/>
                </a:lnSpc>
                <a:spcBef>
                  <a:spcPts val="0"/>
                </a:spcBef>
                <a:spcAft>
                  <a:spcPts val="0"/>
                </a:spcAft>
                <a:buClr>
                  <a:prstClr val="white"/>
                </a:buClr>
                <a:buSzPts val="2900"/>
                <a:buFontTx/>
                <a:buNone/>
                <a:tabLst/>
                <a:defRPr/>
              </a:pPr>
              <a:r>
                <a:rPr kumimoji="0" lang="en-US" sz="2900" b="0" i="1" u="none" strike="noStrike" kern="1200" cap="none" spc="0" normalizeH="0" baseline="0" noProof="0">
                  <a:ln>
                    <a:noFill/>
                  </a:ln>
                  <a:solidFill>
                    <a:prstClr val="white"/>
                  </a:solidFill>
                  <a:effectLst/>
                  <a:uLnTx/>
                  <a:uFillTx/>
                  <a:latin typeface="Lato Light"/>
                  <a:ea typeface="Lato Light"/>
                  <a:cs typeface="Lato Light"/>
                  <a:sym typeface="Lato Light"/>
                </a:rPr>
                <a:t>Focusing</a:t>
              </a: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23" name="Google Shape;1423;p154"/>
            <p:cNvSpPr/>
            <p:nvPr/>
          </p:nvSpPr>
          <p:spPr>
            <a:xfrm rot="-8100000">
              <a:off x="1361452" y="2853705"/>
              <a:ext cx="927207" cy="311410"/>
            </a:xfrm>
            <a:prstGeom prst="leftRightArrow">
              <a:avLst>
                <a:gd name="adj1" fmla="val 60000"/>
                <a:gd name="adj2" fmla="val 50000"/>
              </a:avLst>
            </a:prstGeom>
            <a:solidFill>
              <a:srgbClr val="BFBF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24" name="Google Shape;1424;p154"/>
            <p:cNvSpPr txBox="1"/>
            <p:nvPr/>
          </p:nvSpPr>
          <p:spPr>
            <a:xfrm rot="2700000">
              <a:off x="1454875" y="2915987"/>
              <a:ext cx="740361" cy="186846"/>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90000"/>
                </a:lnSpc>
                <a:spcBef>
                  <a:spcPts val="0"/>
                </a:spcBef>
                <a:spcAft>
                  <a:spcPts val="0"/>
                </a:spcAft>
                <a:buClr>
                  <a:prstClr val="black"/>
                </a:buClr>
                <a:buSzPts val="1300"/>
                <a:buFontTx/>
                <a:buNone/>
                <a:tabLst/>
                <a:defRPr/>
              </a:pPr>
              <a:endParaRPr kumimoji="0" sz="13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1425" name="Google Shape;1425;p154"/>
            <p:cNvSpPr/>
            <p:nvPr/>
          </p:nvSpPr>
          <p:spPr>
            <a:xfrm>
              <a:off x="80668" y="1709894"/>
              <a:ext cx="1779488" cy="889744"/>
            </a:xfrm>
            <a:prstGeom prst="roundRect">
              <a:avLst>
                <a:gd name="adj" fmla="val 10000"/>
              </a:avLst>
            </a:prstGeom>
            <a:solidFill>
              <a:srgbClr val="0070C0">
                <a:alpha val="33725"/>
              </a:srgb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26" name="Google Shape;1426;p154"/>
            <p:cNvSpPr txBox="1"/>
            <p:nvPr/>
          </p:nvSpPr>
          <p:spPr>
            <a:xfrm>
              <a:off x="106728" y="1735954"/>
              <a:ext cx="1727368" cy="837624"/>
            </a:xfrm>
            <a:prstGeom prst="rect">
              <a:avLst/>
            </a:prstGeom>
            <a:noFill/>
            <a:ln>
              <a:noFill/>
            </a:ln>
          </p:spPr>
          <p:txBody>
            <a:bodyPr spcFirstLastPara="1" wrap="square" lIns="110475" tIns="110475" rIns="110475" bIns="110475" anchor="ctr" anchorCtr="0">
              <a:noAutofit/>
            </a:bodyPr>
            <a:lstStyle/>
            <a:p>
              <a:pPr marL="0" marR="0" lvl="0" indent="0" algn="ctr" defTabSz="914400" rtl="0" eaLnBrk="1" fontAlgn="auto" latinLnBrk="0" hangingPunct="1">
                <a:lnSpc>
                  <a:spcPct val="90000"/>
                </a:lnSpc>
                <a:spcBef>
                  <a:spcPts val="0"/>
                </a:spcBef>
                <a:spcAft>
                  <a:spcPts val="0"/>
                </a:spcAft>
                <a:buClr>
                  <a:srgbClr val="444444"/>
                </a:buClr>
                <a:buSzPts val="2900"/>
                <a:buFontTx/>
                <a:buNone/>
                <a:tabLst/>
                <a:defRPr/>
              </a:pPr>
              <a:r>
                <a:rPr kumimoji="0" lang="en-US" sz="2900" b="0" i="1" u="none" strike="noStrike" kern="1200" cap="none" spc="0" normalizeH="0" baseline="0" noProof="0">
                  <a:ln>
                    <a:noFill/>
                  </a:ln>
                  <a:solidFill>
                    <a:srgbClr val="444444"/>
                  </a:solidFill>
                  <a:effectLst/>
                  <a:uLnTx/>
                  <a:uFillTx/>
                  <a:latin typeface="Lato Light"/>
                  <a:ea typeface="Lato Light"/>
                  <a:cs typeface="Lato Light"/>
                  <a:sym typeface="Lato Light"/>
                </a:rPr>
                <a:t>Evoking</a:t>
              </a: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27" name="Google Shape;1427;p154"/>
            <p:cNvSpPr/>
            <p:nvPr/>
          </p:nvSpPr>
          <p:spPr>
            <a:xfrm rot="-2700000">
              <a:off x="1361452" y="1144418"/>
              <a:ext cx="927207" cy="311410"/>
            </a:xfrm>
            <a:prstGeom prst="leftRightArrow">
              <a:avLst>
                <a:gd name="adj1" fmla="val 60000"/>
                <a:gd name="adj2" fmla="val 50000"/>
              </a:avLst>
            </a:prstGeom>
            <a:solidFill>
              <a:srgbClr val="BFBFB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28" name="Google Shape;1428;p154"/>
            <p:cNvSpPr txBox="1"/>
            <p:nvPr/>
          </p:nvSpPr>
          <p:spPr>
            <a:xfrm rot="-2700000">
              <a:off x="1454875" y="1206700"/>
              <a:ext cx="740361" cy="186846"/>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90000"/>
                </a:lnSpc>
                <a:spcBef>
                  <a:spcPts val="0"/>
                </a:spcBef>
                <a:spcAft>
                  <a:spcPts val="0"/>
                </a:spcAft>
                <a:buClr>
                  <a:prstClr val="black"/>
                </a:buClr>
                <a:buSzPts val="1300"/>
                <a:buFontTx/>
                <a:buNone/>
                <a:tabLst/>
                <a:defRPr/>
              </a:pPr>
              <a:endParaRPr kumimoji="0" sz="1300" b="0" i="0" u="none" strike="noStrike" kern="1200" cap="none" spc="0" normalizeH="0" baseline="0" noProof="0">
                <a:ln>
                  <a:noFill/>
                </a:ln>
                <a:solidFill>
                  <a:prstClr val="white"/>
                </a:solidFill>
                <a:effectLst/>
                <a:uLnTx/>
                <a:uFillTx/>
                <a:latin typeface="Calibri"/>
                <a:ea typeface="Calibri"/>
                <a:cs typeface="Calibri"/>
                <a:sym typeface="Calibri"/>
              </a:endParaRPr>
            </a:p>
          </p:txBody>
        </p:sp>
      </p:grpSp>
      <p:sp>
        <p:nvSpPr>
          <p:cNvPr id="1429" name="Google Shape;1429;p154"/>
          <p:cNvSpPr/>
          <p:nvPr/>
        </p:nvSpPr>
        <p:spPr>
          <a:xfrm>
            <a:off x="8813800" y="2796576"/>
            <a:ext cx="381000" cy="1447800"/>
          </a:xfrm>
          <a:prstGeom prst="upDownArrow">
            <a:avLst>
              <a:gd name="adj1" fmla="val 50000"/>
              <a:gd name="adj2" fmla="val 50000"/>
            </a:avLst>
          </a:prstGeom>
          <a:solidFill>
            <a:srgbClr val="BFBFB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1430" name="Google Shape;1430;p154"/>
          <p:cNvSpPr/>
          <p:nvPr/>
        </p:nvSpPr>
        <p:spPr>
          <a:xfrm rot="5400000">
            <a:off x="8813800" y="2796576"/>
            <a:ext cx="381000" cy="1447800"/>
          </a:xfrm>
          <a:prstGeom prst="upDownArrow">
            <a:avLst>
              <a:gd name="adj1" fmla="val 50000"/>
              <a:gd name="adj2" fmla="val 50000"/>
            </a:avLst>
          </a:prstGeom>
          <a:solidFill>
            <a:srgbClr val="BFBFB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1431" name="Google Shape;1431;p154"/>
          <p:cNvSpPr txBox="1">
            <a:spLocks noGrp="1"/>
          </p:cNvSpPr>
          <p:nvPr>
            <p:ph type="sldNum" idx="12"/>
          </p:nvPr>
        </p:nvSpPr>
        <p:spPr>
          <a:xfrm>
            <a:off x="9128185" y="6339098"/>
            <a:ext cx="2743200" cy="365125"/>
          </a:xfrm>
          <a:prstGeom prst="rect">
            <a:avLst/>
          </a:prstGeom>
          <a:noFill/>
          <a:ln>
            <a:noFill/>
          </a:ln>
        </p:spPr>
        <p:txBody>
          <a:bodyPr spcFirstLastPara="1" vert="horz" wrap="square" lIns="91425" tIns="45700" rIns="91425" bIns="4570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197623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436"/>
        <p:cNvGrpSpPr/>
        <p:nvPr/>
      </p:nvGrpSpPr>
      <p:grpSpPr>
        <a:xfrm>
          <a:off x="0" y="0"/>
          <a:ext cx="0" cy="0"/>
          <a:chOff x="0" y="0"/>
          <a:chExt cx="0" cy="0"/>
        </a:xfrm>
      </p:grpSpPr>
      <p:sp>
        <p:nvSpPr>
          <p:cNvPr id="1437" name="Google Shape;1437;p155"/>
          <p:cNvSpPr/>
          <p:nvPr/>
        </p:nvSpPr>
        <p:spPr>
          <a:xfrm>
            <a:off x="2" y="0"/>
            <a:ext cx="8486775" cy="1182459"/>
          </a:xfrm>
          <a:prstGeom prst="rect">
            <a:avLst/>
          </a:prstGeom>
          <a:solidFill>
            <a:srgbClr val="001D48"/>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438" name="Google Shape;1438;p155"/>
          <p:cNvSpPr/>
          <p:nvPr/>
        </p:nvSpPr>
        <p:spPr>
          <a:xfrm>
            <a:off x="434380" y="297222"/>
            <a:ext cx="8328621" cy="885237"/>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Lato Light"/>
                <a:ea typeface="Lato Light"/>
                <a:cs typeface="Lato Light"/>
                <a:sym typeface="Lato Light"/>
              </a:rPr>
              <a:t>Engaging – </a:t>
            </a:r>
            <a:r>
              <a:rPr kumimoji="0" lang="en-US" sz="4000" b="0" i="1" u="none" strike="noStrike" kern="1200" cap="none" spc="0" normalizeH="0" baseline="0" noProof="0">
                <a:ln>
                  <a:noFill/>
                </a:ln>
                <a:solidFill>
                  <a:srgbClr val="FFFFFF"/>
                </a:solidFill>
                <a:effectLst/>
                <a:uLnTx/>
                <a:uFillTx/>
                <a:latin typeface="Lato Light"/>
                <a:ea typeface="Lato Light"/>
                <a:cs typeface="Lato Light"/>
                <a:sym typeface="Lato Light"/>
              </a:rPr>
              <a:t>Shall we walk together?</a:t>
            </a: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39" name="Google Shape;1439;p155"/>
          <p:cNvSpPr txBox="1"/>
          <p:nvPr/>
        </p:nvSpPr>
        <p:spPr>
          <a:xfrm>
            <a:off x="434379" y="1801276"/>
            <a:ext cx="9100200" cy="2923837"/>
          </a:xfrm>
          <a:prstGeom prst="rect">
            <a:avLst/>
          </a:prstGeom>
          <a:noFill/>
          <a:ln>
            <a:noFill/>
          </a:ln>
        </p:spPr>
        <p:txBody>
          <a:bodyPr spcFirstLastPara="1" wrap="square" lIns="91425" tIns="45700" rIns="91425" bIns="45700" anchor="t" anchorCtr="0">
            <a:spAutoFit/>
          </a:bodyPr>
          <a:lstStyle/>
          <a:p>
            <a:pPr marL="342891" marR="0" lvl="0" indent="-342891" algn="l" defTabSz="914400" rtl="0" eaLnBrk="1" fontAlgn="auto" latinLnBrk="0" hangingPunct="1">
              <a:lnSpc>
                <a:spcPct val="100000"/>
              </a:lnSpc>
              <a:spcBef>
                <a:spcPts val="0"/>
              </a:spcBef>
              <a:spcAft>
                <a:spcPts val="0"/>
              </a:spcAft>
              <a:buClr>
                <a:srgbClr val="444444"/>
              </a:buClr>
              <a:buSzPts val="2400"/>
              <a:buFont typeface="Arial"/>
              <a:buChar char="•"/>
              <a:tabLst/>
              <a:defRPr/>
            </a:pPr>
            <a:r>
              <a:rPr kumimoji="0" lang="en-US" sz="2400" b="0" i="0" u="none" strike="noStrike" kern="1200" cap="none" spc="0" normalizeH="0" baseline="0" noProof="0" dirty="0">
                <a:ln>
                  <a:noFill/>
                </a:ln>
                <a:solidFill>
                  <a:prstClr val="black"/>
                </a:solidFill>
                <a:effectLst/>
                <a:uLnTx/>
                <a:uFillTx/>
                <a:latin typeface="Lato"/>
                <a:ea typeface="Lato"/>
                <a:cs typeface="Lato"/>
                <a:sym typeface="Lato"/>
              </a:rPr>
              <a:t>“Therapeutic engagement is a prerequisite for everything that follows.”</a:t>
            </a:r>
            <a:endParaRPr kumimoji="0" sz="1800" b="0" i="0" u="none" strike="noStrike" kern="1200" cap="none" spc="0" normalizeH="0" baseline="0" noProof="0" dirty="0">
              <a:ln>
                <a:noFill/>
              </a:ln>
              <a:solidFill>
                <a:prstClr val="black"/>
              </a:solidFill>
              <a:effectLst/>
              <a:uLnTx/>
              <a:uFillTx/>
              <a:latin typeface="Calibri"/>
              <a:ea typeface="+mn-ea"/>
              <a:cs typeface="+mn-cs"/>
            </a:endParaRPr>
          </a:p>
          <a:p>
            <a:pPr marL="342891" marR="0" lvl="0" indent="-342891" algn="l" defTabSz="914400" rtl="0" eaLnBrk="1" fontAlgn="auto" latinLnBrk="0" hangingPunct="1">
              <a:lnSpc>
                <a:spcPct val="100000"/>
              </a:lnSpc>
              <a:spcBef>
                <a:spcPts val="1200"/>
              </a:spcBef>
              <a:spcAft>
                <a:spcPts val="0"/>
              </a:spcAft>
              <a:buClr>
                <a:srgbClr val="444444"/>
              </a:buClr>
              <a:buSzPts val="2400"/>
              <a:buFont typeface="Arial"/>
              <a:buChar char="•"/>
              <a:tabLst/>
              <a:defRPr/>
            </a:pPr>
            <a:r>
              <a:rPr kumimoji="0" lang="en-US" sz="2400" b="0" i="0" u="none" strike="noStrike" kern="1200" cap="none" spc="0" normalizeH="0" baseline="0" noProof="0" dirty="0">
                <a:ln>
                  <a:noFill/>
                </a:ln>
                <a:solidFill>
                  <a:prstClr val="black"/>
                </a:solidFill>
                <a:effectLst/>
                <a:uLnTx/>
                <a:uFillTx/>
                <a:latin typeface="Lato"/>
                <a:ea typeface="Lato"/>
                <a:cs typeface="Lato"/>
                <a:sym typeface="Lato"/>
              </a:rPr>
              <a:t>Establishing mutually trusting / respectful / guiding relationship</a:t>
            </a:r>
            <a:endParaRPr kumimoji="0" sz="1800" b="0" i="0" u="none" strike="noStrike" kern="1200" cap="none" spc="0" normalizeH="0" baseline="0" noProof="0" dirty="0">
              <a:ln>
                <a:noFill/>
              </a:ln>
              <a:solidFill>
                <a:prstClr val="black"/>
              </a:solidFill>
              <a:effectLst/>
              <a:uLnTx/>
              <a:uFillTx/>
              <a:latin typeface="Calibri"/>
              <a:ea typeface="+mn-ea"/>
              <a:cs typeface="+mn-cs"/>
            </a:endParaRPr>
          </a:p>
          <a:p>
            <a:pPr marL="342891" marR="0" lvl="0" indent="-342891" algn="l" defTabSz="914400" rtl="0" eaLnBrk="1" fontAlgn="auto" latinLnBrk="0" hangingPunct="1">
              <a:lnSpc>
                <a:spcPct val="100000"/>
              </a:lnSpc>
              <a:spcBef>
                <a:spcPts val="1200"/>
              </a:spcBef>
              <a:spcAft>
                <a:spcPts val="0"/>
              </a:spcAft>
              <a:buClr>
                <a:srgbClr val="444444"/>
              </a:buClr>
              <a:buSzPts val="2400"/>
              <a:buFont typeface="Arial"/>
              <a:buChar char="•"/>
              <a:tabLst/>
              <a:defRPr/>
            </a:pPr>
            <a:r>
              <a:rPr kumimoji="0" lang="en-US" sz="2400" b="0" i="0" u="none" strike="noStrike" kern="1200" cap="none" spc="0" normalizeH="0" baseline="0" noProof="0" dirty="0">
                <a:ln>
                  <a:noFill/>
                </a:ln>
                <a:solidFill>
                  <a:prstClr val="black"/>
                </a:solidFill>
                <a:effectLst/>
                <a:uLnTx/>
                <a:uFillTx/>
                <a:latin typeface="Lato"/>
                <a:ea typeface="Lato"/>
                <a:cs typeface="Lato"/>
                <a:sym typeface="Lato"/>
              </a:rPr>
              <a:t>More than being nice</a:t>
            </a:r>
            <a:endParaRPr kumimoji="0" sz="1800" b="0" i="0" u="none" strike="noStrike" kern="1200" cap="none" spc="0" normalizeH="0" baseline="0" noProof="0" dirty="0">
              <a:ln>
                <a:noFill/>
              </a:ln>
              <a:solidFill>
                <a:prstClr val="black"/>
              </a:solidFill>
              <a:effectLst/>
              <a:uLnTx/>
              <a:uFillTx/>
              <a:latin typeface="Calibri"/>
              <a:ea typeface="+mn-ea"/>
              <a:cs typeface="+mn-cs"/>
            </a:endParaRPr>
          </a:p>
          <a:p>
            <a:pPr marL="342891" marR="0" lvl="0" indent="-342891" algn="l" defTabSz="914400" rtl="0" eaLnBrk="1" fontAlgn="auto" latinLnBrk="0" hangingPunct="1">
              <a:lnSpc>
                <a:spcPct val="100000"/>
              </a:lnSpc>
              <a:spcBef>
                <a:spcPts val="1200"/>
              </a:spcBef>
              <a:spcAft>
                <a:spcPts val="0"/>
              </a:spcAft>
              <a:buClr>
                <a:srgbClr val="444444"/>
              </a:buClr>
              <a:buSzPts val="2400"/>
              <a:buFont typeface="Arial"/>
              <a:buChar char="•"/>
              <a:tabLst/>
              <a:defRPr/>
            </a:pPr>
            <a:r>
              <a:rPr kumimoji="0" lang="en-US" sz="2400" b="0" i="0" u="none" strike="noStrike" kern="1200" cap="none" spc="0" normalizeH="0" baseline="0" noProof="0" dirty="0">
                <a:ln>
                  <a:noFill/>
                </a:ln>
                <a:solidFill>
                  <a:prstClr val="black"/>
                </a:solidFill>
                <a:effectLst/>
                <a:uLnTx/>
                <a:uFillTx/>
                <a:latin typeface="Lato"/>
                <a:ea typeface="Lato"/>
                <a:cs typeface="Lato"/>
                <a:sym typeface="Lato"/>
              </a:rPr>
              <a:t>Factors outside the room impact engagement</a:t>
            </a:r>
            <a:endParaRPr kumimoji="0" sz="1800" b="0" i="0" u="none" strike="noStrike" kern="1200" cap="none" spc="0" normalizeH="0" baseline="0" noProof="0" dirty="0">
              <a:ln>
                <a:noFill/>
              </a:ln>
              <a:solidFill>
                <a:prstClr val="black"/>
              </a:solidFill>
              <a:effectLst/>
              <a:uLnTx/>
              <a:uFillTx/>
              <a:latin typeface="Calibri"/>
              <a:ea typeface="+mn-ea"/>
              <a:cs typeface="+mn-cs"/>
            </a:endParaRPr>
          </a:p>
          <a:p>
            <a:pPr marL="342891" marR="0" lvl="0" indent="-342891" algn="l" defTabSz="914400" rtl="0" eaLnBrk="1" fontAlgn="auto" latinLnBrk="0" hangingPunct="1">
              <a:lnSpc>
                <a:spcPct val="100000"/>
              </a:lnSpc>
              <a:spcBef>
                <a:spcPts val="1200"/>
              </a:spcBef>
              <a:spcAft>
                <a:spcPts val="0"/>
              </a:spcAft>
              <a:buClr>
                <a:srgbClr val="444444"/>
              </a:buClr>
              <a:buSzPts val="2400"/>
              <a:buFont typeface="Arial"/>
              <a:buChar char="•"/>
              <a:tabLst/>
              <a:defRPr/>
            </a:pPr>
            <a:r>
              <a:rPr kumimoji="0" lang="en-US" sz="2400" b="0" i="0" u="none" strike="noStrike" kern="1200" cap="none" spc="0" normalizeH="0" baseline="0" noProof="0" dirty="0">
                <a:ln>
                  <a:noFill/>
                </a:ln>
                <a:solidFill>
                  <a:prstClr val="black"/>
                </a:solidFill>
                <a:effectLst/>
                <a:uLnTx/>
                <a:uFillTx/>
                <a:latin typeface="Lato"/>
                <a:ea typeface="Lato"/>
                <a:cs typeface="Lato"/>
                <a:sym typeface="Lato"/>
              </a:rPr>
              <a:t>System, procedures, culture</a:t>
            </a: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440" name="Google Shape;1440;p155" descr="Shoe footprints outline"/>
          <p:cNvPicPr preferRelativeResize="0"/>
          <p:nvPr/>
        </p:nvPicPr>
        <p:blipFill rotWithShape="1">
          <a:blip r:embed="rId3">
            <a:alphaModFix/>
          </a:blip>
          <a:srcRect/>
          <a:stretch/>
        </p:blipFill>
        <p:spPr>
          <a:xfrm>
            <a:off x="10258425" y="4554308"/>
            <a:ext cx="914400" cy="914400"/>
          </a:xfrm>
          <a:prstGeom prst="rect">
            <a:avLst/>
          </a:prstGeom>
          <a:noFill/>
          <a:ln>
            <a:noFill/>
          </a:ln>
        </p:spPr>
      </p:pic>
      <p:pic>
        <p:nvPicPr>
          <p:cNvPr id="1441" name="Google Shape;1441;p155" descr="Shoe footprints outline"/>
          <p:cNvPicPr preferRelativeResize="0"/>
          <p:nvPr/>
        </p:nvPicPr>
        <p:blipFill rotWithShape="1">
          <a:blip r:embed="rId3">
            <a:alphaModFix/>
          </a:blip>
          <a:srcRect/>
          <a:stretch/>
        </p:blipFill>
        <p:spPr>
          <a:xfrm>
            <a:off x="9972675" y="2306408"/>
            <a:ext cx="914400" cy="914400"/>
          </a:xfrm>
          <a:prstGeom prst="rect">
            <a:avLst/>
          </a:prstGeom>
          <a:noFill/>
          <a:ln>
            <a:noFill/>
          </a:ln>
        </p:spPr>
      </p:pic>
      <p:pic>
        <p:nvPicPr>
          <p:cNvPr id="1442" name="Google Shape;1442;p155" descr="Shoe footprints outline"/>
          <p:cNvPicPr preferRelativeResize="0"/>
          <p:nvPr/>
        </p:nvPicPr>
        <p:blipFill rotWithShape="1">
          <a:blip r:embed="rId3">
            <a:alphaModFix/>
          </a:blip>
          <a:srcRect/>
          <a:stretch/>
        </p:blipFill>
        <p:spPr>
          <a:xfrm>
            <a:off x="10744200" y="3430359"/>
            <a:ext cx="914400" cy="914400"/>
          </a:xfrm>
          <a:prstGeom prst="rect">
            <a:avLst/>
          </a:prstGeom>
          <a:noFill/>
          <a:ln>
            <a:noFill/>
          </a:ln>
        </p:spPr>
      </p:pic>
      <p:pic>
        <p:nvPicPr>
          <p:cNvPr id="1443" name="Google Shape;1443;p155" descr="Shoe footprints outline"/>
          <p:cNvPicPr preferRelativeResize="0"/>
          <p:nvPr/>
        </p:nvPicPr>
        <p:blipFill rotWithShape="1">
          <a:blip r:embed="rId3">
            <a:alphaModFix/>
          </a:blip>
          <a:srcRect/>
          <a:stretch/>
        </p:blipFill>
        <p:spPr>
          <a:xfrm>
            <a:off x="10744200" y="1344076"/>
            <a:ext cx="914400" cy="914400"/>
          </a:xfrm>
          <a:prstGeom prst="rect">
            <a:avLst/>
          </a:prstGeom>
          <a:noFill/>
          <a:ln>
            <a:noFill/>
          </a:ln>
        </p:spPr>
      </p:pic>
      <p:sp>
        <p:nvSpPr>
          <p:cNvPr id="1444" name="Google Shape;1444;p155"/>
          <p:cNvSpPr txBox="1">
            <a:spLocks noGrp="1"/>
          </p:cNvSpPr>
          <p:nvPr>
            <p:ph type="sldNum" idx="12"/>
          </p:nvPr>
        </p:nvSpPr>
        <p:spPr>
          <a:xfrm>
            <a:off x="9128185" y="6339098"/>
            <a:ext cx="2743200" cy="365125"/>
          </a:xfrm>
          <a:prstGeom prst="rect">
            <a:avLst/>
          </a:prstGeom>
          <a:noFill/>
          <a:ln>
            <a:noFill/>
          </a:ln>
        </p:spPr>
        <p:txBody>
          <a:bodyPr spcFirstLastPara="1" vert="horz" wrap="square" lIns="91425" tIns="45700" rIns="91425" bIns="4570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445" name="Google Shape;1445;p155"/>
          <p:cNvSpPr/>
          <p:nvPr/>
        </p:nvSpPr>
        <p:spPr>
          <a:xfrm>
            <a:off x="4796619" y="6398541"/>
            <a:ext cx="6530400" cy="2616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Lato"/>
                <a:ea typeface="Lato"/>
                <a:cs typeface="Lato"/>
                <a:sym typeface="Lato"/>
              </a:rPr>
              <a:t>Miller and Rollnick, </a:t>
            </a:r>
            <a:r>
              <a:rPr kumimoji="0" lang="en-US" sz="1100" b="0" i="1" u="none" strike="noStrike" kern="1200" cap="none" spc="0" normalizeH="0" baseline="0" noProof="0">
                <a:ln>
                  <a:noFill/>
                </a:ln>
                <a:solidFill>
                  <a:prstClr val="black"/>
                </a:solidFill>
                <a:effectLst/>
                <a:uLnTx/>
                <a:uFillTx/>
                <a:latin typeface="Lato"/>
                <a:ea typeface="Lato"/>
                <a:cs typeface="Lato"/>
                <a:sym typeface="Lato"/>
              </a:rPr>
              <a:t>Motivational Interviewing: Helping People Change, 3</a:t>
            </a:r>
            <a:r>
              <a:rPr kumimoji="0" lang="en-US" sz="1100" b="0" i="1" u="none" strike="noStrike" kern="1200" cap="none" spc="0" normalizeH="0" baseline="30000" noProof="0">
                <a:ln>
                  <a:noFill/>
                </a:ln>
                <a:solidFill>
                  <a:prstClr val="black"/>
                </a:solidFill>
                <a:effectLst/>
                <a:uLnTx/>
                <a:uFillTx/>
                <a:latin typeface="Lato"/>
                <a:ea typeface="Lato"/>
                <a:cs typeface="Lato"/>
                <a:sym typeface="Lato"/>
              </a:rPr>
              <a:t>rd</a:t>
            </a:r>
            <a:r>
              <a:rPr kumimoji="0" lang="en-US" sz="1100" b="0" i="1" u="none" strike="noStrike" kern="1200" cap="none" spc="0" normalizeH="0" baseline="0" noProof="0">
                <a:ln>
                  <a:noFill/>
                </a:ln>
                <a:solidFill>
                  <a:prstClr val="black"/>
                </a:solidFill>
                <a:effectLst/>
                <a:uLnTx/>
                <a:uFillTx/>
                <a:latin typeface="Lato"/>
                <a:ea typeface="Lato"/>
                <a:cs typeface="Lato"/>
                <a:sym typeface="Lato"/>
              </a:rPr>
              <a:t> Edition</a:t>
            </a:r>
            <a:r>
              <a:rPr kumimoji="0" lang="en-US" sz="1100" b="0" i="0" u="none" strike="noStrike" kern="1200" cap="none" spc="0" normalizeH="0" baseline="0" noProof="0">
                <a:ln>
                  <a:noFill/>
                </a:ln>
                <a:solidFill>
                  <a:prstClr val="black"/>
                </a:solidFill>
                <a:effectLst/>
                <a:uLnTx/>
                <a:uFillTx/>
                <a:latin typeface="Lato"/>
                <a:ea typeface="Lato"/>
                <a:cs typeface="Lato"/>
                <a:sym typeface="Lato"/>
              </a:rPr>
              <a:t>, 2013.</a:t>
            </a: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783938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450"/>
        <p:cNvGrpSpPr/>
        <p:nvPr/>
      </p:nvGrpSpPr>
      <p:grpSpPr>
        <a:xfrm>
          <a:off x="0" y="0"/>
          <a:ext cx="0" cy="0"/>
          <a:chOff x="0" y="0"/>
          <a:chExt cx="0" cy="0"/>
        </a:xfrm>
      </p:grpSpPr>
      <p:sp>
        <p:nvSpPr>
          <p:cNvPr id="1451" name="Google Shape;1451;p156"/>
          <p:cNvSpPr/>
          <p:nvPr/>
        </p:nvSpPr>
        <p:spPr>
          <a:xfrm>
            <a:off x="2" y="0"/>
            <a:ext cx="8486775" cy="1182459"/>
          </a:xfrm>
          <a:prstGeom prst="rect">
            <a:avLst/>
          </a:prstGeom>
          <a:solidFill>
            <a:srgbClr val="001D48"/>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452" name="Google Shape;1452;p156"/>
          <p:cNvSpPr/>
          <p:nvPr/>
        </p:nvSpPr>
        <p:spPr>
          <a:xfrm>
            <a:off x="434380" y="297222"/>
            <a:ext cx="8328621" cy="885237"/>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Lato Light"/>
                <a:ea typeface="Lato Light"/>
                <a:cs typeface="Lato Light"/>
                <a:sym typeface="Lato Light"/>
              </a:rPr>
              <a:t>Focusing – </a:t>
            </a:r>
            <a:r>
              <a:rPr kumimoji="0" lang="en-US" sz="4000" b="0" i="1" u="none" strike="noStrike" kern="1200" cap="none" spc="0" normalizeH="0" baseline="0" noProof="0">
                <a:ln>
                  <a:noFill/>
                </a:ln>
                <a:solidFill>
                  <a:srgbClr val="FFFFFF"/>
                </a:solidFill>
                <a:effectLst/>
                <a:uLnTx/>
                <a:uFillTx/>
                <a:latin typeface="Lato Light"/>
                <a:ea typeface="Lato Light"/>
                <a:cs typeface="Lato Light"/>
                <a:sym typeface="Lato Light"/>
              </a:rPr>
              <a:t>Where shall we go?</a:t>
            </a: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53" name="Google Shape;1453;p156"/>
          <p:cNvSpPr txBox="1"/>
          <p:nvPr/>
        </p:nvSpPr>
        <p:spPr>
          <a:xfrm>
            <a:off x="434379" y="1801276"/>
            <a:ext cx="9100147" cy="2400617"/>
          </a:xfrm>
          <a:prstGeom prst="rect">
            <a:avLst/>
          </a:prstGeom>
          <a:noFill/>
          <a:ln>
            <a:noFill/>
          </a:ln>
        </p:spPr>
        <p:txBody>
          <a:bodyPr spcFirstLastPara="1" wrap="square" lIns="91425" tIns="45700" rIns="91425" bIns="45700" anchor="t" anchorCtr="0">
            <a:spAutoFit/>
          </a:bodyPr>
          <a:lstStyle/>
          <a:p>
            <a:pPr marL="342891" marR="0" lvl="0" indent="-342891" algn="l" defTabSz="914400" rtl="0" eaLnBrk="1" fontAlgn="auto" latinLnBrk="0" hangingPunct="1">
              <a:lnSpc>
                <a:spcPct val="100000"/>
              </a:lnSpc>
              <a:spcBef>
                <a:spcPts val="0"/>
              </a:spcBef>
              <a:spcAft>
                <a:spcPts val="0"/>
              </a:spcAft>
              <a:buClr>
                <a:srgbClr val="444444"/>
              </a:buClr>
              <a:buSzPts val="2400"/>
              <a:buFont typeface="Arial"/>
              <a:buChar char="•"/>
              <a:tabLst/>
              <a:defRPr/>
            </a:pPr>
            <a:r>
              <a:rPr kumimoji="0" lang="en-US" sz="2400" b="0" i="0" u="none" strike="noStrike" kern="1200" cap="none" spc="0" normalizeH="0" baseline="0" noProof="0" dirty="0">
                <a:ln>
                  <a:noFill/>
                </a:ln>
                <a:solidFill>
                  <a:prstClr val="black"/>
                </a:solidFill>
                <a:effectLst/>
                <a:uLnTx/>
                <a:uFillTx/>
                <a:latin typeface="Lato"/>
                <a:ea typeface="Lato"/>
                <a:cs typeface="Lato"/>
                <a:sym typeface="Lato"/>
              </a:rPr>
              <a:t>What did the patient come to talk about?  </a:t>
            </a:r>
            <a:endParaRPr kumimoji="0" sz="1800" b="0" i="0" u="none" strike="noStrike" kern="1200" cap="none" spc="0" normalizeH="0" baseline="0" noProof="0" dirty="0">
              <a:ln>
                <a:noFill/>
              </a:ln>
              <a:solidFill>
                <a:prstClr val="black"/>
              </a:solidFill>
              <a:effectLst/>
              <a:uLnTx/>
              <a:uFillTx/>
              <a:latin typeface="Calibri"/>
              <a:ea typeface="+mn-ea"/>
              <a:cs typeface="+mn-cs"/>
            </a:endParaRPr>
          </a:p>
          <a:p>
            <a:pPr marL="342891" marR="0" lvl="0" indent="-342891" algn="l" defTabSz="914400" rtl="0" eaLnBrk="1" fontAlgn="auto" latinLnBrk="0" hangingPunct="1">
              <a:lnSpc>
                <a:spcPct val="100000"/>
              </a:lnSpc>
              <a:spcBef>
                <a:spcPts val="1200"/>
              </a:spcBef>
              <a:spcAft>
                <a:spcPts val="0"/>
              </a:spcAft>
              <a:buClr>
                <a:srgbClr val="444444"/>
              </a:buClr>
              <a:buSzPts val="2400"/>
              <a:buFont typeface="Arial"/>
              <a:buChar char="•"/>
              <a:tabLst/>
              <a:defRPr/>
            </a:pPr>
            <a:r>
              <a:rPr kumimoji="0" lang="en-US" sz="2400" b="0" i="0" u="none" strike="noStrike" kern="1200" cap="none" spc="0" normalizeH="0" baseline="0" noProof="0" dirty="0">
                <a:ln>
                  <a:noFill/>
                </a:ln>
                <a:solidFill>
                  <a:prstClr val="black"/>
                </a:solidFill>
                <a:effectLst/>
                <a:uLnTx/>
                <a:uFillTx/>
                <a:latin typeface="Lato"/>
                <a:ea typeface="Lato"/>
                <a:cs typeface="Lato"/>
                <a:sym typeface="Lato"/>
              </a:rPr>
              <a:t>What is your agenda?</a:t>
            </a:r>
            <a:endParaRPr kumimoji="0" sz="1800" b="0" i="0" u="none" strike="noStrike" kern="1200" cap="none" spc="0" normalizeH="0" baseline="0" noProof="0" dirty="0">
              <a:ln>
                <a:noFill/>
              </a:ln>
              <a:solidFill>
                <a:prstClr val="black"/>
              </a:solidFill>
              <a:effectLst/>
              <a:uLnTx/>
              <a:uFillTx/>
              <a:latin typeface="Calibri"/>
              <a:ea typeface="+mn-ea"/>
              <a:cs typeface="+mn-cs"/>
            </a:endParaRPr>
          </a:p>
          <a:p>
            <a:pPr marL="342891" marR="0" lvl="0" indent="-342891" algn="l" defTabSz="914400" rtl="0" eaLnBrk="1" fontAlgn="auto" latinLnBrk="0" hangingPunct="1">
              <a:lnSpc>
                <a:spcPct val="100000"/>
              </a:lnSpc>
              <a:spcBef>
                <a:spcPts val="1200"/>
              </a:spcBef>
              <a:spcAft>
                <a:spcPts val="0"/>
              </a:spcAft>
              <a:buClr>
                <a:srgbClr val="444444"/>
              </a:buClr>
              <a:buSzPts val="2400"/>
              <a:buFont typeface="Arial"/>
              <a:buChar char="•"/>
              <a:tabLst/>
              <a:defRPr/>
            </a:pPr>
            <a:r>
              <a:rPr kumimoji="0" lang="en-US" sz="2400" b="0" i="0" u="none" strike="noStrike" kern="1200" cap="none" spc="0" normalizeH="0" baseline="0" noProof="0" dirty="0">
                <a:ln>
                  <a:noFill/>
                </a:ln>
                <a:solidFill>
                  <a:prstClr val="black"/>
                </a:solidFill>
                <a:effectLst/>
                <a:uLnTx/>
                <a:uFillTx/>
                <a:latin typeface="Lato"/>
                <a:ea typeface="Lato"/>
                <a:cs typeface="Lato"/>
                <a:sym typeface="Lato"/>
              </a:rPr>
              <a:t>Ongoing process of clarifying direction </a:t>
            </a:r>
            <a:r>
              <a:rPr kumimoji="0" lang="en-US" sz="2400" b="0" i="0" u="none" strike="noStrike" kern="1200" cap="none" spc="0" normalizeH="0" baseline="0" noProof="0" dirty="0">
                <a:ln>
                  <a:noFill/>
                </a:ln>
                <a:solidFill>
                  <a:prstClr val="black"/>
                </a:solidFill>
                <a:effectLst/>
                <a:uLnTx/>
                <a:uFillTx/>
                <a:latin typeface="Calibri"/>
                <a:ea typeface="Calibri"/>
                <a:cs typeface="Calibri"/>
                <a:sym typeface="Calibri"/>
              </a:rPr>
              <a:t>🡪</a:t>
            </a:r>
            <a:r>
              <a:rPr kumimoji="0" lang="en-US" sz="2400" b="0" i="0" u="none" strike="noStrike" kern="1200" cap="none" spc="0" normalizeH="0" baseline="0" noProof="0" dirty="0">
                <a:ln>
                  <a:noFill/>
                </a:ln>
                <a:solidFill>
                  <a:prstClr val="black"/>
                </a:solidFill>
                <a:effectLst/>
                <a:uLnTx/>
                <a:uFillTx/>
                <a:latin typeface="Lato"/>
                <a:ea typeface="Lato"/>
                <a:cs typeface="Lato"/>
                <a:sym typeface="Lato"/>
              </a:rPr>
              <a:t> the horizon we’re moving towards</a:t>
            </a:r>
            <a:endParaRPr kumimoji="0" sz="1800" b="0" i="0" u="none" strike="noStrike" kern="1200" cap="none" spc="0" normalizeH="0" baseline="0" noProof="0" dirty="0">
              <a:ln>
                <a:noFill/>
              </a:ln>
              <a:solidFill>
                <a:prstClr val="black"/>
              </a:solidFill>
              <a:effectLst/>
              <a:uLnTx/>
              <a:uFillTx/>
              <a:latin typeface="Calibri"/>
              <a:ea typeface="+mn-ea"/>
              <a:cs typeface="+mn-cs"/>
            </a:endParaRPr>
          </a:p>
          <a:p>
            <a:pPr marL="342891" marR="0" lvl="0" indent="-342891" algn="l" defTabSz="914400" rtl="0" eaLnBrk="1" fontAlgn="auto" latinLnBrk="0" hangingPunct="1">
              <a:lnSpc>
                <a:spcPct val="100000"/>
              </a:lnSpc>
              <a:spcBef>
                <a:spcPts val="1200"/>
              </a:spcBef>
              <a:spcAft>
                <a:spcPts val="0"/>
              </a:spcAft>
              <a:buClr>
                <a:srgbClr val="444444"/>
              </a:buClr>
              <a:buSzPts val="2400"/>
              <a:buFont typeface="Arial"/>
              <a:buChar char="•"/>
              <a:tabLst/>
              <a:defRPr/>
            </a:pPr>
            <a:r>
              <a:rPr kumimoji="0" lang="en-US" sz="2400" b="0" i="0" u="none" strike="noStrike" kern="1200" cap="none" spc="0" normalizeH="0" baseline="0" noProof="0" dirty="0">
                <a:ln>
                  <a:noFill/>
                </a:ln>
                <a:solidFill>
                  <a:prstClr val="black"/>
                </a:solidFill>
                <a:effectLst/>
                <a:uLnTx/>
                <a:uFillTx/>
                <a:latin typeface="Lato"/>
                <a:ea typeface="Lato"/>
                <a:cs typeface="Lato"/>
                <a:sym typeface="Lato"/>
              </a:rPr>
              <a:t>Conversation, not transaction</a:t>
            </a: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454" name="Google Shape;1454;p156" descr="Compass outline"/>
          <p:cNvPicPr preferRelativeResize="0"/>
          <p:nvPr/>
        </p:nvPicPr>
        <p:blipFill rotWithShape="1">
          <a:blip r:embed="rId3">
            <a:alphaModFix/>
          </a:blip>
          <a:srcRect/>
          <a:stretch/>
        </p:blipFill>
        <p:spPr>
          <a:xfrm>
            <a:off x="8486776" y="3598505"/>
            <a:ext cx="2962275" cy="2962275"/>
          </a:xfrm>
          <a:prstGeom prst="rect">
            <a:avLst/>
          </a:prstGeom>
          <a:noFill/>
          <a:ln>
            <a:noFill/>
          </a:ln>
        </p:spPr>
      </p:pic>
      <p:sp>
        <p:nvSpPr>
          <p:cNvPr id="1455" name="Google Shape;1455;p156"/>
          <p:cNvSpPr txBox="1">
            <a:spLocks noGrp="1"/>
          </p:cNvSpPr>
          <p:nvPr>
            <p:ph type="sldNum" idx="12"/>
          </p:nvPr>
        </p:nvSpPr>
        <p:spPr>
          <a:xfrm>
            <a:off x="9128185" y="6339098"/>
            <a:ext cx="2743200" cy="365125"/>
          </a:xfrm>
          <a:prstGeom prst="rect">
            <a:avLst/>
          </a:prstGeom>
          <a:noFill/>
          <a:ln>
            <a:noFill/>
          </a:ln>
        </p:spPr>
        <p:txBody>
          <a:bodyPr spcFirstLastPara="1" vert="horz" wrap="square" lIns="91425" tIns="45700" rIns="91425" bIns="4570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0514571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460"/>
        <p:cNvGrpSpPr/>
        <p:nvPr/>
      </p:nvGrpSpPr>
      <p:grpSpPr>
        <a:xfrm>
          <a:off x="0" y="0"/>
          <a:ext cx="0" cy="0"/>
          <a:chOff x="0" y="0"/>
          <a:chExt cx="0" cy="0"/>
        </a:xfrm>
      </p:grpSpPr>
      <p:pic>
        <p:nvPicPr>
          <p:cNvPr id="1461" name="Google Shape;1461;p157" descr="Clipboard outline"/>
          <p:cNvPicPr preferRelativeResize="0"/>
          <p:nvPr/>
        </p:nvPicPr>
        <p:blipFill rotWithShape="1">
          <a:blip r:embed="rId3">
            <a:alphaModFix/>
          </a:blip>
          <a:srcRect/>
          <a:stretch/>
        </p:blipFill>
        <p:spPr>
          <a:xfrm>
            <a:off x="0" y="3731854"/>
            <a:ext cx="2828925" cy="2828925"/>
          </a:xfrm>
          <a:prstGeom prst="rect">
            <a:avLst/>
          </a:prstGeom>
          <a:noFill/>
          <a:ln>
            <a:noFill/>
          </a:ln>
        </p:spPr>
      </p:pic>
      <p:sp>
        <p:nvSpPr>
          <p:cNvPr id="1462" name="Google Shape;1462;p157"/>
          <p:cNvSpPr/>
          <p:nvPr/>
        </p:nvSpPr>
        <p:spPr>
          <a:xfrm>
            <a:off x="2" y="0"/>
            <a:ext cx="8486775" cy="1182459"/>
          </a:xfrm>
          <a:prstGeom prst="rect">
            <a:avLst/>
          </a:prstGeom>
          <a:solidFill>
            <a:srgbClr val="001D48"/>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463" name="Google Shape;1463;p157"/>
          <p:cNvSpPr/>
          <p:nvPr/>
        </p:nvSpPr>
        <p:spPr>
          <a:xfrm>
            <a:off x="434380" y="297222"/>
            <a:ext cx="8328621" cy="885237"/>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Lato Light"/>
                <a:ea typeface="Lato Light"/>
                <a:cs typeface="Lato Light"/>
                <a:sym typeface="Lato Light"/>
              </a:rPr>
              <a:t>Evoking – </a:t>
            </a:r>
            <a:r>
              <a:rPr kumimoji="0" lang="en-US" sz="4000" b="0" i="1" u="none" strike="noStrike" kern="1200" cap="none" spc="0" normalizeH="0" baseline="0" noProof="0">
                <a:ln>
                  <a:noFill/>
                </a:ln>
                <a:solidFill>
                  <a:srgbClr val="FFFFFF"/>
                </a:solidFill>
                <a:effectLst/>
                <a:uLnTx/>
                <a:uFillTx/>
                <a:latin typeface="Lato Light"/>
                <a:ea typeface="Lato Light"/>
                <a:cs typeface="Lato Light"/>
                <a:sym typeface="Lato Light"/>
              </a:rPr>
              <a:t>Why are we going there?</a:t>
            </a: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64" name="Google Shape;1464;p157"/>
          <p:cNvSpPr txBox="1"/>
          <p:nvPr/>
        </p:nvSpPr>
        <p:spPr>
          <a:xfrm>
            <a:off x="843167" y="1725077"/>
            <a:ext cx="10729709" cy="3041818"/>
          </a:xfrm>
          <a:prstGeom prst="rect">
            <a:avLst/>
          </a:prstGeom>
          <a:noFill/>
          <a:ln>
            <a:noFill/>
          </a:ln>
        </p:spPr>
        <p:txBody>
          <a:bodyPr spcFirstLastPara="1" wrap="square" lIns="91425" tIns="45700" rIns="91425" bIns="45700" anchor="t" anchorCtr="0">
            <a:spAutoFit/>
          </a:bodyPr>
          <a:lstStyle/>
          <a:p>
            <a:pPr marL="342891" marR="0" lvl="0" indent="-342891" algn="l" defTabSz="914400" rtl="0" eaLnBrk="1" fontAlgn="auto" latinLnBrk="0" hangingPunct="1">
              <a:lnSpc>
                <a:spcPct val="100000"/>
              </a:lnSpc>
              <a:spcBef>
                <a:spcPts val="0"/>
              </a:spcBef>
              <a:spcAft>
                <a:spcPts val="0"/>
              </a:spcAft>
              <a:buClr>
                <a:srgbClr val="444444"/>
              </a:buClr>
              <a:buSzPts val="2400"/>
              <a:buFont typeface="Arial"/>
              <a:buChar char="•"/>
              <a:tabLst/>
              <a:defRPr/>
            </a:pPr>
            <a:r>
              <a:rPr kumimoji="0" lang="en-US" sz="2400" b="0" i="0" u="none" strike="noStrike" kern="1200" cap="none" spc="0" normalizeH="0" baseline="0" noProof="0" dirty="0">
                <a:ln>
                  <a:noFill/>
                </a:ln>
                <a:solidFill>
                  <a:prstClr val="black"/>
                </a:solidFill>
                <a:effectLst/>
                <a:uLnTx/>
                <a:uFillTx/>
                <a:latin typeface="Lato"/>
                <a:ea typeface="Lato"/>
                <a:cs typeface="Lato"/>
                <a:sym typeface="Lato"/>
              </a:rPr>
              <a:t>Eliciting patient’s own motivations for change: </a:t>
            </a:r>
            <a:endParaRPr kumimoji="0" sz="1200" b="0" i="0" u="none" strike="noStrike" kern="1200" cap="none" spc="0" normalizeH="0" baseline="0" noProof="0" dirty="0">
              <a:ln>
                <a:noFill/>
              </a:ln>
              <a:solidFill>
                <a:prstClr val="black"/>
              </a:solidFill>
              <a:effectLst/>
              <a:uLnTx/>
              <a:uFillTx/>
              <a:latin typeface="Lato"/>
              <a:ea typeface="Lato"/>
              <a:cs typeface="Lato"/>
              <a:sym typeface="Lato"/>
            </a:endParaRPr>
          </a:p>
          <a:p>
            <a:pPr marL="457189" marR="0" lvl="1" indent="0" algn="ctr"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Lato"/>
              <a:ea typeface="Lato"/>
              <a:cs typeface="Lato"/>
              <a:sym typeface="Lato"/>
            </a:endParaRPr>
          </a:p>
          <a:p>
            <a:pPr marL="457189" marR="0" lvl="1"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Lato"/>
                <a:ea typeface="Lato"/>
                <a:cs typeface="Lato"/>
                <a:sym typeface="Lato"/>
              </a:rPr>
              <a:t>“Occurs when there is a focus on a particular change, and you harness the client’s own ideas and feelings about why and how they might do it” </a:t>
            </a:r>
            <a:endParaRPr kumimoji="0" sz="1800" b="0" i="0" u="none" strike="noStrike" kern="1200" cap="none" spc="0" normalizeH="0" baseline="0" noProof="0" dirty="0">
              <a:ln>
                <a:noFill/>
              </a:ln>
              <a:solidFill>
                <a:prstClr val="black"/>
              </a:solidFill>
              <a:effectLst/>
              <a:uLnTx/>
              <a:uFillTx/>
              <a:latin typeface="Calibri"/>
              <a:ea typeface="+mn-ea"/>
              <a:cs typeface="+mn-cs"/>
            </a:endParaRPr>
          </a:p>
          <a:p>
            <a:pPr marL="342891" marR="0" lvl="0" indent="-342891" algn="l" defTabSz="914400" rtl="0" eaLnBrk="1" fontAlgn="auto" latinLnBrk="0" hangingPunct="1">
              <a:lnSpc>
                <a:spcPct val="100000"/>
              </a:lnSpc>
              <a:spcBef>
                <a:spcPts val="1200"/>
              </a:spcBef>
              <a:spcAft>
                <a:spcPts val="0"/>
              </a:spcAft>
              <a:buClr>
                <a:srgbClr val="444444"/>
              </a:buClr>
              <a:buSzPts val="2400"/>
              <a:buFont typeface="Arial"/>
              <a:buChar char="•"/>
              <a:tabLst/>
              <a:defRPr/>
            </a:pPr>
            <a:r>
              <a:rPr kumimoji="0" lang="en-US" sz="2400" b="0" i="0" u="none" strike="noStrike" kern="1200" cap="none" spc="0" normalizeH="0" baseline="0" noProof="0" dirty="0">
                <a:ln>
                  <a:noFill/>
                </a:ln>
                <a:solidFill>
                  <a:prstClr val="black"/>
                </a:solidFill>
                <a:effectLst/>
                <a:uLnTx/>
                <a:uFillTx/>
                <a:latin typeface="Lato"/>
                <a:ea typeface="Lato"/>
                <a:cs typeface="Lato"/>
                <a:sym typeface="Lato"/>
              </a:rPr>
              <a:t>Creating opportunities for the patient to voice the arguments for change. </a:t>
            </a:r>
            <a:endParaRPr kumimoji="0" sz="1800" b="0" i="0" u="none" strike="noStrike" kern="1200" cap="none" spc="0" normalizeH="0" baseline="0" noProof="0" dirty="0">
              <a:ln>
                <a:noFill/>
              </a:ln>
              <a:solidFill>
                <a:prstClr val="black"/>
              </a:solidFill>
              <a:effectLst/>
              <a:uLnTx/>
              <a:uFillTx/>
              <a:latin typeface="Calibri"/>
              <a:ea typeface="+mn-ea"/>
              <a:cs typeface="+mn-cs"/>
            </a:endParaRPr>
          </a:p>
          <a:p>
            <a:pPr marL="2171646" marR="0" lvl="4" indent="-342891" algn="l" defTabSz="914400" rtl="0" eaLnBrk="1" fontAlgn="auto" latinLnBrk="0" hangingPunct="1">
              <a:lnSpc>
                <a:spcPct val="100000"/>
              </a:lnSpc>
              <a:spcBef>
                <a:spcPts val="1400"/>
              </a:spcBef>
              <a:spcAft>
                <a:spcPts val="0"/>
              </a:spcAft>
              <a:buClr>
                <a:srgbClr val="444444"/>
              </a:buClr>
              <a:buSzPts val="2800"/>
              <a:buFont typeface="Arial"/>
              <a:buChar char="•"/>
              <a:tabLst/>
              <a:defRPr/>
            </a:pPr>
            <a:r>
              <a:rPr kumimoji="0" lang="en-US" sz="2800" b="0" i="0" u="none" strike="noStrike" kern="1200" cap="none" spc="0" normalizeH="0" baseline="0" noProof="0" dirty="0">
                <a:ln>
                  <a:noFill/>
                </a:ln>
                <a:solidFill>
                  <a:prstClr val="black"/>
                </a:solidFill>
                <a:effectLst/>
                <a:uLnTx/>
                <a:uFillTx/>
                <a:latin typeface="Calibri"/>
                <a:ea typeface="Calibri"/>
                <a:cs typeface="Calibri"/>
                <a:sym typeface="Calibri"/>
              </a:rPr>
              <a:t>🡪</a:t>
            </a:r>
            <a:r>
              <a:rPr kumimoji="0" lang="en-US" sz="2800" b="0" i="0" u="none" strike="noStrike" kern="1200" cap="none" spc="0" normalizeH="0" baseline="0" noProof="0" dirty="0">
                <a:ln>
                  <a:noFill/>
                </a:ln>
                <a:solidFill>
                  <a:prstClr val="black"/>
                </a:solidFill>
                <a:effectLst/>
                <a:uLnTx/>
                <a:uFillTx/>
                <a:latin typeface="Lato"/>
                <a:ea typeface="Lato"/>
                <a:cs typeface="Lato"/>
                <a:sym typeface="Lato"/>
              </a:rPr>
              <a:t> CHANGE TALK!</a:t>
            </a:r>
            <a:endParaRPr kumimoji="0" sz="1800" b="0" i="0" u="none" strike="noStrike" kern="1200" cap="none" spc="0" normalizeH="0" baseline="0" noProof="0" dirty="0">
              <a:ln>
                <a:noFill/>
              </a:ln>
              <a:solidFill>
                <a:prstClr val="black"/>
              </a:solidFill>
              <a:effectLst/>
              <a:uLnTx/>
              <a:uFillTx/>
              <a:latin typeface="Calibri"/>
              <a:ea typeface="+mn-ea"/>
              <a:cs typeface="+mn-cs"/>
            </a:endParaRPr>
          </a:p>
          <a:p>
            <a:pPr marL="342891" marR="0" lvl="0" indent="-190495" algn="l" defTabSz="914400" rtl="0" eaLnBrk="1" fontAlgn="auto" latinLnBrk="0" hangingPunct="1">
              <a:lnSpc>
                <a:spcPct val="100000"/>
              </a:lnSpc>
              <a:spcBef>
                <a:spcPts val="1200"/>
              </a:spcBef>
              <a:spcAft>
                <a:spcPts val="0"/>
              </a:spcAft>
              <a:buClr>
                <a:prstClr val="black"/>
              </a:buClr>
              <a:buSzPts val="2400"/>
              <a:buFontTx/>
              <a:buNone/>
              <a:tabLst/>
              <a:defRPr/>
            </a:pPr>
            <a:endParaRPr kumimoji="0" sz="2400" b="0" i="0" u="none" strike="noStrike" kern="1200" cap="none" spc="0" normalizeH="0" baseline="0" noProof="0" dirty="0">
              <a:ln>
                <a:noFill/>
              </a:ln>
              <a:solidFill>
                <a:prstClr val="black"/>
              </a:solidFill>
              <a:effectLst/>
              <a:uLnTx/>
              <a:uFillTx/>
              <a:latin typeface="Lato"/>
              <a:ea typeface="Lato"/>
              <a:cs typeface="Lato"/>
              <a:sym typeface="Lato"/>
            </a:endParaRPr>
          </a:p>
        </p:txBody>
      </p:sp>
      <p:sp>
        <p:nvSpPr>
          <p:cNvPr id="1465" name="Google Shape;1465;p157"/>
          <p:cNvSpPr txBox="1"/>
          <p:nvPr/>
        </p:nvSpPr>
        <p:spPr>
          <a:xfrm>
            <a:off x="5315695" y="6387691"/>
            <a:ext cx="6043960" cy="261570"/>
          </a:xfrm>
          <a:prstGeom prst="rect">
            <a:avLst/>
          </a:prstGeom>
          <a:noFill/>
          <a:ln>
            <a:noFill/>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
                <a:srgbClr val="444444"/>
              </a:buClr>
              <a:buSzPts val="1100"/>
              <a:buFontTx/>
              <a:buNone/>
              <a:tabLst/>
              <a:defRPr/>
            </a:pPr>
            <a:r>
              <a:rPr kumimoji="0" lang="en-US" sz="1100" b="0" i="0" u="none" strike="noStrike" kern="1200" cap="none" spc="0" normalizeH="0" baseline="0" noProof="0">
                <a:ln>
                  <a:noFill/>
                </a:ln>
                <a:solidFill>
                  <a:prstClr val="black"/>
                </a:solidFill>
                <a:effectLst/>
                <a:uLnTx/>
                <a:uFillTx/>
                <a:latin typeface="Lato"/>
                <a:ea typeface="Lato"/>
                <a:cs typeface="Lato"/>
                <a:sym typeface="Lato"/>
              </a:rPr>
              <a:t>Miller and Rollnick, </a:t>
            </a:r>
            <a:r>
              <a:rPr kumimoji="0" lang="en-US" sz="1100" b="0" i="1" u="none" strike="noStrike" kern="1200" cap="none" spc="0" normalizeH="0" baseline="0" noProof="0">
                <a:ln>
                  <a:noFill/>
                </a:ln>
                <a:solidFill>
                  <a:prstClr val="black"/>
                </a:solidFill>
                <a:effectLst/>
                <a:uLnTx/>
                <a:uFillTx/>
                <a:latin typeface="Lato"/>
                <a:ea typeface="Lato"/>
                <a:cs typeface="Lato"/>
                <a:sym typeface="Lato"/>
              </a:rPr>
              <a:t>Motivational Interviewing: Helping People Change, 3</a:t>
            </a:r>
            <a:r>
              <a:rPr kumimoji="0" lang="en-US" sz="1100" b="0" i="1" u="none" strike="noStrike" kern="1200" cap="none" spc="0" normalizeH="0" baseline="30000" noProof="0">
                <a:ln>
                  <a:noFill/>
                </a:ln>
                <a:solidFill>
                  <a:prstClr val="black"/>
                </a:solidFill>
                <a:effectLst/>
                <a:uLnTx/>
                <a:uFillTx/>
                <a:latin typeface="Lato"/>
                <a:ea typeface="Lato"/>
                <a:cs typeface="Lato"/>
                <a:sym typeface="Lato"/>
              </a:rPr>
              <a:t>rd</a:t>
            </a:r>
            <a:r>
              <a:rPr kumimoji="0" lang="en-US" sz="1100" b="0" i="1" u="none" strike="noStrike" kern="1200" cap="none" spc="0" normalizeH="0" baseline="0" noProof="0">
                <a:ln>
                  <a:noFill/>
                </a:ln>
                <a:solidFill>
                  <a:prstClr val="black"/>
                </a:solidFill>
                <a:effectLst/>
                <a:uLnTx/>
                <a:uFillTx/>
                <a:latin typeface="Lato"/>
                <a:ea typeface="Lato"/>
                <a:cs typeface="Lato"/>
                <a:sym typeface="Lato"/>
              </a:rPr>
              <a:t> Edition</a:t>
            </a:r>
            <a:r>
              <a:rPr kumimoji="0" lang="en-US" sz="1100" b="0" i="0" u="none" strike="noStrike" kern="1200" cap="none" spc="0" normalizeH="0" baseline="0" noProof="0">
                <a:ln>
                  <a:noFill/>
                </a:ln>
                <a:solidFill>
                  <a:prstClr val="black"/>
                </a:solidFill>
                <a:effectLst/>
                <a:uLnTx/>
                <a:uFillTx/>
                <a:latin typeface="Lato"/>
                <a:ea typeface="Lato"/>
                <a:cs typeface="Lato"/>
                <a:sym typeface="Lato"/>
              </a:rPr>
              <a:t>, 2013. Page 28.</a:t>
            </a: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66" name="Google Shape;1466;p157"/>
          <p:cNvSpPr txBox="1">
            <a:spLocks noGrp="1"/>
          </p:cNvSpPr>
          <p:nvPr>
            <p:ph type="sldNum" idx="12"/>
          </p:nvPr>
        </p:nvSpPr>
        <p:spPr>
          <a:xfrm>
            <a:off x="9128185" y="6339098"/>
            <a:ext cx="2743200" cy="365125"/>
          </a:xfrm>
          <a:prstGeom prst="rect">
            <a:avLst/>
          </a:prstGeom>
          <a:noFill/>
          <a:ln>
            <a:noFill/>
          </a:ln>
        </p:spPr>
        <p:txBody>
          <a:bodyPr spcFirstLastPara="1" vert="horz" wrap="square" lIns="91425" tIns="45700" rIns="91425" bIns="4570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0811808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1472" name="Google Shape;1472;p158"/>
          <p:cNvSpPr/>
          <p:nvPr/>
        </p:nvSpPr>
        <p:spPr>
          <a:xfrm>
            <a:off x="2" y="0"/>
            <a:ext cx="8486775" cy="1182459"/>
          </a:xfrm>
          <a:prstGeom prst="rect">
            <a:avLst/>
          </a:prstGeom>
          <a:solidFill>
            <a:srgbClr val="001D48"/>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473" name="Google Shape;1473;p158"/>
          <p:cNvSpPr/>
          <p:nvPr/>
        </p:nvSpPr>
        <p:spPr>
          <a:xfrm>
            <a:off x="434380" y="297222"/>
            <a:ext cx="8328621" cy="885237"/>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Lato Light"/>
                <a:ea typeface="Lato Light"/>
                <a:cs typeface="Lato Light"/>
                <a:sym typeface="Lato Light"/>
              </a:rPr>
              <a:t>Planning – </a:t>
            </a:r>
            <a:r>
              <a:rPr kumimoji="0" lang="en-US" sz="4000" b="0" i="1" u="none" strike="noStrike" kern="1200" cap="none" spc="0" normalizeH="0" baseline="0" noProof="0">
                <a:ln>
                  <a:noFill/>
                </a:ln>
                <a:solidFill>
                  <a:srgbClr val="FFFFFF"/>
                </a:solidFill>
                <a:effectLst/>
                <a:uLnTx/>
                <a:uFillTx/>
                <a:latin typeface="Lato Light"/>
                <a:ea typeface="Lato Light"/>
                <a:cs typeface="Lato Light"/>
                <a:sym typeface="Lato Light"/>
              </a:rPr>
              <a:t>How will we get there?</a:t>
            </a: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74" name="Google Shape;1474;p158"/>
          <p:cNvSpPr txBox="1"/>
          <p:nvPr/>
        </p:nvSpPr>
        <p:spPr>
          <a:xfrm>
            <a:off x="434379" y="1801278"/>
            <a:ext cx="9100200" cy="1938952"/>
          </a:xfrm>
          <a:prstGeom prst="rect">
            <a:avLst/>
          </a:prstGeom>
          <a:noFill/>
          <a:ln>
            <a:noFill/>
          </a:ln>
        </p:spPr>
        <p:txBody>
          <a:bodyPr spcFirstLastPara="1" wrap="square" lIns="91425" tIns="45700" rIns="91425" bIns="45700" anchor="t" anchorCtr="0">
            <a:spAutoFit/>
          </a:bodyPr>
          <a:lstStyle/>
          <a:p>
            <a:pPr marL="342891" marR="0" lvl="0" indent="-342891" algn="l" defTabSz="914400" rtl="0" eaLnBrk="1" fontAlgn="auto" latinLnBrk="0" hangingPunct="1">
              <a:lnSpc>
                <a:spcPct val="100000"/>
              </a:lnSpc>
              <a:spcBef>
                <a:spcPts val="0"/>
              </a:spcBef>
              <a:spcAft>
                <a:spcPts val="0"/>
              </a:spcAft>
              <a:buClr>
                <a:srgbClr val="444444"/>
              </a:buClr>
              <a:buSzPts val="2400"/>
              <a:buFont typeface="Arial"/>
              <a:buChar char="•"/>
              <a:tabLst/>
              <a:defRPr/>
            </a:pPr>
            <a:r>
              <a:rPr kumimoji="0" lang="en-US" sz="2400" b="0" i="0" u="none" strike="noStrike" kern="1200" cap="none" spc="0" normalizeH="0" baseline="0" noProof="0" dirty="0">
                <a:ln>
                  <a:noFill/>
                </a:ln>
                <a:solidFill>
                  <a:prstClr val="black"/>
                </a:solidFill>
                <a:effectLst/>
                <a:uLnTx/>
                <a:uFillTx/>
                <a:latin typeface="Lato"/>
                <a:ea typeface="Lato"/>
                <a:cs typeface="Lato"/>
                <a:sym typeface="Lato"/>
              </a:rPr>
              <a:t>When a patient starts talking more about when and how.</a:t>
            </a:r>
            <a:endParaRPr kumimoji="0" sz="1800" b="0" i="0" u="none" strike="noStrike" kern="1200" cap="none" spc="0" normalizeH="0" baseline="0" noProof="0" dirty="0">
              <a:ln>
                <a:noFill/>
              </a:ln>
              <a:solidFill>
                <a:prstClr val="black"/>
              </a:solidFill>
              <a:effectLst/>
              <a:uLnTx/>
              <a:uFillTx/>
              <a:latin typeface="Calibri"/>
              <a:ea typeface="+mn-ea"/>
              <a:cs typeface="+mn-cs"/>
            </a:endParaRPr>
          </a:p>
          <a:p>
            <a:pPr marL="800080" marR="0" lvl="1" indent="-342891" algn="l" defTabSz="914400" rtl="0" eaLnBrk="1" fontAlgn="auto" latinLnBrk="0" hangingPunct="1">
              <a:lnSpc>
                <a:spcPct val="100000"/>
              </a:lnSpc>
              <a:spcBef>
                <a:spcPts val="1200"/>
              </a:spcBef>
              <a:spcAft>
                <a:spcPts val="0"/>
              </a:spcAft>
              <a:buClr>
                <a:srgbClr val="444444"/>
              </a:buClr>
              <a:buSzPts val="2400"/>
              <a:buFont typeface="Arial"/>
              <a:buChar char="•"/>
              <a:tabLst/>
              <a:defRPr/>
            </a:pPr>
            <a:r>
              <a:rPr kumimoji="0" lang="en-US" sz="2400" b="0" i="0" u="none" strike="noStrike" kern="1200" cap="none" spc="0" normalizeH="0" baseline="0" noProof="0" dirty="0">
                <a:ln>
                  <a:noFill/>
                </a:ln>
                <a:solidFill>
                  <a:prstClr val="black"/>
                </a:solidFill>
                <a:effectLst/>
                <a:uLnTx/>
                <a:uFillTx/>
                <a:latin typeface="Lato"/>
                <a:ea typeface="Lato"/>
                <a:cs typeface="Lato"/>
                <a:sym typeface="Lato"/>
              </a:rPr>
              <a:t>Talking less about whether and why.</a:t>
            </a:r>
            <a:endParaRPr kumimoji="0" sz="1800" b="0" i="0" u="none" strike="noStrike" kern="1200" cap="none" spc="0" normalizeH="0" baseline="0" noProof="0" dirty="0">
              <a:ln>
                <a:noFill/>
              </a:ln>
              <a:solidFill>
                <a:prstClr val="black"/>
              </a:solidFill>
              <a:effectLst/>
              <a:uLnTx/>
              <a:uFillTx/>
              <a:latin typeface="Calibri"/>
              <a:ea typeface="+mn-ea"/>
              <a:cs typeface="+mn-cs"/>
            </a:endParaRPr>
          </a:p>
          <a:p>
            <a:pPr marL="342891" marR="0" lvl="0" indent="-342891" algn="l" defTabSz="914400" rtl="0" eaLnBrk="1" fontAlgn="auto" latinLnBrk="0" hangingPunct="1">
              <a:lnSpc>
                <a:spcPct val="100000"/>
              </a:lnSpc>
              <a:spcBef>
                <a:spcPts val="1200"/>
              </a:spcBef>
              <a:spcAft>
                <a:spcPts val="0"/>
              </a:spcAft>
              <a:buClr>
                <a:srgbClr val="444444"/>
              </a:buClr>
              <a:buSzPts val="2400"/>
              <a:buFont typeface="Arial"/>
              <a:buChar char="•"/>
              <a:tabLst/>
              <a:defRPr/>
            </a:pPr>
            <a:r>
              <a:rPr kumimoji="0" lang="en-US" sz="2400" b="0" i="0" u="none" strike="noStrike" kern="1200" cap="none" spc="0" normalizeH="0" baseline="0" noProof="0" dirty="0">
                <a:ln>
                  <a:noFill/>
                </a:ln>
                <a:solidFill>
                  <a:prstClr val="black"/>
                </a:solidFill>
                <a:effectLst/>
                <a:uLnTx/>
                <a:uFillTx/>
                <a:latin typeface="Lato"/>
                <a:ea typeface="Lato"/>
                <a:cs typeface="Lato"/>
                <a:sym typeface="Lato"/>
              </a:rPr>
              <a:t>A conversation about action.</a:t>
            </a:r>
            <a:endParaRPr kumimoji="0" sz="1800" b="0" i="0" u="none" strike="noStrike" kern="1200" cap="none" spc="0" normalizeH="0" baseline="0" noProof="0" dirty="0">
              <a:ln>
                <a:noFill/>
              </a:ln>
              <a:solidFill>
                <a:prstClr val="black"/>
              </a:solidFill>
              <a:effectLst/>
              <a:uLnTx/>
              <a:uFillTx/>
              <a:latin typeface="Calibri"/>
              <a:ea typeface="+mn-ea"/>
              <a:cs typeface="+mn-cs"/>
            </a:endParaRPr>
          </a:p>
          <a:p>
            <a:pPr marL="457189" marR="0" lvl="0" indent="0" algn="l" defTabSz="914400" rtl="0" eaLnBrk="1" fontAlgn="auto" latinLnBrk="0" hangingPunct="1">
              <a:lnSpc>
                <a:spcPct val="100000"/>
              </a:lnSpc>
              <a:spcBef>
                <a:spcPts val="120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75" name="Google Shape;1475;p158"/>
          <p:cNvSpPr txBox="1">
            <a:spLocks noGrp="1"/>
          </p:cNvSpPr>
          <p:nvPr>
            <p:ph type="sldNum" idx="12"/>
          </p:nvPr>
        </p:nvSpPr>
        <p:spPr>
          <a:xfrm>
            <a:off x="9128185" y="6339098"/>
            <a:ext cx="2743200" cy="365125"/>
          </a:xfrm>
          <a:prstGeom prst="rect">
            <a:avLst/>
          </a:prstGeom>
          <a:noFill/>
          <a:ln>
            <a:noFill/>
          </a:ln>
        </p:spPr>
        <p:txBody>
          <a:bodyPr spcFirstLastPara="1" vert="horz" wrap="square" lIns="91425" tIns="45700" rIns="91425" bIns="4570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289851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sp>
        <p:nvSpPr>
          <p:cNvPr id="937" name="Google Shape;937;p88"/>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r>
              <a:rPr lang="en-US" sz="3400" dirty="0"/>
              <a:t>Evidence for Engaging People with Addiction Pre-Abstinence</a:t>
            </a:r>
            <a:endParaRPr sz="3400" dirty="0"/>
          </a:p>
        </p:txBody>
      </p:sp>
      <p:sp>
        <p:nvSpPr>
          <p:cNvPr id="938" name="Google Shape;938;p88"/>
          <p:cNvSpPr txBox="1">
            <a:spLocks noGrp="1"/>
          </p:cNvSpPr>
          <p:nvPr>
            <p:ph idx="1"/>
          </p:nvPr>
        </p:nvSpPr>
        <p:spPr>
          <a:xfrm>
            <a:off x="609600" y="1600202"/>
            <a:ext cx="10972800" cy="3690256"/>
          </a:xfrm>
          <a:prstGeom prst="rect">
            <a:avLst/>
          </a:prstGeom>
          <a:noFill/>
          <a:ln>
            <a:noFill/>
          </a:ln>
        </p:spPr>
        <p:txBody>
          <a:bodyPr spcFirstLastPara="1" wrap="square" lIns="91425" tIns="45700" rIns="91425" bIns="45700" anchor="t" anchorCtr="0">
            <a:noAutofit/>
          </a:bodyPr>
          <a:lstStyle/>
          <a:p>
            <a:pPr>
              <a:spcBef>
                <a:spcPts val="0"/>
              </a:spcBef>
              <a:buClr>
                <a:schemeClr val="tx1"/>
              </a:buClr>
              <a:buSzPct val="100000"/>
            </a:pPr>
            <a:r>
              <a:rPr lang="en-US" sz="2800" dirty="0"/>
              <a:t>Engaging people with addiction before they are ready for abstinence save lives, are cost-saving, and do not increase drug use or crime.</a:t>
            </a:r>
          </a:p>
          <a:p>
            <a:pPr>
              <a:spcBef>
                <a:spcPts val="0"/>
              </a:spcBef>
              <a:buClr>
                <a:schemeClr val="tx1"/>
              </a:buClr>
              <a:buSzPct val="100000"/>
            </a:pPr>
            <a:r>
              <a:rPr lang="en-US" sz="2800" dirty="0"/>
              <a:t>Syringe services programs reduce HIV and Hep C transmission rates by 50%</a:t>
            </a:r>
          </a:p>
          <a:p>
            <a:pPr marL="793750" lvl="1" indent="-457200">
              <a:spcBef>
                <a:spcPts val="0"/>
              </a:spcBef>
              <a:buClr>
                <a:schemeClr val="tx1"/>
              </a:buClr>
              <a:buSzPct val="100000"/>
              <a:buFont typeface="Arial" panose="020B0604020202020204" pitchFamily="34" charset="0"/>
              <a:buChar char="•"/>
            </a:pPr>
            <a:r>
              <a:rPr lang="en-US" dirty="0"/>
              <a:t>When combined with medications that treat opioid use disorder: ⅔ reduction in HIV and HCV transmission.</a:t>
            </a:r>
          </a:p>
          <a:p>
            <a:pPr>
              <a:spcBef>
                <a:spcPts val="0"/>
              </a:spcBef>
              <a:buClr>
                <a:schemeClr val="tx1"/>
              </a:buClr>
              <a:buSzPct val="100000"/>
            </a:pPr>
            <a:r>
              <a:rPr lang="en-US" sz="2800" dirty="0"/>
              <a:t>People using syringe programs are:</a:t>
            </a:r>
          </a:p>
          <a:p>
            <a:pPr marL="793750" lvl="1" indent="-457200">
              <a:spcBef>
                <a:spcPts val="0"/>
              </a:spcBef>
              <a:buClr>
                <a:schemeClr val="tx1"/>
              </a:buClr>
              <a:buSzPct val="100000"/>
              <a:buFont typeface="Arial" panose="020B0604020202020204" pitchFamily="34" charset="0"/>
              <a:buChar char="•"/>
            </a:pPr>
            <a:r>
              <a:rPr lang="en-US" b="1" dirty="0"/>
              <a:t>5x </a:t>
            </a:r>
            <a:r>
              <a:rPr lang="en-US" dirty="0"/>
              <a:t>more likely to participate in substance use treatment</a:t>
            </a:r>
          </a:p>
          <a:p>
            <a:pPr marL="793750" lvl="1" indent="-457200">
              <a:spcBef>
                <a:spcPts val="0"/>
              </a:spcBef>
              <a:buClr>
                <a:schemeClr val="tx1"/>
              </a:buClr>
              <a:buSzPct val="100000"/>
              <a:buFont typeface="Arial" panose="020B0604020202020204" pitchFamily="34" charset="0"/>
              <a:buChar char="•"/>
            </a:pPr>
            <a:r>
              <a:rPr lang="en-US" b="1" dirty="0"/>
              <a:t>3x</a:t>
            </a:r>
            <a:r>
              <a:rPr lang="en-US" dirty="0"/>
              <a:t> more likely to reduce or stop injecting</a:t>
            </a:r>
            <a:endParaRPr dirty="0"/>
          </a:p>
        </p:txBody>
      </p:sp>
      <p:sp>
        <p:nvSpPr>
          <p:cNvPr id="939" name="Google Shape;939;p88"/>
          <p:cNvSpPr txBox="1">
            <a:spLocks noGrp="1"/>
          </p:cNvSpPr>
          <p:nvPr>
            <p:ph type="sldNum" sz="quarter" idx="12"/>
          </p:nvPr>
        </p:nvSpPr>
        <p:spPr>
          <a:prstGeom prst="rect">
            <a:avLst/>
          </a:prstGeom>
          <a:noFill/>
          <a:ln>
            <a:noFill/>
          </a:ln>
        </p:spPr>
        <p:txBody>
          <a:bodyPr spcFirstLastPara="1" wrap="square" lIns="91425" tIns="45700" rIns="91425" bIns="45700" anchor="ctr" anchorCtr="0">
            <a:noAutofit/>
          </a:bodyPr>
          <a:lstStyle/>
          <a:p>
            <a:fld id="{00000000-1234-1234-1234-123412341234}" type="slidenum">
              <a:rPr lang="en-US"/>
              <a:pPr/>
              <a:t>7</a:t>
            </a:fld>
            <a:endParaRPr dirty="0"/>
          </a:p>
        </p:txBody>
      </p:sp>
      <p:sp>
        <p:nvSpPr>
          <p:cNvPr id="940" name="Google Shape;940;p88"/>
          <p:cNvSpPr txBox="1">
            <a:spLocks noGrp="1"/>
          </p:cNvSpPr>
          <p:nvPr>
            <p:ph type="body" idx="4294967295"/>
          </p:nvPr>
        </p:nvSpPr>
        <p:spPr>
          <a:xfrm>
            <a:off x="381000" y="5540829"/>
            <a:ext cx="11430000" cy="565150"/>
          </a:xfrm>
          <a:prstGeom prst="rect">
            <a:avLst/>
          </a:prstGeom>
          <a:noFill/>
          <a:ln>
            <a:noFill/>
          </a:ln>
        </p:spPr>
        <p:txBody>
          <a:bodyPr spcFirstLastPara="1" wrap="square" lIns="91425" tIns="45700" rIns="91425" bIns="45700" anchor="t" anchorCtr="0">
            <a:noAutofit/>
          </a:bodyPr>
          <a:lstStyle/>
          <a:p>
            <a:pPr marL="185738" indent="0">
              <a:buNone/>
            </a:pPr>
            <a:r>
              <a:rPr lang="en-US" sz="2000" b="1" i="1" dirty="0">
                <a:highlight>
                  <a:srgbClr val="FFFFFF"/>
                </a:highlight>
                <a:latin typeface="Arial"/>
                <a:ea typeface="Arial"/>
              </a:rPr>
              <a:t>Source:</a:t>
            </a:r>
            <a:r>
              <a:rPr lang="en-US" sz="2000" i="1" dirty="0">
                <a:solidFill>
                  <a:schemeClr val="dk2"/>
                </a:solidFill>
                <a:highlight>
                  <a:srgbClr val="FFFFFF"/>
                </a:highlight>
                <a:latin typeface="Arial"/>
                <a:ea typeface="Arial"/>
              </a:rPr>
              <a:t> </a:t>
            </a:r>
            <a:r>
              <a:rPr lang="en-US" sz="2000" i="1" u="sng" dirty="0">
                <a:solidFill>
                  <a:schemeClr val="dk2"/>
                </a:solidFill>
                <a:highlight>
                  <a:srgbClr val="FFFFFF"/>
                </a:highlight>
                <a:latin typeface="Arial"/>
                <a:ea typeface="Arial"/>
                <a:hlinkClick r:id="rId3">
                  <a:extLst>
                    <a:ext uri="{A12FA001-AC4F-418D-AE19-62706E023703}">
                      <ahyp:hlinkClr xmlns:ahyp="http://schemas.microsoft.com/office/drawing/2018/hyperlinkcolor" val="tx"/>
                    </a:ext>
                  </a:extLst>
                </a:hlinkClick>
              </a:rPr>
              <a:t>http://www.cdc.gov/syringe-services-programs/php/safety-effectiveness.html</a:t>
            </a:r>
            <a:r>
              <a:rPr lang="en-US" sz="2000" i="1" dirty="0">
                <a:solidFill>
                  <a:schemeClr val="dk2"/>
                </a:solidFill>
                <a:highlight>
                  <a:srgbClr val="FFFFFF"/>
                </a:highlight>
                <a:latin typeface="Arial"/>
                <a:ea typeface="Arial"/>
              </a:rPr>
              <a:t>  </a:t>
            </a:r>
            <a:endParaRPr sz="2000" dirty="0">
              <a:solidFill>
                <a:schemeClr val="dk2"/>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480"/>
        <p:cNvGrpSpPr/>
        <p:nvPr/>
      </p:nvGrpSpPr>
      <p:grpSpPr>
        <a:xfrm>
          <a:off x="0" y="0"/>
          <a:ext cx="0" cy="0"/>
          <a:chOff x="0" y="0"/>
          <a:chExt cx="0" cy="0"/>
        </a:xfrm>
      </p:grpSpPr>
      <p:sp>
        <p:nvSpPr>
          <p:cNvPr id="1481" name="Google Shape;1481;p159"/>
          <p:cNvSpPr/>
          <p:nvPr/>
        </p:nvSpPr>
        <p:spPr>
          <a:xfrm>
            <a:off x="1910527" y="2260200"/>
            <a:ext cx="9058200" cy="2337600"/>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92678"/>
              </a:lnSpc>
              <a:spcBef>
                <a:spcPts val="0"/>
              </a:spcBef>
              <a:spcAft>
                <a:spcPts val="0"/>
              </a:spcAft>
              <a:buClr>
                <a:prstClr val="black"/>
              </a:buClr>
              <a:buSzPts val="5600"/>
              <a:buFontTx/>
              <a:buNone/>
              <a:tabLst/>
              <a:defRPr/>
            </a:pPr>
            <a:r>
              <a:rPr kumimoji="0" lang="en-US" sz="5600" b="0" i="0" u="none" strike="noStrike" kern="1200" cap="none" spc="0" normalizeH="0" baseline="0" noProof="0">
                <a:ln>
                  <a:noFill/>
                </a:ln>
                <a:solidFill>
                  <a:prstClr val="black"/>
                </a:solidFill>
                <a:effectLst/>
                <a:uLnTx/>
                <a:uFillTx/>
                <a:latin typeface="Lato Light"/>
                <a:ea typeface="Lato Light"/>
                <a:cs typeface="Lato Light"/>
                <a:sym typeface="Lato Light"/>
              </a:rPr>
              <a:t>It is the </a:t>
            </a:r>
            <a:r>
              <a:rPr kumimoji="0" lang="en-US" sz="5600" b="0" i="1" u="none" strike="noStrike" kern="1200" cap="none" spc="0" normalizeH="0" baseline="0" noProof="0">
                <a:ln>
                  <a:noFill/>
                </a:ln>
                <a:solidFill>
                  <a:prstClr val="black"/>
                </a:solidFill>
                <a:effectLst/>
                <a:uLnTx/>
                <a:uFillTx/>
                <a:latin typeface="Lato Light"/>
                <a:ea typeface="Lato Light"/>
                <a:cs typeface="Lato Light"/>
                <a:sym typeface="Lato Light"/>
              </a:rPr>
              <a:t>confluence</a:t>
            </a:r>
            <a:r>
              <a:rPr kumimoji="0" lang="en-US" sz="5600" b="0" i="0" u="none" strike="noStrike" kern="1200" cap="none" spc="0" normalizeH="0" baseline="0" noProof="0">
                <a:ln>
                  <a:noFill/>
                </a:ln>
                <a:solidFill>
                  <a:prstClr val="black"/>
                </a:solidFill>
                <a:effectLst/>
                <a:uLnTx/>
                <a:uFillTx/>
                <a:latin typeface="Lato Light"/>
                <a:ea typeface="Lato Light"/>
                <a:cs typeface="Lato Light"/>
                <a:sym typeface="Lato Light"/>
              </a:rPr>
              <a:t> of these four tasks (processes) </a:t>
            </a:r>
            <a:br>
              <a:rPr kumimoji="0" lang="en-US" sz="5600" b="0" i="0" u="none" strike="noStrike" kern="1200" cap="none" spc="0" normalizeH="0" baseline="0" noProof="0">
                <a:ln>
                  <a:noFill/>
                </a:ln>
                <a:solidFill>
                  <a:prstClr val="black"/>
                </a:solidFill>
                <a:effectLst/>
                <a:uLnTx/>
                <a:uFillTx/>
                <a:latin typeface="Lato Light"/>
                <a:ea typeface="Lato Light"/>
                <a:cs typeface="Lato Light"/>
                <a:sym typeface="Lato Light"/>
              </a:rPr>
            </a:br>
            <a:r>
              <a:rPr kumimoji="0" lang="en-US" sz="5600" b="0" i="0" u="none" strike="noStrike" kern="1200" cap="none" spc="0" normalizeH="0" baseline="0" noProof="0">
                <a:ln>
                  <a:noFill/>
                </a:ln>
                <a:solidFill>
                  <a:prstClr val="black"/>
                </a:solidFill>
                <a:effectLst/>
                <a:uLnTx/>
                <a:uFillTx/>
                <a:latin typeface="Lato Light"/>
                <a:ea typeface="Lato Light"/>
                <a:cs typeface="Lato Light"/>
                <a:sym typeface="Lato Light"/>
              </a:rPr>
              <a:t>that best describes MI.</a:t>
            </a:r>
            <a:br>
              <a:rPr kumimoji="0" lang="en-US" sz="5600" b="0" i="0" u="none" strike="noStrike" kern="1200" cap="none" spc="0" normalizeH="0" baseline="0" noProof="0">
                <a:ln>
                  <a:noFill/>
                </a:ln>
                <a:solidFill>
                  <a:prstClr val="black"/>
                </a:solidFill>
                <a:effectLst/>
                <a:uLnTx/>
                <a:uFillTx/>
                <a:latin typeface="Lato Light"/>
                <a:ea typeface="Lato Light"/>
                <a:cs typeface="Lato Light"/>
                <a:sym typeface="Lato Light"/>
              </a:rPr>
            </a:br>
            <a:endParaRPr kumimoji="0" sz="1800" b="0" i="0" u="none" strike="noStrike" kern="1200" cap="none" spc="0" normalizeH="0" baseline="0" noProof="0">
              <a:ln>
                <a:noFill/>
              </a:ln>
              <a:solidFill>
                <a:prstClr val="black"/>
              </a:solidFill>
              <a:effectLst/>
              <a:uLnTx/>
              <a:uFillTx/>
              <a:latin typeface="Lato Light"/>
              <a:ea typeface="Lato Light"/>
              <a:cs typeface="Lato Light"/>
              <a:sym typeface="Lato Light"/>
            </a:endParaRPr>
          </a:p>
        </p:txBody>
      </p:sp>
      <p:sp>
        <p:nvSpPr>
          <p:cNvPr id="1482" name="Google Shape;1482;p159"/>
          <p:cNvSpPr txBox="1">
            <a:spLocks noGrp="1"/>
          </p:cNvSpPr>
          <p:nvPr>
            <p:ph type="sldNum" idx="12"/>
          </p:nvPr>
        </p:nvSpPr>
        <p:spPr>
          <a:xfrm>
            <a:off x="9128185" y="6339098"/>
            <a:ext cx="2743200" cy="365125"/>
          </a:xfrm>
          <a:prstGeom prst="rect">
            <a:avLst/>
          </a:prstGeom>
          <a:noFill/>
          <a:ln>
            <a:noFill/>
          </a:ln>
        </p:spPr>
        <p:txBody>
          <a:bodyPr spcFirstLastPara="1" vert="horz" wrap="square" lIns="91425" tIns="45700" rIns="91425" bIns="4570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472844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487"/>
        <p:cNvGrpSpPr/>
        <p:nvPr/>
      </p:nvGrpSpPr>
      <p:grpSpPr>
        <a:xfrm>
          <a:off x="0" y="0"/>
          <a:ext cx="0" cy="0"/>
          <a:chOff x="0" y="0"/>
          <a:chExt cx="0" cy="0"/>
        </a:xfrm>
      </p:grpSpPr>
      <p:sp>
        <p:nvSpPr>
          <p:cNvPr id="1488" name="Google Shape;1488;p160"/>
          <p:cNvSpPr/>
          <p:nvPr/>
        </p:nvSpPr>
        <p:spPr>
          <a:xfrm>
            <a:off x="1" y="0"/>
            <a:ext cx="8666923" cy="1182459"/>
          </a:xfrm>
          <a:prstGeom prst="rect">
            <a:avLst/>
          </a:prstGeom>
          <a:solidFill>
            <a:srgbClr val="001D48"/>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489" name="Google Shape;1489;p160"/>
          <p:cNvSpPr/>
          <p:nvPr/>
        </p:nvSpPr>
        <p:spPr>
          <a:xfrm>
            <a:off x="434380" y="297222"/>
            <a:ext cx="9743291" cy="885237"/>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Lato Light"/>
                <a:ea typeface="Lato Light"/>
                <a:cs typeface="Lato Light"/>
                <a:sym typeface="Lato Light"/>
              </a:rPr>
              <a:t>Four Foundational Tasks (Processes)</a:t>
            </a: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90" name="Google Shape;1490;p160"/>
          <p:cNvSpPr/>
          <p:nvPr/>
        </p:nvSpPr>
        <p:spPr>
          <a:xfrm>
            <a:off x="7077075" y="2296114"/>
            <a:ext cx="4124324" cy="885237"/>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1491" name="Google Shape;1491;p160"/>
          <p:cNvSpPr/>
          <p:nvPr/>
        </p:nvSpPr>
        <p:spPr>
          <a:xfrm>
            <a:off x="5886451" y="3219451"/>
            <a:ext cx="5314949" cy="885237"/>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1492" name="Google Shape;1492;p160"/>
          <p:cNvSpPr/>
          <p:nvPr/>
        </p:nvSpPr>
        <p:spPr>
          <a:xfrm>
            <a:off x="4667251" y="4142788"/>
            <a:ext cx="6534148" cy="885237"/>
          </a:xfrm>
          <a:prstGeom prst="rect">
            <a:avLst/>
          </a:prstGeom>
          <a:solidFill>
            <a:srgbClr val="0070C0">
              <a:alpha val="51764"/>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1493" name="Google Shape;1493;p160"/>
          <p:cNvSpPr/>
          <p:nvPr/>
        </p:nvSpPr>
        <p:spPr>
          <a:xfrm>
            <a:off x="3086101" y="5066124"/>
            <a:ext cx="8115299" cy="885237"/>
          </a:xfrm>
          <a:prstGeom prst="rect">
            <a:avLst/>
          </a:prstGeom>
          <a:solidFill>
            <a:srgbClr val="06204C">
              <a:alpha val="4000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1494" name="Google Shape;1494;p160"/>
          <p:cNvSpPr txBox="1"/>
          <p:nvPr/>
        </p:nvSpPr>
        <p:spPr>
          <a:xfrm>
            <a:off x="6934200" y="2523287"/>
            <a:ext cx="4410075" cy="43084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a:ln>
                  <a:noFill/>
                </a:ln>
                <a:solidFill>
                  <a:srgbClr val="444444"/>
                </a:solidFill>
                <a:effectLst/>
                <a:uLnTx/>
                <a:uFillTx/>
                <a:latin typeface="Lato"/>
                <a:ea typeface="Lato"/>
                <a:cs typeface="Lato"/>
                <a:sym typeface="Lato"/>
              </a:rPr>
              <a:t>Planning </a:t>
            </a:r>
            <a:r>
              <a:rPr kumimoji="0" lang="en-US" sz="1800" b="0" i="0" u="none" strike="noStrike" kern="1200" cap="none" spc="0" normalizeH="0" baseline="0" noProof="0">
                <a:ln>
                  <a:noFill/>
                </a:ln>
                <a:solidFill>
                  <a:srgbClr val="444444"/>
                </a:solidFill>
                <a:effectLst/>
                <a:uLnTx/>
                <a:uFillTx/>
                <a:latin typeface="Lato"/>
                <a:ea typeface="Lato"/>
                <a:cs typeface="Lato"/>
                <a:sym typeface="Lato"/>
              </a:rPr>
              <a:t>(how will we get there?)</a:t>
            </a:r>
            <a:endParaRPr kumimoji="0" sz="2200" b="0" i="0" u="none" strike="noStrike" kern="1200" cap="none" spc="0" normalizeH="0" baseline="0" noProof="0">
              <a:ln>
                <a:noFill/>
              </a:ln>
              <a:solidFill>
                <a:srgbClr val="444444"/>
              </a:solidFill>
              <a:effectLst/>
              <a:uLnTx/>
              <a:uFillTx/>
              <a:latin typeface="Lato"/>
              <a:ea typeface="Lato"/>
              <a:cs typeface="Lato"/>
              <a:sym typeface="Lato"/>
            </a:endParaRPr>
          </a:p>
        </p:txBody>
      </p:sp>
      <p:sp>
        <p:nvSpPr>
          <p:cNvPr id="1495" name="Google Shape;1495;p160"/>
          <p:cNvSpPr txBox="1"/>
          <p:nvPr/>
        </p:nvSpPr>
        <p:spPr>
          <a:xfrm>
            <a:off x="6338887" y="3446627"/>
            <a:ext cx="4410075" cy="43084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a:ln>
                  <a:noFill/>
                </a:ln>
                <a:solidFill>
                  <a:srgbClr val="444444"/>
                </a:solidFill>
                <a:effectLst/>
                <a:uLnTx/>
                <a:uFillTx/>
                <a:latin typeface="Lato"/>
                <a:ea typeface="Lato"/>
                <a:cs typeface="Lato"/>
                <a:sym typeface="Lato"/>
              </a:rPr>
              <a:t>Evoking </a:t>
            </a:r>
            <a:r>
              <a:rPr kumimoji="0" lang="en-US" sz="1800" b="0" i="0" u="none" strike="noStrike" kern="1200" cap="none" spc="0" normalizeH="0" baseline="0" noProof="0">
                <a:ln>
                  <a:noFill/>
                </a:ln>
                <a:solidFill>
                  <a:srgbClr val="444444"/>
                </a:solidFill>
                <a:effectLst/>
                <a:uLnTx/>
                <a:uFillTx/>
                <a:latin typeface="Lato"/>
                <a:ea typeface="Lato"/>
                <a:cs typeface="Lato"/>
                <a:sym typeface="Lato"/>
              </a:rPr>
              <a:t>(why will we get there?)</a:t>
            </a:r>
            <a:endParaRPr kumimoji="0" sz="2200" b="0" i="0" u="none" strike="noStrike" kern="1200" cap="none" spc="0" normalizeH="0" baseline="0" noProof="0">
              <a:ln>
                <a:noFill/>
              </a:ln>
              <a:solidFill>
                <a:srgbClr val="444444"/>
              </a:solidFill>
              <a:effectLst/>
              <a:uLnTx/>
              <a:uFillTx/>
              <a:latin typeface="Lato"/>
              <a:ea typeface="Lato"/>
              <a:cs typeface="Lato"/>
              <a:sym typeface="Lato"/>
            </a:endParaRPr>
          </a:p>
        </p:txBody>
      </p:sp>
      <p:sp>
        <p:nvSpPr>
          <p:cNvPr id="1496" name="Google Shape;1496;p160"/>
          <p:cNvSpPr txBox="1"/>
          <p:nvPr/>
        </p:nvSpPr>
        <p:spPr>
          <a:xfrm>
            <a:off x="5729288" y="4369961"/>
            <a:ext cx="4410075" cy="43084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prstClr val="black"/>
                </a:solidFill>
                <a:effectLst/>
                <a:uLnTx/>
                <a:uFillTx/>
                <a:latin typeface="Lato"/>
                <a:ea typeface="Lato"/>
                <a:cs typeface="Lato"/>
                <a:sym typeface="Lato"/>
              </a:rPr>
              <a:t>Focusing </a:t>
            </a:r>
            <a:r>
              <a:rPr kumimoji="0" lang="en-US" sz="1800" b="0" i="0" u="none" strike="noStrike" kern="1200" cap="none" spc="0" normalizeH="0" baseline="0" noProof="0" dirty="0">
                <a:ln>
                  <a:noFill/>
                </a:ln>
                <a:solidFill>
                  <a:prstClr val="black"/>
                </a:solidFill>
                <a:effectLst/>
                <a:uLnTx/>
                <a:uFillTx/>
                <a:latin typeface="Lato"/>
                <a:ea typeface="Lato"/>
                <a:cs typeface="Lato"/>
                <a:sym typeface="Lato"/>
              </a:rPr>
              <a:t>(where shall we go?)</a:t>
            </a:r>
            <a:endParaRPr kumimoji="0" sz="2200" b="0" i="0" u="none" strike="noStrike" kern="1200" cap="none" spc="0" normalizeH="0" baseline="0" noProof="0" dirty="0">
              <a:ln>
                <a:noFill/>
              </a:ln>
              <a:solidFill>
                <a:prstClr val="black"/>
              </a:solidFill>
              <a:effectLst/>
              <a:uLnTx/>
              <a:uFillTx/>
              <a:latin typeface="Lato"/>
              <a:ea typeface="Lato"/>
              <a:cs typeface="Lato"/>
              <a:sym typeface="Lato"/>
            </a:endParaRPr>
          </a:p>
        </p:txBody>
      </p:sp>
      <p:sp>
        <p:nvSpPr>
          <p:cNvPr id="1497" name="Google Shape;1497;p160"/>
          <p:cNvSpPr txBox="1"/>
          <p:nvPr/>
        </p:nvSpPr>
        <p:spPr>
          <a:xfrm>
            <a:off x="4938712" y="5293299"/>
            <a:ext cx="4410075" cy="43084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prstClr val="black"/>
                </a:solidFill>
                <a:effectLst/>
                <a:uLnTx/>
                <a:uFillTx/>
                <a:latin typeface="Lato"/>
                <a:ea typeface="Lato"/>
                <a:cs typeface="Lato"/>
                <a:sym typeface="Lato"/>
              </a:rPr>
              <a:t>Engaging </a:t>
            </a:r>
            <a:r>
              <a:rPr kumimoji="0" lang="en-US" sz="1800" b="0" i="0" u="none" strike="noStrike" kern="1200" cap="none" spc="0" normalizeH="0" baseline="0" noProof="0" dirty="0">
                <a:ln>
                  <a:noFill/>
                </a:ln>
                <a:solidFill>
                  <a:prstClr val="black"/>
                </a:solidFill>
                <a:effectLst/>
                <a:uLnTx/>
                <a:uFillTx/>
                <a:latin typeface="Lato"/>
                <a:ea typeface="Lato"/>
                <a:cs typeface="Lato"/>
                <a:sym typeface="Lato"/>
              </a:rPr>
              <a:t>(shall we walk together?)</a:t>
            </a:r>
            <a:endParaRPr kumimoji="0" sz="2200" b="0" i="0" u="none" strike="noStrike" kern="1200" cap="none" spc="0" normalizeH="0" baseline="0" noProof="0" dirty="0">
              <a:ln>
                <a:noFill/>
              </a:ln>
              <a:solidFill>
                <a:prstClr val="black"/>
              </a:solidFill>
              <a:effectLst/>
              <a:uLnTx/>
              <a:uFillTx/>
              <a:latin typeface="Lato"/>
              <a:ea typeface="Lato"/>
              <a:cs typeface="Lato"/>
              <a:sym typeface="Lato"/>
            </a:endParaRPr>
          </a:p>
        </p:txBody>
      </p:sp>
      <p:sp>
        <p:nvSpPr>
          <p:cNvPr id="1498" name="Google Shape;1498;p160"/>
          <p:cNvSpPr/>
          <p:nvPr/>
        </p:nvSpPr>
        <p:spPr>
          <a:xfrm>
            <a:off x="4667251" y="5003659"/>
            <a:ext cx="4953000" cy="1160104"/>
          </a:xfrm>
          <a:custGeom>
            <a:avLst/>
            <a:gdLst/>
            <a:ahLst/>
            <a:cxnLst/>
            <a:rect l="l" t="t" r="r" b="b"/>
            <a:pathLst>
              <a:path w="4953000" h="1160104" extrusionOk="0">
                <a:moveTo>
                  <a:pt x="0" y="580052"/>
                </a:moveTo>
                <a:cubicBezTo>
                  <a:pt x="-211889" y="10530"/>
                  <a:pt x="1254937" y="-53070"/>
                  <a:pt x="2476500" y="0"/>
                </a:cubicBezTo>
                <a:cubicBezTo>
                  <a:pt x="3807408" y="20690"/>
                  <a:pt x="4985108" y="250117"/>
                  <a:pt x="4953000" y="580052"/>
                </a:cubicBezTo>
                <a:cubicBezTo>
                  <a:pt x="4867897" y="730734"/>
                  <a:pt x="3747351" y="1461564"/>
                  <a:pt x="2476500" y="1160104"/>
                </a:cubicBezTo>
                <a:cubicBezTo>
                  <a:pt x="1128813" y="1132450"/>
                  <a:pt x="47091" y="896531"/>
                  <a:pt x="0" y="580052"/>
                </a:cubicBezTo>
                <a:close/>
              </a:path>
            </a:pathLst>
          </a:custGeom>
          <a:noFill/>
          <a:ln w="57150" cap="flat" cmpd="sng">
            <a:solidFill>
              <a:srgbClr val="000000">
                <a:alpha val="58823"/>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1499" name="Google Shape;1499;p160"/>
          <p:cNvSpPr txBox="1">
            <a:spLocks noGrp="1"/>
          </p:cNvSpPr>
          <p:nvPr>
            <p:ph type="sldNum" idx="12"/>
          </p:nvPr>
        </p:nvSpPr>
        <p:spPr>
          <a:xfrm>
            <a:off x="9128185" y="6339098"/>
            <a:ext cx="2743200" cy="365125"/>
          </a:xfrm>
          <a:prstGeom prst="rect">
            <a:avLst/>
          </a:prstGeom>
          <a:noFill/>
          <a:ln>
            <a:noFill/>
          </a:ln>
        </p:spPr>
        <p:txBody>
          <a:bodyPr spcFirstLastPara="1" vert="horz" wrap="square" lIns="91425" tIns="45700" rIns="91425" bIns="4570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0192676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512"/>
        <p:cNvGrpSpPr/>
        <p:nvPr/>
      </p:nvGrpSpPr>
      <p:grpSpPr>
        <a:xfrm>
          <a:off x="0" y="0"/>
          <a:ext cx="0" cy="0"/>
          <a:chOff x="0" y="0"/>
          <a:chExt cx="0" cy="0"/>
        </a:xfrm>
      </p:grpSpPr>
      <p:sp>
        <p:nvSpPr>
          <p:cNvPr id="1513" name="Google Shape;1513;p162"/>
          <p:cNvSpPr/>
          <p:nvPr/>
        </p:nvSpPr>
        <p:spPr>
          <a:xfrm>
            <a:off x="2" y="0"/>
            <a:ext cx="12191999"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1514" name="Google Shape;1514;p162"/>
          <p:cNvSpPr/>
          <p:nvPr/>
        </p:nvSpPr>
        <p:spPr>
          <a:xfrm>
            <a:off x="1" y="1"/>
            <a:ext cx="3707296" cy="1075580"/>
          </a:xfrm>
          <a:prstGeom prst="rect">
            <a:avLst/>
          </a:prstGeom>
          <a:solidFill>
            <a:srgbClr val="06204C"/>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515" name="Google Shape;1515;p162"/>
          <p:cNvSpPr/>
          <p:nvPr/>
        </p:nvSpPr>
        <p:spPr>
          <a:xfrm>
            <a:off x="476134" y="309009"/>
            <a:ext cx="3126415" cy="385667"/>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91052"/>
              </a:lnSpc>
              <a:spcBef>
                <a:spcPts val="0"/>
              </a:spcBef>
              <a:spcAft>
                <a:spcPts val="0"/>
              </a:spcAft>
              <a:buClr>
                <a:prstClr val="white"/>
              </a:buClr>
              <a:buSzPts val="3800"/>
              <a:buFontTx/>
              <a:buNone/>
              <a:tabLst/>
              <a:defRPr/>
            </a:pPr>
            <a:r>
              <a:rPr kumimoji="0" lang="en-US" sz="3800" b="0" i="0" u="none" strike="noStrike" kern="1200" cap="none" spc="0" normalizeH="0" baseline="0" noProof="0">
                <a:ln>
                  <a:noFill/>
                </a:ln>
                <a:solidFill>
                  <a:prstClr val="white"/>
                </a:solidFill>
                <a:effectLst/>
                <a:uLnTx/>
                <a:uFillTx/>
                <a:latin typeface="Lato Light"/>
                <a:ea typeface="Lato Light"/>
                <a:cs typeface="Lato Light"/>
                <a:sym typeface="Lato Light"/>
              </a:rPr>
              <a:t>Spirit (PACE)</a:t>
            </a:r>
            <a:endParaRPr kumimoji="0" sz="1800" b="0" i="0" u="none" strike="noStrike" kern="1200" cap="none" spc="0" normalizeH="0" baseline="0" noProof="0">
              <a:ln>
                <a:noFill/>
              </a:ln>
              <a:solidFill>
                <a:prstClr val="white"/>
              </a:solidFill>
              <a:effectLst/>
              <a:uLnTx/>
              <a:uFillTx/>
              <a:latin typeface="Lato Light"/>
              <a:ea typeface="Lato Light"/>
              <a:cs typeface="Lato Light"/>
              <a:sym typeface="Lato Light"/>
            </a:endParaRPr>
          </a:p>
        </p:txBody>
      </p:sp>
      <p:sp>
        <p:nvSpPr>
          <p:cNvPr id="1516" name="Google Shape;1516;p162"/>
          <p:cNvSpPr/>
          <p:nvPr/>
        </p:nvSpPr>
        <p:spPr>
          <a:xfrm>
            <a:off x="1308597" y="2415657"/>
            <a:ext cx="5827699" cy="3895243"/>
          </a:xfrm>
          <a:prstGeom prst="rect">
            <a:avLst/>
          </a:prstGeom>
          <a:noFill/>
          <a:ln>
            <a:noFill/>
          </a:ln>
        </p:spPr>
        <p:txBody>
          <a:bodyPr spcFirstLastPara="1" wrap="square" lIns="0" tIns="0" rIns="0" bIns="0" anchor="t" anchorCtr="0">
            <a:noAutofit/>
          </a:bodyPr>
          <a:lstStyle/>
          <a:p>
            <a:pPr marL="914377" marR="0" lvl="1" indent="-457189" algn="l" defTabSz="914400" rtl="0" eaLnBrk="1" fontAlgn="auto" latinLnBrk="0" hangingPunct="1">
              <a:lnSpc>
                <a:spcPct val="100000"/>
              </a:lnSpc>
              <a:spcBef>
                <a:spcPts val="0"/>
              </a:spcBef>
              <a:spcAft>
                <a:spcPts val="0"/>
              </a:spcAft>
              <a:buClr>
                <a:srgbClr val="444444"/>
              </a:buClr>
              <a:buSzPts val="3600"/>
              <a:buFont typeface="Arial"/>
              <a:buChar char="•"/>
              <a:tabLst/>
              <a:defRPr/>
            </a:pPr>
            <a:r>
              <a:rPr kumimoji="0" lang="en-US" sz="3600" b="1" i="1" u="none" strike="noStrike" kern="1200" cap="none" spc="0" normalizeH="0" baseline="0" noProof="0">
                <a:ln>
                  <a:noFill/>
                </a:ln>
                <a:solidFill>
                  <a:srgbClr val="444444"/>
                </a:solidFill>
                <a:effectLst/>
                <a:uLnTx/>
                <a:uFillTx/>
                <a:latin typeface="Lato"/>
                <a:ea typeface="Lato"/>
                <a:cs typeface="Lato"/>
                <a:sym typeface="Lato"/>
              </a:rPr>
              <a:t>P</a:t>
            </a:r>
            <a:r>
              <a:rPr kumimoji="0" lang="en-US" sz="2800" b="0" i="0" u="none" strike="noStrike" kern="1200" cap="none" spc="0" normalizeH="0" baseline="0" noProof="0">
                <a:ln>
                  <a:noFill/>
                </a:ln>
                <a:solidFill>
                  <a:srgbClr val="444444"/>
                </a:solidFill>
                <a:effectLst/>
                <a:uLnTx/>
                <a:uFillTx/>
                <a:latin typeface="Lato"/>
                <a:ea typeface="Lato"/>
                <a:cs typeface="Lato"/>
                <a:sym typeface="Lato"/>
              </a:rPr>
              <a:t>artnership</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914377" marR="0" lvl="1" indent="-457189" algn="l" defTabSz="914400" rtl="0" eaLnBrk="1" fontAlgn="auto" latinLnBrk="0" hangingPunct="1">
              <a:lnSpc>
                <a:spcPct val="100000"/>
              </a:lnSpc>
              <a:spcBef>
                <a:spcPts val="1200"/>
              </a:spcBef>
              <a:spcAft>
                <a:spcPts val="0"/>
              </a:spcAft>
              <a:buClr>
                <a:srgbClr val="444444"/>
              </a:buClr>
              <a:buSzPts val="3600"/>
              <a:buFont typeface="Arial"/>
              <a:buChar char="•"/>
              <a:tabLst/>
              <a:defRPr/>
            </a:pPr>
            <a:r>
              <a:rPr kumimoji="0" lang="en-US" sz="3600" b="1" i="1" u="none" strike="noStrike" kern="1200" cap="none" spc="0" normalizeH="0" baseline="0" noProof="0">
                <a:ln>
                  <a:noFill/>
                </a:ln>
                <a:solidFill>
                  <a:srgbClr val="444444"/>
                </a:solidFill>
                <a:effectLst/>
                <a:uLnTx/>
                <a:uFillTx/>
                <a:latin typeface="Lato"/>
                <a:ea typeface="Lato"/>
                <a:cs typeface="Lato"/>
                <a:sym typeface="Lato"/>
              </a:rPr>
              <a:t>A</a:t>
            </a:r>
            <a:r>
              <a:rPr kumimoji="0" lang="en-US" sz="2800" b="0" i="0" u="none" strike="noStrike" kern="1200" cap="none" spc="0" normalizeH="0" baseline="0" noProof="0">
                <a:ln>
                  <a:noFill/>
                </a:ln>
                <a:solidFill>
                  <a:srgbClr val="444444"/>
                </a:solidFill>
                <a:effectLst/>
                <a:uLnTx/>
                <a:uFillTx/>
                <a:latin typeface="Lato"/>
                <a:ea typeface="Lato"/>
                <a:cs typeface="Lato"/>
                <a:sym typeface="Lato"/>
              </a:rPr>
              <a:t>cceptance</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914377" marR="0" lvl="1" indent="-457189" algn="l" defTabSz="914400" rtl="0" eaLnBrk="1" fontAlgn="auto" latinLnBrk="0" hangingPunct="1">
              <a:lnSpc>
                <a:spcPct val="100000"/>
              </a:lnSpc>
              <a:spcBef>
                <a:spcPts val="1200"/>
              </a:spcBef>
              <a:spcAft>
                <a:spcPts val="0"/>
              </a:spcAft>
              <a:buClr>
                <a:srgbClr val="444444"/>
              </a:buClr>
              <a:buSzPts val="3600"/>
              <a:buFont typeface="Arial"/>
              <a:buChar char="•"/>
              <a:tabLst/>
              <a:defRPr/>
            </a:pPr>
            <a:r>
              <a:rPr kumimoji="0" lang="en-US" sz="3600" b="1" i="1" u="none" strike="noStrike" kern="1200" cap="none" spc="0" normalizeH="0" baseline="0" noProof="0">
                <a:ln>
                  <a:noFill/>
                </a:ln>
                <a:solidFill>
                  <a:srgbClr val="444444"/>
                </a:solidFill>
                <a:effectLst/>
                <a:uLnTx/>
                <a:uFillTx/>
                <a:latin typeface="Lato"/>
                <a:ea typeface="Lato"/>
                <a:cs typeface="Lato"/>
                <a:sym typeface="Lato"/>
              </a:rPr>
              <a:t>C</a:t>
            </a:r>
            <a:r>
              <a:rPr kumimoji="0" lang="en-US" sz="2800" b="0" i="0" u="none" strike="noStrike" kern="1200" cap="none" spc="0" normalizeH="0" baseline="0" noProof="0">
                <a:ln>
                  <a:noFill/>
                </a:ln>
                <a:solidFill>
                  <a:srgbClr val="444444"/>
                </a:solidFill>
                <a:effectLst/>
                <a:uLnTx/>
                <a:uFillTx/>
                <a:latin typeface="Lato"/>
                <a:ea typeface="Lato"/>
                <a:cs typeface="Lato"/>
                <a:sym typeface="Lato"/>
              </a:rPr>
              <a:t>ompassion</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914377" marR="0" lvl="1" indent="-457189" algn="l" defTabSz="914400" rtl="0" eaLnBrk="1" fontAlgn="auto" latinLnBrk="0" hangingPunct="1">
              <a:lnSpc>
                <a:spcPct val="100000"/>
              </a:lnSpc>
              <a:spcBef>
                <a:spcPts val="1200"/>
              </a:spcBef>
              <a:spcAft>
                <a:spcPts val="0"/>
              </a:spcAft>
              <a:buClr>
                <a:srgbClr val="444444"/>
              </a:buClr>
              <a:buSzPts val="3600"/>
              <a:buFont typeface="Arial"/>
              <a:buChar char="•"/>
              <a:tabLst/>
              <a:defRPr/>
            </a:pPr>
            <a:r>
              <a:rPr kumimoji="0" lang="en-US" sz="3600" b="1" i="1" u="none" strike="noStrike" kern="1200" cap="none" spc="0" normalizeH="0" baseline="0" noProof="0">
                <a:ln>
                  <a:noFill/>
                </a:ln>
                <a:solidFill>
                  <a:srgbClr val="444444"/>
                </a:solidFill>
                <a:effectLst/>
                <a:uLnTx/>
                <a:uFillTx/>
                <a:latin typeface="Lato"/>
                <a:ea typeface="Lato"/>
                <a:cs typeface="Lato"/>
                <a:sym typeface="Lato"/>
              </a:rPr>
              <a:t>E</a:t>
            </a:r>
            <a:r>
              <a:rPr kumimoji="0" lang="en-US" sz="2800" b="0" i="0" u="none" strike="noStrike" kern="1200" cap="none" spc="0" normalizeH="0" baseline="0" noProof="0">
                <a:ln>
                  <a:noFill/>
                </a:ln>
                <a:solidFill>
                  <a:srgbClr val="444444"/>
                </a:solidFill>
                <a:effectLst/>
                <a:uLnTx/>
                <a:uFillTx/>
                <a:latin typeface="Lato"/>
                <a:ea typeface="Lato"/>
                <a:cs typeface="Lato"/>
                <a:sym typeface="Lato"/>
              </a:rPr>
              <a:t>mpowerment</a:t>
            </a:r>
            <a:endParaRPr kumimoji="0" sz="2800" b="0" i="0" u="none" strike="noStrike" kern="1200" cap="none" spc="0" normalizeH="0" baseline="0" noProof="0">
              <a:ln>
                <a:noFill/>
              </a:ln>
              <a:solidFill>
                <a:srgbClr val="444444"/>
              </a:solidFill>
              <a:effectLst/>
              <a:uLnTx/>
              <a:uFillTx/>
              <a:latin typeface="Lato"/>
              <a:ea typeface="Lato"/>
              <a:cs typeface="Lato"/>
              <a:sym typeface="Lato"/>
            </a:endParaRPr>
          </a:p>
          <a:p>
            <a:pPr marL="914377" marR="0" lvl="1" indent="-279393" algn="l" defTabSz="914400" rtl="0" eaLnBrk="1" fontAlgn="auto" latinLnBrk="0" hangingPunct="1">
              <a:lnSpc>
                <a:spcPct val="100000"/>
              </a:lnSpc>
              <a:spcBef>
                <a:spcPts val="1200"/>
              </a:spcBef>
              <a:spcAft>
                <a:spcPts val="0"/>
              </a:spcAft>
              <a:buClr>
                <a:prstClr val="black"/>
              </a:buClr>
              <a:buSzPts val="2800"/>
              <a:buFontTx/>
              <a:buNone/>
              <a:tabLst/>
              <a:defRPr/>
            </a:pPr>
            <a:endParaRPr kumimoji="0" sz="2800" b="0" i="0" u="none" strike="noStrike" kern="1200" cap="none" spc="0" normalizeH="0" baseline="0" noProof="0">
              <a:ln>
                <a:noFill/>
              </a:ln>
              <a:solidFill>
                <a:srgbClr val="444444"/>
              </a:solidFill>
              <a:effectLst/>
              <a:uLnTx/>
              <a:uFillTx/>
              <a:latin typeface="Lato"/>
              <a:ea typeface="Lato"/>
              <a:cs typeface="Lato"/>
              <a:sym typeface="Lato"/>
            </a:endParaRPr>
          </a:p>
          <a:p>
            <a:pPr marL="914377" marR="0" lvl="1" indent="-279393" algn="l" defTabSz="914400" rtl="0" eaLnBrk="1" fontAlgn="auto" latinLnBrk="0" hangingPunct="1">
              <a:lnSpc>
                <a:spcPct val="100000"/>
              </a:lnSpc>
              <a:spcBef>
                <a:spcPts val="1200"/>
              </a:spcBef>
              <a:spcAft>
                <a:spcPts val="0"/>
              </a:spcAft>
              <a:buClr>
                <a:prstClr val="black"/>
              </a:buClr>
              <a:buSzPts val="2800"/>
              <a:buFontTx/>
              <a:buNone/>
              <a:tabLst/>
              <a:defRPr/>
            </a:pPr>
            <a:endParaRPr kumimoji="0" sz="2800" b="0" i="0" u="none" strike="noStrike" kern="1200" cap="none" spc="0" normalizeH="0" baseline="0" noProof="0">
              <a:ln>
                <a:noFill/>
              </a:ln>
              <a:solidFill>
                <a:srgbClr val="444444"/>
              </a:solidFill>
              <a:effectLst/>
              <a:uLnTx/>
              <a:uFillTx/>
              <a:latin typeface="Lato"/>
              <a:ea typeface="Lato"/>
              <a:cs typeface="Lato"/>
              <a:sym typeface="Lato"/>
            </a:endParaRPr>
          </a:p>
          <a:p>
            <a:pPr marL="914377" marR="0" lvl="1" indent="-279393" algn="l" defTabSz="914400" rtl="0" eaLnBrk="1" fontAlgn="auto" latinLnBrk="0" hangingPunct="1">
              <a:lnSpc>
                <a:spcPct val="100000"/>
              </a:lnSpc>
              <a:spcBef>
                <a:spcPts val="1200"/>
              </a:spcBef>
              <a:spcAft>
                <a:spcPts val="0"/>
              </a:spcAft>
              <a:buClr>
                <a:prstClr val="black"/>
              </a:buClr>
              <a:buSzPts val="2800"/>
              <a:buFontTx/>
              <a:buNone/>
              <a:tabLst/>
              <a:defRPr/>
            </a:pPr>
            <a:endParaRPr kumimoji="0" sz="2800" b="0" i="0" u="none" strike="noStrike" kern="1200" cap="none" spc="0" normalizeH="0" baseline="0" noProof="0">
              <a:ln>
                <a:noFill/>
              </a:ln>
              <a:solidFill>
                <a:srgbClr val="444444"/>
              </a:solidFill>
              <a:effectLst/>
              <a:uLnTx/>
              <a:uFillTx/>
              <a:latin typeface="Lato"/>
              <a:ea typeface="Lato"/>
              <a:cs typeface="Lato"/>
              <a:sym typeface="Lato"/>
            </a:endParaRPr>
          </a:p>
          <a:p>
            <a:pPr marL="914377" marR="0" lvl="1" indent="-279393" algn="l" defTabSz="914400" rtl="0" eaLnBrk="1" fontAlgn="auto" latinLnBrk="0" hangingPunct="1">
              <a:lnSpc>
                <a:spcPct val="100000"/>
              </a:lnSpc>
              <a:spcBef>
                <a:spcPts val="1200"/>
              </a:spcBef>
              <a:spcAft>
                <a:spcPts val="0"/>
              </a:spcAft>
              <a:buClr>
                <a:prstClr val="black"/>
              </a:buClr>
              <a:buSzPts val="2800"/>
              <a:buFontTx/>
              <a:buNone/>
              <a:tabLst/>
              <a:defRPr/>
            </a:pPr>
            <a:endParaRPr kumimoji="0" sz="2800" b="0" i="0" u="none" strike="noStrike" kern="1200" cap="none" spc="0" normalizeH="0" baseline="0" noProof="0">
              <a:ln>
                <a:noFill/>
              </a:ln>
              <a:solidFill>
                <a:srgbClr val="444444"/>
              </a:solidFill>
              <a:effectLst/>
              <a:uLnTx/>
              <a:uFillTx/>
              <a:latin typeface="Lato"/>
              <a:ea typeface="Lato"/>
              <a:cs typeface="Lato"/>
              <a:sym typeface="Lato"/>
            </a:endParaRPr>
          </a:p>
        </p:txBody>
      </p:sp>
      <p:sp>
        <p:nvSpPr>
          <p:cNvPr id="1517" name="Google Shape;1517;p162"/>
          <p:cNvSpPr/>
          <p:nvPr/>
        </p:nvSpPr>
        <p:spPr>
          <a:xfrm>
            <a:off x="5711103" y="6390853"/>
            <a:ext cx="5622235" cy="261611"/>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444444"/>
                </a:solidFill>
                <a:effectLst/>
                <a:uLnTx/>
                <a:uFillTx/>
                <a:latin typeface="Lato"/>
                <a:ea typeface="Lato"/>
                <a:cs typeface="Lato"/>
                <a:sym typeface="Lato"/>
              </a:rPr>
              <a:t>Miller and Rollnick, </a:t>
            </a:r>
            <a:r>
              <a:rPr kumimoji="0" lang="en-US" sz="1100" b="0" i="1" u="none" strike="noStrike" kern="1200" cap="none" spc="0" normalizeH="0" baseline="0" noProof="0">
                <a:ln>
                  <a:noFill/>
                </a:ln>
                <a:solidFill>
                  <a:srgbClr val="444444"/>
                </a:solidFill>
                <a:effectLst/>
                <a:uLnTx/>
                <a:uFillTx/>
                <a:latin typeface="Lato"/>
                <a:ea typeface="Lato"/>
                <a:cs typeface="Lato"/>
                <a:sym typeface="Lato"/>
              </a:rPr>
              <a:t>Motivational Interviewing: Helping People Change, 3</a:t>
            </a:r>
            <a:r>
              <a:rPr kumimoji="0" lang="en-US" sz="1100" b="0" i="1" u="none" strike="noStrike" kern="1200" cap="none" spc="0" normalizeH="0" baseline="30000" noProof="0">
                <a:ln>
                  <a:noFill/>
                </a:ln>
                <a:solidFill>
                  <a:srgbClr val="444444"/>
                </a:solidFill>
                <a:effectLst/>
                <a:uLnTx/>
                <a:uFillTx/>
                <a:latin typeface="Lato"/>
                <a:ea typeface="Lato"/>
                <a:cs typeface="Lato"/>
                <a:sym typeface="Lato"/>
              </a:rPr>
              <a:t>rd</a:t>
            </a:r>
            <a:r>
              <a:rPr kumimoji="0" lang="en-US" sz="1100" b="0" i="1" u="none" strike="noStrike" kern="1200" cap="none" spc="0" normalizeH="0" baseline="0" noProof="0">
                <a:ln>
                  <a:noFill/>
                </a:ln>
                <a:solidFill>
                  <a:srgbClr val="444444"/>
                </a:solidFill>
                <a:effectLst/>
                <a:uLnTx/>
                <a:uFillTx/>
                <a:latin typeface="Lato"/>
                <a:ea typeface="Lato"/>
                <a:cs typeface="Lato"/>
                <a:sym typeface="Lato"/>
              </a:rPr>
              <a:t> Edition</a:t>
            </a:r>
            <a:r>
              <a:rPr kumimoji="0" lang="en-US" sz="1100" b="0" i="0" u="none" strike="noStrike" kern="1200" cap="none" spc="0" normalizeH="0" baseline="0" noProof="0">
                <a:ln>
                  <a:noFill/>
                </a:ln>
                <a:solidFill>
                  <a:srgbClr val="444444"/>
                </a:solidFill>
                <a:effectLst/>
                <a:uLnTx/>
                <a:uFillTx/>
                <a:latin typeface="Lato"/>
                <a:ea typeface="Lato"/>
                <a:cs typeface="Lato"/>
                <a:sym typeface="Lato"/>
              </a:rPr>
              <a:t>, 2013.</a:t>
            </a: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18" name="Google Shape;1518;p162"/>
          <p:cNvSpPr txBox="1"/>
          <p:nvPr/>
        </p:nvSpPr>
        <p:spPr>
          <a:xfrm>
            <a:off x="2648778" y="1531651"/>
            <a:ext cx="6904383"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srgbClr val="444444"/>
                </a:solidFill>
                <a:effectLst/>
                <a:uLnTx/>
                <a:uFillTx/>
                <a:latin typeface="Lato"/>
                <a:ea typeface="Lato"/>
                <a:cs typeface="Lato"/>
                <a:sym typeface="Lato"/>
              </a:rPr>
              <a:t>Emphasis on spirit, rather than techniques.</a:t>
            </a: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19" name="Google Shape;1519;p162"/>
          <p:cNvSpPr txBox="1">
            <a:spLocks noGrp="1"/>
          </p:cNvSpPr>
          <p:nvPr>
            <p:ph type="sldNum" idx="12"/>
          </p:nvPr>
        </p:nvSpPr>
        <p:spPr>
          <a:xfrm>
            <a:off x="9128185" y="6339098"/>
            <a:ext cx="2743200" cy="365125"/>
          </a:xfrm>
          <a:prstGeom prst="rect">
            <a:avLst/>
          </a:prstGeom>
          <a:noFill/>
          <a:ln>
            <a:noFill/>
          </a:ln>
        </p:spPr>
        <p:txBody>
          <a:bodyPr spcFirstLastPara="1" vert="horz" wrap="square" lIns="91425" tIns="45700" rIns="91425" bIns="4570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3951562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524"/>
        <p:cNvGrpSpPr/>
        <p:nvPr/>
      </p:nvGrpSpPr>
      <p:grpSpPr>
        <a:xfrm>
          <a:off x="0" y="0"/>
          <a:ext cx="0" cy="0"/>
          <a:chOff x="0" y="0"/>
          <a:chExt cx="0" cy="0"/>
        </a:xfrm>
      </p:grpSpPr>
      <p:sp>
        <p:nvSpPr>
          <p:cNvPr id="1525" name="Google Shape;1525;p163"/>
          <p:cNvSpPr/>
          <p:nvPr/>
        </p:nvSpPr>
        <p:spPr>
          <a:xfrm>
            <a:off x="2" y="0"/>
            <a:ext cx="12191999"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1526" name="Google Shape;1526;p163"/>
          <p:cNvSpPr/>
          <p:nvPr/>
        </p:nvSpPr>
        <p:spPr>
          <a:xfrm>
            <a:off x="0" y="1"/>
            <a:ext cx="5705475" cy="1075580"/>
          </a:xfrm>
          <a:prstGeom prst="rect">
            <a:avLst/>
          </a:prstGeom>
          <a:solidFill>
            <a:srgbClr val="06204C"/>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527" name="Google Shape;1527;p163"/>
          <p:cNvSpPr/>
          <p:nvPr/>
        </p:nvSpPr>
        <p:spPr>
          <a:xfrm>
            <a:off x="461697" y="309638"/>
            <a:ext cx="4872304" cy="456305"/>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91052"/>
              </a:lnSpc>
              <a:spcBef>
                <a:spcPts val="0"/>
              </a:spcBef>
              <a:spcAft>
                <a:spcPts val="0"/>
              </a:spcAft>
              <a:buClrTx/>
              <a:buSzTx/>
              <a:buFontTx/>
              <a:buNone/>
              <a:tabLst/>
              <a:defRPr/>
            </a:pPr>
            <a:r>
              <a:rPr kumimoji="0" lang="en-US" sz="3800" b="0" i="0" u="none" strike="noStrike" kern="1200" cap="none" spc="0" normalizeH="0" baseline="0" noProof="0" dirty="0">
                <a:ln>
                  <a:noFill/>
                </a:ln>
                <a:solidFill>
                  <a:prstClr val="white"/>
                </a:solidFill>
                <a:effectLst/>
                <a:uLnTx/>
                <a:uFillTx/>
                <a:latin typeface="Lato Light"/>
                <a:ea typeface="Lato Light"/>
                <a:cs typeface="Lato Light"/>
                <a:sym typeface="Lato Light"/>
              </a:rPr>
              <a:t>Engaging </a:t>
            </a:r>
            <a:r>
              <a:rPr kumimoji="0" lang="en-US" sz="3800" b="0" i="0" u="none" strike="noStrike" kern="1200" cap="none" spc="0" normalizeH="0" baseline="0" noProof="0" dirty="0">
                <a:ln>
                  <a:noFill/>
                </a:ln>
                <a:solidFill>
                  <a:prstClr val="white"/>
                </a:solidFill>
                <a:effectLst/>
                <a:uLnTx/>
                <a:uFillTx/>
                <a:latin typeface="Lato Light"/>
                <a:ea typeface="Lato Light"/>
                <a:cs typeface="Lato Light"/>
                <a:sym typeface="Wingdings" panose="05000000000000000000" pitchFamily="2" charset="2"/>
              </a:rPr>
              <a:t></a:t>
            </a:r>
            <a:r>
              <a:rPr kumimoji="0" lang="en-US" sz="3600" b="0" i="0" u="none" strike="noStrike" kern="1200" cap="none" spc="0" normalizeH="0" baseline="0" noProof="0" dirty="0">
                <a:ln>
                  <a:noFill/>
                </a:ln>
                <a:solidFill>
                  <a:prstClr val="white"/>
                </a:solidFill>
                <a:effectLst/>
                <a:uLnTx/>
                <a:uFillTx/>
                <a:latin typeface="Calibri"/>
                <a:ea typeface="Calibri"/>
                <a:cs typeface="Calibri"/>
                <a:sym typeface="Calibri"/>
              </a:rPr>
              <a:t> </a:t>
            </a:r>
            <a:r>
              <a:rPr kumimoji="0" lang="en-US" sz="3800" b="0" i="0" u="none" strike="noStrike" kern="1200" cap="none" spc="0" normalizeH="0" baseline="0" noProof="0" dirty="0">
                <a:ln>
                  <a:noFill/>
                </a:ln>
                <a:solidFill>
                  <a:prstClr val="white"/>
                </a:solidFill>
                <a:effectLst/>
                <a:uLnTx/>
                <a:uFillTx/>
                <a:latin typeface="Lato Light"/>
                <a:ea typeface="Lato Light"/>
                <a:cs typeface="Lato Light"/>
                <a:sym typeface="Lato Light"/>
              </a:rPr>
              <a:t>Focusing</a:t>
            </a: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28" name="Google Shape;1528;p163"/>
          <p:cNvSpPr/>
          <p:nvPr/>
        </p:nvSpPr>
        <p:spPr>
          <a:xfrm>
            <a:off x="892970" y="1590675"/>
            <a:ext cx="10406063" cy="2628901"/>
          </a:xfrm>
          <a:prstGeom prst="rect">
            <a:avLst/>
          </a:prstGeom>
          <a:noFill/>
          <a:ln>
            <a:noFill/>
          </a:ln>
        </p:spPr>
        <p:txBody>
          <a:bodyPr spcFirstLastPara="1" wrap="square" lIns="0" tIns="0" rIns="0" bIns="0" anchor="t" anchorCtr="0">
            <a:noAutofit/>
          </a:bodyPr>
          <a:lstStyle/>
          <a:p>
            <a:pPr marL="342891" marR="0" lvl="0" indent="-342891" algn="l" defTabSz="914400" rtl="0" eaLnBrk="1" fontAlgn="auto" latinLnBrk="0" hangingPunct="1">
              <a:lnSpc>
                <a:spcPct val="100000"/>
              </a:lnSpc>
              <a:spcBef>
                <a:spcPts val="0"/>
              </a:spcBef>
              <a:spcAft>
                <a:spcPts val="0"/>
              </a:spcAft>
              <a:buClr>
                <a:srgbClr val="444444"/>
              </a:buClr>
              <a:buSzPts val="2400"/>
              <a:buFont typeface="Lato"/>
              <a:buChar char="•"/>
              <a:tabLst/>
              <a:defRPr/>
            </a:pPr>
            <a:r>
              <a:rPr kumimoji="0" lang="en-US" sz="2400" b="0" i="0" u="none" strike="noStrike" kern="1200" cap="none" spc="0" normalizeH="0" baseline="0" noProof="0">
                <a:ln>
                  <a:noFill/>
                </a:ln>
                <a:solidFill>
                  <a:srgbClr val="444444"/>
                </a:solidFill>
                <a:effectLst/>
                <a:uLnTx/>
                <a:uFillTx/>
                <a:latin typeface="Lato"/>
                <a:ea typeface="Lato"/>
                <a:cs typeface="Lato"/>
                <a:sym typeface="Lato"/>
              </a:rPr>
              <a:t>Engaging provides the platform for </a:t>
            </a:r>
            <a:r>
              <a:rPr kumimoji="0" lang="en-US" sz="2400" b="0" i="1" u="none" strike="noStrike" kern="1200" cap="none" spc="0" normalizeH="0" baseline="0" noProof="0">
                <a:ln>
                  <a:noFill/>
                </a:ln>
                <a:solidFill>
                  <a:srgbClr val="444444"/>
                </a:solidFill>
                <a:effectLst/>
                <a:uLnTx/>
                <a:uFillTx/>
                <a:latin typeface="Lato"/>
                <a:ea typeface="Lato"/>
                <a:cs typeface="Lato"/>
                <a:sym typeface="Lato"/>
              </a:rPr>
              <a:t>focusing.</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44444"/>
              </a:solidFill>
              <a:effectLst/>
              <a:uLnTx/>
              <a:uFillTx/>
              <a:latin typeface="Lato"/>
              <a:ea typeface="Lato"/>
              <a:cs typeface="Lato"/>
              <a:sym typeface="Lato"/>
            </a:endParaRPr>
          </a:p>
          <a:p>
            <a:pPr marL="342891" marR="0" lvl="0" indent="-342891" algn="l" defTabSz="914400" rtl="0" eaLnBrk="1" fontAlgn="auto" latinLnBrk="0" hangingPunct="1">
              <a:lnSpc>
                <a:spcPct val="100000"/>
              </a:lnSpc>
              <a:spcBef>
                <a:spcPts val="0"/>
              </a:spcBef>
              <a:spcAft>
                <a:spcPts val="0"/>
              </a:spcAft>
              <a:buClr>
                <a:srgbClr val="444444"/>
              </a:buClr>
              <a:buSzPts val="2400"/>
              <a:buFont typeface="Lato"/>
              <a:buChar char="•"/>
              <a:tabLst/>
              <a:defRPr/>
            </a:pPr>
            <a:r>
              <a:rPr kumimoji="0" lang="en-US" sz="2400" b="0" i="1" u="none" strike="noStrike" kern="1200" cap="none" spc="0" normalizeH="0" baseline="0" noProof="0">
                <a:ln>
                  <a:noFill/>
                </a:ln>
                <a:solidFill>
                  <a:srgbClr val="444444"/>
                </a:solidFill>
                <a:effectLst/>
                <a:uLnTx/>
                <a:uFillTx/>
                <a:latin typeface="Lato"/>
                <a:ea typeface="Lato"/>
                <a:cs typeface="Lato"/>
                <a:sym typeface="Lato"/>
              </a:rPr>
              <a:t>Focusing</a:t>
            </a:r>
            <a:r>
              <a:rPr kumimoji="0" lang="en-US" sz="2400" b="0" i="0" u="none" strike="noStrike" kern="1200" cap="none" spc="0" normalizeH="0" baseline="0" noProof="0">
                <a:ln>
                  <a:noFill/>
                </a:ln>
                <a:solidFill>
                  <a:srgbClr val="444444"/>
                </a:solidFill>
                <a:effectLst/>
                <a:uLnTx/>
                <a:uFillTx/>
                <a:latin typeface="Lato"/>
                <a:ea typeface="Lato"/>
                <a:cs typeface="Lato"/>
                <a:sym typeface="Lato"/>
              </a:rPr>
              <a:t> helps clarify the </a:t>
            </a:r>
            <a:r>
              <a:rPr kumimoji="0" lang="en-US" sz="2400" b="0" i="1" u="none" strike="noStrike" kern="1200" cap="none" spc="0" normalizeH="0" baseline="0" noProof="0">
                <a:ln>
                  <a:noFill/>
                </a:ln>
                <a:solidFill>
                  <a:srgbClr val="444444"/>
                </a:solidFill>
                <a:effectLst/>
                <a:uLnTx/>
                <a:uFillTx/>
                <a:latin typeface="Lato"/>
                <a:ea typeface="Lato"/>
                <a:cs typeface="Lato"/>
                <a:sym typeface="Lato"/>
              </a:rPr>
              <a:t>goals</a:t>
            </a:r>
            <a:r>
              <a:rPr kumimoji="0" lang="en-US" sz="2400" b="0" i="0" u="none" strike="noStrike" kern="1200" cap="none" spc="0" normalizeH="0" baseline="0" noProof="0">
                <a:ln>
                  <a:noFill/>
                </a:ln>
                <a:solidFill>
                  <a:srgbClr val="444444"/>
                </a:solidFill>
                <a:effectLst/>
                <a:uLnTx/>
                <a:uFillTx/>
                <a:latin typeface="Lato"/>
                <a:ea typeface="Lato"/>
                <a:cs typeface="Lato"/>
                <a:sym typeface="Lato"/>
              </a:rPr>
              <a:t> and </a:t>
            </a:r>
            <a:r>
              <a:rPr kumimoji="0" lang="en-US" sz="2400" b="0" i="1" u="none" strike="noStrike" kern="1200" cap="none" spc="0" normalizeH="0" baseline="0" noProof="0">
                <a:ln>
                  <a:noFill/>
                </a:ln>
                <a:solidFill>
                  <a:srgbClr val="444444"/>
                </a:solidFill>
                <a:effectLst/>
                <a:uLnTx/>
                <a:uFillTx/>
                <a:latin typeface="Lato"/>
                <a:ea typeface="Lato"/>
                <a:cs typeface="Lato"/>
                <a:sym typeface="Lato"/>
              </a:rPr>
              <a:t>direction.</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342891" marR="0" lvl="0" indent="-190495" algn="l" defTabSz="914400" rtl="0" eaLnBrk="1" fontAlgn="auto" latinLnBrk="0" hangingPunct="1">
              <a:lnSpc>
                <a:spcPct val="100000"/>
              </a:lnSpc>
              <a:spcBef>
                <a:spcPts val="0"/>
              </a:spcBef>
              <a:spcAft>
                <a:spcPts val="0"/>
              </a:spcAft>
              <a:buClr>
                <a:prstClr val="black"/>
              </a:buClr>
              <a:buSzPts val="2400"/>
              <a:buFontTx/>
              <a:buNone/>
              <a:tabLst/>
              <a:defRPr/>
            </a:pPr>
            <a:endParaRPr kumimoji="0" sz="2400" b="0" i="0" u="none" strike="noStrike" kern="1200" cap="none" spc="0" normalizeH="0" baseline="0" noProof="0">
              <a:ln>
                <a:noFill/>
              </a:ln>
              <a:solidFill>
                <a:srgbClr val="444444"/>
              </a:solidFill>
              <a:effectLst/>
              <a:uLnTx/>
              <a:uFillTx/>
              <a:latin typeface="Lato"/>
              <a:ea typeface="Lato"/>
              <a:cs typeface="Lato"/>
              <a:sym typeface="Lato"/>
            </a:endParaRPr>
          </a:p>
          <a:p>
            <a:pPr marL="342891" marR="0" lvl="0" indent="-342891" algn="l" defTabSz="914400" rtl="0" eaLnBrk="1" fontAlgn="auto" latinLnBrk="0" hangingPunct="1">
              <a:lnSpc>
                <a:spcPct val="100000"/>
              </a:lnSpc>
              <a:spcBef>
                <a:spcPts val="0"/>
              </a:spcBef>
              <a:spcAft>
                <a:spcPts val="0"/>
              </a:spcAft>
              <a:buClr>
                <a:srgbClr val="444444"/>
              </a:buClr>
              <a:buSzPts val="2400"/>
              <a:buFont typeface="Lato"/>
              <a:buChar char="•"/>
              <a:tabLst/>
              <a:defRPr/>
            </a:pPr>
            <a:r>
              <a:rPr kumimoji="0" lang="en-US" sz="2400" b="0" i="0" u="none" strike="noStrike" kern="1200" cap="none" spc="0" normalizeH="0" baseline="0" noProof="0">
                <a:ln>
                  <a:noFill/>
                </a:ln>
                <a:solidFill>
                  <a:srgbClr val="444444"/>
                </a:solidFill>
                <a:effectLst/>
                <a:uLnTx/>
                <a:uFillTx/>
                <a:latin typeface="Lato"/>
                <a:ea typeface="Lato"/>
                <a:cs typeface="Lato"/>
                <a:sym typeface="Lato"/>
              </a:rPr>
              <a:t>Focusing is an ongoing process of seeking and maintaining direction and setting specific, achievable goals.</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342891" marR="0" lvl="0" indent="-190495" algn="l" defTabSz="914400" rtl="0" eaLnBrk="1" fontAlgn="auto" latinLnBrk="0" hangingPunct="1">
              <a:lnSpc>
                <a:spcPct val="100000"/>
              </a:lnSpc>
              <a:spcBef>
                <a:spcPts val="0"/>
              </a:spcBef>
              <a:spcAft>
                <a:spcPts val="0"/>
              </a:spcAft>
              <a:buClr>
                <a:prstClr val="black"/>
              </a:buClr>
              <a:buSzPts val="2400"/>
              <a:buFontTx/>
              <a:buNone/>
              <a:tabLst/>
              <a:defRPr/>
            </a:pPr>
            <a:endParaRPr kumimoji="0" sz="2400" b="0" i="0" u="none" strike="noStrike" kern="1200" cap="none" spc="0" normalizeH="0" baseline="0" noProof="0">
              <a:ln>
                <a:noFill/>
              </a:ln>
              <a:solidFill>
                <a:srgbClr val="444444"/>
              </a:solidFill>
              <a:effectLst/>
              <a:uLnTx/>
              <a:uFillTx/>
              <a:latin typeface="Lato"/>
              <a:ea typeface="Lato"/>
              <a:cs typeface="Lato"/>
              <a:sym typeface="Lato"/>
            </a:endParaRPr>
          </a:p>
          <a:p>
            <a:pPr marL="342891" marR="0" lvl="0" indent="-190495" algn="l" defTabSz="914400" rtl="0" eaLnBrk="1" fontAlgn="auto" latinLnBrk="0" hangingPunct="1">
              <a:lnSpc>
                <a:spcPct val="100000"/>
              </a:lnSpc>
              <a:spcBef>
                <a:spcPts val="0"/>
              </a:spcBef>
              <a:spcAft>
                <a:spcPts val="0"/>
              </a:spcAft>
              <a:buClr>
                <a:prstClr val="black"/>
              </a:buClr>
              <a:buSzPts val="2400"/>
              <a:buFontTx/>
              <a:buNone/>
              <a:tabLst/>
              <a:defRPr/>
            </a:pPr>
            <a:endParaRPr kumimoji="0" sz="2400" b="0" i="0" u="none" strike="noStrike" kern="1200" cap="none" spc="0" normalizeH="0" baseline="0" noProof="0">
              <a:ln>
                <a:noFill/>
              </a:ln>
              <a:solidFill>
                <a:srgbClr val="444444"/>
              </a:solidFill>
              <a:effectLst/>
              <a:uLnTx/>
              <a:uFillTx/>
              <a:latin typeface="Lato"/>
              <a:ea typeface="Lato"/>
              <a:cs typeface="Lato"/>
              <a:sym typeface="Lato"/>
            </a:endParaRPr>
          </a:p>
        </p:txBody>
      </p:sp>
      <p:sp>
        <p:nvSpPr>
          <p:cNvPr id="1529" name="Google Shape;1529;p163"/>
          <p:cNvSpPr txBox="1">
            <a:spLocks noGrp="1"/>
          </p:cNvSpPr>
          <p:nvPr>
            <p:ph type="sldNum" idx="12"/>
          </p:nvPr>
        </p:nvSpPr>
        <p:spPr>
          <a:xfrm>
            <a:off x="9128185" y="6339098"/>
            <a:ext cx="2743200" cy="365125"/>
          </a:xfrm>
          <a:prstGeom prst="rect">
            <a:avLst/>
          </a:prstGeom>
          <a:noFill/>
          <a:ln>
            <a:noFill/>
          </a:ln>
        </p:spPr>
        <p:txBody>
          <a:bodyPr spcFirstLastPara="1" vert="horz" wrap="square" lIns="91425" tIns="45700" rIns="91425" bIns="4570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530" name="Google Shape;1530;p163"/>
          <p:cNvSpPr/>
          <p:nvPr/>
        </p:nvSpPr>
        <p:spPr>
          <a:xfrm>
            <a:off x="4796619" y="6398541"/>
            <a:ext cx="6530400" cy="2616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444444"/>
                </a:solidFill>
                <a:effectLst/>
                <a:uLnTx/>
                <a:uFillTx/>
                <a:latin typeface="Lato"/>
                <a:ea typeface="Lato"/>
                <a:cs typeface="Lato"/>
                <a:sym typeface="Lato"/>
              </a:rPr>
              <a:t>Miller and Rollnick, </a:t>
            </a:r>
            <a:r>
              <a:rPr kumimoji="0" lang="en-US" sz="1100" b="0" i="1" u="none" strike="noStrike" kern="1200" cap="none" spc="0" normalizeH="0" baseline="0" noProof="0">
                <a:ln>
                  <a:noFill/>
                </a:ln>
                <a:solidFill>
                  <a:srgbClr val="444444"/>
                </a:solidFill>
                <a:effectLst/>
                <a:uLnTx/>
                <a:uFillTx/>
                <a:latin typeface="Lato"/>
                <a:ea typeface="Lato"/>
                <a:cs typeface="Lato"/>
                <a:sym typeface="Lato"/>
              </a:rPr>
              <a:t>Motivational Interviewing: Helping People Change, 3</a:t>
            </a:r>
            <a:r>
              <a:rPr kumimoji="0" lang="en-US" sz="1100" b="0" i="1" u="none" strike="noStrike" kern="1200" cap="none" spc="0" normalizeH="0" baseline="30000" noProof="0">
                <a:ln>
                  <a:noFill/>
                </a:ln>
                <a:solidFill>
                  <a:srgbClr val="444444"/>
                </a:solidFill>
                <a:effectLst/>
                <a:uLnTx/>
                <a:uFillTx/>
                <a:latin typeface="Lato"/>
                <a:ea typeface="Lato"/>
                <a:cs typeface="Lato"/>
                <a:sym typeface="Lato"/>
              </a:rPr>
              <a:t>rd</a:t>
            </a:r>
            <a:r>
              <a:rPr kumimoji="0" lang="en-US" sz="1100" b="0" i="1" u="none" strike="noStrike" kern="1200" cap="none" spc="0" normalizeH="0" baseline="0" noProof="0">
                <a:ln>
                  <a:noFill/>
                </a:ln>
                <a:solidFill>
                  <a:srgbClr val="444444"/>
                </a:solidFill>
                <a:effectLst/>
                <a:uLnTx/>
                <a:uFillTx/>
                <a:latin typeface="Lato"/>
                <a:ea typeface="Lato"/>
                <a:cs typeface="Lato"/>
                <a:sym typeface="Lato"/>
              </a:rPr>
              <a:t> Edition</a:t>
            </a:r>
            <a:r>
              <a:rPr kumimoji="0" lang="en-US" sz="1100" b="0" i="0" u="none" strike="noStrike" kern="1200" cap="none" spc="0" normalizeH="0" baseline="0" noProof="0">
                <a:ln>
                  <a:noFill/>
                </a:ln>
                <a:solidFill>
                  <a:srgbClr val="444444"/>
                </a:solidFill>
                <a:effectLst/>
                <a:uLnTx/>
                <a:uFillTx/>
                <a:latin typeface="Lato"/>
                <a:ea typeface="Lato"/>
                <a:cs typeface="Lato"/>
                <a:sym typeface="Lato"/>
              </a:rPr>
              <a:t>, 2013.</a:t>
            </a: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920484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535"/>
        <p:cNvGrpSpPr/>
        <p:nvPr/>
      </p:nvGrpSpPr>
      <p:grpSpPr>
        <a:xfrm>
          <a:off x="0" y="0"/>
          <a:ext cx="0" cy="0"/>
          <a:chOff x="0" y="0"/>
          <a:chExt cx="0" cy="0"/>
        </a:xfrm>
      </p:grpSpPr>
      <p:sp>
        <p:nvSpPr>
          <p:cNvPr id="1536" name="Google Shape;1536;p164"/>
          <p:cNvSpPr/>
          <p:nvPr/>
        </p:nvSpPr>
        <p:spPr>
          <a:xfrm>
            <a:off x="1" y="0"/>
            <a:ext cx="8666923" cy="1182459"/>
          </a:xfrm>
          <a:prstGeom prst="rect">
            <a:avLst/>
          </a:prstGeom>
          <a:solidFill>
            <a:srgbClr val="001D48"/>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537" name="Google Shape;1537;p164"/>
          <p:cNvSpPr/>
          <p:nvPr/>
        </p:nvSpPr>
        <p:spPr>
          <a:xfrm>
            <a:off x="434380" y="297222"/>
            <a:ext cx="9743291" cy="885237"/>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Lato Light"/>
                <a:ea typeface="Lato Light"/>
                <a:cs typeface="Lato Light"/>
                <a:sym typeface="Lato Light"/>
              </a:rPr>
              <a:t>Four Foundational Tasks (Processes)</a:t>
            </a: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38" name="Google Shape;1538;p164"/>
          <p:cNvSpPr/>
          <p:nvPr/>
        </p:nvSpPr>
        <p:spPr>
          <a:xfrm>
            <a:off x="7077075" y="2296114"/>
            <a:ext cx="4124324" cy="885237"/>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1539" name="Google Shape;1539;p164"/>
          <p:cNvSpPr/>
          <p:nvPr/>
        </p:nvSpPr>
        <p:spPr>
          <a:xfrm>
            <a:off x="5886451" y="3219451"/>
            <a:ext cx="5314949" cy="885237"/>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1540" name="Google Shape;1540;p164"/>
          <p:cNvSpPr/>
          <p:nvPr/>
        </p:nvSpPr>
        <p:spPr>
          <a:xfrm>
            <a:off x="4667251" y="4142788"/>
            <a:ext cx="6534148" cy="885237"/>
          </a:xfrm>
          <a:prstGeom prst="rect">
            <a:avLst/>
          </a:prstGeom>
          <a:solidFill>
            <a:srgbClr val="0070C0">
              <a:alpha val="51764"/>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1541" name="Google Shape;1541;p164"/>
          <p:cNvSpPr/>
          <p:nvPr/>
        </p:nvSpPr>
        <p:spPr>
          <a:xfrm>
            <a:off x="3086101" y="5066124"/>
            <a:ext cx="8115299" cy="885237"/>
          </a:xfrm>
          <a:prstGeom prst="rect">
            <a:avLst/>
          </a:prstGeom>
          <a:solidFill>
            <a:srgbClr val="06204C">
              <a:alpha val="4000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1542" name="Google Shape;1542;p164"/>
          <p:cNvSpPr txBox="1"/>
          <p:nvPr/>
        </p:nvSpPr>
        <p:spPr>
          <a:xfrm>
            <a:off x="6934200" y="2523287"/>
            <a:ext cx="4410075" cy="43084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a:ln>
                  <a:noFill/>
                </a:ln>
                <a:solidFill>
                  <a:srgbClr val="444444"/>
                </a:solidFill>
                <a:effectLst/>
                <a:uLnTx/>
                <a:uFillTx/>
                <a:latin typeface="Lato"/>
                <a:ea typeface="Lato"/>
                <a:cs typeface="Lato"/>
                <a:sym typeface="Lato"/>
              </a:rPr>
              <a:t>Planning </a:t>
            </a:r>
            <a:r>
              <a:rPr kumimoji="0" lang="en-US" sz="1800" b="0" i="0" u="none" strike="noStrike" kern="1200" cap="none" spc="0" normalizeH="0" baseline="0" noProof="0">
                <a:ln>
                  <a:noFill/>
                </a:ln>
                <a:solidFill>
                  <a:srgbClr val="444444"/>
                </a:solidFill>
                <a:effectLst/>
                <a:uLnTx/>
                <a:uFillTx/>
                <a:latin typeface="Lato"/>
                <a:ea typeface="Lato"/>
                <a:cs typeface="Lato"/>
                <a:sym typeface="Lato"/>
              </a:rPr>
              <a:t>(how will we get there?)</a:t>
            </a:r>
            <a:endParaRPr kumimoji="0" sz="2200" b="0" i="0" u="none" strike="noStrike" kern="1200" cap="none" spc="0" normalizeH="0" baseline="0" noProof="0">
              <a:ln>
                <a:noFill/>
              </a:ln>
              <a:solidFill>
                <a:srgbClr val="444444"/>
              </a:solidFill>
              <a:effectLst/>
              <a:uLnTx/>
              <a:uFillTx/>
              <a:latin typeface="Lato"/>
              <a:ea typeface="Lato"/>
              <a:cs typeface="Lato"/>
              <a:sym typeface="Lato"/>
            </a:endParaRPr>
          </a:p>
        </p:txBody>
      </p:sp>
      <p:sp>
        <p:nvSpPr>
          <p:cNvPr id="1543" name="Google Shape;1543;p164"/>
          <p:cNvSpPr txBox="1"/>
          <p:nvPr/>
        </p:nvSpPr>
        <p:spPr>
          <a:xfrm>
            <a:off x="6338887" y="3446627"/>
            <a:ext cx="4410075" cy="43084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a:ln>
                  <a:noFill/>
                </a:ln>
                <a:solidFill>
                  <a:srgbClr val="444444"/>
                </a:solidFill>
                <a:effectLst/>
                <a:uLnTx/>
                <a:uFillTx/>
                <a:latin typeface="Lato"/>
                <a:ea typeface="Lato"/>
                <a:cs typeface="Lato"/>
                <a:sym typeface="Lato"/>
              </a:rPr>
              <a:t>Evoking </a:t>
            </a:r>
            <a:r>
              <a:rPr kumimoji="0" lang="en-US" sz="1800" b="0" i="0" u="none" strike="noStrike" kern="1200" cap="none" spc="0" normalizeH="0" baseline="0" noProof="0">
                <a:ln>
                  <a:noFill/>
                </a:ln>
                <a:solidFill>
                  <a:srgbClr val="444444"/>
                </a:solidFill>
                <a:effectLst/>
                <a:uLnTx/>
                <a:uFillTx/>
                <a:latin typeface="Lato"/>
                <a:ea typeface="Lato"/>
                <a:cs typeface="Lato"/>
                <a:sym typeface="Lato"/>
              </a:rPr>
              <a:t>(why will we get there?)</a:t>
            </a:r>
            <a:endParaRPr kumimoji="0" sz="2200" b="0" i="0" u="none" strike="noStrike" kern="1200" cap="none" spc="0" normalizeH="0" baseline="0" noProof="0">
              <a:ln>
                <a:noFill/>
              </a:ln>
              <a:solidFill>
                <a:srgbClr val="444444"/>
              </a:solidFill>
              <a:effectLst/>
              <a:uLnTx/>
              <a:uFillTx/>
              <a:latin typeface="Lato"/>
              <a:ea typeface="Lato"/>
              <a:cs typeface="Lato"/>
              <a:sym typeface="Lato"/>
            </a:endParaRPr>
          </a:p>
        </p:txBody>
      </p:sp>
      <p:sp>
        <p:nvSpPr>
          <p:cNvPr id="1544" name="Google Shape;1544;p164"/>
          <p:cNvSpPr txBox="1"/>
          <p:nvPr/>
        </p:nvSpPr>
        <p:spPr>
          <a:xfrm>
            <a:off x="5729288" y="4369961"/>
            <a:ext cx="4410075" cy="43084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a:ln>
                  <a:noFill/>
                </a:ln>
                <a:solidFill>
                  <a:prstClr val="black"/>
                </a:solidFill>
                <a:effectLst/>
                <a:uLnTx/>
                <a:uFillTx/>
                <a:latin typeface="Lato"/>
                <a:ea typeface="Lato"/>
                <a:cs typeface="Lato"/>
                <a:sym typeface="Lato"/>
              </a:rPr>
              <a:t>Focusing </a:t>
            </a:r>
            <a:r>
              <a:rPr kumimoji="0" lang="en-US" sz="1800" b="0" i="0" u="none" strike="noStrike" kern="1200" cap="none" spc="0" normalizeH="0" baseline="0" noProof="0">
                <a:ln>
                  <a:noFill/>
                </a:ln>
                <a:solidFill>
                  <a:prstClr val="black"/>
                </a:solidFill>
                <a:effectLst/>
                <a:uLnTx/>
                <a:uFillTx/>
                <a:latin typeface="Lato"/>
                <a:ea typeface="Lato"/>
                <a:cs typeface="Lato"/>
                <a:sym typeface="Lato"/>
              </a:rPr>
              <a:t>(where shall we go?)</a:t>
            </a:r>
            <a:endParaRPr kumimoji="0" sz="2200" b="0" i="0" u="none" strike="noStrike" kern="1200" cap="none" spc="0" normalizeH="0" baseline="0" noProof="0">
              <a:ln>
                <a:noFill/>
              </a:ln>
              <a:solidFill>
                <a:prstClr val="black"/>
              </a:solidFill>
              <a:effectLst/>
              <a:uLnTx/>
              <a:uFillTx/>
              <a:latin typeface="Lato"/>
              <a:ea typeface="Lato"/>
              <a:cs typeface="Lato"/>
              <a:sym typeface="Lato"/>
            </a:endParaRPr>
          </a:p>
        </p:txBody>
      </p:sp>
      <p:sp>
        <p:nvSpPr>
          <p:cNvPr id="1545" name="Google Shape;1545;p164"/>
          <p:cNvSpPr txBox="1"/>
          <p:nvPr/>
        </p:nvSpPr>
        <p:spPr>
          <a:xfrm>
            <a:off x="4938712" y="5293299"/>
            <a:ext cx="4410075" cy="43084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a:ln>
                  <a:noFill/>
                </a:ln>
                <a:solidFill>
                  <a:prstClr val="black"/>
                </a:solidFill>
                <a:effectLst/>
                <a:uLnTx/>
                <a:uFillTx/>
                <a:latin typeface="Lato"/>
                <a:ea typeface="Lato"/>
                <a:cs typeface="Lato"/>
                <a:sym typeface="Lato"/>
              </a:rPr>
              <a:t>Engaging </a:t>
            </a:r>
            <a:r>
              <a:rPr kumimoji="0" lang="en-US" sz="1800" b="0" i="0" u="none" strike="noStrike" kern="1200" cap="none" spc="0" normalizeH="0" baseline="0" noProof="0">
                <a:ln>
                  <a:noFill/>
                </a:ln>
                <a:solidFill>
                  <a:prstClr val="black"/>
                </a:solidFill>
                <a:effectLst/>
                <a:uLnTx/>
                <a:uFillTx/>
                <a:latin typeface="Lato"/>
                <a:ea typeface="Lato"/>
                <a:cs typeface="Lato"/>
                <a:sym typeface="Lato"/>
              </a:rPr>
              <a:t>(shall we walk together?)</a:t>
            </a:r>
            <a:endParaRPr kumimoji="0" sz="2200" b="0" i="0" u="none" strike="noStrike" kern="1200" cap="none" spc="0" normalizeH="0" baseline="0" noProof="0">
              <a:ln>
                <a:noFill/>
              </a:ln>
              <a:solidFill>
                <a:prstClr val="black"/>
              </a:solidFill>
              <a:effectLst/>
              <a:uLnTx/>
              <a:uFillTx/>
              <a:latin typeface="Lato"/>
              <a:ea typeface="Lato"/>
              <a:cs typeface="Lato"/>
              <a:sym typeface="Lato"/>
            </a:endParaRPr>
          </a:p>
        </p:txBody>
      </p:sp>
      <p:sp>
        <p:nvSpPr>
          <p:cNvPr id="1546" name="Google Shape;1546;p164"/>
          <p:cNvSpPr/>
          <p:nvPr/>
        </p:nvSpPr>
        <p:spPr>
          <a:xfrm>
            <a:off x="5457824" y="4019607"/>
            <a:ext cx="4953000" cy="1160104"/>
          </a:xfrm>
          <a:custGeom>
            <a:avLst/>
            <a:gdLst/>
            <a:ahLst/>
            <a:cxnLst/>
            <a:rect l="l" t="t" r="r" b="b"/>
            <a:pathLst>
              <a:path w="4953000" h="1160104" extrusionOk="0">
                <a:moveTo>
                  <a:pt x="0" y="580052"/>
                </a:moveTo>
                <a:cubicBezTo>
                  <a:pt x="-211889" y="10530"/>
                  <a:pt x="1254937" y="-53070"/>
                  <a:pt x="2476500" y="0"/>
                </a:cubicBezTo>
                <a:cubicBezTo>
                  <a:pt x="3807408" y="20690"/>
                  <a:pt x="4985108" y="250117"/>
                  <a:pt x="4953000" y="580052"/>
                </a:cubicBezTo>
                <a:cubicBezTo>
                  <a:pt x="4867897" y="730734"/>
                  <a:pt x="3747351" y="1461564"/>
                  <a:pt x="2476500" y="1160104"/>
                </a:cubicBezTo>
                <a:cubicBezTo>
                  <a:pt x="1128813" y="1132450"/>
                  <a:pt x="47091" y="896531"/>
                  <a:pt x="0" y="580052"/>
                </a:cubicBezTo>
                <a:close/>
              </a:path>
            </a:pathLst>
          </a:custGeom>
          <a:noFill/>
          <a:ln w="57150" cap="flat" cmpd="sng">
            <a:solidFill>
              <a:srgbClr val="000000">
                <a:alpha val="58823"/>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1547" name="Google Shape;1547;p164"/>
          <p:cNvSpPr txBox="1">
            <a:spLocks noGrp="1"/>
          </p:cNvSpPr>
          <p:nvPr>
            <p:ph type="sldNum" idx="12"/>
          </p:nvPr>
        </p:nvSpPr>
        <p:spPr>
          <a:xfrm>
            <a:off x="9128185" y="6339098"/>
            <a:ext cx="2743200" cy="365125"/>
          </a:xfrm>
          <a:prstGeom prst="rect">
            <a:avLst/>
          </a:prstGeom>
          <a:noFill/>
          <a:ln>
            <a:noFill/>
          </a:ln>
        </p:spPr>
        <p:txBody>
          <a:bodyPr spcFirstLastPara="1" vert="horz" wrap="square" lIns="91425" tIns="45700" rIns="91425" bIns="4570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9884282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552"/>
        <p:cNvGrpSpPr/>
        <p:nvPr/>
      </p:nvGrpSpPr>
      <p:grpSpPr>
        <a:xfrm>
          <a:off x="0" y="0"/>
          <a:ext cx="0" cy="0"/>
          <a:chOff x="0" y="0"/>
          <a:chExt cx="0" cy="0"/>
        </a:xfrm>
      </p:grpSpPr>
      <p:sp>
        <p:nvSpPr>
          <p:cNvPr id="1553" name="Google Shape;1553;p165"/>
          <p:cNvSpPr/>
          <p:nvPr/>
        </p:nvSpPr>
        <p:spPr>
          <a:xfrm>
            <a:off x="1" y="0"/>
            <a:ext cx="8343899" cy="1182459"/>
          </a:xfrm>
          <a:prstGeom prst="rect">
            <a:avLst/>
          </a:prstGeom>
          <a:solidFill>
            <a:srgbClr val="001D48"/>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554" name="Google Shape;1554;p165"/>
          <p:cNvSpPr/>
          <p:nvPr/>
        </p:nvSpPr>
        <p:spPr>
          <a:xfrm>
            <a:off x="434380" y="297222"/>
            <a:ext cx="9743291" cy="885237"/>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Lato Light"/>
                <a:ea typeface="Lato Light"/>
                <a:cs typeface="Lato Light"/>
                <a:sym typeface="Lato Light"/>
              </a:rPr>
              <a:t>Three Potential Sources of Focus</a:t>
            </a: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555" name="Google Shape;1555;p165"/>
          <p:cNvGrpSpPr/>
          <p:nvPr/>
        </p:nvGrpSpPr>
        <p:grpSpPr>
          <a:xfrm>
            <a:off x="5182250" y="2377167"/>
            <a:ext cx="2095196" cy="2873411"/>
            <a:chOff x="4405457" y="2423199"/>
            <a:chExt cx="2793594" cy="3831215"/>
          </a:xfrm>
        </p:grpSpPr>
        <p:pic>
          <p:nvPicPr>
            <p:cNvPr id="1556" name="Google Shape;1556;p165" descr="Hospital, Building"/>
            <p:cNvPicPr preferRelativeResize="0"/>
            <p:nvPr/>
          </p:nvPicPr>
          <p:blipFill rotWithShape="1">
            <a:blip r:embed="rId3">
              <a:alphaModFix/>
            </a:blip>
            <a:srcRect/>
            <a:stretch/>
          </p:blipFill>
          <p:spPr>
            <a:xfrm>
              <a:off x="4405457" y="2423199"/>
              <a:ext cx="2793594" cy="3831215"/>
            </a:xfrm>
            <a:prstGeom prst="rect">
              <a:avLst/>
            </a:prstGeom>
            <a:noFill/>
            <a:ln>
              <a:noFill/>
            </a:ln>
          </p:spPr>
        </p:pic>
        <p:sp>
          <p:nvSpPr>
            <p:cNvPr id="1557" name="Google Shape;1557;p165"/>
            <p:cNvSpPr/>
            <p:nvPr/>
          </p:nvSpPr>
          <p:spPr>
            <a:xfrm>
              <a:off x="4696690" y="2798434"/>
              <a:ext cx="2254827" cy="61555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Lato"/>
                  <a:ea typeface="Lato"/>
                  <a:cs typeface="Lato"/>
                  <a:sym typeface="Lato"/>
                </a:rPr>
                <a:t>Setting</a:t>
              </a: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58" name="Google Shape;1558;p165"/>
          <p:cNvGrpSpPr/>
          <p:nvPr/>
        </p:nvGrpSpPr>
        <p:grpSpPr>
          <a:xfrm>
            <a:off x="8088002" y="1552498"/>
            <a:ext cx="1991247" cy="3753007"/>
            <a:chOff x="7758768" y="1543845"/>
            <a:chExt cx="2616694" cy="5004006"/>
          </a:xfrm>
        </p:grpSpPr>
        <p:pic>
          <p:nvPicPr>
            <p:cNvPr id="1559" name="Google Shape;1559;p165" descr="Medical Sister, White Male, 3D Model, Isolated, 3D"/>
            <p:cNvPicPr preferRelativeResize="0"/>
            <p:nvPr/>
          </p:nvPicPr>
          <p:blipFill rotWithShape="1">
            <a:blip r:embed="rId4">
              <a:alphaModFix/>
            </a:blip>
            <a:srcRect l="24753" r="25978"/>
            <a:stretch/>
          </p:blipFill>
          <p:spPr>
            <a:xfrm>
              <a:off x="8087262" y="2570167"/>
              <a:ext cx="1959707" cy="3977684"/>
            </a:xfrm>
            <a:prstGeom prst="rect">
              <a:avLst/>
            </a:prstGeom>
            <a:noFill/>
            <a:ln>
              <a:noFill/>
            </a:ln>
          </p:spPr>
        </p:pic>
        <p:sp>
          <p:nvSpPr>
            <p:cNvPr id="1560" name="Google Shape;1560;p165"/>
            <p:cNvSpPr/>
            <p:nvPr/>
          </p:nvSpPr>
          <p:spPr>
            <a:xfrm>
              <a:off x="7758768" y="1543845"/>
              <a:ext cx="2616694" cy="1025921"/>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a:ln>
                    <a:noFill/>
                  </a:ln>
                  <a:solidFill>
                    <a:prstClr val="black"/>
                  </a:solidFill>
                  <a:effectLst/>
                  <a:uLnTx/>
                  <a:uFillTx/>
                  <a:latin typeface="Lato"/>
                  <a:ea typeface="Lato"/>
                  <a:cs typeface="Lato"/>
                  <a:sym typeface="Lato"/>
                </a:rPr>
                <a:t>Clinical Expertise</a:t>
              </a: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561" name="Google Shape;1561;p165" descr="Balloon, Talk, Language, German, Males, 3D Model"/>
          <p:cNvPicPr preferRelativeResize="0"/>
          <p:nvPr/>
        </p:nvPicPr>
        <p:blipFill rotWithShape="1">
          <a:blip r:embed="rId5">
            <a:alphaModFix/>
          </a:blip>
          <a:srcRect l="25202" t="8151" r="17878" b="1666"/>
          <a:stretch/>
        </p:blipFill>
        <p:spPr>
          <a:xfrm>
            <a:off x="1943931" y="1760029"/>
            <a:ext cx="2177787" cy="3450468"/>
          </a:xfrm>
          <a:prstGeom prst="rect">
            <a:avLst/>
          </a:prstGeom>
          <a:noFill/>
          <a:ln>
            <a:noFill/>
          </a:ln>
        </p:spPr>
      </p:pic>
      <p:sp>
        <p:nvSpPr>
          <p:cNvPr id="1562" name="Google Shape;1562;p165"/>
          <p:cNvSpPr/>
          <p:nvPr/>
        </p:nvSpPr>
        <p:spPr>
          <a:xfrm>
            <a:off x="2047876" y="1998773"/>
            <a:ext cx="1066800" cy="415499"/>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srgbClr val="444444"/>
                </a:solidFill>
                <a:effectLst/>
                <a:uLnTx/>
                <a:uFillTx/>
                <a:latin typeface="Lato"/>
                <a:ea typeface="Lato"/>
                <a:cs typeface="Lato"/>
                <a:sym typeface="Lato"/>
              </a:rPr>
              <a:t>Patient</a:t>
            </a: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63" name="Google Shape;1563;p165"/>
          <p:cNvSpPr/>
          <p:nvPr/>
        </p:nvSpPr>
        <p:spPr>
          <a:xfrm>
            <a:off x="3750803" y="6390853"/>
            <a:ext cx="7613083" cy="261611"/>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Lato"/>
                <a:ea typeface="Lato"/>
                <a:cs typeface="Lato"/>
                <a:sym typeface="Lato"/>
              </a:rPr>
              <a:t>Miller, W. R., &amp; Rollnick, S. (2012). </a:t>
            </a:r>
            <a:r>
              <a:rPr kumimoji="0" lang="en-US" sz="1100" b="0" i="1" u="none" strike="noStrike" kern="1200" cap="none" spc="0" normalizeH="0" baseline="0" noProof="0">
                <a:ln>
                  <a:noFill/>
                </a:ln>
                <a:solidFill>
                  <a:prstClr val="black"/>
                </a:solidFill>
                <a:effectLst/>
                <a:uLnTx/>
                <a:uFillTx/>
                <a:latin typeface="Lato"/>
                <a:ea typeface="Lato"/>
                <a:cs typeface="Lato"/>
                <a:sym typeface="Lato"/>
              </a:rPr>
              <a:t>Motivational Interviewing: Helping People Change</a:t>
            </a:r>
            <a:r>
              <a:rPr kumimoji="0" lang="en-US" sz="1100" b="0" i="0" u="none" strike="noStrike" kern="1200" cap="none" spc="0" normalizeH="0" baseline="0" noProof="0">
                <a:ln>
                  <a:noFill/>
                </a:ln>
                <a:solidFill>
                  <a:prstClr val="black"/>
                </a:solidFill>
                <a:effectLst/>
                <a:uLnTx/>
                <a:uFillTx/>
                <a:latin typeface="Lato"/>
                <a:ea typeface="Lato"/>
                <a:cs typeface="Lato"/>
                <a:sym typeface="Lato"/>
              </a:rPr>
              <a:t>. New York, NY: The Guilford Press.</a:t>
            </a: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64" name="Google Shape;1564;p165"/>
          <p:cNvSpPr txBox="1">
            <a:spLocks noGrp="1"/>
          </p:cNvSpPr>
          <p:nvPr>
            <p:ph type="sldNum" idx="12"/>
          </p:nvPr>
        </p:nvSpPr>
        <p:spPr>
          <a:xfrm>
            <a:off x="9128185" y="6339098"/>
            <a:ext cx="2743200" cy="365125"/>
          </a:xfrm>
          <a:prstGeom prst="rect">
            <a:avLst/>
          </a:prstGeom>
          <a:noFill/>
          <a:ln>
            <a:noFill/>
          </a:ln>
        </p:spPr>
        <p:txBody>
          <a:bodyPr spcFirstLastPara="1" vert="horz" wrap="square" lIns="91425" tIns="45700" rIns="91425" bIns="4570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0314473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569"/>
        <p:cNvGrpSpPr/>
        <p:nvPr/>
      </p:nvGrpSpPr>
      <p:grpSpPr>
        <a:xfrm>
          <a:off x="0" y="0"/>
          <a:ext cx="0" cy="0"/>
          <a:chOff x="0" y="0"/>
          <a:chExt cx="0" cy="0"/>
        </a:xfrm>
      </p:grpSpPr>
      <p:sp>
        <p:nvSpPr>
          <p:cNvPr id="1570" name="Google Shape;1570;p166"/>
          <p:cNvSpPr/>
          <p:nvPr/>
        </p:nvSpPr>
        <p:spPr>
          <a:xfrm>
            <a:off x="1" y="0"/>
            <a:ext cx="6753224" cy="1182459"/>
          </a:xfrm>
          <a:prstGeom prst="rect">
            <a:avLst/>
          </a:prstGeom>
          <a:solidFill>
            <a:srgbClr val="001D48"/>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571" name="Google Shape;1571;p166"/>
          <p:cNvSpPr/>
          <p:nvPr/>
        </p:nvSpPr>
        <p:spPr>
          <a:xfrm>
            <a:off x="434380" y="297222"/>
            <a:ext cx="6185496" cy="885237"/>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Lato Light"/>
                <a:ea typeface="Lato Light"/>
                <a:cs typeface="Lato Light"/>
                <a:sym typeface="Lato Light"/>
              </a:rPr>
              <a:t>Three Focusing Scenarios</a:t>
            </a: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72" name="Google Shape;1572;p166"/>
          <p:cNvSpPr txBox="1"/>
          <p:nvPr/>
        </p:nvSpPr>
        <p:spPr>
          <a:xfrm>
            <a:off x="1764031" y="1479680"/>
            <a:ext cx="2601340" cy="1278285"/>
          </a:xfrm>
          <a:prstGeom prst="rect">
            <a:avLst/>
          </a:prstGeom>
          <a:solidFill>
            <a:srgbClr val="F2F2F2"/>
          </a:solidFill>
          <a:ln>
            <a:noFill/>
          </a:ln>
        </p:spPr>
        <p:txBody>
          <a:bodyPr spcFirstLastPara="1" wrap="square" lIns="91425" tIns="45700" rIns="91425" bIns="45700" anchor="ctr" anchorCtr="0">
            <a:normAutofit/>
          </a:bodyPr>
          <a:lstStyle/>
          <a:p>
            <a:pPr marL="0" marR="0" lvl="0" indent="0" algn="ctr" defTabSz="914400" rtl="0" eaLnBrk="1" fontAlgn="auto" latinLnBrk="0" hangingPunct="1">
              <a:lnSpc>
                <a:spcPct val="90000"/>
              </a:lnSpc>
              <a:spcBef>
                <a:spcPts val="0"/>
              </a:spcBef>
              <a:spcAft>
                <a:spcPts val="0"/>
              </a:spcAft>
              <a:buClr>
                <a:srgbClr val="000000"/>
              </a:buClr>
              <a:buSzPts val="2000"/>
              <a:buFontTx/>
              <a:buNone/>
              <a:tabLst/>
              <a:defRPr/>
            </a:pPr>
            <a:r>
              <a:rPr kumimoji="0" lang="en-US" sz="2000" b="0" i="0" u="none" strike="noStrike" kern="1200" cap="none" spc="0" normalizeH="0" baseline="0" noProof="0">
                <a:ln>
                  <a:noFill/>
                </a:ln>
                <a:solidFill>
                  <a:srgbClr val="000000"/>
                </a:solidFill>
                <a:effectLst/>
                <a:uLnTx/>
                <a:uFillTx/>
                <a:latin typeface="Lato"/>
                <a:ea typeface="Lato"/>
                <a:cs typeface="Lato"/>
                <a:sym typeface="Lato"/>
              </a:rPr>
              <a:t>“I know where we’re going; the focus is clear.”</a:t>
            </a: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73" name="Google Shape;1573;p166"/>
          <p:cNvSpPr txBox="1"/>
          <p:nvPr/>
        </p:nvSpPr>
        <p:spPr>
          <a:xfrm>
            <a:off x="4712970" y="1511161"/>
            <a:ext cx="2497541" cy="1246804"/>
          </a:xfrm>
          <a:prstGeom prst="rect">
            <a:avLst/>
          </a:prstGeom>
          <a:solidFill>
            <a:srgbClr val="0070C0">
              <a:alpha val="43921"/>
            </a:srgbClr>
          </a:solidFill>
          <a:ln>
            <a:noFill/>
          </a:ln>
        </p:spPr>
        <p:txBody>
          <a:bodyPr spcFirstLastPara="1" wrap="square" lIns="68575" tIns="34275" rIns="68575" bIns="34275" anchor="ctr" anchorCtr="0">
            <a:normAutofit/>
          </a:bodyPr>
          <a:lstStyle/>
          <a:p>
            <a:pPr marL="0" marR="0" lvl="0" indent="0" algn="ctr" defTabSz="914400" rtl="0" eaLnBrk="1" fontAlgn="auto" latinLnBrk="0" hangingPunct="1">
              <a:lnSpc>
                <a:spcPct val="90000"/>
              </a:lnSpc>
              <a:spcBef>
                <a:spcPts val="0"/>
              </a:spcBef>
              <a:spcAft>
                <a:spcPts val="0"/>
              </a:spcAft>
              <a:buClr>
                <a:srgbClr val="444444"/>
              </a:buClr>
              <a:buSzPts val="2000"/>
              <a:buFontTx/>
              <a:buNone/>
              <a:tabLst/>
              <a:defRPr/>
            </a:pPr>
            <a:r>
              <a:rPr kumimoji="0" lang="en-US" sz="2000" b="0" i="0" u="none" strike="noStrike" kern="1200" cap="none" spc="0" normalizeH="0" baseline="0" noProof="0">
                <a:ln>
                  <a:noFill/>
                </a:ln>
                <a:solidFill>
                  <a:prstClr val="black"/>
                </a:solidFill>
                <a:effectLst/>
                <a:uLnTx/>
                <a:uFillTx/>
                <a:latin typeface="Lato"/>
                <a:ea typeface="Lato"/>
                <a:cs typeface="Lato"/>
                <a:sym typeface="Lato"/>
              </a:rPr>
              <a:t>“There are several options, and we need to decide.”</a:t>
            </a: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74" name="Google Shape;1574;p166"/>
          <p:cNvSpPr txBox="1"/>
          <p:nvPr/>
        </p:nvSpPr>
        <p:spPr>
          <a:xfrm>
            <a:off x="7510463" y="1517719"/>
            <a:ext cx="2859223" cy="1240247"/>
          </a:xfrm>
          <a:prstGeom prst="rect">
            <a:avLst/>
          </a:prstGeom>
          <a:solidFill>
            <a:srgbClr val="06204C">
              <a:alpha val="52941"/>
            </a:srgbClr>
          </a:solidFill>
          <a:ln>
            <a:noFill/>
          </a:ln>
        </p:spPr>
        <p:txBody>
          <a:bodyPr spcFirstLastPara="1" wrap="square" lIns="68575" tIns="34275" rIns="68575" bIns="34275" anchor="ctr" anchorCtr="0">
            <a:normAutofit/>
          </a:bodyPr>
          <a:lstStyle/>
          <a:p>
            <a:pPr marL="0" marR="0" lvl="0" indent="0" algn="ctr" defTabSz="914400" rtl="0" eaLnBrk="1" fontAlgn="auto" latinLnBrk="0" hangingPunct="1">
              <a:lnSpc>
                <a:spcPct val="90000"/>
              </a:lnSpc>
              <a:spcBef>
                <a:spcPts val="0"/>
              </a:spcBef>
              <a:spcAft>
                <a:spcPts val="0"/>
              </a:spcAft>
              <a:buClr>
                <a:prstClr val="white"/>
              </a:buClr>
              <a:buSzPts val="2000"/>
              <a:buFontTx/>
              <a:buNone/>
              <a:tabLst/>
              <a:defRPr/>
            </a:pPr>
            <a:r>
              <a:rPr kumimoji="0" lang="en-US" sz="2000" b="0" i="0" u="none" strike="noStrike" kern="1200" cap="none" spc="0" normalizeH="0" baseline="0" noProof="0">
                <a:ln>
                  <a:noFill/>
                </a:ln>
                <a:solidFill>
                  <a:prstClr val="white"/>
                </a:solidFill>
                <a:effectLst/>
                <a:uLnTx/>
                <a:uFillTx/>
                <a:latin typeface="Lato"/>
                <a:ea typeface="Lato"/>
                <a:cs typeface="Lato"/>
                <a:sym typeface="Lato"/>
              </a:rPr>
              <a:t>“The focus is unclear, and we need to explore.”</a:t>
            </a: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75" name="Google Shape;1575;p166"/>
          <p:cNvSpPr/>
          <p:nvPr/>
        </p:nvSpPr>
        <p:spPr>
          <a:xfrm>
            <a:off x="2658468" y="2923349"/>
            <a:ext cx="765811" cy="905351"/>
          </a:xfrm>
          <a:prstGeom prst="downArrow">
            <a:avLst>
              <a:gd name="adj1" fmla="val 50000"/>
              <a:gd name="adj2" fmla="val 50000"/>
            </a:avLst>
          </a:prstGeom>
          <a:solidFill>
            <a:srgbClr val="F2F2F2"/>
          </a:solidFill>
          <a:ln>
            <a:noFill/>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Lato"/>
              <a:ea typeface="Lato"/>
              <a:cs typeface="Lato"/>
              <a:sym typeface="Lato"/>
            </a:endParaRPr>
          </a:p>
        </p:txBody>
      </p:sp>
      <p:sp>
        <p:nvSpPr>
          <p:cNvPr id="1576" name="Google Shape;1576;p166"/>
          <p:cNvSpPr txBox="1"/>
          <p:nvPr/>
        </p:nvSpPr>
        <p:spPr>
          <a:xfrm>
            <a:off x="1764031" y="3948589"/>
            <a:ext cx="2601340" cy="2175987"/>
          </a:xfrm>
          <a:prstGeom prst="rect">
            <a:avLst/>
          </a:prstGeom>
          <a:solidFill>
            <a:srgbClr val="F2F2F2"/>
          </a:solidFill>
          <a:ln>
            <a:noFill/>
          </a:ln>
        </p:spPr>
        <p:txBody>
          <a:bodyPr spcFirstLastPara="1" wrap="square" lIns="68575" tIns="34275" rIns="68575" bIns="34275" anchor="ctr" anchorCtr="0">
            <a:normAutofit/>
          </a:bodyPr>
          <a:lstStyle/>
          <a:p>
            <a:pPr marL="0" marR="0" lvl="0" indent="0" algn="ctr" defTabSz="914400" rtl="0" eaLnBrk="1" fontAlgn="auto" latinLnBrk="0" hangingPunct="1">
              <a:lnSpc>
                <a:spcPct val="90000"/>
              </a:lnSpc>
              <a:spcBef>
                <a:spcPts val="0"/>
              </a:spcBef>
              <a:spcAft>
                <a:spcPts val="0"/>
              </a:spcAft>
              <a:buClr>
                <a:srgbClr val="000000"/>
              </a:buClr>
              <a:buSzPts val="2000"/>
              <a:buFontTx/>
              <a:buNone/>
              <a:tabLst/>
              <a:defRPr/>
            </a:pPr>
            <a:r>
              <a:rPr kumimoji="0" lang="en-US" sz="2000" b="0" i="1" u="none" strike="noStrike" kern="1200" cap="none" spc="0" normalizeH="0" baseline="0" noProof="0">
                <a:ln>
                  <a:noFill/>
                </a:ln>
                <a:solidFill>
                  <a:srgbClr val="000000"/>
                </a:solidFill>
                <a:effectLst/>
                <a:uLnTx/>
                <a:uFillTx/>
                <a:latin typeface="Lato"/>
                <a:ea typeface="Lato"/>
                <a:cs typeface="Lato"/>
                <a:sym typeface="Lato"/>
              </a:rPr>
              <a:t>Evoke</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90000"/>
              </a:lnSpc>
              <a:spcBef>
                <a:spcPts val="0"/>
              </a:spcBef>
              <a:spcAft>
                <a:spcPts val="0"/>
              </a:spcAft>
              <a:buClr>
                <a:srgbClr val="000000"/>
              </a:buClr>
              <a:buSzPts val="2000"/>
              <a:buFontTx/>
              <a:buNone/>
              <a:tabLst/>
              <a:defRPr/>
            </a:pPr>
            <a:r>
              <a:rPr kumimoji="0" lang="en-US" sz="2000" b="0" i="1" u="none" strike="noStrike" kern="1200" cap="none" spc="0" normalizeH="0" baseline="0" noProof="0">
                <a:ln>
                  <a:noFill/>
                </a:ln>
                <a:solidFill>
                  <a:srgbClr val="000000"/>
                </a:solidFill>
                <a:effectLst/>
                <a:uLnTx/>
                <a:uFillTx/>
                <a:latin typeface="Lato"/>
                <a:ea typeface="Lato"/>
                <a:cs typeface="Lato"/>
                <a:sym typeface="Lato"/>
              </a:rPr>
              <a:t>Plan</a:t>
            </a: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77" name="Google Shape;1577;p166"/>
          <p:cNvSpPr/>
          <p:nvPr/>
        </p:nvSpPr>
        <p:spPr>
          <a:xfrm>
            <a:off x="5598835" y="2923349"/>
            <a:ext cx="765811" cy="905351"/>
          </a:xfrm>
          <a:prstGeom prst="downArrow">
            <a:avLst>
              <a:gd name="adj1" fmla="val 50000"/>
              <a:gd name="adj2" fmla="val 50000"/>
            </a:avLst>
          </a:prstGeom>
          <a:solidFill>
            <a:srgbClr val="0070C0">
              <a:alpha val="43921"/>
            </a:srgbClr>
          </a:solidFill>
          <a:ln>
            <a:noFill/>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444444"/>
              </a:solidFill>
              <a:effectLst/>
              <a:uLnTx/>
              <a:uFillTx/>
              <a:latin typeface="Lato"/>
              <a:ea typeface="Lato"/>
              <a:cs typeface="Lato"/>
              <a:sym typeface="Lato"/>
            </a:endParaRPr>
          </a:p>
        </p:txBody>
      </p:sp>
      <p:sp>
        <p:nvSpPr>
          <p:cNvPr id="1578" name="Google Shape;1578;p166"/>
          <p:cNvSpPr txBox="1"/>
          <p:nvPr/>
        </p:nvSpPr>
        <p:spPr>
          <a:xfrm>
            <a:off x="4712970" y="3937159"/>
            <a:ext cx="2497541" cy="2175987"/>
          </a:xfrm>
          <a:prstGeom prst="rect">
            <a:avLst/>
          </a:prstGeom>
          <a:solidFill>
            <a:srgbClr val="0070C0">
              <a:alpha val="43921"/>
            </a:srgbClr>
          </a:solidFill>
          <a:ln>
            <a:noFill/>
          </a:ln>
        </p:spPr>
        <p:txBody>
          <a:bodyPr spcFirstLastPara="1" wrap="square" lIns="68575" tIns="34275" rIns="68575" bIns="34275" anchor="ctr" anchorCtr="0">
            <a:normAutofit/>
          </a:bodyPr>
          <a:lstStyle/>
          <a:p>
            <a:pPr marL="0" marR="0" lvl="0" indent="0" algn="ctr" defTabSz="914400" rtl="0" eaLnBrk="1" fontAlgn="auto" latinLnBrk="0" hangingPunct="1">
              <a:lnSpc>
                <a:spcPct val="100000"/>
              </a:lnSpc>
              <a:spcBef>
                <a:spcPts val="0"/>
              </a:spcBef>
              <a:spcAft>
                <a:spcPts val="0"/>
              </a:spcAft>
              <a:buClr>
                <a:srgbClr val="444444"/>
              </a:buClr>
              <a:buSzPts val="2000"/>
              <a:buFontTx/>
              <a:buNone/>
              <a:tabLst/>
              <a:defRPr/>
            </a:pPr>
            <a:r>
              <a:rPr kumimoji="0" lang="en-US" sz="2000" b="0" i="1" u="none" strike="noStrike" kern="1200" cap="none" spc="0" normalizeH="0" baseline="0" noProof="0">
                <a:ln>
                  <a:noFill/>
                </a:ln>
                <a:solidFill>
                  <a:prstClr val="black"/>
                </a:solidFill>
                <a:effectLst/>
                <a:uLnTx/>
                <a:uFillTx/>
                <a:latin typeface="Lato"/>
                <a:ea typeface="Lato"/>
                <a:cs typeface="Lato"/>
                <a:sym typeface="Lato"/>
              </a:rPr>
              <a:t>Choosing a Path (Agenda</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
                <a:srgbClr val="444444"/>
              </a:buClr>
              <a:buSzPts val="2000"/>
              <a:buFontTx/>
              <a:buNone/>
              <a:tabLst/>
              <a:defRPr/>
            </a:pPr>
            <a:r>
              <a:rPr kumimoji="0" lang="en-US" sz="2000" b="0" i="1" u="none" strike="noStrike" kern="1200" cap="none" spc="0" normalizeH="0" baseline="0" noProof="0">
                <a:ln>
                  <a:noFill/>
                </a:ln>
                <a:solidFill>
                  <a:prstClr val="black"/>
                </a:solidFill>
                <a:effectLst/>
                <a:uLnTx/>
                <a:uFillTx/>
                <a:latin typeface="Lato"/>
                <a:ea typeface="Lato"/>
                <a:cs typeface="Lato"/>
                <a:sym typeface="Lato"/>
              </a:rPr>
              <a:t>Mapping)</a:t>
            </a: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79" name="Google Shape;1579;p166"/>
          <p:cNvSpPr/>
          <p:nvPr/>
        </p:nvSpPr>
        <p:spPr>
          <a:xfrm>
            <a:off x="8539203" y="2923349"/>
            <a:ext cx="765811" cy="905351"/>
          </a:xfrm>
          <a:prstGeom prst="downArrow">
            <a:avLst>
              <a:gd name="adj1" fmla="val 50000"/>
              <a:gd name="adj2" fmla="val 50000"/>
            </a:avLst>
          </a:prstGeom>
          <a:solidFill>
            <a:srgbClr val="06204C">
              <a:alpha val="52941"/>
            </a:srgbClr>
          </a:solidFill>
          <a:ln>
            <a:noFill/>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white"/>
              </a:solidFill>
              <a:effectLst/>
              <a:uLnTx/>
              <a:uFillTx/>
              <a:latin typeface="Lato"/>
              <a:ea typeface="Lato"/>
              <a:cs typeface="Lato"/>
              <a:sym typeface="Lato"/>
            </a:endParaRPr>
          </a:p>
        </p:txBody>
      </p:sp>
      <p:sp>
        <p:nvSpPr>
          <p:cNvPr id="1580" name="Google Shape;1580;p166"/>
          <p:cNvSpPr txBox="1"/>
          <p:nvPr/>
        </p:nvSpPr>
        <p:spPr>
          <a:xfrm>
            <a:off x="7510465" y="3948589"/>
            <a:ext cx="2852737" cy="2175987"/>
          </a:xfrm>
          <a:prstGeom prst="rect">
            <a:avLst/>
          </a:prstGeom>
          <a:solidFill>
            <a:srgbClr val="06204C">
              <a:alpha val="52941"/>
            </a:srgbClr>
          </a:solidFill>
          <a:ln>
            <a:noFill/>
          </a:ln>
        </p:spPr>
        <p:txBody>
          <a:bodyPr spcFirstLastPara="1" wrap="square" lIns="68575" tIns="34275" rIns="68575" bIns="34275" anchor="ctr" anchorCtr="0">
            <a:noAutofit/>
          </a:bodyPr>
          <a:lstStyle/>
          <a:p>
            <a:pPr marL="0" marR="0" lvl="0" indent="0" algn="ctr" defTabSz="914400" rtl="0" eaLnBrk="1" fontAlgn="auto" latinLnBrk="0" hangingPunct="1">
              <a:lnSpc>
                <a:spcPct val="90000"/>
              </a:lnSpc>
              <a:spcBef>
                <a:spcPts val="0"/>
              </a:spcBef>
              <a:spcAft>
                <a:spcPts val="0"/>
              </a:spcAft>
              <a:buClr>
                <a:prstClr val="white"/>
              </a:buClr>
              <a:buSzPts val="2000"/>
              <a:buFontTx/>
              <a:buNone/>
              <a:tabLst/>
              <a:defRPr/>
            </a:pPr>
            <a:r>
              <a:rPr kumimoji="0" lang="en-US" sz="2000" b="0" i="1" u="none" strike="noStrike" kern="1200" cap="none" spc="0" normalizeH="0" baseline="0" noProof="0">
                <a:ln>
                  <a:noFill/>
                </a:ln>
                <a:solidFill>
                  <a:prstClr val="white"/>
                </a:solidFill>
                <a:effectLst/>
                <a:uLnTx/>
                <a:uFillTx/>
                <a:latin typeface="Lato"/>
                <a:ea typeface="Lato"/>
                <a:cs typeface="Lato"/>
                <a:sym typeface="Lato"/>
              </a:rPr>
              <a:t>Clarifying</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90000"/>
              </a:lnSpc>
              <a:spcBef>
                <a:spcPts val="0"/>
              </a:spcBef>
              <a:spcAft>
                <a:spcPts val="0"/>
              </a:spcAft>
              <a:buClr>
                <a:prstClr val="white"/>
              </a:buClr>
              <a:buSzPts val="1800"/>
              <a:buFontTx/>
              <a:buNone/>
              <a:tabLst/>
              <a:defRPr/>
            </a:pPr>
            <a:r>
              <a:rPr kumimoji="0" lang="en-US" sz="1800" b="0" i="0" u="none" strike="noStrike" kern="1200" cap="none" spc="0" normalizeH="0" baseline="0" noProof="0">
                <a:ln>
                  <a:noFill/>
                </a:ln>
                <a:solidFill>
                  <a:prstClr val="white"/>
                </a:solidFill>
                <a:effectLst/>
                <a:uLnTx/>
                <a:uFillTx/>
                <a:latin typeface="Lato"/>
                <a:ea typeface="Lato"/>
                <a:cs typeface="Lato"/>
                <a:sym typeface="Lato"/>
              </a:rPr>
              <a:t>Use core skills to move from general to specific to arrive at goals.</a:t>
            </a: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81" name="Google Shape;1581;p166"/>
          <p:cNvSpPr txBox="1">
            <a:spLocks noGrp="1"/>
          </p:cNvSpPr>
          <p:nvPr>
            <p:ph type="sldNum" idx="12"/>
          </p:nvPr>
        </p:nvSpPr>
        <p:spPr>
          <a:xfrm>
            <a:off x="9128185" y="6339098"/>
            <a:ext cx="2743200" cy="365125"/>
          </a:xfrm>
          <a:prstGeom prst="rect">
            <a:avLst/>
          </a:prstGeom>
          <a:noFill/>
          <a:ln>
            <a:noFill/>
          </a:ln>
        </p:spPr>
        <p:txBody>
          <a:bodyPr spcFirstLastPara="1" vert="horz" wrap="square" lIns="91425" tIns="45700" rIns="91425" bIns="4570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582" name="Google Shape;1582;p166"/>
          <p:cNvSpPr/>
          <p:nvPr/>
        </p:nvSpPr>
        <p:spPr>
          <a:xfrm>
            <a:off x="3616201" y="6394451"/>
            <a:ext cx="7727100" cy="254400"/>
          </a:xfrm>
          <a:prstGeom prst="rect">
            <a:avLst/>
          </a:prstGeom>
          <a:noFill/>
          <a:ln>
            <a:noFill/>
          </a:ln>
        </p:spPr>
        <p:txBody>
          <a:bodyPr spcFirstLastPara="1" wrap="square" lIns="0" tIns="0" rIns="0" bIns="0" anchor="t" anchorCtr="0">
            <a:noAutofit/>
          </a:bodyPr>
          <a:lstStyle/>
          <a:p>
            <a:pPr marL="0" marR="0" lvl="0" indent="0" algn="r" defTabSz="914400" rtl="0" eaLnBrk="1" fontAlgn="auto" latinLnBrk="0" hangingPunct="1">
              <a:lnSpc>
                <a:spcPct val="124666"/>
              </a:lnSpc>
              <a:spcBef>
                <a:spcPts val="0"/>
              </a:spcBef>
              <a:spcAft>
                <a:spcPts val="0"/>
              </a:spcAft>
              <a:buClr>
                <a:srgbClr val="444444"/>
              </a:buClr>
              <a:buSzPts val="1050"/>
              <a:buFontTx/>
              <a:buNone/>
              <a:tabLst/>
              <a:defRPr/>
            </a:pPr>
            <a:r>
              <a:rPr kumimoji="0" lang="en-US" sz="1251" b="0" i="0" u="none" strike="noStrike" kern="1200" cap="none" spc="0" normalizeH="0" baseline="0" noProof="0">
                <a:ln>
                  <a:noFill/>
                </a:ln>
                <a:solidFill>
                  <a:prstClr val="black"/>
                </a:solidFill>
                <a:effectLst/>
                <a:uLnTx/>
                <a:uFillTx/>
                <a:latin typeface="Lato"/>
                <a:ea typeface="Lato"/>
                <a:cs typeface="Lato"/>
                <a:sym typeface="Lato"/>
              </a:rPr>
              <a:t>Miller and Rollnick, Motivational Interviewing: Helping People Change and Grow, 4th Edition, 2023</a:t>
            </a:r>
            <a:endParaRPr kumimoji="0" sz="16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914603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587"/>
        <p:cNvGrpSpPr/>
        <p:nvPr/>
      </p:nvGrpSpPr>
      <p:grpSpPr>
        <a:xfrm>
          <a:off x="0" y="0"/>
          <a:ext cx="0" cy="0"/>
          <a:chOff x="0" y="0"/>
          <a:chExt cx="0" cy="0"/>
        </a:xfrm>
      </p:grpSpPr>
      <p:sp>
        <p:nvSpPr>
          <p:cNvPr id="1588" name="Google Shape;1588;p167"/>
          <p:cNvSpPr/>
          <p:nvPr/>
        </p:nvSpPr>
        <p:spPr>
          <a:xfrm>
            <a:off x="1612326" y="1495905"/>
            <a:ext cx="8967300" cy="2832600"/>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92678"/>
              </a:lnSpc>
              <a:spcBef>
                <a:spcPts val="0"/>
              </a:spcBef>
              <a:spcAft>
                <a:spcPts val="0"/>
              </a:spcAft>
              <a:buClr>
                <a:srgbClr val="FFFFFF"/>
              </a:buClr>
              <a:buSzPts val="5600"/>
              <a:buFontTx/>
              <a:buNone/>
              <a:tabLst/>
              <a:defRPr/>
            </a:pPr>
            <a:r>
              <a:rPr kumimoji="0" lang="en-US" sz="5600" b="0" i="0" u="none" strike="noStrike" kern="1200" cap="none" spc="0" normalizeH="0" baseline="0" noProof="0" dirty="0">
                <a:ln>
                  <a:noFill/>
                </a:ln>
                <a:solidFill>
                  <a:prstClr val="black"/>
                </a:solidFill>
                <a:effectLst/>
                <a:uLnTx/>
                <a:uFillTx/>
                <a:latin typeface="Lato Light"/>
                <a:ea typeface="Lato Light"/>
                <a:cs typeface="Lato Light"/>
                <a:sym typeface="Lato Light"/>
              </a:rPr>
              <a:t>Helping People Change and Grow: Practicing Motivational Interviewing</a:t>
            </a: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89" name="Google Shape;1589;p167"/>
          <p:cNvSpPr txBox="1">
            <a:spLocks noGrp="1"/>
          </p:cNvSpPr>
          <p:nvPr>
            <p:ph type="sldNum" idx="12"/>
          </p:nvPr>
        </p:nvSpPr>
        <p:spPr>
          <a:xfrm>
            <a:off x="9128185" y="6339098"/>
            <a:ext cx="2743200" cy="365100"/>
          </a:xfrm>
          <a:prstGeom prst="rect">
            <a:avLst/>
          </a:prstGeom>
          <a:noFill/>
          <a:ln>
            <a:noFill/>
          </a:ln>
        </p:spPr>
        <p:txBody>
          <a:bodyPr spcFirstLastPara="1" vert="horz" wrap="square" lIns="91425" tIns="45700" rIns="91425" bIns="45700" rtlCol="0" anchor="ctr" anchorCtr="0">
            <a:noAutofit/>
          </a:bodyPr>
          <a:lstStyle/>
          <a:p>
            <a:pPr marL="0" marR="0" lvl="0" indent="0" algn="r" defTabSz="914400" rtl="0" eaLnBrk="1" fontAlgn="auto" latinLnBrk="0" hangingPunct="1">
              <a:lnSpc>
                <a:spcPct val="100000"/>
              </a:lnSpc>
              <a:spcBef>
                <a:spcPts val="0"/>
              </a:spcBef>
              <a:spcAft>
                <a:spcPts val="0"/>
              </a:spcAft>
              <a:buClr>
                <a:srgbClr val="888888"/>
              </a:buClr>
              <a:buSzPts val="1800"/>
              <a:buFontTx/>
              <a:buNone/>
              <a:tabLst/>
              <a:defRPr/>
            </a:pPr>
            <a:fld id="{00000000-1234-1234-1234-123412341234}" type="slidenum">
              <a:rPr kumimoji="0" lang="en-US" sz="1800" b="0" i="0" u="none" strike="noStrike" kern="1200" cap="none" spc="0" normalizeH="0" baseline="0" noProof="0">
                <a:ln>
                  <a:noFill/>
                </a:ln>
                <a:solidFill>
                  <a:srgbClr val="888888"/>
                </a:solidFill>
                <a:effectLst/>
                <a:uLnTx/>
                <a:uFillTx/>
                <a:latin typeface="Lato"/>
                <a:ea typeface="Lato"/>
                <a:cs typeface="Lato"/>
                <a:sym typeface="Lato"/>
              </a:rPr>
              <a:pPr marL="0" marR="0" lvl="0" indent="0" algn="r" defTabSz="914400" rtl="0" eaLnBrk="1" fontAlgn="auto" latinLnBrk="0" hangingPunct="1">
                <a:lnSpc>
                  <a:spcPct val="100000"/>
                </a:lnSpc>
                <a:spcBef>
                  <a:spcPts val="0"/>
                </a:spcBef>
                <a:spcAft>
                  <a:spcPts val="0"/>
                </a:spcAft>
                <a:buClr>
                  <a:srgbClr val="888888"/>
                </a:buClr>
                <a:buSzPts val="1800"/>
                <a:buFontTx/>
                <a:buNone/>
                <a:tabLst/>
                <a:defRPr/>
              </a:pPr>
              <a:t>77</a:t>
            </a:fld>
            <a:endParaRPr kumimoji="0" sz="1800" b="0" i="0" u="none" strike="noStrike" kern="1200" cap="none" spc="0" normalizeH="0" baseline="0" noProof="0">
              <a:ln>
                <a:noFill/>
              </a:ln>
              <a:solidFill>
                <a:srgbClr val="888888"/>
              </a:solidFill>
              <a:effectLst/>
              <a:uLnTx/>
              <a:uFillTx/>
              <a:latin typeface="Lato"/>
              <a:ea typeface="Lato"/>
              <a:cs typeface="Lato"/>
              <a:sym typeface="Lato"/>
            </a:endParaRPr>
          </a:p>
        </p:txBody>
      </p:sp>
    </p:spTree>
    <p:extLst>
      <p:ext uri="{BB962C8B-B14F-4D97-AF65-F5344CB8AC3E}">
        <p14:creationId xmlns:p14="http://schemas.microsoft.com/office/powerpoint/2010/main" val="214855471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594"/>
        <p:cNvGrpSpPr/>
        <p:nvPr/>
      </p:nvGrpSpPr>
      <p:grpSpPr>
        <a:xfrm>
          <a:off x="0" y="0"/>
          <a:ext cx="0" cy="0"/>
          <a:chOff x="0" y="0"/>
          <a:chExt cx="0" cy="0"/>
        </a:xfrm>
      </p:grpSpPr>
      <p:sp>
        <p:nvSpPr>
          <p:cNvPr id="1595" name="Google Shape;1595;p168"/>
          <p:cNvSpPr/>
          <p:nvPr/>
        </p:nvSpPr>
        <p:spPr>
          <a:xfrm>
            <a:off x="2" y="0"/>
            <a:ext cx="12191999"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1596" name="Google Shape;1596;p168"/>
          <p:cNvSpPr/>
          <p:nvPr/>
        </p:nvSpPr>
        <p:spPr>
          <a:xfrm>
            <a:off x="1" y="1"/>
            <a:ext cx="6238875" cy="1075580"/>
          </a:xfrm>
          <a:prstGeom prst="rect">
            <a:avLst/>
          </a:prstGeom>
          <a:solidFill>
            <a:srgbClr val="06204C"/>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597" name="Google Shape;1597;p168"/>
          <p:cNvSpPr/>
          <p:nvPr/>
        </p:nvSpPr>
        <p:spPr>
          <a:xfrm>
            <a:off x="476133" y="309009"/>
            <a:ext cx="5848468" cy="385667"/>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91052"/>
              </a:lnSpc>
              <a:spcBef>
                <a:spcPts val="0"/>
              </a:spcBef>
              <a:spcAft>
                <a:spcPts val="0"/>
              </a:spcAft>
              <a:buClr>
                <a:prstClr val="white"/>
              </a:buClr>
              <a:buSzPts val="3800"/>
              <a:buFontTx/>
              <a:buNone/>
              <a:tabLst/>
              <a:defRPr/>
            </a:pPr>
            <a:r>
              <a:rPr kumimoji="0" lang="en-US" sz="3800" b="0" i="0" u="none" strike="noStrike" kern="1200" cap="none" spc="0" normalizeH="0" baseline="0" noProof="0">
                <a:ln>
                  <a:noFill/>
                </a:ln>
                <a:solidFill>
                  <a:prstClr val="white"/>
                </a:solidFill>
                <a:effectLst/>
                <a:uLnTx/>
                <a:uFillTx/>
                <a:latin typeface="Lato Light"/>
                <a:ea typeface="Lato Light"/>
                <a:cs typeface="Lato Light"/>
                <a:sym typeface="Lato Light"/>
              </a:rPr>
              <a:t>Core Skills (OARS + I&amp;A)</a:t>
            </a:r>
            <a:endParaRPr kumimoji="0" sz="1800" b="0" i="0" u="none" strike="noStrike" kern="1200" cap="none" spc="0" normalizeH="0" baseline="0" noProof="0">
              <a:ln>
                <a:noFill/>
              </a:ln>
              <a:solidFill>
                <a:prstClr val="white"/>
              </a:solidFill>
              <a:effectLst/>
              <a:uLnTx/>
              <a:uFillTx/>
              <a:latin typeface="Lato Light"/>
              <a:ea typeface="Lato Light"/>
              <a:cs typeface="Lato Light"/>
              <a:sym typeface="Lato Light"/>
            </a:endParaRPr>
          </a:p>
        </p:txBody>
      </p:sp>
      <p:sp>
        <p:nvSpPr>
          <p:cNvPr id="1598" name="Google Shape;1598;p168"/>
          <p:cNvSpPr/>
          <p:nvPr/>
        </p:nvSpPr>
        <p:spPr>
          <a:xfrm>
            <a:off x="1273423" y="1672707"/>
            <a:ext cx="9930900" cy="3895200"/>
          </a:xfrm>
          <a:prstGeom prst="rect">
            <a:avLst/>
          </a:prstGeom>
          <a:noFill/>
          <a:ln>
            <a:noFill/>
          </a:ln>
        </p:spPr>
        <p:txBody>
          <a:bodyPr spcFirstLastPara="1" wrap="square" lIns="0" tIns="0" rIns="0" bIns="0" anchor="t" anchorCtr="0">
            <a:noAutofit/>
          </a:bodyPr>
          <a:lstStyle/>
          <a:p>
            <a:pPr marL="914377" marR="0" lvl="1" indent="-457189" algn="l" defTabSz="914400" rtl="0" eaLnBrk="1" fontAlgn="auto" latinLnBrk="0" hangingPunct="1">
              <a:lnSpc>
                <a:spcPct val="100000"/>
              </a:lnSpc>
              <a:spcBef>
                <a:spcPts val="0"/>
              </a:spcBef>
              <a:spcAft>
                <a:spcPts val="0"/>
              </a:spcAft>
              <a:buClr>
                <a:srgbClr val="444444"/>
              </a:buClr>
              <a:buSzPts val="3600"/>
              <a:buFont typeface="Arial"/>
              <a:buChar char="•"/>
              <a:tabLst/>
              <a:defRPr/>
            </a:pPr>
            <a:r>
              <a:rPr kumimoji="0" lang="en-US" sz="3600" b="1" i="1" u="none" strike="noStrike" kern="1200" cap="none" spc="0" normalizeH="0" baseline="0" noProof="0" dirty="0">
                <a:ln>
                  <a:noFill/>
                </a:ln>
                <a:solidFill>
                  <a:srgbClr val="444444"/>
                </a:solidFill>
                <a:effectLst/>
                <a:uLnTx/>
                <a:uFillTx/>
                <a:latin typeface="Lato"/>
                <a:ea typeface="Lato"/>
                <a:cs typeface="Lato"/>
                <a:sym typeface="Lato"/>
              </a:rPr>
              <a:t>O</a:t>
            </a:r>
            <a:r>
              <a:rPr kumimoji="0" lang="en-US" sz="2800" b="0" i="0" u="none" strike="noStrike" kern="1200" cap="none" spc="0" normalizeH="0" baseline="0" noProof="0" dirty="0">
                <a:ln>
                  <a:noFill/>
                </a:ln>
                <a:solidFill>
                  <a:srgbClr val="444444"/>
                </a:solidFill>
                <a:effectLst/>
                <a:uLnTx/>
                <a:uFillTx/>
                <a:latin typeface="Lato"/>
                <a:ea typeface="Lato"/>
                <a:cs typeface="Lato"/>
                <a:sym typeface="Lato"/>
              </a:rPr>
              <a:t>pen-ended Questions</a:t>
            </a:r>
            <a:endParaRPr kumimoji="0" sz="1800" b="0" i="0" u="none" strike="noStrike" kern="1200" cap="none" spc="0" normalizeH="0" baseline="0" noProof="0" dirty="0">
              <a:ln>
                <a:noFill/>
              </a:ln>
              <a:solidFill>
                <a:prstClr val="black"/>
              </a:solidFill>
              <a:effectLst/>
              <a:uLnTx/>
              <a:uFillTx/>
              <a:latin typeface="Calibri"/>
              <a:ea typeface="+mn-ea"/>
              <a:cs typeface="+mn-cs"/>
            </a:endParaRPr>
          </a:p>
          <a:p>
            <a:pPr marL="914377" marR="0" lvl="1" indent="-457189" algn="l" defTabSz="914400" rtl="0" eaLnBrk="1" fontAlgn="auto" latinLnBrk="0" hangingPunct="1">
              <a:lnSpc>
                <a:spcPct val="100000"/>
              </a:lnSpc>
              <a:spcBef>
                <a:spcPts val="1200"/>
              </a:spcBef>
              <a:spcAft>
                <a:spcPts val="0"/>
              </a:spcAft>
              <a:buClr>
                <a:srgbClr val="444444"/>
              </a:buClr>
              <a:buSzPts val="3600"/>
              <a:buFont typeface="Arial"/>
              <a:buChar char="•"/>
              <a:tabLst/>
              <a:defRPr/>
            </a:pPr>
            <a:r>
              <a:rPr kumimoji="0" lang="en-US" sz="3600" b="1" i="1" u="none" strike="noStrike" kern="1200" cap="none" spc="0" normalizeH="0" baseline="0" noProof="0" dirty="0">
                <a:ln>
                  <a:noFill/>
                </a:ln>
                <a:solidFill>
                  <a:srgbClr val="444444"/>
                </a:solidFill>
                <a:effectLst/>
                <a:uLnTx/>
                <a:uFillTx/>
                <a:latin typeface="Lato"/>
                <a:ea typeface="Lato"/>
                <a:cs typeface="Lato"/>
                <a:sym typeface="Lato"/>
              </a:rPr>
              <a:t>A</a:t>
            </a:r>
            <a:r>
              <a:rPr kumimoji="0" lang="en-US" sz="2800" b="0" i="0" u="none" strike="noStrike" kern="1200" cap="none" spc="0" normalizeH="0" baseline="0" noProof="0" dirty="0">
                <a:ln>
                  <a:noFill/>
                </a:ln>
                <a:solidFill>
                  <a:srgbClr val="444444"/>
                </a:solidFill>
                <a:effectLst/>
                <a:uLnTx/>
                <a:uFillTx/>
                <a:latin typeface="Lato"/>
                <a:ea typeface="Lato"/>
                <a:cs typeface="Lato"/>
                <a:sym typeface="Lato"/>
              </a:rPr>
              <a:t>ffirming (simple and complex)</a:t>
            </a:r>
            <a:endParaRPr kumimoji="0" sz="1800" b="0" i="0" u="none" strike="noStrike" kern="1200" cap="none" spc="0" normalizeH="0" baseline="0" noProof="0" dirty="0">
              <a:ln>
                <a:noFill/>
              </a:ln>
              <a:solidFill>
                <a:prstClr val="black"/>
              </a:solidFill>
              <a:effectLst/>
              <a:uLnTx/>
              <a:uFillTx/>
              <a:latin typeface="Calibri"/>
              <a:ea typeface="+mn-ea"/>
              <a:cs typeface="+mn-cs"/>
            </a:endParaRPr>
          </a:p>
          <a:p>
            <a:pPr marL="914377" marR="0" lvl="1" indent="-457189" algn="l" defTabSz="914400" rtl="0" eaLnBrk="1" fontAlgn="auto" latinLnBrk="0" hangingPunct="1">
              <a:lnSpc>
                <a:spcPct val="100000"/>
              </a:lnSpc>
              <a:spcBef>
                <a:spcPts val="1200"/>
              </a:spcBef>
              <a:spcAft>
                <a:spcPts val="0"/>
              </a:spcAft>
              <a:buClr>
                <a:srgbClr val="444444"/>
              </a:buClr>
              <a:buSzPts val="3600"/>
              <a:buFont typeface="Arial"/>
              <a:buChar char="•"/>
              <a:tabLst/>
              <a:defRPr/>
            </a:pPr>
            <a:r>
              <a:rPr kumimoji="0" lang="en-US" sz="3600" b="1" i="1" u="none" strike="noStrike" kern="1200" cap="none" spc="0" normalizeH="0" baseline="0" noProof="0" dirty="0">
                <a:ln>
                  <a:noFill/>
                </a:ln>
                <a:solidFill>
                  <a:srgbClr val="444444"/>
                </a:solidFill>
                <a:effectLst/>
                <a:uLnTx/>
                <a:uFillTx/>
                <a:latin typeface="Lato"/>
                <a:ea typeface="Lato"/>
                <a:cs typeface="Lato"/>
                <a:sym typeface="Lato"/>
              </a:rPr>
              <a:t>R</a:t>
            </a:r>
            <a:r>
              <a:rPr kumimoji="0" lang="en-US" sz="2800" b="0" i="0" u="none" strike="noStrike" kern="1200" cap="none" spc="0" normalizeH="0" baseline="0" noProof="0" dirty="0">
                <a:ln>
                  <a:noFill/>
                </a:ln>
                <a:solidFill>
                  <a:srgbClr val="444444"/>
                </a:solidFill>
                <a:effectLst/>
                <a:uLnTx/>
                <a:uFillTx/>
                <a:latin typeface="Lato"/>
                <a:ea typeface="Lato"/>
                <a:cs typeface="Lato"/>
                <a:sym typeface="Lato"/>
              </a:rPr>
              <a:t>eflecting (simple and complex)</a:t>
            </a:r>
            <a:endParaRPr kumimoji="0" sz="1800" b="0" i="0" u="none" strike="noStrike" kern="1200" cap="none" spc="0" normalizeH="0" baseline="0" noProof="0" dirty="0">
              <a:ln>
                <a:noFill/>
              </a:ln>
              <a:solidFill>
                <a:prstClr val="black"/>
              </a:solidFill>
              <a:effectLst/>
              <a:uLnTx/>
              <a:uFillTx/>
              <a:latin typeface="Calibri"/>
              <a:ea typeface="+mn-ea"/>
              <a:cs typeface="+mn-cs"/>
            </a:endParaRPr>
          </a:p>
          <a:p>
            <a:pPr marL="914377" marR="0" lvl="1" indent="-457189" algn="l" defTabSz="914400" rtl="0" eaLnBrk="1" fontAlgn="auto" latinLnBrk="0" hangingPunct="1">
              <a:lnSpc>
                <a:spcPct val="100000"/>
              </a:lnSpc>
              <a:spcBef>
                <a:spcPts val="1200"/>
              </a:spcBef>
              <a:spcAft>
                <a:spcPts val="0"/>
              </a:spcAft>
              <a:buClr>
                <a:srgbClr val="444444"/>
              </a:buClr>
              <a:buSzPts val="3600"/>
              <a:buFont typeface="Arial"/>
              <a:buChar char="•"/>
              <a:tabLst/>
              <a:defRPr/>
            </a:pPr>
            <a:r>
              <a:rPr kumimoji="0" lang="en-US" sz="3600" b="1" i="1" u="none" strike="noStrike" kern="1200" cap="none" spc="0" normalizeH="0" baseline="0" noProof="0" dirty="0">
                <a:ln>
                  <a:noFill/>
                </a:ln>
                <a:solidFill>
                  <a:srgbClr val="444444"/>
                </a:solidFill>
                <a:effectLst/>
                <a:uLnTx/>
                <a:uFillTx/>
                <a:latin typeface="Lato"/>
                <a:ea typeface="Lato"/>
                <a:cs typeface="Lato"/>
                <a:sym typeface="Lato"/>
              </a:rPr>
              <a:t>S</a:t>
            </a:r>
            <a:r>
              <a:rPr kumimoji="0" lang="en-US" sz="2800" b="0" i="0" u="none" strike="noStrike" kern="1200" cap="none" spc="0" normalizeH="0" baseline="0" noProof="0" dirty="0">
                <a:ln>
                  <a:noFill/>
                </a:ln>
                <a:solidFill>
                  <a:srgbClr val="444444"/>
                </a:solidFill>
                <a:effectLst/>
                <a:uLnTx/>
                <a:uFillTx/>
                <a:latin typeface="Lato"/>
                <a:ea typeface="Lato"/>
                <a:cs typeface="Lato"/>
                <a:sym typeface="Lato"/>
              </a:rPr>
              <a:t>ummarizing</a:t>
            </a:r>
            <a:endParaRPr kumimoji="0" sz="1800" b="0" i="0" u="none" strike="noStrike" kern="1200" cap="none" spc="0" normalizeH="0" baseline="0" noProof="0" dirty="0">
              <a:ln>
                <a:noFill/>
              </a:ln>
              <a:solidFill>
                <a:prstClr val="black"/>
              </a:solidFill>
              <a:effectLst/>
              <a:uLnTx/>
              <a:uFillTx/>
              <a:latin typeface="Calibri"/>
              <a:ea typeface="+mn-ea"/>
              <a:cs typeface="+mn-cs"/>
            </a:endParaRPr>
          </a:p>
          <a:p>
            <a:pPr marL="914377" marR="0" lvl="1" indent="-457189" algn="l" defTabSz="914400" rtl="0" eaLnBrk="1" fontAlgn="auto" latinLnBrk="0" hangingPunct="1">
              <a:lnSpc>
                <a:spcPct val="100000"/>
              </a:lnSpc>
              <a:spcBef>
                <a:spcPts val="1200"/>
              </a:spcBef>
              <a:spcAft>
                <a:spcPts val="0"/>
              </a:spcAft>
              <a:buClr>
                <a:srgbClr val="444444"/>
              </a:buClr>
              <a:buSzPts val="3600"/>
              <a:buFont typeface="Arial"/>
              <a:buChar char="•"/>
              <a:tabLst/>
              <a:defRPr/>
            </a:pPr>
            <a:r>
              <a:rPr kumimoji="0" lang="en-US" sz="3600" b="1" i="1" u="none" strike="noStrike" kern="1200" cap="none" spc="0" normalizeH="0" baseline="0" noProof="0" dirty="0">
                <a:ln>
                  <a:noFill/>
                </a:ln>
                <a:solidFill>
                  <a:srgbClr val="444444"/>
                </a:solidFill>
                <a:effectLst/>
                <a:uLnTx/>
                <a:uFillTx/>
                <a:latin typeface="Lato"/>
                <a:ea typeface="Lato"/>
                <a:cs typeface="Lato"/>
                <a:sym typeface="Lato"/>
              </a:rPr>
              <a:t>I</a:t>
            </a:r>
            <a:r>
              <a:rPr kumimoji="0" lang="en-US" sz="2800" b="0" i="0" u="none" strike="noStrike" kern="1200" cap="none" spc="0" normalizeH="0" baseline="0" noProof="0" dirty="0">
                <a:ln>
                  <a:noFill/>
                </a:ln>
                <a:solidFill>
                  <a:srgbClr val="444444"/>
                </a:solidFill>
                <a:effectLst/>
                <a:uLnTx/>
                <a:uFillTx/>
                <a:latin typeface="Lato"/>
                <a:ea typeface="Lato"/>
                <a:cs typeface="Lato"/>
                <a:sym typeface="Lato"/>
              </a:rPr>
              <a:t>nforming &amp; </a:t>
            </a:r>
            <a:r>
              <a:rPr kumimoji="0" lang="en-US" sz="3600" b="1" i="1" u="none" strike="noStrike" kern="1200" cap="none" spc="0" normalizeH="0" baseline="0" noProof="0" dirty="0">
                <a:ln>
                  <a:noFill/>
                </a:ln>
                <a:solidFill>
                  <a:srgbClr val="444444"/>
                </a:solidFill>
                <a:effectLst/>
                <a:uLnTx/>
                <a:uFillTx/>
                <a:latin typeface="Lato"/>
                <a:ea typeface="Lato"/>
                <a:cs typeface="Lato"/>
                <a:sym typeface="Lato"/>
              </a:rPr>
              <a:t>A</a:t>
            </a:r>
            <a:r>
              <a:rPr kumimoji="0" lang="en-US" sz="2800" b="0" i="0" u="none" strike="noStrike" kern="1200" cap="none" spc="0" normalizeH="0" baseline="0" noProof="0" dirty="0">
                <a:ln>
                  <a:noFill/>
                </a:ln>
                <a:solidFill>
                  <a:srgbClr val="444444"/>
                </a:solidFill>
                <a:effectLst/>
                <a:uLnTx/>
                <a:uFillTx/>
                <a:latin typeface="Lato"/>
                <a:ea typeface="Lato"/>
                <a:cs typeface="Lato"/>
                <a:sym typeface="Lato"/>
              </a:rPr>
              <a:t>dvising (with permission, Ask-Offer-Ask) </a:t>
            </a:r>
            <a:endParaRPr kumimoji="0" sz="1800" b="0" i="0" u="none" strike="noStrike" kern="1200" cap="none" spc="0" normalizeH="0" baseline="0" noProof="0" dirty="0">
              <a:ln>
                <a:noFill/>
              </a:ln>
              <a:solidFill>
                <a:prstClr val="black"/>
              </a:solidFill>
              <a:effectLst/>
              <a:uLnTx/>
              <a:uFillTx/>
              <a:latin typeface="Calibri"/>
              <a:ea typeface="+mn-ea"/>
              <a:cs typeface="+mn-cs"/>
            </a:endParaRPr>
          </a:p>
          <a:p>
            <a:pPr marL="914377" marR="0" lvl="1" indent="-279393" algn="l" defTabSz="914400" rtl="0" eaLnBrk="1" fontAlgn="auto" latinLnBrk="0" hangingPunct="1">
              <a:lnSpc>
                <a:spcPct val="100000"/>
              </a:lnSpc>
              <a:spcBef>
                <a:spcPts val="1200"/>
              </a:spcBef>
              <a:spcAft>
                <a:spcPts val="0"/>
              </a:spcAft>
              <a:buClr>
                <a:prstClr val="black"/>
              </a:buClr>
              <a:buSzPts val="2800"/>
              <a:buFontTx/>
              <a:buNone/>
              <a:tabLst/>
              <a:defRPr/>
            </a:pPr>
            <a:endParaRPr kumimoji="0" sz="2800" b="0" i="0" u="none" strike="noStrike" kern="1200" cap="none" spc="0" normalizeH="0" baseline="0" noProof="0" dirty="0">
              <a:ln>
                <a:noFill/>
              </a:ln>
              <a:solidFill>
                <a:srgbClr val="444444"/>
              </a:solidFill>
              <a:effectLst/>
              <a:uLnTx/>
              <a:uFillTx/>
              <a:latin typeface="Lato"/>
              <a:ea typeface="Lato"/>
              <a:cs typeface="Lato"/>
              <a:sym typeface="Lato"/>
            </a:endParaRPr>
          </a:p>
          <a:p>
            <a:pPr marL="914377" marR="0" lvl="1" indent="-279393" algn="l" defTabSz="914400" rtl="0" eaLnBrk="1" fontAlgn="auto" latinLnBrk="0" hangingPunct="1">
              <a:lnSpc>
                <a:spcPct val="100000"/>
              </a:lnSpc>
              <a:spcBef>
                <a:spcPts val="1200"/>
              </a:spcBef>
              <a:spcAft>
                <a:spcPts val="0"/>
              </a:spcAft>
              <a:buClr>
                <a:prstClr val="black"/>
              </a:buClr>
              <a:buSzPts val="2800"/>
              <a:buFontTx/>
              <a:buNone/>
              <a:tabLst/>
              <a:defRPr/>
            </a:pPr>
            <a:endParaRPr kumimoji="0" sz="2800" b="0" i="0" u="none" strike="noStrike" kern="1200" cap="none" spc="0" normalizeH="0" baseline="0" noProof="0" dirty="0">
              <a:ln>
                <a:noFill/>
              </a:ln>
              <a:solidFill>
                <a:srgbClr val="444444"/>
              </a:solidFill>
              <a:effectLst/>
              <a:uLnTx/>
              <a:uFillTx/>
              <a:latin typeface="Lato"/>
              <a:ea typeface="Lato"/>
              <a:cs typeface="Lato"/>
              <a:sym typeface="Lato"/>
            </a:endParaRPr>
          </a:p>
          <a:p>
            <a:pPr marL="914377" marR="0" lvl="1" indent="-279393" algn="l" defTabSz="914400" rtl="0" eaLnBrk="1" fontAlgn="auto" latinLnBrk="0" hangingPunct="1">
              <a:lnSpc>
                <a:spcPct val="100000"/>
              </a:lnSpc>
              <a:spcBef>
                <a:spcPts val="1200"/>
              </a:spcBef>
              <a:spcAft>
                <a:spcPts val="0"/>
              </a:spcAft>
              <a:buClr>
                <a:prstClr val="black"/>
              </a:buClr>
              <a:buSzPts val="2800"/>
              <a:buFontTx/>
              <a:buNone/>
              <a:tabLst/>
              <a:defRPr/>
            </a:pPr>
            <a:endParaRPr kumimoji="0" sz="2800" b="0" i="0" u="none" strike="noStrike" kern="1200" cap="none" spc="0" normalizeH="0" baseline="0" noProof="0" dirty="0">
              <a:ln>
                <a:noFill/>
              </a:ln>
              <a:solidFill>
                <a:srgbClr val="444444"/>
              </a:solidFill>
              <a:effectLst/>
              <a:uLnTx/>
              <a:uFillTx/>
              <a:latin typeface="Lato"/>
              <a:ea typeface="Lato"/>
              <a:cs typeface="Lato"/>
              <a:sym typeface="Lato"/>
            </a:endParaRPr>
          </a:p>
          <a:p>
            <a:pPr marL="914377" marR="0" lvl="1" indent="-279393" algn="l" defTabSz="914400" rtl="0" eaLnBrk="1" fontAlgn="auto" latinLnBrk="0" hangingPunct="1">
              <a:lnSpc>
                <a:spcPct val="100000"/>
              </a:lnSpc>
              <a:spcBef>
                <a:spcPts val="1200"/>
              </a:spcBef>
              <a:spcAft>
                <a:spcPts val="0"/>
              </a:spcAft>
              <a:buClr>
                <a:prstClr val="black"/>
              </a:buClr>
              <a:buSzPts val="2800"/>
              <a:buFontTx/>
              <a:buNone/>
              <a:tabLst/>
              <a:defRPr/>
            </a:pPr>
            <a:endParaRPr kumimoji="0" sz="2800" b="0" i="0" u="none" strike="noStrike" kern="1200" cap="none" spc="0" normalizeH="0" baseline="0" noProof="0" dirty="0">
              <a:ln>
                <a:noFill/>
              </a:ln>
              <a:solidFill>
                <a:srgbClr val="444444"/>
              </a:solidFill>
              <a:effectLst/>
              <a:uLnTx/>
              <a:uFillTx/>
              <a:latin typeface="Lato"/>
              <a:ea typeface="Lato"/>
              <a:cs typeface="Lato"/>
              <a:sym typeface="Lato"/>
            </a:endParaRPr>
          </a:p>
        </p:txBody>
      </p:sp>
      <p:sp>
        <p:nvSpPr>
          <p:cNvPr id="1599" name="Google Shape;1599;p168"/>
          <p:cNvSpPr/>
          <p:nvPr/>
        </p:nvSpPr>
        <p:spPr>
          <a:xfrm>
            <a:off x="5684209" y="6390853"/>
            <a:ext cx="5622235" cy="261611"/>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444444"/>
                </a:solidFill>
                <a:effectLst/>
                <a:uLnTx/>
                <a:uFillTx/>
                <a:latin typeface="Lato"/>
                <a:ea typeface="Lato"/>
                <a:cs typeface="Lato"/>
                <a:sym typeface="Lato"/>
              </a:rPr>
              <a:t>Miller and Rollnick, </a:t>
            </a:r>
            <a:r>
              <a:rPr kumimoji="0" lang="en-US" sz="1100" b="0" i="1" u="none" strike="noStrike" kern="1200" cap="none" spc="0" normalizeH="0" baseline="0" noProof="0">
                <a:ln>
                  <a:noFill/>
                </a:ln>
                <a:solidFill>
                  <a:srgbClr val="444444"/>
                </a:solidFill>
                <a:effectLst/>
                <a:uLnTx/>
                <a:uFillTx/>
                <a:latin typeface="Lato"/>
                <a:ea typeface="Lato"/>
                <a:cs typeface="Lato"/>
                <a:sym typeface="Lato"/>
              </a:rPr>
              <a:t>Motivational Interviewing: Helping People Change, 3</a:t>
            </a:r>
            <a:r>
              <a:rPr kumimoji="0" lang="en-US" sz="1100" b="0" i="1" u="none" strike="noStrike" kern="1200" cap="none" spc="0" normalizeH="0" baseline="30000" noProof="0">
                <a:ln>
                  <a:noFill/>
                </a:ln>
                <a:solidFill>
                  <a:srgbClr val="444444"/>
                </a:solidFill>
                <a:effectLst/>
                <a:uLnTx/>
                <a:uFillTx/>
                <a:latin typeface="Lato"/>
                <a:ea typeface="Lato"/>
                <a:cs typeface="Lato"/>
                <a:sym typeface="Lato"/>
              </a:rPr>
              <a:t>rd</a:t>
            </a:r>
            <a:r>
              <a:rPr kumimoji="0" lang="en-US" sz="1100" b="0" i="1" u="none" strike="noStrike" kern="1200" cap="none" spc="0" normalizeH="0" baseline="0" noProof="0">
                <a:ln>
                  <a:noFill/>
                </a:ln>
                <a:solidFill>
                  <a:srgbClr val="444444"/>
                </a:solidFill>
                <a:effectLst/>
                <a:uLnTx/>
                <a:uFillTx/>
                <a:latin typeface="Lato"/>
                <a:ea typeface="Lato"/>
                <a:cs typeface="Lato"/>
                <a:sym typeface="Lato"/>
              </a:rPr>
              <a:t> Edition</a:t>
            </a:r>
            <a:r>
              <a:rPr kumimoji="0" lang="en-US" sz="1100" b="0" i="0" u="none" strike="noStrike" kern="1200" cap="none" spc="0" normalizeH="0" baseline="0" noProof="0">
                <a:ln>
                  <a:noFill/>
                </a:ln>
                <a:solidFill>
                  <a:srgbClr val="444444"/>
                </a:solidFill>
                <a:effectLst/>
                <a:uLnTx/>
                <a:uFillTx/>
                <a:latin typeface="Lato"/>
                <a:ea typeface="Lato"/>
                <a:cs typeface="Lato"/>
                <a:sym typeface="Lato"/>
              </a:rPr>
              <a:t>, 2013.</a:t>
            </a: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00" name="Google Shape;1600;p168"/>
          <p:cNvSpPr txBox="1">
            <a:spLocks noGrp="1"/>
          </p:cNvSpPr>
          <p:nvPr>
            <p:ph type="sldNum" idx="12"/>
          </p:nvPr>
        </p:nvSpPr>
        <p:spPr>
          <a:xfrm>
            <a:off x="9128185" y="6339098"/>
            <a:ext cx="2743200" cy="365125"/>
          </a:xfrm>
          <a:prstGeom prst="rect">
            <a:avLst/>
          </a:prstGeom>
          <a:noFill/>
          <a:ln>
            <a:noFill/>
          </a:ln>
        </p:spPr>
        <p:txBody>
          <a:bodyPr spcFirstLastPara="1" vert="horz" wrap="square" lIns="91425" tIns="45700" rIns="91425" bIns="4570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0865703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605"/>
        <p:cNvGrpSpPr/>
        <p:nvPr/>
      </p:nvGrpSpPr>
      <p:grpSpPr>
        <a:xfrm>
          <a:off x="0" y="0"/>
          <a:ext cx="0" cy="0"/>
          <a:chOff x="0" y="0"/>
          <a:chExt cx="0" cy="0"/>
        </a:xfrm>
      </p:grpSpPr>
      <p:sp>
        <p:nvSpPr>
          <p:cNvPr id="1606" name="Google Shape;1606;p169"/>
          <p:cNvSpPr/>
          <p:nvPr/>
        </p:nvSpPr>
        <p:spPr>
          <a:xfrm>
            <a:off x="2" y="0"/>
            <a:ext cx="12191999"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1607" name="Google Shape;1607;p169"/>
          <p:cNvSpPr/>
          <p:nvPr/>
        </p:nvSpPr>
        <p:spPr>
          <a:xfrm>
            <a:off x="0" y="1"/>
            <a:ext cx="5972176" cy="1075580"/>
          </a:xfrm>
          <a:prstGeom prst="rect">
            <a:avLst/>
          </a:prstGeom>
          <a:solidFill>
            <a:srgbClr val="06204C"/>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608" name="Google Shape;1608;p169"/>
          <p:cNvSpPr/>
          <p:nvPr/>
        </p:nvSpPr>
        <p:spPr>
          <a:xfrm>
            <a:off x="461698" y="309638"/>
            <a:ext cx="5024703" cy="456305"/>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91052"/>
              </a:lnSpc>
              <a:spcBef>
                <a:spcPts val="0"/>
              </a:spcBef>
              <a:spcAft>
                <a:spcPts val="0"/>
              </a:spcAft>
              <a:buClrTx/>
              <a:buSzTx/>
              <a:buFontTx/>
              <a:buNone/>
              <a:tabLst/>
              <a:defRPr/>
            </a:pPr>
            <a:r>
              <a:rPr kumimoji="0" lang="en-US" sz="3800" b="0" i="0" u="none" strike="noStrike" kern="1200" cap="none" spc="0" normalizeH="0" baseline="0" noProof="0">
                <a:ln>
                  <a:noFill/>
                </a:ln>
                <a:solidFill>
                  <a:prstClr val="white"/>
                </a:solidFill>
                <a:effectLst/>
                <a:uLnTx/>
                <a:uFillTx/>
                <a:latin typeface="Lato Light"/>
                <a:ea typeface="Lato Light"/>
                <a:cs typeface="Lato Light"/>
                <a:sym typeface="Lato Light"/>
              </a:rPr>
              <a:t>Open-Ended Questions</a:t>
            </a: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09" name="Google Shape;1609;p169"/>
          <p:cNvSpPr/>
          <p:nvPr/>
        </p:nvSpPr>
        <p:spPr>
          <a:xfrm>
            <a:off x="892970" y="1590675"/>
            <a:ext cx="10406063" cy="2628901"/>
          </a:xfrm>
          <a:prstGeom prst="rect">
            <a:avLst/>
          </a:prstGeom>
          <a:noFill/>
          <a:ln>
            <a:noFill/>
          </a:ln>
        </p:spPr>
        <p:txBody>
          <a:bodyPr spcFirstLastPara="1" wrap="square" lIns="0" tIns="0" rIns="0" bIns="0" anchor="t" anchorCtr="0">
            <a:noAutofit/>
          </a:bodyPr>
          <a:lstStyle/>
          <a:p>
            <a:pPr marL="342891" marR="0" lvl="0" indent="-342891" algn="l" defTabSz="914400" rtl="0" eaLnBrk="1" fontAlgn="auto" latinLnBrk="0" hangingPunct="1">
              <a:lnSpc>
                <a:spcPct val="100000"/>
              </a:lnSpc>
              <a:spcBef>
                <a:spcPts val="0"/>
              </a:spcBef>
              <a:spcAft>
                <a:spcPts val="0"/>
              </a:spcAft>
              <a:buClr>
                <a:srgbClr val="444444"/>
              </a:buClr>
              <a:buSzPts val="2400"/>
              <a:buFont typeface="Lato"/>
              <a:buChar char="•"/>
              <a:tabLst/>
              <a:defRPr/>
            </a:pPr>
            <a:r>
              <a:rPr kumimoji="0" lang="en-US" sz="2400" b="0" i="0" u="none" strike="noStrike" kern="1200" cap="none" spc="0" normalizeH="0" baseline="0" noProof="0">
                <a:ln>
                  <a:noFill/>
                </a:ln>
                <a:solidFill>
                  <a:srgbClr val="444444"/>
                </a:solidFill>
                <a:effectLst/>
                <a:uLnTx/>
                <a:uFillTx/>
                <a:latin typeface="Lato"/>
                <a:ea typeface="Lato"/>
                <a:cs typeface="Lato"/>
                <a:sym typeface="Lato"/>
              </a:rPr>
              <a:t>Can’t be answered by yes or no, or a one-word response</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44444"/>
              </a:solidFill>
              <a:effectLst/>
              <a:uLnTx/>
              <a:uFillTx/>
              <a:latin typeface="Lato"/>
              <a:ea typeface="Lato"/>
              <a:cs typeface="Lato"/>
              <a:sym typeface="Lato"/>
            </a:endParaRPr>
          </a:p>
          <a:p>
            <a:pPr marL="342891" marR="0" lvl="0" indent="-342891" algn="l" defTabSz="914400" rtl="0" eaLnBrk="1" fontAlgn="auto" latinLnBrk="0" hangingPunct="1">
              <a:lnSpc>
                <a:spcPct val="100000"/>
              </a:lnSpc>
              <a:spcBef>
                <a:spcPts val="0"/>
              </a:spcBef>
              <a:spcAft>
                <a:spcPts val="0"/>
              </a:spcAft>
              <a:buClr>
                <a:srgbClr val="444444"/>
              </a:buClr>
              <a:buSzPts val="2400"/>
              <a:buFont typeface="Lato"/>
              <a:buChar char="•"/>
              <a:tabLst/>
              <a:defRPr/>
            </a:pPr>
            <a:r>
              <a:rPr kumimoji="0" lang="en-US" sz="2400" b="0" i="0" u="none" strike="noStrike" kern="1200" cap="none" spc="0" normalizeH="0" baseline="0" noProof="0">
                <a:ln>
                  <a:noFill/>
                </a:ln>
                <a:solidFill>
                  <a:srgbClr val="444444"/>
                </a:solidFill>
                <a:effectLst/>
                <a:uLnTx/>
                <a:uFillTx/>
                <a:latin typeface="Lato"/>
                <a:ea typeface="Lato"/>
                <a:cs typeface="Lato"/>
                <a:sym typeface="Lato"/>
              </a:rPr>
              <a:t>Invite the person to reflect and elaborate</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444444"/>
              </a:solidFill>
              <a:effectLst/>
              <a:uLnTx/>
              <a:uFillTx/>
              <a:latin typeface="Lato"/>
              <a:ea typeface="Lato"/>
              <a:cs typeface="Lato"/>
              <a:sym typeface="Lato"/>
            </a:endParaRPr>
          </a:p>
          <a:p>
            <a:pPr marL="342891" marR="0" lvl="0" indent="-342891" algn="l" defTabSz="914400" rtl="0" eaLnBrk="1" fontAlgn="auto" latinLnBrk="0" hangingPunct="1">
              <a:lnSpc>
                <a:spcPct val="100000"/>
              </a:lnSpc>
              <a:spcBef>
                <a:spcPts val="0"/>
              </a:spcBef>
              <a:spcAft>
                <a:spcPts val="0"/>
              </a:spcAft>
              <a:buClr>
                <a:srgbClr val="444444"/>
              </a:buClr>
              <a:buSzPts val="2400"/>
              <a:buFont typeface="Lato"/>
              <a:buChar char="•"/>
              <a:tabLst/>
              <a:defRPr/>
            </a:pPr>
            <a:r>
              <a:rPr kumimoji="0" lang="en-US" sz="2400" b="0" i="0" u="none" strike="noStrike" kern="1200" cap="none" spc="0" normalizeH="0" baseline="0" noProof="0">
                <a:ln>
                  <a:noFill/>
                </a:ln>
                <a:solidFill>
                  <a:srgbClr val="444444"/>
                </a:solidFill>
                <a:effectLst/>
                <a:uLnTx/>
                <a:uFillTx/>
                <a:latin typeface="Lato"/>
                <a:ea typeface="Lato"/>
                <a:cs typeface="Lato"/>
                <a:sym typeface="Lato"/>
              </a:rPr>
              <a:t>Help you understand the person’s perspective</a:t>
            </a: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10" name="Google Shape;1610;p169"/>
          <p:cNvSpPr txBox="1">
            <a:spLocks noGrp="1"/>
          </p:cNvSpPr>
          <p:nvPr>
            <p:ph type="sldNum" idx="12"/>
          </p:nvPr>
        </p:nvSpPr>
        <p:spPr>
          <a:xfrm>
            <a:off x="9128185" y="6339098"/>
            <a:ext cx="2743200" cy="365125"/>
          </a:xfrm>
          <a:prstGeom prst="rect">
            <a:avLst/>
          </a:prstGeom>
          <a:noFill/>
          <a:ln>
            <a:noFill/>
          </a:ln>
        </p:spPr>
        <p:txBody>
          <a:bodyPr spcFirstLastPara="1" vert="horz" wrap="square" lIns="91425" tIns="45700" rIns="91425" bIns="4570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203476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911"/>
        <p:cNvGrpSpPr/>
        <p:nvPr/>
      </p:nvGrpSpPr>
      <p:grpSpPr>
        <a:xfrm>
          <a:off x="0" y="0"/>
          <a:ext cx="0" cy="0"/>
          <a:chOff x="0" y="0"/>
          <a:chExt cx="0" cy="0"/>
        </a:xfrm>
      </p:grpSpPr>
      <p:sp>
        <p:nvSpPr>
          <p:cNvPr id="913" name="Google Shape;913;p5"/>
          <p:cNvSpPr txBox="1"/>
          <p:nvPr/>
        </p:nvSpPr>
        <p:spPr>
          <a:xfrm>
            <a:off x="1228118" y="200725"/>
            <a:ext cx="9829220" cy="542426"/>
          </a:xfrm>
          <a:prstGeom prst="rect">
            <a:avLst/>
          </a:prstGeom>
          <a:noFill/>
          <a:ln>
            <a:noFill/>
          </a:ln>
        </p:spPr>
        <p:txBody>
          <a:bodyPr spcFirstLastPara="1" wrap="square" lIns="68575" tIns="34275" rIns="68575" bIns="3427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3075"/>
              <a:buFontTx/>
              <a:buNone/>
              <a:tabLst/>
              <a:defRPr/>
            </a:pPr>
            <a:r>
              <a:rPr kumimoji="0" lang="en-US" sz="3075" b="1" i="0" u="none" strike="noStrike" kern="1200" cap="none" spc="0" normalizeH="0" baseline="0" noProof="0" dirty="0">
                <a:ln>
                  <a:noFill/>
                </a:ln>
                <a:solidFill>
                  <a:srgbClr val="FFFFFF"/>
                </a:solidFill>
                <a:effectLst/>
                <a:uLnTx/>
                <a:uFillTx/>
                <a:latin typeface="Calibri"/>
                <a:ea typeface="Calibri"/>
                <a:cs typeface="Calibri"/>
                <a:sym typeface="Calibri"/>
              </a:rPr>
              <a:t>Services for People with Addiction Pre-Abstinence</a:t>
            </a:r>
            <a:endParaRPr kumimoji="0" sz="1350" b="1" i="0" u="none" strike="noStrike" kern="1200" cap="none" spc="0" normalizeH="0" baseline="0" noProof="0" dirty="0">
              <a:ln>
                <a:noFill/>
              </a:ln>
              <a:solidFill>
                <a:srgbClr val="FFFFFF"/>
              </a:solidFill>
              <a:effectLst/>
              <a:uLnTx/>
              <a:uFillTx/>
              <a:latin typeface="Calibri"/>
              <a:ea typeface="Calibri"/>
              <a:cs typeface="Calibri"/>
              <a:sym typeface="Calibri"/>
            </a:endParaRPr>
          </a:p>
        </p:txBody>
      </p:sp>
      <p:sp>
        <p:nvSpPr>
          <p:cNvPr id="932" name="Google Shape;932;p5"/>
          <p:cNvSpPr txBox="1"/>
          <p:nvPr/>
        </p:nvSpPr>
        <p:spPr>
          <a:xfrm>
            <a:off x="697267" y="5200452"/>
            <a:ext cx="10687014" cy="923289"/>
          </a:xfrm>
          <a:prstGeom prst="rect">
            <a:avLst/>
          </a:prstGeom>
          <a:noFill/>
          <a:ln>
            <a:noFill/>
          </a:ln>
        </p:spPr>
        <p:txBody>
          <a:bodyPr spcFirstLastPara="1" wrap="square" lIns="91425" tIns="45700" rIns="91425" bIns="45700" anchor="t" anchorCtr="0">
            <a:spAutoFit/>
          </a:bodyPr>
          <a:lstStyle/>
          <a:p>
            <a:pPr marR="0" lvl="0" algn="l" defTabSz="914400" rtl="0" eaLnBrk="1" fontAlgn="auto" latinLnBrk="0" hangingPunct="1">
              <a:lnSpc>
                <a:spcPct val="100000"/>
              </a:lnSpc>
              <a:spcBef>
                <a:spcPts val="0"/>
              </a:spcBef>
              <a:spcAft>
                <a:spcPts val="0"/>
              </a:spcAft>
              <a:buClr>
                <a:srgbClr val="FFFFFF"/>
              </a:buClr>
              <a:buSzPts val="1800"/>
              <a:tabLst/>
              <a:defRPr/>
            </a:pPr>
            <a:r>
              <a:rPr kumimoji="0" lang="en-US" sz="1800" b="0" i="0" u="sng" strike="noStrike" kern="1200" cap="none" spc="0" normalizeH="0" baseline="0" noProof="0" dirty="0">
                <a:ln>
                  <a:noFill/>
                </a:ln>
                <a:solidFill>
                  <a:srgbClr val="F7F7F7"/>
                </a:solidFill>
                <a:effectLst/>
                <a:uLnTx/>
                <a:uFillTx/>
                <a:latin typeface="Calibri"/>
                <a:ea typeface="Calibri"/>
                <a:cs typeface="Calibri"/>
                <a:sym typeface="Calibri"/>
              </a:rPr>
              <a:t>GOAL</a:t>
            </a:r>
            <a:r>
              <a:rPr kumimoji="0" lang="en-US" sz="1800" b="0" i="0" u="none" strike="noStrike" kern="1200" cap="none" spc="0" normalizeH="0" baseline="0" noProof="0" dirty="0">
                <a:ln>
                  <a:noFill/>
                </a:ln>
                <a:solidFill>
                  <a:srgbClr val="F7F7F7"/>
                </a:solidFill>
                <a:effectLst/>
                <a:uLnTx/>
                <a:uFillTx/>
                <a:latin typeface="Calibri"/>
                <a:ea typeface="Calibri"/>
                <a:cs typeface="Calibri"/>
                <a:sym typeface="Calibri"/>
              </a:rPr>
              <a:t>: Meeting people where they are, both figuratively and literally</a:t>
            </a:r>
            <a:endParaRPr lang="en-US" sz="1400" dirty="0">
              <a:solidFill>
                <a:srgbClr val="F7F7F7"/>
              </a:solidFill>
              <a:latin typeface="Arial"/>
              <a:ea typeface="Calibri"/>
              <a:cs typeface="Arial"/>
              <a:sym typeface="Arial"/>
            </a:endParaRPr>
          </a:p>
          <a:p>
            <a:pPr marR="0" lvl="0" algn="l" defTabSz="914400" rtl="0" eaLnBrk="1" fontAlgn="auto" latinLnBrk="0" hangingPunct="1">
              <a:lnSpc>
                <a:spcPct val="100000"/>
              </a:lnSpc>
              <a:spcBef>
                <a:spcPts val="0"/>
              </a:spcBef>
              <a:spcAft>
                <a:spcPts val="0"/>
              </a:spcAft>
              <a:buClr>
                <a:srgbClr val="FFFFFF"/>
              </a:buClr>
              <a:buSzPts val="1800"/>
              <a:tabLst/>
              <a:defRPr/>
            </a:pPr>
            <a:r>
              <a:rPr kumimoji="0" lang="en-US" sz="1800" b="0" i="0" u="none" strike="noStrike" kern="1200" cap="none" spc="0" normalizeH="0" baseline="0" noProof="0" dirty="0">
                <a:ln>
                  <a:noFill/>
                </a:ln>
                <a:solidFill>
                  <a:srgbClr val="F7F7F7"/>
                </a:solidFill>
                <a:effectLst/>
                <a:uLnTx/>
                <a:uFillTx/>
                <a:latin typeface="Calibri"/>
                <a:ea typeface="Calibri"/>
                <a:cs typeface="Calibri"/>
                <a:sym typeface="Calibri"/>
              </a:rPr>
              <a:t>While brick and mortar locations are needed, mobile services that go out to people who are unlikely to go to brick and mortar locations are also needed </a:t>
            </a:r>
            <a:endParaRPr kumimoji="0" sz="1400" b="0" i="0" u="none" strike="noStrike" kern="1200" cap="none" spc="0" normalizeH="0" baseline="0" noProof="0" dirty="0">
              <a:ln>
                <a:noFill/>
              </a:ln>
              <a:solidFill>
                <a:srgbClr val="F7F7F7"/>
              </a:solidFill>
              <a:effectLst/>
              <a:uLnTx/>
              <a:uFillTx/>
              <a:latin typeface="Arial"/>
              <a:ea typeface="Arial"/>
              <a:cs typeface="Arial"/>
              <a:sym typeface="Arial"/>
            </a:endParaRPr>
          </a:p>
        </p:txBody>
      </p:sp>
      <p:grpSp>
        <p:nvGrpSpPr>
          <p:cNvPr id="914" name="Google Shape;914;p5"/>
          <p:cNvGrpSpPr/>
          <p:nvPr/>
        </p:nvGrpSpPr>
        <p:grpSpPr>
          <a:xfrm>
            <a:off x="457200" y="825347"/>
            <a:ext cx="11237976" cy="4567555"/>
            <a:chOff x="992562" y="1824097"/>
            <a:chExt cx="7437017" cy="3756891"/>
          </a:xfrm>
          <a:noFill/>
        </p:grpSpPr>
        <p:pic>
          <p:nvPicPr>
            <p:cNvPr id="915" name="Google Shape;915;p5" descr="A close up of a logo&#10;&#10;Description generated with very high confidence"/>
            <p:cNvPicPr preferRelativeResize="0"/>
            <p:nvPr/>
          </p:nvPicPr>
          <p:blipFill rotWithShape="1">
            <a:blip r:embed="rId3">
              <a:alphaModFix/>
            </a:blip>
            <a:srcRect/>
            <a:stretch/>
          </p:blipFill>
          <p:spPr>
            <a:xfrm>
              <a:off x="992562" y="3562652"/>
              <a:ext cx="2018336" cy="2018336"/>
            </a:xfrm>
            <a:prstGeom prst="rect">
              <a:avLst/>
            </a:prstGeom>
            <a:grpFill/>
            <a:ln>
              <a:noFill/>
            </a:ln>
          </p:spPr>
        </p:pic>
        <p:pic>
          <p:nvPicPr>
            <p:cNvPr id="916" name="Google Shape;916;p5" descr="A close up of a logo&#10;&#10;Description generated with very high confidence"/>
            <p:cNvPicPr preferRelativeResize="0"/>
            <p:nvPr/>
          </p:nvPicPr>
          <p:blipFill rotWithShape="1">
            <a:blip r:embed="rId4">
              <a:alphaModFix/>
            </a:blip>
            <a:srcRect/>
            <a:stretch/>
          </p:blipFill>
          <p:spPr>
            <a:xfrm>
              <a:off x="6712789" y="1827507"/>
              <a:ext cx="1716790" cy="1716790"/>
            </a:xfrm>
            <a:prstGeom prst="rect">
              <a:avLst/>
            </a:prstGeom>
            <a:grpFill/>
            <a:ln>
              <a:noFill/>
            </a:ln>
          </p:spPr>
        </p:pic>
        <p:pic>
          <p:nvPicPr>
            <p:cNvPr id="917" name="Google Shape;917;p5" descr="A close up of a logo&#10;&#10;Description generated with very high confidence"/>
            <p:cNvPicPr preferRelativeResize="0"/>
            <p:nvPr/>
          </p:nvPicPr>
          <p:blipFill rotWithShape="1">
            <a:blip r:embed="rId5">
              <a:alphaModFix/>
            </a:blip>
            <a:srcRect/>
            <a:stretch/>
          </p:blipFill>
          <p:spPr>
            <a:xfrm>
              <a:off x="3105892" y="3620373"/>
              <a:ext cx="1714504" cy="1716790"/>
            </a:xfrm>
            <a:prstGeom prst="rect">
              <a:avLst/>
            </a:prstGeom>
            <a:grpFill/>
            <a:ln>
              <a:noFill/>
            </a:ln>
          </p:spPr>
        </p:pic>
        <p:pic>
          <p:nvPicPr>
            <p:cNvPr id="918" name="Google Shape;918;p5" descr="A close up of a logo&#10;&#10;Description generated with very high confidence"/>
            <p:cNvPicPr preferRelativeResize="0"/>
            <p:nvPr/>
          </p:nvPicPr>
          <p:blipFill rotWithShape="1">
            <a:blip r:embed="rId6">
              <a:alphaModFix/>
            </a:blip>
            <a:srcRect/>
            <a:stretch/>
          </p:blipFill>
          <p:spPr>
            <a:xfrm>
              <a:off x="1240603" y="1826510"/>
              <a:ext cx="1714504" cy="1714504"/>
            </a:xfrm>
            <a:prstGeom prst="rect">
              <a:avLst/>
            </a:prstGeom>
            <a:grpFill/>
            <a:ln>
              <a:noFill/>
            </a:ln>
          </p:spPr>
        </p:pic>
        <p:pic>
          <p:nvPicPr>
            <p:cNvPr id="919" name="Google Shape;919;p5"/>
            <p:cNvPicPr preferRelativeResize="0"/>
            <p:nvPr/>
          </p:nvPicPr>
          <p:blipFill rotWithShape="1">
            <a:blip r:embed="rId7">
              <a:alphaModFix/>
            </a:blip>
            <a:srcRect/>
            <a:stretch/>
          </p:blipFill>
          <p:spPr>
            <a:xfrm>
              <a:off x="5004575" y="1865713"/>
              <a:ext cx="1716790" cy="1716790"/>
            </a:xfrm>
            <a:prstGeom prst="rect">
              <a:avLst/>
            </a:prstGeom>
            <a:grpFill/>
            <a:ln>
              <a:noFill/>
            </a:ln>
          </p:spPr>
        </p:pic>
        <p:pic>
          <p:nvPicPr>
            <p:cNvPr id="920" name="Google Shape;920;p5" descr="A close up of a logo&#10;&#10;Description generated with very high confidence"/>
            <p:cNvPicPr preferRelativeResize="0"/>
            <p:nvPr/>
          </p:nvPicPr>
          <p:blipFill rotWithShape="1">
            <a:blip r:embed="rId8">
              <a:alphaModFix/>
            </a:blip>
            <a:srcRect/>
            <a:stretch/>
          </p:blipFill>
          <p:spPr>
            <a:xfrm>
              <a:off x="4871525" y="3632330"/>
              <a:ext cx="1716790" cy="1716790"/>
            </a:xfrm>
            <a:prstGeom prst="rect">
              <a:avLst/>
            </a:prstGeom>
            <a:grpFill/>
            <a:ln>
              <a:noFill/>
            </a:ln>
          </p:spPr>
        </p:pic>
        <p:pic>
          <p:nvPicPr>
            <p:cNvPr id="921" name="Google Shape;921;p5"/>
            <p:cNvPicPr preferRelativeResize="0"/>
            <p:nvPr/>
          </p:nvPicPr>
          <p:blipFill rotWithShape="1">
            <a:blip r:embed="rId9">
              <a:alphaModFix/>
            </a:blip>
            <a:srcRect/>
            <a:stretch/>
          </p:blipFill>
          <p:spPr>
            <a:xfrm>
              <a:off x="6669610" y="3661087"/>
              <a:ext cx="1716790" cy="1716790"/>
            </a:xfrm>
            <a:prstGeom prst="rect">
              <a:avLst/>
            </a:prstGeom>
            <a:grpFill/>
            <a:ln>
              <a:noFill/>
            </a:ln>
          </p:spPr>
        </p:pic>
        <p:pic>
          <p:nvPicPr>
            <p:cNvPr id="922" name="Google Shape;922;p5" descr="A close up of a logo&#10;&#10;Description generated with very high confidence"/>
            <p:cNvPicPr preferRelativeResize="0"/>
            <p:nvPr/>
          </p:nvPicPr>
          <p:blipFill rotWithShape="1">
            <a:blip r:embed="rId10">
              <a:alphaModFix/>
            </a:blip>
            <a:srcRect/>
            <a:stretch/>
          </p:blipFill>
          <p:spPr>
            <a:xfrm>
              <a:off x="3001356" y="1824097"/>
              <a:ext cx="1716790" cy="1716790"/>
            </a:xfrm>
            <a:prstGeom prst="rect">
              <a:avLst/>
            </a:prstGeom>
            <a:grpFill/>
            <a:ln>
              <a:noFill/>
            </a:ln>
          </p:spPr>
        </p:pic>
        <p:sp>
          <p:nvSpPr>
            <p:cNvPr id="923" name="Google Shape;923;p5"/>
            <p:cNvSpPr txBox="1"/>
            <p:nvPr/>
          </p:nvSpPr>
          <p:spPr>
            <a:xfrm>
              <a:off x="1250167" y="3233925"/>
              <a:ext cx="1632000" cy="446252"/>
            </a:xfrm>
            <a:prstGeom prst="rect">
              <a:avLst/>
            </a:prstGeom>
            <a:grp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463"/>
                <a:buFontTx/>
                <a:buNone/>
                <a:tabLst/>
                <a:defRPr/>
              </a:pPr>
              <a:r>
                <a:rPr kumimoji="0" lang="en-US" sz="1463" b="1" i="0" u="none" strike="noStrike" kern="1200" cap="none" spc="0" normalizeH="0" baseline="0" noProof="0" dirty="0">
                  <a:ln>
                    <a:noFill/>
                  </a:ln>
                  <a:solidFill>
                    <a:srgbClr val="FFFFFF"/>
                  </a:solidFill>
                  <a:effectLst/>
                  <a:uLnTx/>
                  <a:uFillTx/>
                  <a:latin typeface="Calibri"/>
                  <a:ea typeface="Calibri"/>
                  <a:cs typeface="Calibri"/>
                  <a:sym typeface="Calibri"/>
                </a:rPr>
                <a:t>Harm Reduction Supplies Access</a:t>
              </a:r>
              <a:endParaRPr kumimoji="0" sz="1400" b="0" i="0" u="none" strike="noStrike" kern="1200" cap="none" spc="0" normalizeH="0" baseline="0" noProof="0" dirty="0">
                <a:ln>
                  <a:noFill/>
                </a:ln>
                <a:solidFill>
                  <a:srgbClr val="FFFFFF"/>
                </a:solidFill>
                <a:effectLst/>
                <a:uLnTx/>
                <a:uFillTx/>
                <a:latin typeface="Arial"/>
                <a:ea typeface="Arial"/>
                <a:cs typeface="Arial"/>
                <a:sym typeface="Arial"/>
              </a:endParaRPr>
            </a:p>
          </p:txBody>
        </p:sp>
        <p:sp>
          <p:nvSpPr>
            <p:cNvPr id="924" name="Google Shape;924;p5"/>
            <p:cNvSpPr txBox="1"/>
            <p:nvPr/>
          </p:nvSpPr>
          <p:spPr>
            <a:xfrm>
              <a:off x="3046553" y="3228432"/>
              <a:ext cx="1632140" cy="446252"/>
            </a:xfrm>
            <a:prstGeom prst="rect">
              <a:avLst/>
            </a:prstGeom>
            <a:grp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463"/>
                <a:buFontTx/>
                <a:buNone/>
                <a:tabLst/>
                <a:defRPr/>
              </a:pPr>
              <a:r>
                <a:rPr kumimoji="0" lang="en-US" sz="1463" b="1" i="0" u="none" strike="noStrike" kern="1200" cap="none" spc="0" normalizeH="0" baseline="0" noProof="0" dirty="0">
                  <a:ln>
                    <a:noFill/>
                  </a:ln>
                  <a:solidFill>
                    <a:srgbClr val="FFFFFF"/>
                  </a:solidFill>
                  <a:effectLst/>
                  <a:uLnTx/>
                  <a:uFillTx/>
                  <a:latin typeface="Calibri"/>
                  <a:ea typeface="Calibri"/>
                  <a:cs typeface="Calibri"/>
                  <a:sym typeface="Calibri"/>
                </a:rPr>
                <a:t>Syringe Exchange &amp; </a:t>
              </a:r>
              <a:endParaRPr kumimoji="0" sz="1400" b="0" i="0" u="none" strike="noStrike" kern="1200" cap="none" spc="0" normalizeH="0" baseline="0" noProof="0" dirty="0">
                <a:ln>
                  <a:noFill/>
                </a:ln>
                <a:solidFill>
                  <a:srgbClr val="FFFFFF"/>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1463"/>
                <a:buFontTx/>
                <a:buNone/>
                <a:tabLst/>
                <a:defRPr/>
              </a:pPr>
              <a:r>
                <a:rPr kumimoji="0" lang="en-US" sz="1463" b="1" i="0" u="none" strike="noStrike" kern="1200" cap="none" spc="0" normalizeH="0" baseline="0" noProof="0" dirty="0">
                  <a:ln>
                    <a:noFill/>
                  </a:ln>
                  <a:solidFill>
                    <a:srgbClr val="FFFFFF"/>
                  </a:solidFill>
                  <a:effectLst/>
                  <a:uLnTx/>
                  <a:uFillTx/>
                  <a:latin typeface="Calibri"/>
                  <a:ea typeface="Calibri"/>
                  <a:cs typeface="Calibri"/>
                  <a:sym typeface="Calibri"/>
                </a:rPr>
                <a:t>Disposal</a:t>
              </a:r>
              <a:endParaRPr kumimoji="0" sz="1400" b="0" i="0" u="none" strike="noStrike" kern="1200" cap="none" spc="0" normalizeH="0" baseline="0" noProof="0" dirty="0">
                <a:ln>
                  <a:noFill/>
                </a:ln>
                <a:solidFill>
                  <a:srgbClr val="FFFFFF"/>
                </a:solidFill>
                <a:effectLst/>
                <a:uLnTx/>
                <a:uFillTx/>
                <a:latin typeface="Arial"/>
                <a:ea typeface="Arial"/>
                <a:cs typeface="Arial"/>
                <a:sym typeface="Arial"/>
              </a:endParaRPr>
            </a:p>
          </p:txBody>
        </p:sp>
        <p:sp>
          <p:nvSpPr>
            <p:cNvPr id="925" name="Google Shape;925;p5"/>
            <p:cNvSpPr txBox="1"/>
            <p:nvPr/>
          </p:nvSpPr>
          <p:spPr>
            <a:xfrm>
              <a:off x="6711822" y="3284753"/>
              <a:ext cx="1695300" cy="631422"/>
            </a:xfrm>
            <a:prstGeom prst="rect">
              <a:avLst/>
            </a:prstGeom>
            <a:grp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463"/>
                <a:buFontTx/>
                <a:buNone/>
                <a:tabLst/>
                <a:defRPr/>
              </a:pPr>
              <a:r>
                <a:rPr kumimoji="0" lang="en-US" sz="1463" b="1" i="0" u="none" strike="noStrike" kern="1200" cap="none" spc="0" normalizeH="0" baseline="0" noProof="0" dirty="0">
                  <a:ln>
                    <a:noFill/>
                  </a:ln>
                  <a:solidFill>
                    <a:srgbClr val="FFFFFF"/>
                  </a:solidFill>
                  <a:effectLst/>
                  <a:uLnTx/>
                  <a:uFillTx/>
                  <a:latin typeface="Calibri"/>
                  <a:ea typeface="Calibri"/>
                  <a:cs typeface="Calibri"/>
                  <a:sym typeface="Calibri"/>
                </a:rPr>
                <a:t>Addiction Medications (aka Medications for Addiction Treatment or MAT)</a:t>
              </a:r>
              <a:endParaRPr kumimoji="0" sz="1400" b="0" i="0" u="none" strike="noStrike" kern="1200" cap="none" spc="0" normalizeH="0" baseline="0" noProof="0" dirty="0">
                <a:ln>
                  <a:noFill/>
                </a:ln>
                <a:solidFill>
                  <a:srgbClr val="FFFFFF"/>
                </a:solidFill>
                <a:effectLst/>
                <a:uLnTx/>
                <a:uFillTx/>
                <a:latin typeface="Arial"/>
                <a:ea typeface="Arial"/>
                <a:cs typeface="Arial"/>
                <a:sym typeface="Arial"/>
              </a:endParaRPr>
            </a:p>
          </p:txBody>
        </p:sp>
        <p:sp>
          <p:nvSpPr>
            <p:cNvPr id="926" name="Google Shape;926;p5"/>
            <p:cNvSpPr txBox="1"/>
            <p:nvPr/>
          </p:nvSpPr>
          <p:spPr>
            <a:xfrm>
              <a:off x="4944372" y="3288662"/>
              <a:ext cx="1632000" cy="446252"/>
            </a:xfrm>
            <a:prstGeom prst="rect">
              <a:avLst/>
            </a:prstGeom>
            <a:grp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463"/>
                <a:buFontTx/>
                <a:buNone/>
                <a:tabLst/>
                <a:defRPr/>
              </a:pPr>
              <a:r>
                <a:rPr kumimoji="0" lang="en-US" sz="1463" b="1" i="0" u="none" strike="noStrike" kern="1200" cap="none" spc="0" normalizeH="0" baseline="0" noProof="0" dirty="0">
                  <a:ln>
                    <a:noFill/>
                  </a:ln>
                  <a:solidFill>
                    <a:srgbClr val="FFFFFF"/>
                  </a:solidFill>
                  <a:effectLst/>
                  <a:uLnTx/>
                  <a:uFillTx/>
                  <a:latin typeface="Calibri"/>
                  <a:ea typeface="Calibri"/>
                  <a:cs typeface="Calibri"/>
                  <a:sym typeface="Calibri"/>
                </a:rPr>
                <a:t>Naloxone and </a:t>
              </a:r>
              <a:endParaRPr kumimoji="0" sz="1400" b="0" i="0" u="none" strike="noStrike" kern="1200" cap="none" spc="0" normalizeH="0" baseline="0" noProof="0" dirty="0">
                <a:ln>
                  <a:noFill/>
                </a:ln>
                <a:solidFill>
                  <a:srgbClr val="FFFFFF"/>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1463"/>
                <a:buFontTx/>
                <a:buNone/>
                <a:tabLst/>
                <a:defRPr/>
              </a:pPr>
              <a:r>
                <a:rPr kumimoji="0" lang="en-US" sz="1463" b="1" i="0" u="none" strike="noStrike" kern="1200" cap="none" spc="0" normalizeH="0" baseline="0" noProof="0" dirty="0">
                  <a:ln>
                    <a:noFill/>
                  </a:ln>
                  <a:solidFill>
                    <a:srgbClr val="FFFFFF"/>
                  </a:solidFill>
                  <a:effectLst/>
                  <a:uLnTx/>
                  <a:uFillTx/>
                  <a:latin typeface="Calibri"/>
                  <a:ea typeface="Calibri"/>
                  <a:cs typeface="Calibri"/>
                  <a:sym typeface="Calibri"/>
                </a:rPr>
                <a:t>Test Strips</a:t>
              </a:r>
              <a:endParaRPr kumimoji="0" sz="1400" b="0" i="0" u="none" strike="noStrike" kern="1200" cap="none" spc="0" normalizeH="0" baseline="0" noProof="0" dirty="0">
                <a:ln>
                  <a:noFill/>
                </a:ln>
                <a:solidFill>
                  <a:srgbClr val="FFFFFF"/>
                </a:solidFill>
                <a:effectLst/>
                <a:uLnTx/>
                <a:uFillTx/>
                <a:latin typeface="Arial"/>
                <a:ea typeface="Arial"/>
                <a:cs typeface="Arial"/>
                <a:sym typeface="Arial"/>
              </a:endParaRPr>
            </a:p>
          </p:txBody>
        </p:sp>
        <p:sp>
          <p:nvSpPr>
            <p:cNvPr id="927" name="Google Shape;927;p5"/>
            <p:cNvSpPr txBox="1"/>
            <p:nvPr/>
          </p:nvSpPr>
          <p:spPr>
            <a:xfrm>
              <a:off x="4922054" y="4995264"/>
              <a:ext cx="1632000" cy="261082"/>
            </a:xfrm>
            <a:prstGeom prst="rect">
              <a:avLst/>
            </a:prstGeom>
            <a:grp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463"/>
                <a:buFontTx/>
                <a:buNone/>
                <a:tabLst/>
                <a:defRPr/>
              </a:pPr>
              <a:r>
                <a:rPr kumimoji="0" lang="en-US" sz="1463" b="1" i="0" u="none" strike="noStrike" kern="1200" cap="none" spc="0" normalizeH="0" baseline="0" noProof="0" dirty="0">
                  <a:ln>
                    <a:noFill/>
                  </a:ln>
                  <a:solidFill>
                    <a:srgbClr val="FFFFFF"/>
                  </a:solidFill>
                  <a:effectLst/>
                  <a:uLnTx/>
                  <a:uFillTx/>
                  <a:latin typeface="Calibri"/>
                  <a:ea typeface="Calibri"/>
                  <a:cs typeface="Calibri"/>
                  <a:sym typeface="Calibri"/>
                </a:rPr>
                <a:t>Pharmacy Access</a:t>
              </a:r>
              <a:endParaRPr kumimoji="0" sz="1400" b="0" i="0" u="none" strike="noStrike" kern="1200" cap="none" spc="0" normalizeH="0" baseline="0" noProof="0" dirty="0">
                <a:ln>
                  <a:noFill/>
                </a:ln>
                <a:solidFill>
                  <a:srgbClr val="FFFFFF"/>
                </a:solidFill>
                <a:effectLst/>
                <a:uLnTx/>
                <a:uFillTx/>
                <a:latin typeface="Arial"/>
                <a:ea typeface="Arial"/>
                <a:cs typeface="Arial"/>
                <a:sym typeface="Arial"/>
              </a:endParaRPr>
            </a:p>
          </p:txBody>
        </p:sp>
        <p:sp>
          <p:nvSpPr>
            <p:cNvPr id="928" name="Google Shape;928;p5"/>
            <p:cNvSpPr txBox="1"/>
            <p:nvPr/>
          </p:nvSpPr>
          <p:spPr>
            <a:xfrm>
              <a:off x="1224905" y="5018511"/>
              <a:ext cx="1632000" cy="261082"/>
            </a:xfrm>
            <a:prstGeom prst="rect">
              <a:avLst/>
            </a:prstGeom>
            <a:grp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463"/>
                <a:buFontTx/>
                <a:buNone/>
                <a:tabLst/>
                <a:defRPr/>
              </a:pPr>
              <a:r>
                <a:rPr kumimoji="0" lang="en-US" sz="1463" b="1" i="0" u="none" strike="noStrike" kern="1200" cap="none" spc="0" normalizeH="0" baseline="0" noProof="0" dirty="0">
                  <a:ln>
                    <a:noFill/>
                  </a:ln>
                  <a:solidFill>
                    <a:srgbClr val="FFFFFF"/>
                  </a:solidFill>
                  <a:effectLst/>
                  <a:uLnTx/>
                  <a:uFillTx/>
                  <a:latin typeface="Calibri"/>
                  <a:ea typeface="Calibri"/>
                  <a:cs typeface="Calibri"/>
                  <a:sym typeface="Calibri"/>
                </a:rPr>
                <a:t>Drop-In Centers</a:t>
              </a:r>
              <a:endParaRPr kumimoji="0" sz="1400" b="0" i="0" u="none" strike="noStrike" kern="1200" cap="none" spc="0" normalizeH="0" baseline="0" noProof="0" dirty="0">
                <a:ln>
                  <a:noFill/>
                </a:ln>
                <a:solidFill>
                  <a:srgbClr val="FFFFFF"/>
                </a:solidFill>
                <a:effectLst/>
                <a:uLnTx/>
                <a:uFillTx/>
                <a:latin typeface="Arial"/>
                <a:ea typeface="Arial"/>
                <a:cs typeface="Arial"/>
                <a:sym typeface="Arial"/>
              </a:endParaRPr>
            </a:p>
          </p:txBody>
        </p:sp>
        <p:sp>
          <p:nvSpPr>
            <p:cNvPr id="929" name="Google Shape;929;p5"/>
            <p:cNvSpPr txBox="1"/>
            <p:nvPr/>
          </p:nvSpPr>
          <p:spPr>
            <a:xfrm>
              <a:off x="3150699" y="4973423"/>
              <a:ext cx="1632140" cy="446252"/>
            </a:xfrm>
            <a:prstGeom prst="rect">
              <a:avLst/>
            </a:prstGeom>
            <a:grp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463"/>
                <a:buFontTx/>
                <a:buNone/>
                <a:tabLst/>
                <a:defRPr/>
              </a:pPr>
              <a:r>
                <a:rPr kumimoji="0" lang="en-US" sz="1463" b="1" i="0" u="none" strike="noStrike" kern="1200" cap="none" spc="0" normalizeH="0" baseline="0" noProof="0" dirty="0">
                  <a:ln>
                    <a:noFill/>
                  </a:ln>
                  <a:solidFill>
                    <a:srgbClr val="FFFFFF"/>
                  </a:solidFill>
                  <a:effectLst/>
                  <a:uLnTx/>
                  <a:uFillTx/>
                  <a:latin typeface="Calibri"/>
                  <a:ea typeface="Calibri"/>
                  <a:cs typeface="Calibri"/>
                  <a:sym typeface="Calibri"/>
                </a:rPr>
                <a:t>Linkage to Housing</a:t>
              </a:r>
              <a:endParaRPr kumimoji="0" sz="1400" b="0" i="0" u="none" strike="noStrike" kern="1200" cap="none" spc="0" normalizeH="0" baseline="0" noProof="0" dirty="0">
                <a:ln>
                  <a:noFill/>
                </a:ln>
                <a:solidFill>
                  <a:srgbClr val="FFFFFF"/>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1463"/>
                <a:buFontTx/>
                <a:buNone/>
                <a:tabLst/>
                <a:defRPr/>
              </a:pPr>
              <a:r>
                <a:rPr kumimoji="0" lang="en-US" sz="1463" b="1" i="0" u="none" strike="noStrike" kern="1200" cap="none" spc="0" normalizeH="0" baseline="0" noProof="0" dirty="0">
                  <a:ln>
                    <a:noFill/>
                  </a:ln>
                  <a:solidFill>
                    <a:srgbClr val="FFFFFF"/>
                  </a:solidFill>
                  <a:effectLst/>
                  <a:uLnTx/>
                  <a:uFillTx/>
                  <a:latin typeface="Calibri"/>
                  <a:ea typeface="Calibri"/>
                  <a:cs typeface="Calibri"/>
                  <a:sym typeface="Calibri"/>
                </a:rPr>
                <a:t>Services              </a:t>
              </a:r>
              <a:endParaRPr kumimoji="0" sz="1400" b="0" i="0" u="none" strike="noStrike" kern="1200" cap="none" spc="0" normalizeH="0" baseline="0" noProof="0" dirty="0">
                <a:ln>
                  <a:noFill/>
                </a:ln>
                <a:solidFill>
                  <a:srgbClr val="FFFFFF"/>
                </a:solidFill>
                <a:effectLst/>
                <a:uLnTx/>
                <a:uFillTx/>
                <a:latin typeface="Arial"/>
                <a:ea typeface="Arial"/>
                <a:cs typeface="Arial"/>
                <a:sym typeface="Arial"/>
              </a:endParaRPr>
            </a:p>
          </p:txBody>
        </p:sp>
        <p:sp>
          <p:nvSpPr>
            <p:cNvPr id="930" name="Google Shape;930;p5"/>
            <p:cNvSpPr txBox="1"/>
            <p:nvPr/>
          </p:nvSpPr>
          <p:spPr>
            <a:xfrm>
              <a:off x="6707166" y="4981452"/>
              <a:ext cx="1632140" cy="446252"/>
            </a:xfrm>
            <a:prstGeom prst="rect">
              <a:avLst/>
            </a:prstGeom>
            <a:grp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463"/>
                <a:buFontTx/>
                <a:buNone/>
                <a:tabLst/>
                <a:defRPr/>
              </a:pPr>
              <a:r>
                <a:rPr kumimoji="0" lang="en-US" sz="1463" b="1" i="0" u="none" strike="noStrike" kern="1200" cap="none" spc="0" normalizeH="0" baseline="0" noProof="0" dirty="0">
                  <a:ln>
                    <a:noFill/>
                  </a:ln>
                  <a:solidFill>
                    <a:srgbClr val="FFFFFF"/>
                  </a:solidFill>
                  <a:effectLst/>
                  <a:uLnTx/>
                  <a:uFillTx/>
                  <a:latin typeface="Calibri"/>
                  <a:ea typeface="Calibri"/>
                  <a:cs typeface="Calibri"/>
                  <a:sym typeface="Calibri"/>
                </a:rPr>
                <a:t>Referrals for Needed Services</a:t>
              </a:r>
              <a:endParaRPr kumimoji="0" sz="1400" b="0" i="0" u="none" strike="noStrike" kern="1200" cap="none" spc="0" normalizeH="0" baseline="0" noProof="0" dirty="0">
                <a:ln>
                  <a:noFill/>
                </a:ln>
                <a:solidFill>
                  <a:srgbClr val="FFFFFF"/>
                </a:solidFill>
                <a:effectLst/>
                <a:uLnTx/>
                <a:uFillTx/>
                <a:latin typeface="Arial"/>
                <a:ea typeface="Arial"/>
                <a:cs typeface="Arial"/>
                <a:sym typeface="Arial"/>
              </a:endParaRPr>
            </a:p>
          </p:txBody>
        </p:sp>
      </p:gr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615"/>
        <p:cNvGrpSpPr/>
        <p:nvPr/>
      </p:nvGrpSpPr>
      <p:grpSpPr>
        <a:xfrm>
          <a:off x="0" y="0"/>
          <a:ext cx="0" cy="0"/>
          <a:chOff x="0" y="0"/>
          <a:chExt cx="0" cy="0"/>
        </a:xfrm>
      </p:grpSpPr>
      <p:sp>
        <p:nvSpPr>
          <p:cNvPr id="1616" name="Google Shape;1616;p170"/>
          <p:cNvSpPr/>
          <p:nvPr/>
        </p:nvSpPr>
        <p:spPr>
          <a:xfrm>
            <a:off x="1555920" y="3014306"/>
            <a:ext cx="9080160" cy="829389"/>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92678"/>
              </a:lnSpc>
              <a:spcBef>
                <a:spcPts val="0"/>
              </a:spcBef>
              <a:spcAft>
                <a:spcPts val="0"/>
              </a:spcAft>
              <a:buClr>
                <a:prstClr val="black"/>
              </a:buClr>
              <a:buSzPts val="5600"/>
              <a:buFontTx/>
              <a:buNone/>
              <a:tabLst/>
              <a:defRPr/>
            </a:pPr>
            <a:r>
              <a:rPr kumimoji="0" lang="en-US" sz="5600" b="0" i="0" u="none" strike="noStrike" kern="1200" cap="none" spc="0" normalizeH="0" baseline="0" noProof="0" dirty="0">
                <a:ln>
                  <a:noFill/>
                </a:ln>
                <a:solidFill>
                  <a:prstClr val="black"/>
                </a:solidFill>
                <a:effectLst/>
                <a:uLnTx/>
                <a:uFillTx/>
                <a:latin typeface="Lato Light"/>
                <a:ea typeface="Lato Light"/>
                <a:cs typeface="Lato Light"/>
                <a:sym typeface="Lato Light"/>
              </a:rPr>
              <a:t>Simple vs. Complex</a:t>
            </a:r>
          </a:p>
          <a:p>
            <a:pPr marL="0" marR="0" lvl="0" indent="0" algn="ctr" defTabSz="914400" rtl="0" eaLnBrk="1" fontAlgn="auto" latinLnBrk="0" hangingPunct="1">
              <a:lnSpc>
                <a:spcPct val="92678"/>
              </a:lnSpc>
              <a:spcBef>
                <a:spcPts val="0"/>
              </a:spcBef>
              <a:spcAft>
                <a:spcPts val="0"/>
              </a:spcAft>
              <a:buClr>
                <a:prstClr val="black"/>
              </a:buClr>
              <a:buSzPts val="5600"/>
              <a:buFontTx/>
              <a:buNone/>
              <a:tabLst/>
              <a:defRPr/>
            </a:pPr>
            <a:r>
              <a:rPr kumimoji="0" lang="en-US" sz="5600" b="0" i="0" u="none" strike="noStrike" kern="1200" cap="none" spc="0" normalizeH="0" baseline="0" noProof="0" dirty="0">
                <a:ln>
                  <a:noFill/>
                </a:ln>
                <a:solidFill>
                  <a:prstClr val="black"/>
                </a:solidFill>
                <a:effectLst/>
                <a:uLnTx/>
                <a:uFillTx/>
                <a:latin typeface="Lato Light"/>
                <a:ea typeface="Lato Light"/>
                <a:cs typeface="Lato Light"/>
                <a:sym typeface="Lato Light"/>
              </a:rPr>
              <a:t>Affirmations</a:t>
            </a:r>
            <a:endParaRPr kumimoji="0" sz="1800" b="0" i="0" u="none" strike="noStrike" kern="1200" cap="none" spc="0" normalizeH="0" baseline="0" noProof="0" dirty="0">
              <a:ln>
                <a:noFill/>
              </a:ln>
              <a:solidFill>
                <a:prstClr val="black"/>
              </a:solidFill>
              <a:effectLst/>
              <a:uLnTx/>
              <a:uFillTx/>
              <a:latin typeface="Lato Light"/>
              <a:ea typeface="Lato Light"/>
              <a:cs typeface="Lato Light"/>
              <a:sym typeface="Lato Light"/>
            </a:endParaRPr>
          </a:p>
        </p:txBody>
      </p:sp>
      <p:sp>
        <p:nvSpPr>
          <p:cNvPr id="1617" name="Google Shape;1617;p170"/>
          <p:cNvSpPr txBox="1">
            <a:spLocks noGrp="1"/>
          </p:cNvSpPr>
          <p:nvPr>
            <p:ph type="sldNum" idx="12"/>
          </p:nvPr>
        </p:nvSpPr>
        <p:spPr>
          <a:xfrm>
            <a:off x="9128185" y="6339098"/>
            <a:ext cx="2743200" cy="365125"/>
          </a:xfrm>
          <a:prstGeom prst="rect">
            <a:avLst/>
          </a:prstGeom>
          <a:noFill/>
          <a:ln>
            <a:noFill/>
          </a:ln>
        </p:spPr>
        <p:txBody>
          <a:bodyPr spcFirstLastPara="1" vert="horz" wrap="square" lIns="91425" tIns="45700" rIns="91425" bIns="4570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6384241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622"/>
        <p:cNvGrpSpPr/>
        <p:nvPr/>
      </p:nvGrpSpPr>
      <p:grpSpPr>
        <a:xfrm>
          <a:off x="0" y="0"/>
          <a:ext cx="0" cy="0"/>
          <a:chOff x="0" y="0"/>
          <a:chExt cx="0" cy="0"/>
        </a:xfrm>
      </p:grpSpPr>
      <p:sp>
        <p:nvSpPr>
          <p:cNvPr id="1623" name="Google Shape;1623;p171"/>
          <p:cNvSpPr txBox="1"/>
          <p:nvPr/>
        </p:nvSpPr>
        <p:spPr>
          <a:xfrm>
            <a:off x="1358371" y="2312338"/>
            <a:ext cx="5479727" cy="2015896"/>
          </a:xfrm>
          <a:prstGeom prst="rect">
            <a:avLst/>
          </a:prstGeom>
          <a:noFill/>
          <a:ln>
            <a:noFill/>
          </a:ln>
        </p:spPr>
        <p:txBody>
          <a:bodyPr spcFirstLastPara="1" wrap="square" lIns="91425" tIns="45700" rIns="91425" bIns="45700" anchor="t" anchorCtr="0">
            <a:spAutoFit/>
          </a:bodyPr>
          <a:lstStyle/>
          <a:p>
            <a:pPr marL="514338" marR="0" lvl="0" indent="-514338" algn="l" defTabSz="914400" rtl="0" eaLnBrk="1" fontAlgn="auto" latinLnBrk="0" hangingPunct="1">
              <a:lnSpc>
                <a:spcPct val="100000"/>
              </a:lnSpc>
              <a:spcBef>
                <a:spcPts val="0"/>
              </a:spcBef>
              <a:spcAft>
                <a:spcPts val="0"/>
              </a:spcAft>
              <a:buClr>
                <a:srgbClr val="595959"/>
              </a:buClr>
              <a:buSzPts val="2400"/>
              <a:buFont typeface="Arial"/>
              <a:buChar char="•"/>
              <a:tabLst/>
              <a:defRPr/>
            </a:pPr>
            <a:r>
              <a:rPr kumimoji="0" lang="en-US" sz="2400" b="0" i="0" u="none" strike="noStrike" kern="1200" cap="none" spc="0" normalizeH="0" baseline="0" noProof="0" dirty="0">
                <a:ln>
                  <a:noFill/>
                </a:ln>
                <a:solidFill>
                  <a:prstClr val="black"/>
                </a:solidFill>
                <a:effectLst/>
                <a:uLnTx/>
                <a:uFillTx/>
                <a:latin typeface="Lato"/>
                <a:ea typeface="Lato"/>
                <a:cs typeface="Lato"/>
                <a:sym typeface="Lato"/>
              </a:rPr>
              <a:t>A statement of the existence or truth of something</a:t>
            </a:r>
            <a:endParaRPr kumimoji="0" sz="1800" b="0" i="0" u="none" strike="noStrike" kern="1200" cap="none" spc="0" normalizeH="0" baseline="0" noProof="0" dirty="0">
              <a:ln>
                <a:noFill/>
              </a:ln>
              <a:solidFill>
                <a:prstClr val="black"/>
              </a:solidFill>
              <a:effectLst/>
              <a:uLnTx/>
              <a:uFillTx/>
              <a:latin typeface="Calibri"/>
              <a:ea typeface="+mn-ea"/>
              <a:cs typeface="+mn-cs"/>
            </a:endParaRPr>
          </a:p>
          <a:p>
            <a:pPr marL="514338" marR="0" lvl="0" indent="-514338" algn="l" defTabSz="914400" rtl="0" eaLnBrk="1" fontAlgn="auto" latinLnBrk="0" hangingPunct="1">
              <a:lnSpc>
                <a:spcPct val="100000"/>
              </a:lnSpc>
              <a:spcBef>
                <a:spcPts val="600"/>
              </a:spcBef>
              <a:spcAft>
                <a:spcPts val="0"/>
              </a:spcAft>
              <a:buClr>
                <a:srgbClr val="595959"/>
              </a:buClr>
              <a:buSzPts val="2400"/>
              <a:buFont typeface="Arial"/>
              <a:buChar char="•"/>
              <a:tabLst/>
              <a:defRPr/>
            </a:pPr>
            <a:r>
              <a:rPr kumimoji="0" lang="en-US" sz="2400" b="0" i="0" u="none" strike="noStrike" kern="1200" cap="none" spc="0" normalizeH="0" baseline="0" noProof="0" dirty="0">
                <a:ln>
                  <a:noFill/>
                </a:ln>
                <a:solidFill>
                  <a:prstClr val="black"/>
                </a:solidFill>
                <a:effectLst/>
                <a:uLnTx/>
                <a:uFillTx/>
                <a:latin typeface="Lato"/>
                <a:ea typeface="Lato"/>
                <a:cs typeface="Lato"/>
                <a:sym typeface="Lato"/>
              </a:rPr>
              <a:t>An appreciative statement that highlights or infers an </a:t>
            </a:r>
            <a:r>
              <a:rPr kumimoji="0" lang="en-US" sz="2400" b="0" i="1" u="none" strike="noStrike" kern="1200" cap="none" spc="0" normalizeH="0" baseline="0" noProof="0" dirty="0">
                <a:ln>
                  <a:noFill/>
                </a:ln>
                <a:solidFill>
                  <a:prstClr val="black"/>
                </a:solidFill>
                <a:effectLst/>
                <a:uLnTx/>
                <a:uFillTx/>
                <a:latin typeface="Lato"/>
                <a:ea typeface="Lato"/>
                <a:cs typeface="Lato"/>
                <a:sym typeface="Lato"/>
              </a:rPr>
              <a:t>enduring</a:t>
            </a:r>
            <a:r>
              <a:rPr kumimoji="0" lang="en-US" sz="2400" b="0" i="0" u="none" strike="noStrike" kern="1200" cap="none" spc="0" normalizeH="0" baseline="0" noProof="0" dirty="0">
                <a:ln>
                  <a:noFill/>
                </a:ln>
                <a:solidFill>
                  <a:prstClr val="black"/>
                </a:solidFill>
                <a:effectLst/>
                <a:uLnTx/>
                <a:uFillTx/>
                <a:latin typeface="Lato"/>
                <a:ea typeface="Lato"/>
                <a:cs typeface="Lato"/>
                <a:sym typeface="Lato"/>
              </a:rPr>
              <a:t> positive attribute</a:t>
            </a:r>
          </a:p>
        </p:txBody>
      </p:sp>
      <p:sp>
        <p:nvSpPr>
          <p:cNvPr id="1624" name="Google Shape;1624;p171"/>
          <p:cNvSpPr/>
          <p:nvPr/>
        </p:nvSpPr>
        <p:spPr>
          <a:xfrm>
            <a:off x="1" y="0"/>
            <a:ext cx="5555975" cy="1182459"/>
          </a:xfrm>
          <a:prstGeom prst="rect">
            <a:avLst/>
          </a:prstGeom>
          <a:solidFill>
            <a:srgbClr val="001D48"/>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625" name="Google Shape;1625;p171"/>
          <p:cNvSpPr/>
          <p:nvPr/>
        </p:nvSpPr>
        <p:spPr>
          <a:xfrm>
            <a:off x="434380" y="297222"/>
            <a:ext cx="6751240" cy="885237"/>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Lato Light"/>
                <a:ea typeface="Lato Light"/>
                <a:cs typeface="Lato Light"/>
                <a:sym typeface="Lato Light"/>
              </a:rPr>
              <a:t>Complex v. Simple</a:t>
            </a: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26" name="Google Shape;1626;p171"/>
          <p:cNvSpPr txBox="1"/>
          <p:nvPr/>
        </p:nvSpPr>
        <p:spPr>
          <a:xfrm>
            <a:off x="1903257" y="1611568"/>
            <a:ext cx="547972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Lato"/>
                <a:ea typeface="Lato"/>
                <a:cs typeface="Lato"/>
                <a:sym typeface="Lato"/>
              </a:rPr>
              <a:t>Complex Affirmation</a:t>
            </a:r>
            <a:endParaRPr kumimoji="0" sz="2800" b="0" i="1" u="none" strike="noStrike" kern="1200" cap="none" spc="0" normalizeH="0" baseline="0" noProof="0" dirty="0">
              <a:ln>
                <a:noFill/>
              </a:ln>
              <a:solidFill>
                <a:prstClr val="black"/>
              </a:solidFill>
              <a:effectLst/>
              <a:uLnTx/>
              <a:uFillTx/>
              <a:latin typeface="Lato"/>
              <a:ea typeface="Lato"/>
              <a:cs typeface="Lato"/>
              <a:sym typeface="Lato"/>
            </a:endParaRPr>
          </a:p>
        </p:txBody>
      </p:sp>
      <p:sp>
        <p:nvSpPr>
          <p:cNvPr id="1627" name="Google Shape;1627;p171"/>
          <p:cNvSpPr txBox="1"/>
          <p:nvPr/>
        </p:nvSpPr>
        <p:spPr>
          <a:xfrm>
            <a:off x="6520070" y="2724417"/>
            <a:ext cx="5479727" cy="1200288"/>
          </a:xfrm>
          <a:prstGeom prst="rect">
            <a:avLst/>
          </a:prstGeom>
          <a:noFill/>
          <a:ln>
            <a:noFill/>
          </a:ln>
        </p:spPr>
        <p:txBody>
          <a:bodyPr spcFirstLastPara="1" wrap="square" lIns="91425" tIns="45700" rIns="91425" bIns="45700" anchor="t" anchorCtr="0">
            <a:spAutoFit/>
          </a:bodyPr>
          <a:lstStyle/>
          <a:p>
            <a:pPr marL="514338" marR="0" lvl="0" indent="-514338" algn="l" defTabSz="914400" rtl="0" eaLnBrk="1" fontAlgn="auto" latinLnBrk="0" hangingPunct="1">
              <a:lnSpc>
                <a:spcPct val="100000"/>
              </a:lnSpc>
              <a:spcBef>
                <a:spcPts val="0"/>
              </a:spcBef>
              <a:spcAft>
                <a:spcPts val="0"/>
              </a:spcAft>
              <a:buClr>
                <a:srgbClr val="595959"/>
              </a:buClr>
              <a:buSzPts val="2400"/>
              <a:buFont typeface="Arial"/>
              <a:buChar char="•"/>
              <a:tabLst/>
              <a:defRPr/>
            </a:pPr>
            <a:r>
              <a:rPr kumimoji="0" lang="en-US" sz="2400" b="0" i="0" u="none" strike="noStrike" kern="1200" cap="none" spc="0" normalizeH="0" baseline="0" noProof="0" dirty="0">
                <a:ln>
                  <a:noFill/>
                </a:ln>
                <a:solidFill>
                  <a:prstClr val="black"/>
                </a:solidFill>
                <a:effectLst/>
                <a:uLnTx/>
                <a:uFillTx/>
                <a:latin typeface="Lato"/>
                <a:ea typeface="Lato"/>
                <a:cs typeface="Lato"/>
                <a:sym typeface="Lato"/>
              </a:rPr>
              <a:t>An appreciative statement that recognizes a </a:t>
            </a:r>
            <a:r>
              <a:rPr kumimoji="0" lang="en-US" sz="2400" b="0" i="1" u="none" strike="noStrike" kern="1200" cap="none" spc="0" normalizeH="0" baseline="0" noProof="0" dirty="0">
                <a:ln>
                  <a:noFill/>
                </a:ln>
                <a:solidFill>
                  <a:prstClr val="black"/>
                </a:solidFill>
                <a:effectLst/>
                <a:uLnTx/>
                <a:uFillTx/>
                <a:latin typeface="Lato"/>
                <a:ea typeface="Lato"/>
                <a:cs typeface="Lato"/>
                <a:sym typeface="Lato"/>
              </a:rPr>
              <a:t>specific</a:t>
            </a:r>
            <a:r>
              <a:rPr kumimoji="0" lang="en-US" sz="2400" b="0" i="0" u="none" strike="noStrike" kern="1200" cap="none" spc="0" normalizeH="0" baseline="0" noProof="0" dirty="0">
                <a:ln>
                  <a:noFill/>
                </a:ln>
                <a:solidFill>
                  <a:prstClr val="black"/>
                </a:solidFill>
                <a:effectLst/>
                <a:uLnTx/>
                <a:uFillTx/>
                <a:latin typeface="Lato"/>
                <a:ea typeface="Lato"/>
                <a:cs typeface="Lato"/>
                <a:sym typeface="Lato"/>
              </a:rPr>
              <a:t> positive action, statement, effort, or intention</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28" name="Google Shape;1628;p171"/>
          <p:cNvSpPr txBox="1"/>
          <p:nvPr/>
        </p:nvSpPr>
        <p:spPr>
          <a:xfrm>
            <a:off x="7030720" y="1600686"/>
            <a:ext cx="4226979"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Lato"/>
                <a:ea typeface="Lato"/>
                <a:cs typeface="Lato"/>
                <a:sym typeface="Lato"/>
              </a:rPr>
              <a:t>Simple Affirmation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Lato"/>
                <a:ea typeface="Lato"/>
                <a:cs typeface="Lato"/>
                <a:sym typeface="Lato"/>
              </a:rPr>
              <a:t>(Acknowledgement)</a:t>
            </a:r>
            <a:endParaRPr kumimoji="0" lang="en-US" sz="2800" b="0" i="1" u="none" strike="noStrike" kern="1200" cap="none" spc="0" normalizeH="0" baseline="0" noProof="0" dirty="0">
              <a:ln>
                <a:noFill/>
              </a:ln>
              <a:solidFill>
                <a:prstClr val="black"/>
              </a:solidFill>
              <a:effectLst/>
              <a:uLnTx/>
              <a:uFillTx/>
              <a:latin typeface="Lato"/>
              <a:ea typeface="Lato"/>
              <a:cs typeface="Lato"/>
              <a:sym typeface="Lato"/>
            </a:endParaRPr>
          </a:p>
        </p:txBody>
      </p:sp>
      <p:sp>
        <p:nvSpPr>
          <p:cNvPr id="1629" name="Google Shape;1629;p171"/>
          <p:cNvSpPr txBox="1">
            <a:spLocks noGrp="1"/>
          </p:cNvSpPr>
          <p:nvPr>
            <p:ph type="sldNum" idx="12"/>
          </p:nvPr>
        </p:nvSpPr>
        <p:spPr>
          <a:xfrm>
            <a:off x="9128185" y="6339098"/>
            <a:ext cx="2743200" cy="365125"/>
          </a:xfrm>
          <a:prstGeom prst="rect">
            <a:avLst/>
          </a:prstGeom>
          <a:noFill/>
          <a:ln>
            <a:noFill/>
          </a:ln>
        </p:spPr>
        <p:txBody>
          <a:bodyPr spcFirstLastPara="1" vert="horz" wrap="square" lIns="91425" tIns="45700" rIns="91425" bIns="4570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3229812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667"/>
        <p:cNvGrpSpPr/>
        <p:nvPr/>
      </p:nvGrpSpPr>
      <p:grpSpPr>
        <a:xfrm>
          <a:off x="0" y="0"/>
          <a:ext cx="0" cy="0"/>
          <a:chOff x="0" y="0"/>
          <a:chExt cx="0" cy="0"/>
        </a:xfrm>
      </p:grpSpPr>
      <p:sp>
        <p:nvSpPr>
          <p:cNvPr id="1668" name="Google Shape;1668;p175"/>
          <p:cNvSpPr/>
          <p:nvPr/>
        </p:nvSpPr>
        <p:spPr>
          <a:xfrm>
            <a:off x="2" y="0"/>
            <a:ext cx="12191999"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pic>
        <p:nvPicPr>
          <p:cNvPr id="1669" name="Google Shape;1669;p175" descr="A picture containing logo&#10;&#10;Description automatically generated"/>
          <p:cNvPicPr preferRelativeResize="0"/>
          <p:nvPr/>
        </p:nvPicPr>
        <p:blipFill rotWithShape="1">
          <a:blip r:embed="rId3">
            <a:alphaModFix/>
          </a:blip>
          <a:srcRect/>
          <a:stretch/>
        </p:blipFill>
        <p:spPr>
          <a:xfrm>
            <a:off x="95445" y="6380922"/>
            <a:ext cx="399027" cy="392575"/>
          </a:xfrm>
          <a:prstGeom prst="rect">
            <a:avLst/>
          </a:prstGeom>
          <a:noFill/>
          <a:ln>
            <a:noFill/>
          </a:ln>
        </p:spPr>
      </p:pic>
      <p:sp>
        <p:nvSpPr>
          <p:cNvPr id="1670" name="Google Shape;1670;p175"/>
          <p:cNvSpPr/>
          <p:nvPr/>
        </p:nvSpPr>
        <p:spPr>
          <a:xfrm>
            <a:off x="4252164" y="1"/>
            <a:ext cx="4813179" cy="1075580"/>
          </a:xfrm>
          <a:prstGeom prst="rect">
            <a:avLst/>
          </a:prstGeom>
          <a:solidFill>
            <a:srgbClr val="06204C"/>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671" name="Google Shape;1671;p175"/>
          <p:cNvSpPr/>
          <p:nvPr/>
        </p:nvSpPr>
        <p:spPr>
          <a:xfrm>
            <a:off x="4713862" y="309638"/>
            <a:ext cx="3938527" cy="456305"/>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91052"/>
              </a:lnSpc>
              <a:spcBef>
                <a:spcPts val="0"/>
              </a:spcBef>
              <a:spcAft>
                <a:spcPts val="0"/>
              </a:spcAft>
              <a:buClrTx/>
              <a:buSzTx/>
              <a:buFontTx/>
              <a:buNone/>
              <a:tabLst/>
              <a:defRPr/>
            </a:pPr>
            <a:r>
              <a:rPr kumimoji="0" lang="en-US" sz="3800" b="0" i="0" u="none" strike="noStrike" kern="1200" cap="none" spc="0" normalizeH="0" baseline="0" noProof="0">
                <a:ln>
                  <a:noFill/>
                </a:ln>
                <a:solidFill>
                  <a:prstClr val="white"/>
                </a:solidFill>
                <a:effectLst/>
                <a:uLnTx/>
                <a:uFillTx/>
                <a:latin typeface="Lato Light"/>
                <a:ea typeface="Lato Light"/>
                <a:cs typeface="Lato Light"/>
                <a:sym typeface="Lato Light"/>
              </a:rPr>
              <a:t>Simple Reflections</a:t>
            </a: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72" name="Google Shape;1672;p175"/>
          <p:cNvSpPr/>
          <p:nvPr/>
        </p:nvSpPr>
        <p:spPr>
          <a:xfrm>
            <a:off x="4950621" y="1562100"/>
            <a:ext cx="5736431" cy="2628901"/>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Lato"/>
                <a:ea typeface="Lato"/>
                <a:cs typeface="Lato"/>
                <a:sym typeface="Lato"/>
              </a:rPr>
              <a:t>Stays close to the speaker’s words</a:t>
            </a:r>
            <a:endParaRPr kumimoji="0" sz="2400" b="0" i="0" u="none" strike="noStrike" kern="1200" cap="none" spc="0" normalizeH="0" baseline="0" noProof="0">
              <a:ln>
                <a:noFill/>
              </a:ln>
              <a:solidFill>
                <a:prstClr val="black"/>
              </a:solidFill>
              <a:effectLst/>
              <a:uLnTx/>
              <a:uFillTx/>
              <a:latin typeface="Lato"/>
              <a:ea typeface="Lato"/>
              <a:cs typeface="Lato"/>
              <a:sym typeface="Lato"/>
            </a:endParaRPr>
          </a:p>
          <a:p>
            <a:pPr marL="1257269" marR="0" lvl="2" indent="-342891" algn="l" defTabSz="914400" rtl="0" eaLnBrk="1" fontAlgn="auto" latinLnBrk="0" hangingPunct="1">
              <a:lnSpc>
                <a:spcPct val="100000"/>
              </a:lnSpc>
              <a:spcBef>
                <a:spcPts val="600"/>
              </a:spcBef>
              <a:spcAft>
                <a:spcPts val="0"/>
              </a:spcAft>
              <a:buClr>
                <a:prstClr val="black"/>
              </a:buClr>
              <a:buSzPts val="2400"/>
              <a:buFont typeface="Lato"/>
              <a:buChar char="•"/>
              <a:tabLst/>
              <a:defRPr/>
            </a:pPr>
            <a:r>
              <a:rPr kumimoji="0" lang="en-US" sz="2400" b="0" i="0" u="none" strike="noStrike" kern="1200" cap="none" spc="0" normalizeH="0" baseline="0" noProof="0">
                <a:ln>
                  <a:noFill/>
                </a:ln>
                <a:solidFill>
                  <a:prstClr val="black"/>
                </a:solidFill>
                <a:effectLst/>
                <a:uLnTx/>
                <a:uFillTx/>
                <a:latin typeface="Lato"/>
                <a:ea typeface="Lato"/>
                <a:cs typeface="Lato"/>
                <a:sym typeface="Lato"/>
              </a:rPr>
              <a:t>Repetition</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1257269" marR="0" lvl="2" indent="-342891" algn="l" defTabSz="914400" rtl="0" eaLnBrk="1" fontAlgn="auto" latinLnBrk="0" hangingPunct="1">
              <a:lnSpc>
                <a:spcPct val="100000"/>
              </a:lnSpc>
              <a:spcBef>
                <a:spcPts val="600"/>
              </a:spcBef>
              <a:spcAft>
                <a:spcPts val="0"/>
              </a:spcAft>
              <a:buClr>
                <a:prstClr val="black"/>
              </a:buClr>
              <a:buSzPts val="2400"/>
              <a:buFont typeface="Lato"/>
              <a:buChar char="•"/>
              <a:tabLst/>
              <a:defRPr/>
            </a:pPr>
            <a:r>
              <a:rPr kumimoji="0" lang="en-US" sz="2400" b="0" i="0" u="none" strike="noStrike" kern="1200" cap="none" spc="0" normalizeH="0" baseline="0" noProof="0">
                <a:ln>
                  <a:noFill/>
                </a:ln>
                <a:solidFill>
                  <a:prstClr val="black"/>
                </a:solidFill>
                <a:effectLst/>
                <a:uLnTx/>
                <a:uFillTx/>
                <a:latin typeface="Lato"/>
                <a:ea typeface="Lato"/>
                <a:cs typeface="Lato"/>
                <a:sym typeface="Lato"/>
              </a:rPr>
              <a:t>Rephrase</a:t>
            </a: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1673" name="Google Shape;1673;p175" descr="A picture containing outdoor&#10;&#10;Description automatically generated"/>
          <p:cNvPicPr preferRelativeResize="0"/>
          <p:nvPr/>
        </p:nvPicPr>
        <p:blipFill rotWithShape="1">
          <a:blip r:embed="rId4">
            <a:alphaModFix/>
          </a:blip>
          <a:srcRect/>
          <a:stretch/>
        </p:blipFill>
        <p:spPr>
          <a:xfrm>
            <a:off x="-24081" y="0"/>
            <a:ext cx="4276245" cy="6858000"/>
          </a:xfrm>
          <a:prstGeom prst="rect">
            <a:avLst/>
          </a:prstGeom>
          <a:noFill/>
          <a:ln>
            <a:noFill/>
          </a:ln>
        </p:spPr>
      </p:pic>
      <p:sp>
        <p:nvSpPr>
          <p:cNvPr id="1674" name="Google Shape;1674;p175"/>
          <p:cNvSpPr txBox="1">
            <a:spLocks noGrp="1"/>
          </p:cNvSpPr>
          <p:nvPr>
            <p:ph type="sldNum" idx="12"/>
          </p:nvPr>
        </p:nvSpPr>
        <p:spPr>
          <a:xfrm>
            <a:off x="9128185" y="6339098"/>
            <a:ext cx="2743200" cy="365125"/>
          </a:xfrm>
          <a:prstGeom prst="rect">
            <a:avLst/>
          </a:prstGeom>
          <a:noFill/>
          <a:ln>
            <a:noFill/>
          </a:ln>
        </p:spPr>
        <p:txBody>
          <a:bodyPr spcFirstLastPara="1" vert="horz" wrap="square" lIns="91425" tIns="45700" rIns="91425" bIns="4570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1032872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679"/>
        <p:cNvGrpSpPr/>
        <p:nvPr/>
      </p:nvGrpSpPr>
      <p:grpSpPr>
        <a:xfrm>
          <a:off x="0" y="0"/>
          <a:ext cx="0" cy="0"/>
          <a:chOff x="0" y="0"/>
          <a:chExt cx="0" cy="0"/>
        </a:xfrm>
      </p:grpSpPr>
      <p:sp>
        <p:nvSpPr>
          <p:cNvPr id="1680" name="Google Shape;1680;p176"/>
          <p:cNvSpPr/>
          <p:nvPr/>
        </p:nvSpPr>
        <p:spPr>
          <a:xfrm>
            <a:off x="2" y="0"/>
            <a:ext cx="12191999"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pic>
        <p:nvPicPr>
          <p:cNvPr id="1681" name="Google Shape;1681;p176" descr="A picture containing logo&#10;&#10;Description automatically generated"/>
          <p:cNvPicPr preferRelativeResize="0"/>
          <p:nvPr/>
        </p:nvPicPr>
        <p:blipFill rotWithShape="1">
          <a:blip r:embed="rId3">
            <a:alphaModFix/>
          </a:blip>
          <a:srcRect/>
          <a:stretch/>
        </p:blipFill>
        <p:spPr>
          <a:xfrm>
            <a:off x="95445" y="6380922"/>
            <a:ext cx="399027" cy="392575"/>
          </a:xfrm>
          <a:prstGeom prst="rect">
            <a:avLst/>
          </a:prstGeom>
          <a:noFill/>
          <a:ln>
            <a:noFill/>
          </a:ln>
        </p:spPr>
      </p:pic>
      <p:pic>
        <p:nvPicPr>
          <p:cNvPr id="1682" name="Google Shape;1682;p176"/>
          <p:cNvPicPr preferRelativeResize="0"/>
          <p:nvPr/>
        </p:nvPicPr>
        <p:blipFill rotWithShape="1">
          <a:blip r:embed="rId4">
            <a:alphaModFix/>
          </a:blip>
          <a:srcRect l="13368" r="9764"/>
          <a:stretch/>
        </p:blipFill>
        <p:spPr>
          <a:xfrm>
            <a:off x="0" y="0"/>
            <a:ext cx="4217195" cy="6858000"/>
          </a:xfrm>
          <a:prstGeom prst="rect">
            <a:avLst/>
          </a:prstGeom>
          <a:noFill/>
          <a:ln>
            <a:noFill/>
          </a:ln>
        </p:spPr>
      </p:pic>
      <p:sp>
        <p:nvSpPr>
          <p:cNvPr id="1683" name="Google Shape;1683;p176"/>
          <p:cNvSpPr/>
          <p:nvPr/>
        </p:nvSpPr>
        <p:spPr>
          <a:xfrm>
            <a:off x="4217195" y="1"/>
            <a:ext cx="5355431" cy="1075580"/>
          </a:xfrm>
          <a:prstGeom prst="rect">
            <a:avLst/>
          </a:prstGeom>
          <a:solidFill>
            <a:srgbClr val="06204C"/>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684" name="Google Shape;1684;p176"/>
          <p:cNvSpPr/>
          <p:nvPr/>
        </p:nvSpPr>
        <p:spPr>
          <a:xfrm>
            <a:off x="4618611" y="309638"/>
            <a:ext cx="4477765" cy="456305"/>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91052"/>
              </a:lnSpc>
              <a:spcBef>
                <a:spcPts val="0"/>
              </a:spcBef>
              <a:spcAft>
                <a:spcPts val="0"/>
              </a:spcAft>
              <a:buClrTx/>
              <a:buSzTx/>
              <a:buFontTx/>
              <a:buNone/>
              <a:tabLst/>
              <a:defRPr/>
            </a:pPr>
            <a:r>
              <a:rPr kumimoji="0" lang="en-US" sz="3800" b="0" i="0" u="none" strike="noStrike" kern="1200" cap="none" spc="0" normalizeH="0" baseline="0" noProof="0">
                <a:ln>
                  <a:noFill/>
                </a:ln>
                <a:solidFill>
                  <a:prstClr val="white"/>
                </a:solidFill>
                <a:effectLst/>
                <a:uLnTx/>
                <a:uFillTx/>
                <a:latin typeface="Lato Light"/>
                <a:ea typeface="Lato Light"/>
                <a:cs typeface="Lato Light"/>
                <a:sym typeface="Lato Light"/>
              </a:rPr>
              <a:t>Complex Reflections</a:t>
            </a: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85" name="Google Shape;1685;p176"/>
          <p:cNvSpPr/>
          <p:nvPr/>
        </p:nvSpPr>
        <p:spPr>
          <a:xfrm>
            <a:off x="4950621" y="1562099"/>
            <a:ext cx="5736431" cy="3476627"/>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srgbClr val="444444"/>
                </a:solidFill>
                <a:effectLst/>
                <a:uLnTx/>
                <a:uFillTx/>
                <a:latin typeface="Lato"/>
                <a:ea typeface="Lato"/>
                <a:cs typeface="Lato"/>
                <a:sym typeface="Lato"/>
              </a:rPr>
              <a:t>Makes a guess</a:t>
            </a:r>
            <a:endParaRPr kumimoji="0" sz="2400" b="0" i="0" u="none" strike="noStrike" kern="1200" cap="none" spc="0" normalizeH="0" baseline="0" noProof="0">
              <a:ln>
                <a:noFill/>
              </a:ln>
              <a:solidFill>
                <a:srgbClr val="444444"/>
              </a:solidFill>
              <a:effectLst/>
              <a:uLnTx/>
              <a:uFillTx/>
              <a:latin typeface="Lato"/>
              <a:ea typeface="Lato"/>
              <a:cs typeface="Lato"/>
              <a:sym typeface="Lato"/>
            </a:endParaRPr>
          </a:p>
          <a:p>
            <a:pPr marL="1257269" marR="0" lvl="2" indent="-342891" algn="l" defTabSz="914400" rtl="0" eaLnBrk="1" fontAlgn="auto" latinLnBrk="0" hangingPunct="1">
              <a:lnSpc>
                <a:spcPct val="100000"/>
              </a:lnSpc>
              <a:spcBef>
                <a:spcPts val="600"/>
              </a:spcBef>
              <a:spcAft>
                <a:spcPts val="0"/>
              </a:spcAft>
              <a:buClr>
                <a:srgbClr val="444444"/>
              </a:buClr>
              <a:buSzPts val="2400"/>
              <a:buFont typeface="Lato"/>
              <a:buChar char="•"/>
              <a:tabLst/>
              <a:defRPr/>
            </a:pPr>
            <a:r>
              <a:rPr kumimoji="0" lang="en-US" sz="2400" b="0" i="0" u="none" strike="noStrike" kern="1200" cap="none" spc="0" normalizeH="0" baseline="0" noProof="0">
                <a:ln>
                  <a:noFill/>
                </a:ln>
                <a:solidFill>
                  <a:srgbClr val="444444"/>
                </a:solidFill>
                <a:effectLst/>
                <a:uLnTx/>
                <a:uFillTx/>
                <a:latin typeface="Lato"/>
                <a:ea typeface="Lato"/>
                <a:cs typeface="Lato"/>
                <a:sym typeface="Lato"/>
              </a:rPr>
              <a:t>Paraphrase</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1257269" marR="0" lvl="2" indent="-342891" algn="l" defTabSz="914400" rtl="0" eaLnBrk="1" fontAlgn="auto" latinLnBrk="0" hangingPunct="1">
              <a:lnSpc>
                <a:spcPct val="100000"/>
              </a:lnSpc>
              <a:spcBef>
                <a:spcPts val="600"/>
              </a:spcBef>
              <a:spcAft>
                <a:spcPts val="0"/>
              </a:spcAft>
              <a:buClr>
                <a:srgbClr val="444444"/>
              </a:buClr>
              <a:buSzPts val="2400"/>
              <a:buFont typeface="Lato"/>
              <a:buChar char="•"/>
              <a:tabLst/>
              <a:defRPr/>
            </a:pPr>
            <a:r>
              <a:rPr kumimoji="0" lang="en-US" sz="2400" b="0" i="0" u="none" strike="noStrike" kern="1200" cap="none" spc="0" normalizeH="0" baseline="0" noProof="0">
                <a:ln>
                  <a:noFill/>
                </a:ln>
                <a:solidFill>
                  <a:srgbClr val="444444"/>
                </a:solidFill>
                <a:effectLst/>
                <a:uLnTx/>
                <a:uFillTx/>
                <a:latin typeface="Lato"/>
                <a:ea typeface="Lato"/>
                <a:cs typeface="Lato"/>
                <a:sym typeface="Lato"/>
              </a:rPr>
              <a:t>Continuing the paragraph </a:t>
            </a:r>
            <a:endParaRPr kumimoji="0" sz="1800" b="0" i="0" u="none" strike="noStrike" kern="1200" cap="none" spc="0" normalizeH="0" baseline="0" noProof="0">
              <a:ln>
                <a:noFill/>
              </a:ln>
              <a:solidFill>
                <a:prstClr val="black"/>
              </a:solidFill>
              <a:effectLst/>
              <a:highlight>
                <a:srgbClr val="FFE599"/>
              </a:highlight>
              <a:uLnTx/>
              <a:uFillTx/>
              <a:latin typeface="Calibri"/>
              <a:ea typeface="+mn-ea"/>
              <a:cs typeface="+mn-cs"/>
            </a:endParaRPr>
          </a:p>
          <a:p>
            <a:pPr marL="1257269" marR="0" lvl="2" indent="-342891" algn="l" defTabSz="914400" rtl="0" eaLnBrk="1" fontAlgn="auto" latinLnBrk="0" hangingPunct="1">
              <a:lnSpc>
                <a:spcPct val="100000"/>
              </a:lnSpc>
              <a:spcBef>
                <a:spcPts val="600"/>
              </a:spcBef>
              <a:spcAft>
                <a:spcPts val="0"/>
              </a:spcAft>
              <a:buClr>
                <a:srgbClr val="444444"/>
              </a:buClr>
              <a:buSzPts val="2400"/>
              <a:buFont typeface="Lato"/>
              <a:buChar char="•"/>
              <a:tabLst/>
              <a:defRPr/>
            </a:pPr>
            <a:r>
              <a:rPr kumimoji="0" lang="en-US" sz="2400" b="0" i="0" u="none" strike="noStrike" kern="1200" cap="none" spc="0" normalizeH="0" baseline="0" noProof="0">
                <a:ln>
                  <a:noFill/>
                </a:ln>
                <a:solidFill>
                  <a:srgbClr val="444444"/>
                </a:solidFill>
                <a:effectLst/>
                <a:uLnTx/>
                <a:uFillTx/>
                <a:latin typeface="Lato"/>
                <a:ea typeface="Lato"/>
                <a:cs typeface="Lato"/>
                <a:sym typeface="Lato"/>
              </a:rPr>
              <a:t>Reflect feeling</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1257269" marR="0" lvl="2" indent="-342891" algn="l" defTabSz="914400" rtl="0" eaLnBrk="1" fontAlgn="auto" latinLnBrk="0" hangingPunct="1">
              <a:lnSpc>
                <a:spcPct val="100000"/>
              </a:lnSpc>
              <a:spcBef>
                <a:spcPts val="600"/>
              </a:spcBef>
              <a:spcAft>
                <a:spcPts val="0"/>
              </a:spcAft>
              <a:buClr>
                <a:srgbClr val="444444"/>
              </a:buClr>
              <a:buSzPts val="2400"/>
              <a:buFont typeface="Lato"/>
              <a:buChar char="•"/>
              <a:tabLst/>
              <a:defRPr/>
            </a:pPr>
            <a:r>
              <a:rPr kumimoji="0" lang="en-US" sz="2400" b="0" i="0" u="none" strike="noStrike" kern="1200" cap="none" spc="0" normalizeH="0" baseline="0" noProof="0">
                <a:ln>
                  <a:noFill/>
                </a:ln>
                <a:solidFill>
                  <a:srgbClr val="444444"/>
                </a:solidFill>
                <a:effectLst/>
                <a:uLnTx/>
                <a:uFillTx/>
                <a:latin typeface="Lato"/>
                <a:ea typeface="Lato"/>
                <a:cs typeface="Lato"/>
                <a:sym typeface="Lato"/>
              </a:rPr>
              <a:t>Use an Analogy or Metaphor </a:t>
            </a:r>
            <a:endParaRPr kumimoji="0" sz="1800" b="0" i="0" u="none" strike="noStrike" kern="1200" cap="none" spc="0" normalizeH="0" baseline="0" noProof="0">
              <a:ln>
                <a:noFill/>
              </a:ln>
              <a:solidFill>
                <a:prstClr val="black"/>
              </a:solidFill>
              <a:effectLst/>
              <a:highlight>
                <a:srgbClr val="FFE599"/>
              </a:highlight>
              <a:uLnTx/>
              <a:uFillTx/>
              <a:latin typeface="Calibri"/>
              <a:ea typeface="+mn-ea"/>
              <a:cs typeface="+mn-cs"/>
            </a:endParaRPr>
          </a:p>
          <a:p>
            <a:pPr marL="1257269" marR="0" lvl="2" indent="-342891" algn="l" defTabSz="914400" rtl="0" eaLnBrk="1" fontAlgn="auto" latinLnBrk="0" hangingPunct="1">
              <a:lnSpc>
                <a:spcPct val="100000"/>
              </a:lnSpc>
              <a:spcBef>
                <a:spcPts val="600"/>
              </a:spcBef>
              <a:spcAft>
                <a:spcPts val="0"/>
              </a:spcAft>
              <a:buClr>
                <a:srgbClr val="444444"/>
              </a:buClr>
              <a:buSzPts val="2400"/>
              <a:buFont typeface="Lato"/>
              <a:buChar char="•"/>
              <a:tabLst/>
              <a:defRPr/>
            </a:pPr>
            <a:r>
              <a:rPr kumimoji="0" lang="en-US" sz="2400" b="0" i="0" u="none" strike="noStrike" kern="1200" cap="none" spc="0" normalizeH="0" baseline="0" noProof="0">
                <a:ln>
                  <a:noFill/>
                </a:ln>
                <a:solidFill>
                  <a:srgbClr val="444444"/>
                </a:solidFill>
                <a:effectLst/>
                <a:uLnTx/>
                <a:uFillTx/>
                <a:latin typeface="Lato"/>
                <a:ea typeface="Lato"/>
                <a:cs typeface="Lato"/>
                <a:sym typeface="Lato"/>
              </a:rPr>
              <a:t>Use Overstating or Understating (prev. Amplified reflection) </a:t>
            </a:r>
            <a:endParaRPr kumimoji="0" sz="1800" b="0" i="0" u="none" strike="noStrike" kern="1200" cap="none" spc="0" normalizeH="0" baseline="0" noProof="0">
              <a:ln>
                <a:noFill/>
              </a:ln>
              <a:solidFill>
                <a:prstClr val="black"/>
              </a:solidFill>
              <a:effectLst/>
              <a:highlight>
                <a:srgbClr val="FFE599"/>
              </a:highlight>
              <a:uLnTx/>
              <a:uFillTx/>
              <a:latin typeface="Calibri"/>
              <a:ea typeface="+mn-ea"/>
              <a:cs typeface="+mn-cs"/>
            </a:endParaRPr>
          </a:p>
          <a:p>
            <a:pPr marL="1257269" marR="0" lvl="2" indent="-342891" algn="l" defTabSz="914400" rtl="0" eaLnBrk="1" fontAlgn="auto" latinLnBrk="0" hangingPunct="1">
              <a:lnSpc>
                <a:spcPct val="100000"/>
              </a:lnSpc>
              <a:spcBef>
                <a:spcPts val="600"/>
              </a:spcBef>
              <a:spcAft>
                <a:spcPts val="0"/>
              </a:spcAft>
              <a:buClr>
                <a:srgbClr val="444444"/>
              </a:buClr>
              <a:buSzPts val="2400"/>
              <a:buFont typeface="Lato"/>
              <a:buChar char="•"/>
              <a:tabLst/>
              <a:defRPr/>
            </a:pPr>
            <a:r>
              <a:rPr kumimoji="0" lang="en-US" sz="2400" b="0" i="0" u="none" strike="noStrike" kern="1200" cap="none" spc="0" normalizeH="0" baseline="0" noProof="0">
                <a:ln>
                  <a:noFill/>
                </a:ln>
                <a:solidFill>
                  <a:srgbClr val="444444"/>
                </a:solidFill>
                <a:effectLst/>
                <a:uLnTx/>
                <a:uFillTx/>
                <a:latin typeface="Lato"/>
                <a:ea typeface="Lato"/>
                <a:cs typeface="Lato"/>
                <a:sym typeface="Lato"/>
              </a:rPr>
              <a:t>Double-sided reflection</a:t>
            </a: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86" name="Google Shape;1686;p176"/>
          <p:cNvSpPr txBox="1">
            <a:spLocks noGrp="1"/>
          </p:cNvSpPr>
          <p:nvPr>
            <p:ph type="sldNum" idx="12"/>
          </p:nvPr>
        </p:nvSpPr>
        <p:spPr>
          <a:xfrm>
            <a:off x="9128185" y="6339098"/>
            <a:ext cx="2743200" cy="365125"/>
          </a:xfrm>
          <a:prstGeom prst="rect">
            <a:avLst/>
          </a:prstGeom>
          <a:noFill/>
          <a:ln>
            <a:noFill/>
          </a:ln>
        </p:spPr>
        <p:txBody>
          <a:bodyPr spcFirstLastPara="1" vert="horz" wrap="square" lIns="91425" tIns="45700" rIns="91425" bIns="4570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9366614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691"/>
        <p:cNvGrpSpPr/>
        <p:nvPr/>
      </p:nvGrpSpPr>
      <p:grpSpPr>
        <a:xfrm>
          <a:off x="0" y="0"/>
          <a:ext cx="0" cy="0"/>
          <a:chOff x="0" y="0"/>
          <a:chExt cx="0" cy="0"/>
        </a:xfrm>
      </p:grpSpPr>
      <p:sp>
        <p:nvSpPr>
          <p:cNvPr id="1692" name="Google Shape;1692;p177"/>
          <p:cNvSpPr/>
          <p:nvPr/>
        </p:nvSpPr>
        <p:spPr>
          <a:xfrm>
            <a:off x="2" y="0"/>
            <a:ext cx="12191999"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pic>
        <p:nvPicPr>
          <p:cNvPr id="1693" name="Google Shape;1693;p177" descr="A picture containing logo&#10;&#10;Description automatically generated"/>
          <p:cNvPicPr preferRelativeResize="0"/>
          <p:nvPr/>
        </p:nvPicPr>
        <p:blipFill rotWithShape="1">
          <a:blip r:embed="rId3">
            <a:alphaModFix/>
          </a:blip>
          <a:srcRect/>
          <a:stretch/>
        </p:blipFill>
        <p:spPr>
          <a:xfrm>
            <a:off x="95445" y="6380922"/>
            <a:ext cx="399027" cy="392575"/>
          </a:xfrm>
          <a:prstGeom prst="rect">
            <a:avLst/>
          </a:prstGeom>
          <a:noFill/>
          <a:ln>
            <a:noFill/>
          </a:ln>
        </p:spPr>
      </p:pic>
      <p:pic>
        <p:nvPicPr>
          <p:cNvPr id="1694" name="Google Shape;1694;p177" descr="A picture containing nature&#10;&#10;Description automatically generated"/>
          <p:cNvPicPr preferRelativeResize="0"/>
          <p:nvPr/>
        </p:nvPicPr>
        <p:blipFill rotWithShape="1">
          <a:blip r:embed="rId4">
            <a:alphaModFix/>
          </a:blip>
          <a:srcRect l="46875" r="14844"/>
          <a:stretch/>
        </p:blipFill>
        <p:spPr>
          <a:xfrm>
            <a:off x="0" y="1075580"/>
            <a:ext cx="4071715" cy="5781765"/>
          </a:xfrm>
          <a:prstGeom prst="rect">
            <a:avLst/>
          </a:prstGeom>
          <a:noFill/>
          <a:ln>
            <a:noFill/>
          </a:ln>
        </p:spPr>
      </p:pic>
      <p:sp>
        <p:nvSpPr>
          <p:cNvPr id="1695" name="Google Shape;1695;p177"/>
          <p:cNvSpPr/>
          <p:nvPr/>
        </p:nvSpPr>
        <p:spPr>
          <a:xfrm>
            <a:off x="0" y="-1"/>
            <a:ext cx="4071715" cy="1476377"/>
          </a:xfrm>
          <a:prstGeom prst="rect">
            <a:avLst/>
          </a:prstGeom>
          <a:solidFill>
            <a:srgbClr val="06204C"/>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696" name="Google Shape;1696;p177"/>
          <p:cNvSpPr/>
          <p:nvPr/>
        </p:nvSpPr>
        <p:spPr>
          <a:xfrm>
            <a:off x="395945" y="299515"/>
            <a:ext cx="2977564" cy="877344"/>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91052"/>
              </a:lnSpc>
              <a:spcBef>
                <a:spcPts val="0"/>
              </a:spcBef>
              <a:spcAft>
                <a:spcPts val="0"/>
              </a:spcAft>
              <a:buClrTx/>
              <a:buSzTx/>
              <a:buFontTx/>
              <a:buNone/>
              <a:tabLst/>
              <a:defRPr/>
            </a:pPr>
            <a:r>
              <a:rPr kumimoji="0" lang="en-US" sz="3800" b="0" i="0" u="none" strike="noStrike" kern="1200" cap="none" spc="0" normalizeH="0" baseline="0" noProof="0">
                <a:ln>
                  <a:noFill/>
                </a:ln>
                <a:solidFill>
                  <a:prstClr val="white"/>
                </a:solidFill>
                <a:effectLst/>
                <a:uLnTx/>
                <a:uFillTx/>
                <a:latin typeface="Lato Light"/>
                <a:ea typeface="Lato Light"/>
                <a:cs typeface="Lato Light"/>
                <a:sym typeface="Lato Light"/>
              </a:rPr>
              <a:t>The Iceberg Metaphor</a:t>
            </a: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97" name="Google Shape;1697;p177"/>
          <p:cNvSpPr/>
          <p:nvPr/>
        </p:nvSpPr>
        <p:spPr>
          <a:xfrm>
            <a:off x="6796312" y="1766885"/>
            <a:ext cx="4071715" cy="438151"/>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a:ln>
                  <a:noFill/>
                </a:ln>
                <a:solidFill>
                  <a:srgbClr val="444444"/>
                </a:solidFill>
                <a:effectLst/>
                <a:uLnTx/>
                <a:uFillTx/>
                <a:latin typeface="Lato"/>
                <a:ea typeface="Lato"/>
                <a:cs typeface="Lato"/>
                <a:sym typeface="Lato"/>
              </a:rPr>
              <a:t>Simple Reflection</a:t>
            </a:r>
            <a:endParaRPr kumimoji="0" sz="3200" b="0" i="0" u="none" strike="noStrike" kern="1200" cap="none" spc="0" normalizeH="0" baseline="0" noProof="0">
              <a:ln>
                <a:noFill/>
              </a:ln>
              <a:solidFill>
                <a:srgbClr val="444444"/>
              </a:solidFill>
              <a:effectLst/>
              <a:uLnTx/>
              <a:uFillTx/>
              <a:latin typeface="Lato"/>
              <a:ea typeface="Lato"/>
              <a:cs typeface="Lato"/>
              <a:sym typeface="Lato"/>
            </a:endParaRPr>
          </a:p>
        </p:txBody>
      </p:sp>
      <p:sp>
        <p:nvSpPr>
          <p:cNvPr id="1698" name="Google Shape;1698;p177"/>
          <p:cNvSpPr/>
          <p:nvPr/>
        </p:nvSpPr>
        <p:spPr>
          <a:xfrm>
            <a:off x="7024912" y="3966462"/>
            <a:ext cx="4071715" cy="438151"/>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a:ln>
                  <a:noFill/>
                </a:ln>
                <a:solidFill>
                  <a:srgbClr val="444444"/>
                </a:solidFill>
                <a:effectLst/>
                <a:uLnTx/>
                <a:uFillTx/>
                <a:latin typeface="Lato"/>
                <a:ea typeface="Lato"/>
                <a:cs typeface="Lato"/>
                <a:sym typeface="Lato"/>
              </a:rPr>
              <a:t>Complex Reflection</a:t>
            </a:r>
            <a:endParaRPr kumimoji="0" sz="3200" b="0" i="0" u="none" strike="noStrike" kern="1200" cap="none" spc="0" normalizeH="0" baseline="0" noProof="0">
              <a:ln>
                <a:noFill/>
              </a:ln>
              <a:solidFill>
                <a:srgbClr val="444444"/>
              </a:solidFill>
              <a:effectLst/>
              <a:uLnTx/>
              <a:uFillTx/>
              <a:latin typeface="Lato"/>
              <a:ea typeface="Lato"/>
              <a:cs typeface="Lato"/>
              <a:sym typeface="Lato"/>
            </a:endParaRPr>
          </a:p>
        </p:txBody>
      </p:sp>
      <p:sp>
        <p:nvSpPr>
          <p:cNvPr id="1699" name="Google Shape;1699;p177"/>
          <p:cNvSpPr/>
          <p:nvPr/>
        </p:nvSpPr>
        <p:spPr>
          <a:xfrm>
            <a:off x="4853211" y="1828799"/>
            <a:ext cx="1943100" cy="447675"/>
          </a:xfrm>
          <a:prstGeom prst="leftArrow">
            <a:avLst>
              <a:gd name="adj1" fmla="val 50000"/>
              <a:gd name="adj2" fmla="val 50000"/>
            </a:avLst>
          </a:prstGeom>
          <a:solidFill>
            <a:srgbClr val="44444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4444"/>
              </a:solidFill>
              <a:effectLst/>
              <a:uLnTx/>
              <a:uFillTx/>
              <a:latin typeface="Calibri"/>
              <a:ea typeface="Calibri"/>
              <a:cs typeface="Calibri"/>
              <a:sym typeface="Calibri"/>
            </a:endParaRPr>
          </a:p>
        </p:txBody>
      </p:sp>
      <p:sp>
        <p:nvSpPr>
          <p:cNvPr id="1700" name="Google Shape;1700;p177"/>
          <p:cNvSpPr/>
          <p:nvPr/>
        </p:nvSpPr>
        <p:spPr>
          <a:xfrm>
            <a:off x="4853211" y="4057649"/>
            <a:ext cx="1943100" cy="447675"/>
          </a:xfrm>
          <a:prstGeom prst="leftArrow">
            <a:avLst>
              <a:gd name="adj1" fmla="val 50000"/>
              <a:gd name="adj2" fmla="val 50000"/>
            </a:avLst>
          </a:prstGeom>
          <a:solidFill>
            <a:srgbClr val="44444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4444"/>
              </a:solidFill>
              <a:effectLst/>
              <a:uLnTx/>
              <a:uFillTx/>
              <a:latin typeface="Calibri"/>
              <a:ea typeface="Calibri"/>
              <a:cs typeface="Calibri"/>
              <a:sym typeface="Calibri"/>
            </a:endParaRPr>
          </a:p>
        </p:txBody>
      </p:sp>
      <p:sp>
        <p:nvSpPr>
          <p:cNvPr id="1701" name="Google Shape;1701;p177"/>
          <p:cNvSpPr txBox="1">
            <a:spLocks noGrp="1"/>
          </p:cNvSpPr>
          <p:nvPr>
            <p:ph type="sldNum" idx="12"/>
          </p:nvPr>
        </p:nvSpPr>
        <p:spPr>
          <a:xfrm>
            <a:off x="9128185" y="6339098"/>
            <a:ext cx="2743200" cy="365125"/>
          </a:xfrm>
          <a:prstGeom prst="rect">
            <a:avLst/>
          </a:prstGeom>
          <a:noFill/>
          <a:ln>
            <a:noFill/>
          </a:ln>
        </p:spPr>
        <p:txBody>
          <a:bodyPr spcFirstLastPara="1" vert="horz" wrap="square" lIns="91425" tIns="45700" rIns="91425" bIns="4570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tint val="75000"/>
                  </a:prstClr>
                </a:solidFill>
                <a:effectLst/>
                <a:uLnTx/>
                <a:uFillTx/>
                <a:latin typeface="Lato"/>
                <a:ea typeface="Lato"/>
                <a:cs typeface="Lato"/>
                <a:sym typeface="Lato"/>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sz="1200" b="0" i="0" u="none" strike="noStrike" kern="1200" cap="none" spc="0" normalizeH="0" baseline="0" noProof="0">
              <a:ln>
                <a:noFill/>
              </a:ln>
              <a:solidFill>
                <a:prstClr val="black">
                  <a:tint val="75000"/>
                </a:prstClr>
              </a:solidFill>
              <a:effectLst/>
              <a:uLnTx/>
              <a:uFillTx/>
              <a:latin typeface="Lato"/>
              <a:ea typeface="Lato"/>
              <a:cs typeface="Lato"/>
              <a:sym typeface="Lato"/>
            </a:endParaRPr>
          </a:p>
        </p:txBody>
      </p:sp>
    </p:spTree>
    <p:extLst>
      <p:ext uri="{BB962C8B-B14F-4D97-AF65-F5344CB8AC3E}">
        <p14:creationId xmlns:p14="http://schemas.microsoft.com/office/powerpoint/2010/main" val="209335724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706"/>
        <p:cNvGrpSpPr/>
        <p:nvPr/>
      </p:nvGrpSpPr>
      <p:grpSpPr>
        <a:xfrm>
          <a:off x="0" y="0"/>
          <a:ext cx="0" cy="0"/>
          <a:chOff x="0" y="0"/>
          <a:chExt cx="0" cy="0"/>
        </a:xfrm>
      </p:grpSpPr>
      <p:sp>
        <p:nvSpPr>
          <p:cNvPr id="1707" name="Google Shape;1707;p178"/>
          <p:cNvSpPr/>
          <p:nvPr/>
        </p:nvSpPr>
        <p:spPr>
          <a:xfrm>
            <a:off x="2" y="0"/>
            <a:ext cx="12191999"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1708" name="Google Shape;1708;p178"/>
          <p:cNvSpPr/>
          <p:nvPr/>
        </p:nvSpPr>
        <p:spPr>
          <a:xfrm>
            <a:off x="0" y="1"/>
            <a:ext cx="5100861" cy="1075580"/>
          </a:xfrm>
          <a:prstGeom prst="rect">
            <a:avLst/>
          </a:prstGeom>
          <a:solidFill>
            <a:srgbClr val="06204C"/>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709" name="Google Shape;1709;p178"/>
          <p:cNvSpPr/>
          <p:nvPr/>
        </p:nvSpPr>
        <p:spPr>
          <a:xfrm>
            <a:off x="476133" y="309009"/>
            <a:ext cx="4781668" cy="385667"/>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91052"/>
              </a:lnSpc>
              <a:spcBef>
                <a:spcPts val="0"/>
              </a:spcBef>
              <a:spcAft>
                <a:spcPts val="0"/>
              </a:spcAft>
              <a:buClr>
                <a:prstClr val="white"/>
              </a:buClr>
              <a:buSzPts val="3800"/>
              <a:buFontTx/>
              <a:buNone/>
              <a:tabLst/>
              <a:defRPr/>
            </a:pPr>
            <a:r>
              <a:rPr kumimoji="0" lang="en-US" sz="3800" b="0" i="0" u="none" strike="noStrike" kern="1200" cap="none" spc="0" normalizeH="0" baseline="0" noProof="0">
                <a:ln>
                  <a:noFill/>
                </a:ln>
                <a:solidFill>
                  <a:prstClr val="white"/>
                </a:solidFill>
                <a:effectLst/>
                <a:uLnTx/>
                <a:uFillTx/>
                <a:latin typeface="Lato Light"/>
                <a:ea typeface="Lato Light"/>
                <a:cs typeface="Lato Light"/>
                <a:sym typeface="Lato Light"/>
              </a:rPr>
              <a:t>Reflective Listening</a:t>
            </a:r>
            <a:endParaRPr kumimoji="0" sz="1800" b="0" i="0" u="none" strike="noStrike" kern="1200" cap="none" spc="0" normalizeH="0" baseline="0" noProof="0">
              <a:ln>
                <a:noFill/>
              </a:ln>
              <a:solidFill>
                <a:prstClr val="white"/>
              </a:solidFill>
              <a:effectLst/>
              <a:uLnTx/>
              <a:uFillTx/>
              <a:latin typeface="Lato Light"/>
              <a:ea typeface="Lato Light"/>
              <a:cs typeface="Lato Light"/>
              <a:sym typeface="Lato Light"/>
            </a:endParaRPr>
          </a:p>
        </p:txBody>
      </p:sp>
      <p:sp>
        <p:nvSpPr>
          <p:cNvPr id="1710" name="Google Shape;1710;p178"/>
          <p:cNvSpPr/>
          <p:nvPr/>
        </p:nvSpPr>
        <p:spPr>
          <a:xfrm>
            <a:off x="1273424" y="1672707"/>
            <a:ext cx="9870827" cy="4299469"/>
          </a:xfrm>
          <a:prstGeom prst="rect">
            <a:avLst/>
          </a:prstGeom>
          <a:noFill/>
          <a:ln>
            <a:noFill/>
          </a:ln>
        </p:spPr>
        <p:txBody>
          <a:bodyPr spcFirstLastPara="1" wrap="square" lIns="0" tIns="0" rIns="0" bIns="0" anchor="t" anchorCtr="0">
            <a:noAutofit/>
          </a:bodyPr>
          <a:lstStyle/>
          <a:p>
            <a:pPr marL="457189" marR="0" lvl="1"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srgbClr val="444444"/>
                </a:solidFill>
                <a:effectLst/>
                <a:uLnTx/>
                <a:uFillTx/>
                <a:latin typeface="Lato"/>
                <a:ea typeface="Lato"/>
                <a:cs typeface="Lato"/>
                <a:sym typeface="Lato"/>
              </a:rPr>
              <a:t>“Right now, drinking doesn’t help me feel better the way it used to.</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457189" marR="0" lvl="1"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srgbClr val="444444"/>
                </a:solidFill>
                <a:effectLst/>
                <a:uLnTx/>
                <a:uFillTx/>
                <a:latin typeface="Lato"/>
                <a:ea typeface="Lato"/>
                <a:cs typeface="Lato"/>
                <a:sym typeface="Lato"/>
              </a:rPr>
              <a:t>In fact, I feel worse now.”</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457189" marR="0" lvl="1" indent="0" algn="ctr" defTabSz="914400" rtl="0" eaLnBrk="1" fontAlgn="auto" latinLnBrk="0" hangingPunct="1">
              <a:lnSpc>
                <a:spcPct val="100000"/>
              </a:lnSpc>
              <a:spcBef>
                <a:spcPts val="0"/>
              </a:spcBef>
              <a:spcAft>
                <a:spcPts val="0"/>
              </a:spcAft>
              <a:buClrTx/>
              <a:buSzTx/>
              <a:buFontTx/>
              <a:buNone/>
              <a:tabLst/>
              <a:defRPr/>
            </a:pPr>
            <a:endParaRPr kumimoji="0" sz="2400" b="0" i="1" u="none" strike="noStrike" kern="1200" cap="none" spc="0" normalizeH="0" baseline="0" noProof="0">
              <a:ln>
                <a:noFill/>
              </a:ln>
              <a:solidFill>
                <a:srgbClr val="444444"/>
              </a:solidFill>
              <a:effectLst/>
              <a:uLnTx/>
              <a:uFillTx/>
              <a:latin typeface="Lato"/>
              <a:ea typeface="Lato"/>
              <a:cs typeface="Lato"/>
              <a:sym typeface="Lato"/>
            </a:endParaRPr>
          </a:p>
          <a:p>
            <a:pPr marL="914377" marR="0" lvl="1" indent="-457189" algn="l" defTabSz="914400" rtl="0" eaLnBrk="1" fontAlgn="auto" latinLnBrk="0" hangingPunct="1">
              <a:lnSpc>
                <a:spcPct val="100000"/>
              </a:lnSpc>
              <a:spcBef>
                <a:spcPts val="600"/>
              </a:spcBef>
              <a:spcAft>
                <a:spcPts val="0"/>
              </a:spcAft>
              <a:buClr>
                <a:srgbClr val="444444"/>
              </a:buClr>
              <a:buSzPts val="2400"/>
              <a:buFont typeface="Arial"/>
              <a:buChar char="•"/>
              <a:tabLst/>
              <a:defRPr/>
            </a:pPr>
            <a:r>
              <a:rPr kumimoji="0" lang="en-US" sz="2400" b="0" i="0" u="none" strike="noStrike" kern="1200" cap="none" spc="0" normalizeH="0" baseline="0" noProof="0">
                <a:ln>
                  <a:noFill/>
                </a:ln>
                <a:solidFill>
                  <a:srgbClr val="444444"/>
                </a:solidFill>
                <a:effectLst/>
                <a:uLnTx/>
                <a:uFillTx/>
                <a:latin typeface="Lato"/>
                <a:ea typeface="Lato"/>
                <a:cs typeface="Lato"/>
                <a:sym typeface="Lato"/>
              </a:rPr>
              <a:t>Echo: Drinking makes you feel worse now.</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914377" marR="0" lvl="1" indent="-457189" algn="l" defTabSz="914400" rtl="0" eaLnBrk="1" fontAlgn="auto" latinLnBrk="0" hangingPunct="1">
              <a:lnSpc>
                <a:spcPct val="100000"/>
              </a:lnSpc>
              <a:spcBef>
                <a:spcPts val="1200"/>
              </a:spcBef>
              <a:spcAft>
                <a:spcPts val="0"/>
              </a:spcAft>
              <a:buClr>
                <a:srgbClr val="444444"/>
              </a:buClr>
              <a:buSzPts val="2400"/>
              <a:buFont typeface="Arial"/>
              <a:buChar char="•"/>
              <a:tabLst/>
              <a:defRPr/>
            </a:pPr>
            <a:r>
              <a:rPr kumimoji="0" lang="en-US" sz="2400" b="0" i="0" u="none" strike="noStrike" kern="1200" cap="none" spc="0" normalizeH="0" baseline="0" noProof="0">
                <a:ln>
                  <a:noFill/>
                </a:ln>
                <a:solidFill>
                  <a:srgbClr val="444444"/>
                </a:solidFill>
                <a:effectLst/>
                <a:uLnTx/>
                <a:uFillTx/>
                <a:latin typeface="Lato"/>
                <a:ea typeface="Lato"/>
                <a:cs typeface="Lato"/>
                <a:sym typeface="Lato"/>
              </a:rPr>
              <a:t>Rephrase: So, you find that drinking is no longer helping you to feel better, the way it used to.</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914377" marR="0" lvl="1" indent="-457189" algn="l" defTabSz="914400" rtl="0" eaLnBrk="1" fontAlgn="auto" latinLnBrk="0" hangingPunct="1">
              <a:lnSpc>
                <a:spcPct val="100000"/>
              </a:lnSpc>
              <a:spcBef>
                <a:spcPts val="1200"/>
              </a:spcBef>
              <a:spcAft>
                <a:spcPts val="0"/>
              </a:spcAft>
              <a:buClr>
                <a:srgbClr val="444444"/>
              </a:buClr>
              <a:buSzPts val="2400"/>
              <a:buFont typeface="Arial"/>
              <a:buChar char="•"/>
              <a:tabLst/>
              <a:defRPr/>
            </a:pPr>
            <a:r>
              <a:rPr kumimoji="0" lang="en-US" sz="2400" b="0" i="0" u="none" strike="noStrike" kern="1200" cap="none" spc="0" normalizeH="0" baseline="0" noProof="0">
                <a:ln>
                  <a:noFill/>
                </a:ln>
                <a:solidFill>
                  <a:srgbClr val="444444"/>
                </a:solidFill>
                <a:effectLst/>
                <a:uLnTx/>
                <a:uFillTx/>
                <a:latin typeface="Lato"/>
                <a:ea typeface="Lato"/>
                <a:cs typeface="Lato"/>
                <a:sym typeface="Lato"/>
              </a:rPr>
              <a:t>Double-sided: In the past, drinking helped you to feel better. Now it makes matters worse.</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914377" marR="0" lvl="1" indent="-457189" algn="l" defTabSz="914400" rtl="0" eaLnBrk="1" fontAlgn="auto" latinLnBrk="0" hangingPunct="1">
              <a:lnSpc>
                <a:spcPct val="100000"/>
              </a:lnSpc>
              <a:spcBef>
                <a:spcPts val="1200"/>
              </a:spcBef>
              <a:spcAft>
                <a:spcPts val="0"/>
              </a:spcAft>
              <a:buClr>
                <a:srgbClr val="444444"/>
              </a:buClr>
              <a:buSzPts val="2400"/>
              <a:buFont typeface="Arial"/>
              <a:buChar char="•"/>
              <a:tabLst/>
              <a:defRPr/>
            </a:pPr>
            <a:r>
              <a:rPr kumimoji="0" lang="en-US" sz="2400" b="0" i="0" u="none" strike="noStrike" kern="1200" cap="none" spc="0" normalizeH="0" baseline="0" noProof="0">
                <a:ln>
                  <a:noFill/>
                </a:ln>
                <a:solidFill>
                  <a:srgbClr val="444444"/>
                </a:solidFill>
                <a:effectLst/>
                <a:uLnTx/>
                <a:uFillTx/>
                <a:latin typeface="Lato"/>
                <a:ea typeface="Lato"/>
                <a:cs typeface="Lato"/>
                <a:sym typeface="Lato"/>
              </a:rPr>
              <a:t>Continuation: …and you want to find some way to feel better instead of drinking.</a:t>
            </a: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11" name="Google Shape;1711;p178"/>
          <p:cNvSpPr txBox="1">
            <a:spLocks noGrp="1"/>
          </p:cNvSpPr>
          <p:nvPr>
            <p:ph type="sldNum" idx="12"/>
          </p:nvPr>
        </p:nvSpPr>
        <p:spPr>
          <a:xfrm>
            <a:off x="9128185" y="6339098"/>
            <a:ext cx="2743200" cy="365125"/>
          </a:xfrm>
          <a:prstGeom prst="rect">
            <a:avLst/>
          </a:prstGeom>
          <a:noFill/>
          <a:ln>
            <a:noFill/>
          </a:ln>
        </p:spPr>
        <p:txBody>
          <a:bodyPr spcFirstLastPara="1" vert="horz" wrap="square" lIns="91425" tIns="45700" rIns="91425" bIns="4570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0975372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716"/>
        <p:cNvGrpSpPr/>
        <p:nvPr/>
      </p:nvGrpSpPr>
      <p:grpSpPr>
        <a:xfrm>
          <a:off x="0" y="0"/>
          <a:ext cx="0" cy="0"/>
          <a:chOff x="0" y="0"/>
          <a:chExt cx="0" cy="0"/>
        </a:xfrm>
      </p:grpSpPr>
      <p:sp>
        <p:nvSpPr>
          <p:cNvPr id="1717" name="Google Shape;1717;p179"/>
          <p:cNvSpPr/>
          <p:nvPr/>
        </p:nvSpPr>
        <p:spPr>
          <a:xfrm>
            <a:off x="5158410" y="0"/>
            <a:ext cx="7033591" cy="6858000"/>
          </a:xfrm>
          <a:prstGeom prst="rect">
            <a:avLst/>
          </a:prstGeom>
          <a:solidFill>
            <a:srgbClr val="001D48"/>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718" name="Google Shape;1718;p179"/>
          <p:cNvSpPr txBox="1"/>
          <p:nvPr/>
        </p:nvSpPr>
        <p:spPr>
          <a:xfrm>
            <a:off x="5884207" y="1380289"/>
            <a:ext cx="5581995" cy="3585557"/>
          </a:xfrm>
          <a:prstGeom prst="rect">
            <a:avLst/>
          </a:prstGeom>
          <a:noFill/>
          <a:ln>
            <a:noFill/>
          </a:ln>
        </p:spPr>
        <p:txBody>
          <a:bodyPr spcFirstLastPara="1" wrap="square" lIns="91425" tIns="45700" rIns="91425" bIns="45700" anchor="t" anchorCtr="0">
            <a:spAutoFit/>
          </a:bodyPr>
          <a:lstStyle/>
          <a:p>
            <a:pPr marL="514338" marR="0" lvl="0" indent="-514338" algn="l" defTabSz="914400" rtl="0" eaLnBrk="1" fontAlgn="auto" latinLnBrk="0" hangingPunct="1">
              <a:lnSpc>
                <a:spcPct val="100000"/>
              </a:lnSpc>
              <a:spcBef>
                <a:spcPts val="0"/>
              </a:spcBef>
              <a:spcAft>
                <a:spcPts val="0"/>
              </a:spcAft>
              <a:buClr>
                <a:prstClr val="white"/>
              </a:buClr>
              <a:buSzPts val="2400"/>
              <a:buFont typeface="Arial"/>
              <a:buChar char="•"/>
              <a:tabLst/>
              <a:defRPr/>
            </a:pPr>
            <a:r>
              <a:rPr kumimoji="0" lang="en-US" sz="2400" b="0" i="0" u="none" strike="noStrike" kern="1200" cap="none" spc="0" normalizeH="0" baseline="0" noProof="0" dirty="0">
                <a:ln>
                  <a:noFill/>
                </a:ln>
                <a:solidFill>
                  <a:prstClr val="white"/>
                </a:solidFill>
                <a:effectLst/>
                <a:uLnTx/>
                <a:uFillTx/>
                <a:latin typeface="Lato"/>
                <a:ea typeface="Lato"/>
                <a:cs typeface="Lato"/>
                <a:sym typeface="Lato"/>
              </a:rPr>
              <a:t>Special form of reflection</a:t>
            </a:r>
            <a:endParaRPr kumimoji="0" sz="1800" b="0" i="0" u="none" strike="noStrike" kern="1200" cap="none" spc="0" normalizeH="0" baseline="0" noProof="0" dirty="0">
              <a:ln>
                <a:noFill/>
              </a:ln>
              <a:solidFill>
                <a:prstClr val="black"/>
              </a:solidFill>
              <a:effectLst/>
              <a:uLnTx/>
              <a:uFillTx/>
              <a:latin typeface="Calibri"/>
              <a:ea typeface="+mn-ea"/>
              <a:cs typeface="+mn-cs"/>
            </a:endParaRPr>
          </a:p>
          <a:p>
            <a:pPr marL="971526" marR="0" lvl="1" indent="-514338" algn="l" defTabSz="914400" rtl="0" eaLnBrk="1" fontAlgn="auto" latinLnBrk="0" hangingPunct="1">
              <a:lnSpc>
                <a:spcPct val="100000"/>
              </a:lnSpc>
              <a:spcBef>
                <a:spcPts val="600"/>
              </a:spcBef>
              <a:spcAft>
                <a:spcPts val="0"/>
              </a:spcAft>
              <a:buClr>
                <a:prstClr val="white"/>
              </a:buClr>
              <a:buSzPts val="2400"/>
              <a:buFont typeface="Arial"/>
              <a:buChar char="•"/>
              <a:tabLst/>
              <a:defRPr/>
            </a:pPr>
            <a:r>
              <a:rPr kumimoji="0" lang="en-US" sz="2400" b="0" i="0" u="none" strike="noStrike" kern="1200" cap="none" spc="0" normalizeH="0" baseline="0" noProof="0" dirty="0">
                <a:ln>
                  <a:noFill/>
                </a:ln>
                <a:solidFill>
                  <a:prstClr val="white"/>
                </a:solidFill>
                <a:effectLst/>
                <a:uLnTx/>
                <a:uFillTx/>
                <a:latin typeface="Lato"/>
                <a:ea typeface="Lato"/>
                <a:cs typeface="Lato"/>
                <a:sym typeface="Lato"/>
              </a:rPr>
              <a:t>Like picking a bouquet</a:t>
            </a:r>
            <a:endParaRPr kumimoji="0" sz="1800" b="0" i="0" u="none" strike="noStrike" kern="1200" cap="none" spc="0" normalizeH="0" baseline="0" noProof="0" dirty="0">
              <a:ln>
                <a:noFill/>
              </a:ln>
              <a:solidFill>
                <a:prstClr val="black"/>
              </a:solidFill>
              <a:effectLst/>
              <a:uLnTx/>
              <a:uFillTx/>
              <a:latin typeface="Calibri"/>
              <a:ea typeface="+mn-ea"/>
              <a:cs typeface="+mn-cs"/>
            </a:endParaRPr>
          </a:p>
          <a:p>
            <a:pPr marL="514338" marR="0" lvl="0" indent="-361942" algn="l" defTabSz="914400" rtl="0" eaLnBrk="1" fontAlgn="auto" latinLnBrk="0" hangingPunct="1">
              <a:lnSpc>
                <a:spcPct val="100000"/>
              </a:lnSpc>
              <a:spcBef>
                <a:spcPts val="600"/>
              </a:spcBef>
              <a:spcAft>
                <a:spcPts val="0"/>
              </a:spcAft>
              <a:buClr>
                <a:prstClr val="black"/>
              </a:buClr>
              <a:buSzPts val="2400"/>
              <a:buFontTx/>
              <a:buNone/>
              <a:tabLst/>
              <a:defRPr/>
            </a:pPr>
            <a:endParaRPr kumimoji="0" sz="2400" b="0" i="0" u="none" strike="noStrike" kern="1200" cap="none" spc="0" normalizeH="0" baseline="0" noProof="0" dirty="0">
              <a:ln>
                <a:noFill/>
              </a:ln>
              <a:solidFill>
                <a:prstClr val="white"/>
              </a:solidFill>
              <a:effectLst/>
              <a:uLnTx/>
              <a:uFillTx/>
              <a:latin typeface="Lato"/>
              <a:ea typeface="Lato"/>
              <a:cs typeface="Lato"/>
              <a:sym typeface="Lato"/>
            </a:endParaRPr>
          </a:p>
          <a:p>
            <a:pPr marL="514338" marR="0" lvl="0" indent="-514338" algn="l" defTabSz="914400" rtl="0" eaLnBrk="1" fontAlgn="auto" latinLnBrk="0" hangingPunct="1">
              <a:lnSpc>
                <a:spcPct val="100000"/>
              </a:lnSpc>
              <a:spcBef>
                <a:spcPts val="600"/>
              </a:spcBef>
              <a:spcAft>
                <a:spcPts val="0"/>
              </a:spcAft>
              <a:buClr>
                <a:prstClr val="white"/>
              </a:buClr>
              <a:buSzPts val="2400"/>
              <a:buFont typeface="Arial"/>
              <a:buChar char="•"/>
              <a:tabLst/>
              <a:defRPr/>
            </a:pPr>
            <a:r>
              <a:rPr kumimoji="0" lang="en-US" sz="2400" b="0" i="1" u="none" strike="noStrike" kern="1200" cap="none" spc="0" normalizeH="0" baseline="0" noProof="0" dirty="0">
                <a:ln>
                  <a:noFill/>
                </a:ln>
                <a:solidFill>
                  <a:prstClr val="white"/>
                </a:solidFill>
                <a:effectLst/>
                <a:uLnTx/>
                <a:uFillTx/>
                <a:latin typeface="Lato"/>
                <a:ea typeface="Lato"/>
                <a:cs typeface="Lato"/>
                <a:sym typeface="Lato"/>
              </a:rPr>
              <a:t>Focus on change talk</a:t>
            </a:r>
            <a:endParaRPr kumimoji="0" sz="1800" b="0" i="0" u="none" strike="noStrike" kern="1200" cap="none" spc="0" normalizeH="0" baseline="0" noProof="0" dirty="0">
              <a:ln>
                <a:noFill/>
              </a:ln>
              <a:solidFill>
                <a:prstClr val="black"/>
              </a:solidFill>
              <a:effectLst/>
              <a:uLnTx/>
              <a:uFillTx/>
              <a:latin typeface="Calibri"/>
              <a:ea typeface="+mn-ea"/>
              <a:cs typeface="+mn-cs"/>
            </a:endParaRPr>
          </a:p>
          <a:p>
            <a:pPr marL="514338" marR="0" lvl="0" indent="-514338" algn="l" defTabSz="914400" rtl="0" eaLnBrk="1" fontAlgn="auto" latinLnBrk="0" hangingPunct="1">
              <a:lnSpc>
                <a:spcPct val="100000"/>
              </a:lnSpc>
              <a:spcBef>
                <a:spcPts val="600"/>
              </a:spcBef>
              <a:spcAft>
                <a:spcPts val="0"/>
              </a:spcAft>
              <a:buClr>
                <a:prstClr val="white"/>
              </a:buClr>
              <a:buSzPts val="2400"/>
              <a:buFont typeface="Arial"/>
              <a:buChar char="•"/>
              <a:tabLst/>
              <a:defRPr/>
            </a:pPr>
            <a:r>
              <a:rPr kumimoji="0" lang="en-US" sz="2400" b="0" i="1" u="none" strike="noStrike" kern="1200" cap="none" spc="0" normalizeH="0" baseline="0" noProof="0" dirty="0">
                <a:ln>
                  <a:noFill/>
                </a:ln>
                <a:solidFill>
                  <a:prstClr val="white"/>
                </a:solidFill>
                <a:effectLst/>
                <a:uLnTx/>
                <a:uFillTx/>
                <a:latin typeface="Lato"/>
                <a:ea typeface="Lato"/>
                <a:cs typeface="Lato"/>
                <a:sym typeface="Lato"/>
              </a:rPr>
              <a:t>Focus on underlying dilemmas</a:t>
            </a:r>
            <a:endParaRPr kumimoji="0" sz="1800" b="0" i="0" u="none" strike="noStrike" kern="1200" cap="none" spc="0" normalizeH="0" baseline="0" noProof="0" dirty="0">
              <a:ln>
                <a:noFill/>
              </a:ln>
              <a:solidFill>
                <a:prstClr val="black"/>
              </a:solidFill>
              <a:effectLst/>
              <a:uLnTx/>
              <a:uFillTx/>
              <a:latin typeface="Calibri"/>
              <a:ea typeface="+mn-ea"/>
              <a:cs typeface="+mn-cs"/>
            </a:endParaRPr>
          </a:p>
          <a:p>
            <a:pPr marL="514338" marR="0" lvl="0" indent="-361942" algn="l" defTabSz="914400" rtl="0" eaLnBrk="1" fontAlgn="auto" latinLnBrk="0" hangingPunct="1">
              <a:lnSpc>
                <a:spcPct val="100000"/>
              </a:lnSpc>
              <a:spcBef>
                <a:spcPts val="600"/>
              </a:spcBef>
              <a:spcAft>
                <a:spcPts val="0"/>
              </a:spcAft>
              <a:buClr>
                <a:prstClr val="black"/>
              </a:buClr>
              <a:buSzPts val="2400"/>
              <a:buFontTx/>
              <a:buNone/>
              <a:tabLst/>
              <a:defRPr/>
            </a:pPr>
            <a:endParaRPr kumimoji="0" sz="2400" b="0" i="0" u="none" strike="noStrike" kern="1200" cap="none" spc="0" normalizeH="0" baseline="0" noProof="0" dirty="0">
              <a:ln>
                <a:noFill/>
              </a:ln>
              <a:solidFill>
                <a:prstClr val="white"/>
              </a:solidFill>
              <a:effectLst/>
              <a:uLnTx/>
              <a:uFillTx/>
              <a:latin typeface="Lato"/>
              <a:ea typeface="Lato"/>
              <a:cs typeface="Lato"/>
              <a:sym typeface="Lato"/>
            </a:endParaRPr>
          </a:p>
          <a:p>
            <a:pPr marL="514338" marR="0" lvl="0" indent="-514338" algn="l" defTabSz="914400" rtl="0" eaLnBrk="1" fontAlgn="auto" latinLnBrk="0" hangingPunct="1">
              <a:lnSpc>
                <a:spcPct val="100000"/>
              </a:lnSpc>
              <a:spcBef>
                <a:spcPts val="600"/>
              </a:spcBef>
              <a:spcAft>
                <a:spcPts val="0"/>
              </a:spcAft>
              <a:buClr>
                <a:prstClr val="white"/>
              </a:buClr>
              <a:buSzPts val="2400"/>
              <a:buFont typeface="Arial"/>
              <a:buChar char="•"/>
              <a:tabLst/>
              <a:defRPr/>
            </a:pPr>
            <a:r>
              <a:rPr kumimoji="0" lang="en-US" sz="2400" b="0" i="0" u="none" strike="noStrike" kern="1200" cap="none" spc="0" normalizeH="0" baseline="0" noProof="0" dirty="0">
                <a:ln>
                  <a:noFill/>
                </a:ln>
                <a:solidFill>
                  <a:prstClr val="white"/>
                </a:solidFill>
                <a:effectLst/>
                <a:uLnTx/>
                <a:uFillTx/>
                <a:latin typeface="Lato"/>
                <a:ea typeface="Lato"/>
                <a:cs typeface="Lato"/>
                <a:sym typeface="Lato"/>
              </a:rPr>
              <a:t>Reassures that you heard person</a:t>
            </a:r>
            <a:endParaRPr kumimoji="0" sz="1800" b="0" i="0" u="none" strike="noStrike" kern="1200" cap="none" spc="0" normalizeH="0" baseline="0" noProof="0" dirty="0">
              <a:ln>
                <a:noFill/>
              </a:ln>
              <a:solidFill>
                <a:prstClr val="black"/>
              </a:solidFill>
              <a:effectLst/>
              <a:uLnTx/>
              <a:uFillTx/>
              <a:latin typeface="Calibri"/>
              <a:ea typeface="+mn-ea"/>
              <a:cs typeface="+mn-cs"/>
            </a:endParaRPr>
          </a:p>
          <a:p>
            <a:pPr marL="971526" marR="0" lvl="1" indent="-514338" algn="l" defTabSz="914400" rtl="0" eaLnBrk="1" fontAlgn="auto" latinLnBrk="0" hangingPunct="1">
              <a:lnSpc>
                <a:spcPct val="100000"/>
              </a:lnSpc>
              <a:spcBef>
                <a:spcPts val="600"/>
              </a:spcBef>
              <a:spcAft>
                <a:spcPts val="0"/>
              </a:spcAft>
              <a:buClr>
                <a:prstClr val="white"/>
              </a:buClr>
              <a:buSzPts val="2400"/>
              <a:buFont typeface="Arial"/>
              <a:buChar char="•"/>
              <a:tabLst/>
              <a:defRPr/>
            </a:pPr>
            <a:r>
              <a:rPr kumimoji="0" lang="en-US" sz="2400" b="0" i="0" u="none" strike="noStrike" kern="1200" cap="none" spc="0" normalizeH="0" baseline="0" noProof="0" dirty="0">
                <a:ln>
                  <a:noFill/>
                </a:ln>
                <a:solidFill>
                  <a:prstClr val="white"/>
                </a:solidFill>
                <a:effectLst/>
                <a:uLnTx/>
                <a:uFillTx/>
                <a:latin typeface="Lato"/>
                <a:ea typeface="Lato"/>
                <a:cs typeface="Lato"/>
                <a:sym typeface="Lato"/>
              </a:rPr>
              <a:t>Moves the conversation along</a:t>
            </a: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19" name="Google Shape;1719;p179"/>
          <p:cNvSpPr/>
          <p:nvPr/>
        </p:nvSpPr>
        <p:spPr>
          <a:xfrm>
            <a:off x="5884207" y="327039"/>
            <a:ext cx="5581995" cy="885237"/>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Lato Light"/>
                <a:ea typeface="Lato Light"/>
                <a:cs typeface="Lato Light"/>
                <a:sym typeface="Lato Light"/>
              </a:rPr>
              <a:t>Summarizing Statement</a:t>
            </a: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1720" name="Google Shape;1720;p179" descr="A vase of flowers&#10;&#10;Description automatically generated with low confidence"/>
          <p:cNvPicPr preferRelativeResize="0"/>
          <p:nvPr/>
        </p:nvPicPr>
        <p:blipFill rotWithShape="1">
          <a:blip r:embed="rId3">
            <a:alphaModFix/>
          </a:blip>
          <a:srcRect/>
          <a:stretch/>
        </p:blipFill>
        <p:spPr>
          <a:xfrm>
            <a:off x="597457" y="450056"/>
            <a:ext cx="3719727" cy="3844373"/>
          </a:xfrm>
          <a:prstGeom prst="rect">
            <a:avLst/>
          </a:prstGeom>
          <a:noFill/>
          <a:ln>
            <a:noFill/>
          </a:ln>
        </p:spPr>
      </p:pic>
      <p:sp>
        <p:nvSpPr>
          <p:cNvPr id="1721" name="Google Shape;1721;p179"/>
          <p:cNvSpPr/>
          <p:nvPr/>
        </p:nvSpPr>
        <p:spPr>
          <a:xfrm>
            <a:off x="302461" y="4587317"/>
            <a:ext cx="4309715" cy="1477328"/>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Lato"/>
                <a:ea typeface="Lato"/>
                <a:cs typeface="Lato"/>
                <a:sym typeface="Lato"/>
              </a:rPr>
              <a:t>“Marijuana relaxes you and it’s a way to socialize with your friends. And you want to limit your MJ use, because its interfering with school and it takes a big bite out of your budget.” </a:t>
            </a: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22" name="Google Shape;1722;p179"/>
          <p:cNvSpPr txBox="1">
            <a:spLocks noGrp="1"/>
          </p:cNvSpPr>
          <p:nvPr>
            <p:ph type="sldNum" idx="12"/>
          </p:nvPr>
        </p:nvSpPr>
        <p:spPr>
          <a:xfrm>
            <a:off x="9128185" y="6339098"/>
            <a:ext cx="2743200" cy="365125"/>
          </a:xfrm>
          <a:prstGeom prst="rect">
            <a:avLst/>
          </a:prstGeom>
          <a:noFill/>
          <a:ln>
            <a:noFill/>
          </a:ln>
        </p:spPr>
        <p:txBody>
          <a:bodyPr spcFirstLastPara="1" vert="horz" wrap="square" lIns="91425" tIns="45700" rIns="91425" bIns="4570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tint val="75000"/>
                  </a:prstClr>
                </a:solidFill>
                <a:effectLst/>
                <a:uLnTx/>
                <a:uFillTx/>
                <a:latin typeface="Lato"/>
                <a:ea typeface="Lato"/>
                <a:cs typeface="Lato"/>
                <a:sym typeface="Lato"/>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sz="1200" b="0" i="0" u="none" strike="noStrike" kern="1200" cap="none" spc="0" normalizeH="0" baseline="0" noProof="0">
              <a:ln>
                <a:noFill/>
              </a:ln>
              <a:solidFill>
                <a:prstClr val="black">
                  <a:tint val="75000"/>
                </a:prstClr>
              </a:solidFill>
              <a:effectLst/>
              <a:uLnTx/>
              <a:uFillTx/>
              <a:latin typeface="Lato"/>
              <a:ea typeface="Lato"/>
              <a:cs typeface="Lato"/>
              <a:sym typeface="Lato"/>
            </a:endParaRPr>
          </a:p>
        </p:txBody>
      </p:sp>
    </p:spTree>
    <p:extLst>
      <p:ext uri="{BB962C8B-B14F-4D97-AF65-F5344CB8AC3E}">
        <p14:creationId xmlns:p14="http://schemas.microsoft.com/office/powerpoint/2010/main" val="176757871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727"/>
        <p:cNvGrpSpPr/>
        <p:nvPr/>
      </p:nvGrpSpPr>
      <p:grpSpPr>
        <a:xfrm>
          <a:off x="0" y="0"/>
          <a:ext cx="0" cy="0"/>
          <a:chOff x="0" y="0"/>
          <a:chExt cx="0" cy="0"/>
        </a:xfrm>
      </p:grpSpPr>
      <p:sp>
        <p:nvSpPr>
          <p:cNvPr id="1728" name="Google Shape;1728;p180"/>
          <p:cNvSpPr/>
          <p:nvPr/>
        </p:nvSpPr>
        <p:spPr>
          <a:xfrm>
            <a:off x="2" y="0"/>
            <a:ext cx="12191999"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1729" name="Google Shape;1729;p180"/>
          <p:cNvSpPr/>
          <p:nvPr/>
        </p:nvSpPr>
        <p:spPr>
          <a:xfrm>
            <a:off x="0" y="1"/>
            <a:ext cx="5466523" cy="1075580"/>
          </a:xfrm>
          <a:prstGeom prst="rect">
            <a:avLst/>
          </a:prstGeom>
          <a:solidFill>
            <a:srgbClr val="06204C"/>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730" name="Google Shape;1730;p180"/>
          <p:cNvSpPr/>
          <p:nvPr/>
        </p:nvSpPr>
        <p:spPr>
          <a:xfrm>
            <a:off x="476133" y="309009"/>
            <a:ext cx="4781668" cy="385667"/>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91052"/>
              </a:lnSpc>
              <a:spcBef>
                <a:spcPts val="0"/>
              </a:spcBef>
              <a:spcAft>
                <a:spcPts val="0"/>
              </a:spcAft>
              <a:buClr>
                <a:prstClr val="white"/>
              </a:buClr>
              <a:buSzPts val="3800"/>
              <a:buFontTx/>
              <a:buNone/>
              <a:tabLst/>
              <a:defRPr/>
            </a:pPr>
            <a:r>
              <a:rPr kumimoji="0" lang="en-US" sz="3800" b="0" i="0" u="none" strike="noStrike" kern="1200" cap="none" spc="0" normalizeH="0" baseline="0" noProof="0">
                <a:ln>
                  <a:noFill/>
                </a:ln>
                <a:solidFill>
                  <a:prstClr val="white"/>
                </a:solidFill>
                <a:effectLst/>
                <a:uLnTx/>
                <a:uFillTx/>
                <a:latin typeface="Lato Light"/>
                <a:ea typeface="Lato Light"/>
                <a:cs typeface="Lato Light"/>
                <a:sym typeface="Lato Light"/>
              </a:rPr>
              <a:t>Informing &amp; Advising</a:t>
            </a:r>
            <a:endParaRPr kumimoji="0" sz="1800" b="0" i="0" u="none" strike="noStrike" kern="1200" cap="none" spc="0" normalizeH="0" baseline="0" noProof="0">
              <a:ln>
                <a:noFill/>
              </a:ln>
              <a:solidFill>
                <a:prstClr val="white"/>
              </a:solidFill>
              <a:effectLst/>
              <a:uLnTx/>
              <a:uFillTx/>
              <a:latin typeface="Lato Light"/>
              <a:ea typeface="Lato Light"/>
              <a:cs typeface="Lato Light"/>
              <a:sym typeface="Lato Light"/>
            </a:endParaRPr>
          </a:p>
        </p:txBody>
      </p:sp>
      <p:sp>
        <p:nvSpPr>
          <p:cNvPr id="1731" name="Google Shape;1731;p180"/>
          <p:cNvSpPr/>
          <p:nvPr/>
        </p:nvSpPr>
        <p:spPr>
          <a:xfrm>
            <a:off x="1273425" y="1672707"/>
            <a:ext cx="6330012" cy="4299469"/>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444444"/>
                </a:solidFill>
                <a:effectLst/>
                <a:uLnTx/>
                <a:uFillTx/>
                <a:latin typeface="Lato"/>
                <a:ea typeface="Lato"/>
                <a:cs typeface="Lato"/>
                <a:sym typeface="Lato"/>
              </a:rPr>
              <a:t>ASK</a:t>
            </a:r>
            <a:r>
              <a:rPr kumimoji="0" lang="en-US" sz="2200" b="0" i="0" u="none" strike="noStrike" kern="1200" cap="none" spc="0" normalizeH="0" baseline="0" noProof="0">
                <a:ln>
                  <a:noFill/>
                </a:ln>
                <a:solidFill>
                  <a:srgbClr val="444444"/>
                </a:solidFill>
                <a:effectLst/>
                <a:uLnTx/>
                <a:uFillTx/>
                <a:latin typeface="Lato"/>
                <a:ea typeface="Lato"/>
                <a:cs typeface="Lato"/>
                <a:sym typeface="Lato"/>
              </a:rPr>
              <a:t> (elicit)</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914377" marR="0" lvl="1" indent="-457189" algn="l" defTabSz="914400" rtl="0" eaLnBrk="1" fontAlgn="auto" latinLnBrk="0" hangingPunct="1">
              <a:lnSpc>
                <a:spcPct val="100000"/>
              </a:lnSpc>
              <a:spcBef>
                <a:spcPts val="0"/>
              </a:spcBef>
              <a:spcAft>
                <a:spcPts val="0"/>
              </a:spcAft>
              <a:buClr>
                <a:srgbClr val="444444"/>
              </a:buClr>
              <a:buSzPts val="2200"/>
              <a:buFont typeface="Calibri"/>
              <a:buAutoNum type="arabicPeriod"/>
              <a:tabLst/>
              <a:defRPr/>
            </a:pPr>
            <a:r>
              <a:rPr kumimoji="0" lang="en-US" sz="2200" b="0" i="0" u="none" strike="noStrike" kern="1200" cap="none" spc="0" normalizeH="0" baseline="0" noProof="0">
                <a:ln>
                  <a:noFill/>
                </a:ln>
                <a:solidFill>
                  <a:srgbClr val="444444"/>
                </a:solidFill>
                <a:effectLst/>
                <a:uLnTx/>
                <a:uFillTx/>
                <a:latin typeface="Lato"/>
                <a:ea typeface="Lato"/>
                <a:cs typeface="Lato"/>
                <a:sym typeface="Lato"/>
              </a:rPr>
              <a:t>Permission to give information or advice </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457189" marR="0" lvl="1"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444444"/>
                </a:solidFill>
                <a:effectLst/>
                <a:uLnTx/>
                <a:uFillTx/>
                <a:latin typeface="Lato"/>
                <a:ea typeface="Lato"/>
                <a:cs typeface="Lato"/>
                <a:sym typeface="Lato"/>
              </a:rPr>
              <a:t>				OR</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914377" marR="0" lvl="1" indent="-457189" algn="l" defTabSz="914400" rtl="0" eaLnBrk="1" fontAlgn="auto" latinLnBrk="0" hangingPunct="1">
              <a:lnSpc>
                <a:spcPct val="100000"/>
              </a:lnSpc>
              <a:spcBef>
                <a:spcPts val="0"/>
              </a:spcBef>
              <a:spcAft>
                <a:spcPts val="0"/>
              </a:spcAft>
              <a:buClr>
                <a:srgbClr val="444444"/>
              </a:buClr>
              <a:buSzPts val="2200"/>
              <a:buFont typeface="Calibri"/>
              <a:buAutoNum type="arabicPeriod" startAt="2"/>
              <a:tabLst/>
              <a:defRPr/>
            </a:pPr>
            <a:r>
              <a:rPr kumimoji="0" lang="en-US" sz="2200" b="0" i="0" u="none" strike="noStrike" kern="1200" cap="none" spc="0" normalizeH="0" baseline="0" noProof="0">
                <a:ln>
                  <a:noFill/>
                </a:ln>
                <a:solidFill>
                  <a:srgbClr val="444444"/>
                </a:solidFill>
                <a:effectLst/>
                <a:uLnTx/>
                <a:uFillTx/>
                <a:latin typeface="Lato"/>
                <a:ea typeface="Lato"/>
                <a:cs typeface="Lato"/>
                <a:sym typeface="Lato"/>
              </a:rPr>
              <a:t>What they already know or want to know</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457189" marR="0" lvl="1" indent="0" algn="l" defTabSz="914400" rtl="0" eaLnBrk="1" fontAlgn="auto" latinLnBrk="0" hangingPunct="1">
              <a:lnSpc>
                <a:spcPct val="100000"/>
              </a:lnSpc>
              <a:spcBef>
                <a:spcPts val="0"/>
              </a:spcBef>
              <a:spcAft>
                <a:spcPts val="0"/>
              </a:spcAft>
              <a:buClrTx/>
              <a:buSzTx/>
              <a:buFontTx/>
              <a:buNone/>
              <a:tabLst/>
              <a:defRPr/>
            </a:pPr>
            <a:endParaRPr kumimoji="0" sz="2200" b="0" i="0" u="none" strike="noStrike" kern="1200" cap="none" spc="0" normalizeH="0" baseline="0" noProof="0">
              <a:ln>
                <a:noFill/>
              </a:ln>
              <a:solidFill>
                <a:srgbClr val="444444"/>
              </a:solidFill>
              <a:effectLst/>
              <a:uLnTx/>
              <a:uFillTx/>
              <a:latin typeface="Lato"/>
              <a:ea typeface="Lato"/>
              <a:cs typeface="Lato"/>
              <a:sym typeface="Lato"/>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444444"/>
                </a:solidFill>
                <a:effectLst/>
                <a:uLnTx/>
                <a:uFillTx/>
                <a:latin typeface="Lato"/>
                <a:ea typeface="Lato"/>
                <a:cs typeface="Lato"/>
                <a:sym typeface="Lato"/>
              </a:rPr>
              <a:t>OFFER</a:t>
            </a:r>
            <a:r>
              <a:rPr kumimoji="0" lang="en-US" sz="2200" b="0" i="0" u="none" strike="noStrike" kern="1200" cap="none" spc="0" normalizeH="0" baseline="0" noProof="0">
                <a:ln>
                  <a:noFill/>
                </a:ln>
                <a:solidFill>
                  <a:srgbClr val="444444"/>
                </a:solidFill>
                <a:effectLst/>
                <a:uLnTx/>
                <a:uFillTx/>
                <a:latin typeface="Lato"/>
                <a:ea typeface="Lato"/>
                <a:cs typeface="Lato"/>
                <a:sym typeface="Lato"/>
              </a:rPr>
              <a:t> (provide)</a:t>
            </a:r>
            <a:endParaRPr kumimoji="0" sz="1800" b="0" i="0" u="none" strike="noStrike" kern="1200" cap="none" spc="0" normalizeH="0" baseline="0" noProof="0">
              <a:ln>
                <a:noFill/>
              </a:ln>
              <a:solidFill>
                <a:prstClr val="black"/>
              </a:solidFill>
              <a:effectLst/>
              <a:highlight>
                <a:srgbClr val="FFE599"/>
              </a:highlight>
              <a:uLnTx/>
              <a:uFillTx/>
              <a:latin typeface="Calibri"/>
              <a:ea typeface="+mn-ea"/>
              <a:cs typeface="+mn-cs"/>
            </a:endParaRPr>
          </a:p>
          <a:p>
            <a:pPr marL="457189" marR="0" lvl="1"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444444"/>
                </a:solidFill>
                <a:effectLst/>
                <a:uLnTx/>
                <a:uFillTx/>
                <a:latin typeface="Lato"/>
                <a:ea typeface="Lato"/>
                <a:cs typeface="Lato"/>
                <a:sym typeface="Lato"/>
              </a:rPr>
              <a:t>limited amount of information in clear language</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457189" marR="0" lvl="1" indent="0" algn="l" defTabSz="914400" rtl="0" eaLnBrk="1" fontAlgn="auto" latinLnBrk="0" hangingPunct="1">
              <a:lnSpc>
                <a:spcPct val="100000"/>
              </a:lnSpc>
              <a:spcBef>
                <a:spcPts val="0"/>
              </a:spcBef>
              <a:spcAft>
                <a:spcPts val="0"/>
              </a:spcAft>
              <a:buClrTx/>
              <a:buSzTx/>
              <a:buFontTx/>
              <a:buNone/>
              <a:tabLst/>
              <a:defRPr/>
            </a:pPr>
            <a:endParaRPr kumimoji="0" sz="2200" b="0" i="0" u="none" strike="noStrike" kern="1200" cap="none" spc="0" normalizeH="0" baseline="0" noProof="0">
              <a:ln>
                <a:noFill/>
              </a:ln>
              <a:solidFill>
                <a:srgbClr val="444444"/>
              </a:solidFill>
              <a:effectLst/>
              <a:uLnTx/>
              <a:uFillTx/>
              <a:latin typeface="Lato"/>
              <a:ea typeface="Lato"/>
              <a:cs typeface="Lato"/>
              <a:sym typeface="Lato"/>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444444"/>
                </a:solidFill>
                <a:effectLst/>
                <a:uLnTx/>
                <a:uFillTx/>
                <a:latin typeface="Lato"/>
                <a:ea typeface="Lato"/>
                <a:cs typeface="Lato"/>
                <a:sym typeface="Lato"/>
              </a:rPr>
              <a:t>ASK</a:t>
            </a:r>
            <a:r>
              <a:rPr kumimoji="0" lang="en-US" sz="2200" b="0" i="0" u="none" strike="noStrike" kern="1200" cap="none" spc="0" normalizeH="0" baseline="0" noProof="0">
                <a:ln>
                  <a:noFill/>
                </a:ln>
                <a:solidFill>
                  <a:srgbClr val="444444"/>
                </a:solidFill>
                <a:effectLst/>
                <a:uLnTx/>
                <a:uFillTx/>
                <a:latin typeface="Lato"/>
                <a:ea typeface="Lato"/>
                <a:cs typeface="Lato"/>
                <a:sym typeface="Lato"/>
              </a:rPr>
              <a:t> (elicit)</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914377" marR="0" lvl="1" indent="-457189" algn="l" defTabSz="914400" rtl="0" eaLnBrk="1" fontAlgn="auto" latinLnBrk="0" hangingPunct="1">
              <a:lnSpc>
                <a:spcPct val="100000"/>
              </a:lnSpc>
              <a:spcBef>
                <a:spcPts val="0"/>
              </a:spcBef>
              <a:spcAft>
                <a:spcPts val="0"/>
              </a:spcAft>
              <a:buClr>
                <a:srgbClr val="444444"/>
              </a:buClr>
              <a:buSzPts val="2200"/>
              <a:buFont typeface="Calibri"/>
              <a:buAutoNum type="arabicPeriod"/>
              <a:tabLst/>
              <a:defRPr/>
            </a:pPr>
            <a:r>
              <a:rPr kumimoji="0" lang="en-US" sz="2200" b="0" i="0" u="none" strike="noStrike" kern="1200" cap="none" spc="0" normalizeH="0" baseline="0" noProof="0">
                <a:ln>
                  <a:noFill/>
                </a:ln>
                <a:solidFill>
                  <a:srgbClr val="444444"/>
                </a:solidFill>
                <a:effectLst/>
                <a:uLnTx/>
                <a:uFillTx/>
                <a:latin typeface="Lato"/>
                <a:ea typeface="Lato"/>
                <a:cs typeface="Lato"/>
                <a:sym typeface="Lato"/>
              </a:rPr>
              <a:t>What do they think of what you said</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457189" marR="0" lvl="1"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444444"/>
                </a:solidFill>
                <a:effectLst/>
                <a:uLnTx/>
                <a:uFillTx/>
                <a:latin typeface="Lato"/>
                <a:ea typeface="Lato"/>
                <a:cs typeface="Lato"/>
                <a:sym typeface="Lato"/>
              </a:rPr>
              <a:t>				OR</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914377" marR="0" lvl="1" indent="-457189" algn="l" defTabSz="914400" rtl="0" eaLnBrk="1" fontAlgn="auto" latinLnBrk="0" hangingPunct="1">
              <a:lnSpc>
                <a:spcPct val="100000"/>
              </a:lnSpc>
              <a:spcBef>
                <a:spcPts val="0"/>
              </a:spcBef>
              <a:spcAft>
                <a:spcPts val="0"/>
              </a:spcAft>
              <a:buClr>
                <a:srgbClr val="444444"/>
              </a:buClr>
              <a:buSzPts val="2200"/>
              <a:buFont typeface="Calibri"/>
              <a:buAutoNum type="arabicPeriod" startAt="2"/>
              <a:tabLst/>
              <a:defRPr/>
            </a:pPr>
            <a:r>
              <a:rPr kumimoji="0" lang="en-US" sz="2200" b="0" i="0" u="none" strike="noStrike" kern="1200" cap="none" spc="0" normalizeH="0" baseline="0" noProof="0">
                <a:ln>
                  <a:noFill/>
                </a:ln>
                <a:solidFill>
                  <a:srgbClr val="444444"/>
                </a:solidFill>
                <a:effectLst/>
                <a:uLnTx/>
                <a:uFillTx/>
                <a:latin typeface="Lato"/>
                <a:ea typeface="Lato"/>
                <a:cs typeface="Lato"/>
                <a:sym typeface="Lato"/>
              </a:rPr>
              <a:t>Teach-back to check for understanding</a:t>
            </a: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1732" name="Google Shape;1732;p180" descr="information_advice_guidance.jpg"/>
          <p:cNvPicPr preferRelativeResize="0"/>
          <p:nvPr/>
        </p:nvPicPr>
        <p:blipFill rotWithShape="1">
          <a:blip r:embed="rId3">
            <a:alphaModFix/>
          </a:blip>
          <a:srcRect/>
          <a:stretch/>
        </p:blipFill>
        <p:spPr>
          <a:xfrm>
            <a:off x="8594035" y="1865752"/>
            <a:ext cx="2743200" cy="3126496"/>
          </a:xfrm>
          <a:prstGeom prst="rect">
            <a:avLst/>
          </a:prstGeom>
          <a:noFill/>
          <a:ln>
            <a:noFill/>
          </a:ln>
        </p:spPr>
      </p:pic>
      <p:sp>
        <p:nvSpPr>
          <p:cNvPr id="1733" name="Google Shape;1733;p180"/>
          <p:cNvSpPr txBox="1">
            <a:spLocks noGrp="1"/>
          </p:cNvSpPr>
          <p:nvPr>
            <p:ph type="sldNum" idx="12"/>
          </p:nvPr>
        </p:nvSpPr>
        <p:spPr>
          <a:xfrm>
            <a:off x="9128185" y="6339098"/>
            <a:ext cx="2743200" cy="365125"/>
          </a:xfrm>
          <a:prstGeom prst="rect">
            <a:avLst/>
          </a:prstGeom>
          <a:noFill/>
          <a:ln>
            <a:noFill/>
          </a:ln>
        </p:spPr>
        <p:txBody>
          <a:bodyPr spcFirstLastPara="1" vert="horz" wrap="square" lIns="91425" tIns="45700" rIns="91425" bIns="4570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0567863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738"/>
        <p:cNvGrpSpPr/>
        <p:nvPr/>
      </p:nvGrpSpPr>
      <p:grpSpPr>
        <a:xfrm>
          <a:off x="0" y="0"/>
          <a:ext cx="0" cy="0"/>
          <a:chOff x="0" y="0"/>
          <a:chExt cx="0" cy="0"/>
        </a:xfrm>
      </p:grpSpPr>
      <p:sp>
        <p:nvSpPr>
          <p:cNvPr id="1739" name="Google Shape;1739;p181"/>
          <p:cNvSpPr txBox="1">
            <a:spLocks noGrp="1"/>
          </p:cNvSpPr>
          <p:nvPr>
            <p:ph type="title"/>
          </p:nvPr>
        </p:nvSpPr>
        <p:spPr>
          <a:xfrm>
            <a:off x="609600" y="-30163"/>
            <a:ext cx="10972800" cy="1143000"/>
          </a:xfrm>
          <a:prstGeom prst="rect">
            <a:avLst/>
          </a:prstGeom>
        </p:spPr>
        <p:txBody>
          <a:bodyPr spcFirstLastPara="1" vert="horz" wrap="square" lIns="91425" tIns="45700" rIns="91425" bIns="45700" rtlCol="0" anchor="ctr" anchorCtr="0">
            <a:normAutofit/>
          </a:bodyPr>
          <a:lstStyle/>
          <a:p>
            <a:r>
              <a:rPr lang="en-US" sz="4000" dirty="0"/>
              <a:t>Supporting Persistence</a:t>
            </a:r>
            <a:endParaRPr sz="4000" dirty="0"/>
          </a:p>
        </p:txBody>
      </p:sp>
      <p:sp>
        <p:nvSpPr>
          <p:cNvPr id="1740" name="Google Shape;1740;p181"/>
          <p:cNvSpPr txBox="1">
            <a:spLocks noGrp="1"/>
          </p:cNvSpPr>
          <p:nvPr>
            <p:ph type="body" idx="1"/>
          </p:nvPr>
        </p:nvSpPr>
        <p:spPr>
          <a:xfrm>
            <a:off x="965199" y="1125668"/>
            <a:ext cx="11188100" cy="4960800"/>
          </a:xfrm>
          <a:prstGeom prst="rect">
            <a:avLst/>
          </a:prstGeom>
        </p:spPr>
        <p:txBody>
          <a:bodyPr spcFirstLastPara="1" vert="horz" wrap="square" lIns="91425" tIns="45700" rIns="91425" bIns="45700" rtlCol="0" anchor="t" anchorCtr="0">
            <a:noAutofit/>
          </a:bodyPr>
          <a:lstStyle/>
          <a:p>
            <a:pPr marL="0" indent="0">
              <a:buNone/>
            </a:pPr>
            <a:r>
              <a:rPr lang="en-US" sz="2400" dirty="0"/>
              <a:t>MI doesn’t end with a plan → MI is more useful in a helping relationship</a:t>
            </a:r>
            <a:endParaRPr sz="2400" dirty="0"/>
          </a:p>
          <a:p>
            <a:pPr marL="0" indent="0">
              <a:buNone/>
            </a:pPr>
            <a:r>
              <a:rPr lang="en-US" sz="2400" dirty="0"/>
              <a:t>	Building the relationship is key</a:t>
            </a:r>
            <a:endParaRPr sz="2400" dirty="0"/>
          </a:p>
          <a:p>
            <a:pPr marL="0" indent="0">
              <a:buNone/>
            </a:pPr>
            <a:endParaRPr sz="2400" dirty="0"/>
          </a:p>
          <a:p>
            <a:pPr marL="0" indent="0">
              <a:buNone/>
            </a:pPr>
            <a:r>
              <a:rPr lang="en-US" sz="2400" dirty="0"/>
              <a:t>Change is not often linear</a:t>
            </a:r>
            <a:endParaRPr sz="2400" dirty="0"/>
          </a:p>
          <a:p>
            <a:pPr marL="0" indent="0">
              <a:buNone/>
            </a:pPr>
            <a:r>
              <a:rPr lang="en-US" sz="2400" dirty="0"/>
              <a:t>	Anticipated and Unanticipated obstacles or setbacks</a:t>
            </a:r>
            <a:endParaRPr sz="2400" dirty="0"/>
          </a:p>
          <a:p>
            <a:pPr marL="0" indent="0">
              <a:buNone/>
            </a:pPr>
            <a:r>
              <a:rPr lang="en-US" sz="2400" dirty="0"/>
              <a:t>		Sometimes “rule violation” can trigger a breakdown in self-control</a:t>
            </a:r>
            <a:endParaRPr sz="2400" dirty="0"/>
          </a:p>
          <a:p>
            <a:pPr marL="0" indent="0">
              <a:buNone/>
            </a:pPr>
            <a:r>
              <a:rPr lang="en-US" sz="2400" dirty="0"/>
              <a:t>	Motivation fluctuates over time</a:t>
            </a:r>
            <a:endParaRPr sz="2400" dirty="0"/>
          </a:p>
          <a:p>
            <a:pPr marL="0" indent="0">
              <a:buNone/>
            </a:pPr>
            <a:endParaRPr sz="2400" dirty="0"/>
          </a:p>
          <a:p>
            <a:pPr marL="0" indent="0">
              <a:buNone/>
            </a:pPr>
            <a:r>
              <a:rPr lang="en-US" sz="2400" dirty="0"/>
              <a:t>For some little MI is enough for change; others need continuing support</a:t>
            </a:r>
            <a:endParaRPr sz="2400" dirty="0"/>
          </a:p>
          <a:p>
            <a:pPr marL="0" indent="0">
              <a:buNone/>
            </a:pPr>
            <a:r>
              <a:rPr lang="en-US" sz="2400" dirty="0"/>
              <a:t>	Keep using the Spirit and Style of MI</a:t>
            </a:r>
            <a:endParaRPr sz="2400" dirty="0"/>
          </a:p>
          <a:p>
            <a:pPr marL="0" indent="0">
              <a:buNone/>
            </a:pPr>
            <a:r>
              <a:rPr lang="en-US" sz="2400" dirty="0"/>
              <a:t>	Have Flexibility in revisiting the MI Tasks</a:t>
            </a:r>
            <a:endParaRPr sz="2400" dirty="0"/>
          </a:p>
          <a:p>
            <a:pPr marL="0" indent="0">
              <a:buNone/>
            </a:pPr>
            <a:r>
              <a:rPr lang="en-US" sz="2400" dirty="0"/>
              <a:t>	Integrate MI with other interventions</a:t>
            </a:r>
            <a:endParaRPr sz="2400" dirty="0"/>
          </a:p>
        </p:txBody>
      </p:sp>
      <p:sp>
        <p:nvSpPr>
          <p:cNvPr id="1741" name="Google Shape;1741;p181"/>
          <p:cNvSpPr/>
          <p:nvPr/>
        </p:nvSpPr>
        <p:spPr>
          <a:xfrm>
            <a:off x="3585151" y="6449900"/>
            <a:ext cx="7727100" cy="254400"/>
          </a:xfrm>
          <a:prstGeom prst="rect">
            <a:avLst/>
          </a:prstGeom>
          <a:noFill/>
          <a:ln>
            <a:noFill/>
          </a:ln>
        </p:spPr>
        <p:txBody>
          <a:bodyPr spcFirstLastPara="1" wrap="square" lIns="0" tIns="0" rIns="0" bIns="0" anchor="t" anchorCtr="0">
            <a:noAutofit/>
          </a:bodyPr>
          <a:lstStyle/>
          <a:p>
            <a:pPr marL="0" marR="0" lvl="0" indent="0" algn="r" defTabSz="914400" rtl="0" eaLnBrk="1" fontAlgn="auto" latinLnBrk="0" hangingPunct="1">
              <a:lnSpc>
                <a:spcPct val="124666"/>
              </a:lnSpc>
              <a:spcBef>
                <a:spcPts val="0"/>
              </a:spcBef>
              <a:spcAft>
                <a:spcPts val="0"/>
              </a:spcAft>
              <a:buClr>
                <a:srgbClr val="444444"/>
              </a:buClr>
              <a:buSzPts val="1050"/>
              <a:buFontTx/>
              <a:buNone/>
              <a:tabLst/>
              <a:defRPr/>
            </a:pPr>
            <a:r>
              <a:rPr kumimoji="0" lang="en-US" sz="1251" b="0" i="0" u="none" strike="noStrike" kern="1200" cap="none" spc="0" normalizeH="0" baseline="0" noProof="0" dirty="0">
                <a:ln>
                  <a:noFill/>
                </a:ln>
                <a:solidFill>
                  <a:prstClr val="black"/>
                </a:solidFill>
                <a:effectLst/>
                <a:uLnTx/>
                <a:uFillTx/>
                <a:latin typeface="Lato"/>
                <a:ea typeface="Lato"/>
                <a:cs typeface="Lato"/>
                <a:sym typeface="Lato"/>
              </a:rPr>
              <a:t>Miller and Rollnick, Motivational Interviewing: Helping People Change and Grow, 4th Edition, 2023.</a:t>
            </a:r>
            <a:endParaRPr kumimoji="0" sz="16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878944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746"/>
        <p:cNvGrpSpPr/>
        <p:nvPr/>
      </p:nvGrpSpPr>
      <p:grpSpPr>
        <a:xfrm>
          <a:off x="0" y="0"/>
          <a:ext cx="0" cy="0"/>
          <a:chOff x="0" y="0"/>
          <a:chExt cx="0" cy="0"/>
        </a:xfrm>
      </p:grpSpPr>
      <p:sp>
        <p:nvSpPr>
          <p:cNvPr id="1747" name="Google Shape;1747;p182"/>
          <p:cNvSpPr txBox="1">
            <a:spLocks noGrp="1"/>
          </p:cNvSpPr>
          <p:nvPr>
            <p:ph type="title"/>
          </p:nvPr>
        </p:nvSpPr>
        <p:spPr>
          <a:xfrm>
            <a:off x="609600" y="274639"/>
            <a:ext cx="10972800" cy="1143000"/>
          </a:xfrm>
          <a:prstGeom prst="rect">
            <a:avLst/>
          </a:prstGeom>
        </p:spPr>
        <p:txBody>
          <a:bodyPr spcFirstLastPara="1" vert="horz" wrap="square" lIns="91425" tIns="45700" rIns="91425" bIns="45700" rtlCol="0" anchor="ctr" anchorCtr="0">
            <a:normAutofit/>
          </a:bodyPr>
          <a:lstStyle/>
          <a:p>
            <a:r>
              <a:rPr lang="en-US" sz="4000" dirty="0"/>
              <a:t>Developing Discrepancy → Planting Seeds</a:t>
            </a:r>
            <a:endParaRPr sz="4000" dirty="0"/>
          </a:p>
        </p:txBody>
      </p:sp>
      <p:sp>
        <p:nvSpPr>
          <p:cNvPr id="1748" name="Google Shape;1748;p182"/>
          <p:cNvSpPr txBox="1">
            <a:spLocks noGrp="1"/>
          </p:cNvSpPr>
          <p:nvPr>
            <p:ph type="body" idx="1"/>
          </p:nvPr>
        </p:nvSpPr>
        <p:spPr>
          <a:xfrm>
            <a:off x="609600" y="1600202"/>
            <a:ext cx="10972800" cy="4526100"/>
          </a:xfrm>
          <a:prstGeom prst="rect">
            <a:avLst/>
          </a:prstGeom>
        </p:spPr>
        <p:txBody>
          <a:bodyPr spcFirstLastPara="1" vert="horz" wrap="square" lIns="91425" tIns="45700" rIns="91425" bIns="45700" rtlCol="0" anchor="t" anchorCtr="0">
            <a:normAutofit/>
          </a:bodyPr>
          <a:lstStyle/>
          <a:p>
            <a:pPr marL="0" indent="0">
              <a:buNone/>
            </a:pPr>
            <a:r>
              <a:rPr lang="en-US" sz="2667" dirty="0"/>
              <a:t>No ambivalence?  Plant Seeds!</a:t>
            </a:r>
            <a:endParaRPr sz="2667" dirty="0"/>
          </a:p>
          <a:p>
            <a:pPr marL="0" indent="0">
              <a:buNone/>
            </a:pPr>
            <a:r>
              <a:rPr lang="en-US" sz="2667" dirty="0"/>
              <a:t>	Maybe they are ambivalent under their defenses</a:t>
            </a:r>
            <a:endParaRPr sz="2667" dirty="0"/>
          </a:p>
          <a:p>
            <a:pPr marL="0" indent="0">
              <a:buNone/>
            </a:pPr>
            <a:r>
              <a:rPr lang="en-US" sz="2667" dirty="0"/>
              <a:t>	Confrontation and abandonment are ineffective</a:t>
            </a:r>
            <a:endParaRPr sz="2667" dirty="0"/>
          </a:p>
          <a:p>
            <a:pPr marL="0" indent="0">
              <a:buNone/>
            </a:pPr>
            <a:r>
              <a:rPr lang="en-US" sz="2667" dirty="0"/>
              <a:t>Start by Exploring What They Already Know</a:t>
            </a:r>
            <a:endParaRPr sz="2667" dirty="0"/>
          </a:p>
          <a:p>
            <a:pPr marL="0" indent="0">
              <a:buNone/>
            </a:pPr>
            <a:r>
              <a:rPr lang="en-US" sz="2667" dirty="0"/>
              <a:t>	Then Explore What Others Know</a:t>
            </a:r>
            <a:endParaRPr sz="2667" dirty="0"/>
          </a:p>
          <a:p>
            <a:pPr marL="0" indent="0">
              <a:buNone/>
            </a:pPr>
            <a:r>
              <a:rPr lang="en-US" sz="2667" dirty="0"/>
              <a:t>	Then Offer Your Own Expertise</a:t>
            </a:r>
            <a:endParaRPr sz="2667" dirty="0"/>
          </a:p>
          <a:p>
            <a:pPr marL="0" indent="0">
              <a:buNone/>
            </a:pPr>
            <a:r>
              <a:rPr lang="en-US" sz="2667" dirty="0"/>
              <a:t>Gather Information and Give Feedback</a:t>
            </a:r>
            <a:endParaRPr sz="2667" dirty="0"/>
          </a:p>
          <a:p>
            <a:pPr marL="0" indent="0">
              <a:buNone/>
            </a:pPr>
            <a:r>
              <a:rPr lang="en-US" sz="2667" dirty="0"/>
              <a:t>Reframe</a:t>
            </a:r>
            <a:endParaRPr sz="2667" dirty="0"/>
          </a:p>
        </p:txBody>
      </p:sp>
      <p:sp>
        <p:nvSpPr>
          <p:cNvPr id="1749" name="Google Shape;1749;p182"/>
          <p:cNvSpPr/>
          <p:nvPr/>
        </p:nvSpPr>
        <p:spPr>
          <a:xfrm>
            <a:off x="4194751" y="6449900"/>
            <a:ext cx="7727100" cy="254400"/>
          </a:xfrm>
          <a:prstGeom prst="rect">
            <a:avLst/>
          </a:prstGeom>
          <a:noFill/>
          <a:ln>
            <a:noFill/>
          </a:ln>
        </p:spPr>
        <p:txBody>
          <a:bodyPr spcFirstLastPara="1" wrap="square" lIns="0" tIns="0" rIns="0" bIns="0" anchor="t" anchorCtr="0">
            <a:noAutofit/>
          </a:bodyPr>
          <a:lstStyle/>
          <a:p>
            <a:pPr marL="0" marR="0" lvl="0" indent="0" algn="r" defTabSz="914400" rtl="0" eaLnBrk="1" fontAlgn="auto" latinLnBrk="0" hangingPunct="1">
              <a:lnSpc>
                <a:spcPct val="124666"/>
              </a:lnSpc>
              <a:spcBef>
                <a:spcPts val="0"/>
              </a:spcBef>
              <a:spcAft>
                <a:spcPts val="0"/>
              </a:spcAft>
              <a:buClr>
                <a:srgbClr val="444444"/>
              </a:buClr>
              <a:buSzPts val="1050"/>
              <a:buFontTx/>
              <a:buNone/>
              <a:tabLst/>
              <a:defRPr/>
            </a:pPr>
            <a:r>
              <a:rPr kumimoji="0" lang="en-US" sz="1251" b="0" i="0" u="none" strike="noStrike" kern="1200" cap="none" spc="0" normalizeH="0" baseline="0" noProof="0" dirty="0">
                <a:ln>
                  <a:noFill/>
                </a:ln>
                <a:solidFill>
                  <a:prstClr val="black"/>
                </a:solidFill>
                <a:effectLst/>
                <a:uLnTx/>
                <a:uFillTx/>
                <a:latin typeface="Lato"/>
                <a:ea typeface="Lato"/>
                <a:cs typeface="Lato"/>
                <a:sym typeface="Lato"/>
              </a:rPr>
              <a:t>Miller and Rollnick, Motivational Interviewing: Helping People Change and Grow, 4th Edition, 2023.</a:t>
            </a:r>
            <a:endParaRPr kumimoji="0" sz="16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69832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85"/>
        <p:cNvGrpSpPr/>
        <p:nvPr/>
      </p:nvGrpSpPr>
      <p:grpSpPr>
        <a:xfrm>
          <a:off x="0" y="0"/>
          <a:ext cx="0" cy="0"/>
          <a:chOff x="0" y="0"/>
          <a:chExt cx="0" cy="0"/>
        </a:xfrm>
      </p:grpSpPr>
      <p:sp>
        <p:nvSpPr>
          <p:cNvPr id="986" name="Google Shape;986;p7"/>
          <p:cNvSpPr/>
          <p:nvPr/>
        </p:nvSpPr>
        <p:spPr>
          <a:xfrm>
            <a:off x="0" y="7813"/>
            <a:ext cx="12192000" cy="6115586"/>
          </a:xfrm>
          <a:prstGeom prst="rect">
            <a:avLst/>
          </a:prstGeom>
          <a:solidFill>
            <a:schemeClr val="accent2">
              <a:lumMod val="10000"/>
            </a:schemeClr>
          </a:soli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algn="ctr">
              <a:buClr>
                <a:srgbClr val="000000"/>
              </a:buClr>
              <a:buSzPts val="1800"/>
            </a:pPr>
            <a:endParaRPr dirty="0">
              <a:solidFill>
                <a:schemeClr val="lt1"/>
              </a:solidFill>
              <a:latin typeface="Calibri"/>
              <a:ea typeface="Calibri"/>
              <a:cs typeface="Calibri"/>
              <a:sym typeface="Calibri"/>
            </a:endParaRPr>
          </a:p>
        </p:txBody>
      </p:sp>
      <p:sp>
        <p:nvSpPr>
          <p:cNvPr id="987" name="Google Shape;987;p7"/>
          <p:cNvSpPr txBox="1"/>
          <p:nvPr/>
        </p:nvSpPr>
        <p:spPr>
          <a:xfrm>
            <a:off x="1619339" y="145915"/>
            <a:ext cx="9141872" cy="623217"/>
          </a:xfrm>
          <a:prstGeom prst="rect">
            <a:avLst/>
          </a:prstGeom>
          <a:noFill/>
          <a:ln>
            <a:noFill/>
          </a:ln>
        </p:spPr>
        <p:txBody>
          <a:bodyPr spcFirstLastPara="1" wrap="square" lIns="68575" tIns="34275" rIns="68575" bIns="34275" anchor="t" anchorCtr="0">
            <a:spAutoFit/>
          </a:bodyPr>
          <a:lstStyle/>
          <a:p>
            <a:pPr algn="ctr">
              <a:buClr>
                <a:srgbClr val="000000"/>
              </a:buClr>
              <a:buSzPts val="3075"/>
            </a:pPr>
            <a:r>
              <a:rPr lang="en-US" sz="3600" b="1" dirty="0">
                <a:solidFill>
                  <a:schemeClr val="lt1"/>
                </a:solidFill>
                <a:latin typeface="Calibri"/>
                <a:ea typeface="Calibri"/>
                <a:cs typeface="Calibri"/>
                <a:sym typeface="Calibri"/>
              </a:rPr>
              <a:t>Problematic Conceptualization</a:t>
            </a:r>
            <a:endParaRPr sz="1600" b="1" dirty="0">
              <a:solidFill>
                <a:schemeClr val="lt1"/>
              </a:solidFill>
              <a:latin typeface="Calibri"/>
              <a:ea typeface="Calibri"/>
              <a:cs typeface="Calibri"/>
              <a:sym typeface="Calibri"/>
            </a:endParaRPr>
          </a:p>
        </p:txBody>
      </p:sp>
      <p:sp>
        <p:nvSpPr>
          <p:cNvPr id="5" name="Google Shape;990;p7">
            <a:extLst>
              <a:ext uri="{FF2B5EF4-FFF2-40B4-BE49-F238E27FC236}">
                <a16:creationId xmlns:a16="http://schemas.microsoft.com/office/drawing/2014/main" id="{15F7F611-F25C-212C-6509-16A8B97A6472}"/>
              </a:ext>
            </a:extLst>
          </p:cNvPr>
          <p:cNvSpPr/>
          <p:nvPr/>
        </p:nvSpPr>
        <p:spPr>
          <a:xfrm rot="1083441">
            <a:off x="1803145" y="1348705"/>
            <a:ext cx="4029558" cy="4011244"/>
          </a:xfrm>
          <a:prstGeom prst="ellipse">
            <a:avLst/>
          </a:prstGeom>
          <a:solidFill>
            <a:srgbClr val="B6DDE7">
              <a:alpha val="57466"/>
            </a:srgb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dirty="0">
              <a:solidFill>
                <a:srgbClr val="000000"/>
              </a:solidFill>
              <a:latin typeface="Arial"/>
              <a:ea typeface="Arial"/>
              <a:cs typeface="Arial"/>
              <a:sym typeface="Arial"/>
            </a:endParaRPr>
          </a:p>
        </p:txBody>
      </p:sp>
      <p:sp>
        <p:nvSpPr>
          <p:cNvPr id="7" name="Google Shape;990;p7">
            <a:extLst>
              <a:ext uri="{FF2B5EF4-FFF2-40B4-BE49-F238E27FC236}">
                <a16:creationId xmlns:a16="http://schemas.microsoft.com/office/drawing/2014/main" id="{06984A6A-7AD3-1C66-D9AE-5AEAEC0D78D7}"/>
              </a:ext>
            </a:extLst>
          </p:cNvPr>
          <p:cNvSpPr/>
          <p:nvPr/>
        </p:nvSpPr>
        <p:spPr>
          <a:xfrm rot="1083441">
            <a:off x="6529956" y="1358297"/>
            <a:ext cx="4029558" cy="4011244"/>
          </a:xfrm>
          <a:prstGeom prst="ellipse">
            <a:avLst/>
          </a:prstGeom>
          <a:solidFill>
            <a:srgbClr val="FFDF00">
              <a:alpha val="57466"/>
            </a:srgb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dirty="0">
              <a:solidFill>
                <a:srgbClr val="000000"/>
              </a:solidFill>
              <a:latin typeface="Arial"/>
              <a:ea typeface="Arial"/>
              <a:cs typeface="Arial"/>
              <a:sym typeface="Arial"/>
            </a:endParaRPr>
          </a:p>
        </p:txBody>
      </p:sp>
      <p:sp>
        <p:nvSpPr>
          <p:cNvPr id="8" name="TextBox 7">
            <a:extLst>
              <a:ext uri="{FF2B5EF4-FFF2-40B4-BE49-F238E27FC236}">
                <a16:creationId xmlns:a16="http://schemas.microsoft.com/office/drawing/2014/main" id="{143EA0C0-A0D1-220E-A446-82A24540FD26}"/>
              </a:ext>
            </a:extLst>
          </p:cNvPr>
          <p:cNvSpPr txBox="1"/>
          <p:nvPr/>
        </p:nvSpPr>
        <p:spPr>
          <a:xfrm>
            <a:off x="6963493" y="2877273"/>
            <a:ext cx="3247307" cy="1384995"/>
          </a:xfrm>
          <a:prstGeom prst="rect">
            <a:avLst/>
          </a:prstGeom>
          <a:noFill/>
        </p:spPr>
        <p:txBody>
          <a:bodyPr wrap="square" rtlCol="0">
            <a:spAutoFit/>
          </a:bodyPr>
          <a:lstStyle/>
          <a:p>
            <a:pPr algn="ctr"/>
            <a:r>
              <a:rPr lang="en-US" sz="2800" dirty="0">
                <a:solidFill>
                  <a:schemeClr val="bg1"/>
                </a:solidFill>
              </a:rPr>
              <a:t>Services Not Contingent Upon Abstinence</a:t>
            </a:r>
          </a:p>
        </p:txBody>
      </p:sp>
      <p:sp>
        <p:nvSpPr>
          <p:cNvPr id="9" name="TextBox 8">
            <a:extLst>
              <a:ext uri="{FF2B5EF4-FFF2-40B4-BE49-F238E27FC236}">
                <a16:creationId xmlns:a16="http://schemas.microsoft.com/office/drawing/2014/main" id="{9571A4B8-0E4D-2798-2CBC-B0BC3ABDCB96}"/>
              </a:ext>
            </a:extLst>
          </p:cNvPr>
          <p:cNvSpPr txBox="1"/>
          <p:nvPr/>
        </p:nvSpPr>
        <p:spPr>
          <a:xfrm>
            <a:off x="2151859" y="2886865"/>
            <a:ext cx="3247307" cy="954107"/>
          </a:xfrm>
          <a:prstGeom prst="rect">
            <a:avLst/>
          </a:prstGeom>
          <a:noFill/>
        </p:spPr>
        <p:txBody>
          <a:bodyPr wrap="square" rtlCol="0">
            <a:spAutoFit/>
          </a:bodyPr>
          <a:lstStyle/>
          <a:p>
            <a:pPr algn="ctr"/>
            <a:r>
              <a:rPr lang="en-US" sz="2800" dirty="0">
                <a:solidFill>
                  <a:schemeClr val="bg1"/>
                </a:solidFill>
              </a:rPr>
              <a:t>Services Contingent Upon Abstinence</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754"/>
        <p:cNvGrpSpPr/>
        <p:nvPr/>
      </p:nvGrpSpPr>
      <p:grpSpPr>
        <a:xfrm>
          <a:off x="0" y="0"/>
          <a:ext cx="0" cy="0"/>
          <a:chOff x="0" y="0"/>
          <a:chExt cx="0" cy="0"/>
        </a:xfrm>
      </p:grpSpPr>
      <p:sp>
        <p:nvSpPr>
          <p:cNvPr id="1755" name="Google Shape;1755;p183"/>
          <p:cNvSpPr/>
          <p:nvPr/>
        </p:nvSpPr>
        <p:spPr>
          <a:xfrm>
            <a:off x="1" y="0"/>
            <a:ext cx="8666923" cy="1182459"/>
          </a:xfrm>
          <a:prstGeom prst="rect">
            <a:avLst/>
          </a:prstGeom>
          <a:solidFill>
            <a:srgbClr val="001D48"/>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756" name="Google Shape;1756;p183"/>
          <p:cNvSpPr/>
          <p:nvPr/>
        </p:nvSpPr>
        <p:spPr>
          <a:xfrm>
            <a:off x="434380" y="297222"/>
            <a:ext cx="9743291" cy="885237"/>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Lato Light"/>
                <a:ea typeface="Lato Light"/>
                <a:cs typeface="Lato Light"/>
                <a:sym typeface="Lato Light"/>
              </a:rPr>
              <a:t>Four Foundational Tasks of MI</a:t>
            </a: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57" name="Google Shape;1757;p183"/>
          <p:cNvSpPr/>
          <p:nvPr/>
        </p:nvSpPr>
        <p:spPr>
          <a:xfrm>
            <a:off x="7077075" y="2296114"/>
            <a:ext cx="4124324" cy="885237"/>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1758" name="Google Shape;1758;p183"/>
          <p:cNvSpPr/>
          <p:nvPr/>
        </p:nvSpPr>
        <p:spPr>
          <a:xfrm>
            <a:off x="5886451" y="3219451"/>
            <a:ext cx="5314949" cy="885237"/>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1759" name="Google Shape;1759;p183"/>
          <p:cNvSpPr/>
          <p:nvPr/>
        </p:nvSpPr>
        <p:spPr>
          <a:xfrm>
            <a:off x="4667251" y="4142788"/>
            <a:ext cx="6534148" cy="885237"/>
          </a:xfrm>
          <a:prstGeom prst="rect">
            <a:avLst/>
          </a:prstGeom>
          <a:solidFill>
            <a:srgbClr val="0070C0">
              <a:alpha val="51764"/>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1760" name="Google Shape;1760;p183"/>
          <p:cNvSpPr/>
          <p:nvPr/>
        </p:nvSpPr>
        <p:spPr>
          <a:xfrm>
            <a:off x="3086101" y="5066124"/>
            <a:ext cx="8115299" cy="885237"/>
          </a:xfrm>
          <a:prstGeom prst="rect">
            <a:avLst/>
          </a:prstGeom>
          <a:solidFill>
            <a:srgbClr val="06204C">
              <a:alpha val="4000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1761" name="Google Shape;1761;p183"/>
          <p:cNvSpPr txBox="1"/>
          <p:nvPr/>
        </p:nvSpPr>
        <p:spPr>
          <a:xfrm>
            <a:off x="6934200" y="2523287"/>
            <a:ext cx="4410075" cy="43084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a:ln>
                  <a:noFill/>
                </a:ln>
                <a:solidFill>
                  <a:srgbClr val="444444"/>
                </a:solidFill>
                <a:effectLst/>
                <a:uLnTx/>
                <a:uFillTx/>
                <a:latin typeface="Lato"/>
                <a:ea typeface="Lato"/>
                <a:cs typeface="Lato"/>
                <a:sym typeface="Lato"/>
              </a:rPr>
              <a:t>Planning </a:t>
            </a:r>
            <a:r>
              <a:rPr kumimoji="0" lang="en-US" sz="1800" b="0" i="0" u="none" strike="noStrike" kern="1200" cap="none" spc="0" normalizeH="0" baseline="0" noProof="0">
                <a:ln>
                  <a:noFill/>
                </a:ln>
                <a:solidFill>
                  <a:srgbClr val="444444"/>
                </a:solidFill>
                <a:effectLst/>
                <a:uLnTx/>
                <a:uFillTx/>
                <a:latin typeface="Lato"/>
                <a:ea typeface="Lato"/>
                <a:cs typeface="Lato"/>
                <a:sym typeface="Lato"/>
              </a:rPr>
              <a:t>(how will we get there?)</a:t>
            </a:r>
            <a:endParaRPr kumimoji="0" sz="2200" b="0" i="0" u="none" strike="noStrike" kern="1200" cap="none" spc="0" normalizeH="0" baseline="0" noProof="0">
              <a:ln>
                <a:noFill/>
              </a:ln>
              <a:solidFill>
                <a:srgbClr val="444444"/>
              </a:solidFill>
              <a:effectLst/>
              <a:uLnTx/>
              <a:uFillTx/>
              <a:latin typeface="Lato"/>
              <a:ea typeface="Lato"/>
              <a:cs typeface="Lato"/>
              <a:sym typeface="Lato"/>
            </a:endParaRPr>
          </a:p>
        </p:txBody>
      </p:sp>
      <p:sp>
        <p:nvSpPr>
          <p:cNvPr id="1762" name="Google Shape;1762;p183"/>
          <p:cNvSpPr txBox="1"/>
          <p:nvPr/>
        </p:nvSpPr>
        <p:spPr>
          <a:xfrm>
            <a:off x="6338887" y="3446627"/>
            <a:ext cx="4410075" cy="43084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a:ln>
                  <a:noFill/>
                </a:ln>
                <a:solidFill>
                  <a:srgbClr val="444444"/>
                </a:solidFill>
                <a:effectLst/>
                <a:uLnTx/>
                <a:uFillTx/>
                <a:latin typeface="Lato"/>
                <a:ea typeface="Lato"/>
                <a:cs typeface="Lato"/>
                <a:sym typeface="Lato"/>
              </a:rPr>
              <a:t>Evoking </a:t>
            </a:r>
            <a:r>
              <a:rPr kumimoji="0" lang="en-US" sz="1800" b="0" i="0" u="none" strike="noStrike" kern="1200" cap="none" spc="0" normalizeH="0" baseline="0" noProof="0">
                <a:ln>
                  <a:noFill/>
                </a:ln>
                <a:solidFill>
                  <a:srgbClr val="444444"/>
                </a:solidFill>
                <a:effectLst/>
                <a:uLnTx/>
                <a:uFillTx/>
                <a:latin typeface="Lato"/>
                <a:ea typeface="Lato"/>
                <a:cs typeface="Lato"/>
                <a:sym typeface="Lato"/>
              </a:rPr>
              <a:t>(why will we get there?)</a:t>
            </a:r>
            <a:endParaRPr kumimoji="0" sz="2200" b="0" i="0" u="none" strike="noStrike" kern="1200" cap="none" spc="0" normalizeH="0" baseline="0" noProof="0">
              <a:ln>
                <a:noFill/>
              </a:ln>
              <a:solidFill>
                <a:srgbClr val="444444"/>
              </a:solidFill>
              <a:effectLst/>
              <a:uLnTx/>
              <a:uFillTx/>
              <a:latin typeface="Lato"/>
              <a:ea typeface="Lato"/>
              <a:cs typeface="Lato"/>
              <a:sym typeface="Lato"/>
            </a:endParaRPr>
          </a:p>
        </p:txBody>
      </p:sp>
      <p:sp>
        <p:nvSpPr>
          <p:cNvPr id="1763" name="Google Shape;1763;p183"/>
          <p:cNvSpPr txBox="1"/>
          <p:nvPr/>
        </p:nvSpPr>
        <p:spPr>
          <a:xfrm>
            <a:off x="5729288" y="4369961"/>
            <a:ext cx="4410075" cy="43084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a:ln>
                  <a:noFill/>
                </a:ln>
                <a:solidFill>
                  <a:prstClr val="black"/>
                </a:solidFill>
                <a:effectLst/>
                <a:uLnTx/>
                <a:uFillTx/>
                <a:latin typeface="Lato"/>
                <a:ea typeface="Lato"/>
                <a:cs typeface="Lato"/>
                <a:sym typeface="Lato"/>
              </a:rPr>
              <a:t>Focusing </a:t>
            </a:r>
            <a:r>
              <a:rPr kumimoji="0" lang="en-US" sz="1800" b="0" i="0" u="none" strike="noStrike" kern="1200" cap="none" spc="0" normalizeH="0" baseline="0" noProof="0">
                <a:ln>
                  <a:noFill/>
                </a:ln>
                <a:solidFill>
                  <a:prstClr val="black"/>
                </a:solidFill>
                <a:effectLst/>
                <a:uLnTx/>
                <a:uFillTx/>
                <a:latin typeface="Lato"/>
                <a:ea typeface="Lato"/>
                <a:cs typeface="Lato"/>
                <a:sym typeface="Lato"/>
              </a:rPr>
              <a:t>(where shall we go?)</a:t>
            </a:r>
            <a:endParaRPr kumimoji="0" sz="2200" b="0" i="0" u="none" strike="noStrike" kern="1200" cap="none" spc="0" normalizeH="0" baseline="0" noProof="0">
              <a:ln>
                <a:noFill/>
              </a:ln>
              <a:solidFill>
                <a:prstClr val="black"/>
              </a:solidFill>
              <a:effectLst/>
              <a:uLnTx/>
              <a:uFillTx/>
              <a:latin typeface="Lato"/>
              <a:ea typeface="Lato"/>
              <a:cs typeface="Lato"/>
              <a:sym typeface="Lato"/>
            </a:endParaRPr>
          </a:p>
        </p:txBody>
      </p:sp>
      <p:sp>
        <p:nvSpPr>
          <p:cNvPr id="1764" name="Google Shape;1764;p183"/>
          <p:cNvSpPr txBox="1"/>
          <p:nvPr/>
        </p:nvSpPr>
        <p:spPr>
          <a:xfrm>
            <a:off x="4938712" y="5293299"/>
            <a:ext cx="4410075" cy="43084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prstClr val="black"/>
                </a:solidFill>
                <a:effectLst/>
                <a:uLnTx/>
                <a:uFillTx/>
                <a:latin typeface="Lato"/>
                <a:ea typeface="Lato"/>
                <a:cs typeface="Lato"/>
                <a:sym typeface="Lato"/>
              </a:rPr>
              <a:t>Engaging </a:t>
            </a:r>
            <a:r>
              <a:rPr kumimoji="0" lang="en-US" sz="1800" b="0" i="0" u="none" strike="noStrike" kern="1200" cap="none" spc="0" normalizeH="0" baseline="0" noProof="0" dirty="0">
                <a:ln>
                  <a:noFill/>
                </a:ln>
                <a:solidFill>
                  <a:prstClr val="black"/>
                </a:solidFill>
                <a:effectLst/>
                <a:uLnTx/>
                <a:uFillTx/>
                <a:latin typeface="Lato"/>
                <a:ea typeface="Lato"/>
                <a:cs typeface="Lato"/>
                <a:sym typeface="Lato"/>
              </a:rPr>
              <a:t>(shall we walk together?)</a:t>
            </a:r>
            <a:endParaRPr kumimoji="0" sz="2200" b="0" i="0" u="none" strike="noStrike" kern="1200" cap="none" spc="0" normalizeH="0" baseline="0" noProof="0" dirty="0">
              <a:ln>
                <a:noFill/>
              </a:ln>
              <a:solidFill>
                <a:prstClr val="black"/>
              </a:solidFill>
              <a:effectLst/>
              <a:uLnTx/>
              <a:uFillTx/>
              <a:latin typeface="Lato"/>
              <a:ea typeface="Lato"/>
              <a:cs typeface="Lato"/>
              <a:sym typeface="Lato"/>
            </a:endParaRPr>
          </a:p>
        </p:txBody>
      </p:sp>
      <p:sp>
        <p:nvSpPr>
          <p:cNvPr id="1765" name="Google Shape;1765;p183"/>
          <p:cNvSpPr/>
          <p:nvPr/>
        </p:nvSpPr>
        <p:spPr>
          <a:xfrm>
            <a:off x="6096000" y="3132428"/>
            <a:ext cx="4953000" cy="1160104"/>
          </a:xfrm>
          <a:custGeom>
            <a:avLst/>
            <a:gdLst/>
            <a:ahLst/>
            <a:cxnLst/>
            <a:rect l="l" t="t" r="r" b="b"/>
            <a:pathLst>
              <a:path w="4953000" h="1160104" extrusionOk="0">
                <a:moveTo>
                  <a:pt x="0" y="580052"/>
                </a:moveTo>
                <a:cubicBezTo>
                  <a:pt x="-211889" y="10530"/>
                  <a:pt x="1254937" y="-53070"/>
                  <a:pt x="2476500" y="0"/>
                </a:cubicBezTo>
                <a:cubicBezTo>
                  <a:pt x="3807408" y="20690"/>
                  <a:pt x="4985108" y="250117"/>
                  <a:pt x="4953000" y="580052"/>
                </a:cubicBezTo>
                <a:cubicBezTo>
                  <a:pt x="4867897" y="730734"/>
                  <a:pt x="3747351" y="1461564"/>
                  <a:pt x="2476500" y="1160104"/>
                </a:cubicBezTo>
                <a:cubicBezTo>
                  <a:pt x="1128813" y="1132450"/>
                  <a:pt x="47091" y="896531"/>
                  <a:pt x="0" y="580052"/>
                </a:cubicBezTo>
                <a:close/>
              </a:path>
            </a:pathLst>
          </a:custGeom>
          <a:noFill/>
          <a:ln w="57150" cap="flat" cmpd="sng">
            <a:solidFill>
              <a:srgbClr val="000000">
                <a:alpha val="58823"/>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1766" name="Google Shape;1766;p183"/>
          <p:cNvSpPr txBox="1">
            <a:spLocks noGrp="1"/>
          </p:cNvSpPr>
          <p:nvPr>
            <p:ph type="sldNum" idx="12"/>
          </p:nvPr>
        </p:nvSpPr>
        <p:spPr>
          <a:xfrm>
            <a:off x="9128185" y="6339098"/>
            <a:ext cx="2743200" cy="365125"/>
          </a:xfrm>
          <a:prstGeom prst="rect">
            <a:avLst/>
          </a:prstGeom>
          <a:noFill/>
          <a:ln>
            <a:noFill/>
          </a:ln>
        </p:spPr>
        <p:txBody>
          <a:bodyPr spcFirstLastPara="1" vert="horz" wrap="square" lIns="91425" tIns="45700" rIns="91425" bIns="4570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8163048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771"/>
        <p:cNvGrpSpPr/>
        <p:nvPr/>
      </p:nvGrpSpPr>
      <p:grpSpPr>
        <a:xfrm>
          <a:off x="0" y="0"/>
          <a:ext cx="0" cy="0"/>
          <a:chOff x="0" y="0"/>
          <a:chExt cx="0" cy="0"/>
        </a:xfrm>
      </p:grpSpPr>
      <p:sp>
        <p:nvSpPr>
          <p:cNvPr id="1772" name="Google Shape;1772;p184"/>
          <p:cNvSpPr/>
          <p:nvPr/>
        </p:nvSpPr>
        <p:spPr>
          <a:xfrm>
            <a:off x="1191700" y="1969007"/>
            <a:ext cx="9643941" cy="1211516"/>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
                <a:prstClr val="black"/>
              </a:buClr>
              <a:buSzPts val="3200"/>
              <a:buFontTx/>
              <a:buNone/>
              <a:tabLst/>
              <a:defRPr/>
            </a:pPr>
            <a:r>
              <a:rPr kumimoji="0" lang="en-US" sz="3200" b="0" i="1" u="none" strike="noStrike" kern="1200" cap="none" spc="0" normalizeH="0" baseline="0" noProof="0" dirty="0">
                <a:ln>
                  <a:noFill/>
                </a:ln>
                <a:solidFill>
                  <a:prstClr val="black"/>
                </a:solidFill>
                <a:effectLst/>
                <a:uLnTx/>
                <a:uFillTx/>
                <a:latin typeface="Lato"/>
                <a:ea typeface="Lato"/>
                <a:cs typeface="Lato"/>
                <a:sym typeface="Lato"/>
              </a:rPr>
              <a:t>“People are generally better persuaded by the reasons which they have themselves discovered than by those which have come into the mind of others.”</a:t>
            </a:r>
            <a:endParaRPr kumimoji="0" sz="1000" b="0" i="1" u="none" strike="noStrike" kern="1200" cap="none" spc="0" normalizeH="0" baseline="0" noProof="0" dirty="0">
              <a:ln>
                <a:noFill/>
              </a:ln>
              <a:solidFill>
                <a:prstClr val="black"/>
              </a:solidFill>
              <a:effectLst/>
              <a:uLnTx/>
              <a:uFillTx/>
              <a:latin typeface="Lato"/>
              <a:ea typeface="Lato"/>
              <a:cs typeface="Lato"/>
              <a:sym typeface="Lato"/>
            </a:endParaRPr>
          </a:p>
        </p:txBody>
      </p:sp>
      <p:sp>
        <p:nvSpPr>
          <p:cNvPr id="1773" name="Google Shape;1773;p184"/>
          <p:cNvSpPr/>
          <p:nvPr/>
        </p:nvSpPr>
        <p:spPr>
          <a:xfrm>
            <a:off x="2162653" y="4456665"/>
            <a:ext cx="8940120" cy="765312"/>
          </a:xfrm>
          <a:prstGeom prst="rect">
            <a:avLst/>
          </a:prstGeom>
          <a:noFill/>
          <a:ln>
            <a:noFill/>
          </a:ln>
        </p:spPr>
        <p:txBody>
          <a:bodyPr spcFirstLastPara="1" wrap="square" lIns="0" tIns="0" rIns="0" bIns="0" anchor="t" anchorCtr="0">
            <a:noAutofit/>
          </a:bodyPr>
          <a:lstStyle/>
          <a:p>
            <a:pPr marL="0" marR="0" lvl="0" indent="0" algn="r" defTabSz="914400" rtl="0" eaLnBrk="1" fontAlgn="auto" latinLnBrk="0" hangingPunct="1">
              <a:lnSpc>
                <a:spcPct val="100000"/>
              </a:lnSpc>
              <a:spcBef>
                <a:spcPts val="0"/>
              </a:spcBef>
              <a:spcAft>
                <a:spcPts val="0"/>
              </a:spcAft>
              <a:buClr>
                <a:prstClr val="black"/>
              </a:buClr>
              <a:buSzPts val="2400"/>
              <a:buFontTx/>
              <a:buNone/>
              <a:tabLst/>
              <a:defRPr/>
            </a:pPr>
            <a:r>
              <a:rPr kumimoji="0" lang="en-US" sz="2400" b="0" i="1" u="none" strike="noStrike" kern="1200" cap="none" spc="0" normalizeH="0" baseline="0" noProof="0" dirty="0">
                <a:ln>
                  <a:noFill/>
                </a:ln>
                <a:solidFill>
                  <a:prstClr val="black"/>
                </a:solidFill>
                <a:effectLst/>
                <a:uLnTx/>
                <a:uFillTx/>
                <a:latin typeface="Lato"/>
                <a:ea typeface="Lato"/>
                <a:cs typeface="Lato"/>
                <a:sym typeface="Lato"/>
              </a:rPr>
              <a:t>- Blaise Pascal, 17th century philosopher</a:t>
            </a: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74" name="Google Shape;1774;p184"/>
          <p:cNvSpPr txBox="1">
            <a:spLocks noGrp="1"/>
          </p:cNvSpPr>
          <p:nvPr>
            <p:ph type="sldNum" idx="12"/>
          </p:nvPr>
        </p:nvSpPr>
        <p:spPr>
          <a:xfrm>
            <a:off x="9128185" y="6339098"/>
            <a:ext cx="2743200" cy="365125"/>
          </a:xfrm>
          <a:prstGeom prst="rect">
            <a:avLst/>
          </a:prstGeom>
          <a:noFill/>
          <a:ln>
            <a:noFill/>
          </a:ln>
        </p:spPr>
        <p:txBody>
          <a:bodyPr spcFirstLastPara="1" vert="horz" wrap="square" lIns="91425" tIns="45700" rIns="91425" bIns="4570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9387579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779"/>
        <p:cNvGrpSpPr/>
        <p:nvPr/>
      </p:nvGrpSpPr>
      <p:grpSpPr>
        <a:xfrm>
          <a:off x="0" y="0"/>
          <a:ext cx="0" cy="0"/>
          <a:chOff x="0" y="0"/>
          <a:chExt cx="0" cy="0"/>
        </a:xfrm>
      </p:grpSpPr>
      <p:sp>
        <p:nvSpPr>
          <p:cNvPr id="1780" name="Google Shape;1780;p185"/>
          <p:cNvSpPr/>
          <p:nvPr/>
        </p:nvSpPr>
        <p:spPr>
          <a:xfrm>
            <a:off x="2" y="0"/>
            <a:ext cx="12191999"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1781" name="Google Shape;1781;p185"/>
          <p:cNvSpPr/>
          <p:nvPr/>
        </p:nvSpPr>
        <p:spPr>
          <a:xfrm>
            <a:off x="1" y="1"/>
            <a:ext cx="4651513" cy="1075580"/>
          </a:xfrm>
          <a:prstGeom prst="rect">
            <a:avLst/>
          </a:prstGeom>
          <a:solidFill>
            <a:srgbClr val="06204C"/>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782" name="Google Shape;1782;p185"/>
          <p:cNvSpPr/>
          <p:nvPr/>
        </p:nvSpPr>
        <p:spPr>
          <a:xfrm>
            <a:off x="461698" y="309638"/>
            <a:ext cx="3822068" cy="456305"/>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91052"/>
              </a:lnSpc>
              <a:spcBef>
                <a:spcPts val="0"/>
              </a:spcBef>
              <a:spcAft>
                <a:spcPts val="0"/>
              </a:spcAft>
              <a:buClrTx/>
              <a:buSzTx/>
              <a:buFontTx/>
              <a:buNone/>
              <a:tabLst/>
              <a:defRPr/>
            </a:pPr>
            <a:r>
              <a:rPr kumimoji="0" lang="en-US" sz="3800" b="0" i="0" u="none" strike="noStrike" kern="1200" cap="none" spc="0" normalizeH="0" baseline="0" noProof="0">
                <a:ln>
                  <a:noFill/>
                </a:ln>
                <a:solidFill>
                  <a:prstClr val="white"/>
                </a:solidFill>
                <a:effectLst/>
                <a:uLnTx/>
                <a:uFillTx/>
                <a:latin typeface="Lato Light"/>
                <a:ea typeface="Lato Light"/>
                <a:cs typeface="Lato Light"/>
                <a:sym typeface="Lato Light"/>
              </a:rPr>
              <a:t>Patient Language</a:t>
            </a: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83" name="Google Shape;1783;p185"/>
          <p:cNvSpPr/>
          <p:nvPr/>
        </p:nvSpPr>
        <p:spPr>
          <a:xfrm>
            <a:off x="892969" y="1590675"/>
            <a:ext cx="10040075" cy="4849883"/>
          </a:xfrm>
          <a:prstGeom prst="rect">
            <a:avLst/>
          </a:prstGeom>
          <a:noFill/>
          <a:ln>
            <a:noFill/>
          </a:ln>
        </p:spPr>
        <p:txBody>
          <a:bodyPr spcFirstLastPara="1" wrap="square" lIns="0" tIns="0" rIns="0" bIns="0" anchor="t" anchorCtr="0">
            <a:noAutofit/>
          </a:bodyPr>
          <a:lstStyle/>
          <a:p>
            <a:pPr marL="342891" marR="0" lvl="0" indent="-342891" algn="l" defTabSz="914400" rtl="0" eaLnBrk="1" fontAlgn="auto" latinLnBrk="0" hangingPunct="1">
              <a:lnSpc>
                <a:spcPct val="100000"/>
              </a:lnSpc>
              <a:spcBef>
                <a:spcPts val="0"/>
              </a:spcBef>
              <a:spcAft>
                <a:spcPts val="0"/>
              </a:spcAft>
              <a:buClr>
                <a:srgbClr val="444444"/>
              </a:buClr>
              <a:buSzPts val="2800"/>
              <a:buFont typeface="Lato"/>
              <a:buChar char="•"/>
              <a:tabLst/>
              <a:defRPr/>
            </a:pPr>
            <a:r>
              <a:rPr kumimoji="0" lang="en-US" sz="2800" b="0" i="0" u="none" strike="noStrike" kern="1200" cap="none" spc="0" normalizeH="0" baseline="0" noProof="0">
                <a:ln>
                  <a:noFill/>
                </a:ln>
                <a:solidFill>
                  <a:srgbClr val="444444"/>
                </a:solidFill>
                <a:effectLst/>
                <a:uLnTx/>
                <a:uFillTx/>
                <a:latin typeface="Lato"/>
                <a:ea typeface="Lato"/>
                <a:cs typeface="Lato"/>
                <a:sym typeface="Lato"/>
              </a:rPr>
              <a:t>A special focus in Motivational Interviewing</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342891" marR="0" lvl="0" indent="-165096" algn="l" defTabSz="914400" rtl="0" eaLnBrk="1" fontAlgn="auto" latinLnBrk="0" hangingPunct="1">
              <a:lnSpc>
                <a:spcPct val="100000"/>
              </a:lnSpc>
              <a:spcBef>
                <a:spcPts val="0"/>
              </a:spcBef>
              <a:spcAft>
                <a:spcPts val="0"/>
              </a:spcAft>
              <a:buClr>
                <a:prstClr val="black"/>
              </a:buClr>
              <a:buSzPts val="2800"/>
              <a:buFontTx/>
              <a:buNone/>
              <a:tabLst/>
              <a:defRPr/>
            </a:pPr>
            <a:endParaRPr kumimoji="0" sz="2800" b="0" i="0" u="none" strike="noStrike" kern="1200" cap="none" spc="0" normalizeH="0" baseline="0" noProof="0">
              <a:ln>
                <a:noFill/>
              </a:ln>
              <a:solidFill>
                <a:srgbClr val="444444"/>
              </a:solidFill>
              <a:effectLst/>
              <a:uLnTx/>
              <a:uFillTx/>
              <a:latin typeface="Lato"/>
              <a:ea typeface="Lato"/>
              <a:cs typeface="Lato"/>
              <a:sym typeface="Lato"/>
            </a:endParaRPr>
          </a:p>
          <a:p>
            <a:pPr marL="342891" marR="0" lvl="0" indent="-342891" algn="l" defTabSz="914400" rtl="0" eaLnBrk="1" fontAlgn="auto" latinLnBrk="0" hangingPunct="1">
              <a:lnSpc>
                <a:spcPct val="100000"/>
              </a:lnSpc>
              <a:spcBef>
                <a:spcPts val="0"/>
              </a:spcBef>
              <a:spcAft>
                <a:spcPts val="0"/>
              </a:spcAft>
              <a:buClr>
                <a:srgbClr val="444444"/>
              </a:buClr>
              <a:buSzPts val="2800"/>
              <a:buFont typeface="Lato"/>
              <a:buChar char="•"/>
              <a:tabLst/>
              <a:defRPr/>
            </a:pPr>
            <a:r>
              <a:rPr kumimoji="0" lang="en-US" sz="2800" b="0" i="0" u="none" strike="noStrike" kern="1200" cap="none" spc="0" normalizeH="0" baseline="0" noProof="0">
                <a:ln>
                  <a:noFill/>
                </a:ln>
                <a:solidFill>
                  <a:srgbClr val="444444"/>
                </a:solidFill>
                <a:effectLst/>
                <a:uLnTx/>
                <a:uFillTx/>
                <a:latin typeface="Lato"/>
                <a:ea typeface="Lato"/>
                <a:cs typeface="Lato"/>
                <a:sym typeface="Lato"/>
              </a:rPr>
              <a:t>The physician facilitates or elicits the expression of change talk or self-motivational statements such as:</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342891" marR="0" lvl="0" indent="-165096" algn="l" defTabSz="914400" rtl="0" eaLnBrk="1" fontAlgn="auto" latinLnBrk="0" hangingPunct="1">
              <a:lnSpc>
                <a:spcPct val="100000"/>
              </a:lnSpc>
              <a:spcBef>
                <a:spcPts val="0"/>
              </a:spcBef>
              <a:spcAft>
                <a:spcPts val="0"/>
              </a:spcAft>
              <a:buClr>
                <a:prstClr val="black"/>
              </a:buClr>
              <a:buSzPts val="2800"/>
              <a:buFontTx/>
              <a:buNone/>
              <a:tabLst/>
              <a:defRPr/>
            </a:pPr>
            <a:endParaRPr kumimoji="0" sz="2800" b="0" i="0" u="none" strike="noStrike" kern="1200" cap="none" spc="0" normalizeH="0" baseline="0" noProof="0">
              <a:ln>
                <a:noFill/>
              </a:ln>
              <a:solidFill>
                <a:srgbClr val="444444"/>
              </a:solidFill>
              <a:effectLst/>
              <a:uLnTx/>
              <a:uFillTx/>
              <a:latin typeface="Lato"/>
              <a:ea typeface="Lato"/>
              <a:cs typeface="Lato"/>
              <a:sym typeface="Lato"/>
            </a:endParaRPr>
          </a:p>
          <a:p>
            <a:pPr marL="800080" marR="0" lvl="1" indent="-342891" algn="l" defTabSz="914400" rtl="0" eaLnBrk="1" fontAlgn="auto" latinLnBrk="0" hangingPunct="1">
              <a:lnSpc>
                <a:spcPct val="100000"/>
              </a:lnSpc>
              <a:spcBef>
                <a:spcPts val="0"/>
              </a:spcBef>
              <a:spcAft>
                <a:spcPts val="0"/>
              </a:spcAft>
              <a:buClr>
                <a:srgbClr val="444444"/>
              </a:buClr>
              <a:buSzPts val="2800"/>
              <a:buFont typeface="Lato"/>
              <a:buChar char="•"/>
              <a:tabLst/>
              <a:defRPr/>
            </a:pPr>
            <a:r>
              <a:rPr kumimoji="0" lang="en-US" sz="2800" b="0" i="0" u="none" strike="noStrike" kern="1200" cap="none" spc="0" normalizeH="0" baseline="0" noProof="0">
                <a:ln>
                  <a:noFill/>
                </a:ln>
                <a:solidFill>
                  <a:srgbClr val="444444"/>
                </a:solidFill>
                <a:effectLst/>
                <a:uLnTx/>
                <a:uFillTx/>
                <a:latin typeface="Lato"/>
                <a:ea typeface="Lato"/>
                <a:cs typeface="Lato"/>
                <a:sym typeface="Lato"/>
              </a:rPr>
              <a:t>I want to change</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800080" marR="0" lvl="1" indent="-342891" algn="l" defTabSz="914400" rtl="0" eaLnBrk="1" fontAlgn="auto" latinLnBrk="0" hangingPunct="1">
              <a:lnSpc>
                <a:spcPct val="100000"/>
              </a:lnSpc>
              <a:spcBef>
                <a:spcPts val="0"/>
              </a:spcBef>
              <a:spcAft>
                <a:spcPts val="0"/>
              </a:spcAft>
              <a:buClr>
                <a:srgbClr val="444444"/>
              </a:buClr>
              <a:buSzPts val="2800"/>
              <a:buFont typeface="Lato"/>
              <a:buChar char="•"/>
              <a:tabLst/>
              <a:defRPr/>
            </a:pPr>
            <a:r>
              <a:rPr kumimoji="0" lang="en-US" sz="2800" b="0" i="0" u="none" strike="noStrike" kern="1200" cap="none" spc="0" normalizeH="0" baseline="0" noProof="0">
                <a:ln>
                  <a:noFill/>
                </a:ln>
                <a:solidFill>
                  <a:srgbClr val="444444"/>
                </a:solidFill>
                <a:effectLst/>
                <a:uLnTx/>
                <a:uFillTx/>
                <a:latin typeface="Lato"/>
                <a:ea typeface="Lato"/>
                <a:cs typeface="Lato"/>
                <a:sym typeface="Lato"/>
              </a:rPr>
              <a:t>I can change</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800080" marR="0" lvl="1" indent="-342891" algn="l" defTabSz="914400" rtl="0" eaLnBrk="1" fontAlgn="auto" latinLnBrk="0" hangingPunct="1">
              <a:lnSpc>
                <a:spcPct val="100000"/>
              </a:lnSpc>
              <a:spcBef>
                <a:spcPts val="0"/>
              </a:spcBef>
              <a:spcAft>
                <a:spcPts val="0"/>
              </a:spcAft>
              <a:buClr>
                <a:srgbClr val="444444"/>
              </a:buClr>
              <a:buSzPts val="2800"/>
              <a:buFont typeface="Lato"/>
              <a:buChar char="•"/>
              <a:tabLst/>
              <a:defRPr/>
            </a:pPr>
            <a:r>
              <a:rPr kumimoji="0" lang="en-US" sz="2800" b="0" i="0" u="none" strike="noStrike" kern="1200" cap="none" spc="0" normalizeH="0" baseline="0" noProof="0">
                <a:ln>
                  <a:noFill/>
                </a:ln>
                <a:solidFill>
                  <a:srgbClr val="444444"/>
                </a:solidFill>
                <a:effectLst/>
                <a:uLnTx/>
                <a:uFillTx/>
                <a:latin typeface="Lato"/>
                <a:ea typeface="Lato"/>
                <a:cs typeface="Lato"/>
                <a:sym typeface="Lato"/>
              </a:rPr>
              <a:t>I have good reasons to change</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800080" marR="0" lvl="1" indent="-342891" algn="l" defTabSz="914400" rtl="0" eaLnBrk="1" fontAlgn="auto" latinLnBrk="0" hangingPunct="1">
              <a:lnSpc>
                <a:spcPct val="100000"/>
              </a:lnSpc>
              <a:spcBef>
                <a:spcPts val="0"/>
              </a:spcBef>
              <a:spcAft>
                <a:spcPts val="0"/>
              </a:spcAft>
              <a:buClr>
                <a:srgbClr val="444444"/>
              </a:buClr>
              <a:buSzPts val="2800"/>
              <a:buFont typeface="Lato"/>
              <a:buChar char="•"/>
              <a:tabLst/>
              <a:defRPr/>
            </a:pPr>
            <a:r>
              <a:rPr kumimoji="0" lang="en-US" sz="2800" b="0" i="0" u="none" strike="noStrike" kern="1200" cap="none" spc="0" normalizeH="0" baseline="0" noProof="0">
                <a:ln>
                  <a:noFill/>
                </a:ln>
                <a:solidFill>
                  <a:srgbClr val="444444"/>
                </a:solidFill>
                <a:effectLst/>
                <a:uLnTx/>
                <a:uFillTx/>
                <a:latin typeface="Lato"/>
                <a:ea typeface="Lato"/>
                <a:cs typeface="Lato"/>
                <a:sym typeface="Lato"/>
              </a:rPr>
              <a:t>I will change</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342891" marR="0" lvl="0" indent="-165096" algn="l" defTabSz="914400" rtl="0" eaLnBrk="1" fontAlgn="auto" latinLnBrk="0" hangingPunct="1">
              <a:lnSpc>
                <a:spcPct val="100000"/>
              </a:lnSpc>
              <a:spcBef>
                <a:spcPts val="0"/>
              </a:spcBef>
              <a:spcAft>
                <a:spcPts val="0"/>
              </a:spcAft>
              <a:buClr>
                <a:prstClr val="black"/>
              </a:buClr>
              <a:buSzPts val="2800"/>
              <a:buFontTx/>
              <a:buNone/>
              <a:tabLst/>
              <a:defRPr/>
            </a:pPr>
            <a:endParaRPr kumimoji="0" sz="2800" b="0" i="0" u="none" strike="noStrike" kern="1200" cap="none" spc="0" normalizeH="0" baseline="0" noProof="0">
              <a:ln>
                <a:noFill/>
              </a:ln>
              <a:solidFill>
                <a:srgbClr val="444444"/>
              </a:solidFill>
              <a:effectLst/>
              <a:uLnTx/>
              <a:uFillTx/>
              <a:latin typeface="Lato"/>
              <a:ea typeface="Lato"/>
              <a:cs typeface="Lato"/>
              <a:sym typeface="Lato"/>
            </a:endParaRPr>
          </a:p>
          <a:p>
            <a:pPr marL="342891" marR="0" lvl="0" indent="-342891" algn="l" defTabSz="914400" rtl="0" eaLnBrk="1" fontAlgn="auto" latinLnBrk="0" hangingPunct="1">
              <a:lnSpc>
                <a:spcPct val="100000"/>
              </a:lnSpc>
              <a:spcBef>
                <a:spcPts val="0"/>
              </a:spcBef>
              <a:spcAft>
                <a:spcPts val="0"/>
              </a:spcAft>
              <a:buClr>
                <a:srgbClr val="444444"/>
              </a:buClr>
              <a:buSzPts val="2800"/>
              <a:buFont typeface="Lato"/>
              <a:buChar char="•"/>
              <a:tabLst/>
              <a:defRPr/>
            </a:pPr>
            <a:r>
              <a:rPr kumimoji="0" lang="en-US" sz="2800" b="0" i="0" u="none" strike="noStrike" kern="1200" cap="none" spc="0" normalizeH="0" baseline="0" noProof="0">
                <a:ln>
                  <a:noFill/>
                </a:ln>
                <a:solidFill>
                  <a:srgbClr val="444444"/>
                </a:solidFill>
                <a:effectLst/>
                <a:uLnTx/>
                <a:uFillTx/>
                <a:latin typeface="Lato"/>
                <a:ea typeface="Lato"/>
                <a:cs typeface="Lato"/>
                <a:sym typeface="Lato"/>
              </a:rPr>
              <a:t>What are some examples of change talk?</a:t>
            </a: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84" name="Google Shape;1784;p185"/>
          <p:cNvSpPr txBox="1">
            <a:spLocks noGrp="1"/>
          </p:cNvSpPr>
          <p:nvPr>
            <p:ph type="sldNum" idx="12"/>
          </p:nvPr>
        </p:nvSpPr>
        <p:spPr>
          <a:xfrm>
            <a:off x="9128185" y="6339098"/>
            <a:ext cx="2743200" cy="365125"/>
          </a:xfrm>
          <a:prstGeom prst="rect">
            <a:avLst/>
          </a:prstGeom>
          <a:noFill/>
          <a:ln>
            <a:noFill/>
          </a:ln>
        </p:spPr>
        <p:txBody>
          <a:bodyPr spcFirstLastPara="1" vert="horz" wrap="square" lIns="91425" tIns="45700" rIns="91425" bIns="4570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9629454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789"/>
        <p:cNvGrpSpPr/>
        <p:nvPr/>
      </p:nvGrpSpPr>
      <p:grpSpPr>
        <a:xfrm>
          <a:off x="0" y="0"/>
          <a:ext cx="0" cy="0"/>
          <a:chOff x="0" y="0"/>
          <a:chExt cx="0" cy="0"/>
        </a:xfrm>
      </p:grpSpPr>
      <p:sp>
        <p:nvSpPr>
          <p:cNvPr id="1790" name="Google Shape;1790;p186"/>
          <p:cNvSpPr/>
          <p:nvPr/>
        </p:nvSpPr>
        <p:spPr>
          <a:xfrm>
            <a:off x="2" y="0"/>
            <a:ext cx="12191999"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1791" name="Google Shape;1791;p186"/>
          <p:cNvSpPr/>
          <p:nvPr/>
        </p:nvSpPr>
        <p:spPr>
          <a:xfrm>
            <a:off x="1" y="1"/>
            <a:ext cx="3667539" cy="1075580"/>
          </a:xfrm>
          <a:prstGeom prst="rect">
            <a:avLst/>
          </a:prstGeom>
          <a:solidFill>
            <a:srgbClr val="06204C"/>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792" name="Google Shape;1792;p186"/>
          <p:cNvSpPr/>
          <p:nvPr/>
        </p:nvSpPr>
        <p:spPr>
          <a:xfrm>
            <a:off x="461697" y="309638"/>
            <a:ext cx="2669131" cy="456305"/>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91052"/>
              </a:lnSpc>
              <a:spcBef>
                <a:spcPts val="0"/>
              </a:spcBef>
              <a:spcAft>
                <a:spcPts val="0"/>
              </a:spcAft>
              <a:buClrTx/>
              <a:buSzTx/>
              <a:buFontTx/>
              <a:buNone/>
              <a:tabLst/>
              <a:defRPr/>
            </a:pPr>
            <a:r>
              <a:rPr kumimoji="0" lang="en-US" sz="3800" b="0" i="0" u="none" strike="noStrike" kern="1200" cap="none" spc="0" normalizeH="0" baseline="0" noProof="0">
                <a:ln>
                  <a:noFill/>
                </a:ln>
                <a:solidFill>
                  <a:prstClr val="white"/>
                </a:solidFill>
                <a:effectLst/>
                <a:uLnTx/>
                <a:uFillTx/>
                <a:latin typeface="Lato Light"/>
                <a:ea typeface="Lato Light"/>
                <a:cs typeface="Lato Light"/>
                <a:sym typeface="Lato Light"/>
              </a:rPr>
              <a:t>Change Talk</a:t>
            </a: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93" name="Google Shape;1793;p186"/>
          <p:cNvSpPr/>
          <p:nvPr/>
        </p:nvSpPr>
        <p:spPr>
          <a:xfrm>
            <a:off x="892969" y="1590675"/>
            <a:ext cx="10040075" cy="2628901"/>
          </a:xfrm>
          <a:prstGeom prst="rect">
            <a:avLst/>
          </a:prstGeom>
          <a:noFill/>
          <a:ln>
            <a:noFill/>
          </a:ln>
        </p:spPr>
        <p:txBody>
          <a:bodyPr spcFirstLastPara="1" wrap="square" lIns="0" tIns="0" rIns="0" bIns="0" anchor="t" anchorCtr="0">
            <a:noAutofit/>
          </a:bodyPr>
          <a:lstStyle/>
          <a:p>
            <a:pPr marL="342891" marR="0" lvl="0" indent="-342891" algn="l" defTabSz="914400" rtl="0" eaLnBrk="1" fontAlgn="auto" latinLnBrk="0" hangingPunct="1">
              <a:lnSpc>
                <a:spcPct val="100000"/>
              </a:lnSpc>
              <a:spcBef>
                <a:spcPts val="0"/>
              </a:spcBef>
              <a:spcAft>
                <a:spcPts val="0"/>
              </a:spcAft>
              <a:buClr>
                <a:srgbClr val="444444"/>
              </a:buClr>
              <a:buSzPts val="2240"/>
              <a:buFont typeface="Lato"/>
              <a:buChar char="•"/>
              <a:tabLst/>
              <a:defRPr/>
            </a:pPr>
            <a:r>
              <a:rPr kumimoji="0" lang="en-US" sz="2800" b="0" i="0" u="none" strike="noStrike" kern="1200" cap="none" spc="0" normalizeH="0" baseline="0" noProof="0">
                <a:ln>
                  <a:noFill/>
                </a:ln>
                <a:solidFill>
                  <a:srgbClr val="444444"/>
                </a:solidFill>
                <a:effectLst/>
                <a:uLnTx/>
                <a:uFillTx/>
                <a:latin typeface="Lato"/>
                <a:ea typeface="Lato"/>
                <a:cs typeface="Lato"/>
                <a:sym typeface="Lato"/>
              </a:rPr>
              <a:t>Expressed in the context of a therapeutic interaction</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342891" marR="0" lvl="0" indent="-200655" algn="l" defTabSz="914400" rtl="0" eaLnBrk="1" fontAlgn="auto" latinLnBrk="0" hangingPunct="1">
              <a:lnSpc>
                <a:spcPct val="100000"/>
              </a:lnSpc>
              <a:spcBef>
                <a:spcPts val="0"/>
              </a:spcBef>
              <a:spcAft>
                <a:spcPts val="0"/>
              </a:spcAft>
              <a:buClr>
                <a:prstClr val="black"/>
              </a:buClr>
              <a:buSzPts val="2240"/>
              <a:buFontTx/>
              <a:buNone/>
              <a:tabLst/>
              <a:defRPr/>
            </a:pPr>
            <a:endParaRPr kumimoji="0" sz="2800" b="0" i="0" u="none" strike="noStrike" kern="1200" cap="none" spc="0" normalizeH="0" baseline="0" noProof="0">
              <a:ln>
                <a:noFill/>
              </a:ln>
              <a:solidFill>
                <a:srgbClr val="444444"/>
              </a:solidFill>
              <a:effectLst/>
              <a:uLnTx/>
              <a:uFillTx/>
              <a:latin typeface="Lato"/>
              <a:ea typeface="Lato"/>
              <a:cs typeface="Lato"/>
              <a:sym typeface="Lato"/>
            </a:endParaRPr>
          </a:p>
          <a:p>
            <a:pPr marL="800080" marR="0" lvl="1" indent="-342891" algn="l" defTabSz="914400" rtl="0" eaLnBrk="1" fontAlgn="auto" latinLnBrk="0" hangingPunct="1">
              <a:lnSpc>
                <a:spcPct val="100000"/>
              </a:lnSpc>
              <a:spcBef>
                <a:spcPts val="0"/>
              </a:spcBef>
              <a:spcAft>
                <a:spcPts val="0"/>
              </a:spcAft>
              <a:buClr>
                <a:srgbClr val="444444"/>
              </a:buClr>
              <a:buSzPts val="2240"/>
              <a:buFont typeface="Lato"/>
              <a:buChar char="•"/>
              <a:tabLst/>
              <a:defRPr/>
            </a:pPr>
            <a:r>
              <a:rPr kumimoji="0" lang="en-US" sz="2800" b="0" i="0" u="none" strike="noStrike" kern="1200" cap="none" spc="0" normalizeH="0" baseline="0" noProof="0">
                <a:ln>
                  <a:noFill/>
                </a:ln>
                <a:solidFill>
                  <a:srgbClr val="444444"/>
                </a:solidFill>
                <a:effectLst/>
                <a:uLnTx/>
                <a:uFillTx/>
                <a:latin typeface="Lato"/>
                <a:ea typeface="Lato"/>
                <a:cs typeface="Lato"/>
                <a:sym typeface="Lato"/>
              </a:rPr>
              <a:t>Increases the patient’s own motivation for change</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800080" marR="0" lvl="1" indent="-200654" algn="l" defTabSz="914400" rtl="0" eaLnBrk="1" fontAlgn="auto" latinLnBrk="0" hangingPunct="1">
              <a:lnSpc>
                <a:spcPct val="100000"/>
              </a:lnSpc>
              <a:spcBef>
                <a:spcPts val="0"/>
              </a:spcBef>
              <a:spcAft>
                <a:spcPts val="0"/>
              </a:spcAft>
              <a:buClr>
                <a:prstClr val="black"/>
              </a:buClr>
              <a:buSzPts val="2240"/>
              <a:buFontTx/>
              <a:buNone/>
              <a:tabLst/>
              <a:defRPr/>
            </a:pPr>
            <a:endParaRPr kumimoji="0" sz="2800" b="0" i="0" u="none" strike="noStrike" kern="1200" cap="none" spc="0" normalizeH="0" baseline="0" noProof="0">
              <a:ln>
                <a:noFill/>
              </a:ln>
              <a:solidFill>
                <a:srgbClr val="444444"/>
              </a:solidFill>
              <a:effectLst/>
              <a:uLnTx/>
              <a:uFillTx/>
              <a:latin typeface="Lato"/>
              <a:ea typeface="Lato"/>
              <a:cs typeface="Lato"/>
              <a:sym typeface="Lato"/>
            </a:endParaRPr>
          </a:p>
          <a:p>
            <a:pPr marL="800080" marR="0" lvl="1" indent="-342891" algn="l" defTabSz="914400" rtl="0" eaLnBrk="1" fontAlgn="auto" latinLnBrk="0" hangingPunct="1">
              <a:lnSpc>
                <a:spcPct val="100000"/>
              </a:lnSpc>
              <a:spcBef>
                <a:spcPts val="0"/>
              </a:spcBef>
              <a:spcAft>
                <a:spcPts val="0"/>
              </a:spcAft>
              <a:buClr>
                <a:srgbClr val="444444"/>
              </a:buClr>
              <a:buSzPts val="2240"/>
              <a:buFont typeface="Lato"/>
              <a:buChar char="•"/>
              <a:tabLst/>
              <a:defRPr/>
            </a:pPr>
            <a:r>
              <a:rPr kumimoji="0" lang="en-US" sz="2800" b="0" i="0" u="none" strike="noStrike" kern="1200" cap="none" spc="0" normalizeH="0" baseline="0" noProof="0">
                <a:ln>
                  <a:noFill/>
                </a:ln>
                <a:solidFill>
                  <a:srgbClr val="444444"/>
                </a:solidFill>
                <a:effectLst/>
                <a:uLnTx/>
                <a:uFillTx/>
                <a:latin typeface="Lato"/>
                <a:ea typeface="Lato"/>
                <a:cs typeface="Lato"/>
                <a:sym typeface="Lato"/>
              </a:rPr>
              <a:t>Increases the probability that change will occur</a:t>
            </a: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94" name="Google Shape;1794;p186"/>
          <p:cNvSpPr txBox="1">
            <a:spLocks noGrp="1"/>
          </p:cNvSpPr>
          <p:nvPr>
            <p:ph type="sldNum" idx="12"/>
          </p:nvPr>
        </p:nvSpPr>
        <p:spPr>
          <a:xfrm>
            <a:off x="9128185" y="6339098"/>
            <a:ext cx="2743200" cy="365125"/>
          </a:xfrm>
          <a:prstGeom prst="rect">
            <a:avLst/>
          </a:prstGeom>
          <a:noFill/>
          <a:ln>
            <a:noFill/>
          </a:ln>
        </p:spPr>
        <p:txBody>
          <a:bodyPr spcFirstLastPara="1" vert="horz" wrap="square" lIns="91425" tIns="45700" rIns="91425" bIns="4570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9780589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799"/>
        <p:cNvGrpSpPr/>
        <p:nvPr/>
      </p:nvGrpSpPr>
      <p:grpSpPr>
        <a:xfrm>
          <a:off x="0" y="0"/>
          <a:ext cx="0" cy="0"/>
          <a:chOff x="0" y="0"/>
          <a:chExt cx="0" cy="0"/>
        </a:xfrm>
      </p:grpSpPr>
      <p:sp>
        <p:nvSpPr>
          <p:cNvPr id="1800" name="Google Shape;1800;p187"/>
          <p:cNvSpPr/>
          <p:nvPr/>
        </p:nvSpPr>
        <p:spPr>
          <a:xfrm>
            <a:off x="1235930" y="1570383"/>
            <a:ext cx="9720143" cy="4452731"/>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1801" name="Google Shape;1801;p187"/>
          <p:cNvSpPr/>
          <p:nvPr/>
        </p:nvSpPr>
        <p:spPr>
          <a:xfrm>
            <a:off x="1" y="0"/>
            <a:ext cx="6751240" cy="1182459"/>
          </a:xfrm>
          <a:prstGeom prst="rect">
            <a:avLst/>
          </a:prstGeom>
          <a:solidFill>
            <a:srgbClr val="001D48"/>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802" name="Google Shape;1802;p187"/>
          <p:cNvSpPr/>
          <p:nvPr/>
        </p:nvSpPr>
        <p:spPr>
          <a:xfrm>
            <a:off x="434380" y="297222"/>
            <a:ext cx="6751240" cy="885237"/>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Lato Light"/>
                <a:ea typeface="Lato Light"/>
                <a:cs typeface="Lato Light"/>
                <a:sym typeface="Lato Light"/>
              </a:rPr>
              <a:t>Two Kinds of Change Talk</a:t>
            </a: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03" name="Google Shape;1803;p187"/>
          <p:cNvSpPr/>
          <p:nvPr/>
        </p:nvSpPr>
        <p:spPr>
          <a:xfrm>
            <a:off x="1799311" y="3918942"/>
            <a:ext cx="4273499" cy="1172404"/>
          </a:xfrm>
          <a:prstGeom prst="rect">
            <a:avLst/>
          </a:prstGeom>
          <a:noFill/>
          <a:ln>
            <a:noFill/>
          </a:ln>
        </p:spPr>
        <p:txBody>
          <a:bodyPr spcFirstLastPara="1" wrap="square" lIns="0" tIns="0" rIns="0" bIns="0" anchor="t" anchorCtr="0">
            <a:noAutofit/>
          </a:bodyPr>
          <a:lstStyle/>
          <a:p>
            <a:pPr marL="342891" marR="0" lvl="0" indent="-342891" algn="l" defTabSz="914400" rtl="0" eaLnBrk="1" fontAlgn="auto" latinLnBrk="0" hangingPunct="1">
              <a:lnSpc>
                <a:spcPct val="100000"/>
              </a:lnSpc>
              <a:spcBef>
                <a:spcPts val="0"/>
              </a:spcBef>
              <a:spcAft>
                <a:spcPts val="0"/>
              </a:spcAft>
              <a:buClr>
                <a:srgbClr val="444444"/>
              </a:buClr>
              <a:buSzPts val="2240"/>
              <a:buFont typeface="Lato"/>
              <a:buChar char="•"/>
              <a:tabLst/>
              <a:defRPr/>
            </a:pPr>
            <a:r>
              <a:rPr kumimoji="0" lang="en-US" sz="2800" b="1" i="1" u="none" strike="noStrike" kern="1200" cap="none" spc="0" normalizeH="0" baseline="0" noProof="0">
                <a:ln>
                  <a:noFill/>
                </a:ln>
                <a:solidFill>
                  <a:srgbClr val="444444"/>
                </a:solidFill>
                <a:effectLst/>
                <a:uLnTx/>
                <a:uFillTx/>
                <a:latin typeface="Lato"/>
                <a:ea typeface="Lato"/>
                <a:cs typeface="Lato"/>
                <a:sym typeface="Lato"/>
              </a:rPr>
              <a:t>Preparatory</a:t>
            </a:r>
            <a:r>
              <a:rPr kumimoji="0" lang="en-US" sz="2800" b="0" i="1" u="none" strike="noStrike" kern="1200" cap="none" spc="0" normalizeH="0" baseline="0" noProof="0">
                <a:ln>
                  <a:noFill/>
                </a:ln>
                <a:solidFill>
                  <a:srgbClr val="444444"/>
                </a:solidFill>
                <a:effectLst/>
                <a:uLnTx/>
                <a:uFillTx/>
                <a:latin typeface="Lato"/>
                <a:ea typeface="Lato"/>
                <a:cs typeface="Lato"/>
                <a:sym typeface="Lato"/>
              </a:rPr>
              <a:t> </a:t>
            </a:r>
            <a:r>
              <a:rPr kumimoji="0" lang="en-US" sz="2800" b="0" i="0" u="none" strike="noStrike" kern="1200" cap="none" spc="0" normalizeH="0" baseline="0" noProof="0">
                <a:ln>
                  <a:noFill/>
                </a:ln>
                <a:solidFill>
                  <a:srgbClr val="444444"/>
                </a:solidFill>
                <a:effectLst/>
                <a:uLnTx/>
                <a:uFillTx/>
                <a:latin typeface="Lato"/>
                <a:ea typeface="Lato"/>
                <a:cs typeface="Lato"/>
                <a:sym typeface="Lato"/>
              </a:rPr>
              <a:t>change talk</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800080" marR="0" lvl="1" indent="-342891" algn="l" defTabSz="914400" rtl="0" eaLnBrk="1" fontAlgn="auto" latinLnBrk="0" hangingPunct="1">
              <a:lnSpc>
                <a:spcPct val="100000"/>
              </a:lnSpc>
              <a:spcBef>
                <a:spcPts val="0"/>
              </a:spcBef>
              <a:spcAft>
                <a:spcPts val="0"/>
              </a:spcAft>
              <a:buClr>
                <a:srgbClr val="444444"/>
              </a:buClr>
              <a:buSzPts val="2240"/>
              <a:buFont typeface="Lato"/>
              <a:buChar char="•"/>
              <a:tabLst/>
              <a:defRPr/>
            </a:pPr>
            <a:r>
              <a:rPr kumimoji="0" lang="en-US" sz="2800" b="0" i="0" u="none" strike="noStrike" kern="1200" cap="none" spc="0" normalizeH="0" baseline="0" noProof="0">
                <a:ln>
                  <a:noFill/>
                </a:ln>
                <a:solidFill>
                  <a:srgbClr val="444444"/>
                </a:solidFill>
                <a:effectLst/>
                <a:uLnTx/>
                <a:uFillTx/>
                <a:latin typeface="Lato"/>
                <a:ea typeface="Lato"/>
                <a:cs typeface="Lato"/>
                <a:sym typeface="Lato"/>
              </a:rPr>
              <a:t>Like revving your engine</a:t>
            </a: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1804" name="Google Shape;1804;p187"/>
          <p:cNvPicPr preferRelativeResize="0"/>
          <p:nvPr/>
        </p:nvPicPr>
        <p:blipFill rotWithShape="1">
          <a:blip r:embed="rId3">
            <a:alphaModFix/>
          </a:blip>
          <a:srcRect l="25000" r="25000"/>
          <a:stretch/>
        </p:blipFill>
        <p:spPr>
          <a:xfrm>
            <a:off x="3279847" y="2070492"/>
            <a:ext cx="1469571" cy="1469571"/>
          </a:xfrm>
          <a:prstGeom prst="rect">
            <a:avLst/>
          </a:prstGeom>
          <a:noFill/>
          <a:ln>
            <a:noFill/>
          </a:ln>
        </p:spPr>
      </p:pic>
      <p:pic>
        <p:nvPicPr>
          <p:cNvPr id="1805" name="Google Shape;1805;p187"/>
          <p:cNvPicPr preferRelativeResize="0"/>
          <p:nvPr/>
        </p:nvPicPr>
        <p:blipFill rotWithShape="1">
          <a:blip r:embed="rId4">
            <a:alphaModFix/>
          </a:blip>
          <a:srcRect l="22681" t="447" r="10772" b="-446"/>
          <a:stretch/>
        </p:blipFill>
        <p:spPr>
          <a:xfrm>
            <a:off x="7755237" y="2070491"/>
            <a:ext cx="1472184" cy="1472184"/>
          </a:xfrm>
          <a:prstGeom prst="rect">
            <a:avLst/>
          </a:prstGeom>
          <a:noFill/>
          <a:ln>
            <a:noFill/>
          </a:ln>
        </p:spPr>
      </p:pic>
      <p:sp>
        <p:nvSpPr>
          <p:cNvPr id="1806" name="Google Shape;1806;p187"/>
          <p:cNvSpPr/>
          <p:nvPr/>
        </p:nvSpPr>
        <p:spPr>
          <a:xfrm>
            <a:off x="6589968" y="3918943"/>
            <a:ext cx="4071936" cy="1469572"/>
          </a:xfrm>
          <a:prstGeom prst="rect">
            <a:avLst/>
          </a:prstGeom>
          <a:noFill/>
          <a:ln>
            <a:noFill/>
          </a:ln>
        </p:spPr>
        <p:txBody>
          <a:bodyPr spcFirstLastPara="1" wrap="square" lIns="0" tIns="0" rIns="0" bIns="0" anchor="t" anchorCtr="0">
            <a:noAutofit/>
          </a:bodyPr>
          <a:lstStyle/>
          <a:p>
            <a:pPr marL="342891" marR="0" lvl="0" indent="-342891" algn="l" defTabSz="914400" rtl="0" eaLnBrk="1" fontAlgn="auto" latinLnBrk="0" hangingPunct="1">
              <a:lnSpc>
                <a:spcPct val="100000"/>
              </a:lnSpc>
              <a:spcBef>
                <a:spcPts val="0"/>
              </a:spcBef>
              <a:spcAft>
                <a:spcPts val="0"/>
              </a:spcAft>
              <a:buClr>
                <a:srgbClr val="444444"/>
              </a:buClr>
              <a:buSzPts val="2240"/>
              <a:buFont typeface="Lato"/>
              <a:buChar char="•"/>
              <a:tabLst/>
              <a:defRPr/>
            </a:pPr>
            <a:r>
              <a:rPr kumimoji="0" lang="en-US" sz="2800" b="1" i="1" u="none" strike="noStrike" kern="1200" cap="none" spc="0" normalizeH="0" baseline="0" noProof="0">
                <a:ln>
                  <a:noFill/>
                </a:ln>
                <a:solidFill>
                  <a:srgbClr val="444444"/>
                </a:solidFill>
                <a:effectLst/>
                <a:uLnTx/>
                <a:uFillTx/>
                <a:latin typeface="Lato"/>
                <a:ea typeface="Lato"/>
                <a:cs typeface="Lato"/>
                <a:sym typeface="Lato"/>
              </a:rPr>
              <a:t>Mobilizing</a:t>
            </a:r>
            <a:r>
              <a:rPr kumimoji="0" lang="en-US" sz="2800" b="0" i="1" u="none" strike="noStrike" kern="1200" cap="none" spc="0" normalizeH="0" baseline="0" noProof="0">
                <a:ln>
                  <a:noFill/>
                </a:ln>
                <a:solidFill>
                  <a:srgbClr val="444444"/>
                </a:solidFill>
                <a:effectLst/>
                <a:uLnTx/>
                <a:uFillTx/>
                <a:latin typeface="Lato"/>
                <a:ea typeface="Lato"/>
                <a:cs typeface="Lato"/>
                <a:sym typeface="Lato"/>
              </a:rPr>
              <a:t> </a:t>
            </a:r>
            <a:r>
              <a:rPr kumimoji="0" lang="en-US" sz="2800" b="0" i="0" u="none" strike="noStrike" kern="1200" cap="none" spc="0" normalizeH="0" baseline="0" noProof="0">
                <a:ln>
                  <a:noFill/>
                </a:ln>
                <a:solidFill>
                  <a:srgbClr val="444444"/>
                </a:solidFill>
                <a:effectLst/>
                <a:uLnTx/>
                <a:uFillTx/>
                <a:latin typeface="Lato"/>
                <a:ea typeface="Lato"/>
                <a:cs typeface="Lato"/>
                <a:sym typeface="Lato"/>
              </a:rPr>
              <a:t>change talk</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800080" marR="0" lvl="1" indent="-342891" algn="l" defTabSz="914400" rtl="0" eaLnBrk="1" fontAlgn="auto" latinLnBrk="0" hangingPunct="1">
              <a:lnSpc>
                <a:spcPct val="100000"/>
              </a:lnSpc>
              <a:spcBef>
                <a:spcPts val="0"/>
              </a:spcBef>
              <a:spcAft>
                <a:spcPts val="0"/>
              </a:spcAft>
              <a:buClr>
                <a:srgbClr val="444444"/>
              </a:buClr>
              <a:buSzPts val="2240"/>
              <a:buFont typeface="Lato"/>
              <a:buChar char="•"/>
              <a:tabLst/>
              <a:defRPr/>
            </a:pPr>
            <a:r>
              <a:rPr kumimoji="0" lang="en-US" sz="2800" b="0" i="0" u="none" strike="noStrike" kern="1200" cap="none" spc="0" normalizeH="0" baseline="0" noProof="0">
                <a:ln>
                  <a:noFill/>
                </a:ln>
                <a:solidFill>
                  <a:srgbClr val="444444"/>
                </a:solidFill>
                <a:effectLst/>
                <a:uLnTx/>
                <a:uFillTx/>
                <a:latin typeface="Lato"/>
                <a:ea typeface="Lato"/>
                <a:cs typeface="Lato"/>
                <a:sym typeface="Lato"/>
              </a:rPr>
              <a:t>Like driving away</a:t>
            </a: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07" name="Google Shape;1807;p187"/>
          <p:cNvSpPr txBox="1">
            <a:spLocks noGrp="1"/>
          </p:cNvSpPr>
          <p:nvPr>
            <p:ph type="sldNum" idx="12"/>
          </p:nvPr>
        </p:nvSpPr>
        <p:spPr>
          <a:xfrm>
            <a:off x="9128185" y="6339098"/>
            <a:ext cx="2743200" cy="365125"/>
          </a:xfrm>
          <a:prstGeom prst="rect">
            <a:avLst/>
          </a:prstGeom>
          <a:noFill/>
          <a:ln>
            <a:noFill/>
          </a:ln>
        </p:spPr>
        <p:txBody>
          <a:bodyPr spcFirstLastPara="1" vert="horz" wrap="square" lIns="91425" tIns="45700" rIns="91425" bIns="4570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565102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812"/>
        <p:cNvGrpSpPr/>
        <p:nvPr/>
      </p:nvGrpSpPr>
      <p:grpSpPr>
        <a:xfrm>
          <a:off x="0" y="0"/>
          <a:ext cx="0" cy="0"/>
          <a:chOff x="0" y="0"/>
          <a:chExt cx="0" cy="0"/>
        </a:xfrm>
      </p:grpSpPr>
      <p:pic>
        <p:nvPicPr>
          <p:cNvPr id="1813" name="Google Shape;1813;p188" descr="Darn Cat 01.jpg"/>
          <p:cNvPicPr preferRelativeResize="0"/>
          <p:nvPr/>
        </p:nvPicPr>
        <p:blipFill rotWithShape="1">
          <a:blip r:embed="rId3">
            <a:alphaModFix/>
          </a:blip>
          <a:srcRect/>
          <a:stretch/>
        </p:blipFill>
        <p:spPr>
          <a:xfrm>
            <a:off x="4035592" y="496670"/>
            <a:ext cx="4120816" cy="5864663"/>
          </a:xfrm>
          <a:prstGeom prst="rect">
            <a:avLst/>
          </a:prstGeom>
          <a:noFill/>
          <a:ln>
            <a:noFill/>
          </a:ln>
        </p:spPr>
      </p:pic>
      <p:sp>
        <p:nvSpPr>
          <p:cNvPr id="1814" name="Google Shape;1814;p188"/>
          <p:cNvSpPr txBox="1">
            <a:spLocks noGrp="1"/>
          </p:cNvSpPr>
          <p:nvPr>
            <p:ph type="sldNum" idx="12"/>
          </p:nvPr>
        </p:nvSpPr>
        <p:spPr>
          <a:xfrm>
            <a:off x="9128185" y="6339098"/>
            <a:ext cx="2743200" cy="365125"/>
          </a:xfrm>
          <a:prstGeom prst="rect">
            <a:avLst/>
          </a:prstGeom>
          <a:noFill/>
          <a:ln>
            <a:noFill/>
          </a:ln>
        </p:spPr>
        <p:txBody>
          <a:bodyPr spcFirstLastPara="1" vert="horz" wrap="square" lIns="91425" tIns="45700" rIns="91425" bIns="4570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8106147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819"/>
        <p:cNvGrpSpPr/>
        <p:nvPr/>
      </p:nvGrpSpPr>
      <p:grpSpPr>
        <a:xfrm>
          <a:off x="0" y="0"/>
          <a:ext cx="0" cy="0"/>
          <a:chOff x="0" y="0"/>
          <a:chExt cx="0" cy="0"/>
        </a:xfrm>
      </p:grpSpPr>
      <p:sp>
        <p:nvSpPr>
          <p:cNvPr id="1820" name="Google Shape;1820;p189"/>
          <p:cNvSpPr/>
          <p:nvPr/>
        </p:nvSpPr>
        <p:spPr>
          <a:xfrm>
            <a:off x="2" y="0"/>
            <a:ext cx="12191999"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1821" name="Google Shape;1821;p189"/>
          <p:cNvSpPr/>
          <p:nvPr/>
        </p:nvSpPr>
        <p:spPr>
          <a:xfrm>
            <a:off x="1" y="1"/>
            <a:ext cx="6251713" cy="1075580"/>
          </a:xfrm>
          <a:prstGeom prst="rect">
            <a:avLst/>
          </a:prstGeom>
          <a:solidFill>
            <a:srgbClr val="06204C"/>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822" name="Google Shape;1822;p189"/>
          <p:cNvSpPr/>
          <p:nvPr/>
        </p:nvSpPr>
        <p:spPr>
          <a:xfrm>
            <a:off x="461698" y="309638"/>
            <a:ext cx="5422268" cy="456305"/>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91052"/>
              </a:lnSpc>
              <a:spcBef>
                <a:spcPts val="0"/>
              </a:spcBef>
              <a:spcAft>
                <a:spcPts val="0"/>
              </a:spcAft>
              <a:buClrTx/>
              <a:buSzTx/>
              <a:buFontTx/>
              <a:buNone/>
              <a:tabLst/>
              <a:defRPr/>
            </a:pPr>
            <a:r>
              <a:rPr kumimoji="0" lang="en-US" sz="3800" b="0" i="0" u="none" strike="noStrike" kern="1200" cap="none" spc="0" normalizeH="0" baseline="0" noProof="0">
                <a:ln>
                  <a:noFill/>
                </a:ln>
                <a:solidFill>
                  <a:prstClr val="white"/>
                </a:solidFill>
                <a:effectLst/>
                <a:uLnTx/>
                <a:uFillTx/>
                <a:latin typeface="Lato Light"/>
                <a:ea typeface="Lato Light"/>
                <a:cs typeface="Lato Light"/>
                <a:sym typeface="Lato Light"/>
              </a:rPr>
              <a:t>Preparatory Change Talk</a:t>
            </a: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23" name="Google Shape;1823;p189"/>
          <p:cNvSpPr/>
          <p:nvPr/>
        </p:nvSpPr>
        <p:spPr>
          <a:xfrm>
            <a:off x="1493511" y="1476170"/>
            <a:ext cx="3172135" cy="546239"/>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a:ln>
                  <a:noFill/>
                </a:ln>
                <a:solidFill>
                  <a:srgbClr val="444444"/>
                </a:solidFill>
                <a:effectLst/>
                <a:uLnTx/>
                <a:uFillTx/>
                <a:latin typeface="Lato"/>
                <a:ea typeface="Lato"/>
                <a:cs typeface="Lato"/>
                <a:sym typeface="Lato"/>
              </a:rPr>
              <a:t>Four Kinds</a:t>
            </a: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24" name="Google Shape;1824;p189"/>
          <p:cNvSpPr/>
          <p:nvPr/>
        </p:nvSpPr>
        <p:spPr>
          <a:xfrm>
            <a:off x="4665646" y="2136914"/>
            <a:ext cx="3172135" cy="546239"/>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A85A9"/>
                </a:solidFill>
                <a:effectLst/>
                <a:uLnTx/>
                <a:uFillTx/>
                <a:latin typeface="Lato"/>
                <a:ea typeface="Lato"/>
                <a:cs typeface="Lato"/>
                <a:sym typeface="Lato"/>
              </a:rPr>
              <a:t>D A R N</a:t>
            </a: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25" name="Google Shape;1825;p189"/>
          <p:cNvSpPr txBox="1"/>
          <p:nvPr/>
        </p:nvSpPr>
        <p:spPr>
          <a:xfrm>
            <a:off x="1785730" y="2912164"/>
            <a:ext cx="8931965" cy="3011557"/>
          </a:xfrm>
          <a:prstGeom prst="rect">
            <a:avLst/>
          </a:prstGeom>
          <a:noFill/>
          <a:ln>
            <a:noFill/>
          </a:ln>
        </p:spPr>
        <p:txBody>
          <a:bodyPr spcFirstLastPara="1" wrap="square" lIns="91425" tIns="45700" rIns="91425" bIns="45700" anchor="t" anchorCtr="0">
            <a:normAutofit/>
          </a:bodyPr>
          <a:lstStyle/>
          <a:p>
            <a:pPr marL="0" marR="0" lvl="0" indent="0" algn="l" defTabSz="914400" rtl="0" eaLnBrk="1" fontAlgn="auto" latinLnBrk="0" hangingPunct="1">
              <a:lnSpc>
                <a:spcPct val="90000"/>
              </a:lnSpc>
              <a:spcBef>
                <a:spcPts val="0"/>
              </a:spcBef>
              <a:spcAft>
                <a:spcPts val="0"/>
              </a:spcAft>
              <a:buClr>
                <a:prstClr val="white"/>
              </a:buClr>
              <a:buSzPts val="2560"/>
              <a:buFontTx/>
              <a:buNone/>
              <a:tabLst/>
              <a:defRPr/>
            </a:pPr>
            <a:r>
              <a:rPr kumimoji="0" lang="en-US" sz="3200" b="1" i="0" u="none" strike="noStrike" kern="1200" cap="none" spc="0" normalizeH="0" baseline="0" noProof="0">
                <a:ln>
                  <a:noFill/>
                </a:ln>
                <a:solidFill>
                  <a:srgbClr val="4A85A9"/>
                </a:solidFill>
                <a:effectLst/>
                <a:uLnTx/>
                <a:uFillTx/>
                <a:latin typeface="Lato"/>
                <a:ea typeface="Lato"/>
                <a:cs typeface="Lato"/>
                <a:sym typeface="Lato"/>
              </a:rPr>
              <a:t>D</a:t>
            </a:r>
            <a:r>
              <a:rPr kumimoji="0" lang="en-US" sz="3200" b="0" i="0" u="none" strike="noStrike" kern="1200" cap="none" spc="0" normalizeH="0" baseline="0" noProof="0">
                <a:ln>
                  <a:noFill/>
                </a:ln>
                <a:solidFill>
                  <a:srgbClr val="444444"/>
                </a:solidFill>
                <a:effectLst/>
                <a:uLnTx/>
                <a:uFillTx/>
                <a:latin typeface="Lato"/>
                <a:ea typeface="Lato"/>
                <a:cs typeface="Lato"/>
                <a:sym typeface="Lato"/>
              </a:rPr>
              <a:t>ESIRE to change  (want, like, wish…)</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90000"/>
              </a:lnSpc>
              <a:spcBef>
                <a:spcPts val="1000"/>
              </a:spcBef>
              <a:spcAft>
                <a:spcPts val="0"/>
              </a:spcAft>
              <a:buClr>
                <a:prstClr val="white"/>
              </a:buClr>
              <a:buSzPts val="2560"/>
              <a:buFontTx/>
              <a:buNone/>
              <a:tabLst/>
              <a:defRPr/>
            </a:pPr>
            <a:r>
              <a:rPr kumimoji="0" lang="en-US" sz="3200" b="1" i="0" u="none" strike="noStrike" kern="1200" cap="none" spc="0" normalizeH="0" baseline="0" noProof="0">
                <a:ln>
                  <a:noFill/>
                </a:ln>
                <a:solidFill>
                  <a:srgbClr val="4A85A9"/>
                </a:solidFill>
                <a:effectLst/>
                <a:uLnTx/>
                <a:uFillTx/>
                <a:latin typeface="Lato"/>
                <a:ea typeface="Lato"/>
                <a:cs typeface="Lato"/>
                <a:sym typeface="Lato"/>
              </a:rPr>
              <a:t>A</a:t>
            </a:r>
            <a:r>
              <a:rPr kumimoji="0" lang="en-US" sz="3200" b="0" i="0" u="none" strike="noStrike" kern="1200" cap="none" spc="0" normalizeH="0" baseline="0" noProof="0">
                <a:ln>
                  <a:noFill/>
                </a:ln>
                <a:solidFill>
                  <a:srgbClr val="444444"/>
                </a:solidFill>
                <a:effectLst/>
                <a:uLnTx/>
                <a:uFillTx/>
                <a:latin typeface="Lato"/>
                <a:ea typeface="Lato"/>
                <a:cs typeface="Lato"/>
                <a:sym typeface="Lato"/>
              </a:rPr>
              <a:t>BILITY to change  (can, could…)</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90000"/>
              </a:lnSpc>
              <a:spcBef>
                <a:spcPts val="1000"/>
              </a:spcBef>
              <a:spcAft>
                <a:spcPts val="0"/>
              </a:spcAft>
              <a:buClr>
                <a:prstClr val="white"/>
              </a:buClr>
              <a:buSzPts val="2560"/>
              <a:buFontTx/>
              <a:buNone/>
              <a:tabLst/>
              <a:defRPr/>
            </a:pPr>
            <a:r>
              <a:rPr kumimoji="0" lang="en-US" sz="3200" b="1" i="0" u="none" strike="noStrike" kern="1200" cap="none" spc="0" normalizeH="0" baseline="0" noProof="0">
                <a:ln>
                  <a:noFill/>
                </a:ln>
                <a:solidFill>
                  <a:srgbClr val="4A85A9"/>
                </a:solidFill>
                <a:effectLst/>
                <a:uLnTx/>
                <a:uFillTx/>
                <a:latin typeface="Lato"/>
                <a:ea typeface="Lato"/>
                <a:cs typeface="Lato"/>
                <a:sym typeface="Lato"/>
              </a:rPr>
              <a:t>R</a:t>
            </a:r>
            <a:r>
              <a:rPr kumimoji="0" lang="en-US" sz="3200" b="0" i="0" u="none" strike="noStrike" kern="1200" cap="none" spc="0" normalizeH="0" baseline="0" noProof="0">
                <a:ln>
                  <a:noFill/>
                </a:ln>
                <a:solidFill>
                  <a:srgbClr val="444444"/>
                </a:solidFill>
                <a:effectLst/>
                <a:uLnTx/>
                <a:uFillTx/>
                <a:latin typeface="Lato"/>
                <a:ea typeface="Lato"/>
                <a:cs typeface="Lato"/>
                <a:sym typeface="Lato"/>
              </a:rPr>
              <a:t>EASONS to change  (if… then)</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90000"/>
              </a:lnSpc>
              <a:spcBef>
                <a:spcPts val="1000"/>
              </a:spcBef>
              <a:spcAft>
                <a:spcPts val="0"/>
              </a:spcAft>
              <a:buClr>
                <a:prstClr val="white"/>
              </a:buClr>
              <a:buSzPts val="2560"/>
              <a:buFontTx/>
              <a:buNone/>
              <a:tabLst/>
              <a:defRPr/>
            </a:pPr>
            <a:r>
              <a:rPr kumimoji="0" lang="en-US" sz="3200" b="1" i="0" u="none" strike="noStrike" kern="1200" cap="none" spc="0" normalizeH="0" baseline="0" noProof="0">
                <a:ln>
                  <a:noFill/>
                </a:ln>
                <a:solidFill>
                  <a:srgbClr val="4A85A9"/>
                </a:solidFill>
                <a:effectLst/>
                <a:uLnTx/>
                <a:uFillTx/>
                <a:latin typeface="Lato"/>
                <a:ea typeface="Lato"/>
                <a:cs typeface="Lato"/>
                <a:sym typeface="Lato"/>
              </a:rPr>
              <a:t>N</a:t>
            </a:r>
            <a:r>
              <a:rPr kumimoji="0" lang="en-US" sz="3200" b="0" i="0" u="none" strike="noStrike" kern="1200" cap="none" spc="0" normalizeH="0" baseline="0" noProof="0">
                <a:ln>
                  <a:noFill/>
                </a:ln>
                <a:solidFill>
                  <a:srgbClr val="444444"/>
                </a:solidFill>
                <a:effectLst/>
                <a:uLnTx/>
                <a:uFillTx/>
                <a:latin typeface="Lato"/>
                <a:ea typeface="Lato"/>
                <a:cs typeface="Lato"/>
                <a:sym typeface="Lato"/>
              </a:rPr>
              <a:t>EED to change (need, have to, got to…)</a:t>
            </a: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26" name="Google Shape;1826;p189"/>
          <p:cNvSpPr txBox="1">
            <a:spLocks noGrp="1"/>
          </p:cNvSpPr>
          <p:nvPr>
            <p:ph type="sldNum" idx="12"/>
          </p:nvPr>
        </p:nvSpPr>
        <p:spPr>
          <a:xfrm>
            <a:off x="9128185" y="6339098"/>
            <a:ext cx="2743200" cy="365125"/>
          </a:xfrm>
          <a:prstGeom prst="rect">
            <a:avLst/>
          </a:prstGeom>
          <a:noFill/>
          <a:ln>
            <a:noFill/>
          </a:ln>
        </p:spPr>
        <p:txBody>
          <a:bodyPr spcFirstLastPara="1" vert="horz" wrap="square" lIns="91425" tIns="45700" rIns="91425" bIns="4570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5692815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831"/>
        <p:cNvGrpSpPr/>
        <p:nvPr/>
      </p:nvGrpSpPr>
      <p:grpSpPr>
        <a:xfrm>
          <a:off x="0" y="0"/>
          <a:ext cx="0" cy="0"/>
          <a:chOff x="0" y="0"/>
          <a:chExt cx="0" cy="0"/>
        </a:xfrm>
      </p:grpSpPr>
      <p:sp>
        <p:nvSpPr>
          <p:cNvPr id="1832" name="Google Shape;1832;p190"/>
          <p:cNvSpPr/>
          <p:nvPr/>
        </p:nvSpPr>
        <p:spPr>
          <a:xfrm>
            <a:off x="2" y="0"/>
            <a:ext cx="12191999"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1833" name="Google Shape;1833;p190"/>
          <p:cNvSpPr/>
          <p:nvPr/>
        </p:nvSpPr>
        <p:spPr>
          <a:xfrm>
            <a:off x="0" y="1"/>
            <a:ext cx="5933661" cy="1075580"/>
          </a:xfrm>
          <a:prstGeom prst="rect">
            <a:avLst/>
          </a:prstGeom>
          <a:solidFill>
            <a:srgbClr val="06204C"/>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834" name="Google Shape;1834;p190"/>
          <p:cNvSpPr/>
          <p:nvPr/>
        </p:nvSpPr>
        <p:spPr>
          <a:xfrm>
            <a:off x="461698" y="309638"/>
            <a:ext cx="5014764" cy="456305"/>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91052"/>
              </a:lnSpc>
              <a:spcBef>
                <a:spcPts val="0"/>
              </a:spcBef>
              <a:spcAft>
                <a:spcPts val="0"/>
              </a:spcAft>
              <a:buClrTx/>
              <a:buSzTx/>
              <a:buFontTx/>
              <a:buNone/>
              <a:tabLst/>
              <a:defRPr/>
            </a:pPr>
            <a:r>
              <a:rPr kumimoji="0" lang="en-US" sz="3800" b="0" i="0" u="none" strike="noStrike" kern="1200" cap="none" spc="0" normalizeH="0" baseline="0" noProof="0">
                <a:ln>
                  <a:noFill/>
                </a:ln>
                <a:solidFill>
                  <a:prstClr val="white"/>
                </a:solidFill>
                <a:effectLst/>
                <a:uLnTx/>
                <a:uFillTx/>
                <a:latin typeface="Lato Light"/>
                <a:ea typeface="Lato Light"/>
                <a:cs typeface="Lato Light"/>
                <a:sym typeface="Lato Light"/>
              </a:rPr>
              <a:t>Mobilizing Change Talk</a:t>
            </a: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35" name="Google Shape;1835;p190"/>
          <p:cNvSpPr/>
          <p:nvPr/>
        </p:nvSpPr>
        <p:spPr>
          <a:xfrm>
            <a:off x="1493511" y="1476170"/>
            <a:ext cx="7531220" cy="546239"/>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a:ln>
                  <a:noFill/>
                </a:ln>
                <a:solidFill>
                  <a:srgbClr val="444444"/>
                </a:solidFill>
                <a:effectLst/>
                <a:uLnTx/>
                <a:uFillTx/>
                <a:latin typeface="Lato"/>
                <a:ea typeface="Lato"/>
                <a:cs typeface="Lato"/>
                <a:sym typeface="Lato"/>
              </a:rPr>
              <a:t>Reflects resolution of ambivalence.</a:t>
            </a: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36" name="Google Shape;1836;p190"/>
          <p:cNvSpPr/>
          <p:nvPr/>
        </p:nvSpPr>
        <p:spPr>
          <a:xfrm>
            <a:off x="4665646" y="2136914"/>
            <a:ext cx="3172135" cy="546239"/>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A85A9"/>
                </a:solidFill>
                <a:effectLst/>
                <a:uLnTx/>
                <a:uFillTx/>
                <a:latin typeface="Lato"/>
                <a:ea typeface="Lato"/>
                <a:cs typeface="Lato"/>
                <a:sym typeface="Lato"/>
              </a:rPr>
              <a:t>C A T S</a:t>
            </a: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37" name="Google Shape;1837;p190"/>
          <p:cNvSpPr txBox="1"/>
          <p:nvPr/>
        </p:nvSpPr>
        <p:spPr>
          <a:xfrm>
            <a:off x="1460225" y="2922104"/>
            <a:ext cx="9271553" cy="3011557"/>
          </a:xfrm>
          <a:prstGeom prst="rect">
            <a:avLst/>
          </a:prstGeom>
          <a:noFill/>
          <a:ln>
            <a:noFill/>
          </a:ln>
        </p:spPr>
        <p:txBody>
          <a:bodyPr spcFirstLastPara="1" wrap="square" lIns="91425" tIns="45700" rIns="91425" bIns="45700" anchor="t" anchorCtr="0">
            <a:normAutofit/>
          </a:bodyPr>
          <a:lstStyle/>
          <a:p>
            <a:pPr marL="0" marR="0" lvl="0" indent="0" algn="l" defTabSz="914400" rtl="0" eaLnBrk="1" fontAlgn="auto" latinLnBrk="0" hangingPunct="1">
              <a:lnSpc>
                <a:spcPct val="90000"/>
              </a:lnSpc>
              <a:spcBef>
                <a:spcPts val="0"/>
              </a:spcBef>
              <a:spcAft>
                <a:spcPts val="0"/>
              </a:spcAft>
              <a:buClr>
                <a:prstClr val="white"/>
              </a:buClr>
              <a:buSzPts val="2560"/>
              <a:buFontTx/>
              <a:buNone/>
              <a:tabLst/>
              <a:defRPr/>
            </a:pPr>
            <a:r>
              <a:rPr kumimoji="0" lang="en-US" sz="3200" b="1" i="0" u="none" strike="noStrike" kern="1200" cap="none" spc="0" normalizeH="0" baseline="0" noProof="0">
                <a:ln>
                  <a:noFill/>
                </a:ln>
                <a:solidFill>
                  <a:srgbClr val="4A85A9"/>
                </a:solidFill>
                <a:effectLst/>
                <a:uLnTx/>
                <a:uFillTx/>
                <a:latin typeface="Lato"/>
                <a:ea typeface="Lato"/>
                <a:cs typeface="Lato"/>
                <a:sym typeface="Lato"/>
              </a:rPr>
              <a:t>C</a:t>
            </a:r>
            <a:r>
              <a:rPr kumimoji="0" lang="en-US" sz="3200" b="0" i="0" u="none" strike="noStrike" kern="1200" cap="none" spc="0" normalizeH="0" baseline="0" noProof="0">
                <a:ln>
                  <a:noFill/>
                </a:ln>
                <a:solidFill>
                  <a:srgbClr val="444444"/>
                </a:solidFill>
                <a:effectLst/>
                <a:uLnTx/>
                <a:uFillTx/>
                <a:latin typeface="Lato"/>
                <a:ea typeface="Lato"/>
                <a:cs typeface="Lato"/>
                <a:sym typeface="Lato"/>
              </a:rPr>
              <a:t>OMMITMENT to change  </a:t>
            </a:r>
            <a:r>
              <a:rPr kumimoji="0" lang="en-US" sz="2400" b="0" i="0" u="none" strike="noStrike" kern="1200" cap="none" spc="0" normalizeH="0" baseline="0" noProof="0">
                <a:ln>
                  <a:noFill/>
                </a:ln>
                <a:solidFill>
                  <a:srgbClr val="444444"/>
                </a:solidFill>
                <a:effectLst/>
                <a:uLnTx/>
                <a:uFillTx/>
                <a:latin typeface="Lato"/>
                <a:ea typeface="Lato"/>
                <a:cs typeface="Lato"/>
                <a:sym typeface="Lato"/>
              </a:rPr>
              <a:t>(intention, decision, readiness)</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90000"/>
              </a:lnSpc>
              <a:spcBef>
                <a:spcPts val="1000"/>
              </a:spcBef>
              <a:spcAft>
                <a:spcPts val="0"/>
              </a:spcAft>
              <a:buClr>
                <a:prstClr val="white"/>
              </a:buClr>
              <a:buSzPts val="2560"/>
              <a:buFontTx/>
              <a:buNone/>
              <a:tabLst/>
              <a:defRPr/>
            </a:pPr>
            <a:r>
              <a:rPr kumimoji="0" lang="en-US" sz="3200" b="1" i="0" u="none" strike="noStrike" kern="1200" cap="none" spc="0" normalizeH="0" baseline="0" noProof="0">
                <a:ln>
                  <a:noFill/>
                </a:ln>
                <a:solidFill>
                  <a:srgbClr val="4A85A9"/>
                </a:solidFill>
                <a:effectLst/>
                <a:uLnTx/>
                <a:uFillTx/>
                <a:latin typeface="Lato"/>
                <a:ea typeface="Lato"/>
                <a:cs typeface="Lato"/>
                <a:sym typeface="Lato"/>
              </a:rPr>
              <a:t>A</a:t>
            </a:r>
            <a:r>
              <a:rPr kumimoji="0" lang="en-US" sz="3200" b="0" i="0" u="none" strike="noStrike" kern="1200" cap="none" spc="0" normalizeH="0" baseline="0" noProof="0">
                <a:ln>
                  <a:noFill/>
                </a:ln>
                <a:solidFill>
                  <a:srgbClr val="444444"/>
                </a:solidFill>
                <a:effectLst/>
                <a:uLnTx/>
                <a:uFillTx/>
                <a:latin typeface="Lato"/>
                <a:ea typeface="Lato"/>
                <a:cs typeface="Lato"/>
                <a:sym typeface="Lato"/>
              </a:rPr>
              <a:t>CTIVATION to change  </a:t>
            </a:r>
            <a:r>
              <a:rPr kumimoji="0" lang="en-US" sz="2400" b="0" i="0" u="none" strike="noStrike" kern="1200" cap="none" spc="0" normalizeH="0" baseline="0" noProof="0">
                <a:ln>
                  <a:noFill/>
                </a:ln>
                <a:solidFill>
                  <a:srgbClr val="444444"/>
                </a:solidFill>
                <a:effectLst/>
                <a:uLnTx/>
                <a:uFillTx/>
                <a:latin typeface="Lato"/>
                <a:ea typeface="Lato"/>
                <a:cs typeface="Lato"/>
                <a:sym typeface="Lato"/>
              </a:rPr>
              <a:t>(read, prepared, willing)</a:t>
            </a:r>
            <a:endParaRPr kumimoji="0" sz="18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90000"/>
              </a:lnSpc>
              <a:spcBef>
                <a:spcPts val="1000"/>
              </a:spcBef>
              <a:spcAft>
                <a:spcPts val="0"/>
              </a:spcAft>
              <a:buClr>
                <a:prstClr val="white"/>
              </a:buClr>
              <a:buSzPts val="2560"/>
              <a:buFontTx/>
              <a:buNone/>
              <a:tabLst/>
              <a:defRPr/>
            </a:pPr>
            <a:r>
              <a:rPr kumimoji="0" lang="en-US" sz="3200" b="1" i="0" u="none" strike="noStrike" kern="1200" cap="none" spc="0" normalizeH="0" baseline="0" noProof="0">
                <a:ln>
                  <a:noFill/>
                </a:ln>
                <a:solidFill>
                  <a:srgbClr val="4A85A9"/>
                </a:solidFill>
                <a:effectLst/>
                <a:uLnTx/>
                <a:uFillTx/>
                <a:latin typeface="Lato"/>
                <a:ea typeface="Lato"/>
                <a:cs typeface="Lato"/>
                <a:sym typeface="Lato"/>
              </a:rPr>
              <a:t>T</a:t>
            </a:r>
            <a:r>
              <a:rPr kumimoji="0" lang="en-US" sz="3200" b="0" i="0" u="none" strike="noStrike" kern="1200" cap="none" spc="0" normalizeH="0" baseline="0" noProof="0">
                <a:ln>
                  <a:noFill/>
                </a:ln>
                <a:solidFill>
                  <a:srgbClr val="444444"/>
                </a:solidFill>
                <a:effectLst/>
                <a:uLnTx/>
                <a:uFillTx/>
                <a:latin typeface="Lato"/>
                <a:ea typeface="Lato"/>
                <a:cs typeface="Lato"/>
                <a:sym typeface="Lato"/>
              </a:rPr>
              <a:t>AKING</a:t>
            </a:r>
            <a:r>
              <a:rPr kumimoji="0" lang="en-US" sz="3200" b="0" i="0" u="none" strike="noStrike" kern="1200" cap="none" spc="0" normalizeH="0" baseline="0" noProof="0">
                <a:ln>
                  <a:noFill/>
                </a:ln>
                <a:solidFill>
                  <a:prstClr val="white"/>
                </a:solidFill>
                <a:effectLst/>
                <a:uLnTx/>
                <a:uFillTx/>
                <a:latin typeface="Lato"/>
                <a:ea typeface="Lato"/>
                <a:cs typeface="Lato"/>
                <a:sym typeface="Lato"/>
              </a:rPr>
              <a:t> </a:t>
            </a:r>
            <a:r>
              <a:rPr kumimoji="0" lang="en-US" sz="3200" b="1" i="0" u="none" strike="noStrike" kern="1200" cap="none" spc="0" normalizeH="0" baseline="0" noProof="0">
                <a:ln>
                  <a:noFill/>
                </a:ln>
                <a:solidFill>
                  <a:srgbClr val="4A85A9"/>
                </a:solidFill>
                <a:effectLst/>
                <a:uLnTx/>
                <a:uFillTx/>
                <a:latin typeface="Lato"/>
                <a:ea typeface="Lato"/>
                <a:cs typeface="Lato"/>
                <a:sym typeface="Lato"/>
              </a:rPr>
              <a:t>S</a:t>
            </a:r>
            <a:r>
              <a:rPr kumimoji="0" lang="en-US" sz="3200" b="0" i="0" u="none" strike="noStrike" kern="1200" cap="none" spc="0" normalizeH="0" baseline="0" noProof="0">
                <a:ln>
                  <a:noFill/>
                </a:ln>
                <a:solidFill>
                  <a:srgbClr val="444444"/>
                </a:solidFill>
                <a:effectLst/>
                <a:uLnTx/>
                <a:uFillTx/>
                <a:latin typeface="Lato"/>
                <a:ea typeface="Lato"/>
                <a:cs typeface="Lato"/>
                <a:sym typeface="Lato"/>
              </a:rPr>
              <a:t>TEPS</a:t>
            </a: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38" name="Google Shape;1838;p190"/>
          <p:cNvSpPr txBox="1">
            <a:spLocks noGrp="1"/>
          </p:cNvSpPr>
          <p:nvPr>
            <p:ph type="sldNum" idx="12"/>
          </p:nvPr>
        </p:nvSpPr>
        <p:spPr>
          <a:xfrm>
            <a:off x="9128185" y="6339098"/>
            <a:ext cx="2743200" cy="365125"/>
          </a:xfrm>
          <a:prstGeom prst="rect">
            <a:avLst/>
          </a:prstGeom>
          <a:noFill/>
          <a:ln>
            <a:noFill/>
          </a:ln>
        </p:spPr>
        <p:txBody>
          <a:bodyPr spcFirstLastPara="1" vert="horz" wrap="square" lIns="91425" tIns="45700" rIns="91425" bIns="4570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0703924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919"/>
        <p:cNvGrpSpPr/>
        <p:nvPr/>
      </p:nvGrpSpPr>
      <p:grpSpPr>
        <a:xfrm>
          <a:off x="0" y="0"/>
          <a:ext cx="0" cy="0"/>
          <a:chOff x="0" y="0"/>
          <a:chExt cx="0" cy="0"/>
        </a:xfrm>
      </p:grpSpPr>
      <p:sp>
        <p:nvSpPr>
          <p:cNvPr id="1920" name="Google Shape;1920;p198"/>
          <p:cNvSpPr/>
          <p:nvPr/>
        </p:nvSpPr>
        <p:spPr>
          <a:xfrm>
            <a:off x="2687771" y="3078911"/>
            <a:ext cx="6816459" cy="700180"/>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92678"/>
              </a:lnSpc>
              <a:spcBef>
                <a:spcPts val="0"/>
              </a:spcBef>
              <a:spcAft>
                <a:spcPts val="0"/>
              </a:spcAft>
              <a:buClr>
                <a:prstClr val="black"/>
              </a:buClr>
              <a:buSzPts val="5600"/>
              <a:buFontTx/>
              <a:buNone/>
              <a:tabLst/>
              <a:defRPr/>
            </a:pPr>
            <a:r>
              <a:rPr kumimoji="0" lang="en-US" sz="5600" b="0" i="0" u="none" strike="noStrike" kern="1200" cap="none" spc="0" normalizeH="0" baseline="0" noProof="0" dirty="0">
                <a:ln>
                  <a:noFill/>
                </a:ln>
                <a:solidFill>
                  <a:prstClr val="black"/>
                </a:solidFill>
                <a:effectLst/>
                <a:uLnTx/>
                <a:uFillTx/>
                <a:latin typeface="Lato Light"/>
                <a:ea typeface="Lato Light"/>
                <a:cs typeface="Lato Light"/>
                <a:sym typeface="Lato Light"/>
              </a:rPr>
              <a:t>Evoking Change Talk</a:t>
            </a:r>
            <a:br>
              <a:rPr kumimoji="0" lang="en-US" sz="5600" b="0" i="0" u="none" strike="noStrike" kern="1200" cap="none" spc="0" normalizeH="0" baseline="0" noProof="0" dirty="0">
                <a:ln>
                  <a:noFill/>
                </a:ln>
                <a:solidFill>
                  <a:prstClr val="black"/>
                </a:solidFill>
                <a:effectLst/>
                <a:uLnTx/>
                <a:uFillTx/>
                <a:latin typeface="Lato Light"/>
                <a:ea typeface="Lato Light"/>
                <a:cs typeface="Lato Light"/>
                <a:sym typeface="Lato Light"/>
              </a:rPr>
            </a:br>
            <a:endParaRPr kumimoji="0" sz="1800" b="0" i="0" u="none" strike="noStrike" kern="1200" cap="none" spc="0" normalizeH="0" baseline="0" noProof="0" dirty="0">
              <a:ln>
                <a:noFill/>
              </a:ln>
              <a:solidFill>
                <a:prstClr val="black"/>
              </a:solidFill>
              <a:effectLst/>
              <a:uLnTx/>
              <a:uFillTx/>
              <a:latin typeface="Lato Light"/>
              <a:ea typeface="Lato Light"/>
              <a:cs typeface="Lato Light"/>
              <a:sym typeface="Lato Light"/>
            </a:endParaRPr>
          </a:p>
        </p:txBody>
      </p:sp>
      <p:sp>
        <p:nvSpPr>
          <p:cNvPr id="1921" name="Google Shape;1921;p198"/>
          <p:cNvSpPr txBox="1">
            <a:spLocks noGrp="1"/>
          </p:cNvSpPr>
          <p:nvPr>
            <p:ph type="sldNum" idx="12"/>
          </p:nvPr>
        </p:nvSpPr>
        <p:spPr>
          <a:xfrm>
            <a:off x="9128185" y="6339098"/>
            <a:ext cx="2743200" cy="365125"/>
          </a:xfrm>
          <a:prstGeom prst="rect">
            <a:avLst/>
          </a:prstGeom>
          <a:noFill/>
          <a:ln>
            <a:noFill/>
          </a:ln>
        </p:spPr>
        <p:txBody>
          <a:bodyPr spcFirstLastPara="1" vert="horz" wrap="square" lIns="91425" tIns="45700" rIns="91425" bIns="4570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8581816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926"/>
        <p:cNvGrpSpPr/>
        <p:nvPr/>
      </p:nvGrpSpPr>
      <p:grpSpPr>
        <a:xfrm>
          <a:off x="0" y="0"/>
          <a:ext cx="0" cy="0"/>
          <a:chOff x="0" y="0"/>
          <a:chExt cx="0" cy="0"/>
        </a:xfrm>
      </p:grpSpPr>
      <p:sp>
        <p:nvSpPr>
          <p:cNvPr id="1927" name="Google Shape;1927;p199"/>
          <p:cNvSpPr/>
          <p:nvPr/>
        </p:nvSpPr>
        <p:spPr>
          <a:xfrm>
            <a:off x="2" y="0"/>
            <a:ext cx="12191999"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1928" name="Google Shape;1928;p199"/>
          <p:cNvSpPr/>
          <p:nvPr/>
        </p:nvSpPr>
        <p:spPr>
          <a:xfrm>
            <a:off x="1" y="1"/>
            <a:ext cx="6689035" cy="1075580"/>
          </a:xfrm>
          <a:prstGeom prst="rect">
            <a:avLst/>
          </a:prstGeom>
          <a:solidFill>
            <a:srgbClr val="06204C"/>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929" name="Google Shape;1929;p199"/>
          <p:cNvSpPr/>
          <p:nvPr/>
        </p:nvSpPr>
        <p:spPr>
          <a:xfrm>
            <a:off x="461697" y="309638"/>
            <a:ext cx="5790016" cy="456305"/>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91052"/>
              </a:lnSpc>
              <a:spcBef>
                <a:spcPts val="0"/>
              </a:spcBef>
              <a:spcAft>
                <a:spcPts val="0"/>
              </a:spcAft>
              <a:buClrTx/>
              <a:buSzTx/>
              <a:buFontTx/>
              <a:buNone/>
              <a:tabLst/>
              <a:defRPr/>
            </a:pPr>
            <a:r>
              <a:rPr kumimoji="0" lang="en-US" sz="3800" b="0" i="0" u="none" strike="noStrike" kern="1200" cap="none" spc="0" normalizeH="0" baseline="0" noProof="0">
                <a:ln>
                  <a:noFill/>
                </a:ln>
                <a:solidFill>
                  <a:prstClr val="white"/>
                </a:solidFill>
                <a:effectLst/>
                <a:uLnTx/>
                <a:uFillTx/>
                <a:latin typeface="Lato Light"/>
                <a:ea typeface="Lato Light"/>
                <a:cs typeface="Lato Light"/>
                <a:sym typeface="Lato Light"/>
              </a:rPr>
              <a:t>How to Elicit Change Talk:</a:t>
            </a: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30" name="Google Shape;1930;p199"/>
          <p:cNvSpPr/>
          <p:nvPr/>
        </p:nvSpPr>
        <p:spPr>
          <a:xfrm>
            <a:off x="892969" y="1590674"/>
            <a:ext cx="10040075" cy="4631223"/>
          </a:xfrm>
          <a:prstGeom prst="rect">
            <a:avLst/>
          </a:prstGeom>
          <a:noFill/>
          <a:ln>
            <a:noFill/>
          </a:ln>
        </p:spPr>
        <p:txBody>
          <a:bodyPr spcFirstLastPara="1" wrap="square" lIns="0" tIns="0" rIns="0" bIns="0" anchor="t" anchorCtr="0">
            <a:noAutofit/>
          </a:bodyPr>
          <a:lstStyle/>
          <a:p>
            <a:pPr marL="514338" marR="0" lvl="0" indent="-514338" algn="l" defTabSz="914400" rtl="0" eaLnBrk="1" fontAlgn="auto" latinLnBrk="0" hangingPunct="1">
              <a:lnSpc>
                <a:spcPct val="100000"/>
              </a:lnSpc>
              <a:spcBef>
                <a:spcPts val="0"/>
              </a:spcBef>
              <a:spcAft>
                <a:spcPts val="0"/>
              </a:spcAft>
              <a:buClr>
                <a:srgbClr val="444444"/>
              </a:buClr>
              <a:buSzPts val="2240"/>
              <a:buFont typeface="Arial"/>
              <a:buChar char="•"/>
              <a:tabLst/>
              <a:defRPr/>
            </a:pPr>
            <a:r>
              <a:rPr kumimoji="0" lang="en-US" sz="2800" b="0" i="0" u="none" strike="noStrike" kern="1200" cap="none" spc="0" normalizeH="0" baseline="0" noProof="0" dirty="0">
                <a:ln>
                  <a:noFill/>
                </a:ln>
                <a:solidFill>
                  <a:srgbClr val="444444"/>
                </a:solidFill>
                <a:effectLst/>
                <a:uLnTx/>
                <a:uFillTx/>
                <a:latin typeface="Lato"/>
                <a:ea typeface="Lato"/>
                <a:cs typeface="Lato"/>
                <a:sym typeface="Lato"/>
              </a:rPr>
              <a:t>Ask Evocative Questions</a:t>
            </a:r>
            <a:endParaRPr kumimoji="0" sz="2800" b="0" i="0" u="none" strike="noStrike" kern="1200" cap="none" spc="0" normalizeH="0" baseline="0" noProof="0" dirty="0">
              <a:ln>
                <a:noFill/>
              </a:ln>
              <a:solidFill>
                <a:srgbClr val="444444"/>
              </a:solidFill>
              <a:effectLst/>
              <a:uLnTx/>
              <a:uFillTx/>
              <a:latin typeface="Lato"/>
              <a:ea typeface="Lato"/>
              <a:cs typeface="Lato"/>
              <a:sym typeface="Lato"/>
            </a:endParaRPr>
          </a:p>
          <a:p>
            <a:pPr marL="514338" marR="0" lvl="0" indent="-549897" algn="l" defTabSz="914400" rtl="0" eaLnBrk="1" fontAlgn="auto" latinLnBrk="0" hangingPunct="1">
              <a:lnSpc>
                <a:spcPct val="100000"/>
              </a:lnSpc>
              <a:spcBef>
                <a:spcPts val="0"/>
              </a:spcBef>
              <a:spcAft>
                <a:spcPts val="0"/>
              </a:spcAft>
              <a:buClr>
                <a:srgbClr val="444444"/>
              </a:buClr>
              <a:buSzPts val="2800"/>
              <a:buFont typeface="Lato"/>
              <a:buChar char="•"/>
              <a:tabLst/>
              <a:defRPr/>
            </a:pPr>
            <a:r>
              <a:rPr kumimoji="0" lang="en-US" sz="2800" b="0" i="0" u="none" strike="noStrike" kern="1200" cap="none" spc="0" normalizeH="0" baseline="0" noProof="0" dirty="0">
                <a:ln>
                  <a:noFill/>
                </a:ln>
                <a:solidFill>
                  <a:srgbClr val="444444"/>
                </a:solidFill>
                <a:effectLst/>
                <a:uLnTx/>
                <a:uFillTx/>
                <a:latin typeface="Lato"/>
                <a:ea typeface="Lato"/>
                <a:cs typeface="Lato"/>
                <a:sym typeface="Lato"/>
              </a:rPr>
              <a:t>Directional Reflections</a:t>
            </a:r>
            <a:endParaRPr kumimoji="0" sz="2800" b="0" i="0" u="none" strike="noStrike" kern="1200" cap="none" spc="0" normalizeH="0" baseline="0" noProof="0" dirty="0">
              <a:ln>
                <a:noFill/>
              </a:ln>
              <a:solidFill>
                <a:srgbClr val="444444"/>
              </a:solidFill>
              <a:effectLst/>
              <a:uLnTx/>
              <a:uFillTx/>
              <a:latin typeface="Lato"/>
              <a:ea typeface="Lato"/>
              <a:cs typeface="Lato"/>
              <a:sym typeface="Lato"/>
            </a:endParaRPr>
          </a:p>
          <a:p>
            <a:pPr marL="514338" marR="0" lvl="0" indent="-549897" algn="l" defTabSz="914400" rtl="0" eaLnBrk="1" fontAlgn="auto" latinLnBrk="0" hangingPunct="1">
              <a:lnSpc>
                <a:spcPct val="100000"/>
              </a:lnSpc>
              <a:spcBef>
                <a:spcPts val="0"/>
              </a:spcBef>
              <a:spcAft>
                <a:spcPts val="0"/>
              </a:spcAft>
              <a:buClr>
                <a:srgbClr val="444444"/>
              </a:buClr>
              <a:buSzPts val="2800"/>
              <a:buFont typeface="Lato"/>
              <a:buChar char="•"/>
              <a:tabLst/>
              <a:defRPr/>
            </a:pPr>
            <a:r>
              <a:rPr kumimoji="0" lang="en-US" sz="2800" b="0" i="0" u="none" strike="noStrike" kern="1200" cap="none" spc="0" normalizeH="0" baseline="0" noProof="0" dirty="0">
                <a:ln>
                  <a:noFill/>
                </a:ln>
                <a:solidFill>
                  <a:srgbClr val="444444"/>
                </a:solidFill>
                <a:effectLst/>
                <a:uLnTx/>
                <a:uFillTx/>
                <a:latin typeface="Lato"/>
                <a:ea typeface="Lato"/>
                <a:cs typeface="Lato"/>
                <a:sym typeface="Lato"/>
              </a:rPr>
              <a:t>Directional Summaries</a:t>
            </a:r>
            <a:endParaRPr kumimoji="0" sz="2800" b="0" i="0" u="none" strike="noStrike" kern="1200" cap="none" spc="0" normalizeH="0" baseline="0" noProof="0" dirty="0">
              <a:ln>
                <a:noFill/>
              </a:ln>
              <a:solidFill>
                <a:srgbClr val="444444"/>
              </a:solidFill>
              <a:effectLst/>
              <a:uLnTx/>
              <a:uFillTx/>
              <a:latin typeface="Lato"/>
              <a:ea typeface="Lato"/>
              <a:cs typeface="Lato"/>
              <a:sym typeface="Lato"/>
            </a:endParaRPr>
          </a:p>
          <a:p>
            <a:pPr marL="514338" marR="0" lvl="0" indent="-514338" algn="l" defTabSz="914400" rtl="0" eaLnBrk="1" fontAlgn="auto" latinLnBrk="0" hangingPunct="1">
              <a:lnSpc>
                <a:spcPct val="100000"/>
              </a:lnSpc>
              <a:spcBef>
                <a:spcPts val="0"/>
              </a:spcBef>
              <a:spcAft>
                <a:spcPts val="0"/>
              </a:spcAft>
              <a:buClr>
                <a:srgbClr val="444444"/>
              </a:buClr>
              <a:buSzPts val="2240"/>
              <a:buFont typeface="Arial"/>
              <a:buChar char="•"/>
              <a:tabLst/>
              <a:defRPr/>
            </a:pPr>
            <a:r>
              <a:rPr kumimoji="0" lang="en-US" sz="2800" b="0" i="0" u="none" strike="noStrike" kern="1200" cap="none" spc="0" normalizeH="0" baseline="0" noProof="0" dirty="0">
                <a:ln>
                  <a:noFill/>
                </a:ln>
                <a:solidFill>
                  <a:srgbClr val="444444"/>
                </a:solidFill>
                <a:effectLst/>
                <a:uLnTx/>
                <a:uFillTx/>
                <a:latin typeface="Lato"/>
                <a:ea typeface="Lato"/>
                <a:cs typeface="Lato"/>
                <a:sym typeface="Lato"/>
              </a:rPr>
              <a:t>Use The Readiness Ruler (Importance and Confidence)</a:t>
            </a:r>
            <a:endParaRPr kumimoji="0" sz="1800" b="0" i="0" u="none" strike="noStrike" kern="1200" cap="none" spc="0" normalizeH="0" baseline="0" noProof="0" dirty="0">
              <a:ln>
                <a:noFill/>
              </a:ln>
              <a:solidFill>
                <a:prstClr val="black"/>
              </a:solidFill>
              <a:effectLst/>
              <a:uLnTx/>
              <a:uFillTx/>
              <a:latin typeface="Calibri"/>
              <a:ea typeface="+mn-ea"/>
              <a:cs typeface="+mn-cs"/>
            </a:endParaRPr>
          </a:p>
          <a:p>
            <a:pPr marL="514338" marR="0" lvl="0" indent="-514338" algn="l" defTabSz="914400" rtl="0" eaLnBrk="1" fontAlgn="auto" latinLnBrk="0" hangingPunct="1">
              <a:lnSpc>
                <a:spcPct val="100000"/>
              </a:lnSpc>
              <a:spcBef>
                <a:spcPts val="0"/>
              </a:spcBef>
              <a:spcAft>
                <a:spcPts val="0"/>
              </a:spcAft>
              <a:buClr>
                <a:srgbClr val="444444"/>
              </a:buClr>
              <a:buSzPts val="2240"/>
              <a:buFont typeface="Arial"/>
              <a:buChar char="•"/>
              <a:tabLst/>
              <a:defRPr/>
            </a:pPr>
            <a:r>
              <a:rPr kumimoji="0" lang="en-US" sz="2800" b="0" i="0" u="none" strike="noStrike" kern="1200" cap="none" spc="0" normalizeH="0" baseline="0" noProof="0" dirty="0">
                <a:ln>
                  <a:noFill/>
                </a:ln>
                <a:solidFill>
                  <a:srgbClr val="444444"/>
                </a:solidFill>
                <a:effectLst/>
                <a:uLnTx/>
                <a:uFillTx/>
                <a:latin typeface="Lato"/>
                <a:ea typeface="Lato"/>
                <a:cs typeface="Lato"/>
                <a:sym typeface="Lato"/>
              </a:rPr>
              <a:t>Explore Decisional Balance</a:t>
            </a:r>
            <a:endParaRPr kumimoji="0" sz="1800" b="0" i="0" u="none" strike="noStrike" kern="1200" cap="none" spc="0" normalizeH="0" baseline="0" noProof="0" dirty="0">
              <a:ln>
                <a:noFill/>
              </a:ln>
              <a:solidFill>
                <a:prstClr val="black"/>
              </a:solidFill>
              <a:effectLst/>
              <a:uLnTx/>
              <a:uFillTx/>
              <a:latin typeface="Calibri"/>
              <a:ea typeface="+mn-ea"/>
              <a:cs typeface="+mn-cs"/>
            </a:endParaRPr>
          </a:p>
          <a:p>
            <a:pPr marL="514338" marR="0" lvl="0" indent="-514338" algn="l" defTabSz="914400" rtl="0" eaLnBrk="1" fontAlgn="auto" latinLnBrk="0" hangingPunct="1">
              <a:lnSpc>
                <a:spcPct val="100000"/>
              </a:lnSpc>
              <a:spcBef>
                <a:spcPts val="0"/>
              </a:spcBef>
              <a:spcAft>
                <a:spcPts val="0"/>
              </a:spcAft>
              <a:buClr>
                <a:srgbClr val="444444"/>
              </a:buClr>
              <a:buSzPts val="2240"/>
              <a:buFont typeface="Arial"/>
              <a:buChar char="•"/>
              <a:tabLst/>
              <a:defRPr/>
            </a:pPr>
            <a:r>
              <a:rPr kumimoji="0" lang="en-US" sz="2800" b="0" i="0" u="none" strike="noStrike" kern="1200" cap="none" spc="0" normalizeH="0" baseline="0" noProof="0" dirty="0">
                <a:ln>
                  <a:noFill/>
                </a:ln>
                <a:solidFill>
                  <a:srgbClr val="444444"/>
                </a:solidFill>
                <a:effectLst/>
                <a:uLnTx/>
                <a:uFillTx/>
                <a:latin typeface="Lato"/>
                <a:ea typeface="Lato"/>
                <a:cs typeface="Lato"/>
                <a:sym typeface="Lato"/>
              </a:rPr>
              <a:t>Elaborate</a:t>
            </a:r>
            <a:endParaRPr kumimoji="0" sz="1800" b="0" i="0" u="none" strike="noStrike" kern="1200" cap="none" spc="0" normalizeH="0" baseline="0" noProof="0" dirty="0">
              <a:ln>
                <a:noFill/>
              </a:ln>
              <a:solidFill>
                <a:prstClr val="black"/>
              </a:solidFill>
              <a:effectLst/>
              <a:uLnTx/>
              <a:uFillTx/>
              <a:latin typeface="Calibri"/>
              <a:ea typeface="+mn-ea"/>
              <a:cs typeface="+mn-cs"/>
            </a:endParaRPr>
          </a:p>
          <a:p>
            <a:pPr marL="514338" marR="0" lvl="0" indent="-514338" algn="l" defTabSz="914400" rtl="0" eaLnBrk="1" fontAlgn="auto" latinLnBrk="0" hangingPunct="1">
              <a:lnSpc>
                <a:spcPct val="100000"/>
              </a:lnSpc>
              <a:spcBef>
                <a:spcPts val="0"/>
              </a:spcBef>
              <a:spcAft>
                <a:spcPts val="0"/>
              </a:spcAft>
              <a:buClr>
                <a:srgbClr val="444444"/>
              </a:buClr>
              <a:buSzPts val="2240"/>
              <a:buFont typeface="Arial"/>
              <a:buChar char="•"/>
              <a:tabLst/>
              <a:defRPr/>
            </a:pPr>
            <a:r>
              <a:rPr kumimoji="0" lang="en-US" sz="2800" b="0" i="0" u="none" strike="noStrike" kern="1200" cap="none" spc="0" normalizeH="0" baseline="0" noProof="0" dirty="0">
                <a:ln>
                  <a:noFill/>
                </a:ln>
                <a:solidFill>
                  <a:srgbClr val="444444"/>
                </a:solidFill>
                <a:effectLst/>
                <a:uLnTx/>
                <a:uFillTx/>
                <a:latin typeface="Lato"/>
                <a:ea typeface="Lato"/>
                <a:cs typeface="Lato"/>
                <a:sym typeface="Lato"/>
              </a:rPr>
              <a:t>Query Extremes</a:t>
            </a:r>
            <a:endParaRPr kumimoji="0" sz="1800" b="0" i="0" u="none" strike="noStrike" kern="1200" cap="none" spc="0" normalizeH="0" baseline="0" noProof="0" dirty="0">
              <a:ln>
                <a:noFill/>
              </a:ln>
              <a:solidFill>
                <a:prstClr val="black"/>
              </a:solidFill>
              <a:effectLst/>
              <a:uLnTx/>
              <a:uFillTx/>
              <a:latin typeface="Calibri"/>
              <a:ea typeface="+mn-ea"/>
              <a:cs typeface="+mn-cs"/>
            </a:endParaRPr>
          </a:p>
          <a:p>
            <a:pPr marL="514338" marR="0" lvl="0" indent="-514338" algn="l" defTabSz="914400" rtl="0" eaLnBrk="1" fontAlgn="auto" latinLnBrk="0" hangingPunct="1">
              <a:lnSpc>
                <a:spcPct val="100000"/>
              </a:lnSpc>
              <a:spcBef>
                <a:spcPts val="0"/>
              </a:spcBef>
              <a:spcAft>
                <a:spcPts val="0"/>
              </a:spcAft>
              <a:buClr>
                <a:srgbClr val="444444"/>
              </a:buClr>
              <a:buSzPts val="2240"/>
              <a:buFont typeface="Arial"/>
              <a:buChar char="•"/>
              <a:tabLst/>
              <a:defRPr/>
            </a:pPr>
            <a:r>
              <a:rPr kumimoji="0" lang="en-US" sz="2800" b="0" i="0" u="none" strike="noStrike" kern="1200" cap="none" spc="0" normalizeH="0" baseline="0" noProof="0" dirty="0">
                <a:ln>
                  <a:noFill/>
                </a:ln>
                <a:solidFill>
                  <a:srgbClr val="444444"/>
                </a:solidFill>
                <a:effectLst/>
                <a:uLnTx/>
                <a:uFillTx/>
                <a:latin typeface="Lato"/>
                <a:ea typeface="Lato"/>
                <a:cs typeface="Lato"/>
                <a:sym typeface="Lato"/>
              </a:rPr>
              <a:t>Look Back / Look Forward</a:t>
            </a:r>
            <a:endParaRPr kumimoji="0" sz="1800" b="0" i="0" u="none" strike="noStrike" kern="1200" cap="none" spc="0" normalizeH="0" baseline="0" noProof="0" dirty="0">
              <a:ln>
                <a:noFill/>
              </a:ln>
              <a:solidFill>
                <a:prstClr val="black"/>
              </a:solidFill>
              <a:effectLst/>
              <a:uLnTx/>
              <a:uFillTx/>
              <a:latin typeface="Calibri"/>
              <a:ea typeface="+mn-ea"/>
              <a:cs typeface="+mn-cs"/>
            </a:endParaRPr>
          </a:p>
          <a:p>
            <a:pPr marL="514338" marR="0" lvl="0" indent="-514338" algn="l" defTabSz="914400" rtl="0" eaLnBrk="1" fontAlgn="auto" latinLnBrk="0" hangingPunct="1">
              <a:lnSpc>
                <a:spcPct val="100000"/>
              </a:lnSpc>
              <a:spcBef>
                <a:spcPts val="0"/>
              </a:spcBef>
              <a:spcAft>
                <a:spcPts val="0"/>
              </a:spcAft>
              <a:buClr>
                <a:srgbClr val="444444"/>
              </a:buClr>
              <a:buSzPts val="2240"/>
              <a:buFont typeface="Arial"/>
              <a:buChar char="•"/>
              <a:tabLst/>
              <a:defRPr/>
            </a:pPr>
            <a:r>
              <a:rPr kumimoji="0" lang="en-US" sz="2800" b="0" i="0" u="none" strike="noStrike" kern="1200" cap="none" spc="0" normalizeH="0" baseline="0" noProof="0" dirty="0">
                <a:ln>
                  <a:noFill/>
                </a:ln>
                <a:solidFill>
                  <a:srgbClr val="444444"/>
                </a:solidFill>
                <a:effectLst/>
                <a:uLnTx/>
                <a:uFillTx/>
                <a:latin typeface="Lato"/>
                <a:ea typeface="Lato"/>
                <a:cs typeface="Lato"/>
                <a:sym typeface="Lato"/>
              </a:rPr>
              <a:t>Strengths and past successes</a:t>
            </a:r>
            <a:endParaRPr kumimoji="0" sz="1800" b="0" i="0" u="none" strike="noStrike" kern="1200" cap="none" spc="0" normalizeH="0" baseline="0" noProof="0" dirty="0">
              <a:ln>
                <a:noFill/>
              </a:ln>
              <a:solidFill>
                <a:prstClr val="black"/>
              </a:solidFill>
              <a:effectLst/>
              <a:uLnTx/>
              <a:uFillTx/>
              <a:latin typeface="Calibri"/>
              <a:ea typeface="+mn-ea"/>
              <a:cs typeface="+mn-cs"/>
            </a:endParaRPr>
          </a:p>
          <a:p>
            <a:pPr marL="514338" marR="0" lvl="0" indent="-514338" algn="l" defTabSz="914400" rtl="0" eaLnBrk="1" fontAlgn="auto" latinLnBrk="0" hangingPunct="1">
              <a:lnSpc>
                <a:spcPct val="100000"/>
              </a:lnSpc>
              <a:spcBef>
                <a:spcPts val="0"/>
              </a:spcBef>
              <a:spcAft>
                <a:spcPts val="0"/>
              </a:spcAft>
              <a:buClr>
                <a:srgbClr val="444444"/>
              </a:buClr>
              <a:buSzPts val="2240"/>
              <a:buFont typeface="Arial"/>
              <a:buChar char="•"/>
              <a:tabLst/>
              <a:defRPr/>
            </a:pPr>
            <a:r>
              <a:rPr kumimoji="0" lang="en-US" sz="2800" b="0" i="0" u="none" strike="noStrike" kern="1200" cap="none" spc="0" normalizeH="0" baseline="0" noProof="0" dirty="0">
                <a:ln>
                  <a:noFill/>
                </a:ln>
                <a:solidFill>
                  <a:srgbClr val="444444"/>
                </a:solidFill>
                <a:effectLst/>
                <a:uLnTx/>
                <a:uFillTx/>
                <a:latin typeface="Lato"/>
                <a:ea typeface="Lato"/>
                <a:cs typeface="Lato"/>
                <a:sym typeface="Lato"/>
              </a:rPr>
              <a:t>Explore Goals and Values</a:t>
            </a:r>
            <a:endParaRPr kumimoji="0" sz="2800" b="0" i="0" u="none" strike="noStrike" kern="1200" cap="none" spc="0" normalizeH="0" baseline="0" noProof="0" dirty="0">
              <a:ln>
                <a:noFill/>
              </a:ln>
              <a:solidFill>
                <a:srgbClr val="444444"/>
              </a:solidFill>
              <a:effectLst/>
              <a:uLnTx/>
              <a:uFillTx/>
              <a:latin typeface="Lato"/>
              <a:ea typeface="Lato"/>
              <a:cs typeface="Lato"/>
              <a:sym typeface="La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dirty="0">
              <a:ln>
                <a:noFill/>
              </a:ln>
              <a:solidFill>
                <a:srgbClr val="444444"/>
              </a:solidFill>
              <a:effectLst/>
              <a:uLnTx/>
              <a:uFillTx/>
              <a:latin typeface="Lato"/>
              <a:ea typeface="Lato"/>
              <a:cs typeface="Lato"/>
              <a:sym typeface="Lato"/>
            </a:endParaRPr>
          </a:p>
          <a:p>
            <a:pPr marL="514338" marR="0" lvl="0" indent="-372101" algn="l" defTabSz="914400" rtl="0" eaLnBrk="1" fontAlgn="auto" latinLnBrk="0" hangingPunct="1">
              <a:lnSpc>
                <a:spcPct val="100000"/>
              </a:lnSpc>
              <a:spcBef>
                <a:spcPts val="0"/>
              </a:spcBef>
              <a:spcAft>
                <a:spcPts val="0"/>
              </a:spcAft>
              <a:buClr>
                <a:prstClr val="black"/>
              </a:buClr>
              <a:buSzPts val="2240"/>
              <a:buFontTx/>
              <a:buNone/>
              <a:tabLst/>
              <a:defRPr/>
            </a:pPr>
            <a:endParaRPr kumimoji="0" sz="2800" b="0" i="0" u="none" strike="noStrike" kern="1200" cap="none" spc="0" normalizeH="0" baseline="0" noProof="0" dirty="0">
              <a:ln>
                <a:noFill/>
              </a:ln>
              <a:solidFill>
                <a:srgbClr val="444444"/>
              </a:solidFill>
              <a:effectLst/>
              <a:uLnTx/>
              <a:uFillTx/>
              <a:latin typeface="Lato"/>
              <a:ea typeface="Lato"/>
              <a:cs typeface="Lato"/>
              <a:sym typeface="Lato"/>
            </a:endParaRPr>
          </a:p>
        </p:txBody>
      </p:sp>
      <p:sp>
        <p:nvSpPr>
          <p:cNvPr id="1931" name="Google Shape;1931;p199"/>
          <p:cNvSpPr txBox="1">
            <a:spLocks noGrp="1"/>
          </p:cNvSpPr>
          <p:nvPr>
            <p:ph type="sldNum" idx="12"/>
          </p:nvPr>
        </p:nvSpPr>
        <p:spPr>
          <a:xfrm>
            <a:off x="9128185" y="6339098"/>
            <a:ext cx="2743200" cy="365125"/>
          </a:xfrm>
          <a:prstGeom prst="rect">
            <a:avLst/>
          </a:prstGeom>
          <a:noFill/>
          <a:ln>
            <a:noFill/>
          </a:ln>
        </p:spPr>
        <p:txBody>
          <a:bodyPr spcFirstLastPara="1" vert="horz" wrap="square" lIns="91425" tIns="45700" rIns="91425" bIns="4570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8098747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UDIO_ID" val="320"/>
  <p:tag name="ARTICULATE_USED_LAYOUT" val="2"/>
  <p:tag name="ARTICULATE_SLIDE_THUMBNAIL_REFRESH" val="1"/>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PH-Presentation-Faces-SealAndLog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PH-Presentation-Faces-SealAndLogo.potx  -  Read-Only" id="{F4EB28D2-3044-4CF1-B0A8-D3CE65CADF76}" vid="{82614AE2-C99C-4A39-B421-ADA7B291BE50}"/>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2B023B8D67A574EBCC7DDF0B0D91BA2" ma:contentTypeVersion="19" ma:contentTypeDescription="Create a new document." ma:contentTypeScope="" ma:versionID="5eb41108697f67c4bdb30fc65d303527">
  <xsd:schema xmlns:xsd="http://www.w3.org/2001/XMLSchema" xmlns:xs="http://www.w3.org/2001/XMLSchema" xmlns:p="http://schemas.microsoft.com/office/2006/metadata/properties" xmlns:ns2="0bc9a926-2197-4a96-8000-49f81d203384" xmlns:ns3="1e15638f-44b9-4043-a023-488fa957b83f" targetNamespace="http://schemas.microsoft.com/office/2006/metadata/properties" ma:root="true" ma:fieldsID="ba5792bb10e353093e763e5673e3a2f0" ns2:_="" ns3:_="">
    <xsd:import namespace="0bc9a926-2197-4a96-8000-49f81d203384"/>
    <xsd:import namespace="1e15638f-44b9-4043-a023-488fa957b83f"/>
    <xsd:element name="properties">
      <xsd:complexType>
        <xsd:sequence>
          <xsd:element name="documentManagement">
            <xsd:complexType>
              <xsd:all>
                <xsd:element ref="ns2:SharedWithUsers" minOccurs="0"/>
                <xsd:element ref="ns2:SharingHintHash"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EventHashCode" minOccurs="0"/>
                <xsd:element ref="ns3:MediaServiceGenerationTime" minOccurs="0"/>
                <xsd:element ref="ns3:MediaServiceOCR"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c9a926-2197-4a96-8000-49f81d20338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c2717aba-7112-4b53-a2a5-3b786a11d41f}" ma:internalName="TaxCatchAll" ma:showField="CatchAllData" ma:web="0bc9a926-2197-4a96-8000-49f81d20338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e15638f-44b9-4043-a023-488fa957b83f"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OCR" ma:index="18" nillable="true" ma:displayName="MediaServiceOCR" ma:internalName="MediaServiceOCR" ma:readOnly="true">
      <xsd:simpleType>
        <xsd:restriction base="dms:Note">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c98c38a4-dfa4-4009-a8d4-cedf668db4c6" ma:termSetId="09814cd3-568e-fe90-9814-8d621ff8fb84" ma:anchorId="fba54fb3-c3e1-fe81-a776-ca4b69148c4d" ma:open="true" ma:isKeyword="false">
      <xsd:complexType>
        <xsd:sequence>
          <xsd:element ref="pc:Terms" minOccurs="0" maxOccurs="1"/>
        </xsd:sequence>
      </xsd:complex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0bc9a926-2197-4a96-8000-49f81d203384" xsi:nil="true"/>
    <lcf76f155ced4ddcb4097134ff3c332f xmlns="1e15638f-44b9-4043-a023-488fa957b83f">
      <Terms xmlns="http://schemas.microsoft.com/office/infopath/2007/PartnerControls"/>
    </lcf76f155ced4ddcb4097134ff3c332f>
    <SharedWithUsers xmlns="0bc9a926-2197-4a96-8000-49f81d203384">
      <UserInfo>
        <DisplayName>Lori Wood</DisplayName>
        <AccountId>31</AccountId>
        <AccountType/>
      </UserInfo>
      <UserInfo>
        <DisplayName>Alissa Bell</DisplayName>
        <AccountId>129</AccountId>
        <AccountType/>
      </UserInfo>
      <UserInfo>
        <DisplayName>Jennifer Brooks</DisplayName>
        <AccountId>35</AccountId>
        <AccountType/>
      </UserInfo>
      <UserInfo>
        <DisplayName>Malaika C. Samples</DisplayName>
        <AccountId>77</AccountId>
        <AccountType/>
      </UserInfo>
      <UserInfo>
        <DisplayName>Veena Radhakrishnan</DisplayName>
        <AccountId>40</AccountId>
        <AccountType/>
      </UserInfo>
      <UserInfo>
        <DisplayName>Laura Torres</DisplayName>
        <AccountId>13</AccountId>
        <AccountType/>
      </UserInfo>
      <UserInfo>
        <DisplayName>Corey Barton</DisplayName>
        <AccountId>240</AccountId>
        <AccountType/>
      </UserInfo>
      <UserInfo>
        <DisplayName>joel.brill@gmail.com</DisplayName>
        <AccountId>241</AccountId>
        <AccountType/>
      </UserInfo>
      <UserInfo>
        <DisplayName>Paul Earley</DisplayName>
        <AccountId>259</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F723018-647E-4C33-8BC2-EAF29D536750}"/>
</file>

<file path=customXml/itemProps2.xml><?xml version="1.0" encoding="utf-8"?>
<ds:datastoreItem xmlns:ds="http://schemas.openxmlformats.org/officeDocument/2006/customXml" ds:itemID="{0E25B429-D120-406A-A833-7CE8B90DD158}">
  <ds:schemaRefs>
    <ds:schemaRef ds:uri="http://schemas.microsoft.com/office/2006/documentManagement/types"/>
    <ds:schemaRef ds:uri="8a349509-9b94-494d-a98a-1c1833088c13"/>
    <ds:schemaRef ds:uri="http://schemas.openxmlformats.org/package/2006/metadata/core-properties"/>
    <ds:schemaRef ds:uri="http://schemas.microsoft.com/office/2006/metadata/properties"/>
    <ds:schemaRef ds:uri="http://purl.org/dc/terms/"/>
    <ds:schemaRef ds:uri="http://www.w3.org/XML/1998/namespace"/>
    <ds:schemaRef ds:uri="ffc6639c-49e8-4047-90a5-325b5da75fc7"/>
    <ds:schemaRef ds:uri="http://purl.org/dc/elements/1.1/"/>
    <ds:schemaRef ds:uri="http://schemas.microsoft.com/office/infopath/2007/PartnerControls"/>
    <ds:schemaRef ds:uri="http://purl.org/dc/dcmitype/"/>
  </ds:schemaRefs>
</ds:datastoreItem>
</file>

<file path=customXml/itemProps3.xml><?xml version="1.0" encoding="utf-8"?>
<ds:datastoreItem xmlns:ds="http://schemas.openxmlformats.org/officeDocument/2006/customXml" ds:itemID="{4C77E655-5F74-478D-BE99-9F0F69F3A8E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302</TotalTime>
  <Words>6777</Words>
  <Application>Microsoft Office PowerPoint</Application>
  <PresentationFormat>Widescreen</PresentationFormat>
  <Paragraphs>1029</Paragraphs>
  <Slides>120</Slides>
  <Notes>111</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120</vt:i4>
      </vt:variant>
    </vt:vector>
  </HeadingPairs>
  <TitlesOfParts>
    <vt:vector size="134" baseType="lpstr">
      <vt:lpstr>Aptos</vt:lpstr>
      <vt:lpstr>Arial</vt:lpstr>
      <vt:lpstr>Arial Narrow</vt:lpstr>
      <vt:lpstr>Calibri</vt:lpstr>
      <vt:lpstr>Inter</vt:lpstr>
      <vt:lpstr>Lato</vt:lpstr>
      <vt:lpstr>Lato Black</vt:lpstr>
      <vt:lpstr>Lato Light</vt:lpstr>
      <vt:lpstr>MyriadPro-SemiCn</vt:lpstr>
      <vt:lpstr>Wingdings</vt:lpstr>
      <vt:lpstr>Wingdings,Sans-Serif</vt:lpstr>
      <vt:lpstr>Custom Design</vt:lpstr>
      <vt:lpstr>DPH-Presentation-Faces-SealAndLogo</vt:lpstr>
      <vt:lpstr>1_Custom Design</vt:lpstr>
      <vt:lpstr>Engagement and Retention of Non-Abstinent Patients in Care: Clinical Considerations</vt:lpstr>
      <vt:lpstr>Session Agenda</vt:lpstr>
      <vt:lpstr>PowerPoint Presentation</vt:lpstr>
      <vt:lpstr>Substance Use Disorder Trends  and Interventions</vt:lpstr>
      <vt:lpstr>Very few people with SUD seek treatment</vt:lpstr>
      <vt:lpstr>It’s time to improve access by reaching out to those we’ve missed</vt:lpstr>
      <vt:lpstr>Evidence for Engaging People with Addiction Pre-Abstinence</vt:lpstr>
      <vt:lpstr>PowerPoint Presentation</vt:lpstr>
      <vt:lpstr>PowerPoint Presentation</vt:lpstr>
      <vt:lpstr>PowerPoint Presentation</vt:lpstr>
      <vt:lpstr>PowerPoint Presentation</vt:lpstr>
      <vt:lpstr>Patient Centered Care Includes Non-Abstinent Goals</vt:lpstr>
      <vt:lpstr>ASAM Clinical Guidance: Background and Considerations </vt:lpstr>
      <vt:lpstr>ENGAGEMENT AND RETENTION OF NON-ABSTINENT PATIENTS IN CARE: CLINICAL CONSIDERATIONS </vt:lpstr>
      <vt:lpstr>Engage Patients Throughout Readiness Continuum</vt:lpstr>
      <vt:lpstr>PowerPoint Presentation</vt:lpstr>
      <vt:lpstr>Federal Guidance Intersection</vt:lpstr>
      <vt:lpstr>PowerPoint Presentation</vt:lpstr>
      <vt:lpstr>SAMHSA Principles of Low Barrier Models of Care</vt:lpstr>
      <vt:lpstr>SAMHSA Principles of Low Barrier Models of Care</vt:lpstr>
      <vt:lpstr>PowerPoint Presentation</vt:lpstr>
      <vt:lpstr>PowerPoint Presentation</vt:lpstr>
      <vt:lpstr>SAMHSA Six Pillars of Harm Reduction</vt:lpstr>
      <vt:lpstr>SAMHSA Core Practice Areas for Harm Reduction</vt:lpstr>
      <vt:lpstr>Better Blending Treatment &amp; Harm Reduction</vt:lpstr>
      <vt:lpstr>Better Blending Treatment &amp; Harm Reduction</vt:lpstr>
      <vt:lpstr>Regulatory Challenges</vt:lpstr>
      <vt:lpstr>PowerPoint Presentation</vt:lpstr>
      <vt:lpstr>Reaching the 95% (R95) Initiative – The “What”</vt:lpstr>
      <vt:lpstr> Outreach and Engagement – The “How”</vt:lpstr>
      <vt:lpstr>Lower Barrier Care – The “How”</vt:lpstr>
      <vt:lpstr>Lower Barrier Care – The “How”</vt:lpstr>
      <vt:lpstr>PowerPoint Presentation</vt:lpstr>
      <vt:lpstr>Optimizing Outreach and Engagement</vt:lpstr>
      <vt:lpstr>PowerPoint Presentation</vt:lpstr>
      <vt:lpstr> R95 Admission Policy</vt:lpstr>
      <vt:lpstr>Admission: Recovery Goals – Abstinence and Non-Abstinence</vt:lpstr>
      <vt:lpstr> R95 Admission Agreement for Patient Signature</vt:lpstr>
      <vt:lpstr> R95 Discharge Policy</vt:lpstr>
      <vt:lpstr> R95 Toxicology Policy and Patient Agreement</vt:lpstr>
      <vt:lpstr>Service Design</vt:lpstr>
      <vt:lpstr>Aligning Services with Readiness</vt:lpstr>
      <vt:lpstr>PowerPoint Presentation</vt:lpstr>
      <vt:lpstr>PowerPoint Presentation</vt:lpstr>
      <vt:lpstr>PowerPoint Presentation</vt:lpstr>
      <vt:lpstr>PowerPoint Presentation</vt:lpstr>
      <vt:lpstr>PowerPoint Presentation</vt:lpstr>
      <vt:lpstr>PowerPoint Presentation</vt:lpstr>
      <vt:lpstr>Shifting the Approach</vt:lpstr>
      <vt:lpstr>PowerPoint Presentation</vt:lpstr>
      <vt:lpstr>PowerPoint Presentation</vt:lpstr>
      <vt:lpstr>PowerPoint Presentation</vt:lpstr>
      <vt:lpstr>PowerPoint Presentation</vt:lpstr>
      <vt:lpstr>Hear the music, not the particular notes</vt:lpstr>
      <vt:lpstr>MI is NOT about GETTING people to change</vt:lpstr>
      <vt:lpstr>In MI we start with…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Supporting Persistence</vt:lpstr>
      <vt:lpstr>Developing Discrepancy → Planting Seeds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Signs of Readiness</vt:lpstr>
      <vt:lpstr>PowerPoint Presentation</vt:lpstr>
      <vt:lpstr>PowerPoint Presentation</vt:lpstr>
      <vt:lpstr>PowerPoint Presentation</vt:lpstr>
      <vt:lpstr>PowerPoint Presentation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Implementing The ASAM Criteria Fourth Edition in Utilization Review and Management</dc:title>
  <dc:creator>Maureen Boyle</dc:creator>
  <cp:lastModifiedBy>Barbara Schott</cp:lastModifiedBy>
  <cp:revision>7</cp:revision>
  <dcterms:created xsi:type="dcterms:W3CDTF">2024-01-24T14:27:59Z</dcterms:created>
  <dcterms:modified xsi:type="dcterms:W3CDTF">2025-06-02T18:40:01Z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0x01010032B023B8D67A574EBCC7DDF0B0D91BA2</vt:lpwstr>
  </property>
  <property fmtid="{D5CDD505-2E9C-101B-9397-08002B2CF9AE}" pid="3" name="MediaServiceImageTags">
    <vt:lpwstr/>
  </property>
</Properties>
</file>