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1989" r:id="rId13"/>
    <p:sldId id="267" r:id="rId14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1188" y="4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2A960-1D17-4BCA-835B-AE1E333A6B11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EE39B-83DF-4DEF-B0CD-000FB9AC3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195" y="6284214"/>
            <a:ext cx="1323593" cy="3939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13354" y="1922172"/>
            <a:ext cx="371729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88410" y="3607178"/>
            <a:ext cx="7606030" cy="963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00578F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578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00578F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578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578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578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578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2627" y="6371082"/>
            <a:ext cx="1352549" cy="2209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389" y="460876"/>
            <a:ext cx="4171950" cy="859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79676" y="1288092"/>
            <a:ext cx="3836670" cy="4622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00578F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21698" y="6356401"/>
            <a:ext cx="215900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00578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publicprivate@oem.nyc.go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sels.com/en/search?q=elderly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ublicprivate@oem.nyc.gov" TargetMode="External"/><Relationship Id="rId2" Type="http://schemas.openxmlformats.org/officeDocument/2006/relationships/hyperlink" Target="https://www1.nyc.gov/site/em/index.pag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23045" y="6369101"/>
            <a:ext cx="6413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spc="-50" dirty="0">
                <a:solidFill>
                  <a:srgbClr val="00578F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36828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5958" y="403110"/>
              <a:ext cx="1159510" cy="387350"/>
            </a:xfrm>
            <a:custGeom>
              <a:avLst/>
              <a:gdLst/>
              <a:ahLst/>
              <a:cxnLst/>
              <a:rect l="l" t="t" r="r" b="b"/>
              <a:pathLst>
                <a:path w="1159510" h="387350">
                  <a:moveTo>
                    <a:pt x="1133551" y="0"/>
                  </a:moveTo>
                  <a:lnTo>
                    <a:pt x="1116190" y="0"/>
                  </a:lnTo>
                  <a:lnTo>
                    <a:pt x="1116190" y="1739"/>
                  </a:lnTo>
                  <a:lnTo>
                    <a:pt x="1122845" y="1739"/>
                  </a:lnTo>
                  <a:lnTo>
                    <a:pt x="1122845" y="18910"/>
                  </a:lnTo>
                  <a:lnTo>
                    <a:pt x="1126896" y="18910"/>
                  </a:lnTo>
                  <a:lnTo>
                    <a:pt x="1126896" y="1739"/>
                  </a:lnTo>
                  <a:lnTo>
                    <a:pt x="1133551" y="1739"/>
                  </a:lnTo>
                  <a:lnTo>
                    <a:pt x="1133551" y="0"/>
                  </a:lnTo>
                  <a:close/>
                </a:path>
                <a:path w="1159510" h="387350">
                  <a:moveTo>
                    <a:pt x="1159306" y="71285"/>
                  </a:moveTo>
                  <a:lnTo>
                    <a:pt x="1088415" y="0"/>
                  </a:lnTo>
                  <a:lnTo>
                    <a:pt x="843864" y="0"/>
                  </a:lnTo>
                  <a:lnTo>
                    <a:pt x="772972" y="71285"/>
                  </a:lnTo>
                  <a:lnTo>
                    <a:pt x="772972" y="22694"/>
                  </a:lnTo>
                  <a:lnTo>
                    <a:pt x="750125" y="0"/>
                  </a:lnTo>
                  <a:lnTo>
                    <a:pt x="650544" y="0"/>
                  </a:lnTo>
                  <a:lnTo>
                    <a:pt x="627976" y="22694"/>
                  </a:lnTo>
                  <a:lnTo>
                    <a:pt x="627976" y="71285"/>
                  </a:lnTo>
                  <a:lnTo>
                    <a:pt x="579653" y="119888"/>
                  </a:lnTo>
                  <a:lnTo>
                    <a:pt x="531317" y="71285"/>
                  </a:lnTo>
                  <a:lnTo>
                    <a:pt x="531317" y="22694"/>
                  </a:lnTo>
                  <a:lnTo>
                    <a:pt x="508482" y="0"/>
                  </a:lnTo>
                  <a:lnTo>
                    <a:pt x="409181" y="0"/>
                  </a:lnTo>
                  <a:lnTo>
                    <a:pt x="386334" y="22694"/>
                  </a:lnTo>
                  <a:lnTo>
                    <a:pt x="363766" y="0"/>
                  </a:lnTo>
                  <a:lnTo>
                    <a:pt x="264185" y="0"/>
                  </a:lnTo>
                  <a:lnTo>
                    <a:pt x="241350" y="22694"/>
                  </a:lnTo>
                  <a:lnTo>
                    <a:pt x="241350" y="119888"/>
                  </a:lnTo>
                  <a:lnTo>
                    <a:pt x="122123" y="0"/>
                  </a:lnTo>
                  <a:lnTo>
                    <a:pt x="22567" y="0"/>
                  </a:lnTo>
                  <a:lnTo>
                    <a:pt x="0" y="22682"/>
                  </a:lnTo>
                  <a:lnTo>
                    <a:pt x="0" y="362585"/>
                  </a:lnTo>
                  <a:lnTo>
                    <a:pt x="24015" y="387019"/>
                  </a:lnTo>
                  <a:lnTo>
                    <a:pt x="120675" y="387019"/>
                  </a:lnTo>
                  <a:lnTo>
                    <a:pt x="144691" y="362585"/>
                  </a:lnTo>
                  <a:lnTo>
                    <a:pt x="144691" y="265391"/>
                  </a:lnTo>
                  <a:lnTo>
                    <a:pt x="265658" y="387019"/>
                  </a:lnTo>
                  <a:lnTo>
                    <a:pt x="362318" y="387019"/>
                  </a:lnTo>
                  <a:lnTo>
                    <a:pt x="386334" y="362585"/>
                  </a:lnTo>
                  <a:lnTo>
                    <a:pt x="386334" y="168478"/>
                  </a:lnTo>
                  <a:lnTo>
                    <a:pt x="507009" y="289826"/>
                  </a:lnTo>
                  <a:lnTo>
                    <a:pt x="507009" y="362585"/>
                  </a:lnTo>
                  <a:lnTo>
                    <a:pt x="531317" y="387019"/>
                  </a:lnTo>
                  <a:lnTo>
                    <a:pt x="627976" y="387019"/>
                  </a:lnTo>
                  <a:lnTo>
                    <a:pt x="652005" y="362585"/>
                  </a:lnTo>
                  <a:lnTo>
                    <a:pt x="652005" y="289826"/>
                  </a:lnTo>
                  <a:lnTo>
                    <a:pt x="772972" y="168478"/>
                  </a:lnTo>
                  <a:lnTo>
                    <a:pt x="772972" y="313982"/>
                  </a:lnTo>
                  <a:lnTo>
                    <a:pt x="845312" y="387019"/>
                  </a:lnTo>
                  <a:lnTo>
                    <a:pt x="1086954" y="387019"/>
                  </a:lnTo>
                  <a:lnTo>
                    <a:pt x="1159306" y="313982"/>
                  </a:lnTo>
                  <a:lnTo>
                    <a:pt x="1159306" y="241236"/>
                  </a:lnTo>
                  <a:lnTo>
                    <a:pt x="1135291" y="216789"/>
                  </a:lnTo>
                  <a:lnTo>
                    <a:pt x="1014323" y="216789"/>
                  </a:lnTo>
                  <a:lnTo>
                    <a:pt x="1014323" y="241236"/>
                  </a:lnTo>
                  <a:lnTo>
                    <a:pt x="917663" y="241236"/>
                  </a:lnTo>
                  <a:lnTo>
                    <a:pt x="917663" y="144043"/>
                  </a:lnTo>
                  <a:lnTo>
                    <a:pt x="1014323" y="144043"/>
                  </a:lnTo>
                  <a:lnTo>
                    <a:pt x="1014323" y="168186"/>
                  </a:lnTo>
                  <a:lnTo>
                    <a:pt x="1135291" y="168186"/>
                  </a:lnTo>
                  <a:lnTo>
                    <a:pt x="1159306" y="144043"/>
                  </a:lnTo>
                  <a:lnTo>
                    <a:pt x="1159306" y="71285"/>
                  </a:lnTo>
                  <a:close/>
                </a:path>
                <a:path w="1159510" h="387350">
                  <a:moveTo>
                    <a:pt x="1159306" y="0"/>
                  </a:moveTo>
                  <a:lnTo>
                    <a:pt x="1152994" y="0"/>
                  </a:lnTo>
                  <a:lnTo>
                    <a:pt x="1148308" y="13093"/>
                  </a:lnTo>
                  <a:lnTo>
                    <a:pt x="1144244" y="2324"/>
                  </a:lnTo>
                  <a:lnTo>
                    <a:pt x="1143368" y="0"/>
                  </a:lnTo>
                  <a:lnTo>
                    <a:pt x="1137031" y="0"/>
                  </a:lnTo>
                  <a:lnTo>
                    <a:pt x="1137031" y="18910"/>
                  </a:lnTo>
                  <a:lnTo>
                    <a:pt x="1140790" y="18910"/>
                  </a:lnTo>
                  <a:lnTo>
                    <a:pt x="1140790" y="2324"/>
                  </a:lnTo>
                  <a:lnTo>
                    <a:pt x="1146581" y="18910"/>
                  </a:lnTo>
                  <a:lnTo>
                    <a:pt x="1149756" y="18910"/>
                  </a:lnTo>
                  <a:lnTo>
                    <a:pt x="1151788" y="13093"/>
                  </a:lnTo>
                  <a:lnTo>
                    <a:pt x="1155547" y="2324"/>
                  </a:lnTo>
                  <a:lnTo>
                    <a:pt x="1155547" y="18910"/>
                  </a:lnTo>
                  <a:lnTo>
                    <a:pt x="1159306" y="18910"/>
                  </a:lnTo>
                  <a:lnTo>
                    <a:pt x="1159306" y="2324"/>
                  </a:lnTo>
                  <a:lnTo>
                    <a:pt x="115930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1642" y="403633"/>
              <a:ext cx="1349737" cy="42403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4572000"/>
              <a:ext cx="9144000" cy="2286000"/>
            </a:xfrm>
            <a:custGeom>
              <a:avLst/>
              <a:gdLst/>
              <a:ahLst/>
              <a:cxnLst/>
              <a:rect l="l" t="t" r="r" b="b"/>
              <a:pathLst>
                <a:path w="9144000" h="2286000">
                  <a:moveTo>
                    <a:pt x="91440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9144000" y="2286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5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13365" y="4809422"/>
            <a:ext cx="60058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FFFFFD"/>
                </a:solidFill>
                <a:latin typeface="Calibri"/>
                <a:cs typeface="Calibri"/>
              </a:rPr>
              <a:t>EXTREME</a:t>
            </a:r>
            <a:r>
              <a:rPr sz="3200" spc="-100" dirty="0">
                <a:solidFill>
                  <a:srgbClr val="FFFFF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D"/>
                </a:solidFill>
                <a:latin typeface="Calibri"/>
                <a:cs typeface="Calibri"/>
              </a:rPr>
              <a:t>HEAT</a:t>
            </a:r>
            <a:r>
              <a:rPr sz="3200" spc="-95" dirty="0">
                <a:solidFill>
                  <a:srgbClr val="FFFFF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D"/>
                </a:solidFill>
                <a:latin typeface="Calibri"/>
                <a:cs typeface="Calibri"/>
              </a:rPr>
              <a:t>TABLETOP</a:t>
            </a:r>
            <a:r>
              <a:rPr sz="3200" spc="-25" dirty="0">
                <a:solidFill>
                  <a:srgbClr val="FFFFFD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D"/>
                </a:solidFill>
                <a:latin typeface="Calibri"/>
                <a:cs typeface="Calibri"/>
              </a:rPr>
              <a:t>EXERCISE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3365" y="5376162"/>
            <a:ext cx="8075295" cy="139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554595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D"/>
                </a:solidFill>
                <a:latin typeface="Arial"/>
                <a:cs typeface="Arial"/>
              </a:rPr>
              <a:t>Date </a:t>
            </a:r>
            <a:r>
              <a:rPr sz="1800" spc="-25" dirty="0">
                <a:solidFill>
                  <a:srgbClr val="FFFFFD"/>
                </a:solidFill>
                <a:latin typeface="Arial"/>
                <a:cs typeface="Arial"/>
              </a:rPr>
              <a:t>Time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D"/>
                </a:solidFill>
                <a:latin typeface="Arial"/>
                <a:cs typeface="Arial"/>
              </a:rPr>
              <a:t>Company/Organization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ts val="760"/>
              </a:lnSpc>
              <a:spcBef>
                <a:spcPts val="1285"/>
              </a:spcBef>
            </a:pP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Disclaimer:</a:t>
            </a:r>
            <a:r>
              <a:rPr sz="700" spc="210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These</a:t>
            </a:r>
            <a:r>
              <a:rPr sz="700" spc="220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customizable</a:t>
            </a:r>
            <a:r>
              <a:rPr sz="700" spc="190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exercise</a:t>
            </a:r>
            <a:r>
              <a:rPr sz="700" spc="225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templates</a:t>
            </a:r>
            <a:r>
              <a:rPr sz="700" spc="235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were</a:t>
            </a:r>
            <a:r>
              <a:rPr sz="700" spc="225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created</a:t>
            </a:r>
            <a:r>
              <a:rPr sz="700" spc="225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for</a:t>
            </a:r>
            <a:r>
              <a:rPr sz="700" spc="229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the</a:t>
            </a:r>
            <a:r>
              <a:rPr sz="700" spc="215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use</a:t>
            </a:r>
            <a:r>
              <a:rPr sz="700" spc="204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of</a:t>
            </a:r>
            <a:r>
              <a:rPr sz="700" spc="220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private</a:t>
            </a:r>
            <a:r>
              <a:rPr sz="700" spc="235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sector</a:t>
            </a:r>
            <a:r>
              <a:rPr sz="700" spc="225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organizations</a:t>
            </a:r>
            <a:r>
              <a:rPr sz="700" spc="215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by</a:t>
            </a:r>
            <a:r>
              <a:rPr sz="700" spc="210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New</a:t>
            </a:r>
            <a:r>
              <a:rPr sz="700" spc="200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York</a:t>
            </a:r>
            <a:r>
              <a:rPr sz="700" spc="220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City</a:t>
            </a:r>
            <a:r>
              <a:rPr sz="700" spc="210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Emergency</a:t>
            </a:r>
            <a:r>
              <a:rPr sz="700" spc="235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Management</a:t>
            </a:r>
            <a:r>
              <a:rPr sz="700" spc="240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(NYCEM).</a:t>
            </a:r>
            <a:r>
              <a:rPr sz="700" spc="235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NYCEM</a:t>
            </a:r>
            <a:r>
              <a:rPr sz="700" spc="215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is</a:t>
            </a:r>
            <a:r>
              <a:rPr sz="700" spc="210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FFFFFD"/>
                </a:solidFill>
                <a:latin typeface="Arial"/>
                <a:cs typeface="Arial"/>
              </a:rPr>
              <a:t>not</a:t>
            </a:r>
            <a:r>
              <a:rPr sz="700" spc="30" dirty="0">
                <a:solidFill>
                  <a:srgbClr val="FFFFFD"/>
                </a:solidFill>
                <a:latin typeface="Arial"/>
                <a:cs typeface="Arial"/>
              </a:rPr>
              <a:t> responsible</a:t>
            </a:r>
            <a:r>
              <a:rPr sz="700" spc="140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FFFFFD"/>
                </a:solidFill>
                <a:latin typeface="Arial"/>
                <a:cs typeface="Arial"/>
              </a:rPr>
              <a:t>for</a:t>
            </a:r>
            <a:r>
              <a:rPr sz="700" spc="165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FFFFFD"/>
                </a:solidFill>
                <a:latin typeface="Arial"/>
                <a:cs typeface="Arial"/>
              </a:rPr>
              <a:t>any</a:t>
            </a:r>
            <a:r>
              <a:rPr sz="700" spc="160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FFFFFD"/>
                </a:solidFill>
                <a:latin typeface="Arial"/>
                <a:cs typeface="Arial"/>
              </a:rPr>
              <a:t>changes</a:t>
            </a:r>
            <a:r>
              <a:rPr sz="700" spc="155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FFFFFD"/>
                </a:solidFill>
                <a:latin typeface="Arial"/>
                <a:cs typeface="Arial"/>
              </a:rPr>
              <a:t>made</a:t>
            </a:r>
            <a:r>
              <a:rPr sz="700" spc="170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FFFFFD"/>
                </a:solidFill>
                <a:latin typeface="Arial"/>
                <a:cs typeface="Arial"/>
              </a:rPr>
              <a:t>to</a:t>
            </a:r>
            <a:r>
              <a:rPr sz="700" spc="165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FFFFFD"/>
                </a:solidFill>
                <a:latin typeface="Arial"/>
                <a:cs typeface="Arial"/>
              </a:rPr>
              <a:t>exercise</a:t>
            </a:r>
            <a:r>
              <a:rPr sz="700" spc="170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FFFFFD"/>
                </a:solidFill>
                <a:latin typeface="Arial"/>
                <a:cs typeface="Arial"/>
              </a:rPr>
              <a:t>materials</a:t>
            </a:r>
            <a:r>
              <a:rPr sz="700" spc="165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FFFFFD"/>
                </a:solidFill>
                <a:latin typeface="Arial"/>
                <a:cs typeface="Arial"/>
              </a:rPr>
              <a:t>by</a:t>
            </a:r>
            <a:r>
              <a:rPr sz="700" spc="155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FFFFFD"/>
                </a:solidFill>
                <a:latin typeface="Arial"/>
                <a:cs typeface="Arial"/>
              </a:rPr>
              <a:t>participating</a:t>
            </a:r>
            <a:r>
              <a:rPr sz="700" spc="165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FFFFFD"/>
                </a:solidFill>
                <a:latin typeface="Arial"/>
                <a:cs typeface="Arial"/>
              </a:rPr>
              <a:t>organizations.</a:t>
            </a:r>
            <a:r>
              <a:rPr sz="700" spc="155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FFFFFD"/>
                </a:solidFill>
                <a:latin typeface="Arial"/>
                <a:cs typeface="Arial"/>
              </a:rPr>
              <a:t>The</a:t>
            </a:r>
            <a:r>
              <a:rPr sz="700" spc="165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FFFFFD"/>
                </a:solidFill>
                <a:latin typeface="Arial"/>
                <a:cs typeface="Arial"/>
              </a:rPr>
              <a:t>scenarios</a:t>
            </a:r>
            <a:r>
              <a:rPr sz="700" spc="145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FFFFFD"/>
                </a:solidFill>
                <a:latin typeface="Arial"/>
                <a:cs typeface="Arial"/>
              </a:rPr>
              <a:t>presented</a:t>
            </a:r>
            <a:r>
              <a:rPr sz="700" spc="170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FFFFFD"/>
                </a:solidFill>
                <a:latin typeface="Arial"/>
                <a:cs typeface="Arial"/>
              </a:rPr>
              <a:t>are</a:t>
            </a:r>
            <a:r>
              <a:rPr sz="700" spc="165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FFFFFD"/>
                </a:solidFill>
                <a:latin typeface="Arial"/>
                <a:cs typeface="Arial"/>
              </a:rPr>
              <a:t>fictional,</a:t>
            </a:r>
            <a:r>
              <a:rPr sz="700" spc="140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FFFFFD"/>
                </a:solidFill>
                <a:latin typeface="Arial"/>
                <a:cs typeface="Arial"/>
              </a:rPr>
              <a:t>and</a:t>
            </a:r>
            <a:r>
              <a:rPr sz="700" spc="150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FFFFFD"/>
                </a:solidFill>
                <a:latin typeface="Arial"/>
                <a:cs typeface="Arial"/>
              </a:rPr>
              <a:t>NYCEM</a:t>
            </a:r>
            <a:r>
              <a:rPr sz="700" spc="165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FFFFFD"/>
                </a:solidFill>
                <a:latin typeface="Arial"/>
                <a:cs typeface="Arial"/>
              </a:rPr>
              <a:t>cannot</a:t>
            </a:r>
            <a:r>
              <a:rPr sz="700" spc="155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FFFFFD"/>
                </a:solidFill>
                <a:latin typeface="Arial"/>
                <a:cs typeface="Arial"/>
              </a:rPr>
              <a:t>guarantee</a:t>
            </a:r>
            <a:r>
              <a:rPr sz="700" spc="170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FFFFFD"/>
                </a:solidFill>
                <a:latin typeface="Arial"/>
                <a:cs typeface="Arial"/>
              </a:rPr>
              <a:t>that</a:t>
            </a:r>
            <a:r>
              <a:rPr sz="700" spc="175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FFFFFD"/>
                </a:solidFill>
                <a:latin typeface="Arial"/>
                <a:cs typeface="Arial"/>
              </a:rPr>
              <a:t>the</a:t>
            </a:r>
            <a:r>
              <a:rPr sz="700" spc="165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FFFFFD"/>
                </a:solidFill>
                <a:latin typeface="Arial"/>
                <a:cs typeface="Arial"/>
              </a:rPr>
              <a:t>City</a:t>
            </a:r>
            <a:r>
              <a:rPr sz="700" spc="160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FD"/>
                </a:solidFill>
                <a:latin typeface="Arial"/>
                <a:cs typeface="Arial"/>
              </a:rPr>
              <a:t>agency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 actions</a:t>
            </a:r>
            <a:r>
              <a:rPr sz="700" spc="204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depicted</a:t>
            </a:r>
            <a:r>
              <a:rPr sz="700" spc="200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here</a:t>
            </a:r>
            <a:r>
              <a:rPr sz="700" spc="210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will</a:t>
            </a:r>
            <a:r>
              <a:rPr sz="700" spc="185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be</a:t>
            </a:r>
            <a:r>
              <a:rPr sz="700" spc="215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the</a:t>
            </a:r>
            <a:r>
              <a:rPr sz="700" spc="215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City’s</a:t>
            </a:r>
            <a:r>
              <a:rPr sz="700" spc="210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response</a:t>
            </a:r>
            <a:r>
              <a:rPr sz="700" spc="215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for</a:t>
            </a:r>
            <a:r>
              <a:rPr sz="700" spc="220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similar</a:t>
            </a:r>
            <a:r>
              <a:rPr sz="700" spc="204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incidents.</a:t>
            </a:r>
            <a:r>
              <a:rPr sz="700" spc="204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For</a:t>
            </a:r>
            <a:r>
              <a:rPr sz="700" spc="215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more</a:t>
            </a:r>
            <a:r>
              <a:rPr sz="700" spc="225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information</a:t>
            </a:r>
            <a:r>
              <a:rPr sz="700" spc="225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about</a:t>
            </a:r>
            <a:r>
              <a:rPr sz="700" spc="215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the</a:t>
            </a:r>
            <a:r>
              <a:rPr sz="700" spc="210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resources</a:t>
            </a:r>
            <a:r>
              <a:rPr sz="700" spc="215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NYC</a:t>
            </a:r>
            <a:r>
              <a:rPr sz="700" spc="190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Emergency</a:t>
            </a:r>
            <a:r>
              <a:rPr sz="700" spc="215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Management</a:t>
            </a:r>
            <a:r>
              <a:rPr sz="700" spc="229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has</a:t>
            </a:r>
            <a:r>
              <a:rPr sz="700" spc="210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available,</a:t>
            </a:r>
            <a:r>
              <a:rPr sz="700" spc="210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please</a:t>
            </a:r>
            <a:r>
              <a:rPr sz="700" spc="185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visit</a:t>
            </a:r>
            <a:r>
              <a:rPr sz="700" spc="215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FFFFFD"/>
                </a:solidFill>
                <a:latin typeface="Arial"/>
                <a:cs typeface="Arial"/>
              </a:rPr>
              <a:t>us</a:t>
            </a:r>
            <a:r>
              <a:rPr sz="700" spc="204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FFFFFD"/>
                </a:solidFill>
                <a:latin typeface="Arial"/>
                <a:cs typeface="Arial"/>
              </a:rPr>
              <a:t>at</a:t>
            </a:r>
            <a:endParaRPr sz="700" dirty="0">
              <a:latin typeface="Arial"/>
              <a:cs typeface="Arial"/>
            </a:endParaRPr>
          </a:p>
          <a:p>
            <a:pPr marL="12700">
              <a:lnSpc>
                <a:spcPts val="735"/>
              </a:lnSpc>
            </a:pPr>
            <a:r>
              <a:rPr sz="700" spc="40" dirty="0">
                <a:solidFill>
                  <a:srgbClr val="FFFFFD"/>
                </a:solidFill>
                <a:latin typeface="Arial"/>
                <a:cs typeface="Arial"/>
              </a:rPr>
              <a:t>NYC.gov/emergencymanagement</a:t>
            </a:r>
            <a:r>
              <a:rPr sz="700" spc="275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40" dirty="0">
                <a:solidFill>
                  <a:srgbClr val="FFFFFD"/>
                </a:solidFill>
                <a:latin typeface="Arial"/>
                <a:cs typeface="Arial"/>
              </a:rPr>
              <a:t>or</a:t>
            </a:r>
            <a:r>
              <a:rPr sz="700" spc="235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40" dirty="0">
                <a:solidFill>
                  <a:srgbClr val="FFFFFD"/>
                </a:solidFill>
                <a:latin typeface="Arial"/>
                <a:cs typeface="Arial"/>
              </a:rPr>
              <a:t>email</a:t>
            </a:r>
            <a:r>
              <a:rPr sz="700" spc="240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40" dirty="0">
                <a:solidFill>
                  <a:srgbClr val="FFFFFD"/>
                </a:solidFill>
                <a:latin typeface="Arial"/>
                <a:cs typeface="Arial"/>
              </a:rPr>
              <a:t>us</a:t>
            </a:r>
            <a:r>
              <a:rPr sz="700" spc="229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40" dirty="0">
                <a:solidFill>
                  <a:srgbClr val="FFFFFD"/>
                </a:solidFill>
                <a:latin typeface="Arial"/>
                <a:cs typeface="Arial"/>
              </a:rPr>
              <a:t>at</a:t>
            </a:r>
            <a:r>
              <a:rPr sz="700" spc="235" dirty="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FD"/>
                </a:solidFill>
                <a:latin typeface="Arial"/>
                <a:cs typeface="Arial"/>
                <a:hlinkClick r:id="rId4"/>
              </a:rPr>
              <a:t>publicprivate@oem.nyc.gov.</a:t>
            </a:r>
            <a:endParaRPr sz="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770"/>
              </a:lnSpc>
              <a:spcBef>
                <a:spcPts val="95"/>
              </a:spcBef>
            </a:pPr>
            <a:r>
              <a:rPr dirty="0"/>
              <a:t>Soaring</a:t>
            </a:r>
            <a:r>
              <a:rPr spc="-120" dirty="0"/>
              <a:t> </a:t>
            </a:r>
            <a:r>
              <a:rPr spc="-10" dirty="0"/>
              <a:t>Demands</a:t>
            </a:r>
          </a:p>
          <a:p>
            <a:pPr marL="12700">
              <a:lnSpc>
                <a:spcPts val="2810"/>
              </a:lnSpc>
            </a:pPr>
            <a:r>
              <a:rPr sz="2400" b="0" spc="-45" dirty="0">
                <a:latin typeface="Gill Sans MT"/>
                <a:cs typeface="Gill Sans MT"/>
              </a:rPr>
              <a:t>Thursday,</a:t>
            </a:r>
            <a:r>
              <a:rPr sz="2400" b="0" spc="-245" dirty="0">
                <a:latin typeface="Gill Sans MT"/>
                <a:cs typeface="Gill Sans MT"/>
              </a:rPr>
              <a:t> </a:t>
            </a:r>
            <a:r>
              <a:rPr sz="2400" b="0" dirty="0">
                <a:latin typeface="Gill Sans MT"/>
                <a:cs typeface="Gill Sans MT"/>
              </a:rPr>
              <a:t>July</a:t>
            </a:r>
            <a:r>
              <a:rPr sz="2400" b="0" spc="-15" dirty="0">
                <a:latin typeface="Gill Sans MT"/>
                <a:cs typeface="Gill Sans MT"/>
              </a:rPr>
              <a:t> </a:t>
            </a:r>
            <a:r>
              <a:rPr sz="2400" b="0" spc="-10" dirty="0">
                <a:latin typeface="Gill Sans MT"/>
                <a:cs typeface="Gill Sans MT"/>
              </a:rPr>
              <a:t>23,</a:t>
            </a:r>
            <a:r>
              <a:rPr sz="2400" b="0" spc="-245" dirty="0">
                <a:latin typeface="Gill Sans MT"/>
                <a:cs typeface="Gill Sans MT"/>
              </a:rPr>
              <a:t> </a:t>
            </a:r>
            <a:r>
              <a:rPr sz="2400" b="0" dirty="0">
                <a:latin typeface="Gill Sans MT"/>
                <a:cs typeface="Gill Sans MT"/>
              </a:rPr>
              <a:t>6:00</a:t>
            </a:r>
            <a:r>
              <a:rPr sz="2400" b="0" spc="-10" dirty="0">
                <a:latin typeface="Gill Sans MT"/>
                <a:cs typeface="Gill Sans MT"/>
              </a:rPr>
              <a:t> </a:t>
            </a:r>
            <a:r>
              <a:rPr sz="2400" b="0" spc="-25" dirty="0">
                <a:latin typeface="Gill Sans MT"/>
                <a:cs typeface="Gill Sans MT"/>
              </a:rPr>
              <a:t>PM</a:t>
            </a:r>
            <a:endParaRPr sz="2400" dirty="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marR="109855" indent="-254635">
              <a:lnSpc>
                <a:spcPct val="113999"/>
              </a:lnSpc>
              <a:spcBef>
                <a:spcPts val="100"/>
              </a:spcBef>
              <a:buSzPct val="125000"/>
              <a:buFont typeface="Arial"/>
              <a:buChar char="•"/>
              <a:tabLst>
                <a:tab pos="268605" algn="l"/>
              </a:tabLst>
            </a:pPr>
            <a:r>
              <a:rPr dirty="0"/>
              <a:t>Energy</a:t>
            </a:r>
            <a:r>
              <a:rPr spc="-40" dirty="0"/>
              <a:t> </a:t>
            </a:r>
            <a:r>
              <a:rPr dirty="0"/>
              <a:t>demands</a:t>
            </a:r>
            <a:r>
              <a:rPr spc="-35" dirty="0"/>
              <a:t> </a:t>
            </a:r>
            <a:r>
              <a:rPr spc="-10" dirty="0"/>
              <a:t>remain 	high,</a:t>
            </a:r>
            <a:r>
              <a:rPr spc="-250" dirty="0"/>
              <a:t> </a:t>
            </a:r>
            <a:r>
              <a:rPr dirty="0"/>
              <a:t>causing</a:t>
            </a:r>
            <a:r>
              <a:rPr spc="-70" dirty="0"/>
              <a:t> </a:t>
            </a:r>
            <a:r>
              <a:rPr spc="-10" dirty="0"/>
              <a:t>widespread 	</a:t>
            </a:r>
            <a:r>
              <a:rPr dirty="0"/>
              <a:t>power</a:t>
            </a:r>
            <a:r>
              <a:rPr spc="-95" dirty="0"/>
              <a:t> </a:t>
            </a:r>
            <a:r>
              <a:rPr dirty="0"/>
              <a:t>issues</a:t>
            </a:r>
            <a:r>
              <a:rPr spc="-95" dirty="0"/>
              <a:t> </a:t>
            </a:r>
            <a:r>
              <a:rPr spc="-10" dirty="0"/>
              <a:t>affecting 	</a:t>
            </a:r>
            <a:r>
              <a:rPr dirty="0"/>
              <a:t>critical</a:t>
            </a:r>
            <a:r>
              <a:rPr spc="-80" dirty="0"/>
              <a:t> </a:t>
            </a:r>
            <a:r>
              <a:rPr dirty="0"/>
              <a:t>infrastructure</a:t>
            </a:r>
            <a:r>
              <a:rPr spc="-90" dirty="0"/>
              <a:t> </a:t>
            </a:r>
            <a:r>
              <a:rPr spc="-25" dirty="0"/>
              <a:t>and 	</a:t>
            </a:r>
            <a:r>
              <a:rPr dirty="0"/>
              <a:t>key</a:t>
            </a:r>
            <a:r>
              <a:rPr spc="-120" dirty="0"/>
              <a:t> </a:t>
            </a:r>
            <a:r>
              <a:rPr spc="-10" dirty="0"/>
              <a:t>resources</a:t>
            </a:r>
            <a:r>
              <a:rPr spc="-125" dirty="0"/>
              <a:t> </a:t>
            </a:r>
            <a:r>
              <a:rPr spc="-10" dirty="0"/>
              <a:t>throughout 	</a:t>
            </a:r>
            <a:r>
              <a:rPr dirty="0"/>
              <a:t>the</a:t>
            </a:r>
            <a:r>
              <a:rPr spc="-10" dirty="0"/>
              <a:t> </a:t>
            </a:r>
            <a:r>
              <a:rPr lang="en-US" spc="-10" dirty="0"/>
              <a:t>state</a:t>
            </a:r>
            <a:r>
              <a:rPr spc="-10" dirty="0"/>
              <a:t>.</a:t>
            </a:r>
          </a:p>
          <a:p>
            <a:pPr marL="267335" indent="-254635">
              <a:lnSpc>
                <a:spcPct val="100000"/>
              </a:lnSpc>
              <a:spcBef>
                <a:spcPts val="1060"/>
              </a:spcBef>
              <a:buSzPct val="125000"/>
              <a:buFont typeface="Arial"/>
              <a:buChar char="•"/>
              <a:tabLst>
                <a:tab pos="267335" algn="l"/>
              </a:tabLst>
            </a:pPr>
            <a:r>
              <a:rPr dirty="0"/>
              <a:t>The</a:t>
            </a:r>
            <a:r>
              <a:rPr spc="-60" dirty="0"/>
              <a:t> </a:t>
            </a:r>
            <a:r>
              <a:rPr dirty="0"/>
              <a:t>facilities</a:t>
            </a:r>
            <a:r>
              <a:rPr spc="-35" dirty="0"/>
              <a:t> </a:t>
            </a:r>
            <a:r>
              <a:rPr spc="-10" dirty="0"/>
              <a:t>manager</a:t>
            </a:r>
          </a:p>
          <a:p>
            <a:pPr marL="268605" marR="5080" algn="just">
              <a:lnSpc>
                <a:spcPct val="113999"/>
              </a:lnSpc>
            </a:pPr>
            <a:r>
              <a:rPr dirty="0"/>
              <a:t>calls</a:t>
            </a:r>
            <a:r>
              <a:rPr spc="-120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report</a:t>
            </a:r>
            <a:r>
              <a:rPr spc="5" dirty="0"/>
              <a:t> </a:t>
            </a:r>
            <a:r>
              <a:rPr dirty="0"/>
              <a:t>that </a:t>
            </a:r>
            <a:r>
              <a:rPr spc="-50" dirty="0"/>
              <a:t>the</a:t>
            </a:r>
            <a:r>
              <a:rPr spc="-130" dirty="0"/>
              <a:t> </a:t>
            </a:r>
            <a:r>
              <a:rPr spc="-25" dirty="0"/>
              <a:t>AC </a:t>
            </a:r>
            <a:r>
              <a:rPr dirty="0"/>
              <a:t>and</a:t>
            </a:r>
            <a:r>
              <a:rPr spc="-70" dirty="0"/>
              <a:t> </a:t>
            </a:r>
            <a:r>
              <a:rPr dirty="0"/>
              <a:t>ventilation</a:t>
            </a:r>
            <a:r>
              <a:rPr spc="-45" dirty="0"/>
              <a:t> </a:t>
            </a:r>
            <a:r>
              <a:rPr dirty="0"/>
              <a:t>system</a:t>
            </a:r>
            <a:r>
              <a:rPr spc="-70" dirty="0"/>
              <a:t> </a:t>
            </a:r>
            <a:r>
              <a:rPr spc="-25" dirty="0"/>
              <a:t>has </a:t>
            </a:r>
            <a:r>
              <a:rPr dirty="0"/>
              <a:t>suddenly</a:t>
            </a:r>
            <a:r>
              <a:rPr spc="-80" dirty="0"/>
              <a:t> </a:t>
            </a:r>
            <a:r>
              <a:rPr dirty="0"/>
              <a:t>lost</a:t>
            </a:r>
            <a:r>
              <a:rPr spc="-85" dirty="0"/>
              <a:t> </a:t>
            </a:r>
            <a:r>
              <a:rPr spc="-10" dirty="0"/>
              <a:t>power.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7333" y="4454902"/>
            <a:ext cx="132588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u="sng" spc="-10" dirty="0">
                <a:solidFill>
                  <a:srgbClr val="C00000"/>
                </a:solidFill>
                <a:uFill>
                  <a:solidFill>
                    <a:srgbClr val="00578F"/>
                  </a:solidFill>
                </a:uFill>
                <a:latin typeface="Gill Sans MT"/>
                <a:cs typeface="Gill Sans MT"/>
              </a:rPr>
              <a:t>Considerations:</a:t>
            </a:r>
            <a:endParaRPr sz="1600" dirty="0">
              <a:solidFill>
                <a:srgbClr val="C00000"/>
              </a:solidFill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7333" y="4756384"/>
            <a:ext cx="4281170" cy="63119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300"/>
              </a:spcBef>
              <a:buSzPct val="125000"/>
              <a:buFont typeface="Arial"/>
              <a:buChar char="•"/>
              <a:tabLst>
                <a:tab pos="297815" algn="l"/>
              </a:tabLst>
            </a:pP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Does</a:t>
            </a:r>
            <a:r>
              <a:rPr sz="1600" spc="-4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the</a:t>
            </a:r>
            <a:r>
              <a:rPr sz="1600" spc="-4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organization</a:t>
            </a:r>
            <a:r>
              <a:rPr sz="1600" spc="-3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have</a:t>
            </a:r>
            <a:r>
              <a:rPr sz="1600" spc="-5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back-up</a:t>
            </a:r>
            <a:r>
              <a:rPr sz="1600" spc="-5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spc="-10" dirty="0">
                <a:solidFill>
                  <a:srgbClr val="00578F"/>
                </a:solidFill>
                <a:latin typeface="Gill Sans MT"/>
                <a:cs typeface="Gill Sans MT"/>
              </a:rPr>
              <a:t>generators?</a:t>
            </a:r>
            <a:endParaRPr sz="1600" dirty="0">
              <a:latin typeface="Gill Sans MT"/>
              <a:cs typeface="Gill Sans MT"/>
            </a:endParaRPr>
          </a:p>
          <a:p>
            <a:pPr marL="297815" indent="-285115">
              <a:lnSpc>
                <a:spcPct val="100000"/>
              </a:lnSpc>
              <a:spcBef>
                <a:spcPts val="650"/>
              </a:spcBef>
              <a:buSzPct val="125000"/>
              <a:buFont typeface="Arial"/>
              <a:buChar char="•"/>
              <a:tabLst>
                <a:tab pos="297815" algn="l"/>
              </a:tabLst>
            </a:pP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Are</a:t>
            </a:r>
            <a:r>
              <a:rPr sz="1600" spc="-5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there</a:t>
            </a:r>
            <a:r>
              <a:rPr sz="1600" spc="-5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any</a:t>
            </a:r>
            <a:r>
              <a:rPr sz="1600" spc="-5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alternative</a:t>
            </a:r>
            <a:r>
              <a:rPr sz="1600" spc="-5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work</a:t>
            </a:r>
            <a:r>
              <a:rPr sz="1600" spc="-4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sites</a:t>
            </a:r>
            <a:r>
              <a:rPr sz="1600" spc="-5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spc="-10" dirty="0">
                <a:solidFill>
                  <a:srgbClr val="00578F"/>
                </a:solidFill>
                <a:latin typeface="Gill Sans MT"/>
                <a:cs typeface="Gill Sans MT"/>
              </a:rPr>
              <a:t>available?</a:t>
            </a:r>
            <a:endParaRPr sz="1600" dirty="0">
              <a:latin typeface="Gill Sans MT"/>
              <a:cs typeface="Gill Sans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405" y="1620011"/>
            <a:ext cx="4568189" cy="255802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4855" y="152400"/>
            <a:ext cx="3518011" cy="13458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765"/>
              </a:lnSpc>
              <a:spcBef>
                <a:spcPts val="95"/>
              </a:spcBef>
            </a:pPr>
            <a:r>
              <a:rPr dirty="0"/>
              <a:t>Complicating</a:t>
            </a:r>
            <a:r>
              <a:rPr spc="-125" dirty="0"/>
              <a:t> </a:t>
            </a:r>
            <a:r>
              <a:rPr spc="-10" dirty="0"/>
              <a:t>Matters</a:t>
            </a:r>
          </a:p>
          <a:p>
            <a:pPr marL="12700">
              <a:lnSpc>
                <a:spcPts val="2805"/>
              </a:lnSpc>
            </a:pPr>
            <a:r>
              <a:rPr sz="2400" b="0" spc="-55" dirty="0">
                <a:latin typeface="Gill Sans MT"/>
                <a:cs typeface="Gill Sans MT"/>
              </a:rPr>
              <a:t>Friday,</a:t>
            </a:r>
            <a:r>
              <a:rPr sz="2400" b="0" spc="-250" dirty="0">
                <a:latin typeface="Gill Sans MT"/>
                <a:cs typeface="Gill Sans MT"/>
              </a:rPr>
              <a:t> </a:t>
            </a:r>
            <a:r>
              <a:rPr sz="2400" b="0" dirty="0">
                <a:latin typeface="Gill Sans MT"/>
                <a:cs typeface="Gill Sans MT"/>
              </a:rPr>
              <a:t>July</a:t>
            </a:r>
            <a:r>
              <a:rPr sz="2400" b="0" spc="5" dirty="0">
                <a:latin typeface="Gill Sans MT"/>
                <a:cs typeface="Gill Sans MT"/>
              </a:rPr>
              <a:t> </a:t>
            </a:r>
            <a:r>
              <a:rPr sz="2400" b="0" spc="-10" dirty="0">
                <a:latin typeface="Gill Sans MT"/>
                <a:cs typeface="Gill Sans MT"/>
              </a:rPr>
              <a:t>24,</a:t>
            </a:r>
            <a:r>
              <a:rPr sz="2400" b="0" spc="-235" dirty="0">
                <a:latin typeface="Gill Sans MT"/>
                <a:cs typeface="Gill Sans MT"/>
              </a:rPr>
              <a:t> </a:t>
            </a:r>
            <a:r>
              <a:rPr sz="2400" b="0" spc="-10" dirty="0">
                <a:latin typeface="Gill Sans MT"/>
                <a:cs typeface="Gill Sans MT"/>
              </a:rPr>
              <a:t>9:00</a:t>
            </a:r>
            <a:r>
              <a:rPr sz="2400" b="0" spc="-240" dirty="0">
                <a:latin typeface="Gill Sans MT"/>
                <a:cs typeface="Gill Sans MT"/>
              </a:rPr>
              <a:t> </a:t>
            </a:r>
            <a:r>
              <a:rPr sz="2400" b="0" spc="-25" dirty="0">
                <a:latin typeface="Gill Sans MT"/>
                <a:cs typeface="Gill Sans MT"/>
              </a:rPr>
              <a:t>AM</a:t>
            </a:r>
            <a:endParaRPr sz="2400" dirty="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67200" y="304800"/>
            <a:ext cx="4648200" cy="60297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175260" indent="-256540">
              <a:lnSpc>
                <a:spcPct val="113999"/>
              </a:lnSpc>
              <a:spcBef>
                <a:spcPts val="105"/>
              </a:spcBef>
              <a:buSzPct val="125000"/>
              <a:buFont typeface="Arial"/>
              <a:buChar char="•"/>
              <a:tabLst>
                <a:tab pos="268605" algn="l"/>
              </a:tabLst>
            </a:pPr>
            <a:r>
              <a:rPr sz="2400" dirty="0">
                <a:solidFill>
                  <a:srgbClr val="00578F"/>
                </a:solidFill>
                <a:latin typeface="Gill Sans MT"/>
                <a:cs typeface="Gill Sans MT"/>
              </a:rPr>
              <a:t>The</a:t>
            </a:r>
            <a:r>
              <a:rPr sz="2400" spc="-5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00578F"/>
                </a:solidFill>
                <a:latin typeface="Gill Sans MT"/>
                <a:cs typeface="Gill Sans MT"/>
              </a:rPr>
              <a:t>HR</a:t>
            </a:r>
            <a:r>
              <a:rPr sz="2400" spc="-4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00578F"/>
                </a:solidFill>
                <a:latin typeface="Gill Sans MT"/>
                <a:cs typeface="Gill Sans MT"/>
              </a:rPr>
              <a:t>Manager</a:t>
            </a:r>
            <a:r>
              <a:rPr sz="2400" spc="-5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400" spc="-10" dirty="0">
                <a:solidFill>
                  <a:srgbClr val="00578F"/>
                </a:solidFill>
                <a:latin typeface="Gill Sans MT"/>
                <a:cs typeface="Gill Sans MT"/>
              </a:rPr>
              <a:t>reports </a:t>
            </a:r>
            <a:r>
              <a:rPr sz="2400" dirty="0">
                <a:solidFill>
                  <a:srgbClr val="00578F"/>
                </a:solidFill>
                <a:latin typeface="Gill Sans MT"/>
                <a:cs typeface="Gill Sans MT"/>
              </a:rPr>
              <a:t>an</a:t>
            </a:r>
            <a:r>
              <a:rPr sz="2400" spc="-5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00578F"/>
                </a:solidFill>
                <a:latin typeface="Gill Sans MT"/>
                <a:cs typeface="Gill Sans MT"/>
              </a:rPr>
              <a:t>increase</a:t>
            </a:r>
            <a:r>
              <a:rPr sz="2400" spc="-4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00578F"/>
                </a:solidFill>
                <a:latin typeface="Gill Sans MT"/>
                <a:cs typeface="Gill Sans MT"/>
              </a:rPr>
              <a:t>in</a:t>
            </a:r>
            <a:r>
              <a:rPr sz="2400" spc="-4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400" spc="-10" dirty="0">
                <a:solidFill>
                  <a:srgbClr val="00578F"/>
                </a:solidFill>
                <a:latin typeface="Gill Sans MT"/>
                <a:cs typeface="Gill Sans MT"/>
              </a:rPr>
              <a:t>employee </a:t>
            </a:r>
            <a:r>
              <a:rPr sz="2400" dirty="0">
                <a:solidFill>
                  <a:srgbClr val="00578F"/>
                </a:solidFill>
                <a:latin typeface="Gill Sans MT"/>
                <a:cs typeface="Gill Sans MT"/>
              </a:rPr>
              <a:t>callouts</a:t>
            </a:r>
            <a:r>
              <a:rPr sz="2400" spc="-7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00578F"/>
                </a:solidFill>
                <a:latin typeface="Gill Sans MT"/>
                <a:cs typeface="Gill Sans MT"/>
              </a:rPr>
              <a:t>related</a:t>
            </a:r>
            <a:r>
              <a:rPr sz="2400" spc="-7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400" spc="-25" dirty="0">
                <a:solidFill>
                  <a:srgbClr val="00578F"/>
                </a:solidFill>
                <a:latin typeface="Gill Sans MT"/>
                <a:cs typeface="Gill Sans MT"/>
              </a:rPr>
              <a:t>to </a:t>
            </a:r>
            <a:r>
              <a:rPr sz="2400" spc="-10" dirty="0">
                <a:solidFill>
                  <a:srgbClr val="00578F"/>
                </a:solidFill>
                <a:latin typeface="Gill Sans MT"/>
                <a:cs typeface="Gill Sans MT"/>
              </a:rPr>
              <a:t>family/childcare</a:t>
            </a:r>
            <a:r>
              <a:rPr sz="2400" spc="-6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400" spc="-10" dirty="0">
                <a:solidFill>
                  <a:srgbClr val="00578F"/>
                </a:solidFill>
                <a:latin typeface="Gill Sans MT"/>
                <a:cs typeface="Gill Sans MT"/>
              </a:rPr>
              <a:t>concerns.</a:t>
            </a:r>
            <a:endParaRPr sz="2400" dirty="0">
              <a:latin typeface="Gill Sans MT"/>
              <a:cs typeface="Gill Sans MT"/>
            </a:endParaRPr>
          </a:p>
          <a:p>
            <a:pPr marL="268605" marR="5080" indent="-256540">
              <a:lnSpc>
                <a:spcPct val="113999"/>
              </a:lnSpc>
              <a:spcBef>
                <a:spcPts val="580"/>
              </a:spcBef>
              <a:buSzPct val="125000"/>
              <a:buFont typeface="Arial"/>
              <a:buChar char="•"/>
              <a:tabLst>
                <a:tab pos="268605" algn="l"/>
              </a:tabLst>
            </a:pPr>
            <a:r>
              <a:rPr sz="2400" dirty="0">
                <a:solidFill>
                  <a:srgbClr val="00578F"/>
                </a:solidFill>
                <a:latin typeface="Gill Sans MT"/>
                <a:cs typeface="Gill Sans MT"/>
              </a:rPr>
              <a:t>The</a:t>
            </a:r>
            <a:r>
              <a:rPr sz="2400" spc="-4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00578F"/>
                </a:solidFill>
                <a:latin typeface="Gill Sans MT"/>
                <a:cs typeface="Gill Sans MT"/>
              </a:rPr>
              <a:t>IT</a:t>
            </a:r>
            <a:r>
              <a:rPr sz="2400" spc="-4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00578F"/>
                </a:solidFill>
                <a:latin typeface="Gill Sans MT"/>
                <a:cs typeface="Gill Sans MT"/>
              </a:rPr>
              <a:t>Manager</a:t>
            </a:r>
            <a:r>
              <a:rPr sz="2400" spc="-4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400" spc="-10" dirty="0">
                <a:solidFill>
                  <a:srgbClr val="00578F"/>
                </a:solidFill>
                <a:latin typeface="Gill Sans MT"/>
                <a:cs typeface="Gill Sans MT"/>
              </a:rPr>
              <a:t>reports </a:t>
            </a:r>
            <a:r>
              <a:rPr sz="2400" dirty="0">
                <a:solidFill>
                  <a:srgbClr val="00578F"/>
                </a:solidFill>
                <a:latin typeface="Gill Sans MT"/>
                <a:cs typeface="Gill Sans MT"/>
              </a:rPr>
              <a:t>that</a:t>
            </a:r>
            <a:r>
              <a:rPr sz="2400" spc="-9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00578F"/>
                </a:solidFill>
                <a:latin typeface="Gill Sans MT"/>
                <a:cs typeface="Gill Sans MT"/>
              </a:rPr>
              <a:t>several</a:t>
            </a:r>
            <a:r>
              <a:rPr sz="2400" spc="-9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400" spc="-10" dirty="0">
                <a:solidFill>
                  <a:srgbClr val="00578F"/>
                </a:solidFill>
                <a:latin typeface="Gill Sans MT"/>
                <a:cs typeface="Gill Sans MT"/>
              </a:rPr>
              <a:t>employees </a:t>
            </a:r>
            <a:r>
              <a:rPr sz="2400" dirty="0">
                <a:solidFill>
                  <a:srgbClr val="00578F"/>
                </a:solidFill>
                <a:latin typeface="Gill Sans MT"/>
                <a:cs typeface="Gill Sans MT"/>
              </a:rPr>
              <a:t>working</a:t>
            </a:r>
            <a:r>
              <a:rPr sz="2400" spc="-10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00578F"/>
                </a:solidFill>
                <a:latin typeface="Gill Sans MT"/>
                <a:cs typeface="Gill Sans MT"/>
              </a:rPr>
              <a:t>remotely</a:t>
            </a:r>
            <a:r>
              <a:rPr sz="2400" spc="-10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00578F"/>
                </a:solidFill>
                <a:latin typeface="Gill Sans MT"/>
                <a:cs typeface="Gill Sans MT"/>
              </a:rPr>
              <a:t>are</a:t>
            </a:r>
            <a:r>
              <a:rPr sz="2400" spc="-9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400" spc="-25" dirty="0">
                <a:solidFill>
                  <a:srgbClr val="00578F"/>
                </a:solidFill>
                <a:latin typeface="Gill Sans MT"/>
                <a:cs typeface="Gill Sans MT"/>
              </a:rPr>
              <a:t>now </a:t>
            </a:r>
            <a:r>
              <a:rPr sz="2400" dirty="0">
                <a:solidFill>
                  <a:srgbClr val="00578F"/>
                </a:solidFill>
                <a:latin typeface="Gill Sans MT"/>
                <a:cs typeface="Gill Sans MT"/>
              </a:rPr>
              <a:t>experiencing</a:t>
            </a:r>
            <a:r>
              <a:rPr sz="2400" spc="-6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00578F"/>
                </a:solidFill>
                <a:latin typeface="Gill Sans MT"/>
                <a:cs typeface="Gill Sans MT"/>
              </a:rPr>
              <a:t>interruptions</a:t>
            </a:r>
            <a:r>
              <a:rPr sz="2400" spc="-9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00578F"/>
                </a:solidFill>
                <a:latin typeface="Gill Sans MT"/>
                <a:cs typeface="Gill Sans MT"/>
              </a:rPr>
              <a:t>to</a:t>
            </a:r>
            <a:r>
              <a:rPr sz="2400" spc="-9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400" spc="-20" dirty="0">
                <a:solidFill>
                  <a:srgbClr val="00578F"/>
                </a:solidFill>
                <a:latin typeface="Gill Sans MT"/>
                <a:cs typeface="Gill Sans MT"/>
              </a:rPr>
              <a:t>their </a:t>
            </a:r>
            <a:r>
              <a:rPr sz="2400" dirty="0">
                <a:solidFill>
                  <a:srgbClr val="00578F"/>
                </a:solidFill>
                <a:latin typeface="Gill Sans MT"/>
                <a:cs typeface="Gill Sans MT"/>
              </a:rPr>
              <a:t>network</a:t>
            </a:r>
            <a:r>
              <a:rPr sz="2400" spc="-13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400" spc="-10" dirty="0">
                <a:solidFill>
                  <a:srgbClr val="00578F"/>
                </a:solidFill>
                <a:latin typeface="Gill Sans MT"/>
                <a:cs typeface="Gill Sans MT"/>
              </a:rPr>
              <a:t>connectivity.</a:t>
            </a:r>
            <a:endParaRPr lang="en-US" sz="2400" spc="-10" dirty="0">
              <a:solidFill>
                <a:srgbClr val="00578F"/>
              </a:solidFill>
              <a:latin typeface="Gill Sans MT"/>
              <a:cs typeface="Gill Sans MT"/>
            </a:endParaRPr>
          </a:p>
          <a:p>
            <a:pPr marL="268605" marR="5080" indent="-256540">
              <a:lnSpc>
                <a:spcPct val="113999"/>
              </a:lnSpc>
              <a:spcBef>
                <a:spcPts val="580"/>
              </a:spcBef>
              <a:buSzPct val="125000"/>
              <a:buFont typeface="Arial"/>
              <a:buChar char="•"/>
              <a:tabLst>
                <a:tab pos="268605" algn="l"/>
              </a:tabLst>
            </a:pPr>
            <a:r>
              <a:rPr lang="en-US" sz="2400" spc="-10" dirty="0">
                <a:solidFill>
                  <a:srgbClr val="00578F"/>
                </a:solidFill>
                <a:latin typeface="Gill Sans MT"/>
                <a:cs typeface="Gill Sans MT"/>
              </a:rPr>
              <a:t>The call center is receiving multiple calls from patients with no means to regulate home temperatures and an increasing number of people are loitering in you waiting area.</a:t>
            </a:r>
            <a:endParaRPr sz="2400" dirty="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" y="3765420"/>
            <a:ext cx="132588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u="sng" spc="-10" dirty="0">
                <a:solidFill>
                  <a:srgbClr val="C00000"/>
                </a:solidFill>
                <a:uFill>
                  <a:solidFill>
                    <a:srgbClr val="00578F"/>
                  </a:solidFill>
                </a:uFill>
                <a:latin typeface="Gill Sans MT"/>
                <a:cs typeface="Gill Sans MT"/>
              </a:rPr>
              <a:t>Considerations:</a:t>
            </a:r>
            <a:endParaRPr sz="1600" dirty="0">
              <a:solidFill>
                <a:srgbClr val="C00000"/>
              </a:solidFill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176720" y="4012291"/>
            <a:ext cx="4014277" cy="2425792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297815" algn="l"/>
              </a:tabLst>
            </a:pP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How</a:t>
            </a:r>
            <a:r>
              <a:rPr sz="1600" spc="-3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will</a:t>
            </a:r>
            <a:r>
              <a:rPr sz="1600" spc="-4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these</a:t>
            </a:r>
            <a:r>
              <a:rPr sz="1600" spc="-4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complications</a:t>
            </a:r>
            <a:r>
              <a:rPr sz="1600" spc="-4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impact</a:t>
            </a:r>
            <a:r>
              <a:rPr sz="1600" spc="-3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spc="-10" dirty="0">
                <a:solidFill>
                  <a:srgbClr val="00578F"/>
                </a:solidFill>
                <a:latin typeface="Gill Sans MT"/>
                <a:cs typeface="Gill Sans MT"/>
              </a:rPr>
              <a:t>productivity</a:t>
            </a:r>
            <a:r>
              <a:rPr lang="en-US" sz="1600" spc="-10" dirty="0">
                <a:solidFill>
                  <a:srgbClr val="00578F"/>
                </a:solidFill>
                <a:latin typeface="Gill Sans MT"/>
                <a:cs typeface="Gill Sans MT"/>
              </a:rPr>
              <a:t>/safety</a:t>
            </a:r>
            <a:r>
              <a:rPr sz="1600" spc="-10" dirty="0">
                <a:solidFill>
                  <a:srgbClr val="00578F"/>
                </a:solidFill>
                <a:latin typeface="Gill Sans MT"/>
                <a:cs typeface="Gill Sans MT"/>
              </a:rPr>
              <a:t>?</a:t>
            </a:r>
            <a:r>
              <a:rPr lang="en-US" sz="1600" spc="-1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</a:p>
          <a:p>
            <a:pPr marL="297815" indent="-28511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297815" algn="l"/>
              </a:tabLst>
            </a:pPr>
            <a:r>
              <a:rPr lang="en-US" sz="1600" spc="-10" dirty="0">
                <a:solidFill>
                  <a:srgbClr val="00578F"/>
                </a:solidFill>
                <a:latin typeface="Gill Sans MT"/>
                <a:cs typeface="Gill Sans MT"/>
              </a:rPr>
              <a:t>Does the organization have a business continuity plan to prioritize services.</a:t>
            </a:r>
            <a:endParaRPr sz="1600" dirty="0">
              <a:latin typeface="Gill Sans MT"/>
              <a:cs typeface="Gill Sans MT"/>
            </a:endParaRPr>
          </a:p>
          <a:p>
            <a:pPr marL="297815" marR="5080" indent="-285750">
              <a:lnSpc>
                <a:spcPct val="114100"/>
              </a:lnSpc>
              <a:spcBef>
                <a:spcPts val="380"/>
              </a:spcBef>
              <a:buFont typeface="Arial"/>
              <a:buChar char="•"/>
              <a:tabLst>
                <a:tab pos="297815" algn="l"/>
              </a:tabLst>
            </a:pP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Does</a:t>
            </a:r>
            <a:r>
              <a:rPr sz="1600" spc="-4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the</a:t>
            </a:r>
            <a:r>
              <a:rPr sz="1600" spc="-4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organization</a:t>
            </a:r>
            <a:r>
              <a:rPr sz="1600" spc="-2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have</a:t>
            </a:r>
            <a:r>
              <a:rPr sz="1600" spc="-4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a</a:t>
            </a:r>
            <a:r>
              <a:rPr sz="1600" spc="-3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contingency</a:t>
            </a:r>
            <a:r>
              <a:rPr sz="1600" spc="-4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plan</a:t>
            </a:r>
            <a:r>
              <a:rPr sz="1600" spc="-4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or</a:t>
            </a:r>
            <a:r>
              <a:rPr sz="1600" spc="-25" dirty="0">
                <a:solidFill>
                  <a:srgbClr val="00578F"/>
                </a:solidFill>
                <a:latin typeface="Gill Sans MT"/>
                <a:cs typeface="Gill Sans MT"/>
              </a:rPr>
              <a:t> an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IT</a:t>
            </a:r>
            <a:r>
              <a:rPr sz="1600" spc="-4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resolution</a:t>
            </a:r>
            <a:r>
              <a:rPr sz="1600" spc="-4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spc="-10" dirty="0">
                <a:solidFill>
                  <a:srgbClr val="00578F"/>
                </a:solidFill>
                <a:latin typeface="Gill Sans MT"/>
                <a:cs typeface="Gill Sans MT"/>
              </a:rPr>
              <a:t>team?</a:t>
            </a:r>
            <a:endParaRPr lang="en-US" sz="1600" spc="-10" dirty="0">
              <a:solidFill>
                <a:srgbClr val="00578F"/>
              </a:solidFill>
              <a:latin typeface="Gill Sans MT"/>
              <a:cs typeface="Gill Sans MT"/>
            </a:endParaRPr>
          </a:p>
          <a:p>
            <a:pPr marL="297815" marR="5080" indent="-285750">
              <a:lnSpc>
                <a:spcPct val="114100"/>
              </a:lnSpc>
              <a:spcBef>
                <a:spcPts val="380"/>
              </a:spcBef>
              <a:buFont typeface="Arial"/>
              <a:buChar char="•"/>
              <a:tabLst>
                <a:tab pos="297815" algn="l"/>
              </a:tabLst>
            </a:pPr>
            <a:endParaRPr lang="en-US" sz="1600" spc="-10" dirty="0">
              <a:solidFill>
                <a:srgbClr val="00578F"/>
              </a:solidFill>
              <a:latin typeface="Gill Sans MT"/>
              <a:cs typeface="Gill Sans MT"/>
            </a:endParaRPr>
          </a:p>
          <a:p>
            <a:pPr marL="297815" marR="5080" indent="-285750">
              <a:lnSpc>
                <a:spcPct val="114100"/>
              </a:lnSpc>
              <a:spcBef>
                <a:spcPts val="380"/>
              </a:spcBef>
              <a:buFont typeface="Arial"/>
              <a:buChar char="•"/>
              <a:tabLst>
                <a:tab pos="297815" algn="l"/>
              </a:tabLst>
            </a:pPr>
            <a:endParaRPr sz="1600" dirty="0">
              <a:latin typeface="Gill Sans MT"/>
              <a:cs typeface="Gill Sans MT"/>
            </a:endParaRPr>
          </a:p>
        </p:txBody>
      </p:sp>
      <p:pic>
        <p:nvPicPr>
          <p:cNvPr id="11" name="Picture 10" descr="An old person holding a cigarette&#10;&#10;Description automatically generated">
            <a:extLst>
              <a:ext uri="{FF2B5EF4-FFF2-40B4-BE49-F238E27FC236}">
                <a16:creationId xmlns:a16="http://schemas.microsoft.com/office/drawing/2014/main" id="{57715190-5CB1-3ACB-928B-04B281F69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4538" y="1555705"/>
            <a:ext cx="3198643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3E885-4F05-6337-FFDC-F63F65C4A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9" y="460876"/>
            <a:ext cx="4171950" cy="492443"/>
          </a:xfrm>
        </p:spPr>
        <p:txBody>
          <a:bodyPr/>
          <a:lstStyle/>
          <a:p>
            <a:r>
              <a:rPr lang="en-US" dirty="0"/>
              <a:t>RECOVERY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77F5C-5EF2-5884-49E6-8C3AD336F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9676" y="1288092"/>
            <a:ext cx="3836670" cy="4655508"/>
          </a:xfrm>
        </p:spPr>
        <p:txBody>
          <a:bodyPr/>
          <a:lstStyle/>
          <a:p>
            <a:r>
              <a:rPr lang="en-US" dirty="0"/>
              <a:t>The NWS indicates that temperatures have returned to seasonal </a:t>
            </a:r>
            <a:r>
              <a:rPr lang="en-US" dirty="0" err="1"/>
              <a:t>normals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Mayor’s order and DES emergency status have been lifted.</a:t>
            </a:r>
          </a:p>
          <a:p>
            <a:endParaRPr lang="en-US" dirty="0"/>
          </a:p>
          <a:p>
            <a:r>
              <a:rPr lang="en-US" dirty="0"/>
              <a:t>Scheduled staff are expected to return as regularly scheduled.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4E982E-4EB2-7111-07B3-2BBBB947315E}"/>
              </a:ext>
            </a:extLst>
          </p:cNvPr>
          <p:cNvSpPr txBox="1"/>
          <p:nvPr/>
        </p:nvSpPr>
        <p:spPr>
          <a:xfrm>
            <a:off x="381000" y="1066800"/>
            <a:ext cx="4724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spc="-45" dirty="0">
                <a:latin typeface="Gill Sans MT"/>
                <a:cs typeface="Gill Sans MT"/>
              </a:rPr>
              <a:t>Monday ,</a:t>
            </a:r>
            <a:r>
              <a:rPr lang="en-US" sz="2400" b="0" spc="-245" dirty="0">
                <a:latin typeface="Gill Sans MT"/>
                <a:cs typeface="Gill Sans MT"/>
              </a:rPr>
              <a:t> </a:t>
            </a:r>
            <a:r>
              <a:rPr lang="en-US" sz="2400" b="0" dirty="0">
                <a:latin typeface="Gill Sans MT"/>
                <a:cs typeface="Gill Sans MT"/>
              </a:rPr>
              <a:t>July</a:t>
            </a:r>
            <a:r>
              <a:rPr lang="en-US" sz="2400" b="0" spc="-15" dirty="0">
                <a:latin typeface="Gill Sans MT"/>
                <a:cs typeface="Gill Sans MT"/>
              </a:rPr>
              <a:t> </a:t>
            </a:r>
            <a:r>
              <a:rPr lang="en-US" sz="2400" b="0" spc="-10" dirty="0">
                <a:latin typeface="Gill Sans MT"/>
                <a:cs typeface="Gill Sans MT"/>
              </a:rPr>
              <a:t>27 ,</a:t>
            </a:r>
            <a:r>
              <a:rPr lang="en-US" sz="2400" b="0" spc="-245" dirty="0">
                <a:latin typeface="Gill Sans MT"/>
                <a:cs typeface="Gill Sans MT"/>
              </a:rPr>
              <a:t> </a:t>
            </a:r>
            <a:r>
              <a:rPr lang="en-US" sz="2400" b="0" dirty="0">
                <a:latin typeface="Gill Sans MT"/>
                <a:cs typeface="Gill Sans MT"/>
              </a:rPr>
              <a:t>8:00</a:t>
            </a:r>
            <a:r>
              <a:rPr lang="en-US" sz="2400" b="0" spc="-10" dirty="0">
                <a:latin typeface="Gill Sans MT"/>
                <a:cs typeface="Gill Sans MT"/>
              </a:rPr>
              <a:t> </a:t>
            </a:r>
            <a:r>
              <a:rPr lang="en-US" sz="2400" b="0" spc="-25" dirty="0">
                <a:latin typeface="Gill Sans MT"/>
                <a:cs typeface="Gill Sans MT"/>
              </a:rPr>
              <a:t>AM</a:t>
            </a:r>
            <a:endParaRPr lang="en-US" sz="2400" dirty="0"/>
          </a:p>
        </p:txBody>
      </p:sp>
      <p:pic>
        <p:nvPicPr>
          <p:cNvPr id="8" name="Picture 7" descr="Smiling hospital staff">
            <a:extLst>
              <a:ext uri="{FF2B5EF4-FFF2-40B4-BE49-F238E27FC236}">
                <a16:creationId xmlns:a16="http://schemas.microsoft.com/office/drawing/2014/main" id="{46E8CA52-6B7C-B7BF-C36E-6493A7EB8A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64" y="1685740"/>
            <a:ext cx="4267200" cy="29943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E63E69-FCD5-54F7-D0DB-C0F0AD101974}"/>
              </a:ext>
            </a:extLst>
          </p:cNvPr>
          <p:cNvSpPr txBox="1"/>
          <p:nvPr/>
        </p:nvSpPr>
        <p:spPr>
          <a:xfrm>
            <a:off x="244364" y="4837319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u="sng" spc="-10" dirty="0">
                <a:solidFill>
                  <a:srgbClr val="C00000"/>
                </a:solidFill>
                <a:uFill>
                  <a:solidFill>
                    <a:srgbClr val="00578F"/>
                  </a:solidFill>
                </a:uFill>
                <a:latin typeface="Gill Sans MT"/>
                <a:cs typeface="Gill Sans MT"/>
              </a:rPr>
              <a:t>Considerations:</a:t>
            </a:r>
            <a:endParaRPr lang="en-US" sz="1800" dirty="0">
              <a:solidFill>
                <a:srgbClr val="C00000"/>
              </a:solidFill>
              <a:latin typeface="Gill Sans MT"/>
              <a:cs typeface="Gill Sans MT"/>
            </a:endParaRPr>
          </a:p>
          <a:p>
            <a:pPr marL="298450" marR="508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lang="en-US" sz="1800" dirty="0">
                <a:solidFill>
                  <a:srgbClr val="00578F"/>
                </a:solidFill>
                <a:latin typeface="Gill Sans MT"/>
                <a:cs typeface="Gill Sans MT"/>
              </a:rPr>
              <a:t>What steps will your organization need to take to return to regular operations.</a:t>
            </a:r>
          </a:p>
          <a:p>
            <a:pPr marL="298450" marR="508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lang="en-US" dirty="0">
                <a:solidFill>
                  <a:srgbClr val="00578F"/>
                </a:solidFill>
                <a:latin typeface="Gill Sans MT"/>
                <a:cs typeface="Gill Sans MT"/>
              </a:rPr>
              <a:t>Will additional communications be necessary with vendors, patients, staff…</a:t>
            </a:r>
            <a:endParaRPr lang="en-US" sz="1800" dirty="0">
              <a:solidFill>
                <a:srgbClr val="00578F"/>
              </a:solidFill>
              <a:latin typeface="Gill Sans MT"/>
              <a:cs typeface="Gill Sans MT"/>
            </a:endParaRPr>
          </a:p>
          <a:p>
            <a:pPr marL="298450" marR="508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endParaRPr lang="en-US" sz="1800" spc="-10" dirty="0">
              <a:solidFill>
                <a:srgbClr val="00578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044216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sz="6000" b="0" dirty="0">
                <a:solidFill>
                  <a:srgbClr val="FFFFFD"/>
                </a:solidFill>
                <a:latin typeface="Calibri"/>
                <a:cs typeface="Calibri"/>
              </a:rPr>
              <a:t>THANK</a:t>
            </a:r>
            <a:r>
              <a:rPr sz="6000" b="0" spc="-185" dirty="0">
                <a:solidFill>
                  <a:srgbClr val="FFFFFD"/>
                </a:solidFill>
                <a:latin typeface="Calibri"/>
                <a:cs typeface="Calibri"/>
              </a:rPr>
              <a:t> </a:t>
            </a:r>
            <a:r>
              <a:rPr sz="6000" b="0" spc="-25" dirty="0">
                <a:solidFill>
                  <a:srgbClr val="FFFFFD"/>
                </a:solidFill>
                <a:latin typeface="Calibri"/>
                <a:cs typeface="Calibri"/>
              </a:rPr>
              <a:t>YOU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999"/>
              </a:lnSpc>
              <a:spcBef>
                <a:spcPts val="95"/>
              </a:spcBef>
            </a:pPr>
            <a:r>
              <a:rPr sz="1800" dirty="0">
                <a:solidFill>
                  <a:srgbClr val="FFFFFD"/>
                </a:solidFill>
              </a:rPr>
              <a:t>For</a:t>
            </a:r>
            <a:r>
              <a:rPr sz="1800" spc="-40" dirty="0">
                <a:solidFill>
                  <a:srgbClr val="FFFFFD"/>
                </a:solidFill>
              </a:rPr>
              <a:t> </a:t>
            </a:r>
            <a:r>
              <a:rPr sz="1800" dirty="0">
                <a:solidFill>
                  <a:srgbClr val="FFFFFD"/>
                </a:solidFill>
              </a:rPr>
              <a:t>more</a:t>
            </a:r>
            <a:r>
              <a:rPr sz="1800" spc="-40" dirty="0">
                <a:solidFill>
                  <a:srgbClr val="FFFFFD"/>
                </a:solidFill>
              </a:rPr>
              <a:t> </a:t>
            </a:r>
            <a:r>
              <a:rPr sz="1800" dirty="0">
                <a:solidFill>
                  <a:srgbClr val="FFFFFD"/>
                </a:solidFill>
              </a:rPr>
              <a:t>information</a:t>
            </a:r>
            <a:r>
              <a:rPr sz="1800" spc="-45" dirty="0">
                <a:solidFill>
                  <a:srgbClr val="FFFFFD"/>
                </a:solidFill>
              </a:rPr>
              <a:t> </a:t>
            </a:r>
            <a:r>
              <a:rPr sz="1800" dirty="0">
                <a:solidFill>
                  <a:srgbClr val="FFFFFD"/>
                </a:solidFill>
              </a:rPr>
              <a:t>about</a:t>
            </a:r>
            <a:r>
              <a:rPr sz="1800" spc="-50" dirty="0">
                <a:solidFill>
                  <a:srgbClr val="FFFFFD"/>
                </a:solidFill>
              </a:rPr>
              <a:t> </a:t>
            </a:r>
            <a:r>
              <a:rPr sz="1800" dirty="0">
                <a:solidFill>
                  <a:srgbClr val="FFFFFD"/>
                </a:solidFill>
              </a:rPr>
              <a:t>the</a:t>
            </a:r>
            <a:r>
              <a:rPr sz="1800" spc="-30" dirty="0">
                <a:solidFill>
                  <a:srgbClr val="FFFFFD"/>
                </a:solidFill>
              </a:rPr>
              <a:t> </a:t>
            </a:r>
            <a:r>
              <a:rPr sz="1800" spc="-10" dirty="0">
                <a:solidFill>
                  <a:srgbClr val="FFFFFD"/>
                </a:solidFill>
              </a:rPr>
              <a:t>resources</a:t>
            </a:r>
            <a:r>
              <a:rPr sz="1800" spc="-55" dirty="0">
                <a:solidFill>
                  <a:srgbClr val="FFFFFD"/>
                </a:solidFill>
              </a:rPr>
              <a:t> </a:t>
            </a:r>
            <a:r>
              <a:rPr sz="1800" dirty="0">
                <a:solidFill>
                  <a:srgbClr val="FFFFFD"/>
                </a:solidFill>
              </a:rPr>
              <a:t>that</a:t>
            </a:r>
            <a:r>
              <a:rPr sz="1800" spc="-35" dirty="0">
                <a:solidFill>
                  <a:srgbClr val="FFFFFD"/>
                </a:solidFill>
              </a:rPr>
              <a:t> </a:t>
            </a:r>
            <a:r>
              <a:rPr sz="1800" dirty="0">
                <a:solidFill>
                  <a:srgbClr val="FFFFFD"/>
                </a:solidFill>
              </a:rPr>
              <a:t>NYC</a:t>
            </a:r>
            <a:r>
              <a:rPr sz="1800" spc="-40" dirty="0">
                <a:solidFill>
                  <a:srgbClr val="FFFFFD"/>
                </a:solidFill>
              </a:rPr>
              <a:t> </a:t>
            </a:r>
            <a:r>
              <a:rPr sz="1800" dirty="0">
                <a:solidFill>
                  <a:srgbClr val="FFFFFD"/>
                </a:solidFill>
              </a:rPr>
              <a:t>Emergency</a:t>
            </a:r>
            <a:r>
              <a:rPr sz="1800" spc="-35" dirty="0">
                <a:solidFill>
                  <a:srgbClr val="FFFFFD"/>
                </a:solidFill>
              </a:rPr>
              <a:t> </a:t>
            </a:r>
            <a:r>
              <a:rPr sz="1800" dirty="0">
                <a:solidFill>
                  <a:srgbClr val="FFFFFD"/>
                </a:solidFill>
              </a:rPr>
              <a:t>Management</a:t>
            </a:r>
            <a:r>
              <a:rPr sz="1800" spc="-55" dirty="0">
                <a:solidFill>
                  <a:srgbClr val="FFFFFD"/>
                </a:solidFill>
              </a:rPr>
              <a:t> </a:t>
            </a:r>
            <a:r>
              <a:rPr sz="1800" spc="-25" dirty="0">
                <a:solidFill>
                  <a:srgbClr val="FFFFFD"/>
                </a:solidFill>
              </a:rPr>
              <a:t>has </a:t>
            </a:r>
            <a:r>
              <a:rPr sz="1800" dirty="0">
                <a:solidFill>
                  <a:srgbClr val="FFFFFD"/>
                </a:solidFill>
              </a:rPr>
              <a:t>available</a:t>
            </a:r>
            <a:r>
              <a:rPr sz="1800" spc="-5" dirty="0">
                <a:solidFill>
                  <a:srgbClr val="FFFFFD"/>
                </a:solidFill>
              </a:rPr>
              <a:t> </a:t>
            </a:r>
            <a:r>
              <a:rPr sz="1800" dirty="0">
                <a:solidFill>
                  <a:srgbClr val="FFFFFD"/>
                </a:solidFill>
              </a:rPr>
              <a:t>for</a:t>
            </a:r>
            <a:r>
              <a:rPr sz="1800" spc="-10" dirty="0">
                <a:solidFill>
                  <a:srgbClr val="FFFFFD"/>
                </a:solidFill>
              </a:rPr>
              <a:t> organizations,</a:t>
            </a:r>
            <a:r>
              <a:rPr sz="1800" spc="-190" dirty="0">
                <a:solidFill>
                  <a:srgbClr val="FFFFFD"/>
                </a:solidFill>
              </a:rPr>
              <a:t> </a:t>
            </a:r>
            <a:r>
              <a:rPr sz="1800" dirty="0">
                <a:solidFill>
                  <a:srgbClr val="FFFFFD"/>
                </a:solidFill>
              </a:rPr>
              <a:t>please</a:t>
            </a:r>
            <a:r>
              <a:rPr sz="1800" spc="-10" dirty="0">
                <a:solidFill>
                  <a:srgbClr val="FFFFFD"/>
                </a:solidFill>
              </a:rPr>
              <a:t> </a:t>
            </a:r>
            <a:r>
              <a:rPr sz="1800" dirty="0">
                <a:solidFill>
                  <a:srgbClr val="FFFFFD"/>
                </a:solidFill>
              </a:rPr>
              <a:t>visit</a:t>
            </a:r>
            <a:r>
              <a:rPr sz="1800" spc="5" dirty="0">
                <a:solidFill>
                  <a:srgbClr val="FFFFFD"/>
                </a:solidFill>
              </a:rPr>
              <a:t> </a:t>
            </a:r>
            <a:r>
              <a:rPr sz="1800" dirty="0">
                <a:solidFill>
                  <a:srgbClr val="FFFFFD"/>
                </a:solidFill>
              </a:rPr>
              <a:t>us</a:t>
            </a:r>
            <a:r>
              <a:rPr sz="1800" spc="-10" dirty="0">
                <a:solidFill>
                  <a:srgbClr val="FFFFFD"/>
                </a:solidFill>
              </a:rPr>
              <a:t> </a:t>
            </a:r>
            <a:r>
              <a:rPr sz="1800" dirty="0">
                <a:solidFill>
                  <a:srgbClr val="FFFFFD"/>
                </a:solidFill>
              </a:rPr>
              <a:t>at </a:t>
            </a:r>
            <a:r>
              <a:rPr sz="1800" u="sng" spc="-10" dirty="0">
                <a:solidFill>
                  <a:srgbClr val="FFFFFD"/>
                </a:solidFill>
                <a:uFill>
                  <a:solidFill>
                    <a:srgbClr val="FFFFFD"/>
                  </a:solidFill>
                </a:uFill>
                <a:hlinkClick r:id="rId2"/>
              </a:rPr>
              <a:t>NYC.gov/emergencymanagement</a:t>
            </a:r>
            <a:r>
              <a:rPr sz="1800" u="none" spc="-20" dirty="0">
                <a:solidFill>
                  <a:srgbClr val="FFFFFD"/>
                </a:solidFill>
              </a:rPr>
              <a:t> </a:t>
            </a:r>
            <a:r>
              <a:rPr sz="1800" u="none" spc="-25" dirty="0">
                <a:solidFill>
                  <a:srgbClr val="FFFFFD"/>
                </a:solidFill>
              </a:rPr>
              <a:t>or </a:t>
            </a:r>
            <a:r>
              <a:rPr sz="1800" u="none" dirty="0">
                <a:solidFill>
                  <a:srgbClr val="FFFFFD"/>
                </a:solidFill>
              </a:rPr>
              <a:t>email</a:t>
            </a:r>
            <a:r>
              <a:rPr sz="1800" u="none" spc="-5" dirty="0">
                <a:solidFill>
                  <a:srgbClr val="FFFFFD"/>
                </a:solidFill>
              </a:rPr>
              <a:t> </a:t>
            </a:r>
            <a:r>
              <a:rPr sz="1800" u="none" dirty="0">
                <a:solidFill>
                  <a:srgbClr val="FFFFFD"/>
                </a:solidFill>
              </a:rPr>
              <a:t>us</a:t>
            </a:r>
            <a:r>
              <a:rPr sz="1800" u="none" spc="-15" dirty="0">
                <a:solidFill>
                  <a:srgbClr val="FFFFFD"/>
                </a:solidFill>
              </a:rPr>
              <a:t> </a:t>
            </a:r>
            <a:r>
              <a:rPr sz="1800" u="none" dirty="0">
                <a:solidFill>
                  <a:srgbClr val="FFFFFD"/>
                </a:solidFill>
              </a:rPr>
              <a:t>at</a:t>
            </a:r>
            <a:r>
              <a:rPr sz="1800" u="none" spc="-20" dirty="0">
                <a:solidFill>
                  <a:srgbClr val="FFFFFD"/>
                </a:solidFill>
              </a:rPr>
              <a:t> </a:t>
            </a:r>
            <a:r>
              <a:rPr sz="1800" u="sng" spc="-10" dirty="0">
                <a:solidFill>
                  <a:srgbClr val="FFFFFD"/>
                </a:solidFill>
                <a:uFill>
                  <a:solidFill>
                    <a:srgbClr val="FFFFFD"/>
                  </a:solidFill>
                </a:uFill>
                <a:hlinkClick r:id="rId3"/>
              </a:rPr>
              <a:t>publicprivate@oem.nyc.gov</a:t>
            </a:r>
            <a:r>
              <a:rPr sz="1800" u="none" spc="-10" dirty="0">
                <a:solidFill>
                  <a:srgbClr val="FFFFFD"/>
                </a:solidFill>
              </a:rPr>
              <a:t>.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195" y="6284214"/>
            <a:ext cx="1323593" cy="39395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42912" y="1181472"/>
            <a:ext cx="8374380" cy="450215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57505" indent="-344805" algn="just">
              <a:lnSpc>
                <a:spcPct val="100000"/>
              </a:lnSpc>
              <a:spcBef>
                <a:spcPts val="350"/>
              </a:spcBef>
              <a:buClr>
                <a:srgbClr val="FFFFFD"/>
              </a:buClr>
              <a:buSzPct val="125000"/>
              <a:buFont typeface="Arial"/>
              <a:buChar char="•"/>
              <a:tabLst>
                <a:tab pos="357505" algn="l"/>
              </a:tabLst>
            </a:pP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Don’t</a:t>
            </a:r>
            <a:r>
              <a:rPr sz="2000" spc="-4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fight</a:t>
            </a:r>
            <a:r>
              <a:rPr sz="2000" spc="-4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the</a:t>
            </a:r>
            <a:r>
              <a:rPr sz="2000" spc="-3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scenario!</a:t>
            </a:r>
            <a:r>
              <a:rPr sz="2000" spc="-4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It</a:t>
            </a:r>
            <a:r>
              <a:rPr sz="2000" spc="-3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is</a:t>
            </a:r>
            <a:r>
              <a:rPr sz="2000" spc="-2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a</a:t>
            </a:r>
            <a:r>
              <a:rPr sz="2000" spc="-3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tool</a:t>
            </a:r>
            <a:r>
              <a:rPr sz="2000" spc="-4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to</a:t>
            </a:r>
            <a:r>
              <a:rPr sz="2000" spc="-3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guide</a:t>
            </a:r>
            <a:r>
              <a:rPr sz="2000" spc="-2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the</a:t>
            </a:r>
            <a:r>
              <a:rPr sz="2000" spc="-3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FFFFFD"/>
                </a:solidFill>
                <a:latin typeface="Gill Sans MT"/>
                <a:cs typeface="Gill Sans MT"/>
              </a:rPr>
              <a:t>discussion.</a:t>
            </a:r>
            <a:endParaRPr sz="2000">
              <a:latin typeface="Gill Sans MT"/>
              <a:cs typeface="Gill Sans MT"/>
            </a:endParaRPr>
          </a:p>
          <a:p>
            <a:pPr marL="355600" marR="43180" indent="-342900" algn="just">
              <a:lnSpc>
                <a:spcPct val="113999"/>
              </a:lnSpc>
              <a:spcBef>
                <a:spcPts val="480"/>
              </a:spcBef>
              <a:buSzPct val="125000"/>
              <a:buFont typeface="Arial"/>
              <a:buChar char="•"/>
              <a:tabLst>
                <a:tab pos="355600" algn="l"/>
                <a:tab pos="357505" algn="l"/>
              </a:tabLst>
            </a:pP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	This</a:t>
            </a:r>
            <a:r>
              <a:rPr sz="2000" spc="-14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FFFFFD"/>
                </a:solidFill>
                <a:latin typeface="Gill Sans MT"/>
                <a:cs typeface="Gill Sans MT"/>
              </a:rPr>
              <a:t>exercise</a:t>
            </a:r>
            <a:r>
              <a:rPr sz="2000" spc="-4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will</a:t>
            </a:r>
            <a:r>
              <a:rPr sz="2000" spc="-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be held in an</a:t>
            </a:r>
            <a:r>
              <a:rPr sz="2000" spc="-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spc="-30" dirty="0">
                <a:solidFill>
                  <a:srgbClr val="FFFFFD"/>
                </a:solidFill>
                <a:latin typeface="Gill Sans MT"/>
                <a:cs typeface="Gill Sans MT"/>
              </a:rPr>
              <a:t>open,</a:t>
            </a:r>
            <a:r>
              <a:rPr sz="2000" spc="-10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spc="-20" dirty="0">
                <a:solidFill>
                  <a:srgbClr val="FFFFFD"/>
                </a:solidFill>
                <a:latin typeface="Gill Sans MT"/>
                <a:cs typeface="Gill Sans MT"/>
              </a:rPr>
              <a:t>low-</a:t>
            </a:r>
            <a:r>
              <a:rPr sz="2000" spc="-30" dirty="0">
                <a:solidFill>
                  <a:srgbClr val="FFFFFD"/>
                </a:solidFill>
                <a:latin typeface="Gill Sans MT"/>
                <a:cs typeface="Gill Sans MT"/>
              </a:rPr>
              <a:t>stress,</a:t>
            </a:r>
            <a:r>
              <a:rPr sz="2000" spc="-11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FFFFFD"/>
                </a:solidFill>
                <a:latin typeface="Gill Sans MT"/>
                <a:cs typeface="Gill Sans MT"/>
              </a:rPr>
              <a:t>no-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fault</a:t>
            </a:r>
            <a:r>
              <a:rPr sz="2000" spc="-1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FFFFFD"/>
                </a:solidFill>
                <a:latin typeface="Gill Sans MT"/>
                <a:cs typeface="Gill Sans MT"/>
              </a:rPr>
              <a:t>environment.Varying viewpoints,</a:t>
            </a:r>
            <a:r>
              <a:rPr sz="2000" spc="-21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even</a:t>
            </a:r>
            <a:r>
              <a:rPr sz="2000" spc="-8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FFFFFD"/>
                </a:solidFill>
                <a:latin typeface="Gill Sans MT"/>
                <a:cs typeface="Gill Sans MT"/>
              </a:rPr>
              <a:t>disagreements,</a:t>
            </a:r>
            <a:r>
              <a:rPr sz="2000" spc="-20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are</a:t>
            </a:r>
            <a:r>
              <a:rPr sz="2000" spc="-4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FFFFFD"/>
                </a:solidFill>
                <a:latin typeface="Gill Sans MT"/>
                <a:cs typeface="Gill Sans MT"/>
              </a:rPr>
              <a:t>expected.</a:t>
            </a:r>
            <a:endParaRPr sz="2000">
              <a:latin typeface="Gill Sans MT"/>
              <a:cs typeface="Gill Sans MT"/>
            </a:endParaRPr>
          </a:p>
          <a:p>
            <a:pPr marL="355600" marR="66040" indent="-342900" algn="just">
              <a:lnSpc>
                <a:spcPct val="113999"/>
              </a:lnSpc>
              <a:spcBef>
                <a:spcPts val="480"/>
              </a:spcBef>
              <a:buSzPct val="125000"/>
              <a:buFont typeface="Arial"/>
              <a:buChar char="•"/>
              <a:tabLst>
                <a:tab pos="355600" algn="l"/>
                <a:tab pos="357505" algn="l"/>
              </a:tabLst>
            </a:pP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	Respond</a:t>
            </a:r>
            <a:r>
              <a:rPr sz="2000" spc="-4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to</a:t>
            </a:r>
            <a:r>
              <a:rPr sz="2000" spc="-6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the</a:t>
            </a:r>
            <a:r>
              <a:rPr sz="2000" spc="-5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scenario</a:t>
            </a:r>
            <a:r>
              <a:rPr sz="2000" spc="-5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using</a:t>
            </a:r>
            <a:r>
              <a:rPr sz="2000" spc="-5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your</a:t>
            </a:r>
            <a:r>
              <a:rPr sz="2000" spc="-6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knowledge</a:t>
            </a:r>
            <a:r>
              <a:rPr sz="2000" spc="-5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of</a:t>
            </a:r>
            <a:r>
              <a:rPr sz="2000" spc="-6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your</a:t>
            </a:r>
            <a:r>
              <a:rPr sz="2000" spc="-6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FFFFFD"/>
                </a:solidFill>
                <a:latin typeface="Gill Sans MT"/>
                <a:cs typeface="Gill Sans MT"/>
              </a:rPr>
              <a:t>organization’s</a:t>
            </a:r>
            <a:r>
              <a:rPr sz="2000" spc="-6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FFFFFD"/>
                </a:solidFill>
                <a:latin typeface="Gill Sans MT"/>
                <a:cs typeface="Gill Sans MT"/>
              </a:rPr>
              <a:t>current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plans</a:t>
            </a:r>
            <a:r>
              <a:rPr sz="2000" spc="-3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and</a:t>
            </a:r>
            <a:r>
              <a:rPr sz="2000" spc="-3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FFFFFD"/>
                </a:solidFill>
                <a:latin typeface="Gill Sans MT"/>
                <a:cs typeface="Gill Sans MT"/>
              </a:rPr>
              <a:t>capabilities.</a:t>
            </a:r>
            <a:endParaRPr sz="2000">
              <a:latin typeface="Gill Sans MT"/>
              <a:cs typeface="Gill Sans MT"/>
            </a:endParaRPr>
          </a:p>
          <a:p>
            <a:pPr marL="355600" marR="263525" indent="-342900" algn="just">
              <a:lnSpc>
                <a:spcPct val="113999"/>
              </a:lnSpc>
              <a:spcBef>
                <a:spcPts val="480"/>
              </a:spcBef>
              <a:buSzPct val="125000"/>
              <a:buFont typeface="Arial"/>
              <a:buChar char="•"/>
              <a:tabLst>
                <a:tab pos="355600" algn="l"/>
                <a:tab pos="357505" algn="l"/>
              </a:tabLst>
            </a:pP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	Decisions</a:t>
            </a:r>
            <a:r>
              <a:rPr sz="2000" spc="-4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are</a:t>
            </a:r>
            <a:r>
              <a:rPr sz="2000" spc="-4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not</a:t>
            </a:r>
            <a:r>
              <a:rPr sz="2000" spc="-4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spc="-20" dirty="0">
                <a:solidFill>
                  <a:srgbClr val="FFFFFD"/>
                </a:solidFill>
                <a:latin typeface="Gill Sans MT"/>
                <a:cs typeface="Gill Sans MT"/>
              </a:rPr>
              <a:t>precedent-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setting</a:t>
            </a:r>
            <a:r>
              <a:rPr sz="2000" spc="-5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and</a:t>
            </a:r>
            <a:r>
              <a:rPr sz="2000" spc="-4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may</a:t>
            </a:r>
            <a:r>
              <a:rPr sz="2000" spc="-5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not</a:t>
            </a:r>
            <a:r>
              <a:rPr sz="2000" spc="-5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reflect</a:t>
            </a:r>
            <a:r>
              <a:rPr sz="2000" spc="-4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your</a:t>
            </a:r>
            <a:r>
              <a:rPr sz="2000" spc="-5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FFFFFD"/>
                </a:solidFill>
                <a:latin typeface="Gill Sans MT"/>
                <a:cs typeface="Gill Sans MT"/>
              </a:rPr>
              <a:t>organization’s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final</a:t>
            </a:r>
            <a:r>
              <a:rPr sz="2000" spc="-5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position</a:t>
            </a:r>
            <a:r>
              <a:rPr sz="2000" spc="-4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on</a:t>
            </a:r>
            <a:r>
              <a:rPr sz="2000" spc="-3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a</a:t>
            </a:r>
            <a:r>
              <a:rPr sz="2000" spc="-4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given</a:t>
            </a:r>
            <a:r>
              <a:rPr sz="2000" spc="-2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issue.This</a:t>
            </a:r>
            <a:r>
              <a:rPr sz="2000" spc="-2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FFFFFD"/>
                </a:solidFill>
                <a:latin typeface="Gill Sans MT"/>
                <a:cs typeface="Gill Sans MT"/>
              </a:rPr>
              <a:t>exercise</a:t>
            </a:r>
            <a:r>
              <a:rPr sz="2000" spc="-3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is</a:t>
            </a:r>
            <a:r>
              <a:rPr sz="2000" spc="-2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an</a:t>
            </a:r>
            <a:r>
              <a:rPr sz="2000" spc="-3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opportunity</a:t>
            </a:r>
            <a:r>
              <a:rPr sz="2000" spc="-5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to</a:t>
            </a:r>
            <a:r>
              <a:rPr sz="2000" spc="-3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discuss</a:t>
            </a:r>
            <a:r>
              <a:rPr sz="2000" spc="-1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spc="-25" dirty="0">
                <a:solidFill>
                  <a:srgbClr val="FFFFFD"/>
                </a:solidFill>
                <a:latin typeface="Gill Sans MT"/>
                <a:cs typeface="Gill Sans MT"/>
              </a:rPr>
              <a:t>and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present</a:t>
            </a:r>
            <a:r>
              <a:rPr sz="2000" spc="-6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multiple</a:t>
            </a:r>
            <a:r>
              <a:rPr sz="2000" spc="-6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options</a:t>
            </a:r>
            <a:r>
              <a:rPr sz="2000" spc="-7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and</a:t>
            </a:r>
            <a:r>
              <a:rPr sz="2000" spc="-6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possible</a:t>
            </a:r>
            <a:r>
              <a:rPr sz="2000" spc="-4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FFFFFD"/>
                </a:solidFill>
                <a:latin typeface="Gill Sans MT"/>
                <a:cs typeface="Gill Sans MT"/>
              </a:rPr>
              <a:t>solutions.</a:t>
            </a:r>
            <a:endParaRPr sz="2000">
              <a:latin typeface="Gill Sans MT"/>
              <a:cs typeface="Gill Sans MT"/>
            </a:endParaRPr>
          </a:p>
          <a:p>
            <a:pPr marL="354965" marR="5080" indent="-342900">
              <a:lnSpc>
                <a:spcPct val="113999"/>
              </a:lnSpc>
              <a:spcBef>
                <a:spcPts val="480"/>
              </a:spcBef>
              <a:buSzPct val="125000"/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Issue</a:t>
            </a:r>
            <a:r>
              <a:rPr sz="2000" spc="-3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identification</a:t>
            </a:r>
            <a:r>
              <a:rPr sz="2000" spc="-5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is</a:t>
            </a:r>
            <a:r>
              <a:rPr sz="2000" spc="-4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not</a:t>
            </a:r>
            <a:r>
              <a:rPr sz="2000" spc="-6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as</a:t>
            </a:r>
            <a:r>
              <a:rPr sz="2000" spc="-4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valuable</a:t>
            </a:r>
            <a:r>
              <a:rPr sz="2000" spc="-5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as</a:t>
            </a:r>
            <a:r>
              <a:rPr sz="2000" spc="-4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suggestions</a:t>
            </a:r>
            <a:r>
              <a:rPr sz="2000" spc="-4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and</a:t>
            </a:r>
            <a:r>
              <a:rPr sz="2000" spc="-5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recommended</a:t>
            </a:r>
            <a:r>
              <a:rPr sz="2000" spc="-4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FFFFFD"/>
                </a:solidFill>
                <a:latin typeface="Gill Sans MT"/>
                <a:cs typeface="Gill Sans MT"/>
              </a:rPr>
              <a:t>actions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that</a:t>
            </a:r>
            <a:r>
              <a:rPr sz="2000" spc="-5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could</a:t>
            </a:r>
            <a:r>
              <a:rPr sz="2000" spc="-2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FFFFFD"/>
                </a:solidFill>
                <a:latin typeface="Gill Sans MT"/>
                <a:cs typeface="Gill Sans MT"/>
              </a:rPr>
              <a:t>improve</a:t>
            </a:r>
            <a:r>
              <a:rPr sz="2000" spc="-4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response</a:t>
            </a:r>
            <a:r>
              <a:rPr sz="2000" spc="-1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FFFFFD"/>
                </a:solidFill>
                <a:latin typeface="Gill Sans MT"/>
                <a:cs typeface="Gill Sans MT"/>
              </a:rPr>
              <a:t>efforts.</a:t>
            </a:r>
            <a:r>
              <a:rPr sz="2000" spc="-21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spc="-20" dirty="0">
                <a:solidFill>
                  <a:srgbClr val="FFFFFD"/>
                </a:solidFill>
                <a:latin typeface="Gill Sans MT"/>
                <a:cs typeface="Gill Sans MT"/>
              </a:rPr>
              <a:t>Problem-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solving</a:t>
            </a:r>
            <a:r>
              <a:rPr sz="2000" spc="-4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efforts</a:t>
            </a:r>
            <a:r>
              <a:rPr sz="2000" spc="-3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should</a:t>
            </a:r>
            <a:r>
              <a:rPr sz="2000" spc="-2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be</a:t>
            </a:r>
            <a:r>
              <a:rPr sz="2000" spc="-3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spc="-25" dirty="0">
                <a:solidFill>
                  <a:srgbClr val="FFFFFD"/>
                </a:solidFill>
                <a:latin typeface="Gill Sans MT"/>
                <a:cs typeface="Gill Sans MT"/>
              </a:rPr>
              <a:t>the </a:t>
            </a:r>
            <a:r>
              <a:rPr sz="2000" spc="-10" dirty="0">
                <a:solidFill>
                  <a:srgbClr val="FFFFFD"/>
                </a:solidFill>
                <a:latin typeface="Gill Sans MT"/>
                <a:cs typeface="Gill Sans MT"/>
              </a:rPr>
              <a:t>focus.</a:t>
            </a:r>
            <a:endParaRPr sz="2000">
              <a:latin typeface="Gill Sans MT"/>
              <a:cs typeface="Gill Sans MT"/>
            </a:endParaRPr>
          </a:p>
          <a:p>
            <a:pPr marL="354965" indent="-342265">
              <a:lnSpc>
                <a:spcPct val="100000"/>
              </a:lnSpc>
              <a:spcBef>
                <a:spcPts val="820"/>
              </a:spcBef>
              <a:buSzPct val="125000"/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The</a:t>
            </a:r>
            <a:r>
              <a:rPr sz="2000" spc="-2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Parking</a:t>
            </a:r>
            <a:r>
              <a:rPr sz="2000" spc="-4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Lot:</a:t>
            </a:r>
            <a:r>
              <a:rPr sz="2000" spc="11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A</a:t>
            </a:r>
            <a:r>
              <a:rPr sz="2000" spc="-4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place</a:t>
            </a:r>
            <a:r>
              <a:rPr sz="2000" spc="-3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to</a:t>
            </a:r>
            <a:r>
              <a:rPr sz="2000" spc="-4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note</a:t>
            </a:r>
            <a:r>
              <a:rPr sz="2000" spc="-4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ideas</a:t>
            </a:r>
            <a:r>
              <a:rPr sz="2000" spc="-2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that</a:t>
            </a:r>
            <a:r>
              <a:rPr sz="2000" spc="-4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can</a:t>
            </a:r>
            <a:r>
              <a:rPr sz="2000" spc="-3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be</a:t>
            </a:r>
            <a:r>
              <a:rPr sz="2000" spc="-3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discussed</a:t>
            </a:r>
            <a:r>
              <a:rPr sz="2000" spc="-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at</a:t>
            </a:r>
            <a:r>
              <a:rPr sz="2000" spc="-4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a</a:t>
            </a:r>
            <a:r>
              <a:rPr sz="2000" spc="-4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D"/>
                </a:solidFill>
                <a:latin typeface="Gill Sans MT"/>
                <a:cs typeface="Gill Sans MT"/>
              </a:rPr>
              <a:t>later</a:t>
            </a:r>
            <a:r>
              <a:rPr sz="2000" spc="-3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FFFFFD"/>
                </a:solidFill>
                <a:latin typeface="Gill Sans MT"/>
                <a:cs typeface="Gill Sans MT"/>
              </a:rPr>
              <a:t>time.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2912" y="460876"/>
            <a:ext cx="26117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FFFD"/>
                </a:solidFill>
              </a:rPr>
              <a:t>Ground</a:t>
            </a:r>
            <a:r>
              <a:rPr spc="-135" dirty="0">
                <a:solidFill>
                  <a:srgbClr val="FFFFFD"/>
                </a:solidFill>
              </a:rPr>
              <a:t> </a:t>
            </a:r>
            <a:r>
              <a:rPr spc="-10" dirty="0">
                <a:solidFill>
                  <a:srgbClr val="FFFFFD"/>
                </a:solidFill>
              </a:rPr>
              <a:t>Rules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195" y="6284214"/>
            <a:ext cx="1323593" cy="39395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44500" y="1967116"/>
            <a:ext cx="8243570" cy="2673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3999"/>
              </a:lnSpc>
              <a:spcBef>
                <a:spcPts val="105"/>
              </a:spcBef>
            </a:pPr>
            <a:r>
              <a:rPr sz="2400" dirty="0">
                <a:solidFill>
                  <a:srgbClr val="FFFFFD"/>
                </a:solidFill>
                <a:latin typeface="Gill Sans MT"/>
                <a:cs typeface="Gill Sans MT"/>
              </a:rPr>
              <a:t>The</a:t>
            </a:r>
            <a:r>
              <a:rPr sz="2400" spc="-8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D"/>
                </a:solidFill>
                <a:latin typeface="Gill Sans MT"/>
                <a:cs typeface="Gill Sans MT"/>
              </a:rPr>
              <a:t>summer</a:t>
            </a:r>
            <a:r>
              <a:rPr sz="2400" spc="-5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D"/>
                </a:solidFill>
                <a:latin typeface="Gill Sans MT"/>
                <a:cs typeface="Gill Sans MT"/>
              </a:rPr>
              <a:t>weather</a:t>
            </a:r>
            <a:r>
              <a:rPr sz="2400" spc="-5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D"/>
                </a:solidFill>
                <a:latin typeface="Gill Sans MT"/>
                <a:cs typeface="Gill Sans MT"/>
              </a:rPr>
              <a:t>has</a:t>
            </a:r>
            <a:r>
              <a:rPr sz="2400" spc="-5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D"/>
                </a:solidFill>
                <a:latin typeface="Gill Sans MT"/>
                <a:cs typeface="Gill Sans MT"/>
              </a:rPr>
              <a:t>been</a:t>
            </a:r>
            <a:r>
              <a:rPr sz="2400" spc="-5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D"/>
                </a:solidFill>
                <a:latin typeface="Gill Sans MT"/>
                <a:cs typeface="Gill Sans MT"/>
              </a:rPr>
              <a:t>especially</a:t>
            </a:r>
            <a:r>
              <a:rPr sz="2400" spc="-6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D"/>
                </a:solidFill>
                <a:latin typeface="Gill Sans MT"/>
                <a:cs typeface="Gill Sans MT"/>
              </a:rPr>
              <a:t>brutal</a:t>
            </a:r>
            <a:r>
              <a:rPr sz="2400" spc="-40" dirty="0">
                <a:solidFill>
                  <a:srgbClr val="FFFFFD"/>
                </a:solidFill>
                <a:latin typeface="Gill Sans MT"/>
                <a:cs typeface="Gill Sans MT"/>
              </a:rPr>
              <a:t> lately,</a:t>
            </a:r>
            <a:r>
              <a:rPr sz="2400" spc="-254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spc="-20" dirty="0">
                <a:solidFill>
                  <a:srgbClr val="FFFFFD"/>
                </a:solidFill>
                <a:latin typeface="Gill Sans MT"/>
                <a:cs typeface="Gill Sans MT"/>
              </a:rPr>
              <a:t>with </a:t>
            </a:r>
            <a:r>
              <a:rPr sz="2400" dirty="0">
                <a:solidFill>
                  <a:srgbClr val="FFFFFD"/>
                </a:solidFill>
                <a:latin typeface="Gill Sans MT"/>
                <a:cs typeface="Gill Sans MT"/>
              </a:rPr>
              <a:t>temperatures</a:t>
            </a:r>
            <a:r>
              <a:rPr sz="2400" spc="-7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D"/>
                </a:solidFill>
                <a:latin typeface="Gill Sans MT"/>
                <a:cs typeface="Gill Sans MT"/>
              </a:rPr>
              <a:t>consistently</a:t>
            </a:r>
            <a:r>
              <a:rPr sz="2400" spc="-7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D"/>
                </a:solidFill>
                <a:latin typeface="Gill Sans MT"/>
                <a:cs typeface="Gill Sans MT"/>
              </a:rPr>
              <a:t>in</a:t>
            </a:r>
            <a:r>
              <a:rPr sz="2400" spc="-7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D"/>
                </a:solidFill>
                <a:latin typeface="Gill Sans MT"/>
                <a:cs typeface="Gill Sans MT"/>
              </a:rPr>
              <a:t>the</a:t>
            </a:r>
            <a:r>
              <a:rPr sz="2400" spc="-7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D"/>
                </a:solidFill>
                <a:latin typeface="Gill Sans MT"/>
                <a:cs typeface="Gill Sans MT"/>
              </a:rPr>
              <a:t>high</a:t>
            </a:r>
            <a:r>
              <a:rPr sz="2400" spc="-7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D"/>
                </a:solidFill>
                <a:latin typeface="Gill Sans MT"/>
                <a:cs typeface="Gill Sans MT"/>
              </a:rPr>
              <a:t>80s</a:t>
            </a:r>
            <a:r>
              <a:rPr sz="2400" spc="-7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D"/>
                </a:solidFill>
                <a:latin typeface="Gill Sans MT"/>
                <a:cs typeface="Gill Sans MT"/>
              </a:rPr>
              <a:t>paired</a:t>
            </a:r>
            <a:r>
              <a:rPr sz="2400" spc="-7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D"/>
                </a:solidFill>
                <a:latin typeface="Gill Sans MT"/>
                <a:cs typeface="Gill Sans MT"/>
              </a:rPr>
              <a:t>with</a:t>
            </a:r>
            <a:r>
              <a:rPr sz="2400" spc="-8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D"/>
                </a:solidFill>
                <a:latin typeface="Gill Sans MT"/>
                <a:cs typeface="Gill Sans MT"/>
              </a:rPr>
              <a:t>high</a:t>
            </a:r>
            <a:r>
              <a:rPr sz="2400" spc="-7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D"/>
                </a:solidFill>
                <a:latin typeface="Gill Sans MT"/>
                <a:cs typeface="Gill Sans MT"/>
              </a:rPr>
              <a:t>levels</a:t>
            </a:r>
            <a:r>
              <a:rPr sz="2400" spc="-8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spc="-25" dirty="0">
                <a:solidFill>
                  <a:srgbClr val="FFFFFD"/>
                </a:solidFill>
                <a:latin typeface="Gill Sans MT"/>
                <a:cs typeface="Gill Sans MT"/>
              </a:rPr>
              <a:t>of </a:t>
            </a:r>
            <a:r>
              <a:rPr sz="2400" dirty="0">
                <a:solidFill>
                  <a:srgbClr val="FFFFFD"/>
                </a:solidFill>
                <a:latin typeface="Gill Sans MT"/>
                <a:cs typeface="Gill Sans MT"/>
              </a:rPr>
              <a:t>humidity.</a:t>
            </a:r>
            <a:r>
              <a:rPr sz="2400" spc="2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spc="-90" dirty="0">
                <a:solidFill>
                  <a:srgbClr val="FFFFFD"/>
                </a:solidFill>
                <a:latin typeface="Gill Sans MT"/>
                <a:cs typeface="Gill Sans MT"/>
              </a:rPr>
              <a:t>Today</a:t>
            </a:r>
            <a:r>
              <a:rPr sz="2400" spc="-8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D"/>
                </a:solidFill>
                <a:latin typeface="Gill Sans MT"/>
                <a:cs typeface="Gill Sans MT"/>
              </a:rPr>
              <a:t>is</a:t>
            </a:r>
            <a:r>
              <a:rPr sz="2400" spc="-8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D"/>
                </a:solidFill>
                <a:latin typeface="Gill Sans MT"/>
                <a:cs typeface="Gill Sans MT"/>
              </a:rPr>
              <a:t>expected</a:t>
            </a:r>
            <a:r>
              <a:rPr sz="2400" spc="-8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D"/>
                </a:solidFill>
                <a:latin typeface="Gill Sans MT"/>
                <a:cs typeface="Gill Sans MT"/>
              </a:rPr>
              <a:t>to</a:t>
            </a:r>
            <a:r>
              <a:rPr sz="2400" spc="-7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D"/>
                </a:solidFill>
                <a:latin typeface="Gill Sans MT"/>
                <a:cs typeface="Gill Sans MT"/>
              </a:rPr>
              <a:t>be</a:t>
            </a:r>
            <a:r>
              <a:rPr sz="2400" spc="-7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D"/>
                </a:solidFill>
                <a:latin typeface="Gill Sans MT"/>
                <a:cs typeface="Gill Sans MT"/>
              </a:rPr>
              <a:t>another</a:t>
            </a:r>
            <a:r>
              <a:rPr sz="2400" spc="-8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spc="-10" dirty="0">
                <a:solidFill>
                  <a:srgbClr val="FFFFFD"/>
                </a:solidFill>
                <a:latin typeface="Gill Sans MT"/>
                <a:cs typeface="Gill Sans MT"/>
              </a:rPr>
              <a:t>scorcher.</a:t>
            </a:r>
            <a:endParaRPr sz="24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650"/>
              </a:spcBef>
            </a:pPr>
            <a:endParaRPr sz="2400" dirty="0">
              <a:latin typeface="Gill Sans MT"/>
              <a:cs typeface="Gill Sans MT"/>
            </a:endParaRPr>
          </a:p>
          <a:p>
            <a:pPr marL="12700" marR="381635">
              <a:lnSpc>
                <a:spcPct val="113900"/>
              </a:lnSpc>
            </a:pPr>
            <a:r>
              <a:rPr sz="2400" dirty="0">
                <a:solidFill>
                  <a:srgbClr val="FFFFFD"/>
                </a:solidFill>
                <a:latin typeface="Gill Sans MT"/>
                <a:cs typeface="Gill Sans MT"/>
              </a:rPr>
              <a:t>Local</a:t>
            </a:r>
            <a:r>
              <a:rPr sz="2400" spc="-9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D"/>
                </a:solidFill>
                <a:latin typeface="Gill Sans MT"/>
                <a:cs typeface="Gill Sans MT"/>
              </a:rPr>
              <a:t>weather</a:t>
            </a:r>
            <a:r>
              <a:rPr sz="2400" spc="-8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D"/>
                </a:solidFill>
                <a:latin typeface="Gill Sans MT"/>
                <a:cs typeface="Gill Sans MT"/>
              </a:rPr>
              <a:t>forecasters</a:t>
            </a:r>
            <a:r>
              <a:rPr sz="2400" spc="-8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D"/>
                </a:solidFill>
                <a:latin typeface="Gill Sans MT"/>
                <a:cs typeface="Gill Sans MT"/>
              </a:rPr>
              <a:t>are</a:t>
            </a:r>
            <a:r>
              <a:rPr sz="2400" spc="-8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D"/>
                </a:solidFill>
                <a:latin typeface="Gill Sans MT"/>
                <a:cs typeface="Gill Sans MT"/>
              </a:rPr>
              <a:t>predicting</a:t>
            </a:r>
            <a:r>
              <a:rPr sz="2400" spc="-7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D"/>
                </a:solidFill>
                <a:latin typeface="Gill Sans MT"/>
                <a:cs typeface="Gill Sans MT"/>
              </a:rPr>
              <a:t>a</a:t>
            </a:r>
            <a:r>
              <a:rPr sz="2400" spc="-8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D"/>
                </a:solidFill>
                <a:latin typeface="Gill Sans MT"/>
                <a:cs typeface="Gill Sans MT"/>
              </a:rPr>
              <a:t>sweltering</a:t>
            </a:r>
            <a:r>
              <a:rPr sz="2400" spc="-9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D"/>
                </a:solidFill>
                <a:latin typeface="Gill Sans MT"/>
                <a:cs typeface="Gill Sans MT"/>
              </a:rPr>
              <a:t>heat</a:t>
            </a:r>
            <a:r>
              <a:rPr sz="2400" spc="-8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spc="-20" dirty="0">
                <a:solidFill>
                  <a:srgbClr val="FFFFFD"/>
                </a:solidFill>
                <a:latin typeface="Gill Sans MT"/>
                <a:cs typeface="Gill Sans MT"/>
              </a:rPr>
              <a:t>wave </a:t>
            </a:r>
            <a:r>
              <a:rPr sz="2400" dirty="0">
                <a:solidFill>
                  <a:srgbClr val="FFFFFD"/>
                </a:solidFill>
                <a:latin typeface="Gill Sans MT"/>
                <a:cs typeface="Gill Sans MT"/>
              </a:rPr>
              <a:t>affecting</a:t>
            </a:r>
            <a:r>
              <a:rPr sz="2400" spc="-8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lang="en-US" sz="2400" dirty="0">
                <a:solidFill>
                  <a:srgbClr val="FFFFFD"/>
                </a:solidFill>
                <a:latin typeface="Gill Sans MT"/>
                <a:cs typeface="Gill Sans MT"/>
              </a:rPr>
              <a:t>Montana </a:t>
            </a:r>
            <a:r>
              <a:rPr sz="2400" dirty="0">
                <a:solidFill>
                  <a:srgbClr val="FFFFFD"/>
                </a:solidFill>
                <a:latin typeface="Gill Sans MT"/>
                <a:cs typeface="Gill Sans MT"/>
              </a:rPr>
              <a:t>over</a:t>
            </a:r>
            <a:r>
              <a:rPr sz="2400" spc="-8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D"/>
                </a:solidFill>
                <a:latin typeface="Gill Sans MT"/>
                <a:cs typeface="Gill Sans MT"/>
              </a:rPr>
              <a:t>the</a:t>
            </a:r>
            <a:r>
              <a:rPr sz="2400" spc="-7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D"/>
                </a:solidFill>
                <a:latin typeface="Gill Sans MT"/>
                <a:cs typeface="Gill Sans MT"/>
              </a:rPr>
              <a:t>next</a:t>
            </a:r>
            <a:r>
              <a:rPr sz="2400" spc="-8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D"/>
                </a:solidFill>
                <a:latin typeface="Gill Sans MT"/>
                <a:cs typeface="Gill Sans MT"/>
              </a:rPr>
              <a:t>few</a:t>
            </a:r>
            <a:r>
              <a:rPr sz="2400" spc="-7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spc="-10" dirty="0">
                <a:solidFill>
                  <a:srgbClr val="FFFFFD"/>
                </a:solidFill>
                <a:latin typeface="Gill Sans MT"/>
                <a:cs typeface="Gill Sans MT"/>
              </a:rPr>
              <a:t>days.</a:t>
            </a:r>
            <a:endParaRPr sz="2400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4500" y="460876"/>
            <a:ext cx="3720465" cy="860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770"/>
              </a:lnSpc>
              <a:spcBef>
                <a:spcPts val="95"/>
              </a:spcBef>
            </a:pPr>
            <a:r>
              <a:rPr spc="-10" dirty="0">
                <a:solidFill>
                  <a:srgbClr val="FFFFFD"/>
                </a:solidFill>
              </a:rPr>
              <a:t>Background</a:t>
            </a:r>
          </a:p>
          <a:p>
            <a:pPr marL="12700">
              <a:lnSpc>
                <a:spcPts val="2810"/>
              </a:lnSpc>
              <a:tabLst>
                <a:tab pos="1607185" algn="l"/>
              </a:tabLst>
            </a:pPr>
            <a:r>
              <a:rPr sz="2400" b="0" spc="-10" dirty="0">
                <a:solidFill>
                  <a:srgbClr val="FFFFFD"/>
                </a:solidFill>
                <a:latin typeface="Gill Sans MT"/>
                <a:cs typeface="Gill Sans MT"/>
              </a:rPr>
              <a:t>Wednesday,</a:t>
            </a:r>
            <a:r>
              <a:rPr sz="2400" b="0" dirty="0">
                <a:solidFill>
                  <a:srgbClr val="FFFFFD"/>
                </a:solidFill>
                <a:latin typeface="Gill Sans MT"/>
                <a:cs typeface="Gill Sans MT"/>
              </a:rPr>
              <a:t>	July</a:t>
            </a:r>
            <a:r>
              <a:rPr sz="2400" b="0" spc="-3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b="0" spc="-10" dirty="0">
                <a:solidFill>
                  <a:srgbClr val="FFFFFD"/>
                </a:solidFill>
                <a:latin typeface="Gill Sans MT"/>
                <a:cs typeface="Gill Sans MT"/>
              </a:rPr>
              <a:t>22,</a:t>
            </a:r>
            <a:r>
              <a:rPr sz="2400" b="0" spc="-24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b="0" spc="-10" dirty="0">
                <a:solidFill>
                  <a:srgbClr val="FFFFFD"/>
                </a:solidFill>
                <a:latin typeface="Gill Sans MT"/>
                <a:cs typeface="Gill Sans MT"/>
              </a:rPr>
              <a:t>11:30</a:t>
            </a:r>
            <a:r>
              <a:rPr sz="2400" b="0" spc="-25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b="0" spc="-25" dirty="0">
                <a:solidFill>
                  <a:srgbClr val="FFFFFD"/>
                </a:solidFill>
                <a:latin typeface="Gill Sans MT"/>
                <a:cs typeface="Gill Sans MT"/>
              </a:rPr>
              <a:t>AM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60876"/>
            <a:ext cx="41059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Notification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8236" y="735925"/>
            <a:ext cx="5149215" cy="5505450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1625"/>
              </a:spcBef>
            </a:pPr>
            <a:r>
              <a:rPr sz="2400" spc="-65" dirty="0">
                <a:latin typeface="Gill Sans MT"/>
                <a:cs typeface="Gill Sans MT"/>
              </a:rPr>
              <a:t>Wednesday,</a:t>
            </a:r>
            <a:r>
              <a:rPr sz="2400" spc="-254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July</a:t>
            </a:r>
            <a:r>
              <a:rPr sz="2400" spc="-1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22,</a:t>
            </a:r>
            <a:r>
              <a:rPr sz="2400" spc="-2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12:30</a:t>
            </a:r>
            <a:r>
              <a:rPr sz="2400" spc="-10" dirty="0">
                <a:latin typeface="Gill Sans MT"/>
                <a:cs typeface="Gill Sans MT"/>
              </a:rPr>
              <a:t> </a:t>
            </a:r>
            <a:r>
              <a:rPr sz="2400" spc="-25" dirty="0">
                <a:latin typeface="Gill Sans MT"/>
                <a:cs typeface="Gill Sans MT"/>
              </a:rPr>
              <a:t>PM</a:t>
            </a:r>
            <a:endParaRPr sz="2400" dirty="0">
              <a:latin typeface="Gill Sans MT"/>
              <a:cs typeface="Gill Sans MT"/>
            </a:endParaRPr>
          </a:p>
          <a:p>
            <a:pPr marL="12700" marR="899160">
              <a:lnSpc>
                <a:spcPct val="114100"/>
              </a:lnSpc>
              <a:spcBef>
                <a:spcPts val="1035"/>
              </a:spcBef>
            </a:pPr>
            <a:r>
              <a:rPr sz="2200" spc="-65" dirty="0">
                <a:solidFill>
                  <a:srgbClr val="00578F"/>
                </a:solidFill>
                <a:latin typeface="Gill Sans MT"/>
                <a:cs typeface="Gill Sans MT"/>
              </a:rPr>
              <a:t>HEAT</a:t>
            </a:r>
            <a:r>
              <a:rPr sz="2200" spc="-24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spc="-35" dirty="0">
                <a:solidFill>
                  <a:srgbClr val="00578F"/>
                </a:solidFill>
                <a:latin typeface="Gill Sans MT"/>
                <a:cs typeface="Gill Sans MT"/>
              </a:rPr>
              <a:t>ADVISORY</a:t>
            </a:r>
            <a:r>
              <a:rPr sz="2200" spc="-7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IN</a:t>
            </a:r>
            <a:r>
              <a:rPr sz="2200" spc="-3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EFFECT</a:t>
            </a:r>
            <a:r>
              <a:rPr sz="2200" spc="-2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spc="-10" dirty="0">
                <a:solidFill>
                  <a:srgbClr val="00578F"/>
                </a:solidFill>
                <a:latin typeface="Gill Sans MT"/>
                <a:cs typeface="Gill Sans MT"/>
              </a:rPr>
              <a:t>UNTIL 8PM</a:t>
            </a:r>
            <a:r>
              <a:rPr sz="2200" spc="-28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THIS</a:t>
            </a:r>
            <a:r>
              <a:rPr sz="2200" spc="-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spc="-10" dirty="0">
                <a:solidFill>
                  <a:srgbClr val="00578F"/>
                </a:solidFill>
                <a:latin typeface="Gill Sans MT"/>
                <a:cs typeface="Gill Sans MT"/>
              </a:rPr>
              <a:t>EVENING.</a:t>
            </a:r>
            <a:endParaRPr sz="2200" dirty="0">
              <a:latin typeface="Gill Sans MT"/>
              <a:cs typeface="Gill Sans MT"/>
            </a:endParaRPr>
          </a:p>
          <a:p>
            <a:pPr marL="12700" marR="363855">
              <a:lnSpc>
                <a:spcPct val="114100"/>
              </a:lnSpc>
              <a:spcBef>
                <a:spcPts val="520"/>
              </a:spcBef>
            </a:pP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The</a:t>
            </a:r>
            <a:r>
              <a:rPr sz="2200" spc="-4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spc="-10" dirty="0">
                <a:solidFill>
                  <a:srgbClr val="00578F"/>
                </a:solidFill>
                <a:latin typeface="Gill Sans MT"/>
                <a:cs typeface="Gill Sans MT"/>
              </a:rPr>
              <a:t>National</a:t>
            </a:r>
            <a:r>
              <a:rPr sz="2200" spc="-28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spc="-20" dirty="0">
                <a:solidFill>
                  <a:srgbClr val="00578F"/>
                </a:solidFill>
                <a:latin typeface="Gill Sans MT"/>
                <a:cs typeface="Gill Sans MT"/>
              </a:rPr>
              <a:t>Weather</a:t>
            </a:r>
            <a:r>
              <a:rPr sz="2200" spc="-2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Service</a:t>
            </a:r>
            <a:r>
              <a:rPr sz="2200" spc="-1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(NWS)</a:t>
            </a:r>
            <a:r>
              <a:rPr sz="2200" spc="-2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spc="-25" dirty="0">
                <a:solidFill>
                  <a:srgbClr val="00578F"/>
                </a:solidFill>
                <a:latin typeface="Gill Sans MT"/>
                <a:cs typeface="Gill Sans MT"/>
              </a:rPr>
              <a:t>has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issued</a:t>
            </a:r>
            <a:r>
              <a:rPr sz="2200" spc="-3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a</a:t>
            </a:r>
            <a:r>
              <a:rPr sz="2200" spc="-2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Heat</a:t>
            </a:r>
            <a:r>
              <a:rPr sz="2200" spc="-23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spc="-10" dirty="0">
                <a:solidFill>
                  <a:srgbClr val="00578F"/>
                </a:solidFill>
                <a:latin typeface="Gill Sans MT"/>
                <a:cs typeface="Gill Sans MT"/>
              </a:rPr>
              <a:t>Advisory:</a:t>
            </a:r>
            <a:endParaRPr sz="22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*</a:t>
            </a:r>
            <a:r>
              <a:rPr sz="2200" spc="-1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spc="-40" dirty="0">
                <a:solidFill>
                  <a:srgbClr val="00578F"/>
                </a:solidFill>
                <a:latin typeface="Gill Sans MT"/>
                <a:cs typeface="Gill Sans MT"/>
              </a:rPr>
              <a:t>HEAT</a:t>
            </a:r>
            <a:r>
              <a:rPr sz="2200" spc="-2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spc="-10" dirty="0">
                <a:solidFill>
                  <a:srgbClr val="00578F"/>
                </a:solidFill>
                <a:latin typeface="Gill Sans MT"/>
                <a:cs typeface="Gill Sans MT"/>
              </a:rPr>
              <a:t>INDEX</a:t>
            </a:r>
            <a:r>
              <a:rPr sz="2200" spc="-33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spc="-40" dirty="0">
                <a:solidFill>
                  <a:srgbClr val="00578F"/>
                </a:solidFill>
                <a:latin typeface="Gill Sans MT"/>
                <a:cs typeface="Gill Sans MT"/>
              </a:rPr>
              <a:t>VALUES:</a:t>
            </a:r>
            <a:r>
              <a:rPr sz="2200" spc="-22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100</a:t>
            </a:r>
            <a:r>
              <a:rPr sz="2200" spc="-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spc="-25" dirty="0">
                <a:solidFill>
                  <a:srgbClr val="00578F"/>
                </a:solidFill>
                <a:latin typeface="Gill Sans MT"/>
                <a:cs typeface="Gill Sans MT"/>
              </a:rPr>
              <a:t>to</a:t>
            </a:r>
            <a:endParaRPr sz="2200" dirty="0">
              <a:latin typeface="Gill Sans MT"/>
              <a:cs typeface="Gill Sans MT"/>
            </a:endParaRPr>
          </a:p>
          <a:p>
            <a:pPr marL="12700" marR="95885" indent="-635">
              <a:lnSpc>
                <a:spcPts val="3010"/>
              </a:lnSpc>
              <a:spcBef>
                <a:spcPts val="160"/>
              </a:spcBef>
            </a:pP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104</a:t>
            </a:r>
            <a:r>
              <a:rPr sz="2200" spc="-5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degrees</a:t>
            </a:r>
            <a:r>
              <a:rPr sz="2200" spc="-4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due</a:t>
            </a:r>
            <a:r>
              <a:rPr sz="2200" spc="-3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to</a:t>
            </a:r>
            <a:r>
              <a:rPr sz="2200" spc="-2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spc="-10" dirty="0">
                <a:solidFill>
                  <a:srgbClr val="00578F"/>
                </a:solidFill>
                <a:latin typeface="Gill Sans MT"/>
                <a:cs typeface="Gill Sans MT"/>
              </a:rPr>
              <a:t>temps.</a:t>
            </a:r>
            <a:r>
              <a:rPr sz="2200" spc="-21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in</a:t>
            </a:r>
            <a:r>
              <a:rPr sz="2200" spc="-1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the</a:t>
            </a:r>
            <a:r>
              <a:rPr sz="2200" spc="-3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low</a:t>
            </a:r>
            <a:r>
              <a:rPr sz="2200" spc="-1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to</a:t>
            </a:r>
            <a:r>
              <a:rPr sz="2200" spc="-2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spc="-25" dirty="0">
                <a:solidFill>
                  <a:srgbClr val="00578F"/>
                </a:solidFill>
                <a:latin typeface="Gill Sans MT"/>
                <a:cs typeface="Gill Sans MT"/>
              </a:rPr>
              <a:t>mid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90s</a:t>
            </a:r>
            <a:r>
              <a:rPr sz="2200" spc="-4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and</a:t>
            </a:r>
            <a:r>
              <a:rPr sz="2200" spc="-2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dewpoints</a:t>
            </a:r>
            <a:r>
              <a:rPr sz="2200" spc="-2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in</a:t>
            </a:r>
            <a:r>
              <a:rPr sz="2200" spc="-2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the</a:t>
            </a:r>
            <a:r>
              <a:rPr sz="2200" spc="-3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mid</a:t>
            </a:r>
            <a:r>
              <a:rPr sz="2200" spc="-1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to</a:t>
            </a:r>
            <a:r>
              <a:rPr sz="2200" spc="-3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upper</a:t>
            </a:r>
            <a:r>
              <a:rPr sz="2200" spc="-4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spc="-20" dirty="0">
                <a:solidFill>
                  <a:srgbClr val="00578F"/>
                </a:solidFill>
                <a:latin typeface="Gill Sans MT"/>
                <a:cs typeface="Gill Sans MT"/>
              </a:rPr>
              <a:t>70s.</a:t>
            </a:r>
            <a:endParaRPr sz="2200" dirty="0">
              <a:latin typeface="Gill Sans MT"/>
              <a:cs typeface="Gill Sans MT"/>
            </a:endParaRPr>
          </a:p>
          <a:p>
            <a:pPr marL="12700" marR="5080">
              <a:lnSpc>
                <a:spcPct val="113999"/>
              </a:lnSpc>
              <a:spcBef>
                <a:spcPts val="365"/>
              </a:spcBef>
            </a:pP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*</a:t>
            </a:r>
            <a:r>
              <a:rPr sz="2200" spc="-1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spc="-25" dirty="0">
                <a:solidFill>
                  <a:srgbClr val="00578F"/>
                </a:solidFill>
                <a:latin typeface="Gill Sans MT"/>
                <a:cs typeface="Gill Sans MT"/>
              </a:rPr>
              <a:t>IMPACTS...Extreme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 heat</a:t>
            </a:r>
            <a:r>
              <a:rPr sz="2200" spc="-1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can</a:t>
            </a:r>
            <a:r>
              <a:rPr sz="2200" spc="-1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cause</a:t>
            </a:r>
            <a:r>
              <a:rPr sz="2200" spc="-10" dirty="0">
                <a:solidFill>
                  <a:srgbClr val="00578F"/>
                </a:solidFill>
                <a:latin typeface="Gill Sans MT"/>
                <a:cs typeface="Gill Sans MT"/>
              </a:rPr>
              <a:t> illness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and</a:t>
            </a:r>
            <a:r>
              <a:rPr sz="2200" spc="-4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death</a:t>
            </a:r>
            <a:r>
              <a:rPr sz="2200" spc="-3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among</a:t>
            </a:r>
            <a:r>
              <a:rPr sz="2200" spc="-3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spc="-10" dirty="0">
                <a:solidFill>
                  <a:srgbClr val="00578F"/>
                </a:solidFill>
                <a:latin typeface="Gill Sans MT"/>
                <a:cs typeface="Gill Sans MT"/>
              </a:rPr>
              <a:t>at-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risk</a:t>
            </a:r>
            <a:r>
              <a:rPr sz="2200" spc="-2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populations</a:t>
            </a:r>
            <a:r>
              <a:rPr sz="2200" spc="-2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spc="-25" dirty="0">
                <a:solidFill>
                  <a:srgbClr val="00578F"/>
                </a:solidFill>
                <a:latin typeface="Gill Sans MT"/>
                <a:cs typeface="Gill Sans MT"/>
              </a:rPr>
              <a:t>who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cannot</a:t>
            </a:r>
            <a:r>
              <a:rPr sz="2200" spc="-3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stay</a:t>
            </a:r>
            <a:r>
              <a:rPr sz="2200" spc="-1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cool.The</a:t>
            </a:r>
            <a:r>
              <a:rPr sz="2200" spc="-3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heat</a:t>
            </a:r>
            <a:r>
              <a:rPr sz="2200" spc="-2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and</a:t>
            </a:r>
            <a:r>
              <a:rPr sz="2200" spc="-2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humidity </a:t>
            </a:r>
            <a:r>
              <a:rPr sz="2200" spc="-25" dirty="0">
                <a:solidFill>
                  <a:srgbClr val="00578F"/>
                </a:solidFill>
                <a:latin typeface="Gill Sans MT"/>
                <a:cs typeface="Gill Sans MT"/>
              </a:rPr>
              <a:t>may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cause</a:t>
            </a:r>
            <a:r>
              <a:rPr sz="2200" spc="-6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heat</a:t>
            </a:r>
            <a:r>
              <a:rPr sz="2200" spc="-6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stress</a:t>
            </a:r>
            <a:r>
              <a:rPr sz="2200" spc="-4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during</a:t>
            </a:r>
            <a:r>
              <a:rPr sz="2200" spc="-5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outdoor</a:t>
            </a:r>
            <a:r>
              <a:rPr sz="2200" spc="-4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exertion</a:t>
            </a:r>
            <a:r>
              <a:rPr sz="2200" spc="-4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spc="-25" dirty="0">
                <a:solidFill>
                  <a:srgbClr val="00578F"/>
                </a:solidFill>
                <a:latin typeface="Gill Sans MT"/>
                <a:cs typeface="Gill Sans MT"/>
              </a:rPr>
              <a:t>or </a:t>
            </a:r>
            <a:r>
              <a:rPr sz="2200" dirty="0">
                <a:solidFill>
                  <a:srgbClr val="00578F"/>
                </a:solidFill>
                <a:latin typeface="Gill Sans MT"/>
                <a:cs typeface="Gill Sans MT"/>
              </a:rPr>
              <a:t>extended</a:t>
            </a:r>
            <a:r>
              <a:rPr sz="2200" spc="-4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200" spc="-10" dirty="0">
                <a:solidFill>
                  <a:srgbClr val="00578F"/>
                </a:solidFill>
                <a:latin typeface="Gill Sans MT"/>
                <a:cs typeface="Gill Sans MT"/>
              </a:rPr>
              <a:t>exposure.</a:t>
            </a:r>
            <a:endParaRPr sz="2200" dirty="0">
              <a:latin typeface="Gill Sans MT"/>
              <a:cs typeface="Gill Sans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7451" y="533400"/>
            <a:ext cx="3316223" cy="384200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660E0B-F3EC-1107-E851-010D51E8E5DC}"/>
              </a:ext>
            </a:extLst>
          </p:cNvPr>
          <p:cNvSpPr txBox="1"/>
          <p:nvPr/>
        </p:nvSpPr>
        <p:spPr>
          <a:xfrm>
            <a:off x="2286000" y="310727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 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B0F24E-CF04-D149-88C4-4AC74C8B1F30}"/>
              </a:ext>
            </a:extLst>
          </p:cNvPr>
          <p:cNvSpPr txBox="1"/>
          <p:nvPr/>
        </p:nvSpPr>
        <p:spPr>
          <a:xfrm>
            <a:off x="5696260" y="4495800"/>
            <a:ext cx="32191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u="sng" spc="-10" dirty="0">
                <a:solidFill>
                  <a:srgbClr val="C00000"/>
                </a:solidFill>
                <a:uFill>
                  <a:solidFill>
                    <a:srgbClr val="00578F"/>
                  </a:solidFill>
                </a:uFill>
                <a:latin typeface="Gill Sans MT"/>
                <a:cs typeface="Gill Sans MT"/>
              </a:rPr>
              <a:t>Considerations:</a:t>
            </a:r>
            <a:endParaRPr lang="en-US" sz="1800" dirty="0">
              <a:solidFill>
                <a:srgbClr val="C00000"/>
              </a:solidFill>
              <a:latin typeface="Gill Sans MT"/>
              <a:cs typeface="Gill Sans MT"/>
            </a:endParaRPr>
          </a:p>
          <a:p>
            <a:pPr marL="298450" marR="508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lang="en-US" sz="1800" dirty="0">
                <a:solidFill>
                  <a:srgbClr val="00578F"/>
                </a:solidFill>
                <a:latin typeface="Gill Sans MT"/>
                <a:cs typeface="Gill Sans MT"/>
              </a:rPr>
              <a:t>Introduce yourself and </a:t>
            </a:r>
            <a:r>
              <a:rPr lang="en-US" dirty="0">
                <a:solidFill>
                  <a:srgbClr val="00578F"/>
                </a:solidFill>
                <a:latin typeface="Gill Sans MT"/>
                <a:cs typeface="Gill Sans MT"/>
              </a:rPr>
              <a:t>share your role at your </a:t>
            </a:r>
            <a:r>
              <a:rPr lang="en-US" dirty="0" err="1">
                <a:solidFill>
                  <a:srgbClr val="00578F"/>
                </a:solidFill>
                <a:latin typeface="Gill Sans MT"/>
                <a:cs typeface="Gill Sans MT"/>
              </a:rPr>
              <a:t>entitiy</a:t>
            </a:r>
            <a:endParaRPr lang="en-US" dirty="0">
              <a:solidFill>
                <a:srgbClr val="00578F"/>
              </a:solidFill>
              <a:latin typeface="Gill Sans MT"/>
              <a:cs typeface="Gill Sans MT"/>
            </a:endParaRPr>
          </a:p>
          <a:p>
            <a:pPr marL="298450" marR="508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lang="en-US" sz="1800" spc="-10" dirty="0">
                <a:solidFill>
                  <a:srgbClr val="00578F"/>
                </a:solidFill>
                <a:latin typeface="Gill Sans MT"/>
                <a:cs typeface="Gill Sans MT"/>
              </a:rPr>
              <a:t>Choose a spokesperson for </a:t>
            </a:r>
            <a:r>
              <a:rPr lang="en-US" spc="-10" dirty="0">
                <a:solidFill>
                  <a:srgbClr val="00578F"/>
                </a:solidFill>
                <a:latin typeface="Gill Sans MT"/>
                <a:cs typeface="Gill Sans MT"/>
              </a:rPr>
              <a:t>your group.</a:t>
            </a:r>
            <a:endParaRPr lang="en-US" sz="18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60876"/>
            <a:ext cx="62763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Mayor</a:t>
            </a:r>
            <a:r>
              <a:rPr spc="-120" dirty="0"/>
              <a:t> </a:t>
            </a:r>
            <a:r>
              <a:rPr dirty="0"/>
              <a:t>Declares</a:t>
            </a:r>
            <a:r>
              <a:rPr spc="-130" dirty="0"/>
              <a:t> </a:t>
            </a:r>
            <a:r>
              <a:rPr dirty="0"/>
              <a:t>Heat</a:t>
            </a:r>
            <a:r>
              <a:rPr spc="-130" dirty="0"/>
              <a:t> </a:t>
            </a:r>
            <a:r>
              <a:rPr spc="-10" dirty="0"/>
              <a:t>Emergency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3243" y="765204"/>
            <a:ext cx="3373120" cy="5158079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203835">
              <a:lnSpc>
                <a:spcPct val="100000"/>
              </a:lnSpc>
              <a:spcBef>
                <a:spcPts val="1395"/>
              </a:spcBef>
            </a:pPr>
            <a:r>
              <a:rPr sz="2400" spc="-65" dirty="0">
                <a:latin typeface="Gill Sans MT"/>
                <a:cs typeface="Gill Sans MT"/>
              </a:rPr>
              <a:t>Wednesday,</a:t>
            </a:r>
            <a:r>
              <a:rPr sz="2400" spc="-254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July</a:t>
            </a:r>
            <a:r>
              <a:rPr sz="2400" spc="-25" dirty="0">
                <a:latin typeface="Gill Sans MT"/>
                <a:cs typeface="Gill Sans MT"/>
              </a:rPr>
              <a:t> 22</a:t>
            </a:r>
            <a:endParaRPr sz="2400" dirty="0">
              <a:latin typeface="Gill Sans MT"/>
              <a:cs typeface="Gill Sans MT"/>
            </a:endParaRPr>
          </a:p>
          <a:p>
            <a:pPr marL="268605" marR="5080" indent="-256540">
              <a:lnSpc>
                <a:spcPct val="100000"/>
              </a:lnSpc>
              <a:spcBef>
                <a:spcPts val="2220"/>
              </a:spcBef>
              <a:buSzPct val="125000"/>
              <a:buFont typeface="Arial"/>
              <a:buChar char="•"/>
              <a:tabLst>
                <a:tab pos="268605" algn="l"/>
              </a:tabLst>
            </a:pPr>
            <a:r>
              <a:rPr sz="2400" dirty="0">
                <a:solidFill>
                  <a:srgbClr val="00578F"/>
                </a:solidFill>
                <a:latin typeface="Gill Sans MT"/>
                <a:cs typeface="Gill Sans MT"/>
              </a:rPr>
              <a:t>The</a:t>
            </a:r>
            <a:r>
              <a:rPr sz="2400" spc="-2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400" spc="-10" dirty="0">
                <a:solidFill>
                  <a:srgbClr val="00578F"/>
                </a:solidFill>
                <a:latin typeface="Gill Sans MT"/>
                <a:cs typeface="Gill Sans MT"/>
              </a:rPr>
              <a:t>National</a:t>
            </a:r>
            <a:r>
              <a:rPr sz="2400" spc="-30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400" spc="-10" dirty="0">
                <a:solidFill>
                  <a:srgbClr val="00578F"/>
                </a:solidFill>
                <a:latin typeface="Gill Sans MT"/>
                <a:cs typeface="Gill Sans MT"/>
              </a:rPr>
              <a:t>Weather </a:t>
            </a:r>
            <a:r>
              <a:rPr sz="2400" dirty="0">
                <a:solidFill>
                  <a:srgbClr val="00578F"/>
                </a:solidFill>
                <a:latin typeface="Gill Sans MT"/>
                <a:cs typeface="Gill Sans MT"/>
              </a:rPr>
              <a:t>Service</a:t>
            </a:r>
            <a:r>
              <a:rPr sz="2400" spc="-3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00578F"/>
                </a:solidFill>
                <a:latin typeface="Gill Sans MT"/>
                <a:cs typeface="Gill Sans MT"/>
              </a:rPr>
              <a:t>has</a:t>
            </a:r>
            <a:r>
              <a:rPr sz="2400" spc="-3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00578F"/>
                </a:solidFill>
                <a:latin typeface="Gill Sans MT"/>
                <a:cs typeface="Gill Sans MT"/>
              </a:rPr>
              <a:t>issued</a:t>
            </a:r>
            <a:r>
              <a:rPr sz="2400" spc="-3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400" spc="-25" dirty="0">
                <a:solidFill>
                  <a:srgbClr val="00578F"/>
                </a:solidFill>
                <a:latin typeface="Gill Sans MT"/>
                <a:cs typeface="Gill Sans MT"/>
              </a:rPr>
              <a:t>an </a:t>
            </a:r>
            <a:r>
              <a:rPr sz="2400" dirty="0">
                <a:solidFill>
                  <a:srgbClr val="00578F"/>
                </a:solidFill>
                <a:latin typeface="Gill Sans MT"/>
                <a:cs typeface="Gill Sans MT"/>
              </a:rPr>
              <a:t>Excessive</a:t>
            </a:r>
            <a:r>
              <a:rPr sz="2400" spc="-13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400" spc="-20" dirty="0">
                <a:solidFill>
                  <a:srgbClr val="00578F"/>
                </a:solidFill>
                <a:latin typeface="Gill Sans MT"/>
                <a:cs typeface="Gill Sans MT"/>
              </a:rPr>
              <a:t>Heat</a:t>
            </a:r>
            <a:r>
              <a:rPr sz="2400" spc="-31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400" spc="-10" dirty="0">
                <a:solidFill>
                  <a:srgbClr val="00578F"/>
                </a:solidFill>
                <a:latin typeface="Gill Sans MT"/>
                <a:cs typeface="Gill Sans MT"/>
              </a:rPr>
              <a:t>Watch</a:t>
            </a:r>
            <a:r>
              <a:rPr sz="2400" spc="-9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400" spc="-25" dirty="0">
                <a:solidFill>
                  <a:srgbClr val="00578F"/>
                </a:solidFill>
                <a:latin typeface="Gill Sans MT"/>
                <a:cs typeface="Gill Sans MT"/>
              </a:rPr>
              <a:t>in </a:t>
            </a:r>
            <a:r>
              <a:rPr sz="2400" dirty="0">
                <a:solidFill>
                  <a:srgbClr val="00578F"/>
                </a:solidFill>
                <a:latin typeface="Gill Sans MT"/>
                <a:cs typeface="Gill Sans MT"/>
              </a:rPr>
              <a:t>effect</a:t>
            </a:r>
            <a:r>
              <a:rPr sz="2400" spc="-5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400" spc="-30" dirty="0">
                <a:solidFill>
                  <a:srgbClr val="00578F"/>
                </a:solidFill>
                <a:latin typeface="Gill Sans MT"/>
                <a:cs typeface="Gill Sans MT"/>
              </a:rPr>
              <a:t>from</a:t>
            </a:r>
            <a:r>
              <a:rPr sz="2400" spc="-30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400" spc="-10" dirty="0">
                <a:solidFill>
                  <a:srgbClr val="00578F"/>
                </a:solidFill>
                <a:latin typeface="Gill Sans MT"/>
                <a:cs typeface="Gill Sans MT"/>
              </a:rPr>
              <a:t>Thursday </a:t>
            </a:r>
            <a:r>
              <a:rPr sz="2400" dirty="0">
                <a:solidFill>
                  <a:srgbClr val="00578F"/>
                </a:solidFill>
                <a:latin typeface="Gill Sans MT"/>
                <a:cs typeface="Gill Sans MT"/>
              </a:rPr>
              <a:t>afternoon</a:t>
            </a:r>
            <a:r>
              <a:rPr sz="2400" spc="-12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00578F"/>
                </a:solidFill>
                <a:latin typeface="Gill Sans MT"/>
                <a:cs typeface="Gill Sans MT"/>
              </a:rPr>
              <a:t>through</a:t>
            </a:r>
            <a:r>
              <a:rPr sz="2400" spc="-114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400" spc="-10" dirty="0">
                <a:solidFill>
                  <a:srgbClr val="00578F"/>
                </a:solidFill>
                <a:latin typeface="Gill Sans MT"/>
                <a:cs typeface="Gill Sans MT"/>
              </a:rPr>
              <a:t>Friday evening.</a:t>
            </a:r>
            <a:endParaRPr sz="2400" dirty="0">
              <a:latin typeface="Gill Sans MT"/>
              <a:cs typeface="Gill Sans MT"/>
            </a:endParaRPr>
          </a:p>
          <a:p>
            <a:pPr marL="268605" marR="47625" indent="-256540">
              <a:lnSpc>
                <a:spcPct val="113999"/>
              </a:lnSpc>
              <a:spcBef>
                <a:spcPts val="325"/>
              </a:spcBef>
              <a:buSzPct val="125000"/>
              <a:buFont typeface="Arial"/>
              <a:buChar char="•"/>
              <a:tabLst>
                <a:tab pos="268605" algn="l"/>
                <a:tab pos="958850" algn="l"/>
              </a:tabLst>
            </a:pPr>
            <a:r>
              <a:rPr sz="2400" dirty="0">
                <a:solidFill>
                  <a:srgbClr val="00578F"/>
                </a:solidFill>
                <a:latin typeface="Gill Sans MT"/>
                <a:cs typeface="Gill Sans MT"/>
              </a:rPr>
              <a:t>In</a:t>
            </a:r>
            <a:r>
              <a:rPr sz="2400" spc="-6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00578F"/>
                </a:solidFill>
                <a:latin typeface="Gill Sans MT"/>
                <a:cs typeface="Gill Sans MT"/>
              </a:rPr>
              <a:t>consultation</a:t>
            </a:r>
            <a:r>
              <a:rPr sz="2400" spc="-6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00578F"/>
                </a:solidFill>
                <a:latin typeface="Gill Sans MT"/>
                <a:cs typeface="Gill Sans MT"/>
              </a:rPr>
              <a:t>with</a:t>
            </a:r>
            <a:r>
              <a:rPr sz="2400" spc="-6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lang="en-US" sz="2400" spc="-20" dirty="0">
                <a:solidFill>
                  <a:srgbClr val="00578F"/>
                </a:solidFill>
                <a:latin typeface="Gill Sans MT"/>
                <a:cs typeface="Gill Sans MT"/>
              </a:rPr>
              <a:t>MT Department  of </a:t>
            </a:r>
            <a:r>
              <a:rPr sz="2400" dirty="0">
                <a:solidFill>
                  <a:srgbClr val="00578F"/>
                </a:solidFill>
                <a:latin typeface="Gill Sans MT"/>
                <a:cs typeface="Gill Sans MT"/>
              </a:rPr>
              <a:t>Emergency</a:t>
            </a:r>
            <a:r>
              <a:rPr sz="2400" spc="-6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lang="en-US" sz="2400" spc="-10" dirty="0">
                <a:solidFill>
                  <a:srgbClr val="00578F"/>
                </a:solidFill>
                <a:latin typeface="Gill Sans MT"/>
                <a:cs typeface="Gill Sans MT"/>
              </a:rPr>
              <a:t>Services the Governor activated the  state emergency plan.</a:t>
            </a:r>
            <a:endParaRPr sz="2400" dirty="0">
              <a:latin typeface="Gill Sans MT"/>
              <a:cs typeface="Gill Sans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3616" y="1219200"/>
            <a:ext cx="5338571" cy="312038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733800" y="4502812"/>
            <a:ext cx="4156075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u="sng" spc="-10" dirty="0">
                <a:solidFill>
                  <a:srgbClr val="C00000"/>
                </a:solidFill>
                <a:uFill>
                  <a:solidFill>
                    <a:srgbClr val="00578F"/>
                  </a:solidFill>
                </a:uFill>
                <a:latin typeface="Gill Sans MT"/>
                <a:cs typeface="Gill Sans MT"/>
              </a:rPr>
              <a:t>Considerations:</a:t>
            </a:r>
            <a:endParaRPr sz="1600" dirty="0">
              <a:solidFill>
                <a:srgbClr val="C00000"/>
              </a:solidFill>
              <a:latin typeface="Gill Sans MT"/>
              <a:cs typeface="Gill Sans MT"/>
            </a:endParaRPr>
          </a:p>
          <a:p>
            <a:pPr marL="298450" marR="508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What</a:t>
            </a:r>
            <a:r>
              <a:rPr sz="1600" spc="-2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impact</a:t>
            </a:r>
            <a:r>
              <a:rPr sz="1600" spc="-3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will</a:t>
            </a:r>
            <a:r>
              <a:rPr sz="1600" spc="-3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this</a:t>
            </a:r>
            <a:r>
              <a:rPr sz="1600" spc="-3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lang="en-US" sz="1600" spc="-30" dirty="0">
                <a:solidFill>
                  <a:srgbClr val="00578F"/>
                </a:solidFill>
                <a:latin typeface="Gill Sans MT"/>
                <a:cs typeface="Gill Sans MT"/>
              </a:rPr>
              <a:t>potentially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have</a:t>
            </a:r>
            <a:r>
              <a:rPr sz="1600" spc="-3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on</a:t>
            </a:r>
            <a:r>
              <a:rPr sz="1600" spc="-2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the</a:t>
            </a:r>
            <a:r>
              <a:rPr sz="1600" spc="-2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spc="-10" dirty="0">
                <a:solidFill>
                  <a:srgbClr val="00578F"/>
                </a:solidFill>
                <a:latin typeface="Gill Sans MT"/>
                <a:cs typeface="Gill Sans MT"/>
              </a:rPr>
              <a:t>organization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and</a:t>
            </a:r>
            <a:r>
              <a:rPr sz="1600" spc="-2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spc="-10" dirty="0">
                <a:solidFill>
                  <a:srgbClr val="00578F"/>
                </a:solidFill>
                <a:latin typeface="Gill Sans MT"/>
                <a:cs typeface="Gill Sans MT"/>
              </a:rPr>
              <a:t>employees?</a:t>
            </a:r>
            <a:endParaRPr lang="en-US" sz="1600" spc="-10" dirty="0">
              <a:solidFill>
                <a:srgbClr val="00578F"/>
              </a:solidFill>
              <a:latin typeface="Gill Sans MT"/>
              <a:cs typeface="Gill Sans MT"/>
            </a:endParaRPr>
          </a:p>
          <a:p>
            <a:pPr marL="298450" marR="508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lang="en-US" sz="1600" spc="-10" dirty="0">
                <a:solidFill>
                  <a:srgbClr val="00578F"/>
                </a:solidFill>
                <a:latin typeface="Gill Sans MT"/>
                <a:cs typeface="Gill Sans MT"/>
              </a:rPr>
              <a:t>How would you receive notification of this incident?</a:t>
            </a:r>
          </a:p>
          <a:p>
            <a:pPr marL="298450" marR="508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lang="en-US" sz="1600" spc="-10" dirty="0">
                <a:solidFill>
                  <a:srgbClr val="00578F"/>
                </a:solidFill>
                <a:latin typeface="Gill Sans MT"/>
                <a:cs typeface="Gill Sans MT"/>
              </a:rPr>
              <a:t>What entities in your community would you coordinate with</a:t>
            </a:r>
            <a:endParaRPr sz="1600" dirty="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195" y="6284214"/>
              <a:ext cx="1323593" cy="39395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48032" y="158031"/>
            <a:ext cx="40481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dirty="0">
                <a:solidFill>
                  <a:srgbClr val="FFFFFD"/>
                </a:solidFill>
                <a:latin typeface="Gill Sans MT"/>
                <a:cs typeface="Gill Sans MT"/>
              </a:rPr>
              <a:t>ARE</a:t>
            </a:r>
            <a:r>
              <a:rPr sz="4000" b="0" spc="-1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4000" b="0" u="sng" dirty="0">
                <a:solidFill>
                  <a:srgbClr val="FFFFFD"/>
                </a:solidFill>
                <a:uFill>
                  <a:solidFill>
                    <a:srgbClr val="FFFFFD"/>
                  </a:solidFill>
                </a:uFill>
                <a:latin typeface="Gill Sans MT"/>
                <a:cs typeface="Gill Sans MT"/>
              </a:rPr>
              <a:t>YOU</a:t>
            </a:r>
            <a:r>
              <a:rPr sz="4000" b="0" u="none" spc="-10" dirty="0">
                <a:solidFill>
                  <a:srgbClr val="FFFFFD"/>
                </a:solidFill>
                <a:latin typeface="Gill Sans MT"/>
                <a:cs typeface="Gill Sans MT"/>
              </a:rPr>
              <a:t> READY?</a:t>
            </a:r>
            <a:endParaRPr sz="40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8424" y="1280996"/>
            <a:ext cx="4815840" cy="2037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2200" dirty="0">
                <a:solidFill>
                  <a:srgbClr val="FFFFFD"/>
                </a:solidFill>
                <a:latin typeface="Gill Sans MT"/>
                <a:cs typeface="Gill Sans MT"/>
              </a:rPr>
              <a:t>Stay</a:t>
            </a:r>
            <a:r>
              <a:rPr sz="2200" spc="-3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FFFFFD"/>
                </a:solidFill>
                <a:latin typeface="Gill Sans MT"/>
                <a:cs typeface="Gill Sans MT"/>
              </a:rPr>
              <a:t>in</a:t>
            </a:r>
            <a:r>
              <a:rPr sz="2200" spc="-3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FFFFFD"/>
                </a:solidFill>
                <a:latin typeface="Gill Sans MT"/>
                <a:cs typeface="Gill Sans MT"/>
              </a:rPr>
              <a:t>a</a:t>
            </a:r>
            <a:r>
              <a:rPr sz="2200" spc="-3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FFFFFD"/>
                </a:solidFill>
                <a:latin typeface="Gill Sans MT"/>
                <a:cs typeface="Gill Sans MT"/>
              </a:rPr>
              <a:t>cool</a:t>
            </a:r>
            <a:r>
              <a:rPr sz="2200" spc="-3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FFFFFD"/>
                </a:solidFill>
                <a:latin typeface="Gill Sans MT"/>
                <a:cs typeface="Gill Sans MT"/>
              </a:rPr>
              <a:t>place</a:t>
            </a:r>
            <a:r>
              <a:rPr sz="2200" spc="-4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FFFFFD"/>
                </a:solidFill>
                <a:latin typeface="Gill Sans MT"/>
                <a:cs typeface="Gill Sans MT"/>
              </a:rPr>
              <a:t>as</a:t>
            </a:r>
            <a:r>
              <a:rPr sz="2200" spc="-3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FFFFFD"/>
                </a:solidFill>
                <a:latin typeface="Gill Sans MT"/>
                <a:cs typeface="Gill Sans MT"/>
              </a:rPr>
              <a:t>much</a:t>
            </a:r>
            <a:r>
              <a:rPr sz="2200" spc="-3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FFFFFD"/>
                </a:solidFill>
                <a:latin typeface="Gill Sans MT"/>
                <a:cs typeface="Gill Sans MT"/>
              </a:rPr>
              <a:t>as</a:t>
            </a:r>
            <a:r>
              <a:rPr sz="2200" spc="-3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200" spc="-10" dirty="0">
                <a:solidFill>
                  <a:srgbClr val="FFFFFD"/>
                </a:solidFill>
                <a:latin typeface="Gill Sans MT"/>
                <a:cs typeface="Gill Sans MT"/>
              </a:rPr>
              <a:t>possible. </a:t>
            </a:r>
            <a:r>
              <a:rPr sz="2200" dirty="0">
                <a:solidFill>
                  <a:srgbClr val="FFFFFD"/>
                </a:solidFill>
                <a:latin typeface="Gill Sans MT"/>
                <a:cs typeface="Gill Sans MT"/>
              </a:rPr>
              <a:t>Use</a:t>
            </a:r>
            <a:r>
              <a:rPr sz="2200" spc="-3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FFFFFD"/>
                </a:solidFill>
                <a:latin typeface="Gill Sans MT"/>
                <a:cs typeface="Gill Sans MT"/>
              </a:rPr>
              <a:t>air</a:t>
            </a:r>
            <a:r>
              <a:rPr sz="2200" spc="-2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FFFFFD"/>
                </a:solidFill>
                <a:latin typeface="Gill Sans MT"/>
                <a:cs typeface="Gill Sans MT"/>
              </a:rPr>
              <a:t>conditioning</a:t>
            </a:r>
            <a:r>
              <a:rPr sz="2200" spc="-1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FFFFFD"/>
                </a:solidFill>
                <a:latin typeface="Gill Sans MT"/>
                <a:cs typeface="Gill Sans MT"/>
              </a:rPr>
              <a:t>at</a:t>
            </a:r>
            <a:r>
              <a:rPr sz="2200" spc="-3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FFFFFD"/>
                </a:solidFill>
                <a:latin typeface="Gill Sans MT"/>
                <a:cs typeface="Gill Sans MT"/>
              </a:rPr>
              <a:t>home</a:t>
            </a:r>
            <a:r>
              <a:rPr sz="2200" spc="-3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FFFFFD"/>
                </a:solidFill>
                <a:latin typeface="Gill Sans MT"/>
                <a:cs typeface="Gill Sans MT"/>
              </a:rPr>
              <a:t>or</a:t>
            </a:r>
            <a:r>
              <a:rPr sz="2200" spc="-3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FFFFFD"/>
                </a:solidFill>
                <a:latin typeface="Gill Sans MT"/>
                <a:cs typeface="Gill Sans MT"/>
              </a:rPr>
              <a:t>go</a:t>
            </a:r>
            <a:r>
              <a:rPr sz="2200" spc="-3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FFFFFD"/>
                </a:solidFill>
                <a:latin typeface="Gill Sans MT"/>
                <a:cs typeface="Gill Sans MT"/>
              </a:rPr>
              <a:t>to</a:t>
            </a:r>
            <a:r>
              <a:rPr sz="2200" spc="-2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200" spc="-50" dirty="0">
                <a:solidFill>
                  <a:srgbClr val="FFFFFD"/>
                </a:solidFill>
                <a:latin typeface="Gill Sans MT"/>
                <a:cs typeface="Gill Sans MT"/>
              </a:rPr>
              <a:t>a </a:t>
            </a:r>
            <a:r>
              <a:rPr sz="2200" dirty="0">
                <a:solidFill>
                  <a:srgbClr val="FFFFFD"/>
                </a:solidFill>
                <a:latin typeface="Gill Sans MT"/>
                <a:cs typeface="Gill Sans MT"/>
              </a:rPr>
              <a:t>place</a:t>
            </a:r>
            <a:r>
              <a:rPr sz="2200" spc="-3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FFFFFD"/>
                </a:solidFill>
                <a:latin typeface="Gill Sans MT"/>
                <a:cs typeface="Gill Sans MT"/>
              </a:rPr>
              <a:t>that</a:t>
            </a:r>
            <a:r>
              <a:rPr sz="2200" spc="-1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FFFFFD"/>
                </a:solidFill>
                <a:latin typeface="Gill Sans MT"/>
                <a:cs typeface="Gill Sans MT"/>
              </a:rPr>
              <a:t>has</a:t>
            </a:r>
            <a:r>
              <a:rPr sz="2200" spc="-3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FFFFFD"/>
                </a:solidFill>
                <a:latin typeface="Gill Sans MT"/>
                <a:cs typeface="Gill Sans MT"/>
              </a:rPr>
              <a:t>air</a:t>
            </a:r>
            <a:r>
              <a:rPr sz="2200" spc="-10" dirty="0">
                <a:solidFill>
                  <a:srgbClr val="FFFFFD"/>
                </a:solidFill>
                <a:latin typeface="Gill Sans MT"/>
                <a:cs typeface="Gill Sans MT"/>
              </a:rPr>
              <a:t> conditioning.</a:t>
            </a:r>
            <a:endParaRPr sz="2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FFFFFD"/>
              </a:buClr>
              <a:buFont typeface="Arial"/>
              <a:buChar char="•"/>
            </a:pPr>
            <a:endParaRPr sz="2200">
              <a:latin typeface="Gill Sans MT"/>
              <a:cs typeface="Gill Sans MT"/>
            </a:endParaRPr>
          </a:p>
          <a:p>
            <a:pPr marL="298450" marR="56769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2200" dirty="0">
                <a:solidFill>
                  <a:srgbClr val="FFFFFD"/>
                </a:solidFill>
                <a:latin typeface="Gill Sans MT"/>
                <a:cs typeface="Gill Sans MT"/>
              </a:rPr>
              <a:t>Check</a:t>
            </a:r>
            <a:r>
              <a:rPr sz="2200" spc="-4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FFFFFD"/>
                </a:solidFill>
                <a:latin typeface="Gill Sans MT"/>
                <a:cs typeface="Gill Sans MT"/>
              </a:rPr>
              <a:t>on</a:t>
            </a:r>
            <a:r>
              <a:rPr sz="2200" spc="-1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FFFFFD"/>
                </a:solidFill>
                <a:latin typeface="Gill Sans MT"/>
                <a:cs typeface="Gill Sans MT"/>
              </a:rPr>
              <a:t>vulnerable</a:t>
            </a:r>
            <a:r>
              <a:rPr sz="2200" spc="-3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200" spc="-10" dirty="0">
                <a:solidFill>
                  <a:srgbClr val="FFFFFD"/>
                </a:solidFill>
                <a:latin typeface="Gill Sans MT"/>
                <a:cs typeface="Gill Sans MT"/>
              </a:rPr>
              <a:t>friends,</a:t>
            </a:r>
            <a:r>
              <a:rPr sz="2200" spc="-21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200" spc="-10" dirty="0">
                <a:solidFill>
                  <a:srgbClr val="FFFFFD"/>
                </a:solidFill>
                <a:latin typeface="Gill Sans MT"/>
                <a:cs typeface="Gill Sans MT"/>
              </a:rPr>
              <a:t>family </a:t>
            </a:r>
            <a:r>
              <a:rPr sz="2200" dirty="0">
                <a:solidFill>
                  <a:srgbClr val="FFFFFD"/>
                </a:solidFill>
                <a:latin typeface="Gill Sans MT"/>
                <a:cs typeface="Gill Sans MT"/>
              </a:rPr>
              <a:t>members</a:t>
            </a:r>
            <a:r>
              <a:rPr sz="2200" spc="-2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FFFFFD"/>
                </a:solidFill>
                <a:latin typeface="Gill Sans MT"/>
                <a:cs typeface="Gill Sans MT"/>
              </a:rPr>
              <a:t>and</a:t>
            </a:r>
            <a:r>
              <a:rPr sz="2200" spc="-2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200" spc="-10" dirty="0">
                <a:solidFill>
                  <a:srgbClr val="FFFFFD"/>
                </a:solidFill>
                <a:latin typeface="Gill Sans MT"/>
                <a:cs typeface="Gill Sans MT"/>
              </a:rPr>
              <a:t>neighbors.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8424" y="3627956"/>
            <a:ext cx="463867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endParaRPr sz="2200" dirty="0">
              <a:latin typeface="Gill Sans MT"/>
              <a:cs typeface="Gill Sans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56732" y="1377696"/>
            <a:ext cx="2816351" cy="282625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042196" y="4366614"/>
            <a:ext cx="2508885" cy="1427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300" b="1" i="1" u="sng" dirty="0">
                <a:solidFill>
                  <a:srgbClr val="FFFFFD"/>
                </a:solidFill>
                <a:uFill>
                  <a:solidFill>
                    <a:srgbClr val="FFFFFD"/>
                  </a:solidFill>
                </a:uFill>
                <a:latin typeface="Gill Sans MT"/>
                <a:cs typeface="Gill Sans MT"/>
              </a:rPr>
              <a:t>Drink fluids:</a:t>
            </a:r>
            <a:r>
              <a:rPr sz="2300" b="1" i="1" u="sng" spc="-150" dirty="0">
                <a:solidFill>
                  <a:srgbClr val="FFFFFD"/>
                </a:solidFill>
                <a:uFill>
                  <a:solidFill>
                    <a:srgbClr val="FFFFFD"/>
                  </a:solidFill>
                </a:uFill>
                <a:latin typeface="Gill Sans MT"/>
                <a:cs typeface="Gill Sans MT"/>
              </a:rPr>
              <a:t> </a:t>
            </a:r>
            <a:r>
              <a:rPr sz="2300" b="1" i="1" u="none" spc="-15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300" b="1" i="1" u="none" dirty="0">
                <a:solidFill>
                  <a:srgbClr val="FFFFFD"/>
                </a:solidFill>
                <a:latin typeface="Gill Sans MT"/>
                <a:cs typeface="Gill Sans MT"/>
              </a:rPr>
              <a:t>particularly</a:t>
            </a:r>
            <a:r>
              <a:rPr sz="2300" b="1" i="1" u="none" spc="-6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300" b="1" i="1" u="none" dirty="0">
                <a:solidFill>
                  <a:srgbClr val="FFFFFD"/>
                </a:solidFill>
                <a:latin typeface="Gill Sans MT"/>
                <a:cs typeface="Gill Sans MT"/>
              </a:rPr>
              <a:t>water</a:t>
            </a:r>
            <a:r>
              <a:rPr sz="2300" b="1" i="1" u="none" spc="-6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300" b="1" i="1" u="none" spc="-50" dirty="0">
                <a:solidFill>
                  <a:srgbClr val="FFFFFD"/>
                </a:solidFill>
                <a:latin typeface="Gill Sans MT"/>
                <a:cs typeface="Gill Sans MT"/>
              </a:rPr>
              <a:t>-</a:t>
            </a:r>
            <a:endParaRPr sz="2300">
              <a:latin typeface="Gill Sans MT"/>
              <a:cs typeface="Gill Sans MT"/>
            </a:endParaRPr>
          </a:p>
          <a:p>
            <a:pPr marL="12700" marR="411480">
              <a:lnSpc>
                <a:spcPct val="100000"/>
              </a:lnSpc>
            </a:pPr>
            <a:r>
              <a:rPr sz="2300" b="1" i="1" dirty="0">
                <a:solidFill>
                  <a:srgbClr val="FFFFFD"/>
                </a:solidFill>
                <a:latin typeface="Gill Sans MT"/>
                <a:cs typeface="Gill Sans MT"/>
              </a:rPr>
              <a:t>--</a:t>
            </a:r>
            <a:r>
              <a:rPr sz="2300" b="1" i="1" spc="-5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300" b="1" i="1" dirty="0">
                <a:solidFill>
                  <a:srgbClr val="FFFFFD"/>
                </a:solidFill>
                <a:latin typeface="Gill Sans MT"/>
                <a:cs typeface="Gill Sans MT"/>
              </a:rPr>
              <a:t>even</a:t>
            </a:r>
            <a:r>
              <a:rPr sz="2300" b="1" i="1" spc="-2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300" b="1" i="1" dirty="0">
                <a:solidFill>
                  <a:srgbClr val="FFFFFD"/>
                </a:solidFill>
                <a:latin typeface="Gill Sans MT"/>
                <a:cs typeface="Gill Sans MT"/>
              </a:rPr>
              <a:t>if</a:t>
            </a:r>
            <a:r>
              <a:rPr sz="2300" b="1" i="1" spc="-4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300" b="1" i="1" dirty="0">
                <a:solidFill>
                  <a:srgbClr val="FFFFFD"/>
                </a:solidFill>
                <a:latin typeface="Gill Sans MT"/>
                <a:cs typeface="Gill Sans MT"/>
              </a:rPr>
              <a:t>you</a:t>
            </a:r>
            <a:r>
              <a:rPr sz="2300" b="1" i="1" spc="-3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300" b="1" i="1" spc="-25" dirty="0">
                <a:solidFill>
                  <a:srgbClr val="FFFFFD"/>
                </a:solidFill>
                <a:latin typeface="Gill Sans MT"/>
                <a:cs typeface="Gill Sans MT"/>
              </a:rPr>
              <a:t>do </a:t>
            </a:r>
            <a:r>
              <a:rPr sz="2300" b="1" i="1" dirty="0">
                <a:solidFill>
                  <a:srgbClr val="FFFFFD"/>
                </a:solidFill>
                <a:latin typeface="Gill Sans MT"/>
                <a:cs typeface="Gill Sans MT"/>
              </a:rPr>
              <a:t>not</a:t>
            </a:r>
            <a:r>
              <a:rPr sz="2300" b="1" i="1" spc="-3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300" b="1" i="1" dirty="0">
                <a:solidFill>
                  <a:srgbClr val="FFFFFD"/>
                </a:solidFill>
                <a:latin typeface="Gill Sans MT"/>
                <a:cs typeface="Gill Sans MT"/>
              </a:rPr>
              <a:t>feel</a:t>
            </a:r>
            <a:r>
              <a:rPr sz="2300" b="1" i="1" spc="-3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300" b="1" i="1" spc="-10" dirty="0">
                <a:solidFill>
                  <a:srgbClr val="FFFFFD"/>
                </a:solidFill>
                <a:latin typeface="Gill Sans MT"/>
                <a:cs typeface="Gill Sans MT"/>
              </a:rPr>
              <a:t>thirsty!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770"/>
              </a:lnSpc>
              <a:spcBef>
                <a:spcPts val="95"/>
              </a:spcBef>
            </a:pPr>
            <a:r>
              <a:rPr dirty="0"/>
              <a:t>Energy</a:t>
            </a:r>
            <a:r>
              <a:rPr spc="-35" dirty="0"/>
              <a:t> </a:t>
            </a:r>
            <a:r>
              <a:rPr spc="-10" dirty="0"/>
              <a:t>Conservation</a:t>
            </a:r>
          </a:p>
          <a:p>
            <a:pPr marL="12700">
              <a:lnSpc>
                <a:spcPts val="2810"/>
              </a:lnSpc>
            </a:pPr>
            <a:r>
              <a:rPr sz="2400" b="0" spc="-45" dirty="0">
                <a:latin typeface="Gill Sans MT"/>
                <a:cs typeface="Gill Sans MT"/>
              </a:rPr>
              <a:t>Thursday,</a:t>
            </a:r>
            <a:r>
              <a:rPr sz="2400" b="0" spc="-240" dirty="0">
                <a:latin typeface="Gill Sans MT"/>
                <a:cs typeface="Gill Sans MT"/>
              </a:rPr>
              <a:t> </a:t>
            </a:r>
            <a:r>
              <a:rPr sz="2400" b="0" dirty="0">
                <a:latin typeface="Gill Sans MT"/>
                <a:cs typeface="Gill Sans MT"/>
              </a:rPr>
              <a:t>July</a:t>
            </a:r>
            <a:r>
              <a:rPr sz="2400" b="0" spc="5" dirty="0">
                <a:latin typeface="Gill Sans MT"/>
                <a:cs typeface="Gill Sans MT"/>
              </a:rPr>
              <a:t> </a:t>
            </a:r>
            <a:r>
              <a:rPr sz="2400" b="0" spc="-10" dirty="0">
                <a:latin typeface="Gill Sans MT"/>
                <a:cs typeface="Gill Sans MT"/>
              </a:rPr>
              <a:t>23,</a:t>
            </a:r>
            <a:r>
              <a:rPr sz="2400" b="0" spc="-235" dirty="0">
                <a:latin typeface="Gill Sans MT"/>
                <a:cs typeface="Gill Sans MT"/>
              </a:rPr>
              <a:t> </a:t>
            </a:r>
            <a:r>
              <a:rPr sz="2400" b="0" spc="-10" dirty="0">
                <a:latin typeface="Gill Sans MT"/>
                <a:cs typeface="Gill Sans MT"/>
              </a:rPr>
              <a:t>11:00</a:t>
            </a:r>
            <a:r>
              <a:rPr sz="2400" b="0" spc="-240" dirty="0">
                <a:latin typeface="Gill Sans MT"/>
                <a:cs typeface="Gill Sans MT"/>
              </a:rPr>
              <a:t> </a:t>
            </a:r>
            <a:r>
              <a:rPr sz="2400" b="0" spc="-35" dirty="0">
                <a:latin typeface="Gill Sans MT"/>
                <a:cs typeface="Gill Sans MT"/>
              </a:rPr>
              <a:t>AM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56126" y="608180"/>
            <a:ext cx="3685700" cy="40965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marR="5080" indent="-254635">
              <a:lnSpc>
                <a:spcPct val="113999"/>
              </a:lnSpc>
              <a:spcBef>
                <a:spcPts val="100"/>
              </a:spcBef>
              <a:buSzPct val="125000"/>
              <a:buFont typeface="Arial"/>
              <a:buChar char="•"/>
              <a:tabLst>
                <a:tab pos="268605" algn="l"/>
              </a:tabLst>
            </a:pPr>
            <a:r>
              <a:rPr sz="2600" dirty="0">
                <a:solidFill>
                  <a:srgbClr val="00578F"/>
                </a:solidFill>
                <a:latin typeface="Gill Sans MT"/>
                <a:cs typeface="Gill Sans MT"/>
              </a:rPr>
              <a:t>The</a:t>
            </a:r>
            <a:r>
              <a:rPr sz="2600" spc="-8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600" spc="-10" dirty="0">
                <a:solidFill>
                  <a:srgbClr val="00578F"/>
                </a:solidFill>
                <a:latin typeface="Gill Sans MT"/>
                <a:cs typeface="Gill Sans MT"/>
              </a:rPr>
              <a:t>Mayor</a:t>
            </a:r>
            <a:r>
              <a:rPr sz="2600" spc="-8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lang="en-US" sz="2600" spc="-80" dirty="0">
                <a:solidFill>
                  <a:srgbClr val="00578F"/>
                </a:solidFill>
                <a:latin typeface="Gill Sans MT"/>
                <a:cs typeface="Gill Sans MT"/>
              </a:rPr>
              <a:t>in your jurisdiction </a:t>
            </a:r>
            <a:r>
              <a:rPr sz="2600" dirty="0">
                <a:solidFill>
                  <a:srgbClr val="00578F"/>
                </a:solidFill>
                <a:latin typeface="Gill Sans MT"/>
                <a:cs typeface="Gill Sans MT"/>
              </a:rPr>
              <a:t>issues</a:t>
            </a:r>
            <a:r>
              <a:rPr sz="2600" spc="-7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600" spc="-25" dirty="0">
                <a:solidFill>
                  <a:srgbClr val="00578F"/>
                </a:solidFill>
                <a:latin typeface="Gill Sans MT"/>
                <a:cs typeface="Gill Sans MT"/>
              </a:rPr>
              <a:t>an 	</a:t>
            </a:r>
            <a:r>
              <a:rPr sz="2600" spc="-10" dirty="0">
                <a:solidFill>
                  <a:srgbClr val="00578F"/>
                </a:solidFill>
                <a:latin typeface="Gill Sans MT"/>
                <a:cs typeface="Gill Sans MT"/>
              </a:rPr>
              <a:t>Executive</a:t>
            </a:r>
            <a:r>
              <a:rPr sz="2600" spc="-13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600" spc="-10" dirty="0">
                <a:solidFill>
                  <a:srgbClr val="00578F"/>
                </a:solidFill>
                <a:latin typeface="Gill Sans MT"/>
                <a:cs typeface="Gill Sans MT"/>
              </a:rPr>
              <a:t>Order: 	</a:t>
            </a:r>
            <a:r>
              <a:rPr sz="2600" i="1" dirty="0">
                <a:solidFill>
                  <a:srgbClr val="00578F"/>
                </a:solidFill>
                <a:latin typeface="Gill Sans MT"/>
                <a:cs typeface="Gill Sans MT"/>
              </a:rPr>
              <a:t>“Directing</a:t>
            </a:r>
            <a:r>
              <a:rPr sz="2600" i="1" spc="-8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lang="en-US" sz="2600" i="1" spc="-85" dirty="0">
                <a:solidFill>
                  <a:srgbClr val="00578F"/>
                </a:solidFill>
                <a:latin typeface="Gill Sans MT"/>
                <a:cs typeface="Gill Sans MT"/>
              </a:rPr>
              <a:t>Businesses to </a:t>
            </a:r>
            <a:r>
              <a:rPr sz="2600" i="1" dirty="0">
                <a:solidFill>
                  <a:srgbClr val="00578F"/>
                </a:solidFill>
                <a:latin typeface="Gill Sans MT"/>
                <a:cs typeface="Gill Sans MT"/>
              </a:rPr>
              <a:t>Conserve</a:t>
            </a:r>
            <a:r>
              <a:rPr sz="2600" i="1" spc="5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600" i="1" spc="-20" dirty="0">
                <a:solidFill>
                  <a:srgbClr val="00578F"/>
                </a:solidFill>
                <a:latin typeface="Gill Sans MT"/>
                <a:cs typeface="Gill Sans MT"/>
              </a:rPr>
              <a:t>Energy”</a:t>
            </a:r>
            <a:r>
              <a:rPr sz="2600" i="1" spc="-24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600" i="1" spc="-20" dirty="0">
                <a:solidFill>
                  <a:srgbClr val="00578F"/>
                </a:solidFill>
                <a:latin typeface="Gill Sans MT"/>
                <a:cs typeface="Gill Sans MT"/>
              </a:rPr>
              <a:t>--</a:t>
            </a:r>
            <a:r>
              <a:rPr sz="2600" i="1" spc="-50" dirty="0">
                <a:solidFill>
                  <a:srgbClr val="00578F"/>
                </a:solidFill>
                <a:latin typeface="Gill Sans MT"/>
                <a:cs typeface="Gill Sans MT"/>
              </a:rPr>
              <a:t>- 	</a:t>
            </a:r>
            <a:r>
              <a:rPr sz="2600" dirty="0">
                <a:solidFill>
                  <a:srgbClr val="00578F"/>
                </a:solidFill>
                <a:latin typeface="Gill Sans MT"/>
                <a:cs typeface="Gill Sans MT"/>
              </a:rPr>
              <a:t>requesting</a:t>
            </a:r>
            <a:r>
              <a:rPr sz="2600" spc="-14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600" spc="-10" dirty="0" err="1">
                <a:solidFill>
                  <a:srgbClr val="00578F"/>
                </a:solidFill>
                <a:latin typeface="Gill Sans MT"/>
                <a:cs typeface="Gill Sans MT"/>
              </a:rPr>
              <a:t>thermostats</a:t>
            </a:r>
            <a:r>
              <a:rPr lang="en-US" sz="2600" dirty="0" err="1">
                <a:solidFill>
                  <a:srgbClr val="00578F"/>
                </a:solidFill>
                <a:latin typeface="Gill Sans MT"/>
                <a:cs typeface="Gill Sans MT"/>
              </a:rPr>
              <a:t>be</a:t>
            </a:r>
            <a:r>
              <a:rPr lang="en-US" sz="2600" spc="-2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lang="en-US" sz="2600" dirty="0">
                <a:solidFill>
                  <a:srgbClr val="00578F"/>
                </a:solidFill>
                <a:latin typeface="Gill Sans MT"/>
                <a:cs typeface="Gill Sans MT"/>
              </a:rPr>
              <a:t>set</a:t>
            </a:r>
            <a:r>
              <a:rPr lang="en-US" sz="2600" spc="-3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lang="en-US" sz="2600" dirty="0">
                <a:solidFill>
                  <a:srgbClr val="00578F"/>
                </a:solidFill>
                <a:latin typeface="Gill Sans MT"/>
                <a:cs typeface="Gill Sans MT"/>
              </a:rPr>
              <a:t>to</a:t>
            </a:r>
            <a:r>
              <a:rPr lang="en-US" sz="2600" spc="-1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lang="en-US" sz="2600" dirty="0">
                <a:solidFill>
                  <a:srgbClr val="00578F"/>
                </a:solidFill>
                <a:latin typeface="Gill Sans MT"/>
                <a:cs typeface="Gill Sans MT"/>
              </a:rPr>
              <a:t>80°F</a:t>
            </a:r>
            <a:r>
              <a:rPr lang="en-US" sz="2600" spc="-3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lang="en-US" sz="2600" dirty="0">
                <a:solidFill>
                  <a:srgbClr val="00578F"/>
                </a:solidFill>
                <a:latin typeface="Gill Sans MT"/>
                <a:cs typeface="Gill Sans MT"/>
              </a:rPr>
              <a:t>or</a:t>
            </a:r>
            <a:r>
              <a:rPr lang="en-US" sz="2600" spc="-2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lang="en-US" sz="2600" spc="-10" dirty="0">
                <a:solidFill>
                  <a:srgbClr val="00578F"/>
                </a:solidFill>
                <a:latin typeface="Gill Sans MT"/>
                <a:cs typeface="Gill Sans MT"/>
              </a:rPr>
              <a:t>higher </a:t>
            </a:r>
            <a:r>
              <a:rPr lang="en-US" sz="2600" dirty="0">
                <a:solidFill>
                  <a:srgbClr val="00578F"/>
                </a:solidFill>
                <a:latin typeface="Gill Sans MT"/>
                <a:cs typeface="Gill Sans MT"/>
              </a:rPr>
              <a:t>for</a:t>
            </a:r>
            <a:r>
              <a:rPr lang="en-US" sz="2600" spc="-7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lang="en-US" sz="2600" dirty="0">
                <a:solidFill>
                  <a:srgbClr val="00578F"/>
                </a:solidFill>
                <a:latin typeface="Gill Sans MT"/>
                <a:cs typeface="Gill Sans MT"/>
              </a:rPr>
              <a:t>office</a:t>
            </a:r>
            <a:r>
              <a:rPr lang="en-US" sz="2600" spc="-5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lang="en-US" sz="2600" dirty="0">
                <a:solidFill>
                  <a:srgbClr val="00578F"/>
                </a:solidFill>
                <a:latin typeface="Gill Sans MT"/>
                <a:cs typeface="Gill Sans MT"/>
              </a:rPr>
              <a:t>buildings</a:t>
            </a:r>
            <a:endParaRPr lang="en-US" sz="2600" dirty="0">
              <a:latin typeface="Gill Sans MT"/>
              <a:cs typeface="Gill Sans MT"/>
            </a:endParaRPr>
          </a:p>
          <a:p>
            <a:pPr marL="266700" marR="5080" indent="-254635">
              <a:lnSpc>
                <a:spcPct val="113999"/>
              </a:lnSpc>
              <a:spcBef>
                <a:spcPts val="100"/>
              </a:spcBef>
              <a:buSzPct val="125000"/>
              <a:buFont typeface="Arial"/>
              <a:buChar char="•"/>
              <a:tabLst>
                <a:tab pos="268605" algn="l"/>
              </a:tabLst>
            </a:pPr>
            <a:endParaRPr sz="2600" dirty="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48851" y="4226998"/>
            <a:ext cx="132588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u="sng" spc="-10" dirty="0">
                <a:solidFill>
                  <a:srgbClr val="C00000"/>
                </a:solidFill>
                <a:uFill>
                  <a:solidFill>
                    <a:srgbClr val="00578F"/>
                  </a:solidFill>
                </a:uFill>
                <a:latin typeface="Gill Sans MT"/>
                <a:cs typeface="Gill Sans MT"/>
              </a:rPr>
              <a:t>Considerations:</a:t>
            </a:r>
            <a:endParaRPr sz="1600" dirty="0">
              <a:solidFill>
                <a:srgbClr val="C00000"/>
              </a:solidFill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8262" y="4523193"/>
            <a:ext cx="7239225" cy="17266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13970" indent="-285750">
              <a:lnSpc>
                <a:spcPct val="113900"/>
              </a:lnSpc>
              <a:spcBef>
                <a:spcPts val="95"/>
              </a:spcBef>
              <a:buSzPct val="125000"/>
              <a:buFont typeface="Arial"/>
              <a:buChar char="•"/>
              <a:tabLst>
                <a:tab pos="298450" algn="l"/>
              </a:tabLst>
            </a:pP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Is</a:t>
            </a:r>
            <a:r>
              <a:rPr sz="1600" spc="-2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there</a:t>
            </a:r>
            <a:r>
              <a:rPr sz="1600" spc="-3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a</a:t>
            </a:r>
            <a:r>
              <a:rPr sz="1600" spc="-2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staff</a:t>
            </a:r>
            <a:r>
              <a:rPr sz="1600" spc="-2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member</a:t>
            </a:r>
            <a:r>
              <a:rPr sz="1600" spc="-3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tasked</a:t>
            </a:r>
            <a:r>
              <a:rPr sz="1600" spc="-3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to</a:t>
            </a:r>
            <a:r>
              <a:rPr sz="1600" spc="-1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manage</a:t>
            </a:r>
            <a:r>
              <a:rPr sz="1600" spc="-2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the</a:t>
            </a:r>
            <a:r>
              <a:rPr sz="1600" spc="-3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spc="-10" dirty="0">
                <a:solidFill>
                  <a:srgbClr val="00578F"/>
                </a:solidFill>
                <a:latin typeface="Gill Sans MT"/>
                <a:cs typeface="Gill Sans MT"/>
              </a:rPr>
              <a:t>building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utilities</a:t>
            </a:r>
            <a:r>
              <a:rPr sz="1600" spc="-3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contracts?</a:t>
            </a:r>
            <a:r>
              <a:rPr sz="1600" spc="-2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If</a:t>
            </a:r>
            <a:r>
              <a:rPr sz="1600" spc="-1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you</a:t>
            </a:r>
            <a:r>
              <a:rPr sz="1600" spc="-2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are</a:t>
            </a:r>
            <a:r>
              <a:rPr sz="1600" spc="-1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a</a:t>
            </a:r>
            <a:r>
              <a:rPr sz="1600" spc="-1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spc="-10" dirty="0">
                <a:solidFill>
                  <a:srgbClr val="00578F"/>
                </a:solidFill>
                <a:latin typeface="Gill Sans MT"/>
                <a:cs typeface="Gill Sans MT"/>
              </a:rPr>
              <a:t>tenant,</a:t>
            </a:r>
            <a:r>
              <a:rPr sz="1600" spc="-15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who</a:t>
            </a:r>
            <a:r>
              <a:rPr sz="1600" spc="-2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is</a:t>
            </a:r>
            <a:r>
              <a:rPr sz="1600" spc="-1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spc="-10" dirty="0">
                <a:solidFill>
                  <a:srgbClr val="00578F"/>
                </a:solidFill>
                <a:latin typeface="Gill Sans MT"/>
                <a:cs typeface="Gill Sans MT"/>
              </a:rPr>
              <a:t>responsible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for</a:t>
            </a:r>
            <a:r>
              <a:rPr sz="1600" spc="-3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communicating</a:t>
            </a:r>
            <a:r>
              <a:rPr sz="1600" spc="-3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with</a:t>
            </a:r>
            <a:r>
              <a:rPr sz="1600" spc="-4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the</a:t>
            </a:r>
            <a:r>
              <a:rPr sz="1600" spc="-4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building</a:t>
            </a:r>
            <a:r>
              <a:rPr sz="1600" spc="-5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spc="-10" dirty="0">
                <a:solidFill>
                  <a:srgbClr val="00578F"/>
                </a:solidFill>
                <a:latin typeface="Gill Sans MT"/>
                <a:cs typeface="Gill Sans MT"/>
              </a:rPr>
              <a:t>management?</a:t>
            </a:r>
            <a:endParaRPr lang="en-US" sz="1600" spc="-10" dirty="0">
              <a:solidFill>
                <a:srgbClr val="00578F"/>
              </a:solidFill>
              <a:latin typeface="Gill Sans MT"/>
              <a:cs typeface="Gill Sans MT"/>
            </a:endParaRPr>
          </a:p>
          <a:p>
            <a:pPr marL="298450" marR="13970" indent="-285750">
              <a:lnSpc>
                <a:spcPct val="113900"/>
              </a:lnSpc>
              <a:spcBef>
                <a:spcPts val="95"/>
              </a:spcBef>
              <a:buSzPct val="125000"/>
              <a:buFont typeface="Arial"/>
              <a:buChar char="•"/>
              <a:tabLst>
                <a:tab pos="298450" algn="l"/>
              </a:tabLst>
            </a:pPr>
            <a:r>
              <a:rPr lang="en-US" sz="1600" spc="-10" dirty="0">
                <a:solidFill>
                  <a:srgbClr val="00578F"/>
                </a:solidFill>
                <a:latin typeface="Gill Sans MT"/>
                <a:cs typeface="Gill Sans MT"/>
              </a:rPr>
              <a:t>What messaging might you be considering for staff/patients?</a:t>
            </a:r>
          </a:p>
          <a:p>
            <a:pPr marL="298450" marR="13970" indent="-285750">
              <a:lnSpc>
                <a:spcPct val="113900"/>
              </a:lnSpc>
              <a:spcBef>
                <a:spcPts val="95"/>
              </a:spcBef>
              <a:buSzPct val="125000"/>
              <a:buFont typeface="Arial"/>
              <a:buChar char="•"/>
              <a:tabLst>
                <a:tab pos="298450" algn="l"/>
              </a:tabLst>
            </a:pPr>
            <a:r>
              <a:rPr lang="en-US" sz="1600" spc="-10" dirty="0">
                <a:solidFill>
                  <a:srgbClr val="00578F"/>
                </a:solidFill>
                <a:latin typeface="Gill Sans MT"/>
                <a:cs typeface="Gill Sans MT"/>
              </a:rPr>
              <a:t>Does the organization have means to identify at risk patients?</a:t>
            </a:r>
          </a:p>
          <a:p>
            <a:pPr marL="298450" marR="13970" indent="-285750">
              <a:lnSpc>
                <a:spcPct val="113900"/>
              </a:lnSpc>
              <a:spcBef>
                <a:spcPts val="95"/>
              </a:spcBef>
              <a:buSzPct val="125000"/>
              <a:buFont typeface="Arial"/>
              <a:buChar char="•"/>
              <a:tabLst>
                <a:tab pos="298450" algn="l"/>
              </a:tabLst>
            </a:pPr>
            <a:r>
              <a:rPr lang="en-US" sz="1600" spc="-10" dirty="0">
                <a:solidFill>
                  <a:srgbClr val="00578F"/>
                </a:solidFill>
                <a:latin typeface="Gill Sans MT"/>
                <a:cs typeface="Gill Sans MT"/>
              </a:rPr>
              <a:t>How will messaging be provided?</a:t>
            </a:r>
          </a:p>
          <a:p>
            <a:pPr marL="298450" marR="13970" indent="-285750">
              <a:lnSpc>
                <a:spcPct val="113900"/>
              </a:lnSpc>
              <a:spcBef>
                <a:spcPts val="95"/>
              </a:spcBef>
              <a:buSzPct val="125000"/>
              <a:buFont typeface="Arial"/>
              <a:buChar char="•"/>
              <a:tabLst>
                <a:tab pos="298450" algn="l"/>
              </a:tabLst>
            </a:pPr>
            <a:endParaRPr sz="1600" dirty="0">
              <a:latin typeface="Gill Sans MT"/>
              <a:cs typeface="Gill Sans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9666" y="1592579"/>
            <a:ext cx="3458210" cy="252222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60876"/>
            <a:ext cx="26269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Heat</a:t>
            </a:r>
            <a:r>
              <a:rPr spc="-25" dirty="0"/>
              <a:t> </a:t>
            </a:r>
            <a:r>
              <a:rPr dirty="0"/>
              <a:t>Is</a:t>
            </a:r>
            <a:r>
              <a:rPr spc="-20" dirty="0"/>
              <a:t> </a:t>
            </a:r>
            <a:r>
              <a:rPr spc="-10" dirty="0"/>
              <a:t>Rising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6843" y="853867"/>
            <a:ext cx="3992245" cy="4885953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20345">
              <a:lnSpc>
                <a:spcPct val="100000"/>
              </a:lnSpc>
              <a:spcBef>
                <a:spcPts val="700"/>
              </a:spcBef>
            </a:pPr>
            <a:r>
              <a:rPr sz="2400" spc="-45" dirty="0">
                <a:latin typeface="Gill Sans MT"/>
                <a:cs typeface="Gill Sans MT"/>
              </a:rPr>
              <a:t>Thursday,</a:t>
            </a:r>
            <a:r>
              <a:rPr sz="2400" spc="-2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July</a:t>
            </a:r>
            <a:r>
              <a:rPr sz="2400" spc="-1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23,</a:t>
            </a:r>
            <a:r>
              <a:rPr sz="2400" spc="-2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1:00</a:t>
            </a:r>
            <a:r>
              <a:rPr sz="2400" spc="-10" dirty="0">
                <a:latin typeface="Gill Sans MT"/>
                <a:cs typeface="Gill Sans MT"/>
              </a:rPr>
              <a:t> </a:t>
            </a:r>
            <a:r>
              <a:rPr sz="2400" spc="-25" dirty="0">
                <a:latin typeface="Gill Sans MT"/>
                <a:cs typeface="Gill Sans MT"/>
              </a:rPr>
              <a:t>PM</a:t>
            </a:r>
            <a:endParaRPr sz="2400" dirty="0">
              <a:latin typeface="Gill Sans MT"/>
              <a:cs typeface="Gill Sans MT"/>
            </a:endParaRPr>
          </a:p>
          <a:p>
            <a:pPr marL="268605" marR="5080" indent="-256540">
              <a:lnSpc>
                <a:spcPct val="113999"/>
              </a:lnSpc>
              <a:spcBef>
                <a:spcPts val="985"/>
              </a:spcBef>
              <a:buSzPct val="124000"/>
              <a:buFont typeface="Arial"/>
              <a:buChar char="•"/>
              <a:tabLst>
                <a:tab pos="268605" algn="l"/>
              </a:tabLst>
            </a:pPr>
            <a:r>
              <a:rPr sz="2500" dirty="0">
                <a:solidFill>
                  <a:srgbClr val="00578F"/>
                </a:solidFill>
                <a:latin typeface="Gill Sans MT"/>
                <a:cs typeface="Gill Sans MT"/>
              </a:rPr>
              <a:t>Afternoon</a:t>
            </a:r>
            <a:r>
              <a:rPr sz="2500" spc="-4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500" spc="-10" dirty="0">
                <a:solidFill>
                  <a:srgbClr val="00578F"/>
                </a:solidFill>
                <a:latin typeface="Gill Sans MT"/>
                <a:cs typeface="Gill Sans MT"/>
              </a:rPr>
              <a:t>temperatures </a:t>
            </a:r>
            <a:r>
              <a:rPr sz="2500" dirty="0">
                <a:solidFill>
                  <a:srgbClr val="00578F"/>
                </a:solidFill>
                <a:latin typeface="Gill Sans MT"/>
                <a:cs typeface="Gill Sans MT"/>
              </a:rPr>
              <a:t>have</a:t>
            </a:r>
            <a:r>
              <a:rPr sz="2500" spc="-8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500" dirty="0">
                <a:solidFill>
                  <a:srgbClr val="00578F"/>
                </a:solidFill>
                <a:latin typeface="Gill Sans MT"/>
                <a:cs typeface="Gill Sans MT"/>
              </a:rPr>
              <a:t>now</a:t>
            </a:r>
            <a:r>
              <a:rPr sz="2500" spc="-7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500" dirty="0">
                <a:solidFill>
                  <a:srgbClr val="00578F"/>
                </a:solidFill>
                <a:latin typeface="Gill Sans MT"/>
                <a:cs typeface="Gill Sans MT"/>
              </a:rPr>
              <a:t>reached</a:t>
            </a:r>
            <a:r>
              <a:rPr sz="2500" spc="-8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500" dirty="0">
                <a:solidFill>
                  <a:srgbClr val="00578F"/>
                </a:solidFill>
                <a:latin typeface="Gill Sans MT"/>
                <a:cs typeface="Gill Sans MT"/>
              </a:rPr>
              <a:t>95°</a:t>
            </a:r>
            <a:r>
              <a:rPr sz="2500" spc="-8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500" spc="-25" dirty="0">
                <a:solidFill>
                  <a:srgbClr val="00578F"/>
                </a:solidFill>
                <a:latin typeface="Gill Sans MT"/>
                <a:cs typeface="Gill Sans MT"/>
              </a:rPr>
              <a:t>and </a:t>
            </a:r>
            <a:r>
              <a:rPr sz="2500" dirty="0">
                <a:solidFill>
                  <a:srgbClr val="00578F"/>
                </a:solidFill>
                <a:latin typeface="Gill Sans MT"/>
                <a:cs typeface="Gill Sans MT"/>
              </a:rPr>
              <a:t>the</a:t>
            </a:r>
            <a:r>
              <a:rPr sz="2500" spc="-4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500" dirty="0">
                <a:solidFill>
                  <a:srgbClr val="00578F"/>
                </a:solidFill>
                <a:latin typeface="Gill Sans MT"/>
                <a:cs typeface="Gill Sans MT"/>
              </a:rPr>
              <a:t>NWS</a:t>
            </a:r>
            <a:r>
              <a:rPr sz="2500" spc="-6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500" dirty="0">
                <a:solidFill>
                  <a:srgbClr val="00578F"/>
                </a:solidFill>
                <a:latin typeface="Gill Sans MT"/>
                <a:cs typeface="Gill Sans MT"/>
              </a:rPr>
              <a:t>forecasts</a:t>
            </a:r>
            <a:r>
              <a:rPr sz="2500" spc="-5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500" dirty="0">
                <a:solidFill>
                  <a:srgbClr val="00578F"/>
                </a:solidFill>
                <a:latin typeface="Gill Sans MT"/>
                <a:cs typeface="Gill Sans MT"/>
              </a:rPr>
              <a:t>that</a:t>
            </a:r>
            <a:r>
              <a:rPr sz="2500" spc="-4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500" spc="-25" dirty="0">
                <a:solidFill>
                  <a:srgbClr val="00578F"/>
                </a:solidFill>
                <a:latin typeface="Gill Sans MT"/>
                <a:cs typeface="Gill Sans MT"/>
              </a:rPr>
              <a:t>the </a:t>
            </a:r>
            <a:r>
              <a:rPr sz="2500" dirty="0">
                <a:solidFill>
                  <a:srgbClr val="00578F"/>
                </a:solidFill>
                <a:latin typeface="Gill Sans MT"/>
                <a:cs typeface="Gill Sans MT"/>
              </a:rPr>
              <a:t>heat</a:t>
            </a:r>
            <a:r>
              <a:rPr sz="2500" spc="-6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500" dirty="0">
                <a:solidFill>
                  <a:srgbClr val="00578F"/>
                </a:solidFill>
                <a:latin typeface="Gill Sans MT"/>
                <a:cs typeface="Gill Sans MT"/>
              </a:rPr>
              <a:t>index</a:t>
            </a:r>
            <a:r>
              <a:rPr sz="2500" spc="-6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500" dirty="0">
                <a:solidFill>
                  <a:srgbClr val="00578F"/>
                </a:solidFill>
                <a:latin typeface="Gill Sans MT"/>
                <a:cs typeface="Gill Sans MT"/>
              </a:rPr>
              <a:t>tomorrow</a:t>
            </a:r>
            <a:r>
              <a:rPr sz="2500" spc="-8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500" spc="-20" dirty="0">
                <a:solidFill>
                  <a:srgbClr val="00578F"/>
                </a:solidFill>
                <a:latin typeface="Gill Sans MT"/>
                <a:cs typeface="Gill Sans MT"/>
              </a:rPr>
              <a:t>will </a:t>
            </a:r>
            <a:r>
              <a:rPr sz="2500" dirty="0">
                <a:solidFill>
                  <a:srgbClr val="00578F"/>
                </a:solidFill>
                <a:latin typeface="Gill Sans MT"/>
                <a:cs typeface="Gill Sans MT"/>
              </a:rPr>
              <a:t>reach</a:t>
            </a:r>
            <a:r>
              <a:rPr sz="2500" spc="-3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500" spc="-10" dirty="0">
                <a:solidFill>
                  <a:srgbClr val="00578F"/>
                </a:solidFill>
                <a:latin typeface="Gill Sans MT"/>
                <a:cs typeface="Gill Sans MT"/>
              </a:rPr>
              <a:t>105°,</a:t>
            </a:r>
            <a:r>
              <a:rPr sz="2500" spc="-26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500" dirty="0">
                <a:solidFill>
                  <a:srgbClr val="00578F"/>
                </a:solidFill>
                <a:latin typeface="Gill Sans MT"/>
                <a:cs typeface="Gill Sans MT"/>
              </a:rPr>
              <a:t>with</a:t>
            </a:r>
            <a:r>
              <a:rPr sz="2500" spc="-1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500" dirty="0">
                <a:solidFill>
                  <a:srgbClr val="00578F"/>
                </a:solidFill>
                <a:latin typeface="Gill Sans MT"/>
                <a:cs typeface="Gill Sans MT"/>
              </a:rPr>
              <a:t>a</a:t>
            </a:r>
            <a:r>
              <a:rPr sz="2500" spc="-2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500" spc="-10" dirty="0">
                <a:solidFill>
                  <a:srgbClr val="00578F"/>
                </a:solidFill>
                <a:latin typeface="Gill Sans MT"/>
                <a:cs typeface="Gill Sans MT"/>
              </a:rPr>
              <a:t>prediction </a:t>
            </a:r>
            <a:r>
              <a:rPr sz="2500" dirty="0">
                <a:solidFill>
                  <a:srgbClr val="00578F"/>
                </a:solidFill>
                <a:latin typeface="Gill Sans MT"/>
                <a:cs typeface="Gill Sans MT"/>
              </a:rPr>
              <a:t>of</a:t>
            </a:r>
            <a:r>
              <a:rPr sz="2500" spc="-4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500" dirty="0">
                <a:solidFill>
                  <a:srgbClr val="00578F"/>
                </a:solidFill>
                <a:latin typeface="Gill Sans MT"/>
                <a:cs typeface="Gill Sans MT"/>
              </a:rPr>
              <a:t>106°</a:t>
            </a:r>
            <a:r>
              <a:rPr sz="2500" spc="-4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500" dirty="0">
                <a:solidFill>
                  <a:srgbClr val="00578F"/>
                </a:solidFill>
                <a:latin typeface="Gill Sans MT"/>
                <a:cs typeface="Gill Sans MT"/>
              </a:rPr>
              <a:t>the</a:t>
            </a:r>
            <a:r>
              <a:rPr sz="2500" spc="-3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500" dirty="0">
                <a:solidFill>
                  <a:srgbClr val="00578F"/>
                </a:solidFill>
                <a:latin typeface="Gill Sans MT"/>
                <a:cs typeface="Gill Sans MT"/>
              </a:rPr>
              <a:t>following</a:t>
            </a:r>
            <a:r>
              <a:rPr sz="2500" spc="-4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500" spc="-20" dirty="0">
                <a:solidFill>
                  <a:srgbClr val="00578F"/>
                </a:solidFill>
                <a:latin typeface="Gill Sans MT"/>
                <a:cs typeface="Gill Sans MT"/>
              </a:rPr>
              <a:t>day.</a:t>
            </a:r>
            <a:endParaRPr sz="2500" dirty="0">
              <a:latin typeface="Gill Sans MT"/>
              <a:cs typeface="Gill Sans MT"/>
            </a:endParaRPr>
          </a:p>
          <a:p>
            <a:pPr marL="268605" indent="-255904">
              <a:lnSpc>
                <a:spcPct val="100000"/>
              </a:lnSpc>
              <a:spcBef>
                <a:spcPts val="1020"/>
              </a:spcBef>
              <a:buSzPct val="124000"/>
              <a:buFont typeface="Arial"/>
              <a:buChar char="•"/>
              <a:tabLst>
                <a:tab pos="268605" algn="l"/>
              </a:tabLst>
            </a:pPr>
            <a:r>
              <a:rPr sz="2500" dirty="0">
                <a:solidFill>
                  <a:srgbClr val="00578F"/>
                </a:solidFill>
                <a:latin typeface="Gill Sans MT"/>
                <a:cs typeface="Gill Sans MT"/>
              </a:rPr>
              <a:t>A</a:t>
            </a:r>
            <a:r>
              <a:rPr sz="2500" spc="-4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lang="en-US" sz="2500" dirty="0">
                <a:solidFill>
                  <a:srgbClr val="00578F"/>
                </a:solidFill>
                <a:latin typeface="Gill Sans MT"/>
                <a:cs typeface="Gill Sans MT"/>
              </a:rPr>
              <a:t>pharmaceutical </a:t>
            </a:r>
            <a:r>
              <a:rPr sz="2500" spc="-4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500" dirty="0">
                <a:solidFill>
                  <a:srgbClr val="00578F"/>
                </a:solidFill>
                <a:latin typeface="Gill Sans MT"/>
                <a:cs typeface="Gill Sans MT"/>
              </a:rPr>
              <a:t>vendor</a:t>
            </a:r>
            <a:r>
              <a:rPr sz="2500" spc="-5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500" spc="-10" dirty="0">
                <a:solidFill>
                  <a:srgbClr val="00578F"/>
                </a:solidFill>
                <a:latin typeface="Gill Sans MT"/>
                <a:cs typeface="Gill Sans MT"/>
              </a:rPr>
              <a:t>cancels</a:t>
            </a:r>
            <a:r>
              <a:rPr sz="2500" spc="-3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500" dirty="0">
                <a:solidFill>
                  <a:srgbClr val="00578F"/>
                </a:solidFill>
                <a:latin typeface="Gill Sans MT"/>
                <a:cs typeface="Gill Sans MT"/>
              </a:rPr>
              <a:t>daily</a:t>
            </a:r>
            <a:r>
              <a:rPr sz="2500" spc="-1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500" dirty="0">
                <a:solidFill>
                  <a:srgbClr val="00578F"/>
                </a:solidFill>
                <a:latin typeface="Gill Sans MT"/>
                <a:cs typeface="Gill Sans MT"/>
              </a:rPr>
              <a:t>shipment</a:t>
            </a:r>
            <a:r>
              <a:rPr sz="2500" spc="-2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500" dirty="0">
                <a:solidFill>
                  <a:srgbClr val="00578F"/>
                </a:solidFill>
                <a:latin typeface="Gill Sans MT"/>
                <a:cs typeface="Gill Sans MT"/>
              </a:rPr>
              <a:t>of</a:t>
            </a:r>
            <a:r>
              <a:rPr sz="2500" spc="-2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500" spc="-10" dirty="0">
                <a:solidFill>
                  <a:srgbClr val="00578F"/>
                </a:solidFill>
                <a:latin typeface="Gill Sans MT"/>
                <a:cs typeface="Gill Sans MT"/>
              </a:rPr>
              <a:t>products </a:t>
            </a:r>
            <a:r>
              <a:rPr sz="2500" dirty="0">
                <a:solidFill>
                  <a:srgbClr val="00578F"/>
                </a:solidFill>
                <a:latin typeface="Gill Sans MT"/>
                <a:cs typeface="Gill Sans MT"/>
              </a:rPr>
              <a:t>after</a:t>
            </a:r>
            <a:r>
              <a:rPr sz="2500" spc="-8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500" dirty="0">
                <a:solidFill>
                  <a:srgbClr val="00578F"/>
                </a:solidFill>
                <a:latin typeface="Gill Sans MT"/>
                <a:cs typeface="Gill Sans MT"/>
              </a:rPr>
              <a:t>experiencing</a:t>
            </a:r>
            <a:r>
              <a:rPr sz="2500" spc="-9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500" dirty="0">
                <a:solidFill>
                  <a:srgbClr val="00578F"/>
                </a:solidFill>
                <a:latin typeface="Gill Sans MT"/>
                <a:cs typeface="Gill Sans MT"/>
              </a:rPr>
              <a:t>delays</a:t>
            </a:r>
            <a:r>
              <a:rPr sz="2500" spc="-8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500" spc="-35" dirty="0">
                <a:solidFill>
                  <a:srgbClr val="00578F"/>
                </a:solidFill>
                <a:latin typeface="Gill Sans MT"/>
                <a:cs typeface="Gill Sans MT"/>
              </a:rPr>
              <a:t>in </a:t>
            </a:r>
            <a:r>
              <a:rPr sz="2500" dirty="0">
                <a:solidFill>
                  <a:srgbClr val="00578F"/>
                </a:solidFill>
                <a:latin typeface="Gill Sans MT"/>
                <a:cs typeface="Gill Sans MT"/>
              </a:rPr>
              <a:t>delivery</a:t>
            </a:r>
            <a:r>
              <a:rPr sz="2500" spc="-3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2500" spc="-10" dirty="0">
                <a:solidFill>
                  <a:srgbClr val="00578F"/>
                </a:solidFill>
                <a:latin typeface="Gill Sans MT"/>
                <a:cs typeface="Gill Sans MT"/>
              </a:rPr>
              <a:t>transport.</a:t>
            </a:r>
            <a:endParaRPr sz="25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59300" y="4615699"/>
            <a:ext cx="132588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u="sng" spc="-10" dirty="0">
                <a:solidFill>
                  <a:srgbClr val="FF0000"/>
                </a:solidFill>
                <a:uFill>
                  <a:solidFill>
                    <a:srgbClr val="00578F"/>
                  </a:solidFill>
                </a:uFill>
                <a:latin typeface="Gill Sans MT"/>
                <a:cs typeface="Gill Sans MT"/>
              </a:rPr>
              <a:t>Considerations</a:t>
            </a:r>
            <a:r>
              <a:rPr sz="1600" u="sng" spc="-10" dirty="0">
                <a:solidFill>
                  <a:srgbClr val="00578F"/>
                </a:solidFill>
                <a:uFill>
                  <a:solidFill>
                    <a:srgbClr val="00578F"/>
                  </a:solidFill>
                </a:uFill>
                <a:latin typeface="Gill Sans MT"/>
                <a:cs typeface="Gill Sans MT"/>
              </a:rPr>
              <a:t>:</a:t>
            </a:r>
            <a:endParaRPr sz="1600" dirty="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59300" y="4859539"/>
            <a:ext cx="365125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What</a:t>
            </a:r>
            <a:r>
              <a:rPr sz="1600" spc="-2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disruptions</a:t>
            </a:r>
            <a:r>
              <a:rPr sz="1600" spc="-4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could</a:t>
            </a:r>
            <a:r>
              <a:rPr sz="1600" spc="-3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the</a:t>
            </a:r>
            <a:r>
              <a:rPr sz="1600" spc="-3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spc="-10" dirty="0">
                <a:solidFill>
                  <a:srgbClr val="00578F"/>
                </a:solidFill>
                <a:latin typeface="Gill Sans MT"/>
                <a:cs typeface="Gill Sans MT"/>
              </a:rPr>
              <a:t>organization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anticipate</a:t>
            </a:r>
            <a:r>
              <a:rPr sz="1600" spc="-3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based</a:t>
            </a:r>
            <a:r>
              <a:rPr sz="1600" spc="-3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on</a:t>
            </a:r>
            <a:r>
              <a:rPr sz="1600" spc="-2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this</a:t>
            </a:r>
            <a:r>
              <a:rPr sz="1600" spc="-2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spc="-10" dirty="0">
                <a:solidFill>
                  <a:srgbClr val="00578F"/>
                </a:solidFill>
                <a:latin typeface="Gill Sans MT"/>
                <a:cs typeface="Gill Sans MT"/>
              </a:rPr>
              <a:t>prediction?</a:t>
            </a:r>
            <a:endParaRPr sz="1600" dirty="0">
              <a:latin typeface="Gill Sans MT"/>
              <a:cs typeface="Gill Sans MT"/>
            </a:endParaRPr>
          </a:p>
          <a:p>
            <a:pPr marL="298450" marR="13208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How</a:t>
            </a:r>
            <a:r>
              <a:rPr sz="1600" spc="-3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will</a:t>
            </a:r>
            <a:r>
              <a:rPr sz="1600" spc="-4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the</a:t>
            </a:r>
            <a:r>
              <a:rPr sz="1600" spc="-4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spc="-10" dirty="0">
                <a:solidFill>
                  <a:srgbClr val="00578F"/>
                </a:solidFill>
                <a:latin typeface="Gill Sans MT"/>
                <a:cs typeface="Gill Sans MT"/>
              </a:rPr>
              <a:t>organization’s</a:t>
            </a:r>
            <a:r>
              <a:rPr sz="1600" spc="-3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vendors</a:t>
            </a:r>
            <a:r>
              <a:rPr sz="1600" spc="-45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spc="-35" dirty="0">
                <a:solidFill>
                  <a:srgbClr val="00578F"/>
                </a:solidFill>
                <a:latin typeface="Gill Sans MT"/>
                <a:cs typeface="Gill Sans MT"/>
              </a:rPr>
              <a:t>be </a:t>
            </a:r>
            <a:r>
              <a:rPr sz="1600" spc="-10" dirty="0">
                <a:solidFill>
                  <a:srgbClr val="00578F"/>
                </a:solidFill>
                <a:latin typeface="Gill Sans MT"/>
                <a:cs typeface="Gill Sans MT"/>
              </a:rPr>
              <a:t>impacted,</a:t>
            </a:r>
            <a:r>
              <a:rPr sz="1600" spc="-16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if</a:t>
            </a:r>
            <a:r>
              <a:rPr sz="1600" spc="2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00578F"/>
                </a:solidFill>
                <a:latin typeface="Gill Sans MT"/>
                <a:cs typeface="Gill Sans MT"/>
              </a:rPr>
              <a:t>at</a:t>
            </a:r>
            <a:r>
              <a:rPr sz="1600" spc="30" dirty="0">
                <a:solidFill>
                  <a:srgbClr val="00578F"/>
                </a:solidFill>
                <a:latin typeface="Gill Sans MT"/>
                <a:cs typeface="Gill Sans MT"/>
              </a:rPr>
              <a:t> </a:t>
            </a:r>
            <a:r>
              <a:rPr sz="1600" spc="-20" dirty="0">
                <a:solidFill>
                  <a:srgbClr val="00578F"/>
                </a:solidFill>
                <a:latin typeface="Gill Sans MT"/>
                <a:cs typeface="Gill Sans MT"/>
              </a:rPr>
              <a:t>all?</a:t>
            </a:r>
            <a:endParaRPr sz="1600" dirty="0">
              <a:latin typeface="Gill Sans MT"/>
              <a:cs typeface="Gill Sans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549146"/>
            <a:ext cx="3981449" cy="264490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195" y="6284214"/>
              <a:ext cx="1323593" cy="39395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5081" y="157734"/>
            <a:ext cx="8434070" cy="70993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62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</a:pPr>
            <a:r>
              <a:rPr sz="4000" i="1" dirty="0">
                <a:solidFill>
                  <a:srgbClr val="FFFFFD"/>
                </a:solidFill>
                <a:latin typeface="Gill Sans MT"/>
                <a:cs typeface="Gill Sans MT"/>
              </a:rPr>
              <a:t>BEAT</a:t>
            </a:r>
            <a:r>
              <a:rPr sz="4000" i="1" spc="-6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4000" i="1" dirty="0">
                <a:solidFill>
                  <a:srgbClr val="FFFFFD"/>
                </a:solidFill>
                <a:latin typeface="Gill Sans MT"/>
                <a:cs typeface="Gill Sans MT"/>
              </a:rPr>
              <a:t>THE</a:t>
            </a:r>
            <a:r>
              <a:rPr sz="4000" i="1" spc="-4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4000" i="1" spc="-20" dirty="0">
                <a:solidFill>
                  <a:srgbClr val="FFFFFD"/>
                </a:solidFill>
                <a:latin typeface="Gill Sans MT"/>
                <a:cs typeface="Gill Sans MT"/>
              </a:rPr>
              <a:t>HEAT</a:t>
            </a:r>
            <a:endParaRPr sz="4000">
              <a:latin typeface="Gill Sans MT"/>
              <a:cs typeface="Gill Sans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3232" y="2695956"/>
            <a:ext cx="7803641" cy="340690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15722" y="1356269"/>
            <a:ext cx="71710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2400" i="1" u="sng" spc="-20" dirty="0">
                <a:solidFill>
                  <a:srgbClr val="FFFFFD"/>
                </a:solidFill>
                <a:uFill>
                  <a:solidFill>
                    <a:srgbClr val="FFFFFD"/>
                  </a:solidFill>
                </a:uFill>
                <a:latin typeface="Gill Sans MT"/>
                <a:cs typeface="Gill Sans MT"/>
              </a:rPr>
              <a:t>REMEMBER:</a:t>
            </a:r>
            <a:r>
              <a:rPr sz="2400" i="1" u="none" spc="-43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i="1" u="none" dirty="0">
                <a:solidFill>
                  <a:srgbClr val="FFFFFD"/>
                </a:solidFill>
                <a:latin typeface="Gill Sans MT"/>
                <a:cs typeface="Gill Sans MT"/>
              </a:rPr>
              <a:t>Anyone</a:t>
            </a:r>
            <a:r>
              <a:rPr sz="2400" i="1" u="none" spc="-4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i="1" u="none" dirty="0">
                <a:solidFill>
                  <a:srgbClr val="FFFFFD"/>
                </a:solidFill>
                <a:latin typeface="Gill Sans MT"/>
                <a:cs typeface="Gill Sans MT"/>
              </a:rPr>
              <a:t>overcome</a:t>
            </a:r>
            <a:r>
              <a:rPr sz="2400" i="1" u="none" spc="-3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i="1" u="none" dirty="0">
                <a:solidFill>
                  <a:srgbClr val="FFFFFD"/>
                </a:solidFill>
                <a:latin typeface="Gill Sans MT"/>
                <a:cs typeface="Gill Sans MT"/>
              </a:rPr>
              <a:t>by</a:t>
            </a:r>
            <a:r>
              <a:rPr sz="2400" i="1" u="none" spc="-3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i="1" u="none" dirty="0">
                <a:solidFill>
                  <a:srgbClr val="FFFFFD"/>
                </a:solidFill>
                <a:latin typeface="Gill Sans MT"/>
                <a:cs typeface="Gill Sans MT"/>
              </a:rPr>
              <a:t>heat</a:t>
            </a:r>
            <a:r>
              <a:rPr sz="2400" i="1" u="none" spc="-3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i="1" u="none" dirty="0">
                <a:solidFill>
                  <a:srgbClr val="FFFFFD"/>
                </a:solidFill>
                <a:latin typeface="Gill Sans MT"/>
                <a:cs typeface="Gill Sans MT"/>
              </a:rPr>
              <a:t>should</a:t>
            </a:r>
            <a:r>
              <a:rPr sz="2400" i="1" u="none" spc="-4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i="1" u="none" dirty="0">
                <a:solidFill>
                  <a:srgbClr val="FFFFFD"/>
                </a:solidFill>
                <a:latin typeface="Gill Sans MT"/>
                <a:cs typeface="Gill Sans MT"/>
              </a:rPr>
              <a:t>be</a:t>
            </a:r>
            <a:r>
              <a:rPr sz="2400" i="1" u="none" spc="-3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i="1" u="none" dirty="0">
                <a:solidFill>
                  <a:srgbClr val="FFFFFD"/>
                </a:solidFill>
                <a:latin typeface="Gill Sans MT"/>
                <a:cs typeface="Gill Sans MT"/>
              </a:rPr>
              <a:t>moved</a:t>
            </a:r>
            <a:r>
              <a:rPr sz="2400" i="1" u="none" spc="-3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i="1" u="none" dirty="0">
                <a:solidFill>
                  <a:srgbClr val="FFFFFD"/>
                </a:solidFill>
                <a:latin typeface="Gill Sans MT"/>
                <a:cs typeface="Gill Sans MT"/>
              </a:rPr>
              <a:t>to</a:t>
            </a:r>
            <a:r>
              <a:rPr sz="2400" i="1" u="none" spc="-3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i="1" u="none" spc="-50" dirty="0">
                <a:solidFill>
                  <a:srgbClr val="FFFFFD"/>
                </a:solidFill>
                <a:latin typeface="Gill Sans MT"/>
                <a:cs typeface="Gill Sans MT"/>
              </a:rPr>
              <a:t>a </a:t>
            </a:r>
            <a:r>
              <a:rPr sz="2400" i="1" u="none" dirty="0">
                <a:solidFill>
                  <a:srgbClr val="FFFFFD"/>
                </a:solidFill>
                <a:latin typeface="Gill Sans MT"/>
                <a:cs typeface="Gill Sans MT"/>
              </a:rPr>
              <a:t>cool</a:t>
            </a:r>
            <a:r>
              <a:rPr sz="2400" i="1" u="none" spc="-4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i="1" u="none" dirty="0">
                <a:solidFill>
                  <a:srgbClr val="FFFFFD"/>
                </a:solidFill>
                <a:latin typeface="Gill Sans MT"/>
                <a:cs typeface="Gill Sans MT"/>
              </a:rPr>
              <a:t>and</a:t>
            </a:r>
            <a:r>
              <a:rPr sz="2400" i="1" u="none" spc="-4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i="1" u="none" dirty="0">
                <a:solidFill>
                  <a:srgbClr val="FFFFFD"/>
                </a:solidFill>
                <a:latin typeface="Gill Sans MT"/>
                <a:cs typeface="Gill Sans MT"/>
              </a:rPr>
              <a:t>shaded</a:t>
            </a:r>
            <a:r>
              <a:rPr sz="2400" i="1" u="none" spc="-4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i="1" u="none" spc="-10" dirty="0">
                <a:solidFill>
                  <a:srgbClr val="FFFFFD"/>
                </a:solidFill>
                <a:latin typeface="Gill Sans MT"/>
                <a:cs typeface="Gill Sans MT"/>
              </a:rPr>
              <a:t>location.</a:t>
            </a:r>
            <a:r>
              <a:rPr sz="2400" i="1" u="none" spc="-25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b="1" i="1" u="none" dirty="0">
                <a:solidFill>
                  <a:srgbClr val="FFFFFD"/>
                </a:solidFill>
                <a:latin typeface="Gill Sans MT"/>
                <a:cs typeface="Gill Sans MT"/>
              </a:rPr>
              <a:t>Heat</a:t>
            </a:r>
            <a:r>
              <a:rPr sz="2400" b="1" i="1" u="none" spc="-4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b="1" i="1" u="none" dirty="0">
                <a:solidFill>
                  <a:srgbClr val="FFFFFD"/>
                </a:solidFill>
                <a:latin typeface="Gill Sans MT"/>
                <a:cs typeface="Gill Sans MT"/>
              </a:rPr>
              <a:t>stroke</a:t>
            </a:r>
            <a:r>
              <a:rPr sz="2400" b="1" i="1" u="none" spc="-2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b="1" i="1" u="none" dirty="0">
                <a:solidFill>
                  <a:srgbClr val="FFFFFD"/>
                </a:solidFill>
                <a:latin typeface="Gill Sans MT"/>
                <a:cs typeface="Gill Sans MT"/>
              </a:rPr>
              <a:t>is</a:t>
            </a:r>
            <a:r>
              <a:rPr sz="2400" b="1" i="1" u="none" spc="-3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b="1" i="1" u="none" dirty="0">
                <a:solidFill>
                  <a:srgbClr val="FFFFFD"/>
                </a:solidFill>
                <a:latin typeface="Gill Sans MT"/>
                <a:cs typeface="Gill Sans MT"/>
              </a:rPr>
              <a:t>an</a:t>
            </a:r>
            <a:r>
              <a:rPr sz="2400" b="1" i="1" u="none" spc="-3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b="1" i="1" u="none" dirty="0">
                <a:solidFill>
                  <a:srgbClr val="FFFFFD"/>
                </a:solidFill>
                <a:latin typeface="Gill Sans MT"/>
                <a:cs typeface="Gill Sans MT"/>
              </a:rPr>
              <a:t>emergency!</a:t>
            </a:r>
            <a:r>
              <a:rPr sz="2400" b="1" i="1" u="none" spc="-3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b="1" i="1" u="none" spc="-25" dirty="0">
                <a:solidFill>
                  <a:srgbClr val="FFFFFD"/>
                </a:solidFill>
                <a:latin typeface="Gill Sans MT"/>
                <a:cs typeface="Gill Sans MT"/>
              </a:rPr>
              <a:t>In </a:t>
            </a:r>
            <a:r>
              <a:rPr sz="2400" b="1" i="1" u="none" dirty="0">
                <a:solidFill>
                  <a:srgbClr val="FFFFFD"/>
                </a:solidFill>
                <a:latin typeface="Gill Sans MT"/>
                <a:cs typeface="Gill Sans MT"/>
              </a:rPr>
              <a:t>cases</a:t>
            </a:r>
            <a:r>
              <a:rPr sz="2400" b="1" i="1" u="none" spc="-6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b="1" i="1" u="none" dirty="0">
                <a:solidFill>
                  <a:srgbClr val="FFFFFD"/>
                </a:solidFill>
                <a:latin typeface="Gill Sans MT"/>
                <a:cs typeface="Gill Sans MT"/>
              </a:rPr>
              <a:t>of</a:t>
            </a:r>
            <a:r>
              <a:rPr sz="2400" b="1" i="1" u="none" spc="-5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b="1" i="1" u="none" dirty="0">
                <a:solidFill>
                  <a:srgbClr val="FFFFFD"/>
                </a:solidFill>
                <a:latin typeface="Gill Sans MT"/>
                <a:cs typeface="Gill Sans MT"/>
              </a:rPr>
              <a:t>heat</a:t>
            </a:r>
            <a:r>
              <a:rPr sz="2400" b="1" i="1" u="none" spc="-65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b="1" i="1" u="none" dirty="0">
                <a:solidFill>
                  <a:srgbClr val="FFFFFD"/>
                </a:solidFill>
                <a:latin typeface="Gill Sans MT"/>
                <a:cs typeface="Gill Sans MT"/>
              </a:rPr>
              <a:t>stroke</a:t>
            </a:r>
            <a:r>
              <a:rPr sz="2400" b="1" i="1" u="none" spc="-6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b="1" i="1" u="none" dirty="0">
                <a:solidFill>
                  <a:srgbClr val="FFFFFD"/>
                </a:solidFill>
                <a:latin typeface="Gill Sans MT"/>
                <a:cs typeface="Gill Sans MT"/>
              </a:rPr>
              <a:t>call</a:t>
            </a:r>
            <a:r>
              <a:rPr sz="2400" b="1" i="1" u="none" spc="-60" dirty="0">
                <a:solidFill>
                  <a:srgbClr val="FFFFFD"/>
                </a:solidFill>
                <a:latin typeface="Gill Sans MT"/>
                <a:cs typeface="Gill Sans MT"/>
              </a:rPr>
              <a:t> </a:t>
            </a:r>
            <a:r>
              <a:rPr sz="2400" b="1" i="1" u="none" spc="-20" dirty="0">
                <a:solidFill>
                  <a:srgbClr val="FFFFFD"/>
                </a:solidFill>
                <a:latin typeface="Gill Sans MT"/>
                <a:cs typeface="Gill Sans MT"/>
              </a:rPr>
              <a:t>911.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1041</Words>
  <Application>Microsoft Office PowerPoint</Application>
  <PresentationFormat>On-screen Show (4:3)</PresentationFormat>
  <Paragraphs>100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Calibri</vt:lpstr>
      <vt:lpstr>Gill Sans MT</vt:lpstr>
      <vt:lpstr>Office Theme</vt:lpstr>
      <vt:lpstr>PowerPoint Presentation</vt:lpstr>
      <vt:lpstr>Ground Rules</vt:lpstr>
      <vt:lpstr>Background Wednesday, July 22, 11:30 AM</vt:lpstr>
      <vt:lpstr>Notification</vt:lpstr>
      <vt:lpstr>Mayor Declares Heat Emergency</vt:lpstr>
      <vt:lpstr>ARE YOU READY?</vt:lpstr>
      <vt:lpstr>Energy Conservation Thursday, July 23, 11:00 AM</vt:lpstr>
      <vt:lpstr>Heat Is Rising</vt:lpstr>
      <vt:lpstr>BEAT THE HEAT</vt:lpstr>
      <vt:lpstr>Soaring Demands Thursday, July 23, 6:00 PM</vt:lpstr>
      <vt:lpstr>Complicating Matters Friday, July 24, 9:00 AM</vt:lpstr>
      <vt:lpstr>RECOVERY</vt:lpstr>
      <vt:lpstr>THANK YOU</vt:lpstr>
    </vt:vector>
  </TitlesOfParts>
  <Company>C&amp;G Partners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C&amp;G  Partners</dc:creator>
  <cp:lastModifiedBy>Jody Beth White</cp:lastModifiedBy>
  <cp:revision>4</cp:revision>
  <dcterms:created xsi:type="dcterms:W3CDTF">2024-08-19T22:04:13Z</dcterms:created>
  <dcterms:modified xsi:type="dcterms:W3CDTF">2024-08-20T18:01:09Z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0x0101008507D4F3F831C442986ACB033C770040</vt:lpwstr>
  </property>
  <property fmtid="{D5CDD505-2E9C-101B-9397-08002B2CF9AE}" pid="3" name="Created">
    <vt:filetime>2020-07-10T00:00:00Z</vt:filetime>
  </property>
  <property fmtid="{D5CDD505-2E9C-101B-9397-08002B2CF9AE}" pid="4" name="Creator">
    <vt:lpwstr>Acrobat PDFMaker 20 for PowerPoint</vt:lpwstr>
  </property>
  <property fmtid="{D5CDD505-2E9C-101B-9397-08002B2CF9AE}" pid="5" name="LastSaved">
    <vt:filetime>2024-08-19T00:00:00Z</vt:filetime>
  </property>
  <property fmtid="{D5CDD505-2E9C-101B-9397-08002B2CF9AE}" pid="6" name="Producer">
    <vt:lpwstr>Adobe PDF Library 20.9.95</vt:lpwstr>
  </property>
</Properties>
</file>