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72" r:id="rId11"/>
    <p:sldId id="271" r:id="rId12"/>
    <p:sldId id="258" r:id="rId13"/>
    <p:sldId id="261" r:id="rId14"/>
    <p:sldId id="262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8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7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9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8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2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5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9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8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8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3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venir Black Oblique"/>
              </a:rPr>
              <a:t>Living My Best Life (With Diabetes)!</a:t>
            </a:r>
            <a:endParaRPr lang="en-US" dirty="0">
              <a:latin typeface="Avenir Black Oblique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72598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Hebrew Scholar"/>
                <a:cs typeface="Arial Hebrew Scholar"/>
              </a:rPr>
              <a:t>Class Four</a:t>
            </a:r>
            <a:endParaRPr lang="en-US" dirty="0">
              <a:latin typeface="Arial Hebrew Scholar"/>
              <a:cs typeface="Arial Hebrew Scholar"/>
            </a:endParaRPr>
          </a:p>
          <a:p>
            <a:r>
              <a:rPr lang="en-US" dirty="0" smtClean="0">
                <a:latin typeface="Arial Hebrew Scholar"/>
                <a:cs typeface="Arial Hebrew Scholar"/>
              </a:rPr>
              <a:t>Eating </a:t>
            </a:r>
            <a:r>
              <a:rPr lang="en-US" smtClean="0">
                <a:latin typeface="Arial Hebrew Scholar"/>
                <a:cs typeface="Arial Hebrew Scholar"/>
              </a:rPr>
              <a:t>with Diabetes</a:t>
            </a:r>
            <a:endParaRPr lang="en-US" dirty="0">
              <a:latin typeface="Arial Hebrew Scholar"/>
              <a:cs typeface="Arial Hebrew Schola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4" t="27546" r="6509" b="36783"/>
          <a:stretch/>
        </p:blipFill>
        <p:spPr>
          <a:xfrm>
            <a:off x="6675120" y="5591762"/>
            <a:ext cx="2194560" cy="9207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593FC9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01356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 Plate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99063" y="1717765"/>
            <a:ext cx="4545874" cy="4525963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cxnSp>
        <p:nvCxnSpPr>
          <p:cNvPr id="5" name="Straight Connector 4"/>
          <p:cNvCxnSpPr>
            <a:stCxn id="4" idx="0"/>
            <a:endCxn id="4" idx="4"/>
          </p:cNvCxnSpPr>
          <p:nvPr/>
        </p:nvCxnSpPr>
        <p:spPr>
          <a:xfrm>
            <a:off x="4572000" y="1717765"/>
            <a:ext cx="0" cy="4525963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572000" y="3987119"/>
            <a:ext cx="2272937" cy="2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49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86" t="32748" r="28929" b="33185"/>
          <a:stretch/>
        </p:blipFill>
        <p:spPr>
          <a:xfrm rot="7156579">
            <a:off x="4089348" y="4086266"/>
            <a:ext cx="2187630" cy="155122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14" t="27507" r="27500" b="41046"/>
          <a:stretch/>
        </p:blipFill>
        <p:spPr>
          <a:xfrm rot="1198986">
            <a:off x="4039872" y="2140918"/>
            <a:ext cx="2176495" cy="14246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6763"/>
            <a:ext cx="8229600" cy="1143000"/>
          </a:xfrm>
        </p:spPr>
        <p:txBody>
          <a:bodyPr/>
          <a:lstStyle/>
          <a:p>
            <a:r>
              <a:rPr lang="en-US" dirty="0" smtClean="0"/>
              <a:t>Diabetes Plate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39394" y="1600200"/>
            <a:ext cx="4754880" cy="4548188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0"/>
            <a:endCxn id="4" idx="4"/>
          </p:cNvCxnSpPr>
          <p:nvPr/>
        </p:nvCxnSpPr>
        <p:spPr>
          <a:xfrm>
            <a:off x="4016834" y="1600200"/>
            <a:ext cx="0" cy="4548188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4" idx="6"/>
          </p:cNvCxnSpPr>
          <p:nvPr/>
        </p:nvCxnSpPr>
        <p:spPr>
          <a:xfrm flipV="1">
            <a:off x="4006787" y="3874294"/>
            <a:ext cx="2387487" cy="40511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t="11460" r="22290" b="17466"/>
          <a:stretch/>
        </p:blipFill>
        <p:spPr>
          <a:xfrm rot="1462804">
            <a:off x="2233551" y="3481429"/>
            <a:ext cx="2284873" cy="2423885"/>
          </a:xfrm>
          <a:prstGeom prst="chord">
            <a:avLst>
              <a:gd name="adj1" fmla="val 2253529"/>
              <a:gd name="adj2" fmla="val 16200000"/>
            </a:avLst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1460" r="19943" b="-1"/>
          <a:stretch/>
        </p:blipFill>
        <p:spPr>
          <a:xfrm rot="1462804">
            <a:off x="2155615" y="1753918"/>
            <a:ext cx="2284873" cy="3019440"/>
          </a:xfrm>
          <a:prstGeom prst="chord">
            <a:avLst>
              <a:gd name="adj1" fmla="val 2253529"/>
              <a:gd name="adj2" fmla="val 16200000"/>
            </a:avLst>
          </a:prstGeom>
        </p:spPr>
      </p:pic>
      <p:sp>
        <p:nvSpPr>
          <p:cNvPr id="13" name="AutoShape 2" descr="Thermometer Placement &amp; Temperatures"/>
          <p:cNvSpPr>
            <a:spLocks noChangeAspect="1" noChangeArrowheads="1"/>
          </p:cNvSpPr>
          <p:nvPr/>
        </p:nvSpPr>
        <p:spPr bwMode="auto">
          <a:xfrm>
            <a:off x="63500" y="-136525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4" descr="Thermometer Placement &amp; Temperatures"/>
          <p:cNvSpPr>
            <a:spLocks noChangeAspect="1" noChangeArrowheads="1"/>
          </p:cNvSpPr>
          <p:nvPr/>
        </p:nvSpPr>
        <p:spPr bwMode="auto">
          <a:xfrm>
            <a:off x="215900" y="15875"/>
            <a:ext cx="1619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4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Avenir Next Condensed Demi Bold"/>
                <a:cs typeface="Avenir Next Condensed Demi Bold"/>
              </a:rPr>
              <a:t>We </a:t>
            </a:r>
            <a:r>
              <a:rPr lang="en-US" i="1" dirty="0" smtClean="0">
                <a:latin typeface="Avenir Next Condensed Demi Bold"/>
                <a:cs typeface="Avenir Next Condensed Demi Bold"/>
              </a:rPr>
              <a:t>Talked About…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choice of carbohydrate foods is 15 grams</a:t>
            </a:r>
          </a:p>
          <a:p>
            <a:endParaRPr lang="en-US" dirty="0"/>
          </a:p>
          <a:p>
            <a:r>
              <a:rPr lang="en-US" dirty="0" smtClean="0"/>
              <a:t>Start with about 3 choices per meal, 1-2 per snack</a:t>
            </a:r>
          </a:p>
          <a:p>
            <a:endParaRPr lang="en-US" dirty="0"/>
          </a:p>
          <a:p>
            <a:r>
              <a:rPr lang="en-US" dirty="0" smtClean="0"/>
              <a:t>The Diabetes Plate is another tool to try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91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06713"/>
            <a:ext cx="7772400" cy="1362075"/>
          </a:xfrm>
        </p:spPr>
        <p:txBody>
          <a:bodyPr/>
          <a:lstStyle/>
          <a:p>
            <a:r>
              <a:rPr lang="en-US" i="1" dirty="0" smtClean="0">
                <a:latin typeface="Avenir Next Condensed Demi Bold"/>
                <a:cs typeface="Avenir Next Condensed Demi Bold"/>
              </a:rPr>
              <a:t>Goal Setting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15325"/>
            <a:ext cx="7772400" cy="189157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3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298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venir Next Condensed Demi Bold"/>
                <a:cs typeface="Avenir Next Condensed Demi Bold"/>
              </a:rPr>
              <a:t>Something I would like to try this week: </a:t>
            </a:r>
            <a:br>
              <a:rPr lang="en-US" dirty="0">
                <a:latin typeface="Avenir Next Condensed Demi Bold"/>
                <a:cs typeface="Avenir Next Condensed Demi Bold"/>
              </a:rPr>
            </a:br>
            <a:endParaRPr lang="en-US" dirty="0">
              <a:latin typeface="Avenir Next Condensed Demi Bold"/>
              <a:cs typeface="Avenir Next Condensed Demi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3035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Keeping to 3 carb choices per meal</a:t>
            </a:r>
          </a:p>
          <a:p>
            <a:endParaRPr lang="en-US" dirty="0"/>
          </a:p>
          <a:p>
            <a:r>
              <a:rPr lang="en-US" dirty="0" smtClean="0"/>
              <a:t>Using the Diabetes Plate at one or two meals a day.</a:t>
            </a:r>
          </a:p>
          <a:p>
            <a:endParaRPr lang="en-US" dirty="0"/>
          </a:p>
          <a:p>
            <a:r>
              <a:rPr lang="en-US" dirty="0" smtClean="0"/>
              <a:t>Other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9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venir Next Condensed Demi Bold"/>
                <a:cs typeface="Avenir Next Condensed Demi Bold"/>
              </a:rPr>
              <a:t>Next Week…. </a:t>
            </a:r>
            <a:endParaRPr lang="en-US" dirty="0">
              <a:latin typeface="Avenir Next Condensed Demi Bold"/>
              <a:cs typeface="Avenir Next Condensed Demi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Medications and Diabetes!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4" t="27546" r="6509" b="36783"/>
          <a:stretch/>
        </p:blipFill>
        <p:spPr>
          <a:xfrm>
            <a:off x="6492240" y="5571376"/>
            <a:ext cx="2194560" cy="9207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593FC9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0605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venir Next Condensed Demi Bold"/>
                <a:cs typeface="Avenir Next Condensed Demi Bold"/>
              </a:rPr>
              <a:t>Let’s Catch up! </a:t>
            </a:r>
            <a:endParaRPr lang="en-US" dirty="0">
              <a:latin typeface="Avenir Next Condensed Demi Bold"/>
              <a:cs typeface="Avenir Next Condensed Demi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anyone try out their goal from last week? </a:t>
            </a:r>
          </a:p>
          <a:p>
            <a:endParaRPr lang="en-US" dirty="0"/>
          </a:p>
          <a:p>
            <a:r>
              <a:rPr lang="en-US" dirty="0"/>
              <a:t>How did it go? </a:t>
            </a:r>
          </a:p>
          <a:p>
            <a:endParaRPr lang="en-US" dirty="0"/>
          </a:p>
          <a:p>
            <a:r>
              <a:rPr lang="en-US"/>
              <a:t>Did you try any thing else new to help manage your diabetes? 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39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Avenir Next Condensed Demi Bold"/>
                <a:cs typeface="Avenir Next Condensed Demi Bold"/>
              </a:rPr>
              <a:t>We are Going to Talk About…</a:t>
            </a:r>
            <a:endParaRPr lang="en-US" i="1" dirty="0">
              <a:latin typeface="Avenir Next Condensed Demi Bold"/>
              <a:cs typeface="Avenir Next Condensed Demi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Carbohydrate rich foods</a:t>
            </a:r>
          </a:p>
          <a:p>
            <a:endParaRPr lang="en-US" dirty="0"/>
          </a:p>
          <a:p>
            <a:r>
              <a:rPr lang="en-US" dirty="0" smtClean="0"/>
              <a:t>Carbohydrate choices per meal </a:t>
            </a:r>
          </a:p>
          <a:p>
            <a:endParaRPr lang="en-US" dirty="0"/>
          </a:p>
          <a:p>
            <a:r>
              <a:rPr lang="en-US" dirty="0" smtClean="0"/>
              <a:t>Label reading</a:t>
            </a:r>
          </a:p>
          <a:p>
            <a:endParaRPr lang="en-US" dirty="0"/>
          </a:p>
          <a:p>
            <a:r>
              <a:rPr lang="en-US" dirty="0" smtClean="0"/>
              <a:t>The Diabetes Plate Method</a:t>
            </a:r>
          </a:p>
          <a:p>
            <a:endParaRPr lang="en-US" dirty="0"/>
          </a:p>
          <a:p>
            <a:r>
              <a:rPr lang="en-US" dirty="0" smtClean="0"/>
              <a:t>Goal 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9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600200"/>
            <a:ext cx="2514600" cy="10814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79531" y="1600200"/>
            <a:ext cx="2668465" cy="1081453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83215" y="1600200"/>
            <a:ext cx="2303585" cy="10814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92718" y="3162912"/>
            <a:ext cx="2655277" cy="10638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3162912"/>
            <a:ext cx="2668465" cy="1063870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348045" y="3162912"/>
            <a:ext cx="2303585" cy="1063870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57250" y="1817760"/>
            <a:ext cx="1951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Meat, Cheese, nuts and Eggs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14038" y="1917706"/>
            <a:ext cx="152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Fats and Oils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026877" y="1815515"/>
            <a:ext cx="1397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Starchy Vegetables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33446" y="3371681"/>
            <a:ext cx="1477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Non-starchy Vegetables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57250" y="3446678"/>
            <a:ext cx="1749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Fruit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941527" y="3505971"/>
            <a:ext cx="126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Sweets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79531" y="4635747"/>
            <a:ext cx="2668465" cy="1099037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90594" y="4723600"/>
            <a:ext cx="1459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Grains, Breads and Starches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57200" y="4635747"/>
            <a:ext cx="2668465" cy="1099037"/>
          </a:xfrm>
          <a:prstGeom prst="rect">
            <a:avLst/>
          </a:prstGeom>
          <a:solidFill>
            <a:srgbClr val="FFFF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178169" y="4862099"/>
            <a:ext cx="1310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Milk and Yogurt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8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Carb Choice is….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 grams of carbohydrate</a:t>
            </a:r>
          </a:p>
          <a:p>
            <a:endParaRPr lang="en-US" dirty="0"/>
          </a:p>
          <a:p>
            <a:r>
              <a:rPr lang="en-US" dirty="0" smtClean="0"/>
              <a:t>1 apple, 1/3 cup rice, 1 slice of bread, ¼ cup of raisins, 4 ounces of juice, 1/3 cup of pasta EACH are about 15 grams of carbohydrates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46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Good Place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choices per meal</a:t>
            </a:r>
          </a:p>
          <a:p>
            <a:endParaRPr lang="en-US" dirty="0"/>
          </a:p>
          <a:p>
            <a:r>
              <a:rPr lang="en-US" dirty="0" smtClean="0"/>
              <a:t>1-2 choices per snack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096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Meal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Sirloin steak</a:t>
            </a:r>
          </a:p>
          <a:p>
            <a:r>
              <a:rPr lang="en-US" dirty="0" smtClean="0"/>
              <a:t>Green salad with carrots, tomatoes and Ranch dressing</a:t>
            </a:r>
          </a:p>
          <a:p>
            <a:r>
              <a:rPr lang="en-US" dirty="0" smtClean="0"/>
              <a:t>1 medium baked potato</a:t>
            </a:r>
          </a:p>
          <a:p>
            <a:r>
              <a:rPr lang="en-US" dirty="0" smtClean="0"/>
              <a:t>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96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Meal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Spaghetti</a:t>
            </a:r>
          </a:p>
          <a:p>
            <a:pPr lvl="1"/>
            <a:r>
              <a:rPr lang="en-US" dirty="0" smtClean="0"/>
              <a:t> 2 cups of noodles</a:t>
            </a:r>
          </a:p>
          <a:p>
            <a:pPr lvl="1"/>
            <a:r>
              <a:rPr lang="en-US" dirty="0" smtClean="0"/>
              <a:t>Homemade sauce (tomato sauce from a can, Italian seasonings, hamburger, vegetables)</a:t>
            </a:r>
          </a:p>
          <a:p>
            <a:pPr lvl="1"/>
            <a:r>
              <a:rPr lang="en-US" dirty="0" smtClean="0"/>
              <a:t>1 piece of garlic bread (size of a hamburger bun half)</a:t>
            </a:r>
          </a:p>
          <a:p>
            <a:pPr lvl="1"/>
            <a:r>
              <a:rPr lang="en-US" dirty="0" smtClean="0"/>
              <a:t>Broccoli</a:t>
            </a:r>
          </a:p>
          <a:p>
            <a:pPr lvl="1"/>
            <a:r>
              <a:rPr lang="en-US" dirty="0" smtClean="0"/>
              <a:t>Milk (1 cup)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21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Nutrition Facts Label </a:t>
            </a:r>
            <a:endParaRPr lang="en-US" dirty="0"/>
          </a:p>
        </p:txBody>
      </p:sp>
      <p:pic>
        <p:nvPicPr>
          <p:cNvPr id="4" name="Picture 3" descr="C:\Users\tahicks\Desktop\NFL-NewLabel-900x900_0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60" r="14583"/>
          <a:stretch/>
        </p:blipFill>
        <p:spPr bwMode="auto">
          <a:xfrm>
            <a:off x="3046050" y="1561329"/>
            <a:ext cx="2727733" cy="47085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Oval 5"/>
          <p:cNvSpPr/>
          <p:nvPr/>
        </p:nvSpPr>
        <p:spPr>
          <a:xfrm>
            <a:off x="2638698" y="1841863"/>
            <a:ext cx="3409406" cy="50945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926080" y="3801132"/>
            <a:ext cx="2495006" cy="50945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8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285</Words>
  <Application>Microsoft Office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Hebrew Scholar</vt:lpstr>
      <vt:lpstr>Avenir Black Oblique</vt:lpstr>
      <vt:lpstr>Avenir Next Condensed Demi Bold</vt:lpstr>
      <vt:lpstr>Calibri</vt:lpstr>
      <vt:lpstr>Office Theme</vt:lpstr>
      <vt:lpstr>Living My Best Life (With Diabetes)!</vt:lpstr>
      <vt:lpstr>Let’s Catch up! </vt:lpstr>
      <vt:lpstr>We are Going to Talk About…</vt:lpstr>
      <vt:lpstr>Food Groups</vt:lpstr>
      <vt:lpstr>1 Carb Choice is…. </vt:lpstr>
      <vt:lpstr>A Good Place to Start</vt:lpstr>
      <vt:lpstr>Sample Meal </vt:lpstr>
      <vt:lpstr>Sample Meal</vt:lpstr>
      <vt:lpstr>Nutrition Facts Label </vt:lpstr>
      <vt:lpstr>Diabetes Plate</vt:lpstr>
      <vt:lpstr>Diabetes Plate</vt:lpstr>
      <vt:lpstr>We Talked About… </vt:lpstr>
      <vt:lpstr>Goal Setting</vt:lpstr>
      <vt:lpstr>Something I would like to try this week:  </vt:lpstr>
      <vt:lpstr>Next Week…. </vt:lpstr>
    </vt:vector>
  </TitlesOfParts>
  <Company>Alaska Native Tribal Health Consortium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My Best Life (With Diabetes)!</dc:title>
  <dc:creator>Teresa Hicks</dc:creator>
  <cp:lastModifiedBy>Hicks, Teresa A</cp:lastModifiedBy>
  <cp:revision>35</cp:revision>
  <dcterms:created xsi:type="dcterms:W3CDTF">2020-10-30T15:10:19Z</dcterms:created>
  <dcterms:modified xsi:type="dcterms:W3CDTF">2023-01-22T19:56:31Z</dcterms:modified>
</cp:coreProperties>
</file>