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64" r:id="rId3"/>
    <p:sldId id="257" r:id="rId4"/>
    <p:sldId id="265" r:id="rId5"/>
    <p:sldId id="266" r:id="rId6"/>
    <p:sldId id="267" r:id="rId7"/>
    <p:sldId id="271" r:id="rId8"/>
    <p:sldId id="270" r:id="rId9"/>
    <p:sldId id="284" r:id="rId10"/>
    <p:sldId id="277" r:id="rId11"/>
    <p:sldId id="278" r:id="rId12"/>
    <p:sldId id="282" r:id="rId13"/>
    <p:sldId id="285" r:id="rId14"/>
    <p:sldId id="279" r:id="rId15"/>
    <p:sldId id="280" r:id="rId16"/>
    <p:sldId id="283" r:id="rId17"/>
    <p:sldId id="275" r:id="rId18"/>
    <p:sldId id="276" r:id="rId19"/>
    <p:sldId id="258" r:id="rId20"/>
    <p:sldId id="259" r:id="rId21"/>
    <p:sldId id="261" r:id="rId22"/>
    <p:sldId id="262" r:id="rId23"/>
    <p:sldId id="263"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297" autoAdjust="0"/>
  </p:normalViewPr>
  <p:slideViewPr>
    <p:cSldViewPr snapToGrid="0" snapToObjects="1">
      <p:cViewPr varScale="1">
        <p:scale>
          <a:sx n="80" d="100"/>
          <a:sy n="80" d="100"/>
        </p:scale>
        <p:origin x="215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E4FE31-8E78-B74D-AC6F-70B8B5051C95}" type="datetimeFigureOut">
              <a:rPr lang="en-US" smtClean="0"/>
              <a:t>1/22/2023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478801-FC46-4F4B-AA50-91DA95163E87}" type="slidenum">
              <a:rPr lang="en-US" smtClean="0"/>
              <a:t>‹#›</a:t>
            </a:fld>
            <a:endParaRPr lang="en-US"/>
          </a:p>
        </p:txBody>
      </p:sp>
    </p:spTree>
    <p:extLst>
      <p:ext uri="{BB962C8B-B14F-4D97-AF65-F5344CB8AC3E}">
        <p14:creationId xmlns:p14="http://schemas.microsoft.com/office/powerpoint/2010/main" val="2475909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 in chat the medications</a:t>
            </a:r>
            <a:r>
              <a:rPr lang="en-US" baseline="0" dirty="0" smtClean="0"/>
              <a:t> you take.  </a:t>
            </a:r>
            <a:endParaRPr lang="en-US" dirty="0"/>
          </a:p>
        </p:txBody>
      </p:sp>
      <p:sp>
        <p:nvSpPr>
          <p:cNvPr id="4" name="Slide Number Placeholder 3"/>
          <p:cNvSpPr>
            <a:spLocks noGrp="1"/>
          </p:cNvSpPr>
          <p:nvPr>
            <p:ph type="sldNum" sz="quarter" idx="10"/>
          </p:nvPr>
        </p:nvSpPr>
        <p:spPr/>
        <p:txBody>
          <a:bodyPr/>
          <a:lstStyle/>
          <a:p>
            <a:fld id="{3A478801-FC46-4F4B-AA50-91DA95163E87}" type="slidenum">
              <a:rPr lang="en-US" smtClean="0"/>
              <a:t>4</a:t>
            </a:fld>
            <a:endParaRPr lang="en-US"/>
          </a:p>
        </p:txBody>
      </p:sp>
    </p:spTree>
    <p:extLst>
      <p:ext uri="{BB962C8B-B14F-4D97-AF65-F5344CB8AC3E}">
        <p14:creationId xmlns:p14="http://schemas.microsoft.com/office/powerpoint/2010/main" val="1944961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a:t>
            </a:r>
            <a:r>
              <a:rPr lang="en-US" baseline="0" dirty="0" smtClean="0"/>
              <a:t> is not typical</a:t>
            </a:r>
          </a:p>
          <a:p>
            <a:endParaRPr lang="en-US" baseline="0" dirty="0" smtClean="0"/>
          </a:p>
          <a:p>
            <a:r>
              <a:rPr lang="en-US" dirty="0" smtClean="0">
                <a:latin typeface="Zapf Dingbats"/>
                <a:ea typeface="Zapf Dingbats"/>
                <a:cs typeface="Zapf Dingbats"/>
                <a:sym typeface="Zapf Dingbats"/>
              </a:rPr>
              <a:t>✓</a:t>
            </a:r>
            <a:r>
              <a:rPr lang="en-US" baseline="0" dirty="0" smtClean="0">
                <a:latin typeface="Zapf Dingbats"/>
                <a:ea typeface="Zapf Dingbats"/>
                <a:cs typeface="Zapf Dingbats"/>
                <a:sym typeface="Zapf Dingbats"/>
              </a:rPr>
              <a:t> Is more likely </a:t>
            </a:r>
            <a:endParaRPr lang="en-US" dirty="0"/>
          </a:p>
        </p:txBody>
      </p:sp>
      <p:sp>
        <p:nvSpPr>
          <p:cNvPr id="4" name="Slide Number Placeholder 3"/>
          <p:cNvSpPr>
            <a:spLocks noGrp="1"/>
          </p:cNvSpPr>
          <p:nvPr>
            <p:ph type="sldNum" sz="quarter" idx="10"/>
          </p:nvPr>
        </p:nvSpPr>
        <p:spPr/>
        <p:txBody>
          <a:bodyPr/>
          <a:lstStyle/>
          <a:p>
            <a:fld id="{3A478801-FC46-4F4B-AA50-91DA95163E87}" type="slidenum">
              <a:rPr lang="en-US" smtClean="0"/>
              <a:t>7</a:t>
            </a:fld>
            <a:endParaRPr lang="en-US"/>
          </a:p>
        </p:txBody>
      </p:sp>
    </p:spTree>
    <p:extLst>
      <p:ext uri="{BB962C8B-B14F-4D97-AF65-F5344CB8AC3E}">
        <p14:creationId xmlns:p14="http://schemas.microsoft.com/office/powerpoint/2010/main" val="3488933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a:t>
            </a:r>
            <a:r>
              <a:rPr lang="en-US" baseline="0" dirty="0" smtClean="0"/>
              <a:t> is not </a:t>
            </a:r>
            <a:r>
              <a:rPr lang="en-US" baseline="0" dirty="0" err="1" smtClean="0"/>
              <a:t>typicl</a:t>
            </a:r>
            <a:endParaRPr lang="en-US" baseline="0" dirty="0" smtClean="0"/>
          </a:p>
          <a:p>
            <a:endParaRPr lang="en-US" baseline="0" dirty="0" smtClean="0"/>
          </a:p>
          <a:p>
            <a:r>
              <a:rPr lang="en-US" dirty="0" smtClean="0">
                <a:latin typeface="Zapf Dingbats"/>
                <a:ea typeface="Zapf Dingbats"/>
                <a:cs typeface="Zapf Dingbats"/>
                <a:sym typeface="Zapf Dingbats"/>
              </a:rPr>
              <a:t>✓</a:t>
            </a:r>
            <a:r>
              <a:rPr lang="en-US" baseline="0" dirty="0" smtClean="0">
                <a:latin typeface="Zapf Dingbats"/>
                <a:ea typeface="Zapf Dingbats"/>
                <a:cs typeface="Zapf Dingbats"/>
                <a:sym typeface="Zapf Dingbats"/>
              </a:rPr>
              <a:t> Is more likely </a:t>
            </a:r>
            <a:endParaRPr lang="en-US" dirty="0" smtClean="0"/>
          </a:p>
          <a:p>
            <a:endParaRPr lang="en-US" dirty="0"/>
          </a:p>
        </p:txBody>
      </p:sp>
      <p:sp>
        <p:nvSpPr>
          <p:cNvPr id="4" name="Slide Number Placeholder 3"/>
          <p:cNvSpPr>
            <a:spLocks noGrp="1"/>
          </p:cNvSpPr>
          <p:nvPr>
            <p:ph type="sldNum" sz="quarter" idx="10"/>
          </p:nvPr>
        </p:nvSpPr>
        <p:spPr/>
        <p:txBody>
          <a:bodyPr/>
          <a:lstStyle/>
          <a:p>
            <a:fld id="{3A478801-FC46-4F4B-AA50-91DA95163E87}" type="slidenum">
              <a:rPr lang="en-US" smtClean="0"/>
              <a:t>8</a:t>
            </a:fld>
            <a:endParaRPr lang="en-US"/>
          </a:p>
        </p:txBody>
      </p:sp>
    </p:spTree>
    <p:extLst>
      <p:ext uri="{BB962C8B-B14F-4D97-AF65-F5344CB8AC3E}">
        <p14:creationId xmlns:p14="http://schemas.microsoft.com/office/powerpoint/2010/main" val="1541818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Insulin is a hormone our body makes</a:t>
            </a:r>
            <a:r>
              <a:rPr lang="en-US" baseline="0" dirty="0" smtClean="0"/>
              <a:t>.  It allows our body to use blood glucose for energy.  It is necessary for life.  Sometimes with diabetes a person must inject </a:t>
            </a:r>
            <a:r>
              <a:rPr lang="en-US" baseline="0" dirty="0" err="1" smtClean="0"/>
              <a:t>synethetic</a:t>
            </a:r>
            <a:r>
              <a:rPr lang="en-US" baseline="0" dirty="0" smtClean="0"/>
              <a:t>, or man made, insulin to live (this is the case for type one diabetes).  Sometimes  person with diabetes needs to inject synthetic insulin, because their body makes some insulin, but not enough. </a:t>
            </a:r>
          </a:p>
          <a:p>
            <a:endParaRPr lang="en-US" baseline="0" dirty="0" smtClean="0"/>
          </a:p>
          <a:p>
            <a:r>
              <a:rPr lang="en-US" baseline="0" dirty="0" smtClean="0"/>
              <a:t>The insulin does you start with, probably won’t stay the same over time.  Who will help you adjust your insulin?  Your diabetes educator?  Your provider?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A478801-FC46-4F4B-AA50-91DA95163E87}" type="slidenum">
              <a:rPr lang="en-US" smtClean="0"/>
              <a:t>10</a:t>
            </a:fld>
            <a:endParaRPr lang="en-US"/>
          </a:p>
        </p:txBody>
      </p:sp>
    </p:spTree>
    <p:extLst>
      <p:ext uri="{BB962C8B-B14F-4D97-AF65-F5344CB8AC3E}">
        <p14:creationId xmlns:p14="http://schemas.microsoft.com/office/powerpoint/2010/main" val="1977992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a:t>
            </a:r>
            <a:r>
              <a:rPr lang="en-US" baseline="0" dirty="0" smtClean="0"/>
              <a:t> insulin has a 1)START time 2) PEAK time and 3) a DURATION time in the body </a:t>
            </a:r>
            <a:endParaRPr lang="en-US" dirty="0"/>
          </a:p>
        </p:txBody>
      </p:sp>
      <p:sp>
        <p:nvSpPr>
          <p:cNvPr id="4" name="Slide Number Placeholder 3"/>
          <p:cNvSpPr>
            <a:spLocks noGrp="1"/>
          </p:cNvSpPr>
          <p:nvPr>
            <p:ph type="sldNum" sz="quarter" idx="10"/>
          </p:nvPr>
        </p:nvSpPr>
        <p:spPr/>
        <p:txBody>
          <a:bodyPr/>
          <a:lstStyle/>
          <a:p>
            <a:fld id="{3A478801-FC46-4F4B-AA50-91DA95163E87}" type="slidenum">
              <a:rPr lang="en-US" smtClean="0"/>
              <a:t>14</a:t>
            </a:fld>
            <a:endParaRPr lang="en-US"/>
          </a:p>
        </p:txBody>
      </p:sp>
    </p:spTree>
    <p:extLst>
      <p:ext uri="{BB962C8B-B14F-4D97-AF65-F5344CB8AC3E}">
        <p14:creationId xmlns:p14="http://schemas.microsoft.com/office/powerpoint/2010/main" val="4009385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993F1C-D4A5-0A40-81A2-E3C729C1E3F6}"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3B13C-0B66-DD46-86B5-E4578C177AF8}" type="slidenum">
              <a:rPr lang="en-US" smtClean="0"/>
              <a:t>‹#›</a:t>
            </a:fld>
            <a:endParaRPr lang="en-US"/>
          </a:p>
        </p:txBody>
      </p:sp>
    </p:spTree>
    <p:extLst>
      <p:ext uri="{BB962C8B-B14F-4D97-AF65-F5344CB8AC3E}">
        <p14:creationId xmlns:p14="http://schemas.microsoft.com/office/powerpoint/2010/main" val="291346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993F1C-D4A5-0A40-81A2-E3C729C1E3F6}"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3B13C-0B66-DD46-86B5-E4578C177AF8}" type="slidenum">
              <a:rPr lang="en-US" smtClean="0"/>
              <a:t>‹#›</a:t>
            </a:fld>
            <a:endParaRPr lang="en-US"/>
          </a:p>
        </p:txBody>
      </p:sp>
    </p:spTree>
    <p:extLst>
      <p:ext uri="{BB962C8B-B14F-4D97-AF65-F5344CB8AC3E}">
        <p14:creationId xmlns:p14="http://schemas.microsoft.com/office/powerpoint/2010/main" val="2815485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993F1C-D4A5-0A40-81A2-E3C729C1E3F6}"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3B13C-0B66-DD46-86B5-E4578C177AF8}" type="slidenum">
              <a:rPr lang="en-US" smtClean="0"/>
              <a:t>‹#›</a:t>
            </a:fld>
            <a:endParaRPr lang="en-US"/>
          </a:p>
        </p:txBody>
      </p:sp>
    </p:spTree>
    <p:extLst>
      <p:ext uri="{BB962C8B-B14F-4D97-AF65-F5344CB8AC3E}">
        <p14:creationId xmlns:p14="http://schemas.microsoft.com/office/powerpoint/2010/main" val="3581371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993F1C-D4A5-0A40-81A2-E3C729C1E3F6}"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3B13C-0B66-DD46-86B5-E4578C177AF8}" type="slidenum">
              <a:rPr lang="en-US" smtClean="0"/>
              <a:t>‹#›</a:t>
            </a:fld>
            <a:endParaRPr lang="en-US"/>
          </a:p>
        </p:txBody>
      </p:sp>
    </p:spTree>
    <p:extLst>
      <p:ext uri="{BB962C8B-B14F-4D97-AF65-F5344CB8AC3E}">
        <p14:creationId xmlns:p14="http://schemas.microsoft.com/office/powerpoint/2010/main" val="3280894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993F1C-D4A5-0A40-81A2-E3C729C1E3F6}"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3B13C-0B66-DD46-86B5-E4578C177AF8}" type="slidenum">
              <a:rPr lang="en-US" smtClean="0"/>
              <a:t>‹#›</a:t>
            </a:fld>
            <a:endParaRPr lang="en-US"/>
          </a:p>
        </p:txBody>
      </p:sp>
    </p:spTree>
    <p:extLst>
      <p:ext uri="{BB962C8B-B14F-4D97-AF65-F5344CB8AC3E}">
        <p14:creationId xmlns:p14="http://schemas.microsoft.com/office/powerpoint/2010/main" val="3763581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993F1C-D4A5-0A40-81A2-E3C729C1E3F6}" type="datetimeFigureOut">
              <a:rPr lang="en-US" smtClean="0"/>
              <a:t>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3B13C-0B66-DD46-86B5-E4578C177AF8}" type="slidenum">
              <a:rPr lang="en-US" smtClean="0"/>
              <a:t>‹#›</a:t>
            </a:fld>
            <a:endParaRPr lang="en-US"/>
          </a:p>
        </p:txBody>
      </p:sp>
    </p:spTree>
    <p:extLst>
      <p:ext uri="{BB962C8B-B14F-4D97-AF65-F5344CB8AC3E}">
        <p14:creationId xmlns:p14="http://schemas.microsoft.com/office/powerpoint/2010/main" val="3062527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993F1C-D4A5-0A40-81A2-E3C729C1E3F6}" type="datetimeFigureOut">
              <a:rPr lang="en-US" smtClean="0"/>
              <a:t>1/22/2023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93B13C-0B66-DD46-86B5-E4578C177AF8}" type="slidenum">
              <a:rPr lang="en-US" smtClean="0"/>
              <a:t>‹#›</a:t>
            </a:fld>
            <a:endParaRPr lang="en-US"/>
          </a:p>
        </p:txBody>
      </p:sp>
    </p:spTree>
    <p:extLst>
      <p:ext uri="{BB962C8B-B14F-4D97-AF65-F5344CB8AC3E}">
        <p14:creationId xmlns:p14="http://schemas.microsoft.com/office/powerpoint/2010/main" val="3853052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993F1C-D4A5-0A40-81A2-E3C729C1E3F6}" type="datetimeFigureOut">
              <a:rPr lang="en-US" smtClean="0"/>
              <a:t>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93B13C-0B66-DD46-86B5-E4578C177AF8}" type="slidenum">
              <a:rPr lang="en-US" smtClean="0"/>
              <a:t>‹#›</a:t>
            </a:fld>
            <a:endParaRPr lang="en-US"/>
          </a:p>
        </p:txBody>
      </p:sp>
    </p:spTree>
    <p:extLst>
      <p:ext uri="{BB962C8B-B14F-4D97-AF65-F5344CB8AC3E}">
        <p14:creationId xmlns:p14="http://schemas.microsoft.com/office/powerpoint/2010/main" val="402679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993F1C-D4A5-0A40-81A2-E3C729C1E3F6}" type="datetimeFigureOut">
              <a:rPr lang="en-US" smtClean="0"/>
              <a:t>1/22/2023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93B13C-0B66-DD46-86B5-E4578C177AF8}" type="slidenum">
              <a:rPr lang="en-US" smtClean="0"/>
              <a:t>‹#›</a:t>
            </a:fld>
            <a:endParaRPr lang="en-US"/>
          </a:p>
        </p:txBody>
      </p:sp>
    </p:spTree>
    <p:extLst>
      <p:ext uri="{BB962C8B-B14F-4D97-AF65-F5344CB8AC3E}">
        <p14:creationId xmlns:p14="http://schemas.microsoft.com/office/powerpoint/2010/main" val="4141088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993F1C-D4A5-0A40-81A2-E3C729C1E3F6}" type="datetimeFigureOut">
              <a:rPr lang="en-US" smtClean="0"/>
              <a:t>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3B13C-0B66-DD46-86B5-E4578C177AF8}" type="slidenum">
              <a:rPr lang="en-US" smtClean="0"/>
              <a:t>‹#›</a:t>
            </a:fld>
            <a:endParaRPr lang="en-US"/>
          </a:p>
        </p:txBody>
      </p:sp>
    </p:spTree>
    <p:extLst>
      <p:ext uri="{BB962C8B-B14F-4D97-AF65-F5344CB8AC3E}">
        <p14:creationId xmlns:p14="http://schemas.microsoft.com/office/powerpoint/2010/main" val="1645282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993F1C-D4A5-0A40-81A2-E3C729C1E3F6}" type="datetimeFigureOut">
              <a:rPr lang="en-US" smtClean="0"/>
              <a:t>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3B13C-0B66-DD46-86B5-E4578C177AF8}" type="slidenum">
              <a:rPr lang="en-US" smtClean="0"/>
              <a:t>‹#›</a:t>
            </a:fld>
            <a:endParaRPr lang="en-US"/>
          </a:p>
        </p:txBody>
      </p:sp>
    </p:spTree>
    <p:extLst>
      <p:ext uri="{BB962C8B-B14F-4D97-AF65-F5344CB8AC3E}">
        <p14:creationId xmlns:p14="http://schemas.microsoft.com/office/powerpoint/2010/main" val="257908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93F1C-D4A5-0A40-81A2-E3C729C1E3F6}" type="datetimeFigureOut">
              <a:rPr lang="en-US" smtClean="0"/>
              <a:t>1/22/2023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93B13C-0B66-DD46-86B5-E4578C177AF8}" type="slidenum">
              <a:rPr lang="en-US" smtClean="0"/>
              <a:t>‹#›</a:t>
            </a:fld>
            <a:endParaRPr lang="en-US"/>
          </a:p>
        </p:txBody>
      </p:sp>
    </p:spTree>
    <p:extLst>
      <p:ext uri="{BB962C8B-B14F-4D97-AF65-F5344CB8AC3E}">
        <p14:creationId xmlns:p14="http://schemas.microsoft.com/office/powerpoint/2010/main" val="2698233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venir Black Oblique"/>
              </a:rPr>
              <a:t>Living My Best Life (With Diabetes)!</a:t>
            </a:r>
            <a:endParaRPr lang="en-US" dirty="0">
              <a:latin typeface="Avenir Black Oblique"/>
            </a:endParaRPr>
          </a:p>
        </p:txBody>
      </p:sp>
      <p:sp>
        <p:nvSpPr>
          <p:cNvPr id="3" name="Subtitle 2"/>
          <p:cNvSpPr>
            <a:spLocks noGrp="1"/>
          </p:cNvSpPr>
          <p:nvPr>
            <p:ph type="subTitle" idx="1"/>
          </p:nvPr>
        </p:nvSpPr>
        <p:spPr>
          <a:xfrm>
            <a:off x="1371600" y="4172598"/>
            <a:ext cx="6400800" cy="1752600"/>
          </a:xfrm>
        </p:spPr>
        <p:txBody>
          <a:bodyPr>
            <a:normAutofit/>
          </a:bodyPr>
          <a:lstStyle/>
          <a:p>
            <a:r>
              <a:rPr lang="en-US" dirty="0" smtClean="0">
                <a:latin typeface="Arial Hebrew Scholar"/>
                <a:cs typeface="Arial Hebrew Scholar"/>
              </a:rPr>
              <a:t>Class Five</a:t>
            </a:r>
            <a:endParaRPr lang="en-US" dirty="0">
              <a:latin typeface="Arial Hebrew Scholar"/>
              <a:cs typeface="Arial Hebrew Scholar"/>
            </a:endParaRPr>
          </a:p>
          <a:p>
            <a:r>
              <a:rPr lang="en-US" dirty="0" smtClean="0">
                <a:latin typeface="Arial Hebrew Scholar"/>
                <a:cs typeface="Arial Hebrew Scholar"/>
              </a:rPr>
              <a:t>Diabetes </a:t>
            </a:r>
            <a:r>
              <a:rPr lang="en-US" smtClean="0">
                <a:latin typeface="Arial Hebrew Scholar"/>
                <a:cs typeface="Arial Hebrew Scholar"/>
              </a:rPr>
              <a:t>and Medication </a:t>
            </a:r>
            <a:endParaRPr lang="en-US" dirty="0">
              <a:latin typeface="Arial Hebrew Scholar"/>
              <a:cs typeface="Arial Hebrew Scholar"/>
            </a:endParaRPr>
          </a:p>
        </p:txBody>
      </p:sp>
      <p:pic>
        <p:nvPicPr>
          <p:cNvPr id="4" name="Picture 3"/>
          <p:cNvPicPr>
            <a:picLocks noChangeAspect="1"/>
          </p:cNvPicPr>
          <p:nvPr/>
        </p:nvPicPr>
        <p:blipFill>
          <a:blip r:embed="rId2"/>
          <a:stretch>
            <a:fillRect/>
          </a:stretch>
        </p:blipFill>
        <p:spPr>
          <a:xfrm>
            <a:off x="1" y="5895157"/>
            <a:ext cx="9144000" cy="962843"/>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8464" t="27546" r="6509" b="36783"/>
          <a:stretch/>
        </p:blipFill>
        <p:spPr>
          <a:xfrm>
            <a:off x="6675120" y="5586779"/>
            <a:ext cx="2194560" cy="920706"/>
          </a:xfrm>
          <a:prstGeom prst="rect">
            <a:avLst/>
          </a:prstGeom>
          <a:solidFill>
            <a:srgbClr val="FFFFFF">
              <a:shade val="85000"/>
            </a:srgbClr>
          </a:solidFill>
          <a:ln w="88900" cap="sq">
            <a:solidFill>
              <a:srgbClr val="593FC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01356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Things to Learn when Starting Insulin</a:t>
            </a:r>
            <a:endParaRPr lang="en-US" dirty="0"/>
          </a:p>
        </p:txBody>
      </p:sp>
      <p:sp>
        <p:nvSpPr>
          <p:cNvPr id="3" name="Content Placeholder 2"/>
          <p:cNvSpPr>
            <a:spLocks noGrp="1"/>
          </p:cNvSpPr>
          <p:nvPr>
            <p:ph idx="1"/>
          </p:nvPr>
        </p:nvSpPr>
        <p:spPr/>
        <p:txBody>
          <a:bodyPr>
            <a:normAutofit fontScale="70000" lnSpcReduction="20000"/>
          </a:bodyPr>
          <a:lstStyle/>
          <a:p>
            <a:r>
              <a:rPr lang="en-US" dirty="0"/>
              <a:t>T</a:t>
            </a:r>
            <a:r>
              <a:rPr lang="en-US" dirty="0" smtClean="0"/>
              <a:t>he “type” of insulin</a:t>
            </a:r>
          </a:p>
          <a:p>
            <a:endParaRPr lang="en-US" dirty="0"/>
          </a:p>
          <a:p>
            <a:r>
              <a:rPr lang="en-US" dirty="0" smtClean="0"/>
              <a:t>How to inject insulin</a:t>
            </a:r>
          </a:p>
          <a:p>
            <a:endParaRPr lang="en-US" dirty="0"/>
          </a:p>
          <a:p>
            <a:r>
              <a:rPr lang="en-US" dirty="0" smtClean="0"/>
              <a:t>When to inject insulin</a:t>
            </a:r>
          </a:p>
          <a:p>
            <a:endParaRPr lang="en-US" dirty="0"/>
          </a:p>
          <a:p>
            <a:r>
              <a:rPr lang="en-US" dirty="0" smtClean="0"/>
              <a:t>Syringe or pen? </a:t>
            </a:r>
          </a:p>
          <a:p>
            <a:endParaRPr lang="en-US" dirty="0"/>
          </a:p>
          <a:p>
            <a:r>
              <a:rPr lang="en-US" dirty="0" smtClean="0"/>
              <a:t>How food and insulin together affects blood sugar</a:t>
            </a:r>
          </a:p>
          <a:p>
            <a:endParaRPr lang="en-US" dirty="0"/>
          </a:p>
          <a:p>
            <a:r>
              <a:rPr lang="en-US" dirty="0" smtClean="0"/>
              <a:t>How to manage a low blood sugar</a:t>
            </a:r>
          </a:p>
          <a:p>
            <a:endParaRPr lang="en-US" dirty="0"/>
          </a:p>
          <a:p>
            <a:r>
              <a:rPr lang="en-US" dirty="0" smtClean="0"/>
              <a:t>Who will help you adjust your dosing? </a:t>
            </a:r>
            <a:endParaRPr lang="en-US" dirty="0"/>
          </a:p>
        </p:txBody>
      </p:sp>
      <p:pic>
        <p:nvPicPr>
          <p:cNvPr id="4" name="Picture 3" descr="Screen Shot 2020-11-19 at 1.03.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333" y="1854106"/>
            <a:ext cx="3053137" cy="2488970"/>
          </a:xfrm>
          <a:prstGeom prst="rect">
            <a:avLst/>
          </a:prstGeom>
        </p:spPr>
      </p:pic>
    </p:spTree>
    <p:extLst>
      <p:ext uri="{BB962C8B-B14F-4D97-AF65-F5344CB8AC3E}">
        <p14:creationId xmlns:p14="http://schemas.microsoft.com/office/powerpoint/2010/main" val="826978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Questions to Ask about </a:t>
            </a:r>
            <a:r>
              <a:rPr lang="en-US" dirty="0"/>
              <a:t>E</a:t>
            </a:r>
            <a:r>
              <a:rPr lang="en-US" dirty="0" smtClean="0"/>
              <a:t>ach of Your Insulins</a:t>
            </a:r>
            <a:endParaRPr lang="en-US" dirty="0"/>
          </a:p>
        </p:txBody>
      </p:sp>
      <p:sp>
        <p:nvSpPr>
          <p:cNvPr id="3" name="Content Placeholder 2"/>
          <p:cNvSpPr>
            <a:spLocks noGrp="1"/>
          </p:cNvSpPr>
          <p:nvPr>
            <p:ph idx="1"/>
          </p:nvPr>
        </p:nvSpPr>
        <p:spPr/>
        <p:txBody>
          <a:bodyPr>
            <a:normAutofit/>
          </a:bodyPr>
          <a:lstStyle/>
          <a:p>
            <a:r>
              <a:rPr lang="en-US" dirty="0" smtClean="0"/>
              <a:t>1) How soon dose it start working? </a:t>
            </a:r>
          </a:p>
          <a:p>
            <a:endParaRPr lang="en-US" dirty="0"/>
          </a:p>
          <a:p>
            <a:r>
              <a:rPr lang="en-US" dirty="0" smtClean="0"/>
              <a:t>2) Does it peak?  If so, when? </a:t>
            </a:r>
          </a:p>
          <a:p>
            <a:endParaRPr lang="en-US" dirty="0"/>
          </a:p>
          <a:p>
            <a:r>
              <a:rPr lang="en-US" dirty="0" smtClean="0"/>
              <a:t>3) How long does it stick around in the body? </a:t>
            </a:r>
            <a:endParaRPr lang="en-US" dirty="0"/>
          </a:p>
        </p:txBody>
      </p:sp>
      <p:pic>
        <p:nvPicPr>
          <p:cNvPr id="5" name="Picture 4" descr="Screen Shot 2020-11-19 at 1.06.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7970" y="4956593"/>
            <a:ext cx="2068830" cy="1672562"/>
          </a:xfrm>
          <a:prstGeom prst="rect">
            <a:avLst/>
          </a:prstGeom>
        </p:spPr>
      </p:pic>
    </p:spTree>
    <p:extLst>
      <p:ext uri="{BB962C8B-B14F-4D97-AF65-F5344CB8AC3E}">
        <p14:creationId xmlns:p14="http://schemas.microsoft.com/office/powerpoint/2010/main" val="1250147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Insulin is Either: </a:t>
            </a:r>
            <a:endParaRPr lang="en-US" dirty="0"/>
          </a:p>
        </p:txBody>
      </p:sp>
      <p:sp>
        <p:nvSpPr>
          <p:cNvPr id="3" name="Text Placeholder 2"/>
          <p:cNvSpPr>
            <a:spLocks noGrp="1"/>
          </p:cNvSpPr>
          <p:nvPr>
            <p:ph type="body" idx="1"/>
          </p:nvPr>
        </p:nvSpPr>
        <p:spPr/>
        <p:txBody>
          <a:bodyPr/>
          <a:lstStyle/>
          <a:p>
            <a:r>
              <a:rPr lang="en-US" dirty="0" smtClean="0"/>
              <a:t>Background (Basal)</a:t>
            </a:r>
            <a:endParaRPr lang="en-US" dirty="0"/>
          </a:p>
        </p:txBody>
      </p:sp>
      <p:sp>
        <p:nvSpPr>
          <p:cNvPr id="4" name="Content Placeholder 3"/>
          <p:cNvSpPr>
            <a:spLocks noGrp="1"/>
          </p:cNvSpPr>
          <p:nvPr>
            <p:ph sz="half" idx="2"/>
          </p:nvPr>
        </p:nvSpPr>
        <p:spPr>
          <a:xfrm>
            <a:off x="457200" y="2627866"/>
            <a:ext cx="4040188" cy="3439900"/>
          </a:xfrm>
        </p:spPr>
        <p:txBody>
          <a:bodyPr/>
          <a:lstStyle/>
          <a:p>
            <a:r>
              <a:rPr lang="en-US" dirty="0"/>
              <a:t>Long acting </a:t>
            </a:r>
          </a:p>
          <a:p>
            <a:pPr marL="0" indent="0">
              <a:buNone/>
            </a:pPr>
            <a:endParaRPr lang="en-US" dirty="0"/>
          </a:p>
        </p:txBody>
      </p:sp>
      <p:sp>
        <p:nvSpPr>
          <p:cNvPr id="5" name="Text Placeholder 4"/>
          <p:cNvSpPr>
            <a:spLocks noGrp="1"/>
          </p:cNvSpPr>
          <p:nvPr>
            <p:ph type="body" sz="quarter" idx="3"/>
          </p:nvPr>
        </p:nvSpPr>
        <p:spPr/>
        <p:txBody>
          <a:bodyPr/>
          <a:lstStyle/>
          <a:p>
            <a:r>
              <a:rPr lang="en-US" dirty="0" smtClean="0"/>
              <a:t>Mealtime (Bolus)</a:t>
            </a:r>
            <a:endParaRPr lang="en-US" dirty="0"/>
          </a:p>
        </p:txBody>
      </p:sp>
      <p:sp>
        <p:nvSpPr>
          <p:cNvPr id="6" name="Content Placeholder 5"/>
          <p:cNvSpPr>
            <a:spLocks noGrp="1"/>
          </p:cNvSpPr>
          <p:nvPr>
            <p:ph sz="quarter" idx="4"/>
          </p:nvPr>
        </p:nvSpPr>
        <p:spPr>
          <a:xfrm>
            <a:off x="4725987" y="2675326"/>
            <a:ext cx="4041775" cy="3629690"/>
          </a:xfrm>
        </p:spPr>
        <p:txBody>
          <a:bodyPr/>
          <a:lstStyle/>
          <a:p>
            <a:r>
              <a:rPr lang="en-US" dirty="0" smtClean="0"/>
              <a:t>Short </a:t>
            </a:r>
            <a:r>
              <a:rPr lang="en-US" dirty="0"/>
              <a:t>acting </a:t>
            </a:r>
          </a:p>
        </p:txBody>
      </p:sp>
      <p:pic>
        <p:nvPicPr>
          <p:cNvPr id="8" name="Picture 7" descr="Screen Shot 2020-11-19 at 1.03.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900" y="4021828"/>
            <a:ext cx="4498975" cy="2283188"/>
          </a:xfrm>
          <a:prstGeom prst="rect">
            <a:avLst/>
          </a:prstGeom>
        </p:spPr>
      </p:pic>
    </p:spTree>
    <p:extLst>
      <p:ext uri="{BB962C8B-B14F-4D97-AF65-F5344CB8AC3E}">
        <p14:creationId xmlns:p14="http://schemas.microsoft.com/office/powerpoint/2010/main" val="3356906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Insulin at work</a:t>
            </a:r>
            <a:endParaRPr lang="en-US" dirty="0"/>
          </a:p>
        </p:txBody>
      </p:sp>
      <p:sp>
        <p:nvSpPr>
          <p:cNvPr id="4" name="Freeform 3"/>
          <p:cNvSpPr/>
          <p:nvPr/>
        </p:nvSpPr>
        <p:spPr>
          <a:xfrm>
            <a:off x="1493359" y="2751505"/>
            <a:ext cx="6251715" cy="1543871"/>
          </a:xfrm>
          <a:custGeom>
            <a:avLst/>
            <a:gdLst>
              <a:gd name="connsiteX0" fmla="*/ 0 w 8335620"/>
              <a:gd name="connsiteY0" fmla="*/ 2058495 h 2058495"/>
              <a:gd name="connsiteX1" fmla="*/ 350359 w 8335620"/>
              <a:gd name="connsiteY1" fmla="*/ 2029297 h 2058495"/>
              <a:gd name="connsiteX2" fmla="*/ 467145 w 8335620"/>
              <a:gd name="connsiteY2" fmla="*/ 2014697 h 2058495"/>
              <a:gd name="connsiteX3" fmla="*/ 1080273 w 8335620"/>
              <a:gd name="connsiteY3" fmla="*/ 1985499 h 2058495"/>
              <a:gd name="connsiteX4" fmla="*/ 1240854 w 8335620"/>
              <a:gd name="connsiteY4" fmla="*/ 1941701 h 2058495"/>
              <a:gd name="connsiteX5" fmla="*/ 1284649 w 8335620"/>
              <a:gd name="connsiteY5" fmla="*/ 1883304 h 2058495"/>
              <a:gd name="connsiteX6" fmla="*/ 1372239 w 8335620"/>
              <a:gd name="connsiteY6" fmla="*/ 1810308 h 2058495"/>
              <a:gd name="connsiteX7" fmla="*/ 1430632 w 8335620"/>
              <a:gd name="connsiteY7" fmla="*/ 1722712 h 2058495"/>
              <a:gd name="connsiteX8" fmla="*/ 1459828 w 8335620"/>
              <a:gd name="connsiteY8" fmla="*/ 1678914 h 2058495"/>
              <a:gd name="connsiteX9" fmla="*/ 1474427 w 8335620"/>
              <a:gd name="connsiteY9" fmla="*/ 1620517 h 2058495"/>
              <a:gd name="connsiteX10" fmla="*/ 1562016 w 8335620"/>
              <a:gd name="connsiteY10" fmla="*/ 1532922 h 2058495"/>
              <a:gd name="connsiteX11" fmla="*/ 1605811 w 8335620"/>
              <a:gd name="connsiteY11" fmla="*/ 1445326 h 2058495"/>
              <a:gd name="connsiteX12" fmla="*/ 1635008 w 8335620"/>
              <a:gd name="connsiteY12" fmla="*/ 1386929 h 2058495"/>
              <a:gd name="connsiteX13" fmla="*/ 1693401 w 8335620"/>
              <a:gd name="connsiteY13" fmla="*/ 1299334 h 2058495"/>
              <a:gd name="connsiteX14" fmla="*/ 1722598 w 8335620"/>
              <a:gd name="connsiteY14" fmla="*/ 1211738 h 2058495"/>
              <a:gd name="connsiteX15" fmla="*/ 1737196 w 8335620"/>
              <a:gd name="connsiteY15" fmla="*/ 1167941 h 2058495"/>
              <a:gd name="connsiteX16" fmla="*/ 1795589 w 8335620"/>
              <a:gd name="connsiteY16" fmla="*/ 1065746 h 2058495"/>
              <a:gd name="connsiteX17" fmla="*/ 1868580 w 8335620"/>
              <a:gd name="connsiteY17" fmla="*/ 934352 h 2058495"/>
              <a:gd name="connsiteX18" fmla="*/ 1912375 w 8335620"/>
              <a:gd name="connsiteY18" fmla="*/ 905154 h 2058495"/>
              <a:gd name="connsiteX19" fmla="*/ 1956170 w 8335620"/>
              <a:gd name="connsiteY19" fmla="*/ 817558 h 2058495"/>
              <a:gd name="connsiteX20" fmla="*/ 1999965 w 8335620"/>
              <a:gd name="connsiteY20" fmla="*/ 788360 h 2058495"/>
              <a:gd name="connsiteX21" fmla="*/ 2043760 w 8335620"/>
              <a:gd name="connsiteY21" fmla="*/ 773761 h 2058495"/>
              <a:gd name="connsiteX22" fmla="*/ 2189743 w 8335620"/>
              <a:gd name="connsiteY22" fmla="*/ 788360 h 2058495"/>
              <a:gd name="connsiteX23" fmla="*/ 2233537 w 8335620"/>
              <a:gd name="connsiteY23" fmla="*/ 919753 h 2058495"/>
              <a:gd name="connsiteX24" fmla="*/ 2262734 w 8335620"/>
              <a:gd name="connsiteY24" fmla="*/ 978150 h 2058495"/>
              <a:gd name="connsiteX25" fmla="*/ 2277332 w 8335620"/>
              <a:gd name="connsiteY25" fmla="*/ 1021948 h 2058495"/>
              <a:gd name="connsiteX26" fmla="*/ 2306529 w 8335620"/>
              <a:gd name="connsiteY26" fmla="*/ 1065746 h 2058495"/>
              <a:gd name="connsiteX27" fmla="*/ 2379520 w 8335620"/>
              <a:gd name="connsiteY27" fmla="*/ 1182540 h 2058495"/>
              <a:gd name="connsiteX28" fmla="*/ 2423315 w 8335620"/>
              <a:gd name="connsiteY28" fmla="*/ 1284735 h 2058495"/>
              <a:gd name="connsiteX29" fmla="*/ 2437913 w 8335620"/>
              <a:gd name="connsiteY29" fmla="*/ 1328532 h 2058495"/>
              <a:gd name="connsiteX30" fmla="*/ 2481708 w 8335620"/>
              <a:gd name="connsiteY30" fmla="*/ 1386929 h 2058495"/>
              <a:gd name="connsiteX31" fmla="*/ 2540101 w 8335620"/>
              <a:gd name="connsiteY31" fmla="*/ 1489124 h 2058495"/>
              <a:gd name="connsiteX32" fmla="*/ 2583896 w 8335620"/>
              <a:gd name="connsiteY32" fmla="*/ 1518323 h 2058495"/>
              <a:gd name="connsiteX33" fmla="*/ 2613093 w 8335620"/>
              <a:gd name="connsiteY33" fmla="*/ 1562120 h 2058495"/>
              <a:gd name="connsiteX34" fmla="*/ 2729879 w 8335620"/>
              <a:gd name="connsiteY34" fmla="*/ 1591319 h 2058495"/>
              <a:gd name="connsiteX35" fmla="*/ 2846665 w 8335620"/>
              <a:gd name="connsiteY35" fmla="*/ 1635117 h 2058495"/>
              <a:gd name="connsiteX36" fmla="*/ 2890460 w 8335620"/>
              <a:gd name="connsiteY36" fmla="*/ 1664315 h 2058495"/>
              <a:gd name="connsiteX37" fmla="*/ 3065640 w 8335620"/>
              <a:gd name="connsiteY37" fmla="*/ 1693514 h 2058495"/>
              <a:gd name="connsiteX38" fmla="*/ 3124033 w 8335620"/>
              <a:gd name="connsiteY38" fmla="*/ 1722712 h 2058495"/>
              <a:gd name="connsiteX39" fmla="*/ 3153229 w 8335620"/>
              <a:gd name="connsiteY39" fmla="*/ 1766510 h 2058495"/>
              <a:gd name="connsiteX40" fmla="*/ 3240819 w 8335620"/>
              <a:gd name="connsiteY40" fmla="*/ 1839506 h 2058495"/>
              <a:gd name="connsiteX41" fmla="*/ 3299212 w 8335620"/>
              <a:gd name="connsiteY41" fmla="*/ 1883304 h 2058495"/>
              <a:gd name="connsiteX42" fmla="*/ 3474392 w 8335620"/>
              <a:gd name="connsiteY42" fmla="*/ 1927102 h 2058495"/>
              <a:gd name="connsiteX43" fmla="*/ 3868545 w 8335620"/>
              <a:gd name="connsiteY43" fmla="*/ 1912503 h 2058495"/>
              <a:gd name="connsiteX44" fmla="*/ 3926938 w 8335620"/>
              <a:gd name="connsiteY44" fmla="*/ 1897903 h 2058495"/>
              <a:gd name="connsiteX45" fmla="*/ 3970733 w 8335620"/>
              <a:gd name="connsiteY45" fmla="*/ 1868705 h 2058495"/>
              <a:gd name="connsiteX46" fmla="*/ 4072921 w 8335620"/>
              <a:gd name="connsiteY46" fmla="*/ 1766510 h 2058495"/>
              <a:gd name="connsiteX47" fmla="*/ 4087520 w 8335620"/>
              <a:gd name="connsiteY47" fmla="*/ 1722712 h 2058495"/>
              <a:gd name="connsiteX48" fmla="*/ 4131314 w 8335620"/>
              <a:gd name="connsiteY48" fmla="*/ 1620517 h 2058495"/>
              <a:gd name="connsiteX49" fmla="*/ 4145913 w 8335620"/>
              <a:gd name="connsiteY49" fmla="*/ 1532922 h 2058495"/>
              <a:gd name="connsiteX50" fmla="*/ 4175109 w 8335620"/>
              <a:gd name="connsiteY50" fmla="*/ 1430727 h 2058495"/>
              <a:gd name="connsiteX51" fmla="*/ 4189708 w 8335620"/>
              <a:gd name="connsiteY51" fmla="*/ 1372330 h 2058495"/>
              <a:gd name="connsiteX52" fmla="*/ 4218904 w 8335620"/>
              <a:gd name="connsiteY52" fmla="*/ 1270135 h 2058495"/>
              <a:gd name="connsiteX53" fmla="*/ 4233502 w 8335620"/>
              <a:gd name="connsiteY53" fmla="*/ 1226338 h 2058495"/>
              <a:gd name="connsiteX54" fmla="*/ 4277297 w 8335620"/>
              <a:gd name="connsiteY54" fmla="*/ 1124143 h 2058495"/>
              <a:gd name="connsiteX55" fmla="*/ 4306494 w 8335620"/>
              <a:gd name="connsiteY55" fmla="*/ 905154 h 2058495"/>
              <a:gd name="connsiteX56" fmla="*/ 4335690 w 8335620"/>
              <a:gd name="connsiteY56" fmla="*/ 788360 h 2058495"/>
              <a:gd name="connsiteX57" fmla="*/ 4364887 w 8335620"/>
              <a:gd name="connsiteY57" fmla="*/ 744562 h 2058495"/>
              <a:gd name="connsiteX58" fmla="*/ 4423280 w 8335620"/>
              <a:gd name="connsiteY58" fmla="*/ 656967 h 2058495"/>
              <a:gd name="connsiteX59" fmla="*/ 4437878 w 8335620"/>
              <a:gd name="connsiteY59" fmla="*/ 598570 h 2058495"/>
              <a:gd name="connsiteX60" fmla="*/ 4510870 w 8335620"/>
              <a:gd name="connsiteY60" fmla="*/ 510974 h 2058495"/>
              <a:gd name="connsiteX61" fmla="*/ 4656853 w 8335620"/>
              <a:gd name="connsiteY61" fmla="*/ 525573 h 2058495"/>
              <a:gd name="connsiteX62" fmla="*/ 4744442 w 8335620"/>
              <a:gd name="connsiteY62" fmla="*/ 583970 h 2058495"/>
              <a:gd name="connsiteX63" fmla="*/ 4788237 w 8335620"/>
              <a:gd name="connsiteY63" fmla="*/ 613169 h 2058495"/>
              <a:gd name="connsiteX64" fmla="*/ 4846630 w 8335620"/>
              <a:gd name="connsiteY64" fmla="*/ 700764 h 2058495"/>
              <a:gd name="connsiteX65" fmla="*/ 4875827 w 8335620"/>
              <a:gd name="connsiteY65" fmla="*/ 744562 h 2058495"/>
              <a:gd name="connsiteX66" fmla="*/ 4890425 w 8335620"/>
              <a:gd name="connsiteY66" fmla="*/ 788360 h 2058495"/>
              <a:gd name="connsiteX67" fmla="*/ 4948818 w 8335620"/>
              <a:gd name="connsiteY67" fmla="*/ 875955 h 2058495"/>
              <a:gd name="connsiteX68" fmla="*/ 4992613 w 8335620"/>
              <a:gd name="connsiteY68" fmla="*/ 1051147 h 2058495"/>
              <a:gd name="connsiteX69" fmla="*/ 5036408 w 8335620"/>
              <a:gd name="connsiteY69" fmla="*/ 1197139 h 2058495"/>
              <a:gd name="connsiteX70" fmla="*/ 5065605 w 8335620"/>
              <a:gd name="connsiteY70" fmla="*/ 1240937 h 2058495"/>
              <a:gd name="connsiteX71" fmla="*/ 5138596 w 8335620"/>
              <a:gd name="connsiteY71" fmla="*/ 1401529 h 2058495"/>
              <a:gd name="connsiteX72" fmla="*/ 5153194 w 8335620"/>
              <a:gd name="connsiteY72" fmla="*/ 1459926 h 2058495"/>
              <a:gd name="connsiteX73" fmla="*/ 5196989 w 8335620"/>
              <a:gd name="connsiteY73" fmla="*/ 1474525 h 2058495"/>
              <a:gd name="connsiteX74" fmla="*/ 5284579 w 8335620"/>
              <a:gd name="connsiteY74" fmla="*/ 1518323 h 2058495"/>
              <a:gd name="connsiteX75" fmla="*/ 5386767 w 8335620"/>
              <a:gd name="connsiteY75" fmla="*/ 1649716 h 2058495"/>
              <a:gd name="connsiteX76" fmla="*/ 5459758 w 8335620"/>
              <a:gd name="connsiteY76" fmla="*/ 1722712 h 2058495"/>
              <a:gd name="connsiteX77" fmla="*/ 5488955 w 8335620"/>
              <a:gd name="connsiteY77" fmla="*/ 1766510 h 2058495"/>
              <a:gd name="connsiteX78" fmla="*/ 5532750 w 8335620"/>
              <a:gd name="connsiteY78" fmla="*/ 1781109 h 2058495"/>
              <a:gd name="connsiteX79" fmla="*/ 5576544 w 8335620"/>
              <a:gd name="connsiteY79" fmla="*/ 1810308 h 2058495"/>
              <a:gd name="connsiteX80" fmla="*/ 5693331 w 8335620"/>
              <a:gd name="connsiteY80" fmla="*/ 1839506 h 2058495"/>
              <a:gd name="connsiteX81" fmla="*/ 5780920 w 8335620"/>
              <a:gd name="connsiteY81" fmla="*/ 1868705 h 2058495"/>
              <a:gd name="connsiteX82" fmla="*/ 5824715 w 8335620"/>
              <a:gd name="connsiteY82" fmla="*/ 1883304 h 2058495"/>
              <a:gd name="connsiteX83" fmla="*/ 5956100 w 8335620"/>
              <a:gd name="connsiteY83" fmla="*/ 1868705 h 2058495"/>
              <a:gd name="connsiteX84" fmla="*/ 6029091 w 8335620"/>
              <a:gd name="connsiteY84" fmla="*/ 1854106 h 2058495"/>
              <a:gd name="connsiteX85" fmla="*/ 6102083 w 8335620"/>
              <a:gd name="connsiteY85" fmla="*/ 1737311 h 2058495"/>
              <a:gd name="connsiteX86" fmla="*/ 6145878 w 8335620"/>
              <a:gd name="connsiteY86" fmla="*/ 1708113 h 2058495"/>
              <a:gd name="connsiteX87" fmla="*/ 6160476 w 8335620"/>
              <a:gd name="connsiteY87" fmla="*/ 1649716 h 2058495"/>
              <a:gd name="connsiteX88" fmla="*/ 6189672 w 8335620"/>
              <a:gd name="connsiteY88" fmla="*/ 1562120 h 2058495"/>
              <a:gd name="connsiteX89" fmla="*/ 6204271 w 8335620"/>
              <a:gd name="connsiteY89" fmla="*/ 1372330 h 2058495"/>
              <a:gd name="connsiteX90" fmla="*/ 6218869 w 8335620"/>
              <a:gd name="connsiteY90" fmla="*/ 978150 h 2058495"/>
              <a:gd name="connsiteX91" fmla="*/ 6233467 w 8335620"/>
              <a:gd name="connsiteY91" fmla="*/ 934352 h 2058495"/>
              <a:gd name="connsiteX92" fmla="*/ 6277262 w 8335620"/>
              <a:gd name="connsiteY92" fmla="*/ 817558 h 2058495"/>
              <a:gd name="connsiteX93" fmla="*/ 6306459 w 8335620"/>
              <a:gd name="connsiteY93" fmla="*/ 729963 h 2058495"/>
              <a:gd name="connsiteX94" fmla="*/ 6379450 w 8335620"/>
              <a:gd name="connsiteY94" fmla="*/ 613169 h 2058495"/>
              <a:gd name="connsiteX95" fmla="*/ 6437843 w 8335620"/>
              <a:gd name="connsiteY95" fmla="*/ 525573 h 2058495"/>
              <a:gd name="connsiteX96" fmla="*/ 6467040 w 8335620"/>
              <a:gd name="connsiteY96" fmla="*/ 467176 h 2058495"/>
              <a:gd name="connsiteX97" fmla="*/ 6554629 w 8335620"/>
              <a:gd name="connsiteY97" fmla="*/ 379581 h 2058495"/>
              <a:gd name="connsiteX98" fmla="*/ 6613023 w 8335620"/>
              <a:gd name="connsiteY98" fmla="*/ 291985 h 2058495"/>
              <a:gd name="connsiteX99" fmla="*/ 6642219 w 8335620"/>
              <a:gd name="connsiteY99" fmla="*/ 248187 h 2058495"/>
              <a:gd name="connsiteX100" fmla="*/ 6715211 w 8335620"/>
              <a:gd name="connsiteY100" fmla="*/ 131393 h 2058495"/>
              <a:gd name="connsiteX101" fmla="*/ 6802800 w 8335620"/>
              <a:gd name="connsiteY101" fmla="*/ 29199 h 2058495"/>
              <a:gd name="connsiteX102" fmla="*/ 6875792 w 8335620"/>
              <a:gd name="connsiteY102" fmla="*/ 0 h 2058495"/>
              <a:gd name="connsiteX103" fmla="*/ 7036373 w 8335620"/>
              <a:gd name="connsiteY103" fmla="*/ 58397 h 2058495"/>
              <a:gd name="connsiteX104" fmla="*/ 7065569 w 8335620"/>
              <a:gd name="connsiteY104" fmla="*/ 116794 h 2058495"/>
              <a:gd name="connsiteX105" fmla="*/ 7123963 w 8335620"/>
              <a:gd name="connsiteY105" fmla="*/ 204390 h 2058495"/>
              <a:gd name="connsiteX106" fmla="*/ 7138561 w 8335620"/>
              <a:gd name="connsiteY106" fmla="*/ 248187 h 2058495"/>
              <a:gd name="connsiteX107" fmla="*/ 7167757 w 8335620"/>
              <a:gd name="connsiteY107" fmla="*/ 291985 h 2058495"/>
              <a:gd name="connsiteX108" fmla="*/ 7182356 w 8335620"/>
              <a:gd name="connsiteY108" fmla="*/ 364982 h 2058495"/>
              <a:gd name="connsiteX109" fmla="*/ 7211552 w 8335620"/>
              <a:gd name="connsiteY109" fmla="*/ 452577 h 2058495"/>
              <a:gd name="connsiteX110" fmla="*/ 7226151 w 8335620"/>
              <a:gd name="connsiteY110" fmla="*/ 861356 h 2058495"/>
              <a:gd name="connsiteX111" fmla="*/ 7240749 w 8335620"/>
              <a:gd name="connsiteY111" fmla="*/ 919753 h 2058495"/>
              <a:gd name="connsiteX112" fmla="*/ 7269945 w 8335620"/>
              <a:gd name="connsiteY112" fmla="*/ 1065746 h 2058495"/>
              <a:gd name="connsiteX113" fmla="*/ 7299142 w 8335620"/>
              <a:gd name="connsiteY113" fmla="*/ 1226338 h 2058495"/>
              <a:gd name="connsiteX114" fmla="*/ 7313740 w 8335620"/>
              <a:gd name="connsiteY114" fmla="*/ 1284735 h 2058495"/>
              <a:gd name="connsiteX115" fmla="*/ 7342937 w 8335620"/>
              <a:gd name="connsiteY115" fmla="*/ 1372330 h 2058495"/>
              <a:gd name="connsiteX116" fmla="*/ 7386732 w 8335620"/>
              <a:gd name="connsiteY116" fmla="*/ 1518323 h 2058495"/>
              <a:gd name="connsiteX117" fmla="*/ 7415928 w 8335620"/>
              <a:gd name="connsiteY117" fmla="*/ 1591319 h 2058495"/>
              <a:gd name="connsiteX118" fmla="*/ 7430527 w 8335620"/>
              <a:gd name="connsiteY118" fmla="*/ 1635117 h 2058495"/>
              <a:gd name="connsiteX119" fmla="*/ 7474321 w 8335620"/>
              <a:gd name="connsiteY119" fmla="*/ 1678914 h 2058495"/>
              <a:gd name="connsiteX120" fmla="*/ 7532715 w 8335620"/>
              <a:gd name="connsiteY120" fmla="*/ 1795709 h 2058495"/>
              <a:gd name="connsiteX121" fmla="*/ 7591108 w 8335620"/>
              <a:gd name="connsiteY121" fmla="*/ 1854106 h 2058495"/>
              <a:gd name="connsiteX122" fmla="*/ 7649501 w 8335620"/>
              <a:gd name="connsiteY122" fmla="*/ 1927102 h 2058495"/>
              <a:gd name="connsiteX123" fmla="*/ 7795484 w 8335620"/>
              <a:gd name="connsiteY123" fmla="*/ 1970900 h 2058495"/>
              <a:gd name="connsiteX124" fmla="*/ 8204236 w 8335620"/>
              <a:gd name="connsiteY124" fmla="*/ 1956300 h 2058495"/>
              <a:gd name="connsiteX125" fmla="*/ 8291825 w 8335620"/>
              <a:gd name="connsiteY125" fmla="*/ 1927102 h 2058495"/>
              <a:gd name="connsiteX126" fmla="*/ 8335620 w 8335620"/>
              <a:gd name="connsiteY126" fmla="*/ 1912503 h 205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8335620" h="2058495">
                <a:moveTo>
                  <a:pt x="0" y="2058495"/>
                </a:moveTo>
                <a:cubicBezTo>
                  <a:pt x="116786" y="2048762"/>
                  <a:pt x="234073" y="2043834"/>
                  <a:pt x="350359" y="2029297"/>
                </a:cubicBezTo>
                <a:cubicBezTo>
                  <a:pt x="389288" y="2024430"/>
                  <a:pt x="428061" y="2018096"/>
                  <a:pt x="467145" y="2014697"/>
                </a:cubicBezTo>
                <a:cubicBezTo>
                  <a:pt x="674968" y="1996624"/>
                  <a:pt x="868826" y="1993331"/>
                  <a:pt x="1080273" y="1985499"/>
                </a:cubicBezTo>
                <a:cubicBezTo>
                  <a:pt x="1211988" y="1952568"/>
                  <a:pt x="1158991" y="1968990"/>
                  <a:pt x="1240854" y="1941701"/>
                </a:cubicBezTo>
                <a:cubicBezTo>
                  <a:pt x="1255452" y="1922235"/>
                  <a:pt x="1267444" y="1900509"/>
                  <a:pt x="1284649" y="1883304"/>
                </a:cubicBezTo>
                <a:cubicBezTo>
                  <a:pt x="1368996" y="1798952"/>
                  <a:pt x="1288534" y="1917937"/>
                  <a:pt x="1372239" y="1810308"/>
                </a:cubicBezTo>
                <a:cubicBezTo>
                  <a:pt x="1393782" y="1782608"/>
                  <a:pt x="1411168" y="1751911"/>
                  <a:pt x="1430632" y="1722712"/>
                </a:cubicBezTo>
                <a:lnTo>
                  <a:pt x="1459828" y="1678914"/>
                </a:lnTo>
                <a:cubicBezTo>
                  <a:pt x="1464694" y="1659448"/>
                  <a:pt x="1462921" y="1636955"/>
                  <a:pt x="1474427" y="1620517"/>
                </a:cubicBezTo>
                <a:cubicBezTo>
                  <a:pt x="1498105" y="1586689"/>
                  <a:pt x="1562016" y="1532922"/>
                  <a:pt x="1562016" y="1532922"/>
                </a:cubicBezTo>
                <a:cubicBezTo>
                  <a:pt x="1588782" y="1452622"/>
                  <a:pt x="1560533" y="1524568"/>
                  <a:pt x="1605811" y="1445326"/>
                </a:cubicBezTo>
                <a:cubicBezTo>
                  <a:pt x="1616608" y="1426430"/>
                  <a:pt x="1623811" y="1405591"/>
                  <a:pt x="1635008" y="1386929"/>
                </a:cubicBezTo>
                <a:cubicBezTo>
                  <a:pt x="1653062" y="1356838"/>
                  <a:pt x="1693401" y="1299334"/>
                  <a:pt x="1693401" y="1299334"/>
                </a:cubicBezTo>
                <a:lnTo>
                  <a:pt x="1722598" y="1211738"/>
                </a:lnTo>
                <a:cubicBezTo>
                  <a:pt x="1727464" y="1197139"/>
                  <a:pt x="1730314" y="1181705"/>
                  <a:pt x="1737196" y="1167941"/>
                </a:cubicBezTo>
                <a:cubicBezTo>
                  <a:pt x="1825411" y="991496"/>
                  <a:pt x="1713063" y="1210173"/>
                  <a:pt x="1795589" y="1065746"/>
                </a:cubicBezTo>
                <a:cubicBezTo>
                  <a:pt x="1819272" y="1024299"/>
                  <a:pt x="1837324" y="970820"/>
                  <a:pt x="1868580" y="934352"/>
                </a:cubicBezTo>
                <a:cubicBezTo>
                  <a:pt x="1879998" y="921030"/>
                  <a:pt x="1897777" y="914887"/>
                  <a:pt x="1912375" y="905154"/>
                </a:cubicBezTo>
                <a:cubicBezTo>
                  <a:pt x="1924248" y="869535"/>
                  <a:pt x="1927872" y="845857"/>
                  <a:pt x="1956170" y="817558"/>
                </a:cubicBezTo>
                <a:cubicBezTo>
                  <a:pt x="1968576" y="805151"/>
                  <a:pt x="1984272" y="796207"/>
                  <a:pt x="1999965" y="788360"/>
                </a:cubicBezTo>
                <a:cubicBezTo>
                  <a:pt x="2013728" y="781478"/>
                  <a:pt x="2029162" y="778627"/>
                  <a:pt x="2043760" y="773761"/>
                </a:cubicBezTo>
                <a:lnTo>
                  <a:pt x="2189743" y="788360"/>
                </a:lnTo>
                <a:cubicBezTo>
                  <a:pt x="2200049" y="794372"/>
                  <a:pt x="2221085" y="894848"/>
                  <a:pt x="2233537" y="919753"/>
                </a:cubicBezTo>
                <a:cubicBezTo>
                  <a:pt x="2243269" y="939219"/>
                  <a:pt x="2254162" y="958146"/>
                  <a:pt x="2262734" y="978150"/>
                </a:cubicBezTo>
                <a:cubicBezTo>
                  <a:pt x="2268796" y="992295"/>
                  <a:pt x="2270450" y="1008184"/>
                  <a:pt x="2277332" y="1021948"/>
                </a:cubicBezTo>
                <a:cubicBezTo>
                  <a:pt x="2285178" y="1037642"/>
                  <a:pt x="2297824" y="1050512"/>
                  <a:pt x="2306529" y="1065746"/>
                </a:cubicBezTo>
                <a:cubicBezTo>
                  <a:pt x="2370654" y="1177972"/>
                  <a:pt x="2295781" y="1070881"/>
                  <a:pt x="2379520" y="1182540"/>
                </a:cubicBezTo>
                <a:cubicBezTo>
                  <a:pt x="2413759" y="1285260"/>
                  <a:pt x="2369195" y="1158444"/>
                  <a:pt x="2423315" y="1284735"/>
                </a:cubicBezTo>
                <a:cubicBezTo>
                  <a:pt x="2429376" y="1298880"/>
                  <a:pt x="2430278" y="1315171"/>
                  <a:pt x="2437913" y="1328532"/>
                </a:cubicBezTo>
                <a:cubicBezTo>
                  <a:pt x="2449984" y="1349658"/>
                  <a:pt x="2468813" y="1366296"/>
                  <a:pt x="2481708" y="1386929"/>
                </a:cubicBezTo>
                <a:cubicBezTo>
                  <a:pt x="2500788" y="1417459"/>
                  <a:pt x="2513316" y="1462337"/>
                  <a:pt x="2540101" y="1489124"/>
                </a:cubicBezTo>
                <a:cubicBezTo>
                  <a:pt x="2552507" y="1501531"/>
                  <a:pt x="2569298" y="1508590"/>
                  <a:pt x="2583896" y="1518323"/>
                </a:cubicBezTo>
                <a:cubicBezTo>
                  <a:pt x="2593628" y="1532922"/>
                  <a:pt x="2597400" y="1554273"/>
                  <a:pt x="2613093" y="1562120"/>
                </a:cubicBezTo>
                <a:cubicBezTo>
                  <a:pt x="2648983" y="1580066"/>
                  <a:pt x="2729879" y="1591319"/>
                  <a:pt x="2729879" y="1591319"/>
                </a:cubicBezTo>
                <a:cubicBezTo>
                  <a:pt x="2832587" y="1659794"/>
                  <a:pt x="2702352" y="1580996"/>
                  <a:pt x="2846665" y="1635117"/>
                </a:cubicBezTo>
                <a:cubicBezTo>
                  <a:pt x="2863093" y="1641278"/>
                  <a:pt x="2874333" y="1657403"/>
                  <a:pt x="2890460" y="1664315"/>
                </a:cubicBezTo>
                <a:cubicBezTo>
                  <a:pt x="2930175" y="1681337"/>
                  <a:pt x="3039891" y="1690295"/>
                  <a:pt x="3065640" y="1693514"/>
                </a:cubicBezTo>
                <a:cubicBezTo>
                  <a:pt x="3085104" y="1703247"/>
                  <a:pt x="3107315" y="1708780"/>
                  <a:pt x="3124033" y="1722712"/>
                </a:cubicBezTo>
                <a:cubicBezTo>
                  <a:pt x="3137512" y="1733945"/>
                  <a:pt x="3141997" y="1753031"/>
                  <a:pt x="3153229" y="1766510"/>
                </a:cubicBezTo>
                <a:cubicBezTo>
                  <a:pt x="3193323" y="1814627"/>
                  <a:pt x="3193533" y="1805729"/>
                  <a:pt x="3240819" y="1839506"/>
                </a:cubicBezTo>
                <a:cubicBezTo>
                  <a:pt x="3260618" y="1853649"/>
                  <a:pt x="3277450" y="1872422"/>
                  <a:pt x="3299212" y="1883304"/>
                </a:cubicBezTo>
                <a:cubicBezTo>
                  <a:pt x="3357049" y="1912224"/>
                  <a:pt x="3412067" y="1916714"/>
                  <a:pt x="3474392" y="1927102"/>
                </a:cubicBezTo>
                <a:cubicBezTo>
                  <a:pt x="3605776" y="1922236"/>
                  <a:pt x="3737343" y="1920968"/>
                  <a:pt x="3868545" y="1912503"/>
                </a:cubicBezTo>
                <a:cubicBezTo>
                  <a:pt x="3888567" y="1911211"/>
                  <a:pt x="3908497" y="1905807"/>
                  <a:pt x="3926938" y="1897903"/>
                </a:cubicBezTo>
                <a:cubicBezTo>
                  <a:pt x="3943064" y="1890991"/>
                  <a:pt x="3957692" y="1880443"/>
                  <a:pt x="3970733" y="1868705"/>
                </a:cubicBezTo>
                <a:cubicBezTo>
                  <a:pt x="4006539" y="1836477"/>
                  <a:pt x="4072921" y="1766510"/>
                  <a:pt x="4072921" y="1766510"/>
                </a:cubicBezTo>
                <a:cubicBezTo>
                  <a:pt x="4077787" y="1751911"/>
                  <a:pt x="4081458" y="1736857"/>
                  <a:pt x="4087520" y="1722712"/>
                </a:cubicBezTo>
                <a:cubicBezTo>
                  <a:pt x="4108119" y="1674644"/>
                  <a:pt x="4120780" y="1667925"/>
                  <a:pt x="4131314" y="1620517"/>
                </a:cubicBezTo>
                <a:cubicBezTo>
                  <a:pt x="4137735" y="1591621"/>
                  <a:pt x="4140108" y="1561948"/>
                  <a:pt x="4145913" y="1532922"/>
                </a:cubicBezTo>
                <a:cubicBezTo>
                  <a:pt x="4161125" y="1456860"/>
                  <a:pt x="4156558" y="1495658"/>
                  <a:pt x="4175109" y="1430727"/>
                </a:cubicBezTo>
                <a:cubicBezTo>
                  <a:pt x="4180621" y="1411434"/>
                  <a:pt x="4184429" y="1391688"/>
                  <a:pt x="4189708" y="1372330"/>
                </a:cubicBezTo>
                <a:cubicBezTo>
                  <a:pt x="4199029" y="1338150"/>
                  <a:pt x="4208725" y="1304069"/>
                  <a:pt x="4218904" y="1270135"/>
                </a:cubicBezTo>
                <a:cubicBezTo>
                  <a:pt x="4223326" y="1255395"/>
                  <a:pt x="4227440" y="1240482"/>
                  <a:pt x="4233502" y="1226338"/>
                </a:cubicBezTo>
                <a:cubicBezTo>
                  <a:pt x="4254103" y="1178266"/>
                  <a:pt x="4266762" y="1171554"/>
                  <a:pt x="4277297" y="1124143"/>
                </a:cubicBezTo>
                <a:cubicBezTo>
                  <a:pt x="4305350" y="997896"/>
                  <a:pt x="4279383" y="1058797"/>
                  <a:pt x="4306494" y="905154"/>
                </a:cubicBezTo>
                <a:cubicBezTo>
                  <a:pt x="4313467" y="865635"/>
                  <a:pt x="4313431" y="821750"/>
                  <a:pt x="4335690" y="788360"/>
                </a:cubicBezTo>
                <a:lnTo>
                  <a:pt x="4364887" y="744562"/>
                </a:lnTo>
                <a:cubicBezTo>
                  <a:pt x="4406798" y="576904"/>
                  <a:pt x="4342628" y="777953"/>
                  <a:pt x="4423280" y="656967"/>
                </a:cubicBezTo>
                <a:cubicBezTo>
                  <a:pt x="4434409" y="640272"/>
                  <a:pt x="4429975" y="617013"/>
                  <a:pt x="4437878" y="598570"/>
                </a:cubicBezTo>
                <a:cubicBezTo>
                  <a:pt x="4453121" y="563001"/>
                  <a:pt x="4484563" y="537283"/>
                  <a:pt x="4510870" y="510974"/>
                </a:cubicBezTo>
                <a:cubicBezTo>
                  <a:pt x="4559531" y="515840"/>
                  <a:pt x="4610176" y="510985"/>
                  <a:pt x="4656853" y="525573"/>
                </a:cubicBezTo>
                <a:cubicBezTo>
                  <a:pt x="4690346" y="536040"/>
                  <a:pt x="4715246" y="564504"/>
                  <a:pt x="4744442" y="583970"/>
                </a:cubicBezTo>
                <a:lnTo>
                  <a:pt x="4788237" y="613169"/>
                </a:lnTo>
                <a:lnTo>
                  <a:pt x="4846630" y="700764"/>
                </a:lnTo>
                <a:lnTo>
                  <a:pt x="4875827" y="744562"/>
                </a:lnTo>
                <a:cubicBezTo>
                  <a:pt x="4880693" y="759161"/>
                  <a:pt x="4882952" y="774907"/>
                  <a:pt x="4890425" y="788360"/>
                </a:cubicBezTo>
                <a:cubicBezTo>
                  <a:pt x="4907466" y="819036"/>
                  <a:pt x="4948818" y="875955"/>
                  <a:pt x="4948818" y="875955"/>
                </a:cubicBezTo>
                <a:cubicBezTo>
                  <a:pt x="4974013" y="1052325"/>
                  <a:pt x="4945391" y="909467"/>
                  <a:pt x="4992613" y="1051147"/>
                </a:cubicBezTo>
                <a:cubicBezTo>
                  <a:pt x="5020921" y="1136077"/>
                  <a:pt x="4991286" y="1095610"/>
                  <a:pt x="5036408" y="1197139"/>
                </a:cubicBezTo>
                <a:cubicBezTo>
                  <a:pt x="5043534" y="1213173"/>
                  <a:pt x="5055873" y="1226338"/>
                  <a:pt x="5065605" y="1240937"/>
                </a:cubicBezTo>
                <a:cubicBezTo>
                  <a:pt x="5103774" y="1355452"/>
                  <a:pt x="5078967" y="1302140"/>
                  <a:pt x="5138596" y="1401529"/>
                </a:cubicBezTo>
                <a:cubicBezTo>
                  <a:pt x="5143462" y="1420995"/>
                  <a:pt x="5140660" y="1444258"/>
                  <a:pt x="5153194" y="1459926"/>
                </a:cubicBezTo>
                <a:cubicBezTo>
                  <a:pt x="5162806" y="1471942"/>
                  <a:pt x="5183226" y="1467643"/>
                  <a:pt x="5196989" y="1474525"/>
                </a:cubicBezTo>
                <a:cubicBezTo>
                  <a:pt x="5310194" y="1531130"/>
                  <a:pt x="5174492" y="1481623"/>
                  <a:pt x="5284579" y="1518323"/>
                </a:cubicBezTo>
                <a:cubicBezTo>
                  <a:pt x="5432174" y="1739729"/>
                  <a:pt x="5272416" y="1512484"/>
                  <a:pt x="5386767" y="1649716"/>
                </a:cubicBezTo>
                <a:cubicBezTo>
                  <a:pt x="5447592" y="1722712"/>
                  <a:pt x="5379467" y="1669182"/>
                  <a:pt x="5459758" y="1722712"/>
                </a:cubicBezTo>
                <a:cubicBezTo>
                  <a:pt x="5469490" y="1737311"/>
                  <a:pt x="5475254" y="1755549"/>
                  <a:pt x="5488955" y="1766510"/>
                </a:cubicBezTo>
                <a:cubicBezTo>
                  <a:pt x="5500971" y="1776123"/>
                  <a:pt x="5518987" y="1774227"/>
                  <a:pt x="5532750" y="1781109"/>
                </a:cubicBezTo>
                <a:cubicBezTo>
                  <a:pt x="5548443" y="1788956"/>
                  <a:pt x="5560851" y="1802461"/>
                  <a:pt x="5576544" y="1810308"/>
                </a:cubicBezTo>
                <a:cubicBezTo>
                  <a:pt x="5611978" y="1828027"/>
                  <a:pt x="5656687" y="1829511"/>
                  <a:pt x="5693331" y="1839506"/>
                </a:cubicBezTo>
                <a:cubicBezTo>
                  <a:pt x="5723022" y="1847604"/>
                  <a:pt x="5751724" y="1858972"/>
                  <a:pt x="5780920" y="1868705"/>
                </a:cubicBezTo>
                <a:lnTo>
                  <a:pt x="5824715" y="1883304"/>
                </a:lnTo>
                <a:cubicBezTo>
                  <a:pt x="5868510" y="1878438"/>
                  <a:pt x="5912478" y="1874937"/>
                  <a:pt x="5956100" y="1868705"/>
                </a:cubicBezTo>
                <a:cubicBezTo>
                  <a:pt x="5980663" y="1865196"/>
                  <a:pt x="6008051" y="1867257"/>
                  <a:pt x="6029091" y="1854106"/>
                </a:cubicBezTo>
                <a:cubicBezTo>
                  <a:pt x="6078249" y="1823380"/>
                  <a:pt x="6068887" y="1777148"/>
                  <a:pt x="6102083" y="1737311"/>
                </a:cubicBezTo>
                <a:cubicBezTo>
                  <a:pt x="6113315" y="1723832"/>
                  <a:pt x="6131280" y="1717846"/>
                  <a:pt x="6145878" y="1708113"/>
                </a:cubicBezTo>
                <a:cubicBezTo>
                  <a:pt x="6150744" y="1688647"/>
                  <a:pt x="6154711" y="1668935"/>
                  <a:pt x="6160476" y="1649716"/>
                </a:cubicBezTo>
                <a:cubicBezTo>
                  <a:pt x="6169319" y="1620236"/>
                  <a:pt x="6189672" y="1562120"/>
                  <a:pt x="6189672" y="1562120"/>
                </a:cubicBezTo>
                <a:cubicBezTo>
                  <a:pt x="6194538" y="1498857"/>
                  <a:pt x="6201103" y="1435701"/>
                  <a:pt x="6204271" y="1372330"/>
                </a:cubicBezTo>
                <a:cubicBezTo>
                  <a:pt x="6210837" y="1241011"/>
                  <a:pt x="6210124" y="1109342"/>
                  <a:pt x="6218869" y="978150"/>
                </a:cubicBezTo>
                <a:cubicBezTo>
                  <a:pt x="6219893" y="962795"/>
                  <a:pt x="6229240" y="949149"/>
                  <a:pt x="6233467" y="934352"/>
                </a:cubicBezTo>
                <a:cubicBezTo>
                  <a:pt x="6280875" y="768417"/>
                  <a:pt x="6209233" y="987642"/>
                  <a:pt x="6277262" y="817558"/>
                </a:cubicBezTo>
                <a:cubicBezTo>
                  <a:pt x="6288692" y="788981"/>
                  <a:pt x="6289388" y="755572"/>
                  <a:pt x="6306459" y="729963"/>
                </a:cubicBezTo>
                <a:cubicBezTo>
                  <a:pt x="6394959" y="597201"/>
                  <a:pt x="6256174" y="806901"/>
                  <a:pt x="6379450" y="613169"/>
                </a:cubicBezTo>
                <a:cubicBezTo>
                  <a:pt x="6398289" y="583563"/>
                  <a:pt x="6422150" y="556960"/>
                  <a:pt x="6437843" y="525573"/>
                </a:cubicBezTo>
                <a:cubicBezTo>
                  <a:pt x="6447575" y="506107"/>
                  <a:pt x="6453445" y="484171"/>
                  <a:pt x="6467040" y="467176"/>
                </a:cubicBezTo>
                <a:cubicBezTo>
                  <a:pt x="6492833" y="434932"/>
                  <a:pt x="6531726" y="413938"/>
                  <a:pt x="6554629" y="379581"/>
                </a:cubicBezTo>
                <a:lnTo>
                  <a:pt x="6613023" y="291985"/>
                </a:lnTo>
                <a:cubicBezTo>
                  <a:pt x="6622755" y="277386"/>
                  <a:pt x="6634373" y="263881"/>
                  <a:pt x="6642219" y="248187"/>
                </a:cubicBezTo>
                <a:cubicBezTo>
                  <a:pt x="6687947" y="156725"/>
                  <a:pt x="6652041" y="219836"/>
                  <a:pt x="6715211" y="131393"/>
                </a:cubicBezTo>
                <a:cubicBezTo>
                  <a:pt x="6745228" y="89367"/>
                  <a:pt x="6754669" y="61289"/>
                  <a:pt x="6802800" y="29199"/>
                </a:cubicBezTo>
                <a:cubicBezTo>
                  <a:pt x="6824604" y="14662"/>
                  <a:pt x="6851461" y="9733"/>
                  <a:pt x="6875792" y="0"/>
                </a:cubicBezTo>
                <a:cubicBezTo>
                  <a:pt x="7009599" y="33455"/>
                  <a:pt x="6959191" y="6940"/>
                  <a:pt x="7036373" y="58397"/>
                </a:cubicBezTo>
                <a:cubicBezTo>
                  <a:pt x="7046105" y="77863"/>
                  <a:pt x="7054373" y="98132"/>
                  <a:pt x="7065569" y="116794"/>
                </a:cubicBezTo>
                <a:cubicBezTo>
                  <a:pt x="7083623" y="146886"/>
                  <a:pt x="7123963" y="204390"/>
                  <a:pt x="7123963" y="204390"/>
                </a:cubicBezTo>
                <a:cubicBezTo>
                  <a:pt x="7128829" y="218989"/>
                  <a:pt x="7131679" y="234423"/>
                  <a:pt x="7138561" y="248187"/>
                </a:cubicBezTo>
                <a:cubicBezTo>
                  <a:pt x="7146407" y="263881"/>
                  <a:pt x="7161597" y="275556"/>
                  <a:pt x="7167757" y="291985"/>
                </a:cubicBezTo>
                <a:cubicBezTo>
                  <a:pt x="7176469" y="315219"/>
                  <a:pt x="7175827" y="341042"/>
                  <a:pt x="7182356" y="364982"/>
                </a:cubicBezTo>
                <a:cubicBezTo>
                  <a:pt x="7190454" y="394675"/>
                  <a:pt x="7211552" y="452577"/>
                  <a:pt x="7211552" y="452577"/>
                </a:cubicBezTo>
                <a:cubicBezTo>
                  <a:pt x="7216418" y="588837"/>
                  <a:pt x="7217646" y="725275"/>
                  <a:pt x="7226151" y="861356"/>
                </a:cubicBezTo>
                <a:cubicBezTo>
                  <a:pt x="7227403" y="881382"/>
                  <a:pt x="7236545" y="900134"/>
                  <a:pt x="7240749" y="919753"/>
                </a:cubicBezTo>
                <a:cubicBezTo>
                  <a:pt x="7251147" y="968279"/>
                  <a:pt x="7261786" y="1016793"/>
                  <a:pt x="7269945" y="1065746"/>
                </a:cubicBezTo>
                <a:cubicBezTo>
                  <a:pt x="7280508" y="1129122"/>
                  <a:pt x="7285543" y="1165135"/>
                  <a:pt x="7299142" y="1226338"/>
                </a:cubicBezTo>
                <a:cubicBezTo>
                  <a:pt x="7303494" y="1245925"/>
                  <a:pt x="7307975" y="1265516"/>
                  <a:pt x="7313740" y="1284735"/>
                </a:cubicBezTo>
                <a:cubicBezTo>
                  <a:pt x="7322583" y="1314215"/>
                  <a:pt x="7335473" y="1342471"/>
                  <a:pt x="7342937" y="1372330"/>
                </a:cubicBezTo>
                <a:cubicBezTo>
                  <a:pt x="7357277" y="1429695"/>
                  <a:pt x="7363036" y="1459077"/>
                  <a:pt x="7386732" y="1518323"/>
                </a:cubicBezTo>
                <a:cubicBezTo>
                  <a:pt x="7396464" y="1542655"/>
                  <a:pt x="7406727" y="1566781"/>
                  <a:pt x="7415928" y="1591319"/>
                </a:cubicBezTo>
                <a:cubicBezTo>
                  <a:pt x="7421331" y="1605728"/>
                  <a:pt x="7421991" y="1622312"/>
                  <a:pt x="7430527" y="1635117"/>
                </a:cubicBezTo>
                <a:cubicBezTo>
                  <a:pt x="7441979" y="1652295"/>
                  <a:pt x="7459723" y="1664315"/>
                  <a:pt x="7474321" y="1678914"/>
                </a:cubicBezTo>
                <a:cubicBezTo>
                  <a:pt x="7493705" y="1727376"/>
                  <a:pt x="7499915" y="1757440"/>
                  <a:pt x="7532715" y="1795709"/>
                </a:cubicBezTo>
                <a:cubicBezTo>
                  <a:pt x="7550629" y="1816610"/>
                  <a:pt x="7572820" y="1833531"/>
                  <a:pt x="7591108" y="1854106"/>
                </a:cubicBezTo>
                <a:cubicBezTo>
                  <a:pt x="7611808" y="1877395"/>
                  <a:pt x="7623975" y="1909232"/>
                  <a:pt x="7649501" y="1927102"/>
                </a:cubicBezTo>
                <a:cubicBezTo>
                  <a:pt x="7669244" y="1940923"/>
                  <a:pt x="7763874" y="1962997"/>
                  <a:pt x="7795484" y="1970900"/>
                </a:cubicBezTo>
                <a:cubicBezTo>
                  <a:pt x="7931735" y="1966033"/>
                  <a:pt x="8068426" y="1968284"/>
                  <a:pt x="8204236" y="1956300"/>
                </a:cubicBezTo>
                <a:cubicBezTo>
                  <a:pt x="8234893" y="1953595"/>
                  <a:pt x="8262629" y="1936835"/>
                  <a:pt x="8291825" y="1927102"/>
                </a:cubicBezTo>
                <a:lnTo>
                  <a:pt x="8335620" y="1912503"/>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7" name="TextBox 6"/>
          <p:cNvSpPr txBox="1"/>
          <p:nvPr/>
        </p:nvSpPr>
        <p:spPr>
          <a:xfrm>
            <a:off x="1914808" y="4379706"/>
            <a:ext cx="996332" cy="300082"/>
          </a:xfrm>
          <a:prstGeom prst="rect">
            <a:avLst/>
          </a:prstGeom>
          <a:noFill/>
        </p:spPr>
        <p:txBody>
          <a:bodyPr wrap="square" rtlCol="0">
            <a:spAutoFit/>
          </a:bodyPr>
          <a:lstStyle/>
          <a:p>
            <a:r>
              <a:rPr lang="en-US" sz="1350" dirty="0"/>
              <a:t>Breakfast</a:t>
            </a:r>
          </a:p>
        </p:txBody>
      </p:sp>
      <p:sp>
        <p:nvSpPr>
          <p:cNvPr id="8" name="TextBox 7"/>
          <p:cNvSpPr txBox="1"/>
          <p:nvPr/>
        </p:nvSpPr>
        <p:spPr>
          <a:xfrm>
            <a:off x="4092100" y="4339172"/>
            <a:ext cx="755461" cy="300082"/>
          </a:xfrm>
          <a:prstGeom prst="rect">
            <a:avLst/>
          </a:prstGeom>
          <a:noFill/>
        </p:spPr>
        <p:txBody>
          <a:bodyPr wrap="square" rtlCol="0">
            <a:spAutoFit/>
          </a:bodyPr>
          <a:lstStyle/>
          <a:p>
            <a:r>
              <a:rPr lang="en-US" sz="1350" dirty="0"/>
              <a:t>Lunch</a:t>
            </a:r>
          </a:p>
        </p:txBody>
      </p:sp>
      <p:sp>
        <p:nvSpPr>
          <p:cNvPr id="9" name="TextBox 8"/>
          <p:cNvSpPr txBox="1"/>
          <p:nvPr/>
        </p:nvSpPr>
        <p:spPr>
          <a:xfrm>
            <a:off x="5733745" y="4273475"/>
            <a:ext cx="766410" cy="300082"/>
          </a:xfrm>
          <a:prstGeom prst="rect">
            <a:avLst/>
          </a:prstGeom>
          <a:noFill/>
        </p:spPr>
        <p:txBody>
          <a:bodyPr wrap="square" rtlCol="0">
            <a:spAutoFit/>
          </a:bodyPr>
          <a:lstStyle/>
          <a:p>
            <a:r>
              <a:rPr lang="en-US" sz="1350" dirty="0"/>
              <a:t>Dinner</a:t>
            </a:r>
          </a:p>
        </p:txBody>
      </p:sp>
      <p:sp>
        <p:nvSpPr>
          <p:cNvPr id="10" name="TextBox 9"/>
          <p:cNvSpPr txBox="1"/>
          <p:nvPr/>
        </p:nvSpPr>
        <p:spPr>
          <a:xfrm>
            <a:off x="1351027" y="4755250"/>
            <a:ext cx="1894127" cy="300082"/>
          </a:xfrm>
          <a:prstGeom prst="rect">
            <a:avLst/>
          </a:prstGeom>
          <a:noFill/>
        </p:spPr>
        <p:txBody>
          <a:bodyPr wrap="square" rtlCol="0">
            <a:spAutoFit/>
          </a:bodyPr>
          <a:lstStyle/>
          <a:p>
            <a:r>
              <a:rPr lang="en-US" sz="1350" dirty="0">
                <a:solidFill>
                  <a:srgbClr val="FF0000"/>
                </a:solidFill>
              </a:rPr>
              <a:t>Red Line = Blood sugar</a:t>
            </a:r>
          </a:p>
        </p:txBody>
      </p:sp>
      <p:sp>
        <p:nvSpPr>
          <p:cNvPr id="13" name="Freeform 12"/>
          <p:cNvSpPr/>
          <p:nvPr/>
        </p:nvSpPr>
        <p:spPr>
          <a:xfrm>
            <a:off x="1143000" y="4021640"/>
            <a:ext cx="7040022" cy="273736"/>
          </a:xfrm>
          <a:custGeom>
            <a:avLst/>
            <a:gdLst>
              <a:gd name="connsiteX0" fmla="*/ 0 w 9386696"/>
              <a:gd name="connsiteY0" fmla="*/ 364981 h 364981"/>
              <a:gd name="connsiteX1" fmla="*/ 204376 w 9386696"/>
              <a:gd name="connsiteY1" fmla="*/ 233588 h 364981"/>
              <a:gd name="connsiteX2" fmla="*/ 306564 w 9386696"/>
              <a:gd name="connsiteY2" fmla="*/ 204390 h 364981"/>
              <a:gd name="connsiteX3" fmla="*/ 700718 w 9386696"/>
              <a:gd name="connsiteY3" fmla="*/ 160592 h 364981"/>
              <a:gd name="connsiteX4" fmla="*/ 978085 w 9386696"/>
              <a:gd name="connsiteY4" fmla="*/ 175191 h 364981"/>
              <a:gd name="connsiteX5" fmla="*/ 1021880 w 9386696"/>
              <a:gd name="connsiteY5" fmla="*/ 189790 h 364981"/>
              <a:gd name="connsiteX6" fmla="*/ 1094871 w 9386696"/>
              <a:gd name="connsiteY6" fmla="*/ 204390 h 364981"/>
              <a:gd name="connsiteX7" fmla="*/ 1255452 w 9386696"/>
              <a:gd name="connsiteY7" fmla="*/ 233588 h 364981"/>
              <a:gd name="connsiteX8" fmla="*/ 1824785 w 9386696"/>
              <a:gd name="connsiteY8" fmla="*/ 248187 h 364981"/>
              <a:gd name="connsiteX9" fmla="*/ 2043760 w 9386696"/>
              <a:gd name="connsiteY9" fmla="*/ 277386 h 364981"/>
              <a:gd name="connsiteX10" fmla="*/ 2087555 w 9386696"/>
              <a:gd name="connsiteY10" fmla="*/ 291985 h 364981"/>
              <a:gd name="connsiteX11" fmla="*/ 2145948 w 9386696"/>
              <a:gd name="connsiteY11" fmla="*/ 306584 h 364981"/>
              <a:gd name="connsiteX12" fmla="*/ 2306529 w 9386696"/>
              <a:gd name="connsiteY12" fmla="*/ 321184 h 364981"/>
              <a:gd name="connsiteX13" fmla="*/ 3051041 w 9386696"/>
              <a:gd name="connsiteY13" fmla="*/ 306584 h 364981"/>
              <a:gd name="connsiteX14" fmla="*/ 4729844 w 9386696"/>
              <a:gd name="connsiteY14" fmla="*/ 248187 h 364981"/>
              <a:gd name="connsiteX15" fmla="*/ 4934220 w 9386696"/>
              <a:gd name="connsiteY15" fmla="*/ 218989 h 364981"/>
              <a:gd name="connsiteX16" fmla="*/ 5065604 w 9386696"/>
              <a:gd name="connsiteY16" fmla="*/ 189790 h 364981"/>
              <a:gd name="connsiteX17" fmla="*/ 5167792 w 9386696"/>
              <a:gd name="connsiteY17" fmla="*/ 175191 h 364981"/>
              <a:gd name="connsiteX18" fmla="*/ 5255382 w 9386696"/>
              <a:gd name="connsiteY18" fmla="*/ 160592 h 364981"/>
              <a:gd name="connsiteX19" fmla="*/ 5518151 w 9386696"/>
              <a:gd name="connsiteY19" fmla="*/ 145992 h 364981"/>
              <a:gd name="connsiteX20" fmla="*/ 5605741 w 9386696"/>
              <a:gd name="connsiteY20" fmla="*/ 116794 h 364981"/>
              <a:gd name="connsiteX21" fmla="*/ 5722527 w 9386696"/>
              <a:gd name="connsiteY21" fmla="*/ 102195 h 364981"/>
              <a:gd name="connsiteX22" fmla="*/ 6014493 w 9386696"/>
              <a:gd name="connsiteY22" fmla="*/ 72996 h 364981"/>
              <a:gd name="connsiteX23" fmla="*/ 6379450 w 9386696"/>
              <a:gd name="connsiteY23" fmla="*/ 72996 h 364981"/>
              <a:gd name="connsiteX24" fmla="*/ 6423245 w 9386696"/>
              <a:gd name="connsiteY24" fmla="*/ 87595 h 364981"/>
              <a:gd name="connsiteX25" fmla="*/ 6613023 w 9386696"/>
              <a:gd name="connsiteY25" fmla="*/ 102195 h 364981"/>
              <a:gd name="connsiteX26" fmla="*/ 6759005 w 9386696"/>
              <a:gd name="connsiteY26" fmla="*/ 116794 h 364981"/>
              <a:gd name="connsiteX27" fmla="*/ 7080168 w 9386696"/>
              <a:gd name="connsiteY27" fmla="*/ 145992 h 364981"/>
              <a:gd name="connsiteX28" fmla="*/ 7693296 w 9386696"/>
              <a:gd name="connsiteY28" fmla="*/ 131393 h 364981"/>
              <a:gd name="connsiteX29" fmla="*/ 7795484 w 9386696"/>
              <a:gd name="connsiteY29" fmla="*/ 102195 h 364981"/>
              <a:gd name="connsiteX30" fmla="*/ 7883073 w 9386696"/>
              <a:gd name="connsiteY30" fmla="*/ 87595 h 364981"/>
              <a:gd name="connsiteX31" fmla="*/ 7912270 w 9386696"/>
              <a:gd name="connsiteY31" fmla="*/ 43798 h 364981"/>
              <a:gd name="connsiteX32" fmla="*/ 7970663 w 9386696"/>
              <a:gd name="connsiteY32" fmla="*/ 29198 h 364981"/>
              <a:gd name="connsiteX33" fmla="*/ 8306423 w 9386696"/>
              <a:gd name="connsiteY33" fmla="*/ 0 h 364981"/>
              <a:gd name="connsiteX34" fmla="*/ 8729774 w 9386696"/>
              <a:gd name="connsiteY34" fmla="*/ 14599 h 364981"/>
              <a:gd name="connsiteX35" fmla="*/ 8817363 w 9386696"/>
              <a:gd name="connsiteY35" fmla="*/ 43798 h 364981"/>
              <a:gd name="connsiteX36" fmla="*/ 8977945 w 9386696"/>
              <a:gd name="connsiteY36" fmla="*/ 87595 h 364981"/>
              <a:gd name="connsiteX37" fmla="*/ 9036338 w 9386696"/>
              <a:gd name="connsiteY37" fmla="*/ 102195 h 364981"/>
              <a:gd name="connsiteX38" fmla="*/ 9153124 w 9386696"/>
              <a:gd name="connsiteY38" fmla="*/ 160592 h 364981"/>
              <a:gd name="connsiteX39" fmla="*/ 9386696 w 9386696"/>
              <a:gd name="connsiteY39" fmla="*/ 175191 h 364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386696" h="364981">
                <a:moveTo>
                  <a:pt x="0" y="364981"/>
                </a:moveTo>
                <a:cubicBezTo>
                  <a:pt x="70977" y="246678"/>
                  <a:pt x="21384" y="294589"/>
                  <a:pt x="204376" y="233588"/>
                </a:cubicBezTo>
                <a:cubicBezTo>
                  <a:pt x="237984" y="222385"/>
                  <a:pt x="271764" y="211019"/>
                  <a:pt x="306564" y="204390"/>
                </a:cubicBezTo>
                <a:cubicBezTo>
                  <a:pt x="461711" y="174836"/>
                  <a:pt x="545620" y="172523"/>
                  <a:pt x="700718" y="160592"/>
                </a:cubicBezTo>
                <a:cubicBezTo>
                  <a:pt x="793174" y="165458"/>
                  <a:pt x="885882" y="166808"/>
                  <a:pt x="978085" y="175191"/>
                </a:cubicBezTo>
                <a:cubicBezTo>
                  <a:pt x="993410" y="176584"/>
                  <a:pt x="1006951" y="186058"/>
                  <a:pt x="1021880" y="189790"/>
                </a:cubicBezTo>
                <a:cubicBezTo>
                  <a:pt x="1045951" y="195808"/>
                  <a:pt x="1070800" y="198372"/>
                  <a:pt x="1094871" y="204390"/>
                </a:cubicBezTo>
                <a:cubicBezTo>
                  <a:pt x="1187838" y="227634"/>
                  <a:pt x="1092922" y="226671"/>
                  <a:pt x="1255452" y="233588"/>
                </a:cubicBezTo>
                <a:cubicBezTo>
                  <a:pt x="1445120" y="241659"/>
                  <a:pt x="1635007" y="243321"/>
                  <a:pt x="1824785" y="248187"/>
                </a:cubicBezTo>
                <a:cubicBezTo>
                  <a:pt x="1936675" y="285488"/>
                  <a:pt x="1805622" y="245633"/>
                  <a:pt x="2043760" y="277386"/>
                </a:cubicBezTo>
                <a:cubicBezTo>
                  <a:pt x="2059013" y="279420"/>
                  <a:pt x="2072759" y="287757"/>
                  <a:pt x="2087555" y="291985"/>
                </a:cubicBezTo>
                <a:cubicBezTo>
                  <a:pt x="2106846" y="297497"/>
                  <a:pt x="2126061" y="303932"/>
                  <a:pt x="2145948" y="306584"/>
                </a:cubicBezTo>
                <a:cubicBezTo>
                  <a:pt x="2199224" y="313688"/>
                  <a:pt x="2253002" y="316317"/>
                  <a:pt x="2306529" y="321184"/>
                </a:cubicBezTo>
                <a:lnTo>
                  <a:pt x="3051041" y="306584"/>
                </a:lnTo>
                <a:cubicBezTo>
                  <a:pt x="5271191" y="231320"/>
                  <a:pt x="2980775" y="284630"/>
                  <a:pt x="4729844" y="248187"/>
                </a:cubicBezTo>
                <a:cubicBezTo>
                  <a:pt x="4801607" y="239216"/>
                  <a:pt x="4864061" y="233021"/>
                  <a:pt x="4934220" y="218989"/>
                </a:cubicBezTo>
                <a:cubicBezTo>
                  <a:pt x="5065443" y="192743"/>
                  <a:pt x="4912640" y="215286"/>
                  <a:pt x="5065604" y="189790"/>
                </a:cubicBezTo>
                <a:cubicBezTo>
                  <a:pt x="5099544" y="184133"/>
                  <a:pt x="5133784" y="180423"/>
                  <a:pt x="5167792" y="175191"/>
                </a:cubicBezTo>
                <a:cubicBezTo>
                  <a:pt x="5197047" y="170690"/>
                  <a:pt x="5225885" y="163050"/>
                  <a:pt x="5255382" y="160592"/>
                </a:cubicBezTo>
                <a:cubicBezTo>
                  <a:pt x="5342804" y="153306"/>
                  <a:pt x="5430561" y="150859"/>
                  <a:pt x="5518151" y="145992"/>
                </a:cubicBezTo>
                <a:cubicBezTo>
                  <a:pt x="5547348" y="136259"/>
                  <a:pt x="5575648" y="123243"/>
                  <a:pt x="5605741" y="116794"/>
                </a:cubicBezTo>
                <a:cubicBezTo>
                  <a:pt x="5644102" y="108573"/>
                  <a:pt x="5683640" y="107380"/>
                  <a:pt x="5722527" y="102195"/>
                </a:cubicBezTo>
                <a:cubicBezTo>
                  <a:pt x="5915392" y="76477"/>
                  <a:pt x="5739020" y="94187"/>
                  <a:pt x="6014493" y="72996"/>
                </a:cubicBezTo>
                <a:cubicBezTo>
                  <a:pt x="6178825" y="45606"/>
                  <a:pt x="6118136" y="49239"/>
                  <a:pt x="6379450" y="72996"/>
                </a:cubicBezTo>
                <a:cubicBezTo>
                  <a:pt x="6394775" y="74389"/>
                  <a:pt x="6407976" y="85686"/>
                  <a:pt x="6423245" y="87595"/>
                </a:cubicBezTo>
                <a:cubicBezTo>
                  <a:pt x="6486201" y="95465"/>
                  <a:pt x="6549815" y="96698"/>
                  <a:pt x="6613023" y="102195"/>
                </a:cubicBezTo>
                <a:cubicBezTo>
                  <a:pt x="6661743" y="106432"/>
                  <a:pt x="6710285" y="112557"/>
                  <a:pt x="6759005" y="116794"/>
                </a:cubicBezTo>
                <a:cubicBezTo>
                  <a:pt x="7089803" y="145561"/>
                  <a:pt x="6818297" y="116894"/>
                  <a:pt x="7080168" y="145992"/>
                </a:cubicBezTo>
                <a:lnTo>
                  <a:pt x="7693296" y="131393"/>
                </a:lnTo>
                <a:cubicBezTo>
                  <a:pt x="7732820" y="129674"/>
                  <a:pt x="7758577" y="110397"/>
                  <a:pt x="7795484" y="102195"/>
                </a:cubicBezTo>
                <a:cubicBezTo>
                  <a:pt x="7824378" y="95774"/>
                  <a:pt x="7853877" y="92462"/>
                  <a:pt x="7883073" y="87595"/>
                </a:cubicBezTo>
                <a:cubicBezTo>
                  <a:pt x="7892805" y="72996"/>
                  <a:pt x="7897671" y="53531"/>
                  <a:pt x="7912270" y="43798"/>
                </a:cubicBezTo>
                <a:cubicBezTo>
                  <a:pt x="7928964" y="32668"/>
                  <a:pt x="7950722" y="31414"/>
                  <a:pt x="7970663" y="29198"/>
                </a:cubicBezTo>
                <a:cubicBezTo>
                  <a:pt x="8082318" y="16791"/>
                  <a:pt x="8194503" y="9733"/>
                  <a:pt x="8306423" y="0"/>
                </a:cubicBezTo>
                <a:cubicBezTo>
                  <a:pt x="8447540" y="4866"/>
                  <a:pt x="8589089" y="2539"/>
                  <a:pt x="8729774" y="14599"/>
                </a:cubicBezTo>
                <a:cubicBezTo>
                  <a:pt x="8760437" y="17227"/>
                  <a:pt x="8787185" y="37762"/>
                  <a:pt x="8817363" y="43798"/>
                </a:cubicBezTo>
                <a:cubicBezTo>
                  <a:pt x="9069768" y="94281"/>
                  <a:pt x="8681714" y="13528"/>
                  <a:pt x="8977945" y="87595"/>
                </a:cubicBezTo>
                <a:cubicBezTo>
                  <a:pt x="8997409" y="92462"/>
                  <a:pt x="9017818" y="94478"/>
                  <a:pt x="9036338" y="102195"/>
                </a:cubicBezTo>
                <a:cubicBezTo>
                  <a:pt x="9076514" y="118936"/>
                  <a:pt x="9109866" y="155785"/>
                  <a:pt x="9153124" y="160592"/>
                </a:cubicBezTo>
                <a:cubicBezTo>
                  <a:pt x="9318362" y="178953"/>
                  <a:pt x="9240444" y="175191"/>
                  <a:pt x="9386696" y="17519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4" name="TextBox 13"/>
          <p:cNvSpPr txBox="1"/>
          <p:nvPr/>
        </p:nvSpPr>
        <p:spPr>
          <a:xfrm>
            <a:off x="5511537" y="4671497"/>
            <a:ext cx="2091205" cy="300082"/>
          </a:xfrm>
          <a:prstGeom prst="rect">
            <a:avLst/>
          </a:prstGeom>
          <a:noFill/>
        </p:spPr>
        <p:txBody>
          <a:bodyPr wrap="square" rtlCol="0">
            <a:spAutoFit/>
          </a:bodyPr>
          <a:lstStyle/>
          <a:p>
            <a:r>
              <a:rPr lang="en-US" sz="1350" dirty="0">
                <a:solidFill>
                  <a:schemeClr val="accent1"/>
                </a:solidFill>
              </a:rPr>
              <a:t>Blue Line = Basal Insulin</a:t>
            </a:r>
          </a:p>
        </p:txBody>
      </p:sp>
      <p:sp>
        <p:nvSpPr>
          <p:cNvPr id="16" name="Freeform 15"/>
          <p:cNvSpPr/>
          <p:nvPr/>
        </p:nvSpPr>
        <p:spPr>
          <a:xfrm>
            <a:off x="2412974" y="3040994"/>
            <a:ext cx="1401589" cy="1116843"/>
          </a:xfrm>
          <a:custGeom>
            <a:avLst/>
            <a:gdLst>
              <a:gd name="connsiteX0" fmla="*/ 0 w 1868785"/>
              <a:gd name="connsiteY0" fmla="*/ 1489124 h 1489124"/>
              <a:gd name="connsiteX1" fmla="*/ 14598 w 1868785"/>
              <a:gd name="connsiteY1" fmla="*/ 1197139 h 1489124"/>
              <a:gd name="connsiteX2" fmla="*/ 87590 w 1868785"/>
              <a:gd name="connsiteY2" fmla="*/ 1080345 h 1489124"/>
              <a:gd name="connsiteX3" fmla="*/ 175179 w 1868785"/>
              <a:gd name="connsiteY3" fmla="*/ 919753 h 1489124"/>
              <a:gd name="connsiteX4" fmla="*/ 218974 w 1868785"/>
              <a:gd name="connsiteY4" fmla="*/ 817558 h 1489124"/>
              <a:gd name="connsiteX5" fmla="*/ 291966 w 1868785"/>
              <a:gd name="connsiteY5" fmla="*/ 700764 h 1489124"/>
              <a:gd name="connsiteX6" fmla="*/ 364957 w 1868785"/>
              <a:gd name="connsiteY6" fmla="*/ 540172 h 1489124"/>
              <a:gd name="connsiteX7" fmla="*/ 423350 w 1868785"/>
              <a:gd name="connsiteY7" fmla="*/ 467176 h 1489124"/>
              <a:gd name="connsiteX8" fmla="*/ 481743 w 1868785"/>
              <a:gd name="connsiteY8" fmla="*/ 379581 h 1489124"/>
              <a:gd name="connsiteX9" fmla="*/ 642324 w 1868785"/>
              <a:gd name="connsiteY9" fmla="*/ 248187 h 1489124"/>
              <a:gd name="connsiteX10" fmla="*/ 700718 w 1868785"/>
              <a:gd name="connsiteY10" fmla="*/ 204390 h 1489124"/>
              <a:gd name="connsiteX11" fmla="*/ 729914 w 1868785"/>
              <a:gd name="connsiteY11" fmla="*/ 160592 h 1489124"/>
              <a:gd name="connsiteX12" fmla="*/ 817504 w 1868785"/>
              <a:gd name="connsiteY12" fmla="*/ 87596 h 1489124"/>
              <a:gd name="connsiteX13" fmla="*/ 890495 w 1868785"/>
              <a:gd name="connsiteY13" fmla="*/ 58397 h 1489124"/>
              <a:gd name="connsiteX14" fmla="*/ 934290 w 1868785"/>
              <a:gd name="connsiteY14" fmla="*/ 29199 h 1489124"/>
              <a:gd name="connsiteX15" fmla="*/ 1007282 w 1868785"/>
              <a:gd name="connsiteY15" fmla="*/ 0 h 1489124"/>
              <a:gd name="connsiteX16" fmla="*/ 1124068 w 1868785"/>
              <a:gd name="connsiteY16" fmla="*/ 29199 h 1489124"/>
              <a:gd name="connsiteX17" fmla="*/ 1167863 w 1868785"/>
              <a:gd name="connsiteY17" fmla="*/ 87596 h 1489124"/>
              <a:gd name="connsiteX18" fmla="*/ 1226256 w 1868785"/>
              <a:gd name="connsiteY18" fmla="*/ 131393 h 1489124"/>
              <a:gd name="connsiteX19" fmla="*/ 1270051 w 1868785"/>
              <a:gd name="connsiteY19" fmla="*/ 204390 h 1489124"/>
              <a:gd name="connsiteX20" fmla="*/ 1343042 w 1868785"/>
              <a:gd name="connsiteY20" fmla="*/ 248187 h 1489124"/>
              <a:gd name="connsiteX21" fmla="*/ 1445230 w 1868785"/>
              <a:gd name="connsiteY21" fmla="*/ 335783 h 1489124"/>
              <a:gd name="connsiteX22" fmla="*/ 1532820 w 1868785"/>
              <a:gd name="connsiteY22" fmla="*/ 481775 h 1489124"/>
              <a:gd name="connsiteX23" fmla="*/ 1547418 w 1868785"/>
              <a:gd name="connsiteY23" fmla="*/ 525573 h 1489124"/>
              <a:gd name="connsiteX24" fmla="*/ 1576615 w 1868785"/>
              <a:gd name="connsiteY24" fmla="*/ 598570 h 1489124"/>
              <a:gd name="connsiteX25" fmla="*/ 1605811 w 1868785"/>
              <a:gd name="connsiteY25" fmla="*/ 656967 h 1489124"/>
              <a:gd name="connsiteX26" fmla="*/ 1635008 w 1868785"/>
              <a:gd name="connsiteY26" fmla="*/ 744562 h 1489124"/>
              <a:gd name="connsiteX27" fmla="*/ 1664204 w 1868785"/>
              <a:gd name="connsiteY27" fmla="*/ 846757 h 1489124"/>
              <a:gd name="connsiteX28" fmla="*/ 1678803 w 1868785"/>
              <a:gd name="connsiteY28" fmla="*/ 978150 h 1489124"/>
              <a:gd name="connsiteX29" fmla="*/ 1707999 w 1868785"/>
              <a:gd name="connsiteY29" fmla="*/ 1051146 h 1489124"/>
              <a:gd name="connsiteX30" fmla="*/ 1766392 w 1868785"/>
              <a:gd name="connsiteY30" fmla="*/ 1182540 h 1489124"/>
              <a:gd name="connsiteX31" fmla="*/ 1795589 w 1868785"/>
              <a:gd name="connsiteY31" fmla="*/ 1240937 h 1489124"/>
              <a:gd name="connsiteX32" fmla="*/ 1810187 w 1868785"/>
              <a:gd name="connsiteY32" fmla="*/ 1284734 h 1489124"/>
              <a:gd name="connsiteX33" fmla="*/ 1853982 w 1868785"/>
              <a:gd name="connsiteY33" fmla="*/ 1313933 h 1489124"/>
              <a:gd name="connsiteX34" fmla="*/ 1868580 w 1868785"/>
              <a:gd name="connsiteY34" fmla="*/ 1386929 h 148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68785" h="1489124">
                <a:moveTo>
                  <a:pt x="0" y="1489124"/>
                </a:moveTo>
                <a:cubicBezTo>
                  <a:pt x="4866" y="1391796"/>
                  <a:pt x="-5819" y="1292426"/>
                  <a:pt x="14598" y="1197139"/>
                </a:cubicBezTo>
                <a:cubicBezTo>
                  <a:pt x="24217" y="1152249"/>
                  <a:pt x="67060" y="1121408"/>
                  <a:pt x="87590" y="1080345"/>
                </a:cubicBezTo>
                <a:cubicBezTo>
                  <a:pt x="243072" y="769360"/>
                  <a:pt x="-20317" y="1213014"/>
                  <a:pt x="175179" y="919753"/>
                </a:cubicBezTo>
                <a:cubicBezTo>
                  <a:pt x="213915" y="861645"/>
                  <a:pt x="195615" y="872065"/>
                  <a:pt x="218974" y="817558"/>
                </a:cubicBezTo>
                <a:cubicBezTo>
                  <a:pt x="278497" y="678662"/>
                  <a:pt x="213374" y="842240"/>
                  <a:pt x="291966" y="700764"/>
                </a:cubicBezTo>
                <a:cubicBezTo>
                  <a:pt x="376270" y="549006"/>
                  <a:pt x="255897" y="711564"/>
                  <a:pt x="364957" y="540172"/>
                </a:cubicBezTo>
                <a:cubicBezTo>
                  <a:pt x="381685" y="513884"/>
                  <a:pt x="405024" y="492376"/>
                  <a:pt x="423350" y="467176"/>
                </a:cubicBezTo>
                <a:cubicBezTo>
                  <a:pt x="443989" y="438796"/>
                  <a:pt x="456931" y="404395"/>
                  <a:pt x="481743" y="379581"/>
                </a:cubicBezTo>
                <a:cubicBezTo>
                  <a:pt x="530646" y="330674"/>
                  <a:pt x="588319" y="291394"/>
                  <a:pt x="642324" y="248187"/>
                </a:cubicBezTo>
                <a:cubicBezTo>
                  <a:pt x="661323" y="232987"/>
                  <a:pt x="700718" y="204390"/>
                  <a:pt x="700718" y="204390"/>
                </a:cubicBezTo>
                <a:cubicBezTo>
                  <a:pt x="710450" y="189791"/>
                  <a:pt x="718682" y="174071"/>
                  <a:pt x="729914" y="160592"/>
                </a:cubicBezTo>
                <a:cubicBezTo>
                  <a:pt x="752976" y="132916"/>
                  <a:pt x="784693" y="104003"/>
                  <a:pt x="817504" y="87596"/>
                </a:cubicBezTo>
                <a:cubicBezTo>
                  <a:pt x="840942" y="75876"/>
                  <a:pt x="867057" y="70117"/>
                  <a:pt x="890495" y="58397"/>
                </a:cubicBezTo>
                <a:cubicBezTo>
                  <a:pt x="906188" y="50550"/>
                  <a:pt x="918597" y="37046"/>
                  <a:pt x="934290" y="29199"/>
                </a:cubicBezTo>
                <a:cubicBezTo>
                  <a:pt x="957728" y="17479"/>
                  <a:pt x="982951" y="9733"/>
                  <a:pt x="1007282" y="0"/>
                </a:cubicBezTo>
                <a:cubicBezTo>
                  <a:pt x="1046211" y="9733"/>
                  <a:pt x="1088841" y="9983"/>
                  <a:pt x="1124068" y="29199"/>
                </a:cubicBezTo>
                <a:cubicBezTo>
                  <a:pt x="1145428" y="40851"/>
                  <a:pt x="1150659" y="70391"/>
                  <a:pt x="1167863" y="87596"/>
                </a:cubicBezTo>
                <a:cubicBezTo>
                  <a:pt x="1185067" y="104801"/>
                  <a:pt x="1206792" y="116794"/>
                  <a:pt x="1226256" y="131393"/>
                </a:cubicBezTo>
                <a:cubicBezTo>
                  <a:pt x="1240854" y="155725"/>
                  <a:pt x="1249987" y="184325"/>
                  <a:pt x="1270051" y="204390"/>
                </a:cubicBezTo>
                <a:cubicBezTo>
                  <a:pt x="1290114" y="224454"/>
                  <a:pt x="1319434" y="232447"/>
                  <a:pt x="1343042" y="248187"/>
                </a:cubicBezTo>
                <a:cubicBezTo>
                  <a:pt x="1381503" y="273830"/>
                  <a:pt x="1415158" y="300697"/>
                  <a:pt x="1445230" y="335783"/>
                </a:cubicBezTo>
                <a:cubicBezTo>
                  <a:pt x="1489455" y="387382"/>
                  <a:pt x="1503845" y="416576"/>
                  <a:pt x="1532820" y="481775"/>
                </a:cubicBezTo>
                <a:cubicBezTo>
                  <a:pt x="1539070" y="495838"/>
                  <a:pt x="1542015" y="511164"/>
                  <a:pt x="1547418" y="525573"/>
                </a:cubicBezTo>
                <a:cubicBezTo>
                  <a:pt x="1556619" y="550111"/>
                  <a:pt x="1565972" y="574622"/>
                  <a:pt x="1576615" y="598570"/>
                </a:cubicBezTo>
                <a:cubicBezTo>
                  <a:pt x="1585453" y="618457"/>
                  <a:pt x="1597729" y="636760"/>
                  <a:pt x="1605811" y="656967"/>
                </a:cubicBezTo>
                <a:cubicBezTo>
                  <a:pt x="1617241" y="685544"/>
                  <a:pt x="1625276" y="715364"/>
                  <a:pt x="1635008" y="744562"/>
                </a:cubicBezTo>
                <a:cubicBezTo>
                  <a:pt x="1655949" y="807388"/>
                  <a:pt x="1645876" y="773440"/>
                  <a:pt x="1664204" y="846757"/>
                </a:cubicBezTo>
                <a:cubicBezTo>
                  <a:pt x="1669070" y="890555"/>
                  <a:pt x="1669570" y="935061"/>
                  <a:pt x="1678803" y="978150"/>
                </a:cubicBezTo>
                <a:cubicBezTo>
                  <a:pt x="1684294" y="1003774"/>
                  <a:pt x="1699044" y="1026518"/>
                  <a:pt x="1707999" y="1051146"/>
                </a:cubicBezTo>
                <a:cubicBezTo>
                  <a:pt x="1771717" y="1226382"/>
                  <a:pt x="1703608" y="1072660"/>
                  <a:pt x="1766392" y="1182540"/>
                </a:cubicBezTo>
                <a:cubicBezTo>
                  <a:pt x="1777189" y="1201436"/>
                  <a:pt x="1787017" y="1220933"/>
                  <a:pt x="1795589" y="1240937"/>
                </a:cubicBezTo>
                <a:cubicBezTo>
                  <a:pt x="1801651" y="1255081"/>
                  <a:pt x="1800574" y="1272717"/>
                  <a:pt x="1810187" y="1284734"/>
                </a:cubicBezTo>
                <a:cubicBezTo>
                  <a:pt x="1821147" y="1298435"/>
                  <a:pt x="1839384" y="1304200"/>
                  <a:pt x="1853982" y="1313933"/>
                </a:cubicBezTo>
                <a:cubicBezTo>
                  <a:pt x="1871657" y="1366964"/>
                  <a:pt x="1868580" y="1342342"/>
                  <a:pt x="1868580" y="1386929"/>
                </a:cubicBezTo>
              </a:path>
            </a:pathLst>
          </a:custGeom>
          <a:ln>
            <a:solidFill>
              <a:schemeClr val="accent6"/>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sz="1350">
              <a:solidFill>
                <a:srgbClr val="008000"/>
              </a:solidFill>
            </a:endParaRPr>
          </a:p>
        </p:txBody>
      </p:sp>
      <p:sp>
        <p:nvSpPr>
          <p:cNvPr id="17" name="Freeform 16"/>
          <p:cNvSpPr/>
          <p:nvPr/>
        </p:nvSpPr>
        <p:spPr>
          <a:xfrm>
            <a:off x="4469830" y="2975297"/>
            <a:ext cx="1041707" cy="1182540"/>
          </a:xfrm>
          <a:custGeom>
            <a:avLst/>
            <a:gdLst>
              <a:gd name="connsiteX0" fmla="*/ 2105 w 1388942"/>
              <a:gd name="connsiteY0" fmla="*/ 1576720 h 1576720"/>
              <a:gd name="connsiteX1" fmla="*/ 31302 w 1388942"/>
              <a:gd name="connsiteY1" fmla="*/ 656967 h 1576720"/>
              <a:gd name="connsiteX2" fmla="*/ 45900 w 1388942"/>
              <a:gd name="connsiteY2" fmla="*/ 598570 h 1576720"/>
              <a:gd name="connsiteX3" fmla="*/ 60498 w 1388942"/>
              <a:gd name="connsiteY3" fmla="*/ 510974 h 1576720"/>
              <a:gd name="connsiteX4" fmla="*/ 148088 w 1388942"/>
              <a:gd name="connsiteY4" fmla="*/ 321184 h 1576720"/>
              <a:gd name="connsiteX5" fmla="*/ 191883 w 1388942"/>
              <a:gd name="connsiteY5" fmla="*/ 262787 h 1576720"/>
              <a:gd name="connsiteX6" fmla="*/ 235678 w 1388942"/>
              <a:gd name="connsiteY6" fmla="*/ 175191 h 1576720"/>
              <a:gd name="connsiteX7" fmla="*/ 294071 w 1388942"/>
              <a:gd name="connsiteY7" fmla="*/ 116794 h 1576720"/>
              <a:gd name="connsiteX8" fmla="*/ 352464 w 1388942"/>
              <a:gd name="connsiteY8" fmla="*/ 72997 h 1576720"/>
              <a:gd name="connsiteX9" fmla="*/ 483849 w 1388942"/>
              <a:gd name="connsiteY9" fmla="*/ 14600 h 1576720"/>
              <a:gd name="connsiteX10" fmla="*/ 542242 w 1388942"/>
              <a:gd name="connsiteY10" fmla="*/ 0 h 1576720"/>
              <a:gd name="connsiteX11" fmla="*/ 717421 w 1388942"/>
              <a:gd name="connsiteY11" fmla="*/ 29199 h 1576720"/>
              <a:gd name="connsiteX12" fmla="*/ 848806 w 1388942"/>
              <a:gd name="connsiteY12" fmla="*/ 131394 h 1576720"/>
              <a:gd name="connsiteX13" fmla="*/ 892601 w 1388942"/>
              <a:gd name="connsiteY13" fmla="*/ 160592 h 1576720"/>
              <a:gd name="connsiteX14" fmla="*/ 980190 w 1388942"/>
              <a:gd name="connsiteY14" fmla="*/ 248188 h 1576720"/>
              <a:gd name="connsiteX15" fmla="*/ 1067780 w 1388942"/>
              <a:gd name="connsiteY15" fmla="*/ 364982 h 1576720"/>
              <a:gd name="connsiteX16" fmla="*/ 1082378 w 1388942"/>
              <a:gd name="connsiteY16" fmla="*/ 423379 h 1576720"/>
              <a:gd name="connsiteX17" fmla="*/ 1096977 w 1388942"/>
              <a:gd name="connsiteY17" fmla="*/ 467176 h 1576720"/>
              <a:gd name="connsiteX18" fmla="*/ 1140771 w 1388942"/>
              <a:gd name="connsiteY18" fmla="*/ 627768 h 1576720"/>
              <a:gd name="connsiteX19" fmla="*/ 1155370 w 1388942"/>
              <a:gd name="connsiteY19" fmla="*/ 729963 h 1576720"/>
              <a:gd name="connsiteX20" fmla="*/ 1199165 w 1388942"/>
              <a:gd name="connsiteY20" fmla="*/ 861356 h 1576720"/>
              <a:gd name="connsiteX21" fmla="*/ 1228361 w 1388942"/>
              <a:gd name="connsiteY21" fmla="*/ 948952 h 1576720"/>
              <a:gd name="connsiteX22" fmla="*/ 1301353 w 1388942"/>
              <a:gd name="connsiteY22" fmla="*/ 1138742 h 1576720"/>
              <a:gd name="connsiteX23" fmla="*/ 1345147 w 1388942"/>
              <a:gd name="connsiteY23" fmla="*/ 1328532 h 1576720"/>
              <a:gd name="connsiteX24" fmla="*/ 1374344 w 1388942"/>
              <a:gd name="connsiteY24" fmla="*/ 1416128 h 1576720"/>
              <a:gd name="connsiteX25" fmla="*/ 1388942 w 1388942"/>
              <a:gd name="connsiteY25" fmla="*/ 1459926 h 157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88942" h="1576720">
                <a:moveTo>
                  <a:pt x="2105" y="1576720"/>
                </a:moveTo>
                <a:cubicBezTo>
                  <a:pt x="4105" y="1466741"/>
                  <a:pt x="-14546" y="932078"/>
                  <a:pt x="31302" y="656967"/>
                </a:cubicBezTo>
                <a:cubicBezTo>
                  <a:pt x="34600" y="637175"/>
                  <a:pt x="41965" y="618245"/>
                  <a:pt x="45900" y="598570"/>
                </a:cubicBezTo>
                <a:cubicBezTo>
                  <a:pt x="51705" y="569543"/>
                  <a:pt x="52710" y="539532"/>
                  <a:pt x="60498" y="510974"/>
                </a:cubicBezTo>
                <a:cubicBezTo>
                  <a:pt x="71117" y="472036"/>
                  <a:pt x="135680" y="337729"/>
                  <a:pt x="148088" y="321184"/>
                </a:cubicBezTo>
                <a:cubicBezTo>
                  <a:pt x="162686" y="301718"/>
                  <a:pt x="179365" y="283651"/>
                  <a:pt x="191883" y="262787"/>
                </a:cubicBezTo>
                <a:cubicBezTo>
                  <a:pt x="208678" y="234794"/>
                  <a:pt x="216958" y="201935"/>
                  <a:pt x="235678" y="175191"/>
                </a:cubicBezTo>
                <a:cubicBezTo>
                  <a:pt x="251463" y="152639"/>
                  <a:pt x="273355" y="134922"/>
                  <a:pt x="294071" y="116794"/>
                </a:cubicBezTo>
                <a:cubicBezTo>
                  <a:pt x="312381" y="100771"/>
                  <a:pt x="331832" y="85893"/>
                  <a:pt x="352464" y="72997"/>
                </a:cubicBezTo>
                <a:cubicBezTo>
                  <a:pt x="381540" y="54824"/>
                  <a:pt x="454178" y="24491"/>
                  <a:pt x="483849" y="14600"/>
                </a:cubicBezTo>
                <a:cubicBezTo>
                  <a:pt x="502883" y="8255"/>
                  <a:pt x="522778" y="4867"/>
                  <a:pt x="542242" y="0"/>
                </a:cubicBezTo>
                <a:cubicBezTo>
                  <a:pt x="600635" y="9733"/>
                  <a:pt x="663010" y="5878"/>
                  <a:pt x="717421" y="29199"/>
                </a:cubicBezTo>
                <a:cubicBezTo>
                  <a:pt x="768418" y="51056"/>
                  <a:pt x="802642" y="100616"/>
                  <a:pt x="848806" y="131394"/>
                </a:cubicBezTo>
                <a:cubicBezTo>
                  <a:pt x="863404" y="141127"/>
                  <a:pt x="879488" y="148935"/>
                  <a:pt x="892601" y="160592"/>
                </a:cubicBezTo>
                <a:cubicBezTo>
                  <a:pt x="923462" y="188026"/>
                  <a:pt x="955416" y="215154"/>
                  <a:pt x="980190" y="248188"/>
                </a:cubicBezTo>
                <a:lnTo>
                  <a:pt x="1067780" y="364982"/>
                </a:lnTo>
                <a:cubicBezTo>
                  <a:pt x="1072646" y="384448"/>
                  <a:pt x="1076866" y="404086"/>
                  <a:pt x="1082378" y="423379"/>
                </a:cubicBezTo>
                <a:cubicBezTo>
                  <a:pt x="1086605" y="438176"/>
                  <a:pt x="1094224" y="452036"/>
                  <a:pt x="1096977" y="467176"/>
                </a:cubicBezTo>
                <a:cubicBezTo>
                  <a:pt x="1124236" y="617110"/>
                  <a:pt x="1085124" y="544290"/>
                  <a:pt x="1140771" y="627768"/>
                </a:cubicBezTo>
                <a:cubicBezTo>
                  <a:pt x="1145637" y="661833"/>
                  <a:pt x="1149215" y="696107"/>
                  <a:pt x="1155370" y="729963"/>
                </a:cubicBezTo>
                <a:cubicBezTo>
                  <a:pt x="1167447" y="796388"/>
                  <a:pt x="1174110" y="792451"/>
                  <a:pt x="1199165" y="861356"/>
                </a:cubicBezTo>
                <a:cubicBezTo>
                  <a:pt x="1209682" y="890281"/>
                  <a:pt x="1216524" y="920541"/>
                  <a:pt x="1228361" y="948952"/>
                </a:cubicBezTo>
                <a:cubicBezTo>
                  <a:pt x="1291920" y="1101504"/>
                  <a:pt x="1258933" y="969052"/>
                  <a:pt x="1301353" y="1138742"/>
                </a:cubicBezTo>
                <a:cubicBezTo>
                  <a:pt x="1324513" y="1231389"/>
                  <a:pt x="1308813" y="1219523"/>
                  <a:pt x="1345147" y="1328532"/>
                </a:cubicBezTo>
                <a:lnTo>
                  <a:pt x="1374344" y="1416128"/>
                </a:lnTo>
                <a:lnTo>
                  <a:pt x="1388942" y="1459926"/>
                </a:lnTo>
              </a:path>
            </a:pathLst>
          </a:custGeom>
          <a:ln>
            <a:solidFill>
              <a:schemeClr val="accent6"/>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sz="1350">
              <a:solidFill>
                <a:srgbClr val="008000"/>
              </a:solidFill>
            </a:endParaRPr>
          </a:p>
        </p:txBody>
      </p:sp>
      <p:sp>
        <p:nvSpPr>
          <p:cNvPr id="18" name="Freeform 17"/>
          <p:cNvSpPr/>
          <p:nvPr/>
        </p:nvSpPr>
        <p:spPr>
          <a:xfrm>
            <a:off x="6116950" y="2975297"/>
            <a:ext cx="1041707" cy="1182540"/>
          </a:xfrm>
          <a:custGeom>
            <a:avLst/>
            <a:gdLst>
              <a:gd name="connsiteX0" fmla="*/ 2105 w 1388942"/>
              <a:gd name="connsiteY0" fmla="*/ 1576720 h 1576720"/>
              <a:gd name="connsiteX1" fmla="*/ 31302 w 1388942"/>
              <a:gd name="connsiteY1" fmla="*/ 656967 h 1576720"/>
              <a:gd name="connsiteX2" fmla="*/ 45900 w 1388942"/>
              <a:gd name="connsiteY2" fmla="*/ 598570 h 1576720"/>
              <a:gd name="connsiteX3" fmla="*/ 60498 w 1388942"/>
              <a:gd name="connsiteY3" fmla="*/ 510974 h 1576720"/>
              <a:gd name="connsiteX4" fmla="*/ 148088 w 1388942"/>
              <a:gd name="connsiteY4" fmla="*/ 321184 h 1576720"/>
              <a:gd name="connsiteX5" fmla="*/ 191883 w 1388942"/>
              <a:gd name="connsiteY5" fmla="*/ 262787 h 1576720"/>
              <a:gd name="connsiteX6" fmla="*/ 235678 w 1388942"/>
              <a:gd name="connsiteY6" fmla="*/ 175191 h 1576720"/>
              <a:gd name="connsiteX7" fmla="*/ 294071 w 1388942"/>
              <a:gd name="connsiteY7" fmla="*/ 116794 h 1576720"/>
              <a:gd name="connsiteX8" fmla="*/ 352464 w 1388942"/>
              <a:gd name="connsiteY8" fmla="*/ 72997 h 1576720"/>
              <a:gd name="connsiteX9" fmla="*/ 483849 w 1388942"/>
              <a:gd name="connsiteY9" fmla="*/ 14600 h 1576720"/>
              <a:gd name="connsiteX10" fmla="*/ 542242 w 1388942"/>
              <a:gd name="connsiteY10" fmla="*/ 0 h 1576720"/>
              <a:gd name="connsiteX11" fmla="*/ 717421 w 1388942"/>
              <a:gd name="connsiteY11" fmla="*/ 29199 h 1576720"/>
              <a:gd name="connsiteX12" fmla="*/ 848806 w 1388942"/>
              <a:gd name="connsiteY12" fmla="*/ 131394 h 1576720"/>
              <a:gd name="connsiteX13" fmla="*/ 892601 w 1388942"/>
              <a:gd name="connsiteY13" fmla="*/ 160592 h 1576720"/>
              <a:gd name="connsiteX14" fmla="*/ 980190 w 1388942"/>
              <a:gd name="connsiteY14" fmla="*/ 248188 h 1576720"/>
              <a:gd name="connsiteX15" fmla="*/ 1067780 w 1388942"/>
              <a:gd name="connsiteY15" fmla="*/ 364982 h 1576720"/>
              <a:gd name="connsiteX16" fmla="*/ 1082378 w 1388942"/>
              <a:gd name="connsiteY16" fmla="*/ 423379 h 1576720"/>
              <a:gd name="connsiteX17" fmla="*/ 1096977 w 1388942"/>
              <a:gd name="connsiteY17" fmla="*/ 467176 h 1576720"/>
              <a:gd name="connsiteX18" fmla="*/ 1140771 w 1388942"/>
              <a:gd name="connsiteY18" fmla="*/ 627768 h 1576720"/>
              <a:gd name="connsiteX19" fmla="*/ 1155370 w 1388942"/>
              <a:gd name="connsiteY19" fmla="*/ 729963 h 1576720"/>
              <a:gd name="connsiteX20" fmla="*/ 1199165 w 1388942"/>
              <a:gd name="connsiteY20" fmla="*/ 861356 h 1576720"/>
              <a:gd name="connsiteX21" fmla="*/ 1228361 w 1388942"/>
              <a:gd name="connsiteY21" fmla="*/ 948952 h 1576720"/>
              <a:gd name="connsiteX22" fmla="*/ 1301353 w 1388942"/>
              <a:gd name="connsiteY22" fmla="*/ 1138742 h 1576720"/>
              <a:gd name="connsiteX23" fmla="*/ 1345147 w 1388942"/>
              <a:gd name="connsiteY23" fmla="*/ 1328532 h 1576720"/>
              <a:gd name="connsiteX24" fmla="*/ 1374344 w 1388942"/>
              <a:gd name="connsiteY24" fmla="*/ 1416128 h 1576720"/>
              <a:gd name="connsiteX25" fmla="*/ 1388942 w 1388942"/>
              <a:gd name="connsiteY25" fmla="*/ 1459926 h 157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88942" h="1576720">
                <a:moveTo>
                  <a:pt x="2105" y="1576720"/>
                </a:moveTo>
                <a:cubicBezTo>
                  <a:pt x="4105" y="1466741"/>
                  <a:pt x="-14546" y="932078"/>
                  <a:pt x="31302" y="656967"/>
                </a:cubicBezTo>
                <a:cubicBezTo>
                  <a:pt x="34600" y="637175"/>
                  <a:pt x="41965" y="618245"/>
                  <a:pt x="45900" y="598570"/>
                </a:cubicBezTo>
                <a:cubicBezTo>
                  <a:pt x="51705" y="569543"/>
                  <a:pt x="52710" y="539532"/>
                  <a:pt x="60498" y="510974"/>
                </a:cubicBezTo>
                <a:cubicBezTo>
                  <a:pt x="71117" y="472036"/>
                  <a:pt x="135680" y="337729"/>
                  <a:pt x="148088" y="321184"/>
                </a:cubicBezTo>
                <a:cubicBezTo>
                  <a:pt x="162686" y="301718"/>
                  <a:pt x="179365" y="283651"/>
                  <a:pt x="191883" y="262787"/>
                </a:cubicBezTo>
                <a:cubicBezTo>
                  <a:pt x="208678" y="234794"/>
                  <a:pt x="216958" y="201935"/>
                  <a:pt x="235678" y="175191"/>
                </a:cubicBezTo>
                <a:cubicBezTo>
                  <a:pt x="251463" y="152639"/>
                  <a:pt x="273355" y="134922"/>
                  <a:pt x="294071" y="116794"/>
                </a:cubicBezTo>
                <a:cubicBezTo>
                  <a:pt x="312381" y="100771"/>
                  <a:pt x="331832" y="85893"/>
                  <a:pt x="352464" y="72997"/>
                </a:cubicBezTo>
                <a:cubicBezTo>
                  <a:pt x="381540" y="54824"/>
                  <a:pt x="454178" y="24491"/>
                  <a:pt x="483849" y="14600"/>
                </a:cubicBezTo>
                <a:cubicBezTo>
                  <a:pt x="502883" y="8255"/>
                  <a:pt x="522778" y="4867"/>
                  <a:pt x="542242" y="0"/>
                </a:cubicBezTo>
                <a:cubicBezTo>
                  <a:pt x="600635" y="9733"/>
                  <a:pt x="663010" y="5878"/>
                  <a:pt x="717421" y="29199"/>
                </a:cubicBezTo>
                <a:cubicBezTo>
                  <a:pt x="768418" y="51056"/>
                  <a:pt x="802642" y="100616"/>
                  <a:pt x="848806" y="131394"/>
                </a:cubicBezTo>
                <a:cubicBezTo>
                  <a:pt x="863404" y="141127"/>
                  <a:pt x="879488" y="148935"/>
                  <a:pt x="892601" y="160592"/>
                </a:cubicBezTo>
                <a:cubicBezTo>
                  <a:pt x="923462" y="188026"/>
                  <a:pt x="955416" y="215154"/>
                  <a:pt x="980190" y="248188"/>
                </a:cubicBezTo>
                <a:lnTo>
                  <a:pt x="1067780" y="364982"/>
                </a:lnTo>
                <a:cubicBezTo>
                  <a:pt x="1072646" y="384448"/>
                  <a:pt x="1076866" y="404086"/>
                  <a:pt x="1082378" y="423379"/>
                </a:cubicBezTo>
                <a:cubicBezTo>
                  <a:pt x="1086605" y="438176"/>
                  <a:pt x="1094224" y="452036"/>
                  <a:pt x="1096977" y="467176"/>
                </a:cubicBezTo>
                <a:cubicBezTo>
                  <a:pt x="1124236" y="617110"/>
                  <a:pt x="1085124" y="544290"/>
                  <a:pt x="1140771" y="627768"/>
                </a:cubicBezTo>
                <a:cubicBezTo>
                  <a:pt x="1145637" y="661833"/>
                  <a:pt x="1149215" y="696107"/>
                  <a:pt x="1155370" y="729963"/>
                </a:cubicBezTo>
                <a:cubicBezTo>
                  <a:pt x="1167447" y="796388"/>
                  <a:pt x="1174110" y="792451"/>
                  <a:pt x="1199165" y="861356"/>
                </a:cubicBezTo>
                <a:cubicBezTo>
                  <a:pt x="1209682" y="890281"/>
                  <a:pt x="1216524" y="920541"/>
                  <a:pt x="1228361" y="948952"/>
                </a:cubicBezTo>
                <a:cubicBezTo>
                  <a:pt x="1291920" y="1101504"/>
                  <a:pt x="1258933" y="969052"/>
                  <a:pt x="1301353" y="1138742"/>
                </a:cubicBezTo>
                <a:cubicBezTo>
                  <a:pt x="1324513" y="1231389"/>
                  <a:pt x="1308813" y="1219523"/>
                  <a:pt x="1345147" y="1328532"/>
                </a:cubicBezTo>
                <a:lnTo>
                  <a:pt x="1374344" y="1416128"/>
                </a:lnTo>
                <a:lnTo>
                  <a:pt x="1388942" y="1459926"/>
                </a:lnTo>
              </a:path>
            </a:pathLst>
          </a:custGeom>
          <a:ln>
            <a:solidFill>
              <a:schemeClr val="accent6"/>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sz="1350">
              <a:solidFill>
                <a:srgbClr val="008000"/>
              </a:solidFill>
            </a:endParaRPr>
          </a:p>
        </p:txBody>
      </p:sp>
      <p:sp>
        <p:nvSpPr>
          <p:cNvPr id="19" name="TextBox 18"/>
          <p:cNvSpPr txBox="1"/>
          <p:nvPr/>
        </p:nvSpPr>
        <p:spPr>
          <a:xfrm>
            <a:off x="5796204" y="2242754"/>
            <a:ext cx="2255743" cy="507831"/>
          </a:xfrm>
          <a:prstGeom prst="rect">
            <a:avLst/>
          </a:prstGeom>
          <a:noFill/>
        </p:spPr>
        <p:txBody>
          <a:bodyPr wrap="square" rtlCol="0">
            <a:spAutoFit/>
          </a:bodyPr>
          <a:lstStyle/>
          <a:p>
            <a:r>
              <a:rPr lang="en-US" sz="1350" dirty="0">
                <a:solidFill>
                  <a:srgbClr val="008000"/>
                </a:solidFill>
              </a:rPr>
              <a:t>Green Line = Mealtime or Bolus Insulin</a:t>
            </a:r>
          </a:p>
        </p:txBody>
      </p:sp>
      <p:sp>
        <p:nvSpPr>
          <p:cNvPr id="3" name="TextBox 2"/>
          <p:cNvSpPr txBox="1"/>
          <p:nvPr/>
        </p:nvSpPr>
        <p:spPr>
          <a:xfrm>
            <a:off x="2026227" y="3837363"/>
            <a:ext cx="386747" cy="300082"/>
          </a:xfrm>
          <a:prstGeom prst="rect">
            <a:avLst/>
          </a:prstGeom>
          <a:noFill/>
        </p:spPr>
        <p:txBody>
          <a:bodyPr wrap="square" rtlCol="0">
            <a:spAutoFit/>
          </a:bodyPr>
          <a:lstStyle/>
          <a:p>
            <a:r>
              <a:rPr lang="en-US" sz="1350" dirty="0"/>
              <a:t>1</a:t>
            </a:r>
          </a:p>
        </p:txBody>
      </p:sp>
      <p:sp>
        <p:nvSpPr>
          <p:cNvPr id="20" name="TextBox 19"/>
          <p:cNvSpPr txBox="1"/>
          <p:nvPr/>
        </p:nvSpPr>
        <p:spPr>
          <a:xfrm>
            <a:off x="5861895" y="3808415"/>
            <a:ext cx="386747" cy="300082"/>
          </a:xfrm>
          <a:prstGeom prst="rect">
            <a:avLst/>
          </a:prstGeom>
          <a:noFill/>
        </p:spPr>
        <p:txBody>
          <a:bodyPr wrap="square" rtlCol="0">
            <a:spAutoFit/>
          </a:bodyPr>
          <a:lstStyle/>
          <a:p>
            <a:r>
              <a:rPr lang="en-US" sz="1350" dirty="0"/>
              <a:t>3</a:t>
            </a:r>
          </a:p>
        </p:txBody>
      </p:sp>
      <p:sp>
        <p:nvSpPr>
          <p:cNvPr id="6" name="TextBox 5"/>
          <p:cNvSpPr txBox="1"/>
          <p:nvPr/>
        </p:nvSpPr>
        <p:spPr>
          <a:xfrm>
            <a:off x="4225930" y="3898168"/>
            <a:ext cx="355369" cy="300082"/>
          </a:xfrm>
          <a:prstGeom prst="rect">
            <a:avLst/>
          </a:prstGeom>
          <a:noFill/>
        </p:spPr>
        <p:txBody>
          <a:bodyPr wrap="square" rtlCol="0">
            <a:spAutoFit/>
          </a:bodyPr>
          <a:lstStyle/>
          <a:p>
            <a:r>
              <a:rPr lang="en-US" sz="1350" dirty="0"/>
              <a:t>2</a:t>
            </a:r>
          </a:p>
        </p:txBody>
      </p:sp>
      <p:sp>
        <p:nvSpPr>
          <p:cNvPr id="11" name="TextBox 10"/>
          <p:cNvSpPr txBox="1"/>
          <p:nvPr/>
        </p:nvSpPr>
        <p:spPr>
          <a:xfrm>
            <a:off x="866602" y="4085414"/>
            <a:ext cx="276398" cy="300082"/>
          </a:xfrm>
          <a:prstGeom prst="rect">
            <a:avLst/>
          </a:prstGeom>
          <a:noFill/>
        </p:spPr>
        <p:txBody>
          <a:bodyPr wrap="square" rtlCol="0">
            <a:spAutoFit/>
          </a:bodyPr>
          <a:lstStyle/>
          <a:p>
            <a:r>
              <a:rPr lang="en-US" sz="1350" dirty="0"/>
              <a:t>4</a:t>
            </a:r>
          </a:p>
        </p:txBody>
      </p:sp>
    </p:spTree>
    <p:extLst>
      <p:ext uri="{BB962C8B-B14F-4D97-AF65-F5344CB8AC3E}">
        <p14:creationId xmlns:p14="http://schemas.microsoft.com/office/powerpoint/2010/main" val="29993122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Mealtime Insulin</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Ultra rapid acting (</a:t>
            </a:r>
            <a:r>
              <a:rPr lang="en-US" b="1" dirty="0" err="1" smtClean="0"/>
              <a:t>Afrezza</a:t>
            </a:r>
            <a:r>
              <a:rPr lang="en-US" b="1" dirty="0" smtClean="0"/>
              <a:t>)</a:t>
            </a:r>
          </a:p>
          <a:p>
            <a:pPr lvl="1"/>
            <a:r>
              <a:rPr lang="en-US" dirty="0" smtClean="0"/>
              <a:t>STARTS working in 12 minutes</a:t>
            </a:r>
          </a:p>
          <a:p>
            <a:pPr lvl="1"/>
            <a:r>
              <a:rPr lang="en-US" dirty="0" smtClean="0"/>
              <a:t>PEAKS in 30 minutes</a:t>
            </a:r>
          </a:p>
          <a:p>
            <a:pPr lvl="1"/>
            <a:r>
              <a:rPr lang="en-US" dirty="0" smtClean="0"/>
              <a:t>DURATION- stays in body about 90 minutes</a:t>
            </a:r>
          </a:p>
          <a:p>
            <a:pPr marL="0" indent="0">
              <a:buNone/>
            </a:pPr>
            <a:endParaRPr lang="en-US" dirty="0" smtClean="0"/>
          </a:p>
          <a:p>
            <a:r>
              <a:rPr lang="en-US" b="1" dirty="0" smtClean="0"/>
              <a:t>Rapid acting (</a:t>
            </a:r>
            <a:r>
              <a:rPr lang="en-US" b="1" dirty="0" err="1" smtClean="0"/>
              <a:t>Fiasp</a:t>
            </a:r>
            <a:r>
              <a:rPr lang="en-US" b="1" dirty="0" smtClean="0"/>
              <a:t>, </a:t>
            </a:r>
            <a:r>
              <a:rPr lang="en-US" b="1" dirty="0" err="1" smtClean="0"/>
              <a:t>Novolog</a:t>
            </a:r>
            <a:r>
              <a:rPr lang="en-US" b="1" dirty="0" smtClean="0"/>
              <a:t>, </a:t>
            </a:r>
            <a:r>
              <a:rPr lang="en-US" b="1" dirty="0" err="1" smtClean="0"/>
              <a:t>Apidra</a:t>
            </a:r>
            <a:r>
              <a:rPr lang="en-US" b="1" dirty="0" smtClean="0"/>
              <a:t>, </a:t>
            </a:r>
            <a:r>
              <a:rPr lang="en-US" b="1" dirty="0" err="1" smtClean="0"/>
              <a:t>Novolog</a:t>
            </a:r>
            <a:r>
              <a:rPr lang="en-US" b="1" dirty="0" smtClean="0"/>
              <a:t>)</a:t>
            </a:r>
          </a:p>
          <a:p>
            <a:pPr lvl="1"/>
            <a:r>
              <a:rPr lang="en-US" dirty="0" smtClean="0"/>
              <a:t>STARTS working in 15 minutes</a:t>
            </a:r>
          </a:p>
          <a:p>
            <a:pPr lvl="1"/>
            <a:r>
              <a:rPr lang="en-US" dirty="0" smtClean="0"/>
              <a:t>PEAKS- 1-2 hours</a:t>
            </a:r>
          </a:p>
          <a:p>
            <a:pPr lvl="1"/>
            <a:r>
              <a:rPr lang="en-US" dirty="0" smtClean="0"/>
              <a:t>DURATION-stays in body 2-4 hours</a:t>
            </a:r>
          </a:p>
          <a:p>
            <a:pPr lvl="1"/>
            <a:endParaRPr lang="en-US" dirty="0" smtClean="0"/>
          </a:p>
          <a:p>
            <a:r>
              <a:rPr lang="en-US" b="1" dirty="0" smtClean="0"/>
              <a:t>Short acting (</a:t>
            </a:r>
            <a:r>
              <a:rPr lang="en-US" b="1" dirty="0" err="1" smtClean="0"/>
              <a:t>Humalin</a:t>
            </a:r>
            <a:r>
              <a:rPr lang="en-US" b="1" dirty="0" smtClean="0"/>
              <a:t>, </a:t>
            </a:r>
            <a:r>
              <a:rPr lang="en-US" b="1" dirty="0" err="1" smtClean="0"/>
              <a:t>Novolin</a:t>
            </a:r>
            <a:r>
              <a:rPr lang="en-US" b="1" dirty="0" smtClean="0"/>
              <a:t>)</a:t>
            </a:r>
          </a:p>
          <a:p>
            <a:pPr lvl="1"/>
            <a:r>
              <a:rPr lang="en-US" dirty="0" smtClean="0"/>
              <a:t>STARTS working in 30 minutes</a:t>
            </a:r>
          </a:p>
          <a:p>
            <a:pPr lvl="1"/>
            <a:r>
              <a:rPr lang="en-US" dirty="0" smtClean="0"/>
              <a:t>PEAKS- 2 -3 hours</a:t>
            </a:r>
          </a:p>
          <a:p>
            <a:pPr lvl="1"/>
            <a:r>
              <a:rPr lang="en-US" dirty="0" smtClean="0"/>
              <a:t>DURATION- stays in body for 3-6 hours. </a:t>
            </a:r>
          </a:p>
          <a:p>
            <a:endParaRPr lang="en-US" dirty="0" smtClean="0"/>
          </a:p>
          <a:p>
            <a:endParaRPr lang="en-US" dirty="0"/>
          </a:p>
        </p:txBody>
      </p:sp>
    </p:spTree>
    <p:extLst>
      <p:ext uri="{BB962C8B-B14F-4D97-AF65-F5344CB8AC3E}">
        <p14:creationId xmlns:p14="http://schemas.microsoft.com/office/powerpoint/2010/main" val="1392125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Basal Insulin (Background Insulin)</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Long acting (Lantus, </a:t>
            </a:r>
            <a:r>
              <a:rPr lang="en-US" b="1" dirty="0" err="1" smtClean="0"/>
              <a:t>Levemir</a:t>
            </a:r>
            <a:r>
              <a:rPr lang="en-US" b="1" dirty="0" smtClean="0"/>
              <a:t>, </a:t>
            </a:r>
            <a:r>
              <a:rPr lang="en-US" b="1" dirty="0" err="1" smtClean="0"/>
              <a:t>Toujeo</a:t>
            </a:r>
            <a:r>
              <a:rPr lang="en-US" b="1" dirty="0" smtClean="0"/>
              <a:t>)</a:t>
            </a:r>
          </a:p>
          <a:p>
            <a:pPr lvl="1"/>
            <a:r>
              <a:rPr lang="en-US" dirty="0" smtClean="0"/>
              <a:t>STARTS working in a few hours</a:t>
            </a:r>
          </a:p>
          <a:p>
            <a:pPr lvl="1"/>
            <a:r>
              <a:rPr lang="en-US" dirty="0" smtClean="0"/>
              <a:t>PEAKS- no peak</a:t>
            </a:r>
          </a:p>
          <a:p>
            <a:pPr lvl="1"/>
            <a:r>
              <a:rPr lang="en-US" dirty="0" smtClean="0"/>
              <a:t>DURATION- stays in body 18-24 hours</a:t>
            </a:r>
          </a:p>
          <a:p>
            <a:pPr marL="457200" lvl="1" indent="0">
              <a:buNone/>
            </a:pPr>
            <a:endParaRPr lang="en-US" dirty="0" smtClean="0"/>
          </a:p>
          <a:p>
            <a:r>
              <a:rPr lang="en-US" b="1" dirty="0" smtClean="0"/>
              <a:t>Ultra long acting (</a:t>
            </a:r>
            <a:r>
              <a:rPr lang="en-US" b="1" dirty="0" err="1" smtClean="0"/>
              <a:t>Tresiba</a:t>
            </a:r>
            <a:r>
              <a:rPr lang="en-US" b="1" dirty="0" smtClean="0"/>
              <a:t>)</a:t>
            </a:r>
          </a:p>
          <a:p>
            <a:pPr lvl="1"/>
            <a:r>
              <a:rPr lang="en-US" dirty="0" smtClean="0"/>
              <a:t>STARTS working in 6 hours</a:t>
            </a:r>
          </a:p>
          <a:p>
            <a:pPr lvl="1"/>
            <a:r>
              <a:rPr lang="en-US" dirty="0" smtClean="0"/>
              <a:t>PEAKS- no peaks</a:t>
            </a:r>
          </a:p>
          <a:p>
            <a:pPr lvl="1"/>
            <a:r>
              <a:rPr lang="en-US" dirty="0" smtClean="0"/>
              <a:t>DURATION- stays in body up to 42 hours</a:t>
            </a:r>
          </a:p>
          <a:p>
            <a:pPr marL="457200" lvl="1" indent="0">
              <a:buNone/>
            </a:pPr>
            <a:endParaRPr lang="en-US" dirty="0"/>
          </a:p>
          <a:p>
            <a:pPr marL="457200" lvl="1" indent="0">
              <a:buNone/>
            </a:pPr>
            <a:endParaRPr lang="en-US" dirty="0"/>
          </a:p>
          <a:p>
            <a:r>
              <a:rPr lang="en-US" dirty="0" smtClean="0"/>
              <a:t>Premixed insulin- combines a short and long acting insulin</a:t>
            </a:r>
          </a:p>
          <a:p>
            <a:endParaRPr lang="en-US" dirty="0"/>
          </a:p>
        </p:txBody>
      </p:sp>
    </p:spTree>
    <p:extLst>
      <p:ext uri="{BB962C8B-B14F-4D97-AF65-F5344CB8AC3E}">
        <p14:creationId xmlns:p14="http://schemas.microsoft.com/office/powerpoint/2010/main" val="1102938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0348"/>
            <a:ext cx="8229600" cy="1143000"/>
          </a:xfrm>
        </p:spPr>
        <p:txBody>
          <a:bodyPr>
            <a:normAutofit fontScale="90000"/>
          </a:bodyPr>
          <a:lstStyle/>
          <a:p>
            <a:r>
              <a:rPr lang="en-US" dirty="0" smtClean="0"/>
              <a:t>Blood Pressure and </a:t>
            </a:r>
            <a:br>
              <a:rPr lang="en-US" dirty="0" smtClean="0"/>
            </a:br>
            <a:r>
              <a:rPr lang="en-US" dirty="0" smtClean="0"/>
              <a:t>Cholesterol Medication </a:t>
            </a:r>
            <a:endParaRPr lang="en-US" dirty="0"/>
          </a:p>
        </p:txBody>
      </p:sp>
      <p:pic>
        <p:nvPicPr>
          <p:cNvPr id="4" name="Picture 3" descr="Screen Shot 2020-11-19 at 1.15.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9536" y="3437424"/>
            <a:ext cx="2014899" cy="2680692"/>
          </a:xfrm>
          <a:prstGeom prst="rect">
            <a:avLst/>
          </a:prstGeom>
        </p:spPr>
      </p:pic>
    </p:spTree>
    <p:extLst>
      <p:ext uri="{BB962C8B-B14F-4D97-AF65-F5344CB8AC3E}">
        <p14:creationId xmlns:p14="http://schemas.microsoft.com/office/powerpoint/2010/main" val="1982024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 Card</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4800" dirty="0" smtClean="0"/>
          </a:p>
          <a:p>
            <a:pPr marL="0" indent="0" algn="ctr">
              <a:buNone/>
            </a:pPr>
            <a:r>
              <a:rPr lang="en-US" sz="4800" dirty="0" smtClean="0"/>
              <a:t>I don’t want to take my medication because I don’t know why I need it. </a:t>
            </a:r>
            <a:endParaRPr lang="en-US" sz="4800" dirty="0"/>
          </a:p>
        </p:txBody>
      </p:sp>
    </p:spTree>
    <p:extLst>
      <p:ext uri="{BB962C8B-B14F-4D97-AF65-F5344CB8AC3E}">
        <p14:creationId xmlns:p14="http://schemas.microsoft.com/office/powerpoint/2010/main" val="3792322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5289"/>
            <a:ext cx="8229600" cy="1870215"/>
          </a:xfrm>
        </p:spPr>
        <p:txBody>
          <a:bodyPr>
            <a:normAutofit/>
          </a:bodyPr>
          <a:lstStyle/>
          <a:p>
            <a:r>
              <a:rPr lang="en-US" dirty="0" smtClean="0"/>
              <a:t>One question you have about your medication</a:t>
            </a:r>
            <a:endParaRPr lang="en-US" dirty="0"/>
          </a:p>
        </p:txBody>
      </p:sp>
      <p:pic>
        <p:nvPicPr>
          <p:cNvPr id="3" name="Picture 2"/>
          <p:cNvPicPr>
            <a:picLocks noChangeAspect="1"/>
          </p:cNvPicPr>
          <p:nvPr/>
        </p:nvPicPr>
        <p:blipFill>
          <a:blip r:embed="rId2"/>
          <a:stretch>
            <a:fillRect/>
          </a:stretch>
        </p:blipFill>
        <p:spPr>
          <a:xfrm>
            <a:off x="1" y="5895157"/>
            <a:ext cx="9144000" cy="962843"/>
          </a:xfrm>
          <a:prstGeom prst="rect">
            <a:avLst/>
          </a:prstGeom>
        </p:spPr>
      </p:pic>
    </p:spTree>
    <p:extLst>
      <p:ext uri="{BB962C8B-B14F-4D97-AF65-F5344CB8AC3E}">
        <p14:creationId xmlns:p14="http://schemas.microsoft.com/office/powerpoint/2010/main" val="3142824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latin typeface="Avenir Next Condensed Demi Bold"/>
                <a:cs typeface="Avenir Next Condensed Demi Bold"/>
              </a:rPr>
              <a:t>We </a:t>
            </a:r>
            <a:r>
              <a:rPr lang="en-US" i="1" dirty="0" smtClean="0">
                <a:latin typeface="Avenir Next Condensed Demi Bold"/>
                <a:cs typeface="Avenir Next Condensed Demi Bold"/>
              </a:rPr>
              <a:t>Talked About… </a:t>
            </a:r>
            <a:endParaRPr lang="en-US" dirty="0"/>
          </a:p>
        </p:txBody>
      </p:sp>
      <p:sp>
        <p:nvSpPr>
          <p:cNvPr id="3" name="Content Placeholder 2"/>
          <p:cNvSpPr>
            <a:spLocks noGrp="1"/>
          </p:cNvSpPr>
          <p:nvPr>
            <p:ph idx="1"/>
          </p:nvPr>
        </p:nvSpPr>
        <p:spPr/>
        <p:txBody>
          <a:bodyPr>
            <a:normAutofit/>
          </a:bodyPr>
          <a:lstStyle/>
          <a:p>
            <a:r>
              <a:rPr lang="en-US" dirty="0" smtClean="0"/>
              <a:t>Different types of diabetes medications</a:t>
            </a:r>
          </a:p>
          <a:p>
            <a:endParaRPr lang="en-US" dirty="0"/>
          </a:p>
          <a:p>
            <a:r>
              <a:rPr lang="en-US" dirty="0" smtClean="0"/>
              <a:t>Different types of insulin</a:t>
            </a:r>
          </a:p>
          <a:p>
            <a:endParaRPr lang="en-US" dirty="0"/>
          </a:p>
          <a:p>
            <a:r>
              <a:rPr lang="en-US" dirty="0" smtClean="0"/>
              <a:t>Other medications a person with diabetes often takes </a:t>
            </a:r>
          </a:p>
          <a:p>
            <a:endParaRPr lang="en-US" dirty="0"/>
          </a:p>
          <a:p>
            <a:pPr marL="0" indent="0">
              <a:buNone/>
            </a:pPr>
            <a:endParaRPr lang="en-US" dirty="0"/>
          </a:p>
        </p:txBody>
      </p:sp>
    </p:spTree>
    <p:extLst>
      <p:ext uri="{BB962C8B-B14F-4D97-AF65-F5344CB8AC3E}">
        <p14:creationId xmlns:p14="http://schemas.microsoft.com/office/powerpoint/2010/main" val="3833912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venir Next Condensed Demi Bold"/>
                <a:cs typeface="Avenir Next Condensed Demi Bold"/>
              </a:rPr>
              <a:t>Let’s Catch up! </a:t>
            </a:r>
            <a:endParaRPr lang="en-US" dirty="0">
              <a:latin typeface="Avenir Next Condensed Demi Bold"/>
              <a:cs typeface="Avenir Next Condensed Demi Bold"/>
            </a:endParaRPr>
          </a:p>
        </p:txBody>
      </p:sp>
      <p:sp>
        <p:nvSpPr>
          <p:cNvPr id="3" name="Content Placeholder 2"/>
          <p:cNvSpPr>
            <a:spLocks noGrp="1"/>
          </p:cNvSpPr>
          <p:nvPr>
            <p:ph idx="1"/>
          </p:nvPr>
        </p:nvSpPr>
        <p:spPr/>
        <p:txBody>
          <a:bodyPr/>
          <a:lstStyle/>
          <a:p>
            <a:r>
              <a:rPr lang="en-US" dirty="0"/>
              <a:t>Did anyone try out their goal from last week? </a:t>
            </a:r>
          </a:p>
          <a:p>
            <a:endParaRPr lang="en-US" dirty="0"/>
          </a:p>
          <a:p>
            <a:r>
              <a:rPr lang="en-US" dirty="0"/>
              <a:t>How did it go? </a:t>
            </a:r>
          </a:p>
          <a:p>
            <a:endParaRPr lang="en-US" dirty="0"/>
          </a:p>
          <a:p>
            <a:r>
              <a:rPr lang="en-US"/>
              <a:t>Did you try any thing else new to help manage your diabetes? </a:t>
            </a:r>
          </a:p>
          <a:p>
            <a:endParaRPr lang="en-US"/>
          </a:p>
        </p:txBody>
      </p:sp>
      <p:pic>
        <p:nvPicPr>
          <p:cNvPr id="4" name="Picture 3"/>
          <p:cNvPicPr>
            <a:picLocks noChangeAspect="1"/>
          </p:cNvPicPr>
          <p:nvPr/>
        </p:nvPicPr>
        <p:blipFill>
          <a:blip r:embed="rId2"/>
          <a:stretch>
            <a:fillRect/>
          </a:stretch>
        </p:blipFill>
        <p:spPr>
          <a:xfrm>
            <a:off x="1" y="5895157"/>
            <a:ext cx="9144000" cy="962843"/>
          </a:xfrm>
          <a:prstGeom prst="rect">
            <a:avLst/>
          </a:prstGeom>
        </p:spPr>
      </p:pic>
    </p:spTree>
    <p:extLst>
      <p:ext uri="{BB962C8B-B14F-4D97-AF65-F5344CB8AC3E}">
        <p14:creationId xmlns:p14="http://schemas.microsoft.com/office/powerpoint/2010/main" val="36392393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latin typeface="Avenir Next Condensed Demi Bold"/>
                <a:cs typeface="Avenir Next Condensed Demi Bold"/>
              </a:rPr>
              <a:t>We Talked About… </a:t>
            </a:r>
            <a:endParaRPr lang="en-US" dirty="0"/>
          </a:p>
        </p:txBody>
      </p:sp>
      <p:sp>
        <p:nvSpPr>
          <p:cNvPr id="3" name="Content Placeholder 2"/>
          <p:cNvSpPr>
            <a:spLocks noGrp="1"/>
          </p:cNvSpPr>
          <p:nvPr>
            <p:ph idx="1"/>
          </p:nvPr>
        </p:nvSpPr>
        <p:spPr/>
        <p:txBody>
          <a:bodyPr>
            <a:normAutofit/>
          </a:bodyPr>
          <a:lstStyle/>
          <a:p>
            <a:r>
              <a:rPr lang="en-US" dirty="0" smtClean="0"/>
              <a:t>Common medication barriers</a:t>
            </a:r>
          </a:p>
          <a:p>
            <a:endParaRPr lang="en-US" dirty="0"/>
          </a:p>
          <a:p>
            <a:r>
              <a:rPr lang="en-US" dirty="0" smtClean="0"/>
              <a:t>The importance of discussing our medication questions and concerns with our healthcare team. </a:t>
            </a:r>
            <a:endParaRPr lang="en-US" dirty="0"/>
          </a:p>
        </p:txBody>
      </p:sp>
    </p:spTree>
    <p:extLst>
      <p:ext uri="{BB962C8B-B14F-4D97-AF65-F5344CB8AC3E}">
        <p14:creationId xmlns:p14="http://schemas.microsoft.com/office/powerpoint/2010/main" val="3077088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906713"/>
            <a:ext cx="7772400" cy="1362075"/>
          </a:xfrm>
        </p:spPr>
        <p:txBody>
          <a:bodyPr/>
          <a:lstStyle/>
          <a:p>
            <a:r>
              <a:rPr lang="en-US" i="1" dirty="0" smtClean="0">
                <a:latin typeface="Avenir Next Condensed Demi Bold"/>
                <a:cs typeface="Avenir Next Condensed Demi Bold"/>
              </a:rPr>
              <a:t>Goal Setting</a:t>
            </a:r>
            <a:endParaRPr lang="en-US" dirty="0"/>
          </a:p>
        </p:txBody>
      </p:sp>
      <p:sp>
        <p:nvSpPr>
          <p:cNvPr id="3" name="Text Placeholder 2"/>
          <p:cNvSpPr>
            <a:spLocks noGrp="1"/>
          </p:cNvSpPr>
          <p:nvPr>
            <p:ph type="body" idx="1"/>
          </p:nvPr>
        </p:nvSpPr>
        <p:spPr>
          <a:xfrm>
            <a:off x="722313" y="2515325"/>
            <a:ext cx="7772400" cy="1891575"/>
          </a:xfrm>
        </p:spPr>
        <p:txBody>
          <a:bodyPr/>
          <a:lstStyle/>
          <a:p>
            <a:endParaRPr lang="en-US" dirty="0"/>
          </a:p>
        </p:txBody>
      </p:sp>
      <p:pic>
        <p:nvPicPr>
          <p:cNvPr id="4" name="Picture 3"/>
          <p:cNvPicPr>
            <a:picLocks noChangeAspect="1"/>
          </p:cNvPicPr>
          <p:nvPr/>
        </p:nvPicPr>
        <p:blipFill>
          <a:blip r:embed="rId2"/>
          <a:stretch>
            <a:fillRect/>
          </a:stretch>
        </p:blipFill>
        <p:spPr>
          <a:xfrm>
            <a:off x="1" y="5895157"/>
            <a:ext cx="9144000" cy="962843"/>
          </a:xfrm>
          <a:prstGeom prst="rect">
            <a:avLst/>
          </a:prstGeom>
        </p:spPr>
      </p:pic>
    </p:spTree>
    <p:extLst>
      <p:ext uri="{BB962C8B-B14F-4D97-AF65-F5344CB8AC3E}">
        <p14:creationId xmlns:p14="http://schemas.microsoft.com/office/powerpoint/2010/main" val="3357632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2989"/>
            <a:ext cx="8229600" cy="1143000"/>
          </a:xfrm>
        </p:spPr>
        <p:txBody>
          <a:bodyPr>
            <a:normAutofit fontScale="90000"/>
          </a:bodyPr>
          <a:lstStyle/>
          <a:p>
            <a:r>
              <a:rPr lang="en-US" dirty="0">
                <a:latin typeface="Avenir Next Condensed Demi Bold"/>
                <a:cs typeface="Avenir Next Condensed Demi Bold"/>
              </a:rPr>
              <a:t>Something I would like to try this week: </a:t>
            </a:r>
            <a:br>
              <a:rPr lang="en-US" dirty="0">
                <a:latin typeface="Avenir Next Condensed Demi Bold"/>
                <a:cs typeface="Avenir Next Condensed Demi Bold"/>
              </a:rPr>
            </a:br>
            <a:endParaRPr lang="en-US" dirty="0">
              <a:latin typeface="Avenir Next Condensed Demi Bold"/>
              <a:cs typeface="Avenir Next Condensed Demi Bold"/>
            </a:endParaRPr>
          </a:p>
        </p:txBody>
      </p:sp>
      <p:sp>
        <p:nvSpPr>
          <p:cNvPr id="3" name="Content Placeholder 2"/>
          <p:cNvSpPr>
            <a:spLocks noGrp="1"/>
          </p:cNvSpPr>
          <p:nvPr>
            <p:ph idx="1"/>
          </p:nvPr>
        </p:nvSpPr>
        <p:spPr>
          <a:xfrm>
            <a:off x="457200" y="1513035"/>
            <a:ext cx="8229600" cy="4525963"/>
          </a:xfrm>
        </p:spPr>
        <p:txBody>
          <a:bodyPr>
            <a:normAutofit/>
          </a:bodyPr>
          <a:lstStyle/>
          <a:p>
            <a:r>
              <a:rPr lang="en-US" dirty="0" smtClean="0"/>
              <a:t>Take my medication as prescribed</a:t>
            </a:r>
          </a:p>
          <a:p>
            <a:endParaRPr lang="en-US" dirty="0"/>
          </a:p>
          <a:p>
            <a:r>
              <a:rPr lang="en-US" dirty="0" smtClean="0"/>
              <a:t>Ask my health care provider one question (or more) about my medications</a:t>
            </a:r>
          </a:p>
          <a:p>
            <a:endParaRPr lang="en-US" dirty="0"/>
          </a:p>
          <a:p>
            <a:r>
              <a:rPr lang="en-US" dirty="0" smtClean="0"/>
              <a:t>Other?</a:t>
            </a:r>
            <a:endParaRPr lang="en-US" dirty="0"/>
          </a:p>
        </p:txBody>
      </p:sp>
      <p:pic>
        <p:nvPicPr>
          <p:cNvPr id="4" name="Picture 3"/>
          <p:cNvPicPr>
            <a:picLocks noChangeAspect="1"/>
          </p:cNvPicPr>
          <p:nvPr/>
        </p:nvPicPr>
        <p:blipFill>
          <a:blip r:embed="rId2"/>
          <a:stretch>
            <a:fillRect/>
          </a:stretch>
        </p:blipFill>
        <p:spPr>
          <a:xfrm>
            <a:off x="1" y="5895157"/>
            <a:ext cx="9144000" cy="962843"/>
          </a:xfrm>
          <a:prstGeom prst="rect">
            <a:avLst/>
          </a:prstGeom>
        </p:spPr>
      </p:pic>
    </p:spTree>
    <p:extLst>
      <p:ext uri="{BB962C8B-B14F-4D97-AF65-F5344CB8AC3E}">
        <p14:creationId xmlns:p14="http://schemas.microsoft.com/office/powerpoint/2010/main" val="3450936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latin typeface="Avenir Next Condensed Demi Bold"/>
                <a:cs typeface="Avenir Next Condensed Demi Bold"/>
              </a:rPr>
              <a:t>Next Week…</a:t>
            </a:r>
            <a:endParaRPr lang="en-US" dirty="0"/>
          </a:p>
        </p:txBody>
      </p:sp>
      <p:sp>
        <p:nvSpPr>
          <p:cNvPr id="3" name="Content Placeholder 2"/>
          <p:cNvSpPr>
            <a:spLocks noGrp="1"/>
          </p:cNvSpPr>
          <p:nvPr>
            <p:ph idx="1"/>
          </p:nvPr>
        </p:nvSpPr>
        <p:spPr/>
        <p:txBody>
          <a:bodyPr/>
          <a:lstStyle/>
          <a:p>
            <a:r>
              <a:rPr lang="en-US" dirty="0" smtClean="0"/>
              <a:t>Diabetes </a:t>
            </a:r>
            <a:r>
              <a:rPr lang="en-US" smtClean="0"/>
              <a:t>and Exercise! </a:t>
            </a:r>
            <a:endParaRPr lang="en-US" dirty="0"/>
          </a:p>
        </p:txBody>
      </p:sp>
      <p:pic>
        <p:nvPicPr>
          <p:cNvPr id="4" name="Picture 3"/>
          <p:cNvPicPr>
            <a:picLocks noChangeAspect="1"/>
          </p:cNvPicPr>
          <p:nvPr/>
        </p:nvPicPr>
        <p:blipFill>
          <a:blip r:embed="rId2"/>
          <a:stretch>
            <a:fillRect/>
          </a:stretch>
        </p:blipFill>
        <p:spPr>
          <a:xfrm>
            <a:off x="1" y="5895157"/>
            <a:ext cx="9144000" cy="962843"/>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8464" t="27546" r="6509" b="36783"/>
          <a:stretch/>
        </p:blipFill>
        <p:spPr>
          <a:xfrm>
            <a:off x="6576586" y="5571376"/>
            <a:ext cx="2194560" cy="920706"/>
          </a:xfrm>
          <a:prstGeom prst="rect">
            <a:avLst/>
          </a:prstGeom>
          <a:solidFill>
            <a:srgbClr val="FFFFFF">
              <a:shade val="85000"/>
            </a:srgbClr>
          </a:solidFill>
          <a:ln w="88900" cap="sq">
            <a:solidFill>
              <a:srgbClr val="593FC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5792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latin typeface="Avenir Next Condensed Demi Bold"/>
                <a:cs typeface="Avenir Next Condensed Demi Bold"/>
              </a:rPr>
              <a:t>We are Going to Talk About…</a:t>
            </a:r>
            <a:endParaRPr lang="en-US" i="1" dirty="0">
              <a:latin typeface="Avenir Next Condensed Demi Bold"/>
              <a:cs typeface="Avenir Next Condensed Demi Bold"/>
            </a:endParaRPr>
          </a:p>
        </p:txBody>
      </p:sp>
      <p:sp>
        <p:nvSpPr>
          <p:cNvPr id="3" name="Content Placeholder 2"/>
          <p:cNvSpPr>
            <a:spLocks noGrp="1"/>
          </p:cNvSpPr>
          <p:nvPr>
            <p:ph idx="1"/>
          </p:nvPr>
        </p:nvSpPr>
        <p:spPr/>
        <p:txBody>
          <a:bodyPr/>
          <a:lstStyle/>
          <a:p>
            <a:endParaRPr lang="en-US" dirty="0" smtClean="0"/>
          </a:p>
          <a:p>
            <a:r>
              <a:rPr lang="en-US" dirty="0" smtClean="0"/>
              <a:t>Diabetes Medications</a:t>
            </a:r>
          </a:p>
          <a:p>
            <a:pPr marL="0" indent="0">
              <a:buNone/>
            </a:pPr>
            <a:endParaRPr lang="en-US" dirty="0" smtClean="0"/>
          </a:p>
          <a:p>
            <a:r>
              <a:rPr lang="en-US" dirty="0" smtClean="0"/>
              <a:t>Insulin</a:t>
            </a:r>
          </a:p>
          <a:p>
            <a:pPr marL="0" indent="0">
              <a:buNone/>
            </a:pPr>
            <a:endParaRPr lang="en-US" dirty="0" smtClean="0"/>
          </a:p>
          <a:p>
            <a:r>
              <a:rPr lang="en-US" dirty="0" smtClean="0"/>
              <a:t>Medication Barriers</a:t>
            </a:r>
          </a:p>
          <a:p>
            <a:pPr marL="0" indent="0">
              <a:buNone/>
            </a:pPr>
            <a:endParaRPr lang="en-US" dirty="0"/>
          </a:p>
        </p:txBody>
      </p:sp>
      <p:pic>
        <p:nvPicPr>
          <p:cNvPr id="4" name="Picture 3"/>
          <p:cNvPicPr>
            <a:picLocks noChangeAspect="1"/>
          </p:cNvPicPr>
          <p:nvPr/>
        </p:nvPicPr>
        <p:blipFill>
          <a:blip r:embed="rId2"/>
          <a:stretch>
            <a:fillRect/>
          </a:stretch>
        </p:blipFill>
        <p:spPr>
          <a:xfrm>
            <a:off x="1" y="5895157"/>
            <a:ext cx="9144000" cy="962843"/>
          </a:xfrm>
          <a:prstGeom prst="rect">
            <a:avLst/>
          </a:prstGeom>
        </p:spPr>
      </p:pic>
    </p:spTree>
    <p:extLst>
      <p:ext uri="{BB962C8B-B14F-4D97-AF65-F5344CB8AC3E}">
        <p14:creationId xmlns:p14="http://schemas.microsoft.com/office/powerpoint/2010/main" val="2553491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012" y="2508323"/>
            <a:ext cx="8229600" cy="1623265"/>
          </a:xfrm>
        </p:spPr>
        <p:txBody>
          <a:bodyPr>
            <a:normAutofit/>
          </a:bodyPr>
          <a:lstStyle/>
          <a:p>
            <a:r>
              <a:rPr lang="en-US" dirty="0" smtClean="0"/>
              <a:t>What are some of the medication do you take for your diabetes? </a:t>
            </a:r>
            <a:endParaRPr lang="en-US" dirty="0"/>
          </a:p>
        </p:txBody>
      </p:sp>
    </p:spTree>
    <p:extLst>
      <p:ext uri="{BB962C8B-B14F-4D97-AF65-F5344CB8AC3E}">
        <p14:creationId xmlns:p14="http://schemas.microsoft.com/office/powerpoint/2010/main" val="2044981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 take Diabetes Medications</a:t>
            </a:r>
            <a:endParaRPr lang="en-US" dirty="0"/>
          </a:p>
        </p:txBody>
      </p:sp>
      <p:sp>
        <p:nvSpPr>
          <p:cNvPr id="3" name="Content Placeholder 2"/>
          <p:cNvSpPr>
            <a:spLocks noGrp="1"/>
          </p:cNvSpPr>
          <p:nvPr>
            <p:ph sz="half" idx="1"/>
          </p:nvPr>
        </p:nvSpPr>
        <p:spPr/>
        <p:txBody>
          <a:bodyPr/>
          <a:lstStyle/>
          <a:p>
            <a:pPr marL="0" indent="0">
              <a:buNone/>
            </a:pPr>
            <a:r>
              <a:rPr lang="en-US" dirty="0" smtClean="0"/>
              <a:t>Blood Sugar</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Blood Pressure</a:t>
            </a:r>
            <a:endParaRPr lang="en-US" dirty="0"/>
          </a:p>
        </p:txBody>
      </p:sp>
      <p:sp>
        <p:nvSpPr>
          <p:cNvPr id="4" name="Content Placeholder 3"/>
          <p:cNvSpPr>
            <a:spLocks noGrp="1"/>
          </p:cNvSpPr>
          <p:nvPr>
            <p:ph sz="half" idx="2"/>
          </p:nvPr>
        </p:nvSpPr>
        <p:spPr/>
        <p:txBody>
          <a:bodyPr/>
          <a:lstStyle/>
          <a:p>
            <a:pPr marL="0" indent="0">
              <a:buNone/>
            </a:pPr>
            <a:r>
              <a:rPr lang="en-US" dirty="0" smtClean="0"/>
              <a:t>Cholesterol</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Another reasons related to diabetes</a:t>
            </a:r>
            <a:endParaRPr lang="en-US" dirty="0"/>
          </a:p>
        </p:txBody>
      </p:sp>
    </p:spTree>
    <p:extLst>
      <p:ext uri="{BB962C8B-B14F-4D97-AF65-F5344CB8AC3E}">
        <p14:creationId xmlns:p14="http://schemas.microsoft.com/office/powerpoint/2010/main" val="281588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4737"/>
            <a:ext cx="8229600" cy="1143000"/>
          </a:xfrm>
        </p:spPr>
        <p:txBody>
          <a:bodyPr>
            <a:normAutofit fontScale="90000"/>
          </a:bodyPr>
          <a:lstStyle/>
          <a:p>
            <a:r>
              <a:rPr lang="en-US" dirty="0" smtClean="0"/>
              <a:t>Give me a thumbs up if one or more of your medications helps keep your blood sugar in a healthy range? </a:t>
            </a:r>
            <a:endParaRPr lang="en-US" dirty="0"/>
          </a:p>
        </p:txBody>
      </p:sp>
      <p:pic>
        <p:nvPicPr>
          <p:cNvPr id="3" name="Picture 2"/>
          <p:cNvPicPr>
            <a:picLocks noChangeAspect="1"/>
          </p:cNvPicPr>
          <p:nvPr/>
        </p:nvPicPr>
        <p:blipFill>
          <a:blip r:embed="rId2"/>
          <a:stretch>
            <a:fillRect/>
          </a:stretch>
        </p:blipFill>
        <p:spPr>
          <a:xfrm>
            <a:off x="1" y="5895157"/>
            <a:ext cx="9144000" cy="962843"/>
          </a:xfrm>
          <a:prstGeom prst="rect">
            <a:avLst/>
          </a:prstGeom>
        </p:spPr>
      </p:pic>
    </p:spTree>
    <p:extLst>
      <p:ext uri="{BB962C8B-B14F-4D97-AF65-F5344CB8AC3E}">
        <p14:creationId xmlns:p14="http://schemas.microsoft.com/office/powerpoint/2010/main" val="1294046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Most Common Medications for Lowering Blood Sugar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89283211"/>
              </p:ext>
            </p:extLst>
          </p:nvPr>
        </p:nvGraphicFramePr>
        <p:xfrm>
          <a:off x="457200" y="1600200"/>
          <a:ext cx="8229600" cy="420624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r>
                        <a:rPr lang="en-US" dirty="0" smtClean="0"/>
                        <a:t>Name</a:t>
                      </a:r>
                      <a:endParaRPr lang="en-US" dirty="0"/>
                    </a:p>
                  </a:txBody>
                  <a:tcPr/>
                </a:tc>
                <a:tc>
                  <a:txBody>
                    <a:bodyPr/>
                    <a:lstStyle/>
                    <a:p>
                      <a:r>
                        <a:rPr lang="en-US" dirty="0" smtClean="0"/>
                        <a:t>How it Works</a:t>
                      </a:r>
                      <a:endParaRPr lang="en-US" dirty="0"/>
                    </a:p>
                  </a:txBody>
                  <a:tcPr/>
                </a:tc>
                <a:tc>
                  <a:txBody>
                    <a:bodyPr/>
                    <a:lstStyle/>
                    <a:p>
                      <a:r>
                        <a:rPr lang="en-US" dirty="0" smtClean="0"/>
                        <a:t>Causes Low Blood Sugar?</a:t>
                      </a:r>
                      <a:r>
                        <a:rPr lang="en-US" baseline="0" dirty="0" smtClean="0"/>
                        <a:t> </a:t>
                      </a:r>
                      <a:endParaRPr lang="en-US" dirty="0"/>
                    </a:p>
                  </a:txBody>
                  <a:tcPr/>
                </a:tc>
                <a:tc>
                  <a:txBody>
                    <a:bodyPr/>
                    <a:lstStyle/>
                    <a:p>
                      <a:r>
                        <a:rPr lang="en-US" dirty="0" smtClean="0"/>
                        <a:t>Causes Weight Gain?</a:t>
                      </a:r>
                      <a:r>
                        <a:rPr lang="en-US" baseline="0" dirty="0" smtClean="0"/>
                        <a:t> </a:t>
                      </a:r>
                      <a:endParaRPr lang="en-US" dirty="0"/>
                    </a:p>
                  </a:txBody>
                  <a:tcPr/>
                </a:tc>
                <a:extLst>
                  <a:ext uri="{0D108BD9-81ED-4DB2-BD59-A6C34878D82A}">
                    <a16:rowId xmlns:a16="http://schemas.microsoft.com/office/drawing/2014/main" val="10000"/>
                  </a:ext>
                </a:extLst>
              </a:tr>
              <a:tr h="370840">
                <a:tc>
                  <a:txBody>
                    <a:bodyPr/>
                    <a:lstStyle/>
                    <a:p>
                      <a:r>
                        <a:rPr lang="en-US" dirty="0" smtClean="0"/>
                        <a:t>Metformin</a:t>
                      </a:r>
                      <a:r>
                        <a:rPr lang="en-US" baseline="0" dirty="0" smtClean="0"/>
                        <a:t> </a:t>
                      </a:r>
                      <a:endParaRPr lang="en-US" dirty="0"/>
                    </a:p>
                  </a:txBody>
                  <a:tcPr/>
                </a:tc>
                <a:tc>
                  <a:txBody>
                    <a:bodyPr/>
                    <a:lstStyle/>
                    <a:p>
                      <a:r>
                        <a:rPr lang="en-US" dirty="0" smtClean="0"/>
                        <a:t>Tells the liver</a:t>
                      </a:r>
                      <a:r>
                        <a:rPr lang="en-US" baseline="0" dirty="0" smtClean="0"/>
                        <a:t> to stop making so much sugar</a:t>
                      </a:r>
                      <a:endParaRPr lang="en-US" dirty="0"/>
                    </a:p>
                  </a:txBody>
                  <a:tcPr/>
                </a:tc>
                <a:tc>
                  <a:txBody>
                    <a:bodyPr/>
                    <a:lstStyle/>
                    <a:p>
                      <a:pPr algn="ctr"/>
                      <a:r>
                        <a:rPr lang="en-US" sz="6000" dirty="0" smtClean="0">
                          <a:solidFill>
                            <a:srgbClr val="FF0000"/>
                          </a:solidFill>
                        </a:rPr>
                        <a:t>X</a:t>
                      </a:r>
                      <a:endParaRPr lang="en-US" sz="6000" dirty="0">
                        <a:solidFill>
                          <a:srgbClr val="FF0000"/>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smtClean="0">
                          <a:ln>
                            <a:noFill/>
                          </a:ln>
                          <a:solidFill>
                            <a:srgbClr val="FF0000"/>
                          </a:solidFill>
                          <a:effectLst/>
                          <a:uLnTx/>
                          <a:uFillTx/>
                          <a:latin typeface="+mn-lt"/>
                          <a:ea typeface="+mn-ea"/>
                          <a:cs typeface="+mn-cs"/>
                        </a:rPr>
                        <a:t>X</a:t>
                      </a:r>
                    </a:p>
                    <a:p>
                      <a:endParaRPr lang="en-US" dirty="0"/>
                    </a:p>
                  </a:txBody>
                  <a:tcPr/>
                </a:tc>
                <a:extLst>
                  <a:ext uri="{0D108BD9-81ED-4DB2-BD59-A6C34878D82A}">
                    <a16:rowId xmlns:a16="http://schemas.microsoft.com/office/drawing/2014/main" val="10001"/>
                  </a:ext>
                </a:extLst>
              </a:tr>
              <a:tr h="370840">
                <a:tc>
                  <a:txBody>
                    <a:bodyPr/>
                    <a:lstStyle/>
                    <a:p>
                      <a:r>
                        <a:rPr lang="en-US" dirty="0" smtClean="0"/>
                        <a:t>Glyburide,</a:t>
                      </a:r>
                      <a:r>
                        <a:rPr lang="en-US" baseline="0" dirty="0" smtClean="0"/>
                        <a:t> </a:t>
                      </a:r>
                      <a:r>
                        <a:rPr lang="en-US" baseline="0" dirty="0" err="1" smtClean="0"/>
                        <a:t>Glipizide</a:t>
                      </a:r>
                      <a:r>
                        <a:rPr lang="en-US" baseline="0" dirty="0" smtClean="0"/>
                        <a:t> (</a:t>
                      </a:r>
                      <a:r>
                        <a:rPr lang="en-US" baseline="0" dirty="0" err="1" smtClean="0"/>
                        <a:t>Sulfonuria</a:t>
                      </a:r>
                      <a:r>
                        <a:rPr lang="en-US" baseline="0" dirty="0" smtClean="0"/>
                        <a:t>)</a:t>
                      </a:r>
                      <a:endParaRPr lang="en-US" dirty="0"/>
                    </a:p>
                  </a:txBody>
                  <a:tcPr/>
                </a:tc>
                <a:tc>
                  <a:txBody>
                    <a:bodyPr/>
                    <a:lstStyle/>
                    <a:p>
                      <a:r>
                        <a:rPr lang="en-US" dirty="0" smtClean="0"/>
                        <a:t>Tells the pancreas to squirt out more insulin</a:t>
                      </a:r>
                      <a:endParaRPr lang="en-US" dirty="0"/>
                    </a:p>
                  </a:txBody>
                  <a:tcPr/>
                </a:tc>
                <a:tc>
                  <a:txBody>
                    <a:bodyPr/>
                    <a:lstStyle/>
                    <a:p>
                      <a:pPr algn="ctr"/>
                      <a:r>
                        <a:rPr lang="en-US" sz="6000" dirty="0" smtClean="0">
                          <a:solidFill>
                            <a:srgbClr val="00A000"/>
                          </a:solidFill>
                          <a:latin typeface="Zapf Dingbats"/>
                          <a:ea typeface="Zapf Dingbats"/>
                          <a:cs typeface="Zapf Dingbats"/>
                          <a:sym typeface="Zapf Dingbats"/>
                        </a:rPr>
                        <a:t>✔</a:t>
                      </a:r>
                      <a:endParaRPr lang="en-US" sz="6000" dirty="0">
                        <a:solidFill>
                          <a:srgbClr val="00A000"/>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smtClean="0">
                          <a:ln>
                            <a:noFill/>
                          </a:ln>
                          <a:solidFill>
                            <a:srgbClr val="00A000"/>
                          </a:solidFill>
                          <a:effectLst/>
                          <a:uLnTx/>
                          <a:uFillTx/>
                          <a:latin typeface="Zapf Dingbats"/>
                          <a:ea typeface="Zapf Dingbats"/>
                          <a:cs typeface="Zapf Dingbats"/>
                          <a:sym typeface="Zapf Dingbats"/>
                        </a:rPr>
                        <a:t>✔</a:t>
                      </a:r>
                      <a:endParaRPr kumimoji="0" lang="en-US" sz="6000" b="0" i="0" u="none" strike="noStrike" kern="1200" cap="none" spc="0" normalizeH="0" baseline="0" noProof="0" dirty="0" smtClean="0">
                        <a:ln>
                          <a:noFill/>
                        </a:ln>
                        <a:solidFill>
                          <a:srgbClr val="00A000"/>
                        </a:solidFill>
                        <a:effectLst/>
                        <a:uLnTx/>
                        <a:uFillTx/>
                        <a:latin typeface="+mn-lt"/>
                        <a:ea typeface="+mn-ea"/>
                        <a:cs typeface="+mn-cs"/>
                      </a:endParaRPr>
                    </a:p>
                    <a:p>
                      <a:endParaRPr lang="en-US" dirty="0"/>
                    </a:p>
                  </a:txBody>
                  <a:tcPr/>
                </a:tc>
                <a:extLst>
                  <a:ext uri="{0D108BD9-81ED-4DB2-BD59-A6C34878D82A}">
                    <a16:rowId xmlns:a16="http://schemas.microsoft.com/office/drawing/2014/main" val="10002"/>
                  </a:ext>
                </a:extLst>
              </a:tr>
              <a:tr h="370840">
                <a:tc>
                  <a:txBody>
                    <a:bodyPr/>
                    <a:lstStyle/>
                    <a:p>
                      <a:r>
                        <a:rPr lang="en-US" dirty="0" err="1" smtClean="0"/>
                        <a:t>Jardiance</a:t>
                      </a:r>
                      <a:r>
                        <a:rPr lang="en-US" dirty="0" smtClean="0"/>
                        <a:t>, </a:t>
                      </a:r>
                      <a:r>
                        <a:rPr lang="en-US" dirty="0" err="1" smtClean="0"/>
                        <a:t>Invokana</a:t>
                      </a:r>
                      <a:r>
                        <a:rPr lang="en-US" dirty="0" smtClean="0"/>
                        <a:t>,</a:t>
                      </a:r>
                      <a:r>
                        <a:rPr lang="en-US" baseline="0" dirty="0" smtClean="0"/>
                        <a:t> </a:t>
                      </a:r>
                      <a:r>
                        <a:rPr lang="en-US" baseline="0" dirty="0" err="1" smtClean="0"/>
                        <a:t>Farxiga</a:t>
                      </a:r>
                      <a:r>
                        <a:rPr lang="en-US" dirty="0" smtClean="0"/>
                        <a:t> (SGLT-2)</a:t>
                      </a:r>
                      <a:endParaRPr lang="en-US" dirty="0"/>
                    </a:p>
                  </a:txBody>
                  <a:tcPr/>
                </a:tc>
                <a:tc>
                  <a:txBody>
                    <a:bodyPr/>
                    <a:lstStyle/>
                    <a:p>
                      <a:r>
                        <a:rPr lang="en-US" dirty="0" smtClean="0"/>
                        <a:t>Causes</a:t>
                      </a:r>
                      <a:r>
                        <a:rPr lang="en-US" baseline="0" dirty="0" smtClean="0"/>
                        <a:t> the kidneys to pee out extra sugar</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smtClean="0">
                          <a:ln>
                            <a:noFill/>
                          </a:ln>
                          <a:solidFill>
                            <a:srgbClr val="FF0000"/>
                          </a:solidFill>
                          <a:effectLst/>
                          <a:uLnTx/>
                          <a:uFillTx/>
                          <a:latin typeface="+mn-lt"/>
                          <a:ea typeface="+mn-ea"/>
                          <a:cs typeface="+mn-cs"/>
                        </a:rPr>
                        <a:t>X</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smtClean="0">
                          <a:ln>
                            <a:noFill/>
                          </a:ln>
                          <a:solidFill>
                            <a:srgbClr val="FF0000"/>
                          </a:solidFill>
                          <a:effectLst/>
                          <a:uLnTx/>
                          <a:uFillTx/>
                          <a:latin typeface="+mn-lt"/>
                          <a:ea typeface="+mn-ea"/>
                          <a:cs typeface="+mn-cs"/>
                        </a:rPr>
                        <a:t>X</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07445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Most Common Oral Medications for Lowering Blood Sugar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9300452"/>
              </p:ext>
            </p:extLst>
          </p:nvPr>
        </p:nvGraphicFramePr>
        <p:xfrm>
          <a:off x="457200" y="1600200"/>
          <a:ext cx="8229600" cy="448056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r>
                        <a:rPr lang="en-US" dirty="0" smtClean="0"/>
                        <a:t>Name</a:t>
                      </a:r>
                      <a:endParaRPr lang="en-US" dirty="0"/>
                    </a:p>
                  </a:txBody>
                  <a:tcPr/>
                </a:tc>
                <a:tc>
                  <a:txBody>
                    <a:bodyPr/>
                    <a:lstStyle/>
                    <a:p>
                      <a:r>
                        <a:rPr lang="en-US" dirty="0" smtClean="0"/>
                        <a:t>How it Works</a:t>
                      </a:r>
                      <a:endParaRPr lang="en-US" dirty="0"/>
                    </a:p>
                  </a:txBody>
                  <a:tcPr/>
                </a:tc>
                <a:tc>
                  <a:txBody>
                    <a:bodyPr/>
                    <a:lstStyle/>
                    <a:p>
                      <a:r>
                        <a:rPr lang="en-US" dirty="0" smtClean="0"/>
                        <a:t>Causes Low Blood Sugar?</a:t>
                      </a:r>
                      <a:endParaRPr lang="en-US" dirty="0"/>
                    </a:p>
                  </a:txBody>
                  <a:tcPr/>
                </a:tc>
                <a:tc>
                  <a:txBody>
                    <a:bodyPr/>
                    <a:lstStyle/>
                    <a:p>
                      <a:r>
                        <a:rPr lang="en-US" dirty="0" smtClean="0"/>
                        <a:t>Causes Weight Gain? </a:t>
                      </a:r>
                      <a:endParaRPr lang="en-US" dirty="0"/>
                    </a:p>
                  </a:txBody>
                  <a:tcPr/>
                </a:tc>
                <a:extLst>
                  <a:ext uri="{0D108BD9-81ED-4DB2-BD59-A6C34878D82A}">
                    <a16:rowId xmlns:a16="http://schemas.microsoft.com/office/drawing/2014/main" val="10000"/>
                  </a:ext>
                </a:extLst>
              </a:tr>
              <a:tr h="370840">
                <a:tc>
                  <a:txBody>
                    <a:bodyPr/>
                    <a:lstStyle/>
                    <a:p>
                      <a:r>
                        <a:rPr lang="en-US" dirty="0" err="1" smtClean="0"/>
                        <a:t>Trulicity</a:t>
                      </a:r>
                      <a:r>
                        <a:rPr lang="en-US" dirty="0" smtClean="0"/>
                        <a:t>,</a:t>
                      </a:r>
                      <a:r>
                        <a:rPr lang="en-US" baseline="0" dirty="0" smtClean="0"/>
                        <a:t> </a:t>
                      </a:r>
                      <a:r>
                        <a:rPr lang="en-US" baseline="0" dirty="0" err="1" smtClean="0"/>
                        <a:t>Ozempic</a:t>
                      </a:r>
                      <a:r>
                        <a:rPr lang="en-US" baseline="0" dirty="0" smtClean="0"/>
                        <a:t>, </a:t>
                      </a:r>
                      <a:r>
                        <a:rPr lang="en-US" baseline="0" dirty="0" err="1" smtClean="0"/>
                        <a:t>Victoza</a:t>
                      </a:r>
                      <a:r>
                        <a:rPr lang="en-US" baseline="0" dirty="0" smtClean="0"/>
                        <a:t>, </a:t>
                      </a:r>
                      <a:r>
                        <a:rPr lang="en-US" baseline="0" dirty="0" err="1" smtClean="0"/>
                        <a:t>Bydureon</a:t>
                      </a:r>
                      <a:r>
                        <a:rPr lang="en-US" baseline="0" dirty="0" smtClean="0"/>
                        <a:t> (GLP-1)</a:t>
                      </a:r>
                      <a:endParaRPr lang="en-US" dirty="0"/>
                    </a:p>
                  </a:txBody>
                  <a:tcPr/>
                </a:tc>
                <a:tc>
                  <a:txBody>
                    <a:bodyPr/>
                    <a:lstStyle/>
                    <a:p>
                      <a:r>
                        <a:rPr lang="en-US" dirty="0" smtClean="0"/>
                        <a:t>Slows food from leaving the stomach, tells the liver not to make too much sugar, helps the pancreas</a:t>
                      </a:r>
                      <a:r>
                        <a:rPr lang="en-US" baseline="0" dirty="0" smtClean="0"/>
                        <a:t> squirt out more insulin, helps a person feel full. </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smtClean="0">
                          <a:ln>
                            <a:noFill/>
                          </a:ln>
                          <a:solidFill>
                            <a:srgbClr val="FF0000"/>
                          </a:solidFill>
                          <a:effectLst/>
                          <a:uLnTx/>
                          <a:uFillTx/>
                          <a:latin typeface="+mn-lt"/>
                          <a:ea typeface="+mn-ea"/>
                          <a:cs typeface="+mn-cs"/>
                        </a:rPr>
                        <a:t>X</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smtClean="0">
                          <a:ln>
                            <a:noFill/>
                          </a:ln>
                          <a:solidFill>
                            <a:srgbClr val="FF0000"/>
                          </a:solidFill>
                          <a:effectLst/>
                          <a:uLnTx/>
                          <a:uFillTx/>
                          <a:latin typeface="+mn-lt"/>
                          <a:ea typeface="+mn-ea"/>
                          <a:cs typeface="+mn-cs"/>
                        </a:rPr>
                        <a:t>X</a:t>
                      </a:r>
                      <a:endParaRPr lang="en-US" dirty="0"/>
                    </a:p>
                  </a:txBody>
                  <a:tcPr/>
                </a:tc>
                <a:extLst>
                  <a:ext uri="{0D108BD9-81ED-4DB2-BD59-A6C34878D82A}">
                    <a16:rowId xmlns:a16="http://schemas.microsoft.com/office/drawing/2014/main" val="10001"/>
                  </a:ext>
                </a:extLst>
              </a:tr>
              <a:tr h="370840">
                <a:tc>
                  <a:txBody>
                    <a:bodyPr/>
                    <a:lstStyle/>
                    <a:p>
                      <a:r>
                        <a:rPr lang="en-US" dirty="0" err="1" smtClean="0"/>
                        <a:t>Actos</a:t>
                      </a:r>
                      <a:endParaRPr lang="en-US" dirty="0" smtClean="0"/>
                    </a:p>
                    <a:p>
                      <a:r>
                        <a:rPr lang="en-US" dirty="0" smtClean="0"/>
                        <a:t>(TZDs)</a:t>
                      </a:r>
                      <a:endParaRPr lang="en-US" dirty="0"/>
                    </a:p>
                  </a:txBody>
                  <a:tcPr/>
                </a:tc>
                <a:tc>
                  <a:txBody>
                    <a:bodyPr/>
                    <a:lstStyle/>
                    <a:p>
                      <a:r>
                        <a:rPr lang="en-US" dirty="0" smtClean="0"/>
                        <a:t>Makes cells more sensitive to insulin</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smtClean="0">
                          <a:ln>
                            <a:noFill/>
                          </a:ln>
                          <a:solidFill>
                            <a:srgbClr val="FF0000"/>
                          </a:solidFill>
                          <a:effectLst/>
                          <a:uLnTx/>
                          <a:uFillTx/>
                          <a:latin typeface="+mn-lt"/>
                          <a:ea typeface="+mn-ea"/>
                          <a:cs typeface="+mn-cs"/>
                        </a:rPr>
                        <a:t>X</a:t>
                      </a: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smtClean="0">
                          <a:ln>
                            <a:noFill/>
                          </a:ln>
                          <a:solidFill>
                            <a:srgbClr val="00A000"/>
                          </a:solidFill>
                          <a:effectLst/>
                          <a:uLnTx/>
                          <a:uFillTx/>
                          <a:latin typeface="Zapf Dingbats"/>
                          <a:ea typeface="Zapf Dingbats"/>
                          <a:cs typeface="Zapf Dingbats"/>
                          <a:sym typeface="Zapf Dingbats"/>
                        </a:rPr>
                        <a:t>✔</a:t>
                      </a:r>
                      <a:endParaRPr kumimoji="0" lang="en-US" sz="6000" b="0" i="0" u="none" strike="noStrike" kern="1200" cap="none" spc="0" normalizeH="0" baseline="0" noProof="0" dirty="0" smtClean="0">
                        <a:ln>
                          <a:noFill/>
                        </a:ln>
                        <a:solidFill>
                          <a:srgbClr val="00A000"/>
                        </a:solidFill>
                        <a:effectLst/>
                        <a:uLnTx/>
                        <a:uFillTx/>
                        <a:latin typeface="+mn-lt"/>
                        <a:ea typeface="+mn-ea"/>
                        <a:cs typeface="+mn-cs"/>
                      </a:endParaRPr>
                    </a:p>
                    <a:p>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07445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7732"/>
            <a:ext cx="8229600" cy="1143000"/>
          </a:xfrm>
        </p:spPr>
        <p:txBody>
          <a:bodyPr>
            <a:normAutofit fontScale="90000"/>
          </a:bodyPr>
          <a:lstStyle/>
          <a:p>
            <a:r>
              <a:rPr lang="en-US" dirty="0" smtClean="0"/>
              <a:t>Insulin </a:t>
            </a:r>
            <a:br>
              <a:rPr lang="en-US" dirty="0" smtClean="0"/>
            </a:br>
            <a:r>
              <a:rPr lang="en-US" dirty="0" smtClean="0"/>
              <a:t/>
            </a:r>
            <a:br>
              <a:rPr lang="en-US" dirty="0" smtClean="0"/>
            </a:br>
            <a:r>
              <a:rPr lang="en-US" dirty="0" smtClean="0"/>
              <a:t>The Other Medication that Lowers Blood Sugar</a:t>
            </a:r>
            <a:endParaRPr lang="en-US" dirty="0"/>
          </a:p>
        </p:txBody>
      </p:sp>
    </p:spTree>
    <p:extLst>
      <p:ext uri="{BB962C8B-B14F-4D97-AF65-F5344CB8AC3E}">
        <p14:creationId xmlns:p14="http://schemas.microsoft.com/office/powerpoint/2010/main" val="2756607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390</TotalTime>
  <Words>777</Words>
  <Application>Microsoft Office PowerPoint</Application>
  <PresentationFormat>On-screen Show (4:3)</PresentationFormat>
  <Paragraphs>165</Paragraphs>
  <Slides>23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Hebrew Scholar</vt:lpstr>
      <vt:lpstr>Avenir Black Oblique</vt:lpstr>
      <vt:lpstr>Avenir Next Condensed Demi Bold</vt:lpstr>
      <vt:lpstr>Calibri</vt:lpstr>
      <vt:lpstr>Zapf Dingbats</vt:lpstr>
      <vt:lpstr>Office Theme</vt:lpstr>
      <vt:lpstr>Living My Best Life (With Diabetes)!</vt:lpstr>
      <vt:lpstr>Let’s Catch up! </vt:lpstr>
      <vt:lpstr>We are Going to Talk About…</vt:lpstr>
      <vt:lpstr>What are some of the medication do you take for your diabetes? </vt:lpstr>
      <vt:lpstr>Why we take Diabetes Medications</vt:lpstr>
      <vt:lpstr>Give me a thumbs up if one or more of your medications helps keep your blood sugar in a healthy range? </vt:lpstr>
      <vt:lpstr>Most Common Medications for Lowering Blood Sugar</vt:lpstr>
      <vt:lpstr>Most Common Oral Medications for Lowering Blood Sugar</vt:lpstr>
      <vt:lpstr>Insulin   The Other Medication that Lowers Blood Sugar</vt:lpstr>
      <vt:lpstr>Things to Learn when Starting Insulin</vt:lpstr>
      <vt:lpstr>Three Questions to Ask about Each of Your Insulins</vt:lpstr>
      <vt:lpstr>Insulin is Either: </vt:lpstr>
      <vt:lpstr>Two types of Insulin at work</vt:lpstr>
      <vt:lpstr>Mealtime Insulin</vt:lpstr>
      <vt:lpstr>Basal Insulin (Background Insulin)</vt:lpstr>
      <vt:lpstr>Blood Pressure and  Cholesterol Medication </vt:lpstr>
      <vt:lpstr>Barrier Card</vt:lpstr>
      <vt:lpstr>One question you have about your medication</vt:lpstr>
      <vt:lpstr>We Talked About… </vt:lpstr>
      <vt:lpstr>We Talked About… </vt:lpstr>
      <vt:lpstr>Goal Setting</vt:lpstr>
      <vt:lpstr>Something I would like to try this week:  </vt:lpstr>
      <vt:lpstr>Next Week…</vt:lpstr>
    </vt:vector>
  </TitlesOfParts>
  <Company>Alaska Native Tribal Health Consortium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My Best Life (With Diabetes)!</dc:title>
  <dc:creator>Teresa Hicks</dc:creator>
  <cp:lastModifiedBy>Hicks, Teresa A</cp:lastModifiedBy>
  <cp:revision>61</cp:revision>
  <dcterms:created xsi:type="dcterms:W3CDTF">2020-10-30T15:10:19Z</dcterms:created>
  <dcterms:modified xsi:type="dcterms:W3CDTF">2023-01-22T19:57:04Z</dcterms:modified>
</cp:coreProperties>
</file>