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6" r:id="rId2"/>
    <p:sldId id="263" r:id="rId3"/>
    <p:sldId id="257" r:id="rId4"/>
    <p:sldId id="305" r:id="rId5"/>
    <p:sldId id="304" r:id="rId6"/>
    <p:sldId id="315" r:id="rId7"/>
    <p:sldId id="316" r:id="rId8"/>
    <p:sldId id="260" r:id="rId9"/>
    <p:sldId id="306" r:id="rId10"/>
    <p:sldId id="300" r:id="rId11"/>
    <p:sldId id="275" r:id="rId12"/>
    <p:sldId id="295" r:id="rId13"/>
    <p:sldId id="311" r:id="rId14"/>
    <p:sldId id="280" r:id="rId15"/>
    <p:sldId id="267" r:id="rId16"/>
    <p:sldId id="278" r:id="rId17"/>
    <p:sldId id="258" r:id="rId18"/>
    <p:sldId id="317"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63921" autoAdjust="0"/>
  </p:normalViewPr>
  <p:slideViewPr>
    <p:cSldViewPr snapToGrid="0" snapToObjects="1">
      <p:cViewPr varScale="1">
        <p:scale>
          <a:sx n="70" d="100"/>
          <a:sy n="70" d="100"/>
        </p:scale>
        <p:origin x="2424"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3B0BD7B-0DFD-204C-8888-2B00D421DBAB}" type="doc">
      <dgm:prSet loTypeId="urn:microsoft.com/office/officeart/2005/8/layout/cycle1" loCatId="" qsTypeId="urn:microsoft.com/office/officeart/2005/8/quickstyle/simple1" qsCatId="simple" csTypeId="urn:microsoft.com/office/officeart/2005/8/colors/accent1_2" csCatId="accent1" phldr="1"/>
      <dgm:spPr/>
      <dgm:t>
        <a:bodyPr/>
        <a:lstStyle/>
        <a:p>
          <a:endParaRPr lang="en-US"/>
        </a:p>
      </dgm:t>
    </dgm:pt>
    <dgm:pt modelId="{30F24C28-1C26-7C46-ADCD-5156E4E9737B}">
      <dgm:prSet phldrT="[Text]"/>
      <dgm:spPr/>
      <dgm:t>
        <a:bodyPr/>
        <a:lstStyle/>
        <a:p>
          <a:r>
            <a:rPr lang="en-US" dirty="0"/>
            <a:t>Stressed Body</a:t>
          </a:r>
        </a:p>
      </dgm:t>
    </dgm:pt>
    <dgm:pt modelId="{7393D682-A9DA-3B4E-86BF-FAD8CAB710A8}" type="parTrans" cxnId="{7BD3E7FE-F1B2-4443-ACE0-1F628ED68AE3}">
      <dgm:prSet/>
      <dgm:spPr/>
      <dgm:t>
        <a:bodyPr/>
        <a:lstStyle/>
        <a:p>
          <a:endParaRPr lang="en-US"/>
        </a:p>
      </dgm:t>
    </dgm:pt>
    <dgm:pt modelId="{FDE021D8-2452-B34D-8959-11A768B567B0}" type="sibTrans" cxnId="{7BD3E7FE-F1B2-4443-ACE0-1F628ED68AE3}">
      <dgm:prSet/>
      <dgm:spPr/>
      <dgm:t>
        <a:bodyPr/>
        <a:lstStyle/>
        <a:p>
          <a:endParaRPr lang="en-US"/>
        </a:p>
      </dgm:t>
    </dgm:pt>
    <dgm:pt modelId="{2550786C-F147-0048-A067-D53787EC2FA8}">
      <dgm:prSet phldrT="[Text]"/>
      <dgm:spPr/>
      <dgm:t>
        <a:bodyPr/>
        <a:lstStyle/>
        <a:p>
          <a:r>
            <a:rPr lang="en-US" dirty="0"/>
            <a:t>Stressed Coping</a:t>
          </a:r>
        </a:p>
      </dgm:t>
    </dgm:pt>
    <dgm:pt modelId="{E1DCCE15-A622-A444-A6A5-289C10B72A19}" type="parTrans" cxnId="{D16D4FB5-FD83-684F-A84A-D0FC977621EC}">
      <dgm:prSet/>
      <dgm:spPr/>
      <dgm:t>
        <a:bodyPr/>
        <a:lstStyle/>
        <a:p>
          <a:endParaRPr lang="en-US"/>
        </a:p>
      </dgm:t>
    </dgm:pt>
    <dgm:pt modelId="{DF82CE18-8D69-A447-B729-84FE8692CEEA}" type="sibTrans" cxnId="{D16D4FB5-FD83-684F-A84A-D0FC977621EC}">
      <dgm:prSet/>
      <dgm:spPr/>
      <dgm:t>
        <a:bodyPr/>
        <a:lstStyle/>
        <a:p>
          <a:endParaRPr lang="en-US"/>
        </a:p>
      </dgm:t>
    </dgm:pt>
    <dgm:pt modelId="{EDB78385-D40F-884B-98B4-278C717D878C}">
      <dgm:prSet phldrT="[Text]"/>
      <dgm:spPr/>
      <dgm:t>
        <a:bodyPr/>
        <a:lstStyle/>
        <a:p>
          <a:r>
            <a:rPr lang="en-US" dirty="0"/>
            <a:t>Stressed </a:t>
          </a:r>
          <a:r>
            <a:rPr lang="en-US" dirty="0" smtClean="0"/>
            <a:t>thoughts</a:t>
          </a:r>
          <a:endParaRPr lang="en-US" dirty="0"/>
        </a:p>
      </dgm:t>
    </dgm:pt>
    <dgm:pt modelId="{7EA2583E-BA53-CE47-A74B-B4AE32249F4D}" type="parTrans" cxnId="{47CE58C4-72FD-A643-A206-009AD08610F1}">
      <dgm:prSet/>
      <dgm:spPr/>
      <dgm:t>
        <a:bodyPr/>
        <a:lstStyle/>
        <a:p>
          <a:endParaRPr lang="en-US"/>
        </a:p>
      </dgm:t>
    </dgm:pt>
    <dgm:pt modelId="{203C4D45-DEA5-C244-B481-23DD76AA44B2}" type="sibTrans" cxnId="{47CE58C4-72FD-A643-A206-009AD08610F1}">
      <dgm:prSet/>
      <dgm:spPr/>
      <dgm:t>
        <a:bodyPr/>
        <a:lstStyle/>
        <a:p>
          <a:endParaRPr lang="en-US"/>
        </a:p>
      </dgm:t>
    </dgm:pt>
    <dgm:pt modelId="{EAD4C186-30D6-AA4B-B96A-3C3B94549B96}" type="pres">
      <dgm:prSet presAssocID="{23B0BD7B-0DFD-204C-8888-2B00D421DBAB}" presName="cycle" presStyleCnt="0">
        <dgm:presLayoutVars>
          <dgm:dir/>
          <dgm:resizeHandles val="exact"/>
        </dgm:presLayoutVars>
      </dgm:prSet>
      <dgm:spPr/>
      <dgm:t>
        <a:bodyPr/>
        <a:lstStyle/>
        <a:p>
          <a:endParaRPr lang="en-US"/>
        </a:p>
      </dgm:t>
    </dgm:pt>
    <dgm:pt modelId="{B3CC4C6C-7237-D746-9C1E-3731EAF9F386}" type="pres">
      <dgm:prSet presAssocID="{30F24C28-1C26-7C46-ADCD-5156E4E9737B}" presName="dummy" presStyleCnt="0"/>
      <dgm:spPr/>
    </dgm:pt>
    <dgm:pt modelId="{3984739C-EEA6-3A48-8FB8-9C64906950CF}" type="pres">
      <dgm:prSet presAssocID="{30F24C28-1C26-7C46-ADCD-5156E4E9737B}" presName="node" presStyleLbl="revTx" presStyleIdx="0" presStyleCnt="3">
        <dgm:presLayoutVars>
          <dgm:bulletEnabled val="1"/>
        </dgm:presLayoutVars>
      </dgm:prSet>
      <dgm:spPr/>
      <dgm:t>
        <a:bodyPr/>
        <a:lstStyle/>
        <a:p>
          <a:endParaRPr lang="en-US"/>
        </a:p>
      </dgm:t>
    </dgm:pt>
    <dgm:pt modelId="{22ABA228-44D1-0D44-9268-0E02AC14C12E}" type="pres">
      <dgm:prSet presAssocID="{FDE021D8-2452-B34D-8959-11A768B567B0}" presName="sibTrans" presStyleLbl="node1" presStyleIdx="0" presStyleCnt="3" custLinFactNeighborX="4451" custLinFactNeighborY="-2187"/>
      <dgm:spPr/>
      <dgm:t>
        <a:bodyPr/>
        <a:lstStyle/>
        <a:p>
          <a:endParaRPr lang="en-US"/>
        </a:p>
      </dgm:t>
    </dgm:pt>
    <dgm:pt modelId="{2F106800-1315-EA4B-95F4-ADE121574683}" type="pres">
      <dgm:prSet presAssocID="{2550786C-F147-0048-A067-D53787EC2FA8}" presName="dummy" presStyleCnt="0"/>
      <dgm:spPr/>
    </dgm:pt>
    <dgm:pt modelId="{7AD6E57F-7319-4540-B529-04E630756CFD}" type="pres">
      <dgm:prSet presAssocID="{2550786C-F147-0048-A067-D53787EC2FA8}" presName="node" presStyleLbl="revTx" presStyleIdx="1" presStyleCnt="3">
        <dgm:presLayoutVars>
          <dgm:bulletEnabled val="1"/>
        </dgm:presLayoutVars>
      </dgm:prSet>
      <dgm:spPr/>
      <dgm:t>
        <a:bodyPr/>
        <a:lstStyle/>
        <a:p>
          <a:endParaRPr lang="en-US"/>
        </a:p>
      </dgm:t>
    </dgm:pt>
    <dgm:pt modelId="{743FB418-A134-684A-A5F1-7BDFAADD7158}" type="pres">
      <dgm:prSet presAssocID="{DF82CE18-8D69-A447-B729-84FE8692CEEA}" presName="sibTrans" presStyleLbl="node1" presStyleIdx="1" presStyleCnt="3" custLinFactNeighborX="-4563" custLinFactNeighborY="-5890"/>
      <dgm:spPr/>
      <dgm:t>
        <a:bodyPr/>
        <a:lstStyle/>
        <a:p>
          <a:endParaRPr lang="en-US"/>
        </a:p>
      </dgm:t>
    </dgm:pt>
    <dgm:pt modelId="{A3658CE4-0AB2-5046-B885-79025DC1E081}" type="pres">
      <dgm:prSet presAssocID="{EDB78385-D40F-884B-98B4-278C717D878C}" presName="dummy" presStyleCnt="0"/>
      <dgm:spPr/>
    </dgm:pt>
    <dgm:pt modelId="{C4FEA48A-A798-5F47-9E08-924F85E4E709}" type="pres">
      <dgm:prSet presAssocID="{EDB78385-D40F-884B-98B4-278C717D878C}" presName="node" presStyleLbl="revTx" presStyleIdx="2" presStyleCnt="3">
        <dgm:presLayoutVars>
          <dgm:bulletEnabled val="1"/>
        </dgm:presLayoutVars>
      </dgm:prSet>
      <dgm:spPr/>
      <dgm:t>
        <a:bodyPr/>
        <a:lstStyle/>
        <a:p>
          <a:endParaRPr lang="en-US"/>
        </a:p>
      </dgm:t>
    </dgm:pt>
    <dgm:pt modelId="{B50F9588-8074-E745-BC7F-5D0B835BB2BA}" type="pres">
      <dgm:prSet presAssocID="{203C4D45-DEA5-C244-B481-23DD76AA44B2}" presName="sibTrans" presStyleLbl="node1" presStyleIdx="2" presStyleCnt="3"/>
      <dgm:spPr/>
      <dgm:t>
        <a:bodyPr/>
        <a:lstStyle/>
        <a:p>
          <a:endParaRPr lang="en-US"/>
        </a:p>
      </dgm:t>
    </dgm:pt>
  </dgm:ptLst>
  <dgm:cxnLst>
    <dgm:cxn modelId="{A3712472-2750-214A-9059-29FB97F30CB9}" type="presOf" srcId="{203C4D45-DEA5-C244-B481-23DD76AA44B2}" destId="{B50F9588-8074-E745-BC7F-5D0B835BB2BA}" srcOrd="0" destOrd="0" presId="urn:microsoft.com/office/officeart/2005/8/layout/cycle1"/>
    <dgm:cxn modelId="{7E2630E8-2828-3C4F-AA47-5E0B80A36514}" type="presOf" srcId="{23B0BD7B-0DFD-204C-8888-2B00D421DBAB}" destId="{EAD4C186-30D6-AA4B-B96A-3C3B94549B96}" srcOrd="0" destOrd="0" presId="urn:microsoft.com/office/officeart/2005/8/layout/cycle1"/>
    <dgm:cxn modelId="{47CE58C4-72FD-A643-A206-009AD08610F1}" srcId="{23B0BD7B-0DFD-204C-8888-2B00D421DBAB}" destId="{EDB78385-D40F-884B-98B4-278C717D878C}" srcOrd="2" destOrd="0" parTransId="{7EA2583E-BA53-CE47-A74B-B4AE32249F4D}" sibTransId="{203C4D45-DEA5-C244-B481-23DD76AA44B2}"/>
    <dgm:cxn modelId="{5FB0DAFF-FFCA-714B-A3EA-3A96C0E85CE7}" type="presOf" srcId="{EDB78385-D40F-884B-98B4-278C717D878C}" destId="{C4FEA48A-A798-5F47-9E08-924F85E4E709}" srcOrd="0" destOrd="0" presId="urn:microsoft.com/office/officeart/2005/8/layout/cycle1"/>
    <dgm:cxn modelId="{7A1517BF-952C-C84B-AD35-1999592A5D4A}" type="presOf" srcId="{FDE021D8-2452-B34D-8959-11A768B567B0}" destId="{22ABA228-44D1-0D44-9268-0E02AC14C12E}" srcOrd="0" destOrd="0" presId="urn:microsoft.com/office/officeart/2005/8/layout/cycle1"/>
    <dgm:cxn modelId="{D16D4FB5-FD83-684F-A84A-D0FC977621EC}" srcId="{23B0BD7B-0DFD-204C-8888-2B00D421DBAB}" destId="{2550786C-F147-0048-A067-D53787EC2FA8}" srcOrd="1" destOrd="0" parTransId="{E1DCCE15-A622-A444-A6A5-289C10B72A19}" sibTransId="{DF82CE18-8D69-A447-B729-84FE8692CEEA}"/>
    <dgm:cxn modelId="{95CE6BBD-4749-D941-9AE9-40FD8CCCED00}" type="presOf" srcId="{30F24C28-1C26-7C46-ADCD-5156E4E9737B}" destId="{3984739C-EEA6-3A48-8FB8-9C64906950CF}" srcOrd="0" destOrd="0" presId="urn:microsoft.com/office/officeart/2005/8/layout/cycle1"/>
    <dgm:cxn modelId="{7BD3E7FE-F1B2-4443-ACE0-1F628ED68AE3}" srcId="{23B0BD7B-0DFD-204C-8888-2B00D421DBAB}" destId="{30F24C28-1C26-7C46-ADCD-5156E4E9737B}" srcOrd="0" destOrd="0" parTransId="{7393D682-A9DA-3B4E-86BF-FAD8CAB710A8}" sibTransId="{FDE021D8-2452-B34D-8959-11A768B567B0}"/>
    <dgm:cxn modelId="{E114E111-792B-734A-9B5C-090761629476}" type="presOf" srcId="{DF82CE18-8D69-A447-B729-84FE8692CEEA}" destId="{743FB418-A134-684A-A5F1-7BDFAADD7158}" srcOrd="0" destOrd="0" presId="urn:microsoft.com/office/officeart/2005/8/layout/cycle1"/>
    <dgm:cxn modelId="{4BA473D6-8245-8D40-9BF1-34F45C6B3C26}" type="presOf" srcId="{2550786C-F147-0048-A067-D53787EC2FA8}" destId="{7AD6E57F-7319-4540-B529-04E630756CFD}" srcOrd="0" destOrd="0" presId="urn:microsoft.com/office/officeart/2005/8/layout/cycle1"/>
    <dgm:cxn modelId="{F872A2AB-6880-B147-B3A3-3FCFE6877B72}" type="presParOf" srcId="{EAD4C186-30D6-AA4B-B96A-3C3B94549B96}" destId="{B3CC4C6C-7237-D746-9C1E-3731EAF9F386}" srcOrd="0" destOrd="0" presId="urn:microsoft.com/office/officeart/2005/8/layout/cycle1"/>
    <dgm:cxn modelId="{6AD0D449-9F67-4541-A1CF-DE2CFCA3FFA2}" type="presParOf" srcId="{EAD4C186-30D6-AA4B-B96A-3C3B94549B96}" destId="{3984739C-EEA6-3A48-8FB8-9C64906950CF}" srcOrd="1" destOrd="0" presId="urn:microsoft.com/office/officeart/2005/8/layout/cycle1"/>
    <dgm:cxn modelId="{B8C6CD07-2303-C848-A088-9120A01CD223}" type="presParOf" srcId="{EAD4C186-30D6-AA4B-B96A-3C3B94549B96}" destId="{22ABA228-44D1-0D44-9268-0E02AC14C12E}" srcOrd="2" destOrd="0" presId="urn:microsoft.com/office/officeart/2005/8/layout/cycle1"/>
    <dgm:cxn modelId="{60C9E6C6-259F-294F-B23D-02806CC95B0C}" type="presParOf" srcId="{EAD4C186-30D6-AA4B-B96A-3C3B94549B96}" destId="{2F106800-1315-EA4B-95F4-ADE121574683}" srcOrd="3" destOrd="0" presId="urn:microsoft.com/office/officeart/2005/8/layout/cycle1"/>
    <dgm:cxn modelId="{8FA2ADFC-6C0F-8A4C-A9FC-8FA10C611108}" type="presParOf" srcId="{EAD4C186-30D6-AA4B-B96A-3C3B94549B96}" destId="{7AD6E57F-7319-4540-B529-04E630756CFD}" srcOrd="4" destOrd="0" presId="urn:microsoft.com/office/officeart/2005/8/layout/cycle1"/>
    <dgm:cxn modelId="{2327E336-F6FD-1140-B8F5-E9EAC6EE9C2B}" type="presParOf" srcId="{EAD4C186-30D6-AA4B-B96A-3C3B94549B96}" destId="{743FB418-A134-684A-A5F1-7BDFAADD7158}" srcOrd="5" destOrd="0" presId="urn:microsoft.com/office/officeart/2005/8/layout/cycle1"/>
    <dgm:cxn modelId="{61B2DCA4-A2AF-F149-AED7-8D88B124E21B}" type="presParOf" srcId="{EAD4C186-30D6-AA4B-B96A-3C3B94549B96}" destId="{A3658CE4-0AB2-5046-B885-79025DC1E081}" srcOrd="6" destOrd="0" presId="urn:microsoft.com/office/officeart/2005/8/layout/cycle1"/>
    <dgm:cxn modelId="{A5BE2821-AEB2-9B46-ACC7-184E74354320}" type="presParOf" srcId="{EAD4C186-30D6-AA4B-B96A-3C3B94549B96}" destId="{C4FEA48A-A798-5F47-9E08-924F85E4E709}" srcOrd="7" destOrd="0" presId="urn:microsoft.com/office/officeart/2005/8/layout/cycle1"/>
    <dgm:cxn modelId="{70C6BDA4-F4F2-CF42-8BAD-DCBD2378732E}" type="presParOf" srcId="{EAD4C186-30D6-AA4B-B96A-3C3B94549B96}" destId="{B50F9588-8074-E745-BC7F-5D0B835BB2BA}" srcOrd="8"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62D1351-19F7-FC40-9AE3-C39F7C689CBF}" type="doc">
      <dgm:prSet loTypeId="urn:microsoft.com/office/officeart/2005/8/layout/matrix3" loCatId="" qsTypeId="urn:microsoft.com/office/officeart/2005/8/quickstyle/simple1" qsCatId="simple" csTypeId="urn:microsoft.com/office/officeart/2005/8/colors/accent1_2" csCatId="accent1" phldr="1"/>
      <dgm:spPr/>
      <dgm:t>
        <a:bodyPr/>
        <a:lstStyle/>
        <a:p>
          <a:endParaRPr lang="en-US"/>
        </a:p>
      </dgm:t>
    </dgm:pt>
    <dgm:pt modelId="{074C67E6-E3EA-5548-90AA-8A15DF4CC313}">
      <dgm:prSet phldrT="[Text]"/>
      <dgm:spPr/>
      <dgm:t>
        <a:bodyPr/>
        <a:lstStyle/>
        <a:p>
          <a:r>
            <a:rPr lang="en-US" dirty="0"/>
            <a:t>What is going on? </a:t>
          </a:r>
        </a:p>
      </dgm:t>
    </dgm:pt>
    <dgm:pt modelId="{EA14950E-0923-CA4A-87C2-31E4A89F4182}" type="parTrans" cxnId="{3BF498EE-A6C2-7F49-B512-9445D6C7F6B1}">
      <dgm:prSet/>
      <dgm:spPr/>
      <dgm:t>
        <a:bodyPr/>
        <a:lstStyle/>
        <a:p>
          <a:endParaRPr lang="en-US"/>
        </a:p>
      </dgm:t>
    </dgm:pt>
    <dgm:pt modelId="{05395C67-522E-184D-B414-8D329D45D61A}" type="sibTrans" cxnId="{3BF498EE-A6C2-7F49-B512-9445D6C7F6B1}">
      <dgm:prSet/>
      <dgm:spPr/>
      <dgm:t>
        <a:bodyPr/>
        <a:lstStyle/>
        <a:p>
          <a:endParaRPr lang="en-US"/>
        </a:p>
      </dgm:t>
    </dgm:pt>
    <dgm:pt modelId="{4113A562-CAF9-2B4C-A4DF-50ECA1935ED9}">
      <dgm:prSet phldrT="[Text]"/>
      <dgm:spPr/>
      <dgm:t>
        <a:bodyPr/>
        <a:lstStyle/>
        <a:p>
          <a:r>
            <a:rPr lang="en-US" dirty="0"/>
            <a:t>How is it effecting me? </a:t>
          </a:r>
        </a:p>
      </dgm:t>
    </dgm:pt>
    <dgm:pt modelId="{E1060CB4-91E7-E543-93DD-9557E6D8F326}" type="parTrans" cxnId="{601E7B2C-0AD7-4B47-86B8-AE68081A76F5}">
      <dgm:prSet/>
      <dgm:spPr/>
      <dgm:t>
        <a:bodyPr/>
        <a:lstStyle/>
        <a:p>
          <a:endParaRPr lang="en-US"/>
        </a:p>
      </dgm:t>
    </dgm:pt>
    <dgm:pt modelId="{EA54A5A9-2D98-AE4F-9115-BF220B411A96}" type="sibTrans" cxnId="{601E7B2C-0AD7-4B47-86B8-AE68081A76F5}">
      <dgm:prSet/>
      <dgm:spPr/>
      <dgm:t>
        <a:bodyPr/>
        <a:lstStyle/>
        <a:p>
          <a:endParaRPr lang="en-US"/>
        </a:p>
      </dgm:t>
    </dgm:pt>
    <dgm:pt modelId="{612518C5-6947-2F47-996F-7B28DEFD741A}">
      <dgm:prSet phldrT="[Text]"/>
      <dgm:spPr/>
      <dgm:t>
        <a:bodyPr/>
        <a:lstStyle/>
        <a:p>
          <a:r>
            <a:rPr lang="en-US" dirty="0"/>
            <a:t>Why is this Happening?</a:t>
          </a:r>
        </a:p>
      </dgm:t>
    </dgm:pt>
    <dgm:pt modelId="{2177215F-985A-7041-9646-1EC46D6A3E36}" type="parTrans" cxnId="{7817889D-1884-804C-A88D-A752F4838EBC}">
      <dgm:prSet/>
      <dgm:spPr/>
      <dgm:t>
        <a:bodyPr/>
        <a:lstStyle/>
        <a:p>
          <a:endParaRPr lang="en-US"/>
        </a:p>
      </dgm:t>
    </dgm:pt>
    <dgm:pt modelId="{7B5E7DC6-6B9E-0D4C-B964-F2F6E0E17B0C}" type="sibTrans" cxnId="{7817889D-1884-804C-A88D-A752F4838EBC}">
      <dgm:prSet/>
      <dgm:spPr/>
      <dgm:t>
        <a:bodyPr/>
        <a:lstStyle/>
        <a:p>
          <a:endParaRPr lang="en-US"/>
        </a:p>
      </dgm:t>
    </dgm:pt>
    <dgm:pt modelId="{49924775-B000-784D-B484-7D318CCC407A}">
      <dgm:prSet phldrT="[Text]"/>
      <dgm:spPr/>
      <dgm:t>
        <a:bodyPr/>
        <a:lstStyle/>
        <a:p>
          <a:r>
            <a:rPr lang="en-US" dirty="0"/>
            <a:t>What CAN I do to resolve this problem? </a:t>
          </a:r>
        </a:p>
      </dgm:t>
    </dgm:pt>
    <dgm:pt modelId="{34C4F616-4E62-9D45-ABA4-98773AC72A02}" type="parTrans" cxnId="{7C2E3ED3-4343-EF43-9BD0-C1876AFAE8C8}">
      <dgm:prSet/>
      <dgm:spPr/>
      <dgm:t>
        <a:bodyPr/>
        <a:lstStyle/>
        <a:p>
          <a:endParaRPr lang="en-US"/>
        </a:p>
      </dgm:t>
    </dgm:pt>
    <dgm:pt modelId="{2BDC9174-6DCF-7746-950D-F67615F57252}" type="sibTrans" cxnId="{7C2E3ED3-4343-EF43-9BD0-C1876AFAE8C8}">
      <dgm:prSet/>
      <dgm:spPr/>
      <dgm:t>
        <a:bodyPr/>
        <a:lstStyle/>
        <a:p>
          <a:endParaRPr lang="en-US"/>
        </a:p>
      </dgm:t>
    </dgm:pt>
    <dgm:pt modelId="{5EED45F0-69A7-C246-B88C-FA66D6B29F80}" type="pres">
      <dgm:prSet presAssocID="{062D1351-19F7-FC40-9AE3-C39F7C689CBF}" presName="matrix" presStyleCnt="0">
        <dgm:presLayoutVars>
          <dgm:chMax val="1"/>
          <dgm:dir/>
          <dgm:resizeHandles val="exact"/>
        </dgm:presLayoutVars>
      </dgm:prSet>
      <dgm:spPr/>
      <dgm:t>
        <a:bodyPr/>
        <a:lstStyle/>
        <a:p>
          <a:endParaRPr lang="en-US"/>
        </a:p>
      </dgm:t>
    </dgm:pt>
    <dgm:pt modelId="{73372795-85A9-3F42-B2BD-72D3B4B5D1EB}" type="pres">
      <dgm:prSet presAssocID="{062D1351-19F7-FC40-9AE3-C39F7C689CBF}" presName="diamond" presStyleLbl="bgShp" presStyleIdx="0" presStyleCnt="1"/>
      <dgm:spPr/>
    </dgm:pt>
    <dgm:pt modelId="{14BDC8D2-8A99-A147-865B-B9533548CA67}" type="pres">
      <dgm:prSet presAssocID="{062D1351-19F7-FC40-9AE3-C39F7C689CBF}" presName="quad1" presStyleLbl="node1" presStyleIdx="0" presStyleCnt="4">
        <dgm:presLayoutVars>
          <dgm:chMax val="0"/>
          <dgm:chPref val="0"/>
          <dgm:bulletEnabled val="1"/>
        </dgm:presLayoutVars>
      </dgm:prSet>
      <dgm:spPr/>
      <dgm:t>
        <a:bodyPr/>
        <a:lstStyle/>
        <a:p>
          <a:endParaRPr lang="en-US"/>
        </a:p>
      </dgm:t>
    </dgm:pt>
    <dgm:pt modelId="{8CF2C05F-3D68-A749-A46D-602C0E58AAE4}" type="pres">
      <dgm:prSet presAssocID="{062D1351-19F7-FC40-9AE3-C39F7C689CBF}" presName="quad2" presStyleLbl="node1" presStyleIdx="1" presStyleCnt="4">
        <dgm:presLayoutVars>
          <dgm:chMax val="0"/>
          <dgm:chPref val="0"/>
          <dgm:bulletEnabled val="1"/>
        </dgm:presLayoutVars>
      </dgm:prSet>
      <dgm:spPr/>
      <dgm:t>
        <a:bodyPr/>
        <a:lstStyle/>
        <a:p>
          <a:endParaRPr lang="en-US"/>
        </a:p>
      </dgm:t>
    </dgm:pt>
    <dgm:pt modelId="{801EC471-28BA-A74F-AB0A-CD31F9176E18}" type="pres">
      <dgm:prSet presAssocID="{062D1351-19F7-FC40-9AE3-C39F7C689CBF}" presName="quad3" presStyleLbl="node1" presStyleIdx="2" presStyleCnt="4">
        <dgm:presLayoutVars>
          <dgm:chMax val="0"/>
          <dgm:chPref val="0"/>
          <dgm:bulletEnabled val="1"/>
        </dgm:presLayoutVars>
      </dgm:prSet>
      <dgm:spPr/>
      <dgm:t>
        <a:bodyPr/>
        <a:lstStyle/>
        <a:p>
          <a:endParaRPr lang="en-US"/>
        </a:p>
      </dgm:t>
    </dgm:pt>
    <dgm:pt modelId="{E8C5687F-0723-914F-A494-0019595E350B}" type="pres">
      <dgm:prSet presAssocID="{062D1351-19F7-FC40-9AE3-C39F7C689CBF}" presName="quad4" presStyleLbl="node1" presStyleIdx="3" presStyleCnt="4">
        <dgm:presLayoutVars>
          <dgm:chMax val="0"/>
          <dgm:chPref val="0"/>
          <dgm:bulletEnabled val="1"/>
        </dgm:presLayoutVars>
      </dgm:prSet>
      <dgm:spPr/>
      <dgm:t>
        <a:bodyPr/>
        <a:lstStyle/>
        <a:p>
          <a:endParaRPr lang="en-US"/>
        </a:p>
      </dgm:t>
    </dgm:pt>
  </dgm:ptLst>
  <dgm:cxnLst>
    <dgm:cxn modelId="{3BF498EE-A6C2-7F49-B512-9445D6C7F6B1}" srcId="{062D1351-19F7-FC40-9AE3-C39F7C689CBF}" destId="{074C67E6-E3EA-5548-90AA-8A15DF4CC313}" srcOrd="0" destOrd="0" parTransId="{EA14950E-0923-CA4A-87C2-31E4A89F4182}" sibTransId="{05395C67-522E-184D-B414-8D329D45D61A}"/>
    <dgm:cxn modelId="{FDB3C7DF-B294-BA4A-8E58-A139944AE427}" type="presOf" srcId="{612518C5-6947-2F47-996F-7B28DEFD741A}" destId="{801EC471-28BA-A74F-AB0A-CD31F9176E18}" srcOrd="0" destOrd="0" presId="urn:microsoft.com/office/officeart/2005/8/layout/matrix3"/>
    <dgm:cxn modelId="{8012522F-C8B0-E34B-8B72-D0259F792698}" type="presOf" srcId="{062D1351-19F7-FC40-9AE3-C39F7C689CBF}" destId="{5EED45F0-69A7-C246-B88C-FA66D6B29F80}" srcOrd="0" destOrd="0" presId="urn:microsoft.com/office/officeart/2005/8/layout/matrix3"/>
    <dgm:cxn modelId="{601E7B2C-0AD7-4B47-86B8-AE68081A76F5}" srcId="{062D1351-19F7-FC40-9AE3-C39F7C689CBF}" destId="{4113A562-CAF9-2B4C-A4DF-50ECA1935ED9}" srcOrd="1" destOrd="0" parTransId="{E1060CB4-91E7-E543-93DD-9557E6D8F326}" sibTransId="{EA54A5A9-2D98-AE4F-9115-BF220B411A96}"/>
    <dgm:cxn modelId="{65165CDD-8E57-3548-982B-AB48F9A46E35}" type="presOf" srcId="{4113A562-CAF9-2B4C-A4DF-50ECA1935ED9}" destId="{8CF2C05F-3D68-A749-A46D-602C0E58AAE4}" srcOrd="0" destOrd="0" presId="urn:microsoft.com/office/officeart/2005/8/layout/matrix3"/>
    <dgm:cxn modelId="{7817889D-1884-804C-A88D-A752F4838EBC}" srcId="{062D1351-19F7-FC40-9AE3-C39F7C689CBF}" destId="{612518C5-6947-2F47-996F-7B28DEFD741A}" srcOrd="2" destOrd="0" parTransId="{2177215F-985A-7041-9646-1EC46D6A3E36}" sibTransId="{7B5E7DC6-6B9E-0D4C-B964-F2F6E0E17B0C}"/>
    <dgm:cxn modelId="{0499B98F-ED8C-5E4F-BFCB-49E7853546F6}" type="presOf" srcId="{49924775-B000-784D-B484-7D318CCC407A}" destId="{E8C5687F-0723-914F-A494-0019595E350B}" srcOrd="0" destOrd="0" presId="urn:microsoft.com/office/officeart/2005/8/layout/matrix3"/>
    <dgm:cxn modelId="{7C2E3ED3-4343-EF43-9BD0-C1876AFAE8C8}" srcId="{062D1351-19F7-FC40-9AE3-C39F7C689CBF}" destId="{49924775-B000-784D-B484-7D318CCC407A}" srcOrd="3" destOrd="0" parTransId="{34C4F616-4E62-9D45-ABA4-98773AC72A02}" sibTransId="{2BDC9174-6DCF-7746-950D-F67615F57252}"/>
    <dgm:cxn modelId="{9111A926-4857-C346-807E-781ACC6ED69E}" type="presOf" srcId="{074C67E6-E3EA-5548-90AA-8A15DF4CC313}" destId="{14BDC8D2-8A99-A147-865B-B9533548CA67}" srcOrd="0" destOrd="0" presId="urn:microsoft.com/office/officeart/2005/8/layout/matrix3"/>
    <dgm:cxn modelId="{7BE6FB14-22AF-1B4A-BFBD-A664828397F6}" type="presParOf" srcId="{5EED45F0-69A7-C246-B88C-FA66D6B29F80}" destId="{73372795-85A9-3F42-B2BD-72D3B4B5D1EB}" srcOrd="0" destOrd="0" presId="urn:microsoft.com/office/officeart/2005/8/layout/matrix3"/>
    <dgm:cxn modelId="{F9DE61E3-D05B-FC44-BC0E-C37BDF7F6616}" type="presParOf" srcId="{5EED45F0-69A7-C246-B88C-FA66D6B29F80}" destId="{14BDC8D2-8A99-A147-865B-B9533548CA67}" srcOrd="1" destOrd="0" presId="urn:microsoft.com/office/officeart/2005/8/layout/matrix3"/>
    <dgm:cxn modelId="{EC4D250B-7FDB-B940-AEC1-F9EA28876817}" type="presParOf" srcId="{5EED45F0-69A7-C246-B88C-FA66D6B29F80}" destId="{8CF2C05F-3D68-A749-A46D-602C0E58AAE4}" srcOrd="2" destOrd="0" presId="urn:microsoft.com/office/officeart/2005/8/layout/matrix3"/>
    <dgm:cxn modelId="{C37A2280-9A04-394A-AA7B-8F2D5C4202C1}" type="presParOf" srcId="{5EED45F0-69A7-C246-B88C-FA66D6B29F80}" destId="{801EC471-28BA-A74F-AB0A-CD31F9176E18}" srcOrd="3" destOrd="0" presId="urn:microsoft.com/office/officeart/2005/8/layout/matrix3"/>
    <dgm:cxn modelId="{FD38DF8E-4CDB-764D-A778-80AB87E14036}" type="presParOf" srcId="{5EED45F0-69A7-C246-B88C-FA66D6B29F80}" destId="{E8C5687F-0723-914F-A494-0019595E350B}"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84739C-EEA6-3A48-8FB8-9C64906950CF}">
      <dsp:nvSpPr>
        <dsp:cNvPr id="0" name=""/>
        <dsp:cNvSpPr/>
      </dsp:nvSpPr>
      <dsp:spPr>
        <a:xfrm>
          <a:off x="3874763" y="303189"/>
          <a:ext cx="1548977" cy="15489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r>
            <a:rPr lang="en-US" sz="3100" kern="1200" dirty="0"/>
            <a:t>Stressed Body</a:t>
          </a:r>
        </a:p>
      </dsp:txBody>
      <dsp:txXfrm>
        <a:off x="3874763" y="303189"/>
        <a:ext cx="1548977" cy="1548977"/>
      </dsp:txXfrm>
    </dsp:sp>
    <dsp:sp modelId="{22ABA228-44D1-0D44-9268-0E02AC14C12E}">
      <dsp:nvSpPr>
        <dsp:cNvPr id="0" name=""/>
        <dsp:cNvSpPr/>
      </dsp:nvSpPr>
      <dsp:spPr>
        <a:xfrm>
          <a:off x="1677649" y="-81914"/>
          <a:ext cx="3663449" cy="3663449"/>
        </a:xfrm>
        <a:prstGeom prst="circularArrow">
          <a:avLst>
            <a:gd name="adj1" fmla="val 8245"/>
            <a:gd name="adj2" fmla="val 575820"/>
            <a:gd name="adj3" fmla="val 2965214"/>
            <a:gd name="adj4" fmla="val 50813"/>
            <a:gd name="adj5" fmla="val 9619"/>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AD6E57F-7319-4540-B529-04E630756CFD}">
      <dsp:nvSpPr>
        <dsp:cNvPr id="0" name=""/>
        <dsp:cNvSpPr/>
      </dsp:nvSpPr>
      <dsp:spPr>
        <a:xfrm>
          <a:off x="2571825" y="2559945"/>
          <a:ext cx="1548977" cy="15489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r>
            <a:rPr lang="en-US" sz="3100" kern="1200" dirty="0"/>
            <a:t>Stressed Coping</a:t>
          </a:r>
        </a:p>
      </dsp:txBody>
      <dsp:txXfrm>
        <a:off x="2571825" y="2559945"/>
        <a:ext cx="1548977" cy="1548977"/>
      </dsp:txXfrm>
    </dsp:sp>
    <dsp:sp modelId="{743FB418-A134-684A-A5F1-7BDFAADD7158}">
      <dsp:nvSpPr>
        <dsp:cNvPr id="0" name=""/>
        <dsp:cNvSpPr/>
      </dsp:nvSpPr>
      <dsp:spPr>
        <a:xfrm>
          <a:off x="1347425" y="-217571"/>
          <a:ext cx="3663449" cy="3663449"/>
        </a:xfrm>
        <a:prstGeom prst="circularArrow">
          <a:avLst>
            <a:gd name="adj1" fmla="val 8245"/>
            <a:gd name="adj2" fmla="val 575820"/>
            <a:gd name="adj3" fmla="val 10173367"/>
            <a:gd name="adj4" fmla="val 7258966"/>
            <a:gd name="adj5" fmla="val 9619"/>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4FEA48A-A798-5F47-9E08-924F85E4E709}">
      <dsp:nvSpPr>
        <dsp:cNvPr id="0" name=""/>
        <dsp:cNvSpPr/>
      </dsp:nvSpPr>
      <dsp:spPr>
        <a:xfrm>
          <a:off x="1268887" y="303189"/>
          <a:ext cx="1548977" cy="15489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r>
            <a:rPr lang="en-US" sz="3100" kern="1200" dirty="0"/>
            <a:t>Stressed </a:t>
          </a:r>
          <a:r>
            <a:rPr lang="en-US" sz="3100" kern="1200" dirty="0" smtClean="0"/>
            <a:t>thoughts</a:t>
          </a:r>
          <a:endParaRPr lang="en-US" sz="3100" kern="1200" dirty="0"/>
        </a:p>
      </dsp:txBody>
      <dsp:txXfrm>
        <a:off x="1268887" y="303189"/>
        <a:ext cx="1548977" cy="1548977"/>
      </dsp:txXfrm>
    </dsp:sp>
    <dsp:sp modelId="{B50F9588-8074-E745-BC7F-5D0B835BB2BA}">
      <dsp:nvSpPr>
        <dsp:cNvPr id="0" name=""/>
        <dsp:cNvSpPr/>
      </dsp:nvSpPr>
      <dsp:spPr>
        <a:xfrm>
          <a:off x="1514589" y="-1794"/>
          <a:ext cx="3663449" cy="3663449"/>
        </a:xfrm>
        <a:prstGeom prst="circularArrow">
          <a:avLst>
            <a:gd name="adj1" fmla="val 8245"/>
            <a:gd name="adj2" fmla="val 575820"/>
            <a:gd name="adj3" fmla="val 16857989"/>
            <a:gd name="adj4" fmla="val 14966190"/>
            <a:gd name="adj5" fmla="val 9619"/>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372795-85A9-3F42-B2BD-72D3B4B5D1EB}">
      <dsp:nvSpPr>
        <dsp:cNvPr id="0" name=""/>
        <dsp:cNvSpPr/>
      </dsp:nvSpPr>
      <dsp:spPr>
        <a:xfrm>
          <a:off x="822722" y="0"/>
          <a:ext cx="3840956" cy="3840956"/>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4BDC8D2-8A99-A147-865B-B9533548CA67}">
      <dsp:nvSpPr>
        <dsp:cNvPr id="0" name=""/>
        <dsp:cNvSpPr/>
      </dsp:nvSpPr>
      <dsp:spPr>
        <a:xfrm>
          <a:off x="1187612" y="364890"/>
          <a:ext cx="1497972" cy="149797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a:t>What is going on? </a:t>
          </a:r>
        </a:p>
      </dsp:txBody>
      <dsp:txXfrm>
        <a:off x="1260737" y="438015"/>
        <a:ext cx="1351722" cy="1351722"/>
      </dsp:txXfrm>
    </dsp:sp>
    <dsp:sp modelId="{8CF2C05F-3D68-A749-A46D-602C0E58AAE4}">
      <dsp:nvSpPr>
        <dsp:cNvPr id="0" name=""/>
        <dsp:cNvSpPr/>
      </dsp:nvSpPr>
      <dsp:spPr>
        <a:xfrm>
          <a:off x="2800814" y="364890"/>
          <a:ext cx="1497972" cy="149797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a:t>How is it effecting me? </a:t>
          </a:r>
        </a:p>
      </dsp:txBody>
      <dsp:txXfrm>
        <a:off x="2873939" y="438015"/>
        <a:ext cx="1351722" cy="1351722"/>
      </dsp:txXfrm>
    </dsp:sp>
    <dsp:sp modelId="{801EC471-28BA-A74F-AB0A-CD31F9176E18}">
      <dsp:nvSpPr>
        <dsp:cNvPr id="0" name=""/>
        <dsp:cNvSpPr/>
      </dsp:nvSpPr>
      <dsp:spPr>
        <a:xfrm>
          <a:off x="1187612" y="1978092"/>
          <a:ext cx="1497972" cy="149797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a:t>Why is this Happening?</a:t>
          </a:r>
        </a:p>
      </dsp:txBody>
      <dsp:txXfrm>
        <a:off x="1260737" y="2051217"/>
        <a:ext cx="1351722" cy="1351722"/>
      </dsp:txXfrm>
    </dsp:sp>
    <dsp:sp modelId="{E8C5687F-0723-914F-A494-0019595E350B}">
      <dsp:nvSpPr>
        <dsp:cNvPr id="0" name=""/>
        <dsp:cNvSpPr/>
      </dsp:nvSpPr>
      <dsp:spPr>
        <a:xfrm>
          <a:off x="2800814" y="1978092"/>
          <a:ext cx="1497972" cy="149797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a:t>What CAN I do to resolve this problem? </a:t>
          </a:r>
        </a:p>
      </dsp:txBody>
      <dsp:txXfrm>
        <a:off x="2873939" y="2051217"/>
        <a:ext cx="1351722" cy="1351722"/>
      </dsp:txXfrm>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157308-99FC-1D4E-915A-AAD6C8D8AF31}" type="datetimeFigureOut">
              <a:rPr lang="en-US" smtClean="0"/>
              <a:t>1/22/2023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20202C-B3C4-E942-AFA1-041142B9204C}" type="slidenum">
              <a:rPr lang="en-US" smtClean="0"/>
              <a:t>‹#›</a:t>
            </a:fld>
            <a:endParaRPr lang="en-US"/>
          </a:p>
        </p:txBody>
      </p:sp>
    </p:spTree>
    <p:extLst>
      <p:ext uri="{BB962C8B-B14F-4D97-AF65-F5344CB8AC3E}">
        <p14:creationId xmlns:p14="http://schemas.microsoft.com/office/powerpoint/2010/main" val="1492568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D20400-C51C-3249-9DF0-6E88C1D56BFB}" type="slidenum">
              <a:rPr lang="en-US" smtClean="0"/>
              <a:t>4</a:t>
            </a:fld>
            <a:endParaRPr lang="en-US"/>
          </a:p>
        </p:txBody>
      </p:sp>
    </p:spTree>
    <p:extLst>
      <p:ext uri="{BB962C8B-B14F-4D97-AF65-F5344CB8AC3E}">
        <p14:creationId xmlns:p14="http://schemas.microsoft.com/office/powerpoint/2010/main" val="22331683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We’ve been talking about coping and problem solving a stressor to keep the same stressor from reoccurring over and over Coping is what we do to try to help bring about a relaxation response from a stressful situation.  It is what we do to keep from becoming chronically stressed.  </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Self care is what we do to help prevent stressful events from overwhelming us when they do happen.  When we are well, we are in a better position to handle a stressful situation that cannot be avoided.  </a:t>
            </a:r>
            <a:r>
              <a:rPr lang="en-US" dirty="0"/>
              <a:t>Self care practices build resilience against stressors that cannot be eliminated.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5"/>
          </p:nvPr>
        </p:nvSpPr>
        <p:spPr/>
        <p:txBody>
          <a:bodyPr/>
          <a:lstStyle/>
          <a:p>
            <a:fld id="{20D20400-C51C-3249-9DF0-6E88C1D56BFB}" type="slidenum">
              <a:rPr lang="en-US" smtClean="0"/>
              <a:t>14</a:t>
            </a:fld>
            <a:endParaRPr lang="en-US"/>
          </a:p>
        </p:txBody>
      </p:sp>
    </p:spTree>
    <p:extLst>
      <p:ext uri="{BB962C8B-B14F-4D97-AF65-F5344CB8AC3E}">
        <p14:creationId xmlns:p14="http://schemas.microsoft.com/office/powerpoint/2010/main" val="14218605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sz="1200" b="0" i="0" kern="1200" dirty="0" smtClean="0">
                <a:solidFill>
                  <a:schemeClr val="tx1"/>
                </a:solidFill>
                <a:effectLst/>
                <a:latin typeface="+mn-lt"/>
                <a:ea typeface="+mn-ea"/>
                <a:cs typeface="+mn-cs"/>
              </a:rPr>
              <a:t>Social-</a:t>
            </a:r>
            <a:r>
              <a:rPr lang="en-US" sz="1200" b="0" i="0" kern="1200" baseline="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Having </a:t>
            </a:r>
            <a:r>
              <a:rPr lang="en-US" sz="1200" b="0" i="0" kern="1200" dirty="0">
                <a:solidFill>
                  <a:schemeClr val="tx1"/>
                </a:solidFill>
                <a:effectLst/>
                <a:latin typeface="+mn-lt"/>
                <a:ea typeface="+mn-ea"/>
                <a:cs typeface="+mn-cs"/>
              </a:rPr>
              <a:t>supportive people in your life is key to self care.  If you lack emotional </a:t>
            </a:r>
            <a:r>
              <a:rPr lang="en-US" sz="1200" b="0" i="0" kern="1200" dirty="0" smtClean="0">
                <a:solidFill>
                  <a:schemeClr val="tx1"/>
                </a:solidFill>
                <a:effectLst/>
                <a:latin typeface="+mn-lt"/>
                <a:ea typeface="+mn-ea"/>
                <a:cs typeface="+mn-cs"/>
              </a:rPr>
              <a:t>support, friendship and meaningful</a:t>
            </a:r>
            <a:r>
              <a:rPr lang="en-US" sz="1200" b="0" i="0" kern="1200" baseline="0" dirty="0" smtClean="0">
                <a:solidFill>
                  <a:schemeClr val="tx1"/>
                </a:solidFill>
                <a:effectLst/>
                <a:latin typeface="+mn-lt"/>
                <a:ea typeface="+mn-ea"/>
                <a:cs typeface="+mn-cs"/>
              </a:rPr>
              <a:t> trusting relationships, it is important to focus your energy on finding and making friends.  </a:t>
            </a:r>
          </a:p>
          <a:p>
            <a:pPr fontAlgn="base"/>
            <a:r>
              <a:rPr lang="en-US" sz="1200" b="0" i="0" kern="1200" dirty="0" smtClean="0">
                <a:solidFill>
                  <a:schemeClr val="tx1"/>
                </a:solidFill>
                <a:effectLst/>
                <a:latin typeface="+mn-lt"/>
                <a:ea typeface="+mn-ea"/>
                <a:cs typeface="+mn-cs"/>
              </a:rPr>
              <a:t>Maybe reconnect with </a:t>
            </a:r>
            <a:r>
              <a:rPr lang="en-US" sz="1200" b="0" i="0" kern="1200" dirty="0">
                <a:solidFill>
                  <a:schemeClr val="tx1"/>
                </a:solidFill>
                <a:effectLst/>
                <a:latin typeface="+mn-lt"/>
                <a:ea typeface="+mn-ea"/>
                <a:cs typeface="+mn-cs"/>
              </a:rPr>
              <a:t>a family member or distant friend.  </a:t>
            </a:r>
            <a:r>
              <a:rPr lang="en-US" sz="1200" b="0" i="0" kern="1200" dirty="0" smtClean="0">
                <a:solidFill>
                  <a:schemeClr val="tx1"/>
                </a:solidFill>
                <a:effectLst/>
                <a:latin typeface="+mn-lt"/>
                <a:ea typeface="+mn-ea"/>
                <a:cs typeface="+mn-cs"/>
              </a:rPr>
              <a:t>Or find ways to</a:t>
            </a:r>
            <a:r>
              <a:rPr lang="en-US" sz="1200" b="0" i="0" kern="1200" baseline="0" dirty="0" smtClean="0">
                <a:solidFill>
                  <a:schemeClr val="tx1"/>
                </a:solidFill>
                <a:effectLst/>
                <a:latin typeface="+mn-lt"/>
                <a:ea typeface="+mn-ea"/>
                <a:cs typeface="+mn-cs"/>
              </a:rPr>
              <a:t> get to know</a:t>
            </a:r>
            <a:r>
              <a:rPr lang="en-US" sz="1200" b="0" i="0" kern="1200" dirty="0" smtClean="0">
                <a:solidFill>
                  <a:schemeClr val="tx1"/>
                </a:solidFill>
                <a:effectLst/>
                <a:latin typeface="+mn-lt"/>
                <a:ea typeface="+mn-ea"/>
                <a:cs typeface="+mn-cs"/>
              </a:rPr>
              <a:t> new people (or better get to know people</a:t>
            </a:r>
            <a:r>
              <a:rPr lang="en-US" sz="1200" b="0" i="0" kern="1200" baseline="0" dirty="0" smtClean="0">
                <a:solidFill>
                  <a:schemeClr val="tx1"/>
                </a:solidFill>
                <a:effectLst/>
                <a:latin typeface="+mn-lt"/>
                <a:ea typeface="+mn-ea"/>
                <a:cs typeface="+mn-cs"/>
              </a:rPr>
              <a:t> you know, but not well)</a:t>
            </a:r>
            <a:r>
              <a:rPr lang="en-US" sz="1200" b="0" i="0" kern="1200" dirty="0" smtClean="0">
                <a:solidFill>
                  <a:schemeClr val="tx1"/>
                </a:solidFill>
                <a:effectLst/>
                <a:latin typeface="+mn-lt"/>
                <a:ea typeface="+mn-ea"/>
                <a:cs typeface="+mn-cs"/>
              </a:rPr>
              <a:t> by joining </a:t>
            </a:r>
            <a:r>
              <a:rPr lang="en-US" sz="1200" b="0" i="0" kern="1200" dirty="0">
                <a:solidFill>
                  <a:schemeClr val="tx1"/>
                </a:solidFill>
                <a:effectLst/>
                <a:latin typeface="+mn-lt"/>
                <a:ea typeface="+mn-ea"/>
                <a:cs typeface="+mn-cs"/>
              </a:rPr>
              <a:t>an organization, or </a:t>
            </a:r>
            <a:r>
              <a:rPr lang="en-US" sz="1200" b="0" i="0" kern="1200" dirty="0" smtClean="0">
                <a:solidFill>
                  <a:schemeClr val="tx1"/>
                </a:solidFill>
                <a:effectLst/>
                <a:latin typeface="+mn-lt"/>
                <a:ea typeface="+mn-ea"/>
                <a:cs typeface="+mn-cs"/>
              </a:rPr>
              <a:t>start</a:t>
            </a:r>
            <a:r>
              <a:rPr lang="en-US" sz="1200" b="0" i="0" kern="1200" baseline="0" dirty="0" smtClean="0">
                <a:solidFill>
                  <a:schemeClr val="tx1"/>
                </a:solidFill>
                <a:effectLst/>
                <a:latin typeface="+mn-lt"/>
                <a:ea typeface="+mn-ea"/>
                <a:cs typeface="+mn-cs"/>
              </a:rPr>
              <a:t> volunteering.</a:t>
            </a:r>
          </a:p>
          <a:p>
            <a:pPr fontAlgn="base"/>
            <a:endParaRPr lang="en-US" sz="1200" b="0" i="0" kern="1200" dirty="0">
              <a:solidFill>
                <a:schemeClr val="tx1"/>
              </a:solidFill>
              <a:effectLst/>
              <a:latin typeface="+mn-lt"/>
              <a:ea typeface="+mn-ea"/>
              <a:cs typeface="+mn-cs"/>
            </a:endParaRPr>
          </a:p>
          <a:p>
            <a:r>
              <a:rPr lang="en-US" dirty="0" smtClean="0"/>
              <a:t>Are you getting enough face to face time with friends?</a:t>
            </a:r>
          </a:p>
          <a:p>
            <a:r>
              <a:rPr lang="en-US" dirty="0" smtClean="0"/>
              <a:t>What are you doing to nurture your relationships? </a:t>
            </a:r>
          </a:p>
          <a:p>
            <a:endParaRPr lang="en-US" dirty="0" smtClean="0"/>
          </a:p>
          <a:p>
            <a:endParaRPr lang="en-US" dirty="0" smtClean="0"/>
          </a:p>
          <a:p>
            <a:r>
              <a:rPr lang="en-US" dirty="0" smtClean="0"/>
              <a:t>Spiritual-</a:t>
            </a:r>
            <a:r>
              <a:rPr lang="en-US" baseline="0" dirty="0" smtClean="0"/>
              <a:t> </a:t>
            </a:r>
            <a:r>
              <a:rPr lang="en-US" baseline="0" dirty="0" err="1" smtClean="0"/>
              <a:t>Sprituality</a:t>
            </a:r>
            <a:r>
              <a:rPr lang="en-US" baseline="0" dirty="0" smtClean="0"/>
              <a:t> is an important piece of our well being.  People who think about how they fit into the bigger picture, are generally less stressed, happier people.  Spirituality can be religion, but it can also be meditation or walks in nature or anything that helps you give meaning to your life. </a:t>
            </a:r>
            <a:endParaRPr lang="en-US" dirty="0" smtClean="0"/>
          </a:p>
          <a:p>
            <a:endParaRPr lang="en-US" dirty="0" smtClean="0"/>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Mental self-care includes doing things that keep your mind sharp, like learning about a subject that fascinates you</a:t>
            </a:r>
            <a:r>
              <a:rPr lang="en-US" sz="1200" b="0" i="0" kern="1200" baseline="0" dirty="0" smtClean="0">
                <a:solidFill>
                  <a:schemeClr val="tx1"/>
                </a:solidFill>
                <a:effectLst/>
                <a:latin typeface="+mn-lt"/>
                <a:ea typeface="+mn-ea"/>
                <a:cs typeface="+mn-cs"/>
              </a:rPr>
              <a:t> or learning a new skill. It also has to do with gratitude.  Are you thankful for what you have and the people in your life?  Do you make a practice of taking time to take note of everything you are thankful for?  </a:t>
            </a:r>
            <a:r>
              <a:rPr lang="en-US" sz="1200" b="0" i="0" kern="1200" dirty="0" smtClean="0">
                <a:solidFill>
                  <a:schemeClr val="tx1"/>
                </a:solidFill>
                <a:effectLst/>
                <a:latin typeface="+mn-lt"/>
                <a:ea typeface="+mn-ea"/>
                <a:cs typeface="+mn-cs"/>
              </a:rPr>
              <a:t>Mental self-care also involves doing things that help you stay mentally healthy.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i="0" kern="1200" dirty="0" smtClean="0">
              <a:solidFill>
                <a:schemeClr val="tx1"/>
              </a:solidFill>
              <a:effectLst/>
              <a:latin typeface="+mn-lt"/>
              <a:ea typeface="+mn-ea"/>
              <a:cs typeface="+mn-cs"/>
            </a:endParaRPr>
          </a:p>
          <a:p>
            <a:pPr fontAlgn="base"/>
            <a:endParaRPr lang="en-US" dirty="0" smtClean="0"/>
          </a:p>
          <a:p>
            <a:pPr marL="0" marR="0" lvl="0" indent="0" algn="l" defTabSz="914400" rtl="0" eaLnBrk="1" fontAlgn="base" latinLnBrk="0" hangingPunct="1">
              <a:lnSpc>
                <a:spcPct val="100000"/>
              </a:lnSpc>
              <a:spcBef>
                <a:spcPts val="0"/>
              </a:spcBef>
              <a:spcAft>
                <a:spcPts val="0"/>
              </a:spcAft>
              <a:buClrTx/>
              <a:buSzTx/>
              <a:buFontTx/>
              <a:buNone/>
              <a:tabLst/>
              <a:defRPr/>
            </a:pPr>
            <a:r>
              <a:rPr lang="en-US" b="0" dirty="0" smtClean="0"/>
              <a:t>Emotional self care has to do</a:t>
            </a:r>
            <a:r>
              <a:rPr lang="en-US" b="0" baseline="0" dirty="0" smtClean="0"/>
              <a:t> with your thoughts, your feelings, how you communicate with others. </a:t>
            </a:r>
            <a:r>
              <a:rPr lang="en-US" b="0" dirty="0" smtClean="0"/>
              <a:t>Your thoughts influence your emotions and your behaviors</a:t>
            </a:r>
            <a:endParaRPr lang="en-US" dirty="0"/>
          </a:p>
        </p:txBody>
      </p:sp>
      <p:sp>
        <p:nvSpPr>
          <p:cNvPr id="4" name="Slide Number Placeholder 3"/>
          <p:cNvSpPr>
            <a:spLocks noGrp="1"/>
          </p:cNvSpPr>
          <p:nvPr>
            <p:ph type="sldNum" sz="quarter" idx="5"/>
          </p:nvPr>
        </p:nvSpPr>
        <p:spPr/>
        <p:txBody>
          <a:bodyPr/>
          <a:lstStyle/>
          <a:p>
            <a:fld id="{20D20400-C51C-3249-9DF0-6E88C1D56BFB}" type="slidenum">
              <a:rPr lang="en-US" smtClean="0"/>
              <a:t>15</a:t>
            </a:fld>
            <a:endParaRPr lang="en-US"/>
          </a:p>
        </p:txBody>
      </p:sp>
    </p:spTree>
    <p:extLst>
      <p:ext uri="{BB962C8B-B14F-4D97-AF65-F5344CB8AC3E}">
        <p14:creationId xmlns:p14="http://schemas.microsoft.com/office/powerpoint/2010/main" val="34700880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sz="1200" b="0" i="0" kern="1200" dirty="0">
                <a:solidFill>
                  <a:schemeClr val="tx1"/>
                </a:solidFill>
                <a:effectLst/>
                <a:latin typeface="+mn-lt"/>
                <a:ea typeface="+mn-ea"/>
                <a:cs typeface="+mn-cs"/>
              </a:rPr>
              <a:t>Self-care isn't a one-size-fits-all strategy. Your self-care plan will need to be customized to your needs.</a:t>
            </a:r>
          </a:p>
          <a:p>
            <a:pPr fontAlgn="base"/>
            <a:r>
              <a:rPr lang="en-US" sz="1200" b="0" i="0" kern="1200" dirty="0">
                <a:solidFill>
                  <a:schemeClr val="tx1"/>
                </a:solidFill>
                <a:effectLst/>
                <a:latin typeface="+mn-lt"/>
                <a:ea typeface="+mn-ea"/>
                <a:cs typeface="+mn-cs"/>
              </a:rPr>
              <a:t>A self-care plan for a new health aide who feels mentally stimulated all the time might need to emphasize physical self-care.</a:t>
            </a:r>
          </a:p>
          <a:p>
            <a:pPr fontAlgn="base"/>
            <a:endParaRPr lang="en-US" sz="1200" b="0" i="0" kern="1200" dirty="0">
              <a:solidFill>
                <a:schemeClr val="tx1"/>
              </a:solidFill>
              <a:effectLst/>
              <a:latin typeface="+mn-lt"/>
              <a:ea typeface="+mn-ea"/>
              <a:cs typeface="+mn-cs"/>
            </a:endParaRPr>
          </a:p>
          <a:p>
            <a:pPr fontAlgn="base"/>
            <a:r>
              <a:rPr lang="en-US" sz="1200" b="0" i="0" kern="1200" dirty="0">
                <a:solidFill>
                  <a:schemeClr val="tx1"/>
                </a:solidFill>
                <a:effectLst/>
                <a:latin typeface="+mn-lt"/>
                <a:ea typeface="+mn-ea"/>
                <a:cs typeface="+mn-cs"/>
              </a:rPr>
              <a:t>On the other hand, a retired person may need to incorporate more social self-care into their schedule to make sure that their social needs are being met.</a:t>
            </a:r>
          </a:p>
          <a:p>
            <a:pPr fontAlgn="base"/>
            <a:endParaRPr lang="en-US" sz="1200" b="0" i="0" kern="1200" dirty="0">
              <a:solidFill>
                <a:schemeClr val="tx1"/>
              </a:solidFill>
              <a:effectLst/>
              <a:latin typeface="+mn-lt"/>
              <a:ea typeface="+mn-ea"/>
              <a:cs typeface="+mn-cs"/>
            </a:endParaRPr>
          </a:p>
          <a:p>
            <a:pPr fontAlgn="base"/>
            <a:r>
              <a:rPr lang="en-US" sz="1200" b="0" i="0" kern="1200" dirty="0">
                <a:solidFill>
                  <a:schemeClr val="tx1"/>
                </a:solidFill>
                <a:effectLst/>
                <a:latin typeface="+mn-lt"/>
                <a:ea typeface="+mn-ea"/>
                <a:cs typeface="+mn-cs"/>
              </a:rPr>
              <a:t>Assess which areas of your life need some more attention and self-care. And reassess your life often. As your situation changes, your self-care needs are likely to shift too.</a:t>
            </a:r>
          </a:p>
          <a:p>
            <a:pPr fontAlgn="base"/>
            <a:endParaRPr lang="en-US" sz="1200" b="0" i="0" kern="1200" dirty="0">
              <a:solidFill>
                <a:schemeClr val="tx1"/>
              </a:solidFill>
              <a:effectLst/>
              <a:latin typeface="+mn-lt"/>
              <a:ea typeface="+mn-ea"/>
              <a:cs typeface="+mn-cs"/>
            </a:endParaRPr>
          </a:p>
          <a:p>
            <a:pPr fontAlgn="base"/>
            <a:r>
              <a:rPr lang="en-US" sz="1200" b="0" i="0" kern="1200" dirty="0">
                <a:solidFill>
                  <a:schemeClr val="tx1"/>
                </a:solidFill>
                <a:effectLst/>
                <a:latin typeface="+mn-lt"/>
                <a:ea typeface="+mn-ea"/>
                <a:cs typeface="+mn-cs"/>
              </a:rPr>
              <a:t>What is one area you could emphasize? </a:t>
            </a:r>
          </a:p>
          <a:p>
            <a:pPr fontAlgn="base"/>
            <a:endParaRPr lang="en-US" sz="1200" b="0" i="0" kern="1200" dirty="0">
              <a:solidFill>
                <a:schemeClr val="tx1"/>
              </a:solidFill>
              <a:effectLst/>
              <a:latin typeface="+mn-lt"/>
              <a:ea typeface="+mn-ea"/>
              <a:cs typeface="+mn-cs"/>
            </a:endParaRPr>
          </a:p>
          <a:p>
            <a:pPr fontAlgn="base"/>
            <a:endParaRPr lang="en-US" sz="1200" b="0" i="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20D20400-C51C-3249-9DF0-6E88C1D56BFB}" type="slidenum">
              <a:rPr lang="en-US" smtClean="0"/>
              <a:t>16</a:t>
            </a:fld>
            <a:endParaRPr lang="en-US"/>
          </a:p>
        </p:txBody>
      </p:sp>
    </p:spTree>
    <p:extLst>
      <p:ext uri="{BB962C8B-B14F-4D97-AF65-F5344CB8AC3E}">
        <p14:creationId xmlns:p14="http://schemas.microsoft.com/office/powerpoint/2010/main" val="16573858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Stressors are anything that cause a stress response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No.  Change causes stress.  Even positive changes, like getting a new job, having a baby, getting a new home, can cause stress. </a:t>
            </a:r>
          </a:p>
          <a:p>
            <a:endParaRPr lang="en-US" dirty="0"/>
          </a:p>
          <a:p>
            <a:r>
              <a:rPr lang="en-US" sz="1200" kern="1200" dirty="0">
                <a:solidFill>
                  <a:schemeClr val="tx1"/>
                </a:solidFill>
                <a:effectLst/>
                <a:latin typeface="+mn-lt"/>
                <a:ea typeface="+mn-ea"/>
                <a:cs typeface="+mn-cs"/>
              </a:rPr>
              <a:t>It is very common for people to have stress and anxiety over what “might” happen.</a:t>
            </a:r>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We cannot avoid stressors.  As humans we will encounter stressors, and even need some stressors,  what is life if we never have anything happen?  How do we grow as humans?  Our bodies are built to handle some stressors.  Stressors only becomes a problem when they cause chronic stress. And when stress is not being followed by the relaxation response.  </a:t>
            </a:r>
          </a:p>
          <a:p>
            <a:endParaRPr lang="en-US" dirty="0"/>
          </a:p>
        </p:txBody>
      </p:sp>
      <p:sp>
        <p:nvSpPr>
          <p:cNvPr id="4" name="Slide Number Placeholder 3"/>
          <p:cNvSpPr>
            <a:spLocks noGrp="1"/>
          </p:cNvSpPr>
          <p:nvPr>
            <p:ph type="sldNum" sz="quarter" idx="5"/>
          </p:nvPr>
        </p:nvSpPr>
        <p:spPr/>
        <p:txBody>
          <a:bodyPr/>
          <a:lstStyle/>
          <a:p>
            <a:fld id="{20D20400-C51C-3249-9DF0-6E88C1D56BFB}" type="slidenum">
              <a:rPr lang="en-US" smtClean="0"/>
              <a:t>5</a:t>
            </a:fld>
            <a:endParaRPr lang="en-US"/>
          </a:p>
        </p:txBody>
      </p:sp>
    </p:spTree>
    <p:extLst>
      <p:ext uri="{BB962C8B-B14F-4D97-AF65-F5344CB8AC3E}">
        <p14:creationId xmlns:p14="http://schemas.microsoft.com/office/powerpoint/2010/main" val="16076780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you are dealing with excessive stress you </a:t>
            </a:r>
            <a:r>
              <a:rPr lang="en-US" dirty="0" smtClean="0"/>
              <a:t>start to have </a:t>
            </a:r>
            <a:r>
              <a:rPr lang="en-US" dirty="0"/>
              <a:t>stressed thoughts- like anxiousness, or obsessive thinking or even despair.  </a:t>
            </a:r>
            <a:r>
              <a:rPr lang="en-US" dirty="0" smtClean="0"/>
              <a:t>Excessive</a:t>
            </a:r>
            <a:r>
              <a:rPr lang="en-US" baseline="0" dirty="0" smtClean="0"/>
              <a:t> s</a:t>
            </a:r>
            <a:r>
              <a:rPr lang="en-US" dirty="0" smtClean="0"/>
              <a:t>tressed thoughts effect</a:t>
            </a:r>
            <a:r>
              <a:rPr lang="en-US" baseline="0" dirty="0" smtClean="0"/>
              <a:t> our body negatively and</a:t>
            </a:r>
            <a:r>
              <a:rPr lang="en-US" dirty="0" smtClean="0"/>
              <a:t> </a:t>
            </a:r>
            <a:r>
              <a:rPr lang="en-US" dirty="0"/>
              <a:t>leads to a stressed body.  Like we talked </a:t>
            </a:r>
            <a:r>
              <a:rPr lang="en-US" dirty="0" smtClean="0"/>
              <a:t>about. </a:t>
            </a:r>
          </a:p>
          <a:p>
            <a:endParaRPr lang="en-US" dirty="0" smtClean="0"/>
          </a:p>
          <a:p>
            <a:r>
              <a:rPr lang="en-US" dirty="0" smtClean="0"/>
              <a:t>Eventually</a:t>
            </a:r>
            <a:r>
              <a:rPr lang="en-US" baseline="0" dirty="0" smtClean="0"/>
              <a:t> your body will find some way to cope.  If you cope in an unhealthy way, like ignoring the problem,</a:t>
            </a:r>
            <a:r>
              <a:rPr lang="en-US" dirty="0" smtClean="0"/>
              <a:t> withdrawing </a:t>
            </a:r>
            <a:r>
              <a:rPr lang="en-US" dirty="0"/>
              <a:t>from social settings, </a:t>
            </a:r>
            <a:r>
              <a:rPr lang="en-US" dirty="0" smtClean="0"/>
              <a:t>or</a:t>
            </a:r>
            <a:r>
              <a:rPr lang="en-US" baseline="0" dirty="0" smtClean="0"/>
              <a:t> by losing your temper and</a:t>
            </a:r>
            <a:r>
              <a:rPr lang="en-US" dirty="0" smtClean="0"/>
              <a:t> </a:t>
            </a:r>
            <a:r>
              <a:rPr lang="en-US" dirty="0"/>
              <a:t>screaming and </a:t>
            </a:r>
            <a:r>
              <a:rPr lang="en-US" dirty="0" smtClean="0"/>
              <a:t>yelling, or by using alcohol,</a:t>
            </a:r>
            <a:r>
              <a:rPr lang="en-US" baseline="0" dirty="0" smtClean="0"/>
              <a:t> … the more stressed you become.  Stressed coping will lead to more stress, which leads to stressed thoughts and a stressed body…. and your wheel of stress will keep spinning, and develops into chronic stress.  </a:t>
            </a:r>
            <a:endParaRPr lang="en-US" dirty="0"/>
          </a:p>
          <a:p>
            <a:endParaRPr lang="en-US" dirty="0"/>
          </a:p>
          <a:p>
            <a:endParaRPr lang="en-US" dirty="0"/>
          </a:p>
          <a:p>
            <a:r>
              <a:rPr lang="en-US" dirty="0"/>
              <a:t>We are going to talk about coping.  STOPPING the </a:t>
            </a:r>
            <a:r>
              <a:rPr lang="en-US" dirty="0" smtClean="0"/>
              <a:t>Wheel of Stress</a:t>
            </a:r>
            <a:r>
              <a:rPr lang="en-US" baseline="0" dirty="0" smtClean="0"/>
              <a:t>, and instead teaching our body how to start the Relaxation Response and stop the production of stress hormones.  </a:t>
            </a:r>
            <a:endParaRPr lang="en-US" dirty="0"/>
          </a:p>
        </p:txBody>
      </p:sp>
      <p:sp>
        <p:nvSpPr>
          <p:cNvPr id="4" name="Slide Number Placeholder 3"/>
          <p:cNvSpPr>
            <a:spLocks noGrp="1"/>
          </p:cNvSpPr>
          <p:nvPr>
            <p:ph type="sldNum" sz="quarter" idx="5"/>
          </p:nvPr>
        </p:nvSpPr>
        <p:spPr/>
        <p:txBody>
          <a:bodyPr/>
          <a:lstStyle/>
          <a:p>
            <a:fld id="{20D20400-C51C-3249-9DF0-6E88C1D56BFB}" type="slidenum">
              <a:rPr lang="en-US" smtClean="0"/>
              <a:t>7</a:t>
            </a:fld>
            <a:endParaRPr lang="en-US"/>
          </a:p>
        </p:txBody>
      </p:sp>
    </p:spTree>
    <p:extLst>
      <p:ext uri="{BB962C8B-B14F-4D97-AF65-F5344CB8AC3E}">
        <p14:creationId xmlns:p14="http://schemas.microsoft.com/office/powerpoint/2010/main" val="32823825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we saw in </a:t>
            </a:r>
            <a:r>
              <a:rPr lang="en-US" dirty="0" smtClean="0"/>
              <a:t>the Wheel of Stress if </a:t>
            </a:r>
            <a:r>
              <a:rPr lang="en-US" dirty="0"/>
              <a:t>you are stressed long enough you are going to put into place some type of coping practice.  There are stressed coping practices, which as you recall contribute to the spinning stress wheel. </a:t>
            </a:r>
          </a:p>
          <a:p>
            <a:endParaRPr lang="en-US" dirty="0"/>
          </a:p>
          <a:p>
            <a:r>
              <a:rPr lang="en-US" dirty="0"/>
              <a:t>Or there are healthy coping practices.  Healthy coping practices </a:t>
            </a:r>
            <a:r>
              <a:rPr lang="en-US" dirty="0" smtClean="0"/>
              <a:t>activate </a:t>
            </a:r>
            <a:r>
              <a:rPr lang="en-US" dirty="0"/>
              <a:t>your body’s relaxation response.  They push the brakes on the car. </a:t>
            </a:r>
          </a:p>
        </p:txBody>
      </p:sp>
      <p:sp>
        <p:nvSpPr>
          <p:cNvPr id="4" name="Slide Number Placeholder 3"/>
          <p:cNvSpPr>
            <a:spLocks noGrp="1"/>
          </p:cNvSpPr>
          <p:nvPr>
            <p:ph type="sldNum" sz="quarter" idx="5"/>
          </p:nvPr>
        </p:nvSpPr>
        <p:spPr/>
        <p:txBody>
          <a:bodyPr/>
          <a:lstStyle/>
          <a:p>
            <a:fld id="{20D20400-C51C-3249-9DF0-6E88C1D56BFB}" type="slidenum">
              <a:rPr lang="en-US" smtClean="0"/>
              <a:t>8</a:t>
            </a:fld>
            <a:endParaRPr lang="en-US"/>
          </a:p>
        </p:txBody>
      </p:sp>
    </p:spTree>
    <p:extLst>
      <p:ext uri="{BB962C8B-B14F-4D97-AF65-F5344CB8AC3E}">
        <p14:creationId xmlns:p14="http://schemas.microsoft.com/office/powerpoint/2010/main" val="3768350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fontAlgn="base"/>
            <a:r>
              <a:rPr lang="en-US" sz="1200" kern="1200" dirty="0">
                <a:solidFill>
                  <a:schemeClr val="tx1"/>
                </a:solidFill>
                <a:effectLst/>
                <a:latin typeface="+mn-lt"/>
                <a:ea typeface="+mn-ea"/>
                <a:cs typeface="+mn-cs"/>
              </a:rPr>
              <a:t>Research </a:t>
            </a:r>
            <a:r>
              <a:rPr lang="en-US" sz="1200" kern="1200" dirty="0" smtClean="0">
                <a:solidFill>
                  <a:schemeClr val="tx1"/>
                </a:solidFill>
                <a:effectLst/>
                <a:latin typeface="+mn-lt"/>
                <a:ea typeface="+mn-ea"/>
                <a:cs typeface="+mn-cs"/>
              </a:rPr>
              <a:t>tells</a:t>
            </a:r>
            <a:r>
              <a:rPr lang="en-US" sz="1200" kern="1200" baseline="0" dirty="0" smtClean="0">
                <a:solidFill>
                  <a:schemeClr val="tx1"/>
                </a:solidFill>
                <a:effectLst/>
                <a:latin typeface="+mn-lt"/>
                <a:ea typeface="+mn-ea"/>
                <a:cs typeface="+mn-cs"/>
              </a:rPr>
              <a:t> us</a:t>
            </a:r>
            <a:r>
              <a:rPr lang="en-US"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that breathing exercises can have immediate effects on the body.  Deep breathing is one way you can activate your body’s relaxation response and slow or stop </a:t>
            </a:r>
            <a:r>
              <a:rPr lang="en-US" sz="1200" kern="1200" dirty="0" smtClean="0">
                <a:solidFill>
                  <a:schemeClr val="tx1"/>
                </a:solidFill>
                <a:effectLst/>
                <a:latin typeface="+mn-lt"/>
                <a:ea typeface="+mn-ea"/>
                <a:cs typeface="+mn-cs"/>
              </a:rPr>
              <a:t>the</a:t>
            </a:r>
            <a:r>
              <a:rPr lang="en-US" sz="1200" kern="1200" baseline="0" dirty="0" smtClean="0">
                <a:solidFill>
                  <a:schemeClr val="tx1"/>
                </a:solidFill>
                <a:effectLst/>
                <a:latin typeface="+mn-lt"/>
                <a:ea typeface="+mn-ea"/>
                <a:cs typeface="+mn-cs"/>
              </a:rPr>
              <a:t> body’s making of</a:t>
            </a:r>
            <a:r>
              <a:rPr lang="en-US"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stress </a:t>
            </a:r>
            <a:r>
              <a:rPr lang="en-US" sz="1200" kern="1200" dirty="0" smtClean="0">
                <a:solidFill>
                  <a:schemeClr val="tx1"/>
                </a:solidFill>
                <a:effectLst/>
                <a:latin typeface="+mn-lt"/>
                <a:ea typeface="+mn-ea"/>
                <a:cs typeface="+mn-cs"/>
              </a:rPr>
              <a:t>hormones. </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Slow</a:t>
            </a:r>
            <a:r>
              <a:rPr lang="en-US" sz="1200" kern="1200" dirty="0">
                <a:solidFill>
                  <a:schemeClr val="tx1"/>
                </a:solidFill>
                <a:effectLst/>
                <a:latin typeface="+mn-lt"/>
                <a:ea typeface="+mn-ea"/>
                <a:cs typeface="+mn-cs"/>
              </a:rPr>
              <a:t>, deep breathing actually stimulates the parasympathetic reaction — the set of nerves that calms us down.  </a:t>
            </a:r>
          </a:p>
          <a:p>
            <a:pPr lvl="0" fontAlgn="base"/>
            <a:endParaRPr lang="en-US" sz="1200" kern="1200" dirty="0">
              <a:solidFill>
                <a:schemeClr val="tx1"/>
              </a:solidFill>
              <a:effectLst/>
              <a:latin typeface="+mn-lt"/>
              <a:ea typeface="+mn-ea"/>
              <a:cs typeface="+mn-cs"/>
            </a:endParaRPr>
          </a:p>
          <a:p>
            <a:pPr lvl="0" fontAlgn="base"/>
            <a:r>
              <a:rPr lang="en-US" sz="1200" kern="1200" dirty="0" smtClean="0">
                <a:solidFill>
                  <a:schemeClr val="tx1"/>
                </a:solidFill>
                <a:effectLst/>
                <a:latin typeface="+mn-lt"/>
                <a:ea typeface="+mn-ea"/>
                <a:cs typeface="+mn-cs"/>
              </a:rPr>
              <a:t>Lets </a:t>
            </a:r>
            <a:r>
              <a:rPr lang="en-US" sz="1200" kern="1200" dirty="0">
                <a:solidFill>
                  <a:schemeClr val="tx1"/>
                </a:solidFill>
                <a:effectLst/>
                <a:latin typeface="+mn-lt"/>
                <a:ea typeface="+mn-ea"/>
                <a:cs typeface="+mn-cs"/>
              </a:rPr>
              <a:t>try it.  </a:t>
            </a:r>
            <a:endParaRPr lang="en-US" dirty="0"/>
          </a:p>
          <a:p>
            <a:pPr fontAlgn="base"/>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SAY: </a:t>
            </a:r>
            <a:r>
              <a:rPr lang="en-US" sz="1200" kern="1200" dirty="0">
                <a:solidFill>
                  <a:schemeClr val="tx1"/>
                </a:solidFill>
                <a:effectLst/>
                <a:latin typeface="+mn-lt"/>
                <a:ea typeface="+mn-ea"/>
                <a:cs typeface="+mn-cs"/>
              </a:rPr>
              <a:t>Sit comfortably and breath in slowly from your diaphragm (right under your rib cage</a:t>
            </a:r>
            <a:r>
              <a:rPr lang="en-US" sz="1200" kern="1200" dirty="0" smtClean="0">
                <a:solidFill>
                  <a:schemeClr val="tx1"/>
                </a:solidFill>
                <a:effectLst/>
                <a:latin typeface="+mn-lt"/>
                <a:ea typeface="+mn-ea"/>
                <a:cs typeface="+mn-cs"/>
              </a:rPr>
              <a:t>.) to the count of 4.  </a:t>
            </a:r>
            <a:r>
              <a:rPr lang="en-US" sz="1200" kern="1200" dirty="0">
                <a:solidFill>
                  <a:schemeClr val="tx1"/>
                </a:solidFill>
                <a:effectLst/>
                <a:latin typeface="+mn-lt"/>
                <a:ea typeface="+mn-ea"/>
                <a:cs typeface="+mn-cs"/>
              </a:rPr>
              <a:t>Hold your breathe </a:t>
            </a:r>
            <a:r>
              <a:rPr lang="en-US" sz="1200" kern="1200" dirty="0" smtClean="0">
                <a:solidFill>
                  <a:schemeClr val="tx1"/>
                </a:solidFill>
                <a:effectLst/>
                <a:latin typeface="+mn-lt"/>
                <a:ea typeface="+mn-ea"/>
                <a:cs typeface="+mn-cs"/>
              </a:rPr>
              <a:t>for</a:t>
            </a:r>
            <a:r>
              <a:rPr lang="en-US" sz="1200" kern="1200" baseline="0" dirty="0" smtClean="0">
                <a:solidFill>
                  <a:schemeClr val="tx1"/>
                </a:solidFill>
                <a:effectLst/>
                <a:latin typeface="+mn-lt"/>
                <a:ea typeface="+mn-ea"/>
                <a:cs typeface="+mn-cs"/>
              </a:rPr>
              <a:t> the count of 7</a:t>
            </a:r>
            <a:r>
              <a:rPr lang="en-US"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and then exhale </a:t>
            </a:r>
            <a:r>
              <a:rPr lang="en-US" sz="1200" kern="1200" dirty="0" smtClean="0">
                <a:solidFill>
                  <a:schemeClr val="tx1"/>
                </a:solidFill>
                <a:effectLst/>
                <a:latin typeface="+mn-lt"/>
                <a:ea typeface="+mn-ea"/>
                <a:cs typeface="+mn-cs"/>
              </a:rPr>
              <a:t>slowly</a:t>
            </a:r>
            <a:r>
              <a:rPr lang="en-US" sz="1200" kern="1200" baseline="0" dirty="0" smtClean="0">
                <a:solidFill>
                  <a:schemeClr val="tx1"/>
                </a:solidFill>
                <a:effectLst/>
                <a:latin typeface="+mn-lt"/>
                <a:ea typeface="+mn-ea"/>
                <a:cs typeface="+mn-cs"/>
              </a:rPr>
              <a:t> for 8 seconds. You breathe, I’ll count. </a:t>
            </a: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There are apps for this that will help with timing.  “Calm” is a free breathing app.  </a:t>
            </a:r>
          </a:p>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20D20400-C51C-3249-9DF0-6E88C1D56BFB}" type="slidenum">
              <a:rPr lang="en-US" smtClean="0"/>
              <a:t>9</a:t>
            </a:fld>
            <a:endParaRPr lang="en-US"/>
          </a:p>
        </p:txBody>
      </p:sp>
    </p:spTree>
    <p:extLst>
      <p:ext uri="{BB962C8B-B14F-4D97-AF65-F5344CB8AC3E}">
        <p14:creationId xmlns:p14="http://schemas.microsoft.com/office/powerpoint/2010/main" val="34396092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Second </a:t>
            </a:r>
            <a:r>
              <a:rPr lang="en-US" dirty="0" smtClean="0"/>
              <a:t>healthy</a:t>
            </a:r>
            <a:r>
              <a:rPr lang="en-US" baseline="0" dirty="0" smtClean="0"/>
              <a:t> coping</a:t>
            </a:r>
            <a:r>
              <a:rPr lang="en-US" dirty="0" smtClean="0"/>
              <a:t> tool is called progressive muscle</a:t>
            </a:r>
            <a:r>
              <a:rPr lang="en-US" baseline="0" dirty="0" smtClean="0"/>
              <a:t> relaxation.  We hold tension in our body, and this tool helps force our body to relax.  </a:t>
            </a:r>
            <a:r>
              <a:rPr lang="en-US" dirty="0" smtClean="0"/>
              <a:t> </a:t>
            </a:r>
            <a:endParaRPr lang="en-US" dirty="0"/>
          </a:p>
          <a:p>
            <a:endParaRPr lang="en-US" dirty="0"/>
          </a:p>
          <a:p>
            <a:r>
              <a:rPr lang="en-US" dirty="0" smtClean="0"/>
              <a:t>We are going to try it.  Sit in</a:t>
            </a:r>
            <a:r>
              <a:rPr lang="en-US" baseline="0" dirty="0" smtClean="0"/>
              <a:t> your chair comfortably.  Put your arms by your side and uncross your legs, if you are a leg crosser.  </a:t>
            </a:r>
            <a:r>
              <a:rPr lang="en-US" dirty="0" smtClean="0"/>
              <a:t>Start by squeezing your</a:t>
            </a:r>
            <a:r>
              <a:rPr lang="en-US" baseline="0" dirty="0" smtClean="0"/>
              <a:t> eyes tight.  Then scrunch up you nose and face as tight as you can. Now smile the biggest, widest smile you can.  Not a typical smile, a giant smile, like a cartoon character.</a:t>
            </a:r>
            <a:r>
              <a:rPr lang="en-US" dirty="0" smtClean="0"/>
              <a:t>  </a:t>
            </a:r>
            <a:r>
              <a:rPr lang="en-US" dirty="0"/>
              <a:t>Then </a:t>
            </a:r>
            <a:r>
              <a:rPr lang="en-US" dirty="0" smtClean="0"/>
              <a:t>clench </a:t>
            </a:r>
            <a:r>
              <a:rPr lang="en-US" dirty="0"/>
              <a:t>your jaws.  Hold this for the count of </a:t>
            </a:r>
            <a:r>
              <a:rPr lang="en-US" dirty="0" smtClean="0"/>
              <a:t>8.  </a:t>
            </a:r>
            <a:r>
              <a:rPr lang="en-US" dirty="0"/>
              <a:t>Then slowly </a:t>
            </a:r>
            <a:r>
              <a:rPr lang="en-US" dirty="0" smtClean="0"/>
              <a:t>relax </a:t>
            </a:r>
            <a:r>
              <a:rPr lang="en-US" dirty="0"/>
              <a:t>your eyes, nose, mouth and jaw.  Next move to your neck and shoulders.  Tuck your neck into your shoulders </a:t>
            </a:r>
            <a:r>
              <a:rPr lang="en-US" dirty="0" smtClean="0"/>
              <a:t>like</a:t>
            </a:r>
            <a:r>
              <a:rPr lang="en-US" baseline="0" dirty="0" smtClean="0"/>
              <a:t> a giant shoulder shrug</a:t>
            </a:r>
            <a:r>
              <a:rPr lang="en-US" dirty="0" smtClean="0"/>
              <a:t>.  </a:t>
            </a:r>
            <a:r>
              <a:rPr lang="en-US" dirty="0"/>
              <a:t>Hold </a:t>
            </a:r>
            <a:r>
              <a:rPr lang="en-US" dirty="0" smtClean="0"/>
              <a:t>for</a:t>
            </a:r>
            <a:r>
              <a:rPr lang="en-US" baseline="0" dirty="0" smtClean="0"/>
              <a:t> the count of 8. </a:t>
            </a:r>
            <a:r>
              <a:rPr lang="en-US" dirty="0" smtClean="0"/>
              <a:t> </a:t>
            </a:r>
            <a:r>
              <a:rPr lang="en-US" dirty="0"/>
              <a:t>Then relax.  Move to your hands and arms. Make tight fists and cross your </a:t>
            </a:r>
            <a:r>
              <a:rPr lang="en-US" dirty="0" smtClean="0"/>
              <a:t>arms</a:t>
            </a:r>
            <a:r>
              <a:rPr lang="en-US" baseline="0" dirty="0" smtClean="0"/>
              <a:t> and hug yourself as tight as you can, without letting go of your tight fists</a:t>
            </a:r>
            <a:r>
              <a:rPr lang="en-US" dirty="0" smtClean="0"/>
              <a:t>. </a:t>
            </a:r>
            <a:r>
              <a:rPr lang="en-US" dirty="0"/>
              <a:t>Hold this for </a:t>
            </a:r>
            <a:r>
              <a:rPr lang="en-US" dirty="0" smtClean="0"/>
              <a:t>8</a:t>
            </a:r>
            <a:r>
              <a:rPr lang="en-US" baseline="0" dirty="0" smtClean="0"/>
              <a:t> </a:t>
            </a:r>
            <a:r>
              <a:rPr lang="en-US" dirty="0" smtClean="0"/>
              <a:t>seconds</a:t>
            </a:r>
            <a:r>
              <a:rPr lang="en-US" dirty="0"/>
              <a:t>.  Next, </a:t>
            </a:r>
            <a:r>
              <a:rPr lang="en-US" dirty="0" smtClean="0"/>
              <a:t>put</a:t>
            </a:r>
            <a:r>
              <a:rPr lang="en-US" baseline="0" dirty="0" smtClean="0"/>
              <a:t> your arms in front of you as tense as you can.  Hold for 8 seconds, then relax.  Suck your stomach in as far as you can.  Hold it for 8 seconds, then relax.  Clench your butt cheeks as tight as you can.  Hold and relax.  Next put your legs out in front of you.  Tense your legs and your feet as tight as you can.  Hold for 8 seconds, and relax.  Finally, take a deep breathe in, and exhale all the tension. Repeat if needed. </a:t>
            </a:r>
            <a:endParaRPr lang="en-US" dirty="0"/>
          </a:p>
        </p:txBody>
      </p:sp>
      <p:sp>
        <p:nvSpPr>
          <p:cNvPr id="4" name="Slide Number Placeholder 3"/>
          <p:cNvSpPr>
            <a:spLocks noGrp="1"/>
          </p:cNvSpPr>
          <p:nvPr>
            <p:ph type="sldNum" sz="quarter" idx="5"/>
          </p:nvPr>
        </p:nvSpPr>
        <p:spPr/>
        <p:txBody>
          <a:bodyPr/>
          <a:lstStyle/>
          <a:p>
            <a:fld id="{20D20400-C51C-3249-9DF0-6E88C1D56BFB}" type="slidenum">
              <a:rPr lang="en-US" smtClean="0"/>
              <a:t>10</a:t>
            </a:fld>
            <a:endParaRPr lang="en-US"/>
          </a:p>
        </p:txBody>
      </p:sp>
    </p:spTree>
    <p:extLst>
      <p:ext uri="{BB962C8B-B14F-4D97-AF65-F5344CB8AC3E}">
        <p14:creationId xmlns:p14="http://schemas.microsoft.com/office/powerpoint/2010/main" val="25353259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endParaRPr lang="en-US" dirty="0"/>
          </a:p>
          <a:p>
            <a:r>
              <a:rPr lang="en-US" dirty="0" smtClean="0"/>
              <a:t>Another</a:t>
            </a:r>
            <a:r>
              <a:rPr lang="en-US" baseline="0" dirty="0" smtClean="0"/>
              <a:t> healthy coping tool you can try, is to ask a person in your life for a hug. </a:t>
            </a:r>
            <a:endParaRPr lang="en-US" dirty="0"/>
          </a:p>
          <a:p>
            <a:endParaRPr lang="en-US" dirty="0"/>
          </a:p>
          <a:p>
            <a:r>
              <a:rPr lang="en-US" dirty="0"/>
              <a:t>Oxytocin</a:t>
            </a:r>
          </a:p>
          <a:p>
            <a:pPr fontAlgn="base"/>
            <a:endParaRPr lang="en-US" dirty="0"/>
          </a:p>
          <a:p>
            <a:pPr fontAlgn="base"/>
            <a:r>
              <a:rPr lang="en-US" dirty="0"/>
              <a:t>Physical touch </a:t>
            </a:r>
            <a:r>
              <a:rPr lang="en-US" dirty="0" smtClean="0"/>
              <a:t>releases the hormone oxytocin.  It’s also called the “cuddle hormone”.  Oxytocin reduces the production of stress hormones and helps a person to feel more relaxed.</a:t>
            </a:r>
            <a:r>
              <a:rPr lang="en-US" baseline="0" dirty="0" smtClean="0"/>
              <a:t>  </a:t>
            </a:r>
            <a:endParaRPr lang="en-US" dirty="0"/>
          </a:p>
        </p:txBody>
      </p:sp>
      <p:sp>
        <p:nvSpPr>
          <p:cNvPr id="4" name="Slide Number Placeholder 3"/>
          <p:cNvSpPr>
            <a:spLocks noGrp="1"/>
          </p:cNvSpPr>
          <p:nvPr>
            <p:ph type="sldNum" sz="quarter" idx="5"/>
          </p:nvPr>
        </p:nvSpPr>
        <p:spPr/>
        <p:txBody>
          <a:bodyPr/>
          <a:lstStyle/>
          <a:p>
            <a:fld id="{20D20400-C51C-3249-9DF0-6E88C1D56BFB}" type="slidenum">
              <a:rPr lang="en-US" smtClean="0"/>
              <a:t>11</a:t>
            </a:fld>
            <a:endParaRPr lang="en-US"/>
          </a:p>
        </p:txBody>
      </p:sp>
    </p:spTree>
    <p:extLst>
      <p:ext uri="{BB962C8B-B14F-4D97-AF65-F5344CB8AC3E}">
        <p14:creationId xmlns:p14="http://schemas.microsoft.com/office/powerpoint/2010/main" val="36790551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Problem solving is a stress reduction tool.  Problem solving doesn’t sound like a tool.  But think of how many issues that have caused you stress over the years</a:t>
            </a:r>
            <a:r>
              <a:rPr lang="en-US" dirty="0" smtClean="0"/>
              <a:t>, </a:t>
            </a:r>
            <a:r>
              <a:rPr lang="en-US" dirty="0"/>
              <a:t>because you </a:t>
            </a:r>
            <a:r>
              <a:rPr lang="en-US" dirty="0" smtClean="0"/>
              <a:t>ignored </a:t>
            </a:r>
            <a:r>
              <a:rPr lang="en-US" dirty="0"/>
              <a:t>the problem.  </a:t>
            </a:r>
          </a:p>
          <a:p>
            <a:endParaRPr lang="en-US" dirty="0"/>
          </a:p>
          <a:p>
            <a:r>
              <a:rPr lang="en-US" dirty="0"/>
              <a:t>Problem solving is a LEARNED behavior that </a:t>
            </a:r>
            <a:r>
              <a:rPr lang="en-US" dirty="0" smtClean="0"/>
              <a:t>you can get better at</a:t>
            </a:r>
            <a:r>
              <a:rPr lang="en-US" baseline="0" dirty="0" smtClean="0"/>
              <a:t> with practice!  </a:t>
            </a:r>
            <a:endParaRPr lang="en-US" dirty="0"/>
          </a:p>
          <a:p>
            <a:endParaRPr lang="en-US" dirty="0"/>
          </a:p>
          <a:p>
            <a:r>
              <a:rPr lang="en-US" dirty="0" smtClean="0"/>
              <a:t>The “four Questions” is</a:t>
            </a:r>
            <a:r>
              <a:rPr lang="en-US" baseline="0" dirty="0" smtClean="0"/>
              <a:t> a problem solving tool that is been around for a very long time.  It helps a person break a problem down, examining the problem, thinking about how the problem is making me feel, why it is happening, and finally what can be done to resolve the problem.  Often times when faces with a problem we get stuck in the first three steps.  We may think (obsess) over the problem and how its making us feel and the unfairness of it, or unjustness of it, but stop short of taking that final step to resolve the problem.  </a:t>
            </a:r>
          </a:p>
          <a:p>
            <a:endParaRPr lang="en-US" baseline="0" dirty="0" smtClean="0"/>
          </a:p>
          <a:p>
            <a:r>
              <a:rPr lang="en-US" baseline="0" dirty="0" smtClean="0"/>
              <a:t>Let’s try this problem solving tool together.  </a:t>
            </a:r>
            <a:endParaRPr lang="en-US" dirty="0"/>
          </a:p>
          <a:p>
            <a:endParaRPr lang="en-US" dirty="0"/>
          </a:p>
          <a:p>
            <a:r>
              <a:rPr lang="en-US" dirty="0" smtClean="0"/>
              <a:t>Problem:</a:t>
            </a:r>
            <a:r>
              <a:rPr lang="en-US" baseline="0" dirty="0" smtClean="0"/>
              <a:t> </a:t>
            </a:r>
            <a:r>
              <a:rPr lang="en-US" dirty="0" smtClean="0"/>
              <a:t>Judy </a:t>
            </a:r>
            <a:r>
              <a:rPr lang="en-US" dirty="0"/>
              <a:t>plans community functions for her church.  She likes to help, BUT its too much work for one person.  People tell her they are going to help, they tell her they will show up, but they often bail.  Judy finds she often is up until </a:t>
            </a:r>
            <a:r>
              <a:rPr lang="en-US" dirty="0" smtClean="0"/>
              <a:t>very</a:t>
            </a:r>
            <a:r>
              <a:rPr lang="en-US" baseline="0" dirty="0" smtClean="0"/>
              <a:t> late</a:t>
            </a:r>
            <a:r>
              <a:rPr lang="en-US" dirty="0" smtClean="0"/>
              <a:t> </a:t>
            </a:r>
            <a:r>
              <a:rPr lang="en-US" dirty="0"/>
              <a:t>baking for events or making decorations.  She often doesn’t have time to cook dinner for herself, and she often ends up not doing things she likes that make her feel good- like walking with her </a:t>
            </a:r>
            <a:r>
              <a:rPr lang="en-US" dirty="0" smtClean="0"/>
              <a:t>friend </a:t>
            </a:r>
            <a:r>
              <a:rPr lang="en-US" dirty="0"/>
              <a:t>and going to her </a:t>
            </a:r>
            <a:r>
              <a:rPr lang="en-US" dirty="0" smtClean="0"/>
              <a:t>relatives </a:t>
            </a:r>
            <a:r>
              <a:rPr lang="en-US" dirty="0"/>
              <a:t>for dinner.  In fact, more and more, she feels stressed out more days than </a:t>
            </a:r>
            <a:r>
              <a:rPr lang="en-US" dirty="0" smtClean="0"/>
              <a:t>not</a:t>
            </a:r>
          </a:p>
          <a:p>
            <a:endParaRPr lang="en-US" dirty="0" smtClean="0"/>
          </a:p>
          <a:p>
            <a:r>
              <a:rPr lang="en-US" dirty="0" smtClean="0"/>
              <a:t>Use</a:t>
            </a:r>
            <a:r>
              <a:rPr lang="en-US" baseline="0" dirty="0" smtClean="0"/>
              <a:t> your chat</a:t>
            </a:r>
            <a:endParaRPr lang="en-US" dirty="0"/>
          </a:p>
        </p:txBody>
      </p:sp>
      <p:sp>
        <p:nvSpPr>
          <p:cNvPr id="4" name="Slide Number Placeholder 3"/>
          <p:cNvSpPr>
            <a:spLocks noGrp="1"/>
          </p:cNvSpPr>
          <p:nvPr>
            <p:ph type="sldNum" sz="quarter" idx="5"/>
          </p:nvPr>
        </p:nvSpPr>
        <p:spPr/>
        <p:txBody>
          <a:bodyPr/>
          <a:lstStyle/>
          <a:p>
            <a:fld id="{20D20400-C51C-3249-9DF0-6E88C1D56BFB}" type="slidenum">
              <a:rPr lang="en-US" smtClean="0"/>
              <a:t>12</a:t>
            </a:fld>
            <a:endParaRPr lang="en-US"/>
          </a:p>
        </p:txBody>
      </p:sp>
    </p:spTree>
    <p:extLst>
      <p:ext uri="{BB962C8B-B14F-4D97-AF65-F5344CB8AC3E}">
        <p14:creationId xmlns:p14="http://schemas.microsoft.com/office/powerpoint/2010/main" val="16775988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Assertiveness is </a:t>
            </a:r>
            <a:r>
              <a:rPr lang="en-US" dirty="0" smtClean="0"/>
              <a:t>another </a:t>
            </a:r>
            <a:r>
              <a:rPr lang="en-US" dirty="0"/>
              <a:t>stress busting </a:t>
            </a:r>
            <a:r>
              <a:rPr lang="en-US" dirty="0" smtClean="0"/>
              <a:t>tool.  Assertive</a:t>
            </a:r>
            <a:r>
              <a:rPr lang="en-US" baseline="0" dirty="0" smtClean="0"/>
              <a:t> can be confused with aggressive, but they are not the same.  Assertive means sharing what you need, but still thinking of what others need.   Being assertive means forcing your interests on others, regardless of how it might effect them.  Others peoples feelings and needs matter, but not more than yours.  Being assertive and letting other know what you need is taking care of yourself and your diabetes.. </a:t>
            </a:r>
          </a:p>
          <a:p>
            <a:endParaRPr lang="en-US" dirty="0"/>
          </a:p>
          <a:p>
            <a:r>
              <a:rPr lang="en-US" dirty="0" smtClean="0"/>
              <a:t>Much</a:t>
            </a:r>
            <a:r>
              <a:rPr lang="en-US" baseline="0" dirty="0" smtClean="0"/>
              <a:t> of the stress he have, comes from dealing with other people.  When we learn to become more assertive, our wants and needs can be heard, and as a result, we can reduce our stress. </a:t>
            </a:r>
            <a:endParaRPr lang="en-US" dirty="0"/>
          </a:p>
          <a:p>
            <a:endParaRPr lang="en-US" dirty="0"/>
          </a:p>
        </p:txBody>
      </p:sp>
      <p:sp>
        <p:nvSpPr>
          <p:cNvPr id="4" name="Slide Number Placeholder 3"/>
          <p:cNvSpPr>
            <a:spLocks noGrp="1"/>
          </p:cNvSpPr>
          <p:nvPr>
            <p:ph type="sldNum" sz="quarter" idx="5"/>
          </p:nvPr>
        </p:nvSpPr>
        <p:spPr/>
        <p:txBody>
          <a:bodyPr/>
          <a:lstStyle/>
          <a:p>
            <a:fld id="{20D20400-C51C-3249-9DF0-6E88C1D56BFB}" type="slidenum">
              <a:rPr lang="en-US" smtClean="0"/>
              <a:t>13</a:t>
            </a:fld>
            <a:endParaRPr lang="en-US"/>
          </a:p>
        </p:txBody>
      </p:sp>
    </p:spTree>
    <p:extLst>
      <p:ext uri="{BB962C8B-B14F-4D97-AF65-F5344CB8AC3E}">
        <p14:creationId xmlns:p14="http://schemas.microsoft.com/office/powerpoint/2010/main" val="4047042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4993F1C-D4A5-0A40-81A2-E3C729C1E3F6}" type="datetimeFigureOut">
              <a:rPr lang="en-US" smtClean="0"/>
              <a:t>1/22/2023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93B13C-0B66-DD46-86B5-E4578C177AF8}" type="slidenum">
              <a:rPr lang="en-US" smtClean="0"/>
              <a:t>‹#›</a:t>
            </a:fld>
            <a:endParaRPr lang="en-US"/>
          </a:p>
        </p:txBody>
      </p:sp>
    </p:spTree>
    <p:extLst>
      <p:ext uri="{BB962C8B-B14F-4D97-AF65-F5344CB8AC3E}">
        <p14:creationId xmlns:p14="http://schemas.microsoft.com/office/powerpoint/2010/main" val="291346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993F1C-D4A5-0A40-81A2-E3C729C1E3F6}" type="datetimeFigureOut">
              <a:rPr lang="en-US" smtClean="0"/>
              <a:t>1/22/2023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93B13C-0B66-DD46-86B5-E4578C177AF8}" type="slidenum">
              <a:rPr lang="en-US" smtClean="0"/>
              <a:t>‹#›</a:t>
            </a:fld>
            <a:endParaRPr lang="en-US"/>
          </a:p>
        </p:txBody>
      </p:sp>
    </p:spTree>
    <p:extLst>
      <p:ext uri="{BB962C8B-B14F-4D97-AF65-F5344CB8AC3E}">
        <p14:creationId xmlns:p14="http://schemas.microsoft.com/office/powerpoint/2010/main" val="2815485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993F1C-D4A5-0A40-81A2-E3C729C1E3F6}" type="datetimeFigureOut">
              <a:rPr lang="en-US" smtClean="0"/>
              <a:t>1/22/2023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93B13C-0B66-DD46-86B5-E4578C177AF8}" type="slidenum">
              <a:rPr lang="en-US" smtClean="0"/>
              <a:t>‹#›</a:t>
            </a:fld>
            <a:endParaRPr lang="en-US"/>
          </a:p>
        </p:txBody>
      </p:sp>
    </p:spTree>
    <p:extLst>
      <p:ext uri="{BB962C8B-B14F-4D97-AF65-F5344CB8AC3E}">
        <p14:creationId xmlns:p14="http://schemas.microsoft.com/office/powerpoint/2010/main" val="3581371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993F1C-D4A5-0A40-81A2-E3C729C1E3F6}" type="datetimeFigureOut">
              <a:rPr lang="en-US" smtClean="0"/>
              <a:t>1/22/2023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93B13C-0B66-DD46-86B5-E4578C177AF8}" type="slidenum">
              <a:rPr lang="en-US" smtClean="0"/>
              <a:t>‹#›</a:t>
            </a:fld>
            <a:endParaRPr lang="en-US"/>
          </a:p>
        </p:txBody>
      </p:sp>
    </p:spTree>
    <p:extLst>
      <p:ext uri="{BB962C8B-B14F-4D97-AF65-F5344CB8AC3E}">
        <p14:creationId xmlns:p14="http://schemas.microsoft.com/office/powerpoint/2010/main" val="3280894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993F1C-D4A5-0A40-81A2-E3C729C1E3F6}" type="datetimeFigureOut">
              <a:rPr lang="en-US" smtClean="0"/>
              <a:t>1/22/2023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93B13C-0B66-DD46-86B5-E4578C177AF8}" type="slidenum">
              <a:rPr lang="en-US" smtClean="0"/>
              <a:t>‹#›</a:t>
            </a:fld>
            <a:endParaRPr lang="en-US"/>
          </a:p>
        </p:txBody>
      </p:sp>
    </p:spTree>
    <p:extLst>
      <p:ext uri="{BB962C8B-B14F-4D97-AF65-F5344CB8AC3E}">
        <p14:creationId xmlns:p14="http://schemas.microsoft.com/office/powerpoint/2010/main" val="3763581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4993F1C-D4A5-0A40-81A2-E3C729C1E3F6}" type="datetimeFigureOut">
              <a:rPr lang="en-US" smtClean="0"/>
              <a:t>1/22/2023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93B13C-0B66-DD46-86B5-E4578C177AF8}" type="slidenum">
              <a:rPr lang="en-US" smtClean="0"/>
              <a:t>‹#›</a:t>
            </a:fld>
            <a:endParaRPr lang="en-US"/>
          </a:p>
        </p:txBody>
      </p:sp>
    </p:spTree>
    <p:extLst>
      <p:ext uri="{BB962C8B-B14F-4D97-AF65-F5344CB8AC3E}">
        <p14:creationId xmlns:p14="http://schemas.microsoft.com/office/powerpoint/2010/main" val="3062527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4993F1C-D4A5-0A40-81A2-E3C729C1E3F6}" type="datetimeFigureOut">
              <a:rPr lang="en-US" smtClean="0"/>
              <a:t>1/22/2023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93B13C-0B66-DD46-86B5-E4578C177AF8}" type="slidenum">
              <a:rPr lang="en-US" smtClean="0"/>
              <a:t>‹#›</a:t>
            </a:fld>
            <a:endParaRPr lang="en-US"/>
          </a:p>
        </p:txBody>
      </p:sp>
    </p:spTree>
    <p:extLst>
      <p:ext uri="{BB962C8B-B14F-4D97-AF65-F5344CB8AC3E}">
        <p14:creationId xmlns:p14="http://schemas.microsoft.com/office/powerpoint/2010/main" val="3853052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4993F1C-D4A5-0A40-81A2-E3C729C1E3F6}" type="datetimeFigureOut">
              <a:rPr lang="en-US" smtClean="0"/>
              <a:t>1/22/2023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93B13C-0B66-DD46-86B5-E4578C177AF8}" type="slidenum">
              <a:rPr lang="en-US" smtClean="0"/>
              <a:t>‹#›</a:t>
            </a:fld>
            <a:endParaRPr lang="en-US"/>
          </a:p>
        </p:txBody>
      </p:sp>
    </p:spTree>
    <p:extLst>
      <p:ext uri="{BB962C8B-B14F-4D97-AF65-F5344CB8AC3E}">
        <p14:creationId xmlns:p14="http://schemas.microsoft.com/office/powerpoint/2010/main" val="4026790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993F1C-D4A5-0A40-81A2-E3C729C1E3F6}" type="datetimeFigureOut">
              <a:rPr lang="en-US" smtClean="0"/>
              <a:t>1/22/2023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93B13C-0B66-DD46-86B5-E4578C177AF8}" type="slidenum">
              <a:rPr lang="en-US" smtClean="0"/>
              <a:t>‹#›</a:t>
            </a:fld>
            <a:endParaRPr lang="en-US"/>
          </a:p>
        </p:txBody>
      </p:sp>
    </p:spTree>
    <p:extLst>
      <p:ext uri="{BB962C8B-B14F-4D97-AF65-F5344CB8AC3E}">
        <p14:creationId xmlns:p14="http://schemas.microsoft.com/office/powerpoint/2010/main" val="4141088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993F1C-D4A5-0A40-81A2-E3C729C1E3F6}" type="datetimeFigureOut">
              <a:rPr lang="en-US" smtClean="0"/>
              <a:t>1/22/2023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93B13C-0B66-DD46-86B5-E4578C177AF8}" type="slidenum">
              <a:rPr lang="en-US" smtClean="0"/>
              <a:t>‹#›</a:t>
            </a:fld>
            <a:endParaRPr lang="en-US"/>
          </a:p>
        </p:txBody>
      </p:sp>
    </p:spTree>
    <p:extLst>
      <p:ext uri="{BB962C8B-B14F-4D97-AF65-F5344CB8AC3E}">
        <p14:creationId xmlns:p14="http://schemas.microsoft.com/office/powerpoint/2010/main" val="1645282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993F1C-D4A5-0A40-81A2-E3C729C1E3F6}" type="datetimeFigureOut">
              <a:rPr lang="en-US" smtClean="0"/>
              <a:t>1/22/2023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93B13C-0B66-DD46-86B5-E4578C177AF8}" type="slidenum">
              <a:rPr lang="en-US" smtClean="0"/>
              <a:t>‹#›</a:t>
            </a:fld>
            <a:endParaRPr lang="en-US"/>
          </a:p>
        </p:txBody>
      </p:sp>
    </p:spTree>
    <p:extLst>
      <p:ext uri="{BB962C8B-B14F-4D97-AF65-F5344CB8AC3E}">
        <p14:creationId xmlns:p14="http://schemas.microsoft.com/office/powerpoint/2010/main" val="257908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993F1C-D4A5-0A40-81A2-E3C729C1E3F6}" type="datetimeFigureOut">
              <a:rPr lang="en-US" smtClean="0"/>
              <a:t>1/22/2023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93B13C-0B66-DD46-86B5-E4578C177AF8}" type="slidenum">
              <a:rPr lang="en-US" smtClean="0"/>
              <a:t>‹#›</a:t>
            </a:fld>
            <a:endParaRPr lang="en-US"/>
          </a:p>
        </p:txBody>
      </p:sp>
    </p:spTree>
    <p:extLst>
      <p:ext uri="{BB962C8B-B14F-4D97-AF65-F5344CB8AC3E}">
        <p14:creationId xmlns:p14="http://schemas.microsoft.com/office/powerpoint/2010/main" val="2698233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Avenir Black Oblique"/>
              </a:rPr>
              <a:t>Living My Best Life (With Diabetes)!</a:t>
            </a:r>
          </a:p>
        </p:txBody>
      </p:sp>
      <p:sp>
        <p:nvSpPr>
          <p:cNvPr id="3" name="Subtitle 2"/>
          <p:cNvSpPr>
            <a:spLocks noGrp="1"/>
          </p:cNvSpPr>
          <p:nvPr>
            <p:ph type="subTitle" idx="1"/>
          </p:nvPr>
        </p:nvSpPr>
        <p:spPr>
          <a:xfrm>
            <a:off x="1371600" y="4172598"/>
            <a:ext cx="6400800" cy="1752600"/>
          </a:xfrm>
        </p:spPr>
        <p:txBody>
          <a:bodyPr>
            <a:normAutofit/>
          </a:bodyPr>
          <a:lstStyle/>
          <a:p>
            <a:r>
              <a:rPr lang="en-US" dirty="0">
                <a:latin typeface="Arial Hebrew Scholar"/>
                <a:cs typeface="Arial Hebrew Scholar"/>
              </a:rPr>
              <a:t>Class Seven </a:t>
            </a:r>
          </a:p>
          <a:p>
            <a:r>
              <a:rPr lang="en-US" dirty="0">
                <a:latin typeface="Arial Hebrew Scholar"/>
                <a:cs typeface="Arial Hebrew Scholar"/>
              </a:rPr>
              <a:t>Coping with Stress and </a:t>
            </a:r>
            <a:r>
              <a:rPr lang="en-US">
                <a:latin typeface="Arial Hebrew Scholar"/>
                <a:cs typeface="Arial Hebrew Scholar"/>
              </a:rPr>
              <a:t>Self Care</a:t>
            </a:r>
            <a:endParaRPr lang="en-US" dirty="0">
              <a:latin typeface="Arial Hebrew Scholar"/>
              <a:cs typeface="Arial Hebrew Scholar"/>
            </a:endParaRPr>
          </a:p>
        </p:txBody>
      </p:sp>
      <p:pic>
        <p:nvPicPr>
          <p:cNvPr id="4" name="Picture 3"/>
          <p:cNvPicPr>
            <a:picLocks noChangeAspect="1"/>
          </p:cNvPicPr>
          <p:nvPr/>
        </p:nvPicPr>
        <p:blipFill>
          <a:blip r:embed="rId2"/>
          <a:stretch>
            <a:fillRect/>
          </a:stretch>
        </p:blipFill>
        <p:spPr>
          <a:xfrm>
            <a:off x="1" y="5895157"/>
            <a:ext cx="9144000" cy="962843"/>
          </a:xfrm>
          <a:prstGeom prst="rect">
            <a:avLst/>
          </a:prstGeom>
        </p:spPr>
      </p:pic>
      <p:pic>
        <p:nvPicPr>
          <p:cNvPr id="5" name="Picture 4"/>
          <p:cNvPicPr>
            <a:picLocks noChangeAspect="1"/>
          </p:cNvPicPr>
          <p:nvPr/>
        </p:nvPicPr>
        <p:blipFill rotWithShape="1">
          <a:blip r:embed="rId3" cstate="print">
            <a:extLst>
              <a:ext uri="{28A0092B-C50C-407E-A947-70E740481C1C}">
                <a14:useLocalDpi xmlns:a14="http://schemas.microsoft.com/office/drawing/2010/main" val="0"/>
              </a:ext>
            </a:extLst>
          </a:blip>
          <a:srcRect l="8464" t="27546" r="6509" b="36783"/>
          <a:stretch/>
        </p:blipFill>
        <p:spPr>
          <a:xfrm>
            <a:off x="6537962" y="5576640"/>
            <a:ext cx="2194560" cy="920706"/>
          </a:xfrm>
          <a:prstGeom prst="rect">
            <a:avLst/>
          </a:prstGeom>
          <a:solidFill>
            <a:srgbClr val="FFFFFF">
              <a:shade val="85000"/>
            </a:srgbClr>
          </a:solidFill>
          <a:ln w="88900" cap="sq">
            <a:solidFill>
              <a:srgbClr val="593FC9"/>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4013566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10C47-4D46-CF40-93B2-FB6D82315577}"/>
              </a:ext>
            </a:extLst>
          </p:cNvPr>
          <p:cNvSpPr>
            <a:spLocks noGrp="1"/>
          </p:cNvSpPr>
          <p:nvPr>
            <p:ph type="title"/>
          </p:nvPr>
        </p:nvSpPr>
        <p:spPr/>
        <p:txBody>
          <a:bodyPr/>
          <a:lstStyle/>
          <a:p>
            <a:r>
              <a:rPr lang="en-US" dirty="0" smtClean="0"/>
              <a:t>Healthy Coping Tool #2</a:t>
            </a:r>
            <a:endParaRPr lang="en-US" dirty="0"/>
          </a:p>
        </p:txBody>
      </p:sp>
      <p:sp>
        <p:nvSpPr>
          <p:cNvPr id="3" name="Content Placeholder 2">
            <a:extLst>
              <a:ext uri="{FF2B5EF4-FFF2-40B4-BE49-F238E27FC236}">
                <a16:creationId xmlns:a16="http://schemas.microsoft.com/office/drawing/2014/main" id="{182B96EF-B2D2-E344-B37C-F599B647FCE2}"/>
              </a:ext>
            </a:extLst>
          </p:cNvPr>
          <p:cNvSpPr>
            <a:spLocks noGrp="1"/>
          </p:cNvSpPr>
          <p:nvPr>
            <p:ph idx="1"/>
          </p:nvPr>
        </p:nvSpPr>
        <p:spPr/>
        <p:txBody>
          <a:bodyPr>
            <a:normAutofit/>
          </a:bodyPr>
          <a:lstStyle/>
          <a:p>
            <a:pPr marL="0" indent="0">
              <a:buNone/>
            </a:pPr>
            <a:r>
              <a:rPr lang="en-US" dirty="0" smtClean="0"/>
              <a:t>Progressive </a:t>
            </a:r>
            <a:r>
              <a:rPr lang="en-US" dirty="0"/>
              <a:t>Muscle Relaxation</a:t>
            </a:r>
          </a:p>
          <a:p>
            <a:pPr lvl="1"/>
            <a:endParaRPr lang="en-US" dirty="0"/>
          </a:p>
        </p:txBody>
      </p:sp>
      <p:sp>
        <p:nvSpPr>
          <p:cNvPr id="5" name="TextBox 4">
            <a:extLst>
              <a:ext uri="{FF2B5EF4-FFF2-40B4-BE49-F238E27FC236}">
                <a16:creationId xmlns:a16="http://schemas.microsoft.com/office/drawing/2014/main" id="{D33B4F47-03A6-8740-BBD8-B45F0EA3F25C}"/>
              </a:ext>
            </a:extLst>
          </p:cNvPr>
          <p:cNvSpPr txBox="1"/>
          <p:nvPr/>
        </p:nvSpPr>
        <p:spPr>
          <a:xfrm>
            <a:off x="5755822" y="3943350"/>
            <a:ext cx="184731" cy="300082"/>
          </a:xfrm>
          <a:prstGeom prst="rect">
            <a:avLst/>
          </a:prstGeom>
          <a:noFill/>
        </p:spPr>
        <p:txBody>
          <a:bodyPr wrap="none" rtlCol="0">
            <a:spAutoFit/>
          </a:bodyPr>
          <a:lstStyle/>
          <a:p>
            <a:endParaRPr lang="en-US" sz="1350"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44375" y="3881165"/>
            <a:ext cx="3354916" cy="2244998"/>
          </a:xfrm>
          <a:prstGeom prst="rect">
            <a:avLst/>
          </a:prstGeom>
        </p:spPr>
      </p:pic>
    </p:spTree>
    <p:extLst>
      <p:ext uri="{BB962C8B-B14F-4D97-AF65-F5344CB8AC3E}">
        <p14:creationId xmlns:p14="http://schemas.microsoft.com/office/powerpoint/2010/main" val="3279609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C7F67-6109-2343-B7FA-999EE319613E}"/>
              </a:ext>
            </a:extLst>
          </p:cNvPr>
          <p:cNvSpPr>
            <a:spLocks noGrp="1"/>
          </p:cNvSpPr>
          <p:nvPr>
            <p:ph type="title"/>
          </p:nvPr>
        </p:nvSpPr>
        <p:spPr/>
        <p:txBody>
          <a:bodyPr/>
          <a:lstStyle/>
          <a:p>
            <a:r>
              <a:rPr lang="en-US" dirty="0" smtClean="0"/>
              <a:t>Healthy Coping Tools</a:t>
            </a:r>
            <a:endParaRPr lang="en-US" dirty="0"/>
          </a:p>
        </p:txBody>
      </p:sp>
      <p:sp>
        <p:nvSpPr>
          <p:cNvPr id="3" name="Content Placeholder 2">
            <a:extLst>
              <a:ext uri="{FF2B5EF4-FFF2-40B4-BE49-F238E27FC236}">
                <a16:creationId xmlns:a16="http://schemas.microsoft.com/office/drawing/2014/main" id="{69F0B69E-D59C-8940-AF72-5B03B820CA3A}"/>
              </a:ext>
            </a:extLst>
          </p:cNvPr>
          <p:cNvSpPr>
            <a:spLocks noGrp="1"/>
          </p:cNvSpPr>
          <p:nvPr>
            <p:ph idx="1"/>
          </p:nvPr>
        </p:nvSpPr>
        <p:spPr/>
        <p:txBody>
          <a:bodyPr/>
          <a:lstStyle/>
          <a:p>
            <a:r>
              <a:rPr lang="en-US" dirty="0" smtClean="0"/>
              <a:t>Physical Contact</a:t>
            </a:r>
          </a:p>
          <a:p>
            <a:endParaRPr lang="en-US" dirty="0"/>
          </a:p>
          <a:p>
            <a:r>
              <a:rPr lang="en-US" dirty="0" smtClean="0"/>
              <a:t>Take a walk </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75626" y="2841250"/>
            <a:ext cx="3411174" cy="2043862"/>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00163" y="4419065"/>
            <a:ext cx="3132501" cy="2088334"/>
          </a:xfrm>
          <a:prstGeom prst="rect">
            <a:avLst/>
          </a:prstGeom>
        </p:spPr>
      </p:pic>
    </p:spTree>
    <p:extLst>
      <p:ext uri="{BB962C8B-B14F-4D97-AF65-F5344CB8AC3E}">
        <p14:creationId xmlns:p14="http://schemas.microsoft.com/office/powerpoint/2010/main" val="19918129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C2888-3715-F043-B2F9-204630B00329}"/>
              </a:ext>
            </a:extLst>
          </p:cNvPr>
          <p:cNvSpPr>
            <a:spLocks noGrp="1"/>
          </p:cNvSpPr>
          <p:nvPr>
            <p:ph type="title"/>
          </p:nvPr>
        </p:nvSpPr>
        <p:spPr>
          <a:xfrm>
            <a:off x="248855" y="216764"/>
            <a:ext cx="8229600" cy="1143000"/>
          </a:xfrm>
        </p:spPr>
        <p:txBody>
          <a:bodyPr/>
          <a:lstStyle/>
          <a:p>
            <a:r>
              <a:rPr lang="en-US" dirty="0" smtClean="0"/>
              <a:t>Healthy Coping Tool </a:t>
            </a:r>
            <a:endParaRPr lang="en-US" dirty="0"/>
          </a:p>
        </p:txBody>
      </p:sp>
      <p:graphicFrame>
        <p:nvGraphicFramePr>
          <p:cNvPr id="4" name="Content Placeholder 3">
            <a:extLst>
              <a:ext uri="{FF2B5EF4-FFF2-40B4-BE49-F238E27FC236}">
                <a16:creationId xmlns:a16="http://schemas.microsoft.com/office/drawing/2014/main" id="{2B06A673-8C0F-D646-83B4-4B4265DAC2A4}"/>
              </a:ext>
            </a:extLst>
          </p:cNvPr>
          <p:cNvGraphicFramePr>
            <a:graphicFrameLocks noGrp="1"/>
          </p:cNvGraphicFramePr>
          <p:nvPr>
            <p:ph idx="1"/>
            <p:extLst>
              <p:ext uri="{D42A27DB-BD31-4B8C-83A1-F6EECF244321}">
                <p14:modId xmlns:p14="http://schemas.microsoft.com/office/powerpoint/2010/main" val="1147488420"/>
              </p:ext>
            </p:extLst>
          </p:nvPr>
        </p:nvGraphicFramePr>
        <p:xfrm>
          <a:off x="1796172" y="1493618"/>
          <a:ext cx="5486400" cy="38409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le 1">
            <a:extLst>
              <a:ext uri="{FF2B5EF4-FFF2-40B4-BE49-F238E27FC236}">
                <a16:creationId xmlns:a16="http://schemas.microsoft.com/office/drawing/2014/main" id="{782C2888-3715-F043-B2F9-204630B00329}"/>
              </a:ext>
            </a:extLst>
          </p:cNvPr>
          <p:cNvSpPr txBox="1">
            <a:spLocks/>
          </p:cNvSpPr>
          <p:nvPr/>
        </p:nvSpPr>
        <p:spPr>
          <a:xfrm>
            <a:off x="424572" y="5345907"/>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t>Problem solve</a:t>
            </a:r>
            <a:endParaRPr lang="en-US" dirty="0"/>
          </a:p>
        </p:txBody>
      </p:sp>
    </p:spTree>
    <p:extLst>
      <p:ext uri="{BB962C8B-B14F-4D97-AF65-F5344CB8AC3E}">
        <p14:creationId xmlns:p14="http://schemas.microsoft.com/office/powerpoint/2010/main" val="1206494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67BF5-B25D-7047-B7C4-B14758072B95}"/>
              </a:ext>
            </a:extLst>
          </p:cNvPr>
          <p:cNvSpPr>
            <a:spLocks noGrp="1"/>
          </p:cNvSpPr>
          <p:nvPr>
            <p:ph type="title"/>
          </p:nvPr>
        </p:nvSpPr>
        <p:spPr/>
        <p:txBody>
          <a:bodyPr/>
          <a:lstStyle/>
          <a:p>
            <a:r>
              <a:rPr lang="en-US" dirty="0" smtClean="0"/>
              <a:t>Healthy Coping</a:t>
            </a:r>
            <a:endParaRPr lang="en-US" dirty="0"/>
          </a:p>
        </p:txBody>
      </p:sp>
      <p:sp>
        <p:nvSpPr>
          <p:cNvPr id="3" name="Content Placeholder 2">
            <a:extLst>
              <a:ext uri="{FF2B5EF4-FFF2-40B4-BE49-F238E27FC236}">
                <a16:creationId xmlns:a16="http://schemas.microsoft.com/office/drawing/2014/main" id="{D1118A57-50EE-2C4B-AD3F-8DBF20AE7A52}"/>
              </a:ext>
            </a:extLst>
          </p:cNvPr>
          <p:cNvSpPr>
            <a:spLocks noGrp="1"/>
          </p:cNvSpPr>
          <p:nvPr>
            <p:ph idx="1"/>
          </p:nvPr>
        </p:nvSpPr>
        <p:spPr/>
        <p:txBody>
          <a:bodyPr>
            <a:normAutofit lnSpcReduction="10000"/>
          </a:bodyPr>
          <a:lstStyle/>
          <a:p>
            <a:pPr marL="0" indent="0">
              <a:buNone/>
            </a:pPr>
            <a:r>
              <a:rPr lang="en-US" dirty="0" smtClean="0"/>
              <a:t>Assert yourself! </a:t>
            </a:r>
          </a:p>
          <a:p>
            <a:pPr marL="0" indent="0">
              <a:buNone/>
            </a:pPr>
            <a:endParaRPr lang="en-US" dirty="0" smtClean="0"/>
          </a:p>
          <a:p>
            <a:pPr marL="0" indent="0">
              <a:buNone/>
            </a:pPr>
            <a:r>
              <a:rPr lang="en-US" dirty="0" smtClean="0"/>
              <a:t>DEAR</a:t>
            </a:r>
            <a:endParaRPr lang="en-US" dirty="0"/>
          </a:p>
          <a:p>
            <a:r>
              <a:rPr lang="en-US" dirty="0"/>
              <a:t>D= Describe the Problem</a:t>
            </a:r>
          </a:p>
          <a:p>
            <a:r>
              <a:rPr lang="en-US" dirty="0"/>
              <a:t>E= Express how the problem makes you feel</a:t>
            </a:r>
          </a:p>
          <a:p>
            <a:r>
              <a:rPr lang="en-US" dirty="0"/>
              <a:t>A= Ask for a </a:t>
            </a:r>
            <a:r>
              <a:rPr lang="en-US" dirty="0" smtClean="0"/>
              <a:t>change (solution) </a:t>
            </a:r>
            <a:endParaRPr lang="en-US" dirty="0"/>
          </a:p>
          <a:p>
            <a:r>
              <a:rPr lang="en-US" dirty="0" smtClean="0"/>
              <a:t>R= Reinforce your solution by describing how it can make things better</a:t>
            </a:r>
            <a:r>
              <a:rPr lang="en-US" dirty="0"/>
              <a:t> </a:t>
            </a:r>
            <a:r>
              <a:rPr lang="en-US" dirty="0" smtClean="0"/>
              <a:t>for both of you. </a:t>
            </a:r>
            <a:endParaRPr lang="en-US" dirty="0"/>
          </a:p>
        </p:txBody>
      </p:sp>
    </p:spTree>
    <p:extLst>
      <p:ext uri="{BB962C8B-B14F-4D97-AF65-F5344CB8AC3E}">
        <p14:creationId xmlns:p14="http://schemas.microsoft.com/office/powerpoint/2010/main" val="1680423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968BD-7AE1-814C-8E62-480B67C86E5D}"/>
              </a:ext>
            </a:extLst>
          </p:cNvPr>
          <p:cNvSpPr>
            <a:spLocks noGrp="1"/>
          </p:cNvSpPr>
          <p:nvPr>
            <p:ph type="ctrTitle"/>
          </p:nvPr>
        </p:nvSpPr>
        <p:spPr/>
        <p:txBody>
          <a:bodyPr/>
          <a:lstStyle/>
          <a:p>
            <a:r>
              <a:rPr lang="en-US" dirty="0"/>
              <a:t>Self Care</a:t>
            </a:r>
          </a:p>
        </p:txBody>
      </p:sp>
      <p:sp>
        <p:nvSpPr>
          <p:cNvPr id="3" name="Subtitle 2">
            <a:extLst>
              <a:ext uri="{FF2B5EF4-FFF2-40B4-BE49-F238E27FC236}">
                <a16:creationId xmlns:a16="http://schemas.microsoft.com/office/drawing/2014/main" id="{31EC9CB9-173E-9E49-9A87-E407DA6E9932}"/>
              </a:ext>
            </a:extLst>
          </p:cNvPr>
          <p:cNvSpPr>
            <a:spLocks noGrp="1"/>
          </p:cNvSpPr>
          <p:nvPr>
            <p:ph type="subTitle" idx="1"/>
          </p:nvPr>
        </p:nvSpPr>
        <p:spPr/>
        <p:txBody>
          <a:bodyPr/>
          <a:lstStyle/>
          <a:p>
            <a:r>
              <a:rPr lang="en-US" dirty="0"/>
              <a:t>Making a regular practice of caring for yourself so that you </a:t>
            </a:r>
            <a:r>
              <a:rPr lang="en-US" dirty="0" smtClean="0"/>
              <a:t>are well and more resistant to stress</a:t>
            </a:r>
            <a:endParaRPr lang="en-US" dirty="0"/>
          </a:p>
        </p:txBody>
      </p:sp>
      <p:pic>
        <p:nvPicPr>
          <p:cNvPr id="4" name="Picture 3"/>
          <p:cNvPicPr>
            <a:picLocks noChangeAspect="1"/>
          </p:cNvPicPr>
          <p:nvPr/>
        </p:nvPicPr>
        <p:blipFill>
          <a:blip r:embed="rId3"/>
          <a:stretch>
            <a:fillRect/>
          </a:stretch>
        </p:blipFill>
        <p:spPr>
          <a:xfrm>
            <a:off x="1" y="5895157"/>
            <a:ext cx="9144000" cy="962843"/>
          </a:xfrm>
          <a:prstGeom prst="rect">
            <a:avLst/>
          </a:prstGeom>
        </p:spPr>
      </p:pic>
    </p:spTree>
    <p:extLst>
      <p:ext uri="{BB962C8B-B14F-4D97-AF65-F5344CB8AC3E}">
        <p14:creationId xmlns:p14="http://schemas.microsoft.com/office/powerpoint/2010/main" val="29268324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D8206-4734-E645-A06B-D3ED07778176}"/>
              </a:ext>
            </a:extLst>
          </p:cNvPr>
          <p:cNvSpPr>
            <a:spLocks noGrp="1"/>
          </p:cNvSpPr>
          <p:nvPr>
            <p:ph type="title"/>
          </p:nvPr>
        </p:nvSpPr>
        <p:spPr>
          <a:xfrm>
            <a:off x="646089" y="238997"/>
            <a:ext cx="8229600" cy="1143000"/>
          </a:xfrm>
        </p:spPr>
        <p:txBody>
          <a:bodyPr/>
          <a:lstStyle/>
          <a:p>
            <a:r>
              <a:rPr lang="en-US" dirty="0" smtClean="0"/>
              <a:t>Self Care</a:t>
            </a:r>
            <a:endParaRPr lang="en-US" dirty="0"/>
          </a:p>
        </p:txBody>
      </p:sp>
      <p:sp>
        <p:nvSpPr>
          <p:cNvPr id="6" name="Title 1">
            <a:extLst>
              <a:ext uri="{FF2B5EF4-FFF2-40B4-BE49-F238E27FC236}">
                <a16:creationId xmlns:a16="http://schemas.microsoft.com/office/drawing/2014/main" id="{E33D8206-4734-E645-A06B-D3ED07778176}"/>
              </a:ext>
            </a:extLst>
          </p:cNvPr>
          <p:cNvSpPr txBox="1">
            <a:spLocks/>
          </p:cNvSpPr>
          <p:nvPr/>
        </p:nvSpPr>
        <p:spPr>
          <a:xfrm>
            <a:off x="646089" y="3519302"/>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t>Spiritual </a:t>
            </a:r>
            <a:endParaRPr lang="en-US" dirty="0"/>
          </a:p>
        </p:txBody>
      </p:sp>
      <p:sp>
        <p:nvSpPr>
          <p:cNvPr id="7" name="Title 1">
            <a:extLst>
              <a:ext uri="{FF2B5EF4-FFF2-40B4-BE49-F238E27FC236}">
                <a16:creationId xmlns:a16="http://schemas.microsoft.com/office/drawing/2014/main" id="{E33D8206-4734-E645-A06B-D3ED07778176}"/>
              </a:ext>
            </a:extLst>
          </p:cNvPr>
          <p:cNvSpPr txBox="1">
            <a:spLocks/>
          </p:cNvSpPr>
          <p:nvPr/>
        </p:nvSpPr>
        <p:spPr>
          <a:xfrm>
            <a:off x="364901" y="4250029"/>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8" name="Title 1">
            <a:extLst>
              <a:ext uri="{FF2B5EF4-FFF2-40B4-BE49-F238E27FC236}">
                <a16:creationId xmlns:a16="http://schemas.microsoft.com/office/drawing/2014/main" id="{E33D8206-4734-E645-A06B-D3ED07778176}"/>
              </a:ext>
            </a:extLst>
          </p:cNvPr>
          <p:cNvSpPr txBox="1">
            <a:spLocks/>
          </p:cNvSpPr>
          <p:nvPr/>
        </p:nvSpPr>
        <p:spPr>
          <a:xfrm>
            <a:off x="646089" y="4604144"/>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t>Mental</a:t>
            </a:r>
            <a:endParaRPr lang="en-US" dirty="0"/>
          </a:p>
        </p:txBody>
      </p:sp>
      <p:sp>
        <p:nvSpPr>
          <p:cNvPr id="9" name="Title 1">
            <a:extLst>
              <a:ext uri="{FF2B5EF4-FFF2-40B4-BE49-F238E27FC236}">
                <a16:creationId xmlns:a16="http://schemas.microsoft.com/office/drawing/2014/main" id="{E33D8206-4734-E645-A06B-D3ED07778176}"/>
              </a:ext>
            </a:extLst>
          </p:cNvPr>
          <p:cNvSpPr txBox="1">
            <a:spLocks/>
          </p:cNvSpPr>
          <p:nvPr/>
        </p:nvSpPr>
        <p:spPr>
          <a:xfrm>
            <a:off x="646089" y="2593687"/>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t>Social</a:t>
            </a:r>
            <a:endParaRPr lang="en-US" dirty="0"/>
          </a:p>
        </p:txBody>
      </p:sp>
      <p:sp>
        <p:nvSpPr>
          <p:cNvPr id="10" name="Title 1">
            <a:extLst>
              <a:ext uri="{FF2B5EF4-FFF2-40B4-BE49-F238E27FC236}">
                <a16:creationId xmlns:a16="http://schemas.microsoft.com/office/drawing/2014/main" id="{E33D8206-4734-E645-A06B-D3ED07778176}"/>
              </a:ext>
            </a:extLst>
          </p:cNvPr>
          <p:cNvSpPr txBox="1">
            <a:spLocks/>
          </p:cNvSpPr>
          <p:nvPr/>
        </p:nvSpPr>
        <p:spPr>
          <a:xfrm>
            <a:off x="646089" y="1677954"/>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t>Physical </a:t>
            </a:r>
            <a:endParaRPr lang="en-US" dirty="0"/>
          </a:p>
        </p:txBody>
      </p:sp>
      <p:sp>
        <p:nvSpPr>
          <p:cNvPr id="11" name="Title 1">
            <a:extLst>
              <a:ext uri="{FF2B5EF4-FFF2-40B4-BE49-F238E27FC236}">
                <a16:creationId xmlns:a16="http://schemas.microsoft.com/office/drawing/2014/main" id="{E33D8206-4734-E645-A06B-D3ED07778176}"/>
              </a:ext>
            </a:extLst>
          </p:cNvPr>
          <p:cNvSpPr txBox="1">
            <a:spLocks/>
          </p:cNvSpPr>
          <p:nvPr/>
        </p:nvSpPr>
        <p:spPr>
          <a:xfrm>
            <a:off x="795269" y="5679104"/>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t>Emotional </a:t>
            </a:r>
            <a:endParaRPr lang="en-US" dirty="0"/>
          </a:p>
        </p:txBody>
      </p:sp>
    </p:spTree>
    <p:extLst>
      <p:ext uri="{BB962C8B-B14F-4D97-AF65-F5344CB8AC3E}">
        <p14:creationId xmlns:p14="http://schemas.microsoft.com/office/powerpoint/2010/main" val="40113288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84E71-2182-F145-B627-39269C9F924A}"/>
              </a:ext>
            </a:extLst>
          </p:cNvPr>
          <p:cNvSpPr>
            <a:spLocks noGrp="1"/>
          </p:cNvSpPr>
          <p:nvPr>
            <p:ph type="title"/>
          </p:nvPr>
        </p:nvSpPr>
        <p:spPr/>
        <p:txBody>
          <a:bodyPr/>
          <a:lstStyle/>
          <a:p>
            <a:r>
              <a:rPr lang="en-US" dirty="0"/>
              <a:t>Develop a self care plan</a:t>
            </a:r>
          </a:p>
        </p:txBody>
      </p:sp>
      <p:sp>
        <p:nvSpPr>
          <p:cNvPr id="3" name="Content Placeholder 2">
            <a:extLst>
              <a:ext uri="{FF2B5EF4-FFF2-40B4-BE49-F238E27FC236}">
                <a16:creationId xmlns:a16="http://schemas.microsoft.com/office/drawing/2014/main" id="{281C50B5-A625-EE45-BA73-51D1D596AA22}"/>
              </a:ext>
            </a:extLst>
          </p:cNvPr>
          <p:cNvSpPr>
            <a:spLocks noGrp="1"/>
          </p:cNvSpPr>
          <p:nvPr>
            <p:ph idx="1"/>
          </p:nvPr>
        </p:nvSpPr>
        <p:spPr/>
        <p:txBody>
          <a:bodyPr>
            <a:normAutofit fontScale="92500" lnSpcReduction="10000"/>
          </a:bodyPr>
          <a:lstStyle/>
          <a:p>
            <a:pPr marL="0" indent="0">
              <a:buNone/>
            </a:pPr>
            <a:endParaRPr lang="en-US" dirty="0"/>
          </a:p>
          <a:p>
            <a:r>
              <a:rPr lang="en-US" dirty="0"/>
              <a:t>What area/s could use emphasis?</a:t>
            </a:r>
          </a:p>
          <a:p>
            <a:pPr lvl="1"/>
            <a:r>
              <a:rPr lang="en-US" dirty="0"/>
              <a:t>Mental (hobbies, learning, gratitude)</a:t>
            </a:r>
          </a:p>
          <a:p>
            <a:pPr lvl="1"/>
            <a:r>
              <a:rPr lang="en-US" dirty="0"/>
              <a:t>social (making time for friends and nurturing friendships)</a:t>
            </a:r>
          </a:p>
          <a:p>
            <a:pPr lvl="1"/>
            <a:r>
              <a:rPr lang="en-US" dirty="0"/>
              <a:t>Physical (exercise, sleep, nutrition, etc..)</a:t>
            </a:r>
          </a:p>
          <a:p>
            <a:pPr lvl="1"/>
            <a:r>
              <a:rPr lang="en-US" dirty="0"/>
              <a:t>spiritual (spending more time focused on the bigger picture)</a:t>
            </a:r>
          </a:p>
          <a:p>
            <a:pPr lvl="1"/>
            <a:r>
              <a:rPr lang="en-US" dirty="0"/>
              <a:t>Emotional (express emotions in healthy ways, positive self talk) </a:t>
            </a:r>
          </a:p>
        </p:txBody>
      </p:sp>
    </p:spTree>
    <p:extLst>
      <p:ext uri="{BB962C8B-B14F-4D97-AF65-F5344CB8AC3E}">
        <p14:creationId xmlns:p14="http://schemas.microsoft.com/office/powerpoint/2010/main" val="3594276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latin typeface="Avenir Next Condensed Demi Bold"/>
                <a:cs typeface="Avenir Next Condensed Demi Bold"/>
              </a:rPr>
              <a:t>We Talked About… </a:t>
            </a:r>
            <a:endParaRPr lang="en-US" dirty="0"/>
          </a:p>
        </p:txBody>
      </p:sp>
      <p:sp>
        <p:nvSpPr>
          <p:cNvPr id="3" name="Content Placeholder 2"/>
          <p:cNvSpPr>
            <a:spLocks noGrp="1"/>
          </p:cNvSpPr>
          <p:nvPr>
            <p:ph idx="1"/>
          </p:nvPr>
        </p:nvSpPr>
        <p:spPr/>
        <p:txBody>
          <a:bodyPr/>
          <a:lstStyle/>
          <a:p>
            <a:r>
              <a:rPr lang="en-US" dirty="0"/>
              <a:t>Techniques for coping with stress </a:t>
            </a:r>
          </a:p>
          <a:p>
            <a:pPr marL="457200" lvl="1" indent="0">
              <a:buNone/>
            </a:pPr>
            <a:endParaRPr lang="en-US" dirty="0"/>
          </a:p>
          <a:p>
            <a:r>
              <a:rPr lang="en-US" dirty="0"/>
              <a:t>The importance of self care and making a self care plan. </a:t>
            </a:r>
          </a:p>
        </p:txBody>
      </p:sp>
      <p:pic>
        <p:nvPicPr>
          <p:cNvPr id="4" name="Picture 3"/>
          <p:cNvPicPr>
            <a:picLocks noChangeAspect="1"/>
          </p:cNvPicPr>
          <p:nvPr/>
        </p:nvPicPr>
        <p:blipFill>
          <a:blip r:embed="rId2"/>
          <a:stretch>
            <a:fillRect/>
          </a:stretch>
        </p:blipFill>
        <p:spPr>
          <a:xfrm>
            <a:off x="1" y="5895157"/>
            <a:ext cx="9144000" cy="962843"/>
          </a:xfrm>
          <a:prstGeom prst="rect">
            <a:avLst/>
          </a:prstGeom>
        </p:spPr>
      </p:pic>
      <p:pic>
        <p:nvPicPr>
          <p:cNvPr id="5" name="Picture 4"/>
          <p:cNvPicPr>
            <a:picLocks noChangeAspect="1"/>
          </p:cNvPicPr>
          <p:nvPr/>
        </p:nvPicPr>
        <p:blipFill rotWithShape="1">
          <a:blip r:embed="rId3" cstate="print">
            <a:extLst>
              <a:ext uri="{28A0092B-C50C-407E-A947-70E740481C1C}">
                <a14:useLocalDpi xmlns:a14="http://schemas.microsoft.com/office/drawing/2010/main" val="0"/>
              </a:ext>
            </a:extLst>
          </a:blip>
          <a:srcRect l="8464" t="27546" r="6509" b="36783"/>
          <a:stretch/>
        </p:blipFill>
        <p:spPr>
          <a:xfrm>
            <a:off x="6080762" y="5455872"/>
            <a:ext cx="2194560" cy="920706"/>
          </a:xfrm>
          <a:prstGeom prst="rect">
            <a:avLst/>
          </a:prstGeom>
          <a:solidFill>
            <a:srgbClr val="FFFFFF">
              <a:shade val="85000"/>
            </a:srgbClr>
          </a:solidFill>
          <a:ln w="88900" cap="sq">
            <a:solidFill>
              <a:srgbClr val="593FC9"/>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83391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Content Placeholder 10"/>
          <p:cNvPicPr>
            <a:picLocks noGrp="1" noChangeAspect="1"/>
          </p:cNvPicPr>
          <p:nvPr>
            <p:ph idx="1"/>
          </p:nvPr>
        </p:nvPicPr>
        <p:blipFill>
          <a:blip r:embed="rId2"/>
          <a:stretch>
            <a:fillRect/>
          </a:stretch>
        </p:blipFill>
        <p:spPr>
          <a:xfrm>
            <a:off x="480350" y="1211094"/>
            <a:ext cx="8226922" cy="4841894"/>
          </a:xfrm>
          <a:prstGeom prst="rect">
            <a:avLst/>
          </a:prstGeom>
        </p:spPr>
      </p:pic>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l="8464" t="27546" r="6509" b="36783"/>
          <a:stretch/>
        </p:blipFill>
        <p:spPr>
          <a:xfrm>
            <a:off x="6699056" y="4816350"/>
            <a:ext cx="2194560" cy="920706"/>
          </a:xfrm>
          <a:prstGeom prst="rect">
            <a:avLst/>
          </a:prstGeom>
          <a:solidFill>
            <a:srgbClr val="FFFFFF">
              <a:shade val="85000"/>
            </a:srgbClr>
          </a:solidFill>
          <a:ln w="88900" cap="sq">
            <a:solidFill>
              <a:srgbClr val="593FC9"/>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541696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venir Next Condensed Demi Bold"/>
                <a:cs typeface="Avenir Next Condensed Demi Bold"/>
              </a:rPr>
              <a:t>Let’s Catch up! </a:t>
            </a:r>
          </a:p>
        </p:txBody>
      </p:sp>
      <p:sp>
        <p:nvSpPr>
          <p:cNvPr id="3" name="Content Placeholder 2"/>
          <p:cNvSpPr>
            <a:spLocks noGrp="1"/>
          </p:cNvSpPr>
          <p:nvPr>
            <p:ph idx="1"/>
          </p:nvPr>
        </p:nvSpPr>
        <p:spPr/>
        <p:txBody>
          <a:bodyPr/>
          <a:lstStyle/>
          <a:p>
            <a:r>
              <a:rPr lang="en-US" dirty="0"/>
              <a:t>Did anyone try out their goal from last week? </a:t>
            </a:r>
          </a:p>
          <a:p>
            <a:endParaRPr lang="en-US" dirty="0"/>
          </a:p>
          <a:p>
            <a:r>
              <a:rPr lang="en-US" dirty="0"/>
              <a:t>How did it go? </a:t>
            </a:r>
          </a:p>
          <a:p>
            <a:endParaRPr lang="en-US" dirty="0"/>
          </a:p>
          <a:p>
            <a:r>
              <a:rPr lang="en-US" dirty="0"/>
              <a:t>Did you try any thing else new to help manage your diabetes? </a:t>
            </a:r>
          </a:p>
          <a:p>
            <a:pPr marL="0" indent="0">
              <a:buNone/>
            </a:pPr>
            <a:endParaRPr lang="en-US" dirty="0"/>
          </a:p>
        </p:txBody>
      </p:sp>
      <p:pic>
        <p:nvPicPr>
          <p:cNvPr id="5" name="Picture 4"/>
          <p:cNvPicPr>
            <a:picLocks noChangeAspect="1"/>
          </p:cNvPicPr>
          <p:nvPr/>
        </p:nvPicPr>
        <p:blipFill>
          <a:blip r:embed="rId2"/>
          <a:stretch>
            <a:fillRect/>
          </a:stretch>
        </p:blipFill>
        <p:spPr>
          <a:xfrm>
            <a:off x="1" y="5895157"/>
            <a:ext cx="9144000" cy="962843"/>
          </a:xfrm>
          <a:prstGeom prst="rect">
            <a:avLst/>
          </a:prstGeom>
        </p:spPr>
      </p:pic>
    </p:spTree>
    <p:extLst>
      <p:ext uri="{BB962C8B-B14F-4D97-AF65-F5344CB8AC3E}">
        <p14:creationId xmlns:p14="http://schemas.microsoft.com/office/powerpoint/2010/main" val="1911410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latin typeface="Avenir Next Condensed Demi Bold"/>
                <a:cs typeface="Avenir Next Condensed Demi Bold"/>
              </a:rPr>
              <a:t>We are Going to Talk About…</a:t>
            </a:r>
          </a:p>
        </p:txBody>
      </p:sp>
      <p:sp>
        <p:nvSpPr>
          <p:cNvPr id="3" name="Content Placeholder 2"/>
          <p:cNvSpPr>
            <a:spLocks noGrp="1"/>
          </p:cNvSpPr>
          <p:nvPr>
            <p:ph idx="1"/>
          </p:nvPr>
        </p:nvSpPr>
        <p:spPr/>
        <p:txBody>
          <a:bodyPr/>
          <a:lstStyle/>
          <a:p>
            <a:r>
              <a:rPr lang="en-US" dirty="0"/>
              <a:t>What is stress?</a:t>
            </a:r>
          </a:p>
          <a:p>
            <a:endParaRPr lang="en-US" dirty="0"/>
          </a:p>
          <a:p>
            <a:r>
              <a:rPr lang="en-US" dirty="0"/>
              <a:t>Coping with a stress</a:t>
            </a:r>
          </a:p>
          <a:p>
            <a:endParaRPr lang="en-US" dirty="0"/>
          </a:p>
          <a:p>
            <a:r>
              <a:rPr lang="en-US" dirty="0"/>
              <a:t>Problem solving</a:t>
            </a:r>
          </a:p>
          <a:p>
            <a:endParaRPr lang="en-US" dirty="0"/>
          </a:p>
          <a:p>
            <a:r>
              <a:rPr lang="en-US" dirty="0"/>
              <a:t>Making a self care plan</a:t>
            </a:r>
          </a:p>
        </p:txBody>
      </p:sp>
    </p:spTree>
    <p:extLst>
      <p:ext uri="{BB962C8B-B14F-4D97-AF65-F5344CB8AC3E}">
        <p14:creationId xmlns:p14="http://schemas.microsoft.com/office/powerpoint/2010/main" val="2553491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516B7-1D94-5C4F-B343-628B9E49609C}"/>
              </a:ext>
            </a:extLst>
          </p:cNvPr>
          <p:cNvSpPr>
            <a:spLocks noGrp="1"/>
          </p:cNvSpPr>
          <p:nvPr>
            <p:ph type="ctrTitle"/>
          </p:nvPr>
        </p:nvSpPr>
        <p:spPr/>
        <p:txBody>
          <a:bodyPr/>
          <a:lstStyle/>
          <a:p>
            <a:r>
              <a:rPr lang="en-US" dirty="0"/>
              <a:t>Stress </a:t>
            </a:r>
            <a:r>
              <a:rPr lang="en-US"/>
              <a:t>and Coping</a:t>
            </a:r>
            <a:endParaRPr lang="en-US" dirty="0"/>
          </a:p>
        </p:txBody>
      </p:sp>
      <p:sp>
        <p:nvSpPr>
          <p:cNvPr id="3" name="Subtitle 2">
            <a:extLst>
              <a:ext uri="{FF2B5EF4-FFF2-40B4-BE49-F238E27FC236}">
                <a16:creationId xmlns:a16="http://schemas.microsoft.com/office/drawing/2014/main" id="{9A10B3FC-E341-064C-8B1F-573DF4E223D2}"/>
              </a:ext>
            </a:extLst>
          </p:cNvPr>
          <p:cNvSpPr>
            <a:spLocks noGrp="1"/>
          </p:cNvSpPr>
          <p:nvPr>
            <p:ph type="subTitle" idx="1"/>
          </p:nvPr>
        </p:nvSpPr>
        <p:spPr/>
        <p:txBody>
          <a:bodyPr/>
          <a:lstStyle/>
          <a:p>
            <a:endParaRPr lang="en-US"/>
          </a:p>
        </p:txBody>
      </p:sp>
      <p:pic>
        <p:nvPicPr>
          <p:cNvPr id="4" name="Picture 3"/>
          <p:cNvPicPr>
            <a:picLocks noChangeAspect="1"/>
          </p:cNvPicPr>
          <p:nvPr/>
        </p:nvPicPr>
        <p:blipFill>
          <a:blip r:embed="rId3"/>
          <a:stretch>
            <a:fillRect/>
          </a:stretch>
        </p:blipFill>
        <p:spPr>
          <a:xfrm>
            <a:off x="1" y="5895157"/>
            <a:ext cx="9144000" cy="962843"/>
          </a:xfrm>
          <a:prstGeom prst="rect">
            <a:avLst/>
          </a:prstGeom>
        </p:spPr>
      </p:pic>
    </p:spTree>
    <p:extLst>
      <p:ext uri="{BB962C8B-B14F-4D97-AF65-F5344CB8AC3E}">
        <p14:creationId xmlns:p14="http://schemas.microsoft.com/office/powerpoint/2010/main" val="677762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EDD02-759F-6B4A-8A6D-6A20EE88572F}"/>
              </a:ext>
            </a:extLst>
          </p:cNvPr>
          <p:cNvSpPr>
            <a:spLocks noGrp="1"/>
          </p:cNvSpPr>
          <p:nvPr>
            <p:ph type="title"/>
          </p:nvPr>
        </p:nvSpPr>
        <p:spPr/>
        <p:txBody>
          <a:bodyPr/>
          <a:lstStyle/>
          <a:p>
            <a:r>
              <a:rPr lang="en-US" dirty="0"/>
              <a:t>What are stressors? </a:t>
            </a:r>
          </a:p>
        </p:txBody>
      </p:sp>
      <p:sp>
        <p:nvSpPr>
          <p:cNvPr id="3" name="Content Placeholder 2">
            <a:extLst>
              <a:ext uri="{FF2B5EF4-FFF2-40B4-BE49-F238E27FC236}">
                <a16:creationId xmlns:a16="http://schemas.microsoft.com/office/drawing/2014/main" id="{C5404393-911B-0E4C-8FC1-718EB00CB6B0}"/>
              </a:ext>
            </a:extLst>
          </p:cNvPr>
          <p:cNvSpPr>
            <a:spLocks noGrp="1"/>
          </p:cNvSpPr>
          <p:nvPr>
            <p:ph idx="1"/>
          </p:nvPr>
        </p:nvSpPr>
        <p:spPr>
          <a:xfrm>
            <a:off x="657515" y="1505330"/>
            <a:ext cx="5486400" cy="4280380"/>
          </a:xfrm>
        </p:spPr>
        <p:txBody>
          <a:bodyPr/>
          <a:lstStyle/>
          <a:p>
            <a:r>
              <a:rPr lang="en-US" dirty="0"/>
              <a:t>Are stressors always negative? </a:t>
            </a:r>
          </a:p>
          <a:p>
            <a:r>
              <a:rPr lang="en-US" dirty="0"/>
              <a:t>Are stressors always real? </a:t>
            </a:r>
          </a:p>
          <a:p>
            <a:r>
              <a:rPr lang="en-US" dirty="0"/>
              <a:t>Can we avoid stressors? </a:t>
            </a:r>
          </a:p>
          <a:p>
            <a:endParaRPr lang="en-US" dirty="0"/>
          </a:p>
          <a:p>
            <a:pPr marL="0" indent="0">
              <a:buNone/>
            </a:pPr>
            <a:endParaRPr lang="en-US" dirty="0"/>
          </a:p>
        </p:txBody>
      </p:sp>
      <p:pic>
        <p:nvPicPr>
          <p:cNvPr id="4" name="Picture 3"/>
          <p:cNvPicPr>
            <a:picLocks noChangeAspect="1"/>
          </p:cNvPicPr>
          <p:nvPr/>
        </p:nvPicPr>
        <p:blipFill>
          <a:blip r:embed="rId3"/>
          <a:stretch>
            <a:fillRect/>
          </a:stretch>
        </p:blipFill>
        <p:spPr>
          <a:xfrm>
            <a:off x="1" y="5895157"/>
            <a:ext cx="9144000" cy="962843"/>
          </a:xfrm>
          <a:prstGeom prst="rect">
            <a:avLst/>
          </a:prstGeom>
        </p:spPr>
      </p:pic>
    </p:spTree>
    <p:extLst>
      <p:ext uri="{BB962C8B-B14F-4D97-AF65-F5344CB8AC3E}">
        <p14:creationId xmlns:p14="http://schemas.microsoft.com/office/powerpoint/2010/main" val="685896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388" y="2414723"/>
            <a:ext cx="8229600" cy="1143000"/>
          </a:xfrm>
        </p:spPr>
        <p:txBody>
          <a:bodyPr>
            <a:normAutofit fontScale="90000"/>
          </a:bodyPr>
          <a:lstStyle/>
          <a:p>
            <a:r>
              <a:rPr lang="en-US" dirty="0" smtClean="0"/>
              <a:t>How does our body respond to Stress? </a:t>
            </a:r>
            <a:endParaRPr lang="en-US" dirty="0"/>
          </a:p>
        </p:txBody>
      </p:sp>
      <p:pic>
        <p:nvPicPr>
          <p:cNvPr id="3" name="Picture 2"/>
          <p:cNvPicPr>
            <a:picLocks noChangeAspect="1"/>
          </p:cNvPicPr>
          <p:nvPr/>
        </p:nvPicPr>
        <p:blipFill>
          <a:blip r:embed="rId2"/>
          <a:stretch>
            <a:fillRect/>
          </a:stretch>
        </p:blipFill>
        <p:spPr>
          <a:xfrm>
            <a:off x="1" y="5895157"/>
            <a:ext cx="9144000" cy="962843"/>
          </a:xfrm>
          <a:prstGeom prst="rect">
            <a:avLst/>
          </a:prstGeom>
        </p:spPr>
      </p:pic>
    </p:spTree>
    <p:extLst>
      <p:ext uri="{BB962C8B-B14F-4D97-AF65-F5344CB8AC3E}">
        <p14:creationId xmlns:p14="http://schemas.microsoft.com/office/powerpoint/2010/main" val="38605380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10524-8ED7-F940-B56B-77E16D51A578}"/>
              </a:ext>
            </a:extLst>
          </p:cNvPr>
          <p:cNvSpPr>
            <a:spLocks noGrp="1"/>
          </p:cNvSpPr>
          <p:nvPr>
            <p:ph type="title"/>
          </p:nvPr>
        </p:nvSpPr>
        <p:spPr>
          <a:xfrm>
            <a:off x="914400" y="212803"/>
            <a:ext cx="8229600" cy="1143000"/>
          </a:xfrm>
        </p:spPr>
        <p:txBody>
          <a:bodyPr>
            <a:normAutofit/>
          </a:bodyPr>
          <a:lstStyle/>
          <a:p>
            <a:r>
              <a:rPr lang="en-US" dirty="0"/>
              <a:t>Wheel of Stress</a:t>
            </a:r>
          </a:p>
        </p:txBody>
      </p:sp>
      <p:graphicFrame>
        <p:nvGraphicFramePr>
          <p:cNvPr id="4" name="Content Placeholder 3">
            <a:extLst>
              <a:ext uri="{FF2B5EF4-FFF2-40B4-BE49-F238E27FC236}">
                <a16:creationId xmlns:a16="http://schemas.microsoft.com/office/drawing/2014/main" id="{FDD1246A-7C92-B742-8461-2B01106C61A2}"/>
              </a:ext>
            </a:extLst>
          </p:cNvPr>
          <p:cNvGraphicFramePr>
            <a:graphicFrameLocks noGrp="1"/>
          </p:cNvGraphicFramePr>
          <p:nvPr>
            <p:ph idx="1"/>
            <p:extLst>
              <p:ext uri="{D42A27DB-BD31-4B8C-83A1-F6EECF244321}">
                <p14:modId xmlns:p14="http://schemas.microsoft.com/office/powerpoint/2010/main" val="2051886515"/>
              </p:ext>
            </p:extLst>
          </p:nvPr>
        </p:nvGraphicFramePr>
        <p:xfrm>
          <a:off x="2101176" y="2038817"/>
          <a:ext cx="6692628" cy="41090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Lightning Bolt 4">
            <a:extLst>
              <a:ext uri="{FF2B5EF4-FFF2-40B4-BE49-F238E27FC236}">
                <a16:creationId xmlns:a16="http://schemas.microsoft.com/office/drawing/2014/main" id="{49B4E72F-BEAE-FF4C-8A47-21F1EF189F61}"/>
              </a:ext>
            </a:extLst>
          </p:cNvPr>
          <p:cNvSpPr/>
          <p:nvPr/>
        </p:nvSpPr>
        <p:spPr>
          <a:xfrm>
            <a:off x="1332158" y="1277412"/>
            <a:ext cx="2020661" cy="761405"/>
          </a:xfrm>
          <a:prstGeom prst="lightningBol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 name="TextBox 5">
            <a:extLst>
              <a:ext uri="{FF2B5EF4-FFF2-40B4-BE49-F238E27FC236}">
                <a16:creationId xmlns:a16="http://schemas.microsoft.com/office/drawing/2014/main" id="{5A076811-1DBB-194D-926E-109A16C67DEB}"/>
              </a:ext>
            </a:extLst>
          </p:cNvPr>
          <p:cNvSpPr txBox="1"/>
          <p:nvPr/>
        </p:nvSpPr>
        <p:spPr>
          <a:xfrm>
            <a:off x="263236" y="1658114"/>
            <a:ext cx="2881746" cy="923330"/>
          </a:xfrm>
          <a:prstGeom prst="rect">
            <a:avLst/>
          </a:prstGeom>
          <a:noFill/>
        </p:spPr>
        <p:txBody>
          <a:bodyPr wrap="square" rtlCol="0">
            <a:spAutoFit/>
          </a:bodyPr>
          <a:lstStyle/>
          <a:p>
            <a:r>
              <a:rPr lang="en-US" sz="2700" dirty="0"/>
              <a:t>Stressor</a:t>
            </a:r>
          </a:p>
          <a:p>
            <a:endParaRPr lang="en-US" sz="2700" dirty="0"/>
          </a:p>
        </p:txBody>
      </p:sp>
    </p:spTree>
    <p:extLst>
      <p:ext uri="{BB962C8B-B14F-4D97-AF65-F5344CB8AC3E}">
        <p14:creationId xmlns:p14="http://schemas.microsoft.com/office/powerpoint/2010/main" val="1607737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13C2F-FE06-4643-A413-437C7CE461A1}"/>
              </a:ext>
            </a:extLst>
          </p:cNvPr>
          <p:cNvSpPr>
            <a:spLocks noGrp="1"/>
          </p:cNvSpPr>
          <p:nvPr>
            <p:ph type="title"/>
          </p:nvPr>
        </p:nvSpPr>
        <p:spPr/>
        <p:txBody>
          <a:bodyPr/>
          <a:lstStyle/>
          <a:p>
            <a:r>
              <a:rPr lang="en-US" dirty="0"/>
              <a:t>Coping practices</a:t>
            </a:r>
          </a:p>
        </p:txBody>
      </p:sp>
      <p:sp>
        <p:nvSpPr>
          <p:cNvPr id="3" name="Content Placeholder 2">
            <a:extLst>
              <a:ext uri="{FF2B5EF4-FFF2-40B4-BE49-F238E27FC236}">
                <a16:creationId xmlns:a16="http://schemas.microsoft.com/office/drawing/2014/main" id="{D215B971-EB27-084B-89B9-E033B514D3C3}"/>
              </a:ext>
            </a:extLst>
          </p:cNvPr>
          <p:cNvSpPr>
            <a:spLocks noGrp="1"/>
          </p:cNvSpPr>
          <p:nvPr>
            <p:ph idx="1"/>
          </p:nvPr>
        </p:nvSpPr>
        <p:spPr/>
        <p:txBody>
          <a:bodyPr>
            <a:normAutofit/>
          </a:bodyPr>
          <a:lstStyle/>
          <a:p>
            <a:pPr marL="0" indent="0">
              <a:buNone/>
            </a:pPr>
            <a:endParaRPr lang="en-US" dirty="0"/>
          </a:p>
          <a:p>
            <a:r>
              <a:rPr lang="en-US" dirty="0"/>
              <a:t>Healthy coping practices activate the relaxation response and help stop the stress wheel from turning. </a:t>
            </a:r>
          </a:p>
        </p:txBody>
      </p:sp>
    </p:spTree>
    <p:extLst>
      <p:ext uri="{BB962C8B-B14F-4D97-AF65-F5344CB8AC3E}">
        <p14:creationId xmlns:p14="http://schemas.microsoft.com/office/powerpoint/2010/main" val="3863773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03392-88A5-1B4A-AF9E-08C4E9C548CD}"/>
              </a:ext>
            </a:extLst>
          </p:cNvPr>
          <p:cNvSpPr>
            <a:spLocks noGrp="1"/>
          </p:cNvSpPr>
          <p:nvPr>
            <p:ph type="title"/>
          </p:nvPr>
        </p:nvSpPr>
        <p:spPr/>
        <p:txBody>
          <a:bodyPr/>
          <a:lstStyle/>
          <a:p>
            <a:r>
              <a:rPr lang="en-US" dirty="0" smtClean="0"/>
              <a:t>Healthy Coping Tool #1</a:t>
            </a:r>
            <a:endParaRPr lang="en-US" dirty="0"/>
          </a:p>
        </p:txBody>
      </p:sp>
      <p:sp>
        <p:nvSpPr>
          <p:cNvPr id="3" name="Content Placeholder 2">
            <a:extLst>
              <a:ext uri="{FF2B5EF4-FFF2-40B4-BE49-F238E27FC236}">
                <a16:creationId xmlns:a16="http://schemas.microsoft.com/office/drawing/2014/main" id="{1DBF4498-65D4-1040-8FDD-602C1E903540}"/>
              </a:ext>
            </a:extLst>
          </p:cNvPr>
          <p:cNvSpPr>
            <a:spLocks noGrp="1"/>
          </p:cNvSpPr>
          <p:nvPr>
            <p:ph idx="1"/>
          </p:nvPr>
        </p:nvSpPr>
        <p:spPr/>
        <p:txBody>
          <a:bodyPr/>
          <a:lstStyle/>
          <a:p>
            <a:r>
              <a:rPr lang="en-US" dirty="0"/>
              <a:t>Abdominal Breathing</a:t>
            </a:r>
          </a:p>
          <a:p>
            <a:pPr lvl="1"/>
            <a:r>
              <a:rPr lang="en-US" dirty="0"/>
              <a:t>Inhale through your nose for 4 seconds</a:t>
            </a:r>
          </a:p>
          <a:p>
            <a:pPr lvl="1"/>
            <a:r>
              <a:rPr lang="en-US" dirty="0"/>
              <a:t>Hold for </a:t>
            </a:r>
            <a:r>
              <a:rPr lang="en-US" dirty="0" smtClean="0"/>
              <a:t>7 </a:t>
            </a:r>
            <a:r>
              <a:rPr lang="en-US" dirty="0"/>
              <a:t>seconds</a:t>
            </a:r>
          </a:p>
          <a:p>
            <a:pPr lvl="1"/>
            <a:r>
              <a:rPr lang="en-US" dirty="0"/>
              <a:t>Exhale through your mouth for </a:t>
            </a:r>
            <a:r>
              <a:rPr lang="en-US" dirty="0" smtClean="0"/>
              <a:t>8 </a:t>
            </a:r>
            <a:r>
              <a:rPr lang="en-US" dirty="0"/>
              <a:t>seconds</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13591" y="3429000"/>
            <a:ext cx="1476375" cy="3086100"/>
          </a:xfrm>
          <a:prstGeom prst="rect">
            <a:avLst/>
          </a:prstGeom>
        </p:spPr>
      </p:pic>
    </p:spTree>
    <p:extLst>
      <p:ext uri="{BB962C8B-B14F-4D97-AF65-F5344CB8AC3E}">
        <p14:creationId xmlns:p14="http://schemas.microsoft.com/office/powerpoint/2010/main" val="487420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1809</TotalTime>
  <Words>1894</Words>
  <Application>Microsoft Office PowerPoint</Application>
  <PresentationFormat>On-screen Show (4:3)</PresentationFormat>
  <Paragraphs>163</Paragraphs>
  <Slides>18</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Arial Hebrew Scholar</vt:lpstr>
      <vt:lpstr>Avenir Black Oblique</vt:lpstr>
      <vt:lpstr>Avenir Next Condensed Demi Bold</vt:lpstr>
      <vt:lpstr>Calibri</vt:lpstr>
      <vt:lpstr>Office Theme</vt:lpstr>
      <vt:lpstr>Living My Best Life (With Diabetes)!</vt:lpstr>
      <vt:lpstr>Let’s Catch up! </vt:lpstr>
      <vt:lpstr>We are Going to Talk About…</vt:lpstr>
      <vt:lpstr>Stress and Coping</vt:lpstr>
      <vt:lpstr>What are stressors? </vt:lpstr>
      <vt:lpstr>How does our body respond to Stress? </vt:lpstr>
      <vt:lpstr>Wheel of Stress</vt:lpstr>
      <vt:lpstr>Coping practices</vt:lpstr>
      <vt:lpstr>Healthy Coping Tool #1</vt:lpstr>
      <vt:lpstr>Healthy Coping Tool #2</vt:lpstr>
      <vt:lpstr>Healthy Coping Tools</vt:lpstr>
      <vt:lpstr>Healthy Coping Tool </vt:lpstr>
      <vt:lpstr>Healthy Coping</vt:lpstr>
      <vt:lpstr>Self Care</vt:lpstr>
      <vt:lpstr>Self Care</vt:lpstr>
      <vt:lpstr>Develop a self care plan</vt:lpstr>
      <vt:lpstr>We Talked About… </vt:lpstr>
      <vt:lpstr>PowerPoint Presentation</vt:lpstr>
    </vt:vector>
  </TitlesOfParts>
  <Company>Alaska Native Tribal Health Consortium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Living My Best Life (With Diabetes)!</dc:title>
  <dc:creator>Teresa Hicks</dc:creator>
  <cp:lastModifiedBy>Hicks, Teresa A</cp:lastModifiedBy>
  <cp:revision>72</cp:revision>
  <dcterms:created xsi:type="dcterms:W3CDTF">2020-10-30T15:10:19Z</dcterms:created>
  <dcterms:modified xsi:type="dcterms:W3CDTF">2023-01-22T19:58:28Z</dcterms:modified>
</cp:coreProperties>
</file>