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 id="2147483675" r:id="rId3"/>
  </p:sldMasterIdLst>
  <p:notesMasterIdLst>
    <p:notesMasterId r:id="rId51"/>
  </p:notesMasterIdLst>
  <p:sldIdLst>
    <p:sldId id="419" r:id="rId4"/>
    <p:sldId id="443" r:id="rId5"/>
    <p:sldId id="477" r:id="rId6"/>
    <p:sldId id="425" r:id="rId7"/>
    <p:sldId id="483" r:id="rId8"/>
    <p:sldId id="459" r:id="rId9"/>
    <p:sldId id="453" r:id="rId10"/>
    <p:sldId id="460" r:id="rId11"/>
    <p:sldId id="456" r:id="rId12"/>
    <p:sldId id="457" r:id="rId13"/>
    <p:sldId id="452" r:id="rId14"/>
    <p:sldId id="474" r:id="rId15"/>
    <p:sldId id="464" r:id="rId16"/>
    <p:sldId id="465" r:id="rId17"/>
    <p:sldId id="298" r:id="rId18"/>
    <p:sldId id="468" r:id="rId19"/>
    <p:sldId id="471" r:id="rId20"/>
    <p:sldId id="470" r:id="rId21"/>
    <p:sldId id="475" r:id="rId22"/>
    <p:sldId id="476" r:id="rId23"/>
    <p:sldId id="330" r:id="rId24"/>
    <p:sldId id="355" r:id="rId25"/>
    <p:sldId id="352" r:id="rId26"/>
    <p:sldId id="353" r:id="rId27"/>
    <p:sldId id="327" r:id="rId28"/>
    <p:sldId id="262" r:id="rId29"/>
    <p:sldId id="315" r:id="rId30"/>
    <p:sldId id="316" r:id="rId31"/>
    <p:sldId id="473" r:id="rId32"/>
    <p:sldId id="319" r:id="rId33"/>
    <p:sldId id="320" r:id="rId34"/>
    <p:sldId id="321" r:id="rId35"/>
    <p:sldId id="324" r:id="rId36"/>
    <p:sldId id="360" r:id="rId37"/>
    <p:sldId id="472" r:id="rId38"/>
    <p:sldId id="258" r:id="rId39"/>
    <p:sldId id="259" r:id="rId40"/>
    <p:sldId id="367" r:id="rId41"/>
    <p:sldId id="484" r:id="rId42"/>
    <p:sldId id="260" r:id="rId43"/>
    <p:sldId id="261" r:id="rId44"/>
    <p:sldId id="481" r:id="rId45"/>
    <p:sldId id="482" r:id="rId46"/>
    <p:sldId id="478" r:id="rId47"/>
    <p:sldId id="480" r:id="rId48"/>
    <p:sldId id="479" r:id="rId49"/>
    <p:sldId id="291" r:id="rId50"/>
  </p:sldIdLst>
  <p:sldSz cx="12192000" cy="6858000"/>
  <p:notesSz cx="6858000" cy="9144000"/>
  <p:embeddedFontLs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jnX1ogOLRIeKg6jInSUctf4Nl+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60"/>
  </p:normalViewPr>
  <p:slideViewPr>
    <p:cSldViewPr snapToGrid="0">
      <p:cViewPr>
        <p:scale>
          <a:sx n="75" d="100"/>
          <a:sy n="75" d="100"/>
        </p:scale>
        <p:origin x="552" y="2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customschemas.google.com/relationships/presentationmetadata" Target="meta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73-41CA-90D0-80E7D4EED8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73-41CA-90D0-80E7D4EED8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D73-41CA-90D0-80E7D4EED8F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D73-41CA-90D0-80E7D4EED8F4}"/>
              </c:ext>
            </c:extLst>
          </c:dPt>
          <c:cat>
            <c:strRef>
              <c:f>Sheet1!$A$2:$A$5</c:f>
              <c:strCache>
                <c:ptCount val="4"/>
                <c:pt idx="0">
                  <c:v>Socioeconomic Factors</c:v>
                </c:pt>
                <c:pt idx="1">
                  <c:v>Physical Enviornment</c:v>
                </c:pt>
                <c:pt idx="2">
                  <c:v>Health Behaviors</c:v>
                </c:pt>
                <c:pt idx="3">
                  <c:v>Health Care</c:v>
                </c:pt>
              </c:strCache>
            </c:strRef>
          </c:cat>
          <c:val>
            <c:numRef>
              <c:f>Sheet1!$B$2:$B$5</c:f>
              <c:numCache>
                <c:formatCode>0%</c:formatCode>
                <c:ptCount val="4"/>
                <c:pt idx="0">
                  <c:v>0.4</c:v>
                </c:pt>
                <c:pt idx="1">
                  <c:v>0.1</c:v>
                </c:pt>
                <c:pt idx="2">
                  <c:v>0.3</c:v>
                </c:pt>
                <c:pt idx="3">
                  <c:v>0.2</c:v>
                </c:pt>
              </c:numCache>
            </c:numRef>
          </c:val>
          <c:extLst>
            <c:ext xmlns:c16="http://schemas.microsoft.com/office/drawing/2014/chart" uri="{C3380CC4-5D6E-409C-BE32-E72D297353CC}">
              <c16:uniqueId val="{00000000-367D-4C32-950B-6B57A32820B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en-US" dirty="0"/>
              <a:t>Pharmacist Administered LAIs as of Oct 2024</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796FA7"/>
            </a:solidFill>
            <a:ln w="38100" cap="flat" cmpd="sng" algn="ctr">
              <a:solidFill>
                <a:schemeClr val="lt1"/>
              </a:solidFill>
              <a:prstDash val="soli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28575" cap="flat" cmpd="sng" algn="ctr">
                <a:solidFill>
                  <a:schemeClr val="accent4"/>
                </a:solidFill>
                <a:prstDash val="solid"/>
              </a:ln>
              <a:effectLst>
                <a:outerShdw blurRad="40000" dist="20000" dir="5400000" rotWithShape="0">
                  <a:srgbClr val="000000">
                    <a:alpha val="38000"/>
                  </a:srgbClr>
                </a:outerShdw>
              </a:effectLst>
            </c:spPr>
            <c:trendlineType val="linear"/>
            <c:dispRSqr val="0"/>
            <c:dispEq val="0"/>
          </c:trendline>
          <c:cat>
            <c:numRef>
              <c:f>Sheet1!$A$2:$A$13</c:f>
              <c:numCache>
                <c:formatCode>mmm\-yy</c:formatCode>
                <c:ptCount val="12"/>
                <c:pt idx="0">
                  <c:v>45139</c:v>
                </c:pt>
                <c:pt idx="1">
                  <c:v>45170</c:v>
                </c:pt>
                <c:pt idx="2">
                  <c:v>45200</c:v>
                </c:pt>
                <c:pt idx="3">
                  <c:v>45231</c:v>
                </c:pt>
                <c:pt idx="4">
                  <c:v>45261</c:v>
                </c:pt>
                <c:pt idx="5">
                  <c:v>45292</c:v>
                </c:pt>
                <c:pt idx="6">
                  <c:v>45323</c:v>
                </c:pt>
                <c:pt idx="7">
                  <c:v>45352</c:v>
                </c:pt>
                <c:pt idx="8">
                  <c:v>45383</c:v>
                </c:pt>
                <c:pt idx="9">
                  <c:v>45413</c:v>
                </c:pt>
                <c:pt idx="10">
                  <c:v>45444</c:v>
                </c:pt>
                <c:pt idx="11">
                  <c:v>45474</c:v>
                </c:pt>
              </c:numCache>
            </c:numRef>
          </c:cat>
          <c:val>
            <c:numRef>
              <c:f>Sheet1!$B$2:$B$13</c:f>
              <c:numCache>
                <c:formatCode>General</c:formatCode>
                <c:ptCount val="12"/>
                <c:pt idx="0">
                  <c:v>1</c:v>
                </c:pt>
                <c:pt idx="1">
                  <c:v>3</c:v>
                </c:pt>
                <c:pt idx="2">
                  <c:v>5</c:v>
                </c:pt>
                <c:pt idx="3">
                  <c:v>10</c:v>
                </c:pt>
                <c:pt idx="4">
                  <c:v>14</c:v>
                </c:pt>
                <c:pt idx="5">
                  <c:v>13</c:v>
                </c:pt>
                <c:pt idx="6">
                  <c:v>20</c:v>
                </c:pt>
                <c:pt idx="7">
                  <c:v>19</c:v>
                </c:pt>
                <c:pt idx="8">
                  <c:v>1</c:v>
                </c:pt>
                <c:pt idx="9">
                  <c:v>21</c:v>
                </c:pt>
                <c:pt idx="10">
                  <c:v>16</c:v>
                </c:pt>
                <c:pt idx="11">
                  <c:v>17</c:v>
                </c:pt>
              </c:numCache>
            </c:numRef>
          </c:val>
          <c:extLst>
            <c:ext xmlns:c16="http://schemas.microsoft.com/office/drawing/2014/chart" uri="{C3380CC4-5D6E-409C-BE32-E72D297353CC}">
              <c16:uniqueId val="{00000000-694F-42ED-AE9E-A6793D318782}"/>
            </c:ext>
          </c:extLst>
        </c:ser>
        <c:dLbls>
          <c:dLblPos val="outEnd"/>
          <c:showLegendKey val="0"/>
          <c:showVal val="1"/>
          <c:showCatName val="0"/>
          <c:showSerName val="0"/>
          <c:showPercent val="0"/>
          <c:showBubbleSize val="0"/>
        </c:dLbls>
        <c:gapWidth val="80"/>
        <c:overlap val="25"/>
        <c:axId val="1464977856"/>
        <c:axId val="1464977376"/>
      </c:barChart>
      <c:dateAx>
        <c:axId val="1464977856"/>
        <c:scaling>
          <c:orientation val="minMax"/>
        </c:scaling>
        <c:delete val="0"/>
        <c:axPos val="b"/>
        <c:title>
          <c:tx>
            <c:rich>
              <a:bodyPr rot="0" spcFirstLastPara="1" vertOverflow="ellipsis" vert="horz" wrap="square" anchor="ctr" anchorCtr="1"/>
              <a:lstStyle/>
              <a:p>
                <a:pPr>
                  <a:defRPr sz="1197" b="0" i="0" u="none" strike="noStrike" kern="1200" cap="none" baseline="0">
                    <a:solidFill>
                      <a:schemeClr val="tx1">
                        <a:lumMod val="65000"/>
                        <a:lumOff val="35000"/>
                      </a:schemeClr>
                    </a:solidFill>
                    <a:latin typeface="+mn-lt"/>
                    <a:ea typeface="+mn-ea"/>
                    <a:cs typeface="+mn-cs"/>
                  </a:defRPr>
                </a:pPr>
                <a:r>
                  <a:rPr lang="en-US" cap="none" dirty="0"/>
                  <a:t>Month/Year</a:t>
                </a:r>
              </a:p>
            </c:rich>
          </c:tx>
          <c:overlay val="0"/>
          <c:spPr>
            <a:noFill/>
            <a:ln>
              <a:noFill/>
            </a:ln>
            <a:effectLst/>
          </c:spPr>
          <c:txPr>
            <a:bodyPr rot="0" spcFirstLastPara="1" vertOverflow="ellipsis" vert="horz" wrap="square" anchor="ctr" anchorCtr="1"/>
            <a:lstStyle/>
            <a:p>
              <a:pPr>
                <a:defRPr sz="1197" b="0" i="0" u="none" strike="noStrike" kern="1200" cap="none" baseline="0">
                  <a:solidFill>
                    <a:schemeClr val="tx1">
                      <a:lumMod val="65000"/>
                      <a:lumOff val="35000"/>
                    </a:schemeClr>
                  </a:solidFill>
                  <a:latin typeface="+mn-lt"/>
                  <a:ea typeface="+mn-ea"/>
                  <a:cs typeface="+mn-cs"/>
                </a:defRPr>
              </a:pPr>
              <a:endParaRPr lang="en-US"/>
            </a:p>
          </c:txPr>
        </c:title>
        <c:numFmt formatCode="mmm\-yy"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464977376"/>
        <c:crosses val="autoZero"/>
        <c:auto val="1"/>
        <c:lblOffset val="100"/>
        <c:baseTimeUnit val="months"/>
      </c:dateAx>
      <c:valAx>
        <c:axId val="1464977376"/>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197" b="0" i="0" u="none" strike="noStrike" kern="1200" cap="none" baseline="0">
                    <a:solidFill>
                      <a:schemeClr val="tx1">
                        <a:lumMod val="65000"/>
                        <a:lumOff val="35000"/>
                      </a:schemeClr>
                    </a:solidFill>
                    <a:latin typeface="+mn-lt"/>
                    <a:ea typeface="+mn-ea"/>
                    <a:cs typeface="+mn-cs"/>
                  </a:defRPr>
                </a:pPr>
                <a:r>
                  <a:rPr lang="en-US" cap="none" dirty="0"/>
                  <a:t>Number Of Injections Given</a:t>
                </a:r>
              </a:p>
            </c:rich>
          </c:tx>
          <c:overlay val="0"/>
          <c:spPr>
            <a:noFill/>
            <a:ln>
              <a:noFill/>
            </a:ln>
            <a:effectLst/>
          </c:spPr>
          <c:txPr>
            <a:bodyPr rot="-5400000" spcFirstLastPara="1" vertOverflow="ellipsis" vert="horz" wrap="square" anchor="ctr" anchorCtr="1"/>
            <a:lstStyle/>
            <a:p>
              <a:pPr>
                <a:defRPr sz="1197" b="0" i="0" u="none" strike="noStrike" kern="1200" cap="none"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464977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cap="none" spc="50" normalizeH="0" baseline="0">
                <a:solidFill>
                  <a:schemeClr val="tx1">
                    <a:lumMod val="65000"/>
                    <a:lumOff val="35000"/>
                  </a:schemeClr>
                </a:solidFill>
                <a:latin typeface="+mj-lt"/>
                <a:ea typeface="+mj-ea"/>
                <a:cs typeface="+mj-cs"/>
              </a:defRPr>
            </a:pPr>
            <a:r>
              <a:rPr lang="en-US" sz="2400" dirty="0">
                <a:solidFill>
                  <a:srgbClr val="595959"/>
                </a:solidFill>
              </a:rPr>
              <a:t>Psychotropic</a:t>
            </a:r>
            <a:r>
              <a:rPr lang="en-US" sz="2400" dirty="0"/>
              <a:t> LAIs Given as of October 2024</a:t>
            </a:r>
          </a:p>
        </c:rich>
      </c:tx>
      <c:overlay val="0"/>
      <c:spPr>
        <a:noFill/>
        <a:ln>
          <a:noFill/>
        </a:ln>
        <a:effectLst/>
      </c:spPr>
      <c:txPr>
        <a:bodyPr rot="0" spcFirstLastPara="1" vertOverflow="ellipsis" vert="horz" wrap="square" anchor="ctr" anchorCtr="1"/>
        <a:lstStyle/>
        <a:p>
          <a:pPr>
            <a:defRPr sz="2400"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w="38100" cap="flat" cmpd="sng" algn="ctr">
              <a:solidFill>
                <a:schemeClr val="lt1"/>
              </a:solidFill>
              <a:prstDash val="solid"/>
            </a:ln>
            <a:effectLst>
              <a:outerShdw blurRad="40000" dist="20000" dir="5400000" rotWithShape="0">
                <a:srgbClr val="000000">
                  <a:alpha val="38000"/>
                </a:srgbClr>
              </a:outerShdw>
            </a:effectLst>
          </c:spPr>
          <c:invertIfNegative val="0"/>
          <c:dPt>
            <c:idx val="0"/>
            <c:invertIfNegative val="0"/>
            <c:bubble3D val="0"/>
            <c:spPr>
              <a:solidFill>
                <a:schemeClr val="accent5"/>
              </a:solidFill>
              <a:ln w="38100" cap="flat" cmpd="sng" algn="ctr">
                <a:solidFill>
                  <a:schemeClr val="lt1"/>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1-6804-48E4-84F7-8AD5BFB0A127}"/>
              </c:ext>
            </c:extLst>
          </c:dPt>
          <c:dPt>
            <c:idx val="1"/>
            <c:invertIfNegative val="0"/>
            <c:bubble3D val="0"/>
            <c:spPr>
              <a:solidFill>
                <a:schemeClr val="accent4"/>
              </a:solidFill>
              <a:ln w="38100" cap="flat" cmpd="sng" algn="ctr">
                <a:solidFill>
                  <a:schemeClr val="lt1"/>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3-6804-48E4-84F7-8AD5BFB0A127}"/>
              </c:ext>
            </c:extLst>
          </c:dPt>
          <c:dPt>
            <c:idx val="2"/>
            <c:invertIfNegative val="0"/>
            <c:bubble3D val="0"/>
            <c:spPr>
              <a:solidFill>
                <a:schemeClr val="accent3"/>
              </a:solidFill>
              <a:ln w="38100" cap="flat" cmpd="sng" algn="ctr">
                <a:solidFill>
                  <a:schemeClr val="lt1"/>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6804-48E4-84F7-8AD5BFB0A127}"/>
              </c:ext>
            </c:extLst>
          </c:dPt>
          <c:dPt>
            <c:idx val="3"/>
            <c:invertIfNegative val="0"/>
            <c:bubble3D val="0"/>
            <c:spPr>
              <a:solidFill>
                <a:schemeClr val="accent2"/>
              </a:solidFill>
              <a:ln w="38100" cap="flat" cmpd="sng" algn="ctr">
                <a:solidFill>
                  <a:schemeClr val="lt1"/>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7-6804-48E4-84F7-8AD5BFB0A127}"/>
              </c:ext>
            </c:extLst>
          </c:dPt>
          <c:dPt>
            <c:idx val="4"/>
            <c:invertIfNegative val="0"/>
            <c:bubble3D val="0"/>
            <c:extLst>
              <c:ext xmlns:c16="http://schemas.microsoft.com/office/drawing/2014/chart" uri="{C3380CC4-5D6E-409C-BE32-E72D297353CC}">
                <c16:uniqueId val="{00000009-6804-48E4-84F7-8AD5BFB0A127}"/>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Abilify Maintena</c:v>
                </c:pt>
                <c:pt idx="1">
                  <c:v>Risperdal Consta</c:v>
                </c:pt>
                <c:pt idx="2">
                  <c:v>Invega Sustenna</c:v>
                </c:pt>
                <c:pt idx="3">
                  <c:v>Vivitrol</c:v>
                </c:pt>
                <c:pt idx="4">
                  <c:v>Sublocade</c:v>
                </c:pt>
              </c:strCache>
            </c:strRef>
          </c:cat>
          <c:val>
            <c:numRef>
              <c:f>Sheet1!$B$2:$B$6</c:f>
              <c:numCache>
                <c:formatCode>General</c:formatCode>
                <c:ptCount val="5"/>
                <c:pt idx="0">
                  <c:v>1</c:v>
                </c:pt>
                <c:pt idx="1">
                  <c:v>3</c:v>
                </c:pt>
                <c:pt idx="2">
                  <c:v>25</c:v>
                </c:pt>
                <c:pt idx="3">
                  <c:v>40</c:v>
                </c:pt>
                <c:pt idx="4">
                  <c:v>71</c:v>
                </c:pt>
              </c:numCache>
            </c:numRef>
          </c:val>
          <c:extLst>
            <c:ext xmlns:c16="http://schemas.microsoft.com/office/drawing/2014/chart" uri="{C3380CC4-5D6E-409C-BE32-E72D297353CC}">
              <c16:uniqueId val="{00000000-674D-4C44-B413-B3C280811DDE}"/>
            </c:ext>
          </c:extLst>
        </c:ser>
        <c:dLbls>
          <c:dLblPos val="outEnd"/>
          <c:showLegendKey val="0"/>
          <c:showVal val="1"/>
          <c:showCatName val="0"/>
          <c:showSerName val="0"/>
          <c:showPercent val="0"/>
          <c:showBubbleSize val="0"/>
        </c:dLbls>
        <c:gapWidth val="80"/>
        <c:overlap val="25"/>
        <c:axId val="1025065967"/>
        <c:axId val="1025066447"/>
      </c:barChart>
      <c:catAx>
        <c:axId val="102506596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cap="none" spc="20" normalizeH="0" baseline="0">
                <a:solidFill>
                  <a:schemeClr val="tx1">
                    <a:lumMod val="65000"/>
                    <a:lumOff val="35000"/>
                  </a:schemeClr>
                </a:solidFill>
                <a:latin typeface="+mn-lt"/>
                <a:ea typeface="+mn-ea"/>
                <a:cs typeface="+mn-cs"/>
              </a:defRPr>
            </a:pPr>
            <a:endParaRPr lang="en-US"/>
          </a:p>
        </c:txPr>
        <c:crossAx val="1025066447"/>
        <c:crosses val="autoZero"/>
        <c:auto val="1"/>
        <c:lblAlgn val="ctr"/>
        <c:lblOffset val="100"/>
        <c:noMultiLvlLbl val="0"/>
      </c:catAx>
      <c:valAx>
        <c:axId val="1025066447"/>
        <c:scaling>
          <c:orientation val="minMax"/>
          <c:max val="80"/>
          <c:min val="0"/>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197" b="0" i="0" u="none" strike="noStrike" kern="1200" cap="none" baseline="0">
                    <a:solidFill>
                      <a:schemeClr val="tx1">
                        <a:lumMod val="65000"/>
                        <a:lumOff val="35000"/>
                      </a:schemeClr>
                    </a:solidFill>
                    <a:latin typeface="+mn-lt"/>
                    <a:ea typeface="+mn-ea"/>
                    <a:cs typeface="+mn-cs"/>
                  </a:defRPr>
                </a:pPr>
                <a:r>
                  <a:rPr lang="en-US" cap="none" dirty="0"/>
                  <a:t>Number Of Injections Given</a:t>
                </a:r>
              </a:p>
            </c:rich>
          </c:tx>
          <c:overlay val="0"/>
          <c:spPr>
            <a:noFill/>
            <a:ln>
              <a:noFill/>
            </a:ln>
            <a:effectLst/>
          </c:spPr>
          <c:txPr>
            <a:bodyPr rot="-5400000" spcFirstLastPara="1" vertOverflow="ellipsis" vert="horz" wrap="square" anchor="ctr" anchorCtr="1"/>
            <a:lstStyle/>
            <a:p>
              <a:pPr>
                <a:defRPr sz="1197" b="0" i="0" u="none" strike="noStrike" kern="1200" cap="none"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025065967"/>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_rels/data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5.xml.rels><?xml version="1.0" encoding="UTF-8" standalone="yes"?>
<Relationships xmlns="http://schemas.openxmlformats.org/package/2006/relationships"><Relationship Id="rId1" Type="http://schemas.openxmlformats.org/officeDocument/2006/relationships/image" Target="../media/image25.jpg"/></Relationships>
</file>

<file path=ppt/diagrams/_rels/data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ata7.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5.jpg"/></Relationships>
</file>

<file path=ppt/diagrams/_rels/drawing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rawing7.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759FA-4328-4964-B024-40CCFD4F0EF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95ED11-36C1-42F1-A133-7EA771F7CC9A}">
      <dgm:prSe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b="0" i="0"/>
            <a:t>Employment</a:t>
          </a:r>
          <a:endParaRPr lang="en-US"/>
        </a:p>
      </dgm:t>
    </dgm:pt>
    <dgm:pt modelId="{ACE1954A-A091-423A-9A69-62D7D644289C}" type="parTrans" cxnId="{1EF3D29C-1C0A-4208-874E-4B135C1A12D3}">
      <dgm:prSet/>
      <dgm:spPr/>
      <dgm:t>
        <a:bodyPr/>
        <a:lstStyle/>
        <a:p>
          <a:endParaRPr lang="en-US"/>
        </a:p>
      </dgm:t>
    </dgm:pt>
    <dgm:pt modelId="{CD670E8C-3D0E-430B-936B-C668FA11D6E4}" type="sibTrans" cxnId="{1EF3D29C-1C0A-4208-874E-4B135C1A12D3}">
      <dgm:prSet/>
      <dgm:spPr/>
      <dgm:t>
        <a:bodyPr/>
        <a:lstStyle/>
        <a:p>
          <a:endParaRPr lang="en-US"/>
        </a:p>
      </dgm:t>
    </dgm:pt>
    <dgm:pt modelId="{B0234CCF-B34F-4A94-B4AB-B10B34DDE595}">
      <dgm:prSet/>
      <dgm:spPr>
        <a:solidFill>
          <a:srgbClr val="F8F8F8">
            <a:alpha val="80000"/>
          </a:srgbClr>
        </a:solidFill>
      </dgm:spPr>
      <dgm:t>
        <a:bodyPr/>
        <a:lstStyle/>
        <a:p>
          <a:r>
            <a:rPr lang="en-US" b="0" i="0" dirty="0"/>
            <a:t>LAIB demonstrated </a:t>
          </a:r>
          <a:r>
            <a:rPr lang="en-US" b="1" i="0" dirty="0">
              <a:solidFill>
                <a:schemeClr val="accent5"/>
              </a:solidFill>
            </a:rPr>
            <a:t>stable or improved employment rates </a:t>
          </a:r>
          <a:r>
            <a:rPr lang="en-US" b="0" i="0" dirty="0"/>
            <a:t>ranging from </a:t>
          </a:r>
          <a:r>
            <a:rPr lang="en-US" b="1" i="0" dirty="0">
              <a:solidFill>
                <a:schemeClr val="accent5"/>
              </a:solidFill>
            </a:rPr>
            <a:t>44 to 51% </a:t>
          </a:r>
          <a:r>
            <a:rPr lang="en-US" b="0" i="0" dirty="0"/>
            <a:t>compared to 33% in placebo group</a:t>
          </a:r>
          <a:endParaRPr lang="en-US" dirty="0"/>
        </a:p>
      </dgm:t>
    </dgm:pt>
    <dgm:pt modelId="{14198E5C-C18D-41BD-8C02-A287F37733A3}" type="parTrans" cxnId="{E47E6B7C-B855-49D9-850B-061523339239}">
      <dgm:prSet/>
      <dgm:spPr/>
      <dgm:t>
        <a:bodyPr/>
        <a:lstStyle/>
        <a:p>
          <a:endParaRPr lang="en-US"/>
        </a:p>
      </dgm:t>
    </dgm:pt>
    <dgm:pt modelId="{B92C5D80-9A1D-40DD-97F7-644C83FB8EF6}" type="sibTrans" cxnId="{E47E6B7C-B855-49D9-850B-061523339239}">
      <dgm:prSet/>
      <dgm:spPr/>
      <dgm:t>
        <a:bodyPr/>
        <a:lstStyle/>
        <a:p>
          <a:endParaRPr lang="en-US"/>
        </a:p>
      </dgm:t>
    </dgm:pt>
    <dgm:pt modelId="{0356D527-91F8-4752-B059-399410B97172}">
      <dgm:prSet/>
      <dgm:spPr>
        <a:solidFill>
          <a:srgbClr val="F8F8F8">
            <a:alpha val="80000"/>
          </a:srgbClr>
        </a:solidFill>
      </dgm:spPr>
      <dgm:t>
        <a:bodyPr/>
        <a:lstStyle/>
        <a:p>
          <a:pPr>
            <a:buClr>
              <a:schemeClr val="tx1"/>
            </a:buClr>
          </a:pPr>
          <a:r>
            <a:rPr lang="en-US" b="1" i="0" dirty="0">
              <a:solidFill>
                <a:schemeClr val="accent5"/>
              </a:solidFill>
            </a:rPr>
            <a:t>Removed the need for daily pickups from the pharmacy </a:t>
          </a:r>
          <a:r>
            <a:rPr lang="en-US" b="0" i="0" dirty="0"/>
            <a:t>was helpful in engaging in the workforce</a:t>
          </a:r>
          <a:endParaRPr lang="en-US" dirty="0"/>
        </a:p>
      </dgm:t>
    </dgm:pt>
    <dgm:pt modelId="{AA1C3DC9-FA0E-48A9-82AE-330C92C3AC54}" type="parTrans" cxnId="{FF62F4DC-AC76-47D1-A9A3-0A40A8E2DAA9}">
      <dgm:prSet/>
      <dgm:spPr/>
      <dgm:t>
        <a:bodyPr/>
        <a:lstStyle/>
        <a:p>
          <a:endParaRPr lang="en-US"/>
        </a:p>
      </dgm:t>
    </dgm:pt>
    <dgm:pt modelId="{2CC9A5BF-9D01-48F1-B484-F53529094C2C}" type="sibTrans" cxnId="{FF62F4DC-AC76-47D1-A9A3-0A40A8E2DAA9}">
      <dgm:prSet/>
      <dgm:spPr/>
      <dgm:t>
        <a:bodyPr/>
        <a:lstStyle/>
        <a:p>
          <a:endParaRPr lang="en-US"/>
        </a:p>
      </dgm:t>
    </dgm:pt>
    <dgm:pt modelId="{86A039D9-2577-4BCD-9810-34BEFDA7BCB7}">
      <dgm:prSet/>
      <dgm:spPr>
        <a:solidFill>
          <a:srgbClr val="F8F8F8">
            <a:alpha val="80000"/>
          </a:srgbClr>
        </a:solidFill>
      </dgm:spPr>
      <dgm:t>
        <a:bodyPr/>
        <a:lstStyle/>
        <a:p>
          <a:r>
            <a:rPr lang="en-US" b="0" i="0"/>
            <a:t>LAIB allowed patients to apply themselves at work due to improvement in their mood</a:t>
          </a:r>
          <a:endParaRPr lang="en-US" dirty="0"/>
        </a:p>
      </dgm:t>
    </dgm:pt>
    <dgm:pt modelId="{3BFDC531-DCD8-41E7-AC6D-31E4FDD3B832}" type="parTrans" cxnId="{FB74C704-6496-4A9D-BB3E-1BD006351F23}">
      <dgm:prSet/>
      <dgm:spPr/>
      <dgm:t>
        <a:bodyPr/>
        <a:lstStyle/>
        <a:p>
          <a:endParaRPr lang="en-US"/>
        </a:p>
      </dgm:t>
    </dgm:pt>
    <dgm:pt modelId="{D9F68DD2-CFC5-462D-8C52-F422C902C9BE}" type="sibTrans" cxnId="{FB74C704-6496-4A9D-BB3E-1BD006351F23}">
      <dgm:prSet/>
      <dgm:spPr/>
      <dgm:t>
        <a:bodyPr/>
        <a:lstStyle/>
        <a:p>
          <a:endParaRPr lang="en-US"/>
        </a:p>
      </dgm:t>
    </dgm:pt>
    <dgm:pt modelId="{F280ED5B-E608-4807-800C-2123AD21C0A2}">
      <dgm:prSet>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b="0" i="0" dirty="0"/>
            <a:t>Abstinence</a:t>
          </a:r>
          <a:endParaRPr lang="en-US" dirty="0"/>
        </a:p>
      </dgm:t>
    </dgm:pt>
    <dgm:pt modelId="{75A88D6C-F300-4F89-B0F2-8A21F2388482}" type="parTrans" cxnId="{D62D9B7C-3606-4ABC-8F52-CAA083A627FC}">
      <dgm:prSet/>
      <dgm:spPr/>
      <dgm:t>
        <a:bodyPr/>
        <a:lstStyle/>
        <a:p>
          <a:endParaRPr lang="en-US"/>
        </a:p>
      </dgm:t>
    </dgm:pt>
    <dgm:pt modelId="{D718283D-10C6-4A03-B9DD-FA137B9415D2}" type="sibTrans" cxnId="{D62D9B7C-3606-4ABC-8F52-CAA083A627FC}">
      <dgm:prSet/>
      <dgm:spPr/>
      <dgm:t>
        <a:bodyPr/>
        <a:lstStyle/>
        <a:p>
          <a:endParaRPr lang="en-US"/>
        </a:p>
      </dgm:t>
    </dgm:pt>
    <dgm:pt modelId="{130E8EAD-AE67-4922-A7A4-A00BBEA78F32}">
      <dgm:prSet/>
      <dgm:spPr>
        <a:solidFill>
          <a:srgbClr val="F8F8F8">
            <a:alpha val="80000"/>
          </a:srgbClr>
        </a:solidFill>
      </dgm:spPr>
      <dgm:t>
        <a:bodyPr/>
        <a:lstStyle/>
        <a:p>
          <a:r>
            <a:rPr lang="en-US" b="0" i="0" dirty="0"/>
            <a:t>LAIB associated with </a:t>
          </a:r>
          <a:r>
            <a:rPr lang="en-US" b="1" i="0" dirty="0">
              <a:solidFill>
                <a:schemeClr val="accent5"/>
              </a:solidFill>
            </a:rPr>
            <a:t>increased abstinence</a:t>
          </a:r>
          <a:r>
            <a:rPr lang="en-US" b="0" i="0" dirty="0"/>
            <a:t>, </a:t>
          </a:r>
          <a:r>
            <a:rPr lang="en-US" b="1" i="0" dirty="0">
              <a:solidFill>
                <a:schemeClr val="accent5"/>
              </a:solidFill>
            </a:rPr>
            <a:t>reduced cravings </a:t>
          </a:r>
          <a:r>
            <a:rPr lang="en-US" b="0" i="0" dirty="0"/>
            <a:t>and</a:t>
          </a:r>
          <a:r>
            <a:rPr lang="en-US" b="1" i="0" dirty="0"/>
            <a:t> </a:t>
          </a:r>
          <a:r>
            <a:rPr lang="en-US" b="1" i="0" dirty="0">
              <a:solidFill>
                <a:schemeClr val="accent5"/>
              </a:solidFill>
            </a:rPr>
            <a:t>high satisfaction rates </a:t>
          </a:r>
          <a:r>
            <a:rPr lang="en-US" b="0" i="0" dirty="0"/>
            <a:t>with treatment</a:t>
          </a:r>
          <a:endParaRPr lang="en-US" dirty="0"/>
        </a:p>
      </dgm:t>
    </dgm:pt>
    <dgm:pt modelId="{7516606F-3C3C-4900-B6B1-C9E8F6E44FFE}" type="parTrans" cxnId="{6D5BFD79-9696-4002-B6D3-29553B7C556C}">
      <dgm:prSet/>
      <dgm:spPr/>
      <dgm:t>
        <a:bodyPr/>
        <a:lstStyle/>
        <a:p>
          <a:endParaRPr lang="en-US"/>
        </a:p>
      </dgm:t>
    </dgm:pt>
    <dgm:pt modelId="{A265090F-26C6-42E4-BAD0-EA86F6BE2C13}" type="sibTrans" cxnId="{6D5BFD79-9696-4002-B6D3-29553B7C556C}">
      <dgm:prSet/>
      <dgm:spPr/>
      <dgm:t>
        <a:bodyPr/>
        <a:lstStyle/>
        <a:p>
          <a:endParaRPr lang="en-US"/>
        </a:p>
      </dgm:t>
    </dgm:pt>
    <dgm:pt modelId="{23166DA4-9CBC-40DF-B869-929180E2FC20}">
      <dgm:prSet/>
      <dgm:spPr>
        <a:solidFill>
          <a:srgbClr val="F8F8F8">
            <a:alpha val="80000"/>
          </a:srgbClr>
        </a:solidFill>
      </dgm:spPr>
      <dgm:t>
        <a:bodyPr/>
        <a:lstStyle/>
        <a:p>
          <a:r>
            <a:rPr lang="en-US" b="0" i="0" dirty="0"/>
            <a:t>Abstinence rates: </a:t>
          </a:r>
          <a:r>
            <a:rPr lang="en-US" b="1" i="0" dirty="0">
              <a:solidFill>
                <a:schemeClr val="accent5"/>
              </a:solidFill>
            </a:rPr>
            <a:t>35 to 82% </a:t>
          </a:r>
          <a:r>
            <a:rPr lang="en-US" b="0" i="0" dirty="0"/>
            <a:t>in LAIB group, 28% for sublingual buprenorphine (SLB) intervention, and 5% for placebo</a:t>
          </a:r>
          <a:endParaRPr lang="en-US" dirty="0"/>
        </a:p>
      </dgm:t>
    </dgm:pt>
    <dgm:pt modelId="{216EF2C5-C202-4304-8F84-CBC9719F8328}" type="parTrans" cxnId="{337DAA84-6602-4154-A7BF-69EC329D89AD}">
      <dgm:prSet/>
      <dgm:spPr/>
      <dgm:t>
        <a:bodyPr/>
        <a:lstStyle/>
        <a:p>
          <a:endParaRPr lang="en-US"/>
        </a:p>
      </dgm:t>
    </dgm:pt>
    <dgm:pt modelId="{C8C957D3-F146-47D6-90D0-66DAB64B72DD}" type="sibTrans" cxnId="{337DAA84-6602-4154-A7BF-69EC329D89AD}">
      <dgm:prSet/>
      <dgm:spPr/>
      <dgm:t>
        <a:bodyPr/>
        <a:lstStyle/>
        <a:p>
          <a:endParaRPr lang="en-US"/>
        </a:p>
      </dgm:t>
    </dgm:pt>
    <dgm:pt modelId="{292EF31F-038E-4FEE-B8F0-0D8514093516}">
      <dgm:prSet/>
      <dgm:spPr>
        <a:solidFill>
          <a:srgbClr val="F8F8F8">
            <a:alpha val="80000"/>
          </a:srgbClr>
        </a:solidFill>
      </dgm:spPr>
      <dgm:t>
        <a:bodyPr/>
        <a:lstStyle/>
        <a:p>
          <a:r>
            <a:rPr lang="en-US" b="0" i="0" dirty="0"/>
            <a:t>At 24 weeks a </a:t>
          </a:r>
          <a:r>
            <a:rPr lang="en-US" b="1" i="0" dirty="0">
              <a:solidFill>
                <a:schemeClr val="accent5"/>
              </a:solidFill>
            </a:rPr>
            <a:t>significant reduction in illicit opioid use occurred (p &lt; 0.02) in the LAIB </a:t>
          </a:r>
          <a:r>
            <a:rPr lang="en-US" b="0" i="0" dirty="0"/>
            <a:t>arm compared to SLB</a:t>
          </a:r>
          <a:endParaRPr lang="en-US" dirty="0"/>
        </a:p>
      </dgm:t>
    </dgm:pt>
    <dgm:pt modelId="{81593AEB-9DB0-4531-943B-471237FA7E31}" type="parTrans" cxnId="{CCA3A9D4-64F2-41DB-AFAA-8C23E356C6BA}">
      <dgm:prSet/>
      <dgm:spPr/>
      <dgm:t>
        <a:bodyPr/>
        <a:lstStyle/>
        <a:p>
          <a:endParaRPr lang="en-US"/>
        </a:p>
      </dgm:t>
    </dgm:pt>
    <dgm:pt modelId="{4D84FC46-71B6-47FF-B714-712261F1A4AD}" type="sibTrans" cxnId="{CCA3A9D4-64F2-41DB-AFAA-8C23E356C6BA}">
      <dgm:prSet/>
      <dgm:spPr/>
      <dgm:t>
        <a:bodyPr/>
        <a:lstStyle/>
        <a:p>
          <a:endParaRPr lang="en-US"/>
        </a:p>
      </dgm:t>
    </dgm:pt>
    <dgm:pt modelId="{BA6AFBE7-A36A-4C78-AD89-D5046DFAE88C}">
      <dgm:prSet/>
      <dgm:spPr>
        <a:solidFill>
          <a:srgbClr val="F8F8F8">
            <a:alpha val="80000"/>
          </a:srgbClr>
        </a:solidFill>
      </dgm:spPr>
      <dgm:t>
        <a:bodyPr/>
        <a:lstStyle/>
        <a:p>
          <a:pPr>
            <a:buClr>
              <a:schemeClr val="tx1"/>
            </a:buClr>
          </a:pPr>
          <a:r>
            <a:rPr lang="en-US" b="1" i="0" dirty="0">
              <a:solidFill>
                <a:schemeClr val="accent5"/>
              </a:solidFill>
            </a:rPr>
            <a:t>LAIB group had high satisfaction rates </a:t>
          </a:r>
          <a:r>
            <a:rPr lang="en-US" b="0" i="0" dirty="0"/>
            <a:t>with the treatment</a:t>
          </a:r>
          <a:endParaRPr lang="en-US" dirty="0"/>
        </a:p>
      </dgm:t>
    </dgm:pt>
    <dgm:pt modelId="{E700C3FF-7F6D-4DBF-B28A-41B1CCEA90DA}" type="parTrans" cxnId="{F77D3127-B723-43B8-9898-F0C5C01C212D}">
      <dgm:prSet/>
      <dgm:spPr/>
      <dgm:t>
        <a:bodyPr/>
        <a:lstStyle/>
        <a:p>
          <a:endParaRPr lang="en-US"/>
        </a:p>
      </dgm:t>
    </dgm:pt>
    <dgm:pt modelId="{B8132975-5EC8-42D2-9E0B-06780F75A492}" type="sibTrans" cxnId="{F77D3127-B723-43B8-9898-F0C5C01C212D}">
      <dgm:prSet/>
      <dgm:spPr/>
      <dgm:t>
        <a:bodyPr/>
        <a:lstStyle/>
        <a:p>
          <a:endParaRPr lang="en-US"/>
        </a:p>
      </dgm:t>
    </dgm:pt>
    <dgm:pt modelId="{212003C7-8845-4CE1-BF59-B9590066D7A3}">
      <dgm:prSet/>
      <dgm:spPr>
        <a:solidFill>
          <a:srgbClr val="F8F8F8">
            <a:alpha val="80000"/>
          </a:srgbClr>
        </a:solidFill>
      </dgm:spPr>
      <dgm:t>
        <a:bodyPr/>
        <a:lstStyle/>
        <a:p>
          <a:r>
            <a:rPr lang="en-US" b="0" i="0" dirty="0"/>
            <a:t>68.4% of those converted from SLB found LAIB ‘much better’ than their previous treatment</a:t>
          </a:r>
          <a:endParaRPr lang="en-US" dirty="0"/>
        </a:p>
      </dgm:t>
    </dgm:pt>
    <dgm:pt modelId="{874D175F-1483-4EA3-AAB3-44B804BE021F}" type="parTrans" cxnId="{A2DE56EB-D499-42AD-BB22-014F76897588}">
      <dgm:prSet/>
      <dgm:spPr/>
      <dgm:t>
        <a:bodyPr/>
        <a:lstStyle/>
        <a:p>
          <a:endParaRPr lang="en-US"/>
        </a:p>
      </dgm:t>
    </dgm:pt>
    <dgm:pt modelId="{2E104C5A-40F3-4ACE-9069-DCE3AB72CD82}" type="sibTrans" cxnId="{A2DE56EB-D499-42AD-BB22-014F76897588}">
      <dgm:prSet/>
      <dgm:spPr/>
      <dgm:t>
        <a:bodyPr/>
        <a:lstStyle/>
        <a:p>
          <a:endParaRPr lang="en-US"/>
        </a:p>
      </dgm:t>
    </dgm:pt>
    <dgm:pt modelId="{3F3BEB7F-EB00-46A8-A2AB-7C07B58AA26E}">
      <dgm:prSet/>
      <dgm:spPr>
        <a:solidFill>
          <a:srgbClr val="F8F8F8">
            <a:alpha val="80000"/>
          </a:srgbClr>
        </a:solidFill>
      </dgm:spPr>
      <dgm:t>
        <a:bodyPr/>
        <a:lstStyle/>
        <a:p>
          <a:r>
            <a:rPr lang="en-US" b="0" i="0"/>
            <a:t>Participants receiving LAIB rated ease of travel, daily adherence, lack of need for daily medication, or regular trips to the pharmacy as ‘extremely important’ to treatment satisfaction</a:t>
          </a:r>
          <a:endParaRPr lang="en-US" dirty="0"/>
        </a:p>
      </dgm:t>
    </dgm:pt>
    <dgm:pt modelId="{B0BCEAC4-E9C5-4587-9141-E977CB456FEC}" type="parTrans" cxnId="{AB9D3F1A-99CA-4EAD-921C-BECA04B45C5B}">
      <dgm:prSet/>
      <dgm:spPr/>
      <dgm:t>
        <a:bodyPr/>
        <a:lstStyle/>
        <a:p>
          <a:endParaRPr lang="en-US"/>
        </a:p>
      </dgm:t>
    </dgm:pt>
    <dgm:pt modelId="{0E83CA7C-D349-44F2-8118-F97F1D890662}" type="sibTrans" cxnId="{AB9D3F1A-99CA-4EAD-921C-BECA04B45C5B}">
      <dgm:prSet/>
      <dgm:spPr/>
      <dgm:t>
        <a:bodyPr/>
        <a:lstStyle/>
        <a:p>
          <a:endParaRPr lang="en-US"/>
        </a:p>
      </dgm:t>
    </dgm:pt>
    <dgm:pt modelId="{38CC1FA3-0FF4-4D44-B0E4-D9471FFB1E2F}">
      <dgm:prSet/>
      <dgm:spPr>
        <a:solidFill>
          <a:srgbClr val="F8F8F8">
            <a:alpha val="80000"/>
          </a:srgbClr>
        </a:solidFill>
      </dgm:spPr>
      <dgm:t>
        <a:bodyPr/>
        <a:lstStyle/>
        <a:p>
          <a:r>
            <a:rPr lang="en-US" b="0" i="0" dirty="0"/>
            <a:t>“People wouldn't have to worry about ‘Oh I've got to leave work’ or ‘going to have to tell my manager when needing to access dose’”</a:t>
          </a:r>
          <a:endParaRPr lang="en-US" dirty="0"/>
        </a:p>
      </dgm:t>
    </dgm:pt>
    <dgm:pt modelId="{1010095D-CD79-4995-92A5-C31E79D11F52}" type="parTrans" cxnId="{261DA262-D379-4B2B-BE26-DC6EF2468E9A}">
      <dgm:prSet/>
      <dgm:spPr/>
      <dgm:t>
        <a:bodyPr/>
        <a:lstStyle/>
        <a:p>
          <a:endParaRPr lang="en-US"/>
        </a:p>
      </dgm:t>
    </dgm:pt>
    <dgm:pt modelId="{F1DF3B83-D3CA-4039-B178-477A09772850}" type="sibTrans" cxnId="{261DA262-D379-4B2B-BE26-DC6EF2468E9A}">
      <dgm:prSet/>
      <dgm:spPr/>
      <dgm:t>
        <a:bodyPr/>
        <a:lstStyle/>
        <a:p>
          <a:endParaRPr lang="en-US"/>
        </a:p>
      </dgm:t>
    </dgm:pt>
    <dgm:pt modelId="{D957232C-59D4-40E4-AF9B-114F6380E5D6}">
      <dgm:prSet/>
      <dgm:spPr>
        <a:solidFill>
          <a:srgbClr val="F8F8F8">
            <a:alpha val="80000"/>
          </a:srgbClr>
        </a:solidFill>
      </dgm:spPr>
      <dgm:t>
        <a:bodyPr/>
        <a:lstStyle/>
        <a:p>
          <a:endParaRPr lang="en-US" dirty="0"/>
        </a:p>
      </dgm:t>
    </dgm:pt>
    <dgm:pt modelId="{E26FFD43-E898-41E6-B8E6-1F143574B74A}" type="parTrans" cxnId="{2672A56D-9517-42E5-868A-D9A04794388C}">
      <dgm:prSet/>
      <dgm:spPr/>
      <dgm:t>
        <a:bodyPr/>
        <a:lstStyle/>
        <a:p>
          <a:endParaRPr lang="en-US"/>
        </a:p>
      </dgm:t>
    </dgm:pt>
    <dgm:pt modelId="{FF6C9465-6453-4AFF-BE73-348282B725DE}" type="sibTrans" cxnId="{2672A56D-9517-42E5-868A-D9A04794388C}">
      <dgm:prSet/>
      <dgm:spPr/>
      <dgm:t>
        <a:bodyPr/>
        <a:lstStyle/>
        <a:p>
          <a:endParaRPr lang="en-US"/>
        </a:p>
      </dgm:t>
    </dgm:pt>
    <dgm:pt modelId="{8D5B0341-1F2B-482E-8EEC-C2C6BACD44AE}" type="pres">
      <dgm:prSet presAssocID="{243759FA-4328-4964-B024-40CCFD4F0EFF}" presName="linear" presStyleCnt="0">
        <dgm:presLayoutVars>
          <dgm:animLvl val="lvl"/>
          <dgm:resizeHandles val="exact"/>
        </dgm:presLayoutVars>
      </dgm:prSet>
      <dgm:spPr/>
    </dgm:pt>
    <dgm:pt modelId="{F820C1D9-1327-4589-84B9-8C07152345EE}" type="pres">
      <dgm:prSet presAssocID="{6995ED11-36C1-42F1-A133-7EA771F7CC9A}" presName="parentText" presStyleLbl="node1" presStyleIdx="0" presStyleCnt="2">
        <dgm:presLayoutVars>
          <dgm:chMax val="0"/>
          <dgm:bulletEnabled val="1"/>
        </dgm:presLayoutVars>
      </dgm:prSet>
      <dgm:spPr/>
    </dgm:pt>
    <dgm:pt modelId="{79CCA611-5BBD-4C64-962A-562068296D16}" type="pres">
      <dgm:prSet presAssocID="{6995ED11-36C1-42F1-A133-7EA771F7CC9A}" presName="childText" presStyleLbl="revTx" presStyleIdx="0" presStyleCnt="2">
        <dgm:presLayoutVars>
          <dgm:bulletEnabled val="1"/>
        </dgm:presLayoutVars>
      </dgm:prSet>
      <dgm:spPr/>
    </dgm:pt>
    <dgm:pt modelId="{7EBE380C-96D7-4EB1-B73B-3DE1697812E2}" type="pres">
      <dgm:prSet presAssocID="{F280ED5B-E608-4807-800C-2123AD21C0A2}" presName="parentText" presStyleLbl="node1" presStyleIdx="1" presStyleCnt="2">
        <dgm:presLayoutVars>
          <dgm:chMax val="0"/>
          <dgm:bulletEnabled val="1"/>
        </dgm:presLayoutVars>
      </dgm:prSet>
      <dgm:spPr/>
    </dgm:pt>
    <dgm:pt modelId="{6AA3125D-3380-45F6-9B40-CBE4FA87018F}" type="pres">
      <dgm:prSet presAssocID="{F280ED5B-E608-4807-800C-2123AD21C0A2}" presName="childText" presStyleLbl="revTx" presStyleIdx="1" presStyleCnt="2">
        <dgm:presLayoutVars>
          <dgm:bulletEnabled val="1"/>
        </dgm:presLayoutVars>
      </dgm:prSet>
      <dgm:spPr/>
    </dgm:pt>
  </dgm:ptLst>
  <dgm:cxnLst>
    <dgm:cxn modelId="{FB74C704-6496-4A9D-BB3E-1BD006351F23}" srcId="{6995ED11-36C1-42F1-A133-7EA771F7CC9A}" destId="{86A039D9-2577-4BCD-9810-34BEFDA7BCB7}" srcOrd="2" destOrd="0" parTransId="{3BFDC531-DCD8-41E7-AC6D-31E4FDD3B832}" sibTransId="{D9F68DD2-CFC5-462D-8C52-F422C902C9BE}"/>
    <dgm:cxn modelId="{C3974405-8637-49B2-94ED-EB6B8AF693BA}" type="presOf" srcId="{23166DA4-9CBC-40DF-B869-929180E2FC20}" destId="{6AA3125D-3380-45F6-9B40-CBE4FA87018F}" srcOrd="0" destOrd="1" presId="urn:microsoft.com/office/officeart/2005/8/layout/vList2"/>
    <dgm:cxn modelId="{C0DA6D10-02F0-4672-AE66-9ED135B37A8D}" type="presOf" srcId="{38CC1FA3-0FF4-4D44-B0E4-D9471FFB1E2F}" destId="{79CCA611-5BBD-4C64-962A-562068296D16}" srcOrd="0" destOrd="2" presId="urn:microsoft.com/office/officeart/2005/8/layout/vList2"/>
    <dgm:cxn modelId="{AB9D3F1A-99CA-4EAD-921C-BECA04B45C5B}" srcId="{BA6AFBE7-A36A-4C78-AD89-D5046DFAE88C}" destId="{3F3BEB7F-EB00-46A8-A2AB-7C07B58AA26E}" srcOrd="1" destOrd="0" parTransId="{B0BCEAC4-E9C5-4587-9141-E977CB456FEC}" sibTransId="{0E83CA7C-D349-44F2-8118-F97F1D890662}"/>
    <dgm:cxn modelId="{F77D3127-B723-43B8-9898-F0C5C01C212D}" srcId="{F280ED5B-E608-4807-800C-2123AD21C0A2}" destId="{BA6AFBE7-A36A-4C78-AD89-D5046DFAE88C}" srcOrd="1" destOrd="0" parTransId="{E700C3FF-7F6D-4DBF-B28A-41B1CCEA90DA}" sibTransId="{B8132975-5EC8-42D2-9E0B-06780F75A492}"/>
    <dgm:cxn modelId="{4287FD30-31F5-4FCF-9F78-56160D4990CB}" type="presOf" srcId="{D957232C-59D4-40E4-AF9B-114F6380E5D6}" destId="{79CCA611-5BBD-4C64-962A-562068296D16}" srcOrd="0" destOrd="4" presId="urn:microsoft.com/office/officeart/2005/8/layout/vList2"/>
    <dgm:cxn modelId="{E1E01D60-45B4-491F-BCA1-741CAA9F3C48}" type="presOf" srcId="{B0234CCF-B34F-4A94-B4AB-B10B34DDE595}" destId="{79CCA611-5BBD-4C64-962A-562068296D16}" srcOrd="0" destOrd="0" presId="urn:microsoft.com/office/officeart/2005/8/layout/vList2"/>
    <dgm:cxn modelId="{261DA262-D379-4B2B-BE26-DC6EF2468E9A}" srcId="{0356D527-91F8-4752-B059-399410B97172}" destId="{38CC1FA3-0FF4-4D44-B0E4-D9471FFB1E2F}" srcOrd="0" destOrd="0" parTransId="{1010095D-CD79-4995-92A5-C31E79D11F52}" sibTransId="{F1DF3B83-D3CA-4039-B178-477A09772850}"/>
    <dgm:cxn modelId="{4DE7F443-7461-4708-A01C-AB8F8DD9364A}" type="presOf" srcId="{3F3BEB7F-EB00-46A8-A2AB-7C07B58AA26E}" destId="{6AA3125D-3380-45F6-9B40-CBE4FA87018F}" srcOrd="0" destOrd="5" presId="urn:microsoft.com/office/officeart/2005/8/layout/vList2"/>
    <dgm:cxn modelId="{8BDF3065-2025-4FD9-AA3A-2ADFF31A5417}" type="presOf" srcId="{BA6AFBE7-A36A-4C78-AD89-D5046DFAE88C}" destId="{6AA3125D-3380-45F6-9B40-CBE4FA87018F}" srcOrd="0" destOrd="3" presId="urn:microsoft.com/office/officeart/2005/8/layout/vList2"/>
    <dgm:cxn modelId="{CA81D469-9017-4688-8E78-1E867FD26AC9}" type="presOf" srcId="{212003C7-8845-4CE1-BF59-B9590066D7A3}" destId="{6AA3125D-3380-45F6-9B40-CBE4FA87018F}" srcOrd="0" destOrd="4" presId="urn:microsoft.com/office/officeart/2005/8/layout/vList2"/>
    <dgm:cxn modelId="{2672A56D-9517-42E5-868A-D9A04794388C}" srcId="{6995ED11-36C1-42F1-A133-7EA771F7CC9A}" destId="{D957232C-59D4-40E4-AF9B-114F6380E5D6}" srcOrd="3" destOrd="0" parTransId="{E26FFD43-E898-41E6-B8E6-1F143574B74A}" sibTransId="{FF6C9465-6453-4AFF-BE73-348282B725DE}"/>
    <dgm:cxn modelId="{522AD276-1C27-41C1-A785-9F3E4EEE38A5}" type="presOf" srcId="{F280ED5B-E608-4807-800C-2123AD21C0A2}" destId="{7EBE380C-96D7-4EB1-B73B-3DE1697812E2}" srcOrd="0" destOrd="0" presId="urn:microsoft.com/office/officeart/2005/8/layout/vList2"/>
    <dgm:cxn modelId="{6D5BFD79-9696-4002-B6D3-29553B7C556C}" srcId="{F280ED5B-E608-4807-800C-2123AD21C0A2}" destId="{130E8EAD-AE67-4922-A7A4-A00BBEA78F32}" srcOrd="0" destOrd="0" parTransId="{7516606F-3C3C-4900-B6B1-C9E8F6E44FFE}" sibTransId="{A265090F-26C6-42E4-BAD0-EA86F6BE2C13}"/>
    <dgm:cxn modelId="{E47E6B7C-B855-49D9-850B-061523339239}" srcId="{6995ED11-36C1-42F1-A133-7EA771F7CC9A}" destId="{B0234CCF-B34F-4A94-B4AB-B10B34DDE595}" srcOrd="0" destOrd="0" parTransId="{14198E5C-C18D-41BD-8C02-A287F37733A3}" sibTransId="{B92C5D80-9A1D-40DD-97F7-644C83FB8EF6}"/>
    <dgm:cxn modelId="{D62D9B7C-3606-4ABC-8F52-CAA083A627FC}" srcId="{243759FA-4328-4964-B024-40CCFD4F0EFF}" destId="{F280ED5B-E608-4807-800C-2123AD21C0A2}" srcOrd="1" destOrd="0" parTransId="{75A88D6C-F300-4F89-B0F2-8A21F2388482}" sibTransId="{D718283D-10C6-4A03-B9DD-FA137B9415D2}"/>
    <dgm:cxn modelId="{D94C3A7D-5314-4355-8CFB-3305F943CC66}" type="presOf" srcId="{130E8EAD-AE67-4922-A7A4-A00BBEA78F32}" destId="{6AA3125D-3380-45F6-9B40-CBE4FA87018F}" srcOrd="0" destOrd="0" presId="urn:microsoft.com/office/officeart/2005/8/layout/vList2"/>
    <dgm:cxn modelId="{337DAA84-6602-4154-A7BF-69EC329D89AD}" srcId="{130E8EAD-AE67-4922-A7A4-A00BBEA78F32}" destId="{23166DA4-9CBC-40DF-B869-929180E2FC20}" srcOrd="0" destOrd="0" parTransId="{216EF2C5-C202-4304-8F84-CBC9719F8328}" sibTransId="{C8C957D3-F146-47D6-90D0-66DAB64B72DD}"/>
    <dgm:cxn modelId="{1A78DC94-1EE2-4336-B202-41AE3CB11E20}" type="presOf" srcId="{6995ED11-36C1-42F1-A133-7EA771F7CC9A}" destId="{F820C1D9-1327-4589-84B9-8C07152345EE}" srcOrd="0" destOrd="0" presId="urn:microsoft.com/office/officeart/2005/8/layout/vList2"/>
    <dgm:cxn modelId="{1EF3D29C-1C0A-4208-874E-4B135C1A12D3}" srcId="{243759FA-4328-4964-B024-40CCFD4F0EFF}" destId="{6995ED11-36C1-42F1-A133-7EA771F7CC9A}" srcOrd="0" destOrd="0" parTransId="{ACE1954A-A091-423A-9A69-62D7D644289C}" sibTransId="{CD670E8C-3D0E-430B-936B-C668FA11D6E4}"/>
    <dgm:cxn modelId="{D9915AB5-2F50-414D-BB93-13CF0D83F60E}" type="presOf" srcId="{0356D527-91F8-4752-B059-399410B97172}" destId="{79CCA611-5BBD-4C64-962A-562068296D16}" srcOrd="0" destOrd="1" presId="urn:microsoft.com/office/officeart/2005/8/layout/vList2"/>
    <dgm:cxn modelId="{5875E3CB-1F85-41C9-8825-6FBAC984F937}" type="presOf" srcId="{243759FA-4328-4964-B024-40CCFD4F0EFF}" destId="{8D5B0341-1F2B-482E-8EEC-C2C6BACD44AE}" srcOrd="0" destOrd="0" presId="urn:microsoft.com/office/officeart/2005/8/layout/vList2"/>
    <dgm:cxn modelId="{5FBB6ECD-36FB-46AD-8480-2303B651F11B}" type="presOf" srcId="{292EF31F-038E-4FEE-B8F0-0D8514093516}" destId="{6AA3125D-3380-45F6-9B40-CBE4FA87018F}" srcOrd="0" destOrd="2" presId="urn:microsoft.com/office/officeart/2005/8/layout/vList2"/>
    <dgm:cxn modelId="{CCA3A9D4-64F2-41DB-AFAA-8C23E356C6BA}" srcId="{130E8EAD-AE67-4922-A7A4-A00BBEA78F32}" destId="{292EF31F-038E-4FEE-B8F0-0D8514093516}" srcOrd="1" destOrd="0" parTransId="{81593AEB-9DB0-4531-943B-471237FA7E31}" sibTransId="{4D84FC46-71B6-47FF-B714-712261F1A4AD}"/>
    <dgm:cxn modelId="{FF62F4DC-AC76-47D1-A9A3-0A40A8E2DAA9}" srcId="{6995ED11-36C1-42F1-A133-7EA771F7CC9A}" destId="{0356D527-91F8-4752-B059-399410B97172}" srcOrd="1" destOrd="0" parTransId="{AA1C3DC9-FA0E-48A9-82AE-330C92C3AC54}" sibTransId="{2CC9A5BF-9D01-48F1-B484-F53529094C2C}"/>
    <dgm:cxn modelId="{ECAA65EA-2264-4344-9F4E-A72F962EF622}" type="presOf" srcId="{86A039D9-2577-4BCD-9810-34BEFDA7BCB7}" destId="{79CCA611-5BBD-4C64-962A-562068296D16}" srcOrd="0" destOrd="3" presId="urn:microsoft.com/office/officeart/2005/8/layout/vList2"/>
    <dgm:cxn modelId="{A2DE56EB-D499-42AD-BB22-014F76897588}" srcId="{BA6AFBE7-A36A-4C78-AD89-D5046DFAE88C}" destId="{212003C7-8845-4CE1-BF59-B9590066D7A3}" srcOrd="0" destOrd="0" parTransId="{874D175F-1483-4EA3-AAB3-44B804BE021F}" sibTransId="{2E104C5A-40F3-4ACE-9069-DCE3AB72CD82}"/>
    <dgm:cxn modelId="{7DB9F130-EE01-4FFA-A5E2-CA9AECD6D7D0}" type="presParOf" srcId="{8D5B0341-1F2B-482E-8EEC-C2C6BACD44AE}" destId="{F820C1D9-1327-4589-84B9-8C07152345EE}" srcOrd="0" destOrd="0" presId="urn:microsoft.com/office/officeart/2005/8/layout/vList2"/>
    <dgm:cxn modelId="{CC661170-65CC-4326-AA12-2B3F4BDDCBA2}" type="presParOf" srcId="{8D5B0341-1F2B-482E-8EEC-C2C6BACD44AE}" destId="{79CCA611-5BBD-4C64-962A-562068296D16}" srcOrd="1" destOrd="0" presId="urn:microsoft.com/office/officeart/2005/8/layout/vList2"/>
    <dgm:cxn modelId="{680BC16F-88C9-4A0A-A1B7-0F23E68A80AF}" type="presParOf" srcId="{8D5B0341-1F2B-482E-8EEC-C2C6BACD44AE}" destId="{7EBE380C-96D7-4EB1-B73B-3DE1697812E2}" srcOrd="2" destOrd="0" presId="urn:microsoft.com/office/officeart/2005/8/layout/vList2"/>
    <dgm:cxn modelId="{C12E45FE-340B-4D26-B1FF-AC7E337B9F67}" type="presParOf" srcId="{8D5B0341-1F2B-482E-8EEC-C2C6BACD44AE}" destId="{6AA3125D-3380-45F6-9B40-CBE4FA87018F}"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DEB469-7026-4D9A-B692-F51CB3778D8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03061DFC-90C1-4DDB-BB20-2C78AC9E742A}">
      <dgm:prSe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b="0" i="0" dirty="0"/>
            <a:t>Accessibility</a:t>
          </a:r>
          <a:endParaRPr lang="en-US" dirty="0"/>
        </a:p>
      </dgm:t>
    </dgm:pt>
    <dgm:pt modelId="{094D4D97-A0B0-4DE2-B82B-E5187AC867F8}" type="parTrans" cxnId="{D2E8C37C-C523-444B-8F61-DB2A58178FAC}">
      <dgm:prSet/>
      <dgm:spPr/>
      <dgm:t>
        <a:bodyPr/>
        <a:lstStyle/>
        <a:p>
          <a:endParaRPr lang="en-US"/>
        </a:p>
      </dgm:t>
    </dgm:pt>
    <dgm:pt modelId="{E9014180-1C32-4FB2-B21A-2B047B804FE7}" type="sibTrans" cxnId="{D2E8C37C-C523-444B-8F61-DB2A58178FAC}">
      <dgm:prSet/>
      <dgm:spPr/>
      <dgm:t>
        <a:bodyPr/>
        <a:lstStyle/>
        <a:p>
          <a:endParaRPr lang="en-US"/>
        </a:p>
      </dgm:t>
    </dgm:pt>
    <dgm:pt modelId="{2F513D2A-1D5F-4349-89C3-D798B7521BAF}">
      <dgm:prSet/>
      <dgm:spPr>
        <a:solidFill>
          <a:srgbClr val="F8F8F8">
            <a:alpha val="80000"/>
          </a:srgbClr>
        </a:solidFill>
      </dgm:spPr>
      <dgm:t>
        <a:bodyPr/>
        <a:lstStyle/>
        <a:p>
          <a:r>
            <a:rPr lang="en-US" b="0" i="0" dirty="0"/>
            <a:t>Improved </a:t>
          </a:r>
          <a:r>
            <a:rPr lang="en-US" b="1" i="0" dirty="0">
              <a:solidFill>
                <a:schemeClr val="accent5"/>
              </a:solidFill>
            </a:rPr>
            <a:t>access to treatment</a:t>
          </a:r>
          <a:r>
            <a:rPr lang="en-US" b="0" i="0" dirty="0"/>
            <a:t>, </a:t>
          </a:r>
          <a:r>
            <a:rPr lang="en-US" b="1" i="0" dirty="0">
              <a:solidFill>
                <a:schemeClr val="accent5"/>
              </a:solidFill>
            </a:rPr>
            <a:t>reduced travel burden</a:t>
          </a:r>
          <a:r>
            <a:rPr lang="en-US" b="0" i="0" dirty="0"/>
            <a:t>, and </a:t>
          </a:r>
          <a:r>
            <a:rPr lang="en-US" b="1" i="0" dirty="0">
              <a:solidFill>
                <a:schemeClr val="accent5"/>
              </a:solidFill>
            </a:rPr>
            <a:t>lower risk of medication diversion</a:t>
          </a:r>
          <a:endParaRPr lang="en-US" b="1" dirty="0">
            <a:solidFill>
              <a:schemeClr val="accent5"/>
            </a:solidFill>
          </a:endParaRPr>
        </a:p>
      </dgm:t>
    </dgm:pt>
    <dgm:pt modelId="{860A2551-E7B0-4AA7-9FC8-C357C370512B}" type="parTrans" cxnId="{923C8530-FE9D-4B11-B2C6-4FA7B0C4AEFB}">
      <dgm:prSet/>
      <dgm:spPr/>
      <dgm:t>
        <a:bodyPr/>
        <a:lstStyle/>
        <a:p>
          <a:endParaRPr lang="en-US"/>
        </a:p>
      </dgm:t>
    </dgm:pt>
    <dgm:pt modelId="{A7EAF6A6-488E-45A1-B1D2-6273467D1C8D}" type="sibTrans" cxnId="{923C8530-FE9D-4B11-B2C6-4FA7B0C4AEFB}">
      <dgm:prSet/>
      <dgm:spPr/>
      <dgm:t>
        <a:bodyPr/>
        <a:lstStyle/>
        <a:p>
          <a:endParaRPr lang="en-US"/>
        </a:p>
      </dgm:t>
    </dgm:pt>
    <dgm:pt modelId="{BB44C1BD-9474-47E7-96E6-651FAB65BC46}">
      <dgm:prSet>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b="0" i="0"/>
            <a:t>Forensic Implications</a:t>
          </a:r>
          <a:endParaRPr lang="en-US"/>
        </a:p>
      </dgm:t>
    </dgm:pt>
    <dgm:pt modelId="{D33925FF-B7C0-482D-A662-43569543D84F}" type="parTrans" cxnId="{CFB7D629-F65D-4BF4-9B6C-F42C8ACAC357}">
      <dgm:prSet/>
      <dgm:spPr/>
      <dgm:t>
        <a:bodyPr/>
        <a:lstStyle/>
        <a:p>
          <a:endParaRPr lang="en-US"/>
        </a:p>
      </dgm:t>
    </dgm:pt>
    <dgm:pt modelId="{31545A28-91F9-46AA-9597-20D4D7D06DAD}" type="sibTrans" cxnId="{CFB7D629-F65D-4BF4-9B6C-F42C8ACAC357}">
      <dgm:prSet/>
      <dgm:spPr/>
      <dgm:t>
        <a:bodyPr/>
        <a:lstStyle/>
        <a:p>
          <a:endParaRPr lang="en-US"/>
        </a:p>
      </dgm:t>
    </dgm:pt>
    <dgm:pt modelId="{4FAD585A-AE92-4079-B1FC-7CA6BD2A30F8}">
      <dgm:prSet/>
      <dgm:spPr>
        <a:solidFill>
          <a:srgbClr val="F8F8F8">
            <a:alpha val="80000"/>
          </a:srgbClr>
        </a:solidFill>
      </dgm:spPr>
      <dgm:t>
        <a:bodyPr/>
        <a:lstStyle/>
        <a:p>
          <a:r>
            <a:rPr lang="en-US" b="0" i="0" dirty="0"/>
            <a:t>LAIB-naïve participants indicated LAIB may be beneficial in the prison setting given the potential for withdrawal with short-acting SLB</a:t>
          </a:r>
          <a:endParaRPr lang="en-US" dirty="0"/>
        </a:p>
      </dgm:t>
    </dgm:pt>
    <dgm:pt modelId="{F8C956F3-6675-405D-8F09-8EC1D183AE09}" type="parTrans" cxnId="{67FE37D3-A5BE-4211-9956-6D777A9E6FA9}">
      <dgm:prSet/>
      <dgm:spPr/>
      <dgm:t>
        <a:bodyPr/>
        <a:lstStyle/>
        <a:p>
          <a:endParaRPr lang="en-US"/>
        </a:p>
      </dgm:t>
    </dgm:pt>
    <dgm:pt modelId="{D4F604E4-B90A-4E06-AAD5-5A4E94376F8D}" type="sibTrans" cxnId="{67FE37D3-A5BE-4211-9956-6D777A9E6FA9}">
      <dgm:prSet/>
      <dgm:spPr/>
      <dgm:t>
        <a:bodyPr/>
        <a:lstStyle/>
        <a:p>
          <a:endParaRPr lang="en-US"/>
        </a:p>
      </dgm:t>
    </dgm:pt>
    <dgm:pt modelId="{85C187A8-458C-4A5D-97A6-24184767832E}">
      <dgm:prSet/>
      <dgm:spPr>
        <a:solidFill>
          <a:srgbClr val="F8F8F8">
            <a:alpha val="80000"/>
          </a:srgbClr>
        </a:solidFill>
      </dgm:spPr>
      <dgm:t>
        <a:bodyPr/>
        <a:lstStyle/>
        <a:p>
          <a:r>
            <a:rPr lang="en-US" b="0" i="0" dirty="0"/>
            <a:t>LAIB treatment </a:t>
          </a:r>
          <a:r>
            <a:rPr lang="en-US" b="1" i="0" dirty="0">
              <a:solidFill>
                <a:schemeClr val="accent5"/>
              </a:solidFill>
            </a:rPr>
            <a:t>reduced active legal issues such as charges</a:t>
          </a:r>
          <a:r>
            <a:rPr lang="en-US" b="0" i="0" dirty="0"/>
            <a:t>, </a:t>
          </a:r>
          <a:r>
            <a:rPr lang="en-US" b="1" i="0" dirty="0">
              <a:solidFill>
                <a:schemeClr val="accent5"/>
              </a:solidFill>
            </a:rPr>
            <a:t>pending trials</a:t>
          </a:r>
          <a:r>
            <a:rPr lang="en-US" b="0" i="0" dirty="0"/>
            <a:t>, and </a:t>
          </a:r>
          <a:r>
            <a:rPr lang="en-US" b="1" i="0" dirty="0">
              <a:solidFill>
                <a:schemeClr val="accent5"/>
              </a:solidFill>
            </a:rPr>
            <a:t>parole</a:t>
          </a:r>
          <a:r>
            <a:rPr lang="en-US" b="0" i="0" dirty="0"/>
            <a:t> (0.017, 95% CI: 0.001, 0.032)</a:t>
          </a:r>
          <a:endParaRPr lang="en-US" dirty="0"/>
        </a:p>
      </dgm:t>
    </dgm:pt>
    <dgm:pt modelId="{C5262A87-FB9B-4877-BF9A-23105F6336B9}" type="parTrans" cxnId="{5565650F-8067-4342-84BB-CACCBBE8C5B7}">
      <dgm:prSet/>
      <dgm:spPr/>
      <dgm:t>
        <a:bodyPr/>
        <a:lstStyle/>
        <a:p>
          <a:endParaRPr lang="en-US"/>
        </a:p>
      </dgm:t>
    </dgm:pt>
    <dgm:pt modelId="{F7A0B142-40A8-4908-9EAA-BBEA85EA6776}" type="sibTrans" cxnId="{5565650F-8067-4342-84BB-CACCBBE8C5B7}">
      <dgm:prSet/>
      <dgm:spPr/>
      <dgm:t>
        <a:bodyPr/>
        <a:lstStyle/>
        <a:p>
          <a:endParaRPr lang="en-US"/>
        </a:p>
      </dgm:t>
    </dgm:pt>
    <dgm:pt modelId="{E829E73D-5E4B-49B3-8186-1978D0F5067D}">
      <dgm:prSet>
        <dgm:style>
          <a:lnRef idx="0">
            <a:scrgbClr r="0" g="0" b="0"/>
          </a:lnRef>
          <a:fillRef idx="0">
            <a:scrgbClr r="0" g="0" b="0"/>
          </a:fillRef>
          <a:effectRef idx="0">
            <a:scrgbClr r="0" g="0" b="0"/>
          </a:effectRef>
          <a:fontRef idx="minor">
            <a:schemeClr val="lt1"/>
          </a:fontRef>
        </dgm:style>
      </dgm:prSet>
      <dgm:spPr>
        <a:solidFill>
          <a:schemeClr val="accent3"/>
        </a:solidFill>
        <a:ln>
          <a:noFill/>
        </a:ln>
      </dgm:spPr>
      <dgm:t>
        <a:bodyPr/>
        <a:lstStyle/>
        <a:p>
          <a:r>
            <a:rPr lang="en-US" b="0" i="0"/>
            <a:t>Gender</a:t>
          </a:r>
          <a:endParaRPr lang="en-US"/>
        </a:p>
      </dgm:t>
    </dgm:pt>
    <dgm:pt modelId="{3AB64AD5-B52D-4A96-87BC-BAE0A2C132B7}" type="parTrans" cxnId="{D49F7873-384D-403E-A412-FA9B3E749A9D}">
      <dgm:prSet/>
      <dgm:spPr/>
      <dgm:t>
        <a:bodyPr/>
        <a:lstStyle/>
        <a:p>
          <a:endParaRPr lang="en-US"/>
        </a:p>
      </dgm:t>
    </dgm:pt>
    <dgm:pt modelId="{7DB10897-C90C-4B80-AEC9-42B4595C681C}" type="sibTrans" cxnId="{D49F7873-384D-403E-A412-FA9B3E749A9D}">
      <dgm:prSet/>
      <dgm:spPr/>
      <dgm:t>
        <a:bodyPr/>
        <a:lstStyle/>
        <a:p>
          <a:endParaRPr lang="en-US"/>
        </a:p>
      </dgm:t>
    </dgm:pt>
    <dgm:pt modelId="{87FE29D8-4292-436A-9593-94257FB50A0B}">
      <dgm:prSet/>
      <dgm:spPr>
        <a:solidFill>
          <a:srgbClr val="F8F8F8">
            <a:alpha val="80000"/>
          </a:srgbClr>
        </a:solidFill>
      </dgm:spPr>
      <dgm:t>
        <a:bodyPr/>
        <a:lstStyle/>
        <a:p>
          <a:r>
            <a:rPr lang="en-US" b="0" i="0"/>
            <a:t>No study specifically explored the relationship between LAIB and gender equity</a:t>
          </a:r>
          <a:endParaRPr lang="en-US"/>
        </a:p>
      </dgm:t>
    </dgm:pt>
    <dgm:pt modelId="{71A478A9-4BDF-4440-A539-7C3FB48C02E7}" type="parTrans" cxnId="{BFF835EB-CC88-43EB-9B5C-52CD489FC4AE}">
      <dgm:prSet/>
      <dgm:spPr/>
      <dgm:t>
        <a:bodyPr/>
        <a:lstStyle/>
        <a:p>
          <a:endParaRPr lang="en-US"/>
        </a:p>
      </dgm:t>
    </dgm:pt>
    <dgm:pt modelId="{4EB561C0-F15D-4B25-8DD9-420D5305B87B}" type="sibTrans" cxnId="{BFF835EB-CC88-43EB-9B5C-52CD489FC4AE}">
      <dgm:prSet/>
      <dgm:spPr/>
      <dgm:t>
        <a:bodyPr/>
        <a:lstStyle/>
        <a:p>
          <a:endParaRPr lang="en-US"/>
        </a:p>
      </dgm:t>
    </dgm:pt>
    <dgm:pt modelId="{4CCEBF27-D1B8-479E-A619-10737868412D}">
      <dgm:prSet/>
      <dgm:spPr>
        <a:solidFill>
          <a:srgbClr val="F8F8F8">
            <a:alpha val="80000"/>
          </a:srgbClr>
        </a:solidFill>
      </dgm:spPr>
      <dgm:t>
        <a:bodyPr/>
        <a:lstStyle/>
        <a:p>
          <a:r>
            <a:rPr lang="en-US" b="0" i="0" dirty="0"/>
            <a:t>Two studies examined gender differences in perceptions of LAIB </a:t>
          </a:r>
          <a:endParaRPr lang="en-US" dirty="0"/>
        </a:p>
      </dgm:t>
    </dgm:pt>
    <dgm:pt modelId="{D49DAB38-5FE8-4EB7-BFF3-54E181BF1139}" type="parTrans" cxnId="{B7D86CA7-1D20-4236-8379-B62EC70A4B2D}">
      <dgm:prSet/>
      <dgm:spPr/>
      <dgm:t>
        <a:bodyPr/>
        <a:lstStyle/>
        <a:p>
          <a:endParaRPr lang="en-US"/>
        </a:p>
      </dgm:t>
    </dgm:pt>
    <dgm:pt modelId="{AAFA5404-6544-4EF7-B0CA-552A7DD65479}" type="sibTrans" cxnId="{B7D86CA7-1D20-4236-8379-B62EC70A4B2D}">
      <dgm:prSet/>
      <dgm:spPr/>
      <dgm:t>
        <a:bodyPr/>
        <a:lstStyle/>
        <a:p>
          <a:endParaRPr lang="en-US"/>
        </a:p>
      </dgm:t>
    </dgm:pt>
    <dgm:pt modelId="{FC295C9B-5E59-47A7-9455-A3FD20D13BC7}">
      <dgm:prSet/>
      <dgm:spPr>
        <a:solidFill>
          <a:srgbClr val="F8F8F8">
            <a:alpha val="80000"/>
          </a:srgbClr>
        </a:solidFill>
      </dgm:spPr>
      <dgm:t>
        <a:bodyPr/>
        <a:lstStyle/>
        <a:p>
          <a:pPr>
            <a:buClr>
              <a:schemeClr val="tx1"/>
            </a:buClr>
          </a:pPr>
          <a:r>
            <a:rPr lang="en-US" b="1" i="0" dirty="0">
              <a:solidFill>
                <a:schemeClr val="accent5"/>
              </a:solidFill>
            </a:rPr>
            <a:t>Females preferred LAIB</a:t>
          </a:r>
          <a:r>
            <a:rPr lang="en-US" b="1" i="0" dirty="0"/>
            <a:t> </a:t>
          </a:r>
          <a:r>
            <a:rPr lang="en-US" b="0" i="0" dirty="0"/>
            <a:t>as they were ‘</a:t>
          </a:r>
          <a:r>
            <a:rPr lang="en-US" b="1" i="0" dirty="0">
              <a:solidFill>
                <a:schemeClr val="accent5"/>
              </a:solidFill>
            </a:rPr>
            <a:t>discreet</a:t>
          </a:r>
          <a:r>
            <a:rPr lang="en-US" b="0" i="0" dirty="0"/>
            <a:t>’, ‘</a:t>
          </a:r>
          <a:r>
            <a:rPr lang="en-US" b="1" i="0" dirty="0">
              <a:solidFill>
                <a:schemeClr val="accent5"/>
              </a:solidFill>
            </a:rPr>
            <a:t>invisible</a:t>
          </a:r>
          <a:r>
            <a:rPr lang="en-US" b="0" i="0" dirty="0"/>
            <a:t>’, and had ‘</a:t>
          </a:r>
          <a:r>
            <a:rPr lang="en-US" b="1" i="0" dirty="0">
              <a:solidFill>
                <a:schemeClr val="accent5"/>
              </a:solidFill>
            </a:rPr>
            <a:t>less stigma</a:t>
          </a:r>
          <a:r>
            <a:rPr lang="en-US" b="0" i="0" dirty="0"/>
            <a:t>’ associated with them</a:t>
          </a:r>
          <a:endParaRPr lang="en-US" dirty="0"/>
        </a:p>
      </dgm:t>
    </dgm:pt>
    <dgm:pt modelId="{13D83D77-1C4F-426E-8EA2-B42905B1BA31}" type="parTrans" cxnId="{D9845C09-A5F7-4604-BD0D-A9C460C4FAD4}">
      <dgm:prSet/>
      <dgm:spPr/>
      <dgm:t>
        <a:bodyPr/>
        <a:lstStyle/>
        <a:p>
          <a:endParaRPr lang="en-US"/>
        </a:p>
      </dgm:t>
    </dgm:pt>
    <dgm:pt modelId="{A361D9FE-B0FB-4271-9EB7-BF9FDFDCD664}" type="sibTrans" cxnId="{D9845C09-A5F7-4604-BD0D-A9C460C4FAD4}">
      <dgm:prSet/>
      <dgm:spPr/>
      <dgm:t>
        <a:bodyPr/>
        <a:lstStyle/>
        <a:p>
          <a:endParaRPr lang="en-US"/>
        </a:p>
      </dgm:t>
    </dgm:pt>
    <dgm:pt modelId="{FACC5EC2-192B-41B3-8EC8-1C7CA059952D}">
      <dgm:prSet/>
      <dgm:spPr>
        <a:solidFill>
          <a:srgbClr val="F8F8F8">
            <a:alpha val="80000"/>
          </a:srgbClr>
        </a:solidFill>
      </dgm:spPr>
      <dgm:t>
        <a:bodyPr/>
        <a:lstStyle/>
        <a:p>
          <a:pPr>
            <a:buClr>
              <a:schemeClr val="tx1"/>
            </a:buClr>
          </a:pPr>
          <a:r>
            <a:rPr lang="en-US" b="1" i="0" dirty="0">
              <a:solidFill>
                <a:schemeClr val="accent5"/>
              </a:solidFill>
            </a:rPr>
            <a:t>Females were statistically more likely to believe LAIB was a good treatment </a:t>
          </a:r>
          <a:r>
            <a:rPr lang="en-US" b="0" i="0" dirty="0"/>
            <a:t>(OR = 1.67, 95%CI 1.04–2.69; p = 0.034)</a:t>
          </a:r>
          <a:endParaRPr lang="en-US" dirty="0"/>
        </a:p>
      </dgm:t>
    </dgm:pt>
    <dgm:pt modelId="{D8A7D65E-E599-40BD-9D0E-84DCB36EE36A}" type="parTrans" cxnId="{982D5495-75E8-47B0-B3C3-161FD659215C}">
      <dgm:prSet/>
      <dgm:spPr/>
      <dgm:t>
        <a:bodyPr/>
        <a:lstStyle/>
        <a:p>
          <a:endParaRPr lang="en-US"/>
        </a:p>
      </dgm:t>
    </dgm:pt>
    <dgm:pt modelId="{BD1CA379-3CD6-4786-B691-4C508829A3CD}" type="sibTrans" cxnId="{982D5495-75E8-47B0-B3C3-161FD659215C}">
      <dgm:prSet/>
      <dgm:spPr/>
      <dgm:t>
        <a:bodyPr/>
        <a:lstStyle/>
        <a:p>
          <a:endParaRPr lang="en-US"/>
        </a:p>
      </dgm:t>
    </dgm:pt>
    <dgm:pt modelId="{648CC36C-C0AD-46E1-AACE-BC16031A4242}">
      <dgm:prSet/>
      <dgm:spPr>
        <a:solidFill>
          <a:srgbClr val="F8F8F8">
            <a:alpha val="80000"/>
          </a:srgbClr>
        </a:solidFill>
      </dgm:spPr>
      <dgm:t>
        <a:bodyPr/>
        <a:lstStyle/>
        <a:p>
          <a:endParaRPr lang="en-US" dirty="0"/>
        </a:p>
      </dgm:t>
    </dgm:pt>
    <dgm:pt modelId="{3A8888E1-D005-4AD3-B379-A77426348497}" type="parTrans" cxnId="{864C65E8-CD99-4E10-925D-0895BD2AB7C3}">
      <dgm:prSet/>
      <dgm:spPr/>
      <dgm:t>
        <a:bodyPr/>
        <a:lstStyle/>
        <a:p>
          <a:endParaRPr lang="en-US"/>
        </a:p>
      </dgm:t>
    </dgm:pt>
    <dgm:pt modelId="{6E037555-C8E2-49D5-BE37-8B94F8C1E87E}" type="sibTrans" cxnId="{864C65E8-CD99-4E10-925D-0895BD2AB7C3}">
      <dgm:prSet/>
      <dgm:spPr/>
      <dgm:t>
        <a:bodyPr/>
        <a:lstStyle/>
        <a:p>
          <a:endParaRPr lang="en-US"/>
        </a:p>
      </dgm:t>
    </dgm:pt>
    <dgm:pt modelId="{206D2ADE-D046-441E-A4E1-5CDF6493BFE0}">
      <dgm:prSet/>
      <dgm:spPr>
        <a:solidFill>
          <a:srgbClr val="F8F8F8">
            <a:alpha val="80000"/>
          </a:srgbClr>
        </a:solidFill>
      </dgm:spPr>
      <dgm:t>
        <a:bodyPr/>
        <a:lstStyle/>
        <a:p>
          <a:endParaRPr lang="en-US" dirty="0"/>
        </a:p>
      </dgm:t>
    </dgm:pt>
    <dgm:pt modelId="{A2D8541B-2D8F-41C4-8497-9295D8894AD1}" type="parTrans" cxnId="{5502DF44-C8F4-4843-9767-1693652C058E}">
      <dgm:prSet/>
      <dgm:spPr/>
      <dgm:t>
        <a:bodyPr/>
        <a:lstStyle/>
        <a:p>
          <a:endParaRPr lang="en-US"/>
        </a:p>
      </dgm:t>
    </dgm:pt>
    <dgm:pt modelId="{24B52418-9E53-42DF-BDFC-852CE3349BD5}" type="sibTrans" cxnId="{5502DF44-C8F4-4843-9767-1693652C058E}">
      <dgm:prSet/>
      <dgm:spPr/>
      <dgm:t>
        <a:bodyPr/>
        <a:lstStyle/>
        <a:p>
          <a:endParaRPr lang="en-US"/>
        </a:p>
      </dgm:t>
    </dgm:pt>
    <dgm:pt modelId="{95EB754A-963E-4F82-9D88-20A911E02889}">
      <dgm:prSet/>
      <dgm:spPr>
        <a:solidFill>
          <a:srgbClr val="F8F8F8">
            <a:alpha val="80000"/>
          </a:srgbClr>
        </a:solidFill>
      </dgm:spPr>
      <dgm:t>
        <a:bodyPr/>
        <a:lstStyle/>
        <a:p>
          <a:r>
            <a:rPr lang="en-US" b="0" i="0" dirty="0"/>
            <a:t>Potential reduction in opioid cravings could reduce the need to commit OUD-related crimes</a:t>
          </a:r>
          <a:endParaRPr lang="en-US" dirty="0"/>
        </a:p>
      </dgm:t>
    </dgm:pt>
    <dgm:pt modelId="{15332167-C620-4FCD-8954-1125B7148E55}" type="parTrans" cxnId="{D7CC47CB-AFE5-4907-936D-B94CCF29C071}">
      <dgm:prSet/>
      <dgm:spPr/>
      <dgm:t>
        <a:bodyPr/>
        <a:lstStyle/>
        <a:p>
          <a:endParaRPr lang="en-US"/>
        </a:p>
      </dgm:t>
    </dgm:pt>
    <dgm:pt modelId="{BA5C1FF5-7D00-4891-A5A9-5EADE9786817}" type="sibTrans" cxnId="{D7CC47CB-AFE5-4907-936D-B94CCF29C071}">
      <dgm:prSet/>
      <dgm:spPr/>
      <dgm:t>
        <a:bodyPr/>
        <a:lstStyle/>
        <a:p>
          <a:endParaRPr lang="en-US"/>
        </a:p>
      </dgm:t>
    </dgm:pt>
    <dgm:pt modelId="{69A46258-6654-4368-89C3-8CD0F81B3478}" type="pres">
      <dgm:prSet presAssocID="{39DEB469-7026-4D9A-B692-F51CB3778D8B}" presName="linear" presStyleCnt="0">
        <dgm:presLayoutVars>
          <dgm:animLvl val="lvl"/>
          <dgm:resizeHandles val="exact"/>
        </dgm:presLayoutVars>
      </dgm:prSet>
      <dgm:spPr/>
    </dgm:pt>
    <dgm:pt modelId="{C01B18C4-66B0-4C6E-8581-A16804835C90}" type="pres">
      <dgm:prSet presAssocID="{03061DFC-90C1-4DDB-BB20-2C78AC9E742A}" presName="parentText" presStyleLbl="node1" presStyleIdx="0" presStyleCnt="3">
        <dgm:presLayoutVars>
          <dgm:chMax val="0"/>
          <dgm:bulletEnabled val="1"/>
        </dgm:presLayoutVars>
      </dgm:prSet>
      <dgm:spPr/>
    </dgm:pt>
    <dgm:pt modelId="{CAF71CC3-E4C6-4EF6-A809-62E55B6B8D1A}" type="pres">
      <dgm:prSet presAssocID="{03061DFC-90C1-4DDB-BB20-2C78AC9E742A}" presName="childText" presStyleLbl="revTx" presStyleIdx="0" presStyleCnt="3">
        <dgm:presLayoutVars>
          <dgm:bulletEnabled val="1"/>
        </dgm:presLayoutVars>
      </dgm:prSet>
      <dgm:spPr/>
    </dgm:pt>
    <dgm:pt modelId="{AC7BC86A-E6A2-44B7-B005-9991BCCA1EE3}" type="pres">
      <dgm:prSet presAssocID="{BB44C1BD-9474-47E7-96E6-651FAB65BC46}" presName="parentText" presStyleLbl="node1" presStyleIdx="1" presStyleCnt="3">
        <dgm:presLayoutVars>
          <dgm:chMax val="0"/>
          <dgm:bulletEnabled val="1"/>
        </dgm:presLayoutVars>
      </dgm:prSet>
      <dgm:spPr/>
    </dgm:pt>
    <dgm:pt modelId="{33697018-D498-4843-A3C3-F8A5527FE8B4}" type="pres">
      <dgm:prSet presAssocID="{BB44C1BD-9474-47E7-96E6-651FAB65BC46}" presName="childText" presStyleLbl="revTx" presStyleIdx="1" presStyleCnt="3">
        <dgm:presLayoutVars>
          <dgm:bulletEnabled val="1"/>
        </dgm:presLayoutVars>
      </dgm:prSet>
      <dgm:spPr/>
    </dgm:pt>
    <dgm:pt modelId="{AB162BF6-CF37-44F6-8505-6156F1E92EAC}" type="pres">
      <dgm:prSet presAssocID="{E829E73D-5E4B-49B3-8186-1978D0F5067D}" presName="parentText" presStyleLbl="node1" presStyleIdx="2" presStyleCnt="3">
        <dgm:presLayoutVars>
          <dgm:chMax val="0"/>
          <dgm:bulletEnabled val="1"/>
        </dgm:presLayoutVars>
      </dgm:prSet>
      <dgm:spPr/>
    </dgm:pt>
    <dgm:pt modelId="{3EC10032-7EE7-4801-8AA8-E22440939197}" type="pres">
      <dgm:prSet presAssocID="{E829E73D-5E4B-49B3-8186-1978D0F5067D}" presName="childText" presStyleLbl="revTx" presStyleIdx="2" presStyleCnt="3">
        <dgm:presLayoutVars>
          <dgm:bulletEnabled val="1"/>
        </dgm:presLayoutVars>
      </dgm:prSet>
      <dgm:spPr/>
    </dgm:pt>
  </dgm:ptLst>
  <dgm:cxnLst>
    <dgm:cxn modelId="{D9845C09-A5F7-4604-BD0D-A9C460C4FAD4}" srcId="{4CCEBF27-D1B8-479E-A619-10737868412D}" destId="{FC295C9B-5E59-47A7-9455-A3FD20D13BC7}" srcOrd="0" destOrd="0" parTransId="{13D83D77-1C4F-426E-8EA2-B42905B1BA31}" sibTransId="{A361D9FE-B0FB-4271-9EB7-BF9FDFDCD664}"/>
    <dgm:cxn modelId="{5565650F-8067-4342-84BB-CACCBBE8C5B7}" srcId="{BB44C1BD-9474-47E7-96E6-651FAB65BC46}" destId="{85C187A8-458C-4A5D-97A6-24184767832E}" srcOrd="2" destOrd="0" parTransId="{C5262A87-FB9B-4877-BF9A-23105F6336B9}" sibTransId="{F7A0B142-40A8-4908-9EAA-BBEA85EA6776}"/>
    <dgm:cxn modelId="{4A58DE12-94C0-41B5-A7C9-62E36BE5E33B}" type="presOf" srcId="{03061DFC-90C1-4DDB-BB20-2C78AC9E742A}" destId="{C01B18C4-66B0-4C6E-8581-A16804835C90}" srcOrd="0" destOrd="0" presId="urn:microsoft.com/office/officeart/2005/8/layout/vList2"/>
    <dgm:cxn modelId="{1601E922-B37B-476B-822F-99A13167D0BF}" type="presOf" srcId="{BB44C1BD-9474-47E7-96E6-651FAB65BC46}" destId="{AC7BC86A-E6A2-44B7-B005-9991BCCA1EE3}" srcOrd="0" destOrd="0" presId="urn:microsoft.com/office/officeart/2005/8/layout/vList2"/>
    <dgm:cxn modelId="{CFB7D629-F65D-4BF4-9B6C-F42C8ACAC357}" srcId="{39DEB469-7026-4D9A-B692-F51CB3778D8B}" destId="{BB44C1BD-9474-47E7-96E6-651FAB65BC46}" srcOrd="1" destOrd="0" parTransId="{D33925FF-B7C0-482D-A662-43569543D84F}" sibTransId="{31545A28-91F9-46AA-9597-20D4D7D06DAD}"/>
    <dgm:cxn modelId="{A448962A-6DFE-4DE3-B944-3A0480CAA3D1}" type="presOf" srcId="{2F513D2A-1D5F-4349-89C3-D798B7521BAF}" destId="{CAF71CC3-E4C6-4EF6-A809-62E55B6B8D1A}" srcOrd="0" destOrd="0" presId="urn:microsoft.com/office/officeart/2005/8/layout/vList2"/>
    <dgm:cxn modelId="{923C8530-FE9D-4B11-B2C6-4FA7B0C4AEFB}" srcId="{03061DFC-90C1-4DDB-BB20-2C78AC9E742A}" destId="{2F513D2A-1D5F-4349-89C3-D798B7521BAF}" srcOrd="0" destOrd="0" parTransId="{860A2551-E7B0-4AA7-9FC8-C357C370512B}" sibTransId="{A7EAF6A6-488E-45A1-B1D2-6273467D1C8D}"/>
    <dgm:cxn modelId="{A3810744-0A52-4CCD-89DB-5088370074C9}" type="presOf" srcId="{206D2ADE-D046-441E-A4E1-5CDF6493BFE0}" destId="{33697018-D498-4843-A3C3-F8A5527FE8B4}" srcOrd="0" destOrd="3" presId="urn:microsoft.com/office/officeart/2005/8/layout/vList2"/>
    <dgm:cxn modelId="{5502DF44-C8F4-4843-9767-1693652C058E}" srcId="{BB44C1BD-9474-47E7-96E6-651FAB65BC46}" destId="{206D2ADE-D046-441E-A4E1-5CDF6493BFE0}" srcOrd="3" destOrd="0" parTransId="{A2D8541B-2D8F-41C4-8497-9295D8894AD1}" sibTransId="{24B52418-9E53-42DF-BDFC-852CE3349BD5}"/>
    <dgm:cxn modelId="{D49F7873-384D-403E-A412-FA9B3E749A9D}" srcId="{39DEB469-7026-4D9A-B692-F51CB3778D8B}" destId="{E829E73D-5E4B-49B3-8186-1978D0F5067D}" srcOrd="2" destOrd="0" parTransId="{3AB64AD5-B52D-4A96-87BC-BAE0A2C132B7}" sibTransId="{7DB10897-C90C-4B80-AEC9-42B4595C681C}"/>
    <dgm:cxn modelId="{D2E8C37C-C523-444B-8F61-DB2A58178FAC}" srcId="{39DEB469-7026-4D9A-B692-F51CB3778D8B}" destId="{03061DFC-90C1-4DDB-BB20-2C78AC9E742A}" srcOrd="0" destOrd="0" parTransId="{094D4D97-A0B0-4DE2-B82B-E5187AC867F8}" sibTransId="{E9014180-1C32-4FB2-B21A-2B047B804FE7}"/>
    <dgm:cxn modelId="{11CAA384-ECA1-40E5-B942-65AE0266FE76}" type="presOf" srcId="{85C187A8-458C-4A5D-97A6-24184767832E}" destId="{33697018-D498-4843-A3C3-F8A5527FE8B4}" srcOrd="0" destOrd="2" presId="urn:microsoft.com/office/officeart/2005/8/layout/vList2"/>
    <dgm:cxn modelId="{982D5495-75E8-47B0-B3C3-161FD659215C}" srcId="{4CCEBF27-D1B8-479E-A619-10737868412D}" destId="{FACC5EC2-192B-41B3-8EC8-1C7CA059952D}" srcOrd="1" destOrd="0" parTransId="{D8A7D65E-E599-40BD-9D0E-84DCB36EE36A}" sibTransId="{BD1CA379-3CD6-4786-B691-4C508829A3CD}"/>
    <dgm:cxn modelId="{E62497A2-906A-46F7-8DE2-7B41DF5DB612}" type="presOf" srcId="{E829E73D-5E4B-49B3-8186-1978D0F5067D}" destId="{AB162BF6-CF37-44F6-8505-6156F1E92EAC}" srcOrd="0" destOrd="0" presId="urn:microsoft.com/office/officeart/2005/8/layout/vList2"/>
    <dgm:cxn modelId="{A6FB17A6-3339-4B64-9CD0-B5AD08F98DDF}" type="presOf" srcId="{87FE29D8-4292-436A-9593-94257FB50A0B}" destId="{3EC10032-7EE7-4801-8AA8-E22440939197}" srcOrd="0" destOrd="0" presId="urn:microsoft.com/office/officeart/2005/8/layout/vList2"/>
    <dgm:cxn modelId="{B7D86CA7-1D20-4236-8379-B62EC70A4B2D}" srcId="{E829E73D-5E4B-49B3-8186-1978D0F5067D}" destId="{4CCEBF27-D1B8-479E-A619-10737868412D}" srcOrd="1" destOrd="0" parTransId="{D49DAB38-5FE8-4EB7-BFF3-54E181BF1139}" sibTransId="{AAFA5404-6544-4EF7-B0CA-552A7DD65479}"/>
    <dgm:cxn modelId="{44AC16A9-98A1-47A8-B94F-7DB2B4E72935}" type="presOf" srcId="{FACC5EC2-192B-41B3-8EC8-1C7CA059952D}" destId="{3EC10032-7EE7-4801-8AA8-E22440939197}" srcOrd="0" destOrd="3" presId="urn:microsoft.com/office/officeart/2005/8/layout/vList2"/>
    <dgm:cxn modelId="{FAEF17B6-37A9-4BB8-AA84-59FD98E546E4}" type="presOf" srcId="{95EB754A-963E-4F82-9D88-20A911E02889}" destId="{33697018-D498-4843-A3C3-F8A5527FE8B4}" srcOrd="0" destOrd="1" presId="urn:microsoft.com/office/officeart/2005/8/layout/vList2"/>
    <dgm:cxn modelId="{9336F2C0-8682-4CDD-9B88-CDDFA284CC04}" type="presOf" srcId="{4FAD585A-AE92-4079-B1FC-7CA6BD2A30F8}" destId="{33697018-D498-4843-A3C3-F8A5527FE8B4}" srcOrd="0" destOrd="0" presId="urn:microsoft.com/office/officeart/2005/8/layout/vList2"/>
    <dgm:cxn modelId="{D7CC47CB-AFE5-4907-936D-B94CCF29C071}" srcId="{BB44C1BD-9474-47E7-96E6-651FAB65BC46}" destId="{95EB754A-963E-4F82-9D88-20A911E02889}" srcOrd="1" destOrd="0" parTransId="{15332167-C620-4FCD-8954-1125B7148E55}" sibTransId="{BA5C1FF5-7D00-4891-A5A9-5EADE9786817}"/>
    <dgm:cxn modelId="{8E289ECE-2334-4F59-9ECF-2CC189D90C35}" type="presOf" srcId="{4CCEBF27-D1B8-479E-A619-10737868412D}" destId="{3EC10032-7EE7-4801-8AA8-E22440939197}" srcOrd="0" destOrd="1" presId="urn:microsoft.com/office/officeart/2005/8/layout/vList2"/>
    <dgm:cxn modelId="{67FE37D3-A5BE-4211-9956-6D777A9E6FA9}" srcId="{BB44C1BD-9474-47E7-96E6-651FAB65BC46}" destId="{4FAD585A-AE92-4079-B1FC-7CA6BD2A30F8}" srcOrd="0" destOrd="0" parTransId="{F8C956F3-6675-405D-8F09-8EC1D183AE09}" sibTransId="{D4F604E4-B90A-4E06-AAD5-5A4E94376F8D}"/>
    <dgm:cxn modelId="{AC339FDB-3C06-4BA3-A77C-A12BDDB5E0D7}" type="presOf" srcId="{39DEB469-7026-4D9A-B692-F51CB3778D8B}" destId="{69A46258-6654-4368-89C3-8CD0F81B3478}" srcOrd="0" destOrd="0" presId="urn:microsoft.com/office/officeart/2005/8/layout/vList2"/>
    <dgm:cxn modelId="{864C65E8-CD99-4E10-925D-0895BD2AB7C3}" srcId="{03061DFC-90C1-4DDB-BB20-2C78AC9E742A}" destId="{648CC36C-C0AD-46E1-AACE-BC16031A4242}" srcOrd="1" destOrd="0" parTransId="{3A8888E1-D005-4AD3-B379-A77426348497}" sibTransId="{6E037555-C8E2-49D5-BE37-8B94F8C1E87E}"/>
    <dgm:cxn modelId="{BFF835EB-CC88-43EB-9B5C-52CD489FC4AE}" srcId="{E829E73D-5E4B-49B3-8186-1978D0F5067D}" destId="{87FE29D8-4292-436A-9593-94257FB50A0B}" srcOrd="0" destOrd="0" parTransId="{71A478A9-4BDF-4440-A539-7C3FB48C02E7}" sibTransId="{4EB561C0-F15D-4B25-8DD9-420D5305B87B}"/>
    <dgm:cxn modelId="{6C00B4F2-9563-40E2-AFCA-FFF40415F320}" type="presOf" srcId="{648CC36C-C0AD-46E1-AACE-BC16031A4242}" destId="{CAF71CC3-E4C6-4EF6-A809-62E55B6B8D1A}" srcOrd="0" destOrd="1" presId="urn:microsoft.com/office/officeart/2005/8/layout/vList2"/>
    <dgm:cxn modelId="{814CFFFC-5C8A-4833-886A-33408256C01D}" type="presOf" srcId="{FC295C9B-5E59-47A7-9455-A3FD20D13BC7}" destId="{3EC10032-7EE7-4801-8AA8-E22440939197}" srcOrd="0" destOrd="2" presId="urn:microsoft.com/office/officeart/2005/8/layout/vList2"/>
    <dgm:cxn modelId="{A7A64AE3-31F3-4697-9CEE-E188C939FEE6}" type="presParOf" srcId="{69A46258-6654-4368-89C3-8CD0F81B3478}" destId="{C01B18C4-66B0-4C6E-8581-A16804835C90}" srcOrd="0" destOrd="0" presId="urn:microsoft.com/office/officeart/2005/8/layout/vList2"/>
    <dgm:cxn modelId="{BCDE88AE-C227-40FB-9D53-A7125505C38E}" type="presParOf" srcId="{69A46258-6654-4368-89C3-8CD0F81B3478}" destId="{CAF71CC3-E4C6-4EF6-A809-62E55B6B8D1A}" srcOrd="1" destOrd="0" presId="urn:microsoft.com/office/officeart/2005/8/layout/vList2"/>
    <dgm:cxn modelId="{E471CA15-02C7-4C93-8304-7AC55F8673FB}" type="presParOf" srcId="{69A46258-6654-4368-89C3-8CD0F81B3478}" destId="{AC7BC86A-E6A2-44B7-B005-9991BCCA1EE3}" srcOrd="2" destOrd="0" presId="urn:microsoft.com/office/officeart/2005/8/layout/vList2"/>
    <dgm:cxn modelId="{32C08411-0B87-4E96-BEDB-286B8B45C171}" type="presParOf" srcId="{69A46258-6654-4368-89C3-8CD0F81B3478}" destId="{33697018-D498-4843-A3C3-F8A5527FE8B4}" srcOrd="3" destOrd="0" presId="urn:microsoft.com/office/officeart/2005/8/layout/vList2"/>
    <dgm:cxn modelId="{3B358DA4-11DF-472D-9DE6-3615CE49BCE4}" type="presParOf" srcId="{69A46258-6654-4368-89C3-8CD0F81B3478}" destId="{AB162BF6-CF37-44F6-8505-6156F1E92EAC}" srcOrd="4" destOrd="0" presId="urn:microsoft.com/office/officeart/2005/8/layout/vList2"/>
    <dgm:cxn modelId="{E23BEF40-B5F6-4351-B52E-25DDEFE89867}" type="presParOf" srcId="{69A46258-6654-4368-89C3-8CD0F81B3478}" destId="{3EC10032-7EE7-4801-8AA8-E22440939197}"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61F755-CA23-4799-A0DC-9EAB48ACDF30}"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CBECC3B1-7DFF-4519-8B56-B2E794AD7311}">
      <dgm:prSet>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lang="en-US" b="0" i="0"/>
            <a:t>Social Function</a:t>
          </a:r>
          <a:endParaRPr lang="en-US"/>
        </a:p>
      </dgm:t>
    </dgm:pt>
    <dgm:pt modelId="{047BB429-534D-4152-AD2F-DF11E72676E1}" type="parTrans" cxnId="{DCFCEBFA-33DD-481A-8D72-36B32E9FF7CA}">
      <dgm:prSet/>
      <dgm:spPr/>
      <dgm:t>
        <a:bodyPr/>
        <a:lstStyle/>
        <a:p>
          <a:endParaRPr lang="en-US"/>
        </a:p>
      </dgm:t>
    </dgm:pt>
    <dgm:pt modelId="{77C60789-4DFB-47C7-AF8E-76CF860F4141}" type="sibTrans" cxnId="{DCFCEBFA-33DD-481A-8D72-36B32E9FF7CA}">
      <dgm:prSet/>
      <dgm:spPr/>
      <dgm:t>
        <a:bodyPr/>
        <a:lstStyle/>
        <a:p>
          <a:endParaRPr lang="en-US"/>
        </a:p>
      </dgm:t>
    </dgm:pt>
    <dgm:pt modelId="{4574E48B-CA53-43D0-9D0B-BD638311A5A9}">
      <dgm:prSet/>
      <dgm:spPr>
        <a:solidFill>
          <a:srgbClr val="F8F8F8">
            <a:alpha val="80000"/>
          </a:srgbClr>
        </a:solidFill>
      </dgm:spPr>
      <dgm:t>
        <a:bodyPr/>
        <a:lstStyle/>
        <a:p>
          <a:r>
            <a:rPr lang="en-US" b="0" i="0" dirty="0"/>
            <a:t>Participants felt that LAIB:</a:t>
          </a:r>
          <a:endParaRPr lang="en-US" dirty="0"/>
        </a:p>
      </dgm:t>
    </dgm:pt>
    <dgm:pt modelId="{C8496CDA-9DF6-4A22-848D-436677A85FF9}" type="parTrans" cxnId="{E4E9B552-BB92-4AE1-8C2E-E6295BAE5D8B}">
      <dgm:prSet/>
      <dgm:spPr/>
      <dgm:t>
        <a:bodyPr/>
        <a:lstStyle/>
        <a:p>
          <a:endParaRPr lang="en-US"/>
        </a:p>
      </dgm:t>
    </dgm:pt>
    <dgm:pt modelId="{A1825E6F-D0D5-455D-9A1F-3C73C9FC5412}" type="sibTrans" cxnId="{E4E9B552-BB92-4AE1-8C2E-E6295BAE5D8B}">
      <dgm:prSet/>
      <dgm:spPr/>
      <dgm:t>
        <a:bodyPr/>
        <a:lstStyle/>
        <a:p>
          <a:endParaRPr lang="en-US"/>
        </a:p>
      </dgm:t>
    </dgm:pt>
    <dgm:pt modelId="{F2D91F73-0CE9-4A65-8AF0-F9DC06DA927E}">
      <dgm:prSet/>
      <dgm:spPr>
        <a:solidFill>
          <a:srgbClr val="F8F8F8">
            <a:alpha val="80000"/>
          </a:srgbClr>
        </a:solidFill>
      </dgm:spPr>
      <dgm:t>
        <a:bodyPr/>
        <a:lstStyle/>
        <a:p>
          <a:r>
            <a:rPr lang="en-US" b="0" i="0" dirty="0"/>
            <a:t>Would offer ‘</a:t>
          </a:r>
          <a:r>
            <a:rPr lang="en-US" b="1" i="0" dirty="0">
              <a:solidFill>
                <a:schemeClr val="accent5"/>
              </a:solidFill>
            </a:rPr>
            <a:t>freedom</a:t>
          </a:r>
          <a:r>
            <a:rPr lang="en-US" b="0" i="0" dirty="0"/>
            <a:t>’ from being ‘</a:t>
          </a:r>
          <a:r>
            <a:rPr lang="en-US" b="1" i="0" dirty="0">
              <a:solidFill>
                <a:schemeClr val="accent5"/>
              </a:solidFill>
            </a:rPr>
            <a:t>chained to services</a:t>
          </a:r>
          <a:r>
            <a:rPr lang="en-US" b="0" i="0" dirty="0"/>
            <a:t>’, allow them to ‘</a:t>
          </a:r>
          <a:r>
            <a:rPr lang="en-US" b="1" i="0" dirty="0">
              <a:solidFill>
                <a:schemeClr val="accent5"/>
              </a:solidFill>
            </a:rPr>
            <a:t>get on with life</a:t>
          </a:r>
          <a:r>
            <a:rPr lang="en-US" b="0" i="0" dirty="0"/>
            <a:t>’, and </a:t>
          </a:r>
          <a:r>
            <a:rPr lang="en-US" b="1" i="0" dirty="0">
              <a:solidFill>
                <a:schemeClr val="accent5"/>
              </a:solidFill>
            </a:rPr>
            <a:t>spend their time on other</a:t>
          </a:r>
          <a:r>
            <a:rPr lang="en-US" b="1" i="0" dirty="0"/>
            <a:t> </a:t>
          </a:r>
          <a:r>
            <a:rPr lang="en-US" b="1" i="0" dirty="0">
              <a:solidFill>
                <a:schemeClr val="accent5"/>
              </a:solidFill>
            </a:rPr>
            <a:t>activities of living</a:t>
          </a:r>
          <a:endParaRPr lang="en-US" b="1" dirty="0">
            <a:solidFill>
              <a:schemeClr val="accent5"/>
            </a:solidFill>
          </a:endParaRPr>
        </a:p>
      </dgm:t>
    </dgm:pt>
    <dgm:pt modelId="{5D77F9E7-0E62-400D-9B80-D7969FC97091}" type="parTrans" cxnId="{767C800B-49E5-45C6-9C5D-275A946DD78E}">
      <dgm:prSet/>
      <dgm:spPr/>
      <dgm:t>
        <a:bodyPr/>
        <a:lstStyle/>
        <a:p>
          <a:endParaRPr lang="en-US"/>
        </a:p>
      </dgm:t>
    </dgm:pt>
    <dgm:pt modelId="{585053D9-3316-43E4-9A4B-050B01BD01E7}" type="sibTrans" cxnId="{767C800B-49E5-45C6-9C5D-275A946DD78E}">
      <dgm:prSet/>
      <dgm:spPr/>
      <dgm:t>
        <a:bodyPr/>
        <a:lstStyle/>
        <a:p>
          <a:endParaRPr lang="en-US"/>
        </a:p>
      </dgm:t>
    </dgm:pt>
    <dgm:pt modelId="{A4A60B4A-1064-427D-A0CB-6ADC18DF8156}">
      <dgm:prSet/>
      <dgm:spPr>
        <a:solidFill>
          <a:srgbClr val="F8F8F8">
            <a:alpha val="80000"/>
          </a:srgbClr>
        </a:solidFill>
      </dgm:spPr>
      <dgm:t>
        <a:bodyPr/>
        <a:lstStyle/>
        <a:p>
          <a:r>
            <a:rPr lang="en-US" b="0" i="0" dirty="0"/>
            <a:t>They would be ‘</a:t>
          </a:r>
          <a:r>
            <a:rPr lang="en-US" b="1" i="0" dirty="0">
              <a:solidFill>
                <a:schemeClr val="accent5"/>
              </a:solidFill>
            </a:rPr>
            <a:t>more normal</a:t>
          </a:r>
          <a:r>
            <a:rPr lang="en-US" b="0" i="0" dirty="0"/>
            <a:t>’ when visiting friends, allow them to </a:t>
          </a:r>
          <a:r>
            <a:rPr lang="en-US" b="1" i="0" dirty="0">
              <a:solidFill>
                <a:schemeClr val="accent5"/>
              </a:solidFill>
            </a:rPr>
            <a:t>have a social life</a:t>
          </a:r>
          <a:r>
            <a:rPr lang="en-US" b="0" i="0" dirty="0"/>
            <a:t>, and feel they were </a:t>
          </a:r>
          <a:r>
            <a:rPr lang="en-US" b="1" i="0" dirty="0">
              <a:solidFill>
                <a:schemeClr val="accent5"/>
              </a:solidFill>
            </a:rPr>
            <a:t>being treated</a:t>
          </a:r>
          <a:r>
            <a:rPr lang="en-US" b="1" i="0" dirty="0"/>
            <a:t> </a:t>
          </a:r>
          <a:r>
            <a:rPr lang="en-US" b="1" i="0" dirty="0">
              <a:solidFill>
                <a:schemeClr val="accent5"/>
              </a:solidFill>
            </a:rPr>
            <a:t>as</a:t>
          </a:r>
          <a:r>
            <a:rPr lang="en-US" b="1" i="0" dirty="0"/>
            <a:t> ‘</a:t>
          </a:r>
          <a:r>
            <a:rPr lang="en-US" b="1" i="0" dirty="0">
              <a:solidFill>
                <a:schemeClr val="accent5"/>
              </a:solidFill>
            </a:rPr>
            <a:t>normal</a:t>
          </a:r>
          <a:r>
            <a:rPr lang="en-US" b="1" i="0" dirty="0"/>
            <a:t>’ </a:t>
          </a:r>
          <a:r>
            <a:rPr lang="en-US" b="1" i="0" dirty="0">
              <a:solidFill>
                <a:schemeClr val="accent5"/>
              </a:solidFill>
            </a:rPr>
            <a:t>rather than stigmatized as an</a:t>
          </a:r>
          <a:r>
            <a:rPr lang="en-US" b="1" i="0" dirty="0"/>
            <a:t> ‘</a:t>
          </a:r>
          <a:r>
            <a:rPr lang="en-US" b="1" i="0" dirty="0">
              <a:solidFill>
                <a:schemeClr val="accent5"/>
              </a:solidFill>
            </a:rPr>
            <a:t>addict</a:t>
          </a:r>
          <a:r>
            <a:rPr lang="en-US" b="1" i="0" dirty="0"/>
            <a:t>’</a:t>
          </a:r>
          <a:endParaRPr lang="en-US" b="1" dirty="0"/>
        </a:p>
      </dgm:t>
    </dgm:pt>
    <dgm:pt modelId="{67DEBFAB-3083-4AF7-BB71-9864734264BB}" type="parTrans" cxnId="{430EBC76-2CF9-44D5-AFAA-3F838A5BC7F6}">
      <dgm:prSet/>
      <dgm:spPr/>
      <dgm:t>
        <a:bodyPr/>
        <a:lstStyle/>
        <a:p>
          <a:endParaRPr lang="en-US"/>
        </a:p>
      </dgm:t>
    </dgm:pt>
    <dgm:pt modelId="{E168274F-FDF3-4767-8E7D-CACAF06CD1F3}" type="sibTrans" cxnId="{430EBC76-2CF9-44D5-AFAA-3F838A5BC7F6}">
      <dgm:prSet/>
      <dgm:spPr/>
      <dgm:t>
        <a:bodyPr/>
        <a:lstStyle/>
        <a:p>
          <a:endParaRPr lang="en-US"/>
        </a:p>
      </dgm:t>
    </dgm:pt>
    <dgm:pt modelId="{2BEB7A50-79A5-4E36-AEA4-047F7447CC0E}">
      <dgm:prSet/>
      <dgm:spPr>
        <a:solidFill>
          <a:srgbClr val="F8F8F8">
            <a:alpha val="80000"/>
          </a:srgbClr>
        </a:solidFill>
      </dgm:spPr>
      <dgm:t>
        <a:bodyPr/>
        <a:lstStyle/>
        <a:p>
          <a:r>
            <a:rPr lang="en-US" b="0" i="0" dirty="0"/>
            <a:t>Social functioning showed a statistically significant improvement at 25 weeks in the LAIB group receiving the 300 mg/300 mg dose protocol (p = 0.037) but not the 300 mg/100 mg dose protocol (p = 0.117)</a:t>
          </a:r>
          <a:endParaRPr lang="en-US" dirty="0"/>
        </a:p>
      </dgm:t>
    </dgm:pt>
    <dgm:pt modelId="{ABC4F20E-BF2E-4ACC-A21A-91E32B6FC4D2}" type="parTrans" cxnId="{BB071C01-138B-4DCC-BF06-E6691DA12A3E}">
      <dgm:prSet/>
      <dgm:spPr/>
      <dgm:t>
        <a:bodyPr/>
        <a:lstStyle/>
        <a:p>
          <a:endParaRPr lang="en-US"/>
        </a:p>
      </dgm:t>
    </dgm:pt>
    <dgm:pt modelId="{796DF829-6D16-4945-B93E-C6DD2B245AE8}" type="sibTrans" cxnId="{BB071C01-138B-4DCC-BF06-E6691DA12A3E}">
      <dgm:prSet/>
      <dgm:spPr/>
      <dgm:t>
        <a:bodyPr/>
        <a:lstStyle/>
        <a:p>
          <a:endParaRPr lang="en-US"/>
        </a:p>
      </dgm:t>
    </dgm:pt>
    <dgm:pt modelId="{509390FC-68D7-4464-B378-93E4B713D21D}">
      <dgm:prSet/>
      <dgm:spPr>
        <a:solidFill>
          <a:srgbClr val="F8F8F8">
            <a:alpha val="80000"/>
          </a:srgbClr>
        </a:solidFill>
      </dgm:spPr>
      <dgm:t>
        <a:bodyPr/>
        <a:lstStyle/>
        <a:p>
          <a:r>
            <a:rPr lang="en-US" b="0" i="0" dirty="0"/>
            <a:t>12 months follow-up found statistically significant improvements in the domains of social functioning (95% CI: 2.81, 10.89) and ASI-Lite (p &lt; 0.05) with LAIB</a:t>
          </a:r>
          <a:endParaRPr lang="en-US" dirty="0"/>
        </a:p>
      </dgm:t>
    </dgm:pt>
    <dgm:pt modelId="{FD88F582-FFD6-465D-8BE4-1D984A33F8CC}" type="parTrans" cxnId="{EBE3D09D-252C-416C-9D5B-A02872F262C4}">
      <dgm:prSet/>
      <dgm:spPr/>
      <dgm:t>
        <a:bodyPr/>
        <a:lstStyle/>
        <a:p>
          <a:endParaRPr lang="en-US"/>
        </a:p>
      </dgm:t>
    </dgm:pt>
    <dgm:pt modelId="{7852CCA6-58D7-40DA-8178-833E650F46CA}" type="sibTrans" cxnId="{EBE3D09D-252C-416C-9D5B-A02872F262C4}">
      <dgm:prSet/>
      <dgm:spPr/>
      <dgm:t>
        <a:bodyPr/>
        <a:lstStyle/>
        <a:p>
          <a:endParaRPr lang="en-US"/>
        </a:p>
      </dgm:t>
    </dgm:pt>
    <dgm:pt modelId="{1351229F-CAB9-4C2E-B4BC-272D2DA364DD}">
      <dgm:prSet>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b="0" i="0"/>
            <a:t>Care of Children</a:t>
          </a:r>
          <a:endParaRPr lang="en-US"/>
        </a:p>
      </dgm:t>
    </dgm:pt>
    <dgm:pt modelId="{C73C0ED8-332B-4376-8E21-CAFAFD984436}" type="parTrans" cxnId="{3CEA84C4-4A7C-4AD6-AA61-93CC51D6195A}">
      <dgm:prSet/>
      <dgm:spPr/>
      <dgm:t>
        <a:bodyPr/>
        <a:lstStyle/>
        <a:p>
          <a:endParaRPr lang="en-US"/>
        </a:p>
      </dgm:t>
    </dgm:pt>
    <dgm:pt modelId="{0D1D769D-9371-43A1-B732-1AAFFB6592A6}" type="sibTrans" cxnId="{3CEA84C4-4A7C-4AD6-AA61-93CC51D6195A}">
      <dgm:prSet/>
      <dgm:spPr/>
      <dgm:t>
        <a:bodyPr/>
        <a:lstStyle/>
        <a:p>
          <a:endParaRPr lang="en-US"/>
        </a:p>
      </dgm:t>
    </dgm:pt>
    <dgm:pt modelId="{7A9A2BD6-613D-4B5F-8387-DF008F25C680}">
      <dgm:prSet/>
      <dgm:spPr>
        <a:solidFill>
          <a:srgbClr val="F8F8F8">
            <a:alpha val="80000"/>
          </a:srgbClr>
        </a:solidFill>
      </dgm:spPr>
      <dgm:t>
        <a:bodyPr/>
        <a:lstStyle/>
        <a:p>
          <a:r>
            <a:rPr lang="en-US" b="0" i="0" dirty="0"/>
            <a:t>LAIB increased participants’ </a:t>
          </a:r>
          <a:r>
            <a:rPr lang="en-US" b="1" i="0" dirty="0">
              <a:solidFill>
                <a:schemeClr val="accent5"/>
              </a:solidFill>
            </a:rPr>
            <a:t>ability to focus on family responsibilities including childcare</a:t>
          </a:r>
          <a:r>
            <a:rPr lang="en-US" b="0" i="0" dirty="0"/>
            <a:t>, by reducing the burden of pharmacy visits and clinic appointments</a:t>
          </a:r>
          <a:endParaRPr lang="en-US" dirty="0"/>
        </a:p>
      </dgm:t>
    </dgm:pt>
    <dgm:pt modelId="{382D3DFC-56AC-45B0-996B-4686654E963E}" type="parTrans" cxnId="{77683B36-B97B-4AE4-89E0-CEA68BD3C59B}">
      <dgm:prSet/>
      <dgm:spPr/>
      <dgm:t>
        <a:bodyPr/>
        <a:lstStyle/>
        <a:p>
          <a:endParaRPr lang="en-US"/>
        </a:p>
      </dgm:t>
    </dgm:pt>
    <dgm:pt modelId="{1641D12F-4C82-445A-8020-948B5AC17F57}" type="sibTrans" cxnId="{77683B36-B97B-4AE4-89E0-CEA68BD3C59B}">
      <dgm:prSet/>
      <dgm:spPr/>
      <dgm:t>
        <a:bodyPr/>
        <a:lstStyle/>
        <a:p>
          <a:endParaRPr lang="en-US"/>
        </a:p>
      </dgm:t>
    </dgm:pt>
    <dgm:pt modelId="{C5FC7D35-5F90-4C5B-AF1F-3713875EA44F}">
      <dgm:prSet/>
      <dgm:spPr>
        <a:solidFill>
          <a:srgbClr val="F8F8F8">
            <a:alpha val="80000"/>
          </a:srgbClr>
        </a:solidFill>
      </dgm:spPr>
      <dgm:t>
        <a:bodyPr/>
        <a:lstStyle/>
        <a:p>
          <a:r>
            <a:rPr lang="en-US" b="0" i="0" dirty="0"/>
            <a:t>P</a:t>
          </a:r>
          <a:r>
            <a:rPr lang="en-US" b="0" i="0" baseline="0" dirty="0"/>
            <a:t>articipants believed that the </a:t>
          </a:r>
          <a:r>
            <a:rPr lang="en-US" b="1" i="0" baseline="0" dirty="0">
              <a:solidFill>
                <a:schemeClr val="accent5"/>
              </a:solidFill>
            </a:rPr>
            <a:t>prevention of accidental exposure to children of oral MOUD was an important factor for treatment satisfaction</a:t>
          </a:r>
          <a:r>
            <a:rPr lang="en-US" b="0" i="0" baseline="0" dirty="0"/>
            <a:t> with LAIB</a:t>
          </a:r>
          <a:endParaRPr lang="en-US" dirty="0"/>
        </a:p>
      </dgm:t>
    </dgm:pt>
    <dgm:pt modelId="{95EF00A8-6D17-4C0D-B813-C046AF5904A0}" type="parTrans" cxnId="{D67EAA49-9A93-4015-8EF9-50151516A416}">
      <dgm:prSet/>
      <dgm:spPr/>
      <dgm:t>
        <a:bodyPr/>
        <a:lstStyle/>
        <a:p>
          <a:endParaRPr lang="en-US"/>
        </a:p>
      </dgm:t>
    </dgm:pt>
    <dgm:pt modelId="{96564DF1-5835-4E24-A789-33E0A4CA841C}" type="sibTrans" cxnId="{D67EAA49-9A93-4015-8EF9-50151516A416}">
      <dgm:prSet/>
      <dgm:spPr/>
      <dgm:t>
        <a:bodyPr/>
        <a:lstStyle/>
        <a:p>
          <a:endParaRPr lang="en-US"/>
        </a:p>
      </dgm:t>
    </dgm:pt>
    <dgm:pt modelId="{867F97D5-E9DA-47D1-9F48-68FF7BEF7E8C}">
      <dgm:prSet/>
      <dgm:spPr>
        <a:solidFill>
          <a:srgbClr val="F8F8F8">
            <a:alpha val="80000"/>
          </a:srgbClr>
        </a:solidFill>
      </dgm:spPr>
      <dgm:t>
        <a:bodyPr/>
        <a:lstStyle/>
        <a:p>
          <a:endParaRPr lang="en-US" dirty="0"/>
        </a:p>
      </dgm:t>
    </dgm:pt>
    <dgm:pt modelId="{E6A691FE-00A5-4F15-BE9F-498792C68362}" type="parTrans" cxnId="{0CFDAA89-8911-41F6-80EF-FEEB5BFE5500}">
      <dgm:prSet/>
      <dgm:spPr/>
      <dgm:t>
        <a:bodyPr/>
        <a:lstStyle/>
        <a:p>
          <a:endParaRPr lang="en-US"/>
        </a:p>
      </dgm:t>
    </dgm:pt>
    <dgm:pt modelId="{5E1C09F1-3A1A-4E02-991F-4AC648734854}" type="sibTrans" cxnId="{0CFDAA89-8911-41F6-80EF-FEEB5BFE5500}">
      <dgm:prSet/>
      <dgm:spPr/>
      <dgm:t>
        <a:bodyPr/>
        <a:lstStyle/>
        <a:p>
          <a:endParaRPr lang="en-US"/>
        </a:p>
      </dgm:t>
    </dgm:pt>
    <dgm:pt modelId="{2CB9C3F6-148A-40F8-B329-E347EF2E4669}" type="pres">
      <dgm:prSet presAssocID="{5C61F755-CA23-4799-A0DC-9EAB48ACDF30}" presName="linear" presStyleCnt="0">
        <dgm:presLayoutVars>
          <dgm:animLvl val="lvl"/>
          <dgm:resizeHandles val="exact"/>
        </dgm:presLayoutVars>
      </dgm:prSet>
      <dgm:spPr/>
    </dgm:pt>
    <dgm:pt modelId="{3DC0DC4C-EF74-4F5D-9807-BA48F5FF5C90}" type="pres">
      <dgm:prSet presAssocID="{CBECC3B1-7DFF-4519-8B56-B2E794AD7311}" presName="parentText" presStyleLbl="node1" presStyleIdx="0" presStyleCnt="2">
        <dgm:presLayoutVars>
          <dgm:chMax val="0"/>
          <dgm:bulletEnabled val="1"/>
        </dgm:presLayoutVars>
      </dgm:prSet>
      <dgm:spPr/>
    </dgm:pt>
    <dgm:pt modelId="{9139348F-1605-4388-857E-53F03B86833A}" type="pres">
      <dgm:prSet presAssocID="{CBECC3B1-7DFF-4519-8B56-B2E794AD7311}" presName="childText" presStyleLbl="revTx" presStyleIdx="0" presStyleCnt="2">
        <dgm:presLayoutVars>
          <dgm:bulletEnabled val="1"/>
        </dgm:presLayoutVars>
      </dgm:prSet>
      <dgm:spPr/>
    </dgm:pt>
    <dgm:pt modelId="{E9B95BA6-F883-4128-974B-01B38B614165}" type="pres">
      <dgm:prSet presAssocID="{1351229F-CAB9-4C2E-B4BC-272D2DA364DD}" presName="parentText" presStyleLbl="node1" presStyleIdx="1" presStyleCnt="2">
        <dgm:presLayoutVars>
          <dgm:chMax val="0"/>
          <dgm:bulletEnabled val="1"/>
        </dgm:presLayoutVars>
      </dgm:prSet>
      <dgm:spPr/>
    </dgm:pt>
    <dgm:pt modelId="{2F095183-3782-42EE-93BA-BEF65F3D55A4}" type="pres">
      <dgm:prSet presAssocID="{1351229F-CAB9-4C2E-B4BC-272D2DA364DD}" presName="childText" presStyleLbl="revTx" presStyleIdx="1" presStyleCnt="2">
        <dgm:presLayoutVars>
          <dgm:bulletEnabled val="1"/>
        </dgm:presLayoutVars>
      </dgm:prSet>
      <dgm:spPr/>
    </dgm:pt>
  </dgm:ptLst>
  <dgm:cxnLst>
    <dgm:cxn modelId="{BB071C01-138B-4DCC-BF06-E6691DA12A3E}" srcId="{CBECC3B1-7DFF-4519-8B56-B2E794AD7311}" destId="{2BEB7A50-79A5-4E36-AEA4-047F7447CC0E}" srcOrd="1" destOrd="0" parTransId="{ABC4F20E-BF2E-4ACC-A21A-91E32B6FC4D2}" sibTransId="{796DF829-6D16-4945-B93E-C6DD2B245AE8}"/>
    <dgm:cxn modelId="{0580C301-D8C6-46F3-8546-1F0C7C6432C5}" type="presOf" srcId="{7A9A2BD6-613D-4B5F-8387-DF008F25C680}" destId="{2F095183-3782-42EE-93BA-BEF65F3D55A4}" srcOrd="0" destOrd="0" presId="urn:microsoft.com/office/officeart/2005/8/layout/vList2"/>
    <dgm:cxn modelId="{767C800B-49E5-45C6-9C5D-275A946DD78E}" srcId="{4574E48B-CA53-43D0-9D0B-BD638311A5A9}" destId="{F2D91F73-0CE9-4A65-8AF0-F9DC06DA927E}" srcOrd="0" destOrd="0" parTransId="{5D77F9E7-0E62-400D-9B80-D7969FC97091}" sibTransId="{585053D9-3316-43E4-9A4B-050B01BD01E7}"/>
    <dgm:cxn modelId="{B92C5C0E-EDCF-4A63-9085-55E5B3C9B7C6}" type="presOf" srcId="{CBECC3B1-7DFF-4519-8B56-B2E794AD7311}" destId="{3DC0DC4C-EF74-4F5D-9807-BA48F5FF5C90}" srcOrd="0" destOrd="0" presId="urn:microsoft.com/office/officeart/2005/8/layout/vList2"/>
    <dgm:cxn modelId="{77683B36-B97B-4AE4-89E0-CEA68BD3C59B}" srcId="{1351229F-CAB9-4C2E-B4BC-272D2DA364DD}" destId="{7A9A2BD6-613D-4B5F-8387-DF008F25C680}" srcOrd="0" destOrd="0" parTransId="{382D3DFC-56AC-45B0-996B-4686654E963E}" sibTransId="{1641D12F-4C82-445A-8020-948B5AC17F57}"/>
    <dgm:cxn modelId="{D67EAA49-9A93-4015-8EF9-50151516A416}" srcId="{1351229F-CAB9-4C2E-B4BC-272D2DA364DD}" destId="{C5FC7D35-5F90-4C5B-AF1F-3713875EA44F}" srcOrd="1" destOrd="0" parTransId="{95EF00A8-6D17-4C0D-B813-C046AF5904A0}" sibTransId="{96564DF1-5835-4E24-A789-33E0A4CA841C}"/>
    <dgm:cxn modelId="{0468484A-A022-475E-87DD-C627976AB327}" type="presOf" srcId="{F2D91F73-0CE9-4A65-8AF0-F9DC06DA927E}" destId="{9139348F-1605-4388-857E-53F03B86833A}" srcOrd="0" destOrd="1" presId="urn:microsoft.com/office/officeart/2005/8/layout/vList2"/>
    <dgm:cxn modelId="{E4E9B552-BB92-4AE1-8C2E-E6295BAE5D8B}" srcId="{CBECC3B1-7DFF-4519-8B56-B2E794AD7311}" destId="{4574E48B-CA53-43D0-9D0B-BD638311A5A9}" srcOrd="0" destOrd="0" parTransId="{C8496CDA-9DF6-4A22-848D-436677A85FF9}" sibTransId="{A1825E6F-D0D5-455D-9A1F-3C73C9FC5412}"/>
    <dgm:cxn modelId="{430EBC76-2CF9-44D5-AFAA-3F838A5BC7F6}" srcId="{4574E48B-CA53-43D0-9D0B-BD638311A5A9}" destId="{A4A60B4A-1064-427D-A0CB-6ADC18DF8156}" srcOrd="1" destOrd="0" parTransId="{67DEBFAB-3083-4AF7-BB71-9864734264BB}" sibTransId="{E168274F-FDF3-4767-8E7D-CACAF06CD1F3}"/>
    <dgm:cxn modelId="{06E3E77A-5F2E-4B74-AD07-D8C12A57C0D8}" type="presOf" srcId="{C5FC7D35-5F90-4C5B-AF1F-3713875EA44F}" destId="{2F095183-3782-42EE-93BA-BEF65F3D55A4}" srcOrd="0" destOrd="1" presId="urn:microsoft.com/office/officeart/2005/8/layout/vList2"/>
    <dgm:cxn modelId="{0CFDAA89-8911-41F6-80EF-FEEB5BFE5500}" srcId="{2BEB7A50-79A5-4E36-AEA4-047F7447CC0E}" destId="{867F97D5-E9DA-47D1-9F48-68FF7BEF7E8C}" srcOrd="1" destOrd="0" parTransId="{E6A691FE-00A5-4F15-BE9F-498792C68362}" sibTransId="{5E1C09F1-3A1A-4E02-991F-4AC648734854}"/>
    <dgm:cxn modelId="{777FBD91-AB4B-4A2E-8AC5-BC82231092C7}" type="presOf" srcId="{2BEB7A50-79A5-4E36-AEA4-047F7447CC0E}" destId="{9139348F-1605-4388-857E-53F03B86833A}" srcOrd="0" destOrd="3" presId="urn:microsoft.com/office/officeart/2005/8/layout/vList2"/>
    <dgm:cxn modelId="{EBE3D09D-252C-416C-9D5B-A02872F262C4}" srcId="{2BEB7A50-79A5-4E36-AEA4-047F7447CC0E}" destId="{509390FC-68D7-4464-B378-93E4B713D21D}" srcOrd="0" destOrd="0" parTransId="{FD88F582-FFD6-465D-8BE4-1D984A33F8CC}" sibTransId="{7852CCA6-58D7-40DA-8178-833E650F46CA}"/>
    <dgm:cxn modelId="{653CE1A0-919E-4DA4-8BFF-AC3BBA481BEF}" type="presOf" srcId="{867F97D5-E9DA-47D1-9F48-68FF7BEF7E8C}" destId="{9139348F-1605-4388-857E-53F03B86833A}" srcOrd="0" destOrd="5" presId="urn:microsoft.com/office/officeart/2005/8/layout/vList2"/>
    <dgm:cxn modelId="{D4A5BAB5-B86B-4C84-878F-DF974AF16307}" type="presOf" srcId="{4574E48B-CA53-43D0-9D0B-BD638311A5A9}" destId="{9139348F-1605-4388-857E-53F03B86833A}" srcOrd="0" destOrd="0" presId="urn:microsoft.com/office/officeart/2005/8/layout/vList2"/>
    <dgm:cxn modelId="{CC7631C4-5DE4-43D7-98DE-1C220FB43FA4}" type="presOf" srcId="{509390FC-68D7-4464-B378-93E4B713D21D}" destId="{9139348F-1605-4388-857E-53F03B86833A}" srcOrd="0" destOrd="4" presId="urn:microsoft.com/office/officeart/2005/8/layout/vList2"/>
    <dgm:cxn modelId="{3CEA84C4-4A7C-4AD6-AA61-93CC51D6195A}" srcId="{5C61F755-CA23-4799-A0DC-9EAB48ACDF30}" destId="{1351229F-CAB9-4C2E-B4BC-272D2DA364DD}" srcOrd="1" destOrd="0" parTransId="{C73C0ED8-332B-4376-8E21-CAFAFD984436}" sibTransId="{0D1D769D-9371-43A1-B732-1AAFFB6592A6}"/>
    <dgm:cxn modelId="{2FD30BE1-B8FA-4302-83EF-EEC1D80568EE}" type="presOf" srcId="{1351229F-CAB9-4C2E-B4BC-272D2DA364DD}" destId="{E9B95BA6-F883-4128-974B-01B38B614165}" srcOrd="0" destOrd="0" presId="urn:microsoft.com/office/officeart/2005/8/layout/vList2"/>
    <dgm:cxn modelId="{387050E1-51DF-4486-A69E-995AFA943F48}" type="presOf" srcId="{A4A60B4A-1064-427D-A0CB-6ADC18DF8156}" destId="{9139348F-1605-4388-857E-53F03B86833A}" srcOrd="0" destOrd="2" presId="urn:microsoft.com/office/officeart/2005/8/layout/vList2"/>
    <dgm:cxn modelId="{2E1025E2-EB10-4A3A-9CE1-69FD10CCFAE5}" type="presOf" srcId="{5C61F755-CA23-4799-A0DC-9EAB48ACDF30}" destId="{2CB9C3F6-148A-40F8-B329-E347EF2E4669}" srcOrd="0" destOrd="0" presId="urn:microsoft.com/office/officeart/2005/8/layout/vList2"/>
    <dgm:cxn modelId="{DCFCEBFA-33DD-481A-8D72-36B32E9FF7CA}" srcId="{5C61F755-CA23-4799-A0DC-9EAB48ACDF30}" destId="{CBECC3B1-7DFF-4519-8B56-B2E794AD7311}" srcOrd="0" destOrd="0" parTransId="{047BB429-534D-4152-AD2F-DF11E72676E1}" sibTransId="{77C60789-4DFB-47C7-AF8E-76CF860F4141}"/>
    <dgm:cxn modelId="{286948B9-BFF4-4EAB-8D5B-1F23BF638F37}" type="presParOf" srcId="{2CB9C3F6-148A-40F8-B329-E347EF2E4669}" destId="{3DC0DC4C-EF74-4F5D-9807-BA48F5FF5C90}" srcOrd="0" destOrd="0" presId="urn:microsoft.com/office/officeart/2005/8/layout/vList2"/>
    <dgm:cxn modelId="{7F599441-4BB8-4EC6-BD90-EF35FA1CE5CD}" type="presParOf" srcId="{2CB9C3F6-148A-40F8-B329-E347EF2E4669}" destId="{9139348F-1605-4388-857E-53F03B86833A}" srcOrd="1" destOrd="0" presId="urn:microsoft.com/office/officeart/2005/8/layout/vList2"/>
    <dgm:cxn modelId="{68E1327F-C00E-4D99-A983-B050E0FA54AA}" type="presParOf" srcId="{2CB9C3F6-148A-40F8-B329-E347EF2E4669}" destId="{E9B95BA6-F883-4128-974B-01B38B614165}" srcOrd="2" destOrd="0" presId="urn:microsoft.com/office/officeart/2005/8/layout/vList2"/>
    <dgm:cxn modelId="{6CB77341-D54C-4E84-AA16-3E467C9B8A3E}" type="presParOf" srcId="{2CB9C3F6-148A-40F8-B329-E347EF2E4669}" destId="{2F095183-3782-42EE-93BA-BEF65F3D55A4}"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394D88-7BD2-437E-BA41-C55F7602811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72A5BF1-A00A-42C0-8303-FE3ADE7AC03C}">
      <dgm:prSet/>
      <dgm:spPr/>
      <dgm:t>
        <a:bodyPr/>
        <a:lstStyle/>
        <a:p>
          <a:r>
            <a:rPr lang="en-US" b="1" i="0"/>
            <a:t>Conclusion:</a:t>
          </a:r>
          <a:endParaRPr lang="en-US"/>
        </a:p>
      </dgm:t>
    </dgm:pt>
    <dgm:pt modelId="{755C92F8-9BE8-44BC-986E-533B8CFE9B7C}" type="parTrans" cxnId="{F7A59796-5676-486E-A855-5C8AA1E95D1E}">
      <dgm:prSet/>
      <dgm:spPr/>
      <dgm:t>
        <a:bodyPr/>
        <a:lstStyle/>
        <a:p>
          <a:endParaRPr lang="en-US"/>
        </a:p>
      </dgm:t>
    </dgm:pt>
    <dgm:pt modelId="{44FBB629-9AEE-4C5D-95F5-4F6AD35E8965}" type="sibTrans" cxnId="{F7A59796-5676-486E-A855-5C8AA1E95D1E}">
      <dgm:prSet/>
      <dgm:spPr/>
      <dgm:t>
        <a:bodyPr/>
        <a:lstStyle/>
        <a:p>
          <a:endParaRPr lang="en-US"/>
        </a:p>
      </dgm:t>
    </dgm:pt>
    <dgm:pt modelId="{BE1126C9-C3AC-448B-875B-E2AE5FD8411B}">
      <dgm:prSet/>
      <dgm:spPr/>
      <dgm:t>
        <a:bodyPr/>
        <a:lstStyle/>
        <a:p>
          <a:pPr>
            <a:buClr>
              <a:schemeClr val="tx1"/>
            </a:buClr>
          </a:pPr>
          <a:r>
            <a:rPr lang="en-US" b="1" i="0" dirty="0">
              <a:solidFill>
                <a:schemeClr val="accent2"/>
              </a:solidFill>
            </a:rPr>
            <a:t>LAIB shows promise in improving various SDOH aspects </a:t>
          </a:r>
          <a:r>
            <a:rPr lang="en-US" b="0" i="0" dirty="0"/>
            <a:t>and should be considered as part of MOUD</a:t>
          </a:r>
          <a:endParaRPr lang="en-US" dirty="0"/>
        </a:p>
      </dgm:t>
    </dgm:pt>
    <dgm:pt modelId="{06F5D18B-DB2A-4BC3-B187-23D2F9153EDA}" type="parTrans" cxnId="{B92DD409-D728-4F7F-B113-AE5864A698E5}">
      <dgm:prSet/>
      <dgm:spPr/>
      <dgm:t>
        <a:bodyPr/>
        <a:lstStyle/>
        <a:p>
          <a:endParaRPr lang="en-US"/>
        </a:p>
      </dgm:t>
    </dgm:pt>
    <dgm:pt modelId="{C90627FD-5DC3-4158-895C-70521A83461C}" type="sibTrans" cxnId="{B92DD409-D728-4F7F-B113-AE5864A698E5}">
      <dgm:prSet/>
      <dgm:spPr/>
      <dgm:t>
        <a:bodyPr/>
        <a:lstStyle/>
        <a:p>
          <a:endParaRPr lang="en-US"/>
        </a:p>
      </dgm:t>
    </dgm:pt>
    <dgm:pt modelId="{658D128D-DED9-40E3-ADCA-B9DF7D3CE109}">
      <dgm:prSet/>
      <dgm:spPr/>
      <dgm:t>
        <a:bodyPr/>
        <a:lstStyle/>
        <a:p>
          <a:r>
            <a:rPr lang="en-US" b="0" i="0" dirty="0"/>
            <a:t>Need for patient-centered approaches and further research on long-term impacts</a:t>
          </a:r>
          <a:endParaRPr lang="en-US" dirty="0"/>
        </a:p>
      </dgm:t>
    </dgm:pt>
    <dgm:pt modelId="{09B40AFB-0D08-4306-9EFD-C9CD7F5239A5}" type="parTrans" cxnId="{9DC4C30B-53AE-4B6B-B8C3-E0634DEBA24B}">
      <dgm:prSet/>
      <dgm:spPr/>
      <dgm:t>
        <a:bodyPr/>
        <a:lstStyle/>
        <a:p>
          <a:endParaRPr lang="en-US"/>
        </a:p>
      </dgm:t>
    </dgm:pt>
    <dgm:pt modelId="{190015FC-80EE-4DBC-BB3C-34D252B8D9F5}" type="sibTrans" cxnId="{9DC4C30B-53AE-4B6B-B8C3-E0634DEBA24B}">
      <dgm:prSet/>
      <dgm:spPr/>
      <dgm:t>
        <a:bodyPr/>
        <a:lstStyle/>
        <a:p>
          <a:endParaRPr lang="en-US"/>
        </a:p>
      </dgm:t>
    </dgm:pt>
    <dgm:pt modelId="{25BA733B-74A5-45F4-BF1F-4D572391083E}">
      <dgm:prSet/>
      <dgm:spPr/>
      <dgm:t>
        <a:bodyPr/>
        <a:lstStyle/>
        <a:p>
          <a:r>
            <a:rPr lang="en-US" b="1" i="0" dirty="0"/>
            <a:t>Recommendations:</a:t>
          </a:r>
          <a:endParaRPr lang="en-US" dirty="0"/>
        </a:p>
      </dgm:t>
    </dgm:pt>
    <dgm:pt modelId="{025D9C89-6CD1-4660-AF18-E04A84A28840}" type="parTrans" cxnId="{757F6AF4-DF27-40F9-8C3C-33D44F44AAF9}">
      <dgm:prSet/>
      <dgm:spPr/>
      <dgm:t>
        <a:bodyPr/>
        <a:lstStyle/>
        <a:p>
          <a:endParaRPr lang="en-US"/>
        </a:p>
      </dgm:t>
    </dgm:pt>
    <dgm:pt modelId="{3BD4CFD1-2EC8-476C-A87D-C34BACFB5B35}" type="sibTrans" cxnId="{757F6AF4-DF27-40F9-8C3C-33D44F44AAF9}">
      <dgm:prSet/>
      <dgm:spPr/>
      <dgm:t>
        <a:bodyPr/>
        <a:lstStyle/>
        <a:p>
          <a:endParaRPr lang="en-US"/>
        </a:p>
      </dgm:t>
    </dgm:pt>
    <dgm:pt modelId="{0B90F399-F3A7-4B29-A825-C59ADB88AF64}">
      <dgm:prSet/>
      <dgm:spPr/>
      <dgm:t>
        <a:bodyPr/>
        <a:lstStyle/>
        <a:p>
          <a:pPr>
            <a:buClr>
              <a:schemeClr val="tx1"/>
            </a:buClr>
          </a:pPr>
          <a:r>
            <a:rPr lang="en-US" b="1" i="0" dirty="0">
              <a:solidFill>
                <a:schemeClr val="accent2"/>
              </a:solidFill>
            </a:rPr>
            <a:t>LAIB should be offered as part of MOUD in alignment with the recovery model</a:t>
          </a:r>
          <a:endParaRPr lang="en-US" b="1" dirty="0">
            <a:solidFill>
              <a:schemeClr val="accent2"/>
            </a:solidFill>
          </a:endParaRPr>
        </a:p>
      </dgm:t>
    </dgm:pt>
    <dgm:pt modelId="{4D61FA4A-F2D9-46F0-BE82-AFF4A9D17D20}" type="parTrans" cxnId="{9B3BA941-7F3C-4B44-8A23-F46F4E35A314}">
      <dgm:prSet/>
      <dgm:spPr/>
      <dgm:t>
        <a:bodyPr/>
        <a:lstStyle/>
        <a:p>
          <a:endParaRPr lang="en-US"/>
        </a:p>
      </dgm:t>
    </dgm:pt>
    <dgm:pt modelId="{DA135294-7AFE-4591-8FD7-185090B94E31}" type="sibTrans" cxnId="{9B3BA941-7F3C-4B44-8A23-F46F4E35A314}">
      <dgm:prSet/>
      <dgm:spPr/>
      <dgm:t>
        <a:bodyPr/>
        <a:lstStyle/>
        <a:p>
          <a:endParaRPr lang="en-US"/>
        </a:p>
      </dgm:t>
    </dgm:pt>
    <dgm:pt modelId="{311037E4-1D8E-47B4-B5CA-1262B8C8FCCC}">
      <dgm:prSet/>
      <dgm:spPr/>
      <dgm:t>
        <a:bodyPr/>
        <a:lstStyle/>
        <a:p>
          <a:r>
            <a:rPr lang="en-US" b="0" i="0" dirty="0"/>
            <a:t>Future research should evaluate the implementation and longitudinal impacts of LAIB compared to treatment as usual MOUD</a:t>
          </a:r>
          <a:endParaRPr lang="en-US" dirty="0"/>
        </a:p>
      </dgm:t>
    </dgm:pt>
    <dgm:pt modelId="{E4D6CABD-46C8-44BB-9982-252D651C2BF6}" type="parTrans" cxnId="{98CE7DC4-ACAF-4F29-8172-09455975E9CB}">
      <dgm:prSet/>
      <dgm:spPr/>
      <dgm:t>
        <a:bodyPr/>
        <a:lstStyle/>
        <a:p>
          <a:endParaRPr lang="en-US"/>
        </a:p>
      </dgm:t>
    </dgm:pt>
    <dgm:pt modelId="{93E2EA29-9775-4AD2-84F5-DDA86EDF1644}" type="sibTrans" cxnId="{98CE7DC4-ACAF-4F29-8172-09455975E9CB}">
      <dgm:prSet/>
      <dgm:spPr/>
      <dgm:t>
        <a:bodyPr/>
        <a:lstStyle/>
        <a:p>
          <a:endParaRPr lang="en-US"/>
        </a:p>
      </dgm:t>
    </dgm:pt>
    <dgm:pt modelId="{92DE0E1F-4EF1-4925-9B30-B9F200B79C7E}" type="pres">
      <dgm:prSet presAssocID="{1D394D88-7BD2-437E-BA41-C55F76028111}" presName="Name0" presStyleCnt="0">
        <dgm:presLayoutVars>
          <dgm:dir/>
          <dgm:resizeHandles val="exact"/>
        </dgm:presLayoutVars>
      </dgm:prSet>
      <dgm:spPr/>
    </dgm:pt>
    <dgm:pt modelId="{565B7570-86FD-4BEF-8BA3-5A60DFAFCC19}" type="pres">
      <dgm:prSet presAssocID="{C72A5BF1-A00A-42C0-8303-FE3ADE7AC03C}" presName="composite" presStyleCnt="0"/>
      <dgm:spPr/>
    </dgm:pt>
    <dgm:pt modelId="{B6999E22-DA74-42AD-997D-999035C930AF}" type="pres">
      <dgm:prSet presAssocID="{C72A5BF1-A00A-42C0-8303-FE3ADE7AC03C}" presName="rect1" presStyleLbl="trAlignAcc1" presStyleIdx="0" presStyleCnt="2" custScaleX="173764">
        <dgm:presLayoutVars>
          <dgm:bulletEnabled val="1"/>
        </dgm:presLayoutVars>
      </dgm:prSet>
      <dgm:spPr/>
    </dgm:pt>
    <dgm:pt modelId="{ABA6537A-6C8B-4453-B01B-A3048B66997C}" type="pres">
      <dgm:prSet presAssocID="{C72A5BF1-A00A-42C0-8303-FE3ADE7AC03C}" presName="rect2" presStyleLbl="fgImgPlace1" presStyleIdx="0" presStyleCnt="2" custLinFactX="-69211" custLinFactNeighborX="-1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lipboard Badge outline"/>
        </a:ext>
      </dgm:extLst>
    </dgm:pt>
    <dgm:pt modelId="{FC54FDBF-C116-4AEB-94FF-DFFCF2218FE6}" type="pres">
      <dgm:prSet presAssocID="{44FBB629-9AEE-4C5D-95F5-4F6AD35E8965}" presName="sibTrans" presStyleCnt="0"/>
      <dgm:spPr/>
    </dgm:pt>
    <dgm:pt modelId="{1E3FCFB9-963E-4958-93D8-B16754BC591D}" type="pres">
      <dgm:prSet presAssocID="{25BA733B-74A5-45F4-BF1F-4D572391083E}" presName="composite" presStyleCnt="0"/>
      <dgm:spPr/>
    </dgm:pt>
    <dgm:pt modelId="{22EBEFDB-4547-4295-BE0B-C61B30232AA2}" type="pres">
      <dgm:prSet presAssocID="{25BA733B-74A5-45F4-BF1F-4D572391083E}" presName="rect1" presStyleLbl="trAlignAcc1" presStyleIdx="1" presStyleCnt="2" custScaleX="173764" custLinFactNeighborY="432">
        <dgm:presLayoutVars>
          <dgm:bulletEnabled val="1"/>
        </dgm:presLayoutVars>
      </dgm:prSet>
      <dgm:spPr/>
    </dgm:pt>
    <dgm:pt modelId="{FBAB4FDF-3C80-46D6-8E33-25544DF9360A}" type="pres">
      <dgm:prSet presAssocID="{25BA733B-74A5-45F4-BF1F-4D572391083E}" presName="rect2" presStyleLbl="fgImgPlace1" presStyleIdx="1" presStyleCnt="2" custLinFactX="-69211" custLinFactNeighborX="-1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lipboard Badge outline"/>
        </a:ext>
      </dgm:extLst>
    </dgm:pt>
  </dgm:ptLst>
  <dgm:cxnLst>
    <dgm:cxn modelId="{B92DD409-D728-4F7F-B113-AE5864A698E5}" srcId="{C72A5BF1-A00A-42C0-8303-FE3ADE7AC03C}" destId="{BE1126C9-C3AC-448B-875B-E2AE5FD8411B}" srcOrd="0" destOrd="0" parTransId="{06F5D18B-DB2A-4BC3-B187-23D2F9153EDA}" sibTransId="{C90627FD-5DC3-4158-895C-70521A83461C}"/>
    <dgm:cxn modelId="{9DC4C30B-53AE-4B6B-B8C3-E0634DEBA24B}" srcId="{C72A5BF1-A00A-42C0-8303-FE3ADE7AC03C}" destId="{658D128D-DED9-40E3-ADCA-B9DF7D3CE109}" srcOrd="1" destOrd="0" parTransId="{09B40AFB-0D08-4306-9EFD-C9CD7F5239A5}" sibTransId="{190015FC-80EE-4DBC-BB3C-34D252B8D9F5}"/>
    <dgm:cxn modelId="{1068A122-A408-4E68-96D9-56697D9A8787}" type="presOf" srcId="{C72A5BF1-A00A-42C0-8303-FE3ADE7AC03C}" destId="{B6999E22-DA74-42AD-997D-999035C930AF}" srcOrd="0" destOrd="0" presId="urn:microsoft.com/office/officeart/2008/layout/PictureStrips"/>
    <dgm:cxn modelId="{1A3C0438-3DD4-46BC-8E66-63C5938216A3}" type="presOf" srcId="{658D128D-DED9-40E3-ADCA-B9DF7D3CE109}" destId="{B6999E22-DA74-42AD-997D-999035C930AF}" srcOrd="0" destOrd="2" presId="urn:microsoft.com/office/officeart/2008/layout/PictureStrips"/>
    <dgm:cxn modelId="{9B3BA941-7F3C-4B44-8A23-F46F4E35A314}" srcId="{25BA733B-74A5-45F4-BF1F-4D572391083E}" destId="{0B90F399-F3A7-4B29-A825-C59ADB88AF64}" srcOrd="0" destOrd="0" parTransId="{4D61FA4A-F2D9-46F0-BE82-AFF4A9D17D20}" sibTransId="{DA135294-7AFE-4591-8FD7-185090B94E31}"/>
    <dgm:cxn modelId="{86F2F147-1727-41AB-8218-D5A2D7C24125}" type="presOf" srcId="{25BA733B-74A5-45F4-BF1F-4D572391083E}" destId="{22EBEFDB-4547-4295-BE0B-C61B30232AA2}" srcOrd="0" destOrd="0" presId="urn:microsoft.com/office/officeart/2008/layout/PictureStrips"/>
    <dgm:cxn modelId="{7C137876-4E26-4E60-9CA8-E97C94EECB7A}" type="presOf" srcId="{0B90F399-F3A7-4B29-A825-C59ADB88AF64}" destId="{22EBEFDB-4547-4295-BE0B-C61B30232AA2}" srcOrd="0" destOrd="1" presId="urn:microsoft.com/office/officeart/2008/layout/PictureStrips"/>
    <dgm:cxn modelId="{F7A59796-5676-486E-A855-5C8AA1E95D1E}" srcId="{1D394D88-7BD2-437E-BA41-C55F76028111}" destId="{C72A5BF1-A00A-42C0-8303-FE3ADE7AC03C}" srcOrd="0" destOrd="0" parTransId="{755C92F8-9BE8-44BC-986E-533B8CFE9B7C}" sibTransId="{44FBB629-9AEE-4C5D-95F5-4F6AD35E8965}"/>
    <dgm:cxn modelId="{D07DB0A4-438C-4292-A7B2-4DCFC74239C6}" type="presOf" srcId="{311037E4-1D8E-47B4-B5CA-1262B8C8FCCC}" destId="{22EBEFDB-4547-4295-BE0B-C61B30232AA2}" srcOrd="0" destOrd="2" presId="urn:microsoft.com/office/officeart/2008/layout/PictureStrips"/>
    <dgm:cxn modelId="{98CE7DC4-ACAF-4F29-8172-09455975E9CB}" srcId="{25BA733B-74A5-45F4-BF1F-4D572391083E}" destId="{311037E4-1D8E-47B4-B5CA-1262B8C8FCCC}" srcOrd="1" destOrd="0" parTransId="{E4D6CABD-46C8-44BB-9982-252D651C2BF6}" sibTransId="{93E2EA29-9775-4AD2-84F5-DDA86EDF1644}"/>
    <dgm:cxn modelId="{1ED362C6-0F6D-4859-8223-21B78F23C608}" type="presOf" srcId="{BE1126C9-C3AC-448B-875B-E2AE5FD8411B}" destId="{B6999E22-DA74-42AD-997D-999035C930AF}" srcOrd="0" destOrd="1" presId="urn:microsoft.com/office/officeart/2008/layout/PictureStrips"/>
    <dgm:cxn modelId="{6253B8D9-75BD-4DDA-9EE8-B2EDDF5CFE42}" type="presOf" srcId="{1D394D88-7BD2-437E-BA41-C55F76028111}" destId="{92DE0E1F-4EF1-4925-9B30-B9F200B79C7E}" srcOrd="0" destOrd="0" presId="urn:microsoft.com/office/officeart/2008/layout/PictureStrips"/>
    <dgm:cxn modelId="{757F6AF4-DF27-40F9-8C3C-33D44F44AAF9}" srcId="{1D394D88-7BD2-437E-BA41-C55F76028111}" destId="{25BA733B-74A5-45F4-BF1F-4D572391083E}" srcOrd="1" destOrd="0" parTransId="{025D9C89-6CD1-4660-AF18-E04A84A28840}" sibTransId="{3BD4CFD1-2EC8-476C-A87D-C34BACFB5B35}"/>
    <dgm:cxn modelId="{E0D1148F-77F2-4D8D-9CE8-A4753AB92FE6}" type="presParOf" srcId="{92DE0E1F-4EF1-4925-9B30-B9F200B79C7E}" destId="{565B7570-86FD-4BEF-8BA3-5A60DFAFCC19}" srcOrd="0" destOrd="0" presId="urn:microsoft.com/office/officeart/2008/layout/PictureStrips"/>
    <dgm:cxn modelId="{75E54686-2587-444F-9BF8-0F3BAD48427B}" type="presParOf" srcId="{565B7570-86FD-4BEF-8BA3-5A60DFAFCC19}" destId="{B6999E22-DA74-42AD-997D-999035C930AF}" srcOrd="0" destOrd="0" presId="urn:microsoft.com/office/officeart/2008/layout/PictureStrips"/>
    <dgm:cxn modelId="{51111C3E-2239-4E1F-A035-AEB90B676905}" type="presParOf" srcId="{565B7570-86FD-4BEF-8BA3-5A60DFAFCC19}" destId="{ABA6537A-6C8B-4453-B01B-A3048B66997C}" srcOrd="1" destOrd="0" presId="urn:microsoft.com/office/officeart/2008/layout/PictureStrips"/>
    <dgm:cxn modelId="{7FE3AC62-6E8B-4B59-803E-E97DB6407149}" type="presParOf" srcId="{92DE0E1F-4EF1-4925-9B30-B9F200B79C7E}" destId="{FC54FDBF-C116-4AEB-94FF-DFFCF2218FE6}" srcOrd="1" destOrd="0" presId="urn:microsoft.com/office/officeart/2008/layout/PictureStrips"/>
    <dgm:cxn modelId="{43AC6F24-7381-44AB-8154-FCCE4A9FBDAD}" type="presParOf" srcId="{92DE0E1F-4EF1-4925-9B30-B9F200B79C7E}" destId="{1E3FCFB9-963E-4958-93D8-B16754BC591D}" srcOrd="2" destOrd="0" presId="urn:microsoft.com/office/officeart/2008/layout/PictureStrips"/>
    <dgm:cxn modelId="{B5ADCA04-AF2B-420D-8868-7919FD319864}" type="presParOf" srcId="{1E3FCFB9-963E-4958-93D8-B16754BC591D}" destId="{22EBEFDB-4547-4295-BE0B-C61B30232AA2}" srcOrd="0" destOrd="0" presId="urn:microsoft.com/office/officeart/2008/layout/PictureStrips"/>
    <dgm:cxn modelId="{DE66872B-B5D7-4E14-B27A-2D758EABDCED}" type="presParOf" srcId="{1E3FCFB9-963E-4958-93D8-B16754BC591D}" destId="{FBAB4FDF-3C80-46D6-8E33-25544DF9360A}"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E21A3F-1105-4A77-B483-28D06586B1D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27CCFC8D-D920-4AB5-A273-FE00F28C421D}">
      <dgm:prSet custT="1"/>
      <dgm:spPr/>
      <dgm:t>
        <a:bodyPr/>
        <a:lstStyle/>
        <a:p>
          <a:r>
            <a:rPr lang="en-US" sz="3000" b="0" i="0" dirty="0"/>
            <a:t>SDOH are the conditions in the environments where people are born, live, learn, work, play, worship, and age that affect a wide range of health, functioning, and quality-of-life outcomes and risks</a:t>
          </a:r>
          <a:endParaRPr lang="en-US" sz="3000" dirty="0"/>
        </a:p>
      </dgm:t>
    </dgm:pt>
    <dgm:pt modelId="{15D32C0D-6713-409A-BAA5-B8A88B16AC18}" type="parTrans" cxnId="{401C72E7-10F8-4995-9B79-35E9F0195D82}">
      <dgm:prSet/>
      <dgm:spPr/>
      <dgm:t>
        <a:bodyPr/>
        <a:lstStyle/>
        <a:p>
          <a:endParaRPr lang="en-US"/>
        </a:p>
      </dgm:t>
    </dgm:pt>
    <dgm:pt modelId="{157EA15F-F129-462F-999B-371246B41949}" type="sibTrans" cxnId="{401C72E7-10F8-4995-9B79-35E9F0195D82}">
      <dgm:prSet/>
      <dgm:spPr/>
      <dgm:t>
        <a:bodyPr/>
        <a:lstStyle/>
        <a:p>
          <a:endParaRPr lang="en-US"/>
        </a:p>
      </dgm:t>
    </dgm:pt>
    <dgm:pt modelId="{04DE7C02-ACF5-4545-9913-768368307618}" type="pres">
      <dgm:prSet presAssocID="{D4E21A3F-1105-4A77-B483-28D06586B1D7}" presName="linearFlow" presStyleCnt="0">
        <dgm:presLayoutVars>
          <dgm:dir/>
          <dgm:resizeHandles val="exact"/>
        </dgm:presLayoutVars>
      </dgm:prSet>
      <dgm:spPr/>
    </dgm:pt>
    <dgm:pt modelId="{0530CAF2-0C84-4D61-9655-EA6EFDCE282D}" type="pres">
      <dgm:prSet presAssocID="{27CCFC8D-D920-4AB5-A273-FE00F28C421D}" presName="composite" presStyleCnt="0"/>
      <dgm:spPr/>
    </dgm:pt>
    <dgm:pt modelId="{7D9569CB-663D-41E8-9702-1B1B2217B02A}" type="pres">
      <dgm:prSet presAssocID="{27CCFC8D-D920-4AB5-A273-FE00F28C421D}" presName="imgShp" presStyleLbl="fgImgPlace1" presStyleIdx="0" presStyleCnt="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531" r="-33469"/>
          </a:stretch>
        </a:blipFill>
      </dgm:spPr>
    </dgm:pt>
    <dgm:pt modelId="{84D24DED-5ADB-4F31-8619-EADC67CEEF54}" type="pres">
      <dgm:prSet presAssocID="{27CCFC8D-D920-4AB5-A273-FE00F28C421D}" presName="txShp" presStyleLbl="node1" presStyleIdx="0" presStyleCnt="1">
        <dgm:presLayoutVars>
          <dgm:bulletEnabled val="1"/>
        </dgm:presLayoutVars>
      </dgm:prSet>
      <dgm:spPr/>
    </dgm:pt>
  </dgm:ptLst>
  <dgm:cxnLst>
    <dgm:cxn modelId="{19ADE18C-4B6F-48B1-B7FF-CDC09A52CD4C}" type="presOf" srcId="{D4E21A3F-1105-4A77-B483-28D06586B1D7}" destId="{04DE7C02-ACF5-4545-9913-768368307618}" srcOrd="0" destOrd="0" presId="urn:microsoft.com/office/officeart/2005/8/layout/vList3"/>
    <dgm:cxn modelId="{ADFB3EE4-60B1-4617-949D-0F5658995669}" type="presOf" srcId="{27CCFC8D-D920-4AB5-A273-FE00F28C421D}" destId="{84D24DED-5ADB-4F31-8619-EADC67CEEF54}" srcOrd="0" destOrd="0" presId="urn:microsoft.com/office/officeart/2005/8/layout/vList3"/>
    <dgm:cxn modelId="{401C72E7-10F8-4995-9B79-35E9F0195D82}" srcId="{D4E21A3F-1105-4A77-B483-28D06586B1D7}" destId="{27CCFC8D-D920-4AB5-A273-FE00F28C421D}" srcOrd="0" destOrd="0" parTransId="{15D32C0D-6713-409A-BAA5-B8A88B16AC18}" sibTransId="{157EA15F-F129-462F-999B-371246B41949}"/>
    <dgm:cxn modelId="{80B32431-890F-42B7-A2E7-74ACDDE2790A}" type="presParOf" srcId="{04DE7C02-ACF5-4545-9913-768368307618}" destId="{0530CAF2-0C84-4D61-9655-EA6EFDCE282D}" srcOrd="0" destOrd="0" presId="urn:microsoft.com/office/officeart/2005/8/layout/vList3"/>
    <dgm:cxn modelId="{681FC6CB-12D6-46E5-A11A-1D646D14B80D}" type="presParOf" srcId="{0530CAF2-0C84-4D61-9655-EA6EFDCE282D}" destId="{7D9569CB-663D-41E8-9702-1B1B2217B02A}" srcOrd="0" destOrd="0" presId="urn:microsoft.com/office/officeart/2005/8/layout/vList3"/>
    <dgm:cxn modelId="{6421CAE9-411E-4F51-9C40-2AD8C647D913}" type="presParOf" srcId="{0530CAF2-0C84-4D61-9655-EA6EFDCE282D}" destId="{84D24DED-5ADB-4F31-8619-EADC67CEEF5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F5725D-963F-4B69-83D9-CE9955F2D97F}" type="doc">
      <dgm:prSet loTypeId="urn:microsoft.com/office/officeart/2005/8/layout/vList3" loCatId="picture" qsTypeId="urn:microsoft.com/office/officeart/2005/8/quickstyle/simple2" qsCatId="simple" csTypeId="urn:microsoft.com/office/officeart/2005/8/colors/accent1_1" csCatId="accent1" phldr="1"/>
      <dgm:spPr/>
    </dgm:pt>
    <dgm:pt modelId="{6603496A-26B9-4B9D-9C79-33BF2B76878A}">
      <dgm:prSet phldrT="[Text]"/>
      <dgm:spPr>
        <a:xfrm rot="10800000">
          <a:off x="1445055" y="287"/>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Economic Stability</a:t>
          </a:r>
        </a:p>
      </dgm:t>
    </dgm:pt>
    <dgm:pt modelId="{59B60130-F0D9-4D11-844C-86C30BF9C0D9}" type="parTrans" cxnId="{A6D07ED7-9394-49CD-9B6E-B32701CE12E2}">
      <dgm:prSet/>
      <dgm:spPr/>
      <dgm:t>
        <a:bodyPr/>
        <a:lstStyle/>
        <a:p>
          <a:endParaRPr lang="en-US"/>
        </a:p>
      </dgm:t>
    </dgm:pt>
    <dgm:pt modelId="{C1BE9112-0845-43AB-815F-A333BBE6E3F0}" type="sibTrans" cxnId="{A6D07ED7-9394-49CD-9B6E-B32701CE12E2}">
      <dgm:prSet/>
      <dgm:spPr/>
      <dgm:t>
        <a:bodyPr/>
        <a:lstStyle/>
        <a:p>
          <a:endParaRPr lang="en-US"/>
        </a:p>
      </dgm:t>
    </dgm:pt>
    <dgm:pt modelId="{155410B4-91D0-4137-9870-59036F5E77B8}">
      <dgm:prSet phldrT="[Text]"/>
      <dgm:spPr>
        <a:xfrm rot="10800000">
          <a:off x="1445055" y="992560"/>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Education Access and Quality</a:t>
          </a:r>
        </a:p>
      </dgm:t>
    </dgm:pt>
    <dgm:pt modelId="{5F9973ED-BE17-436A-83F3-013CD6B2668D}" type="parTrans" cxnId="{C33B0BE8-B667-4878-A889-7168402B9B96}">
      <dgm:prSet/>
      <dgm:spPr/>
      <dgm:t>
        <a:bodyPr/>
        <a:lstStyle/>
        <a:p>
          <a:endParaRPr lang="en-US"/>
        </a:p>
      </dgm:t>
    </dgm:pt>
    <dgm:pt modelId="{754015DC-731F-4273-AFE7-A2C9B00ED7B6}" type="sibTrans" cxnId="{C33B0BE8-B667-4878-A889-7168402B9B96}">
      <dgm:prSet/>
      <dgm:spPr/>
      <dgm:t>
        <a:bodyPr/>
        <a:lstStyle/>
        <a:p>
          <a:endParaRPr lang="en-US"/>
        </a:p>
      </dgm:t>
    </dgm:pt>
    <dgm:pt modelId="{EC2F7B14-0BBF-426B-9D64-0ADD4F9BAD97}">
      <dgm:prSet phldrT="[Text]"/>
      <dgm:spPr>
        <a:xfrm rot="10800000">
          <a:off x="1445055" y="1984834"/>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Health Care Access and Quality</a:t>
          </a:r>
        </a:p>
      </dgm:t>
    </dgm:pt>
    <dgm:pt modelId="{1F1C5256-EE4B-4A48-B669-041F42A19F64}" type="parTrans" cxnId="{5B9F8A19-B147-4091-B1D3-C1A397F8F677}">
      <dgm:prSet/>
      <dgm:spPr/>
      <dgm:t>
        <a:bodyPr/>
        <a:lstStyle/>
        <a:p>
          <a:endParaRPr lang="en-US"/>
        </a:p>
      </dgm:t>
    </dgm:pt>
    <dgm:pt modelId="{DBFF5D7F-046D-4C9E-A572-A0F0B9613F0F}" type="sibTrans" cxnId="{5B9F8A19-B147-4091-B1D3-C1A397F8F677}">
      <dgm:prSet/>
      <dgm:spPr/>
      <dgm:t>
        <a:bodyPr/>
        <a:lstStyle/>
        <a:p>
          <a:endParaRPr lang="en-US"/>
        </a:p>
      </dgm:t>
    </dgm:pt>
    <dgm:pt modelId="{646FCFB9-3C1D-4CFF-A6AF-FAA1085B68BA}">
      <dgm:prSet phldrT="[Text]"/>
      <dgm:spPr>
        <a:xfrm rot="10800000">
          <a:off x="1445055" y="3969381"/>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Social and Community Context</a:t>
          </a:r>
        </a:p>
      </dgm:t>
    </dgm:pt>
    <dgm:pt modelId="{2A0305FB-1829-4238-982D-E4C22F3E8D9B}" type="parTrans" cxnId="{68E24CCA-BC12-430A-AAF3-B3377C188541}">
      <dgm:prSet/>
      <dgm:spPr/>
      <dgm:t>
        <a:bodyPr/>
        <a:lstStyle/>
        <a:p>
          <a:endParaRPr lang="en-US"/>
        </a:p>
      </dgm:t>
    </dgm:pt>
    <dgm:pt modelId="{B251CB54-7A82-4CBA-85A6-525D5D40FB4D}" type="sibTrans" cxnId="{68E24CCA-BC12-430A-AAF3-B3377C188541}">
      <dgm:prSet/>
      <dgm:spPr/>
      <dgm:t>
        <a:bodyPr/>
        <a:lstStyle/>
        <a:p>
          <a:endParaRPr lang="en-US"/>
        </a:p>
      </dgm:t>
    </dgm:pt>
    <dgm:pt modelId="{19EBE85E-2453-4F99-87CA-F9291CD86E77}">
      <dgm:prSet phldrT="[Text]"/>
      <dgm:spPr>
        <a:xfrm rot="10800000">
          <a:off x="1445055" y="2977107"/>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Neighborhood and Built Environment</a:t>
          </a:r>
        </a:p>
      </dgm:t>
    </dgm:pt>
    <dgm:pt modelId="{0FB44D84-C473-4797-8AF5-9E0D9EA68D19}" type="parTrans" cxnId="{26AD7952-CC71-4132-9E14-7D89F756C32D}">
      <dgm:prSet/>
      <dgm:spPr/>
      <dgm:t>
        <a:bodyPr/>
        <a:lstStyle/>
        <a:p>
          <a:endParaRPr lang="en-US"/>
        </a:p>
      </dgm:t>
    </dgm:pt>
    <dgm:pt modelId="{E65E4781-43DF-43AA-AB30-014376C80A77}" type="sibTrans" cxnId="{26AD7952-CC71-4132-9E14-7D89F756C32D}">
      <dgm:prSet/>
      <dgm:spPr/>
      <dgm:t>
        <a:bodyPr/>
        <a:lstStyle/>
        <a:p>
          <a:endParaRPr lang="en-US"/>
        </a:p>
      </dgm:t>
    </dgm:pt>
    <dgm:pt modelId="{4C0449CC-32A3-4E28-8CEB-FA1407A10760}" type="pres">
      <dgm:prSet presAssocID="{F2F5725D-963F-4B69-83D9-CE9955F2D97F}" presName="linearFlow" presStyleCnt="0">
        <dgm:presLayoutVars>
          <dgm:dir/>
          <dgm:resizeHandles val="exact"/>
        </dgm:presLayoutVars>
      </dgm:prSet>
      <dgm:spPr/>
    </dgm:pt>
    <dgm:pt modelId="{3EE04D7B-6422-49CD-82F4-56E52AC64C69}" type="pres">
      <dgm:prSet presAssocID="{6603496A-26B9-4B9D-9C79-33BF2B76878A}" presName="composite" presStyleCnt="0"/>
      <dgm:spPr/>
    </dgm:pt>
    <dgm:pt modelId="{E20964EF-8E9F-4F8B-9952-ED593DA3C24E}" type="pres">
      <dgm:prSet presAssocID="{6603496A-26B9-4B9D-9C79-33BF2B76878A}" presName="imgShp" presStyleLbl="fgImgPlace1" presStyleIdx="0" presStyleCnt="5"/>
      <dgm:spPr>
        <a:xfrm>
          <a:off x="1062972" y="287"/>
          <a:ext cx="764164" cy="76416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flat" cmpd="sng" algn="ctr">
          <a:solidFill>
            <a:srgbClr val="403281">
              <a:shade val="80000"/>
              <a:hueOff val="0"/>
              <a:satOff val="0"/>
              <a:lumOff val="0"/>
              <a:alphaOff val="0"/>
            </a:srgbClr>
          </a:solidFill>
          <a:prstDash val="solid"/>
          <a:miter lim="800000"/>
        </a:ln>
        <a:effectLst/>
      </dgm:spPr>
    </dgm:pt>
    <dgm:pt modelId="{C8780BD6-9B51-4CB5-B461-A8D9C6BB04DE}" type="pres">
      <dgm:prSet presAssocID="{6603496A-26B9-4B9D-9C79-33BF2B76878A}" presName="txShp" presStyleLbl="node1" presStyleIdx="0" presStyleCnt="5">
        <dgm:presLayoutVars>
          <dgm:bulletEnabled val="1"/>
        </dgm:presLayoutVars>
      </dgm:prSet>
      <dgm:spPr/>
    </dgm:pt>
    <dgm:pt modelId="{E6E906D9-F95F-47D0-9D22-3C072B66441F}" type="pres">
      <dgm:prSet presAssocID="{C1BE9112-0845-43AB-815F-A333BBE6E3F0}" presName="spacing" presStyleCnt="0"/>
      <dgm:spPr/>
    </dgm:pt>
    <dgm:pt modelId="{917B02F5-4F30-462F-9C80-45659F42794E}" type="pres">
      <dgm:prSet presAssocID="{155410B4-91D0-4137-9870-59036F5E77B8}" presName="composite" presStyleCnt="0"/>
      <dgm:spPr/>
    </dgm:pt>
    <dgm:pt modelId="{F1295981-D0AC-4331-B9BE-879C3F518283}" type="pres">
      <dgm:prSet presAssocID="{155410B4-91D0-4137-9870-59036F5E77B8}" presName="imgShp" presStyleLbl="fgImgPlace1" presStyleIdx="1" presStyleCnt="5"/>
      <dgm:spPr>
        <a:xfrm>
          <a:off x="1062972" y="992560"/>
          <a:ext cx="764164" cy="764164"/>
        </a:xfrm>
        <a:prstGeom prst="ellipse">
          <a:avLst/>
        </a:prstGeom>
        <a:blipFill>
          <a:blip xmlns:r="http://schemas.openxmlformats.org/officeDocument/2006/relationships" r:embed="rId2"/>
          <a:srcRect/>
          <a:stretch>
            <a:fillRect/>
          </a:stretch>
        </a:blipFill>
        <a:ln w="19050" cap="flat" cmpd="sng" algn="ctr">
          <a:solidFill>
            <a:srgbClr val="403281">
              <a:shade val="80000"/>
              <a:hueOff val="0"/>
              <a:satOff val="0"/>
              <a:lumOff val="0"/>
              <a:alphaOff val="0"/>
            </a:srgbClr>
          </a:solidFill>
          <a:prstDash val="solid"/>
          <a:miter lim="800000"/>
        </a:ln>
        <a:effectLst/>
      </dgm:spPr>
    </dgm:pt>
    <dgm:pt modelId="{59900894-4B80-4D64-A905-F7FABA76F07C}" type="pres">
      <dgm:prSet presAssocID="{155410B4-91D0-4137-9870-59036F5E77B8}" presName="txShp" presStyleLbl="node1" presStyleIdx="1" presStyleCnt="5">
        <dgm:presLayoutVars>
          <dgm:bulletEnabled val="1"/>
        </dgm:presLayoutVars>
      </dgm:prSet>
      <dgm:spPr/>
    </dgm:pt>
    <dgm:pt modelId="{4BAC4AFE-E2DB-4B98-B390-DEE724162B67}" type="pres">
      <dgm:prSet presAssocID="{754015DC-731F-4273-AFE7-A2C9B00ED7B6}" presName="spacing" presStyleCnt="0"/>
      <dgm:spPr/>
    </dgm:pt>
    <dgm:pt modelId="{9543E8EB-F0EE-461F-ABDB-B6273C90A125}" type="pres">
      <dgm:prSet presAssocID="{EC2F7B14-0BBF-426B-9D64-0ADD4F9BAD97}" presName="composite" presStyleCnt="0"/>
      <dgm:spPr/>
    </dgm:pt>
    <dgm:pt modelId="{E3FA36FB-C1BF-4130-914F-4507001390D5}" type="pres">
      <dgm:prSet presAssocID="{EC2F7B14-0BBF-426B-9D64-0ADD4F9BAD97}" presName="imgShp" presStyleLbl="fgImgPlace1" presStyleIdx="2" presStyleCnt="5"/>
      <dgm:spPr>
        <a:xfrm>
          <a:off x="1062972" y="1984834"/>
          <a:ext cx="764164" cy="76416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9050" cap="flat" cmpd="sng" algn="ctr">
          <a:solidFill>
            <a:srgbClr val="403281">
              <a:shade val="80000"/>
              <a:hueOff val="0"/>
              <a:satOff val="0"/>
              <a:lumOff val="0"/>
              <a:alphaOff val="0"/>
            </a:srgbClr>
          </a:solidFill>
          <a:prstDash val="solid"/>
          <a:miter lim="800000"/>
        </a:ln>
        <a:effectLst/>
      </dgm:spPr>
    </dgm:pt>
    <dgm:pt modelId="{BD3E3FFE-ADF4-42BA-BF20-B92EAC9873A4}" type="pres">
      <dgm:prSet presAssocID="{EC2F7B14-0BBF-426B-9D64-0ADD4F9BAD97}" presName="txShp" presStyleLbl="node1" presStyleIdx="2" presStyleCnt="5">
        <dgm:presLayoutVars>
          <dgm:bulletEnabled val="1"/>
        </dgm:presLayoutVars>
      </dgm:prSet>
      <dgm:spPr/>
    </dgm:pt>
    <dgm:pt modelId="{AF129F66-E8C4-41DD-81E8-FEBF77A92232}" type="pres">
      <dgm:prSet presAssocID="{DBFF5D7F-046D-4C9E-A572-A0F0B9613F0F}" presName="spacing" presStyleCnt="0"/>
      <dgm:spPr/>
    </dgm:pt>
    <dgm:pt modelId="{DBA29419-5946-4ED0-9618-4DECCE41B91D}" type="pres">
      <dgm:prSet presAssocID="{19EBE85E-2453-4F99-87CA-F9291CD86E77}" presName="composite" presStyleCnt="0"/>
      <dgm:spPr/>
    </dgm:pt>
    <dgm:pt modelId="{B9F7AF8B-50C8-48E3-9876-12E0DF3DD4E9}" type="pres">
      <dgm:prSet presAssocID="{19EBE85E-2453-4F99-87CA-F9291CD86E77}" presName="imgShp" presStyleLbl="fgImgPlace1" presStyleIdx="3" presStyleCnt="5"/>
      <dgm:spPr>
        <a:xfrm>
          <a:off x="1062972" y="2977107"/>
          <a:ext cx="764164" cy="76416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9050" cap="flat" cmpd="sng" algn="ctr">
          <a:solidFill>
            <a:srgbClr val="403281">
              <a:shade val="80000"/>
              <a:hueOff val="0"/>
              <a:satOff val="0"/>
              <a:lumOff val="0"/>
              <a:alphaOff val="0"/>
            </a:srgbClr>
          </a:solidFill>
          <a:prstDash val="solid"/>
          <a:miter lim="800000"/>
        </a:ln>
        <a:effectLst/>
      </dgm:spPr>
    </dgm:pt>
    <dgm:pt modelId="{B39BC21E-8BF0-4EEC-A030-B9F1102D86D7}" type="pres">
      <dgm:prSet presAssocID="{19EBE85E-2453-4F99-87CA-F9291CD86E77}" presName="txShp" presStyleLbl="node1" presStyleIdx="3" presStyleCnt="5">
        <dgm:presLayoutVars>
          <dgm:bulletEnabled val="1"/>
        </dgm:presLayoutVars>
      </dgm:prSet>
      <dgm:spPr/>
    </dgm:pt>
    <dgm:pt modelId="{007C739B-32CB-4E18-B7C6-F4AE87708CA7}" type="pres">
      <dgm:prSet presAssocID="{E65E4781-43DF-43AA-AB30-014376C80A77}" presName="spacing" presStyleCnt="0"/>
      <dgm:spPr/>
    </dgm:pt>
    <dgm:pt modelId="{AD8BD56F-3CC6-4D73-AE1A-C28E1BED8A9A}" type="pres">
      <dgm:prSet presAssocID="{646FCFB9-3C1D-4CFF-A6AF-FAA1085B68BA}" presName="composite" presStyleCnt="0"/>
      <dgm:spPr/>
    </dgm:pt>
    <dgm:pt modelId="{0067077C-93D0-4052-AE57-93931ED9FE76}" type="pres">
      <dgm:prSet presAssocID="{646FCFB9-3C1D-4CFF-A6AF-FAA1085B68BA}" presName="imgShp" presStyleLbl="fgImgPlace1" presStyleIdx="4" presStyleCnt="5"/>
      <dgm:spPr>
        <a:xfrm>
          <a:off x="1062972" y="3969381"/>
          <a:ext cx="764164" cy="76416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9050" cap="flat" cmpd="sng" algn="ctr">
          <a:solidFill>
            <a:srgbClr val="403281">
              <a:shade val="80000"/>
              <a:hueOff val="0"/>
              <a:satOff val="0"/>
              <a:lumOff val="0"/>
              <a:alphaOff val="0"/>
            </a:srgbClr>
          </a:solidFill>
          <a:prstDash val="solid"/>
          <a:miter lim="800000"/>
        </a:ln>
        <a:effectLst/>
      </dgm:spPr>
    </dgm:pt>
    <dgm:pt modelId="{CF32809A-89C2-4F48-9B0D-E6CBD3FF593B}" type="pres">
      <dgm:prSet presAssocID="{646FCFB9-3C1D-4CFF-A6AF-FAA1085B68BA}" presName="txShp" presStyleLbl="node1" presStyleIdx="4" presStyleCnt="5">
        <dgm:presLayoutVars>
          <dgm:bulletEnabled val="1"/>
        </dgm:presLayoutVars>
      </dgm:prSet>
      <dgm:spPr/>
    </dgm:pt>
  </dgm:ptLst>
  <dgm:cxnLst>
    <dgm:cxn modelId="{0A1F060E-BFF6-4AD2-AE52-9B674A33D434}" type="presOf" srcId="{19EBE85E-2453-4F99-87CA-F9291CD86E77}" destId="{B39BC21E-8BF0-4EEC-A030-B9F1102D86D7}" srcOrd="0" destOrd="0" presId="urn:microsoft.com/office/officeart/2005/8/layout/vList3"/>
    <dgm:cxn modelId="{5B9F8A19-B147-4091-B1D3-C1A397F8F677}" srcId="{F2F5725D-963F-4B69-83D9-CE9955F2D97F}" destId="{EC2F7B14-0BBF-426B-9D64-0ADD4F9BAD97}" srcOrd="2" destOrd="0" parTransId="{1F1C5256-EE4B-4A48-B669-041F42A19F64}" sibTransId="{DBFF5D7F-046D-4C9E-A572-A0F0B9613F0F}"/>
    <dgm:cxn modelId="{F1A1E51B-4CD0-42B2-B78C-C646BF0E8F59}" type="presOf" srcId="{6603496A-26B9-4B9D-9C79-33BF2B76878A}" destId="{C8780BD6-9B51-4CB5-B461-A8D9C6BB04DE}" srcOrd="0" destOrd="0" presId="urn:microsoft.com/office/officeart/2005/8/layout/vList3"/>
    <dgm:cxn modelId="{3A092942-AC82-44F3-A84E-3C4EA32B4F17}" type="presOf" srcId="{155410B4-91D0-4137-9870-59036F5E77B8}" destId="{59900894-4B80-4D64-A905-F7FABA76F07C}" srcOrd="0" destOrd="0" presId="urn:microsoft.com/office/officeart/2005/8/layout/vList3"/>
    <dgm:cxn modelId="{0EE08145-32D4-48E9-A629-7CF6432E6265}" type="presOf" srcId="{646FCFB9-3C1D-4CFF-A6AF-FAA1085B68BA}" destId="{CF32809A-89C2-4F48-9B0D-E6CBD3FF593B}" srcOrd="0" destOrd="0" presId="urn:microsoft.com/office/officeart/2005/8/layout/vList3"/>
    <dgm:cxn modelId="{A065F246-982F-45D7-884F-A712CA04D48C}" type="presOf" srcId="{EC2F7B14-0BBF-426B-9D64-0ADD4F9BAD97}" destId="{BD3E3FFE-ADF4-42BA-BF20-B92EAC9873A4}" srcOrd="0" destOrd="0" presId="urn:microsoft.com/office/officeart/2005/8/layout/vList3"/>
    <dgm:cxn modelId="{26AD7952-CC71-4132-9E14-7D89F756C32D}" srcId="{F2F5725D-963F-4B69-83D9-CE9955F2D97F}" destId="{19EBE85E-2453-4F99-87CA-F9291CD86E77}" srcOrd="3" destOrd="0" parTransId="{0FB44D84-C473-4797-8AF5-9E0D9EA68D19}" sibTransId="{E65E4781-43DF-43AA-AB30-014376C80A77}"/>
    <dgm:cxn modelId="{3EA54F89-4BB2-4FAF-A299-D57A88F39CC5}" type="presOf" srcId="{F2F5725D-963F-4B69-83D9-CE9955F2D97F}" destId="{4C0449CC-32A3-4E28-8CEB-FA1407A10760}" srcOrd="0" destOrd="0" presId="urn:microsoft.com/office/officeart/2005/8/layout/vList3"/>
    <dgm:cxn modelId="{68E24CCA-BC12-430A-AAF3-B3377C188541}" srcId="{F2F5725D-963F-4B69-83D9-CE9955F2D97F}" destId="{646FCFB9-3C1D-4CFF-A6AF-FAA1085B68BA}" srcOrd="4" destOrd="0" parTransId="{2A0305FB-1829-4238-982D-E4C22F3E8D9B}" sibTransId="{B251CB54-7A82-4CBA-85A6-525D5D40FB4D}"/>
    <dgm:cxn modelId="{A6D07ED7-9394-49CD-9B6E-B32701CE12E2}" srcId="{F2F5725D-963F-4B69-83D9-CE9955F2D97F}" destId="{6603496A-26B9-4B9D-9C79-33BF2B76878A}" srcOrd="0" destOrd="0" parTransId="{59B60130-F0D9-4D11-844C-86C30BF9C0D9}" sibTransId="{C1BE9112-0845-43AB-815F-A333BBE6E3F0}"/>
    <dgm:cxn modelId="{C33B0BE8-B667-4878-A889-7168402B9B96}" srcId="{F2F5725D-963F-4B69-83D9-CE9955F2D97F}" destId="{155410B4-91D0-4137-9870-59036F5E77B8}" srcOrd="1" destOrd="0" parTransId="{5F9973ED-BE17-436A-83F3-013CD6B2668D}" sibTransId="{754015DC-731F-4273-AFE7-A2C9B00ED7B6}"/>
    <dgm:cxn modelId="{AA74B57C-593D-44F2-A0E5-D1336720142A}" type="presParOf" srcId="{4C0449CC-32A3-4E28-8CEB-FA1407A10760}" destId="{3EE04D7B-6422-49CD-82F4-56E52AC64C69}" srcOrd="0" destOrd="0" presId="urn:microsoft.com/office/officeart/2005/8/layout/vList3"/>
    <dgm:cxn modelId="{4E8F0DFD-31EA-4513-B542-BC69A17CA692}" type="presParOf" srcId="{3EE04D7B-6422-49CD-82F4-56E52AC64C69}" destId="{E20964EF-8E9F-4F8B-9952-ED593DA3C24E}" srcOrd="0" destOrd="0" presId="urn:microsoft.com/office/officeart/2005/8/layout/vList3"/>
    <dgm:cxn modelId="{4D52B051-99F4-4DD1-83E0-E92C24901E5B}" type="presParOf" srcId="{3EE04D7B-6422-49CD-82F4-56E52AC64C69}" destId="{C8780BD6-9B51-4CB5-B461-A8D9C6BB04DE}" srcOrd="1" destOrd="0" presId="urn:microsoft.com/office/officeart/2005/8/layout/vList3"/>
    <dgm:cxn modelId="{5EA3F200-1B1E-4E56-886F-A5A5D3232FCA}" type="presParOf" srcId="{4C0449CC-32A3-4E28-8CEB-FA1407A10760}" destId="{E6E906D9-F95F-47D0-9D22-3C072B66441F}" srcOrd="1" destOrd="0" presId="urn:microsoft.com/office/officeart/2005/8/layout/vList3"/>
    <dgm:cxn modelId="{D1054692-E646-4D6C-AE44-54CDFB0FE3B8}" type="presParOf" srcId="{4C0449CC-32A3-4E28-8CEB-FA1407A10760}" destId="{917B02F5-4F30-462F-9C80-45659F42794E}" srcOrd="2" destOrd="0" presId="urn:microsoft.com/office/officeart/2005/8/layout/vList3"/>
    <dgm:cxn modelId="{39DD3221-3799-45AD-97B3-E840FB790D34}" type="presParOf" srcId="{917B02F5-4F30-462F-9C80-45659F42794E}" destId="{F1295981-D0AC-4331-B9BE-879C3F518283}" srcOrd="0" destOrd="0" presId="urn:microsoft.com/office/officeart/2005/8/layout/vList3"/>
    <dgm:cxn modelId="{F9DFE28D-7372-48B6-B6EF-B895BBB500A6}" type="presParOf" srcId="{917B02F5-4F30-462F-9C80-45659F42794E}" destId="{59900894-4B80-4D64-A905-F7FABA76F07C}" srcOrd="1" destOrd="0" presId="urn:microsoft.com/office/officeart/2005/8/layout/vList3"/>
    <dgm:cxn modelId="{2ACBCC40-73D1-4570-87EC-9C2001FC272E}" type="presParOf" srcId="{4C0449CC-32A3-4E28-8CEB-FA1407A10760}" destId="{4BAC4AFE-E2DB-4B98-B390-DEE724162B67}" srcOrd="3" destOrd="0" presId="urn:microsoft.com/office/officeart/2005/8/layout/vList3"/>
    <dgm:cxn modelId="{A54A8362-4F2B-404B-9675-4E42B8A76014}" type="presParOf" srcId="{4C0449CC-32A3-4E28-8CEB-FA1407A10760}" destId="{9543E8EB-F0EE-461F-ABDB-B6273C90A125}" srcOrd="4" destOrd="0" presId="urn:microsoft.com/office/officeart/2005/8/layout/vList3"/>
    <dgm:cxn modelId="{4DF032C1-51B8-4593-8BC9-2B5F786C16CA}" type="presParOf" srcId="{9543E8EB-F0EE-461F-ABDB-B6273C90A125}" destId="{E3FA36FB-C1BF-4130-914F-4507001390D5}" srcOrd="0" destOrd="0" presId="urn:microsoft.com/office/officeart/2005/8/layout/vList3"/>
    <dgm:cxn modelId="{FC0AF790-9FB6-4E32-ABED-432A2F7A77FD}" type="presParOf" srcId="{9543E8EB-F0EE-461F-ABDB-B6273C90A125}" destId="{BD3E3FFE-ADF4-42BA-BF20-B92EAC9873A4}" srcOrd="1" destOrd="0" presId="urn:microsoft.com/office/officeart/2005/8/layout/vList3"/>
    <dgm:cxn modelId="{BCB9AD88-D991-4426-88A5-8F40E21A456F}" type="presParOf" srcId="{4C0449CC-32A3-4E28-8CEB-FA1407A10760}" destId="{AF129F66-E8C4-41DD-81E8-FEBF77A92232}" srcOrd="5" destOrd="0" presId="urn:microsoft.com/office/officeart/2005/8/layout/vList3"/>
    <dgm:cxn modelId="{7FFF4ED9-2DF2-44C3-A2B8-2D051EB58970}" type="presParOf" srcId="{4C0449CC-32A3-4E28-8CEB-FA1407A10760}" destId="{DBA29419-5946-4ED0-9618-4DECCE41B91D}" srcOrd="6" destOrd="0" presId="urn:microsoft.com/office/officeart/2005/8/layout/vList3"/>
    <dgm:cxn modelId="{86732A3B-1CB3-443F-8A72-A6A40BF07853}" type="presParOf" srcId="{DBA29419-5946-4ED0-9618-4DECCE41B91D}" destId="{B9F7AF8B-50C8-48E3-9876-12E0DF3DD4E9}" srcOrd="0" destOrd="0" presId="urn:microsoft.com/office/officeart/2005/8/layout/vList3"/>
    <dgm:cxn modelId="{E8ABF80E-981D-49B9-ACFC-67D209DB907E}" type="presParOf" srcId="{DBA29419-5946-4ED0-9618-4DECCE41B91D}" destId="{B39BC21E-8BF0-4EEC-A030-B9F1102D86D7}" srcOrd="1" destOrd="0" presId="urn:microsoft.com/office/officeart/2005/8/layout/vList3"/>
    <dgm:cxn modelId="{7325DB9F-A0CC-47F4-9095-2C4152A62069}" type="presParOf" srcId="{4C0449CC-32A3-4E28-8CEB-FA1407A10760}" destId="{007C739B-32CB-4E18-B7C6-F4AE87708CA7}" srcOrd="7" destOrd="0" presId="urn:microsoft.com/office/officeart/2005/8/layout/vList3"/>
    <dgm:cxn modelId="{E8A0FCA4-8DA0-4639-93E0-F09D07CA395E}" type="presParOf" srcId="{4C0449CC-32A3-4E28-8CEB-FA1407A10760}" destId="{AD8BD56F-3CC6-4D73-AE1A-C28E1BED8A9A}" srcOrd="8" destOrd="0" presId="urn:microsoft.com/office/officeart/2005/8/layout/vList3"/>
    <dgm:cxn modelId="{5A7075F3-A787-4197-9D4E-59E1599E5877}" type="presParOf" srcId="{AD8BD56F-3CC6-4D73-AE1A-C28E1BED8A9A}" destId="{0067077C-93D0-4052-AE57-93931ED9FE76}" srcOrd="0" destOrd="0" presId="urn:microsoft.com/office/officeart/2005/8/layout/vList3"/>
    <dgm:cxn modelId="{2794EFAD-60A2-4BB3-9B09-364645BA3DFB}" type="presParOf" srcId="{AD8BD56F-3CC6-4D73-AE1A-C28E1BED8A9A}" destId="{CF32809A-89C2-4F48-9B0D-E6CBD3FF593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291D7A-1F33-468F-966E-D02F1DC6633B}" type="doc">
      <dgm:prSet loTypeId="urn:microsoft.com/office/officeart/2005/8/layout/vList3" loCatId="picture" qsTypeId="urn:microsoft.com/office/officeart/2005/8/quickstyle/simple2" qsCatId="simple" csTypeId="urn:microsoft.com/office/officeart/2005/8/colors/accent1_2" csCatId="accent1" phldr="1"/>
      <dgm:spPr/>
      <dgm:t>
        <a:bodyPr/>
        <a:lstStyle/>
        <a:p>
          <a:endParaRPr lang="en-US"/>
        </a:p>
      </dgm:t>
    </dgm:pt>
    <dgm:pt modelId="{F1936E2E-45E3-471B-8E55-E543D00B881A}">
      <dgm:prSet/>
      <dgm:spPr/>
      <dgm:t>
        <a:bodyPr/>
        <a:lstStyle/>
        <a:p>
          <a:r>
            <a:rPr lang="en-US" b="0" i="0" dirty="0"/>
            <a:t>First injection given on August 11</a:t>
          </a:r>
          <a:r>
            <a:rPr lang="en-US" b="0" i="0" baseline="30000" dirty="0"/>
            <a:t>th</a:t>
          </a:r>
          <a:r>
            <a:rPr lang="en-US" b="0" i="0" dirty="0"/>
            <a:t>, 2023</a:t>
          </a:r>
          <a:endParaRPr lang="en-US" dirty="0"/>
        </a:p>
      </dgm:t>
    </dgm:pt>
    <dgm:pt modelId="{52C45D6C-1E39-4373-8D52-099B7A045F08}" type="parTrans" cxnId="{348F6B74-B4B6-4D6D-9A52-25DCF7497C58}">
      <dgm:prSet/>
      <dgm:spPr/>
      <dgm:t>
        <a:bodyPr/>
        <a:lstStyle/>
        <a:p>
          <a:endParaRPr lang="en-US"/>
        </a:p>
      </dgm:t>
    </dgm:pt>
    <dgm:pt modelId="{F79B7F94-B2D8-42AD-B590-3399AA5DE882}" type="sibTrans" cxnId="{348F6B74-B4B6-4D6D-9A52-25DCF7497C58}">
      <dgm:prSet/>
      <dgm:spPr/>
      <dgm:t>
        <a:bodyPr/>
        <a:lstStyle/>
        <a:p>
          <a:endParaRPr lang="en-US"/>
        </a:p>
      </dgm:t>
    </dgm:pt>
    <dgm:pt modelId="{E8592964-859A-4181-935F-8DCD9AC27D77}">
      <dgm:prSet/>
      <dgm:spPr/>
      <dgm:t>
        <a:bodyPr/>
        <a:lstStyle/>
        <a:p>
          <a:r>
            <a:rPr lang="en-US" b="0" i="0" dirty="0"/>
            <a:t>2023: </a:t>
          </a:r>
        </a:p>
        <a:p>
          <a:r>
            <a:rPr lang="en-US" b="0" i="0" dirty="0"/>
            <a:t>33 injections</a:t>
          </a:r>
          <a:endParaRPr lang="en-US" dirty="0"/>
        </a:p>
      </dgm:t>
    </dgm:pt>
    <dgm:pt modelId="{8825AAED-731B-485D-99C7-35A13B424EFE}" type="parTrans" cxnId="{3081E723-A852-41F8-886B-B1A534B5CC49}">
      <dgm:prSet/>
      <dgm:spPr/>
      <dgm:t>
        <a:bodyPr/>
        <a:lstStyle/>
        <a:p>
          <a:endParaRPr lang="en-US"/>
        </a:p>
      </dgm:t>
    </dgm:pt>
    <dgm:pt modelId="{5BDB35F0-EC6E-4F57-9816-D260AD70F513}" type="sibTrans" cxnId="{3081E723-A852-41F8-886B-B1A534B5CC49}">
      <dgm:prSet/>
      <dgm:spPr/>
      <dgm:t>
        <a:bodyPr/>
        <a:lstStyle/>
        <a:p>
          <a:endParaRPr lang="en-US"/>
        </a:p>
      </dgm:t>
    </dgm:pt>
    <dgm:pt modelId="{20CF8272-B263-471C-957F-E75AE5979A5D}">
      <dgm:prSet/>
      <dgm:spPr/>
      <dgm:t>
        <a:bodyPr/>
        <a:lstStyle/>
        <a:p>
          <a:r>
            <a:rPr lang="en-US" b="0" i="0" dirty="0"/>
            <a:t>2024: </a:t>
          </a:r>
        </a:p>
        <a:p>
          <a:r>
            <a:rPr lang="en-US" b="0" i="0" dirty="0"/>
            <a:t>107 injections</a:t>
          </a:r>
          <a:endParaRPr lang="en-US" dirty="0"/>
        </a:p>
      </dgm:t>
    </dgm:pt>
    <dgm:pt modelId="{0C25D9E2-9FB3-4E18-98CA-41D0E49BF688}" type="parTrans" cxnId="{09ED1499-956D-4551-B435-3497D2A0F8A3}">
      <dgm:prSet/>
      <dgm:spPr/>
      <dgm:t>
        <a:bodyPr/>
        <a:lstStyle/>
        <a:p>
          <a:endParaRPr lang="en-US"/>
        </a:p>
      </dgm:t>
    </dgm:pt>
    <dgm:pt modelId="{8D91ABF2-FDB8-4A73-8FC8-6BD28A9F1258}" type="sibTrans" cxnId="{09ED1499-956D-4551-B435-3497D2A0F8A3}">
      <dgm:prSet/>
      <dgm:spPr/>
      <dgm:t>
        <a:bodyPr/>
        <a:lstStyle/>
        <a:p>
          <a:endParaRPr lang="en-US"/>
        </a:p>
      </dgm:t>
    </dgm:pt>
    <dgm:pt modelId="{4A57F4B9-E7F9-4FBD-B036-5405FD0B0929}" type="pres">
      <dgm:prSet presAssocID="{E2291D7A-1F33-468F-966E-D02F1DC6633B}" presName="linearFlow" presStyleCnt="0">
        <dgm:presLayoutVars>
          <dgm:dir/>
          <dgm:resizeHandles val="exact"/>
        </dgm:presLayoutVars>
      </dgm:prSet>
      <dgm:spPr/>
    </dgm:pt>
    <dgm:pt modelId="{93350F6C-A899-41BD-9685-561A4A16B2D6}" type="pres">
      <dgm:prSet presAssocID="{F1936E2E-45E3-471B-8E55-E543D00B881A}" presName="composite" presStyleCnt="0"/>
      <dgm:spPr/>
    </dgm:pt>
    <dgm:pt modelId="{750E97F1-D648-43A9-9DB5-41E96D1B24A1}" type="pres">
      <dgm:prSet presAssocID="{F1936E2E-45E3-471B-8E55-E543D00B881A}"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edle outline"/>
        </a:ext>
      </dgm:extLst>
    </dgm:pt>
    <dgm:pt modelId="{C9B19263-6C57-440F-B8BC-3088B0D9792D}" type="pres">
      <dgm:prSet presAssocID="{F1936E2E-45E3-471B-8E55-E543D00B881A}" presName="txShp" presStyleLbl="node1" presStyleIdx="0" presStyleCnt="3">
        <dgm:presLayoutVars>
          <dgm:bulletEnabled val="1"/>
        </dgm:presLayoutVars>
      </dgm:prSet>
      <dgm:spPr/>
    </dgm:pt>
    <dgm:pt modelId="{719509DA-DD38-4940-AAC8-36BBF5DD2EFD}" type="pres">
      <dgm:prSet presAssocID="{F79B7F94-B2D8-42AD-B590-3399AA5DE882}" presName="spacing" presStyleCnt="0"/>
      <dgm:spPr/>
    </dgm:pt>
    <dgm:pt modelId="{DB068863-D5DF-45B1-8191-BADC79852A1A}" type="pres">
      <dgm:prSet presAssocID="{E8592964-859A-4181-935F-8DCD9AC27D77}" presName="composite" presStyleCnt="0"/>
      <dgm:spPr/>
    </dgm:pt>
    <dgm:pt modelId="{A44DA0F6-19BC-4793-810A-9EBFFE3D345E}" type="pres">
      <dgm:prSet presAssocID="{E8592964-859A-4181-935F-8DCD9AC27D77}" presName="imgShp" presStyleLbl="fgImgPlace1" presStyleIdx="1"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edle outline"/>
        </a:ext>
      </dgm:extLst>
    </dgm:pt>
    <dgm:pt modelId="{6ECE9B4B-ED20-4025-9A36-0856CCB3E92C}" type="pres">
      <dgm:prSet presAssocID="{E8592964-859A-4181-935F-8DCD9AC27D77}" presName="txShp" presStyleLbl="node1" presStyleIdx="1" presStyleCnt="3">
        <dgm:presLayoutVars>
          <dgm:bulletEnabled val="1"/>
        </dgm:presLayoutVars>
      </dgm:prSet>
      <dgm:spPr/>
    </dgm:pt>
    <dgm:pt modelId="{9CF5B356-5BA2-4013-8846-061AF2374A6E}" type="pres">
      <dgm:prSet presAssocID="{5BDB35F0-EC6E-4F57-9816-D260AD70F513}" presName="spacing" presStyleCnt="0"/>
      <dgm:spPr/>
    </dgm:pt>
    <dgm:pt modelId="{66FFC863-75B3-48B4-9617-679CDDC14B15}" type="pres">
      <dgm:prSet presAssocID="{20CF8272-B263-471C-957F-E75AE5979A5D}" presName="composite" presStyleCnt="0"/>
      <dgm:spPr/>
    </dgm:pt>
    <dgm:pt modelId="{69925A36-8B83-4DEE-949E-110853D42CC4}" type="pres">
      <dgm:prSet presAssocID="{20CF8272-B263-471C-957F-E75AE5979A5D}" presName="imgShp" presStyleLbl="fgImgPlace1" presStyleIdx="2"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edle outline"/>
        </a:ext>
      </dgm:extLst>
    </dgm:pt>
    <dgm:pt modelId="{39F7B51C-3CEE-4BB5-8543-ADAB86106A64}" type="pres">
      <dgm:prSet presAssocID="{20CF8272-B263-471C-957F-E75AE5979A5D}" presName="txShp" presStyleLbl="node1" presStyleIdx="2" presStyleCnt="3">
        <dgm:presLayoutVars>
          <dgm:bulletEnabled val="1"/>
        </dgm:presLayoutVars>
      </dgm:prSet>
      <dgm:spPr/>
    </dgm:pt>
  </dgm:ptLst>
  <dgm:cxnLst>
    <dgm:cxn modelId="{3081E723-A852-41F8-886B-B1A534B5CC49}" srcId="{E2291D7A-1F33-468F-966E-D02F1DC6633B}" destId="{E8592964-859A-4181-935F-8DCD9AC27D77}" srcOrd="1" destOrd="0" parTransId="{8825AAED-731B-485D-99C7-35A13B424EFE}" sibTransId="{5BDB35F0-EC6E-4F57-9816-D260AD70F513}"/>
    <dgm:cxn modelId="{057E655D-8834-476A-ABBE-48D1A8F99F27}" type="presOf" srcId="{20CF8272-B263-471C-957F-E75AE5979A5D}" destId="{39F7B51C-3CEE-4BB5-8543-ADAB86106A64}" srcOrd="0" destOrd="0" presId="urn:microsoft.com/office/officeart/2005/8/layout/vList3"/>
    <dgm:cxn modelId="{348F6B74-B4B6-4D6D-9A52-25DCF7497C58}" srcId="{E2291D7A-1F33-468F-966E-D02F1DC6633B}" destId="{F1936E2E-45E3-471B-8E55-E543D00B881A}" srcOrd="0" destOrd="0" parTransId="{52C45D6C-1E39-4373-8D52-099B7A045F08}" sibTransId="{F79B7F94-B2D8-42AD-B590-3399AA5DE882}"/>
    <dgm:cxn modelId="{05F37157-BBC6-489D-938F-FA5691FA5843}" type="presOf" srcId="{E8592964-859A-4181-935F-8DCD9AC27D77}" destId="{6ECE9B4B-ED20-4025-9A36-0856CCB3E92C}" srcOrd="0" destOrd="0" presId="urn:microsoft.com/office/officeart/2005/8/layout/vList3"/>
    <dgm:cxn modelId="{09ED1499-956D-4551-B435-3497D2A0F8A3}" srcId="{E2291D7A-1F33-468F-966E-D02F1DC6633B}" destId="{20CF8272-B263-471C-957F-E75AE5979A5D}" srcOrd="2" destOrd="0" parTransId="{0C25D9E2-9FB3-4E18-98CA-41D0E49BF688}" sibTransId="{8D91ABF2-FDB8-4A73-8FC8-6BD28A9F1258}"/>
    <dgm:cxn modelId="{84B324AF-51DF-45DF-AFB7-FB1B294105E1}" type="presOf" srcId="{E2291D7A-1F33-468F-966E-D02F1DC6633B}" destId="{4A57F4B9-E7F9-4FBD-B036-5405FD0B0929}" srcOrd="0" destOrd="0" presId="urn:microsoft.com/office/officeart/2005/8/layout/vList3"/>
    <dgm:cxn modelId="{0071D2D1-307D-41F9-B409-31704D554313}" type="presOf" srcId="{F1936E2E-45E3-471B-8E55-E543D00B881A}" destId="{C9B19263-6C57-440F-B8BC-3088B0D9792D}" srcOrd="0" destOrd="0" presId="urn:microsoft.com/office/officeart/2005/8/layout/vList3"/>
    <dgm:cxn modelId="{A096FC5F-8767-4C2D-94A4-6A221631E24C}" type="presParOf" srcId="{4A57F4B9-E7F9-4FBD-B036-5405FD0B0929}" destId="{93350F6C-A899-41BD-9685-561A4A16B2D6}" srcOrd="0" destOrd="0" presId="urn:microsoft.com/office/officeart/2005/8/layout/vList3"/>
    <dgm:cxn modelId="{63178F90-6C23-426A-B38A-33247413E0CA}" type="presParOf" srcId="{93350F6C-A899-41BD-9685-561A4A16B2D6}" destId="{750E97F1-D648-43A9-9DB5-41E96D1B24A1}" srcOrd="0" destOrd="0" presId="urn:microsoft.com/office/officeart/2005/8/layout/vList3"/>
    <dgm:cxn modelId="{CE50DF8F-8BED-497B-874F-D8884503E674}" type="presParOf" srcId="{93350F6C-A899-41BD-9685-561A4A16B2D6}" destId="{C9B19263-6C57-440F-B8BC-3088B0D9792D}" srcOrd="1" destOrd="0" presId="urn:microsoft.com/office/officeart/2005/8/layout/vList3"/>
    <dgm:cxn modelId="{27CBD4D5-5E8C-40CD-9E69-19611544481F}" type="presParOf" srcId="{4A57F4B9-E7F9-4FBD-B036-5405FD0B0929}" destId="{719509DA-DD38-4940-AAC8-36BBF5DD2EFD}" srcOrd="1" destOrd="0" presId="urn:microsoft.com/office/officeart/2005/8/layout/vList3"/>
    <dgm:cxn modelId="{BDDB75BB-D359-4C09-8230-BF0626AA5CC4}" type="presParOf" srcId="{4A57F4B9-E7F9-4FBD-B036-5405FD0B0929}" destId="{DB068863-D5DF-45B1-8191-BADC79852A1A}" srcOrd="2" destOrd="0" presId="urn:microsoft.com/office/officeart/2005/8/layout/vList3"/>
    <dgm:cxn modelId="{FDA177CD-4A35-46F7-82E9-DFE338CBD0BB}" type="presParOf" srcId="{DB068863-D5DF-45B1-8191-BADC79852A1A}" destId="{A44DA0F6-19BC-4793-810A-9EBFFE3D345E}" srcOrd="0" destOrd="0" presId="urn:microsoft.com/office/officeart/2005/8/layout/vList3"/>
    <dgm:cxn modelId="{86019D3B-3117-49D4-8492-691378C63D0B}" type="presParOf" srcId="{DB068863-D5DF-45B1-8191-BADC79852A1A}" destId="{6ECE9B4B-ED20-4025-9A36-0856CCB3E92C}" srcOrd="1" destOrd="0" presId="urn:microsoft.com/office/officeart/2005/8/layout/vList3"/>
    <dgm:cxn modelId="{E1620767-842E-4D7A-A937-8A2A0AC078FA}" type="presParOf" srcId="{4A57F4B9-E7F9-4FBD-B036-5405FD0B0929}" destId="{9CF5B356-5BA2-4013-8846-061AF2374A6E}" srcOrd="3" destOrd="0" presId="urn:microsoft.com/office/officeart/2005/8/layout/vList3"/>
    <dgm:cxn modelId="{3B7817A3-3B18-4B61-9674-241938C77B1A}" type="presParOf" srcId="{4A57F4B9-E7F9-4FBD-B036-5405FD0B0929}" destId="{66FFC863-75B3-48B4-9617-679CDDC14B15}" srcOrd="4" destOrd="0" presId="urn:microsoft.com/office/officeart/2005/8/layout/vList3"/>
    <dgm:cxn modelId="{7B8B9949-0156-47FE-8CA9-AB0E41EAB76A}" type="presParOf" srcId="{66FFC863-75B3-48B4-9617-679CDDC14B15}" destId="{69925A36-8B83-4DEE-949E-110853D42CC4}" srcOrd="0" destOrd="0" presId="urn:microsoft.com/office/officeart/2005/8/layout/vList3"/>
    <dgm:cxn modelId="{31EB2CB9-24F8-4600-92DA-7B58EE09E94C}" type="presParOf" srcId="{66FFC863-75B3-48B4-9617-679CDDC14B15}" destId="{39F7B51C-3CEE-4BB5-8543-ADAB86106A6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A7821A-A0C2-4E0A-A412-2D518376B651}"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E71D8300-92D7-4B40-999F-750648D7E8B4}" type="pres">
      <dgm:prSet presAssocID="{B7A7821A-A0C2-4E0A-A412-2D518376B651}" presName="linearFlow" presStyleCnt="0">
        <dgm:presLayoutVars>
          <dgm:dir/>
          <dgm:resizeHandles val="exact"/>
        </dgm:presLayoutVars>
      </dgm:prSet>
      <dgm:spPr/>
    </dgm:pt>
  </dgm:ptLst>
  <dgm:cxnLst>
    <dgm:cxn modelId="{03C4196B-D000-47E1-B5F3-488C72566210}" type="presOf" srcId="{B7A7821A-A0C2-4E0A-A412-2D518376B651}" destId="{E71D8300-92D7-4B40-999F-750648D7E8B4}"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0C1D9-1327-4589-84B9-8C07152345EE}">
      <dsp:nvSpPr>
        <dsp:cNvPr id="0" name=""/>
        <dsp:cNvSpPr/>
      </dsp:nvSpPr>
      <dsp:spPr>
        <a:xfrm>
          <a:off x="0" y="309654"/>
          <a:ext cx="11791406" cy="491399"/>
        </a:xfrm>
        <a:prstGeom prst="roundRect">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Employment</a:t>
          </a:r>
          <a:endParaRPr lang="en-US" sz="2100" kern="1200"/>
        </a:p>
      </dsp:txBody>
      <dsp:txXfrm>
        <a:off x="23988" y="333642"/>
        <a:ext cx="11743430" cy="443423"/>
      </dsp:txXfrm>
    </dsp:sp>
    <dsp:sp modelId="{79CCA611-5BBD-4C64-962A-562068296D16}">
      <dsp:nvSpPr>
        <dsp:cNvPr id="0" name=""/>
        <dsp:cNvSpPr/>
      </dsp:nvSpPr>
      <dsp:spPr>
        <a:xfrm>
          <a:off x="0" y="801054"/>
          <a:ext cx="11791406" cy="1521450"/>
        </a:xfrm>
        <a:prstGeom prst="rect">
          <a:avLst/>
        </a:prstGeom>
        <a:solidFill>
          <a:srgbClr val="F8F8F8">
            <a:alpha val="80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37437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LAIB demonstrated </a:t>
          </a:r>
          <a:r>
            <a:rPr lang="en-US" sz="1600" b="1" i="0" kern="1200" dirty="0">
              <a:solidFill>
                <a:schemeClr val="accent5"/>
              </a:solidFill>
            </a:rPr>
            <a:t>stable or improved employment rates </a:t>
          </a:r>
          <a:r>
            <a:rPr lang="en-US" sz="1600" b="0" i="0" kern="1200" dirty="0"/>
            <a:t>ranging from </a:t>
          </a:r>
          <a:r>
            <a:rPr lang="en-US" sz="1600" b="1" i="0" kern="1200" dirty="0">
              <a:solidFill>
                <a:schemeClr val="accent5"/>
              </a:solidFill>
            </a:rPr>
            <a:t>44 to 51% </a:t>
          </a:r>
          <a:r>
            <a:rPr lang="en-US" sz="1600" b="0" i="0" kern="1200" dirty="0"/>
            <a:t>compared to 33% in placebo group</a:t>
          </a:r>
          <a:endParaRPr lang="en-US" sz="1600" kern="1200" dirty="0"/>
        </a:p>
        <a:p>
          <a:pPr marL="171450" lvl="1" indent="-171450" algn="l" defTabSz="711200">
            <a:lnSpc>
              <a:spcPct val="90000"/>
            </a:lnSpc>
            <a:spcBef>
              <a:spcPct val="0"/>
            </a:spcBef>
            <a:spcAft>
              <a:spcPct val="20000"/>
            </a:spcAft>
            <a:buClr>
              <a:schemeClr val="tx1"/>
            </a:buClr>
            <a:buChar char="•"/>
          </a:pPr>
          <a:r>
            <a:rPr lang="en-US" sz="1600" b="1" i="0" kern="1200" dirty="0">
              <a:solidFill>
                <a:schemeClr val="accent5"/>
              </a:solidFill>
            </a:rPr>
            <a:t>Removed the need for daily pickups from the pharmacy </a:t>
          </a:r>
          <a:r>
            <a:rPr lang="en-US" sz="1600" b="0" i="0" kern="1200" dirty="0"/>
            <a:t>was helpful in engaging in the workforce</a:t>
          </a:r>
          <a:endParaRPr lang="en-US" sz="1600" kern="1200" dirty="0"/>
        </a:p>
        <a:p>
          <a:pPr marL="342900" lvl="2" indent="-171450" algn="l" defTabSz="711200">
            <a:lnSpc>
              <a:spcPct val="90000"/>
            </a:lnSpc>
            <a:spcBef>
              <a:spcPct val="0"/>
            </a:spcBef>
            <a:spcAft>
              <a:spcPct val="20000"/>
            </a:spcAft>
            <a:buChar char="•"/>
          </a:pPr>
          <a:r>
            <a:rPr lang="en-US" sz="1600" b="0" i="0" kern="1200" dirty="0"/>
            <a:t>“People wouldn't have to worry about ‘Oh I've got to leave work’ or ‘going to have to tell my manager when needing to access dose’”</a:t>
          </a:r>
          <a:endParaRPr lang="en-US" sz="1600" kern="1200" dirty="0"/>
        </a:p>
        <a:p>
          <a:pPr marL="171450" lvl="1" indent="-171450" algn="l" defTabSz="711200">
            <a:lnSpc>
              <a:spcPct val="90000"/>
            </a:lnSpc>
            <a:spcBef>
              <a:spcPct val="0"/>
            </a:spcBef>
            <a:spcAft>
              <a:spcPct val="20000"/>
            </a:spcAft>
            <a:buChar char="•"/>
          </a:pPr>
          <a:r>
            <a:rPr lang="en-US" sz="1600" b="0" i="0" kern="1200"/>
            <a:t>LAIB allowed patients to apply themselves at work due to improvement in their mood</a:t>
          </a:r>
          <a:endParaRPr lang="en-US" sz="1600" kern="1200" dirty="0"/>
        </a:p>
        <a:p>
          <a:pPr marL="171450" lvl="1" indent="-171450" algn="l" defTabSz="711200">
            <a:lnSpc>
              <a:spcPct val="90000"/>
            </a:lnSpc>
            <a:spcBef>
              <a:spcPct val="0"/>
            </a:spcBef>
            <a:spcAft>
              <a:spcPct val="20000"/>
            </a:spcAft>
            <a:buChar char="•"/>
          </a:pPr>
          <a:endParaRPr lang="en-US" sz="1600" kern="1200" dirty="0"/>
        </a:p>
      </dsp:txBody>
      <dsp:txXfrm>
        <a:off x="0" y="801054"/>
        <a:ext cx="11791406" cy="1521450"/>
      </dsp:txXfrm>
    </dsp:sp>
    <dsp:sp modelId="{7EBE380C-96D7-4EB1-B73B-3DE1697812E2}">
      <dsp:nvSpPr>
        <dsp:cNvPr id="0" name=""/>
        <dsp:cNvSpPr/>
      </dsp:nvSpPr>
      <dsp:spPr>
        <a:xfrm>
          <a:off x="0" y="2322504"/>
          <a:ext cx="11791406" cy="491399"/>
        </a:xfrm>
        <a:prstGeom prst="roundRect">
          <a:avLst/>
        </a:prstGeom>
        <a:solidFill>
          <a:schemeClr val="accent6"/>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Abstinence</a:t>
          </a:r>
          <a:endParaRPr lang="en-US" sz="2100" kern="1200" dirty="0"/>
        </a:p>
      </dsp:txBody>
      <dsp:txXfrm>
        <a:off x="23988" y="2346492"/>
        <a:ext cx="11743430" cy="443423"/>
      </dsp:txXfrm>
    </dsp:sp>
    <dsp:sp modelId="{6AA3125D-3380-45F6-9B40-CBE4FA87018F}">
      <dsp:nvSpPr>
        <dsp:cNvPr id="0" name=""/>
        <dsp:cNvSpPr/>
      </dsp:nvSpPr>
      <dsp:spPr>
        <a:xfrm>
          <a:off x="0" y="2813904"/>
          <a:ext cx="11791406" cy="1782269"/>
        </a:xfrm>
        <a:prstGeom prst="rect">
          <a:avLst/>
        </a:prstGeom>
        <a:solidFill>
          <a:srgbClr val="F8F8F8">
            <a:alpha val="80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37437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LAIB associated with </a:t>
          </a:r>
          <a:r>
            <a:rPr lang="en-US" sz="1600" b="1" i="0" kern="1200" dirty="0">
              <a:solidFill>
                <a:schemeClr val="accent5"/>
              </a:solidFill>
            </a:rPr>
            <a:t>increased abstinence</a:t>
          </a:r>
          <a:r>
            <a:rPr lang="en-US" sz="1600" b="0" i="0" kern="1200" dirty="0"/>
            <a:t>, </a:t>
          </a:r>
          <a:r>
            <a:rPr lang="en-US" sz="1600" b="1" i="0" kern="1200" dirty="0">
              <a:solidFill>
                <a:schemeClr val="accent5"/>
              </a:solidFill>
            </a:rPr>
            <a:t>reduced cravings </a:t>
          </a:r>
          <a:r>
            <a:rPr lang="en-US" sz="1600" b="0" i="0" kern="1200" dirty="0"/>
            <a:t>and</a:t>
          </a:r>
          <a:r>
            <a:rPr lang="en-US" sz="1600" b="1" i="0" kern="1200" dirty="0"/>
            <a:t> </a:t>
          </a:r>
          <a:r>
            <a:rPr lang="en-US" sz="1600" b="1" i="0" kern="1200" dirty="0">
              <a:solidFill>
                <a:schemeClr val="accent5"/>
              </a:solidFill>
            </a:rPr>
            <a:t>high satisfaction rates </a:t>
          </a:r>
          <a:r>
            <a:rPr lang="en-US" sz="1600" b="0" i="0" kern="1200" dirty="0"/>
            <a:t>with treatment</a:t>
          </a:r>
          <a:endParaRPr lang="en-US" sz="1600" kern="1200" dirty="0"/>
        </a:p>
        <a:p>
          <a:pPr marL="342900" lvl="2" indent="-171450" algn="l" defTabSz="711200">
            <a:lnSpc>
              <a:spcPct val="90000"/>
            </a:lnSpc>
            <a:spcBef>
              <a:spcPct val="0"/>
            </a:spcBef>
            <a:spcAft>
              <a:spcPct val="20000"/>
            </a:spcAft>
            <a:buChar char="•"/>
          </a:pPr>
          <a:r>
            <a:rPr lang="en-US" sz="1600" b="0" i="0" kern="1200" dirty="0"/>
            <a:t>Abstinence rates: </a:t>
          </a:r>
          <a:r>
            <a:rPr lang="en-US" sz="1600" b="1" i="0" kern="1200" dirty="0">
              <a:solidFill>
                <a:schemeClr val="accent5"/>
              </a:solidFill>
            </a:rPr>
            <a:t>35 to 82% </a:t>
          </a:r>
          <a:r>
            <a:rPr lang="en-US" sz="1600" b="0" i="0" kern="1200" dirty="0"/>
            <a:t>in LAIB group, 28% for sublingual buprenorphine (SLB) intervention, and 5% for placebo</a:t>
          </a:r>
          <a:endParaRPr lang="en-US" sz="1600" kern="1200" dirty="0"/>
        </a:p>
        <a:p>
          <a:pPr marL="342900" lvl="2" indent="-171450" algn="l" defTabSz="711200">
            <a:lnSpc>
              <a:spcPct val="90000"/>
            </a:lnSpc>
            <a:spcBef>
              <a:spcPct val="0"/>
            </a:spcBef>
            <a:spcAft>
              <a:spcPct val="20000"/>
            </a:spcAft>
            <a:buChar char="•"/>
          </a:pPr>
          <a:r>
            <a:rPr lang="en-US" sz="1600" b="0" i="0" kern="1200" dirty="0"/>
            <a:t>At 24 weeks a </a:t>
          </a:r>
          <a:r>
            <a:rPr lang="en-US" sz="1600" b="1" i="0" kern="1200" dirty="0">
              <a:solidFill>
                <a:schemeClr val="accent5"/>
              </a:solidFill>
            </a:rPr>
            <a:t>significant reduction in illicit opioid use occurred (p &lt; 0.02) in the LAIB </a:t>
          </a:r>
          <a:r>
            <a:rPr lang="en-US" sz="1600" b="0" i="0" kern="1200" dirty="0"/>
            <a:t>arm compared to SLB</a:t>
          </a:r>
          <a:endParaRPr lang="en-US" sz="1600" kern="1200" dirty="0"/>
        </a:p>
        <a:p>
          <a:pPr marL="171450" lvl="1" indent="-171450" algn="l" defTabSz="711200">
            <a:lnSpc>
              <a:spcPct val="90000"/>
            </a:lnSpc>
            <a:spcBef>
              <a:spcPct val="0"/>
            </a:spcBef>
            <a:spcAft>
              <a:spcPct val="20000"/>
            </a:spcAft>
            <a:buClr>
              <a:schemeClr val="tx1"/>
            </a:buClr>
            <a:buChar char="•"/>
          </a:pPr>
          <a:r>
            <a:rPr lang="en-US" sz="1600" b="1" i="0" kern="1200" dirty="0">
              <a:solidFill>
                <a:schemeClr val="accent5"/>
              </a:solidFill>
            </a:rPr>
            <a:t>LAIB group had high satisfaction rates </a:t>
          </a:r>
          <a:r>
            <a:rPr lang="en-US" sz="1600" b="0" i="0" kern="1200" dirty="0"/>
            <a:t>with the treatment</a:t>
          </a:r>
          <a:endParaRPr lang="en-US" sz="1600" kern="1200" dirty="0"/>
        </a:p>
        <a:p>
          <a:pPr marL="342900" lvl="2" indent="-171450" algn="l" defTabSz="711200">
            <a:lnSpc>
              <a:spcPct val="90000"/>
            </a:lnSpc>
            <a:spcBef>
              <a:spcPct val="0"/>
            </a:spcBef>
            <a:spcAft>
              <a:spcPct val="20000"/>
            </a:spcAft>
            <a:buChar char="•"/>
          </a:pPr>
          <a:r>
            <a:rPr lang="en-US" sz="1600" b="0" i="0" kern="1200" dirty="0"/>
            <a:t>68.4% of those converted from SLB found LAIB ‘much better’ than their previous treatment</a:t>
          </a:r>
          <a:endParaRPr lang="en-US" sz="1600" kern="1200" dirty="0"/>
        </a:p>
        <a:p>
          <a:pPr marL="342900" lvl="2" indent="-171450" algn="l" defTabSz="711200">
            <a:lnSpc>
              <a:spcPct val="90000"/>
            </a:lnSpc>
            <a:spcBef>
              <a:spcPct val="0"/>
            </a:spcBef>
            <a:spcAft>
              <a:spcPct val="20000"/>
            </a:spcAft>
            <a:buChar char="•"/>
          </a:pPr>
          <a:r>
            <a:rPr lang="en-US" sz="1600" b="0" i="0" kern="1200"/>
            <a:t>Participants receiving LAIB rated ease of travel, daily adherence, lack of need for daily medication, or regular trips to the pharmacy as ‘extremely important’ to treatment satisfaction</a:t>
          </a:r>
          <a:endParaRPr lang="en-US" sz="1600" kern="1200" dirty="0"/>
        </a:p>
      </dsp:txBody>
      <dsp:txXfrm>
        <a:off x="0" y="2813904"/>
        <a:ext cx="11791406" cy="1782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B18C4-66B0-4C6E-8581-A16804835C90}">
      <dsp:nvSpPr>
        <dsp:cNvPr id="0" name=""/>
        <dsp:cNvSpPr/>
      </dsp:nvSpPr>
      <dsp:spPr>
        <a:xfrm>
          <a:off x="0" y="194364"/>
          <a:ext cx="11791406" cy="491399"/>
        </a:xfrm>
        <a:prstGeom prst="roundRect">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Accessibility</a:t>
          </a:r>
          <a:endParaRPr lang="en-US" sz="2100" kern="1200" dirty="0"/>
        </a:p>
      </dsp:txBody>
      <dsp:txXfrm>
        <a:off x="23988" y="218352"/>
        <a:ext cx="11743430" cy="443423"/>
      </dsp:txXfrm>
    </dsp:sp>
    <dsp:sp modelId="{CAF71CC3-E4C6-4EF6-A809-62E55B6B8D1A}">
      <dsp:nvSpPr>
        <dsp:cNvPr id="0" name=""/>
        <dsp:cNvSpPr/>
      </dsp:nvSpPr>
      <dsp:spPr>
        <a:xfrm>
          <a:off x="0" y="685764"/>
          <a:ext cx="11791406" cy="521640"/>
        </a:xfrm>
        <a:prstGeom prst="rect">
          <a:avLst/>
        </a:prstGeom>
        <a:solidFill>
          <a:srgbClr val="F8F8F8">
            <a:alpha val="80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37437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Improved </a:t>
          </a:r>
          <a:r>
            <a:rPr lang="en-US" sz="1600" b="1" i="0" kern="1200" dirty="0">
              <a:solidFill>
                <a:schemeClr val="accent5"/>
              </a:solidFill>
            </a:rPr>
            <a:t>access to treatment</a:t>
          </a:r>
          <a:r>
            <a:rPr lang="en-US" sz="1600" b="0" i="0" kern="1200" dirty="0"/>
            <a:t>, </a:t>
          </a:r>
          <a:r>
            <a:rPr lang="en-US" sz="1600" b="1" i="0" kern="1200" dirty="0">
              <a:solidFill>
                <a:schemeClr val="accent5"/>
              </a:solidFill>
            </a:rPr>
            <a:t>reduced travel burden</a:t>
          </a:r>
          <a:r>
            <a:rPr lang="en-US" sz="1600" b="0" i="0" kern="1200" dirty="0"/>
            <a:t>, and </a:t>
          </a:r>
          <a:r>
            <a:rPr lang="en-US" sz="1600" b="1" i="0" kern="1200" dirty="0">
              <a:solidFill>
                <a:schemeClr val="accent5"/>
              </a:solidFill>
            </a:rPr>
            <a:t>lower risk of medication diversion</a:t>
          </a:r>
          <a:endParaRPr lang="en-US" sz="1600" b="1" kern="1200" dirty="0">
            <a:solidFill>
              <a:schemeClr val="accent5"/>
            </a:solidFill>
          </a:endParaRPr>
        </a:p>
        <a:p>
          <a:pPr marL="171450" lvl="1" indent="-171450" algn="l" defTabSz="711200">
            <a:lnSpc>
              <a:spcPct val="90000"/>
            </a:lnSpc>
            <a:spcBef>
              <a:spcPct val="0"/>
            </a:spcBef>
            <a:spcAft>
              <a:spcPct val="20000"/>
            </a:spcAft>
            <a:buChar char="•"/>
          </a:pPr>
          <a:endParaRPr lang="en-US" sz="1600" kern="1200" dirty="0"/>
        </a:p>
      </dsp:txBody>
      <dsp:txXfrm>
        <a:off x="0" y="685764"/>
        <a:ext cx="11791406" cy="521640"/>
      </dsp:txXfrm>
    </dsp:sp>
    <dsp:sp modelId="{AC7BC86A-E6A2-44B7-B005-9991BCCA1EE3}">
      <dsp:nvSpPr>
        <dsp:cNvPr id="0" name=""/>
        <dsp:cNvSpPr/>
      </dsp:nvSpPr>
      <dsp:spPr>
        <a:xfrm>
          <a:off x="0" y="1207404"/>
          <a:ext cx="11791406" cy="491399"/>
        </a:xfrm>
        <a:prstGeom prst="roundRect">
          <a:avLst/>
        </a:prstGeom>
        <a:solidFill>
          <a:schemeClr val="accent6"/>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Forensic Implications</a:t>
          </a:r>
          <a:endParaRPr lang="en-US" sz="2100" kern="1200"/>
        </a:p>
      </dsp:txBody>
      <dsp:txXfrm>
        <a:off x="23988" y="1231392"/>
        <a:ext cx="11743430" cy="443423"/>
      </dsp:txXfrm>
    </dsp:sp>
    <dsp:sp modelId="{33697018-D498-4843-A3C3-F8A5527FE8B4}">
      <dsp:nvSpPr>
        <dsp:cNvPr id="0" name=""/>
        <dsp:cNvSpPr/>
      </dsp:nvSpPr>
      <dsp:spPr>
        <a:xfrm>
          <a:off x="0" y="1698804"/>
          <a:ext cx="11791406" cy="1260630"/>
        </a:xfrm>
        <a:prstGeom prst="rect">
          <a:avLst/>
        </a:prstGeom>
        <a:solidFill>
          <a:srgbClr val="F8F8F8">
            <a:alpha val="80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37437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LAIB-naïve participants indicated LAIB may be beneficial in the prison setting given the potential for withdrawal with short-acting SLB</a:t>
          </a:r>
          <a:endParaRPr lang="en-US" sz="1600" kern="1200" dirty="0"/>
        </a:p>
        <a:p>
          <a:pPr marL="171450" lvl="1" indent="-171450" algn="l" defTabSz="711200">
            <a:lnSpc>
              <a:spcPct val="90000"/>
            </a:lnSpc>
            <a:spcBef>
              <a:spcPct val="0"/>
            </a:spcBef>
            <a:spcAft>
              <a:spcPct val="20000"/>
            </a:spcAft>
            <a:buChar char="•"/>
          </a:pPr>
          <a:r>
            <a:rPr lang="en-US" sz="1600" b="0" i="0" kern="1200" dirty="0"/>
            <a:t>Potential reduction in opioid cravings could reduce the need to commit OUD-related crimes</a:t>
          </a:r>
          <a:endParaRPr lang="en-US" sz="1600" kern="1200" dirty="0"/>
        </a:p>
        <a:p>
          <a:pPr marL="171450" lvl="1" indent="-171450" algn="l" defTabSz="711200">
            <a:lnSpc>
              <a:spcPct val="90000"/>
            </a:lnSpc>
            <a:spcBef>
              <a:spcPct val="0"/>
            </a:spcBef>
            <a:spcAft>
              <a:spcPct val="20000"/>
            </a:spcAft>
            <a:buChar char="•"/>
          </a:pPr>
          <a:r>
            <a:rPr lang="en-US" sz="1600" b="0" i="0" kern="1200" dirty="0"/>
            <a:t>LAIB treatment </a:t>
          </a:r>
          <a:r>
            <a:rPr lang="en-US" sz="1600" b="1" i="0" kern="1200" dirty="0">
              <a:solidFill>
                <a:schemeClr val="accent5"/>
              </a:solidFill>
            </a:rPr>
            <a:t>reduced active legal issues such as charges</a:t>
          </a:r>
          <a:r>
            <a:rPr lang="en-US" sz="1600" b="0" i="0" kern="1200" dirty="0"/>
            <a:t>, </a:t>
          </a:r>
          <a:r>
            <a:rPr lang="en-US" sz="1600" b="1" i="0" kern="1200" dirty="0">
              <a:solidFill>
                <a:schemeClr val="accent5"/>
              </a:solidFill>
            </a:rPr>
            <a:t>pending trials</a:t>
          </a:r>
          <a:r>
            <a:rPr lang="en-US" sz="1600" b="0" i="0" kern="1200" dirty="0"/>
            <a:t>, and </a:t>
          </a:r>
          <a:r>
            <a:rPr lang="en-US" sz="1600" b="1" i="0" kern="1200" dirty="0">
              <a:solidFill>
                <a:schemeClr val="accent5"/>
              </a:solidFill>
            </a:rPr>
            <a:t>parole</a:t>
          </a:r>
          <a:r>
            <a:rPr lang="en-US" sz="1600" b="0" i="0" kern="1200" dirty="0"/>
            <a:t> (0.017, 95% CI: 0.001, 0.032)</a:t>
          </a:r>
          <a:endParaRPr lang="en-US" sz="1600" kern="1200" dirty="0"/>
        </a:p>
        <a:p>
          <a:pPr marL="171450" lvl="1" indent="-171450" algn="l" defTabSz="711200">
            <a:lnSpc>
              <a:spcPct val="90000"/>
            </a:lnSpc>
            <a:spcBef>
              <a:spcPct val="0"/>
            </a:spcBef>
            <a:spcAft>
              <a:spcPct val="20000"/>
            </a:spcAft>
            <a:buChar char="•"/>
          </a:pPr>
          <a:endParaRPr lang="en-US" sz="1600" kern="1200" dirty="0"/>
        </a:p>
      </dsp:txBody>
      <dsp:txXfrm>
        <a:off x="0" y="1698804"/>
        <a:ext cx="11791406" cy="1260630"/>
      </dsp:txXfrm>
    </dsp:sp>
    <dsp:sp modelId="{AB162BF6-CF37-44F6-8505-6156F1E92EAC}">
      <dsp:nvSpPr>
        <dsp:cNvPr id="0" name=""/>
        <dsp:cNvSpPr/>
      </dsp:nvSpPr>
      <dsp:spPr>
        <a:xfrm>
          <a:off x="0" y="2959434"/>
          <a:ext cx="11791406" cy="491399"/>
        </a:xfrm>
        <a:prstGeom prst="roundRect">
          <a:avLst/>
        </a:prstGeom>
        <a:solidFill>
          <a:schemeClr val="accent3"/>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Gender</a:t>
          </a:r>
          <a:endParaRPr lang="en-US" sz="2100" kern="1200"/>
        </a:p>
      </dsp:txBody>
      <dsp:txXfrm>
        <a:off x="23988" y="2983422"/>
        <a:ext cx="11743430" cy="443423"/>
      </dsp:txXfrm>
    </dsp:sp>
    <dsp:sp modelId="{3EC10032-7EE7-4801-8AA8-E22440939197}">
      <dsp:nvSpPr>
        <dsp:cNvPr id="0" name=""/>
        <dsp:cNvSpPr/>
      </dsp:nvSpPr>
      <dsp:spPr>
        <a:xfrm>
          <a:off x="0" y="3450834"/>
          <a:ext cx="11791406" cy="1260630"/>
        </a:xfrm>
        <a:prstGeom prst="rect">
          <a:avLst/>
        </a:prstGeom>
        <a:solidFill>
          <a:srgbClr val="F8F8F8">
            <a:alpha val="80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37437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i="0" kern="1200"/>
            <a:t>No study specifically explored the relationship between LAIB and gender equity</a:t>
          </a:r>
          <a:endParaRPr lang="en-US" sz="1600" kern="1200"/>
        </a:p>
        <a:p>
          <a:pPr marL="171450" lvl="1" indent="-171450" algn="l" defTabSz="711200">
            <a:lnSpc>
              <a:spcPct val="90000"/>
            </a:lnSpc>
            <a:spcBef>
              <a:spcPct val="0"/>
            </a:spcBef>
            <a:spcAft>
              <a:spcPct val="20000"/>
            </a:spcAft>
            <a:buChar char="•"/>
          </a:pPr>
          <a:r>
            <a:rPr lang="en-US" sz="1600" b="0" i="0" kern="1200" dirty="0"/>
            <a:t>Two studies examined gender differences in perceptions of LAIB </a:t>
          </a:r>
          <a:endParaRPr lang="en-US" sz="1600" kern="1200" dirty="0"/>
        </a:p>
        <a:p>
          <a:pPr marL="342900" lvl="2" indent="-171450" algn="l" defTabSz="711200">
            <a:lnSpc>
              <a:spcPct val="90000"/>
            </a:lnSpc>
            <a:spcBef>
              <a:spcPct val="0"/>
            </a:spcBef>
            <a:spcAft>
              <a:spcPct val="20000"/>
            </a:spcAft>
            <a:buClr>
              <a:schemeClr val="tx1"/>
            </a:buClr>
            <a:buChar char="•"/>
          </a:pPr>
          <a:r>
            <a:rPr lang="en-US" sz="1600" b="1" i="0" kern="1200" dirty="0">
              <a:solidFill>
                <a:schemeClr val="accent5"/>
              </a:solidFill>
            </a:rPr>
            <a:t>Females preferred LAIB</a:t>
          </a:r>
          <a:r>
            <a:rPr lang="en-US" sz="1600" b="1" i="0" kern="1200" dirty="0"/>
            <a:t> </a:t>
          </a:r>
          <a:r>
            <a:rPr lang="en-US" sz="1600" b="0" i="0" kern="1200" dirty="0"/>
            <a:t>as they were ‘</a:t>
          </a:r>
          <a:r>
            <a:rPr lang="en-US" sz="1600" b="1" i="0" kern="1200" dirty="0">
              <a:solidFill>
                <a:schemeClr val="accent5"/>
              </a:solidFill>
            </a:rPr>
            <a:t>discreet</a:t>
          </a:r>
          <a:r>
            <a:rPr lang="en-US" sz="1600" b="0" i="0" kern="1200" dirty="0"/>
            <a:t>’, ‘</a:t>
          </a:r>
          <a:r>
            <a:rPr lang="en-US" sz="1600" b="1" i="0" kern="1200" dirty="0">
              <a:solidFill>
                <a:schemeClr val="accent5"/>
              </a:solidFill>
            </a:rPr>
            <a:t>invisible</a:t>
          </a:r>
          <a:r>
            <a:rPr lang="en-US" sz="1600" b="0" i="0" kern="1200" dirty="0"/>
            <a:t>’, and had ‘</a:t>
          </a:r>
          <a:r>
            <a:rPr lang="en-US" sz="1600" b="1" i="0" kern="1200" dirty="0">
              <a:solidFill>
                <a:schemeClr val="accent5"/>
              </a:solidFill>
            </a:rPr>
            <a:t>less stigma</a:t>
          </a:r>
          <a:r>
            <a:rPr lang="en-US" sz="1600" b="0" i="0" kern="1200" dirty="0"/>
            <a:t>’ associated with them</a:t>
          </a:r>
          <a:endParaRPr lang="en-US" sz="1600" kern="1200" dirty="0"/>
        </a:p>
        <a:p>
          <a:pPr marL="342900" lvl="2" indent="-171450" algn="l" defTabSz="711200">
            <a:lnSpc>
              <a:spcPct val="90000"/>
            </a:lnSpc>
            <a:spcBef>
              <a:spcPct val="0"/>
            </a:spcBef>
            <a:spcAft>
              <a:spcPct val="20000"/>
            </a:spcAft>
            <a:buClr>
              <a:schemeClr val="tx1"/>
            </a:buClr>
            <a:buChar char="•"/>
          </a:pPr>
          <a:r>
            <a:rPr lang="en-US" sz="1600" b="1" i="0" kern="1200" dirty="0">
              <a:solidFill>
                <a:schemeClr val="accent5"/>
              </a:solidFill>
            </a:rPr>
            <a:t>Females were statistically more likely to believe LAIB was a good treatment </a:t>
          </a:r>
          <a:r>
            <a:rPr lang="en-US" sz="1600" b="0" i="0" kern="1200" dirty="0"/>
            <a:t>(OR = 1.67, 95%CI 1.04–2.69; p = 0.034)</a:t>
          </a:r>
          <a:endParaRPr lang="en-US" sz="1600" kern="1200" dirty="0"/>
        </a:p>
      </dsp:txBody>
      <dsp:txXfrm>
        <a:off x="0" y="3450834"/>
        <a:ext cx="11791406" cy="12606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0DC4C-EF74-4F5D-9807-BA48F5FF5C90}">
      <dsp:nvSpPr>
        <dsp:cNvPr id="0" name=""/>
        <dsp:cNvSpPr/>
      </dsp:nvSpPr>
      <dsp:spPr>
        <a:xfrm>
          <a:off x="0" y="22216"/>
          <a:ext cx="11791406" cy="538200"/>
        </a:xfrm>
        <a:prstGeom prst="roundRect">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Social Function</a:t>
          </a:r>
          <a:endParaRPr lang="en-US" sz="2300" kern="1200"/>
        </a:p>
      </dsp:txBody>
      <dsp:txXfrm>
        <a:off x="26273" y="48489"/>
        <a:ext cx="11738860" cy="485654"/>
      </dsp:txXfrm>
    </dsp:sp>
    <dsp:sp modelId="{9139348F-1605-4388-857E-53F03B86833A}">
      <dsp:nvSpPr>
        <dsp:cNvPr id="0" name=""/>
        <dsp:cNvSpPr/>
      </dsp:nvSpPr>
      <dsp:spPr>
        <a:xfrm>
          <a:off x="0" y="560416"/>
          <a:ext cx="11791406" cy="2713770"/>
        </a:xfrm>
        <a:prstGeom prst="rect">
          <a:avLst/>
        </a:prstGeom>
        <a:solidFill>
          <a:srgbClr val="F8F8F8">
            <a:alpha val="80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37437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t>Participants felt that LAIB:</a:t>
          </a:r>
          <a:endParaRPr lang="en-US" sz="1800" kern="1200" dirty="0"/>
        </a:p>
        <a:p>
          <a:pPr marL="342900" lvl="2" indent="-171450" algn="l" defTabSz="800100">
            <a:lnSpc>
              <a:spcPct val="90000"/>
            </a:lnSpc>
            <a:spcBef>
              <a:spcPct val="0"/>
            </a:spcBef>
            <a:spcAft>
              <a:spcPct val="20000"/>
            </a:spcAft>
            <a:buChar char="•"/>
          </a:pPr>
          <a:r>
            <a:rPr lang="en-US" sz="1800" b="0" i="0" kern="1200" dirty="0"/>
            <a:t>Would offer ‘</a:t>
          </a:r>
          <a:r>
            <a:rPr lang="en-US" sz="1800" b="1" i="0" kern="1200" dirty="0">
              <a:solidFill>
                <a:schemeClr val="accent5"/>
              </a:solidFill>
            </a:rPr>
            <a:t>freedom</a:t>
          </a:r>
          <a:r>
            <a:rPr lang="en-US" sz="1800" b="0" i="0" kern="1200" dirty="0"/>
            <a:t>’ from being ‘</a:t>
          </a:r>
          <a:r>
            <a:rPr lang="en-US" sz="1800" b="1" i="0" kern="1200" dirty="0">
              <a:solidFill>
                <a:schemeClr val="accent5"/>
              </a:solidFill>
            </a:rPr>
            <a:t>chained to services</a:t>
          </a:r>
          <a:r>
            <a:rPr lang="en-US" sz="1800" b="0" i="0" kern="1200" dirty="0"/>
            <a:t>’, allow them to ‘</a:t>
          </a:r>
          <a:r>
            <a:rPr lang="en-US" sz="1800" b="1" i="0" kern="1200" dirty="0">
              <a:solidFill>
                <a:schemeClr val="accent5"/>
              </a:solidFill>
            </a:rPr>
            <a:t>get on with life</a:t>
          </a:r>
          <a:r>
            <a:rPr lang="en-US" sz="1800" b="0" i="0" kern="1200" dirty="0"/>
            <a:t>’, and </a:t>
          </a:r>
          <a:r>
            <a:rPr lang="en-US" sz="1800" b="1" i="0" kern="1200" dirty="0">
              <a:solidFill>
                <a:schemeClr val="accent5"/>
              </a:solidFill>
            </a:rPr>
            <a:t>spend their time on other</a:t>
          </a:r>
          <a:r>
            <a:rPr lang="en-US" sz="1800" b="1" i="0" kern="1200" dirty="0"/>
            <a:t> </a:t>
          </a:r>
          <a:r>
            <a:rPr lang="en-US" sz="1800" b="1" i="0" kern="1200" dirty="0">
              <a:solidFill>
                <a:schemeClr val="accent5"/>
              </a:solidFill>
            </a:rPr>
            <a:t>activities of living</a:t>
          </a:r>
          <a:endParaRPr lang="en-US" sz="1800" b="1" kern="1200" dirty="0">
            <a:solidFill>
              <a:schemeClr val="accent5"/>
            </a:solidFill>
          </a:endParaRPr>
        </a:p>
        <a:p>
          <a:pPr marL="342900" lvl="2" indent="-171450" algn="l" defTabSz="800100">
            <a:lnSpc>
              <a:spcPct val="90000"/>
            </a:lnSpc>
            <a:spcBef>
              <a:spcPct val="0"/>
            </a:spcBef>
            <a:spcAft>
              <a:spcPct val="20000"/>
            </a:spcAft>
            <a:buChar char="•"/>
          </a:pPr>
          <a:r>
            <a:rPr lang="en-US" sz="1800" b="0" i="0" kern="1200" dirty="0"/>
            <a:t>They would be ‘</a:t>
          </a:r>
          <a:r>
            <a:rPr lang="en-US" sz="1800" b="1" i="0" kern="1200" dirty="0">
              <a:solidFill>
                <a:schemeClr val="accent5"/>
              </a:solidFill>
            </a:rPr>
            <a:t>more normal</a:t>
          </a:r>
          <a:r>
            <a:rPr lang="en-US" sz="1800" b="0" i="0" kern="1200" dirty="0"/>
            <a:t>’ when visiting friends, allow them to </a:t>
          </a:r>
          <a:r>
            <a:rPr lang="en-US" sz="1800" b="1" i="0" kern="1200" dirty="0">
              <a:solidFill>
                <a:schemeClr val="accent5"/>
              </a:solidFill>
            </a:rPr>
            <a:t>have a social life</a:t>
          </a:r>
          <a:r>
            <a:rPr lang="en-US" sz="1800" b="0" i="0" kern="1200" dirty="0"/>
            <a:t>, and feel they were </a:t>
          </a:r>
          <a:r>
            <a:rPr lang="en-US" sz="1800" b="1" i="0" kern="1200" dirty="0">
              <a:solidFill>
                <a:schemeClr val="accent5"/>
              </a:solidFill>
            </a:rPr>
            <a:t>being treated</a:t>
          </a:r>
          <a:r>
            <a:rPr lang="en-US" sz="1800" b="1" i="0" kern="1200" dirty="0"/>
            <a:t> </a:t>
          </a:r>
          <a:r>
            <a:rPr lang="en-US" sz="1800" b="1" i="0" kern="1200" dirty="0">
              <a:solidFill>
                <a:schemeClr val="accent5"/>
              </a:solidFill>
            </a:rPr>
            <a:t>as</a:t>
          </a:r>
          <a:r>
            <a:rPr lang="en-US" sz="1800" b="1" i="0" kern="1200" dirty="0"/>
            <a:t> ‘</a:t>
          </a:r>
          <a:r>
            <a:rPr lang="en-US" sz="1800" b="1" i="0" kern="1200" dirty="0">
              <a:solidFill>
                <a:schemeClr val="accent5"/>
              </a:solidFill>
            </a:rPr>
            <a:t>normal</a:t>
          </a:r>
          <a:r>
            <a:rPr lang="en-US" sz="1800" b="1" i="0" kern="1200" dirty="0"/>
            <a:t>’ </a:t>
          </a:r>
          <a:r>
            <a:rPr lang="en-US" sz="1800" b="1" i="0" kern="1200" dirty="0">
              <a:solidFill>
                <a:schemeClr val="accent5"/>
              </a:solidFill>
            </a:rPr>
            <a:t>rather than stigmatized as an</a:t>
          </a:r>
          <a:r>
            <a:rPr lang="en-US" sz="1800" b="1" i="0" kern="1200" dirty="0"/>
            <a:t> ‘</a:t>
          </a:r>
          <a:r>
            <a:rPr lang="en-US" sz="1800" b="1" i="0" kern="1200" dirty="0">
              <a:solidFill>
                <a:schemeClr val="accent5"/>
              </a:solidFill>
            </a:rPr>
            <a:t>addict</a:t>
          </a:r>
          <a:r>
            <a:rPr lang="en-US" sz="1800" b="1" i="0" kern="1200" dirty="0"/>
            <a:t>’</a:t>
          </a:r>
          <a:endParaRPr lang="en-US" sz="1800" b="1" kern="1200" dirty="0"/>
        </a:p>
        <a:p>
          <a:pPr marL="171450" lvl="1" indent="-171450" algn="l" defTabSz="800100">
            <a:lnSpc>
              <a:spcPct val="90000"/>
            </a:lnSpc>
            <a:spcBef>
              <a:spcPct val="0"/>
            </a:spcBef>
            <a:spcAft>
              <a:spcPct val="20000"/>
            </a:spcAft>
            <a:buChar char="•"/>
          </a:pPr>
          <a:r>
            <a:rPr lang="en-US" sz="1800" b="0" i="0" kern="1200" dirty="0"/>
            <a:t>Social functioning showed a statistically significant improvement at 25 weeks in the LAIB group receiving the 300 mg/300 mg dose protocol (p = 0.037) but not the 300 mg/100 mg dose protocol (p = 0.117)</a:t>
          </a:r>
          <a:endParaRPr lang="en-US" sz="1800" kern="1200" dirty="0"/>
        </a:p>
        <a:p>
          <a:pPr marL="342900" lvl="2" indent="-171450" algn="l" defTabSz="800100">
            <a:lnSpc>
              <a:spcPct val="90000"/>
            </a:lnSpc>
            <a:spcBef>
              <a:spcPct val="0"/>
            </a:spcBef>
            <a:spcAft>
              <a:spcPct val="20000"/>
            </a:spcAft>
            <a:buChar char="•"/>
          </a:pPr>
          <a:r>
            <a:rPr lang="en-US" sz="1800" b="0" i="0" kern="1200" dirty="0"/>
            <a:t>12 months follow-up found statistically significant improvements in the domains of social functioning (95% CI: 2.81, 10.89) and ASI-Lite (p &lt; 0.05) with LAIB</a:t>
          </a:r>
          <a:endParaRPr lang="en-US" sz="1800" kern="1200" dirty="0"/>
        </a:p>
        <a:p>
          <a:pPr marL="342900" lvl="2" indent="-171450" algn="l" defTabSz="800100">
            <a:lnSpc>
              <a:spcPct val="90000"/>
            </a:lnSpc>
            <a:spcBef>
              <a:spcPct val="0"/>
            </a:spcBef>
            <a:spcAft>
              <a:spcPct val="20000"/>
            </a:spcAft>
            <a:buChar char="•"/>
          </a:pPr>
          <a:endParaRPr lang="en-US" sz="1800" kern="1200" dirty="0"/>
        </a:p>
      </dsp:txBody>
      <dsp:txXfrm>
        <a:off x="0" y="560416"/>
        <a:ext cx="11791406" cy="2713770"/>
      </dsp:txXfrm>
    </dsp:sp>
    <dsp:sp modelId="{E9B95BA6-F883-4128-974B-01B38B614165}">
      <dsp:nvSpPr>
        <dsp:cNvPr id="0" name=""/>
        <dsp:cNvSpPr/>
      </dsp:nvSpPr>
      <dsp:spPr>
        <a:xfrm>
          <a:off x="0" y="3274187"/>
          <a:ext cx="11791406" cy="538200"/>
        </a:xfrm>
        <a:prstGeom prst="roundRect">
          <a:avLst/>
        </a:prstGeom>
        <a:solidFill>
          <a:schemeClr val="accent6"/>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Care of Children</a:t>
          </a:r>
          <a:endParaRPr lang="en-US" sz="2300" kern="1200"/>
        </a:p>
      </dsp:txBody>
      <dsp:txXfrm>
        <a:off x="26273" y="3300460"/>
        <a:ext cx="11738860" cy="485654"/>
      </dsp:txXfrm>
    </dsp:sp>
    <dsp:sp modelId="{2F095183-3782-42EE-93BA-BEF65F3D55A4}">
      <dsp:nvSpPr>
        <dsp:cNvPr id="0" name=""/>
        <dsp:cNvSpPr/>
      </dsp:nvSpPr>
      <dsp:spPr>
        <a:xfrm>
          <a:off x="0" y="3812387"/>
          <a:ext cx="11791406" cy="1071225"/>
        </a:xfrm>
        <a:prstGeom prst="rect">
          <a:avLst/>
        </a:prstGeom>
        <a:solidFill>
          <a:srgbClr val="F8F8F8">
            <a:alpha val="80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37437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dirty="0"/>
            <a:t>LAIB increased participants’ </a:t>
          </a:r>
          <a:r>
            <a:rPr lang="en-US" sz="1800" b="1" i="0" kern="1200" dirty="0">
              <a:solidFill>
                <a:schemeClr val="accent5"/>
              </a:solidFill>
            </a:rPr>
            <a:t>ability to focus on family responsibilities including childcare</a:t>
          </a:r>
          <a:r>
            <a:rPr lang="en-US" sz="1800" b="0" i="0" kern="1200" dirty="0"/>
            <a:t>, by reducing the burden of pharmacy visits and clinic appointments</a:t>
          </a:r>
          <a:endParaRPr lang="en-US" sz="1800" kern="1200" dirty="0"/>
        </a:p>
        <a:p>
          <a:pPr marL="171450" lvl="1" indent="-171450" algn="l" defTabSz="800100">
            <a:lnSpc>
              <a:spcPct val="90000"/>
            </a:lnSpc>
            <a:spcBef>
              <a:spcPct val="0"/>
            </a:spcBef>
            <a:spcAft>
              <a:spcPct val="20000"/>
            </a:spcAft>
            <a:buChar char="•"/>
          </a:pPr>
          <a:r>
            <a:rPr lang="en-US" sz="1800" b="0" i="0" kern="1200" dirty="0"/>
            <a:t>P</a:t>
          </a:r>
          <a:r>
            <a:rPr lang="en-US" sz="1800" b="0" i="0" kern="1200" baseline="0" dirty="0"/>
            <a:t>articipants believed that the </a:t>
          </a:r>
          <a:r>
            <a:rPr lang="en-US" sz="1800" b="1" i="0" kern="1200" baseline="0" dirty="0">
              <a:solidFill>
                <a:schemeClr val="accent5"/>
              </a:solidFill>
            </a:rPr>
            <a:t>prevention of accidental exposure to children of oral MOUD was an important factor for treatment satisfaction</a:t>
          </a:r>
          <a:r>
            <a:rPr lang="en-US" sz="1800" b="0" i="0" kern="1200" baseline="0" dirty="0"/>
            <a:t> with LAIB</a:t>
          </a:r>
          <a:endParaRPr lang="en-US" sz="1800" kern="1200" dirty="0"/>
        </a:p>
      </dsp:txBody>
      <dsp:txXfrm>
        <a:off x="0" y="3812387"/>
        <a:ext cx="11791406" cy="10712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99E22-DA74-42AD-997D-999035C930AF}">
      <dsp:nvSpPr>
        <dsp:cNvPr id="0" name=""/>
        <dsp:cNvSpPr/>
      </dsp:nvSpPr>
      <dsp:spPr>
        <a:xfrm>
          <a:off x="119970" y="320788"/>
          <a:ext cx="11213892" cy="20167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65995"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0" kern="1200"/>
            <a:t>Conclusion:</a:t>
          </a:r>
          <a:endParaRPr lang="en-US" sz="2800" kern="1200"/>
        </a:p>
        <a:p>
          <a:pPr marL="228600" lvl="1" indent="-228600" algn="l" defTabSz="977900">
            <a:lnSpc>
              <a:spcPct val="90000"/>
            </a:lnSpc>
            <a:spcBef>
              <a:spcPct val="0"/>
            </a:spcBef>
            <a:spcAft>
              <a:spcPct val="15000"/>
            </a:spcAft>
            <a:buClr>
              <a:schemeClr val="tx1"/>
            </a:buClr>
            <a:buChar char="•"/>
          </a:pPr>
          <a:r>
            <a:rPr lang="en-US" sz="2200" b="1" i="0" kern="1200" dirty="0">
              <a:solidFill>
                <a:schemeClr val="accent2"/>
              </a:solidFill>
            </a:rPr>
            <a:t>LAIB shows promise in improving various SDOH aspects </a:t>
          </a:r>
          <a:r>
            <a:rPr lang="en-US" sz="2200" b="0" i="0" kern="1200" dirty="0"/>
            <a:t>and should be considered as part of MOUD</a:t>
          </a:r>
          <a:endParaRPr lang="en-US" sz="2200" kern="1200" dirty="0"/>
        </a:p>
        <a:p>
          <a:pPr marL="228600" lvl="1" indent="-228600" algn="l" defTabSz="977900">
            <a:lnSpc>
              <a:spcPct val="90000"/>
            </a:lnSpc>
            <a:spcBef>
              <a:spcPct val="0"/>
            </a:spcBef>
            <a:spcAft>
              <a:spcPct val="15000"/>
            </a:spcAft>
            <a:buChar char="•"/>
          </a:pPr>
          <a:r>
            <a:rPr lang="en-US" sz="2200" b="0" i="0" kern="1200" dirty="0"/>
            <a:t>Need for patient-centered approaches and further research on long-term impacts</a:t>
          </a:r>
          <a:endParaRPr lang="en-US" sz="2200" kern="1200" dirty="0"/>
        </a:p>
      </dsp:txBody>
      <dsp:txXfrm>
        <a:off x="119970" y="320788"/>
        <a:ext cx="11213892" cy="2016724"/>
      </dsp:txXfrm>
    </dsp:sp>
    <dsp:sp modelId="{ABA6537A-6C8B-4453-B01B-A3048B66997C}">
      <dsp:nvSpPr>
        <dsp:cNvPr id="0" name=""/>
        <dsp:cNvSpPr/>
      </dsp:nvSpPr>
      <dsp:spPr>
        <a:xfrm>
          <a:off x="0" y="29483"/>
          <a:ext cx="1411707" cy="21175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EBEFDB-4547-4295-BE0B-C61B30232AA2}">
      <dsp:nvSpPr>
        <dsp:cNvPr id="0" name=""/>
        <dsp:cNvSpPr/>
      </dsp:nvSpPr>
      <dsp:spPr>
        <a:xfrm>
          <a:off x="119970" y="2868332"/>
          <a:ext cx="11213892" cy="20167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65995"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i="0" kern="1200" dirty="0"/>
            <a:t>Recommendations:</a:t>
          </a:r>
          <a:endParaRPr lang="en-US" sz="2800" kern="1200" dirty="0"/>
        </a:p>
        <a:p>
          <a:pPr marL="228600" lvl="1" indent="-228600" algn="l" defTabSz="977900">
            <a:lnSpc>
              <a:spcPct val="90000"/>
            </a:lnSpc>
            <a:spcBef>
              <a:spcPct val="0"/>
            </a:spcBef>
            <a:spcAft>
              <a:spcPct val="15000"/>
            </a:spcAft>
            <a:buClr>
              <a:schemeClr val="tx1"/>
            </a:buClr>
            <a:buChar char="•"/>
          </a:pPr>
          <a:r>
            <a:rPr lang="en-US" sz="2200" b="1" i="0" kern="1200" dirty="0">
              <a:solidFill>
                <a:schemeClr val="accent2"/>
              </a:solidFill>
            </a:rPr>
            <a:t>LAIB should be offered as part of MOUD in alignment with the recovery model</a:t>
          </a:r>
          <a:endParaRPr lang="en-US" sz="2200" b="1" kern="1200" dirty="0">
            <a:solidFill>
              <a:schemeClr val="accent2"/>
            </a:solidFill>
          </a:endParaRPr>
        </a:p>
        <a:p>
          <a:pPr marL="228600" lvl="1" indent="-228600" algn="l" defTabSz="977900">
            <a:lnSpc>
              <a:spcPct val="90000"/>
            </a:lnSpc>
            <a:spcBef>
              <a:spcPct val="0"/>
            </a:spcBef>
            <a:spcAft>
              <a:spcPct val="15000"/>
            </a:spcAft>
            <a:buChar char="•"/>
          </a:pPr>
          <a:r>
            <a:rPr lang="en-US" sz="2200" b="0" i="0" kern="1200" dirty="0"/>
            <a:t>Future research should evaluate the implementation and longitudinal impacts of LAIB compared to treatment as usual MOUD</a:t>
          </a:r>
          <a:endParaRPr lang="en-US" sz="2200" kern="1200" dirty="0"/>
        </a:p>
      </dsp:txBody>
      <dsp:txXfrm>
        <a:off x="119970" y="2868332"/>
        <a:ext cx="11213892" cy="2016724"/>
      </dsp:txXfrm>
    </dsp:sp>
    <dsp:sp modelId="{FBAB4FDF-3C80-46D6-8E33-25544DF9360A}">
      <dsp:nvSpPr>
        <dsp:cNvPr id="0" name=""/>
        <dsp:cNvSpPr/>
      </dsp:nvSpPr>
      <dsp:spPr>
        <a:xfrm>
          <a:off x="0" y="2568315"/>
          <a:ext cx="1411707" cy="21175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24DED-5ADB-4F31-8619-EADC67CEEF54}">
      <dsp:nvSpPr>
        <dsp:cNvPr id="0" name=""/>
        <dsp:cNvSpPr/>
      </dsp:nvSpPr>
      <dsp:spPr>
        <a:xfrm rot="10800000">
          <a:off x="2962590" y="477853"/>
          <a:ext cx="7841284" cy="395012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1894"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b="0" i="0" kern="1200" dirty="0"/>
            <a:t>SDOH are the conditions in the environments where people are born, live, learn, work, play, worship, and age that affect a wide range of health, functioning, and quality-of-life outcomes and risks</a:t>
          </a:r>
          <a:endParaRPr lang="en-US" sz="3000" kern="1200" dirty="0"/>
        </a:p>
      </dsp:txBody>
      <dsp:txXfrm rot="10800000">
        <a:off x="3950120" y="477853"/>
        <a:ext cx="6853754" cy="3950121"/>
      </dsp:txXfrm>
    </dsp:sp>
    <dsp:sp modelId="{7D9569CB-663D-41E8-9702-1B1B2217B02A}">
      <dsp:nvSpPr>
        <dsp:cNvPr id="0" name=""/>
        <dsp:cNvSpPr/>
      </dsp:nvSpPr>
      <dsp:spPr>
        <a:xfrm>
          <a:off x="987530" y="477853"/>
          <a:ext cx="3950121" cy="3950121"/>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531" r="-3346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80BD6-9B51-4CB5-B461-A8D9C6BB04DE}">
      <dsp:nvSpPr>
        <dsp:cNvPr id="0" name=""/>
        <dsp:cNvSpPr/>
      </dsp:nvSpPr>
      <dsp:spPr>
        <a:xfrm rot="10800000">
          <a:off x="1445055" y="287"/>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697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Text" lastClr="000000">
                  <a:hueOff val="0"/>
                  <a:satOff val="0"/>
                  <a:lumOff val="0"/>
                  <a:alphaOff val="0"/>
                </a:sysClr>
              </a:solidFill>
              <a:latin typeface="Calibri" panose="020F0502020204030204"/>
              <a:ea typeface="+mn-ea"/>
              <a:cs typeface="+mn-cs"/>
            </a:rPr>
            <a:t>Economic Stability</a:t>
          </a:r>
        </a:p>
      </dsp:txBody>
      <dsp:txXfrm rot="10800000">
        <a:off x="1636096" y="287"/>
        <a:ext cx="4787581" cy="764164"/>
      </dsp:txXfrm>
    </dsp:sp>
    <dsp:sp modelId="{E20964EF-8E9F-4F8B-9952-ED593DA3C24E}">
      <dsp:nvSpPr>
        <dsp:cNvPr id="0" name=""/>
        <dsp:cNvSpPr/>
      </dsp:nvSpPr>
      <dsp:spPr>
        <a:xfrm>
          <a:off x="1062972" y="287"/>
          <a:ext cx="764164" cy="76416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dsp:style>
    </dsp:sp>
    <dsp:sp modelId="{59900894-4B80-4D64-A905-F7FABA76F07C}">
      <dsp:nvSpPr>
        <dsp:cNvPr id="0" name=""/>
        <dsp:cNvSpPr/>
      </dsp:nvSpPr>
      <dsp:spPr>
        <a:xfrm rot="10800000">
          <a:off x="1445055" y="992560"/>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697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Text" lastClr="000000">
                  <a:hueOff val="0"/>
                  <a:satOff val="0"/>
                  <a:lumOff val="0"/>
                  <a:alphaOff val="0"/>
                </a:sysClr>
              </a:solidFill>
              <a:latin typeface="Calibri" panose="020F0502020204030204"/>
              <a:ea typeface="+mn-ea"/>
              <a:cs typeface="+mn-cs"/>
            </a:rPr>
            <a:t>Education Access and Quality</a:t>
          </a:r>
        </a:p>
      </dsp:txBody>
      <dsp:txXfrm rot="10800000">
        <a:off x="1636096" y="992560"/>
        <a:ext cx="4787581" cy="764164"/>
      </dsp:txXfrm>
    </dsp:sp>
    <dsp:sp modelId="{F1295981-D0AC-4331-B9BE-879C3F518283}">
      <dsp:nvSpPr>
        <dsp:cNvPr id="0" name=""/>
        <dsp:cNvSpPr/>
      </dsp:nvSpPr>
      <dsp:spPr>
        <a:xfrm>
          <a:off x="1062972" y="992560"/>
          <a:ext cx="764164" cy="764164"/>
        </a:xfrm>
        <a:prstGeom prst="ellipse">
          <a:avLst/>
        </a:prstGeom>
        <a:blipFill>
          <a:blip xmlns:r="http://schemas.openxmlformats.org/officeDocument/2006/relationships" r:embed="rId2"/>
          <a:srcRect/>
          <a:stretch>
            <a:fillRect/>
          </a:stretch>
        </a:blip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dsp:style>
    </dsp:sp>
    <dsp:sp modelId="{BD3E3FFE-ADF4-42BA-BF20-B92EAC9873A4}">
      <dsp:nvSpPr>
        <dsp:cNvPr id="0" name=""/>
        <dsp:cNvSpPr/>
      </dsp:nvSpPr>
      <dsp:spPr>
        <a:xfrm rot="10800000">
          <a:off x="1445055" y="1984834"/>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697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Text" lastClr="000000">
                  <a:hueOff val="0"/>
                  <a:satOff val="0"/>
                  <a:lumOff val="0"/>
                  <a:alphaOff val="0"/>
                </a:sysClr>
              </a:solidFill>
              <a:latin typeface="Calibri" panose="020F0502020204030204"/>
              <a:ea typeface="+mn-ea"/>
              <a:cs typeface="+mn-cs"/>
            </a:rPr>
            <a:t>Health Care Access and Quality</a:t>
          </a:r>
        </a:p>
      </dsp:txBody>
      <dsp:txXfrm rot="10800000">
        <a:off x="1636096" y="1984834"/>
        <a:ext cx="4787581" cy="764164"/>
      </dsp:txXfrm>
    </dsp:sp>
    <dsp:sp modelId="{E3FA36FB-C1BF-4130-914F-4507001390D5}">
      <dsp:nvSpPr>
        <dsp:cNvPr id="0" name=""/>
        <dsp:cNvSpPr/>
      </dsp:nvSpPr>
      <dsp:spPr>
        <a:xfrm>
          <a:off x="1062972" y="1984834"/>
          <a:ext cx="764164" cy="76416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dsp:style>
    </dsp:sp>
    <dsp:sp modelId="{B39BC21E-8BF0-4EEC-A030-B9F1102D86D7}">
      <dsp:nvSpPr>
        <dsp:cNvPr id="0" name=""/>
        <dsp:cNvSpPr/>
      </dsp:nvSpPr>
      <dsp:spPr>
        <a:xfrm rot="10800000">
          <a:off x="1445055" y="2977107"/>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697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Text" lastClr="000000">
                  <a:hueOff val="0"/>
                  <a:satOff val="0"/>
                  <a:lumOff val="0"/>
                  <a:alphaOff val="0"/>
                </a:sysClr>
              </a:solidFill>
              <a:latin typeface="Calibri" panose="020F0502020204030204"/>
              <a:ea typeface="+mn-ea"/>
              <a:cs typeface="+mn-cs"/>
            </a:rPr>
            <a:t>Neighborhood and Built Environment</a:t>
          </a:r>
        </a:p>
      </dsp:txBody>
      <dsp:txXfrm rot="10800000">
        <a:off x="1636096" y="2977107"/>
        <a:ext cx="4787581" cy="764164"/>
      </dsp:txXfrm>
    </dsp:sp>
    <dsp:sp modelId="{B9F7AF8B-50C8-48E3-9876-12E0DF3DD4E9}">
      <dsp:nvSpPr>
        <dsp:cNvPr id="0" name=""/>
        <dsp:cNvSpPr/>
      </dsp:nvSpPr>
      <dsp:spPr>
        <a:xfrm>
          <a:off x="1062972" y="2977107"/>
          <a:ext cx="764164" cy="764164"/>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dsp:style>
    </dsp:sp>
    <dsp:sp modelId="{CF32809A-89C2-4F48-9B0D-E6CBD3FF593B}">
      <dsp:nvSpPr>
        <dsp:cNvPr id="0" name=""/>
        <dsp:cNvSpPr/>
      </dsp:nvSpPr>
      <dsp:spPr>
        <a:xfrm rot="10800000">
          <a:off x="1445055" y="3969381"/>
          <a:ext cx="4978622" cy="764164"/>
        </a:xfrm>
        <a:prstGeom prst="homePlate">
          <a:avLst/>
        </a:prstGeom>
        <a:solidFill>
          <a:sysClr val="window" lastClr="FFFFFF">
            <a:hueOff val="0"/>
            <a:satOff val="0"/>
            <a:lumOff val="0"/>
            <a:alphaOff val="0"/>
          </a:sysClr>
        </a:solid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6975"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Text" lastClr="000000">
                  <a:hueOff val="0"/>
                  <a:satOff val="0"/>
                  <a:lumOff val="0"/>
                  <a:alphaOff val="0"/>
                </a:sysClr>
              </a:solidFill>
              <a:latin typeface="Calibri" panose="020F0502020204030204"/>
              <a:ea typeface="+mn-ea"/>
              <a:cs typeface="+mn-cs"/>
            </a:rPr>
            <a:t>Social and Community Context</a:t>
          </a:r>
        </a:p>
      </dsp:txBody>
      <dsp:txXfrm rot="10800000">
        <a:off x="1636096" y="3969381"/>
        <a:ext cx="4787581" cy="764164"/>
      </dsp:txXfrm>
    </dsp:sp>
    <dsp:sp modelId="{0067077C-93D0-4052-AE57-93931ED9FE76}">
      <dsp:nvSpPr>
        <dsp:cNvPr id="0" name=""/>
        <dsp:cNvSpPr/>
      </dsp:nvSpPr>
      <dsp:spPr>
        <a:xfrm>
          <a:off x="1062972" y="3969381"/>
          <a:ext cx="764164" cy="764164"/>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9050" cap="flat" cmpd="sng" algn="ctr">
          <a:solidFill>
            <a:srgbClr val="403281">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19263-6C57-440F-B8BC-3088B0D9792D}">
      <dsp:nvSpPr>
        <dsp:cNvPr id="0" name=""/>
        <dsp:cNvSpPr/>
      </dsp:nvSpPr>
      <dsp:spPr>
        <a:xfrm rot="10800000">
          <a:off x="900992" y="292326"/>
          <a:ext cx="2384715" cy="1201322"/>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9750"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First injection given on August 11</a:t>
          </a:r>
          <a:r>
            <a:rPr lang="en-US" sz="1800" b="0" i="0" kern="1200" baseline="30000" dirty="0"/>
            <a:t>th</a:t>
          </a:r>
          <a:r>
            <a:rPr lang="en-US" sz="1800" b="0" i="0" kern="1200" dirty="0"/>
            <a:t>, 2023</a:t>
          </a:r>
          <a:endParaRPr lang="en-US" sz="1800" kern="1200" dirty="0"/>
        </a:p>
      </dsp:txBody>
      <dsp:txXfrm rot="10800000">
        <a:off x="1201322" y="292326"/>
        <a:ext cx="2084385" cy="1201322"/>
      </dsp:txXfrm>
    </dsp:sp>
    <dsp:sp modelId="{750E97F1-D648-43A9-9DB5-41E96D1B24A1}">
      <dsp:nvSpPr>
        <dsp:cNvPr id="0" name=""/>
        <dsp:cNvSpPr/>
      </dsp:nvSpPr>
      <dsp:spPr>
        <a:xfrm>
          <a:off x="300330" y="292326"/>
          <a:ext cx="1201322" cy="120132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ECE9B4B-ED20-4025-9A36-0856CCB3E92C}">
      <dsp:nvSpPr>
        <dsp:cNvPr id="0" name=""/>
        <dsp:cNvSpPr/>
      </dsp:nvSpPr>
      <dsp:spPr>
        <a:xfrm rot="10800000">
          <a:off x="900992" y="1852253"/>
          <a:ext cx="2384715" cy="1201322"/>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9750"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2023: </a:t>
          </a:r>
        </a:p>
        <a:p>
          <a:pPr marL="0" lvl="0" indent="0" algn="ctr" defTabSz="800100">
            <a:lnSpc>
              <a:spcPct val="90000"/>
            </a:lnSpc>
            <a:spcBef>
              <a:spcPct val="0"/>
            </a:spcBef>
            <a:spcAft>
              <a:spcPct val="35000"/>
            </a:spcAft>
            <a:buNone/>
          </a:pPr>
          <a:r>
            <a:rPr lang="en-US" sz="1800" b="0" i="0" kern="1200" dirty="0"/>
            <a:t>33 injections</a:t>
          </a:r>
          <a:endParaRPr lang="en-US" sz="1800" kern="1200" dirty="0"/>
        </a:p>
      </dsp:txBody>
      <dsp:txXfrm rot="10800000">
        <a:off x="1201322" y="1852253"/>
        <a:ext cx="2084385" cy="1201322"/>
      </dsp:txXfrm>
    </dsp:sp>
    <dsp:sp modelId="{A44DA0F6-19BC-4793-810A-9EBFFE3D345E}">
      <dsp:nvSpPr>
        <dsp:cNvPr id="0" name=""/>
        <dsp:cNvSpPr/>
      </dsp:nvSpPr>
      <dsp:spPr>
        <a:xfrm>
          <a:off x="300330" y="1852253"/>
          <a:ext cx="1201322" cy="120132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9F7B51C-3CEE-4BB5-8543-ADAB86106A64}">
      <dsp:nvSpPr>
        <dsp:cNvPr id="0" name=""/>
        <dsp:cNvSpPr/>
      </dsp:nvSpPr>
      <dsp:spPr>
        <a:xfrm rot="10800000">
          <a:off x="900992" y="3412179"/>
          <a:ext cx="2384715" cy="1201322"/>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29750"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2024: </a:t>
          </a:r>
        </a:p>
        <a:p>
          <a:pPr marL="0" lvl="0" indent="0" algn="ctr" defTabSz="800100">
            <a:lnSpc>
              <a:spcPct val="90000"/>
            </a:lnSpc>
            <a:spcBef>
              <a:spcPct val="0"/>
            </a:spcBef>
            <a:spcAft>
              <a:spcPct val="35000"/>
            </a:spcAft>
            <a:buNone/>
          </a:pPr>
          <a:r>
            <a:rPr lang="en-US" sz="1800" b="0" i="0" kern="1200" dirty="0"/>
            <a:t>107 injections</a:t>
          </a:r>
          <a:endParaRPr lang="en-US" sz="1800" kern="1200" dirty="0"/>
        </a:p>
      </dsp:txBody>
      <dsp:txXfrm rot="10800000">
        <a:off x="1201322" y="3412179"/>
        <a:ext cx="2084385" cy="1201322"/>
      </dsp:txXfrm>
    </dsp:sp>
    <dsp:sp modelId="{69925A36-8B83-4DEE-949E-110853D42CC4}">
      <dsp:nvSpPr>
        <dsp:cNvPr id="0" name=""/>
        <dsp:cNvSpPr/>
      </dsp:nvSpPr>
      <dsp:spPr>
        <a:xfrm>
          <a:off x="300330" y="3412179"/>
          <a:ext cx="1201322" cy="120132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0.54248</cdr:x>
      <cdr:y>0.88782</cdr:y>
    </cdr:from>
    <cdr:to>
      <cdr:x>0.7764</cdr:x>
      <cdr:y>0.96824</cdr:y>
    </cdr:to>
    <cdr:grpSp>
      <cdr:nvGrpSpPr>
        <cdr:cNvPr id="31" name="Group 30">
          <a:extLst xmlns:a="http://schemas.openxmlformats.org/drawingml/2006/main">
            <a:ext uri="{FF2B5EF4-FFF2-40B4-BE49-F238E27FC236}">
              <a16:creationId xmlns:a16="http://schemas.microsoft.com/office/drawing/2014/main" id="{4E6350A9-D2B4-E3E8-1EEE-05562158BA5E}"/>
            </a:ext>
          </a:extLst>
        </cdr:cNvPr>
        <cdr:cNvGrpSpPr/>
      </cdr:nvGrpSpPr>
      <cdr:grpSpPr>
        <a:xfrm xmlns:a="http://schemas.openxmlformats.org/drawingml/2006/main">
          <a:off x="6396897" y="4355090"/>
          <a:ext cx="2758373" cy="394490"/>
          <a:chOff x="6292682" y="3692116"/>
          <a:chExt cx="2758403" cy="394484"/>
        </a:xfrm>
      </cdr:grpSpPr>
      <cdr:sp macro="" textlink="">
        <cdr:nvSpPr>
          <cdr:cNvPr id="6" name="Flowchart: Connector 5">
            <a:extLst xmlns:a="http://schemas.openxmlformats.org/drawingml/2006/main">
              <a:ext uri="{FF2B5EF4-FFF2-40B4-BE49-F238E27FC236}">
                <a16:creationId xmlns:a16="http://schemas.microsoft.com/office/drawing/2014/main" id="{C363A4C6-7EEF-49C3-B75A-2C7C4F09100B}"/>
              </a:ext>
            </a:extLst>
          </cdr:cNvPr>
          <cdr:cNvSpPr/>
        </cdr:nvSpPr>
        <cdr:spPr>
          <a:xfrm xmlns:a="http://schemas.openxmlformats.org/drawingml/2006/main">
            <a:off x="6292682" y="3692116"/>
            <a:ext cx="194154" cy="194154"/>
          </a:xfrm>
          <a:prstGeom xmlns:a="http://schemas.openxmlformats.org/drawingml/2006/main" prst="flowChartConnector">
            <a:avLst/>
          </a:prstGeom>
          <a:solidFill xmlns:a="http://schemas.openxmlformats.org/drawingml/2006/main">
            <a:schemeClr val="accent6"/>
          </a:solidFill>
          <a:ln xmlns:a="http://schemas.openxmlformats.org/drawingml/2006/main">
            <a:solidFill>
              <a:schemeClr val="accent6"/>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cxnSp macro="">
        <cdr:nvCxnSpPr>
          <cdr:cNvPr id="11" name="Connector: Elbow 10">
            <a:extLst xmlns:a="http://schemas.openxmlformats.org/drawingml/2006/main">
              <a:ext uri="{FF2B5EF4-FFF2-40B4-BE49-F238E27FC236}">
                <a16:creationId xmlns:a16="http://schemas.microsoft.com/office/drawing/2014/main" id="{08DC4E5B-5245-6FA8-A97B-E1E88DBC269E}"/>
              </a:ext>
            </a:extLst>
          </cdr:cNvPr>
          <cdr:cNvCxnSpPr/>
        </cdr:nvCxnSpPr>
        <cdr:spPr>
          <a:xfrm xmlns:a="http://schemas.openxmlformats.org/drawingml/2006/main" rot="16200000" flipH="1">
            <a:off x="7604505" y="2640019"/>
            <a:ext cx="219798" cy="2673363"/>
          </a:xfrm>
          <a:prstGeom xmlns:a="http://schemas.openxmlformats.org/drawingml/2006/main" prst="bentConnector2">
            <a:avLst/>
          </a:prstGeom>
          <a:ln xmlns:a="http://schemas.openxmlformats.org/drawingml/2006/main" w="38100"/>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grpSp>
  </cdr:relSizeAnchor>
  <cdr:relSizeAnchor xmlns:cdr="http://schemas.openxmlformats.org/drawingml/2006/chartDrawing">
    <cdr:from>
      <cdr:x>0.62886</cdr:x>
      <cdr:y>0.46116</cdr:y>
    </cdr:from>
    <cdr:to>
      <cdr:x>0.86405</cdr:x>
      <cdr:y>0.53884</cdr:y>
    </cdr:to>
    <cdr:grpSp>
      <cdr:nvGrpSpPr>
        <cdr:cNvPr id="30" name="Group 29">
          <a:extLst xmlns:a="http://schemas.openxmlformats.org/drawingml/2006/main">
            <a:ext uri="{FF2B5EF4-FFF2-40B4-BE49-F238E27FC236}">
              <a16:creationId xmlns:a16="http://schemas.microsoft.com/office/drawing/2014/main" id="{AA830272-B318-CD51-C667-8017A8117C88}"/>
            </a:ext>
          </a:extLst>
        </cdr:cNvPr>
        <cdr:cNvGrpSpPr/>
      </cdr:nvGrpSpPr>
      <cdr:grpSpPr>
        <a:xfrm xmlns:a="http://schemas.openxmlformats.org/drawingml/2006/main">
          <a:off x="7415486" y="2262163"/>
          <a:ext cx="2773348" cy="381049"/>
          <a:chOff x="7287764" y="1755741"/>
          <a:chExt cx="2773346" cy="381035"/>
        </a:xfrm>
      </cdr:grpSpPr>
      <cdr:sp macro="" textlink="">
        <cdr:nvSpPr>
          <cdr:cNvPr id="7" name="Flowchart: Connector 6">
            <a:extLst xmlns:a="http://schemas.openxmlformats.org/drawingml/2006/main">
              <a:ext uri="{FF2B5EF4-FFF2-40B4-BE49-F238E27FC236}">
                <a16:creationId xmlns:a16="http://schemas.microsoft.com/office/drawing/2014/main" id="{C363A4C6-7EEF-49C3-B75A-2C7C4F09100B}"/>
              </a:ext>
            </a:extLst>
          </cdr:cNvPr>
          <cdr:cNvSpPr/>
        </cdr:nvSpPr>
        <cdr:spPr>
          <a:xfrm xmlns:a="http://schemas.openxmlformats.org/drawingml/2006/main">
            <a:off x="7287764" y="1755741"/>
            <a:ext cx="194154" cy="194154"/>
          </a:xfrm>
          <a:prstGeom xmlns:a="http://schemas.openxmlformats.org/drawingml/2006/main" prst="flowChartConnector">
            <a:avLst/>
          </a:prstGeom>
          <a:solidFill xmlns:a="http://schemas.openxmlformats.org/drawingml/2006/main">
            <a:schemeClr val="accent6"/>
          </a:solidFill>
          <a:ln xmlns:a="http://schemas.openxmlformats.org/drawingml/2006/main">
            <a:solidFill>
              <a:schemeClr val="accent6"/>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cxnSp macro="">
        <cdr:nvCxnSpPr>
          <cdr:cNvPr id="23" name="Connector: Elbow 22">
            <a:extLst xmlns:a="http://schemas.openxmlformats.org/drawingml/2006/main">
              <a:ext uri="{FF2B5EF4-FFF2-40B4-BE49-F238E27FC236}">
                <a16:creationId xmlns:a16="http://schemas.microsoft.com/office/drawing/2014/main" id="{13EB0481-9D05-0687-0B9A-022578AAF1CD}"/>
              </a:ext>
            </a:extLst>
          </cdr:cNvPr>
          <cdr:cNvCxnSpPr/>
        </cdr:nvCxnSpPr>
        <cdr:spPr>
          <a:xfrm xmlns:a="http://schemas.openxmlformats.org/drawingml/2006/main" rot="16200000" flipH="1">
            <a:off x="8614530" y="690195"/>
            <a:ext cx="219798" cy="2673363"/>
          </a:xfrm>
          <a:prstGeom xmlns:a="http://schemas.openxmlformats.org/drawingml/2006/main" prst="bentConnector2">
            <a:avLst/>
          </a:prstGeom>
          <a:ln xmlns:a="http://schemas.openxmlformats.org/drawingml/2006/main" w="38100"/>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grpSp>
  </cdr:relSizeAnchor>
  <cdr:relSizeAnchor xmlns:cdr="http://schemas.openxmlformats.org/drawingml/2006/chartDrawing">
    <cdr:from>
      <cdr:x>0.18122</cdr:x>
      <cdr:y>0.77594</cdr:y>
    </cdr:from>
    <cdr:to>
      <cdr:x>0.38761</cdr:x>
      <cdr:y>0.83185</cdr:y>
    </cdr:to>
    <cdr:grpSp>
      <cdr:nvGrpSpPr>
        <cdr:cNvPr id="28" name="Group 27">
          <a:extLst xmlns:a="http://schemas.openxmlformats.org/drawingml/2006/main">
            <a:ext uri="{FF2B5EF4-FFF2-40B4-BE49-F238E27FC236}">
              <a16:creationId xmlns:a16="http://schemas.microsoft.com/office/drawing/2014/main" id="{EF047B53-E7C7-7F4C-2234-C645D63AD80E}"/>
            </a:ext>
          </a:extLst>
        </cdr:cNvPr>
        <cdr:cNvGrpSpPr/>
      </cdr:nvGrpSpPr>
      <cdr:grpSpPr>
        <a:xfrm xmlns:a="http://schemas.openxmlformats.org/drawingml/2006/main">
          <a:off x="2136937" y="3806277"/>
          <a:ext cx="2433741" cy="274259"/>
          <a:chOff x="1892381" y="3254213"/>
          <a:chExt cx="2673363" cy="219798"/>
        </a:xfrm>
      </cdr:grpSpPr>
      <cdr:cxnSp macro="">
        <cdr:nvCxnSpPr>
          <cdr:cNvPr id="24" name="Connector: Elbow 23">
            <a:extLst xmlns:a="http://schemas.openxmlformats.org/drawingml/2006/main">
              <a:ext uri="{FF2B5EF4-FFF2-40B4-BE49-F238E27FC236}">
                <a16:creationId xmlns:a16="http://schemas.microsoft.com/office/drawing/2014/main" id="{D23866A6-E809-8BD9-6591-C54BF91ACCF5}"/>
              </a:ext>
            </a:extLst>
          </cdr:cNvPr>
          <cdr:cNvCxnSpPr/>
        </cdr:nvCxnSpPr>
        <cdr:spPr>
          <a:xfrm xmlns:a="http://schemas.openxmlformats.org/drawingml/2006/main" rot="5400000">
            <a:off x="3119164" y="2027430"/>
            <a:ext cx="219798" cy="2673363"/>
          </a:xfrm>
          <a:prstGeom xmlns:a="http://schemas.openxmlformats.org/drawingml/2006/main" prst="bentConnector2">
            <a:avLst/>
          </a:prstGeom>
          <a:ln xmlns:a="http://schemas.openxmlformats.org/drawingml/2006/main" w="38100"/>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grpSp>
  </cdr:relSizeAnchor>
  <cdr:relSizeAnchor xmlns:cdr="http://schemas.openxmlformats.org/drawingml/2006/chartDrawing">
    <cdr:from>
      <cdr:x>0.19177</cdr:x>
      <cdr:y>0.22687</cdr:y>
    </cdr:from>
    <cdr:to>
      <cdr:x>0.42605</cdr:x>
      <cdr:y>0.30912</cdr:y>
    </cdr:to>
    <cdr:grpSp>
      <cdr:nvGrpSpPr>
        <cdr:cNvPr id="29" name="Group 28">
          <a:extLst xmlns:a="http://schemas.openxmlformats.org/drawingml/2006/main">
            <a:ext uri="{FF2B5EF4-FFF2-40B4-BE49-F238E27FC236}">
              <a16:creationId xmlns:a16="http://schemas.microsoft.com/office/drawing/2014/main" id="{4B408688-E266-982C-625C-283F1F70CAA0}"/>
            </a:ext>
          </a:extLst>
        </cdr:cNvPr>
        <cdr:cNvGrpSpPr/>
      </cdr:nvGrpSpPr>
      <cdr:grpSpPr>
        <a:xfrm xmlns:a="http://schemas.openxmlformats.org/drawingml/2006/main">
          <a:off x="2261342" y="1112882"/>
          <a:ext cx="2762618" cy="403468"/>
          <a:chOff x="2283840" y="871222"/>
          <a:chExt cx="2762666" cy="403449"/>
        </a:xfrm>
      </cdr:grpSpPr>
      <cdr:sp macro="" textlink="">
        <cdr:nvSpPr>
          <cdr:cNvPr id="2" name="Flowchart: Connector 1">
            <a:extLst xmlns:a="http://schemas.openxmlformats.org/drawingml/2006/main">
              <a:ext uri="{FF2B5EF4-FFF2-40B4-BE49-F238E27FC236}">
                <a16:creationId xmlns:a16="http://schemas.microsoft.com/office/drawing/2014/main" id="{168D32FB-206E-07E0-EA34-55609E1992B8}"/>
              </a:ext>
            </a:extLst>
          </cdr:cNvPr>
          <cdr:cNvSpPr/>
        </cdr:nvSpPr>
        <cdr:spPr>
          <a:xfrm xmlns:a="http://schemas.openxmlformats.org/drawingml/2006/main">
            <a:off x="4852352" y="871222"/>
            <a:ext cx="194154" cy="194154"/>
          </a:xfrm>
          <a:prstGeom xmlns:a="http://schemas.openxmlformats.org/drawingml/2006/main" prst="flowChartConnector">
            <a:avLst/>
          </a:prstGeom>
          <a:solidFill xmlns:a="http://schemas.openxmlformats.org/drawingml/2006/main">
            <a:schemeClr val="accent6"/>
          </a:solidFill>
          <a:ln xmlns:a="http://schemas.openxmlformats.org/drawingml/2006/main">
            <a:solidFill>
              <a:schemeClr val="accent6"/>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cxnSp macro="">
        <cdr:nvCxnSpPr>
          <cdr:cNvPr id="25" name="Connector: Elbow 24">
            <a:extLst xmlns:a="http://schemas.openxmlformats.org/drawingml/2006/main">
              <a:ext uri="{FF2B5EF4-FFF2-40B4-BE49-F238E27FC236}">
                <a16:creationId xmlns:a16="http://schemas.microsoft.com/office/drawing/2014/main" id="{87C14951-2E42-D6C4-A955-79BC14B41BD0}"/>
              </a:ext>
            </a:extLst>
          </cdr:cNvPr>
          <cdr:cNvCxnSpPr/>
        </cdr:nvCxnSpPr>
        <cdr:spPr>
          <a:xfrm xmlns:a="http://schemas.openxmlformats.org/drawingml/2006/main" rot="5400000">
            <a:off x="3510623" y="-171910"/>
            <a:ext cx="219798" cy="2673363"/>
          </a:xfrm>
          <a:prstGeom xmlns:a="http://schemas.openxmlformats.org/drawingml/2006/main" prst="bentConnector2">
            <a:avLst/>
          </a:prstGeom>
          <a:ln xmlns:a="http://schemas.openxmlformats.org/drawingml/2006/main" w="38100"/>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grpSp>
  </cdr:relSizeAnchor>
  <cdr:relSizeAnchor xmlns:cdr="http://schemas.openxmlformats.org/drawingml/2006/chartDrawing">
    <cdr:from>
      <cdr:x>0.38565</cdr:x>
      <cdr:y>0.09936</cdr:y>
    </cdr:from>
    <cdr:to>
      <cdr:x>0.46397</cdr:x>
      <cdr:y>0.2493</cdr:y>
    </cdr:to>
    <cdr:sp macro="" textlink="">
      <cdr:nvSpPr>
        <cdr:cNvPr id="32" name="TextBox 31">
          <a:extLst xmlns:a="http://schemas.openxmlformats.org/drawingml/2006/main">
            <a:ext uri="{FF2B5EF4-FFF2-40B4-BE49-F238E27FC236}">
              <a16:creationId xmlns:a16="http://schemas.microsoft.com/office/drawing/2014/main" id="{C94B72AB-59CA-8ECB-4966-510491C648F3}"/>
            </a:ext>
          </a:extLst>
        </cdr:cNvPr>
        <cdr:cNvSpPr txBox="1"/>
      </cdr:nvSpPr>
      <cdr:spPr>
        <a:xfrm xmlns:a="http://schemas.openxmlformats.org/drawingml/2006/main">
          <a:off x="4547564" y="487396"/>
          <a:ext cx="923541" cy="735496"/>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2800" b="1" dirty="0">
              <a:solidFill>
                <a:schemeClr val="bg1"/>
              </a:solidFill>
            </a:rPr>
            <a:t>20%</a:t>
          </a:r>
        </a:p>
      </cdr:txBody>
    </cdr:sp>
  </cdr:relSizeAnchor>
  <cdr:relSizeAnchor xmlns:cdr="http://schemas.openxmlformats.org/drawingml/2006/chartDrawing">
    <cdr:from>
      <cdr:x>0.34387</cdr:x>
      <cdr:y>0.6186</cdr:y>
    </cdr:from>
    <cdr:to>
      <cdr:x>0.43104</cdr:x>
      <cdr:y>0.74135</cdr:y>
    </cdr:to>
    <cdr:sp macro="" textlink="">
      <cdr:nvSpPr>
        <cdr:cNvPr id="33" name="TextBox 32">
          <a:extLst xmlns:a="http://schemas.openxmlformats.org/drawingml/2006/main">
            <a:ext uri="{FF2B5EF4-FFF2-40B4-BE49-F238E27FC236}">
              <a16:creationId xmlns:a16="http://schemas.microsoft.com/office/drawing/2014/main" id="{5022FE0B-EF4C-64F1-8C74-27020BB7F4D2}"/>
            </a:ext>
          </a:extLst>
        </cdr:cNvPr>
        <cdr:cNvSpPr txBox="1"/>
      </cdr:nvSpPr>
      <cdr:spPr>
        <a:xfrm xmlns:a="http://schemas.openxmlformats.org/drawingml/2006/main">
          <a:off x="4054901" y="3034448"/>
          <a:ext cx="1027922" cy="602166"/>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2800" b="1" dirty="0">
              <a:solidFill>
                <a:schemeClr val="bg1"/>
              </a:solidFill>
            </a:rPr>
            <a:t>30%</a:t>
          </a:r>
        </a:p>
      </cdr:txBody>
    </cdr:sp>
  </cdr:relSizeAnchor>
  <cdr:relSizeAnchor xmlns:cdr="http://schemas.openxmlformats.org/drawingml/2006/chartDrawing">
    <cdr:from>
      <cdr:x>0.50905</cdr:x>
      <cdr:y>0.76734</cdr:y>
    </cdr:from>
    <cdr:to>
      <cdr:x>0.59539</cdr:x>
      <cdr:y>0.88101</cdr:y>
    </cdr:to>
    <cdr:sp macro="" textlink="">
      <cdr:nvSpPr>
        <cdr:cNvPr id="34" name="TextBox 33">
          <a:extLst xmlns:a="http://schemas.openxmlformats.org/drawingml/2006/main">
            <a:ext uri="{FF2B5EF4-FFF2-40B4-BE49-F238E27FC236}">
              <a16:creationId xmlns:a16="http://schemas.microsoft.com/office/drawing/2014/main" id="{ED65B49E-8E49-76BA-FF32-E6AAC71FA0F7}"/>
            </a:ext>
          </a:extLst>
        </cdr:cNvPr>
        <cdr:cNvSpPr txBox="1"/>
      </cdr:nvSpPr>
      <cdr:spPr>
        <a:xfrm xmlns:a="http://schemas.openxmlformats.org/drawingml/2006/main">
          <a:off x="6002645" y="3764104"/>
          <a:ext cx="1018207" cy="557594"/>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2800" b="1" dirty="0">
              <a:solidFill>
                <a:schemeClr val="bg1"/>
              </a:solidFill>
            </a:rPr>
            <a:t>10%</a:t>
          </a:r>
        </a:p>
      </cdr:txBody>
    </cdr:sp>
  </cdr:relSizeAnchor>
  <cdr:relSizeAnchor xmlns:cdr="http://schemas.openxmlformats.org/drawingml/2006/chartDrawing">
    <cdr:from>
      <cdr:x>0.60015</cdr:x>
      <cdr:y>0.30489</cdr:y>
    </cdr:from>
    <cdr:to>
      <cdr:x>0.68525</cdr:x>
      <cdr:y>0.46288</cdr:y>
    </cdr:to>
    <cdr:sp macro="" textlink="">
      <cdr:nvSpPr>
        <cdr:cNvPr id="35" name="TextBox 34">
          <a:extLst xmlns:a="http://schemas.openxmlformats.org/drawingml/2006/main">
            <a:ext uri="{FF2B5EF4-FFF2-40B4-BE49-F238E27FC236}">
              <a16:creationId xmlns:a16="http://schemas.microsoft.com/office/drawing/2014/main" id="{CCE70FFB-BEA8-484B-9775-68011380CF5D}"/>
            </a:ext>
          </a:extLst>
        </cdr:cNvPr>
        <cdr:cNvSpPr txBox="1"/>
      </cdr:nvSpPr>
      <cdr:spPr>
        <a:xfrm xmlns:a="http://schemas.openxmlformats.org/drawingml/2006/main">
          <a:off x="7076881" y="1495624"/>
          <a:ext cx="1003610" cy="77496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2800" b="1" dirty="0">
              <a:solidFill>
                <a:schemeClr val="bg1"/>
              </a:solidFill>
            </a:rPr>
            <a:t>40%</a:t>
          </a:r>
        </a:p>
      </cdr:txBody>
    </cdr:sp>
  </cdr:relSizeAnchor>
  <cdr:relSizeAnchor xmlns:cdr="http://schemas.openxmlformats.org/drawingml/2006/chartDrawing">
    <cdr:from>
      <cdr:x>0.37941</cdr:x>
      <cdr:y>0.74884</cdr:y>
    </cdr:from>
    <cdr:to>
      <cdr:x>0.39587</cdr:x>
      <cdr:y>0.78842</cdr:y>
    </cdr:to>
    <cdr:sp macro="" textlink="">
      <cdr:nvSpPr>
        <cdr:cNvPr id="36" name="Flowchart: Connector 35">
          <a:extLst xmlns:a="http://schemas.openxmlformats.org/drawingml/2006/main">
            <a:ext uri="{FF2B5EF4-FFF2-40B4-BE49-F238E27FC236}">
              <a16:creationId xmlns:a16="http://schemas.microsoft.com/office/drawing/2014/main" id="{B19EC868-E489-5E45-7C3B-BD46F067C312}"/>
            </a:ext>
          </a:extLst>
        </cdr:cNvPr>
        <cdr:cNvSpPr/>
      </cdr:nvSpPr>
      <cdr:spPr>
        <a:xfrm xmlns:a="http://schemas.openxmlformats.org/drawingml/2006/main">
          <a:off x="4473955" y="3673352"/>
          <a:ext cx="194154" cy="194154"/>
        </a:xfrm>
        <a:prstGeom xmlns:a="http://schemas.openxmlformats.org/drawingml/2006/main" prst="flowChartConnector">
          <a:avLst/>
        </a:prstGeom>
        <a:solidFill xmlns:a="http://schemas.openxmlformats.org/drawingml/2006/main">
          <a:schemeClr val="accent6"/>
        </a:solidFill>
        <a:ln xmlns:a="http://schemas.openxmlformats.org/drawingml/2006/main">
          <a:solidFill>
            <a:schemeClr val="accent6"/>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0.40695</cdr:x>
      <cdr:y>0.13823</cdr:y>
    </cdr:from>
    <cdr:to>
      <cdr:x>0.59305</cdr:x>
      <cdr:y>0.18952</cdr:y>
    </cdr:to>
    <cdr:sp macro="" textlink="">
      <cdr:nvSpPr>
        <cdr:cNvPr id="2" name="Rectangle 1">
          <a:extLst xmlns:a="http://schemas.openxmlformats.org/drawingml/2006/main">
            <a:ext uri="{FF2B5EF4-FFF2-40B4-BE49-F238E27FC236}">
              <a16:creationId xmlns:a16="http://schemas.microsoft.com/office/drawing/2014/main" id="{EE889621-191A-44E5-143D-DC5D01A9BA99}"/>
            </a:ext>
          </a:extLst>
        </cdr:cNvPr>
        <cdr:cNvSpPr/>
      </cdr:nvSpPr>
      <cdr:spPr>
        <a:xfrm xmlns:a="http://schemas.openxmlformats.org/drawingml/2006/main">
          <a:off x="4691931" y="698515"/>
          <a:ext cx="2145528" cy="25917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en-US" sz="1600" dirty="0">
              <a:solidFill>
                <a:srgbClr val="595959"/>
              </a:solidFill>
            </a:rPr>
            <a:t>140 Total Injections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bda2f73ac_0_67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0" name="Google Shape;240;g1ebda2f73ac_0_67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928" name="Google Shape;928;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Arial"/>
                <a:ea typeface="Arial"/>
                <a:cs typeface="Arial"/>
                <a:sym typeface="Arial"/>
              </a:rPr>
              <a:t>1.7.2013</a:t>
            </a:r>
            <a:endParaRPr sz="1200" b="0" i="0" u="none" strike="noStrike" cap="none">
              <a:solidFill>
                <a:srgbClr val="000000"/>
              </a:solidFill>
              <a:latin typeface="Arial"/>
              <a:ea typeface="Arial"/>
              <a:cs typeface="Arial"/>
              <a:sym typeface="Arial"/>
            </a:endParaRPr>
          </a:p>
        </p:txBody>
      </p:sp>
      <p:sp>
        <p:nvSpPr>
          <p:cNvPr id="929" name="Google Shape;929;p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p4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MOUD is essential for treatment of OUD</a:t>
            </a:r>
            <a:endParaRPr/>
          </a:p>
        </p:txBody>
      </p:sp>
      <p:sp>
        <p:nvSpPr>
          <p:cNvPr id="931" name="Google Shape;931;p4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932" name="Google Shape;932;p4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a:extLst>
            <a:ext uri="{FF2B5EF4-FFF2-40B4-BE49-F238E27FC236}">
              <a16:creationId xmlns:a16="http://schemas.microsoft.com/office/drawing/2014/main" id="{89DFA4F2-6F7D-3E5B-60CF-4EA1ABF114C2}"/>
            </a:ext>
          </a:extLst>
        </p:cNvPr>
        <p:cNvGrpSpPr/>
        <p:nvPr/>
      </p:nvGrpSpPr>
      <p:grpSpPr>
        <a:xfrm>
          <a:off x="0" y="0"/>
          <a:ext cx="0" cy="0"/>
          <a:chOff x="0" y="0"/>
          <a:chExt cx="0" cy="0"/>
        </a:xfrm>
      </p:grpSpPr>
      <p:sp>
        <p:nvSpPr>
          <p:cNvPr id="1132" name="Google Shape;1132;p53:notes">
            <a:extLst>
              <a:ext uri="{FF2B5EF4-FFF2-40B4-BE49-F238E27FC236}">
                <a16:creationId xmlns:a16="http://schemas.microsoft.com/office/drawing/2014/main" id="{133D1B1F-F861-556C-85CF-17A359FD2C4D}"/>
              </a:ext>
            </a:extLst>
          </p:cNvPr>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33" name="Google Shape;1133;p53:notes">
            <a:extLst>
              <a:ext uri="{FF2B5EF4-FFF2-40B4-BE49-F238E27FC236}">
                <a16:creationId xmlns:a16="http://schemas.microsoft.com/office/drawing/2014/main" id="{E7B47D69-D1E0-6693-8B98-60183456CD60}"/>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0990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453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Addiction Severity Index (ASI – Lite) - https://adai.uw.edu/instruments/pdf/addiction_severity_index_lite_baseline_followup_5.pdf</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824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Addiction Severity Index (ASI – Lite) - https://adai.uw.edu/instruments/pdf/addiction_severity_index_lite_baseline_followup_5.pdf</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906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8122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a:spLocks noGrp="1" noRot="1" noChangeAspect="1"/>
          </p:cNvSpPr>
          <p:nvPr>
            <p:ph type="sldImg" idx="2"/>
          </p:nvPr>
        </p:nvSpPr>
        <p:spPr>
          <a:xfrm>
            <a:off x="692150"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7:notes"/>
          <p:cNvSpPr txBox="1">
            <a:spLocks noGrp="1"/>
          </p:cNvSpPr>
          <p:nvPr>
            <p:ph type="body" idx="1"/>
          </p:nvPr>
        </p:nvSpPr>
        <p:spPr>
          <a:xfrm>
            <a:off x="688182" y="4412010"/>
            <a:ext cx="5505450" cy="3609826"/>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None/>
            </a:pPr>
            <a:r>
              <a:rPr lang="en-US" b="1" i="0" dirty="0">
                <a:solidFill>
                  <a:srgbClr val="09142A"/>
                </a:solidFill>
                <a:highlight>
                  <a:srgbClr val="FFFFFF"/>
                </a:highlight>
                <a:latin typeface="Roboto"/>
                <a:ea typeface="Roboto"/>
                <a:cs typeface="Roboto"/>
                <a:sym typeface="Roboto"/>
              </a:rPr>
              <a:t>The Drivers of Health</a:t>
            </a:r>
            <a:endParaRPr b="0" i="0"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None/>
            </a:pPr>
            <a:r>
              <a:rPr lang="en-US" b="1" i="0" dirty="0">
                <a:solidFill>
                  <a:srgbClr val="09142A"/>
                </a:solidFill>
                <a:highlight>
                  <a:srgbClr val="FFFFFF"/>
                </a:highlight>
                <a:latin typeface="Roboto"/>
                <a:ea typeface="Roboto"/>
                <a:cs typeface="Roboto"/>
                <a:sym typeface="Roboto"/>
              </a:rPr>
              <a:t>Social and Economic Environment:</a:t>
            </a:r>
            <a:r>
              <a:rPr lang="en-US" b="0" i="0" dirty="0">
                <a:solidFill>
                  <a:srgbClr val="09142A"/>
                </a:solidFill>
                <a:highlight>
                  <a:srgbClr val="FFFFFF"/>
                </a:highlight>
                <a:latin typeface="Roboto"/>
                <a:ea typeface="Roboto"/>
                <a:cs typeface="Roboto"/>
                <a:sym typeface="Roboto"/>
              </a:rPr>
              <a:t> Non-medical conditions that significantly impact health and quality of life.</a:t>
            </a:r>
            <a:endParaRPr dirty="0"/>
          </a:p>
          <a:p>
            <a:pPr marL="0" lvl="0" indent="0" algn="l" rtl="0">
              <a:spcBef>
                <a:spcPts val="0"/>
              </a:spcBef>
              <a:spcAft>
                <a:spcPts val="0"/>
              </a:spcAft>
              <a:buNone/>
            </a:pPr>
            <a:r>
              <a:rPr lang="en-US" b="1" i="0" dirty="0">
                <a:solidFill>
                  <a:srgbClr val="09142A"/>
                </a:solidFill>
                <a:highlight>
                  <a:srgbClr val="FFFFFF"/>
                </a:highlight>
                <a:latin typeface="Roboto"/>
                <a:ea typeface="Roboto"/>
                <a:cs typeface="Roboto"/>
                <a:sym typeface="Roboto"/>
              </a:rPr>
              <a:t>Health Behavior: </a:t>
            </a:r>
            <a:r>
              <a:rPr lang="en-US" b="0" i="0" dirty="0">
                <a:solidFill>
                  <a:srgbClr val="09142A"/>
                </a:solidFill>
                <a:highlight>
                  <a:srgbClr val="FFFFFF"/>
                </a:highlight>
                <a:latin typeface="Roboto"/>
                <a:ea typeface="Roboto"/>
                <a:cs typeface="Roboto"/>
                <a:sym typeface="Roboto"/>
              </a:rPr>
              <a:t>Daily habits, actions, and attitudes that influence health and quality of life.</a:t>
            </a:r>
            <a:endParaRPr dirty="0"/>
          </a:p>
          <a:p>
            <a:pPr marL="0" lvl="0" indent="0" algn="l" rtl="0">
              <a:spcBef>
                <a:spcPts val="0"/>
              </a:spcBef>
              <a:spcAft>
                <a:spcPts val="0"/>
              </a:spcAft>
              <a:buNone/>
            </a:pPr>
            <a:r>
              <a:rPr lang="en-US" b="1" i="0" dirty="0">
                <a:solidFill>
                  <a:srgbClr val="09142A"/>
                </a:solidFill>
                <a:highlight>
                  <a:srgbClr val="FFFFFF"/>
                </a:highlight>
                <a:latin typeface="Roboto"/>
                <a:ea typeface="Roboto"/>
                <a:cs typeface="Roboto"/>
                <a:sym typeface="Roboto"/>
              </a:rPr>
              <a:t>Clinical Care:</a:t>
            </a:r>
            <a:r>
              <a:rPr lang="en-US" b="0" i="0" dirty="0">
                <a:solidFill>
                  <a:srgbClr val="09142A"/>
                </a:solidFill>
                <a:highlight>
                  <a:srgbClr val="FFFFFF"/>
                </a:highlight>
                <a:latin typeface="Roboto"/>
                <a:ea typeface="Roboto"/>
                <a:cs typeface="Roboto"/>
                <a:sym typeface="Roboto"/>
              </a:rPr>
              <a:t> Any evidence-based medical treatment provided by health professionals.</a:t>
            </a:r>
            <a:endParaRPr dirty="0"/>
          </a:p>
          <a:p>
            <a:pPr marL="0" lvl="0" indent="0" algn="l" rtl="0">
              <a:spcBef>
                <a:spcPts val="0"/>
              </a:spcBef>
              <a:spcAft>
                <a:spcPts val="0"/>
              </a:spcAft>
              <a:buNone/>
            </a:pPr>
            <a:r>
              <a:rPr lang="en-US" b="1" i="0" dirty="0">
                <a:solidFill>
                  <a:srgbClr val="09142A"/>
                </a:solidFill>
                <a:highlight>
                  <a:srgbClr val="FFFFFF"/>
                </a:highlight>
                <a:latin typeface="Roboto"/>
                <a:ea typeface="Roboto"/>
                <a:cs typeface="Roboto"/>
                <a:sym typeface="Roboto"/>
              </a:rPr>
              <a:t>Physical Environment: </a:t>
            </a:r>
            <a:r>
              <a:rPr lang="en-US" b="0" i="0" dirty="0">
                <a:solidFill>
                  <a:srgbClr val="09142A"/>
                </a:solidFill>
                <a:highlight>
                  <a:srgbClr val="FFFFFF"/>
                </a:highlight>
                <a:latin typeface="Roboto"/>
                <a:ea typeface="Roboto"/>
                <a:cs typeface="Roboto"/>
                <a:sym typeface="Roboto"/>
              </a:rPr>
              <a:t>External surroundings and conditions in which we live that influence health and quality of life.</a:t>
            </a:r>
            <a:endParaRPr dirty="0"/>
          </a:p>
          <a:p>
            <a:pPr marL="0" lvl="0" indent="0" algn="l" rtl="0">
              <a:spcBef>
                <a:spcPts val="0"/>
              </a:spcBef>
              <a:spcAft>
                <a:spcPts val="0"/>
              </a:spcAft>
              <a:buNone/>
            </a:pPr>
            <a:endParaRPr b="0" i="0"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None/>
            </a:pPr>
            <a:r>
              <a:rPr lang="en-US" b="0" i="0" dirty="0">
                <a:solidFill>
                  <a:srgbClr val="09142A"/>
                </a:solidFill>
                <a:highlight>
                  <a:srgbClr val="FFFFFF"/>
                </a:highlight>
                <a:latin typeface="Roboto"/>
                <a:ea typeface="Roboto"/>
                <a:cs typeface="Roboto"/>
                <a:sym typeface="Roboto"/>
              </a:rPr>
              <a:t>SDOH Impact</a:t>
            </a:r>
            <a:endParaRPr dirty="0"/>
          </a:p>
          <a:p>
            <a:pPr marL="171450" lvl="0" indent="-171450" algn="l" rtl="0">
              <a:spcBef>
                <a:spcPts val="0"/>
              </a:spcBef>
              <a:spcAft>
                <a:spcPts val="0"/>
              </a:spcAft>
              <a:buClr>
                <a:srgbClr val="09142A"/>
              </a:buClr>
              <a:buSzPts val="1200"/>
              <a:buFont typeface="Roboto"/>
              <a:buChar char="-"/>
            </a:pPr>
            <a:r>
              <a:rPr lang="en-US" b="0" i="0" dirty="0">
                <a:solidFill>
                  <a:srgbClr val="09142A"/>
                </a:solidFill>
                <a:highlight>
                  <a:srgbClr val="FFFFFF"/>
                </a:highlight>
                <a:latin typeface="Roboto"/>
                <a:ea typeface="Roboto"/>
                <a:cs typeface="Roboto"/>
                <a:sym typeface="Roboto"/>
              </a:rPr>
              <a:t>20% of a person’s health and well-being is related to </a:t>
            </a:r>
            <a:r>
              <a:rPr lang="en-US" b="1" i="0" dirty="0">
                <a:solidFill>
                  <a:srgbClr val="09142A"/>
                </a:solidFill>
                <a:highlight>
                  <a:srgbClr val="FFFFFF"/>
                </a:highlight>
                <a:latin typeface="Roboto"/>
                <a:ea typeface="Roboto"/>
                <a:cs typeface="Roboto"/>
                <a:sym typeface="Roboto"/>
              </a:rPr>
              <a:t>access to care </a:t>
            </a:r>
            <a:r>
              <a:rPr lang="en-US" b="0" i="0" dirty="0">
                <a:solidFill>
                  <a:srgbClr val="09142A"/>
                </a:solidFill>
                <a:highlight>
                  <a:srgbClr val="FFFFFF"/>
                </a:highlight>
                <a:latin typeface="Roboto"/>
                <a:ea typeface="Roboto"/>
                <a:cs typeface="Roboto"/>
                <a:sym typeface="Roboto"/>
              </a:rPr>
              <a:t>and </a:t>
            </a:r>
            <a:r>
              <a:rPr lang="en-US" b="1" i="0" dirty="0">
                <a:solidFill>
                  <a:srgbClr val="09142A"/>
                </a:solidFill>
                <a:highlight>
                  <a:srgbClr val="FFFFFF"/>
                </a:highlight>
                <a:latin typeface="Roboto"/>
                <a:ea typeface="Roboto"/>
                <a:cs typeface="Roboto"/>
                <a:sym typeface="Roboto"/>
              </a:rPr>
              <a:t>quality of services</a:t>
            </a:r>
            <a:endParaRPr dirty="0"/>
          </a:p>
          <a:p>
            <a:pPr marL="171450" lvl="0" indent="-171450" algn="l" rtl="0">
              <a:spcBef>
                <a:spcPts val="0"/>
              </a:spcBef>
              <a:spcAft>
                <a:spcPts val="0"/>
              </a:spcAft>
              <a:buClr>
                <a:srgbClr val="09142A"/>
              </a:buClr>
              <a:buSzPts val="1200"/>
              <a:buFont typeface="Roboto"/>
              <a:buChar char="-"/>
            </a:pPr>
            <a:r>
              <a:rPr lang="en-US" b="0" i="0" dirty="0">
                <a:solidFill>
                  <a:srgbClr val="09142A"/>
                </a:solidFill>
                <a:highlight>
                  <a:srgbClr val="FFFFFF"/>
                </a:highlight>
                <a:latin typeface="Roboto"/>
                <a:ea typeface="Roboto"/>
                <a:cs typeface="Roboto"/>
                <a:sym typeface="Roboto"/>
              </a:rPr>
              <a:t>The </a:t>
            </a:r>
            <a:r>
              <a:rPr lang="en-US" b="1" i="0" dirty="0">
                <a:solidFill>
                  <a:srgbClr val="09142A"/>
                </a:solidFill>
                <a:highlight>
                  <a:srgbClr val="FFFFFF"/>
                </a:highlight>
                <a:latin typeface="Roboto"/>
                <a:ea typeface="Roboto"/>
                <a:cs typeface="Roboto"/>
                <a:sym typeface="Roboto"/>
              </a:rPr>
              <a:t>physical environment</a:t>
            </a:r>
            <a:r>
              <a:rPr lang="en-US" b="0" i="0" dirty="0">
                <a:solidFill>
                  <a:srgbClr val="09142A"/>
                </a:solidFill>
                <a:highlight>
                  <a:srgbClr val="FFFFFF"/>
                </a:highlight>
                <a:latin typeface="Roboto"/>
                <a:ea typeface="Roboto"/>
                <a:cs typeface="Roboto"/>
                <a:sym typeface="Roboto"/>
              </a:rPr>
              <a:t>, </a:t>
            </a:r>
            <a:r>
              <a:rPr lang="en-US" b="1" i="0" dirty="0">
                <a:solidFill>
                  <a:srgbClr val="09142A"/>
                </a:solidFill>
                <a:highlight>
                  <a:srgbClr val="FFFFFF"/>
                </a:highlight>
                <a:latin typeface="Roboto"/>
                <a:ea typeface="Roboto"/>
                <a:cs typeface="Roboto"/>
                <a:sym typeface="Roboto"/>
              </a:rPr>
              <a:t>social determinants </a:t>
            </a:r>
            <a:r>
              <a:rPr lang="en-US" b="0" i="0" dirty="0">
                <a:solidFill>
                  <a:srgbClr val="09142A"/>
                </a:solidFill>
                <a:highlight>
                  <a:srgbClr val="FFFFFF"/>
                </a:highlight>
                <a:latin typeface="Roboto"/>
                <a:ea typeface="Roboto"/>
                <a:cs typeface="Roboto"/>
                <a:sym typeface="Roboto"/>
              </a:rPr>
              <a:t>and </a:t>
            </a:r>
            <a:r>
              <a:rPr lang="en-US" b="1" i="0" dirty="0">
                <a:solidFill>
                  <a:srgbClr val="09142A"/>
                </a:solidFill>
                <a:highlight>
                  <a:srgbClr val="FFFFFF"/>
                </a:highlight>
                <a:latin typeface="Roboto"/>
                <a:ea typeface="Roboto"/>
                <a:cs typeface="Roboto"/>
                <a:sym typeface="Roboto"/>
              </a:rPr>
              <a:t>behavioral factors </a:t>
            </a:r>
            <a:r>
              <a:rPr lang="en-US" b="0" i="0" dirty="0">
                <a:solidFill>
                  <a:srgbClr val="09142A"/>
                </a:solidFill>
                <a:highlight>
                  <a:srgbClr val="FFFFFF"/>
                </a:highlight>
                <a:latin typeface="Roboto"/>
                <a:ea typeface="Roboto"/>
                <a:cs typeface="Roboto"/>
                <a:sym typeface="Roboto"/>
              </a:rPr>
              <a:t>drive 80% of health outcomes</a:t>
            </a:r>
            <a:endParaRPr dirty="0"/>
          </a:p>
          <a:p>
            <a:pPr marL="0" lvl="0" indent="0" algn="l" rtl="0">
              <a:spcBef>
                <a:spcPts val="0"/>
              </a:spcBef>
              <a:spcAft>
                <a:spcPts val="0"/>
              </a:spcAft>
              <a:buNone/>
            </a:pPr>
            <a:endParaRPr b="0" i="0"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None/>
            </a:pPr>
            <a:endParaRPr b="0" i="0" dirty="0">
              <a:solidFill>
                <a:srgbClr val="09142A"/>
              </a:solidFill>
              <a:highlight>
                <a:srgbClr val="FFFFFF"/>
              </a:highlight>
              <a:latin typeface="Roboto"/>
              <a:ea typeface="Roboto"/>
              <a:cs typeface="Roboto"/>
              <a:sym typeface="Roboto"/>
            </a:endParaRPr>
          </a:p>
        </p:txBody>
      </p:sp>
      <p:sp>
        <p:nvSpPr>
          <p:cNvPr id="200" name="Google Shape;200;p7:notes"/>
          <p:cNvSpPr txBox="1">
            <a:spLocks noGrp="1"/>
          </p:cNvSpPr>
          <p:nvPr>
            <p:ph type="sldNum" idx="12"/>
          </p:nvPr>
        </p:nvSpPr>
        <p:spPr>
          <a:xfrm>
            <a:off x="3898102" y="8707832"/>
            <a:ext cx="2982119" cy="459982"/>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a:spLocks noGrp="1" noRot="1" noChangeAspect="1"/>
          </p:cNvSpPr>
          <p:nvPr>
            <p:ph type="sldImg" idx="2"/>
          </p:nvPr>
        </p:nvSpPr>
        <p:spPr>
          <a:xfrm>
            <a:off x="692150"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5:notes"/>
          <p:cNvSpPr txBox="1">
            <a:spLocks noGrp="1"/>
          </p:cNvSpPr>
          <p:nvPr>
            <p:ph type="body" idx="1"/>
          </p:nvPr>
        </p:nvSpPr>
        <p:spPr>
          <a:xfrm>
            <a:off x="688182" y="4412010"/>
            <a:ext cx="5505450" cy="3609826"/>
          </a:xfrm>
          <a:prstGeom prst="rect">
            <a:avLst/>
          </a:prstGeom>
          <a:noFill/>
          <a:ln>
            <a:noFill/>
          </a:ln>
        </p:spPr>
        <p:txBody>
          <a:bodyPr spcFirstLastPara="1" wrap="square" lIns="91700" tIns="45850" rIns="91700" bIns="458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Healthy People 2030 sets data-driven national objectives in five key areas of SDOH: healthcare access and quality, education access and quality, social and community context, economic stability, and neighborhood and built environment. Some examples of SDOH included in Healthy People 2030 are safe housing, transportation, and neighborhoods; polluted air and water; and access to nutritious foods and physical health opportunities.</a:t>
            </a:r>
          </a:p>
          <a:p>
            <a:pPr marL="171450" marR="0" lvl="0" indent="-95250" algn="l" rtl="0">
              <a:lnSpc>
                <a:spcPct val="100000"/>
              </a:lnSpc>
              <a:spcBef>
                <a:spcPts val="0"/>
              </a:spcBef>
              <a:spcAft>
                <a:spcPts val="0"/>
              </a:spcAft>
              <a:buClr>
                <a:schemeClr val="dk1"/>
              </a:buClr>
              <a:buSzPts val="1200"/>
              <a:buFont typeface="Calibri"/>
              <a:buNone/>
            </a:pPr>
            <a:endParaRPr dirty="0"/>
          </a:p>
        </p:txBody>
      </p:sp>
      <p:sp>
        <p:nvSpPr>
          <p:cNvPr id="180" name="Google Shape;180;p5:notes"/>
          <p:cNvSpPr txBox="1">
            <a:spLocks noGrp="1"/>
          </p:cNvSpPr>
          <p:nvPr>
            <p:ph type="sldNum" idx="12"/>
          </p:nvPr>
        </p:nvSpPr>
        <p:spPr>
          <a:xfrm>
            <a:off x="3898102" y="8707832"/>
            <a:ext cx="2982119" cy="459982"/>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963314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a:spLocks noGrp="1" noRot="1" noChangeAspect="1"/>
          </p:cNvSpPr>
          <p:nvPr>
            <p:ph type="sldImg" idx="2"/>
          </p:nvPr>
        </p:nvSpPr>
        <p:spPr>
          <a:xfrm>
            <a:off x="692150"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5:notes"/>
          <p:cNvSpPr txBox="1">
            <a:spLocks noGrp="1"/>
          </p:cNvSpPr>
          <p:nvPr>
            <p:ph type="body" idx="1"/>
          </p:nvPr>
        </p:nvSpPr>
        <p:spPr>
          <a:xfrm>
            <a:off x="688182" y="4412010"/>
            <a:ext cx="5505450" cy="3609826"/>
          </a:xfrm>
          <a:prstGeom prst="rect">
            <a:avLst/>
          </a:prstGeom>
          <a:noFill/>
          <a:ln>
            <a:noFill/>
          </a:ln>
        </p:spPr>
        <p:txBody>
          <a:bodyPr spcFirstLastPara="1" wrap="square" lIns="91700" tIns="45850" rIns="91700" bIns="458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Healthy People 2030 sets data-driven national objectives in five key areas of SDOH: healthcare access and quality, education access and quality, social and community context, economic stability, and neighborhood and built environment. Some examples of SDOH included in Healthy People 2030 are safe housing, transportation, and neighborhoods; polluted air and water; and access to nutritious foods and physical health opportunities.</a:t>
            </a:r>
          </a:p>
          <a:p>
            <a:pPr marL="171450" marR="0" lvl="0" indent="-95250" algn="l" rtl="0">
              <a:lnSpc>
                <a:spcPct val="100000"/>
              </a:lnSpc>
              <a:spcBef>
                <a:spcPts val="0"/>
              </a:spcBef>
              <a:spcAft>
                <a:spcPts val="0"/>
              </a:spcAft>
              <a:buClr>
                <a:schemeClr val="dk1"/>
              </a:buClr>
              <a:buSzPts val="1200"/>
              <a:buFont typeface="Calibri"/>
              <a:buNone/>
            </a:pPr>
            <a:endParaRPr dirty="0"/>
          </a:p>
        </p:txBody>
      </p:sp>
      <p:sp>
        <p:nvSpPr>
          <p:cNvPr id="180" name="Google Shape;180;p5:notes"/>
          <p:cNvSpPr txBox="1">
            <a:spLocks noGrp="1"/>
          </p:cNvSpPr>
          <p:nvPr>
            <p:ph type="sldNum" idx="12"/>
          </p:nvPr>
        </p:nvSpPr>
        <p:spPr>
          <a:xfrm>
            <a:off x="3898102" y="8707832"/>
            <a:ext cx="2982119" cy="459982"/>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5913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a:extLst>
            <a:ext uri="{FF2B5EF4-FFF2-40B4-BE49-F238E27FC236}">
              <a16:creationId xmlns:a16="http://schemas.microsoft.com/office/drawing/2014/main" id="{FCD434ED-2145-8535-5651-CCEBA63C455B}"/>
            </a:ext>
          </a:extLst>
        </p:cNvPr>
        <p:cNvGrpSpPr/>
        <p:nvPr/>
      </p:nvGrpSpPr>
      <p:grpSpPr>
        <a:xfrm>
          <a:off x="0" y="0"/>
          <a:ext cx="0" cy="0"/>
          <a:chOff x="0" y="0"/>
          <a:chExt cx="0" cy="0"/>
        </a:xfrm>
      </p:grpSpPr>
      <p:sp>
        <p:nvSpPr>
          <p:cNvPr id="1132" name="Google Shape;1132;p53:notes">
            <a:extLst>
              <a:ext uri="{FF2B5EF4-FFF2-40B4-BE49-F238E27FC236}">
                <a16:creationId xmlns:a16="http://schemas.microsoft.com/office/drawing/2014/main" id="{3BFAC6DF-5BA4-6055-CA13-F8DB80B4EB27}"/>
              </a:ext>
            </a:extLst>
          </p:cNvPr>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33" name="Google Shape;1133;p53:notes">
            <a:extLst>
              <a:ext uri="{FF2B5EF4-FFF2-40B4-BE49-F238E27FC236}">
                <a16:creationId xmlns:a16="http://schemas.microsoft.com/office/drawing/2014/main" id="{807CD0D7-4E9C-6FBE-D221-397D3C9F662B}"/>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819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8046FF34-5CBD-44EA-ECF3-8541F5008682}"/>
            </a:ext>
          </a:extLst>
        </p:cNvPr>
        <p:cNvGrpSpPr/>
        <p:nvPr/>
      </p:nvGrpSpPr>
      <p:grpSpPr>
        <a:xfrm>
          <a:off x="0" y="0"/>
          <a:ext cx="0" cy="0"/>
          <a:chOff x="0" y="0"/>
          <a:chExt cx="0" cy="0"/>
        </a:xfrm>
      </p:grpSpPr>
      <p:sp>
        <p:nvSpPr>
          <p:cNvPr id="306" name="Google Shape;306;p15:notes">
            <a:extLst>
              <a:ext uri="{FF2B5EF4-FFF2-40B4-BE49-F238E27FC236}">
                <a16:creationId xmlns:a16="http://schemas.microsoft.com/office/drawing/2014/main" id="{920206AF-FC25-1C25-620A-6719BB22A4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5:notes">
            <a:extLst>
              <a:ext uri="{FF2B5EF4-FFF2-40B4-BE49-F238E27FC236}">
                <a16:creationId xmlns:a16="http://schemas.microsoft.com/office/drawing/2014/main" id="{9EA09A00-072F-6F3B-DC5C-9624CE20D9B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a:solidFill>
                  <a:srgbClr val="333333"/>
                </a:solidFill>
                <a:latin typeface="Arial"/>
                <a:ea typeface="Arial"/>
                <a:cs typeface="Arial"/>
                <a:sym typeface="Arial"/>
              </a:rPr>
              <a:t>JAMA Netw Open. </a:t>
            </a:r>
            <a:r>
              <a:rPr lang="en-US" b="0" i="0">
                <a:solidFill>
                  <a:srgbClr val="333333"/>
                </a:solidFill>
                <a:latin typeface="Arial"/>
                <a:ea typeface="Arial"/>
                <a:cs typeface="Arial"/>
                <a:sym typeface="Arial"/>
              </a:rPr>
              <a:t>2019;2(1):e187399.</a:t>
            </a:r>
            <a:endParaRPr/>
          </a:p>
          <a:p>
            <a:pPr marL="0" lvl="0" indent="0" algn="l" rtl="0">
              <a:spcBef>
                <a:spcPts val="0"/>
              </a:spcBef>
              <a:spcAft>
                <a:spcPts val="0"/>
              </a:spcAft>
              <a:buNone/>
            </a:pPr>
            <a:endParaRPr b="0" i="0">
              <a:solidFill>
                <a:srgbClr val="333333"/>
              </a:solidFill>
              <a:latin typeface="Arial"/>
              <a:ea typeface="Arial"/>
              <a:cs typeface="Arial"/>
              <a:sym typeface="Arial"/>
            </a:endParaRPr>
          </a:p>
          <a:p>
            <a:pPr marL="0" lvl="0" indent="0" algn="l" rtl="0">
              <a:spcBef>
                <a:spcPts val="0"/>
              </a:spcBef>
              <a:spcAft>
                <a:spcPts val="0"/>
              </a:spcAft>
              <a:buNone/>
            </a:pPr>
            <a:r>
              <a:rPr lang="en-US" b="0" i="0">
                <a:solidFill>
                  <a:srgbClr val="ED0973"/>
                </a:solidFill>
                <a:latin typeface="Arial"/>
                <a:ea typeface="Arial"/>
                <a:cs typeface="Arial"/>
                <a:sym typeface="Arial"/>
              </a:rPr>
              <a:t>https://jamanetwork.com/journals/jamanetworkopen/fullarticle/2722576</a:t>
            </a:r>
            <a:endParaRPr/>
          </a:p>
          <a:p>
            <a:pPr marL="0" lvl="0" indent="0" algn="l" rtl="0">
              <a:spcBef>
                <a:spcPts val="0"/>
              </a:spcBef>
              <a:spcAft>
                <a:spcPts val="0"/>
              </a:spcAft>
              <a:buNone/>
            </a:pPr>
            <a:endParaRPr b="0" i="0">
              <a:solidFill>
                <a:srgbClr val="ED0973"/>
              </a:solidFill>
              <a:latin typeface="Arial"/>
              <a:ea typeface="Arial"/>
              <a:cs typeface="Arial"/>
              <a:sym typeface="Arial"/>
            </a:endParaRPr>
          </a:p>
          <a:p>
            <a:pPr marL="0" lvl="0" indent="0" algn="l" rtl="0">
              <a:spcBef>
                <a:spcPts val="0"/>
              </a:spcBef>
              <a:spcAft>
                <a:spcPts val="0"/>
              </a:spcAft>
              <a:buNone/>
            </a:pPr>
            <a:r>
              <a:rPr lang="en-US" b="0" i="0">
                <a:solidFill>
                  <a:srgbClr val="ED0973"/>
                </a:solidFill>
                <a:latin typeface="Arial"/>
                <a:ea typeface="Arial"/>
                <a:cs typeface="Arial"/>
                <a:sym typeface="Arial"/>
              </a:rPr>
              <a:t>Key Points</a:t>
            </a:r>
            <a:endParaRPr/>
          </a:p>
          <a:p>
            <a:pPr marL="0" lvl="0" indent="0" algn="l" rtl="0">
              <a:spcBef>
                <a:spcPts val="0"/>
              </a:spcBef>
              <a:spcAft>
                <a:spcPts val="0"/>
              </a:spcAft>
              <a:buNone/>
            </a:pPr>
            <a:r>
              <a:rPr lang="en-US" b="1" i="0">
                <a:solidFill>
                  <a:srgbClr val="000000"/>
                </a:solidFill>
                <a:latin typeface="Arial"/>
                <a:ea typeface="Arial"/>
                <a:cs typeface="Arial"/>
                <a:sym typeface="Arial"/>
              </a:rPr>
              <a:t>Question</a:t>
            </a:r>
            <a:r>
              <a:rPr lang="en-US" b="0" i="0">
                <a:solidFill>
                  <a:srgbClr val="333333"/>
                </a:solidFill>
                <a:latin typeface="Arial"/>
                <a:ea typeface="Arial"/>
                <a:cs typeface="Arial"/>
                <a:sym typeface="Arial"/>
              </a:rPr>
              <a:t>  How are benzodiazepines being prescribed, and how have prescribing patterns changed over time?</a:t>
            </a:r>
            <a:endParaRPr/>
          </a:p>
          <a:p>
            <a:pPr marL="0" lvl="0" indent="0" algn="l" rtl="0">
              <a:spcBef>
                <a:spcPts val="0"/>
              </a:spcBef>
              <a:spcAft>
                <a:spcPts val="0"/>
              </a:spcAft>
              <a:buNone/>
            </a:pPr>
            <a:r>
              <a:rPr lang="en-US" b="1" i="0">
                <a:solidFill>
                  <a:srgbClr val="000000"/>
                </a:solidFill>
                <a:latin typeface="Arial"/>
                <a:ea typeface="Arial"/>
                <a:cs typeface="Arial"/>
                <a:sym typeface="Arial"/>
              </a:rPr>
              <a:t>Findings</a:t>
            </a:r>
            <a:r>
              <a:rPr lang="en-US" b="0" i="0">
                <a:solidFill>
                  <a:srgbClr val="333333"/>
                </a:solidFill>
                <a:latin typeface="Arial"/>
                <a:ea typeface="Arial"/>
                <a:cs typeface="Arial"/>
                <a:sym typeface="Arial"/>
              </a:rPr>
              <a:t>  In this serial cross-sectional study of 386 457 ambulatory care visits from 2003 through 2015, the use of benzodiazepines in ambulatory care increased substantially from 3.8% to 7.4% of visits, including co-prescribing with other sedating medications. Use among psychiatrists was stable (29.6% vs 30.2%) but increased among all other types of physicians, including primary care physicians (3.6% vs 7.5%), who as a group accounted for about half of all benzodiazepine visits.</a:t>
            </a:r>
            <a:endParaRPr/>
          </a:p>
          <a:p>
            <a:pPr marL="0" lvl="0" indent="0" algn="l" rtl="0">
              <a:spcBef>
                <a:spcPts val="0"/>
              </a:spcBef>
              <a:spcAft>
                <a:spcPts val="0"/>
              </a:spcAft>
              <a:buNone/>
            </a:pPr>
            <a:r>
              <a:rPr lang="en-US" b="1" i="0">
                <a:solidFill>
                  <a:srgbClr val="000000"/>
                </a:solidFill>
                <a:latin typeface="Arial"/>
                <a:ea typeface="Arial"/>
                <a:cs typeface="Arial"/>
                <a:sym typeface="Arial"/>
              </a:rPr>
              <a:t>Meaning</a:t>
            </a:r>
            <a:r>
              <a:rPr lang="en-US" b="0" i="0">
                <a:solidFill>
                  <a:srgbClr val="333333"/>
                </a:solidFill>
                <a:latin typeface="Arial"/>
                <a:ea typeface="Arial"/>
                <a:cs typeface="Arial"/>
                <a:sym typeface="Arial"/>
              </a:rPr>
              <a:t>  In light of increasing death rates associated with benzodiazepine overdose, addressing prescribing patterns may help curb the growing use of benzodiazepines.</a:t>
            </a:r>
            <a:endParaRPr/>
          </a:p>
          <a:p>
            <a:pPr marL="0" lvl="0" indent="0" algn="l" rtl="0">
              <a:spcBef>
                <a:spcPts val="0"/>
              </a:spcBef>
              <a:spcAft>
                <a:spcPts val="0"/>
              </a:spcAft>
              <a:buNone/>
            </a:pPr>
            <a:endParaRPr/>
          </a:p>
        </p:txBody>
      </p:sp>
      <p:sp>
        <p:nvSpPr>
          <p:cNvPr id="308" name="Google Shape;308;p15:notes">
            <a:extLst>
              <a:ext uri="{FF2B5EF4-FFF2-40B4-BE49-F238E27FC236}">
                <a16:creationId xmlns:a16="http://schemas.microsoft.com/office/drawing/2014/main" id="{CA9914BF-D406-BEAF-3140-2BDEE0671EB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4092184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3607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2953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796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08854-F9C0-9293-D78B-C2BEB3237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9EB44-C030-F921-5264-D79BD54613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8C7F7-388F-0462-9C87-F4E7DE8E10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0AED9F-A51D-E5F5-BE58-DEADD206C9B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9813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D53442A9-4907-A175-4E88-8EA8183837FB}"/>
            </a:ext>
          </a:extLst>
        </p:cNvPr>
        <p:cNvGrpSpPr/>
        <p:nvPr/>
      </p:nvGrpSpPr>
      <p:grpSpPr>
        <a:xfrm>
          <a:off x="0" y="0"/>
          <a:ext cx="0" cy="0"/>
          <a:chOff x="0" y="0"/>
          <a:chExt cx="0" cy="0"/>
        </a:xfrm>
      </p:grpSpPr>
      <p:sp>
        <p:nvSpPr>
          <p:cNvPr id="168" name="Google Shape;168;g2bc50369823_0_108:notes">
            <a:extLst>
              <a:ext uri="{FF2B5EF4-FFF2-40B4-BE49-F238E27FC236}">
                <a16:creationId xmlns:a16="http://schemas.microsoft.com/office/drawing/2014/main" id="{5EA1310F-02B8-4EB5-DD1E-1382769470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bc50369823_0_108:notes">
            <a:extLst>
              <a:ext uri="{FF2B5EF4-FFF2-40B4-BE49-F238E27FC236}">
                <a16:creationId xmlns:a16="http://schemas.microsoft.com/office/drawing/2014/main" id="{3BAF62D7-5972-D862-5E32-C33972B5C6E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2bc50369823_0_108:notes">
            <a:extLst>
              <a:ext uri="{FF2B5EF4-FFF2-40B4-BE49-F238E27FC236}">
                <a16:creationId xmlns:a16="http://schemas.microsoft.com/office/drawing/2014/main" id="{83B771BE-2D7D-8ACB-EA04-A1E5E6E2B8B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747084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ED9B1847-462F-67B1-6731-C2760388B346}"/>
            </a:ext>
          </a:extLst>
        </p:cNvPr>
        <p:cNvGrpSpPr/>
        <p:nvPr/>
      </p:nvGrpSpPr>
      <p:grpSpPr>
        <a:xfrm>
          <a:off x="0" y="0"/>
          <a:ext cx="0" cy="0"/>
          <a:chOff x="0" y="0"/>
          <a:chExt cx="0" cy="0"/>
        </a:xfrm>
      </p:grpSpPr>
      <p:sp>
        <p:nvSpPr>
          <p:cNvPr id="168" name="Google Shape;168;g2bc50369823_0_108:notes">
            <a:extLst>
              <a:ext uri="{FF2B5EF4-FFF2-40B4-BE49-F238E27FC236}">
                <a16:creationId xmlns:a16="http://schemas.microsoft.com/office/drawing/2014/main" id="{79468590-BD48-4672-0A7A-AFC045000D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bc50369823_0_108:notes">
            <a:extLst>
              <a:ext uri="{FF2B5EF4-FFF2-40B4-BE49-F238E27FC236}">
                <a16:creationId xmlns:a16="http://schemas.microsoft.com/office/drawing/2014/main" id="{1DFE5846-A196-D0B1-6F53-03328D8BF18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2bc50369823_0_108:notes">
            <a:extLst>
              <a:ext uri="{FF2B5EF4-FFF2-40B4-BE49-F238E27FC236}">
                <a16:creationId xmlns:a16="http://schemas.microsoft.com/office/drawing/2014/main" id="{31E7A3CC-CA9C-AF07-2F97-981C9DCB3DA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2121495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FCCF4CE8-F426-9ED9-C0A9-10C57A499B43}"/>
            </a:ext>
          </a:extLst>
        </p:cNvPr>
        <p:cNvGrpSpPr/>
        <p:nvPr/>
      </p:nvGrpSpPr>
      <p:grpSpPr>
        <a:xfrm>
          <a:off x="0" y="0"/>
          <a:ext cx="0" cy="0"/>
          <a:chOff x="0" y="0"/>
          <a:chExt cx="0" cy="0"/>
        </a:xfrm>
      </p:grpSpPr>
      <p:sp>
        <p:nvSpPr>
          <p:cNvPr id="168" name="Google Shape;168;g2bc50369823_0_108:notes">
            <a:extLst>
              <a:ext uri="{FF2B5EF4-FFF2-40B4-BE49-F238E27FC236}">
                <a16:creationId xmlns:a16="http://schemas.microsoft.com/office/drawing/2014/main" id="{5ADE99A1-3823-22DB-2ED4-3C046C7E14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bc50369823_0_108:notes">
            <a:extLst>
              <a:ext uri="{FF2B5EF4-FFF2-40B4-BE49-F238E27FC236}">
                <a16:creationId xmlns:a16="http://schemas.microsoft.com/office/drawing/2014/main" id="{3CDA1244-CC02-F9DF-E0B8-8A2E0460361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2bc50369823_0_108:notes">
            <a:extLst>
              <a:ext uri="{FF2B5EF4-FFF2-40B4-BE49-F238E27FC236}">
                <a16:creationId xmlns:a16="http://schemas.microsoft.com/office/drawing/2014/main" id="{B8E892B0-BE04-752D-9AE1-24BAE7333DC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4212344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EA965AAD-7886-31E3-41F8-799093843741}"/>
            </a:ext>
          </a:extLst>
        </p:cNvPr>
        <p:cNvGrpSpPr/>
        <p:nvPr/>
      </p:nvGrpSpPr>
      <p:grpSpPr>
        <a:xfrm>
          <a:off x="0" y="0"/>
          <a:ext cx="0" cy="0"/>
          <a:chOff x="0" y="0"/>
          <a:chExt cx="0" cy="0"/>
        </a:xfrm>
      </p:grpSpPr>
      <p:sp>
        <p:nvSpPr>
          <p:cNvPr id="168" name="Google Shape;168;g2bc50369823_0_108:notes">
            <a:extLst>
              <a:ext uri="{FF2B5EF4-FFF2-40B4-BE49-F238E27FC236}">
                <a16:creationId xmlns:a16="http://schemas.microsoft.com/office/drawing/2014/main" id="{296FF710-0714-BCCB-7C99-D73092A8DBF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bc50369823_0_108:notes">
            <a:extLst>
              <a:ext uri="{FF2B5EF4-FFF2-40B4-BE49-F238E27FC236}">
                <a16:creationId xmlns:a16="http://schemas.microsoft.com/office/drawing/2014/main" id="{5FAA2CFB-5A34-217C-5DF7-2B0A1861E2C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2bc50369823_0_108:notes">
            <a:extLst>
              <a:ext uri="{FF2B5EF4-FFF2-40B4-BE49-F238E27FC236}">
                <a16:creationId xmlns:a16="http://schemas.microsoft.com/office/drawing/2014/main" id="{DD9CD861-88F5-7B38-0DC4-CD52C6419CF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2489139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52254E05-3C39-41F4-997D-B1124591268F}"/>
            </a:ext>
          </a:extLst>
        </p:cNvPr>
        <p:cNvGrpSpPr/>
        <p:nvPr/>
      </p:nvGrpSpPr>
      <p:grpSpPr>
        <a:xfrm>
          <a:off x="0" y="0"/>
          <a:ext cx="0" cy="0"/>
          <a:chOff x="0" y="0"/>
          <a:chExt cx="0" cy="0"/>
        </a:xfrm>
      </p:grpSpPr>
      <p:sp>
        <p:nvSpPr>
          <p:cNvPr id="168" name="Google Shape;168;g2bc50369823_0_108:notes">
            <a:extLst>
              <a:ext uri="{FF2B5EF4-FFF2-40B4-BE49-F238E27FC236}">
                <a16:creationId xmlns:a16="http://schemas.microsoft.com/office/drawing/2014/main" id="{37B0D697-9AB7-D998-71BF-99888C677E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bc50369823_0_108:notes">
            <a:extLst>
              <a:ext uri="{FF2B5EF4-FFF2-40B4-BE49-F238E27FC236}">
                <a16:creationId xmlns:a16="http://schemas.microsoft.com/office/drawing/2014/main" id="{CBC4CE54-5D13-3FF2-41D9-867E89E31F3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2bc50369823_0_108:notes">
            <a:extLst>
              <a:ext uri="{FF2B5EF4-FFF2-40B4-BE49-F238E27FC236}">
                <a16:creationId xmlns:a16="http://schemas.microsoft.com/office/drawing/2014/main" id="{75F54CE1-86ED-CF0E-5232-D2BF8EEE445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2002437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88" name="Google Shape;58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E4FE1D56-1E64-FE0E-42AB-6FF35EF85CE3}"/>
            </a:ext>
          </a:extLst>
        </p:cNvPr>
        <p:cNvGrpSpPr/>
        <p:nvPr/>
      </p:nvGrpSpPr>
      <p:grpSpPr>
        <a:xfrm>
          <a:off x="0" y="0"/>
          <a:ext cx="0" cy="0"/>
          <a:chOff x="0" y="0"/>
          <a:chExt cx="0" cy="0"/>
        </a:xfrm>
      </p:grpSpPr>
      <p:sp>
        <p:nvSpPr>
          <p:cNvPr id="239" name="Google Shape;239;g1ebda2f73ac_0_676:notes">
            <a:extLst>
              <a:ext uri="{FF2B5EF4-FFF2-40B4-BE49-F238E27FC236}">
                <a16:creationId xmlns:a16="http://schemas.microsoft.com/office/drawing/2014/main" id="{5BD1E476-80C7-E7C3-F69E-7B49CC14C160}"/>
              </a:ext>
            </a:extLst>
          </p:cNvPr>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0" name="Google Shape;240;g1ebda2f73ac_0_676:notes">
            <a:extLst>
              <a:ext uri="{FF2B5EF4-FFF2-40B4-BE49-F238E27FC236}">
                <a16:creationId xmlns:a16="http://schemas.microsoft.com/office/drawing/2014/main" id="{A0CBA87E-D9FB-4871-6530-54A8184120E6}"/>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8797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bc50369823_0_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c50369823_0_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7432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469286E2-E183-0E11-2453-D4CB4F940984}"/>
            </a:ext>
          </a:extLst>
        </p:cNvPr>
        <p:cNvGrpSpPr/>
        <p:nvPr/>
      </p:nvGrpSpPr>
      <p:grpSpPr>
        <a:xfrm>
          <a:off x="0" y="0"/>
          <a:ext cx="0" cy="0"/>
          <a:chOff x="0" y="0"/>
          <a:chExt cx="0" cy="0"/>
        </a:xfrm>
      </p:grpSpPr>
      <p:sp>
        <p:nvSpPr>
          <p:cNvPr id="168" name="Google Shape;168;g2bc50369823_0_108:notes">
            <a:extLst>
              <a:ext uri="{FF2B5EF4-FFF2-40B4-BE49-F238E27FC236}">
                <a16:creationId xmlns:a16="http://schemas.microsoft.com/office/drawing/2014/main" id="{93B3D9FD-131F-F671-CBDF-AC70C43E3C8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bc50369823_0_108:notes">
            <a:extLst>
              <a:ext uri="{FF2B5EF4-FFF2-40B4-BE49-F238E27FC236}">
                <a16:creationId xmlns:a16="http://schemas.microsoft.com/office/drawing/2014/main" id="{5F904F62-D6ED-0F1E-F050-E7F8FF76B2D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2bc50369823_0_108:notes">
            <a:extLst>
              <a:ext uri="{FF2B5EF4-FFF2-40B4-BE49-F238E27FC236}">
                <a16:creationId xmlns:a16="http://schemas.microsoft.com/office/drawing/2014/main" id="{45520BE0-F4EA-83E0-21E7-EB14A1F3A88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99810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4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40" name="Google Shape;940;p4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7014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64" name="Google Shape;1064;p4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a:extLst>
            <a:ext uri="{FF2B5EF4-FFF2-40B4-BE49-F238E27FC236}">
              <a16:creationId xmlns:a16="http://schemas.microsoft.com/office/drawing/2014/main" id="{A6AE136A-1CCF-18EF-8147-B429D022465B}"/>
            </a:ext>
          </a:extLst>
        </p:cNvPr>
        <p:cNvGrpSpPr/>
        <p:nvPr/>
      </p:nvGrpSpPr>
      <p:grpSpPr>
        <a:xfrm>
          <a:off x="0" y="0"/>
          <a:ext cx="0" cy="0"/>
          <a:chOff x="0" y="0"/>
          <a:chExt cx="0" cy="0"/>
        </a:xfrm>
      </p:grpSpPr>
      <p:sp>
        <p:nvSpPr>
          <p:cNvPr id="1132" name="Google Shape;1132;p53:notes">
            <a:extLst>
              <a:ext uri="{FF2B5EF4-FFF2-40B4-BE49-F238E27FC236}">
                <a16:creationId xmlns:a16="http://schemas.microsoft.com/office/drawing/2014/main" id="{3E70ECCC-86DD-EBEB-6ABC-19136B150B4A}"/>
              </a:ext>
            </a:extLst>
          </p:cNvPr>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33" name="Google Shape;1133;p53:notes">
            <a:extLst>
              <a:ext uri="{FF2B5EF4-FFF2-40B4-BE49-F238E27FC236}">
                <a16:creationId xmlns:a16="http://schemas.microsoft.com/office/drawing/2014/main" id="{3CD13368-96EE-9467-91C9-EC76305BC3DA}"/>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4542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omparison">
  <p:cSld name="1_Comparison">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6" name="Google Shape;96;p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 name="Google Shape;98;p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p:cSld name="1_Blank">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0"/>
        <p:cNvGrpSpPr/>
        <p:nvPr/>
      </p:nvGrpSpPr>
      <p:grpSpPr>
        <a:xfrm>
          <a:off x="0" y="0"/>
          <a:ext cx="0" cy="0"/>
          <a:chOff x="0" y="0"/>
          <a:chExt cx="0" cy="0"/>
        </a:xfrm>
      </p:grpSpPr>
      <p:sp>
        <p:nvSpPr>
          <p:cNvPr id="121" name="Google Shape;12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6"/>
        <p:cNvGrpSpPr/>
        <p:nvPr/>
      </p:nvGrpSpPr>
      <p:grpSpPr>
        <a:xfrm>
          <a:off x="0" y="0"/>
          <a:ext cx="0" cy="0"/>
          <a:chOff x="0" y="0"/>
          <a:chExt cx="0" cy="0"/>
        </a:xfrm>
      </p:grpSpPr>
      <p:sp>
        <p:nvSpPr>
          <p:cNvPr id="127" name="Google Shape;127;p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grpSp>
        <p:nvGrpSpPr>
          <p:cNvPr id="28" name="Google Shape;28;p41"/>
          <p:cNvGrpSpPr/>
          <p:nvPr/>
        </p:nvGrpSpPr>
        <p:grpSpPr>
          <a:xfrm>
            <a:off x="1" y="0"/>
            <a:ext cx="12191999" cy="6861533"/>
            <a:chOff x="0" y="0"/>
            <a:chExt cx="18287999" cy="10292299"/>
          </a:xfrm>
        </p:grpSpPr>
        <p:pic>
          <p:nvPicPr>
            <p:cNvPr id="29" name="Google Shape;29;p41"/>
            <p:cNvPicPr preferRelativeResize="0"/>
            <p:nvPr/>
          </p:nvPicPr>
          <p:blipFill rotWithShape="1">
            <a:blip r:embed="rId2">
              <a:alphaModFix/>
            </a:blip>
            <a:srcRect t="7784" b="7783"/>
            <a:stretch/>
          </p:blipFill>
          <p:spPr>
            <a:xfrm>
              <a:off x="0" y="5299"/>
              <a:ext cx="18287999" cy="10287000"/>
            </a:xfrm>
            <a:prstGeom prst="rect">
              <a:avLst/>
            </a:prstGeom>
            <a:noFill/>
            <a:ln>
              <a:noFill/>
            </a:ln>
          </p:spPr>
        </p:pic>
        <p:sp>
          <p:nvSpPr>
            <p:cNvPr id="30" name="Google Shape;30;p41"/>
            <p:cNvSpPr txBox="1"/>
            <p:nvPr/>
          </p:nvSpPr>
          <p:spPr>
            <a:xfrm>
              <a:off x="9144000" y="9239250"/>
              <a:ext cx="8115300" cy="64633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3000"/>
                <a:buFont typeface="Arial"/>
                <a:buNone/>
              </a:pPr>
              <a:r>
                <a:rPr lang="en-US" sz="2000" b="0" i="0" u="none" strike="noStrike" cap="none">
                  <a:solidFill>
                    <a:srgbClr val="FFFFFF"/>
                  </a:solidFill>
                  <a:latin typeface="Arial"/>
                  <a:ea typeface="Arial"/>
                  <a:cs typeface="Arial"/>
                  <a:sym typeface="Arial"/>
                </a:rPr>
                <a:t>406Recovery.Care</a:t>
              </a:r>
              <a:endParaRPr sz="933" b="0" i="0" u="none" strike="noStrike" cap="none">
                <a:solidFill>
                  <a:srgbClr val="000000"/>
                </a:solidFill>
                <a:latin typeface="Arial"/>
                <a:ea typeface="Arial"/>
                <a:cs typeface="Arial"/>
                <a:sym typeface="Arial"/>
              </a:endParaRPr>
            </a:p>
          </p:txBody>
        </p:sp>
        <p:cxnSp>
          <p:nvCxnSpPr>
            <p:cNvPr id="31" name="Google Shape;31;p41"/>
            <p:cNvCxnSpPr/>
            <p:nvPr/>
          </p:nvCxnSpPr>
          <p:spPr>
            <a:xfrm>
              <a:off x="2836627" y="9496425"/>
              <a:ext cx="9254700" cy="0"/>
            </a:xfrm>
            <a:prstGeom prst="straightConnector1">
              <a:avLst/>
            </a:prstGeom>
            <a:noFill/>
            <a:ln w="28575" cap="flat" cmpd="sng">
              <a:solidFill>
                <a:srgbClr val="FFFFFF"/>
              </a:solidFill>
              <a:prstDash val="solid"/>
              <a:round/>
              <a:headEnd type="none" w="sm" len="sm"/>
              <a:tailEnd type="none" w="sm" len="sm"/>
            </a:ln>
          </p:spPr>
        </p:cxnSp>
        <p:cxnSp>
          <p:nvCxnSpPr>
            <p:cNvPr id="32" name="Google Shape;32;p41"/>
            <p:cNvCxnSpPr/>
            <p:nvPr/>
          </p:nvCxnSpPr>
          <p:spPr>
            <a:xfrm rot="4025">
              <a:off x="5990293" y="993039"/>
              <a:ext cx="12297608" cy="0"/>
            </a:xfrm>
            <a:prstGeom prst="straightConnector1">
              <a:avLst/>
            </a:prstGeom>
            <a:noFill/>
            <a:ln w="28575" cap="flat" cmpd="sng">
              <a:solidFill>
                <a:srgbClr val="F8D015"/>
              </a:solidFill>
              <a:prstDash val="solid"/>
              <a:round/>
              <a:headEnd type="none" w="sm" len="sm"/>
              <a:tailEnd type="none" w="sm" len="sm"/>
            </a:ln>
          </p:spPr>
        </p:cxnSp>
        <p:pic>
          <p:nvPicPr>
            <p:cNvPr id="33" name="Google Shape;33;p41" descr="A yellow square with a black background"/>
            <p:cNvPicPr preferRelativeResize="0"/>
            <p:nvPr/>
          </p:nvPicPr>
          <p:blipFill rotWithShape="1">
            <a:blip r:embed="rId3">
              <a:alphaModFix/>
            </a:blip>
            <a:srcRect l="50000" t="76692"/>
            <a:stretch/>
          </p:blipFill>
          <p:spPr>
            <a:xfrm>
              <a:off x="0" y="0"/>
              <a:ext cx="2894242" cy="1557857"/>
            </a:xfrm>
            <a:prstGeom prst="rect">
              <a:avLst/>
            </a:prstGeom>
            <a:noFill/>
            <a:ln>
              <a:noFill/>
            </a:ln>
          </p:spPr>
        </p:pic>
      </p:grpSp>
      <p:sp>
        <p:nvSpPr>
          <p:cNvPr id="34" name="Google Shape;34;p41"/>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1"/>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41"/>
          <p:cNvSpPr txBox="1">
            <a:spLocks noGrp="1"/>
          </p:cNvSpPr>
          <p:nvPr>
            <p:ph type="body" idx="1"/>
          </p:nvPr>
        </p:nvSpPr>
        <p:spPr>
          <a:xfrm>
            <a:off x="838200" y="1825625"/>
            <a:ext cx="10515600" cy="435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0109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0" y="1"/>
            <a:ext cx="10069830" cy="1216152"/>
          </a:xfrm>
          <a:prstGeom prst="rect">
            <a:avLst/>
          </a:prstGeom>
          <a:solidFill>
            <a:schemeClr val="accent1"/>
          </a:solidFill>
          <a:ln>
            <a:noFill/>
          </a:ln>
        </p:spPr>
        <p:txBody>
          <a:bodyPr spcFirstLastPara="1" wrap="square" lIns="274300" tIns="91425" rIns="274300" bIns="91425"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7"/>
          <p:cNvSpPr txBox="1">
            <a:spLocks noGrp="1"/>
          </p:cNvSpPr>
          <p:nvPr>
            <p:ph type="body" idx="1"/>
          </p:nvPr>
        </p:nvSpPr>
        <p:spPr>
          <a:xfrm>
            <a:off x="182880" y="1291771"/>
            <a:ext cx="11791406" cy="490582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7"/>
          <p:cNvSpPr txBox="1">
            <a:spLocks noGrp="1"/>
          </p:cNvSpPr>
          <p:nvPr>
            <p:ph type="ftr" idx="11"/>
          </p:nvPr>
        </p:nvSpPr>
        <p:spPr>
          <a:xfrm>
            <a:off x="9981615" y="1216153"/>
            <a:ext cx="2210385" cy="4981448"/>
          </a:xfrm>
          <a:prstGeom prst="rect">
            <a:avLst/>
          </a:prstGeom>
          <a:solidFill>
            <a:schemeClr val="accent5"/>
          </a:solid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7"/>
          <p:cNvSpPr txBox="1">
            <a:spLocks noGrp="1"/>
          </p:cNvSpPr>
          <p:nvPr>
            <p:ph type="sldNum" idx="12"/>
          </p:nvPr>
        </p:nvSpPr>
        <p:spPr>
          <a:xfrm>
            <a:off x="11974286" y="6812280"/>
            <a:ext cx="217714" cy="457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27"/>
          <p:cNvSpPr txBox="1">
            <a:spLocks noGrp="1"/>
          </p:cNvSpPr>
          <p:nvPr>
            <p:ph type="body" idx="2"/>
          </p:nvPr>
        </p:nvSpPr>
        <p:spPr>
          <a:xfrm>
            <a:off x="836281" y="6273218"/>
            <a:ext cx="9338007" cy="570034"/>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898989"/>
              </a:buClr>
              <a:buSzPts val="1200"/>
              <a:buNone/>
              <a:defRPr sz="1200">
                <a:solidFill>
                  <a:srgbClr val="89898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7"/>
          <p:cNvSpPr/>
          <p:nvPr/>
        </p:nvSpPr>
        <p:spPr>
          <a:xfrm>
            <a:off x="0" y="6029739"/>
            <a:ext cx="836281" cy="836281"/>
          </a:xfrm>
          <a:prstGeom prst="rtTriangle">
            <a:avLst/>
          </a:prstGeom>
          <a:solidFill>
            <a:srgbClr val="26336A"/>
          </a:solidFill>
          <a:ln>
            <a:noFill/>
          </a:ln>
        </p:spPr>
        <p:txBody>
          <a:bodyPr spcFirstLastPara="1" wrap="square" lIns="0" tIns="0" rIns="18275" bIns="0" anchor="b" anchorCtr="0">
            <a:noAutofit/>
          </a:bodyPr>
          <a:lstStyle/>
          <a:p>
            <a:pPr marL="0" marR="0" lvl="0" indent="0" algn="l" rtl="0">
              <a:spcBef>
                <a:spcPts val="0"/>
              </a:spcBef>
              <a:spcAft>
                <a:spcPts val="0"/>
              </a:spcAft>
              <a:buNone/>
            </a:pPr>
            <a:fld id="{00000000-1234-1234-1234-123412341234}" type="slidenum">
              <a:rPr lang="en-US" sz="2400" b="0" i="0" u="none" strike="noStrike" cap="none">
                <a:solidFill>
                  <a:schemeClr val="lt1"/>
                </a:solidFill>
                <a:latin typeface="Calibri"/>
                <a:ea typeface="Calibri"/>
                <a:cs typeface="Calibri"/>
                <a:sym typeface="Calibri"/>
              </a:rPr>
              <a:t>‹#›</a:t>
            </a:fld>
            <a:endParaRPr sz="24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71835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
        <p:nvSpPr>
          <p:cNvPr id="170" name="Google Shape;170;p78"/>
          <p:cNvSpPr txBox="1">
            <a:spLocks noGrp="1"/>
          </p:cNvSpPr>
          <p:nvPr>
            <p:ph type="dt" idx="10"/>
          </p:nvPr>
        </p:nvSpPr>
        <p:spPr>
          <a:xfrm>
            <a:off x="304800" y="4237567"/>
            <a:ext cx="1422400" cy="243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78"/>
          <p:cNvSpPr txBox="1">
            <a:spLocks noGrp="1"/>
          </p:cNvSpPr>
          <p:nvPr>
            <p:ph type="ftr" idx="11"/>
          </p:nvPr>
        </p:nvSpPr>
        <p:spPr>
          <a:xfrm>
            <a:off x="2082800" y="4237567"/>
            <a:ext cx="1930400" cy="243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78"/>
          <p:cNvSpPr txBox="1">
            <a:spLocks noGrp="1"/>
          </p:cNvSpPr>
          <p:nvPr>
            <p:ph type="sldNum" idx="12"/>
          </p:nvPr>
        </p:nvSpPr>
        <p:spPr>
          <a:xfrm>
            <a:off x="4368800" y="4237567"/>
            <a:ext cx="1422400" cy="243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a:spLocks noGrp="1"/>
          </p:cNvSpPr>
          <p:nvPr>
            <p:ph type="pic" idx="2"/>
          </p:nvPr>
        </p:nvSpPr>
        <p:spPr>
          <a:xfrm>
            <a:off x="5183188" y="987425"/>
            <a:ext cx="6172200" cy="4873625"/>
          </a:xfrm>
          <a:prstGeom prst="rect">
            <a:avLst/>
          </a:prstGeom>
          <a:noFill/>
          <a:ln>
            <a:noFill/>
          </a:ln>
        </p:spPr>
      </p:sp>
      <p:sp>
        <p:nvSpPr>
          <p:cNvPr id="43" name="Google Shape;43;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2448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0" y="1"/>
            <a:ext cx="10069830" cy="1216152"/>
          </a:xfrm>
          <a:prstGeom prst="rect">
            <a:avLst/>
          </a:prstGeom>
          <a:solidFill>
            <a:schemeClr val="accent1"/>
          </a:solidFill>
          <a:ln>
            <a:noFill/>
          </a:ln>
        </p:spPr>
        <p:txBody>
          <a:bodyPr spcFirstLastPara="1" wrap="square" lIns="274300" tIns="91425" rIns="274300" bIns="91425"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7"/>
          <p:cNvSpPr txBox="1">
            <a:spLocks noGrp="1"/>
          </p:cNvSpPr>
          <p:nvPr>
            <p:ph type="body" idx="1"/>
          </p:nvPr>
        </p:nvSpPr>
        <p:spPr>
          <a:xfrm>
            <a:off x="182880" y="1291771"/>
            <a:ext cx="11791406" cy="490582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7"/>
          <p:cNvSpPr txBox="1">
            <a:spLocks noGrp="1"/>
          </p:cNvSpPr>
          <p:nvPr>
            <p:ph type="ftr" idx="11"/>
          </p:nvPr>
        </p:nvSpPr>
        <p:spPr>
          <a:xfrm>
            <a:off x="9981615" y="1216153"/>
            <a:ext cx="2210385" cy="4981448"/>
          </a:xfrm>
          <a:prstGeom prst="rect">
            <a:avLst/>
          </a:prstGeom>
          <a:solidFill>
            <a:schemeClr val="accent5"/>
          </a:solid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7"/>
          <p:cNvSpPr txBox="1">
            <a:spLocks noGrp="1"/>
          </p:cNvSpPr>
          <p:nvPr>
            <p:ph type="sldNum" idx="12"/>
          </p:nvPr>
        </p:nvSpPr>
        <p:spPr>
          <a:xfrm>
            <a:off x="11974286" y="6812280"/>
            <a:ext cx="217714" cy="457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27"/>
          <p:cNvSpPr txBox="1">
            <a:spLocks noGrp="1"/>
          </p:cNvSpPr>
          <p:nvPr>
            <p:ph type="body" idx="2"/>
          </p:nvPr>
        </p:nvSpPr>
        <p:spPr>
          <a:xfrm>
            <a:off x="836281" y="6273218"/>
            <a:ext cx="9338007" cy="570034"/>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898989"/>
              </a:buClr>
              <a:buSzPts val="1200"/>
              <a:buNone/>
              <a:defRPr sz="1200">
                <a:solidFill>
                  <a:srgbClr val="89898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7"/>
          <p:cNvSpPr/>
          <p:nvPr/>
        </p:nvSpPr>
        <p:spPr>
          <a:xfrm>
            <a:off x="0" y="6029739"/>
            <a:ext cx="836281" cy="836281"/>
          </a:xfrm>
          <a:prstGeom prst="rtTriangle">
            <a:avLst/>
          </a:prstGeom>
          <a:solidFill>
            <a:srgbClr val="26336A"/>
          </a:solidFill>
          <a:ln>
            <a:noFill/>
          </a:ln>
        </p:spPr>
        <p:txBody>
          <a:bodyPr spcFirstLastPara="1" wrap="square" lIns="0" tIns="0" rIns="18275" bIns="0" anchor="b" anchorCtr="0">
            <a:noAutofit/>
          </a:bodyPr>
          <a:lstStyle/>
          <a:p>
            <a:pPr marL="0" marR="0" lvl="0" indent="0" algn="l" rtl="0">
              <a:spcBef>
                <a:spcPts val="0"/>
              </a:spcBef>
              <a:spcAft>
                <a:spcPts val="0"/>
              </a:spcAft>
              <a:buNone/>
            </a:pPr>
            <a:fld id="{00000000-1234-1234-1234-123412341234}" type="slidenum">
              <a:rPr lang="en-US" sz="2400" b="0" i="0" u="none" strike="noStrike" cap="none">
                <a:solidFill>
                  <a:schemeClr val="lt1"/>
                </a:solidFill>
                <a:latin typeface="Calibri"/>
                <a:ea typeface="Calibri"/>
                <a:cs typeface="Calibri"/>
                <a:sym typeface="Calibri"/>
              </a:rPr>
              <a:t>‹#›</a:t>
            </a:fld>
            <a:endParaRPr sz="24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43"/>
          <p:cNvSpPr txBox="1">
            <a:spLocks noGrp="1"/>
          </p:cNvSpPr>
          <p:nvPr>
            <p:ph type="ctrTitle"/>
          </p:nvPr>
        </p:nvSpPr>
        <p:spPr>
          <a:xfrm>
            <a:off x="609600" y="1828801"/>
            <a:ext cx="6914147" cy="16811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subTitle" idx="1"/>
          </p:nvPr>
        </p:nvSpPr>
        <p:spPr>
          <a:xfrm>
            <a:off x="609600" y="3602038"/>
            <a:ext cx="6914147" cy="16557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p43"/>
          <p:cNvSpPr txBox="1">
            <a:spLocks noGrp="1"/>
          </p:cNvSpPr>
          <p:nvPr>
            <p:ph type="dt" idx="10"/>
          </p:nvPr>
        </p:nvSpPr>
        <p:spPr>
          <a:xfrm>
            <a:off x="609600" y="580118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2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1" name="Google Shape;7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3" name="Google Shape;83;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wo Content">
  <p:cSld name="1_Two Content">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7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45"/>
        <p:cNvGrpSpPr/>
        <p:nvPr/>
      </p:nvGrpSpPr>
      <p:grpSpPr>
        <a:xfrm>
          <a:off x="0" y="0"/>
          <a:ext cx="0" cy="0"/>
          <a:chOff x="0" y="0"/>
          <a:chExt cx="0" cy="0"/>
        </a:xfrm>
      </p:grpSpPr>
      <p:sp>
        <p:nvSpPr>
          <p:cNvPr id="146" name="Google Shape;146;p74"/>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p74"/>
          <p:cNvSpPr txBox="1">
            <a:spLocks noGrp="1"/>
          </p:cNvSpPr>
          <p:nvPr>
            <p:ph type="body" idx="1"/>
          </p:nvPr>
        </p:nvSpPr>
        <p:spPr>
          <a:xfrm>
            <a:off x="838200" y="1825625"/>
            <a:ext cx="10515600" cy="43514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74"/>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9" name="Google Shape;149;p74"/>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0" name="Google Shape;150;p74"/>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p:nvPr/>
        </p:nvSpPr>
        <p:spPr>
          <a:xfrm>
            <a:off x="0" y="-4564"/>
            <a:ext cx="12192000" cy="12161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24"/>
          <p:cNvSpPr txBox="1">
            <a:spLocks noGrp="1"/>
          </p:cNvSpPr>
          <p:nvPr>
            <p:ph type="title"/>
          </p:nvPr>
        </p:nvSpPr>
        <p:spPr>
          <a:xfrm>
            <a:off x="0" y="1"/>
            <a:ext cx="10058400" cy="1216152"/>
          </a:xfrm>
          <a:prstGeom prst="rect">
            <a:avLst/>
          </a:prstGeom>
          <a:noFill/>
          <a:ln>
            <a:noFill/>
          </a:ln>
        </p:spPr>
        <p:txBody>
          <a:bodyPr spcFirstLastPara="1" wrap="square" lIns="274300" tIns="91425" rIns="274300" bIns="91425"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4"/>
          <p:cNvSpPr txBox="1">
            <a:spLocks noGrp="1"/>
          </p:cNvSpPr>
          <p:nvPr>
            <p:ph type="body" idx="1"/>
          </p:nvPr>
        </p:nvSpPr>
        <p:spPr>
          <a:xfrm>
            <a:off x="182880" y="1611086"/>
            <a:ext cx="11791406" cy="458651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9981615" y="1216153"/>
            <a:ext cx="2210385" cy="4981448"/>
          </a:xfrm>
          <a:prstGeom prst="rect">
            <a:avLst/>
          </a:prstGeom>
          <a:solidFill>
            <a:schemeClr val="accent5"/>
          </a:solid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11974286" y="6812280"/>
            <a:ext cx="217714" cy="45719"/>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00" b="0" i="0" u="none" strike="noStrike" cap="none">
                <a:solidFill>
                  <a:schemeClr val="lt1"/>
                </a:solidFill>
                <a:latin typeface="Calibri"/>
                <a:ea typeface="Calibri"/>
                <a:cs typeface="Calibri"/>
                <a:sym typeface="Calibri"/>
              </a:defRPr>
            </a:lvl1pPr>
            <a:lvl2pPr marL="0" marR="0" lvl="1" indent="0" algn="r" rtl="0">
              <a:spcBef>
                <a:spcPts val="0"/>
              </a:spcBef>
              <a:buNone/>
              <a:defRPr sz="100" b="0" i="0" u="none" strike="noStrike" cap="none">
                <a:solidFill>
                  <a:schemeClr val="lt1"/>
                </a:solidFill>
                <a:latin typeface="Calibri"/>
                <a:ea typeface="Calibri"/>
                <a:cs typeface="Calibri"/>
                <a:sym typeface="Calibri"/>
              </a:defRPr>
            </a:lvl2pPr>
            <a:lvl3pPr marL="0" marR="0" lvl="2" indent="0" algn="r" rtl="0">
              <a:spcBef>
                <a:spcPts val="0"/>
              </a:spcBef>
              <a:buNone/>
              <a:defRPr sz="100" b="0" i="0" u="none" strike="noStrike" cap="none">
                <a:solidFill>
                  <a:schemeClr val="lt1"/>
                </a:solidFill>
                <a:latin typeface="Calibri"/>
                <a:ea typeface="Calibri"/>
                <a:cs typeface="Calibri"/>
                <a:sym typeface="Calibri"/>
              </a:defRPr>
            </a:lvl3pPr>
            <a:lvl4pPr marL="0" marR="0" lvl="3" indent="0" algn="r" rtl="0">
              <a:spcBef>
                <a:spcPts val="0"/>
              </a:spcBef>
              <a:buNone/>
              <a:defRPr sz="100" b="0" i="0" u="none" strike="noStrike" cap="none">
                <a:solidFill>
                  <a:schemeClr val="lt1"/>
                </a:solidFill>
                <a:latin typeface="Calibri"/>
                <a:ea typeface="Calibri"/>
                <a:cs typeface="Calibri"/>
                <a:sym typeface="Calibri"/>
              </a:defRPr>
            </a:lvl4pPr>
            <a:lvl5pPr marL="0" marR="0" lvl="4" indent="0" algn="r" rtl="0">
              <a:spcBef>
                <a:spcPts val="0"/>
              </a:spcBef>
              <a:buNone/>
              <a:defRPr sz="100" b="0" i="0" u="none" strike="noStrike" cap="none">
                <a:solidFill>
                  <a:schemeClr val="lt1"/>
                </a:solidFill>
                <a:latin typeface="Calibri"/>
                <a:ea typeface="Calibri"/>
                <a:cs typeface="Calibri"/>
                <a:sym typeface="Calibri"/>
              </a:defRPr>
            </a:lvl5pPr>
            <a:lvl6pPr marL="0" marR="0" lvl="5" indent="0" algn="r" rtl="0">
              <a:spcBef>
                <a:spcPts val="0"/>
              </a:spcBef>
              <a:buNone/>
              <a:defRPr sz="100" b="0" i="0" u="none" strike="noStrike" cap="none">
                <a:solidFill>
                  <a:schemeClr val="lt1"/>
                </a:solidFill>
                <a:latin typeface="Calibri"/>
                <a:ea typeface="Calibri"/>
                <a:cs typeface="Calibri"/>
                <a:sym typeface="Calibri"/>
              </a:defRPr>
            </a:lvl6pPr>
            <a:lvl7pPr marL="0" marR="0" lvl="6" indent="0" algn="r" rtl="0">
              <a:spcBef>
                <a:spcPts val="0"/>
              </a:spcBef>
              <a:buNone/>
              <a:defRPr sz="100" b="0" i="0" u="none" strike="noStrike" cap="none">
                <a:solidFill>
                  <a:schemeClr val="lt1"/>
                </a:solidFill>
                <a:latin typeface="Calibri"/>
                <a:ea typeface="Calibri"/>
                <a:cs typeface="Calibri"/>
                <a:sym typeface="Calibri"/>
              </a:defRPr>
            </a:lvl7pPr>
            <a:lvl8pPr marL="0" marR="0" lvl="7" indent="0" algn="r" rtl="0">
              <a:spcBef>
                <a:spcPts val="0"/>
              </a:spcBef>
              <a:buNone/>
              <a:defRPr sz="100" b="0" i="0" u="none" strike="noStrike" cap="none">
                <a:solidFill>
                  <a:schemeClr val="lt1"/>
                </a:solidFill>
                <a:latin typeface="Calibri"/>
                <a:ea typeface="Calibri"/>
                <a:cs typeface="Calibri"/>
                <a:sym typeface="Calibri"/>
              </a:defRPr>
            </a:lvl8pPr>
            <a:lvl9pPr marL="0" marR="0" lvl="8" indent="0" algn="r" rtl="0">
              <a:spcBef>
                <a:spcPts val="0"/>
              </a:spcBef>
              <a:buNone/>
              <a:defRPr sz="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24"/>
          <p:cNvPicPr preferRelativeResize="0"/>
          <p:nvPr/>
        </p:nvPicPr>
        <p:blipFill rotWithShape="1">
          <a:blip r:embed="rId3">
            <a:alphaModFix/>
          </a:blip>
          <a:srcRect/>
          <a:stretch/>
        </p:blipFill>
        <p:spPr>
          <a:xfrm>
            <a:off x="10783926" y="6377754"/>
            <a:ext cx="1337733" cy="458842"/>
          </a:xfrm>
          <a:prstGeom prst="rect">
            <a:avLst/>
          </a:prstGeom>
          <a:noFill/>
          <a:ln>
            <a:noFill/>
          </a:ln>
        </p:spPr>
      </p:pic>
      <p:sp>
        <p:nvSpPr>
          <p:cNvPr id="16" name="Google Shape;16;p24"/>
          <p:cNvSpPr/>
          <p:nvPr/>
        </p:nvSpPr>
        <p:spPr>
          <a:xfrm>
            <a:off x="10058400" y="-712381"/>
            <a:ext cx="2133600" cy="680538"/>
          </a:xfrm>
          <a:prstGeom prst="snip2SameRect">
            <a:avLst>
              <a:gd name="adj1" fmla="val 16667"/>
              <a:gd name="adj2" fmla="val 0"/>
            </a:avLst>
          </a:prstGeom>
          <a:solidFill>
            <a:schemeClr val="accent5"/>
          </a:solidFill>
          <a:ln w="12700" cap="flat" cmpd="sng">
            <a:solidFill>
              <a:srgbClr val="2E24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i="0" u="none" strike="noStrike" cap="none">
                <a:solidFill>
                  <a:schemeClr val="lt1"/>
                </a:solidFill>
                <a:latin typeface="Calibri"/>
                <a:ea typeface="Calibri"/>
                <a:cs typeface="Calibri"/>
                <a:sym typeface="Calibri"/>
              </a:rPr>
              <a:t>VIDEO CORNER</a:t>
            </a:r>
            <a:endParaRPr/>
          </a:p>
          <a:p>
            <a:pPr marL="0" marR="0" lvl="0" indent="0" algn="ctr" rtl="0">
              <a:spcBef>
                <a:spcPts val="0"/>
              </a:spcBef>
              <a:spcAft>
                <a:spcPts val="0"/>
              </a:spcAft>
              <a:buNone/>
            </a:pPr>
            <a:r>
              <a:rPr lang="en-US" sz="1100" b="0" i="0" u="none" strike="noStrike" cap="none">
                <a:solidFill>
                  <a:schemeClr val="lt1"/>
                </a:solidFill>
                <a:latin typeface="Calibri"/>
                <a:ea typeface="Calibri"/>
                <a:cs typeface="Calibri"/>
                <a:sym typeface="Calibri"/>
              </a:rPr>
              <a:t>Speaker video is in this space.</a:t>
            </a:r>
            <a:endParaRPr/>
          </a:p>
          <a:p>
            <a:pPr marL="0" marR="0" lvl="0" indent="0" algn="ctr" rtl="0">
              <a:spcBef>
                <a:spcPts val="0"/>
              </a:spcBef>
              <a:spcAft>
                <a:spcPts val="0"/>
              </a:spcAft>
              <a:buNone/>
            </a:pPr>
            <a:r>
              <a:rPr lang="en-US" sz="1100" b="0" i="0" u="none" strike="noStrike" cap="none">
                <a:solidFill>
                  <a:schemeClr val="lt1"/>
                </a:solidFill>
                <a:latin typeface="Calibri"/>
                <a:ea typeface="Calibri"/>
                <a:cs typeface="Calibri"/>
                <a:sym typeface="Calibri"/>
              </a:rPr>
              <a:t>Avoid this portion of the blue.</a:t>
            </a:r>
            <a:endParaRPr/>
          </a:p>
        </p:txBody>
      </p:sp>
      <p:sp>
        <p:nvSpPr>
          <p:cNvPr id="17" name="Google Shape;17;p24"/>
          <p:cNvSpPr/>
          <p:nvPr/>
        </p:nvSpPr>
        <p:spPr>
          <a:xfrm rot="5400000">
            <a:off x="11919598" y="312094"/>
            <a:ext cx="1225283" cy="582836"/>
          </a:xfrm>
          <a:prstGeom prst="snip2SameRect">
            <a:avLst>
              <a:gd name="adj1" fmla="val 16667"/>
              <a:gd name="adj2" fmla="val 0"/>
            </a:avLst>
          </a:prstGeom>
          <a:solidFill>
            <a:schemeClr val="accent5"/>
          </a:solidFill>
          <a:ln w="12700" cap="flat" cmpd="sng">
            <a:solidFill>
              <a:srgbClr val="2E24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Speaker video</a:t>
            </a:r>
            <a:endParaRPr/>
          </a:p>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is this tall.</a:t>
            </a:r>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2.sv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1.png"/><Relationship Id="rId7" Type="http://schemas.openxmlformats.org/officeDocument/2006/relationships/diagramQuickStyle" Target="../diagrams/quickStyle2.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2.svg"/><Relationship Id="rId9" Type="http://schemas.microsoft.com/office/2007/relationships/diagramDrawing" Target="../diagrams/drawing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1.png"/><Relationship Id="rId7" Type="http://schemas.openxmlformats.org/officeDocument/2006/relationships/diagramQuickStyle" Target="../diagrams/quickStyle3.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2.sv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1.png"/><Relationship Id="rId7" Type="http://schemas.openxmlformats.org/officeDocument/2006/relationships/diagramQuickStyle" Target="../diagrams/quickStyle4.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2.svg"/><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0.png"/><Relationship Id="rId7" Type="http://schemas.openxmlformats.org/officeDocument/2006/relationships/diagramColors" Target="../diagrams/colors6.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33.sv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3.xml"/><Relationship Id="rId1" Type="http://schemas.openxmlformats.org/officeDocument/2006/relationships/slideLayout" Target="../slideLayouts/slideLayout18.xml"/><Relationship Id="rId4" Type="http://schemas.openxmlformats.org/officeDocument/2006/relationships/image" Target="../media/image38.sv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23.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mailto:Robert.Sise@406Recovery.car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ebda2f73ac_0_676"/>
          <p:cNvSpPr txBox="1">
            <a:spLocks noGrp="1"/>
          </p:cNvSpPr>
          <p:nvPr>
            <p:ph type="ctrTitle"/>
          </p:nvPr>
        </p:nvSpPr>
        <p:spPr>
          <a:xfrm>
            <a:off x="609601" y="1828801"/>
            <a:ext cx="6914200" cy="2716000"/>
          </a:xfrm>
          <a:prstGeom prst="rect">
            <a:avLst/>
          </a:prstGeom>
          <a:noFill/>
          <a:ln>
            <a:noFill/>
          </a:ln>
        </p:spPr>
        <p:txBody>
          <a:bodyPr spcFirstLastPara="1" wrap="square" lIns="60950" tIns="30467" rIns="60950" bIns="30467" anchor="ctr" anchorCtr="0">
            <a:noAutofit/>
          </a:bodyPr>
          <a:lstStyle/>
          <a:p>
            <a:r>
              <a:rPr lang="en-US" sz="4400" b="1" dirty="0"/>
              <a:t>MOUD in Montana: </a:t>
            </a:r>
            <a:br>
              <a:rPr lang="en-US" sz="4400" dirty="0"/>
            </a:br>
            <a:r>
              <a:rPr lang="en-US" sz="4400" dirty="0"/>
              <a:t>LAIB Goes the Distance</a:t>
            </a:r>
            <a:br>
              <a:rPr lang="en-US" sz="4400" dirty="0"/>
            </a:br>
            <a:r>
              <a:rPr lang="en-US" sz="2200" i="1" dirty="0"/>
              <a:t>Comparable Efficacy, Social Determinants, Logistics &amp; Treatment Options</a:t>
            </a:r>
            <a:endParaRPr sz="2200" i="1" dirty="0"/>
          </a:p>
        </p:txBody>
      </p:sp>
      <p:cxnSp>
        <p:nvCxnSpPr>
          <p:cNvPr id="243" name="Google Shape;243;g1ebda2f73ac_0_676"/>
          <p:cNvCxnSpPr/>
          <p:nvPr/>
        </p:nvCxnSpPr>
        <p:spPr>
          <a:xfrm>
            <a:off x="1891085" y="6330950"/>
            <a:ext cx="6169800" cy="0"/>
          </a:xfrm>
          <a:prstGeom prst="straightConnector1">
            <a:avLst/>
          </a:prstGeom>
          <a:noFill/>
          <a:ln w="28575" cap="flat" cmpd="sng">
            <a:solidFill>
              <a:srgbClr val="F8D015"/>
            </a:solidFill>
            <a:prstDash val="solid"/>
            <a:round/>
            <a:headEnd type="none" w="sm" len="sm"/>
            <a:tailEnd type="none" w="sm" len="sm"/>
          </a:ln>
        </p:spPr>
      </p:cxnSp>
      <p:sp>
        <p:nvSpPr>
          <p:cNvPr id="244" name="Google Shape;244;g1ebda2f73ac_0_676"/>
          <p:cNvSpPr txBox="1"/>
          <p:nvPr/>
        </p:nvSpPr>
        <p:spPr>
          <a:xfrm>
            <a:off x="685800" y="4544715"/>
            <a:ext cx="9857600" cy="162506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4000"/>
              <a:buFont typeface="Arial"/>
              <a:buNone/>
            </a:pPr>
            <a:r>
              <a:rPr lang="en-US" sz="1600" b="0" i="1" dirty="0">
                <a:solidFill>
                  <a:srgbClr val="F8D015"/>
                </a:solidFill>
              </a:rPr>
              <a:t>Bob Sise, MD, MBA, MPH, FASAM</a:t>
            </a:r>
          </a:p>
          <a:p>
            <a:pPr marL="0" marR="0" lvl="0" indent="457200" algn="l" rtl="0">
              <a:lnSpc>
                <a:spcPct val="110000"/>
              </a:lnSpc>
              <a:spcBef>
                <a:spcPts val="0"/>
              </a:spcBef>
              <a:spcAft>
                <a:spcPts val="0"/>
              </a:spcAft>
              <a:buClr>
                <a:srgbClr val="000000"/>
              </a:buClr>
              <a:buSzPts val="4000"/>
              <a:buFont typeface="Arial"/>
              <a:buNone/>
            </a:pPr>
            <a:r>
              <a:rPr lang="en-US" sz="1600" b="0" i="1" dirty="0">
                <a:solidFill>
                  <a:srgbClr val="F8D015"/>
                </a:solidFill>
              </a:rPr>
              <a:t>CEO/Addiction Psychiatrist, 406 Recovery</a:t>
            </a:r>
          </a:p>
          <a:p>
            <a:pPr marL="0" lvl="0" indent="457200" algn="l" rtl="0">
              <a:lnSpc>
                <a:spcPct val="110000"/>
              </a:lnSpc>
              <a:spcBef>
                <a:spcPts val="0"/>
              </a:spcBef>
              <a:spcAft>
                <a:spcPts val="0"/>
              </a:spcAft>
              <a:buClr>
                <a:schemeClr val="dk1"/>
              </a:buClr>
              <a:buSzPts val="4000"/>
              <a:buFont typeface="Arial"/>
              <a:buNone/>
            </a:pPr>
            <a:r>
              <a:rPr lang="en-US" sz="1600" b="0" i="1" dirty="0">
                <a:solidFill>
                  <a:srgbClr val="F8D015"/>
                </a:solidFill>
              </a:rPr>
              <a:t>Consultant, CMS &amp; MPCA</a:t>
            </a:r>
          </a:p>
          <a:p>
            <a:pPr marL="0" lvl="0" indent="457200" algn="l" rtl="0">
              <a:lnSpc>
                <a:spcPct val="110000"/>
              </a:lnSpc>
              <a:spcBef>
                <a:spcPts val="0"/>
              </a:spcBef>
              <a:spcAft>
                <a:spcPts val="0"/>
              </a:spcAft>
              <a:buClr>
                <a:schemeClr val="dk1"/>
              </a:buClr>
              <a:buSzPts val="4000"/>
              <a:buFont typeface="Arial"/>
              <a:buNone/>
            </a:pPr>
            <a:endParaRPr lang="en-US" sz="1600" b="0" i="1" dirty="0">
              <a:solidFill>
                <a:srgbClr val="F8D015"/>
              </a:solidFill>
            </a:endParaRPr>
          </a:p>
          <a:p>
            <a:pPr marL="0" lvl="0" indent="0" algn="l" rtl="0">
              <a:lnSpc>
                <a:spcPct val="110000"/>
              </a:lnSpc>
              <a:spcBef>
                <a:spcPts val="0"/>
              </a:spcBef>
              <a:spcAft>
                <a:spcPts val="0"/>
              </a:spcAft>
              <a:buClr>
                <a:schemeClr val="dk1"/>
              </a:buClr>
              <a:buSzPts val="4000"/>
              <a:buFont typeface="Arial"/>
              <a:buNone/>
            </a:pPr>
            <a:r>
              <a:rPr lang="en-US" sz="1600" dirty="0">
                <a:solidFill>
                  <a:srgbClr val="F8D015"/>
                </a:solidFill>
              </a:rPr>
              <a:t>Addiction Medicine Network</a:t>
            </a:r>
          </a:p>
          <a:p>
            <a:pPr marL="0" lvl="0" indent="0" algn="l" rtl="0">
              <a:lnSpc>
                <a:spcPct val="110000"/>
              </a:lnSpc>
              <a:spcBef>
                <a:spcPts val="0"/>
              </a:spcBef>
              <a:spcAft>
                <a:spcPts val="0"/>
              </a:spcAft>
              <a:buClr>
                <a:schemeClr val="dk1"/>
              </a:buClr>
              <a:buSzPts val="4000"/>
              <a:buFont typeface="Arial"/>
              <a:buNone/>
            </a:pPr>
            <a:r>
              <a:rPr lang="en-US" sz="1600" dirty="0">
                <a:solidFill>
                  <a:srgbClr val="F8D015"/>
                </a:solidFill>
              </a:rPr>
              <a:t>June 3, 2025</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447B8-4C96-A5B0-F0A7-14BCAB1D326C}"/>
            </a:ext>
          </a:extLst>
        </p:cNvPr>
        <p:cNvGrpSpPr/>
        <p:nvPr/>
      </p:nvGrpSpPr>
      <p:grpSpPr>
        <a:xfrm>
          <a:off x="0" y="0"/>
          <a:ext cx="0" cy="0"/>
          <a:chOff x="0" y="0"/>
          <a:chExt cx="0" cy="0"/>
        </a:xfrm>
      </p:grpSpPr>
      <p:pic>
        <p:nvPicPr>
          <p:cNvPr id="5" name="Google Shape;1092;p50" descr="Timeline&#10;&#10;Description automatically generated">
            <a:extLst>
              <a:ext uri="{FF2B5EF4-FFF2-40B4-BE49-F238E27FC236}">
                <a16:creationId xmlns:a16="http://schemas.microsoft.com/office/drawing/2014/main" id="{B508F41A-398E-798E-AB15-BCFE6D3DE496}"/>
              </a:ext>
            </a:extLst>
          </p:cNvPr>
          <p:cNvPicPr preferRelativeResize="0"/>
          <p:nvPr/>
        </p:nvPicPr>
        <p:blipFill rotWithShape="1">
          <a:blip r:embed="rId2">
            <a:alphaModFix/>
          </a:blip>
          <a:srcRect l="34639" t="-509" r="35184"/>
          <a:stretch/>
        </p:blipFill>
        <p:spPr>
          <a:xfrm>
            <a:off x="190807" y="1781020"/>
            <a:ext cx="1755963" cy="3583839"/>
          </a:xfrm>
          <a:prstGeom prst="rect">
            <a:avLst/>
          </a:prstGeom>
          <a:noFill/>
          <a:ln>
            <a:noFill/>
          </a:ln>
        </p:spPr>
      </p:pic>
      <p:sp>
        <p:nvSpPr>
          <p:cNvPr id="16386" name="Rectangle 2">
            <a:extLst>
              <a:ext uri="{FF2B5EF4-FFF2-40B4-BE49-F238E27FC236}">
                <a16:creationId xmlns:a16="http://schemas.microsoft.com/office/drawing/2014/main" id="{FBF1A2B5-E9F5-C15D-EB9E-CE17AB0E213B}"/>
              </a:ext>
            </a:extLst>
          </p:cNvPr>
          <p:cNvSpPr>
            <a:spLocks noGrp="1" noChangeArrowheads="1"/>
          </p:cNvSpPr>
          <p:nvPr>
            <p:ph type="title"/>
          </p:nvPr>
        </p:nvSpPr>
        <p:spPr/>
        <p:txBody>
          <a:bodyPr rtlCol="0">
            <a:normAutofit/>
          </a:bodyPr>
          <a:lstStyle/>
          <a:p>
            <a:pPr>
              <a:defRPr/>
            </a:pPr>
            <a:r>
              <a:rPr lang="en-US" dirty="0">
                <a:solidFill>
                  <a:schemeClr val="accent1">
                    <a:tint val="88000"/>
                    <a:satMod val="150000"/>
                  </a:schemeClr>
                </a:solidFill>
              </a:rPr>
              <a:t>Buprenorphine</a:t>
            </a:r>
          </a:p>
        </p:txBody>
      </p:sp>
      <p:sp>
        <p:nvSpPr>
          <p:cNvPr id="2" name="Rectangle 3">
            <a:extLst>
              <a:ext uri="{FF2B5EF4-FFF2-40B4-BE49-F238E27FC236}">
                <a16:creationId xmlns:a16="http://schemas.microsoft.com/office/drawing/2014/main" id="{2B57BC11-F34B-BD58-E747-6DFC369F511B}"/>
              </a:ext>
            </a:extLst>
          </p:cNvPr>
          <p:cNvSpPr>
            <a:spLocks noGrp="1" noChangeArrowheads="1"/>
          </p:cNvSpPr>
          <p:nvPr>
            <p:ph idx="1"/>
          </p:nvPr>
        </p:nvSpPr>
        <p:spPr>
          <a:xfrm>
            <a:off x="1828803" y="1781020"/>
            <a:ext cx="9714571" cy="4351338"/>
          </a:xfrm>
        </p:spPr>
        <p:txBody>
          <a:bodyPr>
            <a:normAutofit fontScale="92500" lnSpcReduction="20000"/>
          </a:bodyPr>
          <a:lstStyle/>
          <a:p>
            <a:pPr eaLnBrk="1" hangingPunct="1"/>
            <a:r>
              <a:rPr lang="en-US" altLang="en-US" sz="2600" dirty="0"/>
              <a:t>Formulations: available both sublingually and subcutaneously </a:t>
            </a:r>
          </a:p>
          <a:p>
            <a:pPr marL="571500" lvl="1" indent="0">
              <a:buNone/>
            </a:pPr>
            <a:r>
              <a:rPr lang="en-US" altLang="en-US" sz="2200" dirty="0">
                <a:sym typeface="Wingdings" panose="05000000000000000000" pitchFamily="2" charset="2"/>
              </a:rPr>
              <a:t> </a:t>
            </a:r>
            <a:r>
              <a:rPr lang="en-US" altLang="en-US" sz="2200" b="1" dirty="0"/>
              <a:t>Subcutaneous LAIB: (</a:t>
            </a:r>
            <a:r>
              <a:rPr lang="en-US" altLang="en-US" sz="2200" b="1" dirty="0" err="1"/>
              <a:t>Sublocade</a:t>
            </a:r>
            <a:r>
              <a:rPr lang="en-US" altLang="en-US" sz="2200" b="1" dirty="0"/>
              <a:t> &amp; </a:t>
            </a:r>
            <a:r>
              <a:rPr lang="en-US" altLang="en-US" sz="2200" b="1" dirty="0" err="1"/>
              <a:t>Brixadi</a:t>
            </a:r>
            <a:r>
              <a:rPr lang="en-US" altLang="en-US" sz="2200" b="1" dirty="0"/>
              <a:t>): </a:t>
            </a:r>
            <a:r>
              <a:rPr lang="en-US" altLang="en-US" sz="2200" dirty="0"/>
              <a:t>sustained-release partial agonists with variable dosing schedules</a:t>
            </a:r>
          </a:p>
          <a:p>
            <a:pPr lvl="1"/>
            <a:r>
              <a:rPr lang="en-US" altLang="en-US" sz="2200" dirty="0" err="1"/>
              <a:t>Sublocade</a:t>
            </a:r>
            <a:r>
              <a:rPr lang="en-US" altLang="en-US" sz="2200" dirty="0"/>
              <a:t>: monthly subcutaneous injection; steady-state achieved after 2-6 monthly doses; available as 100 mg and 300 mg formulations.</a:t>
            </a:r>
          </a:p>
          <a:p>
            <a:pPr lvl="1"/>
            <a:endParaRPr lang="en-US" altLang="en-US" sz="2200" dirty="0"/>
          </a:p>
          <a:p>
            <a:pPr lvl="1"/>
            <a:endParaRPr lang="en-US" altLang="en-US" sz="2200" dirty="0"/>
          </a:p>
          <a:p>
            <a:pPr lvl="1"/>
            <a:endParaRPr lang="en-US" altLang="en-US" sz="2200" dirty="0"/>
          </a:p>
          <a:p>
            <a:pPr lvl="1"/>
            <a:endParaRPr lang="en-US" altLang="en-US" sz="2200" dirty="0"/>
          </a:p>
          <a:p>
            <a:pPr lvl="1"/>
            <a:endParaRPr lang="en-US" altLang="en-US" sz="2200" dirty="0"/>
          </a:p>
          <a:p>
            <a:pPr lvl="1"/>
            <a:endParaRPr lang="en-US" altLang="en-US" sz="2200" dirty="0"/>
          </a:p>
          <a:p>
            <a:pPr lvl="1"/>
            <a:endParaRPr lang="en-US" altLang="en-US" sz="2200" dirty="0"/>
          </a:p>
          <a:p>
            <a:pPr lvl="1"/>
            <a:endParaRPr lang="en-US" altLang="en-US" sz="2200" dirty="0"/>
          </a:p>
          <a:p>
            <a:pPr lvl="1"/>
            <a:r>
              <a:rPr lang="en-US" altLang="en-US" sz="2200" dirty="0" err="1"/>
              <a:t>Brixadi</a:t>
            </a:r>
            <a:r>
              <a:rPr lang="en-US" altLang="en-US" sz="2200" dirty="0"/>
              <a:t>: Weekly and monthly subcutaneous injection; flexible dosing from 8 mg to 128 mg per month; weekly dosing allows individualized dose titration.</a:t>
            </a:r>
          </a:p>
          <a:p>
            <a:pPr lvl="1"/>
            <a:endParaRPr lang="en-US" altLang="en-US" sz="2200" dirty="0"/>
          </a:p>
        </p:txBody>
      </p:sp>
      <p:pic>
        <p:nvPicPr>
          <p:cNvPr id="3" name="Google Shape;1104;p51">
            <a:extLst>
              <a:ext uri="{FF2B5EF4-FFF2-40B4-BE49-F238E27FC236}">
                <a16:creationId xmlns:a16="http://schemas.microsoft.com/office/drawing/2014/main" id="{CFB4366C-0967-AF60-2EAC-B6C384117255}"/>
              </a:ext>
            </a:extLst>
          </p:cNvPr>
          <p:cNvPicPr preferRelativeResize="0"/>
          <p:nvPr/>
        </p:nvPicPr>
        <p:blipFill rotWithShape="1">
          <a:blip r:embed="rId3">
            <a:alphaModFix/>
          </a:blip>
          <a:srcRect/>
          <a:stretch/>
        </p:blipFill>
        <p:spPr>
          <a:xfrm>
            <a:off x="4215160" y="3302825"/>
            <a:ext cx="4478770" cy="2062034"/>
          </a:xfrm>
          <a:prstGeom prst="rect">
            <a:avLst/>
          </a:prstGeom>
          <a:noFill/>
          <a:ln>
            <a:noFill/>
          </a:ln>
        </p:spPr>
      </p:pic>
    </p:spTree>
    <p:extLst>
      <p:ext uri="{BB962C8B-B14F-4D97-AF65-F5344CB8AC3E}">
        <p14:creationId xmlns:p14="http://schemas.microsoft.com/office/powerpoint/2010/main" val="2893047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57849-955E-6570-E9C6-2A26B274F4B0}"/>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67C5D56-5F10-5E83-0F8A-DA606FC328AA}"/>
              </a:ext>
            </a:extLst>
          </p:cNvPr>
          <p:cNvSpPr>
            <a:spLocks noGrp="1" noChangeArrowheads="1"/>
          </p:cNvSpPr>
          <p:nvPr>
            <p:ph type="title"/>
          </p:nvPr>
        </p:nvSpPr>
        <p:spPr/>
        <p:txBody>
          <a:bodyPr rtlCol="0">
            <a:normAutofit/>
          </a:bodyPr>
          <a:lstStyle/>
          <a:p>
            <a:pPr>
              <a:defRPr/>
            </a:pPr>
            <a:r>
              <a:rPr lang="en-US" dirty="0">
                <a:solidFill>
                  <a:schemeClr val="accent1">
                    <a:tint val="88000"/>
                    <a:satMod val="150000"/>
                  </a:schemeClr>
                </a:solidFill>
              </a:rPr>
              <a:t>LAIB Options</a:t>
            </a:r>
          </a:p>
        </p:txBody>
      </p:sp>
      <p:sp>
        <p:nvSpPr>
          <p:cNvPr id="2" name="Rectangle 3">
            <a:extLst>
              <a:ext uri="{FF2B5EF4-FFF2-40B4-BE49-F238E27FC236}">
                <a16:creationId xmlns:a16="http://schemas.microsoft.com/office/drawing/2014/main" id="{20E26504-242F-25B4-0511-0F7F22358FB6}"/>
              </a:ext>
            </a:extLst>
          </p:cNvPr>
          <p:cNvSpPr>
            <a:spLocks noGrp="1" noChangeArrowheads="1"/>
          </p:cNvSpPr>
          <p:nvPr>
            <p:ph idx="1"/>
          </p:nvPr>
        </p:nvSpPr>
        <p:spPr>
          <a:xfrm>
            <a:off x="1946770" y="1825625"/>
            <a:ext cx="9407029" cy="4351338"/>
          </a:xfrm>
        </p:spPr>
        <p:txBody>
          <a:bodyPr>
            <a:normAutofit/>
          </a:bodyPr>
          <a:lstStyle/>
          <a:p>
            <a:pPr marL="114300" indent="0">
              <a:buNone/>
            </a:pPr>
            <a:r>
              <a:rPr lang="en-US" b="1" dirty="0"/>
              <a:t>Retention and adherence</a:t>
            </a:r>
            <a:r>
              <a:rPr lang="en-US" dirty="0"/>
              <a:t>:</a:t>
            </a:r>
          </a:p>
          <a:p>
            <a:pPr marL="742950" lvl="1" indent="-285750">
              <a:buFont typeface="Arial" panose="020B0604020202020204" pitchFamily="34" charset="0"/>
              <a:buChar char="•"/>
            </a:pPr>
            <a:r>
              <a:rPr lang="en-US" dirty="0"/>
              <a:t>Both demonstrate improved retention over sublingual buprenorphine.</a:t>
            </a:r>
          </a:p>
          <a:p>
            <a:pPr marL="742950" lvl="1" indent="-285750">
              <a:buFont typeface="Arial" panose="020B0604020202020204" pitchFamily="34" charset="0"/>
              <a:buChar char="•"/>
            </a:pPr>
            <a:r>
              <a:rPr lang="en-US" dirty="0" err="1"/>
              <a:t>Sublocade</a:t>
            </a:r>
            <a:r>
              <a:rPr lang="en-US" dirty="0"/>
              <a:t>: simpler dosing schedule, potentially requiring less frequent clinical interactions.</a:t>
            </a:r>
          </a:p>
          <a:p>
            <a:pPr marL="742950" lvl="1" indent="-285750">
              <a:buFont typeface="Arial" panose="020B0604020202020204" pitchFamily="34" charset="0"/>
              <a:buChar char="•"/>
            </a:pPr>
            <a:r>
              <a:rPr lang="en-US" dirty="0" err="1"/>
              <a:t>Brixadi’s</a:t>
            </a:r>
            <a:r>
              <a:rPr lang="en-US" dirty="0"/>
              <a:t> weekly dosing may offer more flexible titration.</a:t>
            </a:r>
          </a:p>
          <a:p>
            <a:pPr marL="742950" lvl="1" indent="-285750">
              <a:buFont typeface="Arial" panose="020B0604020202020204" pitchFamily="34" charset="0"/>
              <a:buChar char="•"/>
            </a:pPr>
            <a:endParaRPr lang="en-US" b="1" dirty="0"/>
          </a:p>
          <a:p>
            <a:pPr marL="114300" indent="0">
              <a:buNone/>
            </a:pPr>
            <a:r>
              <a:rPr lang="en-US" b="1" dirty="0"/>
              <a:t>Overdose Risk</a:t>
            </a:r>
            <a:r>
              <a:rPr lang="en-US" dirty="0"/>
              <a:t>: Extremely low for both due to consistent opioid receptor occupancy (2/2 stable plasma levels) and relative lack of abuse potential.</a:t>
            </a:r>
          </a:p>
        </p:txBody>
      </p:sp>
      <p:pic>
        <p:nvPicPr>
          <p:cNvPr id="3" name="Google Shape;1092;p50" descr="Timeline&#10;&#10;Description automatically generated">
            <a:extLst>
              <a:ext uri="{FF2B5EF4-FFF2-40B4-BE49-F238E27FC236}">
                <a16:creationId xmlns:a16="http://schemas.microsoft.com/office/drawing/2014/main" id="{EE458203-3664-B538-F601-2E3B20C23408}"/>
              </a:ext>
            </a:extLst>
          </p:cNvPr>
          <p:cNvPicPr preferRelativeResize="0"/>
          <p:nvPr/>
        </p:nvPicPr>
        <p:blipFill rotWithShape="1">
          <a:blip r:embed="rId2">
            <a:alphaModFix/>
          </a:blip>
          <a:srcRect l="34639" t="-509" r="35184"/>
          <a:stretch/>
        </p:blipFill>
        <p:spPr>
          <a:xfrm>
            <a:off x="190807" y="1781020"/>
            <a:ext cx="1755963" cy="3583839"/>
          </a:xfrm>
          <a:prstGeom prst="rect">
            <a:avLst/>
          </a:prstGeom>
          <a:noFill/>
          <a:ln>
            <a:noFill/>
          </a:ln>
        </p:spPr>
      </p:pic>
    </p:spTree>
    <p:extLst>
      <p:ext uri="{BB962C8B-B14F-4D97-AF65-F5344CB8AC3E}">
        <p14:creationId xmlns:p14="http://schemas.microsoft.com/office/powerpoint/2010/main" val="363695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4">
          <a:extLst>
            <a:ext uri="{FF2B5EF4-FFF2-40B4-BE49-F238E27FC236}">
              <a16:creationId xmlns:a16="http://schemas.microsoft.com/office/drawing/2014/main" id="{3538830F-ECEB-F0C5-5AD5-C28F07D4B913}"/>
            </a:ext>
          </a:extLst>
        </p:cNvPr>
        <p:cNvGrpSpPr/>
        <p:nvPr/>
      </p:nvGrpSpPr>
      <p:grpSpPr>
        <a:xfrm>
          <a:off x="0" y="0"/>
          <a:ext cx="0" cy="0"/>
          <a:chOff x="0" y="0"/>
          <a:chExt cx="0" cy="0"/>
        </a:xfrm>
      </p:grpSpPr>
      <p:sp>
        <p:nvSpPr>
          <p:cNvPr id="1135" name="Google Shape;1135;p53">
            <a:extLst>
              <a:ext uri="{FF2B5EF4-FFF2-40B4-BE49-F238E27FC236}">
                <a16:creationId xmlns:a16="http://schemas.microsoft.com/office/drawing/2014/main" id="{C396FDCD-61BD-1483-339A-8D4FC8DA69AF}"/>
              </a:ext>
            </a:extLst>
          </p:cNvPr>
          <p:cNvSpPr txBox="1">
            <a:spLocks noGrp="1"/>
          </p:cNvSpPr>
          <p:nvPr>
            <p:ph type="sldNum" idx="12"/>
          </p:nvPr>
        </p:nvSpPr>
        <p:spPr>
          <a:xfrm>
            <a:off x="11034185" y="6356351"/>
            <a:ext cx="514349"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600"/>
              </a:spcAft>
              <a:buSzPts val="1200"/>
              <a:buNone/>
            </a:pPr>
            <a:fld id="{00000000-1234-1234-1234-123412341234}" type="slidenum">
              <a:rPr lang="en-US">
                <a:solidFill>
                  <a:srgbClr val="000000"/>
                </a:solidFill>
              </a:rPr>
              <a:t>12</a:t>
            </a:fld>
            <a:endParaRPr>
              <a:solidFill>
                <a:srgbClr val="000000"/>
              </a:solidFill>
            </a:endParaRPr>
          </a:p>
        </p:txBody>
      </p:sp>
      <p:sp>
        <p:nvSpPr>
          <p:cNvPr id="1136" name="Google Shape;1136;p53">
            <a:extLst>
              <a:ext uri="{FF2B5EF4-FFF2-40B4-BE49-F238E27FC236}">
                <a16:creationId xmlns:a16="http://schemas.microsoft.com/office/drawing/2014/main" id="{34A5923D-83A2-9E8E-6573-DE960371703C}"/>
              </a:ext>
            </a:extLst>
          </p:cNvPr>
          <p:cNvSpPr txBox="1"/>
          <p:nvPr/>
        </p:nvSpPr>
        <p:spPr>
          <a:xfrm>
            <a:off x="1356360" y="2992488"/>
            <a:ext cx="8860805" cy="744819"/>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4400"/>
              <a:buFont typeface="Arial"/>
              <a:buNone/>
            </a:pPr>
            <a:r>
              <a:rPr lang="en-US" sz="4400" b="1" i="0" u="none" strike="noStrike" cap="none">
                <a:solidFill>
                  <a:srgbClr val="F8D015"/>
                </a:solidFill>
                <a:latin typeface="Calibri"/>
                <a:ea typeface="Calibri"/>
                <a:cs typeface="Calibri"/>
                <a:sym typeface="Calibri"/>
              </a:rPr>
              <a:t>Naltrexone</a:t>
            </a:r>
            <a:endParaRPr sz="1000" b="0" i="0" u="none" strike="noStrike" cap="none">
              <a:solidFill>
                <a:srgbClr val="000000"/>
              </a:solidFill>
              <a:latin typeface="Calibri"/>
              <a:ea typeface="Calibri"/>
              <a:cs typeface="Calibri"/>
              <a:sym typeface="Calibri"/>
            </a:endParaRPr>
          </a:p>
        </p:txBody>
      </p:sp>
      <p:pic>
        <p:nvPicPr>
          <p:cNvPr id="1137" name="Google Shape;1137;p53">
            <a:extLst>
              <a:ext uri="{FF2B5EF4-FFF2-40B4-BE49-F238E27FC236}">
                <a16:creationId xmlns:a16="http://schemas.microsoft.com/office/drawing/2014/main" id="{77B96375-1C9E-637B-4DA6-6A931A6E3EE5}"/>
              </a:ext>
            </a:extLst>
          </p:cNvPr>
          <p:cNvPicPr preferRelativeResize="0"/>
          <p:nvPr/>
        </p:nvPicPr>
        <p:blipFill rotWithShape="1">
          <a:blip r:embed="rId4">
            <a:alphaModFix/>
          </a:blip>
          <a:srcRect/>
          <a:stretch/>
        </p:blipFill>
        <p:spPr>
          <a:xfrm>
            <a:off x="4777316" y="1164778"/>
            <a:ext cx="6780700" cy="4526117"/>
          </a:xfrm>
          <a:prstGeom prst="rect">
            <a:avLst/>
          </a:prstGeom>
          <a:noFill/>
          <a:ln>
            <a:noFill/>
          </a:ln>
        </p:spPr>
      </p:pic>
    </p:spTree>
    <p:extLst>
      <p:ext uri="{BB962C8B-B14F-4D97-AF65-F5344CB8AC3E}">
        <p14:creationId xmlns:p14="http://schemas.microsoft.com/office/powerpoint/2010/main" val="84637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6B0DD-C9D5-FAFD-897E-62225824EED1}"/>
            </a:ext>
          </a:extLst>
        </p:cNvPr>
        <p:cNvGrpSpPr/>
        <p:nvPr/>
      </p:nvGrpSpPr>
      <p:grpSpPr>
        <a:xfrm>
          <a:off x="0" y="0"/>
          <a:ext cx="0" cy="0"/>
          <a:chOff x="0" y="0"/>
          <a:chExt cx="0" cy="0"/>
        </a:xfrm>
      </p:grpSpPr>
      <p:pic>
        <p:nvPicPr>
          <p:cNvPr id="5" name="Google Shape;1092;p50" descr="Timeline&#10;&#10;Description automatically generated">
            <a:extLst>
              <a:ext uri="{FF2B5EF4-FFF2-40B4-BE49-F238E27FC236}">
                <a16:creationId xmlns:a16="http://schemas.microsoft.com/office/drawing/2014/main" id="{4425B98D-B608-65CF-4E7F-AC7E59822A1D}"/>
              </a:ext>
            </a:extLst>
          </p:cNvPr>
          <p:cNvPicPr preferRelativeResize="0"/>
          <p:nvPr/>
        </p:nvPicPr>
        <p:blipFill rotWithShape="1">
          <a:blip r:embed="rId2">
            <a:alphaModFix/>
          </a:blip>
          <a:srcRect l="34639" t="-509" r="35184"/>
          <a:stretch/>
        </p:blipFill>
        <p:spPr>
          <a:xfrm>
            <a:off x="190807" y="1781020"/>
            <a:ext cx="1755963" cy="3583839"/>
          </a:xfrm>
          <a:prstGeom prst="rect">
            <a:avLst/>
          </a:prstGeom>
          <a:noFill/>
          <a:ln>
            <a:noFill/>
          </a:ln>
        </p:spPr>
      </p:pic>
      <p:sp>
        <p:nvSpPr>
          <p:cNvPr id="16386" name="Rectangle 2">
            <a:extLst>
              <a:ext uri="{FF2B5EF4-FFF2-40B4-BE49-F238E27FC236}">
                <a16:creationId xmlns:a16="http://schemas.microsoft.com/office/drawing/2014/main" id="{F88A2B12-1BA3-9046-5BFE-6EBD6997F0DD}"/>
              </a:ext>
            </a:extLst>
          </p:cNvPr>
          <p:cNvSpPr>
            <a:spLocks noGrp="1" noChangeArrowheads="1"/>
          </p:cNvSpPr>
          <p:nvPr>
            <p:ph type="title"/>
          </p:nvPr>
        </p:nvSpPr>
        <p:spPr/>
        <p:txBody>
          <a:bodyPr rtlCol="0">
            <a:normAutofit/>
          </a:bodyPr>
          <a:lstStyle/>
          <a:p>
            <a:pPr>
              <a:defRPr/>
            </a:pPr>
            <a:r>
              <a:rPr lang="en-US" dirty="0">
                <a:solidFill>
                  <a:schemeClr val="accent1">
                    <a:tint val="88000"/>
                    <a:satMod val="150000"/>
                  </a:schemeClr>
                </a:solidFill>
              </a:rPr>
              <a:t>Naltrexone</a:t>
            </a:r>
          </a:p>
        </p:txBody>
      </p:sp>
      <p:sp>
        <p:nvSpPr>
          <p:cNvPr id="2" name="Rectangle 3">
            <a:extLst>
              <a:ext uri="{FF2B5EF4-FFF2-40B4-BE49-F238E27FC236}">
                <a16:creationId xmlns:a16="http://schemas.microsoft.com/office/drawing/2014/main" id="{AE6C933D-2CFC-78C3-1BA5-1C13F6C1DC1B}"/>
              </a:ext>
            </a:extLst>
          </p:cNvPr>
          <p:cNvSpPr>
            <a:spLocks noGrp="1" noChangeArrowheads="1"/>
          </p:cNvSpPr>
          <p:nvPr>
            <p:ph idx="1"/>
          </p:nvPr>
        </p:nvSpPr>
        <p:spPr>
          <a:xfrm>
            <a:off x="1828803" y="1781020"/>
            <a:ext cx="9035713" cy="4351338"/>
          </a:xfrm>
        </p:spPr>
        <p:txBody>
          <a:bodyPr>
            <a:normAutofit/>
          </a:bodyPr>
          <a:lstStyle/>
          <a:p>
            <a:pPr eaLnBrk="1" hangingPunct="1"/>
            <a:r>
              <a:rPr lang="en-US" altLang="en-US" sz="3000" dirty="0"/>
              <a:t>Naltrexone HCI (L-isomer) is a pure opioid antagonist </a:t>
            </a:r>
          </a:p>
          <a:p>
            <a:pPr eaLnBrk="1" hangingPunct="1"/>
            <a:endParaRPr lang="en-US" altLang="en-US" sz="3000" dirty="0"/>
          </a:p>
          <a:p>
            <a:pPr eaLnBrk="1" hangingPunct="1"/>
            <a:r>
              <a:rPr lang="en-US" altLang="en-US" sz="3000" dirty="0"/>
              <a:t>Reversible competitive antagonist at </a:t>
            </a:r>
            <a:r>
              <a:rPr lang="el-GR" altLang="en-US" sz="3000" dirty="0"/>
              <a:t>μ, κ </a:t>
            </a:r>
            <a:r>
              <a:rPr lang="en-US" altLang="en-US" sz="3000" dirty="0"/>
              <a:t>and to a lesser extent at </a:t>
            </a:r>
            <a:r>
              <a:rPr lang="el-GR" altLang="en-US" sz="3000" dirty="0"/>
              <a:t>Δ </a:t>
            </a:r>
            <a:r>
              <a:rPr lang="en-US" altLang="en-US" sz="3000" dirty="0"/>
              <a:t>opioid receptors </a:t>
            </a:r>
          </a:p>
          <a:p>
            <a:pPr eaLnBrk="1" hangingPunct="1"/>
            <a:endParaRPr lang="en-US" altLang="en-US" sz="3000" dirty="0"/>
          </a:p>
          <a:p>
            <a:pPr eaLnBrk="1" hangingPunct="1"/>
            <a:r>
              <a:rPr lang="en-US" altLang="en-US" sz="3000" dirty="0"/>
              <a:t>Evidence vastly favors IM Naltrexone (once a month 380 mg gluteal injection) over oral form.</a:t>
            </a:r>
          </a:p>
        </p:txBody>
      </p:sp>
      <p:pic>
        <p:nvPicPr>
          <p:cNvPr id="4" name="Google Shape;1147;p54" descr="Timeline&#10;&#10;Description automatically generated">
            <a:extLst>
              <a:ext uri="{FF2B5EF4-FFF2-40B4-BE49-F238E27FC236}">
                <a16:creationId xmlns:a16="http://schemas.microsoft.com/office/drawing/2014/main" id="{3561EE36-EEAB-FBE6-5200-73BE2C6B68ED}"/>
              </a:ext>
            </a:extLst>
          </p:cNvPr>
          <p:cNvPicPr preferRelativeResize="0"/>
          <p:nvPr/>
        </p:nvPicPr>
        <p:blipFill rotWithShape="1">
          <a:blip r:embed="rId2">
            <a:alphaModFix/>
          </a:blip>
          <a:srcRect l="70249" t="747"/>
          <a:stretch/>
        </p:blipFill>
        <p:spPr>
          <a:xfrm>
            <a:off x="193622" y="1781019"/>
            <a:ext cx="1753148" cy="3583839"/>
          </a:xfrm>
          <a:prstGeom prst="rect">
            <a:avLst/>
          </a:prstGeom>
          <a:noFill/>
          <a:ln>
            <a:noFill/>
          </a:ln>
        </p:spPr>
      </p:pic>
    </p:spTree>
    <p:extLst>
      <p:ext uri="{BB962C8B-B14F-4D97-AF65-F5344CB8AC3E}">
        <p14:creationId xmlns:p14="http://schemas.microsoft.com/office/powerpoint/2010/main" val="3684740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C92D-74B2-8D09-E0A1-6481CF28B95E}"/>
            </a:ext>
          </a:extLst>
        </p:cNvPr>
        <p:cNvGrpSpPr/>
        <p:nvPr/>
      </p:nvGrpSpPr>
      <p:grpSpPr>
        <a:xfrm>
          <a:off x="0" y="0"/>
          <a:ext cx="0" cy="0"/>
          <a:chOff x="0" y="0"/>
          <a:chExt cx="0" cy="0"/>
        </a:xfrm>
      </p:grpSpPr>
      <p:pic>
        <p:nvPicPr>
          <p:cNvPr id="5" name="Google Shape;1092;p50" descr="Timeline&#10;&#10;Description automatically generated">
            <a:extLst>
              <a:ext uri="{FF2B5EF4-FFF2-40B4-BE49-F238E27FC236}">
                <a16:creationId xmlns:a16="http://schemas.microsoft.com/office/drawing/2014/main" id="{EC9A8900-DBC7-0A61-0790-15FC47E0B14D}"/>
              </a:ext>
            </a:extLst>
          </p:cNvPr>
          <p:cNvPicPr preferRelativeResize="0"/>
          <p:nvPr/>
        </p:nvPicPr>
        <p:blipFill rotWithShape="1">
          <a:blip r:embed="rId2">
            <a:alphaModFix/>
          </a:blip>
          <a:srcRect l="34639" t="-509" r="35184"/>
          <a:stretch/>
        </p:blipFill>
        <p:spPr>
          <a:xfrm>
            <a:off x="190807" y="1781020"/>
            <a:ext cx="1755963" cy="3583839"/>
          </a:xfrm>
          <a:prstGeom prst="rect">
            <a:avLst/>
          </a:prstGeom>
          <a:noFill/>
          <a:ln>
            <a:noFill/>
          </a:ln>
        </p:spPr>
      </p:pic>
      <p:sp>
        <p:nvSpPr>
          <p:cNvPr id="16386" name="Rectangle 2">
            <a:extLst>
              <a:ext uri="{FF2B5EF4-FFF2-40B4-BE49-F238E27FC236}">
                <a16:creationId xmlns:a16="http://schemas.microsoft.com/office/drawing/2014/main" id="{DB5B3F4A-4153-9CAC-EC13-9C0DD85066F5}"/>
              </a:ext>
            </a:extLst>
          </p:cNvPr>
          <p:cNvSpPr>
            <a:spLocks noGrp="1" noChangeArrowheads="1"/>
          </p:cNvSpPr>
          <p:nvPr>
            <p:ph type="title"/>
          </p:nvPr>
        </p:nvSpPr>
        <p:spPr/>
        <p:txBody>
          <a:bodyPr rtlCol="0">
            <a:normAutofit/>
          </a:bodyPr>
          <a:lstStyle/>
          <a:p>
            <a:pPr>
              <a:defRPr/>
            </a:pPr>
            <a:r>
              <a:rPr lang="en-US" dirty="0">
                <a:solidFill>
                  <a:schemeClr val="accent1">
                    <a:tint val="88000"/>
                    <a:satMod val="150000"/>
                  </a:schemeClr>
                </a:solidFill>
              </a:rPr>
              <a:t>Naltrexone</a:t>
            </a:r>
          </a:p>
        </p:txBody>
      </p:sp>
      <p:sp>
        <p:nvSpPr>
          <p:cNvPr id="2" name="Rectangle 3">
            <a:extLst>
              <a:ext uri="{FF2B5EF4-FFF2-40B4-BE49-F238E27FC236}">
                <a16:creationId xmlns:a16="http://schemas.microsoft.com/office/drawing/2014/main" id="{9362BFEA-E773-0484-B5A3-3028644CA721}"/>
              </a:ext>
            </a:extLst>
          </p:cNvPr>
          <p:cNvSpPr>
            <a:spLocks noGrp="1" noChangeArrowheads="1"/>
          </p:cNvSpPr>
          <p:nvPr>
            <p:ph idx="1"/>
          </p:nvPr>
        </p:nvSpPr>
        <p:spPr>
          <a:xfrm>
            <a:off x="1828803" y="1781020"/>
            <a:ext cx="9035713" cy="4351338"/>
          </a:xfrm>
        </p:spPr>
        <p:txBody>
          <a:bodyPr>
            <a:normAutofit/>
          </a:bodyPr>
          <a:lstStyle/>
          <a:p>
            <a:pPr eaLnBrk="1" hangingPunct="1"/>
            <a:r>
              <a:rPr lang="en-US" altLang="en-US" sz="2600" dirty="0"/>
              <a:t>Effective when initiated, but complicated initiation due to detox requirements</a:t>
            </a:r>
          </a:p>
          <a:p>
            <a:pPr eaLnBrk="1" hangingPunct="1"/>
            <a:endParaRPr lang="en-US" altLang="en-US" sz="2600" dirty="0"/>
          </a:p>
          <a:p>
            <a:pPr eaLnBrk="1" hangingPunct="1"/>
            <a:r>
              <a:rPr lang="en-US" altLang="en-US" sz="2600" dirty="0"/>
              <a:t>High dropout rate early in treatment = lowest retention</a:t>
            </a:r>
          </a:p>
          <a:p>
            <a:pPr eaLnBrk="1" hangingPunct="1"/>
            <a:endParaRPr lang="en-US" altLang="en-US" sz="2600" dirty="0"/>
          </a:p>
          <a:p>
            <a:pPr eaLnBrk="1" hangingPunct="1"/>
            <a:r>
              <a:rPr lang="en-US" altLang="en-US" sz="2600" dirty="0"/>
              <a:t>Lack of preserved opioid tolerance </a:t>
            </a:r>
            <a:r>
              <a:rPr lang="en-US" altLang="en-US" sz="2600" dirty="0">
                <a:sym typeface="Wingdings" panose="05000000000000000000" pitchFamily="2" charset="2"/>
              </a:rPr>
              <a:t> </a:t>
            </a:r>
            <a:r>
              <a:rPr lang="en-US" altLang="en-US" sz="2600" dirty="0"/>
              <a:t>High illicit opioid OD risk</a:t>
            </a:r>
          </a:p>
          <a:p>
            <a:pPr eaLnBrk="1" hangingPunct="1"/>
            <a:endParaRPr lang="en-US" altLang="en-US" sz="2600" dirty="0"/>
          </a:p>
          <a:p>
            <a:pPr eaLnBrk="1" hangingPunct="1"/>
            <a:r>
              <a:rPr lang="en-US" altLang="en-US" sz="2600" dirty="0"/>
              <a:t>Suitable for highly motivated patients or where agonists are restricted</a:t>
            </a:r>
          </a:p>
        </p:txBody>
      </p:sp>
      <p:pic>
        <p:nvPicPr>
          <p:cNvPr id="4" name="Google Shape;1147;p54" descr="Timeline&#10;&#10;Description automatically generated">
            <a:extLst>
              <a:ext uri="{FF2B5EF4-FFF2-40B4-BE49-F238E27FC236}">
                <a16:creationId xmlns:a16="http://schemas.microsoft.com/office/drawing/2014/main" id="{021D1ACC-54BE-A29E-E143-97CF9DCD5F42}"/>
              </a:ext>
            </a:extLst>
          </p:cNvPr>
          <p:cNvPicPr preferRelativeResize="0"/>
          <p:nvPr/>
        </p:nvPicPr>
        <p:blipFill rotWithShape="1">
          <a:blip r:embed="rId2">
            <a:alphaModFix/>
          </a:blip>
          <a:srcRect l="70249" t="747"/>
          <a:stretch/>
        </p:blipFill>
        <p:spPr>
          <a:xfrm>
            <a:off x="193622" y="1781019"/>
            <a:ext cx="1753148" cy="3583839"/>
          </a:xfrm>
          <a:prstGeom prst="rect">
            <a:avLst/>
          </a:prstGeom>
          <a:noFill/>
          <a:ln>
            <a:noFill/>
          </a:ln>
        </p:spPr>
      </p:pic>
    </p:spTree>
    <p:extLst>
      <p:ext uri="{BB962C8B-B14F-4D97-AF65-F5344CB8AC3E}">
        <p14:creationId xmlns:p14="http://schemas.microsoft.com/office/powerpoint/2010/main" val="2339637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3"/>
          <p:cNvSpPr txBox="1"/>
          <p:nvPr/>
        </p:nvSpPr>
        <p:spPr>
          <a:xfrm>
            <a:off x="685799" y="998224"/>
            <a:ext cx="11146317" cy="677108"/>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4000"/>
              <a:buFont typeface="Arial"/>
              <a:buNone/>
            </a:pPr>
            <a:r>
              <a:rPr lang="en-US" sz="4000" b="1" i="0" u="none" strike="noStrike" cap="none" dirty="0">
                <a:solidFill>
                  <a:srgbClr val="F8D015"/>
                </a:solidFill>
                <a:latin typeface="Calibri"/>
                <a:ea typeface="Calibri"/>
                <a:cs typeface="Calibri"/>
                <a:sym typeface="Calibri"/>
              </a:rPr>
              <a:t>Comparing forms of MOUD</a:t>
            </a:r>
            <a:endParaRPr sz="4000" b="0" i="0" u="none" strike="noStrike" cap="none" dirty="0">
              <a:solidFill>
                <a:srgbClr val="000000"/>
              </a:solidFill>
              <a:latin typeface="Calibri"/>
              <a:ea typeface="Calibri"/>
              <a:cs typeface="Calibri"/>
              <a:sym typeface="Calibri"/>
            </a:endParaRPr>
          </a:p>
        </p:txBody>
      </p:sp>
      <p:pic>
        <p:nvPicPr>
          <p:cNvPr id="936" name="Google Shape;936;p43" descr="Timeline&#10;&#10;Description automatically generated"/>
          <p:cNvPicPr preferRelativeResize="0"/>
          <p:nvPr/>
        </p:nvPicPr>
        <p:blipFill rotWithShape="1">
          <a:blip r:embed="rId3">
            <a:alphaModFix/>
          </a:blip>
          <a:srcRect/>
          <a:stretch/>
        </p:blipFill>
        <p:spPr>
          <a:xfrm>
            <a:off x="2472495" y="1879161"/>
            <a:ext cx="6848826" cy="41967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D8BE3-E7EC-F4A5-F07F-726C928E4840}"/>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BFBFA7B-26CE-2C0A-6504-3E932C71BBBD}"/>
              </a:ext>
            </a:extLst>
          </p:cNvPr>
          <p:cNvSpPr>
            <a:spLocks noGrp="1" noChangeArrowheads="1"/>
          </p:cNvSpPr>
          <p:nvPr>
            <p:ph type="title"/>
          </p:nvPr>
        </p:nvSpPr>
        <p:spPr/>
        <p:txBody>
          <a:bodyPr rtlCol="0">
            <a:normAutofit/>
          </a:bodyPr>
          <a:lstStyle/>
          <a:p>
            <a:pPr>
              <a:defRPr/>
            </a:pPr>
            <a:r>
              <a:rPr lang="en-US" dirty="0">
                <a:solidFill>
                  <a:schemeClr val="accent1">
                    <a:tint val="88000"/>
                    <a:satMod val="150000"/>
                  </a:schemeClr>
                </a:solidFill>
              </a:rPr>
              <a:t>MOUD: Relative Efficacy</a:t>
            </a:r>
          </a:p>
        </p:txBody>
      </p:sp>
      <p:sp>
        <p:nvSpPr>
          <p:cNvPr id="2" name="Rectangle 3">
            <a:extLst>
              <a:ext uri="{FF2B5EF4-FFF2-40B4-BE49-F238E27FC236}">
                <a16:creationId xmlns:a16="http://schemas.microsoft.com/office/drawing/2014/main" id="{362728F8-51B0-8114-0477-049F69A905C2}"/>
              </a:ext>
            </a:extLst>
          </p:cNvPr>
          <p:cNvSpPr>
            <a:spLocks noGrp="1" noChangeArrowheads="1"/>
          </p:cNvSpPr>
          <p:nvPr>
            <p:ph idx="1"/>
          </p:nvPr>
        </p:nvSpPr>
        <p:spPr>
          <a:xfrm>
            <a:off x="1828803" y="1781020"/>
            <a:ext cx="9035713" cy="4351338"/>
          </a:xfrm>
        </p:spPr>
        <p:txBody>
          <a:bodyPr>
            <a:normAutofit/>
          </a:bodyPr>
          <a:lstStyle/>
          <a:p>
            <a:pPr marL="114300" indent="0" eaLnBrk="1" hangingPunct="1">
              <a:buNone/>
            </a:pPr>
            <a:r>
              <a:rPr lang="en-US" altLang="en-US" sz="2600" b="1" dirty="0"/>
              <a:t>Retention 	</a:t>
            </a:r>
          </a:p>
          <a:p>
            <a:pPr marL="114300" indent="0">
              <a:buNone/>
            </a:pPr>
            <a:r>
              <a:rPr lang="en-US" altLang="en-US" sz="2600" i="1" dirty="0"/>
              <a:t>	Strongest predictor of reduced mortality</a:t>
            </a:r>
          </a:p>
          <a:p>
            <a:pPr marL="114300" indent="0" eaLnBrk="1" hangingPunct="1">
              <a:buNone/>
            </a:pPr>
            <a:r>
              <a:rPr lang="en-US" altLang="en-US" sz="2600" dirty="0"/>
              <a:t>	Methadone &gt; LAIB &gt; Sublingual Buprenorphine &gt; XR-NTX</a:t>
            </a:r>
          </a:p>
          <a:p>
            <a:pPr eaLnBrk="1" hangingPunct="1"/>
            <a:endParaRPr lang="en-US" altLang="en-US" sz="2600" i="1" dirty="0"/>
          </a:p>
          <a:p>
            <a:pPr marL="114300" indent="0" eaLnBrk="1" hangingPunct="1">
              <a:buNone/>
            </a:pPr>
            <a:r>
              <a:rPr lang="en-US" altLang="en-US" sz="2600" b="1" dirty="0"/>
              <a:t>Relapse Prevention</a:t>
            </a:r>
          </a:p>
          <a:p>
            <a:pPr marL="114300" indent="0" eaLnBrk="1" hangingPunct="1">
              <a:buNone/>
            </a:pPr>
            <a:r>
              <a:rPr lang="en-US" altLang="en-US" sz="2600" dirty="0"/>
              <a:t>	Methadone and LAIB show most robust real-world 	protection</a:t>
            </a:r>
          </a:p>
        </p:txBody>
      </p:sp>
    </p:spTree>
    <p:extLst>
      <p:ext uri="{BB962C8B-B14F-4D97-AF65-F5344CB8AC3E}">
        <p14:creationId xmlns:p14="http://schemas.microsoft.com/office/powerpoint/2010/main" val="2293360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A7693-ED05-DD73-42C7-E4ECD167F618}"/>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1235E243-9F63-0146-AB12-C5B26FCB5556}"/>
              </a:ext>
            </a:extLst>
          </p:cNvPr>
          <p:cNvSpPr>
            <a:spLocks noGrp="1" noChangeArrowheads="1"/>
          </p:cNvSpPr>
          <p:nvPr>
            <p:ph type="title"/>
          </p:nvPr>
        </p:nvSpPr>
        <p:spPr/>
        <p:txBody>
          <a:bodyPr rtlCol="0">
            <a:normAutofit/>
          </a:bodyPr>
          <a:lstStyle/>
          <a:p>
            <a:pPr>
              <a:defRPr/>
            </a:pPr>
            <a:r>
              <a:rPr lang="en-US" dirty="0">
                <a:solidFill>
                  <a:schemeClr val="accent1">
                    <a:tint val="88000"/>
                    <a:satMod val="150000"/>
                  </a:schemeClr>
                </a:solidFill>
              </a:rPr>
              <a:t>MOUD Initiation &amp; Accessibility</a:t>
            </a:r>
          </a:p>
        </p:txBody>
      </p:sp>
      <p:sp>
        <p:nvSpPr>
          <p:cNvPr id="2" name="Rectangle 3">
            <a:extLst>
              <a:ext uri="{FF2B5EF4-FFF2-40B4-BE49-F238E27FC236}">
                <a16:creationId xmlns:a16="http://schemas.microsoft.com/office/drawing/2014/main" id="{190A63E5-046D-2BF3-6A34-45DAC0E7321A}"/>
              </a:ext>
            </a:extLst>
          </p:cNvPr>
          <p:cNvSpPr>
            <a:spLocks noGrp="1" noChangeArrowheads="1"/>
          </p:cNvSpPr>
          <p:nvPr>
            <p:ph idx="1"/>
          </p:nvPr>
        </p:nvSpPr>
        <p:spPr>
          <a:xfrm>
            <a:off x="1010653" y="1781020"/>
            <a:ext cx="9853863" cy="4351338"/>
          </a:xfrm>
        </p:spPr>
        <p:txBody>
          <a:bodyPr>
            <a:normAutofit fontScale="92500" lnSpcReduction="10000"/>
          </a:bodyPr>
          <a:lstStyle/>
          <a:p>
            <a:pPr marL="114300" indent="0">
              <a:buNone/>
            </a:pPr>
            <a:r>
              <a:rPr lang="en-US" altLang="en-US" sz="3000" b="1" dirty="0"/>
              <a:t>Methadone </a:t>
            </a:r>
          </a:p>
          <a:p>
            <a:pPr lvl="1"/>
            <a:r>
              <a:rPr lang="en-US" altLang="en-US" sz="2600" dirty="0"/>
              <a:t>No risk of precipitated withdrawal</a:t>
            </a:r>
          </a:p>
          <a:p>
            <a:pPr lvl="1"/>
            <a:r>
              <a:rPr lang="en-US" altLang="en-US" sz="2600" dirty="0"/>
              <a:t>Requires regular visits at an OTP (4 in MT: Kalispell, Missoula, Belgrade and Billings).</a:t>
            </a:r>
          </a:p>
          <a:p>
            <a:endParaRPr lang="en-US" altLang="en-US" sz="3000" dirty="0"/>
          </a:p>
          <a:p>
            <a:pPr marL="114300" indent="0">
              <a:buNone/>
            </a:pPr>
            <a:r>
              <a:rPr lang="en-US" altLang="en-US" b="1" dirty="0"/>
              <a:t>LAIB</a:t>
            </a:r>
            <a:r>
              <a:rPr lang="en-US" altLang="en-US" sz="3000" dirty="0"/>
              <a:t> </a:t>
            </a:r>
          </a:p>
          <a:p>
            <a:pPr lvl="1"/>
            <a:r>
              <a:rPr lang="en-US" altLang="en-US" sz="2600" dirty="0"/>
              <a:t>Access dependent on facilities with injection capability</a:t>
            </a:r>
          </a:p>
          <a:p>
            <a:pPr lvl="1"/>
            <a:r>
              <a:rPr lang="en-US" altLang="en-US" sz="2600" dirty="0"/>
              <a:t>Expedited initiation now possible per FDA-approved protocol for both </a:t>
            </a:r>
            <a:r>
              <a:rPr lang="en-US" altLang="en-US" sz="2600" dirty="0" err="1"/>
              <a:t>Brixadi</a:t>
            </a:r>
            <a:r>
              <a:rPr lang="en-US" altLang="en-US" sz="2600" dirty="0"/>
              <a:t> and </a:t>
            </a:r>
            <a:r>
              <a:rPr lang="en-US" altLang="en-US" sz="2600" dirty="0" err="1"/>
              <a:t>Sublocade</a:t>
            </a:r>
            <a:r>
              <a:rPr lang="en-US" altLang="en-US" sz="2600" dirty="0"/>
              <a:t>. </a:t>
            </a:r>
          </a:p>
          <a:p>
            <a:pPr marL="571500" lvl="1" indent="0">
              <a:buNone/>
            </a:pPr>
            <a:r>
              <a:rPr lang="en-US" altLang="en-US" sz="2000" dirty="0">
                <a:sym typeface="Wingdings" panose="05000000000000000000" pitchFamily="2" charset="2"/>
              </a:rPr>
              <a:t>	 </a:t>
            </a:r>
            <a:r>
              <a:rPr lang="en-US" altLang="en-US" sz="2000" dirty="0"/>
              <a:t>Administer </a:t>
            </a:r>
            <a:r>
              <a:rPr lang="en-US" sz="2000" dirty="0"/>
              <a:t>a single 4 mg test dose of transmucosal buprenorphine </a:t>
            </a:r>
          </a:p>
          <a:p>
            <a:pPr marL="571500" lvl="1" indent="0">
              <a:buNone/>
            </a:pPr>
            <a:r>
              <a:rPr lang="en-US" sz="2000" dirty="0">
                <a:sym typeface="Wingdings" panose="05000000000000000000" pitchFamily="2" charset="2"/>
              </a:rPr>
              <a:t>	 If tolerated, may administer LAIB one hour later</a:t>
            </a:r>
          </a:p>
        </p:txBody>
      </p:sp>
    </p:spTree>
    <p:extLst>
      <p:ext uri="{BB962C8B-B14F-4D97-AF65-F5344CB8AC3E}">
        <p14:creationId xmlns:p14="http://schemas.microsoft.com/office/powerpoint/2010/main" val="2543013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05F8-15DF-1563-B425-777BB3F2DEA8}"/>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72DC8A3B-65DA-FBDA-20E0-3A31B219E005}"/>
              </a:ext>
            </a:extLst>
          </p:cNvPr>
          <p:cNvSpPr>
            <a:spLocks noGrp="1" noChangeArrowheads="1"/>
          </p:cNvSpPr>
          <p:nvPr>
            <p:ph type="title"/>
          </p:nvPr>
        </p:nvSpPr>
        <p:spPr/>
        <p:txBody>
          <a:bodyPr rtlCol="0">
            <a:normAutofit/>
          </a:bodyPr>
          <a:lstStyle/>
          <a:p>
            <a:pPr>
              <a:defRPr/>
            </a:pPr>
            <a:r>
              <a:rPr lang="en-US" dirty="0">
                <a:solidFill>
                  <a:schemeClr val="accent1">
                    <a:tint val="88000"/>
                    <a:satMod val="150000"/>
                  </a:schemeClr>
                </a:solidFill>
              </a:rPr>
              <a:t>MOUD Initiation &amp; Accessibility</a:t>
            </a:r>
          </a:p>
        </p:txBody>
      </p:sp>
      <p:sp>
        <p:nvSpPr>
          <p:cNvPr id="2" name="Rectangle 3">
            <a:extLst>
              <a:ext uri="{FF2B5EF4-FFF2-40B4-BE49-F238E27FC236}">
                <a16:creationId xmlns:a16="http://schemas.microsoft.com/office/drawing/2014/main" id="{FC2483C2-5A50-3742-1C28-E86A41C26CFD}"/>
              </a:ext>
            </a:extLst>
          </p:cNvPr>
          <p:cNvSpPr>
            <a:spLocks noGrp="1" noChangeArrowheads="1"/>
          </p:cNvSpPr>
          <p:nvPr>
            <p:ph idx="1"/>
          </p:nvPr>
        </p:nvSpPr>
        <p:spPr>
          <a:xfrm>
            <a:off x="1010653" y="1781020"/>
            <a:ext cx="9853863" cy="4351338"/>
          </a:xfrm>
        </p:spPr>
        <p:txBody>
          <a:bodyPr>
            <a:normAutofit/>
          </a:bodyPr>
          <a:lstStyle/>
          <a:p>
            <a:pPr marL="114300" indent="0">
              <a:buNone/>
            </a:pPr>
            <a:r>
              <a:rPr lang="en-US" altLang="en-US" sz="3400" b="1" dirty="0"/>
              <a:t>SL Buprenorphine </a:t>
            </a:r>
          </a:p>
          <a:p>
            <a:r>
              <a:rPr lang="en-US" altLang="en-US" sz="2800" dirty="0"/>
              <a:t>Widely via telehealth in office-based settings</a:t>
            </a:r>
          </a:p>
          <a:p>
            <a:r>
              <a:rPr lang="en-US" altLang="en-US" dirty="0"/>
              <a:t>Requires more frequent visits than LAIB (initially)</a:t>
            </a:r>
            <a:endParaRPr lang="en-US" altLang="en-US" sz="2800" dirty="0"/>
          </a:p>
          <a:p>
            <a:endParaRPr lang="en-US" altLang="en-US" sz="3000" dirty="0"/>
          </a:p>
          <a:p>
            <a:pPr marL="114300" indent="0">
              <a:buNone/>
            </a:pPr>
            <a:r>
              <a:rPr lang="en-US" altLang="en-US" sz="3400" b="1" dirty="0"/>
              <a:t>XR-Naltrexone </a:t>
            </a:r>
          </a:p>
          <a:p>
            <a:r>
              <a:rPr lang="en-US" altLang="en-US" sz="3200" dirty="0"/>
              <a:t>Requires 7–10 days detox, limiting initiation</a:t>
            </a:r>
          </a:p>
          <a:p>
            <a:r>
              <a:rPr lang="en-US" altLang="en-US" sz="3200" dirty="0"/>
              <a:t>Access dependent on facilities with injection capability</a:t>
            </a:r>
          </a:p>
          <a:p>
            <a:endParaRPr lang="en-US" altLang="en-US" sz="3200" dirty="0"/>
          </a:p>
          <a:p>
            <a:endParaRPr lang="en-US" altLang="en-US" sz="3200" dirty="0"/>
          </a:p>
        </p:txBody>
      </p:sp>
    </p:spTree>
    <p:extLst>
      <p:ext uri="{BB962C8B-B14F-4D97-AF65-F5344CB8AC3E}">
        <p14:creationId xmlns:p14="http://schemas.microsoft.com/office/powerpoint/2010/main" val="1549366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BBB75-2E5F-3EA7-3F76-18AF34CB1F8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869111E-5E03-BEEF-1AF0-C4CB1A3B57E4}"/>
              </a:ext>
            </a:extLst>
          </p:cNvPr>
          <p:cNvSpPr/>
          <p:nvPr/>
        </p:nvSpPr>
        <p:spPr>
          <a:xfrm>
            <a:off x="706990" y="5074024"/>
            <a:ext cx="10515600" cy="1558113"/>
          </a:xfrm>
          <a:prstGeom prst="rect">
            <a:avLst/>
          </a:prstGeom>
          <a:solidFill>
            <a:schemeClr val="bg1"/>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386" name="Rectangle 2">
            <a:extLst>
              <a:ext uri="{FF2B5EF4-FFF2-40B4-BE49-F238E27FC236}">
                <a16:creationId xmlns:a16="http://schemas.microsoft.com/office/drawing/2014/main" id="{2337CB9D-100D-BD0B-DDEF-C940C5DB17C6}"/>
              </a:ext>
            </a:extLst>
          </p:cNvPr>
          <p:cNvSpPr>
            <a:spLocks noGrp="1" noChangeArrowheads="1"/>
          </p:cNvSpPr>
          <p:nvPr>
            <p:ph type="title"/>
          </p:nvPr>
        </p:nvSpPr>
        <p:spPr>
          <a:xfrm>
            <a:off x="838200" y="681037"/>
            <a:ext cx="10515600" cy="1325563"/>
          </a:xfrm>
        </p:spPr>
        <p:txBody>
          <a:bodyPr rtlCol="0">
            <a:normAutofit/>
          </a:bodyPr>
          <a:lstStyle/>
          <a:p>
            <a:pPr>
              <a:defRPr/>
            </a:pPr>
            <a:r>
              <a:rPr lang="en-US" dirty="0">
                <a:solidFill>
                  <a:schemeClr val="accent1">
                    <a:tint val="88000"/>
                    <a:satMod val="150000"/>
                  </a:schemeClr>
                </a:solidFill>
              </a:rPr>
              <a:t>Patient-Centered Clinical Decision Framework</a:t>
            </a:r>
          </a:p>
        </p:txBody>
      </p:sp>
      <p:sp>
        <p:nvSpPr>
          <p:cNvPr id="2" name="Rectangle 3">
            <a:extLst>
              <a:ext uri="{FF2B5EF4-FFF2-40B4-BE49-F238E27FC236}">
                <a16:creationId xmlns:a16="http://schemas.microsoft.com/office/drawing/2014/main" id="{0EF42F84-B7EF-8899-07BB-043C6872BD98}"/>
              </a:ext>
            </a:extLst>
          </p:cNvPr>
          <p:cNvSpPr>
            <a:spLocks noGrp="1" noChangeArrowheads="1"/>
          </p:cNvSpPr>
          <p:nvPr>
            <p:ph idx="1"/>
          </p:nvPr>
        </p:nvSpPr>
        <p:spPr/>
        <p:txBody>
          <a:bodyPr>
            <a:normAutofit/>
          </a:bodyPr>
          <a:lstStyle/>
          <a:p>
            <a:pPr>
              <a:buFont typeface="Arial" panose="020B0604020202020204" pitchFamily="34" charset="0"/>
              <a:buChar char="•"/>
            </a:pPr>
            <a:r>
              <a:rPr lang="en-US" sz="2200" dirty="0"/>
              <a:t>Assess readiness, medical/psychiatric comorbidities (including other SUDS), and risk environment</a:t>
            </a:r>
          </a:p>
          <a:p>
            <a:pPr lvl="1">
              <a:buFont typeface="Wingdings" panose="05000000000000000000" pitchFamily="2" charset="2"/>
              <a:buChar char="à"/>
            </a:pPr>
            <a:r>
              <a:rPr lang="en-US" sz="2200" dirty="0">
                <a:solidFill>
                  <a:schemeClr val="dk1"/>
                </a:solidFill>
                <a:latin typeface="Calibri"/>
                <a:ea typeface="Calibri"/>
                <a:cs typeface="Calibri"/>
                <a:sym typeface="Calibri"/>
              </a:rPr>
              <a:t>Consider prescribing </a:t>
            </a:r>
            <a:r>
              <a:rPr lang="en-US" sz="2200" b="1" dirty="0">
                <a:solidFill>
                  <a:schemeClr val="dk1"/>
                </a:solidFill>
                <a:latin typeface="Calibri"/>
                <a:ea typeface="Calibri"/>
                <a:cs typeface="Calibri"/>
                <a:sym typeface="Calibri"/>
              </a:rPr>
              <a:t>buprenorphine </a:t>
            </a:r>
            <a:r>
              <a:rPr lang="en-US" sz="2200" dirty="0">
                <a:solidFill>
                  <a:schemeClr val="dk1"/>
                </a:solidFill>
                <a:latin typeface="Calibri"/>
                <a:ea typeface="Calibri"/>
                <a:cs typeface="Calibri"/>
                <a:sym typeface="Calibri"/>
              </a:rPr>
              <a:t>for patients </a:t>
            </a:r>
          </a:p>
          <a:p>
            <a:pPr marL="571500" lvl="1" indent="0">
              <a:buNone/>
            </a:pPr>
            <a:r>
              <a:rPr lang="en-US" sz="2200" dirty="0"/>
              <a:t>	</a:t>
            </a:r>
            <a:r>
              <a:rPr lang="en-US" sz="2200" dirty="0">
                <a:solidFill>
                  <a:schemeClr val="dk1"/>
                </a:solidFill>
                <a:latin typeface="Calibri"/>
                <a:ea typeface="Calibri"/>
                <a:cs typeface="Calibri"/>
                <a:sym typeface="Calibri"/>
              </a:rPr>
              <a:t>with benzo/sedative/hypnotic use disorder</a:t>
            </a:r>
          </a:p>
          <a:p>
            <a:pPr marL="571500" lvl="1" indent="0">
              <a:buNone/>
            </a:pPr>
            <a:endParaRPr lang="en-US" sz="2200" dirty="0"/>
          </a:p>
          <a:p>
            <a:pPr>
              <a:buFont typeface="Arial" panose="020B0604020202020204" pitchFamily="34" charset="0"/>
              <a:buChar char="•"/>
            </a:pPr>
            <a:r>
              <a:rPr lang="en-US" sz="2200" dirty="0"/>
              <a:t>Weigh retention likelihood vs. initiation barriers</a:t>
            </a:r>
          </a:p>
          <a:p>
            <a:pPr>
              <a:buFont typeface="Arial" panose="020B0604020202020204" pitchFamily="34" charset="0"/>
              <a:buChar char="•"/>
            </a:pPr>
            <a:endParaRPr lang="en-US" sz="2200" dirty="0"/>
          </a:p>
          <a:p>
            <a:pPr>
              <a:buFont typeface="Arial" panose="020B0604020202020204" pitchFamily="34" charset="0"/>
              <a:buChar char="•"/>
            </a:pPr>
            <a:r>
              <a:rPr lang="en-US" sz="2200" dirty="0"/>
              <a:t>Support shared decision-making with patient preferences</a:t>
            </a:r>
          </a:p>
        </p:txBody>
      </p:sp>
      <p:pic>
        <p:nvPicPr>
          <p:cNvPr id="4" name="Picture 3">
            <a:extLst>
              <a:ext uri="{FF2B5EF4-FFF2-40B4-BE49-F238E27FC236}">
                <a16:creationId xmlns:a16="http://schemas.microsoft.com/office/drawing/2014/main" id="{5D7EDE17-4E76-2FB4-F08C-652DDAEA220F}"/>
              </a:ext>
            </a:extLst>
          </p:cNvPr>
          <p:cNvPicPr>
            <a:picLocks noChangeAspect="1"/>
          </p:cNvPicPr>
          <p:nvPr/>
        </p:nvPicPr>
        <p:blipFill>
          <a:blip r:embed="rId2"/>
          <a:stretch>
            <a:fillRect/>
          </a:stretch>
        </p:blipFill>
        <p:spPr>
          <a:xfrm>
            <a:off x="4321805" y="5142407"/>
            <a:ext cx="6559940" cy="1446036"/>
          </a:xfrm>
          <a:prstGeom prst="rect">
            <a:avLst/>
          </a:prstGeom>
        </p:spPr>
      </p:pic>
      <p:pic>
        <p:nvPicPr>
          <p:cNvPr id="5" name="Picture 4">
            <a:extLst>
              <a:ext uri="{FF2B5EF4-FFF2-40B4-BE49-F238E27FC236}">
                <a16:creationId xmlns:a16="http://schemas.microsoft.com/office/drawing/2014/main" id="{C2D85DAF-0566-9606-9522-54DF9BD19DD9}"/>
              </a:ext>
            </a:extLst>
          </p:cNvPr>
          <p:cNvPicPr>
            <a:picLocks noChangeAspect="1"/>
          </p:cNvPicPr>
          <p:nvPr/>
        </p:nvPicPr>
        <p:blipFill>
          <a:blip r:embed="rId2"/>
          <a:srcRect t="22366" b="42201"/>
          <a:stretch/>
        </p:blipFill>
        <p:spPr>
          <a:xfrm>
            <a:off x="7543800" y="7013287"/>
            <a:ext cx="7893456" cy="616528"/>
          </a:xfrm>
          <a:prstGeom prst="rect">
            <a:avLst/>
          </a:prstGeom>
        </p:spPr>
      </p:pic>
      <p:pic>
        <p:nvPicPr>
          <p:cNvPr id="6" name="Picture 5">
            <a:extLst>
              <a:ext uri="{FF2B5EF4-FFF2-40B4-BE49-F238E27FC236}">
                <a16:creationId xmlns:a16="http://schemas.microsoft.com/office/drawing/2014/main" id="{8F2D4E53-4004-6DF3-70DF-5B3A3E33B7CF}"/>
              </a:ext>
            </a:extLst>
          </p:cNvPr>
          <p:cNvPicPr>
            <a:picLocks noChangeAspect="1"/>
          </p:cNvPicPr>
          <p:nvPr/>
        </p:nvPicPr>
        <p:blipFill>
          <a:blip r:embed="rId3"/>
          <a:stretch>
            <a:fillRect/>
          </a:stretch>
        </p:blipFill>
        <p:spPr>
          <a:xfrm>
            <a:off x="823529" y="5423556"/>
            <a:ext cx="3650673" cy="953360"/>
          </a:xfrm>
          <a:prstGeom prst="rect">
            <a:avLst/>
          </a:prstGeom>
        </p:spPr>
      </p:pic>
      <p:pic>
        <p:nvPicPr>
          <p:cNvPr id="7" name="Picture 6">
            <a:extLst>
              <a:ext uri="{FF2B5EF4-FFF2-40B4-BE49-F238E27FC236}">
                <a16:creationId xmlns:a16="http://schemas.microsoft.com/office/drawing/2014/main" id="{4E7E8AF1-703C-2239-3800-C9E5CE141A04}"/>
              </a:ext>
            </a:extLst>
          </p:cNvPr>
          <p:cNvPicPr>
            <a:picLocks noChangeAspect="1"/>
          </p:cNvPicPr>
          <p:nvPr/>
        </p:nvPicPr>
        <p:blipFill>
          <a:blip r:embed="rId4"/>
          <a:stretch>
            <a:fillRect/>
          </a:stretch>
        </p:blipFill>
        <p:spPr>
          <a:xfrm>
            <a:off x="7977180" y="2418080"/>
            <a:ext cx="1675995" cy="1250511"/>
          </a:xfrm>
          <a:prstGeom prst="rect">
            <a:avLst/>
          </a:prstGeom>
        </p:spPr>
      </p:pic>
    </p:spTree>
    <p:extLst>
      <p:ext uri="{BB962C8B-B14F-4D97-AF65-F5344CB8AC3E}">
        <p14:creationId xmlns:p14="http://schemas.microsoft.com/office/powerpoint/2010/main" val="69568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9">
          <a:extLst>
            <a:ext uri="{FF2B5EF4-FFF2-40B4-BE49-F238E27FC236}">
              <a16:creationId xmlns:a16="http://schemas.microsoft.com/office/drawing/2014/main" id="{EA65A711-6312-6820-6976-4AAE281136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735FAB-02DD-4DBC-8CE4-FA14984A43DE}"/>
              </a:ext>
            </a:extLst>
          </p:cNvPr>
          <p:cNvSpPr>
            <a:spLocks noGrp="1"/>
          </p:cNvSpPr>
          <p:nvPr>
            <p:ph type="title"/>
          </p:nvPr>
        </p:nvSpPr>
        <p:spPr/>
        <p:txBody>
          <a:bodyPr/>
          <a:lstStyle/>
          <a:p>
            <a:r>
              <a:rPr lang="en-US" dirty="0"/>
              <a:t>Why we care about MOUD Access…</a:t>
            </a:r>
          </a:p>
        </p:txBody>
      </p:sp>
      <p:pic>
        <p:nvPicPr>
          <p:cNvPr id="10" name="Picture 9">
            <a:extLst>
              <a:ext uri="{FF2B5EF4-FFF2-40B4-BE49-F238E27FC236}">
                <a16:creationId xmlns:a16="http://schemas.microsoft.com/office/drawing/2014/main" id="{DDD908EA-650C-1741-37C4-E6545060B874}"/>
              </a:ext>
            </a:extLst>
          </p:cNvPr>
          <p:cNvPicPr>
            <a:picLocks noChangeAspect="1"/>
          </p:cNvPicPr>
          <p:nvPr/>
        </p:nvPicPr>
        <p:blipFill>
          <a:blip r:embed="rId3"/>
          <a:stretch>
            <a:fillRect/>
          </a:stretch>
        </p:blipFill>
        <p:spPr>
          <a:xfrm>
            <a:off x="139920" y="1757812"/>
            <a:ext cx="2895749" cy="787440"/>
          </a:xfrm>
          <a:prstGeom prst="rect">
            <a:avLst/>
          </a:prstGeom>
        </p:spPr>
      </p:pic>
      <p:pic>
        <p:nvPicPr>
          <p:cNvPr id="14" name="Picture 13">
            <a:extLst>
              <a:ext uri="{FF2B5EF4-FFF2-40B4-BE49-F238E27FC236}">
                <a16:creationId xmlns:a16="http://schemas.microsoft.com/office/drawing/2014/main" id="{110FA1A4-3448-1B40-2A7A-F83A7B14C197}"/>
              </a:ext>
            </a:extLst>
          </p:cNvPr>
          <p:cNvPicPr>
            <a:picLocks noChangeAspect="1"/>
          </p:cNvPicPr>
          <p:nvPr/>
        </p:nvPicPr>
        <p:blipFill>
          <a:blip r:embed="rId4"/>
          <a:stretch>
            <a:fillRect/>
          </a:stretch>
        </p:blipFill>
        <p:spPr>
          <a:xfrm>
            <a:off x="3035669" y="1757812"/>
            <a:ext cx="7527433" cy="932823"/>
          </a:xfrm>
          <a:prstGeom prst="rect">
            <a:avLst/>
          </a:prstGeom>
        </p:spPr>
      </p:pic>
      <p:sp>
        <p:nvSpPr>
          <p:cNvPr id="16" name="TextBox 15">
            <a:extLst>
              <a:ext uri="{FF2B5EF4-FFF2-40B4-BE49-F238E27FC236}">
                <a16:creationId xmlns:a16="http://schemas.microsoft.com/office/drawing/2014/main" id="{77784337-596D-B8C2-4007-289FE9AD7E71}"/>
              </a:ext>
            </a:extLst>
          </p:cNvPr>
          <p:cNvSpPr txBox="1"/>
          <p:nvPr/>
        </p:nvSpPr>
        <p:spPr>
          <a:xfrm>
            <a:off x="3035669" y="3062164"/>
            <a:ext cx="8087834" cy="3139321"/>
          </a:xfrm>
          <a:prstGeom prst="rect">
            <a:avLst/>
          </a:prstGeom>
          <a:noFill/>
        </p:spPr>
        <p:txBody>
          <a:bodyPr wrap="square">
            <a:spAutoFit/>
          </a:bodyPr>
          <a:lstStyle/>
          <a:p>
            <a:r>
              <a:rPr lang="en-US" sz="2200" b="1" dirty="0"/>
              <a:t>80% or more of opioid overdose deaths are preventable</a:t>
            </a:r>
            <a:r>
              <a:rPr lang="en-US" sz="2200" dirty="0"/>
              <a:t> with timely access to </a:t>
            </a:r>
            <a:r>
              <a:rPr lang="en-US" sz="2200" b="1" dirty="0"/>
              <a:t>MOUD</a:t>
            </a:r>
          </a:p>
          <a:p>
            <a:endParaRPr lang="en-US" sz="2200" b="1" dirty="0"/>
          </a:p>
          <a:p>
            <a:endParaRPr lang="en-US" sz="2200" b="1" dirty="0"/>
          </a:p>
          <a:p>
            <a:r>
              <a:rPr lang="en-US" sz="2200" b="1" dirty="0"/>
              <a:t>Lack of MOUD: 2–4 times higher risk of overdose death </a:t>
            </a:r>
            <a:r>
              <a:rPr lang="en-US" sz="2200" dirty="0"/>
              <a:t>post-detox</a:t>
            </a:r>
          </a:p>
          <a:p>
            <a:endParaRPr lang="en-US" sz="2200" dirty="0"/>
          </a:p>
          <a:p>
            <a:endParaRPr lang="en-US" sz="2200" b="1" dirty="0"/>
          </a:p>
          <a:p>
            <a:endParaRPr lang="en-US" sz="2200" b="1" dirty="0"/>
          </a:p>
        </p:txBody>
      </p:sp>
      <p:graphicFrame>
        <p:nvGraphicFramePr>
          <p:cNvPr id="18" name="Table 17">
            <a:extLst>
              <a:ext uri="{FF2B5EF4-FFF2-40B4-BE49-F238E27FC236}">
                <a16:creationId xmlns:a16="http://schemas.microsoft.com/office/drawing/2014/main" id="{B76D3CB8-6332-93AC-E2AF-9676A7D2F9C3}"/>
              </a:ext>
            </a:extLst>
          </p:cNvPr>
          <p:cNvGraphicFramePr>
            <a:graphicFrameLocks noGrp="1"/>
          </p:cNvGraphicFramePr>
          <p:nvPr>
            <p:extLst>
              <p:ext uri="{D42A27DB-BD31-4B8C-83A1-F6EECF244321}">
                <p14:modId xmlns:p14="http://schemas.microsoft.com/office/powerpoint/2010/main" val="3209242347"/>
              </p:ext>
            </p:extLst>
          </p:nvPr>
        </p:nvGraphicFramePr>
        <p:xfrm>
          <a:off x="3751521" y="4001294"/>
          <a:ext cx="10515600" cy="304800"/>
        </p:xfrm>
        <a:graphic>
          <a:graphicData uri="http://schemas.openxmlformats.org/drawingml/2006/table">
            <a:tbl>
              <a:tblPr/>
              <a:tblGrid>
                <a:gridCol w="10515600">
                  <a:extLst>
                    <a:ext uri="{9D8B030D-6E8A-4147-A177-3AD203B41FA5}">
                      <a16:colId xmlns:a16="http://schemas.microsoft.com/office/drawing/2014/main" val="463529528"/>
                    </a:ext>
                  </a:extLst>
                </a:gridCol>
              </a:tblGrid>
              <a:tr h="0">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1323520461"/>
                  </a:ext>
                </a:extLst>
              </a:tr>
            </a:tbl>
          </a:graphicData>
        </a:graphic>
      </p:graphicFrame>
    </p:spTree>
    <p:extLst>
      <p:ext uri="{BB962C8B-B14F-4D97-AF65-F5344CB8AC3E}">
        <p14:creationId xmlns:p14="http://schemas.microsoft.com/office/powerpoint/2010/main" val="951196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4">
          <a:extLst>
            <a:ext uri="{FF2B5EF4-FFF2-40B4-BE49-F238E27FC236}">
              <a16:creationId xmlns:a16="http://schemas.microsoft.com/office/drawing/2014/main" id="{2AD65D6B-B8DD-4B18-94D8-1EEBB79E20AB}"/>
            </a:ext>
          </a:extLst>
        </p:cNvPr>
        <p:cNvGrpSpPr/>
        <p:nvPr/>
      </p:nvGrpSpPr>
      <p:grpSpPr>
        <a:xfrm>
          <a:off x="0" y="0"/>
          <a:ext cx="0" cy="0"/>
          <a:chOff x="0" y="0"/>
          <a:chExt cx="0" cy="0"/>
        </a:xfrm>
      </p:grpSpPr>
      <p:sp>
        <p:nvSpPr>
          <p:cNvPr id="1135" name="Google Shape;1135;p53">
            <a:extLst>
              <a:ext uri="{FF2B5EF4-FFF2-40B4-BE49-F238E27FC236}">
                <a16:creationId xmlns:a16="http://schemas.microsoft.com/office/drawing/2014/main" id="{4D9F9A92-FC98-56DA-93AA-6F8E596D9F79}"/>
              </a:ext>
            </a:extLst>
          </p:cNvPr>
          <p:cNvSpPr txBox="1">
            <a:spLocks noGrp="1"/>
          </p:cNvSpPr>
          <p:nvPr>
            <p:ph type="sldNum" idx="12"/>
          </p:nvPr>
        </p:nvSpPr>
        <p:spPr>
          <a:xfrm>
            <a:off x="11034185" y="6356351"/>
            <a:ext cx="514349"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600"/>
              </a:spcAft>
              <a:buSzPts val="1200"/>
              <a:buNone/>
            </a:pPr>
            <a:fld id="{00000000-1234-1234-1234-123412341234}" type="slidenum">
              <a:rPr lang="en-US">
                <a:solidFill>
                  <a:srgbClr val="000000"/>
                </a:solidFill>
              </a:rPr>
              <a:t>20</a:t>
            </a:fld>
            <a:endParaRPr>
              <a:solidFill>
                <a:srgbClr val="000000"/>
              </a:solidFill>
            </a:endParaRPr>
          </a:p>
        </p:txBody>
      </p:sp>
      <p:sp>
        <p:nvSpPr>
          <p:cNvPr id="1136" name="Google Shape;1136;p53">
            <a:extLst>
              <a:ext uri="{FF2B5EF4-FFF2-40B4-BE49-F238E27FC236}">
                <a16:creationId xmlns:a16="http://schemas.microsoft.com/office/drawing/2014/main" id="{DC93E6B1-1840-C26F-9515-8CB5EB075F73}"/>
              </a:ext>
            </a:extLst>
          </p:cNvPr>
          <p:cNvSpPr txBox="1"/>
          <p:nvPr/>
        </p:nvSpPr>
        <p:spPr>
          <a:xfrm>
            <a:off x="961506" y="1066706"/>
            <a:ext cx="8860805" cy="1489639"/>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4400"/>
              <a:buFont typeface="Arial"/>
              <a:buNone/>
            </a:pPr>
            <a:r>
              <a:rPr lang="en-US" sz="4400" b="1" dirty="0">
                <a:solidFill>
                  <a:srgbClr val="F8D015"/>
                </a:solidFill>
                <a:latin typeface="Calibri"/>
                <a:ea typeface="Calibri"/>
                <a:cs typeface="Calibri"/>
                <a:sym typeface="Calibri"/>
              </a:rPr>
              <a:t>Long-Acting Injectable Buprenorphine and Social Determinants of Health</a:t>
            </a:r>
          </a:p>
        </p:txBody>
      </p:sp>
      <p:pic>
        <p:nvPicPr>
          <p:cNvPr id="2" name="Picture 1" descr="A colorful circle with icons&#10;&#10;Description automatically generated">
            <a:extLst>
              <a:ext uri="{FF2B5EF4-FFF2-40B4-BE49-F238E27FC236}">
                <a16:creationId xmlns:a16="http://schemas.microsoft.com/office/drawing/2014/main" id="{2E5E2903-6969-406D-019F-E38982104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3727" y="2447397"/>
            <a:ext cx="4918192" cy="4410603"/>
          </a:xfrm>
          <a:prstGeom prst="rect">
            <a:avLst/>
          </a:prstGeom>
        </p:spPr>
      </p:pic>
    </p:spTree>
    <p:extLst>
      <p:ext uri="{BB962C8B-B14F-4D97-AF65-F5344CB8AC3E}">
        <p14:creationId xmlns:p14="http://schemas.microsoft.com/office/powerpoint/2010/main" val="3923450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Presentation with bar chart outline">
            <a:extLst>
              <a:ext uri="{FF2B5EF4-FFF2-40B4-BE49-F238E27FC236}">
                <a16:creationId xmlns:a16="http://schemas.microsoft.com/office/drawing/2014/main" id="{7B546133-5B90-A46E-3286-B76B00EDD1C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9323" b="8179"/>
          <a:stretch/>
        </p:blipFill>
        <p:spPr>
          <a:xfrm>
            <a:off x="7329215" y="2441121"/>
            <a:ext cx="4645071" cy="3832097"/>
          </a:xfrm>
          <a:prstGeom prst="rect">
            <a:avLst/>
          </a:prstGeom>
        </p:spPr>
      </p:pic>
      <p:sp>
        <p:nvSpPr>
          <p:cNvPr id="3" name="Text Placeholder 2">
            <a:extLst>
              <a:ext uri="{FF2B5EF4-FFF2-40B4-BE49-F238E27FC236}">
                <a16:creationId xmlns:a16="http://schemas.microsoft.com/office/drawing/2014/main" id="{A9B5DCCE-2245-749C-5F52-8DE1CDA2A346}"/>
              </a:ext>
            </a:extLst>
          </p:cNvPr>
          <p:cNvSpPr>
            <a:spLocks noGrp="1"/>
          </p:cNvSpPr>
          <p:nvPr>
            <p:ph type="body" idx="1"/>
          </p:nvPr>
        </p:nvSpPr>
        <p:spPr>
          <a:xfrm>
            <a:off x="182880" y="1291771"/>
            <a:ext cx="11327802" cy="4905829"/>
          </a:xfrm>
        </p:spPr>
        <p:txBody>
          <a:bodyPr/>
          <a:lstStyle/>
          <a:p>
            <a:r>
              <a:rPr lang="en-US" b="1" dirty="0"/>
              <a:t>Study Objective:</a:t>
            </a:r>
            <a:endParaRPr lang="en-US" dirty="0"/>
          </a:p>
          <a:p>
            <a:pPr lvl="1">
              <a:buFont typeface="Arial" panose="020B0604020202020204" pitchFamily="34" charset="0"/>
              <a:buChar char="•"/>
            </a:pPr>
            <a:r>
              <a:rPr lang="en-US" dirty="0"/>
              <a:t>To assess the </a:t>
            </a:r>
            <a:r>
              <a:rPr lang="en-US" b="1" dirty="0">
                <a:solidFill>
                  <a:schemeClr val="accent5"/>
                </a:solidFill>
              </a:rPr>
              <a:t>impact of Long-Acting Injectable Buprenorphine (LAIB) on SDOH</a:t>
            </a:r>
          </a:p>
          <a:p>
            <a:pPr lvl="1">
              <a:buFont typeface="Arial" panose="020B0604020202020204" pitchFamily="34" charset="0"/>
              <a:buChar char="•"/>
            </a:pPr>
            <a:endParaRPr lang="en-US" dirty="0"/>
          </a:p>
          <a:p>
            <a:r>
              <a:rPr lang="en-US" b="1" dirty="0"/>
              <a:t>Methodology:</a:t>
            </a:r>
            <a:endParaRPr lang="en-US" dirty="0"/>
          </a:p>
          <a:p>
            <a:pPr lvl="1">
              <a:buFont typeface="Arial" panose="020B0604020202020204" pitchFamily="34" charset="0"/>
              <a:buChar char="•"/>
            </a:pPr>
            <a:r>
              <a:rPr lang="en-US" b="1" dirty="0">
                <a:solidFill>
                  <a:schemeClr val="accent5"/>
                </a:solidFill>
              </a:rPr>
              <a:t>Systematic review </a:t>
            </a:r>
            <a:r>
              <a:rPr lang="en-US" dirty="0"/>
              <a:t>of 15 studies (2010-2020) including 3 RCTs, 1 open label safety study, 2 case series, and 6 qualitative papers examining patient perspectives towards LAIB prior to use</a:t>
            </a:r>
          </a:p>
          <a:p>
            <a:pPr lvl="1">
              <a:buFont typeface="Arial" panose="020B0604020202020204" pitchFamily="34" charset="0"/>
              <a:buChar char="•"/>
            </a:pPr>
            <a:r>
              <a:rPr lang="en-US" dirty="0"/>
              <a:t>Focus on </a:t>
            </a:r>
            <a:r>
              <a:rPr lang="en-US" b="1" dirty="0">
                <a:solidFill>
                  <a:schemeClr val="accent5"/>
                </a:solidFill>
              </a:rPr>
              <a:t>abstinence</a:t>
            </a:r>
            <a:r>
              <a:rPr lang="en-US" dirty="0"/>
              <a:t>, </a:t>
            </a:r>
            <a:r>
              <a:rPr lang="en-US" b="1" dirty="0">
                <a:solidFill>
                  <a:schemeClr val="accent5"/>
                </a:solidFill>
              </a:rPr>
              <a:t>accessibility</a:t>
            </a:r>
            <a:r>
              <a:rPr lang="en-US" dirty="0"/>
              <a:t>, </a:t>
            </a:r>
            <a:r>
              <a:rPr lang="en-US" b="1" dirty="0">
                <a:solidFill>
                  <a:schemeClr val="accent5"/>
                </a:solidFill>
              </a:rPr>
              <a:t>employment</a:t>
            </a:r>
            <a:r>
              <a:rPr lang="en-US" dirty="0"/>
              <a:t>, </a:t>
            </a:r>
            <a:r>
              <a:rPr lang="en-US" b="1" dirty="0">
                <a:solidFill>
                  <a:schemeClr val="accent5"/>
                </a:solidFill>
              </a:rPr>
              <a:t>forensic</a:t>
            </a:r>
            <a:r>
              <a:rPr lang="en-US" dirty="0"/>
              <a:t> </a:t>
            </a:r>
            <a:r>
              <a:rPr lang="en-US" b="1" dirty="0">
                <a:solidFill>
                  <a:schemeClr val="accent5"/>
                </a:solidFill>
              </a:rPr>
              <a:t>issues</a:t>
            </a:r>
            <a:r>
              <a:rPr lang="en-US" dirty="0"/>
              <a:t>, </a:t>
            </a:r>
            <a:r>
              <a:rPr lang="en-US" b="1" dirty="0">
                <a:solidFill>
                  <a:schemeClr val="accent5"/>
                </a:solidFill>
              </a:rPr>
              <a:t>gender</a:t>
            </a:r>
            <a:r>
              <a:rPr lang="en-US" dirty="0"/>
              <a:t>, and </a:t>
            </a:r>
            <a:r>
              <a:rPr lang="en-US" b="1" dirty="0">
                <a:solidFill>
                  <a:schemeClr val="accent5"/>
                </a:solidFill>
              </a:rPr>
              <a:t>social</a:t>
            </a:r>
            <a:r>
              <a:rPr lang="en-US" dirty="0"/>
              <a:t> </a:t>
            </a:r>
            <a:r>
              <a:rPr lang="en-US" b="1" dirty="0">
                <a:solidFill>
                  <a:schemeClr val="accent5"/>
                </a:solidFill>
              </a:rPr>
              <a:t>relationships</a:t>
            </a:r>
          </a:p>
        </p:txBody>
      </p:sp>
      <p:sp>
        <p:nvSpPr>
          <p:cNvPr id="2" name="Title 1">
            <a:extLst>
              <a:ext uri="{FF2B5EF4-FFF2-40B4-BE49-F238E27FC236}">
                <a16:creationId xmlns:a16="http://schemas.microsoft.com/office/drawing/2014/main" id="{26465ED3-0F0D-9E93-F56E-A8481409223D}"/>
              </a:ext>
            </a:extLst>
          </p:cNvPr>
          <p:cNvSpPr>
            <a:spLocks noGrp="1"/>
          </p:cNvSpPr>
          <p:nvPr>
            <p:ph type="title"/>
          </p:nvPr>
        </p:nvSpPr>
        <p:spPr/>
        <p:txBody>
          <a:bodyPr>
            <a:noAutofit/>
          </a:bodyPr>
          <a:lstStyle/>
          <a:p>
            <a:r>
              <a:rPr lang="en-US" sz="2800" dirty="0"/>
              <a:t>Long-acting Injectable Buprenorphine for Opioid Use Disorder: </a:t>
            </a:r>
            <a:br>
              <a:rPr lang="en-US" sz="2800" dirty="0"/>
            </a:br>
            <a:r>
              <a:rPr lang="en-US" sz="2800" dirty="0"/>
              <a:t>A Systematic Review of Impact on Use on SDOH (2022)</a:t>
            </a:r>
          </a:p>
        </p:txBody>
      </p:sp>
      <p:sp>
        <p:nvSpPr>
          <p:cNvPr id="4" name="Text Placeholder 3">
            <a:extLst>
              <a:ext uri="{FF2B5EF4-FFF2-40B4-BE49-F238E27FC236}">
                <a16:creationId xmlns:a16="http://schemas.microsoft.com/office/drawing/2014/main" id="{FAA5DBCE-554B-81B5-30CD-23EB860959FA}"/>
              </a:ext>
            </a:extLst>
          </p:cNvPr>
          <p:cNvSpPr>
            <a:spLocks noGrp="1"/>
          </p:cNvSpPr>
          <p:nvPr>
            <p:ph type="body" idx="2"/>
          </p:nvPr>
        </p:nvSpPr>
        <p:spPr/>
        <p:txBody>
          <a:bodyPr/>
          <a:lstStyle/>
          <a:p>
            <a:pPr marL="233363"/>
            <a:r>
              <a:rPr lang="en-US" dirty="0"/>
              <a:t>Martin E, et al. Long-acting injectable buprenorphine for opioid use disorder: A systematic review of impact of use on social determinants of health.</a:t>
            </a:r>
          </a:p>
          <a:p>
            <a:pPr marL="233363"/>
            <a:r>
              <a:rPr lang="en-US" dirty="0"/>
              <a:t>Journal of Substance Abuse Treatment. 139 (2022) 108776.</a:t>
            </a:r>
          </a:p>
        </p:txBody>
      </p:sp>
    </p:spTree>
    <p:extLst>
      <p:ext uri="{BB962C8B-B14F-4D97-AF65-F5344CB8AC3E}">
        <p14:creationId xmlns:p14="http://schemas.microsoft.com/office/powerpoint/2010/main" val="2361491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resentation with bar chart outline">
            <a:extLst>
              <a:ext uri="{FF2B5EF4-FFF2-40B4-BE49-F238E27FC236}">
                <a16:creationId xmlns:a16="http://schemas.microsoft.com/office/drawing/2014/main" id="{AC59566C-38C5-EFD3-79DD-9C69E39D06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9323" b="8179"/>
          <a:stretch/>
        </p:blipFill>
        <p:spPr>
          <a:xfrm>
            <a:off x="7329215" y="2441121"/>
            <a:ext cx="4645071" cy="3832097"/>
          </a:xfrm>
          <a:prstGeom prst="rect">
            <a:avLst/>
          </a:prstGeom>
        </p:spPr>
      </p:pic>
      <p:sp>
        <p:nvSpPr>
          <p:cNvPr id="2" name="Title 1">
            <a:extLst>
              <a:ext uri="{FF2B5EF4-FFF2-40B4-BE49-F238E27FC236}">
                <a16:creationId xmlns:a16="http://schemas.microsoft.com/office/drawing/2014/main" id="{44623652-0060-E174-B1BB-A68CBA3A8E1E}"/>
              </a:ext>
            </a:extLst>
          </p:cNvPr>
          <p:cNvSpPr>
            <a:spLocks noGrp="1"/>
          </p:cNvSpPr>
          <p:nvPr>
            <p:ph type="title"/>
          </p:nvPr>
        </p:nvSpPr>
        <p:spPr>
          <a:xfrm>
            <a:off x="0" y="1"/>
            <a:ext cx="10069830" cy="1216152"/>
          </a:xfrm>
        </p:spPr>
        <p:txBody>
          <a:bodyPr>
            <a:noAutofit/>
          </a:bodyPr>
          <a:lstStyle/>
          <a:p>
            <a:r>
              <a:rPr lang="en-US" sz="2800" dirty="0"/>
              <a:t>Long-acting Injectable Buprenorphine for Opioid Use Disorder: </a:t>
            </a:r>
            <a:br>
              <a:rPr lang="en-US" sz="2800" dirty="0"/>
            </a:br>
            <a:r>
              <a:rPr lang="en-US" sz="2800" dirty="0"/>
              <a:t>A Systematic Review of Impact on Use on SDOH (2022) - </a:t>
            </a:r>
            <a:r>
              <a:rPr lang="en-US" sz="2800" b="1" dirty="0"/>
              <a:t>Results</a:t>
            </a:r>
          </a:p>
        </p:txBody>
      </p:sp>
      <p:sp>
        <p:nvSpPr>
          <p:cNvPr id="4" name="Text Placeholder 3">
            <a:extLst>
              <a:ext uri="{FF2B5EF4-FFF2-40B4-BE49-F238E27FC236}">
                <a16:creationId xmlns:a16="http://schemas.microsoft.com/office/drawing/2014/main" id="{85D44422-3EA8-27E6-5B6F-4C0530CE3716}"/>
              </a:ext>
            </a:extLst>
          </p:cNvPr>
          <p:cNvSpPr>
            <a:spLocks noGrp="1"/>
          </p:cNvSpPr>
          <p:nvPr>
            <p:ph type="body" idx="2"/>
          </p:nvPr>
        </p:nvSpPr>
        <p:spPr>
          <a:xfrm>
            <a:off x="836281" y="6273218"/>
            <a:ext cx="9338007" cy="570034"/>
          </a:xfrm>
        </p:spPr>
        <p:txBody>
          <a:bodyPr>
            <a:normAutofit fontScale="92500"/>
          </a:bodyPr>
          <a:lstStyle/>
          <a:p>
            <a:r>
              <a:rPr lang="en-US" dirty="0"/>
              <a:t>Martin E, et al. Long-acting injectable buprenorphine for opioid use disorder: A systematic review of impact of use on social determinants of health.</a:t>
            </a:r>
          </a:p>
          <a:p>
            <a:r>
              <a:rPr lang="en-US" dirty="0"/>
              <a:t>Journal of Substance Abuse Treatment. 139 (2022) 108776.</a:t>
            </a:r>
          </a:p>
        </p:txBody>
      </p:sp>
      <p:sp>
        <p:nvSpPr>
          <p:cNvPr id="6" name="Rectangle 5">
            <a:extLst>
              <a:ext uri="{FF2B5EF4-FFF2-40B4-BE49-F238E27FC236}">
                <a16:creationId xmlns:a16="http://schemas.microsoft.com/office/drawing/2014/main" id="{D1A33332-C196-F003-D9D6-102C151CED20}"/>
              </a:ext>
            </a:extLst>
          </p:cNvPr>
          <p:cNvSpPr/>
          <p:nvPr/>
        </p:nvSpPr>
        <p:spPr>
          <a:xfrm>
            <a:off x="200297" y="1367389"/>
            <a:ext cx="11791406" cy="4905829"/>
          </a:xfrm>
          <a:prstGeom prst="rect">
            <a:avLst/>
          </a:prstGeom>
        </p:spPr>
        <p:txBody>
          <a:bodyPr/>
          <a:lstStyle/>
          <a:p>
            <a:pPr lvl="0">
              <a:buChar char="•"/>
            </a:pPr>
            <a:endParaRPr lang="en-US" dirty="0">
              <a:latin typeface="+mn-lt"/>
            </a:endParaRPr>
          </a:p>
        </p:txBody>
      </p:sp>
      <p:graphicFrame>
        <p:nvGraphicFramePr>
          <p:cNvPr id="3" name="Diagram 2">
            <a:extLst>
              <a:ext uri="{FF2B5EF4-FFF2-40B4-BE49-F238E27FC236}">
                <a16:creationId xmlns:a16="http://schemas.microsoft.com/office/drawing/2014/main" id="{209B62D0-8A63-A036-C377-2F314DAA8F17}"/>
              </a:ext>
            </a:extLst>
          </p:cNvPr>
          <p:cNvGraphicFramePr/>
          <p:nvPr>
            <p:extLst>
              <p:ext uri="{D42A27DB-BD31-4B8C-83A1-F6EECF244321}">
                <p14:modId xmlns:p14="http://schemas.microsoft.com/office/powerpoint/2010/main" val="2185444601"/>
              </p:ext>
            </p:extLst>
          </p:nvPr>
        </p:nvGraphicFramePr>
        <p:xfrm>
          <a:off x="200297" y="1367389"/>
          <a:ext cx="11791406" cy="49058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36670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resentation with bar chart outline">
            <a:extLst>
              <a:ext uri="{FF2B5EF4-FFF2-40B4-BE49-F238E27FC236}">
                <a16:creationId xmlns:a16="http://schemas.microsoft.com/office/drawing/2014/main" id="{95920BC1-73DC-FE40-31F8-ACA8A16355A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9323" b="8179"/>
          <a:stretch/>
        </p:blipFill>
        <p:spPr>
          <a:xfrm>
            <a:off x="7329215" y="2441121"/>
            <a:ext cx="4645071" cy="3832097"/>
          </a:xfrm>
          <a:prstGeom prst="rect">
            <a:avLst/>
          </a:prstGeom>
        </p:spPr>
      </p:pic>
      <p:sp>
        <p:nvSpPr>
          <p:cNvPr id="2" name="Title 1">
            <a:extLst>
              <a:ext uri="{FF2B5EF4-FFF2-40B4-BE49-F238E27FC236}">
                <a16:creationId xmlns:a16="http://schemas.microsoft.com/office/drawing/2014/main" id="{44623652-0060-E174-B1BB-A68CBA3A8E1E}"/>
              </a:ext>
            </a:extLst>
          </p:cNvPr>
          <p:cNvSpPr>
            <a:spLocks noGrp="1"/>
          </p:cNvSpPr>
          <p:nvPr>
            <p:ph type="title"/>
          </p:nvPr>
        </p:nvSpPr>
        <p:spPr>
          <a:xfrm>
            <a:off x="0" y="1"/>
            <a:ext cx="10069830" cy="1216152"/>
          </a:xfrm>
        </p:spPr>
        <p:txBody>
          <a:bodyPr>
            <a:noAutofit/>
          </a:bodyPr>
          <a:lstStyle/>
          <a:p>
            <a:r>
              <a:rPr lang="en-US" sz="2800" dirty="0"/>
              <a:t>Long-acting Injectable Buprenorphine for Opioid Use Disorder: </a:t>
            </a:r>
            <a:br>
              <a:rPr lang="en-US" sz="2800" dirty="0"/>
            </a:br>
            <a:r>
              <a:rPr lang="en-US" sz="2800" dirty="0"/>
              <a:t>A Systematic Review of Impact on Use on SDOH (2022) - </a:t>
            </a:r>
            <a:r>
              <a:rPr lang="en-US" sz="2800" b="1" dirty="0"/>
              <a:t>Results</a:t>
            </a:r>
            <a:endParaRPr lang="en-US" sz="2800" dirty="0"/>
          </a:p>
        </p:txBody>
      </p:sp>
      <p:sp>
        <p:nvSpPr>
          <p:cNvPr id="4" name="Text Placeholder 3">
            <a:extLst>
              <a:ext uri="{FF2B5EF4-FFF2-40B4-BE49-F238E27FC236}">
                <a16:creationId xmlns:a16="http://schemas.microsoft.com/office/drawing/2014/main" id="{85D44422-3EA8-27E6-5B6F-4C0530CE3716}"/>
              </a:ext>
            </a:extLst>
          </p:cNvPr>
          <p:cNvSpPr>
            <a:spLocks noGrp="1"/>
          </p:cNvSpPr>
          <p:nvPr>
            <p:ph type="body" idx="2"/>
          </p:nvPr>
        </p:nvSpPr>
        <p:spPr>
          <a:xfrm>
            <a:off x="836281" y="6273218"/>
            <a:ext cx="9338007" cy="570034"/>
          </a:xfrm>
        </p:spPr>
        <p:txBody>
          <a:bodyPr>
            <a:normAutofit fontScale="92500"/>
          </a:bodyPr>
          <a:lstStyle/>
          <a:p>
            <a:r>
              <a:rPr lang="en-US" dirty="0"/>
              <a:t>Martin E, et al. Long-acting injectable buprenorphine for opioid use disorder: A systematic review of impact of use on social determinants of health.</a:t>
            </a:r>
          </a:p>
          <a:p>
            <a:r>
              <a:rPr lang="en-US" dirty="0"/>
              <a:t>Journal of Substance Abuse Treatment. 139 (2022) 108776.</a:t>
            </a:r>
          </a:p>
        </p:txBody>
      </p:sp>
      <p:sp>
        <p:nvSpPr>
          <p:cNvPr id="6" name="Rectangle 5">
            <a:extLst>
              <a:ext uri="{FF2B5EF4-FFF2-40B4-BE49-F238E27FC236}">
                <a16:creationId xmlns:a16="http://schemas.microsoft.com/office/drawing/2014/main" id="{D1A33332-C196-F003-D9D6-102C151CED20}"/>
              </a:ext>
            </a:extLst>
          </p:cNvPr>
          <p:cNvSpPr/>
          <p:nvPr/>
        </p:nvSpPr>
        <p:spPr>
          <a:xfrm>
            <a:off x="200297" y="1367389"/>
            <a:ext cx="11791406" cy="4905829"/>
          </a:xfrm>
          <a:prstGeom prst="rect">
            <a:avLst/>
          </a:prstGeom>
        </p:spPr>
        <p:txBody>
          <a:bodyPr/>
          <a:lstStyle/>
          <a:p>
            <a:pPr lvl="0">
              <a:buChar char="•"/>
            </a:pPr>
            <a:endParaRPr lang="en-US" dirty="0">
              <a:latin typeface="+mn-lt"/>
            </a:endParaRPr>
          </a:p>
        </p:txBody>
      </p:sp>
      <p:graphicFrame>
        <p:nvGraphicFramePr>
          <p:cNvPr id="3" name="Diagram 2">
            <a:extLst>
              <a:ext uri="{FF2B5EF4-FFF2-40B4-BE49-F238E27FC236}">
                <a16:creationId xmlns:a16="http://schemas.microsoft.com/office/drawing/2014/main" id="{BE0C330D-147C-C214-CC6D-4621F4F9751E}"/>
              </a:ext>
            </a:extLst>
          </p:cNvPr>
          <p:cNvGraphicFramePr/>
          <p:nvPr>
            <p:extLst>
              <p:ext uri="{D42A27DB-BD31-4B8C-83A1-F6EECF244321}">
                <p14:modId xmlns:p14="http://schemas.microsoft.com/office/powerpoint/2010/main" val="1829424580"/>
              </p:ext>
            </p:extLst>
          </p:nvPr>
        </p:nvGraphicFramePr>
        <p:xfrm>
          <a:off x="200297" y="1367389"/>
          <a:ext cx="11791406" cy="49058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62795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resentation with bar chart outline">
            <a:extLst>
              <a:ext uri="{FF2B5EF4-FFF2-40B4-BE49-F238E27FC236}">
                <a16:creationId xmlns:a16="http://schemas.microsoft.com/office/drawing/2014/main" id="{C763D8C8-7DC6-EAB5-8652-17AB90B2AE5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9323" b="8179"/>
          <a:stretch/>
        </p:blipFill>
        <p:spPr>
          <a:xfrm>
            <a:off x="7329215" y="2441121"/>
            <a:ext cx="4645071" cy="3832097"/>
          </a:xfrm>
          <a:prstGeom prst="rect">
            <a:avLst/>
          </a:prstGeom>
        </p:spPr>
      </p:pic>
      <p:sp>
        <p:nvSpPr>
          <p:cNvPr id="2" name="Title 1">
            <a:extLst>
              <a:ext uri="{FF2B5EF4-FFF2-40B4-BE49-F238E27FC236}">
                <a16:creationId xmlns:a16="http://schemas.microsoft.com/office/drawing/2014/main" id="{44623652-0060-E174-B1BB-A68CBA3A8E1E}"/>
              </a:ext>
            </a:extLst>
          </p:cNvPr>
          <p:cNvSpPr>
            <a:spLocks noGrp="1"/>
          </p:cNvSpPr>
          <p:nvPr>
            <p:ph type="title"/>
          </p:nvPr>
        </p:nvSpPr>
        <p:spPr>
          <a:xfrm>
            <a:off x="0" y="1"/>
            <a:ext cx="10069830" cy="1216152"/>
          </a:xfrm>
        </p:spPr>
        <p:txBody>
          <a:bodyPr>
            <a:noAutofit/>
          </a:bodyPr>
          <a:lstStyle/>
          <a:p>
            <a:r>
              <a:rPr lang="en-US" sz="2800" dirty="0"/>
              <a:t>Long-acting Injectable Buprenorphine for Opioid Use Disorder: </a:t>
            </a:r>
            <a:br>
              <a:rPr lang="en-US" sz="2800" dirty="0"/>
            </a:br>
            <a:r>
              <a:rPr lang="en-US" sz="2800" dirty="0"/>
              <a:t>A Systematic Review of Impact on Use on SDOH (2022) - </a:t>
            </a:r>
            <a:r>
              <a:rPr lang="en-US" sz="2800" b="1" dirty="0"/>
              <a:t>Results</a:t>
            </a:r>
            <a:endParaRPr lang="en-US" sz="2800" dirty="0"/>
          </a:p>
        </p:txBody>
      </p:sp>
      <p:sp>
        <p:nvSpPr>
          <p:cNvPr id="4" name="Text Placeholder 3">
            <a:extLst>
              <a:ext uri="{FF2B5EF4-FFF2-40B4-BE49-F238E27FC236}">
                <a16:creationId xmlns:a16="http://schemas.microsoft.com/office/drawing/2014/main" id="{85D44422-3EA8-27E6-5B6F-4C0530CE3716}"/>
              </a:ext>
            </a:extLst>
          </p:cNvPr>
          <p:cNvSpPr>
            <a:spLocks noGrp="1"/>
          </p:cNvSpPr>
          <p:nvPr>
            <p:ph type="body" idx="2"/>
          </p:nvPr>
        </p:nvSpPr>
        <p:spPr>
          <a:xfrm>
            <a:off x="836281" y="6273218"/>
            <a:ext cx="9338007" cy="570034"/>
          </a:xfrm>
        </p:spPr>
        <p:txBody>
          <a:bodyPr>
            <a:normAutofit fontScale="92500"/>
          </a:bodyPr>
          <a:lstStyle/>
          <a:p>
            <a:r>
              <a:rPr lang="en-US" dirty="0"/>
              <a:t>Martin E, et al. Long-acting injectable buprenorphine for opioid use disorder: A systematic review of impact of use on social determinants of health.</a:t>
            </a:r>
          </a:p>
          <a:p>
            <a:r>
              <a:rPr lang="en-US" dirty="0"/>
              <a:t>Journal of Substance Abuse Treatment. 139 (2022) 108776.</a:t>
            </a:r>
          </a:p>
        </p:txBody>
      </p:sp>
      <p:sp>
        <p:nvSpPr>
          <p:cNvPr id="6" name="Rectangle 5">
            <a:extLst>
              <a:ext uri="{FF2B5EF4-FFF2-40B4-BE49-F238E27FC236}">
                <a16:creationId xmlns:a16="http://schemas.microsoft.com/office/drawing/2014/main" id="{D1A33332-C196-F003-D9D6-102C151CED20}"/>
              </a:ext>
            </a:extLst>
          </p:cNvPr>
          <p:cNvSpPr/>
          <p:nvPr/>
        </p:nvSpPr>
        <p:spPr>
          <a:xfrm>
            <a:off x="200297" y="1367389"/>
            <a:ext cx="11791406" cy="4905829"/>
          </a:xfrm>
          <a:prstGeom prst="rect">
            <a:avLst/>
          </a:prstGeom>
        </p:spPr>
        <p:txBody>
          <a:bodyPr/>
          <a:lstStyle/>
          <a:p>
            <a:pPr lvl="0">
              <a:buChar char="•"/>
            </a:pPr>
            <a:endParaRPr lang="en-US" dirty="0">
              <a:latin typeface="+mn-lt"/>
            </a:endParaRPr>
          </a:p>
        </p:txBody>
      </p:sp>
      <p:graphicFrame>
        <p:nvGraphicFramePr>
          <p:cNvPr id="7" name="Diagram 6">
            <a:extLst>
              <a:ext uri="{FF2B5EF4-FFF2-40B4-BE49-F238E27FC236}">
                <a16:creationId xmlns:a16="http://schemas.microsoft.com/office/drawing/2014/main" id="{C0FFA0AC-624A-5979-174E-94D691D49541}"/>
              </a:ext>
            </a:extLst>
          </p:cNvPr>
          <p:cNvGraphicFramePr/>
          <p:nvPr>
            <p:extLst>
              <p:ext uri="{D42A27DB-BD31-4B8C-83A1-F6EECF244321}">
                <p14:modId xmlns:p14="http://schemas.microsoft.com/office/powerpoint/2010/main" val="4289817812"/>
              </p:ext>
            </p:extLst>
          </p:nvPr>
        </p:nvGraphicFramePr>
        <p:xfrm>
          <a:off x="200297" y="1430142"/>
          <a:ext cx="11791406" cy="49058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12157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Presentation with bar chart outline">
            <a:extLst>
              <a:ext uri="{FF2B5EF4-FFF2-40B4-BE49-F238E27FC236}">
                <a16:creationId xmlns:a16="http://schemas.microsoft.com/office/drawing/2014/main" id="{B3971A29-E05B-E6C6-24C2-2EDFAEA7AFF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9323" b="8179"/>
          <a:stretch/>
        </p:blipFill>
        <p:spPr>
          <a:xfrm>
            <a:off x="7329215" y="2441121"/>
            <a:ext cx="4645071" cy="3832097"/>
          </a:xfrm>
          <a:prstGeom prst="rect">
            <a:avLst/>
          </a:prstGeom>
        </p:spPr>
      </p:pic>
      <p:sp>
        <p:nvSpPr>
          <p:cNvPr id="2" name="Title 1">
            <a:extLst>
              <a:ext uri="{FF2B5EF4-FFF2-40B4-BE49-F238E27FC236}">
                <a16:creationId xmlns:a16="http://schemas.microsoft.com/office/drawing/2014/main" id="{BBBA4D23-D43C-8C85-AEAE-E71328EEBDDC}"/>
              </a:ext>
            </a:extLst>
          </p:cNvPr>
          <p:cNvSpPr>
            <a:spLocks noGrp="1"/>
          </p:cNvSpPr>
          <p:nvPr>
            <p:ph type="title"/>
          </p:nvPr>
        </p:nvSpPr>
        <p:spPr/>
        <p:txBody>
          <a:bodyPr>
            <a:noAutofit/>
          </a:bodyPr>
          <a:lstStyle/>
          <a:p>
            <a:r>
              <a:rPr lang="en-US" sz="2800" dirty="0"/>
              <a:t>Long-acting Injectable Buprenorphine for Opioid Use Disorder: </a:t>
            </a:r>
            <a:br>
              <a:rPr lang="en-US" sz="2800" dirty="0"/>
            </a:br>
            <a:r>
              <a:rPr lang="en-US" sz="2800" dirty="0"/>
              <a:t>A Systematic Review of Impact on Use on SDOH (2022)</a:t>
            </a:r>
          </a:p>
        </p:txBody>
      </p:sp>
      <p:graphicFrame>
        <p:nvGraphicFramePr>
          <p:cNvPr id="4" name="Diagram 3">
            <a:extLst>
              <a:ext uri="{FF2B5EF4-FFF2-40B4-BE49-F238E27FC236}">
                <a16:creationId xmlns:a16="http://schemas.microsoft.com/office/drawing/2014/main" id="{7BA7E336-8374-9E35-D4E2-6A2AA8869708}"/>
              </a:ext>
            </a:extLst>
          </p:cNvPr>
          <p:cNvGraphicFramePr/>
          <p:nvPr>
            <p:extLst>
              <p:ext uri="{D42A27DB-BD31-4B8C-83A1-F6EECF244321}">
                <p14:modId xmlns:p14="http://schemas.microsoft.com/office/powerpoint/2010/main" val="3898094781"/>
              </p:ext>
            </p:extLst>
          </p:nvPr>
        </p:nvGraphicFramePr>
        <p:xfrm>
          <a:off x="325791" y="1291771"/>
          <a:ext cx="11453833" cy="49058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Google Shape;237;p11">
            <a:extLst>
              <a:ext uri="{FF2B5EF4-FFF2-40B4-BE49-F238E27FC236}">
                <a16:creationId xmlns:a16="http://schemas.microsoft.com/office/drawing/2014/main" id="{CBA6954F-464B-1B82-D8E0-B1CE46C68436}"/>
              </a:ext>
            </a:extLst>
          </p:cNvPr>
          <p:cNvSpPr txBox="1">
            <a:spLocks noGrp="1"/>
          </p:cNvSpPr>
          <p:nvPr>
            <p:ph type="body" idx="2"/>
          </p:nvPr>
        </p:nvSpPr>
        <p:spPr>
          <a:xfrm>
            <a:off x="836281" y="6273218"/>
            <a:ext cx="9338007" cy="570034"/>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898989"/>
              </a:buClr>
              <a:buSzPts val="1200"/>
              <a:buNone/>
            </a:pPr>
            <a:r>
              <a:rPr lang="en-US" dirty="0"/>
              <a:t>Martin E, et al. Long-acting injectable buprenorphine for opioid use disorder: A systematic review of impact of use on social determinants of health. Journal of Substance Abuse Treatment. 139 (2022) 108776.</a:t>
            </a:r>
            <a:endParaRPr dirty="0"/>
          </a:p>
        </p:txBody>
      </p:sp>
    </p:spTree>
    <p:extLst>
      <p:ext uri="{BB962C8B-B14F-4D97-AF65-F5344CB8AC3E}">
        <p14:creationId xmlns:p14="http://schemas.microsoft.com/office/powerpoint/2010/main" val="1855476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7"/>
          <p:cNvSpPr txBox="1">
            <a:spLocks noGrp="1"/>
          </p:cNvSpPr>
          <p:nvPr>
            <p:ph type="title"/>
          </p:nvPr>
        </p:nvSpPr>
        <p:spPr>
          <a:xfrm>
            <a:off x="0" y="1"/>
            <a:ext cx="10069830" cy="1216152"/>
          </a:xfrm>
          <a:prstGeom prst="rect">
            <a:avLst/>
          </a:prstGeom>
          <a:solidFill>
            <a:schemeClr val="accent1"/>
          </a:solidFill>
          <a:ln>
            <a:noFill/>
          </a:ln>
        </p:spPr>
        <p:txBody>
          <a:bodyPr spcFirstLastPara="1" wrap="square" lIns="274300" tIns="91425" rIns="274300" bIns="91425"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dirty="0"/>
              <a:t>What are the Drivers of Health?</a:t>
            </a:r>
            <a:endParaRPr dirty="0"/>
          </a:p>
        </p:txBody>
      </p:sp>
      <p:graphicFrame>
        <p:nvGraphicFramePr>
          <p:cNvPr id="203" name="Google Shape;203;p7"/>
          <p:cNvGraphicFramePr/>
          <p:nvPr>
            <p:extLst>
              <p:ext uri="{D42A27DB-BD31-4B8C-83A1-F6EECF244321}">
                <p14:modId xmlns:p14="http://schemas.microsoft.com/office/powerpoint/2010/main" val="703469130"/>
              </p:ext>
            </p:extLst>
          </p:nvPr>
        </p:nvGraphicFramePr>
        <p:xfrm>
          <a:off x="93355" y="1268151"/>
          <a:ext cx="11791950" cy="4905375"/>
        </p:xfrm>
        <a:graphic>
          <a:graphicData uri="http://schemas.openxmlformats.org/drawingml/2006/chart">
            <c:chart xmlns:c="http://schemas.openxmlformats.org/drawingml/2006/chart" xmlns:r="http://schemas.openxmlformats.org/officeDocument/2006/relationships" r:id="rId3"/>
          </a:graphicData>
        </a:graphic>
      </p:graphicFrame>
      <p:sp>
        <p:nvSpPr>
          <p:cNvPr id="204" name="Google Shape;204;p7"/>
          <p:cNvSpPr txBox="1"/>
          <p:nvPr/>
        </p:nvSpPr>
        <p:spPr>
          <a:xfrm>
            <a:off x="298173" y="2253119"/>
            <a:ext cx="223630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Health Care</a:t>
            </a:r>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Access to care</a:t>
            </a:r>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Quality of care</a:t>
            </a:r>
            <a:endParaRPr/>
          </a:p>
        </p:txBody>
      </p:sp>
      <p:sp>
        <p:nvSpPr>
          <p:cNvPr id="205" name="Google Shape;205;p7"/>
          <p:cNvSpPr txBox="1"/>
          <p:nvPr/>
        </p:nvSpPr>
        <p:spPr>
          <a:xfrm>
            <a:off x="109618" y="4253750"/>
            <a:ext cx="261341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Health Behaviors</a:t>
            </a:r>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Tobacco use</a:t>
            </a:r>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Diet &amp; exercise</a:t>
            </a:r>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Alcohol use</a:t>
            </a:r>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Unsafe sex</a:t>
            </a:r>
            <a:endParaRPr/>
          </a:p>
        </p:txBody>
      </p:sp>
      <p:sp>
        <p:nvSpPr>
          <p:cNvPr id="206" name="Google Shape;206;p7"/>
          <p:cNvSpPr txBox="1"/>
          <p:nvPr/>
        </p:nvSpPr>
        <p:spPr>
          <a:xfrm>
            <a:off x="8331005" y="1733976"/>
            <a:ext cx="3178098" cy="22159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Socioeconomic </a:t>
            </a:r>
          </a:p>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Factors</a:t>
            </a:r>
            <a:endParaRPr dirty="0"/>
          </a:p>
          <a:p>
            <a:pPr marL="0" marR="0" lvl="0" indent="0" algn="ctr" rtl="0">
              <a:spcBef>
                <a:spcPts val="0"/>
              </a:spcBef>
              <a:spcAft>
                <a:spcPts val="0"/>
              </a:spcAft>
              <a:buNone/>
            </a:pPr>
            <a:r>
              <a:rPr lang="en-US" sz="1800" i="1" dirty="0">
                <a:solidFill>
                  <a:schemeClr val="dk1"/>
                </a:solidFill>
                <a:latin typeface="Calibri"/>
                <a:ea typeface="Calibri"/>
                <a:cs typeface="Calibri"/>
                <a:sym typeface="Calibri"/>
              </a:rPr>
              <a:t>Education</a:t>
            </a:r>
            <a:endParaRPr dirty="0"/>
          </a:p>
          <a:p>
            <a:pPr marL="0" marR="0" lvl="0" indent="0" algn="ctr" rtl="0">
              <a:spcBef>
                <a:spcPts val="0"/>
              </a:spcBef>
              <a:spcAft>
                <a:spcPts val="0"/>
              </a:spcAft>
              <a:buNone/>
            </a:pPr>
            <a:r>
              <a:rPr lang="en-US" sz="1800" i="1" dirty="0">
                <a:solidFill>
                  <a:schemeClr val="dk1"/>
                </a:solidFill>
                <a:latin typeface="Calibri"/>
                <a:ea typeface="Calibri"/>
                <a:cs typeface="Calibri"/>
                <a:sym typeface="Calibri"/>
              </a:rPr>
              <a:t>Employment</a:t>
            </a:r>
            <a:endParaRPr dirty="0"/>
          </a:p>
          <a:p>
            <a:pPr marL="0" marR="0" lvl="0" indent="0" algn="ctr" rtl="0">
              <a:spcBef>
                <a:spcPts val="0"/>
              </a:spcBef>
              <a:spcAft>
                <a:spcPts val="0"/>
              </a:spcAft>
              <a:buNone/>
            </a:pPr>
            <a:r>
              <a:rPr lang="en-US" sz="1800" i="1" dirty="0">
                <a:solidFill>
                  <a:schemeClr val="dk1"/>
                </a:solidFill>
                <a:latin typeface="Calibri"/>
                <a:ea typeface="Calibri"/>
                <a:cs typeface="Calibri"/>
                <a:sym typeface="Calibri"/>
              </a:rPr>
              <a:t>Income</a:t>
            </a:r>
            <a:endParaRPr dirty="0"/>
          </a:p>
          <a:p>
            <a:pPr marL="0" marR="0" lvl="0" indent="0" algn="ctr" rtl="0">
              <a:spcBef>
                <a:spcPts val="0"/>
              </a:spcBef>
              <a:spcAft>
                <a:spcPts val="0"/>
              </a:spcAft>
              <a:buNone/>
            </a:pPr>
            <a:r>
              <a:rPr lang="en-US" sz="1800" i="1" dirty="0">
                <a:solidFill>
                  <a:schemeClr val="dk1"/>
                </a:solidFill>
                <a:latin typeface="Calibri"/>
                <a:ea typeface="Calibri"/>
                <a:cs typeface="Calibri"/>
                <a:sym typeface="Calibri"/>
              </a:rPr>
              <a:t>Family/social support</a:t>
            </a:r>
            <a:endParaRPr dirty="0"/>
          </a:p>
          <a:p>
            <a:pPr marL="0" marR="0" lvl="0" indent="0" algn="ctr" rtl="0">
              <a:spcBef>
                <a:spcPts val="0"/>
              </a:spcBef>
              <a:spcAft>
                <a:spcPts val="0"/>
              </a:spcAft>
              <a:buNone/>
            </a:pPr>
            <a:r>
              <a:rPr lang="en-US" sz="1800" i="1" dirty="0">
                <a:solidFill>
                  <a:schemeClr val="dk1"/>
                </a:solidFill>
                <a:latin typeface="Calibri"/>
                <a:ea typeface="Calibri"/>
                <a:cs typeface="Calibri"/>
                <a:sym typeface="Calibri"/>
              </a:rPr>
              <a:t>Community safety</a:t>
            </a:r>
            <a:endParaRPr dirty="0"/>
          </a:p>
        </p:txBody>
      </p:sp>
      <p:sp>
        <p:nvSpPr>
          <p:cNvPr id="207" name="Google Shape;207;p7"/>
          <p:cNvSpPr txBox="1"/>
          <p:nvPr/>
        </p:nvSpPr>
        <p:spPr>
          <a:xfrm>
            <a:off x="8860167" y="5202468"/>
            <a:ext cx="294202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a:ea typeface="Calibri"/>
                <a:cs typeface="Calibri"/>
                <a:sym typeface="Calibri"/>
              </a:rPr>
              <a:t>Physical Environment</a:t>
            </a:r>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Environmental quality</a:t>
            </a:r>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Built environment</a:t>
            </a:r>
            <a:endParaRPr/>
          </a:p>
        </p:txBody>
      </p:sp>
      <p:sp>
        <p:nvSpPr>
          <p:cNvPr id="208" name="Google Shape;208;p7"/>
          <p:cNvSpPr txBox="1">
            <a:spLocks noGrp="1"/>
          </p:cNvSpPr>
          <p:nvPr>
            <p:ph type="body" idx="2"/>
          </p:nvPr>
        </p:nvSpPr>
        <p:spPr>
          <a:xfrm>
            <a:off x="836281" y="6273218"/>
            <a:ext cx="9338007" cy="570034"/>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898989"/>
              </a:buClr>
              <a:buSzPts val="1200"/>
              <a:buNone/>
            </a:pPr>
            <a:r>
              <a:rPr lang="en-US" dirty="0"/>
              <a:t>Adapted from: American Hospital Association – Addressing Social Determinants of Health,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5"/>
          <p:cNvSpPr txBox="1">
            <a:spLocks noGrp="1"/>
          </p:cNvSpPr>
          <p:nvPr>
            <p:ph type="title"/>
          </p:nvPr>
        </p:nvSpPr>
        <p:spPr>
          <a:xfrm>
            <a:off x="0" y="1"/>
            <a:ext cx="10069830" cy="1216152"/>
          </a:xfrm>
          <a:prstGeom prst="rect">
            <a:avLst/>
          </a:prstGeom>
          <a:solidFill>
            <a:schemeClr val="accent1"/>
          </a:solidFill>
          <a:ln>
            <a:noFill/>
          </a:ln>
        </p:spPr>
        <p:txBody>
          <a:bodyPr spcFirstLastPara="1" wrap="square" lIns="274300" tIns="91425" rIns="274300" bIns="91425"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dirty="0"/>
              <a:t>What are Social Determinants of Health?</a:t>
            </a:r>
            <a:endParaRPr dirty="0"/>
          </a:p>
        </p:txBody>
      </p:sp>
      <p:graphicFrame>
        <p:nvGraphicFramePr>
          <p:cNvPr id="3" name="Diagram 2">
            <a:extLst>
              <a:ext uri="{FF2B5EF4-FFF2-40B4-BE49-F238E27FC236}">
                <a16:creationId xmlns:a16="http://schemas.microsoft.com/office/drawing/2014/main" id="{37DDB8D0-C2F8-B1C5-5958-D09AD3AD5680}"/>
              </a:ext>
            </a:extLst>
          </p:cNvPr>
          <p:cNvGraphicFramePr/>
          <p:nvPr/>
        </p:nvGraphicFramePr>
        <p:xfrm>
          <a:off x="182880" y="1291771"/>
          <a:ext cx="11791406" cy="4905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 name="Google Shape;184;p5"/>
          <p:cNvSpPr txBox="1">
            <a:spLocks noGrp="1"/>
          </p:cNvSpPr>
          <p:nvPr>
            <p:ph type="body" idx="2"/>
          </p:nvPr>
        </p:nvSpPr>
        <p:spPr>
          <a:xfrm>
            <a:off x="836281" y="6273218"/>
            <a:ext cx="9338007" cy="570034"/>
          </a:xfrm>
          <a:prstGeom prst="rect">
            <a:avLst/>
          </a:prstGeom>
          <a:noFill/>
          <a:ln>
            <a:noFill/>
          </a:ln>
        </p:spPr>
        <p:txBody>
          <a:bodyPr spcFirstLastPara="1" wrap="square" lIns="91425" tIns="45700" rIns="91425" bIns="45700" anchor="b" anchorCtr="0">
            <a:normAutofit/>
          </a:bodyPr>
          <a:lstStyle/>
          <a:p>
            <a:pPr marL="0" indent="0">
              <a:buSzPct val="100000"/>
            </a:pPr>
            <a:r>
              <a:rPr lang="en-US" dirty="0"/>
              <a:t>Healthy People 2030, U.S. Department of Health and Human Services, Office of Disease Prevention and Health Promotion. Retrieved March 22, 2024, from https://health.gov/healthypeople/objectives-and-data/social-determinants-health; Photo: Photo by Fibonacci Blue (via flickr.com)</a:t>
            </a:r>
          </a:p>
        </p:txBody>
      </p:sp>
    </p:spTree>
    <p:extLst>
      <p:ext uri="{BB962C8B-B14F-4D97-AF65-F5344CB8AC3E}">
        <p14:creationId xmlns:p14="http://schemas.microsoft.com/office/powerpoint/2010/main" val="2165029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5"/>
          <p:cNvSpPr txBox="1">
            <a:spLocks noGrp="1"/>
          </p:cNvSpPr>
          <p:nvPr>
            <p:ph type="title"/>
          </p:nvPr>
        </p:nvSpPr>
        <p:spPr>
          <a:xfrm>
            <a:off x="0" y="1"/>
            <a:ext cx="10069830" cy="1216152"/>
          </a:xfrm>
          <a:prstGeom prst="rect">
            <a:avLst/>
          </a:prstGeom>
          <a:solidFill>
            <a:schemeClr val="accent1"/>
          </a:solidFill>
          <a:ln>
            <a:noFill/>
          </a:ln>
        </p:spPr>
        <p:txBody>
          <a:bodyPr spcFirstLastPara="1" wrap="square" lIns="274300" tIns="91425" rIns="274300" bIns="91425"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dirty="0"/>
              <a:t>Social Determinants of Health</a:t>
            </a:r>
            <a:endParaRPr dirty="0"/>
          </a:p>
        </p:txBody>
      </p:sp>
      <p:sp>
        <p:nvSpPr>
          <p:cNvPr id="184" name="Google Shape;184;p5"/>
          <p:cNvSpPr txBox="1">
            <a:spLocks noGrp="1"/>
          </p:cNvSpPr>
          <p:nvPr>
            <p:ph type="body" idx="2"/>
          </p:nvPr>
        </p:nvSpPr>
        <p:spPr>
          <a:xfrm>
            <a:off x="836281" y="6273218"/>
            <a:ext cx="9338007" cy="570034"/>
          </a:xfrm>
          <a:prstGeom prst="rect">
            <a:avLst/>
          </a:prstGeom>
          <a:noFill/>
          <a:ln>
            <a:noFill/>
          </a:ln>
        </p:spPr>
        <p:txBody>
          <a:bodyPr spcFirstLastPara="1" wrap="square" lIns="91425" tIns="45700" rIns="91425" bIns="45700" anchor="b" anchorCtr="0">
            <a:normAutofit/>
          </a:bodyPr>
          <a:lstStyle/>
          <a:p>
            <a:pPr marL="0" indent="0">
              <a:buSzPct val="100000"/>
            </a:pPr>
            <a:r>
              <a:rPr lang="en-US" dirty="0"/>
              <a:t>Healthy People 2030, U.S. Department of Health and Human Services, Office of Disease Prevention and Health Promotion. Retrieved March 22, 2024, from https://health.gov/healthypeople/objectives-and-data/social-determinants-health</a:t>
            </a:r>
          </a:p>
        </p:txBody>
      </p:sp>
      <p:pic>
        <p:nvPicPr>
          <p:cNvPr id="2" name="Picture 1" descr="A colorful circle with icons&#10;&#10;Description automatically generated">
            <a:extLst>
              <a:ext uri="{FF2B5EF4-FFF2-40B4-BE49-F238E27FC236}">
                <a16:creationId xmlns:a16="http://schemas.microsoft.com/office/drawing/2014/main" id="{9BE46A83-CA95-77CF-7B2A-846BB15B2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275" y="1539383"/>
            <a:ext cx="4918192" cy="4410603"/>
          </a:xfrm>
          <a:prstGeom prst="rect">
            <a:avLst/>
          </a:prstGeom>
        </p:spPr>
      </p:pic>
      <p:graphicFrame>
        <p:nvGraphicFramePr>
          <p:cNvPr id="3" name="Diagram 2">
            <a:extLst>
              <a:ext uri="{FF2B5EF4-FFF2-40B4-BE49-F238E27FC236}">
                <a16:creationId xmlns:a16="http://schemas.microsoft.com/office/drawing/2014/main" id="{6AB4ABCA-C0BC-D53F-04F6-0880F293F0F4}"/>
              </a:ext>
            </a:extLst>
          </p:cNvPr>
          <p:cNvGraphicFramePr/>
          <p:nvPr/>
        </p:nvGraphicFramePr>
        <p:xfrm>
          <a:off x="0" y="1440376"/>
          <a:ext cx="7486650" cy="4733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8114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4">
          <a:extLst>
            <a:ext uri="{FF2B5EF4-FFF2-40B4-BE49-F238E27FC236}">
              <a16:creationId xmlns:a16="http://schemas.microsoft.com/office/drawing/2014/main" id="{7C7AC360-BC73-3561-9C8A-90E4F571CB98}"/>
            </a:ext>
          </a:extLst>
        </p:cNvPr>
        <p:cNvGrpSpPr/>
        <p:nvPr/>
      </p:nvGrpSpPr>
      <p:grpSpPr>
        <a:xfrm>
          <a:off x="0" y="0"/>
          <a:ext cx="0" cy="0"/>
          <a:chOff x="0" y="0"/>
          <a:chExt cx="0" cy="0"/>
        </a:xfrm>
      </p:grpSpPr>
      <p:sp>
        <p:nvSpPr>
          <p:cNvPr id="1135" name="Google Shape;1135;p53">
            <a:extLst>
              <a:ext uri="{FF2B5EF4-FFF2-40B4-BE49-F238E27FC236}">
                <a16:creationId xmlns:a16="http://schemas.microsoft.com/office/drawing/2014/main" id="{4536A774-B0A5-B4A9-A5E6-0B36AF5A2162}"/>
              </a:ext>
            </a:extLst>
          </p:cNvPr>
          <p:cNvSpPr txBox="1">
            <a:spLocks noGrp="1"/>
          </p:cNvSpPr>
          <p:nvPr>
            <p:ph type="sldNum" idx="12"/>
          </p:nvPr>
        </p:nvSpPr>
        <p:spPr>
          <a:xfrm>
            <a:off x="11034185" y="6356351"/>
            <a:ext cx="514349"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600"/>
              </a:spcAft>
              <a:buSzPts val="1200"/>
              <a:buNone/>
            </a:pPr>
            <a:fld id="{00000000-1234-1234-1234-123412341234}" type="slidenum">
              <a:rPr lang="en-US">
                <a:solidFill>
                  <a:srgbClr val="000000"/>
                </a:solidFill>
              </a:rPr>
              <a:t>29</a:t>
            </a:fld>
            <a:endParaRPr>
              <a:solidFill>
                <a:srgbClr val="000000"/>
              </a:solidFill>
            </a:endParaRPr>
          </a:p>
        </p:txBody>
      </p:sp>
      <p:sp>
        <p:nvSpPr>
          <p:cNvPr id="1136" name="Google Shape;1136;p53">
            <a:extLst>
              <a:ext uri="{FF2B5EF4-FFF2-40B4-BE49-F238E27FC236}">
                <a16:creationId xmlns:a16="http://schemas.microsoft.com/office/drawing/2014/main" id="{1D72602F-9927-96A1-A8F4-81A7C62259CB}"/>
              </a:ext>
            </a:extLst>
          </p:cNvPr>
          <p:cNvSpPr txBox="1"/>
          <p:nvPr/>
        </p:nvSpPr>
        <p:spPr>
          <a:xfrm>
            <a:off x="1246294" y="1155221"/>
            <a:ext cx="8860805" cy="1489639"/>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4400"/>
              <a:buFont typeface="Arial"/>
              <a:buNone/>
            </a:pPr>
            <a:r>
              <a:rPr lang="en-US" sz="4400" b="1" dirty="0">
                <a:solidFill>
                  <a:srgbClr val="F8D015"/>
                </a:solidFill>
                <a:latin typeface="Calibri"/>
                <a:ea typeface="Calibri"/>
                <a:cs typeface="Calibri"/>
                <a:sym typeface="Calibri"/>
              </a:rPr>
              <a:t>Partnering to Improve Access to LAIs for OUD: a Montana Story</a:t>
            </a:r>
            <a:endParaRPr lang="en-US" sz="4400" b="1" i="0" u="none" strike="noStrike" cap="none" dirty="0">
              <a:solidFill>
                <a:srgbClr val="F8D015"/>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820C5CD0-5830-5A95-23AE-B97E994E53D7}"/>
              </a:ext>
            </a:extLst>
          </p:cNvPr>
          <p:cNvPicPr>
            <a:picLocks noChangeAspect="1"/>
          </p:cNvPicPr>
          <p:nvPr/>
        </p:nvPicPr>
        <p:blipFill>
          <a:blip r:embed="rId4"/>
          <a:stretch>
            <a:fillRect/>
          </a:stretch>
        </p:blipFill>
        <p:spPr>
          <a:xfrm>
            <a:off x="6687506" y="3310899"/>
            <a:ext cx="4861028" cy="2844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9080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9265DCB4-8E0A-25CB-3D3E-77BCB469CE10}"/>
            </a:ext>
          </a:extLst>
        </p:cNvPr>
        <p:cNvGrpSpPr/>
        <p:nvPr/>
      </p:nvGrpSpPr>
      <p:grpSpPr>
        <a:xfrm>
          <a:off x="0" y="0"/>
          <a:ext cx="0" cy="0"/>
          <a:chOff x="0" y="0"/>
          <a:chExt cx="0" cy="0"/>
        </a:xfrm>
      </p:grpSpPr>
      <p:sp>
        <p:nvSpPr>
          <p:cNvPr id="242" name="Google Shape;242;g1ebda2f73ac_0_676">
            <a:extLst>
              <a:ext uri="{FF2B5EF4-FFF2-40B4-BE49-F238E27FC236}">
                <a16:creationId xmlns:a16="http://schemas.microsoft.com/office/drawing/2014/main" id="{87906EB7-B4F8-84AE-D1B1-3504FBBCA09E}"/>
              </a:ext>
            </a:extLst>
          </p:cNvPr>
          <p:cNvSpPr txBox="1">
            <a:spLocks noGrp="1"/>
          </p:cNvSpPr>
          <p:nvPr>
            <p:ph type="ctrTitle"/>
          </p:nvPr>
        </p:nvSpPr>
        <p:spPr>
          <a:xfrm>
            <a:off x="609601" y="1828801"/>
            <a:ext cx="6914200" cy="2716000"/>
          </a:xfrm>
          <a:prstGeom prst="rect">
            <a:avLst/>
          </a:prstGeom>
          <a:noFill/>
          <a:ln>
            <a:noFill/>
          </a:ln>
        </p:spPr>
        <p:txBody>
          <a:bodyPr spcFirstLastPara="1" wrap="square" lIns="60950" tIns="30467" rIns="60950" bIns="30467" anchor="ctr" anchorCtr="0">
            <a:noAutofit/>
          </a:bodyPr>
          <a:lstStyle/>
          <a:p>
            <a:r>
              <a:rPr lang="en-US" sz="4400" b="1" dirty="0"/>
              <a:t>MOUD in Montana: </a:t>
            </a:r>
            <a:br>
              <a:rPr lang="en-US" sz="4400" dirty="0"/>
            </a:br>
            <a:r>
              <a:rPr lang="en-US" sz="4400" dirty="0"/>
              <a:t>LAIB Goes the Distance</a:t>
            </a:r>
            <a:br>
              <a:rPr lang="en-US" sz="4400" dirty="0"/>
            </a:br>
            <a:r>
              <a:rPr lang="en-US" sz="2200" i="1" dirty="0"/>
              <a:t>Comparable Efficacy, Social Determinants, Logistics &amp; Treatment Options</a:t>
            </a:r>
            <a:endParaRPr sz="2200" i="1" dirty="0"/>
          </a:p>
        </p:txBody>
      </p:sp>
      <p:cxnSp>
        <p:nvCxnSpPr>
          <p:cNvPr id="243" name="Google Shape;243;g1ebda2f73ac_0_676">
            <a:extLst>
              <a:ext uri="{FF2B5EF4-FFF2-40B4-BE49-F238E27FC236}">
                <a16:creationId xmlns:a16="http://schemas.microsoft.com/office/drawing/2014/main" id="{6A79A94B-3BDE-51ED-C6C5-DC622FB7271B}"/>
              </a:ext>
            </a:extLst>
          </p:cNvPr>
          <p:cNvCxnSpPr/>
          <p:nvPr/>
        </p:nvCxnSpPr>
        <p:spPr>
          <a:xfrm>
            <a:off x="1891085" y="6330950"/>
            <a:ext cx="6169800" cy="0"/>
          </a:xfrm>
          <a:prstGeom prst="straightConnector1">
            <a:avLst/>
          </a:prstGeom>
          <a:noFill/>
          <a:ln w="28575" cap="flat" cmpd="sng">
            <a:solidFill>
              <a:srgbClr val="F8D015"/>
            </a:solidFill>
            <a:prstDash val="solid"/>
            <a:round/>
            <a:headEnd type="none" w="sm" len="sm"/>
            <a:tailEnd type="none" w="sm" len="sm"/>
          </a:ln>
        </p:spPr>
      </p:cxnSp>
      <p:sp>
        <p:nvSpPr>
          <p:cNvPr id="244" name="Google Shape;244;g1ebda2f73ac_0_676">
            <a:extLst>
              <a:ext uri="{FF2B5EF4-FFF2-40B4-BE49-F238E27FC236}">
                <a16:creationId xmlns:a16="http://schemas.microsoft.com/office/drawing/2014/main" id="{734A17BB-4C8E-B8BD-C56A-738637A57DAE}"/>
              </a:ext>
            </a:extLst>
          </p:cNvPr>
          <p:cNvSpPr txBox="1"/>
          <p:nvPr/>
        </p:nvSpPr>
        <p:spPr>
          <a:xfrm>
            <a:off x="685800" y="4544715"/>
            <a:ext cx="9857600" cy="162506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4000"/>
              <a:buFont typeface="Arial"/>
              <a:buNone/>
            </a:pPr>
            <a:r>
              <a:rPr lang="en-US" sz="1600" b="0" i="1" dirty="0">
                <a:solidFill>
                  <a:srgbClr val="F8D015"/>
                </a:solidFill>
              </a:rPr>
              <a:t>Bob Sise, MD, MBA, MPH, FASAM</a:t>
            </a:r>
          </a:p>
          <a:p>
            <a:pPr marL="0" marR="0" lvl="0" indent="457200" algn="l" rtl="0">
              <a:lnSpc>
                <a:spcPct val="110000"/>
              </a:lnSpc>
              <a:spcBef>
                <a:spcPts val="0"/>
              </a:spcBef>
              <a:spcAft>
                <a:spcPts val="0"/>
              </a:spcAft>
              <a:buClr>
                <a:srgbClr val="000000"/>
              </a:buClr>
              <a:buSzPts val="4000"/>
              <a:buFont typeface="Arial"/>
              <a:buNone/>
            </a:pPr>
            <a:r>
              <a:rPr lang="en-US" sz="1600" b="0" i="1" dirty="0">
                <a:solidFill>
                  <a:srgbClr val="F8D015"/>
                </a:solidFill>
              </a:rPr>
              <a:t>CEO/Addiction Psychiatrist, 406 Recovery</a:t>
            </a:r>
          </a:p>
          <a:p>
            <a:pPr marL="0" lvl="0" indent="457200" algn="l" rtl="0">
              <a:lnSpc>
                <a:spcPct val="110000"/>
              </a:lnSpc>
              <a:spcBef>
                <a:spcPts val="0"/>
              </a:spcBef>
              <a:spcAft>
                <a:spcPts val="0"/>
              </a:spcAft>
              <a:buClr>
                <a:schemeClr val="dk1"/>
              </a:buClr>
              <a:buSzPts val="4000"/>
              <a:buFont typeface="Arial"/>
              <a:buNone/>
            </a:pPr>
            <a:r>
              <a:rPr lang="en-US" sz="1600" b="0" i="1" dirty="0">
                <a:solidFill>
                  <a:srgbClr val="F8D015"/>
                </a:solidFill>
              </a:rPr>
              <a:t>Consultant, CMS &amp; MPCA</a:t>
            </a:r>
          </a:p>
          <a:p>
            <a:pPr marL="0" lvl="0" indent="457200" algn="l" rtl="0">
              <a:lnSpc>
                <a:spcPct val="110000"/>
              </a:lnSpc>
              <a:spcBef>
                <a:spcPts val="0"/>
              </a:spcBef>
              <a:spcAft>
                <a:spcPts val="0"/>
              </a:spcAft>
              <a:buClr>
                <a:schemeClr val="dk1"/>
              </a:buClr>
              <a:buSzPts val="4000"/>
              <a:buFont typeface="Arial"/>
              <a:buNone/>
            </a:pPr>
            <a:endParaRPr lang="en-US" sz="1600" b="0" i="1" dirty="0">
              <a:solidFill>
                <a:srgbClr val="F8D015"/>
              </a:solidFill>
            </a:endParaRPr>
          </a:p>
          <a:p>
            <a:pPr marL="0" lvl="0" indent="0" algn="l" rtl="0">
              <a:lnSpc>
                <a:spcPct val="110000"/>
              </a:lnSpc>
              <a:spcBef>
                <a:spcPts val="0"/>
              </a:spcBef>
              <a:spcAft>
                <a:spcPts val="0"/>
              </a:spcAft>
              <a:buClr>
                <a:schemeClr val="dk1"/>
              </a:buClr>
              <a:buSzPts val="4000"/>
              <a:buFont typeface="Arial"/>
              <a:buNone/>
            </a:pPr>
            <a:r>
              <a:rPr lang="en-US" sz="1600" dirty="0">
                <a:solidFill>
                  <a:srgbClr val="F8D015"/>
                </a:solidFill>
              </a:rPr>
              <a:t>Addiction Medicine Network</a:t>
            </a:r>
          </a:p>
          <a:p>
            <a:pPr marL="0" lvl="0" indent="0" algn="l" rtl="0">
              <a:lnSpc>
                <a:spcPct val="110000"/>
              </a:lnSpc>
              <a:spcBef>
                <a:spcPts val="0"/>
              </a:spcBef>
              <a:spcAft>
                <a:spcPts val="0"/>
              </a:spcAft>
              <a:buClr>
                <a:schemeClr val="dk1"/>
              </a:buClr>
              <a:buSzPts val="4000"/>
              <a:buFont typeface="Arial"/>
              <a:buNone/>
            </a:pPr>
            <a:r>
              <a:rPr lang="en-US" sz="1600" dirty="0">
                <a:solidFill>
                  <a:srgbClr val="F8D015"/>
                </a:solidFill>
              </a:rPr>
              <a:t>June 3, 2025</a:t>
            </a:r>
            <a:endParaRPr lang="en-US" sz="1600" dirty="0"/>
          </a:p>
        </p:txBody>
      </p:sp>
    </p:spTree>
    <p:extLst>
      <p:ext uri="{BB962C8B-B14F-4D97-AF65-F5344CB8AC3E}">
        <p14:creationId xmlns:p14="http://schemas.microsoft.com/office/powerpoint/2010/main" val="3572159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158ECE-1E94-2379-36E9-571290D45D71}"/>
              </a:ext>
            </a:extLst>
          </p:cNvPr>
          <p:cNvPicPr>
            <a:picLocks noChangeAspect="1"/>
          </p:cNvPicPr>
          <p:nvPr/>
        </p:nvPicPr>
        <p:blipFill>
          <a:blip r:embed="rId3"/>
          <a:stretch>
            <a:fillRect/>
          </a:stretch>
        </p:blipFill>
        <p:spPr>
          <a:xfrm>
            <a:off x="7148092" y="3310899"/>
            <a:ext cx="4861028" cy="2844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727F10E-6A3E-E1C3-38BC-958C02523674}"/>
              </a:ext>
            </a:extLst>
          </p:cNvPr>
          <p:cNvSpPr>
            <a:spLocks noGrp="1"/>
          </p:cNvSpPr>
          <p:nvPr>
            <p:ph type="title"/>
          </p:nvPr>
        </p:nvSpPr>
        <p:spPr/>
        <p:txBody>
          <a:bodyPr/>
          <a:lstStyle/>
          <a:p>
            <a:r>
              <a:rPr lang="en-US" dirty="0"/>
              <a:t>406 Clinic Pharmacy + 406 Recovery</a:t>
            </a:r>
          </a:p>
        </p:txBody>
      </p:sp>
      <p:sp>
        <p:nvSpPr>
          <p:cNvPr id="3" name="Text Placeholder 2">
            <a:extLst>
              <a:ext uri="{FF2B5EF4-FFF2-40B4-BE49-F238E27FC236}">
                <a16:creationId xmlns:a16="http://schemas.microsoft.com/office/drawing/2014/main" id="{F0C1ED23-EEAD-A4CB-5530-E177AAE6E54A}"/>
              </a:ext>
            </a:extLst>
          </p:cNvPr>
          <p:cNvSpPr>
            <a:spLocks noGrp="1"/>
          </p:cNvSpPr>
          <p:nvPr>
            <p:ph type="body" idx="1"/>
          </p:nvPr>
        </p:nvSpPr>
        <p:spPr/>
        <p:txBody>
          <a:bodyPr/>
          <a:lstStyle/>
          <a:p>
            <a:r>
              <a:rPr lang="en-US" b="1" dirty="0">
                <a:solidFill>
                  <a:schemeClr val="accent5"/>
                </a:solidFill>
              </a:rPr>
              <a:t>Located at 406 Clinic Pharmacy </a:t>
            </a:r>
            <a:r>
              <a:rPr lang="en-US" dirty="0"/>
              <a:t>in Missoula, Montana</a:t>
            </a:r>
          </a:p>
          <a:p>
            <a:r>
              <a:rPr lang="en-US" b="1" dirty="0">
                <a:solidFill>
                  <a:schemeClr val="accent2"/>
                </a:solidFill>
              </a:rPr>
              <a:t>Addiction Medicine Physician + Pharmacist partnership </a:t>
            </a:r>
            <a:r>
              <a:rPr lang="en-US" dirty="0">
                <a:solidFill>
                  <a:schemeClr val="tx1"/>
                </a:solidFill>
              </a:rPr>
              <a:t>for MOUD</a:t>
            </a:r>
          </a:p>
          <a:p>
            <a:pPr lvl="1"/>
            <a:r>
              <a:rPr lang="en-US" dirty="0">
                <a:latin typeface="Calibri" panose="020F0502020204030204" pitchFamily="34" charset="0"/>
                <a:ea typeface="Calibri" panose="020F0502020204030204" pitchFamily="34" charset="0"/>
                <a:cs typeface="Calibri" panose="020F0502020204030204" pitchFamily="34" charset="0"/>
              </a:rPr>
              <a:t>Buprenorphine extended-release (</a:t>
            </a:r>
            <a:r>
              <a:rPr lang="en-US" dirty="0" err="1">
                <a:latin typeface="Calibri" panose="020F0502020204030204" pitchFamily="34" charset="0"/>
                <a:ea typeface="Calibri" panose="020F0502020204030204" pitchFamily="34" charset="0"/>
                <a:cs typeface="Calibri" panose="020F0502020204030204" pitchFamily="34" charset="0"/>
              </a:rPr>
              <a:t>Sublocade</a:t>
            </a:r>
            <a:r>
              <a:rPr lang="en-US" dirty="0">
                <a:latin typeface="Calibri" panose="020F0502020204030204" pitchFamily="34" charset="0"/>
                <a:ea typeface="Calibri" panose="020F0502020204030204" pitchFamily="34" charset="0"/>
                <a:cs typeface="Calibri" panose="020F0502020204030204" pitchFamily="34" charset="0"/>
              </a:rPr>
              <a:t>®)</a:t>
            </a:r>
            <a:endParaRPr lang="en-US" dirty="0"/>
          </a:p>
          <a:p>
            <a:pPr lvl="1"/>
            <a:r>
              <a:rPr lang="en-US" dirty="0"/>
              <a:t>Physician meets patients at 406 Clinic Pharmacy</a:t>
            </a:r>
          </a:p>
          <a:p>
            <a:pPr lvl="1"/>
            <a:r>
              <a:rPr lang="en-US" dirty="0"/>
              <a:t>Appointment takes place at the pharmacy</a:t>
            </a:r>
          </a:p>
          <a:p>
            <a:pPr lvl="1"/>
            <a:r>
              <a:rPr lang="en-US" dirty="0"/>
              <a:t>Physician administers LAIB +/- lidocaine</a:t>
            </a:r>
          </a:p>
          <a:p>
            <a:pPr lvl="1"/>
            <a:r>
              <a:rPr lang="en-US" dirty="0"/>
              <a:t>8 patients seen monthly</a:t>
            </a:r>
          </a:p>
        </p:txBody>
      </p:sp>
      <p:sp>
        <p:nvSpPr>
          <p:cNvPr id="4" name="Text Placeholder 3">
            <a:extLst>
              <a:ext uri="{FF2B5EF4-FFF2-40B4-BE49-F238E27FC236}">
                <a16:creationId xmlns:a16="http://schemas.microsoft.com/office/drawing/2014/main" id="{7BFAFBC7-ED95-68A0-78EB-0E4F8421752A}"/>
              </a:ext>
            </a:extLst>
          </p:cNvPr>
          <p:cNvSpPr>
            <a:spLocks noGrp="1"/>
          </p:cNvSpPr>
          <p:nvPr>
            <p:ph type="body" idx="2"/>
          </p:nvPr>
        </p:nvSpPr>
        <p:spPr/>
        <p:txBody>
          <a:bodyPr/>
          <a:lstStyle/>
          <a:p>
            <a:pPr marL="0" indent="0"/>
            <a:r>
              <a:rPr lang="en-US" dirty="0"/>
              <a:t>Adapted Image Source:  Google Maps</a:t>
            </a:r>
          </a:p>
        </p:txBody>
      </p:sp>
      <p:sp>
        <p:nvSpPr>
          <p:cNvPr id="6" name="Star: 5 Points 5">
            <a:extLst>
              <a:ext uri="{FF2B5EF4-FFF2-40B4-BE49-F238E27FC236}">
                <a16:creationId xmlns:a16="http://schemas.microsoft.com/office/drawing/2014/main" id="{D1EDDAEC-97EC-BD52-C800-B3D7B22B9E44}"/>
              </a:ext>
            </a:extLst>
          </p:cNvPr>
          <p:cNvSpPr/>
          <p:nvPr/>
        </p:nvSpPr>
        <p:spPr>
          <a:xfrm>
            <a:off x="7957221" y="4279695"/>
            <a:ext cx="274320" cy="274320"/>
          </a:xfrm>
          <a:prstGeom prst="star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AB40293-0CA8-D71E-9858-835E35EEA4E1}"/>
              </a:ext>
            </a:extLst>
          </p:cNvPr>
          <p:cNvGrpSpPr/>
          <p:nvPr/>
        </p:nvGrpSpPr>
        <p:grpSpPr>
          <a:xfrm>
            <a:off x="735107" y="4701144"/>
            <a:ext cx="5423646" cy="1730170"/>
            <a:chOff x="1240638" y="4628316"/>
            <a:chExt cx="4757987" cy="1730170"/>
          </a:xfrm>
        </p:grpSpPr>
        <p:sp>
          <p:nvSpPr>
            <p:cNvPr id="19" name="Speech Bubble: Rectangle with Corners Rounded 18">
              <a:extLst>
                <a:ext uri="{FF2B5EF4-FFF2-40B4-BE49-F238E27FC236}">
                  <a16:creationId xmlns:a16="http://schemas.microsoft.com/office/drawing/2014/main" id="{872A8653-19C9-7BAA-8192-047826D2A95D}"/>
                </a:ext>
              </a:extLst>
            </p:cNvPr>
            <p:cNvSpPr/>
            <p:nvPr/>
          </p:nvSpPr>
          <p:spPr>
            <a:xfrm>
              <a:off x="1240638" y="4628316"/>
              <a:ext cx="4757987" cy="1730170"/>
            </a:xfrm>
            <a:prstGeom prst="wedgeRoundRectCallout">
              <a:avLst>
                <a:gd name="adj1" fmla="val 21334"/>
                <a:gd name="adj2" fmla="val -67053"/>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i="1" dirty="0">
                  <a:solidFill>
                    <a:schemeClr val="tx1">
                      <a:lumMod val="50000"/>
                      <a:lumOff val="50000"/>
                    </a:schemeClr>
                  </a:solidFill>
                  <a:latin typeface="+mj-lt"/>
                </a:rPr>
                <a:t>406 Clinic Pharmacy creates an environment for patients to receive their medications without stigma or bias, which has led to high patient satisfaction. This collaboration has also reduced no show rates and eliminated medication waste.</a:t>
              </a:r>
            </a:p>
          </p:txBody>
        </p:sp>
        <p:pic>
          <p:nvPicPr>
            <p:cNvPr id="23" name="Graphic 22" descr="Open quotation mark with solid fill">
              <a:extLst>
                <a:ext uri="{FF2B5EF4-FFF2-40B4-BE49-F238E27FC236}">
                  <a16:creationId xmlns:a16="http://schemas.microsoft.com/office/drawing/2014/main" id="{D42B5B56-15A6-6198-8568-78FAF201CD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984354" y="5780360"/>
              <a:ext cx="481231" cy="481231"/>
            </a:xfrm>
            <a:prstGeom prst="rect">
              <a:avLst/>
            </a:prstGeom>
          </p:spPr>
        </p:pic>
        <p:pic>
          <p:nvPicPr>
            <p:cNvPr id="24" name="Graphic 23" descr="Open quotation mark with solid fill">
              <a:extLst>
                <a:ext uri="{FF2B5EF4-FFF2-40B4-BE49-F238E27FC236}">
                  <a16:creationId xmlns:a16="http://schemas.microsoft.com/office/drawing/2014/main" id="{248A8144-314F-B9D3-67F1-50ACE3D6A8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2018" y="4635904"/>
              <a:ext cx="481231" cy="481231"/>
            </a:xfrm>
            <a:prstGeom prst="rect">
              <a:avLst/>
            </a:prstGeom>
          </p:spPr>
        </p:pic>
      </p:grpSp>
    </p:spTree>
    <p:extLst>
      <p:ext uri="{BB962C8B-B14F-4D97-AF65-F5344CB8AC3E}">
        <p14:creationId xmlns:p14="http://schemas.microsoft.com/office/powerpoint/2010/main" val="3137800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7F79-5CDC-7B91-F0E2-67BAA960A18E}"/>
              </a:ext>
            </a:extLst>
          </p:cNvPr>
          <p:cNvSpPr>
            <a:spLocks noGrp="1"/>
          </p:cNvSpPr>
          <p:nvPr>
            <p:ph type="title"/>
          </p:nvPr>
        </p:nvSpPr>
        <p:spPr/>
        <p:txBody>
          <a:bodyPr/>
          <a:lstStyle/>
          <a:p>
            <a:r>
              <a:rPr lang="en-US" dirty="0"/>
              <a:t>Albertsons Company + 406 Recovery</a:t>
            </a:r>
          </a:p>
        </p:txBody>
      </p:sp>
      <p:sp>
        <p:nvSpPr>
          <p:cNvPr id="3" name="Text Placeholder 2">
            <a:extLst>
              <a:ext uri="{FF2B5EF4-FFF2-40B4-BE49-F238E27FC236}">
                <a16:creationId xmlns:a16="http://schemas.microsoft.com/office/drawing/2014/main" id="{E10F8FFD-3789-6B80-6203-BFD2D671D351}"/>
              </a:ext>
            </a:extLst>
          </p:cNvPr>
          <p:cNvSpPr>
            <a:spLocks noGrp="1"/>
          </p:cNvSpPr>
          <p:nvPr>
            <p:ph type="body" idx="1"/>
          </p:nvPr>
        </p:nvSpPr>
        <p:spPr>
          <a:xfrm>
            <a:off x="182881" y="1291771"/>
            <a:ext cx="11262886" cy="1812047"/>
          </a:xfrm>
        </p:spPr>
        <p:txBody>
          <a:bodyPr>
            <a:normAutofit fontScale="92500"/>
          </a:bodyPr>
          <a:lstStyle/>
          <a:p>
            <a:r>
              <a:rPr lang="en-US" b="1" dirty="0">
                <a:solidFill>
                  <a:schemeClr val="accent5"/>
                </a:solidFill>
              </a:rPr>
              <a:t>Albertsons &amp; Safeway Pharmacies across the </a:t>
            </a:r>
            <a:r>
              <a:rPr lang="en-US" b="1" u="sng" dirty="0">
                <a:solidFill>
                  <a:schemeClr val="accent5"/>
                </a:solidFill>
              </a:rPr>
              <a:t>entire</a:t>
            </a:r>
            <a:r>
              <a:rPr lang="en-US" b="1" dirty="0">
                <a:solidFill>
                  <a:schemeClr val="accent5"/>
                </a:solidFill>
              </a:rPr>
              <a:t> state of Montana</a:t>
            </a:r>
          </a:p>
          <a:p>
            <a:r>
              <a:rPr lang="en-US" b="1" dirty="0">
                <a:solidFill>
                  <a:schemeClr val="accent2"/>
                </a:solidFill>
              </a:rPr>
              <a:t>CPA allows pharmacists to administer psychotropic LAIs at the pharmacy</a:t>
            </a:r>
          </a:p>
          <a:p>
            <a:r>
              <a:rPr lang="en-US" dirty="0"/>
              <a:t>Physician/APP prescribes LAI and completes prior authorization (PA)</a:t>
            </a:r>
          </a:p>
        </p:txBody>
      </p:sp>
      <p:pic>
        <p:nvPicPr>
          <p:cNvPr id="13" name="Picture 12" descr="A purple outline of a state&#10;&#10;Description automatically generated">
            <a:extLst>
              <a:ext uri="{FF2B5EF4-FFF2-40B4-BE49-F238E27FC236}">
                <a16:creationId xmlns:a16="http://schemas.microsoft.com/office/drawing/2014/main" id="{4C5BCE62-6D27-20C3-C069-0ED121C317EF}"/>
              </a:ext>
            </a:extLst>
          </p:cNvPr>
          <p:cNvPicPr>
            <a:picLocks noChangeAspect="1"/>
          </p:cNvPicPr>
          <p:nvPr/>
        </p:nvPicPr>
        <p:blipFill rotWithShape="1">
          <a:blip r:embed="rId3">
            <a:alphaModFix amt="5000"/>
            <a:duotone>
              <a:schemeClr val="accent5">
                <a:shade val="45000"/>
                <a:satMod val="135000"/>
              </a:schemeClr>
              <a:prstClr val="white"/>
            </a:duotone>
          </a:blip>
          <a:srcRect l="29330" t="55516" r="28884"/>
          <a:stretch/>
        </p:blipFill>
        <p:spPr>
          <a:xfrm>
            <a:off x="9697410" y="-92161"/>
            <a:ext cx="2338706" cy="1400475"/>
          </a:xfrm>
          <a:prstGeom prst="rect">
            <a:avLst/>
          </a:prstGeom>
        </p:spPr>
      </p:pic>
      <p:grpSp>
        <p:nvGrpSpPr>
          <p:cNvPr id="16" name="Group 15">
            <a:extLst>
              <a:ext uri="{FF2B5EF4-FFF2-40B4-BE49-F238E27FC236}">
                <a16:creationId xmlns:a16="http://schemas.microsoft.com/office/drawing/2014/main" id="{583672A6-903E-1F43-9048-AB21C84B7765}"/>
              </a:ext>
            </a:extLst>
          </p:cNvPr>
          <p:cNvGrpSpPr/>
          <p:nvPr/>
        </p:nvGrpSpPr>
        <p:grpSpPr>
          <a:xfrm>
            <a:off x="329838" y="3103818"/>
            <a:ext cx="11532324" cy="3279053"/>
            <a:chOff x="329838" y="3103818"/>
            <a:chExt cx="11532324" cy="3130200"/>
          </a:xfrm>
        </p:grpSpPr>
        <p:sp>
          <p:nvSpPr>
            <p:cNvPr id="17" name="Freeform: Shape 16">
              <a:extLst>
                <a:ext uri="{FF2B5EF4-FFF2-40B4-BE49-F238E27FC236}">
                  <a16:creationId xmlns:a16="http://schemas.microsoft.com/office/drawing/2014/main" id="{EBB9BEFE-6A7C-F7B3-8CEA-25983814FD82}"/>
                </a:ext>
              </a:extLst>
            </p:cNvPr>
            <p:cNvSpPr/>
            <p:nvPr/>
          </p:nvSpPr>
          <p:spPr>
            <a:xfrm>
              <a:off x="329838" y="3399018"/>
              <a:ext cx="11532324" cy="2835000"/>
            </a:xfrm>
            <a:custGeom>
              <a:avLst/>
              <a:gdLst>
                <a:gd name="connsiteX0" fmla="*/ 0 w 11532324"/>
                <a:gd name="connsiteY0" fmla="*/ 0 h 2835000"/>
                <a:gd name="connsiteX1" fmla="*/ 11532324 w 11532324"/>
                <a:gd name="connsiteY1" fmla="*/ 0 h 2835000"/>
                <a:gd name="connsiteX2" fmla="*/ 11532324 w 11532324"/>
                <a:gd name="connsiteY2" fmla="*/ 2835000 h 2835000"/>
                <a:gd name="connsiteX3" fmla="*/ 0 w 11532324"/>
                <a:gd name="connsiteY3" fmla="*/ 2835000 h 2835000"/>
                <a:gd name="connsiteX4" fmla="*/ 0 w 11532324"/>
                <a:gd name="connsiteY4" fmla="*/ 0 h 28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2324" h="2835000">
                  <a:moveTo>
                    <a:pt x="0" y="0"/>
                  </a:moveTo>
                  <a:lnTo>
                    <a:pt x="11532324" y="0"/>
                  </a:lnTo>
                  <a:lnTo>
                    <a:pt x="11532324" y="2835000"/>
                  </a:lnTo>
                  <a:lnTo>
                    <a:pt x="0" y="2835000"/>
                  </a:lnTo>
                  <a:lnTo>
                    <a:pt x="0" y="0"/>
                  </a:lnTo>
                  <a:close/>
                </a:path>
              </a:pathLst>
            </a:custGeom>
            <a:solidFill>
              <a:srgbClr val="F8F8F8">
                <a:alpha val="80000"/>
              </a:srgb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5036" tIns="416560" rIns="895036" bIns="142240" numCol="1" spcCol="1270" anchor="t" anchorCtr="0">
              <a:noAutofit/>
            </a:bodyPr>
            <a:lstStyle/>
            <a:p>
              <a:pPr marL="342900" lvl="1" indent="-342900" algn="l" defTabSz="889000">
                <a:lnSpc>
                  <a:spcPct val="90000"/>
                </a:lnSpc>
                <a:spcBef>
                  <a:spcPct val="0"/>
                </a:spcBef>
                <a:spcAft>
                  <a:spcPct val="15000"/>
                </a:spcAft>
                <a:buFont typeface="Wingdings" panose="05000000000000000000" pitchFamily="2" charset="2"/>
                <a:buChar char="v"/>
              </a:pPr>
              <a:r>
                <a:rPr lang="en-US" sz="2000" b="1" i="0" kern="1200" dirty="0"/>
                <a:t>Certified Pharmacy Technician Care Coordinator</a:t>
              </a:r>
              <a:endParaRPr lang="en-US" sz="2000" b="1" kern="1200" dirty="0"/>
            </a:p>
            <a:p>
              <a:pPr marL="800100" lvl="3" indent="-342900" defTabSz="889000">
                <a:lnSpc>
                  <a:spcPct val="90000"/>
                </a:lnSpc>
                <a:spcBef>
                  <a:spcPct val="0"/>
                </a:spcBef>
                <a:spcAft>
                  <a:spcPct val="15000"/>
                </a:spcAft>
                <a:buFont typeface="Arial" panose="020B0604020202020204" pitchFamily="34" charset="0"/>
                <a:buChar char="•"/>
              </a:pPr>
              <a:r>
                <a:rPr lang="en-US" sz="2000" b="0" i="0" kern="1200" dirty="0"/>
                <a:t>Assures medication arrives at local pharmacy</a:t>
              </a:r>
              <a:endParaRPr lang="en-US" sz="2000" kern="1200" dirty="0"/>
            </a:p>
            <a:p>
              <a:pPr marL="800100" lvl="3" indent="-342900" defTabSz="889000">
                <a:lnSpc>
                  <a:spcPct val="90000"/>
                </a:lnSpc>
                <a:spcBef>
                  <a:spcPct val="0"/>
                </a:spcBef>
                <a:spcAft>
                  <a:spcPct val="15000"/>
                </a:spcAft>
                <a:buFont typeface="Arial" panose="020B0604020202020204" pitchFamily="34" charset="0"/>
                <a:buChar char="•"/>
              </a:pPr>
              <a:r>
                <a:rPr lang="en-US" sz="2000" b="0" i="0" kern="1200" dirty="0"/>
                <a:t>Collects copay from patient</a:t>
              </a:r>
              <a:endParaRPr lang="en-US" sz="2000" kern="1200" dirty="0"/>
            </a:p>
            <a:p>
              <a:pPr marL="800100" lvl="3" indent="-342900" defTabSz="889000">
                <a:lnSpc>
                  <a:spcPct val="90000"/>
                </a:lnSpc>
                <a:spcBef>
                  <a:spcPct val="0"/>
                </a:spcBef>
                <a:spcAft>
                  <a:spcPct val="15000"/>
                </a:spcAft>
                <a:buFont typeface="Arial" panose="020B0604020202020204" pitchFamily="34" charset="0"/>
                <a:buChar char="•"/>
              </a:pPr>
              <a:r>
                <a:rPr lang="en-US" sz="2000" b="0" i="0" kern="1200" dirty="0"/>
                <a:t>Coordinates patient appointments for psychotropic LAI administration</a:t>
              </a:r>
              <a:endParaRPr lang="en-US" sz="2000" kern="1200" dirty="0"/>
            </a:p>
            <a:p>
              <a:pPr marL="800100" lvl="3" indent="-342900" defTabSz="889000">
                <a:lnSpc>
                  <a:spcPct val="90000"/>
                </a:lnSpc>
                <a:spcBef>
                  <a:spcPct val="0"/>
                </a:spcBef>
                <a:spcAft>
                  <a:spcPct val="15000"/>
                </a:spcAft>
                <a:buFont typeface="Arial" panose="020B0604020202020204" pitchFamily="34" charset="0"/>
                <a:buChar char="•"/>
              </a:pPr>
              <a:r>
                <a:rPr lang="en-US" sz="2000" b="0" i="0" kern="1200" dirty="0"/>
                <a:t>Communicates step by step process to prescriber via </a:t>
              </a:r>
              <a:r>
                <a:rPr lang="en-US" sz="2000" b="1" i="0" kern="1200" dirty="0">
                  <a:solidFill>
                    <a:srgbClr val="00B0F0"/>
                  </a:solidFill>
                </a:rPr>
                <a:t>Albertsons Kordinator </a:t>
              </a:r>
              <a:r>
                <a:rPr lang="en-US" sz="2000" i="0" kern="1200" dirty="0">
                  <a:solidFill>
                    <a:schemeClr val="tx1"/>
                  </a:solidFill>
                </a:rPr>
                <a:t>portal</a:t>
              </a:r>
              <a:endParaRPr lang="en-US" sz="2000" kern="1200" dirty="0">
                <a:solidFill>
                  <a:srgbClr val="00B0F0"/>
                </a:solidFill>
              </a:endParaRPr>
            </a:p>
            <a:p>
              <a:pPr marL="342900" lvl="1" indent="-342900" algn="l" defTabSz="889000">
                <a:lnSpc>
                  <a:spcPct val="90000"/>
                </a:lnSpc>
                <a:spcBef>
                  <a:spcPct val="0"/>
                </a:spcBef>
                <a:spcAft>
                  <a:spcPct val="15000"/>
                </a:spcAft>
                <a:buFont typeface="Wingdings" panose="05000000000000000000" pitchFamily="2" charset="2"/>
                <a:buChar char="v"/>
              </a:pPr>
              <a:r>
                <a:rPr lang="en-US" sz="2000" b="1" i="0" kern="1200" dirty="0"/>
                <a:t>Pharmacist Educator</a:t>
              </a:r>
              <a:endParaRPr lang="en-US" sz="2000" b="1" kern="1200" dirty="0"/>
            </a:p>
            <a:p>
              <a:pPr marL="800100" lvl="2" indent="-342900" algn="l" defTabSz="889000">
                <a:lnSpc>
                  <a:spcPct val="90000"/>
                </a:lnSpc>
                <a:spcBef>
                  <a:spcPct val="0"/>
                </a:spcBef>
                <a:spcAft>
                  <a:spcPct val="15000"/>
                </a:spcAft>
                <a:buChar char="•"/>
              </a:pPr>
              <a:r>
                <a:rPr lang="en-US" sz="2000" kern="1200" dirty="0"/>
                <a:t>Education to </a:t>
              </a:r>
              <a:r>
                <a:rPr lang="en-US" sz="2000" b="0" i="0" kern="1200" dirty="0"/>
                <a:t>community pharmacists on proper psychotropic LAI administration</a:t>
              </a:r>
              <a:endParaRPr lang="en-US" sz="2000" kern="1200" dirty="0"/>
            </a:p>
          </p:txBody>
        </p:sp>
        <p:sp>
          <p:nvSpPr>
            <p:cNvPr id="18" name="Freeform: Shape 17">
              <a:extLst>
                <a:ext uri="{FF2B5EF4-FFF2-40B4-BE49-F238E27FC236}">
                  <a16:creationId xmlns:a16="http://schemas.microsoft.com/office/drawing/2014/main" id="{F02D1639-8BA7-591A-9897-DB3CB00CFBFD}"/>
                </a:ext>
              </a:extLst>
            </p:cNvPr>
            <p:cNvSpPr/>
            <p:nvPr/>
          </p:nvSpPr>
          <p:spPr>
            <a:xfrm>
              <a:off x="906454" y="3103818"/>
              <a:ext cx="8072626" cy="590400"/>
            </a:xfrm>
            <a:custGeom>
              <a:avLst/>
              <a:gdLst>
                <a:gd name="connsiteX0" fmla="*/ 0 w 8072626"/>
                <a:gd name="connsiteY0" fmla="*/ 98402 h 590400"/>
                <a:gd name="connsiteX1" fmla="*/ 98402 w 8072626"/>
                <a:gd name="connsiteY1" fmla="*/ 0 h 590400"/>
                <a:gd name="connsiteX2" fmla="*/ 7974224 w 8072626"/>
                <a:gd name="connsiteY2" fmla="*/ 0 h 590400"/>
                <a:gd name="connsiteX3" fmla="*/ 8072626 w 8072626"/>
                <a:gd name="connsiteY3" fmla="*/ 98402 h 590400"/>
                <a:gd name="connsiteX4" fmla="*/ 8072626 w 8072626"/>
                <a:gd name="connsiteY4" fmla="*/ 491998 h 590400"/>
                <a:gd name="connsiteX5" fmla="*/ 7974224 w 8072626"/>
                <a:gd name="connsiteY5" fmla="*/ 590400 h 590400"/>
                <a:gd name="connsiteX6" fmla="*/ 98402 w 8072626"/>
                <a:gd name="connsiteY6" fmla="*/ 590400 h 590400"/>
                <a:gd name="connsiteX7" fmla="*/ 0 w 8072626"/>
                <a:gd name="connsiteY7" fmla="*/ 491998 h 590400"/>
                <a:gd name="connsiteX8" fmla="*/ 0 w 8072626"/>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626" h="590400">
                  <a:moveTo>
                    <a:pt x="0" y="98402"/>
                  </a:moveTo>
                  <a:cubicBezTo>
                    <a:pt x="0" y="44056"/>
                    <a:pt x="44056" y="0"/>
                    <a:pt x="98402" y="0"/>
                  </a:cubicBezTo>
                  <a:lnTo>
                    <a:pt x="7974224" y="0"/>
                  </a:lnTo>
                  <a:cubicBezTo>
                    <a:pt x="8028570" y="0"/>
                    <a:pt x="8072626" y="44056"/>
                    <a:pt x="8072626" y="98402"/>
                  </a:cubicBezTo>
                  <a:lnTo>
                    <a:pt x="8072626" y="491998"/>
                  </a:lnTo>
                  <a:cubicBezTo>
                    <a:pt x="8072626" y="546344"/>
                    <a:pt x="8028570" y="590400"/>
                    <a:pt x="7974224"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947" tIns="28821" rIns="333947" bIns="28821" numCol="1" spcCol="1270" anchor="ctr" anchorCtr="0">
              <a:noAutofit/>
            </a:bodyPr>
            <a:lstStyle/>
            <a:p>
              <a:pPr marL="0" lvl="0" indent="0" algn="l" defTabSz="889000">
                <a:lnSpc>
                  <a:spcPct val="90000"/>
                </a:lnSpc>
                <a:spcBef>
                  <a:spcPct val="0"/>
                </a:spcBef>
                <a:spcAft>
                  <a:spcPct val="35000"/>
                </a:spcAft>
                <a:buNone/>
              </a:pPr>
              <a:r>
                <a:rPr lang="en-US" sz="2400" b="0" i="0" kern="1200" dirty="0"/>
                <a:t>Albertsons Specialty Pharmacy Team</a:t>
              </a:r>
              <a:endParaRPr lang="en-US" sz="2400" kern="1200" dirty="0"/>
            </a:p>
          </p:txBody>
        </p:sp>
      </p:grpSp>
      <p:pic>
        <p:nvPicPr>
          <p:cNvPr id="20" name="Picture 19" descr="A purple outline of a state&#10;&#10;Description automatically generated">
            <a:extLst>
              <a:ext uri="{FF2B5EF4-FFF2-40B4-BE49-F238E27FC236}">
                <a16:creationId xmlns:a16="http://schemas.microsoft.com/office/drawing/2014/main" id="{DEC7B043-2609-63D2-332F-69779F8B6FB4}"/>
              </a:ext>
            </a:extLst>
          </p:cNvPr>
          <p:cNvPicPr>
            <a:picLocks noChangeAspect="1"/>
          </p:cNvPicPr>
          <p:nvPr/>
        </p:nvPicPr>
        <p:blipFill rotWithShape="1">
          <a:blip r:embed="rId3">
            <a:alphaModFix amt="20000"/>
          </a:blip>
          <a:srcRect l="29531" r="29152" b="55844"/>
          <a:stretch/>
        </p:blipFill>
        <p:spPr>
          <a:xfrm>
            <a:off x="9340536" y="3558562"/>
            <a:ext cx="2014711" cy="1211139"/>
          </a:xfrm>
          <a:prstGeom prst="rect">
            <a:avLst/>
          </a:prstGeom>
        </p:spPr>
      </p:pic>
      <p:cxnSp>
        <p:nvCxnSpPr>
          <p:cNvPr id="22" name="Straight Arrow Connector 21">
            <a:extLst>
              <a:ext uri="{FF2B5EF4-FFF2-40B4-BE49-F238E27FC236}">
                <a16:creationId xmlns:a16="http://schemas.microsoft.com/office/drawing/2014/main" id="{DD315CED-705F-9560-DB15-DCEB92F20827}"/>
              </a:ext>
            </a:extLst>
          </p:cNvPr>
          <p:cNvCxnSpPr>
            <a:cxnSpLocks/>
          </p:cNvCxnSpPr>
          <p:nvPr/>
        </p:nvCxnSpPr>
        <p:spPr>
          <a:xfrm>
            <a:off x="9482250" y="3669007"/>
            <a:ext cx="1748356" cy="888602"/>
          </a:xfrm>
          <a:prstGeom prst="straightConnector1">
            <a:avLst/>
          </a:prstGeom>
          <a:ln w="38100">
            <a:solidFill>
              <a:schemeClr val="accent4"/>
            </a:solidFill>
            <a:headEnd type="triangle"/>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79023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7F79-5CDC-7B91-F0E2-67BAA960A18E}"/>
              </a:ext>
            </a:extLst>
          </p:cNvPr>
          <p:cNvSpPr>
            <a:spLocks noGrp="1"/>
          </p:cNvSpPr>
          <p:nvPr>
            <p:ph type="title"/>
          </p:nvPr>
        </p:nvSpPr>
        <p:spPr/>
        <p:txBody>
          <a:bodyPr/>
          <a:lstStyle/>
          <a:p>
            <a:r>
              <a:rPr lang="en-US" dirty="0"/>
              <a:t>Albertsons Company + 406 Recovery</a:t>
            </a:r>
          </a:p>
        </p:txBody>
      </p:sp>
      <p:sp>
        <p:nvSpPr>
          <p:cNvPr id="3" name="Text Placeholder 2">
            <a:extLst>
              <a:ext uri="{FF2B5EF4-FFF2-40B4-BE49-F238E27FC236}">
                <a16:creationId xmlns:a16="http://schemas.microsoft.com/office/drawing/2014/main" id="{E10F8FFD-3789-6B80-6203-BFD2D671D351}"/>
              </a:ext>
            </a:extLst>
          </p:cNvPr>
          <p:cNvSpPr>
            <a:spLocks noGrp="1"/>
          </p:cNvSpPr>
          <p:nvPr>
            <p:ph type="body" idx="1"/>
          </p:nvPr>
        </p:nvSpPr>
        <p:spPr/>
        <p:txBody>
          <a:bodyPr/>
          <a:lstStyle/>
          <a:p>
            <a:r>
              <a:rPr lang="en-US" dirty="0"/>
              <a:t>The CPA allows pharmacists to administer the following LAIs</a:t>
            </a:r>
            <a:endParaRPr lang="en-US" i="1" dirty="0"/>
          </a:p>
        </p:txBody>
      </p:sp>
      <p:sp>
        <p:nvSpPr>
          <p:cNvPr id="4" name="Text Placeholder 3">
            <a:extLst>
              <a:ext uri="{FF2B5EF4-FFF2-40B4-BE49-F238E27FC236}">
                <a16:creationId xmlns:a16="http://schemas.microsoft.com/office/drawing/2014/main" id="{E503BDCD-53D9-C302-8B63-5D7FF04B069B}"/>
              </a:ext>
            </a:extLst>
          </p:cNvPr>
          <p:cNvSpPr>
            <a:spLocks noGrp="1"/>
          </p:cNvSpPr>
          <p:nvPr>
            <p:ph type="body" idx="2"/>
          </p:nvPr>
        </p:nvSpPr>
        <p:spPr/>
        <p:txBody>
          <a:bodyPr/>
          <a:lstStyle/>
          <a:p>
            <a:pPr marL="0" indent="0"/>
            <a:endParaRPr lang="en-US" dirty="0"/>
          </a:p>
        </p:txBody>
      </p:sp>
      <p:graphicFrame>
        <p:nvGraphicFramePr>
          <p:cNvPr id="5" name="Table 4">
            <a:extLst>
              <a:ext uri="{FF2B5EF4-FFF2-40B4-BE49-F238E27FC236}">
                <a16:creationId xmlns:a16="http://schemas.microsoft.com/office/drawing/2014/main" id="{7305CCC8-1663-7EC5-C55B-E6C7DF8996A4}"/>
              </a:ext>
            </a:extLst>
          </p:cNvPr>
          <p:cNvGraphicFramePr>
            <a:graphicFrameLocks noGrp="1"/>
          </p:cNvGraphicFramePr>
          <p:nvPr>
            <p:extLst>
              <p:ext uri="{D42A27DB-BD31-4B8C-83A1-F6EECF244321}">
                <p14:modId xmlns:p14="http://schemas.microsoft.com/office/powerpoint/2010/main" val="2435187788"/>
              </p:ext>
            </p:extLst>
          </p:nvPr>
        </p:nvGraphicFramePr>
        <p:xfrm>
          <a:off x="637385" y="2597875"/>
          <a:ext cx="10917230" cy="3134360"/>
        </p:xfrm>
        <a:graphic>
          <a:graphicData uri="http://schemas.openxmlformats.org/drawingml/2006/table">
            <a:tbl>
              <a:tblPr firstRow="1" bandRow="1">
                <a:tableStyleId>{5C22544A-7EE6-4342-B048-85BDC9FD1C3A}</a:tableStyleId>
              </a:tblPr>
              <a:tblGrid>
                <a:gridCol w="5458615">
                  <a:extLst>
                    <a:ext uri="{9D8B030D-6E8A-4147-A177-3AD203B41FA5}">
                      <a16:colId xmlns:a16="http://schemas.microsoft.com/office/drawing/2014/main" val="793561749"/>
                    </a:ext>
                  </a:extLst>
                </a:gridCol>
                <a:gridCol w="5458615">
                  <a:extLst>
                    <a:ext uri="{9D8B030D-6E8A-4147-A177-3AD203B41FA5}">
                      <a16:colId xmlns:a16="http://schemas.microsoft.com/office/drawing/2014/main" val="599907499"/>
                    </a:ext>
                  </a:extLst>
                </a:gridCol>
              </a:tblGrid>
              <a:tr h="370840">
                <a:tc gridSpan="2">
                  <a:txBody>
                    <a:bodyPr/>
                    <a:lstStyle/>
                    <a:p>
                      <a:r>
                        <a:rPr lang="en-US" sz="1800" dirty="0"/>
                        <a:t>Medications hereby approved to be administered to eligible minors and adult patients aged 18 and older with a patient-specific prescription to administer, including the following:</a:t>
                      </a:r>
                    </a:p>
                  </a:txBody>
                  <a:tcPr/>
                </a:tc>
                <a:tc hMerge="1">
                  <a:txBody>
                    <a:bodyPr/>
                    <a:lstStyle/>
                    <a:p>
                      <a:endParaRPr lang="en-US" dirty="0"/>
                    </a:p>
                  </a:txBody>
                  <a:tcPr/>
                </a:tc>
                <a:extLst>
                  <a:ext uri="{0D108BD9-81ED-4DB2-BD59-A6C34878D82A}">
                    <a16:rowId xmlns:a16="http://schemas.microsoft.com/office/drawing/2014/main" val="1419381201"/>
                  </a:ext>
                </a:extLst>
              </a:tr>
              <a:tr h="370840">
                <a:tc>
                  <a:txBody>
                    <a:bodyPr/>
                    <a:lstStyle/>
                    <a:p>
                      <a:r>
                        <a:rPr lang="en-US" sz="1800" dirty="0"/>
                        <a:t>Aripiprazole (Abilify </a:t>
                      </a:r>
                      <a:r>
                        <a:rPr lang="en-US" sz="1800" dirty="0" err="1"/>
                        <a:t>Maintena</a:t>
                      </a:r>
                      <a:r>
                        <a:rPr lang="en-US" sz="1800" dirty="0"/>
                        <a:t>® / Abilify </a:t>
                      </a:r>
                      <a:r>
                        <a:rPr lang="en-US" sz="1800" dirty="0" err="1"/>
                        <a:t>Asimtufii</a:t>
                      </a:r>
                      <a:r>
                        <a:rPr lang="en-US" sz="1800" dirty="0"/>
                        <a:t>®)</a:t>
                      </a:r>
                    </a:p>
                  </a:txBody>
                  <a:tcPr/>
                </a:tc>
                <a:tc>
                  <a:txBody>
                    <a:bodyPr/>
                    <a:lstStyle/>
                    <a:p>
                      <a:r>
                        <a:rPr lang="en-US" sz="1800" dirty="0"/>
                        <a:t>Paliperidone palmitate (Invega </a:t>
                      </a:r>
                      <a:r>
                        <a:rPr lang="en-US" sz="1800" dirty="0" err="1"/>
                        <a:t>Trinza</a:t>
                      </a:r>
                      <a:r>
                        <a:rPr lang="en-US" sz="1800" dirty="0"/>
                        <a:t>®)</a:t>
                      </a:r>
                    </a:p>
                  </a:txBody>
                  <a:tcPr/>
                </a:tc>
                <a:extLst>
                  <a:ext uri="{0D108BD9-81ED-4DB2-BD59-A6C34878D82A}">
                    <a16:rowId xmlns:a16="http://schemas.microsoft.com/office/drawing/2014/main" val="2570378973"/>
                  </a:ext>
                </a:extLst>
              </a:tr>
              <a:tr h="370840">
                <a:tc>
                  <a:txBody>
                    <a:bodyPr/>
                    <a:lstStyle/>
                    <a:p>
                      <a:r>
                        <a:rPr lang="en-US" sz="1800" dirty="0"/>
                        <a:t>Aripiprazole </a:t>
                      </a:r>
                      <a:r>
                        <a:rPr lang="en-US" sz="1800" dirty="0" err="1"/>
                        <a:t>lauroxil</a:t>
                      </a:r>
                      <a:r>
                        <a:rPr lang="en-US" sz="1800" dirty="0"/>
                        <a:t> (</a:t>
                      </a:r>
                      <a:r>
                        <a:rPr lang="en-US" sz="1800" dirty="0" err="1"/>
                        <a:t>Aristada</a:t>
                      </a:r>
                      <a:r>
                        <a:rPr lang="en-US" sz="1800" dirty="0"/>
                        <a:t>® / </a:t>
                      </a:r>
                      <a:r>
                        <a:rPr lang="en-US" sz="1800" dirty="0" err="1"/>
                        <a:t>Aristada</a:t>
                      </a:r>
                      <a:r>
                        <a:rPr lang="en-US" sz="1800" dirty="0"/>
                        <a:t> Initio®)</a:t>
                      </a:r>
                    </a:p>
                  </a:txBody>
                  <a:tcPr/>
                </a:tc>
                <a:tc>
                  <a:txBody>
                    <a:bodyPr/>
                    <a:lstStyle/>
                    <a:p>
                      <a:r>
                        <a:rPr lang="en-US" sz="1800" dirty="0"/>
                        <a:t>Paliperidone palmitate (Invega </a:t>
                      </a:r>
                      <a:r>
                        <a:rPr lang="en-US" sz="1800" dirty="0" err="1"/>
                        <a:t>Hafyera</a:t>
                      </a:r>
                      <a:r>
                        <a:rPr lang="en-US" sz="1800" dirty="0"/>
                        <a:t>®)</a:t>
                      </a:r>
                    </a:p>
                  </a:txBody>
                  <a:tcPr/>
                </a:tc>
                <a:extLst>
                  <a:ext uri="{0D108BD9-81ED-4DB2-BD59-A6C34878D82A}">
                    <a16:rowId xmlns:a16="http://schemas.microsoft.com/office/drawing/2014/main" val="97560469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t>Buprenorphine extended-release (</a:t>
                      </a:r>
                      <a:r>
                        <a:rPr lang="en-US" sz="1800" b="1" dirty="0" err="1"/>
                        <a:t>Sublocade</a:t>
                      </a:r>
                      <a:r>
                        <a:rPr lang="en-US" sz="1800" b="1" dirty="0"/>
                        <a:t>®, </a:t>
                      </a:r>
                      <a:r>
                        <a:rPr lang="en-US" sz="1800" b="1" dirty="0" err="1"/>
                        <a:t>Brixadi</a:t>
                      </a:r>
                      <a:r>
                        <a:rPr lang="en-US" sz="1800" b="1" dirty="0"/>
                        <a:t>®)</a:t>
                      </a:r>
                    </a:p>
                  </a:txBody>
                  <a:tcPr/>
                </a:tc>
                <a:tc>
                  <a:txBody>
                    <a:bodyPr/>
                    <a:lstStyle/>
                    <a:p>
                      <a:r>
                        <a:rPr lang="en-US" sz="1800" dirty="0"/>
                        <a:t>Paliperidone palmitate (Invega </a:t>
                      </a:r>
                      <a:r>
                        <a:rPr lang="en-US" sz="1800" dirty="0" err="1"/>
                        <a:t>Sustenna</a:t>
                      </a:r>
                      <a:r>
                        <a:rPr lang="en-US" sz="1800" dirty="0"/>
                        <a:t>®)</a:t>
                      </a:r>
                    </a:p>
                  </a:txBody>
                  <a:tcPr/>
                </a:tc>
                <a:extLst>
                  <a:ext uri="{0D108BD9-81ED-4DB2-BD59-A6C34878D82A}">
                    <a16:rowId xmlns:a16="http://schemas.microsoft.com/office/drawing/2014/main" val="689213046"/>
                  </a:ext>
                </a:extLst>
              </a:tr>
              <a:tr h="370840">
                <a:tc>
                  <a:txBody>
                    <a:bodyPr/>
                    <a:lstStyle/>
                    <a:p>
                      <a:r>
                        <a:rPr lang="en-US" sz="1800" dirty="0"/>
                        <a:t>Fluphenazine decanoate (</a:t>
                      </a:r>
                      <a:r>
                        <a:rPr lang="en-US" sz="1800" dirty="0" err="1"/>
                        <a:t>Prolixin</a:t>
                      </a:r>
                      <a:r>
                        <a:rPr lang="en-US" sz="1800" dirty="0"/>
                        <a:t>®)</a:t>
                      </a:r>
                    </a:p>
                  </a:txBody>
                  <a:tcPr/>
                </a:tc>
                <a:tc>
                  <a:txBody>
                    <a:bodyPr/>
                    <a:lstStyle/>
                    <a:p>
                      <a:r>
                        <a:rPr lang="en-US" sz="1800" dirty="0"/>
                        <a:t>Risperidone (</a:t>
                      </a:r>
                      <a:r>
                        <a:rPr lang="en-US" sz="1800" dirty="0" err="1"/>
                        <a:t>Perseris</a:t>
                      </a:r>
                      <a:r>
                        <a:rPr lang="en-US" sz="1800" dirty="0"/>
                        <a:t>®)</a:t>
                      </a:r>
                    </a:p>
                  </a:txBody>
                  <a:tcPr/>
                </a:tc>
                <a:extLst>
                  <a:ext uri="{0D108BD9-81ED-4DB2-BD59-A6C34878D82A}">
                    <a16:rowId xmlns:a16="http://schemas.microsoft.com/office/drawing/2014/main" val="614996536"/>
                  </a:ext>
                </a:extLst>
              </a:tr>
              <a:tr h="370840">
                <a:tc>
                  <a:txBody>
                    <a:bodyPr/>
                    <a:lstStyle/>
                    <a:p>
                      <a:r>
                        <a:rPr lang="en-US" sz="1800" dirty="0"/>
                        <a:t>Haloperidol deaconate (Haldol®)</a:t>
                      </a:r>
                    </a:p>
                  </a:txBody>
                  <a:tcPr/>
                </a:tc>
                <a:tc>
                  <a:txBody>
                    <a:bodyPr/>
                    <a:lstStyle/>
                    <a:p>
                      <a:r>
                        <a:rPr lang="en-US" sz="1800" dirty="0"/>
                        <a:t>Risperidone (Risperdal </a:t>
                      </a:r>
                      <a:r>
                        <a:rPr lang="en-US" sz="1800" dirty="0" err="1"/>
                        <a:t>Consta</a:t>
                      </a:r>
                      <a:r>
                        <a:rPr lang="en-US" sz="1800" dirty="0"/>
                        <a:t>®)</a:t>
                      </a:r>
                    </a:p>
                  </a:txBody>
                  <a:tcPr/>
                </a:tc>
                <a:extLst>
                  <a:ext uri="{0D108BD9-81ED-4DB2-BD59-A6C34878D82A}">
                    <a16:rowId xmlns:a16="http://schemas.microsoft.com/office/drawing/2014/main" val="2502660562"/>
                  </a:ext>
                </a:extLst>
              </a:tr>
              <a:tr h="370840">
                <a:tc>
                  <a:txBody>
                    <a:bodyPr/>
                    <a:lstStyle/>
                    <a:p>
                      <a:r>
                        <a:rPr lang="en-US" sz="1800" b="1" dirty="0"/>
                        <a:t>Naltrexone (Vivitrol®)</a:t>
                      </a:r>
                    </a:p>
                  </a:txBody>
                  <a:tcPr/>
                </a:tc>
                <a:tc>
                  <a:txBody>
                    <a:bodyPr/>
                    <a:lstStyle/>
                    <a:p>
                      <a:r>
                        <a:rPr lang="en-US" sz="1800" dirty="0"/>
                        <a:t>Risperidone (</a:t>
                      </a:r>
                      <a:r>
                        <a:rPr lang="en-US" sz="1800" dirty="0" err="1"/>
                        <a:t>Uzedy</a:t>
                      </a:r>
                      <a:r>
                        <a:rPr lang="en-US" sz="1800" dirty="0"/>
                        <a:t>®)</a:t>
                      </a:r>
                    </a:p>
                  </a:txBody>
                  <a:tcPr/>
                </a:tc>
                <a:extLst>
                  <a:ext uri="{0D108BD9-81ED-4DB2-BD59-A6C34878D82A}">
                    <a16:rowId xmlns:a16="http://schemas.microsoft.com/office/drawing/2014/main" val="3143560806"/>
                  </a:ext>
                </a:extLst>
              </a:tr>
            </a:tbl>
          </a:graphicData>
        </a:graphic>
      </p:graphicFrame>
    </p:spTree>
    <p:extLst>
      <p:ext uri="{BB962C8B-B14F-4D97-AF65-F5344CB8AC3E}">
        <p14:creationId xmlns:p14="http://schemas.microsoft.com/office/powerpoint/2010/main" val="410463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7F79-5CDC-7B91-F0E2-67BAA960A18E}"/>
              </a:ext>
            </a:extLst>
          </p:cNvPr>
          <p:cNvSpPr>
            <a:spLocks noGrp="1"/>
          </p:cNvSpPr>
          <p:nvPr>
            <p:ph type="title"/>
          </p:nvPr>
        </p:nvSpPr>
        <p:spPr/>
        <p:txBody>
          <a:bodyPr/>
          <a:lstStyle/>
          <a:p>
            <a:r>
              <a:rPr lang="en-US" dirty="0"/>
              <a:t>Albertsons Company + 406 Recovery</a:t>
            </a:r>
          </a:p>
        </p:txBody>
      </p:sp>
      <p:grpSp>
        <p:nvGrpSpPr>
          <p:cNvPr id="6" name="Group 5">
            <a:extLst>
              <a:ext uri="{FF2B5EF4-FFF2-40B4-BE49-F238E27FC236}">
                <a16:creationId xmlns:a16="http://schemas.microsoft.com/office/drawing/2014/main" id="{A4C58907-EF3C-0F23-509D-D686A89DD482}"/>
              </a:ext>
            </a:extLst>
          </p:cNvPr>
          <p:cNvGrpSpPr/>
          <p:nvPr/>
        </p:nvGrpSpPr>
        <p:grpSpPr>
          <a:xfrm>
            <a:off x="238981" y="1366083"/>
            <a:ext cx="11374602" cy="5115028"/>
            <a:chOff x="182880" y="1291771"/>
            <a:chExt cx="11374602" cy="5115028"/>
          </a:xfrm>
        </p:grpSpPr>
        <p:graphicFrame>
          <p:nvGraphicFramePr>
            <p:cNvPr id="5" name="Diagram 4">
              <a:extLst>
                <a:ext uri="{FF2B5EF4-FFF2-40B4-BE49-F238E27FC236}">
                  <a16:creationId xmlns:a16="http://schemas.microsoft.com/office/drawing/2014/main" id="{A8FCF83E-B4A7-A690-D09B-E56073882C79}"/>
                </a:ext>
              </a:extLst>
            </p:cNvPr>
            <p:cNvGraphicFramePr/>
            <p:nvPr/>
          </p:nvGraphicFramePr>
          <p:xfrm>
            <a:off x="182880" y="1291771"/>
            <a:ext cx="3586038" cy="4905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hart 6">
              <a:extLst>
                <a:ext uri="{FF2B5EF4-FFF2-40B4-BE49-F238E27FC236}">
                  <a16:creationId xmlns:a16="http://schemas.microsoft.com/office/drawing/2014/main" id="{0D4DE439-56BE-953D-75C5-C25CB9C14B31}"/>
                </a:ext>
              </a:extLst>
            </p:cNvPr>
            <p:cNvGraphicFramePr/>
            <p:nvPr>
              <p:extLst>
                <p:ext uri="{D42A27DB-BD31-4B8C-83A1-F6EECF244321}">
                  <p14:modId xmlns:p14="http://schemas.microsoft.com/office/powerpoint/2010/main" val="346296261"/>
                </p:ext>
              </p:extLst>
            </p:nvPr>
          </p:nvGraphicFramePr>
          <p:xfrm>
            <a:off x="3429482" y="1500970"/>
            <a:ext cx="8128000" cy="4905829"/>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3467603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A4898-3A39-F3EC-4AF0-92A3F38D3665}"/>
              </a:ext>
            </a:extLst>
          </p:cNvPr>
          <p:cNvSpPr>
            <a:spLocks noGrp="1"/>
          </p:cNvSpPr>
          <p:nvPr>
            <p:ph type="title"/>
          </p:nvPr>
        </p:nvSpPr>
        <p:spPr/>
        <p:txBody>
          <a:bodyPr/>
          <a:lstStyle/>
          <a:p>
            <a:r>
              <a:rPr lang="en-US" dirty="0"/>
              <a:t>Albertsons Company + 406 Recovery</a:t>
            </a:r>
          </a:p>
        </p:txBody>
      </p:sp>
      <p:graphicFrame>
        <p:nvGraphicFramePr>
          <p:cNvPr id="7" name="Chart 6">
            <a:extLst>
              <a:ext uri="{FF2B5EF4-FFF2-40B4-BE49-F238E27FC236}">
                <a16:creationId xmlns:a16="http://schemas.microsoft.com/office/drawing/2014/main" id="{2B7D0EB3-38FF-1D2F-6DC4-48B99685B9D6}"/>
              </a:ext>
            </a:extLst>
          </p:cNvPr>
          <p:cNvGraphicFramePr/>
          <p:nvPr>
            <p:extLst>
              <p:ext uri="{D42A27DB-BD31-4B8C-83A1-F6EECF244321}">
                <p14:modId xmlns:p14="http://schemas.microsoft.com/office/powerpoint/2010/main" val="2193689224"/>
              </p:ext>
            </p:extLst>
          </p:nvPr>
        </p:nvGraphicFramePr>
        <p:xfrm>
          <a:off x="331305" y="1291771"/>
          <a:ext cx="11529391" cy="505337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547AC919-0568-5E74-45AD-1653C1EDB938}"/>
              </a:ext>
            </a:extLst>
          </p:cNvPr>
          <p:cNvSpPr>
            <a:spLocks noGrp="1"/>
          </p:cNvSpPr>
          <p:nvPr>
            <p:ph type="body" idx="2"/>
          </p:nvPr>
        </p:nvSpPr>
        <p:spPr/>
        <p:txBody>
          <a:bodyPr/>
          <a:lstStyle/>
          <a:p>
            <a:endParaRPr lang="en-US"/>
          </a:p>
        </p:txBody>
      </p:sp>
      <p:pic>
        <p:nvPicPr>
          <p:cNvPr id="5" name="Graphic 4" descr="Needle outline">
            <a:extLst>
              <a:ext uri="{FF2B5EF4-FFF2-40B4-BE49-F238E27FC236}">
                <a16:creationId xmlns:a16="http://schemas.microsoft.com/office/drawing/2014/main" id="{0546FFA8-4752-EFFD-F27C-364734439C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8786" y="2139430"/>
            <a:ext cx="3286129" cy="3286129"/>
          </a:xfrm>
          <a:prstGeom prst="rect">
            <a:avLst/>
          </a:prstGeom>
        </p:spPr>
      </p:pic>
    </p:spTree>
    <p:extLst>
      <p:ext uri="{BB962C8B-B14F-4D97-AF65-F5344CB8AC3E}">
        <p14:creationId xmlns:p14="http://schemas.microsoft.com/office/powerpoint/2010/main" val="19773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2000" r="-7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A2C32-C3E5-92A8-A36F-12395D31C429}"/>
              </a:ext>
            </a:extLst>
          </p:cNvPr>
          <p:cNvSpPr>
            <a:spLocks noGrp="1"/>
          </p:cNvSpPr>
          <p:nvPr>
            <p:ph type="title"/>
          </p:nvPr>
        </p:nvSpPr>
        <p:spPr>
          <a:xfrm>
            <a:off x="0" y="1"/>
            <a:ext cx="10069830" cy="1216152"/>
          </a:xfrm>
        </p:spPr>
        <p:txBody>
          <a:bodyPr>
            <a:normAutofit fontScale="90000"/>
          </a:bodyPr>
          <a:lstStyle/>
          <a:p>
            <a:r>
              <a:rPr lang="en-US" dirty="0"/>
              <a:t>Albertsons Company + 406 Recovery </a:t>
            </a:r>
            <a:br>
              <a:rPr lang="en-US" dirty="0"/>
            </a:br>
            <a:r>
              <a:rPr lang="en-US" dirty="0"/>
              <a:t>(October 2024 Data)</a:t>
            </a:r>
          </a:p>
        </p:txBody>
      </p:sp>
      <p:sp>
        <p:nvSpPr>
          <p:cNvPr id="4" name="Text Placeholder 3">
            <a:extLst>
              <a:ext uri="{FF2B5EF4-FFF2-40B4-BE49-F238E27FC236}">
                <a16:creationId xmlns:a16="http://schemas.microsoft.com/office/drawing/2014/main" id="{44F0DEC1-56C6-F3B7-63BD-5EA4CC089717}"/>
              </a:ext>
            </a:extLst>
          </p:cNvPr>
          <p:cNvSpPr>
            <a:spLocks noGrp="1"/>
          </p:cNvSpPr>
          <p:nvPr>
            <p:ph type="body" idx="2"/>
          </p:nvPr>
        </p:nvSpPr>
        <p:spPr>
          <a:xfrm>
            <a:off x="836281" y="6273218"/>
            <a:ext cx="9338007" cy="570034"/>
          </a:xfrm>
        </p:spPr>
        <p:txBody>
          <a:bodyPr/>
          <a:lstStyle/>
          <a:p>
            <a:pPr marL="0" indent="0"/>
            <a:r>
              <a:rPr lang="en-US" dirty="0"/>
              <a:t>Adapted Image Source:  Google Maps</a:t>
            </a:r>
          </a:p>
        </p:txBody>
      </p:sp>
      <p:cxnSp>
        <p:nvCxnSpPr>
          <p:cNvPr id="23" name="Straight Arrow Connector 22">
            <a:extLst>
              <a:ext uri="{FF2B5EF4-FFF2-40B4-BE49-F238E27FC236}">
                <a16:creationId xmlns:a16="http://schemas.microsoft.com/office/drawing/2014/main" id="{144CEB48-12E7-A85B-34CD-4E260F2AE564}"/>
              </a:ext>
            </a:extLst>
          </p:cNvPr>
          <p:cNvCxnSpPr>
            <a:cxnSpLocks/>
            <a:stCxn id="14" idx="2"/>
          </p:cNvCxnSpPr>
          <p:nvPr/>
        </p:nvCxnSpPr>
        <p:spPr>
          <a:xfrm>
            <a:off x="2458608" y="2021806"/>
            <a:ext cx="0" cy="408702"/>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aphicFrame>
        <p:nvGraphicFramePr>
          <p:cNvPr id="62" name="Diagram 61">
            <a:extLst>
              <a:ext uri="{FF2B5EF4-FFF2-40B4-BE49-F238E27FC236}">
                <a16:creationId xmlns:a16="http://schemas.microsoft.com/office/drawing/2014/main" id="{E382312B-3FD6-07BF-7F9C-75612EEC3457}"/>
              </a:ext>
            </a:extLst>
          </p:cNvPr>
          <p:cNvGraphicFramePr/>
          <p:nvPr>
            <p:extLst>
              <p:ext uri="{D42A27DB-BD31-4B8C-83A1-F6EECF244321}">
                <p14:modId xmlns:p14="http://schemas.microsoft.com/office/powerpoint/2010/main" val="1869394129"/>
              </p:ext>
            </p:extLst>
          </p:nvPr>
        </p:nvGraphicFramePr>
        <p:xfrm>
          <a:off x="8555608" y="1259887"/>
          <a:ext cx="3636388" cy="1762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Rounded Corners 13">
            <a:extLst>
              <a:ext uri="{FF2B5EF4-FFF2-40B4-BE49-F238E27FC236}">
                <a16:creationId xmlns:a16="http://schemas.microsoft.com/office/drawing/2014/main" id="{F51813BE-5735-D090-A945-5231883DB322}"/>
              </a:ext>
            </a:extLst>
          </p:cNvPr>
          <p:cNvSpPr/>
          <p:nvPr/>
        </p:nvSpPr>
        <p:spPr>
          <a:xfrm>
            <a:off x="1978548" y="1451772"/>
            <a:ext cx="960120" cy="57003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Kalispell</a:t>
            </a:r>
          </a:p>
          <a:p>
            <a:pPr algn="ctr"/>
            <a:r>
              <a:rPr lang="en-US" dirty="0"/>
              <a:t>3</a:t>
            </a:r>
          </a:p>
        </p:txBody>
      </p:sp>
      <p:cxnSp>
        <p:nvCxnSpPr>
          <p:cNvPr id="30" name="Straight Arrow Connector 29">
            <a:extLst>
              <a:ext uri="{FF2B5EF4-FFF2-40B4-BE49-F238E27FC236}">
                <a16:creationId xmlns:a16="http://schemas.microsoft.com/office/drawing/2014/main" id="{1FBCCC7D-BCCA-3033-66DA-BA33D1588453}"/>
              </a:ext>
            </a:extLst>
          </p:cNvPr>
          <p:cNvCxnSpPr>
            <a:cxnSpLocks/>
            <a:stCxn id="15" idx="2"/>
          </p:cNvCxnSpPr>
          <p:nvPr/>
        </p:nvCxnSpPr>
        <p:spPr>
          <a:xfrm>
            <a:off x="5132501" y="2975756"/>
            <a:ext cx="0" cy="347862"/>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Rectangle: Rounded Corners 14">
            <a:extLst>
              <a:ext uri="{FF2B5EF4-FFF2-40B4-BE49-F238E27FC236}">
                <a16:creationId xmlns:a16="http://schemas.microsoft.com/office/drawing/2014/main" id="{BB710925-EDED-891D-3CD4-8B3B46F9E2A1}"/>
              </a:ext>
            </a:extLst>
          </p:cNvPr>
          <p:cNvSpPr/>
          <p:nvPr/>
        </p:nvSpPr>
        <p:spPr>
          <a:xfrm>
            <a:off x="4620437" y="2405722"/>
            <a:ext cx="1024128" cy="57003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Great Falls</a:t>
            </a:r>
          </a:p>
          <a:p>
            <a:pPr algn="ctr"/>
            <a:r>
              <a:rPr lang="en-US" dirty="0"/>
              <a:t>3</a:t>
            </a:r>
          </a:p>
        </p:txBody>
      </p:sp>
      <p:cxnSp>
        <p:nvCxnSpPr>
          <p:cNvPr id="34" name="Straight Arrow Connector 33">
            <a:extLst>
              <a:ext uri="{FF2B5EF4-FFF2-40B4-BE49-F238E27FC236}">
                <a16:creationId xmlns:a16="http://schemas.microsoft.com/office/drawing/2014/main" id="{750812FD-27EF-BCEE-14C5-F808CF898FA3}"/>
              </a:ext>
            </a:extLst>
          </p:cNvPr>
          <p:cNvCxnSpPr>
            <a:cxnSpLocks/>
            <a:stCxn id="17" idx="2"/>
          </p:cNvCxnSpPr>
          <p:nvPr/>
        </p:nvCxnSpPr>
        <p:spPr>
          <a:xfrm>
            <a:off x="6784789" y="3532363"/>
            <a:ext cx="0" cy="355821"/>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Rectangle: Rounded Corners 16">
            <a:extLst>
              <a:ext uri="{FF2B5EF4-FFF2-40B4-BE49-F238E27FC236}">
                <a16:creationId xmlns:a16="http://schemas.microsoft.com/office/drawing/2014/main" id="{AD11E3C7-EB4D-4333-3AC0-BF0B6D7F2C43}"/>
              </a:ext>
            </a:extLst>
          </p:cNvPr>
          <p:cNvSpPr/>
          <p:nvPr/>
        </p:nvSpPr>
        <p:spPr>
          <a:xfrm>
            <a:off x="6272725" y="2962329"/>
            <a:ext cx="1024128" cy="57003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Lewistown</a:t>
            </a:r>
          </a:p>
          <a:p>
            <a:pPr algn="ctr"/>
            <a:r>
              <a:rPr lang="en-US" dirty="0"/>
              <a:t>2</a:t>
            </a:r>
          </a:p>
        </p:txBody>
      </p:sp>
      <p:cxnSp>
        <p:nvCxnSpPr>
          <p:cNvPr id="37" name="Straight Arrow Connector 36">
            <a:extLst>
              <a:ext uri="{FF2B5EF4-FFF2-40B4-BE49-F238E27FC236}">
                <a16:creationId xmlns:a16="http://schemas.microsoft.com/office/drawing/2014/main" id="{E0EB9561-74C5-3373-E5D2-7E71DA09F39B}"/>
              </a:ext>
            </a:extLst>
          </p:cNvPr>
          <p:cNvCxnSpPr>
            <a:cxnSpLocks/>
            <a:stCxn id="16" idx="2"/>
          </p:cNvCxnSpPr>
          <p:nvPr/>
        </p:nvCxnSpPr>
        <p:spPr>
          <a:xfrm>
            <a:off x="4480517" y="4109571"/>
            <a:ext cx="0" cy="400707"/>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Rectangle: Rounded Corners 15">
            <a:extLst>
              <a:ext uri="{FF2B5EF4-FFF2-40B4-BE49-F238E27FC236}">
                <a16:creationId xmlns:a16="http://schemas.microsoft.com/office/drawing/2014/main" id="{07457C5B-3C7E-D000-003E-AC7B0A9ABADC}"/>
              </a:ext>
            </a:extLst>
          </p:cNvPr>
          <p:cNvSpPr/>
          <p:nvPr/>
        </p:nvSpPr>
        <p:spPr>
          <a:xfrm>
            <a:off x="3968453" y="3539537"/>
            <a:ext cx="1024128" cy="57003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Helena</a:t>
            </a:r>
          </a:p>
          <a:p>
            <a:pPr algn="ctr"/>
            <a:r>
              <a:rPr lang="en-US" dirty="0"/>
              <a:t>3</a:t>
            </a:r>
          </a:p>
        </p:txBody>
      </p:sp>
      <p:cxnSp>
        <p:nvCxnSpPr>
          <p:cNvPr id="40" name="Straight Arrow Connector 39">
            <a:extLst>
              <a:ext uri="{FF2B5EF4-FFF2-40B4-BE49-F238E27FC236}">
                <a16:creationId xmlns:a16="http://schemas.microsoft.com/office/drawing/2014/main" id="{126E242F-E12C-D15E-42AD-CEF9D7E674C3}"/>
              </a:ext>
            </a:extLst>
          </p:cNvPr>
          <p:cNvCxnSpPr>
            <a:cxnSpLocks/>
            <a:stCxn id="11" idx="2"/>
          </p:cNvCxnSpPr>
          <p:nvPr/>
        </p:nvCxnSpPr>
        <p:spPr>
          <a:xfrm>
            <a:off x="7620331" y="5204581"/>
            <a:ext cx="0" cy="305670"/>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Rectangle: Rounded Corners 10">
            <a:extLst>
              <a:ext uri="{FF2B5EF4-FFF2-40B4-BE49-F238E27FC236}">
                <a16:creationId xmlns:a16="http://schemas.microsoft.com/office/drawing/2014/main" id="{BB84D11B-D6DA-F79F-715E-F44EAB4E60E2}"/>
              </a:ext>
            </a:extLst>
          </p:cNvPr>
          <p:cNvSpPr/>
          <p:nvPr/>
        </p:nvSpPr>
        <p:spPr>
          <a:xfrm>
            <a:off x="7140271" y="4634547"/>
            <a:ext cx="960120" cy="57003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Billings</a:t>
            </a:r>
          </a:p>
          <a:p>
            <a:pPr algn="ctr"/>
            <a:r>
              <a:rPr lang="en-US" dirty="0"/>
              <a:t>100</a:t>
            </a:r>
          </a:p>
        </p:txBody>
      </p:sp>
      <p:cxnSp>
        <p:nvCxnSpPr>
          <p:cNvPr id="45" name="Straight Arrow Connector 44">
            <a:extLst>
              <a:ext uri="{FF2B5EF4-FFF2-40B4-BE49-F238E27FC236}">
                <a16:creationId xmlns:a16="http://schemas.microsoft.com/office/drawing/2014/main" id="{644FF68D-5C87-5227-2D98-F55B2F805712}"/>
              </a:ext>
            </a:extLst>
          </p:cNvPr>
          <p:cNvCxnSpPr>
            <a:cxnSpLocks/>
            <a:stCxn id="12" idx="2"/>
          </p:cNvCxnSpPr>
          <p:nvPr/>
        </p:nvCxnSpPr>
        <p:spPr>
          <a:xfrm>
            <a:off x="9975576" y="4422243"/>
            <a:ext cx="0" cy="300826"/>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Rectangle: Rounded Corners 11">
            <a:extLst>
              <a:ext uri="{FF2B5EF4-FFF2-40B4-BE49-F238E27FC236}">
                <a16:creationId xmlns:a16="http://schemas.microsoft.com/office/drawing/2014/main" id="{BC806545-7FF1-CAE2-F3A6-81DED6DC0094}"/>
              </a:ext>
            </a:extLst>
          </p:cNvPr>
          <p:cNvSpPr/>
          <p:nvPr/>
        </p:nvSpPr>
        <p:spPr>
          <a:xfrm>
            <a:off x="9495184" y="3852209"/>
            <a:ext cx="960784" cy="57003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Miles City</a:t>
            </a:r>
          </a:p>
          <a:p>
            <a:pPr algn="ctr"/>
            <a:r>
              <a:rPr lang="en-US" dirty="0"/>
              <a:t>18</a:t>
            </a:r>
          </a:p>
        </p:txBody>
      </p:sp>
      <p:cxnSp>
        <p:nvCxnSpPr>
          <p:cNvPr id="49" name="Straight Arrow Connector 48">
            <a:extLst>
              <a:ext uri="{FF2B5EF4-FFF2-40B4-BE49-F238E27FC236}">
                <a16:creationId xmlns:a16="http://schemas.microsoft.com/office/drawing/2014/main" id="{7FA7929C-7ACA-81D2-CCC1-71B835D7BF66}"/>
              </a:ext>
            </a:extLst>
          </p:cNvPr>
          <p:cNvCxnSpPr>
            <a:cxnSpLocks/>
            <a:stCxn id="18" idx="0"/>
          </p:cNvCxnSpPr>
          <p:nvPr/>
        </p:nvCxnSpPr>
        <p:spPr>
          <a:xfrm flipV="1">
            <a:off x="2736456" y="4169031"/>
            <a:ext cx="0" cy="30256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Rectangle: Rounded Corners 17">
            <a:extLst>
              <a:ext uri="{FF2B5EF4-FFF2-40B4-BE49-F238E27FC236}">
                <a16:creationId xmlns:a16="http://schemas.microsoft.com/office/drawing/2014/main" id="{EEED2F69-19FF-614B-E50A-C4D20790B32E}"/>
              </a:ext>
            </a:extLst>
          </p:cNvPr>
          <p:cNvSpPr/>
          <p:nvPr/>
        </p:nvSpPr>
        <p:spPr>
          <a:xfrm>
            <a:off x="2224392" y="4471600"/>
            <a:ext cx="1024128" cy="57003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Missoula</a:t>
            </a:r>
          </a:p>
          <a:p>
            <a:pPr algn="ctr"/>
            <a:r>
              <a:rPr lang="en-US" dirty="0"/>
              <a:t>2</a:t>
            </a:r>
          </a:p>
        </p:txBody>
      </p:sp>
      <p:cxnSp>
        <p:nvCxnSpPr>
          <p:cNvPr id="52" name="Straight Arrow Connector 51">
            <a:extLst>
              <a:ext uri="{FF2B5EF4-FFF2-40B4-BE49-F238E27FC236}">
                <a16:creationId xmlns:a16="http://schemas.microsoft.com/office/drawing/2014/main" id="{D0E06BCD-02AD-5B53-866B-C8A248C26F9E}"/>
              </a:ext>
            </a:extLst>
          </p:cNvPr>
          <p:cNvCxnSpPr>
            <a:cxnSpLocks/>
            <a:stCxn id="13" idx="0"/>
          </p:cNvCxnSpPr>
          <p:nvPr/>
        </p:nvCxnSpPr>
        <p:spPr>
          <a:xfrm flipV="1">
            <a:off x="5369278" y="5669279"/>
            <a:ext cx="0" cy="241358"/>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Rectangle: Rounded Corners 12">
            <a:extLst>
              <a:ext uri="{FF2B5EF4-FFF2-40B4-BE49-F238E27FC236}">
                <a16:creationId xmlns:a16="http://schemas.microsoft.com/office/drawing/2014/main" id="{024BD6C4-861F-89D5-DDE1-FA75E4ECC139}"/>
              </a:ext>
            </a:extLst>
          </p:cNvPr>
          <p:cNvSpPr/>
          <p:nvPr/>
        </p:nvSpPr>
        <p:spPr>
          <a:xfrm>
            <a:off x="4889218" y="5910637"/>
            <a:ext cx="960120" cy="57003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Bozeman</a:t>
            </a:r>
          </a:p>
          <a:p>
            <a:pPr algn="ctr"/>
            <a:r>
              <a:rPr lang="en-US" dirty="0"/>
              <a:t>7</a:t>
            </a:r>
          </a:p>
        </p:txBody>
      </p:sp>
      <p:cxnSp>
        <p:nvCxnSpPr>
          <p:cNvPr id="56" name="Straight Arrow Connector 55">
            <a:extLst>
              <a:ext uri="{FF2B5EF4-FFF2-40B4-BE49-F238E27FC236}">
                <a16:creationId xmlns:a16="http://schemas.microsoft.com/office/drawing/2014/main" id="{B97F8BC5-7557-1A73-68E8-86D7C5E1627C}"/>
              </a:ext>
            </a:extLst>
          </p:cNvPr>
          <p:cNvCxnSpPr>
            <a:stCxn id="19" idx="2"/>
          </p:cNvCxnSpPr>
          <p:nvPr/>
        </p:nvCxnSpPr>
        <p:spPr>
          <a:xfrm>
            <a:off x="5250053" y="5220483"/>
            <a:ext cx="0" cy="305670"/>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32CB6115-4755-B048-AB54-95615FE389E7}"/>
              </a:ext>
            </a:extLst>
          </p:cNvPr>
          <p:cNvSpPr/>
          <p:nvPr/>
        </p:nvSpPr>
        <p:spPr>
          <a:xfrm>
            <a:off x="4737989" y="4650449"/>
            <a:ext cx="1024128" cy="57003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Belgrade</a:t>
            </a:r>
          </a:p>
          <a:p>
            <a:pPr algn="ctr"/>
            <a:r>
              <a:rPr lang="en-US" dirty="0"/>
              <a:t>2</a:t>
            </a:r>
          </a:p>
        </p:txBody>
      </p:sp>
      <p:pic>
        <p:nvPicPr>
          <p:cNvPr id="7" name="Picture 6">
            <a:extLst>
              <a:ext uri="{FF2B5EF4-FFF2-40B4-BE49-F238E27FC236}">
                <a16:creationId xmlns:a16="http://schemas.microsoft.com/office/drawing/2014/main" id="{D1491D14-D5BB-71AC-762E-1ADA04773FE4}"/>
              </a:ext>
            </a:extLst>
          </p:cNvPr>
          <p:cNvPicPr>
            <a:picLocks noChangeAspect="1"/>
          </p:cNvPicPr>
          <p:nvPr/>
        </p:nvPicPr>
        <p:blipFill>
          <a:blip r:embed="rId8"/>
          <a:stretch>
            <a:fillRect/>
          </a:stretch>
        </p:blipFill>
        <p:spPr>
          <a:xfrm>
            <a:off x="0" y="5669279"/>
            <a:ext cx="806491" cy="539778"/>
          </a:xfrm>
          <a:prstGeom prst="rect">
            <a:avLst/>
          </a:prstGeom>
        </p:spPr>
      </p:pic>
      <p:pic>
        <p:nvPicPr>
          <p:cNvPr id="9" name="Picture 8">
            <a:extLst>
              <a:ext uri="{FF2B5EF4-FFF2-40B4-BE49-F238E27FC236}">
                <a16:creationId xmlns:a16="http://schemas.microsoft.com/office/drawing/2014/main" id="{61146CE8-8408-A7A8-37F5-567C1E3B4F8E}"/>
              </a:ext>
            </a:extLst>
          </p:cNvPr>
          <p:cNvPicPr>
            <a:picLocks noChangeAspect="1"/>
          </p:cNvPicPr>
          <p:nvPr/>
        </p:nvPicPr>
        <p:blipFill>
          <a:blip r:embed="rId8"/>
          <a:stretch>
            <a:fillRect/>
          </a:stretch>
        </p:blipFill>
        <p:spPr>
          <a:xfrm>
            <a:off x="-1" y="6434556"/>
            <a:ext cx="806491" cy="539778"/>
          </a:xfrm>
          <a:prstGeom prst="rect">
            <a:avLst/>
          </a:prstGeom>
        </p:spPr>
      </p:pic>
      <p:pic>
        <p:nvPicPr>
          <p:cNvPr id="10" name="Picture 9">
            <a:extLst>
              <a:ext uri="{FF2B5EF4-FFF2-40B4-BE49-F238E27FC236}">
                <a16:creationId xmlns:a16="http://schemas.microsoft.com/office/drawing/2014/main" id="{FF71421F-C7F1-FDDA-4A12-67CCD4955638}"/>
              </a:ext>
            </a:extLst>
          </p:cNvPr>
          <p:cNvPicPr>
            <a:picLocks noChangeAspect="1"/>
          </p:cNvPicPr>
          <p:nvPr/>
        </p:nvPicPr>
        <p:blipFill>
          <a:blip r:embed="rId8"/>
          <a:stretch>
            <a:fillRect/>
          </a:stretch>
        </p:blipFill>
        <p:spPr>
          <a:xfrm>
            <a:off x="-242223" y="6051918"/>
            <a:ext cx="806491" cy="539778"/>
          </a:xfrm>
          <a:prstGeom prst="rect">
            <a:avLst/>
          </a:prstGeom>
        </p:spPr>
      </p:pic>
    </p:spTree>
    <p:extLst>
      <p:ext uri="{BB962C8B-B14F-4D97-AF65-F5344CB8AC3E}">
        <p14:creationId xmlns:p14="http://schemas.microsoft.com/office/powerpoint/2010/main" val="239102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Montana Access to Treatment Program</a:t>
            </a:r>
            <a:endParaRPr sz="4000" dirty="0"/>
          </a:p>
        </p:txBody>
      </p:sp>
      <p:sp>
        <p:nvSpPr>
          <p:cNvPr id="3" name="Content Placeholder 2"/>
          <p:cNvSpPr>
            <a:spLocks noGrp="1"/>
          </p:cNvSpPr>
          <p:nvPr>
            <p:ph idx="1"/>
          </p:nvPr>
        </p:nvSpPr>
        <p:spPr/>
        <p:txBody>
          <a:bodyPr/>
          <a:lstStyle/>
          <a:p>
            <a:r>
              <a:rPr b="1" dirty="0"/>
              <a:t>Goal</a:t>
            </a:r>
            <a:r>
              <a:rPr dirty="0"/>
              <a:t>: Expand access to </a:t>
            </a:r>
            <a:r>
              <a:rPr lang="en-US" dirty="0"/>
              <a:t>MOUD</a:t>
            </a:r>
            <a:r>
              <a:rPr dirty="0"/>
              <a:t>, particularly for uninsured, post-incarceration individuals in Yellowstone County.</a:t>
            </a:r>
          </a:p>
          <a:p>
            <a:r>
              <a:rPr b="1" dirty="0"/>
              <a:t>Target Population: </a:t>
            </a:r>
            <a:r>
              <a:rPr dirty="0"/>
              <a:t>Individuals recently released from prison, uninsured, and at high risk for opioid relapse.</a:t>
            </a:r>
          </a:p>
          <a:p>
            <a:r>
              <a:rPr b="1" dirty="0"/>
              <a:t>Services</a:t>
            </a:r>
            <a:r>
              <a:rPr dirty="0"/>
              <a:t>: Monthly long-acting injectable buprenorphine, counseling and behavioral therapy via telehealth, distribution of naloxone kits to all participants.</a:t>
            </a:r>
          </a:p>
          <a:p>
            <a:r>
              <a:rPr b="1" dirty="0"/>
              <a:t>Reach</a:t>
            </a:r>
            <a:r>
              <a:rPr lang="en-US" b="1" dirty="0"/>
              <a:t> across the state:</a:t>
            </a:r>
            <a:r>
              <a:rPr dirty="0"/>
              <a:t> </a:t>
            </a:r>
            <a:r>
              <a:rPr lang="en-US" dirty="0"/>
              <a:t>l</a:t>
            </a:r>
            <a:r>
              <a:rPr dirty="0"/>
              <a:t>everaging telehealth</a:t>
            </a:r>
            <a:r>
              <a:rPr lang="en-US" dirty="0"/>
              <a:t>, in-person</a:t>
            </a:r>
            <a:r>
              <a:rPr dirty="0"/>
              <a:t> and partnerships with local pharmacies for MAT</a:t>
            </a:r>
            <a:r>
              <a:rPr lang="en-US" dirty="0"/>
              <a:t> administration</a:t>
            </a:r>
            <a:r>
              <a:rPr dirty="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dirty="0"/>
              <a:t>How MTAP Benefits Yellowstone County</a:t>
            </a:r>
          </a:p>
        </p:txBody>
      </p:sp>
      <p:sp>
        <p:nvSpPr>
          <p:cNvPr id="3" name="Content Placeholder 2"/>
          <p:cNvSpPr>
            <a:spLocks noGrp="1"/>
          </p:cNvSpPr>
          <p:nvPr>
            <p:ph idx="1"/>
          </p:nvPr>
        </p:nvSpPr>
        <p:spPr/>
        <p:txBody>
          <a:bodyPr/>
          <a:lstStyle/>
          <a:p>
            <a:r>
              <a:rPr dirty="0"/>
              <a:t>Yellowstone County has the highest projected need in Montana for opioid-related services, with 16.44% of the state’s treatment </a:t>
            </a:r>
            <a:r>
              <a:rPr lang="en-US" dirty="0"/>
              <a:t>funding</a:t>
            </a:r>
            <a:r>
              <a:rPr dirty="0"/>
              <a:t>.</a:t>
            </a:r>
          </a:p>
          <a:p>
            <a:r>
              <a:rPr dirty="0"/>
              <a:t>The program will directly serve </a:t>
            </a:r>
            <a:r>
              <a:rPr lang="en-US" dirty="0"/>
              <a:t>20</a:t>
            </a:r>
            <a:r>
              <a:rPr dirty="0"/>
              <a:t> patients </a:t>
            </a:r>
            <a:r>
              <a:rPr lang="en-US" dirty="0"/>
              <a:t>over 3 years</a:t>
            </a:r>
            <a:r>
              <a:rPr dirty="0"/>
              <a:t> with comprehensive MAT</a:t>
            </a:r>
            <a:r>
              <a:rPr lang="en-US" dirty="0"/>
              <a:t>, </a:t>
            </a:r>
            <a:r>
              <a:rPr dirty="0"/>
              <a:t>behavioral health services</a:t>
            </a:r>
            <a:r>
              <a:rPr lang="en-US" dirty="0"/>
              <a:t> &amp; SUD counseling.</a:t>
            </a:r>
            <a:endParaRPr dirty="0"/>
          </a:p>
          <a:p>
            <a:r>
              <a:rPr dirty="0"/>
              <a:t>Addresses the critical gap in care for uninsured and high-risk individuals post-incarceration, </a:t>
            </a:r>
            <a:r>
              <a:rPr lang="en-US" dirty="0"/>
              <a:t>both </a:t>
            </a:r>
            <a:r>
              <a:rPr dirty="0"/>
              <a:t>reducing potential for opioid-related deaths</a:t>
            </a:r>
            <a:r>
              <a:rPr lang="en-US" dirty="0"/>
              <a:t> and improving function.</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Overview of 406 Recovery</a:t>
            </a:r>
          </a:p>
        </p:txBody>
      </p:sp>
      <p:sp>
        <p:nvSpPr>
          <p:cNvPr id="3" name="Content Placeholder 2"/>
          <p:cNvSpPr>
            <a:spLocks noGrp="1"/>
          </p:cNvSpPr>
          <p:nvPr>
            <p:ph idx="1"/>
          </p:nvPr>
        </p:nvSpPr>
        <p:spPr/>
        <p:txBody>
          <a:bodyPr>
            <a:normAutofit fontScale="85000" lnSpcReduction="10000"/>
          </a:bodyPr>
          <a:lstStyle/>
          <a:p>
            <a:r>
              <a:rPr dirty="0"/>
              <a:t>Founded in 2022, 406 Recovery is a Montana-based nonprofit providing SUD treatment across the state</a:t>
            </a:r>
            <a:r>
              <a:rPr lang="en-US" dirty="0"/>
              <a:t> featuring:</a:t>
            </a:r>
          </a:p>
          <a:p>
            <a:pPr marL="533400" lvl="1" indent="0">
              <a:buNone/>
            </a:pPr>
            <a:r>
              <a:rPr lang="en-US" i="1" dirty="0"/>
              <a:t>-several addictions board-certified physicians and NPs</a:t>
            </a:r>
          </a:p>
          <a:p>
            <a:pPr marL="533400" lvl="1" indent="0">
              <a:buNone/>
            </a:pPr>
            <a:r>
              <a:rPr lang="en-US" i="1" dirty="0"/>
              <a:t>-the greater MT region’s most experienced board-certified psychopharmacologist</a:t>
            </a:r>
          </a:p>
          <a:p>
            <a:pPr marL="533400" lvl="1" indent="0">
              <a:buNone/>
            </a:pPr>
            <a:r>
              <a:rPr lang="en-US" i="1" dirty="0"/>
              <a:t>-state-certified outpatient SUD treatment facility</a:t>
            </a:r>
          </a:p>
          <a:p>
            <a:pPr marL="50800" indent="0">
              <a:buNone/>
            </a:pPr>
            <a:endParaRPr lang="en-US" dirty="0"/>
          </a:p>
          <a:p>
            <a:r>
              <a:rPr b="1" dirty="0"/>
              <a:t>Mission</a:t>
            </a:r>
            <a:r>
              <a:rPr dirty="0"/>
              <a:t>: To offer comprehensive, integrated care for substance use and mental health, focusing on evidence-based treatments.</a:t>
            </a:r>
          </a:p>
          <a:p>
            <a:endParaRPr lang="en-US" dirty="0"/>
          </a:p>
          <a:p>
            <a:r>
              <a:rPr lang="en-US" dirty="0"/>
              <a:t>Services include telehealth and in-person care in Billings, Bozeman &amp; Missoula.</a:t>
            </a:r>
          </a:p>
          <a:p>
            <a:pPr marL="533400" lvl="1" indent="0">
              <a:buNone/>
            </a:pPr>
            <a:r>
              <a:rPr lang="en-US" dirty="0">
                <a:sym typeface="Wingdings" panose="05000000000000000000" pitchFamily="2" charset="2"/>
              </a:rPr>
              <a:t>	 </a:t>
            </a:r>
            <a:r>
              <a:rPr lang="en-US" dirty="0"/>
              <a:t>Medication for opioid use disorder (MOUD), psychiatric care non-SUD mental health 	disorders and SUD counseling.</a:t>
            </a:r>
          </a:p>
        </p:txBody>
      </p:sp>
      <p:pic>
        <p:nvPicPr>
          <p:cNvPr id="5" name="Picture 4" descr="A blue and yellow logo&#10;&#10;Description automatically generated">
            <a:extLst>
              <a:ext uri="{FF2B5EF4-FFF2-40B4-BE49-F238E27FC236}">
                <a16:creationId xmlns:a16="http://schemas.microsoft.com/office/drawing/2014/main" id="{90A56D1C-F4D9-0C50-7E67-3F8B750AA7FA}"/>
              </a:ext>
            </a:extLst>
          </p:cNvPr>
          <p:cNvPicPr>
            <a:picLocks noChangeAspect="1"/>
          </p:cNvPicPr>
          <p:nvPr/>
        </p:nvPicPr>
        <p:blipFill>
          <a:blip r:embed="rId2"/>
          <a:srcRect r="224"/>
          <a:stretch/>
        </p:blipFill>
        <p:spPr>
          <a:xfrm>
            <a:off x="8881839" y="-66832"/>
            <a:ext cx="3310161" cy="17575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4440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14115-548B-EF7E-6702-BA575DE94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20E44-A6E1-CA29-A1C9-641923088B73}"/>
              </a:ext>
            </a:extLst>
          </p:cNvPr>
          <p:cNvSpPr>
            <a:spLocks noGrp="1"/>
          </p:cNvSpPr>
          <p:nvPr>
            <p:ph type="title"/>
          </p:nvPr>
        </p:nvSpPr>
        <p:spPr/>
        <p:txBody>
          <a:bodyPr/>
          <a:lstStyle/>
          <a:p>
            <a:r>
              <a:rPr lang="en-US" dirty="0"/>
              <a:t>406 Recovery Team</a:t>
            </a:r>
            <a:endParaRPr dirty="0"/>
          </a:p>
        </p:txBody>
      </p:sp>
      <p:pic>
        <p:nvPicPr>
          <p:cNvPr id="8" name="Picture 7" descr="A blue and yellow logo&#10;&#10;Description automatically generated">
            <a:extLst>
              <a:ext uri="{FF2B5EF4-FFF2-40B4-BE49-F238E27FC236}">
                <a16:creationId xmlns:a16="http://schemas.microsoft.com/office/drawing/2014/main" id="{30B0F6AA-2865-B4FC-FDDB-5021F11CADE2}"/>
              </a:ext>
            </a:extLst>
          </p:cNvPr>
          <p:cNvPicPr>
            <a:picLocks noChangeAspect="1"/>
          </p:cNvPicPr>
          <p:nvPr/>
        </p:nvPicPr>
        <p:blipFill>
          <a:blip r:embed="rId3"/>
          <a:srcRect r="224"/>
          <a:stretch/>
        </p:blipFill>
        <p:spPr>
          <a:xfrm>
            <a:off x="8881839" y="-66832"/>
            <a:ext cx="3310161" cy="175752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17F51F7-44B6-34AD-0B0C-F8FD187EC0F6}"/>
              </a:ext>
            </a:extLst>
          </p:cNvPr>
          <p:cNvPicPr>
            <a:picLocks noChangeAspect="1"/>
          </p:cNvPicPr>
          <p:nvPr/>
        </p:nvPicPr>
        <p:blipFill rotWithShape="1">
          <a:blip r:embed="rId4">
            <a:extLst>
              <a:ext uri="{28A0092B-C50C-407E-A947-70E740481C1C}">
                <a14:useLocalDpi xmlns:a14="http://schemas.microsoft.com/office/drawing/2010/main" val="0"/>
              </a:ext>
            </a:extLst>
          </a:blip>
          <a:srcRect l="33360" t="6779" r="30404" b="44270"/>
          <a:stretch>
            <a:fillRect/>
          </a:stretch>
        </p:blipFill>
        <p:spPr bwMode="auto">
          <a:xfrm>
            <a:off x="10831308" y="2955529"/>
            <a:ext cx="1025867" cy="2076846"/>
          </a:xfrm>
          <a:prstGeom prst="roundRect">
            <a:avLst/>
          </a:prstGeom>
          <a:noFill/>
          <a:ln w="28575">
            <a:solidFill>
              <a:schemeClr val="tx1"/>
            </a:solid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16F2F000-5475-AC56-7C78-4CB2F0AF0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328" y="1502613"/>
            <a:ext cx="1025868" cy="2084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43091E4-643B-F335-E9D4-A199A53AAC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803" y="1506113"/>
            <a:ext cx="1025867" cy="20845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BFD93AC-1D84-09AD-FF59-6116E19DCA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8967" y="1502613"/>
            <a:ext cx="1025867" cy="208454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A4998ED9-7733-DBAA-AF34-E35082B01AD4}"/>
              </a:ext>
            </a:extLst>
          </p:cNvPr>
          <p:cNvSpPr/>
          <p:nvPr/>
        </p:nvSpPr>
        <p:spPr>
          <a:xfrm>
            <a:off x="352128" y="6045200"/>
            <a:ext cx="10378965" cy="4616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9E54B0D8-853D-935E-0EE3-D5837ACBD8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4443" y="1502613"/>
            <a:ext cx="1025867" cy="20845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E05CBF9-4D94-C985-FAFD-AD0C52AAC5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5692" y="1502613"/>
            <a:ext cx="1025867" cy="20845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72572FC-1B0E-246A-1286-675B30614D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49873" y="1515148"/>
            <a:ext cx="1023800" cy="208034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65104C0C-C2AF-A8AF-DE50-C19103460A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52700" y="1502613"/>
            <a:ext cx="1034248" cy="210157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347E5BAA-FBF7-26C6-6904-9FEF7E2D75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7270" y="1502614"/>
            <a:ext cx="1025867" cy="208454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2916AE68-3651-BC98-961F-15D184964949}"/>
              </a:ext>
            </a:extLst>
          </p:cNvPr>
          <p:cNvGrpSpPr/>
          <p:nvPr/>
        </p:nvGrpSpPr>
        <p:grpSpPr>
          <a:xfrm>
            <a:off x="492803" y="4185622"/>
            <a:ext cx="10098801" cy="2111556"/>
            <a:chOff x="492803" y="3780365"/>
            <a:chExt cx="10098801" cy="2111556"/>
          </a:xfrm>
        </p:grpSpPr>
        <p:pic>
          <p:nvPicPr>
            <p:cNvPr id="1032" name="Picture 8">
              <a:extLst>
                <a:ext uri="{FF2B5EF4-FFF2-40B4-BE49-F238E27FC236}">
                  <a16:creationId xmlns:a16="http://schemas.microsoft.com/office/drawing/2014/main" id="{815EAF44-F24A-8737-9672-08BED96ABEC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2240" y="3780365"/>
              <a:ext cx="1034708" cy="21025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24CA609-3543-8FFB-D877-2A74693F1C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6337" y="3780365"/>
              <a:ext cx="1034247" cy="21015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690B29B-D81F-8AC6-064C-A2EAEC42020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2803" y="3780366"/>
              <a:ext cx="1034247" cy="210157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218CBA2-6A2E-1CAD-E609-BAF2F6591DB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54413" y="3780365"/>
              <a:ext cx="1039160" cy="211155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E0A34C9C-A474-1E4D-B1FF-79FD6B8585E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80379" y="3780365"/>
              <a:ext cx="1034708" cy="210251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E7F6B895-224C-3983-E384-932959A12D7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88967" y="3780365"/>
              <a:ext cx="1034247" cy="210157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898606F7-624D-B0D6-63E4-D2844BB1EDA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74201" y="3783414"/>
              <a:ext cx="1034248" cy="210157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A56B65F-2C43-10CC-0C1E-88E16AEADA5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57356" y="3780365"/>
              <a:ext cx="1034248" cy="2101575"/>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B43EC252-4CB0-165D-43BD-317DA6FB8D04}"/>
              </a:ext>
            </a:extLst>
          </p:cNvPr>
          <p:cNvSpPr txBox="1"/>
          <p:nvPr/>
        </p:nvSpPr>
        <p:spPr>
          <a:xfrm>
            <a:off x="352128" y="3587158"/>
            <a:ext cx="1308984" cy="461665"/>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Robert G Sise</a:t>
            </a:r>
          </a:p>
          <a:p>
            <a:pPr algn="ctr"/>
            <a:r>
              <a:rPr lang="en-US" sz="800" dirty="0">
                <a:latin typeface="Calibri" panose="020F0502020204030204" pitchFamily="34" charset="0"/>
                <a:ea typeface="Calibri" panose="020F0502020204030204" pitchFamily="34" charset="0"/>
                <a:cs typeface="Calibri" panose="020F0502020204030204" pitchFamily="34" charset="0"/>
              </a:rPr>
              <a:t>MD, MBA, MPH, FASAM</a:t>
            </a:r>
          </a:p>
          <a:p>
            <a:pPr algn="ctr"/>
            <a:r>
              <a:rPr lang="en-US" sz="800" b="1" dirty="0">
                <a:latin typeface="Calibri" panose="020F0502020204030204" pitchFamily="34" charset="0"/>
                <a:ea typeface="Calibri" panose="020F0502020204030204" pitchFamily="34" charset="0"/>
                <a:cs typeface="Calibri" panose="020F0502020204030204" pitchFamily="34" charset="0"/>
              </a:rPr>
              <a:t>CHIEF EXECUTIVE OFFICER</a:t>
            </a:r>
          </a:p>
        </p:txBody>
      </p:sp>
      <p:sp>
        <p:nvSpPr>
          <p:cNvPr id="28" name="TextBox 27">
            <a:extLst>
              <a:ext uri="{FF2B5EF4-FFF2-40B4-BE49-F238E27FC236}">
                <a16:creationId xmlns:a16="http://schemas.microsoft.com/office/drawing/2014/main" id="{16AEE6A0-0D8E-1786-4CCE-D4AF17395E1E}"/>
              </a:ext>
            </a:extLst>
          </p:cNvPr>
          <p:cNvSpPr txBox="1"/>
          <p:nvPr/>
        </p:nvSpPr>
        <p:spPr>
          <a:xfrm>
            <a:off x="1652266" y="3587158"/>
            <a:ext cx="1308984" cy="461665"/>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Ty Reidenbaugh</a:t>
            </a:r>
          </a:p>
          <a:p>
            <a:pPr algn="ctr"/>
            <a:r>
              <a:rPr lang="en-US" sz="800" dirty="0">
                <a:latin typeface="Calibri" panose="020F0502020204030204" pitchFamily="34" charset="0"/>
                <a:ea typeface="Calibri" panose="020F0502020204030204" pitchFamily="34" charset="0"/>
                <a:cs typeface="Calibri" panose="020F0502020204030204" pitchFamily="34" charset="0"/>
              </a:rPr>
              <a:t>MD, FASAM</a:t>
            </a:r>
          </a:p>
          <a:p>
            <a:pPr algn="ctr"/>
            <a:r>
              <a:rPr lang="en-US" sz="800" b="1" dirty="0">
                <a:latin typeface="Calibri" panose="020F0502020204030204" pitchFamily="34" charset="0"/>
                <a:ea typeface="Calibri" panose="020F0502020204030204" pitchFamily="34" charset="0"/>
                <a:cs typeface="Calibri" panose="020F0502020204030204" pitchFamily="34" charset="0"/>
              </a:rPr>
              <a:t>CHIEF MEDICAL OFFICER</a:t>
            </a:r>
          </a:p>
        </p:txBody>
      </p:sp>
      <p:sp>
        <p:nvSpPr>
          <p:cNvPr id="29" name="TextBox 28">
            <a:extLst>
              <a:ext uri="{FF2B5EF4-FFF2-40B4-BE49-F238E27FC236}">
                <a16:creationId xmlns:a16="http://schemas.microsoft.com/office/drawing/2014/main" id="{AAFAB556-A9D4-D49E-C855-B8C4E57D80BF}"/>
              </a:ext>
            </a:extLst>
          </p:cNvPr>
          <p:cNvSpPr txBox="1"/>
          <p:nvPr/>
        </p:nvSpPr>
        <p:spPr>
          <a:xfrm>
            <a:off x="2942689" y="3587157"/>
            <a:ext cx="1308984" cy="461665"/>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Michelle B Reinhardt</a:t>
            </a:r>
          </a:p>
          <a:p>
            <a:pPr algn="ctr"/>
            <a:r>
              <a:rPr lang="en-US" sz="800" dirty="0">
                <a:latin typeface="Calibri" panose="020F0502020204030204" pitchFamily="34" charset="0"/>
                <a:ea typeface="Calibri" panose="020F0502020204030204" pitchFamily="34" charset="0"/>
                <a:cs typeface="Calibri" panose="020F0502020204030204" pitchFamily="34" charset="0"/>
              </a:rPr>
              <a:t>PHARMD, BCPP</a:t>
            </a:r>
          </a:p>
          <a:p>
            <a:pPr algn="ctr"/>
            <a:r>
              <a:rPr lang="en-US" sz="800" b="1" dirty="0">
                <a:latin typeface="Calibri" panose="020F0502020204030204" pitchFamily="34" charset="0"/>
                <a:ea typeface="Calibri" panose="020F0502020204030204" pitchFamily="34" charset="0"/>
                <a:cs typeface="Calibri" panose="020F0502020204030204" pitchFamily="34" charset="0"/>
              </a:rPr>
              <a:t>CHIEF SCIENTIFIC OFFICER</a:t>
            </a:r>
          </a:p>
        </p:txBody>
      </p:sp>
      <p:sp>
        <p:nvSpPr>
          <p:cNvPr id="30" name="TextBox 29">
            <a:extLst>
              <a:ext uri="{FF2B5EF4-FFF2-40B4-BE49-F238E27FC236}">
                <a16:creationId xmlns:a16="http://schemas.microsoft.com/office/drawing/2014/main" id="{8D0B9513-9993-9F58-D893-B442EAF016EB}"/>
              </a:ext>
            </a:extLst>
          </p:cNvPr>
          <p:cNvSpPr txBox="1"/>
          <p:nvPr/>
        </p:nvSpPr>
        <p:spPr>
          <a:xfrm>
            <a:off x="4233014" y="3587156"/>
            <a:ext cx="1308984" cy="461665"/>
          </a:xfrm>
          <a:prstGeom prst="rect">
            <a:avLst/>
          </a:prstGeom>
          <a:noFill/>
        </p:spPr>
        <p:txBody>
          <a:bodyPr wrap="square">
            <a:spAutoFit/>
          </a:bodyPr>
          <a:lstStyle/>
          <a:p>
            <a:pPr algn="ctr"/>
            <a:r>
              <a:rPr lang="pt-BR" sz="800" dirty="0">
                <a:latin typeface="Calibri" panose="020F0502020204030204" pitchFamily="34" charset="0"/>
                <a:ea typeface="Calibri" panose="020F0502020204030204" pitchFamily="34" charset="0"/>
                <a:cs typeface="Calibri" panose="020F0502020204030204" pitchFamily="34" charset="0"/>
              </a:rPr>
              <a:t>Marc Mentel</a:t>
            </a:r>
          </a:p>
          <a:p>
            <a:pPr algn="ctr"/>
            <a:r>
              <a:rPr lang="pt-BR" sz="800" dirty="0">
                <a:latin typeface="Calibri" panose="020F0502020204030204" pitchFamily="34" charset="0"/>
                <a:ea typeface="Calibri" panose="020F0502020204030204" pitchFamily="34" charset="0"/>
                <a:cs typeface="Calibri" panose="020F0502020204030204" pitchFamily="34" charset="0"/>
              </a:rPr>
              <a:t>DO</a:t>
            </a:r>
          </a:p>
          <a:p>
            <a:pPr algn="ctr"/>
            <a:r>
              <a:rPr lang="pt-BR" sz="800" b="1" dirty="0">
                <a:latin typeface="Calibri" panose="020F0502020204030204" pitchFamily="34" charset="0"/>
                <a:ea typeface="Calibri" panose="020F0502020204030204" pitchFamily="34" charset="0"/>
                <a:cs typeface="Calibri" panose="020F0502020204030204" pitchFamily="34" charset="0"/>
              </a:rPr>
              <a:t>PERINATAL SUD DIRECTOR</a:t>
            </a:r>
            <a:endParaRPr lang="en-US" sz="800" b="1" dirty="0">
              <a:latin typeface="Calibri" panose="020F0502020204030204" pitchFamily="34" charset="0"/>
              <a:ea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D79EEE00-FF53-8469-F995-0EF7B0008B1B}"/>
              </a:ext>
            </a:extLst>
          </p:cNvPr>
          <p:cNvSpPr txBox="1"/>
          <p:nvPr/>
        </p:nvSpPr>
        <p:spPr>
          <a:xfrm>
            <a:off x="5515711" y="3587155"/>
            <a:ext cx="1308984" cy="338554"/>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Adam Ketron</a:t>
            </a:r>
          </a:p>
          <a:p>
            <a:pPr algn="ctr"/>
            <a:r>
              <a:rPr lang="en-US" sz="800" dirty="0">
                <a:latin typeface="Calibri" panose="020F0502020204030204" pitchFamily="34" charset="0"/>
                <a:ea typeface="Calibri" panose="020F0502020204030204" pitchFamily="34" charset="0"/>
                <a:cs typeface="Calibri" panose="020F0502020204030204" pitchFamily="34" charset="0"/>
              </a:rPr>
              <a:t>MD, PhD</a:t>
            </a:r>
          </a:p>
        </p:txBody>
      </p:sp>
      <p:sp>
        <p:nvSpPr>
          <p:cNvPr id="32" name="TextBox 31">
            <a:extLst>
              <a:ext uri="{FF2B5EF4-FFF2-40B4-BE49-F238E27FC236}">
                <a16:creationId xmlns:a16="http://schemas.microsoft.com/office/drawing/2014/main" id="{05AFB4ED-E5F0-3916-6DF8-87E3374BDB39}"/>
              </a:ext>
            </a:extLst>
          </p:cNvPr>
          <p:cNvSpPr txBox="1"/>
          <p:nvPr/>
        </p:nvSpPr>
        <p:spPr>
          <a:xfrm>
            <a:off x="6806036" y="3587155"/>
            <a:ext cx="1308984" cy="338554"/>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Kristin Baumert</a:t>
            </a:r>
          </a:p>
          <a:p>
            <a:pPr algn="ctr"/>
            <a:r>
              <a:rPr lang="en-US" sz="800" dirty="0">
                <a:latin typeface="Calibri" panose="020F0502020204030204" pitchFamily="34" charset="0"/>
                <a:ea typeface="Calibri" panose="020F0502020204030204" pitchFamily="34" charset="0"/>
                <a:cs typeface="Calibri" panose="020F0502020204030204" pitchFamily="34" charset="0"/>
              </a:rPr>
              <a:t>PA-C, MPAS, CAQ-PSY</a:t>
            </a:r>
          </a:p>
        </p:txBody>
      </p:sp>
      <p:sp>
        <p:nvSpPr>
          <p:cNvPr id="33" name="TextBox 32">
            <a:extLst>
              <a:ext uri="{FF2B5EF4-FFF2-40B4-BE49-F238E27FC236}">
                <a16:creationId xmlns:a16="http://schemas.microsoft.com/office/drawing/2014/main" id="{51E2DA3A-1399-C101-1FDD-767394BB40FD}"/>
              </a:ext>
            </a:extLst>
          </p:cNvPr>
          <p:cNvSpPr txBox="1"/>
          <p:nvPr/>
        </p:nvSpPr>
        <p:spPr>
          <a:xfrm>
            <a:off x="8066306" y="3587155"/>
            <a:ext cx="1415240" cy="338554"/>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Mark Ackerman</a:t>
            </a:r>
          </a:p>
          <a:p>
            <a:pPr algn="ctr"/>
            <a:r>
              <a:rPr lang="en-US" sz="800" dirty="0">
                <a:latin typeface="Calibri" panose="020F0502020204030204" pitchFamily="34" charset="0"/>
                <a:ea typeface="Calibri" panose="020F0502020204030204" pitchFamily="34" charset="0"/>
                <a:cs typeface="Calibri" panose="020F0502020204030204" pitchFamily="34" charset="0"/>
              </a:rPr>
              <a:t>MSN, PMHNP-BC, CARN-AP</a:t>
            </a:r>
          </a:p>
        </p:txBody>
      </p:sp>
      <p:sp>
        <p:nvSpPr>
          <p:cNvPr id="34" name="TextBox 33">
            <a:extLst>
              <a:ext uri="{FF2B5EF4-FFF2-40B4-BE49-F238E27FC236}">
                <a16:creationId xmlns:a16="http://schemas.microsoft.com/office/drawing/2014/main" id="{DD8139C2-4841-F5BE-BC85-70F126ED4E7A}"/>
              </a:ext>
            </a:extLst>
          </p:cNvPr>
          <p:cNvSpPr txBox="1"/>
          <p:nvPr/>
        </p:nvSpPr>
        <p:spPr>
          <a:xfrm>
            <a:off x="9413020" y="3587155"/>
            <a:ext cx="1308984" cy="338554"/>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Valerie Kirby-Johnson</a:t>
            </a:r>
          </a:p>
          <a:p>
            <a:pPr algn="ctr"/>
            <a:r>
              <a:rPr lang="en-US" sz="800" dirty="0">
                <a:latin typeface="Calibri" panose="020F0502020204030204" pitchFamily="34" charset="0"/>
                <a:ea typeface="Calibri" panose="020F0502020204030204" pitchFamily="34" charset="0"/>
                <a:cs typeface="Calibri" panose="020F0502020204030204" pitchFamily="34" charset="0"/>
              </a:rPr>
              <a:t>DNP, PMHNP-BC</a:t>
            </a:r>
          </a:p>
        </p:txBody>
      </p:sp>
      <p:sp>
        <p:nvSpPr>
          <p:cNvPr id="35" name="TextBox 34">
            <a:extLst>
              <a:ext uri="{FF2B5EF4-FFF2-40B4-BE49-F238E27FC236}">
                <a16:creationId xmlns:a16="http://schemas.microsoft.com/office/drawing/2014/main" id="{6A42E4C8-0E58-3172-1F6C-DE77ED4418FE}"/>
              </a:ext>
            </a:extLst>
          </p:cNvPr>
          <p:cNvSpPr txBox="1"/>
          <p:nvPr/>
        </p:nvSpPr>
        <p:spPr>
          <a:xfrm>
            <a:off x="10688137" y="5032375"/>
            <a:ext cx="1308984" cy="338554"/>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Mike Benke</a:t>
            </a:r>
          </a:p>
          <a:p>
            <a:pPr algn="ctr"/>
            <a:r>
              <a:rPr lang="en-US" sz="800" dirty="0">
                <a:latin typeface="Calibri" panose="020F0502020204030204" pitchFamily="34" charset="0"/>
                <a:ea typeface="Calibri" panose="020F0502020204030204" pitchFamily="34" charset="0"/>
                <a:cs typeface="Calibri" panose="020F0502020204030204" pitchFamily="34" charset="0"/>
              </a:rPr>
              <a:t>MD, JD </a:t>
            </a:r>
          </a:p>
        </p:txBody>
      </p:sp>
      <p:sp>
        <p:nvSpPr>
          <p:cNvPr id="36" name="TextBox 35">
            <a:extLst>
              <a:ext uri="{FF2B5EF4-FFF2-40B4-BE49-F238E27FC236}">
                <a16:creationId xmlns:a16="http://schemas.microsoft.com/office/drawing/2014/main" id="{A2579F2A-81D9-DD0A-FF2E-18B4D7EC1AA6}"/>
              </a:ext>
            </a:extLst>
          </p:cNvPr>
          <p:cNvSpPr txBox="1"/>
          <p:nvPr/>
        </p:nvSpPr>
        <p:spPr>
          <a:xfrm>
            <a:off x="352128" y="6287197"/>
            <a:ext cx="1308984" cy="338554"/>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Heather Judkins</a:t>
            </a:r>
          </a:p>
          <a:p>
            <a:pPr algn="ctr"/>
            <a:r>
              <a:rPr lang="en-US" sz="800" dirty="0">
                <a:latin typeface="Calibri" panose="020F0502020204030204" pitchFamily="34" charset="0"/>
                <a:ea typeface="Calibri" panose="020F0502020204030204" pitchFamily="34" charset="0"/>
                <a:cs typeface="Calibri" panose="020F0502020204030204" pitchFamily="34" charset="0"/>
              </a:rPr>
              <a:t>DNP, PMHNP-BC, CARN-AP</a:t>
            </a:r>
          </a:p>
        </p:txBody>
      </p:sp>
      <p:sp>
        <p:nvSpPr>
          <p:cNvPr id="37" name="TextBox 36">
            <a:extLst>
              <a:ext uri="{FF2B5EF4-FFF2-40B4-BE49-F238E27FC236}">
                <a16:creationId xmlns:a16="http://schemas.microsoft.com/office/drawing/2014/main" id="{09AFD626-B10C-F8E8-FD2F-AE146C578514}"/>
              </a:ext>
            </a:extLst>
          </p:cNvPr>
          <p:cNvSpPr txBox="1"/>
          <p:nvPr/>
        </p:nvSpPr>
        <p:spPr>
          <a:xfrm>
            <a:off x="1642221" y="6287197"/>
            <a:ext cx="1308984" cy="338554"/>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Jacqueline </a:t>
            </a:r>
            <a:r>
              <a:rPr lang="en-US" sz="800" dirty="0" err="1">
                <a:latin typeface="Calibri" panose="020F0502020204030204" pitchFamily="34" charset="0"/>
                <a:ea typeface="Calibri" panose="020F0502020204030204" pitchFamily="34" charset="0"/>
                <a:cs typeface="Calibri" panose="020F0502020204030204" pitchFamily="34" charset="0"/>
              </a:rPr>
              <a:t>Towarnicki</a:t>
            </a:r>
            <a:endParaRPr lang="en-US" sz="800" dirty="0">
              <a:latin typeface="Calibri" panose="020F0502020204030204" pitchFamily="34" charset="0"/>
              <a:ea typeface="Calibri" panose="020F0502020204030204" pitchFamily="34" charset="0"/>
              <a:cs typeface="Calibri" panose="020F0502020204030204" pitchFamily="34" charset="0"/>
            </a:endParaRPr>
          </a:p>
          <a:p>
            <a:pPr algn="ctr"/>
            <a:r>
              <a:rPr lang="en-US" sz="800" dirty="0">
                <a:latin typeface="Calibri" panose="020F0502020204030204" pitchFamily="34" charset="0"/>
                <a:ea typeface="Calibri" panose="020F0502020204030204" pitchFamily="34" charset="0"/>
                <a:cs typeface="Calibri" panose="020F0502020204030204" pitchFamily="34" charset="0"/>
              </a:rPr>
              <a:t>MSN, WHNP, ANP</a:t>
            </a:r>
          </a:p>
        </p:txBody>
      </p:sp>
      <p:sp>
        <p:nvSpPr>
          <p:cNvPr id="38" name="TextBox 37">
            <a:extLst>
              <a:ext uri="{FF2B5EF4-FFF2-40B4-BE49-F238E27FC236}">
                <a16:creationId xmlns:a16="http://schemas.microsoft.com/office/drawing/2014/main" id="{1546CD8B-7125-B618-3EE8-639773EB23F8}"/>
              </a:ext>
            </a:extLst>
          </p:cNvPr>
          <p:cNvSpPr txBox="1"/>
          <p:nvPr/>
        </p:nvSpPr>
        <p:spPr>
          <a:xfrm>
            <a:off x="2961250" y="6287196"/>
            <a:ext cx="1308984" cy="338554"/>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Emily Bodner</a:t>
            </a:r>
          </a:p>
          <a:p>
            <a:pPr algn="ctr"/>
            <a:r>
              <a:rPr lang="en-US" sz="800" dirty="0">
                <a:latin typeface="Calibri" panose="020F0502020204030204" pitchFamily="34" charset="0"/>
                <a:ea typeface="Calibri" panose="020F0502020204030204" pitchFamily="34" charset="0"/>
                <a:cs typeface="Calibri" panose="020F0502020204030204" pitchFamily="34" charset="0"/>
              </a:rPr>
              <a:t>PMHNP-BC</a:t>
            </a:r>
          </a:p>
        </p:txBody>
      </p:sp>
      <p:sp>
        <p:nvSpPr>
          <p:cNvPr id="39" name="TextBox 38">
            <a:extLst>
              <a:ext uri="{FF2B5EF4-FFF2-40B4-BE49-F238E27FC236}">
                <a16:creationId xmlns:a16="http://schemas.microsoft.com/office/drawing/2014/main" id="{FF94E620-5A90-8F8B-99F3-7D031D7590E2}"/>
              </a:ext>
            </a:extLst>
          </p:cNvPr>
          <p:cNvSpPr txBox="1"/>
          <p:nvPr/>
        </p:nvSpPr>
        <p:spPr>
          <a:xfrm>
            <a:off x="4241298" y="6287193"/>
            <a:ext cx="1308984" cy="338554"/>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Kindra Parks</a:t>
            </a:r>
          </a:p>
          <a:p>
            <a:pPr algn="ctr"/>
            <a:r>
              <a:rPr lang="en-US" sz="800" dirty="0">
                <a:latin typeface="Calibri" panose="020F0502020204030204" pitchFamily="34" charset="0"/>
                <a:ea typeface="Calibri" panose="020F0502020204030204" pitchFamily="34" charset="0"/>
                <a:cs typeface="Calibri" panose="020F0502020204030204" pitchFamily="34" charset="0"/>
              </a:rPr>
              <a:t>PMHNP-BC</a:t>
            </a:r>
          </a:p>
        </p:txBody>
      </p:sp>
      <p:sp>
        <p:nvSpPr>
          <p:cNvPr id="40" name="TextBox 39">
            <a:extLst>
              <a:ext uri="{FF2B5EF4-FFF2-40B4-BE49-F238E27FC236}">
                <a16:creationId xmlns:a16="http://schemas.microsoft.com/office/drawing/2014/main" id="{695679F7-756F-7A98-11CF-441C0E4E47BA}"/>
              </a:ext>
            </a:extLst>
          </p:cNvPr>
          <p:cNvSpPr txBox="1"/>
          <p:nvPr/>
        </p:nvSpPr>
        <p:spPr>
          <a:xfrm>
            <a:off x="5514998" y="6287193"/>
            <a:ext cx="1308984" cy="461665"/>
          </a:xfrm>
          <a:prstGeom prst="rect">
            <a:avLst/>
          </a:prstGeom>
          <a:noFill/>
        </p:spPr>
        <p:txBody>
          <a:bodyPr wrap="square">
            <a:spAutoFit/>
          </a:bodyPr>
          <a:lstStyle/>
          <a:p>
            <a:pPr algn="ctr"/>
            <a:r>
              <a:rPr lang="fr-FR" sz="800" dirty="0" err="1">
                <a:latin typeface="Calibri" panose="020F0502020204030204" pitchFamily="34" charset="0"/>
                <a:ea typeface="Calibri" panose="020F0502020204030204" pitchFamily="34" charset="0"/>
                <a:cs typeface="Calibri" panose="020F0502020204030204" pitchFamily="34" charset="0"/>
              </a:rPr>
              <a:t>Tammera</a:t>
            </a:r>
            <a:r>
              <a:rPr lang="fr-FR" sz="800" dirty="0">
                <a:latin typeface="Calibri" panose="020F0502020204030204" pitchFamily="34" charset="0"/>
                <a:ea typeface="Calibri" panose="020F0502020204030204" pitchFamily="34" charset="0"/>
                <a:cs typeface="Calibri" panose="020F0502020204030204" pitchFamily="34" charset="0"/>
              </a:rPr>
              <a:t> V </a:t>
            </a:r>
            <a:r>
              <a:rPr lang="fr-FR" sz="800" dirty="0" err="1">
                <a:latin typeface="Calibri" panose="020F0502020204030204" pitchFamily="34" charset="0"/>
                <a:ea typeface="Calibri" panose="020F0502020204030204" pitchFamily="34" charset="0"/>
                <a:cs typeface="Calibri" panose="020F0502020204030204" pitchFamily="34" charset="0"/>
              </a:rPr>
              <a:t>Nauts</a:t>
            </a:r>
            <a:endParaRPr lang="fr-FR" sz="800" dirty="0">
              <a:latin typeface="Calibri" panose="020F0502020204030204" pitchFamily="34" charset="0"/>
              <a:ea typeface="Calibri" panose="020F0502020204030204" pitchFamily="34" charset="0"/>
              <a:cs typeface="Calibri" panose="020F0502020204030204" pitchFamily="34" charset="0"/>
            </a:endParaRPr>
          </a:p>
          <a:p>
            <a:pPr algn="ctr"/>
            <a:r>
              <a:rPr lang="fr-FR" sz="800" dirty="0">
                <a:latin typeface="Calibri" panose="020F0502020204030204" pitchFamily="34" charset="0"/>
                <a:ea typeface="Calibri" panose="020F0502020204030204" pitchFamily="34" charset="0"/>
                <a:cs typeface="Calibri" panose="020F0502020204030204" pitchFamily="34" charset="0"/>
              </a:rPr>
              <a:t>LCSW, LAC</a:t>
            </a:r>
          </a:p>
          <a:p>
            <a:pPr algn="ctr"/>
            <a:r>
              <a:rPr lang="fr-FR" sz="800" b="1" dirty="0">
                <a:latin typeface="Calibri" panose="020F0502020204030204" pitchFamily="34" charset="0"/>
                <a:ea typeface="Calibri" panose="020F0502020204030204" pitchFamily="34" charset="0"/>
                <a:cs typeface="Calibri" panose="020F0502020204030204" pitchFamily="34" charset="0"/>
              </a:rPr>
              <a:t>CLINICAL DIRECTOR</a:t>
            </a:r>
            <a:endParaRPr lang="en-US" sz="800" b="1" dirty="0">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75AF910D-F819-2076-C654-83C751DF88F8}"/>
              </a:ext>
            </a:extLst>
          </p:cNvPr>
          <p:cNvSpPr txBox="1"/>
          <p:nvPr/>
        </p:nvSpPr>
        <p:spPr>
          <a:xfrm>
            <a:off x="6806036" y="6287192"/>
            <a:ext cx="1308984" cy="461665"/>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Morgan Thayer</a:t>
            </a:r>
          </a:p>
          <a:p>
            <a:pPr algn="ctr"/>
            <a:r>
              <a:rPr lang="en-US" sz="800" dirty="0">
                <a:latin typeface="Calibri" panose="020F0502020204030204" pitchFamily="34" charset="0"/>
                <a:ea typeface="Calibri" panose="020F0502020204030204" pitchFamily="34" charset="0"/>
                <a:cs typeface="Calibri" panose="020F0502020204030204" pitchFamily="34" charset="0"/>
              </a:rPr>
              <a:t>BS</a:t>
            </a:r>
          </a:p>
          <a:p>
            <a:pPr algn="ctr"/>
            <a:r>
              <a:rPr lang="en-US" sz="800" dirty="0">
                <a:latin typeface="Calibri" panose="020F0502020204030204" pitchFamily="34" charset="0"/>
                <a:ea typeface="Calibri" panose="020F0502020204030204" pitchFamily="34" charset="0"/>
                <a:cs typeface="Calibri" panose="020F0502020204030204" pitchFamily="34" charset="0"/>
              </a:rPr>
              <a:t>Outreach Coordinator</a:t>
            </a:r>
          </a:p>
        </p:txBody>
      </p:sp>
      <p:sp>
        <p:nvSpPr>
          <p:cNvPr id="42" name="TextBox 41">
            <a:extLst>
              <a:ext uri="{FF2B5EF4-FFF2-40B4-BE49-F238E27FC236}">
                <a16:creationId xmlns:a16="http://schemas.microsoft.com/office/drawing/2014/main" id="{FED61950-A66C-1368-9738-5386E4F19742}"/>
              </a:ext>
            </a:extLst>
          </p:cNvPr>
          <p:cNvSpPr txBox="1"/>
          <p:nvPr/>
        </p:nvSpPr>
        <p:spPr>
          <a:xfrm>
            <a:off x="8122695" y="6297178"/>
            <a:ext cx="1308984" cy="461665"/>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Cyndi Becker</a:t>
            </a:r>
          </a:p>
          <a:p>
            <a:pPr algn="ctr"/>
            <a:r>
              <a:rPr lang="en-US" sz="800" dirty="0">
                <a:latin typeface="Calibri" panose="020F0502020204030204" pitchFamily="34" charset="0"/>
                <a:ea typeface="Calibri" panose="020F0502020204030204" pitchFamily="34" charset="0"/>
                <a:cs typeface="Calibri" panose="020F0502020204030204" pitchFamily="34" charset="0"/>
              </a:rPr>
              <a:t>MEDICAL OFFICE ADMIN</a:t>
            </a:r>
          </a:p>
          <a:p>
            <a:pPr algn="ctr"/>
            <a:r>
              <a:rPr lang="en-US" sz="800" dirty="0">
                <a:latin typeface="Calibri" panose="020F0502020204030204" pitchFamily="34" charset="0"/>
                <a:ea typeface="Calibri" panose="020F0502020204030204" pitchFamily="34" charset="0"/>
                <a:cs typeface="Calibri" panose="020F0502020204030204" pitchFamily="34" charset="0"/>
              </a:rPr>
              <a:t>Outreach Coordinator</a:t>
            </a:r>
          </a:p>
        </p:txBody>
      </p:sp>
      <p:sp>
        <p:nvSpPr>
          <p:cNvPr id="43" name="TextBox 42">
            <a:extLst>
              <a:ext uri="{FF2B5EF4-FFF2-40B4-BE49-F238E27FC236}">
                <a16:creationId xmlns:a16="http://schemas.microsoft.com/office/drawing/2014/main" id="{8F9E0B93-770D-82F0-154B-F661CAFAA137}"/>
              </a:ext>
            </a:extLst>
          </p:cNvPr>
          <p:cNvSpPr txBox="1"/>
          <p:nvPr/>
        </p:nvSpPr>
        <p:spPr>
          <a:xfrm>
            <a:off x="9422109" y="6287192"/>
            <a:ext cx="1308984" cy="461665"/>
          </a:xfrm>
          <a:prstGeom prst="rect">
            <a:avLst/>
          </a:prstGeom>
          <a:noFill/>
        </p:spPr>
        <p:txBody>
          <a:bodyPr wrap="square">
            <a:spAutoFit/>
          </a:bodyPr>
          <a:lstStyle/>
          <a:p>
            <a:pPr algn="ctr"/>
            <a:r>
              <a:rPr lang="en-US" sz="800" dirty="0">
                <a:latin typeface="Calibri" panose="020F0502020204030204" pitchFamily="34" charset="0"/>
                <a:ea typeface="Calibri" panose="020F0502020204030204" pitchFamily="34" charset="0"/>
                <a:cs typeface="Calibri" panose="020F0502020204030204" pitchFamily="34" charset="0"/>
              </a:rPr>
              <a:t>Cassandra Sparks</a:t>
            </a:r>
          </a:p>
          <a:p>
            <a:pPr algn="ctr"/>
            <a:r>
              <a:rPr lang="en-US" sz="800" dirty="0">
                <a:latin typeface="Calibri" panose="020F0502020204030204" pitchFamily="34" charset="0"/>
                <a:ea typeface="Calibri" panose="020F0502020204030204" pitchFamily="34" charset="0"/>
                <a:cs typeface="Calibri" panose="020F0502020204030204" pitchFamily="34" charset="0"/>
              </a:rPr>
              <a:t>CNA</a:t>
            </a:r>
          </a:p>
          <a:p>
            <a:pPr algn="ctr"/>
            <a:r>
              <a:rPr lang="en-US" sz="800" dirty="0">
                <a:latin typeface="Calibri" panose="020F0502020204030204" pitchFamily="34" charset="0"/>
                <a:ea typeface="Calibri" panose="020F0502020204030204" pitchFamily="34" charset="0"/>
                <a:cs typeface="Calibri" panose="020F0502020204030204" pitchFamily="34" charset="0"/>
              </a:rPr>
              <a:t>Clinical Assistant</a:t>
            </a:r>
          </a:p>
        </p:txBody>
      </p:sp>
    </p:spTree>
    <p:extLst>
      <p:ext uri="{BB962C8B-B14F-4D97-AF65-F5344CB8AC3E}">
        <p14:creationId xmlns:p14="http://schemas.microsoft.com/office/powerpoint/2010/main" val="1570541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 name="Title 1">
            <a:extLst>
              <a:ext uri="{FF2B5EF4-FFF2-40B4-BE49-F238E27FC236}">
                <a16:creationId xmlns:a16="http://schemas.microsoft.com/office/drawing/2014/main" id="{6EEF7ECD-A392-40A4-7983-2FA013133F5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1A4965B-B948-9BEF-6C49-F562C5CA79CE}"/>
              </a:ext>
            </a:extLst>
          </p:cNvPr>
          <p:cNvSpPr>
            <a:spLocks noGrp="1"/>
          </p:cNvSpPr>
          <p:nvPr>
            <p:ph type="body" idx="1"/>
          </p:nvPr>
        </p:nvSpPr>
        <p:spPr/>
        <p:txBody>
          <a:bodyPr/>
          <a:lstStyle/>
          <a:p>
            <a:endParaRPr lang="en-US"/>
          </a:p>
        </p:txBody>
      </p:sp>
      <p:sp>
        <p:nvSpPr>
          <p:cNvPr id="4" name="Google Shape;155;g2fdb31351b7_1_6">
            <a:extLst>
              <a:ext uri="{FF2B5EF4-FFF2-40B4-BE49-F238E27FC236}">
                <a16:creationId xmlns:a16="http://schemas.microsoft.com/office/drawing/2014/main" id="{F5D4AF96-7D76-4199-DE2B-9FAE869F1317}"/>
              </a:ext>
            </a:extLst>
          </p:cNvPr>
          <p:cNvSpPr txBox="1">
            <a:spLocks/>
          </p:cNvSpPr>
          <p:nvPr/>
        </p:nvSpPr>
        <p:spPr>
          <a:xfrm>
            <a:off x="481542" y="-837626"/>
            <a:ext cx="10916700" cy="5073300"/>
          </a:xfrm>
          <a:prstGeom prst="rect">
            <a:avLst/>
          </a:prstGeom>
          <a:noFill/>
          <a:ln>
            <a:noFill/>
          </a:ln>
        </p:spPr>
        <p:txBody>
          <a:bodyPr spcFirstLastPara="1" wrap="square" lIns="91425" tIns="45725" rIns="91425" bIns="45725" anchor="b" anchorCtr="0">
            <a:normAutofit fontScale="8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800" b="0" i="0" u="none" strike="noStrike" cap="none">
                <a:solidFill>
                  <a:srgbClr val="000000"/>
                </a:solidFill>
                <a:latin typeface="Arial"/>
                <a:ea typeface="Arial"/>
                <a:cs typeface="Arial"/>
                <a:sym typeface="Arial"/>
              </a:defRPr>
            </a:lvl9pPr>
          </a:lstStyle>
          <a:p>
            <a:pPr>
              <a:lnSpc>
                <a:spcPct val="110000"/>
              </a:lnSpc>
              <a:buClr>
                <a:srgbClr val="000000"/>
              </a:buClr>
              <a:buSzPts val="4000"/>
            </a:pPr>
            <a:br>
              <a:rPr lang="en-US" sz="4100" dirty="0">
                <a:solidFill>
                  <a:srgbClr val="F8D015"/>
                </a:solidFill>
              </a:rPr>
            </a:br>
            <a:br>
              <a:rPr lang="en-US" sz="4100" dirty="0">
                <a:solidFill>
                  <a:srgbClr val="F8D015"/>
                </a:solidFill>
              </a:rPr>
            </a:br>
            <a:br>
              <a:rPr lang="en-US" sz="4100" dirty="0">
                <a:solidFill>
                  <a:srgbClr val="F8D015"/>
                </a:solidFill>
              </a:rPr>
            </a:br>
            <a:br>
              <a:rPr lang="en-US" sz="4100" dirty="0">
                <a:solidFill>
                  <a:srgbClr val="F8D015"/>
                </a:solidFill>
              </a:rPr>
            </a:br>
            <a:r>
              <a:rPr lang="en-US" sz="4100" dirty="0">
                <a:solidFill>
                  <a:srgbClr val="F8D015"/>
                </a:solidFill>
              </a:rPr>
              <a:t>Disclosures:</a:t>
            </a:r>
          </a:p>
          <a:p>
            <a:pPr>
              <a:lnSpc>
                <a:spcPct val="110000"/>
              </a:lnSpc>
              <a:buSzPts val="4000"/>
            </a:pPr>
            <a:endParaRPr lang="en-US" sz="3700" b="0" i="1" dirty="0">
              <a:solidFill>
                <a:srgbClr val="F8D015"/>
              </a:solidFill>
            </a:endParaRPr>
          </a:p>
          <a:p>
            <a:pPr>
              <a:lnSpc>
                <a:spcPct val="110000"/>
              </a:lnSpc>
              <a:buSzPts val="4000"/>
            </a:pPr>
            <a:r>
              <a:rPr lang="en-US" sz="2800" b="0" i="1" dirty="0">
                <a:solidFill>
                  <a:srgbClr val="F8D015"/>
                </a:solidFill>
              </a:rPr>
              <a:t>	</a:t>
            </a:r>
            <a:r>
              <a:rPr lang="en-US" sz="2800" b="0" i="1" u="sng" dirty="0">
                <a:solidFill>
                  <a:srgbClr val="F8D015"/>
                </a:solidFill>
              </a:rPr>
              <a:t>Nature of Relationship</a:t>
            </a:r>
            <a:r>
              <a:rPr lang="en-US" sz="2800" b="0" i="1" dirty="0">
                <a:solidFill>
                  <a:srgbClr val="F8D015"/>
                </a:solidFill>
              </a:rPr>
              <a:t>				</a:t>
            </a:r>
            <a:r>
              <a:rPr lang="en-US" sz="2800" b="0" i="1" u="sng" dirty="0">
                <a:solidFill>
                  <a:srgbClr val="F8D015"/>
                </a:solidFill>
              </a:rPr>
              <a:t>Name of Organization</a:t>
            </a:r>
          </a:p>
          <a:p>
            <a:pPr>
              <a:lnSpc>
                <a:spcPct val="110000"/>
              </a:lnSpc>
              <a:buSzPts val="4000"/>
            </a:pPr>
            <a:r>
              <a:rPr lang="en-US" sz="2800" b="0" i="1" dirty="0">
                <a:solidFill>
                  <a:srgbClr val="F8D015"/>
                </a:solidFill>
              </a:rPr>
              <a:t>	CEO/Co Founder				406 Recovery (Nonprofit)</a:t>
            </a:r>
          </a:p>
          <a:p>
            <a:pPr>
              <a:lnSpc>
                <a:spcPct val="110000"/>
              </a:lnSpc>
              <a:buSzPts val="4000"/>
            </a:pPr>
            <a:endParaRPr lang="en-US" sz="2800" b="0" i="1" dirty="0">
              <a:solidFill>
                <a:srgbClr val="F8D015"/>
              </a:solidFill>
            </a:endParaRPr>
          </a:p>
          <a:p>
            <a:pPr>
              <a:lnSpc>
                <a:spcPct val="110000"/>
              </a:lnSpc>
              <a:buSzPts val="4000"/>
            </a:pPr>
            <a:r>
              <a:rPr lang="en-US" sz="2800" b="0" i="1" dirty="0">
                <a:solidFill>
                  <a:srgbClr val="F8D015"/>
                </a:solidFill>
              </a:rPr>
              <a:t>	Consultant					Community Medical Services</a:t>
            </a:r>
          </a:p>
          <a:p>
            <a:pPr>
              <a:lnSpc>
                <a:spcPct val="110000"/>
              </a:lnSpc>
              <a:buSzPts val="4000"/>
            </a:pPr>
            <a:endParaRPr lang="en-US" sz="2800" b="0" i="1" dirty="0">
              <a:solidFill>
                <a:srgbClr val="F8D015"/>
              </a:solidFill>
            </a:endParaRPr>
          </a:p>
          <a:p>
            <a:pPr>
              <a:lnSpc>
                <a:spcPct val="110000"/>
              </a:lnSpc>
              <a:buSzPts val="4000"/>
            </a:pPr>
            <a:r>
              <a:rPr lang="en-US" sz="2800" b="0" i="1" dirty="0">
                <a:solidFill>
                  <a:srgbClr val="F8D015"/>
                </a:solidFill>
              </a:rPr>
              <a:t>	Consultant					MPCA (Nonprofit)</a:t>
            </a:r>
          </a:p>
          <a:p>
            <a:pPr>
              <a:lnSpc>
                <a:spcPct val="110000"/>
              </a:lnSpc>
              <a:buSzPts val="4000"/>
            </a:pPr>
            <a:endParaRPr lang="en-US" sz="2800" b="0" i="1" dirty="0">
              <a:solidFill>
                <a:srgbClr val="F8D015"/>
              </a:solidFill>
            </a:endParaRPr>
          </a:p>
        </p:txBody>
      </p:sp>
    </p:spTree>
    <p:extLst>
      <p:ext uri="{BB962C8B-B14F-4D97-AF65-F5344CB8AC3E}">
        <p14:creationId xmlns:p14="http://schemas.microsoft.com/office/powerpoint/2010/main" val="4080159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3600" dirty="0"/>
              <a:t>Organization Capacity &amp; Implementation Plan</a:t>
            </a:r>
          </a:p>
        </p:txBody>
      </p:sp>
      <p:sp>
        <p:nvSpPr>
          <p:cNvPr id="3" name="Content Placeholder 2"/>
          <p:cNvSpPr>
            <a:spLocks noGrp="1"/>
          </p:cNvSpPr>
          <p:nvPr>
            <p:ph idx="1"/>
          </p:nvPr>
        </p:nvSpPr>
        <p:spPr/>
        <p:txBody>
          <a:bodyPr>
            <a:normAutofit lnSpcReduction="10000"/>
          </a:bodyPr>
          <a:lstStyle/>
          <a:p>
            <a:r>
              <a:rPr b="1" dirty="0"/>
              <a:t>Capacity</a:t>
            </a:r>
            <a:r>
              <a:rPr dirty="0"/>
              <a:t>: 406 Recovery has the largest network of addiction-boarded providers in Montana.</a:t>
            </a:r>
          </a:p>
          <a:p>
            <a:r>
              <a:rPr dirty="0"/>
              <a:t>Partnerships with </a:t>
            </a:r>
            <a:r>
              <a:rPr lang="en-US" dirty="0"/>
              <a:t>Albertsons</a:t>
            </a:r>
            <a:r>
              <a:rPr dirty="0"/>
              <a:t> Pharmacies ensure statewide access to long-acting injectable buprenorphine.</a:t>
            </a:r>
          </a:p>
          <a:p>
            <a:r>
              <a:rPr lang="en-US" dirty="0"/>
              <a:t>Our </a:t>
            </a:r>
            <a:r>
              <a:rPr dirty="0"/>
              <a:t>team includes experts in addiction medicine, psychiatry, and behavioral health.</a:t>
            </a:r>
          </a:p>
          <a:p>
            <a:r>
              <a:rPr b="1" dirty="0"/>
              <a:t>Implementation</a:t>
            </a:r>
            <a:r>
              <a:rPr dirty="0"/>
              <a:t>: Streamlined access to </a:t>
            </a:r>
            <a:r>
              <a:rPr lang="en-US" dirty="0"/>
              <a:t>MOUD</a:t>
            </a:r>
            <a:r>
              <a:rPr dirty="0"/>
              <a:t> through telehealth and physical location</a:t>
            </a:r>
            <a:r>
              <a:rPr lang="en-US" dirty="0"/>
              <a:t>s</a:t>
            </a:r>
            <a:r>
              <a:rPr dirty="0"/>
              <a:t>.</a:t>
            </a:r>
          </a:p>
          <a:p>
            <a:r>
              <a:rPr dirty="0"/>
              <a:t>Coordination with local </a:t>
            </a:r>
            <a:r>
              <a:rPr lang="en-US" dirty="0"/>
              <a:t>Albertsons </a:t>
            </a:r>
            <a:r>
              <a:rPr dirty="0"/>
              <a:t>pharmacies and correctional facilities for post-incarceration care.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b="1" dirty="0"/>
              <a:t>Enrollment Metrics</a:t>
            </a:r>
            <a:r>
              <a:rPr dirty="0"/>
              <a:t>: Track patient enrollment and engagement in MAT programs.</a:t>
            </a:r>
          </a:p>
          <a:p>
            <a:r>
              <a:rPr b="1" dirty="0"/>
              <a:t>Health Outcomes</a:t>
            </a:r>
            <a:r>
              <a:rPr dirty="0"/>
              <a:t>: Regular assessments of social determinants of health and reductions in opioid use.</a:t>
            </a:r>
            <a:endParaRPr lang="en-US" dirty="0"/>
          </a:p>
          <a:p>
            <a:r>
              <a:rPr b="1" dirty="0"/>
              <a:t>Retention Rates</a:t>
            </a:r>
            <a:r>
              <a:rPr dirty="0"/>
              <a:t>: Measure long-term patient retention and </a:t>
            </a:r>
            <a:r>
              <a:rPr lang="en-US" dirty="0"/>
              <a:t>c</a:t>
            </a:r>
            <a:r>
              <a:rPr dirty="0"/>
              <a:t>ontinued engagement with treatment.</a:t>
            </a:r>
          </a:p>
          <a:p>
            <a:r>
              <a:rPr b="1" dirty="0"/>
              <a:t>Patient Satisfaction</a:t>
            </a:r>
            <a:r>
              <a:rPr dirty="0"/>
              <a:t>: Periodic patient surveys to gauge program effectiveness and areas for improvement.</a:t>
            </a:r>
          </a:p>
        </p:txBody>
      </p:sp>
      <p:sp>
        <p:nvSpPr>
          <p:cNvPr id="8" name="Title 7">
            <a:extLst>
              <a:ext uri="{FF2B5EF4-FFF2-40B4-BE49-F238E27FC236}">
                <a16:creationId xmlns:a16="http://schemas.microsoft.com/office/drawing/2014/main" id="{DDC09CE5-E6A8-B1C2-F4B1-B9230E4D9D2D}"/>
              </a:ext>
            </a:extLst>
          </p:cNvPr>
          <p:cNvSpPr>
            <a:spLocks noGrp="1"/>
          </p:cNvSpPr>
          <p:nvPr>
            <p:ph type="title"/>
          </p:nvPr>
        </p:nvSpPr>
        <p:spPr/>
        <p:txBody>
          <a:bodyPr anchor="b">
            <a:normAutofit/>
          </a:bodyPr>
          <a:lstStyle/>
          <a:p>
            <a:r>
              <a:rPr lang="en-US" sz="3600" dirty="0"/>
              <a:t>Evaluation and Outcomes Measurement </a:t>
            </a:r>
            <a:br>
              <a:rPr lang="en-US" sz="3600" dirty="0"/>
            </a:br>
            <a:r>
              <a:rPr lang="en-US" sz="3600" dirty="0"/>
              <a:t>Strategy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8367486F-F62E-411F-C702-A243E4139C03}"/>
            </a:ext>
          </a:extLst>
        </p:cNvPr>
        <p:cNvGrpSpPr/>
        <p:nvPr/>
      </p:nvGrpSpPr>
      <p:grpSpPr>
        <a:xfrm>
          <a:off x="0" y="0"/>
          <a:ext cx="0" cy="0"/>
          <a:chOff x="0" y="0"/>
          <a:chExt cx="0" cy="0"/>
        </a:xfrm>
      </p:grpSpPr>
      <p:sp>
        <p:nvSpPr>
          <p:cNvPr id="172" name="Google Shape;172;g2bc50369823_0_108">
            <a:extLst>
              <a:ext uri="{FF2B5EF4-FFF2-40B4-BE49-F238E27FC236}">
                <a16:creationId xmlns:a16="http://schemas.microsoft.com/office/drawing/2014/main" id="{C7BBCD1A-28DA-FAB0-F4D1-3BA79C95E339}"/>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Objectives</a:t>
            </a:r>
            <a:endParaRPr>
              <a:solidFill>
                <a:schemeClr val="accent1"/>
              </a:solidFill>
            </a:endParaRPr>
          </a:p>
        </p:txBody>
      </p:sp>
      <p:sp>
        <p:nvSpPr>
          <p:cNvPr id="173" name="Google Shape;173;g2bc50369823_0_108">
            <a:extLst>
              <a:ext uri="{FF2B5EF4-FFF2-40B4-BE49-F238E27FC236}">
                <a16:creationId xmlns:a16="http://schemas.microsoft.com/office/drawing/2014/main" id="{F95565FE-A039-6045-C182-53C44C9852AF}"/>
              </a:ext>
            </a:extLst>
          </p:cNvPr>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a:buFont typeface="Arial" panose="020B0604020202020204" pitchFamily="34" charset="0"/>
              <a:buChar char="•"/>
            </a:pPr>
            <a:r>
              <a:rPr lang="en-US" dirty="0"/>
              <a:t>Describe how MOUD options vary pharmacologically</a:t>
            </a:r>
          </a:p>
          <a:p>
            <a:pPr>
              <a:buFont typeface="Arial" panose="020B0604020202020204" pitchFamily="34" charset="0"/>
              <a:buChar char="•"/>
            </a:pPr>
            <a:endParaRPr lang="en-US" dirty="0"/>
          </a:p>
          <a:p>
            <a:pPr>
              <a:buFont typeface="Arial" panose="020B0604020202020204" pitchFamily="34" charset="0"/>
              <a:buChar char="•"/>
            </a:pPr>
            <a:r>
              <a:rPr lang="en-US" dirty="0"/>
              <a:t>Compare clinical efficacy across MOUD options</a:t>
            </a:r>
          </a:p>
          <a:p>
            <a:pPr>
              <a:buFont typeface="Arial" panose="020B0604020202020204" pitchFamily="34" charset="0"/>
              <a:buChar char="•"/>
            </a:pPr>
            <a:endParaRPr lang="en-US" dirty="0"/>
          </a:p>
          <a:p>
            <a:pPr>
              <a:buFont typeface="Arial" panose="020B0604020202020204" pitchFamily="34" charset="0"/>
              <a:buChar char="•"/>
            </a:pPr>
            <a:r>
              <a:rPr lang="en-US" dirty="0"/>
              <a:t>Examine clinical considerations for medication selection</a:t>
            </a:r>
          </a:p>
          <a:p>
            <a:pPr>
              <a:buFont typeface="Arial" panose="020B0604020202020204" pitchFamily="34" charset="0"/>
              <a:buChar char="•"/>
            </a:pPr>
            <a:endParaRPr lang="en-US" dirty="0"/>
          </a:p>
          <a:p>
            <a:pPr>
              <a:buFont typeface="Arial" panose="020B0604020202020204" pitchFamily="34" charset="0"/>
              <a:buChar char="•"/>
            </a:pPr>
            <a:r>
              <a:rPr lang="en-US" dirty="0"/>
              <a:t>Explore the challenges patients face in accessing MOUD in Montana</a:t>
            </a:r>
          </a:p>
          <a:p>
            <a:pPr>
              <a:buFont typeface="Arial" panose="020B0604020202020204" pitchFamily="34" charset="0"/>
              <a:buChar char="•"/>
            </a:pPr>
            <a:endParaRPr lang="en-US" dirty="0"/>
          </a:p>
          <a:p>
            <a:pPr>
              <a:buFont typeface="Arial" panose="020B0604020202020204" pitchFamily="34" charset="0"/>
              <a:buChar char="•"/>
            </a:pPr>
            <a:r>
              <a:rPr lang="en-US" dirty="0"/>
              <a:t>Acknowledge how collaborative efforts increase access to MOUD</a:t>
            </a:r>
            <a:endParaRPr lang="en-US" sz="2200" dirty="0"/>
          </a:p>
        </p:txBody>
      </p:sp>
    </p:spTree>
    <p:extLst>
      <p:ext uri="{BB962C8B-B14F-4D97-AF65-F5344CB8AC3E}">
        <p14:creationId xmlns:p14="http://schemas.microsoft.com/office/powerpoint/2010/main" val="677562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908D04FE-ABA7-43E9-530D-26A2D4300A1E}"/>
            </a:ext>
          </a:extLst>
        </p:cNvPr>
        <p:cNvGrpSpPr/>
        <p:nvPr/>
      </p:nvGrpSpPr>
      <p:grpSpPr>
        <a:xfrm>
          <a:off x="0" y="0"/>
          <a:ext cx="0" cy="0"/>
          <a:chOff x="0" y="0"/>
          <a:chExt cx="0" cy="0"/>
        </a:xfrm>
      </p:grpSpPr>
      <p:sp>
        <p:nvSpPr>
          <p:cNvPr id="172" name="Google Shape;172;g2bc50369823_0_108">
            <a:extLst>
              <a:ext uri="{FF2B5EF4-FFF2-40B4-BE49-F238E27FC236}">
                <a16:creationId xmlns:a16="http://schemas.microsoft.com/office/drawing/2014/main" id="{63B07A22-E8AB-A7BB-BDAA-46F23DB15A1B}"/>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Objectives → </a:t>
            </a:r>
            <a:r>
              <a:rPr lang="en-US" i="1" dirty="0">
                <a:solidFill>
                  <a:schemeClr val="accent1"/>
                </a:solidFill>
              </a:rPr>
              <a:t>Takeaways</a:t>
            </a:r>
            <a:endParaRPr dirty="0">
              <a:solidFill>
                <a:schemeClr val="accent1"/>
              </a:solidFill>
            </a:endParaRPr>
          </a:p>
        </p:txBody>
      </p:sp>
      <p:sp>
        <p:nvSpPr>
          <p:cNvPr id="173" name="Google Shape;173;g2bc50369823_0_108">
            <a:extLst>
              <a:ext uri="{FF2B5EF4-FFF2-40B4-BE49-F238E27FC236}">
                <a16:creationId xmlns:a16="http://schemas.microsoft.com/office/drawing/2014/main" id="{F0F29065-A5D6-29CC-9746-3989493C04DF}"/>
              </a:ext>
            </a:extLst>
          </p:cNvPr>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85000" lnSpcReduction="20000"/>
          </a:bodyPr>
          <a:lstStyle/>
          <a:p>
            <a:pPr>
              <a:buFont typeface="Arial" panose="020B0604020202020204" pitchFamily="34" charset="0"/>
              <a:buChar char="•"/>
            </a:pPr>
            <a:r>
              <a:rPr lang="en-US" dirty="0"/>
              <a:t>Describe how MOUD options vary pharmacologically</a:t>
            </a:r>
          </a:p>
          <a:p>
            <a:pPr marL="571500" lvl="1" indent="0">
              <a:buNone/>
            </a:pPr>
            <a:r>
              <a:rPr lang="en-US" sz="2600" i="1" dirty="0">
                <a:solidFill>
                  <a:schemeClr val="accent1"/>
                </a:solidFill>
              </a:rPr>
              <a:t>	Level of agonism vs. antagonism and drastically diff. pharmacokinetics</a:t>
            </a:r>
            <a:endParaRPr lang="en-US" sz="2600" dirty="0"/>
          </a:p>
          <a:p>
            <a:pPr>
              <a:buFont typeface="Arial" panose="020B0604020202020204" pitchFamily="34" charset="0"/>
              <a:buChar char="•"/>
            </a:pPr>
            <a:r>
              <a:rPr lang="en-US" dirty="0"/>
              <a:t>Compare clinical efficacy across MOUD options</a:t>
            </a:r>
          </a:p>
          <a:p>
            <a:pPr marL="114300" indent="0">
              <a:buNone/>
            </a:pPr>
            <a:r>
              <a:rPr lang="en-US" sz="2600" i="1" dirty="0">
                <a:solidFill>
                  <a:schemeClr val="accent1"/>
                </a:solidFill>
              </a:rPr>
              <a:t>	Methadone: greatest retention</a:t>
            </a:r>
          </a:p>
          <a:p>
            <a:pPr marL="114300" indent="0">
              <a:buNone/>
            </a:pPr>
            <a:r>
              <a:rPr lang="en-US" sz="2600" i="1" dirty="0">
                <a:solidFill>
                  <a:schemeClr val="accent1"/>
                </a:solidFill>
              </a:rPr>
              <a:t>	Methadone/LAIB: best for relapse prevention</a:t>
            </a:r>
            <a:endParaRPr lang="en-US" sz="2600" dirty="0"/>
          </a:p>
          <a:p>
            <a:pPr>
              <a:buFont typeface="Arial" panose="020B0604020202020204" pitchFamily="34" charset="0"/>
              <a:buChar char="•"/>
            </a:pPr>
            <a:r>
              <a:rPr lang="en-US" dirty="0"/>
              <a:t>Examine clinical considerations for medication selection</a:t>
            </a:r>
          </a:p>
          <a:p>
            <a:pPr marL="571500" lvl="1" indent="0">
              <a:buNone/>
            </a:pPr>
            <a:r>
              <a:rPr lang="en-US" sz="2600" i="1" dirty="0">
                <a:solidFill>
                  <a:schemeClr val="accent1"/>
                </a:solidFill>
              </a:rPr>
              <a:t>	Shared decision making that accounts for comorbidities and logistics</a:t>
            </a:r>
            <a:endParaRPr lang="en-US" sz="2600" dirty="0"/>
          </a:p>
          <a:p>
            <a:pPr>
              <a:buFont typeface="Arial" panose="020B0604020202020204" pitchFamily="34" charset="0"/>
              <a:buChar char="•"/>
            </a:pPr>
            <a:r>
              <a:rPr lang="en-US" dirty="0"/>
              <a:t>Explore the challenges patients face in accessing MOUD in Montana</a:t>
            </a:r>
          </a:p>
          <a:p>
            <a:pPr marL="114300" indent="0">
              <a:buNone/>
            </a:pPr>
            <a:r>
              <a:rPr lang="en-US" sz="2600" i="1" dirty="0">
                <a:solidFill>
                  <a:schemeClr val="accent1"/>
                </a:solidFill>
              </a:rPr>
              <a:t>	Rural setting with long distances from OTPs and traditional clinic settings </a:t>
            </a:r>
            <a:endParaRPr lang="en-US" dirty="0"/>
          </a:p>
          <a:p>
            <a:pPr>
              <a:buFont typeface="Arial" panose="020B0604020202020204" pitchFamily="34" charset="0"/>
              <a:buChar char="•"/>
            </a:pPr>
            <a:r>
              <a:rPr lang="en-US" dirty="0"/>
              <a:t>Acknowledge how collaborative efforts increase access to MOUD</a:t>
            </a:r>
          </a:p>
          <a:p>
            <a:pPr marL="114300" indent="0">
              <a:buNone/>
            </a:pPr>
            <a:r>
              <a:rPr lang="en-US" sz="2600" i="1" dirty="0">
                <a:solidFill>
                  <a:schemeClr val="accent1"/>
                </a:solidFill>
              </a:rPr>
              <a:t>	Availablility when and where many patients access other medications</a:t>
            </a:r>
            <a:endParaRPr lang="en-US" sz="2600" dirty="0"/>
          </a:p>
        </p:txBody>
      </p:sp>
    </p:spTree>
    <p:extLst>
      <p:ext uri="{BB962C8B-B14F-4D97-AF65-F5344CB8AC3E}">
        <p14:creationId xmlns:p14="http://schemas.microsoft.com/office/powerpoint/2010/main" val="3473202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09F33A4D-4765-C473-DA3C-D563482868F8}"/>
            </a:ext>
          </a:extLst>
        </p:cNvPr>
        <p:cNvGrpSpPr/>
        <p:nvPr/>
      </p:nvGrpSpPr>
      <p:grpSpPr>
        <a:xfrm>
          <a:off x="0" y="0"/>
          <a:ext cx="0" cy="0"/>
          <a:chOff x="0" y="0"/>
          <a:chExt cx="0" cy="0"/>
        </a:xfrm>
      </p:grpSpPr>
      <p:sp>
        <p:nvSpPr>
          <p:cNvPr id="172" name="Google Shape;172;g2bc50369823_0_108">
            <a:extLst>
              <a:ext uri="{FF2B5EF4-FFF2-40B4-BE49-F238E27FC236}">
                <a16:creationId xmlns:a16="http://schemas.microsoft.com/office/drawing/2014/main" id="{0671F268-5E55-B785-9EC6-705C43F78D46}"/>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en-US" dirty="0"/>
              <a:t>Sources</a:t>
            </a:r>
            <a:endParaRPr dirty="0">
              <a:solidFill>
                <a:schemeClr val="accent1"/>
              </a:solidFill>
            </a:endParaRPr>
          </a:p>
        </p:txBody>
      </p:sp>
      <p:sp>
        <p:nvSpPr>
          <p:cNvPr id="173" name="Google Shape;173;g2bc50369823_0_108">
            <a:extLst>
              <a:ext uri="{FF2B5EF4-FFF2-40B4-BE49-F238E27FC236}">
                <a16:creationId xmlns:a16="http://schemas.microsoft.com/office/drawing/2014/main" id="{AC642DE4-2B32-BAC0-8542-B4961F775D23}"/>
              </a:ext>
            </a:extLst>
          </p:cNvPr>
          <p:cNvSpPr txBox="1">
            <a:spLocks noGrp="1"/>
          </p:cNvSpPr>
          <p:nvPr>
            <p:ph type="body" idx="1"/>
          </p:nvPr>
        </p:nvSpPr>
        <p:spPr>
          <a:xfrm>
            <a:off x="318655" y="1825625"/>
            <a:ext cx="11035145" cy="4351200"/>
          </a:xfrm>
          <a:prstGeom prst="rect">
            <a:avLst/>
          </a:prstGeom>
          <a:noFill/>
          <a:ln>
            <a:noFill/>
          </a:ln>
        </p:spPr>
        <p:txBody>
          <a:bodyPr spcFirstLastPara="1" wrap="square" lIns="91425" tIns="45700" rIns="91425" bIns="45700" anchor="t" anchorCtr="0">
            <a:normAutofit/>
          </a:bodyPr>
          <a:lstStyle/>
          <a:p>
            <a:pPr marL="914400" lvl="0" indent="0" algn="l" rtl="0">
              <a:lnSpc>
                <a:spcPct val="90000"/>
              </a:lnSpc>
              <a:spcBef>
                <a:spcPts val="1000"/>
              </a:spcBef>
              <a:spcAft>
                <a:spcPts val="0"/>
              </a:spcAft>
              <a:buNone/>
            </a:pPr>
            <a:r>
              <a:rPr lang="en-US" sz="2200"/>
              <a:t>Lim, Jihoon, et al. "Relative effectiveness of medications for opioid-related disorders: a systematic review and network meta-analysis of randomized controlled trials." PLoS One 17.3 (2022): e0266142. </a:t>
            </a:r>
          </a:p>
          <a:p>
            <a:pPr marL="914400" lvl="0" indent="0" algn="l" rtl="0">
              <a:lnSpc>
                <a:spcPct val="90000"/>
              </a:lnSpc>
              <a:spcBef>
                <a:spcPts val="1000"/>
              </a:spcBef>
              <a:spcAft>
                <a:spcPts val="0"/>
              </a:spcAft>
              <a:buNone/>
            </a:pPr>
            <a:r>
              <a:rPr lang="en-US" sz="2200"/>
              <a:t>Wakeman SE, Larochelle MR, Ameli O, et al. JAMA Netw Open. 2020;3(2):e1920622.</a:t>
            </a:r>
          </a:p>
          <a:p>
            <a:pPr marL="914400" lvl="0" indent="0" algn="l" rtl="0">
              <a:lnSpc>
                <a:spcPct val="90000"/>
              </a:lnSpc>
              <a:spcBef>
                <a:spcPts val="1000"/>
              </a:spcBef>
              <a:spcAft>
                <a:spcPts val="0"/>
              </a:spcAft>
              <a:buNone/>
            </a:pPr>
            <a:r>
              <a:rPr lang="pt-BR" sz="2200"/>
              <a:t>Lim J, Farhat I, Douros A, Panagiotoglou D. PLOS ONE. 2022;17(3):e0266142.</a:t>
            </a:r>
          </a:p>
          <a:p>
            <a:pPr marL="914400" lvl="0" indent="0" algn="l" rtl="0">
              <a:lnSpc>
                <a:spcPct val="90000"/>
              </a:lnSpc>
              <a:spcBef>
                <a:spcPts val="1000"/>
              </a:spcBef>
              <a:spcAft>
                <a:spcPts val="0"/>
              </a:spcAft>
              <a:buNone/>
            </a:pPr>
            <a:r>
              <a:rPr lang="fr-FR" sz="2200"/>
              <a:t>Haight BR, Learned SM, Laffont CM, et al. Efficacy and safety of a monthly buprenorphine depot injection for opioid use disorder: a multicentre, randomised, double-blind, placebo-controlled, phase 3 trial. Lancet. 2019;393(10173):778-790.</a:t>
            </a:r>
          </a:p>
          <a:p>
            <a:pPr marL="914400" lvl="0" indent="0" algn="l" rtl="0">
              <a:lnSpc>
                <a:spcPct val="90000"/>
              </a:lnSpc>
              <a:spcBef>
                <a:spcPts val="1000"/>
              </a:spcBef>
              <a:spcAft>
                <a:spcPts val="0"/>
              </a:spcAft>
              <a:buNone/>
            </a:pPr>
            <a:r>
              <a:rPr lang="fr-FR" sz="2200"/>
              <a:t>Nasser AF, Heidbreder C, Gomis P, Fudala PJ. Safety and pharmacokinetics of repeated subcutaneous injections of RBP-6000 (Brixadi), a sustained-release formulation of buprenorphine, in opioid-dependent patients. J Clin Psychopharmacol. 2016;36(3):242-251.</a:t>
            </a:r>
          </a:p>
          <a:p>
            <a:pPr marL="914400" lvl="0" indent="0" algn="l" rtl="0">
              <a:lnSpc>
                <a:spcPct val="90000"/>
              </a:lnSpc>
              <a:spcBef>
                <a:spcPts val="1000"/>
              </a:spcBef>
              <a:spcAft>
                <a:spcPts val="0"/>
              </a:spcAft>
              <a:buNone/>
            </a:pPr>
            <a:endParaRPr lang="fr-FR" sz="2200"/>
          </a:p>
          <a:p>
            <a:pPr marL="914400" lvl="0" indent="0" algn="l" rtl="0">
              <a:lnSpc>
                <a:spcPct val="90000"/>
              </a:lnSpc>
              <a:spcBef>
                <a:spcPts val="1000"/>
              </a:spcBef>
              <a:spcAft>
                <a:spcPts val="0"/>
              </a:spcAft>
              <a:buNone/>
            </a:pPr>
            <a:endParaRPr lang="en-US" sz="2200" dirty="0"/>
          </a:p>
        </p:txBody>
      </p:sp>
    </p:spTree>
    <p:extLst>
      <p:ext uri="{BB962C8B-B14F-4D97-AF65-F5344CB8AC3E}">
        <p14:creationId xmlns:p14="http://schemas.microsoft.com/office/powerpoint/2010/main" val="4292759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E8D00748-C1D3-8D07-DD02-75762860BDB7}"/>
            </a:ext>
          </a:extLst>
        </p:cNvPr>
        <p:cNvGrpSpPr/>
        <p:nvPr/>
      </p:nvGrpSpPr>
      <p:grpSpPr>
        <a:xfrm>
          <a:off x="0" y="0"/>
          <a:ext cx="0" cy="0"/>
          <a:chOff x="0" y="0"/>
          <a:chExt cx="0" cy="0"/>
        </a:xfrm>
      </p:grpSpPr>
      <p:sp>
        <p:nvSpPr>
          <p:cNvPr id="172" name="Google Shape;172;g2bc50369823_0_108">
            <a:extLst>
              <a:ext uri="{FF2B5EF4-FFF2-40B4-BE49-F238E27FC236}">
                <a16:creationId xmlns:a16="http://schemas.microsoft.com/office/drawing/2014/main" id="{CCE91291-F698-F1C7-52FD-063C2D161008}"/>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en-US" dirty="0"/>
              <a:t>Sources </a:t>
            </a:r>
            <a:r>
              <a:rPr lang="en-US" i="1" dirty="0"/>
              <a:t>Continued</a:t>
            </a:r>
            <a:endParaRPr i="1" dirty="0">
              <a:solidFill>
                <a:schemeClr val="accent1"/>
              </a:solidFill>
            </a:endParaRPr>
          </a:p>
        </p:txBody>
      </p:sp>
      <p:sp>
        <p:nvSpPr>
          <p:cNvPr id="173" name="Google Shape;173;g2bc50369823_0_108">
            <a:extLst>
              <a:ext uri="{FF2B5EF4-FFF2-40B4-BE49-F238E27FC236}">
                <a16:creationId xmlns:a16="http://schemas.microsoft.com/office/drawing/2014/main" id="{E298A86E-73A2-A573-AFD2-CD048C6FAE61}"/>
              </a:ext>
            </a:extLst>
          </p:cNvPr>
          <p:cNvSpPr txBox="1">
            <a:spLocks noGrp="1"/>
          </p:cNvSpPr>
          <p:nvPr>
            <p:ph type="body" idx="1"/>
          </p:nvPr>
        </p:nvSpPr>
        <p:spPr>
          <a:xfrm>
            <a:off x="318655" y="1825625"/>
            <a:ext cx="11035145" cy="4351200"/>
          </a:xfrm>
          <a:prstGeom prst="rect">
            <a:avLst/>
          </a:prstGeom>
          <a:noFill/>
          <a:ln>
            <a:noFill/>
          </a:ln>
        </p:spPr>
        <p:txBody>
          <a:bodyPr spcFirstLastPara="1" wrap="square" lIns="91425" tIns="45700" rIns="91425" bIns="45700" anchor="t" anchorCtr="0">
            <a:normAutofit/>
          </a:bodyPr>
          <a:lstStyle/>
          <a:p>
            <a:pPr marL="914400" lvl="0" indent="0" algn="l" rtl="0">
              <a:lnSpc>
                <a:spcPct val="90000"/>
              </a:lnSpc>
              <a:spcBef>
                <a:spcPts val="1000"/>
              </a:spcBef>
              <a:spcAft>
                <a:spcPts val="0"/>
              </a:spcAft>
              <a:buNone/>
            </a:pPr>
            <a:r>
              <a:rPr lang="en-US" sz="2200" dirty="0"/>
              <a:t>Sordo L, Barrio G, Bravo MJ, et al. Mortality risk during and after opioid substitution treatment: systematic review and meta-analysis of cohort studies. BMJ. 2017;357:j1550. </a:t>
            </a:r>
          </a:p>
          <a:p>
            <a:pPr marL="914400" lvl="0" indent="0" algn="l" rtl="0">
              <a:lnSpc>
                <a:spcPct val="90000"/>
              </a:lnSpc>
              <a:spcBef>
                <a:spcPts val="1000"/>
              </a:spcBef>
              <a:spcAft>
                <a:spcPts val="0"/>
              </a:spcAft>
              <a:buNone/>
            </a:pPr>
            <a:r>
              <a:rPr lang="en-US" sz="2200" dirty="0"/>
              <a:t>Hickman M, Steer C, Tilling K, et al. Impact of methadone dose on heroin use, overdose risk, and retention in treatment: systematic review. Addiction. 2008;103(3):314-324.</a:t>
            </a:r>
          </a:p>
          <a:p>
            <a:pPr marL="914400" lvl="0" indent="0" algn="l" rtl="0">
              <a:lnSpc>
                <a:spcPct val="90000"/>
              </a:lnSpc>
              <a:spcBef>
                <a:spcPts val="1000"/>
              </a:spcBef>
              <a:spcAft>
                <a:spcPts val="0"/>
              </a:spcAft>
              <a:buNone/>
            </a:pPr>
            <a:r>
              <a:rPr lang="en-US" sz="2200" dirty="0"/>
              <a:t>Lee JD, Nunes EV Jr, Novo P, et al. Comparative effectiveness of extended-release naltrexone vs buprenorphine-naloxone for opioid relapse prevention (X:BOT): a multicenter, open-label, randomized controlled trial. JAMA Psychiatry. 2018;75(2):108-115.</a:t>
            </a:r>
          </a:p>
          <a:p>
            <a:pPr marL="914400" lvl="0" indent="0" algn="l" rtl="0">
              <a:lnSpc>
                <a:spcPct val="90000"/>
              </a:lnSpc>
              <a:spcBef>
                <a:spcPts val="1000"/>
              </a:spcBef>
              <a:spcAft>
                <a:spcPts val="0"/>
              </a:spcAft>
              <a:buNone/>
            </a:pPr>
            <a:r>
              <a:rPr lang="en-US" sz="2200" dirty="0"/>
              <a:t>Pierce M, Bird SM, Hickman M, et al. Impact of treatment for opioid dependence on fatal drug-related poisoning: a national cohort study in England. Addiction. 2016;111(2):298-308. </a:t>
            </a:r>
          </a:p>
        </p:txBody>
      </p:sp>
    </p:spTree>
    <p:extLst>
      <p:ext uri="{BB962C8B-B14F-4D97-AF65-F5344CB8AC3E}">
        <p14:creationId xmlns:p14="http://schemas.microsoft.com/office/powerpoint/2010/main" val="3583026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F1DFD1FE-FFB7-EFD8-27C4-F7C7FBAA7EFF}"/>
            </a:ext>
          </a:extLst>
        </p:cNvPr>
        <p:cNvGrpSpPr/>
        <p:nvPr/>
      </p:nvGrpSpPr>
      <p:grpSpPr>
        <a:xfrm>
          <a:off x="0" y="0"/>
          <a:ext cx="0" cy="0"/>
          <a:chOff x="0" y="0"/>
          <a:chExt cx="0" cy="0"/>
        </a:xfrm>
      </p:grpSpPr>
      <p:sp>
        <p:nvSpPr>
          <p:cNvPr id="172" name="Google Shape;172;g2bc50369823_0_108">
            <a:extLst>
              <a:ext uri="{FF2B5EF4-FFF2-40B4-BE49-F238E27FC236}">
                <a16:creationId xmlns:a16="http://schemas.microsoft.com/office/drawing/2014/main" id="{D1B77304-D2CA-2D57-7F51-061AE0F60ACF}"/>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en-US" dirty="0"/>
              <a:t>Sources </a:t>
            </a:r>
            <a:r>
              <a:rPr lang="en-US" i="1" dirty="0"/>
              <a:t>Continued</a:t>
            </a:r>
            <a:endParaRPr i="1" dirty="0">
              <a:solidFill>
                <a:schemeClr val="accent1"/>
              </a:solidFill>
            </a:endParaRPr>
          </a:p>
        </p:txBody>
      </p:sp>
      <p:sp>
        <p:nvSpPr>
          <p:cNvPr id="173" name="Google Shape;173;g2bc50369823_0_108">
            <a:extLst>
              <a:ext uri="{FF2B5EF4-FFF2-40B4-BE49-F238E27FC236}">
                <a16:creationId xmlns:a16="http://schemas.microsoft.com/office/drawing/2014/main" id="{71A4F5DF-9292-AA7D-F878-20D89E78F6C1}"/>
              </a:ext>
            </a:extLst>
          </p:cNvPr>
          <p:cNvSpPr txBox="1">
            <a:spLocks noGrp="1"/>
          </p:cNvSpPr>
          <p:nvPr>
            <p:ph type="body" idx="1"/>
          </p:nvPr>
        </p:nvSpPr>
        <p:spPr>
          <a:xfrm>
            <a:off x="318655" y="1825625"/>
            <a:ext cx="11035145" cy="4351200"/>
          </a:xfrm>
          <a:prstGeom prst="rect">
            <a:avLst/>
          </a:prstGeom>
          <a:noFill/>
          <a:ln>
            <a:noFill/>
          </a:ln>
        </p:spPr>
        <p:txBody>
          <a:bodyPr spcFirstLastPara="1" wrap="square" lIns="91425" tIns="45700" rIns="91425" bIns="45700" anchor="t" anchorCtr="0">
            <a:normAutofit/>
          </a:bodyPr>
          <a:lstStyle/>
          <a:p>
            <a:pPr marL="914400" lvl="0" indent="0" algn="l" rtl="0">
              <a:lnSpc>
                <a:spcPct val="90000"/>
              </a:lnSpc>
              <a:spcBef>
                <a:spcPts val="1000"/>
              </a:spcBef>
              <a:spcAft>
                <a:spcPts val="0"/>
              </a:spcAft>
              <a:buNone/>
            </a:pPr>
            <a:r>
              <a:rPr lang="en-US" sz="2200" dirty="0"/>
              <a:t>Larochelle MR, Bernson D, Land T, et al. Medication for opioid use disorder after nonfatal opioid overdose and association with mortality: a cohort study. Ann Intern Med. 2018;169(3):137-145. </a:t>
            </a:r>
          </a:p>
          <a:p>
            <a:pPr marL="914400" lvl="0" indent="0" algn="l" rtl="0">
              <a:lnSpc>
                <a:spcPct val="90000"/>
              </a:lnSpc>
              <a:spcBef>
                <a:spcPts val="1000"/>
              </a:spcBef>
              <a:spcAft>
                <a:spcPts val="0"/>
              </a:spcAft>
              <a:buNone/>
            </a:pPr>
            <a:r>
              <a:rPr lang="en-US" sz="2200" dirty="0"/>
              <a:t>Substance Abuse and Mental Health Services Administration (SAMHSA). TIP 63: Medications for Opioid Use Disorder. Updated 2021. </a:t>
            </a:r>
          </a:p>
          <a:p>
            <a:pPr marL="914400" lvl="0" indent="0" algn="l" rtl="0">
              <a:lnSpc>
                <a:spcPct val="90000"/>
              </a:lnSpc>
              <a:spcBef>
                <a:spcPts val="1000"/>
              </a:spcBef>
              <a:spcAft>
                <a:spcPts val="0"/>
              </a:spcAft>
              <a:buNone/>
            </a:pPr>
            <a:r>
              <a:rPr lang="en-US" sz="2200" dirty="0"/>
              <a:t>American Society of Addiction Medicine (ASAM). National Practice Guideline for the Treatment of Opioid Use Disorder – 2020 Focused Update.</a:t>
            </a:r>
          </a:p>
          <a:p>
            <a:pPr marL="914400" lvl="0" indent="0" algn="l" rtl="0">
              <a:lnSpc>
                <a:spcPct val="90000"/>
              </a:lnSpc>
              <a:spcBef>
                <a:spcPts val="1000"/>
              </a:spcBef>
              <a:spcAft>
                <a:spcPts val="0"/>
              </a:spcAft>
              <a:buNone/>
            </a:pPr>
            <a:r>
              <a:rPr lang="en-US" sz="2200" dirty="0"/>
              <a:t>Martin E, et al. Long-acting injectable buprenorphine for opioid use disorder: A systematic review of impact of use on social determinants of health. Journal of Substance Abuse Treatment. 139 (2022) 108776.</a:t>
            </a:r>
          </a:p>
          <a:p>
            <a:pPr marL="914400" lvl="0" indent="0" algn="l" rtl="0">
              <a:lnSpc>
                <a:spcPct val="90000"/>
              </a:lnSpc>
              <a:spcBef>
                <a:spcPts val="1000"/>
              </a:spcBef>
              <a:spcAft>
                <a:spcPts val="0"/>
              </a:spcAft>
              <a:buNone/>
            </a:pPr>
            <a:endParaRPr lang="en-US" sz="2200" dirty="0"/>
          </a:p>
        </p:txBody>
      </p:sp>
    </p:spTree>
    <p:extLst>
      <p:ext uri="{BB962C8B-B14F-4D97-AF65-F5344CB8AC3E}">
        <p14:creationId xmlns:p14="http://schemas.microsoft.com/office/powerpoint/2010/main" val="3366114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Calibri"/>
              <a:buNone/>
            </a:pPr>
            <a:r>
              <a:rPr lang="en-US" sz="5400"/>
              <a:t>Questions?</a:t>
            </a:r>
            <a:endParaRPr/>
          </a:p>
        </p:txBody>
      </p:sp>
      <p:sp>
        <p:nvSpPr>
          <p:cNvPr id="592" name="Google Shape;592;p36"/>
          <p:cNvSpPr txBox="1">
            <a:spLocks noGrp="1"/>
          </p:cNvSpPr>
          <p:nvPr>
            <p:ph type="body" idx="1"/>
          </p:nvPr>
        </p:nvSpPr>
        <p:spPr>
          <a:xfrm>
            <a:off x="643941" y="2057400"/>
            <a:ext cx="8094705" cy="3811588"/>
          </a:xfrm>
          <a:prstGeom prst="rect">
            <a:avLst/>
          </a:prstGeom>
          <a:noFill/>
          <a:ln>
            <a:noFill/>
          </a:ln>
        </p:spPr>
        <p:txBody>
          <a:bodyPr spcFirstLastPara="1" wrap="square" lIns="91425" tIns="45700" rIns="91425" bIns="45700" anchor="b" anchorCtr="0">
            <a:normAutofit/>
          </a:bodyPr>
          <a:lstStyle/>
          <a:p>
            <a:pPr marL="457200" lvl="0" indent="-228600" algn="l" rtl="0">
              <a:lnSpc>
                <a:spcPct val="90000"/>
              </a:lnSpc>
              <a:spcBef>
                <a:spcPts val="1000"/>
              </a:spcBef>
              <a:spcAft>
                <a:spcPts val="0"/>
              </a:spcAft>
              <a:buClr>
                <a:schemeClr val="lt1"/>
              </a:buClr>
              <a:buSzPts val="1600"/>
              <a:buNone/>
            </a:pPr>
            <a:r>
              <a:rPr lang="en-US" sz="2400" u="sng" dirty="0"/>
              <a:t>Contact </a:t>
            </a:r>
            <a:r>
              <a:rPr lang="en-US" sz="2400" dirty="0"/>
              <a:t>:</a:t>
            </a:r>
            <a:endParaRPr dirty="0"/>
          </a:p>
          <a:p>
            <a:pPr marL="457200" lvl="0" indent="-228600" algn="l" rtl="0">
              <a:lnSpc>
                <a:spcPct val="90000"/>
              </a:lnSpc>
              <a:spcBef>
                <a:spcPts val="1000"/>
              </a:spcBef>
              <a:spcAft>
                <a:spcPts val="0"/>
              </a:spcAft>
              <a:buClr>
                <a:schemeClr val="lt1"/>
              </a:buClr>
              <a:buSzPts val="1600"/>
              <a:buNone/>
            </a:pPr>
            <a:r>
              <a:rPr lang="en-US" sz="2400" dirty="0"/>
              <a:t>www.406Recovery.Care</a:t>
            </a:r>
            <a:endParaRPr dirty="0"/>
          </a:p>
          <a:p>
            <a:pPr marL="457200" lvl="0" indent="-228600" algn="l" rtl="0">
              <a:lnSpc>
                <a:spcPct val="90000"/>
              </a:lnSpc>
              <a:spcBef>
                <a:spcPts val="1000"/>
              </a:spcBef>
              <a:spcAft>
                <a:spcPts val="0"/>
              </a:spcAft>
              <a:buClr>
                <a:schemeClr val="lt1"/>
              </a:buClr>
              <a:buSzPts val="1600"/>
              <a:buNone/>
            </a:pPr>
            <a:r>
              <a:rPr lang="en-US" sz="2400" dirty="0">
                <a:hlinkClick r:id="rId3"/>
              </a:rPr>
              <a:t>Robert.Sise@406Recovery.Care</a:t>
            </a:r>
            <a:endParaRPr lang="en-US" sz="2400" dirty="0"/>
          </a:p>
          <a:p>
            <a:pPr marL="457200" lvl="0" indent="-228600" algn="l" rtl="0">
              <a:lnSpc>
                <a:spcPct val="90000"/>
              </a:lnSpc>
              <a:spcBef>
                <a:spcPts val="1000"/>
              </a:spcBef>
              <a:spcAft>
                <a:spcPts val="0"/>
              </a:spcAft>
              <a:buClr>
                <a:schemeClr val="lt1"/>
              </a:buClr>
              <a:buSzPts val="1600"/>
              <a:buNone/>
            </a:pPr>
            <a:r>
              <a:rPr lang="en-US" sz="2400" dirty="0"/>
              <a:t>406-219-7233</a:t>
            </a:r>
          </a:p>
          <a:p>
            <a:pPr marL="457200" lvl="0" indent="-228600" algn="l" rtl="0">
              <a:lnSpc>
                <a:spcPct val="90000"/>
              </a:lnSpc>
              <a:spcBef>
                <a:spcPts val="1000"/>
              </a:spcBef>
              <a:spcAft>
                <a:spcPts val="0"/>
              </a:spcAft>
              <a:buClr>
                <a:schemeClr val="lt1"/>
              </a:buClr>
              <a:buSzPts val="1600"/>
              <a:buNone/>
            </a:pPr>
            <a:endParaRPr lang="en-US" sz="2400" dirty="0"/>
          </a:p>
          <a:p>
            <a:pPr marL="457200" lvl="0" indent="-228600" algn="l" rtl="0">
              <a:lnSpc>
                <a:spcPct val="90000"/>
              </a:lnSpc>
              <a:spcBef>
                <a:spcPts val="1000"/>
              </a:spcBef>
              <a:spcAft>
                <a:spcPts val="0"/>
              </a:spcAft>
              <a:buClr>
                <a:schemeClr val="lt1"/>
              </a:buClr>
              <a:buSzPts val="1600"/>
              <a:buNone/>
            </a:pPr>
            <a:endParaRPr lang="en-US" sz="2400" dirty="0"/>
          </a:p>
          <a:p>
            <a:pPr marL="457200" lvl="0" indent="-228600" algn="l" rtl="0">
              <a:lnSpc>
                <a:spcPct val="90000"/>
              </a:lnSpc>
              <a:spcBef>
                <a:spcPts val="1000"/>
              </a:spcBef>
              <a:spcAft>
                <a:spcPts val="0"/>
              </a:spcAft>
              <a:buClr>
                <a:schemeClr val="lt1"/>
              </a:buClr>
              <a:buSzPts val="1600"/>
              <a:buNone/>
            </a:pPr>
            <a:endParaRPr lang="en-US" sz="2400" dirty="0"/>
          </a:p>
          <a:p>
            <a:pPr marL="457200" lvl="0" indent="-228600" algn="l" rtl="0">
              <a:lnSpc>
                <a:spcPct val="90000"/>
              </a:lnSpc>
              <a:spcBef>
                <a:spcPts val="1000"/>
              </a:spcBef>
              <a:spcAft>
                <a:spcPts val="0"/>
              </a:spcAft>
              <a:buClr>
                <a:schemeClr val="lt1"/>
              </a:buClr>
              <a:buSzPts val="1600"/>
              <a:buNone/>
            </a:pPr>
            <a:endParaRPr dirty="0"/>
          </a:p>
        </p:txBody>
      </p:sp>
      <p:sp>
        <p:nvSpPr>
          <p:cNvPr id="3" name="Picture Placeholder 2">
            <a:extLst>
              <a:ext uri="{FF2B5EF4-FFF2-40B4-BE49-F238E27FC236}">
                <a16:creationId xmlns:a16="http://schemas.microsoft.com/office/drawing/2014/main" id="{3C45C398-104B-9176-5211-EB74C0A49DB2}"/>
              </a:ext>
            </a:extLst>
          </p:cNvPr>
          <p:cNvSpPr>
            <a:spLocks noGrp="1"/>
          </p:cNvSpPr>
          <p:nvPr>
            <p:ph type="pic" idx="2"/>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15E84F7A-7C82-060A-FDD9-BF806669E7F3}"/>
            </a:ext>
          </a:extLst>
        </p:cNvPr>
        <p:cNvGrpSpPr/>
        <p:nvPr/>
      </p:nvGrpSpPr>
      <p:grpSpPr>
        <a:xfrm>
          <a:off x="0" y="0"/>
          <a:ext cx="0" cy="0"/>
          <a:chOff x="0" y="0"/>
          <a:chExt cx="0" cy="0"/>
        </a:xfrm>
      </p:grpSpPr>
      <p:sp>
        <p:nvSpPr>
          <p:cNvPr id="172" name="Google Shape;172;g2bc50369823_0_108">
            <a:extLst>
              <a:ext uri="{FF2B5EF4-FFF2-40B4-BE49-F238E27FC236}">
                <a16:creationId xmlns:a16="http://schemas.microsoft.com/office/drawing/2014/main" id="{BF35360E-F703-415C-9D2D-F58C5B5FCC1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Objectives</a:t>
            </a:r>
            <a:endParaRPr>
              <a:solidFill>
                <a:schemeClr val="accent1"/>
              </a:solidFill>
            </a:endParaRPr>
          </a:p>
        </p:txBody>
      </p:sp>
      <p:sp>
        <p:nvSpPr>
          <p:cNvPr id="173" name="Google Shape;173;g2bc50369823_0_108">
            <a:extLst>
              <a:ext uri="{FF2B5EF4-FFF2-40B4-BE49-F238E27FC236}">
                <a16:creationId xmlns:a16="http://schemas.microsoft.com/office/drawing/2014/main" id="{6F94F445-2A1E-7F9B-21D4-ADB449EFB888}"/>
              </a:ext>
            </a:extLst>
          </p:cNvPr>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a:buFont typeface="Arial" panose="020B0604020202020204" pitchFamily="34" charset="0"/>
              <a:buChar char="•"/>
            </a:pPr>
            <a:r>
              <a:rPr lang="en-US" dirty="0"/>
              <a:t>Describe how MOUD options vary pharmacologically</a:t>
            </a:r>
          </a:p>
          <a:p>
            <a:pPr>
              <a:buFont typeface="Arial" panose="020B0604020202020204" pitchFamily="34" charset="0"/>
              <a:buChar char="•"/>
            </a:pPr>
            <a:endParaRPr lang="en-US" dirty="0"/>
          </a:p>
          <a:p>
            <a:pPr>
              <a:buFont typeface="Arial" panose="020B0604020202020204" pitchFamily="34" charset="0"/>
              <a:buChar char="•"/>
            </a:pPr>
            <a:r>
              <a:rPr lang="en-US" dirty="0"/>
              <a:t>Compare clinical efficacy across MOUD options</a:t>
            </a:r>
          </a:p>
          <a:p>
            <a:pPr>
              <a:buFont typeface="Arial" panose="020B0604020202020204" pitchFamily="34" charset="0"/>
              <a:buChar char="•"/>
            </a:pPr>
            <a:endParaRPr lang="en-US" dirty="0"/>
          </a:p>
          <a:p>
            <a:pPr>
              <a:buFont typeface="Arial" panose="020B0604020202020204" pitchFamily="34" charset="0"/>
              <a:buChar char="•"/>
            </a:pPr>
            <a:r>
              <a:rPr lang="en-US" dirty="0"/>
              <a:t>Examine clinical considerations for medication selection</a:t>
            </a:r>
          </a:p>
          <a:p>
            <a:pPr>
              <a:buFont typeface="Arial" panose="020B0604020202020204" pitchFamily="34" charset="0"/>
              <a:buChar char="•"/>
            </a:pPr>
            <a:endParaRPr lang="en-US" dirty="0"/>
          </a:p>
          <a:p>
            <a:pPr>
              <a:buFont typeface="Arial" panose="020B0604020202020204" pitchFamily="34" charset="0"/>
              <a:buChar char="•"/>
            </a:pPr>
            <a:r>
              <a:rPr lang="en-US" dirty="0"/>
              <a:t>Explore the challenges patients face in accessing MOUD in Montana</a:t>
            </a:r>
          </a:p>
          <a:p>
            <a:pPr>
              <a:buFont typeface="Arial" panose="020B0604020202020204" pitchFamily="34" charset="0"/>
              <a:buChar char="•"/>
            </a:pPr>
            <a:endParaRPr lang="en-US" dirty="0"/>
          </a:p>
          <a:p>
            <a:pPr>
              <a:buFont typeface="Arial" panose="020B0604020202020204" pitchFamily="34" charset="0"/>
              <a:buChar char="•"/>
            </a:pPr>
            <a:r>
              <a:rPr lang="en-US" dirty="0"/>
              <a:t>Acknowledge how collaborative efforts increase access to MOUD</a:t>
            </a:r>
            <a:endParaRPr lang="en-US" sz="2200" dirty="0"/>
          </a:p>
        </p:txBody>
      </p:sp>
    </p:spTree>
    <p:extLst>
      <p:ext uri="{BB962C8B-B14F-4D97-AF65-F5344CB8AC3E}">
        <p14:creationId xmlns:p14="http://schemas.microsoft.com/office/powerpoint/2010/main" val="2084922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1"/>
        <p:cNvGrpSpPr/>
        <p:nvPr/>
      </p:nvGrpSpPr>
      <p:grpSpPr>
        <a:xfrm>
          <a:off x="0" y="0"/>
          <a:ext cx="0" cy="0"/>
          <a:chOff x="0" y="0"/>
          <a:chExt cx="0" cy="0"/>
        </a:xfrm>
      </p:grpSpPr>
      <p:sp>
        <p:nvSpPr>
          <p:cNvPr id="942" name="Google Shape;942;p44"/>
          <p:cNvSpPr txBox="1">
            <a:spLocks noGrp="1"/>
          </p:cNvSpPr>
          <p:nvPr>
            <p:ph type="sldNum" idx="12"/>
          </p:nvPr>
        </p:nvSpPr>
        <p:spPr>
          <a:xfrm>
            <a:off x="11034185" y="6356351"/>
            <a:ext cx="514349"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600"/>
              </a:spcAft>
              <a:buSzPts val="1200"/>
              <a:buNone/>
            </a:pPr>
            <a:fld id="{00000000-1234-1234-1234-123412341234}" type="slidenum">
              <a:rPr lang="en-US">
                <a:solidFill>
                  <a:srgbClr val="000000"/>
                </a:solidFill>
              </a:rPr>
              <a:t>6</a:t>
            </a:fld>
            <a:endParaRPr>
              <a:solidFill>
                <a:srgbClr val="000000"/>
              </a:solidFill>
            </a:endParaRPr>
          </a:p>
        </p:txBody>
      </p:sp>
      <p:pic>
        <p:nvPicPr>
          <p:cNvPr id="943" name="Google Shape;943;p44"/>
          <p:cNvPicPr preferRelativeResize="0"/>
          <p:nvPr/>
        </p:nvPicPr>
        <p:blipFill rotWithShape="1">
          <a:blip r:embed="rId4">
            <a:alphaModFix/>
          </a:blip>
          <a:srcRect/>
          <a:stretch/>
        </p:blipFill>
        <p:spPr>
          <a:xfrm>
            <a:off x="4806100" y="672988"/>
            <a:ext cx="4895852" cy="5683363"/>
          </a:xfrm>
          <a:prstGeom prst="rect">
            <a:avLst/>
          </a:prstGeom>
          <a:noFill/>
          <a:ln>
            <a:noFill/>
          </a:ln>
        </p:spPr>
      </p:pic>
      <p:sp>
        <p:nvSpPr>
          <p:cNvPr id="944" name="Google Shape;944;p44"/>
          <p:cNvSpPr txBox="1"/>
          <p:nvPr/>
        </p:nvSpPr>
        <p:spPr>
          <a:xfrm>
            <a:off x="1356360" y="2992488"/>
            <a:ext cx="8860805" cy="744819"/>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4400"/>
              <a:buFont typeface="Arial"/>
              <a:buNone/>
            </a:pPr>
            <a:r>
              <a:rPr lang="en-US" sz="4400" b="1" i="0" u="none" strike="noStrike" cap="none">
                <a:solidFill>
                  <a:srgbClr val="F8D015"/>
                </a:solidFill>
                <a:latin typeface="Calibri"/>
                <a:ea typeface="Calibri"/>
                <a:cs typeface="Calibri"/>
                <a:sym typeface="Calibri"/>
              </a:rPr>
              <a:t>Methadone</a:t>
            </a:r>
            <a:endParaRPr sz="1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80912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53550-9C5F-6107-C8BB-5F35D9E6E14C}"/>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F8EE1A7B-1F64-1609-4426-761E943F5034}"/>
              </a:ext>
            </a:extLst>
          </p:cNvPr>
          <p:cNvSpPr>
            <a:spLocks noGrp="1" noChangeArrowheads="1"/>
          </p:cNvSpPr>
          <p:nvPr>
            <p:ph type="title"/>
          </p:nvPr>
        </p:nvSpPr>
        <p:spPr/>
        <p:txBody>
          <a:bodyPr rtlCol="0">
            <a:normAutofit/>
          </a:bodyPr>
          <a:lstStyle/>
          <a:p>
            <a:pPr>
              <a:defRPr/>
            </a:pPr>
            <a:r>
              <a:rPr lang="en-US" dirty="0">
                <a:solidFill>
                  <a:schemeClr val="accent1">
                    <a:tint val="88000"/>
                    <a:satMod val="150000"/>
                  </a:schemeClr>
                </a:solidFill>
              </a:rPr>
              <a:t>Methadone</a:t>
            </a:r>
          </a:p>
        </p:txBody>
      </p:sp>
      <p:sp>
        <p:nvSpPr>
          <p:cNvPr id="2" name="Rectangle 3">
            <a:extLst>
              <a:ext uri="{FF2B5EF4-FFF2-40B4-BE49-F238E27FC236}">
                <a16:creationId xmlns:a16="http://schemas.microsoft.com/office/drawing/2014/main" id="{F2E41AF0-7128-B1A7-EC9A-2E448FEF2EC4}"/>
              </a:ext>
            </a:extLst>
          </p:cNvPr>
          <p:cNvSpPr>
            <a:spLocks noGrp="1" noChangeArrowheads="1"/>
          </p:cNvSpPr>
          <p:nvPr>
            <p:ph idx="1"/>
          </p:nvPr>
        </p:nvSpPr>
        <p:spPr>
          <a:xfrm>
            <a:off x="1828803" y="1781020"/>
            <a:ext cx="9714571" cy="4351338"/>
          </a:xfrm>
        </p:spPr>
        <p:txBody>
          <a:bodyPr>
            <a:normAutofit/>
          </a:bodyPr>
          <a:lstStyle/>
          <a:p>
            <a:pPr eaLnBrk="1" hangingPunct="1"/>
            <a:r>
              <a:rPr lang="en-US" altLang="en-US" dirty="0"/>
              <a:t>Full mu-opioid receptor agonist</a:t>
            </a:r>
          </a:p>
          <a:p>
            <a:pPr eaLnBrk="1" hangingPunct="1"/>
            <a:r>
              <a:rPr lang="en-US" altLang="en-US" dirty="0"/>
              <a:t>Half-life (~24–36 </a:t>
            </a:r>
            <a:r>
              <a:rPr lang="en-US" altLang="en-US" dirty="0" err="1"/>
              <a:t>hrs</a:t>
            </a:r>
            <a:r>
              <a:rPr lang="en-US" altLang="en-US" dirty="0"/>
              <a:t>)</a:t>
            </a:r>
          </a:p>
          <a:p>
            <a:pPr eaLnBrk="1" hangingPunct="1"/>
            <a:r>
              <a:rPr lang="en-US" altLang="en-US" b="1" dirty="0"/>
              <a:t>Efficacy</a:t>
            </a:r>
            <a:r>
              <a:rPr lang="en-US" altLang="en-US" dirty="0"/>
              <a:t>: Highest retention form of MOUD w/ high level of relapse prevention</a:t>
            </a:r>
          </a:p>
          <a:p>
            <a:pPr eaLnBrk="1" hangingPunct="1"/>
            <a:r>
              <a:rPr lang="en-US" altLang="en-US" b="1" dirty="0"/>
              <a:t>Risks: </a:t>
            </a:r>
            <a:r>
              <a:rPr lang="en-US" altLang="en-US" dirty="0"/>
              <a:t>QTc prolongation, respiratory depression, higher overdose risk initially in comparison to other forms of MOUD</a:t>
            </a:r>
          </a:p>
          <a:p>
            <a:pPr eaLnBrk="1" hangingPunct="1"/>
            <a:r>
              <a:rPr lang="en-US" altLang="en-US" dirty="0"/>
              <a:t>Requires OTP enrollment with triweekly dosing to start</a:t>
            </a:r>
          </a:p>
          <a:p>
            <a:pPr eaLnBrk="1" hangingPunct="1"/>
            <a:endParaRPr lang="en-US" altLang="en-US" sz="2600" dirty="0"/>
          </a:p>
        </p:txBody>
      </p:sp>
      <p:pic>
        <p:nvPicPr>
          <p:cNvPr id="3" name="Google Shape;956;p45" descr="Timeline&#10;&#10;Description automatically generated">
            <a:extLst>
              <a:ext uri="{FF2B5EF4-FFF2-40B4-BE49-F238E27FC236}">
                <a16:creationId xmlns:a16="http://schemas.microsoft.com/office/drawing/2014/main" id="{08E4261A-7C57-D232-AFD8-BFA71E02ACD9}"/>
              </a:ext>
            </a:extLst>
          </p:cNvPr>
          <p:cNvPicPr preferRelativeResize="0"/>
          <p:nvPr/>
        </p:nvPicPr>
        <p:blipFill rotWithShape="1">
          <a:blip r:embed="rId3">
            <a:alphaModFix/>
          </a:blip>
          <a:srcRect r="72032"/>
          <a:stretch/>
        </p:blipFill>
        <p:spPr>
          <a:xfrm>
            <a:off x="162906" y="1690688"/>
            <a:ext cx="1783864" cy="3908424"/>
          </a:xfrm>
          <a:prstGeom prst="rect">
            <a:avLst/>
          </a:prstGeom>
          <a:noFill/>
          <a:ln>
            <a:noFill/>
          </a:ln>
        </p:spPr>
      </p:pic>
    </p:spTree>
    <p:extLst>
      <p:ext uri="{BB962C8B-B14F-4D97-AF65-F5344CB8AC3E}">
        <p14:creationId xmlns:p14="http://schemas.microsoft.com/office/powerpoint/2010/main" val="3654174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5"/>
        <p:cNvGrpSpPr/>
        <p:nvPr/>
      </p:nvGrpSpPr>
      <p:grpSpPr>
        <a:xfrm>
          <a:off x="0" y="0"/>
          <a:ext cx="0" cy="0"/>
          <a:chOff x="0" y="0"/>
          <a:chExt cx="0" cy="0"/>
        </a:xfrm>
      </p:grpSpPr>
      <p:sp>
        <p:nvSpPr>
          <p:cNvPr id="1066" name="Google Shape;1066;p48"/>
          <p:cNvSpPr txBox="1">
            <a:spLocks noGrp="1"/>
          </p:cNvSpPr>
          <p:nvPr>
            <p:ph type="sldNum" idx="12"/>
          </p:nvPr>
        </p:nvSpPr>
        <p:spPr>
          <a:xfrm>
            <a:off x="11034185" y="6356351"/>
            <a:ext cx="514349"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600"/>
              </a:spcAft>
              <a:buSzPts val="1200"/>
              <a:buNone/>
            </a:pPr>
            <a:fld id="{00000000-1234-1234-1234-123412341234}" type="slidenum">
              <a:rPr lang="en-US">
                <a:solidFill>
                  <a:srgbClr val="000000"/>
                </a:solidFill>
              </a:rPr>
              <a:t>8</a:t>
            </a:fld>
            <a:endParaRPr>
              <a:solidFill>
                <a:srgbClr val="000000"/>
              </a:solidFill>
            </a:endParaRPr>
          </a:p>
        </p:txBody>
      </p:sp>
      <p:sp>
        <p:nvSpPr>
          <p:cNvPr id="1067" name="Google Shape;1067;p48"/>
          <p:cNvSpPr txBox="1"/>
          <p:nvPr/>
        </p:nvSpPr>
        <p:spPr>
          <a:xfrm>
            <a:off x="1356360" y="2992488"/>
            <a:ext cx="8860805" cy="744819"/>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4400"/>
              <a:buFont typeface="Arial"/>
              <a:buNone/>
            </a:pPr>
            <a:r>
              <a:rPr lang="en-US" sz="4400" b="1" i="0" u="none" strike="noStrike" cap="none">
                <a:solidFill>
                  <a:srgbClr val="F8D015"/>
                </a:solidFill>
                <a:latin typeface="Calibri"/>
                <a:ea typeface="Calibri"/>
                <a:cs typeface="Calibri"/>
                <a:sym typeface="Calibri"/>
              </a:rPr>
              <a:t>Buprenorphine</a:t>
            </a:r>
            <a:endParaRPr sz="1000" b="0" i="0" u="none" strike="noStrike" cap="none">
              <a:solidFill>
                <a:srgbClr val="000000"/>
              </a:solidFill>
              <a:latin typeface="Calibri"/>
              <a:ea typeface="Calibri"/>
              <a:cs typeface="Calibri"/>
              <a:sym typeface="Calibri"/>
            </a:endParaRPr>
          </a:p>
        </p:txBody>
      </p:sp>
      <p:pic>
        <p:nvPicPr>
          <p:cNvPr id="1068" name="Google Shape;1068;p48" descr="Ball-and-stick model of the buprenorphine molecule"/>
          <p:cNvPicPr preferRelativeResize="0"/>
          <p:nvPr/>
        </p:nvPicPr>
        <p:blipFill rotWithShape="1">
          <a:blip r:embed="rId4">
            <a:alphaModFix/>
          </a:blip>
          <a:srcRect/>
          <a:stretch/>
        </p:blipFill>
        <p:spPr>
          <a:xfrm>
            <a:off x="5398937" y="1150886"/>
            <a:ext cx="4957265" cy="4570078"/>
          </a:xfrm>
          <a:prstGeom prst="rect">
            <a:avLst/>
          </a:prstGeom>
          <a:noFill/>
          <a:ln>
            <a:noFill/>
          </a:ln>
        </p:spPr>
      </p:pic>
    </p:spTree>
    <p:extLst>
      <p:ext uri="{BB962C8B-B14F-4D97-AF65-F5344CB8AC3E}">
        <p14:creationId xmlns:p14="http://schemas.microsoft.com/office/powerpoint/2010/main" val="2251703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26494-8EF5-5612-246B-8684670FC883}"/>
            </a:ext>
          </a:extLst>
        </p:cNvPr>
        <p:cNvGrpSpPr/>
        <p:nvPr/>
      </p:nvGrpSpPr>
      <p:grpSpPr>
        <a:xfrm>
          <a:off x="0" y="0"/>
          <a:ext cx="0" cy="0"/>
          <a:chOff x="0" y="0"/>
          <a:chExt cx="0" cy="0"/>
        </a:xfrm>
      </p:grpSpPr>
      <p:pic>
        <p:nvPicPr>
          <p:cNvPr id="5" name="Google Shape;1092;p50" descr="Timeline&#10;&#10;Description automatically generated">
            <a:extLst>
              <a:ext uri="{FF2B5EF4-FFF2-40B4-BE49-F238E27FC236}">
                <a16:creationId xmlns:a16="http://schemas.microsoft.com/office/drawing/2014/main" id="{50447DFC-4E29-377D-8B35-9E15F0771BB2}"/>
              </a:ext>
            </a:extLst>
          </p:cNvPr>
          <p:cNvPicPr preferRelativeResize="0"/>
          <p:nvPr/>
        </p:nvPicPr>
        <p:blipFill rotWithShape="1">
          <a:blip r:embed="rId2">
            <a:alphaModFix/>
          </a:blip>
          <a:srcRect l="34639" t="-509" r="35184"/>
          <a:stretch/>
        </p:blipFill>
        <p:spPr>
          <a:xfrm>
            <a:off x="190807" y="1781020"/>
            <a:ext cx="1755963" cy="3583839"/>
          </a:xfrm>
          <a:prstGeom prst="rect">
            <a:avLst/>
          </a:prstGeom>
          <a:noFill/>
          <a:ln>
            <a:noFill/>
          </a:ln>
        </p:spPr>
      </p:pic>
      <p:sp>
        <p:nvSpPr>
          <p:cNvPr id="16386" name="Rectangle 2">
            <a:extLst>
              <a:ext uri="{FF2B5EF4-FFF2-40B4-BE49-F238E27FC236}">
                <a16:creationId xmlns:a16="http://schemas.microsoft.com/office/drawing/2014/main" id="{B2EAD1E4-0975-F773-B6B4-B25700359078}"/>
              </a:ext>
            </a:extLst>
          </p:cNvPr>
          <p:cNvSpPr>
            <a:spLocks noGrp="1" noChangeArrowheads="1"/>
          </p:cNvSpPr>
          <p:nvPr>
            <p:ph type="title"/>
          </p:nvPr>
        </p:nvSpPr>
        <p:spPr/>
        <p:txBody>
          <a:bodyPr rtlCol="0">
            <a:normAutofit/>
          </a:bodyPr>
          <a:lstStyle/>
          <a:p>
            <a:pPr>
              <a:defRPr/>
            </a:pPr>
            <a:r>
              <a:rPr lang="en-US" dirty="0">
                <a:solidFill>
                  <a:schemeClr val="accent1">
                    <a:tint val="88000"/>
                    <a:satMod val="150000"/>
                  </a:schemeClr>
                </a:solidFill>
              </a:rPr>
              <a:t>Buprenorphine</a:t>
            </a:r>
          </a:p>
        </p:txBody>
      </p:sp>
      <p:sp>
        <p:nvSpPr>
          <p:cNvPr id="2" name="Rectangle 3">
            <a:extLst>
              <a:ext uri="{FF2B5EF4-FFF2-40B4-BE49-F238E27FC236}">
                <a16:creationId xmlns:a16="http://schemas.microsoft.com/office/drawing/2014/main" id="{5D24ED8E-6B53-A98F-6500-C2953B96BA6D}"/>
              </a:ext>
            </a:extLst>
          </p:cNvPr>
          <p:cNvSpPr>
            <a:spLocks noGrp="1" noChangeArrowheads="1"/>
          </p:cNvSpPr>
          <p:nvPr>
            <p:ph idx="1"/>
          </p:nvPr>
        </p:nvSpPr>
        <p:spPr>
          <a:xfrm>
            <a:off x="1828803" y="1781020"/>
            <a:ext cx="9714571" cy="4351338"/>
          </a:xfrm>
        </p:spPr>
        <p:txBody>
          <a:bodyPr>
            <a:normAutofit/>
          </a:bodyPr>
          <a:lstStyle/>
          <a:p>
            <a:pPr eaLnBrk="1" hangingPunct="1"/>
            <a:r>
              <a:rPr lang="en-US" altLang="en-US" sz="2600" dirty="0"/>
              <a:t>Partial agonist at mu-opioid receptor, kappa antagonist w/ high receptor affinity.</a:t>
            </a:r>
          </a:p>
          <a:p>
            <a:pPr eaLnBrk="1" hangingPunct="1"/>
            <a:r>
              <a:rPr lang="en-US" altLang="en-US" sz="2600" b="1" dirty="0"/>
              <a:t>Moderate retention</a:t>
            </a:r>
            <a:r>
              <a:rPr lang="en-US" altLang="en-US" sz="2600" dirty="0"/>
              <a:t>, improved with psychosocial support</a:t>
            </a:r>
          </a:p>
          <a:p>
            <a:r>
              <a:rPr lang="en-US" altLang="en-US" sz="2600" dirty="0"/>
              <a:t>Ceiling effect: minimal overdose risk</a:t>
            </a:r>
          </a:p>
        </p:txBody>
      </p:sp>
      <p:pic>
        <p:nvPicPr>
          <p:cNvPr id="6" name="Google Shape;1080;p49">
            <a:extLst>
              <a:ext uri="{FF2B5EF4-FFF2-40B4-BE49-F238E27FC236}">
                <a16:creationId xmlns:a16="http://schemas.microsoft.com/office/drawing/2014/main" id="{75EE283B-C819-B104-19B4-A524F0349524}"/>
              </a:ext>
            </a:extLst>
          </p:cNvPr>
          <p:cNvPicPr preferRelativeResize="0"/>
          <p:nvPr/>
        </p:nvPicPr>
        <p:blipFill rotWithShape="1">
          <a:blip r:embed="rId3">
            <a:alphaModFix/>
          </a:blip>
          <a:srcRect/>
          <a:stretch/>
        </p:blipFill>
        <p:spPr>
          <a:xfrm>
            <a:off x="3359414" y="3872129"/>
            <a:ext cx="5473172" cy="2985460"/>
          </a:xfrm>
          <a:prstGeom prst="rect">
            <a:avLst/>
          </a:prstGeom>
          <a:noFill/>
          <a:ln>
            <a:noFill/>
          </a:ln>
        </p:spPr>
      </p:pic>
    </p:spTree>
    <p:extLst>
      <p:ext uri="{BB962C8B-B14F-4D97-AF65-F5344CB8AC3E}">
        <p14:creationId xmlns:p14="http://schemas.microsoft.com/office/powerpoint/2010/main" val="1223409706"/>
      </p:ext>
    </p:extLst>
  </p:cSld>
  <p:clrMapOvr>
    <a:masterClrMapping/>
  </p:clrMapOvr>
</p:sld>
</file>

<file path=ppt/theme/theme1.xml><?xml version="1.0" encoding="utf-8"?>
<a:theme xmlns:a="http://schemas.openxmlformats.org/drawingml/2006/main" name="406 Recovery Them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406 Recovery Them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LAI SDOH Colors">
      <a:dk1>
        <a:srgbClr val="000000"/>
      </a:dk1>
      <a:lt1>
        <a:srgbClr val="FFFFFF"/>
      </a:lt1>
      <a:dk2>
        <a:srgbClr val="525A5C"/>
      </a:dk2>
      <a:lt2>
        <a:srgbClr val="EEF0EF"/>
      </a:lt2>
      <a:accent1>
        <a:srgbClr val="403281"/>
      </a:accent1>
      <a:accent2>
        <a:srgbClr val="8C63B1"/>
      </a:accent2>
      <a:accent3>
        <a:srgbClr val="DACCE6"/>
      </a:accent3>
      <a:accent4>
        <a:srgbClr val="E58F82"/>
      </a:accent4>
      <a:accent5>
        <a:srgbClr val="DE7260"/>
      </a:accent5>
      <a:accent6>
        <a:srgbClr val="D85944"/>
      </a:accent6>
      <a:hlink>
        <a:srgbClr val="68419E"/>
      </a:hlink>
      <a:folHlink>
        <a:srgbClr val="9E7DC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1318</TotalTime>
  <Words>3913</Words>
  <Application>Microsoft Office PowerPoint</Application>
  <PresentationFormat>Widescreen</PresentationFormat>
  <Paragraphs>450</Paragraphs>
  <Slides>47</Slides>
  <Notes>29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47</vt:i4>
      </vt:variant>
    </vt:vector>
  </HeadingPairs>
  <TitlesOfParts>
    <vt:vector size="54" baseType="lpstr">
      <vt:lpstr>Roboto</vt:lpstr>
      <vt:lpstr>Wingdings</vt:lpstr>
      <vt:lpstr>Arial</vt:lpstr>
      <vt:lpstr>Calibri</vt:lpstr>
      <vt:lpstr>406 Recovery Theme Slides</vt:lpstr>
      <vt:lpstr>1_406 Recovery Theme Slides</vt:lpstr>
      <vt:lpstr>Office Theme</vt:lpstr>
      <vt:lpstr>MOUD in Montana:  LAIB Goes the Distance Comparable Efficacy, Social Determinants, Logistics &amp; Treatment Options</vt:lpstr>
      <vt:lpstr>Why we care about MOUD Access…</vt:lpstr>
      <vt:lpstr>MOUD in Montana:  LAIB Goes the Distance Comparable Efficacy, Social Determinants, Logistics &amp; Treatment Options</vt:lpstr>
      <vt:lpstr>PowerPoint Presentation</vt:lpstr>
      <vt:lpstr>Objectives</vt:lpstr>
      <vt:lpstr>PowerPoint Presentation</vt:lpstr>
      <vt:lpstr>Methadone</vt:lpstr>
      <vt:lpstr>PowerPoint Presentation</vt:lpstr>
      <vt:lpstr>Buprenorphine</vt:lpstr>
      <vt:lpstr>Buprenorphine</vt:lpstr>
      <vt:lpstr>LAIB Options</vt:lpstr>
      <vt:lpstr>PowerPoint Presentation</vt:lpstr>
      <vt:lpstr>Naltrexone</vt:lpstr>
      <vt:lpstr>Naltrexone</vt:lpstr>
      <vt:lpstr>PowerPoint Presentation</vt:lpstr>
      <vt:lpstr>MOUD: Relative Efficacy</vt:lpstr>
      <vt:lpstr>MOUD Initiation &amp; Accessibility</vt:lpstr>
      <vt:lpstr>MOUD Initiation &amp; Accessibility</vt:lpstr>
      <vt:lpstr>Patient-Centered Clinical Decision Framework</vt:lpstr>
      <vt:lpstr>PowerPoint Presentation</vt:lpstr>
      <vt:lpstr>Long-acting Injectable Buprenorphine for Opioid Use Disorder:  A Systematic Review of Impact on Use on SDOH (2022)</vt:lpstr>
      <vt:lpstr>Long-acting Injectable Buprenorphine for Opioid Use Disorder:  A Systematic Review of Impact on Use on SDOH (2022) - Results</vt:lpstr>
      <vt:lpstr>Long-acting Injectable Buprenorphine for Opioid Use Disorder:  A Systematic Review of Impact on Use on SDOH (2022) - Results</vt:lpstr>
      <vt:lpstr>Long-acting Injectable Buprenorphine for Opioid Use Disorder:  A Systematic Review of Impact on Use on SDOH (2022) - Results</vt:lpstr>
      <vt:lpstr>Long-acting Injectable Buprenorphine for Opioid Use Disorder:  A Systematic Review of Impact on Use on SDOH (2022)</vt:lpstr>
      <vt:lpstr>What are the Drivers of Health?</vt:lpstr>
      <vt:lpstr>What are Social Determinants of Health?</vt:lpstr>
      <vt:lpstr>Social Determinants of Health</vt:lpstr>
      <vt:lpstr>PowerPoint Presentation</vt:lpstr>
      <vt:lpstr>406 Clinic Pharmacy + 406 Recovery</vt:lpstr>
      <vt:lpstr>Albertsons Company + 406 Recovery</vt:lpstr>
      <vt:lpstr>Albertsons Company + 406 Recovery</vt:lpstr>
      <vt:lpstr>Albertsons Company + 406 Recovery</vt:lpstr>
      <vt:lpstr>Albertsons Company + 406 Recovery</vt:lpstr>
      <vt:lpstr>Albertsons Company + 406 Recovery  (October 2024 Data)</vt:lpstr>
      <vt:lpstr>Montana Access to Treatment Program</vt:lpstr>
      <vt:lpstr>How MTAP Benefits Yellowstone County</vt:lpstr>
      <vt:lpstr>Overview of 406 Recovery</vt:lpstr>
      <vt:lpstr>406 Recovery Team</vt:lpstr>
      <vt:lpstr>Organization Capacity &amp; Implementation Plan</vt:lpstr>
      <vt:lpstr>Evaluation and Outcomes Measurement  Strategy</vt:lpstr>
      <vt:lpstr>Objectives</vt:lpstr>
      <vt:lpstr>Objectives → Takeaways</vt:lpstr>
      <vt:lpstr>Sources</vt:lpstr>
      <vt:lpstr>Sources Continued</vt:lpstr>
      <vt:lpstr>Sources Continued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Michelle</dc:creator>
  <cp:lastModifiedBy>Michelle Reinhardt</cp:lastModifiedBy>
  <cp:revision>55</cp:revision>
  <cp:lastPrinted>2025-05-28T07:58:22Z</cp:lastPrinted>
  <dcterms:created xsi:type="dcterms:W3CDTF">2023-01-11T19:30:34Z</dcterms:created>
  <dcterms:modified xsi:type="dcterms:W3CDTF">2025-06-03T19:38:27Z</dcterms:modified>
</cp:coreProperties>
</file>