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37" r:id="rId3"/>
    <p:sldId id="339" r:id="rId4"/>
    <p:sldId id="346" r:id="rId5"/>
    <p:sldId id="341" r:id="rId6"/>
    <p:sldId id="344" r:id="rId7"/>
    <p:sldId id="343" r:id="rId8"/>
    <p:sldId id="342" r:id="rId9"/>
    <p:sldId id="34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5" d="100"/>
          <a:sy n="105" d="100"/>
        </p:scale>
        <p:origin x="83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31.814"/>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0 2,'525'10,"-5"47,-482-53,-1-1,1-1,0-3,0-1,75-14,-111 16,251-47,-217 41,1 2,0 2,48 3,-37 0,-22-1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33.579"/>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0 0,'1121'0,"-1043"4,107 18,-109-10,117 2,-142-14,-29-1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35.371"/>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0 56,'37'-2,"57"-11,-27 3,434-20,6 31,-187 2,-302-3,0 0,0 2,28 6,-24-2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41.014"/>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1 53,'52'-12,"-7"1,118 4,31-4,-88 2,145 7,-131 3,-112-1,0 0,0 0,0 1,0 1,-1-1,1 1,0 1,-1-1,1 1,-1 0,0 1,8 5,-2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43.073"/>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1 1,'24'0,"0"0,1 2,-1 0,0 2,-1 0,1 2,-1 1,0 0,34 17,-37-15,0-1,0 0,1-2,0-1,0 0,42 2,19 4,-39-5,62 2,-77-8,0-2,-1-1,0-1,1-1,37-13,-57 15,0-1,0 0,-1-1,1 1,-1-1,0-1,-1 0,1 0,-1 0,6-8,-2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16T20:12:45.037"/>
    </inkml:context>
    <inkml:brush xml:id="br0">
      <inkml:brushProperty name="width" value="0.2" units="cm"/>
      <inkml:brushProperty name="height" value="0.4" units="cm"/>
      <inkml:brushProperty name="tip" value="rectangle"/>
      <inkml:brushProperty name="rasterOp" value="maskPen"/>
      <inkml:brushProperty name="ignorePressure" value="1"/>
    </inkml:brush>
  </inkml:definitions>
  <inkml:trace contextRef="#ctx0" brushRef="#br0">0 55,'21'-2,"-1"0,1-1,-1-2,23-6,27-7,2 10,1 2,127 7,-77 2,-14-5,113 4,-183 8,-23-4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71A3E-8E0F-493B-BB1C-B3C95F1EB091}" type="datetimeFigureOut">
              <a:rPr lang="en-US" smtClean="0"/>
              <a:t>12/16/2024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D45F74-E94A-4DE3-BA80-1BB579D4BD41}" type="slidenum">
              <a:rPr lang="en-US" smtClean="0"/>
              <a:t>‹#›</a:t>
            </a:fld>
            <a:endParaRPr lang="en-US"/>
          </a:p>
        </p:txBody>
      </p:sp>
    </p:spTree>
    <p:extLst>
      <p:ext uri="{BB962C8B-B14F-4D97-AF65-F5344CB8AC3E}">
        <p14:creationId xmlns:p14="http://schemas.microsoft.com/office/powerpoint/2010/main" val="712435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5</a:t>
            </a:fld>
            <a:endParaRPr lang="en-US" dirty="0"/>
          </a:p>
        </p:txBody>
      </p:sp>
    </p:spTree>
    <p:extLst>
      <p:ext uri="{BB962C8B-B14F-4D97-AF65-F5344CB8AC3E}">
        <p14:creationId xmlns:p14="http://schemas.microsoft.com/office/powerpoint/2010/main" val="611125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00821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934203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84632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89397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12/16/2024</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720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47910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1258416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305071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35000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3079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12/16/2024</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3958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12/16/2024</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67409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37">
          <p15:clr>
            <a:srgbClr val="F26B43"/>
          </p15:clr>
        </p15:guide>
        <p15:guide id="2" orient="horz" pos="2160">
          <p15:clr>
            <a:srgbClr val="F26B43"/>
          </p15:clr>
        </p15:guide>
        <p15:guide id="3" pos="680">
          <p15:clr>
            <a:srgbClr val="F26B43"/>
          </p15:clr>
        </p15:guide>
        <p15:guide id="4" pos="7000">
          <p15:clr>
            <a:srgbClr val="F26B43"/>
          </p15:clr>
        </p15:guide>
        <p15:guide id="5" orient="horz" pos="679">
          <p15:clr>
            <a:srgbClr val="F26B43"/>
          </p15:clr>
        </p15:guide>
        <p15:guide id="6" orient="horz" pos="3640">
          <p15:clr>
            <a:srgbClr val="F26B43"/>
          </p15:clr>
        </p15:guide>
        <p15:guide id="7" pos="6644">
          <p15:clr>
            <a:srgbClr val="F26B43"/>
          </p15:clr>
        </p15:guide>
        <p15:guide id="8" pos="6289">
          <p15:clr>
            <a:srgbClr val="F26B43"/>
          </p15:clr>
        </p15:guide>
        <p15:guide id="9" pos="5945">
          <p15:clr>
            <a:srgbClr val="F26B43"/>
          </p15:clr>
        </p15:guide>
        <p15:guide id="10" pos="1391">
          <p15:clr>
            <a:srgbClr val="F26B43"/>
          </p15:clr>
        </p15:guide>
        <p15:guide id="11" pos="1032">
          <p15:clr>
            <a:srgbClr val="F26B43"/>
          </p15:clr>
        </p15:guide>
        <p15:guide id="12" pos="1732">
          <p15:clr>
            <a:srgbClr val="F26B43"/>
          </p15:clr>
        </p15:guide>
        <p15:guide id="13" pos="2084">
          <p15:clr>
            <a:srgbClr val="F26B43"/>
          </p15:clr>
        </p15:guide>
        <p15:guide id="14" pos="5596">
          <p15:clr>
            <a:srgbClr val="F26B43"/>
          </p15:clr>
        </p15:guide>
        <p15:guide id="15" pos="2436">
          <p15:clr>
            <a:srgbClr val="F26B43"/>
          </p15:clr>
        </p15:guide>
        <p15:guide id="16" pos="5244">
          <p15:clr>
            <a:srgbClr val="F26B43"/>
          </p15:clr>
        </p15:guide>
        <p15:guide id="17" pos="2792">
          <p15:clr>
            <a:srgbClr val="F26B43"/>
          </p15:clr>
        </p15:guide>
        <p15:guide id="18" pos="4892">
          <p15:clr>
            <a:srgbClr val="F26B43"/>
          </p15:clr>
        </p15:guide>
        <p15:guide id="19" pos="4543">
          <p15:clr>
            <a:srgbClr val="F26B43"/>
          </p15:clr>
        </p15:guide>
        <p15:guide id="20" pos="3488">
          <p15:clr>
            <a:srgbClr val="F26B43"/>
          </p15:clr>
        </p15:guide>
        <p15:guide id="21" pos="4192">
          <p15:clr>
            <a:srgbClr val="F26B43"/>
          </p15:clr>
        </p15:guide>
        <p15:guide id="22" pos="3840">
          <p15:clr>
            <a:srgbClr val="F26B43"/>
          </p15:clr>
        </p15:guide>
        <p15:guide id="23" pos="340">
          <p15:clr>
            <a:srgbClr val="A4A3A4"/>
          </p15:clr>
        </p15:guide>
        <p15:guide id="24" pos="7340">
          <p15:clr>
            <a:srgbClr val="A4A3A4"/>
          </p15:clr>
        </p15:guide>
        <p15:guide id="25" orient="horz" pos="1062">
          <p15:clr>
            <a:srgbClr val="5ACBF0"/>
          </p15:clr>
        </p15:guide>
        <p15:guide id="26" orient="horz" pos="3982">
          <p15:clr>
            <a:srgbClr val="A4A3A4"/>
          </p15:clr>
        </p15:guide>
        <p15:guide id="27" orient="horz" pos="338">
          <p15:clr>
            <a:srgbClr val="A4A3A4"/>
          </p15:clr>
        </p15:guide>
        <p15:guide id="28" orient="horz" pos="950">
          <p15:clr>
            <a:srgbClr val="5ACBF0"/>
          </p15:clr>
        </p15:guide>
        <p15:guide id="29" orient="horz" pos="249">
          <p15:clr>
            <a:srgbClr val="5ACBF0"/>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6.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7.png"/><Relationship Id="rId4" Type="http://schemas.openxmlformats.org/officeDocument/2006/relationships/image" Target="../media/image4.png"/><Relationship Id="rId9" Type="http://schemas.openxmlformats.org/officeDocument/2006/relationships/customXml" Target="../ink/ink4.xml"/><Relationship Id="rId1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09378C-7DC7-6F0B-FF05-D90D6F42E9C9}"/>
              </a:ext>
            </a:extLst>
          </p:cNvPr>
          <p:cNvSpPr>
            <a:spLocks noGrp="1"/>
          </p:cNvSpPr>
          <p:nvPr>
            <p:ph type="ctrTitle"/>
          </p:nvPr>
        </p:nvSpPr>
        <p:spPr/>
        <p:txBody>
          <a:bodyPr/>
          <a:lstStyle/>
          <a:p>
            <a:r>
              <a:rPr lang="en-US" dirty="0"/>
              <a:t>In-House Referral Capture</a:t>
            </a:r>
          </a:p>
        </p:txBody>
      </p:sp>
      <p:sp>
        <p:nvSpPr>
          <p:cNvPr id="3" name="Subtitle 2">
            <a:extLst>
              <a:ext uri="{FF2B5EF4-FFF2-40B4-BE49-F238E27FC236}">
                <a16:creationId xmlns:a16="http://schemas.microsoft.com/office/drawing/2014/main" id="{D76504A0-C1A2-20DC-AE0B-21781F9DC875}"/>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64038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D1DC8-BE2E-8F47-B18B-BBDDFBD2C639}"/>
              </a:ext>
            </a:extLst>
          </p:cNvPr>
          <p:cNvSpPr>
            <a:spLocks noGrp="1"/>
          </p:cNvSpPr>
          <p:nvPr>
            <p:ph type="title"/>
          </p:nvPr>
        </p:nvSpPr>
        <p:spPr>
          <a:xfrm>
            <a:off x="681582" y="0"/>
            <a:ext cx="10213200" cy="1112836"/>
          </a:xfrm>
        </p:spPr>
        <p:txBody>
          <a:bodyPr/>
          <a:lstStyle/>
          <a:p>
            <a:r>
              <a:rPr lang="en-US" dirty="0"/>
              <a:t>340B Referral Capture</a:t>
            </a:r>
          </a:p>
        </p:txBody>
      </p:sp>
      <p:sp>
        <p:nvSpPr>
          <p:cNvPr id="3" name="Content Placeholder 2">
            <a:extLst>
              <a:ext uri="{FF2B5EF4-FFF2-40B4-BE49-F238E27FC236}">
                <a16:creationId xmlns:a16="http://schemas.microsoft.com/office/drawing/2014/main" id="{EA40E81A-7217-6853-C126-53D59AFF609F}"/>
              </a:ext>
            </a:extLst>
          </p:cNvPr>
          <p:cNvSpPr>
            <a:spLocks noGrp="1"/>
          </p:cNvSpPr>
          <p:nvPr>
            <p:ph idx="1"/>
          </p:nvPr>
        </p:nvSpPr>
        <p:spPr>
          <a:xfrm>
            <a:off x="552261" y="1385181"/>
            <a:ext cx="10918925" cy="5776112"/>
          </a:xfrm>
        </p:spPr>
        <p:txBody>
          <a:bodyPr>
            <a:normAutofit fontScale="92500"/>
          </a:bodyPr>
          <a:lstStyle/>
          <a:p>
            <a:pPr marL="0" indent="0">
              <a:buNone/>
            </a:pPr>
            <a:r>
              <a:rPr lang="en-US" sz="1500" b="1" dirty="0">
                <a:solidFill>
                  <a:srgbClr val="5A6E6E"/>
                </a:solidFill>
              </a:rPr>
              <a:t>What is it?</a:t>
            </a:r>
          </a:p>
          <a:p>
            <a:r>
              <a:rPr lang="en-US" sz="1500" dirty="0">
                <a:solidFill>
                  <a:srgbClr val="5A6E6E"/>
                </a:solidFill>
              </a:rPr>
              <a:t>340B referral capture is a program that helps covered entities expand their 340B drug discount program by identifying and capturing prescriptions for patients of a covered entity from external providers/specialists. This can lead to increased access to otherwise unaffordable medications for patients as well as increases “savings” to the covered entity. </a:t>
            </a:r>
          </a:p>
          <a:p>
            <a:pPr marL="0" indent="0">
              <a:buNone/>
            </a:pPr>
            <a:endParaRPr lang="en-US" sz="1500" dirty="0">
              <a:solidFill>
                <a:srgbClr val="5A6E6E"/>
              </a:solidFill>
            </a:endParaRPr>
          </a:p>
          <a:p>
            <a:pPr marL="0" indent="0">
              <a:buNone/>
            </a:pPr>
            <a:r>
              <a:rPr lang="en-US" sz="1500" b="1" dirty="0">
                <a:solidFill>
                  <a:srgbClr val="5A6E6E"/>
                </a:solidFill>
              </a:rPr>
              <a:t>What are the requirements?</a:t>
            </a:r>
          </a:p>
          <a:p>
            <a:pPr algn="l">
              <a:spcAft>
                <a:spcPts val="750"/>
              </a:spcAft>
              <a:buFont typeface="Arial" panose="020B0604020202020204" pitchFamily="34" charset="0"/>
              <a:buChar char="•"/>
            </a:pPr>
            <a:r>
              <a:rPr lang="en-US" sz="1500" b="0" i="0" dirty="0">
                <a:solidFill>
                  <a:srgbClr val="5A6E6E"/>
                </a:solidFill>
                <a:effectLst/>
              </a:rPr>
              <a:t>The covered entity must remain responsible for the care of the patient</a:t>
            </a:r>
          </a:p>
          <a:p>
            <a:pPr algn="l">
              <a:spcAft>
                <a:spcPts val="750"/>
              </a:spcAft>
              <a:buFont typeface="Arial" panose="020B0604020202020204" pitchFamily="34" charset="0"/>
              <a:buChar char="•"/>
            </a:pPr>
            <a:r>
              <a:rPr lang="en-US" sz="1500" b="0" i="0" dirty="0">
                <a:solidFill>
                  <a:srgbClr val="5A6E6E"/>
                </a:solidFill>
                <a:effectLst/>
              </a:rPr>
              <a:t>There must be an order for referral in the covered entity’s owned medical record for the patient</a:t>
            </a:r>
          </a:p>
          <a:p>
            <a:pPr algn="l">
              <a:spcAft>
                <a:spcPts val="750"/>
              </a:spcAft>
              <a:buFont typeface="Arial" panose="020B0604020202020204" pitchFamily="34" charset="0"/>
              <a:buChar char="•"/>
            </a:pPr>
            <a:r>
              <a:rPr lang="en-US" sz="1500" b="0" i="0" dirty="0">
                <a:solidFill>
                  <a:srgbClr val="5A6E6E"/>
                </a:solidFill>
                <a:effectLst/>
              </a:rPr>
              <a:t>There must be a summary of the referred provider’s care maintained in the covered entity’s medical record for the patient, and this summary should include any prescriptions provided to the patient, which will allow for auditing</a:t>
            </a:r>
          </a:p>
          <a:p>
            <a:pPr algn="l">
              <a:spcAft>
                <a:spcPts val="750"/>
              </a:spcAft>
              <a:buFont typeface="Arial" panose="020B0604020202020204" pitchFamily="34" charset="0"/>
              <a:buChar char="•"/>
            </a:pPr>
            <a:r>
              <a:rPr lang="en-US" sz="1500" b="0" i="0" dirty="0">
                <a:solidFill>
                  <a:srgbClr val="5A6E6E"/>
                </a:solidFill>
                <a:effectLst/>
              </a:rPr>
              <a:t>The referred specialist does not need to be a member of the covered entity’s medical staff if all the above criteria are met</a:t>
            </a:r>
          </a:p>
          <a:p>
            <a:pPr marL="0" indent="0">
              <a:buNone/>
            </a:pPr>
            <a:endParaRPr lang="en-US" sz="1800" dirty="0"/>
          </a:p>
        </p:txBody>
      </p:sp>
    </p:spTree>
    <p:extLst>
      <p:ext uri="{BB962C8B-B14F-4D97-AF65-F5344CB8AC3E}">
        <p14:creationId xmlns:p14="http://schemas.microsoft.com/office/powerpoint/2010/main" val="149642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1AE07-63A4-20E5-F25D-AF0C458967EA}"/>
              </a:ext>
            </a:extLst>
          </p:cNvPr>
          <p:cNvSpPr>
            <a:spLocks noGrp="1"/>
          </p:cNvSpPr>
          <p:nvPr>
            <p:ph type="title"/>
          </p:nvPr>
        </p:nvSpPr>
        <p:spPr>
          <a:xfrm>
            <a:off x="989400" y="312993"/>
            <a:ext cx="10213200" cy="1112836"/>
          </a:xfrm>
        </p:spPr>
        <p:txBody>
          <a:bodyPr>
            <a:normAutofit/>
          </a:bodyPr>
          <a:lstStyle/>
          <a:p>
            <a:r>
              <a:rPr lang="en-US" sz="4000" dirty="0"/>
              <a:t>In-House Referral Capture</a:t>
            </a:r>
          </a:p>
        </p:txBody>
      </p:sp>
      <p:sp>
        <p:nvSpPr>
          <p:cNvPr id="3" name="Content Placeholder 2">
            <a:extLst>
              <a:ext uri="{FF2B5EF4-FFF2-40B4-BE49-F238E27FC236}">
                <a16:creationId xmlns:a16="http://schemas.microsoft.com/office/drawing/2014/main" id="{F0710102-ABE5-2DBB-E1E2-24346BF576D0}"/>
              </a:ext>
            </a:extLst>
          </p:cNvPr>
          <p:cNvSpPr>
            <a:spLocks noGrp="1"/>
          </p:cNvSpPr>
          <p:nvPr>
            <p:ph idx="1"/>
          </p:nvPr>
        </p:nvSpPr>
        <p:spPr>
          <a:xfrm>
            <a:off x="897960" y="1708479"/>
            <a:ext cx="10213200" cy="4489056"/>
          </a:xfrm>
        </p:spPr>
        <p:txBody>
          <a:bodyPr/>
          <a:lstStyle/>
          <a:p>
            <a:pPr marL="0" indent="0">
              <a:buNone/>
            </a:pPr>
            <a:r>
              <a:rPr lang="en-US" b="1" dirty="0"/>
              <a:t>Patient Eligibility- </a:t>
            </a:r>
            <a:r>
              <a:rPr lang="en-US" dirty="0"/>
              <a:t>the patient must meet all criteria outlined by 340B policies and procedures in compliance with HRSA. </a:t>
            </a:r>
          </a:p>
          <a:p>
            <a:pPr marL="0" indent="0">
              <a:buNone/>
            </a:pPr>
            <a:endParaRPr lang="en-US" dirty="0"/>
          </a:p>
          <a:p>
            <a:pPr lvl="2"/>
            <a:r>
              <a:rPr lang="en-US" dirty="0"/>
              <a:t>SWMTCHC must be able to show “responsibility of care”</a:t>
            </a:r>
          </a:p>
          <a:p>
            <a:pPr marL="720000" lvl="2" indent="0">
              <a:buNone/>
            </a:pPr>
            <a:endParaRPr lang="en-US" dirty="0"/>
          </a:p>
          <a:p>
            <a:pPr lvl="2"/>
            <a:r>
              <a:rPr lang="en-US" dirty="0"/>
              <a:t>Patient must have had an office visit or telemedicine visit with a SWMTCHC provider or clinical pharmacist (a nurse visit or office visit with a nurse or care manager does NOT qualify) within 2 years of the written date of the prescription. </a:t>
            </a:r>
          </a:p>
        </p:txBody>
      </p:sp>
    </p:spTree>
    <p:extLst>
      <p:ext uri="{BB962C8B-B14F-4D97-AF65-F5344CB8AC3E}">
        <p14:creationId xmlns:p14="http://schemas.microsoft.com/office/powerpoint/2010/main" val="899972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4FC3CDF-AF66-7E11-1D77-54596A5DBEC2}"/>
              </a:ext>
            </a:extLst>
          </p:cNvPr>
          <p:cNvPicPr>
            <a:picLocks noChangeAspect="1"/>
          </p:cNvPicPr>
          <p:nvPr/>
        </p:nvPicPr>
        <p:blipFill>
          <a:blip r:embed="rId2"/>
          <a:stretch>
            <a:fillRect/>
          </a:stretch>
        </p:blipFill>
        <p:spPr>
          <a:xfrm>
            <a:off x="562256" y="353013"/>
            <a:ext cx="5162551" cy="5807870"/>
          </a:xfrm>
          <a:prstGeom prst="rect">
            <a:avLst/>
          </a:prstGeom>
        </p:spPr>
      </p:pic>
      <p:pic>
        <p:nvPicPr>
          <p:cNvPr id="7" name="Picture 6">
            <a:extLst>
              <a:ext uri="{FF2B5EF4-FFF2-40B4-BE49-F238E27FC236}">
                <a16:creationId xmlns:a16="http://schemas.microsoft.com/office/drawing/2014/main" id="{1AC98525-65AD-F779-4B7F-C094ACFB59DB}"/>
              </a:ext>
            </a:extLst>
          </p:cNvPr>
          <p:cNvPicPr>
            <a:picLocks noChangeAspect="1"/>
          </p:cNvPicPr>
          <p:nvPr/>
        </p:nvPicPr>
        <p:blipFill>
          <a:blip r:embed="rId3"/>
          <a:stretch>
            <a:fillRect/>
          </a:stretch>
        </p:blipFill>
        <p:spPr>
          <a:xfrm>
            <a:off x="6000372" y="353014"/>
            <a:ext cx="5162550" cy="5807869"/>
          </a:xfrm>
          <a:prstGeom prst="rect">
            <a:avLst/>
          </a:prstGeom>
        </p:spPr>
      </p:pic>
    </p:spTree>
    <p:extLst>
      <p:ext uri="{BB962C8B-B14F-4D97-AF65-F5344CB8AC3E}">
        <p14:creationId xmlns:p14="http://schemas.microsoft.com/office/powerpoint/2010/main" val="1768898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F8CF8-AA6E-093E-9BB9-E33C26E87C29}"/>
              </a:ext>
            </a:extLst>
          </p:cNvPr>
          <p:cNvSpPr>
            <a:spLocks noGrp="1"/>
          </p:cNvSpPr>
          <p:nvPr>
            <p:ph type="title"/>
          </p:nvPr>
        </p:nvSpPr>
        <p:spPr>
          <a:xfrm>
            <a:off x="989400" y="138114"/>
            <a:ext cx="10213200" cy="1112836"/>
          </a:xfrm>
        </p:spPr>
        <p:txBody>
          <a:bodyPr/>
          <a:lstStyle/>
          <a:p>
            <a:r>
              <a:rPr lang="en-US" dirty="0"/>
              <a:t>In-House Referral Capture</a:t>
            </a:r>
          </a:p>
        </p:txBody>
      </p:sp>
      <p:sp>
        <p:nvSpPr>
          <p:cNvPr id="3" name="Content Placeholder 2">
            <a:extLst>
              <a:ext uri="{FF2B5EF4-FFF2-40B4-BE49-F238E27FC236}">
                <a16:creationId xmlns:a16="http://schemas.microsoft.com/office/drawing/2014/main" id="{91766E50-29F0-1038-A086-D77DA19C1558}"/>
              </a:ext>
            </a:extLst>
          </p:cNvPr>
          <p:cNvSpPr>
            <a:spLocks noGrp="1"/>
          </p:cNvSpPr>
          <p:nvPr>
            <p:ph idx="1"/>
          </p:nvPr>
        </p:nvSpPr>
        <p:spPr>
          <a:xfrm>
            <a:off x="989400" y="1685925"/>
            <a:ext cx="10213200" cy="4776786"/>
          </a:xfrm>
        </p:spPr>
        <p:txBody>
          <a:bodyPr>
            <a:normAutofit/>
          </a:bodyPr>
          <a:lstStyle/>
          <a:p>
            <a:pPr marL="0" indent="0">
              <a:buNone/>
            </a:pPr>
            <a:r>
              <a:rPr lang="en-US" b="1" dirty="0"/>
              <a:t>Documentation</a:t>
            </a:r>
          </a:p>
          <a:p>
            <a:r>
              <a:rPr lang="en-US" dirty="0"/>
              <a:t>Is the drug on the patient’s SWMTCHC med list?</a:t>
            </a:r>
          </a:p>
          <a:p>
            <a:r>
              <a:rPr lang="en-US" dirty="0"/>
              <a:t>Is the diagnosis associated with the medication on the SWMTCHC problem list?</a:t>
            </a:r>
          </a:p>
          <a:p>
            <a:r>
              <a:rPr lang="en-US" dirty="0"/>
              <a:t>Are the consult notes from the “referred to” provider visible?</a:t>
            </a:r>
          </a:p>
          <a:p>
            <a:r>
              <a:rPr lang="en-US" dirty="0"/>
              <a:t>Is there a formal referral in place or does the provider acknowledge the specialist care in the SWMTCHC chart?</a:t>
            </a:r>
          </a:p>
          <a:p>
            <a:pPr marL="0" indent="0">
              <a:buNone/>
            </a:pPr>
            <a:r>
              <a:rPr lang="en-US" dirty="0"/>
              <a:t> </a:t>
            </a:r>
          </a:p>
        </p:txBody>
      </p:sp>
    </p:spTree>
    <p:extLst>
      <p:ext uri="{BB962C8B-B14F-4D97-AF65-F5344CB8AC3E}">
        <p14:creationId xmlns:p14="http://schemas.microsoft.com/office/powerpoint/2010/main" val="2123964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241D-F2E8-4ADD-4959-3C5129B08D31}"/>
              </a:ext>
            </a:extLst>
          </p:cNvPr>
          <p:cNvSpPr>
            <a:spLocks noGrp="1"/>
          </p:cNvSpPr>
          <p:nvPr>
            <p:ph type="title"/>
          </p:nvPr>
        </p:nvSpPr>
        <p:spPr>
          <a:xfrm>
            <a:off x="888816" y="-107631"/>
            <a:ext cx="10213200" cy="1112836"/>
          </a:xfrm>
        </p:spPr>
        <p:txBody>
          <a:bodyPr/>
          <a:lstStyle/>
          <a:p>
            <a:r>
              <a:rPr lang="en-US" dirty="0"/>
              <a:t>In-House Referral Capture</a:t>
            </a:r>
          </a:p>
        </p:txBody>
      </p:sp>
      <p:sp>
        <p:nvSpPr>
          <p:cNvPr id="3" name="Content Placeholder 2">
            <a:extLst>
              <a:ext uri="{FF2B5EF4-FFF2-40B4-BE49-F238E27FC236}">
                <a16:creationId xmlns:a16="http://schemas.microsoft.com/office/drawing/2014/main" id="{09A07273-37C6-06BF-BAA6-AD72278005C8}"/>
              </a:ext>
            </a:extLst>
          </p:cNvPr>
          <p:cNvSpPr>
            <a:spLocks noGrp="1"/>
          </p:cNvSpPr>
          <p:nvPr>
            <p:ph idx="1"/>
          </p:nvPr>
        </p:nvSpPr>
        <p:spPr>
          <a:xfrm>
            <a:off x="815664" y="1356741"/>
            <a:ext cx="10213200" cy="5411992"/>
          </a:xfrm>
        </p:spPr>
        <p:txBody>
          <a:bodyPr>
            <a:normAutofit/>
          </a:bodyPr>
          <a:lstStyle/>
          <a:p>
            <a:pPr marL="0" indent="0">
              <a:buNone/>
            </a:pPr>
            <a:r>
              <a:rPr lang="en-US" sz="1600" b="1" dirty="0"/>
              <a:t>Procedure</a:t>
            </a:r>
          </a:p>
          <a:p>
            <a:r>
              <a:rPr lang="en-US" sz="1600" dirty="0"/>
              <a:t>All 340B eligible patients are tagged by adding “</a:t>
            </a:r>
            <a:r>
              <a:rPr lang="en-US" sz="1600" b="1" dirty="0" err="1"/>
              <a:t>swmtchc</a:t>
            </a:r>
            <a:r>
              <a:rPr lang="en-US" sz="1600" b="1" dirty="0"/>
              <a:t> patient” </a:t>
            </a:r>
            <a:r>
              <a:rPr lang="en-US" sz="1600" dirty="0"/>
              <a:t>in the email field of their </a:t>
            </a:r>
            <a:r>
              <a:rPr lang="en-US" sz="1600" dirty="0" err="1"/>
              <a:t>CRx</a:t>
            </a:r>
            <a:r>
              <a:rPr lang="en-US" sz="1600" dirty="0"/>
              <a:t> profile. This is done on a weekly basis in Blacktail and Butte. </a:t>
            </a:r>
          </a:p>
          <a:p>
            <a:r>
              <a:rPr lang="en-US" sz="1600" dirty="0"/>
              <a:t>A retrospective report is run weekly including the above tag, filtering the 340B doctor to false, and filtering out MMT claims. This reports shows all prescriptions that may be eligible for 340B referral capture. </a:t>
            </a:r>
          </a:p>
          <a:p>
            <a:r>
              <a:rPr lang="en-US" sz="1600" dirty="0"/>
              <a:t>The 340B coordinator does a thorough chart review in Epic and looks for all the required documentation. If all documentation is found, a note is placed in the prescription notes in the pharmacy software. The note will be time stamped and initialed. Also, a detailed spreadsheet of all information found in the EHR is completed and saved. </a:t>
            </a:r>
          </a:p>
          <a:p>
            <a:r>
              <a:rPr lang="en-US" sz="1600" dirty="0"/>
              <a:t>The 340B coordinator adds a “new insurance” tagging it as “REFERRAL 340B” to the correct insurance in the patient’s insurance list. She then sends an excel report to the pharmacies asking for the claims to be rebilled utilizing 340B pricing. </a:t>
            </a:r>
          </a:p>
          <a:p>
            <a:endParaRPr lang="en-US" dirty="0"/>
          </a:p>
        </p:txBody>
      </p:sp>
    </p:spTree>
    <p:extLst>
      <p:ext uri="{BB962C8B-B14F-4D97-AF65-F5344CB8AC3E}">
        <p14:creationId xmlns:p14="http://schemas.microsoft.com/office/powerpoint/2010/main" val="1755311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1F1C-338A-C6C5-00CF-312FAD6987A9}"/>
              </a:ext>
            </a:extLst>
          </p:cNvPr>
          <p:cNvSpPr>
            <a:spLocks noGrp="1"/>
          </p:cNvSpPr>
          <p:nvPr>
            <p:ph type="title"/>
          </p:nvPr>
        </p:nvSpPr>
        <p:spPr>
          <a:xfrm>
            <a:off x="563887" y="196112"/>
            <a:ext cx="10213200" cy="1112836"/>
          </a:xfrm>
        </p:spPr>
        <p:txBody>
          <a:bodyPr/>
          <a:lstStyle/>
          <a:p>
            <a:r>
              <a:rPr lang="en-US" dirty="0"/>
              <a:t>In-House Referral Capture- EHR Documentation</a:t>
            </a:r>
          </a:p>
        </p:txBody>
      </p:sp>
      <p:pic>
        <p:nvPicPr>
          <p:cNvPr id="5" name="Content Placeholder 4">
            <a:extLst>
              <a:ext uri="{FF2B5EF4-FFF2-40B4-BE49-F238E27FC236}">
                <a16:creationId xmlns:a16="http://schemas.microsoft.com/office/drawing/2014/main" id="{07952BBE-93FC-C315-ABBD-2D8A1D12BE1C}"/>
              </a:ext>
            </a:extLst>
          </p:cNvPr>
          <p:cNvPicPr>
            <a:picLocks noGrp="1" noChangeAspect="1"/>
          </p:cNvPicPr>
          <p:nvPr>
            <p:ph idx="1"/>
          </p:nvPr>
        </p:nvPicPr>
        <p:blipFill>
          <a:blip r:embed="rId2"/>
          <a:stretch>
            <a:fillRect/>
          </a:stretch>
        </p:blipFill>
        <p:spPr>
          <a:xfrm>
            <a:off x="139770" y="1813663"/>
            <a:ext cx="11708620" cy="4848225"/>
          </a:xfr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D67F60F9-8827-0F16-9AA7-978203E6CEA5}"/>
                  </a:ext>
                </a:extLst>
              </p14:cNvPr>
              <p14:cNvContentPartPr/>
              <p14:nvPr/>
            </p14:nvContentPartPr>
            <p14:xfrm>
              <a:off x="2688264" y="3519576"/>
              <a:ext cx="673920" cy="28080"/>
            </p14:xfrm>
          </p:contentPart>
        </mc:Choice>
        <mc:Fallback>
          <p:pic>
            <p:nvPicPr>
              <p:cNvPr id="3" name="Ink 2">
                <a:extLst>
                  <a:ext uri="{FF2B5EF4-FFF2-40B4-BE49-F238E27FC236}">
                    <a16:creationId xmlns:a16="http://schemas.microsoft.com/office/drawing/2014/main" id="{D67F60F9-8827-0F16-9AA7-978203E6CEA5}"/>
                  </a:ext>
                </a:extLst>
              </p:cNvPr>
              <p:cNvPicPr/>
              <p:nvPr/>
            </p:nvPicPr>
            <p:blipFill>
              <a:blip r:embed="rId4"/>
              <a:stretch>
                <a:fillRect/>
              </a:stretch>
            </p:blipFill>
            <p:spPr>
              <a:xfrm>
                <a:off x="2652264" y="3447576"/>
                <a:ext cx="745560" cy="1717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Ink 3">
                <a:extLst>
                  <a:ext uri="{FF2B5EF4-FFF2-40B4-BE49-F238E27FC236}">
                    <a16:creationId xmlns:a16="http://schemas.microsoft.com/office/drawing/2014/main" id="{A1628FFA-B57F-DA18-9B52-3E95ABAE45F7}"/>
                  </a:ext>
                </a:extLst>
              </p14:cNvPr>
              <p14:cNvContentPartPr/>
              <p14:nvPr/>
            </p14:nvContentPartPr>
            <p14:xfrm>
              <a:off x="2706624" y="4507776"/>
              <a:ext cx="621720" cy="19080"/>
            </p14:xfrm>
          </p:contentPart>
        </mc:Choice>
        <mc:Fallback>
          <p:pic>
            <p:nvPicPr>
              <p:cNvPr id="4" name="Ink 3">
                <a:extLst>
                  <a:ext uri="{FF2B5EF4-FFF2-40B4-BE49-F238E27FC236}">
                    <a16:creationId xmlns:a16="http://schemas.microsoft.com/office/drawing/2014/main" id="{A1628FFA-B57F-DA18-9B52-3E95ABAE45F7}"/>
                  </a:ext>
                </a:extLst>
              </p:cNvPr>
              <p:cNvPicPr/>
              <p:nvPr/>
            </p:nvPicPr>
            <p:blipFill>
              <a:blip r:embed="rId6"/>
              <a:stretch>
                <a:fillRect/>
              </a:stretch>
            </p:blipFill>
            <p:spPr>
              <a:xfrm>
                <a:off x="2670624" y="4435776"/>
                <a:ext cx="69336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Ink 5">
                <a:extLst>
                  <a:ext uri="{FF2B5EF4-FFF2-40B4-BE49-F238E27FC236}">
                    <a16:creationId xmlns:a16="http://schemas.microsoft.com/office/drawing/2014/main" id="{1507CF22-F9B0-4132-4E61-ADC2E94C909E}"/>
                  </a:ext>
                </a:extLst>
              </p14:cNvPr>
              <p14:cNvContentPartPr/>
              <p14:nvPr/>
            </p14:nvContentPartPr>
            <p14:xfrm>
              <a:off x="2706624" y="6179616"/>
              <a:ext cx="593640" cy="20160"/>
            </p14:xfrm>
          </p:contentPart>
        </mc:Choice>
        <mc:Fallback>
          <p:pic>
            <p:nvPicPr>
              <p:cNvPr id="6" name="Ink 5">
                <a:extLst>
                  <a:ext uri="{FF2B5EF4-FFF2-40B4-BE49-F238E27FC236}">
                    <a16:creationId xmlns:a16="http://schemas.microsoft.com/office/drawing/2014/main" id="{1507CF22-F9B0-4132-4E61-ADC2E94C909E}"/>
                  </a:ext>
                </a:extLst>
              </p:cNvPr>
              <p:cNvPicPr/>
              <p:nvPr/>
            </p:nvPicPr>
            <p:blipFill>
              <a:blip r:embed="rId8"/>
              <a:stretch>
                <a:fillRect/>
              </a:stretch>
            </p:blipFill>
            <p:spPr>
              <a:xfrm>
                <a:off x="2670624" y="6107976"/>
                <a:ext cx="665280" cy="1638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 name="Ink 6">
                <a:extLst>
                  <a:ext uri="{FF2B5EF4-FFF2-40B4-BE49-F238E27FC236}">
                    <a16:creationId xmlns:a16="http://schemas.microsoft.com/office/drawing/2014/main" id="{55F8CBDF-E268-3FBD-8659-38D02E8C0020}"/>
                  </a:ext>
                </a:extLst>
              </p14:cNvPr>
              <p14:cNvContentPartPr/>
              <p14:nvPr/>
            </p14:nvContentPartPr>
            <p14:xfrm>
              <a:off x="3721464" y="3464856"/>
              <a:ext cx="378720" cy="19080"/>
            </p14:xfrm>
          </p:contentPart>
        </mc:Choice>
        <mc:Fallback>
          <p:pic>
            <p:nvPicPr>
              <p:cNvPr id="7" name="Ink 6">
                <a:extLst>
                  <a:ext uri="{FF2B5EF4-FFF2-40B4-BE49-F238E27FC236}">
                    <a16:creationId xmlns:a16="http://schemas.microsoft.com/office/drawing/2014/main" id="{55F8CBDF-E268-3FBD-8659-38D02E8C0020}"/>
                  </a:ext>
                </a:extLst>
              </p:cNvPr>
              <p:cNvPicPr/>
              <p:nvPr/>
            </p:nvPicPr>
            <p:blipFill>
              <a:blip r:embed="rId10"/>
              <a:stretch>
                <a:fillRect/>
              </a:stretch>
            </p:blipFill>
            <p:spPr>
              <a:xfrm>
                <a:off x="3685824" y="3393216"/>
                <a:ext cx="45036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8" name="Ink 7">
                <a:extLst>
                  <a:ext uri="{FF2B5EF4-FFF2-40B4-BE49-F238E27FC236}">
                    <a16:creationId xmlns:a16="http://schemas.microsoft.com/office/drawing/2014/main" id="{C73DF906-6AC0-6CA9-01DE-6E2408B7A54A}"/>
                  </a:ext>
                </a:extLst>
              </p14:cNvPr>
              <p14:cNvContentPartPr/>
              <p14:nvPr/>
            </p14:nvContentPartPr>
            <p14:xfrm>
              <a:off x="3712104" y="4489056"/>
              <a:ext cx="354600" cy="46800"/>
            </p14:xfrm>
          </p:contentPart>
        </mc:Choice>
        <mc:Fallback>
          <p:pic>
            <p:nvPicPr>
              <p:cNvPr id="8" name="Ink 7">
                <a:extLst>
                  <a:ext uri="{FF2B5EF4-FFF2-40B4-BE49-F238E27FC236}">
                    <a16:creationId xmlns:a16="http://schemas.microsoft.com/office/drawing/2014/main" id="{C73DF906-6AC0-6CA9-01DE-6E2408B7A54A}"/>
                  </a:ext>
                </a:extLst>
              </p:cNvPr>
              <p:cNvPicPr/>
              <p:nvPr/>
            </p:nvPicPr>
            <p:blipFill>
              <a:blip r:embed="rId12"/>
              <a:stretch>
                <a:fillRect/>
              </a:stretch>
            </p:blipFill>
            <p:spPr>
              <a:xfrm>
                <a:off x="3676464" y="4417416"/>
                <a:ext cx="426240" cy="19044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 name="Ink 8">
                <a:extLst>
                  <a:ext uri="{FF2B5EF4-FFF2-40B4-BE49-F238E27FC236}">
                    <a16:creationId xmlns:a16="http://schemas.microsoft.com/office/drawing/2014/main" id="{A10708B5-0FCE-B694-1637-1115FE136F24}"/>
                  </a:ext>
                </a:extLst>
              </p14:cNvPr>
              <p14:cNvContentPartPr/>
              <p14:nvPr/>
            </p14:nvContentPartPr>
            <p14:xfrm>
              <a:off x="3675744" y="6179976"/>
              <a:ext cx="378000" cy="19800"/>
            </p14:xfrm>
          </p:contentPart>
        </mc:Choice>
        <mc:Fallback>
          <p:pic>
            <p:nvPicPr>
              <p:cNvPr id="9" name="Ink 8">
                <a:extLst>
                  <a:ext uri="{FF2B5EF4-FFF2-40B4-BE49-F238E27FC236}">
                    <a16:creationId xmlns:a16="http://schemas.microsoft.com/office/drawing/2014/main" id="{A10708B5-0FCE-B694-1637-1115FE136F24}"/>
                  </a:ext>
                </a:extLst>
              </p:cNvPr>
              <p:cNvPicPr/>
              <p:nvPr/>
            </p:nvPicPr>
            <p:blipFill>
              <a:blip r:embed="rId14"/>
              <a:stretch>
                <a:fillRect/>
              </a:stretch>
            </p:blipFill>
            <p:spPr>
              <a:xfrm>
                <a:off x="3639744" y="6107976"/>
                <a:ext cx="449640" cy="163440"/>
              </a:xfrm>
              <a:prstGeom prst="rect">
                <a:avLst/>
              </a:prstGeom>
            </p:spPr>
          </p:pic>
        </mc:Fallback>
      </mc:AlternateContent>
    </p:spTree>
    <p:extLst>
      <p:ext uri="{BB962C8B-B14F-4D97-AF65-F5344CB8AC3E}">
        <p14:creationId xmlns:p14="http://schemas.microsoft.com/office/powerpoint/2010/main" val="1495747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4F36A7-F95A-613F-4A89-C2C08F410555}"/>
              </a:ext>
            </a:extLst>
          </p:cNvPr>
          <p:cNvSpPr>
            <a:spLocks noGrp="1"/>
          </p:cNvSpPr>
          <p:nvPr>
            <p:ph type="title"/>
          </p:nvPr>
        </p:nvSpPr>
        <p:spPr>
          <a:xfrm>
            <a:off x="208229" y="1089025"/>
            <a:ext cx="5368705" cy="1532951"/>
          </a:xfrm>
        </p:spPr>
        <p:txBody>
          <a:bodyPr vert="horz" lIns="91440" tIns="45720" rIns="91440" bIns="45720" rtlCol="0" anchor="b" anchorCtr="0">
            <a:normAutofit/>
          </a:bodyPr>
          <a:lstStyle/>
          <a:p>
            <a:pPr algn="ctr">
              <a:lnSpc>
                <a:spcPct val="90000"/>
              </a:lnSpc>
            </a:pPr>
            <a:r>
              <a:rPr lang="en-US" sz="3000" dirty="0"/>
              <a:t>In-House Referral Capture-Computer Rx Documentation</a:t>
            </a:r>
          </a:p>
        </p:txBody>
      </p:sp>
      <p:pic>
        <p:nvPicPr>
          <p:cNvPr id="3" name="Content Placeholder 2">
            <a:extLst>
              <a:ext uri="{FF2B5EF4-FFF2-40B4-BE49-F238E27FC236}">
                <a16:creationId xmlns:a16="http://schemas.microsoft.com/office/drawing/2014/main" id="{047C7F3D-6727-F0DC-A97A-F4A93B849971}"/>
              </a:ext>
            </a:extLst>
          </p:cNvPr>
          <p:cNvPicPr>
            <a:picLocks noGrp="1" noChangeAspect="1"/>
          </p:cNvPicPr>
          <p:nvPr>
            <p:ph idx="1"/>
          </p:nvPr>
        </p:nvPicPr>
        <p:blipFill>
          <a:blip r:embed="rId2"/>
          <a:stretch>
            <a:fillRect/>
          </a:stretch>
        </p:blipFill>
        <p:spPr>
          <a:xfrm>
            <a:off x="6366000" y="1091942"/>
            <a:ext cx="5803725" cy="5156455"/>
          </a:xfrm>
          <a:prstGeom prst="rect">
            <a:avLst/>
          </a:prstGeom>
        </p:spPr>
      </p:pic>
    </p:spTree>
    <p:extLst>
      <p:ext uri="{BB962C8B-B14F-4D97-AF65-F5344CB8AC3E}">
        <p14:creationId xmlns:p14="http://schemas.microsoft.com/office/powerpoint/2010/main" val="2618269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9258A42-ED5F-3DD1-9CB5-F1461C7E2307}"/>
              </a:ext>
            </a:extLst>
          </p:cNvPr>
          <p:cNvPicPr>
            <a:picLocks noChangeAspect="1"/>
          </p:cNvPicPr>
          <p:nvPr/>
        </p:nvPicPr>
        <p:blipFill>
          <a:blip r:embed="rId2"/>
          <a:stretch>
            <a:fillRect/>
          </a:stretch>
        </p:blipFill>
        <p:spPr>
          <a:xfrm>
            <a:off x="1554039" y="0"/>
            <a:ext cx="9083921" cy="6858000"/>
          </a:xfrm>
          <a:prstGeom prst="rect">
            <a:avLst/>
          </a:prstGeom>
        </p:spPr>
      </p:pic>
    </p:spTree>
    <p:extLst>
      <p:ext uri="{BB962C8B-B14F-4D97-AF65-F5344CB8AC3E}">
        <p14:creationId xmlns:p14="http://schemas.microsoft.com/office/powerpoint/2010/main" val="682435495"/>
      </p:ext>
    </p:extLst>
  </p:cSld>
  <p:clrMapOvr>
    <a:masterClrMapping/>
  </p:clrMapOvr>
</p:sld>
</file>

<file path=ppt/theme/theme1.xml><?xml version="1.0" encoding="utf-8"?>
<a:theme xmlns:a="http://schemas.openxmlformats.org/drawingml/2006/main" name="FrostyVTI">
  <a:themeElements>
    <a:clrScheme name="Frosty">
      <a:dk1>
        <a:sysClr val="windowText" lastClr="000000"/>
      </a:dk1>
      <a:lt1>
        <a:sysClr val="window" lastClr="FFFFFF"/>
      </a:lt1>
      <a:dk2>
        <a:srgbClr val="0B2827"/>
      </a:dk2>
      <a:lt2>
        <a:srgbClr val="DAE3E3"/>
      </a:lt2>
      <a:accent1>
        <a:srgbClr val="767E37"/>
      </a:accent1>
      <a:accent2>
        <a:srgbClr val="B495C2"/>
      </a:accent2>
      <a:accent3>
        <a:srgbClr val="8FA3A3"/>
      </a:accent3>
      <a:accent4>
        <a:srgbClr val="CE7F01"/>
      </a:accent4>
      <a:accent5>
        <a:srgbClr val="D15A29"/>
      </a:accent5>
      <a:accent6>
        <a:srgbClr val="B88470"/>
      </a:accent6>
      <a:hlink>
        <a:srgbClr val="B57001"/>
      </a:hlink>
      <a:folHlink>
        <a:srgbClr val="996209"/>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Frosty</Template>
  <TotalTime>20</TotalTime>
  <Words>496</Words>
  <Application>Microsoft Office PowerPoint</Application>
  <PresentationFormat>Widescreen</PresentationFormat>
  <Paragraphs>32</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Arial</vt:lpstr>
      <vt:lpstr>Avenir Next LT Pro</vt:lpstr>
      <vt:lpstr>Goudy Old Style</vt:lpstr>
      <vt:lpstr>Wingdings</vt:lpstr>
      <vt:lpstr>FrostyVTI</vt:lpstr>
      <vt:lpstr>In-House Referral Capture</vt:lpstr>
      <vt:lpstr>340B Referral Capture</vt:lpstr>
      <vt:lpstr>In-House Referral Capture</vt:lpstr>
      <vt:lpstr>PowerPoint Presentation</vt:lpstr>
      <vt:lpstr>In-House Referral Capture</vt:lpstr>
      <vt:lpstr>In-House Referral Capture</vt:lpstr>
      <vt:lpstr>In-House Referral Capture- EHR Documentation</vt:lpstr>
      <vt:lpstr>In-House Referral Capture-Computer Rx Documentation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McGree</dc:creator>
  <cp:lastModifiedBy>Katie McGree</cp:lastModifiedBy>
  <cp:revision>2</cp:revision>
  <dcterms:created xsi:type="dcterms:W3CDTF">2024-12-16T19:53:05Z</dcterms:created>
  <dcterms:modified xsi:type="dcterms:W3CDTF">2024-12-16T20:13:12Z</dcterms:modified>
</cp:coreProperties>
</file>