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Layouts/slideLayout13.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1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theme/theme3.xml" ContentType="application/vnd.openxmlformats-officedocument.theme+xml"/>
  <Override PartName="/ppt/theme/theme4.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 id="2147483667" r:id="rId4"/>
  </p:sldMasterIdLst>
  <p:notesMasterIdLst>
    <p:notesMasterId r:id="rId35"/>
  </p:notesMasterIdLst>
  <p:handoutMasterIdLst>
    <p:handoutMasterId r:id="rId36"/>
  </p:handoutMasterIdLst>
  <p:sldIdLst>
    <p:sldId id="410" r:id="rId5"/>
    <p:sldId id="262" r:id="rId6"/>
    <p:sldId id="259" r:id="rId7"/>
    <p:sldId id="261" r:id="rId8"/>
    <p:sldId id="411" r:id="rId9"/>
    <p:sldId id="412" r:id="rId10"/>
    <p:sldId id="413" r:id="rId11"/>
    <p:sldId id="414" r:id="rId12"/>
    <p:sldId id="415" r:id="rId13"/>
    <p:sldId id="416" r:id="rId14"/>
    <p:sldId id="417" r:id="rId15"/>
    <p:sldId id="427" r:id="rId16"/>
    <p:sldId id="276" r:id="rId17"/>
    <p:sldId id="264" r:id="rId18"/>
    <p:sldId id="428" r:id="rId19"/>
    <p:sldId id="422" r:id="rId20"/>
    <p:sldId id="429" r:id="rId21"/>
    <p:sldId id="421" r:id="rId22"/>
    <p:sldId id="432" r:id="rId23"/>
    <p:sldId id="434" r:id="rId24"/>
    <p:sldId id="433" r:id="rId25"/>
    <p:sldId id="424" r:id="rId26"/>
    <p:sldId id="425" r:id="rId27"/>
    <p:sldId id="426" r:id="rId28"/>
    <p:sldId id="430" r:id="rId29"/>
    <p:sldId id="373" r:id="rId30"/>
    <p:sldId id="431" r:id="rId31"/>
    <p:sldId id="372" r:id="rId32"/>
    <p:sldId id="374" r:id="rId33"/>
    <p:sldId id="43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35667C-91F3-D965-CDD4-F22916C5B995}" name="David Thurlow" initials="DT" userId="S::david.thurlow@cmsgiveshope.com::c9ddf575-196e-4236-b846-6f76067511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CB68A5-3DF6-4206-B68F-17414D225F90}" v="20" dt="2025-06-02T04:44:59.9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customXml" Target="../customXml/item3.xml"/><Relationship Id="rId8" Type="http://schemas.openxmlformats.org/officeDocument/2006/relationships/slide" Target="slides/slide4.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F274B6-C7A4-4860-A17F-0646F754B8F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4F72D6B-106A-4948-95E1-310CF8EB5A9C}">
      <dgm:prSet/>
      <dgm:spPr/>
      <dgm:t>
        <a:bodyPr/>
        <a:lstStyle/>
        <a:p>
          <a:r>
            <a:rPr lang="en-US" b="0" i="0" baseline="0"/>
            <a:t>Stopping opioids can be compared to losing weight</a:t>
          </a:r>
          <a:endParaRPr lang="en-US"/>
        </a:p>
      </dgm:t>
    </dgm:pt>
    <dgm:pt modelId="{FF940FBB-F295-40E8-888F-57B3691B9FD2}" type="parTrans" cxnId="{FFCF0DBF-22DF-4BB9-8CB9-45F5C58C4127}">
      <dgm:prSet/>
      <dgm:spPr/>
      <dgm:t>
        <a:bodyPr/>
        <a:lstStyle/>
        <a:p>
          <a:endParaRPr lang="en-US"/>
        </a:p>
      </dgm:t>
    </dgm:pt>
    <dgm:pt modelId="{F608DBB5-C858-4491-AC6F-D4532F07FB10}" type="sibTrans" cxnId="{FFCF0DBF-22DF-4BB9-8CB9-45F5C58C4127}">
      <dgm:prSet/>
      <dgm:spPr/>
      <dgm:t>
        <a:bodyPr/>
        <a:lstStyle/>
        <a:p>
          <a:endParaRPr lang="en-US"/>
        </a:p>
      </dgm:t>
    </dgm:pt>
    <dgm:pt modelId="{C6EA2BB5-9957-46E5-A525-8B00EEE02837}">
      <dgm:prSet/>
      <dgm:spPr/>
      <dgm:t>
        <a:bodyPr/>
        <a:lstStyle/>
        <a:p>
          <a:r>
            <a:rPr lang="en-US" b="0" i="0" baseline="0"/>
            <a:t>Tapering off 16 mg of buprenorphine or 60 mg of methadone is similar to trying to lose 60 pounds</a:t>
          </a:r>
          <a:endParaRPr lang="en-US"/>
        </a:p>
      </dgm:t>
    </dgm:pt>
    <dgm:pt modelId="{55AD06E1-98CE-4630-82E7-0C36522F7899}" type="parTrans" cxnId="{DCCDD25D-AD99-4BBF-A425-072E9FA76ACF}">
      <dgm:prSet/>
      <dgm:spPr/>
      <dgm:t>
        <a:bodyPr/>
        <a:lstStyle/>
        <a:p>
          <a:endParaRPr lang="en-US"/>
        </a:p>
      </dgm:t>
    </dgm:pt>
    <dgm:pt modelId="{35B5FD1B-A83F-4654-AEE4-AD71A0ADA527}" type="sibTrans" cxnId="{DCCDD25D-AD99-4BBF-A425-072E9FA76ACF}">
      <dgm:prSet/>
      <dgm:spPr/>
      <dgm:t>
        <a:bodyPr/>
        <a:lstStyle/>
        <a:p>
          <a:endParaRPr lang="en-US"/>
        </a:p>
      </dgm:t>
    </dgm:pt>
    <dgm:pt modelId="{A7F2CF4C-5EE2-4D29-8F48-746167150A99}">
      <dgm:prSet/>
      <dgm:spPr/>
      <dgm:t>
        <a:bodyPr/>
        <a:lstStyle/>
        <a:p>
          <a:r>
            <a:rPr lang="en-US" b="0" i="0" baseline="0" dirty="0"/>
            <a:t>Weight loss requires long-term adherence to a diet regimen (excepting GLP1 drugs)</a:t>
          </a:r>
          <a:endParaRPr lang="en-US" dirty="0"/>
        </a:p>
      </dgm:t>
    </dgm:pt>
    <dgm:pt modelId="{96877EA7-D44A-4B16-ADBC-035F125457E5}" type="parTrans" cxnId="{E147E44D-6D88-4FA4-8319-C290F965D8EA}">
      <dgm:prSet/>
      <dgm:spPr/>
      <dgm:t>
        <a:bodyPr/>
        <a:lstStyle/>
        <a:p>
          <a:endParaRPr lang="en-US"/>
        </a:p>
      </dgm:t>
    </dgm:pt>
    <dgm:pt modelId="{AA2C089C-A14C-4B04-B25C-932295D7A118}" type="sibTrans" cxnId="{E147E44D-6D88-4FA4-8319-C290F965D8EA}">
      <dgm:prSet/>
      <dgm:spPr/>
      <dgm:t>
        <a:bodyPr/>
        <a:lstStyle/>
        <a:p>
          <a:endParaRPr lang="en-US"/>
        </a:p>
      </dgm:t>
    </dgm:pt>
    <dgm:pt modelId="{2D7D48BC-F242-46EF-BB9B-D774FF3F99EC}">
      <dgm:prSet/>
      <dgm:spPr/>
      <dgm:t>
        <a:bodyPr/>
        <a:lstStyle/>
        <a:p>
          <a:r>
            <a:rPr lang="en-US" dirty="0"/>
            <a:t>Weight comes off slowly, a pound or two per week</a:t>
          </a:r>
        </a:p>
      </dgm:t>
    </dgm:pt>
    <dgm:pt modelId="{B0912AE3-D739-4B84-A949-9A7097CE1940}" type="parTrans" cxnId="{38B0FD36-0714-42AF-99FC-5872E283D072}">
      <dgm:prSet/>
      <dgm:spPr/>
      <dgm:t>
        <a:bodyPr/>
        <a:lstStyle/>
        <a:p>
          <a:endParaRPr lang="en-US"/>
        </a:p>
      </dgm:t>
    </dgm:pt>
    <dgm:pt modelId="{C39F36B6-B50A-4184-B4F7-ECF52C3E0260}" type="sibTrans" cxnId="{38B0FD36-0714-42AF-99FC-5872E283D072}">
      <dgm:prSet/>
      <dgm:spPr/>
      <dgm:t>
        <a:bodyPr/>
        <a:lstStyle/>
        <a:p>
          <a:endParaRPr lang="en-US"/>
        </a:p>
      </dgm:t>
    </dgm:pt>
    <dgm:pt modelId="{3236BB7C-BBAB-490A-8284-65418A061D97}">
      <dgm:prSet/>
      <dgm:spPr/>
      <dgm:t>
        <a:bodyPr/>
        <a:lstStyle/>
        <a:p>
          <a:r>
            <a:rPr lang="en-US" b="0" i="0" baseline="0"/>
            <a:t>Most weight loss diets are unsuccessful</a:t>
          </a:r>
          <a:endParaRPr lang="en-US"/>
        </a:p>
      </dgm:t>
    </dgm:pt>
    <dgm:pt modelId="{5D4ED80E-C754-471D-9323-3146548EAB67}" type="parTrans" cxnId="{27ACC00C-F5B0-48FC-982C-192B8508E694}">
      <dgm:prSet/>
      <dgm:spPr/>
      <dgm:t>
        <a:bodyPr/>
        <a:lstStyle/>
        <a:p>
          <a:endParaRPr lang="en-US"/>
        </a:p>
      </dgm:t>
    </dgm:pt>
    <dgm:pt modelId="{A4961CA0-995D-4B3B-9D0D-CEBB07FAE46B}" type="sibTrans" cxnId="{27ACC00C-F5B0-48FC-982C-192B8508E694}">
      <dgm:prSet/>
      <dgm:spPr/>
      <dgm:t>
        <a:bodyPr/>
        <a:lstStyle/>
        <a:p>
          <a:endParaRPr lang="en-US"/>
        </a:p>
      </dgm:t>
    </dgm:pt>
    <dgm:pt modelId="{88C8E008-2EE1-43C8-B005-6F58AFC6F35A}">
      <dgm:prSet/>
      <dgm:spPr/>
      <dgm:t>
        <a:bodyPr/>
        <a:lstStyle/>
        <a:p>
          <a:r>
            <a:rPr lang="en-US" b="0" i="0" baseline="0"/>
            <a:t>It is easy to gain the weight back after a successful diet program</a:t>
          </a:r>
          <a:endParaRPr lang="en-US"/>
        </a:p>
      </dgm:t>
    </dgm:pt>
    <dgm:pt modelId="{5F3202DE-1D1D-4DD8-971D-860B5FA80273}" type="parTrans" cxnId="{F09009DE-593B-4C4D-8D93-27BD40C8D2DB}">
      <dgm:prSet/>
      <dgm:spPr/>
      <dgm:t>
        <a:bodyPr/>
        <a:lstStyle/>
        <a:p>
          <a:endParaRPr lang="en-US"/>
        </a:p>
      </dgm:t>
    </dgm:pt>
    <dgm:pt modelId="{E9432CFF-1983-4279-BD4C-CE61BDCF5C8C}" type="sibTrans" cxnId="{F09009DE-593B-4C4D-8D93-27BD40C8D2DB}">
      <dgm:prSet/>
      <dgm:spPr/>
      <dgm:t>
        <a:bodyPr/>
        <a:lstStyle/>
        <a:p>
          <a:endParaRPr lang="en-US"/>
        </a:p>
      </dgm:t>
    </dgm:pt>
    <dgm:pt modelId="{CA95DFE3-BB74-48F9-9625-506FC2136F4C}" type="pres">
      <dgm:prSet presAssocID="{9CF274B6-C7A4-4860-A17F-0646F754B8FA}" presName="linear" presStyleCnt="0">
        <dgm:presLayoutVars>
          <dgm:animLvl val="lvl"/>
          <dgm:resizeHandles val="exact"/>
        </dgm:presLayoutVars>
      </dgm:prSet>
      <dgm:spPr/>
    </dgm:pt>
    <dgm:pt modelId="{08B54A7C-6174-4957-B65D-9646F02CDBFB}" type="pres">
      <dgm:prSet presAssocID="{F4F72D6B-106A-4948-95E1-310CF8EB5A9C}" presName="parentText" presStyleLbl="node1" presStyleIdx="0" presStyleCnt="5">
        <dgm:presLayoutVars>
          <dgm:chMax val="0"/>
          <dgm:bulletEnabled val="1"/>
        </dgm:presLayoutVars>
      </dgm:prSet>
      <dgm:spPr/>
    </dgm:pt>
    <dgm:pt modelId="{BC617F33-BC45-4C42-BFA1-228DB0C3E871}" type="pres">
      <dgm:prSet presAssocID="{F4F72D6B-106A-4948-95E1-310CF8EB5A9C}" presName="childText" presStyleLbl="revTx" presStyleIdx="0" presStyleCnt="1">
        <dgm:presLayoutVars>
          <dgm:bulletEnabled val="1"/>
        </dgm:presLayoutVars>
      </dgm:prSet>
      <dgm:spPr/>
    </dgm:pt>
    <dgm:pt modelId="{3012EF2C-5FEA-4430-BC34-579211E45D05}" type="pres">
      <dgm:prSet presAssocID="{A7F2CF4C-5EE2-4D29-8F48-746167150A99}" presName="parentText" presStyleLbl="node1" presStyleIdx="1" presStyleCnt="5">
        <dgm:presLayoutVars>
          <dgm:chMax val="0"/>
          <dgm:bulletEnabled val="1"/>
        </dgm:presLayoutVars>
      </dgm:prSet>
      <dgm:spPr/>
    </dgm:pt>
    <dgm:pt modelId="{7B60C078-D1D0-4D21-8238-F6EE19A7A51B}" type="pres">
      <dgm:prSet presAssocID="{AA2C089C-A14C-4B04-B25C-932295D7A118}" presName="spacer" presStyleCnt="0"/>
      <dgm:spPr/>
    </dgm:pt>
    <dgm:pt modelId="{22C38562-0290-454D-A73D-713BBA59C028}" type="pres">
      <dgm:prSet presAssocID="{2D7D48BC-F242-46EF-BB9B-D774FF3F99EC}" presName="parentText" presStyleLbl="node1" presStyleIdx="2" presStyleCnt="5">
        <dgm:presLayoutVars>
          <dgm:chMax val="0"/>
          <dgm:bulletEnabled val="1"/>
        </dgm:presLayoutVars>
      </dgm:prSet>
      <dgm:spPr/>
    </dgm:pt>
    <dgm:pt modelId="{18CD1C7B-3AE5-474A-AAE3-6150AC30A5F0}" type="pres">
      <dgm:prSet presAssocID="{C39F36B6-B50A-4184-B4F7-ECF52C3E0260}" presName="spacer" presStyleCnt="0"/>
      <dgm:spPr/>
    </dgm:pt>
    <dgm:pt modelId="{76BA21A1-5714-4804-87B2-960DACA8D599}" type="pres">
      <dgm:prSet presAssocID="{3236BB7C-BBAB-490A-8284-65418A061D97}" presName="parentText" presStyleLbl="node1" presStyleIdx="3" presStyleCnt="5">
        <dgm:presLayoutVars>
          <dgm:chMax val="0"/>
          <dgm:bulletEnabled val="1"/>
        </dgm:presLayoutVars>
      </dgm:prSet>
      <dgm:spPr/>
    </dgm:pt>
    <dgm:pt modelId="{C4FD912C-D223-4DFD-8936-B22974C4D572}" type="pres">
      <dgm:prSet presAssocID="{A4961CA0-995D-4B3B-9D0D-CEBB07FAE46B}" presName="spacer" presStyleCnt="0"/>
      <dgm:spPr/>
    </dgm:pt>
    <dgm:pt modelId="{074A2196-A098-4999-BE69-B145FFD5AAA6}" type="pres">
      <dgm:prSet presAssocID="{88C8E008-2EE1-43C8-B005-6F58AFC6F35A}" presName="parentText" presStyleLbl="node1" presStyleIdx="4" presStyleCnt="5">
        <dgm:presLayoutVars>
          <dgm:chMax val="0"/>
          <dgm:bulletEnabled val="1"/>
        </dgm:presLayoutVars>
      </dgm:prSet>
      <dgm:spPr/>
    </dgm:pt>
  </dgm:ptLst>
  <dgm:cxnLst>
    <dgm:cxn modelId="{35CB0D00-AB58-43BF-83E2-3573B930D7C4}" type="presOf" srcId="{9CF274B6-C7A4-4860-A17F-0646F754B8FA}" destId="{CA95DFE3-BB74-48F9-9625-506FC2136F4C}" srcOrd="0" destOrd="0" presId="urn:microsoft.com/office/officeart/2005/8/layout/vList2"/>
    <dgm:cxn modelId="{27ACC00C-F5B0-48FC-982C-192B8508E694}" srcId="{9CF274B6-C7A4-4860-A17F-0646F754B8FA}" destId="{3236BB7C-BBAB-490A-8284-65418A061D97}" srcOrd="3" destOrd="0" parTransId="{5D4ED80E-C754-471D-9323-3146548EAB67}" sibTransId="{A4961CA0-995D-4B3B-9D0D-CEBB07FAE46B}"/>
    <dgm:cxn modelId="{38B0FD36-0714-42AF-99FC-5872E283D072}" srcId="{9CF274B6-C7A4-4860-A17F-0646F754B8FA}" destId="{2D7D48BC-F242-46EF-BB9B-D774FF3F99EC}" srcOrd="2" destOrd="0" parTransId="{B0912AE3-D739-4B84-A949-9A7097CE1940}" sibTransId="{C39F36B6-B50A-4184-B4F7-ECF52C3E0260}"/>
    <dgm:cxn modelId="{DCCDD25D-AD99-4BBF-A425-072E9FA76ACF}" srcId="{F4F72D6B-106A-4948-95E1-310CF8EB5A9C}" destId="{C6EA2BB5-9957-46E5-A525-8B00EEE02837}" srcOrd="0" destOrd="0" parTransId="{55AD06E1-98CE-4630-82E7-0C36522F7899}" sibTransId="{35B5FD1B-A83F-4654-AEE4-AD71A0ADA527}"/>
    <dgm:cxn modelId="{9AB37561-CD10-46AD-A331-46875A74B580}" type="presOf" srcId="{C6EA2BB5-9957-46E5-A525-8B00EEE02837}" destId="{BC617F33-BC45-4C42-BFA1-228DB0C3E871}" srcOrd="0" destOrd="0" presId="urn:microsoft.com/office/officeart/2005/8/layout/vList2"/>
    <dgm:cxn modelId="{E147E44D-6D88-4FA4-8319-C290F965D8EA}" srcId="{9CF274B6-C7A4-4860-A17F-0646F754B8FA}" destId="{A7F2CF4C-5EE2-4D29-8F48-746167150A99}" srcOrd="1" destOrd="0" parTransId="{96877EA7-D44A-4B16-ADBC-035F125457E5}" sibTransId="{AA2C089C-A14C-4B04-B25C-932295D7A118}"/>
    <dgm:cxn modelId="{9C60B358-3ECA-4A2B-BB20-D68251D2E7DB}" type="presOf" srcId="{2D7D48BC-F242-46EF-BB9B-D774FF3F99EC}" destId="{22C38562-0290-454D-A73D-713BBA59C028}" srcOrd="0" destOrd="0" presId="urn:microsoft.com/office/officeart/2005/8/layout/vList2"/>
    <dgm:cxn modelId="{B52FFA8B-4FBB-40E8-BC66-A605EB94E4E1}" type="presOf" srcId="{A7F2CF4C-5EE2-4D29-8F48-746167150A99}" destId="{3012EF2C-5FEA-4430-BC34-579211E45D05}" srcOrd="0" destOrd="0" presId="urn:microsoft.com/office/officeart/2005/8/layout/vList2"/>
    <dgm:cxn modelId="{4D27A79C-40AF-4F41-9C71-0DA196B5C258}" type="presOf" srcId="{F4F72D6B-106A-4948-95E1-310CF8EB5A9C}" destId="{08B54A7C-6174-4957-B65D-9646F02CDBFB}" srcOrd="0" destOrd="0" presId="urn:microsoft.com/office/officeart/2005/8/layout/vList2"/>
    <dgm:cxn modelId="{7938B5BD-BE1C-4F22-A08D-357C69E849FD}" type="presOf" srcId="{88C8E008-2EE1-43C8-B005-6F58AFC6F35A}" destId="{074A2196-A098-4999-BE69-B145FFD5AAA6}" srcOrd="0" destOrd="0" presId="urn:microsoft.com/office/officeart/2005/8/layout/vList2"/>
    <dgm:cxn modelId="{FFCF0DBF-22DF-4BB9-8CB9-45F5C58C4127}" srcId="{9CF274B6-C7A4-4860-A17F-0646F754B8FA}" destId="{F4F72D6B-106A-4948-95E1-310CF8EB5A9C}" srcOrd="0" destOrd="0" parTransId="{FF940FBB-F295-40E8-888F-57B3691B9FD2}" sibTransId="{F608DBB5-C858-4491-AC6F-D4532F07FB10}"/>
    <dgm:cxn modelId="{0D0E82D0-E770-4CD5-9B9B-A1CA98C7B595}" type="presOf" srcId="{3236BB7C-BBAB-490A-8284-65418A061D97}" destId="{76BA21A1-5714-4804-87B2-960DACA8D599}" srcOrd="0" destOrd="0" presId="urn:microsoft.com/office/officeart/2005/8/layout/vList2"/>
    <dgm:cxn modelId="{F09009DE-593B-4C4D-8D93-27BD40C8D2DB}" srcId="{9CF274B6-C7A4-4860-A17F-0646F754B8FA}" destId="{88C8E008-2EE1-43C8-B005-6F58AFC6F35A}" srcOrd="4" destOrd="0" parTransId="{5F3202DE-1D1D-4DD8-971D-860B5FA80273}" sibTransId="{E9432CFF-1983-4279-BD4C-CE61BDCF5C8C}"/>
    <dgm:cxn modelId="{79B40588-4D70-42A1-AD61-671F560EFF50}" type="presParOf" srcId="{CA95DFE3-BB74-48F9-9625-506FC2136F4C}" destId="{08B54A7C-6174-4957-B65D-9646F02CDBFB}" srcOrd="0" destOrd="0" presId="urn:microsoft.com/office/officeart/2005/8/layout/vList2"/>
    <dgm:cxn modelId="{46800998-4859-4C08-ADF5-373F75B51B9A}" type="presParOf" srcId="{CA95DFE3-BB74-48F9-9625-506FC2136F4C}" destId="{BC617F33-BC45-4C42-BFA1-228DB0C3E871}" srcOrd="1" destOrd="0" presId="urn:microsoft.com/office/officeart/2005/8/layout/vList2"/>
    <dgm:cxn modelId="{9B52B833-E5B3-4BDB-A35B-8769C5C87F72}" type="presParOf" srcId="{CA95DFE3-BB74-48F9-9625-506FC2136F4C}" destId="{3012EF2C-5FEA-4430-BC34-579211E45D05}" srcOrd="2" destOrd="0" presId="urn:microsoft.com/office/officeart/2005/8/layout/vList2"/>
    <dgm:cxn modelId="{7FE57DA1-DA8F-4F58-B6AA-4748DCC40C1B}" type="presParOf" srcId="{CA95DFE3-BB74-48F9-9625-506FC2136F4C}" destId="{7B60C078-D1D0-4D21-8238-F6EE19A7A51B}" srcOrd="3" destOrd="0" presId="urn:microsoft.com/office/officeart/2005/8/layout/vList2"/>
    <dgm:cxn modelId="{5613555A-CA9B-4356-8B30-0E80EB6C9A91}" type="presParOf" srcId="{CA95DFE3-BB74-48F9-9625-506FC2136F4C}" destId="{22C38562-0290-454D-A73D-713BBA59C028}" srcOrd="4" destOrd="0" presId="urn:microsoft.com/office/officeart/2005/8/layout/vList2"/>
    <dgm:cxn modelId="{BA5210C4-AE93-4673-A356-8DA68775252A}" type="presParOf" srcId="{CA95DFE3-BB74-48F9-9625-506FC2136F4C}" destId="{18CD1C7B-3AE5-474A-AAE3-6150AC30A5F0}" srcOrd="5" destOrd="0" presId="urn:microsoft.com/office/officeart/2005/8/layout/vList2"/>
    <dgm:cxn modelId="{B74B3900-00BD-40F8-BF20-8D836066CD2A}" type="presParOf" srcId="{CA95DFE3-BB74-48F9-9625-506FC2136F4C}" destId="{76BA21A1-5714-4804-87B2-960DACA8D599}" srcOrd="6" destOrd="0" presId="urn:microsoft.com/office/officeart/2005/8/layout/vList2"/>
    <dgm:cxn modelId="{3647AFB4-E2F2-4BBE-A040-B41DA88CB86B}" type="presParOf" srcId="{CA95DFE3-BB74-48F9-9625-506FC2136F4C}" destId="{C4FD912C-D223-4DFD-8936-B22974C4D572}" srcOrd="7" destOrd="0" presId="urn:microsoft.com/office/officeart/2005/8/layout/vList2"/>
    <dgm:cxn modelId="{28809DFD-05D9-4BFD-9E6B-3DCF842719D0}" type="presParOf" srcId="{CA95DFE3-BB74-48F9-9625-506FC2136F4C}" destId="{074A2196-A098-4999-BE69-B145FFD5AAA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54A7C-6174-4957-B65D-9646F02CDBFB}">
      <dsp:nvSpPr>
        <dsp:cNvPr id="0" name=""/>
        <dsp:cNvSpPr/>
      </dsp:nvSpPr>
      <dsp:spPr>
        <a:xfrm>
          <a:off x="0" y="106069"/>
          <a:ext cx="8185760" cy="8156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baseline="0"/>
            <a:t>Stopping opioids can be compared to losing weight</a:t>
          </a:r>
          <a:endParaRPr lang="en-US" sz="2200" kern="1200"/>
        </a:p>
      </dsp:txBody>
      <dsp:txXfrm>
        <a:off x="39816" y="145885"/>
        <a:ext cx="8106128" cy="736004"/>
      </dsp:txXfrm>
    </dsp:sp>
    <dsp:sp modelId="{BC617F33-BC45-4C42-BFA1-228DB0C3E871}">
      <dsp:nvSpPr>
        <dsp:cNvPr id="0" name=""/>
        <dsp:cNvSpPr/>
      </dsp:nvSpPr>
      <dsp:spPr>
        <a:xfrm>
          <a:off x="0" y="921705"/>
          <a:ext cx="8185760" cy="500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9898"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0" i="0" kern="1200" baseline="0"/>
            <a:t>Tapering off 16 mg of buprenorphine or 60 mg of methadone is similar to trying to lose 60 pounds</a:t>
          </a:r>
          <a:endParaRPr lang="en-US" sz="1700" kern="1200"/>
        </a:p>
      </dsp:txBody>
      <dsp:txXfrm>
        <a:off x="0" y="921705"/>
        <a:ext cx="8185760" cy="500940"/>
      </dsp:txXfrm>
    </dsp:sp>
    <dsp:sp modelId="{3012EF2C-5FEA-4430-BC34-579211E45D05}">
      <dsp:nvSpPr>
        <dsp:cNvPr id="0" name=""/>
        <dsp:cNvSpPr/>
      </dsp:nvSpPr>
      <dsp:spPr>
        <a:xfrm>
          <a:off x="0" y="1422645"/>
          <a:ext cx="8185760" cy="8156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baseline="0" dirty="0"/>
            <a:t>Weight loss requires long-term adherence to a diet regimen (excepting GLP1 drugs)</a:t>
          </a:r>
          <a:endParaRPr lang="en-US" sz="2200" kern="1200" dirty="0"/>
        </a:p>
      </dsp:txBody>
      <dsp:txXfrm>
        <a:off x="39816" y="1462461"/>
        <a:ext cx="8106128" cy="736004"/>
      </dsp:txXfrm>
    </dsp:sp>
    <dsp:sp modelId="{22C38562-0290-454D-A73D-713BBA59C028}">
      <dsp:nvSpPr>
        <dsp:cNvPr id="0" name=""/>
        <dsp:cNvSpPr/>
      </dsp:nvSpPr>
      <dsp:spPr>
        <a:xfrm>
          <a:off x="0" y="2301641"/>
          <a:ext cx="8185760" cy="8156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Weight comes off slowly, a pound or two per week</a:t>
          </a:r>
        </a:p>
      </dsp:txBody>
      <dsp:txXfrm>
        <a:off x="39816" y="2341457"/>
        <a:ext cx="8106128" cy="736004"/>
      </dsp:txXfrm>
    </dsp:sp>
    <dsp:sp modelId="{76BA21A1-5714-4804-87B2-960DACA8D599}">
      <dsp:nvSpPr>
        <dsp:cNvPr id="0" name=""/>
        <dsp:cNvSpPr/>
      </dsp:nvSpPr>
      <dsp:spPr>
        <a:xfrm>
          <a:off x="0" y="3180638"/>
          <a:ext cx="8185760" cy="8156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baseline="0"/>
            <a:t>Most weight loss diets are unsuccessful</a:t>
          </a:r>
          <a:endParaRPr lang="en-US" sz="2200" kern="1200"/>
        </a:p>
      </dsp:txBody>
      <dsp:txXfrm>
        <a:off x="39816" y="3220454"/>
        <a:ext cx="8106128" cy="736004"/>
      </dsp:txXfrm>
    </dsp:sp>
    <dsp:sp modelId="{074A2196-A098-4999-BE69-B145FFD5AAA6}">
      <dsp:nvSpPr>
        <dsp:cNvPr id="0" name=""/>
        <dsp:cNvSpPr/>
      </dsp:nvSpPr>
      <dsp:spPr>
        <a:xfrm>
          <a:off x="0" y="4059634"/>
          <a:ext cx="8185760" cy="8156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baseline="0"/>
            <a:t>It is easy to gain the weight back after a successful diet program</a:t>
          </a:r>
          <a:endParaRPr lang="en-US" sz="2200" kern="1200"/>
        </a:p>
      </dsp:txBody>
      <dsp:txXfrm>
        <a:off x="39816" y="4099450"/>
        <a:ext cx="8106128" cy="73600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E577F3-A4A9-ECA9-5FB9-F7EBFEA154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0D9BCA-C208-1E8D-E5A6-89AE39E548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8BCB23-B447-A04B-83CB-4FF71C3907DB}" type="datetimeFigureOut">
              <a:rPr lang="en-US" smtClean="0"/>
              <a:t>6/2/2025</a:t>
            </a:fld>
            <a:endParaRPr lang="en-US"/>
          </a:p>
        </p:txBody>
      </p:sp>
      <p:sp>
        <p:nvSpPr>
          <p:cNvPr id="4" name="Footer Placeholder 3">
            <a:extLst>
              <a:ext uri="{FF2B5EF4-FFF2-40B4-BE49-F238E27FC236}">
                <a16:creationId xmlns:a16="http://schemas.microsoft.com/office/drawing/2014/main" id="{6C89F745-3515-502B-94A9-BE3009F805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46E7E53-8B03-1A40-EC19-E3CAF8831C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FDDB63-5425-EF4B-81E6-39CE87ED3827}" type="slidenum">
              <a:rPr lang="en-US" smtClean="0"/>
              <a:t>‹#›</a:t>
            </a:fld>
            <a:endParaRPr lang="en-US"/>
          </a:p>
        </p:txBody>
      </p:sp>
    </p:spTree>
    <p:extLst>
      <p:ext uri="{BB962C8B-B14F-4D97-AF65-F5344CB8AC3E}">
        <p14:creationId xmlns:p14="http://schemas.microsoft.com/office/powerpoint/2010/main" val="4205701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7DE236-0C09-9247-B29F-40A21F837469}"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80BBA2-B60D-BB4B-80FF-EECD0BE62906}" type="slidenum">
              <a:rPr lang="en-US" smtClean="0"/>
              <a:t>‹#›</a:t>
            </a:fld>
            <a:endParaRPr lang="en-US"/>
          </a:p>
        </p:txBody>
      </p:sp>
    </p:spTree>
    <p:extLst>
      <p:ext uri="{BB962C8B-B14F-4D97-AF65-F5344CB8AC3E}">
        <p14:creationId xmlns:p14="http://schemas.microsoft.com/office/powerpoint/2010/main" val="2133638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E8EC1-B68C-AE31-57ED-C204869B4F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512D9-5A02-0B9D-CD94-6B2999D3D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34BF6-1B61-77C0-14E6-C16BEC5BC0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50EB19-B874-9C7B-A158-15C756E05784}"/>
              </a:ext>
            </a:extLst>
          </p:cNvPr>
          <p:cNvSpPr>
            <a:spLocks noGrp="1"/>
          </p:cNvSpPr>
          <p:nvPr>
            <p:ph type="sldNum" sz="quarter" idx="5"/>
          </p:nvPr>
        </p:nvSpPr>
        <p:spPr/>
        <p:txBody>
          <a:bodyPr/>
          <a:lstStyle/>
          <a:p>
            <a:fld id="{8080BBA2-B60D-BB4B-80FF-EECD0BE62906}" type="slidenum">
              <a:rPr lang="en-US" smtClean="0"/>
              <a:t>16</a:t>
            </a:fld>
            <a:endParaRPr lang="en-US"/>
          </a:p>
        </p:txBody>
      </p:sp>
    </p:spTree>
    <p:extLst>
      <p:ext uri="{BB962C8B-B14F-4D97-AF65-F5344CB8AC3E}">
        <p14:creationId xmlns:p14="http://schemas.microsoft.com/office/powerpoint/2010/main" val="3133331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6E1C9-0B08-A575-0C0E-C77BC23D8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13567C-6C75-DE4B-EB7D-4A817B938F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B62A3B-00C3-CA3B-F912-37922AA11856}"/>
              </a:ext>
            </a:extLst>
          </p:cNvPr>
          <p:cNvSpPr>
            <a:spLocks noGrp="1"/>
          </p:cNvSpPr>
          <p:nvPr>
            <p:ph type="body" idx="1"/>
          </p:nvPr>
        </p:nvSpPr>
        <p:spPr/>
        <p:txBody>
          <a:bodyPr/>
          <a:lstStyle/>
          <a:p>
            <a:r>
              <a:rPr lang="en-US"/>
              <a:t>Summary of our current experience with XTHs</a:t>
            </a:r>
          </a:p>
          <a:p>
            <a:endParaRPr lang="en-US"/>
          </a:p>
        </p:txBody>
      </p:sp>
      <p:sp>
        <p:nvSpPr>
          <p:cNvPr id="4" name="Slide Number Placeholder 3">
            <a:extLst>
              <a:ext uri="{FF2B5EF4-FFF2-40B4-BE49-F238E27FC236}">
                <a16:creationId xmlns:a16="http://schemas.microsoft.com/office/drawing/2014/main" id="{DD648C19-446C-7A32-1690-C0174CFC9E87}"/>
              </a:ext>
            </a:extLst>
          </p:cNvPr>
          <p:cNvSpPr>
            <a:spLocks noGrp="1"/>
          </p:cNvSpPr>
          <p:nvPr>
            <p:ph type="sldNum" sz="quarter" idx="5"/>
          </p:nvPr>
        </p:nvSpPr>
        <p:spPr/>
        <p:txBody>
          <a:bodyPr/>
          <a:lstStyle/>
          <a:p>
            <a:fld id="{8080BBA2-B60D-BB4B-80FF-EECD0BE62906}" type="slidenum">
              <a:rPr lang="en-US" smtClean="0"/>
              <a:t>26</a:t>
            </a:fld>
            <a:endParaRPr lang="en-US"/>
          </a:p>
        </p:txBody>
      </p:sp>
    </p:spTree>
    <p:extLst>
      <p:ext uri="{BB962C8B-B14F-4D97-AF65-F5344CB8AC3E}">
        <p14:creationId xmlns:p14="http://schemas.microsoft.com/office/powerpoint/2010/main" val="3081522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1B804-240A-A6C5-2202-3E89B7D2C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1AD25-C3F2-C8E4-6268-B04740FCB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BC27D9-3B3A-7273-B3FD-3EAEE6D65483}"/>
              </a:ext>
            </a:extLst>
          </p:cNvPr>
          <p:cNvSpPr>
            <a:spLocks noGrp="1"/>
          </p:cNvSpPr>
          <p:nvPr>
            <p:ph type="body" idx="1"/>
          </p:nvPr>
        </p:nvSpPr>
        <p:spPr/>
        <p:txBody>
          <a:bodyPr/>
          <a:lstStyle/>
          <a:p>
            <a:r>
              <a:rPr lang="en-US"/>
              <a:t>Summary of our current experience with XTHs</a:t>
            </a:r>
          </a:p>
          <a:p>
            <a:endParaRPr lang="en-US"/>
          </a:p>
        </p:txBody>
      </p:sp>
      <p:sp>
        <p:nvSpPr>
          <p:cNvPr id="4" name="Slide Number Placeholder 3">
            <a:extLst>
              <a:ext uri="{FF2B5EF4-FFF2-40B4-BE49-F238E27FC236}">
                <a16:creationId xmlns:a16="http://schemas.microsoft.com/office/drawing/2014/main" id="{F2BCB49E-5459-5423-BBE7-C9FD79894441}"/>
              </a:ext>
            </a:extLst>
          </p:cNvPr>
          <p:cNvSpPr>
            <a:spLocks noGrp="1"/>
          </p:cNvSpPr>
          <p:nvPr>
            <p:ph type="sldNum" sz="quarter" idx="5"/>
          </p:nvPr>
        </p:nvSpPr>
        <p:spPr/>
        <p:txBody>
          <a:bodyPr/>
          <a:lstStyle/>
          <a:p>
            <a:fld id="{8080BBA2-B60D-BB4B-80FF-EECD0BE62906}" type="slidenum">
              <a:rPr lang="en-US" smtClean="0"/>
              <a:t>27</a:t>
            </a:fld>
            <a:endParaRPr lang="en-US"/>
          </a:p>
        </p:txBody>
      </p:sp>
    </p:spTree>
    <p:extLst>
      <p:ext uri="{BB962C8B-B14F-4D97-AF65-F5344CB8AC3E}">
        <p14:creationId xmlns:p14="http://schemas.microsoft.com/office/powerpoint/2010/main" val="2779829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D296C-BDB1-A4F0-6875-7702633AF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125BFE-7422-1226-BCF6-976E1A934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456445-CE70-1EA4-8BCD-DF88A8CE1120}"/>
              </a:ext>
            </a:extLst>
          </p:cNvPr>
          <p:cNvSpPr>
            <a:spLocks noGrp="1"/>
          </p:cNvSpPr>
          <p:nvPr>
            <p:ph type="body" idx="1"/>
          </p:nvPr>
        </p:nvSpPr>
        <p:spPr/>
        <p:txBody>
          <a:bodyPr/>
          <a:lstStyle/>
          <a:p>
            <a:r>
              <a:rPr lang="en-US"/>
              <a:t>Summary of our current experience with XTHs</a:t>
            </a:r>
          </a:p>
          <a:p>
            <a:endParaRPr lang="en-US"/>
          </a:p>
        </p:txBody>
      </p:sp>
      <p:sp>
        <p:nvSpPr>
          <p:cNvPr id="4" name="Slide Number Placeholder 3">
            <a:extLst>
              <a:ext uri="{FF2B5EF4-FFF2-40B4-BE49-F238E27FC236}">
                <a16:creationId xmlns:a16="http://schemas.microsoft.com/office/drawing/2014/main" id="{B33008AC-1D65-E5DF-951B-8521FEE1AA13}"/>
              </a:ext>
            </a:extLst>
          </p:cNvPr>
          <p:cNvSpPr>
            <a:spLocks noGrp="1"/>
          </p:cNvSpPr>
          <p:nvPr>
            <p:ph type="sldNum" sz="quarter" idx="5"/>
          </p:nvPr>
        </p:nvSpPr>
        <p:spPr/>
        <p:txBody>
          <a:bodyPr/>
          <a:lstStyle/>
          <a:p>
            <a:fld id="{8080BBA2-B60D-BB4B-80FF-EECD0BE62906}" type="slidenum">
              <a:rPr lang="en-US" smtClean="0"/>
              <a:t>28</a:t>
            </a:fld>
            <a:endParaRPr lang="en-US"/>
          </a:p>
        </p:txBody>
      </p:sp>
    </p:spTree>
    <p:extLst>
      <p:ext uri="{BB962C8B-B14F-4D97-AF65-F5344CB8AC3E}">
        <p14:creationId xmlns:p14="http://schemas.microsoft.com/office/powerpoint/2010/main" val="1734569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874EA-546F-1178-658A-5D0CEB32AE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1D0C4F-33C8-E886-A7B3-E41562BE2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A07C95-5C81-CB09-12E7-23DD58DC03C1}"/>
              </a:ext>
            </a:extLst>
          </p:cNvPr>
          <p:cNvSpPr>
            <a:spLocks noGrp="1"/>
          </p:cNvSpPr>
          <p:nvPr>
            <p:ph type="body" idx="1"/>
          </p:nvPr>
        </p:nvSpPr>
        <p:spPr/>
        <p:txBody>
          <a:bodyPr/>
          <a:lstStyle/>
          <a:p>
            <a:r>
              <a:rPr lang="en-US"/>
              <a:t>Summary of our current experience with XTHs</a:t>
            </a:r>
          </a:p>
          <a:p>
            <a:endParaRPr lang="en-US"/>
          </a:p>
        </p:txBody>
      </p:sp>
      <p:sp>
        <p:nvSpPr>
          <p:cNvPr id="4" name="Slide Number Placeholder 3">
            <a:extLst>
              <a:ext uri="{FF2B5EF4-FFF2-40B4-BE49-F238E27FC236}">
                <a16:creationId xmlns:a16="http://schemas.microsoft.com/office/drawing/2014/main" id="{0E4B39A2-9054-63E4-C846-7B156E96D6D2}"/>
              </a:ext>
            </a:extLst>
          </p:cNvPr>
          <p:cNvSpPr>
            <a:spLocks noGrp="1"/>
          </p:cNvSpPr>
          <p:nvPr>
            <p:ph type="sldNum" sz="quarter" idx="5"/>
          </p:nvPr>
        </p:nvSpPr>
        <p:spPr/>
        <p:txBody>
          <a:bodyPr/>
          <a:lstStyle/>
          <a:p>
            <a:fld id="{8080BBA2-B60D-BB4B-80FF-EECD0BE62906}" type="slidenum">
              <a:rPr lang="en-US" smtClean="0"/>
              <a:t>29</a:t>
            </a:fld>
            <a:endParaRPr lang="en-US"/>
          </a:p>
        </p:txBody>
      </p:sp>
    </p:spTree>
    <p:extLst>
      <p:ext uri="{BB962C8B-B14F-4D97-AF65-F5344CB8AC3E}">
        <p14:creationId xmlns:p14="http://schemas.microsoft.com/office/powerpoint/2010/main" val="160592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FCF55-6F40-7CFB-46EA-AE72B054E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7DB26-50E6-28BF-063D-8D281C4B9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2EA5C-6943-348B-235B-FAAAE91848CE}"/>
              </a:ext>
            </a:extLst>
          </p:cNvPr>
          <p:cNvSpPr>
            <a:spLocks noGrp="1"/>
          </p:cNvSpPr>
          <p:nvPr>
            <p:ph type="body" idx="1"/>
          </p:nvPr>
        </p:nvSpPr>
        <p:spPr/>
        <p:txBody>
          <a:bodyPr/>
          <a:lstStyle/>
          <a:p>
            <a:r>
              <a:rPr lang="en-US"/>
              <a:t>Summary of our current experience with XTHs</a:t>
            </a:r>
          </a:p>
          <a:p>
            <a:endParaRPr lang="en-US"/>
          </a:p>
        </p:txBody>
      </p:sp>
      <p:sp>
        <p:nvSpPr>
          <p:cNvPr id="4" name="Slide Number Placeholder 3">
            <a:extLst>
              <a:ext uri="{FF2B5EF4-FFF2-40B4-BE49-F238E27FC236}">
                <a16:creationId xmlns:a16="http://schemas.microsoft.com/office/drawing/2014/main" id="{8534E375-2975-AC6E-B9C5-504BD099E8E2}"/>
              </a:ext>
            </a:extLst>
          </p:cNvPr>
          <p:cNvSpPr>
            <a:spLocks noGrp="1"/>
          </p:cNvSpPr>
          <p:nvPr>
            <p:ph type="sldNum" sz="quarter" idx="5"/>
          </p:nvPr>
        </p:nvSpPr>
        <p:spPr/>
        <p:txBody>
          <a:bodyPr/>
          <a:lstStyle/>
          <a:p>
            <a:fld id="{8080BBA2-B60D-BB4B-80FF-EECD0BE62906}" type="slidenum">
              <a:rPr lang="en-US" smtClean="0"/>
              <a:t>30</a:t>
            </a:fld>
            <a:endParaRPr lang="en-US"/>
          </a:p>
        </p:txBody>
      </p:sp>
    </p:spTree>
    <p:extLst>
      <p:ext uri="{BB962C8B-B14F-4D97-AF65-F5344CB8AC3E}">
        <p14:creationId xmlns:p14="http://schemas.microsoft.com/office/powerpoint/2010/main" val="1270166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EB42-AA2E-8032-7D05-B8B79D7A6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36C5F-E5CD-BE93-61FB-F48F63A7F3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1EFE0-AAD7-5F36-51EC-8D8335646A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82F92D-A5A1-5157-69C3-A047B286B2E5}"/>
              </a:ext>
            </a:extLst>
          </p:cNvPr>
          <p:cNvSpPr>
            <a:spLocks noGrp="1"/>
          </p:cNvSpPr>
          <p:nvPr>
            <p:ph type="sldNum" sz="quarter" idx="5"/>
          </p:nvPr>
        </p:nvSpPr>
        <p:spPr/>
        <p:txBody>
          <a:bodyPr/>
          <a:lstStyle/>
          <a:p>
            <a:fld id="{8080BBA2-B60D-BB4B-80FF-EECD0BE62906}" type="slidenum">
              <a:rPr lang="en-US" smtClean="0"/>
              <a:t>18</a:t>
            </a:fld>
            <a:endParaRPr lang="en-US"/>
          </a:p>
        </p:txBody>
      </p:sp>
    </p:spTree>
    <p:extLst>
      <p:ext uri="{BB962C8B-B14F-4D97-AF65-F5344CB8AC3E}">
        <p14:creationId xmlns:p14="http://schemas.microsoft.com/office/powerpoint/2010/main" val="2652093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5DF64-95E1-9A68-2BDC-92563B267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3561FD-DA14-D081-300D-A593F6E6E5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4C59D0-661E-317E-FAAE-67195A126D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DC7E22-4AB7-2C18-987F-C17558503D4B}"/>
              </a:ext>
            </a:extLst>
          </p:cNvPr>
          <p:cNvSpPr>
            <a:spLocks noGrp="1"/>
          </p:cNvSpPr>
          <p:nvPr>
            <p:ph type="sldNum" sz="quarter" idx="5"/>
          </p:nvPr>
        </p:nvSpPr>
        <p:spPr/>
        <p:txBody>
          <a:bodyPr/>
          <a:lstStyle/>
          <a:p>
            <a:fld id="{8080BBA2-B60D-BB4B-80FF-EECD0BE62906}" type="slidenum">
              <a:rPr lang="en-US" smtClean="0"/>
              <a:t>19</a:t>
            </a:fld>
            <a:endParaRPr lang="en-US"/>
          </a:p>
        </p:txBody>
      </p:sp>
    </p:spTree>
    <p:extLst>
      <p:ext uri="{BB962C8B-B14F-4D97-AF65-F5344CB8AC3E}">
        <p14:creationId xmlns:p14="http://schemas.microsoft.com/office/powerpoint/2010/main" val="1185912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86C0D-30CB-0844-FA64-12753E75D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67B53-61BB-D467-9D00-AD52361D7B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122D91-6D49-B15A-19E0-78AA28947E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48EB69-0138-5BD1-1496-E3531035DA72}"/>
              </a:ext>
            </a:extLst>
          </p:cNvPr>
          <p:cNvSpPr>
            <a:spLocks noGrp="1"/>
          </p:cNvSpPr>
          <p:nvPr>
            <p:ph type="sldNum" sz="quarter" idx="5"/>
          </p:nvPr>
        </p:nvSpPr>
        <p:spPr/>
        <p:txBody>
          <a:bodyPr/>
          <a:lstStyle/>
          <a:p>
            <a:fld id="{8080BBA2-B60D-BB4B-80FF-EECD0BE62906}" type="slidenum">
              <a:rPr lang="en-US" smtClean="0"/>
              <a:t>20</a:t>
            </a:fld>
            <a:endParaRPr lang="en-US"/>
          </a:p>
        </p:txBody>
      </p:sp>
    </p:spTree>
    <p:extLst>
      <p:ext uri="{BB962C8B-B14F-4D97-AF65-F5344CB8AC3E}">
        <p14:creationId xmlns:p14="http://schemas.microsoft.com/office/powerpoint/2010/main" val="168373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DB865-4E0F-B942-320D-9C6B05FD5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538D0-BC22-F2A8-A3C4-F8C03EBCB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058712-3C4E-DA22-83E5-A3D8950B18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26EE89-7F92-F66B-FCBA-2578ED3EB66D}"/>
              </a:ext>
            </a:extLst>
          </p:cNvPr>
          <p:cNvSpPr>
            <a:spLocks noGrp="1"/>
          </p:cNvSpPr>
          <p:nvPr>
            <p:ph type="sldNum" sz="quarter" idx="5"/>
          </p:nvPr>
        </p:nvSpPr>
        <p:spPr/>
        <p:txBody>
          <a:bodyPr/>
          <a:lstStyle/>
          <a:p>
            <a:fld id="{8080BBA2-B60D-BB4B-80FF-EECD0BE62906}" type="slidenum">
              <a:rPr lang="en-US" smtClean="0"/>
              <a:t>21</a:t>
            </a:fld>
            <a:endParaRPr lang="en-US"/>
          </a:p>
        </p:txBody>
      </p:sp>
    </p:spTree>
    <p:extLst>
      <p:ext uri="{BB962C8B-B14F-4D97-AF65-F5344CB8AC3E}">
        <p14:creationId xmlns:p14="http://schemas.microsoft.com/office/powerpoint/2010/main" val="1772020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5BEE8-9992-D188-F577-BDCD617601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170BF-D1E9-3270-D13E-F2483C341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2807CD-7762-9FFD-6803-D7A5D41FCD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CD777A-2F29-EBC0-C5C4-4D8DE389B778}"/>
              </a:ext>
            </a:extLst>
          </p:cNvPr>
          <p:cNvSpPr>
            <a:spLocks noGrp="1"/>
          </p:cNvSpPr>
          <p:nvPr>
            <p:ph type="sldNum" sz="quarter" idx="5"/>
          </p:nvPr>
        </p:nvSpPr>
        <p:spPr/>
        <p:txBody>
          <a:bodyPr/>
          <a:lstStyle/>
          <a:p>
            <a:fld id="{8080BBA2-B60D-BB4B-80FF-EECD0BE62906}" type="slidenum">
              <a:rPr lang="en-US" smtClean="0"/>
              <a:t>22</a:t>
            </a:fld>
            <a:endParaRPr lang="en-US"/>
          </a:p>
        </p:txBody>
      </p:sp>
    </p:spTree>
    <p:extLst>
      <p:ext uri="{BB962C8B-B14F-4D97-AF65-F5344CB8AC3E}">
        <p14:creationId xmlns:p14="http://schemas.microsoft.com/office/powerpoint/2010/main" val="586822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05F05-8F2A-7086-E350-D6277084A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0E2786-42B9-BEED-4F98-90EA5BCD83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821E3-68CB-0C0D-E281-901D39B086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6A4B02-F28F-D499-27E6-F48680DB1D9F}"/>
              </a:ext>
            </a:extLst>
          </p:cNvPr>
          <p:cNvSpPr>
            <a:spLocks noGrp="1"/>
          </p:cNvSpPr>
          <p:nvPr>
            <p:ph type="sldNum" sz="quarter" idx="5"/>
          </p:nvPr>
        </p:nvSpPr>
        <p:spPr/>
        <p:txBody>
          <a:bodyPr/>
          <a:lstStyle/>
          <a:p>
            <a:fld id="{8080BBA2-B60D-BB4B-80FF-EECD0BE62906}" type="slidenum">
              <a:rPr lang="en-US" smtClean="0"/>
              <a:t>23</a:t>
            </a:fld>
            <a:endParaRPr lang="en-US"/>
          </a:p>
        </p:txBody>
      </p:sp>
    </p:spTree>
    <p:extLst>
      <p:ext uri="{BB962C8B-B14F-4D97-AF65-F5344CB8AC3E}">
        <p14:creationId xmlns:p14="http://schemas.microsoft.com/office/powerpoint/2010/main" val="2322718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0C688-1BF3-8B18-07AC-B50091612C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AFADD-E541-2085-8AF6-74EAF9CB4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B3A9B9-75AC-4179-DF3E-4D88F10F80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768E39-9AE3-8510-7E51-445813752CE3}"/>
              </a:ext>
            </a:extLst>
          </p:cNvPr>
          <p:cNvSpPr>
            <a:spLocks noGrp="1"/>
          </p:cNvSpPr>
          <p:nvPr>
            <p:ph type="sldNum" sz="quarter" idx="5"/>
          </p:nvPr>
        </p:nvSpPr>
        <p:spPr/>
        <p:txBody>
          <a:bodyPr/>
          <a:lstStyle/>
          <a:p>
            <a:fld id="{8080BBA2-B60D-BB4B-80FF-EECD0BE62906}" type="slidenum">
              <a:rPr lang="en-US" smtClean="0"/>
              <a:t>24</a:t>
            </a:fld>
            <a:endParaRPr lang="en-US"/>
          </a:p>
        </p:txBody>
      </p:sp>
    </p:spTree>
    <p:extLst>
      <p:ext uri="{BB962C8B-B14F-4D97-AF65-F5344CB8AC3E}">
        <p14:creationId xmlns:p14="http://schemas.microsoft.com/office/powerpoint/2010/main" val="2363365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E852E-16B9-DE49-4825-23D3C7006F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F4E5A-CC62-E136-2C33-78800C281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0F548-D7AD-FC62-B9D5-F084617B7C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7FE498-2967-68E4-B383-1A7A1814A35D}"/>
              </a:ext>
            </a:extLst>
          </p:cNvPr>
          <p:cNvSpPr>
            <a:spLocks noGrp="1"/>
          </p:cNvSpPr>
          <p:nvPr>
            <p:ph type="sldNum" sz="quarter" idx="5"/>
          </p:nvPr>
        </p:nvSpPr>
        <p:spPr/>
        <p:txBody>
          <a:bodyPr/>
          <a:lstStyle/>
          <a:p>
            <a:fld id="{8080BBA2-B60D-BB4B-80FF-EECD0BE62906}" type="slidenum">
              <a:rPr lang="en-US" smtClean="0"/>
              <a:t>25</a:t>
            </a:fld>
            <a:endParaRPr lang="en-US"/>
          </a:p>
        </p:txBody>
      </p:sp>
    </p:spTree>
    <p:extLst>
      <p:ext uri="{BB962C8B-B14F-4D97-AF65-F5344CB8AC3E}">
        <p14:creationId xmlns:p14="http://schemas.microsoft.com/office/powerpoint/2010/main" val="14389897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7.jpe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5.emf"/><Relationship Id="rId4" Type="http://schemas.openxmlformats.org/officeDocument/2006/relationships/image" Target="../media/image22.jpeg"/><Relationship Id="rId9" Type="http://schemas.openxmlformats.org/officeDocument/2006/relationships/image" Target="../media/image27.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31.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3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37.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jpeg"/><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43.jp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46.jpe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jpeg"/><Relationship Id="rId7" Type="http://schemas.openxmlformats.org/officeDocument/2006/relationships/image" Target="../media/image50.jpeg"/><Relationship Id="rId2" Type="http://schemas.openxmlformats.org/officeDocument/2006/relationships/image" Target="../media/image47.jpeg"/><Relationship Id="rId1" Type="http://schemas.openxmlformats.org/officeDocument/2006/relationships/slideMaster" Target="../slideMasters/slideMaster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26.jpeg"/><Relationship Id="rId9" Type="http://schemas.openxmlformats.org/officeDocument/2006/relationships/image" Target="../media/image3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A picture containing person, outdoor, smiling&#10;&#10;Description automatically generated">
            <a:extLst>
              <a:ext uri="{FF2B5EF4-FFF2-40B4-BE49-F238E27FC236}">
                <a16:creationId xmlns:a16="http://schemas.microsoft.com/office/drawing/2014/main" id="{874F2951-E730-01C5-799C-A33083DAED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3322"/>
            <a:ext cx="3944550" cy="6858000"/>
          </a:xfrm>
          <a:prstGeom prst="rect">
            <a:avLst/>
          </a:prstGeom>
        </p:spPr>
      </p:pic>
      <p:sp>
        <p:nvSpPr>
          <p:cNvPr id="7" name="Rectangle 6">
            <a:extLst>
              <a:ext uri="{FF2B5EF4-FFF2-40B4-BE49-F238E27FC236}">
                <a16:creationId xmlns:a16="http://schemas.microsoft.com/office/drawing/2014/main" id="{118E2E96-E872-A8CC-F14B-8860EDAB0E6F}"/>
              </a:ext>
            </a:extLst>
          </p:cNvPr>
          <p:cNvSpPr/>
          <p:nvPr userDrawn="1"/>
        </p:nvSpPr>
        <p:spPr>
          <a:xfrm>
            <a:off x="3675016" y="-13322"/>
            <a:ext cx="851698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872A35-BE34-D520-FF77-7D4E2E57A585}"/>
              </a:ext>
            </a:extLst>
          </p:cNvPr>
          <p:cNvSpPr>
            <a:spLocks noGrp="1"/>
          </p:cNvSpPr>
          <p:nvPr>
            <p:ph type="ctrTitle" hasCustomPrompt="1"/>
          </p:nvPr>
        </p:nvSpPr>
        <p:spPr>
          <a:xfrm>
            <a:off x="4210594" y="2598269"/>
            <a:ext cx="7445828" cy="830731"/>
          </a:xfrm>
        </p:spPr>
        <p:txBody>
          <a:bodyPr lIns="0" tIns="0" rIns="0" bIns="0" anchor="t" anchorCtr="0">
            <a:noAutofit/>
          </a:bodyPr>
          <a:lstStyle>
            <a:lvl1pPr algn="ctr">
              <a:defRPr sz="4000">
                <a:solidFill>
                  <a:schemeClr val="bg1"/>
                </a:solidFill>
              </a:defRPr>
            </a:lvl1pPr>
          </a:lstStyle>
          <a:p>
            <a:r>
              <a:rPr lang="en-US"/>
              <a:t>Click to edit Master title page</a:t>
            </a:r>
          </a:p>
        </p:txBody>
      </p:sp>
      <p:sp>
        <p:nvSpPr>
          <p:cNvPr id="3" name="Subtitle 2">
            <a:extLst>
              <a:ext uri="{FF2B5EF4-FFF2-40B4-BE49-F238E27FC236}">
                <a16:creationId xmlns:a16="http://schemas.microsoft.com/office/drawing/2014/main" id="{8E6ABA83-6A80-EB9E-2FE1-1CB5E2E3F0F9}"/>
              </a:ext>
            </a:extLst>
          </p:cNvPr>
          <p:cNvSpPr>
            <a:spLocks noGrp="1"/>
          </p:cNvSpPr>
          <p:nvPr>
            <p:ph type="subTitle" idx="1"/>
          </p:nvPr>
        </p:nvSpPr>
        <p:spPr>
          <a:xfrm>
            <a:off x="4210594" y="3735815"/>
            <a:ext cx="7445829" cy="1401024"/>
          </a:xfrm>
        </p:spPr>
        <p:txBody>
          <a:bodyPr lIns="0" tIns="0" rIns="0" bIns="0"/>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 company name&#10;&#10;Description automatically generated">
            <a:extLst>
              <a:ext uri="{FF2B5EF4-FFF2-40B4-BE49-F238E27FC236}">
                <a16:creationId xmlns:a16="http://schemas.microsoft.com/office/drawing/2014/main" id="{0A517354-A654-BA4A-ED4D-1B00258C54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53932" y="243409"/>
            <a:ext cx="2559152" cy="2111452"/>
          </a:xfrm>
          <a:prstGeom prst="rect">
            <a:avLst/>
          </a:prstGeom>
        </p:spPr>
      </p:pic>
      <p:cxnSp>
        <p:nvCxnSpPr>
          <p:cNvPr id="16" name="Straight Connector 15">
            <a:extLst>
              <a:ext uri="{FF2B5EF4-FFF2-40B4-BE49-F238E27FC236}">
                <a16:creationId xmlns:a16="http://schemas.microsoft.com/office/drawing/2014/main" id="{BF032CE0-1F1F-3BDE-AE08-3C412DE92733}"/>
              </a:ext>
            </a:extLst>
          </p:cNvPr>
          <p:cNvCxnSpPr/>
          <p:nvPr userDrawn="1"/>
        </p:nvCxnSpPr>
        <p:spPr>
          <a:xfrm>
            <a:off x="3675016" y="-13322"/>
            <a:ext cx="0" cy="685800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553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B73E-2C90-6DC0-9E87-411D179BC5D2}"/>
              </a:ext>
            </a:extLst>
          </p:cNvPr>
          <p:cNvSpPr>
            <a:spLocks noGrp="1"/>
          </p:cNvSpPr>
          <p:nvPr>
            <p:ph type="title"/>
          </p:nvPr>
        </p:nvSpPr>
        <p:spPr>
          <a:xfrm>
            <a:off x="400051" y="276890"/>
            <a:ext cx="11356006" cy="892344"/>
          </a:xfrm>
        </p:spPr>
        <p:txBody>
          <a:bodyPr lIns="0" tIns="0" rIns="0" bIns="0" anchor="t" anchorCtr="0">
            <a:normAutofit/>
          </a:bodyPr>
          <a:lstStyle>
            <a:lvl1pPr algn="ctr">
              <a:defRPr sz="4000">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58705920-0290-833A-9AB4-946FCFDB316F}"/>
              </a:ext>
            </a:extLst>
          </p:cNvPr>
          <p:cNvSpPr>
            <a:spLocks noGrp="1"/>
          </p:cNvSpPr>
          <p:nvPr>
            <p:ph type="body" sz="quarter" idx="3"/>
          </p:nvPr>
        </p:nvSpPr>
        <p:spPr>
          <a:xfrm>
            <a:off x="400051" y="1259528"/>
            <a:ext cx="11356006" cy="530037"/>
          </a:xfrm>
        </p:spPr>
        <p:txBody>
          <a:bodyPr lIns="0" tIns="0" rIns="0" bIns="0" anchor="t" anchorCtr="0"/>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Text Placeholder 4">
            <a:extLst>
              <a:ext uri="{FF2B5EF4-FFF2-40B4-BE49-F238E27FC236}">
                <a16:creationId xmlns:a16="http://schemas.microsoft.com/office/drawing/2014/main" id="{1EE94F63-440E-F5AD-53CC-DDCA1E6B154E}"/>
              </a:ext>
            </a:extLst>
          </p:cNvPr>
          <p:cNvSpPr>
            <a:spLocks noGrp="1"/>
          </p:cNvSpPr>
          <p:nvPr>
            <p:ph type="body" sz="quarter" idx="10"/>
          </p:nvPr>
        </p:nvSpPr>
        <p:spPr>
          <a:xfrm>
            <a:off x="1361007" y="1899300"/>
            <a:ext cx="2481265" cy="3800855"/>
          </a:xfrm>
        </p:spPr>
        <p:txBody>
          <a:bodyPr anchor="t" anchorCtr="0">
            <a:normAutofit/>
          </a:bodyPr>
          <a:lstStyle>
            <a:lvl1pPr marL="0" indent="0" algn="l">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Text Placeholder 4">
            <a:extLst>
              <a:ext uri="{FF2B5EF4-FFF2-40B4-BE49-F238E27FC236}">
                <a16:creationId xmlns:a16="http://schemas.microsoft.com/office/drawing/2014/main" id="{911E1DAD-9867-7302-7515-1C27C300594D}"/>
              </a:ext>
            </a:extLst>
          </p:cNvPr>
          <p:cNvSpPr>
            <a:spLocks noGrp="1"/>
          </p:cNvSpPr>
          <p:nvPr>
            <p:ph type="body" sz="quarter" idx="11"/>
          </p:nvPr>
        </p:nvSpPr>
        <p:spPr>
          <a:xfrm>
            <a:off x="5314749" y="1899300"/>
            <a:ext cx="2481265" cy="3800855"/>
          </a:xfrm>
        </p:spPr>
        <p:txBody>
          <a:bodyPr anchor="t" anchorCtr="0">
            <a:normAutofit/>
          </a:bodyPr>
          <a:lstStyle>
            <a:lvl1pPr marL="0" indent="0" algn="l">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Text Placeholder 4">
            <a:extLst>
              <a:ext uri="{FF2B5EF4-FFF2-40B4-BE49-F238E27FC236}">
                <a16:creationId xmlns:a16="http://schemas.microsoft.com/office/drawing/2014/main" id="{821973F0-8BAF-FA75-9E73-777EE5938EB9}"/>
              </a:ext>
            </a:extLst>
          </p:cNvPr>
          <p:cNvSpPr>
            <a:spLocks noGrp="1"/>
          </p:cNvSpPr>
          <p:nvPr>
            <p:ph type="body" sz="quarter" idx="12"/>
          </p:nvPr>
        </p:nvSpPr>
        <p:spPr>
          <a:xfrm>
            <a:off x="9274792" y="1899300"/>
            <a:ext cx="2481265" cy="3800855"/>
          </a:xfrm>
        </p:spPr>
        <p:txBody>
          <a:bodyPr anchor="t" anchorCtr="0">
            <a:normAutofit/>
          </a:bodyPr>
          <a:lstStyle>
            <a:lvl1pPr marL="0" indent="0" algn="l">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19" name="Group 18">
            <a:extLst>
              <a:ext uri="{FF2B5EF4-FFF2-40B4-BE49-F238E27FC236}">
                <a16:creationId xmlns:a16="http://schemas.microsoft.com/office/drawing/2014/main" id="{8A5FE98B-F820-8AA4-AD8B-CA360F4AAD79}"/>
              </a:ext>
            </a:extLst>
          </p:cNvPr>
          <p:cNvGrpSpPr/>
          <p:nvPr userDrawn="1"/>
        </p:nvGrpSpPr>
        <p:grpSpPr>
          <a:xfrm>
            <a:off x="0" y="6032447"/>
            <a:ext cx="12192000" cy="825553"/>
            <a:chOff x="0" y="6032447"/>
            <a:chExt cx="12192000" cy="825553"/>
          </a:xfrm>
        </p:grpSpPr>
        <p:sp>
          <p:nvSpPr>
            <p:cNvPr id="20" name="Rectangle 19">
              <a:extLst>
                <a:ext uri="{FF2B5EF4-FFF2-40B4-BE49-F238E27FC236}">
                  <a16:creationId xmlns:a16="http://schemas.microsoft.com/office/drawing/2014/main" id="{58AE5674-777A-DD75-DD03-5E23487FDFEF}"/>
                </a:ext>
              </a:extLst>
            </p:cNvPr>
            <p:cNvSpPr/>
            <p:nvPr userDrawn="1"/>
          </p:nvSpPr>
          <p:spPr>
            <a:xfrm>
              <a:off x="0" y="6057900"/>
              <a:ext cx="12192000" cy="800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2DF09F0-8268-12B7-5A64-18E897F5217F}"/>
                </a:ext>
              </a:extLst>
            </p:cNvPr>
            <p:cNvSpPr/>
            <p:nvPr userDrawn="1"/>
          </p:nvSpPr>
          <p:spPr>
            <a:xfrm>
              <a:off x="10604822" y="6057897"/>
              <a:ext cx="1587178" cy="8001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09D1BB7-364A-F59E-1B2E-7A51EF04EF63}"/>
                </a:ext>
              </a:extLst>
            </p:cNvPr>
            <p:cNvSpPr txBox="1"/>
            <p:nvPr userDrawn="1"/>
          </p:nvSpPr>
          <p:spPr>
            <a:xfrm>
              <a:off x="1343924" y="6395529"/>
              <a:ext cx="2559063" cy="147124"/>
            </a:xfrm>
            <a:prstGeom prst="rect">
              <a:avLst/>
            </a:prstGeom>
            <a:noFill/>
          </p:spPr>
          <p:txBody>
            <a:bodyPr wrap="square" lIns="0" tIns="0" rIns="0" bIns="0" rtlCol="0">
              <a:spAutoFit/>
            </a:bodyPr>
            <a:lstStyle/>
            <a:p>
              <a:pPr algn="l"/>
              <a:r>
                <a:rPr lang="en-US" sz="1000">
                  <a:solidFill>
                    <a:schemeClr val="bg1"/>
                  </a:solidFill>
                  <a:latin typeface="Arial" panose="020B0604020202020204" pitchFamily="34" charset="0"/>
                  <a:cs typeface="Arial" panose="020B0604020202020204" pitchFamily="34" charset="0"/>
                </a:rPr>
                <a:t>Connecting Recovery | Healing Communities</a:t>
              </a:r>
            </a:p>
          </p:txBody>
        </p:sp>
        <p:pic>
          <p:nvPicPr>
            <p:cNvPr id="26" name="Picture 25">
              <a:extLst>
                <a:ext uri="{FF2B5EF4-FFF2-40B4-BE49-F238E27FC236}">
                  <a16:creationId xmlns:a16="http://schemas.microsoft.com/office/drawing/2014/main" id="{58C15E69-1948-15EC-83C8-3C8E683654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761" y="6260663"/>
              <a:ext cx="802294" cy="394572"/>
            </a:xfrm>
            <a:prstGeom prst="rect">
              <a:avLst/>
            </a:prstGeom>
          </p:spPr>
        </p:pic>
        <p:cxnSp>
          <p:nvCxnSpPr>
            <p:cNvPr id="27" name="Straight Connector 26">
              <a:extLst>
                <a:ext uri="{FF2B5EF4-FFF2-40B4-BE49-F238E27FC236}">
                  <a16:creationId xmlns:a16="http://schemas.microsoft.com/office/drawing/2014/main" id="{291D6D85-2430-7935-2400-A534892E3982}"/>
                </a:ext>
              </a:extLst>
            </p:cNvPr>
            <p:cNvCxnSpPr>
              <a:cxnSpLocks/>
            </p:cNvCxnSpPr>
            <p:nvPr userDrawn="1"/>
          </p:nvCxnSpPr>
          <p:spPr>
            <a:xfrm>
              <a:off x="1214489" y="6219926"/>
              <a:ext cx="0" cy="4760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7086488-DFF5-FEC1-8B7A-4E832B8B48A2}"/>
                </a:ext>
              </a:extLst>
            </p:cNvPr>
            <p:cNvCxnSpPr>
              <a:cxnSpLocks/>
            </p:cNvCxnSpPr>
            <p:nvPr userDrawn="1"/>
          </p:nvCxnSpPr>
          <p:spPr>
            <a:xfrm flipV="1">
              <a:off x="0" y="6032447"/>
              <a:ext cx="12192000" cy="37329"/>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15893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2E03E12F-A346-3110-7098-F4719DD76B4A}"/>
              </a:ext>
            </a:extLst>
          </p:cNvPr>
          <p:cNvSpPr/>
          <p:nvPr userDrawn="1"/>
        </p:nvSpPr>
        <p:spPr>
          <a:xfrm>
            <a:off x="1638158" y="2095719"/>
            <a:ext cx="1139208" cy="11392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id="{2D49D5C6-3992-E753-497F-BF8B1CE138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25211" y="2250286"/>
            <a:ext cx="917804" cy="917804"/>
          </a:xfrm>
          <a:prstGeom prst="rect">
            <a:avLst/>
          </a:prstGeom>
        </p:spPr>
      </p:pic>
      <p:sp>
        <p:nvSpPr>
          <p:cNvPr id="14" name="Oval 13">
            <a:extLst>
              <a:ext uri="{FF2B5EF4-FFF2-40B4-BE49-F238E27FC236}">
                <a16:creationId xmlns:a16="http://schemas.microsoft.com/office/drawing/2014/main" id="{97209EC3-B0DC-88A7-7589-0F2DBCCB6FA0}"/>
              </a:ext>
            </a:extLst>
          </p:cNvPr>
          <p:cNvSpPr/>
          <p:nvPr userDrawn="1"/>
        </p:nvSpPr>
        <p:spPr>
          <a:xfrm>
            <a:off x="5526396" y="2095719"/>
            <a:ext cx="1139208" cy="11392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con&#10;&#10;Description automatically generated">
            <a:extLst>
              <a:ext uri="{FF2B5EF4-FFF2-40B4-BE49-F238E27FC236}">
                <a16:creationId xmlns:a16="http://schemas.microsoft.com/office/drawing/2014/main" id="{58BA974B-6FE8-D3CF-A49C-3B38967DA0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54564" y="2214818"/>
            <a:ext cx="882869" cy="882869"/>
          </a:xfrm>
          <a:prstGeom prst="rect">
            <a:avLst/>
          </a:prstGeom>
        </p:spPr>
      </p:pic>
      <p:sp>
        <p:nvSpPr>
          <p:cNvPr id="29" name="Oval 28">
            <a:extLst>
              <a:ext uri="{FF2B5EF4-FFF2-40B4-BE49-F238E27FC236}">
                <a16:creationId xmlns:a16="http://schemas.microsoft.com/office/drawing/2014/main" id="{57E0E51E-D83A-78AA-915A-018D7039AC61}"/>
              </a:ext>
            </a:extLst>
          </p:cNvPr>
          <p:cNvSpPr/>
          <p:nvPr userDrawn="1"/>
        </p:nvSpPr>
        <p:spPr>
          <a:xfrm>
            <a:off x="9469114" y="2095719"/>
            <a:ext cx="1139208" cy="113920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Icon&#10;&#10;Description automatically generated">
            <a:extLst>
              <a:ext uri="{FF2B5EF4-FFF2-40B4-BE49-F238E27FC236}">
                <a16:creationId xmlns:a16="http://schemas.microsoft.com/office/drawing/2014/main" id="{73787E84-04A0-7CED-F98A-A906A695D78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92333" y="2250286"/>
            <a:ext cx="892770" cy="892770"/>
          </a:xfrm>
          <a:prstGeom prst="rect">
            <a:avLst/>
          </a:prstGeom>
        </p:spPr>
      </p:pic>
      <p:sp>
        <p:nvSpPr>
          <p:cNvPr id="32" name="Text Placeholder 4">
            <a:extLst>
              <a:ext uri="{FF2B5EF4-FFF2-40B4-BE49-F238E27FC236}">
                <a16:creationId xmlns:a16="http://schemas.microsoft.com/office/drawing/2014/main" id="{2A358C63-D12C-58AD-0C95-8A4990C02BF4}"/>
              </a:ext>
            </a:extLst>
          </p:cNvPr>
          <p:cNvSpPr>
            <a:spLocks noGrp="1"/>
          </p:cNvSpPr>
          <p:nvPr>
            <p:ph type="body" sz="quarter" idx="10"/>
          </p:nvPr>
        </p:nvSpPr>
        <p:spPr>
          <a:xfrm>
            <a:off x="568923" y="3389812"/>
            <a:ext cx="3230380" cy="2208660"/>
          </a:xfrm>
        </p:spPr>
        <p:txBody>
          <a:bodyPr anchor="t" anchorCtr="0">
            <a:normAutofit/>
          </a:bodyPr>
          <a:lstStyle>
            <a:lvl1pPr marL="0" indent="0" algn="ct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1">
            <a:extLst>
              <a:ext uri="{FF2B5EF4-FFF2-40B4-BE49-F238E27FC236}">
                <a16:creationId xmlns:a16="http://schemas.microsoft.com/office/drawing/2014/main" id="{ADAF04C2-14EE-2BBC-C37F-F938741B276E}"/>
              </a:ext>
            </a:extLst>
          </p:cNvPr>
          <p:cNvSpPr>
            <a:spLocks noGrp="1"/>
          </p:cNvSpPr>
          <p:nvPr>
            <p:ph type="title"/>
          </p:nvPr>
        </p:nvSpPr>
        <p:spPr>
          <a:xfrm>
            <a:off x="457200" y="276890"/>
            <a:ext cx="11201400" cy="892344"/>
          </a:xfrm>
        </p:spPr>
        <p:txBody>
          <a:bodyPr lIns="0" tIns="0" rIns="0" bIns="0" anchor="t" anchorCtr="0">
            <a:normAutofit/>
          </a:bodyPr>
          <a:lstStyle>
            <a:lvl1pPr algn="ctr">
              <a:defRPr sz="4000">
                <a:solidFill>
                  <a:schemeClr val="accent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D38A1EA9-8816-2C81-CB14-164C125FA481}"/>
              </a:ext>
            </a:extLst>
          </p:cNvPr>
          <p:cNvSpPr>
            <a:spLocks noGrp="1"/>
          </p:cNvSpPr>
          <p:nvPr>
            <p:ph type="body" sz="quarter" idx="3"/>
          </p:nvPr>
        </p:nvSpPr>
        <p:spPr>
          <a:xfrm>
            <a:off x="457200" y="1259528"/>
            <a:ext cx="11201400" cy="530037"/>
          </a:xfrm>
        </p:spPr>
        <p:txBody>
          <a:bodyPr lIns="0" tIns="0" rIns="0" bIns="0" anchor="t" anchorCtr="0"/>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4">
            <a:extLst>
              <a:ext uri="{FF2B5EF4-FFF2-40B4-BE49-F238E27FC236}">
                <a16:creationId xmlns:a16="http://schemas.microsoft.com/office/drawing/2014/main" id="{5C923123-35A9-3C5C-6FA5-6AE31FFE4272}"/>
              </a:ext>
            </a:extLst>
          </p:cNvPr>
          <p:cNvSpPr>
            <a:spLocks noGrp="1"/>
          </p:cNvSpPr>
          <p:nvPr>
            <p:ph type="body" sz="quarter" idx="11"/>
          </p:nvPr>
        </p:nvSpPr>
        <p:spPr>
          <a:xfrm>
            <a:off x="4511336" y="3389812"/>
            <a:ext cx="3230380" cy="2208660"/>
          </a:xfrm>
        </p:spPr>
        <p:txBody>
          <a:bodyPr anchor="t" anchorCtr="0">
            <a:normAutofit/>
          </a:bodyPr>
          <a:lstStyle>
            <a:lvl1pPr marL="0" indent="0" algn="ct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21D7C6C-667E-5952-C9EB-F7C0F1EF295A}"/>
              </a:ext>
            </a:extLst>
          </p:cNvPr>
          <p:cNvSpPr>
            <a:spLocks noGrp="1"/>
          </p:cNvSpPr>
          <p:nvPr>
            <p:ph type="body" sz="quarter" idx="12"/>
          </p:nvPr>
        </p:nvSpPr>
        <p:spPr>
          <a:xfrm>
            <a:off x="8430390" y="3389812"/>
            <a:ext cx="3230380" cy="2208660"/>
          </a:xfrm>
        </p:spPr>
        <p:txBody>
          <a:bodyPr anchor="t" anchorCtr="0">
            <a:normAutofit/>
          </a:bodyPr>
          <a:lstStyle>
            <a:lvl1pPr marL="0" indent="0" algn="ct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16" name="Group 15">
            <a:extLst>
              <a:ext uri="{FF2B5EF4-FFF2-40B4-BE49-F238E27FC236}">
                <a16:creationId xmlns:a16="http://schemas.microsoft.com/office/drawing/2014/main" id="{74F4E679-3E97-8983-26CE-FC036929DBAD}"/>
              </a:ext>
            </a:extLst>
          </p:cNvPr>
          <p:cNvGrpSpPr/>
          <p:nvPr userDrawn="1"/>
        </p:nvGrpSpPr>
        <p:grpSpPr>
          <a:xfrm>
            <a:off x="0" y="6032447"/>
            <a:ext cx="12192000" cy="825553"/>
            <a:chOff x="0" y="6032447"/>
            <a:chExt cx="12192000" cy="825553"/>
          </a:xfrm>
        </p:grpSpPr>
        <p:sp>
          <p:nvSpPr>
            <p:cNvPr id="17" name="Rectangle 16">
              <a:extLst>
                <a:ext uri="{FF2B5EF4-FFF2-40B4-BE49-F238E27FC236}">
                  <a16:creationId xmlns:a16="http://schemas.microsoft.com/office/drawing/2014/main" id="{E89C9D24-BDA1-326E-87CD-81098C32BC3A}"/>
                </a:ext>
              </a:extLst>
            </p:cNvPr>
            <p:cNvSpPr/>
            <p:nvPr userDrawn="1"/>
          </p:nvSpPr>
          <p:spPr>
            <a:xfrm>
              <a:off x="0" y="6057900"/>
              <a:ext cx="12192000" cy="800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CDB1C5B-318A-4AA3-0FBC-F8186F1EE6B4}"/>
                </a:ext>
              </a:extLst>
            </p:cNvPr>
            <p:cNvSpPr/>
            <p:nvPr userDrawn="1"/>
          </p:nvSpPr>
          <p:spPr>
            <a:xfrm>
              <a:off x="10604822" y="6057897"/>
              <a:ext cx="1587178" cy="8001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D094FCB-3BEF-EB39-1DDD-86C3B5D0BB0F}"/>
                </a:ext>
              </a:extLst>
            </p:cNvPr>
            <p:cNvSpPr txBox="1"/>
            <p:nvPr userDrawn="1"/>
          </p:nvSpPr>
          <p:spPr>
            <a:xfrm>
              <a:off x="1343924" y="6395529"/>
              <a:ext cx="2559063" cy="147124"/>
            </a:xfrm>
            <a:prstGeom prst="rect">
              <a:avLst/>
            </a:prstGeom>
            <a:noFill/>
          </p:spPr>
          <p:txBody>
            <a:bodyPr wrap="square" lIns="0" tIns="0" rIns="0" bIns="0" rtlCol="0">
              <a:spAutoFit/>
            </a:bodyPr>
            <a:lstStyle/>
            <a:p>
              <a:pPr algn="l"/>
              <a:r>
                <a:rPr lang="en-US" sz="1000">
                  <a:solidFill>
                    <a:schemeClr val="bg1"/>
                  </a:solidFill>
                  <a:latin typeface="Arial" panose="020B0604020202020204" pitchFamily="34" charset="0"/>
                  <a:cs typeface="Arial" panose="020B0604020202020204" pitchFamily="34" charset="0"/>
                </a:rPr>
                <a:t>Connecting Recovery | Healing Communities</a:t>
              </a:r>
            </a:p>
          </p:txBody>
        </p:sp>
        <p:pic>
          <p:nvPicPr>
            <p:cNvPr id="25" name="Picture 24">
              <a:extLst>
                <a:ext uri="{FF2B5EF4-FFF2-40B4-BE49-F238E27FC236}">
                  <a16:creationId xmlns:a16="http://schemas.microsoft.com/office/drawing/2014/main" id="{9BC9F480-106F-D49E-6CB7-CB5502FD086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82761" y="6260663"/>
              <a:ext cx="802294" cy="394572"/>
            </a:xfrm>
            <a:prstGeom prst="rect">
              <a:avLst/>
            </a:prstGeom>
          </p:spPr>
        </p:pic>
        <p:cxnSp>
          <p:nvCxnSpPr>
            <p:cNvPr id="26" name="Straight Connector 25">
              <a:extLst>
                <a:ext uri="{FF2B5EF4-FFF2-40B4-BE49-F238E27FC236}">
                  <a16:creationId xmlns:a16="http://schemas.microsoft.com/office/drawing/2014/main" id="{9850CB50-0382-05A2-4381-4F3A44A87E28}"/>
                </a:ext>
              </a:extLst>
            </p:cNvPr>
            <p:cNvCxnSpPr>
              <a:cxnSpLocks/>
            </p:cNvCxnSpPr>
            <p:nvPr userDrawn="1"/>
          </p:nvCxnSpPr>
          <p:spPr>
            <a:xfrm>
              <a:off x="1214489" y="6219926"/>
              <a:ext cx="0" cy="4760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A2441B-0136-A33B-7B20-0FE47CC354F5}"/>
                </a:ext>
              </a:extLst>
            </p:cNvPr>
            <p:cNvCxnSpPr>
              <a:cxnSpLocks/>
            </p:cNvCxnSpPr>
            <p:nvPr userDrawn="1"/>
          </p:nvCxnSpPr>
          <p:spPr>
            <a:xfrm flipV="1">
              <a:off x="0" y="6032447"/>
              <a:ext cx="12192000" cy="37329"/>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3301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A close-up of people shaking hands&#10;&#10;Description automatically generated with medium confidence">
            <a:extLst>
              <a:ext uri="{FF2B5EF4-FFF2-40B4-BE49-F238E27FC236}">
                <a16:creationId xmlns:a16="http://schemas.microsoft.com/office/drawing/2014/main" id="{4F347924-DD0D-714D-F57F-495597AAB7F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a:extLst>
              <a:ext uri="{FF2B5EF4-FFF2-40B4-BE49-F238E27FC236}">
                <a16:creationId xmlns:a16="http://schemas.microsoft.com/office/drawing/2014/main" id="{68F99133-1DA2-3887-0A81-3A6E57985E93}"/>
              </a:ext>
            </a:extLst>
          </p:cNvPr>
          <p:cNvSpPr>
            <a:spLocks noGrp="1"/>
          </p:cNvSpPr>
          <p:nvPr>
            <p:ph type="title"/>
          </p:nvPr>
        </p:nvSpPr>
        <p:spPr>
          <a:xfrm>
            <a:off x="457200" y="276890"/>
            <a:ext cx="11201400" cy="892344"/>
          </a:xfrm>
        </p:spPr>
        <p:txBody>
          <a:bodyPr lIns="0" tIns="0" rIns="0" bIns="0" anchor="t" anchorCtr="0">
            <a:normAutofit/>
          </a:bodyPr>
          <a:lstStyle>
            <a:lvl1pPr algn="ctr">
              <a:defRPr sz="4000">
                <a:solidFill>
                  <a:schemeClr val="accent1"/>
                </a:solidFill>
              </a:defRPr>
            </a:lvl1pPr>
          </a:lstStyle>
          <a:p>
            <a:r>
              <a:rPr lang="en-US"/>
              <a:t>Click to edit Master title style</a:t>
            </a:r>
          </a:p>
        </p:txBody>
      </p:sp>
      <p:sp>
        <p:nvSpPr>
          <p:cNvPr id="8" name="Text Placeholder 4">
            <a:extLst>
              <a:ext uri="{FF2B5EF4-FFF2-40B4-BE49-F238E27FC236}">
                <a16:creationId xmlns:a16="http://schemas.microsoft.com/office/drawing/2014/main" id="{8C749AD3-4245-708D-8C5D-E0AA84FE87DB}"/>
              </a:ext>
            </a:extLst>
          </p:cNvPr>
          <p:cNvSpPr>
            <a:spLocks noGrp="1"/>
          </p:cNvSpPr>
          <p:nvPr>
            <p:ph type="body" sz="quarter" idx="3"/>
          </p:nvPr>
        </p:nvSpPr>
        <p:spPr>
          <a:xfrm>
            <a:off x="457200" y="1259528"/>
            <a:ext cx="11201400" cy="4549868"/>
          </a:xfrm>
        </p:spPr>
        <p:txBody>
          <a:bodyPr lIns="0" tIns="0" rIns="0" bIns="0" anchor="t" anchorCtr="0"/>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17" name="Group 16">
            <a:extLst>
              <a:ext uri="{FF2B5EF4-FFF2-40B4-BE49-F238E27FC236}">
                <a16:creationId xmlns:a16="http://schemas.microsoft.com/office/drawing/2014/main" id="{7C7E270D-3930-2CC0-BC51-6927B8592900}"/>
              </a:ext>
            </a:extLst>
          </p:cNvPr>
          <p:cNvGrpSpPr/>
          <p:nvPr userDrawn="1"/>
        </p:nvGrpSpPr>
        <p:grpSpPr>
          <a:xfrm>
            <a:off x="0" y="6032447"/>
            <a:ext cx="12192000" cy="825553"/>
            <a:chOff x="0" y="6032447"/>
            <a:chExt cx="12192000" cy="825553"/>
          </a:xfrm>
        </p:grpSpPr>
        <p:sp>
          <p:nvSpPr>
            <p:cNvPr id="18" name="Rectangle 17">
              <a:extLst>
                <a:ext uri="{FF2B5EF4-FFF2-40B4-BE49-F238E27FC236}">
                  <a16:creationId xmlns:a16="http://schemas.microsoft.com/office/drawing/2014/main" id="{C178CF72-9E7E-1AE9-C02A-ACE13B1CC04A}"/>
                </a:ext>
              </a:extLst>
            </p:cNvPr>
            <p:cNvSpPr/>
            <p:nvPr userDrawn="1"/>
          </p:nvSpPr>
          <p:spPr>
            <a:xfrm>
              <a:off x="0" y="6057900"/>
              <a:ext cx="12192000" cy="800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91198FB-C988-2B41-79A8-861562313E32}"/>
                </a:ext>
              </a:extLst>
            </p:cNvPr>
            <p:cNvSpPr/>
            <p:nvPr userDrawn="1"/>
          </p:nvSpPr>
          <p:spPr>
            <a:xfrm>
              <a:off x="10604822" y="6057897"/>
              <a:ext cx="1587178" cy="8001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E295FF8-F447-CFCB-5168-6B891870E83B}"/>
                </a:ext>
              </a:extLst>
            </p:cNvPr>
            <p:cNvSpPr txBox="1"/>
            <p:nvPr userDrawn="1"/>
          </p:nvSpPr>
          <p:spPr>
            <a:xfrm>
              <a:off x="1343924" y="6395529"/>
              <a:ext cx="2559063" cy="147124"/>
            </a:xfrm>
            <a:prstGeom prst="rect">
              <a:avLst/>
            </a:prstGeom>
            <a:noFill/>
          </p:spPr>
          <p:txBody>
            <a:bodyPr wrap="square" lIns="0" tIns="0" rIns="0" bIns="0" rtlCol="0">
              <a:spAutoFit/>
            </a:bodyPr>
            <a:lstStyle/>
            <a:p>
              <a:pPr algn="l"/>
              <a:r>
                <a:rPr lang="en-US" sz="1000">
                  <a:solidFill>
                    <a:schemeClr val="bg1"/>
                  </a:solidFill>
                  <a:latin typeface="Arial" panose="020B0604020202020204" pitchFamily="34" charset="0"/>
                  <a:cs typeface="Arial" panose="020B0604020202020204" pitchFamily="34" charset="0"/>
                </a:rPr>
                <a:t>Connecting Recovery | Healing Communities</a:t>
              </a:r>
            </a:p>
          </p:txBody>
        </p:sp>
        <p:pic>
          <p:nvPicPr>
            <p:cNvPr id="21" name="Picture 20">
              <a:extLst>
                <a:ext uri="{FF2B5EF4-FFF2-40B4-BE49-F238E27FC236}">
                  <a16:creationId xmlns:a16="http://schemas.microsoft.com/office/drawing/2014/main" id="{16757126-A68D-E0DD-422D-067947BE6C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761" y="6260663"/>
              <a:ext cx="802294" cy="394572"/>
            </a:xfrm>
            <a:prstGeom prst="rect">
              <a:avLst/>
            </a:prstGeom>
          </p:spPr>
        </p:pic>
        <p:cxnSp>
          <p:nvCxnSpPr>
            <p:cNvPr id="22" name="Straight Connector 21">
              <a:extLst>
                <a:ext uri="{FF2B5EF4-FFF2-40B4-BE49-F238E27FC236}">
                  <a16:creationId xmlns:a16="http://schemas.microsoft.com/office/drawing/2014/main" id="{92A1DD7B-A661-D0E2-85E1-968B4C651FCB}"/>
                </a:ext>
              </a:extLst>
            </p:cNvPr>
            <p:cNvCxnSpPr>
              <a:cxnSpLocks/>
            </p:cNvCxnSpPr>
            <p:nvPr userDrawn="1"/>
          </p:nvCxnSpPr>
          <p:spPr>
            <a:xfrm>
              <a:off x="1214489" y="6219926"/>
              <a:ext cx="0" cy="4760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E39CBA6-2A86-BD5E-76BE-6415E44EF9DA}"/>
                </a:ext>
              </a:extLst>
            </p:cNvPr>
            <p:cNvCxnSpPr>
              <a:cxnSpLocks/>
            </p:cNvCxnSpPr>
            <p:nvPr userDrawn="1"/>
          </p:nvCxnSpPr>
          <p:spPr>
            <a:xfrm flipV="1">
              <a:off x="0" y="6032447"/>
              <a:ext cx="12192000" cy="37329"/>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503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5472DC5-E3F2-89CB-B9EE-B9028A4F0F4E}"/>
              </a:ext>
            </a:extLst>
          </p:cNvPr>
          <p:cNvSpPr>
            <a:spLocks noGrp="1"/>
          </p:cNvSpPr>
          <p:nvPr>
            <p:ph type="title"/>
          </p:nvPr>
        </p:nvSpPr>
        <p:spPr>
          <a:xfrm>
            <a:off x="457200" y="276888"/>
            <a:ext cx="8188960" cy="1051323"/>
          </a:xfrm>
        </p:spPr>
        <p:txBody>
          <a:bodyPr lIns="0" tIns="0" rIns="0" bIns="0" anchor="t" anchorCtr="0">
            <a:normAutofit/>
          </a:bodyPr>
          <a:lstStyle>
            <a:lvl1pPr>
              <a:defRPr sz="4000">
                <a:solidFill>
                  <a:schemeClr val="accent1"/>
                </a:solidFill>
              </a:defRPr>
            </a:lvl1pPr>
          </a:lstStyle>
          <a:p>
            <a:r>
              <a:rPr lang="en-US"/>
              <a:t>Click to edit Master title style</a:t>
            </a:r>
          </a:p>
        </p:txBody>
      </p:sp>
      <p:sp>
        <p:nvSpPr>
          <p:cNvPr id="11" name="Text Placeholder 2">
            <a:extLst>
              <a:ext uri="{FF2B5EF4-FFF2-40B4-BE49-F238E27FC236}">
                <a16:creationId xmlns:a16="http://schemas.microsoft.com/office/drawing/2014/main" id="{4B528494-59E1-AA4F-70E7-22B242396DF3}"/>
              </a:ext>
            </a:extLst>
          </p:cNvPr>
          <p:cNvSpPr>
            <a:spLocks noGrp="1"/>
          </p:cNvSpPr>
          <p:nvPr>
            <p:ph type="body" idx="1"/>
          </p:nvPr>
        </p:nvSpPr>
        <p:spPr>
          <a:xfrm>
            <a:off x="457200" y="1328211"/>
            <a:ext cx="8188960" cy="4266493"/>
          </a:xfrm>
        </p:spPr>
        <p:txBody>
          <a:bodyPr lIns="0" tIns="0" rIns="0" bIns="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8" name="Picture 17" descr="A picture containing person, outdoor&#10;&#10;Description automatically generated">
            <a:extLst>
              <a:ext uri="{FF2B5EF4-FFF2-40B4-BE49-F238E27FC236}">
                <a16:creationId xmlns:a16="http://schemas.microsoft.com/office/drawing/2014/main" id="{458A2717-3DD1-5A85-788E-9533C6E16F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93200" y="-4733"/>
            <a:ext cx="3098800" cy="6049904"/>
          </a:xfrm>
          <a:prstGeom prst="rect">
            <a:avLst/>
          </a:prstGeom>
        </p:spPr>
      </p:pic>
      <p:grpSp>
        <p:nvGrpSpPr>
          <p:cNvPr id="9" name="Group 8">
            <a:extLst>
              <a:ext uri="{FF2B5EF4-FFF2-40B4-BE49-F238E27FC236}">
                <a16:creationId xmlns:a16="http://schemas.microsoft.com/office/drawing/2014/main" id="{C31C35AE-5C1B-28EB-BA13-D78B8DA9C4D5}"/>
              </a:ext>
            </a:extLst>
          </p:cNvPr>
          <p:cNvGrpSpPr/>
          <p:nvPr userDrawn="1"/>
        </p:nvGrpSpPr>
        <p:grpSpPr>
          <a:xfrm>
            <a:off x="0" y="6032447"/>
            <a:ext cx="12192000" cy="825553"/>
            <a:chOff x="0" y="6032447"/>
            <a:chExt cx="12192000" cy="825553"/>
          </a:xfrm>
        </p:grpSpPr>
        <p:sp>
          <p:nvSpPr>
            <p:cNvPr id="17" name="Rectangle 16">
              <a:extLst>
                <a:ext uri="{FF2B5EF4-FFF2-40B4-BE49-F238E27FC236}">
                  <a16:creationId xmlns:a16="http://schemas.microsoft.com/office/drawing/2014/main" id="{F249D454-4ABF-B61A-12F7-F25A84EBBD2D}"/>
                </a:ext>
              </a:extLst>
            </p:cNvPr>
            <p:cNvSpPr/>
            <p:nvPr userDrawn="1"/>
          </p:nvSpPr>
          <p:spPr>
            <a:xfrm>
              <a:off x="0" y="6057900"/>
              <a:ext cx="12192000" cy="800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1437480-D010-AE2F-2762-7DF857896699}"/>
                </a:ext>
              </a:extLst>
            </p:cNvPr>
            <p:cNvSpPr/>
            <p:nvPr userDrawn="1"/>
          </p:nvSpPr>
          <p:spPr>
            <a:xfrm>
              <a:off x="10604822" y="6057897"/>
              <a:ext cx="1587178" cy="8001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4D3C66-2136-9BC2-4DF1-489D44F91F9E}"/>
                </a:ext>
              </a:extLst>
            </p:cNvPr>
            <p:cNvSpPr txBox="1"/>
            <p:nvPr userDrawn="1"/>
          </p:nvSpPr>
          <p:spPr>
            <a:xfrm>
              <a:off x="1343924" y="6395529"/>
              <a:ext cx="2559063" cy="147124"/>
            </a:xfrm>
            <a:prstGeom prst="rect">
              <a:avLst/>
            </a:prstGeom>
            <a:noFill/>
          </p:spPr>
          <p:txBody>
            <a:bodyPr wrap="square" lIns="0" tIns="0" rIns="0" bIns="0" rtlCol="0">
              <a:spAutoFit/>
            </a:bodyPr>
            <a:lstStyle/>
            <a:p>
              <a:pPr algn="l"/>
              <a:r>
                <a:rPr lang="en-US" sz="1000">
                  <a:solidFill>
                    <a:schemeClr val="bg1"/>
                  </a:solidFill>
                  <a:latin typeface="Arial" panose="020B0604020202020204" pitchFamily="34" charset="0"/>
                  <a:cs typeface="Arial" panose="020B0604020202020204" pitchFamily="34" charset="0"/>
                </a:rPr>
                <a:t>Connecting Recovery | Healing Communities</a:t>
              </a:r>
            </a:p>
          </p:txBody>
        </p:sp>
        <p:pic>
          <p:nvPicPr>
            <p:cNvPr id="21" name="Picture 20">
              <a:extLst>
                <a:ext uri="{FF2B5EF4-FFF2-40B4-BE49-F238E27FC236}">
                  <a16:creationId xmlns:a16="http://schemas.microsoft.com/office/drawing/2014/main" id="{09FF147B-D72E-D685-07C5-ABB45288BD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761" y="6260663"/>
              <a:ext cx="802294" cy="394572"/>
            </a:xfrm>
            <a:prstGeom prst="rect">
              <a:avLst/>
            </a:prstGeom>
          </p:spPr>
        </p:pic>
        <p:cxnSp>
          <p:nvCxnSpPr>
            <p:cNvPr id="22" name="Straight Connector 21">
              <a:extLst>
                <a:ext uri="{FF2B5EF4-FFF2-40B4-BE49-F238E27FC236}">
                  <a16:creationId xmlns:a16="http://schemas.microsoft.com/office/drawing/2014/main" id="{91A7972E-55E5-117E-4EC5-E309AB4E1828}"/>
                </a:ext>
              </a:extLst>
            </p:cNvPr>
            <p:cNvCxnSpPr>
              <a:cxnSpLocks/>
            </p:cNvCxnSpPr>
            <p:nvPr userDrawn="1"/>
          </p:nvCxnSpPr>
          <p:spPr>
            <a:xfrm>
              <a:off x="1214489" y="6219926"/>
              <a:ext cx="0" cy="4760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163CB6-02C4-AA48-A802-48D7E16EDC59}"/>
                </a:ext>
              </a:extLst>
            </p:cNvPr>
            <p:cNvCxnSpPr>
              <a:cxnSpLocks/>
            </p:cNvCxnSpPr>
            <p:nvPr userDrawn="1"/>
          </p:nvCxnSpPr>
          <p:spPr>
            <a:xfrm flipV="1">
              <a:off x="0" y="6032447"/>
              <a:ext cx="12192000" cy="37329"/>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208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36C89A-3484-40E8-4EF6-39A7496E1B32}"/>
              </a:ext>
            </a:extLst>
          </p:cNvPr>
          <p:cNvSpPr/>
          <p:nvPr userDrawn="1"/>
        </p:nvSpPr>
        <p:spPr>
          <a:xfrm>
            <a:off x="3482502" y="0"/>
            <a:ext cx="8709498" cy="23231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E9EC2D6-936A-CE1F-CDCB-0A79300C6D48}"/>
              </a:ext>
            </a:extLst>
          </p:cNvPr>
          <p:cNvSpPr/>
          <p:nvPr userDrawn="1"/>
        </p:nvSpPr>
        <p:spPr>
          <a:xfrm>
            <a:off x="0" y="2323128"/>
            <a:ext cx="8613648" cy="22615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EC9F63-0F51-F153-2B12-964D4F3BE24B}"/>
              </a:ext>
            </a:extLst>
          </p:cNvPr>
          <p:cNvSpPr/>
          <p:nvPr userDrawn="1"/>
        </p:nvSpPr>
        <p:spPr>
          <a:xfrm>
            <a:off x="3410712" y="4584700"/>
            <a:ext cx="8781288" cy="2273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miling for the camera&#10;&#10;Description automatically generated with medium confidence">
            <a:extLst>
              <a:ext uri="{FF2B5EF4-FFF2-40B4-BE49-F238E27FC236}">
                <a16:creationId xmlns:a16="http://schemas.microsoft.com/office/drawing/2014/main" id="{4011BEBD-3050-BDE7-1D89-75826D5AA6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482502" cy="2323128"/>
          </a:xfrm>
          <a:prstGeom prst="rect">
            <a:avLst/>
          </a:prstGeom>
        </p:spPr>
      </p:pic>
      <p:pic>
        <p:nvPicPr>
          <p:cNvPr id="5" name="Picture 4" descr="A group of people sitting on a couch&#10;&#10;Description automatically generated with medium confidence">
            <a:extLst>
              <a:ext uri="{FF2B5EF4-FFF2-40B4-BE49-F238E27FC236}">
                <a16:creationId xmlns:a16="http://schemas.microsoft.com/office/drawing/2014/main" id="{5689213B-6532-42F2-6D29-AF426ECA988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72002" y="2323128"/>
            <a:ext cx="3819998" cy="2264621"/>
          </a:xfrm>
          <a:prstGeom prst="rect">
            <a:avLst/>
          </a:prstGeom>
        </p:spPr>
      </p:pic>
      <p:pic>
        <p:nvPicPr>
          <p:cNvPr id="7" name="Picture 6" descr="A picture containing person, people&#10;&#10;Description automatically generated">
            <a:extLst>
              <a:ext uri="{FF2B5EF4-FFF2-40B4-BE49-F238E27FC236}">
                <a16:creationId xmlns:a16="http://schemas.microsoft.com/office/drawing/2014/main" id="{A448C846-7661-AC66-DCA5-2BC3027C18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4584192"/>
            <a:ext cx="3410712" cy="2273808"/>
          </a:xfrm>
          <a:prstGeom prst="rect">
            <a:avLst/>
          </a:prstGeom>
        </p:spPr>
      </p:pic>
      <p:sp>
        <p:nvSpPr>
          <p:cNvPr id="11" name="TextBox 10">
            <a:extLst>
              <a:ext uri="{FF2B5EF4-FFF2-40B4-BE49-F238E27FC236}">
                <a16:creationId xmlns:a16="http://schemas.microsoft.com/office/drawing/2014/main" id="{1656C52E-3F92-5B89-C315-E460CC3C0F29}"/>
              </a:ext>
            </a:extLst>
          </p:cNvPr>
          <p:cNvSpPr txBox="1"/>
          <p:nvPr userDrawn="1"/>
        </p:nvSpPr>
        <p:spPr>
          <a:xfrm>
            <a:off x="4086227" y="396007"/>
            <a:ext cx="6195774" cy="1723549"/>
          </a:xfrm>
          <a:prstGeom prst="rect">
            <a:avLst/>
          </a:prstGeom>
          <a:noFill/>
        </p:spPr>
        <p:txBody>
          <a:bodyPr wrap="square" rtlCol="0">
            <a:spAutoFit/>
          </a:bodyPr>
          <a:lstStyle/>
          <a:p>
            <a:pPr>
              <a:lnSpc>
                <a:spcPct val="150000"/>
              </a:lnSpc>
            </a:pPr>
            <a:r>
              <a:rPr lang="en-US" sz="2400" b="1">
                <a:solidFill>
                  <a:schemeClr val="bg1"/>
                </a:solidFill>
                <a:latin typeface="Arial" panose="020B0604020202020204" pitchFamily="34" charset="0"/>
                <a:cs typeface="Arial" panose="020B0604020202020204" pitchFamily="34" charset="0"/>
              </a:rPr>
              <a:t>Our Mission</a:t>
            </a:r>
          </a:p>
          <a:p>
            <a:r>
              <a:rPr lang="en-US" sz="1400">
                <a:solidFill>
                  <a:schemeClr val="bg1"/>
                </a:solidFill>
                <a:latin typeface="Arial" panose="020B0604020202020204" pitchFamily="34" charset="0"/>
                <a:cs typeface="Arial" panose="020B0604020202020204" pitchFamily="34" charset="0"/>
              </a:rPr>
              <a:t>Our mission is to help those who are suffering from substance use disorders. We consider these people our patients, and our singular aim is to help them heal. We’re proud that our clinics provide our patients an environment that is free of judgment and condescension and we’re steadfast in treating everyone with the utmost dignity and respect.</a:t>
            </a:r>
          </a:p>
        </p:txBody>
      </p:sp>
      <p:sp>
        <p:nvSpPr>
          <p:cNvPr id="12" name="TextBox 11">
            <a:extLst>
              <a:ext uri="{FF2B5EF4-FFF2-40B4-BE49-F238E27FC236}">
                <a16:creationId xmlns:a16="http://schemas.microsoft.com/office/drawing/2014/main" id="{64A69473-7B93-F4B5-1023-ACCE43C91510}"/>
              </a:ext>
            </a:extLst>
          </p:cNvPr>
          <p:cNvSpPr txBox="1"/>
          <p:nvPr userDrawn="1"/>
        </p:nvSpPr>
        <p:spPr>
          <a:xfrm>
            <a:off x="714375" y="2643188"/>
            <a:ext cx="6915150" cy="1077218"/>
          </a:xfrm>
          <a:prstGeom prst="rect">
            <a:avLst/>
          </a:prstGeom>
          <a:noFill/>
        </p:spPr>
        <p:txBody>
          <a:bodyPr wrap="square" rtlCol="0">
            <a:spAutoFit/>
          </a:bodyPr>
          <a:lstStyle/>
          <a:p>
            <a:pPr>
              <a:lnSpc>
                <a:spcPct val="150000"/>
              </a:lnSpc>
            </a:pPr>
            <a:r>
              <a:rPr lang="en-US" sz="2400" b="1">
                <a:solidFill>
                  <a:schemeClr val="bg1"/>
                </a:solidFill>
                <a:latin typeface="Arial" panose="020B0604020202020204" pitchFamily="34" charset="0"/>
                <a:cs typeface="Arial" panose="020B0604020202020204" pitchFamily="34" charset="0"/>
              </a:rPr>
              <a:t>Our Vision</a:t>
            </a:r>
          </a:p>
          <a:p>
            <a:r>
              <a:rPr lang="en-US" sz="1400">
                <a:solidFill>
                  <a:schemeClr val="bg1"/>
                </a:solidFill>
                <a:latin typeface="Arial" panose="020B0604020202020204" pitchFamily="34" charset="0"/>
                <a:cs typeface="Arial" panose="020B0604020202020204" pitchFamily="34" charset="0"/>
              </a:rPr>
              <a:t>Leading the change to eliminate the consequences of substance use disorder in our communities.</a:t>
            </a:r>
          </a:p>
        </p:txBody>
      </p:sp>
      <p:sp>
        <p:nvSpPr>
          <p:cNvPr id="13" name="TextBox 12">
            <a:extLst>
              <a:ext uri="{FF2B5EF4-FFF2-40B4-BE49-F238E27FC236}">
                <a16:creationId xmlns:a16="http://schemas.microsoft.com/office/drawing/2014/main" id="{B5874473-4D58-7FF0-902C-6451BCA26FA0}"/>
              </a:ext>
            </a:extLst>
          </p:cNvPr>
          <p:cNvSpPr txBox="1"/>
          <p:nvPr userDrawn="1"/>
        </p:nvSpPr>
        <p:spPr>
          <a:xfrm>
            <a:off x="4171950" y="4847628"/>
            <a:ext cx="6915150" cy="1714380"/>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Our Values</a:t>
            </a:r>
          </a:p>
          <a:p>
            <a:pPr>
              <a:lnSpc>
                <a:spcPct val="150000"/>
              </a:lnSpc>
            </a:pPr>
            <a:r>
              <a:rPr lang="en-US" sz="1400">
                <a:solidFill>
                  <a:schemeClr val="bg1"/>
                </a:solidFill>
                <a:latin typeface="Arial" panose="020B0604020202020204" pitchFamily="34" charset="0"/>
                <a:cs typeface="Arial" panose="020B0604020202020204" pitchFamily="34" charset="0"/>
              </a:rPr>
              <a:t>We see challenges as opportunities to demonstrate initiative.</a:t>
            </a:r>
          </a:p>
          <a:p>
            <a:pPr>
              <a:lnSpc>
                <a:spcPct val="150000"/>
              </a:lnSpc>
            </a:pPr>
            <a:r>
              <a:rPr lang="en-US" sz="1400">
                <a:solidFill>
                  <a:schemeClr val="bg1"/>
                </a:solidFill>
                <a:latin typeface="Arial" panose="020B0604020202020204" pitchFamily="34" charset="0"/>
                <a:cs typeface="Arial" panose="020B0604020202020204" pitchFamily="34" charset="0"/>
              </a:rPr>
              <a:t>We listen to and honor the reality of those we serve.</a:t>
            </a:r>
          </a:p>
          <a:p>
            <a:pPr>
              <a:lnSpc>
                <a:spcPct val="150000"/>
              </a:lnSpc>
            </a:pPr>
            <a:r>
              <a:rPr lang="en-US" sz="1400">
                <a:solidFill>
                  <a:schemeClr val="bg1"/>
                </a:solidFill>
                <a:latin typeface="Arial" panose="020B0604020202020204" pitchFamily="34" charset="0"/>
                <a:cs typeface="Arial" panose="020B0604020202020204" pitchFamily="34" charset="0"/>
              </a:rPr>
              <a:t>We are evangelists for practices grounded in science and evidence. </a:t>
            </a:r>
          </a:p>
          <a:p>
            <a:pPr>
              <a:lnSpc>
                <a:spcPct val="150000"/>
              </a:lnSpc>
            </a:pPr>
            <a:r>
              <a:rPr lang="en-US" sz="1400">
                <a:solidFill>
                  <a:schemeClr val="bg1"/>
                </a:solidFill>
                <a:latin typeface="Arial" panose="020B0604020202020204" pitchFamily="34" charset="0"/>
                <a:cs typeface="Arial" panose="020B0604020202020204" pitchFamily="34" charset="0"/>
              </a:rPr>
              <a:t>We value people who are passionate about making an impact.</a:t>
            </a:r>
          </a:p>
        </p:txBody>
      </p:sp>
      <p:pic>
        <p:nvPicPr>
          <p:cNvPr id="15" name="Picture 14" descr="Logo, company name&#10;&#10;Description automatically generated">
            <a:extLst>
              <a:ext uri="{FF2B5EF4-FFF2-40B4-BE49-F238E27FC236}">
                <a16:creationId xmlns:a16="http://schemas.microsoft.com/office/drawing/2014/main" id="{181E590C-74E0-F5E1-169D-D49532EAA80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08587" y="49215"/>
            <a:ext cx="1341098" cy="1106485"/>
          </a:xfrm>
          <a:prstGeom prst="rect">
            <a:avLst/>
          </a:prstGeom>
        </p:spPr>
      </p:pic>
    </p:spTree>
    <p:extLst>
      <p:ext uri="{BB962C8B-B14F-4D97-AF65-F5344CB8AC3E}">
        <p14:creationId xmlns:p14="http://schemas.microsoft.com/office/powerpoint/2010/main" val="1976737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D8984C-E090-338E-9DC6-5158BA4E6919}"/>
              </a:ext>
            </a:extLst>
          </p:cNvPr>
          <p:cNvSpPr/>
          <p:nvPr userDrawn="1"/>
        </p:nvSpPr>
        <p:spPr>
          <a:xfrm>
            <a:off x="3482502" y="0"/>
            <a:ext cx="8709498" cy="23231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402F410-583A-63D3-C329-F3A7FCA37113}"/>
              </a:ext>
            </a:extLst>
          </p:cNvPr>
          <p:cNvSpPr/>
          <p:nvPr userDrawn="1"/>
        </p:nvSpPr>
        <p:spPr>
          <a:xfrm>
            <a:off x="3410712" y="2323128"/>
            <a:ext cx="5202936" cy="22615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84C858-79FB-2761-AF7A-3B5EDF82B55D}"/>
              </a:ext>
            </a:extLst>
          </p:cNvPr>
          <p:cNvSpPr/>
          <p:nvPr userDrawn="1"/>
        </p:nvSpPr>
        <p:spPr>
          <a:xfrm>
            <a:off x="3410712" y="4584700"/>
            <a:ext cx="8781288" cy="2273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smiling for the camera&#10;&#10;Description automatically generated with medium confidence">
            <a:extLst>
              <a:ext uri="{FF2B5EF4-FFF2-40B4-BE49-F238E27FC236}">
                <a16:creationId xmlns:a16="http://schemas.microsoft.com/office/drawing/2014/main" id="{29A3349B-5FBD-7721-5332-8EDBA331F5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10712" y="0"/>
            <a:ext cx="3482502" cy="2323128"/>
          </a:xfrm>
          <a:prstGeom prst="rect">
            <a:avLst/>
          </a:prstGeom>
        </p:spPr>
      </p:pic>
      <p:pic>
        <p:nvPicPr>
          <p:cNvPr id="12" name="Picture 11" descr="A group of people sitting on a couch&#10;&#10;Description automatically generated with medium confidence">
            <a:extLst>
              <a:ext uri="{FF2B5EF4-FFF2-40B4-BE49-F238E27FC236}">
                <a16:creationId xmlns:a16="http://schemas.microsoft.com/office/drawing/2014/main" id="{E3676635-C999-A41C-AF52-7F02AB0CF16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72002" y="2323128"/>
            <a:ext cx="3819998" cy="2264621"/>
          </a:xfrm>
          <a:prstGeom prst="rect">
            <a:avLst/>
          </a:prstGeom>
        </p:spPr>
      </p:pic>
      <p:pic>
        <p:nvPicPr>
          <p:cNvPr id="13" name="Picture 12" descr="A picture containing person, people&#10;&#10;Description automatically generated">
            <a:extLst>
              <a:ext uri="{FF2B5EF4-FFF2-40B4-BE49-F238E27FC236}">
                <a16:creationId xmlns:a16="http://schemas.microsoft.com/office/drawing/2014/main" id="{873A162E-E0BD-421A-AC45-190C663D8BB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10712" y="4584192"/>
            <a:ext cx="3410712" cy="2273808"/>
          </a:xfrm>
          <a:prstGeom prst="rect">
            <a:avLst/>
          </a:prstGeom>
        </p:spPr>
      </p:pic>
      <p:sp>
        <p:nvSpPr>
          <p:cNvPr id="14" name="Title 1">
            <a:extLst>
              <a:ext uri="{FF2B5EF4-FFF2-40B4-BE49-F238E27FC236}">
                <a16:creationId xmlns:a16="http://schemas.microsoft.com/office/drawing/2014/main" id="{7C8897CE-89C9-2C47-6688-AB73BD152A3D}"/>
              </a:ext>
            </a:extLst>
          </p:cNvPr>
          <p:cNvSpPr>
            <a:spLocks noGrp="1"/>
          </p:cNvSpPr>
          <p:nvPr>
            <p:ph type="title"/>
          </p:nvPr>
        </p:nvSpPr>
        <p:spPr>
          <a:xfrm>
            <a:off x="457200" y="274320"/>
            <a:ext cx="2649794" cy="1397001"/>
          </a:xfrm>
        </p:spPr>
        <p:txBody>
          <a:bodyPr lIns="0" tIns="0" rIns="0" bIns="0" anchor="t" anchorCtr="0">
            <a:normAutofit/>
          </a:bodyPr>
          <a:lstStyle>
            <a:lvl1pPr>
              <a:defRPr sz="3600">
                <a:solidFill>
                  <a:schemeClr val="accent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3E795F66-425D-C774-FE64-906FC66ACD79}"/>
              </a:ext>
            </a:extLst>
          </p:cNvPr>
          <p:cNvSpPr>
            <a:spLocks noGrp="1"/>
          </p:cNvSpPr>
          <p:nvPr>
            <p:ph type="body" idx="1"/>
          </p:nvPr>
        </p:nvSpPr>
        <p:spPr>
          <a:xfrm>
            <a:off x="436306" y="1972235"/>
            <a:ext cx="2649794" cy="4410877"/>
          </a:xfrm>
        </p:spPr>
        <p:txBody>
          <a:bodyPr lIns="0" tIns="0" rIns="0" bIns="0">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TextBox 15">
            <a:extLst>
              <a:ext uri="{FF2B5EF4-FFF2-40B4-BE49-F238E27FC236}">
                <a16:creationId xmlns:a16="http://schemas.microsoft.com/office/drawing/2014/main" id="{3ED3410A-B5D3-A1F2-A4AF-DD4DF26708F9}"/>
              </a:ext>
            </a:extLst>
          </p:cNvPr>
          <p:cNvSpPr txBox="1"/>
          <p:nvPr userDrawn="1"/>
        </p:nvSpPr>
        <p:spPr>
          <a:xfrm>
            <a:off x="7217826" y="210852"/>
            <a:ext cx="4134984" cy="1938992"/>
          </a:xfrm>
          <a:prstGeom prst="rect">
            <a:avLst/>
          </a:prstGeom>
          <a:noFill/>
        </p:spPr>
        <p:txBody>
          <a:bodyPr wrap="square" rtlCol="0">
            <a:spAutoFit/>
          </a:bodyPr>
          <a:lstStyle/>
          <a:p>
            <a:pPr>
              <a:lnSpc>
                <a:spcPct val="150000"/>
              </a:lnSpc>
            </a:pPr>
            <a:r>
              <a:rPr lang="en-US" sz="2400" b="1">
                <a:solidFill>
                  <a:schemeClr val="bg1"/>
                </a:solidFill>
                <a:latin typeface="Arial" panose="020B0604020202020204" pitchFamily="34" charset="0"/>
                <a:cs typeface="Arial" panose="020B0604020202020204" pitchFamily="34" charset="0"/>
              </a:rPr>
              <a:t>Our Mission</a:t>
            </a:r>
          </a:p>
          <a:p>
            <a:r>
              <a:rPr lang="en-US" sz="1200">
                <a:solidFill>
                  <a:schemeClr val="bg1"/>
                </a:solidFill>
                <a:latin typeface="Arial" panose="020B0604020202020204" pitchFamily="34" charset="0"/>
                <a:cs typeface="Arial" panose="020B0604020202020204" pitchFamily="34" charset="0"/>
              </a:rPr>
              <a:t>Our mission is to help those who are suffering </a:t>
            </a:r>
          </a:p>
          <a:p>
            <a:r>
              <a:rPr lang="en-US" sz="1200">
                <a:solidFill>
                  <a:schemeClr val="bg1"/>
                </a:solidFill>
                <a:latin typeface="Arial" panose="020B0604020202020204" pitchFamily="34" charset="0"/>
                <a:cs typeface="Arial" panose="020B0604020202020204" pitchFamily="34" charset="0"/>
              </a:rPr>
              <a:t>from substance use disorders. We consider </a:t>
            </a:r>
          </a:p>
          <a:p>
            <a:r>
              <a:rPr lang="en-US" sz="1200">
                <a:solidFill>
                  <a:schemeClr val="bg1"/>
                </a:solidFill>
                <a:latin typeface="Arial" panose="020B0604020202020204" pitchFamily="34" charset="0"/>
                <a:cs typeface="Arial" panose="020B0604020202020204" pitchFamily="34" charset="0"/>
              </a:rPr>
              <a:t>these people our patients, and our singular aim is to help </a:t>
            </a:r>
          </a:p>
          <a:p>
            <a:r>
              <a:rPr lang="en-US" sz="1200">
                <a:solidFill>
                  <a:schemeClr val="bg1"/>
                </a:solidFill>
                <a:latin typeface="Arial" panose="020B0604020202020204" pitchFamily="34" charset="0"/>
                <a:cs typeface="Arial" panose="020B0604020202020204" pitchFamily="34" charset="0"/>
              </a:rPr>
              <a:t>them heal. We’re proud that our clinics provide our patients an environment that is free of judgment and condescension and we’re steadfast in treating everyone with the utmost dignity and respect.</a:t>
            </a:r>
          </a:p>
        </p:txBody>
      </p:sp>
      <p:sp>
        <p:nvSpPr>
          <p:cNvPr id="17" name="TextBox 16">
            <a:extLst>
              <a:ext uri="{FF2B5EF4-FFF2-40B4-BE49-F238E27FC236}">
                <a16:creationId xmlns:a16="http://schemas.microsoft.com/office/drawing/2014/main" id="{10568565-3F5C-6B59-42D0-3CE594362528}"/>
              </a:ext>
            </a:extLst>
          </p:cNvPr>
          <p:cNvSpPr txBox="1"/>
          <p:nvPr userDrawn="1"/>
        </p:nvSpPr>
        <p:spPr>
          <a:xfrm>
            <a:off x="3960340" y="2842595"/>
            <a:ext cx="3933825" cy="1015663"/>
          </a:xfrm>
          <a:prstGeom prst="rect">
            <a:avLst/>
          </a:prstGeom>
          <a:noFill/>
        </p:spPr>
        <p:txBody>
          <a:bodyPr wrap="square" rtlCol="0">
            <a:spAutoFit/>
          </a:bodyPr>
          <a:lstStyle/>
          <a:p>
            <a:pPr>
              <a:lnSpc>
                <a:spcPct val="150000"/>
              </a:lnSpc>
            </a:pPr>
            <a:r>
              <a:rPr lang="en-US" sz="2400" b="1">
                <a:solidFill>
                  <a:schemeClr val="bg1"/>
                </a:solidFill>
                <a:latin typeface="Arial" panose="020B0604020202020204" pitchFamily="34" charset="0"/>
                <a:cs typeface="Arial" panose="020B0604020202020204" pitchFamily="34" charset="0"/>
              </a:rPr>
              <a:t>Our Vision</a:t>
            </a:r>
          </a:p>
          <a:p>
            <a:r>
              <a:rPr lang="en-US" sz="1200">
                <a:solidFill>
                  <a:schemeClr val="bg1"/>
                </a:solidFill>
                <a:latin typeface="Arial" panose="020B0604020202020204" pitchFamily="34" charset="0"/>
                <a:cs typeface="Arial" panose="020B0604020202020204" pitchFamily="34" charset="0"/>
              </a:rPr>
              <a:t>Leading the change to eliminate the consequences of substance use disorder in our communities.</a:t>
            </a:r>
          </a:p>
        </p:txBody>
      </p:sp>
      <p:sp>
        <p:nvSpPr>
          <p:cNvPr id="18" name="TextBox 17">
            <a:extLst>
              <a:ext uri="{FF2B5EF4-FFF2-40B4-BE49-F238E27FC236}">
                <a16:creationId xmlns:a16="http://schemas.microsoft.com/office/drawing/2014/main" id="{6DE64905-AA14-E8B2-B964-6117B947734F}"/>
              </a:ext>
            </a:extLst>
          </p:cNvPr>
          <p:cNvSpPr txBox="1"/>
          <p:nvPr userDrawn="1"/>
        </p:nvSpPr>
        <p:spPr>
          <a:xfrm>
            <a:off x="7146036" y="4847628"/>
            <a:ext cx="4893564" cy="153548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Our Values</a:t>
            </a:r>
          </a:p>
          <a:p>
            <a:pPr>
              <a:lnSpc>
                <a:spcPct val="150000"/>
              </a:lnSpc>
            </a:pPr>
            <a:r>
              <a:rPr lang="en-US" sz="1200">
                <a:solidFill>
                  <a:schemeClr val="bg1"/>
                </a:solidFill>
                <a:latin typeface="Arial" panose="020B0604020202020204" pitchFamily="34" charset="0"/>
                <a:cs typeface="Arial" panose="020B0604020202020204" pitchFamily="34" charset="0"/>
              </a:rPr>
              <a:t>We see challenges as opportunities to demonstrate initiative.</a:t>
            </a:r>
          </a:p>
          <a:p>
            <a:pPr>
              <a:lnSpc>
                <a:spcPct val="150000"/>
              </a:lnSpc>
            </a:pPr>
            <a:r>
              <a:rPr lang="en-US" sz="1200">
                <a:solidFill>
                  <a:schemeClr val="bg1"/>
                </a:solidFill>
                <a:latin typeface="Arial" panose="020B0604020202020204" pitchFamily="34" charset="0"/>
                <a:cs typeface="Arial" panose="020B0604020202020204" pitchFamily="34" charset="0"/>
              </a:rPr>
              <a:t>We listen to and honor the reality of those we serve.</a:t>
            </a:r>
          </a:p>
          <a:p>
            <a:pPr>
              <a:lnSpc>
                <a:spcPct val="150000"/>
              </a:lnSpc>
            </a:pPr>
            <a:r>
              <a:rPr lang="en-US" sz="1200">
                <a:solidFill>
                  <a:schemeClr val="bg1"/>
                </a:solidFill>
                <a:latin typeface="Arial" panose="020B0604020202020204" pitchFamily="34" charset="0"/>
                <a:cs typeface="Arial" panose="020B0604020202020204" pitchFamily="34" charset="0"/>
              </a:rPr>
              <a:t>We are evangelists for practices grounded in science and evidence. </a:t>
            </a:r>
          </a:p>
          <a:p>
            <a:pPr>
              <a:lnSpc>
                <a:spcPct val="150000"/>
              </a:lnSpc>
            </a:pPr>
            <a:r>
              <a:rPr lang="en-US" sz="1200">
                <a:solidFill>
                  <a:schemeClr val="bg1"/>
                </a:solidFill>
                <a:latin typeface="Arial" panose="020B0604020202020204" pitchFamily="34" charset="0"/>
                <a:cs typeface="Arial" panose="020B0604020202020204" pitchFamily="34" charset="0"/>
              </a:rPr>
              <a:t>We value people who are passionate about making an impact.</a:t>
            </a:r>
          </a:p>
        </p:txBody>
      </p:sp>
      <p:pic>
        <p:nvPicPr>
          <p:cNvPr id="3" name="Picture 2" descr="Logo, company name&#10;&#10;Description automatically generated">
            <a:extLst>
              <a:ext uri="{FF2B5EF4-FFF2-40B4-BE49-F238E27FC236}">
                <a16:creationId xmlns:a16="http://schemas.microsoft.com/office/drawing/2014/main" id="{4B6BC6A7-B099-A0BE-CF0A-EA80820BD12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684417" y="-53846"/>
            <a:ext cx="1355183" cy="1118106"/>
          </a:xfrm>
          <a:prstGeom prst="rect">
            <a:avLst/>
          </a:prstGeom>
        </p:spPr>
      </p:pic>
    </p:spTree>
    <p:extLst>
      <p:ext uri="{BB962C8B-B14F-4D97-AF65-F5344CB8AC3E}">
        <p14:creationId xmlns:p14="http://schemas.microsoft.com/office/powerpoint/2010/main" val="2913579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2" name="Picture 11" descr="A group of people holding flags&#10;&#10;Description automatically generated with medium confidence">
            <a:extLst>
              <a:ext uri="{FF2B5EF4-FFF2-40B4-BE49-F238E27FC236}">
                <a16:creationId xmlns:a16="http://schemas.microsoft.com/office/drawing/2014/main" id="{3BE51318-03F5-15F4-D07C-2F6734F86E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817209" y="-9725"/>
            <a:ext cx="2384133" cy="2040196"/>
          </a:xfrm>
          <a:prstGeom prst="rect">
            <a:avLst/>
          </a:prstGeom>
        </p:spPr>
      </p:pic>
      <p:pic>
        <p:nvPicPr>
          <p:cNvPr id="10" name="Picture 9" descr="A person in a wheelchair&#10;&#10;Description automatically generated with low confidence">
            <a:extLst>
              <a:ext uri="{FF2B5EF4-FFF2-40B4-BE49-F238E27FC236}">
                <a16:creationId xmlns:a16="http://schemas.microsoft.com/office/drawing/2014/main" id="{89253742-3878-5B7A-2CDD-F595201148E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18465" y="-9724"/>
            <a:ext cx="2914601" cy="1656051"/>
          </a:xfrm>
          <a:prstGeom prst="rect">
            <a:avLst/>
          </a:prstGeom>
        </p:spPr>
      </p:pic>
      <p:pic>
        <p:nvPicPr>
          <p:cNvPr id="14" name="Picture 13" descr="A group of people smiling&#10;&#10;Description automatically generated with low confidence">
            <a:extLst>
              <a:ext uri="{FF2B5EF4-FFF2-40B4-BE49-F238E27FC236}">
                <a16:creationId xmlns:a16="http://schemas.microsoft.com/office/drawing/2014/main" id="{F1DD2A0A-E9EE-32C7-D173-08C64A137D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82"/>
          <a:stretch/>
        </p:blipFill>
        <p:spPr>
          <a:xfrm>
            <a:off x="9223432" y="1646328"/>
            <a:ext cx="2969572" cy="1485897"/>
          </a:xfrm>
          <a:prstGeom prst="rect">
            <a:avLst/>
          </a:prstGeom>
        </p:spPr>
      </p:pic>
      <p:pic>
        <p:nvPicPr>
          <p:cNvPr id="18" name="Picture 17">
            <a:extLst>
              <a:ext uri="{FF2B5EF4-FFF2-40B4-BE49-F238E27FC236}">
                <a16:creationId xmlns:a16="http://schemas.microsoft.com/office/drawing/2014/main" id="{AB740721-1F9C-B601-3FAB-798915A7B74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118465" y="3128403"/>
            <a:ext cx="2808357" cy="1580385"/>
          </a:xfrm>
          <a:prstGeom prst="rect">
            <a:avLst/>
          </a:prstGeom>
        </p:spPr>
      </p:pic>
      <p:pic>
        <p:nvPicPr>
          <p:cNvPr id="20" name="Picture 19" descr="A picture containing person, indoor, window, sitting&#10;&#10;Description automatically generated">
            <a:extLst>
              <a:ext uri="{FF2B5EF4-FFF2-40B4-BE49-F238E27FC236}">
                <a16:creationId xmlns:a16="http://schemas.microsoft.com/office/drawing/2014/main" id="{719F0542-D21D-58F4-49B7-AAED878B446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935160" y="3128403"/>
            <a:ext cx="2266182" cy="1482979"/>
          </a:xfrm>
          <a:prstGeom prst="rect">
            <a:avLst/>
          </a:prstGeom>
        </p:spPr>
      </p:pic>
      <p:pic>
        <p:nvPicPr>
          <p:cNvPr id="22" name="Picture 21" descr="A person with blue hair&#10;&#10;Description automatically generated with medium confidence">
            <a:extLst>
              <a:ext uri="{FF2B5EF4-FFF2-40B4-BE49-F238E27FC236}">
                <a16:creationId xmlns:a16="http://schemas.microsoft.com/office/drawing/2014/main" id="{DEFE24E1-8A8C-0A1A-BCFA-7FF1405AF53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18466" y="4623082"/>
            <a:ext cx="2113304" cy="1409365"/>
          </a:xfrm>
          <a:prstGeom prst="rect">
            <a:avLst/>
          </a:prstGeom>
        </p:spPr>
      </p:pic>
      <p:pic>
        <p:nvPicPr>
          <p:cNvPr id="26" name="Picture 25" descr="A person smiling at the camera&#10;&#10;Description automatically generated with medium confidence">
            <a:extLst>
              <a:ext uri="{FF2B5EF4-FFF2-40B4-BE49-F238E27FC236}">
                <a16:creationId xmlns:a16="http://schemas.microsoft.com/office/drawing/2014/main" id="{3FDB9908-437C-64DF-4789-4D9B9081EFB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118465" y="1646327"/>
            <a:ext cx="2233464" cy="1488617"/>
          </a:xfrm>
          <a:prstGeom prst="rect">
            <a:avLst/>
          </a:prstGeom>
        </p:spPr>
      </p:pic>
      <p:pic>
        <p:nvPicPr>
          <p:cNvPr id="28" name="Picture 27" descr="A doctor attending to a patient&#10;&#10;Description automatically generated with medium confidence">
            <a:extLst>
              <a:ext uri="{FF2B5EF4-FFF2-40B4-BE49-F238E27FC236}">
                <a16:creationId xmlns:a16="http://schemas.microsoft.com/office/drawing/2014/main" id="{3FC0C626-219E-6D81-CD69-D36D0BDA7DB0}"/>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9231770" y="4620842"/>
            <a:ext cx="2960228" cy="1409365"/>
          </a:xfrm>
          <a:prstGeom prst="rect">
            <a:avLst/>
          </a:prstGeom>
        </p:spPr>
      </p:pic>
      <p:cxnSp>
        <p:nvCxnSpPr>
          <p:cNvPr id="30" name="Straight Connector 29">
            <a:extLst>
              <a:ext uri="{FF2B5EF4-FFF2-40B4-BE49-F238E27FC236}">
                <a16:creationId xmlns:a16="http://schemas.microsoft.com/office/drawing/2014/main" id="{734437AA-6A81-C1A6-1088-8AA5CB3DAC36}"/>
              </a:ext>
            </a:extLst>
          </p:cNvPr>
          <p:cNvCxnSpPr>
            <a:cxnSpLocks/>
          </p:cNvCxnSpPr>
          <p:nvPr userDrawn="1"/>
        </p:nvCxnSpPr>
        <p:spPr>
          <a:xfrm>
            <a:off x="10033066" y="-9725"/>
            <a:ext cx="0" cy="165605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F0FFBFF-653F-2742-9305-EF1F2D1BE2F7}"/>
              </a:ext>
            </a:extLst>
          </p:cNvPr>
          <p:cNvCxnSpPr>
            <a:cxnSpLocks/>
          </p:cNvCxnSpPr>
          <p:nvPr userDrawn="1"/>
        </p:nvCxnSpPr>
        <p:spPr>
          <a:xfrm>
            <a:off x="9343178" y="1634267"/>
            <a:ext cx="0" cy="149795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9F55573-CDB8-7363-CE9D-59DC1C55A53D}"/>
              </a:ext>
            </a:extLst>
          </p:cNvPr>
          <p:cNvCxnSpPr>
            <a:cxnSpLocks/>
          </p:cNvCxnSpPr>
          <p:nvPr userDrawn="1"/>
        </p:nvCxnSpPr>
        <p:spPr>
          <a:xfrm>
            <a:off x="9915280" y="3115004"/>
            <a:ext cx="0" cy="149795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AA2407-9A01-4552-D49B-C68AC59B501F}"/>
              </a:ext>
            </a:extLst>
          </p:cNvPr>
          <p:cNvCxnSpPr>
            <a:cxnSpLocks/>
          </p:cNvCxnSpPr>
          <p:nvPr userDrawn="1"/>
        </p:nvCxnSpPr>
        <p:spPr>
          <a:xfrm>
            <a:off x="7118465" y="1648635"/>
            <a:ext cx="5082877"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C22564B-FB50-0095-F6C1-C45AE074C489}"/>
              </a:ext>
            </a:extLst>
          </p:cNvPr>
          <p:cNvCxnSpPr>
            <a:cxnSpLocks/>
          </p:cNvCxnSpPr>
          <p:nvPr userDrawn="1"/>
        </p:nvCxnSpPr>
        <p:spPr>
          <a:xfrm>
            <a:off x="7118465" y="3129321"/>
            <a:ext cx="5082877"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5462B4-4953-34E0-8F11-5B0067DC7BCC}"/>
              </a:ext>
            </a:extLst>
          </p:cNvPr>
          <p:cNvCxnSpPr>
            <a:cxnSpLocks/>
          </p:cNvCxnSpPr>
          <p:nvPr userDrawn="1"/>
        </p:nvCxnSpPr>
        <p:spPr>
          <a:xfrm>
            <a:off x="7118465" y="4624669"/>
            <a:ext cx="5082877"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CF0FA84-46E4-47E7-A1BD-A3EA80CF54C7}"/>
              </a:ext>
            </a:extLst>
          </p:cNvPr>
          <p:cNvCxnSpPr>
            <a:cxnSpLocks/>
          </p:cNvCxnSpPr>
          <p:nvPr userDrawn="1"/>
        </p:nvCxnSpPr>
        <p:spPr>
          <a:xfrm>
            <a:off x="9221224" y="4617522"/>
            <a:ext cx="0" cy="141268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B338AD6C-0EEC-1430-ED2C-9619197D3558}"/>
              </a:ext>
            </a:extLst>
          </p:cNvPr>
          <p:cNvSpPr>
            <a:spLocks noGrp="1"/>
          </p:cNvSpPr>
          <p:nvPr>
            <p:ph type="title"/>
          </p:nvPr>
        </p:nvSpPr>
        <p:spPr>
          <a:xfrm>
            <a:off x="457200" y="274320"/>
            <a:ext cx="6406738" cy="1104901"/>
          </a:xfrm>
        </p:spPr>
        <p:txBody>
          <a:bodyPr anchor="t" anchorCtr="0">
            <a:normAutofit/>
          </a:bodyPr>
          <a:lstStyle>
            <a:lvl1pPr>
              <a:defRPr sz="4000">
                <a:solidFill>
                  <a:schemeClr val="accent1"/>
                </a:solidFill>
              </a:defRPr>
            </a:lvl1pPr>
          </a:lstStyle>
          <a:p>
            <a:r>
              <a:rPr lang="en-US"/>
              <a:t>Click to edit Master title style</a:t>
            </a:r>
          </a:p>
        </p:txBody>
      </p:sp>
      <p:sp>
        <p:nvSpPr>
          <p:cNvPr id="9" name="Text Placeholder 2">
            <a:extLst>
              <a:ext uri="{FF2B5EF4-FFF2-40B4-BE49-F238E27FC236}">
                <a16:creationId xmlns:a16="http://schemas.microsoft.com/office/drawing/2014/main" id="{3985E902-A623-1385-2E89-81B03D099AC8}"/>
              </a:ext>
            </a:extLst>
          </p:cNvPr>
          <p:cNvSpPr>
            <a:spLocks noGrp="1"/>
          </p:cNvSpPr>
          <p:nvPr>
            <p:ph type="body" idx="1"/>
          </p:nvPr>
        </p:nvSpPr>
        <p:spPr>
          <a:xfrm>
            <a:off x="457200" y="1607807"/>
            <a:ext cx="6406738" cy="42015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23" name="Group 22">
            <a:extLst>
              <a:ext uri="{FF2B5EF4-FFF2-40B4-BE49-F238E27FC236}">
                <a16:creationId xmlns:a16="http://schemas.microsoft.com/office/drawing/2014/main" id="{F8AC7F9F-AE55-6E3D-5473-2E0C9C88BEE2}"/>
              </a:ext>
            </a:extLst>
          </p:cNvPr>
          <p:cNvGrpSpPr/>
          <p:nvPr userDrawn="1"/>
        </p:nvGrpSpPr>
        <p:grpSpPr>
          <a:xfrm>
            <a:off x="0" y="6032447"/>
            <a:ext cx="12192000" cy="825553"/>
            <a:chOff x="0" y="6032447"/>
            <a:chExt cx="12192000" cy="825553"/>
          </a:xfrm>
        </p:grpSpPr>
        <p:sp>
          <p:nvSpPr>
            <p:cNvPr id="24" name="Rectangle 23">
              <a:extLst>
                <a:ext uri="{FF2B5EF4-FFF2-40B4-BE49-F238E27FC236}">
                  <a16:creationId xmlns:a16="http://schemas.microsoft.com/office/drawing/2014/main" id="{615B3D53-80B3-99AE-9C5D-BA73CEC58B16}"/>
                </a:ext>
              </a:extLst>
            </p:cNvPr>
            <p:cNvSpPr/>
            <p:nvPr userDrawn="1"/>
          </p:nvSpPr>
          <p:spPr>
            <a:xfrm>
              <a:off x="0" y="6057900"/>
              <a:ext cx="12192000" cy="800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EE437F6-77B6-A5BC-66C9-3B79970B6742}"/>
                </a:ext>
              </a:extLst>
            </p:cNvPr>
            <p:cNvSpPr/>
            <p:nvPr userDrawn="1"/>
          </p:nvSpPr>
          <p:spPr>
            <a:xfrm>
              <a:off x="10604822" y="6057897"/>
              <a:ext cx="1587178" cy="8001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10217D6-6F62-62E3-D2B1-EBCD37BEB5DA}"/>
                </a:ext>
              </a:extLst>
            </p:cNvPr>
            <p:cNvSpPr txBox="1"/>
            <p:nvPr userDrawn="1"/>
          </p:nvSpPr>
          <p:spPr>
            <a:xfrm>
              <a:off x="1343924" y="6395529"/>
              <a:ext cx="2559063" cy="147124"/>
            </a:xfrm>
            <a:prstGeom prst="rect">
              <a:avLst/>
            </a:prstGeom>
            <a:noFill/>
          </p:spPr>
          <p:txBody>
            <a:bodyPr wrap="square" lIns="0" tIns="0" rIns="0" bIns="0" rtlCol="0">
              <a:spAutoFit/>
            </a:bodyPr>
            <a:lstStyle/>
            <a:p>
              <a:pPr algn="l"/>
              <a:r>
                <a:rPr lang="en-US" sz="1000">
                  <a:solidFill>
                    <a:schemeClr val="bg1"/>
                  </a:solidFill>
                  <a:latin typeface="Arial" panose="020B0604020202020204" pitchFamily="34" charset="0"/>
                  <a:cs typeface="Arial" panose="020B0604020202020204" pitchFamily="34" charset="0"/>
                </a:rPr>
                <a:t>Connecting Recovery | Healing Communities</a:t>
              </a:r>
            </a:p>
          </p:txBody>
        </p:sp>
        <p:pic>
          <p:nvPicPr>
            <p:cNvPr id="29" name="Picture 28">
              <a:extLst>
                <a:ext uri="{FF2B5EF4-FFF2-40B4-BE49-F238E27FC236}">
                  <a16:creationId xmlns:a16="http://schemas.microsoft.com/office/drawing/2014/main" id="{47A4FF3A-9F87-EAD5-9BDC-5EB91436DA8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82761" y="6260663"/>
              <a:ext cx="802294" cy="394572"/>
            </a:xfrm>
            <a:prstGeom prst="rect">
              <a:avLst/>
            </a:prstGeom>
          </p:spPr>
        </p:pic>
        <p:cxnSp>
          <p:nvCxnSpPr>
            <p:cNvPr id="32" name="Straight Connector 31">
              <a:extLst>
                <a:ext uri="{FF2B5EF4-FFF2-40B4-BE49-F238E27FC236}">
                  <a16:creationId xmlns:a16="http://schemas.microsoft.com/office/drawing/2014/main" id="{FD455A41-DC2D-CDAE-32C3-DDC8096040B4}"/>
                </a:ext>
              </a:extLst>
            </p:cNvPr>
            <p:cNvCxnSpPr>
              <a:cxnSpLocks/>
            </p:cNvCxnSpPr>
            <p:nvPr userDrawn="1"/>
          </p:nvCxnSpPr>
          <p:spPr>
            <a:xfrm>
              <a:off x="1214489" y="6219926"/>
              <a:ext cx="0" cy="4760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1CC251E-CCB8-B8B6-7CDC-B37C06053F35}"/>
                </a:ext>
              </a:extLst>
            </p:cNvPr>
            <p:cNvCxnSpPr>
              <a:cxnSpLocks/>
            </p:cNvCxnSpPr>
            <p:nvPr userDrawn="1"/>
          </p:nvCxnSpPr>
          <p:spPr>
            <a:xfrm flipV="1">
              <a:off x="0" y="6032447"/>
              <a:ext cx="12192000" cy="37329"/>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1133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601BF-9B50-1238-DC0E-E4F7E97627CD}"/>
              </a:ext>
            </a:extLst>
          </p:cNvPr>
          <p:cNvSpPr/>
          <p:nvPr userDrawn="1"/>
        </p:nvSpPr>
        <p:spPr>
          <a:xfrm>
            <a:off x="6096000" y="0"/>
            <a:ext cx="6096000" cy="3429000"/>
          </a:xfrm>
          <a:prstGeom prst="rect">
            <a:avLst/>
          </a:prstGeom>
          <a:solidFill>
            <a:schemeClr val="accent1">
              <a:alpha val="167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8D4526-C711-914E-3F97-BD82CA74CBE7}"/>
              </a:ext>
            </a:extLst>
          </p:cNvPr>
          <p:cNvSpPr>
            <a:spLocks noGrp="1"/>
          </p:cNvSpPr>
          <p:nvPr>
            <p:ph type="title" hasCustomPrompt="1"/>
          </p:nvPr>
        </p:nvSpPr>
        <p:spPr>
          <a:xfrm>
            <a:off x="6738937" y="3808412"/>
            <a:ext cx="5257800" cy="3049588"/>
          </a:xfrm>
        </p:spPr>
        <p:txBody>
          <a:bodyPr>
            <a:noAutofit/>
          </a:bodyPr>
          <a:lstStyle>
            <a:lvl1pPr algn="r">
              <a:defRPr sz="28700" spc="-300">
                <a:solidFill>
                  <a:schemeClr val="accent2">
                    <a:alpha val="10000"/>
                  </a:schemeClr>
                </a:solidFill>
              </a:defRPr>
            </a:lvl1pPr>
          </a:lstStyle>
          <a:p>
            <a:r>
              <a:rPr lang="en-US"/>
              <a:t>01</a:t>
            </a:r>
          </a:p>
        </p:txBody>
      </p:sp>
      <p:sp>
        <p:nvSpPr>
          <p:cNvPr id="7" name="Rectangle 6">
            <a:extLst>
              <a:ext uri="{FF2B5EF4-FFF2-40B4-BE49-F238E27FC236}">
                <a16:creationId xmlns:a16="http://schemas.microsoft.com/office/drawing/2014/main" id="{7569C582-9C48-37A2-DECB-287233B4A14C}"/>
              </a:ext>
            </a:extLst>
          </p:cNvPr>
          <p:cNvSpPr/>
          <p:nvPr userDrawn="1"/>
        </p:nvSpPr>
        <p:spPr>
          <a:xfrm>
            <a:off x="0" y="1442"/>
            <a:ext cx="612585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5" name="Picture 14" descr="Logo, company name&#10;&#10;Description automatically generated">
            <a:extLst>
              <a:ext uri="{FF2B5EF4-FFF2-40B4-BE49-F238E27FC236}">
                <a16:creationId xmlns:a16="http://schemas.microsoft.com/office/drawing/2014/main" id="{B1E836FD-36B6-A1A1-F13F-68DEDDD71F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822" y="5695805"/>
            <a:ext cx="1220099" cy="1006654"/>
          </a:xfrm>
          <a:prstGeom prst="rect">
            <a:avLst/>
          </a:prstGeom>
        </p:spPr>
      </p:pic>
      <p:sp>
        <p:nvSpPr>
          <p:cNvPr id="18" name="Text Placeholder 4">
            <a:extLst>
              <a:ext uri="{FF2B5EF4-FFF2-40B4-BE49-F238E27FC236}">
                <a16:creationId xmlns:a16="http://schemas.microsoft.com/office/drawing/2014/main" id="{7054A704-DAF3-F3DE-A6FF-E7C3BEC40872}"/>
              </a:ext>
            </a:extLst>
          </p:cNvPr>
          <p:cNvSpPr>
            <a:spLocks noGrp="1"/>
          </p:cNvSpPr>
          <p:nvPr>
            <p:ph type="body" sz="quarter" idx="10"/>
          </p:nvPr>
        </p:nvSpPr>
        <p:spPr>
          <a:xfrm>
            <a:off x="457200" y="1812436"/>
            <a:ext cx="5183188" cy="3883369"/>
          </a:xfrm>
        </p:spPr>
        <p:txBody>
          <a:bodyPr lIns="0" tIns="0" rIns="0" bIns="0" anchor="t" anchorCtr="0"/>
          <a:lstStyle>
            <a:lvl1pPr marL="0" indent="0">
              <a:buNone/>
              <a:defRPr sz="2400" b="0"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4">
            <a:extLst>
              <a:ext uri="{FF2B5EF4-FFF2-40B4-BE49-F238E27FC236}">
                <a16:creationId xmlns:a16="http://schemas.microsoft.com/office/drawing/2014/main" id="{DAB15439-E3A0-C0FE-24D0-75EEF5270732}"/>
              </a:ext>
            </a:extLst>
          </p:cNvPr>
          <p:cNvSpPr>
            <a:spLocks noGrp="1"/>
          </p:cNvSpPr>
          <p:nvPr>
            <p:ph type="body" sz="quarter" idx="11" hasCustomPrompt="1"/>
          </p:nvPr>
        </p:nvSpPr>
        <p:spPr>
          <a:xfrm>
            <a:off x="457200" y="431875"/>
            <a:ext cx="5183188" cy="1151864"/>
          </a:xfrm>
        </p:spPr>
        <p:txBody>
          <a:bodyPr lIns="0" tIns="0" rIns="0" bIns="0" anchor="t" anchorCtr="0">
            <a:normAutofit/>
          </a:bodyPr>
          <a:lstStyle>
            <a:lvl1pPr marL="0" indent="0">
              <a:buNone/>
              <a:defRPr sz="4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title style</a:t>
            </a:r>
          </a:p>
        </p:txBody>
      </p:sp>
    </p:spTree>
    <p:extLst>
      <p:ext uri="{BB962C8B-B14F-4D97-AF65-F5344CB8AC3E}">
        <p14:creationId xmlns:p14="http://schemas.microsoft.com/office/powerpoint/2010/main" val="3879004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8E2E96-E872-A8CC-F14B-8860EDAB0E6F}"/>
              </a:ext>
            </a:extLst>
          </p:cNvPr>
          <p:cNvSpPr/>
          <p:nvPr userDrawn="1"/>
        </p:nvSpPr>
        <p:spPr>
          <a:xfrm>
            <a:off x="3675016" y="-13322"/>
            <a:ext cx="8516984" cy="68713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872A35-BE34-D520-FF77-7D4E2E57A585}"/>
              </a:ext>
            </a:extLst>
          </p:cNvPr>
          <p:cNvSpPr>
            <a:spLocks noGrp="1"/>
          </p:cNvSpPr>
          <p:nvPr>
            <p:ph type="ctrTitle" hasCustomPrompt="1"/>
          </p:nvPr>
        </p:nvSpPr>
        <p:spPr>
          <a:xfrm>
            <a:off x="4210594" y="2598269"/>
            <a:ext cx="7445828" cy="830731"/>
          </a:xfrm>
        </p:spPr>
        <p:txBody>
          <a:bodyPr lIns="0" tIns="0" rIns="0" bIns="0" anchor="t" anchorCtr="0">
            <a:noAutofit/>
          </a:bodyPr>
          <a:lstStyle>
            <a:lvl1pPr algn="ctr">
              <a:defRPr sz="4000">
                <a:solidFill>
                  <a:schemeClr val="bg1"/>
                </a:solidFill>
              </a:defRPr>
            </a:lvl1pPr>
          </a:lstStyle>
          <a:p>
            <a:r>
              <a:rPr lang="en-US" dirty="0"/>
              <a:t>Click to edit Master title page</a:t>
            </a:r>
          </a:p>
        </p:txBody>
      </p:sp>
      <p:sp>
        <p:nvSpPr>
          <p:cNvPr id="3" name="Subtitle 2">
            <a:extLst>
              <a:ext uri="{FF2B5EF4-FFF2-40B4-BE49-F238E27FC236}">
                <a16:creationId xmlns:a16="http://schemas.microsoft.com/office/drawing/2014/main" id="{8E6ABA83-6A80-EB9E-2FE1-1CB5E2E3F0F9}"/>
              </a:ext>
            </a:extLst>
          </p:cNvPr>
          <p:cNvSpPr>
            <a:spLocks noGrp="1"/>
          </p:cNvSpPr>
          <p:nvPr>
            <p:ph type="subTitle" idx="1"/>
          </p:nvPr>
        </p:nvSpPr>
        <p:spPr>
          <a:xfrm>
            <a:off x="4210594" y="3735815"/>
            <a:ext cx="7445829" cy="1401024"/>
          </a:xfrm>
        </p:spPr>
        <p:txBody>
          <a:bodyPr lIns="0" tIns="0" rIns="0" bIns="0"/>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6" name="Straight Connector 15">
            <a:extLst>
              <a:ext uri="{FF2B5EF4-FFF2-40B4-BE49-F238E27FC236}">
                <a16:creationId xmlns:a16="http://schemas.microsoft.com/office/drawing/2014/main" id="{BF032CE0-1F1F-3BDE-AE08-3C412DE92733}"/>
              </a:ext>
            </a:extLst>
          </p:cNvPr>
          <p:cNvCxnSpPr/>
          <p:nvPr userDrawn="1"/>
        </p:nvCxnSpPr>
        <p:spPr>
          <a:xfrm>
            <a:off x="3675016" y="-13322"/>
            <a:ext cx="0" cy="685800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74991A0-06C8-4B6F-C733-75111CB970F0}"/>
              </a:ext>
            </a:extLst>
          </p:cNvPr>
          <p:cNvGrpSpPr/>
          <p:nvPr userDrawn="1"/>
        </p:nvGrpSpPr>
        <p:grpSpPr>
          <a:xfrm>
            <a:off x="5930862" y="220718"/>
            <a:ext cx="4005291" cy="1807258"/>
            <a:chOff x="6096000" y="582802"/>
            <a:chExt cx="2751163" cy="1241373"/>
          </a:xfrm>
        </p:grpSpPr>
        <p:cxnSp>
          <p:nvCxnSpPr>
            <p:cNvPr id="4" name="Straight Connector 3">
              <a:extLst>
                <a:ext uri="{FF2B5EF4-FFF2-40B4-BE49-F238E27FC236}">
                  <a16:creationId xmlns:a16="http://schemas.microsoft.com/office/drawing/2014/main" id="{0C30C019-6616-055E-D71B-E166E4C5485D}"/>
                </a:ext>
              </a:extLst>
            </p:cNvPr>
            <p:cNvCxnSpPr>
              <a:cxnSpLocks/>
            </p:cNvCxnSpPr>
            <p:nvPr userDrawn="1"/>
          </p:nvCxnSpPr>
          <p:spPr>
            <a:xfrm>
              <a:off x="7979113" y="836753"/>
              <a:ext cx="0" cy="8512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descr="A white letter in a circle&#10;&#10;AI-generated content may be incorrect.">
              <a:extLst>
                <a:ext uri="{FF2B5EF4-FFF2-40B4-BE49-F238E27FC236}">
                  <a16:creationId xmlns:a16="http://schemas.microsoft.com/office/drawing/2014/main" id="{A5FDFCD9-9885-955C-C0A4-4AD40F4B60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09846" y="932193"/>
              <a:ext cx="437317" cy="742527"/>
            </a:xfrm>
            <a:prstGeom prst="rect">
              <a:avLst/>
            </a:prstGeom>
          </p:spPr>
        </p:pic>
        <p:pic>
          <p:nvPicPr>
            <p:cNvPr id="6" name="Picture 5" descr="A logo for a medical service&#10;&#10;AI-generated content may be incorrect.">
              <a:extLst>
                <a:ext uri="{FF2B5EF4-FFF2-40B4-BE49-F238E27FC236}">
                  <a16:creationId xmlns:a16="http://schemas.microsoft.com/office/drawing/2014/main" id="{4F0AF14A-E25C-19F8-F359-544BDAED3C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0" y="582802"/>
              <a:ext cx="1504587" cy="1241373"/>
            </a:xfrm>
            <a:prstGeom prst="rect">
              <a:avLst/>
            </a:prstGeom>
          </p:spPr>
        </p:pic>
      </p:grpSp>
      <p:pic>
        <p:nvPicPr>
          <p:cNvPr id="11" name="Picture 10">
            <a:extLst>
              <a:ext uri="{FF2B5EF4-FFF2-40B4-BE49-F238E27FC236}">
                <a16:creationId xmlns:a16="http://schemas.microsoft.com/office/drawing/2014/main" id="{BF8E3D44-3449-DB7A-EB59-7DE1DA16C52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0"/>
            <a:ext cx="3675015" cy="6844678"/>
          </a:xfrm>
          <a:prstGeom prst="rect">
            <a:avLst/>
          </a:prstGeom>
        </p:spPr>
      </p:pic>
    </p:spTree>
    <p:extLst>
      <p:ext uri="{BB962C8B-B14F-4D97-AF65-F5344CB8AC3E}">
        <p14:creationId xmlns:p14="http://schemas.microsoft.com/office/powerpoint/2010/main" val="1284743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9" name="Picture 8" descr="A person with the arms crossed&#10;&#10;Description automatically generated with medium confidence">
            <a:extLst>
              <a:ext uri="{FF2B5EF4-FFF2-40B4-BE49-F238E27FC236}">
                <a16:creationId xmlns:a16="http://schemas.microsoft.com/office/drawing/2014/main" id="{E227A137-C297-FBAF-B4CC-8E62250D5F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1386"/>
          <a:stretch/>
        </p:blipFill>
        <p:spPr>
          <a:xfrm>
            <a:off x="0" y="-7316"/>
            <a:ext cx="8734632" cy="6851994"/>
          </a:xfrm>
          <a:prstGeom prst="rect">
            <a:avLst/>
          </a:prstGeom>
        </p:spPr>
      </p:pic>
      <p:sp>
        <p:nvSpPr>
          <p:cNvPr id="7" name="Rectangle 6">
            <a:extLst>
              <a:ext uri="{FF2B5EF4-FFF2-40B4-BE49-F238E27FC236}">
                <a16:creationId xmlns:a16="http://schemas.microsoft.com/office/drawing/2014/main" id="{118E2E96-E872-A8CC-F14B-8860EDAB0E6F}"/>
              </a:ext>
            </a:extLst>
          </p:cNvPr>
          <p:cNvSpPr/>
          <p:nvPr userDrawn="1"/>
        </p:nvSpPr>
        <p:spPr>
          <a:xfrm>
            <a:off x="3675016" y="-13322"/>
            <a:ext cx="8516984" cy="68713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872A35-BE34-D520-FF77-7D4E2E57A585}"/>
              </a:ext>
            </a:extLst>
          </p:cNvPr>
          <p:cNvSpPr>
            <a:spLocks noGrp="1"/>
          </p:cNvSpPr>
          <p:nvPr>
            <p:ph type="ctrTitle" hasCustomPrompt="1"/>
          </p:nvPr>
        </p:nvSpPr>
        <p:spPr>
          <a:xfrm>
            <a:off x="4210594" y="2598269"/>
            <a:ext cx="7445828" cy="830731"/>
          </a:xfrm>
        </p:spPr>
        <p:txBody>
          <a:bodyPr lIns="0" tIns="0" rIns="0" bIns="0" anchor="t" anchorCtr="0">
            <a:noAutofit/>
          </a:bodyPr>
          <a:lstStyle>
            <a:lvl1pPr algn="ctr">
              <a:defRPr sz="4000">
                <a:solidFill>
                  <a:schemeClr val="bg1"/>
                </a:solidFill>
              </a:defRPr>
            </a:lvl1pPr>
          </a:lstStyle>
          <a:p>
            <a:r>
              <a:rPr lang="en-US" dirty="0"/>
              <a:t>Click to edit Master title page</a:t>
            </a:r>
          </a:p>
        </p:txBody>
      </p:sp>
      <p:sp>
        <p:nvSpPr>
          <p:cNvPr id="3" name="Subtitle 2">
            <a:extLst>
              <a:ext uri="{FF2B5EF4-FFF2-40B4-BE49-F238E27FC236}">
                <a16:creationId xmlns:a16="http://schemas.microsoft.com/office/drawing/2014/main" id="{8E6ABA83-6A80-EB9E-2FE1-1CB5E2E3F0F9}"/>
              </a:ext>
            </a:extLst>
          </p:cNvPr>
          <p:cNvSpPr>
            <a:spLocks noGrp="1"/>
          </p:cNvSpPr>
          <p:nvPr>
            <p:ph type="subTitle" idx="1"/>
          </p:nvPr>
        </p:nvSpPr>
        <p:spPr>
          <a:xfrm>
            <a:off x="4210594" y="3735815"/>
            <a:ext cx="7445829" cy="1401024"/>
          </a:xfrm>
        </p:spPr>
        <p:txBody>
          <a:bodyPr lIns="0" tIns="0" rIns="0" bIns="0"/>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6" name="Straight Connector 15">
            <a:extLst>
              <a:ext uri="{FF2B5EF4-FFF2-40B4-BE49-F238E27FC236}">
                <a16:creationId xmlns:a16="http://schemas.microsoft.com/office/drawing/2014/main" id="{BF032CE0-1F1F-3BDE-AE08-3C412DE92733}"/>
              </a:ext>
            </a:extLst>
          </p:cNvPr>
          <p:cNvCxnSpPr>
            <a:cxnSpLocks/>
          </p:cNvCxnSpPr>
          <p:nvPr userDrawn="1"/>
        </p:nvCxnSpPr>
        <p:spPr>
          <a:xfrm>
            <a:off x="3675016" y="-13322"/>
            <a:ext cx="0" cy="6871322"/>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4762E2C-3B5A-FBAB-F91A-3A51A5E566EB}"/>
              </a:ext>
            </a:extLst>
          </p:cNvPr>
          <p:cNvGrpSpPr/>
          <p:nvPr userDrawn="1"/>
        </p:nvGrpSpPr>
        <p:grpSpPr>
          <a:xfrm>
            <a:off x="5930862" y="220718"/>
            <a:ext cx="4005291" cy="1807258"/>
            <a:chOff x="6096000" y="582802"/>
            <a:chExt cx="2751163" cy="1241373"/>
          </a:xfrm>
        </p:grpSpPr>
        <p:cxnSp>
          <p:nvCxnSpPr>
            <p:cNvPr id="6" name="Straight Connector 5">
              <a:extLst>
                <a:ext uri="{FF2B5EF4-FFF2-40B4-BE49-F238E27FC236}">
                  <a16:creationId xmlns:a16="http://schemas.microsoft.com/office/drawing/2014/main" id="{6DCA9303-E35C-4822-AAE7-F26FAF46B69A}"/>
                </a:ext>
              </a:extLst>
            </p:cNvPr>
            <p:cNvCxnSpPr>
              <a:cxnSpLocks/>
            </p:cNvCxnSpPr>
            <p:nvPr userDrawn="1"/>
          </p:nvCxnSpPr>
          <p:spPr>
            <a:xfrm>
              <a:off x="7979113" y="836753"/>
              <a:ext cx="0" cy="8512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Picture 7" descr="A white letter in a circle&#10;&#10;AI-generated content may be incorrect.">
              <a:extLst>
                <a:ext uri="{FF2B5EF4-FFF2-40B4-BE49-F238E27FC236}">
                  <a16:creationId xmlns:a16="http://schemas.microsoft.com/office/drawing/2014/main" id="{5308CA99-26D3-D42E-B4B6-1B8D1DB61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09846" y="932193"/>
              <a:ext cx="437317" cy="742527"/>
            </a:xfrm>
            <a:prstGeom prst="rect">
              <a:avLst/>
            </a:prstGeom>
          </p:spPr>
        </p:pic>
        <p:pic>
          <p:nvPicPr>
            <p:cNvPr id="10" name="Picture 9" descr="A logo for a medical service&#10;&#10;AI-generated content may be incorrect.">
              <a:extLst>
                <a:ext uri="{FF2B5EF4-FFF2-40B4-BE49-F238E27FC236}">
                  <a16:creationId xmlns:a16="http://schemas.microsoft.com/office/drawing/2014/main" id="{DCDEE37B-11A4-3DF9-D43A-5D4EF0511B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96000" y="582802"/>
              <a:ext cx="1504587" cy="1241373"/>
            </a:xfrm>
            <a:prstGeom prst="rect">
              <a:avLst/>
            </a:prstGeom>
          </p:spPr>
        </p:pic>
      </p:grpSp>
    </p:spTree>
    <p:extLst>
      <p:ext uri="{BB962C8B-B14F-4D97-AF65-F5344CB8AC3E}">
        <p14:creationId xmlns:p14="http://schemas.microsoft.com/office/powerpoint/2010/main" val="4001968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descr="A person with the arms crossed&#10;&#10;Description automatically generated with medium confidence">
            <a:extLst>
              <a:ext uri="{FF2B5EF4-FFF2-40B4-BE49-F238E27FC236}">
                <a16:creationId xmlns:a16="http://schemas.microsoft.com/office/drawing/2014/main" id="{FF4D0893-CE6A-7CD4-9460-52F8AD8747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1386"/>
          <a:stretch/>
        </p:blipFill>
        <p:spPr>
          <a:xfrm>
            <a:off x="0" y="-7316"/>
            <a:ext cx="8734632" cy="6851994"/>
          </a:xfrm>
          <a:prstGeom prst="rect">
            <a:avLst/>
          </a:prstGeom>
        </p:spPr>
      </p:pic>
      <p:sp>
        <p:nvSpPr>
          <p:cNvPr id="7" name="Rectangle 6">
            <a:extLst>
              <a:ext uri="{FF2B5EF4-FFF2-40B4-BE49-F238E27FC236}">
                <a16:creationId xmlns:a16="http://schemas.microsoft.com/office/drawing/2014/main" id="{118E2E96-E872-A8CC-F14B-8860EDAB0E6F}"/>
              </a:ext>
            </a:extLst>
          </p:cNvPr>
          <p:cNvSpPr/>
          <p:nvPr userDrawn="1"/>
        </p:nvSpPr>
        <p:spPr>
          <a:xfrm>
            <a:off x="3675016" y="-13322"/>
            <a:ext cx="8516984" cy="68519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872A35-BE34-D520-FF77-7D4E2E57A585}"/>
              </a:ext>
            </a:extLst>
          </p:cNvPr>
          <p:cNvSpPr>
            <a:spLocks noGrp="1"/>
          </p:cNvSpPr>
          <p:nvPr>
            <p:ph type="ctrTitle" hasCustomPrompt="1"/>
          </p:nvPr>
        </p:nvSpPr>
        <p:spPr>
          <a:xfrm>
            <a:off x="4210594" y="2598269"/>
            <a:ext cx="7445828" cy="830731"/>
          </a:xfrm>
        </p:spPr>
        <p:txBody>
          <a:bodyPr lIns="0" tIns="0" rIns="0" bIns="0" anchor="t" anchorCtr="0">
            <a:noAutofit/>
          </a:bodyPr>
          <a:lstStyle>
            <a:lvl1pPr algn="ctr">
              <a:defRPr sz="4000">
                <a:solidFill>
                  <a:schemeClr val="bg1"/>
                </a:solidFill>
              </a:defRPr>
            </a:lvl1pPr>
          </a:lstStyle>
          <a:p>
            <a:r>
              <a:rPr lang="en-US"/>
              <a:t>Click to edit Master title page</a:t>
            </a:r>
          </a:p>
        </p:txBody>
      </p:sp>
      <p:sp>
        <p:nvSpPr>
          <p:cNvPr id="3" name="Subtitle 2">
            <a:extLst>
              <a:ext uri="{FF2B5EF4-FFF2-40B4-BE49-F238E27FC236}">
                <a16:creationId xmlns:a16="http://schemas.microsoft.com/office/drawing/2014/main" id="{8E6ABA83-6A80-EB9E-2FE1-1CB5E2E3F0F9}"/>
              </a:ext>
            </a:extLst>
          </p:cNvPr>
          <p:cNvSpPr>
            <a:spLocks noGrp="1"/>
          </p:cNvSpPr>
          <p:nvPr>
            <p:ph type="subTitle" idx="1"/>
          </p:nvPr>
        </p:nvSpPr>
        <p:spPr>
          <a:xfrm>
            <a:off x="4210594" y="3735815"/>
            <a:ext cx="7445829" cy="1401024"/>
          </a:xfrm>
        </p:spPr>
        <p:txBody>
          <a:bodyPr lIns="0" tIns="0" rIns="0" bIns="0"/>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 company name&#10;&#10;Description automatically generated">
            <a:extLst>
              <a:ext uri="{FF2B5EF4-FFF2-40B4-BE49-F238E27FC236}">
                <a16:creationId xmlns:a16="http://schemas.microsoft.com/office/drawing/2014/main" id="{0A517354-A654-BA4A-ED4D-1B00258C54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53932" y="243409"/>
            <a:ext cx="2559152" cy="2111452"/>
          </a:xfrm>
          <a:prstGeom prst="rect">
            <a:avLst/>
          </a:prstGeom>
        </p:spPr>
      </p:pic>
      <p:cxnSp>
        <p:nvCxnSpPr>
          <p:cNvPr id="16" name="Straight Connector 15">
            <a:extLst>
              <a:ext uri="{FF2B5EF4-FFF2-40B4-BE49-F238E27FC236}">
                <a16:creationId xmlns:a16="http://schemas.microsoft.com/office/drawing/2014/main" id="{BF032CE0-1F1F-3BDE-AE08-3C412DE92733}"/>
              </a:ext>
            </a:extLst>
          </p:cNvPr>
          <p:cNvCxnSpPr/>
          <p:nvPr userDrawn="1"/>
        </p:nvCxnSpPr>
        <p:spPr>
          <a:xfrm>
            <a:off x="3675016" y="-13322"/>
            <a:ext cx="0" cy="685800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21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51865D-96A2-51D6-4DB8-3259B1FA6BF3}"/>
              </a:ext>
            </a:extLst>
          </p:cNvPr>
          <p:cNvSpPr/>
          <p:nvPr userDrawn="1"/>
        </p:nvSpPr>
        <p:spPr>
          <a:xfrm>
            <a:off x="6125851" y="4450732"/>
            <a:ext cx="6066147" cy="24072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87420088-7C1C-68FB-261F-D825FC0FF2D3}"/>
              </a:ext>
            </a:extLst>
          </p:cNvPr>
          <p:cNvCxnSpPr>
            <a:cxnSpLocks/>
          </p:cNvCxnSpPr>
          <p:nvPr userDrawn="1"/>
        </p:nvCxnSpPr>
        <p:spPr>
          <a:xfrm>
            <a:off x="6125851" y="4476148"/>
            <a:ext cx="606614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9EB218B7-DD4F-75BA-7EBF-50AA94A9D887}"/>
              </a:ext>
            </a:extLst>
          </p:cNvPr>
          <p:cNvSpPr>
            <a:spLocks noGrp="1"/>
          </p:cNvSpPr>
          <p:nvPr>
            <p:ph type="body" sz="quarter" idx="3"/>
          </p:nvPr>
        </p:nvSpPr>
        <p:spPr>
          <a:xfrm>
            <a:off x="457200" y="1740721"/>
            <a:ext cx="5183188" cy="3955083"/>
          </a:xfrm>
        </p:spPr>
        <p:txBody>
          <a:bodyPr lIns="0" tIns="0" rIns="0" bIns="0" anchor="t" anchorCtr="0"/>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7" name="Title 1">
            <a:extLst>
              <a:ext uri="{FF2B5EF4-FFF2-40B4-BE49-F238E27FC236}">
                <a16:creationId xmlns:a16="http://schemas.microsoft.com/office/drawing/2014/main" id="{9CD09A4F-49F2-C860-AC02-78BEB0066D77}"/>
              </a:ext>
            </a:extLst>
          </p:cNvPr>
          <p:cNvSpPr>
            <a:spLocks noGrp="1"/>
          </p:cNvSpPr>
          <p:nvPr>
            <p:ph type="ctrTitle" hasCustomPrompt="1"/>
          </p:nvPr>
        </p:nvSpPr>
        <p:spPr>
          <a:xfrm>
            <a:off x="457200" y="331465"/>
            <a:ext cx="5183188" cy="1253715"/>
          </a:xfrm>
        </p:spPr>
        <p:txBody>
          <a:bodyPr lIns="0" tIns="0" rIns="0" bIns="0" anchor="t" anchorCtr="0">
            <a:noAutofit/>
          </a:bodyPr>
          <a:lstStyle>
            <a:lvl1pPr algn="l">
              <a:defRPr sz="4000">
                <a:solidFill>
                  <a:schemeClr val="accent1"/>
                </a:solidFill>
              </a:defRPr>
            </a:lvl1pPr>
          </a:lstStyle>
          <a:p>
            <a:r>
              <a:rPr lang="en-US" dirty="0"/>
              <a:t>Click to edit Master title page</a:t>
            </a:r>
          </a:p>
        </p:txBody>
      </p:sp>
      <p:grpSp>
        <p:nvGrpSpPr>
          <p:cNvPr id="25" name="Group 24">
            <a:extLst>
              <a:ext uri="{FF2B5EF4-FFF2-40B4-BE49-F238E27FC236}">
                <a16:creationId xmlns:a16="http://schemas.microsoft.com/office/drawing/2014/main" id="{0DB6A082-028E-C04C-7EC5-AD70AB8A04F1}"/>
              </a:ext>
            </a:extLst>
          </p:cNvPr>
          <p:cNvGrpSpPr/>
          <p:nvPr userDrawn="1"/>
        </p:nvGrpSpPr>
        <p:grpSpPr>
          <a:xfrm>
            <a:off x="7156278" y="4647503"/>
            <a:ext cx="4005291" cy="1807258"/>
            <a:chOff x="6096000" y="582802"/>
            <a:chExt cx="2751163" cy="1241373"/>
          </a:xfrm>
        </p:grpSpPr>
        <p:cxnSp>
          <p:nvCxnSpPr>
            <p:cNvPr id="26" name="Straight Connector 25">
              <a:extLst>
                <a:ext uri="{FF2B5EF4-FFF2-40B4-BE49-F238E27FC236}">
                  <a16:creationId xmlns:a16="http://schemas.microsoft.com/office/drawing/2014/main" id="{7064257F-5D5E-B078-C235-0705A17AEFF9}"/>
                </a:ext>
              </a:extLst>
            </p:cNvPr>
            <p:cNvCxnSpPr>
              <a:cxnSpLocks/>
            </p:cNvCxnSpPr>
            <p:nvPr userDrawn="1"/>
          </p:nvCxnSpPr>
          <p:spPr>
            <a:xfrm>
              <a:off x="7979113" y="836753"/>
              <a:ext cx="0" cy="8512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8" name="Picture 27" descr="A white letter in a circle&#10;&#10;AI-generated content may be incorrect.">
              <a:extLst>
                <a:ext uri="{FF2B5EF4-FFF2-40B4-BE49-F238E27FC236}">
                  <a16:creationId xmlns:a16="http://schemas.microsoft.com/office/drawing/2014/main" id="{F01614C5-391D-69F9-6F44-14CC3DD173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09846" y="932193"/>
              <a:ext cx="437317" cy="742527"/>
            </a:xfrm>
            <a:prstGeom prst="rect">
              <a:avLst/>
            </a:prstGeom>
          </p:spPr>
        </p:pic>
        <p:pic>
          <p:nvPicPr>
            <p:cNvPr id="29" name="Picture 28" descr="A logo for a medical service&#10;&#10;AI-generated content may be incorrect.">
              <a:extLst>
                <a:ext uri="{FF2B5EF4-FFF2-40B4-BE49-F238E27FC236}">
                  <a16:creationId xmlns:a16="http://schemas.microsoft.com/office/drawing/2014/main" id="{92853A65-B906-021A-B470-F7626588BE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0" y="582802"/>
              <a:ext cx="1504587" cy="1241373"/>
            </a:xfrm>
            <a:prstGeom prst="rect">
              <a:avLst/>
            </a:prstGeom>
          </p:spPr>
        </p:pic>
      </p:grpSp>
      <p:pic>
        <p:nvPicPr>
          <p:cNvPr id="2" name="Picture 1">
            <a:extLst>
              <a:ext uri="{FF2B5EF4-FFF2-40B4-BE49-F238E27FC236}">
                <a16:creationId xmlns:a16="http://schemas.microsoft.com/office/drawing/2014/main" id="{740536F0-083E-6410-58D4-F66CC433AA8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125851" y="0"/>
            <a:ext cx="6066147" cy="4476146"/>
          </a:xfrm>
          <a:prstGeom prst="rect">
            <a:avLst/>
          </a:prstGeom>
        </p:spPr>
      </p:pic>
    </p:spTree>
    <p:extLst>
      <p:ext uri="{BB962C8B-B14F-4D97-AF65-F5344CB8AC3E}">
        <p14:creationId xmlns:p14="http://schemas.microsoft.com/office/powerpoint/2010/main" val="1115926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A18849C9-A13E-F311-675D-7AB7D7AFDA28}"/>
              </a:ext>
            </a:extLst>
          </p:cNvPr>
          <p:cNvSpPr>
            <a:spLocks noGrp="1"/>
          </p:cNvSpPr>
          <p:nvPr>
            <p:ph type="title"/>
          </p:nvPr>
        </p:nvSpPr>
        <p:spPr>
          <a:xfrm>
            <a:off x="457200" y="274320"/>
            <a:ext cx="11205148" cy="982551"/>
          </a:xfrm>
        </p:spPr>
        <p:txBody>
          <a:bodyPr lIns="0" tIns="0" rIns="0" bIns="0" anchor="t" anchorCtr="0">
            <a:normAutofit/>
          </a:bodyPr>
          <a:lstStyle>
            <a:lvl1pPr>
              <a:defRPr sz="4000">
                <a:solidFill>
                  <a:schemeClr val="accent1"/>
                </a:solidFill>
              </a:defRPr>
            </a:lvl1pPr>
          </a:lstStyle>
          <a:p>
            <a:r>
              <a:rPr lang="en-US" dirty="0"/>
              <a:t>Click to edit Master title style</a:t>
            </a:r>
          </a:p>
        </p:txBody>
      </p:sp>
      <p:sp>
        <p:nvSpPr>
          <p:cNvPr id="26" name="Content Placeholder 2">
            <a:extLst>
              <a:ext uri="{FF2B5EF4-FFF2-40B4-BE49-F238E27FC236}">
                <a16:creationId xmlns:a16="http://schemas.microsoft.com/office/drawing/2014/main" id="{55920DBE-8051-DF06-FA60-72D6AF6048D5}"/>
              </a:ext>
            </a:extLst>
          </p:cNvPr>
          <p:cNvSpPr>
            <a:spLocks noGrp="1"/>
          </p:cNvSpPr>
          <p:nvPr>
            <p:ph idx="1"/>
          </p:nvPr>
        </p:nvSpPr>
        <p:spPr>
          <a:xfrm>
            <a:off x="457200" y="1259440"/>
            <a:ext cx="11201400" cy="4122030"/>
          </a:xfrm>
        </p:spPr>
        <p:txBody>
          <a:bodyPr lIns="0" tIns="0" rIns="0" bIns="0"/>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ADF0D182-7F50-2D63-1BFF-432AB8674496}"/>
              </a:ext>
            </a:extLst>
          </p:cNvPr>
          <p:cNvGrpSpPr/>
          <p:nvPr userDrawn="1"/>
        </p:nvGrpSpPr>
        <p:grpSpPr>
          <a:xfrm>
            <a:off x="0" y="5534126"/>
            <a:ext cx="12192000" cy="1323874"/>
            <a:chOff x="0" y="5534126"/>
            <a:chExt cx="12192000" cy="1323874"/>
          </a:xfrm>
        </p:grpSpPr>
        <p:sp>
          <p:nvSpPr>
            <p:cNvPr id="4" name="Rectangle 3">
              <a:extLst>
                <a:ext uri="{FF2B5EF4-FFF2-40B4-BE49-F238E27FC236}">
                  <a16:creationId xmlns:a16="http://schemas.microsoft.com/office/drawing/2014/main" id="{A3AEFB15-1A3F-3FB3-5206-D1C26F8CDC05}"/>
                </a:ext>
              </a:extLst>
            </p:cNvPr>
            <p:cNvSpPr/>
            <p:nvPr userDrawn="1"/>
          </p:nvSpPr>
          <p:spPr>
            <a:xfrm>
              <a:off x="0" y="5598731"/>
              <a:ext cx="12192000" cy="1259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BFE25560-0DD5-A76D-900D-9A59C8ADC74D}"/>
                </a:ext>
              </a:extLst>
            </p:cNvPr>
            <p:cNvCxnSpPr>
              <a:cxnSpLocks/>
            </p:cNvCxnSpPr>
            <p:nvPr userDrawn="1"/>
          </p:nvCxnSpPr>
          <p:spPr>
            <a:xfrm flipV="1">
              <a:off x="0" y="5589106"/>
              <a:ext cx="12191999" cy="9625"/>
            </a:xfrm>
            <a:prstGeom prst="line">
              <a:avLst/>
            </a:prstGeom>
            <a:ln w="34925">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264A3CF1-D034-5F00-CA72-92E1067027AE}"/>
                </a:ext>
              </a:extLst>
            </p:cNvPr>
            <p:cNvGrpSpPr/>
            <p:nvPr userDrawn="1"/>
          </p:nvGrpSpPr>
          <p:grpSpPr>
            <a:xfrm>
              <a:off x="4662664" y="5534126"/>
              <a:ext cx="2866673" cy="1241373"/>
              <a:chOff x="4519480" y="5534126"/>
              <a:chExt cx="2866673" cy="1241373"/>
            </a:xfrm>
          </p:grpSpPr>
          <p:cxnSp>
            <p:nvCxnSpPr>
              <p:cNvPr id="8" name="Straight Connector 7">
                <a:extLst>
                  <a:ext uri="{FF2B5EF4-FFF2-40B4-BE49-F238E27FC236}">
                    <a16:creationId xmlns:a16="http://schemas.microsoft.com/office/drawing/2014/main" id="{2954978B-6369-3BB7-FBC8-98912C3203FB}"/>
                  </a:ext>
                </a:extLst>
              </p:cNvPr>
              <p:cNvCxnSpPr>
                <a:cxnSpLocks/>
              </p:cNvCxnSpPr>
              <p:nvPr userDrawn="1"/>
            </p:nvCxnSpPr>
            <p:spPr>
              <a:xfrm>
                <a:off x="6402593" y="5788077"/>
                <a:ext cx="0" cy="8512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0" name="Picture 9" descr="A white letter in a circle&#10;&#10;AI-generated content may be incorrect.">
                <a:extLst>
                  <a:ext uri="{FF2B5EF4-FFF2-40B4-BE49-F238E27FC236}">
                    <a16:creationId xmlns:a16="http://schemas.microsoft.com/office/drawing/2014/main" id="{403F2A8E-75A0-91E0-A5EE-E80FFFAD87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6588" y="5816748"/>
                <a:ext cx="499565" cy="848220"/>
              </a:xfrm>
              <a:prstGeom prst="rect">
                <a:avLst/>
              </a:prstGeom>
            </p:spPr>
          </p:pic>
          <p:pic>
            <p:nvPicPr>
              <p:cNvPr id="12" name="Picture 11" descr="A logo for a medical service&#10;&#10;AI-generated content may be incorrect.">
                <a:extLst>
                  <a:ext uri="{FF2B5EF4-FFF2-40B4-BE49-F238E27FC236}">
                    <a16:creationId xmlns:a16="http://schemas.microsoft.com/office/drawing/2014/main" id="{C9249264-4C06-BD34-6207-A6A3BD8738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9480" y="5534126"/>
                <a:ext cx="1504587" cy="1241373"/>
              </a:xfrm>
              <a:prstGeom prst="rect">
                <a:avLst/>
              </a:prstGeom>
            </p:spPr>
          </p:pic>
        </p:grpSp>
      </p:grpSp>
    </p:spTree>
    <p:extLst>
      <p:ext uri="{BB962C8B-B14F-4D97-AF65-F5344CB8AC3E}">
        <p14:creationId xmlns:p14="http://schemas.microsoft.com/office/powerpoint/2010/main" val="586159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A18849C9-A13E-F311-675D-7AB7D7AFDA28}"/>
              </a:ext>
            </a:extLst>
          </p:cNvPr>
          <p:cNvSpPr>
            <a:spLocks noGrp="1"/>
          </p:cNvSpPr>
          <p:nvPr>
            <p:ph type="title"/>
          </p:nvPr>
        </p:nvSpPr>
        <p:spPr>
          <a:xfrm>
            <a:off x="457200" y="274320"/>
            <a:ext cx="11205148" cy="982551"/>
          </a:xfrm>
        </p:spPr>
        <p:txBody>
          <a:bodyPr lIns="0" tIns="0" rIns="0" bIns="0" anchor="t" anchorCtr="0">
            <a:normAutofit/>
          </a:bodyPr>
          <a:lstStyle>
            <a:lvl1pPr>
              <a:defRPr sz="4000">
                <a:solidFill>
                  <a:schemeClr val="accent1"/>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C3BCCEB5-EE68-AAD2-C51A-745B8C341E07}"/>
              </a:ext>
            </a:extLst>
          </p:cNvPr>
          <p:cNvGrpSpPr/>
          <p:nvPr userDrawn="1"/>
        </p:nvGrpSpPr>
        <p:grpSpPr>
          <a:xfrm>
            <a:off x="0" y="5534126"/>
            <a:ext cx="12192000" cy="1323874"/>
            <a:chOff x="0" y="5534126"/>
            <a:chExt cx="12192000" cy="1323874"/>
          </a:xfrm>
        </p:grpSpPr>
        <p:sp>
          <p:nvSpPr>
            <p:cNvPr id="3" name="Rectangle 2">
              <a:extLst>
                <a:ext uri="{FF2B5EF4-FFF2-40B4-BE49-F238E27FC236}">
                  <a16:creationId xmlns:a16="http://schemas.microsoft.com/office/drawing/2014/main" id="{0E412DC6-ABFB-6E6D-D546-763B34F4EF39}"/>
                </a:ext>
              </a:extLst>
            </p:cNvPr>
            <p:cNvSpPr/>
            <p:nvPr userDrawn="1"/>
          </p:nvSpPr>
          <p:spPr>
            <a:xfrm>
              <a:off x="0" y="5598731"/>
              <a:ext cx="12192000" cy="1259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407B16C-CC4E-B37F-A90B-72A879917AA1}"/>
                </a:ext>
              </a:extLst>
            </p:cNvPr>
            <p:cNvCxnSpPr>
              <a:cxnSpLocks/>
            </p:cNvCxnSpPr>
            <p:nvPr userDrawn="1"/>
          </p:nvCxnSpPr>
          <p:spPr>
            <a:xfrm flipV="1">
              <a:off x="0" y="5589106"/>
              <a:ext cx="12191999" cy="9625"/>
            </a:xfrm>
            <a:prstGeom prst="line">
              <a:avLst/>
            </a:prstGeom>
            <a:ln w="34925">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2FF4CEEA-53F4-7828-E4B3-D984379E2E12}"/>
                </a:ext>
              </a:extLst>
            </p:cNvPr>
            <p:cNvGrpSpPr/>
            <p:nvPr userDrawn="1"/>
          </p:nvGrpSpPr>
          <p:grpSpPr>
            <a:xfrm>
              <a:off x="4662664" y="5534126"/>
              <a:ext cx="2866673" cy="1241373"/>
              <a:chOff x="4519480" y="5534126"/>
              <a:chExt cx="2866673" cy="1241373"/>
            </a:xfrm>
          </p:grpSpPr>
          <p:cxnSp>
            <p:nvCxnSpPr>
              <p:cNvPr id="6" name="Straight Connector 5">
                <a:extLst>
                  <a:ext uri="{FF2B5EF4-FFF2-40B4-BE49-F238E27FC236}">
                    <a16:creationId xmlns:a16="http://schemas.microsoft.com/office/drawing/2014/main" id="{0526034B-C2AF-000C-C8E8-62B548480AC0}"/>
                  </a:ext>
                </a:extLst>
              </p:cNvPr>
              <p:cNvCxnSpPr>
                <a:cxnSpLocks/>
              </p:cNvCxnSpPr>
              <p:nvPr userDrawn="1"/>
            </p:nvCxnSpPr>
            <p:spPr>
              <a:xfrm>
                <a:off x="6402593" y="5788077"/>
                <a:ext cx="0" cy="8512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7" name="Picture 6" descr="A white letter in a circle&#10;&#10;AI-generated content may be incorrect.">
                <a:extLst>
                  <a:ext uri="{FF2B5EF4-FFF2-40B4-BE49-F238E27FC236}">
                    <a16:creationId xmlns:a16="http://schemas.microsoft.com/office/drawing/2014/main" id="{C9A8937C-290A-2764-C5D9-523BCB0AFB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6588" y="5816748"/>
                <a:ext cx="499565" cy="848220"/>
              </a:xfrm>
              <a:prstGeom prst="rect">
                <a:avLst/>
              </a:prstGeom>
            </p:spPr>
          </p:pic>
          <p:pic>
            <p:nvPicPr>
              <p:cNvPr id="8" name="Picture 7" descr="A logo for a medical service&#10;&#10;AI-generated content may be incorrect.">
                <a:extLst>
                  <a:ext uri="{FF2B5EF4-FFF2-40B4-BE49-F238E27FC236}">
                    <a16:creationId xmlns:a16="http://schemas.microsoft.com/office/drawing/2014/main" id="{AAD33192-8C05-6CA0-AAFC-2EF4D416A9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9480" y="5534126"/>
                <a:ext cx="1504587" cy="1241373"/>
              </a:xfrm>
              <a:prstGeom prst="rect">
                <a:avLst/>
              </a:prstGeom>
            </p:spPr>
          </p:pic>
        </p:grpSp>
      </p:grpSp>
    </p:spTree>
    <p:extLst>
      <p:ext uri="{BB962C8B-B14F-4D97-AF65-F5344CB8AC3E}">
        <p14:creationId xmlns:p14="http://schemas.microsoft.com/office/powerpoint/2010/main" val="1420580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A18849C9-A13E-F311-675D-7AB7D7AFDA28}"/>
              </a:ext>
            </a:extLst>
          </p:cNvPr>
          <p:cNvSpPr>
            <a:spLocks noGrp="1"/>
          </p:cNvSpPr>
          <p:nvPr>
            <p:ph type="title"/>
          </p:nvPr>
        </p:nvSpPr>
        <p:spPr>
          <a:xfrm>
            <a:off x="457199" y="274320"/>
            <a:ext cx="8185759" cy="982551"/>
          </a:xfrm>
        </p:spPr>
        <p:txBody>
          <a:bodyPr lIns="0" tIns="0" rIns="0" bIns="0" anchor="t" anchorCtr="0">
            <a:normAutofit/>
          </a:bodyPr>
          <a:lstStyle>
            <a:lvl1pPr>
              <a:defRPr sz="4000">
                <a:solidFill>
                  <a:schemeClr val="accent1"/>
                </a:solidFill>
              </a:defRPr>
            </a:lvl1pPr>
          </a:lstStyle>
          <a:p>
            <a:r>
              <a:rPr lang="en-US" dirty="0"/>
              <a:t>Click to edit Master title style</a:t>
            </a:r>
          </a:p>
        </p:txBody>
      </p:sp>
      <p:sp>
        <p:nvSpPr>
          <p:cNvPr id="26" name="Content Placeholder 2">
            <a:extLst>
              <a:ext uri="{FF2B5EF4-FFF2-40B4-BE49-F238E27FC236}">
                <a16:creationId xmlns:a16="http://schemas.microsoft.com/office/drawing/2014/main" id="{55920DBE-8051-DF06-FA60-72D6AF6048D5}"/>
              </a:ext>
            </a:extLst>
          </p:cNvPr>
          <p:cNvSpPr>
            <a:spLocks noGrp="1"/>
          </p:cNvSpPr>
          <p:nvPr>
            <p:ph idx="1"/>
          </p:nvPr>
        </p:nvSpPr>
        <p:spPr>
          <a:xfrm>
            <a:off x="457199" y="1602340"/>
            <a:ext cx="8185760" cy="4981340"/>
          </a:xfrm>
        </p:spPr>
        <p:txBody>
          <a:bodyPr lIns="0" tIns="0" rIns="0" bIns="0"/>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C5DC2FF6-B1BC-CCC4-58B7-1F786A40E4A8}"/>
              </a:ext>
            </a:extLst>
          </p:cNvPr>
          <p:cNvSpPr/>
          <p:nvPr userDrawn="1"/>
        </p:nvSpPr>
        <p:spPr>
          <a:xfrm>
            <a:off x="9093200" y="0"/>
            <a:ext cx="3098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CAC9F15-B168-B07C-7D9A-98D03FD715F4}"/>
              </a:ext>
            </a:extLst>
          </p:cNvPr>
          <p:cNvGrpSpPr/>
          <p:nvPr userDrawn="1"/>
        </p:nvGrpSpPr>
        <p:grpSpPr>
          <a:xfrm>
            <a:off x="9377895" y="5339256"/>
            <a:ext cx="2445327" cy="1328508"/>
            <a:chOff x="6096000" y="582802"/>
            <a:chExt cx="2284942" cy="1241373"/>
          </a:xfrm>
        </p:grpSpPr>
        <p:cxnSp>
          <p:nvCxnSpPr>
            <p:cNvPr id="4" name="Straight Connector 3">
              <a:extLst>
                <a:ext uri="{FF2B5EF4-FFF2-40B4-BE49-F238E27FC236}">
                  <a16:creationId xmlns:a16="http://schemas.microsoft.com/office/drawing/2014/main" id="{FCAFE9F0-4CD3-1EB0-B8A2-ADF044560FB6}"/>
                </a:ext>
              </a:extLst>
            </p:cNvPr>
            <p:cNvCxnSpPr>
              <a:cxnSpLocks/>
            </p:cNvCxnSpPr>
            <p:nvPr userDrawn="1"/>
          </p:nvCxnSpPr>
          <p:spPr>
            <a:xfrm>
              <a:off x="7723768" y="836753"/>
              <a:ext cx="0" cy="8512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descr="A white letter in a circle&#10;&#10;AI-generated content may be incorrect.">
              <a:extLst>
                <a:ext uri="{FF2B5EF4-FFF2-40B4-BE49-F238E27FC236}">
                  <a16:creationId xmlns:a16="http://schemas.microsoft.com/office/drawing/2014/main" id="{B4B32AFE-8BA7-10B9-0946-C5CB51616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43625" y="932193"/>
              <a:ext cx="437317" cy="742527"/>
            </a:xfrm>
            <a:prstGeom prst="rect">
              <a:avLst/>
            </a:prstGeom>
          </p:spPr>
        </p:pic>
        <p:pic>
          <p:nvPicPr>
            <p:cNvPr id="6" name="Picture 5" descr="A logo for a medical service&#10;&#10;AI-generated content may be incorrect.">
              <a:extLst>
                <a:ext uri="{FF2B5EF4-FFF2-40B4-BE49-F238E27FC236}">
                  <a16:creationId xmlns:a16="http://schemas.microsoft.com/office/drawing/2014/main" id="{6E677EE0-91D9-C697-63B0-1042FFDF7E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0" y="582802"/>
              <a:ext cx="1504587" cy="1241373"/>
            </a:xfrm>
            <a:prstGeom prst="rect">
              <a:avLst/>
            </a:prstGeom>
          </p:spPr>
        </p:pic>
      </p:grpSp>
    </p:spTree>
    <p:extLst>
      <p:ext uri="{BB962C8B-B14F-4D97-AF65-F5344CB8AC3E}">
        <p14:creationId xmlns:p14="http://schemas.microsoft.com/office/powerpoint/2010/main" val="934935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5D270B-523D-2532-4DC6-879506EB1AB2}"/>
              </a:ext>
            </a:extLst>
          </p:cNvPr>
          <p:cNvSpPr>
            <a:spLocks noGrp="1"/>
          </p:cNvSpPr>
          <p:nvPr>
            <p:ph type="title"/>
          </p:nvPr>
        </p:nvSpPr>
        <p:spPr>
          <a:xfrm>
            <a:off x="457199" y="276888"/>
            <a:ext cx="7321463" cy="1051323"/>
          </a:xfrm>
        </p:spPr>
        <p:txBody>
          <a:bodyPr lIns="0" tIns="0" rIns="0" bIns="0" anchor="t" anchorCtr="0">
            <a:normAutofit/>
          </a:bodyPr>
          <a:lstStyle>
            <a:lvl1pPr>
              <a:defRPr sz="4000">
                <a:solidFill>
                  <a:schemeClr val="accent1"/>
                </a:solidFill>
              </a:defRPr>
            </a:lvl1pPr>
          </a:lstStyle>
          <a:p>
            <a:r>
              <a:rPr lang="en-US" dirty="0"/>
              <a:t>Click to edit Master title style</a:t>
            </a:r>
          </a:p>
        </p:txBody>
      </p:sp>
      <p:sp>
        <p:nvSpPr>
          <p:cNvPr id="7" name="Text Placeholder 2">
            <a:extLst>
              <a:ext uri="{FF2B5EF4-FFF2-40B4-BE49-F238E27FC236}">
                <a16:creationId xmlns:a16="http://schemas.microsoft.com/office/drawing/2014/main" id="{3BC1D83B-F1DD-48F1-ABDC-9C50C31CA23B}"/>
              </a:ext>
            </a:extLst>
          </p:cNvPr>
          <p:cNvSpPr>
            <a:spLocks noGrp="1"/>
          </p:cNvSpPr>
          <p:nvPr>
            <p:ph type="body" idx="1"/>
          </p:nvPr>
        </p:nvSpPr>
        <p:spPr>
          <a:xfrm>
            <a:off x="457199" y="1328213"/>
            <a:ext cx="7321463" cy="4012882"/>
          </a:xfrm>
        </p:spPr>
        <p:txBody>
          <a:bodyPr lIns="0" tIns="0" rIns="0" bIns="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9" name="Group 8">
            <a:extLst>
              <a:ext uri="{FF2B5EF4-FFF2-40B4-BE49-F238E27FC236}">
                <a16:creationId xmlns:a16="http://schemas.microsoft.com/office/drawing/2014/main" id="{89FEBBA6-6246-65C8-733D-89E4227B6D70}"/>
              </a:ext>
            </a:extLst>
          </p:cNvPr>
          <p:cNvGrpSpPr/>
          <p:nvPr userDrawn="1"/>
        </p:nvGrpSpPr>
        <p:grpSpPr>
          <a:xfrm>
            <a:off x="0" y="5534126"/>
            <a:ext cx="12192000" cy="1323874"/>
            <a:chOff x="0" y="5534126"/>
            <a:chExt cx="12192000" cy="1323874"/>
          </a:xfrm>
        </p:grpSpPr>
        <p:sp>
          <p:nvSpPr>
            <p:cNvPr id="13" name="Rectangle 12">
              <a:extLst>
                <a:ext uri="{FF2B5EF4-FFF2-40B4-BE49-F238E27FC236}">
                  <a16:creationId xmlns:a16="http://schemas.microsoft.com/office/drawing/2014/main" id="{58471A5B-8894-D997-C4DA-7AC356D39026}"/>
                </a:ext>
              </a:extLst>
            </p:cNvPr>
            <p:cNvSpPr/>
            <p:nvPr userDrawn="1"/>
          </p:nvSpPr>
          <p:spPr>
            <a:xfrm>
              <a:off x="0" y="5598731"/>
              <a:ext cx="12192000" cy="1259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D7F3D50-CF37-37BB-013A-50B0C642DBF5}"/>
                </a:ext>
              </a:extLst>
            </p:cNvPr>
            <p:cNvCxnSpPr>
              <a:cxnSpLocks/>
            </p:cNvCxnSpPr>
            <p:nvPr userDrawn="1"/>
          </p:nvCxnSpPr>
          <p:spPr>
            <a:xfrm flipV="1">
              <a:off x="0" y="5589106"/>
              <a:ext cx="12191999" cy="9625"/>
            </a:xfrm>
            <a:prstGeom prst="line">
              <a:avLst/>
            </a:prstGeom>
            <a:ln w="34925">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77B97ECC-9BB5-6E6D-23A9-173881CC357D}"/>
                </a:ext>
              </a:extLst>
            </p:cNvPr>
            <p:cNvGrpSpPr/>
            <p:nvPr userDrawn="1"/>
          </p:nvGrpSpPr>
          <p:grpSpPr>
            <a:xfrm>
              <a:off x="4662664" y="5534126"/>
              <a:ext cx="2866673" cy="1241373"/>
              <a:chOff x="4519480" y="5534126"/>
              <a:chExt cx="2866673" cy="1241373"/>
            </a:xfrm>
          </p:grpSpPr>
          <p:cxnSp>
            <p:nvCxnSpPr>
              <p:cNvPr id="16" name="Straight Connector 15">
                <a:extLst>
                  <a:ext uri="{FF2B5EF4-FFF2-40B4-BE49-F238E27FC236}">
                    <a16:creationId xmlns:a16="http://schemas.microsoft.com/office/drawing/2014/main" id="{A056A0A8-1B38-214E-61E1-51B1CA318034}"/>
                  </a:ext>
                </a:extLst>
              </p:cNvPr>
              <p:cNvCxnSpPr>
                <a:cxnSpLocks/>
              </p:cNvCxnSpPr>
              <p:nvPr userDrawn="1"/>
            </p:nvCxnSpPr>
            <p:spPr>
              <a:xfrm>
                <a:off x="6402593" y="5788077"/>
                <a:ext cx="0" cy="8512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7" name="Picture 16" descr="A white letter in a circle&#10;&#10;AI-generated content may be incorrect.">
                <a:extLst>
                  <a:ext uri="{FF2B5EF4-FFF2-40B4-BE49-F238E27FC236}">
                    <a16:creationId xmlns:a16="http://schemas.microsoft.com/office/drawing/2014/main" id="{EAA61737-BF47-BB02-9487-2B89E753E4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6588" y="5816748"/>
                <a:ext cx="499565" cy="848220"/>
              </a:xfrm>
              <a:prstGeom prst="rect">
                <a:avLst/>
              </a:prstGeom>
            </p:spPr>
          </p:pic>
          <p:pic>
            <p:nvPicPr>
              <p:cNvPr id="18" name="Picture 17" descr="A logo for a medical service&#10;&#10;AI-generated content may be incorrect.">
                <a:extLst>
                  <a:ext uri="{FF2B5EF4-FFF2-40B4-BE49-F238E27FC236}">
                    <a16:creationId xmlns:a16="http://schemas.microsoft.com/office/drawing/2014/main" id="{6C00D2ED-917A-498C-D119-3BD1B955BD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9480" y="5534126"/>
                <a:ext cx="1504587" cy="1241373"/>
              </a:xfrm>
              <a:prstGeom prst="rect">
                <a:avLst/>
              </a:prstGeom>
            </p:spPr>
          </p:pic>
        </p:grpSp>
      </p:grpSp>
      <p:pic>
        <p:nvPicPr>
          <p:cNvPr id="3" name="Picture 2">
            <a:extLst>
              <a:ext uri="{FF2B5EF4-FFF2-40B4-BE49-F238E27FC236}">
                <a16:creationId xmlns:a16="http://schemas.microsoft.com/office/drawing/2014/main" id="{07ABEB8A-CCA1-C199-4211-E7AFAC502318}"/>
              </a:ext>
            </a:extLst>
          </p:cNvPr>
          <p:cNvPicPr>
            <a:picLocks noChangeAspect="1"/>
          </p:cNvPicPr>
          <p:nvPr userDrawn="1"/>
        </p:nvPicPr>
        <p:blipFill>
          <a:blip r:embed="rId4"/>
          <a:stretch>
            <a:fillRect/>
          </a:stretch>
        </p:blipFill>
        <p:spPr>
          <a:xfrm>
            <a:off x="8140462" y="871925"/>
            <a:ext cx="3594338" cy="3234905"/>
          </a:xfrm>
          <a:prstGeom prst="rect">
            <a:avLst/>
          </a:prstGeom>
        </p:spPr>
      </p:pic>
      <p:sp>
        <p:nvSpPr>
          <p:cNvPr id="2" name="TextBox 1">
            <a:extLst>
              <a:ext uri="{FF2B5EF4-FFF2-40B4-BE49-F238E27FC236}">
                <a16:creationId xmlns:a16="http://schemas.microsoft.com/office/drawing/2014/main" id="{2CA6BD3A-2755-99C4-C485-33C99C176E1C}"/>
              </a:ext>
            </a:extLst>
          </p:cNvPr>
          <p:cNvSpPr txBox="1"/>
          <p:nvPr userDrawn="1"/>
        </p:nvSpPr>
        <p:spPr>
          <a:xfrm>
            <a:off x="8286750" y="4570831"/>
            <a:ext cx="3360420" cy="461665"/>
          </a:xfrm>
          <a:prstGeom prst="rect">
            <a:avLst/>
          </a:prstGeom>
          <a:noFill/>
        </p:spPr>
        <p:txBody>
          <a:bodyPr wrap="square" rtlCol="0">
            <a:spAutoFit/>
          </a:bodyPr>
          <a:lstStyle/>
          <a:p>
            <a:pPr algn="ctr"/>
            <a:r>
              <a:rPr lang="en-US" sz="2400" b="0" i="0" dirty="0">
                <a:solidFill>
                  <a:schemeClr val="accent1"/>
                </a:solidFill>
                <a:effectLst/>
                <a:latin typeface="Arial" panose="020B0604020202020204" pitchFamily="34" charset="0"/>
                <a:cs typeface="Arial" panose="020B0604020202020204" pitchFamily="34" charset="0"/>
              </a:rPr>
              <a:t>Methadone</a:t>
            </a:r>
            <a:endParaRPr lang="en-US" sz="24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837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39768-EC23-A391-E167-F4E8B58DCFFE}"/>
              </a:ext>
            </a:extLst>
          </p:cNvPr>
          <p:cNvSpPr>
            <a:spLocks noGrp="1"/>
          </p:cNvSpPr>
          <p:nvPr>
            <p:ph type="title"/>
          </p:nvPr>
        </p:nvSpPr>
        <p:spPr>
          <a:xfrm>
            <a:off x="457200" y="276888"/>
            <a:ext cx="7210021" cy="1051323"/>
          </a:xfrm>
        </p:spPr>
        <p:txBody>
          <a:bodyPr lIns="0" tIns="0" rIns="0" bIns="0" anchor="t" anchorCtr="0">
            <a:normAutofit/>
          </a:bodyPr>
          <a:lstStyle>
            <a:lvl1pPr>
              <a:defRPr sz="40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F3A779F-E578-BCE9-84A1-50A54084D726}"/>
              </a:ext>
            </a:extLst>
          </p:cNvPr>
          <p:cNvSpPr>
            <a:spLocks noGrp="1"/>
          </p:cNvSpPr>
          <p:nvPr>
            <p:ph type="body" idx="1"/>
          </p:nvPr>
        </p:nvSpPr>
        <p:spPr>
          <a:xfrm>
            <a:off x="457200" y="1328212"/>
            <a:ext cx="7210021" cy="3968006"/>
          </a:xfrm>
        </p:spPr>
        <p:txBody>
          <a:bodyPr lIns="0" tIns="0" rIns="0" bIns="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5" name="Text Placeholder 14">
            <a:extLst>
              <a:ext uri="{FF2B5EF4-FFF2-40B4-BE49-F238E27FC236}">
                <a16:creationId xmlns:a16="http://schemas.microsoft.com/office/drawing/2014/main" id="{FB408A20-C304-8B10-18A0-CD9CB538BF4B}"/>
              </a:ext>
            </a:extLst>
          </p:cNvPr>
          <p:cNvSpPr>
            <a:spLocks noGrp="1"/>
          </p:cNvSpPr>
          <p:nvPr>
            <p:ph type="body" sz="quarter" idx="10" hasCustomPrompt="1"/>
          </p:nvPr>
        </p:nvSpPr>
        <p:spPr>
          <a:xfrm>
            <a:off x="8147899" y="2894029"/>
            <a:ext cx="3586901" cy="2402189"/>
          </a:xfrm>
        </p:spPr>
        <p:txBody>
          <a:bodyPr lIns="0" tIns="0" rIns="0" bIns="0">
            <a:normAutofit/>
          </a:bodyPr>
          <a:lstStyle>
            <a:lvl1pPr marL="0" indent="0">
              <a:buFontTx/>
              <a:buNone/>
              <a:defRPr sz="2400">
                <a:solidFill>
                  <a:schemeClr val="accent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sidebar text</a:t>
            </a:r>
          </a:p>
        </p:txBody>
      </p:sp>
      <p:grpSp>
        <p:nvGrpSpPr>
          <p:cNvPr id="4" name="Group 3">
            <a:extLst>
              <a:ext uri="{FF2B5EF4-FFF2-40B4-BE49-F238E27FC236}">
                <a16:creationId xmlns:a16="http://schemas.microsoft.com/office/drawing/2014/main" id="{C0B29E78-42CB-D84A-9F5E-94F8360913F3}"/>
              </a:ext>
            </a:extLst>
          </p:cNvPr>
          <p:cNvGrpSpPr/>
          <p:nvPr userDrawn="1"/>
        </p:nvGrpSpPr>
        <p:grpSpPr>
          <a:xfrm>
            <a:off x="0" y="5534126"/>
            <a:ext cx="12192000" cy="1323874"/>
            <a:chOff x="0" y="5534126"/>
            <a:chExt cx="12192000" cy="1323874"/>
          </a:xfrm>
        </p:grpSpPr>
        <p:sp>
          <p:nvSpPr>
            <p:cNvPr id="6" name="Rectangle 5">
              <a:extLst>
                <a:ext uri="{FF2B5EF4-FFF2-40B4-BE49-F238E27FC236}">
                  <a16:creationId xmlns:a16="http://schemas.microsoft.com/office/drawing/2014/main" id="{AD68EE4F-297B-8096-04B9-79781C7CF232}"/>
                </a:ext>
              </a:extLst>
            </p:cNvPr>
            <p:cNvSpPr/>
            <p:nvPr userDrawn="1"/>
          </p:nvSpPr>
          <p:spPr>
            <a:xfrm>
              <a:off x="0" y="5598731"/>
              <a:ext cx="12192000" cy="1259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1421865-C263-FE7C-21D7-CD9AE9CFD775}"/>
                </a:ext>
              </a:extLst>
            </p:cNvPr>
            <p:cNvCxnSpPr>
              <a:cxnSpLocks/>
            </p:cNvCxnSpPr>
            <p:nvPr userDrawn="1"/>
          </p:nvCxnSpPr>
          <p:spPr>
            <a:xfrm flipV="1">
              <a:off x="0" y="5589106"/>
              <a:ext cx="12191999" cy="9625"/>
            </a:xfrm>
            <a:prstGeom prst="line">
              <a:avLst/>
            </a:prstGeom>
            <a:ln w="34925">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E89B2FC0-2EBC-D6FB-1BC7-C0871C968674}"/>
                </a:ext>
              </a:extLst>
            </p:cNvPr>
            <p:cNvGrpSpPr/>
            <p:nvPr userDrawn="1"/>
          </p:nvGrpSpPr>
          <p:grpSpPr>
            <a:xfrm>
              <a:off x="4662664" y="5534126"/>
              <a:ext cx="2866673" cy="1241373"/>
              <a:chOff x="4519480" y="5534126"/>
              <a:chExt cx="2866673" cy="1241373"/>
            </a:xfrm>
          </p:grpSpPr>
          <p:cxnSp>
            <p:nvCxnSpPr>
              <p:cNvPr id="9" name="Straight Connector 8">
                <a:extLst>
                  <a:ext uri="{FF2B5EF4-FFF2-40B4-BE49-F238E27FC236}">
                    <a16:creationId xmlns:a16="http://schemas.microsoft.com/office/drawing/2014/main" id="{8ECA73C4-B6BD-C254-2300-1F9C2BCFE2BE}"/>
                  </a:ext>
                </a:extLst>
              </p:cNvPr>
              <p:cNvCxnSpPr>
                <a:cxnSpLocks/>
              </p:cNvCxnSpPr>
              <p:nvPr userDrawn="1"/>
            </p:nvCxnSpPr>
            <p:spPr>
              <a:xfrm>
                <a:off x="6402593" y="5788077"/>
                <a:ext cx="0" cy="8512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0" name="Picture 9" descr="A white letter in a circle&#10;&#10;AI-generated content may be incorrect.">
                <a:extLst>
                  <a:ext uri="{FF2B5EF4-FFF2-40B4-BE49-F238E27FC236}">
                    <a16:creationId xmlns:a16="http://schemas.microsoft.com/office/drawing/2014/main" id="{DE2F6C87-466C-6C1A-767A-B7F3304424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6588" y="5816748"/>
                <a:ext cx="499565" cy="848220"/>
              </a:xfrm>
              <a:prstGeom prst="rect">
                <a:avLst/>
              </a:prstGeom>
            </p:spPr>
          </p:pic>
          <p:pic>
            <p:nvPicPr>
              <p:cNvPr id="11" name="Picture 10" descr="A logo for a medical service&#10;&#10;AI-generated content may be incorrect.">
                <a:extLst>
                  <a:ext uri="{FF2B5EF4-FFF2-40B4-BE49-F238E27FC236}">
                    <a16:creationId xmlns:a16="http://schemas.microsoft.com/office/drawing/2014/main" id="{D2BC0135-E145-EF75-3CD3-AECC0E842A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9480" y="5534126"/>
                <a:ext cx="1504587" cy="1241373"/>
              </a:xfrm>
              <a:prstGeom prst="rect">
                <a:avLst/>
              </a:prstGeom>
            </p:spPr>
          </p:pic>
        </p:grpSp>
      </p:grpSp>
      <p:pic>
        <p:nvPicPr>
          <p:cNvPr id="12" name="Picture 11" descr="A picture containing person, window, sitting, person&#10;&#10;Description automatically generated">
            <a:extLst>
              <a:ext uri="{FF2B5EF4-FFF2-40B4-BE49-F238E27FC236}">
                <a16:creationId xmlns:a16="http://schemas.microsoft.com/office/drawing/2014/main" id="{72BDE658-CB1A-3EBF-7BEB-BBA2B0E7FD4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908587" y="0"/>
            <a:ext cx="4283414" cy="2853695"/>
          </a:xfrm>
          <a:prstGeom prst="rect">
            <a:avLst/>
          </a:prstGeom>
        </p:spPr>
      </p:pic>
      <p:cxnSp>
        <p:nvCxnSpPr>
          <p:cNvPr id="22" name="Straight Connector 21">
            <a:extLst>
              <a:ext uri="{FF2B5EF4-FFF2-40B4-BE49-F238E27FC236}">
                <a16:creationId xmlns:a16="http://schemas.microsoft.com/office/drawing/2014/main" id="{6F44A009-04B8-8599-A3E9-D59A2242BAB1}"/>
              </a:ext>
            </a:extLst>
          </p:cNvPr>
          <p:cNvCxnSpPr>
            <a:cxnSpLocks/>
          </p:cNvCxnSpPr>
          <p:nvPr userDrawn="1"/>
        </p:nvCxnSpPr>
        <p:spPr>
          <a:xfrm>
            <a:off x="7908587" y="0"/>
            <a:ext cx="0" cy="5573231"/>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235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6F7B28F-A466-7B62-4C9B-40477CF7EAC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6786880" y="-1"/>
            <a:ext cx="5405118" cy="5598731"/>
          </a:xfrm>
          <a:prstGeom prst="rect">
            <a:avLst/>
          </a:prstGeom>
        </p:spPr>
      </p:pic>
      <p:sp>
        <p:nvSpPr>
          <p:cNvPr id="24" name="Rectangle 23">
            <a:extLst>
              <a:ext uri="{FF2B5EF4-FFF2-40B4-BE49-F238E27FC236}">
                <a16:creationId xmlns:a16="http://schemas.microsoft.com/office/drawing/2014/main" id="{D9E1299F-872F-64BF-EB04-54728FB7AF24}"/>
              </a:ext>
            </a:extLst>
          </p:cNvPr>
          <p:cNvSpPr/>
          <p:nvPr userDrawn="1"/>
        </p:nvSpPr>
        <p:spPr>
          <a:xfrm>
            <a:off x="0" y="9542"/>
            <a:ext cx="6726088" cy="6032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4D2CF2-A6AF-5368-3BDC-BDFBB73856E6}"/>
              </a:ext>
            </a:extLst>
          </p:cNvPr>
          <p:cNvSpPr>
            <a:spLocks noGrp="1"/>
          </p:cNvSpPr>
          <p:nvPr>
            <p:ph sz="half" idx="1"/>
          </p:nvPr>
        </p:nvSpPr>
        <p:spPr>
          <a:xfrm>
            <a:off x="457200" y="1605101"/>
            <a:ext cx="5872480" cy="3775412"/>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565189D8-2517-B221-6B61-06CD8A33888C}"/>
              </a:ext>
            </a:extLst>
          </p:cNvPr>
          <p:cNvSpPr>
            <a:spLocks noGrp="1"/>
          </p:cNvSpPr>
          <p:nvPr>
            <p:ph type="title"/>
          </p:nvPr>
        </p:nvSpPr>
        <p:spPr>
          <a:xfrm>
            <a:off x="457201" y="276888"/>
            <a:ext cx="5872480" cy="1051323"/>
          </a:xfrm>
        </p:spPr>
        <p:txBody>
          <a:bodyPr lIns="0" tIns="0" rIns="0" bIns="0" anchor="t" anchorCtr="0">
            <a:normAutofit/>
          </a:bodyPr>
          <a:lstStyle>
            <a:lvl1pPr>
              <a:defRPr sz="4000">
                <a:solidFill>
                  <a:schemeClr val="accent1"/>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9BDCF9ED-E158-ED4D-CE3E-88524A86CB4D}"/>
              </a:ext>
            </a:extLst>
          </p:cNvPr>
          <p:cNvGrpSpPr/>
          <p:nvPr userDrawn="1"/>
        </p:nvGrpSpPr>
        <p:grpSpPr>
          <a:xfrm>
            <a:off x="0" y="5534126"/>
            <a:ext cx="12192000" cy="1323874"/>
            <a:chOff x="0" y="5534126"/>
            <a:chExt cx="12192000" cy="1323874"/>
          </a:xfrm>
        </p:grpSpPr>
        <p:sp>
          <p:nvSpPr>
            <p:cNvPr id="4" name="Rectangle 3">
              <a:extLst>
                <a:ext uri="{FF2B5EF4-FFF2-40B4-BE49-F238E27FC236}">
                  <a16:creationId xmlns:a16="http://schemas.microsoft.com/office/drawing/2014/main" id="{0B3C70B3-86B8-1544-4106-4BAB37AB5D9A}"/>
                </a:ext>
              </a:extLst>
            </p:cNvPr>
            <p:cNvSpPr/>
            <p:nvPr userDrawn="1"/>
          </p:nvSpPr>
          <p:spPr>
            <a:xfrm>
              <a:off x="0" y="5598731"/>
              <a:ext cx="12192000" cy="1259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CE32C5A1-9DB0-C58D-4FA8-A1D90FFCB8C7}"/>
                </a:ext>
              </a:extLst>
            </p:cNvPr>
            <p:cNvCxnSpPr>
              <a:cxnSpLocks/>
            </p:cNvCxnSpPr>
            <p:nvPr userDrawn="1"/>
          </p:nvCxnSpPr>
          <p:spPr>
            <a:xfrm flipV="1">
              <a:off x="0" y="5589106"/>
              <a:ext cx="12191999" cy="9625"/>
            </a:xfrm>
            <a:prstGeom prst="line">
              <a:avLst/>
            </a:prstGeom>
            <a:ln w="34925">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4537F38E-0BE1-36AC-46F6-1A4F31A2F2FF}"/>
                </a:ext>
              </a:extLst>
            </p:cNvPr>
            <p:cNvGrpSpPr/>
            <p:nvPr userDrawn="1"/>
          </p:nvGrpSpPr>
          <p:grpSpPr>
            <a:xfrm>
              <a:off x="4662664" y="5534126"/>
              <a:ext cx="2866673" cy="1241373"/>
              <a:chOff x="4519480" y="5534126"/>
              <a:chExt cx="2866673" cy="1241373"/>
            </a:xfrm>
          </p:grpSpPr>
          <p:cxnSp>
            <p:nvCxnSpPr>
              <p:cNvPr id="8" name="Straight Connector 7">
                <a:extLst>
                  <a:ext uri="{FF2B5EF4-FFF2-40B4-BE49-F238E27FC236}">
                    <a16:creationId xmlns:a16="http://schemas.microsoft.com/office/drawing/2014/main" id="{6E5F0820-1078-B1D2-24BB-8B09B3E0462E}"/>
                  </a:ext>
                </a:extLst>
              </p:cNvPr>
              <p:cNvCxnSpPr>
                <a:cxnSpLocks/>
              </p:cNvCxnSpPr>
              <p:nvPr userDrawn="1"/>
            </p:nvCxnSpPr>
            <p:spPr>
              <a:xfrm>
                <a:off x="6402593" y="5788077"/>
                <a:ext cx="0" cy="8512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Picture 8" descr="A white letter in a circle&#10;&#10;AI-generated content may be incorrect.">
                <a:extLst>
                  <a:ext uri="{FF2B5EF4-FFF2-40B4-BE49-F238E27FC236}">
                    <a16:creationId xmlns:a16="http://schemas.microsoft.com/office/drawing/2014/main" id="{50B781C8-2B8A-2817-A7A6-95AF5DC422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86588" y="5816748"/>
                <a:ext cx="499565" cy="848220"/>
              </a:xfrm>
              <a:prstGeom prst="rect">
                <a:avLst/>
              </a:prstGeom>
            </p:spPr>
          </p:pic>
          <p:pic>
            <p:nvPicPr>
              <p:cNvPr id="10" name="Picture 9" descr="A logo for a medical service&#10;&#10;AI-generated content may be incorrect.">
                <a:extLst>
                  <a:ext uri="{FF2B5EF4-FFF2-40B4-BE49-F238E27FC236}">
                    <a16:creationId xmlns:a16="http://schemas.microsoft.com/office/drawing/2014/main" id="{4384612C-BED1-0B43-6113-9CF4E31194F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19480" y="5534126"/>
                <a:ext cx="1504587" cy="1241373"/>
              </a:xfrm>
              <a:prstGeom prst="rect">
                <a:avLst/>
              </a:prstGeom>
            </p:spPr>
          </p:pic>
        </p:grpSp>
      </p:grpSp>
    </p:spTree>
    <p:extLst>
      <p:ext uri="{BB962C8B-B14F-4D97-AF65-F5344CB8AC3E}">
        <p14:creationId xmlns:p14="http://schemas.microsoft.com/office/powerpoint/2010/main" val="603453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B73E-2C90-6DC0-9E87-411D179BC5D2}"/>
              </a:ext>
            </a:extLst>
          </p:cNvPr>
          <p:cNvSpPr>
            <a:spLocks noGrp="1"/>
          </p:cNvSpPr>
          <p:nvPr>
            <p:ph type="title"/>
          </p:nvPr>
        </p:nvSpPr>
        <p:spPr>
          <a:xfrm>
            <a:off x="400051" y="276890"/>
            <a:ext cx="11356006" cy="892344"/>
          </a:xfrm>
        </p:spPr>
        <p:txBody>
          <a:bodyPr lIns="0" tIns="0" rIns="0" bIns="0" anchor="t" anchorCtr="0">
            <a:normAutofit/>
          </a:bodyPr>
          <a:lstStyle>
            <a:lvl1pPr algn="ctr">
              <a:defRPr sz="4000">
                <a:solidFill>
                  <a:schemeClr val="accent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58705920-0290-833A-9AB4-946FCFDB316F}"/>
              </a:ext>
            </a:extLst>
          </p:cNvPr>
          <p:cNvSpPr>
            <a:spLocks noGrp="1"/>
          </p:cNvSpPr>
          <p:nvPr>
            <p:ph type="body" sz="quarter" idx="3"/>
          </p:nvPr>
        </p:nvSpPr>
        <p:spPr>
          <a:xfrm>
            <a:off x="400051" y="1259528"/>
            <a:ext cx="11356006" cy="530037"/>
          </a:xfrm>
        </p:spPr>
        <p:txBody>
          <a:bodyPr lIns="0" tIns="0" rIns="0" bIns="0" anchor="t" anchorCtr="0"/>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9" name="Text Placeholder 4">
            <a:extLst>
              <a:ext uri="{FF2B5EF4-FFF2-40B4-BE49-F238E27FC236}">
                <a16:creationId xmlns:a16="http://schemas.microsoft.com/office/drawing/2014/main" id="{1EE94F63-440E-F5AD-53CC-DDCA1E6B154E}"/>
              </a:ext>
            </a:extLst>
          </p:cNvPr>
          <p:cNvSpPr>
            <a:spLocks noGrp="1"/>
          </p:cNvSpPr>
          <p:nvPr>
            <p:ph type="body" sz="quarter" idx="10"/>
          </p:nvPr>
        </p:nvSpPr>
        <p:spPr>
          <a:xfrm>
            <a:off x="1361007" y="1899300"/>
            <a:ext cx="2481265" cy="3416165"/>
          </a:xfrm>
        </p:spPr>
        <p:txBody>
          <a:bodyPr anchor="t" anchorCtr="0">
            <a:normAutofit/>
          </a:bodyPr>
          <a:lstStyle>
            <a:lvl1pPr marL="0" indent="0" algn="l">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0" name="Text Placeholder 4">
            <a:extLst>
              <a:ext uri="{FF2B5EF4-FFF2-40B4-BE49-F238E27FC236}">
                <a16:creationId xmlns:a16="http://schemas.microsoft.com/office/drawing/2014/main" id="{911E1DAD-9867-7302-7515-1C27C300594D}"/>
              </a:ext>
            </a:extLst>
          </p:cNvPr>
          <p:cNvSpPr>
            <a:spLocks noGrp="1"/>
          </p:cNvSpPr>
          <p:nvPr>
            <p:ph type="body" sz="quarter" idx="11"/>
          </p:nvPr>
        </p:nvSpPr>
        <p:spPr>
          <a:xfrm>
            <a:off x="5314749" y="1899300"/>
            <a:ext cx="2481265" cy="3416165"/>
          </a:xfrm>
        </p:spPr>
        <p:txBody>
          <a:bodyPr anchor="t" anchorCtr="0">
            <a:normAutofit/>
          </a:bodyPr>
          <a:lstStyle>
            <a:lvl1pPr marL="0" indent="0" algn="l">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1" name="Text Placeholder 4">
            <a:extLst>
              <a:ext uri="{FF2B5EF4-FFF2-40B4-BE49-F238E27FC236}">
                <a16:creationId xmlns:a16="http://schemas.microsoft.com/office/drawing/2014/main" id="{821973F0-8BAF-FA75-9E73-777EE5938EB9}"/>
              </a:ext>
            </a:extLst>
          </p:cNvPr>
          <p:cNvSpPr>
            <a:spLocks noGrp="1"/>
          </p:cNvSpPr>
          <p:nvPr>
            <p:ph type="body" sz="quarter" idx="12"/>
          </p:nvPr>
        </p:nvSpPr>
        <p:spPr>
          <a:xfrm>
            <a:off x="9274792" y="1899300"/>
            <a:ext cx="2481265" cy="3416165"/>
          </a:xfrm>
        </p:spPr>
        <p:txBody>
          <a:bodyPr anchor="t" anchorCtr="0">
            <a:normAutofit/>
          </a:bodyPr>
          <a:lstStyle>
            <a:lvl1pPr marL="0" indent="0" algn="l">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grpSp>
        <p:nvGrpSpPr>
          <p:cNvPr id="3" name="Group 2">
            <a:extLst>
              <a:ext uri="{FF2B5EF4-FFF2-40B4-BE49-F238E27FC236}">
                <a16:creationId xmlns:a16="http://schemas.microsoft.com/office/drawing/2014/main" id="{7D35F4C2-BEF7-0C99-DC1B-575C71471110}"/>
              </a:ext>
            </a:extLst>
          </p:cNvPr>
          <p:cNvGrpSpPr/>
          <p:nvPr userDrawn="1"/>
        </p:nvGrpSpPr>
        <p:grpSpPr>
          <a:xfrm>
            <a:off x="0" y="5534126"/>
            <a:ext cx="12192000" cy="1323874"/>
            <a:chOff x="0" y="5534126"/>
            <a:chExt cx="12192000" cy="1323874"/>
          </a:xfrm>
        </p:grpSpPr>
        <p:sp>
          <p:nvSpPr>
            <p:cNvPr id="4" name="Rectangle 3">
              <a:extLst>
                <a:ext uri="{FF2B5EF4-FFF2-40B4-BE49-F238E27FC236}">
                  <a16:creationId xmlns:a16="http://schemas.microsoft.com/office/drawing/2014/main" id="{621FF814-232D-3A87-DDC9-FDD1323AEE4A}"/>
                </a:ext>
              </a:extLst>
            </p:cNvPr>
            <p:cNvSpPr/>
            <p:nvPr userDrawn="1"/>
          </p:nvSpPr>
          <p:spPr>
            <a:xfrm>
              <a:off x="0" y="5598731"/>
              <a:ext cx="12192000" cy="1259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B9B13AB-A0A6-53B1-0139-D00C98FB4EAE}"/>
                </a:ext>
              </a:extLst>
            </p:cNvPr>
            <p:cNvCxnSpPr>
              <a:cxnSpLocks/>
            </p:cNvCxnSpPr>
            <p:nvPr userDrawn="1"/>
          </p:nvCxnSpPr>
          <p:spPr>
            <a:xfrm flipV="1">
              <a:off x="0" y="5589106"/>
              <a:ext cx="12191999" cy="9625"/>
            </a:xfrm>
            <a:prstGeom prst="line">
              <a:avLst/>
            </a:prstGeom>
            <a:ln w="34925">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10E184FB-B916-370D-D3B8-192D4D20BC44}"/>
                </a:ext>
              </a:extLst>
            </p:cNvPr>
            <p:cNvGrpSpPr/>
            <p:nvPr userDrawn="1"/>
          </p:nvGrpSpPr>
          <p:grpSpPr>
            <a:xfrm>
              <a:off x="4662664" y="5534126"/>
              <a:ext cx="2866673" cy="1241373"/>
              <a:chOff x="4519480" y="5534126"/>
              <a:chExt cx="2866673" cy="1241373"/>
            </a:xfrm>
          </p:grpSpPr>
          <p:cxnSp>
            <p:nvCxnSpPr>
              <p:cNvPr id="8" name="Straight Connector 7">
                <a:extLst>
                  <a:ext uri="{FF2B5EF4-FFF2-40B4-BE49-F238E27FC236}">
                    <a16:creationId xmlns:a16="http://schemas.microsoft.com/office/drawing/2014/main" id="{CB7833BD-3BB0-4897-C71F-7A4F1427036B}"/>
                  </a:ext>
                </a:extLst>
              </p:cNvPr>
              <p:cNvCxnSpPr>
                <a:cxnSpLocks/>
              </p:cNvCxnSpPr>
              <p:nvPr userDrawn="1"/>
            </p:nvCxnSpPr>
            <p:spPr>
              <a:xfrm>
                <a:off x="6402593" y="5788077"/>
                <a:ext cx="0" cy="8512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Picture 8" descr="A white letter in a circle&#10;&#10;AI-generated content may be incorrect.">
                <a:extLst>
                  <a:ext uri="{FF2B5EF4-FFF2-40B4-BE49-F238E27FC236}">
                    <a16:creationId xmlns:a16="http://schemas.microsoft.com/office/drawing/2014/main" id="{31B27861-3630-149F-795F-955CF6DB67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6588" y="5816748"/>
                <a:ext cx="499565" cy="848220"/>
              </a:xfrm>
              <a:prstGeom prst="rect">
                <a:avLst/>
              </a:prstGeom>
            </p:spPr>
          </p:pic>
          <p:pic>
            <p:nvPicPr>
              <p:cNvPr id="10" name="Picture 9" descr="A logo for a medical service&#10;&#10;AI-generated content may be incorrect.">
                <a:extLst>
                  <a:ext uri="{FF2B5EF4-FFF2-40B4-BE49-F238E27FC236}">
                    <a16:creationId xmlns:a16="http://schemas.microsoft.com/office/drawing/2014/main" id="{C9C19CEA-D0D5-1489-42D0-0AE6CA2731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9480" y="5534126"/>
                <a:ext cx="1504587" cy="1241373"/>
              </a:xfrm>
              <a:prstGeom prst="rect">
                <a:avLst/>
              </a:prstGeom>
            </p:spPr>
          </p:pic>
        </p:grpSp>
      </p:grpSp>
    </p:spTree>
    <p:extLst>
      <p:ext uri="{BB962C8B-B14F-4D97-AF65-F5344CB8AC3E}">
        <p14:creationId xmlns:p14="http://schemas.microsoft.com/office/powerpoint/2010/main" val="2140548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2" name="Text Placeholder 4">
            <a:extLst>
              <a:ext uri="{FF2B5EF4-FFF2-40B4-BE49-F238E27FC236}">
                <a16:creationId xmlns:a16="http://schemas.microsoft.com/office/drawing/2014/main" id="{2A358C63-D12C-58AD-0C95-8A4990C02BF4}"/>
              </a:ext>
            </a:extLst>
          </p:cNvPr>
          <p:cNvSpPr>
            <a:spLocks noGrp="1"/>
          </p:cNvSpPr>
          <p:nvPr>
            <p:ph type="body" sz="quarter" idx="10"/>
          </p:nvPr>
        </p:nvSpPr>
        <p:spPr>
          <a:xfrm>
            <a:off x="568923" y="3389812"/>
            <a:ext cx="3230380" cy="2086564"/>
          </a:xfrm>
        </p:spPr>
        <p:txBody>
          <a:bodyPr anchor="t" anchorCtr="0">
            <a:normAutofit/>
          </a:bodyPr>
          <a:lstStyle>
            <a:lvl1pPr marL="0" indent="0" algn="ct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itle 1">
            <a:extLst>
              <a:ext uri="{FF2B5EF4-FFF2-40B4-BE49-F238E27FC236}">
                <a16:creationId xmlns:a16="http://schemas.microsoft.com/office/drawing/2014/main" id="{ADAF04C2-14EE-2BBC-C37F-F938741B276E}"/>
              </a:ext>
            </a:extLst>
          </p:cNvPr>
          <p:cNvSpPr>
            <a:spLocks noGrp="1"/>
          </p:cNvSpPr>
          <p:nvPr>
            <p:ph type="title"/>
          </p:nvPr>
        </p:nvSpPr>
        <p:spPr>
          <a:xfrm>
            <a:off x="457200" y="276890"/>
            <a:ext cx="11201400" cy="892344"/>
          </a:xfrm>
        </p:spPr>
        <p:txBody>
          <a:bodyPr lIns="0" tIns="0" rIns="0" bIns="0" anchor="t" anchorCtr="0">
            <a:normAutofit/>
          </a:bodyPr>
          <a:lstStyle>
            <a:lvl1pPr algn="ctr">
              <a:defRPr sz="4000">
                <a:solidFill>
                  <a:schemeClr val="accent1"/>
                </a:solidFill>
              </a:defRPr>
            </a:lvl1pPr>
          </a:lstStyle>
          <a:p>
            <a:r>
              <a:rPr lang="en-US" dirty="0"/>
              <a:t>Click to edit Master title style</a:t>
            </a:r>
          </a:p>
        </p:txBody>
      </p:sp>
      <p:sp>
        <p:nvSpPr>
          <p:cNvPr id="11" name="Text Placeholder 4">
            <a:extLst>
              <a:ext uri="{FF2B5EF4-FFF2-40B4-BE49-F238E27FC236}">
                <a16:creationId xmlns:a16="http://schemas.microsoft.com/office/drawing/2014/main" id="{D38A1EA9-8816-2C81-CB14-164C125FA481}"/>
              </a:ext>
            </a:extLst>
          </p:cNvPr>
          <p:cNvSpPr>
            <a:spLocks noGrp="1"/>
          </p:cNvSpPr>
          <p:nvPr>
            <p:ph type="body" sz="quarter" idx="3"/>
          </p:nvPr>
        </p:nvSpPr>
        <p:spPr>
          <a:xfrm>
            <a:off x="457200" y="1259528"/>
            <a:ext cx="11201400" cy="530037"/>
          </a:xfrm>
        </p:spPr>
        <p:txBody>
          <a:bodyPr lIns="0" tIns="0" rIns="0" bIns="0" anchor="t" anchorCtr="0"/>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4">
            <a:extLst>
              <a:ext uri="{FF2B5EF4-FFF2-40B4-BE49-F238E27FC236}">
                <a16:creationId xmlns:a16="http://schemas.microsoft.com/office/drawing/2014/main" id="{5C923123-35A9-3C5C-6FA5-6AE31FFE4272}"/>
              </a:ext>
            </a:extLst>
          </p:cNvPr>
          <p:cNvSpPr>
            <a:spLocks noGrp="1"/>
          </p:cNvSpPr>
          <p:nvPr>
            <p:ph type="body" sz="quarter" idx="11"/>
          </p:nvPr>
        </p:nvSpPr>
        <p:spPr>
          <a:xfrm>
            <a:off x="4511336" y="3389812"/>
            <a:ext cx="3230380" cy="2086564"/>
          </a:xfrm>
        </p:spPr>
        <p:txBody>
          <a:bodyPr anchor="t" anchorCtr="0">
            <a:normAutofit/>
          </a:bodyPr>
          <a:lstStyle>
            <a:lvl1pPr marL="0" indent="0" algn="ct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4">
            <a:extLst>
              <a:ext uri="{FF2B5EF4-FFF2-40B4-BE49-F238E27FC236}">
                <a16:creationId xmlns:a16="http://schemas.microsoft.com/office/drawing/2014/main" id="{921D7C6C-667E-5952-C9EB-F7C0F1EF295A}"/>
              </a:ext>
            </a:extLst>
          </p:cNvPr>
          <p:cNvSpPr>
            <a:spLocks noGrp="1"/>
          </p:cNvSpPr>
          <p:nvPr>
            <p:ph type="body" sz="quarter" idx="12"/>
          </p:nvPr>
        </p:nvSpPr>
        <p:spPr>
          <a:xfrm>
            <a:off x="8430390" y="3389812"/>
            <a:ext cx="3230380" cy="2086564"/>
          </a:xfrm>
        </p:spPr>
        <p:txBody>
          <a:bodyPr anchor="t" anchorCtr="0">
            <a:normAutofit/>
          </a:bodyPr>
          <a:lstStyle>
            <a:lvl1pPr marL="0" indent="0" algn="ct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grpSp>
        <p:nvGrpSpPr>
          <p:cNvPr id="2" name="Group 1">
            <a:extLst>
              <a:ext uri="{FF2B5EF4-FFF2-40B4-BE49-F238E27FC236}">
                <a16:creationId xmlns:a16="http://schemas.microsoft.com/office/drawing/2014/main" id="{718D1333-2C20-C80B-BA5E-325A79D76C6C}"/>
              </a:ext>
            </a:extLst>
          </p:cNvPr>
          <p:cNvGrpSpPr/>
          <p:nvPr userDrawn="1"/>
        </p:nvGrpSpPr>
        <p:grpSpPr>
          <a:xfrm>
            <a:off x="0" y="5534126"/>
            <a:ext cx="12192000" cy="1323874"/>
            <a:chOff x="0" y="5534126"/>
            <a:chExt cx="12192000" cy="1323874"/>
          </a:xfrm>
        </p:grpSpPr>
        <p:sp>
          <p:nvSpPr>
            <p:cNvPr id="3" name="Rectangle 2">
              <a:extLst>
                <a:ext uri="{FF2B5EF4-FFF2-40B4-BE49-F238E27FC236}">
                  <a16:creationId xmlns:a16="http://schemas.microsoft.com/office/drawing/2014/main" id="{91511CCE-8534-C28E-DE52-E65ADFF2FB95}"/>
                </a:ext>
              </a:extLst>
            </p:cNvPr>
            <p:cNvSpPr/>
            <p:nvPr userDrawn="1"/>
          </p:nvSpPr>
          <p:spPr>
            <a:xfrm>
              <a:off x="0" y="5598731"/>
              <a:ext cx="12192000" cy="1259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856A6DCE-5EDB-12D5-4B16-178CB57D6AED}"/>
                </a:ext>
              </a:extLst>
            </p:cNvPr>
            <p:cNvCxnSpPr>
              <a:cxnSpLocks/>
            </p:cNvCxnSpPr>
            <p:nvPr userDrawn="1"/>
          </p:nvCxnSpPr>
          <p:spPr>
            <a:xfrm flipV="1">
              <a:off x="0" y="5589106"/>
              <a:ext cx="12191999" cy="9625"/>
            </a:xfrm>
            <a:prstGeom prst="line">
              <a:avLst/>
            </a:prstGeom>
            <a:ln w="34925">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45F21F7E-E786-627A-1B04-CDA3F21A1A46}"/>
                </a:ext>
              </a:extLst>
            </p:cNvPr>
            <p:cNvGrpSpPr/>
            <p:nvPr userDrawn="1"/>
          </p:nvGrpSpPr>
          <p:grpSpPr>
            <a:xfrm>
              <a:off x="4662664" y="5534126"/>
              <a:ext cx="2866673" cy="1241373"/>
              <a:chOff x="4519480" y="5534126"/>
              <a:chExt cx="2866673" cy="1241373"/>
            </a:xfrm>
          </p:grpSpPr>
          <p:cxnSp>
            <p:nvCxnSpPr>
              <p:cNvPr id="7" name="Straight Connector 6">
                <a:extLst>
                  <a:ext uri="{FF2B5EF4-FFF2-40B4-BE49-F238E27FC236}">
                    <a16:creationId xmlns:a16="http://schemas.microsoft.com/office/drawing/2014/main" id="{C31AC451-0C76-846A-8301-999903EE6CA7}"/>
                  </a:ext>
                </a:extLst>
              </p:cNvPr>
              <p:cNvCxnSpPr>
                <a:cxnSpLocks/>
              </p:cNvCxnSpPr>
              <p:nvPr userDrawn="1"/>
            </p:nvCxnSpPr>
            <p:spPr>
              <a:xfrm>
                <a:off x="6402593" y="5788077"/>
                <a:ext cx="0" cy="8512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Picture 7" descr="A white letter in a circle&#10;&#10;AI-generated content may be incorrect.">
                <a:extLst>
                  <a:ext uri="{FF2B5EF4-FFF2-40B4-BE49-F238E27FC236}">
                    <a16:creationId xmlns:a16="http://schemas.microsoft.com/office/drawing/2014/main" id="{72199C8E-F730-2967-E2D1-E4061EE931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6588" y="5816748"/>
                <a:ext cx="499565" cy="848220"/>
              </a:xfrm>
              <a:prstGeom prst="rect">
                <a:avLst/>
              </a:prstGeom>
            </p:spPr>
          </p:pic>
          <p:pic>
            <p:nvPicPr>
              <p:cNvPr id="9" name="Picture 8" descr="A logo for a medical service&#10;&#10;AI-generated content may be incorrect.">
                <a:extLst>
                  <a:ext uri="{FF2B5EF4-FFF2-40B4-BE49-F238E27FC236}">
                    <a16:creationId xmlns:a16="http://schemas.microsoft.com/office/drawing/2014/main" id="{E0526AC8-3701-0CC1-045E-B8576C298A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9480" y="5534126"/>
                <a:ext cx="1504587" cy="1241373"/>
              </a:xfrm>
              <a:prstGeom prst="rect">
                <a:avLst/>
              </a:prstGeom>
            </p:spPr>
          </p:pic>
        </p:grpSp>
      </p:grpSp>
      <p:grpSp>
        <p:nvGrpSpPr>
          <p:cNvPr id="17" name="Group 16">
            <a:extLst>
              <a:ext uri="{FF2B5EF4-FFF2-40B4-BE49-F238E27FC236}">
                <a16:creationId xmlns:a16="http://schemas.microsoft.com/office/drawing/2014/main" id="{C0398987-AB84-A5D8-BE8A-B8224916C64E}"/>
              </a:ext>
            </a:extLst>
          </p:cNvPr>
          <p:cNvGrpSpPr/>
          <p:nvPr userDrawn="1"/>
        </p:nvGrpSpPr>
        <p:grpSpPr>
          <a:xfrm>
            <a:off x="1638158" y="2095719"/>
            <a:ext cx="8970164" cy="1139208"/>
            <a:chOff x="1638158" y="2095719"/>
            <a:chExt cx="8970164" cy="1139208"/>
          </a:xfrm>
        </p:grpSpPr>
        <p:sp>
          <p:nvSpPr>
            <p:cNvPr id="18" name="Oval 17">
              <a:extLst>
                <a:ext uri="{FF2B5EF4-FFF2-40B4-BE49-F238E27FC236}">
                  <a16:creationId xmlns:a16="http://schemas.microsoft.com/office/drawing/2014/main" id="{A919E0A7-D5BD-962D-3C0B-0C2887C6FB25}"/>
                </a:ext>
              </a:extLst>
            </p:cNvPr>
            <p:cNvSpPr/>
            <p:nvPr userDrawn="1"/>
          </p:nvSpPr>
          <p:spPr>
            <a:xfrm>
              <a:off x="1638158" y="2095719"/>
              <a:ext cx="1139208" cy="11392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981538F3-64A4-9D93-AE36-381ADB6EBBD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5211" y="2250286"/>
              <a:ext cx="917804" cy="917804"/>
            </a:xfrm>
            <a:prstGeom prst="rect">
              <a:avLst/>
            </a:prstGeom>
          </p:spPr>
        </p:pic>
        <p:sp>
          <p:nvSpPr>
            <p:cNvPr id="20" name="Oval 19">
              <a:extLst>
                <a:ext uri="{FF2B5EF4-FFF2-40B4-BE49-F238E27FC236}">
                  <a16:creationId xmlns:a16="http://schemas.microsoft.com/office/drawing/2014/main" id="{3FDFB1D6-06C2-D9C3-01BA-2C913EE8FADE}"/>
                </a:ext>
              </a:extLst>
            </p:cNvPr>
            <p:cNvSpPr/>
            <p:nvPr userDrawn="1"/>
          </p:nvSpPr>
          <p:spPr>
            <a:xfrm>
              <a:off x="5526396" y="2095719"/>
              <a:ext cx="1139208" cy="11392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Icon&#10;&#10;Description automatically generated">
              <a:extLst>
                <a:ext uri="{FF2B5EF4-FFF2-40B4-BE49-F238E27FC236}">
                  <a16:creationId xmlns:a16="http://schemas.microsoft.com/office/drawing/2014/main" id="{74C53FF4-E6A3-89E4-1718-F5927354D51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54564" y="2214818"/>
              <a:ext cx="882869" cy="882869"/>
            </a:xfrm>
            <a:prstGeom prst="rect">
              <a:avLst/>
            </a:prstGeom>
          </p:spPr>
        </p:pic>
        <p:sp>
          <p:nvSpPr>
            <p:cNvPr id="22" name="Oval 21">
              <a:extLst>
                <a:ext uri="{FF2B5EF4-FFF2-40B4-BE49-F238E27FC236}">
                  <a16:creationId xmlns:a16="http://schemas.microsoft.com/office/drawing/2014/main" id="{98B731B9-6F11-3FD9-422B-2B0ADECDE6E5}"/>
                </a:ext>
              </a:extLst>
            </p:cNvPr>
            <p:cNvSpPr/>
            <p:nvPr userDrawn="1"/>
          </p:nvSpPr>
          <p:spPr>
            <a:xfrm>
              <a:off x="9469114" y="2095719"/>
              <a:ext cx="1139208" cy="113920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Icon&#10;&#10;Description automatically generated">
              <a:extLst>
                <a:ext uri="{FF2B5EF4-FFF2-40B4-BE49-F238E27FC236}">
                  <a16:creationId xmlns:a16="http://schemas.microsoft.com/office/drawing/2014/main" id="{44F85C07-F1ED-49FC-6C1A-988FD29F4F5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92333" y="2250286"/>
              <a:ext cx="892770" cy="892770"/>
            </a:xfrm>
            <a:prstGeom prst="rect">
              <a:avLst/>
            </a:prstGeom>
          </p:spPr>
        </p:pic>
      </p:grpSp>
    </p:spTree>
    <p:extLst>
      <p:ext uri="{BB962C8B-B14F-4D97-AF65-F5344CB8AC3E}">
        <p14:creationId xmlns:p14="http://schemas.microsoft.com/office/powerpoint/2010/main" val="37498525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7B701297-0468-71D2-7D87-C2EED2528910}"/>
              </a:ext>
            </a:extLst>
          </p:cNvPr>
          <p:cNvSpPr/>
          <p:nvPr userDrawn="1"/>
        </p:nvSpPr>
        <p:spPr>
          <a:xfrm>
            <a:off x="8296990" y="2214817"/>
            <a:ext cx="3476897" cy="3173611"/>
          </a:xfrm>
          <a:prstGeom prst="rect">
            <a:avLst/>
          </a:prstGeom>
          <a:solidFill>
            <a:schemeClr val="accent4">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 Placeholder 4">
            <a:extLst>
              <a:ext uri="{FF2B5EF4-FFF2-40B4-BE49-F238E27FC236}">
                <a16:creationId xmlns:a16="http://schemas.microsoft.com/office/drawing/2014/main" id="{B6A617E4-F78E-AD3A-9EE8-2960FCF452E5}"/>
              </a:ext>
            </a:extLst>
          </p:cNvPr>
          <p:cNvSpPr>
            <a:spLocks noGrp="1"/>
          </p:cNvSpPr>
          <p:nvPr>
            <p:ph type="body" sz="quarter" idx="18"/>
          </p:nvPr>
        </p:nvSpPr>
        <p:spPr>
          <a:xfrm>
            <a:off x="8465795" y="3182750"/>
            <a:ext cx="3105053" cy="340663"/>
          </a:xfrm>
        </p:spPr>
        <p:txBody>
          <a:bodyPr anchor="t" anchorCtr="0">
            <a:normAutofit/>
          </a:bodyPr>
          <a:lstStyle>
            <a:lvl1pPr marL="0" indent="0" algn="ctr">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a:p>
            <a:pPr lvl="0"/>
            <a:endParaRPr lang="en-US" dirty="0"/>
          </a:p>
        </p:txBody>
      </p:sp>
      <p:sp>
        <p:nvSpPr>
          <p:cNvPr id="65" name="Rectangle 64">
            <a:extLst>
              <a:ext uri="{FF2B5EF4-FFF2-40B4-BE49-F238E27FC236}">
                <a16:creationId xmlns:a16="http://schemas.microsoft.com/office/drawing/2014/main" id="{783607DD-8D83-D3C4-4F57-E15595CA3EA7}"/>
              </a:ext>
            </a:extLst>
          </p:cNvPr>
          <p:cNvSpPr/>
          <p:nvPr userDrawn="1"/>
        </p:nvSpPr>
        <p:spPr>
          <a:xfrm>
            <a:off x="8296991" y="2455720"/>
            <a:ext cx="3476896" cy="1688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E90EF2A1-6779-EBE3-76A2-B7A516C09B60}"/>
              </a:ext>
            </a:extLst>
          </p:cNvPr>
          <p:cNvSpPr/>
          <p:nvPr userDrawn="1"/>
        </p:nvSpPr>
        <p:spPr>
          <a:xfrm>
            <a:off x="9459408" y="1842434"/>
            <a:ext cx="1226570" cy="122657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 Placeholder 4">
            <a:extLst>
              <a:ext uri="{FF2B5EF4-FFF2-40B4-BE49-F238E27FC236}">
                <a16:creationId xmlns:a16="http://schemas.microsoft.com/office/drawing/2014/main" id="{FCCEBF64-AD05-D27E-2614-F9FE3D9D005D}"/>
              </a:ext>
            </a:extLst>
          </p:cNvPr>
          <p:cNvSpPr>
            <a:spLocks noGrp="1"/>
          </p:cNvSpPr>
          <p:nvPr>
            <p:ph type="body" sz="quarter" idx="19"/>
          </p:nvPr>
        </p:nvSpPr>
        <p:spPr>
          <a:xfrm>
            <a:off x="8465795" y="3639950"/>
            <a:ext cx="3105053" cy="340663"/>
          </a:xfrm>
        </p:spPr>
        <p:txBody>
          <a:bodyPr anchor="t" anchorCtr="0">
            <a:normAutofit/>
          </a:bodyPr>
          <a:lstStyle>
            <a:lvl1pPr marL="0" indent="0" algn="ctr">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a:p>
            <a:pPr lvl="0"/>
            <a:endParaRPr lang="en-US" dirty="0"/>
          </a:p>
        </p:txBody>
      </p:sp>
      <p:sp>
        <p:nvSpPr>
          <p:cNvPr id="68" name="Text Placeholder 4">
            <a:extLst>
              <a:ext uri="{FF2B5EF4-FFF2-40B4-BE49-F238E27FC236}">
                <a16:creationId xmlns:a16="http://schemas.microsoft.com/office/drawing/2014/main" id="{53982C24-83F6-7DDC-8EB3-1F35AF8F02C7}"/>
              </a:ext>
            </a:extLst>
          </p:cNvPr>
          <p:cNvSpPr>
            <a:spLocks noGrp="1"/>
          </p:cNvSpPr>
          <p:nvPr>
            <p:ph type="body" sz="quarter" idx="20"/>
          </p:nvPr>
        </p:nvSpPr>
        <p:spPr>
          <a:xfrm>
            <a:off x="8465795" y="4175732"/>
            <a:ext cx="3105053" cy="1049792"/>
          </a:xfrm>
        </p:spPr>
        <p:txBody>
          <a:bodyPr anchor="t" anchorCtr="0">
            <a:normAutofit/>
          </a:bodyPr>
          <a:lstStyle>
            <a:lvl1pPr marL="0" indent="0" algn="ctr">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a:p>
            <a:pPr lvl="0"/>
            <a:endParaRPr lang="en-US" dirty="0"/>
          </a:p>
        </p:txBody>
      </p:sp>
      <p:sp>
        <p:nvSpPr>
          <p:cNvPr id="57" name="Rectangle 56">
            <a:extLst>
              <a:ext uri="{FF2B5EF4-FFF2-40B4-BE49-F238E27FC236}">
                <a16:creationId xmlns:a16="http://schemas.microsoft.com/office/drawing/2014/main" id="{8C9A1931-5282-2183-ADEC-D7E4E3A7B69D}"/>
              </a:ext>
            </a:extLst>
          </p:cNvPr>
          <p:cNvSpPr/>
          <p:nvPr userDrawn="1"/>
        </p:nvSpPr>
        <p:spPr>
          <a:xfrm>
            <a:off x="4304343" y="2214817"/>
            <a:ext cx="3476897" cy="3173611"/>
          </a:xfrm>
          <a:prstGeom prst="rect">
            <a:avLst/>
          </a:prstGeom>
          <a:solidFill>
            <a:schemeClr val="accent2">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4">
            <a:extLst>
              <a:ext uri="{FF2B5EF4-FFF2-40B4-BE49-F238E27FC236}">
                <a16:creationId xmlns:a16="http://schemas.microsoft.com/office/drawing/2014/main" id="{815E1001-EAD9-7187-7703-2B0906BE0095}"/>
              </a:ext>
            </a:extLst>
          </p:cNvPr>
          <p:cNvSpPr>
            <a:spLocks noGrp="1"/>
          </p:cNvSpPr>
          <p:nvPr>
            <p:ph type="body" sz="quarter" idx="15"/>
          </p:nvPr>
        </p:nvSpPr>
        <p:spPr>
          <a:xfrm>
            <a:off x="4473148" y="3182750"/>
            <a:ext cx="3105053" cy="340663"/>
          </a:xfrm>
        </p:spPr>
        <p:txBody>
          <a:bodyPr anchor="t" anchorCtr="0">
            <a:normAutofit/>
          </a:bodyPr>
          <a:lstStyle>
            <a:lvl1pPr marL="0" indent="0" algn="ctr">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a:p>
            <a:pPr lvl="0"/>
            <a:endParaRPr lang="en-US" dirty="0"/>
          </a:p>
        </p:txBody>
      </p:sp>
      <p:sp>
        <p:nvSpPr>
          <p:cNvPr id="59" name="Rectangle 58">
            <a:extLst>
              <a:ext uri="{FF2B5EF4-FFF2-40B4-BE49-F238E27FC236}">
                <a16:creationId xmlns:a16="http://schemas.microsoft.com/office/drawing/2014/main" id="{7DB68890-DBB0-05D5-93BB-50911451CA8F}"/>
              </a:ext>
            </a:extLst>
          </p:cNvPr>
          <p:cNvSpPr/>
          <p:nvPr userDrawn="1"/>
        </p:nvSpPr>
        <p:spPr>
          <a:xfrm>
            <a:off x="4304344" y="2455720"/>
            <a:ext cx="3476896" cy="1688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23D7060-E81A-F301-9CEC-654FE8E70C20}"/>
              </a:ext>
            </a:extLst>
          </p:cNvPr>
          <p:cNvSpPr/>
          <p:nvPr userDrawn="1"/>
        </p:nvSpPr>
        <p:spPr>
          <a:xfrm>
            <a:off x="5466761" y="1842434"/>
            <a:ext cx="1226570" cy="122657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4">
            <a:extLst>
              <a:ext uri="{FF2B5EF4-FFF2-40B4-BE49-F238E27FC236}">
                <a16:creationId xmlns:a16="http://schemas.microsoft.com/office/drawing/2014/main" id="{13219633-C8CE-C81B-AA2C-8CBECE6BD618}"/>
              </a:ext>
            </a:extLst>
          </p:cNvPr>
          <p:cNvSpPr>
            <a:spLocks noGrp="1"/>
          </p:cNvSpPr>
          <p:nvPr>
            <p:ph type="body" sz="quarter" idx="16"/>
          </p:nvPr>
        </p:nvSpPr>
        <p:spPr>
          <a:xfrm>
            <a:off x="4473148" y="3639950"/>
            <a:ext cx="3105053" cy="340663"/>
          </a:xfrm>
        </p:spPr>
        <p:txBody>
          <a:bodyPr anchor="t" anchorCtr="0">
            <a:normAutofit/>
          </a:bodyPr>
          <a:lstStyle>
            <a:lvl1pPr marL="0" indent="0" algn="ctr">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a:p>
            <a:pPr lvl="0"/>
            <a:endParaRPr lang="en-US" dirty="0"/>
          </a:p>
        </p:txBody>
      </p:sp>
      <p:sp>
        <p:nvSpPr>
          <p:cNvPr id="62" name="Text Placeholder 4">
            <a:extLst>
              <a:ext uri="{FF2B5EF4-FFF2-40B4-BE49-F238E27FC236}">
                <a16:creationId xmlns:a16="http://schemas.microsoft.com/office/drawing/2014/main" id="{7F4B6C5A-A86E-521E-290E-0CCC5000F629}"/>
              </a:ext>
            </a:extLst>
          </p:cNvPr>
          <p:cNvSpPr>
            <a:spLocks noGrp="1"/>
          </p:cNvSpPr>
          <p:nvPr>
            <p:ph type="body" sz="quarter" idx="17"/>
          </p:nvPr>
        </p:nvSpPr>
        <p:spPr>
          <a:xfrm>
            <a:off x="4473148" y="4175732"/>
            <a:ext cx="3105053" cy="1049792"/>
          </a:xfrm>
        </p:spPr>
        <p:txBody>
          <a:bodyPr anchor="t" anchorCtr="0">
            <a:normAutofit/>
          </a:bodyPr>
          <a:lstStyle>
            <a:lvl1pPr marL="0" indent="0" algn="ctr">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a:p>
            <a:pPr lvl="0"/>
            <a:endParaRPr lang="en-US" dirty="0"/>
          </a:p>
        </p:txBody>
      </p:sp>
      <p:sp>
        <p:nvSpPr>
          <p:cNvPr id="16" name="Rectangle 15">
            <a:extLst>
              <a:ext uri="{FF2B5EF4-FFF2-40B4-BE49-F238E27FC236}">
                <a16:creationId xmlns:a16="http://schemas.microsoft.com/office/drawing/2014/main" id="{909B255F-B1EC-59E8-2037-55BCA35EBEFD}"/>
              </a:ext>
            </a:extLst>
          </p:cNvPr>
          <p:cNvSpPr/>
          <p:nvPr userDrawn="1"/>
        </p:nvSpPr>
        <p:spPr>
          <a:xfrm>
            <a:off x="576942" y="2214817"/>
            <a:ext cx="3476897" cy="3173611"/>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ADAF04C2-14EE-2BBC-C37F-F938741B276E}"/>
              </a:ext>
            </a:extLst>
          </p:cNvPr>
          <p:cNvSpPr>
            <a:spLocks noGrp="1"/>
          </p:cNvSpPr>
          <p:nvPr>
            <p:ph type="title"/>
          </p:nvPr>
        </p:nvSpPr>
        <p:spPr>
          <a:xfrm>
            <a:off x="457200" y="276890"/>
            <a:ext cx="11201400" cy="892344"/>
          </a:xfrm>
        </p:spPr>
        <p:txBody>
          <a:bodyPr lIns="0" tIns="0" rIns="0" bIns="0" anchor="t" anchorCtr="0">
            <a:normAutofit/>
          </a:bodyPr>
          <a:lstStyle>
            <a:lvl1pPr algn="ctr">
              <a:defRPr sz="4000">
                <a:solidFill>
                  <a:schemeClr val="accent1"/>
                </a:solidFill>
              </a:defRPr>
            </a:lvl1pPr>
          </a:lstStyle>
          <a:p>
            <a:r>
              <a:rPr lang="en-US" dirty="0"/>
              <a:t>Click to edit Master title style</a:t>
            </a:r>
          </a:p>
        </p:txBody>
      </p:sp>
      <p:sp>
        <p:nvSpPr>
          <p:cNvPr id="11" name="Text Placeholder 4">
            <a:extLst>
              <a:ext uri="{FF2B5EF4-FFF2-40B4-BE49-F238E27FC236}">
                <a16:creationId xmlns:a16="http://schemas.microsoft.com/office/drawing/2014/main" id="{D38A1EA9-8816-2C81-CB14-164C125FA481}"/>
              </a:ext>
            </a:extLst>
          </p:cNvPr>
          <p:cNvSpPr>
            <a:spLocks noGrp="1"/>
          </p:cNvSpPr>
          <p:nvPr>
            <p:ph type="body" sz="quarter" idx="3"/>
          </p:nvPr>
        </p:nvSpPr>
        <p:spPr>
          <a:xfrm>
            <a:off x="457200" y="1259528"/>
            <a:ext cx="11201400" cy="530037"/>
          </a:xfrm>
        </p:spPr>
        <p:txBody>
          <a:bodyPr lIns="0" tIns="0" rIns="0" bIns="0" anchor="t" anchorCtr="0"/>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4">
            <a:extLst>
              <a:ext uri="{FF2B5EF4-FFF2-40B4-BE49-F238E27FC236}">
                <a16:creationId xmlns:a16="http://schemas.microsoft.com/office/drawing/2014/main" id="{921D7C6C-667E-5952-C9EB-F7C0F1EF295A}"/>
              </a:ext>
            </a:extLst>
          </p:cNvPr>
          <p:cNvSpPr>
            <a:spLocks noGrp="1"/>
          </p:cNvSpPr>
          <p:nvPr>
            <p:ph type="body" sz="quarter" idx="12"/>
          </p:nvPr>
        </p:nvSpPr>
        <p:spPr>
          <a:xfrm>
            <a:off x="745747" y="3182750"/>
            <a:ext cx="3105053" cy="340663"/>
          </a:xfrm>
        </p:spPr>
        <p:txBody>
          <a:bodyPr anchor="t" anchorCtr="0">
            <a:normAutofit/>
          </a:bodyPr>
          <a:lstStyle>
            <a:lvl1pPr marL="0" indent="0" algn="ctr">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a:p>
            <a:pPr lvl="0"/>
            <a:endParaRPr lang="en-US" dirty="0"/>
          </a:p>
        </p:txBody>
      </p:sp>
      <p:grpSp>
        <p:nvGrpSpPr>
          <p:cNvPr id="2" name="Group 1">
            <a:extLst>
              <a:ext uri="{FF2B5EF4-FFF2-40B4-BE49-F238E27FC236}">
                <a16:creationId xmlns:a16="http://schemas.microsoft.com/office/drawing/2014/main" id="{718D1333-2C20-C80B-BA5E-325A79D76C6C}"/>
              </a:ext>
            </a:extLst>
          </p:cNvPr>
          <p:cNvGrpSpPr/>
          <p:nvPr userDrawn="1"/>
        </p:nvGrpSpPr>
        <p:grpSpPr>
          <a:xfrm>
            <a:off x="0" y="5534126"/>
            <a:ext cx="12192000" cy="1323874"/>
            <a:chOff x="0" y="5534126"/>
            <a:chExt cx="12192000" cy="1323874"/>
          </a:xfrm>
        </p:grpSpPr>
        <p:sp>
          <p:nvSpPr>
            <p:cNvPr id="3" name="Rectangle 2">
              <a:extLst>
                <a:ext uri="{FF2B5EF4-FFF2-40B4-BE49-F238E27FC236}">
                  <a16:creationId xmlns:a16="http://schemas.microsoft.com/office/drawing/2014/main" id="{91511CCE-8534-C28E-DE52-E65ADFF2FB95}"/>
                </a:ext>
              </a:extLst>
            </p:cNvPr>
            <p:cNvSpPr/>
            <p:nvPr userDrawn="1"/>
          </p:nvSpPr>
          <p:spPr>
            <a:xfrm>
              <a:off x="0" y="5598731"/>
              <a:ext cx="12192000" cy="1259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856A6DCE-5EDB-12D5-4B16-178CB57D6AED}"/>
                </a:ext>
              </a:extLst>
            </p:cNvPr>
            <p:cNvCxnSpPr>
              <a:cxnSpLocks/>
            </p:cNvCxnSpPr>
            <p:nvPr userDrawn="1"/>
          </p:nvCxnSpPr>
          <p:spPr>
            <a:xfrm flipV="1">
              <a:off x="0" y="5589106"/>
              <a:ext cx="12191999" cy="9625"/>
            </a:xfrm>
            <a:prstGeom prst="line">
              <a:avLst/>
            </a:prstGeom>
            <a:ln w="34925">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45F21F7E-E786-627A-1B04-CDA3F21A1A46}"/>
                </a:ext>
              </a:extLst>
            </p:cNvPr>
            <p:cNvGrpSpPr/>
            <p:nvPr userDrawn="1"/>
          </p:nvGrpSpPr>
          <p:grpSpPr>
            <a:xfrm>
              <a:off x="4662664" y="5534126"/>
              <a:ext cx="2866673" cy="1241373"/>
              <a:chOff x="4519480" y="5534126"/>
              <a:chExt cx="2866673" cy="1241373"/>
            </a:xfrm>
          </p:grpSpPr>
          <p:cxnSp>
            <p:nvCxnSpPr>
              <p:cNvPr id="7" name="Straight Connector 6">
                <a:extLst>
                  <a:ext uri="{FF2B5EF4-FFF2-40B4-BE49-F238E27FC236}">
                    <a16:creationId xmlns:a16="http://schemas.microsoft.com/office/drawing/2014/main" id="{C31AC451-0C76-846A-8301-999903EE6CA7}"/>
                  </a:ext>
                </a:extLst>
              </p:cNvPr>
              <p:cNvCxnSpPr>
                <a:cxnSpLocks/>
              </p:cNvCxnSpPr>
              <p:nvPr userDrawn="1"/>
            </p:nvCxnSpPr>
            <p:spPr>
              <a:xfrm>
                <a:off x="6402593" y="5788077"/>
                <a:ext cx="0" cy="8512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Picture 7" descr="A white letter in a circle&#10;&#10;AI-generated content may be incorrect.">
                <a:extLst>
                  <a:ext uri="{FF2B5EF4-FFF2-40B4-BE49-F238E27FC236}">
                    <a16:creationId xmlns:a16="http://schemas.microsoft.com/office/drawing/2014/main" id="{72199C8E-F730-2967-E2D1-E4061EE931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6588" y="5816748"/>
                <a:ext cx="499565" cy="848220"/>
              </a:xfrm>
              <a:prstGeom prst="rect">
                <a:avLst/>
              </a:prstGeom>
            </p:spPr>
          </p:pic>
          <p:pic>
            <p:nvPicPr>
              <p:cNvPr id="9" name="Picture 8" descr="A logo for a medical service&#10;&#10;AI-generated content may be incorrect.">
                <a:extLst>
                  <a:ext uri="{FF2B5EF4-FFF2-40B4-BE49-F238E27FC236}">
                    <a16:creationId xmlns:a16="http://schemas.microsoft.com/office/drawing/2014/main" id="{E0526AC8-3701-0CC1-045E-B8576C298A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9480" y="5534126"/>
                <a:ext cx="1504587" cy="1241373"/>
              </a:xfrm>
              <a:prstGeom prst="rect">
                <a:avLst/>
              </a:prstGeom>
            </p:spPr>
          </p:pic>
        </p:grpSp>
      </p:grpSp>
      <p:sp>
        <p:nvSpPr>
          <p:cNvPr id="27" name="Rectangle 26">
            <a:extLst>
              <a:ext uri="{FF2B5EF4-FFF2-40B4-BE49-F238E27FC236}">
                <a16:creationId xmlns:a16="http://schemas.microsoft.com/office/drawing/2014/main" id="{F746B36A-C894-B11B-721E-45B6179289C6}"/>
              </a:ext>
            </a:extLst>
          </p:cNvPr>
          <p:cNvSpPr/>
          <p:nvPr userDrawn="1"/>
        </p:nvSpPr>
        <p:spPr>
          <a:xfrm>
            <a:off x="576943" y="2455720"/>
            <a:ext cx="3476896" cy="1688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9CFF139-2EB3-F60F-D40A-5E3142A58B0F}"/>
              </a:ext>
            </a:extLst>
          </p:cNvPr>
          <p:cNvSpPr/>
          <p:nvPr userDrawn="1"/>
        </p:nvSpPr>
        <p:spPr>
          <a:xfrm>
            <a:off x="1739360" y="1842434"/>
            <a:ext cx="1226570" cy="122657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727E9D20-F14E-C646-8275-28E228F5BAE1}"/>
              </a:ext>
            </a:extLst>
          </p:cNvPr>
          <p:cNvGrpSpPr/>
          <p:nvPr userDrawn="1"/>
        </p:nvGrpSpPr>
        <p:grpSpPr>
          <a:xfrm>
            <a:off x="1881767" y="1984841"/>
            <a:ext cx="941756" cy="941756"/>
            <a:chOff x="1638158" y="2095719"/>
            <a:chExt cx="1139208" cy="1139208"/>
          </a:xfrm>
        </p:grpSpPr>
        <p:sp>
          <p:nvSpPr>
            <p:cNvPr id="18" name="Oval 17">
              <a:extLst>
                <a:ext uri="{FF2B5EF4-FFF2-40B4-BE49-F238E27FC236}">
                  <a16:creationId xmlns:a16="http://schemas.microsoft.com/office/drawing/2014/main" id="{A919E0A7-D5BD-962D-3C0B-0C2887C6FB25}"/>
                </a:ext>
              </a:extLst>
            </p:cNvPr>
            <p:cNvSpPr/>
            <p:nvPr userDrawn="1"/>
          </p:nvSpPr>
          <p:spPr>
            <a:xfrm>
              <a:off x="1638158" y="2095719"/>
              <a:ext cx="1139208" cy="11392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981538F3-64A4-9D93-AE36-381ADB6EBBD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5211" y="2250286"/>
              <a:ext cx="917804" cy="917804"/>
            </a:xfrm>
            <a:prstGeom prst="rect">
              <a:avLst/>
            </a:prstGeom>
          </p:spPr>
        </p:pic>
      </p:grpSp>
      <p:sp>
        <p:nvSpPr>
          <p:cNvPr id="28" name="Text Placeholder 4">
            <a:extLst>
              <a:ext uri="{FF2B5EF4-FFF2-40B4-BE49-F238E27FC236}">
                <a16:creationId xmlns:a16="http://schemas.microsoft.com/office/drawing/2014/main" id="{8CB35C84-C449-0BC5-E9F9-7ADF2902103E}"/>
              </a:ext>
            </a:extLst>
          </p:cNvPr>
          <p:cNvSpPr>
            <a:spLocks noGrp="1"/>
          </p:cNvSpPr>
          <p:nvPr>
            <p:ph type="body" sz="quarter" idx="13"/>
          </p:nvPr>
        </p:nvSpPr>
        <p:spPr>
          <a:xfrm>
            <a:off x="745747" y="3639950"/>
            <a:ext cx="3105053" cy="340663"/>
          </a:xfrm>
        </p:spPr>
        <p:txBody>
          <a:bodyPr anchor="t" anchorCtr="0">
            <a:normAutofit/>
          </a:bodyPr>
          <a:lstStyle>
            <a:lvl1pPr marL="0" indent="0" algn="ctr">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a:p>
            <a:pPr lvl="0"/>
            <a:endParaRPr lang="en-US" dirty="0"/>
          </a:p>
        </p:txBody>
      </p:sp>
      <p:sp>
        <p:nvSpPr>
          <p:cNvPr id="29" name="Text Placeholder 4">
            <a:extLst>
              <a:ext uri="{FF2B5EF4-FFF2-40B4-BE49-F238E27FC236}">
                <a16:creationId xmlns:a16="http://schemas.microsoft.com/office/drawing/2014/main" id="{1C77D715-63AF-E704-E2F6-FCFD8CEAD727}"/>
              </a:ext>
            </a:extLst>
          </p:cNvPr>
          <p:cNvSpPr>
            <a:spLocks noGrp="1"/>
          </p:cNvSpPr>
          <p:nvPr>
            <p:ph type="body" sz="quarter" idx="14"/>
          </p:nvPr>
        </p:nvSpPr>
        <p:spPr>
          <a:xfrm>
            <a:off x="745747" y="4175732"/>
            <a:ext cx="3105053" cy="1049792"/>
          </a:xfrm>
        </p:spPr>
        <p:txBody>
          <a:bodyPr anchor="t" anchorCtr="0">
            <a:normAutofit/>
          </a:bodyPr>
          <a:lstStyle>
            <a:lvl1pPr marL="0" indent="0" algn="ctr">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a:p>
            <a:pPr lvl="0"/>
            <a:endParaRPr lang="en-US" dirty="0"/>
          </a:p>
        </p:txBody>
      </p:sp>
      <p:grpSp>
        <p:nvGrpSpPr>
          <p:cNvPr id="48" name="Group 47">
            <a:extLst>
              <a:ext uri="{FF2B5EF4-FFF2-40B4-BE49-F238E27FC236}">
                <a16:creationId xmlns:a16="http://schemas.microsoft.com/office/drawing/2014/main" id="{29418497-9A43-95AB-9938-7FDB811DF2BA}"/>
              </a:ext>
            </a:extLst>
          </p:cNvPr>
          <p:cNvGrpSpPr/>
          <p:nvPr userDrawn="1"/>
        </p:nvGrpSpPr>
        <p:grpSpPr>
          <a:xfrm>
            <a:off x="5603504" y="1991983"/>
            <a:ext cx="941756" cy="941756"/>
            <a:chOff x="5526396" y="2095719"/>
            <a:chExt cx="1139208" cy="1139208"/>
          </a:xfrm>
        </p:grpSpPr>
        <p:sp>
          <p:nvSpPr>
            <p:cNvPr id="49" name="Oval 48">
              <a:extLst>
                <a:ext uri="{FF2B5EF4-FFF2-40B4-BE49-F238E27FC236}">
                  <a16:creationId xmlns:a16="http://schemas.microsoft.com/office/drawing/2014/main" id="{F14F17E5-97E3-94B8-E7EC-7498001B8733}"/>
                </a:ext>
              </a:extLst>
            </p:cNvPr>
            <p:cNvSpPr/>
            <p:nvPr userDrawn="1"/>
          </p:nvSpPr>
          <p:spPr>
            <a:xfrm>
              <a:off x="5526396" y="2095719"/>
              <a:ext cx="1139208" cy="11392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Icon&#10;&#10;Description automatically generated">
              <a:extLst>
                <a:ext uri="{FF2B5EF4-FFF2-40B4-BE49-F238E27FC236}">
                  <a16:creationId xmlns:a16="http://schemas.microsoft.com/office/drawing/2014/main" id="{4103E175-B234-77CD-9C72-2C3801EA3C5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54564" y="2214818"/>
              <a:ext cx="882869" cy="882869"/>
            </a:xfrm>
            <a:prstGeom prst="rect">
              <a:avLst/>
            </a:prstGeom>
          </p:spPr>
        </p:pic>
      </p:grpSp>
      <p:grpSp>
        <p:nvGrpSpPr>
          <p:cNvPr id="14" name="Group 13">
            <a:extLst>
              <a:ext uri="{FF2B5EF4-FFF2-40B4-BE49-F238E27FC236}">
                <a16:creationId xmlns:a16="http://schemas.microsoft.com/office/drawing/2014/main" id="{1E69FA80-FBC9-C6DF-C81B-7D590C0537F7}"/>
              </a:ext>
            </a:extLst>
          </p:cNvPr>
          <p:cNvGrpSpPr/>
          <p:nvPr userDrawn="1"/>
        </p:nvGrpSpPr>
        <p:grpSpPr>
          <a:xfrm>
            <a:off x="9607482" y="1996175"/>
            <a:ext cx="930422" cy="930422"/>
            <a:chOff x="9469114" y="2095719"/>
            <a:chExt cx="1139208" cy="1139208"/>
          </a:xfrm>
        </p:grpSpPr>
        <p:sp>
          <p:nvSpPr>
            <p:cNvPr id="22" name="Oval 21">
              <a:extLst>
                <a:ext uri="{FF2B5EF4-FFF2-40B4-BE49-F238E27FC236}">
                  <a16:creationId xmlns:a16="http://schemas.microsoft.com/office/drawing/2014/main" id="{98B731B9-6F11-3FD9-422B-2B0ADECDE6E5}"/>
                </a:ext>
              </a:extLst>
            </p:cNvPr>
            <p:cNvSpPr/>
            <p:nvPr userDrawn="1"/>
          </p:nvSpPr>
          <p:spPr>
            <a:xfrm>
              <a:off x="9469114" y="2095719"/>
              <a:ext cx="1139208" cy="113920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Icon&#10;&#10;Description automatically generated">
              <a:extLst>
                <a:ext uri="{FF2B5EF4-FFF2-40B4-BE49-F238E27FC236}">
                  <a16:creationId xmlns:a16="http://schemas.microsoft.com/office/drawing/2014/main" id="{44F85C07-F1ED-49FC-6C1A-988FD29F4F5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92333" y="2250286"/>
              <a:ext cx="892770" cy="892770"/>
            </a:xfrm>
            <a:prstGeom prst="rect">
              <a:avLst/>
            </a:prstGeom>
          </p:spPr>
        </p:pic>
      </p:grpSp>
    </p:spTree>
    <p:extLst>
      <p:ext uri="{BB962C8B-B14F-4D97-AF65-F5344CB8AC3E}">
        <p14:creationId xmlns:p14="http://schemas.microsoft.com/office/powerpoint/2010/main" val="951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89560CA-4874-A2FE-5426-219D207884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5422"/>
          <a:stretch/>
        </p:blipFill>
        <p:spPr>
          <a:xfrm>
            <a:off x="6114345" y="0"/>
            <a:ext cx="6077653" cy="4051769"/>
          </a:xfrm>
          <a:prstGeom prst="rect">
            <a:avLst/>
          </a:prstGeom>
        </p:spPr>
      </p:pic>
      <p:sp>
        <p:nvSpPr>
          <p:cNvPr id="8" name="Rectangle 7">
            <a:extLst>
              <a:ext uri="{FF2B5EF4-FFF2-40B4-BE49-F238E27FC236}">
                <a16:creationId xmlns:a16="http://schemas.microsoft.com/office/drawing/2014/main" id="{0851865D-96A2-51D6-4DB8-3259B1FA6BF3}"/>
              </a:ext>
            </a:extLst>
          </p:cNvPr>
          <p:cNvSpPr/>
          <p:nvPr userDrawn="1"/>
        </p:nvSpPr>
        <p:spPr>
          <a:xfrm>
            <a:off x="6125851" y="3850724"/>
            <a:ext cx="6066147" cy="30072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87420088-7C1C-68FB-261F-D825FC0FF2D3}"/>
              </a:ext>
            </a:extLst>
          </p:cNvPr>
          <p:cNvCxnSpPr>
            <a:cxnSpLocks/>
          </p:cNvCxnSpPr>
          <p:nvPr userDrawn="1"/>
        </p:nvCxnSpPr>
        <p:spPr>
          <a:xfrm>
            <a:off x="6125851" y="3865428"/>
            <a:ext cx="606614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A3858AC-C82A-9755-CFAA-3485A86F7084}"/>
              </a:ext>
            </a:extLst>
          </p:cNvPr>
          <p:cNvSpPr/>
          <p:nvPr userDrawn="1"/>
        </p:nvSpPr>
        <p:spPr>
          <a:xfrm>
            <a:off x="0" y="0"/>
            <a:ext cx="612585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 name="Text Placeholder 4">
            <a:extLst>
              <a:ext uri="{FF2B5EF4-FFF2-40B4-BE49-F238E27FC236}">
                <a16:creationId xmlns:a16="http://schemas.microsoft.com/office/drawing/2014/main" id="{9EB218B7-DD4F-75BA-7EBF-50AA94A9D887}"/>
              </a:ext>
            </a:extLst>
          </p:cNvPr>
          <p:cNvSpPr>
            <a:spLocks noGrp="1"/>
          </p:cNvSpPr>
          <p:nvPr>
            <p:ph type="body" sz="quarter" idx="3"/>
          </p:nvPr>
        </p:nvSpPr>
        <p:spPr>
          <a:xfrm>
            <a:off x="457200" y="1740721"/>
            <a:ext cx="5183188" cy="3955083"/>
          </a:xfrm>
        </p:spPr>
        <p:txBody>
          <a:bodyPr lIns="0" tIns="0" rIns="0" bIns="0" anchor="t" anchorCtr="0"/>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Title 1">
            <a:extLst>
              <a:ext uri="{FF2B5EF4-FFF2-40B4-BE49-F238E27FC236}">
                <a16:creationId xmlns:a16="http://schemas.microsoft.com/office/drawing/2014/main" id="{9CD09A4F-49F2-C860-AC02-78BEB0066D77}"/>
              </a:ext>
            </a:extLst>
          </p:cNvPr>
          <p:cNvSpPr>
            <a:spLocks noGrp="1"/>
          </p:cNvSpPr>
          <p:nvPr>
            <p:ph type="ctrTitle" hasCustomPrompt="1"/>
          </p:nvPr>
        </p:nvSpPr>
        <p:spPr>
          <a:xfrm>
            <a:off x="457200" y="331465"/>
            <a:ext cx="5183188" cy="1253715"/>
          </a:xfrm>
        </p:spPr>
        <p:txBody>
          <a:bodyPr lIns="0" tIns="0" rIns="0" bIns="0" anchor="t" anchorCtr="0">
            <a:noAutofit/>
          </a:bodyPr>
          <a:lstStyle>
            <a:lvl1pPr algn="l">
              <a:defRPr sz="4000">
                <a:solidFill>
                  <a:schemeClr val="bg1"/>
                </a:solidFill>
              </a:defRPr>
            </a:lvl1pPr>
          </a:lstStyle>
          <a:p>
            <a:r>
              <a:rPr lang="en-US"/>
              <a:t>Click to edit Master title page</a:t>
            </a:r>
          </a:p>
        </p:txBody>
      </p:sp>
      <p:grpSp>
        <p:nvGrpSpPr>
          <p:cNvPr id="9" name="Group 8">
            <a:extLst>
              <a:ext uri="{FF2B5EF4-FFF2-40B4-BE49-F238E27FC236}">
                <a16:creationId xmlns:a16="http://schemas.microsoft.com/office/drawing/2014/main" id="{25E224A1-5828-5FEF-6159-D7911DD1583D}"/>
              </a:ext>
            </a:extLst>
          </p:cNvPr>
          <p:cNvGrpSpPr/>
          <p:nvPr userDrawn="1"/>
        </p:nvGrpSpPr>
        <p:grpSpPr>
          <a:xfrm>
            <a:off x="282761" y="6131475"/>
            <a:ext cx="4007244" cy="586825"/>
            <a:chOff x="282761" y="6131475"/>
            <a:chExt cx="4007244" cy="586825"/>
          </a:xfrm>
        </p:grpSpPr>
        <p:sp>
          <p:nvSpPr>
            <p:cNvPr id="24" name="TextBox 23">
              <a:extLst>
                <a:ext uri="{FF2B5EF4-FFF2-40B4-BE49-F238E27FC236}">
                  <a16:creationId xmlns:a16="http://schemas.microsoft.com/office/drawing/2014/main" id="{474FA49C-407C-CEE5-24F5-D544FF519D68}"/>
                </a:ext>
              </a:extLst>
            </p:cNvPr>
            <p:cNvSpPr txBox="1"/>
            <p:nvPr userDrawn="1"/>
          </p:nvSpPr>
          <p:spPr>
            <a:xfrm>
              <a:off x="1554514" y="6347943"/>
              <a:ext cx="2735491" cy="153888"/>
            </a:xfrm>
            <a:prstGeom prst="rect">
              <a:avLst/>
            </a:prstGeom>
            <a:noFill/>
          </p:spPr>
          <p:txBody>
            <a:bodyPr wrap="square" lIns="0" tIns="0" rIns="0" bIns="0" rtlCol="0">
              <a:spAutoFit/>
            </a:bodyPr>
            <a:lstStyle/>
            <a:p>
              <a:pPr algn="l"/>
              <a:r>
                <a:rPr lang="en-US" sz="1000">
                  <a:solidFill>
                    <a:schemeClr val="bg1"/>
                  </a:solidFill>
                  <a:latin typeface="Arial" panose="020B0604020202020204" pitchFamily="34" charset="0"/>
                  <a:cs typeface="Arial" panose="020B0604020202020204" pitchFamily="34" charset="0"/>
                </a:rPr>
                <a:t>Connecting Recovery | Healing Communities</a:t>
              </a:r>
            </a:p>
          </p:txBody>
        </p:sp>
        <p:pic>
          <p:nvPicPr>
            <p:cNvPr id="2" name="Picture 1">
              <a:extLst>
                <a:ext uri="{FF2B5EF4-FFF2-40B4-BE49-F238E27FC236}">
                  <a16:creationId xmlns:a16="http://schemas.microsoft.com/office/drawing/2014/main" id="{A97FBB94-A529-7BB7-107C-199DD0490C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761" y="6181692"/>
              <a:ext cx="988992" cy="486390"/>
            </a:xfrm>
            <a:prstGeom prst="rect">
              <a:avLst/>
            </a:prstGeom>
          </p:spPr>
        </p:pic>
        <p:cxnSp>
          <p:nvCxnSpPr>
            <p:cNvPr id="4" name="Straight Connector 3">
              <a:extLst>
                <a:ext uri="{FF2B5EF4-FFF2-40B4-BE49-F238E27FC236}">
                  <a16:creationId xmlns:a16="http://schemas.microsoft.com/office/drawing/2014/main" id="{72347CA7-8AF9-E9DF-3A76-15C4E4B763EF}"/>
                </a:ext>
              </a:extLst>
            </p:cNvPr>
            <p:cNvCxnSpPr>
              <a:cxnSpLocks/>
            </p:cNvCxnSpPr>
            <p:nvPr userDrawn="1"/>
          </p:nvCxnSpPr>
          <p:spPr>
            <a:xfrm>
              <a:off x="1431307" y="6131475"/>
              <a:ext cx="0" cy="586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3214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3" name="Picture 12" descr="A close-up of people shaking hands&#10;&#10;Description automatically generated with medium confidence">
            <a:extLst>
              <a:ext uri="{FF2B5EF4-FFF2-40B4-BE49-F238E27FC236}">
                <a16:creationId xmlns:a16="http://schemas.microsoft.com/office/drawing/2014/main" id="{16E80ED1-EAC3-FF78-F6F3-22A6F5790C3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a:extLst>
              <a:ext uri="{FF2B5EF4-FFF2-40B4-BE49-F238E27FC236}">
                <a16:creationId xmlns:a16="http://schemas.microsoft.com/office/drawing/2014/main" id="{68F99133-1DA2-3887-0A81-3A6E57985E93}"/>
              </a:ext>
            </a:extLst>
          </p:cNvPr>
          <p:cNvSpPr>
            <a:spLocks noGrp="1"/>
          </p:cNvSpPr>
          <p:nvPr>
            <p:ph type="title"/>
          </p:nvPr>
        </p:nvSpPr>
        <p:spPr>
          <a:xfrm>
            <a:off x="457200" y="276890"/>
            <a:ext cx="11201400" cy="892344"/>
          </a:xfrm>
        </p:spPr>
        <p:txBody>
          <a:bodyPr lIns="0" tIns="0" rIns="0" bIns="0" anchor="t" anchorCtr="0">
            <a:normAutofit/>
          </a:bodyPr>
          <a:lstStyle>
            <a:lvl1pPr algn="ctr">
              <a:defRPr sz="4000">
                <a:solidFill>
                  <a:schemeClr val="accent1"/>
                </a:solidFill>
              </a:defRPr>
            </a:lvl1pPr>
          </a:lstStyle>
          <a:p>
            <a:r>
              <a:rPr lang="en-US" dirty="0"/>
              <a:t>Click to edit Master title style</a:t>
            </a:r>
          </a:p>
        </p:txBody>
      </p:sp>
      <p:sp>
        <p:nvSpPr>
          <p:cNvPr id="8" name="Text Placeholder 4">
            <a:extLst>
              <a:ext uri="{FF2B5EF4-FFF2-40B4-BE49-F238E27FC236}">
                <a16:creationId xmlns:a16="http://schemas.microsoft.com/office/drawing/2014/main" id="{8C749AD3-4245-708D-8C5D-E0AA84FE87DB}"/>
              </a:ext>
            </a:extLst>
          </p:cNvPr>
          <p:cNvSpPr>
            <a:spLocks noGrp="1"/>
          </p:cNvSpPr>
          <p:nvPr>
            <p:ph type="body" sz="quarter" idx="3"/>
          </p:nvPr>
        </p:nvSpPr>
        <p:spPr>
          <a:xfrm>
            <a:off x="457200" y="1259528"/>
            <a:ext cx="11201400" cy="4549868"/>
          </a:xfrm>
        </p:spPr>
        <p:txBody>
          <a:bodyPr lIns="0" tIns="0" rIns="0" bIns="0" anchor="t" anchorCtr="0"/>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grpSp>
        <p:nvGrpSpPr>
          <p:cNvPr id="3" name="Group 2">
            <a:extLst>
              <a:ext uri="{FF2B5EF4-FFF2-40B4-BE49-F238E27FC236}">
                <a16:creationId xmlns:a16="http://schemas.microsoft.com/office/drawing/2014/main" id="{BDB19C1A-3304-5EAE-5F78-0F1725725FC1}"/>
              </a:ext>
            </a:extLst>
          </p:cNvPr>
          <p:cNvGrpSpPr/>
          <p:nvPr userDrawn="1"/>
        </p:nvGrpSpPr>
        <p:grpSpPr>
          <a:xfrm>
            <a:off x="0" y="5534126"/>
            <a:ext cx="12192000" cy="1323874"/>
            <a:chOff x="0" y="5534126"/>
            <a:chExt cx="12192000" cy="1323874"/>
          </a:xfrm>
        </p:grpSpPr>
        <p:sp>
          <p:nvSpPr>
            <p:cNvPr id="4" name="Rectangle 3">
              <a:extLst>
                <a:ext uri="{FF2B5EF4-FFF2-40B4-BE49-F238E27FC236}">
                  <a16:creationId xmlns:a16="http://schemas.microsoft.com/office/drawing/2014/main" id="{938537C2-F65C-04CD-2C05-FFB390446D89}"/>
                </a:ext>
              </a:extLst>
            </p:cNvPr>
            <p:cNvSpPr/>
            <p:nvPr userDrawn="1"/>
          </p:nvSpPr>
          <p:spPr>
            <a:xfrm>
              <a:off x="0" y="5598731"/>
              <a:ext cx="12192000" cy="1259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CA637686-5E89-2DAA-181C-84868757B6C8}"/>
                </a:ext>
              </a:extLst>
            </p:cNvPr>
            <p:cNvCxnSpPr>
              <a:cxnSpLocks/>
            </p:cNvCxnSpPr>
            <p:nvPr userDrawn="1"/>
          </p:nvCxnSpPr>
          <p:spPr>
            <a:xfrm flipV="1">
              <a:off x="0" y="5589106"/>
              <a:ext cx="12191999" cy="9625"/>
            </a:xfrm>
            <a:prstGeom prst="line">
              <a:avLst/>
            </a:prstGeom>
            <a:ln w="34925">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A9191CF4-BB8D-7F37-185A-F54F0A615E21}"/>
                </a:ext>
              </a:extLst>
            </p:cNvPr>
            <p:cNvGrpSpPr/>
            <p:nvPr userDrawn="1"/>
          </p:nvGrpSpPr>
          <p:grpSpPr>
            <a:xfrm>
              <a:off x="4662664" y="5534126"/>
              <a:ext cx="2866673" cy="1241373"/>
              <a:chOff x="4519480" y="5534126"/>
              <a:chExt cx="2866673" cy="1241373"/>
            </a:xfrm>
          </p:grpSpPr>
          <p:cxnSp>
            <p:nvCxnSpPr>
              <p:cNvPr id="9" name="Straight Connector 8">
                <a:extLst>
                  <a:ext uri="{FF2B5EF4-FFF2-40B4-BE49-F238E27FC236}">
                    <a16:creationId xmlns:a16="http://schemas.microsoft.com/office/drawing/2014/main" id="{E8605E9D-6A80-8239-4238-8EB3C30034DF}"/>
                  </a:ext>
                </a:extLst>
              </p:cNvPr>
              <p:cNvCxnSpPr>
                <a:cxnSpLocks/>
              </p:cNvCxnSpPr>
              <p:nvPr userDrawn="1"/>
            </p:nvCxnSpPr>
            <p:spPr>
              <a:xfrm>
                <a:off x="6402593" y="5788077"/>
                <a:ext cx="0" cy="8512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0" name="Picture 9" descr="A white letter in a circle&#10;&#10;AI-generated content may be incorrect.">
                <a:extLst>
                  <a:ext uri="{FF2B5EF4-FFF2-40B4-BE49-F238E27FC236}">
                    <a16:creationId xmlns:a16="http://schemas.microsoft.com/office/drawing/2014/main" id="{9EBE1D6B-6A7A-DD0D-4E1A-DFCB87943D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86588" y="5816748"/>
                <a:ext cx="499565" cy="848220"/>
              </a:xfrm>
              <a:prstGeom prst="rect">
                <a:avLst/>
              </a:prstGeom>
            </p:spPr>
          </p:pic>
          <p:pic>
            <p:nvPicPr>
              <p:cNvPr id="11" name="Picture 10" descr="A logo for a medical service&#10;&#10;AI-generated content may be incorrect.">
                <a:extLst>
                  <a:ext uri="{FF2B5EF4-FFF2-40B4-BE49-F238E27FC236}">
                    <a16:creationId xmlns:a16="http://schemas.microsoft.com/office/drawing/2014/main" id="{CBD5D53E-BCBC-31CA-73ED-CEBCBE3C807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19480" y="5534126"/>
                <a:ext cx="1504587" cy="1241373"/>
              </a:xfrm>
              <a:prstGeom prst="rect">
                <a:avLst/>
              </a:prstGeom>
            </p:spPr>
          </p:pic>
        </p:grpSp>
      </p:grpSp>
    </p:spTree>
    <p:extLst>
      <p:ext uri="{BB962C8B-B14F-4D97-AF65-F5344CB8AC3E}">
        <p14:creationId xmlns:p14="http://schemas.microsoft.com/office/powerpoint/2010/main" val="3310136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5472DC5-E3F2-89CB-B9EE-B9028A4F0F4E}"/>
              </a:ext>
            </a:extLst>
          </p:cNvPr>
          <p:cNvSpPr>
            <a:spLocks noGrp="1"/>
          </p:cNvSpPr>
          <p:nvPr>
            <p:ph type="title"/>
          </p:nvPr>
        </p:nvSpPr>
        <p:spPr>
          <a:xfrm>
            <a:off x="457200" y="276888"/>
            <a:ext cx="9002110" cy="1051323"/>
          </a:xfrm>
        </p:spPr>
        <p:txBody>
          <a:bodyPr lIns="0" tIns="0" rIns="0" bIns="0" anchor="t" anchorCtr="0">
            <a:normAutofit/>
          </a:bodyPr>
          <a:lstStyle>
            <a:lvl1pPr>
              <a:defRPr sz="4000">
                <a:solidFill>
                  <a:schemeClr val="accent1"/>
                </a:solidFill>
              </a:defRPr>
            </a:lvl1pPr>
          </a:lstStyle>
          <a:p>
            <a:r>
              <a:rPr lang="en-US" dirty="0"/>
              <a:t>Click to edit Master title style</a:t>
            </a:r>
          </a:p>
        </p:txBody>
      </p:sp>
      <p:sp>
        <p:nvSpPr>
          <p:cNvPr id="11" name="Text Placeholder 2">
            <a:extLst>
              <a:ext uri="{FF2B5EF4-FFF2-40B4-BE49-F238E27FC236}">
                <a16:creationId xmlns:a16="http://schemas.microsoft.com/office/drawing/2014/main" id="{4B528494-59E1-AA4F-70E7-22B242396DF3}"/>
              </a:ext>
            </a:extLst>
          </p:cNvPr>
          <p:cNvSpPr>
            <a:spLocks noGrp="1"/>
          </p:cNvSpPr>
          <p:nvPr>
            <p:ph type="body" idx="1"/>
          </p:nvPr>
        </p:nvSpPr>
        <p:spPr>
          <a:xfrm>
            <a:off x="457200" y="1328212"/>
            <a:ext cx="9002110" cy="3977630"/>
          </a:xfrm>
        </p:spPr>
        <p:txBody>
          <a:bodyPr lIns="0" tIns="0" rIns="0" bIns="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4" name="Group 3">
            <a:extLst>
              <a:ext uri="{FF2B5EF4-FFF2-40B4-BE49-F238E27FC236}">
                <a16:creationId xmlns:a16="http://schemas.microsoft.com/office/drawing/2014/main" id="{7693D71A-73E6-F08D-81BA-17C710D192A3}"/>
              </a:ext>
            </a:extLst>
          </p:cNvPr>
          <p:cNvGrpSpPr/>
          <p:nvPr userDrawn="1"/>
        </p:nvGrpSpPr>
        <p:grpSpPr>
          <a:xfrm>
            <a:off x="0" y="5534126"/>
            <a:ext cx="12192000" cy="1323874"/>
            <a:chOff x="0" y="5534126"/>
            <a:chExt cx="12192000" cy="1323874"/>
          </a:xfrm>
        </p:grpSpPr>
        <p:sp>
          <p:nvSpPr>
            <p:cNvPr id="5" name="Rectangle 4">
              <a:extLst>
                <a:ext uri="{FF2B5EF4-FFF2-40B4-BE49-F238E27FC236}">
                  <a16:creationId xmlns:a16="http://schemas.microsoft.com/office/drawing/2014/main" id="{6EA330AF-3790-1810-6046-6F1CC26E785F}"/>
                </a:ext>
              </a:extLst>
            </p:cNvPr>
            <p:cNvSpPr/>
            <p:nvPr userDrawn="1"/>
          </p:nvSpPr>
          <p:spPr>
            <a:xfrm>
              <a:off x="0" y="5598731"/>
              <a:ext cx="12192000" cy="1259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C324D4D-18C8-B995-06D6-468870BEF60E}"/>
                </a:ext>
              </a:extLst>
            </p:cNvPr>
            <p:cNvCxnSpPr>
              <a:cxnSpLocks/>
            </p:cNvCxnSpPr>
            <p:nvPr userDrawn="1"/>
          </p:nvCxnSpPr>
          <p:spPr>
            <a:xfrm flipV="1">
              <a:off x="0" y="5589106"/>
              <a:ext cx="12191999" cy="9625"/>
            </a:xfrm>
            <a:prstGeom prst="line">
              <a:avLst/>
            </a:prstGeom>
            <a:ln w="34925">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C0EFADE3-051F-48D0-F20F-D6583A5AAB9D}"/>
                </a:ext>
              </a:extLst>
            </p:cNvPr>
            <p:cNvGrpSpPr/>
            <p:nvPr userDrawn="1"/>
          </p:nvGrpSpPr>
          <p:grpSpPr>
            <a:xfrm>
              <a:off x="4662664" y="5534126"/>
              <a:ext cx="2866673" cy="1241373"/>
              <a:chOff x="4519480" y="5534126"/>
              <a:chExt cx="2866673" cy="1241373"/>
            </a:xfrm>
          </p:grpSpPr>
          <p:cxnSp>
            <p:nvCxnSpPr>
              <p:cNvPr id="8" name="Straight Connector 7">
                <a:extLst>
                  <a:ext uri="{FF2B5EF4-FFF2-40B4-BE49-F238E27FC236}">
                    <a16:creationId xmlns:a16="http://schemas.microsoft.com/office/drawing/2014/main" id="{508644BC-10DC-0C40-9AAD-48DE15901B96}"/>
                  </a:ext>
                </a:extLst>
              </p:cNvPr>
              <p:cNvCxnSpPr>
                <a:cxnSpLocks/>
              </p:cNvCxnSpPr>
              <p:nvPr userDrawn="1"/>
            </p:nvCxnSpPr>
            <p:spPr>
              <a:xfrm>
                <a:off x="6402593" y="5788077"/>
                <a:ext cx="0" cy="8512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descr="A white letter in a circle&#10;&#10;AI-generated content may be incorrect.">
                <a:extLst>
                  <a:ext uri="{FF2B5EF4-FFF2-40B4-BE49-F238E27FC236}">
                    <a16:creationId xmlns:a16="http://schemas.microsoft.com/office/drawing/2014/main" id="{A008FDD9-DC06-273A-A4DA-E9D37DBB2C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6588" y="5816748"/>
                <a:ext cx="499565" cy="848220"/>
              </a:xfrm>
              <a:prstGeom prst="rect">
                <a:avLst/>
              </a:prstGeom>
            </p:spPr>
          </p:pic>
          <p:pic>
            <p:nvPicPr>
              <p:cNvPr id="13" name="Picture 12" descr="A logo for a medical service&#10;&#10;AI-generated content may be incorrect.">
                <a:extLst>
                  <a:ext uri="{FF2B5EF4-FFF2-40B4-BE49-F238E27FC236}">
                    <a16:creationId xmlns:a16="http://schemas.microsoft.com/office/drawing/2014/main" id="{29022FA8-CE24-40EA-A530-2AF1FF0918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9480" y="5534126"/>
                <a:ext cx="1504587" cy="1241373"/>
              </a:xfrm>
              <a:prstGeom prst="rect">
                <a:avLst/>
              </a:prstGeom>
            </p:spPr>
          </p:pic>
        </p:grpSp>
      </p:grpSp>
      <p:pic>
        <p:nvPicPr>
          <p:cNvPr id="15" name="Picture 14" descr="A person smiling with red hair&#10;&#10;AI-generated content may be incorrect.">
            <a:extLst>
              <a:ext uri="{FF2B5EF4-FFF2-40B4-BE49-F238E27FC236}">
                <a16:creationId xmlns:a16="http://schemas.microsoft.com/office/drawing/2014/main" id="{4573E5B9-A52C-1960-0BD0-0277160E0AA4}"/>
              </a:ext>
            </a:extLst>
          </p:cNvPr>
          <p:cNvPicPr>
            <a:picLocks noChangeAspect="1"/>
          </p:cNvPicPr>
          <p:nvPr userDrawn="1"/>
        </p:nvPicPr>
        <p:blipFill>
          <a:blip r:embed="rId4"/>
          <a:stretch>
            <a:fillRect/>
          </a:stretch>
        </p:blipFill>
        <p:spPr>
          <a:xfrm>
            <a:off x="9884952" y="244343"/>
            <a:ext cx="1699363" cy="5910469"/>
          </a:xfrm>
          <a:prstGeom prst="rect">
            <a:avLst/>
          </a:prstGeom>
          <a:effectLst>
            <a:outerShdw blurRad="305304" dist="38100" dir="5880000" algn="tl" rotWithShape="0">
              <a:prstClr val="black">
                <a:alpha val="40000"/>
              </a:prstClr>
            </a:outerShdw>
          </a:effectLst>
        </p:spPr>
      </p:pic>
    </p:spTree>
    <p:extLst>
      <p:ext uri="{BB962C8B-B14F-4D97-AF65-F5344CB8AC3E}">
        <p14:creationId xmlns:p14="http://schemas.microsoft.com/office/powerpoint/2010/main" val="658627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36C89A-3484-40E8-4EF6-39A7496E1B32}"/>
              </a:ext>
            </a:extLst>
          </p:cNvPr>
          <p:cNvSpPr/>
          <p:nvPr userDrawn="1"/>
        </p:nvSpPr>
        <p:spPr>
          <a:xfrm>
            <a:off x="3482502" y="0"/>
            <a:ext cx="8709498" cy="23231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E9EC2D6-936A-CE1F-CDCB-0A79300C6D48}"/>
              </a:ext>
            </a:extLst>
          </p:cNvPr>
          <p:cNvSpPr/>
          <p:nvPr userDrawn="1"/>
        </p:nvSpPr>
        <p:spPr>
          <a:xfrm>
            <a:off x="0" y="2323128"/>
            <a:ext cx="8613648" cy="22615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EC9F63-0F51-F153-2B12-964D4F3BE24B}"/>
              </a:ext>
            </a:extLst>
          </p:cNvPr>
          <p:cNvSpPr/>
          <p:nvPr userDrawn="1"/>
        </p:nvSpPr>
        <p:spPr>
          <a:xfrm>
            <a:off x="3410712" y="4584700"/>
            <a:ext cx="8781288" cy="2273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656C52E-3F92-5B89-C315-E460CC3C0F29}"/>
              </a:ext>
            </a:extLst>
          </p:cNvPr>
          <p:cNvSpPr txBox="1"/>
          <p:nvPr userDrawn="1"/>
        </p:nvSpPr>
        <p:spPr>
          <a:xfrm>
            <a:off x="4086227" y="396007"/>
            <a:ext cx="6195774" cy="1723549"/>
          </a:xfrm>
          <a:prstGeom prst="rect">
            <a:avLst/>
          </a:prstGeom>
          <a:noFill/>
        </p:spPr>
        <p:txBody>
          <a:bodyPr wrap="square" rtlCol="0">
            <a:spAutoFit/>
          </a:bodyPr>
          <a:lstStyle/>
          <a:p>
            <a:pPr>
              <a:lnSpc>
                <a:spcPct val="150000"/>
              </a:lnSpc>
            </a:pPr>
            <a:r>
              <a:rPr lang="en-US" sz="2400" b="1" dirty="0">
                <a:solidFill>
                  <a:schemeClr val="bg1"/>
                </a:solidFill>
                <a:latin typeface="Arial" panose="020B0604020202020204" pitchFamily="34" charset="0"/>
                <a:cs typeface="Arial" panose="020B0604020202020204" pitchFamily="34" charset="0"/>
              </a:rPr>
              <a:t>Our Mission</a:t>
            </a:r>
          </a:p>
          <a:p>
            <a:r>
              <a:rPr lang="en-US" sz="1400" dirty="0">
                <a:solidFill>
                  <a:schemeClr val="bg1"/>
                </a:solidFill>
                <a:latin typeface="Arial" panose="020B0604020202020204" pitchFamily="34" charset="0"/>
                <a:cs typeface="Arial" panose="020B0604020202020204" pitchFamily="34" charset="0"/>
              </a:rPr>
              <a:t>Our mission is to help those who are suffering from substance use disorders. We consider these people our patients, and our singular aim is to help them heal. We’re proud that our clinics provide our patients an environment that is free of judgment and condescension and we’re steadfast in treating everyone with the utmost dignity and respect.</a:t>
            </a:r>
          </a:p>
        </p:txBody>
      </p:sp>
      <p:sp>
        <p:nvSpPr>
          <p:cNvPr id="12" name="TextBox 11">
            <a:extLst>
              <a:ext uri="{FF2B5EF4-FFF2-40B4-BE49-F238E27FC236}">
                <a16:creationId xmlns:a16="http://schemas.microsoft.com/office/drawing/2014/main" id="{64A69473-7B93-F4B5-1023-ACCE43C91510}"/>
              </a:ext>
            </a:extLst>
          </p:cNvPr>
          <p:cNvSpPr txBox="1"/>
          <p:nvPr userDrawn="1"/>
        </p:nvSpPr>
        <p:spPr>
          <a:xfrm>
            <a:off x="714375" y="2643188"/>
            <a:ext cx="6915150" cy="1077218"/>
          </a:xfrm>
          <a:prstGeom prst="rect">
            <a:avLst/>
          </a:prstGeom>
          <a:noFill/>
        </p:spPr>
        <p:txBody>
          <a:bodyPr wrap="square" rtlCol="0">
            <a:spAutoFit/>
          </a:bodyPr>
          <a:lstStyle/>
          <a:p>
            <a:pPr>
              <a:lnSpc>
                <a:spcPct val="150000"/>
              </a:lnSpc>
            </a:pPr>
            <a:r>
              <a:rPr lang="en-US" sz="2400" b="1" dirty="0">
                <a:solidFill>
                  <a:schemeClr val="bg1"/>
                </a:solidFill>
                <a:latin typeface="Arial" panose="020B0604020202020204" pitchFamily="34" charset="0"/>
                <a:cs typeface="Arial" panose="020B0604020202020204" pitchFamily="34" charset="0"/>
              </a:rPr>
              <a:t>Our Vision</a:t>
            </a:r>
          </a:p>
          <a:p>
            <a:r>
              <a:rPr lang="en-US" sz="1400" dirty="0">
                <a:solidFill>
                  <a:schemeClr val="bg1"/>
                </a:solidFill>
                <a:latin typeface="Arial" panose="020B0604020202020204" pitchFamily="34" charset="0"/>
                <a:cs typeface="Arial" panose="020B0604020202020204" pitchFamily="34" charset="0"/>
              </a:rPr>
              <a:t>Leading the change to eliminate the consequences of substance use disorder in our communities.</a:t>
            </a:r>
          </a:p>
        </p:txBody>
      </p:sp>
      <p:sp>
        <p:nvSpPr>
          <p:cNvPr id="13" name="TextBox 12">
            <a:extLst>
              <a:ext uri="{FF2B5EF4-FFF2-40B4-BE49-F238E27FC236}">
                <a16:creationId xmlns:a16="http://schemas.microsoft.com/office/drawing/2014/main" id="{B5874473-4D58-7FF0-902C-6451BCA26FA0}"/>
              </a:ext>
            </a:extLst>
          </p:cNvPr>
          <p:cNvSpPr txBox="1"/>
          <p:nvPr userDrawn="1"/>
        </p:nvSpPr>
        <p:spPr>
          <a:xfrm>
            <a:off x="4171950" y="4847628"/>
            <a:ext cx="6915150" cy="1714380"/>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Our Values</a:t>
            </a:r>
          </a:p>
          <a:p>
            <a:pPr>
              <a:lnSpc>
                <a:spcPct val="150000"/>
              </a:lnSpc>
            </a:pPr>
            <a:r>
              <a:rPr lang="en-US" sz="1400" dirty="0">
                <a:solidFill>
                  <a:schemeClr val="bg1"/>
                </a:solidFill>
                <a:latin typeface="Arial" panose="020B0604020202020204" pitchFamily="34" charset="0"/>
                <a:cs typeface="Arial" panose="020B0604020202020204" pitchFamily="34" charset="0"/>
              </a:rPr>
              <a:t>We see challenges as opportunities to demonstrate initiative.</a:t>
            </a:r>
          </a:p>
          <a:p>
            <a:pPr>
              <a:lnSpc>
                <a:spcPct val="150000"/>
              </a:lnSpc>
            </a:pPr>
            <a:r>
              <a:rPr lang="en-US" sz="1400" dirty="0">
                <a:solidFill>
                  <a:schemeClr val="bg1"/>
                </a:solidFill>
                <a:latin typeface="Arial" panose="020B0604020202020204" pitchFamily="34" charset="0"/>
                <a:cs typeface="Arial" panose="020B0604020202020204" pitchFamily="34" charset="0"/>
              </a:rPr>
              <a:t>We listen to and honor the reality of those we serve.</a:t>
            </a:r>
          </a:p>
          <a:p>
            <a:pPr>
              <a:lnSpc>
                <a:spcPct val="150000"/>
              </a:lnSpc>
            </a:pPr>
            <a:r>
              <a:rPr lang="en-US" sz="1400" dirty="0">
                <a:solidFill>
                  <a:schemeClr val="bg1"/>
                </a:solidFill>
                <a:latin typeface="Arial" panose="020B0604020202020204" pitchFamily="34" charset="0"/>
                <a:cs typeface="Arial" panose="020B0604020202020204" pitchFamily="34" charset="0"/>
              </a:rPr>
              <a:t>We are evangelists for practices grounded in science and evidence. </a:t>
            </a:r>
          </a:p>
          <a:p>
            <a:pPr>
              <a:lnSpc>
                <a:spcPct val="150000"/>
              </a:lnSpc>
            </a:pPr>
            <a:r>
              <a:rPr lang="en-US" sz="1400" dirty="0">
                <a:solidFill>
                  <a:schemeClr val="bg1"/>
                </a:solidFill>
                <a:latin typeface="Arial" panose="020B0604020202020204" pitchFamily="34" charset="0"/>
                <a:cs typeface="Arial" panose="020B0604020202020204" pitchFamily="34" charset="0"/>
              </a:rPr>
              <a:t>We value people who are passionate about making an impact.</a:t>
            </a:r>
          </a:p>
        </p:txBody>
      </p:sp>
      <p:grpSp>
        <p:nvGrpSpPr>
          <p:cNvPr id="2" name="Group 1">
            <a:extLst>
              <a:ext uri="{FF2B5EF4-FFF2-40B4-BE49-F238E27FC236}">
                <a16:creationId xmlns:a16="http://schemas.microsoft.com/office/drawing/2014/main" id="{0FADB822-C3E1-5309-A0C3-8059E94047C6}"/>
              </a:ext>
            </a:extLst>
          </p:cNvPr>
          <p:cNvGrpSpPr/>
          <p:nvPr userDrawn="1"/>
        </p:nvGrpSpPr>
        <p:grpSpPr>
          <a:xfrm>
            <a:off x="9734310" y="52877"/>
            <a:ext cx="2044278" cy="1078166"/>
            <a:chOff x="6096000" y="582802"/>
            <a:chExt cx="2353730" cy="1241373"/>
          </a:xfrm>
        </p:grpSpPr>
        <p:cxnSp>
          <p:nvCxnSpPr>
            <p:cNvPr id="4" name="Straight Connector 3">
              <a:extLst>
                <a:ext uri="{FF2B5EF4-FFF2-40B4-BE49-F238E27FC236}">
                  <a16:creationId xmlns:a16="http://schemas.microsoft.com/office/drawing/2014/main" id="{BEDDED92-0890-4EB3-AB9E-8C94CD40BB76}"/>
                </a:ext>
              </a:extLst>
            </p:cNvPr>
            <p:cNvCxnSpPr>
              <a:cxnSpLocks/>
            </p:cNvCxnSpPr>
            <p:nvPr userDrawn="1"/>
          </p:nvCxnSpPr>
          <p:spPr>
            <a:xfrm>
              <a:off x="7752557" y="836753"/>
              <a:ext cx="0" cy="8512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descr="A white letter in a circle&#10;&#10;AI-generated content may be incorrect.">
              <a:extLst>
                <a:ext uri="{FF2B5EF4-FFF2-40B4-BE49-F238E27FC236}">
                  <a16:creationId xmlns:a16="http://schemas.microsoft.com/office/drawing/2014/main" id="{07306708-BD67-D378-B9FC-7AA871C622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2413" y="932194"/>
              <a:ext cx="437317" cy="742527"/>
            </a:xfrm>
            <a:prstGeom prst="rect">
              <a:avLst/>
            </a:prstGeom>
          </p:spPr>
        </p:pic>
        <p:pic>
          <p:nvPicPr>
            <p:cNvPr id="14" name="Picture 13" descr="A logo for a medical service&#10;&#10;AI-generated content may be incorrect.">
              <a:extLst>
                <a:ext uri="{FF2B5EF4-FFF2-40B4-BE49-F238E27FC236}">
                  <a16:creationId xmlns:a16="http://schemas.microsoft.com/office/drawing/2014/main" id="{9694EAC2-2594-66BA-4D47-EA27D22C9C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0" y="582802"/>
              <a:ext cx="1504587" cy="1241373"/>
            </a:xfrm>
            <a:prstGeom prst="rect">
              <a:avLst/>
            </a:prstGeom>
          </p:spPr>
        </p:pic>
      </p:grpSp>
      <p:pic>
        <p:nvPicPr>
          <p:cNvPr id="16" name="Picture 15" descr="A person smiling for the camera&#10;&#10;Description automatically generated with medium confidence">
            <a:extLst>
              <a:ext uri="{FF2B5EF4-FFF2-40B4-BE49-F238E27FC236}">
                <a16:creationId xmlns:a16="http://schemas.microsoft.com/office/drawing/2014/main" id="{7B6608DA-DDBA-89CA-960A-C2913AA0247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3482502" cy="2323128"/>
          </a:xfrm>
          <a:prstGeom prst="rect">
            <a:avLst/>
          </a:prstGeom>
        </p:spPr>
      </p:pic>
      <p:pic>
        <p:nvPicPr>
          <p:cNvPr id="17" name="Picture 16" descr="A group of people sitting on a couch&#10;&#10;Description automatically generated with medium confidence">
            <a:extLst>
              <a:ext uri="{FF2B5EF4-FFF2-40B4-BE49-F238E27FC236}">
                <a16:creationId xmlns:a16="http://schemas.microsoft.com/office/drawing/2014/main" id="{64543CEE-8585-EC96-25F5-9143414B2FF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372002" y="2323128"/>
            <a:ext cx="3819998" cy="2264621"/>
          </a:xfrm>
          <a:prstGeom prst="rect">
            <a:avLst/>
          </a:prstGeom>
        </p:spPr>
      </p:pic>
      <p:pic>
        <p:nvPicPr>
          <p:cNvPr id="18" name="Picture 17" descr="A picture containing person, people&#10;&#10;Description automatically generated">
            <a:extLst>
              <a:ext uri="{FF2B5EF4-FFF2-40B4-BE49-F238E27FC236}">
                <a16:creationId xmlns:a16="http://schemas.microsoft.com/office/drawing/2014/main" id="{4133997A-5665-10A7-BE30-76B949B07E1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4584192"/>
            <a:ext cx="3410712" cy="2273808"/>
          </a:xfrm>
          <a:prstGeom prst="rect">
            <a:avLst/>
          </a:prstGeom>
        </p:spPr>
      </p:pic>
    </p:spTree>
    <p:extLst>
      <p:ext uri="{BB962C8B-B14F-4D97-AF65-F5344CB8AC3E}">
        <p14:creationId xmlns:p14="http://schemas.microsoft.com/office/powerpoint/2010/main" val="44152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D8984C-E090-338E-9DC6-5158BA4E6919}"/>
              </a:ext>
            </a:extLst>
          </p:cNvPr>
          <p:cNvSpPr/>
          <p:nvPr userDrawn="1"/>
        </p:nvSpPr>
        <p:spPr>
          <a:xfrm>
            <a:off x="3482502" y="0"/>
            <a:ext cx="8709498" cy="23231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402F410-583A-63D3-C329-F3A7FCA37113}"/>
              </a:ext>
            </a:extLst>
          </p:cNvPr>
          <p:cNvSpPr/>
          <p:nvPr userDrawn="1"/>
        </p:nvSpPr>
        <p:spPr>
          <a:xfrm>
            <a:off x="3410712" y="2323128"/>
            <a:ext cx="5202936" cy="22615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84C858-79FB-2761-AF7A-3B5EDF82B55D}"/>
              </a:ext>
            </a:extLst>
          </p:cNvPr>
          <p:cNvSpPr/>
          <p:nvPr userDrawn="1"/>
        </p:nvSpPr>
        <p:spPr>
          <a:xfrm>
            <a:off x="3410712" y="4584700"/>
            <a:ext cx="8781288" cy="2273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7C8897CE-89C9-2C47-6688-AB73BD152A3D}"/>
              </a:ext>
            </a:extLst>
          </p:cNvPr>
          <p:cNvSpPr>
            <a:spLocks noGrp="1"/>
          </p:cNvSpPr>
          <p:nvPr>
            <p:ph type="title"/>
          </p:nvPr>
        </p:nvSpPr>
        <p:spPr>
          <a:xfrm>
            <a:off x="457200" y="274320"/>
            <a:ext cx="2649794" cy="1397001"/>
          </a:xfrm>
        </p:spPr>
        <p:txBody>
          <a:bodyPr lIns="0" tIns="0" rIns="0" bIns="0" anchor="t" anchorCtr="0">
            <a:normAutofit/>
          </a:bodyPr>
          <a:lstStyle>
            <a:lvl1pPr>
              <a:defRPr sz="3600">
                <a:solidFill>
                  <a:schemeClr val="accent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3E795F66-425D-C774-FE64-906FC66ACD79}"/>
              </a:ext>
            </a:extLst>
          </p:cNvPr>
          <p:cNvSpPr>
            <a:spLocks noGrp="1"/>
          </p:cNvSpPr>
          <p:nvPr>
            <p:ph type="body" idx="1"/>
          </p:nvPr>
        </p:nvSpPr>
        <p:spPr>
          <a:xfrm>
            <a:off x="436306" y="1972235"/>
            <a:ext cx="2649794" cy="4410877"/>
          </a:xfrm>
        </p:spPr>
        <p:txBody>
          <a:bodyPr lIns="0" tIns="0" rIns="0" bIns="0">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6" name="TextBox 15">
            <a:extLst>
              <a:ext uri="{FF2B5EF4-FFF2-40B4-BE49-F238E27FC236}">
                <a16:creationId xmlns:a16="http://schemas.microsoft.com/office/drawing/2014/main" id="{3ED3410A-B5D3-A1F2-A4AF-DD4DF26708F9}"/>
              </a:ext>
            </a:extLst>
          </p:cNvPr>
          <p:cNvSpPr txBox="1"/>
          <p:nvPr userDrawn="1"/>
        </p:nvSpPr>
        <p:spPr>
          <a:xfrm>
            <a:off x="5987526" y="210852"/>
            <a:ext cx="4134984" cy="1938992"/>
          </a:xfrm>
          <a:prstGeom prst="rect">
            <a:avLst/>
          </a:prstGeom>
          <a:noFill/>
        </p:spPr>
        <p:txBody>
          <a:bodyPr wrap="square" rtlCol="0">
            <a:spAutoFit/>
          </a:bodyPr>
          <a:lstStyle/>
          <a:p>
            <a:pPr>
              <a:lnSpc>
                <a:spcPct val="150000"/>
              </a:lnSpc>
            </a:pPr>
            <a:r>
              <a:rPr lang="en-US" sz="2400" b="1" dirty="0">
                <a:solidFill>
                  <a:schemeClr val="bg1"/>
                </a:solidFill>
                <a:latin typeface="Arial" panose="020B0604020202020204" pitchFamily="34" charset="0"/>
                <a:cs typeface="Arial" panose="020B0604020202020204" pitchFamily="34" charset="0"/>
              </a:rPr>
              <a:t>Our Mission</a:t>
            </a:r>
          </a:p>
          <a:p>
            <a:r>
              <a:rPr lang="en-US" sz="1200" dirty="0">
                <a:solidFill>
                  <a:schemeClr val="bg1"/>
                </a:solidFill>
                <a:latin typeface="Arial" panose="020B0604020202020204" pitchFamily="34" charset="0"/>
                <a:cs typeface="Arial" panose="020B0604020202020204" pitchFamily="34" charset="0"/>
              </a:rPr>
              <a:t>Our mission is to help those who are suffering </a:t>
            </a:r>
          </a:p>
          <a:p>
            <a:r>
              <a:rPr lang="en-US" sz="1200" dirty="0">
                <a:solidFill>
                  <a:schemeClr val="bg1"/>
                </a:solidFill>
                <a:latin typeface="Arial" panose="020B0604020202020204" pitchFamily="34" charset="0"/>
                <a:cs typeface="Arial" panose="020B0604020202020204" pitchFamily="34" charset="0"/>
              </a:rPr>
              <a:t>from substance use disorders. We consider </a:t>
            </a:r>
          </a:p>
          <a:p>
            <a:r>
              <a:rPr lang="en-US" sz="1200" dirty="0">
                <a:solidFill>
                  <a:schemeClr val="bg1"/>
                </a:solidFill>
                <a:latin typeface="Arial" panose="020B0604020202020204" pitchFamily="34" charset="0"/>
                <a:cs typeface="Arial" panose="020B0604020202020204" pitchFamily="34" charset="0"/>
              </a:rPr>
              <a:t>these people our patients, and our singular aim is to help </a:t>
            </a:r>
          </a:p>
          <a:p>
            <a:r>
              <a:rPr lang="en-US" sz="1200" dirty="0">
                <a:solidFill>
                  <a:schemeClr val="bg1"/>
                </a:solidFill>
                <a:latin typeface="Arial" panose="020B0604020202020204" pitchFamily="34" charset="0"/>
                <a:cs typeface="Arial" panose="020B0604020202020204" pitchFamily="34" charset="0"/>
              </a:rPr>
              <a:t>them heal. We’re proud that our clinics provide our patients an environment that is free of judgment and condescension and we’re steadfast in treating everyone with the utmost dignity and respect.</a:t>
            </a:r>
          </a:p>
        </p:txBody>
      </p:sp>
      <p:sp>
        <p:nvSpPr>
          <p:cNvPr id="17" name="TextBox 16">
            <a:extLst>
              <a:ext uri="{FF2B5EF4-FFF2-40B4-BE49-F238E27FC236}">
                <a16:creationId xmlns:a16="http://schemas.microsoft.com/office/drawing/2014/main" id="{10568565-3F5C-6B59-42D0-3CE594362528}"/>
              </a:ext>
            </a:extLst>
          </p:cNvPr>
          <p:cNvSpPr txBox="1"/>
          <p:nvPr userDrawn="1"/>
        </p:nvSpPr>
        <p:spPr>
          <a:xfrm>
            <a:off x="3960340" y="2842595"/>
            <a:ext cx="3933825" cy="1015663"/>
          </a:xfrm>
          <a:prstGeom prst="rect">
            <a:avLst/>
          </a:prstGeom>
          <a:noFill/>
        </p:spPr>
        <p:txBody>
          <a:bodyPr wrap="square" rtlCol="0">
            <a:spAutoFit/>
          </a:bodyPr>
          <a:lstStyle/>
          <a:p>
            <a:pPr>
              <a:lnSpc>
                <a:spcPct val="150000"/>
              </a:lnSpc>
            </a:pPr>
            <a:r>
              <a:rPr lang="en-US" sz="2400" b="1" dirty="0">
                <a:solidFill>
                  <a:schemeClr val="bg1"/>
                </a:solidFill>
                <a:latin typeface="Arial" panose="020B0604020202020204" pitchFamily="34" charset="0"/>
                <a:cs typeface="Arial" panose="020B0604020202020204" pitchFamily="34" charset="0"/>
              </a:rPr>
              <a:t>Our Vision</a:t>
            </a:r>
          </a:p>
          <a:p>
            <a:r>
              <a:rPr lang="en-US" sz="1200" dirty="0">
                <a:solidFill>
                  <a:schemeClr val="bg1"/>
                </a:solidFill>
                <a:latin typeface="Arial" panose="020B0604020202020204" pitchFamily="34" charset="0"/>
                <a:cs typeface="Arial" panose="020B0604020202020204" pitchFamily="34" charset="0"/>
              </a:rPr>
              <a:t>Leading the change to eliminate the consequences of substance use disorder in our communities.</a:t>
            </a:r>
          </a:p>
        </p:txBody>
      </p:sp>
      <p:sp>
        <p:nvSpPr>
          <p:cNvPr id="18" name="TextBox 17">
            <a:extLst>
              <a:ext uri="{FF2B5EF4-FFF2-40B4-BE49-F238E27FC236}">
                <a16:creationId xmlns:a16="http://schemas.microsoft.com/office/drawing/2014/main" id="{6DE64905-AA14-E8B2-B964-6117B947734F}"/>
              </a:ext>
            </a:extLst>
          </p:cNvPr>
          <p:cNvSpPr txBox="1"/>
          <p:nvPr userDrawn="1"/>
        </p:nvSpPr>
        <p:spPr>
          <a:xfrm>
            <a:off x="7146036" y="4847628"/>
            <a:ext cx="4893564" cy="153548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Our Values</a:t>
            </a:r>
          </a:p>
          <a:p>
            <a:pPr>
              <a:lnSpc>
                <a:spcPct val="150000"/>
              </a:lnSpc>
            </a:pPr>
            <a:r>
              <a:rPr lang="en-US" sz="1200" dirty="0">
                <a:solidFill>
                  <a:schemeClr val="bg1"/>
                </a:solidFill>
                <a:latin typeface="Arial" panose="020B0604020202020204" pitchFamily="34" charset="0"/>
                <a:cs typeface="Arial" panose="020B0604020202020204" pitchFamily="34" charset="0"/>
              </a:rPr>
              <a:t>We see challenges as opportunities to demonstrate initiative.</a:t>
            </a:r>
          </a:p>
          <a:p>
            <a:pPr>
              <a:lnSpc>
                <a:spcPct val="150000"/>
              </a:lnSpc>
            </a:pPr>
            <a:r>
              <a:rPr lang="en-US" sz="1200" dirty="0">
                <a:solidFill>
                  <a:schemeClr val="bg1"/>
                </a:solidFill>
                <a:latin typeface="Arial" panose="020B0604020202020204" pitchFamily="34" charset="0"/>
                <a:cs typeface="Arial" panose="020B0604020202020204" pitchFamily="34" charset="0"/>
              </a:rPr>
              <a:t>We listen to and honor the reality of those we serve.</a:t>
            </a:r>
          </a:p>
          <a:p>
            <a:pPr>
              <a:lnSpc>
                <a:spcPct val="150000"/>
              </a:lnSpc>
            </a:pPr>
            <a:r>
              <a:rPr lang="en-US" sz="1200" dirty="0">
                <a:solidFill>
                  <a:schemeClr val="bg1"/>
                </a:solidFill>
                <a:latin typeface="Arial" panose="020B0604020202020204" pitchFamily="34" charset="0"/>
                <a:cs typeface="Arial" panose="020B0604020202020204" pitchFamily="34" charset="0"/>
              </a:rPr>
              <a:t>We are evangelists for practices grounded in science and evidence. </a:t>
            </a:r>
          </a:p>
          <a:p>
            <a:pPr>
              <a:lnSpc>
                <a:spcPct val="150000"/>
              </a:lnSpc>
            </a:pPr>
            <a:r>
              <a:rPr lang="en-US" sz="1200" dirty="0">
                <a:solidFill>
                  <a:schemeClr val="bg1"/>
                </a:solidFill>
                <a:latin typeface="Arial" panose="020B0604020202020204" pitchFamily="34" charset="0"/>
                <a:cs typeface="Arial" panose="020B0604020202020204" pitchFamily="34" charset="0"/>
              </a:rPr>
              <a:t>We value people who are passionate about making an impact.</a:t>
            </a:r>
          </a:p>
        </p:txBody>
      </p:sp>
      <p:grpSp>
        <p:nvGrpSpPr>
          <p:cNvPr id="5" name="Group 4">
            <a:extLst>
              <a:ext uri="{FF2B5EF4-FFF2-40B4-BE49-F238E27FC236}">
                <a16:creationId xmlns:a16="http://schemas.microsoft.com/office/drawing/2014/main" id="{854CA29B-3108-BEDD-DB93-116710A87D71}"/>
              </a:ext>
            </a:extLst>
          </p:cNvPr>
          <p:cNvGrpSpPr/>
          <p:nvPr userDrawn="1"/>
        </p:nvGrpSpPr>
        <p:grpSpPr>
          <a:xfrm>
            <a:off x="9734310" y="52877"/>
            <a:ext cx="2044278" cy="1078166"/>
            <a:chOff x="6096000" y="582802"/>
            <a:chExt cx="2353730" cy="1241373"/>
          </a:xfrm>
        </p:grpSpPr>
        <p:cxnSp>
          <p:nvCxnSpPr>
            <p:cNvPr id="7" name="Straight Connector 6">
              <a:extLst>
                <a:ext uri="{FF2B5EF4-FFF2-40B4-BE49-F238E27FC236}">
                  <a16:creationId xmlns:a16="http://schemas.microsoft.com/office/drawing/2014/main" id="{1643B46C-EB8B-91A1-90B9-596EA5F40D86}"/>
                </a:ext>
              </a:extLst>
            </p:cNvPr>
            <p:cNvCxnSpPr>
              <a:cxnSpLocks/>
            </p:cNvCxnSpPr>
            <p:nvPr userDrawn="1"/>
          </p:nvCxnSpPr>
          <p:spPr>
            <a:xfrm>
              <a:off x="7752557" y="836753"/>
              <a:ext cx="0" cy="8512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Picture 7" descr="A white letter in a circle&#10;&#10;AI-generated content may be incorrect.">
              <a:extLst>
                <a:ext uri="{FF2B5EF4-FFF2-40B4-BE49-F238E27FC236}">
                  <a16:creationId xmlns:a16="http://schemas.microsoft.com/office/drawing/2014/main" id="{4396C72F-ADA0-2722-B757-5CA5505092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2413" y="932194"/>
              <a:ext cx="437317" cy="742527"/>
            </a:xfrm>
            <a:prstGeom prst="rect">
              <a:avLst/>
            </a:prstGeom>
          </p:spPr>
        </p:pic>
        <p:pic>
          <p:nvPicPr>
            <p:cNvPr id="9" name="Picture 8" descr="A logo for a medical service&#10;&#10;AI-generated content may be incorrect.">
              <a:extLst>
                <a:ext uri="{FF2B5EF4-FFF2-40B4-BE49-F238E27FC236}">
                  <a16:creationId xmlns:a16="http://schemas.microsoft.com/office/drawing/2014/main" id="{8113C306-495A-9ADC-E888-A7E0A9BCEB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0" y="582802"/>
              <a:ext cx="1504587" cy="1241373"/>
            </a:xfrm>
            <a:prstGeom prst="rect">
              <a:avLst/>
            </a:prstGeom>
          </p:spPr>
        </p:pic>
      </p:grpSp>
      <p:pic>
        <p:nvPicPr>
          <p:cNvPr id="19" name="Picture 18" descr="A person smiling for the camera&#10;&#10;Description automatically generated with medium confidence">
            <a:extLst>
              <a:ext uri="{FF2B5EF4-FFF2-40B4-BE49-F238E27FC236}">
                <a16:creationId xmlns:a16="http://schemas.microsoft.com/office/drawing/2014/main" id="{E0A6148A-A669-4C23-8EEE-F5DB9857FD6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410711" y="0"/>
            <a:ext cx="2290879" cy="2323128"/>
          </a:xfrm>
          <a:prstGeom prst="rect">
            <a:avLst/>
          </a:prstGeom>
        </p:spPr>
      </p:pic>
      <p:pic>
        <p:nvPicPr>
          <p:cNvPr id="20" name="Picture 19" descr="A group of people sitting on a couch&#10;&#10;Description automatically generated with medium confidence">
            <a:extLst>
              <a:ext uri="{FF2B5EF4-FFF2-40B4-BE49-F238E27FC236}">
                <a16:creationId xmlns:a16="http://schemas.microsoft.com/office/drawing/2014/main" id="{829DFB70-CBEE-A37F-35F3-FBFADF6470A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372002" y="2323128"/>
            <a:ext cx="3819998" cy="2264621"/>
          </a:xfrm>
          <a:prstGeom prst="rect">
            <a:avLst/>
          </a:prstGeom>
        </p:spPr>
      </p:pic>
      <p:pic>
        <p:nvPicPr>
          <p:cNvPr id="21" name="Picture 20" descr="A picture containing person, people&#10;&#10;Description automatically generated">
            <a:extLst>
              <a:ext uri="{FF2B5EF4-FFF2-40B4-BE49-F238E27FC236}">
                <a16:creationId xmlns:a16="http://schemas.microsoft.com/office/drawing/2014/main" id="{52F32441-95C6-CB5D-BF6E-59798F438EC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410712" y="4584192"/>
            <a:ext cx="3410712" cy="2273808"/>
          </a:xfrm>
          <a:prstGeom prst="rect">
            <a:avLst/>
          </a:prstGeom>
        </p:spPr>
      </p:pic>
    </p:spTree>
    <p:extLst>
      <p:ext uri="{BB962C8B-B14F-4D97-AF65-F5344CB8AC3E}">
        <p14:creationId xmlns:p14="http://schemas.microsoft.com/office/powerpoint/2010/main" val="1779547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38AD6C-0EEC-1430-ED2C-9619197D3558}"/>
              </a:ext>
            </a:extLst>
          </p:cNvPr>
          <p:cNvSpPr>
            <a:spLocks noGrp="1"/>
          </p:cNvSpPr>
          <p:nvPr>
            <p:ph type="title"/>
          </p:nvPr>
        </p:nvSpPr>
        <p:spPr>
          <a:xfrm>
            <a:off x="457200" y="274320"/>
            <a:ext cx="6375863" cy="1104901"/>
          </a:xfrm>
        </p:spPr>
        <p:txBody>
          <a:bodyPr anchor="t" anchorCtr="0">
            <a:normAutofit/>
          </a:bodyPr>
          <a:lstStyle>
            <a:lvl1pPr>
              <a:defRPr sz="4000">
                <a:solidFill>
                  <a:schemeClr val="accent1"/>
                </a:solidFill>
              </a:defRPr>
            </a:lvl1pPr>
          </a:lstStyle>
          <a:p>
            <a:r>
              <a:rPr lang="en-US" dirty="0"/>
              <a:t>Click to edit Master title style</a:t>
            </a:r>
          </a:p>
        </p:txBody>
      </p:sp>
      <p:sp>
        <p:nvSpPr>
          <p:cNvPr id="9" name="Text Placeholder 2">
            <a:extLst>
              <a:ext uri="{FF2B5EF4-FFF2-40B4-BE49-F238E27FC236}">
                <a16:creationId xmlns:a16="http://schemas.microsoft.com/office/drawing/2014/main" id="{3985E902-A623-1385-2E89-81B03D099AC8}"/>
              </a:ext>
            </a:extLst>
          </p:cNvPr>
          <p:cNvSpPr>
            <a:spLocks noGrp="1"/>
          </p:cNvSpPr>
          <p:nvPr>
            <p:ph type="body" idx="1"/>
          </p:nvPr>
        </p:nvSpPr>
        <p:spPr>
          <a:xfrm>
            <a:off x="457200" y="1607807"/>
            <a:ext cx="6375862" cy="37332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3" name="Picture 12" descr="A group of people holding flags&#10;&#10;Description automatically generated with medium confidence">
            <a:extLst>
              <a:ext uri="{FF2B5EF4-FFF2-40B4-BE49-F238E27FC236}">
                <a16:creationId xmlns:a16="http://schemas.microsoft.com/office/drawing/2014/main" id="{1D669F52-B73C-7752-13D6-4D39D0DFDD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18465" y="-9726"/>
            <a:ext cx="1939306" cy="2450377"/>
          </a:xfrm>
          <a:prstGeom prst="rect">
            <a:avLst/>
          </a:prstGeom>
        </p:spPr>
      </p:pic>
      <p:pic>
        <p:nvPicPr>
          <p:cNvPr id="15" name="Picture 14" descr="A group of people smiling&#10;&#10;Description automatically generated with low confidence">
            <a:extLst>
              <a:ext uri="{FF2B5EF4-FFF2-40B4-BE49-F238E27FC236}">
                <a16:creationId xmlns:a16="http://schemas.microsoft.com/office/drawing/2014/main" id="{E3165E7E-9F36-B52B-6E7D-B1B3C21FA5B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82"/>
          <a:stretch/>
        </p:blipFill>
        <p:spPr>
          <a:xfrm>
            <a:off x="9223432" y="2436037"/>
            <a:ext cx="2969572" cy="1485897"/>
          </a:xfrm>
          <a:prstGeom prst="rect">
            <a:avLst/>
          </a:prstGeom>
        </p:spPr>
      </p:pic>
      <p:pic>
        <p:nvPicPr>
          <p:cNvPr id="16" name="Picture 15" descr="A person smiling at the camera&#10;&#10;Description automatically generated with medium confidence">
            <a:extLst>
              <a:ext uri="{FF2B5EF4-FFF2-40B4-BE49-F238E27FC236}">
                <a16:creationId xmlns:a16="http://schemas.microsoft.com/office/drawing/2014/main" id="{E644AA8C-E76E-143E-5069-44BFFD8E7D8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18465" y="2436036"/>
            <a:ext cx="2233464" cy="1488617"/>
          </a:xfrm>
          <a:prstGeom prst="rect">
            <a:avLst/>
          </a:prstGeom>
        </p:spPr>
      </p:pic>
      <p:pic>
        <p:nvPicPr>
          <p:cNvPr id="27" name="Picture 26" descr="A person sitting in a chair&#10;&#10;AI-generated content may be incorrect.">
            <a:extLst>
              <a:ext uri="{FF2B5EF4-FFF2-40B4-BE49-F238E27FC236}">
                <a16:creationId xmlns:a16="http://schemas.microsoft.com/office/drawing/2014/main" id="{A16A7235-1893-9726-FFC0-F3BFA1B8478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057771" y="1"/>
            <a:ext cx="3134224" cy="2420435"/>
          </a:xfrm>
          <a:prstGeom prst="rect">
            <a:avLst/>
          </a:prstGeom>
        </p:spPr>
      </p:pic>
      <p:cxnSp>
        <p:nvCxnSpPr>
          <p:cNvPr id="19" name="Straight Connector 18">
            <a:extLst>
              <a:ext uri="{FF2B5EF4-FFF2-40B4-BE49-F238E27FC236}">
                <a16:creationId xmlns:a16="http://schemas.microsoft.com/office/drawing/2014/main" id="{3A7532E5-4948-BA11-65BD-8D8EB9B5EA65}"/>
              </a:ext>
            </a:extLst>
          </p:cNvPr>
          <p:cNvCxnSpPr>
            <a:cxnSpLocks/>
          </p:cNvCxnSpPr>
          <p:nvPr userDrawn="1"/>
        </p:nvCxnSpPr>
        <p:spPr>
          <a:xfrm>
            <a:off x="7118465" y="2438344"/>
            <a:ext cx="5082877"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FF8C91-71E2-1F08-7A18-B53C9E009D5C}"/>
              </a:ext>
            </a:extLst>
          </p:cNvPr>
          <p:cNvCxnSpPr>
            <a:cxnSpLocks/>
          </p:cNvCxnSpPr>
          <p:nvPr userDrawn="1"/>
        </p:nvCxnSpPr>
        <p:spPr>
          <a:xfrm>
            <a:off x="9060545" y="-28279"/>
            <a:ext cx="0" cy="244871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36" name="Picture 35" descr="A person in a wheelchair petting a dog&#10;&#10;AI-generated content may be incorrect.">
            <a:extLst>
              <a:ext uri="{FF2B5EF4-FFF2-40B4-BE49-F238E27FC236}">
                <a16:creationId xmlns:a16="http://schemas.microsoft.com/office/drawing/2014/main" id="{DEF12C2A-ACE0-2D67-B278-8E245AE5976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7118465" y="3902039"/>
            <a:ext cx="1991218" cy="1666852"/>
          </a:xfrm>
          <a:prstGeom prst="rect">
            <a:avLst/>
          </a:prstGeom>
        </p:spPr>
      </p:pic>
      <p:pic>
        <p:nvPicPr>
          <p:cNvPr id="24" name="Picture 23" descr="A close-up of a person holding a pen on a person's shoulder&#10;&#10;AI-generated content may be incorrect.">
            <a:extLst>
              <a:ext uri="{FF2B5EF4-FFF2-40B4-BE49-F238E27FC236}">
                <a16:creationId xmlns:a16="http://schemas.microsoft.com/office/drawing/2014/main" id="{87969214-1BAD-96BE-EB0E-526C49EAE021}"/>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118435" y="3921935"/>
            <a:ext cx="3073566" cy="1659854"/>
          </a:xfrm>
          <a:prstGeom prst="rect">
            <a:avLst/>
          </a:prstGeom>
        </p:spPr>
      </p:pic>
      <p:cxnSp>
        <p:nvCxnSpPr>
          <p:cNvPr id="21" name="Straight Connector 20">
            <a:extLst>
              <a:ext uri="{FF2B5EF4-FFF2-40B4-BE49-F238E27FC236}">
                <a16:creationId xmlns:a16="http://schemas.microsoft.com/office/drawing/2014/main" id="{C7907B05-6A84-BC4F-2127-439DEB60FF14}"/>
              </a:ext>
            </a:extLst>
          </p:cNvPr>
          <p:cNvCxnSpPr>
            <a:cxnSpLocks/>
          </p:cNvCxnSpPr>
          <p:nvPr userDrawn="1"/>
        </p:nvCxnSpPr>
        <p:spPr>
          <a:xfrm>
            <a:off x="7118465" y="3919030"/>
            <a:ext cx="5082877"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173BCA8-421F-9A7B-017D-2CD87104B4B1}"/>
              </a:ext>
            </a:extLst>
          </p:cNvPr>
          <p:cNvCxnSpPr>
            <a:cxnSpLocks/>
          </p:cNvCxnSpPr>
          <p:nvPr userDrawn="1"/>
        </p:nvCxnSpPr>
        <p:spPr>
          <a:xfrm>
            <a:off x="9343178" y="2423976"/>
            <a:ext cx="0" cy="1505276"/>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95FC74-A155-9CB3-FBFB-5DBD1E38FA3B}"/>
              </a:ext>
            </a:extLst>
          </p:cNvPr>
          <p:cNvCxnSpPr>
            <a:cxnSpLocks/>
          </p:cNvCxnSpPr>
          <p:nvPr userDrawn="1"/>
        </p:nvCxnSpPr>
        <p:spPr>
          <a:xfrm>
            <a:off x="9109683" y="3919030"/>
            <a:ext cx="8751" cy="178962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59A292A-484A-F603-95FE-2266C636695E}"/>
              </a:ext>
            </a:extLst>
          </p:cNvPr>
          <p:cNvGrpSpPr/>
          <p:nvPr userDrawn="1"/>
        </p:nvGrpSpPr>
        <p:grpSpPr>
          <a:xfrm>
            <a:off x="0" y="5534126"/>
            <a:ext cx="12192000" cy="1323874"/>
            <a:chOff x="0" y="5534126"/>
            <a:chExt cx="12192000" cy="1323874"/>
          </a:xfrm>
        </p:grpSpPr>
        <p:sp>
          <p:nvSpPr>
            <p:cNvPr id="3" name="Rectangle 2">
              <a:extLst>
                <a:ext uri="{FF2B5EF4-FFF2-40B4-BE49-F238E27FC236}">
                  <a16:creationId xmlns:a16="http://schemas.microsoft.com/office/drawing/2014/main" id="{5B4DACDF-8915-CD00-C784-70CFCFEAD3D7}"/>
                </a:ext>
              </a:extLst>
            </p:cNvPr>
            <p:cNvSpPr/>
            <p:nvPr userDrawn="1"/>
          </p:nvSpPr>
          <p:spPr>
            <a:xfrm>
              <a:off x="0" y="5598731"/>
              <a:ext cx="12192000" cy="1259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50B4D503-AB6C-71D2-CE30-B57FA768A875}"/>
                </a:ext>
              </a:extLst>
            </p:cNvPr>
            <p:cNvCxnSpPr>
              <a:cxnSpLocks/>
            </p:cNvCxnSpPr>
            <p:nvPr userDrawn="1"/>
          </p:nvCxnSpPr>
          <p:spPr>
            <a:xfrm flipV="1">
              <a:off x="0" y="5589106"/>
              <a:ext cx="12191999" cy="9625"/>
            </a:xfrm>
            <a:prstGeom prst="line">
              <a:avLst/>
            </a:prstGeom>
            <a:ln w="34925">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49DD1C30-BD00-7D92-6059-F62D73B5F58B}"/>
                </a:ext>
              </a:extLst>
            </p:cNvPr>
            <p:cNvGrpSpPr/>
            <p:nvPr userDrawn="1"/>
          </p:nvGrpSpPr>
          <p:grpSpPr>
            <a:xfrm>
              <a:off x="4662664" y="5534126"/>
              <a:ext cx="2866673" cy="1241373"/>
              <a:chOff x="4519480" y="5534126"/>
              <a:chExt cx="2866673" cy="1241373"/>
            </a:xfrm>
          </p:grpSpPr>
          <p:cxnSp>
            <p:nvCxnSpPr>
              <p:cNvPr id="6" name="Straight Connector 5">
                <a:extLst>
                  <a:ext uri="{FF2B5EF4-FFF2-40B4-BE49-F238E27FC236}">
                    <a16:creationId xmlns:a16="http://schemas.microsoft.com/office/drawing/2014/main" id="{DDE17183-58A3-1DA6-8C62-F6DC48DFA5A9}"/>
                  </a:ext>
                </a:extLst>
              </p:cNvPr>
              <p:cNvCxnSpPr>
                <a:cxnSpLocks/>
              </p:cNvCxnSpPr>
              <p:nvPr userDrawn="1"/>
            </p:nvCxnSpPr>
            <p:spPr>
              <a:xfrm>
                <a:off x="6402593" y="5788077"/>
                <a:ext cx="0" cy="8512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7" name="Picture 6" descr="A white letter in a circle&#10;&#10;AI-generated content may be incorrect.">
                <a:extLst>
                  <a:ext uri="{FF2B5EF4-FFF2-40B4-BE49-F238E27FC236}">
                    <a16:creationId xmlns:a16="http://schemas.microsoft.com/office/drawing/2014/main" id="{5AF17439-DF57-D3EF-2053-2CEAC9C49EC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886588" y="5816748"/>
                <a:ext cx="499565" cy="848220"/>
              </a:xfrm>
              <a:prstGeom prst="rect">
                <a:avLst/>
              </a:prstGeom>
            </p:spPr>
          </p:pic>
          <p:pic>
            <p:nvPicPr>
              <p:cNvPr id="11" name="Picture 10" descr="A logo for a medical service&#10;&#10;AI-generated content may be incorrect.">
                <a:extLst>
                  <a:ext uri="{FF2B5EF4-FFF2-40B4-BE49-F238E27FC236}">
                    <a16:creationId xmlns:a16="http://schemas.microsoft.com/office/drawing/2014/main" id="{01E445B4-48CA-5FF1-6AEF-6DD65CD2FC0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519480" y="5534126"/>
                <a:ext cx="1504587" cy="1241373"/>
              </a:xfrm>
              <a:prstGeom prst="rect">
                <a:avLst/>
              </a:prstGeom>
            </p:spPr>
          </p:pic>
        </p:grpSp>
      </p:grpSp>
    </p:spTree>
    <p:extLst>
      <p:ext uri="{BB962C8B-B14F-4D97-AF65-F5344CB8AC3E}">
        <p14:creationId xmlns:p14="http://schemas.microsoft.com/office/powerpoint/2010/main" val="3490485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601BF-9B50-1238-DC0E-E4F7E97627CD}"/>
              </a:ext>
            </a:extLst>
          </p:cNvPr>
          <p:cNvSpPr/>
          <p:nvPr userDrawn="1"/>
        </p:nvSpPr>
        <p:spPr>
          <a:xfrm>
            <a:off x="6096000" y="0"/>
            <a:ext cx="6096000" cy="3429000"/>
          </a:xfrm>
          <a:prstGeom prst="rect">
            <a:avLst/>
          </a:prstGeom>
          <a:solidFill>
            <a:schemeClr val="accent1">
              <a:alpha val="167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8D4526-C711-914E-3F97-BD82CA74CBE7}"/>
              </a:ext>
            </a:extLst>
          </p:cNvPr>
          <p:cNvSpPr>
            <a:spLocks noGrp="1"/>
          </p:cNvSpPr>
          <p:nvPr>
            <p:ph type="title" hasCustomPrompt="1"/>
          </p:nvPr>
        </p:nvSpPr>
        <p:spPr>
          <a:xfrm>
            <a:off x="6738937" y="3808412"/>
            <a:ext cx="5257800" cy="3049588"/>
          </a:xfrm>
        </p:spPr>
        <p:txBody>
          <a:bodyPr>
            <a:noAutofit/>
          </a:bodyPr>
          <a:lstStyle>
            <a:lvl1pPr algn="r">
              <a:defRPr sz="28700" spc="-300">
                <a:solidFill>
                  <a:schemeClr val="accent2">
                    <a:alpha val="10000"/>
                  </a:schemeClr>
                </a:solidFill>
              </a:defRPr>
            </a:lvl1pPr>
          </a:lstStyle>
          <a:p>
            <a:r>
              <a:rPr lang="en-US" dirty="0"/>
              <a:t>01</a:t>
            </a:r>
          </a:p>
        </p:txBody>
      </p:sp>
      <p:sp>
        <p:nvSpPr>
          <p:cNvPr id="7" name="Rectangle 6">
            <a:extLst>
              <a:ext uri="{FF2B5EF4-FFF2-40B4-BE49-F238E27FC236}">
                <a16:creationId xmlns:a16="http://schemas.microsoft.com/office/drawing/2014/main" id="{7569C582-9C48-37A2-DECB-287233B4A14C}"/>
              </a:ext>
            </a:extLst>
          </p:cNvPr>
          <p:cNvSpPr/>
          <p:nvPr userDrawn="1"/>
        </p:nvSpPr>
        <p:spPr>
          <a:xfrm>
            <a:off x="0" y="1442"/>
            <a:ext cx="612585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 name="Text Placeholder 4">
            <a:extLst>
              <a:ext uri="{FF2B5EF4-FFF2-40B4-BE49-F238E27FC236}">
                <a16:creationId xmlns:a16="http://schemas.microsoft.com/office/drawing/2014/main" id="{7054A704-DAF3-F3DE-A6FF-E7C3BEC40872}"/>
              </a:ext>
            </a:extLst>
          </p:cNvPr>
          <p:cNvSpPr>
            <a:spLocks noGrp="1"/>
          </p:cNvSpPr>
          <p:nvPr>
            <p:ph type="body" sz="quarter" idx="10"/>
          </p:nvPr>
        </p:nvSpPr>
        <p:spPr>
          <a:xfrm>
            <a:off x="457200" y="1812437"/>
            <a:ext cx="5183188" cy="3721690"/>
          </a:xfrm>
        </p:spPr>
        <p:txBody>
          <a:bodyPr lIns="0" tIns="0" rIns="0" bIns="0" anchor="t" anchorCtr="0"/>
          <a:lstStyle>
            <a:lvl1pPr marL="0" indent="0">
              <a:buNone/>
              <a:defRPr sz="2400" b="0"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Text Placeholder 4">
            <a:extLst>
              <a:ext uri="{FF2B5EF4-FFF2-40B4-BE49-F238E27FC236}">
                <a16:creationId xmlns:a16="http://schemas.microsoft.com/office/drawing/2014/main" id="{DAB15439-E3A0-C0FE-24D0-75EEF5270732}"/>
              </a:ext>
            </a:extLst>
          </p:cNvPr>
          <p:cNvSpPr>
            <a:spLocks noGrp="1"/>
          </p:cNvSpPr>
          <p:nvPr>
            <p:ph type="body" sz="quarter" idx="11" hasCustomPrompt="1"/>
          </p:nvPr>
        </p:nvSpPr>
        <p:spPr>
          <a:xfrm>
            <a:off x="457200" y="431875"/>
            <a:ext cx="5183188" cy="1151864"/>
          </a:xfrm>
        </p:spPr>
        <p:txBody>
          <a:bodyPr lIns="0" tIns="0" rIns="0" bIns="0" anchor="t" anchorCtr="0">
            <a:normAutofit/>
          </a:bodyPr>
          <a:lstStyle>
            <a:lvl1pPr marL="0" indent="0">
              <a:buNone/>
              <a:defRPr sz="4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grpSp>
        <p:nvGrpSpPr>
          <p:cNvPr id="6" name="Group 5">
            <a:extLst>
              <a:ext uri="{FF2B5EF4-FFF2-40B4-BE49-F238E27FC236}">
                <a16:creationId xmlns:a16="http://schemas.microsoft.com/office/drawing/2014/main" id="{EB0FF91C-2F3C-D0A0-7D7C-539066053416}"/>
              </a:ext>
            </a:extLst>
          </p:cNvPr>
          <p:cNvGrpSpPr/>
          <p:nvPr userDrawn="1"/>
        </p:nvGrpSpPr>
        <p:grpSpPr>
          <a:xfrm>
            <a:off x="1568185" y="5534126"/>
            <a:ext cx="2866673" cy="1241373"/>
            <a:chOff x="1420700" y="5534126"/>
            <a:chExt cx="2866673" cy="1241373"/>
          </a:xfrm>
        </p:grpSpPr>
        <p:cxnSp>
          <p:nvCxnSpPr>
            <p:cNvPr id="3" name="Straight Connector 2">
              <a:extLst>
                <a:ext uri="{FF2B5EF4-FFF2-40B4-BE49-F238E27FC236}">
                  <a16:creationId xmlns:a16="http://schemas.microsoft.com/office/drawing/2014/main" id="{47D41852-AA62-0E4A-5083-5A643B7E34F3}"/>
                </a:ext>
              </a:extLst>
            </p:cNvPr>
            <p:cNvCxnSpPr>
              <a:cxnSpLocks/>
            </p:cNvCxnSpPr>
            <p:nvPr userDrawn="1"/>
          </p:nvCxnSpPr>
          <p:spPr>
            <a:xfrm>
              <a:off x="3303813" y="5788077"/>
              <a:ext cx="0" cy="8512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4" name="Picture 3" descr="A white letter in a circle&#10;&#10;AI-generated content may be incorrect.">
              <a:extLst>
                <a:ext uri="{FF2B5EF4-FFF2-40B4-BE49-F238E27FC236}">
                  <a16:creationId xmlns:a16="http://schemas.microsoft.com/office/drawing/2014/main" id="{E2DB5898-C1DF-5C06-DEB6-75B19A3FCA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87808" y="5816748"/>
              <a:ext cx="499565" cy="848220"/>
            </a:xfrm>
            <a:prstGeom prst="rect">
              <a:avLst/>
            </a:prstGeom>
          </p:spPr>
        </p:pic>
        <p:pic>
          <p:nvPicPr>
            <p:cNvPr id="5" name="Picture 4" descr="A logo for a medical service&#10;&#10;AI-generated content may be incorrect.">
              <a:extLst>
                <a:ext uri="{FF2B5EF4-FFF2-40B4-BE49-F238E27FC236}">
                  <a16:creationId xmlns:a16="http://schemas.microsoft.com/office/drawing/2014/main" id="{47B99C26-C123-1BAD-9776-3A08C6F371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0700" y="5534126"/>
              <a:ext cx="1504587" cy="1241373"/>
            </a:xfrm>
            <a:prstGeom prst="rect">
              <a:avLst/>
            </a:prstGeom>
          </p:spPr>
        </p:pic>
      </p:grpSp>
    </p:spTree>
    <p:extLst>
      <p:ext uri="{BB962C8B-B14F-4D97-AF65-F5344CB8AC3E}">
        <p14:creationId xmlns:p14="http://schemas.microsoft.com/office/powerpoint/2010/main" val="2865356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cSld name="3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4"/>
            <a:ext cx="5386916" cy="639762"/>
          </a:xfrm>
        </p:spPr>
        <p:txBody>
          <a:bodyPr anchor="b"/>
          <a:lstStyle>
            <a:lvl1pPr marL="0" indent="0">
              <a:buNone/>
              <a:defRPr sz="1650" b="1"/>
            </a:lvl1pPr>
            <a:lvl2pPr marL="318131" indent="0">
              <a:buNone/>
              <a:defRPr sz="1425" b="1"/>
            </a:lvl2pPr>
            <a:lvl3pPr marL="636262" indent="0">
              <a:buNone/>
              <a:defRPr sz="1200" b="1"/>
            </a:lvl3pPr>
            <a:lvl4pPr marL="954392" indent="0">
              <a:buNone/>
              <a:defRPr sz="1125" b="1"/>
            </a:lvl4pPr>
            <a:lvl5pPr marL="1272524" indent="0">
              <a:buNone/>
              <a:defRPr sz="1125" b="1"/>
            </a:lvl5pPr>
            <a:lvl6pPr marL="1590654" indent="0">
              <a:buNone/>
              <a:defRPr sz="1125" b="1"/>
            </a:lvl6pPr>
            <a:lvl7pPr marL="1908786" indent="0">
              <a:buNone/>
              <a:defRPr sz="1125" b="1"/>
            </a:lvl7pPr>
            <a:lvl8pPr marL="2226916" indent="0">
              <a:buNone/>
              <a:defRPr sz="1125" b="1"/>
            </a:lvl8pPr>
            <a:lvl9pPr marL="2545047" indent="0">
              <a:buNone/>
              <a:defRPr sz="1125" b="1"/>
            </a:lvl9pPr>
          </a:lstStyle>
          <a:p>
            <a:pPr lvl="0"/>
            <a:r>
              <a:rPr lang="en-US"/>
              <a:t>Click to edit Master text styles</a:t>
            </a:r>
          </a:p>
        </p:txBody>
      </p:sp>
      <p:sp>
        <p:nvSpPr>
          <p:cNvPr id="4" name="Content Placeholder 3"/>
          <p:cNvSpPr>
            <a:spLocks noGrp="1"/>
          </p:cNvSpPr>
          <p:nvPr>
            <p:ph sz="half" idx="2"/>
          </p:nvPr>
        </p:nvSpPr>
        <p:spPr>
          <a:xfrm>
            <a:off x="609603" y="2174876"/>
            <a:ext cx="5386916" cy="3951288"/>
          </a:xfrm>
        </p:spPr>
        <p:txBody>
          <a:bodyPr/>
          <a:lstStyle>
            <a:lvl1pPr>
              <a:defRPr sz="1650"/>
            </a:lvl1pPr>
            <a:lvl2pPr>
              <a:defRPr sz="1425"/>
            </a:lvl2pPr>
            <a:lvl3pPr>
              <a:defRPr sz="120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93369" y="1535114"/>
            <a:ext cx="5389035" cy="639762"/>
          </a:xfrm>
        </p:spPr>
        <p:txBody>
          <a:bodyPr anchor="b"/>
          <a:lstStyle>
            <a:lvl1pPr marL="0" indent="0">
              <a:buNone/>
              <a:defRPr sz="1650" b="1"/>
            </a:lvl1pPr>
            <a:lvl2pPr marL="318131" indent="0">
              <a:buNone/>
              <a:defRPr sz="1425" b="1"/>
            </a:lvl2pPr>
            <a:lvl3pPr marL="636262" indent="0">
              <a:buNone/>
              <a:defRPr sz="1200" b="1"/>
            </a:lvl3pPr>
            <a:lvl4pPr marL="954392" indent="0">
              <a:buNone/>
              <a:defRPr sz="1125" b="1"/>
            </a:lvl4pPr>
            <a:lvl5pPr marL="1272524" indent="0">
              <a:buNone/>
              <a:defRPr sz="1125" b="1"/>
            </a:lvl5pPr>
            <a:lvl6pPr marL="1590654" indent="0">
              <a:buNone/>
              <a:defRPr sz="1125" b="1"/>
            </a:lvl6pPr>
            <a:lvl7pPr marL="1908786" indent="0">
              <a:buNone/>
              <a:defRPr sz="1125" b="1"/>
            </a:lvl7pPr>
            <a:lvl8pPr marL="2226916" indent="0">
              <a:buNone/>
              <a:defRPr sz="1125" b="1"/>
            </a:lvl8pPr>
            <a:lvl9pPr marL="2545047"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3369" y="2174876"/>
            <a:ext cx="5389035" cy="3951288"/>
          </a:xfrm>
        </p:spPr>
        <p:txBody>
          <a:bodyPr/>
          <a:lstStyle>
            <a:lvl1pPr>
              <a:defRPr sz="1650"/>
            </a:lvl1pPr>
            <a:lvl2pPr>
              <a:defRPr sz="1425"/>
            </a:lvl2pPr>
            <a:lvl3pPr>
              <a:defRPr sz="120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230897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marL="342900" indent="-342900">
              <a:buClr>
                <a:srgbClr val="A356A0"/>
              </a:buClr>
              <a:buFont typeface="Arial" panose="020B0604020202020204" pitchFamily="34" charset="0"/>
              <a:buChar char="•"/>
              <a:defRPr sz="1950">
                <a:solidFill>
                  <a:srgbClr val="333333"/>
                </a:solidFill>
              </a:defRPr>
            </a:lvl1pPr>
            <a:lvl2pPr>
              <a:buClr>
                <a:srgbClr val="A356A0"/>
              </a:buClr>
              <a:defRPr sz="1650">
                <a:solidFill>
                  <a:srgbClr val="333333"/>
                </a:solidFill>
              </a:defRPr>
            </a:lvl2pPr>
            <a:lvl3pPr>
              <a:buClr>
                <a:srgbClr val="A356A0"/>
              </a:buClr>
              <a:defRPr sz="1425">
                <a:solidFill>
                  <a:srgbClr val="333333"/>
                </a:solidFill>
              </a:defRPr>
            </a:lvl3pPr>
            <a:lvl4pPr>
              <a:buClr>
                <a:srgbClr val="A356A0"/>
              </a:buClr>
              <a:defRPr sz="1200">
                <a:solidFill>
                  <a:srgbClr val="333333"/>
                </a:solidFill>
              </a:defRPr>
            </a:lvl4pPr>
            <a:lvl5pPr>
              <a:buClr>
                <a:srgbClr val="A356A0"/>
              </a:buClr>
              <a:defRPr sz="1200">
                <a:solidFill>
                  <a:srgbClr val="333333"/>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6197600" y="1600204"/>
            <a:ext cx="5384800" cy="4525963"/>
          </a:xfrm>
        </p:spPr>
        <p:txBody>
          <a:bodyPr/>
          <a:lstStyle>
            <a:lvl1pPr>
              <a:defRPr sz="1950"/>
            </a:lvl1pPr>
            <a:lvl2pPr>
              <a:defRPr sz="1650"/>
            </a:lvl2pPr>
            <a:lvl3pPr>
              <a:defRPr sz="1425"/>
            </a:lvl3pPr>
            <a:lvl4pPr marL="1168816" indent="-214313">
              <a:buClr>
                <a:srgbClr val="A356A0"/>
              </a:buClr>
              <a:buFont typeface="Arial" panose="020B0604020202020204" pitchFamily="34" charset="0"/>
              <a:buChar char="−"/>
              <a:defRPr sz="1200"/>
            </a:lvl4pPr>
            <a:lvl5pPr marL="1272237" indent="0">
              <a:buNone/>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7580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A18849C9-A13E-F311-675D-7AB7D7AFDA28}"/>
              </a:ext>
            </a:extLst>
          </p:cNvPr>
          <p:cNvSpPr>
            <a:spLocks noGrp="1"/>
          </p:cNvSpPr>
          <p:nvPr>
            <p:ph type="title"/>
          </p:nvPr>
        </p:nvSpPr>
        <p:spPr>
          <a:xfrm>
            <a:off x="457200" y="274320"/>
            <a:ext cx="11205148" cy="982551"/>
          </a:xfrm>
        </p:spPr>
        <p:txBody>
          <a:bodyPr lIns="0" tIns="0" rIns="0" bIns="0" anchor="t" anchorCtr="0">
            <a:normAutofit/>
          </a:bodyPr>
          <a:lstStyle>
            <a:lvl1pPr>
              <a:defRPr sz="4000">
                <a:solidFill>
                  <a:schemeClr val="accent1"/>
                </a:solidFill>
              </a:defRPr>
            </a:lvl1pPr>
          </a:lstStyle>
          <a:p>
            <a:r>
              <a:rPr lang="en-US"/>
              <a:t>Click to edit Master title style</a:t>
            </a:r>
          </a:p>
        </p:txBody>
      </p:sp>
      <p:sp>
        <p:nvSpPr>
          <p:cNvPr id="26" name="Content Placeholder 2">
            <a:extLst>
              <a:ext uri="{FF2B5EF4-FFF2-40B4-BE49-F238E27FC236}">
                <a16:creationId xmlns:a16="http://schemas.microsoft.com/office/drawing/2014/main" id="{55920DBE-8051-DF06-FA60-72D6AF6048D5}"/>
              </a:ext>
            </a:extLst>
          </p:cNvPr>
          <p:cNvSpPr>
            <a:spLocks noGrp="1"/>
          </p:cNvSpPr>
          <p:nvPr>
            <p:ph idx="1"/>
          </p:nvPr>
        </p:nvSpPr>
        <p:spPr>
          <a:xfrm>
            <a:off x="457200" y="1259440"/>
            <a:ext cx="11201400" cy="4122030"/>
          </a:xfrm>
        </p:spPr>
        <p:txBody>
          <a:bodyPr lIns="0" tIns="0" rIns="0" bIns="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0" name="Group 19">
            <a:extLst>
              <a:ext uri="{FF2B5EF4-FFF2-40B4-BE49-F238E27FC236}">
                <a16:creationId xmlns:a16="http://schemas.microsoft.com/office/drawing/2014/main" id="{18CE28A2-B526-8A33-86C4-33983D3FC654}"/>
              </a:ext>
            </a:extLst>
          </p:cNvPr>
          <p:cNvGrpSpPr/>
          <p:nvPr userDrawn="1"/>
        </p:nvGrpSpPr>
        <p:grpSpPr>
          <a:xfrm>
            <a:off x="0" y="6032447"/>
            <a:ext cx="12192000" cy="825553"/>
            <a:chOff x="0" y="6032447"/>
            <a:chExt cx="12192000" cy="825553"/>
          </a:xfrm>
        </p:grpSpPr>
        <p:sp>
          <p:nvSpPr>
            <p:cNvPr id="5" name="Rectangle 4">
              <a:extLst>
                <a:ext uri="{FF2B5EF4-FFF2-40B4-BE49-F238E27FC236}">
                  <a16:creationId xmlns:a16="http://schemas.microsoft.com/office/drawing/2014/main" id="{7C9FAB20-F071-4238-297E-CAE2514D48E6}"/>
                </a:ext>
              </a:extLst>
            </p:cNvPr>
            <p:cNvSpPr/>
            <p:nvPr userDrawn="1"/>
          </p:nvSpPr>
          <p:spPr>
            <a:xfrm>
              <a:off x="0" y="6057900"/>
              <a:ext cx="12192000" cy="800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5757BCB-ADEB-E3A1-B0F3-838D14381B57}"/>
                </a:ext>
              </a:extLst>
            </p:cNvPr>
            <p:cNvSpPr/>
            <p:nvPr userDrawn="1"/>
          </p:nvSpPr>
          <p:spPr>
            <a:xfrm>
              <a:off x="10604822" y="6057897"/>
              <a:ext cx="1587178" cy="8001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4430D49-C591-C0B1-4ED4-0BF705C96C4A}"/>
                </a:ext>
              </a:extLst>
            </p:cNvPr>
            <p:cNvSpPr txBox="1"/>
            <p:nvPr userDrawn="1"/>
          </p:nvSpPr>
          <p:spPr>
            <a:xfrm>
              <a:off x="1343924" y="6395529"/>
              <a:ext cx="2559063" cy="147124"/>
            </a:xfrm>
            <a:prstGeom prst="rect">
              <a:avLst/>
            </a:prstGeom>
            <a:noFill/>
          </p:spPr>
          <p:txBody>
            <a:bodyPr wrap="square" lIns="0" tIns="0" rIns="0" bIns="0" rtlCol="0">
              <a:spAutoFit/>
            </a:bodyPr>
            <a:lstStyle/>
            <a:p>
              <a:pPr algn="l"/>
              <a:r>
                <a:rPr lang="en-US" sz="1000">
                  <a:solidFill>
                    <a:schemeClr val="bg1"/>
                  </a:solidFill>
                  <a:latin typeface="Arial" panose="020B0604020202020204" pitchFamily="34" charset="0"/>
                  <a:cs typeface="Arial" panose="020B0604020202020204" pitchFamily="34" charset="0"/>
                </a:rPr>
                <a:t>Connecting Recovery | Healing Communities</a:t>
              </a:r>
            </a:p>
          </p:txBody>
        </p:sp>
        <p:pic>
          <p:nvPicPr>
            <p:cNvPr id="13" name="Picture 12">
              <a:extLst>
                <a:ext uri="{FF2B5EF4-FFF2-40B4-BE49-F238E27FC236}">
                  <a16:creationId xmlns:a16="http://schemas.microsoft.com/office/drawing/2014/main" id="{8C59749F-6132-7109-B54A-8F1D72BEB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761" y="6260663"/>
              <a:ext cx="802294" cy="394572"/>
            </a:xfrm>
            <a:prstGeom prst="rect">
              <a:avLst/>
            </a:prstGeom>
          </p:spPr>
        </p:pic>
        <p:cxnSp>
          <p:nvCxnSpPr>
            <p:cNvPr id="14" name="Straight Connector 13">
              <a:extLst>
                <a:ext uri="{FF2B5EF4-FFF2-40B4-BE49-F238E27FC236}">
                  <a16:creationId xmlns:a16="http://schemas.microsoft.com/office/drawing/2014/main" id="{A1BD070E-03F8-358B-DCC2-402636E595D1}"/>
                </a:ext>
              </a:extLst>
            </p:cNvPr>
            <p:cNvCxnSpPr>
              <a:cxnSpLocks/>
            </p:cNvCxnSpPr>
            <p:nvPr userDrawn="1"/>
          </p:nvCxnSpPr>
          <p:spPr>
            <a:xfrm>
              <a:off x="1214489" y="6219926"/>
              <a:ext cx="0" cy="4760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03C387B-8267-304C-E3BE-CEC5903E52B3}"/>
                </a:ext>
              </a:extLst>
            </p:cNvPr>
            <p:cNvCxnSpPr>
              <a:cxnSpLocks/>
            </p:cNvCxnSpPr>
            <p:nvPr userDrawn="1"/>
          </p:nvCxnSpPr>
          <p:spPr>
            <a:xfrm flipV="1">
              <a:off x="0" y="6032447"/>
              <a:ext cx="12192000" cy="37329"/>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83020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A18849C9-A13E-F311-675D-7AB7D7AFDA28}"/>
              </a:ext>
            </a:extLst>
          </p:cNvPr>
          <p:cNvSpPr>
            <a:spLocks noGrp="1"/>
          </p:cNvSpPr>
          <p:nvPr>
            <p:ph type="title"/>
          </p:nvPr>
        </p:nvSpPr>
        <p:spPr>
          <a:xfrm>
            <a:off x="457200" y="274320"/>
            <a:ext cx="11205148" cy="982551"/>
          </a:xfrm>
        </p:spPr>
        <p:txBody>
          <a:bodyPr lIns="0" tIns="0" rIns="0" bIns="0" anchor="t" anchorCtr="0">
            <a:normAutofit/>
          </a:bodyPr>
          <a:lstStyle>
            <a:lvl1pPr>
              <a:defRPr sz="4000">
                <a:solidFill>
                  <a:schemeClr val="accent1"/>
                </a:solidFill>
              </a:defRPr>
            </a:lvl1pPr>
          </a:lstStyle>
          <a:p>
            <a:r>
              <a:rPr lang="en-US"/>
              <a:t>Click to edit Master title style</a:t>
            </a:r>
          </a:p>
        </p:txBody>
      </p:sp>
      <p:grpSp>
        <p:nvGrpSpPr>
          <p:cNvPr id="24" name="Group 23">
            <a:extLst>
              <a:ext uri="{FF2B5EF4-FFF2-40B4-BE49-F238E27FC236}">
                <a16:creationId xmlns:a16="http://schemas.microsoft.com/office/drawing/2014/main" id="{39B0A436-5A4F-DE01-23C6-40FDB0F77DE2}"/>
              </a:ext>
            </a:extLst>
          </p:cNvPr>
          <p:cNvGrpSpPr/>
          <p:nvPr userDrawn="1"/>
        </p:nvGrpSpPr>
        <p:grpSpPr>
          <a:xfrm>
            <a:off x="0" y="6032447"/>
            <a:ext cx="12192000" cy="825553"/>
            <a:chOff x="0" y="6032447"/>
            <a:chExt cx="12192000" cy="825553"/>
          </a:xfrm>
        </p:grpSpPr>
        <p:sp>
          <p:nvSpPr>
            <p:cNvPr id="26" name="Rectangle 25">
              <a:extLst>
                <a:ext uri="{FF2B5EF4-FFF2-40B4-BE49-F238E27FC236}">
                  <a16:creationId xmlns:a16="http://schemas.microsoft.com/office/drawing/2014/main" id="{7E61C44A-C913-21A5-ED22-DCBDC9703B9D}"/>
                </a:ext>
              </a:extLst>
            </p:cNvPr>
            <p:cNvSpPr/>
            <p:nvPr userDrawn="1"/>
          </p:nvSpPr>
          <p:spPr>
            <a:xfrm>
              <a:off x="0" y="6057900"/>
              <a:ext cx="12192000" cy="800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75E53B8-45B6-990E-7CEC-EE677165418A}"/>
                </a:ext>
              </a:extLst>
            </p:cNvPr>
            <p:cNvSpPr/>
            <p:nvPr userDrawn="1"/>
          </p:nvSpPr>
          <p:spPr>
            <a:xfrm>
              <a:off x="10604822" y="6057897"/>
              <a:ext cx="1587178" cy="8001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A941AE3-28BE-C6DC-84E8-2B213219BC64}"/>
                </a:ext>
              </a:extLst>
            </p:cNvPr>
            <p:cNvSpPr txBox="1"/>
            <p:nvPr userDrawn="1"/>
          </p:nvSpPr>
          <p:spPr>
            <a:xfrm>
              <a:off x="1343924" y="6395529"/>
              <a:ext cx="2559063" cy="147124"/>
            </a:xfrm>
            <a:prstGeom prst="rect">
              <a:avLst/>
            </a:prstGeom>
            <a:noFill/>
          </p:spPr>
          <p:txBody>
            <a:bodyPr wrap="square" lIns="0" tIns="0" rIns="0" bIns="0" rtlCol="0">
              <a:spAutoFit/>
            </a:bodyPr>
            <a:lstStyle/>
            <a:p>
              <a:pPr algn="l"/>
              <a:r>
                <a:rPr lang="en-US" sz="1000">
                  <a:solidFill>
                    <a:schemeClr val="bg1"/>
                  </a:solidFill>
                  <a:latin typeface="Arial" panose="020B0604020202020204" pitchFamily="34" charset="0"/>
                  <a:cs typeface="Arial" panose="020B0604020202020204" pitchFamily="34" charset="0"/>
                </a:rPr>
                <a:t>Connecting Recovery | Healing Communities</a:t>
              </a:r>
            </a:p>
          </p:txBody>
        </p:sp>
        <p:pic>
          <p:nvPicPr>
            <p:cNvPr id="29" name="Picture 28">
              <a:extLst>
                <a:ext uri="{FF2B5EF4-FFF2-40B4-BE49-F238E27FC236}">
                  <a16:creationId xmlns:a16="http://schemas.microsoft.com/office/drawing/2014/main" id="{615F7D34-78C4-20F1-12B0-D76249A52E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761" y="6260663"/>
              <a:ext cx="802294" cy="394572"/>
            </a:xfrm>
            <a:prstGeom prst="rect">
              <a:avLst/>
            </a:prstGeom>
          </p:spPr>
        </p:pic>
        <p:cxnSp>
          <p:nvCxnSpPr>
            <p:cNvPr id="30" name="Straight Connector 29">
              <a:extLst>
                <a:ext uri="{FF2B5EF4-FFF2-40B4-BE49-F238E27FC236}">
                  <a16:creationId xmlns:a16="http://schemas.microsoft.com/office/drawing/2014/main" id="{AFF97644-FBB3-19AB-313D-D61F57B33743}"/>
                </a:ext>
              </a:extLst>
            </p:cNvPr>
            <p:cNvCxnSpPr>
              <a:cxnSpLocks/>
            </p:cNvCxnSpPr>
            <p:nvPr userDrawn="1"/>
          </p:nvCxnSpPr>
          <p:spPr>
            <a:xfrm>
              <a:off x="1214489" y="6219926"/>
              <a:ext cx="0" cy="4760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7F5E5A-4671-8364-5B1E-C77D4C6C4D64}"/>
                </a:ext>
              </a:extLst>
            </p:cNvPr>
            <p:cNvCxnSpPr>
              <a:cxnSpLocks/>
            </p:cNvCxnSpPr>
            <p:nvPr userDrawn="1"/>
          </p:nvCxnSpPr>
          <p:spPr>
            <a:xfrm flipV="1">
              <a:off x="0" y="6032447"/>
              <a:ext cx="12192000" cy="37329"/>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7613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A18849C9-A13E-F311-675D-7AB7D7AFDA28}"/>
              </a:ext>
            </a:extLst>
          </p:cNvPr>
          <p:cNvSpPr>
            <a:spLocks noGrp="1"/>
          </p:cNvSpPr>
          <p:nvPr>
            <p:ph type="title"/>
          </p:nvPr>
        </p:nvSpPr>
        <p:spPr>
          <a:xfrm>
            <a:off x="457199" y="274320"/>
            <a:ext cx="8185759" cy="982551"/>
          </a:xfrm>
        </p:spPr>
        <p:txBody>
          <a:bodyPr lIns="0" tIns="0" rIns="0" bIns="0" anchor="t" anchorCtr="0">
            <a:normAutofit/>
          </a:bodyPr>
          <a:lstStyle>
            <a:lvl1pPr>
              <a:defRPr sz="4000">
                <a:solidFill>
                  <a:schemeClr val="accent1"/>
                </a:solidFill>
              </a:defRPr>
            </a:lvl1pPr>
          </a:lstStyle>
          <a:p>
            <a:r>
              <a:rPr lang="en-US"/>
              <a:t>Click to edit Master title style</a:t>
            </a:r>
          </a:p>
        </p:txBody>
      </p:sp>
      <p:sp>
        <p:nvSpPr>
          <p:cNvPr id="26" name="Content Placeholder 2">
            <a:extLst>
              <a:ext uri="{FF2B5EF4-FFF2-40B4-BE49-F238E27FC236}">
                <a16:creationId xmlns:a16="http://schemas.microsoft.com/office/drawing/2014/main" id="{55920DBE-8051-DF06-FA60-72D6AF6048D5}"/>
              </a:ext>
            </a:extLst>
          </p:cNvPr>
          <p:cNvSpPr>
            <a:spLocks noGrp="1"/>
          </p:cNvSpPr>
          <p:nvPr>
            <p:ph idx="1"/>
          </p:nvPr>
        </p:nvSpPr>
        <p:spPr>
          <a:xfrm>
            <a:off x="457199" y="1602340"/>
            <a:ext cx="8185760" cy="4981340"/>
          </a:xfrm>
        </p:spPr>
        <p:txBody>
          <a:bodyPr lIns="0" tIns="0" rIns="0" bIns="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C5DC2FF6-B1BC-CCC4-58B7-1F786A40E4A8}"/>
              </a:ext>
            </a:extLst>
          </p:cNvPr>
          <p:cNvSpPr/>
          <p:nvPr userDrawn="1"/>
        </p:nvSpPr>
        <p:spPr>
          <a:xfrm>
            <a:off x="9093200" y="0"/>
            <a:ext cx="3098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Logo, company name&#10;&#10;Description automatically generated">
            <a:extLst>
              <a:ext uri="{FF2B5EF4-FFF2-40B4-BE49-F238E27FC236}">
                <a16:creationId xmlns:a16="http://schemas.microsoft.com/office/drawing/2014/main" id="{AF48F944-5329-02E2-41E3-89B9316381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93590" y="5154236"/>
            <a:ext cx="1898019" cy="1565978"/>
          </a:xfrm>
          <a:prstGeom prst="rect">
            <a:avLst/>
          </a:prstGeom>
        </p:spPr>
      </p:pic>
    </p:spTree>
    <p:extLst>
      <p:ext uri="{BB962C8B-B14F-4D97-AF65-F5344CB8AC3E}">
        <p14:creationId xmlns:p14="http://schemas.microsoft.com/office/powerpoint/2010/main" val="3369357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5D270B-523D-2532-4DC6-879506EB1AB2}"/>
              </a:ext>
            </a:extLst>
          </p:cNvPr>
          <p:cNvSpPr>
            <a:spLocks noGrp="1"/>
          </p:cNvSpPr>
          <p:nvPr>
            <p:ph type="title"/>
          </p:nvPr>
        </p:nvSpPr>
        <p:spPr>
          <a:xfrm>
            <a:off x="457199" y="276888"/>
            <a:ext cx="11192005" cy="1051323"/>
          </a:xfrm>
        </p:spPr>
        <p:txBody>
          <a:bodyPr lIns="0" tIns="0" rIns="0" bIns="0" anchor="t" anchorCtr="0">
            <a:normAutofit/>
          </a:bodyPr>
          <a:lstStyle>
            <a:lvl1pPr>
              <a:defRPr sz="4000">
                <a:solidFill>
                  <a:schemeClr val="accent1"/>
                </a:solidFill>
              </a:defRPr>
            </a:lvl1pPr>
          </a:lstStyle>
          <a:p>
            <a:r>
              <a:rPr lang="en-US"/>
              <a:t>Click to edit Master title style</a:t>
            </a:r>
          </a:p>
        </p:txBody>
      </p:sp>
      <p:sp>
        <p:nvSpPr>
          <p:cNvPr id="7" name="Text Placeholder 2">
            <a:extLst>
              <a:ext uri="{FF2B5EF4-FFF2-40B4-BE49-F238E27FC236}">
                <a16:creationId xmlns:a16="http://schemas.microsoft.com/office/drawing/2014/main" id="{3BC1D83B-F1DD-48F1-ABDC-9C50C31CA23B}"/>
              </a:ext>
            </a:extLst>
          </p:cNvPr>
          <p:cNvSpPr>
            <a:spLocks noGrp="1"/>
          </p:cNvSpPr>
          <p:nvPr>
            <p:ph type="body" idx="1"/>
          </p:nvPr>
        </p:nvSpPr>
        <p:spPr>
          <a:xfrm>
            <a:off x="457199" y="1328212"/>
            <a:ext cx="7321463" cy="4341153"/>
          </a:xfrm>
        </p:spPr>
        <p:txBody>
          <a:bodyPr lIns="0" tIns="0" rIns="0" bIns="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a:extLst>
              <a:ext uri="{FF2B5EF4-FFF2-40B4-BE49-F238E27FC236}">
                <a16:creationId xmlns:a16="http://schemas.microsoft.com/office/drawing/2014/main" id="{46F73E07-AE74-540B-449A-668FD3E11E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40462" y="2129175"/>
            <a:ext cx="3594338" cy="3234905"/>
          </a:xfrm>
          <a:prstGeom prst="rect">
            <a:avLst/>
          </a:prstGeom>
        </p:spPr>
      </p:pic>
      <p:grpSp>
        <p:nvGrpSpPr>
          <p:cNvPr id="3" name="Group 2">
            <a:extLst>
              <a:ext uri="{FF2B5EF4-FFF2-40B4-BE49-F238E27FC236}">
                <a16:creationId xmlns:a16="http://schemas.microsoft.com/office/drawing/2014/main" id="{8BE6AE91-CABB-823D-7188-9CEE9B10D1CA}"/>
              </a:ext>
            </a:extLst>
          </p:cNvPr>
          <p:cNvGrpSpPr/>
          <p:nvPr userDrawn="1"/>
        </p:nvGrpSpPr>
        <p:grpSpPr>
          <a:xfrm>
            <a:off x="0" y="6032447"/>
            <a:ext cx="12192000" cy="825553"/>
            <a:chOff x="0" y="6032447"/>
            <a:chExt cx="12192000" cy="825553"/>
          </a:xfrm>
        </p:grpSpPr>
        <p:sp>
          <p:nvSpPr>
            <p:cNvPr id="4" name="Rectangle 3">
              <a:extLst>
                <a:ext uri="{FF2B5EF4-FFF2-40B4-BE49-F238E27FC236}">
                  <a16:creationId xmlns:a16="http://schemas.microsoft.com/office/drawing/2014/main" id="{579E99FA-FB79-BAA5-D90D-713F4DCC341F}"/>
                </a:ext>
              </a:extLst>
            </p:cNvPr>
            <p:cNvSpPr/>
            <p:nvPr userDrawn="1"/>
          </p:nvSpPr>
          <p:spPr>
            <a:xfrm>
              <a:off x="0" y="6057900"/>
              <a:ext cx="12192000" cy="800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E783BB-7E0D-8B64-2B06-80A053A262CC}"/>
                </a:ext>
              </a:extLst>
            </p:cNvPr>
            <p:cNvSpPr/>
            <p:nvPr userDrawn="1"/>
          </p:nvSpPr>
          <p:spPr>
            <a:xfrm>
              <a:off x="10604822" y="6057897"/>
              <a:ext cx="1587178" cy="8001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538D715-FA4D-A35C-E6C1-1B25EDDB4314}"/>
                </a:ext>
              </a:extLst>
            </p:cNvPr>
            <p:cNvSpPr txBox="1"/>
            <p:nvPr userDrawn="1"/>
          </p:nvSpPr>
          <p:spPr>
            <a:xfrm>
              <a:off x="1343924" y="6395529"/>
              <a:ext cx="2559063" cy="147124"/>
            </a:xfrm>
            <a:prstGeom prst="rect">
              <a:avLst/>
            </a:prstGeom>
            <a:noFill/>
          </p:spPr>
          <p:txBody>
            <a:bodyPr wrap="square" lIns="0" tIns="0" rIns="0" bIns="0" rtlCol="0">
              <a:spAutoFit/>
            </a:bodyPr>
            <a:lstStyle/>
            <a:p>
              <a:pPr algn="l"/>
              <a:r>
                <a:rPr lang="en-US" sz="1000">
                  <a:solidFill>
                    <a:schemeClr val="bg1"/>
                  </a:solidFill>
                  <a:latin typeface="Arial" panose="020B0604020202020204" pitchFamily="34" charset="0"/>
                  <a:cs typeface="Arial" panose="020B0604020202020204" pitchFamily="34" charset="0"/>
                </a:rPr>
                <a:t>Connecting Recovery | Healing Communities</a:t>
              </a:r>
            </a:p>
          </p:txBody>
        </p:sp>
        <p:pic>
          <p:nvPicPr>
            <p:cNvPr id="10" name="Picture 9">
              <a:extLst>
                <a:ext uri="{FF2B5EF4-FFF2-40B4-BE49-F238E27FC236}">
                  <a16:creationId xmlns:a16="http://schemas.microsoft.com/office/drawing/2014/main" id="{B93DD790-5724-0ECE-D100-5A1AF80E37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761" y="6260663"/>
              <a:ext cx="802294" cy="394572"/>
            </a:xfrm>
            <a:prstGeom prst="rect">
              <a:avLst/>
            </a:prstGeom>
          </p:spPr>
        </p:pic>
        <p:cxnSp>
          <p:nvCxnSpPr>
            <p:cNvPr id="11" name="Straight Connector 10">
              <a:extLst>
                <a:ext uri="{FF2B5EF4-FFF2-40B4-BE49-F238E27FC236}">
                  <a16:creationId xmlns:a16="http://schemas.microsoft.com/office/drawing/2014/main" id="{9CEF7681-E818-D641-948B-98157E48CDB8}"/>
                </a:ext>
              </a:extLst>
            </p:cNvPr>
            <p:cNvCxnSpPr>
              <a:cxnSpLocks/>
            </p:cNvCxnSpPr>
            <p:nvPr userDrawn="1"/>
          </p:nvCxnSpPr>
          <p:spPr>
            <a:xfrm>
              <a:off x="1214489" y="6219926"/>
              <a:ext cx="0" cy="4760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D0622ED-67B9-A74C-F77F-1D9A84FF36F2}"/>
                </a:ext>
              </a:extLst>
            </p:cNvPr>
            <p:cNvCxnSpPr>
              <a:cxnSpLocks/>
            </p:cNvCxnSpPr>
            <p:nvPr userDrawn="1"/>
          </p:nvCxnSpPr>
          <p:spPr>
            <a:xfrm flipV="1">
              <a:off x="0" y="6032447"/>
              <a:ext cx="12192000" cy="37329"/>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1297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descr="A picture containing person, window, sitting, person&#10;&#10;Description automatically generated">
            <a:extLst>
              <a:ext uri="{FF2B5EF4-FFF2-40B4-BE49-F238E27FC236}">
                <a16:creationId xmlns:a16="http://schemas.microsoft.com/office/drawing/2014/main" id="{763974CF-AB4C-B799-3C8B-A83A4A9FB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47899" y="0"/>
            <a:ext cx="4044102" cy="2694261"/>
          </a:xfrm>
          <a:prstGeom prst="rect">
            <a:avLst/>
          </a:prstGeom>
        </p:spPr>
      </p:pic>
      <p:sp>
        <p:nvSpPr>
          <p:cNvPr id="2" name="Title 1">
            <a:extLst>
              <a:ext uri="{FF2B5EF4-FFF2-40B4-BE49-F238E27FC236}">
                <a16:creationId xmlns:a16="http://schemas.microsoft.com/office/drawing/2014/main" id="{20D39768-EC23-A391-E167-F4E8B58DCFFE}"/>
              </a:ext>
            </a:extLst>
          </p:cNvPr>
          <p:cNvSpPr>
            <a:spLocks noGrp="1"/>
          </p:cNvSpPr>
          <p:nvPr>
            <p:ph type="title"/>
          </p:nvPr>
        </p:nvSpPr>
        <p:spPr>
          <a:xfrm>
            <a:off x="457200" y="276888"/>
            <a:ext cx="7210021" cy="1051323"/>
          </a:xfrm>
        </p:spPr>
        <p:txBody>
          <a:bodyPr lIns="0" tIns="0" rIns="0" bIns="0" anchor="t" anchorCtr="0">
            <a:normAutofit/>
          </a:bodyPr>
          <a:lstStyle>
            <a:lvl1pPr>
              <a:defRPr sz="4000">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3A779F-E578-BCE9-84A1-50A54084D726}"/>
              </a:ext>
            </a:extLst>
          </p:cNvPr>
          <p:cNvSpPr>
            <a:spLocks noGrp="1"/>
          </p:cNvSpPr>
          <p:nvPr>
            <p:ph type="body" idx="1"/>
          </p:nvPr>
        </p:nvSpPr>
        <p:spPr>
          <a:xfrm>
            <a:off x="457200" y="1328211"/>
            <a:ext cx="7210021" cy="4333287"/>
          </a:xfrm>
        </p:spPr>
        <p:txBody>
          <a:bodyPr lIns="0" tIns="0" rIns="0" bIns="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14">
            <a:extLst>
              <a:ext uri="{FF2B5EF4-FFF2-40B4-BE49-F238E27FC236}">
                <a16:creationId xmlns:a16="http://schemas.microsoft.com/office/drawing/2014/main" id="{FB408A20-C304-8B10-18A0-CD9CB538BF4B}"/>
              </a:ext>
            </a:extLst>
          </p:cNvPr>
          <p:cNvSpPr>
            <a:spLocks noGrp="1"/>
          </p:cNvSpPr>
          <p:nvPr>
            <p:ph type="body" sz="quarter" idx="10" hasCustomPrompt="1"/>
          </p:nvPr>
        </p:nvSpPr>
        <p:spPr>
          <a:xfrm>
            <a:off x="8147899" y="2894029"/>
            <a:ext cx="3586901" cy="2767470"/>
          </a:xfrm>
        </p:spPr>
        <p:txBody>
          <a:bodyPr lIns="0" tIns="0" rIns="0" bIns="0">
            <a:normAutofit/>
          </a:bodyPr>
          <a:lstStyle>
            <a:lvl1pPr marL="0" indent="0">
              <a:buFontTx/>
              <a:buNone/>
              <a:defRPr sz="2400">
                <a:solidFill>
                  <a:schemeClr val="accent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sidebar text</a:t>
            </a:r>
          </a:p>
        </p:txBody>
      </p:sp>
      <p:cxnSp>
        <p:nvCxnSpPr>
          <p:cNvPr id="22" name="Straight Connector 21">
            <a:extLst>
              <a:ext uri="{FF2B5EF4-FFF2-40B4-BE49-F238E27FC236}">
                <a16:creationId xmlns:a16="http://schemas.microsoft.com/office/drawing/2014/main" id="{6F44A009-04B8-8599-A3E9-D59A2242BAB1}"/>
              </a:ext>
            </a:extLst>
          </p:cNvPr>
          <p:cNvCxnSpPr>
            <a:cxnSpLocks/>
          </p:cNvCxnSpPr>
          <p:nvPr userDrawn="1"/>
        </p:nvCxnSpPr>
        <p:spPr>
          <a:xfrm>
            <a:off x="7908587" y="276888"/>
            <a:ext cx="0" cy="538461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02255D1-0BEC-984B-917D-9C1B4F840C21}"/>
              </a:ext>
            </a:extLst>
          </p:cNvPr>
          <p:cNvGrpSpPr/>
          <p:nvPr userDrawn="1"/>
        </p:nvGrpSpPr>
        <p:grpSpPr>
          <a:xfrm>
            <a:off x="0" y="6032447"/>
            <a:ext cx="12192000" cy="825553"/>
            <a:chOff x="0" y="6032447"/>
            <a:chExt cx="12192000" cy="825553"/>
          </a:xfrm>
        </p:grpSpPr>
        <p:sp>
          <p:nvSpPr>
            <p:cNvPr id="21" name="Rectangle 20">
              <a:extLst>
                <a:ext uri="{FF2B5EF4-FFF2-40B4-BE49-F238E27FC236}">
                  <a16:creationId xmlns:a16="http://schemas.microsoft.com/office/drawing/2014/main" id="{28450831-78FA-31A4-1C54-2B42108E6684}"/>
                </a:ext>
              </a:extLst>
            </p:cNvPr>
            <p:cNvSpPr/>
            <p:nvPr userDrawn="1"/>
          </p:nvSpPr>
          <p:spPr>
            <a:xfrm>
              <a:off x="0" y="6057900"/>
              <a:ext cx="12192000" cy="800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8E64B9B-D7D9-6607-8610-CDFD6191918A}"/>
                </a:ext>
              </a:extLst>
            </p:cNvPr>
            <p:cNvSpPr/>
            <p:nvPr userDrawn="1"/>
          </p:nvSpPr>
          <p:spPr>
            <a:xfrm>
              <a:off x="10604822" y="6057897"/>
              <a:ext cx="1587178" cy="8001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FCFFFF8-A517-B256-F233-538B28DD7D28}"/>
                </a:ext>
              </a:extLst>
            </p:cNvPr>
            <p:cNvSpPr txBox="1"/>
            <p:nvPr userDrawn="1"/>
          </p:nvSpPr>
          <p:spPr>
            <a:xfrm>
              <a:off x="1343924" y="6395529"/>
              <a:ext cx="2559063" cy="147124"/>
            </a:xfrm>
            <a:prstGeom prst="rect">
              <a:avLst/>
            </a:prstGeom>
            <a:noFill/>
          </p:spPr>
          <p:txBody>
            <a:bodyPr wrap="square" lIns="0" tIns="0" rIns="0" bIns="0" rtlCol="0">
              <a:spAutoFit/>
            </a:bodyPr>
            <a:lstStyle/>
            <a:p>
              <a:pPr algn="l"/>
              <a:r>
                <a:rPr lang="en-US" sz="1000">
                  <a:solidFill>
                    <a:schemeClr val="bg1"/>
                  </a:solidFill>
                  <a:latin typeface="Arial" panose="020B0604020202020204" pitchFamily="34" charset="0"/>
                  <a:cs typeface="Arial" panose="020B0604020202020204" pitchFamily="34" charset="0"/>
                </a:rPr>
                <a:t>Connecting Recovery | Healing Communities</a:t>
              </a:r>
            </a:p>
          </p:txBody>
        </p:sp>
        <p:pic>
          <p:nvPicPr>
            <p:cNvPr id="30" name="Picture 29">
              <a:extLst>
                <a:ext uri="{FF2B5EF4-FFF2-40B4-BE49-F238E27FC236}">
                  <a16:creationId xmlns:a16="http://schemas.microsoft.com/office/drawing/2014/main" id="{F3517AFB-F0D2-E6A2-D8E1-83631278C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761" y="6260663"/>
              <a:ext cx="802294" cy="394572"/>
            </a:xfrm>
            <a:prstGeom prst="rect">
              <a:avLst/>
            </a:prstGeom>
          </p:spPr>
        </p:pic>
        <p:cxnSp>
          <p:nvCxnSpPr>
            <p:cNvPr id="31" name="Straight Connector 30">
              <a:extLst>
                <a:ext uri="{FF2B5EF4-FFF2-40B4-BE49-F238E27FC236}">
                  <a16:creationId xmlns:a16="http://schemas.microsoft.com/office/drawing/2014/main" id="{356C3C7D-0A5D-2EEB-F485-520473227BB9}"/>
                </a:ext>
              </a:extLst>
            </p:cNvPr>
            <p:cNvCxnSpPr>
              <a:cxnSpLocks/>
            </p:cNvCxnSpPr>
            <p:nvPr userDrawn="1"/>
          </p:nvCxnSpPr>
          <p:spPr>
            <a:xfrm>
              <a:off x="1214489" y="6219926"/>
              <a:ext cx="0" cy="4760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DB1D7E2-EBBE-D4D3-5145-7CAFAC30A97F}"/>
                </a:ext>
              </a:extLst>
            </p:cNvPr>
            <p:cNvCxnSpPr>
              <a:cxnSpLocks/>
            </p:cNvCxnSpPr>
            <p:nvPr userDrawn="1"/>
          </p:nvCxnSpPr>
          <p:spPr>
            <a:xfrm flipV="1">
              <a:off x="0" y="6032447"/>
              <a:ext cx="12192000" cy="37329"/>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1118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B91A79E4-1BC2-FCC0-2C2B-DF5C65ECF4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287"/>
          <a:stretch/>
        </p:blipFill>
        <p:spPr>
          <a:xfrm>
            <a:off x="1183710" y="9543"/>
            <a:ext cx="11008289" cy="6060234"/>
          </a:xfrm>
          <a:prstGeom prst="rect">
            <a:avLst/>
          </a:prstGeom>
        </p:spPr>
      </p:pic>
      <p:sp>
        <p:nvSpPr>
          <p:cNvPr id="24" name="Rectangle 23">
            <a:extLst>
              <a:ext uri="{FF2B5EF4-FFF2-40B4-BE49-F238E27FC236}">
                <a16:creationId xmlns:a16="http://schemas.microsoft.com/office/drawing/2014/main" id="{D9E1299F-872F-64BF-EB04-54728FB7AF24}"/>
              </a:ext>
            </a:extLst>
          </p:cNvPr>
          <p:cNvSpPr/>
          <p:nvPr userDrawn="1"/>
        </p:nvSpPr>
        <p:spPr>
          <a:xfrm>
            <a:off x="0" y="9542"/>
            <a:ext cx="6726088" cy="6032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4D2CF2-A6AF-5368-3BDC-BDFBB73856E6}"/>
              </a:ext>
            </a:extLst>
          </p:cNvPr>
          <p:cNvSpPr>
            <a:spLocks noGrp="1"/>
          </p:cNvSpPr>
          <p:nvPr>
            <p:ph sz="half" idx="1"/>
          </p:nvPr>
        </p:nvSpPr>
        <p:spPr>
          <a:xfrm>
            <a:off x="457200" y="1605100"/>
            <a:ext cx="5872480" cy="4178600"/>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565189D8-2517-B221-6B61-06CD8A33888C}"/>
              </a:ext>
            </a:extLst>
          </p:cNvPr>
          <p:cNvSpPr>
            <a:spLocks noGrp="1"/>
          </p:cNvSpPr>
          <p:nvPr>
            <p:ph type="title"/>
          </p:nvPr>
        </p:nvSpPr>
        <p:spPr>
          <a:xfrm>
            <a:off x="457201" y="276888"/>
            <a:ext cx="5872480" cy="1051323"/>
          </a:xfrm>
        </p:spPr>
        <p:txBody>
          <a:bodyPr lIns="0" tIns="0" rIns="0" bIns="0" anchor="t" anchorCtr="0">
            <a:normAutofit/>
          </a:bodyPr>
          <a:lstStyle>
            <a:lvl1pPr>
              <a:defRPr sz="4000">
                <a:solidFill>
                  <a:schemeClr val="accent1"/>
                </a:solidFill>
              </a:defRPr>
            </a:lvl1pPr>
          </a:lstStyle>
          <a:p>
            <a:r>
              <a:rPr lang="en-US"/>
              <a:t>Click to edit Master title style</a:t>
            </a:r>
          </a:p>
        </p:txBody>
      </p:sp>
      <p:grpSp>
        <p:nvGrpSpPr>
          <p:cNvPr id="11" name="Group 10">
            <a:extLst>
              <a:ext uri="{FF2B5EF4-FFF2-40B4-BE49-F238E27FC236}">
                <a16:creationId xmlns:a16="http://schemas.microsoft.com/office/drawing/2014/main" id="{C0C414EC-1843-C44D-BE6C-34101CC5EB4E}"/>
              </a:ext>
            </a:extLst>
          </p:cNvPr>
          <p:cNvGrpSpPr/>
          <p:nvPr userDrawn="1"/>
        </p:nvGrpSpPr>
        <p:grpSpPr>
          <a:xfrm>
            <a:off x="0" y="6032447"/>
            <a:ext cx="12192000" cy="825553"/>
            <a:chOff x="0" y="6032447"/>
            <a:chExt cx="12192000" cy="825553"/>
          </a:xfrm>
        </p:grpSpPr>
        <p:sp>
          <p:nvSpPr>
            <p:cNvPr id="17" name="Rectangle 16">
              <a:extLst>
                <a:ext uri="{FF2B5EF4-FFF2-40B4-BE49-F238E27FC236}">
                  <a16:creationId xmlns:a16="http://schemas.microsoft.com/office/drawing/2014/main" id="{58C615DC-ADF7-49B6-A8F9-33CBCF7CF721}"/>
                </a:ext>
              </a:extLst>
            </p:cNvPr>
            <p:cNvSpPr/>
            <p:nvPr userDrawn="1"/>
          </p:nvSpPr>
          <p:spPr>
            <a:xfrm>
              <a:off x="0" y="6057900"/>
              <a:ext cx="12192000" cy="800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4F36220-AED7-6584-996F-94551B25F874}"/>
                </a:ext>
              </a:extLst>
            </p:cNvPr>
            <p:cNvSpPr/>
            <p:nvPr userDrawn="1"/>
          </p:nvSpPr>
          <p:spPr>
            <a:xfrm>
              <a:off x="10604822" y="6057897"/>
              <a:ext cx="1587178" cy="8001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9ADDAF7-BFD4-C8F6-41DD-EB1E21A05CD1}"/>
                </a:ext>
              </a:extLst>
            </p:cNvPr>
            <p:cNvSpPr txBox="1"/>
            <p:nvPr userDrawn="1"/>
          </p:nvSpPr>
          <p:spPr>
            <a:xfrm>
              <a:off x="1343924" y="6395529"/>
              <a:ext cx="2559063" cy="147124"/>
            </a:xfrm>
            <a:prstGeom prst="rect">
              <a:avLst/>
            </a:prstGeom>
            <a:noFill/>
          </p:spPr>
          <p:txBody>
            <a:bodyPr wrap="square" lIns="0" tIns="0" rIns="0" bIns="0" rtlCol="0">
              <a:spAutoFit/>
            </a:bodyPr>
            <a:lstStyle/>
            <a:p>
              <a:pPr algn="l"/>
              <a:r>
                <a:rPr lang="en-US" sz="1000">
                  <a:solidFill>
                    <a:schemeClr val="bg1"/>
                  </a:solidFill>
                  <a:latin typeface="Arial" panose="020B0604020202020204" pitchFamily="34" charset="0"/>
                  <a:cs typeface="Arial" panose="020B0604020202020204" pitchFamily="34" charset="0"/>
                </a:rPr>
                <a:t>Connecting Recovery | Healing Communities</a:t>
              </a:r>
            </a:p>
          </p:txBody>
        </p:sp>
        <p:pic>
          <p:nvPicPr>
            <p:cNvPr id="21" name="Picture 20">
              <a:extLst>
                <a:ext uri="{FF2B5EF4-FFF2-40B4-BE49-F238E27FC236}">
                  <a16:creationId xmlns:a16="http://schemas.microsoft.com/office/drawing/2014/main" id="{25991B53-61D1-EB24-5C2A-C26F7C9114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761" y="6260663"/>
              <a:ext cx="802294" cy="394572"/>
            </a:xfrm>
            <a:prstGeom prst="rect">
              <a:avLst/>
            </a:prstGeom>
          </p:spPr>
        </p:pic>
        <p:cxnSp>
          <p:nvCxnSpPr>
            <p:cNvPr id="22" name="Straight Connector 21">
              <a:extLst>
                <a:ext uri="{FF2B5EF4-FFF2-40B4-BE49-F238E27FC236}">
                  <a16:creationId xmlns:a16="http://schemas.microsoft.com/office/drawing/2014/main" id="{438EFFE8-3842-7EB6-C110-23BCDDAF4932}"/>
                </a:ext>
              </a:extLst>
            </p:cNvPr>
            <p:cNvCxnSpPr>
              <a:cxnSpLocks/>
            </p:cNvCxnSpPr>
            <p:nvPr userDrawn="1"/>
          </p:nvCxnSpPr>
          <p:spPr>
            <a:xfrm>
              <a:off x="1214489" y="6219926"/>
              <a:ext cx="0" cy="4760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98C695-529B-0E5C-6A9A-A1E5A9149AAB}"/>
                </a:ext>
              </a:extLst>
            </p:cNvPr>
            <p:cNvCxnSpPr>
              <a:cxnSpLocks/>
            </p:cNvCxnSpPr>
            <p:nvPr userDrawn="1"/>
          </p:nvCxnSpPr>
          <p:spPr>
            <a:xfrm flipV="1">
              <a:off x="0" y="6032447"/>
              <a:ext cx="12192000" cy="37329"/>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9441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theme" Target="../theme/theme2.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F856CD-8654-61DB-E698-86F2DBEE1A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728046-A78A-E40B-8066-0230ECEB41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77CF1-F42A-89F5-7A13-102291AB2F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623BE7-1FB6-444F-891B-7CE2BAAE2104}" type="datetimeFigureOut">
              <a:rPr lang="en-US" smtClean="0"/>
              <a:t>6/2/2025</a:t>
            </a:fld>
            <a:endParaRPr lang="en-US"/>
          </a:p>
        </p:txBody>
      </p:sp>
      <p:sp>
        <p:nvSpPr>
          <p:cNvPr id="5" name="Footer Placeholder 4">
            <a:extLst>
              <a:ext uri="{FF2B5EF4-FFF2-40B4-BE49-F238E27FC236}">
                <a16:creationId xmlns:a16="http://schemas.microsoft.com/office/drawing/2014/main" id="{54091809-AE68-30F2-4A55-B7F7554359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E182DA-B2E9-2465-4A11-ED9E0E42D1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364D7-7475-434A-A730-722422EF3C22}" type="slidenum">
              <a:rPr lang="en-US" smtClean="0"/>
              <a:t>‹#›</a:t>
            </a:fld>
            <a:endParaRPr lang="en-US"/>
          </a:p>
        </p:txBody>
      </p:sp>
    </p:spTree>
    <p:extLst>
      <p:ext uri="{BB962C8B-B14F-4D97-AF65-F5344CB8AC3E}">
        <p14:creationId xmlns:p14="http://schemas.microsoft.com/office/powerpoint/2010/main" val="3062011116"/>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0" r:id="rId4"/>
    <p:sldLayoutId id="2147483665" r:id="rId5"/>
    <p:sldLayoutId id="2147483664" r:id="rId6"/>
    <p:sldLayoutId id="2147483666" r:id="rId7"/>
    <p:sldLayoutId id="2147483651" r:id="rId8"/>
    <p:sldLayoutId id="2147483652" r:id="rId9"/>
    <p:sldLayoutId id="2147483653" r:id="rId10"/>
    <p:sldLayoutId id="2147483662" r:id="rId11"/>
    <p:sldLayoutId id="2147483654" r:id="rId12"/>
    <p:sldLayoutId id="2147483655" r:id="rId13"/>
    <p:sldLayoutId id="2147483656" r:id="rId14"/>
    <p:sldLayoutId id="2147483661" r:id="rId15"/>
    <p:sldLayoutId id="2147483657" r:id="rId16"/>
    <p:sldLayoutId id="2147483658" r:id="rId17"/>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F856CD-8654-61DB-E698-86F2DBEE1A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E728046-A78A-E40B-8066-0230ECEB41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977CF1-F42A-89F5-7A13-102291AB2F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623BE7-1FB6-444F-891B-7CE2BAAE2104}" type="datetimeFigureOut">
              <a:rPr lang="en-US" smtClean="0"/>
              <a:t>6/2/2025</a:t>
            </a:fld>
            <a:endParaRPr lang="en-US"/>
          </a:p>
        </p:txBody>
      </p:sp>
      <p:sp>
        <p:nvSpPr>
          <p:cNvPr id="5" name="Footer Placeholder 4">
            <a:extLst>
              <a:ext uri="{FF2B5EF4-FFF2-40B4-BE49-F238E27FC236}">
                <a16:creationId xmlns:a16="http://schemas.microsoft.com/office/drawing/2014/main" id="{54091809-AE68-30F2-4A55-B7F7554359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E182DA-B2E9-2465-4A11-ED9E0E42D1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364D7-7475-434A-A730-722422EF3C22}" type="slidenum">
              <a:rPr lang="en-US" smtClean="0"/>
              <a:t>‹#›</a:t>
            </a:fld>
            <a:endParaRPr lang="en-US"/>
          </a:p>
        </p:txBody>
      </p:sp>
    </p:spTree>
    <p:extLst>
      <p:ext uri="{BB962C8B-B14F-4D97-AF65-F5344CB8AC3E}">
        <p14:creationId xmlns:p14="http://schemas.microsoft.com/office/powerpoint/2010/main" val="75453009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B775F8-BF13-AC06-9C34-4ADACCF393EC}"/>
              </a:ext>
            </a:extLst>
          </p:cNvPr>
          <p:cNvSpPr>
            <a:spLocks noGrp="1"/>
          </p:cNvSpPr>
          <p:nvPr>
            <p:ph type="body" sz="quarter" idx="3"/>
          </p:nvPr>
        </p:nvSpPr>
        <p:spPr>
          <a:xfrm>
            <a:off x="424402" y="314257"/>
            <a:ext cx="5183188" cy="3425639"/>
          </a:xfrm>
          <a:ln w="19050">
            <a:solidFill>
              <a:schemeClr val="accent6"/>
            </a:solidFill>
          </a:ln>
        </p:spPr>
        <p:txBody>
          <a:bodyPr>
            <a:normAutofit/>
          </a:bodyPr>
          <a:lstStyle/>
          <a:p>
            <a:pPr algn="ctr">
              <a:lnSpc>
                <a:spcPct val="150000"/>
              </a:lnSpc>
            </a:pPr>
            <a:endParaRPr lang="en-US" sz="2800" b="1" dirty="0">
              <a:solidFill>
                <a:schemeClr val="accent1"/>
              </a:solidFill>
            </a:endParaRPr>
          </a:p>
          <a:p>
            <a:pPr algn="ctr">
              <a:lnSpc>
                <a:spcPct val="150000"/>
              </a:lnSpc>
            </a:pPr>
            <a:r>
              <a:rPr lang="en-US" sz="2800" b="1" dirty="0">
                <a:solidFill>
                  <a:schemeClr val="accent1"/>
                </a:solidFill>
              </a:rPr>
              <a:t>Tapering and Stopping Medication for Opioid Use Disorder</a:t>
            </a:r>
          </a:p>
        </p:txBody>
      </p:sp>
      <p:sp>
        <p:nvSpPr>
          <p:cNvPr id="5" name="TextBox 4">
            <a:extLst>
              <a:ext uri="{FF2B5EF4-FFF2-40B4-BE49-F238E27FC236}">
                <a16:creationId xmlns:a16="http://schemas.microsoft.com/office/drawing/2014/main" id="{B452C91D-55A9-0E1F-4238-A6CD3F7C690D}"/>
              </a:ext>
            </a:extLst>
          </p:cNvPr>
          <p:cNvSpPr txBox="1"/>
          <p:nvPr/>
        </p:nvSpPr>
        <p:spPr>
          <a:xfrm>
            <a:off x="1120902" y="4559051"/>
            <a:ext cx="3790188"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Robert Sherrick, MD, DFASAM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Chief Science Officer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Addiction Medicine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Pain and Addiction Conference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June 2025</a:t>
            </a:r>
          </a:p>
        </p:txBody>
      </p:sp>
    </p:spTree>
    <p:extLst>
      <p:ext uri="{BB962C8B-B14F-4D97-AF65-F5344CB8AC3E}">
        <p14:creationId xmlns:p14="http://schemas.microsoft.com/office/powerpoint/2010/main" val="639477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4E101-C0CA-A5DF-57A4-8581082482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48E8C1-7FB7-B2A4-2409-1E38747DBFAF}"/>
              </a:ext>
            </a:extLst>
          </p:cNvPr>
          <p:cNvSpPr>
            <a:spLocks noGrp="1"/>
          </p:cNvSpPr>
          <p:nvPr>
            <p:ph type="title"/>
          </p:nvPr>
        </p:nvSpPr>
        <p:spPr/>
        <p:txBody>
          <a:bodyPr/>
          <a:lstStyle/>
          <a:p>
            <a:pPr algn="ctr"/>
            <a:r>
              <a:rPr lang="en-US"/>
              <a:t>Opioid withdrawal symptoms - chronic</a:t>
            </a:r>
            <a:endParaRPr lang="en-US" dirty="0"/>
          </a:p>
        </p:txBody>
      </p:sp>
      <p:sp>
        <p:nvSpPr>
          <p:cNvPr id="3" name="Content Placeholder 2">
            <a:extLst>
              <a:ext uri="{FF2B5EF4-FFF2-40B4-BE49-F238E27FC236}">
                <a16:creationId xmlns:a16="http://schemas.microsoft.com/office/drawing/2014/main" id="{C3FC1545-B204-35A3-C05C-7B0017974218}"/>
              </a:ext>
            </a:extLst>
          </p:cNvPr>
          <p:cNvSpPr>
            <a:spLocks noGrp="1"/>
          </p:cNvSpPr>
          <p:nvPr>
            <p:ph idx="1"/>
          </p:nvPr>
        </p:nvSpPr>
        <p:spPr>
          <a:xfrm>
            <a:off x="1395919" y="1430607"/>
            <a:ext cx="9327710" cy="3404452"/>
          </a:xfrm>
        </p:spPr>
        <p:txBody>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solidFill>
                  <a:srgbClr val="000000"/>
                </a:solidFill>
                <a:latin typeface="Calibri" panose="020F0502020204030204"/>
                <a:ea typeface="Calibri"/>
                <a:cs typeface="Calibri"/>
              </a:rPr>
              <a:t>Lack of energy or motivation</a:t>
            </a:r>
            <a:endParaRPr kumimoji="0" lang="en-US" sz="24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742950" lvl="1" indent="-285750">
              <a:lnSpc>
                <a:spcPct val="100000"/>
              </a:lnSpc>
              <a:spcBef>
                <a:spcPts val="0"/>
              </a:spcBef>
              <a:buFont typeface="Wingdings" panose="05000000000000000000" pitchFamily="2" charset="2"/>
              <a:buChar char="§"/>
              <a:defRPr/>
            </a:pPr>
            <a:r>
              <a:rPr kumimoji="0" lang="en-US" b="0" i="0" u="none" strike="noStrike" kern="1200" cap="none" spc="0" normalizeH="0" baseline="0" noProof="0" dirty="0">
                <a:ln>
                  <a:noFill/>
                </a:ln>
                <a:solidFill>
                  <a:srgbClr val="000000"/>
                </a:solidFill>
                <a:effectLst/>
                <a:uLnTx/>
                <a:uFillTx/>
                <a:latin typeface="Calibri" panose="020F0502020204030204"/>
                <a:ea typeface="Calibri"/>
                <a:cs typeface="Calibri"/>
              </a:rPr>
              <a:t>Fatigue, malaise, depression, anxiety, irritability</a:t>
            </a:r>
          </a:p>
          <a:p>
            <a:pPr marL="742950" lvl="1" indent="-285750">
              <a:lnSpc>
                <a:spcPct val="100000"/>
              </a:lnSpc>
              <a:spcBef>
                <a:spcPts val="0"/>
              </a:spcBef>
              <a:buFont typeface="Wingdings" panose="05000000000000000000" pitchFamily="2" charset="2"/>
              <a:buChar char="§"/>
              <a:defRPr/>
            </a:pPr>
            <a:endParaRPr lang="en-US" dirty="0">
              <a:solidFill>
                <a:srgbClr val="000000"/>
              </a:solidFill>
              <a:latin typeface="Calibri" panose="020F0502020204030204"/>
              <a:ea typeface="Calibri"/>
              <a:cs typeface="Calibri"/>
            </a:endParaRPr>
          </a:p>
          <a:p>
            <a:pPr marL="742950" lvl="1" indent="-285750">
              <a:lnSpc>
                <a:spcPct val="100000"/>
              </a:lnSpc>
              <a:spcBef>
                <a:spcPts val="0"/>
              </a:spcBef>
              <a:buFont typeface="Wingdings" panose="05000000000000000000" pitchFamily="2" charset="2"/>
              <a:buChar char="§"/>
              <a:defRPr/>
            </a:pPr>
            <a:r>
              <a:rPr kumimoji="0" lang="en-US" b="0" i="0" u="none" strike="noStrike" kern="1200" cap="none" spc="0" normalizeH="0" baseline="0" noProof="0" dirty="0">
                <a:ln>
                  <a:noFill/>
                </a:ln>
                <a:solidFill>
                  <a:srgbClr val="000000"/>
                </a:solidFill>
                <a:effectLst/>
                <a:uLnTx/>
                <a:uFillTx/>
                <a:latin typeface="Calibri" panose="020F0502020204030204"/>
                <a:ea typeface="Calibri"/>
                <a:cs typeface="Calibri"/>
              </a:rPr>
              <a:t>Agitation, restless legs symptoms, insomnia</a:t>
            </a:r>
          </a:p>
          <a:p>
            <a:pPr marL="742950" lvl="1" indent="-285750">
              <a:lnSpc>
                <a:spcPct val="100000"/>
              </a:lnSpc>
              <a:spcBef>
                <a:spcPts val="0"/>
              </a:spcBef>
              <a:buFont typeface="Wingdings" panose="05000000000000000000" pitchFamily="2" charset="2"/>
              <a:buChar char="§"/>
              <a:defRPr/>
            </a:pPr>
            <a:endParaRPr lang="en-US" dirty="0">
              <a:solidFill>
                <a:srgbClr val="000000"/>
              </a:solidFill>
              <a:latin typeface="Calibri" panose="020F0502020204030204"/>
              <a:ea typeface="Calibri"/>
              <a:cs typeface="Calibri"/>
            </a:endParaRPr>
          </a:p>
          <a:p>
            <a:pPr marL="742950" lvl="1" indent="-285750">
              <a:lnSpc>
                <a:spcPct val="100000"/>
              </a:lnSpc>
              <a:spcBef>
                <a:spcPts val="0"/>
              </a:spcBef>
              <a:buFont typeface="Wingdings" panose="05000000000000000000" pitchFamily="2" charset="2"/>
              <a:buChar char="§"/>
              <a:defRPr/>
            </a:pPr>
            <a:r>
              <a:rPr kumimoji="0" lang="en-US" b="0" i="0" u="none" strike="noStrike" kern="1200" cap="none" spc="0" normalizeH="0" baseline="0" noProof="0" dirty="0">
                <a:ln>
                  <a:noFill/>
                </a:ln>
                <a:solidFill>
                  <a:srgbClr val="000000"/>
                </a:solidFill>
                <a:effectLst/>
                <a:uLnTx/>
                <a:uFillTx/>
                <a:latin typeface="Calibri" panose="020F0502020204030204"/>
                <a:ea typeface="Calibri"/>
                <a:cs typeface="Calibri"/>
              </a:rPr>
              <a:t>Symptoms can last for months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2464272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C2B18-6386-C3EB-1F91-2D98CA95B4E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70190E-3EA8-A747-3009-0B134FAC54F5}"/>
              </a:ext>
            </a:extLst>
          </p:cNvPr>
          <p:cNvSpPr>
            <a:spLocks noGrp="1"/>
          </p:cNvSpPr>
          <p:nvPr>
            <p:ph sz="half" idx="1"/>
          </p:nvPr>
        </p:nvSpPr>
        <p:spPr>
          <a:xfrm>
            <a:off x="457201" y="969638"/>
            <a:ext cx="5872480" cy="4407034"/>
          </a:xfrm>
        </p:spPr>
        <p:txBody>
          <a:bodyPr>
            <a:normAutofit fontScale="92500" lnSpcReduction="20000"/>
          </a:bodyPr>
          <a:lstStyle/>
          <a:p>
            <a:pPr marL="742950" marR="0" lvl="1" indent="-285750"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sz="1500" b="0" i="0" u="none" strike="noStrike" kern="1200" cap="none" spc="0" normalizeH="0" baseline="0" noProof="0" dirty="0">
              <a:ln>
                <a:noFill/>
              </a:ln>
              <a:effectLst/>
              <a:uLnTx/>
              <a:uFillTx/>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200" dirty="0">
                <a:solidFill>
                  <a:srgbClr val="000000"/>
                </a:solidFill>
                <a:latin typeface="Calibri" panose="020F0502020204030204"/>
                <a:ea typeface="Calibri"/>
                <a:cs typeface="Calibri"/>
              </a:rPr>
              <a:t>Primary decision must come from your patient</a:t>
            </a:r>
          </a:p>
          <a:p>
            <a:pPr marL="1200150" lvl="2" indent="-285750">
              <a:lnSpc>
                <a:spcPct val="100000"/>
              </a:lnSpc>
              <a:spcBef>
                <a:spcPts val="0"/>
              </a:spcBef>
              <a:buFont typeface="Wingdings" panose="05000000000000000000" pitchFamily="2" charset="2"/>
              <a:buChar char="§"/>
              <a:defRPr/>
            </a:pPr>
            <a:endParaRPr kumimoji="0" lang="en-US" sz="1800" b="0" i="0" u="none" strike="noStrike" kern="1200" cap="none" spc="0" normalizeH="0" baseline="0" noProof="0" dirty="0">
              <a:ln>
                <a:noFill/>
              </a:ln>
              <a:solidFill>
                <a:srgbClr val="000000"/>
              </a:solidFill>
              <a:effectLst/>
              <a:uLnTx/>
              <a:uFillTx/>
              <a:latin typeface="Calibri" panose="020F0502020204030204"/>
              <a:cs typeface="Calibri"/>
            </a:endParaRPr>
          </a:p>
          <a:p>
            <a:pPr marL="1200150" lvl="2" indent="-285750">
              <a:lnSpc>
                <a:spcPct val="100000"/>
              </a:lnSpc>
              <a:spcBef>
                <a:spcPts val="0"/>
              </a:spcBef>
              <a:buFont typeface="Wingdings" panose="05000000000000000000" pitchFamily="2" charset="2"/>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a:cs typeface="Calibri"/>
              </a:rPr>
              <a:t>Ask non-leading </a:t>
            </a:r>
            <a:r>
              <a:rPr lang="en-US" sz="1900" dirty="0">
                <a:solidFill>
                  <a:srgbClr val="000000"/>
                </a:solidFill>
                <a:latin typeface="Calibri" panose="020F0502020204030204"/>
                <a:cs typeface="Calibri"/>
              </a:rPr>
              <a:t>questions</a:t>
            </a:r>
            <a:r>
              <a:rPr kumimoji="0" lang="en-US" sz="1900" b="0" i="0" u="none" strike="noStrike" kern="1200" cap="none" spc="0" normalizeH="0" baseline="0" noProof="0" dirty="0">
                <a:ln>
                  <a:noFill/>
                </a:ln>
                <a:solidFill>
                  <a:srgbClr val="000000"/>
                </a:solidFill>
                <a:effectLst/>
                <a:uLnTx/>
                <a:uFillTx/>
                <a:latin typeface="Calibri" panose="020F0502020204030204"/>
                <a:cs typeface="Calibri"/>
              </a:rPr>
              <a:t> about </a:t>
            </a:r>
            <a:r>
              <a:rPr lang="en-US" sz="1900" dirty="0">
                <a:solidFill>
                  <a:srgbClr val="000000"/>
                </a:solidFill>
                <a:latin typeface="Calibri" panose="020F0502020204030204"/>
                <a:cs typeface="Calibri"/>
              </a:rPr>
              <a:t>tapering without implying judgment</a:t>
            </a:r>
          </a:p>
          <a:p>
            <a:pPr marL="1200150" lvl="2" indent="-285750">
              <a:lnSpc>
                <a:spcPct val="100000"/>
              </a:lnSpc>
              <a:spcBef>
                <a:spcPts val="0"/>
              </a:spcBef>
              <a:buFont typeface="Wingdings" panose="05000000000000000000" pitchFamily="2" charset="2"/>
              <a:buChar char="§"/>
              <a:defRPr/>
            </a:pPr>
            <a:r>
              <a:rPr lang="en-US" sz="1900" dirty="0">
                <a:solidFill>
                  <a:srgbClr val="000000"/>
                </a:solidFill>
                <a:latin typeface="Calibri" panose="020F0502020204030204"/>
                <a:cs typeface="Calibri"/>
              </a:rPr>
              <a:t>Assess the patient’s readiness, stability, recovery capital</a:t>
            </a:r>
          </a:p>
          <a:p>
            <a:pPr marL="1200150" lvl="2" indent="-285750">
              <a:lnSpc>
                <a:spcPct val="100000"/>
              </a:lnSpc>
              <a:spcBef>
                <a:spcPts val="0"/>
              </a:spcBef>
              <a:buFont typeface="Wingdings" panose="05000000000000000000" pitchFamily="2" charset="2"/>
              <a:buChar char="§"/>
              <a:defRPr/>
            </a:pPr>
            <a:r>
              <a:rPr lang="en-US" sz="1900" dirty="0">
                <a:solidFill>
                  <a:srgbClr val="000000"/>
                </a:solidFill>
                <a:latin typeface="Calibri" panose="020F0502020204030204"/>
                <a:cs typeface="Calibri"/>
              </a:rPr>
              <a:t>Only bring up the topic in stable patients who have been doing well for a while</a:t>
            </a:r>
          </a:p>
          <a:p>
            <a:pPr marL="742950" lvl="1" indent="-285750">
              <a:lnSpc>
                <a:spcPct val="100000"/>
              </a:lnSpc>
              <a:spcBef>
                <a:spcPts val="0"/>
              </a:spcBef>
              <a:buFont typeface="Wingdings" panose="05000000000000000000" pitchFamily="2" charset="2"/>
              <a:buChar char="§"/>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742950" lvl="1" indent="-285750">
              <a:lnSpc>
                <a:spcPct val="100000"/>
              </a:lnSpc>
              <a:spcBef>
                <a:spcPts val="0"/>
              </a:spcBef>
              <a:buFont typeface="Wingdings" panose="05000000000000000000" pitchFamily="2" charset="2"/>
              <a:buChar char="§"/>
              <a:defRPr/>
            </a:pPr>
            <a:r>
              <a:rPr lang="en-US" sz="2200" dirty="0">
                <a:solidFill>
                  <a:srgbClr val="000000"/>
                </a:solidFill>
                <a:latin typeface="Calibri" panose="020F0502020204030204"/>
                <a:cs typeface="Calibri"/>
              </a:rPr>
              <a:t>“Don’t you think it is about time to taper off?”</a:t>
            </a:r>
          </a:p>
          <a:p>
            <a:pPr marL="742950" lvl="1" indent="-285750">
              <a:lnSpc>
                <a:spcPct val="100000"/>
              </a:lnSpc>
              <a:spcBef>
                <a:spcPts val="0"/>
              </a:spcBef>
              <a:buFont typeface="Wingdings" panose="05000000000000000000" pitchFamily="2" charset="2"/>
              <a:buChar char="§"/>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Calibri"/>
              </a:rPr>
              <a:t>“When </a:t>
            </a:r>
            <a:r>
              <a:rPr lang="en-US" sz="2200" dirty="0">
                <a:solidFill>
                  <a:srgbClr val="000000"/>
                </a:solidFill>
                <a:latin typeface="Calibri" panose="020F0502020204030204"/>
                <a:cs typeface="Calibri"/>
              </a:rPr>
              <a:t>do you think you will be ready to start tapering?”</a:t>
            </a:r>
          </a:p>
          <a:p>
            <a:pPr marL="742950" lvl="1" indent="-285750">
              <a:lnSpc>
                <a:spcPct val="100000"/>
              </a:lnSpc>
              <a:spcBef>
                <a:spcPts val="0"/>
              </a:spcBef>
              <a:buFont typeface="Wingdings" panose="05000000000000000000" pitchFamily="2" charset="2"/>
              <a:buChar char="§"/>
              <a:defRPr/>
            </a:pPr>
            <a:endParaRPr lang="en-US" sz="1800" dirty="0">
              <a:solidFill>
                <a:srgbClr val="000000"/>
              </a:solidFill>
              <a:latin typeface="Calibri" panose="020F0502020204030204"/>
              <a:cs typeface="Calibri"/>
            </a:endParaRPr>
          </a:p>
          <a:p>
            <a:pPr marL="1200150" lvl="2" indent="-285750">
              <a:lnSpc>
                <a:spcPct val="100000"/>
              </a:lnSpc>
              <a:spcBef>
                <a:spcPts val="0"/>
              </a:spcBef>
              <a:buFont typeface="Wingdings" panose="05000000000000000000" pitchFamily="2" charset="2"/>
              <a:buChar char="§"/>
              <a:defRPr/>
            </a:pPr>
            <a:r>
              <a:rPr lang="en-US" sz="1900" dirty="0">
                <a:solidFill>
                  <a:srgbClr val="000000"/>
                </a:solidFill>
                <a:latin typeface="Calibri" panose="020F0502020204030204"/>
                <a:cs typeface="Calibri"/>
              </a:rPr>
              <a:t>vs.</a:t>
            </a:r>
          </a:p>
          <a:p>
            <a:pPr marL="1200150" lvl="2" indent="-285750">
              <a:lnSpc>
                <a:spcPct val="100000"/>
              </a:lnSpc>
              <a:spcBef>
                <a:spcPts val="0"/>
              </a:spcBef>
              <a:buFont typeface="Wingdings" panose="05000000000000000000" pitchFamily="2" charset="2"/>
              <a:buChar char="§"/>
              <a:defRPr/>
            </a:pPr>
            <a:endParaRPr lang="en-US" sz="1400" dirty="0">
              <a:solidFill>
                <a:srgbClr val="000000"/>
              </a:solidFill>
              <a:latin typeface="Calibri" panose="020F0502020204030204"/>
              <a:cs typeface="Calibri"/>
            </a:endParaRPr>
          </a:p>
          <a:p>
            <a:pPr marL="742950" lvl="1" indent="-285750">
              <a:lnSpc>
                <a:spcPct val="100000"/>
              </a:lnSpc>
              <a:spcBef>
                <a:spcPts val="0"/>
              </a:spcBef>
              <a:buFont typeface="Wingdings" panose="05000000000000000000" pitchFamily="2" charset="2"/>
              <a:buChar char="§"/>
              <a:defRPr/>
            </a:pPr>
            <a:r>
              <a:rPr lang="en-US" sz="2200" dirty="0">
                <a:solidFill>
                  <a:srgbClr val="000000"/>
                </a:solidFill>
                <a:latin typeface="Calibri" panose="020F0502020204030204"/>
                <a:cs typeface="Calibri"/>
              </a:rPr>
              <a:t>“What are your longer-term goals or plans around your medication?”</a:t>
            </a:r>
          </a:p>
          <a:p>
            <a:pPr marL="742950" lvl="1" indent="-285750">
              <a:spcBef>
                <a:spcPts val="0"/>
              </a:spcBef>
              <a:buFont typeface="Wingdings" panose="05000000000000000000" pitchFamily="2" charset="2"/>
              <a:buChar char="§"/>
              <a:defRPr/>
            </a:pPr>
            <a:endParaRPr kumimoji="0" lang="en-US" sz="1500" b="0" i="0" u="none" strike="noStrike" kern="1200" cap="none" spc="0" normalizeH="0" baseline="0" noProof="0" dirty="0">
              <a:ln>
                <a:noFill/>
              </a:ln>
              <a:effectLst/>
              <a:uLnTx/>
              <a:uFillTx/>
            </a:endParaRPr>
          </a:p>
          <a:p>
            <a:pPr marL="285750" marR="0" lvl="0" indent="-285750"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sz="1500" b="0" i="0" u="none" strike="noStrike" kern="1200" cap="none" spc="0" normalizeH="0" baseline="0" noProof="0" dirty="0">
              <a:ln>
                <a:noFill/>
              </a:ln>
              <a:effectLst/>
              <a:uLnTx/>
              <a:uFillTx/>
            </a:endParaRPr>
          </a:p>
          <a:p>
            <a:endParaRPr lang="en-US" sz="1500" dirty="0"/>
          </a:p>
        </p:txBody>
      </p:sp>
      <p:sp>
        <p:nvSpPr>
          <p:cNvPr id="2" name="Title 1">
            <a:extLst>
              <a:ext uri="{FF2B5EF4-FFF2-40B4-BE49-F238E27FC236}">
                <a16:creationId xmlns:a16="http://schemas.microsoft.com/office/drawing/2014/main" id="{7CC4ACFF-9B1D-2334-05B0-CE919635E68F}"/>
              </a:ext>
            </a:extLst>
          </p:cNvPr>
          <p:cNvSpPr>
            <a:spLocks noGrp="1"/>
          </p:cNvSpPr>
          <p:nvPr>
            <p:ph type="title"/>
          </p:nvPr>
        </p:nvSpPr>
        <p:spPr>
          <a:xfrm>
            <a:off x="457201" y="276888"/>
            <a:ext cx="5872480" cy="1051323"/>
          </a:xfrm>
        </p:spPr>
        <p:txBody>
          <a:bodyPr anchor="t">
            <a:normAutofit/>
          </a:bodyPr>
          <a:lstStyle/>
          <a:p>
            <a:r>
              <a:rPr lang="en-US"/>
              <a:t>Shared decision making</a:t>
            </a:r>
          </a:p>
        </p:txBody>
      </p:sp>
    </p:spTree>
    <p:extLst>
      <p:ext uri="{BB962C8B-B14F-4D97-AF65-F5344CB8AC3E}">
        <p14:creationId xmlns:p14="http://schemas.microsoft.com/office/powerpoint/2010/main" val="3546314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6BB42-6A33-CA72-6C74-3877A73916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C75653-DBF7-1D33-7755-49E099314D27}"/>
              </a:ext>
            </a:extLst>
          </p:cNvPr>
          <p:cNvSpPr>
            <a:spLocks noGrp="1"/>
          </p:cNvSpPr>
          <p:nvPr>
            <p:ph type="title"/>
          </p:nvPr>
        </p:nvSpPr>
        <p:spPr>
          <a:xfrm>
            <a:off x="457200" y="276888"/>
            <a:ext cx="9002110" cy="1051323"/>
          </a:xfrm>
        </p:spPr>
        <p:txBody>
          <a:bodyPr anchor="t">
            <a:normAutofit/>
          </a:bodyPr>
          <a:lstStyle/>
          <a:p>
            <a:pPr algn="ctr"/>
            <a:r>
              <a:rPr lang="en-US" dirty="0"/>
              <a:t>Good candidates for tapering</a:t>
            </a:r>
          </a:p>
        </p:txBody>
      </p:sp>
      <p:sp>
        <p:nvSpPr>
          <p:cNvPr id="3" name="Content Placeholder 2">
            <a:extLst>
              <a:ext uri="{FF2B5EF4-FFF2-40B4-BE49-F238E27FC236}">
                <a16:creationId xmlns:a16="http://schemas.microsoft.com/office/drawing/2014/main" id="{1C75F5FD-543F-F4C7-3D22-6A2D0470193E}"/>
              </a:ext>
            </a:extLst>
          </p:cNvPr>
          <p:cNvSpPr>
            <a:spLocks noGrp="1"/>
          </p:cNvSpPr>
          <p:nvPr>
            <p:ph type="body" idx="1"/>
          </p:nvPr>
        </p:nvSpPr>
        <p:spPr>
          <a:xfrm>
            <a:off x="457200" y="1117900"/>
            <a:ext cx="9002110" cy="3977630"/>
          </a:xfrm>
        </p:spPr>
        <p:txBody>
          <a:bodyPr>
            <a:normAutofit/>
          </a:bodyPr>
          <a:lstStyle/>
          <a:p>
            <a:pPr marL="742950" marR="0" lvl="1" indent="-285750"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b="0" i="0" u="none" strike="noStrike" kern="1200" cap="none" spc="0" normalizeH="0" baseline="0" noProof="0" dirty="0">
              <a:ln>
                <a:noFill/>
              </a:ln>
              <a:solidFill>
                <a:schemeClr val="tx1"/>
              </a:solidFill>
              <a:effectLst/>
              <a:uLnTx/>
              <a:uFillTx/>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ea typeface="Calibri"/>
                <a:cs typeface="Calibri"/>
              </a:rPr>
              <a:t>Dose of medication has been regular and stable for a while</a:t>
            </a:r>
          </a:p>
          <a:p>
            <a:pPr marL="1200150" lvl="2" indent="-285750">
              <a:lnSpc>
                <a:spcPct val="100000"/>
              </a:lnSpc>
              <a:spcBef>
                <a:spcPts val="0"/>
              </a:spcBef>
              <a:buFont typeface="Wingdings" panose="05000000000000000000" pitchFamily="2" charset="2"/>
              <a:buChar char="§"/>
              <a:defRPr/>
            </a:pPr>
            <a:r>
              <a:rPr lang="en-US" dirty="0">
                <a:solidFill>
                  <a:srgbClr val="000000"/>
                </a:solidFill>
                <a:latin typeface="Calibri" panose="020F0502020204030204"/>
                <a:ea typeface="Calibri"/>
                <a:cs typeface="Calibri"/>
              </a:rPr>
              <a:t>How long is “a while”?</a:t>
            </a:r>
          </a:p>
          <a:p>
            <a:pPr marL="1200150" lvl="2" indent="-285750">
              <a:lnSpc>
                <a:spcPct val="100000"/>
              </a:lnSpc>
              <a:spcBef>
                <a:spcPts val="0"/>
              </a:spcBef>
              <a:buFont typeface="Wingdings" panose="05000000000000000000" pitchFamily="2" charset="2"/>
              <a:buChar char="§"/>
              <a:defRPr/>
            </a:pPr>
            <a:endParaRPr lang="en-US" sz="1600" dirty="0">
              <a:solidFill>
                <a:srgbClr val="000000"/>
              </a:solidFill>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cs typeface="Calibri"/>
              </a:rPr>
              <a:t>No active SUDs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6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cs typeface="Calibri"/>
              </a:rPr>
              <a:t>Household income and housing stable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6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cs typeface="Calibri"/>
              </a:rPr>
              <a:t>Supportive relationships, no major stressors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6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cs typeface="Calibri"/>
              </a:rPr>
              <a:t>Adequate work and leisure activities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6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cs typeface="Calibri"/>
              </a:rPr>
              <a:t>No significant psychiatric or medical comorbidities</a:t>
            </a:r>
          </a:p>
          <a:p>
            <a:pPr marL="285750" marR="0" lvl="0" indent="-285750"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effectLst/>
              <a:uLnTx/>
              <a:uFillTx/>
            </a:endParaRPr>
          </a:p>
          <a:p>
            <a:endParaRPr lang="en-US" sz="2000" dirty="0"/>
          </a:p>
        </p:txBody>
      </p:sp>
    </p:spTree>
    <p:extLst>
      <p:ext uri="{BB962C8B-B14F-4D97-AF65-F5344CB8AC3E}">
        <p14:creationId xmlns:p14="http://schemas.microsoft.com/office/powerpoint/2010/main" val="1847975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7BFDE40-4FD1-4910-AFC7-839B15A05FF2}"/>
              </a:ext>
            </a:extLst>
          </p:cNvPr>
          <p:cNvSpPr>
            <a:spLocks noGrp="1"/>
          </p:cNvSpPr>
          <p:nvPr>
            <p:ph type="title"/>
          </p:nvPr>
        </p:nvSpPr>
        <p:spPr/>
        <p:txBody>
          <a:bodyPr>
            <a:normAutofit/>
          </a:bodyPr>
          <a:lstStyle/>
          <a:p>
            <a:pPr algn="ctr"/>
            <a:r>
              <a:rPr lang="en-US" sz="2800" dirty="0"/>
              <a:t>Not so good candidates for tapering</a:t>
            </a:r>
          </a:p>
        </p:txBody>
      </p:sp>
      <p:sp>
        <p:nvSpPr>
          <p:cNvPr id="4" name="Content Placeholder 2">
            <a:extLst>
              <a:ext uri="{FF2B5EF4-FFF2-40B4-BE49-F238E27FC236}">
                <a16:creationId xmlns:a16="http://schemas.microsoft.com/office/drawing/2014/main" id="{7A1BC5C2-A18C-7E5A-9DEF-141500569858}"/>
              </a:ext>
            </a:extLst>
          </p:cNvPr>
          <p:cNvSpPr txBox="1">
            <a:spLocks/>
          </p:cNvSpPr>
          <p:nvPr/>
        </p:nvSpPr>
        <p:spPr>
          <a:xfrm>
            <a:off x="363767" y="1396519"/>
            <a:ext cx="6059348" cy="46987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ea typeface="Calibri"/>
                <a:cs typeface="Calibri"/>
              </a:rPr>
              <a:t>Dose of medication has been irregular or changing</a:t>
            </a:r>
            <a:endParaRPr lang="en-US" sz="1600" dirty="0">
              <a:solidFill>
                <a:srgbClr val="000000"/>
              </a:solidFill>
              <a:latin typeface="Calibri" panose="020F0502020204030204"/>
              <a:ea typeface="Calibri"/>
              <a:cs typeface="Calibri"/>
            </a:endParaRPr>
          </a:p>
          <a:p>
            <a:pPr marL="1200150" lvl="2" indent="-285750">
              <a:lnSpc>
                <a:spcPct val="100000"/>
              </a:lnSpc>
              <a:spcBef>
                <a:spcPts val="0"/>
              </a:spcBef>
              <a:buFont typeface="Wingdings" panose="05000000000000000000" pitchFamily="2" charset="2"/>
              <a:buChar char="§"/>
              <a:defRPr/>
            </a:pPr>
            <a:endParaRPr lang="en-US" sz="1600" dirty="0">
              <a:solidFill>
                <a:srgbClr val="000000"/>
              </a:solidFill>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cs typeface="Calibri"/>
              </a:rPr>
              <a:t>Continuing active SUDs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6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cs typeface="Calibri"/>
              </a:rPr>
              <a:t>Unstable housing and inadequate household income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6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cs typeface="Calibri"/>
              </a:rPr>
              <a:t>Unstable relationships, significant major stressors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6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cs typeface="Calibri"/>
              </a:rPr>
              <a:t>Unemployed and/or no work/leisure activities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6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cs typeface="Calibri"/>
              </a:rPr>
              <a:t>Significant psychiatric or medical comorbidities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161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3A1B6-7317-1876-15CB-7E0DA67BBD88}"/>
              </a:ext>
            </a:extLst>
          </p:cNvPr>
          <p:cNvSpPr>
            <a:spLocks noGrp="1"/>
          </p:cNvSpPr>
          <p:nvPr>
            <p:ph sz="half" idx="1"/>
          </p:nvPr>
        </p:nvSpPr>
        <p:spPr>
          <a:xfrm>
            <a:off x="274320" y="1328210"/>
            <a:ext cx="6400799" cy="4834846"/>
          </a:xfrm>
        </p:spPr>
        <p:txBody>
          <a:bodyPr/>
          <a:lstStyle/>
          <a:p>
            <a:r>
              <a:rPr lang="en-US" sz="2000" dirty="0"/>
              <a:t>What are the reasons?  Are they important?</a:t>
            </a:r>
          </a:p>
          <a:p>
            <a:pPr lvl="1"/>
            <a:r>
              <a:rPr lang="en-US" sz="1800" dirty="0"/>
              <a:t>Outside pressure from people with limited knowledge</a:t>
            </a:r>
          </a:p>
          <a:p>
            <a:pPr lvl="1"/>
            <a:endParaRPr lang="en-US" sz="1600" dirty="0"/>
          </a:p>
          <a:p>
            <a:r>
              <a:rPr lang="en-US" sz="2000" dirty="0"/>
              <a:t>What are the patient’s plans - are they realistic?</a:t>
            </a:r>
          </a:p>
          <a:p>
            <a:pPr lvl="1"/>
            <a:r>
              <a:rPr lang="en-US" sz="1800" dirty="0"/>
              <a:t>Patients may underestimate the difficulty of stopping opioids</a:t>
            </a:r>
          </a:p>
          <a:p>
            <a:pPr lvl="1"/>
            <a:endParaRPr lang="en-US" sz="1600" dirty="0"/>
          </a:p>
          <a:p>
            <a:r>
              <a:rPr lang="en-US" sz="2000" dirty="0"/>
              <a:t>How much “recovery capital” does this patient have?</a:t>
            </a:r>
          </a:p>
          <a:p>
            <a:pPr lvl="1"/>
            <a:r>
              <a:rPr lang="en-US" sz="1800" dirty="0"/>
              <a:t>Are they still using illicit drugs or alcohol?</a:t>
            </a:r>
          </a:p>
          <a:p>
            <a:pPr lvl="1"/>
            <a:r>
              <a:rPr lang="en-US" sz="1800" dirty="0"/>
              <a:t>Social support, employment, housing, etc.</a:t>
            </a:r>
          </a:p>
          <a:p>
            <a:pPr lvl="1"/>
            <a:r>
              <a:rPr lang="en-US" sz="1800" dirty="0"/>
              <a:t>Medical and psychiatric stability</a:t>
            </a:r>
          </a:p>
        </p:txBody>
      </p:sp>
      <p:sp>
        <p:nvSpPr>
          <p:cNvPr id="3" name="Title 2">
            <a:extLst>
              <a:ext uri="{FF2B5EF4-FFF2-40B4-BE49-F238E27FC236}">
                <a16:creationId xmlns:a16="http://schemas.microsoft.com/office/drawing/2014/main" id="{42A3547C-3ECA-47A9-55BB-A4C0EFFCA400}"/>
              </a:ext>
            </a:extLst>
          </p:cNvPr>
          <p:cNvSpPr>
            <a:spLocks noGrp="1"/>
          </p:cNvSpPr>
          <p:nvPr>
            <p:ph type="title"/>
          </p:nvPr>
        </p:nvSpPr>
        <p:spPr/>
        <p:txBody>
          <a:bodyPr>
            <a:normAutofit/>
          </a:bodyPr>
          <a:lstStyle/>
          <a:p>
            <a:r>
              <a:rPr lang="en-US" sz="3200" dirty="0"/>
              <a:t>Your patient says she wants to stop her MOUD</a:t>
            </a:r>
          </a:p>
        </p:txBody>
      </p:sp>
    </p:spTree>
    <p:extLst>
      <p:ext uri="{BB962C8B-B14F-4D97-AF65-F5344CB8AC3E}">
        <p14:creationId xmlns:p14="http://schemas.microsoft.com/office/powerpoint/2010/main" val="2164062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EFAA0-8407-38E8-6885-15AC85D62BCE}"/>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61325331-DC9C-66CF-0154-D49362D51D3B}"/>
              </a:ext>
            </a:extLst>
          </p:cNvPr>
          <p:cNvSpPr>
            <a:spLocks noGrp="1"/>
          </p:cNvSpPr>
          <p:nvPr>
            <p:ph type="title"/>
          </p:nvPr>
        </p:nvSpPr>
        <p:spPr>
          <a:xfrm>
            <a:off x="457200" y="276888"/>
            <a:ext cx="7210021" cy="1051323"/>
          </a:xfrm>
        </p:spPr>
        <p:txBody>
          <a:bodyPr/>
          <a:lstStyle/>
          <a:p>
            <a:r>
              <a:rPr lang="en-US" dirty="0"/>
              <a:t>Developing a tapering plan</a:t>
            </a:r>
          </a:p>
        </p:txBody>
      </p:sp>
      <p:sp>
        <p:nvSpPr>
          <p:cNvPr id="2" name="Text Placeholder 1">
            <a:extLst>
              <a:ext uri="{FF2B5EF4-FFF2-40B4-BE49-F238E27FC236}">
                <a16:creationId xmlns:a16="http://schemas.microsoft.com/office/drawing/2014/main" id="{86942572-08CC-780A-A2A9-6CF373E2D66C}"/>
              </a:ext>
            </a:extLst>
          </p:cNvPr>
          <p:cNvSpPr>
            <a:spLocks noGrp="1"/>
          </p:cNvSpPr>
          <p:nvPr>
            <p:ph type="body" idx="1"/>
          </p:nvPr>
        </p:nvSpPr>
        <p:spPr>
          <a:xfrm>
            <a:off x="457200" y="1328212"/>
            <a:ext cx="7210021" cy="3968006"/>
          </a:xfrm>
        </p:spPr>
        <p:txBody>
          <a:bodyPr vert="horz" lIns="0" tIns="0" rIns="0" bIns="0" rtlCol="0">
            <a:normAutofit lnSpcReduction="10000"/>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Calibri" panose="020F0502020204030204"/>
                <a:cs typeface="Calibri"/>
              </a:rPr>
              <a:t>Your role is to give information and advice and to help your patient understand their own motivations.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4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Calibri" panose="020F0502020204030204"/>
                <a:cs typeface="Calibri"/>
              </a:rPr>
              <a:t>Your role is not to make decisions for your patient.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4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Calibri" panose="020F0502020204030204"/>
                <a:cs typeface="Calibri"/>
              </a:rPr>
              <a:t>Even if you think your patient is not making good decisions, you should support them in their goals.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4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rgbClr val="000000"/>
                </a:solidFill>
                <a:latin typeface="Calibri" panose="020F0502020204030204"/>
                <a:cs typeface="Calibri"/>
              </a:rPr>
              <a:t>We should never be in the position of requiring patients to take more medication than they wish to.</a:t>
            </a:r>
          </a:p>
        </p:txBody>
      </p:sp>
      <p:sp>
        <p:nvSpPr>
          <p:cNvPr id="5" name="TextBox 4">
            <a:extLst>
              <a:ext uri="{FF2B5EF4-FFF2-40B4-BE49-F238E27FC236}">
                <a16:creationId xmlns:a16="http://schemas.microsoft.com/office/drawing/2014/main" id="{C01061C0-A4B4-B0BC-1C92-A15C636B3B05}"/>
              </a:ext>
            </a:extLst>
          </p:cNvPr>
          <p:cNvSpPr txBox="1"/>
          <p:nvPr/>
        </p:nvSpPr>
        <p:spPr>
          <a:xfrm>
            <a:off x="8147899" y="3609253"/>
            <a:ext cx="3586901" cy="1352046"/>
          </a:xfrm>
          <a:prstGeom prst="rect">
            <a:avLst/>
          </a:prstGeom>
          <a:ln w="19050">
            <a:solidFill>
              <a:schemeClr val="accent4"/>
            </a:solidFill>
          </a:ln>
        </p:spPr>
        <p:txBody>
          <a:bodyPr vert="horz" lIns="0" tIns="0" rIns="0" bIns="0" rtlCol="0">
            <a:normAutofit/>
          </a:bodyPr>
          <a:lstStyle/>
          <a:p>
            <a:pPr marR="0" lvl="1" algn="l" defTabSz="914400" rtl="0" eaLnBrk="1" fontAlgn="auto" latinLnBrk="0" hangingPunct="1">
              <a:lnSpc>
                <a:spcPct val="100000"/>
              </a:lnSpc>
              <a:spcBef>
                <a:spcPts val="0"/>
              </a:spcBef>
              <a:spcAft>
                <a:spcPts val="0"/>
              </a:spcAft>
              <a:buClrTx/>
              <a:buSzTx/>
              <a:tabLst/>
              <a:defRPr/>
            </a:pPr>
            <a:endParaRPr lang="en-US" sz="2000" dirty="0">
              <a:solidFill>
                <a:schemeClr val="accent6">
                  <a:lumMod val="75000"/>
                </a:schemeClr>
              </a:solidFill>
              <a:latin typeface="Calibri" panose="020F0502020204030204"/>
              <a:cs typeface="Calibri"/>
            </a:endParaRPr>
          </a:p>
          <a:p>
            <a:pPr marR="0" lvl="1" algn="l" defTabSz="914400" rtl="0" eaLnBrk="1" fontAlgn="auto" latinLnBrk="0" hangingPunct="1">
              <a:lnSpc>
                <a:spcPct val="100000"/>
              </a:lnSpc>
              <a:spcBef>
                <a:spcPts val="0"/>
              </a:spcBef>
              <a:spcAft>
                <a:spcPts val="0"/>
              </a:spcAft>
              <a:buClrTx/>
              <a:buSzTx/>
              <a:tabLst/>
              <a:defRPr/>
            </a:pPr>
            <a:r>
              <a:rPr lang="en-US" sz="2000" dirty="0">
                <a:solidFill>
                  <a:schemeClr val="accent6">
                    <a:lumMod val="75000"/>
                  </a:schemeClr>
                </a:solidFill>
                <a:latin typeface="Calibri" panose="020F0502020204030204"/>
                <a:cs typeface="Calibri"/>
              </a:rPr>
              <a:t>“That provider wouldn’t let me taper my dose . . . “</a:t>
            </a:r>
          </a:p>
        </p:txBody>
      </p:sp>
    </p:spTree>
    <p:extLst>
      <p:ext uri="{BB962C8B-B14F-4D97-AF65-F5344CB8AC3E}">
        <p14:creationId xmlns:p14="http://schemas.microsoft.com/office/powerpoint/2010/main" val="2740611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88A4F-329F-A874-F7A0-9ADC350648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28A3BB-8FE6-49DE-9185-63E3DC16B86F}"/>
              </a:ext>
            </a:extLst>
          </p:cNvPr>
          <p:cNvSpPr>
            <a:spLocks noGrp="1"/>
          </p:cNvSpPr>
          <p:nvPr>
            <p:ph type="title"/>
          </p:nvPr>
        </p:nvSpPr>
        <p:spPr/>
        <p:txBody>
          <a:bodyPr/>
          <a:lstStyle/>
          <a:p>
            <a:pPr algn="ctr"/>
            <a:r>
              <a:rPr lang="en-US" dirty="0"/>
              <a:t>What does a taper plan look like?</a:t>
            </a:r>
          </a:p>
        </p:txBody>
      </p:sp>
      <p:sp>
        <p:nvSpPr>
          <p:cNvPr id="3" name="Content Placeholder 2">
            <a:extLst>
              <a:ext uri="{FF2B5EF4-FFF2-40B4-BE49-F238E27FC236}">
                <a16:creationId xmlns:a16="http://schemas.microsoft.com/office/drawing/2014/main" id="{CF75417C-35CE-7C37-7E25-CE7C8A78F7FC}"/>
              </a:ext>
            </a:extLst>
          </p:cNvPr>
          <p:cNvSpPr>
            <a:spLocks noGrp="1"/>
          </p:cNvSpPr>
          <p:nvPr>
            <p:ph idx="1"/>
          </p:nvPr>
        </p:nvSpPr>
        <p:spPr>
          <a:xfrm>
            <a:off x="1331264" y="765595"/>
            <a:ext cx="9327710" cy="4677723"/>
          </a:xfrm>
        </p:spPr>
        <p:txBody>
          <a:bodyPr>
            <a:normAutofit lnSpcReduction="10000"/>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0000"/>
                </a:solidFill>
                <a:latin typeface="Calibri" panose="020F0502020204030204"/>
                <a:cs typeface="Calibri"/>
              </a:rPr>
              <a:t>“This is not rocket science, and everyone is different, but what works best for most people is to slowly cut back on their dose when they feel ready.”</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0000"/>
                </a:solidFill>
                <a:latin typeface="Calibri" panose="020F0502020204030204"/>
                <a:cs typeface="Calibri"/>
              </a:rPr>
              <a:t>Choose an initial dose decrease – best to start with a small change.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0000"/>
                </a:solidFill>
                <a:latin typeface="Calibri" panose="020F0502020204030204"/>
                <a:cs typeface="Calibri"/>
              </a:rPr>
              <a:t>Suggest waiting at least a week between dose changes – it may take a few days for a dose change to be felt fully.</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0000"/>
                </a:solidFill>
                <a:latin typeface="Calibri" panose="020F0502020204030204"/>
                <a:cs typeface="Calibri"/>
              </a:rPr>
              <a:t>Going back up on the dose is not a failure, it is only part of the learning process and revising the plan.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0000"/>
                </a:solidFill>
                <a:latin typeface="Calibri" panose="020F0502020204030204"/>
                <a:cs typeface="Calibri"/>
              </a:rPr>
              <a:t>Recommend taking the same dose at the same time(s) every day – don’t vary depending on stress, pain, perceived withdrawals, etc.</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0000"/>
                </a:solidFill>
                <a:latin typeface="Calibri" panose="020F0502020204030204"/>
                <a:cs typeface="Calibri"/>
              </a:rPr>
              <a:t>Anticipate low level withdrawal symptoms.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0000"/>
                </a:solidFill>
                <a:latin typeface="Calibri" panose="020F0502020204030204"/>
                <a:cs typeface="Calibri"/>
              </a:rPr>
              <a:t>Recommend continuation of SUD counseling and other recovery-oriented activities.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dirty="0">
              <a:solidFill>
                <a:srgbClr val="000000"/>
              </a:solidFill>
              <a:latin typeface="Calibri" panose="020F0502020204030204"/>
              <a:cs typeface="Calibri"/>
            </a:endParaRPr>
          </a:p>
          <a:p>
            <a:pPr marL="742950" lvl="1" indent="-285750">
              <a:lnSpc>
                <a:spcPct val="100000"/>
              </a:lnSpc>
              <a:spcBef>
                <a:spcPts val="0"/>
              </a:spcBef>
              <a:buFont typeface="Wingdings" panose="05000000000000000000" pitchFamily="2" charset="2"/>
              <a:buChar char="§"/>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sz="1800" dirty="0"/>
          </a:p>
        </p:txBody>
      </p:sp>
    </p:spTree>
    <p:extLst>
      <p:ext uri="{BB962C8B-B14F-4D97-AF65-F5344CB8AC3E}">
        <p14:creationId xmlns:p14="http://schemas.microsoft.com/office/powerpoint/2010/main" val="2737920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F0731-7EBE-B26B-D054-B906F22C355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4BFEEE08-60C4-0966-CE63-6D494CE34746}"/>
              </a:ext>
            </a:extLst>
          </p:cNvPr>
          <p:cNvSpPr>
            <a:spLocks noGrp="1"/>
          </p:cNvSpPr>
          <p:nvPr>
            <p:ph type="title"/>
          </p:nvPr>
        </p:nvSpPr>
        <p:spPr>
          <a:xfrm>
            <a:off x="400051" y="276890"/>
            <a:ext cx="11356006" cy="892344"/>
          </a:xfrm>
        </p:spPr>
        <p:txBody>
          <a:bodyPr vert="horz" lIns="0" tIns="0" rIns="0" bIns="0" rtlCol="0" anchor="t" anchorCtr="0">
            <a:normAutofit/>
          </a:bodyPr>
          <a:lstStyle/>
          <a:p>
            <a:r>
              <a:rPr lang="en-US" b="1" kern="1200">
                <a:latin typeface="Arial" panose="020B0604020202020204" pitchFamily="34" charset="0"/>
                <a:ea typeface="+mj-ea"/>
                <a:cs typeface="Arial" panose="020B0604020202020204" pitchFamily="34" charset="0"/>
              </a:rPr>
              <a:t>Adjuvant medications</a:t>
            </a:r>
          </a:p>
        </p:txBody>
      </p:sp>
      <p:sp>
        <p:nvSpPr>
          <p:cNvPr id="2" name="Text Placeholder 1">
            <a:extLst>
              <a:ext uri="{FF2B5EF4-FFF2-40B4-BE49-F238E27FC236}">
                <a16:creationId xmlns:a16="http://schemas.microsoft.com/office/drawing/2014/main" id="{A00277A9-985D-A576-5A0C-1D8B1BC74BD5}"/>
              </a:ext>
            </a:extLst>
          </p:cNvPr>
          <p:cNvSpPr>
            <a:spLocks noGrp="1"/>
          </p:cNvSpPr>
          <p:nvPr>
            <p:ph type="body" sz="quarter" idx="10"/>
          </p:nvPr>
        </p:nvSpPr>
        <p:spPr>
          <a:xfrm>
            <a:off x="641024" y="1169234"/>
            <a:ext cx="3855562" cy="4146231"/>
          </a:xfrm>
        </p:spPr>
        <p:txBody>
          <a:bodyPr vert="horz" lIns="91440" tIns="45720" rIns="91440" bIns="45720" rtlCol="0" anchor="t" anchorCtr="0">
            <a:normAutofit/>
          </a:bodyPr>
          <a:lstStyle/>
          <a:p>
            <a:pPr marR="0" fontAlgn="auto">
              <a:spcAft>
                <a:spcPts val="0"/>
              </a:spcAft>
              <a:buClrTx/>
              <a:buSzTx/>
              <a:tabLst/>
              <a:defRPr/>
            </a:pPr>
            <a:r>
              <a:rPr lang="en-US" sz="1700" b="0" kern="1200" dirty="0">
                <a:latin typeface="Arial" panose="020B0604020202020204" pitchFamily="34" charset="0"/>
                <a:ea typeface="+mn-ea"/>
                <a:cs typeface="Arial" panose="020B0604020202020204" pitchFamily="34" charset="0"/>
              </a:rPr>
              <a:t>May not be necessary if the taper is slow enough.</a:t>
            </a:r>
          </a:p>
          <a:p>
            <a:pPr marR="0" fontAlgn="auto">
              <a:spcAft>
                <a:spcPts val="0"/>
              </a:spcAft>
              <a:buClrTx/>
              <a:buSzTx/>
              <a:tabLst/>
              <a:defRPr/>
            </a:pPr>
            <a:endParaRPr lang="en-US" sz="1700" b="0" kern="1200" dirty="0">
              <a:latin typeface="Arial" panose="020B0604020202020204" pitchFamily="34" charset="0"/>
              <a:ea typeface="+mn-ea"/>
              <a:cs typeface="Arial" panose="020B0604020202020204" pitchFamily="34" charset="0"/>
            </a:endParaRPr>
          </a:p>
          <a:p>
            <a:pPr marR="0" fontAlgn="auto">
              <a:spcAft>
                <a:spcPts val="0"/>
              </a:spcAft>
              <a:buClrTx/>
              <a:buSzTx/>
              <a:tabLst/>
              <a:defRPr/>
            </a:pPr>
            <a:r>
              <a:rPr lang="en-US" sz="1700" b="0" kern="1200" dirty="0">
                <a:latin typeface="Arial" panose="020B0604020202020204" pitchFamily="34" charset="0"/>
                <a:ea typeface="+mn-ea"/>
                <a:cs typeface="Arial" panose="020B0604020202020204" pitchFamily="34" charset="0"/>
              </a:rPr>
              <a:t>Can help with some of the low-level withdrawal symptoms.</a:t>
            </a:r>
          </a:p>
          <a:p>
            <a:pPr marR="0" fontAlgn="auto">
              <a:spcAft>
                <a:spcPts val="0"/>
              </a:spcAft>
              <a:buClrTx/>
              <a:buSzTx/>
              <a:tabLst/>
              <a:defRPr/>
            </a:pPr>
            <a:endParaRPr lang="en-US" sz="1700" b="0" kern="1200" dirty="0">
              <a:latin typeface="Arial" panose="020B0604020202020204" pitchFamily="34" charset="0"/>
              <a:ea typeface="+mn-ea"/>
              <a:cs typeface="Arial" panose="020B0604020202020204" pitchFamily="34" charset="0"/>
            </a:endParaRPr>
          </a:p>
          <a:p>
            <a:pPr marR="0" fontAlgn="auto">
              <a:spcAft>
                <a:spcPts val="0"/>
              </a:spcAft>
              <a:buClrTx/>
              <a:buSzTx/>
              <a:tabLst/>
              <a:defRPr/>
            </a:pPr>
            <a:r>
              <a:rPr lang="en-US" sz="1700" b="0" kern="1200" dirty="0">
                <a:latin typeface="Arial" panose="020B0604020202020204" pitchFamily="34" charset="0"/>
                <a:ea typeface="+mn-ea"/>
                <a:cs typeface="Arial" panose="020B0604020202020204" pitchFamily="34" charset="0"/>
              </a:rPr>
              <a:t>Avoid benzodiazepines, barbiturates (or use only temporarily)</a:t>
            </a:r>
          </a:p>
        </p:txBody>
      </p:sp>
      <p:sp>
        <p:nvSpPr>
          <p:cNvPr id="3" name="TextBox 2">
            <a:extLst>
              <a:ext uri="{FF2B5EF4-FFF2-40B4-BE49-F238E27FC236}">
                <a16:creationId xmlns:a16="http://schemas.microsoft.com/office/drawing/2014/main" id="{0AD354C3-806D-2A5C-567C-F0CCBBAA14B4}"/>
              </a:ext>
            </a:extLst>
          </p:cNvPr>
          <p:cNvSpPr txBox="1"/>
          <p:nvPr/>
        </p:nvSpPr>
        <p:spPr>
          <a:xfrm>
            <a:off x="4478639" y="1169234"/>
            <a:ext cx="3198830" cy="3549445"/>
          </a:xfrm>
          <a:prstGeom prst="rect">
            <a:avLst/>
          </a:prstGeom>
          <a:ln w="19050">
            <a:solidFill>
              <a:schemeClr val="accent6"/>
            </a:solidFill>
          </a:ln>
        </p:spPr>
        <p:txBody>
          <a:bodyPr vert="horz" lIns="91440" tIns="45720" rIns="91440" bIns="45720" rtlCol="0" anchor="t" anchorCtr="0">
            <a:normAutofit fontScale="92500" lnSpcReduction="10000"/>
          </a:bodyPr>
          <a:lstStyle/>
          <a:p>
            <a:pPr>
              <a:lnSpc>
                <a:spcPct val="90000"/>
              </a:lnSpc>
              <a:spcBef>
                <a:spcPts val="1000"/>
              </a:spcBef>
            </a:pPr>
            <a:endParaRPr lang="en-US" sz="1300" b="0" kern="1200" dirty="0">
              <a:latin typeface="Arial" panose="020B0604020202020204" pitchFamily="34" charset="0"/>
              <a:ea typeface="+mn-ea"/>
              <a:cs typeface="Arial" panose="020B0604020202020204" pitchFamily="34" charset="0"/>
            </a:endParaRPr>
          </a:p>
          <a:p>
            <a:pPr>
              <a:lnSpc>
                <a:spcPct val="90000"/>
              </a:lnSpc>
              <a:spcBef>
                <a:spcPts val="1000"/>
              </a:spcBef>
            </a:pPr>
            <a:r>
              <a:rPr lang="en-US" sz="1300" b="0" kern="1200" dirty="0">
                <a:latin typeface="Arial" panose="020B0604020202020204" pitchFamily="34" charset="0"/>
                <a:ea typeface="+mn-ea"/>
                <a:cs typeface="Arial" panose="020B0604020202020204" pitchFamily="34" charset="0"/>
              </a:rPr>
              <a:t>Clonidine – insomnia, agitation</a:t>
            </a:r>
          </a:p>
          <a:p>
            <a:pPr>
              <a:lnSpc>
                <a:spcPct val="90000"/>
              </a:lnSpc>
              <a:spcBef>
                <a:spcPts val="1000"/>
              </a:spcBef>
            </a:pPr>
            <a:endParaRPr lang="en-US" sz="1300" b="0" kern="1200" dirty="0">
              <a:latin typeface="Arial" panose="020B0604020202020204" pitchFamily="34" charset="0"/>
              <a:ea typeface="+mn-ea"/>
              <a:cs typeface="Arial" panose="020B0604020202020204" pitchFamily="34" charset="0"/>
            </a:endParaRPr>
          </a:p>
          <a:p>
            <a:pPr>
              <a:lnSpc>
                <a:spcPct val="90000"/>
              </a:lnSpc>
              <a:spcBef>
                <a:spcPts val="1000"/>
              </a:spcBef>
            </a:pPr>
            <a:r>
              <a:rPr lang="en-US" sz="1300" b="0" kern="1200" dirty="0">
                <a:latin typeface="Arial" panose="020B0604020202020204" pitchFamily="34" charset="0"/>
                <a:ea typeface="+mn-ea"/>
                <a:cs typeface="Arial" panose="020B0604020202020204" pitchFamily="34" charset="0"/>
              </a:rPr>
              <a:t>Hydroxyzine – anxiety</a:t>
            </a:r>
          </a:p>
          <a:p>
            <a:pPr>
              <a:lnSpc>
                <a:spcPct val="90000"/>
              </a:lnSpc>
              <a:spcBef>
                <a:spcPts val="1000"/>
              </a:spcBef>
            </a:pPr>
            <a:endParaRPr lang="en-US" sz="1300" b="0" kern="1200" dirty="0">
              <a:latin typeface="Arial" panose="020B0604020202020204" pitchFamily="34" charset="0"/>
              <a:ea typeface="+mn-ea"/>
              <a:cs typeface="Arial" panose="020B0604020202020204" pitchFamily="34" charset="0"/>
            </a:endParaRPr>
          </a:p>
          <a:p>
            <a:pPr>
              <a:lnSpc>
                <a:spcPct val="90000"/>
              </a:lnSpc>
              <a:spcBef>
                <a:spcPts val="1000"/>
              </a:spcBef>
            </a:pPr>
            <a:r>
              <a:rPr lang="en-US" sz="1300" b="0" kern="1200" dirty="0">
                <a:latin typeface="Arial" panose="020B0604020202020204" pitchFamily="34" charset="0"/>
                <a:ea typeface="+mn-ea"/>
                <a:cs typeface="Arial" panose="020B0604020202020204" pitchFamily="34" charset="0"/>
              </a:rPr>
              <a:t>Trazodone, doxepin – insomnia</a:t>
            </a:r>
          </a:p>
          <a:p>
            <a:pPr>
              <a:lnSpc>
                <a:spcPct val="90000"/>
              </a:lnSpc>
              <a:spcBef>
                <a:spcPts val="1000"/>
              </a:spcBef>
            </a:pPr>
            <a:endParaRPr lang="en-US" sz="1300" b="0" kern="1200" dirty="0">
              <a:latin typeface="Arial" panose="020B0604020202020204" pitchFamily="34" charset="0"/>
              <a:ea typeface="+mn-ea"/>
              <a:cs typeface="Arial" panose="020B0604020202020204" pitchFamily="34" charset="0"/>
            </a:endParaRPr>
          </a:p>
          <a:p>
            <a:pPr>
              <a:lnSpc>
                <a:spcPct val="90000"/>
              </a:lnSpc>
              <a:spcBef>
                <a:spcPts val="1000"/>
              </a:spcBef>
            </a:pPr>
            <a:r>
              <a:rPr lang="en-US" sz="1300" b="0" kern="1200" dirty="0">
                <a:latin typeface="Arial" panose="020B0604020202020204" pitchFamily="34" charset="0"/>
                <a:ea typeface="+mn-ea"/>
                <a:cs typeface="Arial" panose="020B0604020202020204" pitchFamily="34" charset="0"/>
              </a:rPr>
              <a:t>Ibuprofen – achiness</a:t>
            </a:r>
          </a:p>
          <a:p>
            <a:pPr>
              <a:lnSpc>
                <a:spcPct val="90000"/>
              </a:lnSpc>
              <a:spcBef>
                <a:spcPts val="1000"/>
              </a:spcBef>
            </a:pPr>
            <a:endParaRPr lang="en-US" sz="1300" dirty="0">
              <a:latin typeface="Arial" panose="020B0604020202020204" pitchFamily="34" charset="0"/>
              <a:cs typeface="Arial" panose="020B0604020202020204" pitchFamily="34" charset="0"/>
            </a:endParaRPr>
          </a:p>
          <a:p>
            <a:pPr>
              <a:lnSpc>
                <a:spcPct val="90000"/>
              </a:lnSpc>
              <a:spcBef>
                <a:spcPts val="1000"/>
              </a:spcBef>
            </a:pPr>
            <a:r>
              <a:rPr lang="en-US" sz="1300" b="0" kern="1200" dirty="0">
                <a:latin typeface="Arial" panose="020B0604020202020204" pitchFamily="34" charset="0"/>
                <a:ea typeface="+mn-ea"/>
                <a:cs typeface="Arial" panose="020B0604020202020204" pitchFamily="34" charset="0"/>
              </a:rPr>
              <a:t>Ropinirole, pramipexole, </a:t>
            </a:r>
            <a:r>
              <a:rPr lang="en-US" sz="1300" b="0" kern="1200" dirty="0" err="1">
                <a:latin typeface="Arial" panose="020B0604020202020204" pitchFamily="34" charset="0"/>
                <a:ea typeface="+mn-ea"/>
                <a:cs typeface="Arial" panose="020B0604020202020204" pitchFamily="34" charset="0"/>
              </a:rPr>
              <a:t>rotigotine</a:t>
            </a:r>
            <a:r>
              <a:rPr lang="en-US" sz="1300" b="0" kern="1200" dirty="0">
                <a:latin typeface="Arial" panose="020B0604020202020204" pitchFamily="34" charset="0"/>
                <a:ea typeface="+mn-ea"/>
                <a:cs typeface="Arial" panose="020B0604020202020204" pitchFamily="34" charset="0"/>
              </a:rPr>
              <a:t> - RLS</a:t>
            </a:r>
          </a:p>
          <a:p>
            <a:pPr>
              <a:lnSpc>
                <a:spcPct val="90000"/>
              </a:lnSpc>
              <a:spcBef>
                <a:spcPts val="1000"/>
              </a:spcBef>
            </a:pPr>
            <a:endParaRPr lang="en-US" sz="1300" b="0" kern="1200" dirty="0">
              <a:latin typeface="Arial" panose="020B0604020202020204" pitchFamily="34" charset="0"/>
              <a:ea typeface="+mn-ea"/>
              <a:cs typeface="Arial" panose="020B0604020202020204" pitchFamily="34" charset="0"/>
            </a:endParaRPr>
          </a:p>
          <a:p>
            <a:pPr>
              <a:lnSpc>
                <a:spcPct val="90000"/>
              </a:lnSpc>
              <a:spcBef>
                <a:spcPts val="1000"/>
              </a:spcBef>
            </a:pPr>
            <a:r>
              <a:rPr lang="en-US" sz="1300" b="0" kern="1200" dirty="0">
                <a:latin typeface="Arial" panose="020B0604020202020204" pitchFamily="34" charset="0"/>
                <a:ea typeface="+mn-ea"/>
                <a:cs typeface="Arial" panose="020B0604020202020204" pitchFamily="34" charset="0"/>
              </a:rPr>
              <a:t>Gabapentin, baclofen, oxybutynin – less commonly used</a:t>
            </a:r>
          </a:p>
        </p:txBody>
      </p:sp>
      <p:pic>
        <p:nvPicPr>
          <p:cNvPr id="5" name="Picture 4" descr="Capsule and tablet formed in a heart on top of a medicine bottle">
            <a:extLst>
              <a:ext uri="{FF2B5EF4-FFF2-40B4-BE49-F238E27FC236}">
                <a16:creationId xmlns:a16="http://schemas.microsoft.com/office/drawing/2014/main" id="{7B1E0E40-5475-A8A7-4DBF-7F1D13FCC45C}"/>
              </a:ext>
            </a:extLst>
          </p:cNvPr>
          <p:cNvPicPr>
            <a:picLocks noChangeAspect="1"/>
          </p:cNvPicPr>
          <p:nvPr/>
        </p:nvPicPr>
        <p:blipFill>
          <a:blip r:embed="rId2"/>
          <a:stretch>
            <a:fillRect/>
          </a:stretch>
        </p:blipFill>
        <p:spPr>
          <a:xfrm>
            <a:off x="8142449" y="1467627"/>
            <a:ext cx="3613608" cy="2399126"/>
          </a:xfrm>
          <a:prstGeom prst="rect">
            <a:avLst/>
          </a:prstGeom>
        </p:spPr>
      </p:pic>
    </p:spTree>
    <p:extLst>
      <p:ext uri="{BB962C8B-B14F-4D97-AF65-F5344CB8AC3E}">
        <p14:creationId xmlns:p14="http://schemas.microsoft.com/office/powerpoint/2010/main" val="2083015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88BE1-0F89-6400-AFC6-2818F1097C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EFD8A5-48E9-4CC3-9626-6DC58CDA60E6}"/>
              </a:ext>
            </a:extLst>
          </p:cNvPr>
          <p:cNvSpPr>
            <a:spLocks noGrp="1"/>
          </p:cNvSpPr>
          <p:nvPr>
            <p:ph type="title"/>
          </p:nvPr>
        </p:nvSpPr>
        <p:spPr/>
        <p:txBody>
          <a:bodyPr/>
          <a:lstStyle/>
          <a:p>
            <a:pPr algn="ctr"/>
            <a:r>
              <a:rPr lang="en-US" dirty="0"/>
              <a:t>Tapering can lead to return to use</a:t>
            </a:r>
          </a:p>
        </p:txBody>
      </p:sp>
      <p:sp>
        <p:nvSpPr>
          <p:cNvPr id="3" name="Content Placeholder 2">
            <a:extLst>
              <a:ext uri="{FF2B5EF4-FFF2-40B4-BE49-F238E27FC236}">
                <a16:creationId xmlns:a16="http://schemas.microsoft.com/office/drawing/2014/main" id="{B5E5D0CC-6170-EE0E-AF91-1112ECF31B13}"/>
              </a:ext>
            </a:extLst>
          </p:cNvPr>
          <p:cNvSpPr>
            <a:spLocks noGrp="1"/>
          </p:cNvSpPr>
          <p:nvPr>
            <p:ph idx="1"/>
          </p:nvPr>
        </p:nvSpPr>
        <p:spPr>
          <a:xfrm>
            <a:off x="313343" y="1030728"/>
            <a:ext cx="7444309" cy="4202369"/>
          </a:xfrm>
        </p:spPr>
        <p:txBody>
          <a:bodyPr>
            <a:normAutofit lnSpcReduction="10000"/>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cs typeface="Calibri"/>
              </a:rPr>
              <a:t>Although most patients think it won’t happen to them, return to use is common.</a:t>
            </a:r>
          </a:p>
          <a:p>
            <a:pPr marL="457200" marR="0" lvl="1" indent="0" algn="l" defTabSz="914400" rtl="0" eaLnBrk="1" fontAlgn="auto" latinLnBrk="0" hangingPunct="1">
              <a:lnSpc>
                <a:spcPct val="100000"/>
              </a:lnSpc>
              <a:spcBef>
                <a:spcPts val="0"/>
              </a:spcBef>
              <a:spcAft>
                <a:spcPts val="0"/>
              </a:spcAft>
              <a:buClrTx/>
              <a:buSzTx/>
              <a:buNone/>
              <a:tabLst/>
              <a:defRPr/>
            </a:pPr>
            <a:endParaRPr lang="en-US" sz="20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cs typeface="Calibri"/>
              </a:rPr>
              <a:t>Risk of overdose is high due to decreased opioid tolerance.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0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cs typeface="Calibri"/>
              </a:rPr>
              <a:t>Patients must be informed of this higher risk.</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0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cs typeface="Calibri"/>
              </a:rPr>
              <a:t>Make sure patient has naloxone, urge them never to use alone, use a test dose, avoid intravenous administration.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000" dirty="0">
              <a:solidFill>
                <a:srgbClr val="000000"/>
              </a:solidFill>
              <a:latin typeface="Calibri" panose="020F0502020204030204"/>
              <a:cs typeface="Calibri"/>
            </a:endParaRPr>
          </a:p>
          <a:p>
            <a:pPr marL="742950" lvl="1" indent="-285750">
              <a:lnSpc>
                <a:spcPct val="100000"/>
              </a:lnSpc>
              <a:spcBef>
                <a:spcPts val="0"/>
              </a:spcBef>
              <a:buFont typeface="Wingdings" panose="05000000000000000000" pitchFamily="2" charset="2"/>
              <a:buChar char="§"/>
              <a:defRPr/>
            </a:pPr>
            <a:r>
              <a:rPr lang="en-US" sz="2000" dirty="0">
                <a:solidFill>
                  <a:srgbClr val="000000"/>
                </a:solidFill>
                <a:latin typeface="Calibri" panose="020F0502020204030204"/>
                <a:cs typeface="Calibri"/>
              </a:rPr>
              <a:t>Higher risk that patients will try to hide their use.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0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cs typeface="Calibri"/>
              </a:rPr>
              <a:t>Let them know that it is OK to talk about using, cravings, or concerns about their tapering plan.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dirty="0">
              <a:solidFill>
                <a:srgbClr val="000000"/>
              </a:solidFill>
              <a:latin typeface="Calibri" panose="020F0502020204030204"/>
              <a:cs typeface="Calibri"/>
            </a:endParaRPr>
          </a:p>
          <a:p>
            <a:pPr marL="742950" lvl="1" indent="-285750">
              <a:lnSpc>
                <a:spcPct val="100000"/>
              </a:lnSpc>
              <a:spcBef>
                <a:spcPts val="0"/>
              </a:spcBef>
              <a:buFont typeface="Wingdings" panose="05000000000000000000" pitchFamily="2" charset="2"/>
              <a:buChar char="§"/>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p:txBody>
      </p:sp>
      <p:pic>
        <p:nvPicPr>
          <p:cNvPr id="5" name="Picture 4" descr="Torn rope">
            <a:extLst>
              <a:ext uri="{FF2B5EF4-FFF2-40B4-BE49-F238E27FC236}">
                <a16:creationId xmlns:a16="http://schemas.microsoft.com/office/drawing/2014/main" id="{AD29FE91-E850-5878-20DE-74A45A8AE2D0}"/>
              </a:ext>
            </a:extLst>
          </p:cNvPr>
          <p:cNvPicPr>
            <a:picLocks noChangeAspect="1"/>
          </p:cNvPicPr>
          <p:nvPr/>
        </p:nvPicPr>
        <p:blipFill>
          <a:blip r:embed="rId3"/>
          <a:srcRect/>
          <a:stretch/>
        </p:blipFill>
        <p:spPr>
          <a:xfrm>
            <a:off x="7757652" y="1696365"/>
            <a:ext cx="4082295" cy="2623397"/>
          </a:xfrm>
          <a:prstGeom prst="rect">
            <a:avLst/>
          </a:prstGeom>
        </p:spPr>
      </p:pic>
    </p:spTree>
    <p:extLst>
      <p:ext uri="{BB962C8B-B14F-4D97-AF65-F5344CB8AC3E}">
        <p14:creationId xmlns:p14="http://schemas.microsoft.com/office/powerpoint/2010/main" val="2242159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E228-FEBF-681B-9D18-AE85B94D30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B3E567-9C38-686B-B6FA-A6704D5EE9E3}"/>
              </a:ext>
            </a:extLst>
          </p:cNvPr>
          <p:cNvSpPr>
            <a:spLocks noGrp="1"/>
          </p:cNvSpPr>
          <p:nvPr>
            <p:ph type="title"/>
          </p:nvPr>
        </p:nvSpPr>
        <p:spPr/>
        <p:txBody>
          <a:bodyPr/>
          <a:lstStyle/>
          <a:p>
            <a:pPr algn="ctr"/>
            <a:r>
              <a:rPr lang="en-US" dirty="0"/>
              <a:t>Fixed vs. open-ended tapers</a:t>
            </a:r>
          </a:p>
        </p:txBody>
      </p:sp>
      <p:sp>
        <p:nvSpPr>
          <p:cNvPr id="3" name="Content Placeholder 2">
            <a:extLst>
              <a:ext uri="{FF2B5EF4-FFF2-40B4-BE49-F238E27FC236}">
                <a16:creationId xmlns:a16="http://schemas.microsoft.com/office/drawing/2014/main" id="{AE2DF652-EED5-0201-7189-4C63292FE18D}"/>
              </a:ext>
            </a:extLst>
          </p:cNvPr>
          <p:cNvSpPr>
            <a:spLocks noGrp="1"/>
          </p:cNvSpPr>
          <p:nvPr>
            <p:ph idx="1"/>
          </p:nvPr>
        </p:nvSpPr>
        <p:spPr>
          <a:xfrm>
            <a:off x="313343" y="1030728"/>
            <a:ext cx="7444309" cy="4202369"/>
          </a:xfrm>
        </p:spPr>
        <p:txBody>
          <a:bodyPr>
            <a:normAutofit/>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cs typeface="Calibri"/>
              </a:rPr>
              <a:t>Fixed tapers are a set up for failure.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0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cs typeface="Calibri"/>
              </a:rPr>
              <a:t>Each time the dose is decreased, it is impossible to predict how difficult the transition to the lower dose will be.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0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cs typeface="Calibri"/>
              </a:rPr>
              <a:t>Fixed tapers will most likely require a patient to decrease their dose when they are not ready.</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0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srgbClr val="000000"/>
                </a:solidFill>
                <a:latin typeface="Calibri" panose="020F0502020204030204"/>
                <a:cs typeface="Calibri"/>
              </a:rPr>
              <a:t>Open ended tapers are generally preferred – the patient decides when it is time to decrease the dose again.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dirty="0">
              <a:solidFill>
                <a:srgbClr val="000000"/>
              </a:solidFill>
              <a:latin typeface="Calibri" panose="020F0502020204030204"/>
              <a:cs typeface="Calibri"/>
            </a:endParaRPr>
          </a:p>
          <a:p>
            <a:pPr marL="742950" lvl="1" indent="-285750">
              <a:lnSpc>
                <a:spcPct val="100000"/>
              </a:lnSpc>
              <a:spcBef>
                <a:spcPts val="0"/>
              </a:spcBef>
              <a:buFont typeface="Wingdings" panose="05000000000000000000" pitchFamily="2" charset="2"/>
              <a:buChar char="§"/>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p:txBody>
      </p:sp>
      <p:pic>
        <p:nvPicPr>
          <p:cNvPr id="5" name="Picture 4" descr="Bear walking on snow">
            <a:extLst>
              <a:ext uri="{FF2B5EF4-FFF2-40B4-BE49-F238E27FC236}">
                <a16:creationId xmlns:a16="http://schemas.microsoft.com/office/drawing/2014/main" id="{EBAD4C73-695B-F3C9-06B7-9CD2563E47D2}"/>
              </a:ext>
            </a:extLst>
          </p:cNvPr>
          <p:cNvPicPr>
            <a:picLocks noChangeAspect="1"/>
          </p:cNvPicPr>
          <p:nvPr/>
        </p:nvPicPr>
        <p:blipFill>
          <a:blip r:embed="rId3"/>
          <a:stretch>
            <a:fillRect/>
          </a:stretch>
        </p:blipFill>
        <p:spPr>
          <a:xfrm>
            <a:off x="8046413" y="1492109"/>
            <a:ext cx="4082295" cy="2721013"/>
          </a:xfrm>
          <a:prstGeom prst="rect">
            <a:avLst/>
          </a:prstGeom>
        </p:spPr>
      </p:pic>
    </p:spTree>
    <p:extLst>
      <p:ext uri="{BB962C8B-B14F-4D97-AF65-F5344CB8AC3E}">
        <p14:creationId xmlns:p14="http://schemas.microsoft.com/office/powerpoint/2010/main" val="1386961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14A7EE-E9CB-C279-A4BD-A50B4E0FF17E}"/>
              </a:ext>
            </a:extLst>
          </p:cNvPr>
          <p:cNvSpPr>
            <a:spLocks noGrp="1"/>
          </p:cNvSpPr>
          <p:nvPr>
            <p:ph type="title"/>
          </p:nvPr>
        </p:nvSpPr>
        <p:spPr>
          <a:xfrm>
            <a:off x="457199" y="276888"/>
            <a:ext cx="7321463" cy="1051323"/>
          </a:xfrm>
        </p:spPr>
        <p:txBody>
          <a:bodyPr vert="horz" lIns="0" tIns="0" rIns="0" bIns="0" rtlCol="0" anchor="t" anchorCtr="0">
            <a:normAutofit/>
          </a:bodyPr>
          <a:lstStyle/>
          <a:p>
            <a:pPr algn="ctr"/>
            <a:r>
              <a:rPr lang="en-US" b="1" kern="1200" dirty="0">
                <a:latin typeface="Arial" panose="020B0604020202020204" pitchFamily="34" charset="0"/>
                <a:ea typeface="+mj-ea"/>
                <a:cs typeface="Arial" panose="020B0604020202020204" pitchFamily="34" charset="0"/>
              </a:rPr>
              <a:t>Outline</a:t>
            </a:r>
          </a:p>
        </p:txBody>
      </p:sp>
      <p:sp>
        <p:nvSpPr>
          <p:cNvPr id="5" name="TextBox 4">
            <a:extLst>
              <a:ext uri="{FF2B5EF4-FFF2-40B4-BE49-F238E27FC236}">
                <a16:creationId xmlns:a16="http://schemas.microsoft.com/office/drawing/2014/main" id="{A6CEF8AF-D7A3-00E4-F989-68520C7787E6}"/>
              </a:ext>
            </a:extLst>
          </p:cNvPr>
          <p:cNvSpPr txBox="1"/>
          <p:nvPr/>
        </p:nvSpPr>
        <p:spPr>
          <a:xfrm>
            <a:off x="457199" y="1167889"/>
            <a:ext cx="7321463" cy="3965427"/>
          </a:xfrm>
          <a:prstGeom prst="rect">
            <a:avLst/>
          </a:prstGeom>
          <a:ln w="19050">
            <a:solidFill>
              <a:schemeClr val="accent6"/>
            </a:solidFill>
          </a:ln>
        </p:spPr>
        <p:txBody>
          <a:bodyPr vert="horz" lIns="0" tIns="0" rIns="0" bIns="0" rtlCol="0">
            <a:normAutofit lnSpcReduction="10000"/>
          </a:bodyPr>
          <a:lstStyle/>
          <a:p>
            <a:pPr marL="742950" lvl="1" indent="-285750">
              <a:buFont typeface="Wingdings" panose="05000000000000000000" pitchFamily="2" charset="2"/>
              <a:buChar char="§"/>
            </a:pPr>
            <a:endParaRPr lang="en-US" sz="1200" dirty="0"/>
          </a:p>
          <a:p>
            <a:pPr marL="742950" lvl="1" indent="-285750">
              <a:buFont typeface="Wingdings" panose="05000000000000000000" pitchFamily="2" charset="2"/>
              <a:buChar char="§"/>
            </a:pPr>
            <a:r>
              <a:rPr lang="en-US" sz="2000" dirty="0"/>
              <a:t>Basic concepts about tapering off MOUD</a:t>
            </a:r>
          </a:p>
          <a:p>
            <a:pPr marL="742950" lvl="1" indent="-285750">
              <a:buFont typeface="Wingdings" panose="05000000000000000000" pitchFamily="2" charset="2"/>
              <a:buChar char="§"/>
            </a:pPr>
            <a:endParaRPr lang="en-US" sz="2000" dirty="0"/>
          </a:p>
          <a:p>
            <a:pPr marL="742950" lvl="1" indent="-285750">
              <a:buFont typeface="Wingdings" panose="05000000000000000000" pitchFamily="2" charset="2"/>
              <a:buChar char="§"/>
            </a:pPr>
            <a:r>
              <a:rPr lang="en-US" sz="2000" dirty="0"/>
              <a:t>What are good reasons to taper off medication?</a:t>
            </a:r>
          </a:p>
          <a:p>
            <a:pPr marL="742950" lvl="1" indent="-285750">
              <a:buFont typeface="Wingdings" panose="05000000000000000000" pitchFamily="2" charset="2"/>
              <a:buChar char="§"/>
            </a:pPr>
            <a:endParaRPr lang="en-US" sz="2000" dirty="0"/>
          </a:p>
          <a:p>
            <a:pPr marL="742950" lvl="1" indent="-285750">
              <a:buFont typeface="Wingdings" panose="05000000000000000000" pitchFamily="2" charset="2"/>
              <a:buChar char="§"/>
            </a:pPr>
            <a:r>
              <a:rPr lang="en-US" sz="2000" dirty="0"/>
              <a:t>What are good reasons to continue medication?</a:t>
            </a:r>
          </a:p>
          <a:p>
            <a:pPr marL="742950" lvl="1" indent="-285750">
              <a:buFont typeface="Wingdings" panose="05000000000000000000" pitchFamily="2" charset="2"/>
              <a:buChar char="§"/>
            </a:pPr>
            <a:endParaRPr lang="en-US" sz="2000" dirty="0"/>
          </a:p>
          <a:p>
            <a:pPr marL="742950" lvl="1" indent="-285750">
              <a:buFont typeface="Wingdings" panose="05000000000000000000" pitchFamily="2" charset="2"/>
              <a:buChar char="§"/>
            </a:pPr>
            <a:r>
              <a:rPr lang="en-US" sz="2000" dirty="0"/>
              <a:t>How to decide when/whether to taper.</a:t>
            </a:r>
          </a:p>
          <a:p>
            <a:pPr marL="742950" lvl="1" indent="-285750">
              <a:buFont typeface="Wingdings" panose="05000000000000000000" pitchFamily="2" charset="2"/>
              <a:buChar char="§"/>
            </a:pPr>
            <a:endParaRPr lang="en-US" sz="2000" dirty="0"/>
          </a:p>
          <a:p>
            <a:pPr marL="742950" lvl="1" indent="-285750">
              <a:buFont typeface="Wingdings" panose="05000000000000000000" pitchFamily="2" charset="2"/>
              <a:buChar char="§"/>
            </a:pPr>
            <a:r>
              <a:rPr lang="en-US" sz="2000" dirty="0"/>
              <a:t>What to expect during an opioid taper.</a:t>
            </a:r>
          </a:p>
          <a:p>
            <a:pPr marL="742950" lvl="1" indent="-285750">
              <a:buFont typeface="Wingdings" panose="05000000000000000000" pitchFamily="2" charset="2"/>
              <a:buChar char="§"/>
            </a:pPr>
            <a:endParaRPr lang="en-US" sz="2000" dirty="0"/>
          </a:p>
          <a:p>
            <a:pPr marL="742950" lvl="1" indent="-285750">
              <a:buFont typeface="Wingdings" panose="05000000000000000000" pitchFamily="2" charset="2"/>
              <a:buChar char="§"/>
            </a:pPr>
            <a:r>
              <a:rPr lang="en-US" sz="2000" dirty="0"/>
              <a:t>Adjunctive treatments – medications, counseling.</a:t>
            </a:r>
          </a:p>
          <a:p>
            <a:pPr marL="742950" lvl="1" indent="-285750">
              <a:buFont typeface="Wingdings" panose="05000000000000000000" pitchFamily="2" charset="2"/>
              <a:buChar char="§"/>
            </a:pPr>
            <a:endParaRPr lang="en-US" sz="2000" dirty="0"/>
          </a:p>
          <a:p>
            <a:pPr marL="742950" lvl="1" indent="-285750">
              <a:buFont typeface="Wingdings" panose="05000000000000000000" pitchFamily="2" charset="2"/>
              <a:buChar char="§"/>
            </a:pPr>
            <a:r>
              <a:rPr lang="en-US" sz="2000" dirty="0"/>
              <a:t>Long-term outcomes and monitoring.</a:t>
            </a:r>
          </a:p>
        </p:txBody>
      </p:sp>
    </p:spTree>
    <p:extLst>
      <p:ext uri="{BB962C8B-B14F-4D97-AF65-F5344CB8AC3E}">
        <p14:creationId xmlns:p14="http://schemas.microsoft.com/office/powerpoint/2010/main" val="987575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9D26F-801B-9190-900D-BB3F1A4AFD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C59113-306E-8BA3-1701-33DEC77F238A}"/>
              </a:ext>
            </a:extLst>
          </p:cNvPr>
          <p:cNvSpPr>
            <a:spLocks noGrp="1"/>
          </p:cNvSpPr>
          <p:nvPr>
            <p:ph type="title"/>
          </p:nvPr>
        </p:nvSpPr>
        <p:spPr/>
        <p:txBody>
          <a:bodyPr/>
          <a:lstStyle/>
          <a:p>
            <a:pPr algn="ctr"/>
            <a:r>
              <a:rPr lang="en-US" dirty="0"/>
              <a:t>“Blind” tapers</a:t>
            </a:r>
          </a:p>
        </p:txBody>
      </p:sp>
      <p:sp>
        <p:nvSpPr>
          <p:cNvPr id="3" name="Content Placeholder 2">
            <a:extLst>
              <a:ext uri="{FF2B5EF4-FFF2-40B4-BE49-F238E27FC236}">
                <a16:creationId xmlns:a16="http://schemas.microsoft.com/office/drawing/2014/main" id="{0075CEF7-C004-E61C-C626-8144B829787A}"/>
              </a:ext>
            </a:extLst>
          </p:cNvPr>
          <p:cNvSpPr>
            <a:spLocks noGrp="1"/>
          </p:cNvSpPr>
          <p:nvPr>
            <p:ph idx="1"/>
          </p:nvPr>
        </p:nvSpPr>
        <p:spPr>
          <a:xfrm>
            <a:off x="184034" y="765595"/>
            <a:ext cx="7389784" cy="4634386"/>
          </a:xfrm>
        </p:spPr>
        <p:txBody>
          <a:bodyPr>
            <a:noAutofit/>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0000"/>
                </a:solidFill>
                <a:latin typeface="Calibri" panose="020F0502020204030204"/>
                <a:cs typeface="Calibri"/>
              </a:rPr>
              <a:t>Patients occasionally request “blind” tapers - where the provider determines the dose and the patient does not know what the dose is.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0000"/>
                </a:solidFill>
                <a:latin typeface="Calibri" panose="020F0502020204030204"/>
                <a:cs typeface="Calibri"/>
              </a:rPr>
              <a:t>For safety, methadone patients must verify their dose at the window, and all take-home doses must have the dose printed on the label.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0000"/>
                </a:solidFill>
                <a:latin typeface="Calibri" panose="020F0502020204030204"/>
                <a:cs typeface="Calibri"/>
              </a:rPr>
              <a:t>Impossible to arrange for patients on buprenorphine (maybe Brixadi</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t>
            </a:r>
            <a:r>
              <a:rPr lang="en-US" sz="1800" dirty="0">
                <a:solidFill>
                  <a:srgbClr val="000000"/>
                </a:solidFill>
                <a:latin typeface="Calibri" panose="020F0502020204030204"/>
                <a:cs typeface="Calibri"/>
              </a:rPr>
              <a: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0000"/>
                </a:solidFill>
                <a:latin typeface="Calibri" panose="020F0502020204030204"/>
                <a:cs typeface="Calibri"/>
              </a:rPr>
              <a:t>Paternalistic and violates principles of MI and shared decision making</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0000"/>
                </a:solidFill>
                <a:latin typeface="Calibri" panose="020F0502020204030204"/>
                <a:cs typeface="Calibri"/>
              </a:rPr>
              <a:t>Historically, patients usually knew their dose and were no more likely to succeed.</a:t>
            </a:r>
          </a:p>
        </p:txBody>
      </p:sp>
      <p:pic>
        <p:nvPicPr>
          <p:cNvPr id="5" name="Picture 4" descr="Hand reading Braille">
            <a:extLst>
              <a:ext uri="{FF2B5EF4-FFF2-40B4-BE49-F238E27FC236}">
                <a16:creationId xmlns:a16="http://schemas.microsoft.com/office/drawing/2014/main" id="{50CC57A2-7EA9-F059-3E44-DDE80C939C86}"/>
              </a:ext>
            </a:extLst>
          </p:cNvPr>
          <p:cNvPicPr>
            <a:picLocks noChangeAspect="1"/>
          </p:cNvPicPr>
          <p:nvPr/>
        </p:nvPicPr>
        <p:blipFill>
          <a:blip r:embed="rId3"/>
          <a:srcRect/>
          <a:stretch/>
        </p:blipFill>
        <p:spPr>
          <a:xfrm>
            <a:off x="7800324" y="1510397"/>
            <a:ext cx="4078333" cy="2721013"/>
          </a:xfrm>
          <a:prstGeom prst="rect">
            <a:avLst/>
          </a:prstGeom>
        </p:spPr>
      </p:pic>
    </p:spTree>
    <p:extLst>
      <p:ext uri="{BB962C8B-B14F-4D97-AF65-F5344CB8AC3E}">
        <p14:creationId xmlns:p14="http://schemas.microsoft.com/office/powerpoint/2010/main" val="3028694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ABEBA-D60A-1A5C-0CFD-9C19E75A91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F21592-2B65-E9F1-DDF5-BEBB4F49496C}"/>
              </a:ext>
            </a:extLst>
          </p:cNvPr>
          <p:cNvSpPr>
            <a:spLocks noGrp="1"/>
          </p:cNvSpPr>
          <p:nvPr>
            <p:ph type="title"/>
          </p:nvPr>
        </p:nvSpPr>
        <p:spPr/>
        <p:txBody>
          <a:bodyPr/>
          <a:lstStyle/>
          <a:p>
            <a:pPr algn="ctr"/>
            <a:r>
              <a:rPr lang="en-US" dirty="0"/>
              <a:t>Failed tapering plans</a:t>
            </a:r>
          </a:p>
        </p:txBody>
      </p:sp>
      <p:sp>
        <p:nvSpPr>
          <p:cNvPr id="3" name="Content Placeholder 2">
            <a:extLst>
              <a:ext uri="{FF2B5EF4-FFF2-40B4-BE49-F238E27FC236}">
                <a16:creationId xmlns:a16="http://schemas.microsoft.com/office/drawing/2014/main" id="{B44A30F7-9A60-55EB-5CAE-8042A4B54431}"/>
              </a:ext>
            </a:extLst>
          </p:cNvPr>
          <p:cNvSpPr>
            <a:spLocks noGrp="1"/>
          </p:cNvSpPr>
          <p:nvPr>
            <p:ph idx="1"/>
          </p:nvPr>
        </p:nvSpPr>
        <p:spPr>
          <a:xfrm>
            <a:off x="313343" y="1030728"/>
            <a:ext cx="6846409" cy="4202369"/>
          </a:xfrm>
        </p:spPr>
        <p:txBody>
          <a:bodyPr>
            <a:normAutofit/>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solidFill>
                  <a:srgbClr val="000000"/>
                </a:solidFill>
                <a:latin typeface="Calibri" panose="020F0502020204030204"/>
                <a:cs typeface="Calibri"/>
              </a:rPr>
              <a:t>What represents a tapering failure?</a:t>
            </a:r>
          </a:p>
          <a:p>
            <a:pPr marL="1200150" lvl="2" indent="-285750">
              <a:lnSpc>
                <a:spcPct val="100000"/>
              </a:lnSpc>
              <a:spcBef>
                <a:spcPts val="0"/>
              </a:spcBef>
              <a:buFont typeface="Wingdings" panose="05000000000000000000" pitchFamily="2" charset="2"/>
              <a:buChar char="§"/>
              <a:defRPr/>
            </a:pPr>
            <a:r>
              <a:rPr lang="en-US" sz="1800" dirty="0">
                <a:solidFill>
                  <a:srgbClr val="000000"/>
                </a:solidFill>
                <a:latin typeface="Calibri" panose="020F0502020204030204"/>
                <a:cs typeface="Calibri"/>
              </a:rPr>
              <a:t>Return to use</a:t>
            </a:r>
          </a:p>
          <a:p>
            <a:pPr marL="1200150" lvl="2" indent="-285750">
              <a:lnSpc>
                <a:spcPct val="100000"/>
              </a:lnSpc>
              <a:spcBef>
                <a:spcPts val="0"/>
              </a:spcBef>
              <a:buFont typeface="Wingdings" panose="05000000000000000000" pitchFamily="2" charset="2"/>
              <a:buChar char="§"/>
              <a:defRPr/>
            </a:pPr>
            <a:r>
              <a:rPr lang="en-US" sz="1800" dirty="0">
                <a:solidFill>
                  <a:srgbClr val="000000"/>
                </a:solidFill>
                <a:latin typeface="Calibri" panose="020F0502020204030204"/>
                <a:cs typeface="Calibri"/>
              </a:rPr>
              <a:t>Serious cravings and concern of return to use</a:t>
            </a:r>
          </a:p>
          <a:p>
            <a:pPr marL="1200150" lvl="2" indent="-285750">
              <a:lnSpc>
                <a:spcPct val="100000"/>
              </a:lnSpc>
              <a:spcBef>
                <a:spcPts val="0"/>
              </a:spcBef>
              <a:buFont typeface="Wingdings" panose="05000000000000000000" pitchFamily="2" charset="2"/>
              <a:buChar char="§"/>
              <a:defRPr/>
            </a:pPr>
            <a:r>
              <a:rPr lang="en-US" sz="1800" dirty="0">
                <a:solidFill>
                  <a:srgbClr val="000000"/>
                </a:solidFill>
                <a:latin typeface="Calibri" panose="020F0502020204030204"/>
                <a:cs typeface="Calibri"/>
              </a:rPr>
              <a:t>Unacceptable withdrawal symptoms</a:t>
            </a:r>
          </a:p>
          <a:p>
            <a:pPr marL="1200150" lvl="2" indent="-285750">
              <a:lnSpc>
                <a:spcPct val="100000"/>
              </a:lnSpc>
              <a:spcBef>
                <a:spcPts val="0"/>
              </a:spcBef>
              <a:buFont typeface="Wingdings" panose="05000000000000000000" pitchFamily="2" charset="2"/>
              <a:buChar char="§"/>
              <a:defRPr/>
            </a:pPr>
            <a:r>
              <a:rPr lang="en-US" sz="1800" dirty="0">
                <a:solidFill>
                  <a:srgbClr val="000000"/>
                </a:solidFill>
                <a:latin typeface="Calibri" panose="020F0502020204030204"/>
                <a:cs typeface="Calibri"/>
              </a:rPr>
              <a:t>Increase in the use of other substances</a:t>
            </a:r>
          </a:p>
          <a:p>
            <a:pPr marL="1200150" lvl="2" indent="-285750">
              <a:lnSpc>
                <a:spcPct val="100000"/>
              </a:lnSpc>
              <a:spcBef>
                <a:spcPts val="0"/>
              </a:spcBef>
              <a:buFont typeface="Wingdings" panose="05000000000000000000" pitchFamily="2" charset="2"/>
              <a:buChar char="§"/>
              <a:defRPr/>
            </a:pPr>
            <a:r>
              <a:rPr lang="en-US" sz="1800" dirty="0">
                <a:solidFill>
                  <a:srgbClr val="000000"/>
                </a:solidFill>
                <a:latin typeface="Calibri" panose="020F0502020204030204"/>
                <a:cs typeface="Calibri"/>
              </a:rPr>
              <a:t>Inability to take medication per the tapering plan</a:t>
            </a:r>
          </a:p>
          <a:p>
            <a:pPr marL="1200150" lvl="2" indent="-285750">
              <a:lnSpc>
                <a:spcPct val="100000"/>
              </a:lnSpc>
              <a:spcBef>
                <a:spcPts val="0"/>
              </a:spcBef>
              <a:buFont typeface="Wingdings" panose="05000000000000000000" pitchFamily="2" charset="2"/>
              <a:buChar char="§"/>
              <a:defRPr/>
            </a:pPr>
            <a:r>
              <a:rPr lang="en-US" sz="1800" dirty="0">
                <a:solidFill>
                  <a:srgbClr val="000000"/>
                </a:solidFill>
                <a:latin typeface="Calibri" panose="020F0502020204030204"/>
                <a:cs typeface="Calibri"/>
              </a:rPr>
              <a:t>Increase in psychiatric or medical symptoms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dirty="0">
              <a:solidFill>
                <a:srgbClr val="000000"/>
              </a:solidFill>
              <a:latin typeface="Calibri" panose="020F0502020204030204"/>
              <a:cs typeface="Calibri"/>
            </a:endParaRPr>
          </a:p>
          <a:p>
            <a:pPr marL="742950" lvl="1" indent="-285750">
              <a:lnSpc>
                <a:spcPct val="100000"/>
              </a:lnSpc>
              <a:spcBef>
                <a:spcPts val="0"/>
              </a:spcBef>
              <a:buFont typeface="Wingdings" panose="05000000000000000000" pitchFamily="2" charset="2"/>
              <a:buChar char="§"/>
              <a:defRPr/>
            </a:pP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“Failed” is not the best description</a:t>
            </a:r>
          </a:p>
          <a:p>
            <a:pPr marL="1200150" lvl="2" indent="-285750">
              <a:lnSpc>
                <a:spcPct val="100000"/>
              </a:lnSpc>
              <a:spcBef>
                <a:spcPts val="0"/>
              </a:spcBef>
              <a:buFont typeface="Wingdings" panose="05000000000000000000" pitchFamily="2" charset="2"/>
              <a:buChar char="§"/>
              <a:defRPr/>
            </a:pPr>
            <a:r>
              <a:rPr lang="en-US" sz="1800" dirty="0">
                <a:solidFill>
                  <a:srgbClr val="000000"/>
                </a:solidFill>
                <a:latin typeface="Calibri" panose="020F0502020204030204"/>
                <a:cs typeface="+mn-cs"/>
              </a:rPr>
              <a:t>Each tapering attempt is a learning process</a:t>
            </a:r>
          </a:p>
          <a:p>
            <a:pPr marL="1200150" lvl="2" indent="-285750">
              <a:lnSpc>
                <a:spcPct val="100000"/>
              </a:lnSpc>
              <a:spcBef>
                <a:spcPts val="0"/>
              </a:spcBef>
              <a:buFont typeface="Wingdings" panose="05000000000000000000" pitchFamily="2" charset="2"/>
              <a:buChar char="§"/>
              <a:defRPr/>
            </a:pPr>
            <a:r>
              <a:rPr lang="en-US" sz="1800" dirty="0">
                <a:solidFill>
                  <a:srgbClr val="000000"/>
                </a:solidFill>
                <a:latin typeface="Calibri" panose="020F0502020204030204"/>
                <a:cs typeface="+mn-cs"/>
              </a:rPr>
              <a:t>Patients may need to back up, take some time off tapering</a:t>
            </a:r>
          </a:p>
          <a:p>
            <a:pPr marL="1200150" lvl="2" indent="-285750">
              <a:lnSpc>
                <a:spcPct val="100000"/>
              </a:lnSpc>
              <a:spcBef>
                <a:spcPts val="0"/>
              </a:spcBef>
              <a:buFont typeface="Wingdings" panose="05000000000000000000" pitchFamily="2" charset="2"/>
              <a:buChar char="§"/>
              <a:defRPr/>
            </a:pPr>
            <a:r>
              <a:rPr lang="en-US" sz="1800" dirty="0">
                <a:solidFill>
                  <a:srgbClr val="000000"/>
                </a:solidFill>
                <a:latin typeface="Calibri" panose="020F0502020204030204"/>
                <a:cs typeface="+mn-cs"/>
              </a:rPr>
              <a:t>When ready, they can use the experience from this attempt to make a plan that will be more likely to work for them</a:t>
            </a:r>
          </a:p>
          <a:p>
            <a:pPr marL="1200150" lvl="2" indent="-285750">
              <a:lnSpc>
                <a:spcPct val="100000"/>
              </a:lnSpc>
              <a:spcBef>
                <a:spcPts val="0"/>
              </a:spcBef>
              <a:buFont typeface="Wingdings" panose="05000000000000000000" pitchFamily="2" charset="2"/>
              <a:buChar char="§"/>
              <a:defRPr/>
            </a:pP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p:txBody>
      </p:sp>
      <p:pic>
        <p:nvPicPr>
          <p:cNvPr id="5" name="Picture 4" descr="Man holding his face">
            <a:extLst>
              <a:ext uri="{FF2B5EF4-FFF2-40B4-BE49-F238E27FC236}">
                <a16:creationId xmlns:a16="http://schemas.microsoft.com/office/drawing/2014/main" id="{542F7C18-DDF9-57C4-9CC0-87CC9FC6ADAA}"/>
              </a:ext>
            </a:extLst>
          </p:cNvPr>
          <p:cNvPicPr>
            <a:picLocks noChangeAspect="1"/>
          </p:cNvPicPr>
          <p:nvPr/>
        </p:nvPicPr>
        <p:blipFill>
          <a:blip r:embed="rId3"/>
          <a:srcRect/>
          <a:stretch/>
        </p:blipFill>
        <p:spPr>
          <a:xfrm>
            <a:off x="7580829" y="1463714"/>
            <a:ext cx="4081519" cy="2721013"/>
          </a:xfrm>
          <a:prstGeom prst="rect">
            <a:avLst/>
          </a:prstGeom>
        </p:spPr>
      </p:pic>
    </p:spTree>
    <p:extLst>
      <p:ext uri="{BB962C8B-B14F-4D97-AF65-F5344CB8AC3E}">
        <p14:creationId xmlns:p14="http://schemas.microsoft.com/office/powerpoint/2010/main" val="2455392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8DF8C-4B52-3C18-7346-210E7E370B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8E9585-98DE-9803-F22D-DA4A66C058E5}"/>
              </a:ext>
            </a:extLst>
          </p:cNvPr>
          <p:cNvSpPr>
            <a:spLocks noGrp="1"/>
          </p:cNvSpPr>
          <p:nvPr>
            <p:ph type="title"/>
          </p:nvPr>
        </p:nvSpPr>
        <p:spPr>
          <a:xfrm>
            <a:off x="457200" y="276890"/>
            <a:ext cx="11201400" cy="892344"/>
          </a:xfrm>
        </p:spPr>
        <p:txBody>
          <a:bodyPr anchor="t">
            <a:normAutofit/>
          </a:bodyPr>
          <a:lstStyle/>
          <a:p>
            <a:r>
              <a:rPr lang="en-US"/>
              <a:t>Tapering buprenorphine/naloxone</a:t>
            </a:r>
          </a:p>
        </p:txBody>
      </p:sp>
      <p:sp>
        <p:nvSpPr>
          <p:cNvPr id="3" name="Content Placeholder 2">
            <a:extLst>
              <a:ext uri="{FF2B5EF4-FFF2-40B4-BE49-F238E27FC236}">
                <a16:creationId xmlns:a16="http://schemas.microsoft.com/office/drawing/2014/main" id="{395D63B6-9329-E28B-3A8A-EC16245D524F}"/>
              </a:ext>
            </a:extLst>
          </p:cNvPr>
          <p:cNvSpPr>
            <a:spLocks noGrp="1"/>
          </p:cNvSpPr>
          <p:nvPr>
            <p:ph type="body" sz="quarter" idx="3"/>
          </p:nvPr>
        </p:nvSpPr>
        <p:spPr>
          <a:xfrm>
            <a:off x="1750476" y="890904"/>
            <a:ext cx="9065491" cy="4549868"/>
          </a:xfrm>
          <a:solidFill>
            <a:schemeClr val="bg1">
              <a:alpha val="33000"/>
            </a:schemeClr>
          </a:solidFill>
          <a:ln w="19050">
            <a:solidFill>
              <a:schemeClr val="accent6"/>
            </a:solidFill>
          </a:ln>
        </p:spPr>
        <p:txBody>
          <a:bodyPr anchor="t">
            <a:normAutofit/>
          </a:bodyPr>
          <a:lstStyle/>
          <a:p>
            <a:pPr marR="0" lvl="0" algn="l" defTabSz="914400" rtl="0" eaLnBrk="1" fontAlgn="auto" latinLnBrk="0" hangingPunct="1">
              <a:spcBef>
                <a:spcPts val="0"/>
              </a:spcBef>
              <a:spcAft>
                <a:spcPts val="0"/>
              </a:spcAft>
              <a:buClrTx/>
              <a:buSzTx/>
              <a:tabLst/>
              <a:defRPr/>
            </a:pPr>
            <a:endParaRPr kumimoji="0" lang="en-US" sz="1900" i="0" u="none" strike="noStrike" kern="1200" cap="none" spc="0" normalizeH="0" baseline="0" noProof="0" dirty="0">
              <a:ln>
                <a:noFill/>
              </a:ln>
              <a:effectLst/>
              <a:uLnTx/>
              <a:uFillTx/>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742950" lvl="1" indent="-285750">
              <a:lnSpc>
                <a:spcPct val="100000"/>
              </a:lnSpc>
              <a:spcBef>
                <a:spcPts val="0"/>
              </a:spcBef>
              <a:buFont typeface="Wingdings" panose="05000000000000000000" pitchFamily="2" charset="2"/>
              <a:buChar char="§"/>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Strips can be cut into pieces, allowing for small dose adjustments</a:t>
            </a:r>
          </a:p>
          <a:p>
            <a:pPr marL="742950" lvl="1" indent="-285750">
              <a:lnSpc>
                <a:spcPct val="100000"/>
              </a:lnSpc>
              <a:spcBef>
                <a:spcPts val="0"/>
              </a:spcBef>
              <a:buFont typeface="Wingdings" panose="05000000000000000000" pitchFamily="2" charset="2"/>
              <a:buChar char="§"/>
              <a:defRPr/>
            </a:pPr>
            <a:endParaRPr lang="en-US" sz="1800" b="0" dirty="0">
              <a:solidFill>
                <a:srgbClr val="000000"/>
              </a:solidFill>
              <a:latin typeface="Calibri" panose="020F0502020204030204"/>
              <a:cs typeface="+mn-cs"/>
            </a:endParaRPr>
          </a:p>
          <a:p>
            <a:pPr marL="742950" lvl="1" indent="-285750">
              <a:lnSpc>
                <a:spcPct val="100000"/>
              </a:lnSpc>
              <a:spcBef>
                <a:spcPts val="0"/>
              </a:spcBef>
              <a:buFont typeface="Wingdings" panose="05000000000000000000" pitchFamily="2" charset="2"/>
              <a:buChar char="§"/>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Using the 2/0.5 mg strips allows for smaller dose increments</a:t>
            </a:r>
          </a:p>
          <a:p>
            <a:pPr marL="1200150" lvl="2" indent="-285750">
              <a:lnSpc>
                <a:spcPct val="100000"/>
              </a:lnSpc>
              <a:spcBef>
                <a:spcPts val="0"/>
              </a:spcBef>
              <a:buFont typeface="Wingdings" panose="05000000000000000000" pitchFamily="2" charset="2"/>
              <a:buChar char="§"/>
              <a:defRPr/>
            </a:pPr>
            <a:endParaRPr lang="en-US" sz="1400" b="0" dirty="0">
              <a:solidFill>
                <a:srgbClr val="000000"/>
              </a:solidFill>
              <a:latin typeface="Calibri" panose="020F0502020204030204"/>
              <a:cs typeface="+mn-cs"/>
            </a:endParaRPr>
          </a:p>
          <a:p>
            <a:pPr marL="1200150" lvl="2" indent="-285750">
              <a:lnSpc>
                <a:spcPct val="100000"/>
              </a:lnSpc>
              <a:spcBef>
                <a:spcPts val="0"/>
              </a:spcBef>
              <a:buFont typeface="Wingdings" panose="05000000000000000000" pitchFamily="2" charset="2"/>
              <a:buChar char="§"/>
              <a:defRPr/>
            </a:pPr>
            <a:r>
              <a:rPr lang="en-US" sz="1400" b="0" dirty="0">
                <a:solidFill>
                  <a:srgbClr val="000000"/>
                </a:solidFill>
                <a:latin typeface="Calibri" panose="020F0502020204030204"/>
                <a:cs typeface="+mn-cs"/>
              </a:rPr>
              <a:t>Can be cut up into fourths, eighths, or even smaller</a:t>
            </a:r>
          </a:p>
          <a:p>
            <a:pPr marL="1200150" lvl="2" indent="-285750">
              <a:lnSpc>
                <a:spcPct val="100000"/>
              </a:lnSpc>
              <a:spcBef>
                <a:spcPts val="0"/>
              </a:spcBef>
              <a:buFont typeface="Wingdings" panose="05000000000000000000" pitchFamily="2" charset="2"/>
              <a:buChar char="§"/>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Prepare away from water or air </a:t>
            </a:r>
            <a:r>
              <a:rPr lang="en-US" sz="1400" b="0" dirty="0">
                <a:solidFill>
                  <a:srgbClr val="000000"/>
                </a:solidFill>
                <a:latin typeface="Calibri" panose="020F0502020204030204"/>
                <a:cs typeface="+mn-cs"/>
              </a:rPr>
              <a:t>drafts</a:t>
            </a:r>
          </a:p>
          <a:p>
            <a:pPr marL="1200150" lvl="2" indent="-285750">
              <a:lnSpc>
                <a:spcPct val="100000"/>
              </a:lnSpc>
              <a:spcBef>
                <a:spcPts val="0"/>
              </a:spcBef>
              <a:buFont typeface="Wingdings" panose="05000000000000000000" pitchFamily="2" charset="2"/>
              <a:buChar char="§"/>
              <a:defRPr/>
            </a:pP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lvl="1" indent="-285750">
              <a:lnSpc>
                <a:spcPct val="100000"/>
              </a:lnSpc>
              <a:spcBef>
                <a:spcPts val="0"/>
              </a:spcBef>
              <a:buFont typeface="Wingdings" panose="05000000000000000000" pitchFamily="2" charset="2"/>
              <a:buChar char="§"/>
              <a:defRPr/>
            </a:pPr>
            <a:r>
              <a:rPr lang="en-US" sz="1800" b="0" dirty="0">
                <a:solidFill>
                  <a:srgbClr val="000000"/>
                </a:solidFill>
                <a:latin typeface="Calibri" panose="020F0502020204030204"/>
                <a:cs typeface="+mn-cs"/>
              </a:rPr>
              <a:t>Patients can do this at home on their own</a:t>
            </a:r>
          </a:p>
          <a:p>
            <a:pPr marL="1200150" lvl="2" indent="-285750">
              <a:lnSpc>
                <a:spcPct val="100000"/>
              </a:lnSpc>
              <a:spcBef>
                <a:spcPts val="0"/>
              </a:spcBef>
              <a:buFont typeface="Wingdings" panose="05000000000000000000" pitchFamily="2" charset="2"/>
              <a:buChar char="§"/>
              <a:defRPr/>
            </a:pP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200150" lvl="2" indent="-285750">
              <a:lnSpc>
                <a:spcPct val="100000"/>
              </a:lnSpc>
              <a:spcBef>
                <a:spcPts val="0"/>
              </a:spcBef>
              <a:buFont typeface="Wingdings" panose="05000000000000000000" pitchFamily="2" charset="2"/>
              <a:buChar char="§"/>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Regular follow up visits to assess their progress</a:t>
            </a:r>
          </a:p>
          <a:p>
            <a:pPr marL="1200150" lvl="2" indent="-285750">
              <a:lnSpc>
                <a:spcPct val="100000"/>
              </a:lnSpc>
              <a:spcBef>
                <a:spcPts val="0"/>
              </a:spcBef>
              <a:buFont typeface="Wingdings" panose="05000000000000000000" pitchFamily="2" charset="2"/>
              <a:buChar char="§"/>
              <a:defRPr/>
            </a:pPr>
            <a:r>
              <a:rPr lang="en-US" sz="1400" b="0" dirty="0">
                <a:solidFill>
                  <a:srgbClr val="000000"/>
                </a:solidFill>
                <a:latin typeface="Calibri" panose="020F0502020204030204"/>
                <a:cs typeface="+mn-cs"/>
              </a:rPr>
              <a:t>Be supportive of their goals and efforts no matter whether they are successful or not</a:t>
            </a:r>
          </a:p>
          <a:p>
            <a:pPr marL="1200150" lvl="2" indent="-285750">
              <a:lnSpc>
                <a:spcPct val="100000"/>
              </a:lnSpc>
              <a:spcBef>
                <a:spcPts val="0"/>
              </a:spcBef>
              <a:buFont typeface="Wingdings" panose="05000000000000000000" pitchFamily="2" charset="2"/>
              <a:buChar char="§"/>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Assess regularly for risk of return to use</a:t>
            </a:r>
          </a:p>
          <a:p>
            <a:pPr marL="1200150" lvl="2" indent="-285750">
              <a:lnSpc>
                <a:spcPct val="100000"/>
              </a:lnSpc>
              <a:spcBef>
                <a:spcPts val="0"/>
              </a:spcBef>
              <a:buFont typeface="Wingdings" panose="05000000000000000000" pitchFamily="2" charset="2"/>
              <a:buChar char="§"/>
              <a:defRPr/>
            </a:pPr>
            <a:r>
              <a:rPr lang="en-US" sz="1400" b="0" dirty="0">
                <a:solidFill>
                  <a:srgbClr val="000000"/>
                </a:solidFill>
                <a:latin typeface="Calibri" panose="020F0502020204030204"/>
                <a:cs typeface="+mn-cs"/>
              </a:rPr>
              <a:t>Cover aspects of safe use – naloxone rescue kits, don’t use alone, etc.</a:t>
            </a:r>
          </a:p>
          <a:p>
            <a:pPr marL="742950" lvl="1" indent="-285750">
              <a:lnSpc>
                <a:spcPct val="100000"/>
              </a:lnSpc>
              <a:spcBef>
                <a:spcPts val="0"/>
              </a:spcBef>
              <a:buFont typeface="Wingdings" panose="05000000000000000000" pitchFamily="2" charset="2"/>
              <a:buChar char="§"/>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lvl="1" indent="-285750">
              <a:lnSpc>
                <a:spcPct val="100000"/>
              </a:lnSpc>
              <a:spcBef>
                <a:spcPts val="0"/>
              </a:spcBef>
              <a:buFont typeface="Wingdings" panose="05000000000000000000" pitchFamily="2" charset="2"/>
              <a:buChar char="§"/>
              <a:defRPr/>
            </a:pPr>
            <a:r>
              <a:rPr lang="en-US" sz="1800" b="0" dirty="0">
                <a:solidFill>
                  <a:srgbClr val="000000"/>
                </a:solidFill>
                <a:latin typeface="Calibri" panose="020F0502020204030204"/>
                <a:cs typeface="+mn-cs"/>
              </a:rPr>
              <a:t>Most people can taper down to 8 mg or less with little difficulty</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a:p>
            <a:pPr algn="l"/>
            <a:endParaRPr lang="en-US" sz="1900" dirty="0"/>
          </a:p>
        </p:txBody>
      </p:sp>
    </p:spTree>
    <p:extLst>
      <p:ext uri="{BB962C8B-B14F-4D97-AF65-F5344CB8AC3E}">
        <p14:creationId xmlns:p14="http://schemas.microsoft.com/office/powerpoint/2010/main" val="3012394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E51A0-06B9-E265-97A2-99BAE10E22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5069F4-FC0B-3882-E66E-C867D322A67A}"/>
              </a:ext>
            </a:extLst>
          </p:cNvPr>
          <p:cNvSpPr>
            <a:spLocks noGrp="1"/>
          </p:cNvSpPr>
          <p:nvPr>
            <p:ph type="title"/>
          </p:nvPr>
        </p:nvSpPr>
        <p:spPr/>
        <p:txBody>
          <a:bodyPr/>
          <a:lstStyle/>
          <a:p>
            <a:pPr algn="ctr"/>
            <a:r>
              <a:rPr lang="en-US" dirty="0"/>
              <a:t>Completing a taper of buprenorphine</a:t>
            </a:r>
          </a:p>
        </p:txBody>
      </p:sp>
      <p:sp>
        <p:nvSpPr>
          <p:cNvPr id="3" name="Content Placeholder 2">
            <a:extLst>
              <a:ext uri="{FF2B5EF4-FFF2-40B4-BE49-F238E27FC236}">
                <a16:creationId xmlns:a16="http://schemas.microsoft.com/office/drawing/2014/main" id="{349B38F3-93EB-DA23-719F-5A4F54160CEC}"/>
              </a:ext>
            </a:extLst>
          </p:cNvPr>
          <p:cNvSpPr>
            <a:spLocks noGrp="1"/>
          </p:cNvSpPr>
          <p:nvPr>
            <p:ph idx="1"/>
          </p:nvPr>
        </p:nvSpPr>
        <p:spPr>
          <a:xfrm>
            <a:off x="5034116" y="1112014"/>
            <a:ext cx="6823588" cy="4030354"/>
          </a:xfrm>
        </p:spPr>
        <p:txBody>
          <a:bodyPr>
            <a:normAutofit lnSpcReduction="10000"/>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742950" lvl="1" indent="-285750">
              <a:lnSpc>
                <a:spcPct val="100000"/>
              </a:lnSpc>
              <a:spcBef>
                <a:spcPts val="0"/>
              </a:spcBef>
              <a:buFont typeface="Wingdings" panose="05000000000000000000" pitchFamily="2" charset="2"/>
              <a:buChar char="§"/>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Many patients struggle with the last few milligrams.</a:t>
            </a:r>
          </a:p>
          <a:p>
            <a:pPr marL="742950" lvl="1" indent="-285750">
              <a:lnSpc>
                <a:spcPct val="100000"/>
              </a:lnSpc>
              <a:spcBef>
                <a:spcPts val="0"/>
              </a:spcBef>
              <a:buFont typeface="Wingdings" panose="05000000000000000000" pitchFamily="2" charset="2"/>
              <a:buChar char="§"/>
              <a:defRPr/>
            </a:pPr>
            <a:endParaRPr lang="en-US" sz="1800" dirty="0">
              <a:solidFill>
                <a:srgbClr val="000000"/>
              </a:solidFill>
              <a:latin typeface="Calibri" panose="020F0502020204030204"/>
              <a:cs typeface="+mn-cs"/>
            </a:endParaRPr>
          </a:p>
          <a:p>
            <a:pPr marL="742950" lvl="1" indent="-285750">
              <a:lnSpc>
                <a:spcPct val="100000"/>
              </a:lnSpc>
              <a:spcBef>
                <a:spcPts val="0"/>
              </a:spcBef>
              <a:buFont typeface="Wingdings" panose="05000000000000000000" pitchFamily="2" charset="2"/>
              <a:buChar char="§"/>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Going from 24 to 2 mg is about half of the work – getting off 2 mg is the other half.</a:t>
            </a:r>
          </a:p>
          <a:p>
            <a:pPr marL="742950" lvl="1" indent="-285750">
              <a:lnSpc>
                <a:spcPct val="100000"/>
              </a:lnSpc>
              <a:spcBef>
                <a:spcPts val="0"/>
              </a:spcBef>
              <a:buFont typeface="Wingdings" panose="05000000000000000000" pitchFamily="2" charset="2"/>
              <a:buChar char="§"/>
              <a:defRPr/>
            </a:pPr>
            <a:endParaRPr lang="en-US" sz="1800" dirty="0">
              <a:solidFill>
                <a:srgbClr val="000000"/>
              </a:solidFill>
              <a:latin typeface="Calibri" panose="020F0502020204030204"/>
              <a:cs typeface="+mn-cs"/>
            </a:endParaRPr>
          </a:p>
          <a:p>
            <a:pPr marL="742950" lvl="1" indent="-285750">
              <a:lnSpc>
                <a:spcPct val="100000"/>
              </a:lnSpc>
              <a:spcBef>
                <a:spcPts val="0"/>
              </a:spcBef>
              <a:buFont typeface="Wingdings" panose="05000000000000000000" pitchFamily="2" charset="2"/>
              <a:buChar char="§"/>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Tiny dose adjustments are usually possible by cutting up the 2 mg strips.</a:t>
            </a:r>
          </a:p>
          <a:p>
            <a:pPr marL="742950" lvl="1" indent="-285750">
              <a:lnSpc>
                <a:spcPct val="100000"/>
              </a:lnSpc>
              <a:spcBef>
                <a:spcPts val="0"/>
              </a:spcBef>
              <a:buFont typeface="Wingdings" panose="05000000000000000000" pitchFamily="2" charset="2"/>
              <a:buChar char="§"/>
              <a:defRPr/>
            </a:pPr>
            <a:endParaRPr lang="en-US" sz="1800" dirty="0">
              <a:solidFill>
                <a:srgbClr val="000000"/>
              </a:solidFill>
              <a:latin typeface="Calibri" panose="020F0502020204030204"/>
              <a:cs typeface="+mn-cs"/>
            </a:endParaRPr>
          </a:p>
          <a:p>
            <a:pPr marL="742950" lvl="1" indent="-285750">
              <a:lnSpc>
                <a:spcPct val="100000"/>
              </a:lnSpc>
              <a:spcBef>
                <a:spcPts val="0"/>
              </a:spcBef>
              <a:buFont typeface="Wingdings" panose="05000000000000000000" pitchFamily="2" charset="2"/>
              <a:buChar char="§"/>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Psychological adjustment to not taking any medication can be a challenge.</a:t>
            </a:r>
          </a:p>
          <a:p>
            <a:pPr marL="742950" lvl="1" indent="-285750">
              <a:lnSpc>
                <a:spcPct val="100000"/>
              </a:lnSpc>
              <a:spcBef>
                <a:spcPts val="0"/>
              </a:spcBef>
              <a:buFont typeface="Wingdings" panose="05000000000000000000" pitchFamily="2" charset="2"/>
              <a:buChar char="§"/>
              <a:defRPr/>
            </a:pPr>
            <a:endParaRPr lang="en-US" sz="1800" dirty="0">
              <a:solidFill>
                <a:srgbClr val="000000"/>
              </a:solidFill>
              <a:latin typeface="Calibri" panose="020F0502020204030204"/>
              <a:cs typeface="+mn-cs"/>
            </a:endParaRPr>
          </a:p>
          <a:p>
            <a:pPr marL="742950" lvl="1" indent="-285750">
              <a:lnSpc>
                <a:spcPct val="100000"/>
              </a:lnSpc>
              <a:spcBef>
                <a:spcPts val="0"/>
              </a:spcBef>
              <a:buFont typeface="Wingdings" panose="05000000000000000000" pitchFamily="2" charset="2"/>
              <a:buChar char="§"/>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Continued support once off medication should be offered.</a:t>
            </a:r>
          </a:p>
          <a:p>
            <a:pPr marL="742950" lvl="1" indent="-285750">
              <a:lnSpc>
                <a:spcPct val="100000"/>
              </a:lnSpc>
              <a:spcBef>
                <a:spcPts val="0"/>
              </a:spcBef>
              <a:buFont typeface="Wingdings" panose="05000000000000000000" pitchFamily="2" charset="2"/>
              <a:buChar char="§"/>
              <a:defRPr/>
            </a:pPr>
            <a:endParaRPr lang="en-US" sz="1800" dirty="0">
              <a:solidFill>
                <a:srgbClr val="000000"/>
              </a:solidFill>
              <a:latin typeface="Calibri" panose="020F0502020204030204"/>
              <a:cs typeface="+mn-cs"/>
            </a:endParaRPr>
          </a:p>
          <a:p>
            <a:pPr marL="742950" lvl="1" indent="-285750">
              <a:lnSpc>
                <a:spcPct val="100000"/>
              </a:lnSpc>
              <a:spcBef>
                <a:spcPts val="0"/>
              </a:spcBef>
              <a:buFont typeface="Wingdings" panose="05000000000000000000" pitchFamily="2" charset="2"/>
              <a:buChar char="§"/>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Consider injectable naltrexone once the patient has been off buprenorphine for 2 weeks or longer.</a:t>
            </a:r>
          </a:p>
          <a:p>
            <a:pPr marL="742950" lvl="1" indent="-285750">
              <a:lnSpc>
                <a:spcPct val="100000"/>
              </a:lnSpc>
              <a:spcBef>
                <a:spcPts val="0"/>
              </a:spcBef>
              <a:buFont typeface="Wingdings" panose="05000000000000000000" pitchFamily="2" charset="2"/>
              <a:buChar char="§"/>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p:txBody>
      </p:sp>
      <p:pic>
        <p:nvPicPr>
          <p:cNvPr id="5" name="Picture 4" descr="Ladder to a cloud">
            <a:extLst>
              <a:ext uri="{FF2B5EF4-FFF2-40B4-BE49-F238E27FC236}">
                <a16:creationId xmlns:a16="http://schemas.microsoft.com/office/drawing/2014/main" id="{0AA8398C-3515-44A0-E446-AD813FDA3724}"/>
              </a:ext>
            </a:extLst>
          </p:cNvPr>
          <p:cNvPicPr>
            <a:picLocks noChangeAspect="1"/>
          </p:cNvPicPr>
          <p:nvPr/>
        </p:nvPicPr>
        <p:blipFill>
          <a:blip r:embed="rId3"/>
          <a:stretch>
            <a:fillRect/>
          </a:stretch>
        </p:blipFill>
        <p:spPr>
          <a:xfrm>
            <a:off x="529652" y="1112014"/>
            <a:ext cx="4219725" cy="4246567"/>
          </a:xfrm>
          <a:prstGeom prst="rect">
            <a:avLst/>
          </a:prstGeom>
        </p:spPr>
      </p:pic>
    </p:spTree>
    <p:extLst>
      <p:ext uri="{BB962C8B-B14F-4D97-AF65-F5344CB8AC3E}">
        <p14:creationId xmlns:p14="http://schemas.microsoft.com/office/powerpoint/2010/main" val="2421661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F88C7-7D93-8A9E-2AD3-D93609B75A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FA1DF7-E480-1F57-8D70-08C9E84CC588}"/>
              </a:ext>
            </a:extLst>
          </p:cNvPr>
          <p:cNvSpPr>
            <a:spLocks noGrp="1"/>
          </p:cNvSpPr>
          <p:nvPr>
            <p:ph type="title"/>
          </p:nvPr>
        </p:nvSpPr>
        <p:spPr/>
        <p:txBody>
          <a:bodyPr/>
          <a:lstStyle/>
          <a:p>
            <a:pPr algn="ctr"/>
            <a:r>
              <a:rPr lang="en-US" dirty="0"/>
              <a:t>Alternative – using injectables</a:t>
            </a:r>
          </a:p>
        </p:txBody>
      </p:sp>
      <p:sp>
        <p:nvSpPr>
          <p:cNvPr id="3" name="Content Placeholder 2">
            <a:extLst>
              <a:ext uri="{FF2B5EF4-FFF2-40B4-BE49-F238E27FC236}">
                <a16:creationId xmlns:a16="http://schemas.microsoft.com/office/drawing/2014/main" id="{CFED906B-EA0A-2FB1-FE92-B23C47115194}"/>
              </a:ext>
            </a:extLst>
          </p:cNvPr>
          <p:cNvSpPr>
            <a:spLocks noGrp="1"/>
          </p:cNvSpPr>
          <p:nvPr>
            <p:ph idx="1"/>
          </p:nvPr>
        </p:nvSpPr>
        <p:spPr>
          <a:xfrm>
            <a:off x="879597" y="1256871"/>
            <a:ext cx="6217664" cy="4030354"/>
          </a:xfrm>
        </p:spPr>
        <p:txBody>
          <a:bodyPr>
            <a:normAutofit/>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742950" lvl="1" indent="-285750">
              <a:lnSpc>
                <a:spcPct val="100000"/>
              </a:lnSpc>
              <a:spcBef>
                <a:spcPts val="0"/>
              </a:spcBef>
              <a:buFont typeface="Wingdings" panose="05000000000000000000" pitchFamily="2" charset="2"/>
              <a:buChar char="§"/>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Injectable buprenorphine has a long half-life and self-tapers over time.</a:t>
            </a:r>
          </a:p>
          <a:p>
            <a:pPr marL="742950" lvl="1" indent="-285750">
              <a:lnSpc>
                <a:spcPct val="100000"/>
              </a:lnSpc>
              <a:spcBef>
                <a:spcPts val="0"/>
              </a:spcBef>
              <a:buFont typeface="Wingdings" panose="05000000000000000000" pitchFamily="2" charset="2"/>
              <a:buChar char="§"/>
              <a:defRPr/>
            </a:pPr>
            <a:endParaRPr lang="en-US" sz="1800" dirty="0">
              <a:solidFill>
                <a:srgbClr val="000000"/>
              </a:solidFill>
              <a:latin typeface="Calibri" panose="020F0502020204030204"/>
              <a:cs typeface="+mn-cs"/>
            </a:endParaRPr>
          </a:p>
          <a:p>
            <a:pPr marL="742950" lvl="1" indent="-285750">
              <a:lnSpc>
                <a:spcPct val="100000"/>
              </a:lnSpc>
              <a:spcBef>
                <a:spcPts val="0"/>
              </a:spcBef>
              <a:buFont typeface="Wingdings" panose="05000000000000000000" pitchFamily="2" charset="2"/>
              <a:buChar char="§"/>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Sublocade® may taper over several months.</a:t>
            </a:r>
          </a:p>
          <a:p>
            <a:pPr marL="742950" lvl="1" indent="-285750">
              <a:lnSpc>
                <a:spcPct val="100000"/>
              </a:lnSpc>
              <a:spcBef>
                <a:spcPts val="0"/>
              </a:spcBef>
              <a:buFont typeface="Wingdings" panose="05000000000000000000" pitchFamily="2" charset="2"/>
              <a:buChar char="§"/>
              <a:defRPr/>
            </a:pPr>
            <a:endParaRPr lang="en-US" sz="1800" dirty="0">
              <a:solidFill>
                <a:srgbClr val="000000"/>
              </a:solidFill>
              <a:latin typeface="Calibri" panose="020F0502020204030204"/>
              <a:cs typeface="+mn-cs"/>
            </a:endParaRPr>
          </a:p>
          <a:p>
            <a:pPr marL="742950" lvl="1" indent="-285750">
              <a:lnSpc>
                <a:spcPct val="100000"/>
              </a:lnSpc>
              <a:spcBef>
                <a:spcPts val="0"/>
              </a:spcBef>
              <a:buFont typeface="Wingdings" panose="05000000000000000000" pitchFamily="2" charset="2"/>
              <a:buChar char="§"/>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Less experience with Brixadi® but more dose options available.</a:t>
            </a:r>
          </a:p>
          <a:p>
            <a:pPr marL="742950" lvl="1" indent="-285750">
              <a:lnSpc>
                <a:spcPct val="100000"/>
              </a:lnSpc>
              <a:spcBef>
                <a:spcPts val="0"/>
              </a:spcBef>
              <a:buFont typeface="Wingdings" panose="05000000000000000000" pitchFamily="2" charset="2"/>
              <a:buChar char="§"/>
              <a:defRPr/>
            </a:pPr>
            <a:endParaRPr lang="en-US" sz="1800" dirty="0">
              <a:solidFill>
                <a:srgbClr val="000000"/>
              </a:solidFill>
              <a:latin typeface="Calibri" panose="020F0502020204030204"/>
              <a:cs typeface="+mn-cs"/>
            </a:endParaRPr>
          </a:p>
          <a:p>
            <a:pPr marL="742950" lvl="1" indent="-285750">
              <a:lnSpc>
                <a:spcPct val="100000"/>
              </a:lnSpc>
              <a:spcBef>
                <a:spcPts val="0"/>
              </a:spcBef>
              <a:buFont typeface="Wingdings" panose="05000000000000000000" pitchFamily="2" charset="2"/>
              <a:buChar char="§"/>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Patients may elect to taper the injection dose and then stop, letting their serum buprenorphine level decrease slowly over time.</a:t>
            </a:r>
          </a:p>
          <a:p>
            <a:pPr marL="742950" lvl="1" indent="-285750">
              <a:lnSpc>
                <a:spcPct val="100000"/>
              </a:lnSpc>
              <a:spcBef>
                <a:spcPts val="0"/>
              </a:spcBef>
              <a:buFont typeface="Wingdings" panose="05000000000000000000" pitchFamily="2" charset="2"/>
              <a:buChar char="§"/>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lvl="1" indent="-285750">
              <a:lnSpc>
                <a:spcPct val="100000"/>
              </a:lnSpc>
              <a:spcBef>
                <a:spcPts val="0"/>
              </a:spcBef>
              <a:buFont typeface="Wingdings" panose="05000000000000000000" pitchFamily="2" charset="2"/>
              <a:buChar char="§"/>
              <a:defRPr/>
            </a:pPr>
            <a:r>
              <a:rPr lang="en-US" sz="1800" dirty="0">
                <a:solidFill>
                  <a:srgbClr val="000000"/>
                </a:solidFill>
                <a:latin typeface="Calibri" panose="020F0502020204030204"/>
                <a:cs typeface="+mn-cs"/>
              </a:rPr>
              <a:t>Continued support, adjuvant medications.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p:txBody>
      </p:sp>
      <p:pic>
        <p:nvPicPr>
          <p:cNvPr id="5" name="Picture 4" descr="Needle and vial">
            <a:extLst>
              <a:ext uri="{FF2B5EF4-FFF2-40B4-BE49-F238E27FC236}">
                <a16:creationId xmlns:a16="http://schemas.microsoft.com/office/drawing/2014/main" id="{67AAA5DA-17D5-577D-8E92-825B9041F129}"/>
              </a:ext>
            </a:extLst>
          </p:cNvPr>
          <p:cNvPicPr>
            <a:picLocks noChangeAspect="1"/>
          </p:cNvPicPr>
          <p:nvPr/>
        </p:nvPicPr>
        <p:blipFill>
          <a:blip r:embed="rId3"/>
          <a:srcRect r="41236"/>
          <a:stretch/>
        </p:blipFill>
        <p:spPr>
          <a:xfrm>
            <a:off x="7866168" y="1085799"/>
            <a:ext cx="3703397" cy="4201426"/>
          </a:xfrm>
          <a:prstGeom prst="rect">
            <a:avLst/>
          </a:prstGeom>
        </p:spPr>
      </p:pic>
    </p:spTree>
    <p:extLst>
      <p:ext uri="{BB962C8B-B14F-4D97-AF65-F5344CB8AC3E}">
        <p14:creationId xmlns:p14="http://schemas.microsoft.com/office/powerpoint/2010/main" val="3551662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A1B96-7F54-C872-1F25-0E8CD96E31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F74E47-9272-1BC4-9718-01C1E0BC8837}"/>
              </a:ext>
            </a:extLst>
          </p:cNvPr>
          <p:cNvSpPr>
            <a:spLocks noGrp="1"/>
          </p:cNvSpPr>
          <p:nvPr>
            <p:ph type="title"/>
          </p:nvPr>
        </p:nvSpPr>
        <p:spPr/>
        <p:txBody>
          <a:bodyPr/>
          <a:lstStyle/>
          <a:p>
            <a:pPr algn="ctr"/>
            <a:r>
              <a:rPr lang="en-US" dirty="0"/>
              <a:t>After a taper</a:t>
            </a:r>
          </a:p>
        </p:txBody>
      </p:sp>
      <p:sp>
        <p:nvSpPr>
          <p:cNvPr id="3" name="Content Placeholder 2">
            <a:extLst>
              <a:ext uri="{FF2B5EF4-FFF2-40B4-BE49-F238E27FC236}">
                <a16:creationId xmlns:a16="http://schemas.microsoft.com/office/drawing/2014/main" id="{05008F7D-D142-BEB4-6F30-4BB47D743B35}"/>
              </a:ext>
            </a:extLst>
          </p:cNvPr>
          <p:cNvSpPr>
            <a:spLocks noGrp="1"/>
          </p:cNvSpPr>
          <p:nvPr>
            <p:ph idx="1"/>
          </p:nvPr>
        </p:nvSpPr>
        <p:spPr>
          <a:xfrm>
            <a:off x="3493971" y="976069"/>
            <a:ext cx="8168377" cy="4202369"/>
          </a:xfrm>
        </p:spPr>
        <p:txBody>
          <a:bodyPr>
            <a:normAutofit/>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0000"/>
                </a:solidFill>
                <a:latin typeface="Calibri" panose="020F0502020204030204"/>
                <a:cs typeface="Calibri"/>
              </a:rPr>
              <a:t>Congratulations on achieving a long-term personal goal!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0000"/>
                </a:solidFill>
                <a:latin typeface="Calibri" panose="020F0502020204030204"/>
                <a:cs typeface="Calibri"/>
              </a:rPr>
              <a:t>Risk for return to use or development of a new SUD remains elevated.</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dirty="0">
              <a:solidFill>
                <a:srgbClr val="000000"/>
              </a:solidFill>
              <a:latin typeface="Calibri" panose="020F0502020204030204"/>
              <a:cs typeface="Calibri"/>
            </a:endParaRPr>
          </a:p>
          <a:p>
            <a:pPr marL="742950" lvl="1" indent="-285750">
              <a:lnSpc>
                <a:spcPct val="100000"/>
              </a:lnSpc>
              <a:spcBef>
                <a:spcPts val="0"/>
              </a:spcBef>
              <a:buFont typeface="Wingdings" panose="05000000000000000000" pitchFamily="2" charset="2"/>
              <a:buChar char="§"/>
              <a:defRPr/>
            </a:pPr>
            <a:r>
              <a:rPr lang="en-US" sz="1800" dirty="0">
                <a:solidFill>
                  <a:srgbClr val="000000"/>
                </a:solidFill>
                <a:latin typeface="Calibri" panose="020F0502020204030204"/>
                <a:cs typeface="Calibri"/>
              </a:rPr>
              <a:t>Remind patients about safe use and make sure they have naloxone rescue kits.</a:t>
            </a:r>
          </a:p>
          <a:p>
            <a:pPr marL="742950" lvl="1" indent="-285750">
              <a:lnSpc>
                <a:spcPct val="100000"/>
              </a:lnSpc>
              <a:spcBef>
                <a:spcPts val="0"/>
              </a:spcBef>
              <a:buFont typeface="Wingdings" panose="05000000000000000000" pitchFamily="2" charset="2"/>
              <a:buChar char="§"/>
              <a:defRPr/>
            </a:pPr>
            <a:endParaRPr lang="en-US" sz="18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0000"/>
                </a:solidFill>
                <a:latin typeface="Calibri" panose="020F0502020204030204"/>
                <a:cs typeface="Calibri"/>
              </a:rPr>
              <a:t>Consider injectable naltrexone once adequate time has passed to prevent precipitated withdrawal upon initiation.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0000"/>
                </a:solidFill>
                <a:latin typeface="Calibri" panose="020F0502020204030204"/>
                <a:cs typeface="Calibri"/>
              </a:rPr>
              <a:t>Having some adjuvant medication on hand may help in cases of stress, cravings, etc.</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dirty="0">
              <a:solidFill>
                <a:srgbClr val="000000"/>
              </a:solidFill>
              <a:latin typeface="Calibri" panose="020F0502020204030204"/>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0000"/>
                </a:solidFill>
                <a:latin typeface="Calibri" panose="020F0502020204030204"/>
                <a:cs typeface="Calibri"/>
              </a:rPr>
              <a:t>Offer continued support.  Recommend patient take advantage of their own support resources.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dirty="0">
              <a:solidFill>
                <a:srgbClr val="000000"/>
              </a:solidFill>
              <a:latin typeface="Calibri" panose="020F0502020204030204"/>
              <a:cs typeface="Calibri"/>
            </a:endParaRPr>
          </a:p>
          <a:p>
            <a:pPr marL="742950" lvl="1" indent="-285750">
              <a:lnSpc>
                <a:spcPct val="100000"/>
              </a:lnSpc>
              <a:spcBef>
                <a:spcPts val="0"/>
              </a:spcBef>
              <a:buFont typeface="Wingdings" panose="05000000000000000000" pitchFamily="2" charset="2"/>
              <a:buChar char="§"/>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sz="1800" dirty="0"/>
          </a:p>
        </p:txBody>
      </p:sp>
      <p:pic>
        <p:nvPicPr>
          <p:cNvPr id="7" name="Picture 6" descr="Hand holding sparkler">
            <a:extLst>
              <a:ext uri="{FF2B5EF4-FFF2-40B4-BE49-F238E27FC236}">
                <a16:creationId xmlns:a16="http://schemas.microsoft.com/office/drawing/2014/main" id="{D8684803-F19D-43B4-51C2-DAFC003F4A25}"/>
              </a:ext>
            </a:extLst>
          </p:cNvPr>
          <p:cNvPicPr>
            <a:picLocks noChangeAspect="1"/>
          </p:cNvPicPr>
          <p:nvPr/>
        </p:nvPicPr>
        <p:blipFill>
          <a:blip r:embed="rId3"/>
          <a:stretch>
            <a:fillRect/>
          </a:stretch>
        </p:blipFill>
        <p:spPr>
          <a:xfrm>
            <a:off x="529652" y="1048730"/>
            <a:ext cx="2700733" cy="4057048"/>
          </a:xfrm>
          <a:prstGeom prst="rect">
            <a:avLst/>
          </a:prstGeom>
        </p:spPr>
      </p:pic>
    </p:spTree>
    <p:extLst>
      <p:ext uri="{BB962C8B-B14F-4D97-AF65-F5344CB8AC3E}">
        <p14:creationId xmlns:p14="http://schemas.microsoft.com/office/powerpoint/2010/main" val="3817360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0B356-08D2-1357-BE78-A87D72DDCC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05FD85-AD72-DA80-68BF-D2572DC6D7CC}"/>
              </a:ext>
            </a:extLst>
          </p:cNvPr>
          <p:cNvSpPr>
            <a:spLocks noGrp="1"/>
          </p:cNvSpPr>
          <p:nvPr>
            <p:ph type="title"/>
          </p:nvPr>
        </p:nvSpPr>
        <p:spPr>
          <a:xfrm>
            <a:off x="493426" y="388205"/>
            <a:ext cx="11205148" cy="658934"/>
          </a:xfrm>
        </p:spPr>
        <p:txBody>
          <a:bodyPr>
            <a:noAutofit/>
          </a:bodyPr>
          <a:lstStyle/>
          <a:p>
            <a:pPr algn="ctr"/>
            <a:r>
              <a:rPr lang="en-US" sz="2800" dirty="0"/>
              <a:t>Most people who need OUD treatment do not get it</a:t>
            </a:r>
          </a:p>
        </p:txBody>
      </p:sp>
      <p:sp>
        <p:nvSpPr>
          <p:cNvPr id="4" name="TextBox 3">
            <a:extLst>
              <a:ext uri="{FF2B5EF4-FFF2-40B4-BE49-F238E27FC236}">
                <a16:creationId xmlns:a16="http://schemas.microsoft.com/office/drawing/2014/main" id="{9883859C-364F-782E-2873-3D4AE0870561}"/>
              </a:ext>
            </a:extLst>
          </p:cNvPr>
          <p:cNvSpPr txBox="1"/>
          <p:nvPr/>
        </p:nvSpPr>
        <p:spPr>
          <a:xfrm>
            <a:off x="2270852" y="4912920"/>
            <a:ext cx="7650295" cy="523220"/>
          </a:xfrm>
          <a:prstGeom prst="rect">
            <a:avLst/>
          </a:prstGeom>
          <a:noFill/>
          <a:ln w="19050">
            <a:solidFill>
              <a:schemeClr val="accent6"/>
            </a:solidFill>
          </a:ln>
        </p:spPr>
        <p:txBody>
          <a:bodyPr wrap="square" rtlCol="0">
            <a:spAutoFit/>
          </a:bodyPr>
          <a:lstStyle/>
          <a:p>
            <a:r>
              <a:rPr lang="en-US" sz="1400" dirty="0">
                <a:solidFill>
                  <a:srgbClr val="7030A0"/>
                </a:solidFill>
              </a:rPr>
              <a:t>Liu L, Zhang C, </a:t>
            </a:r>
            <a:r>
              <a:rPr lang="en-US" sz="1400" dirty="0" err="1">
                <a:solidFill>
                  <a:srgbClr val="7030A0"/>
                </a:solidFill>
              </a:rPr>
              <a:t>Nahata</a:t>
            </a:r>
            <a:r>
              <a:rPr lang="en-US" sz="1400" dirty="0">
                <a:solidFill>
                  <a:srgbClr val="7030A0"/>
                </a:solidFill>
              </a:rPr>
              <a:t> MC. Trends in Treatment Need and Receipt for Substance Use Disorders in the US. JAMA </a:t>
            </a:r>
            <a:r>
              <a:rPr lang="en-US" sz="1400" dirty="0" err="1">
                <a:solidFill>
                  <a:srgbClr val="7030A0"/>
                </a:solidFill>
              </a:rPr>
              <a:t>Netw</a:t>
            </a:r>
            <a:r>
              <a:rPr lang="en-US" sz="1400" dirty="0">
                <a:solidFill>
                  <a:srgbClr val="7030A0"/>
                </a:solidFill>
              </a:rPr>
              <a:t> Open. 2025;8(1):e2453317. doi:10.1001/jamanetworkopen.2024.53317</a:t>
            </a:r>
          </a:p>
        </p:txBody>
      </p:sp>
      <p:pic>
        <p:nvPicPr>
          <p:cNvPr id="6" name="Picture 5">
            <a:extLst>
              <a:ext uri="{FF2B5EF4-FFF2-40B4-BE49-F238E27FC236}">
                <a16:creationId xmlns:a16="http://schemas.microsoft.com/office/drawing/2014/main" id="{31194D1E-08E9-EF42-7B1C-D904E124514B}"/>
              </a:ext>
            </a:extLst>
          </p:cNvPr>
          <p:cNvPicPr>
            <a:picLocks noChangeAspect="1"/>
          </p:cNvPicPr>
          <p:nvPr/>
        </p:nvPicPr>
        <p:blipFill>
          <a:blip r:embed="rId3"/>
          <a:stretch>
            <a:fillRect/>
          </a:stretch>
        </p:blipFill>
        <p:spPr>
          <a:xfrm>
            <a:off x="493426" y="1421860"/>
            <a:ext cx="11041016" cy="3191320"/>
          </a:xfrm>
          <a:prstGeom prst="rect">
            <a:avLst/>
          </a:prstGeom>
          <a:ln w="19050">
            <a:solidFill>
              <a:schemeClr val="tx1"/>
            </a:solidFill>
          </a:ln>
        </p:spPr>
      </p:pic>
    </p:spTree>
    <p:extLst>
      <p:ext uri="{BB962C8B-B14F-4D97-AF65-F5344CB8AC3E}">
        <p14:creationId xmlns:p14="http://schemas.microsoft.com/office/powerpoint/2010/main" val="1862822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AEE5C-A92C-C3A8-E91B-97F91BF818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778F0B-1E2F-163A-603F-DC34120CCAB0}"/>
              </a:ext>
            </a:extLst>
          </p:cNvPr>
          <p:cNvSpPr>
            <a:spLocks noGrp="1"/>
          </p:cNvSpPr>
          <p:nvPr>
            <p:ph type="title"/>
          </p:nvPr>
        </p:nvSpPr>
        <p:spPr>
          <a:xfrm>
            <a:off x="493426" y="240423"/>
            <a:ext cx="11205148" cy="658934"/>
          </a:xfrm>
        </p:spPr>
        <p:txBody>
          <a:bodyPr>
            <a:noAutofit/>
          </a:bodyPr>
          <a:lstStyle/>
          <a:p>
            <a:pPr algn="ctr"/>
            <a:r>
              <a:rPr lang="en-US" sz="2800"/>
              <a:t>Most people who need OUD treatment do not get it</a:t>
            </a:r>
          </a:p>
        </p:txBody>
      </p:sp>
      <p:sp>
        <p:nvSpPr>
          <p:cNvPr id="3" name="TextBox 2">
            <a:extLst>
              <a:ext uri="{FF2B5EF4-FFF2-40B4-BE49-F238E27FC236}">
                <a16:creationId xmlns:a16="http://schemas.microsoft.com/office/drawing/2014/main" id="{504EEE2F-283B-DA38-74F8-5F4FFE888884}"/>
              </a:ext>
            </a:extLst>
          </p:cNvPr>
          <p:cNvSpPr txBox="1"/>
          <p:nvPr/>
        </p:nvSpPr>
        <p:spPr>
          <a:xfrm>
            <a:off x="903418" y="1327660"/>
            <a:ext cx="10385163" cy="3785652"/>
          </a:xfrm>
          <a:prstGeom prst="rect">
            <a:avLst/>
          </a:prstGeom>
          <a:noFill/>
          <a:ln w="15875">
            <a:solidFill>
              <a:schemeClr val="accent6"/>
            </a:solidFill>
          </a:ln>
        </p:spPr>
        <p:txBody>
          <a:bodyPr wrap="square" rtlCol="0">
            <a:spAutoFit/>
          </a:bodyPr>
          <a:lstStyle/>
          <a:p>
            <a:pPr marL="742950" lvl="1" indent="-285750">
              <a:buFont typeface="Wingdings" panose="05000000000000000000" pitchFamily="2" charset="2"/>
              <a:buChar char="§"/>
            </a:pPr>
            <a:endParaRPr lang="en-US" sz="2400"/>
          </a:p>
          <a:p>
            <a:pPr marL="742950" lvl="1" indent="-285750">
              <a:buFont typeface="Wingdings" panose="05000000000000000000" pitchFamily="2" charset="2"/>
              <a:buChar char="§"/>
            </a:pPr>
            <a:r>
              <a:rPr lang="en-US" sz="2400"/>
              <a:t>For all SUDs, prevalence increased from 8.2% to 17.1% from 2013 to 2023.</a:t>
            </a:r>
          </a:p>
          <a:p>
            <a:pPr marL="1200150" lvl="2" indent="-285750">
              <a:buFont typeface="Wingdings" panose="05000000000000000000" pitchFamily="2" charset="2"/>
              <a:buChar char="§"/>
            </a:pPr>
            <a:r>
              <a:rPr lang="en-US">
                <a:solidFill>
                  <a:schemeClr val="accent1"/>
                </a:solidFill>
              </a:rPr>
              <a:t>OUD prevalence more than doubled from 0.8% to 2.0%</a:t>
            </a:r>
          </a:p>
          <a:p>
            <a:pPr marL="1200150" lvl="2" indent="-285750">
              <a:buFont typeface="Wingdings" panose="05000000000000000000" pitchFamily="2" charset="2"/>
              <a:buChar char="§"/>
            </a:pPr>
            <a:r>
              <a:rPr lang="en-US">
                <a:solidFill>
                  <a:schemeClr val="accent1"/>
                </a:solidFill>
              </a:rPr>
              <a:t>AUD from 6.6% to 10.2%</a:t>
            </a:r>
          </a:p>
          <a:p>
            <a:pPr marL="1200150" lvl="2" indent="-285750">
              <a:buFont typeface="Wingdings" panose="05000000000000000000" pitchFamily="2" charset="2"/>
              <a:buChar char="§"/>
            </a:pPr>
            <a:r>
              <a:rPr lang="en-US">
                <a:solidFill>
                  <a:schemeClr val="accent1"/>
                </a:solidFill>
              </a:rPr>
              <a:t>DUD from 2.6% to 9.6%</a:t>
            </a:r>
          </a:p>
          <a:p>
            <a:pPr marL="1200150" lvl="2" indent="-285750">
              <a:buFont typeface="Wingdings" panose="05000000000000000000" pitchFamily="2" charset="2"/>
              <a:buChar char="§"/>
            </a:pPr>
            <a:endParaRPr lang="en-US">
              <a:solidFill>
                <a:schemeClr val="accent1"/>
              </a:solidFill>
            </a:endParaRPr>
          </a:p>
          <a:p>
            <a:pPr marL="742950" lvl="1" indent="-285750">
              <a:buFont typeface="Wingdings" panose="05000000000000000000" pitchFamily="2" charset="2"/>
              <a:buChar char="§"/>
            </a:pPr>
            <a:r>
              <a:rPr lang="en-US" sz="2400"/>
              <a:t>Only 18.3% of PWOUD received treatment in 2022.</a:t>
            </a:r>
          </a:p>
          <a:p>
            <a:pPr marL="1200150" lvl="2" indent="-285750">
              <a:buFont typeface="Wingdings" panose="05000000000000000000" pitchFamily="2" charset="2"/>
              <a:buChar char="§"/>
            </a:pPr>
            <a:r>
              <a:rPr lang="en-US">
                <a:solidFill>
                  <a:schemeClr val="accent1"/>
                </a:solidFill>
              </a:rPr>
              <a:t>AUD treatment rate was 7.6% and DUD was 13.1% in 2022.</a:t>
            </a:r>
          </a:p>
          <a:p>
            <a:pPr marL="742950" lvl="1" indent="-285750">
              <a:buFont typeface="Wingdings" panose="05000000000000000000" pitchFamily="2" charset="2"/>
              <a:buChar char="§"/>
            </a:pPr>
            <a:endParaRPr lang="en-US">
              <a:solidFill>
                <a:schemeClr val="accent1"/>
              </a:solidFill>
            </a:endParaRPr>
          </a:p>
          <a:p>
            <a:pPr marL="742950" lvl="1" indent="-285750">
              <a:buFont typeface="Wingdings" panose="05000000000000000000" pitchFamily="2" charset="2"/>
              <a:buChar char="§"/>
            </a:pPr>
            <a:r>
              <a:rPr lang="en-US" sz="2400"/>
              <a:t>Of those who did not receive treatment, only 5.7% perceived a need for it.</a:t>
            </a:r>
          </a:p>
          <a:p>
            <a:pPr marL="1200150" lvl="2" indent="-285750">
              <a:buFont typeface="Wingdings" panose="05000000000000000000" pitchFamily="2" charset="2"/>
              <a:buChar char="§"/>
            </a:pPr>
            <a:r>
              <a:rPr lang="en-US">
                <a:solidFill>
                  <a:schemeClr val="accent1"/>
                </a:solidFill>
              </a:rPr>
              <a:t>Of these less than half made efforts to seek treatment</a:t>
            </a:r>
          </a:p>
          <a:p>
            <a:pPr marL="1200150" lvl="2" indent="-285750">
              <a:buFont typeface="Wingdings" panose="05000000000000000000" pitchFamily="2" charset="2"/>
              <a:buChar char="§"/>
            </a:pPr>
            <a:endParaRPr lang="en-US">
              <a:solidFill>
                <a:schemeClr val="accent1"/>
              </a:solidFill>
            </a:endParaRPr>
          </a:p>
        </p:txBody>
      </p:sp>
      <p:sp>
        <p:nvSpPr>
          <p:cNvPr id="4" name="TextBox 3">
            <a:extLst>
              <a:ext uri="{FF2B5EF4-FFF2-40B4-BE49-F238E27FC236}">
                <a16:creationId xmlns:a16="http://schemas.microsoft.com/office/drawing/2014/main" id="{D958AEE9-24CE-26AF-4A94-4391080D06BD}"/>
              </a:ext>
            </a:extLst>
          </p:cNvPr>
          <p:cNvSpPr txBox="1"/>
          <p:nvPr/>
        </p:nvSpPr>
        <p:spPr>
          <a:xfrm>
            <a:off x="6724073" y="6216073"/>
            <a:ext cx="3589046" cy="507831"/>
          </a:xfrm>
          <a:prstGeom prst="rect">
            <a:avLst/>
          </a:prstGeom>
          <a:noFill/>
          <a:ln w="9525">
            <a:solidFill>
              <a:schemeClr val="bg1"/>
            </a:solidFill>
          </a:ln>
        </p:spPr>
        <p:txBody>
          <a:bodyPr wrap="square" rtlCol="0">
            <a:spAutoFit/>
          </a:bodyPr>
          <a:lstStyle/>
          <a:p>
            <a:r>
              <a:rPr lang="en-US" sz="900" dirty="0">
                <a:solidFill>
                  <a:schemeClr val="bg1"/>
                </a:solidFill>
              </a:rPr>
              <a:t>Liu L, Zhang C, </a:t>
            </a:r>
            <a:r>
              <a:rPr lang="en-US" sz="900" dirty="0" err="1">
                <a:solidFill>
                  <a:schemeClr val="bg1"/>
                </a:solidFill>
              </a:rPr>
              <a:t>Nahata</a:t>
            </a:r>
            <a:r>
              <a:rPr lang="en-US" sz="900" dirty="0">
                <a:solidFill>
                  <a:schemeClr val="bg1"/>
                </a:solidFill>
              </a:rPr>
              <a:t> MC. Trends in Treatment Need and Receipt for Substance Use Disorders in the US. JAMA </a:t>
            </a:r>
            <a:r>
              <a:rPr lang="en-US" sz="900" dirty="0" err="1">
                <a:solidFill>
                  <a:schemeClr val="bg1"/>
                </a:solidFill>
              </a:rPr>
              <a:t>Netw</a:t>
            </a:r>
            <a:r>
              <a:rPr lang="en-US" sz="900" dirty="0">
                <a:solidFill>
                  <a:schemeClr val="bg1"/>
                </a:solidFill>
              </a:rPr>
              <a:t> Open. 2025;8(1):e2453317. doi:10.1001/jamanetworkopen.2024.53317</a:t>
            </a:r>
          </a:p>
        </p:txBody>
      </p:sp>
    </p:spTree>
    <p:extLst>
      <p:ext uri="{BB962C8B-B14F-4D97-AF65-F5344CB8AC3E}">
        <p14:creationId xmlns:p14="http://schemas.microsoft.com/office/powerpoint/2010/main" val="3501710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8F349-7E84-CF9C-FE6B-36BBCD1F60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037268-DACD-07F0-959A-48D15238B634}"/>
              </a:ext>
            </a:extLst>
          </p:cNvPr>
          <p:cNvSpPr>
            <a:spLocks noGrp="1"/>
          </p:cNvSpPr>
          <p:nvPr>
            <p:ph type="title"/>
          </p:nvPr>
        </p:nvSpPr>
        <p:spPr>
          <a:xfrm>
            <a:off x="493426" y="240423"/>
            <a:ext cx="11205148" cy="658934"/>
          </a:xfrm>
        </p:spPr>
        <p:txBody>
          <a:bodyPr>
            <a:noAutofit/>
          </a:bodyPr>
          <a:lstStyle/>
          <a:p>
            <a:pPr algn="ctr"/>
            <a:r>
              <a:rPr lang="en-US" sz="2800"/>
              <a:t>Why do people who need SUD treatment not ask for it?</a:t>
            </a:r>
          </a:p>
        </p:txBody>
      </p:sp>
      <p:pic>
        <p:nvPicPr>
          <p:cNvPr id="5" name="Picture 4">
            <a:extLst>
              <a:ext uri="{FF2B5EF4-FFF2-40B4-BE49-F238E27FC236}">
                <a16:creationId xmlns:a16="http://schemas.microsoft.com/office/drawing/2014/main" id="{95590A82-E392-629C-6BF2-D23A48CEB169}"/>
              </a:ext>
            </a:extLst>
          </p:cNvPr>
          <p:cNvPicPr>
            <a:picLocks noChangeAspect="1"/>
          </p:cNvPicPr>
          <p:nvPr/>
        </p:nvPicPr>
        <p:blipFill>
          <a:blip r:embed="rId3"/>
          <a:srcRect/>
          <a:stretch/>
        </p:blipFill>
        <p:spPr>
          <a:xfrm>
            <a:off x="1829184" y="899357"/>
            <a:ext cx="8533631" cy="4174346"/>
          </a:xfrm>
          <a:prstGeom prst="rect">
            <a:avLst/>
          </a:prstGeom>
        </p:spPr>
      </p:pic>
      <p:sp>
        <p:nvSpPr>
          <p:cNvPr id="6" name="TextBox 5">
            <a:extLst>
              <a:ext uri="{FF2B5EF4-FFF2-40B4-BE49-F238E27FC236}">
                <a16:creationId xmlns:a16="http://schemas.microsoft.com/office/drawing/2014/main" id="{E2AF87F9-0D80-DF9A-FD9E-029420AF2583}"/>
              </a:ext>
            </a:extLst>
          </p:cNvPr>
          <p:cNvSpPr txBox="1"/>
          <p:nvPr/>
        </p:nvSpPr>
        <p:spPr>
          <a:xfrm>
            <a:off x="975564" y="5360520"/>
            <a:ext cx="10240871" cy="369332"/>
          </a:xfrm>
          <a:prstGeom prst="rect">
            <a:avLst/>
          </a:prstGeom>
          <a:solidFill>
            <a:schemeClr val="accent1">
              <a:lumMod val="20000"/>
              <a:lumOff val="80000"/>
            </a:schemeClr>
          </a:solidFill>
          <a:ln w="15875">
            <a:solidFill>
              <a:schemeClr val="accent6"/>
            </a:solidFill>
          </a:ln>
        </p:spPr>
        <p:txBody>
          <a:bodyPr wrap="square" rtlCol="0">
            <a:spAutoFit/>
          </a:bodyPr>
          <a:lstStyle/>
          <a:p>
            <a:pPr lvl="1" algn="ctr"/>
            <a:r>
              <a:rPr lang="en-US"/>
              <a:t>Most of these issues can be addressed by education and outreach.</a:t>
            </a:r>
          </a:p>
        </p:txBody>
      </p:sp>
      <p:sp>
        <p:nvSpPr>
          <p:cNvPr id="4" name="TextBox 3">
            <a:extLst>
              <a:ext uri="{FF2B5EF4-FFF2-40B4-BE49-F238E27FC236}">
                <a16:creationId xmlns:a16="http://schemas.microsoft.com/office/drawing/2014/main" id="{8669FF93-9CED-4C50-4EA3-DAF58DF702E7}"/>
              </a:ext>
            </a:extLst>
          </p:cNvPr>
          <p:cNvSpPr txBox="1"/>
          <p:nvPr/>
        </p:nvSpPr>
        <p:spPr>
          <a:xfrm>
            <a:off x="6724073" y="6216073"/>
            <a:ext cx="3589046" cy="507831"/>
          </a:xfrm>
          <a:prstGeom prst="rect">
            <a:avLst/>
          </a:prstGeom>
          <a:noFill/>
          <a:ln w="9525">
            <a:solidFill>
              <a:schemeClr val="bg1"/>
            </a:solidFill>
          </a:ln>
        </p:spPr>
        <p:txBody>
          <a:bodyPr wrap="square" rtlCol="0">
            <a:spAutoFit/>
          </a:bodyPr>
          <a:lstStyle/>
          <a:p>
            <a:r>
              <a:rPr lang="en-US" sz="900">
                <a:solidFill>
                  <a:schemeClr val="bg1"/>
                </a:solidFill>
              </a:rPr>
              <a:t>Liu L, Zhang C, </a:t>
            </a:r>
            <a:r>
              <a:rPr lang="en-US" sz="900" err="1">
                <a:solidFill>
                  <a:schemeClr val="bg1"/>
                </a:solidFill>
              </a:rPr>
              <a:t>Nahata</a:t>
            </a:r>
            <a:r>
              <a:rPr lang="en-US" sz="900">
                <a:solidFill>
                  <a:schemeClr val="bg1"/>
                </a:solidFill>
              </a:rPr>
              <a:t> MC. Trends in Treatment Need and Receipt for Substance Use Disorders in the US. JAMA </a:t>
            </a:r>
            <a:r>
              <a:rPr lang="en-US" sz="900" err="1">
                <a:solidFill>
                  <a:schemeClr val="bg1"/>
                </a:solidFill>
              </a:rPr>
              <a:t>Netw</a:t>
            </a:r>
            <a:r>
              <a:rPr lang="en-US" sz="900">
                <a:solidFill>
                  <a:schemeClr val="bg1"/>
                </a:solidFill>
              </a:rPr>
              <a:t> Open. 2025;8(1):e2453317. doi:10.1001/jamanetworkopen.2024.53317</a:t>
            </a:r>
          </a:p>
        </p:txBody>
      </p:sp>
    </p:spTree>
    <p:extLst>
      <p:ext uri="{BB962C8B-B14F-4D97-AF65-F5344CB8AC3E}">
        <p14:creationId xmlns:p14="http://schemas.microsoft.com/office/powerpoint/2010/main" val="3660069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CD77E-4BDF-4CCB-6879-0FE9BE177B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84F5D0-C985-9478-C6F9-5B977A8A317A}"/>
              </a:ext>
            </a:extLst>
          </p:cNvPr>
          <p:cNvSpPr>
            <a:spLocks noGrp="1"/>
          </p:cNvSpPr>
          <p:nvPr>
            <p:ph type="title"/>
          </p:nvPr>
        </p:nvSpPr>
        <p:spPr>
          <a:xfrm>
            <a:off x="493426" y="240423"/>
            <a:ext cx="11205148" cy="658934"/>
          </a:xfrm>
        </p:spPr>
        <p:txBody>
          <a:bodyPr>
            <a:noAutofit/>
          </a:bodyPr>
          <a:lstStyle/>
          <a:p>
            <a:pPr algn="ctr"/>
            <a:r>
              <a:rPr lang="en-US" sz="2800" dirty="0"/>
              <a:t>What people need to know about low barrier MOUD</a:t>
            </a:r>
          </a:p>
        </p:txBody>
      </p:sp>
      <p:sp>
        <p:nvSpPr>
          <p:cNvPr id="3" name="TextBox 2">
            <a:extLst>
              <a:ext uri="{FF2B5EF4-FFF2-40B4-BE49-F238E27FC236}">
                <a16:creationId xmlns:a16="http://schemas.microsoft.com/office/drawing/2014/main" id="{F6840FB3-8924-D061-6FF1-59E4B276DDB6}"/>
              </a:ext>
            </a:extLst>
          </p:cNvPr>
          <p:cNvSpPr txBox="1"/>
          <p:nvPr/>
        </p:nvSpPr>
        <p:spPr>
          <a:xfrm>
            <a:off x="903418" y="819660"/>
            <a:ext cx="10919127" cy="4862870"/>
          </a:xfrm>
          <a:prstGeom prst="rect">
            <a:avLst/>
          </a:prstGeom>
          <a:noFill/>
          <a:ln w="15875">
            <a:solidFill>
              <a:schemeClr val="accent6"/>
            </a:solidFill>
          </a:ln>
        </p:spPr>
        <p:txBody>
          <a:bodyPr wrap="square" rtlCol="0">
            <a:spAutoFit/>
          </a:bodyPr>
          <a:lstStyle/>
          <a:p>
            <a:pPr marL="742950" lvl="1" indent="-285750">
              <a:buFont typeface="Wingdings" panose="05000000000000000000" pitchFamily="2" charset="2"/>
              <a:buChar char="§"/>
            </a:pPr>
            <a:endParaRPr lang="en-US" sz="1200" dirty="0"/>
          </a:p>
          <a:p>
            <a:pPr marL="742950" lvl="1" indent="-285750">
              <a:buFont typeface="Wingdings" panose="05000000000000000000" pitchFamily="2" charset="2"/>
              <a:buChar char="§"/>
            </a:pPr>
            <a:r>
              <a:rPr lang="en-US" sz="2000" dirty="0"/>
              <a:t>While abstinence may be a final goal, it is not required, and everyone is welcome whether they are ready to stop using or not.</a:t>
            </a:r>
          </a:p>
          <a:p>
            <a:pPr marL="1200150" lvl="2" indent="-285750">
              <a:buFont typeface="Wingdings" panose="05000000000000000000" pitchFamily="2" charset="2"/>
              <a:buChar char="§"/>
            </a:pPr>
            <a:r>
              <a:rPr lang="en-US" dirty="0">
                <a:solidFill>
                  <a:schemeClr val="accent1"/>
                </a:solidFill>
              </a:rPr>
              <a:t>Do not discharge patients on the basis of UDS results</a:t>
            </a:r>
          </a:p>
          <a:p>
            <a:pPr marL="1200150" lvl="2" indent="-285750">
              <a:buFont typeface="Wingdings" panose="05000000000000000000" pitchFamily="2" charset="2"/>
              <a:buChar char="§"/>
            </a:pPr>
            <a:endParaRPr lang="en-US" dirty="0">
              <a:solidFill>
                <a:schemeClr val="accent1"/>
              </a:solidFill>
            </a:endParaRPr>
          </a:p>
          <a:p>
            <a:pPr marL="742950" lvl="1" indent="-285750">
              <a:buFont typeface="Wingdings" panose="05000000000000000000" pitchFamily="2" charset="2"/>
              <a:buChar char="§"/>
            </a:pPr>
            <a:r>
              <a:rPr lang="en-US" sz="2000" dirty="0"/>
              <a:t>For methadone, most patients only need to come to the clinic 3 days a week to start out.</a:t>
            </a:r>
          </a:p>
          <a:p>
            <a:pPr marL="1200150" lvl="2" indent="-285750">
              <a:buFont typeface="Wingdings" panose="05000000000000000000" pitchFamily="2" charset="2"/>
              <a:buChar char="§"/>
            </a:pPr>
            <a:r>
              <a:rPr lang="en-US" dirty="0">
                <a:solidFill>
                  <a:schemeClr val="accent1"/>
                </a:solidFill>
              </a:rPr>
              <a:t>Patients can move to weekly clinic visits after 2 weeks if doing well</a:t>
            </a:r>
          </a:p>
          <a:p>
            <a:pPr marL="1200150" lvl="2" indent="-285750">
              <a:buFont typeface="Wingdings" panose="05000000000000000000" pitchFamily="2" charset="2"/>
              <a:buChar char="§"/>
            </a:pPr>
            <a:r>
              <a:rPr lang="en-US" dirty="0">
                <a:solidFill>
                  <a:schemeClr val="accent1"/>
                </a:solidFill>
              </a:rPr>
              <a:t>Clinic hours are designed to allow people to continue with work and other normal activities</a:t>
            </a:r>
          </a:p>
          <a:p>
            <a:pPr marL="1200150" lvl="2" indent="-285750">
              <a:buFont typeface="Wingdings" panose="05000000000000000000" pitchFamily="2" charset="2"/>
              <a:buChar char="§"/>
            </a:pPr>
            <a:r>
              <a:rPr lang="en-US" dirty="0">
                <a:solidFill>
                  <a:schemeClr val="accent1"/>
                </a:solidFill>
              </a:rPr>
              <a:t>Wait times for dosing are usually &lt; 5 minutes</a:t>
            </a:r>
          </a:p>
          <a:p>
            <a:pPr marL="742950" lvl="1" indent="-285750">
              <a:buFont typeface="Wingdings" panose="05000000000000000000" pitchFamily="2" charset="2"/>
              <a:buChar char="§"/>
            </a:pPr>
            <a:endParaRPr lang="en-US" dirty="0">
              <a:solidFill>
                <a:schemeClr val="accent1"/>
              </a:solidFill>
            </a:endParaRPr>
          </a:p>
          <a:p>
            <a:pPr marL="742950" lvl="1" indent="-285750">
              <a:buFont typeface="Wingdings" panose="05000000000000000000" pitchFamily="2" charset="2"/>
              <a:buChar char="§"/>
            </a:pPr>
            <a:r>
              <a:rPr lang="en-US" sz="2000" dirty="0"/>
              <a:t>Financial issues should not be a barrier</a:t>
            </a:r>
          </a:p>
          <a:p>
            <a:pPr marL="1200150" lvl="2" indent="-285750">
              <a:buFont typeface="Wingdings" panose="05000000000000000000" pitchFamily="2" charset="2"/>
              <a:buChar char="§"/>
            </a:pPr>
            <a:r>
              <a:rPr lang="en-US" dirty="0">
                <a:solidFill>
                  <a:schemeClr val="accent1"/>
                </a:solidFill>
              </a:rPr>
              <a:t>Many patients are on or eligible for Medicaid (note: Medicaid continuation critical to maintain access)</a:t>
            </a:r>
          </a:p>
          <a:p>
            <a:pPr marL="1200150" lvl="2" indent="-285750">
              <a:buFont typeface="Wingdings" panose="05000000000000000000" pitchFamily="2" charset="2"/>
              <a:buChar char="§"/>
            </a:pPr>
            <a:r>
              <a:rPr lang="en-US" dirty="0">
                <a:solidFill>
                  <a:schemeClr val="accent1"/>
                </a:solidFill>
              </a:rPr>
              <a:t>Out-of-pocket cost is much less than obtaining street drugs</a:t>
            </a:r>
          </a:p>
          <a:p>
            <a:pPr marL="1200150" lvl="2" indent="-285750">
              <a:buFont typeface="Wingdings" panose="05000000000000000000" pitchFamily="2" charset="2"/>
              <a:buChar char="§"/>
            </a:pPr>
            <a:endParaRPr lang="en-US" dirty="0">
              <a:solidFill>
                <a:schemeClr val="accent1"/>
              </a:solidFill>
            </a:endParaRPr>
          </a:p>
          <a:p>
            <a:pPr marL="742950" lvl="1" indent="-285750">
              <a:buFont typeface="Wingdings" panose="05000000000000000000" pitchFamily="2" charset="2"/>
              <a:buChar char="§"/>
            </a:pPr>
            <a:r>
              <a:rPr lang="en-US" sz="2000" dirty="0"/>
              <a:t>MOUD is still not widely understood and remains stigmatized - even among PWOUDs.</a:t>
            </a:r>
          </a:p>
          <a:p>
            <a:pPr marL="1200150" lvl="2" indent="-285750">
              <a:buFont typeface="Wingdings" panose="05000000000000000000" pitchFamily="2" charset="2"/>
              <a:buChar char="§"/>
            </a:pPr>
            <a:r>
              <a:rPr lang="en-US" dirty="0">
                <a:solidFill>
                  <a:schemeClr val="accent1"/>
                </a:solidFill>
              </a:rPr>
              <a:t>Much more public outreach and education needed</a:t>
            </a:r>
          </a:p>
          <a:p>
            <a:pPr marL="1200150" lvl="2" indent="-285750">
              <a:buFont typeface="Wingdings" panose="05000000000000000000" pitchFamily="2" charset="2"/>
              <a:buChar char="§"/>
            </a:pPr>
            <a:endParaRPr lang="en-US" dirty="0">
              <a:solidFill>
                <a:schemeClr val="accent1"/>
              </a:solidFill>
            </a:endParaRPr>
          </a:p>
        </p:txBody>
      </p:sp>
    </p:spTree>
    <p:extLst>
      <p:ext uri="{BB962C8B-B14F-4D97-AF65-F5344CB8AC3E}">
        <p14:creationId xmlns:p14="http://schemas.microsoft.com/office/powerpoint/2010/main" val="2081495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44B72-9127-AFE2-EAE8-5A38DA64EB7B}"/>
              </a:ext>
            </a:extLst>
          </p:cNvPr>
          <p:cNvSpPr>
            <a:spLocks noGrp="1"/>
          </p:cNvSpPr>
          <p:nvPr>
            <p:ph type="title"/>
          </p:nvPr>
        </p:nvSpPr>
        <p:spPr>
          <a:xfrm>
            <a:off x="457200" y="276888"/>
            <a:ext cx="9002110" cy="1051323"/>
          </a:xfrm>
        </p:spPr>
        <p:txBody>
          <a:bodyPr anchor="t">
            <a:normAutofit fontScale="90000"/>
          </a:bodyPr>
          <a:lstStyle/>
          <a:p>
            <a:r>
              <a:rPr lang="en-US" dirty="0"/>
              <a:t>Important things to know about MOUD</a:t>
            </a:r>
          </a:p>
        </p:txBody>
      </p:sp>
      <p:sp>
        <p:nvSpPr>
          <p:cNvPr id="3" name="Content Placeholder 2">
            <a:extLst>
              <a:ext uri="{FF2B5EF4-FFF2-40B4-BE49-F238E27FC236}">
                <a16:creationId xmlns:a16="http://schemas.microsoft.com/office/drawing/2014/main" id="{1BFD926E-3BC6-7080-4467-94FF42D7262A}"/>
              </a:ext>
            </a:extLst>
          </p:cNvPr>
          <p:cNvSpPr>
            <a:spLocks noGrp="1"/>
          </p:cNvSpPr>
          <p:nvPr>
            <p:ph type="body" idx="1"/>
          </p:nvPr>
        </p:nvSpPr>
        <p:spPr>
          <a:xfrm>
            <a:off x="301752" y="898444"/>
            <a:ext cx="9157558" cy="4213052"/>
          </a:xfrm>
        </p:spPr>
        <p:txBody>
          <a:bodyPr>
            <a:normAutofit/>
          </a:bodyPr>
          <a:lstStyle/>
          <a:p>
            <a:pPr marL="742950" marR="0" lvl="1" indent="-285750"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b="0" i="0" u="none" strike="noStrike" kern="1200" cap="none" spc="0" normalizeH="0" baseline="0" noProof="0" dirty="0">
              <a:ln>
                <a:noFill/>
              </a:ln>
              <a:solidFill>
                <a:schemeClr val="tx1"/>
              </a:solidFill>
              <a:effectLst/>
              <a:uLnTx/>
              <a:uFillTx/>
            </a:endParaRPr>
          </a:p>
          <a:p>
            <a:pPr marL="742950" marR="0" lvl="1" indent="-285750"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schemeClr val="tx1"/>
                </a:solidFill>
                <a:effectLst/>
                <a:uLnTx/>
                <a:uFillTx/>
              </a:rPr>
              <a:t>Opioids are not toxic (except for overdose situations).</a:t>
            </a:r>
          </a:p>
          <a:p>
            <a:pPr marL="1200150" marR="0" lvl="2" indent="-285750"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b="0" i="0" u="none" strike="noStrike" kern="1200" cap="none" spc="0" normalizeH="0" baseline="0" noProof="0" dirty="0">
              <a:ln>
                <a:noFill/>
              </a:ln>
              <a:solidFill>
                <a:schemeClr val="tx1"/>
              </a:solidFill>
              <a:effectLst/>
              <a:uLnTx/>
              <a:uFillTx/>
            </a:endParaRPr>
          </a:p>
          <a:p>
            <a:pPr marL="1200150" marR="0" lvl="2" indent="-285750" defTabSz="914400" rtl="0" eaLnBrk="1" fontAlgn="auto" latinLnBrk="0" hangingPunct="1">
              <a:spcBef>
                <a:spcPts val="0"/>
              </a:spcBef>
              <a:spcAft>
                <a:spcPts val="0"/>
              </a:spcAft>
              <a:buClrTx/>
              <a:buSzTx/>
              <a:buFont typeface="Wingdings" panose="05000000000000000000" pitchFamily="2" charset="2"/>
              <a:buChar char="§"/>
              <a:tabLst/>
              <a:defRPr/>
            </a:pPr>
            <a:r>
              <a:rPr lang="en-US" dirty="0">
                <a:solidFill>
                  <a:schemeClr val="tx1"/>
                </a:solidFill>
              </a:rPr>
              <a:t>They have n</a:t>
            </a:r>
            <a:r>
              <a:rPr kumimoji="0" lang="en-US" b="0" i="0" u="none" strike="noStrike" kern="1200" cap="none" spc="0" normalizeH="0" baseline="0" noProof="0" dirty="0">
                <a:ln>
                  <a:noFill/>
                </a:ln>
                <a:solidFill>
                  <a:schemeClr val="tx1"/>
                </a:solidFill>
                <a:effectLst/>
                <a:uLnTx/>
                <a:uFillTx/>
              </a:rPr>
              <a:t>o long-term toxic effects on heart, lungs, liver, kidneys, brain, etc.</a:t>
            </a:r>
          </a:p>
          <a:p>
            <a:pPr marL="1200150" marR="0" lvl="2" indent="-285750"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schemeClr val="tx1"/>
                </a:solidFill>
                <a:effectLst/>
                <a:uLnTx/>
                <a:uFillTx/>
              </a:rPr>
              <a:t>This is not true of most drugs that cause SUDs (alcohol, tobacco, methamphetamine, cannabis).</a:t>
            </a:r>
          </a:p>
          <a:p>
            <a:pPr marL="742950" marR="0" lvl="1" indent="-285750"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b="0" i="0" u="none" strike="noStrike" kern="1200" cap="none" spc="0" normalizeH="0" baseline="0" noProof="0" dirty="0">
              <a:ln>
                <a:noFill/>
              </a:ln>
              <a:solidFill>
                <a:schemeClr val="tx1"/>
              </a:solidFill>
              <a:effectLst/>
              <a:uLnTx/>
              <a:uFillTx/>
            </a:endParaRPr>
          </a:p>
          <a:p>
            <a:pPr marL="742950" marR="0" lvl="1" indent="-285750"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schemeClr val="tx1"/>
                </a:solidFill>
                <a:effectLst/>
                <a:uLnTx/>
                <a:uFillTx/>
              </a:rPr>
              <a:t>People who use opioids are </a:t>
            </a:r>
            <a:r>
              <a:rPr kumimoji="0" lang="en-US" b="0" i="1" u="none" strike="noStrike" kern="1200" cap="none" spc="0" normalizeH="0" baseline="0" noProof="0" dirty="0">
                <a:ln>
                  <a:noFill/>
                </a:ln>
                <a:solidFill>
                  <a:schemeClr val="tx1"/>
                </a:solidFill>
                <a:effectLst/>
                <a:uLnTx/>
                <a:uFillTx/>
              </a:rPr>
              <a:t>normal</a:t>
            </a:r>
            <a:r>
              <a:rPr kumimoji="0" lang="en-US" b="0" i="0" u="none" strike="noStrike" kern="1200" cap="none" spc="0" normalizeH="0" baseline="0" noProof="0" dirty="0">
                <a:ln>
                  <a:noFill/>
                </a:ln>
                <a:solidFill>
                  <a:schemeClr val="tx1"/>
                </a:solidFill>
                <a:effectLst/>
                <a:uLnTx/>
                <a:uFillTx/>
              </a:rPr>
              <a:t> unless they are in withdrawal or have excessive drug on board.</a:t>
            </a:r>
          </a:p>
          <a:p>
            <a:pPr marL="1200150" marR="0" lvl="2" indent="-285750"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b="0" i="0" u="none" strike="noStrike" kern="1200" cap="none" spc="0" normalizeH="0" baseline="0" noProof="0" dirty="0">
              <a:ln>
                <a:noFill/>
              </a:ln>
              <a:solidFill>
                <a:schemeClr val="tx1"/>
              </a:solidFill>
              <a:effectLst/>
              <a:uLnTx/>
              <a:uFillTx/>
            </a:endParaRPr>
          </a:p>
          <a:p>
            <a:pPr marL="1200150" marR="0" lvl="2" indent="-285750"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schemeClr val="tx1"/>
                </a:solidFill>
                <a:effectLst/>
                <a:uLnTx/>
                <a:uFillTx/>
              </a:rPr>
              <a:t>You can’t necessarily tell which people have opioids in their system.</a:t>
            </a:r>
          </a:p>
          <a:p>
            <a:pPr marL="742950" marR="0" lvl="1" indent="-285750"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b="0" i="0" u="none" strike="noStrike" kern="1200" cap="none" spc="0" normalizeH="0" baseline="0" noProof="0" dirty="0">
              <a:ln>
                <a:noFill/>
              </a:ln>
              <a:solidFill>
                <a:schemeClr val="tx1"/>
              </a:solidFill>
              <a:effectLst/>
              <a:uLnTx/>
              <a:uFillTx/>
            </a:endParaRPr>
          </a:p>
          <a:p>
            <a:pPr marL="742950" marR="0" lvl="1" indent="-285750"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schemeClr val="tx1"/>
                </a:solidFill>
                <a:effectLst/>
                <a:uLnTx/>
                <a:uFillTx/>
              </a:rPr>
              <a:t>Most of the adverse consequences of OUDs comes from the fact that they are illegal, the supply is unreliable, or because of using unsterile equipment – not from the drugs themselves.</a:t>
            </a:r>
          </a:p>
          <a:p>
            <a:pPr marL="285750" marR="0" lvl="0" indent="-285750"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effectLst/>
              <a:uLnTx/>
              <a:uFillTx/>
            </a:endParaRPr>
          </a:p>
          <a:p>
            <a:endParaRPr lang="en-US" sz="2000" dirty="0"/>
          </a:p>
        </p:txBody>
      </p:sp>
    </p:spTree>
    <p:extLst>
      <p:ext uri="{BB962C8B-B14F-4D97-AF65-F5344CB8AC3E}">
        <p14:creationId xmlns:p14="http://schemas.microsoft.com/office/powerpoint/2010/main" val="1692062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0C9E5-90F9-9473-DB09-39FAEEABDB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55F86E-A8E0-55C3-1111-69F3A395954B}"/>
              </a:ext>
            </a:extLst>
          </p:cNvPr>
          <p:cNvSpPr txBox="1">
            <a:spLocks/>
          </p:cNvSpPr>
          <p:nvPr/>
        </p:nvSpPr>
        <p:spPr>
          <a:xfrm>
            <a:off x="571500" y="474117"/>
            <a:ext cx="11049000" cy="9906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ctr"/>
            <a:r>
              <a:rPr lang="en-US" dirty="0"/>
              <a:t>The importance of providing MOUD</a:t>
            </a:r>
          </a:p>
        </p:txBody>
      </p:sp>
      <p:sp>
        <p:nvSpPr>
          <p:cNvPr id="5" name="TextBox 4">
            <a:extLst>
              <a:ext uri="{FF2B5EF4-FFF2-40B4-BE49-F238E27FC236}">
                <a16:creationId xmlns:a16="http://schemas.microsoft.com/office/drawing/2014/main" id="{05F8436A-6D6B-A592-1D79-1FFD51127E1D}"/>
              </a:ext>
            </a:extLst>
          </p:cNvPr>
          <p:cNvSpPr txBox="1"/>
          <p:nvPr/>
        </p:nvSpPr>
        <p:spPr>
          <a:xfrm>
            <a:off x="6768674" y="4136679"/>
            <a:ext cx="4486843" cy="707886"/>
          </a:xfrm>
          <a:prstGeom prst="rect">
            <a:avLst/>
          </a:prstGeom>
          <a:noFill/>
          <a:ln>
            <a:solidFill>
              <a:schemeClr val="tx1"/>
            </a:solidFill>
          </a:ln>
        </p:spPr>
        <p:txBody>
          <a:bodyPr wrap="square" rtlCol="0">
            <a:spAutoFit/>
          </a:bodyPr>
          <a:lstStyle/>
          <a:p>
            <a:r>
              <a:rPr lang="en-US" sz="2000" dirty="0"/>
              <a:t>“Can I just say…Thank you!! You don’t know what this has done for my life.”</a:t>
            </a:r>
          </a:p>
        </p:txBody>
      </p:sp>
      <p:sp>
        <p:nvSpPr>
          <p:cNvPr id="8" name="TextBox 7">
            <a:extLst>
              <a:ext uri="{FF2B5EF4-FFF2-40B4-BE49-F238E27FC236}">
                <a16:creationId xmlns:a16="http://schemas.microsoft.com/office/drawing/2014/main" id="{8273BABB-0115-2D80-11D1-905AC4F31DA6}"/>
              </a:ext>
            </a:extLst>
          </p:cNvPr>
          <p:cNvSpPr txBox="1"/>
          <p:nvPr/>
        </p:nvSpPr>
        <p:spPr>
          <a:xfrm>
            <a:off x="7056582" y="2213165"/>
            <a:ext cx="4276435" cy="1015663"/>
          </a:xfrm>
          <a:prstGeom prst="rect">
            <a:avLst/>
          </a:prstGeom>
          <a:noFill/>
          <a:ln>
            <a:solidFill>
              <a:schemeClr val="tx1"/>
            </a:solidFill>
          </a:ln>
        </p:spPr>
        <p:txBody>
          <a:bodyPr wrap="square" rtlCol="0">
            <a:spAutoFit/>
          </a:bodyPr>
          <a:lstStyle/>
          <a:p>
            <a:r>
              <a:rPr lang="en-US" sz="2000" dirty="0"/>
              <a:t>“This makes me feel normal, not like a criminal having to ‘check in’ even when I was doing good.”</a:t>
            </a:r>
          </a:p>
        </p:txBody>
      </p:sp>
      <p:sp>
        <p:nvSpPr>
          <p:cNvPr id="9" name="TextBox 8">
            <a:extLst>
              <a:ext uri="{FF2B5EF4-FFF2-40B4-BE49-F238E27FC236}">
                <a16:creationId xmlns:a16="http://schemas.microsoft.com/office/drawing/2014/main" id="{5CBF33BD-9D83-99C2-9DE7-41FB8FB25045}"/>
              </a:ext>
            </a:extLst>
          </p:cNvPr>
          <p:cNvSpPr txBox="1"/>
          <p:nvPr/>
        </p:nvSpPr>
        <p:spPr>
          <a:xfrm>
            <a:off x="1283855" y="1477258"/>
            <a:ext cx="4580224" cy="1323439"/>
          </a:xfrm>
          <a:prstGeom prst="rect">
            <a:avLst/>
          </a:prstGeom>
          <a:noFill/>
          <a:ln>
            <a:solidFill>
              <a:schemeClr val="tx1"/>
            </a:solidFill>
          </a:ln>
        </p:spPr>
        <p:txBody>
          <a:bodyPr wrap="square" rtlCol="0">
            <a:spAutoFit/>
          </a:bodyPr>
          <a:lstStyle/>
          <a:p>
            <a:r>
              <a:rPr lang="en-US" sz="2000" dirty="0"/>
              <a:t>“Everything is going great - methadone has helped me to be a functioning member of society. I got full custody of my kid, an apartment, and a full-time job.”</a:t>
            </a:r>
          </a:p>
        </p:txBody>
      </p:sp>
      <p:sp>
        <p:nvSpPr>
          <p:cNvPr id="10" name="TextBox 9">
            <a:extLst>
              <a:ext uri="{FF2B5EF4-FFF2-40B4-BE49-F238E27FC236}">
                <a16:creationId xmlns:a16="http://schemas.microsoft.com/office/drawing/2014/main" id="{B973782D-0177-AB7F-7B0E-41CC5B692590}"/>
              </a:ext>
            </a:extLst>
          </p:cNvPr>
          <p:cNvSpPr txBox="1"/>
          <p:nvPr/>
        </p:nvSpPr>
        <p:spPr>
          <a:xfrm>
            <a:off x="936483" y="3816126"/>
            <a:ext cx="4752105" cy="707886"/>
          </a:xfrm>
          <a:prstGeom prst="rect">
            <a:avLst/>
          </a:prstGeom>
          <a:noFill/>
          <a:ln>
            <a:solidFill>
              <a:schemeClr val="tx1"/>
            </a:solidFill>
          </a:ln>
        </p:spPr>
        <p:txBody>
          <a:bodyPr wrap="square" rtlCol="0">
            <a:spAutoFit/>
          </a:bodyPr>
          <a:lstStyle/>
          <a:p>
            <a:r>
              <a:rPr lang="en-US" sz="2000" dirty="0"/>
              <a:t>“Fentanyl is a horrible drug and methadone saved my life.”</a:t>
            </a:r>
          </a:p>
        </p:txBody>
      </p:sp>
    </p:spTree>
    <p:extLst>
      <p:ext uri="{BB962C8B-B14F-4D97-AF65-F5344CB8AC3E}">
        <p14:creationId xmlns:p14="http://schemas.microsoft.com/office/powerpoint/2010/main" val="3851743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CE5AF-E687-6D36-8B1D-82489F37C76A}"/>
              </a:ext>
            </a:extLst>
          </p:cNvPr>
          <p:cNvSpPr>
            <a:spLocks noGrp="1"/>
          </p:cNvSpPr>
          <p:nvPr>
            <p:ph type="title"/>
          </p:nvPr>
        </p:nvSpPr>
        <p:spPr>
          <a:xfrm>
            <a:off x="457200" y="274320"/>
            <a:ext cx="6375863" cy="1104901"/>
          </a:xfrm>
        </p:spPr>
        <p:txBody>
          <a:bodyPr anchor="t">
            <a:normAutofit/>
          </a:bodyPr>
          <a:lstStyle/>
          <a:p>
            <a:r>
              <a:rPr lang="en-US" dirty="0"/>
              <a:t>The benefits of MOUD</a:t>
            </a:r>
            <a:endParaRPr lang="en-US"/>
          </a:p>
        </p:txBody>
      </p:sp>
      <p:sp>
        <p:nvSpPr>
          <p:cNvPr id="3" name="Content Placeholder 2">
            <a:extLst>
              <a:ext uri="{FF2B5EF4-FFF2-40B4-BE49-F238E27FC236}">
                <a16:creationId xmlns:a16="http://schemas.microsoft.com/office/drawing/2014/main" id="{DB4112A5-3A63-00E4-6DA4-9B2DA0DEE68D}"/>
              </a:ext>
            </a:extLst>
          </p:cNvPr>
          <p:cNvSpPr>
            <a:spLocks noGrp="1"/>
          </p:cNvSpPr>
          <p:nvPr>
            <p:ph type="body" idx="1"/>
          </p:nvPr>
        </p:nvSpPr>
        <p:spPr>
          <a:xfrm>
            <a:off x="303195" y="1097668"/>
            <a:ext cx="6375862" cy="3733287"/>
          </a:xfrm>
        </p:spPr>
        <p:txBody>
          <a:bodyPr>
            <a:normAutofit/>
          </a:bodyPr>
          <a:lstStyle/>
          <a:p>
            <a:pPr marL="742950" marR="0" lvl="1" indent="-285750"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b="0" i="0" u="none" strike="noStrike" kern="1200" cap="none" spc="0" normalizeH="0" baseline="0" noProof="0" dirty="0">
              <a:ln>
                <a:noFill/>
              </a:ln>
              <a:solidFill>
                <a:schemeClr val="tx1"/>
              </a:solidFill>
              <a:effectLst/>
              <a:uLnTx/>
              <a:uFillTx/>
            </a:endParaRPr>
          </a:p>
          <a:p>
            <a:pPr marL="742950" marR="0" lvl="1" indent="-285750"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schemeClr val="tx1"/>
                </a:solidFill>
                <a:effectLst/>
                <a:uLnTx/>
                <a:uFillTx/>
              </a:rPr>
              <a:t>Decreased mortality</a:t>
            </a:r>
          </a:p>
          <a:p>
            <a:pPr marL="1200150" marR="0" lvl="2" indent="-285750"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solidFill>
                <a:effectLst/>
                <a:uLnTx/>
                <a:uFillTx/>
              </a:rPr>
              <a:t>Overdose deaths decrease by 50-70%</a:t>
            </a:r>
          </a:p>
          <a:p>
            <a:pPr marL="1200150" marR="0" lvl="2" indent="-285750" defTabSz="914400" rtl="0" eaLnBrk="1" fontAlgn="auto" latinLnBrk="0" hangingPunct="1">
              <a:spcBef>
                <a:spcPts val="0"/>
              </a:spcBef>
              <a:spcAft>
                <a:spcPts val="0"/>
              </a:spcAft>
              <a:buClrTx/>
              <a:buSzTx/>
              <a:buFont typeface="Wingdings" panose="05000000000000000000" pitchFamily="2" charset="2"/>
              <a:buChar char="§"/>
              <a:tabLst/>
              <a:defRPr/>
            </a:pPr>
            <a:endParaRPr lang="en-US" sz="2000" dirty="0">
              <a:solidFill>
                <a:schemeClr val="tx1"/>
              </a:solidFill>
            </a:endParaRPr>
          </a:p>
          <a:p>
            <a:pPr marL="742950" lvl="1" indent="-285750">
              <a:spcBef>
                <a:spcPts val="0"/>
              </a:spcBef>
              <a:buFont typeface="Wingdings" panose="05000000000000000000" pitchFamily="2" charset="2"/>
              <a:buChar char="§"/>
              <a:defRPr/>
            </a:pPr>
            <a:r>
              <a:rPr kumimoji="0" lang="en-US" b="0" i="0" u="none" strike="noStrike" kern="1200" cap="none" spc="0" normalizeH="0" baseline="0" noProof="0" dirty="0">
                <a:ln>
                  <a:noFill/>
                </a:ln>
                <a:solidFill>
                  <a:schemeClr val="tx1"/>
                </a:solidFill>
                <a:effectLst/>
                <a:uLnTx/>
                <a:uFillTx/>
              </a:rPr>
              <a:t>Decreased risk </a:t>
            </a:r>
            <a:r>
              <a:rPr lang="en-US" dirty="0">
                <a:solidFill>
                  <a:schemeClr val="tx1"/>
                </a:solidFill>
              </a:rPr>
              <a:t>of infectious diseases</a:t>
            </a:r>
            <a:endParaRPr kumimoji="0" lang="en-US" b="0" i="0" u="none" strike="noStrike" kern="1200" cap="none" spc="0" normalizeH="0" baseline="0" noProof="0" dirty="0">
              <a:ln>
                <a:noFill/>
              </a:ln>
              <a:solidFill>
                <a:schemeClr val="tx1"/>
              </a:solidFill>
              <a:effectLst/>
              <a:uLnTx/>
              <a:uFillTx/>
            </a:endParaRPr>
          </a:p>
          <a:p>
            <a:pPr marL="1200150" marR="0" lvl="2" indent="-285750"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solidFill>
                <a:effectLst/>
                <a:uLnTx/>
                <a:uFillTx/>
              </a:rPr>
              <a:t>Decreased risk of HIV, HBV, HCV, STI, skin infections, endocarditis, sepsis</a:t>
            </a:r>
          </a:p>
          <a:p>
            <a:pPr marL="742950" marR="0" lvl="1" indent="-285750"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b="0" i="0" u="none" strike="noStrike" kern="1200" cap="none" spc="0" normalizeH="0" baseline="0" noProof="0" dirty="0">
              <a:ln>
                <a:noFill/>
              </a:ln>
              <a:solidFill>
                <a:schemeClr val="tx1"/>
              </a:solidFill>
              <a:effectLst/>
              <a:uLnTx/>
              <a:uFillTx/>
            </a:endParaRPr>
          </a:p>
          <a:p>
            <a:pPr marL="742950" marR="0" lvl="1" indent="-285750"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schemeClr val="tx1"/>
                </a:solidFill>
                <a:effectLst/>
                <a:uLnTx/>
                <a:uFillTx/>
              </a:rPr>
              <a:t>Improved SDOH</a:t>
            </a:r>
          </a:p>
          <a:p>
            <a:pPr marL="1200150" marR="0" lvl="2" indent="-285750"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solidFill>
                <a:effectLst/>
                <a:uLnTx/>
                <a:uFillTx/>
              </a:rPr>
              <a:t>More like to be employed, have stable housing, less depression/anxiety</a:t>
            </a:r>
          </a:p>
          <a:p>
            <a:pPr marL="1200150" marR="0" lvl="2" indent="-285750"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solidFill>
                <a:effectLst/>
                <a:uLnTx/>
                <a:uFillTx/>
              </a:rPr>
              <a:t>Less criminal activity, more likely to have custody of children</a:t>
            </a:r>
          </a:p>
          <a:p>
            <a:pPr marL="1200150" marR="0" lvl="2" indent="-285750"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chemeClr val="tx1"/>
              </a:solidFill>
              <a:effectLst/>
              <a:uLnTx/>
              <a:uFillTx/>
            </a:endParaRPr>
          </a:p>
          <a:p>
            <a:pPr marL="742950" marR="0" lvl="1" indent="-285750"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b="0" i="0" u="none" strike="noStrike" kern="1200" cap="none" spc="0" normalizeH="0" baseline="0" noProof="0" dirty="0">
              <a:ln>
                <a:noFill/>
              </a:ln>
              <a:solidFill>
                <a:schemeClr val="tx1"/>
              </a:solidFill>
              <a:effectLst/>
              <a:uLnTx/>
              <a:uFillTx/>
            </a:endParaRPr>
          </a:p>
          <a:p>
            <a:endParaRPr lang="en-US" sz="2000" dirty="0"/>
          </a:p>
        </p:txBody>
      </p:sp>
    </p:spTree>
    <p:extLst>
      <p:ext uri="{BB962C8B-B14F-4D97-AF65-F5344CB8AC3E}">
        <p14:creationId xmlns:p14="http://schemas.microsoft.com/office/powerpoint/2010/main" val="2776068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C114D-6E44-7A6E-87E2-965A7ACDC1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7C5ED6-E395-FCA9-AA0D-1B54A022B748}"/>
              </a:ext>
            </a:extLst>
          </p:cNvPr>
          <p:cNvSpPr>
            <a:spLocks noGrp="1"/>
          </p:cNvSpPr>
          <p:nvPr>
            <p:ph type="title"/>
          </p:nvPr>
        </p:nvSpPr>
        <p:spPr>
          <a:xfrm>
            <a:off x="457199" y="276888"/>
            <a:ext cx="7321463" cy="1051323"/>
          </a:xfrm>
        </p:spPr>
        <p:txBody>
          <a:bodyPr anchor="t">
            <a:normAutofit/>
          </a:bodyPr>
          <a:lstStyle/>
          <a:p>
            <a:r>
              <a:rPr lang="en-US" dirty="0"/>
              <a:t>The negatives of MOUD</a:t>
            </a:r>
            <a:endParaRPr lang="en-US"/>
          </a:p>
        </p:txBody>
      </p:sp>
      <p:sp>
        <p:nvSpPr>
          <p:cNvPr id="3" name="Content Placeholder 2">
            <a:extLst>
              <a:ext uri="{FF2B5EF4-FFF2-40B4-BE49-F238E27FC236}">
                <a16:creationId xmlns:a16="http://schemas.microsoft.com/office/drawing/2014/main" id="{9752BE74-0BE1-F8F8-CFEA-5F4EEFE6A42E}"/>
              </a:ext>
            </a:extLst>
          </p:cNvPr>
          <p:cNvSpPr>
            <a:spLocks noGrp="1"/>
          </p:cNvSpPr>
          <p:nvPr>
            <p:ph type="body" idx="1"/>
          </p:nvPr>
        </p:nvSpPr>
        <p:spPr>
          <a:xfrm>
            <a:off x="304157" y="947053"/>
            <a:ext cx="7321463" cy="4012882"/>
          </a:xfrm>
        </p:spPr>
        <p:txBody>
          <a:bodyPr>
            <a:normAutofit/>
          </a:bodyPr>
          <a:lstStyle/>
          <a:p>
            <a:pPr marL="742950" marR="0" lvl="1" indent="-285750"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schemeClr val="tx1"/>
              </a:solidFill>
              <a:effectLst/>
              <a:uLnTx/>
              <a:uFillTx/>
            </a:endParaRPr>
          </a:p>
          <a:p>
            <a:pPr marL="742950" marR="0" lvl="1" indent="-285750"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tx1"/>
                </a:solidFill>
                <a:effectLst/>
                <a:uLnTx/>
                <a:uFillTx/>
              </a:rPr>
              <a:t>Need for daily medication</a:t>
            </a:r>
          </a:p>
          <a:p>
            <a:pPr marL="1200150" marR="0" lvl="2" indent="-285750" defTabSz="914400" rtl="0" eaLnBrk="1" fontAlgn="auto" latinLnBrk="0" hangingPunct="1">
              <a:spcBef>
                <a:spcPts val="0"/>
              </a:spcBef>
              <a:spcAft>
                <a:spcPts val="0"/>
              </a:spcAft>
              <a:buClrTx/>
              <a:buSzTx/>
              <a:buFont typeface="Wingdings" panose="05000000000000000000" pitchFamily="2" charset="2"/>
              <a:buChar char="§"/>
              <a:tabLst/>
              <a:defRPr/>
            </a:pPr>
            <a:r>
              <a:rPr lang="en-US" sz="2200" dirty="0">
                <a:solidFill>
                  <a:schemeClr val="tx1"/>
                </a:solidFill>
              </a:rPr>
              <a:t>Can be an issue - vacations, emergencies, incarceration, etc.</a:t>
            </a:r>
          </a:p>
          <a:p>
            <a:pPr marL="1200150" marR="0" lvl="2" indent="-285750" defTabSz="914400" rtl="0" eaLnBrk="1" fontAlgn="auto" latinLnBrk="0" hangingPunct="1">
              <a:spcBef>
                <a:spcPts val="0"/>
              </a:spcBef>
              <a:spcAft>
                <a:spcPts val="0"/>
              </a:spcAft>
              <a:buClrTx/>
              <a:buSzTx/>
              <a:buFont typeface="Wingdings" panose="05000000000000000000" pitchFamily="2" charset="2"/>
              <a:buChar char="§"/>
              <a:tabLst/>
              <a:defRPr/>
            </a:pPr>
            <a:r>
              <a:rPr lang="en-US" sz="2200" dirty="0">
                <a:solidFill>
                  <a:schemeClr val="tx1"/>
                </a:solidFill>
              </a:rPr>
              <a:t>Going without medication even for one day can be uncomfortable</a:t>
            </a:r>
          </a:p>
          <a:p>
            <a:pPr marL="914400" marR="0" lvl="2" indent="0" defTabSz="914400" rtl="0" eaLnBrk="1" fontAlgn="auto" latinLnBrk="0" hangingPunct="1">
              <a:spcBef>
                <a:spcPts val="0"/>
              </a:spcBef>
              <a:spcAft>
                <a:spcPts val="0"/>
              </a:spcAft>
              <a:buClrTx/>
              <a:buSzTx/>
              <a:buNone/>
              <a:tabLst/>
              <a:defRPr/>
            </a:pPr>
            <a:endParaRPr lang="en-US" sz="2200" dirty="0">
              <a:solidFill>
                <a:schemeClr val="tx1"/>
              </a:solidFill>
            </a:endParaRPr>
          </a:p>
          <a:p>
            <a:pPr marL="742950" lvl="1" indent="-285750">
              <a:spcBef>
                <a:spcPts val="0"/>
              </a:spcBef>
              <a:buFont typeface="Wingdings" panose="05000000000000000000" pitchFamily="2" charset="2"/>
              <a:buChar char="§"/>
              <a:defRPr/>
            </a:pPr>
            <a:r>
              <a:rPr kumimoji="0" lang="en-US" sz="2200" b="0" i="0" u="none" strike="noStrike" kern="1200" cap="none" spc="0" normalizeH="0" baseline="0" noProof="0" dirty="0">
                <a:ln>
                  <a:noFill/>
                </a:ln>
                <a:solidFill>
                  <a:schemeClr val="tx1"/>
                </a:solidFill>
                <a:effectLst/>
                <a:uLnTx/>
                <a:uFillTx/>
              </a:rPr>
              <a:t>Inconvenience and cost of follow up medical visits</a:t>
            </a:r>
          </a:p>
          <a:p>
            <a:pPr marL="742950" marR="0" lvl="1" indent="-285750"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schemeClr val="tx1"/>
              </a:solidFill>
              <a:effectLst/>
              <a:uLnTx/>
              <a:uFillTx/>
            </a:endParaRPr>
          </a:p>
          <a:p>
            <a:pPr marL="742950" marR="0" lvl="1" indent="-285750" defTabSz="914400" rtl="0" eaLnBrk="1" fontAlgn="auto" latinLnBrk="0" hangingPunct="1">
              <a:spcBef>
                <a:spcPts val="0"/>
              </a:spcBef>
              <a:spcAft>
                <a:spcPts val="0"/>
              </a:spcAft>
              <a:buClrTx/>
              <a:buSzTx/>
              <a:buFont typeface="Wingdings" panose="05000000000000000000" pitchFamily="2" charset="2"/>
              <a:buChar char="§"/>
              <a:tabLst/>
              <a:defRPr/>
            </a:pPr>
            <a:r>
              <a:rPr lang="en-US" sz="2200" dirty="0">
                <a:solidFill>
                  <a:schemeClr val="tx1"/>
                </a:solidFill>
              </a:rPr>
              <a:t>Stigma</a:t>
            </a:r>
            <a:endParaRPr kumimoji="0" lang="en-US" sz="2200" b="0" i="0" u="none" strike="noStrike" kern="1200" cap="none" spc="0" normalizeH="0" baseline="0" noProof="0" dirty="0">
              <a:ln>
                <a:noFill/>
              </a:ln>
              <a:solidFill>
                <a:schemeClr val="tx1"/>
              </a:solidFill>
              <a:effectLst/>
              <a:uLnTx/>
              <a:uFillTx/>
            </a:endParaRPr>
          </a:p>
          <a:p>
            <a:pPr marL="1200150" marR="0" lvl="2" indent="-285750"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tx1"/>
                </a:solidFill>
                <a:effectLst/>
                <a:uLnTx/>
                <a:uFillTx/>
              </a:rPr>
              <a:t>Patients on MOUD are “not in recovery”</a:t>
            </a:r>
          </a:p>
          <a:p>
            <a:pPr marL="1200150" marR="0" lvl="2" indent="-285750"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tx1"/>
                </a:solidFill>
                <a:effectLst/>
                <a:uLnTx/>
                <a:uFillTx/>
              </a:rPr>
              <a:t>Pressure from family, friends, to stop medication</a:t>
            </a:r>
          </a:p>
          <a:p>
            <a:pPr marL="1200150" marR="0" lvl="2" indent="-285750" defTabSz="914400" rtl="0" eaLnBrk="1" fontAlgn="auto" latinLnBrk="0" hangingPunct="1">
              <a:spcBef>
                <a:spcPts val="0"/>
              </a:spcBef>
              <a:spcAft>
                <a:spcPts val="0"/>
              </a:spcAft>
              <a:buClrTx/>
              <a:buSzTx/>
              <a:buFont typeface="Wingdings" panose="05000000000000000000" pitchFamily="2" charset="2"/>
              <a:buChar char="§"/>
              <a:tabLst/>
              <a:defRPr/>
            </a:pPr>
            <a:r>
              <a:rPr lang="en-US" sz="2200" dirty="0">
                <a:solidFill>
                  <a:schemeClr val="tx1"/>
                </a:solidFill>
              </a:rPr>
              <a:t>Patient self-stigma</a:t>
            </a:r>
            <a:endParaRPr kumimoji="0" lang="en-US" sz="2200" b="0" i="0" u="none" strike="noStrike" kern="1200" cap="none" spc="0" normalizeH="0" baseline="0" noProof="0" dirty="0">
              <a:ln>
                <a:noFill/>
              </a:ln>
              <a:solidFill>
                <a:schemeClr val="tx1"/>
              </a:solidFill>
              <a:effectLst/>
              <a:uLnTx/>
              <a:uFillTx/>
            </a:endParaRPr>
          </a:p>
          <a:p>
            <a:pPr marL="742950" marR="0" lvl="1" indent="-285750"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schemeClr val="tx1"/>
              </a:solidFill>
              <a:effectLst/>
              <a:uLnTx/>
              <a:uFillTx/>
            </a:endParaRPr>
          </a:p>
          <a:p>
            <a:endParaRPr lang="en-US" sz="2200" dirty="0"/>
          </a:p>
        </p:txBody>
      </p:sp>
    </p:spTree>
    <p:extLst>
      <p:ext uri="{BB962C8B-B14F-4D97-AF65-F5344CB8AC3E}">
        <p14:creationId xmlns:p14="http://schemas.microsoft.com/office/powerpoint/2010/main" val="3264804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44B72-9127-AFE2-EAE8-5A38DA64EB7B}"/>
              </a:ext>
            </a:extLst>
          </p:cNvPr>
          <p:cNvSpPr>
            <a:spLocks noGrp="1"/>
          </p:cNvSpPr>
          <p:nvPr>
            <p:ph type="title"/>
          </p:nvPr>
        </p:nvSpPr>
        <p:spPr/>
        <p:txBody>
          <a:bodyPr/>
          <a:lstStyle/>
          <a:p>
            <a:pPr algn="ctr"/>
            <a:r>
              <a:rPr lang="en-US" dirty="0"/>
              <a:t>Balancing benefits and negatives for MOUD</a:t>
            </a:r>
          </a:p>
        </p:txBody>
      </p:sp>
      <p:pic>
        <p:nvPicPr>
          <p:cNvPr id="4" name="Content Placeholder 5" descr="&lt;a href=&quot;https://www.vecteezy.com/free-png/justice-scales&quot;&gt;Justice Scales PNGs by Vecteezy&lt;/a&gt;">
            <a:extLst>
              <a:ext uri="{FF2B5EF4-FFF2-40B4-BE49-F238E27FC236}">
                <a16:creationId xmlns:a16="http://schemas.microsoft.com/office/drawing/2014/main" id="{5457BA74-028E-677E-E1A2-8E9F5AFD7A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50064"/>
            <a:ext cx="3456432" cy="2903028"/>
          </a:xfrm>
          <a:prstGeom prst="rect">
            <a:avLst/>
          </a:prstGeom>
          <a:noFill/>
        </p:spPr>
      </p:pic>
      <p:sp>
        <p:nvSpPr>
          <p:cNvPr id="5" name="TextBox 4">
            <a:extLst>
              <a:ext uri="{FF2B5EF4-FFF2-40B4-BE49-F238E27FC236}">
                <a16:creationId xmlns:a16="http://schemas.microsoft.com/office/drawing/2014/main" id="{09701717-A043-C5DF-B93F-63224C1C7832}"/>
              </a:ext>
            </a:extLst>
          </p:cNvPr>
          <p:cNvSpPr txBox="1"/>
          <p:nvPr/>
        </p:nvSpPr>
        <p:spPr>
          <a:xfrm>
            <a:off x="4443984" y="1457038"/>
            <a:ext cx="7095744" cy="3077766"/>
          </a:xfrm>
          <a:prstGeom prst="rect">
            <a:avLst/>
          </a:prstGeom>
          <a:noFill/>
        </p:spPr>
        <p:txBody>
          <a:bodyPr wrap="square" rtlCol="0">
            <a:spAutoFit/>
          </a:bodyPr>
          <a:lstStyle/>
          <a:p>
            <a:pPr marL="285750" indent="-285750">
              <a:buFont typeface="Arial" panose="020B0604020202020204" pitchFamily="34" charset="0"/>
              <a:buChar char="•"/>
            </a:pPr>
            <a:r>
              <a:rPr lang="en-US" dirty="0"/>
              <a:t>There is no medical reason or urgency to taper or stop MOUD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the reasons to taper/stop are due to stigma, inconvenience, and cost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Return to using illegal opioids can lead to overdose death</a:t>
            </a:r>
          </a:p>
          <a:p>
            <a:pPr marL="742950" lvl="1" indent="-285750">
              <a:buFont typeface="Arial" panose="020B0604020202020204" pitchFamily="34" charset="0"/>
              <a:buChar char="•"/>
            </a:pPr>
            <a:r>
              <a:rPr lang="en-US" sz="1600" dirty="0"/>
              <a:t>Risk of death increases for a period of time after cessation of MOUD</a:t>
            </a:r>
          </a:p>
          <a:p>
            <a:pPr marL="742950" lvl="1"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dirty="0">
                <a:highlight>
                  <a:srgbClr val="00FF00"/>
                </a:highlight>
              </a:rPr>
              <a:t>There is no reason that a counselor or medical provider should push someone into tapering or stopping MOUD - it should be the patient’s decision</a:t>
            </a:r>
          </a:p>
        </p:txBody>
      </p:sp>
    </p:spTree>
    <p:extLst>
      <p:ext uri="{BB962C8B-B14F-4D97-AF65-F5344CB8AC3E}">
        <p14:creationId xmlns:p14="http://schemas.microsoft.com/office/powerpoint/2010/main" val="3350580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2ED3E-5EF9-6C42-3271-8512FB4544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668C0A-0776-E840-D595-345E90CAB735}"/>
              </a:ext>
            </a:extLst>
          </p:cNvPr>
          <p:cNvSpPr>
            <a:spLocks noGrp="1"/>
          </p:cNvSpPr>
          <p:nvPr>
            <p:ph type="title"/>
          </p:nvPr>
        </p:nvSpPr>
        <p:spPr/>
        <p:txBody>
          <a:bodyPr/>
          <a:lstStyle/>
          <a:p>
            <a:pPr algn="ctr"/>
            <a:r>
              <a:rPr lang="en-US"/>
              <a:t>Things to know about tapering</a:t>
            </a:r>
            <a:endParaRPr lang="en-US" dirty="0"/>
          </a:p>
        </p:txBody>
      </p:sp>
      <p:sp>
        <p:nvSpPr>
          <p:cNvPr id="3" name="Content Placeholder 2">
            <a:extLst>
              <a:ext uri="{FF2B5EF4-FFF2-40B4-BE49-F238E27FC236}">
                <a16:creationId xmlns:a16="http://schemas.microsoft.com/office/drawing/2014/main" id="{F8CFA91A-C820-50C4-A3B7-BA939D3CBA51}"/>
              </a:ext>
            </a:extLst>
          </p:cNvPr>
          <p:cNvSpPr>
            <a:spLocks noGrp="1"/>
          </p:cNvSpPr>
          <p:nvPr>
            <p:ph idx="1"/>
          </p:nvPr>
        </p:nvSpPr>
        <p:spPr>
          <a:xfrm>
            <a:off x="495300" y="948544"/>
            <a:ext cx="11201400" cy="4122030"/>
          </a:xfrm>
        </p:spPr>
        <p:txBody>
          <a:bodyPr>
            <a:normAutofit fontScale="92500"/>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Calibri"/>
                <a:cs typeface="Calibri"/>
              </a:rPr>
              <a:t>Getting off opioids is hard</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Calibri"/>
                <a:cs typeface="Calibri"/>
              </a:rPr>
              <a:t>No matter which one(s) - oxycodone, heroin, fentanyl, buprenorphine, methadone</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solidFill>
                  <a:srgbClr val="000000"/>
                </a:solidFill>
                <a:latin typeface="Calibri" panose="020F0502020204030204"/>
                <a:ea typeface="Calibri"/>
                <a:cs typeface="Calibri"/>
              </a:rPr>
              <a:t>Potentially risky - for return to use, overdose, etc.</a:t>
            </a:r>
            <a:endParaRPr kumimoji="0" lang="en-US" sz="20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Calibri"/>
                <a:cs typeface="Calibri"/>
              </a:rPr>
              <a:t>There is no way to get off opioids without experiencing at least some withdrawal symptoms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Calibri"/>
                <a:cs typeface="Calibri"/>
              </a:rPr>
              <a:t>Some people tolerate opioid withdrawal more easily than others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Calibri"/>
                <a:cs typeface="Calibri"/>
              </a:rPr>
              <a:t>Withdrawal symptoms, while uncomfortable, are not dangerous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solidFill>
                <a:srgbClr val="000000"/>
              </a:solidFill>
              <a:latin typeface="Calibri" panose="020F0502020204030204"/>
              <a:ea typeface="Calibri"/>
              <a:cs typeface="Calibri"/>
            </a:endParaRPr>
          </a:p>
          <a:p>
            <a:pPr marL="742950" lvl="1" indent="-285750">
              <a:lnSpc>
                <a:spcPct val="100000"/>
              </a:lnSpc>
              <a:spcBef>
                <a:spcPts val="0"/>
              </a:spcBef>
              <a:buFont typeface="Wingdings" panose="05000000000000000000" pitchFamily="2" charset="2"/>
              <a:buChar char="§"/>
              <a:defRPr/>
            </a:pPr>
            <a:r>
              <a:rPr lang="en-US" dirty="0">
                <a:solidFill>
                  <a:srgbClr val="000000"/>
                </a:solidFill>
                <a:latin typeface="Calibri" panose="020F0502020204030204"/>
                <a:ea typeface="Calibri"/>
                <a:cs typeface="Calibri"/>
              </a:rPr>
              <a:t>Most people who try to taper or stop MOUD will fail</a:t>
            </a:r>
          </a:p>
          <a:p>
            <a:pPr marL="1200150" lvl="2" indent="-285750">
              <a:lnSpc>
                <a:spcPct val="100000"/>
              </a:lnSpc>
              <a:spcBef>
                <a:spcPts val="0"/>
              </a:spcBef>
              <a:buFont typeface="Wingdings" panose="05000000000000000000" pitchFamily="2" charset="2"/>
              <a:buChar char="§"/>
              <a:defRPr/>
            </a:pPr>
            <a:r>
              <a:rPr kumimoji="0" lang="en-US" b="0" i="0" u="none" strike="noStrike" kern="1200" cap="none" spc="0" normalizeH="0" baseline="0" noProof="0" dirty="0">
                <a:ln>
                  <a:noFill/>
                </a:ln>
                <a:solidFill>
                  <a:srgbClr val="000000"/>
                </a:solidFill>
                <a:effectLst/>
                <a:uLnTx/>
                <a:uFillTx/>
                <a:latin typeface="Calibri" panose="020F0502020204030204"/>
                <a:ea typeface="Calibri"/>
                <a:cs typeface="Calibri"/>
              </a:rPr>
              <a:t>Up to 80-90% failure rates - but also some successes</a:t>
            </a:r>
          </a:p>
          <a:p>
            <a:pPr marL="1200150" lvl="2" indent="-285750">
              <a:lnSpc>
                <a:spcPct val="100000"/>
              </a:lnSpc>
              <a:spcBef>
                <a:spcPts val="0"/>
              </a:spcBef>
              <a:buFont typeface="Wingdings" panose="05000000000000000000" pitchFamily="2" charset="2"/>
              <a:buChar char="§"/>
              <a:defRPr/>
            </a:pPr>
            <a:endParaRPr lang="en-US" dirty="0">
              <a:solidFill>
                <a:srgbClr val="000000"/>
              </a:solidFill>
              <a:latin typeface="Calibri" panose="020F0502020204030204"/>
              <a:ea typeface="Calibri"/>
              <a:cs typeface="Calibri"/>
            </a:endParaRPr>
          </a:p>
          <a:p>
            <a:pPr marL="742950" lvl="1" indent="-285750">
              <a:lnSpc>
                <a:spcPct val="100000"/>
              </a:lnSpc>
              <a:spcBef>
                <a:spcPts val="0"/>
              </a:spcBef>
              <a:buFont typeface="Wingdings" panose="05000000000000000000" pitchFamily="2" charset="2"/>
              <a:buChar char="§"/>
              <a:defRPr/>
            </a:pPr>
            <a:r>
              <a:rPr kumimoji="0" lang="en-US" b="0" i="0" u="none" strike="noStrike" kern="1200" cap="none" spc="0" normalizeH="0" baseline="0" noProof="0" dirty="0">
                <a:ln>
                  <a:noFill/>
                </a:ln>
                <a:solidFill>
                  <a:srgbClr val="000000"/>
                </a:solidFill>
                <a:effectLst/>
                <a:uLnTx/>
                <a:uFillTx/>
                <a:latin typeface="Calibri" panose="020F0502020204030204"/>
                <a:ea typeface="Calibri"/>
                <a:cs typeface="Calibri"/>
              </a:rPr>
              <a:t>The best approach is a slow taper using small dose changes</a:t>
            </a:r>
          </a:p>
          <a:p>
            <a:pPr marL="1200150" lvl="2" indent="-285750">
              <a:lnSpc>
                <a:spcPct val="100000"/>
              </a:lnSpc>
              <a:spcBef>
                <a:spcPts val="0"/>
              </a:spcBef>
              <a:buFont typeface="Wingdings" panose="05000000000000000000" pitchFamily="2" charset="2"/>
              <a:buChar char="§"/>
              <a:defRPr/>
            </a:pPr>
            <a:r>
              <a:rPr lang="en-US" sz="1900" dirty="0">
                <a:solidFill>
                  <a:srgbClr val="000000"/>
                </a:solidFill>
                <a:latin typeface="Calibri" panose="020F0502020204030204"/>
                <a:ea typeface="Calibri"/>
                <a:cs typeface="Calibri"/>
              </a:rPr>
              <a:t>Months to years</a:t>
            </a:r>
            <a:endParaRPr kumimoji="0" lang="en-US" sz="1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1991017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2770C-2EE9-6EEB-EBB3-A14C0C5E7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079A09-123D-5D23-7495-D3EA1F0A06AC}"/>
              </a:ext>
            </a:extLst>
          </p:cNvPr>
          <p:cNvSpPr>
            <a:spLocks noGrp="1"/>
          </p:cNvSpPr>
          <p:nvPr>
            <p:ph type="title"/>
          </p:nvPr>
        </p:nvSpPr>
        <p:spPr>
          <a:xfrm>
            <a:off x="457199" y="274320"/>
            <a:ext cx="8185759" cy="982551"/>
          </a:xfrm>
        </p:spPr>
        <p:txBody>
          <a:bodyPr anchor="t">
            <a:normAutofit/>
          </a:bodyPr>
          <a:lstStyle/>
          <a:p>
            <a:r>
              <a:rPr lang="en-US" dirty="0"/>
              <a:t>Tapering vs. weight loss</a:t>
            </a:r>
            <a:endParaRPr lang="en-US"/>
          </a:p>
        </p:txBody>
      </p:sp>
      <p:graphicFrame>
        <p:nvGraphicFramePr>
          <p:cNvPr id="5" name="Content Placeholder 2">
            <a:extLst>
              <a:ext uri="{FF2B5EF4-FFF2-40B4-BE49-F238E27FC236}">
                <a16:creationId xmlns:a16="http://schemas.microsoft.com/office/drawing/2014/main" id="{28F8C577-B9A5-7BC0-3083-45879C943969}"/>
              </a:ext>
            </a:extLst>
          </p:cNvPr>
          <p:cNvGraphicFramePr>
            <a:graphicFrameLocks noGrp="1"/>
          </p:cNvGraphicFramePr>
          <p:nvPr>
            <p:ph idx="1"/>
            <p:extLst>
              <p:ext uri="{D42A27DB-BD31-4B8C-83A1-F6EECF244321}">
                <p14:modId xmlns:p14="http://schemas.microsoft.com/office/powerpoint/2010/main" val="3312860235"/>
              </p:ext>
            </p:extLst>
          </p:nvPr>
        </p:nvGraphicFramePr>
        <p:xfrm>
          <a:off x="457198" y="1159578"/>
          <a:ext cx="8185760" cy="4981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1466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7690C-D56A-710B-5A84-4FBBCE4A4C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C60CF7-1C07-B0FD-9485-8317C76CA7D9}"/>
              </a:ext>
            </a:extLst>
          </p:cNvPr>
          <p:cNvSpPr>
            <a:spLocks noGrp="1"/>
          </p:cNvSpPr>
          <p:nvPr>
            <p:ph type="title"/>
          </p:nvPr>
        </p:nvSpPr>
        <p:spPr/>
        <p:txBody>
          <a:bodyPr/>
          <a:lstStyle/>
          <a:p>
            <a:pPr algn="ctr"/>
            <a:r>
              <a:rPr lang="en-US" dirty="0"/>
              <a:t>Opioid withdrawal symptoms - acute</a:t>
            </a:r>
          </a:p>
        </p:txBody>
      </p:sp>
      <p:sp>
        <p:nvSpPr>
          <p:cNvPr id="3" name="Content Placeholder 2">
            <a:extLst>
              <a:ext uri="{FF2B5EF4-FFF2-40B4-BE49-F238E27FC236}">
                <a16:creationId xmlns:a16="http://schemas.microsoft.com/office/drawing/2014/main" id="{0E8F07F9-0386-F95C-52CD-89AA4D6A5701}"/>
              </a:ext>
            </a:extLst>
          </p:cNvPr>
          <p:cNvSpPr>
            <a:spLocks noGrp="1"/>
          </p:cNvSpPr>
          <p:nvPr>
            <p:ph idx="1"/>
          </p:nvPr>
        </p:nvSpPr>
        <p:spPr>
          <a:xfrm>
            <a:off x="495300" y="1086066"/>
            <a:ext cx="11201400" cy="4122030"/>
          </a:xfrm>
        </p:spPr>
        <p:txBody>
          <a:bodyPr>
            <a:normAutofit fontScale="92500" lnSpcReduction="10000"/>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Calibri"/>
                <a:cs typeface="Calibri"/>
              </a:rPr>
              <a:t>Nausea, vomiting, diarrhea, stomach cramps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Calibri"/>
                <a:cs typeface="Calibri"/>
              </a:rPr>
              <a:t>Sweats, chills, diaphoresis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solidFill>
                <a:srgbClr val="000000"/>
              </a:solidFill>
              <a:latin typeface="Calibri" panose="020F0502020204030204"/>
              <a:ea typeface="Calibri"/>
              <a:cs typeface="Calibri"/>
            </a:endParaRPr>
          </a:p>
          <a:p>
            <a:pPr marL="742950" lvl="1" indent="-285750">
              <a:lnSpc>
                <a:spcPct val="100000"/>
              </a:lnSpc>
              <a:spcBef>
                <a:spcPts val="0"/>
              </a:spcBef>
              <a:buFont typeface="Wingdings" panose="05000000000000000000" pitchFamily="2" charset="2"/>
              <a:buChar char="§"/>
              <a:defRPr/>
            </a:pPr>
            <a:r>
              <a:rPr lang="en-US" dirty="0">
                <a:solidFill>
                  <a:srgbClr val="000000"/>
                </a:solidFill>
                <a:latin typeface="Calibri" panose="020F0502020204030204"/>
                <a:ea typeface="Calibri"/>
                <a:cs typeface="Calibri"/>
              </a:rPr>
              <a:t>Generalized achiness, muscle cramps, and an increase in any preexisting pain</a:t>
            </a:r>
          </a:p>
          <a:p>
            <a:pPr marL="1200150" lvl="2" indent="-285750">
              <a:lnSpc>
                <a:spcPct val="100000"/>
              </a:lnSpc>
              <a:spcBef>
                <a:spcPts val="0"/>
              </a:spcBef>
              <a:buFont typeface="Wingdings" panose="05000000000000000000" pitchFamily="2" charset="2"/>
              <a:buChar char="§"/>
              <a:defRPr/>
            </a:pPr>
            <a:endParaRPr lang="en-US" dirty="0">
              <a:solidFill>
                <a:srgbClr val="000000"/>
              </a:solidFill>
              <a:latin typeface="Calibri" panose="020F0502020204030204"/>
              <a:ea typeface="Calibri"/>
              <a:cs typeface="Calibri"/>
            </a:endParaRPr>
          </a:p>
          <a:p>
            <a:pPr marL="742950" lvl="1" indent="-285750">
              <a:lnSpc>
                <a:spcPct val="100000"/>
              </a:lnSpc>
              <a:spcBef>
                <a:spcPts val="0"/>
              </a:spcBef>
              <a:buFont typeface="Wingdings" panose="05000000000000000000" pitchFamily="2" charset="2"/>
              <a:buChar char="§"/>
              <a:defRPr/>
            </a:pPr>
            <a:r>
              <a:rPr kumimoji="0" lang="en-US" b="0" i="0" u="none" strike="noStrike" kern="1200" cap="none" spc="0" normalizeH="0" baseline="0" noProof="0" dirty="0">
                <a:ln>
                  <a:noFill/>
                </a:ln>
                <a:solidFill>
                  <a:srgbClr val="000000"/>
                </a:solidFill>
                <a:effectLst/>
                <a:uLnTx/>
                <a:uFillTx/>
                <a:latin typeface="Calibri" panose="020F0502020204030204"/>
                <a:ea typeface="Calibri"/>
                <a:cs typeface="Calibri"/>
              </a:rPr>
              <a:t>Severe fatigue, malaise</a:t>
            </a:r>
          </a:p>
          <a:p>
            <a:pPr marL="742950" lvl="1" indent="-285750">
              <a:lnSpc>
                <a:spcPct val="100000"/>
              </a:lnSpc>
              <a:spcBef>
                <a:spcPts val="0"/>
              </a:spcBef>
              <a:buFont typeface="Wingdings" panose="05000000000000000000" pitchFamily="2" charset="2"/>
              <a:buChar char="§"/>
              <a:defRPr/>
            </a:pPr>
            <a:endParaRPr lang="en-US" dirty="0">
              <a:solidFill>
                <a:srgbClr val="000000"/>
              </a:solidFill>
              <a:latin typeface="Calibri" panose="020F0502020204030204"/>
              <a:ea typeface="Calibri"/>
              <a:cs typeface="Calibri"/>
            </a:endParaRPr>
          </a:p>
          <a:p>
            <a:pPr marL="742950" lvl="1" indent="-285750">
              <a:lnSpc>
                <a:spcPct val="100000"/>
              </a:lnSpc>
              <a:spcBef>
                <a:spcPts val="0"/>
              </a:spcBef>
              <a:buFont typeface="Wingdings" panose="05000000000000000000" pitchFamily="2" charset="2"/>
              <a:buChar char="§"/>
              <a:defRPr/>
            </a:pPr>
            <a:r>
              <a:rPr kumimoji="0" lang="en-US" b="0" i="0" u="none" strike="noStrike" kern="1200" cap="none" spc="0" normalizeH="0" baseline="0" noProof="0" dirty="0">
                <a:ln>
                  <a:noFill/>
                </a:ln>
                <a:solidFill>
                  <a:srgbClr val="000000"/>
                </a:solidFill>
                <a:effectLst/>
                <a:uLnTx/>
                <a:uFillTx/>
                <a:latin typeface="Calibri" panose="020F0502020204030204"/>
                <a:ea typeface="Calibri"/>
                <a:cs typeface="Calibri"/>
              </a:rPr>
              <a:t>Agitation, restless legs symptoms, insomnia, irritability</a:t>
            </a:r>
          </a:p>
          <a:p>
            <a:pPr marL="742950" lvl="1" indent="-285750">
              <a:lnSpc>
                <a:spcPct val="100000"/>
              </a:lnSpc>
              <a:spcBef>
                <a:spcPts val="0"/>
              </a:spcBef>
              <a:buFont typeface="Wingdings" panose="05000000000000000000" pitchFamily="2" charset="2"/>
              <a:buChar char="§"/>
              <a:defRPr/>
            </a:pPr>
            <a:endParaRPr lang="en-US" dirty="0">
              <a:solidFill>
                <a:srgbClr val="000000"/>
              </a:solidFill>
              <a:latin typeface="Calibri" panose="020F0502020204030204"/>
              <a:ea typeface="Calibri"/>
              <a:cs typeface="Calibri"/>
            </a:endParaRPr>
          </a:p>
          <a:p>
            <a:pPr marL="742950" lvl="1" indent="-285750">
              <a:lnSpc>
                <a:spcPct val="100000"/>
              </a:lnSpc>
              <a:spcBef>
                <a:spcPts val="0"/>
              </a:spcBef>
              <a:buFont typeface="Wingdings" panose="05000000000000000000" pitchFamily="2" charset="2"/>
              <a:buChar char="§"/>
              <a:defRPr/>
            </a:pPr>
            <a:r>
              <a:rPr kumimoji="0" lang="en-US" b="0" i="0" u="none" strike="noStrike" kern="1200" cap="none" spc="0" normalizeH="0" baseline="0" noProof="0" dirty="0">
                <a:ln>
                  <a:noFill/>
                </a:ln>
                <a:solidFill>
                  <a:srgbClr val="000000"/>
                </a:solidFill>
                <a:effectLst/>
                <a:uLnTx/>
                <a:uFillTx/>
                <a:latin typeface="Calibri" panose="020F0502020204030204"/>
                <a:ea typeface="Calibri"/>
                <a:cs typeface="Calibri"/>
              </a:rPr>
              <a:t>Usual duration – 5-7 days</a:t>
            </a:r>
          </a:p>
          <a:p>
            <a:pPr marL="742950" lvl="1" indent="-285750">
              <a:lnSpc>
                <a:spcPct val="100000"/>
              </a:lnSpc>
              <a:spcBef>
                <a:spcPts val="0"/>
              </a:spcBef>
              <a:buFont typeface="Wingdings" panose="05000000000000000000" pitchFamily="2" charset="2"/>
              <a:buChar char="§"/>
              <a:defRPr/>
            </a:pPr>
            <a:endParaRPr lang="en-US" dirty="0">
              <a:solidFill>
                <a:srgbClr val="000000"/>
              </a:solidFill>
              <a:latin typeface="Calibri" panose="020F0502020204030204"/>
              <a:ea typeface="Calibri"/>
              <a:cs typeface="Calibri"/>
            </a:endParaRPr>
          </a:p>
          <a:p>
            <a:pPr marL="742950" lvl="1" indent="-285750">
              <a:lnSpc>
                <a:spcPct val="100000"/>
              </a:lnSpc>
              <a:spcBef>
                <a:spcPts val="0"/>
              </a:spcBef>
              <a:buFont typeface="Wingdings" panose="05000000000000000000" pitchFamily="2" charset="2"/>
              <a:buChar char="§"/>
              <a:defRPr/>
            </a:pPr>
            <a:r>
              <a:rPr kumimoji="0" lang="en-US" b="0" i="0" u="none" strike="noStrike" kern="1200" cap="none" spc="0" normalizeH="0" baseline="0" noProof="0" dirty="0">
                <a:ln>
                  <a:noFill/>
                </a:ln>
                <a:solidFill>
                  <a:srgbClr val="000000"/>
                </a:solidFill>
                <a:effectLst/>
                <a:uLnTx/>
                <a:uFillTx/>
                <a:latin typeface="Calibri" panose="020F0502020204030204"/>
                <a:ea typeface="Calibri"/>
                <a:cs typeface="Calibri"/>
              </a:rPr>
              <a:t>Can be extremely dysphoric but are rarely medically serious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3890925438"/>
      </p:ext>
    </p:extLst>
  </p:cSld>
  <p:clrMapOvr>
    <a:masterClrMapping/>
  </p:clrMapOvr>
</p:sld>
</file>

<file path=ppt/theme/theme1.xml><?xml version="1.0" encoding="utf-8"?>
<a:theme xmlns:a="http://schemas.openxmlformats.org/drawingml/2006/main" name="Office Theme">
  <a:themeElements>
    <a:clrScheme name="CMS">
      <a:dk1>
        <a:srgbClr val="000000"/>
      </a:dk1>
      <a:lt1>
        <a:srgbClr val="FFFFFF"/>
      </a:lt1>
      <a:dk2>
        <a:srgbClr val="44546A"/>
      </a:dk2>
      <a:lt2>
        <a:srgbClr val="E7E6E6"/>
      </a:lt2>
      <a:accent1>
        <a:srgbClr val="4472C4"/>
      </a:accent1>
      <a:accent2>
        <a:srgbClr val="96D603"/>
      </a:accent2>
      <a:accent3>
        <a:srgbClr val="FFF233"/>
      </a:accent3>
      <a:accent4>
        <a:srgbClr val="FF8310"/>
      </a:accent4>
      <a:accent5>
        <a:srgbClr val="719098"/>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MS">
      <a:dk1>
        <a:srgbClr val="000000"/>
      </a:dk1>
      <a:lt1>
        <a:srgbClr val="FFFFFF"/>
      </a:lt1>
      <a:dk2>
        <a:srgbClr val="44546A"/>
      </a:dk2>
      <a:lt2>
        <a:srgbClr val="E7E6E6"/>
      </a:lt2>
      <a:accent1>
        <a:srgbClr val="4472C4"/>
      </a:accent1>
      <a:accent2>
        <a:srgbClr val="96D603"/>
      </a:accent2>
      <a:accent3>
        <a:srgbClr val="FFF233"/>
      </a:accent3>
      <a:accent4>
        <a:srgbClr val="FF8310"/>
      </a:accent4>
      <a:accent5>
        <a:srgbClr val="719098"/>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B023B8D67A574EBCC7DDF0B0D91BA2" ma:contentTypeVersion="19" ma:contentTypeDescription="Create a new document." ma:contentTypeScope="" ma:versionID="5eb41108697f67c4bdb30fc65d303527">
  <xsd:schema xmlns:xsd="http://www.w3.org/2001/XMLSchema" xmlns:xs="http://www.w3.org/2001/XMLSchema" xmlns:p="http://schemas.microsoft.com/office/2006/metadata/properties" xmlns:ns2="0bc9a926-2197-4a96-8000-49f81d203384" xmlns:ns3="1e15638f-44b9-4043-a023-488fa957b83f" targetNamespace="http://schemas.microsoft.com/office/2006/metadata/properties" ma:root="true" ma:fieldsID="ba5792bb10e353093e763e5673e3a2f0" ns2:_="" ns3:_="">
    <xsd:import namespace="0bc9a926-2197-4a96-8000-49f81d203384"/>
    <xsd:import namespace="1e15638f-44b9-4043-a023-488fa957b83f"/>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element ref="ns3:MediaServiceOCR"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c9a926-2197-4a96-8000-49f81d20338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c2717aba-7112-4b53-a2a5-3b786a11d41f}" ma:internalName="TaxCatchAll" ma:showField="CatchAllData" ma:web="0bc9a926-2197-4a96-8000-49f81d20338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e15638f-44b9-4043-a023-488fa957b83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98c38a4-dfa4-4009-a8d4-cedf668db4c6"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e15638f-44b9-4043-a023-488fa957b83f">
      <Terms xmlns="http://schemas.microsoft.com/office/infopath/2007/PartnerControls"/>
    </lcf76f155ced4ddcb4097134ff3c332f>
    <TaxCatchAll xmlns="0bc9a926-2197-4a96-8000-49f81d203384" xsi:nil="true"/>
  </documentManagement>
</p:properties>
</file>

<file path=customXml/itemProps1.xml><?xml version="1.0" encoding="utf-8"?>
<ds:datastoreItem xmlns:ds="http://schemas.openxmlformats.org/officeDocument/2006/customXml" ds:itemID="{CB46B92F-70EF-497A-A32D-EA12CAE6DA2A}">
  <ds:schemaRefs>
    <ds:schemaRef ds:uri="http://schemas.microsoft.com/sharepoint/v3/contenttype/forms"/>
  </ds:schemaRefs>
</ds:datastoreItem>
</file>

<file path=customXml/itemProps2.xml><?xml version="1.0" encoding="utf-8"?>
<ds:datastoreItem xmlns:ds="http://schemas.openxmlformats.org/officeDocument/2006/customXml" ds:itemID="{20A4C6B8-AD0F-413C-AA88-B555F30E0153}"/>
</file>

<file path=customXml/itemProps3.xml><?xml version="1.0" encoding="utf-8"?>
<ds:datastoreItem xmlns:ds="http://schemas.openxmlformats.org/officeDocument/2006/customXml" ds:itemID="{0CCF5C06-5BC7-4007-9D82-AC34A5CFB328}"/>
</file>

<file path=docProps/app.xml><?xml version="1.0" encoding="utf-8"?>
<Properties xmlns="http://schemas.openxmlformats.org/officeDocument/2006/extended-properties" xmlns:vt="http://schemas.openxmlformats.org/officeDocument/2006/docPropsVTypes">
  <TotalTime>530</TotalTime>
  <Words>2477</Words>
  <Application>Microsoft Office PowerPoint</Application>
  <PresentationFormat>Widescreen</PresentationFormat>
  <Paragraphs>382</Paragraphs>
  <Slides>30</Slides>
  <Notes>14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30</vt:i4>
      </vt:variant>
    </vt:vector>
  </HeadingPairs>
  <TitlesOfParts>
    <vt:vector size="35" baseType="lpstr">
      <vt:lpstr>Arial</vt:lpstr>
      <vt:lpstr>Calibri</vt:lpstr>
      <vt:lpstr>Wingdings</vt:lpstr>
      <vt:lpstr>Office Theme</vt:lpstr>
      <vt:lpstr>1_Office Theme</vt:lpstr>
      <vt:lpstr>PowerPoint Presentation</vt:lpstr>
      <vt:lpstr>Outline</vt:lpstr>
      <vt:lpstr>Important things to know about MOUD</vt:lpstr>
      <vt:lpstr>The benefits of MOUD</vt:lpstr>
      <vt:lpstr>The negatives of MOUD</vt:lpstr>
      <vt:lpstr>Balancing benefits and negatives for MOUD</vt:lpstr>
      <vt:lpstr>Things to know about tapering</vt:lpstr>
      <vt:lpstr>Tapering vs. weight loss</vt:lpstr>
      <vt:lpstr>Opioid withdrawal symptoms - acute</vt:lpstr>
      <vt:lpstr>Opioid withdrawal symptoms - chronic</vt:lpstr>
      <vt:lpstr>Shared decision making</vt:lpstr>
      <vt:lpstr>Good candidates for tapering</vt:lpstr>
      <vt:lpstr>Not so good candidates for tapering</vt:lpstr>
      <vt:lpstr>Your patient says she wants to stop her MOUD</vt:lpstr>
      <vt:lpstr>Developing a tapering plan</vt:lpstr>
      <vt:lpstr>What does a taper plan look like?</vt:lpstr>
      <vt:lpstr>Adjuvant medications</vt:lpstr>
      <vt:lpstr>Tapering can lead to return to use</vt:lpstr>
      <vt:lpstr>Fixed vs. open-ended tapers</vt:lpstr>
      <vt:lpstr>“Blind” tapers</vt:lpstr>
      <vt:lpstr>Failed tapering plans</vt:lpstr>
      <vt:lpstr>Tapering buprenorphine/naloxone</vt:lpstr>
      <vt:lpstr>Completing a taper of buprenorphine</vt:lpstr>
      <vt:lpstr>Alternative – using injectables</vt:lpstr>
      <vt:lpstr>After a taper</vt:lpstr>
      <vt:lpstr>Most people who need OUD treatment do not get it</vt:lpstr>
      <vt:lpstr>Most people who need OUD treatment do not get it</vt:lpstr>
      <vt:lpstr>Why do people who need SUD treatment not ask for it?</vt:lpstr>
      <vt:lpstr>What people need to know about low barrier MOUD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Sellers</dc:creator>
  <cp:lastModifiedBy>Barbara Schott</cp:lastModifiedBy>
  <cp:revision>5</cp:revision>
  <dcterms:created xsi:type="dcterms:W3CDTF">2023-03-27T21:38:51Z</dcterms:created>
  <dcterms:modified xsi:type="dcterms:W3CDTF">2025-06-02T18:44:25Z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0x01010032B023B8D67A574EBCC7DDF0B0D91BA2</vt:lpwstr>
  </property>
</Properties>
</file>