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45"/>
  </p:notesMasterIdLst>
  <p:sldIdLst>
    <p:sldId id="256" r:id="rId2"/>
    <p:sldId id="427" r:id="rId3"/>
    <p:sldId id="422" r:id="rId4"/>
    <p:sldId id="428" r:id="rId5"/>
    <p:sldId id="345" r:id="rId6"/>
    <p:sldId id="301" r:id="rId7"/>
    <p:sldId id="258" r:id="rId8"/>
    <p:sldId id="302" r:id="rId9"/>
    <p:sldId id="257" r:id="rId10"/>
    <p:sldId id="426" r:id="rId11"/>
    <p:sldId id="396" r:id="rId12"/>
    <p:sldId id="397" r:id="rId13"/>
    <p:sldId id="410" r:id="rId14"/>
    <p:sldId id="409" r:id="rId15"/>
    <p:sldId id="395" r:id="rId16"/>
    <p:sldId id="398" r:id="rId17"/>
    <p:sldId id="425" r:id="rId18"/>
    <p:sldId id="399" r:id="rId19"/>
    <p:sldId id="401" r:id="rId20"/>
    <p:sldId id="400" r:id="rId21"/>
    <p:sldId id="402" r:id="rId22"/>
    <p:sldId id="421" r:id="rId23"/>
    <p:sldId id="403" r:id="rId24"/>
    <p:sldId id="406" r:id="rId25"/>
    <p:sldId id="404" r:id="rId26"/>
    <p:sldId id="407" r:id="rId27"/>
    <p:sldId id="405" r:id="rId28"/>
    <p:sldId id="408" r:id="rId29"/>
    <p:sldId id="419" r:id="rId30"/>
    <p:sldId id="420" r:id="rId31"/>
    <p:sldId id="411" r:id="rId32"/>
    <p:sldId id="431" r:id="rId33"/>
    <p:sldId id="412" r:id="rId34"/>
    <p:sldId id="413" r:id="rId35"/>
    <p:sldId id="414" r:id="rId36"/>
    <p:sldId id="415" r:id="rId37"/>
    <p:sldId id="416" r:id="rId38"/>
    <p:sldId id="417" r:id="rId39"/>
    <p:sldId id="418" r:id="rId40"/>
    <p:sldId id="432" r:id="rId41"/>
    <p:sldId id="423" r:id="rId42"/>
    <p:sldId id="429" r:id="rId43"/>
    <p:sldId id="62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57" autoAdjust="0"/>
  </p:normalViewPr>
  <p:slideViewPr>
    <p:cSldViewPr snapToGrid="0">
      <p:cViewPr varScale="1">
        <p:scale>
          <a:sx n="60" d="100"/>
          <a:sy n="60" d="100"/>
        </p:scale>
        <p:origin x="908" y="48"/>
      </p:cViewPr>
      <p:guideLst/>
    </p:cSldViewPr>
  </p:slideViewPr>
  <p:outlineViewPr>
    <p:cViewPr>
      <p:scale>
        <a:sx n="33" d="100"/>
        <a:sy n="33" d="100"/>
      </p:scale>
      <p:origin x="0" y="-32676"/>
    </p:cViewPr>
  </p:outlineViewPr>
  <p:notesTextViewPr>
    <p:cViewPr>
      <p:scale>
        <a:sx n="1" d="1"/>
        <a:sy n="1" d="1"/>
      </p:scale>
      <p:origin x="0" y="0"/>
    </p:cViewPr>
  </p:notesTextViewPr>
  <p:sorterViewPr>
    <p:cViewPr varScale="1">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69E26-AF9F-47F7-B823-B13F46FBF37F}" type="datetimeFigureOut">
              <a:rPr lang="en-US" smtClean="0"/>
              <a:t>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86573-3BE4-4308-9C81-10E46794C0D2}" type="slidenum">
              <a:rPr lang="en-US" smtClean="0"/>
              <a:t>‹#›</a:t>
            </a:fld>
            <a:endParaRPr lang="en-US"/>
          </a:p>
        </p:txBody>
      </p:sp>
    </p:spTree>
    <p:extLst>
      <p:ext uri="{BB962C8B-B14F-4D97-AF65-F5344CB8AC3E}">
        <p14:creationId xmlns:p14="http://schemas.microsoft.com/office/powerpoint/2010/main" val="72953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CDA3D-1D3C-496E-BAFF-EF27CF6F91AD}" type="slidenum">
              <a:rPr lang="en-US" smtClean="0"/>
              <a:t>6</a:t>
            </a:fld>
            <a:endParaRPr lang="en-US"/>
          </a:p>
        </p:txBody>
      </p:sp>
    </p:spTree>
    <p:extLst>
      <p:ext uri="{BB962C8B-B14F-4D97-AF65-F5344CB8AC3E}">
        <p14:creationId xmlns:p14="http://schemas.microsoft.com/office/powerpoint/2010/main" val="73492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86573-3BE4-4308-9C81-10E46794C0D2}" type="slidenum">
              <a:rPr lang="en-US" smtClean="0"/>
              <a:t>28</a:t>
            </a:fld>
            <a:endParaRPr lang="en-US"/>
          </a:p>
        </p:txBody>
      </p:sp>
    </p:spTree>
    <p:extLst>
      <p:ext uri="{BB962C8B-B14F-4D97-AF65-F5344CB8AC3E}">
        <p14:creationId xmlns:p14="http://schemas.microsoft.com/office/powerpoint/2010/main" val="189561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AD4BB-EAAD-337E-ADC2-2752E37129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2A8641-F4EA-5CD0-1CEE-47E6FBA89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7BE6C6-3D76-24B0-F4E8-BB3A20EB8A18}"/>
              </a:ext>
            </a:extLst>
          </p:cNvPr>
          <p:cNvSpPr>
            <a:spLocks noGrp="1"/>
          </p:cNvSpPr>
          <p:nvPr>
            <p:ph type="dt" sz="half" idx="10"/>
          </p:nvPr>
        </p:nvSpPr>
        <p:spPr/>
        <p:txBody>
          <a:bodyPr/>
          <a:lstStyle/>
          <a:p>
            <a:fld id="{D1D1EADE-8E88-4C7C-8AC5-FB148DE4940E}" type="datetime1">
              <a:rPr lang="en-US" smtClean="0"/>
              <a:t>6/3/2025</a:t>
            </a:fld>
            <a:endParaRPr lang="en-US"/>
          </a:p>
        </p:txBody>
      </p:sp>
      <p:sp>
        <p:nvSpPr>
          <p:cNvPr id="5" name="Footer Placeholder 4">
            <a:extLst>
              <a:ext uri="{FF2B5EF4-FFF2-40B4-BE49-F238E27FC236}">
                <a16:creationId xmlns:a16="http://schemas.microsoft.com/office/drawing/2014/main" id="{31832734-DE25-0DEF-48D7-BC0388CF65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BAC519-6FBC-0F33-1C7F-BE38499A8180}"/>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7658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C11F2-036E-DEDD-868D-AB047DC777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5F4FBB-056F-FB8A-7A53-76D8811E36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A8619-66A0-02C8-8CF6-A0BCD65E95A5}"/>
              </a:ext>
            </a:extLst>
          </p:cNvPr>
          <p:cNvSpPr>
            <a:spLocks noGrp="1"/>
          </p:cNvSpPr>
          <p:nvPr>
            <p:ph type="dt" sz="half" idx="10"/>
          </p:nvPr>
        </p:nvSpPr>
        <p:spPr/>
        <p:txBody>
          <a:bodyPr/>
          <a:lstStyle/>
          <a:p>
            <a:fld id="{EC3C8B9C-477D-492A-96AD-1FC2CC997A73}" type="datetime1">
              <a:rPr lang="en-US" smtClean="0"/>
              <a:t>6/3/2025</a:t>
            </a:fld>
            <a:endParaRPr lang="en-US"/>
          </a:p>
        </p:txBody>
      </p:sp>
      <p:sp>
        <p:nvSpPr>
          <p:cNvPr id="5" name="Footer Placeholder 4">
            <a:extLst>
              <a:ext uri="{FF2B5EF4-FFF2-40B4-BE49-F238E27FC236}">
                <a16:creationId xmlns:a16="http://schemas.microsoft.com/office/drawing/2014/main" id="{93AFFFDC-60FE-F1C1-B829-6724947D36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FE63F0-8239-0968-B05F-A050CE1C266E}"/>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1530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6C28C3-684A-344F-7B3C-EF2863B8AB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376319-22C9-A07E-1017-7145A69359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C4C94-C862-EAE5-B0B7-2BC17D17C4EF}"/>
              </a:ext>
            </a:extLst>
          </p:cNvPr>
          <p:cNvSpPr>
            <a:spLocks noGrp="1"/>
          </p:cNvSpPr>
          <p:nvPr>
            <p:ph type="dt" sz="half" idx="10"/>
          </p:nvPr>
        </p:nvSpPr>
        <p:spPr/>
        <p:txBody>
          <a:bodyPr/>
          <a:lstStyle/>
          <a:p>
            <a:fld id="{42D3AED5-E26D-4E29-B1B3-7847B6779594}" type="datetime1">
              <a:rPr lang="en-US" smtClean="0"/>
              <a:t>6/3/2025</a:t>
            </a:fld>
            <a:endParaRPr lang="en-US"/>
          </a:p>
        </p:txBody>
      </p:sp>
      <p:sp>
        <p:nvSpPr>
          <p:cNvPr id="5" name="Footer Placeholder 4">
            <a:extLst>
              <a:ext uri="{FF2B5EF4-FFF2-40B4-BE49-F238E27FC236}">
                <a16:creationId xmlns:a16="http://schemas.microsoft.com/office/drawing/2014/main" id="{1226AC4B-20E9-341F-47B8-9D8C04F0C7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5A7AC7-CD2A-8355-FD46-491D079D682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69813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839383-F057-3048-AD91-C3B2D0E98308}"/>
              </a:ext>
            </a:extLst>
          </p:cNvPr>
          <p:cNvSpPr/>
          <p:nvPr userDrawn="1"/>
        </p:nvSpPr>
        <p:spPr>
          <a:xfrm rot="10800000">
            <a:off x="2514" y="0"/>
            <a:ext cx="12223266" cy="6933460"/>
          </a:xfrm>
          <a:prstGeom prst="rect">
            <a:avLst/>
          </a:prstGeom>
          <a:gradFill>
            <a:gsLst>
              <a:gs pos="33000">
                <a:srgbClr val="35246C">
                  <a:alpha val="75000"/>
                </a:srgbClr>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userDrawn="1"/>
        </p:nvGrpSpPr>
        <p:grpSpPr>
          <a:xfrm>
            <a:off x="5883162" y="5870682"/>
            <a:ext cx="6351583" cy="1077418"/>
            <a:chOff x="6217708" y="5870682"/>
            <a:chExt cx="6017037" cy="1020669"/>
          </a:xfrm>
        </p:grpSpPr>
        <p:sp>
          <p:nvSpPr>
            <p:cNvPr id="18" name="Rectangle 19">
              <a:extLst>
                <a:ext uri="{FF2B5EF4-FFF2-40B4-BE49-F238E27FC236}">
                  <a16:creationId xmlns:a16="http://schemas.microsoft.com/office/drawing/2014/main" id="{1D57C588-67DA-944C-9093-5A6A4326EF68}"/>
                </a:ext>
              </a:extLst>
            </p:cNvPr>
            <p:cNvSpPr/>
            <p:nvPr/>
          </p:nvSpPr>
          <p:spPr>
            <a:xfrm rot="10800000">
              <a:off x="6217708" y="5870682"/>
              <a:ext cx="6017037" cy="1020669"/>
            </a:xfrm>
            <a:custGeom>
              <a:avLst/>
              <a:gdLst>
                <a:gd name="connsiteX0" fmla="*/ 0 w 12202510"/>
                <a:gd name="connsiteY0" fmla="*/ 0 h 620726"/>
                <a:gd name="connsiteX1" fmla="*/ 12202510 w 12202510"/>
                <a:gd name="connsiteY1" fmla="*/ 0 h 620726"/>
                <a:gd name="connsiteX2" fmla="*/ 12202510 w 12202510"/>
                <a:gd name="connsiteY2" fmla="*/ 620726 h 620726"/>
                <a:gd name="connsiteX3" fmla="*/ 0 w 12202510"/>
                <a:gd name="connsiteY3" fmla="*/ 620726 h 620726"/>
                <a:gd name="connsiteX4" fmla="*/ 0 w 12202510"/>
                <a:gd name="connsiteY4" fmla="*/ 0 h 620726"/>
                <a:gd name="connsiteX0" fmla="*/ 12700 w 12215210"/>
                <a:gd name="connsiteY0" fmla="*/ 0 h 1243026"/>
                <a:gd name="connsiteX1" fmla="*/ 12215210 w 12215210"/>
                <a:gd name="connsiteY1" fmla="*/ 0 h 1243026"/>
                <a:gd name="connsiteX2" fmla="*/ 12215210 w 12215210"/>
                <a:gd name="connsiteY2" fmla="*/ 620726 h 1243026"/>
                <a:gd name="connsiteX3" fmla="*/ 0 w 12215210"/>
                <a:gd name="connsiteY3" fmla="*/ 1243026 h 1243026"/>
                <a:gd name="connsiteX4" fmla="*/ 12700 w 12215210"/>
                <a:gd name="connsiteY4" fmla="*/ 0 h 1243026"/>
                <a:gd name="connsiteX0" fmla="*/ 12700 w 12227910"/>
                <a:gd name="connsiteY0" fmla="*/ 0 h 1243026"/>
                <a:gd name="connsiteX1" fmla="*/ 12215210 w 12227910"/>
                <a:gd name="connsiteY1" fmla="*/ 0 h 1243026"/>
                <a:gd name="connsiteX2" fmla="*/ 12227910 w 12227910"/>
                <a:gd name="connsiteY2" fmla="*/ 468326 h 1243026"/>
                <a:gd name="connsiteX3" fmla="*/ 0 w 12227910"/>
                <a:gd name="connsiteY3" fmla="*/ 1243026 h 1243026"/>
                <a:gd name="connsiteX4" fmla="*/ 12700 w 12227910"/>
                <a:gd name="connsiteY4" fmla="*/ 0 h 1243026"/>
                <a:gd name="connsiteX0" fmla="*/ 12700 w 12227910"/>
                <a:gd name="connsiteY0" fmla="*/ 0 h 1090626"/>
                <a:gd name="connsiteX1" fmla="*/ 12215210 w 12227910"/>
                <a:gd name="connsiteY1" fmla="*/ 0 h 1090626"/>
                <a:gd name="connsiteX2" fmla="*/ 12227910 w 12227910"/>
                <a:gd name="connsiteY2" fmla="*/ 468326 h 1090626"/>
                <a:gd name="connsiteX3" fmla="*/ 0 w 12227910"/>
                <a:gd name="connsiteY3" fmla="*/ 1090626 h 1090626"/>
                <a:gd name="connsiteX4" fmla="*/ 12700 w 12227910"/>
                <a:gd name="connsiteY4" fmla="*/ 0 h 1090626"/>
                <a:gd name="connsiteX0" fmla="*/ 0 w 12215210"/>
                <a:gd name="connsiteY0" fmla="*/ 0 h 963626"/>
                <a:gd name="connsiteX1" fmla="*/ 12202510 w 12215210"/>
                <a:gd name="connsiteY1" fmla="*/ 0 h 963626"/>
                <a:gd name="connsiteX2" fmla="*/ 12215210 w 12215210"/>
                <a:gd name="connsiteY2" fmla="*/ 468326 h 963626"/>
                <a:gd name="connsiteX3" fmla="*/ 0 w 12215210"/>
                <a:gd name="connsiteY3" fmla="*/ 963626 h 963626"/>
                <a:gd name="connsiteX4" fmla="*/ 0 w 12215210"/>
                <a:gd name="connsiteY4" fmla="*/ 0 h 963626"/>
                <a:gd name="connsiteX0" fmla="*/ 0 w 12215210"/>
                <a:gd name="connsiteY0" fmla="*/ 0 h 963626"/>
                <a:gd name="connsiteX1" fmla="*/ 12202510 w 12215210"/>
                <a:gd name="connsiteY1" fmla="*/ 0 h 963626"/>
                <a:gd name="connsiteX2" fmla="*/ 12215210 w 12215210"/>
                <a:gd name="connsiteY2" fmla="*/ 430226 h 963626"/>
                <a:gd name="connsiteX3" fmla="*/ 0 w 12215210"/>
                <a:gd name="connsiteY3" fmla="*/ 963626 h 963626"/>
                <a:gd name="connsiteX4" fmla="*/ 0 w 12215210"/>
                <a:gd name="connsiteY4" fmla="*/ 0 h 963626"/>
                <a:gd name="connsiteX0" fmla="*/ 0 w 12215210"/>
                <a:gd name="connsiteY0" fmla="*/ 304800 h 1268426"/>
                <a:gd name="connsiteX1" fmla="*/ 7186010 w 12215210"/>
                <a:gd name="connsiteY1" fmla="*/ 0 h 1268426"/>
                <a:gd name="connsiteX2" fmla="*/ 12215210 w 12215210"/>
                <a:gd name="connsiteY2" fmla="*/ 735026 h 1268426"/>
                <a:gd name="connsiteX3" fmla="*/ 0 w 12215210"/>
                <a:gd name="connsiteY3" fmla="*/ 1268426 h 1268426"/>
                <a:gd name="connsiteX4" fmla="*/ 0 w 12215210"/>
                <a:gd name="connsiteY4" fmla="*/ 304800 h 1268426"/>
                <a:gd name="connsiteX0" fmla="*/ 0 w 7186010"/>
                <a:gd name="connsiteY0" fmla="*/ 304800 h 1268426"/>
                <a:gd name="connsiteX1" fmla="*/ 7186010 w 7186010"/>
                <a:gd name="connsiteY1" fmla="*/ 0 h 1268426"/>
                <a:gd name="connsiteX2" fmla="*/ 6576410 w 7186010"/>
                <a:gd name="connsiteY2" fmla="*/ 138126 h 1268426"/>
                <a:gd name="connsiteX3" fmla="*/ 0 w 7186010"/>
                <a:gd name="connsiteY3" fmla="*/ 1268426 h 1268426"/>
                <a:gd name="connsiteX4" fmla="*/ 0 w 7186010"/>
                <a:gd name="connsiteY4" fmla="*/ 304800 h 1268426"/>
                <a:gd name="connsiteX0" fmla="*/ 0 w 7186010"/>
                <a:gd name="connsiteY0" fmla="*/ 304800 h 1458926"/>
                <a:gd name="connsiteX1" fmla="*/ 7186010 w 7186010"/>
                <a:gd name="connsiteY1" fmla="*/ 0 h 1458926"/>
                <a:gd name="connsiteX2" fmla="*/ 6576410 w 7186010"/>
                <a:gd name="connsiteY2" fmla="*/ 138126 h 1458926"/>
                <a:gd name="connsiteX3" fmla="*/ 0 w 7186010"/>
                <a:gd name="connsiteY3" fmla="*/ 1458926 h 1458926"/>
                <a:gd name="connsiteX4" fmla="*/ 0 w 7186010"/>
                <a:gd name="connsiteY4" fmla="*/ 304800 h 1458926"/>
                <a:gd name="connsiteX0" fmla="*/ 0 w 7186010"/>
                <a:gd name="connsiteY0" fmla="*/ 304800 h 1458926"/>
                <a:gd name="connsiteX1" fmla="*/ 7186010 w 7186010"/>
                <a:gd name="connsiteY1" fmla="*/ 0 h 1458926"/>
                <a:gd name="connsiteX2" fmla="*/ 5966810 w 7186010"/>
                <a:gd name="connsiteY2" fmla="*/ 315926 h 1458926"/>
                <a:gd name="connsiteX3" fmla="*/ 0 w 7186010"/>
                <a:gd name="connsiteY3" fmla="*/ 1458926 h 1458926"/>
                <a:gd name="connsiteX4" fmla="*/ 0 w 7186010"/>
                <a:gd name="connsiteY4" fmla="*/ 304800 h 1458926"/>
                <a:gd name="connsiteX0" fmla="*/ 0 w 5966810"/>
                <a:gd name="connsiteY0" fmla="*/ 0 h 1154126"/>
                <a:gd name="connsiteX1" fmla="*/ 4823810 w 5966810"/>
                <a:gd name="connsiteY1" fmla="*/ 12700 h 1154126"/>
                <a:gd name="connsiteX2" fmla="*/ 5966810 w 5966810"/>
                <a:gd name="connsiteY2" fmla="*/ 11126 h 1154126"/>
                <a:gd name="connsiteX3" fmla="*/ 0 w 5966810"/>
                <a:gd name="connsiteY3" fmla="*/ 1154126 h 1154126"/>
                <a:gd name="connsiteX4" fmla="*/ 0 w 5966810"/>
                <a:gd name="connsiteY4" fmla="*/ 0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6810" h="1154126">
                  <a:moveTo>
                    <a:pt x="0" y="0"/>
                  </a:moveTo>
                  <a:lnTo>
                    <a:pt x="4823810" y="12700"/>
                  </a:lnTo>
                  <a:lnTo>
                    <a:pt x="5966810" y="11126"/>
                  </a:lnTo>
                  <a:lnTo>
                    <a:pt x="0" y="1154126"/>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9">
              <a:extLst>
                <a:ext uri="{FF2B5EF4-FFF2-40B4-BE49-F238E27FC236}">
                  <a16:creationId xmlns:a16="http://schemas.microsoft.com/office/drawing/2014/main" id="{D75B2378-E6C7-E04A-B0F6-CC1B779EC5B1}"/>
                </a:ext>
              </a:extLst>
            </p:cNvPr>
            <p:cNvSpPr/>
            <p:nvPr/>
          </p:nvSpPr>
          <p:spPr>
            <a:xfrm rot="10800000">
              <a:off x="6781289" y="5953157"/>
              <a:ext cx="5420648" cy="919504"/>
            </a:xfrm>
            <a:custGeom>
              <a:avLst/>
              <a:gdLst>
                <a:gd name="connsiteX0" fmla="*/ 0 w 12202510"/>
                <a:gd name="connsiteY0" fmla="*/ 0 h 620726"/>
                <a:gd name="connsiteX1" fmla="*/ 12202510 w 12202510"/>
                <a:gd name="connsiteY1" fmla="*/ 0 h 620726"/>
                <a:gd name="connsiteX2" fmla="*/ 12202510 w 12202510"/>
                <a:gd name="connsiteY2" fmla="*/ 620726 h 620726"/>
                <a:gd name="connsiteX3" fmla="*/ 0 w 12202510"/>
                <a:gd name="connsiteY3" fmla="*/ 620726 h 620726"/>
                <a:gd name="connsiteX4" fmla="*/ 0 w 12202510"/>
                <a:gd name="connsiteY4" fmla="*/ 0 h 620726"/>
                <a:gd name="connsiteX0" fmla="*/ 12700 w 12215210"/>
                <a:gd name="connsiteY0" fmla="*/ 0 h 1243026"/>
                <a:gd name="connsiteX1" fmla="*/ 12215210 w 12215210"/>
                <a:gd name="connsiteY1" fmla="*/ 0 h 1243026"/>
                <a:gd name="connsiteX2" fmla="*/ 12215210 w 12215210"/>
                <a:gd name="connsiteY2" fmla="*/ 620726 h 1243026"/>
                <a:gd name="connsiteX3" fmla="*/ 0 w 12215210"/>
                <a:gd name="connsiteY3" fmla="*/ 1243026 h 1243026"/>
                <a:gd name="connsiteX4" fmla="*/ 12700 w 12215210"/>
                <a:gd name="connsiteY4" fmla="*/ 0 h 1243026"/>
                <a:gd name="connsiteX0" fmla="*/ 12700 w 12227910"/>
                <a:gd name="connsiteY0" fmla="*/ 0 h 1243026"/>
                <a:gd name="connsiteX1" fmla="*/ 12215210 w 12227910"/>
                <a:gd name="connsiteY1" fmla="*/ 0 h 1243026"/>
                <a:gd name="connsiteX2" fmla="*/ 12227910 w 12227910"/>
                <a:gd name="connsiteY2" fmla="*/ 468326 h 1243026"/>
                <a:gd name="connsiteX3" fmla="*/ 0 w 12227910"/>
                <a:gd name="connsiteY3" fmla="*/ 1243026 h 1243026"/>
                <a:gd name="connsiteX4" fmla="*/ 12700 w 12227910"/>
                <a:gd name="connsiteY4" fmla="*/ 0 h 1243026"/>
                <a:gd name="connsiteX0" fmla="*/ 12700 w 12227910"/>
                <a:gd name="connsiteY0" fmla="*/ 0 h 1090626"/>
                <a:gd name="connsiteX1" fmla="*/ 12215210 w 12227910"/>
                <a:gd name="connsiteY1" fmla="*/ 0 h 1090626"/>
                <a:gd name="connsiteX2" fmla="*/ 12227910 w 12227910"/>
                <a:gd name="connsiteY2" fmla="*/ 468326 h 1090626"/>
                <a:gd name="connsiteX3" fmla="*/ 0 w 12227910"/>
                <a:gd name="connsiteY3" fmla="*/ 1090626 h 1090626"/>
                <a:gd name="connsiteX4" fmla="*/ 12700 w 12227910"/>
                <a:gd name="connsiteY4" fmla="*/ 0 h 1090626"/>
                <a:gd name="connsiteX0" fmla="*/ 0 w 12215210"/>
                <a:gd name="connsiteY0" fmla="*/ 0 h 963626"/>
                <a:gd name="connsiteX1" fmla="*/ 12202510 w 12215210"/>
                <a:gd name="connsiteY1" fmla="*/ 0 h 963626"/>
                <a:gd name="connsiteX2" fmla="*/ 12215210 w 12215210"/>
                <a:gd name="connsiteY2" fmla="*/ 468326 h 963626"/>
                <a:gd name="connsiteX3" fmla="*/ 0 w 12215210"/>
                <a:gd name="connsiteY3" fmla="*/ 963626 h 963626"/>
                <a:gd name="connsiteX4" fmla="*/ 0 w 12215210"/>
                <a:gd name="connsiteY4" fmla="*/ 0 h 963626"/>
                <a:gd name="connsiteX0" fmla="*/ 0 w 12215210"/>
                <a:gd name="connsiteY0" fmla="*/ 0 h 963626"/>
                <a:gd name="connsiteX1" fmla="*/ 12202510 w 12215210"/>
                <a:gd name="connsiteY1" fmla="*/ 0 h 963626"/>
                <a:gd name="connsiteX2" fmla="*/ 12215210 w 12215210"/>
                <a:gd name="connsiteY2" fmla="*/ 430226 h 963626"/>
                <a:gd name="connsiteX3" fmla="*/ 0 w 12215210"/>
                <a:gd name="connsiteY3" fmla="*/ 963626 h 963626"/>
                <a:gd name="connsiteX4" fmla="*/ 0 w 12215210"/>
                <a:gd name="connsiteY4" fmla="*/ 0 h 963626"/>
                <a:gd name="connsiteX0" fmla="*/ 0 w 12215210"/>
                <a:gd name="connsiteY0" fmla="*/ 304800 h 1268426"/>
                <a:gd name="connsiteX1" fmla="*/ 7186010 w 12215210"/>
                <a:gd name="connsiteY1" fmla="*/ 0 h 1268426"/>
                <a:gd name="connsiteX2" fmla="*/ 12215210 w 12215210"/>
                <a:gd name="connsiteY2" fmla="*/ 735026 h 1268426"/>
                <a:gd name="connsiteX3" fmla="*/ 0 w 12215210"/>
                <a:gd name="connsiteY3" fmla="*/ 1268426 h 1268426"/>
                <a:gd name="connsiteX4" fmla="*/ 0 w 12215210"/>
                <a:gd name="connsiteY4" fmla="*/ 304800 h 1268426"/>
                <a:gd name="connsiteX0" fmla="*/ 0 w 7186010"/>
                <a:gd name="connsiteY0" fmla="*/ 304800 h 1268426"/>
                <a:gd name="connsiteX1" fmla="*/ 7186010 w 7186010"/>
                <a:gd name="connsiteY1" fmla="*/ 0 h 1268426"/>
                <a:gd name="connsiteX2" fmla="*/ 6576410 w 7186010"/>
                <a:gd name="connsiteY2" fmla="*/ 138126 h 1268426"/>
                <a:gd name="connsiteX3" fmla="*/ 0 w 7186010"/>
                <a:gd name="connsiteY3" fmla="*/ 1268426 h 1268426"/>
                <a:gd name="connsiteX4" fmla="*/ 0 w 7186010"/>
                <a:gd name="connsiteY4" fmla="*/ 304800 h 1268426"/>
                <a:gd name="connsiteX0" fmla="*/ 0 w 7186010"/>
                <a:gd name="connsiteY0" fmla="*/ 304800 h 1458926"/>
                <a:gd name="connsiteX1" fmla="*/ 7186010 w 7186010"/>
                <a:gd name="connsiteY1" fmla="*/ 0 h 1458926"/>
                <a:gd name="connsiteX2" fmla="*/ 6576410 w 7186010"/>
                <a:gd name="connsiteY2" fmla="*/ 138126 h 1458926"/>
                <a:gd name="connsiteX3" fmla="*/ 0 w 7186010"/>
                <a:gd name="connsiteY3" fmla="*/ 1458926 h 1458926"/>
                <a:gd name="connsiteX4" fmla="*/ 0 w 7186010"/>
                <a:gd name="connsiteY4" fmla="*/ 304800 h 1458926"/>
                <a:gd name="connsiteX0" fmla="*/ 0 w 7186010"/>
                <a:gd name="connsiteY0" fmla="*/ 304800 h 1458926"/>
                <a:gd name="connsiteX1" fmla="*/ 7186010 w 7186010"/>
                <a:gd name="connsiteY1" fmla="*/ 0 h 1458926"/>
                <a:gd name="connsiteX2" fmla="*/ 5966810 w 7186010"/>
                <a:gd name="connsiteY2" fmla="*/ 315926 h 1458926"/>
                <a:gd name="connsiteX3" fmla="*/ 0 w 7186010"/>
                <a:gd name="connsiteY3" fmla="*/ 1458926 h 1458926"/>
                <a:gd name="connsiteX4" fmla="*/ 0 w 7186010"/>
                <a:gd name="connsiteY4" fmla="*/ 304800 h 1458926"/>
                <a:gd name="connsiteX0" fmla="*/ 0 w 5966810"/>
                <a:gd name="connsiteY0" fmla="*/ 0 h 1154126"/>
                <a:gd name="connsiteX1" fmla="*/ 4823810 w 5966810"/>
                <a:gd name="connsiteY1" fmla="*/ 12700 h 1154126"/>
                <a:gd name="connsiteX2" fmla="*/ 5966810 w 5966810"/>
                <a:gd name="connsiteY2" fmla="*/ 11126 h 1154126"/>
                <a:gd name="connsiteX3" fmla="*/ 0 w 5966810"/>
                <a:gd name="connsiteY3" fmla="*/ 1154126 h 1154126"/>
                <a:gd name="connsiteX4" fmla="*/ 0 w 5966810"/>
                <a:gd name="connsiteY4" fmla="*/ 0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6810" h="1154126">
                  <a:moveTo>
                    <a:pt x="0" y="0"/>
                  </a:moveTo>
                  <a:lnTo>
                    <a:pt x="4823810" y="12700"/>
                  </a:lnTo>
                  <a:lnTo>
                    <a:pt x="5966810" y="11126"/>
                  </a:lnTo>
                  <a:lnTo>
                    <a:pt x="0" y="115412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2">
            <a:extLst>
              <a:ext uri="{FF2B5EF4-FFF2-40B4-BE49-F238E27FC236}">
                <a16:creationId xmlns:a16="http://schemas.microsoft.com/office/drawing/2014/main" id="{9FCF5C50-BE6E-184D-9EA9-1DE1F51EC7D7}"/>
              </a:ext>
            </a:extLst>
          </p:cNvPr>
          <p:cNvSpPr/>
          <p:nvPr userDrawn="1"/>
        </p:nvSpPr>
        <p:spPr>
          <a:xfrm>
            <a:off x="457200" y="3661682"/>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385282" y="1404506"/>
            <a:ext cx="11476979" cy="1967323"/>
          </a:xfrm>
        </p:spPr>
        <p:txBody>
          <a:bodyPr anchor="b" anchorCtr="0">
            <a:normAutofit/>
          </a:bodyPr>
          <a:lstStyle>
            <a:lvl1pPr>
              <a:defRPr sz="6600" b="0" i="0" cap="none" baseline="0">
                <a:solidFill>
                  <a:schemeClr val="bg1"/>
                </a:solidFill>
                <a:effectLst/>
                <a:latin typeface="Calibri Light" charset="0"/>
                <a:ea typeface="Calibri Light" charset="0"/>
                <a:cs typeface="Calibri Light" charset="0"/>
              </a:defRPr>
            </a:lvl1pPr>
          </a:lstStyle>
          <a:p>
            <a:r>
              <a:rPr lang="en-US" dirty="0"/>
              <a:t>PRESENTATION TITLE SLIDE</a:t>
            </a:r>
          </a:p>
        </p:txBody>
      </p:sp>
      <p:sp>
        <p:nvSpPr>
          <p:cNvPr id="7" name="Text Placeholder 6"/>
          <p:cNvSpPr>
            <a:spLocks noGrp="1"/>
          </p:cNvSpPr>
          <p:nvPr>
            <p:ph type="body" sz="quarter" idx="11" hasCustomPrompt="1"/>
          </p:nvPr>
        </p:nvSpPr>
        <p:spPr>
          <a:xfrm>
            <a:off x="367527" y="4199867"/>
            <a:ext cx="8842883" cy="330279"/>
          </a:xfrm>
          <a:prstGeom prst="rect">
            <a:avLst/>
          </a:prstGeom>
        </p:spPr>
        <p:txBody>
          <a:bodyPr>
            <a:noAutofit/>
          </a:bodyPr>
          <a:lstStyle>
            <a:lvl1pPr marL="0" indent="0">
              <a:buFontTx/>
              <a:buNone/>
              <a:defRPr sz="1800" b="0" i="0" cap="all" baseline="0">
                <a:solidFill>
                  <a:schemeClr val="bg1"/>
                </a:solidFill>
                <a:latin typeface="Calibri Light" charset="0"/>
                <a:ea typeface="Calibri Light" charset="0"/>
                <a:cs typeface="Calibri Light" charset="0"/>
              </a:defRPr>
            </a:lvl1pPr>
          </a:lstStyle>
          <a:p>
            <a:pPr lvl="0"/>
            <a:r>
              <a:rPr lang="en-US" dirty="0"/>
              <a:t>Content owner/department</a:t>
            </a:r>
          </a:p>
        </p:txBody>
      </p:sp>
      <p:sp>
        <p:nvSpPr>
          <p:cNvPr id="9" name="Text Placeholder 8"/>
          <p:cNvSpPr>
            <a:spLocks noGrp="1"/>
          </p:cNvSpPr>
          <p:nvPr>
            <p:ph type="body" sz="quarter" idx="12" hasCustomPrompt="1"/>
          </p:nvPr>
        </p:nvSpPr>
        <p:spPr>
          <a:xfrm>
            <a:off x="367527" y="4544785"/>
            <a:ext cx="8842883" cy="435585"/>
          </a:xfrm>
          <a:prstGeom prst="rect">
            <a:avLst/>
          </a:prstGeom>
        </p:spPr>
        <p:txBody>
          <a:bodyPr>
            <a:noAutofit/>
          </a:bodyPr>
          <a:lstStyle>
            <a:lvl1pPr marL="0" indent="0">
              <a:buFontTx/>
              <a:buNone/>
              <a:defRPr sz="1800" b="0" i="0">
                <a:solidFill>
                  <a:schemeClr val="bg1"/>
                </a:solidFill>
                <a:latin typeface="Calibri Light" charset="0"/>
                <a:ea typeface="Calibri Light" charset="0"/>
                <a:cs typeface="Calibri Light" charset="0"/>
              </a:defRPr>
            </a:lvl1pPr>
            <a:lvl2pPr marL="457200" indent="0">
              <a:buFontTx/>
              <a:buNone/>
              <a:defRPr sz="1600" b="0" i="0">
                <a:latin typeface="Encode Sans Normal Medium" charset="0"/>
                <a:ea typeface="Encode Sans Normal Medium" charset="0"/>
                <a:cs typeface="Encode Sans Normal Medium" charset="0"/>
              </a:defRPr>
            </a:lvl2pPr>
            <a:lvl3pPr marL="914400" indent="0">
              <a:buFontTx/>
              <a:buNone/>
              <a:defRPr sz="1600" b="0" i="0">
                <a:latin typeface="Encode Sans Normal Medium" charset="0"/>
                <a:ea typeface="Encode Sans Normal Medium" charset="0"/>
                <a:cs typeface="Encode Sans Normal Medium" charset="0"/>
              </a:defRPr>
            </a:lvl3pPr>
            <a:lvl4pPr marL="1371600" indent="0">
              <a:buFontTx/>
              <a:buNone/>
              <a:defRPr sz="1600" b="0" i="0">
                <a:latin typeface="Encode Sans Normal Medium" charset="0"/>
                <a:ea typeface="Encode Sans Normal Medium" charset="0"/>
                <a:cs typeface="Encode Sans Normal Medium" charset="0"/>
              </a:defRPr>
            </a:lvl4pPr>
            <a:lvl5pPr marL="1828800" indent="0">
              <a:buFontTx/>
              <a:buNone/>
              <a:defRPr sz="1600" b="0" i="0">
                <a:latin typeface="Encode Sans Normal Medium" charset="0"/>
                <a:ea typeface="Encode Sans Normal Medium" charset="0"/>
                <a:cs typeface="Encode Sans Normal Medium" charset="0"/>
              </a:defRPr>
            </a:lvl5pPr>
          </a:lstStyle>
          <a:p>
            <a:pPr lvl="0"/>
            <a:r>
              <a:rPr lang="en-US" dirty="0"/>
              <a:t>Month 0000</a:t>
            </a:r>
          </a:p>
        </p:txBody>
      </p:sp>
      <p:sp>
        <p:nvSpPr>
          <p:cNvPr id="2" name="Footer Placeholder 1">
            <a:extLst>
              <a:ext uri="{FF2B5EF4-FFF2-40B4-BE49-F238E27FC236}">
                <a16:creationId xmlns:a16="http://schemas.microsoft.com/office/drawing/2014/main" id="{BEEEA593-83EF-FF4C-A571-8C3DEF4249D3}"/>
              </a:ext>
            </a:extLst>
          </p:cNvPr>
          <p:cNvSpPr>
            <a:spLocks noGrp="1"/>
          </p:cNvSpPr>
          <p:nvPr>
            <p:ph type="ftr" sz="quarter" idx="13"/>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pic>
        <p:nvPicPr>
          <p:cNvPr id="4" name="Picture 3">
            <a:extLst>
              <a:ext uri="{FF2B5EF4-FFF2-40B4-BE49-F238E27FC236}">
                <a16:creationId xmlns:a16="http://schemas.microsoft.com/office/drawing/2014/main" id="{D40C3E0D-C0E3-EB1E-6920-2C8AFA0C1508}"/>
              </a:ext>
            </a:extLst>
          </p:cNvPr>
          <p:cNvPicPr>
            <a:picLocks noChangeAspect="1"/>
          </p:cNvPicPr>
          <p:nvPr userDrawn="1"/>
        </p:nvPicPr>
        <p:blipFill>
          <a:blip r:embed="rId2"/>
          <a:stretch>
            <a:fillRect/>
          </a:stretch>
        </p:blipFill>
        <p:spPr>
          <a:xfrm>
            <a:off x="10489721" y="6250044"/>
            <a:ext cx="1594407" cy="607956"/>
          </a:xfrm>
          <a:prstGeom prst="rect">
            <a:avLst/>
          </a:prstGeom>
        </p:spPr>
      </p:pic>
    </p:spTree>
    <p:extLst>
      <p:ext uri="{BB962C8B-B14F-4D97-AF65-F5344CB8AC3E}">
        <p14:creationId xmlns:p14="http://schemas.microsoft.com/office/powerpoint/2010/main" val="1939263946"/>
      </p:ext>
    </p:extLst>
  </p:cSld>
  <p:clrMapOvr>
    <a:masterClrMapping/>
  </p:clrMapOvr>
  <p:extLst>
    <p:ext uri="{DCECCB84-F9BA-43D5-87BE-67443E8EF086}">
      <p15:sldGuideLst xmlns:p15="http://schemas.microsoft.com/office/powerpoint/2012/main">
        <p15:guide id="1" orient="horz" pos="19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EE9D1-1DC7-3A19-7553-A84A93321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16F442-502A-E31E-D61C-55E5D7DD11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FAADF-0441-4BB6-B143-7777D25F8C6B}"/>
              </a:ext>
            </a:extLst>
          </p:cNvPr>
          <p:cNvSpPr>
            <a:spLocks noGrp="1"/>
          </p:cNvSpPr>
          <p:nvPr>
            <p:ph type="dt" sz="half" idx="10"/>
          </p:nvPr>
        </p:nvSpPr>
        <p:spPr/>
        <p:txBody>
          <a:bodyPr/>
          <a:lstStyle/>
          <a:p>
            <a:fld id="{157B6794-849E-4626-908B-D15793550EFB}" type="datetime1">
              <a:rPr lang="en-US" smtClean="0"/>
              <a:t>6/3/2025</a:t>
            </a:fld>
            <a:endParaRPr lang="en-US"/>
          </a:p>
        </p:txBody>
      </p:sp>
      <p:sp>
        <p:nvSpPr>
          <p:cNvPr id="5" name="Footer Placeholder 4">
            <a:extLst>
              <a:ext uri="{FF2B5EF4-FFF2-40B4-BE49-F238E27FC236}">
                <a16:creationId xmlns:a16="http://schemas.microsoft.com/office/drawing/2014/main" id="{B2DA227F-1045-425A-AADB-E299CE32DC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B4B5B5-9013-4138-C5AE-B2945BB3058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8688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E77B-B14C-0B2B-EBCE-C846060B80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F34566-90CF-949E-E63B-34945EDB37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FA44E9-B8F4-1C0D-DDFC-02EEF278B966}"/>
              </a:ext>
            </a:extLst>
          </p:cNvPr>
          <p:cNvSpPr>
            <a:spLocks noGrp="1"/>
          </p:cNvSpPr>
          <p:nvPr>
            <p:ph type="dt" sz="half" idx="10"/>
          </p:nvPr>
        </p:nvSpPr>
        <p:spPr/>
        <p:txBody>
          <a:bodyPr/>
          <a:lstStyle/>
          <a:p>
            <a:fld id="{63DB64E7-5594-42A3-ADBF-E95A7ACEAD64}" type="datetime1">
              <a:rPr lang="en-US" smtClean="0"/>
              <a:t>6/3/2025</a:t>
            </a:fld>
            <a:endParaRPr lang="en-US"/>
          </a:p>
        </p:txBody>
      </p:sp>
      <p:sp>
        <p:nvSpPr>
          <p:cNvPr id="5" name="Footer Placeholder 4">
            <a:extLst>
              <a:ext uri="{FF2B5EF4-FFF2-40B4-BE49-F238E27FC236}">
                <a16:creationId xmlns:a16="http://schemas.microsoft.com/office/drawing/2014/main" id="{5030C999-5991-DD67-7837-B5E0268F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9CA5AE-9193-CC04-00AE-0DF76B968F1C}"/>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1357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13CF-28D9-5AB2-D04A-9EDA583E25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0BF352-273B-67A5-E652-FD775539F7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ED17ED-0558-9887-CAE3-26CEFA14AB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719B56-409C-939E-D942-D94CB1315DE9}"/>
              </a:ext>
            </a:extLst>
          </p:cNvPr>
          <p:cNvSpPr>
            <a:spLocks noGrp="1"/>
          </p:cNvSpPr>
          <p:nvPr>
            <p:ph type="dt" sz="half" idx="10"/>
          </p:nvPr>
        </p:nvSpPr>
        <p:spPr/>
        <p:txBody>
          <a:bodyPr/>
          <a:lstStyle/>
          <a:p>
            <a:fld id="{18462B0B-D248-4FFB-8695-AD7FA4B1284A}" type="datetime1">
              <a:rPr lang="en-US" smtClean="0"/>
              <a:t>6/3/2025</a:t>
            </a:fld>
            <a:endParaRPr lang="en-US"/>
          </a:p>
        </p:txBody>
      </p:sp>
      <p:sp>
        <p:nvSpPr>
          <p:cNvPr id="6" name="Footer Placeholder 5">
            <a:extLst>
              <a:ext uri="{FF2B5EF4-FFF2-40B4-BE49-F238E27FC236}">
                <a16:creationId xmlns:a16="http://schemas.microsoft.com/office/drawing/2014/main" id="{EBF0D6EB-23E8-85E5-44CC-1C7EF761ED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834C7D-7EC8-4AD0-F28B-41D19C1FD940}"/>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573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FEDF-FBB3-4C0D-638F-850A6CF1A0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57B47D-CF89-EAAB-74C5-2F8D77F3A0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837DC5-3CC7-5FA0-294F-E3DBE33D3A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4E15E2-6408-44E1-8E46-CB27A4C3EC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3E4DF9-2638-0C21-B6B3-B942A6C317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1A049-A6D6-ADF2-BF70-6D7FE90FAE8F}"/>
              </a:ext>
            </a:extLst>
          </p:cNvPr>
          <p:cNvSpPr>
            <a:spLocks noGrp="1"/>
          </p:cNvSpPr>
          <p:nvPr>
            <p:ph type="dt" sz="half" idx="10"/>
          </p:nvPr>
        </p:nvSpPr>
        <p:spPr/>
        <p:txBody>
          <a:bodyPr/>
          <a:lstStyle/>
          <a:p>
            <a:fld id="{D0378EFB-9159-4510-B73F-4F0409ADE937}" type="datetime1">
              <a:rPr lang="en-US" smtClean="0"/>
              <a:t>6/3/2025</a:t>
            </a:fld>
            <a:endParaRPr lang="en-US"/>
          </a:p>
        </p:txBody>
      </p:sp>
      <p:sp>
        <p:nvSpPr>
          <p:cNvPr id="8" name="Footer Placeholder 7">
            <a:extLst>
              <a:ext uri="{FF2B5EF4-FFF2-40B4-BE49-F238E27FC236}">
                <a16:creationId xmlns:a16="http://schemas.microsoft.com/office/drawing/2014/main" id="{C86BC617-EFBA-F6BA-9C6D-445EE2A9AED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F5E2A9F-E7D6-4109-307C-8D197EC24734}"/>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8468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41BE-2B0B-67DC-4B1D-B4227F61F3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16C278-4160-5114-1317-7FB0EAC69795}"/>
              </a:ext>
            </a:extLst>
          </p:cNvPr>
          <p:cNvSpPr>
            <a:spLocks noGrp="1"/>
          </p:cNvSpPr>
          <p:nvPr>
            <p:ph type="dt" sz="half" idx="10"/>
          </p:nvPr>
        </p:nvSpPr>
        <p:spPr/>
        <p:txBody>
          <a:bodyPr/>
          <a:lstStyle/>
          <a:p>
            <a:fld id="{89BC9412-2452-4BED-A324-9D8C115361AD}" type="datetime1">
              <a:rPr lang="en-US" smtClean="0"/>
              <a:t>6/3/2025</a:t>
            </a:fld>
            <a:endParaRPr lang="en-US"/>
          </a:p>
        </p:txBody>
      </p:sp>
      <p:sp>
        <p:nvSpPr>
          <p:cNvPr id="4" name="Footer Placeholder 3">
            <a:extLst>
              <a:ext uri="{FF2B5EF4-FFF2-40B4-BE49-F238E27FC236}">
                <a16:creationId xmlns:a16="http://schemas.microsoft.com/office/drawing/2014/main" id="{7A983450-A265-7450-FBF7-600DC55941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60C188-7A54-1565-FA6B-9DBFD52D450C}"/>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1700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18C863-1290-1D15-5845-E8A9E624AF0B}"/>
              </a:ext>
            </a:extLst>
          </p:cNvPr>
          <p:cNvSpPr>
            <a:spLocks noGrp="1"/>
          </p:cNvSpPr>
          <p:nvPr>
            <p:ph type="dt" sz="half" idx="10"/>
          </p:nvPr>
        </p:nvSpPr>
        <p:spPr/>
        <p:txBody>
          <a:bodyPr/>
          <a:lstStyle/>
          <a:p>
            <a:fld id="{F5318F62-D251-40E8-A23C-F4CFE9FEAB41}" type="datetime1">
              <a:rPr lang="en-US" smtClean="0"/>
              <a:t>6/3/2025</a:t>
            </a:fld>
            <a:endParaRPr lang="en-US"/>
          </a:p>
        </p:txBody>
      </p:sp>
      <p:sp>
        <p:nvSpPr>
          <p:cNvPr id="3" name="Footer Placeholder 2">
            <a:extLst>
              <a:ext uri="{FF2B5EF4-FFF2-40B4-BE49-F238E27FC236}">
                <a16:creationId xmlns:a16="http://schemas.microsoft.com/office/drawing/2014/main" id="{50A414E6-2D06-FF27-805F-817405C0014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7DB1F6C-E6C4-4213-4258-1D17299BA754}"/>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2466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BEC3-21C5-D947-0B1A-A6D6499931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D58173-00B2-D4FD-F6D1-3B80A83620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C58CB9-6107-60A5-F57E-0844AB516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DDA40C-E763-05FE-0DA1-A1A40A82AA16}"/>
              </a:ext>
            </a:extLst>
          </p:cNvPr>
          <p:cNvSpPr>
            <a:spLocks noGrp="1"/>
          </p:cNvSpPr>
          <p:nvPr>
            <p:ph type="dt" sz="half" idx="10"/>
          </p:nvPr>
        </p:nvSpPr>
        <p:spPr/>
        <p:txBody>
          <a:bodyPr/>
          <a:lstStyle/>
          <a:p>
            <a:fld id="{44F76144-149E-4874-93A5-554A0357CF82}" type="datetime1">
              <a:rPr lang="en-US" smtClean="0"/>
              <a:t>6/3/2025</a:t>
            </a:fld>
            <a:endParaRPr lang="en-US"/>
          </a:p>
        </p:txBody>
      </p:sp>
      <p:sp>
        <p:nvSpPr>
          <p:cNvPr id="6" name="Footer Placeholder 5">
            <a:extLst>
              <a:ext uri="{FF2B5EF4-FFF2-40B4-BE49-F238E27FC236}">
                <a16:creationId xmlns:a16="http://schemas.microsoft.com/office/drawing/2014/main" id="{5697BDE7-B215-EEAA-518E-96F3134A89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76B4E3-85AF-83CA-D844-4851F897B51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2439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1B81-9973-BBC9-F39F-4ED533ECF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DD4B41-56A2-C5EA-4DAC-55BE8E33D8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B26C0E-D629-6379-4B73-82CBCCAB5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E0AF93-7F10-A3E3-BBFC-69B276231566}"/>
              </a:ext>
            </a:extLst>
          </p:cNvPr>
          <p:cNvSpPr>
            <a:spLocks noGrp="1"/>
          </p:cNvSpPr>
          <p:nvPr>
            <p:ph type="dt" sz="half" idx="10"/>
          </p:nvPr>
        </p:nvSpPr>
        <p:spPr/>
        <p:txBody>
          <a:bodyPr/>
          <a:lstStyle/>
          <a:p>
            <a:fld id="{50BA65D8-0540-4835-AE5C-25D29DBA01BE}" type="datetime1">
              <a:rPr lang="en-US" smtClean="0"/>
              <a:t>6/3/2025</a:t>
            </a:fld>
            <a:endParaRPr lang="en-US"/>
          </a:p>
        </p:txBody>
      </p:sp>
      <p:sp>
        <p:nvSpPr>
          <p:cNvPr id="6" name="Footer Placeholder 5">
            <a:extLst>
              <a:ext uri="{FF2B5EF4-FFF2-40B4-BE49-F238E27FC236}">
                <a16:creationId xmlns:a16="http://schemas.microsoft.com/office/drawing/2014/main" id="{B61360A3-87C9-BB4D-FE15-E3237D4AAD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36A48B-39E4-6DF4-EE2B-8BDF4FFC6B08}"/>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824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67BCD-4D1C-4C70-F180-3AABF1949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C8254-D923-92C9-4B93-0F3A307F3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86B3E-7814-BB44-DF32-135E6F1AA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1BA835-12AC-4E8F-955A-EA3F4DE2791F}" type="datetime1">
              <a:rPr lang="en-US" smtClean="0"/>
              <a:t>6/3/2025</a:t>
            </a:fld>
            <a:endParaRPr lang="en-US"/>
          </a:p>
        </p:txBody>
      </p:sp>
      <p:sp>
        <p:nvSpPr>
          <p:cNvPr id="5" name="Footer Placeholder 4">
            <a:extLst>
              <a:ext uri="{FF2B5EF4-FFF2-40B4-BE49-F238E27FC236}">
                <a16:creationId xmlns:a16="http://schemas.microsoft.com/office/drawing/2014/main" id="{2DA3ECD1-8251-BA57-6ECD-923B922A1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21CAB9CF-FAFD-0B16-B36B-D37D1B2BB0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48267207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redcap.iths.org/surveys/?s=PL8YLL7JL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hyperlink" Target="https://redcap.iths.org/surveys/?s=PL8YLL7JL8"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DBCF-E70D-1436-B303-A1746F3EFBDE}"/>
              </a:ext>
            </a:extLst>
          </p:cNvPr>
          <p:cNvSpPr>
            <a:spLocks noGrp="1"/>
          </p:cNvSpPr>
          <p:nvPr>
            <p:ph type="ctrTitle"/>
          </p:nvPr>
        </p:nvSpPr>
        <p:spPr>
          <a:xfrm>
            <a:off x="703400" y="908651"/>
            <a:ext cx="3620882" cy="3640345"/>
          </a:xfrm>
        </p:spPr>
        <p:txBody>
          <a:bodyPr anchor="t">
            <a:normAutofit/>
          </a:bodyPr>
          <a:lstStyle/>
          <a:p>
            <a:r>
              <a:rPr lang="en-US" sz="4000"/>
              <a:t>Where AUD, OUD and Chronic Pain Intersect</a:t>
            </a:r>
          </a:p>
        </p:txBody>
      </p:sp>
      <p:sp>
        <p:nvSpPr>
          <p:cNvPr id="3" name="Subtitle 2">
            <a:extLst>
              <a:ext uri="{FF2B5EF4-FFF2-40B4-BE49-F238E27FC236}">
                <a16:creationId xmlns:a16="http://schemas.microsoft.com/office/drawing/2014/main" id="{D847FFF8-6AED-E58B-14FA-66BAD41E2A10}"/>
              </a:ext>
            </a:extLst>
          </p:cNvPr>
          <p:cNvSpPr>
            <a:spLocks noGrp="1"/>
          </p:cNvSpPr>
          <p:nvPr>
            <p:ph type="subTitle" idx="1"/>
          </p:nvPr>
        </p:nvSpPr>
        <p:spPr>
          <a:xfrm>
            <a:off x="703400" y="4945712"/>
            <a:ext cx="3380437" cy="850392"/>
          </a:xfrm>
        </p:spPr>
        <p:txBody>
          <a:bodyPr anchor="b">
            <a:normAutofit/>
          </a:bodyPr>
          <a:lstStyle/>
          <a:p>
            <a:pPr>
              <a:lnSpc>
                <a:spcPct val="100000"/>
              </a:lnSpc>
            </a:pPr>
            <a:r>
              <a:rPr lang="en-US" sz="1100"/>
              <a:t>Pamela Pentin, MD, FAAFP, FASAM</a:t>
            </a:r>
          </a:p>
          <a:p>
            <a:pPr>
              <a:lnSpc>
                <a:spcPct val="100000"/>
              </a:lnSpc>
            </a:pPr>
            <a:r>
              <a:rPr lang="en-US" sz="1100"/>
              <a:t>Associate Professor, Family Medicine</a:t>
            </a:r>
          </a:p>
          <a:p>
            <a:pPr>
              <a:lnSpc>
                <a:spcPct val="100000"/>
              </a:lnSpc>
            </a:pPr>
            <a:r>
              <a:rPr lang="en-US" sz="1100"/>
              <a:t>University of Washington School of Medicine</a:t>
            </a:r>
          </a:p>
        </p:txBody>
      </p:sp>
      <p:pic>
        <p:nvPicPr>
          <p:cNvPr id="4" name="Picture 3" descr="Hand with red strings">
            <a:extLst>
              <a:ext uri="{FF2B5EF4-FFF2-40B4-BE49-F238E27FC236}">
                <a16:creationId xmlns:a16="http://schemas.microsoft.com/office/drawing/2014/main" id="{1CB42901-B837-BF74-D08A-36A9223DC9F7}"/>
              </a:ext>
            </a:extLst>
          </p:cNvPr>
          <p:cNvPicPr>
            <a:picLocks noChangeAspect="1"/>
          </p:cNvPicPr>
          <p:nvPr/>
        </p:nvPicPr>
        <p:blipFill>
          <a:blip r:embed="rId2"/>
          <a:srcRect l="16389" r="12403"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28014452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7AC8A5-057E-6923-59D6-95CCBDF04A80}"/>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487F3BAA-0977-69EB-D670-9B5E3CB4F72C}"/>
              </a:ext>
            </a:extLst>
          </p:cNvPr>
          <p:cNvSpPr>
            <a:spLocks noGrp="1"/>
          </p:cNvSpPr>
          <p:nvPr>
            <p:ph idx="1"/>
          </p:nvPr>
        </p:nvSpPr>
        <p:spPr/>
        <p:txBody>
          <a:bodyPr>
            <a:normAutofit/>
          </a:bodyPr>
          <a:lstStyle/>
          <a:p>
            <a:pPr marL="0" indent="0" algn="ctr">
              <a:buNone/>
            </a:pPr>
            <a:r>
              <a:rPr lang="en-US" sz="4800" dirty="0"/>
              <a:t>So why not simply prescribe opioids for chronic pain?</a:t>
            </a:r>
          </a:p>
          <a:p>
            <a:pPr marL="0" indent="0" algn="ctr">
              <a:buNone/>
            </a:pPr>
            <a:endParaRPr lang="en-US" sz="4800" dirty="0"/>
          </a:p>
          <a:p>
            <a:pPr marL="0" indent="0" algn="ctr">
              <a:buNone/>
            </a:pPr>
            <a:endParaRPr lang="en-US" sz="4800" dirty="0"/>
          </a:p>
        </p:txBody>
      </p:sp>
    </p:spTree>
    <p:extLst>
      <p:ext uri="{BB962C8B-B14F-4D97-AF65-F5344CB8AC3E}">
        <p14:creationId xmlns:p14="http://schemas.microsoft.com/office/powerpoint/2010/main" val="168890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1B23D-1ABA-32BC-5535-76629A59B46D}"/>
              </a:ext>
            </a:extLst>
          </p:cNvPr>
          <p:cNvSpPr>
            <a:spLocks noGrp="1"/>
          </p:cNvSpPr>
          <p:nvPr>
            <p:ph type="title"/>
          </p:nvPr>
        </p:nvSpPr>
        <p:spPr/>
        <p:txBody>
          <a:bodyPr/>
          <a:lstStyle/>
          <a:p>
            <a:r>
              <a:rPr lang="en-US" dirty="0"/>
              <a:t>Concerning Behaviors for OUD</a:t>
            </a:r>
          </a:p>
        </p:txBody>
      </p:sp>
      <p:sp>
        <p:nvSpPr>
          <p:cNvPr id="4" name="Content Placeholder 1">
            <a:extLst>
              <a:ext uri="{FF2B5EF4-FFF2-40B4-BE49-F238E27FC236}">
                <a16:creationId xmlns:a16="http://schemas.microsoft.com/office/drawing/2014/main" id="{B5563546-E491-7361-4BC3-0D09CF7AA6FC}"/>
              </a:ext>
            </a:extLst>
          </p:cNvPr>
          <p:cNvSpPr>
            <a:spLocks noGrp="1"/>
          </p:cNvSpPr>
          <p:nvPr>
            <p:ph idx="1"/>
          </p:nvPr>
        </p:nvSpPr>
        <p:spPr>
          <a:prstGeom prst="rect">
            <a:avLst/>
          </a:prstGeom>
          <a:solidFill>
            <a:schemeClr val="bg1"/>
          </a:solidFill>
        </p:spPr>
        <p:txBody>
          <a:bodyPr vert="horz" lIns="91440" tIns="45720" rIns="91440" bIns="45720" rtlCol="0">
            <a:noAutofit/>
          </a:bodyPr>
          <a:lstStyle>
            <a:lvl1pPr marL="457200" indent="-228600" algn="l" defTabSz="914400" rtl="0" eaLnBrk="1" latinLnBrk="0" hangingPunct="1">
              <a:lnSpc>
                <a:spcPts val="3080"/>
              </a:lnSpc>
              <a:spcBef>
                <a:spcPts val="1000"/>
              </a:spcBef>
              <a:spcAft>
                <a:spcPts val="600"/>
              </a:spcAft>
              <a:buFont typeface="Arial" panose="020B0604020202020204" pitchFamily="34" charset="0"/>
              <a:buChar char="•"/>
              <a:tabLst>
                <a:tab pos="1247775" algn="l"/>
              </a:tabLst>
              <a:defRPr lang="en-US" sz="2400" b="0" i="0" kern="1200">
                <a:solidFill>
                  <a:srgbClr val="333D47"/>
                </a:solidFill>
                <a:effectLst/>
                <a:latin typeface="Calibri Light" charset="0"/>
                <a:ea typeface="Calibri Light" charset="0"/>
                <a:cs typeface="Calibri Light" charset="0"/>
              </a:defRPr>
            </a:lvl1pPr>
            <a:lvl2pPr marL="800100" indent="-228600" algn="l" defTabSz="914400" rtl="0" eaLnBrk="1" latinLnBrk="0" hangingPunct="1">
              <a:lnSpc>
                <a:spcPct val="90000"/>
              </a:lnSpc>
              <a:spcBef>
                <a:spcPts val="500"/>
              </a:spcBef>
              <a:buFont typeface="Arial" panose="020B0604020202020204" pitchFamily="34" charset="0"/>
              <a:buChar char="•"/>
              <a:defRPr sz="2400" b="0" i="0" kern="1200">
                <a:solidFill>
                  <a:srgbClr val="333D47"/>
                </a:solidFill>
                <a:latin typeface="Open Sans" charset="0"/>
                <a:ea typeface="Open Sans" charset="0"/>
                <a:cs typeface="Open Sans" charset="0"/>
              </a:defRPr>
            </a:lvl2pPr>
            <a:lvl3pPr marL="1257300" indent="-228600" algn="l" defTabSz="914400" rtl="0" eaLnBrk="1" latinLnBrk="0" hangingPunct="1">
              <a:lnSpc>
                <a:spcPct val="90000"/>
              </a:lnSpc>
              <a:spcBef>
                <a:spcPts val="500"/>
              </a:spcBef>
              <a:buFont typeface="Arial" panose="020B0604020202020204" pitchFamily="34" charset="0"/>
              <a:buChar char="•"/>
              <a:defRPr sz="2400" b="0" i="0" kern="1200">
                <a:solidFill>
                  <a:srgbClr val="333D47"/>
                </a:solidFill>
                <a:latin typeface="Open Sans" charset="0"/>
                <a:ea typeface="Open Sans" charset="0"/>
                <a:cs typeface="Open Sans" charset="0"/>
              </a:defRPr>
            </a:lvl3pPr>
            <a:lvl4pPr marL="1657350" indent="-228600" algn="l" defTabSz="914400" rtl="0" eaLnBrk="1" latinLnBrk="0" hangingPunct="1">
              <a:lnSpc>
                <a:spcPct val="90000"/>
              </a:lnSpc>
              <a:spcBef>
                <a:spcPts val="500"/>
              </a:spcBef>
              <a:buFont typeface="Arial" panose="020B0604020202020204" pitchFamily="34" charset="0"/>
              <a:buChar char="•"/>
              <a:defRPr sz="2400" b="0" i="0" kern="1200">
                <a:solidFill>
                  <a:srgbClr val="333D47"/>
                </a:solidFill>
                <a:latin typeface="Open Sans" charset="0"/>
                <a:ea typeface="Open Sans" charset="0"/>
                <a:cs typeface="Open Sans" charset="0"/>
              </a:defRPr>
            </a:lvl4pPr>
            <a:lvl5pPr marL="2114550" indent="-228600" algn="l" defTabSz="914400" rtl="0" eaLnBrk="1" latinLnBrk="0" hangingPunct="1">
              <a:lnSpc>
                <a:spcPct val="90000"/>
              </a:lnSpc>
              <a:spcBef>
                <a:spcPts val="500"/>
              </a:spcBef>
              <a:buFont typeface="Arial" panose="020B0604020202020204" pitchFamily="34" charset="0"/>
              <a:buChar char="•"/>
              <a:defRPr sz="2400" b="0" i="0" kern="1200">
                <a:solidFill>
                  <a:srgbClr val="333D47"/>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0" algn="ctr">
              <a:buNone/>
            </a:pPr>
            <a:r>
              <a:rPr lang="en-US" dirty="0"/>
              <a:t>Early refills</a:t>
            </a:r>
          </a:p>
          <a:p>
            <a:pPr marL="228600" indent="0" algn="ctr">
              <a:buNone/>
            </a:pPr>
            <a:r>
              <a:rPr lang="en-US" dirty="0"/>
              <a:t>“Lost” prescriptions</a:t>
            </a:r>
          </a:p>
          <a:p>
            <a:pPr marL="228600" indent="0" algn="ctr">
              <a:buNone/>
            </a:pPr>
            <a:r>
              <a:rPr lang="en-US" dirty="0"/>
              <a:t>Multiple source CS prescriptions</a:t>
            </a:r>
          </a:p>
          <a:p>
            <a:pPr marL="228600" indent="0" algn="ctr">
              <a:buNone/>
            </a:pPr>
            <a:r>
              <a:rPr lang="en-US" dirty="0"/>
              <a:t>Impaired or “stuck” function vs improved</a:t>
            </a:r>
          </a:p>
          <a:p>
            <a:pPr marL="228600" indent="0" algn="ctr">
              <a:buNone/>
            </a:pPr>
            <a:r>
              <a:rPr lang="en-US" dirty="0"/>
              <a:t>Requests for escalating doses</a:t>
            </a:r>
          </a:p>
          <a:p>
            <a:pPr marL="228600" indent="0" algn="ctr">
              <a:buNone/>
            </a:pPr>
            <a:r>
              <a:rPr lang="en-US" dirty="0"/>
              <a:t>“Splitting” providers</a:t>
            </a:r>
          </a:p>
          <a:p>
            <a:pPr marL="228600" indent="0" algn="ctr">
              <a:buNone/>
            </a:pPr>
            <a:r>
              <a:rPr lang="en-US" dirty="0"/>
              <a:t>Polysubstance use</a:t>
            </a:r>
          </a:p>
          <a:p>
            <a:endParaRPr lang="en-US" dirty="0"/>
          </a:p>
          <a:p>
            <a:endParaRPr lang="en-US" dirty="0"/>
          </a:p>
        </p:txBody>
      </p:sp>
    </p:spTree>
    <p:extLst>
      <p:ext uri="{BB962C8B-B14F-4D97-AF65-F5344CB8AC3E}">
        <p14:creationId xmlns:p14="http://schemas.microsoft.com/office/powerpoint/2010/main" val="12737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5E265-0F60-846D-0E4B-0B639D5CD9EB}"/>
              </a:ext>
            </a:extLst>
          </p:cNvPr>
          <p:cNvSpPr>
            <a:spLocks noGrp="1"/>
          </p:cNvSpPr>
          <p:nvPr>
            <p:ph type="title"/>
          </p:nvPr>
        </p:nvSpPr>
        <p:spPr/>
        <p:txBody>
          <a:bodyPr/>
          <a:lstStyle/>
          <a:p>
            <a:r>
              <a:rPr lang="en-US" dirty="0"/>
              <a:t>Diagnostic Elements for OUD </a:t>
            </a:r>
          </a:p>
        </p:txBody>
      </p:sp>
      <p:sp>
        <p:nvSpPr>
          <p:cNvPr id="5" name="Content Placeholder 4">
            <a:extLst>
              <a:ext uri="{FF2B5EF4-FFF2-40B4-BE49-F238E27FC236}">
                <a16:creationId xmlns:a16="http://schemas.microsoft.com/office/drawing/2014/main" id="{60CE22DC-33DF-DAE9-0854-08DC3946CD78}"/>
              </a:ext>
            </a:extLst>
          </p:cNvPr>
          <p:cNvSpPr>
            <a:spLocks noGrp="1"/>
          </p:cNvSpPr>
          <p:nvPr>
            <p:ph sz="half" idx="1"/>
          </p:nvPr>
        </p:nvSpPr>
        <p:spPr/>
        <p:txBody>
          <a:bodyPr>
            <a:normAutofit fontScale="92500"/>
          </a:bodyPr>
          <a:lstStyle/>
          <a:p>
            <a:r>
              <a:rPr lang="en-US" dirty="0"/>
              <a:t>Larger doses than originally intended</a:t>
            </a:r>
          </a:p>
          <a:p>
            <a:r>
              <a:rPr lang="en-US" dirty="0"/>
              <a:t>Unsuccessful attempts or desire to cut back</a:t>
            </a:r>
          </a:p>
          <a:p>
            <a:r>
              <a:rPr lang="en-US" dirty="0"/>
              <a:t>Great deal of time expended in using/getting</a:t>
            </a:r>
          </a:p>
          <a:p>
            <a:r>
              <a:rPr lang="en-US" dirty="0"/>
              <a:t>Strong desire to use</a:t>
            </a:r>
          </a:p>
          <a:p>
            <a:r>
              <a:rPr lang="en-US" dirty="0"/>
              <a:t>Failure to fulfill major role obligations</a:t>
            </a:r>
          </a:p>
          <a:p>
            <a:r>
              <a:rPr lang="en-US" dirty="0"/>
              <a:t>Continued use despite problems</a:t>
            </a:r>
          </a:p>
          <a:p>
            <a:endParaRPr lang="en-US" dirty="0"/>
          </a:p>
        </p:txBody>
      </p:sp>
      <p:sp>
        <p:nvSpPr>
          <p:cNvPr id="6" name="Content Placeholder 5">
            <a:extLst>
              <a:ext uri="{FF2B5EF4-FFF2-40B4-BE49-F238E27FC236}">
                <a16:creationId xmlns:a16="http://schemas.microsoft.com/office/drawing/2014/main" id="{B784A1CE-3BED-235D-92E7-710DD01A21C9}"/>
              </a:ext>
            </a:extLst>
          </p:cNvPr>
          <p:cNvSpPr>
            <a:spLocks noGrp="1"/>
          </p:cNvSpPr>
          <p:nvPr>
            <p:ph sz="half" idx="2"/>
          </p:nvPr>
        </p:nvSpPr>
        <p:spPr/>
        <p:txBody>
          <a:bodyPr>
            <a:normAutofit fontScale="92500"/>
          </a:bodyPr>
          <a:lstStyle/>
          <a:p>
            <a:r>
              <a:rPr lang="en-US" dirty="0"/>
              <a:t>Important social, </a:t>
            </a:r>
            <a:r>
              <a:rPr lang="en-US" dirty="0" err="1"/>
              <a:t>occup</a:t>
            </a:r>
            <a:r>
              <a:rPr lang="en-US" dirty="0"/>
              <a:t>, rec activities given up</a:t>
            </a:r>
          </a:p>
          <a:p>
            <a:r>
              <a:rPr lang="en-US" dirty="0"/>
              <a:t>Recurrent use in physically hazardous situations</a:t>
            </a:r>
          </a:p>
          <a:p>
            <a:r>
              <a:rPr lang="en-US" dirty="0"/>
              <a:t>Continued use despite knowing probs caused</a:t>
            </a:r>
          </a:p>
          <a:p>
            <a:r>
              <a:rPr lang="en-US" dirty="0"/>
              <a:t>[Tolerance]</a:t>
            </a:r>
          </a:p>
          <a:p>
            <a:r>
              <a:rPr lang="en-US" dirty="0"/>
              <a:t>[Withdrawal]</a:t>
            </a:r>
          </a:p>
          <a:p>
            <a:endParaRPr lang="en-US" dirty="0"/>
          </a:p>
        </p:txBody>
      </p:sp>
    </p:spTree>
    <p:extLst>
      <p:ext uri="{BB962C8B-B14F-4D97-AF65-F5344CB8AC3E}">
        <p14:creationId xmlns:p14="http://schemas.microsoft.com/office/powerpoint/2010/main" val="41518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5FDB-217F-367A-B073-515BC069BA33}"/>
              </a:ext>
            </a:extLst>
          </p:cNvPr>
          <p:cNvSpPr>
            <a:spLocks noGrp="1"/>
          </p:cNvSpPr>
          <p:nvPr>
            <p:ph type="title"/>
          </p:nvPr>
        </p:nvSpPr>
        <p:spPr/>
        <p:txBody>
          <a:bodyPr/>
          <a:lstStyle/>
          <a:p>
            <a:r>
              <a:rPr lang="en-US" dirty="0"/>
              <a:t>Patient Risk Assessment</a:t>
            </a:r>
          </a:p>
        </p:txBody>
      </p:sp>
      <p:sp>
        <p:nvSpPr>
          <p:cNvPr id="3" name="Content Placeholder 2">
            <a:extLst>
              <a:ext uri="{FF2B5EF4-FFF2-40B4-BE49-F238E27FC236}">
                <a16:creationId xmlns:a16="http://schemas.microsoft.com/office/drawing/2014/main" id="{0570BEBE-698A-2B25-C517-207DC450C4E9}"/>
              </a:ext>
            </a:extLst>
          </p:cNvPr>
          <p:cNvSpPr>
            <a:spLocks noGrp="1"/>
          </p:cNvSpPr>
          <p:nvPr>
            <p:ph idx="1"/>
          </p:nvPr>
        </p:nvSpPr>
        <p:spPr/>
        <p:txBody>
          <a:bodyPr>
            <a:normAutofit/>
          </a:bodyPr>
          <a:lstStyle/>
          <a:p>
            <a:pPr marL="228600" indent="0">
              <a:lnSpc>
                <a:spcPct val="120000"/>
              </a:lnSpc>
              <a:buNone/>
            </a:pPr>
            <a:r>
              <a:rPr lang="en-US" sz="3100" dirty="0"/>
              <a:t>Opioids may be contraindicated due to risk if:</a:t>
            </a:r>
          </a:p>
          <a:p>
            <a:pPr lvl="1">
              <a:lnSpc>
                <a:spcPct val="120000"/>
              </a:lnSpc>
            </a:pPr>
            <a:r>
              <a:rPr lang="en-US" sz="2600" dirty="0">
                <a:latin typeface="Calibri Light" panose="020F0302020204030204" pitchFamily="34" charset="0"/>
                <a:cs typeface="Calibri Light" panose="020F0302020204030204" pitchFamily="34" charset="0"/>
              </a:rPr>
              <a:t>Prior history SUD (including alcohol and nicotine)</a:t>
            </a:r>
          </a:p>
          <a:p>
            <a:pPr lvl="1">
              <a:lnSpc>
                <a:spcPct val="120000"/>
              </a:lnSpc>
            </a:pPr>
            <a:r>
              <a:rPr lang="en-US" sz="2600" dirty="0">
                <a:latin typeface="Calibri Light" panose="020F0302020204030204" pitchFamily="34" charset="0"/>
                <a:cs typeface="Calibri Light" panose="020F0302020204030204" pitchFamily="34" charset="0"/>
              </a:rPr>
              <a:t>Family </a:t>
            </a:r>
            <a:r>
              <a:rPr lang="en-US" sz="2600" dirty="0" err="1">
                <a:latin typeface="Calibri Light" panose="020F0302020204030204" pitchFamily="34" charset="0"/>
                <a:cs typeface="Calibri Light" panose="020F0302020204030204" pitchFamily="34" charset="0"/>
              </a:rPr>
              <a:t>hx</a:t>
            </a:r>
            <a:r>
              <a:rPr lang="en-US" sz="2600" dirty="0">
                <a:latin typeface="Calibri Light" panose="020F0302020204030204" pitchFamily="34" charset="0"/>
                <a:cs typeface="Calibri Light" panose="020F0302020204030204" pitchFamily="34" charset="0"/>
              </a:rPr>
              <a:t> SUD</a:t>
            </a:r>
          </a:p>
          <a:p>
            <a:pPr lvl="1">
              <a:lnSpc>
                <a:spcPct val="120000"/>
              </a:lnSpc>
            </a:pPr>
            <a:r>
              <a:rPr lang="en-US" sz="2600" dirty="0">
                <a:latin typeface="Calibri Light" panose="020F0302020204030204" pitchFamily="34" charset="0"/>
                <a:cs typeface="Calibri Light" panose="020F0302020204030204" pitchFamily="34" charset="0"/>
              </a:rPr>
              <a:t>Any MH disorder, including depression/anxiety</a:t>
            </a:r>
          </a:p>
          <a:p>
            <a:pPr lvl="1">
              <a:lnSpc>
                <a:spcPct val="120000"/>
              </a:lnSpc>
            </a:pPr>
            <a:r>
              <a:rPr lang="en-US" sz="2600" dirty="0">
                <a:latin typeface="Calibri Light" panose="020F0302020204030204" pitchFamily="34" charset="0"/>
                <a:cs typeface="Calibri Light" panose="020F0302020204030204" pitchFamily="34" charset="0"/>
              </a:rPr>
              <a:t>Age &lt; 40-45</a:t>
            </a:r>
          </a:p>
          <a:p>
            <a:pPr lvl="1">
              <a:lnSpc>
                <a:spcPct val="120000"/>
              </a:lnSpc>
            </a:pPr>
            <a:r>
              <a:rPr lang="en-US" sz="2600" dirty="0" err="1">
                <a:latin typeface="Calibri Light" panose="020F0302020204030204" pitchFamily="34" charset="0"/>
                <a:cs typeface="Calibri Light" panose="020F0302020204030204" pitchFamily="34" charset="0"/>
              </a:rPr>
              <a:t>Hx</a:t>
            </a:r>
            <a:r>
              <a:rPr lang="en-US" sz="2600" dirty="0">
                <a:latin typeface="Calibri Light" panose="020F0302020204030204" pitchFamily="34" charset="0"/>
                <a:cs typeface="Calibri Light" panose="020F0302020204030204" pitchFamily="34" charset="0"/>
              </a:rPr>
              <a:t> childhood abuse or neglect</a:t>
            </a:r>
          </a:p>
          <a:p>
            <a:pPr lvl="1">
              <a:lnSpc>
                <a:spcPct val="120000"/>
              </a:lnSpc>
            </a:pPr>
            <a:r>
              <a:rPr lang="en-US" sz="2600" dirty="0" err="1">
                <a:latin typeface="Calibri Light" panose="020F0302020204030204" pitchFamily="34" charset="0"/>
                <a:cs typeface="Calibri Light" panose="020F0302020204030204" pitchFamily="34" charset="0"/>
              </a:rPr>
              <a:t>Hx</a:t>
            </a:r>
            <a:r>
              <a:rPr lang="en-US" sz="2600" dirty="0">
                <a:latin typeface="Calibri Light" panose="020F0302020204030204" pitchFamily="34" charset="0"/>
                <a:cs typeface="Calibri Light" panose="020F0302020204030204" pitchFamily="34" charset="0"/>
              </a:rPr>
              <a:t> legal trouble/incarceration</a:t>
            </a:r>
          </a:p>
          <a:p>
            <a:endParaRPr lang="en-US" dirty="0"/>
          </a:p>
        </p:txBody>
      </p:sp>
    </p:spTree>
    <p:extLst>
      <p:ext uri="{BB962C8B-B14F-4D97-AF65-F5344CB8AC3E}">
        <p14:creationId xmlns:p14="http://schemas.microsoft.com/office/powerpoint/2010/main" val="2635770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EE0F-F36E-2160-19A4-52E20B6CBA30}"/>
              </a:ext>
            </a:extLst>
          </p:cNvPr>
          <p:cNvSpPr>
            <a:spLocks noGrp="1"/>
          </p:cNvSpPr>
          <p:nvPr>
            <p:ph type="title"/>
          </p:nvPr>
        </p:nvSpPr>
        <p:spPr/>
        <p:txBody>
          <a:bodyPr/>
          <a:lstStyle/>
          <a:p>
            <a:r>
              <a:rPr lang="en-US" dirty="0"/>
              <a:t>Risk Assessment</a:t>
            </a:r>
          </a:p>
        </p:txBody>
      </p:sp>
      <p:sp>
        <p:nvSpPr>
          <p:cNvPr id="3" name="Content Placeholder 2">
            <a:extLst>
              <a:ext uri="{FF2B5EF4-FFF2-40B4-BE49-F238E27FC236}">
                <a16:creationId xmlns:a16="http://schemas.microsoft.com/office/drawing/2014/main" id="{8038A716-F627-F951-8DC8-B53E27BE725E}"/>
              </a:ext>
            </a:extLst>
          </p:cNvPr>
          <p:cNvSpPr>
            <a:spLocks noGrp="1"/>
          </p:cNvSpPr>
          <p:nvPr>
            <p:ph idx="1"/>
          </p:nvPr>
        </p:nvSpPr>
        <p:spPr/>
        <p:txBody>
          <a:bodyPr>
            <a:normAutofit/>
          </a:bodyPr>
          <a:lstStyle/>
          <a:p>
            <a:pPr marL="228600" indent="0">
              <a:lnSpc>
                <a:spcPct val="120000"/>
              </a:lnSpc>
              <a:spcBef>
                <a:spcPts val="0"/>
              </a:spcBef>
              <a:spcAft>
                <a:spcPts val="0"/>
              </a:spcAft>
              <a:buNone/>
            </a:pPr>
            <a:r>
              <a:rPr lang="en-US" sz="2800" dirty="0"/>
              <a:t>1. Take full substance use history</a:t>
            </a:r>
          </a:p>
          <a:p>
            <a:pPr marL="228600" indent="0">
              <a:lnSpc>
                <a:spcPct val="120000"/>
              </a:lnSpc>
              <a:spcBef>
                <a:spcPts val="0"/>
              </a:spcBef>
              <a:spcAft>
                <a:spcPts val="0"/>
              </a:spcAft>
              <a:buNone/>
            </a:pPr>
            <a:r>
              <a:rPr lang="en-US" sz="2800" i="1" dirty="0"/>
              <a:t>2. </a:t>
            </a:r>
            <a:r>
              <a:rPr lang="en-US" dirty="0"/>
              <a:t>Thorough</a:t>
            </a:r>
            <a:r>
              <a:rPr lang="en-US" sz="2800" dirty="0"/>
              <a:t> mental health history</a:t>
            </a:r>
          </a:p>
          <a:p>
            <a:pPr marL="228600" indent="0">
              <a:lnSpc>
                <a:spcPct val="120000"/>
              </a:lnSpc>
              <a:spcBef>
                <a:spcPts val="0"/>
              </a:spcBef>
              <a:spcAft>
                <a:spcPts val="0"/>
              </a:spcAft>
              <a:buNone/>
            </a:pPr>
            <a:r>
              <a:rPr lang="en-US" sz="2800" dirty="0"/>
              <a:t>3. Family and social history</a:t>
            </a:r>
          </a:p>
          <a:p>
            <a:pPr marL="228600" indent="0">
              <a:lnSpc>
                <a:spcPct val="120000"/>
              </a:lnSpc>
              <a:spcBef>
                <a:spcPts val="0"/>
              </a:spcBef>
              <a:spcAft>
                <a:spcPts val="0"/>
              </a:spcAft>
              <a:buNone/>
            </a:pPr>
            <a:r>
              <a:rPr lang="en-US" sz="2800" i="1" dirty="0"/>
              <a:t>4. </a:t>
            </a:r>
            <a:r>
              <a:rPr lang="en-US" sz="2800" dirty="0"/>
              <a:t>Physical exam to assess for signs of substance abuse</a:t>
            </a:r>
          </a:p>
          <a:p>
            <a:pPr marL="228600" indent="0">
              <a:lnSpc>
                <a:spcPct val="120000"/>
              </a:lnSpc>
              <a:spcBef>
                <a:spcPts val="0"/>
              </a:spcBef>
              <a:spcAft>
                <a:spcPts val="0"/>
              </a:spcAft>
              <a:buNone/>
            </a:pPr>
            <a:r>
              <a:rPr lang="en-US" sz="2800" dirty="0"/>
              <a:t>5. Review old records, maybe communicate with previous prescribers</a:t>
            </a:r>
          </a:p>
          <a:p>
            <a:pPr marL="228600" indent="0">
              <a:lnSpc>
                <a:spcPct val="120000"/>
              </a:lnSpc>
              <a:spcBef>
                <a:spcPts val="0"/>
              </a:spcBef>
              <a:spcAft>
                <a:spcPts val="0"/>
              </a:spcAft>
              <a:buNone/>
            </a:pPr>
            <a:r>
              <a:rPr lang="en-US" dirty="0"/>
              <a:t>6</a:t>
            </a:r>
            <a:r>
              <a:rPr lang="en-US" sz="2800" dirty="0"/>
              <a:t>. Check MPDR</a:t>
            </a:r>
          </a:p>
          <a:p>
            <a:pPr marL="228600" indent="0">
              <a:lnSpc>
                <a:spcPct val="120000"/>
              </a:lnSpc>
              <a:spcBef>
                <a:spcPts val="0"/>
              </a:spcBef>
              <a:spcAft>
                <a:spcPts val="0"/>
              </a:spcAft>
              <a:buNone/>
            </a:pPr>
            <a:r>
              <a:rPr lang="en-US" i="1" dirty="0"/>
              <a:t>7</a:t>
            </a:r>
            <a:r>
              <a:rPr lang="en-US" sz="2800" i="1" dirty="0"/>
              <a:t>. </a:t>
            </a:r>
            <a:r>
              <a:rPr lang="en-US" sz="2800" dirty="0"/>
              <a:t>Conduct periodic urine tox screening</a:t>
            </a:r>
            <a:endParaRPr lang="en-US" dirty="0"/>
          </a:p>
          <a:p>
            <a:endParaRPr lang="en-US" dirty="0"/>
          </a:p>
        </p:txBody>
      </p:sp>
    </p:spTree>
    <p:extLst>
      <p:ext uri="{BB962C8B-B14F-4D97-AF65-F5344CB8AC3E}">
        <p14:creationId xmlns:p14="http://schemas.microsoft.com/office/powerpoint/2010/main" val="320473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Opioid Risk Tool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9921" y="1825625"/>
            <a:ext cx="4732158" cy="4351338"/>
          </a:xfrm>
        </p:spPr>
      </p:pic>
      <p:sp>
        <p:nvSpPr>
          <p:cNvPr id="5" name="TextBox 4"/>
          <p:cNvSpPr txBox="1"/>
          <p:nvPr/>
        </p:nvSpPr>
        <p:spPr>
          <a:xfrm>
            <a:off x="1777995" y="3251202"/>
            <a:ext cx="1639460" cy="1061829"/>
          </a:xfrm>
          <a:prstGeom prst="rect">
            <a:avLst/>
          </a:prstGeom>
          <a:noFill/>
        </p:spPr>
        <p:txBody>
          <a:bodyPr wrap="square" rtlCol="0">
            <a:spAutoFit/>
          </a:bodyPr>
          <a:lstStyle/>
          <a:p>
            <a:r>
              <a:rPr lang="en-US" sz="1500" i="1" dirty="0"/>
              <a:t>0-3 - Low risk</a:t>
            </a:r>
          </a:p>
          <a:p>
            <a:r>
              <a:rPr lang="en-US" sz="1500" i="1" dirty="0"/>
              <a:t>4-7 - </a:t>
            </a:r>
            <a:r>
              <a:rPr lang="en-US" sz="1600" i="1" dirty="0"/>
              <a:t>Mod Risk</a:t>
            </a:r>
          </a:p>
          <a:p>
            <a:r>
              <a:rPr lang="en-US" sz="1600" i="1" dirty="0"/>
              <a:t>8+ - High Risk</a:t>
            </a:r>
          </a:p>
          <a:p>
            <a:endParaRPr lang="en-US" sz="1600" dirty="0"/>
          </a:p>
        </p:txBody>
      </p:sp>
    </p:spTree>
    <p:extLst>
      <p:ext uri="{BB962C8B-B14F-4D97-AF65-F5344CB8AC3E}">
        <p14:creationId xmlns:p14="http://schemas.microsoft.com/office/powerpoint/2010/main" val="166686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356B2-2F94-3423-29C1-1D595E0238AE}"/>
              </a:ext>
            </a:extLst>
          </p:cNvPr>
          <p:cNvSpPr>
            <a:spLocks noGrp="1"/>
          </p:cNvSpPr>
          <p:nvPr>
            <p:ph type="title"/>
          </p:nvPr>
        </p:nvSpPr>
        <p:spPr/>
        <p:txBody>
          <a:bodyPr/>
          <a:lstStyle/>
          <a:p>
            <a:r>
              <a:rPr lang="en-US" dirty="0"/>
              <a:t>Safety Before Prescribing</a:t>
            </a:r>
          </a:p>
        </p:txBody>
      </p:sp>
      <p:sp>
        <p:nvSpPr>
          <p:cNvPr id="6" name="Content Placeholder 5">
            <a:extLst>
              <a:ext uri="{FF2B5EF4-FFF2-40B4-BE49-F238E27FC236}">
                <a16:creationId xmlns:a16="http://schemas.microsoft.com/office/drawing/2014/main" id="{232FD72C-BABF-29A5-C69B-12359746BE1C}"/>
              </a:ext>
            </a:extLst>
          </p:cNvPr>
          <p:cNvSpPr>
            <a:spLocks noGrp="1"/>
          </p:cNvSpPr>
          <p:nvPr>
            <p:ph idx="1"/>
          </p:nvPr>
        </p:nvSpPr>
        <p:spPr/>
        <p:txBody>
          <a:bodyPr/>
          <a:lstStyle/>
          <a:p>
            <a:pPr marL="228600" indent="0">
              <a:buNone/>
            </a:pPr>
            <a:r>
              <a:rPr lang="en-US" dirty="0"/>
              <a:t>Establish and communicate a treatment plan, including when and how you will taper  </a:t>
            </a:r>
          </a:p>
          <a:p>
            <a:pPr marL="228600" indent="0">
              <a:buNone/>
            </a:pPr>
            <a:r>
              <a:rPr lang="en-US" dirty="0"/>
              <a:t>Risk/benefit discussion</a:t>
            </a:r>
          </a:p>
          <a:p>
            <a:pPr marL="228600" indent="0">
              <a:buNone/>
            </a:pPr>
            <a:r>
              <a:rPr lang="en-US" dirty="0"/>
              <a:t>Obtain informed consent</a:t>
            </a:r>
          </a:p>
          <a:p>
            <a:pPr marL="228600" indent="0">
              <a:buNone/>
            </a:pPr>
            <a:r>
              <a:rPr lang="en-US" dirty="0"/>
              <a:t>Treatment agreement</a:t>
            </a:r>
          </a:p>
          <a:p>
            <a:pPr marL="228600" indent="0">
              <a:buNone/>
            </a:pPr>
            <a:r>
              <a:rPr lang="en-US" dirty="0"/>
              <a:t>Limit dose </a:t>
            </a:r>
          </a:p>
          <a:p>
            <a:pPr marL="228600" indent="0">
              <a:buNone/>
            </a:pPr>
            <a:r>
              <a:rPr lang="en-US" dirty="0"/>
              <a:t>       Compared to an MED of 20, OD risk 4X MED 50-100 </a:t>
            </a:r>
          </a:p>
          <a:p>
            <a:pPr marL="228600" indent="0">
              <a:buNone/>
            </a:pPr>
            <a:r>
              <a:rPr lang="en-US" dirty="0"/>
              <a:t>                                          7X MED &gt; 100 MED</a:t>
            </a:r>
          </a:p>
          <a:p>
            <a:endParaRPr lang="en-US" dirty="0"/>
          </a:p>
        </p:txBody>
      </p:sp>
    </p:spTree>
    <p:extLst>
      <p:ext uri="{BB962C8B-B14F-4D97-AF65-F5344CB8AC3E}">
        <p14:creationId xmlns:p14="http://schemas.microsoft.com/office/powerpoint/2010/main" val="2872926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FE7983-A6F0-DA36-9D99-39370E26782D}"/>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096E2A92-B478-648F-6248-04B95AD5159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81F4A40-56ED-01DA-F298-DCC0B0A9AEE9}"/>
              </a:ext>
            </a:extLst>
          </p:cNvPr>
          <p:cNvPicPr>
            <a:picLocks noChangeAspect="1"/>
          </p:cNvPicPr>
          <p:nvPr/>
        </p:nvPicPr>
        <p:blipFill>
          <a:blip r:embed="rId2"/>
          <a:stretch>
            <a:fillRect/>
          </a:stretch>
        </p:blipFill>
        <p:spPr>
          <a:xfrm>
            <a:off x="342900" y="1"/>
            <a:ext cx="11506200" cy="6786562"/>
          </a:xfrm>
          <a:prstGeom prst="rect">
            <a:avLst/>
          </a:prstGeom>
        </p:spPr>
      </p:pic>
    </p:spTree>
    <p:extLst>
      <p:ext uri="{BB962C8B-B14F-4D97-AF65-F5344CB8AC3E}">
        <p14:creationId xmlns:p14="http://schemas.microsoft.com/office/powerpoint/2010/main" val="2791098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88AE-C778-CD11-0CB4-5E898F8E4392}"/>
              </a:ext>
            </a:extLst>
          </p:cNvPr>
          <p:cNvSpPr>
            <a:spLocks noGrp="1"/>
          </p:cNvSpPr>
          <p:nvPr>
            <p:ph type="title"/>
          </p:nvPr>
        </p:nvSpPr>
        <p:spPr/>
        <p:txBody>
          <a:bodyPr/>
          <a:lstStyle/>
          <a:p>
            <a:r>
              <a:rPr lang="en-US" dirty="0"/>
              <a:t>Safety During Prescribing</a:t>
            </a:r>
          </a:p>
        </p:txBody>
      </p:sp>
      <p:sp>
        <p:nvSpPr>
          <p:cNvPr id="3" name="Content Placeholder 2">
            <a:extLst>
              <a:ext uri="{FF2B5EF4-FFF2-40B4-BE49-F238E27FC236}">
                <a16:creationId xmlns:a16="http://schemas.microsoft.com/office/drawing/2014/main" id="{85CA3EBC-281B-FC91-AC02-177E33105C26}"/>
              </a:ext>
            </a:extLst>
          </p:cNvPr>
          <p:cNvSpPr>
            <a:spLocks noGrp="1"/>
          </p:cNvSpPr>
          <p:nvPr>
            <p:ph idx="1"/>
          </p:nvPr>
        </p:nvSpPr>
        <p:spPr/>
        <p:txBody>
          <a:bodyPr>
            <a:normAutofit fontScale="70000" lnSpcReduction="20000"/>
          </a:bodyPr>
          <a:lstStyle/>
          <a:p>
            <a:pPr marL="228600" indent="0">
              <a:lnSpc>
                <a:spcPct val="120000"/>
              </a:lnSpc>
              <a:spcBef>
                <a:spcPts val="600"/>
              </a:spcBef>
              <a:spcAft>
                <a:spcPts val="0"/>
              </a:spcAft>
              <a:buNone/>
            </a:pPr>
            <a:r>
              <a:rPr lang="en-US" dirty="0"/>
              <a:t>*Regular visits – office or telehealth</a:t>
            </a:r>
          </a:p>
          <a:p>
            <a:pPr marL="228600" indent="0">
              <a:lnSpc>
                <a:spcPct val="120000"/>
              </a:lnSpc>
              <a:spcBef>
                <a:spcPts val="600"/>
              </a:spcBef>
              <a:spcAft>
                <a:spcPts val="0"/>
              </a:spcAft>
              <a:buNone/>
            </a:pPr>
            <a:r>
              <a:rPr lang="en-US" dirty="0"/>
              <a:t>*Assess for efficacy with focus on improved function – if not improving don’t keep escalating </a:t>
            </a:r>
          </a:p>
          <a:p>
            <a:pPr marL="228600" indent="0">
              <a:lnSpc>
                <a:spcPct val="120000"/>
              </a:lnSpc>
              <a:spcBef>
                <a:spcPts val="600"/>
              </a:spcBef>
              <a:spcAft>
                <a:spcPts val="0"/>
              </a:spcAft>
              <a:buNone/>
            </a:pPr>
            <a:r>
              <a:rPr lang="en-US" dirty="0"/>
              <a:t>*Perform periodic physical exams for underlying pain dx and document findings</a:t>
            </a:r>
          </a:p>
          <a:p>
            <a:pPr marL="228600" indent="0">
              <a:lnSpc>
                <a:spcPct val="120000"/>
              </a:lnSpc>
              <a:spcBef>
                <a:spcPts val="600"/>
              </a:spcBef>
              <a:spcAft>
                <a:spcPts val="0"/>
              </a:spcAft>
              <a:buNone/>
            </a:pPr>
            <a:r>
              <a:rPr lang="en-US" dirty="0"/>
              <a:t>*Urine toxicology – consider sample every visit or dyssynchronous</a:t>
            </a:r>
          </a:p>
          <a:p>
            <a:pPr marL="228600" indent="0">
              <a:lnSpc>
                <a:spcPct val="120000"/>
              </a:lnSpc>
              <a:spcBef>
                <a:spcPts val="600"/>
              </a:spcBef>
              <a:spcAft>
                <a:spcPts val="0"/>
              </a:spcAft>
              <a:buNone/>
            </a:pPr>
            <a:r>
              <a:rPr lang="en-US" dirty="0"/>
              <a:t>*Check MPDR</a:t>
            </a:r>
          </a:p>
          <a:p>
            <a:pPr marL="228600" indent="0">
              <a:lnSpc>
                <a:spcPct val="120000"/>
              </a:lnSpc>
              <a:spcBef>
                <a:spcPts val="600"/>
              </a:spcBef>
              <a:spcAft>
                <a:spcPts val="0"/>
              </a:spcAft>
              <a:buNone/>
            </a:pPr>
            <a:r>
              <a:rPr lang="en-US" dirty="0"/>
              <a:t>*Document your medical decision-making</a:t>
            </a:r>
          </a:p>
          <a:p>
            <a:pPr indent="0" algn="ctr">
              <a:lnSpc>
                <a:spcPct val="120000"/>
              </a:lnSpc>
              <a:spcBef>
                <a:spcPts val="600"/>
              </a:spcBef>
              <a:buNone/>
            </a:pPr>
            <a:r>
              <a:rPr lang="en-US" dirty="0"/>
              <a:t>“I am continuing to prescribe this 43 </a:t>
            </a:r>
            <a:r>
              <a:rPr lang="en-US" dirty="0" err="1"/>
              <a:t>yo</a:t>
            </a:r>
            <a:r>
              <a:rPr lang="en-US" dirty="0"/>
              <a:t> F with treatment refractory diabetic neuropathy Oxycodone @ 15 mg/day, because her function as bakery manager and community pickleball organizer remains excellent and she has minimal adverse effects (constipation managed with stool softener).  We continue to discuss dose taper over time with possible transition to Buprenorphine for better long-term safety.”  </a:t>
            </a:r>
          </a:p>
          <a:p>
            <a:pPr indent="0" algn="ctr">
              <a:lnSpc>
                <a:spcPct val="120000"/>
              </a:lnSpc>
              <a:spcBef>
                <a:spcPts val="600"/>
              </a:spcBef>
              <a:buNone/>
            </a:pPr>
            <a:r>
              <a:rPr lang="en-US" i="1" dirty="0"/>
              <a:t>Patients with OUD may feel difficult to justify continued prescribing</a:t>
            </a:r>
            <a:endParaRPr lang="en-US" dirty="0"/>
          </a:p>
          <a:p>
            <a:pPr indent="0" algn="ctr">
              <a:lnSpc>
                <a:spcPct val="120000"/>
              </a:lnSpc>
              <a:spcBef>
                <a:spcPts val="600"/>
              </a:spcBef>
              <a:buNone/>
            </a:pPr>
            <a:endParaRPr lang="en-US" i="1" dirty="0"/>
          </a:p>
          <a:p>
            <a:pPr marL="228600" indent="0">
              <a:lnSpc>
                <a:spcPct val="120000"/>
              </a:lnSpc>
              <a:spcBef>
                <a:spcPts val="600"/>
              </a:spcBef>
              <a:spcAft>
                <a:spcPts val="0"/>
              </a:spcAft>
              <a:buNone/>
            </a:pPr>
            <a:endParaRPr lang="en-US" dirty="0"/>
          </a:p>
          <a:p>
            <a:endParaRPr lang="en-US" dirty="0"/>
          </a:p>
        </p:txBody>
      </p:sp>
    </p:spTree>
    <p:extLst>
      <p:ext uri="{BB962C8B-B14F-4D97-AF65-F5344CB8AC3E}">
        <p14:creationId xmlns:p14="http://schemas.microsoft.com/office/powerpoint/2010/main" val="134830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6729-2CEA-82EF-59C2-39199D4294E8}"/>
              </a:ext>
            </a:extLst>
          </p:cNvPr>
          <p:cNvSpPr>
            <a:spLocks noGrp="1"/>
          </p:cNvSpPr>
          <p:nvPr>
            <p:ph type="title"/>
          </p:nvPr>
        </p:nvSpPr>
        <p:spPr/>
        <p:txBody>
          <a:bodyPr/>
          <a:lstStyle/>
          <a:p>
            <a:r>
              <a:rPr lang="en-US" dirty="0"/>
              <a:t>Address Aberrant Behaviors Directly</a:t>
            </a:r>
          </a:p>
        </p:txBody>
      </p:sp>
      <p:sp>
        <p:nvSpPr>
          <p:cNvPr id="3" name="Content Placeholder 2">
            <a:extLst>
              <a:ext uri="{FF2B5EF4-FFF2-40B4-BE49-F238E27FC236}">
                <a16:creationId xmlns:a16="http://schemas.microsoft.com/office/drawing/2014/main" id="{F3A87891-CEDE-2B9C-A362-5D70B54BFA61}"/>
              </a:ext>
            </a:extLst>
          </p:cNvPr>
          <p:cNvSpPr>
            <a:spLocks noGrp="1"/>
          </p:cNvSpPr>
          <p:nvPr>
            <p:ph idx="1"/>
          </p:nvPr>
        </p:nvSpPr>
        <p:spPr/>
        <p:txBody>
          <a:bodyPr/>
          <a:lstStyle/>
          <a:p>
            <a:pPr marL="228600" indent="0" algn="ctr">
              <a:spcAft>
                <a:spcPts val="1800"/>
              </a:spcAft>
              <a:buNone/>
            </a:pPr>
            <a:endParaRPr lang="en-US" dirty="0"/>
          </a:p>
          <a:p>
            <a:pPr marL="228600" indent="0" algn="ctr">
              <a:spcAft>
                <a:spcPts val="1800"/>
              </a:spcAft>
              <a:buNone/>
            </a:pPr>
            <a:r>
              <a:rPr lang="en-US" dirty="0"/>
              <a:t>Some behaviors may not necessitate cessation of prescribing</a:t>
            </a:r>
          </a:p>
          <a:p>
            <a:pPr marL="228600" indent="0" algn="ctr">
              <a:spcAft>
                <a:spcPts val="1800"/>
              </a:spcAft>
              <a:buNone/>
            </a:pPr>
            <a:r>
              <a:rPr lang="en-US" dirty="0"/>
              <a:t>Communicate your plan of when/how to stop prescribing </a:t>
            </a:r>
            <a:r>
              <a:rPr lang="en-US" i="1" dirty="0"/>
              <a:t>when you initiate treatment</a:t>
            </a:r>
          </a:p>
          <a:p>
            <a:pPr marL="228600" indent="0" algn="ctr">
              <a:spcAft>
                <a:spcPts val="1800"/>
              </a:spcAft>
              <a:buNone/>
            </a:pPr>
            <a:r>
              <a:rPr lang="en-US" dirty="0"/>
              <a:t>Taper - if possible - instead of stopping abruptly</a:t>
            </a:r>
          </a:p>
          <a:p>
            <a:pPr marL="228600" indent="0" algn="ctr">
              <a:spcAft>
                <a:spcPts val="1800"/>
              </a:spcAft>
              <a:buNone/>
            </a:pPr>
            <a:r>
              <a:rPr lang="en-US" dirty="0"/>
              <a:t>Don’t fire the patient – fire the dangerous medication!</a:t>
            </a:r>
          </a:p>
          <a:p>
            <a:endParaRPr lang="en-US" dirty="0"/>
          </a:p>
        </p:txBody>
      </p:sp>
    </p:spTree>
    <p:extLst>
      <p:ext uri="{BB962C8B-B14F-4D97-AF65-F5344CB8AC3E}">
        <p14:creationId xmlns:p14="http://schemas.microsoft.com/office/powerpoint/2010/main" val="388031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B03E-CBFE-0B3B-360B-E0362EF25BB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BFC84B5-7A0C-10E7-5FA1-3B792BD4B8C0}"/>
              </a:ext>
            </a:extLst>
          </p:cNvPr>
          <p:cNvSpPr>
            <a:spLocks noGrp="1"/>
          </p:cNvSpPr>
          <p:nvPr>
            <p:ph idx="1"/>
          </p:nvPr>
        </p:nvSpPr>
        <p:spPr/>
        <p:txBody>
          <a:bodyPr>
            <a:normAutofit/>
          </a:bodyPr>
          <a:lstStyle/>
          <a:p>
            <a:pPr marL="0" indent="0" algn="ctr">
              <a:buNone/>
            </a:pPr>
            <a:r>
              <a:rPr lang="en-US" sz="4400" dirty="0"/>
              <a:t>No conflicts of interest or financial disclosures</a:t>
            </a:r>
          </a:p>
          <a:p>
            <a:pPr marL="0" indent="0" algn="ctr">
              <a:buNone/>
            </a:pPr>
            <a:endParaRPr lang="en-US" sz="4400" dirty="0"/>
          </a:p>
          <a:p>
            <a:pPr marL="0" indent="0" algn="ctr">
              <a:buNone/>
            </a:pPr>
            <a:r>
              <a:rPr lang="en-US" sz="4400" dirty="0"/>
              <a:t>But I come bearing gifts….</a:t>
            </a:r>
          </a:p>
          <a:p>
            <a:pPr marL="0" indent="0" algn="ctr">
              <a:buNone/>
            </a:pPr>
            <a:endParaRPr lang="en-US" sz="4400" dirty="0"/>
          </a:p>
        </p:txBody>
      </p:sp>
    </p:spTree>
    <p:extLst>
      <p:ext uri="{BB962C8B-B14F-4D97-AF65-F5344CB8AC3E}">
        <p14:creationId xmlns:p14="http://schemas.microsoft.com/office/powerpoint/2010/main" val="502640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E89B-280C-B087-477F-AFF53CC8CEB6}"/>
              </a:ext>
            </a:extLst>
          </p:cNvPr>
          <p:cNvSpPr>
            <a:spLocks noGrp="1"/>
          </p:cNvSpPr>
          <p:nvPr>
            <p:ph type="title"/>
          </p:nvPr>
        </p:nvSpPr>
        <p:spPr/>
        <p:txBody>
          <a:bodyPr/>
          <a:lstStyle/>
          <a:p>
            <a:r>
              <a:rPr lang="en-US" dirty="0"/>
              <a:t>Safety While Prescribing - Risk Mitigation</a:t>
            </a:r>
          </a:p>
        </p:txBody>
      </p:sp>
      <p:sp>
        <p:nvSpPr>
          <p:cNvPr id="3" name="Content Placeholder 2">
            <a:extLst>
              <a:ext uri="{FF2B5EF4-FFF2-40B4-BE49-F238E27FC236}">
                <a16:creationId xmlns:a16="http://schemas.microsoft.com/office/drawing/2014/main" id="{6F2D9DE7-9A06-FB91-66F3-6E70571264E9}"/>
              </a:ext>
            </a:extLst>
          </p:cNvPr>
          <p:cNvSpPr>
            <a:spLocks noGrp="1"/>
          </p:cNvSpPr>
          <p:nvPr>
            <p:ph idx="1"/>
          </p:nvPr>
        </p:nvSpPr>
        <p:spPr/>
        <p:txBody>
          <a:bodyPr>
            <a:normAutofit/>
          </a:bodyPr>
          <a:lstStyle/>
          <a:p>
            <a:pPr marL="228600" indent="0">
              <a:buNone/>
            </a:pPr>
            <a:endParaRPr lang="en-US" sz="2800" dirty="0"/>
          </a:p>
          <a:p>
            <a:pPr marL="228600" indent="0">
              <a:buNone/>
            </a:pPr>
            <a:r>
              <a:rPr lang="en-US" sz="2800" dirty="0"/>
              <a:t>“This 78 </a:t>
            </a:r>
            <a:r>
              <a:rPr lang="en-US" sz="2800" dirty="0" err="1"/>
              <a:t>yo</a:t>
            </a:r>
            <a:r>
              <a:rPr lang="en-US" sz="2800" dirty="0"/>
              <a:t> M legacy opioid dependent pt with chronic functional abdominal pain taking prescribed Oxycodone 60 mg/day clearly also has moderate OUD based on …..  </a:t>
            </a:r>
          </a:p>
          <a:p>
            <a:pPr marL="228600" indent="0">
              <a:buNone/>
            </a:pPr>
            <a:r>
              <a:rPr lang="en-US" sz="2800" dirty="0"/>
              <a:t>I’ve offered him a tapering schedule of Oxycodone to zero mg over 4 weeks to minimize suffering from withdrawal and OD risk, or a transition to SL Buprenorphine/Naloxone.  As a life preserving risk-mitigation strategy I’ve prescribed 5 days of Oxycodone at current dose and he will return within 5 days with his decision from the 2 options.” </a:t>
            </a:r>
          </a:p>
          <a:p>
            <a:pPr marL="0" indent="0">
              <a:buNone/>
            </a:pPr>
            <a:endParaRPr lang="en-US" dirty="0"/>
          </a:p>
        </p:txBody>
      </p:sp>
    </p:spTree>
    <p:extLst>
      <p:ext uri="{BB962C8B-B14F-4D97-AF65-F5344CB8AC3E}">
        <p14:creationId xmlns:p14="http://schemas.microsoft.com/office/powerpoint/2010/main" val="808267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0E64-D26C-86E5-8FD7-1AA0B1337238}"/>
              </a:ext>
            </a:extLst>
          </p:cNvPr>
          <p:cNvSpPr>
            <a:spLocks noGrp="1"/>
          </p:cNvSpPr>
          <p:nvPr>
            <p:ph type="title"/>
          </p:nvPr>
        </p:nvSpPr>
        <p:spPr/>
        <p:txBody>
          <a:bodyPr>
            <a:normAutofit/>
          </a:bodyPr>
          <a:lstStyle/>
          <a:p>
            <a:r>
              <a:rPr lang="en-US" sz="3600" dirty="0"/>
              <a:t>When It’s a Close Call Between Chronic Pain and SUDs</a:t>
            </a:r>
          </a:p>
        </p:txBody>
      </p:sp>
      <p:sp>
        <p:nvSpPr>
          <p:cNvPr id="3" name="Content Placeholder 2">
            <a:extLst>
              <a:ext uri="{FF2B5EF4-FFF2-40B4-BE49-F238E27FC236}">
                <a16:creationId xmlns:a16="http://schemas.microsoft.com/office/drawing/2014/main" id="{E1241F93-1488-79C6-7656-F14A31DA8E22}"/>
              </a:ext>
            </a:extLst>
          </p:cNvPr>
          <p:cNvSpPr>
            <a:spLocks noGrp="1"/>
          </p:cNvSpPr>
          <p:nvPr>
            <p:ph idx="1"/>
          </p:nvPr>
        </p:nvSpPr>
        <p:spPr/>
        <p:txBody>
          <a:bodyPr>
            <a:normAutofit fontScale="92500" lnSpcReduction="20000"/>
          </a:bodyPr>
          <a:lstStyle/>
          <a:p>
            <a:pPr marL="228600" indent="0" algn="ctr">
              <a:buNone/>
            </a:pPr>
            <a:r>
              <a:rPr lang="en-US" dirty="0"/>
              <a:t>Verbalize your concerns to the patient</a:t>
            </a:r>
          </a:p>
          <a:p>
            <a:pPr marL="228600" indent="0" algn="ctr">
              <a:buNone/>
            </a:pPr>
            <a:r>
              <a:rPr lang="en-US" dirty="0"/>
              <a:t>Document your concerns in the medical record and IF you choose to prescribe anyway, document WHY</a:t>
            </a:r>
          </a:p>
          <a:p>
            <a:pPr marL="228600" indent="0" algn="ctr">
              <a:buNone/>
            </a:pPr>
            <a:r>
              <a:rPr lang="en-US" dirty="0"/>
              <a:t>Our medical licensing boards understand the conundrum of the “legacy” opioid patient</a:t>
            </a:r>
          </a:p>
          <a:p>
            <a:pPr marL="228600" indent="0" algn="ctr">
              <a:buNone/>
            </a:pPr>
            <a:r>
              <a:rPr lang="en-US" dirty="0"/>
              <a:t>Consider slow, slow taper of opioid</a:t>
            </a:r>
          </a:p>
          <a:p>
            <a:pPr marL="228600" indent="0" algn="ctr">
              <a:spcAft>
                <a:spcPts val="0"/>
              </a:spcAft>
              <a:buNone/>
            </a:pPr>
            <a:r>
              <a:rPr lang="en-US" dirty="0"/>
              <a:t>May need to stop at several points to level off;</a:t>
            </a:r>
          </a:p>
          <a:p>
            <a:pPr marL="228600" indent="0" algn="ctr">
              <a:spcBef>
                <a:spcPts val="0"/>
              </a:spcBef>
              <a:buNone/>
            </a:pPr>
            <a:r>
              <a:rPr lang="en-US" dirty="0"/>
              <a:t>  May take years</a:t>
            </a:r>
          </a:p>
          <a:p>
            <a:pPr marL="228600" indent="0" algn="ctr">
              <a:buNone/>
            </a:pPr>
            <a:r>
              <a:rPr lang="en-US" dirty="0"/>
              <a:t>May never be able to taper to zero</a:t>
            </a:r>
          </a:p>
          <a:p>
            <a:pPr marL="228600" indent="0" algn="ctr">
              <a:buNone/>
            </a:pPr>
            <a:endParaRPr lang="en-US" sz="3600" dirty="0"/>
          </a:p>
          <a:p>
            <a:pPr marL="228600" indent="0" algn="ctr">
              <a:buNone/>
            </a:pPr>
            <a:r>
              <a:rPr lang="en-US" sz="3600" dirty="0"/>
              <a:t>Goal is just to get patient safer</a:t>
            </a:r>
          </a:p>
          <a:p>
            <a:pPr marL="228600" indent="0" algn="ctr">
              <a:buNone/>
            </a:pPr>
            <a:endParaRPr lang="en-US" dirty="0"/>
          </a:p>
          <a:p>
            <a:endParaRPr lang="en-US" dirty="0"/>
          </a:p>
        </p:txBody>
      </p:sp>
    </p:spTree>
    <p:extLst>
      <p:ext uri="{BB962C8B-B14F-4D97-AF65-F5344CB8AC3E}">
        <p14:creationId xmlns:p14="http://schemas.microsoft.com/office/powerpoint/2010/main" val="4274411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showing a long line&#10;&#10;Description automatically generated">
            <a:extLst>
              <a:ext uri="{FF2B5EF4-FFF2-40B4-BE49-F238E27FC236}">
                <a16:creationId xmlns:a16="http://schemas.microsoft.com/office/drawing/2014/main" id="{0EBA51C2-8273-1EA3-E1AC-9F0A86CFD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257" y="1878363"/>
            <a:ext cx="7655779" cy="4783695"/>
          </a:xfrm>
          <a:prstGeom prst="rect">
            <a:avLst/>
          </a:prstGeom>
        </p:spPr>
      </p:pic>
      <p:sp>
        <p:nvSpPr>
          <p:cNvPr id="6" name="Title 5">
            <a:extLst>
              <a:ext uri="{FF2B5EF4-FFF2-40B4-BE49-F238E27FC236}">
                <a16:creationId xmlns:a16="http://schemas.microsoft.com/office/drawing/2014/main" id="{648A27DF-C1D7-238C-7F0C-845BCF7377BE}"/>
              </a:ext>
            </a:extLst>
          </p:cNvPr>
          <p:cNvSpPr>
            <a:spLocks noGrp="1"/>
          </p:cNvSpPr>
          <p:nvPr>
            <p:ph type="title"/>
          </p:nvPr>
        </p:nvSpPr>
        <p:spPr/>
        <p:txBody>
          <a:bodyPr/>
          <a:lstStyle/>
          <a:p>
            <a:r>
              <a:rPr lang="en-US" dirty="0"/>
              <a:t>The Magic of Buprenorphine</a:t>
            </a:r>
          </a:p>
        </p:txBody>
      </p:sp>
      <p:sp>
        <p:nvSpPr>
          <p:cNvPr id="7" name="Content Placeholder 6">
            <a:extLst>
              <a:ext uri="{FF2B5EF4-FFF2-40B4-BE49-F238E27FC236}">
                <a16:creationId xmlns:a16="http://schemas.microsoft.com/office/drawing/2014/main" id="{EF85AB50-827F-26E7-368D-58372B22F8F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70138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F145-A7B5-7CC5-C843-965E214F0784}"/>
              </a:ext>
            </a:extLst>
          </p:cNvPr>
          <p:cNvSpPr>
            <a:spLocks noGrp="1"/>
          </p:cNvSpPr>
          <p:nvPr>
            <p:ph type="title"/>
          </p:nvPr>
        </p:nvSpPr>
        <p:spPr/>
        <p:txBody>
          <a:bodyPr/>
          <a:lstStyle/>
          <a:p>
            <a:r>
              <a:rPr lang="en-US" dirty="0" err="1"/>
              <a:t>Butrans</a:t>
            </a:r>
            <a:r>
              <a:rPr lang="en-US" dirty="0"/>
              <a:t> Transdermal Patch</a:t>
            </a:r>
          </a:p>
        </p:txBody>
      </p:sp>
      <p:sp>
        <p:nvSpPr>
          <p:cNvPr id="4" name="Content Placeholder 1">
            <a:extLst>
              <a:ext uri="{FF2B5EF4-FFF2-40B4-BE49-F238E27FC236}">
                <a16:creationId xmlns:a16="http://schemas.microsoft.com/office/drawing/2014/main" id="{F67419D9-5B1E-EB19-C760-2FAD151DA045}"/>
              </a:ext>
            </a:extLst>
          </p:cNvPr>
          <p:cNvSpPr>
            <a:spLocks noGrp="1"/>
          </p:cNvSpPr>
          <p:nvPr>
            <p:ph idx="1"/>
          </p:nvPr>
        </p:nvSpPr>
        <p:spPr>
          <a:prstGeom prst="rect">
            <a:avLst/>
          </a:prstGeom>
          <a:solidFill>
            <a:schemeClr val="bg1"/>
          </a:solidFill>
        </p:spPr>
        <p:txBody>
          <a:bodyPr vert="horz" lIns="91440" tIns="45720" rIns="91440" bIns="45720" rtlCol="0">
            <a:normAutofit/>
          </a:bodyPr>
          <a:lstStyle>
            <a:lvl1pPr marL="457200" indent="-228600" algn="l" defTabSz="914400" rtl="0" eaLnBrk="1" latinLnBrk="0" hangingPunct="1">
              <a:lnSpc>
                <a:spcPts val="3080"/>
              </a:lnSpc>
              <a:spcBef>
                <a:spcPts val="1000"/>
              </a:spcBef>
              <a:spcAft>
                <a:spcPts val="600"/>
              </a:spcAft>
              <a:buFont typeface="Arial" panose="020B0604020202020204" pitchFamily="34" charset="0"/>
              <a:buChar char="•"/>
              <a:tabLst>
                <a:tab pos="1247775" algn="l"/>
              </a:tabLst>
              <a:defRPr lang="en-US" sz="2400" b="0" i="0" kern="1200">
                <a:solidFill>
                  <a:srgbClr val="333D47"/>
                </a:solidFill>
                <a:effectLst/>
                <a:latin typeface="Calibri Light" charset="0"/>
                <a:ea typeface="Calibri Light" charset="0"/>
                <a:cs typeface="Calibri Light" charset="0"/>
              </a:defRPr>
            </a:lvl1pPr>
            <a:lvl2pPr marL="800100" indent="-228600" algn="l" defTabSz="914400" rtl="0" eaLnBrk="1" latinLnBrk="0" hangingPunct="1">
              <a:lnSpc>
                <a:spcPct val="90000"/>
              </a:lnSpc>
              <a:spcBef>
                <a:spcPts val="500"/>
              </a:spcBef>
              <a:buFont typeface="Arial" panose="020B0604020202020204" pitchFamily="34" charset="0"/>
              <a:buChar char="•"/>
              <a:defRPr sz="2400" b="0" i="0" kern="1200">
                <a:solidFill>
                  <a:srgbClr val="333D47"/>
                </a:solidFill>
                <a:latin typeface="Open Sans" charset="0"/>
                <a:ea typeface="Open Sans" charset="0"/>
                <a:cs typeface="Open Sans" charset="0"/>
              </a:defRPr>
            </a:lvl2pPr>
            <a:lvl3pPr marL="1257300" indent="-228600" algn="l" defTabSz="914400" rtl="0" eaLnBrk="1" latinLnBrk="0" hangingPunct="1">
              <a:lnSpc>
                <a:spcPct val="90000"/>
              </a:lnSpc>
              <a:spcBef>
                <a:spcPts val="500"/>
              </a:spcBef>
              <a:buFont typeface="Arial" panose="020B0604020202020204" pitchFamily="34" charset="0"/>
              <a:buChar char="•"/>
              <a:defRPr sz="2400" b="0" i="0" kern="1200">
                <a:solidFill>
                  <a:srgbClr val="333D47"/>
                </a:solidFill>
                <a:latin typeface="Open Sans" charset="0"/>
                <a:ea typeface="Open Sans" charset="0"/>
                <a:cs typeface="Open Sans" charset="0"/>
              </a:defRPr>
            </a:lvl3pPr>
            <a:lvl4pPr marL="1657350" indent="-228600" algn="l" defTabSz="914400" rtl="0" eaLnBrk="1" latinLnBrk="0" hangingPunct="1">
              <a:lnSpc>
                <a:spcPct val="90000"/>
              </a:lnSpc>
              <a:spcBef>
                <a:spcPts val="500"/>
              </a:spcBef>
              <a:buFont typeface="Arial" panose="020B0604020202020204" pitchFamily="34" charset="0"/>
              <a:buChar char="•"/>
              <a:defRPr sz="2400" b="0" i="0" kern="1200">
                <a:solidFill>
                  <a:srgbClr val="333D47"/>
                </a:solidFill>
                <a:latin typeface="Open Sans" charset="0"/>
                <a:ea typeface="Open Sans" charset="0"/>
                <a:cs typeface="Open Sans" charset="0"/>
              </a:defRPr>
            </a:lvl4pPr>
            <a:lvl5pPr marL="2114550" indent="-228600" algn="l" defTabSz="914400" rtl="0" eaLnBrk="1" latinLnBrk="0" hangingPunct="1">
              <a:lnSpc>
                <a:spcPct val="90000"/>
              </a:lnSpc>
              <a:spcBef>
                <a:spcPts val="500"/>
              </a:spcBef>
              <a:buFont typeface="Arial" panose="020B0604020202020204" pitchFamily="34" charset="0"/>
              <a:buChar char="•"/>
              <a:defRPr sz="2400" b="0" i="0" kern="1200">
                <a:solidFill>
                  <a:srgbClr val="333D47"/>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0">
              <a:lnSpc>
                <a:spcPct val="120000"/>
              </a:lnSpc>
              <a:buNone/>
            </a:pPr>
            <a:r>
              <a:rPr lang="en-US" sz="3600" dirty="0">
                <a:latin typeface="Aptos" panose="020B0004020202020204" pitchFamily="34" charset="0"/>
              </a:rPr>
              <a:t>Changed every 7 days</a:t>
            </a:r>
          </a:p>
          <a:p>
            <a:pPr marL="228600" indent="0">
              <a:lnSpc>
                <a:spcPct val="120000"/>
              </a:lnSpc>
              <a:buNone/>
            </a:pPr>
            <a:r>
              <a:rPr lang="en-US" sz="3600" dirty="0">
                <a:latin typeface="Aptos" panose="020B0004020202020204" pitchFamily="34" charset="0"/>
              </a:rPr>
              <a:t>5, 7.5, 10, 15 or 20 mcg/</a:t>
            </a:r>
            <a:r>
              <a:rPr lang="en-US" sz="3600" dirty="0" err="1">
                <a:latin typeface="Aptos" panose="020B0004020202020204" pitchFamily="34" charset="0"/>
              </a:rPr>
              <a:t>hr</a:t>
            </a:r>
            <a:r>
              <a:rPr lang="en-US" sz="3600" dirty="0">
                <a:latin typeface="Aptos" panose="020B0004020202020204" pitchFamily="34" charset="0"/>
              </a:rPr>
              <a:t> delivery  </a:t>
            </a:r>
          </a:p>
          <a:p>
            <a:pPr marL="228600" indent="0">
              <a:lnSpc>
                <a:spcPct val="120000"/>
              </a:lnSpc>
              <a:buNone/>
            </a:pPr>
            <a:r>
              <a:rPr lang="en-US" sz="3600" dirty="0">
                <a:latin typeface="Aptos" panose="020B0004020202020204" pitchFamily="34" charset="0"/>
              </a:rPr>
              <a:t>5 mcg/</a:t>
            </a:r>
            <a:r>
              <a:rPr lang="en-US" sz="3600" dirty="0" err="1">
                <a:latin typeface="Aptos" panose="020B0004020202020204" pitchFamily="34" charset="0"/>
              </a:rPr>
              <a:t>hr</a:t>
            </a:r>
            <a:r>
              <a:rPr lang="en-US" sz="3600" dirty="0">
                <a:latin typeface="Aptos" panose="020B0004020202020204" pitchFamily="34" charset="0"/>
              </a:rPr>
              <a:t> patch opioid naïve or &lt; 30 MED</a:t>
            </a:r>
          </a:p>
          <a:p>
            <a:pPr marL="228600" indent="0">
              <a:lnSpc>
                <a:spcPct val="120000"/>
              </a:lnSpc>
              <a:buNone/>
            </a:pPr>
            <a:r>
              <a:rPr lang="en-US" sz="3600" dirty="0">
                <a:latin typeface="Aptos" panose="020B0004020202020204" pitchFamily="34" charset="0"/>
              </a:rPr>
              <a:t>7.5 mcg/</a:t>
            </a:r>
            <a:r>
              <a:rPr lang="en-US" sz="3600" dirty="0" err="1">
                <a:latin typeface="Aptos" panose="020B0004020202020204" pitchFamily="34" charset="0"/>
              </a:rPr>
              <a:t>hr</a:t>
            </a:r>
            <a:r>
              <a:rPr lang="en-US" sz="3600" dirty="0">
                <a:latin typeface="Aptos" panose="020B0004020202020204" pitchFamily="34" charset="0"/>
              </a:rPr>
              <a:t> patch MED 30-80</a:t>
            </a:r>
          </a:p>
          <a:p>
            <a:pPr marL="228600" indent="0">
              <a:lnSpc>
                <a:spcPct val="120000"/>
              </a:lnSpc>
              <a:buNone/>
            </a:pPr>
            <a:r>
              <a:rPr lang="en-US" sz="3600" dirty="0">
                <a:latin typeface="Aptos" panose="020B0004020202020204" pitchFamily="34" charset="0"/>
              </a:rPr>
              <a:t>Withdrawal not needed to start</a:t>
            </a:r>
          </a:p>
          <a:p>
            <a:endParaRPr lang="en-US" dirty="0"/>
          </a:p>
        </p:txBody>
      </p:sp>
    </p:spTree>
    <p:extLst>
      <p:ext uri="{BB962C8B-B14F-4D97-AF65-F5344CB8AC3E}">
        <p14:creationId xmlns:p14="http://schemas.microsoft.com/office/powerpoint/2010/main" val="2918208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1BABADAB-6DCD-9B11-DA08-883658EF7DCD}"/>
              </a:ext>
            </a:extLst>
          </p:cNvPr>
          <p:cNvPicPr>
            <a:picLocks noChangeAspect="1"/>
          </p:cNvPicPr>
          <p:nvPr/>
        </p:nvPicPr>
        <p:blipFill>
          <a:blip r:embed="rId2">
            <a:extLst>
              <a:ext uri="{28A0092B-C50C-407E-A947-70E740481C1C}">
                <a14:useLocalDpi xmlns:a14="http://schemas.microsoft.com/office/drawing/2010/main" val="0"/>
              </a:ext>
            </a:extLst>
          </a:blip>
          <a:srcRect t="1668" b="11579"/>
          <a:stretch>
            <a:fillRect/>
          </a:stretch>
        </p:blipFill>
        <p:spPr>
          <a:xfrm>
            <a:off x="457200" y="457200"/>
            <a:ext cx="11277600" cy="5943600"/>
          </a:xfrm>
          <a:prstGeom prst="rect">
            <a:avLst/>
          </a:prstGeom>
        </p:spPr>
      </p:pic>
    </p:spTree>
    <p:extLst>
      <p:ext uri="{BB962C8B-B14F-4D97-AF65-F5344CB8AC3E}">
        <p14:creationId xmlns:p14="http://schemas.microsoft.com/office/powerpoint/2010/main" val="557168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068D-0B4B-B9A2-6F96-DA50CA3783E8}"/>
              </a:ext>
            </a:extLst>
          </p:cNvPr>
          <p:cNvSpPr>
            <a:spLocks noGrp="1"/>
          </p:cNvSpPr>
          <p:nvPr>
            <p:ph type="title"/>
          </p:nvPr>
        </p:nvSpPr>
        <p:spPr/>
        <p:txBody>
          <a:bodyPr/>
          <a:lstStyle/>
          <a:p>
            <a:r>
              <a:rPr lang="en-US" dirty="0" err="1"/>
              <a:t>Belbuca</a:t>
            </a:r>
            <a:r>
              <a:rPr lang="en-US" dirty="0"/>
              <a:t> Buccal Films</a:t>
            </a:r>
          </a:p>
        </p:txBody>
      </p:sp>
      <p:sp>
        <p:nvSpPr>
          <p:cNvPr id="3" name="Content Placeholder 2">
            <a:extLst>
              <a:ext uri="{FF2B5EF4-FFF2-40B4-BE49-F238E27FC236}">
                <a16:creationId xmlns:a16="http://schemas.microsoft.com/office/drawing/2014/main" id="{CC9F485A-448E-ADB6-C6F9-2DB0AAFC1BC1}"/>
              </a:ext>
            </a:extLst>
          </p:cNvPr>
          <p:cNvSpPr>
            <a:spLocks noGrp="1"/>
          </p:cNvSpPr>
          <p:nvPr>
            <p:ph idx="1"/>
          </p:nvPr>
        </p:nvSpPr>
        <p:spPr/>
        <p:txBody>
          <a:bodyPr/>
          <a:lstStyle/>
          <a:p>
            <a:pPr marL="228600" indent="0" algn="ctr">
              <a:buNone/>
            </a:pPr>
            <a:r>
              <a:rPr lang="en-US" sz="3600" dirty="0"/>
              <a:t>Usually dosed BID</a:t>
            </a:r>
          </a:p>
          <a:p>
            <a:pPr marL="228600" indent="0" algn="ctr">
              <a:buNone/>
            </a:pPr>
            <a:r>
              <a:rPr lang="en-US" sz="3600" dirty="0"/>
              <a:t>75, 150, 300, 450, 600, 750, 900 mcg buccal films</a:t>
            </a:r>
          </a:p>
          <a:p>
            <a:pPr marL="228600" indent="0" algn="ctr">
              <a:buNone/>
            </a:pPr>
            <a:r>
              <a:rPr lang="en-US" sz="3600" dirty="0"/>
              <a:t>Start 75 mcg films opioid naïve or MED &lt; 30</a:t>
            </a:r>
          </a:p>
          <a:p>
            <a:pPr marL="228600" indent="0" algn="ctr">
              <a:buNone/>
            </a:pPr>
            <a:r>
              <a:rPr lang="en-US" sz="3600" dirty="0"/>
              <a:t>150 mcg films MED 30-90</a:t>
            </a:r>
          </a:p>
          <a:p>
            <a:pPr marL="228600" indent="0" algn="ctr">
              <a:buNone/>
            </a:pPr>
            <a:r>
              <a:rPr lang="en-US" sz="3600" dirty="0"/>
              <a:t>300 mcg films MED 90-160</a:t>
            </a:r>
          </a:p>
          <a:p>
            <a:endParaRPr lang="en-US" dirty="0"/>
          </a:p>
        </p:txBody>
      </p:sp>
    </p:spTree>
    <p:extLst>
      <p:ext uri="{BB962C8B-B14F-4D97-AF65-F5344CB8AC3E}">
        <p14:creationId xmlns:p14="http://schemas.microsoft.com/office/powerpoint/2010/main" val="2660845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3AB9ED08-12F2-C8D1-C0A0-90695F4E1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6" y="67508"/>
            <a:ext cx="11375010" cy="6703406"/>
          </a:xfrm>
          <a:prstGeom prst="rect">
            <a:avLst/>
          </a:prstGeom>
        </p:spPr>
      </p:pic>
    </p:spTree>
    <p:extLst>
      <p:ext uri="{BB962C8B-B14F-4D97-AF65-F5344CB8AC3E}">
        <p14:creationId xmlns:p14="http://schemas.microsoft.com/office/powerpoint/2010/main" val="1252669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CD0D-B295-F89D-FEEA-0E6E683FA50B}"/>
              </a:ext>
            </a:extLst>
          </p:cNvPr>
          <p:cNvSpPr>
            <a:spLocks noGrp="1"/>
          </p:cNvSpPr>
          <p:nvPr>
            <p:ph type="title"/>
          </p:nvPr>
        </p:nvSpPr>
        <p:spPr/>
        <p:txBody>
          <a:bodyPr/>
          <a:lstStyle/>
          <a:p>
            <a:r>
              <a:rPr lang="en-US" dirty="0"/>
              <a:t>Buprenorphine SL</a:t>
            </a:r>
          </a:p>
        </p:txBody>
      </p:sp>
      <p:sp>
        <p:nvSpPr>
          <p:cNvPr id="3" name="Content Placeholder 2">
            <a:extLst>
              <a:ext uri="{FF2B5EF4-FFF2-40B4-BE49-F238E27FC236}">
                <a16:creationId xmlns:a16="http://schemas.microsoft.com/office/drawing/2014/main" id="{C8059227-BB74-A3F3-21B9-2EB703D63143}"/>
              </a:ext>
            </a:extLst>
          </p:cNvPr>
          <p:cNvSpPr>
            <a:spLocks noGrp="1"/>
          </p:cNvSpPr>
          <p:nvPr>
            <p:ph idx="1"/>
          </p:nvPr>
        </p:nvSpPr>
        <p:spPr/>
        <p:txBody>
          <a:bodyPr/>
          <a:lstStyle/>
          <a:p>
            <a:pPr marL="228600" indent="0" algn="ctr">
              <a:buNone/>
            </a:pPr>
            <a:endParaRPr lang="en-US" sz="3600" dirty="0"/>
          </a:p>
          <a:p>
            <a:pPr marL="228600" indent="0" algn="ctr">
              <a:buNone/>
            </a:pPr>
            <a:r>
              <a:rPr lang="en-US" sz="3600" dirty="0"/>
              <a:t>Dosed daily or BID</a:t>
            </a:r>
          </a:p>
          <a:p>
            <a:pPr marL="228600" indent="0" algn="ctr">
              <a:buNone/>
            </a:pPr>
            <a:r>
              <a:rPr lang="en-US" sz="3600" dirty="0"/>
              <a:t>2, 4, 8 mg SL films or tabs</a:t>
            </a:r>
          </a:p>
          <a:p>
            <a:pPr marL="228600" indent="0" algn="ctr">
              <a:buNone/>
            </a:pPr>
            <a:r>
              <a:rPr lang="en-US" sz="3600" dirty="0"/>
              <a:t>Can start with ¼ of 2 mg (OK to cut) via microtitration</a:t>
            </a:r>
          </a:p>
          <a:p>
            <a:pPr marL="228600" indent="0" algn="ctr">
              <a:buNone/>
            </a:pPr>
            <a:r>
              <a:rPr lang="en-US" sz="3600" dirty="0"/>
              <a:t>$40-50 for #60 8 mg tabs </a:t>
            </a:r>
          </a:p>
          <a:p>
            <a:endParaRPr lang="en-US" dirty="0"/>
          </a:p>
        </p:txBody>
      </p:sp>
    </p:spTree>
    <p:extLst>
      <p:ext uri="{BB962C8B-B14F-4D97-AF65-F5344CB8AC3E}">
        <p14:creationId xmlns:p14="http://schemas.microsoft.com/office/powerpoint/2010/main" val="46159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151FC388-563F-866E-54CA-5403D37C8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43" y="97480"/>
            <a:ext cx="11582400" cy="6713517"/>
          </a:xfrm>
          <a:prstGeom prst="rect">
            <a:avLst/>
          </a:prstGeom>
        </p:spPr>
      </p:pic>
    </p:spTree>
    <p:extLst>
      <p:ext uri="{BB962C8B-B14F-4D97-AF65-F5344CB8AC3E}">
        <p14:creationId xmlns:p14="http://schemas.microsoft.com/office/powerpoint/2010/main" val="1135478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64CB3-A96C-8618-993A-7556562701FA}"/>
              </a:ext>
            </a:extLst>
          </p:cNvPr>
          <p:cNvSpPr>
            <a:spLocks noGrp="1"/>
          </p:cNvSpPr>
          <p:nvPr>
            <p:ph type="title"/>
          </p:nvPr>
        </p:nvSpPr>
        <p:spPr/>
        <p:txBody>
          <a:bodyPr/>
          <a:lstStyle/>
          <a:p>
            <a:r>
              <a:rPr lang="en-US" dirty="0"/>
              <a:t>Buprenorphine Microdosing</a:t>
            </a:r>
          </a:p>
        </p:txBody>
      </p:sp>
      <p:sp>
        <p:nvSpPr>
          <p:cNvPr id="5" name="Content Placeholder 4">
            <a:extLst>
              <a:ext uri="{FF2B5EF4-FFF2-40B4-BE49-F238E27FC236}">
                <a16:creationId xmlns:a16="http://schemas.microsoft.com/office/drawing/2014/main" id="{B635D380-8B58-0493-FA41-5E8BFD65281A}"/>
              </a:ext>
            </a:extLst>
          </p:cNvPr>
          <p:cNvSpPr>
            <a:spLocks noGrp="1"/>
          </p:cNvSpPr>
          <p:nvPr>
            <p:ph idx="1"/>
          </p:nvPr>
        </p:nvSpPr>
        <p:spPr/>
        <p:txBody>
          <a:bodyPr>
            <a:normAutofit lnSpcReduction="10000"/>
          </a:bodyPr>
          <a:lstStyle/>
          <a:p>
            <a:r>
              <a:rPr lang="en-US" dirty="0"/>
              <a:t>Frequent administration of small doses Buprenorphine </a:t>
            </a:r>
            <a:r>
              <a:rPr lang="en-US" u="sng" dirty="0"/>
              <a:t>while pt remains on full mu agonist</a:t>
            </a:r>
          </a:p>
          <a:p>
            <a:r>
              <a:rPr lang="en-US" u="sng" dirty="0"/>
              <a:t>Can use </a:t>
            </a:r>
            <a:r>
              <a:rPr lang="en-US" u="sng" dirty="0" err="1"/>
              <a:t>Butrans</a:t>
            </a:r>
            <a:r>
              <a:rPr lang="en-US" u="sng" dirty="0"/>
              <a:t>, </a:t>
            </a:r>
            <a:r>
              <a:rPr lang="en-US" u="sng" dirty="0" err="1"/>
              <a:t>Belbuca</a:t>
            </a:r>
            <a:r>
              <a:rPr lang="en-US" u="sng" dirty="0"/>
              <a:t> or </a:t>
            </a:r>
            <a:r>
              <a:rPr lang="en-US" u="sng" dirty="0" err="1"/>
              <a:t>Bupe</a:t>
            </a:r>
            <a:r>
              <a:rPr lang="en-US" u="sng" dirty="0"/>
              <a:t> SL</a:t>
            </a:r>
          </a:p>
          <a:p>
            <a:r>
              <a:rPr lang="en-US" u="sng" dirty="0"/>
              <a:t>For</a:t>
            </a:r>
            <a:r>
              <a:rPr lang="en-US" dirty="0"/>
              <a:t> SL start with a quarter or half snip of a 2 mg film or tab  </a:t>
            </a:r>
          </a:p>
          <a:p>
            <a:r>
              <a:rPr lang="en-US" dirty="0"/>
              <a:t>Typically avoids precipitated withdrawal</a:t>
            </a:r>
          </a:p>
          <a:p>
            <a:r>
              <a:rPr lang="en-US" dirty="0"/>
              <a:t>May be useful for high levels of physical dependence (Fentanyl) or very long-acting full mu (Methadone)</a:t>
            </a:r>
          </a:p>
          <a:p>
            <a:r>
              <a:rPr lang="en-US" dirty="0"/>
              <a:t>No large studies yet but growing literature</a:t>
            </a:r>
          </a:p>
          <a:p>
            <a:pPr marL="228600" indent="0">
              <a:buNone/>
            </a:pPr>
            <a:r>
              <a:rPr lang="en-US" sz="2400" dirty="0"/>
              <a:t>*Also aggressive high-dose induction, up to 32 mg rapidly, but for ED setting only</a:t>
            </a:r>
          </a:p>
          <a:p>
            <a:endParaRPr lang="en-US" dirty="0"/>
          </a:p>
        </p:txBody>
      </p:sp>
    </p:spTree>
    <p:extLst>
      <p:ext uri="{BB962C8B-B14F-4D97-AF65-F5344CB8AC3E}">
        <p14:creationId xmlns:p14="http://schemas.microsoft.com/office/powerpoint/2010/main" val="3844649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2D64-DC14-7112-7372-4121E4830F6C}"/>
              </a:ext>
            </a:extLst>
          </p:cNvPr>
          <p:cNvSpPr>
            <a:spLocks noGrp="1"/>
          </p:cNvSpPr>
          <p:nvPr>
            <p:ph type="title"/>
          </p:nvPr>
        </p:nvSpPr>
        <p:spPr/>
        <p:txBody>
          <a:bodyPr/>
          <a:lstStyle/>
          <a:p>
            <a:r>
              <a:rPr lang="en-US" dirty="0"/>
              <a:t>UW TelePain for Montana</a:t>
            </a:r>
          </a:p>
        </p:txBody>
      </p:sp>
      <p:sp>
        <p:nvSpPr>
          <p:cNvPr id="3" name="Content Placeholder 2">
            <a:extLst>
              <a:ext uri="{FF2B5EF4-FFF2-40B4-BE49-F238E27FC236}">
                <a16:creationId xmlns:a16="http://schemas.microsoft.com/office/drawing/2014/main" id="{93229131-B507-8314-24C7-BDBE1E855980}"/>
              </a:ext>
            </a:extLst>
          </p:cNvPr>
          <p:cNvSpPr>
            <a:spLocks noGrp="1"/>
          </p:cNvSpPr>
          <p:nvPr>
            <p:ph idx="1"/>
          </p:nvPr>
        </p:nvSpPr>
        <p:spPr/>
        <p:txBody>
          <a:bodyPr>
            <a:normAutofit fontScale="85000" lnSpcReduction="20000"/>
          </a:bodyPr>
          <a:lstStyle/>
          <a:p>
            <a:r>
              <a:rPr lang="en-US" dirty="0"/>
              <a:t>Weekly pain and addiction webinar every Wednesday11am-12:30pm MT, 12-1:30pm PT</a:t>
            </a:r>
          </a:p>
          <a:p>
            <a:r>
              <a:rPr lang="en-US" dirty="0"/>
              <a:t>Sponsored for the State of Montana by a grant from the Office for the Advancement of Telehealth, Health Resources and Services Administration (HRSA), U.S. Department of Health and Human Services</a:t>
            </a:r>
          </a:p>
          <a:p>
            <a:r>
              <a:rPr lang="en-US" dirty="0"/>
              <a:t>25-minute live pain and/or addiction-related didactic followed by real case presentations from providers across NW with advice from a multi-disciplinary expert panel</a:t>
            </a:r>
          </a:p>
          <a:p>
            <a:r>
              <a:rPr lang="en-US" dirty="0"/>
              <a:t>Anesthesia/Pain Management, Psychiatry, Rehabilitation Medicine, Addiction Medicine, Integrative Medicine, Family Medicine, Pain Psychology, Pain Pharmacology</a:t>
            </a:r>
          </a:p>
          <a:p>
            <a:r>
              <a:rPr lang="en-US" dirty="0"/>
              <a:t>Register for session links: </a:t>
            </a:r>
            <a:r>
              <a:rPr lang="en-US" dirty="0">
                <a:hlinkClick r:id="rId2"/>
              </a:rPr>
              <a:t>https://redcap.iths.org/surveys/?s=PL8YLL7JL8</a:t>
            </a:r>
            <a:endParaRPr lang="en-US" dirty="0"/>
          </a:p>
          <a:p>
            <a:r>
              <a:rPr lang="en-US" dirty="0"/>
              <a:t>telepain@uw.edu</a:t>
            </a:r>
          </a:p>
        </p:txBody>
      </p:sp>
    </p:spTree>
    <p:extLst>
      <p:ext uri="{BB962C8B-B14F-4D97-AF65-F5344CB8AC3E}">
        <p14:creationId xmlns:p14="http://schemas.microsoft.com/office/powerpoint/2010/main" val="749086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F679-9672-9BAD-2CB9-D439E0EA7F1A}"/>
              </a:ext>
            </a:extLst>
          </p:cNvPr>
          <p:cNvSpPr>
            <a:spLocks noGrp="1"/>
          </p:cNvSpPr>
          <p:nvPr>
            <p:ph type="title"/>
          </p:nvPr>
        </p:nvSpPr>
        <p:spPr/>
        <p:txBody>
          <a:bodyPr/>
          <a:lstStyle/>
          <a:p>
            <a:r>
              <a:rPr lang="en-US" dirty="0"/>
              <a:t>Naltrexone</a:t>
            </a:r>
          </a:p>
        </p:txBody>
      </p:sp>
      <p:sp>
        <p:nvSpPr>
          <p:cNvPr id="3" name="Content Placeholder 2">
            <a:extLst>
              <a:ext uri="{FF2B5EF4-FFF2-40B4-BE49-F238E27FC236}">
                <a16:creationId xmlns:a16="http://schemas.microsoft.com/office/drawing/2014/main" id="{6B32A52D-9CE5-0297-B77D-B5246EE0FACB}"/>
              </a:ext>
            </a:extLst>
          </p:cNvPr>
          <p:cNvSpPr>
            <a:spLocks noGrp="1"/>
          </p:cNvSpPr>
          <p:nvPr>
            <p:ph idx="1"/>
          </p:nvPr>
        </p:nvSpPr>
        <p:spPr/>
        <p:txBody>
          <a:bodyPr/>
          <a:lstStyle/>
          <a:p>
            <a:r>
              <a:rPr lang="en-US" dirty="0"/>
              <a:t>Blocks pleasurable effects of opioids, powerful opioid antagonist</a:t>
            </a:r>
          </a:p>
          <a:p>
            <a:r>
              <a:rPr lang="en-US" dirty="0"/>
              <a:t>Prevents user from experiencing opioid intoxication or dependence with subsequent use, reinforcing abstinence</a:t>
            </a:r>
          </a:p>
          <a:p>
            <a:r>
              <a:rPr lang="en-US" dirty="0"/>
              <a:t>Can cause severe, prolonged precipitated withdrawal so MUST be abstinent from opioids for 7-10 days before use</a:t>
            </a:r>
          </a:p>
          <a:p>
            <a:r>
              <a:rPr lang="en-US" dirty="0"/>
              <a:t>Daily dose for AUD/OUD 50 mg orally or monthly IM injection</a:t>
            </a:r>
          </a:p>
          <a:p>
            <a:r>
              <a:rPr lang="en-US" dirty="0"/>
              <a:t>Most effective in patients who are highly motivated or legally mandated into treatment</a:t>
            </a:r>
          </a:p>
        </p:txBody>
      </p:sp>
    </p:spTree>
    <p:extLst>
      <p:ext uri="{BB962C8B-B14F-4D97-AF65-F5344CB8AC3E}">
        <p14:creationId xmlns:p14="http://schemas.microsoft.com/office/powerpoint/2010/main" val="1271791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CD8307-0075-551F-1311-14D1CB6DB61A}"/>
              </a:ext>
            </a:extLst>
          </p:cNvPr>
          <p:cNvPicPr>
            <a:picLocks noChangeAspect="1"/>
          </p:cNvPicPr>
          <p:nvPr/>
        </p:nvPicPr>
        <p:blipFill>
          <a:blip r:embed="rId2"/>
          <a:stretch>
            <a:fillRect/>
          </a:stretch>
        </p:blipFill>
        <p:spPr>
          <a:xfrm>
            <a:off x="245119" y="0"/>
            <a:ext cx="11701762" cy="6858000"/>
          </a:xfrm>
          <a:prstGeom prst="rect">
            <a:avLst/>
          </a:prstGeom>
        </p:spPr>
      </p:pic>
    </p:spTree>
    <p:extLst>
      <p:ext uri="{BB962C8B-B14F-4D97-AF65-F5344CB8AC3E}">
        <p14:creationId xmlns:p14="http://schemas.microsoft.com/office/powerpoint/2010/main" val="121407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3B3B-1197-D3E4-2236-9533745837DB}"/>
              </a:ext>
            </a:extLst>
          </p:cNvPr>
          <p:cNvSpPr>
            <a:spLocks noGrp="1"/>
          </p:cNvSpPr>
          <p:nvPr>
            <p:ph type="title"/>
          </p:nvPr>
        </p:nvSpPr>
        <p:spPr/>
        <p:txBody>
          <a:bodyPr/>
          <a:lstStyle/>
          <a:p>
            <a:r>
              <a:rPr lang="en-US" dirty="0"/>
              <a:t>Methadone</a:t>
            </a:r>
          </a:p>
        </p:txBody>
      </p:sp>
      <p:sp>
        <p:nvSpPr>
          <p:cNvPr id="3" name="Content Placeholder 2">
            <a:extLst>
              <a:ext uri="{FF2B5EF4-FFF2-40B4-BE49-F238E27FC236}">
                <a16:creationId xmlns:a16="http://schemas.microsoft.com/office/drawing/2014/main" id="{74638A3E-B51E-E26C-16BB-D66A3CB1C507}"/>
              </a:ext>
            </a:extLst>
          </p:cNvPr>
          <p:cNvSpPr>
            <a:spLocks noGrp="1"/>
          </p:cNvSpPr>
          <p:nvPr>
            <p:ph idx="1"/>
          </p:nvPr>
        </p:nvSpPr>
        <p:spPr/>
        <p:txBody>
          <a:bodyPr/>
          <a:lstStyle/>
          <a:p>
            <a:r>
              <a:rPr lang="en-US" dirty="0"/>
              <a:t>Caution prescribing for dual dx if not a licensed dispensing clinic</a:t>
            </a:r>
          </a:p>
          <a:p>
            <a:r>
              <a:rPr lang="en-US" dirty="0"/>
              <a:t>Daily (OUD) vs BID/TID (chronic pain)</a:t>
            </a:r>
          </a:p>
          <a:p>
            <a:r>
              <a:rPr lang="en-US" dirty="0"/>
              <a:t>Many potential risks, especially aging and medical comorbidities</a:t>
            </a:r>
          </a:p>
          <a:p>
            <a:r>
              <a:rPr lang="en-US" dirty="0"/>
              <a:t>Very long half-life</a:t>
            </a:r>
          </a:p>
          <a:p>
            <a:r>
              <a:rPr lang="en-US" dirty="0"/>
              <a:t>Can be difficult to transition to </a:t>
            </a:r>
            <a:r>
              <a:rPr lang="en-US" dirty="0" err="1"/>
              <a:t>Bupe</a:t>
            </a:r>
            <a:endParaRPr lang="en-US" dirty="0"/>
          </a:p>
          <a:p>
            <a:endParaRPr lang="en-US" dirty="0"/>
          </a:p>
        </p:txBody>
      </p:sp>
    </p:spTree>
    <p:extLst>
      <p:ext uri="{BB962C8B-B14F-4D97-AF65-F5344CB8AC3E}">
        <p14:creationId xmlns:p14="http://schemas.microsoft.com/office/powerpoint/2010/main" val="2504687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8153C5-D604-A8BE-2B98-9936C51C3981}"/>
              </a:ext>
            </a:extLst>
          </p:cNvPr>
          <p:cNvSpPr>
            <a:spLocks noGrp="1"/>
          </p:cNvSpPr>
          <p:nvPr>
            <p:ph type="title"/>
          </p:nvPr>
        </p:nvSpPr>
        <p:spPr/>
        <p:txBody>
          <a:bodyPr/>
          <a:lstStyle/>
          <a:p>
            <a:r>
              <a:rPr lang="en-US" dirty="0"/>
              <a:t>Alcohol Use and Chronic Pain</a:t>
            </a:r>
          </a:p>
        </p:txBody>
      </p:sp>
      <p:sp>
        <p:nvSpPr>
          <p:cNvPr id="4" name="Content Placeholder 3">
            <a:extLst>
              <a:ext uri="{FF2B5EF4-FFF2-40B4-BE49-F238E27FC236}">
                <a16:creationId xmlns:a16="http://schemas.microsoft.com/office/drawing/2014/main" id="{8F33AA14-FC54-10B1-1723-F93DD5FA1FA1}"/>
              </a:ext>
            </a:extLst>
          </p:cNvPr>
          <p:cNvSpPr>
            <a:spLocks noGrp="1"/>
          </p:cNvSpPr>
          <p:nvPr>
            <p:ph idx="1"/>
          </p:nvPr>
        </p:nvSpPr>
        <p:spPr/>
        <p:txBody>
          <a:bodyPr>
            <a:normAutofit fontScale="85000" lnSpcReduction="20000"/>
          </a:bodyPr>
          <a:lstStyle/>
          <a:p>
            <a:r>
              <a:rPr lang="en-US" dirty="0"/>
              <a:t>Scarce research thus far</a:t>
            </a:r>
          </a:p>
          <a:p>
            <a:r>
              <a:rPr lang="en-US" dirty="0"/>
              <a:t>Fleeting analgesic properties</a:t>
            </a:r>
          </a:p>
          <a:p>
            <a:r>
              <a:rPr lang="en-US" dirty="0"/>
              <a:t>Inhibits glutamine transmission and increases GABA transmission</a:t>
            </a:r>
          </a:p>
          <a:p>
            <a:r>
              <a:rPr lang="en-US" dirty="0"/>
              <a:t>Induces release of endogenous opioids as BAL rises</a:t>
            </a:r>
          </a:p>
          <a:p>
            <a:r>
              <a:rPr lang="en-US" dirty="0"/>
              <a:t>But reduction in analgesic effect as BAL falls</a:t>
            </a:r>
          </a:p>
          <a:p>
            <a:r>
              <a:rPr lang="en-US" dirty="0"/>
              <a:t>Animal studies show increase in pain threshold with acute intoxication, but hyperalgesia with cessation of alcohol</a:t>
            </a:r>
          </a:p>
          <a:p>
            <a:r>
              <a:rPr lang="en-US" dirty="0"/>
              <a:t>Tolerance develops quickly, we need increasing amounts to experience same analgesia</a:t>
            </a:r>
          </a:p>
          <a:p>
            <a:r>
              <a:rPr lang="en-US" dirty="0"/>
              <a:t>Heavy alcohol consumption increases risk of developing chronic pain following injury</a:t>
            </a:r>
          </a:p>
          <a:p>
            <a:r>
              <a:rPr lang="en-US" dirty="0"/>
              <a:t>Chronic pancreatitis and alcohol-related peripheral neuropathy</a:t>
            </a:r>
          </a:p>
          <a:p>
            <a:endParaRPr lang="en-US" dirty="0"/>
          </a:p>
          <a:p>
            <a:endParaRPr lang="en-US" dirty="0"/>
          </a:p>
          <a:p>
            <a:endParaRPr lang="en-US" dirty="0"/>
          </a:p>
        </p:txBody>
      </p:sp>
    </p:spTree>
    <p:extLst>
      <p:ext uri="{BB962C8B-B14F-4D97-AF65-F5344CB8AC3E}">
        <p14:creationId xmlns:p14="http://schemas.microsoft.com/office/powerpoint/2010/main" val="1232222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3DE9-F765-6B9B-9D30-6370BC54B42B}"/>
              </a:ext>
            </a:extLst>
          </p:cNvPr>
          <p:cNvSpPr>
            <a:spLocks noGrp="1"/>
          </p:cNvSpPr>
          <p:nvPr>
            <p:ph type="title"/>
          </p:nvPr>
        </p:nvSpPr>
        <p:spPr/>
        <p:txBody>
          <a:bodyPr/>
          <a:lstStyle/>
          <a:p>
            <a:r>
              <a:rPr lang="en-US" dirty="0"/>
              <a:t>Alcohol Use and Chronic Pain</a:t>
            </a:r>
          </a:p>
        </p:txBody>
      </p:sp>
      <p:sp>
        <p:nvSpPr>
          <p:cNvPr id="3" name="Content Placeholder 2">
            <a:extLst>
              <a:ext uri="{FF2B5EF4-FFF2-40B4-BE49-F238E27FC236}">
                <a16:creationId xmlns:a16="http://schemas.microsoft.com/office/drawing/2014/main" id="{13883FD4-1204-64C3-CAA2-4452449A7365}"/>
              </a:ext>
            </a:extLst>
          </p:cNvPr>
          <p:cNvSpPr>
            <a:spLocks noGrp="1"/>
          </p:cNvSpPr>
          <p:nvPr>
            <p:ph idx="1"/>
          </p:nvPr>
        </p:nvSpPr>
        <p:spPr/>
        <p:txBody>
          <a:bodyPr>
            <a:normAutofit fontScale="92500"/>
          </a:bodyPr>
          <a:lstStyle/>
          <a:p>
            <a:r>
              <a:rPr lang="en-US" dirty="0"/>
              <a:t>Pain may increase drinking behaviors</a:t>
            </a:r>
          </a:p>
          <a:p>
            <a:r>
              <a:rPr lang="en-US" dirty="0"/>
              <a:t>People who drink socially, drink more and more rapidly when exposed to an experimentally induced pain</a:t>
            </a:r>
          </a:p>
          <a:p>
            <a:r>
              <a:rPr lang="en-US" dirty="0"/>
              <a:t>People who drink randomly (not regularly) have greater urge and intention to drink when exposed to pain vs a control condition</a:t>
            </a:r>
          </a:p>
          <a:p>
            <a:r>
              <a:rPr lang="en-US" dirty="0"/>
              <a:t>Patients with AUD and chronic pain may experience more cravings, and consume more alcohol to achieve additional pain relief</a:t>
            </a:r>
          </a:p>
          <a:p>
            <a:r>
              <a:rPr lang="en-US" dirty="0"/>
              <a:t>Mice undergoing alcohol withdrawal experience increased nociception</a:t>
            </a:r>
          </a:p>
          <a:p>
            <a:r>
              <a:rPr lang="en-US" dirty="0"/>
              <a:t>Altered pain responses during alcohol withdrawal like hyperalgesia, may increase the risk of relapse</a:t>
            </a:r>
          </a:p>
        </p:txBody>
      </p:sp>
    </p:spTree>
    <p:extLst>
      <p:ext uri="{BB962C8B-B14F-4D97-AF65-F5344CB8AC3E}">
        <p14:creationId xmlns:p14="http://schemas.microsoft.com/office/powerpoint/2010/main" val="1739507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CCC0-B5FC-0292-9A41-5CD228AAE971}"/>
              </a:ext>
            </a:extLst>
          </p:cNvPr>
          <p:cNvSpPr>
            <a:spLocks noGrp="1"/>
          </p:cNvSpPr>
          <p:nvPr>
            <p:ph type="title"/>
          </p:nvPr>
        </p:nvSpPr>
        <p:spPr/>
        <p:txBody>
          <a:bodyPr/>
          <a:lstStyle/>
          <a:p>
            <a:r>
              <a:rPr lang="en-US" dirty="0"/>
              <a:t>Central Sensitization</a:t>
            </a:r>
          </a:p>
        </p:txBody>
      </p:sp>
      <p:sp>
        <p:nvSpPr>
          <p:cNvPr id="3" name="Content Placeholder 2">
            <a:extLst>
              <a:ext uri="{FF2B5EF4-FFF2-40B4-BE49-F238E27FC236}">
                <a16:creationId xmlns:a16="http://schemas.microsoft.com/office/drawing/2014/main" id="{60FC7108-33B4-CDFD-89F0-4A661C5B078D}"/>
              </a:ext>
            </a:extLst>
          </p:cNvPr>
          <p:cNvSpPr>
            <a:spLocks noGrp="1"/>
          </p:cNvSpPr>
          <p:nvPr>
            <p:ph idx="1"/>
          </p:nvPr>
        </p:nvSpPr>
        <p:spPr/>
        <p:txBody>
          <a:bodyPr>
            <a:normAutofit lnSpcReduction="10000"/>
          </a:bodyPr>
          <a:lstStyle/>
          <a:p>
            <a:r>
              <a:rPr lang="en-US" dirty="0"/>
              <a:t>Chronic pain changes the way the brain responds to pain</a:t>
            </a:r>
          </a:p>
          <a:p>
            <a:r>
              <a:rPr lang="en-US" dirty="0"/>
              <a:t>Brain activates new circuitry of neurons</a:t>
            </a:r>
          </a:p>
          <a:p>
            <a:r>
              <a:rPr lang="en-US" dirty="0"/>
              <a:t>Activation of new circuitry may lead to heightened anticipation of pain, negative emotions and intensified pain perception</a:t>
            </a:r>
          </a:p>
          <a:p>
            <a:r>
              <a:rPr lang="en-US" dirty="0"/>
              <a:t>As the brain’s reward system shifts, pain relief and alcohol use together become prioritized</a:t>
            </a:r>
          </a:p>
          <a:p>
            <a:r>
              <a:rPr lang="en-US" dirty="0"/>
              <a:t>Brain imaging data suggests that some aspects of the pain experience, like pain catastrophizing, correlate with alcohol cravings</a:t>
            </a:r>
          </a:p>
          <a:p>
            <a:r>
              <a:rPr lang="en-US" dirty="0"/>
              <a:t>Alcohol withdrawal seems to correlate to hyperalgesia</a:t>
            </a:r>
          </a:p>
          <a:p>
            <a:endParaRPr lang="en-US" dirty="0"/>
          </a:p>
        </p:txBody>
      </p:sp>
    </p:spTree>
    <p:extLst>
      <p:ext uri="{BB962C8B-B14F-4D97-AF65-F5344CB8AC3E}">
        <p14:creationId xmlns:p14="http://schemas.microsoft.com/office/powerpoint/2010/main" val="3424412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92E8-FD55-914D-4FFE-7024A337D9F1}"/>
              </a:ext>
            </a:extLst>
          </p:cNvPr>
          <p:cNvSpPr>
            <a:spLocks noGrp="1"/>
          </p:cNvSpPr>
          <p:nvPr>
            <p:ph type="title"/>
          </p:nvPr>
        </p:nvSpPr>
        <p:spPr/>
        <p:txBody>
          <a:bodyPr/>
          <a:lstStyle/>
          <a:p>
            <a:r>
              <a:rPr lang="en-US" dirty="0"/>
              <a:t>Dual Action Pharmacotherapy – Naltrexone?</a:t>
            </a:r>
          </a:p>
        </p:txBody>
      </p:sp>
      <p:sp>
        <p:nvSpPr>
          <p:cNvPr id="3" name="Content Placeholder 2">
            <a:extLst>
              <a:ext uri="{FF2B5EF4-FFF2-40B4-BE49-F238E27FC236}">
                <a16:creationId xmlns:a16="http://schemas.microsoft.com/office/drawing/2014/main" id="{878CDE4B-C97D-FF9E-A8C2-35F6B8CDD86B}"/>
              </a:ext>
            </a:extLst>
          </p:cNvPr>
          <p:cNvSpPr>
            <a:spLocks noGrp="1"/>
          </p:cNvSpPr>
          <p:nvPr>
            <p:ph idx="1"/>
          </p:nvPr>
        </p:nvSpPr>
        <p:spPr/>
        <p:txBody>
          <a:bodyPr/>
          <a:lstStyle/>
          <a:p>
            <a:r>
              <a:rPr lang="en-US" dirty="0"/>
              <a:t>Mu-opioid receptor antagonist, FDA approved for AUD (50 mg/day or monthly injection)</a:t>
            </a:r>
          </a:p>
          <a:p>
            <a:r>
              <a:rPr lang="en-US" dirty="0"/>
              <a:t>Low doses (1-5 mg/day) associated with analgesic and anti-inflammatory qualities</a:t>
            </a:r>
          </a:p>
          <a:p>
            <a:r>
              <a:rPr lang="en-US" dirty="0"/>
              <a:t>Fibromyalgia, IBD, PASC, complex regional pain syndrome, pain associated with MS</a:t>
            </a:r>
          </a:p>
          <a:p>
            <a:r>
              <a:rPr lang="en-US" dirty="0"/>
              <a:t>Proposed mechanism is reduction of central sensitization and neuroinflammation</a:t>
            </a:r>
          </a:p>
          <a:p>
            <a:r>
              <a:rPr lang="en-US" dirty="0"/>
              <a:t>But low doses may not be effective for AUD</a:t>
            </a:r>
          </a:p>
        </p:txBody>
      </p:sp>
    </p:spTree>
    <p:extLst>
      <p:ext uri="{BB962C8B-B14F-4D97-AF65-F5344CB8AC3E}">
        <p14:creationId xmlns:p14="http://schemas.microsoft.com/office/powerpoint/2010/main" val="3100673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73D4D-930C-D3F1-14CC-BAED3ED7A12B}"/>
              </a:ext>
            </a:extLst>
          </p:cNvPr>
          <p:cNvSpPr>
            <a:spLocks noGrp="1"/>
          </p:cNvSpPr>
          <p:nvPr>
            <p:ph type="title"/>
          </p:nvPr>
        </p:nvSpPr>
        <p:spPr/>
        <p:txBody>
          <a:bodyPr/>
          <a:lstStyle/>
          <a:p>
            <a:r>
              <a:rPr lang="en-US" dirty="0"/>
              <a:t>Dual Action Pharmacotherapy – Topiramate?</a:t>
            </a:r>
          </a:p>
        </p:txBody>
      </p:sp>
      <p:sp>
        <p:nvSpPr>
          <p:cNvPr id="3" name="Content Placeholder 2">
            <a:extLst>
              <a:ext uri="{FF2B5EF4-FFF2-40B4-BE49-F238E27FC236}">
                <a16:creationId xmlns:a16="http://schemas.microsoft.com/office/drawing/2014/main" id="{3D8B408C-44FE-FF4B-39FD-BFCC945DF1E8}"/>
              </a:ext>
            </a:extLst>
          </p:cNvPr>
          <p:cNvSpPr>
            <a:spLocks noGrp="1"/>
          </p:cNvSpPr>
          <p:nvPr>
            <p:ph idx="1"/>
          </p:nvPr>
        </p:nvSpPr>
        <p:spPr/>
        <p:txBody>
          <a:bodyPr/>
          <a:lstStyle/>
          <a:p>
            <a:endParaRPr lang="en-US" dirty="0"/>
          </a:p>
          <a:p>
            <a:r>
              <a:rPr lang="en-US" dirty="0"/>
              <a:t>Anticonvulsive used as first-line therapy for migraine prevention</a:t>
            </a:r>
          </a:p>
          <a:p>
            <a:r>
              <a:rPr lang="en-US" dirty="0"/>
              <a:t>Effective to relieve chronic LBP</a:t>
            </a:r>
          </a:p>
          <a:p>
            <a:r>
              <a:rPr lang="en-US" dirty="0"/>
              <a:t>Was shown in a meta-analysis to significantly reduce heavy drinking days and alcohol cravings in patients with AUD</a:t>
            </a:r>
          </a:p>
          <a:p>
            <a:r>
              <a:rPr lang="en-US" dirty="0"/>
              <a:t>Prolongs periods of abstinence and reduces GGT levels, an indicator of alcohol consumption </a:t>
            </a:r>
          </a:p>
          <a:p>
            <a:endParaRPr lang="en-US" dirty="0"/>
          </a:p>
        </p:txBody>
      </p:sp>
    </p:spTree>
    <p:extLst>
      <p:ext uri="{BB962C8B-B14F-4D97-AF65-F5344CB8AC3E}">
        <p14:creationId xmlns:p14="http://schemas.microsoft.com/office/powerpoint/2010/main" val="3130015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AF236-180F-7D10-BD4C-34601287A4A5}"/>
              </a:ext>
            </a:extLst>
          </p:cNvPr>
          <p:cNvSpPr>
            <a:spLocks noGrp="1"/>
          </p:cNvSpPr>
          <p:nvPr>
            <p:ph type="title"/>
          </p:nvPr>
        </p:nvSpPr>
        <p:spPr/>
        <p:txBody>
          <a:bodyPr>
            <a:normAutofit/>
          </a:bodyPr>
          <a:lstStyle/>
          <a:p>
            <a:r>
              <a:rPr lang="en-US" sz="3600" dirty="0"/>
              <a:t>Dual Action Pharmacotherapy – </a:t>
            </a:r>
            <a:r>
              <a:rPr lang="en-US" sz="3600" dirty="0" err="1"/>
              <a:t>Gabapentinoids</a:t>
            </a:r>
            <a:r>
              <a:rPr lang="en-US" sz="3600" dirty="0"/>
              <a:t>?</a:t>
            </a:r>
          </a:p>
        </p:txBody>
      </p:sp>
      <p:sp>
        <p:nvSpPr>
          <p:cNvPr id="3" name="Content Placeholder 2">
            <a:extLst>
              <a:ext uri="{FF2B5EF4-FFF2-40B4-BE49-F238E27FC236}">
                <a16:creationId xmlns:a16="http://schemas.microsoft.com/office/drawing/2014/main" id="{B716168C-714C-4A19-11FA-79BA73877C19}"/>
              </a:ext>
            </a:extLst>
          </p:cNvPr>
          <p:cNvSpPr>
            <a:spLocks noGrp="1"/>
          </p:cNvSpPr>
          <p:nvPr>
            <p:ph idx="1"/>
          </p:nvPr>
        </p:nvSpPr>
        <p:spPr/>
        <p:txBody>
          <a:bodyPr/>
          <a:lstStyle/>
          <a:p>
            <a:r>
              <a:rPr lang="en-US" dirty="0"/>
              <a:t>First line treatments for peripheral neuropathic pain</a:t>
            </a:r>
          </a:p>
          <a:p>
            <a:r>
              <a:rPr lang="en-US" dirty="0"/>
              <a:t>Analgesic, anti-craving, anxiolytic and anti-drinking qualities in patients with AUD</a:t>
            </a:r>
          </a:p>
          <a:p>
            <a:r>
              <a:rPr lang="en-US" dirty="0"/>
              <a:t>Some trials have shown reductions in drinking outcomes in AUD</a:t>
            </a:r>
          </a:p>
          <a:p>
            <a:r>
              <a:rPr lang="en-US" dirty="0"/>
              <a:t>However, recent meta-analysis found that Gabapentin was not associated with lower rates of return to drinking or heavy drinking compared to placebo</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22877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E46D-3308-9496-97AC-9325477DCCFF}"/>
              </a:ext>
            </a:extLst>
          </p:cNvPr>
          <p:cNvSpPr>
            <a:spLocks noGrp="1"/>
          </p:cNvSpPr>
          <p:nvPr>
            <p:ph type="title"/>
          </p:nvPr>
        </p:nvSpPr>
        <p:spPr/>
        <p:txBody>
          <a:bodyPr/>
          <a:lstStyle/>
          <a:p>
            <a:r>
              <a:rPr lang="en-US" dirty="0"/>
              <a:t>Other Dual Action Pharmacotherapy?</a:t>
            </a:r>
          </a:p>
        </p:txBody>
      </p:sp>
      <p:sp>
        <p:nvSpPr>
          <p:cNvPr id="3" name="Content Placeholder 2">
            <a:extLst>
              <a:ext uri="{FF2B5EF4-FFF2-40B4-BE49-F238E27FC236}">
                <a16:creationId xmlns:a16="http://schemas.microsoft.com/office/drawing/2014/main" id="{D84EB8A3-A2E7-44A0-9DA0-A9981E38A419}"/>
              </a:ext>
            </a:extLst>
          </p:cNvPr>
          <p:cNvSpPr>
            <a:spLocks noGrp="1"/>
          </p:cNvSpPr>
          <p:nvPr>
            <p:ph idx="1"/>
          </p:nvPr>
        </p:nvSpPr>
        <p:spPr/>
        <p:txBody>
          <a:bodyPr/>
          <a:lstStyle/>
          <a:p>
            <a:endParaRPr lang="en-US" dirty="0"/>
          </a:p>
          <a:p>
            <a:r>
              <a:rPr lang="en-US" dirty="0"/>
              <a:t>Baclofen</a:t>
            </a:r>
          </a:p>
          <a:p>
            <a:r>
              <a:rPr lang="en-US" dirty="0"/>
              <a:t>Psychedelics – LSD</a:t>
            </a:r>
          </a:p>
          <a:p>
            <a:r>
              <a:rPr lang="en-US" dirty="0"/>
              <a:t>Ketamine</a:t>
            </a:r>
          </a:p>
          <a:p>
            <a:r>
              <a:rPr lang="en-US" dirty="0"/>
              <a:t>Cannabinoids – probably not beneficial</a:t>
            </a:r>
          </a:p>
          <a:p>
            <a:endParaRPr lang="en-US" dirty="0"/>
          </a:p>
        </p:txBody>
      </p:sp>
    </p:spTree>
    <p:extLst>
      <p:ext uri="{BB962C8B-B14F-4D97-AF65-F5344CB8AC3E}">
        <p14:creationId xmlns:p14="http://schemas.microsoft.com/office/powerpoint/2010/main" val="6502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information&#10;&#10;Description automatically generated">
            <a:extLst>
              <a:ext uri="{FF2B5EF4-FFF2-40B4-BE49-F238E27FC236}">
                <a16:creationId xmlns:a16="http://schemas.microsoft.com/office/drawing/2014/main" id="{5E114BFE-94EB-6230-7E45-7F240F09B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603" y="228601"/>
            <a:ext cx="9964826" cy="6433098"/>
          </a:xfrm>
          <a:prstGeom prst="rect">
            <a:avLst/>
          </a:prstGeom>
        </p:spPr>
      </p:pic>
    </p:spTree>
    <p:extLst>
      <p:ext uri="{BB962C8B-B14F-4D97-AF65-F5344CB8AC3E}">
        <p14:creationId xmlns:p14="http://schemas.microsoft.com/office/powerpoint/2010/main" val="991146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576D-127B-7224-BD70-1FA0D2B1F457}"/>
              </a:ext>
            </a:extLst>
          </p:cNvPr>
          <p:cNvSpPr>
            <a:spLocks noGrp="1"/>
          </p:cNvSpPr>
          <p:nvPr>
            <p:ph type="title"/>
          </p:nvPr>
        </p:nvSpPr>
        <p:spPr/>
        <p:txBody>
          <a:bodyPr/>
          <a:lstStyle/>
          <a:p>
            <a:r>
              <a:rPr lang="en-US" dirty="0"/>
              <a:t>12-Step Programs</a:t>
            </a:r>
          </a:p>
        </p:txBody>
      </p:sp>
      <p:sp>
        <p:nvSpPr>
          <p:cNvPr id="3" name="Content Placeholder 2">
            <a:extLst>
              <a:ext uri="{FF2B5EF4-FFF2-40B4-BE49-F238E27FC236}">
                <a16:creationId xmlns:a16="http://schemas.microsoft.com/office/drawing/2014/main" id="{FC923314-F7A5-4889-D1E1-335D1F57D485}"/>
              </a:ext>
            </a:extLst>
          </p:cNvPr>
          <p:cNvSpPr>
            <a:spLocks noGrp="1"/>
          </p:cNvSpPr>
          <p:nvPr>
            <p:ph idx="1"/>
          </p:nvPr>
        </p:nvSpPr>
        <p:spPr/>
        <p:txBody>
          <a:bodyPr>
            <a:normAutofit/>
          </a:bodyPr>
          <a:lstStyle/>
          <a:p>
            <a:r>
              <a:rPr lang="en-US" dirty="0"/>
              <a:t>2020 Cochrane Review clearly established evidence supporting AA</a:t>
            </a:r>
          </a:p>
          <a:p>
            <a:r>
              <a:rPr lang="en-US" dirty="0"/>
              <a:t>NA seems to mirror AA’s efficacy</a:t>
            </a:r>
          </a:p>
          <a:p>
            <a:r>
              <a:rPr lang="en-US" dirty="0"/>
              <a:t>12-step meetings more effective than psychotherapy to achieve sobriety</a:t>
            </a:r>
          </a:p>
          <a:p>
            <a:r>
              <a:rPr lang="en-US" dirty="0"/>
              <a:t>AA participation lowers healthcare costs</a:t>
            </a:r>
          </a:p>
          <a:p>
            <a:r>
              <a:rPr lang="en-US" dirty="0"/>
              <a:t>Clinicians’ beliefs regarding 12-step programs matter to patients and influence their participation and outcomes</a:t>
            </a:r>
          </a:p>
          <a:p>
            <a:r>
              <a:rPr lang="en-US" dirty="0"/>
              <a:t>Successful active linkage is critical</a:t>
            </a:r>
          </a:p>
          <a:p>
            <a:endParaRPr lang="en-US" dirty="0"/>
          </a:p>
          <a:p>
            <a:endParaRPr lang="en-US" dirty="0"/>
          </a:p>
        </p:txBody>
      </p:sp>
    </p:spTree>
    <p:extLst>
      <p:ext uri="{BB962C8B-B14F-4D97-AF65-F5344CB8AC3E}">
        <p14:creationId xmlns:p14="http://schemas.microsoft.com/office/powerpoint/2010/main" val="968701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61C47-751D-3F98-551D-0353B26253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29A71-E474-E726-2EE7-EC7E49B8C45D}"/>
              </a:ext>
            </a:extLst>
          </p:cNvPr>
          <p:cNvSpPr>
            <a:spLocks noGrp="1"/>
          </p:cNvSpPr>
          <p:nvPr>
            <p:ph type="title"/>
          </p:nvPr>
        </p:nvSpPr>
        <p:spPr/>
        <p:txBody>
          <a:bodyPr>
            <a:normAutofit/>
          </a:bodyPr>
          <a:lstStyle/>
          <a:p>
            <a:endParaRPr lang="en-US" dirty="0"/>
          </a:p>
        </p:txBody>
      </p:sp>
      <p:pic>
        <p:nvPicPr>
          <p:cNvPr id="6" name="Picture 5">
            <a:extLst>
              <a:ext uri="{FF2B5EF4-FFF2-40B4-BE49-F238E27FC236}">
                <a16:creationId xmlns:a16="http://schemas.microsoft.com/office/drawing/2014/main" id="{B1C5ED88-8CB3-978E-D9B5-C8E603DD0375}"/>
              </a:ext>
            </a:extLst>
          </p:cNvPr>
          <p:cNvPicPr>
            <a:picLocks noChangeAspect="1"/>
          </p:cNvPicPr>
          <p:nvPr/>
        </p:nvPicPr>
        <p:blipFill rotWithShape="1">
          <a:blip r:embed="rId2"/>
          <a:srcRect l="1037"/>
          <a:stretch/>
        </p:blipFill>
        <p:spPr>
          <a:xfrm>
            <a:off x="235131" y="622503"/>
            <a:ext cx="11834949" cy="5498652"/>
          </a:xfrm>
          <a:prstGeom prst="rect">
            <a:avLst/>
          </a:prstGeom>
        </p:spPr>
      </p:pic>
      <p:sp>
        <p:nvSpPr>
          <p:cNvPr id="7" name="TextBox 6">
            <a:extLst>
              <a:ext uri="{FF2B5EF4-FFF2-40B4-BE49-F238E27FC236}">
                <a16:creationId xmlns:a16="http://schemas.microsoft.com/office/drawing/2014/main" id="{D3FD6EEF-1E4A-BE75-F1B7-442955DFF696}"/>
              </a:ext>
            </a:extLst>
          </p:cNvPr>
          <p:cNvSpPr txBox="1"/>
          <p:nvPr/>
        </p:nvSpPr>
        <p:spPr>
          <a:xfrm>
            <a:off x="6505303" y="5305447"/>
            <a:ext cx="3039291" cy="400110"/>
          </a:xfrm>
          <a:prstGeom prst="rect">
            <a:avLst/>
          </a:prstGeom>
          <a:noFill/>
        </p:spPr>
        <p:txBody>
          <a:bodyPr wrap="square" rtlCol="0">
            <a:spAutoFit/>
          </a:bodyPr>
          <a:lstStyle/>
          <a:p>
            <a:r>
              <a:rPr lang="en-US" sz="2000" dirty="0">
                <a:latin typeface="Uni Sans Regular" panose="00000500000000000000" pitchFamily="50" charset="0"/>
              </a:rPr>
              <a:t>Email: painhotline@uw.edu</a:t>
            </a:r>
          </a:p>
        </p:txBody>
      </p:sp>
      <p:sp>
        <p:nvSpPr>
          <p:cNvPr id="3" name="TextBox 2">
            <a:extLst>
              <a:ext uri="{FF2B5EF4-FFF2-40B4-BE49-F238E27FC236}">
                <a16:creationId xmlns:a16="http://schemas.microsoft.com/office/drawing/2014/main" id="{3AE3F080-9131-8494-DD5A-FF80683E022A}"/>
              </a:ext>
            </a:extLst>
          </p:cNvPr>
          <p:cNvSpPr txBox="1"/>
          <p:nvPr/>
        </p:nvSpPr>
        <p:spPr>
          <a:xfrm>
            <a:off x="2067197" y="-102861"/>
            <a:ext cx="8876211" cy="646331"/>
          </a:xfrm>
          <a:prstGeom prst="rect">
            <a:avLst/>
          </a:prstGeom>
          <a:noFill/>
        </p:spPr>
        <p:txBody>
          <a:bodyPr wrap="square" rtlCol="0">
            <a:spAutoFit/>
          </a:bodyPr>
          <a:lstStyle/>
          <a:p>
            <a:pPr algn="ctr"/>
            <a:r>
              <a:rPr lang="en-US" sz="3600" dirty="0">
                <a:solidFill>
                  <a:schemeClr val="bg1"/>
                </a:solidFill>
              </a:rPr>
              <a:t>UW PAIN + OPIOID HOTLINE FOR MONTANA</a:t>
            </a:r>
          </a:p>
        </p:txBody>
      </p:sp>
    </p:spTree>
    <p:extLst>
      <p:ext uri="{BB962C8B-B14F-4D97-AF65-F5344CB8AC3E}">
        <p14:creationId xmlns:p14="http://schemas.microsoft.com/office/powerpoint/2010/main" val="4280030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3D1FA-EB9E-2242-39B2-3935CA1352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A90BD9-9A86-947E-9CA6-A8059673EE96}"/>
              </a:ext>
            </a:extLst>
          </p:cNvPr>
          <p:cNvSpPr>
            <a:spLocks noGrp="1"/>
          </p:cNvSpPr>
          <p:nvPr>
            <p:ph type="title"/>
          </p:nvPr>
        </p:nvSpPr>
        <p:spPr/>
        <p:txBody>
          <a:bodyPr/>
          <a:lstStyle/>
          <a:p>
            <a:r>
              <a:rPr lang="en-US" dirty="0"/>
              <a:t>UW TelePain for Montana</a:t>
            </a:r>
          </a:p>
        </p:txBody>
      </p:sp>
      <p:sp>
        <p:nvSpPr>
          <p:cNvPr id="3" name="Content Placeholder 2">
            <a:extLst>
              <a:ext uri="{FF2B5EF4-FFF2-40B4-BE49-F238E27FC236}">
                <a16:creationId xmlns:a16="http://schemas.microsoft.com/office/drawing/2014/main" id="{A19339E6-9C1C-896C-2C3C-3C2E6B905C33}"/>
              </a:ext>
            </a:extLst>
          </p:cNvPr>
          <p:cNvSpPr>
            <a:spLocks noGrp="1"/>
          </p:cNvSpPr>
          <p:nvPr>
            <p:ph idx="1"/>
          </p:nvPr>
        </p:nvSpPr>
        <p:spPr/>
        <p:txBody>
          <a:bodyPr>
            <a:normAutofit fontScale="85000" lnSpcReduction="10000"/>
          </a:bodyPr>
          <a:lstStyle/>
          <a:p>
            <a:r>
              <a:rPr lang="en-US" dirty="0"/>
              <a:t>Weekly pain and addiction webinar every Wednesday11am-12:30pm MT, 12-1:30pm PT</a:t>
            </a:r>
          </a:p>
          <a:p>
            <a:r>
              <a:rPr lang="en-US" dirty="0"/>
              <a:t>Sponsored for the State of Montana by a grant from the Office for the Advancement of Telehealth, Health Resources and Services Administration (HRSA), U.S. Department of Health and Human Services</a:t>
            </a:r>
          </a:p>
          <a:p>
            <a:r>
              <a:rPr lang="en-US" dirty="0"/>
              <a:t>25-minute live pain and/or addiction-related didactic followed by  real case presentations with advice from a multi-disciplinary expert panel</a:t>
            </a:r>
          </a:p>
          <a:p>
            <a:r>
              <a:rPr lang="en-US" dirty="0"/>
              <a:t>Anesthesia/Pain Management, Psychiatry, Rehabilitation Medicine, Addiction Medicine, Integrative Medicine, Family Medicine, Pain Psychology, Pain Pharmacology</a:t>
            </a:r>
          </a:p>
          <a:p>
            <a:r>
              <a:rPr lang="en-US" dirty="0"/>
              <a:t>Register for session links: </a:t>
            </a:r>
            <a:r>
              <a:rPr lang="en-US" dirty="0">
                <a:hlinkClick r:id="rId2"/>
              </a:rPr>
              <a:t>https://redcap.iths.org/surveys/?s=PL8YLL7JL8</a:t>
            </a:r>
            <a:endParaRPr lang="en-US" dirty="0"/>
          </a:p>
          <a:p>
            <a:r>
              <a:rPr lang="en-US" dirty="0"/>
              <a:t>telepain@uw.edu</a:t>
            </a:r>
          </a:p>
        </p:txBody>
      </p:sp>
    </p:spTree>
    <p:extLst>
      <p:ext uri="{BB962C8B-B14F-4D97-AF65-F5344CB8AC3E}">
        <p14:creationId xmlns:p14="http://schemas.microsoft.com/office/powerpoint/2010/main" val="2978698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48E3-C6E5-87DE-8C65-1D450ADC1672}"/>
              </a:ext>
            </a:extLst>
          </p:cNvPr>
          <p:cNvSpPr>
            <a:spLocks noGrp="1"/>
          </p:cNvSpPr>
          <p:nvPr>
            <p:ph type="title"/>
          </p:nvPr>
        </p:nvSpPr>
        <p:spPr/>
        <p:txBody>
          <a:bodyPr>
            <a:normAutofit/>
          </a:bodyPr>
          <a:lstStyle/>
          <a:p>
            <a:r>
              <a:rPr lang="en-US" dirty="0"/>
              <a:t>Where AUD, OUD and Chronic Pain Intersect</a:t>
            </a:r>
          </a:p>
        </p:txBody>
      </p:sp>
      <p:sp>
        <p:nvSpPr>
          <p:cNvPr id="3" name="Content Placeholder 2">
            <a:extLst>
              <a:ext uri="{FF2B5EF4-FFF2-40B4-BE49-F238E27FC236}">
                <a16:creationId xmlns:a16="http://schemas.microsoft.com/office/drawing/2014/main" id="{574706EA-6FD9-6074-B32E-06C482974A59}"/>
              </a:ext>
            </a:extLst>
          </p:cNvPr>
          <p:cNvSpPr>
            <a:spLocks noGrp="1"/>
          </p:cNvSpPr>
          <p:nvPr>
            <p:ph idx="1"/>
          </p:nvPr>
        </p:nvSpPr>
        <p:spPr/>
        <p:txBody>
          <a:bodyPr/>
          <a:lstStyle/>
          <a:p>
            <a:pPr marL="0" indent="0" algn="ctr">
              <a:buNone/>
            </a:pPr>
            <a:endParaRPr lang="en-US" sz="4400" dirty="0"/>
          </a:p>
          <a:p>
            <a:pPr marL="0" indent="0" algn="ctr">
              <a:buNone/>
            </a:pPr>
            <a:r>
              <a:rPr lang="en-US" sz="4000" dirty="0"/>
              <a:t>Questions?</a:t>
            </a:r>
          </a:p>
          <a:p>
            <a:pPr marL="0" indent="0" algn="ctr">
              <a:buNone/>
            </a:pPr>
            <a:endParaRPr lang="en-US" sz="4000" dirty="0"/>
          </a:p>
          <a:p>
            <a:pPr marL="0" indent="0" algn="ctr">
              <a:buNone/>
            </a:pPr>
            <a:r>
              <a:rPr lang="en-US" sz="4000" dirty="0"/>
              <a:t>Thank you for listening!</a:t>
            </a:r>
          </a:p>
          <a:p>
            <a:endParaRPr lang="en-US" dirty="0"/>
          </a:p>
          <a:p>
            <a:pPr marL="0" indent="0" algn="ctr">
              <a:buNone/>
            </a:pPr>
            <a:r>
              <a:rPr lang="en-US" dirty="0"/>
              <a:t>**References available upon request**</a:t>
            </a:r>
          </a:p>
        </p:txBody>
      </p:sp>
    </p:spTree>
    <p:extLst>
      <p:ext uri="{BB962C8B-B14F-4D97-AF65-F5344CB8AC3E}">
        <p14:creationId xmlns:p14="http://schemas.microsoft.com/office/powerpoint/2010/main" val="384381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6" name="Picture 5">
            <a:extLst>
              <a:ext uri="{FF2B5EF4-FFF2-40B4-BE49-F238E27FC236}">
                <a16:creationId xmlns:a16="http://schemas.microsoft.com/office/drawing/2014/main" id="{CF4290CB-217B-A5AC-AC6B-E75424325F05}"/>
              </a:ext>
            </a:extLst>
          </p:cNvPr>
          <p:cNvPicPr>
            <a:picLocks noChangeAspect="1"/>
          </p:cNvPicPr>
          <p:nvPr/>
        </p:nvPicPr>
        <p:blipFill rotWithShape="1">
          <a:blip r:embed="rId2"/>
          <a:srcRect l="1037"/>
          <a:stretch/>
        </p:blipFill>
        <p:spPr>
          <a:xfrm>
            <a:off x="235131" y="622503"/>
            <a:ext cx="11834949" cy="5498652"/>
          </a:xfrm>
          <a:prstGeom prst="rect">
            <a:avLst/>
          </a:prstGeom>
        </p:spPr>
      </p:pic>
      <p:sp>
        <p:nvSpPr>
          <p:cNvPr id="7" name="TextBox 6">
            <a:extLst>
              <a:ext uri="{FF2B5EF4-FFF2-40B4-BE49-F238E27FC236}">
                <a16:creationId xmlns:a16="http://schemas.microsoft.com/office/drawing/2014/main" id="{46A37E82-2339-9677-C522-AABFE41C08E9}"/>
              </a:ext>
            </a:extLst>
          </p:cNvPr>
          <p:cNvSpPr txBox="1"/>
          <p:nvPr/>
        </p:nvSpPr>
        <p:spPr>
          <a:xfrm>
            <a:off x="6505303" y="5305447"/>
            <a:ext cx="3039291" cy="400110"/>
          </a:xfrm>
          <a:prstGeom prst="rect">
            <a:avLst/>
          </a:prstGeom>
          <a:noFill/>
        </p:spPr>
        <p:txBody>
          <a:bodyPr wrap="square" rtlCol="0">
            <a:spAutoFit/>
          </a:bodyPr>
          <a:lstStyle/>
          <a:p>
            <a:r>
              <a:rPr lang="en-US" sz="2000" dirty="0">
                <a:latin typeface="Uni Sans Regular" panose="00000500000000000000" pitchFamily="50" charset="0"/>
              </a:rPr>
              <a:t>Email: painhotline@uw.edu</a:t>
            </a:r>
          </a:p>
        </p:txBody>
      </p:sp>
      <p:sp>
        <p:nvSpPr>
          <p:cNvPr id="3" name="TextBox 2">
            <a:extLst>
              <a:ext uri="{FF2B5EF4-FFF2-40B4-BE49-F238E27FC236}">
                <a16:creationId xmlns:a16="http://schemas.microsoft.com/office/drawing/2014/main" id="{5E6770C1-ED6A-7979-FC69-BAC710A3CFD3}"/>
              </a:ext>
            </a:extLst>
          </p:cNvPr>
          <p:cNvSpPr txBox="1"/>
          <p:nvPr/>
        </p:nvSpPr>
        <p:spPr>
          <a:xfrm>
            <a:off x="2067197" y="-102861"/>
            <a:ext cx="8876211" cy="646331"/>
          </a:xfrm>
          <a:prstGeom prst="rect">
            <a:avLst/>
          </a:prstGeom>
          <a:noFill/>
        </p:spPr>
        <p:txBody>
          <a:bodyPr wrap="square" rtlCol="0">
            <a:spAutoFit/>
          </a:bodyPr>
          <a:lstStyle/>
          <a:p>
            <a:pPr algn="ctr"/>
            <a:r>
              <a:rPr lang="en-US" sz="3600" dirty="0">
                <a:solidFill>
                  <a:schemeClr val="bg1"/>
                </a:solidFill>
              </a:rPr>
              <a:t>UW PAIN + OPIOID HOTLINE FOR MONTANA</a:t>
            </a:r>
          </a:p>
        </p:txBody>
      </p:sp>
    </p:spTree>
    <p:extLst>
      <p:ext uri="{BB962C8B-B14F-4D97-AF65-F5344CB8AC3E}">
        <p14:creationId xmlns:p14="http://schemas.microsoft.com/office/powerpoint/2010/main" val="397725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   But first, let me give you something for the pain…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9892" y="1828014"/>
            <a:ext cx="4843849" cy="3993403"/>
          </a:xfrm>
        </p:spPr>
      </p:pic>
    </p:spTree>
    <p:extLst>
      <p:ext uri="{BB962C8B-B14F-4D97-AF65-F5344CB8AC3E}">
        <p14:creationId xmlns:p14="http://schemas.microsoft.com/office/powerpoint/2010/main" val="228171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E61E6-691D-E9D9-4532-88C1FD723524}"/>
              </a:ext>
            </a:extLst>
          </p:cNvPr>
          <p:cNvSpPr>
            <a:spLocks noGrp="1"/>
          </p:cNvSpPr>
          <p:nvPr>
            <p:ph type="title"/>
          </p:nvPr>
        </p:nvSpPr>
        <p:spPr/>
        <p:txBody>
          <a:bodyPr/>
          <a:lstStyle/>
          <a:p>
            <a:r>
              <a:rPr lang="en-US" dirty="0"/>
              <a:t>The Lens</a:t>
            </a:r>
          </a:p>
        </p:txBody>
      </p:sp>
      <p:sp>
        <p:nvSpPr>
          <p:cNvPr id="3" name="Content Placeholder 2">
            <a:extLst>
              <a:ext uri="{FF2B5EF4-FFF2-40B4-BE49-F238E27FC236}">
                <a16:creationId xmlns:a16="http://schemas.microsoft.com/office/drawing/2014/main" id="{D819F453-B463-1812-53B3-CECF7048FB6B}"/>
              </a:ext>
            </a:extLst>
          </p:cNvPr>
          <p:cNvSpPr>
            <a:spLocks noGrp="1"/>
          </p:cNvSpPr>
          <p:nvPr>
            <p:ph idx="1"/>
          </p:nvPr>
        </p:nvSpPr>
        <p:spPr/>
        <p:txBody>
          <a:bodyPr>
            <a:normAutofit/>
          </a:bodyPr>
          <a:lstStyle/>
          <a:p>
            <a:endParaRPr lang="en-US" sz="4400" dirty="0">
              <a:solidFill>
                <a:srgbClr val="001D35"/>
              </a:solidFill>
              <a:latin typeface="Google Sans"/>
            </a:endParaRPr>
          </a:p>
          <a:p>
            <a:pPr marL="0" indent="0">
              <a:buNone/>
            </a:pPr>
            <a:r>
              <a:rPr lang="en-US" sz="4400" dirty="0">
                <a:solidFill>
                  <a:srgbClr val="001D35"/>
                </a:solidFill>
                <a:latin typeface="Google Sans"/>
              </a:rPr>
              <a:t>258</a:t>
            </a:r>
            <a:r>
              <a:rPr lang="en-US" sz="4400" b="0" i="0" dirty="0">
                <a:solidFill>
                  <a:srgbClr val="001D35"/>
                </a:solidFill>
                <a:effectLst/>
                <a:latin typeface="Google Sans"/>
              </a:rPr>
              <a:t> million adults</a:t>
            </a:r>
          </a:p>
          <a:p>
            <a:pPr marL="0" indent="0">
              <a:buNone/>
            </a:pPr>
            <a:r>
              <a:rPr lang="en-US" sz="4400" dirty="0">
                <a:solidFill>
                  <a:srgbClr val="001D35"/>
                </a:solidFill>
                <a:latin typeface="Google Sans"/>
              </a:rPr>
              <a:t>52 million adults with chronic pain</a:t>
            </a:r>
          </a:p>
          <a:p>
            <a:pPr marL="0" indent="0">
              <a:buNone/>
            </a:pPr>
            <a:r>
              <a:rPr lang="en-US" sz="4400" dirty="0">
                <a:solidFill>
                  <a:srgbClr val="001D35"/>
                </a:solidFill>
                <a:latin typeface="Google Sans"/>
              </a:rPr>
              <a:t>29 million adults with AUD</a:t>
            </a:r>
          </a:p>
          <a:p>
            <a:pPr marL="0" indent="0">
              <a:buNone/>
            </a:pPr>
            <a:r>
              <a:rPr lang="en-US" sz="4400" dirty="0">
                <a:solidFill>
                  <a:srgbClr val="001D35"/>
                </a:solidFill>
                <a:latin typeface="Google Sans"/>
              </a:rPr>
              <a:t>10 million adults with OUD</a:t>
            </a:r>
          </a:p>
          <a:p>
            <a:pPr marL="0" indent="0">
              <a:buNone/>
            </a:pPr>
            <a:endParaRPr lang="en-US" dirty="0">
              <a:solidFill>
                <a:srgbClr val="001D35"/>
              </a:solidFill>
              <a:latin typeface="Google Sans"/>
            </a:endParaRPr>
          </a:p>
          <a:p>
            <a:endParaRPr lang="en-US" dirty="0">
              <a:solidFill>
                <a:srgbClr val="001D35"/>
              </a:solidFill>
              <a:latin typeface="Google Sans"/>
            </a:endParaRPr>
          </a:p>
          <a:p>
            <a:endParaRPr lang="en-US" b="0" i="0" dirty="0">
              <a:solidFill>
                <a:srgbClr val="001D35"/>
              </a:solidFill>
              <a:effectLst/>
              <a:latin typeface="Google Sans"/>
            </a:endParaRPr>
          </a:p>
          <a:p>
            <a:endParaRPr lang="en-US" dirty="0"/>
          </a:p>
        </p:txBody>
      </p:sp>
    </p:spTree>
    <p:extLst>
      <p:ext uri="{BB962C8B-B14F-4D97-AF65-F5344CB8AC3E}">
        <p14:creationId xmlns:p14="http://schemas.microsoft.com/office/powerpoint/2010/main" val="280513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pain and pain&#10;&#10;Description automatically generated">
            <a:extLst>
              <a:ext uri="{FF2B5EF4-FFF2-40B4-BE49-F238E27FC236}">
                <a16:creationId xmlns:a16="http://schemas.microsoft.com/office/drawing/2014/main" id="{D8F44BE9-A13C-6C0F-3D00-166E7189C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606" y="1780933"/>
            <a:ext cx="5334274" cy="4711942"/>
          </a:xfrm>
          <a:prstGeom prst="rect">
            <a:avLst/>
          </a:prstGeom>
        </p:spPr>
      </p:pic>
      <p:sp>
        <p:nvSpPr>
          <p:cNvPr id="6" name="Title 5">
            <a:extLst>
              <a:ext uri="{FF2B5EF4-FFF2-40B4-BE49-F238E27FC236}">
                <a16:creationId xmlns:a16="http://schemas.microsoft.com/office/drawing/2014/main" id="{6F10A46A-59D6-DD30-F2AB-7E279937304C}"/>
              </a:ext>
            </a:extLst>
          </p:cNvPr>
          <p:cNvSpPr>
            <a:spLocks noGrp="1"/>
          </p:cNvSpPr>
          <p:nvPr>
            <p:ph type="title"/>
          </p:nvPr>
        </p:nvSpPr>
        <p:spPr/>
        <p:txBody>
          <a:bodyPr/>
          <a:lstStyle/>
          <a:p>
            <a:pPr algn="ctr"/>
            <a:r>
              <a:rPr lang="en-US" dirty="0"/>
              <a:t>Loeser’s Onion</a:t>
            </a:r>
          </a:p>
        </p:txBody>
      </p:sp>
    </p:spTree>
    <p:extLst>
      <p:ext uri="{BB962C8B-B14F-4D97-AF65-F5344CB8AC3E}">
        <p14:creationId xmlns:p14="http://schemas.microsoft.com/office/powerpoint/2010/main" val="3581578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F063-DAD6-EA32-E9E0-B889AAA12BF0}"/>
              </a:ext>
            </a:extLst>
          </p:cNvPr>
          <p:cNvSpPr>
            <a:spLocks noGrp="1"/>
          </p:cNvSpPr>
          <p:nvPr>
            <p:ph type="title"/>
          </p:nvPr>
        </p:nvSpPr>
        <p:spPr>
          <a:xfrm>
            <a:off x="761803" y="350196"/>
            <a:ext cx="4646904" cy="1624520"/>
          </a:xfrm>
        </p:spPr>
        <p:txBody>
          <a:bodyPr anchor="ctr">
            <a:normAutofit/>
          </a:bodyPr>
          <a:lstStyle/>
          <a:p>
            <a:r>
              <a:rPr lang="en-US" sz="4000"/>
              <a:t>Three Neural Bases of Pain</a:t>
            </a:r>
          </a:p>
        </p:txBody>
      </p:sp>
      <p:sp>
        <p:nvSpPr>
          <p:cNvPr id="3" name="Content Placeholder 2">
            <a:extLst>
              <a:ext uri="{FF2B5EF4-FFF2-40B4-BE49-F238E27FC236}">
                <a16:creationId xmlns:a16="http://schemas.microsoft.com/office/drawing/2014/main" id="{4BE09887-CB13-F5E8-10BC-DCD123E246C1}"/>
              </a:ext>
            </a:extLst>
          </p:cNvPr>
          <p:cNvSpPr>
            <a:spLocks noGrp="1"/>
          </p:cNvSpPr>
          <p:nvPr>
            <p:ph idx="1"/>
          </p:nvPr>
        </p:nvSpPr>
        <p:spPr>
          <a:xfrm>
            <a:off x="761802" y="2743200"/>
            <a:ext cx="4646905" cy="3613149"/>
          </a:xfrm>
        </p:spPr>
        <p:txBody>
          <a:bodyPr anchor="ctr">
            <a:normAutofit/>
          </a:bodyPr>
          <a:lstStyle/>
          <a:p>
            <a:pPr>
              <a:buFontTx/>
              <a:buChar char="-"/>
            </a:pPr>
            <a:endParaRPr lang="en-US" sz="2000" dirty="0"/>
          </a:p>
          <a:p>
            <a:pPr algn="ctr">
              <a:buFontTx/>
              <a:buChar char="-"/>
            </a:pPr>
            <a:r>
              <a:rPr lang="en-US" sz="2000" dirty="0"/>
              <a:t>Nociceptive -</a:t>
            </a:r>
          </a:p>
          <a:p>
            <a:pPr>
              <a:buFontTx/>
              <a:buChar char="-"/>
            </a:pPr>
            <a:endParaRPr lang="en-US" sz="2000" dirty="0"/>
          </a:p>
          <a:p>
            <a:pPr algn="ctr">
              <a:buFontTx/>
              <a:buChar char="-"/>
            </a:pPr>
            <a:r>
              <a:rPr lang="en-US" sz="2000" dirty="0"/>
              <a:t>Neuropathic -</a:t>
            </a:r>
          </a:p>
          <a:p>
            <a:pPr>
              <a:buFontTx/>
              <a:buChar char="-"/>
            </a:pPr>
            <a:endParaRPr lang="en-US" sz="2000" dirty="0"/>
          </a:p>
          <a:p>
            <a:pPr marL="0" indent="0" algn="ctr">
              <a:buNone/>
            </a:pPr>
            <a:r>
              <a:rPr lang="en-US" sz="2000" dirty="0"/>
              <a:t>- </a:t>
            </a:r>
            <a:r>
              <a:rPr lang="en-US" sz="2000" dirty="0" err="1"/>
              <a:t>Nociplastic</a:t>
            </a:r>
            <a:r>
              <a:rPr lang="en-US" sz="2000" dirty="0"/>
              <a:t> -</a:t>
            </a:r>
          </a:p>
        </p:txBody>
      </p:sp>
      <p:pic>
        <p:nvPicPr>
          <p:cNvPr id="5" name="Picture 4" descr="Neuron system in yellow and light blue">
            <a:extLst>
              <a:ext uri="{FF2B5EF4-FFF2-40B4-BE49-F238E27FC236}">
                <a16:creationId xmlns:a16="http://schemas.microsoft.com/office/drawing/2014/main" id="{BC216869-C527-4DF2-4D8A-076CA23EF7A9}"/>
              </a:ext>
            </a:extLst>
          </p:cNvPr>
          <p:cNvPicPr>
            <a:picLocks noChangeAspect="1"/>
          </p:cNvPicPr>
          <p:nvPr/>
        </p:nvPicPr>
        <p:blipFill>
          <a:blip r:embed="rId2"/>
          <a:srcRect l="19644" r="19621"/>
          <a:stretch>
            <a:fillRect/>
          </a:stretch>
        </p:blipFill>
        <p:spPr>
          <a:xfrm>
            <a:off x="6096000" y="1"/>
            <a:ext cx="6102825" cy="6858000"/>
          </a:xfrm>
          <a:prstGeom prst="rect">
            <a:avLst/>
          </a:prstGeom>
        </p:spPr>
      </p:pic>
    </p:spTree>
    <p:extLst>
      <p:ext uri="{BB962C8B-B14F-4D97-AF65-F5344CB8AC3E}">
        <p14:creationId xmlns:p14="http://schemas.microsoft.com/office/powerpoint/2010/main" val="771979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1672</TotalTime>
  <Words>1826</Words>
  <Application>Microsoft Office PowerPoint</Application>
  <PresentationFormat>Widescreen</PresentationFormat>
  <Paragraphs>226</Paragraphs>
  <Slides>43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Aptos</vt:lpstr>
      <vt:lpstr>Aptos Display</vt:lpstr>
      <vt:lpstr>Arial</vt:lpstr>
      <vt:lpstr>Calibri Light</vt:lpstr>
      <vt:lpstr>Encode Sans Normal Medium</vt:lpstr>
      <vt:lpstr>Google Sans</vt:lpstr>
      <vt:lpstr>Uni Sans Regular</vt:lpstr>
      <vt:lpstr>Office Theme</vt:lpstr>
      <vt:lpstr>Where AUD, OUD and Chronic Pain Intersect</vt:lpstr>
      <vt:lpstr>PowerPoint Presentation</vt:lpstr>
      <vt:lpstr>UW TelePain for Montana</vt:lpstr>
      <vt:lpstr>PowerPoint Presentation</vt:lpstr>
      <vt:lpstr>PowerPoint Presentation</vt:lpstr>
      <vt:lpstr>   But first, let me give you something for the pain…</vt:lpstr>
      <vt:lpstr>The Lens</vt:lpstr>
      <vt:lpstr>Loeser’s Onion</vt:lpstr>
      <vt:lpstr>Three Neural Bases of Pain</vt:lpstr>
      <vt:lpstr>PowerPoint Presentation</vt:lpstr>
      <vt:lpstr>Concerning Behaviors for OUD</vt:lpstr>
      <vt:lpstr>Diagnostic Elements for OUD </vt:lpstr>
      <vt:lpstr>Patient Risk Assessment</vt:lpstr>
      <vt:lpstr>Risk Assessment</vt:lpstr>
      <vt:lpstr>Opioid Risk Tool</vt:lpstr>
      <vt:lpstr>Safety Before Prescribing</vt:lpstr>
      <vt:lpstr>PowerPoint Presentation</vt:lpstr>
      <vt:lpstr>Safety During Prescribing</vt:lpstr>
      <vt:lpstr>Address Aberrant Behaviors Directly</vt:lpstr>
      <vt:lpstr>Safety While Prescribing - Risk Mitigation</vt:lpstr>
      <vt:lpstr>When It’s a Close Call Between Chronic Pain and SUDs</vt:lpstr>
      <vt:lpstr>The Magic of Buprenorphine</vt:lpstr>
      <vt:lpstr>Butrans Transdermal Patch</vt:lpstr>
      <vt:lpstr>PowerPoint Presentation</vt:lpstr>
      <vt:lpstr>Belbuca Buccal Films</vt:lpstr>
      <vt:lpstr>PowerPoint Presentation</vt:lpstr>
      <vt:lpstr>Buprenorphine SL</vt:lpstr>
      <vt:lpstr>PowerPoint Presentation</vt:lpstr>
      <vt:lpstr>Buprenorphine Microdosing</vt:lpstr>
      <vt:lpstr>Naltrexone</vt:lpstr>
      <vt:lpstr>PowerPoint Presentation</vt:lpstr>
      <vt:lpstr>Methadone</vt:lpstr>
      <vt:lpstr>Alcohol Use and Chronic Pain</vt:lpstr>
      <vt:lpstr>Alcohol Use and Chronic Pain</vt:lpstr>
      <vt:lpstr>Central Sensitization</vt:lpstr>
      <vt:lpstr>Dual Action Pharmacotherapy – Naltrexone?</vt:lpstr>
      <vt:lpstr>Dual Action Pharmacotherapy – Topiramate?</vt:lpstr>
      <vt:lpstr>Dual Action Pharmacotherapy – Gabapentinoids?</vt:lpstr>
      <vt:lpstr>Other Dual Action Pharmacotherapy?</vt:lpstr>
      <vt:lpstr>12-Step Programs</vt:lpstr>
      <vt:lpstr>PowerPoint Presentation</vt:lpstr>
      <vt:lpstr>UW TelePain for Montana</vt:lpstr>
      <vt:lpstr>Where AUD, OUD and Chronic Pain Intersect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Pam Pentin</dc:creator>
  <cp:lastModifiedBy>Pam Pentin</cp:lastModifiedBy>
  <cp:revision>8</cp:revision>
  <dcterms:created xsi:type="dcterms:W3CDTF">2025-06-02T05:37:53Z</dcterms:created>
  <dcterms:modified xsi:type="dcterms:W3CDTF">2025-06-04T04:17:55Z</dcterms:modified>
</cp:coreProperties>
</file>