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  <p:sldMasterId id="2147483652" r:id="rId2"/>
  </p:sldMasterIdLst>
  <p:notesMasterIdLst>
    <p:notesMasterId r:id="rId46"/>
  </p:notesMasterIdLst>
  <p:sldIdLst>
    <p:sldId id="306" r:id="rId3"/>
    <p:sldId id="5293" r:id="rId4"/>
    <p:sldId id="5294" r:id="rId5"/>
    <p:sldId id="5284" r:id="rId6"/>
    <p:sldId id="5266" r:id="rId7"/>
    <p:sldId id="5286" r:id="rId8"/>
    <p:sldId id="5305" r:id="rId9"/>
    <p:sldId id="5287" r:id="rId10"/>
    <p:sldId id="5288" r:id="rId11"/>
    <p:sldId id="5244" r:id="rId12"/>
    <p:sldId id="5245" r:id="rId13"/>
    <p:sldId id="5246" r:id="rId14"/>
    <p:sldId id="5247" r:id="rId15"/>
    <p:sldId id="5248" r:id="rId16"/>
    <p:sldId id="5250" r:id="rId17"/>
    <p:sldId id="5251" r:id="rId18"/>
    <p:sldId id="5306" r:id="rId19"/>
    <p:sldId id="5254" r:id="rId20"/>
    <p:sldId id="5255" r:id="rId21"/>
    <p:sldId id="5256" r:id="rId22"/>
    <p:sldId id="5257" r:id="rId23"/>
    <p:sldId id="5307" r:id="rId24"/>
    <p:sldId id="5204" r:id="rId25"/>
    <p:sldId id="5238" r:id="rId26"/>
    <p:sldId id="5289" r:id="rId27"/>
    <p:sldId id="5290" r:id="rId28"/>
    <p:sldId id="5308" r:id="rId29"/>
    <p:sldId id="5309" r:id="rId30"/>
    <p:sldId id="5310" r:id="rId31"/>
    <p:sldId id="5311" r:id="rId32"/>
    <p:sldId id="5241" r:id="rId33"/>
    <p:sldId id="5312" r:id="rId34"/>
    <p:sldId id="5259" r:id="rId35"/>
    <p:sldId id="5262" r:id="rId36"/>
    <p:sldId id="5273" r:id="rId37"/>
    <p:sldId id="5274" r:id="rId38"/>
    <p:sldId id="5275" r:id="rId39"/>
    <p:sldId id="5276" r:id="rId40"/>
    <p:sldId id="5261" r:id="rId41"/>
    <p:sldId id="5278" r:id="rId42"/>
    <p:sldId id="5279" r:id="rId43"/>
    <p:sldId id="302" r:id="rId44"/>
    <p:sldId id="5313" r:id="rId45"/>
  </p:sldIdLst>
  <p:sldSz cx="9144000" cy="5143500" type="screen16x9"/>
  <p:notesSz cx="6858000" cy="9144000"/>
  <p:embeddedFontLst>
    <p:embeddedFont>
      <p:font typeface="Amasis MT Pro Medium" panose="02040604050005020304" pitchFamily="18" charset="0"/>
      <p:regular r:id="rId47"/>
      <p:italic r:id="rId48"/>
    </p:embeddedFont>
    <p:embeddedFont>
      <p:font typeface="Helvetica" panose="020B0604020202020204" pitchFamily="34" charset="0"/>
      <p:regular r:id="rId49"/>
      <p:bold r:id="rId50"/>
      <p:italic r:id="rId51"/>
      <p:boldItalic r:id="rId52"/>
    </p:embeddedFont>
    <p:embeddedFont>
      <p:font typeface="Helvetica Neue" panose="020B0604020202020204" charset="0"/>
      <p:regular r:id="rId53"/>
      <p:bold r:id="rId54"/>
      <p:italic r:id="rId55"/>
      <p:boldItalic r:id="rId56"/>
    </p:embeddedFont>
    <p:embeddedFont>
      <p:font typeface="IBM Plex Sans" panose="020B0503050203000203" pitchFamily="34" charset="0"/>
      <p:regular r:id="rId57"/>
      <p:bold r:id="rId58"/>
      <p:italic r:id="rId59"/>
      <p:boldItalic r:id="rId60"/>
    </p:embeddedFont>
    <p:embeddedFont>
      <p:font typeface="IBM Plex Sans Light" panose="020B0403050203000203" pitchFamily="34" charset="0"/>
      <p:regular r:id="rId61"/>
      <p:bold r:id="rId62"/>
      <p:italic r:id="rId63"/>
      <p:boldItalic r:id="rId64"/>
    </p:embeddedFont>
    <p:embeddedFont>
      <p:font typeface="Merriweather" panose="00000500000000000000" pitchFamily="2" charset="0"/>
      <p:regular r:id="rId65"/>
      <p:bold r:id="rId66"/>
      <p:italic r:id="rId67"/>
      <p:boldItalic r:id="rId68"/>
    </p:embeddedFont>
    <p:embeddedFont>
      <p:font typeface="Montserrat Light" panose="00000400000000000000" pitchFamily="2" charset="0"/>
      <p:regular r:id="rId69"/>
      <p:italic r:id="rId70"/>
    </p:embeddedFont>
    <p:embeddedFont>
      <p:font typeface="Segoe UI" panose="020B0502040204020203" pitchFamily="34" charset="0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D91BE2-28E5-46D3-98E0-CDF8D80826E5}">
  <a:tblStyle styleId="{07D91BE2-28E5-46D3-98E0-CDF8D80826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8154" autoAdjust="0"/>
  </p:normalViewPr>
  <p:slideViewPr>
    <p:cSldViewPr snapToGrid="0">
      <p:cViewPr varScale="1">
        <p:scale>
          <a:sx n="104" d="100"/>
          <a:sy n="104" d="100"/>
        </p:scale>
        <p:origin x="13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font" Target="fonts/font22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74" Type="http://schemas.openxmlformats.org/officeDocument/2006/relationships/font" Target="fonts/font28.fntdata"/><Relationship Id="rId5" Type="http://schemas.openxmlformats.org/officeDocument/2006/relationships/slide" Target="slides/slide3.xml"/><Relationship Id="rId61" Type="http://schemas.openxmlformats.org/officeDocument/2006/relationships/font" Target="fonts/font1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font" Target="fonts/font23.fntdata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72" Type="http://schemas.openxmlformats.org/officeDocument/2006/relationships/font" Target="fonts/font2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font" Target="fonts/font24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73" Type="http://schemas.openxmlformats.org/officeDocument/2006/relationships/font" Target="fonts/font27.fntdata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2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93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2E605ABA-2597-60A9-4481-ED546B1B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>
            <a:extLst>
              <a:ext uri="{FF2B5EF4-FFF2-40B4-BE49-F238E27FC236}">
                <a16:creationId xmlns:a16="http://schemas.microsoft.com/office/drawing/2014/main" id="{2FFCE833-9BDA-986C-58C1-DB3F86D190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30:notes">
            <a:extLst>
              <a:ext uri="{FF2B5EF4-FFF2-40B4-BE49-F238E27FC236}">
                <a16:creationId xmlns:a16="http://schemas.microsoft.com/office/drawing/2014/main" id="{38739F71-8E22-ACDF-883F-A16FD16FF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632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2E605ABA-2597-60A9-4481-ED546B1B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>
            <a:extLst>
              <a:ext uri="{FF2B5EF4-FFF2-40B4-BE49-F238E27FC236}">
                <a16:creationId xmlns:a16="http://schemas.microsoft.com/office/drawing/2014/main" id="{2FFCE833-9BDA-986C-58C1-DB3F86D190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30:notes">
            <a:extLst>
              <a:ext uri="{FF2B5EF4-FFF2-40B4-BE49-F238E27FC236}">
                <a16:creationId xmlns:a16="http://schemas.microsoft.com/office/drawing/2014/main" id="{38739F71-8E22-ACDF-883F-A16FD16FF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77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260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5980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2478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816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56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714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2E605ABA-2597-60A9-4481-ED546B1B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>
            <a:extLst>
              <a:ext uri="{FF2B5EF4-FFF2-40B4-BE49-F238E27FC236}">
                <a16:creationId xmlns:a16="http://schemas.microsoft.com/office/drawing/2014/main" id="{2FFCE833-9BDA-986C-58C1-DB3F86D190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30:notes">
            <a:extLst>
              <a:ext uri="{FF2B5EF4-FFF2-40B4-BE49-F238E27FC236}">
                <a16:creationId xmlns:a16="http://schemas.microsoft.com/office/drawing/2014/main" id="{38739F71-8E22-ACDF-883F-A16FD16FF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8665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2E605ABA-2597-60A9-4481-ED546B1B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>
            <a:extLst>
              <a:ext uri="{FF2B5EF4-FFF2-40B4-BE49-F238E27FC236}">
                <a16:creationId xmlns:a16="http://schemas.microsoft.com/office/drawing/2014/main" id="{2FFCE833-9BDA-986C-58C1-DB3F86D190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30:notes">
            <a:extLst>
              <a:ext uri="{FF2B5EF4-FFF2-40B4-BE49-F238E27FC236}">
                <a16:creationId xmlns:a16="http://schemas.microsoft.com/office/drawing/2014/main" id="{38739F71-8E22-ACDF-883F-A16FD16FF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700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8318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2E605ABA-2597-60A9-4481-ED546B1B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>
            <a:extLst>
              <a:ext uri="{FF2B5EF4-FFF2-40B4-BE49-F238E27FC236}">
                <a16:creationId xmlns:a16="http://schemas.microsoft.com/office/drawing/2014/main" id="{2FFCE833-9BDA-986C-58C1-DB3F86D190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30:notes">
            <a:extLst>
              <a:ext uri="{FF2B5EF4-FFF2-40B4-BE49-F238E27FC236}">
                <a16:creationId xmlns:a16="http://schemas.microsoft.com/office/drawing/2014/main" id="{38739F71-8E22-ACDF-883F-A16FD16FF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706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878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476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233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 be unlikely to succeed, as PhRMA will oppose any changes, pointing out that CHCs’ national organization already agreed to them.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be perceived as poor form in the eyes of negotiators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distract valuable CHC advocacy efforts from other critical initiatives – e.g., increasing Section 330 funding.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0356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2A034C8-D9A6-4905-9780-2489BF6CA925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719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2E605ABA-2597-60A9-4481-ED546B1B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>
            <a:extLst>
              <a:ext uri="{FF2B5EF4-FFF2-40B4-BE49-F238E27FC236}">
                <a16:creationId xmlns:a16="http://schemas.microsoft.com/office/drawing/2014/main" id="{2FFCE833-9BDA-986C-58C1-DB3F86D190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30:notes">
            <a:extLst>
              <a:ext uri="{FF2B5EF4-FFF2-40B4-BE49-F238E27FC236}">
                <a16:creationId xmlns:a16="http://schemas.microsoft.com/office/drawing/2014/main" id="{38739F71-8E22-ACDF-883F-A16FD16FF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12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03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338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11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13691" y="-18375"/>
            <a:ext cx="1367790" cy="1637005"/>
            <a:chOff x="-313691" y="-18375"/>
            <a:chExt cx="1367790" cy="1637005"/>
          </a:xfrm>
        </p:grpSpPr>
        <p:sp>
          <p:nvSpPr>
            <p:cNvPr id="12" name="Google Shape;12;p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6" name="Google Shape;16;p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-50"/>
            <a:ext cx="9144000" cy="51435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2746950" y="1037200"/>
            <a:ext cx="3650100" cy="30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3593400" y="380949"/>
            <a:ext cx="19572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sz="6000" b="1" i="0" u="none" strike="noStrike" cap="none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354950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161316" y="2170222"/>
            <a:ext cx="1691400" cy="18039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510053" y="1108443"/>
            <a:ext cx="2241300" cy="2390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070768" y="534075"/>
            <a:ext cx="943200" cy="10065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7308537" y="814737"/>
            <a:ext cx="1744500" cy="1859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6769741" y="3169650"/>
            <a:ext cx="1234800" cy="1316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593400" y="4258799"/>
            <a:ext cx="19572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sz="6000" b="1" i="0" u="none" strike="noStrike" cap="none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174525" y="2019350"/>
            <a:ext cx="1782000" cy="19005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18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 - Whit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13691" y="-18375"/>
            <a:ext cx="1367790" cy="1637005"/>
            <a:chOff x="-313691" y="-18375"/>
            <a:chExt cx="1367790" cy="1637005"/>
          </a:xfrm>
        </p:grpSpPr>
        <p:sp>
          <p:nvSpPr>
            <p:cNvPr id="12" name="Google Shape;12;p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6" name="Google Shape;16;p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14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-50"/>
            <a:ext cx="9144000" cy="51435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2746950" y="1037200"/>
            <a:ext cx="3650100" cy="30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3593400" y="380949"/>
            <a:ext cx="19572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sz="6000" b="1" i="0" u="none" strike="noStrike" cap="none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354950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161316" y="2170222"/>
            <a:ext cx="1691400" cy="18039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510053" y="1108443"/>
            <a:ext cx="2241300" cy="2390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070768" y="534075"/>
            <a:ext cx="943200" cy="10065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7308537" y="814737"/>
            <a:ext cx="1744500" cy="1859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6769741" y="3169650"/>
            <a:ext cx="1234800" cy="1316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593400" y="4258799"/>
            <a:ext cx="19572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sz="6000" b="1" i="0" u="none" strike="noStrike" cap="none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174525" y="2019350"/>
            <a:ext cx="1782000" cy="19005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28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4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32" name="Google Shape;32;p4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39" name="Google Shape;39;p4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49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60967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n.com/2024/01/01/politics/insulin-price-cap/index.html?utm_term=1704195143853c6d43e8a8283&amp;utm_source=cnn_Five+Things+for+Tuesday%2C+January+2%2C+2024&amp;utm_medium=email&amp;bt_ee=aJZkw2QUdghDBwIyLTvHB7uNHTClEKwEYKTj6izoECheqMv04gIblD2wlOOZh2yx&amp;bt_ts=1704195143855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anzO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shorturl.at/fpqF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ocare.com/diabetes/help-with-costs/help-with-insulin-costs/myinsulinrx.html" TargetMode="External"/><Relationship Id="rId2" Type="http://schemas.openxmlformats.org/officeDocument/2006/relationships/hyperlink" Target="https://www.insulinaffordabilit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antus.com/hcp/copay-and-coverage#:~:text=they%20can%20use%20Sanofi%20Insulins,same%20time%2C%20together%20each%20month.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fpqF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ldgUSAfuture/status/177808867739609517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fM-aU42TMaByT5YPOo0DAVWgT6CyIAo67j4FWj9dho/edit?usp=sha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BnRZQ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lleen@fachc.or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anzO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shorturl.at/fpqF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3F8C-2AC8-E19A-B8DE-107DA46A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878" y="1349995"/>
            <a:ext cx="6026700" cy="3859309"/>
          </a:xfrm>
        </p:spPr>
        <p:txBody>
          <a:bodyPr/>
          <a:lstStyle/>
          <a:p>
            <a:pPr algn="ctr"/>
            <a:r>
              <a:rPr lang="en-US" sz="4400" dirty="0"/>
              <a:t>Federal Updates </a:t>
            </a:r>
            <a:br>
              <a:rPr lang="en-US" sz="4400" dirty="0"/>
            </a:br>
            <a:r>
              <a:rPr lang="en-US" sz="4400" dirty="0"/>
              <a:t>on 340B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Ohio Association of CHCs</a:t>
            </a:r>
            <a:br>
              <a:rPr lang="en-US" dirty="0"/>
            </a:br>
            <a:r>
              <a:rPr lang="en-US"/>
              <a:t>July 12, </a:t>
            </a:r>
            <a:r>
              <a:rPr lang="en-US" dirty="0"/>
              <a:t>2024</a:t>
            </a:r>
            <a:br>
              <a:rPr lang="en-US" dirty="0"/>
            </a:br>
            <a:br>
              <a:rPr lang="en-US" sz="1800" dirty="0"/>
            </a:br>
            <a:r>
              <a:rPr lang="en-US" sz="1600" b="0" i="1" dirty="0"/>
              <a:t>Colleen Meiman</a:t>
            </a:r>
            <a:br>
              <a:rPr lang="en-US" sz="1600" b="0" i="1" dirty="0"/>
            </a:br>
            <a:r>
              <a:rPr lang="en-US" sz="1600" b="0" i="1" dirty="0"/>
              <a:t>State Associations of Community Health Centers</a:t>
            </a:r>
            <a:br>
              <a:rPr lang="en-US" sz="1800" b="0" i="1" dirty="0"/>
            </a:br>
            <a:br>
              <a:rPr lang="en-US" sz="1800" b="0" i="1" dirty="0"/>
            </a:br>
            <a:br>
              <a:rPr lang="en-US" sz="1800" b="0" i="1" dirty="0"/>
            </a:br>
            <a:endParaRPr lang="en-US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D1E312-DC96-06AB-09FE-47793C8B29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FCA20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FCA20"/>
                </a:solidFill>
                <a:effectLst/>
                <a:uLnTx/>
                <a:uFillTx/>
                <a:latin typeface="IBM Plex Sans"/>
                <a:sym typeface="IBM Plex Sans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14396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"/>
          <p:cNvSpPr/>
          <p:nvPr/>
        </p:nvSpPr>
        <p:spPr>
          <a:xfrm>
            <a:off x="3829050" y="-50"/>
            <a:ext cx="5314800" cy="5143500"/>
          </a:xfrm>
          <a:prstGeom prst="parallelogram">
            <a:avLst>
              <a:gd name="adj" fmla="val 55588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39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19" name="Google Shape;319;p39"/>
          <p:cNvSpPr txBox="1"/>
          <p:nvPr/>
        </p:nvSpPr>
        <p:spPr>
          <a:xfrm>
            <a:off x="1094957" y="501557"/>
            <a:ext cx="3904938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8488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Changes in Drug Prices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8488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–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8488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&amp; what they mean for CHCs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848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3,784 Drug Price Stock Photos - Free &amp; Royalty-Free Stock Photos from  Dreamstime">
            <a:extLst>
              <a:ext uri="{FF2B5EF4-FFF2-40B4-BE49-F238E27FC236}">
                <a16:creationId xmlns:a16="http://schemas.microsoft.com/office/drawing/2014/main" id="{410C96F5-C803-FD6C-A748-238E9274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1" y="3004184"/>
            <a:ext cx="2814091" cy="187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DC4004-FF9D-39E7-9EB8-786122DE0F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32C87-1F0F-DEA6-9D94-37C5E2196008}"/>
              </a:ext>
            </a:extLst>
          </p:cNvPr>
          <p:cNvSpPr txBox="1"/>
          <p:nvPr/>
        </p:nvSpPr>
        <p:spPr>
          <a:xfrm>
            <a:off x="1101600" y="303225"/>
            <a:ext cx="71496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 unprecedented level of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38CC4-A5B3-6E41-7403-DD415831A945}"/>
              </a:ext>
            </a:extLst>
          </p:cNvPr>
          <p:cNvSpPr txBox="1"/>
          <p:nvPr/>
        </p:nvSpPr>
        <p:spPr>
          <a:xfrm>
            <a:off x="770754" y="1004549"/>
            <a:ext cx="6267128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Several new policies to lower drug prices are being phased in from 2024 to 2028.  They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Lifting the “AMP cap” on rebates that drug makers must pay Medicaid.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Medicare Parts B &amp; D penalizing manufacturers for raising prices faster than inflation.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Medicare negotiating the prices of some drugs.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84880">
                    <a:lumMod val="75000"/>
                  </a:srgbClr>
                </a:solidFill>
                <a:effectLst/>
                <a:highlight>
                  <a:srgbClr val="C0C0C0"/>
                </a:highlight>
                <a:uLnTx/>
                <a:uFillTx/>
                <a:latin typeface="Arial"/>
                <a:cs typeface="Arial"/>
                <a:sym typeface="Arial"/>
              </a:rPr>
              <a:t>These policies are already leading to some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84880">
                    <a:lumMod val="75000"/>
                  </a:srgbClr>
                </a:solidFill>
                <a:effectLst/>
                <a:highlight>
                  <a:srgbClr val="C0C0C0"/>
                </a:highlight>
                <a:uLnTx/>
                <a:uFillTx/>
                <a:latin typeface="Arial"/>
                <a:cs typeface="Arial"/>
                <a:sym typeface="Arial"/>
              </a:rPr>
              <a:t>lower drug prices.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Other likely changes could include: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Federal regulation of PBMs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Further changes to 340B.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8F5DF0-F4A9-B437-ECCC-4C7BF5B797D9}"/>
              </a:ext>
            </a:extLst>
          </p:cNvPr>
          <p:cNvSpPr txBox="1"/>
          <p:nvPr/>
        </p:nvSpPr>
        <p:spPr>
          <a:xfrm>
            <a:off x="6985416" y="1703211"/>
            <a:ext cx="1469036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There is no precedent to suggest how all these changes will impact CHCs – or drug prices generally.</a:t>
            </a:r>
          </a:p>
        </p:txBody>
      </p:sp>
    </p:spTree>
    <p:extLst>
      <p:ext uri="{BB962C8B-B14F-4D97-AF65-F5344CB8AC3E}">
        <p14:creationId xmlns:p14="http://schemas.microsoft.com/office/powerpoint/2010/main" val="334483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/>
        </p:nvSpPr>
        <p:spPr>
          <a:xfrm>
            <a:off x="1116962" y="196800"/>
            <a:ext cx="7561384" cy="6192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new 2024 policy: Lifting the AMP cap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4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26" name="Google Shape;326;p40"/>
          <p:cNvSpPr txBox="1"/>
          <p:nvPr/>
        </p:nvSpPr>
        <p:spPr>
          <a:xfrm>
            <a:off x="412230" y="1010673"/>
            <a:ext cx="7082852" cy="387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892" marR="0" lvl="1" indent="-342892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wonky -- &amp; little-noticed -- policy change occurred on Jan. 1, 2024 &amp; is already having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significant (negative) impact on CHCs’ 340B savings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  <a:sym typeface="Arial"/>
            </a:endParaRPr>
          </a:p>
          <a:p>
            <a:pPr marL="741363" marR="0" lvl="3" indent="-396875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It’s called “lifting the Medicaid AMP cap.”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4480" marR="0" lvl="2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4480" marR="0" lvl="2" indent="-225419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Background: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Medicaid drug rebates (&amp; 340B discounts) consist of one -- &amp; possibly two – parts: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78" marR="0" lvl="5" indent="-225419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Basic discount: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All drugs are subject to a basic discount (23.1% for brand names, 13.1% for generic)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78" marR="0" lvl="5" indent="-225419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Inflationary discount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If the drug’s price has risen faster than inflation, then there is a second discount.  The faster the price rose, the larger the inflationary discount.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EF888B-BCA6-9466-F297-22830779D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463" y="1484025"/>
            <a:ext cx="1302537" cy="14133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1064496" y="230638"/>
            <a:ext cx="7561384" cy="523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hypothetical example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41"/>
          <p:cNvSpPr txBox="1"/>
          <p:nvPr/>
        </p:nvSpPr>
        <p:spPr>
          <a:xfrm>
            <a:off x="604939" y="879162"/>
            <a:ext cx="8169636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1770" marR="0" lvl="0" indent="-23177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drug’s Average Manufacturer Price (AMP) is $100.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  <a:sym typeface="Arial"/>
            </a:endParaRPr>
          </a:p>
          <a:p>
            <a:pPr marL="231770" marR="0" lvl="0" indent="-23177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It’s a brand-name drug, so the basic 23.1% discount is $23. 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  <a:sym typeface="Arial"/>
            </a:endParaRPr>
          </a:p>
          <a:p>
            <a:pPr marL="231770" marR="0" lvl="0" indent="-23177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manufacturer raised the drug’s price much faster than inflation, resulting in an inflationary discount of $150.</a:t>
            </a:r>
          </a:p>
          <a:p>
            <a:pPr marL="231770" marR="0" lvl="0" indent="-23177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Thus, total statutory discounts on the drug equal $173 ($23 + $150).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080" marR="0" lvl="1" indent="-29209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B7FB8-41C2-35D1-FD1E-50E35D1C5007}"/>
              </a:ext>
            </a:extLst>
          </p:cNvPr>
          <p:cNvSpPr txBox="1"/>
          <p:nvPr/>
        </p:nvSpPr>
        <p:spPr>
          <a:xfrm>
            <a:off x="507503" y="2573760"/>
            <a:ext cx="3779684" cy="2339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With the AMP cap-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2023 &amp; earlier:  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4488" marR="0" lvl="2" indent="-34131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Discounts are “capped” at the AMP amount of $100.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4488" marR="0" lvl="1" indent="-34131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pays $100 for the drug.</a:t>
            </a:r>
          </a:p>
          <a:p>
            <a:pPr marL="344488" marR="0" lvl="1" indent="-34131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anufacturer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pays $100 in rebate.</a:t>
            </a:r>
          </a:p>
          <a:p>
            <a:pPr marL="344488" marR="0" lvl="1" indent="-34131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Both the state and the manufacturer break even.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($100 purchase price minus $100 rebate)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AD8C9-330C-1A2B-8853-1123CE39CF41}"/>
              </a:ext>
            </a:extLst>
          </p:cNvPr>
          <p:cNvSpPr txBox="1"/>
          <p:nvPr/>
        </p:nvSpPr>
        <p:spPr>
          <a:xfrm>
            <a:off x="4689757" y="2571750"/>
            <a:ext cx="3779684" cy="2062103"/>
          </a:xfrm>
          <a:prstGeom prst="rect">
            <a:avLst/>
          </a:prstGeom>
          <a:solidFill>
            <a:srgbClr val="FF7C8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Without the AMP cap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– 2024 on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4488" marR="0" lvl="2" indent="-34131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pays $100 for the drug.</a:t>
            </a:r>
          </a:p>
          <a:p>
            <a:pPr marL="344488" marR="0" lvl="2" indent="-34131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anufacturer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pays $173 rebate.</a:t>
            </a:r>
          </a:p>
          <a:p>
            <a:pPr marL="344488" marR="0" lvl="2" indent="-34131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drug maker 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loses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Medicaid $73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 the drug.</a:t>
            </a:r>
          </a:p>
          <a:p>
            <a:pPr marL="344488" marR="0" lvl="2" indent="-34131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state earns $73 for dispensing the drug.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1064496" y="230638"/>
            <a:ext cx="7561384" cy="9540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Impact:  Lower 340B savings - particularly on penny-priced drugs.  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45"/>
          <p:cNvSpPr txBox="1"/>
          <p:nvPr/>
        </p:nvSpPr>
        <p:spPr>
          <a:xfrm>
            <a:off x="665526" y="1556108"/>
            <a:ext cx="7376698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1770" marR="0" lvl="0" indent="-23177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Overall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the lifting of the AMP cap is expected to cause drug makers to: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23873" marR="0" lvl="0" indent="-28574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slow the rate of price increases for many drugs, and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23873" marR="0" lvl="0" indent="-28574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drop the AMP of some. </a:t>
            </a:r>
          </a:p>
          <a:p>
            <a:pPr marL="338129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31770" marR="0" lvl="0" indent="-23177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This will lead to fewer penny-priced drugs, lower PBM reimbursement, and lower 340B savings. 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31770" marR="0" lvl="0" indent="-23177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Due to lags in data reporting, the impact of drug price changes initiated on Jan. 1 will be phased in between January 1 and late summer 2024.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634E7B-FF19-2719-5824-73E92934CA80}"/>
              </a:ext>
            </a:extLst>
          </p:cNvPr>
          <p:cNvSpPr txBox="1"/>
          <p:nvPr/>
        </p:nvSpPr>
        <p:spPr>
          <a:xfrm>
            <a:off x="1840044" y="927478"/>
            <a:ext cx="53140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These moves were carefully timed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 will save the companies hundreds of millions of dollars a year, experts said. That’s because the 2021 American Rescue Plan Act made a major change to the rebates that drug manufacturers pay annually to state Medicaid programs –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a change that kicked in on January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By cutting the list prices for Humalog and Humulin, Eli Lilly could avoid having to pay an additional $430 million in Medicaid rebates in 2024,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said…a consulting group that provides policy analysis to institutional investors.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Plus, Eli Lilly could earn an additional $85 million in profits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from Medicaid because of the way the rebate formula is designed.”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B3DEA-9BDF-83FF-FC98-98745B03D3FB}"/>
              </a:ext>
            </a:extLst>
          </p:cNvPr>
          <p:cNvSpPr txBox="1"/>
          <p:nvPr/>
        </p:nvSpPr>
        <p:spPr>
          <a:xfrm>
            <a:off x="5673777" y="4541731"/>
            <a:ext cx="2181069" cy="74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SOURCE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kumimoji="0" lang="fr-FR" sz="1400" b="0" i="0" u="sng" strike="noStrike" kern="0" cap="none" spc="0" normalizeH="0" baseline="0" noProof="0" dirty="0">
                <a:ln>
                  <a:noFill/>
                </a:ln>
                <a:solidFill>
                  <a:srgbClr val="1985D2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CNN article, Jan. 2, 2024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BAA45-A621-BCFD-557E-8D119F71E6AC}"/>
              </a:ext>
            </a:extLst>
          </p:cNvPr>
          <p:cNvSpPr txBox="1"/>
          <p:nvPr/>
        </p:nvSpPr>
        <p:spPr>
          <a:xfrm>
            <a:off x="1397833" y="188814"/>
            <a:ext cx="5756224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cnn_sans_display"/>
                <a:cs typeface="Arial"/>
                <a:sym typeface="Arial"/>
              </a:rPr>
              <a:t>“Saving millions in Medicaid rebates”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84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567A43-F83A-C447-1AD2-296E6C9B6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158744"/>
              </p:ext>
            </p:extLst>
          </p:nvPr>
        </p:nvGraphicFramePr>
        <p:xfrm>
          <a:off x="816963" y="760684"/>
          <a:ext cx="7652478" cy="4071837"/>
        </p:xfrm>
        <a:graphic>
          <a:graphicData uri="http://schemas.openxmlformats.org/drawingml/2006/table">
            <a:tbl>
              <a:tblPr firstRow="1" firstCol="1" bandRow="1"/>
              <a:tblGrid>
                <a:gridCol w="1007093">
                  <a:extLst>
                    <a:ext uri="{9D8B030D-6E8A-4147-A177-3AD203B41FA5}">
                      <a16:colId xmlns:a16="http://schemas.microsoft.com/office/drawing/2014/main" val="3913604545"/>
                    </a:ext>
                  </a:extLst>
                </a:gridCol>
                <a:gridCol w="1180859">
                  <a:extLst>
                    <a:ext uri="{9D8B030D-6E8A-4147-A177-3AD203B41FA5}">
                      <a16:colId xmlns:a16="http://schemas.microsoft.com/office/drawing/2014/main" val="4054279000"/>
                    </a:ext>
                  </a:extLst>
                </a:gridCol>
                <a:gridCol w="1001601">
                  <a:extLst>
                    <a:ext uri="{9D8B030D-6E8A-4147-A177-3AD203B41FA5}">
                      <a16:colId xmlns:a16="http://schemas.microsoft.com/office/drawing/2014/main" val="418145645"/>
                    </a:ext>
                  </a:extLst>
                </a:gridCol>
                <a:gridCol w="813121">
                  <a:extLst>
                    <a:ext uri="{9D8B030D-6E8A-4147-A177-3AD203B41FA5}">
                      <a16:colId xmlns:a16="http://schemas.microsoft.com/office/drawing/2014/main" val="2709659804"/>
                    </a:ext>
                  </a:extLst>
                </a:gridCol>
                <a:gridCol w="1014588">
                  <a:extLst>
                    <a:ext uri="{9D8B030D-6E8A-4147-A177-3AD203B41FA5}">
                      <a16:colId xmlns:a16="http://schemas.microsoft.com/office/drawing/2014/main" val="2409745527"/>
                    </a:ext>
                  </a:extLst>
                </a:gridCol>
                <a:gridCol w="879396">
                  <a:extLst>
                    <a:ext uri="{9D8B030D-6E8A-4147-A177-3AD203B41FA5}">
                      <a16:colId xmlns:a16="http://schemas.microsoft.com/office/drawing/2014/main" val="2786836540"/>
                    </a:ext>
                  </a:extLst>
                </a:gridCol>
                <a:gridCol w="945506">
                  <a:extLst>
                    <a:ext uri="{9D8B030D-6E8A-4147-A177-3AD203B41FA5}">
                      <a16:colId xmlns:a16="http://schemas.microsoft.com/office/drawing/2014/main" val="3650771320"/>
                    </a:ext>
                  </a:extLst>
                </a:gridCol>
                <a:gridCol w="810314">
                  <a:extLst>
                    <a:ext uri="{9D8B030D-6E8A-4147-A177-3AD203B41FA5}">
                      <a16:colId xmlns:a16="http://schemas.microsoft.com/office/drawing/2014/main" val="2023408484"/>
                    </a:ext>
                  </a:extLst>
                </a:gridCol>
              </a:tblGrid>
              <a:tr h="20339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Humalog (an insulin)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Policy/ Market changes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CHC #1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CHC #2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95875"/>
                  </a:ext>
                </a:extLst>
              </a:tr>
              <a:tr h="1221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Typical Commercial Reimburse-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340B price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Typical 340B savings for commercial patient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Typical Commercial Reimburse-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ment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340B price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Typical 340B savings for commercial patient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39415"/>
                  </a:ext>
                </a:extLst>
              </a:tr>
              <a:tr h="203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$0.15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$740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$740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585243"/>
                  </a:ext>
                </a:extLst>
              </a:tr>
              <a:tr h="139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January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AMP cap lifted; payers begin lowering reimbursement in response to lower prices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$150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$0.15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$150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$180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$0.15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$180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53861"/>
                  </a:ext>
                </a:extLst>
              </a:tr>
              <a:tr h="1046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July 2024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(Humalog 75/25 </a:t>
                      </a:r>
                      <a:r>
                        <a:rPr lang="en-US" sz="1100" b="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Kwikpen</a:t>
                      </a: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340B price lowered in response to Jan. 2024 change in market price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$75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(Estimate)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$24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(estimate)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$75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(Estimate)</a:t>
                      </a: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$51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(estimate)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5123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2BA541-3E40-D1F4-124C-F24261E7A52C}"/>
              </a:ext>
            </a:extLst>
          </p:cNvPr>
          <p:cNvSpPr txBox="1"/>
          <p:nvPr/>
        </p:nvSpPr>
        <p:spPr>
          <a:xfrm>
            <a:off x="1259175" y="112426"/>
            <a:ext cx="713531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Real-World Example</a:t>
            </a:r>
          </a:p>
        </p:txBody>
      </p:sp>
    </p:spTree>
    <p:extLst>
      <p:ext uri="{BB962C8B-B14F-4D97-AF65-F5344CB8AC3E}">
        <p14:creationId xmlns:p14="http://schemas.microsoft.com/office/powerpoint/2010/main" val="1566600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3A614-A7CB-23FD-74A4-2B0992F909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5472E-B26F-F8D5-E535-EE895A2CEAA5}"/>
              </a:ext>
            </a:extLst>
          </p:cNvPr>
          <p:cNvSpPr txBox="1"/>
          <p:nvPr/>
        </p:nvSpPr>
        <p:spPr>
          <a:xfrm>
            <a:off x="4255200" y="393600"/>
            <a:ext cx="741600" cy="535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6AE08-0500-738F-0F18-3BE57632613C}"/>
              </a:ext>
            </a:extLst>
          </p:cNvPr>
          <p:cNvSpPr txBox="1"/>
          <p:nvPr/>
        </p:nvSpPr>
        <p:spPr>
          <a:xfrm>
            <a:off x="4197600" y="4106200"/>
            <a:ext cx="734400" cy="643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BD69B6-9FDA-3C32-6ABC-F41F50922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1475" y="864813"/>
            <a:ext cx="4021050" cy="3069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Strategies &amp; reminders                                    for moving forward</a:t>
            </a:r>
          </a:p>
        </p:txBody>
      </p:sp>
    </p:spTree>
    <p:extLst>
      <p:ext uri="{BB962C8B-B14F-4D97-AF65-F5344CB8AC3E}">
        <p14:creationId xmlns:p14="http://schemas.microsoft.com/office/powerpoint/2010/main" val="185089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32BAF5F1-3C22-398D-78FE-521A2BFF3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>
            <a:extLst>
              <a:ext uri="{FF2B5EF4-FFF2-40B4-BE49-F238E27FC236}">
                <a16:creationId xmlns:a16="http://schemas.microsoft.com/office/drawing/2014/main" id="{0DC342A4-1B31-0A77-A08D-8FC4B86580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6" name="Google Shape;286;p35">
            <a:extLst>
              <a:ext uri="{FF2B5EF4-FFF2-40B4-BE49-F238E27FC236}">
                <a16:creationId xmlns:a16="http://schemas.microsoft.com/office/drawing/2014/main" id="{1764BDAB-CEE5-6E0F-E2DB-9C938306A42E}"/>
              </a:ext>
            </a:extLst>
          </p:cNvPr>
          <p:cNvSpPr txBox="1"/>
          <p:nvPr/>
        </p:nvSpPr>
        <p:spPr>
          <a:xfrm>
            <a:off x="1064495" y="137535"/>
            <a:ext cx="7561384" cy="5847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Some 340B strategies to consider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35">
            <a:extLst>
              <a:ext uri="{FF2B5EF4-FFF2-40B4-BE49-F238E27FC236}">
                <a16:creationId xmlns:a16="http://schemas.microsoft.com/office/drawing/2014/main" id="{BA21371C-95B2-DEA1-8F7D-95830F0927DE}"/>
              </a:ext>
            </a:extLst>
          </p:cNvPr>
          <p:cNvSpPr txBox="1"/>
          <p:nvPr/>
        </p:nvSpPr>
        <p:spPr>
          <a:xfrm>
            <a:off x="604939" y="852402"/>
            <a:ext cx="8169636" cy="43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45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Consider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opening an in-house pharmacy, if you don’t have one yet.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Keep an eye on changes in insulin and inhalers prices, and adjust as appropriate/ feasible. 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See attachment.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  <a:p>
            <a:pPr marL="457200" indent="-457200">
              <a:lnSpc>
                <a:spcPct val="90000"/>
              </a:lnSpc>
              <a:buSzPts val="1800"/>
              <a:buFont typeface="+mj-lt"/>
              <a:buAutoNum type="arabicPeriod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Give another look at Patient Assistance Programs – particularly for insulin.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Make sure your CFOs are aware of changes to 340B savings.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For drugs makers with restrictions, sign up for one pharmacy per delivery site. 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See instructions at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  <a:hlinkClick r:id="rId3"/>
              </a:rPr>
              <a:t>https://shorturl.at/anzO4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Arial"/>
                <a:hlinkClick r:id="rId4" action="ppaction://hlinkfile"/>
              </a:rPr>
              <a:t>Reexamine your rules re: referral prescriptions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Arial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Advocate for Congressional action THIS YEAR!</a:t>
            </a:r>
          </a:p>
          <a:p>
            <a:pPr marL="234950" marR="0" lvl="0" indent="-2349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357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8382E-72E4-4B91-9A22-E40E3B527D25}"/>
              </a:ext>
            </a:extLst>
          </p:cNvPr>
          <p:cNvSpPr txBox="1"/>
          <p:nvPr/>
        </p:nvSpPr>
        <p:spPr>
          <a:xfrm>
            <a:off x="1266669" y="288215"/>
            <a:ext cx="706036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Patient Assistance Programs for Insulin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D5214-F6D2-61C0-1682-61F3035A7484}"/>
              </a:ext>
            </a:extLst>
          </p:cNvPr>
          <p:cNvSpPr txBox="1"/>
          <p:nvPr/>
        </p:nvSpPr>
        <p:spPr>
          <a:xfrm>
            <a:off x="771992" y="1176728"/>
            <a:ext cx="6947941" cy="343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Eli Lilly allows uninsured person to download the </a:t>
            </a:r>
            <a:r>
              <a:rPr kumimoji="0" lang="en-US" sz="1800" b="0" i="0" u="sng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  <a:hlinkClick r:id="rId2"/>
              </a:rPr>
              <a:t>Lilly Insulin Value Program savings card</a:t>
            </a:r>
            <a:r>
              <a:rPr kumimoji="0" lang="en-US" sz="1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which allows them to get any Lilly insulin for $35 a month.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Novo Nordisk’s </a:t>
            </a:r>
            <a:r>
              <a:rPr kumimoji="0" lang="en-US" sz="1800" b="0" i="0" u="sng" strike="noStrike" kern="0" cap="none" spc="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  <a:hlinkClick r:id="rId3"/>
              </a:rPr>
              <a:t>MyInsulinRx</a:t>
            </a:r>
            <a:r>
              <a:rPr kumimoji="0" lang="en-US" sz="1800" b="0" i="0" u="sng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  <a:hlinkClick r:id="rId3"/>
              </a:rPr>
              <a:t> program</a:t>
            </a:r>
            <a:r>
              <a:rPr kumimoji="0" lang="en-US" sz="1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provides a 30-day supply of insulin for $35 to eligible patients, including the uninsured. 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Sanofi has the </a:t>
            </a:r>
            <a:r>
              <a:rPr kumimoji="0" lang="en-US" sz="1800" b="0" i="0" u="sng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  <a:hlinkClick r:id="rId4"/>
              </a:rPr>
              <a:t>Sanofi Insulins </a:t>
            </a:r>
            <a:r>
              <a:rPr kumimoji="0" lang="en-US" sz="1800" b="0" i="0" u="sng" strike="noStrike" kern="0" cap="none" spc="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  <a:hlinkClick r:id="rId4"/>
              </a:rPr>
              <a:t>Valyou</a:t>
            </a:r>
            <a:r>
              <a:rPr kumimoji="0" lang="en-US" sz="1800" b="0" i="0" u="sng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  <a:hlinkClick r:id="rId4"/>
              </a:rPr>
              <a:t> Savings Program</a:t>
            </a:r>
            <a:r>
              <a:rPr kumimoji="0" lang="en-US" sz="1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which enables uninsured patients to pay $35* per 30 Day Supply of any one or combination of Sanofi Insulins, including Lantus.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02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ics Stock Illustrations – 30,390 Topics Stock Illustrations, Vectors &amp;  Clipart - Dreamstime">
            <a:extLst>
              <a:ext uri="{FF2B5EF4-FFF2-40B4-BE49-F238E27FC236}">
                <a16:creationId xmlns:a16="http://schemas.microsoft.com/office/drawing/2014/main" id="{870ADB98-B238-8EB6-3F42-8DE514565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2" b="16477"/>
          <a:stretch/>
        </p:blipFill>
        <p:spPr bwMode="auto">
          <a:xfrm>
            <a:off x="1687830" y="205740"/>
            <a:ext cx="55245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7920D8-FE9A-AC8C-82AB-7AB7C4ED45CC}"/>
              </a:ext>
            </a:extLst>
          </p:cNvPr>
          <p:cNvSpPr txBox="1"/>
          <p:nvPr/>
        </p:nvSpPr>
        <p:spPr>
          <a:xfrm>
            <a:off x="946785" y="1817370"/>
            <a:ext cx="7006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Operational 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Strategies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State bills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Federal Bills</a:t>
            </a:r>
          </a:p>
          <a:p>
            <a:pPr marL="457200"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3730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2BB6F-9CA0-70F0-6B54-98966553A9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73268-97D7-68D5-3C6B-69EF39A68871}"/>
              </a:ext>
            </a:extLst>
          </p:cNvPr>
          <p:cNvSpPr txBox="1"/>
          <p:nvPr/>
        </p:nvSpPr>
        <p:spPr>
          <a:xfrm>
            <a:off x="1202400" y="196800"/>
            <a:ext cx="71712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Getting a little relief from contract pharmacy restrictions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0E4C0-3AC1-51B1-7E74-7106B6170F12}"/>
              </a:ext>
            </a:extLst>
          </p:cNvPr>
          <p:cNvSpPr txBox="1"/>
          <p:nvPr/>
        </p:nvSpPr>
        <p:spPr>
          <a:xfrm>
            <a:off x="525600" y="1288666"/>
            <a:ext cx="7443000" cy="3474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There is 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compliant method for multi-site CHCs (including look-alikes) to expand the number of pharmacy sites where they receive 340B-priced drugs from most manufacturers with contract pharmacy (CP) restrictions.  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These manufacturers allow covered entities to receive 340B pricing only at their in-house pharmacy, or if they don’t have one,  a “single CP site”.  </a:t>
            </a:r>
          </a:p>
          <a:p>
            <a:pPr marL="511175" marR="0" lvl="0" indent="-280988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To date, that “single site” limit has generally been implemented at the organizational level -- meaning that each CHC could designate only its in-house pharmacy(s)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one CP site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for its entire organization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(for each manufacturer.)  </a:t>
            </a:r>
          </a:p>
          <a:p>
            <a:pPr marL="511175" marR="0" lvl="0" indent="-280988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However, all manufacturers except Eli Lilly &amp; BMS allow CHCs to have one site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for each CHC care delivery site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increasing the number of pharmacy sites where a multi-site CHC can can access 340B-priced drugs from other manufacturers (e.g., Merck, GSK.)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A0FCF-95F0-EDD1-8EE9-8BCCF43CF3EF}"/>
              </a:ext>
            </a:extLst>
          </p:cNvPr>
          <p:cNvSpPr txBox="1"/>
          <p:nvPr/>
        </p:nvSpPr>
        <p:spPr>
          <a:xfrm>
            <a:off x="1349245" y="4608871"/>
            <a:ext cx="579571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detailed instructions on this process, see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https://shorturl.at/anzO4</a:t>
            </a:r>
          </a:p>
        </p:txBody>
      </p:sp>
    </p:spTree>
    <p:extLst>
      <p:ext uri="{BB962C8B-B14F-4D97-AF65-F5344CB8AC3E}">
        <p14:creationId xmlns:p14="http://schemas.microsoft.com/office/powerpoint/2010/main" val="3959545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32BAF5F1-3C22-398D-78FE-521A2BFF3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>
            <a:extLst>
              <a:ext uri="{FF2B5EF4-FFF2-40B4-BE49-F238E27FC236}">
                <a16:creationId xmlns:a16="http://schemas.microsoft.com/office/drawing/2014/main" id="{0DC342A4-1B31-0A77-A08D-8FC4B86580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6" name="Google Shape;286;p35">
            <a:extLst>
              <a:ext uri="{FF2B5EF4-FFF2-40B4-BE49-F238E27FC236}">
                <a16:creationId xmlns:a16="http://schemas.microsoft.com/office/drawing/2014/main" id="{1764BDAB-CEE5-6E0F-E2DB-9C938306A42E}"/>
              </a:ext>
            </a:extLst>
          </p:cNvPr>
          <p:cNvSpPr txBox="1"/>
          <p:nvPr/>
        </p:nvSpPr>
        <p:spPr>
          <a:xfrm>
            <a:off x="1064495" y="230636"/>
            <a:ext cx="7561384" cy="8309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Draft P&amp;P available for CHCs to reflect potential changes due to Genesis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35">
            <a:extLst>
              <a:ext uri="{FF2B5EF4-FFF2-40B4-BE49-F238E27FC236}">
                <a16:creationId xmlns:a16="http://schemas.microsoft.com/office/drawing/2014/main" id="{BA21371C-95B2-DEA1-8F7D-95830F0927DE}"/>
              </a:ext>
            </a:extLst>
          </p:cNvPr>
          <p:cNvSpPr txBox="1"/>
          <p:nvPr/>
        </p:nvSpPr>
        <p:spPr>
          <a:xfrm>
            <a:off x="456243" y="1061592"/>
            <a:ext cx="8169636" cy="2834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45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This P&amp;P lays out: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41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your CHC defines a “patient” (e.g., services received, how recently)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41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Which prescriptions you will fill for patients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41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your CHC will seek to retain responsibility for the care that generated the prescriptions written by outside providers that you fill with 340B drugs.  </a:t>
            </a:r>
          </a:p>
          <a:p>
            <a:pPr marL="685800" marR="0" lvl="1" indent="-241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4163" marR="0" lvl="1" indent="-241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P&amp;P will also help identify what issues you should think through.</a:t>
            </a:r>
          </a:p>
        </p:txBody>
      </p:sp>
      <p:sp>
        <p:nvSpPr>
          <p:cNvPr id="2" name="Google Shape;739;p49">
            <a:extLst>
              <a:ext uri="{FF2B5EF4-FFF2-40B4-BE49-F238E27FC236}">
                <a16:creationId xmlns:a16="http://schemas.microsoft.com/office/drawing/2014/main" id="{D1DDD1FA-5A10-9E18-EEB6-CC69B0B7EFFA}"/>
              </a:ext>
            </a:extLst>
          </p:cNvPr>
          <p:cNvSpPr txBox="1"/>
          <p:nvPr/>
        </p:nvSpPr>
        <p:spPr>
          <a:xfrm>
            <a:off x="1266670" y="4081908"/>
            <a:ext cx="6385808" cy="400069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template P&amp;P is available at 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shorturl.at/</a:t>
            </a:r>
            <a:r>
              <a:rPr kumimoji="0" lang="en-US" sz="2000" b="0" i="0" u="sng" strike="noStrike" kern="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fpqFP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214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8382E-72E4-4B91-9A22-E40E3B527D25}"/>
              </a:ext>
            </a:extLst>
          </p:cNvPr>
          <p:cNvSpPr txBox="1"/>
          <p:nvPr/>
        </p:nvSpPr>
        <p:spPr>
          <a:xfrm>
            <a:off x="1266669" y="288215"/>
            <a:ext cx="706036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Operational Reminders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D5214-F6D2-61C0-1682-61F3035A7484}"/>
              </a:ext>
            </a:extLst>
          </p:cNvPr>
          <p:cNvSpPr txBox="1"/>
          <p:nvPr/>
        </p:nvSpPr>
        <p:spPr>
          <a:xfrm>
            <a:off x="1098029" y="1361455"/>
            <a:ext cx="6947941" cy="284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Be sure you are NOT submitting any more data to ESP than you are required to.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Make a </a:t>
            </a:r>
            <a:r>
              <a:rPr kumimoji="0" lang="en-US" sz="1800" b="0" i="0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conscious decision about whether to submit data to Novo Nordisk via ESP within the next few days.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Medicare is going to switch PrEP </a:t>
            </a:r>
            <a:r>
              <a:rPr lang="en-US" sz="1800" spc="30" dirty="0">
                <a:highlight>
                  <a:srgbClr val="FFFFFF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to a Part B drug starting Jan. 1.  Check if your pharmacy(</a:t>
            </a:r>
            <a:r>
              <a:rPr lang="en-US" sz="1800" spc="30" dirty="0" err="1">
                <a:highlight>
                  <a:srgbClr val="FFFFFF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ies</a:t>
            </a:r>
            <a:r>
              <a:rPr lang="en-US" sz="1800" spc="30" dirty="0">
                <a:highlight>
                  <a:srgbClr val="FFFFFF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) can dispense Part B drugs, and adjust as needed.  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79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3A614-A7CB-23FD-74A4-2B0992F909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5472E-B26F-F8D5-E535-EE895A2CEAA5}"/>
              </a:ext>
            </a:extLst>
          </p:cNvPr>
          <p:cNvSpPr txBox="1"/>
          <p:nvPr/>
        </p:nvSpPr>
        <p:spPr>
          <a:xfrm>
            <a:off x="4255200" y="393600"/>
            <a:ext cx="741600" cy="535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6AE08-0500-738F-0F18-3BE57632613C}"/>
              </a:ext>
            </a:extLst>
          </p:cNvPr>
          <p:cNvSpPr txBox="1"/>
          <p:nvPr/>
        </p:nvSpPr>
        <p:spPr>
          <a:xfrm>
            <a:off x="4197600" y="4106200"/>
            <a:ext cx="734400" cy="643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BD69B6-9FDA-3C32-6ABC-F41F50922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1475" y="864813"/>
            <a:ext cx="4021050" cy="3069000"/>
          </a:xfrm>
        </p:spPr>
        <p:txBody>
          <a:bodyPr/>
          <a:lstStyle/>
          <a:p>
            <a:pPr marL="76200" indent="0">
              <a:lnSpc>
                <a:spcPct val="100000"/>
              </a:lnSpc>
              <a:buNone/>
            </a:pPr>
            <a:r>
              <a:rPr lang="en-US" sz="40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Legislative Action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sz="40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340B</a:t>
            </a:r>
          </a:p>
        </p:txBody>
      </p:sp>
    </p:spTree>
    <p:extLst>
      <p:ext uri="{BB962C8B-B14F-4D97-AF65-F5344CB8AC3E}">
        <p14:creationId xmlns:p14="http://schemas.microsoft.com/office/powerpoint/2010/main" val="1619447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/>
        </p:nvSpPr>
        <p:spPr>
          <a:xfrm>
            <a:off x="1099127" y="273562"/>
            <a:ext cx="4911929" cy="5204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Overall, </a:t>
            </a:r>
            <a:r>
              <a:rPr lang="en-US" sz="2600" b="1" dirty="0" err="1">
                <a:solidFill>
                  <a:srgbClr val="20202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 keeps getting uglier…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4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33448-5979-3C24-06F4-DD0881EBBA48}"/>
              </a:ext>
            </a:extLst>
          </p:cNvPr>
          <p:cNvSpPr txBox="1"/>
          <p:nvPr/>
        </p:nvSpPr>
        <p:spPr>
          <a:xfrm>
            <a:off x="690934" y="911663"/>
            <a:ext cx="532012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marR="0" lvl="0" indent="-214313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 Contention around the program keep growing.</a:t>
            </a:r>
          </a:p>
          <a:p>
            <a:pPr marL="597694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Being blamed for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illegal immigration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abortion, failure of small businesses, increases in state budgets. </a:t>
            </a:r>
          </a:p>
          <a:p>
            <a:pPr marL="597694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Banning contract pharmacy restrictions being framed as an expansion. </a:t>
            </a:r>
          </a:p>
          <a:p>
            <a:pPr marL="597694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Some House GOP members say 340B should fund only discounts on medications, not other services.  </a:t>
            </a:r>
          </a:p>
          <a:p>
            <a:pPr marL="597694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31775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Contract pharmacy restrictions keep increasing.</a:t>
            </a:r>
          </a:p>
          <a:p>
            <a:pPr marL="630238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Now 17 companies with restrictions on CHCs, 30+ on hospitals.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1985D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See Tab 2 on PCA Resource Spreadsheet.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1985D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30238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Rules are getting tighter, eliminating option to report to ESP. </a:t>
            </a:r>
          </a:p>
          <a:p>
            <a:pPr marL="630238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31775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PhRMA is fighting hard – and ugly – at the state level.</a:t>
            </a:r>
          </a:p>
          <a:p>
            <a:pPr marL="231775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31775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No hope from the courts – at least re: Federal law.  </a:t>
            </a:r>
          </a:p>
          <a:p>
            <a:pPr marL="511175" marR="0" lvl="2" indent="-230188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05D61-B3BB-7B5F-8CBB-856D37418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532" y="3485267"/>
            <a:ext cx="2734872" cy="1538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BAAC4F-F42F-91B5-6721-25065FF8B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739" y="31202"/>
            <a:ext cx="2734873" cy="1538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1B9472-354B-7E54-AD43-189EDF80D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532" y="1743177"/>
            <a:ext cx="2734872" cy="153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64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/>
        </p:nvSpPr>
        <p:spPr>
          <a:xfrm>
            <a:off x="1109467" y="103908"/>
            <a:ext cx="7561384" cy="6192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legislative activity - Pickpocketing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4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33448-5979-3C24-06F4-DD0881EBBA48}"/>
              </a:ext>
            </a:extLst>
          </p:cNvPr>
          <p:cNvSpPr txBox="1"/>
          <p:nvPr/>
        </p:nvSpPr>
        <p:spPr>
          <a:xfrm>
            <a:off x="824459" y="811841"/>
            <a:ext cx="802000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marR="0" lvl="0" indent="-214313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 The lack of Federal action is causing states to take matters into their own hands.</a:t>
            </a:r>
          </a:p>
          <a:p>
            <a:pPr marL="214313" marR="0" lvl="0" indent="-214313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14313" marR="0" lvl="0" indent="-214313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Over 30 states have enacted laws to stop PBMs from “pick-pocketing” 340B savings intended for safety net providers.</a:t>
            </a:r>
          </a:p>
          <a:p>
            <a:pPr marL="214313" marR="0" lvl="0" indent="-214313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0987" marR="0" lvl="2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C559E-07DE-8BD4-17D8-405E601D1BC6}"/>
              </a:ext>
            </a:extLst>
          </p:cNvPr>
          <p:cNvSpPr txBox="1"/>
          <p:nvPr/>
        </p:nvSpPr>
        <p:spPr>
          <a:xfrm>
            <a:off x="6430780" y="2294432"/>
            <a:ext cx="1633928" cy="181588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See Tabs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3A &amp; 3B on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PCA Resource Spreadsheet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details on state 340B bills &amp; laws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3BCB9-816A-5618-08F9-6C7957F87E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15" t="18824" r="33281" b="18867"/>
          <a:stretch/>
        </p:blipFill>
        <p:spPr>
          <a:xfrm>
            <a:off x="1109467" y="1849951"/>
            <a:ext cx="4133424" cy="30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41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/>
        </p:nvSpPr>
        <p:spPr>
          <a:xfrm>
            <a:off x="1547664" y="83984"/>
            <a:ext cx="6408100" cy="6192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Contract Pharmacy Bills/ Laws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4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33448-5979-3C24-06F4-DD0881EBBA48}"/>
              </a:ext>
            </a:extLst>
          </p:cNvPr>
          <p:cNvSpPr txBox="1"/>
          <p:nvPr/>
        </p:nvSpPr>
        <p:spPr>
          <a:xfrm>
            <a:off x="240145" y="843741"/>
            <a:ext cx="4110181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marR="0" lvl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Almost half of states introduced bills to ban contract pharmacy restrictions this year. </a:t>
            </a:r>
          </a:p>
          <a:p>
            <a:pPr marL="516731" marR="0" lvl="3" indent="-170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Eight states now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 have enacted them: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Arkansas, Kansas, Louisiana, Maryland, Minnesota, Mississippi, Missouri, West Virginia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516731" marR="0" lvl="3" indent="-170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516731" marR="0" lvl="3" indent="-170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Virginia’s bill sailed through the legislature, but the governor killed it for political reasons.</a:t>
            </a:r>
          </a:p>
          <a:p>
            <a:pPr marL="516731" marR="0" lvl="3" indent="-170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516731" marR="0" lvl="3" indent="-170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Oregon’s bill was killed at the last moment due to reports of NACHC opposition.</a:t>
            </a:r>
          </a:p>
          <a:p>
            <a:pPr marL="516731" marR="0" lvl="3" indent="-170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516731" marR="0" lvl="3" indent="-170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Several other states faced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fierce</a:t>
            </a: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 PhRMA pushback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(with questionable ethics…)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516731" marR="0" lvl="3" indent="-170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214313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280987" marR="0" lvl="2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D5F1C-DEEB-06F3-3D4E-E04D50D60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08" t="20601" r="33738" b="13249"/>
          <a:stretch/>
        </p:blipFill>
        <p:spPr>
          <a:xfrm>
            <a:off x="4572000" y="1339273"/>
            <a:ext cx="4010002" cy="3251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1661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/>
        </p:nvSpPr>
        <p:spPr>
          <a:xfrm>
            <a:off x="1529191" y="196800"/>
            <a:ext cx="6408100" cy="10143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 states that have banned contract pharmacy restrictions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4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33448-5979-3C24-06F4-DD0881EBBA48}"/>
              </a:ext>
            </a:extLst>
          </p:cNvPr>
          <p:cNvSpPr txBox="1"/>
          <p:nvPr/>
        </p:nvSpPr>
        <p:spPr>
          <a:xfrm>
            <a:off x="537522" y="1302171"/>
            <a:ext cx="8020003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6731" marR="0" lvl="3" indent="-170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214313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214313" lvl="3" indent="-214313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CHCs are getting relief from some – but not yet all –manufacturers with restrictions.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214313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214313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The states are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all getting sued by PhRMA and/or individual manufacturers.</a:t>
            </a:r>
          </a:p>
          <a:p>
            <a:pPr marL="517525" lvl="3" indent="-287338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The PCA/ CHCs are acting as “intervenors” in these cases.</a:t>
            </a:r>
          </a:p>
          <a:p>
            <a:pPr marL="214313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214313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So far, the laws are holding up in court!</a:t>
            </a:r>
          </a:p>
          <a:p>
            <a:pPr marL="461963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entury Gothic"/>
              </a:rPr>
              <a:t>Arkansas’ law was upheld by both the District and Appeals Courts.</a:t>
            </a:r>
          </a:p>
          <a:p>
            <a:pPr marL="461963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PhRMA keeps litigating nonetheless, using a very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creati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range of justifications.</a:t>
            </a:r>
          </a:p>
        </p:txBody>
      </p:sp>
    </p:spTree>
    <p:extLst>
      <p:ext uri="{BB962C8B-B14F-4D97-AF65-F5344CB8AC3E}">
        <p14:creationId xmlns:p14="http://schemas.microsoft.com/office/powerpoint/2010/main" val="4224827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/>
        </p:nvSpPr>
        <p:spPr>
          <a:xfrm>
            <a:off x="1463546" y="104436"/>
            <a:ext cx="6408100" cy="907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spcBef>
                <a:spcPts val="60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Considerations when deciding whether to advance a state CPR bill</a:t>
            </a:r>
            <a:endParaRPr lang="en-US" sz="4400" b="1" dirty="0">
              <a:effectLst/>
            </a:endParaRPr>
          </a:p>
        </p:txBody>
      </p:sp>
      <p:sp>
        <p:nvSpPr>
          <p:cNvPr id="325" name="Google Shape;325;p4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33448-5979-3C24-06F4-DD0881EBBA48}"/>
              </a:ext>
            </a:extLst>
          </p:cNvPr>
          <p:cNvSpPr txBox="1"/>
          <p:nvPr/>
        </p:nvSpPr>
        <p:spPr>
          <a:xfrm>
            <a:off x="657595" y="920035"/>
            <a:ext cx="8163132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6731" marR="0" lvl="3" indent="-170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214313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 legislative environment:</a:t>
            </a:r>
            <a:endParaRPr lang="en-US" sz="2400" b="0" dirty="0">
              <a:effectLst/>
            </a:endParaRP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other bills are you advocating for in that session? How will advancing a CPR bill impact your energy and likelihood of success for those other bills?</a:t>
            </a: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much does your legislature know about 340B? </a:t>
            </a: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“spooked” would your legislature be about being sued?</a:t>
            </a: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your current state lobbyists have any conflicts of interest?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400" b="0" dirty="0">
                <a:effectLst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 340B providers: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400" b="0" dirty="0">
              <a:effectLst/>
            </a:endParaRP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Could they be effective partners in advancing the bill? </a:t>
            </a: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not, would your bill get further if it exempted some types of covered entities (e.g., DSH hospitals)?</a:t>
            </a:r>
          </a:p>
        </p:txBody>
      </p:sp>
    </p:spTree>
    <p:extLst>
      <p:ext uri="{BB962C8B-B14F-4D97-AF65-F5344CB8AC3E}">
        <p14:creationId xmlns:p14="http://schemas.microsoft.com/office/powerpoint/2010/main" val="2639661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/>
        </p:nvSpPr>
        <p:spPr>
          <a:xfrm>
            <a:off x="1529191" y="196800"/>
            <a:ext cx="6408100" cy="907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spcBef>
                <a:spcPts val="60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Considerations when deciding whether to advance a state CPR bill</a:t>
            </a:r>
            <a:endParaRPr lang="en-US" sz="4400" b="1" dirty="0">
              <a:effectLst/>
            </a:endParaRPr>
          </a:p>
        </p:txBody>
      </p:sp>
      <p:sp>
        <p:nvSpPr>
          <p:cNvPr id="325" name="Google Shape;325;p4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33448-5979-3C24-06F4-DD0881EBBA48}"/>
              </a:ext>
            </a:extLst>
          </p:cNvPr>
          <p:cNvSpPr txBox="1"/>
          <p:nvPr/>
        </p:nvSpPr>
        <p:spPr>
          <a:xfrm>
            <a:off x="639122" y="1104700"/>
            <a:ext cx="8020003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6731" marR="0" lvl="3" indent="-170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marL="214313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Enforcement: </a:t>
            </a:r>
            <a:endParaRPr lang="en-US" sz="2400" b="0" dirty="0">
              <a:effectLst/>
            </a:endParaRP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arm of state government should be charged with enforcing the law? </a:t>
            </a: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Would they actually enforce it if they were sued? </a:t>
            </a: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 the penalties for violating the law large enough to be a deterrent?</a:t>
            </a: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0188" indent="-23018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Could you structure the ban on CPRs as a requirement for a drug manufacturer to be licensed in the state?  (This is what Virginia did)</a:t>
            </a:r>
          </a:p>
          <a:p>
            <a:pPr marL="230188" indent="-230188" rtl="0">
              <a:spcBef>
                <a:spcPts val="0"/>
              </a:spcBef>
              <a:spcAft>
                <a:spcPts val="0"/>
              </a:spcAft>
            </a:pPr>
            <a:endParaRPr lang="en-US" sz="240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0188" indent="-230188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 pharmacy association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 Please reach out to them proactively, to ensure they are not “mis-educated” about the bill’s impact.  </a:t>
            </a:r>
            <a:endParaRPr lang="en-US" sz="2400" b="0" dirty="0">
              <a:effectLst/>
            </a:endParaRPr>
          </a:p>
          <a:p>
            <a:br>
              <a:rPr lang="en-US" sz="2400" dirty="0"/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76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3A614-A7CB-23FD-74A4-2B0992F909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5472E-B26F-F8D5-E535-EE895A2CEAA5}"/>
              </a:ext>
            </a:extLst>
          </p:cNvPr>
          <p:cNvSpPr txBox="1"/>
          <p:nvPr/>
        </p:nvSpPr>
        <p:spPr>
          <a:xfrm>
            <a:off x="4255200" y="393600"/>
            <a:ext cx="741600" cy="535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6AE08-0500-738F-0F18-3BE57632613C}"/>
              </a:ext>
            </a:extLst>
          </p:cNvPr>
          <p:cNvSpPr txBox="1"/>
          <p:nvPr/>
        </p:nvSpPr>
        <p:spPr>
          <a:xfrm>
            <a:off x="4197600" y="4106200"/>
            <a:ext cx="734400" cy="643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BD69B6-9FDA-3C32-6ABC-F41F50922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1475" y="864813"/>
            <a:ext cx="4021050" cy="3069000"/>
          </a:xfrm>
        </p:spPr>
        <p:txBody>
          <a:bodyPr/>
          <a:lstStyle/>
          <a:p>
            <a:pPr marL="76200" indent="0">
              <a:lnSpc>
                <a:spcPct val="100000"/>
              </a:lnSpc>
              <a:buNone/>
            </a:pPr>
            <a:r>
              <a:rPr lang="en-US" sz="40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Operational Updates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sz="40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340B</a:t>
            </a:r>
          </a:p>
        </p:txBody>
      </p:sp>
    </p:spTree>
    <p:extLst>
      <p:ext uri="{BB962C8B-B14F-4D97-AF65-F5344CB8AC3E}">
        <p14:creationId xmlns:p14="http://schemas.microsoft.com/office/powerpoint/2010/main" val="3710158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3A614-A7CB-23FD-74A4-2B0992F909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5472E-B26F-F8D5-E535-EE895A2CEAA5}"/>
              </a:ext>
            </a:extLst>
          </p:cNvPr>
          <p:cNvSpPr txBox="1"/>
          <p:nvPr/>
        </p:nvSpPr>
        <p:spPr>
          <a:xfrm>
            <a:off x="4255200" y="393600"/>
            <a:ext cx="741600" cy="535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6AE08-0500-738F-0F18-3BE57632613C}"/>
              </a:ext>
            </a:extLst>
          </p:cNvPr>
          <p:cNvSpPr txBox="1"/>
          <p:nvPr/>
        </p:nvSpPr>
        <p:spPr>
          <a:xfrm>
            <a:off x="4197600" y="4106200"/>
            <a:ext cx="734400" cy="643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BD69B6-9FDA-3C32-6ABC-F41F50922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1475" y="864813"/>
            <a:ext cx="4021050" cy="3069000"/>
          </a:xfrm>
        </p:spPr>
        <p:txBody>
          <a:bodyPr/>
          <a:lstStyle/>
          <a:p>
            <a:pPr marL="76200" indent="0">
              <a:lnSpc>
                <a:spcPct val="100000"/>
              </a:lnSpc>
              <a:buNone/>
            </a:pPr>
            <a:r>
              <a:rPr lang="en-US" sz="40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Federal Legislative Action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sz="40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340B</a:t>
            </a:r>
          </a:p>
        </p:txBody>
      </p:sp>
    </p:spTree>
    <p:extLst>
      <p:ext uri="{BB962C8B-B14F-4D97-AF65-F5344CB8AC3E}">
        <p14:creationId xmlns:p14="http://schemas.microsoft.com/office/powerpoint/2010/main" val="4066483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BBFB54-6B16-9EB3-0F6A-F0370374C3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73BAE-FD05-28E4-D8E3-6D1061CC9103}"/>
              </a:ext>
            </a:extLst>
          </p:cNvPr>
          <p:cNvSpPr txBox="1"/>
          <p:nvPr/>
        </p:nvSpPr>
        <p:spPr>
          <a:xfrm>
            <a:off x="1379095" y="159235"/>
            <a:ext cx="5468341" cy="954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Outlook for Federal 340B Legislation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86C01-2B19-364B-2962-36CEC2548A22}"/>
              </a:ext>
            </a:extLst>
          </p:cNvPr>
          <p:cNvSpPr txBox="1"/>
          <p:nvPr/>
        </p:nvSpPr>
        <p:spPr>
          <a:xfrm>
            <a:off x="6526469" y="2761867"/>
            <a:ext cx="250685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sis MT Pro Medium" panose="020F0502020204030204" pitchFamily="18" charset="0"/>
                <a:cs typeface="Arial"/>
                <a:sym typeface="Arial"/>
              </a:rPr>
              <a:t>“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sis MT Pro Medium" panose="020F0502020204030204" pitchFamily="18" charset="0"/>
                <a:cs typeface="Arial"/>
                <a:sym typeface="Arial"/>
              </a:rPr>
              <a:t>Ranking Member Cassidy, Chair Rodgers on GAO Report Finding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sis MT Pro Medium" panose="020F0502020204030204" pitchFamily="18" charset="0"/>
                <a:cs typeface="Arial"/>
                <a:sym typeface="Arial"/>
              </a:rPr>
              <a:t>60% Increase in Community Health Center Revenue Since 2017”</a:t>
            </a:r>
          </a:p>
        </p:txBody>
      </p:sp>
      <p:pic>
        <p:nvPicPr>
          <p:cNvPr id="2050" name="Picture 2" descr="U.S. Senator Bill Cassidy">
            <a:extLst>
              <a:ext uri="{FF2B5EF4-FFF2-40B4-BE49-F238E27FC236}">
                <a16:creationId xmlns:a16="http://schemas.microsoft.com/office/drawing/2014/main" id="{600F6702-E980-59BB-EF7E-7E8143B6B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5" r="9102"/>
          <a:stretch/>
        </p:blipFill>
        <p:spPr bwMode="auto">
          <a:xfrm>
            <a:off x="7002266" y="636289"/>
            <a:ext cx="1555259" cy="19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6DB1BD-1E96-1B3C-E1BF-D36F0168CC59}"/>
              </a:ext>
            </a:extLst>
          </p:cNvPr>
          <p:cNvSpPr txBox="1"/>
          <p:nvPr/>
        </p:nvSpPr>
        <p:spPr>
          <a:xfrm>
            <a:off x="269823" y="1586865"/>
            <a:ext cx="620285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3" indent="-214313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Everyone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except </a:t>
            </a:r>
            <a:r>
              <a:rPr kumimoji="0" lang="en-US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the six “G6” Senators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think there’s no chance of passing comprehensive 340B reform this year.</a:t>
            </a:r>
          </a:p>
          <a:p>
            <a:pPr marL="231775" lvl="3" indent="-214313"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31775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But the G6 is doubling down on working to pass the SUSTAIN Act in the Lame Duck package.</a:t>
            </a:r>
          </a:p>
          <a:p>
            <a:pPr marL="231775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 if 340B legislation waits until next year?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Sen. Bill Cassidy (R-LA) will chair HELP - the most important Senate committee for CHCs.</a:t>
            </a:r>
          </a:p>
          <a:p>
            <a:pPr marL="457200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 is not always favorable towards either CHCs or 340B. </a:t>
            </a:r>
          </a:p>
          <a:p>
            <a:pPr marL="854075" marR="0" lvl="2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Lots of 340B investigations… </a:t>
            </a:r>
          </a:p>
          <a:p>
            <a:pPr marL="231775" marR="0" lvl="3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990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32BAF5F1-3C22-398D-78FE-521A2BFF3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>
            <a:extLst>
              <a:ext uri="{FF2B5EF4-FFF2-40B4-BE49-F238E27FC236}">
                <a16:creationId xmlns:a16="http://schemas.microsoft.com/office/drawing/2014/main" id="{0DC342A4-1B31-0A77-A08D-8FC4B86580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6" name="Google Shape;286;p35">
            <a:extLst>
              <a:ext uri="{FF2B5EF4-FFF2-40B4-BE49-F238E27FC236}">
                <a16:creationId xmlns:a16="http://schemas.microsoft.com/office/drawing/2014/main" id="{1764BDAB-CEE5-6E0F-E2DB-9C938306A42E}"/>
              </a:ext>
            </a:extLst>
          </p:cNvPr>
          <p:cNvSpPr txBox="1"/>
          <p:nvPr/>
        </p:nvSpPr>
        <p:spPr>
          <a:xfrm>
            <a:off x="1064495" y="230636"/>
            <a:ext cx="7561384" cy="5847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Three major 340B bills in Congress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35">
            <a:extLst>
              <a:ext uri="{FF2B5EF4-FFF2-40B4-BE49-F238E27FC236}">
                <a16:creationId xmlns:a16="http://schemas.microsoft.com/office/drawing/2014/main" id="{BA21371C-95B2-DEA1-8F7D-95830F0927DE}"/>
              </a:ext>
            </a:extLst>
          </p:cNvPr>
          <p:cNvSpPr txBox="1"/>
          <p:nvPr/>
        </p:nvSpPr>
        <p:spPr>
          <a:xfrm>
            <a:off x="858573" y="815371"/>
            <a:ext cx="7220932" cy="416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45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PATIENTS Act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– bans contract pharmacy restrictions; advanced by 340B hospitals.  Purely Democratic &amp; covered entity support.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The 340B ACCESS Act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– comprehensive reform bill introduced by PhRMA and NACHC.  Widely viewed as very pro-PhRMA.  Purely Republican support.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The SUSTAIN 340B Act –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comprehensive bill being written by 6 bipartisan Senators.  Discussion draft (incomplete) and RFI released 2/2.  Complete bill to be released on Aug. 1.  Represents input from PhRMA, hospitals, CHCs, and both current &amp; former Hill staff.  </a:t>
            </a:r>
          </a:p>
          <a:p>
            <a:pPr marL="457200" lvl="1" indent="-234950">
              <a:lnSpc>
                <a:spcPct val="90000"/>
              </a:lnSpc>
              <a:buSzPts val="1800"/>
              <a:buFont typeface="Arial"/>
              <a:buChar char="•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7399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32BAF5F1-3C22-398D-78FE-521A2BFF3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>
            <a:extLst>
              <a:ext uri="{FF2B5EF4-FFF2-40B4-BE49-F238E27FC236}">
                <a16:creationId xmlns:a16="http://schemas.microsoft.com/office/drawing/2014/main" id="{0DC342A4-1B31-0A77-A08D-8FC4B86580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6" name="Google Shape;286;p35">
            <a:extLst>
              <a:ext uri="{FF2B5EF4-FFF2-40B4-BE49-F238E27FC236}">
                <a16:creationId xmlns:a16="http://schemas.microsoft.com/office/drawing/2014/main" id="{1764BDAB-CEE5-6E0F-E2DB-9C938306A42E}"/>
              </a:ext>
            </a:extLst>
          </p:cNvPr>
          <p:cNvSpPr txBox="1"/>
          <p:nvPr/>
        </p:nvSpPr>
        <p:spPr>
          <a:xfrm>
            <a:off x="1064495" y="230636"/>
            <a:ext cx="7561384" cy="5847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PATIENTS Act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35">
            <a:extLst>
              <a:ext uri="{FF2B5EF4-FFF2-40B4-BE49-F238E27FC236}">
                <a16:creationId xmlns:a16="http://schemas.microsoft.com/office/drawing/2014/main" id="{BA21371C-95B2-DEA1-8F7D-95830F0927DE}"/>
              </a:ext>
            </a:extLst>
          </p:cNvPr>
          <p:cNvSpPr txBox="1"/>
          <p:nvPr/>
        </p:nvSpPr>
        <p:spPr>
          <a:xfrm>
            <a:off x="472958" y="930265"/>
            <a:ext cx="6355828" cy="444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45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Introduced by Rep. Doris Matsui (D-CA)</a:t>
            </a:r>
          </a:p>
          <a:p>
            <a:pPr marL="234950" marR="0" lvl="0" indent="-2349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234950">
              <a:lnSpc>
                <a:spcPct val="90000"/>
              </a:lnSpc>
              <a:buSzPts val="1800"/>
              <a:buFont typeface="Arial"/>
              <a:buChar char="•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Bans all contract pharmacy restrictions.</a:t>
            </a:r>
          </a:p>
          <a:p>
            <a:pPr marL="457200" lvl="1" indent="-234950">
              <a:lnSpc>
                <a:spcPct val="90000"/>
              </a:lnSpc>
              <a:buSzPts val="1800"/>
              <a:buFont typeface="Arial"/>
              <a:buChar char="•"/>
              <a:defRPr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234950">
              <a:lnSpc>
                <a:spcPct val="90000"/>
              </a:lnSpc>
              <a:buSzPts val="1800"/>
              <a:buFont typeface="Arial"/>
              <a:buChar char="•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340B Health (the 340B hospital group) was the lead advocate for this bill.  It’s their “marker bill.”</a:t>
            </a:r>
          </a:p>
          <a:p>
            <a:pPr marL="457200" lvl="1" indent="-234950">
              <a:lnSpc>
                <a:spcPct val="90000"/>
              </a:lnSpc>
              <a:buSzPts val="1800"/>
              <a:buFont typeface="Arial"/>
              <a:buChar char="•"/>
              <a:defRPr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234950">
              <a:lnSpc>
                <a:spcPct val="90000"/>
              </a:lnSpc>
              <a:buSzPts val="1800"/>
              <a:buFont typeface="Arial"/>
              <a:buChar char="•"/>
              <a:defRPr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234950" lvl="1" indent="-234950">
              <a:lnSpc>
                <a:spcPct val="90000"/>
              </a:lnSpc>
              <a:buSzPts val="1800"/>
              <a:buFont typeface="Arial"/>
              <a:buChar char="•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Considered DOA on the Hill due to:</a:t>
            </a:r>
          </a:p>
          <a:p>
            <a:pPr marL="457200" lvl="2" indent="-234950">
              <a:lnSpc>
                <a:spcPct val="90000"/>
              </a:lnSpc>
              <a:buSzPts val="1800"/>
              <a:buFont typeface="Arial"/>
              <a:buChar char="•"/>
              <a:defRPr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2" indent="-234950">
              <a:lnSpc>
                <a:spcPct val="90000"/>
              </a:lnSpc>
              <a:buSzPts val="1800"/>
              <a:buFont typeface="Arial"/>
              <a:buChar char="•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Inability to get any Republican cosponsors, despite months of trying.</a:t>
            </a:r>
          </a:p>
          <a:p>
            <a:pPr marL="457200" lvl="2" indent="-234950">
              <a:lnSpc>
                <a:spcPct val="90000"/>
              </a:lnSpc>
              <a:buSzPts val="1800"/>
              <a:buFont typeface="Arial"/>
              <a:buChar char="•"/>
              <a:defRPr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2" indent="-234950">
              <a:lnSpc>
                <a:spcPct val="90000"/>
              </a:lnSpc>
              <a:buSzPts val="1800"/>
              <a:buFont typeface="Arial"/>
              <a:buChar char="•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Massive opposition by PhRMA.</a:t>
            </a:r>
          </a:p>
          <a:p>
            <a:pPr marL="457200" lvl="1" indent="-234950">
              <a:lnSpc>
                <a:spcPct val="90000"/>
              </a:lnSpc>
              <a:buSzPts val="1800"/>
              <a:buFont typeface="Arial"/>
              <a:buChar char="•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ongresswoman Doris Matsui (@repdorismatsui) • Instagram ...">
            <a:extLst>
              <a:ext uri="{FF2B5EF4-FFF2-40B4-BE49-F238E27FC236}">
                <a16:creationId xmlns:a16="http://schemas.microsoft.com/office/drawing/2014/main" id="{34CB5C18-AD50-9A8E-8AB4-6DE414C1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50" y="15751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92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32BAF5F1-3C22-398D-78FE-521A2BFF3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>
            <a:extLst>
              <a:ext uri="{FF2B5EF4-FFF2-40B4-BE49-F238E27FC236}">
                <a16:creationId xmlns:a16="http://schemas.microsoft.com/office/drawing/2014/main" id="{0DC342A4-1B31-0A77-A08D-8FC4B86580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6" name="Google Shape;286;p35">
            <a:extLst>
              <a:ext uri="{FF2B5EF4-FFF2-40B4-BE49-F238E27FC236}">
                <a16:creationId xmlns:a16="http://schemas.microsoft.com/office/drawing/2014/main" id="{1764BDAB-CEE5-6E0F-E2DB-9C938306A42E}"/>
              </a:ext>
            </a:extLst>
          </p:cNvPr>
          <p:cNvSpPr txBox="1"/>
          <p:nvPr/>
        </p:nvSpPr>
        <p:spPr>
          <a:xfrm>
            <a:off x="1064495" y="230636"/>
            <a:ext cx="7561384" cy="5847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ASAP Bill – the “ACCESS Act”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35">
            <a:extLst>
              <a:ext uri="{FF2B5EF4-FFF2-40B4-BE49-F238E27FC236}">
                <a16:creationId xmlns:a16="http://schemas.microsoft.com/office/drawing/2014/main" id="{BA21371C-95B2-DEA1-8F7D-95830F0927DE}"/>
              </a:ext>
            </a:extLst>
          </p:cNvPr>
          <p:cNvSpPr txBox="1"/>
          <p:nvPr/>
        </p:nvSpPr>
        <p:spPr>
          <a:xfrm>
            <a:off x="637084" y="1004258"/>
            <a:ext cx="7382654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ASAP is a joint effort of NACHC and PhRMA.</a:t>
            </a:r>
          </a:p>
          <a:p>
            <a:pPr marL="517525" lvl="2" indent="-233363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 has been under development since winter/spring 2023.</a:t>
            </a:r>
          </a:p>
          <a:p>
            <a:pPr marL="517525" lvl="2" indent="-233363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7525" lvl="2" indent="-233363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 hopes of having other groups join the discussion never               panned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 introduced May 28 by three House Republicans.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69913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NACHC press release entitled “Landmark Legislation Protects 340B for Community Health Center Patients”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NACHC accepting feedback on the bill for the next several weeks.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Feedback falling into 3 buckets: policy, political, process.</a:t>
            </a:r>
          </a:p>
          <a:p>
            <a:pPr marL="457200" lvl="1" indent="-234950">
              <a:lnSpc>
                <a:spcPct val="90000"/>
              </a:lnSpc>
              <a:buSzPts val="1800"/>
              <a:buFont typeface="Arial"/>
              <a:buChar char="•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New Alliance of Health Care Leaders Calls on Congress to ...">
            <a:extLst>
              <a:ext uri="{FF2B5EF4-FFF2-40B4-BE49-F238E27FC236}">
                <a16:creationId xmlns:a16="http://schemas.microsoft.com/office/drawing/2014/main" id="{89B04FC9-44C0-0CFA-B4C7-07AFEEF84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-64" r="8739"/>
          <a:stretch/>
        </p:blipFill>
        <p:spPr bwMode="auto">
          <a:xfrm>
            <a:off x="6884217" y="864540"/>
            <a:ext cx="1944988" cy="11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67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1064496" y="230638"/>
            <a:ext cx="7561384" cy="5847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ASAP Bill Policy: 5 Positive Aspects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4143E-3AB2-9B19-D493-80C1FD598836}"/>
              </a:ext>
            </a:extLst>
          </p:cNvPr>
          <p:cNvSpPr txBox="1"/>
          <p:nvPr/>
        </p:nvSpPr>
        <p:spPr>
          <a:xfrm>
            <a:off x="1184223" y="1326630"/>
            <a:ext cx="6273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Explicitly adds program intent to the statute.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Bans TPA and contract pharmacies from basing fees on a percentage of 340B savings.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Makes Rural Emergency Hospitals eligible for 340B.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Strong pick-pocketing language (copied PROTECT 340B).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Creates a clearinghouse for 340B claims data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*.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102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996141" y="276820"/>
            <a:ext cx="7561384" cy="5847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ASAP Bill Policy: 5 Concerns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4143E-3AB2-9B19-D493-80C1FD598836}"/>
              </a:ext>
            </a:extLst>
          </p:cNvPr>
          <p:cNvSpPr txBox="1"/>
          <p:nvPr/>
        </p:nvSpPr>
        <p:spPr>
          <a:xfrm>
            <a:off x="614597" y="1169122"/>
            <a:ext cx="77199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en-US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ffectively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ends 99%+ of contract pharmacy arrangements, by making outside pharmacies unwilling to contract with us.  </a:t>
            </a:r>
          </a:p>
          <a:p>
            <a:pPr marL="68897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Dramatically increased workload due to modifier requirements</a:t>
            </a:r>
          </a:p>
          <a:p>
            <a:pPr marL="688975" lvl="1" indent="-34290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Significant reductions in payment</a:t>
            </a:r>
          </a:p>
          <a:p>
            <a:pPr marL="68897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Massive fines for a single error. 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6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Limits which Rx would be 340B-eligible.  Examples include</a:t>
            </a:r>
          </a:p>
          <a:p>
            <a:pPr marL="396875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Prescriptions written by non-CHC specialists if:</a:t>
            </a:r>
          </a:p>
          <a:p>
            <a:pPr marL="854075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CHC did not refer the patient to that </a:t>
            </a:r>
            <a:r>
              <a:rPr lang="en-US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 type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specialist, or</a:t>
            </a:r>
          </a:p>
          <a:p>
            <a:pPr marL="854075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CHC provider referred the patient to the specialist during a </a:t>
            </a:r>
            <a:r>
              <a:rPr lang="en-US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telehealth visit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</a:t>
            </a:r>
          </a:p>
          <a:p>
            <a:pPr marL="854075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specialist did not send </a:t>
            </a:r>
            <a:r>
              <a:rPr lang="en-US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written notes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 to the CHC.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272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996141" y="276820"/>
            <a:ext cx="7561384" cy="5847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ASAP Bill Policy: 5 Concerns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4143E-3AB2-9B19-D493-80C1FD598836}"/>
              </a:ext>
            </a:extLst>
          </p:cNvPr>
          <p:cNvSpPr txBox="1"/>
          <p:nvPr/>
        </p:nvSpPr>
        <p:spPr>
          <a:xfrm>
            <a:off x="904973" y="1326630"/>
            <a:ext cx="7332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kumimoji="0" lang="en-US" sz="18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2. 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Limits on which Rx would be 340B-eligible.  Another example:</a:t>
            </a:r>
          </a:p>
          <a:p>
            <a:pPr marL="231775" indent="-231775"/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Prescriptions written when a patient is discharged from an inpatient hospital stay, emergency room, or urgent care (with a few exceptions)</a:t>
            </a:r>
          </a:p>
          <a:p>
            <a:pPr marL="231775" indent="-231775"/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180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3. Unclear if CHCs would be able to retain 340B savings on specialty drugs.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800" b="1" kern="100" dirty="0">
                <a:latin typeface="Calibri" panose="020F0502020204030204" pitchFamily="34" charset="0"/>
              </a:rPr>
              <a:t>4. Supersedes all state laws re: 340B – current or future.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5. Detailed and restrictive reporting requirements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153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1064496" y="230638"/>
            <a:ext cx="7561384" cy="5847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ASAP Bill: Political Concerns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4143E-3AB2-9B19-D493-80C1FD598836}"/>
              </a:ext>
            </a:extLst>
          </p:cNvPr>
          <p:cNvSpPr txBox="1"/>
          <p:nvPr/>
        </p:nvSpPr>
        <p:spPr>
          <a:xfrm>
            <a:off x="670809" y="1169122"/>
            <a:ext cx="75613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Weakens CHCs’ bargaining position and credibility going forward?</a:t>
            </a:r>
          </a:p>
          <a:p>
            <a:endParaRPr lang="en-US" sz="800" b="1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Going forward, 340B stakeholders will point to the policies in the ASAP bill as being the official CHC position – at least when doing so supports their goals. </a:t>
            </a:r>
            <a:endParaRPr lang="en-US" sz="18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kern="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NACHC refers to the bill as a “necessary starting point” and 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are asking PCAs/ CHCs to help them advocate for changes. </a:t>
            </a:r>
          </a:p>
          <a:p>
            <a:endParaRPr lang="en-US" sz="1800" b="1" dirty="0"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Alienates key partners/ allies for no discernible benefit.</a:t>
            </a:r>
          </a:p>
          <a:p>
            <a:endParaRPr lang="en-US" sz="1800" b="1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800" b="1" kern="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Breaks with CHCs’ long history of bipartisanship.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1800" b="1" kern="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US" sz="1800" b="1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US" sz="1800" b="1" kern="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US" sz="1800" kern="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814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743709-15F2-C844-FF53-AE59692B3C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C7D08-D8BB-B09C-619C-E58472E24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28" y="100012"/>
            <a:ext cx="4762500" cy="4943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87B15-D3CF-B0C6-8284-C17C80B10ED4}"/>
              </a:ext>
            </a:extLst>
          </p:cNvPr>
          <p:cNvSpPr txBox="1"/>
          <p:nvPr/>
        </p:nvSpPr>
        <p:spPr>
          <a:xfrm>
            <a:off x="607100" y="1068569"/>
            <a:ext cx="22410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Status of the SUSTAIN 340B 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(comprehensive reform bill from the Group of 6 bipartisan Senators)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59EF4-8DE3-EB2A-10BD-073BAC5C709D}"/>
              </a:ext>
            </a:extLst>
          </p:cNvPr>
          <p:cNvSpPr txBox="1"/>
          <p:nvPr/>
        </p:nvSpPr>
        <p:spPr>
          <a:xfrm>
            <a:off x="397237" y="3964897"/>
            <a:ext cx="266075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See </a:t>
            </a:r>
            <a:r>
              <a:rPr lang="en-US" i="1" dirty="0">
                <a:hlinkClick r:id="rId3"/>
              </a:rPr>
              <a:t>https://shorturl.at/BnRZQ</a:t>
            </a:r>
            <a:r>
              <a:rPr lang="en-US" i="1" dirty="0"/>
              <a:t> for a summary of the Feb. 2 draft, and expect a final draft by August 1.</a:t>
            </a:r>
          </a:p>
        </p:txBody>
      </p:sp>
    </p:spTree>
    <p:extLst>
      <p:ext uri="{BB962C8B-B14F-4D97-AF65-F5344CB8AC3E}">
        <p14:creationId xmlns:p14="http://schemas.microsoft.com/office/powerpoint/2010/main" val="421373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996141" y="134971"/>
            <a:ext cx="7561384" cy="10144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Contract Pharmacy Restrictions: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New Variations on an Old Theme</a:t>
            </a:r>
            <a:endParaRPr kumimoji="0" lang="en-US" sz="4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9CDA7-DE6E-9324-4DDE-4F42464F54CF}"/>
              </a:ext>
            </a:extLst>
          </p:cNvPr>
          <p:cNvSpPr txBox="1"/>
          <p:nvPr/>
        </p:nvSpPr>
        <p:spPr>
          <a:xfrm>
            <a:off x="599607" y="1149375"/>
            <a:ext cx="7790013" cy="396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Alkermes is limiting CHCs to one type of pharmacy (local/ retail, and remote specialty) even though their drug Vivitrol must be purchased at both.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BMS changed the fine print of its Terms and Conditions – without pointing out the changes.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CHCs how have 14 days (post-dispense) to report data to ESP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The report for </a:t>
            </a:r>
            <a:r>
              <a:rPr kumimoji="0" lang="en-US" sz="1800" b="0" i="0" u="sng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each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 claim must include 16 points of data – “practically impossible.”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Requires CHCs to report to ESP on their single contract pharmacy site.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Sanofi is trying a new legal argument to kill contract pharmacies – claiming that the replenishment model is illegal.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Sanofi has expressly prohibited the one-pharmacy-per-CHC-site approach.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811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15185-E256-3DFD-595D-C523B9A3AEC5}"/>
              </a:ext>
            </a:extLst>
          </p:cNvPr>
          <p:cNvSpPr txBox="1"/>
          <p:nvPr/>
        </p:nvSpPr>
        <p:spPr>
          <a:xfrm>
            <a:off x="406436" y="898575"/>
            <a:ext cx="72992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0519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Codifies the purpose of 340B Program</a:t>
            </a:r>
          </a:p>
          <a:p>
            <a:pPr marL="126206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0519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Contract Pharmacy-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Requires: </a:t>
            </a:r>
          </a:p>
          <a:p>
            <a:pPr marL="683419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Manufacturers to ship to contract pharmacies w/o restrictions</a:t>
            </a:r>
          </a:p>
          <a:p>
            <a:pPr marL="683419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3419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Contract pharmacies to offer discounted fees to low-income self-pay patients.</a:t>
            </a:r>
          </a:p>
          <a:p>
            <a:pPr marL="683419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3419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Contract pharmacies to have agreements with Medicaid agencies to avoid duplicate discounts</a:t>
            </a:r>
          </a:p>
          <a:p>
            <a:pPr marL="469106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0519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Patient Definition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placeholder section</a:t>
            </a:r>
          </a:p>
          <a:p>
            <a:pPr marL="688975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8975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1985D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Referral prescriptions are the toughest issue in negotiations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 </a:t>
            </a:r>
          </a:p>
          <a:p>
            <a:pPr marL="126206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0519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Hospital Child Sites (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aka off-campus outpatient departments)</a:t>
            </a:r>
          </a:p>
          <a:p>
            <a:pPr marL="683419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683419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Ensures that child sites are wholly-owned by and financially and clinically integrated into the CE hospital</a:t>
            </a:r>
          </a:p>
          <a:p>
            <a:pPr marL="340519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1DC81-664D-5401-4047-FB298B2C12DB}"/>
              </a:ext>
            </a:extLst>
          </p:cNvPr>
          <p:cNvSpPr txBox="1"/>
          <p:nvPr/>
        </p:nvSpPr>
        <p:spPr>
          <a:xfrm>
            <a:off x="1509279" y="217088"/>
            <a:ext cx="671383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Key Provisions in the SUSTAIN 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45FAB-EEBB-9A3E-1001-518589BD139F}"/>
              </a:ext>
            </a:extLst>
          </p:cNvPr>
          <p:cNvSpPr txBox="1"/>
          <p:nvPr/>
        </p:nvSpPr>
        <p:spPr>
          <a:xfrm>
            <a:off x="7564582" y="1339273"/>
            <a:ext cx="1360343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Final bill text to be released Aug. 1; Senators are doubling-down to get it passed it during the Lame Duck session.</a:t>
            </a:r>
          </a:p>
        </p:txBody>
      </p:sp>
    </p:spTree>
    <p:extLst>
      <p:ext uri="{BB962C8B-B14F-4D97-AF65-F5344CB8AC3E}">
        <p14:creationId xmlns:p14="http://schemas.microsoft.com/office/powerpoint/2010/main" val="1988773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A7665-07DC-9347-BC59-03F248C55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779B39B6-D15F-C9DD-7463-1F55AB5E92E4}"/>
              </a:ext>
            </a:extLst>
          </p:cNvPr>
          <p:cNvSpPr/>
          <p:nvPr/>
        </p:nvSpPr>
        <p:spPr>
          <a:xfrm>
            <a:off x="1" y="4499688"/>
            <a:ext cx="1581538" cy="643812"/>
          </a:xfrm>
          <a:custGeom>
            <a:avLst/>
            <a:gdLst/>
            <a:ahLst/>
            <a:cxnLst/>
            <a:rect l="l" t="t" r="r" b="b"/>
            <a:pathLst>
              <a:path w="6116631" h="2660215">
                <a:moveTo>
                  <a:pt x="0" y="0"/>
                </a:moveTo>
                <a:lnTo>
                  <a:pt x="6116631" y="0"/>
                </a:lnTo>
                <a:lnTo>
                  <a:pt x="6116631" y="2660215"/>
                </a:lnTo>
                <a:lnTo>
                  <a:pt x="0" y="26602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5A79C-787E-0B7D-261E-920AE8C21F67}"/>
              </a:ext>
            </a:extLst>
          </p:cNvPr>
          <p:cNvSpPr txBox="1"/>
          <p:nvPr/>
        </p:nvSpPr>
        <p:spPr>
          <a:xfrm>
            <a:off x="495299" y="980315"/>
            <a:ext cx="68484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Annual public reporting – data will be posted on HHS website</a:t>
            </a:r>
          </a:p>
          <a:p>
            <a:pPr marL="461963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1963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Expands audit authority and requirements</a:t>
            </a:r>
          </a:p>
          <a:p>
            <a:pPr marL="461963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1963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Bans discrimination/pick-pocketing by PBMs and payers</a:t>
            </a:r>
          </a:p>
          <a:p>
            <a:pPr marL="461963" marR="0" lvl="2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1963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Creates a national data clearinghouse</a:t>
            </a:r>
          </a:p>
          <a:p>
            <a:pPr marL="461963" marR="0" lvl="2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1963" marR="0" lvl="2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Requires covered entities to work with manufacturers on repaying duplicate discounts</a:t>
            </a:r>
          </a:p>
          <a:p>
            <a:pPr marL="461963" marR="0" lvl="2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1963" marR="0" lvl="2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Imposes a user fee on CEs that would cover the program administration costs</a:t>
            </a:r>
          </a:p>
          <a:p>
            <a:pPr marL="340519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3419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cs typeface="Arial"/>
              <a:sym typeface="Arial"/>
            </a:endParaRPr>
          </a:p>
          <a:p>
            <a:pPr marL="685835" marR="0" lvl="2" indent="-22861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cs typeface="Arial"/>
              <a:sym typeface="Arial"/>
            </a:endParaRPr>
          </a:p>
          <a:p>
            <a:pPr marL="228611" marR="0" lvl="0" indent="-22861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cs typeface="Arial"/>
              <a:sym typeface="Arial"/>
            </a:endParaRPr>
          </a:p>
          <a:p>
            <a:pPr marL="457223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cs typeface="Arial"/>
              <a:sym typeface="Arial"/>
            </a:endParaRPr>
          </a:p>
          <a:p>
            <a:pPr marL="457223" marR="0" lvl="1" indent="-22861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cs typeface="Arial"/>
              <a:sym typeface="Arial"/>
            </a:endParaRPr>
          </a:p>
          <a:p>
            <a:pPr marL="457223" marR="0" lvl="1" indent="-22861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cs typeface="Arial"/>
              <a:sym typeface="Arial"/>
            </a:endParaRPr>
          </a:p>
          <a:p>
            <a:pPr marL="457223" marR="0" lvl="1" indent="-22861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642C2B-017F-21B4-EB60-D5B81792B775}"/>
              </a:ext>
            </a:extLst>
          </p:cNvPr>
          <p:cNvSpPr txBox="1"/>
          <p:nvPr/>
        </p:nvSpPr>
        <p:spPr>
          <a:xfrm>
            <a:off x="2283669" y="201741"/>
            <a:ext cx="457666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SUSTAIN Act, continued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A6726-2246-9964-6C67-5BE090C72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208" y="1517804"/>
            <a:ext cx="1432684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33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1" descr="Q And A Images - Free Download on Freepik"/>
          <p:cNvPicPr preferRelativeResize="0"/>
          <p:nvPr/>
        </p:nvPicPr>
        <p:blipFill rotWithShape="1">
          <a:blip r:embed="rId3">
            <a:alphaModFix/>
          </a:blip>
          <a:srcRect l="15055" t="10265" r="14929" b="20238"/>
          <a:stretch/>
        </p:blipFill>
        <p:spPr>
          <a:xfrm>
            <a:off x="864895" y="886348"/>
            <a:ext cx="4174761" cy="283314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1"/>
          <p:cNvSpPr/>
          <p:nvPr/>
        </p:nvSpPr>
        <p:spPr>
          <a:xfrm>
            <a:off x="3914606" y="-44875"/>
            <a:ext cx="5314800" cy="5143500"/>
          </a:xfrm>
          <a:prstGeom prst="parallelogram">
            <a:avLst>
              <a:gd name="adj" fmla="val 55588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7" name="Google Shape;407;p51"/>
          <p:cNvSpPr txBox="1"/>
          <p:nvPr/>
        </p:nvSpPr>
        <p:spPr>
          <a:xfrm>
            <a:off x="5590106" y="1618954"/>
            <a:ext cx="19638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Colleen Meiman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National Policy Advisor for State Associations of Community Health Centers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colleen@fachc.org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301-906-5958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32BAF5F1-3C22-398D-78FE-521A2BFF3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>
            <a:extLst>
              <a:ext uri="{FF2B5EF4-FFF2-40B4-BE49-F238E27FC236}">
                <a16:creationId xmlns:a16="http://schemas.microsoft.com/office/drawing/2014/main" id="{0DC342A4-1B31-0A77-A08D-8FC4B86580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6" name="Google Shape;286;p35">
            <a:extLst>
              <a:ext uri="{FF2B5EF4-FFF2-40B4-BE49-F238E27FC236}">
                <a16:creationId xmlns:a16="http://schemas.microsoft.com/office/drawing/2014/main" id="{1764BDAB-CEE5-6E0F-E2DB-9C938306A42E}"/>
              </a:ext>
            </a:extLst>
          </p:cNvPr>
          <p:cNvSpPr txBox="1"/>
          <p:nvPr/>
        </p:nvSpPr>
        <p:spPr>
          <a:xfrm>
            <a:off x="1064495" y="137535"/>
            <a:ext cx="7561384" cy="5847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Recommended Action Items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35">
            <a:extLst>
              <a:ext uri="{FF2B5EF4-FFF2-40B4-BE49-F238E27FC236}">
                <a16:creationId xmlns:a16="http://schemas.microsoft.com/office/drawing/2014/main" id="{BA21371C-95B2-DEA1-8F7D-95830F0927DE}"/>
              </a:ext>
            </a:extLst>
          </p:cNvPr>
          <p:cNvSpPr txBox="1"/>
          <p:nvPr/>
        </p:nvSpPr>
        <p:spPr>
          <a:xfrm>
            <a:off x="604939" y="859805"/>
            <a:ext cx="8169636" cy="440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61963" marR="0" lvl="0" indent="-4619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Consider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opening an in-house pharmacy, if you don’t have one yet. </a:t>
            </a:r>
          </a:p>
          <a:p>
            <a:pPr marL="461963" marR="0" lvl="0" indent="-4619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Keep an eye on changes in insulin and inhalers prices, and adjust as appropriate/ feasible. 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See attachment.</a:t>
            </a:r>
          </a:p>
          <a:p>
            <a:pPr marL="461963" indent="-461963">
              <a:lnSpc>
                <a:spcPct val="90000"/>
              </a:lnSpc>
              <a:spcAft>
                <a:spcPts val="600"/>
              </a:spcAft>
              <a:buSzPts val="1800"/>
              <a:buFont typeface="+mj-lt"/>
              <a:buAutoNum type="arabicPeriod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Give another look at Patient Assistance Programs – particularly for insulin.</a:t>
            </a:r>
          </a:p>
          <a:p>
            <a:pPr marL="461963" marR="0" lvl="0" indent="-4619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Make sure your CFOs are aware of changes to 340B savings.</a:t>
            </a:r>
            <a:endParaRPr lang="en-US" sz="1600" dirty="0">
              <a:latin typeface="+mn-lt"/>
              <a:ea typeface="Calibri"/>
              <a:cs typeface="Calibri"/>
              <a:sym typeface="Calibri"/>
            </a:endParaRPr>
          </a:p>
          <a:p>
            <a:pPr marL="461963" marR="0" lvl="0" indent="-4619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+mn-lt"/>
                <a:ea typeface="Times New Roman" panose="02020603050405020304" pitchFamily="18" charset="0"/>
                <a:cs typeface="Arial"/>
                <a:sym typeface="Arial"/>
              </a:rPr>
              <a:t>Be sure you are NOT submitting any more data to ESP than you are required to.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+mn-lt"/>
              <a:ea typeface="Aptos" panose="020B0004020202020204" pitchFamily="34" charset="0"/>
              <a:cs typeface="Arial"/>
              <a:sym typeface="Arial"/>
            </a:endParaRPr>
          </a:p>
          <a:p>
            <a:pPr marL="461963" marR="0" lvl="0" indent="-46196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+mn-lt"/>
                <a:ea typeface="Times New Roman" panose="02020603050405020304" pitchFamily="18" charset="0"/>
                <a:cs typeface="Arial"/>
                <a:sym typeface="Arial"/>
              </a:rPr>
              <a:t>Make a </a:t>
            </a:r>
            <a:r>
              <a:rPr kumimoji="0" lang="en-US" sz="1600" b="0" i="0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+mn-lt"/>
                <a:ea typeface="Times New Roman" panose="02020603050405020304" pitchFamily="18" charset="0"/>
                <a:cs typeface="Arial"/>
                <a:sym typeface="Arial"/>
              </a:rPr>
              <a:t>conscious decision about whether to submit data to Novo Nordisk via ESP within the next few days.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+mn-lt"/>
              <a:ea typeface="Aptos" panose="020B0004020202020204" pitchFamily="34" charset="0"/>
              <a:cs typeface="Arial"/>
              <a:sym typeface="Arial"/>
            </a:endParaRPr>
          </a:p>
          <a:p>
            <a:pPr marL="461963" marR="0" lvl="0" indent="-46196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+mn-lt"/>
                <a:ea typeface="Times New Roman" panose="02020603050405020304" pitchFamily="18" charset="0"/>
                <a:cs typeface="Arial"/>
                <a:sym typeface="Arial"/>
              </a:rPr>
              <a:t>Medicare is going to switch PrEP </a:t>
            </a:r>
            <a:r>
              <a:rPr lang="en-US" sz="1600" spc="30" dirty="0"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to a Part B drug starting Jan. 1.  Check if   your pharmacy(</a:t>
            </a:r>
            <a:r>
              <a:rPr lang="en-US" sz="1600" spc="30" dirty="0" err="1"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ies</a:t>
            </a:r>
            <a:r>
              <a:rPr lang="en-US" sz="1600" spc="30" dirty="0"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) can dispense Part B drugs, and adjust as needed.  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+mn-lt"/>
              <a:ea typeface="Aptos" panose="020B0004020202020204" pitchFamily="34" charset="0"/>
              <a:cs typeface="Arial"/>
              <a:sym typeface="Arial"/>
            </a:endParaRPr>
          </a:p>
          <a:p>
            <a:pPr marL="461963" marR="0" lvl="0" indent="-4619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For drugs makers with restrictions, sign up for one pharmacy per delivery site. 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See instructions at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  <a:hlinkClick r:id="rId3"/>
              </a:rPr>
              <a:t>https://shorturl.at/anzO4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  <a:p>
            <a:pPr marL="461963" marR="0" lvl="0" indent="-4619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Arial"/>
                <a:hlinkClick r:id="rId4" action="ppaction://hlinkfile"/>
              </a:rPr>
              <a:t>Reexamine your rules re: referral prescriptions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  <a:p>
            <a:pPr marL="461963" marR="0" lvl="0" indent="-4619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Advocate for Congressional action THIS YEAR!</a:t>
            </a:r>
          </a:p>
          <a:p>
            <a:pPr marL="234950" marR="0" lvl="0" indent="-2349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1064496" y="230638"/>
            <a:ext cx="7561384" cy="6850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For a current list of CP restrictions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9CDA7-DE6E-9324-4DDE-4F42464F54CF}"/>
              </a:ext>
            </a:extLst>
          </p:cNvPr>
          <p:cNvSpPr txBox="1"/>
          <p:nvPr/>
        </p:nvSpPr>
        <p:spPr>
          <a:xfrm>
            <a:off x="213349" y="1889014"/>
            <a:ext cx="1390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1848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See Tab 2 of the Resource Spread-sheet.</a:t>
            </a:r>
            <a:endParaRPr kumimoji="0" lang="en-US" sz="1050" b="1" i="1" u="none" strike="noStrike" kern="0" cap="none" spc="0" normalizeH="0" baseline="0" noProof="0" dirty="0">
              <a:ln>
                <a:noFill/>
              </a:ln>
              <a:solidFill>
                <a:srgbClr val="1848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87AAE-59AC-4B8E-9A84-EE1117674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" t="29089" r="23101"/>
          <a:stretch/>
        </p:blipFill>
        <p:spPr>
          <a:xfrm>
            <a:off x="1701384" y="1146360"/>
            <a:ext cx="7295499" cy="37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4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1064496" y="230638"/>
            <a:ext cx="7561384" cy="70784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July 1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9CDA7-DE6E-9324-4DDE-4F42464F54CF}"/>
              </a:ext>
            </a:extLst>
          </p:cNvPr>
          <p:cNvSpPr txBox="1"/>
          <p:nvPr/>
        </p:nvSpPr>
        <p:spPr>
          <a:xfrm>
            <a:off x="457102" y="1347495"/>
            <a:ext cx="8100423" cy="330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 New or updated restrictions went into effect from Sanofi, BMS, Bausch &amp; Long,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Sobi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, and Novo-Nordisk*.  </a:t>
            </a:r>
          </a:p>
          <a:p>
            <a:pPr marL="688975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CHCs must start reporting data to BMS, via ESP, on 340 drugs dispensed at their single designated contract pharmacy site (assuming they have no in-house sites) within 14 days of dispense. </a:t>
            </a:r>
            <a:endParaRPr kumimoji="0" lang="en-US" sz="16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914400" marR="0" lvl="2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The 340B price for many insulin &amp; inhaler products (particularly those that have long been penny-priced) increased noticeably, reflecting the significant decrease in the official prices for these products that went into effect on January 1, 2024. </a:t>
            </a:r>
          </a:p>
          <a:p>
            <a:pPr marL="688975" marR="0" lvl="4" indent="-23336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CHCs can incur a loss every time they dispense certain insulins or inhalers starting 7/1/24.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75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567A43-F83A-C447-1AD2-296E6C9B6227}"/>
              </a:ext>
            </a:extLst>
          </p:cNvPr>
          <p:cNvGraphicFramePr>
            <a:graphicFrameLocks noGrp="1"/>
          </p:cNvGraphicFramePr>
          <p:nvPr/>
        </p:nvGraphicFramePr>
        <p:xfrm>
          <a:off x="816963" y="760684"/>
          <a:ext cx="7652478" cy="4071837"/>
        </p:xfrm>
        <a:graphic>
          <a:graphicData uri="http://schemas.openxmlformats.org/drawingml/2006/table">
            <a:tbl>
              <a:tblPr firstRow="1" firstCol="1" bandRow="1"/>
              <a:tblGrid>
                <a:gridCol w="1007093">
                  <a:extLst>
                    <a:ext uri="{9D8B030D-6E8A-4147-A177-3AD203B41FA5}">
                      <a16:colId xmlns:a16="http://schemas.microsoft.com/office/drawing/2014/main" val="3913604545"/>
                    </a:ext>
                  </a:extLst>
                </a:gridCol>
                <a:gridCol w="1180859">
                  <a:extLst>
                    <a:ext uri="{9D8B030D-6E8A-4147-A177-3AD203B41FA5}">
                      <a16:colId xmlns:a16="http://schemas.microsoft.com/office/drawing/2014/main" val="4054279000"/>
                    </a:ext>
                  </a:extLst>
                </a:gridCol>
                <a:gridCol w="1001601">
                  <a:extLst>
                    <a:ext uri="{9D8B030D-6E8A-4147-A177-3AD203B41FA5}">
                      <a16:colId xmlns:a16="http://schemas.microsoft.com/office/drawing/2014/main" val="418145645"/>
                    </a:ext>
                  </a:extLst>
                </a:gridCol>
                <a:gridCol w="813121">
                  <a:extLst>
                    <a:ext uri="{9D8B030D-6E8A-4147-A177-3AD203B41FA5}">
                      <a16:colId xmlns:a16="http://schemas.microsoft.com/office/drawing/2014/main" val="2709659804"/>
                    </a:ext>
                  </a:extLst>
                </a:gridCol>
                <a:gridCol w="1014588">
                  <a:extLst>
                    <a:ext uri="{9D8B030D-6E8A-4147-A177-3AD203B41FA5}">
                      <a16:colId xmlns:a16="http://schemas.microsoft.com/office/drawing/2014/main" val="2409745527"/>
                    </a:ext>
                  </a:extLst>
                </a:gridCol>
                <a:gridCol w="879396">
                  <a:extLst>
                    <a:ext uri="{9D8B030D-6E8A-4147-A177-3AD203B41FA5}">
                      <a16:colId xmlns:a16="http://schemas.microsoft.com/office/drawing/2014/main" val="2786836540"/>
                    </a:ext>
                  </a:extLst>
                </a:gridCol>
                <a:gridCol w="945506">
                  <a:extLst>
                    <a:ext uri="{9D8B030D-6E8A-4147-A177-3AD203B41FA5}">
                      <a16:colId xmlns:a16="http://schemas.microsoft.com/office/drawing/2014/main" val="3650771320"/>
                    </a:ext>
                  </a:extLst>
                </a:gridCol>
                <a:gridCol w="810314">
                  <a:extLst>
                    <a:ext uri="{9D8B030D-6E8A-4147-A177-3AD203B41FA5}">
                      <a16:colId xmlns:a16="http://schemas.microsoft.com/office/drawing/2014/main" val="2023408484"/>
                    </a:ext>
                  </a:extLst>
                </a:gridCol>
              </a:tblGrid>
              <a:tr h="20339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Humalog (an insulin)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Policy/ Market changes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CHC #1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CHC #2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95875"/>
                  </a:ext>
                </a:extLst>
              </a:tr>
              <a:tr h="1221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Typical Commercial Reimburse-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340B price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Typical 340B savings for commercial patient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Typical Commercial Reimburse-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ment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340B price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Typical 340B savings for commercial patient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39415"/>
                  </a:ext>
                </a:extLst>
              </a:tr>
              <a:tr h="203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$0.15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$740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$740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585243"/>
                  </a:ext>
                </a:extLst>
              </a:tr>
              <a:tr h="139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January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AMP cap lifted; payers begin lowering reimbursement in response to lower prices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$150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$0.15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$150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$180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$0.15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$180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53861"/>
                  </a:ext>
                </a:extLst>
              </a:tr>
              <a:tr h="1046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July 2024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(Humalog 75/25 </a:t>
                      </a:r>
                      <a:r>
                        <a:rPr lang="en-US" sz="1100" b="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Kwikpen</a:t>
                      </a: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340B price lowered in response to Jan. 2024 change in market price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$75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(Estimate)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$24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(estimate)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$75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(Estimate)</a:t>
                      </a: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$51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(estimate)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5123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2BA541-3E40-D1F4-124C-F24261E7A52C}"/>
              </a:ext>
            </a:extLst>
          </p:cNvPr>
          <p:cNvSpPr txBox="1"/>
          <p:nvPr/>
        </p:nvSpPr>
        <p:spPr>
          <a:xfrm>
            <a:off x="1259175" y="112426"/>
            <a:ext cx="713531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Real-World Example</a:t>
            </a:r>
          </a:p>
        </p:txBody>
      </p:sp>
    </p:spTree>
    <p:extLst>
      <p:ext uri="{BB962C8B-B14F-4D97-AF65-F5344CB8AC3E}">
        <p14:creationId xmlns:p14="http://schemas.microsoft.com/office/powerpoint/2010/main" val="277985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1101971" y="176243"/>
            <a:ext cx="7561384" cy="7509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ESP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9CDA7-DE6E-9324-4DDE-4F42464F54CF}"/>
              </a:ext>
            </a:extLst>
          </p:cNvPr>
          <p:cNvSpPr txBox="1"/>
          <p:nvPr/>
        </p:nvSpPr>
        <p:spPr>
          <a:xfrm>
            <a:off x="928919" y="993618"/>
            <a:ext cx="5850571" cy="446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Which ones still allow the ESP “workaround”? – aka access to multiple contract pharmacies in exchange for submitting data to ESP?</a:t>
            </a:r>
          </a:p>
          <a:p>
            <a:pPr marL="801688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Gilead</a:t>
            </a:r>
          </a:p>
          <a:p>
            <a:pPr marL="801688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Amgen – A CHC with both CHC-owned and contract pharmacies can have a </a:t>
            </a:r>
            <a:r>
              <a:rPr kumimoji="0" lang="en-US" sz="1800" b="0" i="0" u="sng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single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 CP site if it submit data to ESO on both the CE-owned and CP site.</a:t>
            </a:r>
          </a:p>
          <a:p>
            <a:pPr marL="801688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Novo – see discussion below.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Bristol Myers Squibb flips the system on its head.</a:t>
            </a:r>
          </a:p>
          <a:p>
            <a:pPr marL="801688" marR="0" lvl="0" indent="-34448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Arial"/>
                <a:sym typeface="Arial"/>
              </a:rPr>
              <a:t>Effective July 1, CHCs with a single CP site must submit data to ESP for that site in order to receive 340B pricing there.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53EF1-3EA6-883A-3A78-7E1F89D9FA48}"/>
              </a:ext>
            </a:extLst>
          </p:cNvPr>
          <p:cNvSpPr txBox="1"/>
          <p:nvPr/>
        </p:nvSpPr>
        <p:spPr>
          <a:xfrm>
            <a:off x="6973455" y="1348509"/>
            <a:ext cx="1584070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For your own protection, please make sure you are not submitting data to ESP for any manufacturers other these!</a:t>
            </a:r>
          </a:p>
        </p:txBody>
      </p:sp>
    </p:spTree>
    <p:extLst>
      <p:ext uri="{BB962C8B-B14F-4D97-AF65-F5344CB8AC3E}">
        <p14:creationId xmlns:p14="http://schemas.microsoft.com/office/powerpoint/2010/main" val="144517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1064496" y="230638"/>
            <a:ext cx="7561384" cy="6192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Novo Nordisk – The best of the worst?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9CDA7-DE6E-9324-4DDE-4F42464F54CF}"/>
              </a:ext>
            </a:extLst>
          </p:cNvPr>
          <p:cNvSpPr txBox="1"/>
          <p:nvPr/>
        </p:nvSpPr>
        <p:spPr>
          <a:xfrm>
            <a:off x="728292" y="1012091"/>
            <a:ext cx="72539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first manufacturer to exempt “grantees” from contract pharmacies imposed on hospitals.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last of the insulin manufacturers to impose contract pharmacy restrictions on CHCs.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Effective 7/1/24, Novo Nordisk will: </a:t>
            </a:r>
          </a:p>
          <a:p>
            <a:pPr marL="569913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9913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Ship to two contract pharmacy sites -- even for CHCs that have in-house pharmacies – with no ESP reporting requirement.</a:t>
            </a:r>
          </a:p>
          <a:p>
            <a:pPr marL="569913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Arial"/>
              <a:cs typeface="Arial"/>
              <a:sym typeface="Arial"/>
            </a:endParaRPr>
          </a:p>
          <a:p>
            <a:pPr marL="569913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Arial"/>
              </a:rPr>
              <a:t>Allow CHCs to continue having unlimited contract pharmacy sites if they submit data to ESP </a:t>
            </a:r>
          </a:p>
          <a:p>
            <a:pPr marL="569913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Arial"/>
              <a:cs typeface="Arial"/>
              <a:sym typeface="Arial"/>
            </a:endParaRPr>
          </a:p>
          <a:p>
            <a:pPr marL="569913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Arial"/>
              </a:rPr>
              <a:t>NN will only block 340B shipments to contract pharmacy sites for which it has not begun receiving ESP data by 8/1/24 – a month after the restrictions start.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9913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344904"/>
      </p:ext>
    </p:extLst>
  </p:cSld>
  <p:clrMapOvr>
    <a:masterClrMapping/>
  </p:clrMapOvr>
</p:sld>
</file>

<file path=ppt/theme/theme1.xml><?xml version="1.0" encoding="utf-8"?>
<a:theme xmlns:a="http://schemas.openxmlformats.org/drawingml/2006/main" name="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3751</Words>
  <Application>Microsoft Office PowerPoint</Application>
  <PresentationFormat>On-screen Show (16:9)</PresentationFormat>
  <Paragraphs>487</Paragraphs>
  <Slides>43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Aptos</vt:lpstr>
      <vt:lpstr>Courier New</vt:lpstr>
      <vt:lpstr>cnn_sans_display</vt:lpstr>
      <vt:lpstr>Merriweather</vt:lpstr>
      <vt:lpstr>Arial</vt:lpstr>
      <vt:lpstr>IBM Plex Sans</vt:lpstr>
      <vt:lpstr>Montserrat Light</vt:lpstr>
      <vt:lpstr>Helvetica Neue</vt:lpstr>
      <vt:lpstr>Wingdings</vt:lpstr>
      <vt:lpstr>IBM Plex Sans Light</vt:lpstr>
      <vt:lpstr>Symbol</vt:lpstr>
      <vt:lpstr>Segoe UI</vt:lpstr>
      <vt:lpstr>Calibri</vt:lpstr>
      <vt:lpstr>Amasis MT Pro Medium</vt:lpstr>
      <vt:lpstr>Helvetica</vt:lpstr>
      <vt:lpstr>Surrey template</vt:lpstr>
      <vt:lpstr>1_Surrey template</vt:lpstr>
      <vt:lpstr>Federal Updates  on 340B  Ohio Association of CHCs July 12, 2024  Colleen Meiman State Associations of Community Health Centers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Meiman</dc:creator>
  <cp:lastModifiedBy>Colleen Meiman</cp:lastModifiedBy>
  <cp:revision>41</cp:revision>
  <dcterms:modified xsi:type="dcterms:W3CDTF">2024-07-17T19:58:40Z</dcterms:modified>
</cp:coreProperties>
</file>