
<file path=[Content_Types].xml><?xml version="1.0" encoding="utf-8"?>
<Types xmlns="http://schemas.openxmlformats.org/package/2006/content-types">
  <Default Extension="emf" ContentType="image/x-emf"/>
  <Default Extension="jpeg" ContentType="image/jpeg"/>
  <Default Extension="jpg" ContentType="image/jpeg"/>
  <Default Extension="jpg&amp;ehk=EONzOv4" ContentType="image/jpeg"/>
  <Default Extension="jpg&amp;ehk=LAHzTfCBcU4Q" ContentType="image/jpeg"/>
  <Default Extension="jpg&amp;ehk=XtUm954Mg7CanJmQNrnevw&amp;pid=OfficeInsert"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43"/>
  </p:notesMasterIdLst>
  <p:sldIdLst>
    <p:sldId id="1966" r:id="rId5"/>
    <p:sldId id="1887" r:id="rId6"/>
    <p:sldId id="281" r:id="rId7"/>
    <p:sldId id="1967" r:id="rId8"/>
    <p:sldId id="1994" r:id="rId9"/>
    <p:sldId id="1963" r:id="rId10"/>
    <p:sldId id="1968" r:id="rId11"/>
    <p:sldId id="1835" r:id="rId12"/>
    <p:sldId id="1964" r:id="rId13"/>
    <p:sldId id="1872" r:id="rId14"/>
    <p:sldId id="1982" r:id="rId15"/>
    <p:sldId id="1983" r:id="rId16"/>
    <p:sldId id="487" r:id="rId17"/>
    <p:sldId id="1918" r:id="rId18"/>
    <p:sldId id="1917" r:id="rId19"/>
    <p:sldId id="1951" r:id="rId20"/>
    <p:sldId id="1971" r:id="rId21"/>
    <p:sldId id="1985" r:id="rId22"/>
    <p:sldId id="299" r:id="rId23"/>
    <p:sldId id="303" r:id="rId24"/>
    <p:sldId id="302" r:id="rId25"/>
    <p:sldId id="1952" r:id="rId26"/>
    <p:sldId id="1874" r:id="rId27"/>
    <p:sldId id="286" r:id="rId28"/>
    <p:sldId id="1986" r:id="rId29"/>
    <p:sldId id="1987" r:id="rId30"/>
    <p:sldId id="1965" r:id="rId31"/>
    <p:sldId id="1956" r:id="rId32"/>
    <p:sldId id="1972" r:id="rId33"/>
    <p:sldId id="1957" r:id="rId34"/>
    <p:sldId id="1973" r:id="rId35"/>
    <p:sldId id="1989" r:id="rId36"/>
    <p:sldId id="1978" r:id="rId37"/>
    <p:sldId id="1990" r:id="rId38"/>
    <p:sldId id="266" r:id="rId39"/>
    <p:sldId id="1991" r:id="rId40"/>
    <p:sldId id="1992" r:id="rId41"/>
    <p:sldId id="1826" r:id="rId4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Cooper" initials="AC" lastIdx="1" clrIdx="0">
    <p:extLst>
      <p:ext uri="{19B8F6BF-5375-455C-9EA6-DF929625EA0E}">
        <p15:presenceInfo xmlns:p15="http://schemas.microsoft.com/office/powerpoint/2012/main" userId="S::Amanda@ConnectConsulting.biz::68bc9835-f8a5-41a4-adf5-1273c78db446" providerId="AD"/>
      </p:ext>
    </p:extLst>
  </p:cmAuthor>
  <p:cmAuthor id="2" name="Nora O'Brien" initials="NO" lastIdx="1" clrIdx="1">
    <p:extLst>
      <p:ext uri="{19B8F6BF-5375-455C-9EA6-DF929625EA0E}">
        <p15:presenceInfo xmlns:p15="http://schemas.microsoft.com/office/powerpoint/2012/main" userId="S::nora@connectconsulting.biz::dcbf3726-b29e-4fc2-ab64-eec7726e6d2d" providerId="AD"/>
      </p:ext>
    </p:extLst>
  </p:cmAuthor>
  <p:cmAuthor id="3" name="Tony Hurley" initials="TH" lastIdx="4" clrIdx="2">
    <p:extLst>
      <p:ext uri="{19B8F6BF-5375-455C-9EA6-DF929625EA0E}">
        <p15:presenceInfo xmlns:p15="http://schemas.microsoft.com/office/powerpoint/2012/main" userId="0bc4cecef3cb4b0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6003"/>
    <a:srgbClr val="FFFF99"/>
    <a:srgbClr val="CCCCFF"/>
    <a:srgbClr val="CCECFF"/>
    <a:srgbClr val="901602"/>
    <a:srgbClr val="7D8309"/>
    <a:srgbClr val="888604"/>
    <a:srgbClr val="C8691A"/>
    <a:srgbClr val="B7642B"/>
    <a:srgbClr val="9E7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42" autoAdjust="0"/>
    <p:restoredTop sz="95811" autoAdjust="0"/>
  </p:normalViewPr>
  <p:slideViewPr>
    <p:cSldViewPr snapToGrid="0">
      <p:cViewPr varScale="1">
        <p:scale>
          <a:sx n="110" d="100"/>
          <a:sy n="110" d="100"/>
        </p:scale>
        <p:origin x="280" y="184"/>
      </p:cViewPr>
      <p:guideLst/>
    </p:cSldViewPr>
  </p:slideViewPr>
  <p:notesTextViewPr>
    <p:cViewPr>
      <p:scale>
        <a:sx n="1" d="1"/>
        <a:sy n="1" d="1"/>
      </p:scale>
      <p:origin x="0" y="0"/>
    </p:cViewPr>
  </p:notesTextViewPr>
  <p:sorterViewPr>
    <p:cViewPr>
      <p:scale>
        <a:sx n="130" d="100"/>
        <a:sy n="130" d="100"/>
      </p:scale>
      <p:origin x="0" y="-259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507B74B-9EE9-4E70-9F79-6FC0B3EDD896}" type="datetimeFigureOut">
              <a:rPr lang="en-US" smtClean="0"/>
              <a:t>7/13/22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562D9C4-2B2C-4A5F-9730-AE187C5AD0DA}" type="slidenum">
              <a:rPr lang="en-US" smtClean="0"/>
              <a:t>‹#›</a:t>
            </a:fld>
            <a:endParaRPr lang="en-US" dirty="0"/>
          </a:p>
        </p:txBody>
      </p:sp>
    </p:spTree>
    <p:extLst>
      <p:ext uri="{BB962C8B-B14F-4D97-AF65-F5344CB8AC3E}">
        <p14:creationId xmlns:p14="http://schemas.microsoft.com/office/powerpoint/2010/main" val="2908674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ACE04-E13C-4837-B6DD-B388E7CAA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23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ACE04-E13C-4837-B6DD-B388E7CAA05E}" type="slidenum">
              <a:rPr lang="en-US" smtClean="0"/>
              <a:t>23</a:t>
            </a:fld>
            <a:endParaRPr lang="en-US" dirty="0"/>
          </a:p>
        </p:txBody>
      </p:sp>
    </p:spTree>
    <p:extLst>
      <p:ext uri="{BB962C8B-B14F-4D97-AF65-F5344CB8AC3E}">
        <p14:creationId xmlns:p14="http://schemas.microsoft.com/office/powerpoint/2010/main" val="749919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8657">
              <a:defRPr/>
            </a:pPr>
            <a:fld id="{C34D2D73-3113-4C80-9D2F-63F3F71B43AE}" type="slidenum">
              <a:rPr lang="en-US">
                <a:solidFill>
                  <a:prstClr val="black"/>
                </a:solidFill>
                <a:latin typeface="Calibri" panose="020F0502020204030204"/>
              </a:rPr>
              <a:pPr defTabSz="968657">
                <a:defRPr/>
              </a:pPr>
              <a:t>2</a:t>
            </a:fld>
            <a:endParaRPr lang="en-US" dirty="0">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B322B8CC-1F56-40E2-A4A6-C79D12B5003D}"/>
              </a:ext>
            </a:extLst>
          </p:cNvPr>
          <p:cNvSpPr>
            <a:spLocks noGrp="1"/>
          </p:cNvSpPr>
          <p:nvPr>
            <p:ph type="ftr" sz="quarter" idx="11"/>
          </p:nvPr>
        </p:nvSpPr>
        <p:spPr/>
        <p:txBody>
          <a:bodyPr/>
          <a:lstStyle/>
          <a:p>
            <a:pPr defTabSz="968657">
              <a:defRPr/>
            </a:pPr>
            <a:r>
              <a:rPr lang="en-US" dirty="0">
                <a:solidFill>
                  <a:prstClr val="black"/>
                </a:solidFill>
                <a:latin typeface="Calibri" panose="020F0502020204030204"/>
              </a:rPr>
              <a:t>Merced County DPH</a:t>
            </a:r>
          </a:p>
        </p:txBody>
      </p:sp>
    </p:spTree>
    <p:extLst>
      <p:ext uri="{BB962C8B-B14F-4D97-AF65-F5344CB8AC3E}">
        <p14:creationId xmlns:p14="http://schemas.microsoft.com/office/powerpoint/2010/main" val="2648209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2D9C4-2B2C-4A5F-9730-AE187C5AD0DA}" type="slidenum">
              <a:rPr lang="en-US" smtClean="0"/>
              <a:t>3</a:t>
            </a:fld>
            <a:endParaRPr lang="en-US" dirty="0"/>
          </a:p>
        </p:txBody>
      </p:sp>
    </p:spTree>
    <p:extLst>
      <p:ext uri="{BB962C8B-B14F-4D97-AF65-F5344CB8AC3E}">
        <p14:creationId xmlns:p14="http://schemas.microsoft.com/office/powerpoint/2010/main" val="162189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ACE04-E13C-4837-B6DD-B388E7CAA05E}" type="slidenum">
              <a:rPr lang="en-US" smtClean="0"/>
              <a:t>6</a:t>
            </a:fld>
            <a:endParaRPr lang="en-US" dirty="0"/>
          </a:p>
        </p:txBody>
      </p:sp>
    </p:spTree>
    <p:extLst>
      <p:ext uri="{BB962C8B-B14F-4D97-AF65-F5344CB8AC3E}">
        <p14:creationId xmlns:p14="http://schemas.microsoft.com/office/powerpoint/2010/main" val="1260413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ACE04-E13C-4837-B6DD-B388E7CAA05E}" type="slidenum">
              <a:rPr lang="en-US" smtClean="0"/>
              <a:t>10</a:t>
            </a:fld>
            <a:endParaRPr lang="en-US" dirty="0"/>
          </a:p>
        </p:txBody>
      </p:sp>
    </p:spTree>
    <p:extLst>
      <p:ext uri="{BB962C8B-B14F-4D97-AF65-F5344CB8AC3E}">
        <p14:creationId xmlns:p14="http://schemas.microsoft.com/office/powerpoint/2010/main" val="2811221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Arial" panose="020B0604020202020204" pitchFamily="34" charset="0"/>
                <a:cs typeface="Arial" panose="020B0604020202020204" pitchFamily="34" charset="0"/>
              </a:rPr>
              <a:t>The tool pinpoints:</a:t>
            </a:r>
          </a:p>
          <a:p>
            <a:pPr lvl="1"/>
            <a:r>
              <a:rPr lang="en-US" sz="1800" dirty="0">
                <a:latin typeface="Arial" panose="020B0604020202020204" pitchFamily="34" charset="0"/>
                <a:cs typeface="Arial" panose="020B0604020202020204" pitchFamily="34" charset="0"/>
              </a:rPr>
              <a:t>Hazards and/or vulnerabilities that need your attention;</a:t>
            </a:r>
          </a:p>
          <a:p>
            <a:pPr lvl="1"/>
            <a:r>
              <a:rPr lang="en-US" sz="1800" dirty="0">
                <a:latin typeface="Arial" panose="020B0604020202020204" pitchFamily="34" charset="0"/>
                <a:cs typeface="Arial" panose="020B0604020202020204" pitchFamily="34" charset="0"/>
              </a:rPr>
              <a:t>Actions that might be taken to reduce the impact of those hazards;</a:t>
            </a:r>
          </a:p>
          <a:p>
            <a:pPr lvl="1"/>
            <a:r>
              <a:rPr lang="en-US" sz="1800" dirty="0">
                <a:latin typeface="Arial" panose="020B0604020202020204" pitchFamily="34" charset="0"/>
                <a:cs typeface="Arial" panose="020B0604020202020204" pitchFamily="34" charset="0"/>
              </a:rPr>
              <a:t>What resources are likely to be needed to mitigate and prepare for hazards.</a:t>
            </a:r>
          </a:p>
          <a:p>
            <a:endParaRPr lang="en-US" dirty="0"/>
          </a:p>
        </p:txBody>
      </p:sp>
      <p:sp>
        <p:nvSpPr>
          <p:cNvPr id="4" name="Slide Number Placeholder 3"/>
          <p:cNvSpPr>
            <a:spLocks noGrp="1"/>
          </p:cNvSpPr>
          <p:nvPr>
            <p:ph type="sldNum" sz="quarter" idx="5"/>
          </p:nvPr>
        </p:nvSpPr>
        <p:spPr/>
        <p:txBody>
          <a:bodyPr/>
          <a:lstStyle/>
          <a:p>
            <a:fld id="{C562D9C4-2B2C-4A5F-9730-AE187C5AD0DA}" type="slidenum">
              <a:rPr lang="en-US" smtClean="0"/>
              <a:t>13</a:t>
            </a:fld>
            <a:endParaRPr lang="en-US" dirty="0"/>
          </a:p>
        </p:txBody>
      </p:sp>
    </p:spTree>
    <p:extLst>
      <p:ext uri="{BB962C8B-B14F-4D97-AF65-F5344CB8AC3E}">
        <p14:creationId xmlns:p14="http://schemas.microsoft.com/office/powerpoint/2010/main" val="1563509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HVAs can be broken down into categories of incidents for the organization to evaluate: Technological, Man Made &amp; Naturally occurring incidents/hazards. • Technological Examples: IT Failure, HVAC failure, Electrical Failure, Supply Shortage , etc. • Man Made Examples: Active Shooter, Hazmat Incident, Building Fire, Planned Events, etc. • Naturally Occurring Examples: Tornado, Snow Storm, Pandemic, Ice Storm, Earthquake, etc.</a:t>
            </a:r>
          </a:p>
        </p:txBody>
      </p:sp>
      <p:sp>
        <p:nvSpPr>
          <p:cNvPr id="4" name="Slide Number Placeholder 3"/>
          <p:cNvSpPr>
            <a:spLocks noGrp="1"/>
          </p:cNvSpPr>
          <p:nvPr>
            <p:ph type="sldNum" sz="quarter" idx="5"/>
          </p:nvPr>
        </p:nvSpPr>
        <p:spPr/>
        <p:txBody>
          <a:bodyPr/>
          <a:lstStyle/>
          <a:p>
            <a:fld id="{C562D9C4-2B2C-4A5F-9730-AE187C5AD0DA}" type="slidenum">
              <a:rPr lang="en-US" smtClean="0"/>
              <a:t>15</a:t>
            </a:fld>
            <a:endParaRPr lang="en-US" dirty="0"/>
          </a:p>
        </p:txBody>
      </p:sp>
    </p:spTree>
    <p:extLst>
      <p:ext uri="{BB962C8B-B14F-4D97-AF65-F5344CB8AC3E}">
        <p14:creationId xmlns:p14="http://schemas.microsoft.com/office/powerpoint/2010/main" val="1717711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ACE04-E13C-4837-B6DD-B388E7CAA05E}" type="slidenum">
              <a:rPr lang="en-US" smtClean="0"/>
              <a:t>16</a:t>
            </a:fld>
            <a:endParaRPr lang="en-US" dirty="0"/>
          </a:p>
        </p:txBody>
      </p:sp>
    </p:spTree>
    <p:extLst>
      <p:ext uri="{BB962C8B-B14F-4D97-AF65-F5344CB8AC3E}">
        <p14:creationId xmlns:p14="http://schemas.microsoft.com/office/powerpoint/2010/main" val="2326778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dirty="0"/>
              <a:t>HVA Team</a:t>
            </a:r>
          </a:p>
          <a:p>
            <a:pPr marL="342900" lvl="0" indent="-342900">
              <a:buFont typeface="Arial" panose="020B0604020202020204" pitchFamily="34" charset="0"/>
              <a:buChar char="•"/>
            </a:pPr>
            <a:r>
              <a:rPr lang="en-US" sz="1200" dirty="0"/>
              <a:t>Identify a responsible party to coordinate this process.</a:t>
            </a:r>
          </a:p>
          <a:p>
            <a:pPr marL="342900" lvl="0" indent="-342900">
              <a:buFont typeface="Arial" panose="020B0604020202020204" pitchFamily="34" charset="0"/>
              <a:buChar char="•"/>
            </a:pPr>
            <a:r>
              <a:rPr lang="en-US" sz="1200" dirty="0"/>
              <a:t>Administration/Senior Leadership Rep. </a:t>
            </a:r>
          </a:p>
          <a:p>
            <a:pPr marL="342900" lvl="0" indent="-342900">
              <a:buFont typeface="Arial" panose="020B0604020202020204" pitchFamily="34" charset="0"/>
              <a:buChar char="•"/>
            </a:pPr>
            <a:r>
              <a:rPr lang="en-US" sz="1200" dirty="0"/>
              <a:t>Facilities/Engineering/Infrastructure Rep. • </a:t>
            </a:r>
          </a:p>
          <a:p>
            <a:pPr marL="342900" lvl="0" indent="-342900">
              <a:buFont typeface="Arial" panose="020B0604020202020204" pitchFamily="34" charset="0"/>
              <a:buChar char="•"/>
            </a:pPr>
            <a:r>
              <a:rPr lang="en-US" sz="1200" dirty="0"/>
              <a:t>Supply Chain Rep. </a:t>
            </a:r>
          </a:p>
          <a:p>
            <a:pPr marL="342900" lvl="0" indent="-342900">
              <a:buFont typeface="Arial" panose="020B0604020202020204" pitchFamily="34" charset="0"/>
              <a:buChar char="•"/>
            </a:pPr>
            <a:r>
              <a:rPr lang="en-US" sz="1200" dirty="0"/>
              <a:t>Frontline Staff Rep. </a:t>
            </a:r>
          </a:p>
          <a:p>
            <a:pPr marL="342900" lvl="0" indent="-342900">
              <a:buFont typeface="Arial" panose="020B0604020202020204" pitchFamily="34" charset="0"/>
              <a:buChar char="•"/>
            </a:pPr>
            <a:r>
              <a:rPr lang="en-US" sz="1200" dirty="0"/>
              <a:t>Risk/Legal Rep. </a:t>
            </a:r>
          </a:p>
          <a:p>
            <a:pPr marL="342900" lvl="0" indent="-342900">
              <a:buFont typeface="Arial" panose="020B0604020202020204" pitchFamily="34" charset="0"/>
              <a:buChar char="•"/>
            </a:pPr>
            <a:r>
              <a:rPr lang="en-US" sz="1200" dirty="0"/>
              <a:t>Financial Rep.  </a:t>
            </a:r>
          </a:p>
          <a:p>
            <a:pPr marL="342900" lvl="0" indent="-342900">
              <a:buFont typeface="Arial" panose="020B0604020202020204" pitchFamily="34" charset="0"/>
              <a:buChar char="•"/>
            </a:pPr>
            <a:r>
              <a:rPr lang="en-US" sz="1200" dirty="0"/>
              <a:t>IT/Technology Rep.</a:t>
            </a:r>
            <a:endParaRPr lang="en-US" dirty="0"/>
          </a:p>
        </p:txBody>
      </p:sp>
      <p:sp>
        <p:nvSpPr>
          <p:cNvPr id="4" name="Slide Number Placeholder 3"/>
          <p:cNvSpPr>
            <a:spLocks noGrp="1"/>
          </p:cNvSpPr>
          <p:nvPr>
            <p:ph type="sldNum" sz="quarter" idx="5"/>
          </p:nvPr>
        </p:nvSpPr>
        <p:spPr/>
        <p:txBody>
          <a:bodyPr/>
          <a:lstStyle/>
          <a:p>
            <a:fld id="{C562D9C4-2B2C-4A5F-9730-AE187C5AD0DA}" type="slidenum">
              <a:rPr lang="en-US" smtClean="0"/>
              <a:t>17</a:t>
            </a:fld>
            <a:endParaRPr lang="en-US" dirty="0"/>
          </a:p>
        </p:txBody>
      </p:sp>
    </p:spTree>
    <p:extLst>
      <p:ext uri="{BB962C8B-B14F-4D97-AF65-F5344CB8AC3E}">
        <p14:creationId xmlns:p14="http://schemas.microsoft.com/office/powerpoint/2010/main" val="2809363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8FFC-C0CE-2EDD-5D77-E4C8042562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2C4103-1664-5B57-B6F1-2D2574BA9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99342B-321F-E85B-9868-A0905581E780}"/>
              </a:ext>
            </a:extLst>
          </p:cNvPr>
          <p:cNvSpPr>
            <a:spLocks noGrp="1"/>
          </p:cNvSpPr>
          <p:nvPr>
            <p:ph type="dt" sz="half" idx="10"/>
          </p:nvPr>
        </p:nvSpPr>
        <p:spPr/>
        <p:txBody>
          <a:bodyPr/>
          <a:lstStyle/>
          <a:p>
            <a:r>
              <a:rPr lang="en-US" dirty="0"/>
              <a:t>October 7, 2021</a:t>
            </a:r>
          </a:p>
        </p:txBody>
      </p:sp>
      <p:sp>
        <p:nvSpPr>
          <p:cNvPr id="5" name="Footer Placeholder 4">
            <a:extLst>
              <a:ext uri="{FF2B5EF4-FFF2-40B4-BE49-F238E27FC236}">
                <a16:creationId xmlns:a16="http://schemas.microsoft.com/office/drawing/2014/main" id="{AA1BF468-3714-F7CF-EF2A-3811BB3E6DAC}"/>
              </a:ext>
            </a:extLst>
          </p:cNvPr>
          <p:cNvSpPr>
            <a:spLocks noGrp="1"/>
          </p:cNvSpPr>
          <p:nvPr>
            <p:ph type="ftr" sz="quarter" idx="11"/>
          </p:nvPr>
        </p:nvSpPr>
        <p:spPr/>
        <p:txBody>
          <a:bodyPr/>
          <a:lstStyle/>
          <a:p>
            <a:r>
              <a:rPr lang="en-US" dirty="0"/>
              <a:t>Understand your Organizations Risks: the Design and Use of the HVA</a:t>
            </a:r>
          </a:p>
        </p:txBody>
      </p:sp>
      <p:sp>
        <p:nvSpPr>
          <p:cNvPr id="6" name="Slide Number Placeholder 5">
            <a:extLst>
              <a:ext uri="{FF2B5EF4-FFF2-40B4-BE49-F238E27FC236}">
                <a16:creationId xmlns:a16="http://schemas.microsoft.com/office/drawing/2014/main" id="{D4FE7572-D328-4DBB-7C47-83BF4B0E3186}"/>
              </a:ext>
            </a:extLst>
          </p:cNvPr>
          <p:cNvSpPr>
            <a:spLocks noGrp="1"/>
          </p:cNvSpPr>
          <p:nvPr>
            <p:ph type="sldNum" sz="quarter" idx="12"/>
          </p:nvPr>
        </p:nvSpPr>
        <p:spPr/>
        <p:txBody>
          <a:bodyPr/>
          <a:lstStyle/>
          <a:p>
            <a:fld id="{35112A9B-E757-4CDF-9477-DF4152485111}" type="slidenum">
              <a:rPr lang="en-US" smtClean="0"/>
              <a:t>‹#›</a:t>
            </a:fld>
            <a:endParaRPr lang="en-US" dirty="0"/>
          </a:p>
        </p:txBody>
      </p:sp>
    </p:spTree>
    <p:extLst>
      <p:ext uri="{BB962C8B-B14F-4D97-AF65-F5344CB8AC3E}">
        <p14:creationId xmlns:p14="http://schemas.microsoft.com/office/powerpoint/2010/main" val="1000686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78072-7367-C5E8-ABC9-C26F0B9FD7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0DA878-FDC1-6900-7081-5BC878C1FB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5C897-FF6B-6AD7-EC19-7D53BFF4883A}"/>
              </a:ext>
            </a:extLst>
          </p:cNvPr>
          <p:cNvSpPr>
            <a:spLocks noGrp="1"/>
          </p:cNvSpPr>
          <p:nvPr>
            <p:ph type="dt" sz="half" idx="10"/>
          </p:nvPr>
        </p:nvSpPr>
        <p:spPr/>
        <p:txBody>
          <a:bodyPr/>
          <a:lstStyle/>
          <a:p>
            <a:r>
              <a:rPr lang="en-US" dirty="0"/>
              <a:t>October 7, 2021</a:t>
            </a:r>
          </a:p>
        </p:txBody>
      </p:sp>
      <p:sp>
        <p:nvSpPr>
          <p:cNvPr id="5" name="Footer Placeholder 4">
            <a:extLst>
              <a:ext uri="{FF2B5EF4-FFF2-40B4-BE49-F238E27FC236}">
                <a16:creationId xmlns:a16="http://schemas.microsoft.com/office/drawing/2014/main" id="{7532976A-241B-6D4C-CBC0-7E694C271C9B}"/>
              </a:ext>
            </a:extLst>
          </p:cNvPr>
          <p:cNvSpPr>
            <a:spLocks noGrp="1"/>
          </p:cNvSpPr>
          <p:nvPr>
            <p:ph type="ftr" sz="quarter" idx="11"/>
          </p:nvPr>
        </p:nvSpPr>
        <p:spPr/>
        <p:txBody>
          <a:bodyPr/>
          <a:lstStyle/>
          <a:p>
            <a:r>
              <a:rPr lang="en-US" dirty="0"/>
              <a:t>Understand your Organizations Risks: the Design and Use of the HVA</a:t>
            </a:r>
          </a:p>
        </p:txBody>
      </p:sp>
      <p:sp>
        <p:nvSpPr>
          <p:cNvPr id="6" name="Slide Number Placeholder 5">
            <a:extLst>
              <a:ext uri="{FF2B5EF4-FFF2-40B4-BE49-F238E27FC236}">
                <a16:creationId xmlns:a16="http://schemas.microsoft.com/office/drawing/2014/main" id="{05CCB041-A982-D2D5-01B4-C971C4AF7FFD}"/>
              </a:ext>
            </a:extLst>
          </p:cNvPr>
          <p:cNvSpPr>
            <a:spLocks noGrp="1"/>
          </p:cNvSpPr>
          <p:nvPr>
            <p:ph type="sldNum" sz="quarter" idx="12"/>
          </p:nvPr>
        </p:nvSpPr>
        <p:spPr/>
        <p:txBody>
          <a:bodyPr/>
          <a:lstStyle/>
          <a:p>
            <a:fld id="{35112A9B-E757-4CDF-9477-DF4152485111}" type="slidenum">
              <a:rPr lang="en-US" smtClean="0"/>
              <a:t>‹#›</a:t>
            </a:fld>
            <a:endParaRPr lang="en-US" dirty="0"/>
          </a:p>
        </p:txBody>
      </p:sp>
    </p:spTree>
    <p:extLst>
      <p:ext uri="{BB962C8B-B14F-4D97-AF65-F5344CB8AC3E}">
        <p14:creationId xmlns:p14="http://schemas.microsoft.com/office/powerpoint/2010/main" val="2145242995"/>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D0DD1E-AE83-2D48-3067-1B1AF594A7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D7D415-24D0-E3E3-3E53-17DEBD7289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CEFC8-5AB4-6AC2-0A67-DFE0036B90F0}"/>
              </a:ext>
            </a:extLst>
          </p:cNvPr>
          <p:cNvSpPr>
            <a:spLocks noGrp="1"/>
          </p:cNvSpPr>
          <p:nvPr>
            <p:ph type="dt" sz="half" idx="10"/>
          </p:nvPr>
        </p:nvSpPr>
        <p:spPr/>
        <p:txBody>
          <a:bodyPr/>
          <a:lstStyle/>
          <a:p>
            <a:r>
              <a:rPr lang="en-US" dirty="0"/>
              <a:t>October 7, 2021</a:t>
            </a:r>
          </a:p>
        </p:txBody>
      </p:sp>
      <p:sp>
        <p:nvSpPr>
          <p:cNvPr id="5" name="Footer Placeholder 4">
            <a:extLst>
              <a:ext uri="{FF2B5EF4-FFF2-40B4-BE49-F238E27FC236}">
                <a16:creationId xmlns:a16="http://schemas.microsoft.com/office/drawing/2014/main" id="{A3D29DB5-C7EA-9B8B-B041-85CB806C86E1}"/>
              </a:ext>
            </a:extLst>
          </p:cNvPr>
          <p:cNvSpPr>
            <a:spLocks noGrp="1"/>
          </p:cNvSpPr>
          <p:nvPr>
            <p:ph type="ftr" sz="quarter" idx="11"/>
          </p:nvPr>
        </p:nvSpPr>
        <p:spPr/>
        <p:txBody>
          <a:bodyPr/>
          <a:lstStyle/>
          <a:p>
            <a:r>
              <a:rPr lang="en-US" dirty="0"/>
              <a:t>Understand your Organizations Risks: the Design and Use of the HVA</a:t>
            </a:r>
          </a:p>
        </p:txBody>
      </p:sp>
      <p:sp>
        <p:nvSpPr>
          <p:cNvPr id="6" name="Slide Number Placeholder 5">
            <a:extLst>
              <a:ext uri="{FF2B5EF4-FFF2-40B4-BE49-F238E27FC236}">
                <a16:creationId xmlns:a16="http://schemas.microsoft.com/office/drawing/2014/main" id="{EBC29EDC-9295-7EDF-6528-8EC8232A375D}"/>
              </a:ext>
            </a:extLst>
          </p:cNvPr>
          <p:cNvSpPr>
            <a:spLocks noGrp="1"/>
          </p:cNvSpPr>
          <p:nvPr>
            <p:ph type="sldNum" sz="quarter" idx="12"/>
          </p:nvPr>
        </p:nvSpPr>
        <p:spPr/>
        <p:txBody>
          <a:bodyPr/>
          <a:lstStyle/>
          <a:p>
            <a:fld id="{35112A9B-E757-4CDF-9477-DF4152485111}" type="slidenum">
              <a:rPr lang="en-US" smtClean="0"/>
              <a:t>‹#›</a:t>
            </a:fld>
            <a:endParaRPr lang="en-US" dirty="0"/>
          </a:p>
        </p:txBody>
      </p:sp>
    </p:spTree>
    <p:extLst>
      <p:ext uri="{BB962C8B-B14F-4D97-AF65-F5344CB8AC3E}">
        <p14:creationId xmlns:p14="http://schemas.microsoft.com/office/powerpoint/2010/main" val="996585299"/>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anchor="b">
            <a:normAutofit/>
          </a:bodyPr>
          <a:lstStyle>
            <a:lvl1pPr algn="l">
              <a:defRPr sz="4800" b="1" cap="all" baseline="0">
                <a:solidFill>
                  <a:schemeClr val="tx1"/>
                </a:solidFill>
              </a:defRPr>
            </a:lvl1pPr>
          </a:lstStyle>
          <a:p>
            <a:r>
              <a:rPr lang="en-US" noProof="0"/>
              <a:t>Presentation title</a:t>
            </a:r>
          </a:p>
        </p:txBody>
      </p:sp>
      <p:sp>
        <p:nvSpPr>
          <p:cNvPr id="3" name="Subtitle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r>
              <a:rPr lang="en-US" noProof="0" dirty="0"/>
              <a:t>October 7, 2021</a:t>
            </a:r>
          </a:p>
        </p:txBody>
      </p:sp>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0" y="1"/>
            <a:ext cx="4424363" cy="6858000"/>
          </a:xfrm>
          <a:solidFill>
            <a:schemeClr val="bg2"/>
          </a:solidFill>
        </p:spPr>
        <p:txBody>
          <a:bodyPr anchor="ctr"/>
          <a:lstStyle>
            <a:lvl1pPr marL="0" indent="0" algn="ctr">
              <a:buNone/>
              <a:defRPr/>
            </a:lvl1pPr>
          </a:lstStyle>
          <a:p>
            <a:r>
              <a:rPr lang="en-US" noProof="0" dirty="0"/>
              <a:t>Click icon to add picture</a:t>
            </a:r>
          </a:p>
        </p:txBody>
      </p:sp>
      <p:sp>
        <p:nvSpPr>
          <p:cNvPr id="7" name="Footer Placeholder 4">
            <a:extLst>
              <a:ext uri="{FF2B5EF4-FFF2-40B4-BE49-F238E27FC236}">
                <a16:creationId xmlns:a16="http://schemas.microsoft.com/office/drawing/2014/main" id="{E3963EE9-2B72-44F4-94E9-01E0617C2A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Understand your Organizations Risks: the Design and Use of the HVA</a:t>
            </a:r>
          </a:p>
        </p:txBody>
      </p:sp>
    </p:spTree>
    <p:extLst>
      <p:ext uri="{BB962C8B-B14F-4D97-AF65-F5344CB8AC3E}">
        <p14:creationId xmlns:p14="http://schemas.microsoft.com/office/powerpoint/2010/main" val="4040181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5581BF-FD9A-49D3-9A8B-48EAF07CA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DFAEDEBC-BE18-4D22-B47F-D1A303ED4478}"/>
              </a:ext>
            </a:extLst>
          </p:cNvPr>
          <p:cNvSpPr>
            <a:spLocks noGrp="1"/>
          </p:cNvSpPr>
          <p:nvPr>
            <p:ph type="title"/>
          </p:nvPr>
        </p:nvSpPr>
        <p:spPr/>
        <p:txBody>
          <a:bodyPr/>
          <a:lstStyle>
            <a:lvl1pPr algn="ctr">
              <a:defRPr/>
            </a:lvl1pPr>
          </a:lstStyle>
          <a:p>
            <a:r>
              <a:rPr lang="en-US"/>
              <a:t>Click to edit Master title style</a:t>
            </a:r>
          </a:p>
        </p:txBody>
      </p:sp>
      <p:sp>
        <p:nvSpPr>
          <p:cNvPr id="11" name="Date Placeholder 10">
            <a:extLst>
              <a:ext uri="{FF2B5EF4-FFF2-40B4-BE49-F238E27FC236}">
                <a16:creationId xmlns:a16="http://schemas.microsoft.com/office/drawing/2014/main" id="{18A15299-A5ED-44F4-8536-0378680DB701}"/>
              </a:ext>
            </a:extLst>
          </p:cNvPr>
          <p:cNvSpPr>
            <a:spLocks noGrp="1"/>
          </p:cNvSpPr>
          <p:nvPr>
            <p:ph type="dt" sz="half" idx="10"/>
          </p:nvPr>
        </p:nvSpPr>
        <p:spPr/>
        <p:txBody>
          <a:bodyPr/>
          <a:lstStyle/>
          <a:p>
            <a:r>
              <a:rPr lang="en-US" dirty="0"/>
              <a:t>October 7, 2021</a:t>
            </a:r>
          </a:p>
        </p:txBody>
      </p:sp>
      <p:sp>
        <p:nvSpPr>
          <p:cNvPr id="13" name="Slide Number Placeholder 12">
            <a:extLst>
              <a:ext uri="{FF2B5EF4-FFF2-40B4-BE49-F238E27FC236}">
                <a16:creationId xmlns:a16="http://schemas.microsoft.com/office/drawing/2014/main" id="{8505CDB8-B4B1-446B-AC92-90F7C2EF60AE}"/>
              </a:ext>
            </a:extLst>
          </p:cNvPr>
          <p:cNvSpPr>
            <a:spLocks noGrp="1"/>
          </p:cNvSpPr>
          <p:nvPr>
            <p:ph type="sldNum" sz="quarter" idx="12"/>
          </p:nvPr>
        </p:nvSpPr>
        <p:spPr/>
        <p:txBody>
          <a:bodyPr/>
          <a:lstStyle/>
          <a:p>
            <a:fld id="{35112A9B-E757-4CDF-9477-DF4152485111}" type="slidenum">
              <a:rPr lang="en-US" smtClean="0"/>
              <a:t>‹#›</a:t>
            </a:fld>
            <a:endParaRPr lang="en-US" dirty="0"/>
          </a:p>
        </p:txBody>
      </p:sp>
      <p:sp>
        <p:nvSpPr>
          <p:cNvPr id="8" name="Footer Placeholder 4">
            <a:extLst>
              <a:ext uri="{FF2B5EF4-FFF2-40B4-BE49-F238E27FC236}">
                <a16:creationId xmlns:a16="http://schemas.microsoft.com/office/drawing/2014/main" id="{55339CD1-E414-4E39-87FC-BFCFDDEE5E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Understand your Organizations Risks: the Design and Use of the HVA</a:t>
            </a:r>
          </a:p>
        </p:txBody>
      </p:sp>
    </p:spTree>
    <p:extLst>
      <p:ext uri="{BB962C8B-B14F-4D97-AF65-F5344CB8AC3E}">
        <p14:creationId xmlns:p14="http://schemas.microsoft.com/office/powerpoint/2010/main" val="1553137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73F1-9E47-8FC6-C9BA-131BD3675F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B8A382-86AE-7DC7-6BA4-83D8B39426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21E3E-D505-1189-200D-79F3BF8E49EC}"/>
              </a:ext>
            </a:extLst>
          </p:cNvPr>
          <p:cNvSpPr>
            <a:spLocks noGrp="1"/>
          </p:cNvSpPr>
          <p:nvPr>
            <p:ph type="dt" sz="half" idx="10"/>
          </p:nvPr>
        </p:nvSpPr>
        <p:spPr/>
        <p:txBody>
          <a:bodyPr/>
          <a:lstStyle/>
          <a:p>
            <a:r>
              <a:rPr lang="en-US" dirty="0"/>
              <a:t>October 7, 2021</a:t>
            </a:r>
          </a:p>
        </p:txBody>
      </p:sp>
      <p:sp>
        <p:nvSpPr>
          <p:cNvPr id="5" name="Footer Placeholder 4">
            <a:extLst>
              <a:ext uri="{FF2B5EF4-FFF2-40B4-BE49-F238E27FC236}">
                <a16:creationId xmlns:a16="http://schemas.microsoft.com/office/drawing/2014/main" id="{8465CA01-8A4C-1F65-D65D-CC7858C51113}"/>
              </a:ext>
            </a:extLst>
          </p:cNvPr>
          <p:cNvSpPr>
            <a:spLocks noGrp="1"/>
          </p:cNvSpPr>
          <p:nvPr>
            <p:ph type="ftr" sz="quarter" idx="11"/>
          </p:nvPr>
        </p:nvSpPr>
        <p:spPr/>
        <p:txBody>
          <a:bodyPr/>
          <a:lstStyle/>
          <a:p>
            <a:r>
              <a:rPr lang="en-US" dirty="0"/>
              <a:t>Understand your Organizations Risks: the Design and Use of the HVA</a:t>
            </a:r>
          </a:p>
        </p:txBody>
      </p:sp>
      <p:sp>
        <p:nvSpPr>
          <p:cNvPr id="6" name="Slide Number Placeholder 5">
            <a:extLst>
              <a:ext uri="{FF2B5EF4-FFF2-40B4-BE49-F238E27FC236}">
                <a16:creationId xmlns:a16="http://schemas.microsoft.com/office/drawing/2014/main" id="{87978966-41E5-03BF-6E22-238457586FBB}"/>
              </a:ext>
            </a:extLst>
          </p:cNvPr>
          <p:cNvSpPr>
            <a:spLocks noGrp="1"/>
          </p:cNvSpPr>
          <p:nvPr>
            <p:ph type="sldNum" sz="quarter" idx="12"/>
          </p:nvPr>
        </p:nvSpPr>
        <p:spPr/>
        <p:txBody>
          <a:bodyPr/>
          <a:lstStyle/>
          <a:p>
            <a:fld id="{35112A9B-E757-4CDF-9477-DF4152485111}" type="slidenum">
              <a:rPr lang="en-US" smtClean="0"/>
              <a:t>‹#›</a:t>
            </a:fld>
            <a:endParaRPr lang="en-US" dirty="0"/>
          </a:p>
        </p:txBody>
      </p:sp>
    </p:spTree>
    <p:extLst>
      <p:ext uri="{BB962C8B-B14F-4D97-AF65-F5344CB8AC3E}">
        <p14:creationId xmlns:p14="http://schemas.microsoft.com/office/powerpoint/2010/main" val="49413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DFEC-EC9B-B68A-E1EA-BCCF5DF740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5BDD6B-528E-ADA6-8AB2-DF3096E9DF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FC6D4-CBE8-13D0-B7D8-0D1F2CD89CB3}"/>
              </a:ext>
            </a:extLst>
          </p:cNvPr>
          <p:cNvSpPr>
            <a:spLocks noGrp="1"/>
          </p:cNvSpPr>
          <p:nvPr>
            <p:ph type="dt" sz="half" idx="10"/>
          </p:nvPr>
        </p:nvSpPr>
        <p:spPr/>
        <p:txBody>
          <a:bodyPr/>
          <a:lstStyle/>
          <a:p>
            <a:r>
              <a:rPr lang="en-US" dirty="0"/>
              <a:t>October 7, 2021</a:t>
            </a:r>
          </a:p>
        </p:txBody>
      </p:sp>
      <p:sp>
        <p:nvSpPr>
          <p:cNvPr id="5" name="Footer Placeholder 4">
            <a:extLst>
              <a:ext uri="{FF2B5EF4-FFF2-40B4-BE49-F238E27FC236}">
                <a16:creationId xmlns:a16="http://schemas.microsoft.com/office/drawing/2014/main" id="{76B141C6-E98C-C9BA-C7FC-BB61E6A3AB93}"/>
              </a:ext>
            </a:extLst>
          </p:cNvPr>
          <p:cNvSpPr>
            <a:spLocks noGrp="1"/>
          </p:cNvSpPr>
          <p:nvPr>
            <p:ph type="ftr" sz="quarter" idx="11"/>
          </p:nvPr>
        </p:nvSpPr>
        <p:spPr/>
        <p:txBody>
          <a:bodyPr/>
          <a:lstStyle/>
          <a:p>
            <a:r>
              <a:rPr lang="en-US" dirty="0"/>
              <a:t>Understand your Organizations Risks: the Design and Use of the HVA</a:t>
            </a:r>
          </a:p>
        </p:txBody>
      </p:sp>
      <p:sp>
        <p:nvSpPr>
          <p:cNvPr id="6" name="Slide Number Placeholder 5">
            <a:extLst>
              <a:ext uri="{FF2B5EF4-FFF2-40B4-BE49-F238E27FC236}">
                <a16:creationId xmlns:a16="http://schemas.microsoft.com/office/drawing/2014/main" id="{D108BA54-2C06-09B6-AF91-F52EB3F1E445}"/>
              </a:ext>
            </a:extLst>
          </p:cNvPr>
          <p:cNvSpPr>
            <a:spLocks noGrp="1"/>
          </p:cNvSpPr>
          <p:nvPr>
            <p:ph type="sldNum" sz="quarter" idx="12"/>
          </p:nvPr>
        </p:nvSpPr>
        <p:spPr/>
        <p:txBody>
          <a:bodyPr/>
          <a:lstStyle/>
          <a:p>
            <a:fld id="{35112A9B-E757-4CDF-9477-DF4152485111}" type="slidenum">
              <a:rPr lang="en-US" smtClean="0"/>
              <a:t>‹#›</a:t>
            </a:fld>
            <a:endParaRPr lang="en-US" dirty="0"/>
          </a:p>
        </p:txBody>
      </p:sp>
    </p:spTree>
    <p:extLst>
      <p:ext uri="{BB962C8B-B14F-4D97-AF65-F5344CB8AC3E}">
        <p14:creationId xmlns:p14="http://schemas.microsoft.com/office/powerpoint/2010/main" val="1349531284"/>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77B1D-8208-088B-3457-7EE46A7718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558F73-CB24-442C-87EF-B0A96EBB5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E330DE-2C97-620B-56C6-7092BDFB57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47DCE9-E920-17B7-009F-0E0E82BBC0DA}"/>
              </a:ext>
            </a:extLst>
          </p:cNvPr>
          <p:cNvSpPr>
            <a:spLocks noGrp="1"/>
          </p:cNvSpPr>
          <p:nvPr>
            <p:ph type="dt" sz="half" idx="10"/>
          </p:nvPr>
        </p:nvSpPr>
        <p:spPr/>
        <p:txBody>
          <a:bodyPr/>
          <a:lstStyle/>
          <a:p>
            <a:r>
              <a:rPr lang="en-US" dirty="0"/>
              <a:t>October 7, 2021</a:t>
            </a:r>
          </a:p>
        </p:txBody>
      </p:sp>
      <p:sp>
        <p:nvSpPr>
          <p:cNvPr id="6" name="Footer Placeholder 5">
            <a:extLst>
              <a:ext uri="{FF2B5EF4-FFF2-40B4-BE49-F238E27FC236}">
                <a16:creationId xmlns:a16="http://schemas.microsoft.com/office/drawing/2014/main" id="{45E00E34-64E6-3E0A-A47B-BF43EE8E421B}"/>
              </a:ext>
            </a:extLst>
          </p:cNvPr>
          <p:cNvSpPr>
            <a:spLocks noGrp="1"/>
          </p:cNvSpPr>
          <p:nvPr>
            <p:ph type="ftr" sz="quarter" idx="11"/>
          </p:nvPr>
        </p:nvSpPr>
        <p:spPr/>
        <p:txBody>
          <a:bodyPr/>
          <a:lstStyle/>
          <a:p>
            <a:r>
              <a:rPr lang="en-US" dirty="0"/>
              <a:t>Understand your Organizations Risks: the Design and Use of the HVA</a:t>
            </a:r>
          </a:p>
        </p:txBody>
      </p:sp>
      <p:sp>
        <p:nvSpPr>
          <p:cNvPr id="7" name="Slide Number Placeholder 6">
            <a:extLst>
              <a:ext uri="{FF2B5EF4-FFF2-40B4-BE49-F238E27FC236}">
                <a16:creationId xmlns:a16="http://schemas.microsoft.com/office/drawing/2014/main" id="{8A4C3926-1094-927D-35B7-6B600B063B86}"/>
              </a:ext>
            </a:extLst>
          </p:cNvPr>
          <p:cNvSpPr>
            <a:spLocks noGrp="1"/>
          </p:cNvSpPr>
          <p:nvPr>
            <p:ph type="sldNum" sz="quarter" idx="12"/>
          </p:nvPr>
        </p:nvSpPr>
        <p:spPr/>
        <p:txBody>
          <a:bodyPr/>
          <a:lstStyle/>
          <a:p>
            <a:fld id="{35112A9B-E757-4CDF-9477-DF4152485111}" type="slidenum">
              <a:rPr lang="en-US" smtClean="0"/>
              <a:t>‹#›</a:t>
            </a:fld>
            <a:endParaRPr lang="en-US" dirty="0"/>
          </a:p>
        </p:txBody>
      </p:sp>
    </p:spTree>
    <p:extLst>
      <p:ext uri="{BB962C8B-B14F-4D97-AF65-F5344CB8AC3E}">
        <p14:creationId xmlns:p14="http://schemas.microsoft.com/office/powerpoint/2010/main" val="53764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2C6A-54E0-C294-B915-3C0EFE5463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9BDFA2-CA4A-B1DD-A31D-852FA61C82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8BC9BC-5912-7E38-D244-803386AC03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145003-6008-2FA6-C4E4-317E5E0305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48342A-7AE6-A425-45E8-72A82C563B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E2E427-0499-0EE4-50CD-692A5CF7F135}"/>
              </a:ext>
            </a:extLst>
          </p:cNvPr>
          <p:cNvSpPr>
            <a:spLocks noGrp="1"/>
          </p:cNvSpPr>
          <p:nvPr>
            <p:ph type="dt" sz="half" idx="10"/>
          </p:nvPr>
        </p:nvSpPr>
        <p:spPr/>
        <p:txBody>
          <a:bodyPr/>
          <a:lstStyle/>
          <a:p>
            <a:r>
              <a:rPr lang="en-US" dirty="0"/>
              <a:t>October 7, 2021</a:t>
            </a:r>
          </a:p>
        </p:txBody>
      </p:sp>
      <p:sp>
        <p:nvSpPr>
          <p:cNvPr id="8" name="Footer Placeholder 7">
            <a:extLst>
              <a:ext uri="{FF2B5EF4-FFF2-40B4-BE49-F238E27FC236}">
                <a16:creationId xmlns:a16="http://schemas.microsoft.com/office/drawing/2014/main" id="{50E6437E-BEC9-5708-4EF1-D20556CA10F4}"/>
              </a:ext>
            </a:extLst>
          </p:cNvPr>
          <p:cNvSpPr>
            <a:spLocks noGrp="1"/>
          </p:cNvSpPr>
          <p:nvPr>
            <p:ph type="ftr" sz="quarter" idx="11"/>
          </p:nvPr>
        </p:nvSpPr>
        <p:spPr/>
        <p:txBody>
          <a:bodyPr/>
          <a:lstStyle/>
          <a:p>
            <a:r>
              <a:rPr lang="en-US" dirty="0"/>
              <a:t>Understand your Organizations Risks: the Design and Use of the HVA</a:t>
            </a:r>
          </a:p>
        </p:txBody>
      </p:sp>
      <p:sp>
        <p:nvSpPr>
          <p:cNvPr id="9" name="Slide Number Placeholder 8">
            <a:extLst>
              <a:ext uri="{FF2B5EF4-FFF2-40B4-BE49-F238E27FC236}">
                <a16:creationId xmlns:a16="http://schemas.microsoft.com/office/drawing/2014/main" id="{A9CD120B-4D62-D129-7D54-5CE0D6D9C470}"/>
              </a:ext>
            </a:extLst>
          </p:cNvPr>
          <p:cNvSpPr>
            <a:spLocks noGrp="1"/>
          </p:cNvSpPr>
          <p:nvPr>
            <p:ph type="sldNum" sz="quarter" idx="12"/>
          </p:nvPr>
        </p:nvSpPr>
        <p:spPr/>
        <p:txBody>
          <a:bodyPr/>
          <a:lstStyle/>
          <a:p>
            <a:fld id="{35112A9B-E757-4CDF-9477-DF4152485111}" type="slidenum">
              <a:rPr lang="en-US" smtClean="0"/>
              <a:t>‹#›</a:t>
            </a:fld>
            <a:endParaRPr lang="en-US" dirty="0"/>
          </a:p>
        </p:txBody>
      </p:sp>
    </p:spTree>
    <p:extLst>
      <p:ext uri="{BB962C8B-B14F-4D97-AF65-F5344CB8AC3E}">
        <p14:creationId xmlns:p14="http://schemas.microsoft.com/office/powerpoint/2010/main" val="288389633"/>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3FC0-A2C0-42EF-2193-6418F73A83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553020-A52D-95C7-7129-8DCA16E8A67B}"/>
              </a:ext>
            </a:extLst>
          </p:cNvPr>
          <p:cNvSpPr>
            <a:spLocks noGrp="1"/>
          </p:cNvSpPr>
          <p:nvPr>
            <p:ph type="dt" sz="half" idx="10"/>
          </p:nvPr>
        </p:nvSpPr>
        <p:spPr/>
        <p:txBody>
          <a:bodyPr/>
          <a:lstStyle/>
          <a:p>
            <a:r>
              <a:rPr lang="en-US" dirty="0"/>
              <a:t>October 7, 2021</a:t>
            </a:r>
          </a:p>
        </p:txBody>
      </p:sp>
      <p:sp>
        <p:nvSpPr>
          <p:cNvPr id="4" name="Footer Placeholder 3">
            <a:extLst>
              <a:ext uri="{FF2B5EF4-FFF2-40B4-BE49-F238E27FC236}">
                <a16:creationId xmlns:a16="http://schemas.microsoft.com/office/drawing/2014/main" id="{D75A3851-5C2C-1D89-4E45-4348278E3725}"/>
              </a:ext>
            </a:extLst>
          </p:cNvPr>
          <p:cNvSpPr>
            <a:spLocks noGrp="1"/>
          </p:cNvSpPr>
          <p:nvPr>
            <p:ph type="ftr" sz="quarter" idx="11"/>
          </p:nvPr>
        </p:nvSpPr>
        <p:spPr/>
        <p:txBody>
          <a:bodyPr/>
          <a:lstStyle/>
          <a:p>
            <a:r>
              <a:rPr lang="en-US" dirty="0"/>
              <a:t>Understand your Organizations Risks: the Design and Use of the HVA</a:t>
            </a:r>
          </a:p>
        </p:txBody>
      </p:sp>
      <p:sp>
        <p:nvSpPr>
          <p:cNvPr id="5" name="Slide Number Placeholder 4">
            <a:extLst>
              <a:ext uri="{FF2B5EF4-FFF2-40B4-BE49-F238E27FC236}">
                <a16:creationId xmlns:a16="http://schemas.microsoft.com/office/drawing/2014/main" id="{B978246D-327D-D48A-2D49-40CE8C58A84D}"/>
              </a:ext>
            </a:extLst>
          </p:cNvPr>
          <p:cNvSpPr>
            <a:spLocks noGrp="1"/>
          </p:cNvSpPr>
          <p:nvPr>
            <p:ph type="sldNum" sz="quarter" idx="12"/>
          </p:nvPr>
        </p:nvSpPr>
        <p:spPr/>
        <p:txBody>
          <a:bodyPr/>
          <a:lstStyle/>
          <a:p>
            <a:fld id="{35112A9B-E757-4CDF-9477-DF4152485111}" type="slidenum">
              <a:rPr lang="en-US" smtClean="0"/>
              <a:t>‹#›</a:t>
            </a:fld>
            <a:endParaRPr lang="en-US" dirty="0"/>
          </a:p>
        </p:txBody>
      </p:sp>
    </p:spTree>
    <p:extLst>
      <p:ext uri="{BB962C8B-B14F-4D97-AF65-F5344CB8AC3E}">
        <p14:creationId xmlns:p14="http://schemas.microsoft.com/office/powerpoint/2010/main" val="2785586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359036-2DFD-A08E-F935-4E16326BDD9E}"/>
              </a:ext>
            </a:extLst>
          </p:cNvPr>
          <p:cNvSpPr>
            <a:spLocks noGrp="1"/>
          </p:cNvSpPr>
          <p:nvPr>
            <p:ph type="dt" sz="half" idx="10"/>
          </p:nvPr>
        </p:nvSpPr>
        <p:spPr/>
        <p:txBody>
          <a:bodyPr/>
          <a:lstStyle/>
          <a:p>
            <a:r>
              <a:rPr lang="en-US" dirty="0"/>
              <a:t>October 7, 2021</a:t>
            </a:r>
          </a:p>
        </p:txBody>
      </p:sp>
      <p:sp>
        <p:nvSpPr>
          <p:cNvPr id="3" name="Footer Placeholder 2">
            <a:extLst>
              <a:ext uri="{FF2B5EF4-FFF2-40B4-BE49-F238E27FC236}">
                <a16:creationId xmlns:a16="http://schemas.microsoft.com/office/drawing/2014/main" id="{B9FA98BE-0AFA-5461-9953-DC1B9ED75A4D}"/>
              </a:ext>
            </a:extLst>
          </p:cNvPr>
          <p:cNvSpPr>
            <a:spLocks noGrp="1"/>
          </p:cNvSpPr>
          <p:nvPr>
            <p:ph type="ftr" sz="quarter" idx="11"/>
          </p:nvPr>
        </p:nvSpPr>
        <p:spPr/>
        <p:txBody>
          <a:bodyPr/>
          <a:lstStyle/>
          <a:p>
            <a:r>
              <a:rPr lang="en-US" dirty="0"/>
              <a:t>Understand your Organizations Risks: the Design and Use of the HVA</a:t>
            </a:r>
          </a:p>
        </p:txBody>
      </p:sp>
      <p:sp>
        <p:nvSpPr>
          <p:cNvPr id="4" name="Slide Number Placeholder 3">
            <a:extLst>
              <a:ext uri="{FF2B5EF4-FFF2-40B4-BE49-F238E27FC236}">
                <a16:creationId xmlns:a16="http://schemas.microsoft.com/office/drawing/2014/main" id="{C0E174B0-3F02-9F7C-8AB3-61E817FD7DF3}"/>
              </a:ext>
            </a:extLst>
          </p:cNvPr>
          <p:cNvSpPr>
            <a:spLocks noGrp="1"/>
          </p:cNvSpPr>
          <p:nvPr>
            <p:ph type="sldNum" sz="quarter" idx="12"/>
          </p:nvPr>
        </p:nvSpPr>
        <p:spPr/>
        <p:txBody>
          <a:bodyPr/>
          <a:lstStyle/>
          <a:p>
            <a:fld id="{35112A9B-E757-4CDF-9477-DF4152485111}" type="slidenum">
              <a:rPr lang="en-US" smtClean="0"/>
              <a:t>‹#›</a:t>
            </a:fld>
            <a:endParaRPr lang="en-US" dirty="0"/>
          </a:p>
        </p:txBody>
      </p:sp>
    </p:spTree>
    <p:extLst>
      <p:ext uri="{BB962C8B-B14F-4D97-AF65-F5344CB8AC3E}">
        <p14:creationId xmlns:p14="http://schemas.microsoft.com/office/powerpoint/2010/main" val="880693882"/>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0DCC-863F-B536-A2F4-02AF91C67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61A196-9D53-03E1-00D4-F3DD2D6AE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F01416-0C31-76C6-F505-EF50909DB9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95E7B3-6E28-804C-90F8-576A8C0D4405}"/>
              </a:ext>
            </a:extLst>
          </p:cNvPr>
          <p:cNvSpPr>
            <a:spLocks noGrp="1"/>
          </p:cNvSpPr>
          <p:nvPr>
            <p:ph type="dt" sz="half" idx="10"/>
          </p:nvPr>
        </p:nvSpPr>
        <p:spPr/>
        <p:txBody>
          <a:bodyPr/>
          <a:lstStyle/>
          <a:p>
            <a:r>
              <a:rPr lang="en-US" dirty="0"/>
              <a:t>October 7, 2021</a:t>
            </a:r>
          </a:p>
        </p:txBody>
      </p:sp>
      <p:sp>
        <p:nvSpPr>
          <p:cNvPr id="6" name="Footer Placeholder 5">
            <a:extLst>
              <a:ext uri="{FF2B5EF4-FFF2-40B4-BE49-F238E27FC236}">
                <a16:creationId xmlns:a16="http://schemas.microsoft.com/office/drawing/2014/main" id="{69317B10-54C3-58EB-10AF-FACC2638E8E9}"/>
              </a:ext>
            </a:extLst>
          </p:cNvPr>
          <p:cNvSpPr>
            <a:spLocks noGrp="1"/>
          </p:cNvSpPr>
          <p:nvPr>
            <p:ph type="ftr" sz="quarter" idx="11"/>
          </p:nvPr>
        </p:nvSpPr>
        <p:spPr/>
        <p:txBody>
          <a:bodyPr/>
          <a:lstStyle/>
          <a:p>
            <a:r>
              <a:rPr lang="en-US" dirty="0"/>
              <a:t>Understand your Organizations Risks: the Design and Use of the HVA</a:t>
            </a:r>
          </a:p>
        </p:txBody>
      </p:sp>
      <p:sp>
        <p:nvSpPr>
          <p:cNvPr id="7" name="Slide Number Placeholder 6">
            <a:extLst>
              <a:ext uri="{FF2B5EF4-FFF2-40B4-BE49-F238E27FC236}">
                <a16:creationId xmlns:a16="http://schemas.microsoft.com/office/drawing/2014/main" id="{8697D029-E26E-CDD9-7EE8-4799D73CB258}"/>
              </a:ext>
            </a:extLst>
          </p:cNvPr>
          <p:cNvSpPr>
            <a:spLocks noGrp="1"/>
          </p:cNvSpPr>
          <p:nvPr>
            <p:ph type="sldNum" sz="quarter" idx="12"/>
          </p:nvPr>
        </p:nvSpPr>
        <p:spPr/>
        <p:txBody>
          <a:bodyPr/>
          <a:lstStyle/>
          <a:p>
            <a:fld id="{35112A9B-E757-4CDF-9477-DF4152485111}" type="slidenum">
              <a:rPr lang="en-US" smtClean="0"/>
              <a:t>‹#›</a:t>
            </a:fld>
            <a:endParaRPr lang="en-US" dirty="0"/>
          </a:p>
        </p:txBody>
      </p:sp>
    </p:spTree>
    <p:extLst>
      <p:ext uri="{BB962C8B-B14F-4D97-AF65-F5344CB8AC3E}">
        <p14:creationId xmlns:p14="http://schemas.microsoft.com/office/powerpoint/2010/main" val="2202486086"/>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2F60-FBEB-25FB-096B-34A975EBD7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2C00B9-0F2D-B690-EBB7-0423ADF22A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4A07B82-DD1F-1DF0-6A62-3AE0432B8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EFA5E-0079-25F9-27E5-834ACBDFB934}"/>
              </a:ext>
            </a:extLst>
          </p:cNvPr>
          <p:cNvSpPr>
            <a:spLocks noGrp="1"/>
          </p:cNvSpPr>
          <p:nvPr>
            <p:ph type="dt" sz="half" idx="10"/>
          </p:nvPr>
        </p:nvSpPr>
        <p:spPr/>
        <p:txBody>
          <a:bodyPr/>
          <a:lstStyle/>
          <a:p>
            <a:r>
              <a:rPr lang="en-US" dirty="0"/>
              <a:t>October 7, 2021</a:t>
            </a:r>
          </a:p>
        </p:txBody>
      </p:sp>
      <p:sp>
        <p:nvSpPr>
          <p:cNvPr id="6" name="Footer Placeholder 5">
            <a:extLst>
              <a:ext uri="{FF2B5EF4-FFF2-40B4-BE49-F238E27FC236}">
                <a16:creationId xmlns:a16="http://schemas.microsoft.com/office/drawing/2014/main" id="{33F020D4-9DA9-7758-2088-29348BFA37CA}"/>
              </a:ext>
            </a:extLst>
          </p:cNvPr>
          <p:cNvSpPr>
            <a:spLocks noGrp="1"/>
          </p:cNvSpPr>
          <p:nvPr>
            <p:ph type="ftr" sz="quarter" idx="11"/>
          </p:nvPr>
        </p:nvSpPr>
        <p:spPr/>
        <p:txBody>
          <a:bodyPr/>
          <a:lstStyle/>
          <a:p>
            <a:r>
              <a:rPr lang="en-US" dirty="0"/>
              <a:t>Understand your Organizations Risks: the Design and Use of the HVA</a:t>
            </a:r>
          </a:p>
        </p:txBody>
      </p:sp>
      <p:sp>
        <p:nvSpPr>
          <p:cNvPr id="7" name="Slide Number Placeholder 6">
            <a:extLst>
              <a:ext uri="{FF2B5EF4-FFF2-40B4-BE49-F238E27FC236}">
                <a16:creationId xmlns:a16="http://schemas.microsoft.com/office/drawing/2014/main" id="{2870B8D6-B3DB-3294-94D8-43D7CC2CFF3A}"/>
              </a:ext>
            </a:extLst>
          </p:cNvPr>
          <p:cNvSpPr>
            <a:spLocks noGrp="1"/>
          </p:cNvSpPr>
          <p:nvPr>
            <p:ph type="sldNum" sz="quarter" idx="12"/>
          </p:nvPr>
        </p:nvSpPr>
        <p:spPr/>
        <p:txBody>
          <a:bodyPr/>
          <a:lstStyle/>
          <a:p>
            <a:fld id="{35112A9B-E757-4CDF-9477-DF4152485111}" type="slidenum">
              <a:rPr lang="en-US" smtClean="0"/>
              <a:t>‹#›</a:t>
            </a:fld>
            <a:endParaRPr lang="en-US" dirty="0"/>
          </a:p>
        </p:txBody>
      </p:sp>
    </p:spTree>
    <p:extLst>
      <p:ext uri="{BB962C8B-B14F-4D97-AF65-F5344CB8AC3E}">
        <p14:creationId xmlns:p14="http://schemas.microsoft.com/office/powerpoint/2010/main" val="676286106"/>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86669-3AEA-561A-5C45-56EBEBDB25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0EFB34-C27D-B685-4C10-44BC85D995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0DCE3-966C-54E3-729D-63175D7A6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October 7, 2021</a:t>
            </a:r>
          </a:p>
        </p:txBody>
      </p:sp>
      <p:sp>
        <p:nvSpPr>
          <p:cNvPr id="5" name="Footer Placeholder 4">
            <a:extLst>
              <a:ext uri="{FF2B5EF4-FFF2-40B4-BE49-F238E27FC236}">
                <a16:creationId xmlns:a16="http://schemas.microsoft.com/office/drawing/2014/main" id="{AF5D06F8-C90E-7192-5A10-EB1F782E7E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Understand your Organizations Risks: the Design and Use of the HVA</a:t>
            </a:r>
          </a:p>
        </p:txBody>
      </p:sp>
      <p:sp>
        <p:nvSpPr>
          <p:cNvPr id="6" name="Slide Number Placeholder 5">
            <a:extLst>
              <a:ext uri="{FF2B5EF4-FFF2-40B4-BE49-F238E27FC236}">
                <a16:creationId xmlns:a16="http://schemas.microsoft.com/office/drawing/2014/main" id="{DD4640CD-2AB5-7A32-F766-F8DB19B1B6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112A9B-E757-4CDF-9477-DF4152485111}" type="slidenum">
              <a:rPr lang="en-US" smtClean="0"/>
              <a:t>‹#›</a:t>
            </a:fld>
            <a:endParaRPr lang="en-US" dirty="0"/>
          </a:p>
        </p:txBody>
      </p:sp>
      <p:sp>
        <p:nvSpPr>
          <p:cNvPr id="7" name="Parallelogram 11">
            <a:extLst>
              <a:ext uri="{FF2B5EF4-FFF2-40B4-BE49-F238E27FC236}">
                <a16:creationId xmlns:a16="http://schemas.microsoft.com/office/drawing/2014/main" id="{73C4A81C-BCE8-9755-8ABC-8D6B109DF84F}"/>
              </a:ext>
            </a:extLst>
          </p:cNvPr>
          <p:cNvSpPr/>
          <p:nvPr userDrawn="1"/>
        </p:nvSpPr>
        <p:spPr>
          <a:xfrm>
            <a:off x="-13996" y="-9329"/>
            <a:ext cx="7553131" cy="485192"/>
          </a:xfrm>
          <a:custGeom>
            <a:avLst/>
            <a:gdLst>
              <a:gd name="connsiteX0" fmla="*/ 0 w 6839339"/>
              <a:gd name="connsiteY0" fmla="*/ 466531 h 466531"/>
              <a:gd name="connsiteX1" fmla="*/ 116633 w 6839339"/>
              <a:gd name="connsiteY1" fmla="*/ 0 h 466531"/>
              <a:gd name="connsiteX2" fmla="*/ 6839339 w 6839339"/>
              <a:gd name="connsiteY2" fmla="*/ 0 h 466531"/>
              <a:gd name="connsiteX3" fmla="*/ 6722706 w 6839339"/>
              <a:gd name="connsiteY3" fmla="*/ 466531 h 466531"/>
              <a:gd name="connsiteX4" fmla="*/ 0 w 6839339"/>
              <a:gd name="connsiteY4" fmla="*/ 466531 h 466531"/>
              <a:gd name="connsiteX0" fmla="*/ 0 w 7109927"/>
              <a:gd name="connsiteY0" fmla="*/ 475861 h 475861"/>
              <a:gd name="connsiteX1" fmla="*/ 116633 w 7109927"/>
              <a:gd name="connsiteY1" fmla="*/ 9330 h 475861"/>
              <a:gd name="connsiteX2" fmla="*/ 7109927 w 7109927"/>
              <a:gd name="connsiteY2" fmla="*/ 0 h 475861"/>
              <a:gd name="connsiteX3" fmla="*/ 6722706 w 7109927"/>
              <a:gd name="connsiteY3" fmla="*/ 475861 h 475861"/>
              <a:gd name="connsiteX4" fmla="*/ 0 w 7109927"/>
              <a:gd name="connsiteY4" fmla="*/ 475861 h 475861"/>
              <a:gd name="connsiteX0" fmla="*/ 13996 w 7123923"/>
              <a:gd name="connsiteY0" fmla="*/ 475861 h 475861"/>
              <a:gd name="connsiteX1" fmla="*/ 0 w 7123923"/>
              <a:gd name="connsiteY1" fmla="*/ 0 h 475861"/>
              <a:gd name="connsiteX2" fmla="*/ 7123923 w 7123923"/>
              <a:gd name="connsiteY2" fmla="*/ 0 h 475861"/>
              <a:gd name="connsiteX3" fmla="*/ 6736702 w 7123923"/>
              <a:gd name="connsiteY3" fmla="*/ 475861 h 475861"/>
              <a:gd name="connsiteX4" fmla="*/ 13996 w 7123923"/>
              <a:gd name="connsiteY4" fmla="*/ 475861 h 475861"/>
              <a:gd name="connsiteX0" fmla="*/ 13996 w 7553131"/>
              <a:gd name="connsiteY0" fmla="*/ 475861 h 475861"/>
              <a:gd name="connsiteX1" fmla="*/ 0 w 7553131"/>
              <a:gd name="connsiteY1" fmla="*/ 0 h 475861"/>
              <a:gd name="connsiteX2" fmla="*/ 7553131 w 7553131"/>
              <a:gd name="connsiteY2" fmla="*/ 0 h 475861"/>
              <a:gd name="connsiteX3" fmla="*/ 6736702 w 7553131"/>
              <a:gd name="connsiteY3" fmla="*/ 475861 h 475861"/>
              <a:gd name="connsiteX4" fmla="*/ 13996 w 7553131"/>
              <a:gd name="connsiteY4" fmla="*/ 475861 h 475861"/>
              <a:gd name="connsiteX0" fmla="*/ 13996 w 7553131"/>
              <a:gd name="connsiteY0" fmla="*/ 475861 h 485192"/>
              <a:gd name="connsiteX1" fmla="*/ 0 w 7553131"/>
              <a:gd name="connsiteY1" fmla="*/ 0 h 485192"/>
              <a:gd name="connsiteX2" fmla="*/ 7553131 w 7553131"/>
              <a:gd name="connsiteY2" fmla="*/ 0 h 485192"/>
              <a:gd name="connsiteX3" fmla="*/ 6858000 w 7553131"/>
              <a:gd name="connsiteY3" fmla="*/ 485192 h 485192"/>
              <a:gd name="connsiteX4" fmla="*/ 13996 w 7553131"/>
              <a:gd name="connsiteY4" fmla="*/ 475861 h 485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131" h="485192">
                <a:moveTo>
                  <a:pt x="13996" y="475861"/>
                </a:moveTo>
                <a:lnTo>
                  <a:pt x="0" y="0"/>
                </a:lnTo>
                <a:lnTo>
                  <a:pt x="7553131" y="0"/>
                </a:lnTo>
                <a:lnTo>
                  <a:pt x="6858000" y="485192"/>
                </a:lnTo>
                <a:lnTo>
                  <a:pt x="13996" y="47586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8" name="Rectangle 8">
            <a:extLst>
              <a:ext uri="{FF2B5EF4-FFF2-40B4-BE49-F238E27FC236}">
                <a16:creationId xmlns:a16="http://schemas.microsoft.com/office/drawing/2014/main" id="{CBA5514C-9FAB-2714-8DBD-F71CAA856F2E}"/>
              </a:ext>
            </a:extLst>
          </p:cNvPr>
          <p:cNvSpPr/>
          <p:nvPr userDrawn="1"/>
        </p:nvSpPr>
        <p:spPr>
          <a:xfrm>
            <a:off x="6974633" y="-9329"/>
            <a:ext cx="5217367" cy="484632"/>
          </a:xfrm>
          <a:custGeom>
            <a:avLst/>
            <a:gdLst>
              <a:gd name="connsiteX0" fmla="*/ 0 w 5096069"/>
              <a:gd name="connsiteY0" fmla="*/ 0 h 466344"/>
              <a:gd name="connsiteX1" fmla="*/ 5096069 w 5096069"/>
              <a:gd name="connsiteY1" fmla="*/ 0 h 466344"/>
              <a:gd name="connsiteX2" fmla="*/ 5096069 w 5096069"/>
              <a:gd name="connsiteY2" fmla="*/ 466344 h 466344"/>
              <a:gd name="connsiteX3" fmla="*/ 0 w 5096069"/>
              <a:gd name="connsiteY3" fmla="*/ 466344 h 466344"/>
              <a:gd name="connsiteX4" fmla="*/ 0 w 5096069"/>
              <a:gd name="connsiteY4" fmla="*/ 0 h 466344"/>
              <a:gd name="connsiteX0" fmla="*/ 289249 w 5385318"/>
              <a:gd name="connsiteY0" fmla="*/ 0 h 485005"/>
              <a:gd name="connsiteX1" fmla="*/ 5385318 w 5385318"/>
              <a:gd name="connsiteY1" fmla="*/ 0 h 485005"/>
              <a:gd name="connsiteX2" fmla="*/ 5385318 w 5385318"/>
              <a:gd name="connsiteY2" fmla="*/ 466344 h 485005"/>
              <a:gd name="connsiteX3" fmla="*/ 0 w 5385318"/>
              <a:gd name="connsiteY3" fmla="*/ 485005 h 485005"/>
              <a:gd name="connsiteX4" fmla="*/ 289249 w 5385318"/>
              <a:gd name="connsiteY4" fmla="*/ 0 h 485005"/>
              <a:gd name="connsiteX0" fmla="*/ 494522 w 5385318"/>
              <a:gd name="connsiteY0" fmla="*/ 0 h 503666"/>
              <a:gd name="connsiteX1" fmla="*/ 5385318 w 5385318"/>
              <a:gd name="connsiteY1" fmla="*/ 18661 h 503666"/>
              <a:gd name="connsiteX2" fmla="*/ 5385318 w 5385318"/>
              <a:gd name="connsiteY2" fmla="*/ 485005 h 503666"/>
              <a:gd name="connsiteX3" fmla="*/ 0 w 5385318"/>
              <a:gd name="connsiteY3" fmla="*/ 503666 h 503666"/>
              <a:gd name="connsiteX4" fmla="*/ 494522 w 5385318"/>
              <a:gd name="connsiteY4" fmla="*/ 0 h 503666"/>
              <a:gd name="connsiteX0" fmla="*/ 326571 w 5217367"/>
              <a:gd name="connsiteY0" fmla="*/ 0 h 485005"/>
              <a:gd name="connsiteX1" fmla="*/ 5217367 w 5217367"/>
              <a:gd name="connsiteY1" fmla="*/ 18661 h 485005"/>
              <a:gd name="connsiteX2" fmla="*/ 5217367 w 5217367"/>
              <a:gd name="connsiteY2" fmla="*/ 485005 h 485005"/>
              <a:gd name="connsiteX3" fmla="*/ 0 w 5217367"/>
              <a:gd name="connsiteY3" fmla="*/ 485004 h 485005"/>
              <a:gd name="connsiteX4" fmla="*/ 326571 w 5217367"/>
              <a:gd name="connsiteY4" fmla="*/ 0 h 485005"/>
              <a:gd name="connsiteX0" fmla="*/ 438538 w 5217367"/>
              <a:gd name="connsiteY0" fmla="*/ 0 h 475675"/>
              <a:gd name="connsiteX1" fmla="*/ 5217367 w 5217367"/>
              <a:gd name="connsiteY1" fmla="*/ 9331 h 475675"/>
              <a:gd name="connsiteX2" fmla="*/ 5217367 w 5217367"/>
              <a:gd name="connsiteY2" fmla="*/ 475675 h 475675"/>
              <a:gd name="connsiteX3" fmla="*/ 0 w 5217367"/>
              <a:gd name="connsiteY3" fmla="*/ 475674 h 475675"/>
              <a:gd name="connsiteX4" fmla="*/ 438538 w 5217367"/>
              <a:gd name="connsiteY4" fmla="*/ 0 h 475675"/>
              <a:gd name="connsiteX0" fmla="*/ 410546 w 5217367"/>
              <a:gd name="connsiteY0" fmla="*/ 0 h 485006"/>
              <a:gd name="connsiteX1" fmla="*/ 5217367 w 5217367"/>
              <a:gd name="connsiteY1" fmla="*/ 18662 h 485006"/>
              <a:gd name="connsiteX2" fmla="*/ 5217367 w 5217367"/>
              <a:gd name="connsiteY2" fmla="*/ 485006 h 485006"/>
              <a:gd name="connsiteX3" fmla="*/ 0 w 5217367"/>
              <a:gd name="connsiteY3" fmla="*/ 485005 h 485006"/>
              <a:gd name="connsiteX4" fmla="*/ 410546 w 5217367"/>
              <a:gd name="connsiteY4" fmla="*/ 0 h 485006"/>
              <a:gd name="connsiteX0" fmla="*/ 699795 w 5217367"/>
              <a:gd name="connsiteY0" fmla="*/ 0 h 475675"/>
              <a:gd name="connsiteX1" fmla="*/ 5217367 w 5217367"/>
              <a:gd name="connsiteY1" fmla="*/ 9331 h 475675"/>
              <a:gd name="connsiteX2" fmla="*/ 5217367 w 5217367"/>
              <a:gd name="connsiteY2" fmla="*/ 475675 h 475675"/>
              <a:gd name="connsiteX3" fmla="*/ 0 w 5217367"/>
              <a:gd name="connsiteY3" fmla="*/ 475674 h 475675"/>
              <a:gd name="connsiteX4" fmla="*/ 699795 w 5217367"/>
              <a:gd name="connsiteY4" fmla="*/ 0 h 47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367" h="475675">
                <a:moveTo>
                  <a:pt x="699795" y="0"/>
                </a:moveTo>
                <a:lnTo>
                  <a:pt x="5217367" y="9331"/>
                </a:lnTo>
                <a:lnTo>
                  <a:pt x="5217367" y="475675"/>
                </a:lnTo>
                <a:lnTo>
                  <a:pt x="0" y="475674"/>
                </a:lnTo>
                <a:lnTo>
                  <a:pt x="69979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9" name="Picture 8">
            <a:extLst>
              <a:ext uri="{FF2B5EF4-FFF2-40B4-BE49-F238E27FC236}">
                <a16:creationId xmlns:a16="http://schemas.microsoft.com/office/drawing/2014/main" id="{88C092A9-42AF-2617-E481-B255995E2D13}"/>
              </a:ext>
            </a:extLst>
          </p:cNvPr>
          <p:cNvPicPr>
            <a:picLocks noChangeAspect="1"/>
          </p:cNvPicPr>
          <p:nvPr userDrawn="1"/>
        </p:nvPicPr>
        <p:blipFill>
          <a:blip r:embed="rId15"/>
          <a:stretch>
            <a:fillRect/>
          </a:stretch>
        </p:blipFill>
        <p:spPr>
          <a:xfrm>
            <a:off x="11497029" y="6116314"/>
            <a:ext cx="627942" cy="658425"/>
          </a:xfrm>
          <a:prstGeom prst="rect">
            <a:avLst/>
          </a:prstGeom>
        </p:spPr>
      </p:pic>
    </p:spTree>
    <p:extLst>
      <p:ext uri="{BB962C8B-B14F-4D97-AF65-F5344CB8AC3E}">
        <p14:creationId xmlns:p14="http://schemas.microsoft.com/office/powerpoint/2010/main" val="34240399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61"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amp;ehk=EONzOv4"/><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amp;ehk=LAHzTfCBcU4Q"/><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amp;ehk=XtUm954Mg7CanJmQNrnevw&amp;pid=OfficeInsert"/><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ixabay.com/en/question-mark-faq-answer-guide-160071/"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2153B4-52F1-DD45-BA61-E7A5EFE1B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619" y="781137"/>
            <a:ext cx="1720837" cy="821700"/>
          </a:xfrm>
          <a:prstGeom prst="rect">
            <a:avLst/>
          </a:prstGeom>
        </p:spPr>
      </p:pic>
      <p:pic>
        <p:nvPicPr>
          <p:cNvPr id="7" name="Picture 6">
            <a:extLst>
              <a:ext uri="{FF2B5EF4-FFF2-40B4-BE49-F238E27FC236}">
                <a16:creationId xmlns:a16="http://schemas.microsoft.com/office/drawing/2014/main" id="{4D213119-D28F-4D0E-B7CD-BAC39718B645}"/>
              </a:ext>
            </a:extLst>
          </p:cNvPr>
          <p:cNvPicPr>
            <a:picLocks noChangeAspect="1"/>
          </p:cNvPicPr>
          <p:nvPr/>
        </p:nvPicPr>
        <p:blipFill>
          <a:blip r:embed="rId4"/>
          <a:stretch>
            <a:fillRect/>
          </a:stretch>
        </p:blipFill>
        <p:spPr>
          <a:xfrm>
            <a:off x="319854" y="2168725"/>
            <a:ext cx="2017951" cy="1481456"/>
          </a:xfrm>
          <a:prstGeom prst="rect">
            <a:avLst/>
          </a:prstGeom>
          <a:ln w="15875">
            <a:solidFill>
              <a:schemeClr val="tx1"/>
            </a:solidFill>
          </a:ln>
          <a:effectLst>
            <a:outerShdw blurRad="50800" dist="1143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pic>
        <p:nvPicPr>
          <p:cNvPr id="11" name="Picture 10">
            <a:extLst>
              <a:ext uri="{FF2B5EF4-FFF2-40B4-BE49-F238E27FC236}">
                <a16:creationId xmlns:a16="http://schemas.microsoft.com/office/drawing/2014/main" id="{00433F85-BB9E-41E4-BF92-EB4D7CDDC096}"/>
              </a:ext>
            </a:extLst>
          </p:cNvPr>
          <p:cNvPicPr>
            <a:picLocks noChangeAspect="1"/>
          </p:cNvPicPr>
          <p:nvPr/>
        </p:nvPicPr>
        <p:blipFill>
          <a:blip r:embed="rId5"/>
          <a:stretch>
            <a:fillRect/>
          </a:stretch>
        </p:blipFill>
        <p:spPr>
          <a:xfrm>
            <a:off x="2337805" y="3225508"/>
            <a:ext cx="2059050" cy="1516320"/>
          </a:xfrm>
          <a:prstGeom prst="rect">
            <a:avLst/>
          </a:prstGeom>
          <a:ln w="15875">
            <a:solidFill>
              <a:schemeClr val="tx1"/>
            </a:solidFill>
          </a:ln>
          <a:effectLst>
            <a:outerShdw blurRad="50800" dist="1143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pic>
        <p:nvPicPr>
          <p:cNvPr id="13" name="Picture 12">
            <a:extLst>
              <a:ext uri="{FF2B5EF4-FFF2-40B4-BE49-F238E27FC236}">
                <a16:creationId xmlns:a16="http://schemas.microsoft.com/office/drawing/2014/main" id="{82B82B82-E6D0-4682-B229-5A6C66F93E7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3749" y="4424535"/>
            <a:ext cx="1994056" cy="1452031"/>
          </a:xfrm>
          <a:prstGeom prst="rect">
            <a:avLst/>
          </a:prstGeom>
          <a:ln w="15875">
            <a:solidFill>
              <a:schemeClr val="tx1"/>
            </a:solidFill>
          </a:ln>
          <a:effectLst>
            <a:outerShdw blurRad="50800" dist="114300" dir="2700000" algn="tl" rotWithShape="0">
              <a:prstClr val="black">
                <a:alpha val="40000"/>
              </a:prstClr>
            </a:outerShdw>
          </a:effectLst>
        </p:spPr>
      </p:pic>
      <p:sp>
        <p:nvSpPr>
          <p:cNvPr id="17" name="TextBox 16">
            <a:extLst>
              <a:ext uri="{FF2B5EF4-FFF2-40B4-BE49-F238E27FC236}">
                <a16:creationId xmlns:a16="http://schemas.microsoft.com/office/drawing/2014/main" id="{E8390663-F6E1-42CC-A04A-20713D242ED2}"/>
              </a:ext>
            </a:extLst>
          </p:cNvPr>
          <p:cNvSpPr txBox="1"/>
          <p:nvPr/>
        </p:nvSpPr>
        <p:spPr>
          <a:xfrm>
            <a:off x="5081451" y="2467728"/>
            <a:ext cx="6629400" cy="3600986"/>
          </a:xfrm>
          <a:prstGeom prst="rect">
            <a:avLst/>
          </a:prstGeom>
          <a:noFill/>
        </p:spPr>
        <p:txBody>
          <a:bodyPr wrap="square" rtlCol="0">
            <a:spAutoFit/>
          </a:bodyPr>
          <a:lstStyle/>
          <a:p>
            <a:pPr algn="ctr"/>
            <a:r>
              <a:rPr lang="en-US" sz="2800" b="1" dirty="0">
                <a:cs typeface="Arial" panose="020B0604020202020204" pitchFamily="34" charset="0"/>
              </a:rPr>
              <a:t>Understand your Organization’s Risks:  </a:t>
            </a:r>
          </a:p>
          <a:p>
            <a:pPr algn="ctr"/>
            <a:r>
              <a:rPr lang="en-US" sz="2800" b="1" dirty="0">
                <a:cs typeface="Arial" panose="020B0604020202020204" pitchFamily="34" charset="0"/>
              </a:rPr>
              <a:t>The Design and Use of a Hazard Vulnerability Analysis (HVA)</a:t>
            </a:r>
          </a:p>
          <a:p>
            <a:pPr algn="ctr"/>
            <a:endParaRPr lang="en-US" sz="2000" b="1" dirty="0">
              <a:cs typeface="Arial" panose="020B0604020202020204" pitchFamily="34" charset="0"/>
            </a:endParaRPr>
          </a:p>
          <a:p>
            <a:pPr algn="ctr"/>
            <a:endParaRPr lang="en-US" sz="2000" b="1" dirty="0">
              <a:cs typeface="Arial" panose="020B0604020202020204" pitchFamily="34" charset="0"/>
            </a:endParaRPr>
          </a:p>
          <a:p>
            <a:pPr algn="ctr"/>
            <a:r>
              <a:rPr lang="en-US" sz="2000" b="1" dirty="0">
                <a:cs typeface="Arial" panose="020B0604020202020204" pitchFamily="34" charset="0"/>
              </a:rPr>
              <a:t>Presented by:</a:t>
            </a:r>
          </a:p>
          <a:p>
            <a:pPr algn="ctr"/>
            <a:r>
              <a:rPr lang="en-US" sz="2000" b="1" dirty="0">
                <a:cs typeface="Arial" panose="020B0604020202020204" pitchFamily="34" charset="0"/>
              </a:rPr>
              <a:t>Karen Garrison, Vice President of Operations</a:t>
            </a:r>
          </a:p>
          <a:p>
            <a:pPr algn="ctr"/>
            <a:endParaRPr lang="en-US" sz="3200" b="1" dirty="0">
              <a:solidFill>
                <a:srgbClr val="F76003"/>
              </a:solidFill>
              <a:cs typeface="Arial" panose="020B0604020202020204" pitchFamily="34" charset="0"/>
            </a:endParaRPr>
          </a:p>
          <a:p>
            <a:pPr algn="ctr"/>
            <a:endParaRPr lang="en-US" sz="3200" b="1" dirty="0">
              <a:solidFill>
                <a:srgbClr val="F76003"/>
              </a:solidFill>
              <a:cs typeface="Arial" panose="020B0604020202020204" pitchFamily="34" charset="0"/>
            </a:endParaRPr>
          </a:p>
        </p:txBody>
      </p:sp>
      <p:sp>
        <p:nvSpPr>
          <p:cNvPr id="2" name="Footer Placeholder 1">
            <a:extLst>
              <a:ext uri="{FF2B5EF4-FFF2-40B4-BE49-F238E27FC236}">
                <a16:creationId xmlns:a16="http://schemas.microsoft.com/office/drawing/2014/main" id="{8A5DE97C-8BA2-4E15-83B4-0135652BFC59}"/>
              </a:ext>
            </a:extLst>
          </p:cNvPr>
          <p:cNvSpPr>
            <a:spLocks noGrp="1"/>
          </p:cNvSpPr>
          <p:nvPr>
            <p:ph type="ftr" sz="quarter" idx="3"/>
          </p:nvPr>
        </p:nvSpPr>
        <p:spPr>
          <a:xfrm>
            <a:off x="4038600" y="6356350"/>
            <a:ext cx="6629400" cy="365125"/>
          </a:xfrm>
        </p:spPr>
        <p:txBody>
          <a:bodyPr/>
          <a:lstStyle/>
          <a:p>
            <a:r>
              <a:rPr lang="en-US" dirty="0"/>
              <a:t>Understand your Organizations Risks: the Design and Use of the HVA</a:t>
            </a:r>
          </a:p>
        </p:txBody>
      </p:sp>
      <p:pic>
        <p:nvPicPr>
          <p:cNvPr id="10" name="Picture 9" descr="Montana Primary Care Association">
            <a:extLst>
              <a:ext uri="{FF2B5EF4-FFF2-40B4-BE49-F238E27FC236}">
                <a16:creationId xmlns:a16="http://schemas.microsoft.com/office/drawing/2014/main" id="{7AEF46E8-38F6-D9A2-3F1D-65CFCD14436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789286"/>
            <a:ext cx="7927807" cy="821700"/>
          </a:xfrm>
          <a:prstGeom prst="rect">
            <a:avLst/>
          </a:prstGeom>
          <a:noFill/>
          <a:ln>
            <a:noFill/>
          </a:ln>
        </p:spPr>
      </p:pic>
    </p:spTree>
    <p:extLst>
      <p:ext uri="{BB962C8B-B14F-4D97-AF65-F5344CB8AC3E}">
        <p14:creationId xmlns:p14="http://schemas.microsoft.com/office/powerpoint/2010/main" val="3411076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B1910B0-5DA3-4C6D-B400-B27D1D028F42}"/>
              </a:ext>
            </a:extLst>
          </p:cNvPr>
          <p:cNvSpPr/>
          <p:nvPr/>
        </p:nvSpPr>
        <p:spPr>
          <a:xfrm>
            <a:off x="864358" y="2977836"/>
            <a:ext cx="10531523" cy="1645612"/>
          </a:xfrm>
          <a:prstGeom prst="roundRect">
            <a:avLst/>
          </a:prstGeom>
          <a:solidFill>
            <a:schemeClr val="accent2">
              <a:lumMod val="60000"/>
              <a:lumOff val="40000"/>
            </a:schemeClr>
          </a:solidFill>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22153B4-52F1-DD45-BA61-E7A5EFE1B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2303" y="483259"/>
            <a:ext cx="3046925" cy="1454907"/>
          </a:xfrm>
          <a:prstGeom prst="rect">
            <a:avLst/>
          </a:prstGeom>
        </p:spPr>
      </p:pic>
      <p:sp>
        <p:nvSpPr>
          <p:cNvPr id="14" name="TextBox 13">
            <a:extLst>
              <a:ext uri="{FF2B5EF4-FFF2-40B4-BE49-F238E27FC236}">
                <a16:creationId xmlns:a16="http://schemas.microsoft.com/office/drawing/2014/main" id="{3EE5C8D9-A76A-4FEF-BF43-DEE714C768A7}"/>
              </a:ext>
            </a:extLst>
          </p:cNvPr>
          <p:cNvSpPr txBox="1"/>
          <p:nvPr/>
        </p:nvSpPr>
        <p:spPr>
          <a:xfrm>
            <a:off x="1137138" y="2994799"/>
            <a:ext cx="10034954" cy="1569660"/>
          </a:xfrm>
          <a:prstGeom prst="rect">
            <a:avLst/>
          </a:prstGeom>
          <a:noFill/>
        </p:spPr>
        <p:txBody>
          <a:bodyPr wrap="square" rtlCol="0">
            <a:spAutoFit/>
          </a:bodyPr>
          <a:lstStyle/>
          <a:p>
            <a:pPr algn="ctr"/>
            <a:r>
              <a:rPr lang="en-US" sz="4800" dirty="0">
                <a:cs typeface="Arial" panose="020B0604020202020204" pitchFamily="34" charset="0"/>
              </a:rPr>
              <a:t>2.Risk Assessment / Hazard Vulnerability Analysis (HVA)</a:t>
            </a:r>
          </a:p>
        </p:txBody>
      </p:sp>
      <p:sp>
        <p:nvSpPr>
          <p:cNvPr id="5" name="Footer Placeholder 4">
            <a:extLst>
              <a:ext uri="{FF2B5EF4-FFF2-40B4-BE49-F238E27FC236}">
                <a16:creationId xmlns:a16="http://schemas.microsoft.com/office/drawing/2014/main" id="{089FAE00-CAF4-434E-9885-AC6836DAF94D}"/>
              </a:ext>
            </a:extLst>
          </p:cNvPr>
          <p:cNvSpPr>
            <a:spLocks noGrp="1"/>
          </p:cNvSpPr>
          <p:nvPr>
            <p:ph type="ftr" sz="quarter" idx="3"/>
          </p:nvPr>
        </p:nvSpPr>
        <p:spPr/>
        <p:txBody>
          <a:bodyPr/>
          <a:lstStyle/>
          <a:p>
            <a:r>
              <a:rPr lang="en-US" dirty="0"/>
              <a:t>Understand your Organizations Risks: the Design and Use of the HVA</a:t>
            </a:r>
          </a:p>
        </p:txBody>
      </p:sp>
    </p:spTree>
    <p:extLst>
      <p:ext uri="{BB962C8B-B14F-4D97-AF65-F5344CB8AC3E}">
        <p14:creationId xmlns:p14="http://schemas.microsoft.com/office/powerpoint/2010/main" val="1418364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E28A-E392-45EC-BEB4-186275FA06B0}"/>
              </a:ext>
            </a:extLst>
          </p:cNvPr>
          <p:cNvSpPr>
            <a:spLocks noGrp="1"/>
          </p:cNvSpPr>
          <p:nvPr>
            <p:ph type="title"/>
          </p:nvPr>
        </p:nvSpPr>
        <p:spPr>
          <a:xfrm>
            <a:off x="410547" y="550506"/>
            <a:ext cx="11402008" cy="1140182"/>
          </a:xfrm>
        </p:spPr>
        <p:txBody>
          <a:bodyPr>
            <a:normAutofit/>
          </a:bodyPr>
          <a:lstStyle/>
          <a:p>
            <a:r>
              <a:rPr lang="en-US" b="1" dirty="0"/>
              <a:t>Risk Assessment- Hazard Vulnerability Assessment </a:t>
            </a:r>
          </a:p>
        </p:txBody>
      </p:sp>
      <p:sp>
        <p:nvSpPr>
          <p:cNvPr id="3" name="Content Placeholder 2">
            <a:extLst>
              <a:ext uri="{FF2B5EF4-FFF2-40B4-BE49-F238E27FC236}">
                <a16:creationId xmlns:a16="http://schemas.microsoft.com/office/drawing/2014/main" id="{3315BE1B-B1F7-4675-BE74-4591268F8E62}"/>
              </a:ext>
            </a:extLst>
          </p:cNvPr>
          <p:cNvSpPr>
            <a:spLocks noGrp="1"/>
          </p:cNvSpPr>
          <p:nvPr>
            <p:ph idx="1"/>
          </p:nvPr>
        </p:nvSpPr>
        <p:spPr/>
        <p:txBody>
          <a:bodyPr/>
          <a:lstStyle/>
          <a:p>
            <a:pPr marL="0" lvl="1" indent="0">
              <a:lnSpc>
                <a:spcPct val="100000"/>
              </a:lnSpc>
              <a:spcBef>
                <a:spcPts val="1000"/>
              </a:spcBef>
              <a:buClr>
                <a:srgbClr val="779803"/>
              </a:buClr>
              <a:buSzPct val="110000"/>
              <a:buNone/>
            </a:pPr>
            <a:r>
              <a:rPr lang="en-US" sz="2800" b="1" dirty="0">
                <a:latin typeface="Calibri" panose="020F0502020204030204" pitchFamily="34" charset="0"/>
                <a:ea typeface="Open Sans" panose="020B0606030504020204" pitchFamily="34" charset="0"/>
                <a:cs typeface="Calibri" panose="020F0502020204030204" pitchFamily="34" charset="0"/>
              </a:rPr>
              <a:t>Risk assessment to identify and minimize key risks/threats</a:t>
            </a:r>
          </a:p>
          <a:p>
            <a:pPr marL="285750" lvl="1" indent="-285750">
              <a:lnSpc>
                <a:spcPct val="100000"/>
              </a:lnSpc>
              <a:spcBef>
                <a:spcPts val="1000"/>
              </a:spcBef>
              <a:buClr>
                <a:srgbClr val="779803"/>
              </a:buClr>
              <a:buSzPct val="110000"/>
              <a:buFont typeface="Wingdings" pitchFamily="2" charset="2"/>
              <a:buChar char="§"/>
            </a:pPr>
            <a:r>
              <a:rPr lang="en-US" sz="2800" dirty="0">
                <a:latin typeface="Calibri" panose="020F0502020204030204" pitchFamily="34" charset="0"/>
                <a:ea typeface="Open Sans" panose="020B0606030504020204" pitchFamily="34" charset="0"/>
                <a:cs typeface="Calibri" panose="020F0502020204030204" pitchFamily="34" charset="0"/>
              </a:rPr>
              <a:t>Identifies weaknesses and/or points of failure</a:t>
            </a:r>
          </a:p>
          <a:p>
            <a:pPr marL="285750" lvl="1" indent="-285750">
              <a:lnSpc>
                <a:spcPct val="100000"/>
              </a:lnSpc>
              <a:spcBef>
                <a:spcPts val="1000"/>
              </a:spcBef>
              <a:buClr>
                <a:srgbClr val="779803"/>
              </a:buClr>
              <a:buSzPct val="110000"/>
              <a:buFont typeface="Wingdings" pitchFamily="2" charset="2"/>
              <a:buChar char="§"/>
            </a:pPr>
            <a:r>
              <a:rPr lang="en-US" sz="2800" dirty="0">
                <a:latin typeface="Calibri" panose="020F0502020204030204" pitchFamily="34" charset="0"/>
                <a:ea typeface="Open Sans" panose="020B0606030504020204" pitchFamily="34" charset="0"/>
                <a:cs typeface="Calibri" panose="020F0502020204030204" pitchFamily="34" charset="0"/>
              </a:rPr>
              <a:t>Develops mitigation/corrective(s) measure to address</a:t>
            </a:r>
          </a:p>
          <a:p>
            <a:pPr marL="285750" lvl="1" indent="-285750">
              <a:lnSpc>
                <a:spcPct val="100000"/>
              </a:lnSpc>
              <a:spcBef>
                <a:spcPts val="1000"/>
              </a:spcBef>
              <a:buClr>
                <a:srgbClr val="779803"/>
              </a:buClr>
              <a:buSzPct val="110000"/>
              <a:buFont typeface="Wingdings" pitchFamily="2" charset="2"/>
              <a:buChar char="§"/>
            </a:pPr>
            <a:r>
              <a:rPr lang="en-US" sz="2800" dirty="0">
                <a:latin typeface="Calibri" panose="020F0502020204030204" pitchFamily="34" charset="0"/>
                <a:ea typeface="Open Sans" panose="020B0606030504020204" pitchFamily="34" charset="0"/>
                <a:cs typeface="Calibri" panose="020F0502020204030204" pitchFamily="34" charset="0"/>
              </a:rPr>
              <a:t>Selects, implements, and documents mitigation/corrective measure(s)</a:t>
            </a:r>
          </a:p>
          <a:p>
            <a:pPr marL="285750" lvl="1" indent="-285750">
              <a:lnSpc>
                <a:spcPct val="100000"/>
              </a:lnSpc>
              <a:spcBef>
                <a:spcPts val="1000"/>
              </a:spcBef>
              <a:buClr>
                <a:srgbClr val="779803"/>
              </a:buClr>
              <a:buSzPct val="110000"/>
              <a:buFont typeface="Wingdings" pitchFamily="2" charset="2"/>
              <a:buChar char="§"/>
            </a:pPr>
            <a:r>
              <a:rPr lang="en-US" sz="2800" dirty="0">
                <a:latin typeface="Calibri" panose="020F0502020204030204" pitchFamily="34" charset="0"/>
                <a:ea typeface="Open Sans" panose="020B0606030504020204" pitchFamily="34" charset="0"/>
                <a:cs typeface="Calibri" panose="020F0502020204030204" pitchFamily="34" charset="0"/>
              </a:rPr>
              <a:t>Ensures facility personnel awareness of risks</a:t>
            </a:r>
          </a:p>
          <a:p>
            <a:pPr marL="285750" lvl="1" indent="-285750">
              <a:lnSpc>
                <a:spcPct val="100000"/>
              </a:lnSpc>
              <a:spcBef>
                <a:spcPts val="1000"/>
              </a:spcBef>
              <a:buClr>
                <a:srgbClr val="779803"/>
              </a:buClr>
              <a:buSzPct val="110000"/>
              <a:buFont typeface="Wingdings" pitchFamily="2" charset="2"/>
              <a:buChar char="§"/>
            </a:pPr>
            <a:r>
              <a:rPr lang="en-US" sz="2800" b="1" dirty="0">
                <a:latin typeface="Calibri" panose="020F0502020204030204" pitchFamily="34" charset="0"/>
                <a:ea typeface="Open Sans" panose="020B0606030504020204" pitchFamily="34" charset="0"/>
                <a:cs typeface="Calibri" panose="020F0502020204030204" pitchFamily="34" charset="0"/>
              </a:rPr>
              <a:t>FQHC’s are required by CMS and Joint Commision Requirements to conduct a HVA annually</a:t>
            </a:r>
          </a:p>
          <a:p>
            <a:endParaRPr lang="en-US" dirty="0"/>
          </a:p>
        </p:txBody>
      </p:sp>
    </p:spTree>
    <p:extLst>
      <p:ext uri="{BB962C8B-B14F-4D97-AF65-F5344CB8AC3E}">
        <p14:creationId xmlns:p14="http://schemas.microsoft.com/office/powerpoint/2010/main" val="1673335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8232-E8F8-476B-A125-5B0BAFB60C5D}"/>
              </a:ext>
            </a:extLst>
          </p:cNvPr>
          <p:cNvSpPr>
            <a:spLocks noGrp="1"/>
          </p:cNvSpPr>
          <p:nvPr>
            <p:ph type="title"/>
          </p:nvPr>
        </p:nvSpPr>
        <p:spPr/>
        <p:txBody>
          <a:bodyPr>
            <a:normAutofit fontScale="90000"/>
          </a:bodyPr>
          <a:lstStyle/>
          <a:p>
            <a:pPr algn="l"/>
            <a:r>
              <a:rPr lang="en-US" b="1" dirty="0"/>
              <a:t>Poll: </a:t>
            </a:r>
            <a:r>
              <a:rPr lang="en-US" dirty="0"/>
              <a:t>When was the last time that your health center completed a Hazard Vulnerability Analysis? </a:t>
            </a:r>
          </a:p>
        </p:txBody>
      </p:sp>
      <p:sp>
        <p:nvSpPr>
          <p:cNvPr id="3" name="Content Placeholder 2">
            <a:extLst>
              <a:ext uri="{FF2B5EF4-FFF2-40B4-BE49-F238E27FC236}">
                <a16:creationId xmlns:a16="http://schemas.microsoft.com/office/drawing/2014/main" id="{B0525850-FD1F-4399-A004-E38296C7F37D}"/>
              </a:ext>
            </a:extLst>
          </p:cNvPr>
          <p:cNvSpPr>
            <a:spLocks noGrp="1"/>
          </p:cNvSpPr>
          <p:nvPr>
            <p:ph idx="1"/>
          </p:nvPr>
        </p:nvSpPr>
        <p:spPr>
          <a:xfrm>
            <a:off x="809256" y="2055626"/>
            <a:ext cx="7578964" cy="4351338"/>
          </a:xfrm>
        </p:spPr>
        <p:txBody>
          <a:bodyPr>
            <a:normAutofit/>
          </a:bodyPr>
          <a:lstStyle/>
          <a:p>
            <a:r>
              <a:rPr lang="en-US" sz="3600" dirty="0">
                <a:sym typeface="Wingdings" panose="05000000000000000000" pitchFamily="2" charset="2"/>
              </a:rPr>
              <a:t> Within the past 12 months</a:t>
            </a:r>
          </a:p>
          <a:p>
            <a:r>
              <a:rPr lang="en-US" sz="3600" dirty="0">
                <a:sym typeface="Wingdings" panose="05000000000000000000" pitchFamily="2" charset="2"/>
              </a:rPr>
              <a:t> Within the past 18 months</a:t>
            </a:r>
          </a:p>
          <a:p>
            <a:r>
              <a:rPr lang="en-US" sz="3600" dirty="0">
                <a:sym typeface="Wingdings" panose="05000000000000000000" pitchFamily="2" charset="2"/>
              </a:rPr>
              <a:t> More than 24 months</a:t>
            </a:r>
          </a:p>
          <a:p>
            <a:endParaRPr lang="en-US" sz="3600" dirty="0">
              <a:sym typeface="Wingdings" panose="05000000000000000000" pitchFamily="2" charset="2"/>
            </a:endParaRPr>
          </a:p>
          <a:p>
            <a:endParaRPr lang="en-US" sz="3600" dirty="0"/>
          </a:p>
        </p:txBody>
      </p:sp>
      <p:pic>
        <p:nvPicPr>
          <p:cNvPr id="1026" name="Picture 2" descr="Image result for hazard vulnerability analysis">
            <a:extLst>
              <a:ext uri="{FF2B5EF4-FFF2-40B4-BE49-F238E27FC236}">
                <a16:creationId xmlns:a16="http://schemas.microsoft.com/office/drawing/2014/main" id="{9A40BAD5-9484-4F9B-80A2-5B6B159D3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488" y="4145684"/>
            <a:ext cx="9405256"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481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560F7F3B-5523-4581-A3AC-20B1559FEBAB}"/>
              </a:ext>
            </a:extLst>
          </p:cNvPr>
          <p:cNvSpPr/>
          <p:nvPr/>
        </p:nvSpPr>
        <p:spPr>
          <a:xfrm>
            <a:off x="854241" y="5304149"/>
            <a:ext cx="10654225" cy="64633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278FF36-15BB-439B-BB36-7278945F05F7}"/>
              </a:ext>
            </a:extLst>
          </p:cNvPr>
          <p:cNvPicPr>
            <a:picLocks noChangeAspect="1"/>
          </p:cNvPicPr>
          <p:nvPr/>
        </p:nvPicPr>
        <p:blipFill>
          <a:blip r:embed="rId3"/>
          <a:stretch>
            <a:fillRect/>
          </a:stretch>
        </p:blipFill>
        <p:spPr>
          <a:xfrm>
            <a:off x="8129848" y="1636279"/>
            <a:ext cx="3956876" cy="2143259"/>
          </a:xfrm>
          <a:prstGeom prst="rect">
            <a:avLst/>
          </a:prstGeom>
          <a:ln>
            <a:noFill/>
          </a:ln>
          <a:effectLst/>
        </p:spPr>
      </p:pic>
      <p:sp>
        <p:nvSpPr>
          <p:cNvPr id="2" name="Title 1">
            <a:extLst>
              <a:ext uri="{FF2B5EF4-FFF2-40B4-BE49-F238E27FC236}">
                <a16:creationId xmlns:a16="http://schemas.microsoft.com/office/drawing/2014/main" id="{B584E0C8-5B4A-8E4B-9C65-61F6E80FA89A}"/>
              </a:ext>
            </a:extLst>
          </p:cNvPr>
          <p:cNvSpPr>
            <a:spLocks noGrp="1"/>
          </p:cNvSpPr>
          <p:nvPr>
            <p:ph type="title"/>
          </p:nvPr>
        </p:nvSpPr>
        <p:spPr>
          <a:xfrm>
            <a:off x="280197" y="561331"/>
            <a:ext cx="11574199" cy="777336"/>
          </a:xfrm>
        </p:spPr>
        <p:txBody>
          <a:bodyPr>
            <a:normAutofit/>
          </a:bodyPr>
          <a:lstStyle/>
          <a:p>
            <a:pPr algn="ctr"/>
            <a:r>
              <a:rPr lang="en-US" sz="3600" dirty="0">
                <a:latin typeface="+mn-lt"/>
                <a:cs typeface="Arial" panose="020B0604020202020204" pitchFamily="34" charset="0"/>
              </a:rPr>
              <a:t>Hazard Vulnerability Analysis (HVA) - Risk Assessment</a:t>
            </a:r>
          </a:p>
        </p:txBody>
      </p:sp>
      <p:sp>
        <p:nvSpPr>
          <p:cNvPr id="8" name="Content Placeholder 2">
            <a:extLst>
              <a:ext uri="{FF2B5EF4-FFF2-40B4-BE49-F238E27FC236}">
                <a16:creationId xmlns:a16="http://schemas.microsoft.com/office/drawing/2014/main" id="{3DD8A6F6-05F9-4CAA-A184-F95FD998C9C8}"/>
              </a:ext>
            </a:extLst>
          </p:cNvPr>
          <p:cNvSpPr txBox="1">
            <a:spLocks/>
          </p:cNvSpPr>
          <p:nvPr/>
        </p:nvSpPr>
        <p:spPr>
          <a:xfrm>
            <a:off x="411407" y="1685889"/>
            <a:ext cx="7977219" cy="3318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cs typeface="Arial" panose="020B0604020202020204" pitchFamily="34" charset="0"/>
              </a:rPr>
              <a:t>Emergency Operations Plans and Business Continuity Plans must assess facility and community-based risks.</a:t>
            </a:r>
          </a:p>
          <a:p>
            <a:r>
              <a:rPr lang="en-US" sz="2400" dirty="0">
                <a:cs typeface="Arial" panose="020B0604020202020204" pitchFamily="34" charset="0"/>
              </a:rPr>
              <a:t>These plans should utilize an all-hazards approach and updated on annually for each site.</a:t>
            </a:r>
          </a:p>
          <a:p>
            <a:r>
              <a:rPr lang="en-US" sz="2400" dirty="0">
                <a:cs typeface="Arial" panose="020B0604020202020204" pitchFamily="34" charset="0"/>
              </a:rPr>
              <a:t>The Kaiser Permanente Hazard Vulnerability Analysis (HVA) tool uses a mathematical formula to assess hazards and the probability that it will likely occur.</a:t>
            </a:r>
            <a:endParaRPr lang="en-US" sz="2000" dirty="0">
              <a:cs typeface="Arial" panose="020B0604020202020204" pitchFamily="34" charset="0"/>
            </a:endParaRPr>
          </a:p>
        </p:txBody>
      </p:sp>
      <p:sp>
        <p:nvSpPr>
          <p:cNvPr id="9" name="TextBox 8">
            <a:extLst>
              <a:ext uri="{FF2B5EF4-FFF2-40B4-BE49-F238E27FC236}">
                <a16:creationId xmlns:a16="http://schemas.microsoft.com/office/drawing/2014/main" id="{B036443A-B4DE-464D-BA27-DE9401554EFC}"/>
              </a:ext>
            </a:extLst>
          </p:cNvPr>
          <p:cNvSpPr txBox="1"/>
          <p:nvPr/>
        </p:nvSpPr>
        <p:spPr>
          <a:xfrm>
            <a:off x="854242" y="5304149"/>
            <a:ext cx="10630160" cy="646331"/>
          </a:xfrm>
          <a:prstGeom prst="rect">
            <a:avLst/>
          </a:prstGeom>
          <a:noFill/>
        </p:spPr>
        <p:txBody>
          <a:bodyPr wrap="square" rtlCol="0">
            <a:spAutoFit/>
          </a:bodyPr>
          <a:lstStyle/>
          <a:p>
            <a:pPr algn="ctr"/>
            <a:r>
              <a:rPr lang="en-US" dirty="0"/>
              <a:t>Note:  The Joint Commission (TJC) and CMS require all Federally Qualified Healthcare Centers (HQHC) </a:t>
            </a:r>
            <a:r>
              <a:rPr lang="en-US" b="1" dirty="0"/>
              <a:t>must</a:t>
            </a:r>
            <a:r>
              <a:rPr lang="en-US" dirty="0"/>
              <a:t> identify risks and vulnerabilities via a Hazard Vulnerability Analysis process annually.</a:t>
            </a:r>
          </a:p>
        </p:txBody>
      </p:sp>
    </p:spTree>
    <p:extLst>
      <p:ext uri="{BB962C8B-B14F-4D97-AF65-F5344CB8AC3E}">
        <p14:creationId xmlns:p14="http://schemas.microsoft.com/office/powerpoint/2010/main" val="2292540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357" y="2019339"/>
            <a:ext cx="9135099" cy="3370826"/>
          </a:xfrm>
        </p:spPr>
        <p:txBody>
          <a:bodyPr>
            <a:normAutofit/>
          </a:bodyPr>
          <a:lstStyle/>
          <a:p>
            <a:pPr lvl="0"/>
            <a:r>
              <a:rPr lang="en-US" sz="2600" dirty="0">
                <a:cs typeface="Arial" panose="020B0604020202020204" pitchFamily="34" charset="0"/>
              </a:rPr>
              <a:t>The purpose of conducting an HVA is to enable your organization to make risk-based choices.</a:t>
            </a:r>
          </a:p>
          <a:p>
            <a:pPr lvl="0"/>
            <a:r>
              <a:rPr lang="en-US" sz="2600" dirty="0">
                <a:cs typeface="Arial" panose="020B0604020202020204" pitchFamily="34" charset="0"/>
              </a:rPr>
              <a:t>With the tools output, your organization can: </a:t>
            </a:r>
          </a:p>
          <a:p>
            <a:pPr marL="914400" lvl="1" indent="-457200">
              <a:buSzPct val="90000"/>
              <a:buFont typeface="Courier New" panose="02070309020205020404" pitchFamily="49" charset="0"/>
              <a:buChar char="o"/>
            </a:pPr>
            <a:r>
              <a:rPr lang="en-US" sz="2600" dirty="0">
                <a:cs typeface="Arial" panose="020B0604020202020204" pitchFamily="34" charset="0"/>
              </a:rPr>
              <a:t>Address identified vulnerabilities;</a:t>
            </a:r>
          </a:p>
          <a:p>
            <a:pPr marL="914400" lvl="1" indent="-457200">
              <a:buSzPct val="90000"/>
              <a:buFont typeface="Courier New" panose="02070309020205020404" pitchFamily="49" charset="0"/>
              <a:buChar char="o"/>
            </a:pPr>
            <a:r>
              <a:rPr lang="en-US" sz="2600" dirty="0">
                <a:cs typeface="Arial" panose="020B0604020202020204" pitchFamily="34" charset="0"/>
              </a:rPr>
              <a:t>Develop response plans for identified hazards;</a:t>
            </a:r>
          </a:p>
          <a:p>
            <a:pPr marL="914400" lvl="1" indent="-457200">
              <a:buSzPct val="90000"/>
              <a:buFont typeface="Courier New" panose="02070309020205020404" pitchFamily="49" charset="0"/>
              <a:buChar char="o"/>
            </a:pPr>
            <a:r>
              <a:rPr lang="en-US" sz="2600" dirty="0">
                <a:cs typeface="Arial" panose="020B0604020202020204" pitchFamily="34" charset="0"/>
              </a:rPr>
              <a:t>Mitigate Hazards;</a:t>
            </a:r>
          </a:p>
          <a:p>
            <a:pPr marL="914400" lvl="1" indent="-457200">
              <a:buSzPct val="90000"/>
              <a:buFont typeface="Courier New" panose="02070309020205020404" pitchFamily="49" charset="0"/>
              <a:buChar char="o"/>
            </a:pPr>
            <a:r>
              <a:rPr lang="en-US" sz="2600" dirty="0">
                <a:cs typeface="Arial" panose="020B0604020202020204" pitchFamily="34" charset="0"/>
              </a:rPr>
              <a:t>Create robust Emergency Operations Plans, and Business Continuity Plans to address greatest risks.</a:t>
            </a:r>
          </a:p>
        </p:txBody>
      </p:sp>
      <p:pic>
        <p:nvPicPr>
          <p:cNvPr id="9" name="Picture 8" descr="El número de ejecutivos de TI que creen que los riesgos del BYOD son ..."/>
          <p:cNvPicPr>
            <a:picLocks noChangeAspect="1"/>
          </p:cNvPicPr>
          <p:nvPr/>
        </p:nvPicPr>
        <p:blipFill>
          <a:blip r:embed="rId2"/>
          <a:stretch>
            <a:fillRect/>
          </a:stretch>
        </p:blipFill>
        <p:spPr>
          <a:xfrm>
            <a:off x="9452235" y="2278892"/>
            <a:ext cx="2363914" cy="2300216"/>
          </a:xfrm>
          <a:prstGeom prst="rect">
            <a:avLst/>
          </a:prstGeom>
          <a:effectLst>
            <a:softEdge rad="177800"/>
          </a:effectLst>
        </p:spPr>
      </p:pic>
      <p:sp>
        <p:nvSpPr>
          <p:cNvPr id="8" name="Title 1">
            <a:extLst>
              <a:ext uri="{FF2B5EF4-FFF2-40B4-BE49-F238E27FC236}">
                <a16:creationId xmlns:a16="http://schemas.microsoft.com/office/drawing/2014/main" id="{8AE450C4-1878-48A6-B744-FD1C02E7A7D2}"/>
              </a:ext>
            </a:extLst>
          </p:cNvPr>
          <p:cNvSpPr txBox="1">
            <a:spLocks/>
          </p:cNvSpPr>
          <p:nvPr/>
        </p:nvSpPr>
        <p:spPr>
          <a:xfrm>
            <a:off x="280197" y="561331"/>
            <a:ext cx="11574199" cy="77733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latin typeface="+mn-lt"/>
                <a:cs typeface="Arial" panose="020B0604020202020204" pitchFamily="34" charset="0"/>
              </a:rPr>
              <a:t>Hazard Vulnerability Analysis (HVA) -  Purpose</a:t>
            </a:r>
          </a:p>
        </p:txBody>
      </p:sp>
    </p:spTree>
    <p:extLst>
      <p:ext uri="{BB962C8B-B14F-4D97-AF65-F5344CB8AC3E}">
        <p14:creationId xmlns:p14="http://schemas.microsoft.com/office/powerpoint/2010/main" val="425059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e Piute Fire burns out of control more than 1,400 wildfires. The ..."/>
          <p:cNvPicPr>
            <a:picLocks noChangeAspect="1"/>
          </p:cNvPicPr>
          <p:nvPr/>
        </p:nvPicPr>
        <p:blipFill>
          <a:blip r:embed="rId3"/>
          <a:stretch>
            <a:fillRect/>
          </a:stretch>
        </p:blipFill>
        <p:spPr>
          <a:xfrm>
            <a:off x="9104243" y="3981899"/>
            <a:ext cx="2710398" cy="1873374"/>
          </a:xfrm>
          <a:prstGeom prst="rect">
            <a:avLst/>
          </a:prstGeom>
          <a:ln w="15875">
            <a:solidFill>
              <a:schemeClr val="tx1"/>
            </a:solidFill>
          </a:ln>
          <a:effectLst>
            <a:outerShdw blurRad="50800" dist="76200" dir="2700000" algn="tl" rotWithShape="0">
              <a:prstClr val="black">
                <a:alpha val="40000"/>
              </a:prstClr>
            </a:outerShdw>
            <a:softEdge rad="152400"/>
          </a:effectLst>
          <a:scene3d>
            <a:camera prst="orthographicFront">
              <a:rot lat="0" lon="0" rev="0"/>
            </a:camera>
            <a:lightRig rig="contrasting" dir="t">
              <a:rot lat="0" lon="0" rev="1500000"/>
            </a:lightRig>
          </a:scene3d>
          <a:sp3d prstMaterial="metal">
            <a:bevelT w="88900" h="88900"/>
          </a:sp3d>
        </p:spPr>
      </p:pic>
      <p:sp>
        <p:nvSpPr>
          <p:cNvPr id="7" name="Title 1">
            <a:extLst>
              <a:ext uri="{FF2B5EF4-FFF2-40B4-BE49-F238E27FC236}">
                <a16:creationId xmlns:a16="http://schemas.microsoft.com/office/drawing/2014/main" id="{FEC98244-245A-4C49-8EA8-6D044696D21A}"/>
              </a:ext>
            </a:extLst>
          </p:cNvPr>
          <p:cNvSpPr txBox="1">
            <a:spLocks/>
          </p:cNvSpPr>
          <p:nvPr/>
        </p:nvSpPr>
        <p:spPr>
          <a:xfrm>
            <a:off x="280197" y="561331"/>
            <a:ext cx="11574199" cy="77733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latin typeface="+mn-lt"/>
                <a:cs typeface="Arial" panose="020B0604020202020204" pitchFamily="34" charset="0"/>
              </a:rPr>
              <a:t>Hazard Vulnerability Analysis (HVA) - Purpose</a:t>
            </a:r>
          </a:p>
        </p:txBody>
      </p:sp>
      <p:sp>
        <p:nvSpPr>
          <p:cNvPr id="10" name="Content Placeholder 2">
            <a:extLst>
              <a:ext uri="{FF2B5EF4-FFF2-40B4-BE49-F238E27FC236}">
                <a16:creationId xmlns:a16="http://schemas.microsoft.com/office/drawing/2014/main" id="{060A748E-6009-4B59-A8CF-EB82BEA864E4}"/>
              </a:ext>
            </a:extLst>
          </p:cNvPr>
          <p:cNvSpPr txBox="1">
            <a:spLocks/>
          </p:cNvSpPr>
          <p:nvPr/>
        </p:nvSpPr>
        <p:spPr>
          <a:xfrm>
            <a:off x="517358" y="1583426"/>
            <a:ext cx="8586885" cy="4865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cs typeface="Arial" panose="020B0604020202020204" pitchFamily="34" charset="0"/>
              </a:rPr>
              <a:t>HVAs are a formal process to evaluate organizational risk based on the local data, past activations in your health centers to evaluate an organization’s ability to mitigate risks. </a:t>
            </a:r>
            <a:endParaRPr lang="en-US" sz="2600" dirty="0">
              <a:cs typeface="Arial" panose="020B0604020202020204" pitchFamily="34" charset="0"/>
            </a:endParaRPr>
          </a:p>
          <a:p>
            <a:r>
              <a:rPr lang="en-US" sz="2600" dirty="0">
                <a:cs typeface="Arial" panose="020B0604020202020204" pitchFamily="34" charset="0"/>
              </a:rPr>
              <a:t>Assists organizations evaluate their vulnerabilities for specific hazards</a:t>
            </a:r>
          </a:p>
          <a:p>
            <a:r>
              <a:rPr lang="en-US" sz="2600" dirty="0">
                <a:cs typeface="Arial" panose="020B0604020202020204" pitchFamily="34" charset="0"/>
              </a:rPr>
              <a:t>Risk assessments include:</a:t>
            </a:r>
          </a:p>
          <a:p>
            <a:pPr lvl="1">
              <a:buFont typeface="Courier New" panose="02070309020205020404" pitchFamily="49" charset="0"/>
              <a:buChar char="o"/>
            </a:pPr>
            <a:r>
              <a:rPr lang="en-US" sz="2200" dirty="0">
                <a:cs typeface="Arial" panose="020B0604020202020204" pitchFamily="34" charset="0"/>
              </a:rPr>
              <a:t>Hazard specific to your location</a:t>
            </a:r>
          </a:p>
          <a:p>
            <a:pPr lvl="1">
              <a:buFont typeface="Courier New" panose="02070309020205020404" pitchFamily="49" charset="0"/>
              <a:buChar char="o"/>
            </a:pPr>
            <a:r>
              <a:rPr lang="en-US" sz="2200" dirty="0">
                <a:cs typeface="Arial" panose="020B0604020202020204" pitchFamily="34" charset="0"/>
              </a:rPr>
              <a:t>Probability of the hazard occurring</a:t>
            </a:r>
          </a:p>
          <a:p>
            <a:pPr lvl="1">
              <a:buFont typeface="Courier New" panose="02070309020205020404" pitchFamily="49" charset="0"/>
              <a:buChar char="o"/>
            </a:pPr>
            <a:r>
              <a:rPr lang="en-US" sz="2200" dirty="0">
                <a:cs typeface="Arial" panose="020B0604020202020204" pitchFamily="34" charset="0"/>
              </a:rPr>
              <a:t>Impact of the hazard</a:t>
            </a:r>
          </a:p>
          <a:p>
            <a:pPr lvl="2">
              <a:buFont typeface="Wingdings" panose="05000000000000000000" pitchFamily="2" charset="2"/>
              <a:buChar char="ü"/>
            </a:pPr>
            <a:r>
              <a:rPr lang="en-US" dirty="0">
                <a:cs typeface="Arial" panose="020B0604020202020204" pitchFamily="34" charset="0"/>
              </a:rPr>
              <a:t>Human Impact</a:t>
            </a:r>
          </a:p>
          <a:p>
            <a:pPr lvl="2">
              <a:buFont typeface="Wingdings" panose="05000000000000000000" pitchFamily="2" charset="2"/>
              <a:buChar char="ü"/>
            </a:pPr>
            <a:r>
              <a:rPr lang="en-US" dirty="0">
                <a:cs typeface="Arial" panose="020B0604020202020204" pitchFamily="34" charset="0"/>
              </a:rPr>
              <a:t>Property Impact</a:t>
            </a:r>
          </a:p>
          <a:p>
            <a:pPr lvl="2">
              <a:buFont typeface="Wingdings" panose="05000000000000000000" pitchFamily="2" charset="2"/>
              <a:buChar char="ü"/>
            </a:pPr>
            <a:r>
              <a:rPr lang="en-US" dirty="0">
                <a:cs typeface="Arial" panose="020B0604020202020204" pitchFamily="34" charset="0"/>
              </a:rPr>
              <a:t>Business Impact </a:t>
            </a:r>
          </a:p>
          <a:p>
            <a:pPr lvl="1">
              <a:buFont typeface="Courier New" panose="02070309020205020404" pitchFamily="49" charset="0"/>
              <a:buChar char="o"/>
            </a:pPr>
            <a:r>
              <a:rPr lang="en-US" sz="2200" dirty="0">
                <a:cs typeface="Arial" panose="020B0604020202020204" pitchFamily="34" charset="0"/>
              </a:rPr>
              <a:t>Preparedness of your organization</a:t>
            </a:r>
          </a:p>
          <a:p>
            <a:pPr lvl="1">
              <a:buFont typeface="Courier New" panose="02070309020205020404" pitchFamily="49" charset="0"/>
              <a:buChar char="o"/>
            </a:pPr>
            <a:r>
              <a:rPr lang="en-US" sz="2200" dirty="0">
                <a:cs typeface="Arial" panose="020B0604020202020204" pitchFamily="34" charset="0"/>
              </a:rPr>
              <a:t>Ability to respond to the hazard</a:t>
            </a:r>
          </a:p>
        </p:txBody>
      </p:sp>
      <p:pic>
        <p:nvPicPr>
          <p:cNvPr id="14" name="Picture 2" descr="http://farm3.staticflickr.com/2449/4099404952_2403cd65ba_z.jpg">
            <a:extLst>
              <a:ext uri="{FF2B5EF4-FFF2-40B4-BE49-F238E27FC236}">
                <a16:creationId xmlns:a16="http://schemas.microsoft.com/office/drawing/2014/main" id="{30EA883E-6D86-464F-9F2B-FA4BDAB4BFB7}"/>
              </a:ext>
            </a:extLst>
          </p:cNvPr>
          <p:cNvPicPr>
            <a:picLocks noChangeAspect="1" noChangeArrowheads="1"/>
          </p:cNvPicPr>
          <p:nvPr/>
        </p:nvPicPr>
        <p:blipFill>
          <a:blip r:embed="rId4" cstate="print"/>
          <a:srcRect/>
          <a:stretch>
            <a:fillRect/>
          </a:stretch>
        </p:blipFill>
        <p:spPr bwMode="auto">
          <a:xfrm>
            <a:off x="9104243" y="1833101"/>
            <a:ext cx="2710398" cy="1735594"/>
          </a:xfrm>
          <a:prstGeom prst="rect">
            <a:avLst/>
          </a:prstGeom>
          <a:noFill/>
          <a:ln w="15875">
            <a:solidFill>
              <a:schemeClr val="tx1"/>
            </a:solidFill>
          </a:ln>
          <a:effectLst>
            <a:outerShdw blurRad="50800" dist="762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603656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B1910B0-5DA3-4C6D-B400-B27D1D028F42}"/>
              </a:ext>
            </a:extLst>
          </p:cNvPr>
          <p:cNvSpPr/>
          <p:nvPr/>
        </p:nvSpPr>
        <p:spPr>
          <a:xfrm>
            <a:off x="864358" y="2761707"/>
            <a:ext cx="10531523" cy="1649712"/>
          </a:xfrm>
          <a:prstGeom prst="roundRect">
            <a:avLst/>
          </a:prstGeom>
          <a:solidFill>
            <a:schemeClr val="accent2">
              <a:lumMod val="60000"/>
              <a:lumOff val="40000"/>
            </a:schemeClr>
          </a:solidFill>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22153B4-52F1-DD45-BA61-E7A5EFE1B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2303" y="483259"/>
            <a:ext cx="3046925" cy="1454907"/>
          </a:xfrm>
          <a:prstGeom prst="rect">
            <a:avLst/>
          </a:prstGeom>
        </p:spPr>
      </p:pic>
      <p:sp>
        <p:nvSpPr>
          <p:cNvPr id="14" name="TextBox 13">
            <a:extLst>
              <a:ext uri="{FF2B5EF4-FFF2-40B4-BE49-F238E27FC236}">
                <a16:creationId xmlns:a16="http://schemas.microsoft.com/office/drawing/2014/main" id="{3EE5C8D9-A76A-4FEF-BF43-DEE714C768A7}"/>
              </a:ext>
            </a:extLst>
          </p:cNvPr>
          <p:cNvSpPr txBox="1"/>
          <p:nvPr/>
        </p:nvSpPr>
        <p:spPr>
          <a:xfrm>
            <a:off x="1137138" y="2778670"/>
            <a:ext cx="10034954" cy="1569660"/>
          </a:xfrm>
          <a:prstGeom prst="rect">
            <a:avLst/>
          </a:prstGeom>
          <a:noFill/>
        </p:spPr>
        <p:txBody>
          <a:bodyPr wrap="square" rtlCol="0">
            <a:spAutoFit/>
          </a:bodyPr>
          <a:lstStyle/>
          <a:p>
            <a:pPr algn="ctr"/>
            <a:r>
              <a:rPr lang="en-US" sz="4800" dirty="0">
                <a:cs typeface="Arial" panose="020B0604020202020204" pitchFamily="34" charset="0"/>
              </a:rPr>
              <a:t>3.How to Complete a Hazard Vulnerability Analysis (HVA)</a:t>
            </a:r>
          </a:p>
        </p:txBody>
      </p:sp>
      <p:sp>
        <p:nvSpPr>
          <p:cNvPr id="5" name="Footer Placeholder 4">
            <a:extLst>
              <a:ext uri="{FF2B5EF4-FFF2-40B4-BE49-F238E27FC236}">
                <a16:creationId xmlns:a16="http://schemas.microsoft.com/office/drawing/2014/main" id="{3E9C4B64-5219-4200-B137-3A7E44323E0F}"/>
              </a:ext>
            </a:extLst>
          </p:cNvPr>
          <p:cNvSpPr>
            <a:spLocks noGrp="1"/>
          </p:cNvSpPr>
          <p:nvPr>
            <p:ph type="ftr" sz="quarter" idx="3"/>
          </p:nvPr>
        </p:nvSpPr>
        <p:spPr/>
        <p:txBody>
          <a:bodyPr/>
          <a:lstStyle/>
          <a:p>
            <a:r>
              <a:rPr lang="en-US" dirty="0"/>
              <a:t>Understand your Organizations Risks: the Design and Use of the HVA</a:t>
            </a:r>
          </a:p>
        </p:txBody>
      </p:sp>
    </p:spTree>
    <p:extLst>
      <p:ext uri="{BB962C8B-B14F-4D97-AF65-F5344CB8AC3E}">
        <p14:creationId xmlns:p14="http://schemas.microsoft.com/office/powerpoint/2010/main" val="871130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5D0CD8-6B16-4A57-B7CD-090E2F58BCA1}"/>
              </a:ext>
            </a:extLst>
          </p:cNvPr>
          <p:cNvSpPr txBox="1">
            <a:spLocks/>
          </p:cNvSpPr>
          <p:nvPr/>
        </p:nvSpPr>
        <p:spPr>
          <a:xfrm>
            <a:off x="838200" y="550506"/>
            <a:ext cx="10515600" cy="11401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b="1" i="0" u="none" strike="noStrike" kern="1200" cap="none" spc="0" normalizeH="0" baseline="0" noProof="0" dirty="0">
                <a:ln>
                  <a:noFill/>
                </a:ln>
                <a:effectLst/>
                <a:uLnTx/>
                <a:uFillTx/>
                <a:latin typeface="+mj-lt"/>
                <a:ea typeface="+mj-ea"/>
                <a:cs typeface="+mj-cs"/>
              </a:rPr>
              <a:t>Steps to conduct a HVA</a:t>
            </a:r>
          </a:p>
        </p:txBody>
      </p:sp>
      <p:pic>
        <p:nvPicPr>
          <p:cNvPr id="2052" name="Picture 4" descr="Image result for Hazard Vulnerability Analysis">
            <a:extLst>
              <a:ext uri="{FF2B5EF4-FFF2-40B4-BE49-F238E27FC236}">
                <a16:creationId xmlns:a16="http://schemas.microsoft.com/office/drawing/2014/main" id="{0EA7FF83-63CC-4611-AB7F-A7A866FC72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200" y="2215328"/>
            <a:ext cx="4325471" cy="3571931"/>
          </a:xfrm>
          <a:prstGeom prst="rect">
            <a:avLst/>
          </a:prstGeom>
          <a:solidFill>
            <a:srgbClr val="FFFFFF"/>
          </a:solidFill>
        </p:spPr>
      </p:pic>
      <p:sp>
        <p:nvSpPr>
          <p:cNvPr id="7" name="TextBox 6">
            <a:extLst>
              <a:ext uri="{FF2B5EF4-FFF2-40B4-BE49-F238E27FC236}">
                <a16:creationId xmlns:a16="http://schemas.microsoft.com/office/drawing/2014/main" id="{7958D1F3-DD0A-48FA-8CC9-4994412C7BE2}"/>
              </a:ext>
            </a:extLst>
          </p:cNvPr>
          <p:cNvSpPr txBox="1"/>
          <p:nvPr/>
        </p:nvSpPr>
        <p:spPr>
          <a:xfrm>
            <a:off x="5335793" y="1825625"/>
            <a:ext cx="6018007" cy="4351338"/>
          </a:xfrm>
          <a:prstGeom prst="rect">
            <a:avLst/>
          </a:prstGeom>
        </p:spPr>
        <p:txBody>
          <a:bodyPr vert="horz" lIns="91440" tIns="45720" rIns="91440" bIns="45720" rtlCol="0">
            <a:normAutofit/>
          </a:bodyPr>
          <a:lstStyle/>
          <a:p>
            <a:pPr marL="457200" marR="0" lvl="0" indent="-342900">
              <a:lnSpc>
                <a:spcPct val="90000"/>
              </a:lnSpc>
              <a:spcBef>
                <a:spcPts val="0"/>
              </a:spcBef>
              <a:spcAft>
                <a:spcPts val="0"/>
              </a:spcAft>
              <a:buFont typeface="+mj-lt"/>
              <a:buAutoNum type="arabicPeriod"/>
            </a:pPr>
            <a:r>
              <a:rPr lang="en-US" sz="2000" dirty="0">
                <a:effectLst/>
              </a:rPr>
              <a:t>Identify potential hazards relevant to where your health centers sites are located using county, local hospital or healthcare coalition data </a:t>
            </a:r>
          </a:p>
          <a:p>
            <a:pPr marL="457200" marR="0" lvl="0" indent="-342900">
              <a:lnSpc>
                <a:spcPct val="90000"/>
              </a:lnSpc>
              <a:spcBef>
                <a:spcPts val="0"/>
              </a:spcBef>
              <a:spcAft>
                <a:spcPts val="0"/>
              </a:spcAft>
              <a:buFont typeface="+mj-lt"/>
              <a:buAutoNum type="arabicPeriod"/>
            </a:pPr>
            <a:r>
              <a:rPr lang="en-US" sz="2000" dirty="0">
                <a:effectLst/>
              </a:rPr>
              <a:t>Evaluate current ability of your health center to mitigate the impacts of each hazard </a:t>
            </a:r>
            <a:r>
              <a:rPr lang="en-US" sz="2000" b="1" dirty="0">
                <a:effectLst/>
              </a:rPr>
              <a:t>(How prepared is your health center?) </a:t>
            </a:r>
          </a:p>
          <a:p>
            <a:pPr marL="457200" marR="0" lvl="0" indent="-342900">
              <a:lnSpc>
                <a:spcPct val="90000"/>
              </a:lnSpc>
              <a:spcBef>
                <a:spcPts val="0"/>
              </a:spcBef>
              <a:spcAft>
                <a:spcPts val="0"/>
              </a:spcAft>
              <a:buFont typeface="+mj-lt"/>
              <a:buAutoNum type="arabicPeriod"/>
            </a:pPr>
            <a:r>
              <a:rPr lang="en-US" sz="2000" dirty="0">
                <a:effectLst/>
              </a:rPr>
              <a:t>Assign a probability rating to each listed hazard</a:t>
            </a:r>
          </a:p>
          <a:p>
            <a:pPr marL="457200" marR="0" lvl="0" indent="-342900">
              <a:lnSpc>
                <a:spcPct val="90000"/>
              </a:lnSpc>
              <a:spcBef>
                <a:spcPts val="0"/>
              </a:spcBef>
              <a:spcAft>
                <a:spcPts val="0"/>
              </a:spcAft>
              <a:buFont typeface="+mj-lt"/>
              <a:buAutoNum type="arabicPeriod"/>
            </a:pPr>
            <a:r>
              <a:rPr lang="en-US" sz="2000" dirty="0">
                <a:effectLst/>
              </a:rPr>
              <a:t>Identify the number of times an alert or activation has occurred in the past year for each hazard</a:t>
            </a:r>
          </a:p>
          <a:p>
            <a:pPr marL="457200" marR="0" lvl="0" indent="-342900">
              <a:lnSpc>
                <a:spcPct val="90000"/>
              </a:lnSpc>
              <a:spcBef>
                <a:spcPts val="0"/>
              </a:spcBef>
              <a:spcAft>
                <a:spcPts val="0"/>
              </a:spcAft>
              <a:buFont typeface="+mj-lt"/>
              <a:buAutoNum type="arabicPeriod"/>
            </a:pPr>
            <a:r>
              <a:rPr lang="en-US" sz="2000" dirty="0">
                <a:effectLst/>
              </a:rPr>
              <a:t>Enter data into the HVA tool </a:t>
            </a:r>
          </a:p>
          <a:p>
            <a:pPr marL="457200" marR="0" lvl="0" indent="-342900">
              <a:lnSpc>
                <a:spcPct val="90000"/>
              </a:lnSpc>
              <a:spcBef>
                <a:spcPts val="0"/>
              </a:spcBef>
              <a:spcAft>
                <a:spcPts val="800"/>
              </a:spcAft>
              <a:buFont typeface="+mj-lt"/>
              <a:buAutoNum type="arabicPeriod"/>
            </a:pPr>
            <a:r>
              <a:rPr lang="en-US" sz="2000" dirty="0">
                <a:effectLst/>
              </a:rPr>
              <a:t>Identify the top risks that should be addressed in your Emergency </a:t>
            </a:r>
            <a:r>
              <a:rPr lang="en-US" sz="2000" dirty="0"/>
              <a:t>Operations </a:t>
            </a:r>
            <a:r>
              <a:rPr lang="en-US" sz="2000" dirty="0">
                <a:effectLst/>
              </a:rPr>
              <a:t>Plan</a:t>
            </a:r>
          </a:p>
          <a:p>
            <a:pPr marL="342900" lvl="0" indent="-228600">
              <a:lnSpc>
                <a:spcPct val="90000"/>
              </a:lnSpc>
              <a:buFont typeface="Arial" panose="020B0604020202020204" pitchFamily="34" charset="0"/>
              <a:buChar char="•"/>
            </a:pPr>
            <a:endParaRPr kumimoji="0" lang="en-US" sz="1500" b="0" i="0" u="none" strike="noStrike" cap="none" spc="0" normalizeH="0" baseline="0" noProof="0" dirty="0">
              <a:ln>
                <a:noFill/>
              </a:ln>
              <a:effectLst/>
              <a:uLnTx/>
              <a:uFillTx/>
            </a:endParaRPr>
          </a:p>
        </p:txBody>
      </p:sp>
      <p:sp>
        <p:nvSpPr>
          <p:cNvPr id="3" name="Footer Placeholder 2">
            <a:extLst>
              <a:ext uri="{FF2B5EF4-FFF2-40B4-BE49-F238E27FC236}">
                <a16:creationId xmlns:a16="http://schemas.microsoft.com/office/drawing/2014/main" id="{E7ED27EC-20AB-49BB-A1DA-2847666F2207}"/>
              </a:ext>
            </a:extLst>
          </p:cNvPr>
          <p:cNvSpPr>
            <a:spLocks noGrp="1"/>
          </p:cNvSpPr>
          <p:nvPr>
            <p:ph type="ftr" sz="quarter" idx="11"/>
          </p:nvPr>
        </p:nvSpPr>
        <p:spPr/>
        <p:txBody>
          <a:bodyPr vert="horz" lIns="91440" tIns="45720" rIns="91440" bIns="45720" rtlCol="0" anchor="ctr">
            <a:normAutofit fontScale="92500"/>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mn-lt"/>
                <a:ea typeface="+mn-ea"/>
                <a:cs typeface="+mn-cs"/>
              </a:rPr>
              <a:t>Understand your Organizations Risks: the Design and Use of the HVA</a:t>
            </a:r>
          </a:p>
        </p:txBody>
      </p:sp>
    </p:spTree>
    <p:extLst>
      <p:ext uri="{BB962C8B-B14F-4D97-AF65-F5344CB8AC3E}">
        <p14:creationId xmlns:p14="http://schemas.microsoft.com/office/powerpoint/2010/main" val="309499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862658-2D31-427F-8808-674B51CFBB14}"/>
              </a:ext>
            </a:extLst>
          </p:cNvPr>
          <p:cNvSpPr>
            <a:spLocks noGrp="1"/>
          </p:cNvSpPr>
          <p:nvPr>
            <p:ph idx="1"/>
          </p:nvPr>
        </p:nvSpPr>
        <p:spPr>
          <a:xfrm>
            <a:off x="809256" y="1063690"/>
            <a:ext cx="10515600" cy="5343274"/>
          </a:xfrm>
        </p:spPr>
        <p:txBody>
          <a:bodyPr/>
          <a:lstStyle/>
          <a:p>
            <a:pPr marL="0" indent="0">
              <a:buNone/>
            </a:pPr>
            <a:endParaRPr lang="en-US" b="1" dirty="0"/>
          </a:p>
          <a:p>
            <a:pPr marL="0" indent="0">
              <a:buNone/>
            </a:pPr>
            <a:endParaRPr lang="en-US" b="1" dirty="0"/>
          </a:p>
          <a:p>
            <a:pPr marL="0" indent="0" algn="ctr">
              <a:buNone/>
            </a:pPr>
            <a:r>
              <a:rPr lang="en-US" sz="5400" b="1" dirty="0"/>
              <a:t>Types of Hazards</a:t>
            </a:r>
            <a:endParaRPr lang="en-US" sz="5400" dirty="0"/>
          </a:p>
        </p:txBody>
      </p:sp>
      <p:pic>
        <p:nvPicPr>
          <p:cNvPr id="3074" name="Picture 2" descr="Image result for hazards clipart">
            <a:extLst>
              <a:ext uri="{FF2B5EF4-FFF2-40B4-BE49-F238E27FC236}">
                <a16:creationId xmlns:a16="http://schemas.microsoft.com/office/drawing/2014/main" id="{B83D72D0-17DF-4905-B508-F136DF2EF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2166" y="3429000"/>
            <a:ext cx="1743075" cy="2333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azards clipart">
            <a:extLst>
              <a:ext uri="{FF2B5EF4-FFF2-40B4-BE49-F238E27FC236}">
                <a16:creationId xmlns:a16="http://schemas.microsoft.com/office/drawing/2014/main" id="{1B252BA8-3EDF-4A52-98FE-C29699C63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6761" y="3267075"/>
            <a:ext cx="1885950"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022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80190" y="3493463"/>
            <a:ext cx="2265065" cy="2889902"/>
          </a:xfrm>
        </p:spPr>
        <p:txBody>
          <a:bodyPr>
            <a:normAutofit/>
          </a:bodyPr>
          <a:lstStyle/>
          <a:p>
            <a:r>
              <a:rPr lang="en-US" sz="2600" dirty="0">
                <a:cs typeface="Arial" panose="020B0604020202020204" pitchFamily="34" charset="0"/>
              </a:rPr>
              <a:t>Wildfire</a:t>
            </a:r>
          </a:p>
          <a:p>
            <a:r>
              <a:rPr lang="en-US" sz="2600" dirty="0">
                <a:cs typeface="Arial" panose="020B0604020202020204" pitchFamily="34" charset="0"/>
              </a:rPr>
              <a:t>Earthquake</a:t>
            </a:r>
          </a:p>
          <a:p>
            <a:r>
              <a:rPr lang="en-US" sz="2600" dirty="0">
                <a:cs typeface="Arial" panose="020B0604020202020204" pitchFamily="34" charset="0"/>
              </a:rPr>
              <a:t>Landslide</a:t>
            </a:r>
          </a:p>
          <a:p>
            <a:r>
              <a:rPr lang="en-US" sz="2600" dirty="0">
                <a:cs typeface="Arial" panose="020B0604020202020204" pitchFamily="34" charset="0"/>
              </a:rPr>
              <a:t>Tsunami</a:t>
            </a:r>
          </a:p>
          <a:p>
            <a:r>
              <a:rPr lang="en-US" sz="2600" dirty="0">
                <a:cs typeface="Arial" panose="020B0604020202020204" pitchFamily="34" charset="0"/>
              </a:rPr>
              <a:t>Hurricane</a:t>
            </a:r>
          </a:p>
          <a:p>
            <a:r>
              <a:rPr lang="en-US" sz="2600" dirty="0">
                <a:cs typeface="Arial" panose="020B0604020202020204" pitchFamily="34" charset="0"/>
              </a:rPr>
              <a:t>Drought</a:t>
            </a:r>
          </a:p>
        </p:txBody>
      </p:sp>
      <p:sp>
        <p:nvSpPr>
          <p:cNvPr id="7" name="Content Placeholder 6"/>
          <p:cNvSpPr>
            <a:spLocks noGrp="1"/>
          </p:cNvSpPr>
          <p:nvPr>
            <p:ph sz="half" idx="2"/>
          </p:nvPr>
        </p:nvSpPr>
        <p:spPr>
          <a:xfrm>
            <a:off x="6746536" y="3493462"/>
            <a:ext cx="3639120" cy="2922705"/>
          </a:xfrm>
        </p:spPr>
        <p:txBody>
          <a:bodyPr>
            <a:normAutofit/>
          </a:bodyPr>
          <a:lstStyle/>
          <a:p>
            <a:r>
              <a:rPr lang="en-US" sz="2600" dirty="0">
                <a:cs typeface="Arial" panose="020B0604020202020204" pitchFamily="34" charset="0"/>
              </a:rPr>
              <a:t>Severe Thunderstorm</a:t>
            </a:r>
          </a:p>
          <a:p>
            <a:r>
              <a:rPr lang="en-US" sz="2600" dirty="0">
                <a:cs typeface="Arial" panose="020B0604020202020204" pitchFamily="34" charset="0"/>
              </a:rPr>
              <a:t>Tornado</a:t>
            </a:r>
          </a:p>
          <a:p>
            <a:r>
              <a:rPr lang="en-US" sz="2600" dirty="0">
                <a:cs typeface="Arial" panose="020B0604020202020204" pitchFamily="34" charset="0"/>
              </a:rPr>
              <a:t>Blizzard</a:t>
            </a:r>
          </a:p>
          <a:p>
            <a:r>
              <a:rPr lang="en-US" sz="2600" dirty="0">
                <a:cs typeface="Arial" panose="020B0604020202020204" pitchFamily="34" charset="0"/>
              </a:rPr>
              <a:t>Ice Storm</a:t>
            </a:r>
          </a:p>
          <a:p>
            <a:r>
              <a:rPr lang="en-US" sz="2600" dirty="0">
                <a:cs typeface="Arial" panose="020B0604020202020204" pitchFamily="34" charset="0"/>
              </a:rPr>
              <a:t>Extreme Temperatures</a:t>
            </a:r>
          </a:p>
          <a:p>
            <a:r>
              <a:rPr lang="en-US" sz="2600" dirty="0">
                <a:cs typeface="Arial" panose="020B0604020202020204" pitchFamily="34" charset="0"/>
              </a:rPr>
              <a:t>Flood</a:t>
            </a:r>
          </a:p>
        </p:txBody>
      </p:sp>
      <p:sp>
        <p:nvSpPr>
          <p:cNvPr id="6" name="Footer Placeholder 5">
            <a:extLst>
              <a:ext uri="{FF2B5EF4-FFF2-40B4-BE49-F238E27FC236}">
                <a16:creationId xmlns:a16="http://schemas.microsoft.com/office/drawing/2014/main" id="{E4A9F00D-0B9D-4B68-BA7B-078E781A7DC8}"/>
              </a:ext>
            </a:extLst>
          </p:cNvPr>
          <p:cNvSpPr>
            <a:spLocks noGrp="1"/>
          </p:cNvSpPr>
          <p:nvPr>
            <p:ph type="ftr" sz="quarter" idx="11"/>
          </p:nvPr>
        </p:nvSpPr>
        <p:spPr/>
        <p:txBody>
          <a:bodyPr/>
          <a:lstStyle/>
          <a:p>
            <a:r>
              <a:rPr lang="en-US" dirty="0"/>
              <a:t>Understand your Organizations Risks: the Design and Use of the HVA</a:t>
            </a:r>
          </a:p>
        </p:txBody>
      </p:sp>
      <p:pic>
        <p:nvPicPr>
          <p:cNvPr id="9" name="Picture 8" descr="File:Cocos &lt;strong&gt;fire&lt;/strong&gt; - part of May 2014 &lt;strong&gt;San&lt;/strong&gt; &lt;strong&gt;Diego&lt;/strong&gt; County wildfires.jpg ..."/>
          <p:cNvPicPr>
            <a:picLocks noChangeAspect="1"/>
          </p:cNvPicPr>
          <p:nvPr/>
        </p:nvPicPr>
        <p:blipFill>
          <a:blip r:embed="rId2"/>
          <a:stretch>
            <a:fillRect/>
          </a:stretch>
        </p:blipFill>
        <p:spPr>
          <a:xfrm>
            <a:off x="2050229" y="1807427"/>
            <a:ext cx="2893894" cy="1596992"/>
          </a:xfrm>
          <a:prstGeom prst="rect">
            <a:avLst/>
          </a:prstGeom>
          <a:ln w="15875">
            <a:solidFill>
              <a:schemeClr val="tx1"/>
            </a:solidFill>
          </a:ln>
          <a:effectLst>
            <a:outerShdw blurRad="50800" dist="76200" dir="2700000" algn="tl" rotWithShape="0">
              <a:prstClr val="black">
                <a:alpha val="40000"/>
              </a:prstClr>
            </a:outerShdw>
            <a:softEdge rad="152400"/>
          </a:effectLst>
          <a:scene3d>
            <a:camera prst="orthographicFront">
              <a:rot lat="0" lon="0" rev="0"/>
            </a:camera>
            <a:lightRig rig="contrasting" dir="t">
              <a:rot lat="0" lon="0" rev="1500000"/>
            </a:lightRig>
          </a:scene3d>
          <a:sp3d prstMaterial="metal">
            <a:bevelT w="88900" h="88900"/>
          </a:sp3d>
        </p:spPr>
      </p:pic>
      <p:sp>
        <p:nvSpPr>
          <p:cNvPr id="14" name="Title 1">
            <a:extLst>
              <a:ext uri="{FF2B5EF4-FFF2-40B4-BE49-F238E27FC236}">
                <a16:creationId xmlns:a16="http://schemas.microsoft.com/office/drawing/2014/main" id="{9E1AF51F-CE36-4A87-B1D4-39B19D063DBB}"/>
              </a:ext>
            </a:extLst>
          </p:cNvPr>
          <p:cNvSpPr txBox="1">
            <a:spLocks/>
          </p:cNvSpPr>
          <p:nvPr/>
        </p:nvSpPr>
        <p:spPr>
          <a:xfrm>
            <a:off x="451049" y="550505"/>
            <a:ext cx="11218827" cy="1101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cs typeface="Arial" panose="020B0604020202020204" pitchFamily="34" charset="0"/>
              </a:rPr>
              <a:t>Hazard Vulnerability Analysis (HVA)</a:t>
            </a:r>
          </a:p>
          <a:p>
            <a:pPr algn="ctr"/>
            <a:r>
              <a:rPr lang="en-US" sz="3200" dirty="0">
                <a:latin typeface="+mn-lt"/>
                <a:cs typeface="Arial" panose="020B0604020202020204" pitchFamily="34" charset="0"/>
              </a:rPr>
              <a:t>Natural Disasters</a:t>
            </a:r>
            <a:endParaRPr lang="en-US" sz="5400" dirty="0">
              <a:latin typeface="+mn-lt"/>
              <a:cs typeface="Arial" panose="020B0604020202020204" pitchFamily="34" charset="0"/>
            </a:endParaRPr>
          </a:p>
        </p:txBody>
      </p:sp>
      <p:pic>
        <p:nvPicPr>
          <p:cNvPr id="12" name="Picture 4" descr="sacbee_tornado0221-2">
            <a:extLst>
              <a:ext uri="{FF2B5EF4-FFF2-40B4-BE49-F238E27FC236}">
                <a16:creationId xmlns:a16="http://schemas.microsoft.com/office/drawing/2014/main" id="{333E3EF4-A79B-447B-9E63-CFDFE7A08FF9}"/>
              </a:ext>
            </a:extLst>
          </p:cNvPr>
          <p:cNvPicPr>
            <a:picLocks noChangeAspect="1" noChangeArrowheads="1"/>
          </p:cNvPicPr>
          <p:nvPr/>
        </p:nvPicPr>
        <p:blipFill>
          <a:blip r:embed="rId3" cstate="print"/>
          <a:srcRect/>
          <a:stretch>
            <a:fillRect/>
          </a:stretch>
        </p:blipFill>
        <p:spPr bwMode="auto">
          <a:xfrm>
            <a:off x="7004082" y="1807427"/>
            <a:ext cx="2893894" cy="1596991"/>
          </a:xfrm>
          <a:prstGeom prst="rect">
            <a:avLst/>
          </a:prstGeom>
          <a:noFill/>
          <a:ln w="15875">
            <a:solidFill>
              <a:schemeClr val="tx1"/>
            </a:solidFill>
            <a:miter lim="800000"/>
            <a:headEnd/>
            <a:tailEnd/>
          </a:ln>
          <a:effectLst>
            <a:outerShdw blurRad="50800" dist="762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520708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4F3ADA-BEC9-4F0F-BCA6-05CB63B6526A}"/>
              </a:ext>
            </a:extLst>
          </p:cNvPr>
          <p:cNvSpPr>
            <a:spLocks noGrp="1"/>
          </p:cNvSpPr>
          <p:nvPr>
            <p:ph type="title"/>
          </p:nvPr>
        </p:nvSpPr>
        <p:spPr>
          <a:xfrm>
            <a:off x="457200" y="609600"/>
            <a:ext cx="10896600" cy="990600"/>
          </a:xfrm>
        </p:spPr>
        <p:txBody>
          <a:bodyPr>
            <a:normAutofit fontScale="90000"/>
          </a:bodyPr>
          <a:lstStyle/>
          <a:p>
            <a:pPr algn="l"/>
            <a:r>
              <a:rPr lang="en-US" b="1" dirty="0">
                <a:latin typeface="Calibri" panose="020F0502020204030204" pitchFamily="34" charset="0"/>
                <a:cs typeface="Calibri" panose="020F0502020204030204" pitchFamily="34" charset="0"/>
              </a:rPr>
              <a:t>Bio: Karen Garrison, Vice President of Operations</a:t>
            </a:r>
          </a:p>
        </p:txBody>
      </p:sp>
      <p:sp>
        <p:nvSpPr>
          <p:cNvPr id="3" name="Content Placeholder 2">
            <a:extLst>
              <a:ext uri="{FF2B5EF4-FFF2-40B4-BE49-F238E27FC236}">
                <a16:creationId xmlns:a16="http://schemas.microsoft.com/office/drawing/2014/main" id="{BE2F2969-CD38-4BB0-B603-0177A2FDD4CF}"/>
              </a:ext>
            </a:extLst>
          </p:cNvPr>
          <p:cNvSpPr>
            <a:spLocks noGrp="1"/>
          </p:cNvSpPr>
          <p:nvPr>
            <p:ph idx="1"/>
          </p:nvPr>
        </p:nvSpPr>
        <p:spPr>
          <a:xfrm>
            <a:off x="650362" y="1997999"/>
            <a:ext cx="8059447" cy="4214408"/>
          </a:xfrm>
        </p:spPr>
        <p:txBody>
          <a:bodyPr vert="horz" lIns="91440" tIns="45720" rIns="91440" bIns="45720" rtlCol="0" anchor="t">
            <a:noAutofit/>
          </a:bodyPr>
          <a:lstStyle/>
          <a:p>
            <a:pPr marL="227965" indent="-227965"/>
            <a:r>
              <a:rPr lang="en-US" sz="2000" dirty="0">
                <a:solidFill>
                  <a:srgbClr val="000000"/>
                </a:solidFill>
                <a:latin typeface="Calibri"/>
                <a:cs typeface="Calibri"/>
              </a:rPr>
              <a:t>Karen Garrison has directed a many programs and services that support seniors and disabled adults in community based and clinical settings in the San Francisco Bay Area. Programs include, skilled nursing, residential dementia care, adult day health centers, supportive senior housing, clinical case management services, and national service programs.</a:t>
            </a:r>
            <a:endParaRPr lang="en-US" sz="2000" dirty="0">
              <a:solidFill>
                <a:srgbClr val="000000"/>
              </a:solidFill>
              <a:latin typeface="Calibri" panose="020F0502020204030204" pitchFamily="34" charset="0"/>
              <a:cs typeface="Calibri" panose="020F0502020204030204" pitchFamily="34" charset="0"/>
            </a:endParaRPr>
          </a:p>
          <a:p>
            <a:pPr marL="227965" indent="-227965"/>
            <a:r>
              <a:rPr lang="en-US" sz="2000" dirty="0">
                <a:latin typeface="Calibri"/>
                <a:cs typeface="Calibri"/>
              </a:rPr>
              <a:t>She joined Connect Consulting 4 years ago and specializes in CMS EP compliance by developing comprehensive emergency management programs, CMS provider emergency and business continuity plans and facilitating training to ensure contract and regulatory  compliance and build EP infrastructure. </a:t>
            </a:r>
            <a:endParaRPr lang="en-US" sz="2000" dirty="0">
              <a:latin typeface="Calibri" panose="020F0502020204030204" pitchFamily="34" charset="0"/>
              <a:cs typeface="Calibri" panose="020F0502020204030204" pitchFamily="34" charset="0"/>
            </a:endParaRPr>
          </a:p>
          <a:p>
            <a:pPr marL="227965" indent="-227965"/>
            <a:r>
              <a:rPr lang="en-US" sz="2000" dirty="0">
                <a:latin typeface="Calibri"/>
                <a:cs typeface="Calibri"/>
              </a:rPr>
              <a:t>She leads our team of emergency management Planners, trainers and exercise professionals and manages most of the emergency management and business continuity projects.</a:t>
            </a:r>
            <a:endParaRPr lang="en-US" sz="2000" dirty="0">
              <a:latin typeface="Calibri" panose="020F0502020204030204" pitchFamily="34" charset="0"/>
              <a:cs typeface="Calibri" panose="020F0502020204030204" pitchFamily="34" charset="0"/>
            </a:endParaRPr>
          </a:p>
          <a:p>
            <a:pPr marL="685165" lvl="1" indent="-227965"/>
            <a:endParaRPr lang="en-US" sz="2000" dirty="0">
              <a:latin typeface="Calibri" panose="020F0502020204030204" pitchFamily="34" charset="0"/>
              <a:cs typeface="Calibri" panose="020F0502020204030204" pitchFamily="34" charset="0"/>
            </a:endParaRPr>
          </a:p>
          <a:p>
            <a:pPr marL="342900" lvl="1" indent="0">
              <a:buNone/>
            </a:pPr>
            <a:endParaRPr lang="en-US" dirty="0"/>
          </a:p>
          <a:p>
            <a:pPr marL="227965" indent="-227965"/>
            <a:endParaRPr lang="en-US" sz="1600" dirty="0">
              <a:ea typeface="Tahoma"/>
              <a:cs typeface="Tahoma"/>
            </a:endParaRPr>
          </a:p>
        </p:txBody>
      </p:sp>
      <p:pic>
        <p:nvPicPr>
          <p:cNvPr id="7" name="Picture 6">
            <a:extLst>
              <a:ext uri="{FF2B5EF4-FFF2-40B4-BE49-F238E27FC236}">
                <a16:creationId xmlns:a16="http://schemas.microsoft.com/office/drawing/2014/main" id="{F5DF26E3-E9F4-4D3B-99BF-B9A928A6C4C2}"/>
              </a:ext>
            </a:extLst>
          </p:cNvPr>
          <p:cNvPicPr>
            <a:picLocks noChangeAspect="1"/>
          </p:cNvPicPr>
          <p:nvPr/>
        </p:nvPicPr>
        <p:blipFill>
          <a:blip r:embed="rId3"/>
          <a:stretch>
            <a:fillRect/>
          </a:stretch>
        </p:blipFill>
        <p:spPr>
          <a:xfrm>
            <a:off x="8962231" y="1797873"/>
            <a:ext cx="2493480" cy="1194920"/>
          </a:xfrm>
          <a:prstGeom prst="rect">
            <a:avLst/>
          </a:prstGeom>
        </p:spPr>
      </p:pic>
      <p:pic>
        <p:nvPicPr>
          <p:cNvPr id="8" name="Picture 7">
            <a:extLst>
              <a:ext uri="{FF2B5EF4-FFF2-40B4-BE49-F238E27FC236}">
                <a16:creationId xmlns:a16="http://schemas.microsoft.com/office/drawing/2014/main" id="{1E514BDB-2731-4F59-9972-8EAC7B16CC3A}"/>
              </a:ext>
            </a:extLst>
          </p:cNvPr>
          <p:cNvPicPr>
            <a:picLocks noChangeAspect="1"/>
          </p:cNvPicPr>
          <p:nvPr/>
        </p:nvPicPr>
        <p:blipFill>
          <a:blip r:embed="rId4"/>
          <a:stretch>
            <a:fillRect/>
          </a:stretch>
        </p:blipFill>
        <p:spPr>
          <a:xfrm>
            <a:off x="9189002" y="3332156"/>
            <a:ext cx="2039938" cy="20240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94906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0111" y="3449015"/>
            <a:ext cx="4323230" cy="2537252"/>
          </a:xfrm>
        </p:spPr>
        <p:txBody>
          <a:bodyPr>
            <a:normAutofit fontScale="92500" lnSpcReduction="10000"/>
          </a:bodyPr>
          <a:lstStyle/>
          <a:p>
            <a:r>
              <a:rPr lang="en-US" dirty="0">
                <a:cs typeface="Arial" panose="020B0604020202020204" pitchFamily="34" charset="0"/>
              </a:rPr>
              <a:t>Active Shooter</a:t>
            </a:r>
          </a:p>
          <a:p>
            <a:r>
              <a:rPr lang="en-US" dirty="0">
                <a:cs typeface="Arial" panose="020B0604020202020204" pitchFamily="34" charset="0"/>
              </a:rPr>
              <a:t>Epidemic/Pandemic</a:t>
            </a:r>
          </a:p>
          <a:p>
            <a:r>
              <a:rPr lang="en-US" dirty="0">
                <a:cs typeface="Arial" panose="020B0604020202020204" pitchFamily="34" charset="0"/>
              </a:rPr>
              <a:t>Mass Casualty Incident</a:t>
            </a:r>
          </a:p>
          <a:p>
            <a:r>
              <a:rPr lang="en-US" dirty="0">
                <a:cs typeface="Arial" panose="020B0604020202020204" pitchFamily="34" charset="0"/>
              </a:rPr>
              <a:t>Environmental Incident</a:t>
            </a:r>
          </a:p>
          <a:p>
            <a:r>
              <a:rPr lang="en-US" dirty="0">
                <a:cs typeface="Arial" panose="020B0604020202020204" pitchFamily="34" charset="0"/>
              </a:rPr>
              <a:t>Terrorism (CBRNE)</a:t>
            </a:r>
          </a:p>
        </p:txBody>
      </p:sp>
      <p:sp>
        <p:nvSpPr>
          <p:cNvPr id="7" name="Content Placeholder 6"/>
          <p:cNvSpPr>
            <a:spLocks noGrp="1"/>
          </p:cNvSpPr>
          <p:nvPr>
            <p:ph sz="half" idx="2"/>
          </p:nvPr>
        </p:nvSpPr>
        <p:spPr>
          <a:xfrm>
            <a:off x="7025994" y="3426456"/>
            <a:ext cx="3395313" cy="2582369"/>
          </a:xfrm>
        </p:spPr>
        <p:txBody>
          <a:bodyPr>
            <a:normAutofit fontScale="92500" lnSpcReduction="10000"/>
          </a:bodyPr>
          <a:lstStyle/>
          <a:p>
            <a:r>
              <a:rPr lang="en-US" dirty="0">
                <a:cs typeface="Arial" panose="020B0604020202020204" pitchFamily="34" charset="0"/>
              </a:rPr>
              <a:t>Active Shooter</a:t>
            </a:r>
          </a:p>
          <a:p>
            <a:r>
              <a:rPr lang="en-US" dirty="0">
                <a:cs typeface="Arial" panose="020B0604020202020204" pitchFamily="34" charset="0"/>
              </a:rPr>
              <a:t>Epidemic/Pandemic</a:t>
            </a:r>
          </a:p>
          <a:p>
            <a:r>
              <a:rPr lang="en-US" dirty="0">
                <a:cs typeface="Arial" panose="020B0604020202020204" pitchFamily="34" charset="0"/>
              </a:rPr>
              <a:t>Mass Casualty Incident</a:t>
            </a:r>
          </a:p>
          <a:p>
            <a:r>
              <a:rPr lang="en-US" dirty="0">
                <a:cs typeface="Arial" panose="020B0604020202020204" pitchFamily="34" charset="0"/>
              </a:rPr>
              <a:t>Environmental Incident</a:t>
            </a:r>
          </a:p>
          <a:p>
            <a:endParaRPr lang="en-US" dirty="0">
              <a:cs typeface="Arial" panose="020B0604020202020204" pitchFamily="34" charset="0"/>
            </a:endParaRPr>
          </a:p>
        </p:txBody>
      </p:sp>
      <p:sp>
        <p:nvSpPr>
          <p:cNvPr id="6" name="Footer Placeholder 5">
            <a:extLst>
              <a:ext uri="{FF2B5EF4-FFF2-40B4-BE49-F238E27FC236}">
                <a16:creationId xmlns:a16="http://schemas.microsoft.com/office/drawing/2014/main" id="{36A94358-6456-49C0-8AA8-661901CF62E5}"/>
              </a:ext>
            </a:extLst>
          </p:cNvPr>
          <p:cNvSpPr>
            <a:spLocks noGrp="1"/>
          </p:cNvSpPr>
          <p:nvPr>
            <p:ph type="ftr" sz="quarter" idx="11"/>
          </p:nvPr>
        </p:nvSpPr>
        <p:spPr/>
        <p:txBody>
          <a:bodyPr/>
          <a:lstStyle/>
          <a:p>
            <a:r>
              <a:rPr lang="en-US" dirty="0"/>
              <a:t>Understand your Organizations Risks: the Design and Use of the HVA</a:t>
            </a:r>
          </a:p>
        </p:txBody>
      </p:sp>
      <p:sp>
        <p:nvSpPr>
          <p:cNvPr id="14" name="Title 1">
            <a:extLst>
              <a:ext uri="{FF2B5EF4-FFF2-40B4-BE49-F238E27FC236}">
                <a16:creationId xmlns:a16="http://schemas.microsoft.com/office/drawing/2014/main" id="{32A7D092-09C4-45D4-B29B-6FEABA1DAEC5}"/>
              </a:ext>
            </a:extLst>
          </p:cNvPr>
          <p:cNvSpPr txBox="1">
            <a:spLocks/>
          </p:cNvSpPr>
          <p:nvPr/>
        </p:nvSpPr>
        <p:spPr>
          <a:xfrm>
            <a:off x="451049" y="550505"/>
            <a:ext cx="11218827" cy="1101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cs typeface="Arial" panose="020B0604020202020204" pitchFamily="34" charset="0"/>
              </a:rPr>
              <a:t>Hazard Vulnerability Analysis (HVA)</a:t>
            </a:r>
          </a:p>
          <a:p>
            <a:pPr algn="ctr"/>
            <a:r>
              <a:rPr lang="en-US" sz="3200" dirty="0">
                <a:latin typeface="+mn-lt"/>
                <a:cs typeface="Arial" panose="020B0604020202020204" pitchFamily="34" charset="0"/>
              </a:rPr>
              <a:t>Human-Caused Disasters</a:t>
            </a:r>
            <a:endParaRPr lang="en-US" sz="5400" dirty="0">
              <a:latin typeface="+mn-lt"/>
              <a:cs typeface="Arial" panose="020B0604020202020204" pitchFamily="34" charset="0"/>
            </a:endParaRPr>
          </a:p>
        </p:txBody>
      </p:sp>
      <p:pic>
        <p:nvPicPr>
          <p:cNvPr id="12" name="Picture 2" descr="http://4.bp.blogspot.com/-dHTeKWHe2wo/TpRVVzruzHI/AAAAAAAAAD0/ijftFVbJgDU/s320/activeshooter2.jpg">
            <a:extLst>
              <a:ext uri="{FF2B5EF4-FFF2-40B4-BE49-F238E27FC236}">
                <a16:creationId xmlns:a16="http://schemas.microsoft.com/office/drawing/2014/main" id="{BEC332CE-2E5E-42D3-9D52-CA68AFCEB1DD}"/>
              </a:ext>
            </a:extLst>
          </p:cNvPr>
          <p:cNvPicPr>
            <a:picLocks noChangeAspect="1" noChangeArrowheads="1"/>
          </p:cNvPicPr>
          <p:nvPr/>
        </p:nvPicPr>
        <p:blipFill>
          <a:blip r:embed="rId2" cstate="print"/>
          <a:srcRect/>
          <a:stretch>
            <a:fillRect/>
          </a:stretch>
        </p:blipFill>
        <p:spPr bwMode="auto">
          <a:xfrm>
            <a:off x="2133608" y="1760768"/>
            <a:ext cx="2362200" cy="1524000"/>
          </a:xfrm>
          <a:prstGeom prst="rect">
            <a:avLst/>
          </a:prstGeom>
          <a:noFill/>
          <a:ln w="15875">
            <a:solidFill>
              <a:schemeClr val="tx1"/>
            </a:solidFill>
          </a:ln>
          <a:effectLst>
            <a:outerShdw blurRad="50800" dist="762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pic>
        <p:nvPicPr>
          <p:cNvPr id="13" name="Picture 2">
            <a:extLst>
              <a:ext uri="{FF2B5EF4-FFF2-40B4-BE49-F238E27FC236}">
                <a16:creationId xmlns:a16="http://schemas.microsoft.com/office/drawing/2014/main" id="{B152FAD2-42A2-44F5-8744-CA47782F0073}"/>
              </a:ext>
            </a:extLst>
          </p:cNvPr>
          <p:cNvPicPr>
            <a:picLocks noChangeAspect="1" noChangeArrowheads="1"/>
          </p:cNvPicPr>
          <p:nvPr/>
        </p:nvPicPr>
        <p:blipFill>
          <a:blip r:embed="rId3" cstate="print"/>
          <a:srcRect/>
          <a:stretch>
            <a:fillRect/>
          </a:stretch>
        </p:blipFill>
        <p:spPr bwMode="auto">
          <a:xfrm>
            <a:off x="7505192" y="1760768"/>
            <a:ext cx="2362200" cy="1524000"/>
          </a:xfrm>
          <a:prstGeom prst="rect">
            <a:avLst/>
          </a:prstGeom>
          <a:noFill/>
          <a:ln w="15875">
            <a:solidFill>
              <a:schemeClr val="tx1"/>
            </a:solidFill>
            <a:miter lim="800000"/>
            <a:headEnd/>
            <a:tailEnd/>
          </a:ln>
          <a:effectLst>
            <a:outerShdw blurRad="50800" dist="762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826029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80881" y="3434963"/>
            <a:ext cx="4658970" cy="2959614"/>
          </a:xfrm>
        </p:spPr>
        <p:txBody>
          <a:bodyPr>
            <a:noAutofit/>
          </a:bodyPr>
          <a:lstStyle/>
          <a:p>
            <a:r>
              <a:rPr lang="en-US" sz="2600" dirty="0">
                <a:cs typeface="Arial" panose="020B0604020202020204" pitchFamily="34" charset="0"/>
              </a:rPr>
              <a:t>Water Supply Failure</a:t>
            </a:r>
          </a:p>
          <a:p>
            <a:r>
              <a:rPr lang="en-US" sz="2600" dirty="0">
                <a:cs typeface="Arial" panose="020B0604020202020204" pitchFamily="34" charset="0"/>
              </a:rPr>
              <a:t>Information Systems Failure</a:t>
            </a:r>
          </a:p>
          <a:p>
            <a:r>
              <a:rPr lang="en-US" sz="2600" dirty="0">
                <a:cs typeface="Arial" panose="020B0604020202020204" pitchFamily="34" charset="0"/>
              </a:rPr>
              <a:t>Communications Failure</a:t>
            </a:r>
          </a:p>
          <a:p>
            <a:r>
              <a:rPr lang="en-US" sz="2600" dirty="0">
                <a:cs typeface="Arial" panose="020B0604020202020204" pitchFamily="34" charset="0"/>
              </a:rPr>
              <a:t>Electrical Outage</a:t>
            </a:r>
          </a:p>
          <a:p>
            <a:r>
              <a:rPr lang="en-US" sz="2600" dirty="0">
                <a:cs typeface="Arial" panose="020B0604020202020204" pitchFamily="34" charset="0"/>
              </a:rPr>
              <a:t>Onsite Generator Failure</a:t>
            </a:r>
          </a:p>
          <a:p>
            <a:r>
              <a:rPr lang="en-US" sz="2600" dirty="0">
                <a:cs typeface="Arial" panose="020B0604020202020204" pitchFamily="34" charset="0"/>
              </a:rPr>
              <a:t>Natural Gas Failure</a:t>
            </a:r>
          </a:p>
        </p:txBody>
      </p:sp>
      <p:sp>
        <p:nvSpPr>
          <p:cNvPr id="7" name="Content Placeholder 6"/>
          <p:cNvSpPr>
            <a:spLocks noGrp="1"/>
          </p:cNvSpPr>
          <p:nvPr>
            <p:ph sz="half" idx="2"/>
          </p:nvPr>
        </p:nvSpPr>
        <p:spPr>
          <a:xfrm>
            <a:off x="7213609" y="3475967"/>
            <a:ext cx="3258679" cy="2877605"/>
          </a:xfrm>
        </p:spPr>
        <p:txBody>
          <a:bodyPr>
            <a:noAutofit/>
          </a:bodyPr>
          <a:lstStyle/>
          <a:p>
            <a:r>
              <a:rPr lang="en-US" sz="2600" dirty="0">
                <a:cs typeface="Arial" panose="020B0604020202020204" pitchFamily="34" charset="0"/>
              </a:rPr>
              <a:t>Electrical Outage</a:t>
            </a:r>
          </a:p>
          <a:p>
            <a:r>
              <a:rPr lang="en-US" sz="2600" dirty="0">
                <a:cs typeface="Arial" panose="020B0604020202020204" pitchFamily="34" charset="0"/>
              </a:rPr>
              <a:t>Fuel Shortage</a:t>
            </a:r>
          </a:p>
          <a:p>
            <a:r>
              <a:rPr lang="en-US" sz="2600" dirty="0">
                <a:cs typeface="Arial" panose="020B0604020202020204" pitchFamily="34" charset="0"/>
              </a:rPr>
              <a:t>Fire Alarm Failure</a:t>
            </a:r>
          </a:p>
          <a:p>
            <a:r>
              <a:rPr lang="en-US" sz="2600" dirty="0">
                <a:cs typeface="Arial" panose="020B0604020202020204" pitchFamily="34" charset="0"/>
              </a:rPr>
              <a:t>HVAC Failure</a:t>
            </a:r>
          </a:p>
          <a:p>
            <a:r>
              <a:rPr lang="en-US" sz="2600" dirty="0">
                <a:cs typeface="Arial" panose="020B0604020202020204" pitchFamily="34" charset="0"/>
              </a:rPr>
              <a:t>Network Loss</a:t>
            </a:r>
          </a:p>
          <a:p>
            <a:r>
              <a:rPr lang="en-US" sz="2600" dirty="0">
                <a:cs typeface="Arial" panose="020B0604020202020204" pitchFamily="34" charset="0"/>
              </a:rPr>
              <a:t>Data Compromise</a:t>
            </a:r>
          </a:p>
        </p:txBody>
      </p:sp>
      <p:sp>
        <p:nvSpPr>
          <p:cNvPr id="6" name="Footer Placeholder 5">
            <a:extLst>
              <a:ext uri="{FF2B5EF4-FFF2-40B4-BE49-F238E27FC236}">
                <a16:creationId xmlns:a16="http://schemas.microsoft.com/office/drawing/2014/main" id="{54F7B46E-7C1D-4D8C-97FA-94621FF6181A}"/>
              </a:ext>
            </a:extLst>
          </p:cNvPr>
          <p:cNvSpPr>
            <a:spLocks noGrp="1"/>
          </p:cNvSpPr>
          <p:nvPr>
            <p:ph type="ftr" sz="quarter" idx="11"/>
          </p:nvPr>
        </p:nvSpPr>
        <p:spPr/>
        <p:txBody>
          <a:bodyPr/>
          <a:lstStyle/>
          <a:p>
            <a:r>
              <a:rPr lang="en-US" dirty="0"/>
              <a:t>Understand your Organizations Risks: the Design and Use of the HVA</a:t>
            </a:r>
          </a:p>
        </p:txBody>
      </p:sp>
      <p:sp>
        <p:nvSpPr>
          <p:cNvPr id="12" name="Title 1">
            <a:extLst>
              <a:ext uri="{FF2B5EF4-FFF2-40B4-BE49-F238E27FC236}">
                <a16:creationId xmlns:a16="http://schemas.microsoft.com/office/drawing/2014/main" id="{A4AB3590-0D0A-4585-8D95-266C8B5FA677}"/>
              </a:ext>
            </a:extLst>
          </p:cNvPr>
          <p:cNvSpPr txBox="1">
            <a:spLocks/>
          </p:cNvSpPr>
          <p:nvPr/>
        </p:nvSpPr>
        <p:spPr>
          <a:xfrm>
            <a:off x="451049" y="550505"/>
            <a:ext cx="11218827" cy="1101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cs typeface="Arial" panose="020B0604020202020204" pitchFamily="34" charset="0"/>
              </a:rPr>
              <a:t>Hazard Vulnerability Analysis (HVA)</a:t>
            </a:r>
          </a:p>
          <a:p>
            <a:pPr algn="ctr"/>
            <a:r>
              <a:rPr lang="en-US" sz="3200" dirty="0">
                <a:latin typeface="+mn-lt"/>
                <a:cs typeface="Arial" panose="020B0604020202020204" pitchFamily="34" charset="0"/>
              </a:rPr>
              <a:t>Technological Disasters</a:t>
            </a:r>
            <a:endParaRPr lang="en-US" sz="5400" dirty="0">
              <a:latin typeface="+mn-lt"/>
              <a:cs typeface="Arial" panose="020B0604020202020204" pitchFamily="34" charset="0"/>
            </a:endParaRPr>
          </a:p>
        </p:txBody>
      </p:sp>
      <p:pic>
        <p:nvPicPr>
          <p:cNvPr id="16" name="Picture 19">
            <a:extLst>
              <a:ext uri="{FF2B5EF4-FFF2-40B4-BE49-F238E27FC236}">
                <a16:creationId xmlns:a16="http://schemas.microsoft.com/office/drawing/2014/main" id="{7D5A1590-9EE2-4D05-96F7-B0053C68A23A}"/>
              </a:ext>
            </a:extLst>
          </p:cNvPr>
          <p:cNvPicPr>
            <a:picLocks noChangeAspect="1" noChangeArrowheads="1"/>
          </p:cNvPicPr>
          <p:nvPr/>
        </p:nvPicPr>
        <p:blipFill>
          <a:blip r:embed="rId2" cstate="print"/>
          <a:srcRect/>
          <a:stretch>
            <a:fillRect/>
          </a:stretch>
        </p:blipFill>
        <p:spPr bwMode="auto">
          <a:xfrm>
            <a:off x="2351882" y="1718132"/>
            <a:ext cx="2459035" cy="1603666"/>
          </a:xfrm>
          <a:prstGeom prst="rect">
            <a:avLst/>
          </a:prstGeom>
          <a:noFill/>
          <a:ln w="15875">
            <a:solidFill>
              <a:schemeClr val="tx1"/>
            </a:solidFill>
            <a:miter lim="800000"/>
            <a:headEnd/>
            <a:tailEnd/>
          </a:ln>
          <a:effectLst>
            <a:outerShdw blurRad="50800" dist="76200" dir="2700000" algn="tl" rotWithShape="0">
              <a:prstClr val="black">
                <a:alpha val="40000"/>
              </a:prstClr>
            </a:outerShdw>
            <a:softEdge rad="101600"/>
          </a:effectLst>
          <a:scene3d>
            <a:camera prst="orthographicFront">
              <a:rot lat="0" lon="0" rev="0"/>
            </a:camera>
            <a:lightRig rig="contrasting" dir="t">
              <a:rot lat="0" lon="0" rev="1500000"/>
            </a:lightRig>
          </a:scene3d>
          <a:sp3d prstMaterial="metal">
            <a:bevelT w="88900" h="88900"/>
          </a:sp3d>
        </p:spPr>
      </p:pic>
      <p:pic>
        <p:nvPicPr>
          <p:cNvPr id="20" name="Picture 19">
            <a:extLst>
              <a:ext uri="{FF2B5EF4-FFF2-40B4-BE49-F238E27FC236}">
                <a16:creationId xmlns:a16="http://schemas.microsoft.com/office/drawing/2014/main" id="{75C9B0D8-6251-49CB-9A5A-9203FAB7E818}"/>
              </a:ext>
            </a:extLst>
          </p:cNvPr>
          <p:cNvPicPr>
            <a:picLocks noChangeAspect="1"/>
          </p:cNvPicPr>
          <p:nvPr/>
        </p:nvPicPr>
        <p:blipFill>
          <a:blip r:embed="rId3"/>
          <a:stretch>
            <a:fillRect/>
          </a:stretch>
        </p:blipFill>
        <p:spPr>
          <a:xfrm>
            <a:off x="7523166" y="1680020"/>
            <a:ext cx="2459034" cy="1603666"/>
          </a:xfrm>
          <a:prstGeom prst="rect">
            <a:avLst/>
          </a:prstGeom>
          <a:ln w="15875">
            <a:solidFill>
              <a:schemeClr val="tx1"/>
            </a:solidFill>
          </a:ln>
          <a:effectLst>
            <a:outerShdw blurRad="50800" dist="76200" dir="2700000" algn="tl" rotWithShape="0">
              <a:prstClr val="black">
                <a:alpha val="40000"/>
              </a:prstClr>
            </a:outerShdw>
            <a:softEdge rad="88900"/>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227688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58D1F3-DD0A-48FA-8CC9-4994412C7BE2}"/>
              </a:ext>
            </a:extLst>
          </p:cNvPr>
          <p:cNvSpPr txBox="1"/>
          <p:nvPr/>
        </p:nvSpPr>
        <p:spPr>
          <a:xfrm>
            <a:off x="447037" y="2074437"/>
            <a:ext cx="7407978" cy="2308324"/>
          </a:xfrm>
          <a:prstGeom prst="rect">
            <a:avLst/>
          </a:prstGeom>
          <a:noFill/>
        </p:spPr>
        <p:txBody>
          <a:bodyPr wrap="square">
            <a:spAutoFit/>
          </a:bodyPr>
          <a:lstStyle/>
          <a:p>
            <a:pPr marL="342900" indent="-342900">
              <a:buFont typeface="Arial" panose="020B0604020202020204" pitchFamily="34" charset="0"/>
              <a:buChar char="•"/>
            </a:pPr>
            <a:r>
              <a:rPr lang="en-US" sz="2400" dirty="0">
                <a:cs typeface="Arial" panose="020B0604020202020204" pitchFamily="34" charset="0"/>
              </a:rPr>
              <a:t>CMS doesn’t require a mandated format an HVA must be documented in. </a:t>
            </a:r>
          </a:p>
          <a:p>
            <a:pPr marL="342900" indent="-342900">
              <a:buFont typeface="Arial" panose="020B0604020202020204" pitchFamily="34" charset="0"/>
              <a:buChar char="•"/>
            </a:pPr>
            <a:r>
              <a:rPr lang="en-US" sz="2400" dirty="0">
                <a:cs typeface="Arial" panose="020B0604020202020204" pitchFamily="34" charset="0"/>
              </a:rPr>
              <a:t>There are best practices and commonly used formats that are available. </a:t>
            </a:r>
          </a:p>
          <a:p>
            <a:pPr marL="342900" indent="-342900">
              <a:buFont typeface="Arial" panose="020B0604020202020204" pitchFamily="34" charset="0"/>
              <a:buChar char="•"/>
            </a:pPr>
            <a:r>
              <a:rPr lang="en-US" sz="2400" b="1" dirty="0">
                <a:solidFill>
                  <a:schemeClr val="accent1">
                    <a:lumMod val="75000"/>
                  </a:schemeClr>
                </a:solidFill>
                <a:cs typeface="Arial" panose="020B0604020202020204" pitchFamily="34" charset="0"/>
              </a:rPr>
              <a:t>The Kaiser Permanente HVA tool (2021 version) is a commonly publicly available format.</a:t>
            </a:r>
          </a:p>
        </p:txBody>
      </p:sp>
      <p:sp>
        <p:nvSpPr>
          <p:cNvPr id="10" name="Title 1">
            <a:extLst>
              <a:ext uri="{FF2B5EF4-FFF2-40B4-BE49-F238E27FC236}">
                <a16:creationId xmlns:a16="http://schemas.microsoft.com/office/drawing/2014/main" id="{955D0CD8-6B16-4A57-B7CD-090E2F58BCA1}"/>
              </a:ext>
            </a:extLst>
          </p:cNvPr>
          <p:cNvSpPr txBox="1">
            <a:spLocks/>
          </p:cNvSpPr>
          <p:nvPr/>
        </p:nvSpPr>
        <p:spPr>
          <a:xfrm>
            <a:off x="451049" y="550505"/>
            <a:ext cx="11218827" cy="6919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cs typeface="Arial" panose="020B0604020202020204" pitchFamily="34" charset="0"/>
              </a:rPr>
              <a:t>Hazard Vulnerability Analysis (HVA) Tool</a:t>
            </a:r>
          </a:p>
        </p:txBody>
      </p:sp>
      <p:sp>
        <p:nvSpPr>
          <p:cNvPr id="3" name="Footer Placeholder 2">
            <a:extLst>
              <a:ext uri="{FF2B5EF4-FFF2-40B4-BE49-F238E27FC236}">
                <a16:creationId xmlns:a16="http://schemas.microsoft.com/office/drawing/2014/main" id="{E7ED27EC-20AB-49BB-A1DA-2847666F2207}"/>
              </a:ext>
            </a:extLst>
          </p:cNvPr>
          <p:cNvSpPr>
            <a:spLocks noGrp="1"/>
          </p:cNvSpPr>
          <p:nvPr>
            <p:ph type="ftr" sz="quarter" idx="3"/>
          </p:nvPr>
        </p:nvSpPr>
        <p:spPr/>
        <p:txBody>
          <a:bodyPr/>
          <a:lstStyle/>
          <a:p>
            <a:r>
              <a:rPr lang="en-US" dirty="0"/>
              <a:t>Understand your Organizations Risks: the Design and Use of the HVA</a:t>
            </a:r>
          </a:p>
        </p:txBody>
      </p:sp>
      <p:pic>
        <p:nvPicPr>
          <p:cNvPr id="5" name="Picture 4">
            <a:extLst>
              <a:ext uri="{FF2B5EF4-FFF2-40B4-BE49-F238E27FC236}">
                <a16:creationId xmlns:a16="http://schemas.microsoft.com/office/drawing/2014/main" id="{2A1C9042-6EE5-4303-8105-014F3465DC6E}"/>
              </a:ext>
            </a:extLst>
          </p:cNvPr>
          <p:cNvPicPr>
            <a:picLocks noChangeAspect="1"/>
          </p:cNvPicPr>
          <p:nvPr/>
        </p:nvPicPr>
        <p:blipFill>
          <a:blip r:embed="rId2"/>
          <a:stretch>
            <a:fillRect/>
          </a:stretch>
        </p:blipFill>
        <p:spPr>
          <a:xfrm>
            <a:off x="8344671" y="1717870"/>
            <a:ext cx="3065340" cy="2182779"/>
          </a:xfrm>
          <a:prstGeom prst="rect">
            <a:avLst/>
          </a:prstGeom>
          <a:ln>
            <a:solidFill>
              <a:schemeClr val="tx1"/>
            </a:solidFill>
          </a:ln>
          <a:effectLst>
            <a:outerShdw blurRad="50800" dist="76200" dir="2700000" algn="tl" rotWithShape="0">
              <a:prstClr val="black">
                <a:alpha val="40000"/>
              </a:prstClr>
            </a:outerShdw>
          </a:effectLst>
        </p:spPr>
      </p:pic>
      <p:sp>
        <p:nvSpPr>
          <p:cNvPr id="6" name="TextBox 5">
            <a:extLst>
              <a:ext uri="{FF2B5EF4-FFF2-40B4-BE49-F238E27FC236}">
                <a16:creationId xmlns:a16="http://schemas.microsoft.com/office/drawing/2014/main" id="{CEBDAB40-5DBE-454A-A906-1565148B0256}"/>
              </a:ext>
            </a:extLst>
          </p:cNvPr>
          <p:cNvSpPr txBox="1"/>
          <p:nvPr/>
        </p:nvSpPr>
        <p:spPr>
          <a:xfrm>
            <a:off x="447037" y="4376083"/>
            <a:ext cx="11452631" cy="1200329"/>
          </a:xfrm>
          <a:prstGeom prst="rect">
            <a:avLst/>
          </a:prstGeom>
          <a:noFill/>
        </p:spPr>
        <p:txBody>
          <a:bodyPr wrap="square">
            <a:spAutoFit/>
          </a:bodyPr>
          <a:lstStyle/>
          <a:p>
            <a:pPr marL="342900" indent="-342900">
              <a:buFont typeface="Arial" panose="020B0604020202020204" pitchFamily="34" charset="0"/>
              <a:buChar char="•"/>
            </a:pPr>
            <a:r>
              <a:rPr lang="en-US" sz="2400" dirty="0">
                <a:cs typeface="Arial" panose="020B0604020202020204" pitchFamily="34" charset="0"/>
              </a:rPr>
              <a:t>Organizations must demonstrate how the analysis was conducted, who participated, and show how it was conducted.</a:t>
            </a:r>
          </a:p>
          <a:p>
            <a:pPr marL="342900" indent="-342900">
              <a:buFont typeface="Arial" panose="020B0604020202020204" pitchFamily="34" charset="0"/>
              <a:buChar char="•"/>
            </a:pPr>
            <a:r>
              <a:rPr lang="en-US" sz="2400" dirty="0">
                <a:cs typeface="Arial" panose="020B0604020202020204" pitchFamily="34" charset="0"/>
              </a:rPr>
              <a:t>Needs to include of consideration of the Community’s identified hazards and risk. </a:t>
            </a:r>
            <a:endParaRPr lang="en-US" sz="2400" i="0" dirty="0">
              <a:solidFill>
                <a:srgbClr val="000000"/>
              </a:solidFill>
              <a:effectLst/>
              <a:cs typeface="Arial" panose="020B0604020202020204" pitchFamily="34" charset="0"/>
            </a:endParaRPr>
          </a:p>
        </p:txBody>
      </p:sp>
    </p:spTree>
    <p:extLst>
      <p:ext uri="{BB962C8B-B14F-4D97-AF65-F5344CB8AC3E}">
        <p14:creationId xmlns:p14="http://schemas.microsoft.com/office/powerpoint/2010/main" val="2247830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B1910B0-5DA3-4C6D-B400-B27D1D028F42}"/>
              </a:ext>
            </a:extLst>
          </p:cNvPr>
          <p:cNvSpPr/>
          <p:nvPr/>
        </p:nvSpPr>
        <p:spPr>
          <a:xfrm>
            <a:off x="1483568" y="2890565"/>
            <a:ext cx="9685176" cy="970896"/>
          </a:xfrm>
          <a:prstGeom prst="roundRect">
            <a:avLst/>
          </a:prstGeom>
          <a:solidFill>
            <a:schemeClr val="accent2">
              <a:lumMod val="60000"/>
              <a:lumOff val="40000"/>
            </a:schemeClr>
          </a:solidFill>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22153B4-52F1-DD45-BA61-E7A5EFE1B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2303" y="483259"/>
            <a:ext cx="3046925" cy="1454907"/>
          </a:xfrm>
          <a:prstGeom prst="rect">
            <a:avLst/>
          </a:prstGeom>
        </p:spPr>
      </p:pic>
      <p:sp>
        <p:nvSpPr>
          <p:cNvPr id="14" name="TextBox 13">
            <a:extLst>
              <a:ext uri="{FF2B5EF4-FFF2-40B4-BE49-F238E27FC236}">
                <a16:creationId xmlns:a16="http://schemas.microsoft.com/office/drawing/2014/main" id="{3EE5C8D9-A76A-4FEF-BF43-DEE714C768A7}"/>
              </a:ext>
            </a:extLst>
          </p:cNvPr>
          <p:cNvSpPr txBox="1"/>
          <p:nvPr/>
        </p:nvSpPr>
        <p:spPr>
          <a:xfrm>
            <a:off x="1296956" y="2917710"/>
            <a:ext cx="10058399" cy="707886"/>
          </a:xfrm>
          <a:prstGeom prst="rect">
            <a:avLst/>
          </a:prstGeom>
          <a:noFill/>
        </p:spPr>
        <p:txBody>
          <a:bodyPr wrap="square" rtlCol="0">
            <a:spAutoFit/>
          </a:bodyPr>
          <a:lstStyle/>
          <a:p>
            <a:pPr algn="ctr"/>
            <a:r>
              <a:rPr lang="en-US" sz="4000" dirty="0">
                <a:cs typeface="Arial" panose="020B0604020202020204" pitchFamily="34" charset="0"/>
              </a:rPr>
              <a:t>4.Concreate Steps to Conduct an HVA</a:t>
            </a:r>
          </a:p>
        </p:txBody>
      </p:sp>
      <p:sp>
        <p:nvSpPr>
          <p:cNvPr id="5" name="Footer Placeholder 4">
            <a:extLst>
              <a:ext uri="{FF2B5EF4-FFF2-40B4-BE49-F238E27FC236}">
                <a16:creationId xmlns:a16="http://schemas.microsoft.com/office/drawing/2014/main" id="{9BD76680-3BA4-42B9-89B7-0EB7B9A6F89C}"/>
              </a:ext>
            </a:extLst>
          </p:cNvPr>
          <p:cNvSpPr>
            <a:spLocks noGrp="1"/>
          </p:cNvSpPr>
          <p:nvPr>
            <p:ph type="ftr" sz="quarter" idx="3"/>
          </p:nvPr>
        </p:nvSpPr>
        <p:spPr/>
        <p:txBody>
          <a:bodyPr/>
          <a:lstStyle/>
          <a:p>
            <a:r>
              <a:rPr lang="en-US" dirty="0"/>
              <a:t>Understand your Organizations Risks: the Design and Use of the HVA</a:t>
            </a:r>
          </a:p>
        </p:txBody>
      </p:sp>
    </p:spTree>
    <p:extLst>
      <p:ext uri="{BB962C8B-B14F-4D97-AF65-F5344CB8AC3E}">
        <p14:creationId xmlns:p14="http://schemas.microsoft.com/office/powerpoint/2010/main" val="3901050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73BE02B-D558-406E-862A-6ADA78EB8C93}"/>
              </a:ext>
            </a:extLst>
          </p:cNvPr>
          <p:cNvSpPr/>
          <p:nvPr/>
        </p:nvSpPr>
        <p:spPr>
          <a:xfrm>
            <a:off x="3080084" y="2025984"/>
            <a:ext cx="6612755" cy="818147"/>
          </a:xfrm>
          <a:prstGeom prst="roundRect">
            <a:avLst/>
          </a:prstGeom>
          <a:effectLst>
            <a:outerShdw blurRad="152400" dist="317500" dir="5400000" sx="90000" sy="-19000" rotWithShape="0">
              <a:prstClr val="black">
                <a:alpha val="15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aphicFrame>
        <p:nvGraphicFramePr>
          <p:cNvPr id="25" name="Table 24">
            <a:extLst>
              <a:ext uri="{FF2B5EF4-FFF2-40B4-BE49-F238E27FC236}">
                <a16:creationId xmlns:a16="http://schemas.microsoft.com/office/drawing/2014/main" id="{D63AB648-C9EE-48ED-BE8D-AF67105349C9}"/>
              </a:ext>
            </a:extLst>
          </p:cNvPr>
          <p:cNvGraphicFramePr>
            <a:graphicFrameLocks noGrp="1"/>
          </p:cNvGraphicFramePr>
          <p:nvPr>
            <p:extLst>
              <p:ext uri="{D42A27DB-BD31-4B8C-83A1-F6EECF244321}">
                <p14:modId xmlns:p14="http://schemas.microsoft.com/office/powerpoint/2010/main" val="1066734376"/>
              </p:ext>
            </p:extLst>
          </p:nvPr>
        </p:nvGraphicFramePr>
        <p:xfrm>
          <a:off x="1732972" y="3158720"/>
          <a:ext cx="9040487" cy="1264723"/>
        </p:xfrm>
        <a:graphic>
          <a:graphicData uri="http://schemas.openxmlformats.org/drawingml/2006/table">
            <a:tbl>
              <a:tblPr/>
              <a:tblGrid>
                <a:gridCol w="1176221">
                  <a:extLst>
                    <a:ext uri="{9D8B030D-6E8A-4147-A177-3AD203B41FA5}">
                      <a16:colId xmlns:a16="http://schemas.microsoft.com/office/drawing/2014/main" val="278214641"/>
                    </a:ext>
                  </a:extLst>
                </a:gridCol>
                <a:gridCol w="902681">
                  <a:extLst>
                    <a:ext uri="{9D8B030D-6E8A-4147-A177-3AD203B41FA5}">
                      <a16:colId xmlns:a16="http://schemas.microsoft.com/office/drawing/2014/main" val="3614720479"/>
                    </a:ext>
                  </a:extLst>
                </a:gridCol>
                <a:gridCol w="902681">
                  <a:extLst>
                    <a:ext uri="{9D8B030D-6E8A-4147-A177-3AD203B41FA5}">
                      <a16:colId xmlns:a16="http://schemas.microsoft.com/office/drawing/2014/main" val="1029123525"/>
                    </a:ext>
                  </a:extLst>
                </a:gridCol>
                <a:gridCol w="902681">
                  <a:extLst>
                    <a:ext uri="{9D8B030D-6E8A-4147-A177-3AD203B41FA5}">
                      <a16:colId xmlns:a16="http://schemas.microsoft.com/office/drawing/2014/main" val="3246644053"/>
                    </a:ext>
                  </a:extLst>
                </a:gridCol>
                <a:gridCol w="902681">
                  <a:extLst>
                    <a:ext uri="{9D8B030D-6E8A-4147-A177-3AD203B41FA5}">
                      <a16:colId xmlns:a16="http://schemas.microsoft.com/office/drawing/2014/main" val="4068903867"/>
                    </a:ext>
                  </a:extLst>
                </a:gridCol>
                <a:gridCol w="902681">
                  <a:extLst>
                    <a:ext uri="{9D8B030D-6E8A-4147-A177-3AD203B41FA5}">
                      <a16:colId xmlns:a16="http://schemas.microsoft.com/office/drawing/2014/main" val="3372645103"/>
                    </a:ext>
                  </a:extLst>
                </a:gridCol>
                <a:gridCol w="902681">
                  <a:extLst>
                    <a:ext uri="{9D8B030D-6E8A-4147-A177-3AD203B41FA5}">
                      <a16:colId xmlns:a16="http://schemas.microsoft.com/office/drawing/2014/main" val="27355689"/>
                    </a:ext>
                  </a:extLst>
                </a:gridCol>
                <a:gridCol w="902681">
                  <a:extLst>
                    <a:ext uri="{9D8B030D-6E8A-4147-A177-3AD203B41FA5}">
                      <a16:colId xmlns:a16="http://schemas.microsoft.com/office/drawing/2014/main" val="436947701"/>
                    </a:ext>
                  </a:extLst>
                </a:gridCol>
                <a:gridCol w="1545499">
                  <a:extLst>
                    <a:ext uri="{9D8B030D-6E8A-4147-A177-3AD203B41FA5}">
                      <a16:colId xmlns:a16="http://schemas.microsoft.com/office/drawing/2014/main" val="1278548765"/>
                    </a:ext>
                  </a:extLst>
                </a:gridCol>
              </a:tblGrid>
              <a:tr h="274421">
                <a:tc>
                  <a:txBody>
                    <a:bodyPr/>
                    <a:lstStyle/>
                    <a:p>
                      <a:pPr algn="l" fontAlgn="b"/>
                      <a:r>
                        <a:rPr lang="en-US" sz="1000" b="0" i="0" u="none" strike="noStrike" dirty="0">
                          <a:effectLst/>
                          <a:latin typeface="Arial" panose="020B0604020202020204" pitchFamily="34" charset="0"/>
                        </a:rPr>
                        <a:t> </a:t>
                      </a:r>
                    </a:p>
                  </a:txBody>
                  <a:tcPr marL="3810" marR="3810" marT="381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l" fontAlgn="ctr"/>
                      <a:r>
                        <a:rPr lang="en-US" sz="1000" b="1" i="0" u="none" strike="noStrike" dirty="0">
                          <a:effectLst/>
                          <a:latin typeface="Arial" panose="020B0604020202020204" pitchFamily="34" charset="0"/>
                        </a:rPr>
                        <a:t> </a:t>
                      </a:r>
                    </a:p>
                  </a:txBody>
                  <a:tcPr marL="3810" marR="3810" marT="3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gridSpan="6">
                  <a:txBody>
                    <a:bodyPr/>
                    <a:lstStyle/>
                    <a:p>
                      <a:pPr algn="ctr" fontAlgn="ctr"/>
                      <a:r>
                        <a:rPr lang="en-US" sz="1000" b="1" i="0" u="none" strike="noStrike" dirty="0">
                          <a:effectLst/>
                          <a:latin typeface="Arial" panose="020B0604020202020204" pitchFamily="34" charset="0"/>
                        </a:rPr>
                        <a:t>SEVERITY = (MAGNITUDE - MITIGATION)</a:t>
                      </a:r>
                    </a:p>
                  </a:txBody>
                  <a:tcPr marL="3810" marR="3810" marT="3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000" b="0" i="0" u="none" strike="noStrike" dirty="0">
                          <a:effectLst/>
                          <a:latin typeface="Arial" panose="020B0604020202020204" pitchFamily="34" charset="0"/>
                        </a:rPr>
                        <a:t> </a:t>
                      </a:r>
                    </a:p>
                  </a:txBody>
                  <a:tcPr marL="3810" marR="3810" marT="381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extLst>
                  <a:ext uri="{0D108BD9-81ED-4DB2-BD59-A6C34878D82A}">
                    <a16:rowId xmlns:a16="http://schemas.microsoft.com/office/drawing/2014/main" val="2388645521"/>
                  </a:ext>
                </a:extLst>
              </a:tr>
              <a:tr h="441460">
                <a:tc>
                  <a:txBody>
                    <a:bodyPr/>
                    <a:lstStyle/>
                    <a:p>
                      <a:pPr algn="ctr" fontAlgn="b"/>
                      <a:r>
                        <a:rPr lang="en-US" sz="1000" b="1" i="0" u="none" strike="noStrike" dirty="0">
                          <a:effectLst/>
                          <a:latin typeface="Arial" panose="020B0604020202020204" pitchFamily="34" charset="0"/>
                        </a:rPr>
                        <a:t>EVENT</a:t>
                      </a:r>
                    </a:p>
                  </a:txBody>
                  <a:tcPr marL="3810" marR="3810" marT="381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t"/>
                      <a:r>
                        <a:rPr lang="en-US" sz="900" b="1" i="0" u="none" strike="noStrike" dirty="0">
                          <a:effectLst/>
                          <a:latin typeface="Arial" panose="020B0604020202020204" pitchFamily="34" charset="0"/>
                        </a:rPr>
                        <a:t>PROBABILITY</a:t>
                      </a:r>
                    </a:p>
                  </a:txBody>
                  <a:tcPr marL="3810" marR="3810"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900" b="1" i="0" u="none" strike="noStrike" dirty="0">
                          <a:effectLst/>
                          <a:latin typeface="Arial" panose="020B0604020202020204" pitchFamily="34" charset="0"/>
                        </a:rPr>
                        <a:t>HUMAN IMPACT</a:t>
                      </a:r>
                    </a:p>
                  </a:txBody>
                  <a:tcPr marL="3810" marR="3810" marT="38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ctr"/>
                      <a:r>
                        <a:rPr lang="en-US" sz="900" b="1" i="0" u="none" strike="noStrike" dirty="0">
                          <a:effectLst/>
                          <a:latin typeface="Arial" panose="020B0604020202020204" pitchFamily="34" charset="0"/>
                        </a:rPr>
                        <a:t>PROPERTY IMPACT</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ctr"/>
                      <a:r>
                        <a:rPr lang="en-US" sz="900" b="1" i="0" u="none" strike="noStrike" dirty="0">
                          <a:effectLst/>
                          <a:latin typeface="Arial" panose="020B0604020202020204" pitchFamily="34" charset="0"/>
                        </a:rPr>
                        <a:t>BUSINESS IMPACT</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ctr"/>
                      <a:r>
                        <a:rPr lang="en-US" sz="900" b="1" i="0" u="none" strike="noStrike" dirty="0">
                          <a:effectLst/>
                          <a:latin typeface="Arial" panose="020B0604020202020204" pitchFamily="34" charset="0"/>
                        </a:rPr>
                        <a:t>PREPARED-NESS</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dirty="0">
                          <a:effectLst/>
                          <a:latin typeface="Arial" panose="020B0604020202020204" pitchFamily="34" charset="0"/>
                        </a:rPr>
                        <a:t>INTERNAL RESPONSE</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900" b="1" i="0" u="none" strike="noStrike" dirty="0">
                          <a:effectLst/>
                          <a:latin typeface="Arial" panose="020B0604020202020204" pitchFamily="34" charset="0"/>
                        </a:rPr>
                        <a:t>EXTERNAL RESPONSE</a:t>
                      </a:r>
                    </a:p>
                  </a:txBody>
                  <a:tcPr marL="3810" marR="3810" marT="381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t"/>
                      <a:r>
                        <a:rPr lang="en-US" sz="900" b="1" i="0" u="none" strike="noStrike" dirty="0">
                          <a:effectLst/>
                          <a:latin typeface="Arial" panose="020B0604020202020204" pitchFamily="34" charset="0"/>
                        </a:rPr>
                        <a:t>RISK</a:t>
                      </a:r>
                    </a:p>
                  </a:txBody>
                  <a:tcPr marL="3810" marR="3810"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241491742"/>
                  </a:ext>
                </a:extLst>
              </a:tr>
              <a:tr h="548842">
                <a:tc>
                  <a:txBody>
                    <a:bodyPr/>
                    <a:lstStyle/>
                    <a:p>
                      <a:pPr algn="ctr" fontAlgn="t"/>
                      <a:r>
                        <a:rPr lang="en-US" sz="1100" b="1" i="0" u="none" strike="noStrike" dirty="0">
                          <a:effectLst/>
                          <a:latin typeface="Arial" panose="020B0604020202020204" pitchFamily="34" charset="0"/>
                        </a:rPr>
                        <a:t> </a:t>
                      </a:r>
                    </a:p>
                  </a:txBody>
                  <a:tcPr marL="3810" marR="3810"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800" b="0" i="1" u="none" strike="noStrike" dirty="0">
                          <a:effectLst/>
                          <a:latin typeface="Arial" panose="020B0604020202020204" pitchFamily="34" charset="0"/>
                        </a:rPr>
                        <a:t>Likelihood this will occur</a:t>
                      </a:r>
                    </a:p>
                  </a:txBody>
                  <a:tcPr marL="3810" marR="3810" marT="3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800" b="0" i="1" u="none" strike="noStrike" dirty="0">
                          <a:effectLst/>
                          <a:latin typeface="Arial" panose="020B0604020202020204" pitchFamily="34" charset="0"/>
                        </a:rPr>
                        <a:t>Possibility of death or injury</a:t>
                      </a:r>
                    </a:p>
                  </a:txBody>
                  <a:tcPr marL="3810" marR="3810" marT="38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ctr"/>
                      <a:r>
                        <a:rPr lang="en-US" sz="800" b="0" i="1" u="none" strike="noStrike" dirty="0">
                          <a:effectLst/>
                          <a:latin typeface="Arial" panose="020B0604020202020204" pitchFamily="34" charset="0"/>
                        </a:rPr>
                        <a:t>Physical losses and damages</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ctr"/>
                      <a:r>
                        <a:rPr lang="en-US" sz="800" b="0" i="1" u="none" strike="noStrike" dirty="0">
                          <a:effectLst/>
                          <a:latin typeface="Arial" panose="020B0604020202020204" pitchFamily="34" charset="0"/>
                        </a:rPr>
                        <a:t>Interuption of services</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ctr"/>
                      <a:r>
                        <a:rPr lang="en-US" sz="800" b="0" i="1" u="none" strike="noStrike" dirty="0">
                          <a:effectLst/>
                          <a:latin typeface="Arial" panose="020B0604020202020204" pitchFamily="34" charset="0"/>
                        </a:rPr>
                        <a:t>Preplanning</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800" b="0" i="1" u="none" strike="noStrike" dirty="0">
                          <a:effectLst/>
                          <a:latin typeface="Arial" panose="020B0604020202020204" pitchFamily="34" charset="0"/>
                        </a:rPr>
                        <a:t>Time, effectiveness, resources</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800" b="0" i="1" u="none" strike="noStrike" dirty="0">
                          <a:effectLst/>
                          <a:latin typeface="Arial" panose="020B0604020202020204" pitchFamily="34" charset="0"/>
                        </a:rPr>
                        <a:t>Community/    Mutual Aid staff and supplies</a:t>
                      </a:r>
                    </a:p>
                  </a:txBody>
                  <a:tcPr marL="3810" marR="3810" marT="381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800" b="0" i="1" u="none" strike="noStrike" dirty="0">
                          <a:effectLst/>
                          <a:latin typeface="Arial" panose="020B0604020202020204" pitchFamily="34" charset="0"/>
                        </a:rPr>
                        <a:t>Relative threat*</a:t>
                      </a:r>
                    </a:p>
                  </a:txBody>
                  <a:tcPr marL="3810" marR="3810" marT="3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796537759"/>
                  </a:ext>
                </a:extLst>
              </a:tr>
            </a:tbl>
          </a:graphicData>
        </a:graphic>
      </p:graphicFrame>
      <p:sp>
        <p:nvSpPr>
          <p:cNvPr id="13" name="Rectangle 12"/>
          <p:cNvSpPr/>
          <p:nvPr/>
        </p:nvSpPr>
        <p:spPr>
          <a:xfrm>
            <a:off x="2885090" y="3158720"/>
            <a:ext cx="911925" cy="7118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788459" y="3162078"/>
            <a:ext cx="5434369" cy="266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222828" y="3162789"/>
            <a:ext cx="1550631" cy="691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a:cxnSpLocks/>
          </p:cNvCxnSpPr>
          <p:nvPr/>
        </p:nvCxnSpPr>
        <p:spPr>
          <a:xfrm flipH="1">
            <a:off x="3404365" y="2759307"/>
            <a:ext cx="428635" cy="5904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flipH="1">
            <a:off x="5970255" y="2660946"/>
            <a:ext cx="713479" cy="5904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a:off x="9222828" y="2660946"/>
            <a:ext cx="402626" cy="7868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431898" y="4476710"/>
            <a:ext cx="7642634" cy="369332"/>
          </a:xfrm>
          <a:prstGeom prst="rect">
            <a:avLst/>
          </a:prstGeom>
          <a:noFill/>
        </p:spPr>
        <p:txBody>
          <a:bodyPr wrap="square" rtlCol="0">
            <a:spAutoFit/>
          </a:bodyPr>
          <a:lstStyle/>
          <a:p>
            <a:r>
              <a:rPr lang="en-US" dirty="0"/>
              <a:t>*Severity = Magnitude (Impact) – Mitigation (Preparedness + Response)</a:t>
            </a:r>
          </a:p>
        </p:txBody>
      </p:sp>
      <p:sp>
        <p:nvSpPr>
          <p:cNvPr id="6" name="Title 1">
            <a:extLst>
              <a:ext uri="{FF2B5EF4-FFF2-40B4-BE49-F238E27FC236}">
                <a16:creationId xmlns:a16="http://schemas.microsoft.com/office/drawing/2014/main" id="{AF46E86E-C35F-4FA0-A251-99E776F3C5E4}"/>
              </a:ext>
            </a:extLst>
          </p:cNvPr>
          <p:cNvSpPr txBox="1">
            <a:spLocks/>
          </p:cNvSpPr>
          <p:nvPr/>
        </p:nvSpPr>
        <p:spPr>
          <a:xfrm>
            <a:off x="183155" y="789078"/>
            <a:ext cx="11574199" cy="1059144"/>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4800" dirty="0">
                <a:latin typeface="+mn-lt"/>
                <a:cs typeface="Arial" panose="020B0604020202020204" pitchFamily="34" charset="0"/>
              </a:rPr>
              <a:t>Hazard Vulnerability Analysis (HVA) Tool</a:t>
            </a:r>
          </a:p>
          <a:p>
            <a:r>
              <a:rPr lang="en-US" sz="3500" dirty="0">
                <a:latin typeface="+mn-lt"/>
                <a:cs typeface="Arial" panose="020B0604020202020204" pitchFamily="34" charset="0"/>
              </a:rPr>
              <a:t>Healthcare Sector Calculation of Risk</a:t>
            </a:r>
          </a:p>
        </p:txBody>
      </p:sp>
      <p:sp>
        <p:nvSpPr>
          <p:cNvPr id="5" name="Footer Placeholder 4">
            <a:extLst>
              <a:ext uri="{FF2B5EF4-FFF2-40B4-BE49-F238E27FC236}">
                <a16:creationId xmlns:a16="http://schemas.microsoft.com/office/drawing/2014/main" id="{F1FBBD4A-343C-4D86-983A-D058B089D326}"/>
              </a:ext>
            </a:extLst>
          </p:cNvPr>
          <p:cNvSpPr>
            <a:spLocks noGrp="1"/>
          </p:cNvSpPr>
          <p:nvPr>
            <p:ph type="ftr" sz="quarter" idx="11"/>
          </p:nvPr>
        </p:nvSpPr>
        <p:spPr/>
        <p:txBody>
          <a:bodyPr/>
          <a:lstStyle/>
          <a:p>
            <a:r>
              <a:rPr lang="en-US" dirty="0"/>
              <a:t>Understand your Organizations Risks: the Design and Use of the HVA</a:t>
            </a:r>
          </a:p>
        </p:txBody>
      </p:sp>
      <p:sp>
        <p:nvSpPr>
          <p:cNvPr id="20" name="Title 1">
            <a:extLst>
              <a:ext uri="{FF2B5EF4-FFF2-40B4-BE49-F238E27FC236}">
                <a16:creationId xmlns:a16="http://schemas.microsoft.com/office/drawing/2014/main" id="{5DA0720D-022D-4FA6-97E7-78A41F43F5A0}"/>
              </a:ext>
            </a:extLst>
          </p:cNvPr>
          <p:cNvSpPr txBox="1">
            <a:spLocks/>
          </p:cNvSpPr>
          <p:nvPr/>
        </p:nvSpPr>
        <p:spPr>
          <a:xfrm>
            <a:off x="3212433" y="2094642"/>
            <a:ext cx="6413022" cy="691421"/>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Probability x Severity* = Risk </a:t>
            </a:r>
          </a:p>
        </p:txBody>
      </p:sp>
    </p:spTree>
    <p:extLst>
      <p:ext uri="{BB962C8B-B14F-4D97-AF65-F5344CB8AC3E}">
        <p14:creationId xmlns:p14="http://schemas.microsoft.com/office/powerpoint/2010/main" val="1057456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2990-DF83-4DBC-BBBB-8E26A37D4F89}"/>
              </a:ext>
            </a:extLst>
          </p:cNvPr>
          <p:cNvSpPr>
            <a:spLocks noGrp="1"/>
          </p:cNvSpPr>
          <p:nvPr>
            <p:ph type="title"/>
          </p:nvPr>
        </p:nvSpPr>
        <p:spPr>
          <a:xfrm>
            <a:off x="838200" y="1129004"/>
            <a:ext cx="10515600" cy="561684"/>
          </a:xfrm>
        </p:spPr>
        <p:txBody>
          <a:bodyPr>
            <a:noAutofit/>
          </a:bodyPr>
          <a:lstStyle/>
          <a:p>
            <a:r>
              <a:rPr lang="en-US" sz="2800" b="1" dirty="0">
                <a:solidFill>
                  <a:schemeClr val="accent1"/>
                </a:solidFill>
                <a:effectLst/>
                <a:latin typeface="Calibri" panose="020F0502020204030204" pitchFamily="34" charset="0"/>
                <a:cs typeface="Calibri" panose="020F0502020204030204" pitchFamily="34" charset="0"/>
              </a:rPr>
              <a:t>1. Identify potential hazards relevant to where your health centers sites are located using county data where your health center is located </a:t>
            </a:r>
            <a:br>
              <a:rPr lang="en-US" sz="2800" b="1" dirty="0">
                <a:solidFill>
                  <a:schemeClr val="accent1"/>
                </a:solidFill>
                <a:effectLst/>
                <a:latin typeface="Calibri" panose="020F0502020204030204" pitchFamily="34" charset="0"/>
                <a:cs typeface="Calibri" panose="020F0502020204030204" pitchFamily="34" charset="0"/>
              </a:rPr>
            </a:br>
            <a:endParaRPr lang="en-US" sz="2800" b="1" dirty="0">
              <a:solidFill>
                <a:schemeClr val="accent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8AC9002-3D7A-44D9-B7A7-C1AAE4885276}"/>
              </a:ext>
            </a:extLst>
          </p:cNvPr>
          <p:cNvSpPr>
            <a:spLocks noGrp="1"/>
          </p:cNvSpPr>
          <p:nvPr>
            <p:ph sz="half" idx="1"/>
          </p:nvPr>
        </p:nvSpPr>
        <p:spPr/>
        <p:txBody>
          <a:bodyPr>
            <a:normAutofit/>
          </a:bodyPr>
          <a:lstStyle/>
          <a:p>
            <a:pPr marL="569913" indent="-569913">
              <a:buFont typeface="Wingdings" panose="05000000000000000000" pitchFamily="2" charset="2"/>
              <a:buChar char="q"/>
            </a:pPr>
            <a:r>
              <a:rPr lang="en-US" dirty="0">
                <a:latin typeface="Calibri" panose="020F0502020204030204" pitchFamily="34" charset="0"/>
                <a:cs typeface="Calibri" panose="020F0502020204030204" pitchFamily="34" charset="0"/>
              </a:rPr>
              <a:t>Use local county data such as Hazard Mitigation Plans to create a “hazard baseline”</a:t>
            </a:r>
          </a:p>
          <a:p>
            <a:pPr marL="569913" indent="-569913">
              <a:buFont typeface="Wingdings" panose="05000000000000000000" pitchFamily="2" charset="2"/>
              <a:buChar char="q"/>
            </a:pPr>
            <a:r>
              <a:rPr lang="en-US" dirty="0">
                <a:latin typeface="Calibri" panose="020F0502020204030204" pitchFamily="34" charset="0"/>
                <a:cs typeface="Calibri" panose="020F0502020204030204" pitchFamily="34" charset="0"/>
              </a:rPr>
              <a:t>Use county data where program sites are located</a:t>
            </a:r>
          </a:p>
          <a:p>
            <a:pPr marL="569913" indent="-569913">
              <a:buFont typeface="Wingdings" panose="05000000000000000000" pitchFamily="2" charset="2"/>
              <a:buChar char="q"/>
            </a:pPr>
            <a:r>
              <a:rPr lang="en-US" dirty="0">
                <a:latin typeface="Calibri" panose="020F0502020204030204" pitchFamily="34" charset="0"/>
                <a:cs typeface="Calibri" panose="020F0502020204030204" pitchFamily="34" charset="0"/>
              </a:rPr>
              <a:t>If there a health center has 3 health centers in 3 counties, they must conduct 3 HVAs.  </a:t>
            </a:r>
          </a:p>
        </p:txBody>
      </p:sp>
      <p:sp>
        <p:nvSpPr>
          <p:cNvPr id="4" name="Content Placeholder 3">
            <a:extLst>
              <a:ext uri="{FF2B5EF4-FFF2-40B4-BE49-F238E27FC236}">
                <a16:creationId xmlns:a16="http://schemas.microsoft.com/office/drawing/2014/main" id="{9B3C739A-682A-4C0E-942F-7E51407F41A1}"/>
              </a:ext>
            </a:extLst>
          </p:cNvPr>
          <p:cNvSpPr>
            <a:spLocks noGrp="1"/>
          </p:cNvSpPr>
          <p:nvPr>
            <p:ph sz="half" idx="2"/>
          </p:nvPr>
        </p:nvSpPr>
        <p:spPr/>
        <p:txBody>
          <a:bodyPr>
            <a:normAutofit/>
          </a:bodyPr>
          <a:lstStyle/>
          <a:p>
            <a:pPr marL="457200" indent="-457200">
              <a:buFont typeface="Wingdings" panose="05000000000000000000" pitchFamily="2" charset="2"/>
              <a:buChar char="q"/>
            </a:pPr>
            <a:r>
              <a:rPr lang="en-US" dirty="0">
                <a:latin typeface="Calibri" panose="020F0502020204030204" pitchFamily="34" charset="0"/>
                <a:cs typeface="Calibri" panose="020F0502020204030204" pitchFamily="34" charset="0"/>
              </a:rPr>
              <a:t>By using county data, you can document the most pressing hazards that affect your local area</a:t>
            </a:r>
          </a:p>
          <a:p>
            <a:pPr marL="457200" indent="-457200">
              <a:buFont typeface="Wingdings" panose="05000000000000000000" pitchFamily="2" charset="2"/>
              <a:buChar char="q"/>
            </a:pPr>
            <a:r>
              <a:rPr lang="en-US" dirty="0">
                <a:latin typeface="Calibri" panose="020F0502020204030204" pitchFamily="34" charset="0"/>
                <a:cs typeface="Calibri" panose="020F0502020204030204" pitchFamily="34" charset="0"/>
              </a:rPr>
              <a:t>Hazards always start at the local level and so it important to understand this local perspective</a:t>
            </a:r>
          </a:p>
        </p:txBody>
      </p:sp>
      <p:sp>
        <p:nvSpPr>
          <p:cNvPr id="6" name="Footer Placeholder 5">
            <a:extLst>
              <a:ext uri="{FF2B5EF4-FFF2-40B4-BE49-F238E27FC236}">
                <a16:creationId xmlns:a16="http://schemas.microsoft.com/office/drawing/2014/main" id="{7FA81756-B5A1-42DD-95A5-8580B1963B53}"/>
              </a:ext>
            </a:extLst>
          </p:cNvPr>
          <p:cNvSpPr>
            <a:spLocks noGrp="1"/>
          </p:cNvSpPr>
          <p:nvPr>
            <p:ph type="ftr" sz="quarter" idx="11"/>
          </p:nvPr>
        </p:nvSpPr>
        <p:spPr/>
        <p:txBody>
          <a:bodyPr/>
          <a:lstStyle/>
          <a:p>
            <a:r>
              <a:rPr lang="en-US" dirty="0"/>
              <a:t>Understand your Organizations Risks: the Design and Use of the HVA</a:t>
            </a:r>
          </a:p>
        </p:txBody>
      </p:sp>
    </p:spTree>
    <p:extLst>
      <p:ext uri="{BB962C8B-B14F-4D97-AF65-F5344CB8AC3E}">
        <p14:creationId xmlns:p14="http://schemas.microsoft.com/office/powerpoint/2010/main" val="193212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FAD25-EB6F-43DE-8DF5-8AB3A5C16DD3}"/>
              </a:ext>
            </a:extLst>
          </p:cNvPr>
          <p:cNvSpPr>
            <a:spLocks noGrp="1"/>
          </p:cNvSpPr>
          <p:nvPr>
            <p:ph type="title"/>
          </p:nvPr>
        </p:nvSpPr>
        <p:spPr/>
        <p:txBody>
          <a:bodyPr anchor="ctr">
            <a:normAutofit/>
          </a:bodyPr>
          <a:lstStyle/>
          <a:p>
            <a:r>
              <a:rPr lang="en-US" sz="3100" b="1" dirty="0">
                <a:solidFill>
                  <a:schemeClr val="accent1"/>
                </a:solidFill>
                <a:effectLst/>
              </a:rPr>
              <a:t>2. Evaluate your organization’s current ability of a health center to mitigate the impacts of hazard</a:t>
            </a:r>
            <a:endParaRPr lang="en-US" sz="3100" b="1" dirty="0">
              <a:solidFill>
                <a:schemeClr val="accent1"/>
              </a:solidFill>
            </a:endParaRPr>
          </a:p>
        </p:txBody>
      </p:sp>
      <p:sp>
        <p:nvSpPr>
          <p:cNvPr id="3" name="Content Placeholder 2">
            <a:extLst>
              <a:ext uri="{FF2B5EF4-FFF2-40B4-BE49-F238E27FC236}">
                <a16:creationId xmlns:a16="http://schemas.microsoft.com/office/drawing/2014/main" id="{43FACB09-7E14-450D-96A2-E1D732F87D04}"/>
              </a:ext>
            </a:extLst>
          </p:cNvPr>
          <p:cNvSpPr>
            <a:spLocks noGrp="1"/>
          </p:cNvSpPr>
          <p:nvPr>
            <p:ph sz="half" idx="1"/>
          </p:nvPr>
        </p:nvSpPr>
        <p:spPr/>
        <p:txBody>
          <a:bodyPr>
            <a:normAutofit/>
          </a:bodyPr>
          <a:lstStyle/>
          <a:p>
            <a:pPr marL="0" indent="0">
              <a:buNone/>
            </a:pPr>
            <a:r>
              <a:rPr lang="en-US" sz="2000" b="1" dirty="0"/>
              <a:t>Elements of mitigation and preparedness:</a:t>
            </a:r>
          </a:p>
          <a:p>
            <a:pPr marL="457200" indent="-457200">
              <a:buFont typeface="Wingdings" panose="05000000000000000000" pitchFamily="2" charset="2"/>
              <a:buChar char="q"/>
            </a:pPr>
            <a:r>
              <a:rPr lang="en-US" sz="2000" dirty="0"/>
              <a:t>How prepared is your health center for any hazard?</a:t>
            </a:r>
          </a:p>
          <a:p>
            <a:pPr marL="457200" indent="-457200">
              <a:buFont typeface="Wingdings" panose="05000000000000000000" pitchFamily="2" charset="2"/>
              <a:buChar char="q"/>
            </a:pPr>
            <a:r>
              <a:rPr lang="en-US" sz="2000" dirty="0"/>
              <a:t>Have you been updating your emergency preparedness documents and infrastructure?</a:t>
            </a:r>
          </a:p>
          <a:p>
            <a:pPr marL="457200" indent="-457200">
              <a:buFont typeface="Wingdings" panose="05000000000000000000" pitchFamily="2" charset="2"/>
              <a:buChar char="q"/>
            </a:pPr>
            <a:r>
              <a:rPr lang="en-US" sz="2000" dirty="0"/>
              <a:t>Has your organization conducted exercises and staff training regularly?</a:t>
            </a:r>
          </a:p>
          <a:p>
            <a:pPr marL="0" indent="0">
              <a:buNone/>
            </a:pPr>
            <a:endParaRPr lang="en-US" sz="2000" b="1" dirty="0"/>
          </a:p>
          <a:p>
            <a:pPr marL="0" indent="0">
              <a:buNone/>
            </a:pPr>
            <a:r>
              <a:rPr lang="en-US" sz="2000" b="1" dirty="0"/>
              <a:t> </a:t>
            </a:r>
            <a:br>
              <a:rPr lang="en-US" sz="2000" b="1" dirty="0"/>
            </a:br>
            <a:endParaRPr lang="en-US" sz="2000" dirty="0"/>
          </a:p>
        </p:txBody>
      </p:sp>
      <p:sp>
        <p:nvSpPr>
          <p:cNvPr id="75" name="Footer Placeholder 5">
            <a:extLst>
              <a:ext uri="{FF2B5EF4-FFF2-40B4-BE49-F238E27FC236}">
                <a16:creationId xmlns:a16="http://schemas.microsoft.com/office/drawing/2014/main" id="{869654FB-93CE-4D9C-BB86-D32930D2D418}"/>
              </a:ext>
            </a:extLst>
          </p:cNvPr>
          <p:cNvSpPr>
            <a:spLocks noGrp="1"/>
          </p:cNvSpPr>
          <p:nvPr>
            <p:ph type="ftr" sz="quarter" idx="11"/>
          </p:nvPr>
        </p:nvSpPr>
        <p:spPr/>
        <p:txBody>
          <a:bodyPr/>
          <a:lstStyle/>
          <a:p>
            <a:pPr>
              <a:spcAft>
                <a:spcPts val="600"/>
              </a:spcAft>
            </a:pPr>
            <a:r>
              <a:rPr lang="en-US" dirty="0"/>
              <a:t>Understand your Organizations Risks: the Design and Use of the HVA</a:t>
            </a:r>
          </a:p>
        </p:txBody>
      </p:sp>
      <p:pic>
        <p:nvPicPr>
          <p:cNvPr id="5124" name="Picture 4" descr="Image result for mitigation clipart">
            <a:extLst>
              <a:ext uri="{FF2B5EF4-FFF2-40B4-BE49-F238E27FC236}">
                <a16:creationId xmlns:a16="http://schemas.microsoft.com/office/drawing/2014/main" id="{F39394FF-D4FF-4A14-A17E-1D4FA08EB83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32376" y="1825625"/>
            <a:ext cx="4061248" cy="4351338"/>
          </a:xfrm>
          <a:prstGeom prst="rect">
            <a:avLst/>
          </a:prstGeom>
          <a:solidFill>
            <a:srgbClr val="FFFFFF"/>
          </a:solidFill>
        </p:spPr>
      </p:pic>
    </p:spTree>
    <p:extLst>
      <p:ext uri="{BB962C8B-B14F-4D97-AF65-F5344CB8AC3E}">
        <p14:creationId xmlns:p14="http://schemas.microsoft.com/office/powerpoint/2010/main" val="175764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5D0CD8-6B16-4A57-B7CD-090E2F58BCA1}"/>
              </a:ext>
            </a:extLst>
          </p:cNvPr>
          <p:cNvSpPr txBox="1">
            <a:spLocks/>
          </p:cNvSpPr>
          <p:nvPr/>
        </p:nvSpPr>
        <p:spPr>
          <a:xfrm>
            <a:off x="838200" y="550506"/>
            <a:ext cx="10515600" cy="11401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700" b="1" kern="1200" dirty="0">
                <a:solidFill>
                  <a:schemeClr val="accent1"/>
                </a:solidFill>
                <a:effectLst/>
                <a:latin typeface="+mj-lt"/>
                <a:ea typeface="+mj-ea"/>
                <a:cs typeface="+mj-cs"/>
              </a:rPr>
              <a:t>3. Assign a probability rating to each listed hazard </a:t>
            </a:r>
            <a:r>
              <a:rPr lang="en-US" sz="3700" b="1" kern="1200" dirty="0">
                <a:solidFill>
                  <a:schemeClr val="accent1"/>
                </a:solidFill>
                <a:latin typeface="+mj-lt"/>
                <a:ea typeface="+mj-ea"/>
                <a:cs typeface="+mj-cs"/>
              </a:rPr>
              <a:t>Factors for Determining Probability</a:t>
            </a:r>
          </a:p>
        </p:txBody>
      </p:sp>
      <p:pic>
        <p:nvPicPr>
          <p:cNvPr id="6146" name="Picture 2" descr="Image result for probability clipart">
            <a:extLst>
              <a:ext uri="{FF2B5EF4-FFF2-40B4-BE49-F238E27FC236}">
                <a16:creationId xmlns:a16="http://schemas.microsoft.com/office/drawing/2014/main" id="{A5BF3A68-78CD-42D6-86F4-FAAD7B6279B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 y="2980895"/>
            <a:ext cx="5181600" cy="2040797"/>
          </a:xfrm>
          <a:prstGeom prst="rect">
            <a:avLst/>
          </a:prstGeom>
          <a:solidFill>
            <a:srgbClr val="FFFFFF"/>
          </a:solidFill>
        </p:spPr>
      </p:pic>
      <p:sp>
        <p:nvSpPr>
          <p:cNvPr id="7" name="TextBox 6">
            <a:extLst>
              <a:ext uri="{FF2B5EF4-FFF2-40B4-BE49-F238E27FC236}">
                <a16:creationId xmlns:a16="http://schemas.microsoft.com/office/drawing/2014/main" id="{7958D1F3-DD0A-48FA-8CC9-4994412C7BE2}"/>
              </a:ext>
            </a:extLst>
          </p:cNvPr>
          <p:cNvSpPr txBox="1"/>
          <p:nvPr/>
        </p:nvSpPr>
        <p:spPr>
          <a:xfrm>
            <a:off x="6172200" y="1903445"/>
            <a:ext cx="5181600" cy="4273518"/>
          </a:xfrm>
          <a:prstGeom prst="rect">
            <a:avLst/>
          </a:prstGeom>
        </p:spPr>
        <p:txBody>
          <a:bodyPr vert="horz" lIns="91440" tIns="45720" rIns="91440" bIns="45720" rtlCol="0">
            <a:normAutofit/>
          </a:bodyPr>
          <a:lstStyle/>
          <a:p>
            <a:pPr marL="114300">
              <a:lnSpc>
                <a:spcPct val="90000"/>
              </a:lnSpc>
              <a:spcAft>
                <a:spcPts val="600"/>
              </a:spcAft>
            </a:pPr>
            <a:r>
              <a:rPr lang="en-US" sz="2400" b="1" dirty="0"/>
              <a:t>Review the following:</a:t>
            </a:r>
          </a:p>
          <a:p>
            <a:pPr marL="114300">
              <a:lnSpc>
                <a:spcPct val="90000"/>
              </a:lnSpc>
              <a:spcAft>
                <a:spcPts val="600"/>
              </a:spcAft>
            </a:pPr>
            <a:endParaRPr lang="en-US" dirty="0"/>
          </a:p>
          <a:p>
            <a:pPr marL="342900" indent="-228600">
              <a:lnSpc>
                <a:spcPct val="90000"/>
              </a:lnSpc>
              <a:spcAft>
                <a:spcPts val="600"/>
              </a:spcAft>
              <a:buFont typeface="Arial" panose="020B0604020202020204" pitchFamily="34" charset="0"/>
              <a:buChar char="•"/>
            </a:pPr>
            <a:r>
              <a:rPr lang="en-US" dirty="0"/>
              <a:t>Physical Environment – Location, construction, redundancy, age of your building</a:t>
            </a:r>
          </a:p>
          <a:p>
            <a:pPr marL="342900" indent="-228600">
              <a:lnSpc>
                <a:spcPct val="90000"/>
              </a:lnSpc>
              <a:spcAft>
                <a:spcPts val="600"/>
              </a:spcAft>
              <a:buFont typeface="Arial" panose="020B0604020202020204" pitchFamily="34" charset="0"/>
              <a:buChar char="•"/>
            </a:pPr>
            <a:endParaRPr lang="en-US" dirty="0"/>
          </a:p>
          <a:p>
            <a:pPr marL="342900" indent="-228600">
              <a:lnSpc>
                <a:spcPct val="90000"/>
              </a:lnSpc>
              <a:spcAft>
                <a:spcPts val="600"/>
              </a:spcAft>
              <a:buFont typeface="Arial" panose="020B0604020202020204" pitchFamily="34" charset="0"/>
              <a:buChar char="•"/>
            </a:pPr>
            <a:r>
              <a:rPr lang="en-US" dirty="0"/>
              <a:t>Social Environment – Demographics, population, crime rates</a:t>
            </a:r>
          </a:p>
          <a:p>
            <a:pPr marL="342900" indent="-228600">
              <a:lnSpc>
                <a:spcPct val="90000"/>
              </a:lnSpc>
              <a:spcAft>
                <a:spcPts val="600"/>
              </a:spcAft>
              <a:buFont typeface="Arial" panose="020B0604020202020204" pitchFamily="34" charset="0"/>
              <a:buChar char="•"/>
            </a:pPr>
            <a:endParaRPr lang="en-US" dirty="0"/>
          </a:p>
          <a:p>
            <a:pPr marL="342900" indent="-228600">
              <a:lnSpc>
                <a:spcPct val="90000"/>
              </a:lnSpc>
              <a:spcAft>
                <a:spcPts val="600"/>
              </a:spcAft>
              <a:buFont typeface="Arial" panose="020B0604020202020204" pitchFamily="34" charset="0"/>
              <a:buChar char="•"/>
            </a:pPr>
            <a:r>
              <a:rPr lang="en-US" dirty="0"/>
              <a:t>Government - partnerships, government services, publicly available resources </a:t>
            </a:r>
            <a:endParaRPr lang="en-US" i="0" dirty="0">
              <a:effectLst/>
            </a:endParaRPr>
          </a:p>
          <a:p>
            <a:pPr marL="342900" indent="-228600">
              <a:lnSpc>
                <a:spcPct val="90000"/>
              </a:lnSpc>
              <a:spcAft>
                <a:spcPts val="600"/>
              </a:spcAft>
              <a:buFont typeface="Arial" panose="020B0604020202020204" pitchFamily="34" charset="0"/>
              <a:buChar char="•"/>
            </a:pPr>
            <a:endParaRPr lang="en-US" dirty="0"/>
          </a:p>
          <a:p>
            <a:pPr marL="342900" indent="-228600">
              <a:lnSpc>
                <a:spcPct val="90000"/>
              </a:lnSpc>
              <a:spcAft>
                <a:spcPts val="600"/>
              </a:spcAft>
              <a:buFont typeface="Arial" panose="020B0604020202020204" pitchFamily="34" charset="0"/>
              <a:buChar char="•"/>
            </a:pPr>
            <a:r>
              <a:rPr lang="en-US" dirty="0"/>
              <a:t>History – Historical data from a health center and community partners (HCC, other hospitals, etc.) from previous 1- 2 years</a:t>
            </a:r>
          </a:p>
        </p:txBody>
      </p:sp>
      <p:sp>
        <p:nvSpPr>
          <p:cNvPr id="3" name="Footer Placeholder 2">
            <a:extLst>
              <a:ext uri="{FF2B5EF4-FFF2-40B4-BE49-F238E27FC236}">
                <a16:creationId xmlns:a16="http://schemas.microsoft.com/office/drawing/2014/main" id="{0517CA4D-BA68-4E05-9FD0-4809AB051F57}"/>
              </a:ext>
            </a:extLst>
          </p:cNvPr>
          <p:cNvSpPr>
            <a:spLocks noGrp="1"/>
          </p:cNvSpPr>
          <p:nvPr>
            <p:ph type="ftr" sz="quarter" idx="11"/>
          </p:nvPr>
        </p:nvSpPr>
        <p:spPr/>
        <p:txBody>
          <a:bodyPr vert="horz" lIns="91440" tIns="45720" rIns="91440" bIns="45720" rtlCol="0" anchor="ctr">
            <a:normAutofit fontScale="92500"/>
          </a:bodyPr>
          <a:lstStyle/>
          <a:p>
            <a:pPr>
              <a:spcAft>
                <a:spcPts val="600"/>
              </a:spcAft>
            </a:pPr>
            <a:r>
              <a:rPr lang="en-US" kern="1200" dirty="0">
                <a:latin typeface="+mn-lt"/>
                <a:ea typeface="+mn-ea"/>
                <a:cs typeface="+mn-cs"/>
              </a:rPr>
              <a:t>Understand your Organizations Risks: the Design and Use of the HVA</a:t>
            </a:r>
          </a:p>
        </p:txBody>
      </p:sp>
    </p:spTree>
    <p:extLst>
      <p:ext uri="{BB962C8B-B14F-4D97-AF65-F5344CB8AC3E}">
        <p14:creationId xmlns:p14="http://schemas.microsoft.com/office/powerpoint/2010/main" val="3885132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58D1F3-DD0A-48FA-8CC9-4994412C7BE2}"/>
              </a:ext>
            </a:extLst>
          </p:cNvPr>
          <p:cNvSpPr txBox="1"/>
          <p:nvPr/>
        </p:nvSpPr>
        <p:spPr>
          <a:xfrm>
            <a:off x="451049" y="1571475"/>
            <a:ext cx="8950126" cy="3785652"/>
          </a:xfrm>
          <a:prstGeom prst="rect">
            <a:avLst/>
          </a:prstGeom>
          <a:noFill/>
        </p:spPr>
        <p:txBody>
          <a:bodyPr wrap="square">
            <a:spAutoFit/>
          </a:bodyPr>
          <a:lstStyle/>
          <a:p>
            <a:pPr marL="342900" indent="-342900" algn="l">
              <a:buFont typeface="Arial" panose="020B0604020202020204" pitchFamily="34" charset="0"/>
              <a:buChar char="•"/>
            </a:pPr>
            <a:r>
              <a:rPr lang="en-US" sz="2400" dirty="0">
                <a:solidFill>
                  <a:srgbClr val="000000"/>
                </a:solidFill>
                <a:cs typeface="Arial" panose="020B0604020202020204" pitchFamily="34" charset="0"/>
              </a:rPr>
              <a:t>Local Agencies – EMA, Police, Fire, Emergency Services, etc.</a:t>
            </a:r>
          </a:p>
          <a:p>
            <a:pPr marL="342900" indent="-342900" algn="l">
              <a:buFont typeface="Arial" panose="020B0604020202020204" pitchFamily="34" charset="0"/>
              <a:buChar char="•"/>
            </a:pPr>
            <a:endParaRPr lang="en-US" sz="800" dirty="0">
              <a:solidFill>
                <a:srgbClr val="000000"/>
              </a:solidFill>
              <a:cs typeface="Arial" panose="020B0604020202020204" pitchFamily="34" charset="0"/>
            </a:endParaRPr>
          </a:p>
          <a:p>
            <a:pPr marL="342900" indent="-342900" algn="l">
              <a:buFont typeface="Arial" panose="020B0604020202020204" pitchFamily="34" charset="0"/>
              <a:buChar char="•"/>
            </a:pPr>
            <a:r>
              <a:rPr lang="en-US" sz="2400" dirty="0">
                <a:solidFill>
                  <a:srgbClr val="000000"/>
                </a:solidFill>
                <a:cs typeface="Arial" panose="020B0604020202020204" pitchFamily="34" charset="0"/>
              </a:rPr>
              <a:t>Historical data – Internal alerts, weather data, industry trends, crime statistics, etc.  </a:t>
            </a:r>
          </a:p>
          <a:p>
            <a:pPr marL="342900" indent="-342900" algn="l">
              <a:buFont typeface="Arial" panose="020B0604020202020204" pitchFamily="34" charset="0"/>
              <a:buChar char="•"/>
            </a:pPr>
            <a:endParaRPr lang="en-US" sz="800" dirty="0">
              <a:solidFill>
                <a:srgbClr val="000000"/>
              </a:solidFill>
              <a:cs typeface="Arial" panose="020B0604020202020204" pitchFamily="34" charset="0"/>
            </a:endParaRPr>
          </a:p>
          <a:p>
            <a:pPr marL="342900" indent="-342900" algn="l">
              <a:buFont typeface="Arial" panose="020B0604020202020204" pitchFamily="34" charset="0"/>
              <a:buChar char="•"/>
            </a:pPr>
            <a:r>
              <a:rPr lang="en-US" sz="2400" dirty="0">
                <a:solidFill>
                  <a:srgbClr val="000000"/>
                </a:solidFill>
                <a:cs typeface="Arial" panose="020B0604020202020204" pitchFamily="34" charset="0"/>
              </a:rPr>
              <a:t>County Data – Where program sites are located</a:t>
            </a:r>
          </a:p>
          <a:p>
            <a:pPr marL="342900" indent="-342900" algn="l">
              <a:buFont typeface="Arial" panose="020B0604020202020204" pitchFamily="34" charset="0"/>
              <a:buChar char="•"/>
            </a:pPr>
            <a:endParaRPr lang="en-US" sz="800" dirty="0">
              <a:solidFill>
                <a:srgbClr val="000000"/>
              </a:solidFill>
              <a:cs typeface="Arial" panose="020B0604020202020204" pitchFamily="34" charset="0"/>
            </a:endParaRPr>
          </a:p>
          <a:p>
            <a:pPr marL="342900" indent="-342900" algn="l">
              <a:buFont typeface="Arial" panose="020B0604020202020204" pitchFamily="34" charset="0"/>
              <a:buChar char="•"/>
            </a:pPr>
            <a:r>
              <a:rPr lang="en-US" sz="2400" dirty="0">
                <a:solidFill>
                  <a:srgbClr val="000000"/>
                </a:solidFill>
                <a:cs typeface="Arial" panose="020B0604020202020204" pitchFamily="34" charset="0"/>
              </a:rPr>
              <a:t>News outlets - Identify local, national and international trends</a:t>
            </a:r>
          </a:p>
          <a:p>
            <a:pPr marL="342900" indent="-342900" algn="l">
              <a:buFont typeface="Arial" panose="020B0604020202020204" pitchFamily="34" charset="0"/>
              <a:buChar char="•"/>
            </a:pPr>
            <a:endParaRPr lang="en-US" sz="800" dirty="0">
              <a:solidFill>
                <a:srgbClr val="000000"/>
              </a:solidFill>
              <a:cs typeface="Arial" panose="020B0604020202020204" pitchFamily="34" charset="0"/>
            </a:endParaRPr>
          </a:p>
          <a:p>
            <a:pPr marL="342900" indent="-342900">
              <a:buFont typeface="Arial" panose="020B0604020202020204" pitchFamily="34" charset="0"/>
              <a:buChar char="•"/>
            </a:pPr>
            <a:r>
              <a:rPr lang="en-US" sz="2400" dirty="0">
                <a:solidFill>
                  <a:srgbClr val="000000"/>
                </a:solidFill>
                <a:cs typeface="Arial" panose="020B0604020202020204" pitchFamily="34" charset="0"/>
              </a:rPr>
              <a:t>Open sources – Research open sources</a:t>
            </a:r>
          </a:p>
          <a:p>
            <a:pPr marL="342900" indent="-342900">
              <a:buFont typeface="Arial" panose="020B0604020202020204" pitchFamily="34" charset="0"/>
              <a:buChar char="•"/>
            </a:pPr>
            <a:endParaRPr lang="en-US" sz="800" dirty="0">
              <a:solidFill>
                <a:srgbClr val="000000"/>
              </a:solidFill>
              <a:cs typeface="Arial" panose="020B0604020202020204" pitchFamily="34" charset="0"/>
            </a:endParaRPr>
          </a:p>
          <a:p>
            <a:pPr marL="342900" indent="-342900" algn="l">
              <a:buFont typeface="Arial" panose="020B0604020202020204" pitchFamily="34" charset="0"/>
              <a:buChar char="•"/>
            </a:pPr>
            <a:r>
              <a:rPr lang="en-US" sz="2400" dirty="0">
                <a:solidFill>
                  <a:srgbClr val="000000"/>
                </a:solidFill>
                <a:cs typeface="Arial" panose="020B0604020202020204" pitchFamily="34" charset="0"/>
              </a:rPr>
              <a:t>Intelligence – Industry and partnership sharing</a:t>
            </a:r>
          </a:p>
          <a:p>
            <a:pPr marL="342900" indent="-342900" algn="l">
              <a:buFont typeface="Arial" panose="020B0604020202020204" pitchFamily="34" charset="0"/>
              <a:buChar char="•"/>
            </a:pPr>
            <a:endParaRPr lang="en-US" sz="800" dirty="0">
              <a:solidFill>
                <a:srgbClr val="000000"/>
              </a:solidFill>
              <a:cs typeface="Arial" panose="020B0604020202020204" pitchFamily="34" charset="0"/>
            </a:endParaRPr>
          </a:p>
          <a:p>
            <a:pPr marL="342900" indent="-342900" algn="l">
              <a:buFont typeface="Arial" panose="020B0604020202020204" pitchFamily="34" charset="0"/>
              <a:buChar char="•"/>
            </a:pPr>
            <a:r>
              <a:rPr lang="en-US" sz="2400" dirty="0">
                <a:solidFill>
                  <a:srgbClr val="000000"/>
                </a:solidFill>
                <a:cs typeface="Arial" panose="020B0604020202020204" pitchFamily="34" charset="0"/>
              </a:rPr>
              <a:t>Activations in your health center in the past </a:t>
            </a:r>
            <a:endParaRPr lang="en-US" sz="2400" i="0" dirty="0">
              <a:solidFill>
                <a:srgbClr val="000000"/>
              </a:solidFill>
              <a:effectLst/>
              <a:highlight>
                <a:srgbClr val="FFFF00"/>
              </a:highlight>
              <a:cs typeface="Arial" panose="020B0604020202020204" pitchFamily="34" charset="0"/>
            </a:endParaRPr>
          </a:p>
        </p:txBody>
      </p:sp>
      <p:sp>
        <p:nvSpPr>
          <p:cNvPr id="10" name="Title 1">
            <a:extLst>
              <a:ext uri="{FF2B5EF4-FFF2-40B4-BE49-F238E27FC236}">
                <a16:creationId xmlns:a16="http://schemas.microsoft.com/office/drawing/2014/main" id="{955D0CD8-6B16-4A57-B7CD-090E2F58BCA1}"/>
              </a:ext>
            </a:extLst>
          </p:cNvPr>
          <p:cNvSpPr txBox="1">
            <a:spLocks/>
          </p:cNvSpPr>
          <p:nvPr/>
        </p:nvSpPr>
        <p:spPr>
          <a:xfrm>
            <a:off x="451049" y="550505"/>
            <a:ext cx="11218827" cy="6919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cs typeface="Arial" panose="020B0604020202020204" pitchFamily="34" charset="0"/>
              </a:rPr>
              <a:t>Sources for Determining HVA Data</a:t>
            </a:r>
          </a:p>
        </p:txBody>
      </p:sp>
      <p:sp>
        <p:nvSpPr>
          <p:cNvPr id="3" name="Footer Placeholder 2">
            <a:extLst>
              <a:ext uri="{FF2B5EF4-FFF2-40B4-BE49-F238E27FC236}">
                <a16:creationId xmlns:a16="http://schemas.microsoft.com/office/drawing/2014/main" id="{66351ECA-2E44-41FD-ABEE-9F79896C2EEA}"/>
              </a:ext>
            </a:extLst>
          </p:cNvPr>
          <p:cNvSpPr>
            <a:spLocks noGrp="1"/>
          </p:cNvSpPr>
          <p:nvPr>
            <p:ph type="ftr" sz="quarter" idx="3"/>
          </p:nvPr>
        </p:nvSpPr>
        <p:spPr/>
        <p:txBody>
          <a:bodyPr/>
          <a:lstStyle/>
          <a:p>
            <a:r>
              <a:rPr lang="en-US" dirty="0"/>
              <a:t>Understand your Organizations Risks: the Design and Use of the HVA</a:t>
            </a:r>
          </a:p>
        </p:txBody>
      </p:sp>
      <p:pic>
        <p:nvPicPr>
          <p:cNvPr id="5" name="Picture 4">
            <a:extLst>
              <a:ext uri="{FF2B5EF4-FFF2-40B4-BE49-F238E27FC236}">
                <a16:creationId xmlns:a16="http://schemas.microsoft.com/office/drawing/2014/main" id="{2F4372AF-231E-4C99-A9AE-8C0ABCD2D426}"/>
              </a:ext>
            </a:extLst>
          </p:cNvPr>
          <p:cNvPicPr>
            <a:picLocks noChangeAspect="1"/>
          </p:cNvPicPr>
          <p:nvPr/>
        </p:nvPicPr>
        <p:blipFill>
          <a:blip r:embed="rId2"/>
          <a:stretch>
            <a:fillRect/>
          </a:stretch>
        </p:blipFill>
        <p:spPr>
          <a:xfrm>
            <a:off x="7597400" y="4139664"/>
            <a:ext cx="3518062" cy="2216686"/>
          </a:xfrm>
          <a:prstGeom prst="rect">
            <a:avLst/>
          </a:prstGeom>
          <a:ln>
            <a:noFill/>
          </a:ln>
          <a:effectLst>
            <a:outerShdw blurRad="50800" dist="38100" dir="2700000" algn="tl" rotWithShape="0">
              <a:prstClr val="black">
                <a:alpha val="40000"/>
              </a:prstClr>
            </a:outerShdw>
            <a:softEdge rad="76200"/>
          </a:effectLst>
          <a:scene3d>
            <a:camera prst="orthographicFront">
              <a:rot lat="0" lon="0" rev="0"/>
            </a:camera>
            <a:lightRig rig="contrasting" dir="t">
              <a:rot lat="0" lon="0" rev="1500000"/>
            </a:lightRig>
          </a:scene3d>
          <a:sp3d prstMaterial="metal">
            <a:bevelT w="88900" h="88900"/>
          </a:sp3d>
        </p:spPr>
      </p:pic>
      <p:pic>
        <p:nvPicPr>
          <p:cNvPr id="1026" name="Picture 2" descr="2019 County of Los Angeles All-Hazards Mitigation Plan">
            <a:extLst>
              <a:ext uri="{FF2B5EF4-FFF2-40B4-BE49-F238E27FC236}">
                <a16:creationId xmlns:a16="http://schemas.microsoft.com/office/drawing/2014/main" id="{31BB1F9B-0CF5-4609-A37A-895AF4155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5374" y="1469339"/>
            <a:ext cx="1780880" cy="2305200"/>
          </a:xfrm>
          <a:prstGeom prst="rect">
            <a:avLst/>
          </a:prstGeom>
          <a:noFill/>
          <a:ln>
            <a:noFill/>
          </a:ln>
          <a:effectLst>
            <a:outerShdw blurRad="50800" dist="38100" dir="2700000" algn="tl" rotWithShape="0">
              <a:prstClr val="black">
                <a:alpha val="40000"/>
              </a:prstClr>
            </a:outerShdw>
            <a:softEdge rad="7620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309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58D1F3-DD0A-48FA-8CC9-4994412C7BE2}"/>
              </a:ext>
            </a:extLst>
          </p:cNvPr>
          <p:cNvSpPr txBox="1"/>
          <p:nvPr/>
        </p:nvSpPr>
        <p:spPr>
          <a:xfrm>
            <a:off x="400049" y="1623835"/>
            <a:ext cx="7177001" cy="4101123"/>
          </a:xfrm>
          <a:prstGeom prst="rect">
            <a:avLst/>
          </a:prstGeom>
          <a:noFill/>
        </p:spPr>
        <p:txBody>
          <a:bodyPr wrap="square">
            <a:spAutoFit/>
          </a:bodyPr>
          <a:lstStyle/>
          <a:p>
            <a:pPr algn="l"/>
            <a:r>
              <a:rPr lang="en-US" sz="2800" i="0" dirty="0">
                <a:solidFill>
                  <a:srgbClr val="000000"/>
                </a:solidFill>
                <a:effectLst/>
                <a:cs typeface="Arial" panose="020B0604020202020204" pitchFamily="34" charset="0"/>
              </a:rPr>
              <a:t>Severity is divided into multiple subsets</a:t>
            </a:r>
            <a:r>
              <a:rPr lang="en-US" sz="2800" dirty="0">
                <a:solidFill>
                  <a:srgbClr val="000000"/>
                </a:solidFill>
                <a:cs typeface="Arial" panose="020B0604020202020204" pitchFamily="34" charset="0"/>
              </a:rPr>
              <a:t>:</a:t>
            </a:r>
            <a:endParaRPr lang="en-US" sz="2800" i="0" dirty="0">
              <a:solidFill>
                <a:srgbClr val="000000"/>
              </a:solidFill>
              <a:effectLst/>
              <a:cs typeface="Arial" panose="020B0604020202020204" pitchFamily="34" charset="0"/>
            </a:endParaRPr>
          </a:p>
          <a:p>
            <a:pPr algn="l"/>
            <a:endParaRPr lang="en-US" sz="1050" dirty="0">
              <a:solidFill>
                <a:srgbClr val="000000"/>
              </a:solidFill>
              <a:cs typeface="Arial" panose="020B0604020202020204" pitchFamily="34" charset="0"/>
            </a:endParaRPr>
          </a:p>
          <a:p>
            <a:pPr marL="342900" indent="-342900" algn="l">
              <a:lnSpc>
                <a:spcPct val="150000"/>
              </a:lnSpc>
              <a:buFont typeface="Arial" panose="020B0604020202020204" pitchFamily="34" charset="0"/>
              <a:buChar char="•"/>
            </a:pPr>
            <a:r>
              <a:rPr lang="en-US" sz="2600" b="1" dirty="0">
                <a:solidFill>
                  <a:srgbClr val="000000"/>
                </a:solidFill>
                <a:cs typeface="Arial" panose="020B0604020202020204" pitchFamily="34" charset="0"/>
              </a:rPr>
              <a:t>Human Impact:</a:t>
            </a:r>
          </a:p>
          <a:p>
            <a:pPr marL="800100" lvl="1" indent="-342900">
              <a:buFont typeface="Courier New" panose="02070309020205020404" pitchFamily="49" charset="0"/>
              <a:buChar char="o"/>
            </a:pPr>
            <a:r>
              <a:rPr lang="en-US" sz="2400" dirty="0">
                <a:solidFill>
                  <a:srgbClr val="000000"/>
                </a:solidFill>
                <a:cs typeface="Arial" panose="020B0604020202020204" pitchFamily="34" charset="0"/>
              </a:rPr>
              <a:t>Potential for staff, volunteer, patient and/or visitor death or injury</a:t>
            </a:r>
          </a:p>
          <a:p>
            <a:pPr marL="342900" indent="-342900" algn="l">
              <a:lnSpc>
                <a:spcPct val="150000"/>
              </a:lnSpc>
              <a:buFont typeface="Arial" panose="020B0604020202020204" pitchFamily="34" charset="0"/>
              <a:buChar char="•"/>
            </a:pPr>
            <a:r>
              <a:rPr lang="en-US" sz="2600" b="1" i="0" dirty="0">
                <a:solidFill>
                  <a:srgbClr val="000000"/>
                </a:solidFill>
                <a:effectLst/>
                <a:cs typeface="Arial" panose="020B0604020202020204" pitchFamily="34" charset="0"/>
              </a:rPr>
              <a:t>Property Impact:</a:t>
            </a:r>
          </a:p>
          <a:p>
            <a:pPr marL="800100" lvl="1" indent="-342900">
              <a:buFont typeface="Courier New" panose="02070309020205020404" pitchFamily="49" charset="0"/>
              <a:buChar char="o"/>
            </a:pPr>
            <a:r>
              <a:rPr lang="en-US" sz="2400" dirty="0">
                <a:cs typeface="Arial" panose="020B0604020202020204" pitchFamily="34" charset="0"/>
              </a:rPr>
              <a:t>Cost to replace </a:t>
            </a:r>
          </a:p>
          <a:p>
            <a:pPr marL="800100" lvl="1" indent="-342900">
              <a:buFont typeface="Courier New" panose="02070309020205020404" pitchFamily="49" charset="0"/>
              <a:buChar char="o"/>
            </a:pPr>
            <a:r>
              <a:rPr lang="en-US" sz="2400" dirty="0">
                <a:cs typeface="Arial" panose="020B0604020202020204" pitchFamily="34" charset="0"/>
              </a:rPr>
              <a:t>Cost to set up temporary replacement </a:t>
            </a:r>
          </a:p>
          <a:p>
            <a:pPr marL="800100" lvl="1" indent="-342900">
              <a:buFont typeface="Courier New" panose="02070309020205020404" pitchFamily="49" charset="0"/>
              <a:buChar char="o"/>
            </a:pPr>
            <a:r>
              <a:rPr lang="en-US" sz="2400" dirty="0">
                <a:cs typeface="Arial" panose="020B0604020202020204" pitchFamily="34" charset="0"/>
              </a:rPr>
              <a:t>Cost to repair </a:t>
            </a:r>
          </a:p>
          <a:p>
            <a:pPr marL="800100" lvl="1" indent="-342900">
              <a:buFont typeface="Courier New" panose="02070309020205020404" pitchFamily="49" charset="0"/>
              <a:buChar char="o"/>
            </a:pPr>
            <a:r>
              <a:rPr lang="en-US" sz="2400" dirty="0">
                <a:cs typeface="Arial" panose="020B0604020202020204" pitchFamily="34" charset="0"/>
              </a:rPr>
              <a:t>Time to recover</a:t>
            </a:r>
            <a:endParaRPr lang="en-US" sz="2400" i="0" dirty="0">
              <a:solidFill>
                <a:srgbClr val="000000"/>
              </a:solidFill>
              <a:effectLst/>
              <a:cs typeface="Arial" panose="020B0604020202020204" pitchFamily="34" charset="0"/>
            </a:endParaRPr>
          </a:p>
        </p:txBody>
      </p:sp>
      <p:sp>
        <p:nvSpPr>
          <p:cNvPr id="10" name="Title 1">
            <a:extLst>
              <a:ext uri="{FF2B5EF4-FFF2-40B4-BE49-F238E27FC236}">
                <a16:creationId xmlns:a16="http://schemas.microsoft.com/office/drawing/2014/main" id="{955D0CD8-6B16-4A57-B7CD-090E2F58BCA1}"/>
              </a:ext>
            </a:extLst>
          </p:cNvPr>
          <p:cNvSpPr txBox="1">
            <a:spLocks/>
          </p:cNvSpPr>
          <p:nvPr/>
        </p:nvSpPr>
        <p:spPr>
          <a:xfrm>
            <a:off x="451049" y="550505"/>
            <a:ext cx="11218827" cy="6919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cs typeface="Arial" panose="020B0604020202020204" pitchFamily="34" charset="0"/>
              </a:rPr>
              <a:t>Severity Impact Factors</a:t>
            </a:r>
          </a:p>
        </p:txBody>
      </p:sp>
      <p:sp>
        <p:nvSpPr>
          <p:cNvPr id="3" name="Footer Placeholder 2">
            <a:extLst>
              <a:ext uri="{FF2B5EF4-FFF2-40B4-BE49-F238E27FC236}">
                <a16:creationId xmlns:a16="http://schemas.microsoft.com/office/drawing/2014/main" id="{3D12E7EA-9410-4248-9E05-0F6EE39AC7A0}"/>
              </a:ext>
            </a:extLst>
          </p:cNvPr>
          <p:cNvSpPr>
            <a:spLocks noGrp="1"/>
          </p:cNvSpPr>
          <p:nvPr>
            <p:ph type="ftr" sz="quarter" idx="3"/>
          </p:nvPr>
        </p:nvSpPr>
        <p:spPr/>
        <p:txBody>
          <a:bodyPr/>
          <a:lstStyle/>
          <a:p>
            <a:r>
              <a:rPr lang="en-US" dirty="0"/>
              <a:t>Understand your Organizations Risks: the Design and Use of the HVA</a:t>
            </a:r>
          </a:p>
        </p:txBody>
      </p:sp>
      <p:pic>
        <p:nvPicPr>
          <p:cNvPr id="2" name="Picture 1">
            <a:extLst>
              <a:ext uri="{FF2B5EF4-FFF2-40B4-BE49-F238E27FC236}">
                <a16:creationId xmlns:a16="http://schemas.microsoft.com/office/drawing/2014/main" id="{1FB01E22-80F2-4AEB-B4B2-B30B88704675}"/>
              </a:ext>
            </a:extLst>
          </p:cNvPr>
          <p:cNvPicPr>
            <a:picLocks noChangeAspect="1"/>
          </p:cNvPicPr>
          <p:nvPr/>
        </p:nvPicPr>
        <p:blipFill>
          <a:blip r:embed="rId2"/>
          <a:stretch>
            <a:fillRect/>
          </a:stretch>
        </p:blipFill>
        <p:spPr>
          <a:xfrm>
            <a:off x="7688101" y="1503047"/>
            <a:ext cx="4139095" cy="2759396"/>
          </a:xfrm>
          <a:prstGeom prst="rect">
            <a:avLst/>
          </a:prstGeom>
          <a:ln w="15875">
            <a:solidFill>
              <a:schemeClr val="tx1"/>
            </a:solidFill>
          </a:ln>
          <a:effectLst>
            <a:outerShdw blurRad="50800" dist="38100" dir="2700000" algn="tl" rotWithShape="0">
              <a:prstClr val="black">
                <a:alpha val="40000"/>
              </a:prstClr>
            </a:outerShdw>
            <a:softEdge rad="76200"/>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765411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BCE7-8D8B-4708-9410-9FE00DA03512}"/>
              </a:ext>
            </a:extLst>
          </p:cNvPr>
          <p:cNvSpPr>
            <a:spLocks noGrp="1"/>
          </p:cNvSpPr>
          <p:nvPr>
            <p:ph type="title"/>
          </p:nvPr>
        </p:nvSpPr>
        <p:spPr>
          <a:xfrm>
            <a:off x="409575" y="550506"/>
            <a:ext cx="10944225" cy="772685"/>
          </a:xfrm>
        </p:spPr>
        <p:txBody>
          <a:bodyPr>
            <a:normAutofit/>
          </a:bodyPr>
          <a:lstStyle/>
          <a:p>
            <a:r>
              <a:rPr lang="en-US" sz="4000" b="1" dirty="0">
                <a:latin typeface="Calibri" panose="020F0502020204030204" pitchFamily="34" charset="0"/>
                <a:cs typeface="Calibri" panose="020F0502020204030204" pitchFamily="34" charset="0"/>
              </a:rPr>
              <a:t>About Connect Consulting Services</a:t>
            </a:r>
          </a:p>
        </p:txBody>
      </p:sp>
      <p:sp>
        <p:nvSpPr>
          <p:cNvPr id="3" name="Content Placeholder 2">
            <a:extLst>
              <a:ext uri="{FF2B5EF4-FFF2-40B4-BE49-F238E27FC236}">
                <a16:creationId xmlns:a16="http://schemas.microsoft.com/office/drawing/2014/main" id="{6186E309-56ED-454E-A2B3-E593F1CF11B9}"/>
              </a:ext>
            </a:extLst>
          </p:cNvPr>
          <p:cNvSpPr>
            <a:spLocks noGrp="1"/>
          </p:cNvSpPr>
          <p:nvPr>
            <p:ph idx="1"/>
          </p:nvPr>
        </p:nvSpPr>
        <p:spPr>
          <a:xfrm>
            <a:off x="411409" y="1540849"/>
            <a:ext cx="11237666" cy="4766645"/>
          </a:xfrm>
        </p:spPr>
        <p:txBody>
          <a:bodyPr>
            <a:normAutofit fontScale="92500" lnSpcReduction="10000"/>
          </a:bodyPr>
          <a:lstStyle/>
          <a:p>
            <a:r>
              <a:rPr lang="en-US" sz="2400" dirty="0">
                <a:cs typeface="Arial" panose="020B0604020202020204" pitchFamily="34" charset="0"/>
              </a:rPr>
              <a:t>Woman-Owned Small Business established in 2009, headquartered in Sacramento, CA</a:t>
            </a:r>
          </a:p>
          <a:p>
            <a:r>
              <a:rPr lang="en-US" sz="2400" dirty="0">
                <a:cs typeface="Arial" panose="020B0604020202020204" pitchFamily="34" charset="0"/>
              </a:rPr>
              <a:t>Serves Public, Private and Tribal clients throughout the continental U.S. and Alaska </a:t>
            </a:r>
          </a:p>
          <a:p>
            <a:r>
              <a:rPr lang="en-US" sz="2400" dirty="0">
                <a:cs typeface="Arial" panose="020B0604020202020204" pitchFamily="34" charset="0"/>
              </a:rPr>
              <a:t>Woman-Owned Small Business of the Year (2018) by the Sacramento SBA</a:t>
            </a:r>
          </a:p>
          <a:p>
            <a:endParaRPr lang="en-US" sz="900" dirty="0">
              <a:cs typeface="Arial" panose="020B0604020202020204" pitchFamily="34" charset="0"/>
            </a:endParaRPr>
          </a:p>
          <a:p>
            <a:r>
              <a:rPr lang="en-US" sz="2400" dirty="0">
                <a:cs typeface="Arial" panose="020B0604020202020204" pitchFamily="34" charset="0"/>
              </a:rPr>
              <a:t>Specialized services:</a:t>
            </a:r>
          </a:p>
          <a:p>
            <a:pPr lvl="1">
              <a:buFont typeface="Wingdings" charset="2"/>
              <a:buChar char="ü"/>
            </a:pPr>
            <a:r>
              <a:rPr lang="en-US" sz="2100" dirty="0">
                <a:cs typeface="Arial" panose="020B0604020202020204" pitchFamily="34" charset="0"/>
              </a:rPr>
              <a:t>Business Continuity Planning </a:t>
            </a:r>
          </a:p>
          <a:p>
            <a:pPr lvl="1">
              <a:buFont typeface="Wingdings" charset="2"/>
              <a:buChar char="ü"/>
            </a:pPr>
            <a:r>
              <a:rPr lang="en-US" sz="2100" dirty="0">
                <a:cs typeface="Arial" panose="020B0604020202020204" pitchFamily="34" charset="0"/>
              </a:rPr>
              <a:t>Emergency Operation Management Planning</a:t>
            </a:r>
          </a:p>
          <a:p>
            <a:pPr lvl="1">
              <a:buFont typeface="Wingdings" charset="2"/>
              <a:buChar char="ü"/>
            </a:pPr>
            <a:r>
              <a:rPr lang="en-US" sz="2100" dirty="0">
                <a:cs typeface="Arial" panose="020B0604020202020204" pitchFamily="34" charset="0"/>
              </a:rPr>
              <a:t>Pandemic Response and Recovery Planning </a:t>
            </a:r>
          </a:p>
          <a:p>
            <a:pPr lvl="1">
              <a:buFont typeface="Wingdings" charset="2"/>
              <a:buChar char="ü"/>
            </a:pPr>
            <a:r>
              <a:rPr lang="en-US" sz="2100" dirty="0">
                <a:cs typeface="Arial" panose="020B0604020202020204" pitchFamily="34" charset="0"/>
              </a:rPr>
              <a:t>Alternate Care Site and Evacuation Planning </a:t>
            </a:r>
          </a:p>
          <a:p>
            <a:pPr lvl="1">
              <a:buFont typeface="Wingdings" charset="2"/>
              <a:buChar char="ü"/>
            </a:pPr>
            <a:r>
              <a:rPr lang="en-US" sz="2100" dirty="0">
                <a:cs typeface="Arial" panose="020B0604020202020204" pitchFamily="34" charset="0"/>
              </a:rPr>
              <a:t>Incident Command System Support </a:t>
            </a:r>
          </a:p>
          <a:p>
            <a:pPr lvl="1">
              <a:buFont typeface="Wingdings" charset="2"/>
              <a:buChar char="ü"/>
            </a:pPr>
            <a:r>
              <a:rPr lang="en-US" sz="2100" dirty="0">
                <a:cs typeface="Arial" panose="020B0604020202020204" pitchFamily="34" charset="0"/>
              </a:rPr>
              <a:t>Training Development and Delivery</a:t>
            </a:r>
          </a:p>
          <a:p>
            <a:pPr lvl="1">
              <a:buFont typeface="Wingdings" charset="2"/>
              <a:buChar char="ü"/>
            </a:pPr>
            <a:r>
              <a:rPr lang="en-US" sz="2100" dirty="0">
                <a:cs typeface="Arial" panose="020B0604020202020204" pitchFamily="34" charset="0"/>
              </a:rPr>
              <a:t>Active Shooter and Workplace Violence</a:t>
            </a:r>
          </a:p>
          <a:p>
            <a:pPr lvl="1">
              <a:buFont typeface="Wingdings" charset="2"/>
              <a:buChar char="ü"/>
            </a:pPr>
            <a:r>
              <a:rPr lang="en-US" sz="2100" dirty="0">
                <a:cs typeface="Arial" panose="020B0604020202020204" pitchFamily="34" charset="0"/>
              </a:rPr>
              <a:t>Drills and Exercises (HSEEP Compliant)</a:t>
            </a:r>
          </a:p>
          <a:p>
            <a:pPr lvl="1">
              <a:buFont typeface="Wingdings" charset="2"/>
              <a:buChar char="ü"/>
            </a:pPr>
            <a:r>
              <a:rPr lang="en-US" sz="2100" dirty="0">
                <a:cs typeface="Arial" panose="020B0604020202020204" pitchFamily="34" charset="0"/>
              </a:rPr>
              <a:t>Compliance Audit and Improvement Planning </a:t>
            </a:r>
          </a:p>
          <a:p>
            <a:endParaRPr lang="en-US" dirty="0"/>
          </a:p>
        </p:txBody>
      </p:sp>
      <p:sp>
        <p:nvSpPr>
          <p:cNvPr id="9" name="TextBox 8">
            <a:extLst>
              <a:ext uri="{FF2B5EF4-FFF2-40B4-BE49-F238E27FC236}">
                <a16:creationId xmlns:a16="http://schemas.microsoft.com/office/drawing/2014/main" id="{60AFA792-50A6-4DC6-A6A0-52678A40B684}"/>
              </a:ext>
            </a:extLst>
          </p:cNvPr>
          <p:cNvSpPr txBox="1"/>
          <p:nvPr/>
        </p:nvSpPr>
        <p:spPr>
          <a:xfrm>
            <a:off x="7374377" y="5666446"/>
            <a:ext cx="4134465"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Woman-Owned Small Business of the Year Award (2018)</a:t>
            </a:r>
          </a:p>
          <a:p>
            <a:pPr algn="ctr"/>
            <a:r>
              <a:rPr lang="en-US" sz="1100" dirty="0">
                <a:latin typeface="Arial" panose="020B0604020202020204" pitchFamily="34" charset="0"/>
                <a:cs typeface="Arial" panose="020B0604020202020204" pitchFamily="34" charset="0"/>
              </a:rPr>
              <a:t>Issued by the Sacramento Small Business Administration (SBA)</a:t>
            </a:r>
          </a:p>
        </p:txBody>
      </p:sp>
      <p:pic>
        <p:nvPicPr>
          <p:cNvPr id="11" name="Picture 10">
            <a:extLst>
              <a:ext uri="{FF2B5EF4-FFF2-40B4-BE49-F238E27FC236}">
                <a16:creationId xmlns:a16="http://schemas.microsoft.com/office/drawing/2014/main" id="{6B7F21FB-02CC-4B7A-B634-4815501BBF4D}"/>
              </a:ext>
            </a:extLst>
          </p:cNvPr>
          <p:cNvPicPr>
            <a:picLocks noChangeAspect="1"/>
          </p:cNvPicPr>
          <p:nvPr/>
        </p:nvPicPr>
        <p:blipFill>
          <a:blip r:embed="rId3"/>
          <a:stretch>
            <a:fillRect/>
          </a:stretch>
        </p:blipFill>
        <p:spPr>
          <a:xfrm>
            <a:off x="8569073" y="3896337"/>
            <a:ext cx="3126970" cy="1738219"/>
          </a:xfrm>
          <a:prstGeom prst="rect">
            <a:avLst/>
          </a:prstGeom>
          <a:ln w="19050">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24BA774E-CB1B-44E4-A2D7-848C64651764}"/>
              </a:ext>
            </a:extLst>
          </p:cNvPr>
          <p:cNvPicPr>
            <a:picLocks noChangeAspect="1"/>
          </p:cNvPicPr>
          <p:nvPr/>
        </p:nvPicPr>
        <p:blipFill>
          <a:blip r:embed="rId4"/>
          <a:stretch>
            <a:fillRect/>
          </a:stretch>
        </p:blipFill>
        <p:spPr>
          <a:xfrm>
            <a:off x="6639165" y="3041292"/>
            <a:ext cx="2105541" cy="2390917"/>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13084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58D1F3-DD0A-48FA-8CC9-4994412C7BE2}"/>
              </a:ext>
            </a:extLst>
          </p:cNvPr>
          <p:cNvSpPr txBox="1"/>
          <p:nvPr/>
        </p:nvSpPr>
        <p:spPr>
          <a:xfrm>
            <a:off x="628649" y="1549970"/>
            <a:ext cx="11149014" cy="1200329"/>
          </a:xfrm>
          <a:prstGeom prst="rect">
            <a:avLst/>
          </a:prstGeom>
          <a:noFill/>
        </p:spPr>
        <p:txBody>
          <a:bodyPr wrap="square">
            <a:spAutoFit/>
          </a:bodyPr>
          <a:lstStyle/>
          <a:p>
            <a:pPr algn="l"/>
            <a:r>
              <a:rPr lang="en-US" sz="2400" i="0" dirty="0">
                <a:solidFill>
                  <a:srgbClr val="000000"/>
                </a:solidFill>
                <a:effectLst/>
                <a:cs typeface="Calibri" panose="020F0502020204030204" pitchFamily="34" charset="0"/>
              </a:rPr>
              <a:t>Severity is calculated by determining the magnitude and mitigation efforts an event has on your personnel, facility and operation.  For this HVA tool, Severity (Impact) is ranked on a four-point scale (quantitative):</a:t>
            </a:r>
          </a:p>
        </p:txBody>
      </p:sp>
      <p:sp>
        <p:nvSpPr>
          <p:cNvPr id="10" name="Title 1">
            <a:extLst>
              <a:ext uri="{FF2B5EF4-FFF2-40B4-BE49-F238E27FC236}">
                <a16:creationId xmlns:a16="http://schemas.microsoft.com/office/drawing/2014/main" id="{955D0CD8-6B16-4A57-B7CD-090E2F58BCA1}"/>
              </a:ext>
            </a:extLst>
          </p:cNvPr>
          <p:cNvSpPr txBox="1">
            <a:spLocks/>
          </p:cNvSpPr>
          <p:nvPr/>
        </p:nvSpPr>
        <p:spPr>
          <a:xfrm>
            <a:off x="451049" y="550505"/>
            <a:ext cx="11218827" cy="6919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cs typeface="Arial" panose="020B0604020202020204" pitchFamily="34" charset="0"/>
              </a:rPr>
              <a:t>Severity - Impact</a:t>
            </a:r>
          </a:p>
        </p:txBody>
      </p:sp>
      <p:sp>
        <p:nvSpPr>
          <p:cNvPr id="3" name="Footer Placeholder 2">
            <a:extLst>
              <a:ext uri="{FF2B5EF4-FFF2-40B4-BE49-F238E27FC236}">
                <a16:creationId xmlns:a16="http://schemas.microsoft.com/office/drawing/2014/main" id="{3D12E7EA-9410-4248-9E05-0F6EE39AC7A0}"/>
              </a:ext>
            </a:extLst>
          </p:cNvPr>
          <p:cNvSpPr>
            <a:spLocks noGrp="1"/>
          </p:cNvSpPr>
          <p:nvPr>
            <p:ph type="ftr" sz="quarter" idx="3"/>
          </p:nvPr>
        </p:nvSpPr>
        <p:spPr/>
        <p:txBody>
          <a:bodyPr/>
          <a:lstStyle/>
          <a:p>
            <a:r>
              <a:rPr lang="en-US" dirty="0"/>
              <a:t>Understand your Organizations Risks: the Design and Use of the HVA</a:t>
            </a:r>
          </a:p>
        </p:txBody>
      </p:sp>
      <p:pic>
        <p:nvPicPr>
          <p:cNvPr id="8" name="Picture 7">
            <a:extLst>
              <a:ext uri="{FF2B5EF4-FFF2-40B4-BE49-F238E27FC236}">
                <a16:creationId xmlns:a16="http://schemas.microsoft.com/office/drawing/2014/main" id="{D58615E9-6208-4403-B190-847983B78FBC}"/>
              </a:ext>
            </a:extLst>
          </p:cNvPr>
          <p:cNvPicPr>
            <a:picLocks noChangeAspect="1"/>
          </p:cNvPicPr>
          <p:nvPr/>
        </p:nvPicPr>
        <p:blipFill>
          <a:blip r:embed="rId2"/>
          <a:stretch>
            <a:fillRect/>
          </a:stretch>
        </p:blipFill>
        <p:spPr>
          <a:xfrm>
            <a:off x="7348450" y="3184905"/>
            <a:ext cx="4517610" cy="2348334"/>
          </a:xfrm>
          <a:prstGeom prst="rect">
            <a:avLst/>
          </a:prstGeom>
          <a:ln w="15875">
            <a:solidFill>
              <a:schemeClr val="tx1"/>
            </a:solidFill>
          </a:ln>
        </p:spPr>
      </p:pic>
      <p:sp>
        <p:nvSpPr>
          <p:cNvPr id="9" name="Oval 8">
            <a:extLst>
              <a:ext uri="{FF2B5EF4-FFF2-40B4-BE49-F238E27FC236}">
                <a16:creationId xmlns:a16="http://schemas.microsoft.com/office/drawing/2014/main" id="{CD028A76-67FD-4DFE-BAC4-C41FC8126CDE}"/>
              </a:ext>
            </a:extLst>
          </p:cNvPr>
          <p:cNvSpPr/>
          <p:nvPr/>
        </p:nvSpPr>
        <p:spPr>
          <a:xfrm>
            <a:off x="8814675" y="3073688"/>
            <a:ext cx="1999099" cy="19056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58D0496-AB83-4D68-B627-097A35579CF8}"/>
              </a:ext>
            </a:extLst>
          </p:cNvPr>
          <p:cNvSpPr txBox="1"/>
          <p:nvPr/>
        </p:nvSpPr>
        <p:spPr>
          <a:xfrm>
            <a:off x="628645" y="3016825"/>
            <a:ext cx="6653303" cy="1938992"/>
          </a:xfrm>
          <a:prstGeom prst="rect">
            <a:avLst/>
          </a:prstGeom>
          <a:noFill/>
        </p:spPr>
        <p:txBody>
          <a:bodyPr wrap="square">
            <a:spAutoFit/>
          </a:bodyPr>
          <a:lstStyle/>
          <a:p>
            <a:pPr marL="342900" indent="-342900" algn="l">
              <a:buFont typeface="Arial" panose="020B0604020202020204" pitchFamily="34" charset="0"/>
              <a:buChar char="•"/>
            </a:pPr>
            <a:r>
              <a:rPr lang="en-US" sz="2400" dirty="0">
                <a:solidFill>
                  <a:srgbClr val="000000"/>
                </a:solidFill>
                <a:cs typeface="Calibri" panose="020F0502020204030204" pitchFamily="34" charset="0"/>
              </a:rPr>
              <a:t>0 - Not Applicable (n/a)</a:t>
            </a:r>
          </a:p>
          <a:p>
            <a:pPr marL="342900" indent="-342900" algn="l">
              <a:buFont typeface="Arial" panose="020B0604020202020204" pitchFamily="34" charset="0"/>
              <a:buChar char="•"/>
            </a:pPr>
            <a:r>
              <a:rPr lang="en-US" sz="2400" i="0" dirty="0">
                <a:solidFill>
                  <a:srgbClr val="000000"/>
                </a:solidFill>
                <a:effectLst/>
                <a:cs typeface="Calibri" panose="020F0502020204030204" pitchFamily="34" charset="0"/>
              </a:rPr>
              <a:t>1 - Low impact, reasonable simple to recover </a:t>
            </a:r>
          </a:p>
          <a:p>
            <a:pPr marL="344488" indent="-344488" algn="l">
              <a:buFont typeface="Arial" panose="020B0604020202020204" pitchFamily="34" charset="0"/>
              <a:buChar char="•"/>
            </a:pPr>
            <a:r>
              <a:rPr lang="en-US" sz="2400" dirty="0">
                <a:solidFill>
                  <a:srgbClr val="000000"/>
                </a:solidFill>
                <a:cs typeface="Calibri" panose="020F0502020204030204" pitchFamily="34" charset="0"/>
              </a:rPr>
              <a:t>2  Moderate impact, some delay in recovery</a:t>
            </a:r>
          </a:p>
          <a:p>
            <a:pPr marL="342900" indent="-342900" algn="l">
              <a:buFont typeface="Arial" panose="020B0604020202020204" pitchFamily="34" charset="0"/>
              <a:buChar char="•"/>
            </a:pPr>
            <a:r>
              <a:rPr lang="en-US" sz="2400" dirty="0">
                <a:solidFill>
                  <a:srgbClr val="000000"/>
                </a:solidFill>
                <a:cs typeface="Calibri" panose="020F0502020204030204" pitchFamily="34" charset="0"/>
              </a:rPr>
              <a:t>3 - High impact, extended delay to recover, </a:t>
            </a:r>
          </a:p>
          <a:p>
            <a:pPr algn="l"/>
            <a:r>
              <a:rPr lang="en-US" sz="2400" dirty="0">
                <a:solidFill>
                  <a:srgbClr val="000000"/>
                </a:solidFill>
                <a:cs typeface="Calibri" panose="020F0502020204030204" pitchFamily="34" charset="0"/>
              </a:rPr>
              <a:t>	if recovery is even possible</a:t>
            </a:r>
            <a:endParaRPr lang="en-US" sz="2400" i="0" dirty="0">
              <a:solidFill>
                <a:srgbClr val="000000"/>
              </a:solidFill>
              <a:effectLst/>
              <a:cs typeface="Calibri" panose="020F0502020204030204" pitchFamily="34" charset="0"/>
            </a:endParaRPr>
          </a:p>
        </p:txBody>
      </p:sp>
    </p:spTree>
    <p:extLst>
      <p:ext uri="{BB962C8B-B14F-4D97-AF65-F5344CB8AC3E}">
        <p14:creationId xmlns:p14="http://schemas.microsoft.com/office/powerpoint/2010/main" val="2480704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58D1F3-DD0A-48FA-8CC9-4994412C7BE2}"/>
              </a:ext>
            </a:extLst>
          </p:cNvPr>
          <p:cNvSpPr txBox="1"/>
          <p:nvPr/>
        </p:nvSpPr>
        <p:spPr>
          <a:xfrm>
            <a:off x="206478" y="1374454"/>
            <a:ext cx="8416412" cy="5009833"/>
          </a:xfrm>
          <a:prstGeom prst="rect">
            <a:avLst/>
          </a:prstGeom>
          <a:noFill/>
        </p:spPr>
        <p:txBody>
          <a:bodyPr wrap="square">
            <a:spAutoFit/>
          </a:bodyPr>
          <a:lstStyle/>
          <a:p>
            <a:pPr marL="342900" indent="-342900" algn="l">
              <a:lnSpc>
                <a:spcPct val="150000"/>
              </a:lnSpc>
              <a:buFont typeface="Arial" panose="020B0604020202020204" pitchFamily="34" charset="0"/>
              <a:buChar char="•"/>
            </a:pPr>
            <a:r>
              <a:rPr lang="en-US" sz="2400" dirty="0">
                <a:solidFill>
                  <a:srgbClr val="000000"/>
                </a:solidFill>
                <a:cs typeface="Calibri" panose="020F0502020204030204" pitchFamily="34" charset="0"/>
              </a:rPr>
              <a:t>Business Impact:</a:t>
            </a:r>
          </a:p>
          <a:p>
            <a:pPr marL="800100" lvl="1" indent="-342900">
              <a:lnSpc>
                <a:spcPct val="150000"/>
              </a:lnSpc>
              <a:buFont typeface="Courier New" panose="02070309020205020404" pitchFamily="49" charset="0"/>
              <a:buChar char="o"/>
            </a:pPr>
            <a:r>
              <a:rPr lang="en-US" sz="2400" dirty="0">
                <a:solidFill>
                  <a:srgbClr val="000000"/>
                </a:solidFill>
                <a:cs typeface="Calibri" panose="020F0502020204030204" pitchFamily="34" charset="0"/>
              </a:rPr>
              <a:t>Business interruption</a:t>
            </a:r>
          </a:p>
          <a:p>
            <a:pPr marL="800100" lvl="1" indent="-342900">
              <a:lnSpc>
                <a:spcPct val="150000"/>
              </a:lnSpc>
              <a:buFont typeface="Courier New" panose="02070309020205020404" pitchFamily="49" charset="0"/>
              <a:buChar char="o"/>
            </a:pPr>
            <a:r>
              <a:rPr lang="en-US" sz="2400" dirty="0">
                <a:solidFill>
                  <a:srgbClr val="000000"/>
                </a:solidFill>
                <a:cs typeface="Calibri" panose="020F0502020204030204" pitchFamily="34" charset="0"/>
              </a:rPr>
              <a:t>Employees unable to report to work</a:t>
            </a:r>
          </a:p>
          <a:p>
            <a:pPr marL="800100" lvl="1" indent="-342900">
              <a:lnSpc>
                <a:spcPct val="150000"/>
              </a:lnSpc>
              <a:buFont typeface="Courier New" panose="02070309020205020404" pitchFamily="49" charset="0"/>
              <a:buChar char="o"/>
            </a:pPr>
            <a:r>
              <a:rPr lang="en-US" sz="2400" dirty="0">
                <a:solidFill>
                  <a:srgbClr val="000000"/>
                </a:solidFill>
                <a:cs typeface="Calibri" panose="020F0502020204030204" pitchFamily="34" charset="0"/>
              </a:rPr>
              <a:t>Patients/customers unable to reach facility</a:t>
            </a:r>
          </a:p>
          <a:p>
            <a:pPr marL="800100" lvl="1" indent="-342900">
              <a:lnSpc>
                <a:spcPct val="150000"/>
              </a:lnSpc>
              <a:buFont typeface="Courier New" panose="02070309020205020404" pitchFamily="49" charset="0"/>
              <a:buChar char="o"/>
            </a:pPr>
            <a:r>
              <a:rPr lang="en-US" sz="2400" dirty="0">
                <a:solidFill>
                  <a:srgbClr val="000000"/>
                </a:solidFill>
                <a:cs typeface="Calibri" panose="020F0502020204030204" pitchFamily="34" charset="0"/>
              </a:rPr>
              <a:t>Company in violation of contractual agreements</a:t>
            </a:r>
          </a:p>
          <a:p>
            <a:pPr marL="800100" lvl="1" indent="-342900">
              <a:lnSpc>
                <a:spcPct val="150000"/>
              </a:lnSpc>
              <a:buFont typeface="Courier New" panose="02070309020205020404" pitchFamily="49" charset="0"/>
              <a:buChar char="o"/>
            </a:pPr>
            <a:r>
              <a:rPr lang="en-US" sz="2400" dirty="0">
                <a:solidFill>
                  <a:srgbClr val="000000"/>
                </a:solidFill>
                <a:cs typeface="Calibri" panose="020F0502020204030204" pitchFamily="34" charset="0"/>
              </a:rPr>
              <a:t>Imposition of fines and penalties or legal costs</a:t>
            </a:r>
          </a:p>
          <a:p>
            <a:pPr marL="800100" lvl="1" indent="-342900">
              <a:lnSpc>
                <a:spcPct val="150000"/>
              </a:lnSpc>
              <a:buFont typeface="Courier New" panose="02070309020205020404" pitchFamily="49" charset="0"/>
              <a:buChar char="o"/>
            </a:pPr>
            <a:r>
              <a:rPr lang="en-US" sz="2400" dirty="0">
                <a:solidFill>
                  <a:srgbClr val="000000"/>
                </a:solidFill>
                <a:cs typeface="Calibri" panose="020F0502020204030204" pitchFamily="34" charset="0"/>
              </a:rPr>
              <a:t>Interruption of supply chain</a:t>
            </a:r>
          </a:p>
          <a:p>
            <a:pPr marL="800100" lvl="1" indent="-342900">
              <a:lnSpc>
                <a:spcPct val="150000"/>
              </a:lnSpc>
              <a:buFont typeface="Courier New" panose="02070309020205020404" pitchFamily="49" charset="0"/>
              <a:buChar char="o"/>
            </a:pPr>
            <a:r>
              <a:rPr lang="en-US" sz="2400" dirty="0">
                <a:solidFill>
                  <a:srgbClr val="000000"/>
                </a:solidFill>
                <a:cs typeface="Calibri" panose="020F0502020204030204" pitchFamily="34" charset="0"/>
              </a:rPr>
              <a:t>Reputation and public image damage</a:t>
            </a:r>
          </a:p>
          <a:p>
            <a:pPr marL="800100" lvl="1" indent="-342900">
              <a:lnSpc>
                <a:spcPct val="150000"/>
              </a:lnSpc>
              <a:buFont typeface="Courier New" panose="02070309020205020404" pitchFamily="49" charset="0"/>
              <a:buChar char="o"/>
            </a:pPr>
            <a:r>
              <a:rPr lang="en-US" sz="2400" dirty="0">
                <a:solidFill>
                  <a:srgbClr val="000000"/>
                </a:solidFill>
                <a:cs typeface="Calibri" panose="020F0502020204030204" pitchFamily="34" charset="0"/>
              </a:rPr>
              <a:t>Financial impact/burden</a:t>
            </a:r>
            <a:endParaRPr lang="en-US" sz="2400" i="0" dirty="0">
              <a:solidFill>
                <a:srgbClr val="000000"/>
              </a:solidFill>
              <a:effectLst/>
              <a:cs typeface="Calibri" panose="020F0502020204030204" pitchFamily="34" charset="0"/>
            </a:endParaRPr>
          </a:p>
        </p:txBody>
      </p:sp>
      <p:sp>
        <p:nvSpPr>
          <p:cNvPr id="10" name="Title 1">
            <a:extLst>
              <a:ext uri="{FF2B5EF4-FFF2-40B4-BE49-F238E27FC236}">
                <a16:creationId xmlns:a16="http://schemas.microsoft.com/office/drawing/2014/main" id="{955D0CD8-6B16-4A57-B7CD-090E2F58BCA1}"/>
              </a:ext>
            </a:extLst>
          </p:cNvPr>
          <p:cNvSpPr txBox="1">
            <a:spLocks/>
          </p:cNvSpPr>
          <p:nvPr/>
        </p:nvSpPr>
        <p:spPr>
          <a:xfrm>
            <a:off x="451049" y="550505"/>
            <a:ext cx="11218827" cy="6919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cs typeface="Arial" panose="020B0604020202020204" pitchFamily="34" charset="0"/>
              </a:rPr>
              <a:t>Severity Impact Factors</a:t>
            </a:r>
          </a:p>
        </p:txBody>
      </p:sp>
      <p:sp>
        <p:nvSpPr>
          <p:cNvPr id="3" name="Footer Placeholder 2">
            <a:extLst>
              <a:ext uri="{FF2B5EF4-FFF2-40B4-BE49-F238E27FC236}">
                <a16:creationId xmlns:a16="http://schemas.microsoft.com/office/drawing/2014/main" id="{3D12E7EA-9410-4248-9E05-0F6EE39AC7A0}"/>
              </a:ext>
            </a:extLst>
          </p:cNvPr>
          <p:cNvSpPr>
            <a:spLocks noGrp="1"/>
          </p:cNvSpPr>
          <p:nvPr>
            <p:ph type="ftr" sz="quarter" idx="3"/>
          </p:nvPr>
        </p:nvSpPr>
        <p:spPr/>
        <p:txBody>
          <a:bodyPr/>
          <a:lstStyle/>
          <a:p>
            <a:r>
              <a:rPr lang="en-US" dirty="0"/>
              <a:t>Understand your Organizations Risks: the Design and Use of the HVA</a:t>
            </a:r>
          </a:p>
        </p:txBody>
      </p:sp>
      <p:pic>
        <p:nvPicPr>
          <p:cNvPr id="4" name="Picture 3">
            <a:extLst>
              <a:ext uri="{FF2B5EF4-FFF2-40B4-BE49-F238E27FC236}">
                <a16:creationId xmlns:a16="http://schemas.microsoft.com/office/drawing/2014/main" id="{A6D65B60-4AE2-4253-89A5-5D34B0203826}"/>
              </a:ext>
            </a:extLst>
          </p:cNvPr>
          <p:cNvPicPr>
            <a:picLocks noChangeAspect="1"/>
          </p:cNvPicPr>
          <p:nvPr/>
        </p:nvPicPr>
        <p:blipFill>
          <a:blip r:embed="rId2"/>
          <a:stretch>
            <a:fillRect/>
          </a:stretch>
        </p:blipFill>
        <p:spPr>
          <a:xfrm>
            <a:off x="7735744" y="1541205"/>
            <a:ext cx="3934132" cy="2622755"/>
          </a:xfrm>
          <a:prstGeom prst="rect">
            <a:avLst/>
          </a:prstGeom>
          <a:ln w="15875">
            <a:solidFill>
              <a:schemeClr val="tx1"/>
            </a:solidFill>
          </a:ln>
          <a:effectLst>
            <a:outerShdw blurRad="50800" dist="889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896622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555AA4D9-3DAA-4B51-A36B-4F642196FD86}"/>
              </a:ext>
            </a:extLst>
          </p:cNvPr>
          <p:cNvSpPr>
            <a:spLocks noGrp="1"/>
          </p:cNvSpPr>
          <p:nvPr>
            <p:ph type="title"/>
          </p:nvPr>
        </p:nvSpPr>
        <p:spPr/>
        <p:txBody>
          <a:bodyPr>
            <a:noAutofit/>
          </a:bodyPr>
          <a:lstStyle/>
          <a:p>
            <a:r>
              <a:rPr lang="en-US" sz="2800" b="1" dirty="0">
                <a:solidFill>
                  <a:schemeClr val="accent1"/>
                </a:solidFill>
                <a:effectLst/>
              </a:rPr>
              <a:t>4.Identify the number of times an alert or activation has occurred in the past year for each hazard</a:t>
            </a:r>
            <a:br>
              <a:rPr lang="en-US" sz="2800" b="1" dirty="0">
                <a:solidFill>
                  <a:schemeClr val="accent1"/>
                </a:solidFill>
                <a:effectLst/>
              </a:rPr>
            </a:br>
            <a:endParaRPr lang="en-US" sz="2800" b="1" dirty="0">
              <a:solidFill>
                <a:schemeClr val="accent1"/>
              </a:solidFill>
            </a:endParaRPr>
          </a:p>
        </p:txBody>
      </p:sp>
      <p:sp>
        <p:nvSpPr>
          <p:cNvPr id="73" name="Content Placeholder 2">
            <a:extLst>
              <a:ext uri="{FF2B5EF4-FFF2-40B4-BE49-F238E27FC236}">
                <a16:creationId xmlns:a16="http://schemas.microsoft.com/office/drawing/2014/main" id="{59832B61-113A-4B11-B176-977C50D75CDC}"/>
              </a:ext>
            </a:extLst>
          </p:cNvPr>
          <p:cNvSpPr>
            <a:spLocks noGrp="1"/>
          </p:cNvSpPr>
          <p:nvPr>
            <p:ph sz="half" idx="1"/>
          </p:nvPr>
        </p:nvSpPr>
        <p:spPr>
          <a:xfrm>
            <a:off x="838199" y="1825625"/>
            <a:ext cx="6672943" cy="4351338"/>
          </a:xfrm>
        </p:spPr>
        <p:txBody>
          <a:bodyPr>
            <a:normAutofit lnSpcReduction="10000"/>
          </a:bodyPr>
          <a:lstStyle/>
          <a:p>
            <a:r>
              <a:rPr lang="en-US" dirty="0"/>
              <a:t>Activations are when an emergency incident pushes an organization to “activate” their emergency plans, process and protocols.</a:t>
            </a:r>
            <a:r>
              <a:rPr lang="en-US" sz="2800" dirty="0">
                <a:solidFill>
                  <a:srgbClr val="000000"/>
                </a:solidFill>
                <a:effectLst/>
                <a:latin typeface="+mj-lt"/>
                <a:ea typeface="Times New Roman" panose="02020603050405020304" pitchFamily="18" charset="0"/>
                <a:cs typeface="Calibri" panose="020F0502020204030204" pitchFamily="34" charset="0"/>
              </a:rPr>
              <a:t> </a:t>
            </a:r>
            <a:endParaRPr lang="en-US" dirty="0"/>
          </a:p>
          <a:p>
            <a:r>
              <a:rPr lang="en-US" dirty="0"/>
              <a:t>The number of emergency activations an organizations had over the past 12-24 months will have an effect on the final hazard summary </a:t>
            </a:r>
          </a:p>
          <a:p>
            <a:r>
              <a:rPr lang="en-US" dirty="0"/>
              <a:t>It is important that multiple staff participate in the HVA as not everyone may know about specific activations</a:t>
            </a:r>
          </a:p>
          <a:p>
            <a:endParaRPr lang="en-US" dirty="0"/>
          </a:p>
          <a:p>
            <a:endParaRPr lang="en-US" dirty="0"/>
          </a:p>
        </p:txBody>
      </p:sp>
      <p:sp>
        <p:nvSpPr>
          <p:cNvPr id="77" name="Footer Placeholder 5">
            <a:extLst>
              <a:ext uri="{FF2B5EF4-FFF2-40B4-BE49-F238E27FC236}">
                <a16:creationId xmlns:a16="http://schemas.microsoft.com/office/drawing/2014/main" id="{D77737B8-68B3-4C90-A672-7EB8DF9FDDE3}"/>
              </a:ext>
            </a:extLst>
          </p:cNvPr>
          <p:cNvSpPr>
            <a:spLocks noGrp="1"/>
          </p:cNvSpPr>
          <p:nvPr>
            <p:ph type="ftr" sz="quarter" idx="11"/>
          </p:nvPr>
        </p:nvSpPr>
        <p:spPr/>
        <p:txBody>
          <a:bodyPr/>
          <a:lstStyle/>
          <a:p>
            <a:pPr>
              <a:spcAft>
                <a:spcPts val="600"/>
              </a:spcAft>
            </a:pPr>
            <a:r>
              <a:rPr lang="en-US" dirty="0"/>
              <a:t>Understand your Organizations Risks: the Design and Use of the HVA</a:t>
            </a:r>
          </a:p>
        </p:txBody>
      </p:sp>
      <p:pic>
        <p:nvPicPr>
          <p:cNvPr id="8194" name="Picture 2" descr="Image result for activation clipart">
            <a:extLst>
              <a:ext uri="{FF2B5EF4-FFF2-40B4-BE49-F238E27FC236}">
                <a16:creationId xmlns:a16="http://schemas.microsoft.com/office/drawing/2014/main" id="{612A2CB4-837A-4FF0-ADE9-7E5E60AC0BB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43191" y="1825625"/>
            <a:ext cx="4114799" cy="4351338"/>
          </a:xfrm>
          <a:prstGeom prst="rect">
            <a:avLst/>
          </a:prstGeom>
          <a:solidFill>
            <a:srgbClr val="FFFFFF"/>
          </a:solidFill>
        </p:spPr>
      </p:pic>
    </p:spTree>
    <p:extLst>
      <p:ext uri="{BB962C8B-B14F-4D97-AF65-F5344CB8AC3E}">
        <p14:creationId xmlns:p14="http://schemas.microsoft.com/office/powerpoint/2010/main" val="2079304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58D1F3-DD0A-48FA-8CC9-4994412C7BE2}"/>
              </a:ext>
            </a:extLst>
          </p:cNvPr>
          <p:cNvSpPr txBox="1"/>
          <p:nvPr/>
        </p:nvSpPr>
        <p:spPr>
          <a:xfrm>
            <a:off x="206477" y="1522212"/>
            <a:ext cx="8278761" cy="4072269"/>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cs typeface="Calibri" panose="020F0502020204030204" pitchFamily="34" charset="0"/>
              </a:rPr>
              <a:t>External Response:</a:t>
            </a:r>
          </a:p>
          <a:p>
            <a:pPr marL="800100" lvl="1" indent="-342900">
              <a:lnSpc>
                <a:spcPct val="150000"/>
              </a:lnSpc>
              <a:buFont typeface="Courier New" panose="02070309020205020404" pitchFamily="49" charset="0"/>
              <a:buChar char="o"/>
            </a:pPr>
            <a:r>
              <a:rPr lang="en-US" sz="2500" dirty="0">
                <a:solidFill>
                  <a:srgbClr val="000000"/>
                </a:solidFill>
                <a:cs typeface="Calibri" panose="020F0502020204030204" pitchFamily="34" charset="0"/>
              </a:rPr>
              <a:t>Types of agreements/MOUs with community agencies/drills?</a:t>
            </a:r>
          </a:p>
          <a:p>
            <a:pPr marL="800100" lvl="1" indent="-342900">
              <a:lnSpc>
                <a:spcPct val="150000"/>
              </a:lnSpc>
              <a:buFont typeface="Courier New" panose="02070309020205020404" pitchFamily="49" charset="0"/>
              <a:buChar char="o"/>
            </a:pPr>
            <a:r>
              <a:rPr lang="en-US" sz="2500" dirty="0">
                <a:solidFill>
                  <a:srgbClr val="000000"/>
                </a:solidFill>
                <a:cs typeface="Calibri" panose="020F0502020204030204" pitchFamily="34" charset="0"/>
              </a:rPr>
              <a:t>Coordination with local and state agencies</a:t>
            </a:r>
          </a:p>
          <a:p>
            <a:pPr marL="800100" lvl="1" indent="-342900">
              <a:lnSpc>
                <a:spcPct val="150000"/>
              </a:lnSpc>
              <a:buFont typeface="Courier New" panose="02070309020205020404" pitchFamily="49" charset="0"/>
              <a:buChar char="o"/>
            </a:pPr>
            <a:r>
              <a:rPr lang="en-US" sz="2500" dirty="0">
                <a:solidFill>
                  <a:srgbClr val="000000"/>
                </a:solidFill>
                <a:cs typeface="Calibri" panose="020F0502020204030204" pitchFamily="34" charset="0"/>
              </a:rPr>
              <a:t>Coordination/MOUs  with proximal health care facilities/HCC</a:t>
            </a:r>
          </a:p>
          <a:p>
            <a:pPr marL="800100" lvl="1" indent="-342900">
              <a:lnSpc>
                <a:spcPct val="150000"/>
              </a:lnSpc>
              <a:buFont typeface="Courier New" panose="02070309020205020404" pitchFamily="49" charset="0"/>
              <a:buChar char="o"/>
            </a:pPr>
            <a:r>
              <a:rPr lang="en-US" sz="2500" dirty="0">
                <a:solidFill>
                  <a:srgbClr val="000000"/>
                </a:solidFill>
                <a:cs typeface="Calibri" panose="020F0502020204030204" pitchFamily="34" charset="0"/>
              </a:rPr>
              <a:t>Coordination/MOUs with treatment specific facilities</a:t>
            </a:r>
          </a:p>
        </p:txBody>
      </p:sp>
      <p:sp>
        <p:nvSpPr>
          <p:cNvPr id="10" name="Title 1">
            <a:extLst>
              <a:ext uri="{FF2B5EF4-FFF2-40B4-BE49-F238E27FC236}">
                <a16:creationId xmlns:a16="http://schemas.microsoft.com/office/drawing/2014/main" id="{955D0CD8-6B16-4A57-B7CD-090E2F58BCA1}"/>
              </a:ext>
            </a:extLst>
          </p:cNvPr>
          <p:cNvSpPr txBox="1">
            <a:spLocks/>
          </p:cNvSpPr>
          <p:nvPr/>
        </p:nvSpPr>
        <p:spPr>
          <a:xfrm>
            <a:off x="451049" y="550505"/>
            <a:ext cx="11218827" cy="6919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defRPr/>
            </a:pPr>
            <a:r>
              <a:rPr lang="en-US" dirty="0">
                <a:solidFill>
                  <a:prstClr val="black"/>
                </a:solidFill>
                <a:latin typeface="+mn-lt"/>
                <a:ea typeface="+mn-ea"/>
                <a:cs typeface="Arial" panose="020B0604020202020204" pitchFamily="34" charset="0"/>
              </a:rPr>
              <a:t>Severity Preparedness/Response Factors</a:t>
            </a:r>
          </a:p>
        </p:txBody>
      </p:sp>
      <p:sp>
        <p:nvSpPr>
          <p:cNvPr id="3" name="Footer Placeholder 2">
            <a:extLst>
              <a:ext uri="{FF2B5EF4-FFF2-40B4-BE49-F238E27FC236}">
                <a16:creationId xmlns:a16="http://schemas.microsoft.com/office/drawing/2014/main" id="{3D12E7EA-9410-4248-9E05-0F6EE39AC7A0}"/>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rPr>
              <a:t>Understand your Organizations Risks: the Design and Use of the HVA</a:t>
            </a:r>
          </a:p>
        </p:txBody>
      </p:sp>
      <p:pic>
        <p:nvPicPr>
          <p:cNvPr id="2" name="Picture 1">
            <a:extLst>
              <a:ext uri="{FF2B5EF4-FFF2-40B4-BE49-F238E27FC236}">
                <a16:creationId xmlns:a16="http://schemas.microsoft.com/office/drawing/2014/main" id="{21B160E7-8678-4F7A-A233-E1BD4D3487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01404" y="1693584"/>
            <a:ext cx="3224561" cy="2475250"/>
          </a:xfrm>
          <a:prstGeom prst="rect">
            <a:avLst/>
          </a:prstGeom>
          <a:ln w="15875">
            <a:solidFill>
              <a:schemeClr val="tx1"/>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96774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CD0F-35E1-4A42-8441-AAC0E0F0DAF0}"/>
              </a:ext>
            </a:extLst>
          </p:cNvPr>
          <p:cNvSpPr>
            <a:spLocks noGrp="1"/>
          </p:cNvSpPr>
          <p:nvPr>
            <p:ph type="title"/>
          </p:nvPr>
        </p:nvSpPr>
        <p:spPr/>
        <p:txBody>
          <a:bodyPr>
            <a:normAutofit/>
          </a:bodyPr>
          <a:lstStyle/>
          <a:p>
            <a:pPr algn="l"/>
            <a:r>
              <a:rPr lang="en-US" sz="4000" b="1" dirty="0">
                <a:solidFill>
                  <a:schemeClr val="accent1"/>
                </a:solidFill>
                <a:effectLst/>
              </a:rPr>
              <a:t>5. Enter data into the HVA tool </a:t>
            </a:r>
            <a:br>
              <a:rPr lang="en-US" sz="4000" dirty="0">
                <a:effectLst/>
              </a:rPr>
            </a:br>
            <a:endParaRPr lang="en-US" dirty="0"/>
          </a:p>
        </p:txBody>
      </p:sp>
      <p:sp>
        <p:nvSpPr>
          <p:cNvPr id="3" name="Content Placeholder 2">
            <a:extLst>
              <a:ext uri="{FF2B5EF4-FFF2-40B4-BE49-F238E27FC236}">
                <a16:creationId xmlns:a16="http://schemas.microsoft.com/office/drawing/2014/main" id="{3BA6B39E-6CBD-4DF7-A10E-0558B6A7F5C0}"/>
              </a:ext>
            </a:extLst>
          </p:cNvPr>
          <p:cNvSpPr>
            <a:spLocks noGrp="1"/>
          </p:cNvSpPr>
          <p:nvPr>
            <p:ph idx="1"/>
          </p:nvPr>
        </p:nvSpPr>
        <p:spPr/>
        <p:txBody>
          <a:bodyPr>
            <a:normAutofit/>
          </a:bodyPr>
          <a:lstStyle/>
          <a:p>
            <a:r>
              <a:rPr lang="en-US" dirty="0"/>
              <a:t>Predetermine your HVA tool prior to completing your HVA</a:t>
            </a:r>
          </a:p>
          <a:p>
            <a:r>
              <a:rPr lang="en-US" dirty="0"/>
              <a:t>The Kaiser Permante HVA tool (i.e., 2014, 2017 and 2021 versions) is publicly available, easy to download and commonly known</a:t>
            </a:r>
          </a:p>
          <a:p>
            <a:r>
              <a:rPr lang="en-US" dirty="0"/>
              <a:t>CMS does not require providers to use a specific HVA format</a:t>
            </a:r>
          </a:p>
          <a:p>
            <a:r>
              <a:rPr lang="en-US" dirty="0"/>
              <a:t>Review the HVA tool, past activations, and EP documents prior to conducting HVA with your EP committee</a:t>
            </a:r>
          </a:p>
          <a:p>
            <a:r>
              <a:rPr lang="en-US" dirty="0"/>
              <a:t>Entering data in a tool takes 90-120 minutes to complete</a:t>
            </a:r>
          </a:p>
          <a:p>
            <a:r>
              <a:rPr lang="en-US" dirty="0"/>
              <a:t>After you complete the HVA, the tool will give your organization 7-10 top potential hazards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64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1092840" y="6424676"/>
            <a:ext cx="180975" cy="208279"/>
          </a:xfrm>
          <a:prstGeom prst="rect">
            <a:avLst/>
          </a:prstGeom>
        </p:spPr>
        <p:txBody>
          <a:bodyPr vert="horz" wrap="square" lIns="0" tIns="12700" rIns="0" bIns="0" rtlCol="0">
            <a:spAutoFit/>
          </a:bodyPr>
          <a:lstStyle/>
          <a:p>
            <a:pPr marL="12700">
              <a:lnSpc>
                <a:spcPct val="100000"/>
              </a:lnSpc>
              <a:spcBef>
                <a:spcPts val="100"/>
              </a:spcBef>
            </a:pPr>
            <a:r>
              <a:rPr sz="1200" spc="-60" dirty="0">
                <a:solidFill>
                  <a:srgbClr val="898989"/>
                </a:solidFill>
                <a:latin typeface="Arial"/>
                <a:cs typeface="Arial"/>
              </a:rPr>
              <a:t>11</a:t>
            </a:r>
            <a:endParaRPr sz="1200" dirty="0">
              <a:latin typeface="Arial"/>
              <a:cs typeface="Arial"/>
            </a:endParaRPr>
          </a:p>
        </p:txBody>
      </p:sp>
      <p:sp>
        <p:nvSpPr>
          <p:cNvPr id="13" name="Title 1">
            <a:extLst>
              <a:ext uri="{FF2B5EF4-FFF2-40B4-BE49-F238E27FC236}">
                <a16:creationId xmlns:a16="http://schemas.microsoft.com/office/drawing/2014/main" id="{46A377C3-1DA2-42A7-B7FD-4457CB4C3210}"/>
              </a:ext>
            </a:extLst>
          </p:cNvPr>
          <p:cNvSpPr txBox="1">
            <a:spLocks/>
          </p:cNvSpPr>
          <p:nvPr/>
        </p:nvSpPr>
        <p:spPr>
          <a:xfrm>
            <a:off x="182881" y="547723"/>
            <a:ext cx="11799916" cy="85495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600" b="1" dirty="0">
                <a:solidFill>
                  <a:schemeClr val="accent1"/>
                </a:solidFill>
                <a:latin typeface="+mn-lt"/>
                <a:cs typeface="Arial" panose="020B0604020202020204" pitchFamily="34" charset="0"/>
              </a:rPr>
              <a:t>Hazard Vulnerability Analysis (HVA) Summary Results</a:t>
            </a:r>
          </a:p>
        </p:txBody>
      </p:sp>
      <p:sp>
        <p:nvSpPr>
          <p:cNvPr id="15" name="Content Placeholder 2">
            <a:extLst>
              <a:ext uri="{FF2B5EF4-FFF2-40B4-BE49-F238E27FC236}">
                <a16:creationId xmlns:a16="http://schemas.microsoft.com/office/drawing/2014/main" id="{B7BA0B77-5261-4DFC-BD1A-B5B5DF7DF4D9}"/>
              </a:ext>
            </a:extLst>
          </p:cNvPr>
          <p:cNvSpPr txBox="1">
            <a:spLocks/>
          </p:cNvSpPr>
          <p:nvPr/>
        </p:nvSpPr>
        <p:spPr>
          <a:xfrm>
            <a:off x="280197" y="1742237"/>
            <a:ext cx="6486363" cy="3449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cs typeface="Arial" panose="020B0604020202020204" pitchFamily="34" charset="0"/>
              </a:rPr>
              <a:t>The HVA tool will produce a summary that identifies a prioritized list of hazards that may impact your organization.</a:t>
            </a:r>
          </a:p>
          <a:p>
            <a:r>
              <a:rPr lang="en-US" sz="2400" dirty="0">
                <a:cs typeface="Arial" panose="020B0604020202020204" pitchFamily="34" charset="0"/>
              </a:rPr>
              <a:t>This list can be used to develop emergency and business continuity plans and associated training to ensure preparedness for these hazards.</a:t>
            </a:r>
          </a:p>
          <a:p>
            <a:r>
              <a:rPr lang="en-US" sz="2400" dirty="0">
                <a:cs typeface="Arial" panose="020B0604020202020204" pitchFamily="34" charset="0"/>
              </a:rPr>
              <a:t>This will also serve as a prioritization list to develop and propose mitigation projects.</a:t>
            </a:r>
          </a:p>
        </p:txBody>
      </p:sp>
      <p:pic>
        <p:nvPicPr>
          <p:cNvPr id="4" name="Picture 3">
            <a:extLst>
              <a:ext uri="{FF2B5EF4-FFF2-40B4-BE49-F238E27FC236}">
                <a16:creationId xmlns:a16="http://schemas.microsoft.com/office/drawing/2014/main" id="{56FBC895-32CB-4DE4-8187-A77D70A619CE}"/>
              </a:ext>
            </a:extLst>
          </p:cNvPr>
          <p:cNvPicPr>
            <a:picLocks noChangeAspect="1"/>
          </p:cNvPicPr>
          <p:nvPr/>
        </p:nvPicPr>
        <p:blipFill>
          <a:blip r:embed="rId2"/>
          <a:stretch>
            <a:fillRect/>
          </a:stretch>
        </p:blipFill>
        <p:spPr>
          <a:xfrm>
            <a:off x="7135508" y="1713296"/>
            <a:ext cx="4401282" cy="3573599"/>
          </a:xfrm>
          <a:prstGeom prst="rect">
            <a:avLst/>
          </a:prstGeom>
          <a:ln w="15875">
            <a:solidFill>
              <a:schemeClr val="tx1"/>
            </a:solidFill>
          </a:ln>
          <a:effectLst>
            <a:outerShdw blurRad="50800" dist="76200" dir="2700000" algn="tl" rotWithShape="0">
              <a:prstClr val="black">
                <a:alpha val="40000"/>
              </a:prst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CC4E9D65-685D-42A6-AE8B-25CCF9CA0D1B}"/>
              </a:ext>
            </a:extLst>
          </p:cNvPr>
          <p:cNvSpPr>
            <a:spLocks noChangeArrowheads="1"/>
          </p:cNvSpPr>
          <p:nvPr/>
        </p:nvSpPr>
        <p:spPr bwMode="auto">
          <a:xfrm>
            <a:off x="838200" y="550506"/>
            <a:ext cx="10515600" cy="114018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indent="101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01600" eaLnBrk="1" fontAlgn="base" hangingPunct="1">
              <a:lnSpc>
                <a:spcPct val="90000"/>
              </a:lnSpc>
              <a:spcAft>
                <a:spcPts val="600"/>
              </a:spcAft>
              <a:buClrTx/>
              <a:buSzTx/>
              <a:tabLst/>
            </a:pPr>
            <a:r>
              <a:rPr kumimoji="0" lang="en-US" altLang="en-US" sz="2400" b="1" i="0" u="none" strike="noStrike" kern="1200" cap="none" normalizeH="0" baseline="0" dirty="0">
                <a:ln>
                  <a:noFill/>
                </a:ln>
                <a:solidFill>
                  <a:schemeClr val="accent1"/>
                </a:solidFill>
                <a:effectLst/>
                <a:latin typeface="+mj-lt"/>
                <a:ea typeface="+mj-ea"/>
                <a:cs typeface="+mj-cs"/>
              </a:rPr>
              <a:t>Always incorporate results of the HVA in your organization’s    Emergency Operations Plan. </a:t>
            </a:r>
          </a:p>
          <a:p>
            <a:pPr marL="0" marR="0" lvl="0" indent="101600" algn="ctr" eaLnBrk="1" fontAlgn="base" hangingPunct="1">
              <a:lnSpc>
                <a:spcPct val="90000"/>
              </a:lnSpc>
              <a:spcAft>
                <a:spcPts val="600"/>
              </a:spcAft>
              <a:buClrTx/>
              <a:buSzTx/>
              <a:tabLst/>
            </a:pPr>
            <a:endParaRPr kumimoji="0" lang="en-US" altLang="en-US" sz="1000" b="0" i="0" u="none" strike="noStrike" kern="1200" cap="none" normalizeH="0" baseline="0" dirty="0">
              <a:ln>
                <a:noFill/>
              </a:ln>
              <a:effectLst/>
              <a:latin typeface="+mj-lt"/>
              <a:ea typeface="+mj-ea"/>
              <a:cs typeface="+mj-cs"/>
            </a:endParaRPr>
          </a:p>
        </p:txBody>
      </p:sp>
      <p:graphicFrame>
        <p:nvGraphicFramePr>
          <p:cNvPr id="4" name="Content Placeholder 3">
            <a:extLst>
              <a:ext uri="{FF2B5EF4-FFF2-40B4-BE49-F238E27FC236}">
                <a16:creationId xmlns:a16="http://schemas.microsoft.com/office/drawing/2014/main" id="{9195AC93-01CD-4FEC-B188-A2F5F4E1F864}"/>
              </a:ext>
            </a:extLst>
          </p:cNvPr>
          <p:cNvGraphicFramePr>
            <a:graphicFrameLocks noGrp="1"/>
          </p:cNvGraphicFramePr>
          <p:nvPr>
            <p:ph idx="1"/>
            <p:extLst>
              <p:ext uri="{D42A27DB-BD31-4B8C-83A1-F6EECF244321}">
                <p14:modId xmlns:p14="http://schemas.microsoft.com/office/powerpoint/2010/main" val="851296802"/>
              </p:ext>
            </p:extLst>
          </p:nvPr>
        </p:nvGraphicFramePr>
        <p:xfrm>
          <a:off x="923731" y="1431371"/>
          <a:ext cx="5897084" cy="3995258"/>
        </p:xfrm>
        <a:graphic>
          <a:graphicData uri="http://schemas.openxmlformats.org/drawingml/2006/table">
            <a:tbl>
              <a:tblPr firstRow="1" firstCol="1" bandRow="1">
                <a:noFill/>
                <a:tableStyleId>{5C22544A-7EE6-4342-B048-85BDC9FD1C3A}</a:tableStyleId>
              </a:tblPr>
              <a:tblGrid>
                <a:gridCol w="3436788">
                  <a:extLst>
                    <a:ext uri="{9D8B030D-6E8A-4147-A177-3AD203B41FA5}">
                      <a16:colId xmlns:a16="http://schemas.microsoft.com/office/drawing/2014/main" val="193515262"/>
                    </a:ext>
                  </a:extLst>
                </a:gridCol>
                <a:gridCol w="1086492">
                  <a:extLst>
                    <a:ext uri="{9D8B030D-6E8A-4147-A177-3AD203B41FA5}">
                      <a16:colId xmlns:a16="http://schemas.microsoft.com/office/drawing/2014/main" val="3513348877"/>
                    </a:ext>
                  </a:extLst>
                </a:gridCol>
                <a:gridCol w="1373804">
                  <a:extLst>
                    <a:ext uri="{9D8B030D-6E8A-4147-A177-3AD203B41FA5}">
                      <a16:colId xmlns:a16="http://schemas.microsoft.com/office/drawing/2014/main" val="756048947"/>
                    </a:ext>
                  </a:extLst>
                </a:gridCol>
              </a:tblGrid>
              <a:tr h="298956">
                <a:tc>
                  <a:txBody>
                    <a:bodyPr/>
                    <a:lstStyle/>
                    <a:p>
                      <a:endParaRPr lang="en-US" sz="1200" b="1" dirty="0">
                        <a:solidFill>
                          <a:schemeClr val="tx1">
                            <a:lumMod val="75000"/>
                            <a:lumOff val="25000"/>
                          </a:schemeClr>
                        </a:solidFill>
                        <a:effectLst/>
                        <a:latin typeface="Calibri" panose="020F0502020204030204" pitchFamily="34" charset="0"/>
                      </a:endParaRPr>
                    </a:p>
                  </a:txBody>
                  <a:tcPr marL="148341" marR="89005" marT="89005" marB="89005">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endParaRPr lang="en-US" sz="1200" dirty="0">
                        <a:solidFill>
                          <a:schemeClr val="tx1">
                            <a:lumMod val="75000"/>
                            <a:lumOff val="25000"/>
                          </a:schemeClr>
                        </a:solidFill>
                        <a:effectLst/>
                        <a:latin typeface="Calibri" panose="020F0502020204030204" pitchFamily="34" charset="0"/>
                      </a:endParaRPr>
                    </a:p>
                  </a:txBody>
                  <a:tcPr marL="148341" marR="89005" marT="89005" marB="89005">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endParaRPr lang="en-US" sz="1200" dirty="0">
                        <a:solidFill>
                          <a:schemeClr val="tx1">
                            <a:lumMod val="75000"/>
                            <a:lumOff val="25000"/>
                          </a:schemeClr>
                        </a:solidFill>
                        <a:effectLst/>
                        <a:latin typeface="Calibri" panose="020F0502020204030204" pitchFamily="34" charset="0"/>
                      </a:endParaRPr>
                    </a:p>
                  </a:txBody>
                  <a:tcPr marL="148341" marR="89005" marT="89005" marB="89005">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4008411196"/>
                  </a:ext>
                </a:extLst>
              </a:tr>
              <a:tr h="327428">
                <a:tc gridSpan="2">
                  <a:txBody>
                    <a:bodyPr/>
                    <a:lstStyle/>
                    <a:p>
                      <a:pPr marL="0" marR="0">
                        <a:spcBef>
                          <a:spcPts val="0"/>
                        </a:spcBef>
                        <a:spcAft>
                          <a:spcPts val="0"/>
                        </a:spcAft>
                      </a:pPr>
                      <a:r>
                        <a:rPr lang="en-US" sz="900" b="1" dirty="0">
                          <a:solidFill>
                            <a:schemeClr val="tx1">
                              <a:lumMod val="75000"/>
                              <a:lumOff val="25000"/>
                            </a:schemeClr>
                          </a:solidFill>
                          <a:effectLst/>
                        </a:rPr>
                        <a:t>XYZ Community Health Center</a:t>
                      </a:r>
                    </a:p>
                    <a:p>
                      <a:pPr marL="0" marR="0">
                        <a:spcBef>
                          <a:spcPts val="0"/>
                        </a:spcBef>
                        <a:spcAft>
                          <a:spcPts val="0"/>
                        </a:spcAft>
                      </a:pPr>
                      <a:r>
                        <a:rPr lang="en-US" sz="900" b="1" dirty="0">
                          <a:solidFill>
                            <a:schemeClr val="tx1">
                              <a:lumMod val="75000"/>
                              <a:lumOff val="25000"/>
                            </a:schemeClr>
                          </a:solidFill>
                          <a:effectLst/>
                        </a:rPr>
                        <a:t>May 9, 2021</a:t>
                      </a:r>
                      <a:endParaRPr lang="en-US" sz="9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hMerge="1">
                  <a:txBody>
                    <a:bodyPr/>
                    <a:lstStyle/>
                    <a:p>
                      <a:endParaRPr lang="en-US"/>
                    </a:p>
                  </a:txBody>
                  <a:tcPr/>
                </a:tc>
                <a:tc>
                  <a:txBody>
                    <a:bodyPr/>
                    <a:lstStyle/>
                    <a:p>
                      <a:endParaRPr lang="en-US" sz="900" dirty="0">
                        <a:solidFill>
                          <a:schemeClr val="tx1">
                            <a:lumMod val="75000"/>
                            <a:lumOff val="25000"/>
                          </a:schemeClr>
                        </a:solidFill>
                        <a:effectLst/>
                        <a:latin typeface="Calibri" panose="020F0502020204030204" pitchFamily="34" charset="0"/>
                      </a:endParaRPr>
                    </a:p>
                  </a:txBody>
                  <a:tcPr marL="148341" marR="77137" marT="77137" marB="77137">
                    <a:lnL w="19050" cap="flat" cmpd="sng" algn="ctr">
                      <a:solidFill>
                        <a:srgbClr val="FFFFFF"/>
                      </a:solid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330563950"/>
                  </a:ext>
                </a:extLst>
              </a:tr>
              <a:tr h="227776">
                <a:tc>
                  <a:txBody>
                    <a:bodyPr/>
                    <a:lstStyle/>
                    <a:p>
                      <a:pPr marL="0" marR="0" indent="102235">
                        <a:spcBef>
                          <a:spcPts val="0"/>
                        </a:spcBef>
                        <a:spcAft>
                          <a:spcPts val="0"/>
                        </a:spcAft>
                      </a:pPr>
                      <a:r>
                        <a:rPr lang="en-US" sz="900" b="1" dirty="0">
                          <a:solidFill>
                            <a:schemeClr val="tx1">
                              <a:lumMod val="75000"/>
                              <a:lumOff val="25000"/>
                            </a:schemeClr>
                          </a:solidFill>
                          <a:effectLst/>
                        </a:rPr>
                        <a:t>TOP 10 HVA</a:t>
                      </a:r>
                      <a:endParaRPr lang="en-US" sz="9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RANK</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r">
                        <a:spcBef>
                          <a:spcPts val="0"/>
                        </a:spcBef>
                        <a:spcAft>
                          <a:spcPts val="0"/>
                        </a:spcAft>
                      </a:pPr>
                      <a:r>
                        <a:rPr lang="en-US" sz="900" dirty="0">
                          <a:solidFill>
                            <a:schemeClr val="tx1">
                              <a:lumMod val="75000"/>
                              <a:lumOff val="25000"/>
                            </a:schemeClr>
                          </a:solidFill>
                          <a:effectLst/>
                        </a:rPr>
                        <a:t>OCCURRENCE</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937564641"/>
                  </a:ext>
                </a:extLst>
              </a:tr>
              <a:tr h="227776">
                <a:tc>
                  <a:txBody>
                    <a:bodyPr/>
                    <a:lstStyle/>
                    <a:p>
                      <a:pPr marL="0" marR="0" indent="101600">
                        <a:spcBef>
                          <a:spcPts val="0"/>
                        </a:spcBef>
                        <a:spcAft>
                          <a:spcPts val="0"/>
                        </a:spcAft>
                      </a:pPr>
                      <a:r>
                        <a:rPr lang="en-US" sz="900" b="1" dirty="0">
                          <a:solidFill>
                            <a:schemeClr val="tx1">
                              <a:lumMod val="75000"/>
                              <a:lumOff val="25000"/>
                            </a:schemeClr>
                          </a:solidFill>
                          <a:effectLst/>
                        </a:rPr>
                        <a:t>Bomb Threat</a:t>
                      </a:r>
                      <a:endParaRPr lang="en-US" sz="9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1</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0</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170543790"/>
                  </a:ext>
                </a:extLst>
              </a:tr>
              <a:tr h="227776">
                <a:tc>
                  <a:txBody>
                    <a:bodyPr/>
                    <a:lstStyle/>
                    <a:p>
                      <a:pPr marL="0" marR="0" indent="101600">
                        <a:spcBef>
                          <a:spcPts val="0"/>
                        </a:spcBef>
                        <a:spcAft>
                          <a:spcPts val="0"/>
                        </a:spcAft>
                      </a:pPr>
                      <a:r>
                        <a:rPr lang="en-US" sz="900" b="1" dirty="0">
                          <a:solidFill>
                            <a:schemeClr val="tx1">
                              <a:lumMod val="75000"/>
                              <a:lumOff val="25000"/>
                            </a:schemeClr>
                          </a:solidFill>
                          <a:effectLst/>
                        </a:rPr>
                        <a:t>Pandemic</a:t>
                      </a:r>
                      <a:endParaRPr lang="en-US" sz="9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2</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0</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596665387"/>
                  </a:ext>
                </a:extLst>
              </a:tr>
              <a:tr h="227776">
                <a:tc>
                  <a:txBody>
                    <a:bodyPr/>
                    <a:lstStyle/>
                    <a:p>
                      <a:pPr marL="0" marR="0" indent="101600">
                        <a:spcBef>
                          <a:spcPts val="0"/>
                        </a:spcBef>
                        <a:spcAft>
                          <a:spcPts val="0"/>
                        </a:spcAft>
                      </a:pPr>
                      <a:r>
                        <a:rPr lang="en-US" sz="900" b="1" dirty="0">
                          <a:solidFill>
                            <a:schemeClr val="tx1">
                              <a:lumMod val="75000"/>
                              <a:lumOff val="25000"/>
                            </a:schemeClr>
                          </a:solidFill>
                          <a:effectLst/>
                        </a:rPr>
                        <a:t>Earthquake</a:t>
                      </a:r>
                      <a:endParaRPr lang="en-US" sz="9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3</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0</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231350888"/>
                  </a:ext>
                </a:extLst>
              </a:tr>
              <a:tr h="227776">
                <a:tc>
                  <a:txBody>
                    <a:bodyPr/>
                    <a:lstStyle/>
                    <a:p>
                      <a:pPr marL="0" marR="0" indent="101600">
                        <a:spcBef>
                          <a:spcPts val="0"/>
                        </a:spcBef>
                        <a:spcAft>
                          <a:spcPts val="0"/>
                        </a:spcAft>
                      </a:pPr>
                      <a:r>
                        <a:rPr lang="en-US" sz="900" b="1" dirty="0">
                          <a:solidFill>
                            <a:schemeClr val="tx1">
                              <a:lumMod val="75000"/>
                              <a:lumOff val="25000"/>
                            </a:schemeClr>
                          </a:solidFill>
                          <a:effectLst/>
                        </a:rPr>
                        <a:t>Communication / Telephony Failure</a:t>
                      </a:r>
                      <a:endParaRPr lang="en-US" sz="9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4</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0</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448476990"/>
                  </a:ext>
                </a:extLst>
              </a:tr>
              <a:tr h="227776">
                <a:tc>
                  <a:txBody>
                    <a:bodyPr/>
                    <a:lstStyle/>
                    <a:p>
                      <a:pPr marL="0" marR="0" indent="101600">
                        <a:spcBef>
                          <a:spcPts val="0"/>
                        </a:spcBef>
                        <a:spcAft>
                          <a:spcPts val="0"/>
                        </a:spcAft>
                      </a:pPr>
                      <a:r>
                        <a:rPr lang="en-US" sz="900" b="1" dirty="0">
                          <a:solidFill>
                            <a:schemeClr val="tx1">
                              <a:lumMod val="75000"/>
                              <a:lumOff val="25000"/>
                            </a:schemeClr>
                          </a:solidFill>
                          <a:effectLst/>
                        </a:rPr>
                        <a:t>Drought</a:t>
                      </a:r>
                      <a:endParaRPr lang="en-US" sz="9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5</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0</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758971730"/>
                  </a:ext>
                </a:extLst>
              </a:tr>
              <a:tr h="227776">
                <a:tc>
                  <a:txBody>
                    <a:bodyPr/>
                    <a:lstStyle/>
                    <a:p>
                      <a:pPr marL="0" marR="0" indent="101600">
                        <a:spcBef>
                          <a:spcPts val="0"/>
                        </a:spcBef>
                        <a:spcAft>
                          <a:spcPts val="0"/>
                        </a:spcAft>
                      </a:pPr>
                      <a:r>
                        <a:rPr lang="en-US" sz="900" b="1" dirty="0">
                          <a:solidFill>
                            <a:schemeClr val="tx1">
                              <a:lumMod val="75000"/>
                              <a:lumOff val="25000"/>
                            </a:schemeClr>
                          </a:solidFill>
                          <a:effectLst/>
                        </a:rPr>
                        <a:t>HVAC Failure</a:t>
                      </a:r>
                      <a:endParaRPr lang="en-US" sz="9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6</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0</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328312694"/>
                  </a:ext>
                </a:extLst>
              </a:tr>
              <a:tr h="227776">
                <a:tc>
                  <a:txBody>
                    <a:bodyPr/>
                    <a:lstStyle/>
                    <a:p>
                      <a:pPr marL="0" marR="0" indent="101600">
                        <a:spcBef>
                          <a:spcPts val="0"/>
                        </a:spcBef>
                        <a:spcAft>
                          <a:spcPts val="0"/>
                        </a:spcAft>
                      </a:pPr>
                      <a:r>
                        <a:rPr lang="en-US" sz="900" b="1" dirty="0">
                          <a:solidFill>
                            <a:schemeClr val="tx1">
                              <a:lumMod val="75000"/>
                              <a:lumOff val="25000"/>
                            </a:schemeClr>
                          </a:solidFill>
                          <a:effectLst/>
                        </a:rPr>
                        <a:t>Inclement Weather</a:t>
                      </a:r>
                      <a:endParaRPr lang="en-US" sz="9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7</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0</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987910135"/>
                  </a:ext>
                </a:extLst>
              </a:tr>
              <a:tr h="227776">
                <a:tc>
                  <a:txBody>
                    <a:bodyPr/>
                    <a:lstStyle/>
                    <a:p>
                      <a:pPr marL="0" marR="0" indent="101600">
                        <a:spcBef>
                          <a:spcPts val="0"/>
                        </a:spcBef>
                        <a:spcAft>
                          <a:spcPts val="0"/>
                        </a:spcAft>
                      </a:pPr>
                      <a:r>
                        <a:rPr lang="en-US" sz="900" b="1" dirty="0">
                          <a:solidFill>
                            <a:schemeClr val="tx1">
                              <a:lumMod val="75000"/>
                              <a:lumOff val="25000"/>
                            </a:schemeClr>
                          </a:solidFill>
                          <a:effectLst/>
                        </a:rPr>
                        <a:t>Explosion</a:t>
                      </a:r>
                      <a:endParaRPr lang="en-US" sz="9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8</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0</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431369966"/>
                  </a:ext>
                </a:extLst>
              </a:tr>
              <a:tr h="227776">
                <a:tc>
                  <a:txBody>
                    <a:bodyPr/>
                    <a:lstStyle/>
                    <a:p>
                      <a:pPr marL="0" marR="0" indent="101600">
                        <a:spcBef>
                          <a:spcPts val="0"/>
                        </a:spcBef>
                        <a:spcAft>
                          <a:spcPts val="0"/>
                        </a:spcAft>
                      </a:pPr>
                      <a:r>
                        <a:rPr lang="en-US" sz="900" b="1" dirty="0">
                          <a:solidFill>
                            <a:schemeClr val="tx1">
                              <a:lumMod val="75000"/>
                              <a:lumOff val="25000"/>
                            </a:schemeClr>
                          </a:solidFill>
                          <a:effectLst/>
                        </a:rPr>
                        <a:t>Chemical Exposure, External</a:t>
                      </a:r>
                      <a:endParaRPr lang="en-US" sz="9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9</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0</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020133042"/>
                  </a:ext>
                </a:extLst>
              </a:tr>
              <a:tr h="227776">
                <a:tc>
                  <a:txBody>
                    <a:bodyPr/>
                    <a:lstStyle/>
                    <a:p>
                      <a:pPr marL="0" marR="0" indent="101600">
                        <a:spcBef>
                          <a:spcPts val="0"/>
                        </a:spcBef>
                        <a:spcAft>
                          <a:spcPts val="0"/>
                        </a:spcAft>
                      </a:pPr>
                      <a:r>
                        <a:rPr lang="en-US" sz="900" b="1" dirty="0">
                          <a:solidFill>
                            <a:schemeClr val="tx1">
                              <a:lumMod val="75000"/>
                              <a:lumOff val="25000"/>
                            </a:schemeClr>
                          </a:solidFill>
                          <a:effectLst/>
                        </a:rPr>
                        <a:t>Chemical Exposure, Internal</a:t>
                      </a:r>
                      <a:endParaRPr lang="en-US" sz="9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10</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900" dirty="0">
                          <a:solidFill>
                            <a:schemeClr val="tx1">
                              <a:lumMod val="75000"/>
                              <a:lumOff val="25000"/>
                            </a:schemeClr>
                          </a:solidFill>
                          <a:effectLst/>
                        </a:rPr>
                        <a:t>0</a:t>
                      </a:r>
                      <a:endParaRPr lang="en-US" sz="9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8341" marR="77137" marT="77137" marB="77137"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644398129"/>
                  </a:ext>
                </a:extLst>
              </a:tr>
            </a:tbl>
          </a:graphicData>
        </a:graphic>
      </p:graphicFrame>
      <p:sp>
        <p:nvSpPr>
          <p:cNvPr id="7" name="TextBox 6">
            <a:extLst>
              <a:ext uri="{FF2B5EF4-FFF2-40B4-BE49-F238E27FC236}">
                <a16:creationId xmlns:a16="http://schemas.microsoft.com/office/drawing/2014/main" id="{90259FC5-D69E-4084-A450-2CFA809D9F6D}"/>
              </a:ext>
            </a:extLst>
          </p:cNvPr>
          <p:cNvSpPr txBox="1"/>
          <p:nvPr/>
        </p:nvSpPr>
        <p:spPr>
          <a:xfrm>
            <a:off x="923731" y="5686585"/>
            <a:ext cx="10000999" cy="369332"/>
          </a:xfrm>
          <a:prstGeom prst="rect">
            <a:avLst/>
          </a:prstGeom>
          <a:noFill/>
        </p:spPr>
        <p:txBody>
          <a:bodyPr wrap="square">
            <a:spAutoFit/>
          </a:bodyPr>
          <a:lstStyle/>
          <a:p>
            <a:pPr marL="0" marR="0" lvl="0" indent="101600" algn="ctr" eaLnBrk="1" fontAlgn="base" hangingPunct="1">
              <a:lnSpc>
                <a:spcPct val="90000"/>
              </a:lnSpc>
              <a:spcAft>
                <a:spcPts val="600"/>
              </a:spcAft>
              <a:buClrTx/>
              <a:buSzTx/>
              <a:tabLst/>
            </a:pPr>
            <a:r>
              <a:rPr kumimoji="0" lang="en-US" altLang="en-US" sz="2000" b="1" i="0" u="none" strike="noStrike" kern="1200" cap="none" normalizeH="0" baseline="0" dirty="0">
                <a:ln>
                  <a:noFill/>
                </a:ln>
                <a:solidFill>
                  <a:schemeClr val="accent1"/>
                </a:solidFill>
                <a:effectLst/>
                <a:latin typeface="+mj-lt"/>
                <a:ea typeface="+mj-ea"/>
                <a:cs typeface="+mj-cs"/>
              </a:rPr>
              <a:t>Source Document Link: Insert source link for this complete HVA</a:t>
            </a:r>
            <a:endParaRPr kumimoji="0" lang="en-US" altLang="en-US" sz="2000" b="0" i="0" u="none" strike="noStrike" kern="1200" cap="none" normalizeH="0" baseline="0" dirty="0">
              <a:ln>
                <a:noFill/>
              </a:ln>
              <a:solidFill>
                <a:schemeClr val="accent1"/>
              </a:solidFill>
              <a:effectLst/>
              <a:latin typeface="+mj-lt"/>
              <a:ea typeface="+mj-ea"/>
              <a:cs typeface="+mj-cs"/>
            </a:endParaRPr>
          </a:p>
        </p:txBody>
      </p:sp>
    </p:spTree>
    <p:extLst>
      <p:ext uri="{BB962C8B-B14F-4D97-AF65-F5344CB8AC3E}">
        <p14:creationId xmlns:p14="http://schemas.microsoft.com/office/powerpoint/2010/main" val="1209199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4E24-37AF-4588-A22E-9BFED80417F7}"/>
              </a:ext>
            </a:extLst>
          </p:cNvPr>
          <p:cNvSpPr>
            <a:spLocks noGrp="1"/>
          </p:cNvSpPr>
          <p:nvPr>
            <p:ph type="title"/>
          </p:nvPr>
        </p:nvSpPr>
        <p:spPr>
          <a:xfrm>
            <a:off x="681135" y="1054358"/>
            <a:ext cx="10672665" cy="636329"/>
          </a:xfrm>
        </p:spPr>
        <p:txBody>
          <a:bodyPr>
            <a:normAutofit fontScale="90000"/>
          </a:bodyPr>
          <a:lstStyle/>
          <a:p>
            <a:r>
              <a:rPr lang="en-US" sz="3600" b="1" dirty="0">
                <a:solidFill>
                  <a:schemeClr val="accent1"/>
                </a:solidFill>
                <a:effectLst/>
              </a:rPr>
              <a:t>6. Incorporate response plans and guides into your Emergency Preparedness Program documentation</a:t>
            </a:r>
            <a:br>
              <a:rPr lang="en-US" sz="4000" dirty="0">
                <a:solidFill>
                  <a:schemeClr val="accent1"/>
                </a:solidFill>
                <a:effectLst/>
              </a:rPr>
            </a:br>
            <a:endParaRPr lang="en-US" dirty="0">
              <a:solidFill>
                <a:schemeClr val="accent1"/>
              </a:solidFill>
            </a:endParaRPr>
          </a:p>
        </p:txBody>
      </p:sp>
      <p:sp>
        <p:nvSpPr>
          <p:cNvPr id="3" name="Content Placeholder 2">
            <a:extLst>
              <a:ext uri="{FF2B5EF4-FFF2-40B4-BE49-F238E27FC236}">
                <a16:creationId xmlns:a16="http://schemas.microsoft.com/office/drawing/2014/main" id="{A8CACC50-E58E-4247-90BB-546AC8B17B69}"/>
              </a:ext>
            </a:extLst>
          </p:cNvPr>
          <p:cNvSpPr>
            <a:spLocks noGrp="1"/>
          </p:cNvSpPr>
          <p:nvPr>
            <p:ph idx="1"/>
          </p:nvPr>
        </p:nvSpPr>
        <p:spPr/>
        <p:txBody>
          <a:bodyPr/>
          <a:lstStyle/>
          <a:p>
            <a:pPr marL="0" indent="0">
              <a:buNone/>
            </a:pPr>
            <a:r>
              <a:rPr lang="en-US" dirty="0"/>
              <a:t>Once the top risks have been identified for your health center through the HVA, it is important to be able to incorporate these findings into your emergency preparedness program:</a:t>
            </a:r>
          </a:p>
          <a:p>
            <a:r>
              <a:rPr lang="en-US" dirty="0"/>
              <a:t> Add response plans or guides to your emergency operations plan to match your identified risks</a:t>
            </a:r>
          </a:p>
          <a:p>
            <a:r>
              <a:rPr lang="en-US" dirty="0"/>
              <a:t>Response plans and guides give an organization detailed instructions for specific hazards so that staff can understand next steps</a:t>
            </a:r>
          </a:p>
          <a:p>
            <a:r>
              <a:rPr lang="en-US" dirty="0"/>
              <a:t>HVA summary's allow organizations to plan mitigation strategies, increase resilience and preparedness</a:t>
            </a:r>
          </a:p>
        </p:txBody>
      </p:sp>
    </p:spTree>
    <p:extLst>
      <p:ext uri="{BB962C8B-B14F-4D97-AF65-F5344CB8AC3E}">
        <p14:creationId xmlns:p14="http://schemas.microsoft.com/office/powerpoint/2010/main" val="780116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6C08-F30C-483C-A24E-4E51CDFEECFE}"/>
              </a:ext>
            </a:extLst>
          </p:cNvPr>
          <p:cNvSpPr>
            <a:spLocks noGrp="1"/>
          </p:cNvSpPr>
          <p:nvPr>
            <p:ph type="title"/>
          </p:nvPr>
        </p:nvSpPr>
        <p:spPr>
          <a:xfrm>
            <a:off x="207390" y="550506"/>
            <a:ext cx="11146410" cy="1140182"/>
          </a:xfrm>
        </p:spPr>
        <p:txBody>
          <a:bodyPr/>
          <a:lstStyle/>
          <a:p>
            <a:pPr algn="l"/>
            <a:r>
              <a:rPr lang="en-US" b="1" dirty="0">
                <a:solidFill>
                  <a:srgbClr val="009999"/>
                </a:solidFill>
              </a:rPr>
              <a:t>Questions?</a:t>
            </a:r>
          </a:p>
        </p:txBody>
      </p:sp>
      <p:pic>
        <p:nvPicPr>
          <p:cNvPr id="8" name="Picture 7" descr="A close up of a logo&#10;&#10;Description automatically generated">
            <a:extLst>
              <a:ext uri="{FF2B5EF4-FFF2-40B4-BE49-F238E27FC236}">
                <a16:creationId xmlns:a16="http://schemas.microsoft.com/office/drawing/2014/main" id="{84555A6C-BF07-47C9-95B4-7FA7E9EA9DE4}"/>
              </a:ext>
            </a:extLst>
          </p:cNvPr>
          <p:cNvPicPr>
            <a:picLocks noChangeAspect="1"/>
          </p:cNvPicPr>
          <p:nvPr/>
        </p:nvPicPr>
        <p:blipFill>
          <a:blip r:embed="rId2" cstate="email">
            <a:duotone>
              <a:prstClr val="black"/>
              <a:schemeClr val="accent1">
                <a:tint val="45000"/>
                <a:satMod val="400000"/>
              </a:schemeClr>
            </a:duotone>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4145216" y="1918887"/>
            <a:ext cx="3901567" cy="3939871"/>
          </a:xfrm>
          <a:prstGeom prst="rect">
            <a:avLst/>
          </a:prstGeom>
        </p:spPr>
      </p:pic>
    </p:spTree>
    <p:extLst>
      <p:ext uri="{BB962C8B-B14F-4D97-AF65-F5344CB8AC3E}">
        <p14:creationId xmlns:p14="http://schemas.microsoft.com/office/powerpoint/2010/main" val="97657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9D766-6727-D940-B373-DA24513F6CBC}"/>
              </a:ext>
            </a:extLst>
          </p:cNvPr>
          <p:cNvSpPr>
            <a:spLocks noGrp="1"/>
          </p:cNvSpPr>
          <p:nvPr>
            <p:ph type="title"/>
          </p:nvPr>
        </p:nvSpPr>
        <p:spPr>
          <a:xfrm>
            <a:off x="603068" y="733386"/>
            <a:ext cx="10515600" cy="687829"/>
          </a:xfrm>
        </p:spPr>
        <p:txBody>
          <a:bodyPr>
            <a:normAutofit fontScale="90000"/>
          </a:bodyPr>
          <a:lstStyle/>
          <a:p>
            <a:r>
              <a:rPr lang="en-US" b="1" dirty="0">
                <a:latin typeface="Calibri" panose="020F0502020204030204" pitchFamily="34" charset="0"/>
                <a:cs typeface="Calibri" panose="020F0502020204030204" pitchFamily="34" charset="0"/>
              </a:rPr>
              <a:t>Training Objectives </a:t>
            </a:r>
          </a:p>
        </p:txBody>
      </p:sp>
      <p:sp>
        <p:nvSpPr>
          <p:cNvPr id="3" name="Content Placeholder 2">
            <a:extLst>
              <a:ext uri="{FF2B5EF4-FFF2-40B4-BE49-F238E27FC236}">
                <a16:creationId xmlns:a16="http://schemas.microsoft.com/office/drawing/2014/main" id="{70E3B188-37AB-4D47-8F91-A73A3A162BD8}"/>
              </a:ext>
            </a:extLst>
          </p:cNvPr>
          <p:cNvSpPr>
            <a:spLocks noGrp="1"/>
          </p:cNvSpPr>
          <p:nvPr>
            <p:ph idx="1"/>
          </p:nvPr>
        </p:nvSpPr>
        <p:spPr>
          <a:xfrm>
            <a:off x="254770" y="1806101"/>
            <a:ext cx="7553725" cy="3874558"/>
          </a:xfrm>
        </p:spPr>
        <p:txBody>
          <a:bodyPr>
            <a:noAutofit/>
          </a:bodyPr>
          <a:lstStyle/>
          <a:p>
            <a:pPr marL="741362" indent="-514350">
              <a:buFont typeface="+mj-lt"/>
              <a:buAutoNum type="arabicPeriod"/>
            </a:pPr>
            <a:r>
              <a:rPr lang="en-US" sz="3600" dirty="0">
                <a:latin typeface="Calibri" panose="020F0502020204030204" pitchFamily="34" charset="0"/>
                <a:cs typeface="Calibri" panose="020F0502020204030204" pitchFamily="34" charset="0"/>
              </a:rPr>
              <a:t>Discuss key Emergency Management Definitions </a:t>
            </a:r>
          </a:p>
          <a:p>
            <a:pPr marL="741362" indent="-514350">
              <a:buFont typeface="+mj-lt"/>
              <a:buAutoNum type="arabicPeriod"/>
            </a:pPr>
            <a:r>
              <a:rPr lang="en-US" sz="3600" dirty="0">
                <a:latin typeface="Calibri" panose="020F0502020204030204" pitchFamily="34" charset="0"/>
                <a:cs typeface="Calibri" panose="020F0502020204030204" pitchFamily="34" charset="0"/>
              </a:rPr>
              <a:t>Risk Assessment / Hazard Vulnerability Analysis (HVA)</a:t>
            </a:r>
          </a:p>
          <a:p>
            <a:pPr marL="741362" indent="-514350">
              <a:buFont typeface="+mj-lt"/>
              <a:buAutoNum type="arabicPeriod"/>
            </a:pPr>
            <a:r>
              <a:rPr lang="en-US" sz="3600" dirty="0">
                <a:latin typeface="Calibri" panose="020F0502020204030204" pitchFamily="34" charset="0"/>
                <a:cs typeface="Calibri" panose="020F0502020204030204" pitchFamily="34" charset="0"/>
              </a:rPr>
              <a:t>How to complete a Hazard Vulnerability Analysis (HVA)</a:t>
            </a:r>
          </a:p>
          <a:p>
            <a:pPr marL="741362" indent="-514350">
              <a:buFont typeface="+mj-lt"/>
              <a:buAutoNum type="arabicPeriod"/>
            </a:pPr>
            <a:r>
              <a:rPr lang="en-US" sz="3600" dirty="0">
                <a:latin typeface="Calibri" panose="020F0502020204030204" pitchFamily="34" charset="0"/>
                <a:cs typeface="Calibri" panose="020F0502020204030204" pitchFamily="34" charset="0"/>
              </a:rPr>
              <a:t>Concreate Steps to Conduct an HVA</a:t>
            </a:r>
          </a:p>
          <a:p>
            <a:pPr indent="0">
              <a:buNone/>
            </a:pP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0934513-480E-4E96-97C8-0B3532CFC5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80687" y="2199999"/>
            <a:ext cx="3964197" cy="3071578"/>
          </a:xfrm>
          <a:prstGeom prst="rect">
            <a:avLst/>
          </a:prstGeom>
          <a:ln w="15875">
            <a:solidFill>
              <a:schemeClr val="tx1"/>
            </a:solidFill>
          </a:ln>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15664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3472-5B06-FF84-B157-66935B76E650}"/>
              </a:ext>
            </a:extLst>
          </p:cNvPr>
          <p:cNvSpPr>
            <a:spLocks noGrp="1"/>
          </p:cNvSpPr>
          <p:nvPr>
            <p:ph type="title"/>
          </p:nvPr>
        </p:nvSpPr>
        <p:spPr>
          <a:xfrm>
            <a:off x="838200" y="470263"/>
            <a:ext cx="10515600" cy="1220425"/>
          </a:xfrm>
        </p:spPr>
        <p:txBody>
          <a:bodyPr/>
          <a:lstStyle/>
          <a:p>
            <a:r>
              <a:rPr lang="en-US" b="1" dirty="0"/>
              <a:t>Business Continuity Planning Series</a:t>
            </a:r>
          </a:p>
        </p:txBody>
      </p:sp>
      <p:graphicFrame>
        <p:nvGraphicFramePr>
          <p:cNvPr id="5" name="Table 5">
            <a:extLst>
              <a:ext uri="{FF2B5EF4-FFF2-40B4-BE49-F238E27FC236}">
                <a16:creationId xmlns:a16="http://schemas.microsoft.com/office/drawing/2014/main" id="{32F74A30-E3F4-22C7-D004-E8CDA00B9DB9}"/>
              </a:ext>
            </a:extLst>
          </p:cNvPr>
          <p:cNvGraphicFramePr>
            <a:graphicFrameLocks noGrp="1"/>
          </p:cNvGraphicFramePr>
          <p:nvPr>
            <p:ph idx="1"/>
            <p:extLst>
              <p:ext uri="{D42A27DB-BD31-4B8C-83A1-F6EECF244321}">
                <p14:modId xmlns:p14="http://schemas.microsoft.com/office/powerpoint/2010/main" val="3340156706"/>
              </p:ext>
            </p:extLst>
          </p:nvPr>
        </p:nvGraphicFramePr>
        <p:xfrm>
          <a:off x="836023" y="2540159"/>
          <a:ext cx="10517777" cy="2798315"/>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4044175945"/>
                    </a:ext>
                  </a:extLst>
                </a:gridCol>
                <a:gridCol w="1820091">
                  <a:extLst>
                    <a:ext uri="{9D8B030D-6E8A-4147-A177-3AD203B41FA5}">
                      <a16:colId xmlns:a16="http://schemas.microsoft.com/office/drawing/2014/main" val="1449515338"/>
                    </a:ext>
                  </a:extLst>
                </a:gridCol>
                <a:gridCol w="5094515">
                  <a:extLst>
                    <a:ext uri="{9D8B030D-6E8A-4147-A177-3AD203B41FA5}">
                      <a16:colId xmlns:a16="http://schemas.microsoft.com/office/drawing/2014/main" val="1821235579"/>
                    </a:ext>
                  </a:extLst>
                </a:gridCol>
                <a:gridCol w="1774371">
                  <a:extLst>
                    <a:ext uri="{9D8B030D-6E8A-4147-A177-3AD203B41FA5}">
                      <a16:colId xmlns:a16="http://schemas.microsoft.com/office/drawing/2014/main" val="3379423160"/>
                    </a:ext>
                  </a:extLst>
                </a:gridCol>
              </a:tblGrid>
              <a:tr h="603755">
                <a:tc>
                  <a:txBody>
                    <a:bodyPr/>
                    <a:lstStyle/>
                    <a:p>
                      <a:pPr algn="ctr"/>
                      <a:r>
                        <a:rPr lang="en-US" dirty="0"/>
                        <a:t>DATE</a:t>
                      </a:r>
                    </a:p>
                  </a:txBody>
                  <a:tcPr/>
                </a:tc>
                <a:tc>
                  <a:txBody>
                    <a:bodyPr/>
                    <a:lstStyle/>
                    <a:p>
                      <a:pPr algn="ctr"/>
                      <a:r>
                        <a:rPr lang="en-US" dirty="0"/>
                        <a:t>PART</a:t>
                      </a:r>
                    </a:p>
                  </a:txBody>
                  <a:tcPr/>
                </a:tc>
                <a:tc>
                  <a:txBody>
                    <a:bodyPr/>
                    <a:lstStyle/>
                    <a:p>
                      <a:pPr algn="ctr"/>
                      <a:r>
                        <a:rPr lang="en-US" dirty="0"/>
                        <a:t>WEBINAR TITTLE</a:t>
                      </a:r>
                    </a:p>
                  </a:txBody>
                  <a:tcPr/>
                </a:tc>
                <a:tc>
                  <a:txBody>
                    <a:bodyPr/>
                    <a:lstStyle/>
                    <a:p>
                      <a:pPr algn="ctr"/>
                      <a:r>
                        <a:rPr lang="en-US" dirty="0"/>
                        <a:t>DURATION</a:t>
                      </a:r>
                    </a:p>
                  </a:txBody>
                  <a:tcPr/>
                </a:tc>
                <a:extLst>
                  <a:ext uri="{0D108BD9-81ED-4DB2-BD59-A6C34878D82A}">
                    <a16:rowId xmlns:a16="http://schemas.microsoft.com/office/drawing/2014/main" val="2650255660"/>
                  </a:ext>
                </a:extLst>
              </a:tr>
              <a:tr h="603755">
                <a:tc>
                  <a:txBody>
                    <a:bodyPr/>
                    <a:lstStyle/>
                    <a:p>
                      <a:r>
                        <a:rPr lang="en-US" b="1" dirty="0">
                          <a:solidFill>
                            <a:schemeClr val="tx1"/>
                          </a:solidFill>
                        </a:rPr>
                        <a:t>TODAY</a:t>
                      </a:r>
                    </a:p>
                  </a:txBody>
                  <a:tcPr/>
                </a:tc>
                <a:tc>
                  <a:txBody>
                    <a:bodyPr/>
                    <a:lstStyle/>
                    <a:p>
                      <a:pPr algn="ctr"/>
                      <a:r>
                        <a:rPr lang="en-US" b="1" dirty="0">
                          <a:solidFill>
                            <a:schemeClr val="tx1"/>
                          </a:solidFill>
                        </a:rPr>
                        <a:t>1</a:t>
                      </a:r>
                    </a:p>
                  </a:txBody>
                  <a:tcPr/>
                </a:tc>
                <a:tc>
                  <a:txBody>
                    <a:bodyPr/>
                    <a:lstStyle/>
                    <a:p>
                      <a:r>
                        <a:rPr lang="en-US" b="1" dirty="0">
                          <a:solidFill>
                            <a:schemeClr val="tx1"/>
                          </a:solidFill>
                        </a:rPr>
                        <a:t>HOW TO DESIGN AND CONDUCT A RISK ASSESSMENT / HAZARD VULNERABILITY ANALYSIS (HVA)</a:t>
                      </a:r>
                    </a:p>
                  </a:txBody>
                  <a:tcPr/>
                </a:tc>
                <a:tc>
                  <a:txBody>
                    <a:bodyPr/>
                    <a:lstStyle/>
                    <a:p>
                      <a:r>
                        <a:rPr lang="en-US" b="1" dirty="0">
                          <a:solidFill>
                            <a:schemeClr val="tx1"/>
                          </a:solidFill>
                        </a:rPr>
                        <a:t>60 MINUTES</a:t>
                      </a:r>
                    </a:p>
                  </a:txBody>
                  <a:tcPr/>
                </a:tc>
                <a:extLst>
                  <a:ext uri="{0D108BD9-81ED-4DB2-BD59-A6C34878D82A}">
                    <a16:rowId xmlns:a16="http://schemas.microsoft.com/office/drawing/2014/main" val="3517325295"/>
                  </a:ext>
                </a:extLst>
              </a:tr>
              <a:tr h="603755">
                <a:tc>
                  <a:txBody>
                    <a:bodyPr/>
                    <a:lstStyle/>
                    <a:p>
                      <a:r>
                        <a:rPr lang="en-US" b="1" dirty="0">
                          <a:solidFill>
                            <a:schemeClr val="tx1"/>
                          </a:solidFill>
                        </a:rPr>
                        <a:t>AUGUST 8TH</a:t>
                      </a:r>
                    </a:p>
                  </a:txBody>
                  <a:tcPr/>
                </a:tc>
                <a:tc>
                  <a:txBody>
                    <a:bodyPr/>
                    <a:lstStyle/>
                    <a:p>
                      <a:pPr algn="ctr"/>
                      <a:r>
                        <a:rPr lang="en-US" b="1" dirty="0">
                          <a:solidFill>
                            <a:schemeClr val="tx1"/>
                          </a:solidFill>
                        </a:rPr>
                        <a:t>2</a:t>
                      </a:r>
                    </a:p>
                  </a:txBody>
                  <a:tcPr/>
                </a:tc>
                <a:tc>
                  <a:txBody>
                    <a:bodyPr/>
                    <a:lstStyle/>
                    <a:p>
                      <a:r>
                        <a:rPr lang="en-US" b="1" dirty="0">
                          <a:solidFill>
                            <a:schemeClr val="tx1"/>
                          </a:solidFill>
                        </a:rPr>
                        <a:t>HOW TO DEVELOP AND FACILITATE BUSINESS IMPACT ANALYSIS (BIA) SESSIONS</a:t>
                      </a:r>
                    </a:p>
                  </a:txBody>
                  <a:tcPr/>
                </a:tc>
                <a:tc>
                  <a:txBody>
                    <a:bodyPr/>
                    <a:lstStyle/>
                    <a:p>
                      <a:r>
                        <a:rPr lang="en-US" b="1" dirty="0">
                          <a:solidFill>
                            <a:schemeClr val="tx1"/>
                          </a:solidFill>
                        </a:rPr>
                        <a:t>90 MINUTES</a:t>
                      </a:r>
                    </a:p>
                  </a:txBody>
                  <a:tcPr/>
                </a:tc>
                <a:extLst>
                  <a:ext uri="{0D108BD9-81ED-4DB2-BD59-A6C34878D82A}">
                    <a16:rowId xmlns:a16="http://schemas.microsoft.com/office/drawing/2014/main" val="2475062372"/>
                  </a:ext>
                </a:extLst>
              </a:tr>
              <a:tr h="603755">
                <a:tc>
                  <a:txBody>
                    <a:bodyPr/>
                    <a:lstStyle/>
                    <a:p>
                      <a:r>
                        <a:rPr lang="en-US" b="1" dirty="0">
                          <a:solidFill>
                            <a:schemeClr val="tx1"/>
                          </a:solidFill>
                        </a:rPr>
                        <a:t>SEPTEMBER 8TH</a:t>
                      </a:r>
                    </a:p>
                  </a:txBody>
                  <a:tcPr/>
                </a:tc>
                <a:tc>
                  <a:txBody>
                    <a:bodyPr/>
                    <a:lstStyle/>
                    <a:p>
                      <a:pPr algn="ctr"/>
                      <a:r>
                        <a:rPr lang="en-US" b="1" dirty="0">
                          <a:solidFill>
                            <a:schemeClr val="tx1"/>
                          </a:solidFill>
                        </a:rPr>
                        <a:t>3</a:t>
                      </a:r>
                    </a:p>
                  </a:txBody>
                  <a:tcPr/>
                </a:tc>
                <a:tc>
                  <a:txBody>
                    <a:bodyPr/>
                    <a:lstStyle/>
                    <a:p>
                      <a:r>
                        <a:rPr lang="en-US" b="1" dirty="0">
                          <a:solidFill>
                            <a:schemeClr val="tx1"/>
                          </a:solidFill>
                        </a:rPr>
                        <a:t>HOW TO PLAN, COLLABORATE AND WRITE A BUSINESS CONTINUITY PLAN</a:t>
                      </a:r>
                    </a:p>
                  </a:txBody>
                  <a:tcPr/>
                </a:tc>
                <a:tc>
                  <a:txBody>
                    <a:bodyPr/>
                    <a:lstStyle/>
                    <a:p>
                      <a:r>
                        <a:rPr lang="en-US" b="1" dirty="0">
                          <a:solidFill>
                            <a:schemeClr val="tx1"/>
                          </a:solidFill>
                        </a:rPr>
                        <a:t>60 MINUTES</a:t>
                      </a:r>
                    </a:p>
                  </a:txBody>
                  <a:tcPr/>
                </a:tc>
                <a:extLst>
                  <a:ext uri="{0D108BD9-81ED-4DB2-BD59-A6C34878D82A}">
                    <a16:rowId xmlns:a16="http://schemas.microsoft.com/office/drawing/2014/main" val="4115545330"/>
                  </a:ext>
                </a:extLst>
              </a:tr>
            </a:tbl>
          </a:graphicData>
        </a:graphic>
      </p:graphicFrame>
      <p:sp>
        <p:nvSpPr>
          <p:cNvPr id="4" name="Footer Placeholder 3">
            <a:extLst>
              <a:ext uri="{FF2B5EF4-FFF2-40B4-BE49-F238E27FC236}">
                <a16:creationId xmlns:a16="http://schemas.microsoft.com/office/drawing/2014/main" id="{375D994C-9B34-0206-9CCB-482A35331D4D}"/>
              </a:ext>
            </a:extLst>
          </p:cNvPr>
          <p:cNvSpPr>
            <a:spLocks noGrp="1"/>
          </p:cNvSpPr>
          <p:nvPr>
            <p:ph type="ftr" sz="quarter" idx="11"/>
          </p:nvPr>
        </p:nvSpPr>
        <p:spPr/>
        <p:txBody>
          <a:bodyPr/>
          <a:lstStyle/>
          <a:p>
            <a:r>
              <a:rPr lang="en-US" dirty="0"/>
              <a:t>Understand your Organizations Risks: the Design and Use of the HVA</a:t>
            </a:r>
          </a:p>
        </p:txBody>
      </p:sp>
    </p:spTree>
    <p:extLst>
      <p:ext uri="{BB962C8B-B14F-4D97-AF65-F5344CB8AC3E}">
        <p14:creationId xmlns:p14="http://schemas.microsoft.com/office/powerpoint/2010/main" val="152846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B1910B0-5DA3-4C6D-B400-B27D1D028F42}"/>
              </a:ext>
            </a:extLst>
          </p:cNvPr>
          <p:cNvSpPr/>
          <p:nvPr/>
        </p:nvSpPr>
        <p:spPr>
          <a:xfrm>
            <a:off x="864358" y="2977836"/>
            <a:ext cx="10531523" cy="1645036"/>
          </a:xfrm>
          <a:prstGeom prst="roundRect">
            <a:avLst/>
          </a:prstGeom>
          <a:solidFill>
            <a:schemeClr val="accent2">
              <a:lumMod val="60000"/>
              <a:lumOff val="40000"/>
            </a:schemeClr>
          </a:solidFill>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22153B4-52F1-DD45-BA61-E7A5EFE1B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2303" y="483259"/>
            <a:ext cx="3046925" cy="1454907"/>
          </a:xfrm>
          <a:prstGeom prst="rect">
            <a:avLst/>
          </a:prstGeom>
        </p:spPr>
      </p:pic>
      <p:sp>
        <p:nvSpPr>
          <p:cNvPr id="14" name="TextBox 13">
            <a:extLst>
              <a:ext uri="{FF2B5EF4-FFF2-40B4-BE49-F238E27FC236}">
                <a16:creationId xmlns:a16="http://schemas.microsoft.com/office/drawing/2014/main" id="{3EE5C8D9-A76A-4FEF-BF43-DEE714C768A7}"/>
              </a:ext>
            </a:extLst>
          </p:cNvPr>
          <p:cNvSpPr txBox="1"/>
          <p:nvPr/>
        </p:nvSpPr>
        <p:spPr>
          <a:xfrm>
            <a:off x="1112642" y="3015524"/>
            <a:ext cx="10034954" cy="1569660"/>
          </a:xfrm>
          <a:prstGeom prst="rect">
            <a:avLst/>
          </a:prstGeom>
          <a:noFill/>
        </p:spPr>
        <p:txBody>
          <a:bodyPr wrap="square" rtlCol="0">
            <a:spAutoFit/>
          </a:bodyPr>
          <a:lstStyle/>
          <a:p>
            <a:pPr algn="ctr"/>
            <a:r>
              <a:rPr lang="en-US" sz="4800" dirty="0">
                <a:cs typeface="Arial" panose="020B0604020202020204" pitchFamily="34" charset="0"/>
              </a:rPr>
              <a:t>1.Key Emergency Management Definitions</a:t>
            </a:r>
          </a:p>
        </p:txBody>
      </p:sp>
      <p:sp>
        <p:nvSpPr>
          <p:cNvPr id="5" name="Footer Placeholder 4">
            <a:extLst>
              <a:ext uri="{FF2B5EF4-FFF2-40B4-BE49-F238E27FC236}">
                <a16:creationId xmlns:a16="http://schemas.microsoft.com/office/drawing/2014/main" id="{DCBEA845-1BC9-49C5-A435-F40D0F424662}"/>
              </a:ext>
            </a:extLst>
          </p:cNvPr>
          <p:cNvSpPr>
            <a:spLocks noGrp="1"/>
          </p:cNvSpPr>
          <p:nvPr>
            <p:ph type="ftr" sz="quarter" idx="3"/>
          </p:nvPr>
        </p:nvSpPr>
        <p:spPr/>
        <p:txBody>
          <a:bodyPr/>
          <a:lstStyle/>
          <a:p>
            <a:r>
              <a:rPr lang="en-US" dirty="0"/>
              <a:t>Understand your Organizations Risks: the Design and Use of the HVA</a:t>
            </a:r>
          </a:p>
        </p:txBody>
      </p:sp>
    </p:spTree>
    <p:extLst>
      <p:ext uri="{BB962C8B-B14F-4D97-AF65-F5344CB8AC3E}">
        <p14:creationId xmlns:p14="http://schemas.microsoft.com/office/powerpoint/2010/main" val="3602928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E1247C-A434-4BFC-BB68-74245C542109}"/>
              </a:ext>
            </a:extLst>
          </p:cNvPr>
          <p:cNvSpPr>
            <a:spLocks noGrp="1"/>
          </p:cNvSpPr>
          <p:nvPr>
            <p:ph sz="half" idx="1"/>
          </p:nvPr>
        </p:nvSpPr>
        <p:spPr>
          <a:xfrm>
            <a:off x="160257" y="1842992"/>
            <a:ext cx="7695717" cy="3811852"/>
          </a:xfrm>
        </p:spPr>
        <p:txBody>
          <a:bodyPr>
            <a:noAutofit/>
          </a:bodyPr>
          <a:lstStyle/>
          <a:p>
            <a:pPr marL="174625" marR="0" indent="-61913">
              <a:spcBef>
                <a:spcPts val="0"/>
              </a:spcBef>
              <a:spcAft>
                <a:spcPts val="0"/>
              </a:spcAft>
            </a:pPr>
            <a:r>
              <a:rPr lang="en-US" sz="2400" b="1" dirty="0">
                <a:effectLst/>
                <a:latin typeface="+mj-lt"/>
                <a:ea typeface="Times New Roman" panose="02020603050405020304" pitchFamily="18" charset="0"/>
                <a:cs typeface="Calibri" panose="020F0502020204030204" pitchFamily="34" charset="0"/>
              </a:rPr>
              <a:t>Activation: To begin </a:t>
            </a:r>
            <a:r>
              <a:rPr lang="en-US" sz="2400" b="1" dirty="0">
                <a:solidFill>
                  <a:srgbClr val="000000"/>
                </a:solidFill>
                <a:effectLst/>
                <a:latin typeface="+mj-lt"/>
                <a:ea typeface="Times New Roman" panose="02020603050405020304" pitchFamily="18" charset="0"/>
                <a:cs typeface="Calibri" panose="020F0502020204030204" pitchFamily="34" charset="0"/>
              </a:rPr>
              <a:t>the process of mobilizing a response team, or to set in motion an emergency operations (response) or recovery plan, process, or procedure in response to incident or exercise. An activation may be partial or in full. </a:t>
            </a:r>
            <a:endParaRPr lang="en-US" sz="2400" b="1" dirty="0">
              <a:effectLst/>
              <a:latin typeface="+mj-lt"/>
              <a:ea typeface="Times New Roman" panose="02020603050405020304" pitchFamily="18" charset="0"/>
              <a:cs typeface="Times New Roman" panose="02020603050405020304" pitchFamily="18" charset="0"/>
            </a:endParaRPr>
          </a:p>
          <a:p>
            <a:endParaRPr lang="en-US" sz="2400" b="1" dirty="0">
              <a:cs typeface="Arial" panose="020B0604020202020204" pitchFamily="34" charset="0"/>
            </a:endParaRPr>
          </a:p>
          <a:p>
            <a:pPr marL="227013" indent="-114300"/>
            <a:r>
              <a:rPr lang="en-US" sz="2400" b="1" dirty="0">
                <a:cs typeface="Arial" panose="020B0604020202020204" pitchFamily="34" charset="0"/>
              </a:rPr>
              <a:t>Disaster: </a:t>
            </a:r>
            <a:r>
              <a:rPr lang="en-US" sz="2400" dirty="0">
                <a:solidFill>
                  <a:prstClr val="black"/>
                </a:solidFill>
                <a:cs typeface="Arial" panose="020B0604020202020204" pitchFamily="34" charset="0"/>
              </a:rPr>
              <a:t> A sudden, calamitous event that seriously disrupts the functioning of a community or society and causes human, material and economic losses that exceed the community’s or society’s ability to cope using its own resources.</a:t>
            </a:r>
          </a:p>
          <a:p>
            <a:endParaRPr lang="en-US" sz="1000" b="1" dirty="0">
              <a:solidFill>
                <a:prstClr val="black"/>
              </a:solidFill>
              <a:cs typeface="Arial" panose="020B0604020202020204" pitchFamily="34" charset="0"/>
            </a:endParaRPr>
          </a:p>
        </p:txBody>
      </p:sp>
      <p:sp>
        <p:nvSpPr>
          <p:cNvPr id="5" name="Footer Placeholder 4">
            <a:extLst>
              <a:ext uri="{FF2B5EF4-FFF2-40B4-BE49-F238E27FC236}">
                <a16:creationId xmlns:a16="http://schemas.microsoft.com/office/drawing/2014/main" id="{5BBA68EA-B72B-46C8-AF85-80EFB7F305AD}"/>
              </a:ext>
            </a:extLst>
          </p:cNvPr>
          <p:cNvSpPr>
            <a:spLocks noGrp="1"/>
          </p:cNvSpPr>
          <p:nvPr>
            <p:ph type="ftr" sz="quarter" idx="11"/>
          </p:nvPr>
        </p:nvSpPr>
        <p:spPr/>
        <p:txBody>
          <a:bodyPr/>
          <a:lstStyle/>
          <a:p>
            <a:r>
              <a:rPr lang="en-US" dirty="0"/>
              <a:t>Understand your Organizations Risks: the Design and Use of the HVA</a:t>
            </a:r>
          </a:p>
        </p:txBody>
      </p:sp>
      <p:pic>
        <p:nvPicPr>
          <p:cNvPr id="8" name="Picture 7">
            <a:extLst>
              <a:ext uri="{FF2B5EF4-FFF2-40B4-BE49-F238E27FC236}">
                <a16:creationId xmlns:a16="http://schemas.microsoft.com/office/drawing/2014/main" id="{8E0BEC8C-84B6-4066-87B3-0738D314E67C}"/>
              </a:ext>
            </a:extLst>
          </p:cNvPr>
          <p:cNvPicPr>
            <a:picLocks noChangeAspect="1"/>
          </p:cNvPicPr>
          <p:nvPr/>
        </p:nvPicPr>
        <p:blipFill>
          <a:blip r:embed="rId2"/>
          <a:stretch>
            <a:fillRect/>
          </a:stretch>
        </p:blipFill>
        <p:spPr>
          <a:xfrm>
            <a:off x="7952865" y="2462700"/>
            <a:ext cx="3921634" cy="2526743"/>
          </a:xfrm>
          <a:prstGeom prst="rect">
            <a:avLst/>
          </a:prstGeom>
          <a:ln w="15875">
            <a:solidFill>
              <a:schemeClr val="tx1"/>
            </a:solidFill>
          </a:ln>
          <a:effectLst>
            <a:outerShdw blurRad="50800" dist="762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sp>
        <p:nvSpPr>
          <p:cNvPr id="9" name="Title 1">
            <a:extLst>
              <a:ext uri="{FF2B5EF4-FFF2-40B4-BE49-F238E27FC236}">
                <a16:creationId xmlns:a16="http://schemas.microsoft.com/office/drawing/2014/main" id="{0AA16E00-655F-4895-A0F3-C26DCBC598FA}"/>
              </a:ext>
            </a:extLst>
          </p:cNvPr>
          <p:cNvSpPr txBox="1">
            <a:spLocks/>
          </p:cNvSpPr>
          <p:nvPr/>
        </p:nvSpPr>
        <p:spPr>
          <a:xfrm>
            <a:off x="453044" y="550505"/>
            <a:ext cx="11475720" cy="6813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100" dirty="0">
                <a:latin typeface="+mn-lt"/>
                <a:cs typeface="Arial" panose="020B0604020202020204" pitchFamily="34" charset="0"/>
              </a:rPr>
              <a:t>Key Emergency Management Definitions</a:t>
            </a:r>
          </a:p>
        </p:txBody>
      </p:sp>
    </p:spTree>
    <p:extLst>
      <p:ext uri="{BB962C8B-B14F-4D97-AF65-F5344CB8AC3E}">
        <p14:creationId xmlns:p14="http://schemas.microsoft.com/office/powerpoint/2010/main" val="4109135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773A3-B257-4058-99F0-7F5771268D43}"/>
              </a:ext>
            </a:extLst>
          </p:cNvPr>
          <p:cNvSpPr txBox="1">
            <a:spLocks/>
          </p:cNvSpPr>
          <p:nvPr/>
        </p:nvSpPr>
        <p:spPr>
          <a:xfrm>
            <a:off x="838200" y="550506"/>
            <a:ext cx="10515600" cy="11401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a:latin typeface="+mj-lt"/>
                <a:ea typeface="+mj-ea"/>
                <a:cs typeface="+mj-cs"/>
              </a:rPr>
              <a:t>Key Emergency Management Definitions</a:t>
            </a:r>
          </a:p>
        </p:txBody>
      </p:sp>
      <p:sp>
        <p:nvSpPr>
          <p:cNvPr id="9" name="Content Placeholder 2">
            <a:extLst>
              <a:ext uri="{FF2B5EF4-FFF2-40B4-BE49-F238E27FC236}">
                <a16:creationId xmlns:a16="http://schemas.microsoft.com/office/drawing/2014/main" id="{3AAEF148-2A71-48F8-83EF-18B641CF0981}"/>
              </a:ext>
            </a:extLst>
          </p:cNvPr>
          <p:cNvSpPr txBox="1">
            <a:spLocks/>
          </p:cNvSpPr>
          <p:nvPr/>
        </p:nvSpPr>
        <p:spPr>
          <a:xfrm>
            <a:off x="838200" y="1690688"/>
            <a:ext cx="5181600"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300" b="1" dirty="0"/>
          </a:p>
          <a:p>
            <a:pPr marL="227013" marR="0">
              <a:spcBef>
                <a:spcPts val="0"/>
              </a:spcBef>
              <a:spcAft>
                <a:spcPts val="0"/>
              </a:spcAft>
            </a:pPr>
            <a:r>
              <a:rPr lang="en-US" sz="1700" b="1" dirty="0">
                <a:effectLst/>
              </a:rPr>
              <a:t>Hazard Vulnerability Analysis (HVA): </a:t>
            </a:r>
            <a:r>
              <a:rPr lang="en-US" sz="1700" dirty="0">
                <a:effectLst/>
              </a:rPr>
              <a:t>A systematic approach to identifying all hazards that may affect an organization and/or its community, assessing the risk (probability of hazard occurrence and the consequence for the organization) associated with each hazard and analyzing the findings to create a prioritized comparison of hazard vulnerabilities. The consequence, or “vulnerability,” is related to both the impact on organizational function and the likely service demands created by the hazard impact. (See section 1.6 of this Emergency Response Plan for LifeMoves most recent HVA.)</a:t>
            </a:r>
          </a:p>
          <a:p>
            <a:pPr marL="0" marR="0" indent="0">
              <a:spcBef>
                <a:spcPts val="0"/>
              </a:spcBef>
              <a:spcAft>
                <a:spcPts val="0"/>
              </a:spcAft>
              <a:buNone/>
            </a:pPr>
            <a:r>
              <a:rPr lang="en-US" sz="1700" b="0" dirty="0">
                <a:effectLst/>
              </a:rPr>
              <a:t> </a:t>
            </a:r>
            <a:endParaRPr lang="en-US" sz="1700" dirty="0">
              <a:effectLst/>
            </a:endParaRPr>
          </a:p>
          <a:p>
            <a:pPr marL="227013" marR="0">
              <a:spcBef>
                <a:spcPts val="0"/>
              </a:spcBef>
              <a:spcAft>
                <a:spcPts val="0"/>
              </a:spcAft>
            </a:pPr>
            <a:r>
              <a:rPr lang="en-US" sz="1700" b="1" dirty="0">
                <a:effectLst/>
              </a:rPr>
              <a:t>Incident Command</a:t>
            </a:r>
            <a:r>
              <a:rPr lang="en-US" sz="1700" dirty="0">
                <a:effectLst/>
              </a:rPr>
              <a:t>: ICS organizational element responsible for overall management of the incident and consisting of the Incident Commander (either single or unified command structure) and any assigned supporting staff.</a:t>
            </a:r>
          </a:p>
          <a:p>
            <a:pPr marL="0"/>
            <a:endParaRPr lang="en-US" sz="1300" dirty="0"/>
          </a:p>
        </p:txBody>
      </p:sp>
      <p:pic>
        <p:nvPicPr>
          <p:cNvPr id="5" name="Picture 4">
            <a:extLst>
              <a:ext uri="{FF2B5EF4-FFF2-40B4-BE49-F238E27FC236}">
                <a16:creationId xmlns:a16="http://schemas.microsoft.com/office/drawing/2014/main" id="{3213438F-868C-4EBD-9939-7F3E7EFFDB39}"/>
              </a:ext>
            </a:extLst>
          </p:cNvPr>
          <p:cNvPicPr>
            <a:picLocks noChangeAspect="1"/>
          </p:cNvPicPr>
          <p:nvPr/>
        </p:nvPicPr>
        <p:blipFill rotWithShape="1">
          <a:blip r:embed="rId2"/>
          <a:srcRect l="11405" r="9108" b="-1"/>
          <a:stretch/>
        </p:blipFill>
        <p:spPr>
          <a:xfrm>
            <a:off x="6172200" y="1825625"/>
            <a:ext cx="5181600" cy="4351338"/>
          </a:xfrm>
          <a:prstGeom prst="rect">
            <a:avLst/>
          </a:prstGeom>
          <a:noFill/>
          <a:ln w="15875">
            <a:solidFill>
              <a:schemeClr val="tx1"/>
            </a:solidFill>
          </a:ln>
          <a:effectLst>
            <a:outerShdw blurRad="50800" dist="762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sp>
        <p:nvSpPr>
          <p:cNvPr id="2" name="Footer Placeholder 1">
            <a:extLst>
              <a:ext uri="{FF2B5EF4-FFF2-40B4-BE49-F238E27FC236}">
                <a16:creationId xmlns:a16="http://schemas.microsoft.com/office/drawing/2014/main" id="{485FFB94-F795-4574-B965-A7B68CB34AED}"/>
              </a:ext>
            </a:extLst>
          </p:cNvPr>
          <p:cNvSpPr>
            <a:spLocks noGrp="1"/>
          </p:cNvSpPr>
          <p:nvPr>
            <p:ph type="ftr" sz="quarter" idx="11"/>
          </p:nvPr>
        </p:nvSpPr>
        <p:spPr/>
        <p:txBody>
          <a:bodyPr vert="horz" lIns="91440" tIns="45720" rIns="91440" bIns="45720" rtlCol="0" anchor="ctr">
            <a:normAutofit fontScale="92500"/>
          </a:bodyPr>
          <a:lstStyle/>
          <a:p>
            <a:pPr>
              <a:spcAft>
                <a:spcPts val="600"/>
              </a:spcAft>
            </a:pPr>
            <a:r>
              <a:rPr lang="en-US" kern="1200" dirty="0">
                <a:latin typeface="+mn-lt"/>
                <a:ea typeface="+mn-ea"/>
                <a:cs typeface="+mn-cs"/>
              </a:rPr>
              <a:t>Understand your Organizations Risks: the Design and Use of the HVA</a:t>
            </a:r>
          </a:p>
        </p:txBody>
      </p:sp>
    </p:spTree>
    <p:extLst>
      <p:ext uri="{BB962C8B-B14F-4D97-AF65-F5344CB8AC3E}">
        <p14:creationId xmlns:p14="http://schemas.microsoft.com/office/powerpoint/2010/main" val="772557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648" y="1613568"/>
            <a:ext cx="8603718" cy="4869294"/>
          </a:xfrm>
        </p:spPr>
        <p:txBody>
          <a:bodyPr>
            <a:noAutofit/>
          </a:bodyPr>
          <a:lstStyle/>
          <a:p>
            <a:pPr eaLnBrk="0" fontAlgn="base" hangingPunct="0">
              <a:lnSpc>
                <a:spcPct val="100000"/>
              </a:lnSpc>
              <a:spcBef>
                <a:spcPct val="20000"/>
              </a:spcBef>
              <a:spcAft>
                <a:spcPct val="0"/>
              </a:spcAft>
            </a:pPr>
            <a:r>
              <a:rPr lang="en-US" sz="2300" b="1" kern="0" dirty="0">
                <a:solidFill>
                  <a:srgbClr val="000000"/>
                </a:solidFill>
                <a:cs typeface="Arial" panose="020B0604020202020204" pitchFamily="34" charset="0"/>
              </a:rPr>
              <a:t>Hazard:  </a:t>
            </a:r>
            <a:r>
              <a:rPr lang="en-US" sz="2300" kern="0" dirty="0">
                <a:solidFill>
                  <a:srgbClr val="000000"/>
                </a:solidFill>
                <a:cs typeface="Arial" panose="020B0604020202020204" pitchFamily="34" charset="0"/>
              </a:rPr>
              <a:t>A hazard is related to the probability that a natural event, or one caused by human activity, may occur in the facility or region.</a:t>
            </a:r>
          </a:p>
          <a:p>
            <a:pPr marL="0" indent="0" eaLnBrk="0" fontAlgn="base" hangingPunct="0">
              <a:lnSpc>
                <a:spcPct val="100000"/>
              </a:lnSpc>
              <a:spcBef>
                <a:spcPct val="20000"/>
              </a:spcBef>
              <a:spcAft>
                <a:spcPct val="0"/>
              </a:spcAft>
              <a:buNone/>
            </a:pPr>
            <a:r>
              <a:rPr lang="en-US" sz="2300" kern="0" dirty="0">
                <a:solidFill>
                  <a:srgbClr val="000000"/>
                </a:solidFill>
                <a:cs typeface="Arial" panose="020B0604020202020204" pitchFamily="34" charset="0"/>
              </a:rPr>
              <a:t> </a:t>
            </a:r>
          </a:p>
          <a:p>
            <a:pPr eaLnBrk="0" fontAlgn="base" hangingPunct="0">
              <a:lnSpc>
                <a:spcPct val="100000"/>
              </a:lnSpc>
              <a:spcBef>
                <a:spcPct val="20000"/>
              </a:spcBef>
              <a:spcAft>
                <a:spcPct val="0"/>
              </a:spcAft>
            </a:pPr>
            <a:r>
              <a:rPr lang="en-US" sz="2300" b="1" kern="0" dirty="0">
                <a:solidFill>
                  <a:srgbClr val="000000"/>
                </a:solidFill>
                <a:cs typeface="Arial" panose="020B0604020202020204" pitchFamily="34" charset="0"/>
              </a:rPr>
              <a:t>Risk: </a:t>
            </a:r>
            <a:r>
              <a:rPr lang="en-US" sz="2300" kern="0" dirty="0">
                <a:solidFill>
                  <a:srgbClr val="000000"/>
                </a:solidFill>
                <a:cs typeface="Arial" panose="020B0604020202020204" pitchFamily="34" charset="0"/>
              </a:rPr>
              <a:t>A risk is related to the </a:t>
            </a:r>
            <a:r>
              <a:rPr lang="en-US" sz="2300" b="1" kern="0" dirty="0">
                <a:solidFill>
                  <a:srgbClr val="000000"/>
                </a:solidFill>
                <a:cs typeface="Arial" panose="020B0604020202020204" pitchFamily="34" charset="0"/>
              </a:rPr>
              <a:t>probability,</a:t>
            </a:r>
            <a:r>
              <a:rPr lang="en-US" sz="2300" kern="0" dirty="0">
                <a:solidFill>
                  <a:srgbClr val="000000"/>
                </a:solidFill>
                <a:cs typeface="Arial" panose="020B0604020202020204" pitchFamily="34" charset="0"/>
              </a:rPr>
              <a:t> based on history, that certain identified Hazards will occur. These circumstances are closely related not only history and  to the level of exposure and impact of an event, but to the vulnerability to the effects of the event. </a:t>
            </a:r>
          </a:p>
          <a:p>
            <a:pPr marL="0" indent="0" eaLnBrk="0" fontAlgn="base" hangingPunct="0">
              <a:lnSpc>
                <a:spcPct val="100000"/>
              </a:lnSpc>
              <a:spcBef>
                <a:spcPct val="20000"/>
              </a:spcBef>
              <a:spcAft>
                <a:spcPct val="0"/>
              </a:spcAft>
              <a:buNone/>
            </a:pPr>
            <a:r>
              <a:rPr lang="en-US" sz="2300" kern="0" dirty="0">
                <a:solidFill>
                  <a:srgbClr val="000000"/>
                </a:solidFill>
                <a:cs typeface="Arial" panose="020B0604020202020204" pitchFamily="34" charset="0"/>
              </a:rPr>
              <a:t>    </a:t>
            </a:r>
          </a:p>
          <a:p>
            <a:pPr eaLnBrk="0" fontAlgn="base" hangingPunct="0">
              <a:lnSpc>
                <a:spcPct val="100000"/>
              </a:lnSpc>
              <a:spcBef>
                <a:spcPct val="20000"/>
              </a:spcBef>
              <a:spcAft>
                <a:spcPct val="0"/>
              </a:spcAft>
            </a:pPr>
            <a:r>
              <a:rPr lang="en-US" sz="2300" b="1" dirty="0">
                <a:cs typeface="Arial" panose="020B0604020202020204" pitchFamily="34" charset="0"/>
              </a:rPr>
              <a:t>Vulnerability:</a:t>
            </a:r>
            <a:r>
              <a:rPr lang="en-US" sz="2300" dirty="0">
                <a:cs typeface="Arial" panose="020B0604020202020204" pitchFamily="34" charset="0"/>
              </a:rPr>
              <a:t> Can be </a:t>
            </a:r>
            <a:r>
              <a:rPr lang="en-US" sz="2300" b="0" i="0" dirty="0">
                <a:solidFill>
                  <a:srgbClr val="202124"/>
                </a:solidFill>
                <a:effectLst/>
                <a:cs typeface="Arial" panose="020B0604020202020204" pitchFamily="34" charset="0"/>
              </a:rPr>
              <a:t>defined as the diminished capacity of an individual or group to anticipate, cope with, and recover from the impact of a natural, human-caused or technological event.  </a:t>
            </a:r>
            <a:r>
              <a:rPr lang="en-US" sz="2300" dirty="0">
                <a:solidFill>
                  <a:srgbClr val="202124"/>
                </a:solidFill>
                <a:cs typeface="Arial" panose="020B0604020202020204" pitchFamily="34" charset="0"/>
              </a:rPr>
              <a:t>For human-caused events, it is </a:t>
            </a:r>
            <a:r>
              <a:rPr lang="en-US" sz="2300" dirty="0">
                <a:cs typeface="Arial" panose="020B0604020202020204" pitchFamily="34" charset="0"/>
              </a:rPr>
              <a:t>a weakness that can be exploited by bad actors.</a:t>
            </a:r>
          </a:p>
          <a:p>
            <a:pPr marL="0" indent="0">
              <a:buNone/>
            </a:pPr>
            <a:endParaRPr lang="en-US" sz="80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DE22CBC5-5BFA-4080-8DF1-362E730910AF}"/>
              </a:ext>
            </a:extLst>
          </p:cNvPr>
          <p:cNvSpPr txBox="1">
            <a:spLocks/>
          </p:cNvSpPr>
          <p:nvPr/>
        </p:nvSpPr>
        <p:spPr>
          <a:xfrm>
            <a:off x="336884" y="550505"/>
            <a:ext cx="11514221" cy="6813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100" dirty="0">
                <a:latin typeface="+mn-lt"/>
                <a:cs typeface="Arial" panose="020B0604020202020204" pitchFamily="34" charset="0"/>
              </a:rPr>
              <a:t>Key Emergency Management Definitions</a:t>
            </a:r>
          </a:p>
        </p:txBody>
      </p:sp>
      <p:pic>
        <p:nvPicPr>
          <p:cNvPr id="11" name="Picture 10">
            <a:extLst>
              <a:ext uri="{FF2B5EF4-FFF2-40B4-BE49-F238E27FC236}">
                <a16:creationId xmlns:a16="http://schemas.microsoft.com/office/drawing/2014/main" id="{2D6950EF-CDFE-4C47-A1C4-E4586CE277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81802" y="1708484"/>
            <a:ext cx="2725806" cy="4105852"/>
          </a:xfrm>
          <a:prstGeom prst="rect">
            <a:avLst/>
          </a:prstGeom>
          <a:ln w="15875">
            <a:solidFill>
              <a:schemeClr val="tx1"/>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278005418"/>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7cff934-490d-4505-b269-18d25c92c470">
      <UserInfo>
        <DisplayName>Karen Garrison</DisplayName>
        <AccountId>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3729427328F44298A6CACD7A629B55" ma:contentTypeVersion="13" ma:contentTypeDescription="Create a new document." ma:contentTypeScope="" ma:versionID="0defb1d1e516d2381db4f72d4b8a857d">
  <xsd:schema xmlns:xsd="http://www.w3.org/2001/XMLSchema" xmlns:xs="http://www.w3.org/2001/XMLSchema" xmlns:p="http://schemas.microsoft.com/office/2006/metadata/properties" xmlns:ns2="14ff6dad-088b-419a-a77f-9cae2ec74b65" xmlns:ns3="17cff934-490d-4505-b269-18d25c92c470" targetNamespace="http://schemas.microsoft.com/office/2006/metadata/properties" ma:root="true" ma:fieldsID="c1cfe8851f6cd000fdb8c9bd0aa53f59" ns2:_="" ns3:_="">
    <xsd:import namespace="14ff6dad-088b-419a-a77f-9cae2ec74b65"/>
    <xsd:import namespace="17cff934-490d-4505-b269-18d25c92c4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f6dad-088b-419a-a77f-9cae2ec74b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cff934-490d-4505-b269-18d25c92c47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C52CCA-529E-498D-A972-5E1C6C28B832}">
  <ds:schemaRefs>
    <ds:schemaRef ds:uri="http://schemas.microsoft.com/sharepoint/v3/contenttype/forms"/>
  </ds:schemaRefs>
</ds:datastoreItem>
</file>

<file path=customXml/itemProps2.xml><?xml version="1.0" encoding="utf-8"?>
<ds:datastoreItem xmlns:ds="http://schemas.openxmlformats.org/officeDocument/2006/customXml" ds:itemID="{BFC84B35-1C91-477F-8C0C-CC768A8851C0}">
  <ds:schemaRefs>
    <ds:schemaRef ds:uri="3b9f6fef-3f9d-4270-aa40-d3b51af010b8"/>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40009204-25b5-48c6-9626-6f5d71b49852"/>
    <ds:schemaRef ds:uri="http://purl.org/dc/elements/1.1/"/>
    <ds:schemaRef ds:uri="http://schemas.microsoft.com/office/2006/metadata/properties"/>
    <ds:schemaRef ds:uri="http://www.w3.org/XML/1998/namespace"/>
    <ds:schemaRef ds:uri="http://purl.org/dc/dcmitype/"/>
    <ds:schemaRef ds:uri="17cff934-490d-4505-b269-18d25c92c470"/>
  </ds:schemaRefs>
</ds:datastoreItem>
</file>

<file path=customXml/itemProps3.xml><?xml version="1.0" encoding="utf-8"?>
<ds:datastoreItem xmlns:ds="http://schemas.openxmlformats.org/officeDocument/2006/customXml" ds:itemID="{12289BE4-8B15-460E-9E9F-2BE087BC3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f6dad-088b-419a-a77f-9cae2ec74b65"/>
    <ds:schemaRef ds:uri="17cff934-490d-4505-b269-18d25c92c4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2801</TotalTime>
  <Words>2862</Words>
  <Application>Microsoft Macintosh PowerPoint</Application>
  <PresentationFormat>Widescreen</PresentationFormat>
  <Paragraphs>365</Paragraphs>
  <Slides>38</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Courier New</vt:lpstr>
      <vt:lpstr>Tahoma</vt:lpstr>
      <vt:lpstr>Wingdings</vt:lpstr>
      <vt:lpstr>Office Theme</vt:lpstr>
      <vt:lpstr>PowerPoint Presentation</vt:lpstr>
      <vt:lpstr>Bio: Karen Garrison, Vice President of Operations</vt:lpstr>
      <vt:lpstr>About Connect Consulting Services</vt:lpstr>
      <vt:lpstr>Training Objectives </vt:lpstr>
      <vt:lpstr>Business Continuity Planning Series</vt:lpstr>
      <vt:lpstr>PowerPoint Presentation</vt:lpstr>
      <vt:lpstr>PowerPoint Presentation</vt:lpstr>
      <vt:lpstr>PowerPoint Presentation</vt:lpstr>
      <vt:lpstr>PowerPoint Presentation</vt:lpstr>
      <vt:lpstr>PowerPoint Presentation</vt:lpstr>
      <vt:lpstr>Risk Assessment- Hazard Vulnerability Assessment </vt:lpstr>
      <vt:lpstr>Poll: When was the last time that your health center completed a Hazard Vulnerability Analysis? </vt:lpstr>
      <vt:lpstr>Hazard Vulnerability Analysis (HVA) - Risk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Identify potential hazards relevant to where your health centers sites are located using county data where your health center is located  </vt:lpstr>
      <vt:lpstr>2. Evaluate your organization’s current ability of a health center to mitigate the impacts of hazard</vt:lpstr>
      <vt:lpstr>PowerPoint Presentation</vt:lpstr>
      <vt:lpstr>PowerPoint Presentation</vt:lpstr>
      <vt:lpstr>PowerPoint Presentation</vt:lpstr>
      <vt:lpstr>PowerPoint Presentation</vt:lpstr>
      <vt:lpstr>PowerPoint Presentation</vt:lpstr>
      <vt:lpstr>4.Identify the number of times an alert or activation has occurred in the past year for each hazard </vt:lpstr>
      <vt:lpstr>PowerPoint Presentation</vt:lpstr>
      <vt:lpstr>5. Enter data into the HVA tool  </vt:lpstr>
      <vt:lpstr>PowerPoint Presentation</vt:lpstr>
      <vt:lpstr>PowerPoint Presentation</vt:lpstr>
      <vt:lpstr>6. Incorporate response plans and guides into your Emergency Preparedness Program documentation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Hurley</dc:creator>
  <cp:lastModifiedBy>Jody White</cp:lastModifiedBy>
  <cp:revision>54</cp:revision>
  <cp:lastPrinted>2020-10-31T16:00:52Z</cp:lastPrinted>
  <dcterms:created xsi:type="dcterms:W3CDTF">2020-10-28T12:45:00Z</dcterms:created>
  <dcterms:modified xsi:type="dcterms:W3CDTF">2022-07-14T03:15:44Z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0x010100443729427328F44298A6CACD7A629B55</vt:lpwstr>
  </property>
</Properties>
</file>