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handoutMasterIdLst>
    <p:handoutMasterId r:id="rId35"/>
  </p:handoutMasterIdLst>
  <p:sldIdLst>
    <p:sldId id="256" r:id="rId2"/>
    <p:sldId id="270" r:id="rId3"/>
    <p:sldId id="288" r:id="rId4"/>
    <p:sldId id="313" r:id="rId5"/>
    <p:sldId id="301" r:id="rId6"/>
    <p:sldId id="302" r:id="rId7"/>
    <p:sldId id="303" r:id="rId8"/>
    <p:sldId id="304" r:id="rId9"/>
    <p:sldId id="281" r:id="rId10"/>
    <p:sldId id="279" r:id="rId11"/>
    <p:sldId id="271" r:id="rId12"/>
    <p:sldId id="292" r:id="rId13"/>
    <p:sldId id="298" r:id="rId14"/>
    <p:sldId id="272" r:id="rId15"/>
    <p:sldId id="296" r:id="rId16"/>
    <p:sldId id="300" r:id="rId17"/>
    <p:sldId id="277" r:id="rId18"/>
    <p:sldId id="293" r:id="rId19"/>
    <p:sldId id="299" r:id="rId20"/>
    <p:sldId id="276" r:id="rId21"/>
    <p:sldId id="305" r:id="rId22"/>
    <p:sldId id="306" r:id="rId23"/>
    <p:sldId id="274" r:id="rId24"/>
    <p:sldId id="291" r:id="rId25"/>
    <p:sldId id="284" r:id="rId26"/>
    <p:sldId id="283" r:id="rId27"/>
    <p:sldId id="290" r:id="rId28"/>
    <p:sldId id="297" r:id="rId29"/>
    <p:sldId id="312" r:id="rId30"/>
    <p:sldId id="311" r:id="rId31"/>
    <p:sldId id="310" r:id="rId32"/>
    <p:sldId id="285" r:id="rId33"/>
  </p:sldIdLst>
  <p:sldSz cx="12188825"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1322B74-0947-48AE-81B0-7700BE6B66D3}">
          <p14:sldIdLst>
            <p14:sldId id="256"/>
            <p14:sldId id="270"/>
            <p14:sldId id="288"/>
            <p14:sldId id="313"/>
            <p14:sldId id="301"/>
            <p14:sldId id="302"/>
          </p14:sldIdLst>
        </p14:section>
        <p14:section name="Untitled Section" id="{EFBD7928-F6EA-4F8D-ABDB-D057E831F206}">
          <p14:sldIdLst>
            <p14:sldId id="303"/>
            <p14:sldId id="304"/>
            <p14:sldId id="281"/>
            <p14:sldId id="279"/>
            <p14:sldId id="271"/>
            <p14:sldId id="292"/>
            <p14:sldId id="298"/>
            <p14:sldId id="272"/>
            <p14:sldId id="296"/>
            <p14:sldId id="300"/>
            <p14:sldId id="277"/>
            <p14:sldId id="293"/>
            <p14:sldId id="299"/>
            <p14:sldId id="276"/>
            <p14:sldId id="305"/>
            <p14:sldId id="306"/>
            <p14:sldId id="274"/>
            <p14:sldId id="291"/>
            <p14:sldId id="284"/>
            <p14:sldId id="283"/>
            <p14:sldId id="290"/>
            <p14:sldId id="297"/>
            <p14:sldId id="312"/>
            <p14:sldId id="311"/>
            <p14:sldId id="310"/>
            <p14:sldId id="285"/>
          </p14:sldIdLst>
        </p14:section>
      </p14:sectionLst>
    </p:ex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00" autoAdjust="0"/>
    <p:restoredTop sz="80929" autoAdjust="0"/>
  </p:normalViewPr>
  <p:slideViewPr>
    <p:cSldViewPr>
      <p:cViewPr>
        <p:scale>
          <a:sx n="87" d="100"/>
          <a:sy n="87" d="100"/>
        </p:scale>
        <p:origin x="308" y="64"/>
      </p:cViewPr>
      <p:guideLst>
        <p:guide pos="3839"/>
        <p:guide orient="horz" pos="216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52" d="100"/>
          <a:sy n="52" d="100"/>
        </p:scale>
        <p:origin x="2664" y="3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fld id="{784AA43A-3F76-4A13-9CD6-36134EB429E3}" type="datetimeFigureOut">
              <a:rPr lang="en-US"/>
              <a:t>6/2/2025</a:t>
            </a:fld>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endParaRP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fld id="{5F674A4F-2B7A-4ECB-A400-260B2FFC03C1}" type="datetimeFigureOut">
              <a:rPr lang="en-US"/>
              <a:t>6/2/2025</a:t>
            </a:fld>
            <a:endParaRPr/>
          </a:p>
        </p:txBody>
      </p:sp>
      <p:sp>
        <p:nvSpPr>
          <p:cNvPr id="4" name="Slide Image Placeholder 3"/>
          <p:cNvSpPr>
            <a:spLocks noGrp="1" noRot="1" noChangeAspect="1"/>
          </p:cNvSpPr>
          <p:nvPr>
            <p:ph type="sldImg" idx="2"/>
          </p:nvPr>
        </p:nvSpPr>
        <p:spPr>
          <a:xfrm>
            <a:off x="458788" y="719138"/>
            <a:ext cx="6397625" cy="3600450"/>
          </a:xfrm>
          <a:prstGeom prst="rect">
            <a:avLst/>
          </a:prstGeom>
          <a:noFill/>
          <a:ln w="12700">
            <a:solidFill>
              <a:prstClr val="black"/>
            </a:solidFill>
          </a:ln>
        </p:spPr>
        <p:txBody>
          <a:bodyPr vert="horz" lIns="96653" tIns="48327" rIns="96653" bIns="48327" rtlCol="0" anchor="ctr"/>
          <a:lstStyle/>
          <a:p>
            <a:endParaRPr/>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endParaRPr/>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Okay, so let’s start with our Presentation Objectives: I’ll give you a minute to read them and let them soak in.</a:t>
            </a:r>
          </a:p>
        </p:txBody>
      </p:sp>
      <p:sp>
        <p:nvSpPr>
          <p:cNvPr id="4" name="Slide Number Placeholder 3"/>
          <p:cNvSpPr>
            <a:spLocks noGrp="1"/>
          </p:cNvSpPr>
          <p:nvPr>
            <p:ph type="sldNum" sz="quarter" idx="5"/>
          </p:nvPr>
        </p:nvSpPr>
        <p:spPr/>
        <p:txBody>
          <a:bodyPr/>
          <a:lstStyle/>
          <a:p>
            <a:fld id="{01F2A70B-78F2-4DCF-B53B-C990D2FAFB8A}" type="slidenum">
              <a:rPr lang="en-US" smtClean="0"/>
              <a:t>3</a:t>
            </a:fld>
            <a:endParaRPr lang="en-US"/>
          </a:p>
        </p:txBody>
      </p:sp>
    </p:spTree>
    <p:extLst>
      <p:ext uri="{BB962C8B-B14F-4D97-AF65-F5344CB8AC3E}">
        <p14:creationId xmlns:p14="http://schemas.microsoft.com/office/powerpoint/2010/main" val="37413836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Define self-efficacy and psychological mindedness</a:t>
            </a:r>
          </a:p>
          <a:p>
            <a:r>
              <a:rPr lang="en-US" dirty="0"/>
              <a:t>Self-Efficacy: The belief that one has the capacity to overcome problems</a:t>
            </a:r>
          </a:p>
          <a:p>
            <a:r>
              <a:rPr lang="en-US" dirty="0"/>
              <a:t>Psychological Mindedness: Openness to the possibility that physical experience may be influenced by psychological factors</a:t>
            </a:r>
          </a:p>
        </p:txBody>
      </p:sp>
      <p:sp>
        <p:nvSpPr>
          <p:cNvPr id="4" name="Slide Number Placeholder 3"/>
          <p:cNvSpPr>
            <a:spLocks noGrp="1"/>
          </p:cNvSpPr>
          <p:nvPr>
            <p:ph type="sldNum" sz="quarter" idx="5"/>
          </p:nvPr>
        </p:nvSpPr>
        <p:spPr/>
        <p:txBody>
          <a:bodyPr/>
          <a:lstStyle/>
          <a:p>
            <a:fld id="{01F2A70B-78F2-4DCF-B53B-C990D2FAFB8A}" type="slidenum">
              <a:rPr lang="en-US" smtClean="0"/>
              <a:t>16</a:t>
            </a:fld>
            <a:endParaRPr lang="en-US"/>
          </a:p>
        </p:txBody>
      </p:sp>
    </p:spTree>
    <p:extLst>
      <p:ext uri="{BB962C8B-B14F-4D97-AF65-F5344CB8AC3E}">
        <p14:creationId xmlns:p14="http://schemas.microsoft.com/office/powerpoint/2010/main" val="14556601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Note that Central Sensitivity appears to be a mechanism that is thought to become active in both nociplastic and neuropathic pain conditions.</a:t>
            </a:r>
          </a:p>
        </p:txBody>
      </p:sp>
      <p:sp>
        <p:nvSpPr>
          <p:cNvPr id="4" name="Slide Number Placeholder 3"/>
          <p:cNvSpPr>
            <a:spLocks noGrp="1"/>
          </p:cNvSpPr>
          <p:nvPr>
            <p:ph type="sldNum" sz="quarter" idx="5"/>
          </p:nvPr>
        </p:nvSpPr>
        <p:spPr/>
        <p:txBody>
          <a:bodyPr/>
          <a:lstStyle/>
          <a:p>
            <a:fld id="{01F2A70B-78F2-4DCF-B53B-C990D2FAFB8A}" type="slidenum">
              <a:rPr lang="en-US" smtClean="0"/>
              <a:t>17</a:t>
            </a:fld>
            <a:endParaRPr lang="en-US"/>
          </a:p>
        </p:txBody>
      </p:sp>
    </p:spTree>
    <p:extLst>
      <p:ext uri="{BB962C8B-B14F-4D97-AF65-F5344CB8AC3E}">
        <p14:creationId xmlns:p14="http://schemas.microsoft.com/office/powerpoint/2010/main" val="41433143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529">
              <a:defRPr/>
            </a:pPr>
            <a:r>
              <a:rPr lang="en-US" dirty="0">
                <a:latin typeface="URWPalladioL-Roma"/>
              </a:rPr>
              <a:t>The International Headache Society (IHS) defines burning mouth syndrome (BMS) as “an intraoral burning sensation for which no medical or dental cause can be found”.</a:t>
            </a:r>
            <a:endParaRPr lang="en-US" dirty="0"/>
          </a:p>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19</a:t>
            </a:fld>
            <a:endParaRPr lang="en-US"/>
          </a:p>
        </p:txBody>
      </p:sp>
    </p:spTree>
    <p:extLst>
      <p:ext uri="{BB962C8B-B14F-4D97-AF65-F5344CB8AC3E}">
        <p14:creationId xmlns:p14="http://schemas.microsoft.com/office/powerpoint/2010/main" val="29165356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may have heard the term Neuroplastic Pain</a:t>
            </a:r>
          </a:p>
          <a:p>
            <a:endParaRPr lang="en-US" dirty="0"/>
          </a:p>
          <a:p>
            <a:r>
              <a:rPr lang="en-US" dirty="0"/>
              <a:t>In the case of Rene, because of his fear that physical activity will cause further injury, and perhaps because of his chronic opioid use causing central sensitization, a significant component of his persisting pain following his previous fusion surgeries as well as the persistence and intensity of his more recent pain episode in the wake of his recent herniated disc is likely caused by Nociplastic aka “Neuroplastic” pain.</a:t>
            </a:r>
          </a:p>
        </p:txBody>
      </p:sp>
      <p:sp>
        <p:nvSpPr>
          <p:cNvPr id="4" name="Slide Number Placeholder 3"/>
          <p:cNvSpPr>
            <a:spLocks noGrp="1"/>
          </p:cNvSpPr>
          <p:nvPr>
            <p:ph type="sldNum" sz="quarter" idx="5"/>
          </p:nvPr>
        </p:nvSpPr>
        <p:spPr/>
        <p:txBody>
          <a:bodyPr/>
          <a:lstStyle/>
          <a:p>
            <a:pPr defTabSz="966529">
              <a:defRPr/>
            </a:pPr>
            <a:fld id="{01F2A70B-78F2-4DCF-B53B-C990D2FAFB8A}" type="slidenum">
              <a:rPr lang="en-US">
                <a:solidFill>
                  <a:prstClr val="black"/>
                </a:solidFill>
                <a:latin typeface="Corbel"/>
              </a:rPr>
              <a:pPr defTabSz="966529">
                <a:defRPr/>
              </a:pPr>
              <a:t>20</a:t>
            </a:fld>
            <a:endParaRPr lang="en-US">
              <a:solidFill>
                <a:prstClr val="black"/>
              </a:solidFill>
              <a:latin typeface="Corbel"/>
            </a:endParaRPr>
          </a:p>
        </p:txBody>
      </p:sp>
    </p:spTree>
    <p:extLst>
      <p:ext uri="{BB962C8B-B14F-4D97-AF65-F5344CB8AC3E}">
        <p14:creationId xmlns:p14="http://schemas.microsoft.com/office/powerpoint/2010/main" val="30206517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36CC4D-5FA8-CAB1-5AED-3A169D60841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1993CD5-6805-93FF-C67D-6502AA9621F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DD6369D-57E5-84D8-BE5C-ED929E631B4A}"/>
              </a:ext>
            </a:extLst>
          </p:cNvPr>
          <p:cNvSpPr>
            <a:spLocks noGrp="1"/>
          </p:cNvSpPr>
          <p:nvPr>
            <p:ph type="body" idx="1"/>
          </p:nvPr>
        </p:nvSpPr>
        <p:spPr/>
        <p:txBody>
          <a:bodyPr/>
          <a:lstStyle/>
          <a:p>
            <a:pPr defTabSz="966529">
              <a:defRPr/>
            </a:pPr>
            <a:r>
              <a:rPr lang="en-US" dirty="0">
                <a:latin typeface="URWPalladioL-Roma"/>
              </a:rPr>
              <a:t>The International Headache Society (IHS) defines burning mouth syndrome (BMS) as “an intraoral burning sensation for which no medical or dental cause can be found”.</a:t>
            </a:r>
            <a:endParaRPr lang="en-US" dirty="0"/>
          </a:p>
          <a:p>
            <a:endParaRPr lang="en-US" dirty="0"/>
          </a:p>
        </p:txBody>
      </p:sp>
      <p:sp>
        <p:nvSpPr>
          <p:cNvPr id="4" name="Slide Number Placeholder 3">
            <a:extLst>
              <a:ext uri="{FF2B5EF4-FFF2-40B4-BE49-F238E27FC236}">
                <a16:creationId xmlns:a16="http://schemas.microsoft.com/office/drawing/2014/main" id="{04BFA273-F167-0A94-A75D-A5FDD3AF7F1A}"/>
              </a:ext>
            </a:extLst>
          </p:cNvPr>
          <p:cNvSpPr>
            <a:spLocks noGrp="1"/>
          </p:cNvSpPr>
          <p:nvPr>
            <p:ph type="sldNum" sz="quarter" idx="5"/>
          </p:nvPr>
        </p:nvSpPr>
        <p:spPr/>
        <p:txBody>
          <a:bodyPr/>
          <a:lstStyle/>
          <a:p>
            <a:fld id="{01F2A70B-78F2-4DCF-B53B-C990D2FAFB8A}" type="slidenum">
              <a:rPr lang="en-US" smtClean="0"/>
              <a:t>22</a:t>
            </a:fld>
            <a:endParaRPr lang="en-US"/>
          </a:p>
        </p:txBody>
      </p:sp>
    </p:spTree>
    <p:extLst>
      <p:ext uri="{BB962C8B-B14F-4D97-AF65-F5344CB8AC3E}">
        <p14:creationId xmlns:p14="http://schemas.microsoft.com/office/powerpoint/2010/main" val="34791408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23</a:t>
            </a:fld>
            <a:endParaRPr lang="en-US"/>
          </a:p>
        </p:txBody>
      </p:sp>
    </p:spTree>
    <p:extLst>
      <p:ext uri="{BB962C8B-B14F-4D97-AF65-F5344CB8AC3E}">
        <p14:creationId xmlns:p14="http://schemas.microsoft.com/office/powerpoint/2010/main" val="16820149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24</a:t>
            </a:fld>
            <a:endParaRPr lang="en-US"/>
          </a:p>
        </p:txBody>
      </p:sp>
    </p:spTree>
    <p:extLst>
      <p:ext uri="{BB962C8B-B14F-4D97-AF65-F5344CB8AC3E}">
        <p14:creationId xmlns:p14="http://schemas.microsoft.com/office/powerpoint/2010/main" val="10175089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25</a:t>
            </a:fld>
            <a:endParaRPr lang="en-US"/>
          </a:p>
        </p:txBody>
      </p:sp>
    </p:spTree>
    <p:extLst>
      <p:ext uri="{BB962C8B-B14F-4D97-AF65-F5344CB8AC3E}">
        <p14:creationId xmlns:p14="http://schemas.microsoft.com/office/powerpoint/2010/main" val="12034376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chrome-extension://</a:t>
            </a:r>
            <a:r>
              <a:rPr lang="en-US" dirty="0" err="1"/>
              <a:t>efaidnbmnnnibpcajpcglclefindmkaj</a:t>
            </a:r>
            <a:r>
              <a:rPr lang="en-US" dirty="0"/>
              <a:t>/https://pmc.ncbi.nlm.nih.gov/articles/PMC10430872/pdf/main.pdf</a:t>
            </a:r>
          </a:p>
        </p:txBody>
      </p:sp>
      <p:sp>
        <p:nvSpPr>
          <p:cNvPr id="4" name="Slide Number Placeholder 3"/>
          <p:cNvSpPr>
            <a:spLocks noGrp="1"/>
          </p:cNvSpPr>
          <p:nvPr>
            <p:ph type="sldNum" sz="quarter" idx="5"/>
          </p:nvPr>
        </p:nvSpPr>
        <p:spPr/>
        <p:txBody>
          <a:bodyPr/>
          <a:lstStyle/>
          <a:p>
            <a:fld id="{01F2A70B-78F2-4DCF-B53B-C990D2FAFB8A}" type="slidenum">
              <a:rPr lang="en-US" smtClean="0"/>
              <a:t>26</a:t>
            </a:fld>
            <a:endParaRPr lang="en-US"/>
          </a:p>
        </p:txBody>
      </p:sp>
    </p:spTree>
    <p:extLst>
      <p:ext uri="{BB962C8B-B14F-4D97-AF65-F5344CB8AC3E}">
        <p14:creationId xmlns:p14="http://schemas.microsoft.com/office/powerpoint/2010/main" val="22122042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Interesting to think about if the trauma-pain correlation is really due to repression or rather due to sensitization of nervous system.  Which is to say, is trauma-related chronic pain caused by intrapsychic/psychodynamic factors or does it cause the nervous system to be more prone to facilitating the manifestation of nociplastic pain conditions?</a:t>
            </a:r>
          </a:p>
          <a:p>
            <a:endParaRPr lang="en-US" dirty="0"/>
          </a:p>
          <a:p>
            <a:r>
              <a:rPr lang="en-US" dirty="0"/>
              <a:t>Or does the intrapsychic effort to repress traumatic memory somehow create the conditions for the nervous system to be more prone to facilitating the manifestation of nociplastic pain conditions?</a:t>
            </a:r>
          </a:p>
        </p:txBody>
      </p:sp>
      <p:sp>
        <p:nvSpPr>
          <p:cNvPr id="4" name="Slide Number Placeholder 3"/>
          <p:cNvSpPr>
            <a:spLocks noGrp="1"/>
          </p:cNvSpPr>
          <p:nvPr>
            <p:ph type="sldNum" sz="quarter" idx="5"/>
          </p:nvPr>
        </p:nvSpPr>
        <p:spPr/>
        <p:txBody>
          <a:bodyPr/>
          <a:lstStyle/>
          <a:p>
            <a:fld id="{01F2A70B-78F2-4DCF-B53B-C990D2FAFB8A}" type="slidenum">
              <a:rPr lang="en-US" smtClean="0"/>
              <a:t>27</a:t>
            </a:fld>
            <a:endParaRPr lang="en-US"/>
          </a:p>
        </p:txBody>
      </p:sp>
    </p:spTree>
    <p:extLst>
      <p:ext uri="{BB962C8B-B14F-4D97-AF65-F5344CB8AC3E}">
        <p14:creationId xmlns:p14="http://schemas.microsoft.com/office/powerpoint/2010/main" val="2606515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Jumping right into that second objective let’s take a look at the usual way the general mechanisms of pain are described. </a:t>
            </a:r>
          </a:p>
          <a:p>
            <a:r>
              <a:rPr lang="en-US" dirty="0"/>
              <a:t>Meet a familiar fellow that I will call Rene’</a:t>
            </a:r>
          </a:p>
          <a:p>
            <a:r>
              <a:rPr lang="en-US" dirty="0"/>
              <a:t>Here is an overview.  </a:t>
            </a:r>
          </a:p>
          <a:p>
            <a:r>
              <a:rPr lang="en-US" dirty="0"/>
              <a:t>And next we’ll dig a bit deeper into what these mechanisms are.</a:t>
            </a:r>
          </a:p>
        </p:txBody>
      </p:sp>
      <p:sp>
        <p:nvSpPr>
          <p:cNvPr id="4" name="Slide Number Placeholder 3"/>
          <p:cNvSpPr>
            <a:spLocks noGrp="1"/>
          </p:cNvSpPr>
          <p:nvPr>
            <p:ph type="sldNum" sz="quarter" idx="5"/>
          </p:nvPr>
        </p:nvSpPr>
        <p:spPr/>
        <p:txBody>
          <a:bodyPr/>
          <a:lstStyle/>
          <a:p>
            <a:fld id="{01F2A70B-78F2-4DCF-B53B-C990D2FAFB8A}" type="slidenum">
              <a:rPr lang="en-US" smtClean="0"/>
              <a:t>4</a:t>
            </a:fld>
            <a:endParaRPr lang="en-US"/>
          </a:p>
        </p:txBody>
      </p:sp>
    </p:spTree>
    <p:extLst>
      <p:ext uri="{BB962C8B-B14F-4D97-AF65-F5344CB8AC3E}">
        <p14:creationId xmlns:p14="http://schemas.microsoft.com/office/powerpoint/2010/main" val="408713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call him Rene’</a:t>
            </a:r>
          </a:p>
        </p:txBody>
      </p:sp>
      <p:sp>
        <p:nvSpPr>
          <p:cNvPr id="4" name="Slide Number Placeholder 3"/>
          <p:cNvSpPr>
            <a:spLocks noGrp="1"/>
          </p:cNvSpPr>
          <p:nvPr>
            <p:ph type="sldNum" sz="quarter" idx="5"/>
          </p:nvPr>
        </p:nvSpPr>
        <p:spPr/>
        <p:txBody>
          <a:bodyPr/>
          <a:lstStyle/>
          <a:p>
            <a:fld id="{01F2A70B-78F2-4DCF-B53B-C990D2FAFB8A}" type="slidenum">
              <a:rPr lang="en-US" smtClean="0"/>
              <a:t>5</a:t>
            </a:fld>
            <a:endParaRPr lang="en-US"/>
          </a:p>
        </p:txBody>
      </p:sp>
    </p:spTree>
    <p:extLst>
      <p:ext uri="{BB962C8B-B14F-4D97-AF65-F5344CB8AC3E}">
        <p14:creationId xmlns:p14="http://schemas.microsoft.com/office/powerpoint/2010/main" val="1288416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Gate Control Theory provides an intuitively accessible way to explain this process of modulation to clients.  We can talk about gate openers and gate closers.</a:t>
            </a:r>
          </a:p>
        </p:txBody>
      </p:sp>
      <p:sp>
        <p:nvSpPr>
          <p:cNvPr id="4" name="Slide Number Placeholder 3"/>
          <p:cNvSpPr>
            <a:spLocks noGrp="1"/>
          </p:cNvSpPr>
          <p:nvPr>
            <p:ph type="sldNum" sz="quarter" idx="5"/>
          </p:nvPr>
        </p:nvSpPr>
        <p:spPr/>
        <p:txBody>
          <a:bodyPr/>
          <a:lstStyle/>
          <a:p>
            <a:fld id="{01F2A70B-78F2-4DCF-B53B-C990D2FAFB8A}" type="slidenum">
              <a:rPr lang="en-US" smtClean="0"/>
              <a:t>7</a:t>
            </a:fld>
            <a:endParaRPr lang="en-US"/>
          </a:p>
        </p:txBody>
      </p:sp>
    </p:spTree>
    <p:extLst>
      <p:ext uri="{BB962C8B-B14F-4D97-AF65-F5344CB8AC3E}">
        <p14:creationId xmlns:p14="http://schemas.microsoft.com/office/powerpoint/2010/main" val="16601730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with the basic mechanisms of pain behind us let’s look at each of these 4 types of pain and address the learning objectives of Etiology, Pathophysiology, Presentation, Perception, Response to Treatment, and Treatment Strategies. But let me first introduce a fabricated case example (actually closely based on a real case) whom I will call Rene’.</a:t>
            </a:r>
          </a:p>
          <a:p>
            <a:endParaRPr lang="en-US" dirty="0"/>
          </a:p>
          <a:p>
            <a:r>
              <a:rPr lang="en-US" dirty="0"/>
              <a:t>Also, Nociceptive and Neuropathic pain will be familiar to many of us but since the term Nociplastic pain was just introduced by the IASP in 2017 it may be unfamiliar to those in room who are not pain geeks.</a:t>
            </a:r>
          </a:p>
        </p:txBody>
      </p:sp>
      <p:sp>
        <p:nvSpPr>
          <p:cNvPr id="4" name="Slide Number Placeholder 3"/>
          <p:cNvSpPr>
            <a:spLocks noGrp="1"/>
          </p:cNvSpPr>
          <p:nvPr>
            <p:ph type="sldNum" sz="quarter" idx="5"/>
          </p:nvPr>
        </p:nvSpPr>
        <p:spPr/>
        <p:txBody>
          <a:bodyPr/>
          <a:lstStyle/>
          <a:p>
            <a:fld id="{01F2A70B-78F2-4DCF-B53B-C990D2FAFB8A}" type="slidenum">
              <a:rPr lang="en-US" smtClean="0"/>
              <a:t>9</a:t>
            </a:fld>
            <a:endParaRPr lang="en-US"/>
          </a:p>
        </p:txBody>
      </p:sp>
    </p:spTree>
    <p:extLst>
      <p:ext uri="{BB962C8B-B14F-4D97-AF65-F5344CB8AC3E}">
        <p14:creationId xmlns:p14="http://schemas.microsoft.com/office/powerpoint/2010/main" val="312947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10</a:t>
            </a:fld>
            <a:endParaRPr lang="en-US"/>
          </a:p>
        </p:txBody>
      </p:sp>
    </p:spTree>
    <p:extLst>
      <p:ext uri="{BB962C8B-B14F-4D97-AF65-F5344CB8AC3E}">
        <p14:creationId xmlns:p14="http://schemas.microsoft.com/office/powerpoint/2010/main" val="1318554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11</a:t>
            </a:fld>
            <a:endParaRPr lang="en-US"/>
          </a:p>
        </p:txBody>
      </p:sp>
    </p:spTree>
    <p:extLst>
      <p:ext uri="{BB962C8B-B14F-4D97-AF65-F5344CB8AC3E}">
        <p14:creationId xmlns:p14="http://schemas.microsoft.com/office/powerpoint/2010/main" val="31983709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those objectives.  Thank goodness you don’t have to take notes because it is all written down for you in the handouts</a:t>
            </a:r>
          </a:p>
        </p:txBody>
      </p:sp>
      <p:sp>
        <p:nvSpPr>
          <p:cNvPr id="4" name="Slide Number Placeholder 3"/>
          <p:cNvSpPr>
            <a:spLocks noGrp="1"/>
          </p:cNvSpPr>
          <p:nvPr>
            <p:ph type="sldNum" sz="quarter" idx="5"/>
          </p:nvPr>
        </p:nvSpPr>
        <p:spPr/>
        <p:txBody>
          <a:bodyPr/>
          <a:lstStyle/>
          <a:p>
            <a:fld id="{01F2A70B-78F2-4DCF-B53B-C990D2FAFB8A}" type="slidenum">
              <a:rPr lang="en-US" smtClean="0"/>
              <a:t>12</a:t>
            </a:fld>
            <a:endParaRPr lang="en-US"/>
          </a:p>
        </p:txBody>
      </p:sp>
    </p:spTree>
    <p:extLst>
      <p:ext uri="{BB962C8B-B14F-4D97-AF65-F5344CB8AC3E}">
        <p14:creationId xmlns:p14="http://schemas.microsoft.com/office/powerpoint/2010/main" val="4192890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case of Rene’, his RLE radiculopathy pain is an example of Neuropathic pain</a:t>
            </a:r>
          </a:p>
        </p:txBody>
      </p:sp>
      <p:sp>
        <p:nvSpPr>
          <p:cNvPr id="4" name="Slide Number Placeholder 3"/>
          <p:cNvSpPr>
            <a:spLocks noGrp="1"/>
          </p:cNvSpPr>
          <p:nvPr>
            <p:ph type="sldNum" sz="quarter" idx="5"/>
          </p:nvPr>
        </p:nvSpPr>
        <p:spPr/>
        <p:txBody>
          <a:bodyPr/>
          <a:lstStyle/>
          <a:p>
            <a:fld id="{01F2A70B-78F2-4DCF-B53B-C990D2FAFB8A}" type="slidenum">
              <a:rPr lang="en-US" smtClean="0"/>
              <a:t>14</a:t>
            </a:fld>
            <a:endParaRPr lang="en-US"/>
          </a:p>
        </p:txBody>
      </p:sp>
    </p:spTree>
    <p:extLst>
      <p:ext uri="{BB962C8B-B14F-4D97-AF65-F5344CB8AC3E}">
        <p14:creationId xmlns:p14="http://schemas.microsoft.com/office/powerpoint/2010/main" val="3538725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en-US"/>
              <a:t>Click to edit Master title style</a:t>
            </a:r>
            <a:endParaRPr/>
          </a:p>
        </p:txBody>
      </p:sp>
      <p:grpSp>
        <p:nvGrpSpPr>
          <p:cNvPr id="256" name="line" descr="Line graphic"/>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7" name="line" descr="Line graphic"/>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6/2/2025</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61612" y="274639"/>
            <a:ext cx="1371600" cy="5901747"/>
          </a:xfrm>
        </p:spPr>
        <p:txBody>
          <a:bodyPr vert="eaVert"/>
          <a:lstStyle/>
          <a:p>
            <a:r>
              <a:rPr lang="en-US"/>
              <a:t>Click to edit Master title style</a:t>
            </a:r>
            <a:endParaRPr/>
          </a:p>
        </p:txBody>
      </p:sp>
      <p:grpSp>
        <p:nvGrpSpPr>
          <p:cNvPr id="7" name="line" descr="Line graphic"/>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hasCustomPrompt="1"/>
          </p:nvPr>
        </p:nvSpPr>
        <p:spPr>
          <a:xfrm>
            <a:off x="608012" y="277813"/>
            <a:ext cx="9144001" cy="5898573"/>
          </a:xfrm>
        </p:spPr>
        <p:txBody>
          <a:bodyPr vert="eaVert"/>
          <a:lstStyle>
            <a:lvl5pPr>
              <a:defRPr/>
            </a:lvl5pPr>
            <a:lvl6pPr marL="1261872" indent="0">
              <a:buNone/>
              <a:defRPr/>
            </a:lvl6pPr>
            <a:lvl7pPr>
              <a:defRPr/>
            </a:lvl7pPr>
            <a:lvl8pPr>
              <a:defRPr baseline="0"/>
            </a:lvl8pPr>
            <a:lvl9pPr>
              <a:defRPr baseline="0"/>
            </a:lvl9p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endParaRPr lang="en-US" dirty="0"/>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6/2/2025</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67" name="line" descr="Line graphic"/>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dirty="0"/>
          </a:p>
        </p:txBody>
      </p:sp>
      <p:sp>
        <p:nvSpPr>
          <p:cNvPr id="4" name="Date Placeholder 3"/>
          <p:cNvSpPr>
            <a:spLocks noGrp="1"/>
          </p:cNvSpPr>
          <p:nvPr>
            <p:ph type="dt" sz="half" idx="10"/>
          </p:nvPr>
        </p:nvSpPr>
        <p:spPr/>
        <p:txBody>
          <a:bodyPr/>
          <a:lstStyle/>
          <a:p>
            <a:fld id="{9AFE8FB1-0A7A-443E-AAF7-31D4FA1AA312}" type="datetimeFigureOut">
              <a:rPr lang="en-US"/>
              <a:t>6/2/2025</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en-US"/>
              <a:t>Click to edit Master title style</a:t>
            </a:r>
            <a:endParaRPr/>
          </a:p>
        </p:txBody>
      </p:sp>
      <p:grpSp>
        <p:nvGrpSpPr>
          <p:cNvPr id="255" name="line" descr="Line graphic"/>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6/2/2025</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58" name="line" descr="Line graphic"/>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6/2/2025</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lvl1pPr>
              <a:defRPr/>
            </a:lvl1pPr>
          </a:lstStyle>
          <a:p>
            <a:r>
              <a:rPr lang="en-US"/>
              <a:t>Click to edit Master title style</a:t>
            </a:r>
            <a:endParaRPr/>
          </a:p>
        </p:txBody>
      </p:sp>
      <p:grpSp>
        <p:nvGrpSpPr>
          <p:cNvPr id="160" name="line" descr="Line graphic"/>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9AFE8FB1-0A7A-443E-AAF7-31D4FA1AA312}" type="datetimeFigureOut">
              <a:rPr lang="en-US"/>
              <a:t>6/2/2025</a:t>
            </a:fld>
            <a:endParaRPr/>
          </a:p>
        </p:txBody>
      </p:sp>
      <p:sp>
        <p:nvSpPr>
          <p:cNvPr id="9" name="Slide Number Placeholder 8"/>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156" name="line" descr="Line graphic"/>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9AFE8FB1-0A7A-443E-AAF7-31D4FA1AA312}" type="datetimeFigureOut">
              <a:rPr lang="en-US"/>
              <a:t>6/2/2025</a:t>
            </a:fld>
            <a:endParaRPr/>
          </a:p>
        </p:txBody>
      </p:sp>
      <p:sp>
        <p:nvSpPr>
          <p:cNvPr id="5" name="Slide Number Placeholder 4"/>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a:p>
        </p:txBody>
      </p:sp>
      <p:sp>
        <p:nvSpPr>
          <p:cNvPr id="2" name="Date Placeholder 1"/>
          <p:cNvSpPr>
            <a:spLocks noGrp="1"/>
          </p:cNvSpPr>
          <p:nvPr>
            <p:ph type="dt" sz="half" idx="10"/>
          </p:nvPr>
        </p:nvSpPr>
        <p:spPr/>
        <p:txBody>
          <a:bodyPr/>
          <a:lstStyle/>
          <a:p>
            <a:fld id="{9AFE8FB1-0A7A-443E-AAF7-31D4FA1AA312}" type="datetimeFigureOut">
              <a:rPr lang="en-US"/>
              <a:t>6/2/2025</a:t>
            </a:fld>
            <a:endParaRPr/>
          </a:p>
        </p:txBody>
      </p:sp>
      <p:sp>
        <p:nvSpPr>
          <p:cNvPr id="4" name="Slide Number Placeholder 3"/>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grpSp>
        <p:nvGrpSpPr>
          <p:cNvPr id="615" name="frame" descr="Box graphic"/>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6/2/2025</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grpSp>
        <p:nvGrpSpPr>
          <p:cNvPr id="614" name="frame" descr="Box graphic"/>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6/2/2025</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9AFE8FB1-0A7A-443E-AAF7-31D4FA1AA312}" type="datetimeFigureOut">
              <a:rPr lang="en-US" smtClean="0"/>
              <a:pPr/>
              <a:t>6/2/2025</a:t>
            </a:fld>
            <a:endParaRPr lang="en-US" dirty="0"/>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D36yy63CHq4"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marL="0" marR="0">
              <a:lnSpc>
                <a:spcPct val="107000"/>
              </a:lnSpc>
            </a:pPr>
            <a:r>
              <a:rPr lang="en-US" sz="4800" kern="100" dirty="0">
                <a:effectLst/>
                <a:latin typeface="Aptos" panose="020B0004020202020204" pitchFamily="34" charset="0"/>
                <a:ea typeface="Aptos" panose="020B0004020202020204" pitchFamily="34" charset="0"/>
                <a:cs typeface="Times New Roman" panose="02020603050405020304" pitchFamily="18" charset="0"/>
              </a:rPr>
              <a:t>Nociceptive, Neuropathic, Nociplastic &amp; Psychogenic Pain</a:t>
            </a:r>
          </a:p>
        </p:txBody>
      </p:sp>
      <p:sp>
        <p:nvSpPr>
          <p:cNvPr id="3" name="Subtitle 2"/>
          <p:cNvSpPr>
            <a:spLocks noGrp="1"/>
          </p:cNvSpPr>
          <p:nvPr>
            <p:ph type="subTitle" idx="1"/>
          </p:nvPr>
        </p:nvSpPr>
        <p:spPr/>
        <p:txBody>
          <a:bodyPr/>
          <a:lstStyle/>
          <a:p>
            <a:r>
              <a:rPr lang="en-US" dirty="0"/>
              <a:t>Patrick Davis, PhD</a:t>
            </a:r>
          </a:p>
          <a:p>
            <a:r>
              <a:rPr lang="en-US" dirty="0"/>
              <a:t>pjd@dcpcmt.com</a:t>
            </a:r>
          </a:p>
          <a:p>
            <a:endParaRPr lang="en-US" dirty="0"/>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3F640-F59E-778F-97C6-A0D7BF52BAC2}"/>
              </a:ext>
            </a:extLst>
          </p:cNvPr>
          <p:cNvSpPr>
            <a:spLocks noGrp="1"/>
          </p:cNvSpPr>
          <p:nvPr>
            <p:ph type="title"/>
          </p:nvPr>
        </p:nvSpPr>
        <p:spPr/>
        <p:txBody>
          <a:bodyPr/>
          <a:lstStyle/>
          <a:p>
            <a:r>
              <a:rPr lang="en-US" dirty="0"/>
              <a:t>Illustrative Case – Rene’</a:t>
            </a:r>
          </a:p>
        </p:txBody>
      </p:sp>
      <p:sp>
        <p:nvSpPr>
          <p:cNvPr id="3" name="Content Placeholder 2">
            <a:extLst>
              <a:ext uri="{FF2B5EF4-FFF2-40B4-BE49-F238E27FC236}">
                <a16:creationId xmlns:a16="http://schemas.microsoft.com/office/drawing/2014/main" id="{E03A388E-D628-DCE2-3BA8-917DACE2C719}"/>
              </a:ext>
            </a:extLst>
          </p:cNvPr>
          <p:cNvSpPr>
            <a:spLocks noGrp="1"/>
          </p:cNvSpPr>
          <p:nvPr>
            <p:ph idx="1"/>
          </p:nvPr>
        </p:nvSpPr>
        <p:spPr/>
        <p:txBody>
          <a:bodyPr>
            <a:normAutofit fontScale="92500" lnSpcReduction="10000"/>
          </a:bodyPr>
          <a:lstStyle/>
          <a:p>
            <a:r>
              <a:rPr lang="en-US" dirty="0"/>
              <a:t>70 –year-old male</a:t>
            </a:r>
          </a:p>
          <a:p>
            <a:r>
              <a:rPr lang="en-US" dirty="0"/>
              <a:t>Chronic LBP with RLE radiculopathy </a:t>
            </a:r>
          </a:p>
          <a:p>
            <a:r>
              <a:rPr lang="en-US" dirty="0"/>
              <a:t>History of 2 lumbar fusion surgeries 10 and 12 years ago – no benefit</a:t>
            </a:r>
          </a:p>
          <a:p>
            <a:r>
              <a:rPr lang="en-US" dirty="0"/>
              <a:t>Chronic opioid therapy – no history of aberrant behaviors until just recently obtained pills from family member</a:t>
            </a:r>
          </a:p>
          <a:p>
            <a:r>
              <a:rPr lang="en-US" dirty="0"/>
              <a:t>History of depression/anxiety and family/social conflict over politics</a:t>
            </a:r>
          </a:p>
          <a:p>
            <a:r>
              <a:rPr lang="en-US" dirty="0"/>
              <a:t>History of burning mouth syndrome – clearly stress-related</a:t>
            </a:r>
          </a:p>
          <a:p>
            <a:r>
              <a:rPr lang="en-US" dirty="0"/>
              <a:t>Recent onset new episode of LBP – MRI reveals new herniated disc</a:t>
            </a:r>
          </a:p>
          <a:p>
            <a:r>
              <a:rPr lang="en-US" dirty="0"/>
              <a:t>No prior history of pain-focused psychotherapy</a:t>
            </a:r>
          </a:p>
          <a:p>
            <a:endParaRPr lang="en-US" dirty="0"/>
          </a:p>
        </p:txBody>
      </p:sp>
    </p:spTree>
    <p:extLst>
      <p:ext uri="{BB962C8B-B14F-4D97-AF65-F5344CB8AC3E}">
        <p14:creationId xmlns:p14="http://schemas.microsoft.com/office/powerpoint/2010/main" val="383286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AAD82-BA5D-23BC-E9F7-D8497BD14FC1}"/>
              </a:ext>
            </a:extLst>
          </p:cNvPr>
          <p:cNvSpPr>
            <a:spLocks noGrp="1"/>
          </p:cNvSpPr>
          <p:nvPr>
            <p:ph type="title"/>
          </p:nvPr>
        </p:nvSpPr>
        <p:spPr/>
        <p:txBody>
          <a:bodyPr/>
          <a:lstStyle/>
          <a:p>
            <a:r>
              <a:rPr lang="en-US" dirty="0"/>
              <a:t>Nociceptive Pain</a:t>
            </a:r>
          </a:p>
        </p:txBody>
      </p:sp>
      <p:sp>
        <p:nvSpPr>
          <p:cNvPr id="4" name="Content Placeholder 3">
            <a:extLst>
              <a:ext uri="{FF2B5EF4-FFF2-40B4-BE49-F238E27FC236}">
                <a16:creationId xmlns:a16="http://schemas.microsoft.com/office/drawing/2014/main" id="{D691DA5F-B80E-43C0-4EA2-72B50DB6A638}"/>
              </a:ext>
            </a:extLst>
          </p:cNvPr>
          <p:cNvSpPr>
            <a:spLocks noGrp="1"/>
          </p:cNvSpPr>
          <p:nvPr>
            <p:ph sz="half" idx="1"/>
          </p:nvPr>
        </p:nvSpPr>
        <p:spPr>
          <a:xfrm>
            <a:off x="1522413" y="1905000"/>
            <a:ext cx="4800599" cy="4267200"/>
          </a:xfrm>
        </p:spPr>
        <p:txBody>
          <a:bodyPr>
            <a:normAutofit fontScale="92500" lnSpcReduction="20000"/>
          </a:bodyPr>
          <a:lstStyle/>
          <a:p>
            <a:pPr algn="l">
              <a:buNone/>
            </a:pPr>
            <a:r>
              <a:rPr lang="en-US" b="0" i="0" dirty="0">
                <a:effectLst/>
                <a:latin typeface="Rubik"/>
              </a:rPr>
              <a:t>Pain that arises from:</a:t>
            </a:r>
          </a:p>
          <a:p>
            <a:r>
              <a:rPr lang="en-US" b="0" i="0" dirty="0">
                <a:effectLst/>
                <a:latin typeface="Rubik"/>
              </a:rPr>
              <a:t> actual or threatened damage to non-neural tissue and </a:t>
            </a:r>
          </a:p>
          <a:p>
            <a:r>
              <a:rPr lang="en-US" b="0" i="0" dirty="0">
                <a:effectLst/>
                <a:latin typeface="Rubik"/>
              </a:rPr>
              <a:t>is due to the activation of nociceptors.</a:t>
            </a:r>
          </a:p>
          <a:p>
            <a:r>
              <a:rPr lang="en-US" dirty="0">
                <a:latin typeface="Rubik"/>
              </a:rPr>
              <a:t>Nociceptor: </a:t>
            </a:r>
          </a:p>
          <a:p>
            <a:pPr lvl="1"/>
            <a:r>
              <a:rPr lang="en-US" dirty="0">
                <a:latin typeface="Rubik"/>
              </a:rPr>
              <a:t>a high-threshold sensory receptor of the peripheral somatosensory nervous system that is capable of transducing and encoding noxious stimuli".</a:t>
            </a:r>
          </a:p>
          <a:p>
            <a:endParaRPr lang="en-US" b="0" i="0" dirty="0">
              <a:effectLst/>
              <a:latin typeface="Rubik"/>
            </a:endParaRPr>
          </a:p>
          <a:p>
            <a:r>
              <a:rPr lang="en-US" dirty="0">
                <a:latin typeface="Rubik"/>
              </a:rPr>
              <a:t>Source: International Association for the Study of Pain (IASP)</a:t>
            </a:r>
            <a:endParaRPr lang="en-US" b="0" i="0" dirty="0">
              <a:effectLst/>
              <a:latin typeface="Rubik"/>
            </a:endParaRPr>
          </a:p>
          <a:p>
            <a:endParaRPr lang="en-US" dirty="0"/>
          </a:p>
        </p:txBody>
      </p:sp>
      <p:pic>
        <p:nvPicPr>
          <p:cNvPr id="6" name="Content Placeholder 5">
            <a:extLst>
              <a:ext uri="{FF2B5EF4-FFF2-40B4-BE49-F238E27FC236}">
                <a16:creationId xmlns:a16="http://schemas.microsoft.com/office/drawing/2014/main" id="{8CDF81F7-135C-F13F-B118-193AC64958B2}"/>
              </a:ext>
            </a:extLst>
          </p:cNvPr>
          <p:cNvPicPr>
            <a:picLocks noGrp="1" noChangeAspect="1"/>
          </p:cNvPicPr>
          <p:nvPr>
            <p:ph sz="half" idx="2"/>
          </p:nvPr>
        </p:nvPicPr>
        <p:blipFill>
          <a:blip r:embed="rId3"/>
          <a:stretch>
            <a:fillRect/>
          </a:stretch>
        </p:blipFill>
        <p:spPr>
          <a:xfrm>
            <a:off x="6465888" y="1933575"/>
            <a:ext cx="3981450" cy="4210050"/>
          </a:xfrm>
          <a:prstGeom prst="rect">
            <a:avLst/>
          </a:prstGeom>
        </p:spPr>
      </p:pic>
      <p:sp>
        <p:nvSpPr>
          <p:cNvPr id="8" name="Arrow: Up 7">
            <a:extLst>
              <a:ext uri="{FF2B5EF4-FFF2-40B4-BE49-F238E27FC236}">
                <a16:creationId xmlns:a16="http://schemas.microsoft.com/office/drawing/2014/main" id="{03081BE7-4BF5-2148-2674-C4C2B14DA24E}"/>
              </a:ext>
            </a:extLst>
          </p:cNvPr>
          <p:cNvSpPr/>
          <p:nvPr/>
        </p:nvSpPr>
        <p:spPr>
          <a:xfrm rot="18951384">
            <a:off x="7953549" y="5762626"/>
            <a:ext cx="228600" cy="762000"/>
          </a:xfrm>
          <a:prstGeom prst="upArrow">
            <a:avLst/>
          </a:prstGeom>
          <a:solidFill>
            <a:srgbClr val="FF0000"/>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69094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D503B-FDBB-4272-5494-0B813252C2FC}"/>
              </a:ext>
            </a:extLst>
          </p:cNvPr>
          <p:cNvSpPr>
            <a:spLocks noGrp="1"/>
          </p:cNvSpPr>
          <p:nvPr>
            <p:ph type="title"/>
          </p:nvPr>
        </p:nvSpPr>
        <p:spPr/>
        <p:txBody>
          <a:bodyPr/>
          <a:lstStyle/>
          <a:p>
            <a:r>
              <a:rPr lang="en-US" dirty="0"/>
              <a:t>Nociceptive Pain</a:t>
            </a:r>
          </a:p>
        </p:txBody>
      </p:sp>
      <p:sp>
        <p:nvSpPr>
          <p:cNvPr id="3" name="Content Placeholder 2">
            <a:extLst>
              <a:ext uri="{FF2B5EF4-FFF2-40B4-BE49-F238E27FC236}">
                <a16:creationId xmlns:a16="http://schemas.microsoft.com/office/drawing/2014/main" id="{787F021F-7585-9418-E5A8-DD117A97E14E}"/>
              </a:ext>
            </a:extLst>
          </p:cNvPr>
          <p:cNvSpPr>
            <a:spLocks noGrp="1"/>
          </p:cNvSpPr>
          <p:nvPr>
            <p:ph sz="half" idx="1"/>
          </p:nvPr>
        </p:nvSpPr>
        <p:spPr>
          <a:xfrm>
            <a:off x="1522413" y="1905000"/>
            <a:ext cx="9829799" cy="4267200"/>
          </a:xfrm>
        </p:spPr>
        <p:txBody>
          <a:bodyPr>
            <a:normAutofit/>
          </a:bodyPr>
          <a:lstStyle/>
          <a:p>
            <a:r>
              <a:rPr lang="en-US" dirty="0">
                <a:solidFill>
                  <a:srgbClr val="FFFF00"/>
                </a:solidFill>
              </a:rPr>
              <a:t>Etiology: </a:t>
            </a:r>
          </a:p>
          <a:p>
            <a:pPr lvl="1"/>
            <a:r>
              <a:rPr lang="en-US" dirty="0"/>
              <a:t>Potential or actual tissue injury</a:t>
            </a:r>
          </a:p>
          <a:p>
            <a:r>
              <a:rPr lang="en-US" dirty="0">
                <a:solidFill>
                  <a:srgbClr val="FFFF00"/>
                </a:solidFill>
              </a:rPr>
              <a:t>Pathophysiology</a:t>
            </a:r>
            <a:r>
              <a:rPr lang="en-US" dirty="0"/>
              <a:t>: </a:t>
            </a:r>
          </a:p>
          <a:p>
            <a:pPr lvl="1"/>
            <a:r>
              <a:rPr lang="en-US" dirty="0">
                <a:effectLst/>
                <a:latin typeface="Aptos" panose="020B0004020202020204" pitchFamily="34" charset="0"/>
                <a:ea typeface="Aptos" panose="020B0004020202020204" pitchFamily="34" charset="0"/>
                <a:cs typeface="Times New Roman" panose="02020603050405020304" pitchFamily="18" charset="0"/>
              </a:rPr>
              <a:t>Activation of nociceptors</a:t>
            </a:r>
            <a:endParaRPr lang="en-US" dirty="0"/>
          </a:p>
          <a:p>
            <a:r>
              <a:rPr lang="en-US" dirty="0">
                <a:solidFill>
                  <a:srgbClr val="FFFF00"/>
                </a:solidFill>
              </a:rPr>
              <a:t>Presentation: </a:t>
            </a:r>
          </a:p>
          <a:p>
            <a:pPr lvl="1"/>
            <a:r>
              <a:rPr lang="en-US" dirty="0"/>
              <a:t>Sharp, aching, or throbbing</a:t>
            </a:r>
          </a:p>
          <a:p>
            <a:r>
              <a:rPr lang="en-US" dirty="0">
                <a:solidFill>
                  <a:srgbClr val="FFFF00"/>
                </a:solidFill>
              </a:rPr>
              <a:t>Perception:</a:t>
            </a:r>
          </a:p>
          <a:p>
            <a:pPr lvl="1"/>
            <a:r>
              <a:rPr lang="en-US" sz="2100" dirty="0"/>
              <a:t>Pain proportional to level of danger/injury</a:t>
            </a:r>
          </a:p>
          <a:p>
            <a:pPr lvl="1"/>
            <a:r>
              <a:rPr lang="en-US" sz="2100" dirty="0"/>
              <a:t>Subject to cortical/subcortical modulation as a function of psychological state</a:t>
            </a:r>
          </a:p>
          <a:p>
            <a:endParaRPr lang="en-US" dirty="0"/>
          </a:p>
        </p:txBody>
      </p:sp>
    </p:spTree>
    <p:extLst>
      <p:ext uri="{BB962C8B-B14F-4D97-AF65-F5344CB8AC3E}">
        <p14:creationId xmlns:p14="http://schemas.microsoft.com/office/powerpoint/2010/main" val="526693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B4235-1271-F23F-2255-CC739550F1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7642A2-699B-070B-B49E-487F187C1A4C}"/>
              </a:ext>
            </a:extLst>
          </p:cNvPr>
          <p:cNvSpPr>
            <a:spLocks noGrp="1"/>
          </p:cNvSpPr>
          <p:nvPr>
            <p:ph type="title"/>
          </p:nvPr>
        </p:nvSpPr>
        <p:spPr/>
        <p:txBody>
          <a:bodyPr/>
          <a:lstStyle/>
          <a:p>
            <a:r>
              <a:rPr lang="en-US" dirty="0"/>
              <a:t>Nociceptive Pain</a:t>
            </a:r>
          </a:p>
        </p:txBody>
      </p:sp>
      <p:sp>
        <p:nvSpPr>
          <p:cNvPr id="3" name="Content Placeholder 2">
            <a:extLst>
              <a:ext uri="{FF2B5EF4-FFF2-40B4-BE49-F238E27FC236}">
                <a16:creationId xmlns:a16="http://schemas.microsoft.com/office/drawing/2014/main" id="{118241D2-0B92-42D7-11D6-6CB7A5A086B4}"/>
              </a:ext>
            </a:extLst>
          </p:cNvPr>
          <p:cNvSpPr>
            <a:spLocks noGrp="1"/>
          </p:cNvSpPr>
          <p:nvPr>
            <p:ph sz="half" idx="1"/>
          </p:nvPr>
        </p:nvSpPr>
        <p:spPr>
          <a:xfrm>
            <a:off x="1522413" y="1905000"/>
            <a:ext cx="9829799" cy="4267200"/>
          </a:xfrm>
        </p:spPr>
        <p:txBody>
          <a:bodyPr>
            <a:normAutofit fontScale="77500" lnSpcReduction="20000"/>
          </a:bodyPr>
          <a:lstStyle/>
          <a:p>
            <a:r>
              <a:rPr lang="en-US" sz="2800" dirty="0">
                <a:solidFill>
                  <a:srgbClr val="FFFF00"/>
                </a:solidFill>
              </a:rPr>
              <a:t>Response to Tx: </a:t>
            </a:r>
          </a:p>
          <a:p>
            <a:pPr lvl="1"/>
            <a:r>
              <a:rPr lang="en-US" sz="2400" dirty="0"/>
              <a:t>Good if not complicated by psychological factors</a:t>
            </a:r>
          </a:p>
          <a:p>
            <a:r>
              <a:rPr lang="en-US" sz="2800" dirty="0">
                <a:solidFill>
                  <a:srgbClr val="FFFF00"/>
                </a:solidFill>
              </a:rPr>
              <a:t>Treatment Strategies: </a:t>
            </a:r>
          </a:p>
          <a:p>
            <a:pPr lvl="1"/>
            <a:r>
              <a:rPr lang="en-US" sz="2400" dirty="0"/>
              <a:t>Pharmacological: Responds well to pain relievers and anti-inflammatories</a:t>
            </a:r>
          </a:p>
          <a:p>
            <a:pPr lvl="1"/>
            <a:r>
              <a:rPr lang="en-US" sz="2400" dirty="0"/>
              <a:t>Interventional:  Medications, PT, Surgery </a:t>
            </a:r>
          </a:p>
          <a:p>
            <a:pPr lvl="1"/>
            <a:r>
              <a:rPr lang="en-US" sz="2400" dirty="0"/>
              <a:t>Behavioral:  Coping Skills, Stress Management, and Relaxation Training.</a:t>
            </a:r>
          </a:p>
          <a:p>
            <a:r>
              <a:rPr lang="en-US" sz="2800" dirty="0">
                <a:solidFill>
                  <a:srgbClr val="FFFF00"/>
                </a:solidFill>
              </a:rPr>
              <a:t>Examples:</a:t>
            </a:r>
            <a:r>
              <a:rPr lang="en-US" dirty="0">
                <a:solidFill>
                  <a:srgbClr val="FFFF00"/>
                </a:solidFill>
              </a:rPr>
              <a:t> </a:t>
            </a:r>
            <a:r>
              <a:rPr lang="en-US" dirty="0"/>
              <a:t>Burns. Laceration. Sunburn. Broken bone. Strained muscle.</a:t>
            </a:r>
          </a:p>
          <a:p>
            <a:endParaRPr lang="en-US" dirty="0">
              <a:solidFill>
                <a:srgbClr val="FFFF00"/>
              </a:solidFill>
            </a:endParaRPr>
          </a:p>
          <a:p>
            <a:pPr marL="301752" lvl="1" indent="0">
              <a:buNone/>
            </a:pPr>
            <a:r>
              <a:rPr lang="en-US" dirty="0"/>
              <a:t> </a:t>
            </a:r>
          </a:p>
          <a:p>
            <a:endParaRPr lang="en-US" dirty="0"/>
          </a:p>
          <a:p>
            <a:r>
              <a:rPr lang="en-US" dirty="0">
                <a:solidFill>
                  <a:srgbClr val="00B0F0"/>
                </a:solidFill>
              </a:rPr>
              <a:t>Rene’: </a:t>
            </a:r>
            <a:r>
              <a:rPr lang="en-US" dirty="0"/>
              <a:t>At some point Rene’ experienced nociceptive pain when, while lifting a heavy object, he experienced a disc herniation</a:t>
            </a:r>
          </a:p>
          <a:p>
            <a:endParaRPr lang="en-US" dirty="0"/>
          </a:p>
        </p:txBody>
      </p:sp>
    </p:spTree>
    <p:extLst>
      <p:ext uri="{BB962C8B-B14F-4D97-AF65-F5344CB8AC3E}">
        <p14:creationId xmlns:p14="http://schemas.microsoft.com/office/powerpoint/2010/main" val="3633990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99A1B-4F8C-8820-9257-7837BB9A17F0}"/>
              </a:ext>
            </a:extLst>
          </p:cNvPr>
          <p:cNvSpPr>
            <a:spLocks noGrp="1"/>
          </p:cNvSpPr>
          <p:nvPr>
            <p:ph type="title"/>
          </p:nvPr>
        </p:nvSpPr>
        <p:spPr/>
        <p:txBody>
          <a:bodyPr/>
          <a:lstStyle/>
          <a:p>
            <a:r>
              <a:rPr lang="en-US" dirty="0"/>
              <a:t>Neuropathic Pain</a:t>
            </a:r>
          </a:p>
        </p:txBody>
      </p:sp>
      <p:sp>
        <p:nvSpPr>
          <p:cNvPr id="3" name="Content Placeholder 2">
            <a:extLst>
              <a:ext uri="{FF2B5EF4-FFF2-40B4-BE49-F238E27FC236}">
                <a16:creationId xmlns:a16="http://schemas.microsoft.com/office/drawing/2014/main" id="{6FB202FE-26B6-4830-B40B-7C4846E4F300}"/>
              </a:ext>
            </a:extLst>
          </p:cNvPr>
          <p:cNvSpPr>
            <a:spLocks noGrp="1"/>
          </p:cNvSpPr>
          <p:nvPr>
            <p:ph idx="1"/>
          </p:nvPr>
        </p:nvSpPr>
        <p:spPr>
          <a:xfrm>
            <a:off x="1522414" y="1905000"/>
            <a:ext cx="4571998" cy="4267200"/>
          </a:xfrm>
        </p:spPr>
        <p:txBody>
          <a:bodyPr/>
          <a:lstStyle/>
          <a:p>
            <a:r>
              <a:rPr lang="en-US" dirty="0"/>
              <a:t>Also sometimes called Neurogenic Pain</a:t>
            </a:r>
          </a:p>
          <a:p>
            <a:r>
              <a:rPr lang="en-US" dirty="0"/>
              <a:t>Pain caused by a lesion or disease of the somatosensory nervous system.</a:t>
            </a:r>
          </a:p>
          <a:p>
            <a:r>
              <a:rPr lang="en-US" dirty="0"/>
              <a:t> Often described as a burning, shooting, or tingling sensation. </a:t>
            </a:r>
          </a:p>
        </p:txBody>
      </p:sp>
      <p:pic>
        <p:nvPicPr>
          <p:cNvPr id="4" name="Content Placeholder 5">
            <a:extLst>
              <a:ext uri="{FF2B5EF4-FFF2-40B4-BE49-F238E27FC236}">
                <a16:creationId xmlns:a16="http://schemas.microsoft.com/office/drawing/2014/main" id="{5DD2BE32-2E76-3250-31D2-440150A0C45B}"/>
              </a:ext>
            </a:extLst>
          </p:cNvPr>
          <p:cNvPicPr>
            <a:picLocks noChangeAspect="1"/>
          </p:cNvPicPr>
          <p:nvPr/>
        </p:nvPicPr>
        <p:blipFill>
          <a:blip r:embed="rId3"/>
          <a:stretch>
            <a:fillRect/>
          </a:stretch>
        </p:blipFill>
        <p:spPr>
          <a:xfrm>
            <a:off x="7161212" y="1883079"/>
            <a:ext cx="3981450" cy="4210050"/>
          </a:xfrm>
          <a:prstGeom prst="rect">
            <a:avLst/>
          </a:prstGeom>
        </p:spPr>
      </p:pic>
      <p:sp>
        <p:nvSpPr>
          <p:cNvPr id="6" name="Rectangle 5">
            <a:extLst>
              <a:ext uri="{FF2B5EF4-FFF2-40B4-BE49-F238E27FC236}">
                <a16:creationId xmlns:a16="http://schemas.microsoft.com/office/drawing/2014/main" id="{E2EB4A90-842F-B500-9060-C0EC85BFD03F}"/>
              </a:ext>
            </a:extLst>
          </p:cNvPr>
          <p:cNvSpPr/>
          <p:nvPr/>
        </p:nvSpPr>
        <p:spPr>
          <a:xfrm>
            <a:off x="7313612" y="4267200"/>
            <a:ext cx="1219200" cy="1066800"/>
          </a:xfrm>
          <a:prstGeom prst="rect">
            <a:avLst/>
          </a:prstGeom>
          <a:solidFill>
            <a:schemeClr val="tx1"/>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7493617-EC25-1E9F-9986-6B423FF7B2B9}"/>
              </a:ext>
            </a:extLst>
          </p:cNvPr>
          <p:cNvSpPr/>
          <p:nvPr/>
        </p:nvSpPr>
        <p:spPr>
          <a:xfrm>
            <a:off x="7313612" y="5181600"/>
            <a:ext cx="838200" cy="762000"/>
          </a:xfrm>
          <a:prstGeom prst="rect">
            <a:avLst/>
          </a:prstGeom>
          <a:solidFill>
            <a:schemeClr val="tx1"/>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Up 8">
            <a:extLst>
              <a:ext uri="{FF2B5EF4-FFF2-40B4-BE49-F238E27FC236}">
                <a16:creationId xmlns:a16="http://schemas.microsoft.com/office/drawing/2014/main" id="{60B631C0-D127-83CB-1387-5C0FCDDDAC11}"/>
              </a:ext>
            </a:extLst>
          </p:cNvPr>
          <p:cNvSpPr/>
          <p:nvPr/>
        </p:nvSpPr>
        <p:spPr>
          <a:xfrm rot="18951384">
            <a:off x="10647564" y="3586231"/>
            <a:ext cx="228600" cy="762000"/>
          </a:xfrm>
          <a:prstGeom prst="upArrow">
            <a:avLst/>
          </a:prstGeom>
          <a:solidFill>
            <a:srgbClr val="FF0000"/>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Up 9">
            <a:extLst>
              <a:ext uri="{FF2B5EF4-FFF2-40B4-BE49-F238E27FC236}">
                <a16:creationId xmlns:a16="http://schemas.microsoft.com/office/drawing/2014/main" id="{8C803DB8-F90A-134A-BACE-13B1F056C5E7}"/>
              </a:ext>
            </a:extLst>
          </p:cNvPr>
          <p:cNvSpPr/>
          <p:nvPr/>
        </p:nvSpPr>
        <p:spPr>
          <a:xfrm rot="16200000" flipH="1">
            <a:off x="9702721" y="1878092"/>
            <a:ext cx="337277" cy="695894"/>
          </a:xfrm>
          <a:prstGeom prst="upArrow">
            <a:avLst/>
          </a:prstGeom>
          <a:solidFill>
            <a:srgbClr val="FF0000"/>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Up 10">
            <a:extLst>
              <a:ext uri="{FF2B5EF4-FFF2-40B4-BE49-F238E27FC236}">
                <a16:creationId xmlns:a16="http://schemas.microsoft.com/office/drawing/2014/main" id="{75E29673-C650-F63B-A1A5-D45105F3A3CA}"/>
              </a:ext>
            </a:extLst>
          </p:cNvPr>
          <p:cNvSpPr/>
          <p:nvPr/>
        </p:nvSpPr>
        <p:spPr>
          <a:xfrm rot="18951384">
            <a:off x="9723436" y="4447590"/>
            <a:ext cx="228600" cy="762000"/>
          </a:xfrm>
          <a:prstGeom prst="upArrow">
            <a:avLst/>
          </a:prstGeom>
          <a:solidFill>
            <a:srgbClr val="FF0000"/>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52681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0D094A-33AB-F3F0-EEA5-E887D65EAC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8B30FB-1A6D-1F66-4E38-B874758C856A}"/>
              </a:ext>
            </a:extLst>
          </p:cNvPr>
          <p:cNvSpPr>
            <a:spLocks noGrp="1"/>
          </p:cNvSpPr>
          <p:nvPr>
            <p:ph type="title"/>
          </p:nvPr>
        </p:nvSpPr>
        <p:spPr/>
        <p:txBody>
          <a:bodyPr/>
          <a:lstStyle/>
          <a:p>
            <a:r>
              <a:rPr lang="en-US" dirty="0"/>
              <a:t>Neuropathic Pain</a:t>
            </a:r>
          </a:p>
        </p:txBody>
      </p:sp>
      <p:sp>
        <p:nvSpPr>
          <p:cNvPr id="3" name="Content Placeholder 2">
            <a:extLst>
              <a:ext uri="{FF2B5EF4-FFF2-40B4-BE49-F238E27FC236}">
                <a16:creationId xmlns:a16="http://schemas.microsoft.com/office/drawing/2014/main" id="{6211E10C-1AF1-7CE8-BC52-B0E2876E918C}"/>
              </a:ext>
            </a:extLst>
          </p:cNvPr>
          <p:cNvSpPr>
            <a:spLocks noGrp="1"/>
          </p:cNvSpPr>
          <p:nvPr>
            <p:ph sz="half" idx="1"/>
          </p:nvPr>
        </p:nvSpPr>
        <p:spPr>
          <a:xfrm>
            <a:off x="1522413" y="1905000"/>
            <a:ext cx="9829799" cy="4267200"/>
          </a:xfrm>
        </p:spPr>
        <p:txBody>
          <a:bodyPr>
            <a:normAutofit fontScale="92500" lnSpcReduction="10000"/>
          </a:bodyPr>
          <a:lstStyle/>
          <a:p>
            <a:r>
              <a:rPr lang="en-US" dirty="0">
                <a:solidFill>
                  <a:srgbClr val="FFFF00"/>
                </a:solidFill>
              </a:rPr>
              <a:t>Etiology:</a:t>
            </a:r>
            <a:r>
              <a:rPr lang="en-US" dirty="0"/>
              <a:t> Lesion or disease of the somatosensory (peripheral or central) nervous system</a:t>
            </a:r>
          </a:p>
          <a:p>
            <a:r>
              <a:rPr lang="en-US" dirty="0">
                <a:solidFill>
                  <a:srgbClr val="FFFF00"/>
                </a:solidFill>
              </a:rPr>
              <a:t>Pathophysiology:  </a:t>
            </a:r>
            <a:r>
              <a:rPr lang="en-US" dirty="0"/>
              <a:t>Alteration of sensory signals in 1st  and  2nd order neurons</a:t>
            </a:r>
          </a:p>
          <a:p>
            <a:pPr lvl="1"/>
            <a:r>
              <a:rPr lang="en-US" dirty="0"/>
              <a:t>Ectopic firing (neural firing in the absence of an external stimulus) </a:t>
            </a:r>
          </a:p>
          <a:p>
            <a:pPr lvl="1"/>
            <a:r>
              <a:rPr lang="en-US" dirty="0"/>
              <a:t>Peripheral Sensitization (sunburn)</a:t>
            </a:r>
          </a:p>
          <a:p>
            <a:pPr lvl="1"/>
            <a:r>
              <a:rPr lang="en-US" dirty="0"/>
              <a:t> Central Sensitization (Opioid-Induced Hyperalgesia)</a:t>
            </a:r>
          </a:p>
          <a:p>
            <a:pPr lvl="1"/>
            <a:r>
              <a:rPr lang="en-US" dirty="0"/>
              <a:t>Altered neuronal excitability (Neural inflammation)</a:t>
            </a:r>
          </a:p>
          <a:p>
            <a:r>
              <a:rPr lang="en-US" dirty="0">
                <a:solidFill>
                  <a:srgbClr val="FFFF00"/>
                </a:solidFill>
              </a:rPr>
              <a:t>Presentation: </a:t>
            </a:r>
            <a:r>
              <a:rPr lang="en-US" dirty="0"/>
              <a:t>Sharp, stabbing ,burning, shooting, tingling.  May follow a specific nerve distribution</a:t>
            </a:r>
          </a:p>
          <a:p>
            <a:r>
              <a:rPr lang="en-US" dirty="0">
                <a:solidFill>
                  <a:srgbClr val="FFFF00"/>
                </a:solidFill>
              </a:rPr>
              <a:t>Perception:</a:t>
            </a:r>
          </a:p>
          <a:p>
            <a:pPr lvl="1"/>
            <a:r>
              <a:rPr lang="en-US" dirty="0"/>
              <a:t>Perception is proportional to degree of injury</a:t>
            </a:r>
          </a:p>
          <a:p>
            <a:pPr lvl="1"/>
            <a:r>
              <a:rPr lang="en-US" dirty="0"/>
              <a:t>Subject to cortical/subcortical modulation </a:t>
            </a:r>
          </a:p>
        </p:txBody>
      </p:sp>
    </p:spTree>
    <p:extLst>
      <p:ext uri="{BB962C8B-B14F-4D97-AF65-F5344CB8AC3E}">
        <p14:creationId xmlns:p14="http://schemas.microsoft.com/office/powerpoint/2010/main" val="3185116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A6D0DB-4960-1679-D2E1-1E639271AB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8F735B-DFF3-4581-0102-191585EB9D15}"/>
              </a:ext>
            </a:extLst>
          </p:cNvPr>
          <p:cNvSpPr>
            <a:spLocks noGrp="1"/>
          </p:cNvSpPr>
          <p:nvPr>
            <p:ph type="title"/>
          </p:nvPr>
        </p:nvSpPr>
        <p:spPr/>
        <p:txBody>
          <a:bodyPr/>
          <a:lstStyle/>
          <a:p>
            <a:r>
              <a:rPr lang="en-US" dirty="0"/>
              <a:t>Neuropathic Pain</a:t>
            </a:r>
          </a:p>
        </p:txBody>
      </p:sp>
      <p:sp>
        <p:nvSpPr>
          <p:cNvPr id="3" name="Content Placeholder 2">
            <a:extLst>
              <a:ext uri="{FF2B5EF4-FFF2-40B4-BE49-F238E27FC236}">
                <a16:creationId xmlns:a16="http://schemas.microsoft.com/office/drawing/2014/main" id="{F386AA98-7E01-EF56-621C-F4EAD330A6E1}"/>
              </a:ext>
            </a:extLst>
          </p:cNvPr>
          <p:cNvSpPr>
            <a:spLocks noGrp="1"/>
          </p:cNvSpPr>
          <p:nvPr>
            <p:ph sz="half" idx="1"/>
          </p:nvPr>
        </p:nvSpPr>
        <p:spPr>
          <a:xfrm>
            <a:off x="1598613" y="1905000"/>
            <a:ext cx="9829799" cy="4267200"/>
          </a:xfrm>
        </p:spPr>
        <p:txBody>
          <a:bodyPr>
            <a:normAutofit fontScale="92500" lnSpcReduction="10000"/>
          </a:bodyPr>
          <a:lstStyle/>
          <a:p>
            <a:r>
              <a:rPr lang="en-US" dirty="0">
                <a:solidFill>
                  <a:srgbClr val="FFFF00"/>
                </a:solidFill>
              </a:rPr>
              <a:t>Response to Tx:  </a:t>
            </a:r>
            <a:r>
              <a:rPr lang="en-US" dirty="0"/>
              <a:t>Good if not complicated by adverse psychological factors and especially if supported by healthy </a:t>
            </a:r>
            <a:r>
              <a:rPr lang="en-US" dirty="0">
                <a:solidFill>
                  <a:schemeClr val="accent1"/>
                </a:solidFill>
              </a:rPr>
              <a:t>self-efficacy</a:t>
            </a:r>
            <a:r>
              <a:rPr lang="en-US" dirty="0"/>
              <a:t> and </a:t>
            </a:r>
            <a:r>
              <a:rPr lang="en-US" dirty="0">
                <a:solidFill>
                  <a:schemeClr val="accent1"/>
                </a:solidFill>
              </a:rPr>
              <a:t>psychological mindedness</a:t>
            </a:r>
          </a:p>
          <a:p>
            <a:r>
              <a:rPr lang="en-US" dirty="0">
                <a:solidFill>
                  <a:srgbClr val="FFFF00"/>
                </a:solidFill>
              </a:rPr>
              <a:t>Treatment Strategies:</a:t>
            </a:r>
          </a:p>
          <a:p>
            <a:pPr lvl="1"/>
            <a:r>
              <a:rPr lang="en-US" dirty="0"/>
              <a:t>Pharmacological: Antidepressants, Anticonvulsants, Topical Pain Relievers.</a:t>
            </a:r>
          </a:p>
          <a:p>
            <a:pPr lvl="1"/>
            <a:r>
              <a:rPr lang="en-US" dirty="0"/>
              <a:t>Interventional:  PT, Surgery, Epidural Steroid Injections, Rhizotomy, Acupuncture.</a:t>
            </a:r>
          </a:p>
          <a:p>
            <a:pPr lvl="1"/>
            <a:r>
              <a:rPr lang="en-US" dirty="0"/>
              <a:t>Behavioral:  Psychological Counseling (i.e., CBT, Coping Skills, Stress Management, Relaxation Training), Yoga, Meditation.</a:t>
            </a:r>
          </a:p>
          <a:p>
            <a:r>
              <a:rPr lang="en-US" dirty="0">
                <a:solidFill>
                  <a:srgbClr val="FFFF00"/>
                </a:solidFill>
              </a:rPr>
              <a:t>Examples: </a:t>
            </a:r>
            <a:r>
              <a:rPr lang="en-US" dirty="0"/>
              <a:t>Nerve impingement. Nerve inflammation. Diabetic neuropathy. Postherpetic neuralgia. Trigeminal neuralgia. Phantom limb pain.</a:t>
            </a:r>
            <a:endParaRPr lang="en-US" dirty="0">
              <a:solidFill>
                <a:srgbClr val="FFFF00"/>
              </a:solidFill>
            </a:endParaRPr>
          </a:p>
          <a:p>
            <a:endParaRPr lang="en-US" dirty="0"/>
          </a:p>
          <a:p>
            <a:r>
              <a:rPr lang="en-US" dirty="0">
                <a:solidFill>
                  <a:srgbClr val="00B0F0"/>
                </a:solidFill>
              </a:rPr>
              <a:t>Rene’: </a:t>
            </a:r>
            <a:r>
              <a:rPr lang="en-US" dirty="0"/>
              <a:t>RLE radiculopathy is probably an example of neuropathic pain</a:t>
            </a:r>
          </a:p>
        </p:txBody>
      </p:sp>
    </p:spTree>
    <p:extLst>
      <p:ext uri="{BB962C8B-B14F-4D97-AF65-F5344CB8AC3E}">
        <p14:creationId xmlns:p14="http://schemas.microsoft.com/office/powerpoint/2010/main" val="1587733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07E37-71A0-3840-9CF3-E9152042487D}"/>
              </a:ext>
            </a:extLst>
          </p:cNvPr>
          <p:cNvSpPr>
            <a:spLocks noGrp="1"/>
          </p:cNvSpPr>
          <p:nvPr>
            <p:ph type="title"/>
          </p:nvPr>
        </p:nvSpPr>
        <p:spPr/>
        <p:txBody>
          <a:bodyPr/>
          <a:lstStyle/>
          <a:p>
            <a:r>
              <a:rPr lang="en-US" dirty="0"/>
              <a:t>Nociplastic Pain</a:t>
            </a:r>
          </a:p>
        </p:txBody>
      </p:sp>
      <p:sp>
        <p:nvSpPr>
          <p:cNvPr id="3" name="Content Placeholder 2">
            <a:extLst>
              <a:ext uri="{FF2B5EF4-FFF2-40B4-BE49-F238E27FC236}">
                <a16:creationId xmlns:a16="http://schemas.microsoft.com/office/drawing/2014/main" id="{EC6489BD-B6A6-1DEF-04B8-F7FCB8EEACF0}"/>
              </a:ext>
            </a:extLst>
          </p:cNvPr>
          <p:cNvSpPr>
            <a:spLocks noGrp="1"/>
          </p:cNvSpPr>
          <p:nvPr>
            <p:ph idx="1"/>
          </p:nvPr>
        </p:nvSpPr>
        <p:spPr>
          <a:xfrm>
            <a:off x="1522414" y="1905000"/>
            <a:ext cx="5410198" cy="4267200"/>
          </a:xfrm>
        </p:spPr>
        <p:txBody>
          <a:bodyPr>
            <a:normAutofit fontScale="85000" lnSpcReduction="20000"/>
          </a:bodyPr>
          <a:lstStyle/>
          <a:p>
            <a:r>
              <a:rPr lang="en-US" dirty="0"/>
              <a:t>Pain that arises from altered nociception despite </a:t>
            </a:r>
            <a:r>
              <a:rPr lang="en-US" dirty="0">
                <a:solidFill>
                  <a:schemeClr val="accent1"/>
                </a:solidFill>
              </a:rPr>
              <a:t>no clear evidence </a:t>
            </a:r>
            <a:r>
              <a:rPr lang="en-US" dirty="0"/>
              <a:t>of actual or threatened tissue damage causing the activation of peripheral nociceptors or evidence for disease or lesion of the somatosensory system causing the pain.</a:t>
            </a:r>
          </a:p>
          <a:p>
            <a:r>
              <a:rPr lang="en-US" dirty="0"/>
              <a:t>Patients can have a combination of nociplastic and nociceptive pain</a:t>
            </a:r>
          </a:p>
          <a:p>
            <a:r>
              <a:rPr lang="en-US" dirty="0"/>
              <a:t>Chronic pain conditions such as fibromyalgia, complex regional pain syndrome type 1, and irritable bowel syndrome are examples of pain conditions in which Nociplastic pain is typically present.</a:t>
            </a:r>
          </a:p>
          <a:p>
            <a:r>
              <a:rPr lang="en-US" dirty="0"/>
              <a:t>Neural Pathways Creating Pain</a:t>
            </a:r>
          </a:p>
          <a:p>
            <a:pPr lvl="1"/>
            <a:r>
              <a:rPr lang="en-US" dirty="0">
                <a:hlinkClick r:id="rId3"/>
              </a:rPr>
              <a:t>https://www.youtube.com/watch?v=D36yy63CHq4</a:t>
            </a:r>
            <a:endParaRPr lang="en-US" dirty="0"/>
          </a:p>
          <a:p>
            <a:pPr lvl="1"/>
            <a:endParaRPr lang="en-US" dirty="0"/>
          </a:p>
          <a:p>
            <a:endParaRPr lang="en-US" dirty="0"/>
          </a:p>
        </p:txBody>
      </p:sp>
      <p:pic>
        <p:nvPicPr>
          <p:cNvPr id="4" name="Content Placeholder 5">
            <a:extLst>
              <a:ext uri="{FF2B5EF4-FFF2-40B4-BE49-F238E27FC236}">
                <a16:creationId xmlns:a16="http://schemas.microsoft.com/office/drawing/2014/main" id="{B675E4C6-C6B9-DCA8-2B82-3F5854749C73}"/>
              </a:ext>
            </a:extLst>
          </p:cNvPr>
          <p:cNvPicPr>
            <a:picLocks noChangeAspect="1"/>
          </p:cNvPicPr>
          <p:nvPr/>
        </p:nvPicPr>
        <p:blipFill>
          <a:blip r:embed="rId4"/>
          <a:stretch>
            <a:fillRect/>
          </a:stretch>
        </p:blipFill>
        <p:spPr>
          <a:xfrm>
            <a:off x="7161212" y="1883079"/>
            <a:ext cx="3981450" cy="4210050"/>
          </a:xfrm>
          <a:prstGeom prst="rect">
            <a:avLst/>
          </a:prstGeom>
        </p:spPr>
      </p:pic>
      <p:sp>
        <p:nvSpPr>
          <p:cNvPr id="5" name="Rectangle 4">
            <a:extLst>
              <a:ext uri="{FF2B5EF4-FFF2-40B4-BE49-F238E27FC236}">
                <a16:creationId xmlns:a16="http://schemas.microsoft.com/office/drawing/2014/main" id="{1A747302-D54F-46B6-20BB-49D899E07376}"/>
              </a:ext>
            </a:extLst>
          </p:cNvPr>
          <p:cNvSpPr/>
          <p:nvPr/>
        </p:nvSpPr>
        <p:spPr>
          <a:xfrm>
            <a:off x="7313612" y="4103840"/>
            <a:ext cx="1219200" cy="1066800"/>
          </a:xfrm>
          <a:prstGeom prst="rect">
            <a:avLst/>
          </a:prstGeom>
          <a:solidFill>
            <a:schemeClr val="tx1"/>
          </a:solidFill>
          <a:ln>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754C415-718A-40ED-39FB-BD02F5C92C49}"/>
              </a:ext>
            </a:extLst>
          </p:cNvPr>
          <p:cNvSpPr/>
          <p:nvPr/>
        </p:nvSpPr>
        <p:spPr>
          <a:xfrm>
            <a:off x="7240521" y="5181600"/>
            <a:ext cx="838200" cy="685800"/>
          </a:xfrm>
          <a:prstGeom prst="rect">
            <a:avLst/>
          </a:prstGeom>
          <a:solidFill>
            <a:schemeClr val="tx1"/>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ADDAB496-7B39-F29A-2E23-AD40CEEFFEA2}"/>
              </a:ext>
            </a:extLst>
          </p:cNvPr>
          <p:cNvSpPr/>
          <p:nvPr/>
        </p:nvSpPr>
        <p:spPr>
          <a:xfrm>
            <a:off x="7923212" y="4953000"/>
            <a:ext cx="533400" cy="533400"/>
          </a:xfrm>
          <a:prstGeom prst="rect">
            <a:avLst/>
          </a:prstGeom>
          <a:solidFill>
            <a:schemeClr val="tx1"/>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426C64C-0016-DAF7-232D-3A9543C67080}"/>
              </a:ext>
            </a:extLst>
          </p:cNvPr>
          <p:cNvSpPr/>
          <p:nvPr/>
        </p:nvSpPr>
        <p:spPr>
          <a:xfrm>
            <a:off x="7618412" y="2842828"/>
            <a:ext cx="974203" cy="923330"/>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cap="none" spc="0" dirty="0">
                <a:ln/>
                <a:solidFill>
                  <a:schemeClr val="accent3"/>
                </a:solidFill>
                <a:effectLst/>
              </a:rPr>
              <a:t>?</a:t>
            </a:r>
          </a:p>
        </p:txBody>
      </p:sp>
      <p:sp>
        <p:nvSpPr>
          <p:cNvPr id="8" name="Arrow: Up 7">
            <a:extLst>
              <a:ext uri="{FF2B5EF4-FFF2-40B4-BE49-F238E27FC236}">
                <a16:creationId xmlns:a16="http://schemas.microsoft.com/office/drawing/2014/main" id="{9E07A2DB-B079-8A06-34C8-4D47B361C52B}"/>
              </a:ext>
            </a:extLst>
          </p:cNvPr>
          <p:cNvSpPr/>
          <p:nvPr/>
        </p:nvSpPr>
        <p:spPr>
          <a:xfrm rot="18951384">
            <a:off x="8523686" y="5601550"/>
            <a:ext cx="228600" cy="762000"/>
          </a:xfrm>
          <a:prstGeom prst="upArrow">
            <a:avLst/>
          </a:prstGeom>
          <a:solidFill>
            <a:srgbClr val="FF0000"/>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Up 9">
            <a:extLst>
              <a:ext uri="{FF2B5EF4-FFF2-40B4-BE49-F238E27FC236}">
                <a16:creationId xmlns:a16="http://schemas.microsoft.com/office/drawing/2014/main" id="{C5A67952-F5AE-A211-5EFE-9FD040B25FE5}"/>
              </a:ext>
            </a:extLst>
          </p:cNvPr>
          <p:cNvSpPr/>
          <p:nvPr/>
        </p:nvSpPr>
        <p:spPr>
          <a:xfrm rot="18951384">
            <a:off x="8871057" y="5197923"/>
            <a:ext cx="228600" cy="762000"/>
          </a:xfrm>
          <a:prstGeom prst="upArrow">
            <a:avLst/>
          </a:prstGeom>
          <a:solidFill>
            <a:srgbClr val="FF0000"/>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Up 10">
            <a:extLst>
              <a:ext uri="{FF2B5EF4-FFF2-40B4-BE49-F238E27FC236}">
                <a16:creationId xmlns:a16="http://schemas.microsoft.com/office/drawing/2014/main" id="{FA3DD68B-AB43-6373-3EEA-77E3B0BAA5A9}"/>
              </a:ext>
            </a:extLst>
          </p:cNvPr>
          <p:cNvSpPr/>
          <p:nvPr/>
        </p:nvSpPr>
        <p:spPr>
          <a:xfrm rot="18951384">
            <a:off x="10552110" y="3254093"/>
            <a:ext cx="228600" cy="762000"/>
          </a:xfrm>
          <a:prstGeom prst="upArrow">
            <a:avLst/>
          </a:prstGeom>
          <a:solidFill>
            <a:srgbClr val="FF0000"/>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2222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4448B2-18B9-8E9A-0C5C-109CE16A07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A21E39-CD2F-29EB-EE79-42A8F31E08CA}"/>
              </a:ext>
            </a:extLst>
          </p:cNvPr>
          <p:cNvSpPr>
            <a:spLocks noGrp="1"/>
          </p:cNvSpPr>
          <p:nvPr>
            <p:ph type="title"/>
          </p:nvPr>
        </p:nvSpPr>
        <p:spPr/>
        <p:txBody>
          <a:bodyPr/>
          <a:lstStyle/>
          <a:p>
            <a:r>
              <a:rPr lang="en-US" dirty="0"/>
              <a:t>Nociplastic Pain</a:t>
            </a:r>
          </a:p>
        </p:txBody>
      </p:sp>
      <p:sp>
        <p:nvSpPr>
          <p:cNvPr id="3" name="Content Placeholder 2">
            <a:extLst>
              <a:ext uri="{FF2B5EF4-FFF2-40B4-BE49-F238E27FC236}">
                <a16:creationId xmlns:a16="http://schemas.microsoft.com/office/drawing/2014/main" id="{CB2C35E7-C8D7-18D1-A1E7-91D0DC8F020A}"/>
              </a:ext>
            </a:extLst>
          </p:cNvPr>
          <p:cNvSpPr>
            <a:spLocks noGrp="1"/>
          </p:cNvSpPr>
          <p:nvPr>
            <p:ph sz="half" idx="1"/>
          </p:nvPr>
        </p:nvSpPr>
        <p:spPr>
          <a:xfrm>
            <a:off x="1522413" y="1905000"/>
            <a:ext cx="9829799" cy="4267200"/>
          </a:xfrm>
        </p:spPr>
        <p:txBody>
          <a:bodyPr>
            <a:normAutofit/>
          </a:bodyPr>
          <a:lstStyle/>
          <a:p>
            <a:r>
              <a:rPr lang="en-US" dirty="0">
                <a:solidFill>
                  <a:srgbClr val="FFFF00"/>
                </a:solidFill>
              </a:rPr>
              <a:t>Etiology:</a:t>
            </a:r>
            <a:r>
              <a:rPr lang="en-US" dirty="0"/>
              <a:t> </a:t>
            </a:r>
            <a:r>
              <a:rPr lang="en-US" dirty="0">
                <a:effectLst/>
                <a:latin typeface="Aptos" panose="020B0004020202020204" pitchFamily="34" charset="0"/>
                <a:ea typeface="Aptos" panose="020B0004020202020204" pitchFamily="34" charset="0"/>
                <a:cs typeface="Times New Roman" panose="02020603050405020304" pitchFamily="18" charset="0"/>
              </a:rPr>
              <a:t>Exact cause is unknown but known risk factors include female sex, early-life stressors, trauma, poor sleep, heightened somatic awareness, and physical inactivity.</a:t>
            </a:r>
            <a:endParaRPr lang="en-US" dirty="0"/>
          </a:p>
          <a:p>
            <a:r>
              <a:rPr lang="en-US" dirty="0">
                <a:solidFill>
                  <a:srgbClr val="FFFF00"/>
                </a:solidFill>
              </a:rPr>
              <a:t>Pathophysiology: </a:t>
            </a:r>
            <a:r>
              <a:rPr lang="en-US" dirty="0"/>
              <a:t>Altered nociception in the absence of tissue damage. May involve both central and peripheral changes including:</a:t>
            </a:r>
          </a:p>
          <a:p>
            <a:pPr lvl="1"/>
            <a:r>
              <a:rPr lang="en-US" dirty="0"/>
              <a:t>Peripheral and central sensitization</a:t>
            </a:r>
          </a:p>
          <a:p>
            <a:pPr lvl="1"/>
            <a:r>
              <a:rPr lang="en-US" dirty="0"/>
              <a:t>Altered inhibitory pathways</a:t>
            </a:r>
          </a:p>
          <a:p>
            <a:r>
              <a:rPr lang="en-US" dirty="0">
                <a:solidFill>
                  <a:srgbClr val="FFFF00"/>
                </a:solidFill>
              </a:rPr>
              <a:t>Presentation:  </a:t>
            </a:r>
            <a:r>
              <a:rPr lang="en-US" dirty="0"/>
              <a:t>Widespread, amplified, and accompanied by other CNS-related symptoms like fatigue, sleep disturbance, and mood changes.</a:t>
            </a:r>
          </a:p>
          <a:p>
            <a:r>
              <a:rPr lang="en-US" dirty="0">
                <a:solidFill>
                  <a:srgbClr val="FFFF00"/>
                </a:solidFill>
              </a:rPr>
              <a:t>Perception:  </a:t>
            </a:r>
            <a:r>
              <a:rPr lang="en-US" dirty="0"/>
              <a:t>False alarm</a:t>
            </a:r>
          </a:p>
          <a:p>
            <a:pPr marL="301752" lvl="1" indent="0">
              <a:buNone/>
            </a:pPr>
            <a:endParaRPr lang="en-US" dirty="0"/>
          </a:p>
          <a:p>
            <a:pPr marL="301752" lvl="1" indent="0">
              <a:buNone/>
            </a:pPr>
            <a:endParaRPr lang="en-US" dirty="0"/>
          </a:p>
        </p:txBody>
      </p:sp>
    </p:spTree>
    <p:extLst>
      <p:ext uri="{BB962C8B-B14F-4D97-AF65-F5344CB8AC3E}">
        <p14:creationId xmlns:p14="http://schemas.microsoft.com/office/powerpoint/2010/main" val="3795604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5FED3F-36EA-87B0-38AF-B37115A1B5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07CFFA-5A30-66E8-13EC-CF47CD20C642}"/>
              </a:ext>
            </a:extLst>
          </p:cNvPr>
          <p:cNvSpPr>
            <a:spLocks noGrp="1"/>
          </p:cNvSpPr>
          <p:nvPr>
            <p:ph type="title"/>
          </p:nvPr>
        </p:nvSpPr>
        <p:spPr/>
        <p:txBody>
          <a:bodyPr/>
          <a:lstStyle/>
          <a:p>
            <a:r>
              <a:rPr lang="en-US" dirty="0"/>
              <a:t>Nociplastic Pain</a:t>
            </a:r>
          </a:p>
        </p:txBody>
      </p:sp>
      <p:sp>
        <p:nvSpPr>
          <p:cNvPr id="3" name="Content Placeholder 2">
            <a:extLst>
              <a:ext uri="{FF2B5EF4-FFF2-40B4-BE49-F238E27FC236}">
                <a16:creationId xmlns:a16="http://schemas.microsoft.com/office/drawing/2014/main" id="{A26C5115-6B5E-3CC4-2799-745A93A97FF9}"/>
              </a:ext>
            </a:extLst>
          </p:cNvPr>
          <p:cNvSpPr>
            <a:spLocks noGrp="1"/>
          </p:cNvSpPr>
          <p:nvPr>
            <p:ph sz="half" idx="1"/>
          </p:nvPr>
        </p:nvSpPr>
        <p:spPr>
          <a:xfrm>
            <a:off x="1522413" y="1905000"/>
            <a:ext cx="9829799" cy="4267200"/>
          </a:xfrm>
        </p:spPr>
        <p:txBody>
          <a:bodyPr>
            <a:normAutofit fontScale="85000" lnSpcReduction="10000"/>
          </a:bodyPr>
          <a:lstStyle/>
          <a:p>
            <a:r>
              <a:rPr lang="en-US" sz="2800" dirty="0">
                <a:solidFill>
                  <a:srgbClr val="FFFF00"/>
                </a:solidFill>
              </a:rPr>
              <a:t>Response to Tx:  </a:t>
            </a:r>
            <a:r>
              <a:rPr lang="en-US" sz="2800" dirty="0"/>
              <a:t>Poor unless contributing psychological factors are addressed and patient has, or is able to develop and embrace, healthy self-efficacy and psychological mindedness</a:t>
            </a:r>
          </a:p>
          <a:p>
            <a:r>
              <a:rPr lang="en-US" sz="2800" dirty="0">
                <a:solidFill>
                  <a:srgbClr val="FFFF00"/>
                </a:solidFill>
              </a:rPr>
              <a:t>Treatment Strategies: </a:t>
            </a:r>
          </a:p>
          <a:p>
            <a:pPr lvl="1"/>
            <a:r>
              <a:rPr lang="en-US" dirty="0"/>
              <a:t>Pharmacological: Antidepressants and Anticonvulsants may be helpful </a:t>
            </a:r>
          </a:p>
          <a:p>
            <a:pPr lvl="1"/>
            <a:r>
              <a:rPr lang="en-US" dirty="0"/>
              <a:t>Interventional: PT (i.e., fear-avoidance focused PT intervention)</a:t>
            </a:r>
          </a:p>
          <a:p>
            <a:pPr lvl="1"/>
            <a:r>
              <a:rPr lang="en-US" dirty="0"/>
              <a:t>Behavioral:  Psychological Counseling (i.e. CBT, Coping Skills, Stress Management, Relaxation Training, Trauma Processing, Depth Work), Yoga, Meditation</a:t>
            </a:r>
          </a:p>
          <a:p>
            <a:r>
              <a:rPr lang="en-US" sz="2800" dirty="0">
                <a:solidFill>
                  <a:srgbClr val="FFFF00"/>
                </a:solidFill>
              </a:rPr>
              <a:t>Examples:</a:t>
            </a:r>
            <a:r>
              <a:rPr lang="en-US" dirty="0">
                <a:solidFill>
                  <a:srgbClr val="FFFF00"/>
                </a:solidFill>
              </a:rPr>
              <a:t> </a:t>
            </a:r>
            <a:r>
              <a:rPr lang="en-US" dirty="0"/>
              <a:t>Fibromyalgia. IBS. Chronic migraine. Complex Regional Pain Syndrome. Chronic low back pain. Pelvic pain disorders. Burning mouth syndrome.</a:t>
            </a:r>
          </a:p>
          <a:p>
            <a:r>
              <a:rPr lang="en-US" dirty="0">
                <a:solidFill>
                  <a:srgbClr val="00B0F0"/>
                </a:solidFill>
              </a:rPr>
              <a:t>Rene’:</a:t>
            </a:r>
            <a:r>
              <a:rPr lang="en-US" dirty="0"/>
              <a:t> Lack of benefit from surgery and burning mouth syndrome may both result from nociplastic pain mechanisms. Opioid-Induced Hyperalgesia may be a factor.</a:t>
            </a:r>
          </a:p>
          <a:p>
            <a:pPr lvl="1"/>
            <a:endParaRPr lang="en-US" dirty="0"/>
          </a:p>
          <a:p>
            <a:pPr marL="301752" lvl="1" indent="0">
              <a:buNone/>
            </a:pPr>
            <a:endParaRPr lang="en-US" dirty="0"/>
          </a:p>
          <a:p>
            <a:pPr marL="301752" lvl="1" indent="0">
              <a:buNone/>
            </a:pPr>
            <a:endParaRPr lang="en-US" dirty="0"/>
          </a:p>
        </p:txBody>
      </p:sp>
    </p:spTree>
    <p:extLst>
      <p:ext uri="{BB962C8B-B14F-4D97-AF65-F5344CB8AC3E}">
        <p14:creationId xmlns:p14="http://schemas.microsoft.com/office/powerpoint/2010/main" val="2233124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F7AA5-ECFC-2E36-4ECC-18BBDBBCA70F}"/>
              </a:ext>
            </a:extLst>
          </p:cNvPr>
          <p:cNvSpPr>
            <a:spLocks noGrp="1"/>
          </p:cNvSpPr>
          <p:nvPr>
            <p:ph type="title"/>
          </p:nvPr>
        </p:nvSpPr>
        <p:spPr/>
        <p:txBody>
          <a:bodyPr/>
          <a:lstStyle/>
          <a:p>
            <a:r>
              <a:rPr lang="en-US" dirty="0"/>
              <a:t>Disclosures </a:t>
            </a:r>
          </a:p>
        </p:txBody>
      </p:sp>
      <p:sp>
        <p:nvSpPr>
          <p:cNvPr id="3" name="Content Placeholder 2">
            <a:extLst>
              <a:ext uri="{FF2B5EF4-FFF2-40B4-BE49-F238E27FC236}">
                <a16:creationId xmlns:a16="http://schemas.microsoft.com/office/drawing/2014/main" id="{3AF2638F-255B-1C86-AB15-DD46620EBA0B}"/>
              </a:ext>
            </a:extLst>
          </p:cNvPr>
          <p:cNvSpPr>
            <a:spLocks noGrp="1"/>
          </p:cNvSpPr>
          <p:nvPr>
            <p:ph idx="1"/>
          </p:nvPr>
        </p:nvSpPr>
        <p:spPr/>
        <p:txBody>
          <a:bodyPr/>
          <a:lstStyle/>
          <a:p>
            <a:r>
              <a:rPr lang="en-US" dirty="0"/>
              <a:t>None</a:t>
            </a:r>
          </a:p>
        </p:txBody>
      </p:sp>
    </p:spTree>
    <p:extLst>
      <p:ext uri="{BB962C8B-B14F-4D97-AF65-F5344CB8AC3E}">
        <p14:creationId xmlns:p14="http://schemas.microsoft.com/office/powerpoint/2010/main" val="1482556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CF1E1-964A-55E9-D68A-CA1D598B19DC}"/>
              </a:ext>
            </a:extLst>
          </p:cNvPr>
          <p:cNvSpPr>
            <a:spLocks noGrp="1"/>
          </p:cNvSpPr>
          <p:nvPr>
            <p:ph type="title"/>
          </p:nvPr>
        </p:nvSpPr>
        <p:spPr>
          <a:xfrm>
            <a:off x="1522414" y="274638"/>
            <a:ext cx="9143998" cy="1020762"/>
          </a:xfrm>
        </p:spPr>
        <p:txBody>
          <a:bodyPr anchor="b">
            <a:normAutofit/>
          </a:bodyPr>
          <a:lstStyle/>
          <a:p>
            <a:r>
              <a:rPr lang="en-US" dirty="0"/>
              <a:t>Neuroplastic Pain</a:t>
            </a:r>
          </a:p>
        </p:txBody>
      </p:sp>
      <p:sp>
        <p:nvSpPr>
          <p:cNvPr id="3" name="Content Placeholder 2">
            <a:extLst>
              <a:ext uri="{FF2B5EF4-FFF2-40B4-BE49-F238E27FC236}">
                <a16:creationId xmlns:a16="http://schemas.microsoft.com/office/drawing/2014/main" id="{5D85FD85-84AA-4D00-A95D-858ED6910403}"/>
              </a:ext>
            </a:extLst>
          </p:cNvPr>
          <p:cNvSpPr>
            <a:spLocks noGrp="1"/>
          </p:cNvSpPr>
          <p:nvPr>
            <p:ph sz="half" idx="1"/>
          </p:nvPr>
        </p:nvSpPr>
        <p:spPr>
          <a:xfrm>
            <a:off x="1522413" y="1905000"/>
            <a:ext cx="4419599" cy="4267200"/>
          </a:xfrm>
        </p:spPr>
        <p:txBody>
          <a:bodyPr>
            <a:normAutofit/>
          </a:bodyPr>
          <a:lstStyle/>
          <a:p>
            <a:r>
              <a:rPr lang="en-US" sz="2000" dirty="0"/>
              <a:t>Not an official term of the IASP</a:t>
            </a:r>
          </a:p>
          <a:p>
            <a:r>
              <a:rPr lang="en-US" sz="2000" dirty="0"/>
              <a:t>Appears to have been coined by Alan Gordon</a:t>
            </a:r>
          </a:p>
          <a:p>
            <a:pPr lvl="1"/>
            <a:r>
              <a:rPr lang="en-US" dirty="0"/>
              <a:t>Originator of Pain Reprocessing Therapy (PRT)</a:t>
            </a:r>
          </a:p>
          <a:p>
            <a:pPr lvl="1"/>
            <a:r>
              <a:rPr lang="en-US" dirty="0"/>
              <a:t>Author of </a:t>
            </a:r>
            <a:r>
              <a:rPr lang="en-US" i="1" dirty="0"/>
              <a:t>The Way Out</a:t>
            </a:r>
          </a:p>
          <a:p>
            <a:pPr lvl="1"/>
            <a:endParaRPr lang="en-US" i="1" dirty="0"/>
          </a:p>
          <a:p>
            <a:pPr marL="274320" lvl="1" indent="0">
              <a:buNone/>
            </a:pPr>
            <a:r>
              <a:rPr lang="en-US" dirty="0"/>
              <a:t>A type of chronic pain where the brain misinterprets safe signals from the body as dangerous, leading to heightened pain sensitivity, thus just seemingly another term for Nociplastic pain</a:t>
            </a:r>
          </a:p>
          <a:p>
            <a:pPr marL="274320" lvl="1" indent="0">
              <a:buNone/>
            </a:pPr>
            <a:endParaRPr lang="en-US" sz="1500" i="1" dirty="0"/>
          </a:p>
          <a:p>
            <a:pPr marL="274320" lvl="1" indent="0">
              <a:buNone/>
            </a:pPr>
            <a:endParaRPr lang="en-US" sz="1500" dirty="0"/>
          </a:p>
        </p:txBody>
      </p:sp>
      <p:pic>
        <p:nvPicPr>
          <p:cNvPr id="1028" name="Picture 4">
            <a:extLst>
              <a:ext uri="{FF2B5EF4-FFF2-40B4-BE49-F238E27FC236}">
                <a16:creationId xmlns:a16="http://schemas.microsoft.com/office/drawing/2014/main" id="{6800131B-C082-9647-D131-80B3C0B315C5}"/>
              </a:ext>
            </a:extLst>
          </p:cNvPr>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bwMode="auto">
          <a:xfrm>
            <a:off x="7062661" y="1905000"/>
            <a:ext cx="2787904"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9769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C69D0D-9CBD-349F-FF29-FD0CBEFCCF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DBEEE6-702F-C132-4783-FD6615EDDA36}"/>
              </a:ext>
            </a:extLst>
          </p:cNvPr>
          <p:cNvSpPr>
            <a:spLocks noGrp="1"/>
          </p:cNvSpPr>
          <p:nvPr>
            <p:ph type="title"/>
          </p:nvPr>
        </p:nvSpPr>
        <p:spPr/>
        <p:txBody>
          <a:bodyPr/>
          <a:lstStyle/>
          <a:p>
            <a:r>
              <a:rPr lang="en-US" dirty="0"/>
              <a:t>Neuroplastic Pain</a:t>
            </a:r>
          </a:p>
        </p:txBody>
      </p:sp>
      <p:sp>
        <p:nvSpPr>
          <p:cNvPr id="3" name="Content Placeholder 2">
            <a:extLst>
              <a:ext uri="{FF2B5EF4-FFF2-40B4-BE49-F238E27FC236}">
                <a16:creationId xmlns:a16="http://schemas.microsoft.com/office/drawing/2014/main" id="{746BAC7B-2E78-00C9-06DE-B2703F4D334D}"/>
              </a:ext>
            </a:extLst>
          </p:cNvPr>
          <p:cNvSpPr>
            <a:spLocks noGrp="1"/>
          </p:cNvSpPr>
          <p:nvPr>
            <p:ph sz="half" idx="1"/>
          </p:nvPr>
        </p:nvSpPr>
        <p:spPr>
          <a:xfrm>
            <a:off x="1522413" y="1905000"/>
            <a:ext cx="9829799" cy="4267200"/>
          </a:xfrm>
        </p:spPr>
        <p:txBody>
          <a:bodyPr>
            <a:normAutofit/>
          </a:bodyPr>
          <a:lstStyle/>
          <a:p>
            <a:r>
              <a:rPr lang="en-US" dirty="0">
                <a:solidFill>
                  <a:srgbClr val="FFFF00"/>
                </a:solidFill>
              </a:rPr>
              <a:t>Etiology:</a:t>
            </a:r>
            <a:r>
              <a:rPr lang="en-US" dirty="0"/>
              <a:t> </a:t>
            </a:r>
            <a:r>
              <a:rPr lang="en-US" dirty="0">
                <a:effectLst/>
                <a:latin typeface="Aptos" panose="020B0004020202020204" pitchFamily="34" charset="0"/>
                <a:ea typeface="Aptos" panose="020B0004020202020204" pitchFamily="34" charset="0"/>
                <a:cs typeface="Times New Roman" panose="02020603050405020304" pitchFamily="18" charset="0"/>
              </a:rPr>
              <a:t>Brain misinterprets safe messages from the body as if they were dangerous. </a:t>
            </a:r>
          </a:p>
          <a:p>
            <a:r>
              <a:rPr lang="en-US" dirty="0">
                <a:solidFill>
                  <a:srgbClr val="FFFF00"/>
                </a:solidFill>
                <a:latin typeface="Aptos" panose="020B0004020202020204" pitchFamily="34" charset="0"/>
                <a:cs typeface="Times New Roman" panose="02020603050405020304" pitchFamily="18" charset="0"/>
              </a:rPr>
              <a:t>P</a:t>
            </a:r>
            <a:r>
              <a:rPr lang="en-US" dirty="0">
                <a:solidFill>
                  <a:srgbClr val="FFFF00"/>
                </a:solidFill>
              </a:rPr>
              <a:t>athophysiology: </a:t>
            </a:r>
            <a:r>
              <a:rPr lang="en-US" dirty="0"/>
              <a:t>Altered nociception in the absence of tissue damage. May involve both central and peripheral changes including:</a:t>
            </a:r>
          </a:p>
          <a:p>
            <a:pPr lvl="1"/>
            <a:r>
              <a:rPr lang="en-US" dirty="0"/>
              <a:t>Peripheral and central sensitization</a:t>
            </a:r>
          </a:p>
          <a:p>
            <a:pPr lvl="1"/>
            <a:r>
              <a:rPr lang="en-US" dirty="0"/>
              <a:t>Altered inhibitory pathways</a:t>
            </a:r>
          </a:p>
          <a:p>
            <a:r>
              <a:rPr lang="en-US" dirty="0">
                <a:solidFill>
                  <a:srgbClr val="FFFF00"/>
                </a:solidFill>
              </a:rPr>
              <a:t>Presentation:  </a:t>
            </a:r>
            <a:r>
              <a:rPr lang="en-US" dirty="0"/>
              <a:t>Widespread, amplified, and accompanied by other CNS-related symptoms like fatigue, sleep disturbance, and mood changes.</a:t>
            </a:r>
          </a:p>
          <a:p>
            <a:r>
              <a:rPr lang="en-US" dirty="0">
                <a:solidFill>
                  <a:srgbClr val="FFFF00"/>
                </a:solidFill>
              </a:rPr>
              <a:t>Perception:  </a:t>
            </a:r>
            <a:r>
              <a:rPr lang="en-US" dirty="0"/>
              <a:t>False alarm</a:t>
            </a:r>
          </a:p>
          <a:p>
            <a:pPr marL="301752" lvl="1" indent="0">
              <a:buNone/>
            </a:pPr>
            <a:endParaRPr lang="en-US" dirty="0"/>
          </a:p>
          <a:p>
            <a:pPr marL="301752" lvl="1" indent="0">
              <a:buNone/>
            </a:pPr>
            <a:endParaRPr lang="en-US" dirty="0"/>
          </a:p>
        </p:txBody>
      </p:sp>
    </p:spTree>
    <p:extLst>
      <p:ext uri="{BB962C8B-B14F-4D97-AF65-F5344CB8AC3E}">
        <p14:creationId xmlns:p14="http://schemas.microsoft.com/office/powerpoint/2010/main" val="4152616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F7AD45-3832-0CD6-4AFF-592B7A6C1D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A4368C-ADF6-44FE-3578-679CB78BCBA6}"/>
              </a:ext>
            </a:extLst>
          </p:cNvPr>
          <p:cNvSpPr>
            <a:spLocks noGrp="1"/>
          </p:cNvSpPr>
          <p:nvPr>
            <p:ph type="title"/>
          </p:nvPr>
        </p:nvSpPr>
        <p:spPr/>
        <p:txBody>
          <a:bodyPr/>
          <a:lstStyle/>
          <a:p>
            <a:r>
              <a:rPr lang="en-US" dirty="0"/>
              <a:t>Neuroplastic Pain</a:t>
            </a:r>
          </a:p>
        </p:txBody>
      </p:sp>
      <p:sp>
        <p:nvSpPr>
          <p:cNvPr id="3" name="Content Placeholder 2">
            <a:extLst>
              <a:ext uri="{FF2B5EF4-FFF2-40B4-BE49-F238E27FC236}">
                <a16:creationId xmlns:a16="http://schemas.microsoft.com/office/drawing/2014/main" id="{B767B150-1609-E42A-4B33-1DB3EAFE3F50}"/>
              </a:ext>
            </a:extLst>
          </p:cNvPr>
          <p:cNvSpPr>
            <a:spLocks noGrp="1"/>
          </p:cNvSpPr>
          <p:nvPr>
            <p:ph sz="half" idx="1"/>
          </p:nvPr>
        </p:nvSpPr>
        <p:spPr>
          <a:xfrm>
            <a:off x="1522413" y="1905000"/>
            <a:ext cx="9829799" cy="4267200"/>
          </a:xfrm>
        </p:spPr>
        <p:txBody>
          <a:bodyPr>
            <a:normAutofit fontScale="92500" lnSpcReduction="20000"/>
          </a:bodyPr>
          <a:lstStyle/>
          <a:p>
            <a:r>
              <a:rPr lang="en-US" sz="2800" dirty="0">
                <a:solidFill>
                  <a:srgbClr val="FFFF00"/>
                </a:solidFill>
              </a:rPr>
              <a:t>Response to Tx:  </a:t>
            </a:r>
            <a:r>
              <a:rPr lang="en-US" sz="2800" dirty="0"/>
              <a:t>Poor unless contributing psychological factors are addressed and patient has, or is able to develop and embrace, healthy self-efficacy and psychological mindedness</a:t>
            </a:r>
          </a:p>
          <a:p>
            <a:r>
              <a:rPr lang="en-US" sz="2800" dirty="0">
                <a:solidFill>
                  <a:srgbClr val="FFFF00"/>
                </a:solidFill>
              </a:rPr>
              <a:t>Treatment Strategies: </a:t>
            </a:r>
          </a:p>
          <a:p>
            <a:pPr lvl="1"/>
            <a:r>
              <a:rPr lang="en-US" dirty="0"/>
              <a:t>Pharmacological: Antidepressants and Anticonvulsants may be helpful </a:t>
            </a:r>
          </a:p>
          <a:p>
            <a:pPr lvl="1"/>
            <a:r>
              <a:rPr lang="en-US" dirty="0"/>
              <a:t>Interventional: PT (i.e., fear-avoidance focused PT intervention)</a:t>
            </a:r>
          </a:p>
          <a:p>
            <a:pPr lvl="1"/>
            <a:r>
              <a:rPr lang="en-US" dirty="0"/>
              <a:t>Behavioral:  Psychological Counseling (i.e. PRT, CBT, Coping Skills, Stress Management, Relaxation Training, Yoga, Meditation, Trauma Processing, Depth Work.</a:t>
            </a:r>
          </a:p>
          <a:p>
            <a:r>
              <a:rPr lang="en-US" sz="2800" dirty="0">
                <a:solidFill>
                  <a:srgbClr val="FFFF00"/>
                </a:solidFill>
              </a:rPr>
              <a:t>Examples:</a:t>
            </a:r>
            <a:r>
              <a:rPr lang="en-US" dirty="0">
                <a:solidFill>
                  <a:srgbClr val="FFFF00"/>
                </a:solidFill>
              </a:rPr>
              <a:t> </a:t>
            </a:r>
            <a:r>
              <a:rPr lang="en-US" dirty="0"/>
              <a:t>Fibromyalgia. IBS. Chronic migraine. Complex Regional Pain Syndrome. Chronic low back pain. Pelvic pain disorders. Burning mouth syndrome.</a:t>
            </a:r>
          </a:p>
          <a:p>
            <a:r>
              <a:rPr lang="en-US" dirty="0">
                <a:solidFill>
                  <a:srgbClr val="00B0F0"/>
                </a:solidFill>
              </a:rPr>
              <a:t>Rene’:</a:t>
            </a:r>
            <a:r>
              <a:rPr lang="en-US" dirty="0"/>
              <a:t> Lack of benefit from surgery and burning mouth syndrome may both result from nociplastic aka neuroplastic pain mechanisms. </a:t>
            </a:r>
          </a:p>
          <a:p>
            <a:pPr lvl="1"/>
            <a:endParaRPr lang="en-US" dirty="0"/>
          </a:p>
          <a:p>
            <a:pPr marL="301752" lvl="1" indent="0">
              <a:buNone/>
            </a:pPr>
            <a:endParaRPr lang="en-US" dirty="0"/>
          </a:p>
          <a:p>
            <a:pPr marL="301752" lvl="1" indent="0">
              <a:buNone/>
            </a:pPr>
            <a:endParaRPr lang="en-US" dirty="0"/>
          </a:p>
        </p:txBody>
      </p:sp>
    </p:spTree>
    <p:extLst>
      <p:ext uri="{BB962C8B-B14F-4D97-AF65-F5344CB8AC3E}">
        <p14:creationId xmlns:p14="http://schemas.microsoft.com/office/powerpoint/2010/main" val="3690012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B0132-672A-E71F-5D3E-C976D980C306}"/>
              </a:ext>
            </a:extLst>
          </p:cNvPr>
          <p:cNvSpPr>
            <a:spLocks noGrp="1"/>
          </p:cNvSpPr>
          <p:nvPr>
            <p:ph type="title"/>
          </p:nvPr>
        </p:nvSpPr>
        <p:spPr/>
        <p:txBody>
          <a:bodyPr/>
          <a:lstStyle/>
          <a:p>
            <a:r>
              <a:rPr lang="en-US" dirty="0"/>
              <a:t>Psychogenic Pain – </a:t>
            </a:r>
            <a:r>
              <a:rPr lang="en-US" dirty="0">
                <a:solidFill>
                  <a:schemeClr val="accent1"/>
                </a:solidFill>
              </a:rPr>
              <a:t>Psychosomatic/Psychophysiological</a:t>
            </a:r>
          </a:p>
        </p:txBody>
      </p:sp>
      <p:sp>
        <p:nvSpPr>
          <p:cNvPr id="3" name="Content Placeholder 2">
            <a:extLst>
              <a:ext uri="{FF2B5EF4-FFF2-40B4-BE49-F238E27FC236}">
                <a16:creationId xmlns:a16="http://schemas.microsoft.com/office/drawing/2014/main" id="{7CE289C9-9CCA-E865-5156-16A4CEE3B97E}"/>
              </a:ext>
            </a:extLst>
          </p:cNvPr>
          <p:cNvSpPr>
            <a:spLocks noGrp="1"/>
          </p:cNvSpPr>
          <p:nvPr>
            <p:ph idx="1"/>
          </p:nvPr>
        </p:nvSpPr>
        <p:spPr>
          <a:xfrm>
            <a:off x="1522414" y="1905000"/>
            <a:ext cx="5029198" cy="4267200"/>
          </a:xfrm>
        </p:spPr>
        <p:txBody>
          <a:bodyPr>
            <a:normAutofit fontScale="92500" lnSpcReduction="20000"/>
          </a:bodyPr>
          <a:lstStyle/>
          <a:p>
            <a:r>
              <a:rPr lang="en-US" dirty="0"/>
              <a:t>Pain experienced without a clear physical cause, often influenced or even caused  by psychological or emotional factors such as anxiety, depression, or trauma.</a:t>
            </a:r>
            <a:endParaRPr lang="en-US" b="0" i="0" dirty="0">
              <a:solidFill>
                <a:srgbClr val="001D35"/>
              </a:solidFill>
              <a:effectLst/>
              <a:latin typeface="Google Sans"/>
            </a:endParaRPr>
          </a:p>
          <a:p>
            <a:r>
              <a:rPr lang="en-US" dirty="0"/>
              <a:t>The terms psychosomatic and psychophysiological are often used interchangeably</a:t>
            </a:r>
          </a:p>
          <a:p>
            <a:r>
              <a:rPr lang="en-US" dirty="0"/>
              <a:t>However, some sources assert that psychosomatic conditions are </a:t>
            </a:r>
            <a:r>
              <a:rPr lang="en-US" b="1" i="1" dirty="0">
                <a:solidFill>
                  <a:srgbClr val="FF0000"/>
                </a:solidFill>
              </a:rPr>
              <a:t>caused</a:t>
            </a:r>
            <a:r>
              <a:rPr lang="en-US" dirty="0"/>
              <a:t> </a:t>
            </a:r>
            <a:r>
              <a:rPr lang="en-US" b="1" i="1" dirty="0">
                <a:solidFill>
                  <a:srgbClr val="FF0000"/>
                </a:solidFill>
              </a:rPr>
              <a:t>by psychological factors </a:t>
            </a:r>
            <a:r>
              <a:rPr lang="en-US" dirty="0"/>
              <a:t>while psychophysiological conditions are </a:t>
            </a:r>
            <a:r>
              <a:rPr lang="en-US" b="1" i="1" dirty="0">
                <a:solidFill>
                  <a:srgbClr val="FF0000"/>
                </a:solidFill>
              </a:rPr>
              <a:t>caused by biological factors but exacerbated by psychological factors</a:t>
            </a:r>
            <a:r>
              <a:rPr lang="en-US" dirty="0"/>
              <a:t>.</a:t>
            </a:r>
          </a:p>
        </p:txBody>
      </p:sp>
      <p:pic>
        <p:nvPicPr>
          <p:cNvPr id="4" name="Content Placeholder 5">
            <a:extLst>
              <a:ext uri="{FF2B5EF4-FFF2-40B4-BE49-F238E27FC236}">
                <a16:creationId xmlns:a16="http://schemas.microsoft.com/office/drawing/2014/main" id="{09AFF710-5857-98A9-8163-16E82BBA5A38}"/>
              </a:ext>
            </a:extLst>
          </p:cNvPr>
          <p:cNvPicPr>
            <a:picLocks noChangeAspect="1"/>
          </p:cNvPicPr>
          <p:nvPr/>
        </p:nvPicPr>
        <p:blipFill>
          <a:blip r:embed="rId3"/>
          <a:stretch>
            <a:fillRect/>
          </a:stretch>
        </p:blipFill>
        <p:spPr>
          <a:xfrm>
            <a:off x="7060740" y="1870380"/>
            <a:ext cx="4048695" cy="4210050"/>
          </a:xfrm>
          <a:prstGeom prst="rect">
            <a:avLst/>
          </a:prstGeom>
        </p:spPr>
      </p:pic>
      <p:sp>
        <p:nvSpPr>
          <p:cNvPr id="5" name="Arrow: Up 4">
            <a:extLst>
              <a:ext uri="{FF2B5EF4-FFF2-40B4-BE49-F238E27FC236}">
                <a16:creationId xmlns:a16="http://schemas.microsoft.com/office/drawing/2014/main" id="{A063885F-6344-7063-CA0F-10D53AB3FCA1}"/>
              </a:ext>
            </a:extLst>
          </p:cNvPr>
          <p:cNvSpPr/>
          <p:nvPr/>
        </p:nvSpPr>
        <p:spPr>
          <a:xfrm rot="16200000" flipH="1">
            <a:off x="9713912" y="1866901"/>
            <a:ext cx="609601" cy="990601"/>
          </a:xfrm>
          <a:prstGeom prst="upArrow">
            <a:avLst/>
          </a:prstGeom>
          <a:solidFill>
            <a:srgbClr val="FF0000"/>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Up 5">
            <a:extLst>
              <a:ext uri="{FF2B5EF4-FFF2-40B4-BE49-F238E27FC236}">
                <a16:creationId xmlns:a16="http://schemas.microsoft.com/office/drawing/2014/main" id="{24911F12-173C-6454-D4CA-B27DB346B244}"/>
              </a:ext>
            </a:extLst>
          </p:cNvPr>
          <p:cNvSpPr/>
          <p:nvPr/>
        </p:nvSpPr>
        <p:spPr>
          <a:xfrm rot="16200000" flipH="1">
            <a:off x="10708105" y="3768309"/>
            <a:ext cx="165403" cy="248789"/>
          </a:xfrm>
          <a:prstGeom prst="upArrow">
            <a:avLst/>
          </a:prstGeom>
          <a:solidFill>
            <a:srgbClr val="FF0000"/>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Up 6">
            <a:extLst>
              <a:ext uri="{FF2B5EF4-FFF2-40B4-BE49-F238E27FC236}">
                <a16:creationId xmlns:a16="http://schemas.microsoft.com/office/drawing/2014/main" id="{6707F9B3-0421-301C-FB6C-2FA56CFD0D92}"/>
              </a:ext>
            </a:extLst>
          </p:cNvPr>
          <p:cNvSpPr/>
          <p:nvPr/>
        </p:nvSpPr>
        <p:spPr>
          <a:xfrm rot="16200000" flipH="1">
            <a:off x="9778922" y="4240291"/>
            <a:ext cx="184875" cy="695894"/>
          </a:xfrm>
          <a:prstGeom prst="upArrow">
            <a:avLst/>
          </a:prstGeom>
          <a:solidFill>
            <a:srgbClr val="FF0000"/>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Up 7">
            <a:extLst>
              <a:ext uri="{FF2B5EF4-FFF2-40B4-BE49-F238E27FC236}">
                <a16:creationId xmlns:a16="http://schemas.microsoft.com/office/drawing/2014/main" id="{06C9DBDA-DA47-2F3D-3EA3-1E97530E02F0}"/>
              </a:ext>
            </a:extLst>
          </p:cNvPr>
          <p:cNvSpPr/>
          <p:nvPr/>
        </p:nvSpPr>
        <p:spPr>
          <a:xfrm rot="16200000" flipH="1">
            <a:off x="8559721" y="5383291"/>
            <a:ext cx="184875" cy="695894"/>
          </a:xfrm>
          <a:prstGeom prst="upArrow">
            <a:avLst/>
          </a:prstGeom>
          <a:solidFill>
            <a:srgbClr val="FF0000"/>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69102983-4CA0-FC5D-DA9E-774DF1128D75}"/>
              </a:ext>
            </a:extLst>
          </p:cNvPr>
          <p:cNvSpPr/>
          <p:nvPr/>
        </p:nvSpPr>
        <p:spPr>
          <a:xfrm>
            <a:off x="8965115" y="5269573"/>
            <a:ext cx="495649"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cap="none" spc="0" dirty="0">
                <a:ln/>
                <a:solidFill>
                  <a:srgbClr val="FF0000"/>
                </a:solidFill>
                <a:effectLst/>
              </a:rPr>
              <a:t>?</a:t>
            </a:r>
          </a:p>
        </p:txBody>
      </p:sp>
      <p:sp>
        <p:nvSpPr>
          <p:cNvPr id="10" name="Rectangle 9">
            <a:extLst>
              <a:ext uri="{FF2B5EF4-FFF2-40B4-BE49-F238E27FC236}">
                <a16:creationId xmlns:a16="http://schemas.microsoft.com/office/drawing/2014/main" id="{B8840B25-0A9F-743B-11C9-63A8BDE0A865}"/>
              </a:ext>
            </a:extLst>
          </p:cNvPr>
          <p:cNvSpPr/>
          <p:nvPr/>
        </p:nvSpPr>
        <p:spPr>
          <a:xfrm>
            <a:off x="10222938" y="4126573"/>
            <a:ext cx="495649"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cap="none" spc="0" dirty="0">
                <a:ln/>
                <a:solidFill>
                  <a:srgbClr val="FF0000"/>
                </a:solidFill>
                <a:effectLst/>
              </a:rPr>
              <a:t>?</a:t>
            </a:r>
          </a:p>
        </p:txBody>
      </p:sp>
      <p:sp>
        <p:nvSpPr>
          <p:cNvPr id="11" name="Rectangle 10">
            <a:extLst>
              <a:ext uri="{FF2B5EF4-FFF2-40B4-BE49-F238E27FC236}">
                <a16:creationId xmlns:a16="http://schemas.microsoft.com/office/drawing/2014/main" id="{B8346900-A053-CF79-E4C8-3D10625B539E}"/>
              </a:ext>
            </a:extLst>
          </p:cNvPr>
          <p:cNvSpPr/>
          <p:nvPr/>
        </p:nvSpPr>
        <p:spPr>
          <a:xfrm>
            <a:off x="10861611" y="3513740"/>
            <a:ext cx="495649"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cap="none" spc="0" dirty="0">
                <a:ln/>
                <a:solidFill>
                  <a:srgbClr val="FF0000"/>
                </a:solidFill>
                <a:effectLst/>
              </a:rPr>
              <a:t>?</a:t>
            </a:r>
          </a:p>
        </p:txBody>
      </p:sp>
    </p:spTree>
    <p:extLst>
      <p:ext uri="{BB962C8B-B14F-4D97-AF65-F5344CB8AC3E}">
        <p14:creationId xmlns:p14="http://schemas.microsoft.com/office/powerpoint/2010/main" val="685096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8021C-DF72-49DA-778C-97E49D206E96}"/>
              </a:ext>
            </a:extLst>
          </p:cNvPr>
          <p:cNvSpPr>
            <a:spLocks noGrp="1"/>
          </p:cNvSpPr>
          <p:nvPr>
            <p:ph type="title"/>
          </p:nvPr>
        </p:nvSpPr>
        <p:spPr/>
        <p:txBody>
          <a:bodyPr/>
          <a:lstStyle/>
          <a:p>
            <a:r>
              <a:rPr lang="en-US" dirty="0"/>
              <a:t>Psychogenic Pain - </a:t>
            </a:r>
            <a:r>
              <a:rPr lang="en-US" dirty="0">
                <a:solidFill>
                  <a:srgbClr val="00B0F0"/>
                </a:solidFill>
              </a:rPr>
              <a:t>Psychosomatic</a:t>
            </a:r>
          </a:p>
        </p:txBody>
      </p:sp>
      <p:sp>
        <p:nvSpPr>
          <p:cNvPr id="3" name="Content Placeholder 2">
            <a:extLst>
              <a:ext uri="{FF2B5EF4-FFF2-40B4-BE49-F238E27FC236}">
                <a16:creationId xmlns:a16="http://schemas.microsoft.com/office/drawing/2014/main" id="{C6A6E50F-BC04-B81C-C09C-ECE40873D982}"/>
              </a:ext>
            </a:extLst>
          </p:cNvPr>
          <p:cNvSpPr>
            <a:spLocks noGrp="1"/>
          </p:cNvSpPr>
          <p:nvPr>
            <p:ph idx="1"/>
          </p:nvPr>
        </p:nvSpPr>
        <p:spPr/>
        <p:txBody>
          <a:bodyPr/>
          <a:lstStyle/>
          <a:p>
            <a:r>
              <a:rPr lang="en-US" dirty="0">
                <a:solidFill>
                  <a:srgbClr val="FFFF00"/>
                </a:solidFill>
              </a:rPr>
              <a:t>Examples:</a:t>
            </a:r>
          </a:p>
          <a:p>
            <a:pPr lvl="1"/>
            <a:r>
              <a:rPr lang="en-US" dirty="0"/>
              <a:t>Headaches or other somatic symptoms that develop whenever an individual engages in a socially/morally/ethically disapproved behavior such as:</a:t>
            </a:r>
          </a:p>
          <a:p>
            <a:pPr lvl="2"/>
            <a:r>
              <a:rPr lang="en-US" dirty="0"/>
              <a:t> Consuming intoxicants frowned upon by social network	</a:t>
            </a:r>
          </a:p>
          <a:p>
            <a:pPr lvl="2"/>
            <a:r>
              <a:rPr lang="en-US" dirty="0"/>
              <a:t>A person in a committed relationship flirting with someone other than their partner</a:t>
            </a:r>
          </a:p>
          <a:p>
            <a:pPr lvl="2"/>
            <a:r>
              <a:rPr lang="en-US" dirty="0"/>
              <a:t>Participating in a social activity proscribed by one’s religious or spiritual beliefs</a:t>
            </a:r>
          </a:p>
          <a:p>
            <a:pPr marL="548640" lvl="2" indent="0">
              <a:buNone/>
            </a:pPr>
            <a:endParaRPr lang="en-US" dirty="0"/>
          </a:p>
        </p:txBody>
      </p:sp>
    </p:spTree>
    <p:extLst>
      <p:ext uri="{BB962C8B-B14F-4D97-AF65-F5344CB8AC3E}">
        <p14:creationId xmlns:p14="http://schemas.microsoft.com/office/powerpoint/2010/main" val="2589603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06E86-7FD3-9FC3-1B50-DEACE15B90DB}"/>
              </a:ext>
            </a:extLst>
          </p:cNvPr>
          <p:cNvSpPr>
            <a:spLocks noGrp="1"/>
          </p:cNvSpPr>
          <p:nvPr>
            <p:ph type="title"/>
          </p:nvPr>
        </p:nvSpPr>
        <p:spPr/>
        <p:txBody>
          <a:bodyPr/>
          <a:lstStyle/>
          <a:p>
            <a:r>
              <a:rPr lang="en-US" dirty="0"/>
              <a:t>Psychogenic Pain - </a:t>
            </a:r>
            <a:r>
              <a:rPr lang="en-US" dirty="0">
                <a:solidFill>
                  <a:srgbClr val="00B0F0"/>
                </a:solidFill>
              </a:rPr>
              <a:t>Psychophysiological</a:t>
            </a:r>
          </a:p>
        </p:txBody>
      </p:sp>
      <p:sp>
        <p:nvSpPr>
          <p:cNvPr id="3" name="Content Placeholder 2">
            <a:extLst>
              <a:ext uri="{FF2B5EF4-FFF2-40B4-BE49-F238E27FC236}">
                <a16:creationId xmlns:a16="http://schemas.microsoft.com/office/drawing/2014/main" id="{EF5A2D56-AEE4-75F8-8251-854695096FC4}"/>
              </a:ext>
            </a:extLst>
          </p:cNvPr>
          <p:cNvSpPr>
            <a:spLocks noGrp="1"/>
          </p:cNvSpPr>
          <p:nvPr>
            <p:ph sz="half" idx="1"/>
          </p:nvPr>
        </p:nvSpPr>
        <p:spPr/>
        <p:txBody>
          <a:bodyPr>
            <a:normAutofit/>
          </a:bodyPr>
          <a:lstStyle/>
          <a:p>
            <a:r>
              <a:rPr lang="en-US" dirty="0"/>
              <a:t>Example:</a:t>
            </a:r>
          </a:p>
          <a:p>
            <a:pPr lvl="1"/>
            <a:r>
              <a:rPr lang="en-US" dirty="0"/>
              <a:t>Fear Avoidance Model of Pain</a:t>
            </a:r>
          </a:p>
          <a:p>
            <a:pPr lvl="1"/>
            <a:r>
              <a:rPr lang="en-US" dirty="0"/>
              <a:t>Experiential avoidance of pain resulting from fear of pain/injury leads to deconditioning which then is the actual cause of pain.</a:t>
            </a:r>
          </a:p>
          <a:p>
            <a:pPr lvl="1"/>
            <a:endParaRPr lang="en-US" dirty="0"/>
          </a:p>
          <a:p>
            <a:pPr lvl="1"/>
            <a:r>
              <a:rPr lang="en-US" dirty="0" err="1"/>
              <a:t>Vlaeyen</a:t>
            </a:r>
            <a:r>
              <a:rPr lang="en-US" dirty="0"/>
              <a:t> &amp; Linton (2000) Fear Avoidance and its consequences in chronic </a:t>
            </a:r>
            <a:r>
              <a:rPr lang="en-US" dirty="0" err="1"/>
              <a:t>muscloskeletal</a:t>
            </a:r>
            <a:r>
              <a:rPr lang="en-US" dirty="0"/>
              <a:t> pain: A state of the art. Pain. 85 (3): 317-332.</a:t>
            </a:r>
          </a:p>
          <a:p>
            <a:pPr lvl="1"/>
            <a:endParaRPr lang="en-US" dirty="0">
              <a:latin typeface="Amasis MT Pro Medium" panose="020F0502020204030204" pitchFamily="18" charset="0"/>
            </a:endParaRPr>
          </a:p>
          <a:p>
            <a:pPr lvl="1"/>
            <a:endParaRPr lang="en-US" dirty="0"/>
          </a:p>
        </p:txBody>
      </p:sp>
      <p:pic>
        <p:nvPicPr>
          <p:cNvPr id="5" name="Picture 2" descr="The Fear Avoidance Model, adopted from Vlaeyen">
            <a:extLst>
              <a:ext uri="{FF2B5EF4-FFF2-40B4-BE49-F238E27FC236}">
                <a16:creationId xmlns:a16="http://schemas.microsoft.com/office/drawing/2014/main" id="{A5FA9C24-2D51-9A37-1B7D-E4A2C3530A14}"/>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246812" y="1676400"/>
            <a:ext cx="5714999" cy="472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0342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F92F9-241F-54AD-4C1C-393FEF4F71D6}"/>
              </a:ext>
            </a:extLst>
          </p:cNvPr>
          <p:cNvSpPr>
            <a:spLocks noGrp="1"/>
          </p:cNvSpPr>
          <p:nvPr>
            <p:ph type="title"/>
          </p:nvPr>
        </p:nvSpPr>
        <p:spPr>
          <a:xfrm>
            <a:off x="1522416" y="304800"/>
            <a:ext cx="9143998" cy="1020762"/>
          </a:xfrm>
        </p:spPr>
        <p:txBody>
          <a:bodyPr>
            <a:normAutofit fontScale="90000"/>
          </a:bodyPr>
          <a:lstStyle/>
          <a:p>
            <a:br>
              <a:rPr lang="en-US" dirty="0"/>
            </a:br>
            <a:br>
              <a:rPr lang="en-US" dirty="0"/>
            </a:br>
            <a:br>
              <a:rPr lang="en-US" dirty="0"/>
            </a:br>
            <a:br>
              <a:rPr lang="en-US" dirty="0"/>
            </a:br>
            <a:br>
              <a:rPr lang="en-US" dirty="0"/>
            </a:br>
            <a:r>
              <a:rPr lang="en-US" dirty="0"/>
              <a:t>Psychogenic Pain </a:t>
            </a:r>
            <a:br>
              <a:rPr lang="en-US" dirty="0"/>
            </a:br>
            <a:r>
              <a:rPr lang="en-US" dirty="0">
                <a:solidFill>
                  <a:srgbClr val="00B0F0"/>
                </a:solidFill>
              </a:rPr>
              <a:t>Psychodynamic (Freudian) Theory</a:t>
            </a:r>
          </a:p>
        </p:txBody>
      </p:sp>
      <p:sp>
        <p:nvSpPr>
          <p:cNvPr id="3" name="Content Placeholder 2">
            <a:extLst>
              <a:ext uri="{FF2B5EF4-FFF2-40B4-BE49-F238E27FC236}">
                <a16:creationId xmlns:a16="http://schemas.microsoft.com/office/drawing/2014/main" id="{0ACA4BF8-82C2-546B-4686-9F5B682E2E0B}"/>
              </a:ext>
            </a:extLst>
          </p:cNvPr>
          <p:cNvSpPr>
            <a:spLocks noGrp="1"/>
          </p:cNvSpPr>
          <p:nvPr>
            <p:ph idx="1"/>
          </p:nvPr>
        </p:nvSpPr>
        <p:spPr>
          <a:xfrm>
            <a:off x="1522414" y="1905000"/>
            <a:ext cx="5333998" cy="4267200"/>
          </a:xfrm>
        </p:spPr>
        <p:txBody>
          <a:bodyPr>
            <a:normAutofit/>
          </a:bodyPr>
          <a:lstStyle/>
          <a:p>
            <a:r>
              <a:rPr lang="en-US" dirty="0"/>
              <a:t>The psychodynamic theory of pain suggests that chronic pain may be linked to repressed thoughts, urges, wishes, emotions or past traumas, which are then manifested as physical symptoms. </a:t>
            </a:r>
          </a:p>
          <a:p>
            <a:r>
              <a:rPr lang="en-US" dirty="0"/>
              <a:t>John Sarno – Healing Back Pain; The Divided Mind</a:t>
            </a:r>
          </a:p>
          <a:p>
            <a:r>
              <a:rPr lang="en-US" dirty="0"/>
              <a:t>Howard </a:t>
            </a:r>
            <a:r>
              <a:rPr lang="en-US" dirty="0" err="1"/>
              <a:t>Schubiner</a:t>
            </a:r>
            <a:r>
              <a:rPr lang="en-US" dirty="0"/>
              <a:t> – Unlearn Your Pain</a:t>
            </a:r>
          </a:p>
          <a:p>
            <a:r>
              <a:rPr lang="en-US" dirty="0"/>
              <a:t>Ron Siegel – Back Sense</a:t>
            </a:r>
          </a:p>
          <a:p>
            <a:endParaRPr lang="en-US" dirty="0"/>
          </a:p>
          <a:p>
            <a:endParaRPr lang="en-US" dirty="0"/>
          </a:p>
        </p:txBody>
      </p:sp>
      <p:pic>
        <p:nvPicPr>
          <p:cNvPr id="4" name="Content Placeholder 5">
            <a:extLst>
              <a:ext uri="{FF2B5EF4-FFF2-40B4-BE49-F238E27FC236}">
                <a16:creationId xmlns:a16="http://schemas.microsoft.com/office/drawing/2014/main" id="{0682465B-7746-613E-459C-BB8576CA3104}"/>
              </a:ext>
            </a:extLst>
          </p:cNvPr>
          <p:cNvPicPr>
            <a:picLocks noChangeAspect="1"/>
          </p:cNvPicPr>
          <p:nvPr/>
        </p:nvPicPr>
        <p:blipFill>
          <a:blip r:embed="rId3"/>
          <a:stretch>
            <a:fillRect/>
          </a:stretch>
        </p:blipFill>
        <p:spPr>
          <a:xfrm>
            <a:off x="7060740" y="1870380"/>
            <a:ext cx="4048695" cy="4210050"/>
          </a:xfrm>
          <a:prstGeom prst="rect">
            <a:avLst/>
          </a:prstGeom>
        </p:spPr>
      </p:pic>
      <p:sp>
        <p:nvSpPr>
          <p:cNvPr id="5" name="Arrow: Left 4">
            <a:extLst>
              <a:ext uri="{FF2B5EF4-FFF2-40B4-BE49-F238E27FC236}">
                <a16:creationId xmlns:a16="http://schemas.microsoft.com/office/drawing/2014/main" id="{BD853CDE-28C8-8E8B-43F0-43BF6F8ECC63}"/>
              </a:ext>
            </a:extLst>
          </p:cNvPr>
          <p:cNvSpPr/>
          <p:nvPr/>
        </p:nvSpPr>
        <p:spPr>
          <a:xfrm>
            <a:off x="9371012" y="2057400"/>
            <a:ext cx="978408" cy="484632"/>
          </a:xfrm>
          <a:prstGeom prst="leftArrow">
            <a:avLst/>
          </a:prstGeom>
          <a:solidFill>
            <a:srgbClr val="FF0000"/>
          </a:solidFill>
          <a:ln>
            <a:solidFill>
              <a:srgbClr val="FF00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1147789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C6021-601D-8999-538E-48F33252D016}"/>
              </a:ext>
            </a:extLst>
          </p:cNvPr>
          <p:cNvSpPr>
            <a:spLocks noGrp="1"/>
          </p:cNvSpPr>
          <p:nvPr>
            <p:ph type="title"/>
          </p:nvPr>
        </p:nvSpPr>
        <p:spPr/>
        <p:txBody>
          <a:bodyPr/>
          <a:lstStyle/>
          <a:p>
            <a:r>
              <a:rPr lang="en-US" dirty="0"/>
              <a:t>Psychogenic Pain </a:t>
            </a:r>
            <a:br>
              <a:rPr lang="en-US" dirty="0"/>
            </a:br>
            <a:r>
              <a:rPr lang="en-US" dirty="0"/>
              <a:t>Psychodynamic (Freudian) Theory</a:t>
            </a:r>
          </a:p>
        </p:txBody>
      </p:sp>
      <p:sp>
        <p:nvSpPr>
          <p:cNvPr id="3" name="Content Placeholder 2">
            <a:extLst>
              <a:ext uri="{FF2B5EF4-FFF2-40B4-BE49-F238E27FC236}">
                <a16:creationId xmlns:a16="http://schemas.microsoft.com/office/drawing/2014/main" id="{E6837BC1-DB0D-26D3-DC3E-F16A5A20ED14}"/>
              </a:ext>
            </a:extLst>
          </p:cNvPr>
          <p:cNvSpPr>
            <a:spLocks noGrp="1"/>
          </p:cNvSpPr>
          <p:nvPr>
            <p:ph idx="1"/>
          </p:nvPr>
        </p:nvSpPr>
        <p:spPr/>
        <p:txBody>
          <a:bodyPr>
            <a:normAutofit/>
          </a:bodyPr>
          <a:lstStyle/>
          <a:p>
            <a:r>
              <a:rPr lang="en-US" dirty="0"/>
              <a:t>Research demonstrating correlation of trauma history and chronic pain</a:t>
            </a:r>
          </a:p>
          <a:p>
            <a:pPr lvl="1"/>
            <a:r>
              <a:rPr lang="en-US" dirty="0"/>
              <a:t>What is the association between childhood adversity and subsequent chronic pain in adulthood? A systemic review (2023)</a:t>
            </a:r>
          </a:p>
          <a:p>
            <a:pPr lvl="1"/>
            <a:r>
              <a:rPr lang="en-US" dirty="0"/>
              <a:t>Narrative synthesis methodology evaluating 68 studies describing 196,130 participants</a:t>
            </a:r>
          </a:p>
          <a:p>
            <a:pPr lvl="1"/>
            <a:r>
              <a:rPr lang="en-US" dirty="0">
                <a:solidFill>
                  <a:srgbClr val="00B0F0"/>
                </a:solidFill>
              </a:rPr>
              <a:t>Conclusion: A strong association was found between adverse childhood experiences and chronic pain in adulthood.</a:t>
            </a:r>
          </a:p>
          <a:p>
            <a:endParaRPr lang="en-US" dirty="0"/>
          </a:p>
          <a:p>
            <a:endParaRPr lang="en-US" dirty="0"/>
          </a:p>
          <a:p>
            <a:endParaRPr lang="en-US" dirty="0"/>
          </a:p>
        </p:txBody>
      </p:sp>
    </p:spTree>
    <p:extLst>
      <p:ext uri="{BB962C8B-B14F-4D97-AF65-F5344CB8AC3E}">
        <p14:creationId xmlns:p14="http://schemas.microsoft.com/office/powerpoint/2010/main" val="3436251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5D03C-198A-8067-2692-C79A9F67D2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91C041-38D6-2EF2-86CF-ABEE737D2165}"/>
              </a:ext>
            </a:extLst>
          </p:cNvPr>
          <p:cNvSpPr>
            <a:spLocks noGrp="1"/>
          </p:cNvSpPr>
          <p:nvPr>
            <p:ph type="title"/>
          </p:nvPr>
        </p:nvSpPr>
        <p:spPr/>
        <p:txBody>
          <a:bodyPr/>
          <a:lstStyle/>
          <a:p>
            <a:r>
              <a:rPr lang="en-US" dirty="0"/>
              <a:t>Psychogenic Pain</a:t>
            </a:r>
          </a:p>
        </p:txBody>
      </p:sp>
      <p:sp>
        <p:nvSpPr>
          <p:cNvPr id="3" name="Content Placeholder 2">
            <a:extLst>
              <a:ext uri="{FF2B5EF4-FFF2-40B4-BE49-F238E27FC236}">
                <a16:creationId xmlns:a16="http://schemas.microsoft.com/office/drawing/2014/main" id="{F070B9B0-1873-BCAC-362D-7726B20CA030}"/>
              </a:ext>
            </a:extLst>
          </p:cNvPr>
          <p:cNvSpPr>
            <a:spLocks noGrp="1"/>
          </p:cNvSpPr>
          <p:nvPr>
            <p:ph sz="half" idx="1"/>
          </p:nvPr>
        </p:nvSpPr>
        <p:spPr>
          <a:xfrm>
            <a:off x="1522413" y="1905000"/>
            <a:ext cx="9829799" cy="4267200"/>
          </a:xfrm>
        </p:spPr>
        <p:txBody>
          <a:bodyPr>
            <a:normAutofit/>
          </a:bodyPr>
          <a:lstStyle/>
          <a:p>
            <a:r>
              <a:rPr lang="en-US" dirty="0">
                <a:solidFill>
                  <a:srgbClr val="00B0F0"/>
                </a:solidFill>
              </a:rPr>
              <a:t>Etiology:</a:t>
            </a:r>
          </a:p>
          <a:p>
            <a:pPr lvl="1"/>
            <a:r>
              <a:rPr lang="en-US" dirty="0">
                <a:solidFill>
                  <a:schemeClr val="accent2"/>
                </a:solidFill>
              </a:rPr>
              <a:t>Psychosomatic: </a:t>
            </a:r>
            <a:r>
              <a:rPr lang="en-US" dirty="0"/>
              <a:t>Psychological factors such as anxiety, depression, stress, emotional distress, or disavowed and unconscious mental contents are </a:t>
            </a:r>
            <a:r>
              <a:rPr lang="en-US" dirty="0">
                <a:solidFill>
                  <a:schemeClr val="accent1"/>
                </a:solidFill>
              </a:rPr>
              <a:t>causative</a:t>
            </a:r>
            <a:r>
              <a:rPr lang="en-US" dirty="0"/>
              <a:t>.</a:t>
            </a:r>
          </a:p>
          <a:p>
            <a:pPr lvl="1"/>
            <a:r>
              <a:rPr lang="en-US" dirty="0">
                <a:solidFill>
                  <a:schemeClr val="accent4"/>
                </a:solidFill>
              </a:rPr>
              <a:t>Psychophysiological:</a:t>
            </a:r>
            <a:r>
              <a:rPr lang="en-US" dirty="0"/>
              <a:t> Psychological factors such as anxiety, depression, stress, or emotional distress, or disavowed and unconscious mental contents  are </a:t>
            </a:r>
            <a:r>
              <a:rPr lang="en-US" dirty="0">
                <a:solidFill>
                  <a:schemeClr val="accent1"/>
                </a:solidFill>
              </a:rPr>
              <a:t>contributory</a:t>
            </a:r>
            <a:r>
              <a:rPr lang="en-US" dirty="0"/>
              <a:t>.</a:t>
            </a:r>
          </a:p>
          <a:p>
            <a:r>
              <a:rPr lang="en-US" dirty="0">
                <a:solidFill>
                  <a:srgbClr val="00B0F0"/>
                </a:solidFill>
              </a:rPr>
              <a:t>Pathophysiology:</a:t>
            </a:r>
          </a:p>
          <a:p>
            <a:pPr lvl="1"/>
            <a:r>
              <a:rPr lang="en-US" dirty="0">
                <a:solidFill>
                  <a:schemeClr val="accent2"/>
                </a:solidFill>
              </a:rPr>
              <a:t>Psychosomatic: </a:t>
            </a:r>
            <a:r>
              <a:rPr lang="en-US" dirty="0"/>
              <a:t>Activation of pain circuitry in the brain by other brain circuitry (i.e., memory, mirror neurons, anxiety, fear, etc. and may be conscious or unconscious)</a:t>
            </a:r>
          </a:p>
          <a:p>
            <a:pPr lvl="1"/>
            <a:r>
              <a:rPr lang="en-US" dirty="0">
                <a:solidFill>
                  <a:schemeClr val="accent4"/>
                </a:solidFill>
              </a:rPr>
              <a:t>Psychophysiological: </a:t>
            </a:r>
            <a:r>
              <a:rPr lang="en-US" dirty="0"/>
              <a:t>Cortical or subcortical modulation of spinal 2nd order neurons leading to long-term potentiation, central sensitization, hyperalgesia, and/or allodynia</a:t>
            </a:r>
          </a:p>
          <a:p>
            <a:endParaRPr lang="en-US" dirty="0"/>
          </a:p>
        </p:txBody>
      </p:sp>
    </p:spTree>
    <p:extLst>
      <p:ext uri="{BB962C8B-B14F-4D97-AF65-F5344CB8AC3E}">
        <p14:creationId xmlns:p14="http://schemas.microsoft.com/office/powerpoint/2010/main" val="714561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29B4B2-A6F4-699A-F88F-50FE08B48A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30EC6E-3F2F-99A8-A578-B558E5B59965}"/>
              </a:ext>
            </a:extLst>
          </p:cNvPr>
          <p:cNvSpPr>
            <a:spLocks noGrp="1"/>
          </p:cNvSpPr>
          <p:nvPr>
            <p:ph type="title"/>
          </p:nvPr>
        </p:nvSpPr>
        <p:spPr/>
        <p:txBody>
          <a:bodyPr/>
          <a:lstStyle/>
          <a:p>
            <a:r>
              <a:rPr lang="en-US" dirty="0"/>
              <a:t>Psychogenic Pain</a:t>
            </a:r>
          </a:p>
        </p:txBody>
      </p:sp>
      <p:sp>
        <p:nvSpPr>
          <p:cNvPr id="3" name="Content Placeholder 2">
            <a:extLst>
              <a:ext uri="{FF2B5EF4-FFF2-40B4-BE49-F238E27FC236}">
                <a16:creationId xmlns:a16="http://schemas.microsoft.com/office/drawing/2014/main" id="{6776CE06-2505-C2F1-39B8-68FA337B9447}"/>
              </a:ext>
            </a:extLst>
          </p:cNvPr>
          <p:cNvSpPr>
            <a:spLocks noGrp="1"/>
          </p:cNvSpPr>
          <p:nvPr>
            <p:ph sz="half" idx="1"/>
          </p:nvPr>
        </p:nvSpPr>
        <p:spPr>
          <a:xfrm>
            <a:off x="1522413" y="1905000"/>
            <a:ext cx="9829799" cy="4267200"/>
          </a:xfrm>
        </p:spPr>
        <p:txBody>
          <a:bodyPr>
            <a:normAutofit/>
          </a:bodyPr>
          <a:lstStyle/>
          <a:p>
            <a:r>
              <a:rPr lang="en-US" dirty="0">
                <a:solidFill>
                  <a:schemeClr val="accent1"/>
                </a:solidFill>
              </a:rPr>
              <a:t>Presentation:</a:t>
            </a:r>
          </a:p>
          <a:p>
            <a:pPr lvl="1"/>
            <a:r>
              <a:rPr lang="en-US" dirty="0">
                <a:solidFill>
                  <a:schemeClr val="accent2"/>
                </a:solidFill>
              </a:rPr>
              <a:t>Psychosomatic: </a:t>
            </a:r>
            <a:r>
              <a:rPr lang="en-US" dirty="0"/>
              <a:t>More often widespread, shifting, non-anatomical </a:t>
            </a:r>
          </a:p>
          <a:p>
            <a:pPr lvl="1"/>
            <a:r>
              <a:rPr lang="en-US" dirty="0">
                <a:solidFill>
                  <a:schemeClr val="accent4"/>
                </a:solidFill>
              </a:rPr>
              <a:t>Psychophysiological: </a:t>
            </a:r>
            <a:r>
              <a:rPr lang="en-US" dirty="0"/>
              <a:t>More often more highly focused on one physiological system with known physical pathology</a:t>
            </a:r>
          </a:p>
          <a:p>
            <a:r>
              <a:rPr lang="en-US" dirty="0">
                <a:solidFill>
                  <a:schemeClr val="accent3"/>
                </a:solidFill>
              </a:rPr>
              <a:t>Perception:</a:t>
            </a:r>
          </a:p>
          <a:p>
            <a:pPr lvl="1"/>
            <a:r>
              <a:rPr lang="en-US" kern="100" dirty="0">
                <a:solidFill>
                  <a:schemeClr val="accent2"/>
                </a:solidFill>
                <a:effectLst/>
                <a:latin typeface="Aptos" panose="020B0004020202020204" pitchFamily="34" charset="0"/>
                <a:ea typeface="Aptos" panose="020B0004020202020204" pitchFamily="34" charset="0"/>
                <a:cs typeface="Times New Roman" panose="02020603050405020304" pitchFamily="18" charset="0"/>
              </a:rPr>
              <a:t>Psychosomatic: </a:t>
            </a:r>
            <a:r>
              <a:rPr lang="en-US"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rPr>
              <a:t>False alarm</a:t>
            </a:r>
            <a:r>
              <a:rPr lang="en-US" kern="100" dirty="0">
                <a:effectLst/>
                <a:latin typeface="Aptos" panose="020B0004020202020204" pitchFamily="34" charset="0"/>
                <a:ea typeface="Aptos" panose="020B0004020202020204" pitchFamily="34" charset="0"/>
                <a:cs typeface="Times New Roman" panose="02020603050405020304" pitchFamily="18" charset="0"/>
              </a:rPr>
              <a:t>, possibly symbolically related to some other conscious or unconscious perception of threat to survival, acceptance, etc. </a:t>
            </a:r>
          </a:p>
          <a:p>
            <a:pPr lvl="1"/>
            <a:r>
              <a:rPr lang="en-US" kern="100" dirty="0">
                <a:solidFill>
                  <a:schemeClr val="accent4"/>
                </a:solidFill>
                <a:effectLst/>
                <a:latin typeface="Aptos" panose="020B0004020202020204" pitchFamily="34" charset="0"/>
                <a:ea typeface="Aptos" panose="020B0004020202020204" pitchFamily="34" charset="0"/>
                <a:cs typeface="Times New Roman" panose="02020603050405020304" pitchFamily="18" charset="0"/>
              </a:rPr>
              <a:t>Psychophysiological: </a:t>
            </a:r>
            <a:r>
              <a:rPr lang="en-US"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rPr>
              <a:t>Facilitatory modulation </a:t>
            </a:r>
            <a:r>
              <a:rPr lang="en-US" kern="100" dirty="0">
                <a:effectLst/>
                <a:latin typeface="Aptos" panose="020B0004020202020204" pitchFamily="34" charset="0"/>
                <a:ea typeface="Aptos" panose="020B0004020202020204" pitchFamily="34" charset="0"/>
                <a:cs typeface="Times New Roman" panose="02020603050405020304" pitchFamily="18" charset="0"/>
              </a:rPr>
              <a:t>driven by fear of pain, injury, disability, or other conscious or unconscious perception of threat to survival, acceptance, etc.</a:t>
            </a:r>
          </a:p>
          <a:p>
            <a:endParaRPr lang="en-US" dirty="0"/>
          </a:p>
        </p:txBody>
      </p:sp>
    </p:spTree>
    <p:extLst>
      <p:ext uri="{BB962C8B-B14F-4D97-AF65-F5344CB8AC3E}">
        <p14:creationId xmlns:p14="http://schemas.microsoft.com/office/powerpoint/2010/main" val="3976859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2E792-1D0D-FDB5-9A31-6A1C59872142}"/>
              </a:ext>
            </a:extLst>
          </p:cNvPr>
          <p:cNvSpPr>
            <a:spLocks noGrp="1"/>
          </p:cNvSpPr>
          <p:nvPr>
            <p:ph type="title"/>
          </p:nvPr>
        </p:nvSpPr>
        <p:spPr/>
        <p:txBody>
          <a:bodyPr/>
          <a:lstStyle/>
          <a:p>
            <a:r>
              <a:rPr lang="en-US" dirty="0"/>
              <a:t>Presentation Objectives</a:t>
            </a:r>
          </a:p>
        </p:txBody>
      </p:sp>
      <p:sp>
        <p:nvSpPr>
          <p:cNvPr id="3" name="Content Placeholder 2">
            <a:extLst>
              <a:ext uri="{FF2B5EF4-FFF2-40B4-BE49-F238E27FC236}">
                <a16:creationId xmlns:a16="http://schemas.microsoft.com/office/drawing/2014/main" id="{E426F474-A8DC-9B29-7801-2AE0F45B0BC0}"/>
              </a:ext>
            </a:extLst>
          </p:cNvPr>
          <p:cNvSpPr>
            <a:spLocks noGrp="1"/>
          </p:cNvSpPr>
          <p:nvPr>
            <p:ph idx="1"/>
          </p:nvPr>
        </p:nvSpPr>
        <p:spPr/>
        <p:txBody>
          <a:bodyPr/>
          <a:lstStyle/>
          <a:p>
            <a:pPr marL="342900" marR="0" lvl="0" indent="-342900">
              <a:lnSpc>
                <a:spcPct val="107000"/>
              </a:lnSpc>
              <a:buFont typeface="Symbol" panose="05050102010706020507" pitchFamily="18" charset="2"/>
              <a:buChar char=""/>
            </a:pPr>
            <a:r>
              <a:rPr lang="en-US" kern="100" dirty="0">
                <a:effectLst/>
                <a:latin typeface="Aptos" panose="020B0004020202020204" pitchFamily="34" charset="0"/>
                <a:ea typeface="Aptos" panose="020B0004020202020204" pitchFamily="34" charset="0"/>
                <a:cs typeface="Times New Roman" panose="02020603050405020304" pitchFamily="18" charset="0"/>
              </a:rPr>
              <a:t>Understand and describe differences between nociceptive, neuropathic, nociplastic and psychogenic pain in terms of etiology, presentation, and pathophysiology</a:t>
            </a:r>
          </a:p>
          <a:p>
            <a:pPr marL="342900" marR="0" lvl="0" indent="-342900">
              <a:lnSpc>
                <a:spcPct val="107000"/>
              </a:lnSpc>
              <a:buFont typeface="Symbol" panose="05050102010706020507" pitchFamily="18" charset="2"/>
              <a:buChar char=""/>
            </a:pPr>
            <a:r>
              <a:rPr lang="en-US" kern="100" dirty="0">
                <a:effectLst/>
                <a:latin typeface="Aptos" panose="020B0004020202020204" pitchFamily="34" charset="0"/>
                <a:ea typeface="Aptos" panose="020B0004020202020204" pitchFamily="34" charset="0"/>
                <a:cs typeface="Times New Roman" panose="02020603050405020304" pitchFamily="18" charset="0"/>
              </a:rPr>
              <a:t>Describe the mechanism(s) underlying each type of pain and how they influence perception and response to treatment</a:t>
            </a:r>
          </a:p>
          <a:p>
            <a:pPr marL="342900" marR="0" lvl="0" indent="-342900">
              <a:lnSpc>
                <a:spcPct val="107000"/>
              </a:lnSpc>
              <a:buFont typeface="Symbol" panose="05050102010706020507" pitchFamily="18" charset="2"/>
              <a:buChar char=""/>
            </a:pPr>
            <a:r>
              <a:rPr lang="en-US" kern="100" dirty="0">
                <a:effectLst/>
                <a:latin typeface="Aptos" panose="020B0004020202020204" pitchFamily="34" charset="0"/>
                <a:ea typeface="Aptos" panose="020B0004020202020204" pitchFamily="34" charset="0"/>
                <a:cs typeface="Times New Roman" panose="02020603050405020304" pitchFamily="18" charset="0"/>
              </a:rPr>
              <a:t>Discuss multimodal treatment strategies tailored to each type of pain, including pharmacological, interventional, and behavioral approaches</a:t>
            </a:r>
          </a:p>
          <a:p>
            <a:pPr marL="342900" marR="0" lvl="0" indent="-342900">
              <a:lnSpc>
                <a:spcPct val="107000"/>
              </a:lnSpc>
              <a:buFont typeface="Symbol" panose="05050102010706020507" pitchFamily="18" charset="2"/>
              <a:buChar char=""/>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01858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69E38-8C9D-8182-2B1D-3C22A33F62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D631C6-0C2C-4FF9-A98E-785C3FCC4235}"/>
              </a:ext>
            </a:extLst>
          </p:cNvPr>
          <p:cNvSpPr>
            <a:spLocks noGrp="1"/>
          </p:cNvSpPr>
          <p:nvPr>
            <p:ph type="title"/>
          </p:nvPr>
        </p:nvSpPr>
        <p:spPr/>
        <p:txBody>
          <a:bodyPr/>
          <a:lstStyle/>
          <a:p>
            <a:r>
              <a:rPr lang="en-US" dirty="0"/>
              <a:t>Psychogenic Pain</a:t>
            </a:r>
          </a:p>
        </p:txBody>
      </p:sp>
      <p:sp>
        <p:nvSpPr>
          <p:cNvPr id="3" name="Content Placeholder 2">
            <a:extLst>
              <a:ext uri="{FF2B5EF4-FFF2-40B4-BE49-F238E27FC236}">
                <a16:creationId xmlns:a16="http://schemas.microsoft.com/office/drawing/2014/main" id="{BBCBC150-10A7-64DE-7F1F-62FC3A35DA0C}"/>
              </a:ext>
            </a:extLst>
          </p:cNvPr>
          <p:cNvSpPr>
            <a:spLocks noGrp="1"/>
          </p:cNvSpPr>
          <p:nvPr>
            <p:ph sz="half" idx="1"/>
          </p:nvPr>
        </p:nvSpPr>
        <p:spPr>
          <a:xfrm>
            <a:off x="1522413" y="1905000"/>
            <a:ext cx="9829799" cy="4267200"/>
          </a:xfrm>
        </p:spPr>
        <p:txBody>
          <a:bodyPr>
            <a:normAutofit lnSpcReduction="10000"/>
          </a:bodyPr>
          <a:lstStyle/>
          <a:p>
            <a:r>
              <a:rPr lang="en-US" dirty="0">
                <a:solidFill>
                  <a:schemeClr val="accent1"/>
                </a:solidFill>
              </a:rPr>
              <a:t>Response to Tx:</a:t>
            </a:r>
          </a:p>
          <a:p>
            <a:pPr lvl="1"/>
            <a:r>
              <a:rPr lang="en-US" sz="1800" kern="100" dirty="0">
                <a:effectLst/>
                <a:latin typeface="Aptos" panose="020B0004020202020204" pitchFamily="34" charset="0"/>
                <a:ea typeface="Aptos" panose="020B0004020202020204" pitchFamily="34" charset="0"/>
                <a:cs typeface="Times New Roman" panose="02020603050405020304" pitchFamily="18" charset="0"/>
              </a:rPr>
              <a:t>Poor unless contributing psychological factors are addressed and patient has or is able to develop and embrace healthy self-efficacy and psychological mindedness</a:t>
            </a:r>
          </a:p>
          <a:p>
            <a:pPr marL="0" indent="0">
              <a:buNone/>
            </a:pPr>
            <a:r>
              <a:rPr lang="en-US" dirty="0">
                <a:solidFill>
                  <a:schemeClr val="accent4"/>
                </a:solidFill>
              </a:rPr>
              <a:t>Treatment Strategies:</a:t>
            </a:r>
          </a:p>
          <a:p>
            <a:pPr lvl="1"/>
            <a:r>
              <a:rPr lang="en-US" dirty="0">
                <a:solidFill>
                  <a:schemeClr val="accent1"/>
                </a:solidFill>
              </a:rPr>
              <a:t>Pharmacological:</a:t>
            </a:r>
            <a:r>
              <a:rPr lang="en-US" dirty="0"/>
              <a:t> Medications may or may not be helpful, psychiatric meds more likely to be helpful</a:t>
            </a:r>
          </a:p>
          <a:p>
            <a:pPr lvl="1"/>
            <a:r>
              <a:rPr lang="en-US" dirty="0">
                <a:solidFill>
                  <a:srgbClr val="FFFF00"/>
                </a:solidFill>
              </a:rPr>
              <a:t>Interventional: </a:t>
            </a:r>
            <a:r>
              <a:rPr lang="en-US" dirty="0"/>
              <a:t>PT (i.e., fear-avoidance focused PT intervention)</a:t>
            </a:r>
          </a:p>
          <a:p>
            <a:pPr lvl="1"/>
            <a:r>
              <a:rPr lang="en-US" dirty="0">
                <a:solidFill>
                  <a:srgbClr val="00B050"/>
                </a:solidFill>
              </a:rPr>
              <a:t>Behavioral:</a:t>
            </a:r>
            <a:r>
              <a:rPr lang="en-US" dirty="0"/>
              <a:t> Psychological Counseling (i.e. CBT, PRT, Coping Skills, Stress Management, and Relaxation Training, Trauma Processing, Depth Work), Yoga, Meditation.</a:t>
            </a:r>
          </a:p>
          <a:p>
            <a:r>
              <a:rPr lang="en-US" dirty="0">
                <a:solidFill>
                  <a:srgbClr val="00B0F0"/>
                </a:solidFill>
              </a:rPr>
              <a:t>Rene’: </a:t>
            </a:r>
            <a:r>
              <a:rPr lang="en-US" dirty="0"/>
              <a:t>Family conflict and other factors contributing to history of depression and anxiety were clearly contributing to perpetuation and aggravation of both back and mouth pain.</a:t>
            </a:r>
          </a:p>
        </p:txBody>
      </p:sp>
    </p:spTree>
    <p:extLst>
      <p:ext uri="{BB962C8B-B14F-4D97-AF65-F5344CB8AC3E}">
        <p14:creationId xmlns:p14="http://schemas.microsoft.com/office/powerpoint/2010/main" val="3856920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C843E5-9623-ED6B-A859-31A6215EB7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539201-BCCC-5CA3-05C9-4C35FF6007A6}"/>
              </a:ext>
            </a:extLst>
          </p:cNvPr>
          <p:cNvSpPr>
            <a:spLocks noGrp="1"/>
          </p:cNvSpPr>
          <p:nvPr>
            <p:ph type="title"/>
          </p:nvPr>
        </p:nvSpPr>
        <p:spPr/>
        <p:txBody>
          <a:bodyPr/>
          <a:lstStyle/>
          <a:p>
            <a:r>
              <a:rPr lang="en-US" dirty="0" err="1"/>
              <a:t>Rene’Status</a:t>
            </a:r>
            <a:r>
              <a:rPr lang="en-US" dirty="0"/>
              <a:t> Report</a:t>
            </a:r>
          </a:p>
        </p:txBody>
      </p:sp>
      <p:sp>
        <p:nvSpPr>
          <p:cNvPr id="3" name="Content Placeholder 2">
            <a:extLst>
              <a:ext uri="{FF2B5EF4-FFF2-40B4-BE49-F238E27FC236}">
                <a16:creationId xmlns:a16="http://schemas.microsoft.com/office/drawing/2014/main" id="{273D9AC5-AC67-1412-69F3-7BAF8800C007}"/>
              </a:ext>
            </a:extLst>
          </p:cNvPr>
          <p:cNvSpPr>
            <a:spLocks noGrp="1"/>
          </p:cNvSpPr>
          <p:nvPr>
            <p:ph sz="half" idx="1"/>
          </p:nvPr>
        </p:nvSpPr>
        <p:spPr>
          <a:xfrm>
            <a:off x="1522413" y="1905000"/>
            <a:ext cx="9829799" cy="4267200"/>
          </a:xfrm>
        </p:spPr>
        <p:txBody>
          <a:bodyPr>
            <a:normAutofit fontScale="92500"/>
          </a:bodyPr>
          <a:lstStyle/>
          <a:p>
            <a:r>
              <a:rPr lang="en-US" dirty="0"/>
              <a:t>Combination of supportive, pain self-management focused educational, and pain-focused CBT interventions.</a:t>
            </a:r>
          </a:p>
          <a:p>
            <a:r>
              <a:rPr lang="en-US" dirty="0"/>
              <a:t>Read The Way Out – Skeptical but curious.</a:t>
            </a:r>
          </a:p>
          <a:p>
            <a:r>
              <a:rPr lang="en-US" dirty="0"/>
              <a:t>Clearly able to make connection between family and political stress and flares of pain.</a:t>
            </a:r>
          </a:p>
          <a:p>
            <a:r>
              <a:rPr lang="en-US" dirty="0"/>
              <a:t>Did quite well with regard to functional recovery (much less time in bed, more time on feet and in community) for several months.</a:t>
            </a:r>
          </a:p>
          <a:p>
            <a:r>
              <a:rPr lang="en-US" dirty="0"/>
              <a:t>Until most recent episode of severe back pain which reportedly has led to a diagnosis of a NEW herniated disc and a recommendation for a 3</a:t>
            </a:r>
            <a:r>
              <a:rPr lang="en-US" baseline="30000" dirty="0"/>
              <a:t>rd</a:t>
            </a:r>
            <a:r>
              <a:rPr lang="en-US" dirty="0"/>
              <a:t> spinal surgery.  </a:t>
            </a:r>
          </a:p>
          <a:p>
            <a:r>
              <a:rPr lang="en-US" dirty="0"/>
              <a:t>Has dropped out of therapy since he has planned to pursue surgical intervention.</a:t>
            </a:r>
          </a:p>
        </p:txBody>
      </p:sp>
    </p:spTree>
    <p:extLst>
      <p:ext uri="{BB962C8B-B14F-4D97-AF65-F5344CB8AC3E}">
        <p14:creationId xmlns:p14="http://schemas.microsoft.com/office/powerpoint/2010/main" val="93312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3F01F-704F-B6E0-1012-D588EC468FE3}"/>
              </a:ext>
            </a:extLst>
          </p:cNvPr>
          <p:cNvSpPr>
            <a:spLocks noGrp="1"/>
          </p:cNvSpPr>
          <p:nvPr>
            <p:ph type="ctrTitle"/>
          </p:nvPr>
        </p:nvSpPr>
        <p:spPr/>
        <p:txBody>
          <a:bodyPr/>
          <a:lstStyle/>
          <a:p>
            <a:pPr algn="ctr"/>
            <a:r>
              <a:rPr lang="en-US" dirty="0">
                <a:latin typeface="Calibri" panose="020F0502020204030204" pitchFamily="34" charset="0"/>
                <a:ea typeface="Calibri" panose="020F0502020204030204" pitchFamily="34" charset="0"/>
                <a:cs typeface="Calibri" panose="020F0502020204030204" pitchFamily="34" charset="0"/>
              </a:rPr>
              <a:t>Patrick Davis, PhD</a:t>
            </a:r>
            <a:br>
              <a:rPr lang="en-US" dirty="0">
                <a:latin typeface="Calibri" panose="020F0502020204030204" pitchFamily="34" charset="0"/>
                <a:ea typeface="Calibri" panose="020F0502020204030204" pitchFamily="34" charset="0"/>
                <a:cs typeface="Calibri" panose="020F0502020204030204" pitchFamily="34" charset="0"/>
              </a:rPr>
            </a:br>
            <a:r>
              <a:rPr lang="en-US" sz="3600" dirty="0">
                <a:latin typeface="Calibri" panose="020F0502020204030204" pitchFamily="34" charset="0"/>
                <a:ea typeface="Calibri" panose="020F0502020204030204" pitchFamily="34" charset="0"/>
                <a:cs typeface="Calibri" panose="020F0502020204030204" pitchFamily="34" charset="0"/>
              </a:rPr>
              <a:t>pjd@dcpcmt.com</a:t>
            </a:r>
            <a:br>
              <a:rPr lang="en-US" dirty="0"/>
            </a:br>
            <a:endParaRPr lang="en-US" dirty="0"/>
          </a:p>
        </p:txBody>
      </p:sp>
      <p:sp>
        <p:nvSpPr>
          <p:cNvPr id="3" name="Subtitle 2">
            <a:extLst>
              <a:ext uri="{FF2B5EF4-FFF2-40B4-BE49-F238E27FC236}">
                <a16:creationId xmlns:a16="http://schemas.microsoft.com/office/drawing/2014/main" id="{F0A9BE2D-BE2E-0F04-9358-9DAC4B4E848E}"/>
              </a:ext>
            </a:extLst>
          </p:cNvPr>
          <p:cNvSpPr>
            <a:spLocks noGrp="1"/>
          </p:cNvSpPr>
          <p:nvPr>
            <p:ph type="subTitle" idx="1"/>
          </p:nvPr>
        </p:nvSpPr>
        <p:spPr/>
        <p:txBody>
          <a:bodyPr/>
          <a:lstStyle/>
          <a:p>
            <a:r>
              <a:rPr lang="en-US" dirty="0"/>
              <a:t>Thanks for your attention</a:t>
            </a:r>
          </a:p>
        </p:txBody>
      </p:sp>
    </p:spTree>
    <p:extLst>
      <p:ext uri="{BB962C8B-B14F-4D97-AF65-F5344CB8AC3E}">
        <p14:creationId xmlns:p14="http://schemas.microsoft.com/office/powerpoint/2010/main" val="2575840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B9320-5691-6E2D-BE37-81286DE5356D}"/>
              </a:ext>
            </a:extLst>
          </p:cNvPr>
          <p:cNvSpPr>
            <a:spLocks noGrp="1"/>
          </p:cNvSpPr>
          <p:nvPr>
            <p:ph type="title"/>
          </p:nvPr>
        </p:nvSpPr>
        <p:spPr/>
        <p:txBody>
          <a:bodyPr/>
          <a:lstStyle/>
          <a:p>
            <a:r>
              <a:rPr lang="en-US" dirty="0"/>
              <a:t>Mechanisms of Pain</a:t>
            </a:r>
          </a:p>
        </p:txBody>
      </p:sp>
      <p:sp>
        <p:nvSpPr>
          <p:cNvPr id="3" name="Content Placeholder 2">
            <a:extLst>
              <a:ext uri="{FF2B5EF4-FFF2-40B4-BE49-F238E27FC236}">
                <a16:creationId xmlns:a16="http://schemas.microsoft.com/office/drawing/2014/main" id="{267FBC7E-57DA-810F-5D42-6186434E34D3}"/>
              </a:ext>
            </a:extLst>
          </p:cNvPr>
          <p:cNvSpPr>
            <a:spLocks noGrp="1"/>
          </p:cNvSpPr>
          <p:nvPr>
            <p:ph idx="1"/>
          </p:nvPr>
        </p:nvSpPr>
        <p:spPr/>
        <p:txBody>
          <a:bodyPr/>
          <a:lstStyle/>
          <a:p>
            <a:r>
              <a:rPr lang="en-US" dirty="0"/>
              <a:t>Perception</a:t>
            </a:r>
          </a:p>
          <a:p>
            <a:r>
              <a:rPr lang="en-US" dirty="0"/>
              <a:t>Modulation</a:t>
            </a:r>
          </a:p>
          <a:p>
            <a:r>
              <a:rPr lang="en-US" dirty="0"/>
              <a:t>Transmission</a:t>
            </a:r>
          </a:p>
          <a:p>
            <a:r>
              <a:rPr lang="en-US" dirty="0"/>
              <a:t>Transduction</a:t>
            </a:r>
          </a:p>
          <a:p>
            <a:r>
              <a:rPr lang="en-US" dirty="0"/>
              <a:t>Nociception</a:t>
            </a:r>
          </a:p>
          <a:p>
            <a:endParaRPr lang="en-US" dirty="0"/>
          </a:p>
          <a:p>
            <a:endParaRPr lang="en-US" dirty="0"/>
          </a:p>
        </p:txBody>
      </p:sp>
      <p:pic>
        <p:nvPicPr>
          <p:cNvPr id="4" name="Picture 3">
            <a:extLst>
              <a:ext uri="{FF2B5EF4-FFF2-40B4-BE49-F238E27FC236}">
                <a16:creationId xmlns:a16="http://schemas.microsoft.com/office/drawing/2014/main" id="{61BE54A2-B4B2-DAA6-0A12-E114BCFCE4B5}"/>
              </a:ext>
            </a:extLst>
          </p:cNvPr>
          <p:cNvPicPr>
            <a:picLocks noChangeAspect="1"/>
          </p:cNvPicPr>
          <p:nvPr/>
        </p:nvPicPr>
        <p:blipFill>
          <a:blip r:embed="rId3"/>
          <a:stretch>
            <a:fillRect/>
          </a:stretch>
        </p:blipFill>
        <p:spPr>
          <a:xfrm>
            <a:off x="6399212" y="1676400"/>
            <a:ext cx="4038600" cy="4379843"/>
          </a:xfrm>
          <a:prstGeom prst="rect">
            <a:avLst/>
          </a:prstGeom>
        </p:spPr>
      </p:pic>
      <p:cxnSp>
        <p:nvCxnSpPr>
          <p:cNvPr id="6" name="Straight Arrow Connector 5">
            <a:extLst>
              <a:ext uri="{FF2B5EF4-FFF2-40B4-BE49-F238E27FC236}">
                <a16:creationId xmlns:a16="http://schemas.microsoft.com/office/drawing/2014/main" id="{23B51F96-F6C7-EC2F-495F-54A732153CEE}"/>
              </a:ext>
            </a:extLst>
          </p:cNvPr>
          <p:cNvCxnSpPr>
            <a:cxnSpLocks/>
          </p:cNvCxnSpPr>
          <p:nvPr/>
        </p:nvCxnSpPr>
        <p:spPr>
          <a:xfrm>
            <a:off x="3503613" y="2133600"/>
            <a:ext cx="5029199" cy="76200"/>
          </a:xfrm>
          <a:prstGeom prst="straightConnector1">
            <a:avLst/>
          </a:prstGeom>
          <a:ln w="57150">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40E680F2-247C-38AB-ED46-41CA87956352}"/>
              </a:ext>
            </a:extLst>
          </p:cNvPr>
          <p:cNvCxnSpPr>
            <a:cxnSpLocks/>
          </p:cNvCxnSpPr>
          <p:nvPr/>
        </p:nvCxnSpPr>
        <p:spPr>
          <a:xfrm>
            <a:off x="3487699" y="2703443"/>
            <a:ext cx="6340513" cy="955815"/>
          </a:xfrm>
          <a:prstGeom prst="straightConnector1">
            <a:avLst/>
          </a:prstGeom>
          <a:ln w="57150">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ADB7628F-29A3-3F2D-83B2-A706D09CC12E}"/>
              </a:ext>
            </a:extLst>
          </p:cNvPr>
          <p:cNvCxnSpPr>
            <a:cxnSpLocks/>
          </p:cNvCxnSpPr>
          <p:nvPr/>
        </p:nvCxnSpPr>
        <p:spPr>
          <a:xfrm>
            <a:off x="3642233" y="3276600"/>
            <a:ext cx="4395281" cy="1981200"/>
          </a:xfrm>
          <a:prstGeom prst="straightConnector1">
            <a:avLst/>
          </a:prstGeom>
          <a:ln w="57150">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9F55F9CF-08AB-E3E0-7E22-F2B4C3E3FD7E}"/>
              </a:ext>
            </a:extLst>
          </p:cNvPr>
          <p:cNvCxnSpPr>
            <a:cxnSpLocks/>
          </p:cNvCxnSpPr>
          <p:nvPr/>
        </p:nvCxnSpPr>
        <p:spPr>
          <a:xfrm>
            <a:off x="3638575" y="3811658"/>
            <a:ext cx="4056037" cy="1750942"/>
          </a:xfrm>
          <a:prstGeom prst="straightConnector1">
            <a:avLst/>
          </a:prstGeom>
          <a:ln w="57150">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F1B0C9DE-AC61-9C7B-47A8-760D75856724}"/>
              </a:ext>
            </a:extLst>
          </p:cNvPr>
          <p:cNvCxnSpPr>
            <a:cxnSpLocks/>
          </p:cNvCxnSpPr>
          <p:nvPr/>
        </p:nvCxnSpPr>
        <p:spPr>
          <a:xfrm>
            <a:off x="3503613" y="4343401"/>
            <a:ext cx="4190999" cy="1219199"/>
          </a:xfrm>
          <a:prstGeom prst="straightConnector1">
            <a:avLst/>
          </a:prstGeom>
          <a:ln w="57150">
            <a:solidFill>
              <a:srgbClr val="FF0000"/>
            </a:solidFill>
            <a:miter lim="800000"/>
            <a:tailEnd type="triangle"/>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3E5962ED-8AB6-76F1-6C47-3CB97B1F4D99}"/>
              </a:ext>
            </a:extLst>
          </p:cNvPr>
          <p:cNvPicPr>
            <a:picLocks noChangeAspect="1"/>
          </p:cNvPicPr>
          <p:nvPr/>
        </p:nvPicPr>
        <p:blipFill>
          <a:blip r:embed="rId4"/>
          <a:stretch>
            <a:fillRect/>
          </a:stretch>
        </p:blipFill>
        <p:spPr>
          <a:xfrm>
            <a:off x="5460161" y="6049971"/>
            <a:ext cx="6145301" cy="499915"/>
          </a:xfrm>
          <a:prstGeom prst="rect">
            <a:avLst/>
          </a:prstGeom>
        </p:spPr>
      </p:pic>
    </p:spTree>
    <p:extLst>
      <p:ext uri="{BB962C8B-B14F-4D97-AF65-F5344CB8AC3E}">
        <p14:creationId xmlns:p14="http://schemas.microsoft.com/office/powerpoint/2010/main" val="3611586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F0C45-45DB-40BD-195E-5DF80AABA970}"/>
              </a:ext>
            </a:extLst>
          </p:cNvPr>
          <p:cNvSpPr>
            <a:spLocks noGrp="1"/>
          </p:cNvSpPr>
          <p:nvPr>
            <p:ph type="title"/>
          </p:nvPr>
        </p:nvSpPr>
        <p:spPr>
          <a:xfrm>
            <a:off x="1522414" y="228600"/>
            <a:ext cx="9143998" cy="1676400"/>
          </a:xfrm>
        </p:spPr>
        <p:txBody>
          <a:bodyPr>
            <a:normAutofit fontScale="90000"/>
          </a:bodyPr>
          <a:lstStyle/>
          <a:p>
            <a:br>
              <a:rPr lang="en-US" sz="2700" dirty="0"/>
            </a:br>
            <a:r>
              <a:rPr lang="en-US" sz="3600" dirty="0"/>
              <a:t>Mechanisms of Pain: </a:t>
            </a:r>
            <a:br>
              <a:rPr lang="en-US" sz="3600" dirty="0"/>
            </a:br>
            <a:r>
              <a:rPr lang="en-US" sz="3600" dirty="0">
                <a:solidFill>
                  <a:schemeClr val="accent1"/>
                </a:solidFill>
              </a:rPr>
              <a:t>Nociception &amp; </a:t>
            </a:r>
            <a:r>
              <a:rPr lang="en-US" sz="3600" dirty="0">
                <a:solidFill>
                  <a:schemeClr val="accent2"/>
                </a:solidFill>
              </a:rPr>
              <a:t>Transduction</a:t>
            </a:r>
            <a:br>
              <a:rPr lang="en-US" sz="3600" dirty="0">
                <a:solidFill>
                  <a:schemeClr val="accent2"/>
                </a:solidFill>
              </a:rPr>
            </a:br>
            <a:endParaRPr lang="en-US" sz="3600" dirty="0"/>
          </a:p>
        </p:txBody>
      </p:sp>
      <p:sp>
        <p:nvSpPr>
          <p:cNvPr id="3" name="Content Placeholder 2">
            <a:extLst>
              <a:ext uri="{FF2B5EF4-FFF2-40B4-BE49-F238E27FC236}">
                <a16:creationId xmlns:a16="http://schemas.microsoft.com/office/drawing/2014/main" id="{6A57E0C9-568A-485B-3DF8-989266CBADE1}"/>
              </a:ext>
            </a:extLst>
          </p:cNvPr>
          <p:cNvSpPr>
            <a:spLocks noGrp="1"/>
          </p:cNvSpPr>
          <p:nvPr>
            <p:ph sz="half" idx="1"/>
          </p:nvPr>
        </p:nvSpPr>
        <p:spPr/>
        <p:txBody>
          <a:bodyPr>
            <a:normAutofit/>
          </a:bodyPr>
          <a:lstStyle/>
          <a:p>
            <a:r>
              <a:rPr lang="en-US" dirty="0">
                <a:solidFill>
                  <a:schemeClr val="accent1"/>
                </a:solidFill>
              </a:rPr>
              <a:t>Nociception </a:t>
            </a:r>
          </a:p>
          <a:p>
            <a:pPr lvl="1"/>
            <a:r>
              <a:rPr lang="en-US" dirty="0">
                <a:effectLst/>
                <a:latin typeface="Aptos" panose="020B0004020202020204" pitchFamily="34" charset="0"/>
                <a:ea typeface="Aptos" panose="020B0004020202020204" pitchFamily="34" charset="0"/>
                <a:cs typeface="Times New Roman" panose="02020603050405020304" pitchFamily="18" charset="0"/>
              </a:rPr>
              <a:t>Sensory receptors </a:t>
            </a:r>
            <a:r>
              <a:rPr lang="en-US" b="1"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rPr>
              <a:t>detect</a:t>
            </a:r>
            <a:r>
              <a:rPr lang="en-US" dirty="0">
                <a:effectLst/>
                <a:latin typeface="Aptos" panose="020B0004020202020204" pitchFamily="34" charset="0"/>
                <a:ea typeface="Aptos" panose="020B0004020202020204" pitchFamily="34" charset="0"/>
                <a:cs typeface="Times New Roman" panose="02020603050405020304" pitchFamily="18" charset="0"/>
              </a:rPr>
              <a:t> aversive and potentially damaging stimuli like heat, pressure, or chemicals and initiate a neural signal </a:t>
            </a:r>
            <a:endParaRPr lang="en-US" dirty="0">
              <a:latin typeface="Aptos" panose="020B0004020202020204" pitchFamily="34" charset="0"/>
            </a:endParaRPr>
          </a:p>
          <a:p>
            <a:r>
              <a:rPr lang="en-US" dirty="0">
                <a:solidFill>
                  <a:schemeClr val="accent2"/>
                </a:solidFill>
              </a:rPr>
              <a:t>Transduction</a:t>
            </a:r>
          </a:p>
          <a:p>
            <a:pPr lvl="1"/>
            <a:r>
              <a:rPr lang="en-US" dirty="0">
                <a:latin typeface="Aptos" panose="020B0004020202020204" pitchFamily="34" charset="0"/>
              </a:rPr>
              <a:t>The presence of potentially harmful temperature change, pressure, or chemical results in the nociceptor generating an electrical signal </a:t>
            </a:r>
            <a:r>
              <a:rPr lang="en-US" sz="1800" b="1" kern="100" dirty="0">
                <a:solidFill>
                  <a:srgbClr val="1F1F1F"/>
                </a:solidFill>
                <a:effectLst/>
                <a:latin typeface="Aptos" panose="020B0004020202020204" pitchFamily="34" charset="0"/>
                <a:ea typeface="Aptos" panose="020B0004020202020204" pitchFamily="34" charset="0"/>
                <a:cs typeface="Times New Roman" panose="02020603050405020304" pitchFamily="18" charset="0"/>
              </a:rPr>
              <a:t>generating an electrical signal</a:t>
            </a:r>
            <a:r>
              <a:rPr lang="en-US" sz="1800" kern="100" dirty="0">
                <a:solidFill>
                  <a:srgbClr val="1F1F1F"/>
                </a:solidFill>
                <a:effectLst/>
                <a:latin typeface="Aptos" panose="020B0004020202020204" pitchFamily="34" charset="0"/>
                <a:ea typeface="Aptos" panose="020B0004020202020204" pitchFamily="34" charset="0"/>
                <a:cs typeface="Times New Roman" panose="02020603050405020304" pitchFamily="18" charset="0"/>
              </a:rPr>
              <a:t> which then…</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a:p>
            <a:pPr marL="0" indent="0">
              <a:buNone/>
            </a:pPr>
            <a:endParaRPr lang="en-US" dirty="0"/>
          </a:p>
        </p:txBody>
      </p:sp>
      <p:pic>
        <p:nvPicPr>
          <p:cNvPr id="4" name="Picture 3">
            <a:extLst>
              <a:ext uri="{FF2B5EF4-FFF2-40B4-BE49-F238E27FC236}">
                <a16:creationId xmlns:a16="http://schemas.microsoft.com/office/drawing/2014/main" id="{8C406C4A-FFE8-0686-9E45-B911825FEB8B}"/>
              </a:ext>
            </a:extLst>
          </p:cNvPr>
          <p:cNvPicPr>
            <a:picLocks noChangeAspect="1"/>
          </p:cNvPicPr>
          <p:nvPr/>
        </p:nvPicPr>
        <p:blipFill>
          <a:blip r:embed="rId3"/>
          <a:stretch>
            <a:fillRect/>
          </a:stretch>
        </p:blipFill>
        <p:spPr>
          <a:xfrm>
            <a:off x="6399212" y="1676400"/>
            <a:ext cx="4038600" cy="4379843"/>
          </a:xfrm>
          <a:prstGeom prst="rect">
            <a:avLst/>
          </a:prstGeom>
        </p:spPr>
      </p:pic>
      <p:cxnSp>
        <p:nvCxnSpPr>
          <p:cNvPr id="6" name="Straight Arrow Connector 5">
            <a:extLst>
              <a:ext uri="{FF2B5EF4-FFF2-40B4-BE49-F238E27FC236}">
                <a16:creationId xmlns:a16="http://schemas.microsoft.com/office/drawing/2014/main" id="{C443D3AF-9C34-1E92-7871-54B018E0DDA3}"/>
              </a:ext>
            </a:extLst>
          </p:cNvPr>
          <p:cNvCxnSpPr>
            <a:cxnSpLocks/>
          </p:cNvCxnSpPr>
          <p:nvPr/>
        </p:nvCxnSpPr>
        <p:spPr>
          <a:xfrm>
            <a:off x="5027612" y="2590800"/>
            <a:ext cx="2743200" cy="3048000"/>
          </a:xfrm>
          <a:prstGeom prst="straightConnector1">
            <a:avLst/>
          </a:prstGeom>
          <a:ln w="3810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9" name="Straight Arrow Connector 8">
            <a:extLst>
              <a:ext uri="{FF2B5EF4-FFF2-40B4-BE49-F238E27FC236}">
                <a16:creationId xmlns:a16="http://schemas.microsoft.com/office/drawing/2014/main" id="{4130DA90-9EA0-5E06-D290-5AEE0DB4CEDA}"/>
              </a:ext>
            </a:extLst>
          </p:cNvPr>
          <p:cNvCxnSpPr>
            <a:cxnSpLocks/>
          </p:cNvCxnSpPr>
          <p:nvPr/>
        </p:nvCxnSpPr>
        <p:spPr>
          <a:xfrm>
            <a:off x="5484812" y="4953000"/>
            <a:ext cx="2286000" cy="685800"/>
          </a:xfrm>
          <a:prstGeom prst="straightConnector1">
            <a:avLst/>
          </a:prstGeom>
          <a:ln w="3810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4016831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33922E-6849-8240-20E7-6CE851D0E9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BBA90F-84FC-C738-EF3E-4F5A44820666}"/>
              </a:ext>
            </a:extLst>
          </p:cNvPr>
          <p:cNvSpPr>
            <a:spLocks noGrp="1"/>
          </p:cNvSpPr>
          <p:nvPr>
            <p:ph type="title"/>
          </p:nvPr>
        </p:nvSpPr>
        <p:spPr/>
        <p:txBody>
          <a:bodyPr/>
          <a:lstStyle/>
          <a:p>
            <a:r>
              <a:rPr lang="en-US" dirty="0"/>
              <a:t>Mechanisms of Pain: </a:t>
            </a:r>
            <a:r>
              <a:rPr lang="en-US" sz="3200" b="1" dirty="0">
                <a:solidFill>
                  <a:schemeClr val="accent4"/>
                </a:solidFill>
              </a:rPr>
              <a:t>Transmission</a:t>
            </a:r>
            <a:endParaRPr lang="en-US" b="1" dirty="0"/>
          </a:p>
        </p:txBody>
      </p:sp>
      <p:sp>
        <p:nvSpPr>
          <p:cNvPr id="3" name="Content Placeholder 2">
            <a:extLst>
              <a:ext uri="{FF2B5EF4-FFF2-40B4-BE49-F238E27FC236}">
                <a16:creationId xmlns:a16="http://schemas.microsoft.com/office/drawing/2014/main" id="{44BF6810-A47F-EE6B-B6C1-DAA0CE74C1C3}"/>
              </a:ext>
            </a:extLst>
          </p:cNvPr>
          <p:cNvSpPr>
            <a:spLocks noGrp="1"/>
          </p:cNvSpPr>
          <p:nvPr>
            <p:ph sz="half" idx="1"/>
          </p:nvPr>
        </p:nvSpPr>
        <p:spPr/>
        <p:txBody>
          <a:bodyPr>
            <a:normAutofit fontScale="47500" lnSpcReduction="20000"/>
          </a:bodyPr>
          <a:lstStyle/>
          <a:p>
            <a:pPr marL="301752" lvl="1" indent="0">
              <a:buNone/>
            </a:pPr>
            <a:r>
              <a:rPr lang="en-US" sz="5100" dirty="0"/>
              <a:t>Propagation along peripheral 1st-order neurons to the spinal cord.</a:t>
            </a:r>
          </a:p>
          <a:p>
            <a:pPr lvl="2"/>
            <a:r>
              <a:rPr lang="en-US" sz="4400" dirty="0">
                <a:solidFill>
                  <a:srgbClr val="FF0000"/>
                </a:solidFill>
              </a:rPr>
              <a:t>A delta fibers: sharp localized pain</a:t>
            </a:r>
          </a:p>
          <a:p>
            <a:pPr lvl="2"/>
            <a:r>
              <a:rPr lang="en-US" sz="4400" dirty="0">
                <a:solidFill>
                  <a:srgbClr val="FFC000"/>
                </a:solidFill>
              </a:rPr>
              <a:t>C-fibers: dull aching pain</a:t>
            </a:r>
          </a:p>
          <a:p>
            <a:pPr lvl="2"/>
            <a:endParaRPr lang="en-US" sz="4400" dirty="0"/>
          </a:p>
          <a:p>
            <a:pPr lvl="1"/>
            <a:r>
              <a:rPr lang="en-US" sz="5100" dirty="0"/>
              <a:t>1st order neurons then synapse with 2nd order neurons after entering the dorsal horn of the spinal column and ascend from there to the brain</a:t>
            </a:r>
          </a:p>
          <a:p>
            <a:pPr lvl="1"/>
            <a:endParaRPr lang="en-US" dirty="0"/>
          </a:p>
          <a:p>
            <a:endParaRPr lang="en-US" dirty="0"/>
          </a:p>
          <a:p>
            <a:endParaRPr lang="en-US" dirty="0"/>
          </a:p>
          <a:p>
            <a:endParaRPr lang="en-US" dirty="0"/>
          </a:p>
          <a:p>
            <a:endParaRPr lang="en-US" dirty="0"/>
          </a:p>
          <a:p>
            <a:pPr marL="0" indent="0">
              <a:buNone/>
            </a:pPr>
            <a:endParaRPr lang="en-US" dirty="0"/>
          </a:p>
        </p:txBody>
      </p:sp>
      <p:pic>
        <p:nvPicPr>
          <p:cNvPr id="4" name="Picture 3">
            <a:extLst>
              <a:ext uri="{FF2B5EF4-FFF2-40B4-BE49-F238E27FC236}">
                <a16:creationId xmlns:a16="http://schemas.microsoft.com/office/drawing/2014/main" id="{39FB3B02-ACF6-32AA-7E6C-B219500D1B75}"/>
              </a:ext>
            </a:extLst>
          </p:cNvPr>
          <p:cNvPicPr>
            <a:picLocks noChangeAspect="1"/>
          </p:cNvPicPr>
          <p:nvPr/>
        </p:nvPicPr>
        <p:blipFill>
          <a:blip r:embed="rId2"/>
          <a:stretch>
            <a:fillRect/>
          </a:stretch>
        </p:blipFill>
        <p:spPr>
          <a:xfrm>
            <a:off x="6475411" y="1752600"/>
            <a:ext cx="4114801" cy="4383158"/>
          </a:xfrm>
          <a:prstGeom prst="rect">
            <a:avLst/>
          </a:prstGeom>
        </p:spPr>
      </p:pic>
      <p:cxnSp>
        <p:nvCxnSpPr>
          <p:cNvPr id="11" name="Straight Arrow Connector 10">
            <a:extLst>
              <a:ext uri="{FF2B5EF4-FFF2-40B4-BE49-F238E27FC236}">
                <a16:creationId xmlns:a16="http://schemas.microsoft.com/office/drawing/2014/main" id="{236A59A0-C3DC-FF5C-8865-9A339C080FA5}"/>
              </a:ext>
            </a:extLst>
          </p:cNvPr>
          <p:cNvCxnSpPr>
            <a:cxnSpLocks/>
          </p:cNvCxnSpPr>
          <p:nvPr/>
        </p:nvCxnSpPr>
        <p:spPr>
          <a:xfrm>
            <a:off x="5637213" y="2819400"/>
            <a:ext cx="2438399" cy="2514600"/>
          </a:xfrm>
          <a:prstGeom prst="straightConnector1">
            <a:avLst/>
          </a:prstGeom>
          <a:ln w="3810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8" name="Straight Arrow Connector 17">
            <a:extLst>
              <a:ext uri="{FF2B5EF4-FFF2-40B4-BE49-F238E27FC236}">
                <a16:creationId xmlns:a16="http://schemas.microsoft.com/office/drawing/2014/main" id="{D5B51D77-EC46-CBE4-D22E-56BC53184A40}"/>
              </a:ext>
            </a:extLst>
          </p:cNvPr>
          <p:cNvCxnSpPr/>
          <p:nvPr/>
        </p:nvCxnSpPr>
        <p:spPr>
          <a:xfrm>
            <a:off x="5637213" y="4495800"/>
            <a:ext cx="4267199" cy="0"/>
          </a:xfrm>
          <a:prstGeom prst="straightConnector1">
            <a:avLst/>
          </a:prstGeom>
          <a:ln w="3810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9953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28DF34-1306-2A76-4C68-AE8C43D31D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F55802-2F94-CAAC-33AC-4D76CD68E27B}"/>
              </a:ext>
            </a:extLst>
          </p:cNvPr>
          <p:cNvSpPr>
            <a:spLocks noGrp="1"/>
          </p:cNvSpPr>
          <p:nvPr>
            <p:ph type="title"/>
          </p:nvPr>
        </p:nvSpPr>
        <p:spPr/>
        <p:txBody>
          <a:bodyPr/>
          <a:lstStyle/>
          <a:p>
            <a:r>
              <a:rPr lang="en-US" dirty="0"/>
              <a:t>Mechanisms of Pain: </a:t>
            </a:r>
            <a:r>
              <a:rPr lang="en-US" dirty="0">
                <a:solidFill>
                  <a:schemeClr val="accent6"/>
                </a:solidFill>
              </a:rPr>
              <a:t>Modulation</a:t>
            </a:r>
          </a:p>
        </p:txBody>
      </p:sp>
      <p:sp>
        <p:nvSpPr>
          <p:cNvPr id="3" name="Content Placeholder 2">
            <a:extLst>
              <a:ext uri="{FF2B5EF4-FFF2-40B4-BE49-F238E27FC236}">
                <a16:creationId xmlns:a16="http://schemas.microsoft.com/office/drawing/2014/main" id="{EF201B3D-7089-4EBA-ADC0-51D1E8FB90F1}"/>
              </a:ext>
            </a:extLst>
          </p:cNvPr>
          <p:cNvSpPr>
            <a:spLocks noGrp="1"/>
          </p:cNvSpPr>
          <p:nvPr>
            <p:ph sz="half" idx="1"/>
          </p:nvPr>
        </p:nvSpPr>
        <p:spPr/>
        <p:txBody>
          <a:bodyPr>
            <a:normAutofit fontScale="25000" lnSpcReduction="20000"/>
          </a:bodyPr>
          <a:lstStyle/>
          <a:p>
            <a:pPr marL="301752" lvl="1" indent="0">
              <a:buNone/>
            </a:pPr>
            <a:r>
              <a:rPr lang="en-US" sz="9600" dirty="0"/>
              <a:t>The signal can be facilitated or inhibited by input from descending neural pathways in the spine and by various facilitatory or inhibitory pathways in the brain</a:t>
            </a:r>
          </a:p>
          <a:p>
            <a:pPr lvl="1"/>
            <a:endParaRPr lang="en-US" sz="9600" dirty="0"/>
          </a:p>
          <a:p>
            <a:pPr lvl="1"/>
            <a:r>
              <a:rPr lang="en-US" sz="9600" dirty="0">
                <a:solidFill>
                  <a:srgbClr val="FFC000"/>
                </a:solidFill>
              </a:rPr>
              <a:t>Gate-Control Theory.</a:t>
            </a:r>
          </a:p>
          <a:p>
            <a:pPr marL="742950" marR="0" lvl="1" indent="-285750">
              <a:lnSpc>
                <a:spcPct val="115000"/>
              </a:lnSpc>
              <a:buFont typeface="Courier New" panose="02070309020205020404" pitchFamily="49" charset="0"/>
              <a:buChar char="o"/>
            </a:pPr>
            <a:r>
              <a:rPr lang="en-US" sz="8000" kern="100" dirty="0">
                <a:solidFill>
                  <a:srgbClr val="1F1F1F"/>
                </a:solidFill>
                <a:effectLst/>
                <a:latin typeface="Aptos" panose="020B0004020202020204" pitchFamily="34" charset="0"/>
                <a:ea typeface="Aptos" panose="020B0004020202020204" pitchFamily="34" charset="0"/>
                <a:cs typeface="Times New Roman" panose="02020603050405020304" pitchFamily="18" charset="0"/>
              </a:rPr>
              <a:t>In the spinal cord and in the brain the signal can be facilitated or inhibited by input in the spinal cord from </a:t>
            </a:r>
            <a:r>
              <a:rPr lang="en-US" sz="11100" kern="100" dirty="0">
                <a:solidFill>
                  <a:srgbClr val="1F1F1F"/>
                </a:solidFill>
                <a:effectLst/>
                <a:latin typeface="Aptos" panose="020B0004020202020204" pitchFamily="34" charset="0"/>
                <a:ea typeface="Aptos" panose="020B0004020202020204" pitchFamily="34" charset="0"/>
                <a:cs typeface="Times New Roman" panose="02020603050405020304" pitchFamily="18" charset="0"/>
              </a:rPr>
              <a:t>descending neural </a:t>
            </a:r>
            <a:endParaRPr lang="en-US" sz="11100" dirty="0"/>
          </a:p>
          <a:p>
            <a:r>
              <a:rPr lang="en-US" dirty="0"/>
              <a:t> </a:t>
            </a:r>
          </a:p>
          <a:p>
            <a:pPr marL="0" indent="0">
              <a:buNone/>
            </a:pPr>
            <a:endParaRPr lang="en-US" dirty="0"/>
          </a:p>
        </p:txBody>
      </p:sp>
      <p:pic>
        <p:nvPicPr>
          <p:cNvPr id="4" name="Picture 3">
            <a:extLst>
              <a:ext uri="{FF2B5EF4-FFF2-40B4-BE49-F238E27FC236}">
                <a16:creationId xmlns:a16="http://schemas.microsoft.com/office/drawing/2014/main" id="{1B75472B-9E58-59A7-5AE5-D1B893ED15FD}"/>
              </a:ext>
            </a:extLst>
          </p:cNvPr>
          <p:cNvPicPr>
            <a:picLocks noChangeAspect="1"/>
          </p:cNvPicPr>
          <p:nvPr/>
        </p:nvPicPr>
        <p:blipFill>
          <a:blip r:embed="rId3"/>
          <a:stretch>
            <a:fillRect/>
          </a:stretch>
        </p:blipFill>
        <p:spPr>
          <a:xfrm>
            <a:off x="6475411" y="1752601"/>
            <a:ext cx="4114801" cy="4267200"/>
          </a:xfrm>
          <a:prstGeom prst="rect">
            <a:avLst/>
          </a:prstGeom>
        </p:spPr>
      </p:pic>
      <p:cxnSp>
        <p:nvCxnSpPr>
          <p:cNvPr id="15" name="Straight Arrow Connector 14">
            <a:extLst>
              <a:ext uri="{FF2B5EF4-FFF2-40B4-BE49-F238E27FC236}">
                <a16:creationId xmlns:a16="http://schemas.microsoft.com/office/drawing/2014/main" id="{3F00EBC3-466A-922E-C1C9-489DF4E5F3A2}"/>
              </a:ext>
            </a:extLst>
          </p:cNvPr>
          <p:cNvCxnSpPr>
            <a:cxnSpLocks/>
          </p:cNvCxnSpPr>
          <p:nvPr/>
        </p:nvCxnSpPr>
        <p:spPr>
          <a:xfrm>
            <a:off x="5332412" y="2286000"/>
            <a:ext cx="4495800" cy="1219200"/>
          </a:xfrm>
          <a:prstGeom prst="straightConnector1">
            <a:avLst/>
          </a:prstGeom>
          <a:ln w="25400">
            <a:miter lim="8000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22CB220F-ADF1-19B1-8503-86FF7809165C}"/>
              </a:ext>
            </a:extLst>
          </p:cNvPr>
          <p:cNvCxnSpPr>
            <a:cxnSpLocks/>
          </p:cNvCxnSpPr>
          <p:nvPr/>
        </p:nvCxnSpPr>
        <p:spPr>
          <a:xfrm>
            <a:off x="5332412" y="2286000"/>
            <a:ext cx="3429000" cy="76200"/>
          </a:xfrm>
          <a:prstGeom prst="straightConnector1">
            <a:avLst/>
          </a:prstGeom>
          <a:ln w="25400">
            <a:miter lim="8000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200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D3A14C-12CE-C81F-5CEC-90C216610B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B707A7-57B7-5616-960E-A6CC82E1FA70}"/>
              </a:ext>
            </a:extLst>
          </p:cNvPr>
          <p:cNvSpPr>
            <a:spLocks noGrp="1"/>
          </p:cNvSpPr>
          <p:nvPr>
            <p:ph type="title"/>
          </p:nvPr>
        </p:nvSpPr>
        <p:spPr/>
        <p:txBody>
          <a:bodyPr/>
          <a:lstStyle/>
          <a:p>
            <a:r>
              <a:rPr lang="en-US" dirty="0"/>
              <a:t>Mechanisms of Pain: </a:t>
            </a:r>
            <a:r>
              <a:rPr lang="en-US" dirty="0">
                <a:solidFill>
                  <a:srgbClr val="00B0F0"/>
                </a:solidFill>
              </a:rPr>
              <a:t>Perception</a:t>
            </a:r>
            <a:endParaRPr lang="en-US" b="1" dirty="0">
              <a:solidFill>
                <a:srgbClr val="00B0F0"/>
              </a:solidFill>
            </a:endParaRPr>
          </a:p>
        </p:txBody>
      </p:sp>
      <p:sp>
        <p:nvSpPr>
          <p:cNvPr id="3" name="Content Placeholder 2">
            <a:extLst>
              <a:ext uri="{FF2B5EF4-FFF2-40B4-BE49-F238E27FC236}">
                <a16:creationId xmlns:a16="http://schemas.microsoft.com/office/drawing/2014/main" id="{A158657F-1A32-4476-E1B4-249618E6B9A9}"/>
              </a:ext>
            </a:extLst>
          </p:cNvPr>
          <p:cNvSpPr>
            <a:spLocks noGrp="1"/>
          </p:cNvSpPr>
          <p:nvPr>
            <p:ph sz="half" idx="2"/>
          </p:nvPr>
        </p:nvSpPr>
        <p:spPr>
          <a:xfrm>
            <a:off x="1522413" y="1868557"/>
            <a:ext cx="4416552" cy="4303643"/>
          </a:xfrm>
        </p:spPr>
        <p:txBody>
          <a:bodyPr>
            <a:normAutofit/>
          </a:bodyPr>
          <a:lstStyle/>
          <a:p>
            <a:pPr marL="301752" lvl="1" indent="0">
              <a:buNone/>
            </a:pPr>
            <a:r>
              <a:rPr lang="en-US" sz="2400" dirty="0"/>
              <a:t>Sensory signals reach the brain where they are processed and interpreted leading to the subjective experience of pain.</a:t>
            </a:r>
          </a:p>
          <a:p>
            <a:pPr marL="301752" lvl="1" indent="0">
              <a:buNone/>
            </a:pPr>
            <a:endParaRPr lang="en-US" sz="2400" dirty="0"/>
          </a:p>
          <a:p>
            <a:pPr marL="301752" lvl="1" indent="0">
              <a:buNone/>
            </a:pPr>
            <a:r>
              <a:rPr lang="en-US" sz="2400" dirty="0"/>
              <a:t>“No brain, no pain.”</a:t>
            </a:r>
          </a:p>
        </p:txBody>
      </p:sp>
      <p:pic>
        <p:nvPicPr>
          <p:cNvPr id="4" name="Picture 3">
            <a:extLst>
              <a:ext uri="{FF2B5EF4-FFF2-40B4-BE49-F238E27FC236}">
                <a16:creationId xmlns:a16="http://schemas.microsoft.com/office/drawing/2014/main" id="{DA375D34-5CE7-524A-9C09-948897111151}"/>
              </a:ext>
            </a:extLst>
          </p:cNvPr>
          <p:cNvPicPr>
            <a:picLocks noChangeAspect="1"/>
          </p:cNvPicPr>
          <p:nvPr/>
        </p:nvPicPr>
        <p:blipFill>
          <a:blip r:embed="rId2"/>
          <a:stretch>
            <a:fillRect/>
          </a:stretch>
        </p:blipFill>
        <p:spPr>
          <a:xfrm>
            <a:off x="6551612" y="1868557"/>
            <a:ext cx="3981033" cy="4212701"/>
          </a:xfrm>
          <a:prstGeom prst="rect">
            <a:avLst/>
          </a:prstGeom>
        </p:spPr>
      </p:pic>
      <p:cxnSp>
        <p:nvCxnSpPr>
          <p:cNvPr id="17" name="Straight Arrow Connector 16">
            <a:extLst>
              <a:ext uri="{FF2B5EF4-FFF2-40B4-BE49-F238E27FC236}">
                <a16:creationId xmlns:a16="http://schemas.microsoft.com/office/drawing/2014/main" id="{FA534F65-D745-6049-FE57-BB31CE663477}"/>
              </a:ext>
            </a:extLst>
          </p:cNvPr>
          <p:cNvCxnSpPr>
            <a:cxnSpLocks/>
          </p:cNvCxnSpPr>
          <p:nvPr/>
        </p:nvCxnSpPr>
        <p:spPr>
          <a:xfrm>
            <a:off x="5789612" y="2209800"/>
            <a:ext cx="2514600" cy="152400"/>
          </a:xfrm>
          <a:prstGeom prst="straightConnector1">
            <a:avLst/>
          </a:prstGeom>
          <a:ln w="38100" cap="flat" cmpd="sng" algn="ctr">
            <a:solidFill>
              <a:schemeClr val="accent3"/>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171088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269D1-DBA7-72B4-34C4-9D95F0664D62}"/>
              </a:ext>
            </a:extLst>
          </p:cNvPr>
          <p:cNvSpPr>
            <a:spLocks noGrp="1"/>
          </p:cNvSpPr>
          <p:nvPr>
            <p:ph type="title"/>
          </p:nvPr>
        </p:nvSpPr>
        <p:spPr/>
        <p:txBody>
          <a:bodyPr>
            <a:normAutofit fontScale="90000"/>
          </a:bodyPr>
          <a:lstStyle/>
          <a:p>
            <a:br>
              <a:rPr lang="en-US" dirty="0"/>
            </a:br>
            <a:br>
              <a:rPr lang="en-US" dirty="0"/>
            </a:br>
            <a:br>
              <a:rPr lang="en-US" dirty="0"/>
            </a:br>
            <a:br>
              <a:rPr lang="en-US" dirty="0"/>
            </a:br>
            <a:r>
              <a:rPr lang="en-US" dirty="0"/>
              <a:t>International Association for the Study of Pain</a:t>
            </a:r>
          </a:p>
        </p:txBody>
      </p:sp>
      <p:sp>
        <p:nvSpPr>
          <p:cNvPr id="3" name="Content Placeholder 2">
            <a:extLst>
              <a:ext uri="{FF2B5EF4-FFF2-40B4-BE49-F238E27FC236}">
                <a16:creationId xmlns:a16="http://schemas.microsoft.com/office/drawing/2014/main" id="{6BCDE040-3BED-EBD3-42E4-78437C0B1525}"/>
              </a:ext>
            </a:extLst>
          </p:cNvPr>
          <p:cNvSpPr>
            <a:spLocks noGrp="1"/>
          </p:cNvSpPr>
          <p:nvPr>
            <p:ph idx="1"/>
          </p:nvPr>
        </p:nvSpPr>
        <p:spPr/>
        <p:txBody>
          <a:bodyPr>
            <a:normAutofit/>
          </a:bodyPr>
          <a:lstStyle/>
          <a:p>
            <a:pPr lvl="2"/>
            <a:r>
              <a:rPr lang="en-US" sz="2800" dirty="0">
                <a:solidFill>
                  <a:srgbClr val="00B0F0"/>
                </a:solidFill>
              </a:rPr>
              <a:t>The 3 IASP Mechanistic Pain Descriptors </a:t>
            </a:r>
          </a:p>
          <a:p>
            <a:pPr lvl="3"/>
            <a:r>
              <a:rPr lang="en-US" sz="2400" dirty="0"/>
              <a:t>Nociceptive</a:t>
            </a:r>
          </a:p>
          <a:p>
            <a:pPr lvl="3"/>
            <a:r>
              <a:rPr lang="en-US" sz="2400" dirty="0"/>
              <a:t>Neuropathic </a:t>
            </a:r>
          </a:p>
          <a:p>
            <a:pPr lvl="3"/>
            <a:r>
              <a:rPr lang="en-US" sz="2600" dirty="0"/>
              <a:t>Nociplastic  (2017)</a:t>
            </a:r>
          </a:p>
          <a:p>
            <a:pPr lvl="2"/>
            <a:endParaRPr lang="en-US" sz="2800" dirty="0"/>
          </a:p>
          <a:p>
            <a:pPr lvl="2"/>
            <a:r>
              <a:rPr lang="en-US" sz="2800" dirty="0"/>
              <a:t>Psychogenic, Psychosomatic, Psychophysiological &amp; Neuroplastic pain are not included in the IASP definitions but will be discussed in this presentation</a:t>
            </a:r>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657438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TF00001018.potx" id="{D19C2884-2C55-4C1A-A5C2-5D03FF1F35A4}" vid="{5F7A9C6A-558C-4654-B762-2F22BC904FAE}"/>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Chalkboard education presentation (widescreen)</Template>
  <TotalTime>1096</TotalTime>
  <Words>2778</Words>
  <Application>Microsoft Office PowerPoint</Application>
  <PresentationFormat>Custom</PresentationFormat>
  <Paragraphs>269</Paragraphs>
  <Slides>32</Slides>
  <Notes>19</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32</vt:i4>
      </vt:variant>
    </vt:vector>
  </HeadingPairs>
  <TitlesOfParts>
    <vt:vector size="44" baseType="lpstr">
      <vt:lpstr>Amasis MT Pro Medium</vt:lpstr>
      <vt:lpstr>Aptos</vt:lpstr>
      <vt:lpstr>Arial</vt:lpstr>
      <vt:lpstr>Calibri</vt:lpstr>
      <vt:lpstr>Consolas</vt:lpstr>
      <vt:lpstr>Corbel</vt:lpstr>
      <vt:lpstr>Courier New</vt:lpstr>
      <vt:lpstr>Google Sans</vt:lpstr>
      <vt:lpstr>Rubik</vt:lpstr>
      <vt:lpstr>Symbol</vt:lpstr>
      <vt:lpstr>URWPalladioL-Roma</vt:lpstr>
      <vt:lpstr>Chalkboard 16x9</vt:lpstr>
      <vt:lpstr>Nociceptive, Neuropathic, Nociplastic &amp; Psychogenic Pain</vt:lpstr>
      <vt:lpstr>Disclosures </vt:lpstr>
      <vt:lpstr>Presentation Objectives</vt:lpstr>
      <vt:lpstr>Mechanisms of Pain</vt:lpstr>
      <vt:lpstr> Mechanisms of Pain:  Nociception &amp; Transduction </vt:lpstr>
      <vt:lpstr>Mechanisms of Pain: Transmission</vt:lpstr>
      <vt:lpstr>Mechanisms of Pain: Modulation</vt:lpstr>
      <vt:lpstr>Mechanisms of Pain: Perception</vt:lpstr>
      <vt:lpstr>    International Association for the Study of Pain</vt:lpstr>
      <vt:lpstr>Illustrative Case – Rene’</vt:lpstr>
      <vt:lpstr>Nociceptive Pain</vt:lpstr>
      <vt:lpstr>Nociceptive Pain</vt:lpstr>
      <vt:lpstr>Nociceptive Pain</vt:lpstr>
      <vt:lpstr>Neuropathic Pain</vt:lpstr>
      <vt:lpstr>Neuropathic Pain</vt:lpstr>
      <vt:lpstr>Neuropathic Pain</vt:lpstr>
      <vt:lpstr>Nociplastic Pain</vt:lpstr>
      <vt:lpstr>Nociplastic Pain</vt:lpstr>
      <vt:lpstr>Nociplastic Pain</vt:lpstr>
      <vt:lpstr>Neuroplastic Pain</vt:lpstr>
      <vt:lpstr>Neuroplastic Pain</vt:lpstr>
      <vt:lpstr>Neuroplastic Pain</vt:lpstr>
      <vt:lpstr>Psychogenic Pain – Psychosomatic/Psychophysiological</vt:lpstr>
      <vt:lpstr>Psychogenic Pain - Psychosomatic</vt:lpstr>
      <vt:lpstr>Psychogenic Pain - Psychophysiological</vt:lpstr>
      <vt:lpstr>     Psychogenic Pain  Psychodynamic (Freudian) Theory</vt:lpstr>
      <vt:lpstr>Psychogenic Pain  Psychodynamic (Freudian) Theory</vt:lpstr>
      <vt:lpstr>Psychogenic Pain</vt:lpstr>
      <vt:lpstr>Psychogenic Pain</vt:lpstr>
      <vt:lpstr>Psychogenic Pain</vt:lpstr>
      <vt:lpstr>Rene’Status Report</vt:lpstr>
      <vt:lpstr>Patrick Davis, PhD pjd@dcpcmt.com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Patrick Davis, PhD</dc:creator>
  <cp:lastModifiedBy>Patrick Davis, PhD</cp:lastModifiedBy>
  <cp:revision>35</cp:revision>
  <cp:lastPrinted>2025-06-01T23:13:44Z</cp:lastPrinted>
  <dcterms:created xsi:type="dcterms:W3CDTF">2025-04-17T18:09:06Z</dcterms:created>
  <dcterms:modified xsi:type="dcterms:W3CDTF">2025-06-03T05:00:30Z</dcterms:modified>
</cp:coreProperties>
</file>