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10"/>
  </p:notesMasterIdLst>
  <p:sldIdLst>
    <p:sldId id="258" r:id="rId2"/>
    <p:sldId id="263" r:id="rId3"/>
    <p:sldId id="259" r:id="rId4"/>
    <p:sldId id="260" r:id="rId5"/>
    <p:sldId id="261" r:id="rId6"/>
    <p:sldId id="264" r:id="rId7"/>
    <p:sldId id="265" r:id="rId8"/>
    <p:sldId id="262" r:id="rId9"/>
  </p:sldIdLst>
  <p:sldSz cx="9144000" cy="6858000" type="screen4x3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AF3E"/>
    <a:srgbClr val="1CD4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26" autoAdjust="0"/>
    <p:restoredTop sz="94660"/>
  </p:normalViewPr>
  <p:slideViewPr>
    <p:cSldViewPr snapToGrid="0">
      <p:cViewPr varScale="1">
        <p:scale>
          <a:sx n="83" d="100"/>
          <a:sy n="83" d="100"/>
        </p:scale>
        <p:origin x="145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D7D0E9E4-FB24-4F79-A4BA-B0D93FC91779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096A56F9-178D-4EE4-BE48-5FB00F797B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773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218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880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3137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2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4986C3DF-987F-560B-8217-A9AF87B272E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35948"/>
            <a:ext cx="6858000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998DD16-6C54-7BF7-0C76-EE94D3DC7B27}"/>
              </a:ext>
            </a:extLst>
          </p:cNvPr>
          <p:cNvSpPr/>
          <p:nvPr userDrawn="1"/>
        </p:nvSpPr>
        <p:spPr>
          <a:xfrm>
            <a:off x="0" y="1555857"/>
            <a:ext cx="743578" cy="5302143"/>
          </a:xfrm>
          <a:prstGeom prst="rect">
            <a:avLst/>
          </a:prstGeom>
          <a:solidFill>
            <a:schemeClr val="bg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1663D7-712E-D358-ABE3-AEF37046E384}"/>
              </a:ext>
            </a:extLst>
          </p:cNvPr>
          <p:cNvSpPr/>
          <p:nvPr userDrawn="1"/>
        </p:nvSpPr>
        <p:spPr>
          <a:xfrm>
            <a:off x="8732018" y="-12823"/>
            <a:ext cx="411982" cy="6262898"/>
          </a:xfrm>
          <a:prstGeom prst="rect">
            <a:avLst/>
          </a:prstGeom>
          <a:solidFill>
            <a:schemeClr val="tx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697834-0E76-3B71-F342-B1A67485586E}"/>
              </a:ext>
            </a:extLst>
          </p:cNvPr>
          <p:cNvSpPr/>
          <p:nvPr userDrawn="1"/>
        </p:nvSpPr>
        <p:spPr>
          <a:xfrm>
            <a:off x="0" y="0"/>
            <a:ext cx="743578" cy="1143001"/>
          </a:xfrm>
          <a:prstGeom prst="rect">
            <a:avLst/>
          </a:prstGeom>
          <a:solidFill>
            <a:schemeClr val="accent3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1235948"/>
            <a:ext cx="7665218" cy="9569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410241"/>
            <a:ext cx="6934200" cy="3098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908E2F-A7DC-2925-6C34-AE1BD9CCFB9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59" y="0"/>
            <a:ext cx="2328134" cy="114300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9BB75F6-C295-F63B-17E8-5185A2817BF5}"/>
              </a:ext>
            </a:extLst>
          </p:cNvPr>
          <p:cNvSpPr txBox="1"/>
          <p:nvPr userDrawn="1"/>
        </p:nvSpPr>
        <p:spPr>
          <a:xfrm>
            <a:off x="4572000" y="6410849"/>
            <a:ext cx="44587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0" i="1" dirty="0">
                <a:solidFill>
                  <a:srgbClr val="402208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Ensuring Access. Lowering Costs. Improving Outcomes.</a:t>
            </a:r>
          </a:p>
        </p:txBody>
      </p:sp>
    </p:spTree>
    <p:extLst>
      <p:ext uri="{BB962C8B-B14F-4D97-AF65-F5344CB8AC3E}">
        <p14:creationId xmlns:p14="http://schemas.microsoft.com/office/powerpoint/2010/main" val="2790097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1566B-6555-185B-850D-227FCE7185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7557" y="1666193"/>
            <a:ext cx="7353300" cy="2366963"/>
          </a:xfrm>
        </p:spPr>
        <p:txBody>
          <a:bodyPr>
            <a:normAutofit fontScale="90000"/>
          </a:bodyPr>
          <a:lstStyle/>
          <a:p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Rural Health Transformation </a:t>
            </a:r>
            <a:br>
              <a:rPr lang="en-US" sz="4400" dirty="0"/>
            </a:br>
            <a:r>
              <a:rPr lang="en-US" sz="4400" dirty="0"/>
              <a:t>Updates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84B25E-2F7D-B4F1-241F-3F107DA8AA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49" y="4479471"/>
            <a:ext cx="6858000" cy="1007382"/>
          </a:xfrm>
        </p:spPr>
        <p:txBody>
          <a:bodyPr/>
          <a:lstStyle/>
          <a:p>
            <a:r>
              <a:rPr lang="en-US" dirty="0"/>
              <a:t>April 10</a:t>
            </a:r>
            <a:r>
              <a:rPr lang="en-US" baseline="30000" dirty="0"/>
              <a:t>th</a:t>
            </a:r>
            <a:r>
              <a:rPr lang="en-US" dirty="0"/>
              <a:t>, 2026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606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F003F-9065-C3EA-1C2D-0B906A4D6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Clarifying the Confusion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5EE68-2CF4-143C-6D0A-7247D05C53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$$ available this year? Soon!</a:t>
            </a:r>
          </a:p>
          <a:p>
            <a:pPr lvl="1"/>
            <a:r>
              <a:rPr lang="en-US" sz="1600" dirty="0"/>
              <a:t>Remember – work this year impacts future $$</a:t>
            </a:r>
            <a:endParaRPr lang="en-US" dirty="0"/>
          </a:p>
          <a:p>
            <a:r>
              <a:rPr lang="en-US" dirty="0"/>
              <a:t>Community vs. Ind CHC vs. Network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487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4EF258-0EDF-653F-CEBD-CC8F1F504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4" y="74041"/>
            <a:ext cx="9127736" cy="518603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EA607D4-CAC0-D96D-8CBA-279CC61313A3}"/>
              </a:ext>
            </a:extLst>
          </p:cNvPr>
          <p:cNvSpPr/>
          <p:nvPr/>
        </p:nvSpPr>
        <p:spPr>
          <a:xfrm>
            <a:off x="377806" y="2140901"/>
            <a:ext cx="5042889" cy="235444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977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08E92C-814D-8094-0547-B9B6CB9D4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446" y="1626196"/>
            <a:ext cx="8250133" cy="44802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424ED5-CCFA-5412-C7CD-084A5236F103}"/>
              </a:ext>
            </a:extLst>
          </p:cNvPr>
          <p:cNvSpPr txBox="1"/>
          <p:nvPr/>
        </p:nvSpPr>
        <p:spPr>
          <a:xfrm>
            <a:off x="2847235" y="974631"/>
            <a:ext cx="5661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Light Blue – </a:t>
            </a:r>
            <a:r>
              <a:rPr lang="en-US" sz="2800" b="1" dirty="0"/>
              <a:t>Application</a:t>
            </a:r>
            <a:r>
              <a:rPr lang="en-US" sz="2800" dirty="0"/>
              <a:t> for $$ Pick 2 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A4625B3-6B1C-1111-C4C5-9EC319951B65}"/>
              </a:ext>
            </a:extLst>
          </p:cNvPr>
          <p:cNvCxnSpPr/>
          <p:nvPr/>
        </p:nvCxnSpPr>
        <p:spPr>
          <a:xfrm flipV="1">
            <a:off x="3307171" y="1497851"/>
            <a:ext cx="662530" cy="223640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0413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650057-CBE8-DC9B-84E3-B24021A907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65" y="1500274"/>
            <a:ext cx="8866270" cy="48612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375CBB0-2BBE-B7D6-1F70-3955958699D8}"/>
              </a:ext>
            </a:extLst>
          </p:cNvPr>
          <p:cNvSpPr txBox="1"/>
          <p:nvPr/>
        </p:nvSpPr>
        <p:spPr>
          <a:xfrm>
            <a:off x="3164810" y="870597"/>
            <a:ext cx="5656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Together as FQHCS or Separately??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FD5684-2F01-4428-02A3-D635F7D6E614}"/>
              </a:ext>
            </a:extLst>
          </p:cNvPr>
          <p:cNvSpPr/>
          <p:nvPr/>
        </p:nvSpPr>
        <p:spPr>
          <a:xfrm>
            <a:off x="410659" y="4265375"/>
            <a:ext cx="5212627" cy="34495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026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EA553-4271-8F1E-3D73-3CC258322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Put it All Together</a:t>
            </a:r>
            <a:br>
              <a:rPr lang="en-US" dirty="0"/>
            </a:br>
            <a:r>
              <a:rPr lang="en-US" sz="2200" dirty="0"/>
              <a:t>*Care Management/Care Coordination*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859B44-DB76-A54C-F4E9-63F7CDEAA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410241"/>
            <a:ext cx="6934200" cy="402341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No $$ for CM – included in PMPM (Medicaid)</a:t>
            </a:r>
          </a:p>
          <a:p>
            <a:r>
              <a:rPr lang="en-US" dirty="0"/>
              <a:t>Staffing Gaps across FQHCs</a:t>
            </a:r>
          </a:p>
          <a:p>
            <a:r>
              <a:rPr lang="en-US" dirty="0"/>
              <a:t>Medicare CM is revenue generating</a:t>
            </a:r>
          </a:p>
          <a:p>
            <a:pPr lvl="1"/>
            <a:r>
              <a:rPr lang="en-US" dirty="0"/>
              <a:t>CCM, </a:t>
            </a:r>
            <a:r>
              <a:rPr lang="en-US" dirty="0" err="1"/>
              <a:t>ToC</a:t>
            </a:r>
            <a:r>
              <a:rPr lang="en-US" dirty="0"/>
              <a:t>, &amp; APCM</a:t>
            </a:r>
          </a:p>
          <a:p>
            <a:r>
              <a:rPr lang="en-US" dirty="0"/>
              <a:t>The MT RHCs are doing it</a:t>
            </a:r>
          </a:p>
          <a:p>
            <a:r>
              <a:rPr lang="en-US" dirty="0"/>
              <a:t>Trained FQHC staff vs. Contractor</a:t>
            </a:r>
          </a:p>
          <a:p>
            <a:r>
              <a:rPr lang="en-US" dirty="0"/>
              <a:t>DM &amp; HTN in every contract</a:t>
            </a:r>
          </a:p>
          <a:p>
            <a:pPr lvl="1"/>
            <a:r>
              <a:rPr lang="en-US" dirty="0"/>
              <a:t>*Medicaid 10% improvement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633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65D1A-6A12-10BA-C721-1C3F7D088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Support?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3E9BFB0-C163-7A2A-5773-65EA21329B52}"/>
              </a:ext>
            </a:extLst>
          </p:cNvPr>
          <p:cNvSpPr/>
          <p:nvPr/>
        </p:nvSpPr>
        <p:spPr>
          <a:xfrm>
            <a:off x="788463" y="2469427"/>
            <a:ext cx="2398247" cy="214148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Traditional</a:t>
            </a:r>
          </a:p>
          <a:p>
            <a:pPr algn="ctr"/>
            <a:r>
              <a:rPr lang="en-US" sz="2400" dirty="0"/>
              <a:t>CHC $$ - MPCA TTA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0F0A4D1-99CB-6507-C44F-17C2C26DCF4C}"/>
              </a:ext>
            </a:extLst>
          </p:cNvPr>
          <p:cNvSpPr/>
          <p:nvPr/>
        </p:nvSpPr>
        <p:spPr>
          <a:xfrm>
            <a:off x="3487403" y="2469427"/>
            <a:ext cx="2398247" cy="214148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FQHC Applies for $$ Contracts to MTH+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AFD4ED7-A28A-06F9-B1D7-7102276226DF}"/>
              </a:ext>
            </a:extLst>
          </p:cNvPr>
          <p:cNvSpPr/>
          <p:nvPr/>
        </p:nvSpPr>
        <p:spPr>
          <a:xfrm>
            <a:off x="6186343" y="2469427"/>
            <a:ext cx="2398247" cy="214148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MPCA/MTH+ Applies??</a:t>
            </a:r>
          </a:p>
        </p:txBody>
      </p:sp>
    </p:spTree>
    <p:extLst>
      <p:ext uri="{BB962C8B-B14F-4D97-AF65-F5344CB8AC3E}">
        <p14:creationId xmlns:p14="http://schemas.microsoft.com/office/powerpoint/2010/main" val="3711379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84A25-B24F-33FC-0B14-8DAC29376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Updates This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1FA96-603D-6C77-5767-3B2F5F713B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new RFI to be released</a:t>
            </a:r>
          </a:p>
          <a:p>
            <a:r>
              <a:rPr lang="en-US" dirty="0"/>
              <a:t>Medicaid chose TA Vendor – Townhall 4/13 – VBC Peer Group Tuesday</a:t>
            </a:r>
          </a:p>
          <a:p>
            <a:r>
              <a:rPr lang="en-US" dirty="0"/>
              <a:t>Tara report out</a:t>
            </a:r>
          </a:p>
          <a:p>
            <a:r>
              <a:rPr lang="en-US" dirty="0"/>
              <a:t>CEO Peer </a:t>
            </a:r>
            <a:r>
              <a:rPr lang="en-US"/>
              <a:t>group meeting April 13 at 4:00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578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ntana Health Plus">
      <a:dk1>
        <a:srgbClr val="000000"/>
      </a:dk1>
      <a:lt1>
        <a:srgbClr val="FFFFFF"/>
      </a:lt1>
      <a:dk2>
        <a:srgbClr val="15858D"/>
      </a:dk2>
      <a:lt2>
        <a:srgbClr val="1FBECA"/>
      </a:lt2>
      <a:accent1>
        <a:srgbClr val="1FBECA"/>
      </a:accent1>
      <a:accent2>
        <a:srgbClr val="F6B21A"/>
      </a:accent2>
      <a:accent3>
        <a:srgbClr val="F9D075"/>
      </a:accent3>
      <a:accent4>
        <a:srgbClr val="78D8DF"/>
      </a:accent4>
      <a:accent5>
        <a:srgbClr val="1898A1"/>
      </a:accent5>
      <a:accent6>
        <a:srgbClr val="C9C2B8"/>
      </a:accent6>
      <a:hlink>
        <a:srgbClr val="15858D"/>
      </a:hlink>
      <a:folHlink>
        <a:srgbClr val="6D6E7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30657</TotalTime>
  <Words>168</Words>
  <Application>Microsoft Office PowerPoint</Application>
  <PresentationFormat>On-screen Show (4:3)</PresentationFormat>
  <Paragraphs>27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Open Sans</vt:lpstr>
      <vt:lpstr>Office Theme</vt:lpstr>
      <vt:lpstr>  Rural Health Transformation  Updates</vt:lpstr>
      <vt:lpstr>Clarifying the Confusion</vt:lpstr>
      <vt:lpstr>PowerPoint Presentation</vt:lpstr>
      <vt:lpstr>PowerPoint Presentation</vt:lpstr>
      <vt:lpstr>PowerPoint Presentation</vt:lpstr>
      <vt:lpstr>Put it All Together *Care Management/Care Coordination*</vt:lpstr>
      <vt:lpstr>How Support?</vt:lpstr>
      <vt:lpstr>Updates This Week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Cindy Stergar</dc:creator>
  <cp:lastModifiedBy>Cindy Stergar</cp:lastModifiedBy>
  <cp:revision>76</cp:revision>
  <cp:lastPrinted>2024-09-04T18:55:49Z</cp:lastPrinted>
  <dcterms:created xsi:type="dcterms:W3CDTF">2023-11-10T16:25:29Z</dcterms:created>
  <dcterms:modified xsi:type="dcterms:W3CDTF">2026-04-10T19:29:00Z</dcterms:modified>
</cp:coreProperties>
</file>